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heme/theme3.xml" ContentType="application/vnd.openxmlformats-officedocument.theme+xml"/>
  <Override PartName="/ppt/tags/tag17.xml" ContentType="application/vnd.openxmlformats-officedocument.presentationml.tags+xml"/>
  <Override PartName="/ppt/tags/tag18.xml" ContentType="application/vnd.openxmlformats-officedocument.presentationml.tags+xml"/>
  <Override PartName="/ppt/notesSlides/notesSlide1.xml" ContentType="application/vnd.openxmlformats-officedocument.presentationml.notesSlide+xml"/>
  <Override PartName="/ppt/tags/tag19.xml" ContentType="application/vnd.openxmlformats-officedocument.presentationml.tags+xml"/>
  <Override PartName="/ppt/notesSlides/notesSlide2.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3.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4.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5.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6.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7.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8.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9.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10.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11.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12.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13.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notesSlides/notesSlide14.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notesSlides/notesSlide15.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16.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17.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notesSlides/notesSlide18.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notesSlides/notesSlide19.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notesSlides/notesSlide20.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notesSlides/notesSlide21.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notesSlides/notesSlide22.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notesSlides/notesSlide23.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24.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notesSlides/notesSlide25.xml" ContentType="application/vnd.openxmlformats-officedocument.presentationml.notesSlide+xml"/>
  <Override PartName="/ppt/tags/tag70.xml" ContentType="application/vnd.openxmlformats-officedocument.presentationml.tags+xml"/>
  <Override PartName="/ppt/tags/tag71.xml" ContentType="application/vnd.openxmlformats-officedocument.presentationml.tags+xml"/>
  <Override PartName="/ppt/notesSlides/notesSlide26.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notesSlides/notesSlide27.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28.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notesSlides/notesSlide29.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notesSlides/notesSlide30.xml" ContentType="application/vnd.openxmlformats-officedocument.presentationml.notesSlide+xml"/>
  <Override PartName="/ppt/tags/tag80.xml" ContentType="application/vnd.openxmlformats-officedocument.presentationml.tags+xml"/>
  <Override PartName="/ppt/tags/tag81.xml" ContentType="application/vnd.openxmlformats-officedocument.presentationml.tags+xml"/>
  <Override PartName="/ppt/notesSlides/notesSlide31.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notesSlides/notesSlide32.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notesSlides/notesSlide33.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notesSlides/notesSlide34.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notesSlides/notesSlide35.xml" ContentType="application/vnd.openxmlformats-officedocument.presentationml.notesSlide+xml"/>
  <Override PartName="/ppt/tags/tag90.xml" ContentType="application/vnd.openxmlformats-officedocument.presentationml.tags+xml"/>
  <Override PartName="/ppt/tags/tag91.xml" ContentType="application/vnd.openxmlformats-officedocument.presentationml.tags+xml"/>
  <Override PartName="/ppt/notesSlides/notesSlide36.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notesSlides/notesSlide37.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notesSlides/notesSlide38.xml" ContentType="application/vnd.openxmlformats-officedocument.presentationml.notesSlide+xml"/>
  <Override PartName="/ppt/tags/tag96.xml" ContentType="application/vnd.openxmlformats-officedocument.presentationml.tags+xml"/>
  <Override PartName="/ppt/tags/tag97.xml" ContentType="application/vnd.openxmlformats-officedocument.presentationml.tags+xml"/>
  <Override PartName="/ppt/notesSlides/notesSlide39.xml" ContentType="application/vnd.openxmlformats-officedocument.presentationml.notesSl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notesSlides/notesSlide40.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notesSlides/notesSlide4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charts/chart4.xml" ContentType="application/vnd.openxmlformats-officedocument.drawingml.chart+xml"/>
  <Override PartName="/ppt/charts/chart5.xml" ContentType="application/vnd.openxmlformats-officedocument.drawingml.chart+xml"/>
  <Override PartName="/ppt/tags/tag126.xml" ContentType="application/vnd.openxmlformats-officedocument.presentationml.tags+xml"/>
  <Override PartName="/ppt/tags/tag127.xml" ContentType="application/vnd.openxmlformats-officedocument.presentationml.tags+xml"/>
  <Override PartName="/ppt/charts/chart6.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1.xml" ContentType="application/vnd.openxmlformats-officedocument.themeOverride+xml"/>
  <Override PartName="/ppt/tags/tag128.xml" ContentType="application/vnd.openxmlformats-officedocument.presentationml.tags+xml"/>
  <Override PartName="/ppt/tags/tag129.xml" ContentType="application/vnd.openxmlformats-officedocument.presentationml.tags+xml"/>
  <Override PartName="/ppt/charts/chart7.xml" ContentType="application/vnd.openxmlformats-officedocument.drawingml.chart+xml"/>
  <Override PartName="/ppt/charts/style3.xml" ContentType="application/vnd.ms-office.chartstyle+xml"/>
  <Override PartName="/ppt/charts/colors3.xml" ContentType="application/vnd.ms-office.chartcolorstyle+xml"/>
  <Override PartName="/ppt/tags/tag130.xml" ContentType="application/vnd.openxmlformats-officedocument.presentationml.tags+xml"/>
  <Override PartName="/ppt/tags/tag131.xml" ContentType="application/vnd.openxmlformats-officedocument.presentationml.tags+xml"/>
  <Override PartName="/ppt/charts/chart8.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2.xml" ContentType="application/vnd.openxmlformats-officedocument.themeOverride+xml"/>
  <Override PartName="/ppt/tags/tag132.xml" ContentType="application/vnd.openxmlformats-officedocument.presentationml.tags+xml"/>
  <Override PartName="/ppt/tags/tag133.xml" ContentType="application/vnd.openxmlformats-officedocument.presentationml.tags+xml"/>
  <Override PartName="/ppt/charts/chart9.xml" ContentType="application/vnd.openxmlformats-officedocument.drawingml.chart+xml"/>
  <Override PartName="/ppt/charts/style5.xml" ContentType="application/vnd.ms-office.chartstyle+xml"/>
  <Override PartName="/ppt/charts/colors5.xml" ContentType="application/vnd.ms-office.chartcolorstyle+xml"/>
  <Override PartName="/ppt/tags/tag134.xml" ContentType="application/vnd.openxmlformats-officedocument.presentationml.tags+xml"/>
  <Override PartName="/ppt/tags/tag135.xml" ContentType="application/vnd.openxmlformats-officedocument.presentationml.tags+xml"/>
  <Override PartName="/ppt/charts/chart10.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3.xml" ContentType="application/vnd.openxmlformats-officedocument.themeOverride+xml"/>
  <Override PartName="/ppt/drawings/drawing1.xml" ContentType="application/vnd.openxmlformats-officedocument.drawingml.chartshape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notesSlides/notesSlide42.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notesSlides/notesSlide43.xml" ContentType="application/vnd.openxmlformats-officedocument.presentationml.notesSlide+xml"/>
  <Override PartName="/ppt/tags/tag141.xml" ContentType="application/vnd.openxmlformats-officedocument.presentationml.tags+xml"/>
  <Override PartName="/ppt/tags/tag142.xml" ContentType="application/vnd.openxmlformats-officedocument.presentationml.tags+xml"/>
  <Override PartName="/ppt/notesSlides/notesSlide44.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notesSlides/notesSlide45.xml" ContentType="application/vnd.openxmlformats-officedocument.presentationml.notesSlide+xml"/>
  <Override PartName="/ppt/tags/tag145.xml" ContentType="application/vnd.openxmlformats-officedocument.presentationml.tags+xml"/>
  <Override PartName="/ppt/notesSlides/notesSlide46.xml" ContentType="application/vnd.openxmlformats-officedocument.presentationml.notesSlide+xml"/>
  <Override PartName="/ppt/tags/tag146.xml" ContentType="application/vnd.openxmlformats-officedocument.presentationml.tags+xml"/>
  <Override PartName="/ppt/notesSlides/notesSlide47.xml" ContentType="application/vnd.openxmlformats-officedocument.presentationml.notesSlide+xml"/>
  <Override PartName="/ppt/tags/tag147.xml" ContentType="application/vnd.openxmlformats-officedocument.presentationml.tags+xml"/>
  <Override PartName="/ppt/notesSlides/notesSlide48.xml" ContentType="application/vnd.openxmlformats-officedocument.presentationml.notesSlide+xml"/>
  <Override PartName="/ppt/tags/tag148.xml" ContentType="application/vnd.openxmlformats-officedocument.presentationml.tags+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62" r:id="rId1"/>
    <p:sldMasterId id="2147483872" r:id="rId2"/>
  </p:sldMasterIdLst>
  <p:notesMasterIdLst>
    <p:notesMasterId r:id="rId67"/>
  </p:notesMasterIdLst>
  <p:sldIdLst>
    <p:sldId id="1747" r:id="rId3"/>
    <p:sldId id="1777" r:id="rId4"/>
    <p:sldId id="2677" r:id="rId5"/>
    <p:sldId id="2675" r:id="rId6"/>
    <p:sldId id="2683" r:id="rId7"/>
    <p:sldId id="1785" r:id="rId8"/>
    <p:sldId id="2686" r:id="rId9"/>
    <p:sldId id="1784" r:id="rId10"/>
    <p:sldId id="1021" r:id="rId11"/>
    <p:sldId id="2710" r:id="rId12"/>
    <p:sldId id="2711" r:id="rId13"/>
    <p:sldId id="2733" r:id="rId14"/>
    <p:sldId id="2734" r:id="rId15"/>
    <p:sldId id="2735" r:id="rId16"/>
    <p:sldId id="2736" r:id="rId17"/>
    <p:sldId id="2737" r:id="rId18"/>
    <p:sldId id="2752" r:id="rId19"/>
    <p:sldId id="2739" r:id="rId20"/>
    <p:sldId id="2740" r:id="rId21"/>
    <p:sldId id="2741" r:id="rId22"/>
    <p:sldId id="2755" r:id="rId23"/>
    <p:sldId id="2742" r:id="rId24"/>
    <p:sldId id="2743" r:id="rId25"/>
    <p:sldId id="2744" r:id="rId26"/>
    <p:sldId id="2712" r:id="rId27"/>
    <p:sldId id="2713" r:id="rId28"/>
    <p:sldId id="2714" r:id="rId29"/>
    <p:sldId id="2745" r:id="rId30"/>
    <p:sldId id="2746" r:id="rId31"/>
    <p:sldId id="2747" r:id="rId32"/>
    <p:sldId id="2748" r:id="rId33"/>
    <p:sldId id="2749" r:id="rId34"/>
    <p:sldId id="2750" r:id="rId35"/>
    <p:sldId id="2751" r:id="rId36"/>
    <p:sldId id="2715" r:id="rId37"/>
    <p:sldId id="2716" r:id="rId38"/>
    <p:sldId id="2717" r:id="rId39"/>
    <p:sldId id="2718" r:id="rId40"/>
    <p:sldId id="2719" r:id="rId41"/>
    <p:sldId id="2720" r:id="rId42"/>
    <p:sldId id="2721" r:id="rId43"/>
    <p:sldId id="2722" r:id="rId44"/>
    <p:sldId id="1786" r:id="rId45"/>
    <p:sldId id="1061" r:id="rId46"/>
    <p:sldId id="1787" r:id="rId47"/>
    <p:sldId id="2667" r:id="rId48"/>
    <p:sldId id="2684" r:id="rId49"/>
    <p:sldId id="2685" r:id="rId50"/>
    <p:sldId id="2753" r:id="rId51"/>
    <p:sldId id="2732" r:id="rId52"/>
    <p:sldId id="2731" r:id="rId53"/>
    <p:sldId id="2754" r:id="rId54"/>
    <p:sldId id="2708" r:id="rId55"/>
    <p:sldId id="2671" r:id="rId56"/>
    <p:sldId id="2674" r:id="rId57"/>
    <p:sldId id="2679" r:id="rId58"/>
    <p:sldId id="2726" r:id="rId59"/>
    <p:sldId id="1792" r:id="rId60"/>
    <p:sldId id="1095" r:id="rId61"/>
    <p:sldId id="2680" r:id="rId62"/>
    <p:sldId id="2728" r:id="rId63"/>
    <p:sldId id="2729" r:id="rId64"/>
    <p:sldId id="2727" r:id="rId65"/>
    <p:sldId id="1013" r:id="rId66"/>
  </p:sldIdLst>
  <p:sldSz cx="12192000" cy="6858000"/>
  <p:notesSz cx="6797675" cy="9928225"/>
  <p:custDataLst>
    <p:tags r:id="rId68"/>
  </p:custData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7287" userDrawn="1">
          <p15:clr>
            <a:srgbClr val="A4A3A4"/>
          </p15:clr>
        </p15:guide>
        <p15:guide id="3" orient="horz" pos="1706" userDrawn="1">
          <p15:clr>
            <a:srgbClr val="A4A3A4"/>
          </p15:clr>
        </p15:guide>
        <p15:guide id="4" pos="6879" userDrawn="1">
          <p15:clr>
            <a:srgbClr val="A4A3A4"/>
          </p15:clr>
        </p15:guide>
        <p15:guide id="5" pos="801" userDrawn="1">
          <p15:clr>
            <a:srgbClr val="A4A3A4"/>
          </p15:clr>
        </p15:guide>
        <p15:guide id="6" orient="horz" pos="392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prieto" initials="b" lastIdx="13" clrIdx="0">
    <p:extLst>
      <p:ext uri="{19B8F6BF-5375-455C-9EA6-DF929625EA0E}">
        <p15:presenceInfo xmlns:p15="http://schemas.microsoft.com/office/powerpoint/2012/main" userId="bprieto" providerId="None"/>
      </p:ext>
    </p:extLst>
  </p:cmAuthor>
  <p:cmAuthor id="2" name="Arrien De Lecea, Eduardo Maria" initials="ADLEM" lastIdx="20" clrIdx="1">
    <p:extLst>
      <p:ext uri="{19B8F6BF-5375-455C-9EA6-DF929625EA0E}">
        <p15:presenceInfo xmlns:p15="http://schemas.microsoft.com/office/powerpoint/2012/main" userId="S::earrien@kpmg.es::8dc480e6-efe2-4170-b998-cec18038a823" providerId="AD"/>
      </p:ext>
    </p:extLst>
  </p:cmAuthor>
  <p:cmAuthor id="3" name="Esteban Iglesias, Cesar" initials="EIC" lastIdx="14" clrIdx="2">
    <p:extLst>
      <p:ext uri="{19B8F6BF-5375-455C-9EA6-DF929625EA0E}">
        <p15:presenceInfo xmlns:p15="http://schemas.microsoft.com/office/powerpoint/2012/main" userId="S::cesteban@kpmg.es::5a35735e-930d-477e-86b5-8232dd66ae8f" providerId="AD"/>
      </p:ext>
    </p:extLst>
  </p:cmAuthor>
  <p:cmAuthor id="4" name="Gamero Alvarez, Naiara" initials="GAN" lastIdx="13" clrIdx="3">
    <p:extLst>
      <p:ext uri="{19B8F6BF-5375-455C-9EA6-DF929625EA0E}">
        <p15:presenceInfo xmlns:p15="http://schemas.microsoft.com/office/powerpoint/2012/main" userId="S::ngamero@kpmg.es::4f4ce7a7-85fe-4f0f-b949-e1d047215fd9" providerId="AD"/>
      </p:ext>
    </p:extLst>
  </p:cmAuthor>
  <p:cmAuthor id="5" name="Perez De Miguel Infante, Luis Fernando" initials="PDMILF" lastIdx="1" clrIdx="4">
    <p:extLst>
      <p:ext uri="{19B8F6BF-5375-455C-9EA6-DF929625EA0E}">
        <p15:presenceInfo xmlns:p15="http://schemas.microsoft.com/office/powerpoint/2012/main" userId="S-1-5-21-509304546-924871987-1233803906-7414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B9BD5"/>
    <a:srgbClr val="00B0F0"/>
    <a:srgbClr val="FFABAB"/>
    <a:srgbClr val="FF6600"/>
    <a:srgbClr val="FF9933"/>
    <a:srgbClr val="FFC000"/>
    <a:srgbClr val="6F8DB9"/>
    <a:srgbClr val="470A68"/>
    <a:srgbClr val="F2F6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3" autoAdjust="0"/>
    <p:restoredTop sz="94103" autoAdjust="0"/>
  </p:normalViewPr>
  <p:slideViewPr>
    <p:cSldViewPr>
      <p:cViewPr varScale="1">
        <p:scale>
          <a:sx n="110" d="100"/>
          <a:sy n="110" d="100"/>
        </p:scale>
        <p:origin x="672" y="176"/>
      </p:cViewPr>
      <p:guideLst>
        <p:guide pos="7287"/>
        <p:guide orient="horz" pos="1706"/>
        <p:guide pos="6879"/>
        <p:guide pos="801"/>
        <p:guide orient="horz" pos="392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6.xml"/><Relationship Id="rId1" Type="http://schemas.microsoft.com/office/2011/relationships/chartStyle" Target="style6.xml"/><Relationship Id="rId5" Type="http://schemas.openxmlformats.org/officeDocument/2006/relationships/chartUserShapes" Target="../drawings/drawing1.xml"/><Relationship Id="rId4" Type="http://schemas.openxmlformats.org/officeDocument/2006/relationships/package" Target="../embeddings/Microsoft_Excel_Worksheet7.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oleObject" Target="file:////Esmadfsr103\MC\MC%20-%20FF%20y%20%20P&amp;C\Funcion%20Financiera\FY20\Proyectos\FY20_GARNICA_CSC\1.%20Actividades%20previas\1.%20Plan%20de%20trabajo\Garnica_Masterv_20200708v2.xlsx" TargetMode="External"/><Relationship Id="rId2" Type="http://schemas.microsoft.com/office/2011/relationships/chartColorStyle" Target="colors1.xml"/><Relationship Id="rId1" Type="http://schemas.microsoft.com/office/2011/relationships/chartStyle" Target="style1.xm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4.xlsx"/></Relationships>
</file>

<file path=ppt/charts/_rels/chart7.xml.rels><?xml version="1.0" encoding="UTF-8" standalone="yes"?>
<Relationships xmlns="http://schemas.openxmlformats.org/package/2006/relationships"><Relationship Id="rId3" Type="http://schemas.openxmlformats.org/officeDocument/2006/relationships/oleObject" Target="file:////Esmadfsr103\MC\MC%20-%20FF%20y%20%20P&amp;C\Funcion%20Financiera\FY20\Proyectos\FY20_GARNICA_CSC\1.%20Actividades%20previas\1.%20Plan%20de%20trabajo\Garnica_Masterv_20200709.xlsx" TargetMode="External"/><Relationship Id="rId2" Type="http://schemas.microsoft.com/office/2011/relationships/chartColorStyle" Target="colors3.xml"/><Relationship Id="rId1" Type="http://schemas.microsoft.com/office/2011/relationships/chartStyle" Target="style3.xm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5.xlsx"/></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8.387096774193549E-2"/>
          <c:y val="3.6827195467422101E-2"/>
          <c:w val="0.83225806451612905"/>
          <c:h val="0.92634560906515584"/>
        </c:manualLayout>
      </c:layout>
      <c:barChart>
        <c:barDir val="col"/>
        <c:grouping val="stacked"/>
        <c:varyColors val="0"/>
        <c:ser>
          <c:idx val="0"/>
          <c:order val="0"/>
          <c:spPr>
            <a:solidFill>
              <a:srgbClr val="FF6600"/>
            </a:solidFill>
            <a:ln>
              <a:noFill/>
            </a:ln>
          </c:spPr>
          <c:invertIfNegative val="0"/>
          <c:val>
            <c:numRef>
              <c:f>Sheet1!$A$1</c:f>
              <c:numCache>
                <c:formatCode>General</c:formatCode>
                <c:ptCount val="1"/>
                <c:pt idx="0">
                  <c:v>122</c:v>
                </c:pt>
              </c:numCache>
            </c:numRef>
          </c:val>
          <c:extLst>
            <c:ext xmlns:c16="http://schemas.microsoft.com/office/drawing/2014/chart" uri="{C3380CC4-5D6E-409C-BE32-E72D297353CC}">
              <c16:uniqueId val="{00000000-825C-4BAF-994C-5132F6938778}"/>
            </c:ext>
          </c:extLst>
        </c:ser>
        <c:dLbls>
          <c:showLegendKey val="0"/>
          <c:showVal val="0"/>
          <c:showCatName val="0"/>
          <c:showSerName val="0"/>
          <c:showPercent val="0"/>
          <c:showBubbleSize val="0"/>
        </c:dLbls>
        <c:gapWidth val="80"/>
        <c:overlap val="100"/>
        <c:axId val="1642991184"/>
        <c:axId val="1642995888"/>
      </c:barChart>
      <c:catAx>
        <c:axId val="1642991184"/>
        <c:scaling>
          <c:orientation val="minMax"/>
        </c:scaling>
        <c:delete val="0"/>
        <c:axPos val="t"/>
        <c:majorGridlines>
          <c:spPr>
            <a:ln>
              <a:noFill/>
            </a:ln>
          </c:spPr>
        </c:majorGridlines>
        <c:majorTickMark val="none"/>
        <c:minorTickMark val="none"/>
        <c:tickLblPos val="none"/>
        <c:spPr>
          <a:ln w="9525" algn="ctr">
            <a:solidFill>
              <a:schemeClr val="bg1"/>
            </a:solidFill>
            <a:prstDash val="solid"/>
          </a:ln>
        </c:spPr>
        <c:crossAx val="1642995888"/>
        <c:crosses val="min"/>
        <c:auto val="0"/>
        <c:lblAlgn val="ctr"/>
        <c:lblOffset val="100"/>
        <c:noMultiLvlLbl val="0"/>
      </c:catAx>
      <c:valAx>
        <c:axId val="1642995888"/>
        <c:scaling>
          <c:orientation val="maxMin"/>
          <c:max val="122"/>
          <c:min val="0"/>
        </c:scaling>
        <c:delete val="1"/>
        <c:axPos val="l"/>
        <c:numFmt formatCode="General" sourceLinked="1"/>
        <c:majorTickMark val="out"/>
        <c:minorTickMark val="none"/>
        <c:tickLblPos val="nextTo"/>
        <c:crossAx val="1642991184"/>
        <c:crosses val="min"/>
        <c:crossBetween val="between"/>
      </c:valAx>
    </c:plotArea>
    <c:plotVisOnly val="0"/>
    <c:dispBlanksAs val="gap"/>
    <c:showDLblsOverMax val="1"/>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s-ES" dirty="0" err="1"/>
              <a:t>supply</a:t>
            </a:r>
            <a:r>
              <a:rPr lang="es-ES" baseline="0" dirty="0"/>
              <a:t> Sede central</a:t>
            </a:r>
            <a:endParaRPr lang="es-ES" dirty="0"/>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percentStacked"/>
        <c:varyColors val="0"/>
        <c:ser>
          <c:idx val="0"/>
          <c:order val="0"/>
          <c:tx>
            <c:strRef>
              <c:f>'FTE2'!$A$39</c:f>
              <c:strCache>
                <c:ptCount val="1"/>
                <c:pt idx="0">
                  <c:v>Customer Service</c:v>
                </c:pt>
              </c:strCache>
            </c:strRef>
          </c:tx>
          <c:spPr>
            <a:solidFill>
              <a:sysClr val="window" lastClr="FFFFFF">
                <a:lumMod val="65000"/>
              </a:sysClr>
            </a:solidFill>
            <a:ln>
              <a:noFill/>
            </a:ln>
            <a:effectLst/>
          </c:spPr>
          <c:invertIfNegative val="0"/>
          <c:dLbls>
            <c:delete val="1"/>
          </c:dLbls>
          <c:cat>
            <c:strRef>
              <c:f>'FTE2'!$I$38</c:f>
              <c:strCache>
                <c:ptCount val="1"/>
                <c:pt idx="0">
                  <c:v>HQ</c:v>
                </c:pt>
              </c:strCache>
            </c:strRef>
          </c:cat>
          <c:val>
            <c:numRef>
              <c:f>'FTE2'!$I$39</c:f>
              <c:numCache>
                <c:formatCode>_(* #,##0.00_);_(* \(#,##0.00\);_(* "-"??_);_(@_)</c:formatCode>
                <c:ptCount val="1"/>
                <c:pt idx="0">
                  <c:v>8.200606653620353</c:v>
                </c:pt>
              </c:numCache>
            </c:numRef>
          </c:val>
          <c:extLst>
            <c:ext xmlns:c16="http://schemas.microsoft.com/office/drawing/2014/chart" uri="{C3380CC4-5D6E-409C-BE32-E72D297353CC}">
              <c16:uniqueId val="{00000001-24E4-4DE1-80A0-FCE9160874D9}"/>
            </c:ext>
          </c:extLst>
        </c:ser>
        <c:ser>
          <c:idx val="1"/>
          <c:order val="1"/>
          <c:tx>
            <c:strRef>
              <c:f>'FTE2'!$A$40</c:f>
              <c:strCache>
                <c:ptCount val="1"/>
                <c:pt idx="0">
                  <c:v>Estrategia de Aprovisionamiento</c:v>
                </c:pt>
              </c:strCache>
            </c:strRef>
          </c:tx>
          <c:spPr>
            <a:solidFill>
              <a:schemeClr val="accent2"/>
            </a:solidFill>
            <a:ln>
              <a:noFill/>
            </a:ln>
            <a:effectLst/>
          </c:spPr>
          <c:invertIfNegative val="0"/>
          <c:dLbls>
            <c:dLbl>
              <c:idx val="0"/>
              <c:tx>
                <c:rich>
                  <a:bodyPr/>
                  <a:lstStyle/>
                  <a:p>
                    <a:r>
                      <a:rPr lang="en-US"/>
                      <a:t> 0,0%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2-24E4-4DE1-80A0-FCE9160874D9}"/>
                </c:ext>
              </c:extLst>
            </c:dLbl>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rgbClr val="000000"/>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'FTE2'!$I$38</c:f>
              <c:strCache>
                <c:ptCount val="1"/>
                <c:pt idx="0">
                  <c:v>HQ</c:v>
                </c:pt>
              </c:strCache>
            </c:strRef>
          </c:cat>
          <c:val>
            <c:numRef>
              <c:f>'FTE2'!$I$40</c:f>
              <c:numCache>
                <c:formatCode>_(* #,##0.00_);_(* \(#,##0.00\);_(* "-"??_);_(@_)</c:formatCode>
                <c:ptCount val="1"/>
              </c:numCache>
            </c:numRef>
          </c:val>
          <c:extLst>
            <c:ext xmlns:c16="http://schemas.microsoft.com/office/drawing/2014/chart" uri="{C3380CC4-5D6E-409C-BE32-E72D297353CC}">
              <c16:uniqueId val="{00000003-24E4-4DE1-80A0-FCE9160874D9}"/>
            </c:ext>
          </c:extLst>
        </c:ser>
        <c:ser>
          <c:idx val="2"/>
          <c:order val="2"/>
          <c:tx>
            <c:strRef>
              <c:f>'FTE2'!$A$41</c:f>
              <c:strCache>
                <c:ptCount val="1"/>
                <c:pt idx="0">
                  <c:v>Forestal</c:v>
                </c:pt>
              </c:strCache>
            </c:strRef>
          </c:tx>
          <c:spPr>
            <a:solidFill>
              <a:srgbClr val="6D2077"/>
            </a:solidFill>
            <a:ln>
              <a:noFill/>
            </a:ln>
            <a:effectLst/>
          </c:spPr>
          <c:invertIfNegative val="0"/>
          <c:dLbls>
            <c:dLbl>
              <c:idx val="0"/>
              <c:tx>
                <c:rich>
                  <a:bodyPr/>
                  <a:lstStyle/>
                  <a:p>
                    <a:r>
                      <a:rPr lang="en-US"/>
                      <a:t> 0,0% </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24E4-4DE1-80A0-FCE9160874D9}"/>
                </c:ext>
              </c:extLst>
            </c:dLbl>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rgbClr val="000000"/>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'FTE2'!$I$38</c:f>
              <c:strCache>
                <c:ptCount val="1"/>
                <c:pt idx="0">
                  <c:v>HQ</c:v>
                </c:pt>
              </c:strCache>
            </c:strRef>
          </c:cat>
          <c:val>
            <c:numRef>
              <c:f>'FTE2'!$I$41</c:f>
              <c:numCache>
                <c:formatCode>_(* #,##0.00_);_(* \(#,##0.00\);_(* "-"??_);_(@_)</c:formatCode>
                <c:ptCount val="1"/>
              </c:numCache>
            </c:numRef>
          </c:val>
          <c:extLst>
            <c:ext xmlns:c16="http://schemas.microsoft.com/office/drawing/2014/chart" uri="{C3380CC4-5D6E-409C-BE32-E72D297353CC}">
              <c16:uniqueId val="{00000005-24E4-4DE1-80A0-FCE9160874D9}"/>
            </c:ext>
          </c:extLst>
        </c:ser>
        <c:ser>
          <c:idx val="3"/>
          <c:order val="3"/>
          <c:tx>
            <c:strRef>
              <c:f>'FTE2'!$A$42</c:f>
              <c:strCache>
                <c:ptCount val="1"/>
                <c:pt idx="0">
                  <c:v>Logística</c:v>
                </c:pt>
              </c:strCache>
            </c:strRef>
          </c:tx>
          <c:spPr>
            <a:solidFill>
              <a:schemeClr val="accent4"/>
            </a:solidFill>
            <a:ln>
              <a:noFill/>
            </a:ln>
            <a:effectLst/>
          </c:spPr>
          <c:invertIfNegative val="0"/>
          <c:dPt>
            <c:idx val="0"/>
            <c:invertIfNegative val="0"/>
            <c:bubble3D val="0"/>
            <c:spPr>
              <a:solidFill>
                <a:srgbClr val="F68D2E"/>
              </a:solidFill>
              <a:ln>
                <a:noFill/>
              </a:ln>
              <a:effectLst/>
            </c:spPr>
            <c:extLst>
              <c:ext xmlns:c16="http://schemas.microsoft.com/office/drawing/2014/chart" uri="{C3380CC4-5D6E-409C-BE32-E72D297353CC}">
                <c16:uniqueId val="{00000007-24E4-4DE1-80A0-FCE9160874D9}"/>
              </c:ext>
            </c:extLst>
          </c:dPt>
          <c:dLbls>
            <c:delete val="1"/>
          </c:dLbls>
          <c:cat>
            <c:strRef>
              <c:f>'FTE2'!$I$38</c:f>
              <c:strCache>
                <c:ptCount val="1"/>
                <c:pt idx="0">
                  <c:v>HQ</c:v>
                </c:pt>
              </c:strCache>
            </c:strRef>
          </c:cat>
          <c:val>
            <c:numRef>
              <c:f>'FTE2'!$I$42</c:f>
              <c:numCache>
                <c:formatCode>_(* #,##0.00_);_(* \(#,##0.00\);_(* "-"??_);_(@_)</c:formatCode>
                <c:ptCount val="1"/>
                <c:pt idx="0">
                  <c:v>3.0408904109589043</c:v>
                </c:pt>
              </c:numCache>
            </c:numRef>
          </c:val>
          <c:extLst>
            <c:ext xmlns:c16="http://schemas.microsoft.com/office/drawing/2014/chart" uri="{C3380CC4-5D6E-409C-BE32-E72D297353CC}">
              <c16:uniqueId val="{00000008-24E4-4DE1-80A0-FCE9160874D9}"/>
            </c:ext>
          </c:extLst>
        </c:ser>
        <c:ser>
          <c:idx val="4"/>
          <c:order val="4"/>
          <c:tx>
            <c:strRef>
              <c:f>'FTE2'!$A$43</c:f>
              <c:strCache>
                <c:ptCount val="1"/>
                <c:pt idx="0">
                  <c:v>Planificación</c:v>
                </c:pt>
              </c:strCache>
            </c:strRef>
          </c:tx>
          <c:spPr>
            <a:solidFill>
              <a:schemeClr val="accent5"/>
            </a:solidFill>
            <a:ln>
              <a:noFill/>
            </a:ln>
            <a:effectLst/>
          </c:spPr>
          <c:invertIfNegative val="0"/>
          <c:dLbls>
            <c:delete val="1"/>
          </c:dLbls>
          <c:cat>
            <c:strRef>
              <c:f>'FTE2'!$I$38</c:f>
              <c:strCache>
                <c:ptCount val="1"/>
                <c:pt idx="0">
                  <c:v>HQ</c:v>
                </c:pt>
              </c:strCache>
            </c:strRef>
          </c:cat>
          <c:val>
            <c:numRef>
              <c:f>'FTE2'!$I$43</c:f>
              <c:numCache>
                <c:formatCode>_(* #,##0.00_);_(* \(#,##0.00\);_(* "-"??_);_(@_)</c:formatCode>
                <c:ptCount val="1"/>
                <c:pt idx="0">
                  <c:v>4.8652641878669272</c:v>
                </c:pt>
              </c:numCache>
            </c:numRef>
          </c:val>
          <c:extLst>
            <c:ext xmlns:c16="http://schemas.microsoft.com/office/drawing/2014/chart" uri="{C3380CC4-5D6E-409C-BE32-E72D297353CC}">
              <c16:uniqueId val="{0000000A-24E4-4DE1-80A0-FCE9160874D9}"/>
            </c:ext>
          </c:extLst>
        </c:ser>
        <c:ser>
          <c:idx val="5"/>
          <c:order val="5"/>
          <c:tx>
            <c:strRef>
              <c:f>'FTE2'!$A$44</c:f>
              <c:strCache>
                <c:ptCount val="1"/>
                <c:pt idx="0">
                  <c:v>Procurement</c:v>
                </c:pt>
              </c:strCache>
            </c:strRef>
          </c:tx>
          <c:spPr>
            <a:solidFill>
              <a:schemeClr val="accent6"/>
            </a:solidFill>
            <a:ln>
              <a:noFill/>
            </a:ln>
            <a:effectLst/>
          </c:spPr>
          <c:invertIfNegative val="0"/>
          <c:dLbls>
            <c:delete val="1"/>
          </c:dLbls>
          <c:cat>
            <c:strRef>
              <c:f>'FTE2'!$I$38</c:f>
              <c:strCache>
                <c:ptCount val="1"/>
                <c:pt idx="0">
                  <c:v>HQ</c:v>
                </c:pt>
              </c:strCache>
            </c:strRef>
          </c:cat>
          <c:val>
            <c:numRef>
              <c:f>'FTE2'!$I$44</c:f>
              <c:numCache>
                <c:formatCode>_(* #,##0.00_);_(* \(#,##0.00\);_(* "-"??_);_(@_)</c:formatCode>
                <c:ptCount val="1"/>
                <c:pt idx="0">
                  <c:v>2.3531881930854532</c:v>
                </c:pt>
              </c:numCache>
            </c:numRef>
          </c:val>
          <c:extLst>
            <c:ext xmlns:c16="http://schemas.microsoft.com/office/drawing/2014/chart" uri="{C3380CC4-5D6E-409C-BE32-E72D297353CC}">
              <c16:uniqueId val="{0000000C-24E4-4DE1-80A0-FCE9160874D9}"/>
            </c:ext>
          </c:extLst>
        </c:ser>
        <c:dLbls>
          <c:dLblPos val="ctr"/>
          <c:showLegendKey val="0"/>
          <c:showVal val="1"/>
          <c:showCatName val="0"/>
          <c:showSerName val="0"/>
          <c:showPercent val="0"/>
          <c:showBubbleSize val="0"/>
        </c:dLbls>
        <c:gapWidth val="79"/>
        <c:overlap val="100"/>
        <c:axId val="1643065272"/>
        <c:axId val="1643068800"/>
      </c:barChart>
      <c:catAx>
        <c:axId val="164306527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1643068800"/>
        <c:crosses val="autoZero"/>
        <c:auto val="1"/>
        <c:lblAlgn val="ctr"/>
        <c:lblOffset val="100"/>
        <c:noMultiLvlLbl val="0"/>
      </c:catAx>
      <c:valAx>
        <c:axId val="1643068800"/>
        <c:scaling>
          <c:orientation val="minMax"/>
        </c:scaling>
        <c:delete val="1"/>
        <c:axPos val="l"/>
        <c:numFmt formatCode="0%" sourceLinked="1"/>
        <c:majorTickMark val="none"/>
        <c:minorTickMark val="none"/>
        <c:tickLblPos val="nextTo"/>
        <c:crossAx val="164306527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userShapes r:id="rId5"/>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1514273893256101E-2"/>
          <c:y val="3.669724770642202E-2"/>
          <c:w val="0.95697145221348778"/>
          <c:h val="0.92660550458715596"/>
        </c:manualLayout>
      </c:layout>
      <c:barChart>
        <c:barDir val="col"/>
        <c:grouping val="stacked"/>
        <c:varyColors val="0"/>
        <c:ser>
          <c:idx val="0"/>
          <c:order val="0"/>
          <c:spPr>
            <a:noFill/>
            <a:ln>
              <a:noFill/>
            </a:ln>
          </c:spPr>
          <c:invertIfNegative val="0"/>
          <c:dPt>
            <c:idx val="0"/>
            <c:invertIfNegative val="0"/>
            <c:bubble3D val="0"/>
            <c:spPr>
              <a:solidFill>
                <a:srgbClr val="FF6600"/>
              </a:solidFill>
              <a:ln>
                <a:noFill/>
              </a:ln>
            </c:spPr>
            <c:extLst>
              <c:ext xmlns:c16="http://schemas.microsoft.com/office/drawing/2014/chart" uri="{C3380CC4-5D6E-409C-BE32-E72D297353CC}">
                <c16:uniqueId val="{00000000-E219-4E2D-98E0-8D5DF0C27EC1}"/>
              </c:ext>
            </c:extLst>
          </c:dPt>
          <c:dLbls>
            <c:dLbl>
              <c:idx val="0"/>
              <c:layout>
                <c:manualLayout>
                  <c:x val="0"/>
                  <c:y val="-9.456598447424136E-2"/>
                </c:manualLayout>
              </c:layout>
              <c:tx>
                <c:rich>
                  <a:bodyPr wrap="none"/>
                  <a:lstStyle/>
                  <a:p>
                    <a:pPr>
                      <a:defRPr sz="900" b="1">
                        <a:solidFill>
                          <a:schemeClr val="tx2"/>
                        </a:solidFill>
                        <a:latin typeface="+mn-lt"/>
                        <a:ea typeface="+mn-ea"/>
                        <a:cs typeface="Univers for KPMG"/>
                        <a:sym typeface="+mn-lt"/>
                      </a:defRPr>
                    </a:pPr>
                    <a:r>
                      <a:rPr lang="en-US" dirty="0"/>
                      <a:t>6</a:t>
                    </a:r>
                  </a:p>
                </c:rich>
              </c:tx>
              <c:numFmt formatCode="#,##0;&quot;-&quot;#,##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0-E219-4E2D-98E0-8D5DF0C27EC1}"/>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Sheet1!$A$1:$E$1</c:f>
              <c:numCache>
                <c:formatCode>General</c:formatCode>
                <c:ptCount val="5"/>
                <c:pt idx="0">
                  <c:v>13.99999999999998</c:v>
                </c:pt>
                <c:pt idx="1">
                  <c:v>13.99999999999998</c:v>
                </c:pt>
                <c:pt idx="2">
                  <c:v>33.999999999999993</c:v>
                </c:pt>
                <c:pt idx="3">
                  <c:v>54.499999999999972</c:v>
                </c:pt>
                <c:pt idx="4">
                  <c:v>77.5</c:v>
                </c:pt>
              </c:numCache>
            </c:numRef>
          </c:val>
          <c:extLst>
            <c:ext xmlns:c16="http://schemas.microsoft.com/office/drawing/2014/chart" uri="{C3380CC4-5D6E-409C-BE32-E72D297353CC}">
              <c16:uniqueId val="{00000001-E219-4E2D-98E0-8D5DF0C27EC1}"/>
            </c:ext>
          </c:extLst>
        </c:ser>
        <c:ser>
          <c:idx val="1"/>
          <c:order val="1"/>
          <c:spPr>
            <a:solidFill>
              <a:srgbClr val="FF6600"/>
            </a:solidFill>
            <a:ln>
              <a:noFill/>
            </a:ln>
          </c:spPr>
          <c:invertIfNegative val="0"/>
          <c:dLbls>
            <c:dLbl>
              <c:idx val="1"/>
              <c:layout>
                <c:manualLayout>
                  <c:x val="0"/>
                  <c:y val="0"/>
                </c:manualLayout>
              </c:layout>
              <c:tx>
                <c:rich>
                  <a:bodyPr wrap="none"/>
                  <a:lstStyle/>
                  <a:p>
                    <a:pPr>
                      <a:defRPr sz="900" b="1">
                        <a:solidFill>
                          <a:schemeClr val="bg1"/>
                        </a:solidFill>
                        <a:latin typeface="+mn-lt"/>
                        <a:ea typeface="+mn-ea"/>
                        <a:cs typeface="Univers for KPMG"/>
                        <a:sym typeface="+mn-lt"/>
                      </a:defRPr>
                    </a:pPr>
                    <a:r>
                      <a:rPr lang="en-US" dirty="0"/>
                      <a:t>6</a:t>
                    </a:r>
                  </a:p>
                </c:rich>
              </c:tx>
              <c:numFmt formatCode="#,##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2-E219-4E2D-98E0-8D5DF0C27EC1}"/>
                </c:ext>
              </c:extLst>
            </c:dLbl>
            <c:dLbl>
              <c:idx val="2"/>
              <c:layout>
                <c:manualLayout>
                  <c:x val="0"/>
                  <c:y val="0"/>
                </c:manualLayout>
              </c:layout>
              <c:tx>
                <c:rich>
                  <a:bodyPr wrap="none"/>
                  <a:lstStyle/>
                  <a:p>
                    <a:pPr>
                      <a:defRPr sz="900" b="1">
                        <a:solidFill>
                          <a:schemeClr val="bg1"/>
                        </a:solidFill>
                        <a:latin typeface="+mn-lt"/>
                        <a:ea typeface="+mn-ea"/>
                        <a:cs typeface="Univers for KPMG"/>
                        <a:sym typeface="+mn-lt"/>
                      </a:defRPr>
                    </a:pPr>
                    <a:r>
                      <a:rPr lang="en-US" dirty="0"/>
                      <a:t>8</a:t>
                    </a:r>
                  </a:p>
                </c:rich>
              </c:tx>
              <c:numFmt formatCode="#,##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3-E219-4E2D-98E0-8D5DF0C27EC1}"/>
                </c:ext>
              </c:extLst>
            </c:dLbl>
            <c:dLbl>
              <c:idx val="3"/>
              <c:layout>
                <c:manualLayout>
                  <c:x val="0"/>
                  <c:y val="0"/>
                </c:manualLayout>
              </c:layout>
              <c:tx>
                <c:rich>
                  <a:bodyPr wrap="none"/>
                  <a:lstStyle/>
                  <a:p>
                    <a:pPr>
                      <a:defRPr sz="900" b="1">
                        <a:solidFill>
                          <a:schemeClr val="bg1"/>
                        </a:solidFill>
                        <a:latin typeface="+mn-lt"/>
                        <a:ea typeface="+mn-ea"/>
                        <a:cs typeface="Univers for KPMG"/>
                        <a:sym typeface="+mn-lt"/>
                      </a:defRPr>
                    </a:pPr>
                    <a:r>
                      <a:rPr lang="en-US" dirty="0"/>
                      <a:t>10</a:t>
                    </a:r>
                  </a:p>
                </c:rich>
              </c:tx>
              <c:numFmt formatCode="#,##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2-11BB-4755-A927-F6C5065FE2AE}"/>
                </c:ext>
              </c:extLst>
            </c:dLbl>
            <c:dLbl>
              <c:idx val="4"/>
              <c:layout>
                <c:manualLayout>
                  <c:x val="0"/>
                  <c:y val="0"/>
                </c:manualLayout>
              </c:layout>
              <c:tx>
                <c:rich>
                  <a:bodyPr wrap="none"/>
                  <a:lstStyle/>
                  <a:p>
                    <a:pPr>
                      <a:defRPr sz="900" b="1">
                        <a:solidFill>
                          <a:schemeClr val="bg1"/>
                        </a:solidFill>
                        <a:latin typeface="+mn-lt"/>
                        <a:ea typeface="+mn-ea"/>
                        <a:cs typeface="Univers for KPMG"/>
                        <a:sym typeface="+mn-lt"/>
                      </a:defRPr>
                    </a:pPr>
                    <a:r>
                      <a:rPr lang="en-US" dirty="0"/>
                      <a:t>27</a:t>
                    </a:r>
                  </a:p>
                </c:rich>
              </c:tx>
              <c:numFmt formatCode="#,##0;#,##0" sourceLinked="0"/>
              <c:spPr>
                <a:noFill/>
                <a:ln>
                  <a:noFill/>
                </a:ln>
              </c:sp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15:showDataLabelsRange val="0"/>
                </c:ext>
                <c:ext xmlns:c16="http://schemas.microsoft.com/office/drawing/2014/chart" uri="{C3380CC4-5D6E-409C-BE32-E72D297353CC}">
                  <c16:uniqueId val="{00000005-E219-4E2D-98E0-8D5DF0C27EC1}"/>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Sheet1!$A$2:$E$2</c:f>
              <c:numCache>
                <c:formatCode>General</c:formatCode>
                <c:ptCount val="5"/>
                <c:pt idx="1">
                  <c:v>20.000000000000014</c:v>
                </c:pt>
                <c:pt idx="2">
                  <c:v>20.499999999999979</c:v>
                </c:pt>
                <c:pt idx="3">
                  <c:v>23.000000000000028</c:v>
                </c:pt>
                <c:pt idx="4">
                  <c:v>44.874999999999972</c:v>
                </c:pt>
              </c:numCache>
            </c:numRef>
          </c:val>
          <c:extLst>
            <c:ext xmlns:c16="http://schemas.microsoft.com/office/drawing/2014/chart" uri="{C3380CC4-5D6E-409C-BE32-E72D297353CC}">
              <c16:uniqueId val="{00000006-E219-4E2D-98E0-8D5DF0C27EC1}"/>
            </c:ext>
          </c:extLst>
        </c:ser>
        <c:dLbls>
          <c:showLegendKey val="0"/>
          <c:showVal val="0"/>
          <c:showCatName val="0"/>
          <c:showSerName val="0"/>
          <c:showPercent val="0"/>
          <c:showBubbleSize val="0"/>
        </c:dLbls>
        <c:gapWidth val="80"/>
        <c:overlap val="100"/>
        <c:axId val="1642993144"/>
        <c:axId val="1642992752"/>
      </c:barChart>
      <c:catAx>
        <c:axId val="1642993144"/>
        <c:scaling>
          <c:orientation val="minMax"/>
        </c:scaling>
        <c:delete val="0"/>
        <c:axPos val="t"/>
        <c:majorGridlines>
          <c:spPr>
            <a:ln>
              <a:noFill/>
            </a:ln>
          </c:spPr>
        </c:majorGridlines>
        <c:majorTickMark val="none"/>
        <c:minorTickMark val="none"/>
        <c:tickLblPos val="none"/>
        <c:spPr>
          <a:ln w="9525" algn="ctr">
            <a:solidFill>
              <a:schemeClr val="bg1"/>
            </a:solidFill>
            <a:prstDash val="solid"/>
          </a:ln>
        </c:spPr>
        <c:crossAx val="1642992752"/>
        <c:crosses val="min"/>
        <c:auto val="0"/>
        <c:lblAlgn val="ctr"/>
        <c:lblOffset val="100"/>
        <c:noMultiLvlLbl val="0"/>
      </c:catAx>
      <c:valAx>
        <c:axId val="1642992752"/>
        <c:scaling>
          <c:orientation val="maxMin"/>
          <c:max val="122.37499999999997"/>
          <c:min val="0"/>
        </c:scaling>
        <c:delete val="1"/>
        <c:axPos val="l"/>
        <c:numFmt formatCode="General" sourceLinked="1"/>
        <c:majorTickMark val="out"/>
        <c:minorTickMark val="none"/>
        <c:tickLblPos val="nextTo"/>
        <c:crossAx val="1642993144"/>
        <c:crosses val="min"/>
        <c:crossBetween val="between"/>
      </c:valAx>
    </c:plotArea>
    <c:plotVisOnly val="0"/>
    <c:dispBlanksAs val="gap"/>
    <c:showDLblsOverMax val="1"/>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c:ext xmlns:c16="http://schemas.microsoft.com/office/drawing/2014/chart" uri="{C3380CC4-5D6E-409C-BE32-E72D297353CC}">
                <c16:uniqueId val="{00000001-DD3F-4DD5-89DD-13C5E11DF4EA}"/>
              </c:ext>
            </c:extLst>
          </c:dPt>
          <c:dPt>
            <c:idx val="1"/>
            <c:bubble3D val="0"/>
            <c:spPr>
              <a:solidFill>
                <a:srgbClr val="00B050"/>
              </a:solidFill>
              <a:ln w="19050">
                <a:solidFill>
                  <a:schemeClr val="lt1"/>
                </a:solidFill>
              </a:ln>
              <a:effectLst/>
            </c:spPr>
            <c:extLst>
              <c:ext xmlns:c16="http://schemas.microsoft.com/office/drawing/2014/chart" uri="{C3380CC4-5D6E-409C-BE32-E72D297353CC}">
                <c16:uniqueId val="{00000003-DD3F-4DD5-89DD-13C5E11DF4EA}"/>
              </c:ext>
            </c:extLst>
          </c:dPt>
          <c:dPt>
            <c:idx val="2"/>
            <c:bubble3D val="0"/>
            <c:spPr>
              <a:solidFill>
                <a:srgbClr val="F68D2E"/>
              </a:solidFill>
              <a:ln w="19050">
                <a:solidFill>
                  <a:schemeClr val="lt1"/>
                </a:solidFill>
              </a:ln>
              <a:effectLst/>
            </c:spPr>
            <c:extLst>
              <c:ext xmlns:c16="http://schemas.microsoft.com/office/drawing/2014/chart" uri="{C3380CC4-5D6E-409C-BE32-E72D297353CC}">
                <c16:uniqueId val="{00000005-DD3F-4DD5-89DD-13C5E11DF4EA}"/>
              </c:ext>
            </c:extLst>
          </c:dPt>
          <c:dPt>
            <c:idx val="3"/>
            <c:bubble3D val="0"/>
            <c:spPr>
              <a:solidFill>
                <a:schemeClr val="bg1">
                  <a:lumMod val="75000"/>
                </a:schemeClr>
              </a:solidFill>
              <a:ln w="19050">
                <a:solidFill>
                  <a:schemeClr val="lt1"/>
                </a:solidFill>
              </a:ln>
              <a:effectLst/>
            </c:spPr>
            <c:extLst>
              <c:ext xmlns:c16="http://schemas.microsoft.com/office/drawing/2014/chart" uri="{C3380CC4-5D6E-409C-BE32-E72D297353CC}">
                <c16:uniqueId val="{00000007-DD3F-4DD5-89DD-13C5E11DF4EA}"/>
              </c:ext>
            </c:extLst>
          </c:dPt>
          <c:dLbls>
            <c:delete val="1"/>
          </c:dLbls>
          <c:cat>
            <c:strRef>
              <c:f>Sheet3!$N$19:$N$22</c:f>
              <c:strCache>
                <c:ptCount val="4"/>
                <c:pt idx="0">
                  <c:v>Finanzas</c:v>
                </c:pt>
                <c:pt idx="1">
                  <c:v>Supply Chain</c:v>
                </c:pt>
                <c:pt idx="2">
                  <c:v>Producción</c:v>
                </c:pt>
                <c:pt idx="3">
                  <c:v>Otros</c:v>
                </c:pt>
              </c:strCache>
            </c:strRef>
          </c:cat>
          <c:val>
            <c:numRef>
              <c:f>Sheet3!$O$19:$O$22</c:f>
              <c:numCache>
                <c:formatCode>0.00%</c:formatCode>
                <c:ptCount val="4"/>
                <c:pt idx="0">
                  <c:v>0.30576096302665523</c:v>
                </c:pt>
                <c:pt idx="1">
                  <c:v>0.54221840068787619</c:v>
                </c:pt>
                <c:pt idx="2">
                  <c:v>0.10094582975064489</c:v>
                </c:pt>
                <c:pt idx="3">
                  <c:v>5.1074806534823727E-2</c:v>
                </c:pt>
              </c:numCache>
            </c:numRef>
          </c:val>
          <c:extLst>
            <c:ext xmlns:c16="http://schemas.microsoft.com/office/drawing/2014/chart" uri="{C3380CC4-5D6E-409C-BE32-E72D297353CC}">
              <c16:uniqueId val="{00000008-DD3F-4DD5-89DD-13C5E11DF4EA}"/>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8150448585231194"/>
          <c:y val="5.0682261208576995E-2"/>
          <c:w val="0.63630089717046245"/>
          <c:h val="0.89863547758284601"/>
        </c:manualLayout>
      </c:layout>
      <c:pieChart>
        <c:varyColors val="0"/>
        <c:ser>
          <c:idx val="0"/>
          <c:order val="0"/>
          <c:dPt>
            <c:idx val="0"/>
            <c:bubble3D val="0"/>
            <c:spPr>
              <a:solidFill>
                <a:schemeClr val="accent4"/>
              </a:solidFill>
              <a:ln>
                <a:noFill/>
              </a:ln>
            </c:spPr>
            <c:extLst>
              <c:ext xmlns:c16="http://schemas.microsoft.com/office/drawing/2014/chart" uri="{C3380CC4-5D6E-409C-BE32-E72D297353CC}">
                <c16:uniqueId val="{00000000-27CC-4D47-B688-95D765D7B476}"/>
              </c:ext>
            </c:extLst>
          </c:dPt>
          <c:dPt>
            <c:idx val="1"/>
            <c:bubble3D val="0"/>
            <c:spPr>
              <a:solidFill>
                <a:srgbClr val="F68D2E"/>
              </a:solidFill>
              <a:ln>
                <a:noFill/>
              </a:ln>
            </c:spPr>
            <c:extLst>
              <c:ext xmlns:c16="http://schemas.microsoft.com/office/drawing/2014/chart" uri="{C3380CC4-5D6E-409C-BE32-E72D297353CC}">
                <c16:uniqueId val="{00000001-27CC-4D47-B688-95D765D7B476}"/>
              </c:ext>
            </c:extLst>
          </c:dPt>
          <c:dPt>
            <c:idx val="2"/>
            <c:bubble3D val="0"/>
            <c:spPr>
              <a:solidFill>
                <a:schemeClr val="bg2"/>
              </a:solidFill>
              <a:ln>
                <a:noFill/>
              </a:ln>
            </c:spPr>
            <c:extLst>
              <c:ext xmlns:c16="http://schemas.microsoft.com/office/drawing/2014/chart" uri="{C3380CC4-5D6E-409C-BE32-E72D297353CC}">
                <c16:uniqueId val="{00000002-27CC-4D47-B688-95D765D7B476}"/>
              </c:ext>
            </c:extLst>
          </c:dPt>
          <c:val>
            <c:numRef>
              <c:f>Sheet1!$A$1:$A$3</c:f>
              <c:numCache>
                <c:formatCode>General</c:formatCode>
                <c:ptCount val="3"/>
                <c:pt idx="0">
                  <c:v>20.200000000000003</c:v>
                </c:pt>
                <c:pt idx="1">
                  <c:v>24.2</c:v>
                </c:pt>
                <c:pt idx="2">
                  <c:v>55.600000000000009</c:v>
                </c:pt>
              </c:numCache>
            </c:numRef>
          </c:val>
          <c:extLst>
            <c:ext xmlns:c16="http://schemas.microsoft.com/office/drawing/2014/chart" uri="{C3380CC4-5D6E-409C-BE32-E72D297353CC}">
              <c16:uniqueId val="{00000003-27CC-4D47-B688-95D765D7B476}"/>
            </c:ext>
          </c:extLst>
        </c:ser>
        <c:dLbls>
          <c:showLegendKey val="0"/>
          <c:showVal val="0"/>
          <c:showCatName val="0"/>
          <c:showSerName val="0"/>
          <c:showPercent val="0"/>
          <c:showBubbleSize val="0"/>
          <c:showLeaderLines val="1"/>
        </c:dLbls>
        <c:firstSliceAng val="0"/>
      </c:pieChart>
    </c:plotArea>
    <c:plotVisOnly val="0"/>
    <c:dispBlanksAs val="gap"/>
    <c:showDLblsOverMax val="1"/>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3798627002288332E-2"/>
          <c:y val="2.9115341545352745E-2"/>
          <c:w val="0.95240274599542341"/>
          <c:h val="0.94176931690929455"/>
        </c:manualLayout>
      </c:layout>
      <c:barChart>
        <c:barDir val="col"/>
        <c:grouping val="stacked"/>
        <c:varyColors val="0"/>
        <c:ser>
          <c:idx val="0"/>
          <c:order val="0"/>
          <c:spPr>
            <a:solidFill>
              <a:srgbClr val="00338D"/>
            </a:solidFill>
            <a:ln>
              <a:noFill/>
            </a:ln>
          </c:spPr>
          <c:invertIfNegative val="0"/>
          <c:dPt>
            <c:idx val="0"/>
            <c:invertIfNegative val="0"/>
            <c:bubble3D val="0"/>
            <c:spPr>
              <a:solidFill>
                <a:schemeClr val="accent4"/>
              </a:solidFill>
              <a:ln>
                <a:noFill/>
              </a:ln>
            </c:spPr>
            <c:extLst>
              <c:ext xmlns:c16="http://schemas.microsoft.com/office/drawing/2014/chart" uri="{C3380CC4-5D6E-409C-BE32-E72D297353CC}">
                <c16:uniqueId val="{00000000-8584-4433-9083-4DC49EB54F1E}"/>
              </c:ext>
            </c:extLst>
          </c:dPt>
          <c:dPt>
            <c:idx val="1"/>
            <c:invertIfNegative val="0"/>
            <c:bubble3D val="0"/>
            <c:spPr>
              <a:solidFill>
                <a:schemeClr val="accent4"/>
              </a:solidFill>
              <a:ln>
                <a:noFill/>
              </a:ln>
            </c:spPr>
            <c:extLst>
              <c:ext xmlns:c16="http://schemas.microsoft.com/office/drawing/2014/chart" uri="{C3380CC4-5D6E-409C-BE32-E72D297353CC}">
                <c16:uniqueId val="{00000001-8584-4433-9083-4DC49EB54F1E}"/>
              </c:ext>
            </c:extLst>
          </c:dPt>
          <c:val>
            <c:numRef>
              <c:f>Sheet1!$A$1:$B$1</c:f>
              <c:numCache>
                <c:formatCode>General</c:formatCode>
                <c:ptCount val="2"/>
                <c:pt idx="0">
                  <c:v>4</c:v>
                </c:pt>
                <c:pt idx="1">
                  <c:v>40</c:v>
                </c:pt>
              </c:numCache>
            </c:numRef>
          </c:val>
          <c:extLst>
            <c:ext xmlns:c16="http://schemas.microsoft.com/office/drawing/2014/chart" uri="{C3380CC4-5D6E-409C-BE32-E72D297353CC}">
              <c16:uniqueId val="{00000003-8584-4433-9083-4DC49EB54F1E}"/>
            </c:ext>
          </c:extLst>
        </c:ser>
        <c:ser>
          <c:idx val="1"/>
          <c:order val="1"/>
          <c:spPr>
            <a:solidFill>
              <a:srgbClr val="C0C0C0"/>
            </a:solidFill>
            <a:ln>
              <a:noFill/>
            </a:ln>
          </c:spPr>
          <c:invertIfNegative val="0"/>
          <c:dPt>
            <c:idx val="0"/>
            <c:invertIfNegative val="0"/>
            <c:bubble3D val="0"/>
            <c:spPr>
              <a:solidFill>
                <a:srgbClr val="F68D2E"/>
              </a:solidFill>
              <a:ln>
                <a:noFill/>
              </a:ln>
            </c:spPr>
            <c:extLst>
              <c:ext xmlns:c16="http://schemas.microsoft.com/office/drawing/2014/chart" uri="{C3380CC4-5D6E-409C-BE32-E72D297353CC}">
                <c16:uniqueId val="{00000004-8584-4433-9083-4DC49EB54F1E}"/>
              </c:ext>
            </c:extLst>
          </c:dPt>
          <c:dPt>
            <c:idx val="1"/>
            <c:invertIfNegative val="0"/>
            <c:bubble3D val="0"/>
            <c:spPr>
              <a:solidFill>
                <a:schemeClr val="bg2"/>
              </a:solidFill>
              <a:ln>
                <a:noFill/>
              </a:ln>
            </c:spPr>
            <c:extLst>
              <c:ext xmlns:c16="http://schemas.microsoft.com/office/drawing/2014/chart" uri="{C3380CC4-5D6E-409C-BE32-E72D297353CC}">
                <c16:uniqueId val="{00000005-8584-4433-9083-4DC49EB54F1E}"/>
              </c:ext>
            </c:extLst>
          </c:dPt>
          <c:val>
            <c:numRef>
              <c:f>Sheet1!$A$2:$B$2</c:f>
              <c:numCache>
                <c:formatCode>General</c:formatCode>
                <c:ptCount val="2"/>
                <c:pt idx="0">
                  <c:v>45</c:v>
                </c:pt>
                <c:pt idx="1">
                  <c:v>60</c:v>
                </c:pt>
              </c:numCache>
            </c:numRef>
          </c:val>
          <c:extLst>
            <c:ext xmlns:c16="http://schemas.microsoft.com/office/drawing/2014/chart" uri="{C3380CC4-5D6E-409C-BE32-E72D297353CC}">
              <c16:uniqueId val="{00000007-8584-4433-9083-4DC49EB54F1E}"/>
            </c:ext>
          </c:extLst>
        </c:ser>
        <c:ser>
          <c:idx val="2"/>
          <c:order val="2"/>
          <c:spPr>
            <a:solidFill>
              <a:schemeClr val="tx2"/>
            </a:solidFill>
          </c:spPr>
          <c:invertIfNegative val="0"/>
          <c:dPt>
            <c:idx val="0"/>
            <c:invertIfNegative val="0"/>
            <c:bubble3D val="0"/>
            <c:spPr>
              <a:solidFill>
                <a:schemeClr val="bg2"/>
              </a:solidFill>
            </c:spPr>
            <c:extLst>
              <c:ext xmlns:c16="http://schemas.microsoft.com/office/drawing/2014/chart" uri="{C3380CC4-5D6E-409C-BE32-E72D297353CC}">
                <c16:uniqueId val="{00000004-B34B-482A-8A3A-E03BC1433382}"/>
              </c:ext>
            </c:extLst>
          </c:dPt>
          <c:val>
            <c:numRef>
              <c:f>Sheet1!$A$3:$B$3</c:f>
              <c:numCache>
                <c:formatCode>General</c:formatCode>
                <c:ptCount val="2"/>
                <c:pt idx="0">
                  <c:v>51</c:v>
                </c:pt>
                <c:pt idx="1">
                  <c:v>0</c:v>
                </c:pt>
              </c:numCache>
            </c:numRef>
          </c:val>
          <c:extLst>
            <c:ext xmlns:c16="http://schemas.microsoft.com/office/drawing/2014/chart" uri="{C3380CC4-5D6E-409C-BE32-E72D297353CC}">
              <c16:uniqueId val="{00000002-B34B-482A-8A3A-E03BC1433382}"/>
            </c:ext>
          </c:extLst>
        </c:ser>
        <c:dLbls>
          <c:showLegendKey val="0"/>
          <c:showVal val="0"/>
          <c:showCatName val="0"/>
          <c:showSerName val="0"/>
          <c:showPercent val="0"/>
          <c:showBubbleSize val="0"/>
        </c:dLbls>
        <c:gapWidth val="80"/>
        <c:overlap val="100"/>
        <c:axId val="736814008"/>
        <c:axId val="736821064"/>
      </c:barChart>
      <c:catAx>
        <c:axId val="736814008"/>
        <c:scaling>
          <c:orientation val="minMax"/>
        </c:scaling>
        <c:delete val="0"/>
        <c:axPos val="t"/>
        <c:majorGridlines>
          <c:spPr>
            <a:ln>
              <a:noFill/>
            </a:ln>
          </c:spPr>
        </c:majorGridlines>
        <c:majorTickMark val="none"/>
        <c:minorTickMark val="none"/>
        <c:tickLblPos val="none"/>
        <c:spPr>
          <a:ln w="9525" algn="ctr">
            <a:solidFill>
              <a:schemeClr val="bg1"/>
            </a:solidFill>
            <a:prstDash val="solid"/>
          </a:ln>
        </c:spPr>
        <c:crossAx val="736821064"/>
        <c:crosses val="min"/>
        <c:auto val="0"/>
        <c:lblAlgn val="ctr"/>
        <c:lblOffset val="100"/>
        <c:noMultiLvlLbl val="0"/>
      </c:catAx>
      <c:valAx>
        <c:axId val="736821064"/>
        <c:scaling>
          <c:orientation val="maxMin"/>
          <c:max val="100"/>
          <c:min val="0"/>
        </c:scaling>
        <c:delete val="1"/>
        <c:axPos val="l"/>
        <c:numFmt formatCode="General" sourceLinked="1"/>
        <c:majorTickMark val="out"/>
        <c:minorTickMark val="none"/>
        <c:tickLblPos val="nextTo"/>
        <c:crossAx val="736814008"/>
        <c:crosses val="min"/>
        <c:crossBetween val="between"/>
      </c:valAx>
    </c:plotArea>
    <c:plotVisOnly val="0"/>
    <c:dispBlanksAs val="gap"/>
    <c:showDLblsOverMax val="1"/>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r>
              <a:rPr lang="es-ES"/>
              <a:t>Finanzas</a:t>
            </a:r>
            <a:r>
              <a:rPr lang="es-ES" baseline="0"/>
              <a:t> plantas</a:t>
            </a:r>
            <a:endParaRPr lang="es-ES"/>
          </a:p>
        </c:rich>
      </c:tx>
      <c:overlay val="0"/>
      <c:spPr>
        <a:noFill/>
        <a:ln>
          <a:noFill/>
        </a:ln>
        <a:effectLst/>
      </c:spPr>
      <c:txPr>
        <a:bodyPr rot="0" spcFirstLastPara="1" vertOverflow="ellipsis" vert="horz" wrap="square" anchor="ctr" anchorCtr="1"/>
        <a:lstStyle/>
        <a:p>
          <a:pPr>
            <a:defRPr sz="1600"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percentStacked"/>
        <c:varyColors val="0"/>
        <c:ser>
          <c:idx val="1"/>
          <c:order val="0"/>
          <c:tx>
            <c:strRef>
              <c:f>'FTE2'!$A$17</c:f>
              <c:strCache>
                <c:ptCount val="1"/>
                <c:pt idx="0">
                  <c:v>Controlling</c:v>
                </c:pt>
              </c:strCache>
            </c:strRef>
          </c:tx>
          <c:spPr>
            <a:solidFill>
              <a:schemeClr val="accent2"/>
            </a:solidFill>
            <a:ln>
              <a:noFill/>
            </a:ln>
            <a:effectLst/>
          </c:spPr>
          <c:invertIfNegative val="0"/>
          <c:dLbls>
            <c:delete val="1"/>
          </c:dLbls>
          <c:cat>
            <c:strRef>
              <c:f>'FTE2'!$B$16:$G$16</c:f>
              <c:strCache>
                <c:ptCount val="6"/>
                <c:pt idx="0">
                  <c:v>Baños</c:v>
                </c:pt>
                <c:pt idx="1">
                  <c:v>Fuenmayor</c:v>
                </c:pt>
                <c:pt idx="2">
                  <c:v>Llodio</c:v>
                </c:pt>
                <c:pt idx="3">
                  <c:v>Samazan</c:v>
                </c:pt>
                <c:pt idx="4">
                  <c:v>Valencia</c:v>
                </c:pt>
                <c:pt idx="5">
                  <c:v>Grand Total</c:v>
                </c:pt>
              </c:strCache>
            </c:strRef>
          </c:cat>
          <c:val>
            <c:numRef>
              <c:f>'FTE2'!$B$17:$G$17</c:f>
              <c:numCache>
                <c:formatCode>General</c:formatCode>
                <c:ptCount val="6"/>
                <c:pt idx="0">
                  <c:v>0.1</c:v>
                </c:pt>
                <c:pt idx="1">
                  <c:v>0.46</c:v>
                </c:pt>
                <c:pt idx="2">
                  <c:v>0.78</c:v>
                </c:pt>
                <c:pt idx="3">
                  <c:v>0.18</c:v>
                </c:pt>
                <c:pt idx="4">
                  <c:v>0.26</c:v>
                </c:pt>
                <c:pt idx="5">
                  <c:v>1.78</c:v>
                </c:pt>
              </c:numCache>
            </c:numRef>
          </c:val>
          <c:extLst>
            <c:ext xmlns:c16="http://schemas.microsoft.com/office/drawing/2014/chart" uri="{C3380CC4-5D6E-409C-BE32-E72D297353CC}">
              <c16:uniqueId val="{0000000D-546A-4B3D-B004-4781B204B16C}"/>
            </c:ext>
          </c:extLst>
        </c:ser>
        <c:ser>
          <c:idx val="2"/>
          <c:order val="1"/>
          <c:tx>
            <c:strRef>
              <c:f>'FTE2'!$A$18</c:f>
              <c:strCache>
                <c:ptCount val="1"/>
                <c:pt idx="0">
                  <c:v>Contabilidad General</c:v>
                </c:pt>
              </c:strCache>
            </c:strRef>
          </c:tx>
          <c:spPr>
            <a:solidFill>
              <a:schemeClr val="accent3"/>
            </a:solidFill>
            <a:ln>
              <a:noFill/>
            </a:ln>
            <a:effectLst/>
          </c:spPr>
          <c:invertIfNegative val="0"/>
          <c:dLbls>
            <c:delete val="1"/>
          </c:dLbls>
          <c:cat>
            <c:strRef>
              <c:f>'FTE2'!$B$16:$G$16</c:f>
              <c:strCache>
                <c:ptCount val="6"/>
                <c:pt idx="0">
                  <c:v>Baños</c:v>
                </c:pt>
                <c:pt idx="1">
                  <c:v>Fuenmayor</c:v>
                </c:pt>
                <c:pt idx="2">
                  <c:v>Llodio</c:v>
                </c:pt>
                <c:pt idx="3">
                  <c:v>Samazan</c:v>
                </c:pt>
                <c:pt idx="4">
                  <c:v>Valencia</c:v>
                </c:pt>
                <c:pt idx="5">
                  <c:v>Grand Total</c:v>
                </c:pt>
              </c:strCache>
            </c:strRef>
          </c:cat>
          <c:val>
            <c:numRef>
              <c:f>'FTE2'!$B$18:$G$18</c:f>
              <c:numCache>
                <c:formatCode>General</c:formatCode>
                <c:ptCount val="6"/>
                <c:pt idx="0">
                  <c:v>0.75</c:v>
                </c:pt>
                <c:pt idx="1">
                  <c:v>1.05</c:v>
                </c:pt>
                <c:pt idx="2">
                  <c:v>0.45</c:v>
                </c:pt>
                <c:pt idx="3">
                  <c:v>0.99</c:v>
                </c:pt>
                <c:pt idx="4">
                  <c:v>0.68</c:v>
                </c:pt>
                <c:pt idx="5">
                  <c:v>3.92</c:v>
                </c:pt>
              </c:numCache>
            </c:numRef>
          </c:val>
          <c:extLst>
            <c:ext xmlns:c16="http://schemas.microsoft.com/office/drawing/2014/chart" uri="{C3380CC4-5D6E-409C-BE32-E72D297353CC}">
              <c16:uniqueId val="{00000014-546A-4B3D-B004-4781B204B16C}"/>
            </c:ext>
          </c:extLst>
        </c:ser>
        <c:ser>
          <c:idx val="3"/>
          <c:order val="2"/>
          <c:tx>
            <c:strRef>
              <c:f>'FTE2'!$A$19</c:f>
              <c:strCache>
                <c:ptCount val="1"/>
                <c:pt idx="0">
                  <c:v>Cuentas a Cobrar</c:v>
                </c:pt>
              </c:strCache>
            </c:strRef>
          </c:tx>
          <c:spPr>
            <a:solidFill>
              <a:schemeClr val="accent4"/>
            </a:solidFill>
            <a:ln>
              <a:noFill/>
            </a:ln>
            <a:effectLst/>
          </c:spPr>
          <c:invertIfNegative val="0"/>
          <c:dLbls>
            <c:delete val="1"/>
          </c:dLbls>
          <c:cat>
            <c:strRef>
              <c:f>'FTE2'!$B$16:$G$16</c:f>
              <c:strCache>
                <c:ptCount val="6"/>
                <c:pt idx="0">
                  <c:v>Baños</c:v>
                </c:pt>
                <c:pt idx="1">
                  <c:v>Fuenmayor</c:v>
                </c:pt>
                <c:pt idx="2">
                  <c:v>Llodio</c:v>
                </c:pt>
                <c:pt idx="3">
                  <c:v>Samazan</c:v>
                </c:pt>
                <c:pt idx="4">
                  <c:v>Valencia</c:v>
                </c:pt>
                <c:pt idx="5">
                  <c:v>Grand Total</c:v>
                </c:pt>
              </c:strCache>
            </c:strRef>
          </c:cat>
          <c:val>
            <c:numRef>
              <c:f>'FTE2'!$B$19:$G$19</c:f>
              <c:numCache>
                <c:formatCode>General</c:formatCode>
                <c:ptCount val="6"/>
                <c:pt idx="0">
                  <c:v>0.03</c:v>
                </c:pt>
                <c:pt idx="1">
                  <c:v>0.02</c:v>
                </c:pt>
                <c:pt idx="2">
                  <c:v>0.37</c:v>
                </c:pt>
                <c:pt idx="3">
                  <c:v>0</c:v>
                </c:pt>
                <c:pt idx="4">
                  <c:v>0.1</c:v>
                </c:pt>
                <c:pt idx="5">
                  <c:v>0.5</c:v>
                </c:pt>
              </c:numCache>
            </c:numRef>
          </c:val>
          <c:extLst>
            <c:ext xmlns:c16="http://schemas.microsoft.com/office/drawing/2014/chart" uri="{C3380CC4-5D6E-409C-BE32-E72D297353CC}">
              <c16:uniqueId val="{0000001B-546A-4B3D-B004-4781B204B16C}"/>
            </c:ext>
          </c:extLst>
        </c:ser>
        <c:ser>
          <c:idx val="4"/>
          <c:order val="3"/>
          <c:tx>
            <c:strRef>
              <c:f>'FTE2'!$A$20</c:f>
              <c:strCache>
                <c:ptCount val="1"/>
                <c:pt idx="0">
                  <c:v>Cuentas a Pagar</c:v>
                </c:pt>
              </c:strCache>
            </c:strRef>
          </c:tx>
          <c:spPr>
            <a:solidFill>
              <a:schemeClr val="accent5"/>
            </a:solidFill>
            <a:ln>
              <a:noFill/>
            </a:ln>
            <a:effectLst/>
          </c:spPr>
          <c:invertIfNegative val="0"/>
          <c:dLbls>
            <c:delete val="1"/>
          </c:dLbls>
          <c:cat>
            <c:strRef>
              <c:f>'FTE2'!$B$16:$G$16</c:f>
              <c:strCache>
                <c:ptCount val="6"/>
                <c:pt idx="0">
                  <c:v>Baños</c:v>
                </c:pt>
                <c:pt idx="1">
                  <c:v>Fuenmayor</c:v>
                </c:pt>
                <c:pt idx="2">
                  <c:v>Llodio</c:v>
                </c:pt>
                <c:pt idx="3">
                  <c:v>Samazan</c:v>
                </c:pt>
                <c:pt idx="4">
                  <c:v>Valencia</c:v>
                </c:pt>
                <c:pt idx="5">
                  <c:v>Grand Total</c:v>
                </c:pt>
              </c:strCache>
            </c:strRef>
          </c:cat>
          <c:val>
            <c:numRef>
              <c:f>'FTE2'!$B$20:$G$20</c:f>
              <c:numCache>
                <c:formatCode>General</c:formatCode>
                <c:ptCount val="6"/>
                <c:pt idx="0">
                  <c:v>0.38</c:v>
                </c:pt>
                <c:pt idx="1">
                  <c:v>0.26</c:v>
                </c:pt>
                <c:pt idx="2">
                  <c:v>0.59</c:v>
                </c:pt>
                <c:pt idx="3">
                  <c:v>0.6</c:v>
                </c:pt>
                <c:pt idx="4">
                  <c:v>0.68</c:v>
                </c:pt>
                <c:pt idx="5">
                  <c:v>2.5099999999999998</c:v>
                </c:pt>
              </c:numCache>
            </c:numRef>
          </c:val>
          <c:extLst>
            <c:ext xmlns:c16="http://schemas.microsoft.com/office/drawing/2014/chart" uri="{C3380CC4-5D6E-409C-BE32-E72D297353CC}">
              <c16:uniqueId val="{00000022-546A-4B3D-B004-4781B204B16C}"/>
            </c:ext>
          </c:extLst>
        </c:ser>
        <c:ser>
          <c:idx val="5"/>
          <c:order val="4"/>
          <c:tx>
            <c:strRef>
              <c:f>'FTE2'!$A$21</c:f>
              <c:strCache>
                <c:ptCount val="1"/>
                <c:pt idx="0">
                  <c:v>Gastos de viaje</c:v>
                </c:pt>
              </c:strCache>
            </c:strRef>
          </c:tx>
          <c:spPr>
            <a:solidFill>
              <a:schemeClr val="accent6"/>
            </a:solidFill>
            <a:ln>
              <a:noFill/>
            </a:ln>
            <a:effectLst/>
          </c:spPr>
          <c:invertIfNegative val="0"/>
          <c:dLbls>
            <c:delete val="1"/>
          </c:dLbls>
          <c:cat>
            <c:strRef>
              <c:f>'FTE2'!$B$16:$G$16</c:f>
              <c:strCache>
                <c:ptCount val="6"/>
                <c:pt idx="0">
                  <c:v>Baños</c:v>
                </c:pt>
                <c:pt idx="1">
                  <c:v>Fuenmayor</c:v>
                </c:pt>
                <c:pt idx="2">
                  <c:v>Llodio</c:v>
                </c:pt>
                <c:pt idx="3">
                  <c:v>Samazan</c:v>
                </c:pt>
                <c:pt idx="4">
                  <c:v>Valencia</c:v>
                </c:pt>
                <c:pt idx="5">
                  <c:v>Grand Total</c:v>
                </c:pt>
              </c:strCache>
            </c:strRef>
          </c:cat>
          <c:val>
            <c:numRef>
              <c:f>'FTE2'!$B$21:$G$21</c:f>
              <c:numCache>
                <c:formatCode>General</c:formatCode>
                <c:ptCount val="6"/>
                <c:pt idx="0">
                  <c:v>0.01</c:v>
                </c:pt>
                <c:pt idx="1">
                  <c:v>0.04</c:v>
                </c:pt>
                <c:pt idx="2">
                  <c:v>0.08</c:v>
                </c:pt>
                <c:pt idx="3">
                  <c:v>0.09</c:v>
                </c:pt>
                <c:pt idx="4">
                  <c:v>0.15</c:v>
                </c:pt>
                <c:pt idx="5">
                  <c:v>0.36</c:v>
                </c:pt>
              </c:numCache>
            </c:numRef>
          </c:val>
          <c:extLst>
            <c:ext xmlns:c16="http://schemas.microsoft.com/office/drawing/2014/chart" uri="{C3380CC4-5D6E-409C-BE32-E72D297353CC}">
              <c16:uniqueId val="{00000029-546A-4B3D-B004-4781B204B16C}"/>
            </c:ext>
          </c:extLst>
        </c:ser>
        <c:ser>
          <c:idx val="6"/>
          <c:order val="5"/>
          <c:tx>
            <c:strRef>
              <c:f>'FTE2'!$A$22</c:f>
              <c:strCache>
                <c:ptCount val="1"/>
                <c:pt idx="0">
                  <c:v>Impuestos</c:v>
                </c:pt>
              </c:strCache>
            </c:strRef>
          </c:tx>
          <c:spPr>
            <a:solidFill>
              <a:schemeClr val="accent1">
                <a:lumMod val="60000"/>
              </a:schemeClr>
            </a:solidFill>
            <a:ln>
              <a:noFill/>
            </a:ln>
            <a:effectLst/>
          </c:spPr>
          <c:invertIfNegative val="0"/>
          <c:dLbls>
            <c:delete val="1"/>
          </c:dLbls>
          <c:cat>
            <c:strRef>
              <c:f>'FTE2'!$B$16:$G$16</c:f>
              <c:strCache>
                <c:ptCount val="6"/>
                <c:pt idx="0">
                  <c:v>Baños</c:v>
                </c:pt>
                <c:pt idx="1">
                  <c:v>Fuenmayor</c:v>
                </c:pt>
                <c:pt idx="2">
                  <c:v>Llodio</c:v>
                </c:pt>
                <c:pt idx="3">
                  <c:v>Samazan</c:v>
                </c:pt>
                <c:pt idx="4">
                  <c:v>Valencia</c:v>
                </c:pt>
                <c:pt idx="5">
                  <c:v>Grand Total</c:v>
                </c:pt>
              </c:strCache>
            </c:strRef>
          </c:cat>
          <c:val>
            <c:numRef>
              <c:f>'FTE2'!$B$22:$G$22</c:f>
              <c:numCache>
                <c:formatCode>General</c:formatCode>
                <c:ptCount val="6"/>
                <c:pt idx="0">
                  <c:v>0.08</c:v>
                </c:pt>
                <c:pt idx="1">
                  <c:v>0.12</c:v>
                </c:pt>
                <c:pt idx="2">
                  <c:v>0.16</c:v>
                </c:pt>
                <c:pt idx="3">
                  <c:v>0.01</c:v>
                </c:pt>
                <c:pt idx="4">
                  <c:v>7.0000000000000007E-2</c:v>
                </c:pt>
                <c:pt idx="5">
                  <c:v>0.43</c:v>
                </c:pt>
              </c:numCache>
            </c:numRef>
          </c:val>
          <c:extLst>
            <c:ext xmlns:c16="http://schemas.microsoft.com/office/drawing/2014/chart" uri="{C3380CC4-5D6E-409C-BE32-E72D297353CC}">
              <c16:uniqueId val="{00000030-546A-4B3D-B004-4781B204B16C}"/>
            </c:ext>
          </c:extLst>
        </c:ser>
        <c:ser>
          <c:idx val="7"/>
          <c:order val="6"/>
          <c:tx>
            <c:strRef>
              <c:f>'FTE2'!$A$23</c:f>
              <c:strCache>
                <c:ptCount val="1"/>
                <c:pt idx="0">
                  <c:v>Tesorería</c:v>
                </c:pt>
              </c:strCache>
            </c:strRef>
          </c:tx>
          <c:spPr>
            <a:solidFill>
              <a:schemeClr val="accent2">
                <a:lumMod val="60000"/>
              </a:schemeClr>
            </a:solidFill>
            <a:ln>
              <a:noFill/>
            </a:ln>
            <a:effectLst/>
          </c:spPr>
          <c:invertIfNegative val="0"/>
          <c:dLbls>
            <c:delete val="1"/>
          </c:dLbls>
          <c:cat>
            <c:strRef>
              <c:f>'FTE2'!$B$16:$G$16</c:f>
              <c:strCache>
                <c:ptCount val="6"/>
                <c:pt idx="0">
                  <c:v>Baños</c:v>
                </c:pt>
                <c:pt idx="1">
                  <c:v>Fuenmayor</c:v>
                </c:pt>
                <c:pt idx="2">
                  <c:v>Llodio</c:v>
                </c:pt>
                <c:pt idx="3">
                  <c:v>Samazan</c:v>
                </c:pt>
                <c:pt idx="4">
                  <c:v>Valencia</c:v>
                </c:pt>
                <c:pt idx="5">
                  <c:v>Grand Total</c:v>
                </c:pt>
              </c:strCache>
            </c:strRef>
          </c:cat>
          <c:val>
            <c:numRef>
              <c:f>'FTE2'!$B$23:$G$23</c:f>
              <c:numCache>
                <c:formatCode>General</c:formatCode>
                <c:ptCount val="6"/>
                <c:pt idx="0">
                  <c:v>0.15</c:v>
                </c:pt>
                <c:pt idx="1">
                  <c:v>0.21</c:v>
                </c:pt>
                <c:pt idx="2">
                  <c:v>0.43</c:v>
                </c:pt>
                <c:pt idx="3">
                  <c:v>0.22</c:v>
                </c:pt>
                <c:pt idx="4">
                  <c:v>0.59</c:v>
                </c:pt>
                <c:pt idx="5">
                  <c:v>1.6</c:v>
                </c:pt>
              </c:numCache>
            </c:numRef>
          </c:val>
          <c:extLst>
            <c:ext xmlns:c16="http://schemas.microsoft.com/office/drawing/2014/chart" uri="{C3380CC4-5D6E-409C-BE32-E72D297353CC}">
              <c16:uniqueId val="{00000037-546A-4B3D-B004-4781B204B16C}"/>
            </c:ext>
          </c:extLst>
        </c:ser>
        <c:dLbls>
          <c:dLblPos val="ctr"/>
          <c:showLegendKey val="0"/>
          <c:showVal val="1"/>
          <c:showCatName val="0"/>
          <c:showSerName val="0"/>
          <c:showPercent val="0"/>
          <c:showBubbleSize val="0"/>
        </c:dLbls>
        <c:gapWidth val="79"/>
        <c:overlap val="100"/>
        <c:axId val="736819888"/>
        <c:axId val="736820280"/>
      </c:barChart>
      <c:catAx>
        <c:axId val="7368198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cap="all" spc="120" normalizeH="0" baseline="0">
                <a:solidFill>
                  <a:schemeClr val="tx1">
                    <a:lumMod val="65000"/>
                    <a:lumOff val="35000"/>
                  </a:schemeClr>
                </a:solidFill>
                <a:latin typeface="+mn-lt"/>
                <a:ea typeface="+mn-ea"/>
                <a:cs typeface="+mn-cs"/>
              </a:defRPr>
            </a:pPr>
            <a:endParaRPr lang="en-US"/>
          </a:p>
        </c:txPr>
        <c:crossAx val="736820280"/>
        <c:crosses val="autoZero"/>
        <c:auto val="1"/>
        <c:lblAlgn val="ctr"/>
        <c:lblOffset val="100"/>
        <c:noMultiLvlLbl val="0"/>
      </c:catAx>
      <c:valAx>
        <c:axId val="736820280"/>
        <c:scaling>
          <c:orientation val="minMax"/>
        </c:scaling>
        <c:delete val="1"/>
        <c:axPos val="l"/>
        <c:numFmt formatCode="0%" sourceLinked="1"/>
        <c:majorTickMark val="none"/>
        <c:minorTickMark val="none"/>
        <c:tickLblPos val="nextTo"/>
        <c:crossAx val="736819888"/>
        <c:crosses val="autoZero"/>
        <c:crossBetween val="between"/>
      </c:valAx>
      <c:spPr>
        <a:noFill/>
        <a:ln>
          <a:noFill/>
        </a:ln>
        <a:effectLst/>
      </c:spPr>
    </c:plotArea>
    <c:legend>
      <c:legendPos val="b"/>
      <c:legendEntry>
        <c:idx val="0"/>
        <c:delete val="1"/>
      </c:legendEntry>
      <c:layout>
        <c:manualLayout>
          <c:xMode val="edge"/>
          <c:yMode val="edge"/>
          <c:x val="7.9340122266640861E-2"/>
          <c:y val="0.90745986737310635"/>
          <c:w val="0.81572209861113465"/>
          <c:h val="9.2540132626893659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Sheet3!$L$7</c:f>
              <c:strCache>
                <c:ptCount val="1"/>
                <c:pt idx="0">
                  <c:v>Customer Service</c:v>
                </c:pt>
              </c:strCache>
            </c:strRef>
          </c:tx>
          <c:spPr>
            <a:solidFill>
              <a:srgbClr val="C6007E"/>
            </a:solidFill>
            <a:ln>
              <a:noFill/>
            </a:ln>
            <a:effectLst/>
          </c:spPr>
          <c:invertIfNegative val="0"/>
          <c:cat>
            <c:strRef>
              <c:f>Sheet3!$M$6:$Q$6</c:f>
              <c:strCache>
                <c:ptCount val="5"/>
                <c:pt idx="0">
                  <c:v>Baños</c:v>
                </c:pt>
                <c:pt idx="1">
                  <c:v>Fuenmayor</c:v>
                </c:pt>
                <c:pt idx="2">
                  <c:v>Llodio</c:v>
                </c:pt>
                <c:pt idx="3">
                  <c:v>Samazan</c:v>
                </c:pt>
                <c:pt idx="4">
                  <c:v>Valencia</c:v>
                </c:pt>
              </c:strCache>
            </c:strRef>
          </c:cat>
          <c:val>
            <c:numRef>
              <c:f>Sheet3!$M$7:$Q$7</c:f>
              <c:numCache>
                <c:formatCode>General</c:formatCode>
                <c:ptCount val="5"/>
                <c:pt idx="0">
                  <c:v>0</c:v>
                </c:pt>
                <c:pt idx="1">
                  <c:v>0</c:v>
                </c:pt>
                <c:pt idx="2">
                  <c:v>0.57999999999999996</c:v>
                </c:pt>
                <c:pt idx="3">
                  <c:v>0</c:v>
                </c:pt>
                <c:pt idx="4">
                  <c:v>0.01</c:v>
                </c:pt>
              </c:numCache>
            </c:numRef>
          </c:val>
          <c:extLst>
            <c:ext xmlns:c16="http://schemas.microsoft.com/office/drawing/2014/chart" uri="{C3380CC4-5D6E-409C-BE32-E72D297353CC}">
              <c16:uniqueId val="{00000003-1C2A-4161-BB39-2B4E6FA02186}"/>
            </c:ext>
          </c:extLst>
        </c:ser>
        <c:ser>
          <c:idx val="1"/>
          <c:order val="1"/>
          <c:tx>
            <c:strRef>
              <c:f>Sheet3!$L$8</c:f>
              <c:strCache>
                <c:ptCount val="1"/>
                <c:pt idx="0">
                  <c:v>Forestal</c:v>
                </c:pt>
              </c:strCache>
            </c:strRef>
          </c:tx>
          <c:spPr>
            <a:solidFill>
              <a:srgbClr val="92D050"/>
            </a:solidFill>
            <a:ln>
              <a:noFill/>
            </a:ln>
            <a:effectLst/>
          </c:spPr>
          <c:invertIfNegative val="0"/>
          <c:cat>
            <c:strRef>
              <c:f>Sheet3!$M$6:$Q$6</c:f>
              <c:strCache>
                <c:ptCount val="5"/>
                <c:pt idx="0">
                  <c:v>Baños</c:v>
                </c:pt>
                <c:pt idx="1">
                  <c:v>Fuenmayor</c:v>
                </c:pt>
                <c:pt idx="2">
                  <c:v>Llodio</c:v>
                </c:pt>
                <c:pt idx="3">
                  <c:v>Samazan</c:v>
                </c:pt>
                <c:pt idx="4">
                  <c:v>Valencia</c:v>
                </c:pt>
              </c:strCache>
            </c:strRef>
          </c:cat>
          <c:val>
            <c:numRef>
              <c:f>Sheet3!$M$8:$Q$8</c:f>
              <c:numCache>
                <c:formatCode>General</c:formatCode>
                <c:ptCount val="5"/>
                <c:pt idx="0">
                  <c:v>0.64</c:v>
                </c:pt>
                <c:pt idx="1">
                  <c:v>0</c:v>
                </c:pt>
                <c:pt idx="2">
                  <c:v>0.05</c:v>
                </c:pt>
                <c:pt idx="3">
                  <c:v>1.73</c:v>
                </c:pt>
                <c:pt idx="4">
                  <c:v>1.46</c:v>
                </c:pt>
              </c:numCache>
            </c:numRef>
          </c:val>
          <c:extLst>
            <c:ext xmlns:c16="http://schemas.microsoft.com/office/drawing/2014/chart" uri="{C3380CC4-5D6E-409C-BE32-E72D297353CC}">
              <c16:uniqueId val="{00000008-1C2A-4161-BB39-2B4E6FA02186}"/>
            </c:ext>
          </c:extLst>
        </c:ser>
        <c:ser>
          <c:idx val="2"/>
          <c:order val="2"/>
          <c:tx>
            <c:strRef>
              <c:f>Sheet3!$L$9</c:f>
              <c:strCache>
                <c:ptCount val="1"/>
                <c:pt idx="0">
                  <c:v>Logística/Expedición</c:v>
                </c:pt>
              </c:strCache>
            </c:strRef>
          </c:tx>
          <c:spPr>
            <a:solidFill>
              <a:schemeClr val="bg2">
                <a:lumMod val="20000"/>
                <a:lumOff val="80000"/>
              </a:schemeClr>
            </a:solidFill>
            <a:ln>
              <a:noFill/>
            </a:ln>
            <a:effectLst/>
          </c:spPr>
          <c:invertIfNegative val="0"/>
          <c:cat>
            <c:strRef>
              <c:f>Sheet3!$M$6:$Q$6</c:f>
              <c:strCache>
                <c:ptCount val="5"/>
                <c:pt idx="0">
                  <c:v>Baños</c:v>
                </c:pt>
                <c:pt idx="1">
                  <c:v>Fuenmayor</c:v>
                </c:pt>
                <c:pt idx="2">
                  <c:v>Llodio</c:v>
                </c:pt>
                <c:pt idx="3">
                  <c:v>Samazan</c:v>
                </c:pt>
                <c:pt idx="4">
                  <c:v>Valencia</c:v>
                </c:pt>
              </c:strCache>
            </c:strRef>
          </c:cat>
          <c:val>
            <c:numRef>
              <c:f>Sheet3!$M$9:$Q$9</c:f>
              <c:numCache>
                <c:formatCode>General</c:formatCode>
                <c:ptCount val="5"/>
                <c:pt idx="0">
                  <c:v>2.57</c:v>
                </c:pt>
                <c:pt idx="1">
                  <c:v>1.1000000000000001</c:v>
                </c:pt>
                <c:pt idx="2">
                  <c:v>0.37</c:v>
                </c:pt>
                <c:pt idx="3">
                  <c:v>0.78</c:v>
                </c:pt>
                <c:pt idx="4">
                  <c:v>2.69</c:v>
                </c:pt>
              </c:numCache>
            </c:numRef>
          </c:val>
          <c:extLst>
            <c:ext xmlns:c16="http://schemas.microsoft.com/office/drawing/2014/chart" uri="{C3380CC4-5D6E-409C-BE32-E72D297353CC}">
              <c16:uniqueId val="{0000000E-1C2A-4161-BB39-2B4E6FA02186}"/>
            </c:ext>
          </c:extLst>
        </c:ser>
        <c:ser>
          <c:idx val="3"/>
          <c:order val="3"/>
          <c:tx>
            <c:strRef>
              <c:f>Sheet3!$L$10</c:f>
              <c:strCache>
                <c:ptCount val="1"/>
                <c:pt idx="0">
                  <c:v>Procurement</c:v>
                </c:pt>
              </c:strCache>
            </c:strRef>
          </c:tx>
          <c:spPr>
            <a:solidFill>
              <a:schemeClr val="accent1"/>
            </a:solidFill>
            <a:ln>
              <a:noFill/>
            </a:ln>
            <a:effectLst/>
          </c:spPr>
          <c:invertIfNegative val="0"/>
          <c:cat>
            <c:strRef>
              <c:f>Sheet3!$M$6:$Q$6</c:f>
              <c:strCache>
                <c:ptCount val="5"/>
                <c:pt idx="0">
                  <c:v>Baños</c:v>
                </c:pt>
                <c:pt idx="1">
                  <c:v>Fuenmayor</c:v>
                </c:pt>
                <c:pt idx="2">
                  <c:v>Llodio</c:v>
                </c:pt>
                <c:pt idx="3">
                  <c:v>Samazan</c:v>
                </c:pt>
                <c:pt idx="4">
                  <c:v>Valencia</c:v>
                </c:pt>
              </c:strCache>
            </c:strRef>
          </c:cat>
          <c:val>
            <c:numRef>
              <c:f>Sheet3!$M$10:$Q$10</c:f>
              <c:numCache>
                <c:formatCode>General</c:formatCode>
                <c:ptCount val="5"/>
                <c:pt idx="0">
                  <c:v>0.3</c:v>
                </c:pt>
                <c:pt idx="1">
                  <c:v>0.1</c:v>
                </c:pt>
                <c:pt idx="2">
                  <c:v>0.45</c:v>
                </c:pt>
                <c:pt idx="3">
                  <c:v>0.03</c:v>
                </c:pt>
                <c:pt idx="4">
                  <c:v>0.6</c:v>
                </c:pt>
              </c:numCache>
            </c:numRef>
          </c:val>
          <c:extLst>
            <c:ext xmlns:c16="http://schemas.microsoft.com/office/drawing/2014/chart" uri="{C3380CC4-5D6E-409C-BE32-E72D297353CC}">
              <c16:uniqueId val="{00000014-1C2A-4161-BB39-2B4E6FA02186}"/>
            </c:ext>
          </c:extLst>
        </c:ser>
        <c:dLbls>
          <c:showLegendKey val="0"/>
          <c:showVal val="0"/>
          <c:showCatName val="0"/>
          <c:showSerName val="0"/>
          <c:showPercent val="0"/>
          <c:showBubbleSize val="0"/>
        </c:dLbls>
        <c:gapWidth val="150"/>
        <c:overlap val="100"/>
        <c:axId val="1642992360"/>
        <c:axId val="1642993536"/>
      </c:barChart>
      <c:catAx>
        <c:axId val="16429923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42993536"/>
        <c:crosses val="autoZero"/>
        <c:auto val="1"/>
        <c:lblAlgn val="ctr"/>
        <c:lblOffset val="100"/>
        <c:noMultiLvlLbl val="0"/>
      </c:catAx>
      <c:valAx>
        <c:axId val="1642993536"/>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429923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percentStacked"/>
        <c:varyColors val="0"/>
        <c:ser>
          <c:idx val="0"/>
          <c:order val="0"/>
          <c:tx>
            <c:strRef>
              <c:f>Sheet1!$A$2</c:f>
              <c:strCache>
                <c:ptCount val="1"/>
                <c:pt idx="0">
                  <c:v>Gestión de Almacenes</c:v>
                </c:pt>
              </c:strCache>
            </c:strRef>
          </c:tx>
          <c:spPr>
            <a:solidFill>
              <a:schemeClr val="accent1"/>
            </a:solidFill>
            <a:ln>
              <a:noFill/>
            </a:ln>
            <a:effectLst/>
          </c:spPr>
          <c:invertIfNegative val="0"/>
          <c:cat>
            <c:strRef>
              <c:f>Sheet1!$B$1:$F$1</c:f>
              <c:strCache>
                <c:ptCount val="5"/>
                <c:pt idx="0">
                  <c:v>Baños</c:v>
                </c:pt>
                <c:pt idx="1">
                  <c:v>Fuenmayor</c:v>
                </c:pt>
                <c:pt idx="2">
                  <c:v>Llodio</c:v>
                </c:pt>
                <c:pt idx="3">
                  <c:v>Samazan</c:v>
                </c:pt>
                <c:pt idx="4">
                  <c:v>Valencia</c:v>
                </c:pt>
              </c:strCache>
            </c:strRef>
          </c:cat>
          <c:val>
            <c:numRef>
              <c:f>Sheet1!$B$2:$F$2</c:f>
              <c:numCache>
                <c:formatCode>General</c:formatCode>
                <c:ptCount val="5"/>
                <c:pt idx="0">
                  <c:v>0.17</c:v>
                </c:pt>
                <c:pt idx="1">
                  <c:v>0.08</c:v>
                </c:pt>
                <c:pt idx="2">
                  <c:v>0.13</c:v>
                </c:pt>
                <c:pt idx="3">
                  <c:v>0.03</c:v>
                </c:pt>
                <c:pt idx="4">
                  <c:v>0.36</c:v>
                </c:pt>
              </c:numCache>
            </c:numRef>
          </c:val>
          <c:extLst>
            <c:ext xmlns:c16="http://schemas.microsoft.com/office/drawing/2014/chart" uri="{C3380CC4-5D6E-409C-BE32-E72D297353CC}">
              <c16:uniqueId val="{00000003-84A3-4745-BCEC-AA10D49CDF86}"/>
            </c:ext>
          </c:extLst>
        </c:ser>
        <c:ser>
          <c:idx val="1"/>
          <c:order val="1"/>
          <c:tx>
            <c:strRef>
              <c:f>Sheet1!$A$3</c:f>
              <c:strCache>
                <c:ptCount val="1"/>
                <c:pt idx="0">
                  <c:v>Gestión de Órdenes y Pedidos</c:v>
                </c:pt>
              </c:strCache>
            </c:strRef>
          </c:tx>
          <c:spPr>
            <a:solidFill>
              <a:schemeClr val="accent2"/>
            </a:solidFill>
            <a:ln>
              <a:noFill/>
            </a:ln>
            <a:effectLst/>
          </c:spPr>
          <c:invertIfNegative val="0"/>
          <c:cat>
            <c:strRef>
              <c:f>Sheet1!$B$1:$F$1</c:f>
              <c:strCache>
                <c:ptCount val="5"/>
                <c:pt idx="0">
                  <c:v>Baños</c:v>
                </c:pt>
                <c:pt idx="1">
                  <c:v>Fuenmayor</c:v>
                </c:pt>
                <c:pt idx="2">
                  <c:v>Llodio</c:v>
                </c:pt>
                <c:pt idx="3">
                  <c:v>Samazan</c:v>
                </c:pt>
                <c:pt idx="4">
                  <c:v>Valencia</c:v>
                </c:pt>
              </c:strCache>
            </c:strRef>
          </c:cat>
          <c:val>
            <c:numRef>
              <c:f>Sheet1!$B$3:$F$3</c:f>
              <c:numCache>
                <c:formatCode>General</c:formatCode>
                <c:ptCount val="5"/>
                <c:pt idx="0">
                  <c:v>1.23</c:v>
                </c:pt>
                <c:pt idx="1">
                  <c:v>0.68</c:v>
                </c:pt>
                <c:pt idx="2">
                  <c:v>0.2</c:v>
                </c:pt>
                <c:pt idx="3">
                  <c:v>0.77</c:v>
                </c:pt>
                <c:pt idx="4">
                  <c:v>1.21</c:v>
                </c:pt>
              </c:numCache>
            </c:numRef>
          </c:val>
          <c:extLst>
            <c:ext xmlns:c16="http://schemas.microsoft.com/office/drawing/2014/chart" uri="{C3380CC4-5D6E-409C-BE32-E72D297353CC}">
              <c16:uniqueId val="{00000007-84A3-4745-BCEC-AA10D49CDF86}"/>
            </c:ext>
          </c:extLst>
        </c:ser>
        <c:ser>
          <c:idx val="2"/>
          <c:order val="2"/>
          <c:tx>
            <c:strRef>
              <c:f>Sheet1!$A$4</c:f>
              <c:strCache>
                <c:ptCount val="1"/>
                <c:pt idx="0">
                  <c:v>Gestión del Proceso</c:v>
                </c:pt>
              </c:strCache>
            </c:strRef>
          </c:tx>
          <c:spPr>
            <a:solidFill>
              <a:schemeClr val="accent3"/>
            </a:solidFill>
            <a:ln>
              <a:noFill/>
            </a:ln>
            <a:effectLst/>
          </c:spPr>
          <c:invertIfNegative val="0"/>
          <c:cat>
            <c:strRef>
              <c:f>Sheet1!$B$1:$F$1</c:f>
              <c:strCache>
                <c:ptCount val="5"/>
                <c:pt idx="0">
                  <c:v>Baños</c:v>
                </c:pt>
                <c:pt idx="1">
                  <c:v>Fuenmayor</c:v>
                </c:pt>
                <c:pt idx="2">
                  <c:v>Llodio</c:v>
                </c:pt>
                <c:pt idx="3">
                  <c:v>Samazan</c:v>
                </c:pt>
                <c:pt idx="4">
                  <c:v>Valencia</c:v>
                </c:pt>
              </c:strCache>
            </c:strRef>
          </c:cat>
          <c:val>
            <c:numRef>
              <c:f>Sheet1!$B$4:$F$4</c:f>
              <c:numCache>
                <c:formatCode>General</c:formatCode>
                <c:ptCount val="5"/>
                <c:pt idx="0">
                  <c:v>0.23</c:v>
                </c:pt>
                <c:pt idx="1">
                  <c:v>0.04</c:v>
                </c:pt>
                <c:pt idx="2">
                  <c:v>0.21</c:v>
                </c:pt>
                <c:pt idx="3">
                  <c:v>0.71</c:v>
                </c:pt>
                <c:pt idx="4">
                  <c:v>0.23</c:v>
                </c:pt>
              </c:numCache>
            </c:numRef>
          </c:val>
          <c:extLst>
            <c:ext xmlns:c16="http://schemas.microsoft.com/office/drawing/2014/chart" uri="{C3380CC4-5D6E-409C-BE32-E72D297353CC}">
              <c16:uniqueId val="{0000000B-84A3-4745-BCEC-AA10D49CDF86}"/>
            </c:ext>
          </c:extLst>
        </c:ser>
        <c:dLbls>
          <c:showLegendKey val="0"/>
          <c:showVal val="0"/>
          <c:showCatName val="0"/>
          <c:showSerName val="0"/>
          <c:showPercent val="0"/>
          <c:showBubbleSize val="0"/>
        </c:dLbls>
        <c:gapWidth val="150"/>
        <c:overlap val="100"/>
        <c:axId val="1643061352"/>
        <c:axId val="1643069584"/>
      </c:barChart>
      <c:catAx>
        <c:axId val="16430613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43069584"/>
        <c:crosses val="autoZero"/>
        <c:auto val="1"/>
        <c:lblAlgn val="ctr"/>
        <c:lblOffset val="100"/>
        <c:noMultiLvlLbl val="0"/>
      </c:catAx>
      <c:valAx>
        <c:axId val="1643069584"/>
        <c:scaling>
          <c:orientation val="minMax"/>
        </c:scaling>
        <c:delete val="1"/>
        <c:axPos val="l"/>
        <c:numFmt formatCode="0%" sourceLinked="1"/>
        <c:majorTickMark val="none"/>
        <c:minorTickMark val="none"/>
        <c:tickLblPos val="nextTo"/>
        <c:crossAx val="16430613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s-ES" dirty="0"/>
              <a:t>FINANZAS</a:t>
            </a:r>
            <a:r>
              <a:rPr lang="es-ES" baseline="0" dirty="0"/>
              <a:t> SEDE CENTRAL</a:t>
            </a:r>
            <a:endParaRPr lang="es-ES" dirty="0"/>
          </a:p>
        </c:rich>
      </c:tx>
      <c:layout>
        <c:manualLayout>
          <c:xMode val="edge"/>
          <c:yMode val="edge"/>
          <c:x val="0.1792098775126913"/>
          <c:y val="0.119531242646946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2.8568647371684443E-2"/>
          <c:y val="0.12283592994365589"/>
          <c:w val="0.94286270525663107"/>
          <c:h val="0.61596366781719558"/>
        </c:manualLayout>
      </c:layout>
      <c:barChart>
        <c:barDir val="col"/>
        <c:grouping val="stacked"/>
        <c:varyColors val="0"/>
        <c:ser>
          <c:idx val="0"/>
          <c:order val="0"/>
          <c:tx>
            <c:strRef>
              <c:f>Sheet1!$B$1</c:f>
              <c:strCache>
                <c:ptCount val="1"/>
                <c:pt idx="0">
                  <c:v>Controlling</c:v>
                </c:pt>
              </c:strCache>
            </c:strRef>
          </c:tx>
          <c:spPr>
            <a:solidFill>
              <a:srgbClr val="F68D2E"/>
            </a:solidFill>
            <a:ln>
              <a:noFill/>
            </a:ln>
            <a:effectLst/>
          </c:spPr>
          <c:invertIfNegative val="0"/>
          <c:cat>
            <c:strRef>
              <c:f>Sheet1!$A$2</c:f>
              <c:strCache>
                <c:ptCount val="1"/>
                <c:pt idx="0">
                  <c:v>Finanzas Sede Central</c:v>
                </c:pt>
              </c:strCache>
            </c:strRef>
          </c:cat>
          <c:val>
            <c:numRef>
              <c:f>Sheet1!$B$2</c:f>
              <c:numCache>
                <c:formatCode>General</c:formatCode>
                <c:ptCount val="1"/>
                <c:pt idx="0">
                  <c:v>1.59</c:v>
                </c:pt>
              </c:numCache>
            </c:numRef>
          </c:val>
          <c:extLst>
            <c:ext xmlns:c16="http://schemas.microsoft.com/office/drawing/2014/chart" uri="{C3380CC4-5D6E-409C-BE32-E72D297353CC}">
              <c16:uniqueId val="{00000000-ECB4-4D8D-8B6A-4CA05E762E1E}"/>
            </c:ext>
          </c:extLst>
        </c:ser>
        <c:ser>
          <c:idx val="1"/>
          <c:order val="1"/>
          <c:tx>
            <c:strRef>
              <c:f>Sheet1!$C$1</c:f>
              <c:strCache>
                <c:ptCount val="1"/>
                <c:pt idx="0">
                  <c:v>Contabilidad General</c:v>
                </c:pt>
              </c:strCache>
            </c:strRef>
          </c:tx>
          <c:spPr>
            <a:solidFill>
              <a:schemeClr val="bg1">
                <a:lumMod val="75000"/>
              </a:schemeClr>
            </a:solidFill>
            <a:ln>
              <a:noFill/>
            </a:ln>
            <a:effectLst/>
          </c:spPr>
          <c:invertIfNegative val="0"/>
          <c:cat>
            <c:strRef>
              <c:f>Sheet1!$A$2</c:f>
              <c:strCache>
                <c:ptCount val="1"/>
                <c:pt idx="0">
                  <c:v>Finanzas Sede Central</c:v>
                </c:pt>
              </c:strCache>
            </c:strRef>
          </c:cat>
          <c:val>
            <c:numRef>
              <c:f>Sheet1!$C$2</c:f>
              <c:numCache>
                <c:formatCode>General</c:formatCode>
                <c:ptCount val="1"/>
                <c:pt idx="0">
                  <c:v>1.56</c:v>
                </c:pt>
              </c:numCache>
            </c:numRef>
          </c:val>
          <c:extLst>
            <c:ext xmlns:c16="http://schemas.microsoft.com/office/drawing/2014/chart" uri="{C3380CC4-5D6E-409C-BE32-E72D297353CC}">
              <c16:uniqueId val="{00000003-ECB4-4D8D-8B6A-4CA05E762E1E}"/>
            </c:ext>
          </c:extLst>
        </c:ser>
        <c:ser>
          <c:idx val="2"/>
          <c:order val="2"/>
          <c:tx>
            <c:strRef>
              <c:f>Sheet1!$D$1</c:f>
              <c:strCache>
                <c:ptCount val="1"/>
                <c:pt idx="0">
                  <c:v>Cuentas a Cobrar</c:v>
                </c:pt>
              </c:strCache>
            </c:strRef>
          </c:tx>
          <c:spPr>
            <a:solidFill>
              <a:srgbClr val="EAAA00"/>
            </a:solidFill>
            <a:ln>
              <a:noFill/>
            </a:ln>
            <a:effectLst/>
          </c:spPr>
          <c:invertIfNegative val="0"/>
          <c:cat>
            <c:strRef>
              <c:f>Sheet1!$A$2</c:f>
              <c:strCache>
                <c:ptCount val="1"/>
                <c:pt idx="0">
                  <c:v>Finanzas Sede Central</c:v>
                </c:pt>
              </c:strCache>
            </c:strRef>
          </c:cat>
          <c:val>
            <c:numRef>
              <c:f>Sheet1!$D$2</c:f>
              <c:numCache>
                <c:formatCode>General</c:formatCode>
                <c:ptCount val="1"/>
                <c:pt idx="0">
                  <c:v>1</c:v>
                </c:pt>
              </c:numCache>
            </c:numRef>
          </c:val>
          <c:extLst>
            <c:ext xmlns:c16="http://schemas.microsoft.com/office/drawing/2014/chart" uri="{C3380CC4-5D6E-409C-BE32-E72D297353CC}">
              <c16:uniqueId val="{00000004-ECB4-4D8D-8B6A-4CA05E762E1E}"/>
            </c:ext>
          </c:extLst>
        </c:ser>
        <c:ser>
          <c:idx val="3"/>
          <c:order val="3"/>
          <c:tx>
            <c:strRef>
              <c:f>Sheet1!$E$1</c:f>
              <c:strCache>
                <c:ptCount val="1"/>
                <c:pt idx="0">
                  <c:v>Cuentas a Pagar</c:v>
                </c:pt>
              </c:strCache>
            </c:strRef>
          </c:tx>
          <c:spPr>
            <a:solidFill>
              <a:schemeClr val="accent1"/>
            </a:solidFill>
            <a:ln>
              <a:noFill/>
            </a:ln>
            <a:effectLst/>
          </c:spPr>
          <c:invertIfNegative val="0"/>
          <c:cat>
            <c:strRef>
              <c:f>Sheet1!$A$2</c:f>
              <c:strCache>
                <c:ptCount val="1"/>
                <c:pt idx="0">
                  <c:v>Finanzas Sede Central</c:v>
                </c:pt>
              </c:strCache>
            </c:strRef>
          </c:cat>
          <c:val>
            <c:numRef>
              <c:f>Sheet1!$E$2</c:f>
              <c:numCache>
                <c:formatCode>General</c:formatCode>
                <c:ptCount val="1"/>
                <c:pt idx="0">
                  <c:v>0.11</c:v>
                </c:pt>
              </c:numCache>
            </c:numRef>
          </c:val>
          <c:extLst>
            <c:ext xmlns:c16="http://schemas.microsoft.com/office/drawing/2014/chart" uri="{C3380CC4-5D6E-409C-BE32-E72D297353CC}">
              <c16:uniqueId val="{00000005-ECB4-4D8D-8B6A-4CA05E762E1E}"/>
            </c:ext>
          </c:extLst>
        </c:ser>
        <c:ser>
          <c:idx val="4"/>
          <c:order val="4"/>
          <c:tx>
            <c:strRef>
              <c:f>Sheet1!$F$1</c:f>
              <c:strCache>
                <c:ptCount val="1"/>
                <c:pt idx="0">
                  <c:v>Gastos de Viaje</c:v>
                </c:pt>
              </c:strCache>
            </c:strRef>
          </c:tx>
          <c:spPr>
            <a:solidFill>
              <a:srgbClr val="92D050"/>
            </a:solidFill>
            <a:ln>
              <a:noFill/>
            </a:ln>
            <a:effectLst/>
          </c:spPr>
          <c:invertIfNegative val="0"/>
          <c:cat>
            <c:strRef>
              <c:f>Sheet1!$A$2</c:f>
              <c:strCache>
                <c:ptCount val="1"/>
                <c:pt idx="0">
                  <c:v>Finanzas Sede Central</c:v>
                </c:pt>
              </c:strCache>
            </c:strRef>
          </c:cat>
          <c:val>
            <c:numRef>
              <c:f>Sheet1!$F$2</c:f>
              <c:numCache>
                <c:formatCode>General</c:formatCode>
                <c:ptCount val="1"/>
                <c:pt idx="0">
                  <c:v>0.09</c:v>
                </c:pt>
              </c:numCache>
            </c:numRef>
          </c:val>
          <c:extLst>
            <c:ext xmlns:c16="http://schemas.microsoft.com/office/drawing/2014/chart" uri="{C3380CC4-5D6E-409C-BE32-E72D297353CC}">
              <c16:uniqueId val="{00000006-ECB4-4D8D-8B6A-4CA05E762E1E}"/>
            </c:ext>
          </c:extLst>
        </c:ser>
        <c:ser>
          <c:idx val="5"/>
          <c:order val="5"/>
          <c:tx>
            <c:strRef>
              <c:f>Sheet1!$G$1</c:f>
              <c:strCache>
                <c:ptCount val="1"/>
                <c:pt idx="0">
                  <c:v>Impuestos</c:v>
                </c:pt>
              </c:strCache>
            </c:strRef>
          </c:tx>
          <c:spPr>
            <a:solidFill>
              <a:schemeClr val="tx2"/>
            </a:solidFill>
            <a:ln>
              <a:noFill/>
            </a:ln>
            <a:effectLst/>
          </c:spPr>
          <c:invertIfNegative val="0"/>
          <c:cat>
            <c:strRef>
              <c:f>Sheet1!$A$2</c:f>
              <c:strCache>
                <c:ptCount val="1"/>
                <c:pt idx="0">
                  <c:v>Finanzas Sede Central</c:v>
                </c:pt>
              </c:strCache>
            </c:strRef>
          </c:cat>
          <c:val>
            <c:numRef>
              <c:f>Sheet1!$G$2</c:f>
              <c:numCache>
                <c:formatCode>General</c:formatCode>
                <c:ptCount val="1"/>
                <c:pt idx="0">
                  <c:v>0.28999999999999998</c:v>
                </c:pt>
              </c:numCache>
            </c:numRef>
          </c:val>
          <c:extLst>
            <c:ext xmlns:c16="http://schemas.microsoft.com/office/drawing/2014/chart" uri="{C3380CC4-5D6E-409C-BE32-E72D297353CC}">
              <c16:uniqueId val="{00000007-ECB4-4D8D-8B6A-4CA05E762E1E}"/>
            </c:ext>
          </c:extLst>
        </c:ser>
        <c:ser>
          <c:idx val="6"/>
          <c:order val="6"/>
          <c:tx>
            <c:strRef>
              <c:f>Sheet1!$H$1</c:f>
              <c:strCache>
                <c:ptCount val="1"/>
                <c:pt idx="0">
                  <c:v>Tesorería</c:v>
                </c:pt>
              </c:strCache>
            </c:strRef>
          </c:tx>
          <c:spPr>
            <a:solidFill>
              <a:srgbClr val="9B642E"/>
            </a:solidFill>
            <a:ln>
              <a:noFill/>
            </a:ln>
            <a:effectLst/>
          </c:spPr>
          <c:invertIfNegative val="0"/>
          <c:cat>
            <c:strRef>
              <c:f>Sheet1!$A$2</c:f>
              <c:strCache>
                <c:ptCount val="1"/>
                <c:pt idx="0">
                  <c:v>Finanzas Sede Central</c:v>
                </c:pt>
              </c:strCache>
            </c:strRef>
          </c:cat>
          <c:val>
            <c:numRef>
              <c:f>Sheet1!$H$2</c:f>
              <c:numCache>
                <c:formatCode>General</c:formatCode>
                <c:ptCount val="1"/>
                <c:pt idx="0">
                  <c:v>1.27</c:v>
                </c:pt>
              </c:numCache>
            </c:numRef>
          </c:val>
          <c:extLst>
            <c:ext xmlns:c16="http://schemas.microsoft.com/office/drawing/2014/chart" uri="{C3380CC4-5D6E-409C-BE32-E72D297353CC}">
              <c16:uniqueId val="{00000008-ECB4-4D8D-8B6A-4CA05E762E1E}"/>
            </c:ext>
          </c:extLst>
        </c:ser>
        <c:dLbls>
          <c:showLegendKey val="0"/>
          <c:showVal val="0"/>
          <c:showCatName val="0"/>
          <c:showSerName val="0"/>
          <c:showPercent val="0"/>
          <c:showBubbleSize val="0"/>
        </c:dLbls>
        <c:gapWidth val="150"/>
        <c:overlap val="100"/>
        <c:axId val="1643063312"/>
        <c:axId val="1643063704"/>
      </c:barChart>
      <c:catAx>
        <c:axId val="1643063312"/>
        <c:scaling>
          <c:orientation val="minMax"/>
        </c:scaling>
        <c:delete val="1"/>
        <c:axPos val="b"/>
        <c:numFmt formatCode="General" sourceLinked="1"/>
        <c:majorTickMark val="none"/>
        <c:minorTickMark val="none"/>
        <c:tickLblPos val="nextTo"/>
        <c:crossAx val="1643063704"/>
        <c:crosses val="autoZero"/>
        <c:auto val="1"/>
        <c:lblAlgn val="ctr"/>
        <c:lblOffset val="100"/>
        <c:noMultiLvlLbl val="0"/>
      </c:catAx>
      <c:valAx>
        <c:axId val="1643063704"/>
        <c:scaling>
          <c:orientation val="minMax"/>
        </c:scaling>
        <c:delete val="1"/>
        <c:axPos val="l"/>
        <c:numFmt formatCode="General" sourceLinked="1"/>
        <c:majorTickMark val="none"/>
        <c:minorTickMark val="none"/>
        <c:tickLblPos val="nextTo"/>
        <c:crossAx val="1643063312"/>
        <c:crosses val="autoZero"/>
        <c:crossBetween val="between"/>
      </c:valAx>
      <c:spPr>
        <a:noFill/>
        <a:ln>
          <a:noFill/>
        </a:ln>
        <a:effectLst/>
      </c:spPr>
    </c:plotArea>
    <c:legend>
      <c:legendPos val="b"/>
      <c:layout>
        <c:manualLayout>
          <c:xMode val="edge"/>
          <c:yMode val="edge"/>
          <c:x val="7.5447405058838748E-2"/>
          <c:y val="0.78567459487730096"/>
          <c:w val="0.89598394756947686"/>
          <c:h val="0.17682540742953939"/>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800"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900" kern="1200"/>
  </cs:chartArea>
  <cs:dataLabel>
    <cs:lnRef idx="0"/>
    <cs:fillRef idx="0"/>
    <cs:effectRef idx="0"/>
    <cs:fontRef idx="minor">
      <a:schemeClr val="lt1"/>
    </cs:fontRef>
    <cs:defRPr sz="900"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800"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900" kern="1200"/>
  </cs:valueAxis>
  <cs:wall>
    <cs:lnRef idx="0"/>
    <cs:fillRef idx="0"/>
    <cs:effectRef idx="0"/>
    <cs:fontRef idx="minor">
      <a:schemeClr val="dk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69.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70.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emf"/></Relationships>
</file>

<file path=ppt/drawings/drawing1.xml><?xml version="1.0" encoding="utf-8"?>
<c:userShapes xmlns:c="http://schemas.openxmlformats.org/drawingml/2006/chart">
  <cdr:relSizeAnchor xmlns:cdr="http://schemas.openxmlformats.org/drawingml/2006/chartDrawing">
    <cdr:from>
      <cdr:x>0.24126</cdr:x>
      <cdr:y>0.09009</cdr:y>
    </cdr:from>
    <cdr:to>
      <cdr:x>0.75874</cdr:x>
      <cdr:y>0.11732</cdr:y>
    </cdr:to>
    <cdr:sp macro="" textlink="">
      <cdr:nvSpPr>
        <cdr:cNvPr id="2" name="Rectangle 1"/>
        <cdr:cNvSpPr/>
      </cdr:nvSpPr>
      <cdr:spPr>
        <a:xfrm xmlns:a="http://schemas.openxmlformats.org/drawingml/2006/main">
          <a:off x="990228" y="399554"/>
          <a:ext cx="2124000" cy="120784"/>
        </a:xfrm>
        <a:prstGeom xmlns:a="http://schemas.openxmlformats.org/drawingml/2006/main" prst="rect">
          <a:avLst/>
        </a:prstGeom>
        <a:solidFill xmlns:a="http://schemas.openxmlformats.org/drawingml/2006/main">
          <a:srgbClr val="C6007E"/>
        </a:solidFill>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lIns="54610" tIns="54610" rIns="54610" bIns="54610" rtlCol="0" anchor="ctr"/>
        <a:lstStyle xmlns:a="http://schemas.openxmlformats.org/drawingml/2006/main"/>
        <a:p xmlns:a="http://schemas.openxmlformats.org/drawingml/2006/main">
          <a:endParaRPr lang="es-E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es-ES"/>
          </a:p>
        </p:txBody>
      </p:sp>
      <p:sp>
        <p:nvSpPr>
          <p:cNvPr id="3" name="Date Placeholder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FD0B87C3-30C7-4F78-9DE4-12BE917A2587}" type="datetimeFigureOut">
              <a:rPr lang="es-ES" smtClean="0"/>
              <a:t>28/10/20</a:t>
            </a:fld>
            <a:endParaRPr lang="es-ES"/>
          </a:p>
        </p:txBody>
      </p:sp>
      <p:sp>
        <p:nvSpPr>
          <p:cNvPr id="4" name="Slide Image Placehold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es-ES"/>
          </a:p>
        </p:txBody>
      </p:sp>
      <p:sp>
        <p:nvSpPr>
          <p:cNvPr id="5" name="Notes Placeholder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
          </a:p>
        </p:txBody>
      </p:sp>
      <p:sp>
        <p:nvSpPr>
          <p:cNvPr id="6" name="Footer Placeholder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es-ES"/>
          </a:p>
        </p:txBody>
      </p:sp>
      <p:sp>
        <p:nvSpPr>
          <p:cNvPr id="7" name="Slide Number Placeholder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229173DF-EDA8-4EAF-BB05-58433A1D087C}" type="slidenum">
              <a:rPr lang="es-ES" smtClean="0"/>
              <a:t>‹#›</a:t>
            </a:fld>
            <a:endParaRPr lang="es-ES"/>
          </a:p>
        </p:txBody>
      </p:sp>
    </p:spTree>
    <p:extLst>
      <p:ext uri="{BB962C8B-B14F-4D97-AF65-F5344CB8AC3E}">
        <p14:creationId xmlns:p14="http://schemas.microsoft.com/office/powerpoint/2010/main" val="35252769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173DF-EDA8-4EAF-BB05-58433A1D087C}"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53739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422275" y="1241425"/>
            <a:ext cx="5953125" cy="3349625"/>
          </a:xfrm>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EE106-D861-6343-96FF-5BF90692C3C7}" type="slidenum">
              <a:rPr kumimoji="0" lang="es-ES_tradnl" sz="1200" b="0" i="0" u="none" strike="noStrike" kern="1200" cap="none" spc="0" normalizeH="0" baseline="0" noProof="0" smtClean="0">
                <a:ln>
                  <a:noFill/>
                </a:ln>
                <a:solidFill>
                  <a:prstClr val="black"/>
                </a:solidFill>
                <a:effectLst/>
                <a:uLnTx/>
                <a:uFillTx/>
                <a:latin typeface="Univers for KPMG"/>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s-ES_tradnl" sz="1200" b="0" i="0" u="none" strike="noStrike" kern="1200" cap="none" spc="0" normalizeH="0" baseline="0" noProof="0" dirty="0">
              <a:ln>
                <a:noFill/>
              </a:ln>
              <a:solidFill>
                <a:prstClr val="black"/>
              </a:solidFill>
              <a:effectLst/>
              <a:uLnTx/>
              <a:uFillTx/>
              <a:latin typeface="Univers for KPMG"/>
              <a:ea typeface="+mn-ea"/>
              <a:cs typeface="+mn-cs"/>
            </a:endParaRPr>
          </a:p>
        </p:txBody>
      </p:sp>
    </p:spTree>
    <p:extLst>
      <p:ext uri="{BB962C8B-B14F-4D97-AF65-F5344CB8AC3E}">
        <p14:creationId xmlns:p14="http://schemas.microsoft.com/office/powerpoint/2010/main" val="911236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422275" y="1241425"/>
            <a:ext cx="5953125" cy="3349625"/>
          </a:xfrm>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EE106-D861-6343-96FF-5BF90692C3C7}" type="slidenum">
              <a:rPr kumimoji="0" lang="es-ES_tradnl" sz="1200" b="0" i="0" u="none" strike="noStrike" kern="1200" cap="none" spc="0" normalizeH="0" baseline="0" noProof="0" smtClean="0">
                <a:ln>
                  <a:noFill/>
                </a:ln>
                <a:solidFill>
                  <a:prstClr val="black"/>
                </a:solidFill>
                <a:effectLst/>
                <a:uLnTx/>
                <a:uFillTx/>
                <a:latin typeface="Univers for KPMG"/>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s-ES_tradnl" sz="1200" b="0" i="0" u="none" strike="noStrike" kern="1200" cap="none" spc="0" normalizeH="0" baseline="0" noProof="0" dirty="0">
              <a:ln>
                <a:noFill/>
              </a:ln>
              <a:solidFill>
                <a:prstClr val="black"/>
              </a:solidFill>
              <a:effectLst/>
              <a:uLnTx/>
              <a:uFillTx/>
              <a:latin typeface="Univers for KPMG"/>
              <a:ea typeface="+mn-ea"/>
              <a:cs typeface="+mn-cs"/>
            </a:endParaRPr>
          </a:p>
        </p:txBody>
      </p:sp>
    </p:spTree>
    <p:extLst>
      <p:ext uri="{BB962C8B-B14F-4D97-AF65-F5344CB8AC3E}">
        <p14:creationId xmlns:p14="http://schemas.microsoft.com/office/powerpoint/2010/main" val="3446749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422275" y="1241425"/>
            <a:ext cx="5953125" cy="3349625"/>
          </a:xfrm>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EE106-D861-6343-96FF-5BF90692C3C7}" type="slidenum">
              <a:rPr kumimoji="0" lang="es-ES_tradnl" sz="1200" b="0" i="0" u="none" strike="noStrike" kern="1200" cap="none" spc="0" normalizeH="0" baseline="0" noProof="0" smtClean="0">
                <a:ln>
                  <a:noFill/>
                </a:ln>
                <a:solidFill>
                  <a:prstClr val="black"/>
                </a:solidFill>
                <a:effectLst/>
                <a:uLnTx/>
                <a:uFillTx/>
                <a:latin typeface="Univers for KPMG"/>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s-ES_tradnl" sz="1200" b="0" i="0" u="none" strike="noStrike" kern="1200" cap="none" spc="0" normalizeH="0" baseline="0" noProof="0" dirty="0">
              <a:ln>
                <a:noFill/>
              </a:ln>
              <a:solidFill>
                <a:prstClr val="black"/>
              </a:solidFill>
              <a:effectLst/>
              <a:uLnTx/>
              <a:uFillTx/>
              <a:latin typeface="Univers for KPMG"/>
              <a:ea typeface="+mn-ea"/>
              <a:cs typeface="+mn-cs"/>
            </a:endParaRPr>
          </a:p>
        </p:txBody>
      </p:sp>
    </p:spTree>
    <p:extLst>
      <p:ext uri="{BB962C8B-B14F-4D97-AF65-F5344CB8AC3E}">
        <p14:creationId xmlns:p14="http://schemas.microsoft.com/office/powerpoint/2010/main" val="36382583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422275" y="1241425"/>
            <a:ext cx="5953125" cy="3349625"/>
          </a:xfrm>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EE106-D861-6343-96FF-5BF90692C3C7}" type="slidenum">
              <a:rPr kumimoji="0" lang="es-ES_tradnl" sz="1200" b="0" i="0" u="none" strike="noStrike" kern="1200" cap="none" spc="0" normalizeH="0" baseline="0" noProof="0" smtClean="0">
                <a:ln>
                  <a:noFill/>
                </a:ln>
                <a:solidFill>
                  <a:prstClr val="black"/>
                </a:solidFill>
                <a:effectLst/>
                <a:uLnTx/>
                <a:uFillTx/>
                <a:latin typeface="Univers for KPMG"/>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s-ES_tradnl" sz="1200" b="0" i="0" u="none" strike="noStrike" kern="1200" cap="none" spc="0" normalizeH="0" baseline="0" noProof="0" dirty="0">
              <a:ln>
                <a:noFill/>
              </a:ln>
              <a:solidFill>
                <a:prstClr val="black"/>
              </a:solidFill>
              <a:effectLst/>
              <a:uLnTx/>
              <a:uFillTx/>
              <a:latin typeface="Univers for KPMG"/>
              <a:ea typeface="+mn-ea"/>
              <a:cs typeface="+mn-cs"/>
            </a:endParaRPr>
          </a:p>
        </p:txBody>
      </p:sp>
    </p:spTree>
    <p:extLst>
      <p:ext uri="{BB962C8B-B14F-4D97-AF65-F5344CB8AC3E}">
        <p14:creationId xmlns:p14="http://schemas.microsoft.com/office/powerpoint/2010/main" val="1126381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422275" y="1241425"/>
            <a:ext cx="5953125" cy="3349625"/>
          </a:xfrm>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EE106-D861-6343-96FF-5BF90692C3C7}" type="slidenum">
              <a:rPr kumimoji="0" lang="es-ES_tradnl" sz="1200" b="0" i="0" u="none" strike="noStrike" kern="1200" cap="none" spc="0" normalizeH="0" baseline="0" noProof="0" smtClean="0">
                <a:ln>
                  <a:noFill/>
                </a:ln>
                <a:solidFill>
                  <a:prstClr val="black"/>
                </a:solidFill>
                <a:effectLst/>
                <a:uLnTx/>
                <a:uFillTx/>
                <a:latin typeface="Univers for KPMG"/>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s-ES_tradnl" sz="1200" b="0" i="0" u="none" strike="noStrike" kern="1200" cap="none" spc="0" normalizeH="0" baseline="0" noProof="0" dirty="0">
              <a:ln>
                <a:noFill/>
              </a:ln>
              <a:solidFill>
                <a:prstClr val="black"/>
              </a:solidFill>
              <a:effectLst/>
              <a:uLnTx/>
              <a:uFillTx/>
              <a:latin typeface="Univers for KPMG"/>
              <a:ea typeface="+mn-ea"/>
              <a:cs typeface="+mn-cs"/>
            </a:endParaRPr>
          </a:p>
        </p:txBody>
      </p:sp>
    </p:spTree>
    <p:extLst>
      <p:ext uri="{BB962C8B-B14F-4D97-AF65-F5344CB8AC3E}">
        <p14:creationId xmlns:p14="http://schemas.microsoft.com/office/powerpoint/2010/main" val="18783471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422275" y="1241425"/>
            <a:ext cx="5953125" cy="3349625"/>
          </a:xfrm>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EE106-D861-6343-96FF-5BF90692C3C7}" type="slidenum">
              <a:rPr kumimoji="0" lang="es-ES_tradnl" sz="1200" b="0" i="0" u="none" strike="noStrike" kern="1200" cap="none" spc="0" normalizeH="0" baseline="0" noProof="0" smtClean="0">
                <a:ln>
                  <a:noFill/>
                </a:ln>
                <a:solidFill>
                  <a:prstClr val="black"/>
                </a:solidFill>
                <a:effectLst/>
                <a:uLnTx/>
                <a:uFillTx/>
                <a:latin typeface="Univers for KPMG"/>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s-ES_tradnl" sz="1200" b="0" i="0" u="none" strike="noStrike" kern="1200" cap="none" spc="0" normalizeH="0" baseline="0" noProof="0" dirty="0">
              <a:ln>
                <a:noFill/>
              </a:ln>
              <a:solidFill>
                <a:prstClr val="black"/>
              </a:solidFill>
              <a:effectLst/>
              <a:uLnTx/>
              <a:uFillTx/>
              <a:latin typeface="Univers for KPMG"/>
              <a:ea typeface="+mn-ea"/>
              <a:cs typeface="+mn-cs"/>
            </a:endParaRPr>
          </a:p>
        </p:txBody>
      </p:sp>
    </p:spTree>
    <p:extLst>
      <p:ext uri="{BB962C8B-B14F-4D97-AF65-F5344CB8AC3E}">
        <p14:creationId xmlns:p14="http://schemas.microsoft.com/office/powerpoint/2010/main" val="33488970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422275" y="1241425"/>
            <a:ext cx="5953125" cy="3349625"/>
          </a:xfrm>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EE106-D861-6343-96FF-5BF90692C3C7}" type="slidenum">
              <a:rPr kumimoji="0" lang="es-ES_tradnl" sz="1200" b="0" i="0" u="none" strike="noStrike" kern="1200" cap="none" spc="0" normalizeH="0" baseline="0" noProof="0" smtClean="0">
                <a:ln>
                  <a:noFill/>
                </a:ln>
                <a:solidFill>
                  <a:prstClr val="black"/>
                </a:solidFill>
                <a:effectLst/>
                <a:uLnTx/>
                <a:uFillTx/>
                <a:latin typeface="Univers for KPMG"/>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s-ES_tradnl" sz="1200" b="0" i="0" u="none" strike="noStrike" kern="1200" cap="none" spc="0" normalizeH="0" baseline="0" noProof="0" dirty="0">
              <a:ln>
                <a:noFill/>
              </a:ln>
              <a:solidFill>
                <a:prstClr val="black"/>
              </a:solidFill>
              <a:effectLst/>
              <a:uLnTx/>
              <a:uFillTx/>
              <a:latin typeface="Univers for KPMG"/>
              <a:ea typeface="+mn-ea"/>
              <a:cs typeface="+mn-cs"/>
            </a:endParaRPr>
          </a:p>
        </p:txBody>
      </p:sp>
    </p:spTree>
    <p:extLst>
      <p:ext uri="{BB962C8B-B14F-4D97-AF65-F5344CB8AC3E}">
        <p14:creationId xmlns:p14="http://schemas.microsoft.com/office/powerpoint/2010/main" val="15675910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422275" y="1241425"/>
            <a:ext cx="5953125" cy="3349625"/>
          </a:xfrm>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EE106-D861-6343-96FF-5BF90692C3C7}" type="slidenum">
              <a:rPr kumimoji="0" lang="es-ES_tradnl" sz="1200" b="0" i="0" u="none" strike="noStrike" kern="1200" cap="none" spc="0" normalizeH="0" baseline="0" noProof="0" smtClean="0">
                <a:ln>
                  <a:noFill/>
                </a:ln>
                <a:solidFill>
                  <a:prstClr val="black"/>
                </a:solidFill>
                <a:effectLst/>
                <a:uLnTx/>
                <a:uFillTx/>
                <a:latin typeface="Univers for KPMG"/>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s-ES_tradnl" sz="1200" b="0" i="0" u="none" strike="noStrike" kern="1200" cap="none" spc="0" normalizeH="0" baseline="0" noProof="0" dirty="0">
              <a:ln>
                <a:noFill/>
              </a:ln>
              <a:solidFill>
                <a:prstClr val="black"/>
              </a:solidFill>
              <a:effectLst/>
              <a:uLnTx/>
              <a:uFillTx/>
              <a:latin typeface="Univers for KPMG"/>
              <a:ea typeface="+mn-ea"/>
              <a:cs typeface="+mn-cs"/>
            </a:endParaRPr>
          </a:p>
        </p:txBody>
      </p:sp>
    </p:spTree>
    <p:extLst>
      <p:ext uri="{BB962C8B-B14F-4D97-AF65-F5344CB8AC3E}">
        <p14:creationId xmlns:p14="http://schemas.microsoft.com/office/powerpoint/2010/main" val="33303650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422275" y="1241425"/>
            <a:ext cx="5953125" cy="3349625"/>
          </a:xfrm>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EE106-D861-6343-96FF-5BF90692C3C7}" type="slidenum">
              <a:rPr kumimoji="0" lang="es-ES_tradnl" sz="1200" b="0" i="0" u="none" strike="noStrike" kern="1200" cap="none" spc="0" normalizeH="0" baseline="0" noProof="0" smtClean="0">
                <a:ln>
                  <a:noFill/>
                </a:ln>
                <a:solidFill>
                  <a:prstClr val="black"/>
                </a:solidFill>
                <a:effectLst/>
                <a:uLnTx/>
                <a:uFillTx/>
                <a:latin typeface="Univers for KPMG"/>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s-ES_tradnl" sz="1200" b="0" i="0" u="none" strike="noStrike" kern="1200" cap="none" spc="0" normalizeH="0" baseline="0" noProof="0" dirty="0">
              <a:ln>
                <a:noFill/>
              </a:ln>
              <a:solidFill>
                <a:prstClr val="black"/>
              </a:solidFill>
              <a:effectLst/>
              <a:uLnTx/>
              <a:uFillTx/>
              <a:latin typeface="Univers for KPMG"/>
              <a:ea typeface="+mn-ea"/>
              <a:cs typeface="+mn-cs"/>
            </a:endParaRPr>
          </a:p>
        </p:txBody>
      </p:sp>
    </p:spTree>
    <p:extLst>
      <p:ext uri="{BB962C8B-B14F-4D97-AF65-F5344CB8AC3E}">
        <p14:creationId xmlns:p14="http://schemas.microsoft.com/office/powerpoint/2010/main" val="39320670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422275" y="1241425"/>
            <a:ext cx="5953125" cy="3349625"/>
          </a:xfrm>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EE106-D861-6343-96FF-5BF90692C3C7}" type="slidenum">
              <a:rPr kumimoji="0" lang="es-ES_tradnl" sz="1200" b="0" i="0" u="none" strike="noStrike" kern="1200" cap="none" spc="0" normalizeH="0" baseline="0" noProof="0" smtClean="0">
                <a:ln>
                  <a:noFill/>
                </a:ln>
                <a:solidFill>
                  <a:prstClr val="black"/>
                </a:solidFill>
                <a:effectLst/>
                <a:uLnTx/>
                <a:uFillTx/>
                <a:latin typeface="Univers for KPMG"/>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s-ES_tradnl" sz="1200" b="0" i="0" u="none" strike="noStrike" kern="1200" cap="none" spc="0" normalizeH="0" baseline="0" noProof="0" dirty="0">
              <a:ln>
                <a:noFill/>
              </a:ln>
              <a:solidFill>
                <a:prstClr val="black"/>
              </a:solidFill>
              <a:effectLst/>
              <a:uLnTx/>
              <a:uFillTx/>
              <a:latin typeface="Univers for KPMG"/>
              <a:ea typeface="+mn-ea"/>
              <a:cs typeface="+mn-cs"/>
            </a:endParaRPr>
          </a:p>
        </p:txBody>
      </p:sp>
    </p:spTree>
    <p:extLst>
      <p:ext uri="{BB962C8B-B14F-4D97-AF65-F5344CB8AC3E}">
        <p14:creationId xmlns:p14="http://schemas.microsoft.com/office/powerpoint/2010/main" val="2391787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229173DF-EDA8-4EAF-BB05-58433A1D087C}" type="slidenum">
              <a:rPr lang="es-ES_tradnl" smtClean="0"/>
              <a:t>4</a:t>
            </a:fld>
            <a:endParaRPr lang="es-ES_tradnl" dirty="0"/>
          </a:p>
        </p:txBody>
      </p:sp>
    </p:spTree>
    <p:extLst>
      <p:ext uri="{BB962C8B-B14F-4D97-AF65-F5344CB8AC3E}">
        <p14:creationId xmlns:p14="http://schemas.microsoft.com/office/powerpoint/2010/main" val="30178020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422275" y="1241425"/>
            <a:ext cx="5953125" cy="3349625"/>
          </a:xfrm>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EE106-D861-6343-96FF-5BF90692C3C7}" type="slidenum">
              <a:rPr kumimoji="0" lang="es-ES_tradnl" sz="1200" b="0" i="0" u="none" strike="noStrike" kern="1200" cap="none" spc="0" normalizeH="0" baseline="0" noProof="0" smtClean="0">
                <a:ln>
                  <a:noFill/>
                </a:ln>
                <a:solidFill>
                  <a:prstClr val="black"/>
                </a:solidFill>
                <a:effectLst/>
                <a:uLnTx/>
                <a:uFillTx/>
                <a:latin typeface="Univers for KPMG"/>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s-ES_tradnl" sz="1200" b="0" i="0" u="none" strike="noStrike" kern="1200" cap="none" spc="0" normalizeH="0" baseline="0" noProof="0" dirty="0">
              <a:ln>
                <a:noFill/>
              </a:ln>
              <a:solidFill>
                <a:prstClr val="black"/>
              </a:solidFill>
              <a:effectLst/>
              <a:uLnTx/>
              <a:uFillTx/>
              <a:latin typeface="Univers for KPMG"/>
              <a:ea typeface="+mn-ea"/>
              <a:cs typeface="+mn-cs"/>
            </a:endParaRPr>
          </a:p>
        </p:txBody>
      </p:sp>
    </p:spTree>
    <p:extLst>
      <p:ext uri="{BB962C8B-B14F-4D97-AF65-F5344CB8AC3E}">
        <p14:creationId xmlns:p14="http://schemas.microsoft.com/office/powerpoint/2010/main" val="12836425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422275" y="1241425"/>
            <a:ext cx="5953125" cy="3349625"/>
          </a:xfrm>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EE106-D861-6343-96FF-5BF90692C3C7}" type="slidenum">
              <a:rPr kumimoji="0" lang="es-ES_tradnl" sz="1200" b="0" i="0" u="none" strike="noStrike" kern="1200" cap="none" spc="0" normalizeH="0" baseline="0" noProof="0" smtClean="0">
                <a:ln>
                  <a:noFill/>
                </a:ln>
                <a:solidFill>
                  <a:prstClr val="black"/>
                </a:solidFill>
                <a:effectLst/>
                <a:uLnTx/>
                <a:uFillTx/>
                <a:latin typeface="Univers for KPMG"/>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s-ES_tradnl" sz="1200" b="0" i="0" u="none" strike="noStrike" kern="1200" cap="none" spc="0" normalizeH="0" baseline="0" noProof="0" dirty="0">
              <a:ln>
                <a:noFill/>
              </a:ln>
              <a:solidFill>
                <a:prstClr val="black"/>
              </a:solidFill>
              <a:effectLst/>
              <a:uLnTx/>
              <a:uFillTx/>
              <a:latin typeface="Univers for KPMG"/>
              <a:ea typeface="+mn-ea"/>
              <a:cs typeface="+mn-cs"/>
            </a:endParaRPr>
          </a:p>
        </p:txBody>
      </p:sp>
    </p:spTree>
    <p:extLst>
      <p:ext uri="{BB962C8B-B14F-4D97-AF65-F5344CB8AC3E}">
        <p14:creationId xmlns:p14="http://schemas.microsoft.com/office/powerpoint/2010/main" val="1278073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422275" y="1241425"/>
            <a:ext cx="5953125" cy="3349625"/>
          </a:xfrm>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EE106-D861-6343-96FF-5BF90692C3C7}" type="slidenum">
              <a:rPr kumimoji="0" lang="es-ES_tradnl" sz="1200" b="0" i="0" u="none" strike="noStrike" kern="1200" cap="none" spc="0" normalizeH="0" baseline="0" noProof="0" smtClean="0">
                <a:ln>
                  <a:noFill/>
                </a:ln>
                <a:solidFill>
                  <a:prstClr val="black"/>
                </a:solidFill>
                <a:effectLst/>
                <a:uLnTx/>
                <a:uFillTx/>
                <a:latin typeface="Univers for KPMG"/>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s-ES_tradnl" sz="1200" b="0" i="0" u="none" strike="noStrike" kern="1200" cap="none" spc="0" normalizeH="0" baseline="0" noProof="0" dirty="0">
              <a:ln>
                <a:noFill/>
              </a:ln>
              <a:solidFill>
                <a:prstClr val="black"/>
              </a:solidFill>
              <a:effectLst/>
              <a:uLnTx/>
              <a:uFillTx/>
              <a:latin typeface="Univers for KPMG"/>
              <a:ea typeface="+mn-ea"/>
              <a:cs typeface="+mn-cs"/>
            </a:endParaRPr>
          </a:p>
        </p:txBody>
      </p:sp>
    </p:spTree>
    <p:extLst>
      <p:ext uri="{BB962C8B-B14F-4D97-AF65-F5344CB8AC3E}">
        <p14:creationId xmlns:p14="http://schemas.microsoft.com/office/powerpoint/2010/main" val="29654926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422275" y="1241425"/>
            <a:ext cx="5953125" cy="3349625"/>
          </a:xfrm>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EE106-D861-6343-96FF-5BF90692C3C7}" type="slidenum">
              <a:rPr kumimoji="0" lang="es-ES_tradnl" sz="1200" b="0" i="0" u="none" strike="noStrike" kern="1200" cap="none" spc="0" normalizeH="0" baseline="0" noProof="0" smtClean="0">
                <a:ln>
                  <a:noFill/>
                </a:ln>
                <a:solidFill>
                  <a:prstClr val="black"/>
                </a:solidFill>
                <a:effectLst/>
                <a:uLnTx/>
                <a:uFillTx/>
                <a:latin typeface="Univers for KPMG"/>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s-ES_tradnl" sz="1200" b="0" i="0" u="none" strike="noStrike" kern="1200" cap="none" spc="0" normalizeH="0" baseline="0" noProof="0" dirty="0">
              <a:ln>
                <a:noFill/>
              </a:ln>
              <a:solidFill>
                <a:prstClr val="black"/>
              </a:solidFill>
              <a:effectLst/>
              <a:uLnTx/>
              <a:uFillTx/>
              <a:latin typeface="Univers for KPMG"/>
              <a:ea typeface="+mn-ea"/>
              <a:cs typeface="+mn-cs"/>
            </a:endParaRPr>
          </a:p>
        </p:txBody>
      </p:sp>
    </p:spTree>
    <p:extLst>
      <p:ext uri="{BB962C8B-B14F-4D97-AF65-F5344CB8AC3E}">
        <p14:creationId xmlns:p14="http://schemas.microsoft.com/office/powerpoint/2010/main" val="3864717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422275" y="1241425"/>
            <a:ext cx="5953125" cy="3349625"/>
          </a:xfrm>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EE106-D861-6343-96FF-5BF90692C3C7}" type="slidenum">
              <a:rPr kumimoji="0" lang="es-ES_tradnl" sz="1200" b="0" i="0" u="none" strike="noStrike" kern="1200" cap="none" spc="0" normalizeH="0" baseline="0" noProof="0" smtClean="0">
                <a:ln>
                  <a:noFill/>
                </a:ln>
                <a:solidFill>
                  <a:prstClr val="black"/>
                </a:solidFill>
                <a:effectLst/>
                <a:uLnTx/>
                <a:uFillTx/>
                <a:latin typeface="Univers for KPMG"/>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s-ES_tradnl" sz="1200" b="0" i="0" u="none" strike="noStrike" kern="1200" cap="none" spc="0" normalizeH="0" baseline="0" noProof="0" dirty="0">
              <a:ln>
                <a:noFill/>
              </a:ln>
              <a:solidFill>
                <a:prstClr val="black"/>
              </a:solidFill>
              <a:effectLst/>
              <a:uLnTx/>
              <a:uFillTx/>
              <a:latin typeface="Univers for KPMG"/>
              <a:ea typeface="+mn-ea"/>
              <a:cs typeface="+mn-cs"/>
            </a:endParaRPr>
          </a:p>
        </p:txBody>
      </p:sp>
    </p:spTree>
    <p:extLst>
      <p:ext uri="{BB962C8B-B14F-4D97-AF65-F5344CB8AC3E}">
        <p14:creationId xmlns:p14="http://schemas.microsoft.com/office/powerpoint/2010/main" val="16532956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422275" y="1241425"/>
            <a:ext cx="5953125" cy="3349625"/>
          </a:xfrm>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EE106-D861-6343-96FF-5BF90692C3C7}" type="slidenum">
              <a:rPr kumimoji="0" lang="es-ES_tradnl" sz="1200" b="0" i="0" u="none" strike="noStrike" kern="1200" cap="none" spc="0" normalizeH="0" baseline="0" noProof="0" smtClean="0">
                <a:ln>
                  <a:noFill/>
                </a:ln>
                <a:solidFill>
                  <a:prstClr val="black"/>
                </a:solidFill>
                <a:effectLst/>
                <a:uLnTx/>
                <a:uFillTx/>
                <a:latin typeface="Univers for KPMG"/>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s-ES_tradnl" sz="1200" b="0" i="0" u="none" strike="noStrike" kern="1200" cap="none" spc="0" normalizeH="0" baseline="0" noProof="0" dirty="0">
              <a:ln>
                <a:noFill/>
              </a:ln>
              <a:solidFill>
                <a:prstClr val="black"/>
              </a:solidFill>
              <a:effectLst/>
              <a:uLnTx/>
              <a:uFillTx/>
              <a:latin typeface="Univers for KPMG"/>
              <a:ea typeface="+mn-ea"/>
              <a:cs typeface="+mn-cs"/>
            </a:endParaRPr>
          </a:p>
        </p:txBody>
      </p:sp>
    </p:spTree>
    <p:extLst>
      <p:ext uri="{BB962C8B-B14F-4D97-AF65-F5344CB8AC3E}">
        <p14:creationId xmlns:p14="http://schemas.microsoft.com/office/powerpoint/2010/main" val="24194845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422275" y="1241425"/>
            <a:ext cx="5953125" cy="3349625"/>
          </a:xfrm>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E2FEE106-D861-6343-96FF-5BF90692C3C7}" type="slidenum">
              <a:rPr lang="es-ES_tradnl" smtClean="0">
                <a:solidFill>
                  <a:prstClr val="black"/>
                </a:solidFill>
                <a:latin typeface="Univers for KPMG"/>
              </a:rPr>
              <a:pPr/>
              <a:t>30</a:t>
            </a:fld>
            <a:endParaRPr lang="es-ES_tradnl" dirty="0">
              <a:solidFill>
                <a:prstClr val="black"/>
              </a:solidFill>
              <a:latin typeface="Univers for KPMG"/>
            </a:endParaRPr>
          </a:p>
        </p:txBody>
      </p:sp>
    </p:spTree>
    <p:extLst>
      <p:ext uri="{BB962C8B-B14F-4D97-AF65-F5344CB8AC3E}">
        <p14:creationId xmlns:p14="http://schemas.microsoft.com/office/powerpoint/2010/main" val="31733678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422275" y="1241425"/>
            <a:ext cx="5953125" cy="3349625"/>
          </a:xfrm>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E2FEE106-D861-6343-96FF-5BF90692C3C7}" type="slidenum">
              <a:rPr lang="es-ES_tradnl" smtClean="0">
                <a:solidFill>
                  <a:prstClr val="black"/>
                </a:solidFill>
                <a:latin typeface="Univers for KPMG"/>
              </a:rPr>
              <a:pPr/>
              <a:t>31</a:t>
            </a:fld>
            <a:endParaRPr lang="es-ES_tradnl" dirty="0">
              <a:solidFill>
                <a:prstClr val="black"/>
              </a:solidFill>
              <a:latin typeface="Univers for KPMG"/>
            </a:endParaRPr>
          </a:p>
        </p:txBody>
      </p:sp>
    </p:spTree>
    <p:extLst>
      <p:ext uri="{BB962C8B-B14F-4D97-AF65-F5344CB8AC3E}">
        <p14:creationId xmlns:p14="http://schemas.microsoft.com/office/powerpoint/2010/main" val="8239507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422275" y="1241425"/>
            <a:ext cx="5953125" cy="3349625"/>
          </a:xfrm>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E2FEE106-D861-6343-96FF-5BF90692C3C7}" type="slidenum">
              <a:rPr lang="es-ES_tradnl" smtClean="0">
                <a:solidFill>
                  <a:prstClr val="black"/>
                </a:solidFill>
                <a:latin typeface="Univers for KPMG"/>
              </a:rPr>
              <a:pPr/>
              <a:t>32</a:t>
            </a:fld>
            <a:endParaRPr lang="es-ES_tradnl" dirty="0">
              <a:solidFill>
                <a:prstClr val="black"/>
              </a:solidFill>
              <a:latin typeface="Univers for KPMG"/>
            </a:endParaRPr>
          </a:p>
        </p:txBody>
      </p:sp>
    </p:spTree>
    <p:extLst>
      <p:ext uri="{BB962C8B-B14F-4D97-AF65-F5344CB8AC3E}">
        <p14:creationId xmlns:p14="http://schemas.microsoft.com/office/powerpoint/2010/main" val="1592831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422275" y="1241425"/>
            <a:ext cx="5953125" cy="3349625"/>
          </a:xfrm>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E2FEE106-D861-6343-96FF-5BF90692C3C7}" type="slidenum">
              <a:rPr lang="es-ES_tradnl" smtClean="0">
                <a:solidFill>
                  <a:prstClr val="black"/>
                </a:solidFill>
                <a:latin typeface="Univers for KPMG"/>
              </a:rPr>
              <a:pPr/>
              <a:t>33</a:t>
            </a:fld>
            <a:endParaRPr lang="es-ES_tradnl" dirty="0">
              <a:solidFill>
                <a:prstClr val="black"/>
              </a:solidFill>
              <a:latin typeface="Univers for KPMG"/>
            </a:endParaRPr>
          </a:p>
        </p:txBody>
      </p:sp>
    </p:spTree>
    <p:extLst>
      <p:ext uri="{BB962C8B-B14F-4D97-AF65-F5344CB8AC3E}">
        <p14:creationId xmlns:p14="http://schemas.microsoft.com/office/powerpoint/2010/main" val="38266674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173DF-EDA8-4EAF-BB05-58433A1D087C}"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12956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422275" y="1241425"/>
            <a:ext cx="5953125" cy="3349625"/>
          </a:xfrm>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E2FEE106-D861-6343-96FF-5BF90692C3C7}" type="slidenum">
              <a:rPr lang="es-ES_tradnl" smtClean="0">
                <a:solidFill>
                  <a:prstClr val="black"/>
                </a:solidFill>
                <a:latin typeface="Univers for KPMG"/>
              </a:rPr>
              <a:pPr/>
              <a:t>34</a:t>
            </a:fld>
            <a:endParaRPr lang="es-ES_tradnl" dirty="0">
              <a:solidFill>
                <a:prstClr val="black"/>
              </a:solidFill>
              <a:latin typeface="Univers for KPMG"/>
            </a:endParaRPr>
          </a:p>
        </p:txBody>
      </p:sp>
    </p:spTree>
    <p:extLst>
      <p:ext uri="{BB962C8B-B14F-4D97-AF65-F5344CB8AC3E}">
        <p14:creationId xmlns:p14="http://schemas.microsoft.com/office/powerpoint/2010/main" val="40899535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422275" y="1241425"/>
            <a:ext cx="5953125" cy="3349625"/>
          </a:xfrm>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EE106-D861-6343-96FF-5BF90692C3C7}" type="slidenum">
              <a:rPr kumimoji="0" lang="es-ES_tradnl" sz="1200" b="0" i="0" u="none" strike="noStrike" kern="1200" cap="none" spc="0" normalizeH="0" baseline="0" noProof="0" smtClean="0">
                <a:ln>
                  <a:noFill/>
                </a:ln>
                <a:solidFill>
                  <a:prstClr val="black"/>
                </a:solidFill>
                <a:effectLst/>
                <a:uLnTx/>
                <a:uFillTx/>
                <a:latin typeface="Univers for KPMG"/>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s-ES_tradnl" sz="1200" b="0" i="0" u="none" strike="noStrike" kern="1200" cap="none" spc="0" normalizeH="0" baseline="0" noProof="0" dirty="0">
              <a:ln>
                <a:noFill/>
              </a:ln>
              <a:solidFill>
                <a:prstClr val="black"/>
              </a:solidFill>
              <a:effectLst/>
              <a:uLnTx/>
              <a:uFillTx/>
              <a:latin typeface="Univers for KPMG"/>
              <a:ea typeface="+mn-ea"/>
              <a:cs typeface="+mn-cs"/>
            </a:endParaRPr>
          </a:p>
        </p:txBody>
      </p:sp>
    </p:spTree>
    <p:extLst>
      <p:ext uri="{BB962C8B-B14F-4D97-AF65-F5344CB8AC3E}">
        <p14:creationId xmlns:p14="http://schemas.microsoft.com/office/powerpoint/2010/main" val="9828180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422275" y="1241425"/>
            <a:ext cx="5953125" cy="3349625"/>
          </a:xfrm>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EE106-D861-6343-96FF-5BF90692C3C7}" type="slidenum">
              <a:rPr kumimoji="0" lang="es-ES_tradnl" sz="1200" b="0" i="0" u="none" strike="noStrike" kern="1200" cap="none" spc="0" normalizeH="0" baseline="0" noProof="0" smtClean="0">
                <a:ln>
                  <a:noFill/>
                </a:ln>
                <a:solidFill>
                  <a:prstClr val="black"/>
                </a:solidFill>
                <a:effectLst/>
                <a:uLnTx/>
                <a:uFillTx/>
                <a:latin typeface="Univers for KPMG"/>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s-ES_tradnl" sz="1200" b="0" i="0" u="none" strike="noStrike" kern="1200" cap="none" spc="0" normalizeH="0" baseline="0" noProof="0" dirty="0">
              <a:ln>
                <a:noFill/>
              </a:ln>
              <a:solidFill>
                <a:prstClr val="black"/>
              </a:solidFill>
              <a:effectLst/>
              <a:uLnTx/>
              <a:uFillTx/>
              <a:latin typeface="Univers for KPMG"/>
              <a:ea typeface="+mn-ea"/>
              <a:cs typeface="+mn-cs"/>
            </a:endParaRPr>
          </a:p>
        </p:txBody>
      </p:sp>
    </p:spTree>
    <p:extLst>
      <p:ext uri="{BB962C8B-B14F-4D97-AF65-F5344CB8AC3E}">
        <p14:creationId xmlns:p14="http://schemas.microsoft.com/office/powerpoint/2010/main" val="18000623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422275" y="1241425"/>
            <a:ext cx="5953125" cy="3349625"/>
          </a:xfrm>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EE106-D861-6343-96FF-5BF90692C3C7}" type="slidenum">
              <a:rPr kumimoji="0" lang="es-ES_tradnl" sz="1200" b="0" i="0" u="none" strike="noStrike" kern="1200" cap="none" spc="0" normalizeH="0" baseline="0" noProof="0" smtClean="0">
                <a:ln>
                  <a:noFill/>
                </a:ln>
                <a:solidFill>
                  <a:prstClr val="black"/>
                </a:solidFill>
                <a:effectLst/>
                <a:uLnTx/>
                <a:uFillTx/>
                <a:latin typeface="Univers for KPMG"/>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s-ES_tradnl" sz="1200" b="0" i="0" u="none" strike="noStrike" kern="1200" cap="none" spc="0" normalizeH="0" baseline="0" noProof="0" dirty="0">
              <a:ln>
                <a:noFill/>
              </a:ln>
              <a:solidFill>
                <a:prstClr val="black"/>
              </a:solidFill>
              <a:effectLst/>
              <a:uLnTx/>
              <a:uFillTx/>
              <a:latin typeface="Univers for KPMG"/>
              <a:ea typeface="+mn-ea"/>
              <a:cs typeface="+mn-cs"/>
            </a:endParaRPr>
          </a:p>
        </p:txBody>
      </p:sp>
    </p:spTree>
    <p:extLst>
      <p:ext uri="{BB962C8B-B14F-4D97-AF65-F5344CB8AC3E}">
        <p14:creationId xmlns:p14="http://schemas.microsoft.com/office/powerpoint/2010/main" val="15866770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422275" y="1241425"/>
            <a:ext cx="5953125" cy="3349625"/>
          </a:xfrm>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EE106-D861-6343-96FF-5BF90692C3C7}" type="slidenum">
              <a:rPr kumimoji="0" lang="es-ES_tradnl" sz="1200" b="0" i="0" u="none" strike="noStrike" kern="1200" cap="none" spc="0" normalizeH="0" baseline="0" noProof="0" smtClean="0">
                <a:ln>
                  <a:noFill/>
                </a:ln>
                <a:solidFill>
                  <a:prstClr val="black"/>
                </a:solidFill>
                <a:effectLst/>
                <a:uLnTx/>
                <a:uFillTx/>
                <a:latin typeface="Univers for KPMG"/>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s-ES_tradnl" sz="1200" b="0" i="0" u="none" strike="noStrike" kern="1200" cap="none" spc="0" normalizeH="0" baseline="0" noProof="0" dirty="0">
              <a:ln>
                <a:noFill/>
              </a:ln>
              <a:solidFill>
                <a:prstClr val="black"/>
              </a:solidFill>
              <a:effectLst/>
              <a:uLnTx/>
              <a:uFillTx/>
              <a:latin typeface="Univers for KPMG"/>
              <a:ea typeface="+mn-ea"/>
              <a:cs typeface="+mn-cs"/>
            </a:endParaRPr>
          </a:p>
        </p:txBody>
      </p:sp>
    </p:spTree>
    <p:extLst>
      <p:ext uri="{BB962C8B-B14F-4D97-AF65-F5344CB8AC3E}">
        <p14:creationId xmlns:p14="http://schemas.microsoft.com/office/powerpoint/2010/main" val="27813047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422275" y="1241425"/>
            <a:ext cx="5953125" cy="3349625"/>
          </a:xfrm>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EE106-D861-6343-96FF-5BF90692C3C7}" type="slidenum">
              <a:rPr kumimoji="0" lang="es-ES_tradnl" sz="1200" b="0" i="0" u="none" strike="noStrike" kern="1200" cap="none" spc="0" normalizeH="0" baseline="0" noProof="0" smtClean="0">
                <a:ln>
                  <a:noFill/>
                </a:ln>
                <a:solidFill>
                  <a:prstClr val="black"/>
                </a:solidFill>
                <a:effectLst/>
                <a:uLnTx/>
                <a:uFillTx/>
                <a:latin typeface="Univers for KPMG"/>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s-ES_tradnl" sz="1200" b="0" i="0" u="none" strike="noStrike" kern="1200" cap="none" spc="0" normalizeH="0" baseline="0" noProof="0" dirty="0">
              <a:ln>
                <a:noFill/>
              </a:ln>
              <a:solidFill>
                <a:prstClr val="black"/>
              </a:solidFill>
              <a:effectLst/>
              <a:uLnTx/>
              <a:uFillTx/>
              <a:latin typeface="Univers for KPMG"/>
              <a:ea typeface="+mn-ea"/>
              <a:cs typeface="+mn-cs"/>
            </a:endParaRPr>
          </a:p>
        </p:txBody>
      </p:sp>
    </p:spTree>
    <p:extLst>
      <p:ext uri="{BB962C8B-B14F-4D97-AF65-F5344CB8AC3E}">
        <p14:creationId xmlns:p14="http://schemas.microsoft.com/office/powerpoint/2010/main" val="34567219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422275" y="1241425"/>
            <a:ext cx="5953125" cy="3349625"/>
          </a:xfrm>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EE106-D861-6343-96FF-5BF90692C3C7}" type="slidenum">
              <a:rPr kumimoji="0" lang="es-ES_tradnl" sz="1200" b="0" i="0" u="none" strike="noStrike" kern="1200" cap="none" spc="0" normalizeH="0" baseline="0" noProof="0" smtClean="0">
                <a:ln>
                  <a:noFill/>
                </a:ln>
                <a:solidFill>
                  <a:prstClr val="black"/>
                </a:solidFill>
                <a:effectLst/>
                <a:uLnTx/>
                <a:uFillTx/>
                <a:latin typeface="Univers for KPMG"/>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s-ES_tradnl" sz="1200" b="0" i="0" u="none" strike="noStrike" kern="1200" cap="none" spc="0" normalizeH="0" baseline="0" noProof="0" dirty="0">
              <a:ln>
                <a:noFill/>
              </a:ln>
              <a:solidFill>
                <a:prstClr val="black"/>
              </a:solidFill>
              <a:effectLst/>
              <a:uLnTx/>
              <a:uFillTx/>
              <a:latin typeface="Univers for KPMG"/>
              <a:ea typeface="+mn-ea"/>
              <a:cs typeface="+mn-cs"/>
            </a:endParaRPr>
          </a:p>
        </p:txBody>
      </p:sp>
    </p:spTree>
    <p:extLst>
      <p:ext uri="{BB962C8B-B14F-4D97-AF65-F5344CB8AC3E}">
        <p14:creationId xmlns:p14="http://schemas.microsoft.com/office/powerpoint/2010/main" val="32069706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422275" y="1241425"/>
            <a:ext cx="5953125" cy="3349625"/>
          </a:xfrm>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EE106-D861-6343-96FF-5BF90692C3C7}" type="slidenum">
              <a:rPr kumimoji="0" lang="es-ES_tradnl" sz="1200" b="0" i="0" u="none" strike="noStrike" kern="1200" cap="none" spc="0" normalizeH="0" baseline="0" noProof="0" smtClean="0">
                <a:ln>
                  <a:noFill/>
                </a:ln>
                <a:solidFill>
                  <a:prstClr val="black"/>
                </a:solidFill>
                <a:effectLst/>
                <a:uLnTx/>
                <a:uFillTx/>
                <a:latin typeface="Univers for KPMG"/>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s-ES_tradnl" sz="1200" b="0" i="0" u="none" strike="noStrike" kern="1200" cap="none" spc="0" normalizeH="0" baseline="0" noProof="0" dirty="0">
              <a:ln>
                <a:noFill/>
              </a:ln>
              <a:solidFill>
                <a:prstClr val="black"/>
              </a:solidFill>
              <a:effectLst/>
              <a:uLnTx/>
              <a:uFillTx/>
              <a:latin typeface="Univers for KPMG"/>
              <a:ea typeface="+mn-ea"/>
              <a:cs typeface="+mn-cs"/>
            </a:endParaRPr>
          </a:p>
        </p:txBody>
      </p:sp>
    </p:spTree>
    <p:extLst>
      <p:ext uri="{BB962C8B-B14F-4D97-AF65-F5344CB8AC3E}">
        <p14:creationId xmlns:p14="http://schemas.microsoft.com/office/powerpoint/2010/main" val="27463632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422275" y="1241425"/>
            <a:ext cx="5953125" cy="3349625"/>
          </a:xfrm>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EE106-D861-6343-96FF-5BF90692C3C7}" type="slidenum">
              <a:rPr kumimoji="0" lang="es-ES_tradnl" sz="1200" b="0" i="0" u="none" strike="noStrike" kern="1200" cap="none" spc="0" normalizeH="0" baseline="0" noProof="0" smtClean="0">
                <a:ln>
                  <a:noFill/>
                </a:ln>
                <a:solidFill>
                  <a:prstClr val="black"/>
                </a:solidFill>
                <a:effectLst/>
                <a:uLnTx/>
                <a:uFillTx/>
                <a:latin typeface="Univers for KPMG"/>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s-ES_tradnl" sz="1200" b="0" i="0" u="none" strike="noStrike" kern="1200" cap="none" spc="0" normalizeH="0" baseline="0" noProof="0" dirty="0">
              <a:ln>
                <a:noFill/>
              </a:ln>
              <a:solidFill>
                <a:prstClr val="black"/>
              </a:solidFill>
              <a:effectLst/>
              <a:uLnTx/>
              <a:uFillTx/>
              <a:latin typeface="Univers for KPMG"/>
              <a:ea typeface="+mn-ea"/>
              <a:cs typeface="+mn-cs"/>
            </a:endParaRPr>
          </a:p>
        </p:txBody>
      </p:sp>
    </p:spTree>
    <p:extLst>
      <p:ext uri="{BB962C8B-B14F-4D97-AF65-F5344CB8AC3E}">
        <p14:creationId xmlns:p14="http://schemas.microsoft.com/office/powerpoint/2010/main" val="41109743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422275" y="1241425"/>
            <a:ext cx="5953125" cy="3349625"/>
          </a:xfrm>
        </p:spPr>
      </p:sp>
      <p:sp>
        <p:nvSpPr>
          <p:cNvPr id="3" name="Marcador de notas 2"/>
          <p:cNvSpPr>
            <a:spLocks noGrp="1"/>
          </p:cNvSpPr>
          <p:nvPr>
            <p:ph type="body" idx="1"/>
          </p:nvPr>
        </p:nvSpPr>
        <p:spPr/>
        <p:txBody>
          <a:bodyPr/>
          <a:lstStyle/>
          <a:p>
            <a:pPr marL="0" indent="0">
              <a:buNone/>
            </a:pPr>
            <a:endParaRPr lang="es-ES_tradnl" dirty="0"/>
          </a:p>
        </p:txBody>
      </p:sp>
      <p:sp>
        <p:nvSpPr>
          <p:cNvPr id="4" name="Marcador de número de diapositiva 3"/>
          <p:cNvSpPr>
            <a:spLocks noGrp="1"/>
          </p:cNvSpPr>
          <p:nvPr>
            <p:ph type="sldNum" sz="quarter" idx="10"/>
          </p:nvPr>
        </p:nvSpPr>
        <p:spPr/>
        <p:txBody>
          <a:bodyPr/>
          <a:lstStyle/>
          <a:p>
            <a:fld id="{E2FEE106-D861-6343-96FF-5BF90692C3C7}" type="slidenum">
              <a:rPr lang="es-ES_tradnl" smtClean="0">
                <a:solidFill>
                  <a:prstClr val="black"/>
                </a:solidFill>
                <a:latin typeface="Univers for KPMG"/>
              </a:rPr>
              <a:pPr/>
              <a:t>44</a:t>
            </a:fld>
            <a:endParaRPr lang="es-ES_tradnl" dirty="0">
              <a:solidFill>
                <a:prstClr val="black"/>
              </a:solidFill>
              <a:latin typeface="Univers for KPMG"/>
            </a:endParaRPr>
          </a:p>
        </p:txBody>
      </p:sp>
    </p:spTree>
    <p:extLst>
      <p:ext uri="{BB962C8B-B14F-4D97-AF65-F5344CB8AC3E}">
        <p14:creationId xmlns:p14="http://schemas.microsoft.com/office/powerpoint/2010/main" val="32067742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422275" y="1241425"/>
            <a:ext cx="5953125" cy="3349625"/>
          </a:xfrm>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EE106-D861-6343-96FF-5BF90692C3C7}" type="slidenum">
              <a:rPr kumimoji="0" lang="es-ES_tradnl" sz="1200" b="0" i="0" u="none" strike="noStrike" kern="1200" cap="none" spc="0" normalizeH="0" baseline="0" noProof="0" smtClean="0">
                <a:ln>
                  <a:noFill/>
                </a:ln>
                <a:solidFill>
                  <a:prstClr val="black"/>
                </a:solidFill>
                <a:effectLst/>
                <a:uLnTx/>
                <a:uFillTx/>
                <a:latin typeface="Univers for KPMG"/>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s-ES_tradnl" sz="1200" b="0" i="0" u="none" strike="noStrike" kern="1200" cap="none" spc="0" normalizeH="0" baseline="0" noProof="0" dirty="0">
              <a:ln>
                <a:noFill/>
              </a:ln>
              <a:solidFill>
                <a:prstClr val="black"/>
              </a:solidFill>
              <a:effectLst/>
              <a:uLnTx/>
              <a:uFillTx/>
              <a:latin typeface="Univers for KPMG"/>
              <a:ea typeface="+mn-ea"/>
              <a:cs typeface="+mn-cs"/>
            </a:endParaRPr>
          </a:p>
        </p:txBody>
      </p:sp>
    </p:spTree>
    <p:extLst>
      <p:ext uri="{BB962C8B-B14F-4D97-AF65-F5344CB8AC3E}">
        <p14:creationId xmlns:p14="http://schemas.microsoft.com/office/powerpoint/2010/main" val="22880338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173DF-EDA8-4EAF-BB05-58433A1D087C}"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09539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173DF-EDA8-4EAF-BB05-58433A1D087C}"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41312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422275" y="1241425"/>
            <a:ext cx="5953125" cy="3349625"/>
          </a:xfrm>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EE106-D861-6343-96FF-5BF90692C3C7}" type="slidenum">
              <a:rPr kumimoji="0" lang="es-ES_tradnl" sz="1200" b="0" i="0" u="none" strike="noStrike" kern="1200" cap="none" spc="0" normalizeH="0" baseline="0" noProof="0" smtClean="0">
                <a:ln>
                  <a:noFill/>
                </a:ln>
                <a:solidFill>
                  <a:prstClr val="black"/>
                </a:solidFill>
                <a:effectLst/>
                <a:uLnTx/>
                <a:uFillTx/>
                <a:latin typeface="Univers for KPMG"/>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s-ES_tradnl" sz="1200" b="0" i="0" u="none" strike="noStrike" kern="1200" cap="none" spc="0" normalizeH="0" baseline="0" noProof="0" dirty="0">
              <a:ln>
                <a:noFill/>
              </a:ln>
              <a:solidFill>
                <a:prstClr val="black"/>
              </a:solidFill>
              <a:effectLst/>
              <a:uLnTx/>
              <a:uFillTx/>
              <a:latin typeface="Univers for KPMG"/>
              <a:ea typeface="+mn-ea"/>
              <a:cs typeface="+mn-cs"/>
            </a:endParaRPr>
          </a:p>
        </p:txBody>
      </p:sp>
    </p:spTree>
    <p:extLst>
      <p:ext uri="{BB962C8B-B14F-4D97-AF65-F5344CB8AC3E}">
        <p14:creationId xmlns:p14="http://schemas.microsoft.com/office/powerpoint/2010/main" val="5959828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422275" y="1241425"/>
            <a:ext cx="5953125" cy="3349625"/>
          </a:xfrm>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EE106-D861-6343-96FF-5BF90692C3C7}" type="slidenum">
              <a:rPr kumimoji="0" lang="es-ES_tradnl" sz="1200" b="0" i="0" u="none" strike="noStrike" kern="1200" cap="none" spc="0" normalizeH="0" baseline="0" noProof="0" smtClean="0">
                <a:ln>
                  <a:noFill/>
                </a:ln>
                <a:solidFill>
                  <a:prstClr val="black"/>
                </a:solidFill>
                <a:effectLst/>
                <a:uLnTx/>
                <a:uFillTx/>
                <a:latin typeface="Univers for KPMG"/>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s-ES_tradnl" sz="1200" b="0" i="0" u="none" strike="noStrike" kern="1200" cap="none" spc="0" normalizeH="0" baseline="0" noProof="0" dirty="0">
              <a:ln>
                <a:noFill/>
              </a:ln>
              <a:solidFill>
                <a:prstClr val="black"/>
              </a:solidFill>
              <a:effectLst/>
              <a:uLnTx/>
              <a:uFillTx/>
              <a:latin typeface="Univers for KPMG"/>
              <a:ea typeface="+mn-ea"/>
              <a:cs typeface="+mn-cs"/>
            </a:endParaRPr>
          </a:p>
        </p:txBody>
      </p:sp>
    </p:spTree>
    <p:extLst>
      <p:ext uri="{BB962C8B-B14F-4D97-AF65-F5344CB8AC3E}">
        <p14:creationId xmlns:p14="http://schemas.microsoft.com/office/powerpoint/2010/main" val="28007677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422275" y="1241425"/>
            <a:ext cx="5953125" cy="3349625"/>
          </a:xfrm>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EE106-D861-6343-96FF-5BF90692C3C7}" type="slidenum">
              <a:rPr kumimoji="0" lang="es-ES_tradnl" sz="1200" b="0" i="0" u="none" strike="noStrike" kern="1200" cap="none" spc="0" normalizeH="0" baseline="0" noProof="0" smtClean="0">
                <a:ln>
                  <a:noFill/>
                </a:ln>
                <a:solidFill>
                  <a:prstClr val="black"/>
                </a:solidFill>
                <a:effectLst/>
                <a:uLnTx/>
                <a:uFillTx/>
                <a:latin typeface="Univers for KPMG"/>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s-ES_tradnl" sz="1200" b="0" i="0" u="none" strike="noStrike" kern="1200" cap="none" spc="0" normalizeH="0" baseline="0" noProof="0" dirty="0">
              <a:ln>
                <a:noFill/>
              </a:ln>
              <a:solidFill>
                <a:prstClr val="black"/>
              </a:solidFill>
              <a:effectLst/>
              <a:uLnTx/>
              <a:uFillTx/>
              <a:latin typeface="Univers for KPMG"/>
              <a:ea typeface="+mn-ea"/>
              <a:cs typeface="+mn-cs"/>
            </a:endParaRPr>
          </a:p>
        </p:txBody>
      </p:sp>
    </p:spTree>
    <p:extLst>
      <p:ext uri="{BB962C8B-B14F-4D97-AF65-F5344CB8AC3E}">
        <p14:creationId xmlns:p14="http://schemas.microsoft.com/office/powerpoint/2010/main" val="8509248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173DF-EDA8-4EAF-BB05-58433A1D087C}"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68499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173DF-EDA8-4EAF-BB05-58433A1D087C}"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74004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173DF-EDA8-4EAF-BB05-58433A1D087C}"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186264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endParaRPr lang="es-E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9173DF-EDA8-4EAF-BB05-58433A1D087C}"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3669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2275" y="1241425"/>
            <a:ext cx="5953125" cy="3349625"/>
          </a:xfrm>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10"/>
          </p:nvPr>
        </p:nvSpPr>
        <p:spPr/>
        <p:txBody>
          <a:bodyPr/>
          <a:lstStyle/>
          <a:p>
            <a:fld id="{229173DF-EDA8-4EAF-BB05-58433A1D087C}" type="slidenum">
              <a:rPr lang="es-ES_tradnl" smtClean="0"/>
              <a:t>64</a:t>
            </a:fld>
            <a:endParaRPr lang="es-ES_tradnl" dirty="0"/>
          </a:p>
        </p:txBody>
      </p:sp>
    </p:spTree>
    <p:extLst>
      <p:ext uri="{BB962C8B-B14F-4D97-AF65-F5344CB8AC3E}">
        <p14:creationId xmlns:p14="http://schemas.microsoft.com/office/powerpoint/2010/main" val="2093254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422275" y="1241425"/>
            <a:ext cx="5953125" cy="3349625"/>
          </a:xfrm>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E2FEE106-D861-6343-96FF-5BF90692C3C7}" type="slidenum">
              <a:rPr lang="es-ES_tradnl" smtClean="0">
                <a:solidFill>
                  <a:prstClr val="black"/>
                </a:solidFill>
                <a:latin typeface="Univers for KPMG"/>
              </a:rPr>
              <a:pPr/>
              <a:t>9</a:t>
            </a:fld>
            <a:endParaRPr lang="es-ES_tradnl" dirty="0">
              <a:solidFill>
                <a:prstClr val="black"/>
              </a:solidFill>
              <a:latin typeface="Univers for KPMG"/>
            </a:endParaRPr>
          </a:p>
        </p:txBody>
      </p:sp>
    </p:spTree>
    <p:extLst>
      <p:ext uri="{BB962C8B-B14F-4D97-AF65-F5344CB8AC3E}">
        <p14:creationId xmlns:p14="http://schemas.microsoft.com/office/powerpoint/2010/main" val="2730359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422275" y="1241425"/>
            <a:ext cx="5953125" cy="3349625"/>
          </a:xfrm>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EE106-D861-6343-96FF-5BF90692C3C7}" type="slidenum">
              <a:rPr kumimoji="0" lang="es-ES_tradnl" sz="1200" b="0" i="0" u="none" strike="noStrike" kern="1200" cap="none" spc="0" normalizeH="0" baseline="0" noProof="0" smtClean="0">
                <a:ln>
                  <a:noFill/>
                </a:ln>
                <a:solidFill>
                  <a:prstClr val="black"/>
                </a:solidFill>
                <a:effectLst/>
                <a:uLnTx/>
                <a:uFillTx/>
                <a:latin typeface="Univers for KPMG"/>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s-ES_tradnl" sz="1200" b="0" i="0" u="none" strike="noStrike" kern="1200" cap="none" spc="0" normalizeH="0" baseline="0" noProof="0" dirty="0">
              <a:ln>
                <a:noFill/>
              </a:ln>
              <a:solidFill>
                <a:prstClr val="black"/>
              </a:solidFill>
              <a:effectLst/>
              <a:uLnTx/>
              <a:uFillTx/>
              <a:latin typeface="Univers for KPMG"/>
              <a:ea typeface="+mn-ea"/>
              <a:cs typeface="+mn-cs"/>
            </a:endParaRPr>
          </a:p>
        </p:txBody>
      </p:sp>
    </p:spTree>
    <p:extLst>
      <p:ext uri="{BB962C8B-B14F-4D97-AF65-F5344CB8AC3E}">
        <p14:creationId xmlns:p14="http://schemas.microsoft.com/office/powerpoint/2010/main" val="931813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422275" y="1241425"/>
            <a:ext cx="5953125" cy="3349625"/>
          </a:xfrm>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EE106-D861-6343-96FF-5BF90692C3C7}" type="slidenum">
              <a:rPr kumimoji="0" lang="es-ES_tradnl" sz="1200" b="0" i="0" u="none" strike="noStrike" kern="1200" cap="none" spc="0" normalizeH="0" baseline="0" noProof="0" smtClean="0">
                <a:ln>
                  <a:noFill/>
                </a:ln>
                <a:solidFill>
                  <a:prstClr val="black"/>
                </a:solidFill>
                <a:effectLst/>
                <a:uLnTx/>
                <a:uFillTx/>
                <a:latin typeface="Univers for KPMG"/>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s-ES_tradnl" sz="1200" b="0" i="0" u="none" strike="noStrike" kern="1200" cap="none" spc="0" normalizeH="0" baseline="0" noProof="0" dirty="0">
              <a:ln>
                <a:noFill/>
              </a:ln>
              <a:solidFill>
                <a:prstClr val="black"/>
              </a:solidFill>
              <a:effectLst/>
              <a:uLnTx/>
              <a:uFillTx/>
              <a:latin typeface="Univers for KPMG"/>
              <a:ea typeface="+mn-ea"/>
              <a:cs typeface="+mn-cs"/>
            </a:endParaRPr>
          </a:p>
        </p:txBody>
      </p:sp>
    </p:spTree>
    <p:extLst>
      <p:ext uri="{BB962C8B-B14F-4D97-AF65-F5344CB8AC3E}">
        <p14:creationId xmlns:p14="http://schemas.microsoft.com/office/powerpoint/2010/main" val="2607698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422275" y="1241425"/>
            <a:ext cx="5953125" cy="3349625"/>
          </a:xfrm>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EE106-D861-6343-96FF-5BF90692C3C7}" type="slidenum">
              <a:rPr kumimoji="0" lang="es-ES_tradnl" sz="1200" b="0" i="0" u="none" strike="noStrike" kern="1200" cap="none" spc="0" normalizeH="0" baseline="0" noProof="0" smtClean="0">
                <a:ln>
                  <a:noFill/>
                </a:ln>
                <a:solidFill>
                  <a:prstClr val="black"/>
                </a:solidFill>
                <a:effectLst/>
                <a:uLnTx/>
                <a:uFillTx/>
                <a:latin typeface="Univers for KPMG"/>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s-ES_tradnl" sz="1200" b="0" i="0" u="none" strike="noStrike" kern="1200" cap="none" spc="0" normalizeH="0" baseline="0" noProof="0" dirty="0">
              <a:ln>
                <a:noFill/>
              </a:ln>
              <a:solidFill>
                <a:prstClr val="black"/>
              </a:solidFill>
              <a:effectLst/>
              <a:uLnTx/>
              <a:uFillTx/>
              <a:latin typeface="Univers for KPMG"/>
              <a:ea typeface="+mn-ea"/>
              <a:cs typeface="+mn-cs"/>
            </a:endParaRPr>
          </a:p>
        </p:txBody>
      </p:sp>
    </p:spTree>
    <p:extLst>
      <p:ext uri="{BB962C8B-B14F-4D97-AF65-F5344CB8AC3E}">
        <p14:creationId xmlns:p14="http://schemas.microsoft.com/office/powerpoint/2010/main" val="1768185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422275" y="1241425"/>
            <a:ext cx="5953125" cy="3349625"/>
          </a:xfrm>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FEE106-D861-6343-96FF-5BF90692C3C7}" type="slidenum">
              <a:rPr kumimoji="0" lang="es-ES_tradnl" sz="1200" b="0" i="0" u="none" strike="noStrike" kern="1200" cap="none" spc="0" normalizeH="0" baseline="0" noProof="0" smtClean="0">
                <a:ln>
                  <a:noFill/>
                </a:ln>
                <a:solidFill>
                  <a:prstClr val="black"/>
                </a:solidFill>
                <a:effectLst/>
                <a:uLnTx/>
                <a:uFillTx/>
                <a:latin typeface="Univers for KPMG"/>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s-ES_tradnl" sz="1200" b="0" i="0" u="none" strike="noStrike" kern="1200" cap="none" spc="0" normalizeH="0" baseline="0" noProof="0" dirty="0">
              <a:ln>
                <a:noFill/>
              </a:ln>
              <a:solidFill>
                <a:prstClr val="black"/>
              </a:solidFill>
              <a:effectLst/>
              <a:uLnTx/>
              <a:uFillTx/>
              <a:latin typeface="Univers for KPMG"/>
              <a:ea typeface="+mn-ea"/>
              <a:cs typeface="+mn-cs"/>
            </a:endParaRPr>
          </a:p>
        </p:txBody>
      </p:sp>
    </p:spTree>
    <p:extLst>
      <p:ext uri="{BB962C8B-B14F-4D97-AF65-F5344CB8AC3E}">
        <p14:creationId xmlns:p14="http://schemas.microsoft.com/office/powerpoint/2010/main" val="26783838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3.xml"/><Relationship Id="rId1" Type="http://schemas.openxmlformats.org/officeDocument/2006/relationships/vmlDrawing" Target="../drawings/vmlDrawing7.vml"/><Relationship Id="rId5" Type="http://schemas.openxmlformats.org/officeDocument/2006/relationships/image" Target="../media/image6.emf"/><Relationship Id="rId4" Type="http://schemas.openxmlformats.org/officeDocument/2006/relationships/oleObject" Target="../embeddings/oleObject7.bin"/></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kpmg.com/socialmedia" TargetMode="External"/><Relationship Id="rId2" Type="http://schemas.openxmlformats.org/officeDocument/2006/relationships/slideMaster" Target="../slideMasters/slideMaster2.xml"/><Relationship Id="rId1" Type="http://schemas.openxmlformats.org/officeDocument/2006/relationships/tags" Target="../tags/tag14.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vmlDrawing" Target="../drawings/vmlDrawing8.v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kpmg.com/socialmedia" TargetMode="External"/><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0.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vmlDrawing" Target="../drawings/vmlDrawing6.vml"/><Relationship Id="rId6" Type="http://schemas.openxmlformats.org/officeDocument/2006/relationships/image" Target="../media/image5.emf"/><Relationship Id="rId5" Type="http://schemas.openxmlformats.org/officeDocument/2006/relationships/oleObject" Target="../embeddings/oleObject6.bin"/><Relationship Id="rId4"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spid="_x0000_s2270" name="think-cell Slide" r:id="rId4" imgW="216" imgH="216" progId="TCLayout.ActiveDocument.1">
                  <p:embed/>
                </p:oleObj>
              </mc:Choice>
              <mc:Fallback>
                <p:oleObj name="think-cell Slide" r:id="rId4" imgW="216" imgH="216" progId="TCLayout.ActiveDocument.1">
                  <p:embed/>
                  <p:pic>
                    <p:nvPicPr>
                      <p:cNvPr id="3" name="Object 2" hidden="1"/>
                      <p:cNvPicPr/>
                      <p:nvPr/>
                    </p:nvPicPr>
                    <p:blipFill>
                      <a:blip r:embed="rId5"/>
                      <a:stretch>
                        <a:fillRect/>
                      </a:stretch>
                    </p:blipFill>
                    <p:spPr>
                      <a:xfrm>
                        <a:off x="2119" y="1591"/>
                        <a:ext cx="2116"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208032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ONE COLUMN TEXT">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7390" name="think-cell Slide" r:id="rId4" imgW="473" imgH="476" progId="TCLayout.ActiveDocument.1">
                  <p:embed/>
                </p:oleObj>
              </mc:Choice>
              <mc:Fallback>
                <p:oleObj name="think-cell Slide" r:id="rId4" imgW="473" imgH="476" progId="TCLayout.ActiveDocument.1">
                  <p:embed/>
                  <p:pic>
                    <p:nvPicPr>
                      <p:cNvPr id="3" name="Object 2" hidden="1"/>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1003200" y="432000"/>
            <a:ext cx="10185600" cy="518400"/>
          </a:xfrm>
          <a:prstGeom prst="rect">
            <a:avLst/>
          </a:prstGeom>
        </p:spPr>
        <p:txBody>
          <a:bodyPr/>
          <a:lstStyle/>
          <a:p>
            <a:r>
              <a:rPr lang="en-US"/>
              <a:t>Click to edit Master title style</a:t>
            </a:r>
            <a:endParaRPr lang="en-US" dirty="0"/>
          </a:p>
        </p:txBody>
      </p:sp>
      <p:sp>
        <p:nvSpPr>
          <p:cNvPr id="9" name="Text Placeholder 8"/>
          <p:cNvSpPr>
            <a:spLocks noGrp="1"/>
          </p:cNvSpPr>
          <p:nvPr>
            <p:ph type="body" sz="quarter" idx="10"/>
          </p:nvPr>
        </p:nvSpPr>
        <p:spPr>
          <a:xfrm>
            <a:off x="1003200" y="1209601"/>
            <a:ext cx="10185600" cy="4594225"/>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TextBox 3"/>
          <p:cNvSpPr txBox="1"/>
          <p:nvPr userDrawn="1"/>
        </p:nvSpPr>
        <p:spPr>
          <a:xfrm>
            <a:off x="2461623" y="6690919"/>
            <a:ext cx="7257143" cy="93059"/>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600" b="1" kern="1200" noProof="0" dirty="0">
                <a:solidFill>
                  <a:schemeClr val="tx1"/>
                </a:solidFill>
                <a:latin typeface="+mn-lt"/>
                <a:ea typeface="+mn-ea"/>
                <a:cs typeface="+mn-cs"/>
              </a:rPr>
              <a:t>Document Classification: KPMG Confidential</a:t>
            </a:r>
          </a:p>
        </p:txBody>
      </p:sp>
    </p:spTree>
    <p:extLst>
      <p:ext uri="{BB962C8B-B14F-4D97-AF65-F5344CB8AC3E}">
        <p14:creationId xmlns:p14="http://schemas.microsoft.com/office/powerpoint/2010/main" val="3879463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TITLE SLIDE 1 - Left dark vertical image">
    <p:spTree>
      <p:nvGrpSpPr>
        <p:cNvPr id="1" name=""/>
        <p:cNvGrpSpPr/>
        <p:nvPr/>
      </p:nvGrpSpPr>
      <p:grpSpPr>
        <a:xfrm>
          <a:off x="0" y="0"/>
          <a:ext cx="0" cy="0"/>
          <a:chOff x="0" y="0"/>
          <a:chExt cx="0" cy="0"/>
        </a:xfrm>
      </p:grpSpPr>
      <p:sp>
        <p:nvSpPr>
          <p:cNvPr id="10" name="Text Placeholder 6"/>
          <p:cNvSpPr>
            <a:spLocks noGrp="1"/>
          </p:cNvSpPr>
          <p:nvPr>
            <p:ph type="body" sz="quarter" idx="12"/>
          </p:nvPr>
        </p:nvSpPr>
        <p:spPr>
          <a:xfrm>
            <a:off x="5773113" y="5034432"/>
            <a:ext cx="6081600" cy="216000"/>
          </a:xfrm>
          <a:prstGeom prst="rect">
            <a:avLst/>
          </a:prstGeom>
        </p:spPr>
        <p:txBody>
          <a:bodyPr vert="horz">
            <a:noAutofit/>
          </a:bodyPr>
          <a:lstStyle>
            <a:lvl1pPr>
              <a:spcBef>
                <a:spcPts val="280"/>
              </a:spcBef>
              <a:spcAft>
                <a:spcPts val="0"/>
              </a:spcAft>
              <a:defRPr sz="1100">
                <a:solidFill>
                  <a:schemeClr val="bg1"/>
                </a:solidFill>
                <a:latin typeface="+mn-lt"/>
                <a:cs typeface="Univers for KPMG" panose="020B0603020202020204" pitchFamily="34" charset="0"/>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
        <p:nvSpPr>
          <p:cNvPr id="13" name="Title 1"/>
          <p:cNvSpPr>
            <a:spLocks noGrp="1"/>
          </p:cNvSpPr>
          <p:nvPr>
            <p:ph type="title"/>
          </p:nvPr>
        </p:nvSpPr>
        <p:spPr>
          <a:xfrm>
            <a:off x="5736593" y="1337704"/>
            <a:ext cx="6080759" cy="3508619"/>
          </a:xfrm>
        </p:spPr>
        <p:txBody>
          <a:bodyPr anchor="t" anchorCtr="0"/>
          <a:lstStyle>
            <a:lvl1pPr>
              <a:lnSpc>
                <a:spcPct val="70000"/>
              </a:lnSpc>
              <a:defRPr sz="11000" b="0" i="0">
                <a:solidFill>
                  <a:schemeClr val="bg1"/>
                </a:solidFill>
                <a:latin typeface="+mj-lt"/>
                <a:cs typeface="KPMG Extralight"/>
              </a:defRPr>
            </a:lvl1pPr>
          </a:lstStyle>
          <a:p>
            <a:r>
              <a:rPr lang="en-US" dirty="0"/>
              <a:t>Click to edit Master title style</a:t>
            </a:r>
          </a:p>
        </p:txBody>
      </p:sp>
      <p:pic>
        <p:nvPicPr>
          <p:cNvPr id="7" name="Picture 6">
            <a:extLst>
              <a:ext uri="{FF2B5EF4-FFF2-40B4-BE49-F238E27FC236}">
                <a16:creationId xmlns:a16="http://schemas.microsoft.com/office/drawing/2014/main" id="{913464BB-6AAC-4259-9139-4B548010B07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44224" b="-1"/>
          <a:stretch/>
        </p:blipFill>
        <p:spPr>
          <a:xfrm>
            <a:off x="0" y="0"/>
            <a:ext cx="12192000" cy="6858000"/>
          </a:xfrm>
          <a:prstGeom prst="rect">
            <a:avLst/>
          </a:prstGeom>
        </p:spPr>
      </p:pic>
    </p:spTree>
    <p:extLst>
      <p:ext uri="{BB962C8B-B14F-4D97-AF65-F5344CB8AC3E}">
        <p14:creationId xmlns:p14="http://schemas.microsoft.com/office/powerpoint/2010/main" val="37281859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FINAL SLIDE">
    <p:spTree>
      <p:nvGrpSpPr>
        <p:cNvPr id="1" name=""/>
        <p:cNvGrpSpPr/>
        <p:nvPr/>
      </p:nvGrpSpPr>
      <p:grpSpPr>
        <a:xfrm>
          <a:off x="0" y="0"/>
          <a:ext cx="0" cy="0"/>
          <a:chOff x="0" y="0"/>
          <a:chExt cx="0" cy="0"/>
        </a:xfrm>
      </p:grpSpPr>
      <p:sp>
        <p:nvSpPr>
          <p:cNvPr id="8" name="object 3"/>
          <p:cNvSpPr/>
          <p:nvPr userDrawn="1"/>
        </p:nvSpPr>
        <p:spPr>
          <a:xfrm>
            <a:off x="3" y="0"/>
            <a:ext cx="99695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pPr defTabSz="457200"/>
            <a:endParaRPr sz="1400" dirty="0">
              <a:solidFill>
                <a:prstClr val="black"/>
              </a:solidFill>
              <a:latin typeface="Univers for KPMG" panose="020B0603020202020204" pitchFamily="34" charset="0"/>
            </a:endParaRPr>
          </a:p>
        </p:txBody>
      </p:sp>
      <p:sp>
        <p:nvSpPr>
          <p:cNvPr id="9" name="Rectangle 8">
            <a:hlinkClick r:id="rId3"/>
          </p:cNvPr>
          <p:cNvSpPr>
            <a:spLocks noChangeArrowheads="1"/>
          </p:cNvSpPr>
          <p:nvPr userDrawn="1"/>
        </p:nvSpPr>
        <p:spPr bwMode="auto">
          <a:xfrm>
            <a:off x="2113915" y="3459664"/>
            <a:ext cx="2336391" cy="184666"/>
          </a:xfrm>
          <a:prstGeom prst="rect">
            <a:avLst/>
          </a:prstGeom>
          <a:noFill/>
          <a:ln w="9525">
            <a:noFill/>
            <a:miter lim="800000"/>
            <a:headEnd/>
            <a:tailEnd/>
          </a:ln>
          <a:effectLst/>
        </p:spPr>
        <p:txBody>
          <a:bodyPr wrap="square" lIns="0" tIns="0" rIns="0" bIns="0" anchor="ctr">
            <a:noAutofit/>
          </a:bodyPr>
          <a:lstStyle/>
          <a:p>
            <a:pPr defTabSz="457200">
              <a:defRPr/>
            </a:pPr>
            <a:r>
              <a:rPr lang="en-GB" sz="1200" b="1" kern="0" dirty="0">
                <a:solidFill>
                  <a:srgbClr val="00338D"/>
                </a:solidFill>
                <a:ea typeface="Times New Roman" pitchFamily="18" charset="0"/>
                <a:cs typeface="Univers for KPMG"/>
              </a:rPr>
              <a:t>kpmg.com/</a:t>
            </a:r>
            <a:r>
              <a:rPr lang="en-GB" sz="1200" b="1" kern="0" dirty="0" err="1">
                <a:solidFill>
                  <a:srgbClr val="00338D"/>
                </a:solidFill>
                <a:ea typeface="Times New Roman" pitchFamily="18" charset="0"/>
                <a:cs typeface="Univers for KPMG"/>
              </a:rPr>
              <a:t>socialmedia</a:t>
            </a:r>
            <a:endParaRPr lang="en-GB" sz="1200" b="1" kern="0" dirty="0">
              <a:solidFill>
                <a:srgbClr val="00338D"/>
              </a:solidFill>
              <a:cs typeface="Univers for KPMG"/>
            </a:endParaRP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803395" y="3775026"/>
            <a:ext cx="1511805" cy="362091"/>
          </a:xfrm>
          <a:prstGeom prst="rect">
            <a:avLst/>
          </a:prstGeom>
        </p:spPr>
      </p:pic>
      <p:sp>
        <p:nvSpPr>
          <p:cNvPr id="12" name="Rectangle 11">
            <a:hlinkClick r:id="rId3"/>
          </p:cNvPr>
          <p:cNvSpPr>
            <a:spLocks noChangeArrowheads="1"/>
          </p:cNvSpPr>
          <p:nvPr userDrawn="1"/>
        </p:nvSpPr>
        <p:spPr bwMode="auto">
          <a:xfrm>
            <a:off x="5803395" y="3459664"/>
            <a:ext cx="1524000" cy="184666"/>
          </a:xfrm>
          <a:prstGeom prst="rect">
            <a:avLst/>
          </a:prstGeom>
          <a:noFill/>
          <a:ln w="9525">
            <a:noFill/>
            <a:miter lim="800000"/>
            <a:headEnd/>
            <a:tailEnd/>
          </a:ln>
          <a:effectLst/>
        </p:spPr>
        <p:txBody>
          <a:bodyPr lIns="0" tIns="0" rIns="0" bIns="0" anchor="ctr">
            <a:noAutofit/>
          </a:bodyPr>
          <a:lstStyle/>
          <a:p>
            <a:pPr defTabSz="457200">
              <a:defRPr/>
            </a:pPr>
            <a:r>
              <a:rPr lang="en-GB" sz="1200" b="1" kern="0" dirty="0">
                <a:solidFill>
                  <a:srgbClr val="00338D"/>
                </a:solidFill>
                <a:ea typeface="Times New Roman" pitchFamily="18" charset="0"/>
                <a:cs typeface="Univers for KPMG"/>
              </a:rPr>
              <a:t>kpmg.com/app</a:t>
            </a:r>
            <a:endParaRPr lang="en-GB" sz="1200" b="1" kern="0" dirty="0">
              <a:solidFill>
                <a:srgbClr val="00338D"/>
              </a:solidFill>
              <a:cs typeface="Univers for KPMG"/>
            </a:endParaRPr>
          </a:p>
        </p:txBody>
      </p:sp>
      <p:pic>
        <p:nvPicPr>
          <p:cNvPr id="4" name="Picture 3"/>
          <p:cNvPicPr>
            <a:picLocks noChangeAspect="1"/>
          </p:cNvPicPr>
          <p:nvPr userDrawn="1"/>
        </p:nvPicPr>
        <p:blipFill>
          <a:blip r:embed="rId5"/>
          <a:stretch>
            <a:fillRect/>
          </a:stretch>
        </p:blipFill>
        <p:spPr>
          <a:xfrm>
            <a:off x="2053256" y="3710221"/>
            <a:ext cx="3189304" cy="487229"/>
          </a:xfrm>
          <a:prstGeom prst="rect">
            <a:avLst/>
          </a:prstGeom>
        </p:spPr>
      </p:pic>
      <p:sp>
        <p:nvSpPr>
          <p:cNvPr id="13" name="Content Placeholder 1"/>
          <p:cNvSpPr txBox="1">
            <a:spLocks/>
          </p:cNvSpPr>
          <p:nvPr userDrawn="1"/>
        </p:nvSpPr>
        <p:spPr>
          <a:xfrm>
            <a:off x="2113915" y="5458438"/>
            <a:ext cx="8636160" cy="846386"/>
          </a:xfrm>
          <a:prstGeom prst="rect">
            <a:avLst/>
          </a:prstGeom>
        </p:spPr>
        <p:txBody>
          <a:bodyPr lIns="0" tIns="0" rIns="0" bIns="0">
            <a:noAutofit/>
          </a:bodyPr>
          <a:lstStyle>
            <a:lvl1pPr eaLnBrk="1" hangingPunct="1">
              <a:spcAft>
                <a:spcPts val="600"/>
              </a:spcAft>
              <a:defRPr sz="1500" b="1" i="0">
                <a:solidFill>
                  <a:schemeClr val="tx2"/>
                </a:solidFill>
                <a:latin typeface="Univers for KPMG" panose="020B0603020202020204" pitchFamily="34" charset="0"/>
                <a:cs typeface="Univers for KPMG" panose="020B0603020202020204" pitchFamily="34" charset="0"/>
              </a:defRPr>
            </a:lvl1pPr>
            <a:lvl2pPr marL="0" indent="0" eaLnBrk="1" hangingPunct="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285750" eaLnBrk="1" hangingPunct="1">
              <a:spcAft>
                <a:spcPts val="600"/>
              </a:spcAft>
              <a:buClrTx/>
              <a:buFont typeface="Univers for KPMG"/>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28600" eaLnBrk="1" hangingPunct="1">
              <a:spcAft>
                <a:spcPts val="600"/>
              </a:spcAft>
              <a:buFont typeface="Univers for KPMG"/>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eaLnBrk="1" hangingPunct="1">
              <a:spcAft>
                <a:spcPts val="600"/>
              </a:spcAft>
              <a:defRPr sz="1500" b="0" i="0">
                <a:solidFill>
                  <a:schemeClr val="accent5"/>
                </a:solidFill>
                <a:latin typeface="Univers for KPMG Light" panose="020B0403020202020204" pitchFamily="34" charset="0"/>
                <a:cs typeface="Univers for KPMG Light" panose="020B0403020202020204" pitchFamily="34" charset="0"/>
              </a:defRPr>
            </a:lvl5pPr>
          </a:lstStyle>
          <a:p>
            <a:pPr lvl="1" defTabSz="990570"/>
            <a:r>
              <a:rPr lang="en-US" altLang="en-US" sz="1100" kern="0" dirty="0">
                <a:solidFill>
                  <a:prstClr val="white">
                    <a:lumMod val="65000"/>
                  </a:prstClr>
                </a:solidFill>
                <a:latin typeface="Calibri"/>
              </a:rPr>
              <a:t>The information contained herein is of a general nature and is not intended to address the circumstances of any particular individual or entity. Although we endeavor to provide accurate and timely information, there can be no guarantee that such information is accurate as of the date it is received or that it will continue to be accurate in the future. No one should act on such information without appropriate professional advice after a thorough examination of the particular situation.</a:t>
            </a:r>
            <a:endParaRPr lang="en-US" sz="1100" kern="0" dirty="0">
              <a:solidFill>
                <a:prstClr val="white">
                  <a:lumMod val="65000"/>
                </a:prstClr>
              </a:solidFill>
              <a:latin typeface="Calibri"/>
            </a:endParaRPr>
          </a:p>
        </p:txBody>
      </p:sp>
      <p:sp>
        <p:nvSpPr>
          <p:cNvPr id="15" name="Content Placeholder 1"/>
          <p:cNvSpPr txBox="1">
            <a:spLocks/>
          </p:cNvSpPr>
          <p:nvPr userDrawn="1">
            <p:custDataLst>
              <p:tags r:id="rId1"/>
            </p:custDataLst>
          </p:nvPr>
        </p:nvSpPr>
        <p:spPr>
          <a:xfrm>
            <a:off x="2113915" y="4356720"/>
            <a:ext cx="8636160" cy="846386"/>
          </a:xfrm>
          <a:prstGeom prst="rect">
            <a:avLst/>
          </a:prstGeom>
        </p:spPr>
        <p:txBody>
          <a:bodyPr lIns="0" tIns="0" rIns="0" bIns="0">
            <a:noAutofit/>
          </a:bodyPr>
          <a:lstStyle>
            <a:lvl1pPr eaLnBrk="1" hangingPunct="1">
              <a:spcAft>
                <a:spcPts val="600"/>
              </a:spcAft>
              <a:defRPr sz="1500" b="1" i="0">
                <a:solidFill>
                  <a:schemeClr val="tx2"/>
                </a:solidFill>
                <a:latin typeface="Univers for KPMG" panose="020B0603020202020204" pitchFamily="34" charset="0"/>
                <a:cs typeface="Univers for KPMG" panose="020B0603020202020204" pitchFamily="34" charset="0"/>
              </a:defRPr>
            </a:lvl1pPr>
            <a:lvl2pPr marL="0" indent="0" eaLnBrk="1" hangingPunct="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285750" eaLnBrk="1" hangingPunct="1">
              <a:spcAft>
                <a:spcPts val="600"/>
              </a:spcAft>
              <a:buClrTx/>
              <a:buFont typeface="Univers for KPMG"/>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28600" eaLnBrk="1" hangingPunct="1">
              <a:spcAft>
                <a:spcPts val="600"/>
              </a:spcAft>
              <a:buFont typeface="Univers for KPMG"/>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eaLnBrk="1" hangingPunct="1">
              <a:spcAft>
                <a:spcPts val="600"/>
              </a:spcAft>
              <a:defRPr sz="1500" b="0" i="0">
                <a:solidFill>
                  <a:schemeClr val="accent5"/>
                </a:solidFill>
                <a:latin typeface="Univers for KPMG Light" panose="020B0403020202020204" pitchFamily="34" charset="0"/>
                <a:cs typeface="Univers for KPMG Light" panose="020B0403020202020204" pitchFamily="34" charset="0"/>
              </a:defRPr>
            </a:lvl5pPr>
          </a:lstStyle>
          <a:p>
            <a:pPr lvl="1" defTabSz="990570"/>
            <a:r>
              <a:rPr lang="en-CA" altLang="en-US" sz="1100" kern="0" dirty="0">
                <a:solidFill>
                  <a:prstClr val="white">
                    <a:lumMod val="65000"/>
                  </a:prstClr>
                </a:solidFill>
                <a:latin typeface="Calibri"/>
              </a:rPr>
              <a:t>© 2020 KPMG International Cooperative ("KPMG International"), a Swiss entity. Member firms of the KPMG network of independent firms are affiliated with KPMG International. KPMG International provides no services to clients. No member firm has any authority to obligate or bind KPMG International or any other member firm vis-à-vis third parties, nor does KPMG International have any such authority to obligate or bind any member firm. All rights reserved.</a:t>
            </a:r>
            <a:endParaRPr lang="en-US" sz="1100" kern="0" dirty="0">
              <a:solidFill>
                <a:prstClr val="white">
                  <a:lumMod val="65000"/>
                </a:prstClr>
              </a:solidFill>
              <a:latin typeface="Calibri"/>
            </a:endParaRPr>
          </a:p>
        </p:txBody>
      </p:sp>
      <p:sp>
        <p:nvSpPr>
          <p:cNvPr id="18" name="Freeform 19"/>
          <p:cNvSpPr>
            <a:spLocks noEditPoints="1"/>
          </p:cNvSpPr>
          <p:nvPr userDrawn="1"/>
        </p:nvSpPr>
        <p:spPr bwMode="auto">
          <a:xfrm>
            <a:off x="2113915" y="628647"/>
            <a:ext cx="1035871" cy="318345"/>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defTabSz="457200"/>
            <a:endParaRPr lang="en-GB" sz="1800">
              <a:solidFill>
                <a:prstClr val="black"/>
              </a:solidFill>
            </a:endParaRPr>
          </a:p>
        </p:txBody>
      </p:sp>
    </p:spTree>
    <p:extLst>
      <p:ext uri="{BB962C8B-B14F-4D97-AF65-F5344CB8AC3E}">
        <p14:creationId xmlns:p14="http://schemas.microsoft.com/office/powerpoint/2010/main" val="1476537968"/>
      </p:ext>
    </p:extLst>
  </p:cSld>
  <p:clrMapOvr>
    <a:masterClrMapping/>
  </p:clrMapOvr>
  <p:extLst>
    <p:ext uri="{DCECCB84-F9BA-43D5-87BE-67443E8EF086}">
      <p15:sldGuideLst xmlns:p15="http://schemas.microsoft.com/office/powerpoint/2012/main">
        <p15:guide id="1" orient="horz" pos="2160">
          <p15:clr>
            <a:srgbClr val="FBAE40"/>
          </p15:clr>
        </p15:guide>
        <p15:guide id="2" pos="124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WO COLUMN BULLE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8414" name="think-cell Slide" r:id="rId5" imgW="216" imgH="216" progId="TCLayout.ActiveDocument.1">
                  <p:embed/>
                </p:oleObj>
              </mc:Choice>
              <mc:Fallback>
                <p:oleObj name="think-cell Slide" r:id="rId5" imgW="216" imgH="216" progId="TCLayout.ActiveDocument.1">
                  <p:embed/>
                  <p:pic>
                    <p:nvPicPr>
                      <p:cNvPr id="3" name="Object 2" hidden="1"/>
                      <p:cNvPicPr/>
                      <p:nvPr/>
                    </p:nvPicPr>
                    <p:blipFill>
                      <a:blip r:embed="rId6"/>
                      <a:stretch>
                        <a:fillRect/>
                      </a:stretch>
                    </p:blipFill>
                    <p:spPr>
                      <a:xfrm>
                        <a:off x="2118" y="1589"/>
                        <a:ext cx="2116"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369737DD-74AC-4AFF-912C-BA364BE753A8}"/>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s-ES_tradnl" sz="4765" b="0" i="0" baseline="0" dirty="0">
              <a:latin typeface="KPMG Extralight" panose="020B0303030202040204" pitchFamily="34" charset="0"/>
              <a:ea typeface="+mn-ea"/>
              <a:sym typeface="KPMG Extralight" panose="020B0303030202040204" pitchFamily="34" charset="0"/>
            </a:endParaRPr>
          </a:p>
        </p:txBody>
      </p:sp>
      <p:sp>
        <p:nvSpPr>
          <p:cNvPr id="2" name="Title 1"/>
          <p:cNvSpPr>
            <a:spLocks noGrp="1"/>
          </p:cNvSpPr>
          <p:nvPr>
            <p:ph type="title"/>
          </p:nvPr>
        </p:nvSpPr>
        <p:spPr>
          <a:xfrm>
            <a:off x="1003347" y="432906"/>
            <a:ext cx="10185600" cy="516795"/>
          </a:xfrm>
        </p:spPr>
        <p:txBody>
          <a:bodyPr/>
          <a:lstStyle>
            <a:lvl1pPr>
              <a:defRPr>
                <a:solidFill>
                  <a:schemeClr val="tx2"/>
                </a:solidFill>
              </a:defRPr>
            </a:lvl1pPr>
          </a:lstStyle>
          <a:p>
            <a:r>
              <a:rPr lang="es-ES_tradnl" dirty="0" err="1"/>
              <a:t>Click</a:t>
            </a:r>
            <a:r>
              <a:rPr lang="es-ES_tradnl" dirty="0"/>
              <a:t> to </a:t>
            </a:r>
            <a:r>
              <a:rPr lang="es-ES_tradnl" dirty="0" err="1"/>
              <a:t>edit</a:t>
            </a:r>
            <a:r>
              <a:rPr lang="es-ES_tradnl" dirty="0"/>
              <a:t> Master </a:t>
            </a:r>
            <a:r>
              <a:rPr lang="es-ES_tradnl" dirty="0" err="1"/>
              <a:t>title</a:t>
            </a:r>
            <a:r>
              <a:rPr lang="es-ES_tradnl" dirty="0"/>
              <a:t> </a:t>
            </a:r>
            <a:r>
              <a:rPr lang="es-ES_tradnl" dirty="0" err="1"/>
              <a:t>style</a:t>
            </a:r>
            <a:endParaRPr lang="es-ES_tradnl" dirty="0"/>
          </a:p>
        </p:txBody>
      </p:sp>
      <p:sp>
        <p:nvSpPr>
          <p:cNvPr id="7" name="Text Placeholder 3"/>
          <p:cNvSpPr>
            <a:spLocks noGrp="1"/>
          </p:cNvSpPr>
          <p:nvPr>
            <p:ph type="body" sz="quarter" idx="10"/>
          </p:nvPr>
        </p:nvSpPr>
        <p:spPr>
          <a:xfrm>
            <a:off x="1003300" y="1209675"/>
            <a:ext cx="4968000" cy="4582800"/>
          </a:xfrm>
        </p:spPr>
        <p:txBody>
          <a:bodyPr/>
          <a:lstStyle>
            <a:lvl1pPr>
              <a:defRPr>
                <a:latin typeface="+mn-lt"/>
              </a:defRPr>
            </a:lvl1pPr>
            <a:lvl2pPr>
              <a:defRPr>
                <a:latin typeface="+mn-lt"/>
              </a:defRPr>
            </a:lvl2pPr>
            <a:lvl3pPr>
              <a:defRPr>
                <a:latin typeface="+mn-lt"/>
              </a:defRPr>
            </a:lvl3pPr>
            <a:lvl4pPr>
              <a:defRPr>
                <a:latin typeface="+mn-lt"/>
              </a:defRPr>
            </a:lvl4pPr>
            <a:lvl5pPr>
              <a:defRPr baseline="0">
                <a:latin typeface="+mn-lt"/>
              </a:defRPr>
            </a:lvl5pPr>
            <a:lvl6pPr>
              <a:defRPr>
                <a:latin typeface="+mn-lt"/>
              </a:defRPr>
            </a:lvl6pPr>
            <a:lvl7pPr>
              <a:defRPr>
                <a:latin typeface="+mn-lt"/>
              </a:defRPr>
            </a:lvl7pPr>
            <a:lvl8pPr>
              <a:defRPr>
                <a:latin typeface="+mn-lt"/>
              </a:defRPr>
            </a:lvl8pPr>
          </a:lstStyle>
          <a:p>
            <a:pPr lvl="0"/>
            <a:r>
              <a:rPr lang="es-ES_tradnl" dirty="0" err="1"/>
              <a:t>Click</a:t>
            </a:r>
            <a:r>
              <a:rPr lang="es-ES_tradnl" dirty="0"/>
              <a:t> to </a:t>
            </a:r>
            <a:r>
              <a:rPr lang="es-ES_tradnl" dirty="0" err="1"/>
              <a:t>edit</a:t>
            </a:r>
            <a:r>
              <a:rPr lang="es-ES_tradnl" dirty="0"/>
              <a:t> Master </a:t>
            </a:r>
            <a:r>
              <a:rPr lang="es-ES_tradnl" dirty="0" err="1"/>
              <a:t>text</a:t>
            </a:r>
            <a:r>
              <a:rPr lang="es-ES_tradnl" dirty="0"/>
              <a:t> </a:t>
            </a:r>
            <a:r>
              <a:rPr lang="es-ES_tradnl" dirty="0" err="1"/>
              <a:t>styles</a:t>
            </a:r>
            <a:endParaRPr lang="es-ES_tradnl" dirty="0"/>
          </a:p>
          <a:p>
            <a:pPr lvl="1"/>
            <a:r>
              <a:rPr lang="es-ES_tradnl" dirty="0" err="1"/>
              <a:t>Second</a:t>
            </a:r>
            <a:r>
              <a:rPr lang="es-ES_tradnl" dirty="0"/>
              <a:t> </a:t>
            </a:r>
            <a:r>
              <a:rPr lang="es-ES_tradnl" dirty="0" err="1"/>
              <a:t>level</a:t>
            </a:r>
            <a:endParaRPr lang="es-ES_tradnl" dirty="0"/>
          </a:p>
          <a:p>
            <a:pPr lvl="2"/>
            <a:r>
              <a:rPr lang="es-ES_tradnl" dirty="0" err="1"/>
              <a:t>Third</a:t>
            </a:r>
            <a:r>
              <a:rPr lang="es-ES_tradnl" dirty="0"/>
              <a:t> </a:t>
            </a:r>
            <a:r>
              <a:rPr lang="es-ES_tradnl" dirty="0" err="1"/>
              <a:t>level</a:t>
            </a:r>
            <a:endParaRPr lang="es-ES_tradnl" dirty="0"/>
          </a:p>
          <a:p>
            <a:pPr lvl="3"/>
            <a:r>
              <a:rPr lang="es-ES_tradnl" dirty="0" err="1"/>
              <a:t>Fourth</a:t>
            </a:r>
            <a:r>
              <a:rPr lang="es-ES_tradnl" dirty="0"/>
              <a:t> </a:t>
            </a:r>
            <a:r>
              <a:rPr lang="es-ES_tradnl" dirty="0" err="1"/>
              <a:t>level</a:t>
            </a:r>
            <a:endParaRPr lang="es-ES_tradnl" dirty="0"/>
          </a:p>
          <a:p>
            <a:pPr lvl="4"/>
            <a:r>
              <a:rPr lang="es-ES_tradnl" dirty="0" err="1"/>
              <a:t>Fifth</a:t>
            </a:r>
            <a:r>
              <a:rPr lang="es-ES_tradnl" dirty="0"/>
              <a:t> </a:t>
            </a:r>
            <a:r>
              <a:rPr lang="es-ES_tradnl" dirty="0" err="1"/>
              <a:t>level</a:t>
            </a:r>
            <a:endParaRPr lang="es-ES_tradnl" dirty="0"/>
          </a:p>
        </p:txBody>
      </p:sp>
      <p:sp>
        <p:nvSpPr>
          <p:cNvPr id="8" name="Text Placeholder 5"/>
          <p:cNvSpPr>
            <a:spLocks noGrp="1"/>
          </p:cNvSpPr>
          <p:nvPr>
            <p:ph type="body" sz="quarter" idx="11"/>
          </p:nvPr>
        </p:nvSpPr>
        <p:spPr>
          <a:xfrm>
            <a:off x="6220947" y="1209675"/>
            <a:ext cx="4968000" cy="4582800"/>
          </a:xfrm>
        </p:spPr>
        <p:txBody>
          <a:bodyPr/>
          <a:lstStyle>
            <a:lvl1pPr>
              <a:defRPr>
                <a:latin typeface="+mn-lt"/>
              </a:defRPr>
            </a:lvl1pPr>
            <a:lvl2pPr>
              <a:defRPr>
                <a:latin typeface="+mn-lt"/>
              </a:defRPr>
            </a:lvl2pPr>
            <a:lvl3pPr>
              <a:defRPr>
                <a:latin typeface="+mn-lt"/>
              </a:defRPr>
            </a:lvl3pPr>
            <a:lvl4pPr>
              <a:defRPr>
                <a:latin typeface="+mn-lt"/>
              </a:defRPr>
            </a:lvl4pPr>
            <a:lvl5pPr>
              <a:defRPr baseline="0">
                <a:latin typeface="+mn-lt"/>
              </a:defRPr>
            </a:lvl5pPr>
            <a:lvl6pPr>
              <a:defRPr>
                <a:latin typeface="+mn-lt"/>
              </a:defRPr>
            </a:lvl6pPr>
            <a:lvl7pPr>
              <a:defRPr>
                <a:latin typeface="+mn-lt"/>
              </a:defRPr>
            </a:lvl7pPr>
            <a:lvl8pPr>
              <a:defRPr>
                <a:latin typeface="+mn-lt"/>
              </a:defRPr>
            </a:lvl8pPr>
          </a:lstStyle>
          <a:p>
            <a:pPr lvl="0"/>
            <a:r>
              <a:rPr lang="es-ES_tradnl" dirty="0" err="1"/>
              <a:t>Click</a:t>
            </a:r>
            <a:r>
              <a:rPr lang="es-ES_tradnl" dirty="0"/>
              <a:t> to </a:t>
            </a:r>
            <a:r>
              <a:rPr lang="es-ES_tradnl" dirty="0" err="1"/>
              <a:t>edit</a:t>
            </a:r>
            <a:r>
              <a:rPr lang="es-ES_tradnl" dirty="0"/>
              <a:t> Master </a:t>
            </a:r>
            <a:r>
              <a:rPr lang="es-ES_tradnl" dirty="0" err="1"/>
              <a:t>text</a:t>
            </a:r>
            <a:r>
              <a:rPr lang="es-ES_tradnl" dirty="0"/>
              <a:t> </a:t>
            </a:r>
            <a:r>
              <a:rPr lang="es-ES_tradnl" dirty="0" err="1"/>
              <a:t>styles</a:t>
            </a:r>
            <a:endParaRPr lang="es-ES_tradnl" dirty="0"/>
          </a:p>
          <a:p>
            <a:pPr lvl="1"/>
            <a:r>
              <a:rPr lang="es-ES_tradnl" dirty="0" err="1"/>
              <a:t>Second</a:t>
            </a:r>
            <a:r>
              <a:rPr lang="es-ES_tradnl" dirty="0"/>
              <a:t> </a:t>
            </a:r>
            <a:r>
              <a:rPr lang="es-ES_tradnl" dirty="0" err="1"/>
              <a:t>level</a:t>
            </a:r>
            <a:endParaRPr lang="es-ES_tradnl" dirty="0"/>
          </a:p>
          <a:p>
            <a:pPr lvl="2"/>
            <a:r>
              <a:rPr lang="es-ES_tradnl" dirty="0" err="1"/>
              <a:t>Third</a:t>
            </a:r>
            <a:r>
              <a:rPr lang="es-ES_tradnl" dirty="0"/>
              <a:t> </a:t>
            </a:r>
            <a:r>
              <a:rPr lang="es-ES_tradnl" dirty="0" err="1"/>
              <a:t>level</a:t>
            </a:r>
            <a:endParaRPr lang="es-ES_tradnl" dirty="0"/>
          </a:p>
          <a:p>
            <a:pPr lvl="3"/>
            <a:r>
              <a:rPr lang="es-ES_tradnl" dirty="0" err="1"/>
              <a:t>Fourth</a:t>
            </a:r>
            <a:r>
              <a:rPr lang="es-ES_tradnl" dirty="0"/>
              <a:t> </a:t>
            </a:r>
            <a:r>
              <a:rPr lang="es-ES_tradnl" dirty="0" err="1"/>
              <a:t>level</a:t>
            </a:r>
            <a:endParaRPr lang="es-ES_tradnl" dirty="0"/>
          </a:p>
          <a:p>
            <a:pPr lvl="4"/>
            <a:r>
              <a:rPr lang="es-ES_tradnl" dirty="0" err="1"/>
              <a:t>Fifth</a:t>
            </a:r>
            <a:r>
              <a:rPr lang="es-ES_tradnl" dirty="0"/>
              <a:t> </a:t>
            </a:r>
            <a:r>
              <a:rPr lang="es-ES_tradnl" dirty="0" err="1"/>
              <a:t>level</a:t>
            </a:r>
            <a:endParaRPr lang="es-ES_tradnl" dirty="0"/>
          </a:p>
        </p:txBody>
      </p:sp>
    </p:spTree>
    <p:extLst>
      <p:ext uri="{BB962C8B-B14F-4D97-AF65-F5344CB8AC3E}">
        <p14:creationId xmlns:p14="http://schemas.microsoft.com/office/powerpoint/2010/main" val="2566177004"/>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15" name="Title 14"/>
          <p:cNvSpPr>
            <a:spLocks noGrp="1"/>
          </p:cNvSpPr>
          <p:nvPr>
            <p:ph type="title"/>
          </p:nvPr>
        </p:nvSpPr>
        <p:spPr bwMode="gray"/>
        <p:txBody>
          <a:bodyPr/>
          <a:lstStyle/>
          <a:p>
            <a:pPr lvl="0"/>
            <a:r>
              <a:rPr lang="en-US" dirty="0"/>
              <a:t>Click to edit Master title style</a:t>
            </a:r>
            <a:endParaRPr lang="en-GB" dirty="0"/>
          </a:p>
        </p:txBody>
      </p:sp>
      <p:sp>
        <p:nvSpPr>
          <p:cNvPr id="6" name="Text Placeholder 5"/>
          <p:cNvSpPr>
            <a:spLocks noGrp="1"/>
          </p:cNvSpPr>
          <p:nvPr>
            <p:ph type="body" sz="quarter" idx="10"/>
          </p:nvPr>
        </p:nvSpPr>
        <p:spPr bwMode="gray">
          <a:xfrm>
            <a:off x="239349" y="1124745"/>
            <a:ext cx="11617291" cy="1275349"/>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946410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3_DIVIDER 2">
    <p:bg>
      <p:bgPr>
        <a:solidFill>
          <a:schemeClr val="tx2"/>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2709863" y="1435300"/>
            <a:ext cx="8489951" cy="3510000"/>
          </a:xfrm>
        </p:spPr>
        <p:txBody>
          <a:bodyPr anchor="t" anchorCtr="0"/>
          <a:lstStyle>
            <a:lvl1pPr algn="l">
              <a:defRPr sz="8938" baseline="0">
                <a:solidFill>
                  <a:schemeClr val="bg1"/>
                </a:solidFill>
              </a:defRPr>
            </a:lvl1pPr>
          </a:lstStyle>
          <a:p>
            <a:r>
              <a:rPr lang="en-US" noProof="0"/>
              <a:t>Click to edit Master title style</a:t>
            </a:r>
            <a:endParaRPr lang="en-US" noProof="0" dirty="0"/>
          </a:p>
        </p:txBody>
      </p:sp>
      <p:sp>
        <p:nvSpPr>
          <p:cNvPr id="10" name="object 3"/>
          <p:cNvSpPr/>
          <p:nvPr userDrawn="1"/>
        </p:nvSpPr>
        <p:spPr>
          <a:xfrm>
            <a:off x="0" y="1"/>
            <a:ext cx="1800000"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470A68"/>
          </a:solidFill>
        </p:spPr>
        <p:txBody>
          <a:bodyPr wrap="square" lIns="0" tIns="0" rIns="0" bIns="0" rtlCol="0">
            <a:noAutofit/>
          </a:bodyPr>
          <a:lstStyle/>
          <a:p>
            <a:pPr defTabSz="742932"/>
            <a:endParaRPr sz="1463" dirty="0">
              <a:solidFill>
                <a:srgbClr val="000000"/>
              </a:solidFill>
            </a:endParaRPr>
          </a:p>
        </p:txBody>
      </p:sp>
      <p:sp>
        <p:nvSpPr>
          <p:cNvPr id="6" name="Text Placeholder 3"/>
          <p:cNvSpPr>
            <a:spLocks noGrp="1"/>
          </p:cNvSpPr>
          <p:nvPr>
            <p:ph type="body" sz="quarter" idx="11"/>
          </p:nvPr>
        </p:nvSpPr>
        <p:spPr>
          <a:xfrm>
            <a:off x="2749465" y="5390900"/>
            <a:ext cx="8450351" cy="216000"/>
          </a:xfrm>
        </p:spPr>
        <p:txBody>
          <a:bodyPr/>
          <a:lstStyle>
            <a:lvl1pPr>
              <a:defRPr sz="895">
                <a:solidFill>
                  <a:schemeClr val="bg1"/>
                </a:solidFill>
              </a:defRPr>
            </a:lvl1pPr>
            <a:lvl2pPr>
              <a:defRPr sz="895">
                <a:solidFill>
                  <a:schemeClr val="bg1"/>
                </a:solidFill>
              </a:defRPr>
            </a:lvl2pPr>
            <a:lvl3pPr>
              <a:buClr>
                <a:schemeClr val="bg1"/>
              </a:buClr>
              <a:defRPr sz="895">
                <a:solidFill>
                  <a:schemeClr val="bg1"/>
                </a:solidFill>
              </a:defRPr>
            </a:lvl3pPr>
            <a:lvl4pPr>
              <a:buClr>
                <a:schemeClr val="bg1"/>
              </a:buClr>
              <a:defRPr sz="895">
                <a:solidFill>
                  <a:schemeClr val="bg1"/>
                </a:solidFill>
              </a:defRPr>
            </a:lvl4pPr>
            <a:lvl5pPr>
              <a:buClr>
                <a:schemeClr val="bg1"/>
              </a:buClr>
              <a:defRPr sz="895">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42238336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SLIDE 1 - Left dark vertical image">
    <p:spTree>
      <p:nvGrpSpPr>
        <p:cNvPr id="1" name=""/>
        <p:cNvGrpSpPr/>
        <p:nvPr/>
      </p:nvGrpSpPr>
      <p:grpSpPr>
        <a:xfrm>
          <a:off x="0" y="0"/>
          <a:ext cx="0" cy="0"/>
          <a:chOff x="0" y="0"/>
          <a:chExt cx="0" cy="0"/>
        </a:xfrm>
      </p:grpSpPr>
      <p:sp>
        <p:nvSpPr>
          <p:cNvPr id="10" name="Text Placeholder 6"/>
          <p:cNvSpPr>
            <a:spLocks noGrp="1"/>
          </p:cNvSpPr>
          <p:nvPr>
            <p:ph type="body" sz="quarter" idx="12"/>
          </p:nvPr>
        </p:nvSpPr>
        <p:spPr>
          <a:xfrm>
            <a:off x="5773113" y="5034432"/>
            <a:ext cx="6081600" cy="216000"/>
          </a:xfrm>
          <a:prstGeom prst="rect">
            <a:avLst/>
          </a:prstGeom>
        </p:spPr>
        <p:txBody>
          <a:bodyPr vert="horz">
            <a:noAutofit/>
          </a:bodyPr>
          <a:lstStyle>
            <a:lvl1pPr>
              <a:spcBef>
                <a:spcPts val="280"/>
              </a:spcBef>
              <a:spcAft>
                <a:spcPts val="0"/>
              </a:spcAft>
              <a:defRPr sz="1100">
                <a:solidFill>
                  <a:schemeClr val="bg1"/>
                </a:solidFill>
                <a:latin typeface="+mn-lt"/>
                <a:cs typeface="Univers for KPMG" panose="020B0603020202020204" pitchFamily="34" charset="0"/>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p:txBody>
      </p:sp>
      <p:sp>
        <p:nvSpPr>
          <p:cNvPr id="13" name="Title 1"/>
          <p:cNvSpPr>
            <a:spLocks noGrp="1"/>
          </p:cNvSpPr>
          <p:nvPr>
            <p:ph type="title"/>
          </p:nvPr>
        </p:nvSpPr>
        <p:spPr>
          <a:xfrm>
            <a:off x="5736593" y="1337704"/>
            <a:ext cx="6080759" cy="3508619"/>
          </a:xfrm>
        </p:spPr>
        <p:txBody>
          <a:bodyPr anchor="t" anchorCtr="0"/>
          <a:lstStyle>
            <a:lvl1pPr>
              <a:lnSpc>
                <a:spcPct val="70000"/>
              </a:lnSpc>
              <a:defRPr sz="11000" b="0" i="0">
                <a:solidFill>
                  <a:schemeClr val="bg1"/>
                </a:solidFill>
                <a:latin typeface="+mj-lt"/>
                <a:cs typeface="KPMG Extralight"/>
              </a:defRPr>
            </a:lvl1pPr>
          </a:lstStyle>
          <a:p>
            <a:r>
              <a:rPr lang="en-US" dirty="0"/>
              <a:t>Click to edit Master title style</a:t>
            </a:r>
          </a:p>
        </p:txBody>
      </p:sp>
      <p:pic>
        <p:nvPicPr>
          <p:cNvPr id="7" name="Picture 6">
            <a:extLst>
              <a:ext uri="{FF2B5EF4-FFF2-40B4-BE49-F238E27FC236}">
                <a16:creationId xmlns:a16="http://schemas.microsoft.com/office/drawing/2014/main" id="{913464BB-6AAC-4259-9139-4B548010B07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44224" b="-1"/>
          <a:stretch/>
        </p:blipFill>
        <p:spPr>
          <a:xfrm>
            <a:off x="0" y="0"/>
            <a:ext cx="12192000" cy="6858000"/>
          </a:xfrm>
          <a:prstGeom prst="rect">
            <a:avLst/>
          </a:prstGeom>
        </p:spPr>
      </p:pic>
    </p:spTree>
    <p:extLst>
      <p:ext uri="{BB962C8B-B14F-4D97-AF65-F5344CB8AC3E}">
        <p14:creationId xmlns:p14="http://schemas.microsoft.com/office/powerpoint/2010/main" val="1296563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FINAL SLIDE">
    <p:spTree>
      <p:nvGrpSpPr>
        <p:cNvPr id="1" name=""/>
        <p:cNvGrpSpPr/>
        <p:nvPr/>
      </p:nvGrpSpPr>
      <p:grpSpPr>
        <a:xfrm>
          <a:off x="0" y="0"/>
          <a:ext cx="0" cy="0"/>
          <a:chOff x="0" y="0"/>
          <a:chExt cx="0" cy="0"/>
        </a:xfrm>
      </p:grpSpPr>
      <p:sp>
        <p:nvSpPr>
          <p:cNvPr id="8" name="object 3"/>
          <p:cNvSpPr/>
          <p:nvPr userDrawn="1"/>
        </p:nvSpPr>
        <p:spPr>
          <a:xfrm>
            <a:off x="3" y="0"/>
            <a:ext cx="996951"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00338D"/>
          </a:solidFill>
        </p:spPr>
        <p:txBody>
          <a:bodyPr wrap="square" lIns="0" tIns="0" rIns="0" bIns="0" rtlCol="0">
            <a:noAutofit/>
          </a:bodyPr>
          <a:lstStyle/>
          <a:p>
            <a:pPr defTabSz="457200"/>
            <a:endParaRPr sz="1400" dirty="0">
              <a:solidFill>
                <a:prstClr val="black"/>
              </a:solidFill>
              <a:latin typeface="Univers for KPMG" panose="020B0603020202020204" pitchFamily="34" charset="0"/>
            </a:endParaRPr>
          </a:p>
        </p:txBody>
      </p:sp>
      <p:sp>
        <p:nvSpPr>
          <p:cNvPr id="9" name="Rectangle 8">
            <a:hlinkClick r:id="rId3"/>
          </p:cNvPr>
          <p:cNvSpPr>
            <a:spLocks noChangeArrowheads="1"/>
          </p:cNvSpPr>
          <p:nvPr userDrawn="1"/>
        </p:nvSpPr>
        <p:spPr bwMode="auto">
          <a:xfrm>
            <a:off x="2113915" y="3459664"/>
            <a:ext cx="2336391" cy="184666"/>
          </a:xfrm>
          <a:prstGeom prst="rect">
            <a:avLst/>
          </a:prstGeom>
          <a:noFill/>
          <a:ln w="9525">
            <a:noFill/>
            <a:miter lim="800000"/>
            <a:headEnd/>
            <a:tailEnd/>
          </a:ln>
          <a:effectLst/>
        </p:spPr>
        <p:txBody>
          <a:bodyPr wrap="square" lIns="0" tIns="0" rIns="0" bIns="0" anchor="ctr">
            <a:noAutofit/>
          </a:bodyPr>
          <a:lstStyle/>
          <a:p>
            <a:pPr defTabSz="457200">
              <a:defRPr/>
            </a:pPr>
            <a:r>
              <a:rPr lang="en-GB" sz="1200" b="1" kern="0" dirty="0">
                <a:solidFill>
                  <a:srgbClr val="00338D"/>
                </a:solidFill>
                <a:ea typeface="Times New Roman" pitchFamily="18" charset="0"/>
                <a:cs typeface="Univers for KPMG"/>
              </a:rPr>
              <a:t>kpmg.com/</a:t>
            </a:r>
            <a:r>
              <a:rPr lang="en-GB" sz="1200" b="1" kern="0" dirty="0" err="1">
                <a:solidFill>
                  <a:srgbClr val="00338D"/>
                </a:solidFill>
                <a:ea typeface="Times New Roman" pitchFamily="18" charset="0"/>
                <a:cs typeface="Univers for KPMG"/>
              </a:rPr>
              <a:t>socialmedia</a:t>
            </a:r>
            <a:endParaRPr lang="en-GB" sz="1200" b="1" kern="0" dirty="0">
              <a:solidFill>
                <a:srgbClr val="00338D"/>
              </a:solidFill>
              <a:cs typeface="Univers for KPMG"/>
            </a:endParaRPr>
          </a:p>
        </p:txBody>
      </p:sp>
      <p:pic>
        <p:nvPicPr>
          <p:cNvPr id="11" name="Picture 1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803395" y="3775026"/>
            <a:ext cx="1511805" cy="362091"/>
          </a:xfrm>
          <a:prstGeom prst="rect">
            <a:avLst/>
          </a:prstGeom>
        </p:spPr>
      </p:pic>
      <p:sp>
        <p:nvSpPr>
          <p:cNvPr id="12" name="Rectangle 11">
            <a:hlinkClick r:id="rId3"/>
          </p:cNvPr>
          <p:cNvSpPr>
            <a:spLocks noChangeArrowheads="1"/>
          </p:cNvSpPr>
          <p:nvPr userDrawn="1"/>
        </p:nvSpPr>
        <p:spPr bwMode="auto">
          <a:xfrm>
            <a:off x="5803395" y="3459664"/>
            <a:ext cx="1524000" cy="184666"/>
          </a:xfrm>
          <a:prstGeom prst="rect">
            <a:avLst/>
          </a:prstGeom>
          <a:noFill/>
          <a:ln w="9525">
            <a:noFill/>
            <a:miter lim="800000"/>
            <a:headEnd/>
            <a:tailEnd/>
          </a:ln>
          <a:effectLst/>
        </p:spPr>
        <p:txBody>
          <a:bodyPr lIns="0" tIns="0" rIns="0" bIns="0" anchor="ctr">
            <a:noAutofit/>
          </a:bodyPr>
          <a:lstStyle/>
          <a:p>
            <a:pPr defTabSz="457200">
              <a:defRPr/>
            </a:pPr>
            <a:r>
              <a:rPr lang="en-GB" sz="1200" b="1" kern="0" dirty="0">
                <a:solidFill>
                  <a:srgbClr val="00338D"/>
                </a:solidFill>
                <a:ea typeface="Times New Roman" pitchFamily="18" charset="0"/>
                <a:cs typeface="Univers for KPMG"/>
              </a:rPr>
              <a:t>kpmg.com/app</a:t>
            </a:r>
            <a:endParaRPr lang="en-GB" sz="1200" b="1" kern="0" dirty="0">
              <a:solidFill>
                <a:srgbClr val="00338D"/>
              </a:solidFill>
              <a:cs typeface="Univers for KPMG"/>
            </a:endParaRPr>
          </a:p>
        </p:txBody>
      </p:sp>
      <p:pic>
        <p:nvPicPr>
          <p:cNvPr id="4" name="Picture 3"/>
          <p:cNvPicPr>
            <a:picLocks noChangeAspect="1"/>
          </p:cNvPicPr>
          <p:nvPr userDrawn="1"/>
        </p:nvPicPr>
        <p:blipFill>
          <a:blip r:embed="rId5"/>
          <a:stretch>
            <a:fillRect/>
          </a:stretch>
        </p:blipFill>
        <p:spPr>
          <a:xfrm>
            <a:off x="2053256" y="3710221"/>
            <a:ext cx="3189304" cy="487229"/>
          </a:xfrm>
          <a:prstGeom prst="rect">
            <a:avLst/>
          </a:prstGeom>
        </p:spPr>
      </p:pic>
      <p:sp>
        <p:nvSpPr>
          <p:cNvPr id="13" name="Content Placeholder 1"/>
          <p:cNvSpPr txBox="1">
            <a:spLocks/>
          </p:cNvSpPr>
          <p:nvPr userDrawn="1"/>
        </p:nvSpPr>
        <p:spPr>
          <a:xfrm>
            <a:off x="2113915" y="5458438"/>
            <a:ext cx="8636160" cy="846386"/>
          </a:xfrm>
          <a:prstGeom prst="rect">
            <a:avLst/>
          </a:prstGeom>
        </p:spPr>
        <p:txBody>
          <a:bodyPr lIns="0" tIns="0" rIns="0" bIns="0">
            <a:noAutofit/>
          </a:bodyPr>
          <a:lstStyle>
            <a:lvl1pPr eaLnBrk="1" hangingPunct="1">
              <a:spcAft>
                <a:spcPts val="600"/>
              </a:spcAft>
              <a:defRPr sz="1500" b="1" i="0">
                <a:solidFill>
                  <a:schemeClr val="tx2"/>
                </a:solidFill>
                <a:latin typeface="Univers for KPMG" panose="020B0603020202020204" pitchFamily="34" charset="0"/>
                <a:cs typeface="Univers for KPMG" panose="020B0603020202020204" pitchFamily="34" charset="0"/>
              </a:defRPr>
            </a:lvl1pPr>
            <a:lvl2pPr marL="0" indent="0" eaLnBrk="1" hangingPunct="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285750" eaLnBrk="1" hangingPunct="1">
              <a:spcAft>
                <a:spcPts val="600"/>
              </a:spcAft>
              <a:buClrTx/>
              <a:buFont typeface="Univers for KPMG"/>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28600" eaLnBrk="1" hangingPunct="1">
              <a:spcAft>
                <a:spcPts val="600"/>
              </a:spcAft>
              <a:buFont typeface="Univers for KPMG"/>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eaLnBrk="1" hangingPunct="1">
              <a:spcAft>
                <a:spcPts val="600"/>
              </a:spcAft>
              <a:defRPr sz="1500" b="0" i="0">
                <a:solidFill>
                  <a:schemeClr val="accent5"/>
                </a:solidFill>
                <a:latin typeface="Univers for KPMG Light" panose="020B0403020202020204" pitchFamily="34" charset="0"/>
                <a:cs typeface="Univers for KPMG Light" panose="020B0403020202020204" pitchFamily="34" charset="0"/>
              </a:defRPr>
            </a:lvl5pPr>
          </a:lstStyle>
          <a:p>
            <a:pPr lvl="1" defTabSz="990570"/>
            <a:r>
              <a:rPr lang="en-US" altLang="en-US" sz="1100" kern="0" dirty="0">
                <a:solidFill>
                  <a:prstClr val="white">
                    <a:lumMod val="65000"/>
                  </a:prstClr>
                </a:solidFill>
                <a:latin typeface="Calibri"/>
              </a:rPr>
              <a:t>The information contained herein is of a general nature and is not intended to address the circumstances of any particular individual or entity. Although we endeavor to provide accurate and timely information, there can be no guarantee that such information is accurate as of the date it is received or that it will continue to be accurate in the future. No one should act on such information without appropriate professional advice after a thorough examination of the particular situation.</a:t>
            </a:r>
            <a:endParaRPr lang="en-US" sz="1100" kern="0" dirty="0">
              <a:solidFill>
                <a:prstClr val="white">
                  <a:lumMod val="65000"/>
                </a:prstClr>
              </a:solidFill>
              <a:latin typeface="Calibri"/>
            </a:endParaRPr>
          </a:p>
        </p:txBody>
      </p:sp>
      <p:sp>
        <p:nvSpPr>
          <p:cNvPr id="15" name="Content Placeholder 1"/>
          <p:cNvSpPr txBox="1">
            <a:spLocks/>
          </p:cNvSpPr>
          <p:nvPr userDrawn="1">
            <p:custDataLst>
              <p:tags r:id="rId1"/>
            </p:custDataLst>
          </p:nvPr>
        </p:nvSpPr>
        <p:spPr>
          <a:xfrm>
            <a:off x="2113915" y="4356720"/>
            <a:ext cx="8636160" cy="846386"/>
          </a:xfrm>
          <a:prstGeom prst="rect">
            <a:avLst/>
          </a:prstGeom>
        </p:spPr>
        <p:txBody>
          <a:bodyPr lIns="0" tIns="0" rIns="0" bIns="0">
            <a:noAutofit/>
          </a:bodyPr>
          <a:lstStyle>
            <a:lvl1pPr eaLnBrk="1" hangingPunct="1">
              <a:spcAft>
                <a:spcPts val="600"/>
              </a:spcAft>
              <a:defRPr sz="1500" b="1" i="0">
                <a:solidFill>
                  <a:schemeClr val="tx2"/>
                </a:solidFill>
                <a:latin typeface="Univers for KPMG" panose="020B0603020202020204" pitchFamily="34" charset="0"/>
                <a:cs typeface="Univers for KPMG" panose="020B0603020202020204" pitchFamily="34" charset="0"/>
              </a:defRPr>
            </a:lvl1pPr>
            <a:lvl2pPr marL="0" indent="0" eaLnBrk="1" hangingPunct="1">
              <a:spcAft>
                <a:spcPts val="600"/>
              </a:spcAft>
              <a:buFontTx/>
              <a:buNone/>
              <a:defRPr sz="1500" b="0" i="0">
                <a:solidFill>
                  <a:schemeClr val="tx2"/>
                </a:solidFill>
                <a:latin typeface="Univers for KPMG Light" panose="020B0403020202020204" pitchFamily="34" charset="0"/>
                <a:cs typeface="Univers for KPMG Light" panose="020B0403020202020204" pitchFamily="34" charset="0"/>
              </a:defRPr>
            </a:lvl2pPr>
            <a:lvl3pPr marL="285750" indent="-285750" eaLnBrk="1" hangingPunct="1">
              <a:spcAft>
                <a:spcPts val="600"/>
              </a:spcAft>
              <a:buClrTx/>
              <a:buFont typeface="Univers for KPMG"/>
              <a:buChar char="—"/>
              <a:defRPr sz="1500" b="0" i="0">
                <a:solidFill>
                  <a:schemeClr val="tx2"/>
                </a:solidFill>
                <a:latin typeface="Univers for KPMG Light" panose="020B0403020202020204" pitchFamily="34" charset="0"/>
                <a:cs typeface="Univers for KPMG Light" panose="020B0403020202020204" pitchFamily="34" charset="0"/>
              </a:defRPr>
            </a:lvl3pPr>
            <a:lvl4pPr marL="571500" indent="-228600" eaLnBrk="1" hangingPunct="1">
              <a:spcAft>
                <a:spcPts val="600"/>
              </a:spcAft>
              <a:buFont typeface="Univers for KPMG"/>
              <a:buChar char="-"/>
              <a:defRPr sz="1500" b="0" i="0" baseline="0">
                <a:solidFill>
                  <a:schemeClr val="tx2"/>
                </a:solidFill>
                <a:latin typeface="Univers for KPMG Light" panose="020B0403020202020204" pitchFamily="34" charset="0"/>
                <a:cs typeface="Univers for KPMG Light" panose="020B0403020202020204" pitchFamily="34" charset="0"/>
              </a:defRPr>
            </a:lvl4pPr>
            <a:lvl5pPr eaLnBrk="1" hangingPunct="1">
              <a:spcAft>
                <a:spcPts val="600"/>
              </a:spcAft>
              <a:defRPr sz="1500" b="0" i="0">
                <a:solidFill>
                  <a:schemeClr val="accent5"/>
                </a:solidFill>
                <a:latin typeface="Univers for KPMG Light" panose="020B0403020202020204" pitchFamily="34" charset="0"/>
                <a:cs typeface="Univers for KPMG Light" panose="020B0403020202020204" pitchFamily="34" charset="0"/>
              </a:defRPr>
            </a:lvl5pPr>
          </a:lstStyle>
          <a:p>
            <a:pPr lvl="1" defTabSz="990570"/>
            <a:r>
              <a:rPr lang="en-CA" altLang="en-US" sz="1100" kern="0" dirty="0">
                <a:solidFill>
                  <a:prstClr val="white">
                    <a:lumMod val="65000"/>
                  </a:prstClr>
                </a:solidFill>
                <a:latin typeface="Calibri"/>
              </a:rPr>
              <a:t>© 2020 KPMG International Cooperative ("KPMG International"), a Swiss entity. Member firms of the KPMG network of independent firms are affiliated with KPMG International. KPMG International provides no services to clients. No member firm has any authority to obligate or bind KPMG International or any other member firm vis-à-vis third parties, nor does KPMG International have any such authority to obligate or bind any member firm. All rights reserved.</a:t>
            </a:r>
            <a:endParaRPr lang="en-US" sz="1100" kern="0" dirty="0">
              <a:solidFill>
                <a:prstClr val="white">
                  <a:lumMod val="65000"/>
                </a:prstClr>
              </a:solidFill>
              <a:latin typeface="Calibri"/>
            </a:endParaRPr>
          </a:p>
        </p:txBody>
      </p:sp>
      <p:sp>
        <p:nvSpPr>
          <p:cNvPr id="18" name="Freeform 19"/>
          <p:cNvSpPr>
            <a:spLocks noEditPoints="1"/>
          </p:cNvSpPr>
          <p:nvPr userDrawn="1"/>
        </p:nvSpPr>
        <p:spPr bwMode="auto">
          <a:xfrm>
            <a:off x="2113915" y="628647"/>
            <a:ext cx="1035871" cy="318345"/>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pPr defTabSz="457200"/>
            <a:endParaRPr lang="en-GB" sz="1800">
              <a:solidFill>
                <a:prstClr val="black"/>
              </a:solidFill>
            </a:endParaRPr>
          </a:p>
        </p:txBody>
      </p:sp>
    </p:spTree>
    <p:extLst>
      <p:ext uri="{BB962C8B-B14F-4D97-AF65-F5344CB8AC3E}">
        <p14:creationId xmlns:p14="http://schemas.microsoft.com/office/powerpoint/2010/main" val="1557288548"/>
      </p:ext>
    </p:extLst>
  </p:cSld>
  <p:clrMapOvr>
    <a:masterClrMapping/>
  </p:clrMapOvr>
  <p:extLst>
    <p:ext uri="{DCECCB84-F9BA-43D5-87BE-67443E8EF086}">
      <p15:sldGuideLst xmlns:p15="http://schemas.microsoft.com/office/powerpoint/2012/main">
        <p15:guide id="1" orient="horz" pos="2160">
          <p15:clr>
            <a:srgbClr val="FBAE40"/>
          </p15:clr>
        </p15:guide>
        <p15:guide id="2" pos="124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WO COLUMN BULLETS">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extLst>
              <p:ext uri="{D42A27DB-BD31-4B8C-83A1-F6EECF244321}">
                <p14:modId xmlns:p14="http://schemas.microsoft.com/office/powerpoint/2010/main" val="3409229784"/>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3294" name="think-cell Slide" r:id="rId5" imgW="216" imgH="216" progId="TCLayout.ActiveDocument.1">
                  <p:embed/>
                </p:oleObj>
              </mc:Choice>
              <mc:Fallback>
                <p:oleObj name="think-cell Slide" r:id="rId5" imgW="216" imgH="216" progId="TCLayout.ActiveDocument.1">
                  <p:embed/>
                  <p:pic>
                    <p:nvPicPr>
                      <p:cNvPr id="3" name="Object 2" hidden="1"/>
                      <p:cNvPicPr/>
                      <p:nvPr/>
                    </p:nvPicPr>
                    <p:blipFill>
                      <a:blip r:embed="rId6"/>
                      <a:stretch>
                        <a:fillRect/>
                      </a:stretch>
                    </p:blipFill>
                    <p:spPr>
                      <a:xfrm>
                        <a:off x="2118" y="1589"/>
                        <a:ext cx="2116" cy="1587"/>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369737DD-74AC-4AFF-912C-BA364BE753A8}"/>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s-ES_tradnl" sz="4765" b="0" i="0" baseline="0" dirty="0">
              <a:latin typeface="KPMG Extralight" panose="020B0303030202040204" pitchFamily="34" charset="0"/>
              <a:ea typeface="+mn-ea"/>
              <a:sym typeface="KPMG Extralight" panose="020B0303030202040204" pitchFamily="34" charset="0"/>
            </a:endParaRPr>
          </a:p>
        </p:txBody>
      </p:sp>
      <p:sp>
        <p:nvSpPr>
          <p:cNvPr id="2" name="Title 1"/>
          <p:cNvSpPr>
            <a:spLocks noGrp="1"/>
          </p:cNvSpPr>
          <p:nvPr>
            <p:ph type="title"/>
          </p:nvPr>
        </p:nvSpPr>
        <p:spPr>
          <a:xfrm>
            <a:off x="1003347" y="432906"/>
            <a:ext cx="10185600" cy="516795"/>
          </a:xfrm>
        </p:spPr>
        <p:txBody>
          <a:bodyPr/>
          <a:lstStyle>
            <a:lvl1pPr>
              <a:defRPr>
                <a:solidFill>
                  <a:schemeClr val="tx2"/>
                </a:solidFill>
              </a:defRPr>
            </a:lvl1pPr>
          </a:lstStyle>
          <a:p>
            <a:r>
              <a:rPr lang="es-ES_tradnl" dirty="0" err="1"/>
              <a:t>Click</a:t>
            </a:r>
            <a:r>
              <a:rPr lang="es-ES_tradnl" dirty="0"/>
              <a:t> to </a:t>
            </a:r>
            <a:r>
              <a:rPr lang="es-ES_tradnl" dirty="0" err="1"/>
              <a:t>edit</a:t>
            </a:r>
            <a:r>
              <a:rPr lang="es-ES_tradnl" dirty="0"/>
              <a:t> Master </a:t>
            </a:r>
            <a:r>
              <a:rPr lang="es-ES_tradnl" dirty="0" err="1"/>
              <a:t>title</a:t>
            </a:r>
            <a:r>
              <a:rPr lang="es-ES_tradnl" dirty="0"/>
              <a:t> </a:t>
            </a:r>
            <a:r>
              <a:rPr lang="es-ES_tradnl" dirty="0" err="1"/>
              <a:t>style</a:t>
            </a:r>
            <a:endParaRPr lang="es-ES_tradnl" dirty="0"/>
          </a:p>
        </p:txBody>
      </p:sp>
      <p:sp>
        <p:nvSpPr>
          <p:cNvPr id="7" name="Text Placeholder 3"/>
          <p:cNvSpPr>
            <a:spLocks noGrp="1"/>
          </p:cNvSpPr>
          <p:nvPr>
            <p:ph type="body" sz="quarter" idx="10"/>
          </p:nvPr>
        </p:nvSpPr>
        <p:spPr>
          <a:xfrm>
            <a:off x="1003300" y="1209675"/>
            <a:ext cx="4968000" cy="4582800"/>
          </a:xfrm>
        </p:spPr>
        <p:txBody>
          <a:bodyPr/>
          <a:lstStyle>
            <a:lvl1pPr>
              <a:defRPr>
                <a:latin typeface="+mn-lt"/>
              </a:defRPr>
            </a:lvl1pPr>
            <a:lvl2pPr>
              <a:defRPr>
                <a:latin typeface="+mn-lt"/>
              </a:defRPr>
            </a:lvl2pPr>
            <a:lvl3pPr>
              <a:defRPr>
                <a:latin typeface="+mn-lt"/>
              </a:defRPr>
            </a:lvl3pPr>
            <a:lvl4pPr>
              <a:defRPr>
                <a:latin typeface="+mn-lt"/>
              </a:defRPr>
            </a:lvl4pPr>
            <a:lvl5pPr>
              <a:defRPr baseline="0">
                <a:latin typeface="+mn-lt"/>
              </a:defRPr>
            </a:lvl5pPr>
            <a:lvl6pPr>
              <a:defRPr>
                <a:latin typeface="+mn-lt"/>
              </a:defRPr>
            </a:lvl6pPr>
            <a:lvl7pPr>
              <a:defRPr>
                <a:latin typeface="+mn-lt"/>
              </a:defRPr>
            </a:lvl7pPr>
            <a:lvl8pPr>
              <a:defRPr>
                <a:latin typeface="+mn-lt"/>
              </a:defRPr>
            </a:lvl8pPr>
          </a:lstStyle>
          <a:p>
            <a:pPr lvl="0"/>
            <a:r>
              <a:rPr lang="es-ES_tradnl" dirty="0" err="1"/>
              <a:t>Click</a:t>
            </a:r>
            <a:r>
              <a:rPr lang="es-ES_tradnl" dirty="0"/>
              <a:t> to </a:t>
            </a:r>
            <a:r>
              <a:rPr lang="es-ES_tradnl" dirty="0" err="1"/>
              <a:t>edit</a:t>
            </a:r>
            <a:r>
              <a:rPr lang="es-ES_tradnl" dirty="0"/>
              <a:t> Master </a:t>
            </a:r>
            <a:r>
              <a:rPr lang="es-ES_tradnl" dirty="0" err="1"/>
              <a:t>text</a:t>
            </a:r>
            <a:r>
              <a:rPr lang="es-ES_tradnl" dirty="0"/>
              <a:t> </a:t>
            </a:r>
            <a:r>
              <a:rPr lang="es-ES_tradnl" dirty="0" err="1"/>
              <a:t>styles</a:t>
            </a:r>
            <a:endParaRPr lang="es-ES_tradnl" dirty="0"/>
          </a:p>
          <a:p>
            <a:pPr lvl="1"/>
            <a:r>
              <a:rPr lang="es-ES_tradnl" dirty="0" err="1"/>
              <a:t>Second</a:t>
            </a:r>
            <a:r>
              <a:rPr lang="es-ES_tradnl" dirty="0"/>
              <a:t> </a:t>
            </a:r>
            <a:r>
              <a:rPr lang="es-ES_tradnl" dirty="0" err="1"/>
              <a:t>level</a:t>
            </a:r>
            <a:endParaRPr lang="es-ES_tradnl" dirty="0"/>
          </a:p>
          <a:p>
            <a:pPr lvl="2"/>
            <a:r>
              <a:rPr lang="es-ES_tradnl" dirty="0" err="1"/>
              <a:t>Third</a:t>
            </a:r>
            <a:r>
              <a:rPr lang="es-ES_tradnl" dirty="0"/>
              <a:t> </a:t>
            </a:r>
            <a:r>
              <a:rPr lang="es-ES_tradnl" dirty="0" err="1"/>
              <a:t>level</a:t>
            </a:r>
            <a:endParaRPr lang="es-ES_tradnl" dirty="0"/>
          </a:p>
          <a:p>
            <a:pPr lvl="3"/>
            <a:r>
              <a:rPr lang="es-ES_tradnl" dirty="0" err="1"/>
              <a:t>Fourth</a:t>
            </a:r>
            <a:r>
              <a:rPr lang="es-ES_tradnl" dirty="0"/>
              <a:t> </a:t>
            </a:r>
            <a:r>
              <a:rPr lang="es-ES_tradnl" dirty="0" err="1"/>
              <a:t>level</a:t>
            </a:r>
            <a:endParaRPr lang="es-ES_tradnl" dirty="0"/>
          </a:p>
          <a:p>
            <a:pPr lvl="4"/>
            <a:r>
              <a:rPr lang="es-ES_tradnl" dirty="0" err="1"/>
              <a:t>Fifth</a:t>
            </a:r>
            <a:r>
              <a:rPr lang="es-ES_tradnl" dirty="0"/>
              <a:t> </a:t>
            </a:r>
            <a:r>
              <a:rPr lang="es-ES_tradnl" dirty="0" err="1"/>
              <a:t>level</a:t>
            </a:r>
            <a:endParaRPr lang="es-ES_tradnl" dirty="0"/>
          </a:p>
        </p:txBody>
      </p:sp>
      <p:sp>
        <p:nvSpPr>
          <p:cNvPr id="8" name="Text Placeholder 5"/>
          <p:cNvSpPr>
            <a:spLocks noGrp="1"/>
          </p:cNvSpPr>
          <p:nvPr>
            <p:ph type="body" sz="quarter" idx="11"/>
          </p:nvPr>
        </p:nvSpPr>
        <p:spPr>
          <a:xfrm>
            <a:off x="6220947" y="1209675"/>
            <a:ext cx="4968000" cy="4582800"/>
          </a:xfrm>
        </p:spPr>
        <p:txBody>
          <a:bodyPr/>
          <a:lstStyle>
            <a:lvl1pPr>
              <a:defRPr>
                <a:latin typeface="+mn-lt"/>
              </a:defRPr>
            </a:lvl1pPr>
            <a:lvl2pPr>
              <a:defRPr>
                <a:latin typeface="+mn-lt"/>
              </a:defRPr>
            </a:lvl2pPr>
            <a:lvl3pPr>
              <a:defRPr>
                <a:latin typeface="+mn-lt"/>
              </a:defRPr>
            </a:lvl3pPr>
            <a:lvl4pPr>
              <a:defRPr>
                <a:latin typeface="+mn-lt"/>
              </a:defRPr>
            </a:lvl4pPr>
            <a:lvl5pPr>
              <a:defRPr baseline="0">
                <a:latin typeface="+mn-lt"/>
              </a:defRPr>
            </a:lvl5pPr>
            <a:lvl6pPr>
              <a:defRPr>
                <a:latin typeface="+mn-lt"/>
              </a:defRPr>
            </a:lvl6pPr>
            <a:lvl7pPr>
              <a:defRPr>
                <a:latin typeface="+mn-lt"/>
              </a:defRPr>
            </a:lvl7pPr>
            <a:lvl8pPr>
              <a:defRPr>
                <a:latin typeface="+mn-lt"/>
              </a:defRPr>
            </a:lvl8pPr>
          </a:lstStyle>
          <a:p>
            <a:pPr lvl="0"/>
            <a:r>
              <a:rPr lang="es-ES_tradnl" dirty="0" err="1"/>
              <a:t>Click</a:t>
            </a:r>
            <a:r>
              <a:rPr lang="es-ES_tradnl" dirty="0"/>
              <a:t> to </a:t>
            </a:r>
            <a:r>
              <a:rPr lang="es-ES_tradnl" dirty="0" err="1"/>
              <a:t>edit</a:t>
            </a:r>
            <a:r>
              <a:rPr lang="es-ES_tradnl" dirty="0"/>
              <a:t> Master </a:t>
            </a:r>
            <a:r>
              <a:rPr lang="es-ES_tradnl" dirty="0" err="1"/>
              <a:t>text</a:t>
            </a:r>
            <a:r>
              <a:rPr lang="es-ES_tradnl" dirty="0"/>
              <a:t> </a:t>
            </a:r>
            <a:r>
              <a:rPr lang="es-ES_tradnl" dirty="0" err="1"/>
              <a:t>styles</a:t>
            </a:r>
            <a:endParaRPr lang="es-ES_tradnl" dirty="0"/>
          </a:p>
          <a:p>
            <a:pPr lvl="1"/>
            <a:r>
              <a:rPr lang="es-ES_tradnl" dirty="0" err="1"/>
              <a:t>Second</a:t>
            </a:r>
            <a:r>
              <a:rPr lang="es-ES_tradnl" dirty="0"/>
              <a:t> </a:t>
            </a:r>
            <a:r>
              <a:rPr lang="es-ES_tradnl" dirty="0" err="1"/>
              <a:t>level</a:t>
            </a:r>
            <a:endParaRPr lang="es-ES_tradnl" dirty="0"/>
          </a:p>
          <a:p>
            <a:pPr lvl="2"/>
            <a:r>
              <a:rPr lang="es-ES_tradnl" dirty="0" err="1"/>
              <a:t>Third</a:t>
            </a:r>
            <a:r>
              <a:rPr lang="es-ES_tradnl" dirty="0"/>
              <a:t> </a:t>
            </a:r>
            <a:r>
              <a:rPr lang="es-ES_tradnl" dirty="0" err="1"/>
              <a:t>level</a:t>
            </a:r>
            <a:endParaRPr lang="es-ES_tradnl" dirty="0"/>
          </a:p>
          <a:p>
            <a:pPr lvl="3"/>
            <a:r>
              <a:rPr lang="es-ES_tradnl" dirty="0" err="1"/>
              <a:t>Fourth</a:t>
            </a:r>
            <a:r>
              <a:rPr lang="es-ES_tradnl" dirty="0"/>
              <a:t> </a:t>
            </a:r>
            <a:r>
              <a:rPr lang="es-ES_tradnl" dirty="0" err="1"/>
              <a:t>level</a:t>
            </a:r>
            <a:endParaRPr lang="es-ES_tradnl" dirty="0"/>
          </a:p>
          <a:p>
            <a:pPr lvl="4"/>
            <a:r>
              <a:rPr lang="es-ES_tradnl" dirty="0" err="1"/>
              <a:t>Fifth</a:t>
            </a:r>
            <a:r>
              <a:rPr lang="es-ES_tradnl" dirty="0"/>
              <a:t> </a:t>
            </a:r>
            <a:r>
              <a:rPr lang="es-ES_tradnl" dirty="0" err="1"/>
              <a:t>level</a:t>
            </a:r>
            <a:endParaRPr lang="es-ES_tradnl" dirty="0"/>
          </a:p>
        </p:txBody>
      </p:sp>
    </p:spTree>
    <p:extLst>
      <p:ext uri="{BB962C8B-B14F-4D97-AF65-F5344CB8AC3E}">
        <p14:creationId xmlns:p14="http://schemas.microsoft.com/office/powerpoint/2010/main" val="336093487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15" name="Title 14"/>
          <p:cNvSpPr>
            <a:spLocks noGrp="1"/>
          </p:cNvSpPr>
          <p:nvPr>
            <p:ph type="title"/>
          </p:nvPr>
        </p:nvSpPr>
        <p:spPr bwMode="gray"/>
        <p:txBody>
          <a:bodyPr/>
          <a:lstStyle/>
          <a:p>
            <a:pPr lvl="0"/>
            <a:r>
              <a:rPr lang="en-US" dirty="0"/>
              <a:t>Click to edit Master title style</a:t>
            </a:r>
            <a:endParaRPr lang="en-GB" dirty="0"/>
          </a:p>
        </p:txBody>
      </p:sp>
      <p:sp>
        <p:nvSpPr>
          <p:cNvPr id="6" name="Text Placeholder 5"/>
          <p:cNvSpPr>
            <a:spLocks noGrp="1"/>
          </p:cNvSpPr>
          <p:nvPr>
            <p:ph type="body" sz="quarter" idx="10"/>
          </p:nvPr>
        </p:nvSpPr>
        <p:spPr bwMode="gray">
          <a:xfrm>
            <a:off x="239349" y="1124745"/>
            <a:ext cx="11617291" cy="1275349"/>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893013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2"/>
            </p:custData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spid="_x0000_s5342" name="think-cell Slide" r:id="rId4" imgW="216" imgH="216" progId="TCLayout.ActiveDocument.1">
                  <p:embed/>
                </p:oleObj>
              </mc:Choice>
              <mc:Fallback>
                <p:oleObj name="think-cell Slide" r:id="rId4" imgW="216" imgH="216" progId="TCLayout.ActiveDocument.1">
                  <p:embed/>
                  <p:pic>
                    <p:nvPicPr>
                      <p:cNvPr id="3" name="Object 2" hidden="1"/>
                      <p:cNvPicPr/>
                      <p:nvPr/>
                    </p:nvPicPr>
                    <p:blipFill>
                      <a:blip r:embed="rId5"/>
                      <a:stretch>
                        <a:fillRect/>
                      </a:stretch>
                    </p:blipFill>
                    <p:spPr>
                      <a:xfrm>
                        <a:off x="2119" y="1591"/>
                        <a:ext cx="2116"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US" dirty="0"/>
          </a:p>
        </p:txBody>
      </p:sp>
      <p:sp>
        <p:nvSpPr>
          <p:cNvPr id="4" name="TextBox 3"/>
          <p:cNvSpPr txBox="1"/>
          <p:nvPr userDrawn="1"/>
        </p:nvSpPr>
        <p:spPr>
          <a:xfrm>
            <a:off x="2461623" y="6701554"/>
            <a:ext cx="7257143" cy="93059"/>
          </a:xfrm>
          <a:prstGeom prst="rect">
            <a:avLst/>
          </a:prstGeom>
          <a:noFill/>
        </p:spPr>
        <p:txBody>
          <a:bodyPr wrap="square" lIns="0" tIns="0" rIns="0" bIns="0" rtlCol="0">
            <a:noAutofit/>
          </a:bodyPr>
          <a:lstStyle/>
          <a:p>
            <a:pPr algn="ctr">
              <a:defRPr/>
            </a:pPr>
            <a:r>
              <a:rPr lang="en-GB" sz="554" b="1" dirty="0">
                <a:solidFill>
                  <a:srgbClr val="000000"/>
                </a:solidFill>
              </a:rPr>
              <a:t>Document Classification: KPMG Confidential</a:t>
            </a:r>
          </a:p>
        </p:txBody>
      </p:sp>
    </p:spTree>
    <p:extLst>
      <p:ext uri="{BB962C8B-B14F-4D97-AF65-F5344CB8AC3E}">
        <p14:creationId xmlns:p14="http://schemas.microsoft.com/office/powerpoint/2010/main" val="2950822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8_Title and Two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6366" name="think-cell Slide" r:id="rId5" imgW="395" imgH="392" progId="TCLayout.ActiveDocument.1">
                  <p:embed/>
                </p:oleObj>
              </mc:Choice>
              <mc:Fallback>
                <p:oleObj name="think-cell Slide" r:id="rId5" imgW="395" imgH="392" progId="TCLayout.ActiveDocument.1">
                  <p:embed/>
                  <p:pic>
                    <p:nvPicPr>
                      <p:cNvPr id="2" name="Object 1" hidden="1"/>
                      <p:cNvPicPr/>
                      <p:nvPr/>
                    </p:nvPicPr>
                    <p:blipFill>
                      <a:blip r:embed="rId6"/>
                      <a:stretch>
                        <a:fillRect/>
                      </a:stretch>
                    </p:blipFill>
                    <p:spPr>
                      <a:xfrm>
                        <a:off x="2118" y="1589"/>
                        <a:ext cx="2116" cy="1587"/>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D32BDC1C-C8DA-4DDF-9288-7F30BEC7652A}"/>
              </a:ext>
            </a:extLst>
          </p:cNvPr>
          <p:cNvSpPr/>
          <p:nvPr userDrawn="1">
            <p:custDataLst>
              <p:tags r:id="rId3"/>
            </p:custDataLst>
          </p:nvPr>
        </p:nvSpPr>
        <p:spPr>
          <a:xfrm>
            <a:off x="0" y="0"/>
            <a:ext cx="158750" cy="1587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l"/>
            <a:endParaRPr lang="en-US" sz="4985" b="0" i="0" baseline="0" dirty="0" err="1">
              <a:solidFill>
                <a:schemeClr val="bg1"/>
              </a:solidFill>
              <a:latin typeface="KPMG Extralight" panose="020B0303030202040204" pitchFamily="34" charset="0"/>
              <a:ea typeface="+mj-ea"/>
              <a:cs typeface="+mj-cs"/>
              <a:sym typeface="KPMG Extralight" panose="020B0303030202040204" pitchFamily="34" charset="0"/>
            </a:endParaRPr>
          </a:p>
        </p:txBody>
      </p:sp>
      <p:sp>
        <p:nvSpPr>
          <p:cNvPr id="6" name="Title 5"/>
          <p:cNvSpPr>
            <a:spLocks noGrp="1"/>
          </p:cNvSpPr>
          <p:nvPr>
            <p:ph type="title"/>
          </p:nvPr>
        </p:nvSpPr>
        <p:spPr bwMode="gray"/>
        <p:txBody>
          <a:bodyPr/>
          <a:lstStyle/>
          <a:p>
            <a:r>
              <a:rPr lang="en-US"/>
              <a:t>Click to edit Master title style</a:t>
            </a:r>
            <a:endParaRPr lang="en-GB"/>
          </a:p>
        </p:txBody>
      </p:sp>
      <p:sp>
        <p:nvSpPr>
          <p:cNvPr id="5" name="Text Placeholder 6"/>
          <p:cNvSpPr>
            <a:spLocks noGrp="1"/>
          </p:cNvSpPr>
          <p:nvPr>
            <p:ph type="body" sz="quarter" idx="10"/>
          </p:nvPr>
        </p:nvSpPr>
        <p:spPr bwMode="gray">
          <a:xfrm>
            <a:off x="335362" y="1268761"/>
            <a:ext cx="5672717" cy="4896544"/>
          </a:xfrm>
          <a:prstGeom prst="rect">
            <a:avLst/>
          </a:prstGeom>
        </p:spPr>
        <p:txBody>
          <a:bodyPr/>
          <a:lstStyle>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lang="en-GB" dirty="0"/>
          </a:p>
        </p:txBody>
      </p:sp>
      <p:sp>
        <p:nvSpPr>
          <p:cNvPr id="9" name="Text Placeholder 6"/>
          <p:cNvSpPr>
            <a:spLocks noGrp="1"/>
          </p:cNvSpPr>
          <p:nvPr>
            <p:ph type="body" sz="quarter" idx="11"/>
          </p:nvPr>
        </p:nvSpPr>
        <p:spPr bwMode="gray">
          <a:xfrm>
            <a:off x="6183223" y="1268761"/>
            <a:ext cx="5672717" cy="4896544"/>
          </a:xfrm>
          <a:prstGeom prst="rect">
            <a:avLst/>
          </a:prstGeom>
        </p:spPr>
        <p:txBody>
          <a:bodyPr/>
          <a:lstStyle>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lang="en-GB" dirty="0"/>
          </a:p>
        </p:txBody>
      </p:sp>
    </p:spTree>
    <p:extLst>
      <p:ext uri="{BB962C8B-B14F-4D97-AF65-F5344CB8AC3E}">
        <p14:creationId xmlns:p14="http://schemas.microsoft.com/office/powerpoint/2010/main" val="21736839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3_DIVIDER 2">
    <p:bg>
      <p:bgPr>
        <a:solidFill>
          <a:schemeClr val="tx2"/>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2709863" y="1435300"/>
            <a:ext cx="8489951" cy="3510000"/>
          </a:xfrm>
        </p:spPr>
        <p:txBody>
          <a:bodyPr anchor="t" anchorCtr="0"/>
          <a:lstStyle>
            <a:lvl1pPr algn="l">
              <a:defRPr sz="8938" baseline="0">
                <a:solidFill>
                  <a:schemeClr val="bg1"/>
                </a:solidFill>
              </a:defRPr>
            </a:lvl1pPr>
          </a:lstStyle>
          <a:p>
            <a:r>
              <a:rPr lang="en-US" noProof="0"/>
              <a:t>Click to edit Master title style</a:t>
            </a:r>
            <a:endParaRPr lang="en-US" noProof="0" dirty="0"/>
          </a:p>
        </p:txBody>
      </p:sp>
      <p:sp>
        <p:nvSpPr>
          <p:cNvPr id="10" name="object 3"/>
          <p:cNvSpPr/>
          <p:nvPr userDrawn="1"/>
        </p:nvSpPr>
        <p:spPr>
          <a:xfrm>
            <a:off x="0" y="1"/>
            <a:ext cx="1800000" cy="6858000"/>
          </a:xfrm>
          <a:custGeom>
            <a:avLst/>
            <a:gdLst/>
            <a:ahLst/>
            <a:cxnLst/>
            <a:rect l="l" t="t" r="r" b="b"/>
            <a:pathLst>
              <a:path w="1742046" h="7772400">
                <a:moveTo>
                  <a:pt x="0" y="7772400"/>
                </a:moveTo>
                <a:lnTo>
                  <a:pt x="1742046" y="7772400"/>
                </a:lnTo>
                <a:lnTo>
                  <a:pt x="1742046" y="0"/>
                </a:lnTo>
                <a:lnTo>
                  <a:pt x="0" y="0"/>
                </a:lnTo>
                <a:lnTo>
                  <a:pt x="0" y="7772400"/>
                </a:lnTo>
                <a:close/>
              </a:path>
            </a:pathLst>
          </a:custGeom>
          <a:solidFill>
            <a:srgbClr val="470A68"/>
          </a:solidFill>
        </p:spPr>
        <p:txBody>
          <a:bodyPr wrap="square" lIns="0" tIns="0" rIns="0" bIns="0" rtlCol="0">
            <a:noAutofit/>
          </a:bodyPr>
          <a:lstStyle/>
          <a:p>
            <a:pPr defTabSz="742932"/>
            <a:endParaRPr sz="1463" dirty="0">
              <a:solidFill>
                <a:srgbClr val="000000"/>
              </a:solidFill>
            </a:endParaRPr>
          </a:p>
        </p:txBody>
      </p:sp>
      <p:sp>
        <p:nvSpPr>
          <p:cNvPr id="6" name="Text Placeholder 3"/>
          <p:cNvSpPr>
            <a:spLocks noGrp="1"/>
          </p:cNvSpPr>
          <p:nvPr>
            <p:ph type="body" sz="quarter" idx="11"/>
          </p:nvPr>
        </p:nvSpPr>
        <p:spPr>
          <a:xfrm>
            <a:off x="2749465" y="5390900"/>
            <a:ext cx="8450351" cy="216000"/>
          </a:xfrm>
        </p:spPr>
        <p:txBody>
          <a:bodyPr/>
          <a:lstStyle>
            <a:lvl1pPr>
              <a:defRPr sz="895">
                <a:solidFill>
                  <a:schemeClr val="bg1"/>
                </a:solidFill>
              </a:defRPr>
            </a:lvl1pPr>
            <a:lvl2pPr>
              <a:defRPr sz="895">
                <a:solidFill>
                  <a:schemeClr val="bg1"/>
                </a:solidFill>
              </a:defRPr>
            </a:lvl2pPr>
            <a:lvl3pPr>
              <a:buClr>
                <a:schemeClr val="bg1"/>
              </a:buClr>
              <a:defRPr sz="895">
                <a:solidFill>
                  <a:schemeClr val="bg1"/>
                </a:solidFill>
              </a:defRPr>
            </a:lvl3pPr>
            <a:lvl4pPr>
              <a:buClr>
                <a:schemeClr val="bg1"/>
              </a:buClr>
              <a:defRPr sz="895">
                <a:solidFill>
                  <a:schemeClr val="bg1"/>
                </a:solidFill>
              </a:defRPr>
            </a:lvl4pPr>
            <a:lvl5pPr>
              <a:buClr>
                <a:schemeClr val="bg1"/>
              </a:buClr>
              <a:defRPr sz="895">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1407102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oleObject" Target="../embeddings/oleObject1.bin"/><Relationship Id="rId5" Type="http://schemas.openxmlformats.org/officeDocument/2006/relationships/slideLayout" Target="../slideLayouts/slideLayout5.xml"/><Relationship Id="rId10"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tags" Target="../tags/tag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oleObject" Target="../embeddings/oleObject4.bin"/><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ags" Target="../tags/tag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tags" Target="../tags/tag8.xml"/><Relationship Id="rId5" Type="http://schemas.openxmlformats.org/officeDocument/2006/relationships/slideLayout" Target="../slideLayouts/slideLayout11.xml"/><Relationship Id="rId10" Type="http://schemas.openxmlformats.org/officeDocument/2006/relationships/vmlDrawing" Target="../drawings/vmlDrawing4.vml"/><Relationship Id="rId4" Type="http://schemas.openxmlformats.org/officeDocument/2006/relationships/slideLayout" Target="../slideLayouts/slideLayout10.xml"/><Relationship Id="rId9" Type="http://schemas.openxmlformats.org/officeDocument/2006/relationships/theme" Target="../theme/theme2.xml"/><Relationship Id="rId14"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9"/>
            </p:custData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spid="_x0000_s1246" name="think-cell Slide" r:id="rId11" imgW="216" imgH="216" progId="TCLayout.ActiveDocument.1">
                  <p:embed/>
                </p:oleObj>
              </mc:Choice>
              <mc:Fallback>
                <p:oleObj name="think-cell Slide" r:id="rId11" imgW="216" imgH="216" progId="TCLayout.ActiveDocument.1">
                  <p:embed/>
                  <p:pic>
                    <p:nvPicPr>
                      <p:cNvPr id="4" name="Object 3" hidden="1"/>
                      <p:cNvPicPr/>
                      <p:nvPr/>
                    </p:nvPicPr>
                    <p:blipFill>
                      <a:blip r:embed="rId12"/>
                      <a:stretch>
                        <a:fillRect/>
                      </a:stretch>
                    </p:blipFill>
                    <p:spPr>
                      <a:xfrm>
                        <a:off x="2119" y="1591"/>
                        <a:ext cx="2116" cy="1587"/>
                      </a:xfrm>
                      <a:prstGeom prst="rect">
                        <a:avLst/>
                      </a:prstGeom>
                    </p:spPr>
                  </p:pic>
                </p:oleObj>
              </mc:Fallback>
            </mc:AlternateContent>
          </a:graphicData>
        </a:graphic>
      </p:graphicFrame>
      <p:sp>
        <p:nvSpPr>
          <p:cNvPr id="2" name="Title Placeholder 1"/>
          <p:cNvSpPr>
            <a:spLocks noGrp="1"/>
          </p:cNvSpPr>
          <p:nvPr>
            <p:ph type="title"/>
          </p:nvPr>
        </p:nvSpPr>
        <p:spPr>
          <a:xfrm>
            <a:off x="1003200" y="432000"/>
            <a:ext cx="10185600" cy="5184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1003200" y="1209600"/>
            <a:ext cx="10185600" cy="458280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Shape 8"/>
          <p:cNvSpPr txBox="1">
            <a:spLocks/>
          </p:cNvSpPr>
          <p:nvPr userDrawn="1"/>
        </p:nvSpPr>
        <p:spPr>
          <a:xfrm>
            <a:off x="9587480" y="6383916"/>
            <a:ext cx="1601613"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923" smtClean="0">
                <a:solidFill>
                  <a:srgbClr val="00338D"/>
                </a:solidFill>
                <a:cs typeface="Arial" panose="020B0604020202020204" pitchFamily="34" charset="0"/>
              </a:rPr>
              <a:pPr algn="r"/>
              <a:t>‹#›</a:t>
            </a:fld>
            <a:endParaRPr lang="en-US" sz="923" dirty="0">
              <a:solidFill>
                <a:srgbClr val="00338D"/>
              </a:solidFill>
              <a:cs typeface="Arial" panose="020B0604020202020204" pitchFamily="34" charset="0"/>
            </a:endParaRPr>
          </a:p>
        </p:txBody>
      </p:sp>
      <p:sp>
        <p:nvSpPr>
          <p:cNvPr id="9" name="Freeform 19">
            <a:extLst>
              <a:ext uri="{FF2B5EF4-FFF2-40B4-BE49-F238E27FC236}">
                <a16:creationId xmlns:a16="http://schemas.microsoft.com/office/drawing/2014/main" id="{00B1104A-E88F-4677-BEF0-E4EB208595EB}"/>
              </a:ext>
            </a:extLst>
          </p:cNvPr>
          <p:cNvSpPr>
            <a:spLocks noEditPoints="1"/>
          </p:cNvSpPr>
          <p:nvPr userDrawn="1"/>
        </p:nvSpPr>
        <p:spPr bwMode="auto">
          <a:xfrm>
            <a:off x="1017153" y="6404960"/>
            <a:ext cx="59574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noAutofit/>
          </a:bodyPr>
          <a:lstStyle/>
          <a:p>
            <a:pPr defTabSz="429814"/>
            <a:endParaRPr lang="en-GB" sz="1692">
              <a:solidFill>
                <a:prstClr val="black"/>
              </a:solidFill>
            </a:endParaRPr>
          </a:p>
        </p:txBody>
      </p:sp>
      <p:sp>
        <p:nvSpPr>
          <p:cNvPr id="10" name="Shape 36">
            <a:extLst>
              <a:ext uri="{FF2B5EF4-FFF2-40B4-BE49-F238E27FC236}">
                <a16:creationId xmlns:a16="http://schemas.microsoft.com/office/drawing/2014/main" id="{AE84822A-C33E-4142-9E9F-D758495285F4}"/>
              </a:ext>
            </a:extLst>
          </p:cNvPr>
          <p:cNvSpPr/>
          <p:nvPr userDrawn="1"/>
        </p:nvSpPr>
        <p:spPr>
          <a:xfrm>
            <a:off x="2159000" y="6404959"/>
            <a:ext cx="7908639" cy="349130"/>
          </a:xfrm>
          <a:prstGeom prst="rect">
            <a:avLst/>
          </a:prstGeom>
          <a:ln w="12700">
            <a:miter lim="400000"/>
          </a:ln>
          <a:extLst>
            <a:ext uri="{C572A759-6A51-4108-AA02-DFA0A04FC94B}">
              <ma14:wrappingTextBoxFlag xmlns:ma14="http://schemas.microsoft.com/office/mac/drawingml/2011/main" xmlns="" val="1"/>
            </a:ext>
          </a:extLst>
        </p:spPr>
        <p:txBody>
          <a:bodyPr lIns="0" tIns="0" rIns="0" bIns="0">
            <a:noAutofit/>
          </a:bodyPr>
          <a:lstStyle>
            <a:lvl1pPr defTabSz="914400">
              <a:defRPr sz="800">
                <a:solidFill>
                  <a:srgbClr val="004C97"/>
                </a:solidFill>
                <a:latin typeface="Univers for KPMG"/>
                <a:ea typeface="Univers for KPMG"/>
                <a:cs typeface="Univers for KPMG"/>
                <a:sym typeface="Univers for KPMG"/>
              </a:defRPr>
            </a:lvl1pPr>
          </a:lstStyle>
          <a:p>
            <a:pPr>
              <a:defRPr sz="1800">
                <a:solidFill>
                  <a:srgbClr val="000000"/>
                </a:solidFill>
              </a:defRPr>
            </a:pPr>
            <a:r>
              <a:rPr sz="600" dirty="0">
                <a:solidFill>
                  <a:prstClr val="white">
                    <a:lumMod val="65000"/>
                  </a:prstClr>
                </a:solidFill>
                <a:latin typeface="Arial"/>
                <a:ea typeface="Univers for KPMG Light"/>
                <a:cs typeface="Arial" panose="020B0604020202020204" pitchFamily="34" charset="0"/>
              </a:rPr>
              <a:t>©</a:t>
            </a:r>
            <a:r>
              <a:rPr lang="en-CA" sz="600" dirty="0">
                <a:solidFill>
                  <a:prstClr val="white">
                    <a:lumMod val="65000"/>
                  </a:prstClr>
                </a:solidFill>
                <a:latin typeface="Arial"/>
                <a:ea typeface="Univers for KPMG Light"/>
                <a:cs typeface="Arial" panose="020B0604020202020204" pitchFamily="34" charset="0"/>
              </a:rPr>
              <a:t>2020 KPMG International Cooperative ("KPMG International"), a Swiss entity. Member firms of the KPMG network of independent firms are affiliated with KPMG International. KPMG International provides no services to clients. No member firm has any authority to obligate or bind KPMG International or any other member firm vis-à-vis third parties, nor does KPMG International have any such authority to obligate or bind any member firm. All rights reserved.</a:t>
            </a:r>
            <a:endParaRPr sz="600" dirty="0">
              <a:solidFill>
                <a:prstClr val="white">
                  <a:lumMod val="65000"/>
                </a:prstClr>
              </a:solidFill>
              <a:latin typeface="Arial"/>
              <a:ea typeface="Univers for KPMG Light"/>
              <a:cs typeface="Arial" panose="020B0604020202020204" pitchFamily="34" charset="0"/>
            </a:endParaRPr>
          </a:p>
        </p:txBody>
      </p:sp>
      <p:sp>
        <p:nvSpPr>
          <p:cNvPr id="11" name="TextBox 10">
            <a:extLst>
              <a:ext uri="{FF2B5EF4-FFF2-40B4-BE49-F238E27FC236}">
                <a16:creationId xmlns:a16="http://schemas.microsoft.com/office/drawing/2014/main" id="{F4F8B5FE-EDE1-4077-8E96-484D406DDC87}"/>
              </a:ext>
            </a:extLst>
          </p:cNvPr>
          <p:cNvSpPr txBox="1"/>
          <p:nvPr userDrawn="1">
            <p:custDataLst>
              <p:tags r:id="rId10"/>
            </p:custDataLst>
          </p:nvPr>
        </p:nvSpPr>
        <p:spPr>
          <a:xfrm>
            <a:off x="4117114" y="6652470"/>
            <a:ext cx="3975092" cy="184666"/>
          </a:xfrm>
          <a:prstGeom prst="rect">
            <a:avLst/>
          </a:prstGeom>
          <a:noFill/>
        </p:spPr>
        <p:txBody>
          <a:bodyPr wrap="square" rtlCol="0">
            <a:noAutofit/>
          </a:bodyPr>
          <a:lstStyle/>
          <a:p>
            <a:pPr algn="ctr" defTabSz="429814"/>
            <a:r>
              <a:rPr lang="en-CA" sz="600" b="1" dirty="0">
                <a:solidFill>
                  <a:prstClr val="black"/>
                </a:solidFill>
                <a:cs typeface="Arial" panose="020B0604020202020204" pitchFamily="34" charset="0"/>
              </a:rPr>
              <a:t>Document Classification: KPMG Confidential</a:t>
            </a:r>
          </a:p>
        </p:txBody>
      </p:sp>
    </p:spTree>
    <p:extLst>
      <p:ext uri="{BB962C8B-B14F-4D97-AF65-F5344CB8AC3E}">
        <p14:creationId xmlns:p14="http://schemas.microsoft.com/office/powerpoint/2010/main" val="3248109503"/>
      </p:ext>
    </p:extLst>
  </p:cSld>
  <p:clrMap bg1="lt1" tx1="dk1" bg2="lt2" tx2="dk2" accent1="accent1" accent2="accent2" accent3="accent3" accent4="accent4" accent5="accent5" accent6="accent6" hlink="hlink" folHlink="folHlink"/>
  <p:sldLayoutIdLst>
    <p:sldLayoutId id="2147483863" r:id="rId1"/>
    <p:sldLayoutId id="2147483865" r:id="rId2"/>
    <p:sldLayoutId id="2147483867" r:id="rId3"/>
    <p:sldLayoutId id="2147483868" r:id="rId4"/>
    <p:sldLayoutId id="2147483870" r:id="rId5"/>
    <p:sldLayoutId id="2147483871" r:id="rId6"/>
  </p:sldLayoutIdLst>
  <p:txStyles>
    <p:titleStyle>
      <a:lvl1pPr algn="l" defTabSz="844083" rtl="0" eaLnBrk="1" latinLnBrk="0" hangingPunct="1">
        <a:lnSpc>
          <a:spcPct val="70000"/>
        </a:lnSpc>
        <a:spcBef>
          <a:spcPct val="0"/>
        </a:spcBef>
        <a:buNone/>
        <a:defRPr sz="4985" kern="1200">
          <a:solidFill>
            <a:schemeClr val="tx2"/>
          </a:solidFill>
          <a:latin typeface="+mj-lt"/>
          <a:ea typeface="+mj-ea"/>
          <a:cs typeface="+mj-cs"/>
        </a:defRPr>
      </a:lvl1pPr>
    </p:titleStyle>
    <p:bodyStyle>
      <a:lvl1pPr marL="0" indent="0" algn="l" defTabSz="844083" rtl="0" eaLnBrk="1" latinLnBrk="0" hangingPunct="1">
        <a:lnSpc>
          <a:spcPct val="100000"/>
        </a:lnSpc>
        <a:spcBef>
          <a:spcPts val="0"/>
        </a:spcBef>
        <a:spcAft>
          <a:spcPts val="554"/>
        </a:spcAft>
        <a:buFontTx/>
        <a:buNone/>
        <a:defRPr sz="1385" b="1" kern="1200">
          <a:solidFill>
            <a:schemeClr val="tx2"/>
          </a:solidFill>
          <a:latin typeface="+mn-lt"/>
          <a:ea typeface="+mn-ea"/>
          <a:cs typeface="+mn-cs"/>
        </a:defRPr>
      </a:lvl1pPr>
      <a:lvl2pPr marL="0" indent="0" algn="l" defTabSz="844083" rtl="0" eaLnBrk="1" latinLnBrk="0" hangingPunct="1">
        <a:lnSpc>
          <a:spcPct val="100000"/>
        </a:lnSpc>
        <a:spcBef>
          <a:spcPts val="0"/>
        </a:spcBef>
        <a:spcAft>
          <a:spcPts val="554"/>
        </a:spcAft>
        <a:buFontTx/>
        <a:buNone/>
        <a:defRPr sz="1385" kern="1200">
          <a:solidFill>
            <a:schemeClr val="tx2"/>
          </a:solidFill>
          <a:latin typeface="+mn-lt"/>
          <a:ea typeface="+mn-ea"/>
          <a:cs typeface="+mn-cs"/>
        </a:defRPr>
      </a:lvl2pPr>
      <a:lvl3pPr marL="262530" indent="-262530" algn="l" defTabSz="844083" rtl="0" eaLnBrk="1" latinLnBrk="0" hangingPunct="1">
        <a:lnSpc>
          <a:spcPct val="100000"/>
        </a:lnSpc>
        <a:spcBef>
          <a:spcPts val="0"/>
        </a:spcBef>
        <a:spcAft>
          <a:spcPts val="554"/>
        </a:spcAft>
        <a:buClr>
          <a:schemeClr val="tx2"/>
        </a:buClr>
        <a:buFont typeface="Arial" panose="020B0604020202020204" pitchFamily="34" charset="0"/>
        <a:buChar char="—"/>
        <a:defRPr sz="1385" kern="1200">
          <a:solidFill>
            <a:schemeClr val="tx2"/>
          </a:solidFill>
          <a:latin typeface="+mn-lt"/>
          <a:ea typeface="+mn-ea"/>
          <a:cs typeface="+mn-cs"/>
        </a:defRPr>
      </a:lvl3pPr>
      <a:lvl4pPr marL="531706" indent="-212682" algn="l" defTabSz="844083" rtl="0" eaLnBrk="1" latinLnBrk="0" hangingPunct="1">
        <a:lnSpc>
          <a:spcPct val="100000"/>
        </a:lnSpc>
        <a:spcBef>
          <a:spcPts val="0"/>
        </a:spcBef>
        <a:spcAft>
          <a:spcPts val="554"/>
        </a:spcAft>
        <a:buClr>
          <a:schemeClr val="tx2"/>
        </a:buClr>
        <a:buFont typeface="Arial" panose="020B0604020202020204" pitchFamily="34" charset="0"/>
        <a:buChar char="-"/>
        <a:defRPr sz="1385" kern="1200">
          <a:solidFill>
            <a:schemeClr val="tx2"/>
          </a:solidFill>
          <a:latin typeface="+mn-lt"/>
          <a:ea typeface="+mn-ea"/>
          <a:cs typeface="+mn-cs"/>
        </a:defRPr>
      </a:lvl4pPr>
      <a:lvl5pPr marL="761004" indent="-262530" algn="l" defTabSz="844083" rtl="0" eaLnBrk="1" latinLnBrk="0" hangingPunct="1">
        <a:lnSpc>
          <a:spcPct val="100000"/>
        </a:lnSpc>
        <a:spcBef>
          <a:spcPts val="0"/>
        </a:spcBef>
        <a:spcAft>
          <a:spcPts val="554"/>
        </a:spcAft>
        <a:buClr>
          <a:schemeClr val="tx2"/>
        </a:buClr>
        <a:buFont typeface="Arial" panose="020B0604020202020204" pitchFamily="34" charset="0"/>
        <a:buChar char="—"/>
        <a:defRPr sz="1385" kern="1200" baseline="0">
          <a:solidFill>
            <a:schemeClr val="tx2"/>
          </a:solidFill>
          <a:latin typeface="+mn-lt"/>
          <a:ea typeface="+mn-ea"/>
          <a:cs typeface="+mn-cs"/>
        </a:defRPr>
      </a:lvl5pPr>
      <a:lvl6pPr marL="1013564" indent="-212682" algn="l" defTabSz="844083" rtl="0" eaLnBrk="1" latinLnBrk="0" hangingPunct="1">
        <a:lnSpc>
          <a:spcPct val="100000"/>
        </a:lnSpc>
        <a:spcBef>
          <a:spcPts val="0"/>
        </a:spcBef>
        <a:spcAft>
          <a:spcPts val="554"/>
        </a:spcAft>
        <a:buClr>
          <a:schemeClr val="tx2"/>
        </a:buClr>
        <a:buFont typeface="Arial" panose="020B0604020202020204" pitchFamily="34" charset="0"/>
        <a:buChar char="-"/>
        <a:defRPr sz="1385" kern="1200">
          <a:solidFill>
            <a:schemeClr val="tx2"/>
          </a:solidFill>
          <a:latin typeface="+mn-lt"/>
          <a:ea typeface="+mn-ea"/>
          <a:cs typeface="+mn-cs"/>
        </a:defRPr>
      </a:lvl6pPr>
      <a:lvl7pPr marL="1266124" indent="-262530" algn="l" defTabSz="844083" rtl="0" eaLnBrk="1" latinLnBrk="0" hangingPunct="1">
        <a:lnSpc>
          <a:spcPct val="100000"/>
        </a:lnSpc>
        <a:spcBef>
          <a:spcPts val="0"/>
        </a:spcBef>
        <a:spcAft>
          <a:spcPts val="554"/>
        </a:spcAft>
        <a:buClr>
          <a:schemeClr val="tx2"/>
        </a:buClr>
        <a:buFont typeface="Arial" panose="020B0604020202020204" pitchFamily="34" charset="0"/>
        <a:buChar char="—"/>
        <a:defRPr sz="1385" kern="1200">
          <a:solidFill>
            <a:schemeClr val="tx2"/>
          </a:solidFill>
          <a:latin typeface="+mn-lt"/>
          <a:ea typeface="+mn-ea"/>
          <a:cs typeface="+mn-cs"/>
        </a:defRPr>
      </a:lvl7pPr>
      <a:lvl8pPr marL="1518684" indent="-211021" algn="l" defTabSz="844083" rtl="0" eaLnBrk="1" latinLnBrk="0" hangingPunct="1">
        <a:lnSpc>
          <a:spcPct val="100000"/>
        </a:lnSpc>
        <a:spcBef>
          <a:spcPts val="0"/>
        </a:spcBef>
        <a:spcAft>
          <a:spcPts val="554"/>
        </a:spcAft>
        <a:buClr>
          <a:schemeClr val="tx2"/>
        </a:buClr>
        <a:buFont typeface="Arial" panose="020B0604020202020204" pitchFamily="34" charset="0"/>
        <a:buChar char="-"/>
        <a:defRPr sz="1385" kern="1200">
          <a:solidFill>
            <a:schemeClr val="tx2"/>
          </a:solidFill>
          <a:latin typeface="+mn-lt"/>
          <a:ea typeface="+mn-ea"/>
          <a:cs typeface="+mn-cs"/>
        </a:defRPr>
      </a:lvl8pPr>
      <a:lvl9pPr marL="3587351" indent="-211021" algn="l" defTabSz="844083"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9pPr>
    </p:bodyStyle>
    <p:otherStyle>
      <a:defPPr>
        <a:defRPr lang="en-US"/>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57">
          <p15:clr>
            <a:srgbClr val="F26B43"/>
          </p15:clr>
        </p15:guide>
        <p15:guide id="2" pos="434">
          <p15:clr>
            <a:srgbClr val="F26B43"/>
          </p15:clr>
        </p15:guide>
        <p15:guide id="3" pos="4884">
          <p15:clr>
            <a:srgbClr val="F26B43"/>
          </p15:clr>
        </p15:guide>
        <p15:guide id="4" orient="horz" pos="763">
          <p15:clr>
            <a:srgbClr val="F26B43"/>
          </p15:clr>
        </p15:guide>
        <p15:guide id="5" orient="horz" pos="608">
          <p15:clr>
            <a:srgbClr val="F26B43"/>
          </p15:clr>
        </p15:guide>
        <p15:guide id="6" orient="horz" pos="27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1"/>
            </p:custDataLst>
          </p:nvPr>
        </p:nvGraphicFramePr>
        <p:xfrm>
          <a:off x="2119" y="1591"/>
          <a:ext cx="2116" cy="1587"/>
        </p:xfrm>
        <a:graphic>
          <a:graphicData uri="http://schemas.openxmlformats.org/presentationml/2006/ole">
            <mc:AlternateContent xmlns:mc="http://schemas.openxmlformats.org/markup-compatibility/2006">
              <mc:Choice xmlns:v="urn:schemas-microsoft-com:vml" Requires="v">
                <p:oleObj spid="_x0000_s4318" name="think-cell Slide" r:id="rId13" imgW="216" imgH="216" progId="TCLayout.ActiveDocument.1">
                  <p:embed/>
                </p:oleObj>
              </mc:Choice>
              <mc:Fallback>
                <p:oleObj name="think-cell Slide" r:id="rId13" imgW="216" imgH="216" progId="TCLayout.ActiveDocument.1">
                  <p:embed/>
                  <p:pic>
                    <p:nvPicPr>
                      <p:cNvPr id="4" name="Object 3" hidden="1"/>
                      <p:cNvPicPr/>
                      <p:nvPr/>
                    </p:nvPicPr>
                    <p:blipFill>
                      <a:blip r:embed="rId14"/>
                      <a:stretch>
                        <a:fillRect/>
                      </a:stretch>
                    </p:blipFill>
                    <p:spPr>
                      <a:xfrm>
                        <a:off x="2119" y="1591"/>
                        <a:ext cx="2116" cy="1587"/>
                      </a:xfrm>
                      <a:prstGeom prst="rect">
                        <a:avLst/>
                      </a:prstGeom>
                    </p:spPr>
                  </p:pic>
                </p:oleObj>
              </mc:Fallback>
            </mc:AlternateContent>
          </a:graphicData>
        </a:graphic>
      </p:graphicFrame>
      <p:sp>
        <p:nvSpPr>
          <p:cNvPr id="2" name="Title Placeholder 1"/>
          <p:cNvSpPr>
            <a:spLocks noGrp="1"/>
          </p:cNvSpPr>
          <p:nvPr>
            <p:ph type="title"/>
          </p:nvPr>
        </p:nvSpPr>
        <p:spPr>
          <a:xfrm>
            <a:off x="1003200" y="432000"/>
            <a:ext cx="10185600" cy="518400"/>
          </a:xfrm>
          <a:prstGeom prst="rect">
            <a:avLst/>
          </a:prstGeom>
        </p:spPr>
        <p:txBody>
          <a:bodyPr vert="horz" lIns="0" tIns="0" rIns="0" bIns="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1003200" y="1209600"/>
            <a:ext cx="10185600" cy="4582800"/>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Shape 8"/>
          <p:cNvSpPr txBox="1">
            <a:spLocks/>
          </p:cNvSpPr>
          <p:nvPr userDrawn="1"/>
        </p:nvSpPr>
        <p:spPr>
          <a:xfrm>
            <a:off x="9587480" y="6383916"/>
            <a:ext cx="1601613" cy="149412"/>
          </a:xfrm>
          <a:prstGeom prst="rect">
            <a:avLst/>
          </a:prstGeom>
        </p:spPr>
        <p:txBody>
          <a:bodyPr lIns="0" tIns="0" rIns="0" bIns="0" anchor="b" anchorCtr="0"/>
          <a:lstStyle>
            <a:defPPr>
              <a:defRPr lang="en-US"/>
            </a:defPPr>
            <a:lvl1pPr marL="0" algn="l" defTabSz="457200" rtl="0" eaLnBrk="1" latinLnBrk="0" hangingPunct="1">
              <a:defRPr sz="1000" kern="1200">
                <a:solidFill>
                  <a:srgbClr val="0061A8"/>
                </a:solidFill>
                <a:latin typeface="Arial"/>
                <a:ea typeface="Arial"/>
                <a:cs typeface="Arial"/>
                <a:sym typeface="Arial"/>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86CB4B4D-7CA3-9044-876B-883B54F8677D}" type="slidenum">
              <a:rPr lang="en-US" sz="923" smtClean="0">
                <a:solidFill>
                  <a:srgbClr val="00338D"/>
                </a:solidFill>
                <a:cs typeface="Arial" panose="020B0604020202020204" pitchFamily="34" charset="0"/>
              </a:rPr>
              <a:pPr algn="r"/>
              <a:t>‹#›</a:t>
            </a:fld>
            <a:endParaRPr lang="en-US" sz="923" dirty="0">
              <a:solidFill>
                <a:srgbClr val="00338D"/>
              </a:solidFill>
              <a:cs typeface="Arial" panose="020B0604020202020204" pitchFamily="34" charset="0"/>
            </a:endParaRPr>
          </a:p>
        </p:txBody>
      </p:sp>
      <p:sp>
        <p:nvSpPr>
          <p:cNvPr id="9" name="Freeform 19">
            <a:extLst>
              <a:ext uri="{FF2B5EF4-FFF2-40B4-BE49-F238E27FC236}">
                <a16:creationId xmlns:a16="http://schemas.microsoft.com/office/drawing/2014/main" id="{00B1104A-E88F-4677-BEF0-E4EB208595EB}"/>
              </a:ext>
            </a:extLst>
          </p:cNvPr>
          <p:cNvSpPr>
            <a:spLocks noEditPoints="1"/>
          </p:cNvSpPr>
          <p:nvPr userDrawn="1"/>
        </p:nvSpPr>
        <p:spPr bwMode="auto">
          <a:xfrm>
            <a:off x="1017153" y="6404960"/>
            <a:ext cx="595748" cy="223557"/>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tx2"/>
          </a:solidFill>
          <a:ln>
            <a:noFill/>
          </a:ln>
        </p:spPr>
        <p:txBody>
          <a:bodyPr vert="horz" wrap="square" lIns="91440" tIns="45720" rIns="91440" bIns="45720" numCol="1" anchor="t" anchorCtr="0" compatLnSpc="1">
            <a:prstTxWarp prst="textNoShape">
              <a:avLst/>
            </a:prstTxWarp>
            <a:noAutofit/>
          </a:bodyPr>
          <a:lstStyle/>
          <a:p>
            <a:pPr defTabSz="429814"/>
            <a:endParaRPr lang="en-GB" sz="1692">
              <a:solidFill>
                <a:prstClr val="black"/>
              </a:solidFill>
            </a:endParaRPr>
          </a:p>
        </p:txBody>
      </p:sp>
      <p:sp>
        <p:nvSpPr>
          <p:cNvPr id="10" name="Shape 36">
            <a:extLst>
              <a:ext uri="{FF2B5EF4-FFF2-40B4-BE49-F238E27FC236}">
                <a16:creationId xmlns:a16="http://schemas.microsoft.com/office/drawing/2014/main" id="{AE84822A-C33E-4142-9E9F-D758495285F4}"/>
              </a:ext>
            </a:extLst>
          </p:cNvPr>
          <p:cNvSpPr/>
          <p:nvPr userDrawn="1"/>
        </p:nvSpPr>
        <p:spPr>
          <a:xfrm>
            <a:off x="2159000" y="6404959"/>
            <a:ext cx="7908639" cy="34913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Autofit/>
          </a:bodyPr>
          <a:lstStyle>
            <a:lvl1pPr defTabSz="914400">
              <a:defRPr sz="800">
                <a:solidFill>
                  <a:srgbClr val="004C97"/>
                </a:solidFill>
                <a:latin typeface="Univers for KPMG"/>
                <a:ea typeface="Univers for KPMG"/>
                <a:cs typeface="Univers for KPMG"/>
                <a:sym typeface="Univers for KPMG"/>
              </a:defRPr>
            </a:lvl1pPr>
          </a:lstStyle>
          <a:p>
            <a:pPr>
              <a:defRPr sz="1800">
                <a:solidFill>
                  <a:srgbClr val="000000"/>
                </a:solidFill>
              </a:defRPr>
            </a:pPr>
            <a:r>
              <a:rPr sz="600" dirty="0">
                <a:solidFill>
                  <a:prstClr val="white">
                    <a:lumMod val="65000"/>
                  </a:prstClr>
                </a:solidFill>
                <a:latin typeface="Arial"/>
                <a:ea typeface="Univers for KPMG Light"/>
                <a:cs typeface="Arial" panose="020B0604020202020204" pitchFamily="34" charset="0"/>
              </a:rPr>
              <a:t>©</a:t>
            </a:r>
            <a:r>
              <a:rPr lang="en-CA" sz="600" dirty="0">
                <a:solidFill>
                  <a:prstClr val="white">
                    <a:lumMod val="65000"/>
                  </a:prstClr>
                </a:solidFill>
                <a:latin typeface="Arial"/>
                <a:ea typeface="Univers for KPMG Light"/>
                <a:cs typeface="Arial" panose="020B0604020202020204" pitchFamily="34" charset="0"/>
              </a:rPr>
              <a:t>2020 KPMG International Cooperative ("KPMG International"), a Swiss entity. Member firms of the KPMG network of independent firms are affiliated with KPMG International. KPMG International provides no services to clients. No member firm has any authority to obligate or bind KPMG International or any other member firm vis-à-vis third parties, nor does KPMG International have any such authority to obligate or bind any member firm. All rights reserved.</a:t>
            </a:r>
            <a:endParaRPr sz="600" dirty="0">
              <a:solidFill>
                <a:prstClr val="white">
                  <a:lumMod val="65000"/>
                </a:prstClr>
              </a:solidFill>
              <a:latin typeface="Arial"/>
              <a:ea typeface="Univers for KPMG Light"/>
              <a:cs typeface="Arial" panose="020B0604020202020204" pitchFamily="34" charset="0"/>
            </a:endParaRPr>
          </a:p>
        </p:txBody>
      </p:sp>
      <p:sp>
        <p:nvSpPr>
          <p:cNvPr id="11" name="TextBox 10">
            <a:extLst>
              <a:ext uri="{FF2B5EF4-FFF2-40B4-BE49-F238E27FC236}">
                <a16:creationId xmlns:a16="http://schemas.microsoft.com/office/drawing/2014/main" id="{F4F8B5FE-EDE1-4077-8E96-484D406DDC87}"/>
              </a:ext>
            </a:extLst>
          </p:cNvPr>
          <p:cNvSpPr txBox="1"/>
          <p:nvPr userDrawn="1">
            <p:custDataLst>
              <p:tags r:id="rId12"/>
            </p:custDataLst>
          </p:nvPr>
        </p:nvSpPr>
        <p:spPr>
          <a:xfrm>
            <a:off x="4117114" y="6652470"/>
            <a:ext cx="3975092" cy="184666"/>
          </a:xfrm>
          <a:prstGeom prst="rect">
            <a:avLst/>
          </a:prstGeom>
          <a:noFill/>
        </p:spPr>
        <p:txBody>
          <a:bodyPr wrap="square" rtlCol="0">
            <a:noAutofit/>
          </a:bodyPr>
          <a:lstStyle/>
          <a:p>
            <a:pPr algn="ctr" defTabSz="429814"/>
            <a:r>
              <a:rPr lang="en-CA" sz="600" b="1" dirty="0">
                <a:solidFill>
                  <a:prstClr val="black"/>
                </a:solidFill>
                <a:cs typeface="Arial" panose="020B0604020202020204" pitchFamily="34" charset="0"/>
              </a:rPr>
              <a:t>Document Classification: KPMG Confidential</a:t>
            </a:r>
          </a:p>
        </p:txBody>
      </p:sp>
    </p:spTree>
    <p:extLst>
      <p:ext uri="{BB962C8B-B14F-4D97-AF65-F5344CB8AC3E}">
        <p14:creationId xmlns:p14="http://schemas.microsoft.com/office/powerpoint/2010/main" val="810515163"/>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Lst>
  <p:txStyles>
    <p:titleStyle>
      <a:lvl1pPr algn="l" defTabSz="844083" rtl="0" eaLnBrk="1" latinLnBrk="0" hangingPunct="1">
        <a:lnSpc>
          <a:spcPct val="70000"/>
        </a:lnSpc>
        <a:spcBef>
          <a:spcPct val="0"/>
        </a:spcBef>
        <a:buNone/>
        <a:defRPr sz="4985" kern="1200">
          <a:solidFill>
            <a:schemeClr val="tx2"/>
          </a:solidFill>
          <a:latin typeface="+mj-lt"/>
          <a:ea typeface="+mj-ea"/>
          <a:cs typeface="+mj-cs"/>
        </a:defRPr>
      </a:lvl1pPr>
    </p:titleStyle>
    <p:bodyStyle>
      <a:lvl1pPr marL="0" indent="0" algn="l" defTabSz="844083" rtl="0" eaLnBrk="1" latinLnBrk="0" hangingPunct="1">
        <a:lnSpc>
          <a:spcPct val="100000"/>
        </a:lnSpc>
        <a:spcBef>
          <a:spcPts val="0"/>
        </a:spcBef>
        <a:spcAft>
          <a:spcPts val="554"/>
        </a:spcAft>
        <a:buFontTx/>
        <a:buNone/>
        <a:defRPr sz="1385" b="1" kern="1200">
          <a:solidFill>
            <a:schemeClr val="tx2"/>
          </a:solidFill>
          <a:latin typeface="+mn-lt"/>
          <a:ea typeface="+mn-ea"/>
          <a:cs typeface="+mn-cs"/>
        </a:defRPr>
      </a:lvl1pPr>
      <a:lvl2pPr marL="0" indent="0" algn="l" defTabSz="844083" rtl="0" eaLnBrk="1" latinLnBrk="0" hangingPunct="1">
        <a:lnSpc>
          <a:spcPct val="100000"/>
        </a:lnSpc>
        <a:spcBef>
          <a:spcPts val="0"/>
        </a:spcBef>
        <a:spcAft>
          <a:spcPts val="554"/>
        </a:spcAft>
        <a:buFontTx/>
        <a:buNone/>
        <a:defRPr sz="1385" kern="1200">
          <a:solidFill>
            <a:schemeClr val="tx2"/>
          </a:solidFill>
          <a:latin typeface="+mn-lt"/>
          <a:ea typeface="+mn-ea"/>
          <a:cs typeface="+mn-cs"/>
        </a:defRPr>
      </a:lvl2pPr>
      <a:lvl3pPr marL="262530" indent="-262530" algn="l" defTabSz="844083" rtl="0" eaLnBrk="1" latinLnBrk="0" hangingPunct="1">
        <a:lnSpc>
          <a:spcPct val="100000"/>
        </a:lnSpc>
        <a:spcBef>
          <a:spcPts val="0"/>
        </a:spcBef>
        <a:spcAft>
          <a:spcPts val="554"/>
        </a:spcAft>
        <a:buClr>
          <a:schemeClr val="tx2"/>
        </a:buClr>
        <a:buFont typeface="Arial" panose="020B0604020202020204" pitchFamily="34" charset="0"/>
        <a:buChar char="—"/>
        <a:defRPr sz="1385" kern="1200">
          <a:solidFill>
            <a:schemeClr val="tx2"/>
          </a:solidFill>
          <a:latin typeface="+mn-lt"/>
          <a:ea typeface="+mn-ea"/>
          <a:cs typeface="+mn-cs"/>
        </a:defRPr>
      </a:lvl3pPr>
      <a:lvl4pPr marL="531706" indent="-212682" algn="l" defTabSz="844083" rtl="0" eaLnBrk="1" latinLnBrk="0" hangingPunct="1">
        <a:lnSpc>
          <a:spcPct val="100000"/>
        </a:lnSpc>
        <a:spcBef>
          <a:spcPts val="0"/>
        </a:spcBef>
        <a:spcAft>
          <a:spcPts val="554"/>
        </a:spcAft>
        <a:buClr>
          <a:schemeClr val="tx2"/>
        </a:buClr>
        <a:buFont typeface="Arial" panose="020B0604020202020204" pitchFamily="34" charset="0"/>
        <a:buChar char="-"/>
        <a:defRPr sz="1385" kern="1200">
          <a:solidFill>
            <a:schemeClr val="tx2"/>
          </a:solidFill>
          <a:latin typeface="+mn-lt"/>
          <a:ea typeface="+mn-ea"/>
          <a:cs typeface="+mn-cs"/>
        </a:defRPr>
      </a:lvl4pPr>
      <a:lvl5pPr marL="761004" indent="-262530" algn="l" defTabSz="844083" rtl="0" eaLnBrk="1" latinLnBrk="0" hangingPunct="1">
        <a:lnSpc>
          <a:spcPct val="100000"/>
        </a:lnSpc>
        <a:spcBef>
          <a:spcPts val="0"/>
        </a:spcBef>
        <a:spcAft>
          <a:spcPts val="554"/>
        </a:spcAft>
        <a:buClr>
          <a:schemeClr val="tx2"/>
        </a:buClr>
        <a:buFont typeface="Arial" panose="020B0604020202020204" pitchFamily="34" charset="0"/>
        <a:buChar char="—"/>
        <a:defRPr sz="1385" kern="1200" baseline="0">
          <a:solidFill>
            <a:schemeClr val="tx2"/>
          </a:solidFill>
          <a:latin typeface="+mn-lt"/>
          <a:ea typeface="+mn-ea"/>
          <a:cs typeface="+mn-cs"/>
        </a:defRPr>
      </a:lvl5pPr>
      <a:lvl6pPr marL="1013564" indent="-212682" algn="l" defTabSz="844083" rtl="0" eaLnBrk="1" latinLnBrk="0" hangingPunct="1">
        <a:lnSpc>
          <a:spcPct val="100000"/>
        </a:lnSpc>
        <a:spcBef>
          <a:spcPts val="0"/>
        </a:spcBef>
        <a:spcAft>
          <a:spcPts val="554"/>
        </a:spcAft>
        <a:buClr>
          <a:schemeClr val="tx2"/>
        </a:buClr>
        <a:buFont typeface="Arial" panose="020B0604020202020204" pitchFamily="34" charset="0"/>
        <a:buChar char="-"/>
        <a:defRPr sz="1385" kern="1200">
          <a:solidFill>
            <a:schemeClr val="tx2"/>
          </a:solidFill>
          <a:latin typeface="+mn-lt"/>
          <a:ea typeface="+mn-ea"/>
          <a:cs typeface="+mn-cs"/>
        </a:defRPr>
      </a:lvl6pPr>
      <a:lvl7pPr marL="1266124" indent="-262530" algn="l" defTabSz="844083" rtl="0" eaLnBrk="1" latinLnBrk="0" hangingPunct="1">
        <a:lnSpc>
          <a:spcPct val="100000"/>
        </a:lnSpc>
        <a:spcBef>
          <a:spcPts val="0"/>
        </a:spcBef>
        <a:spcAft>
          <a:spcPts val="554"/>
        </a:spcAft>
        <a:buClr>
          <a:schemeClr val="tx2"/>
        </a:buClr>
        <a:buFont typeface="Arial" panose="020B0604020202020204" pitchFamily="34" charset="0"/>
        <a:buChar char="—"/>
        <a:defRPr sz="1385" kern="1200">
          <a:solidFill>
            <a:schemeClr val="tx2"/>
          </a:solidFill>
          <a:latin typeface="+mn-lt"/>
          <a:ea typeface="+mn-ea"/>
          <a:cs typeface="+mn-cs"/>
        </a:defRPr>
      </a:lvl7pPr>
      <a:lvl8pPr marL="1518684" indent="-211021" algn="l" defTabSz="844083" rtl="0" eaLnBrk="1" latinLnBrk="0" hangingPunct="1">
        <a:lnSpc>
          <a:spcPct val="100000"/>
        </a:lnSpc>
        <a:spcBef>
          <a:spcPts val="0"/>
        </a:spcBef>
        <a:spcAft>
          <a:spcPts val="554"/>
        </a:spcAft>
        <a:buClr>
          <a:schemeClr val="tx2"/>
        </a:buClr>
        <a:buFont typeface="Arial" panose="020B0604020202020204" pitchFamily="34" charset="0"/>
        <a:buChar char="-"/>
        <a:defRPr sz="1385" kern="1200">
          <a:solidFill>
            <a:schemeClr val="tx2"/>
          </a:solidFill>
          <a:latin typeface="+mn-lt"/>
          <a:ea typeface="+mn-ea"/>
          <a:cs typeface="+mn-cs"/>
        </a:defRPr>
      </a:lvl8pPr>
      <a:lvl9pPr marL="3587351" indent="-211021" algn="l" defTabSz="844083" rtl="0" eaLnBrk="1" latinLnBrk="0" hangingPunct="1">
        <a:lnSpc>
          <a:spcPct val="90000"/>
        </a:lnSpc>
        <a:spcBef>
          <a:spcPts val="462"/>
        </a:spcBef>
        <a:buFont typeface="Arial" panose="020B0604020202020204" pitchFamily="34" charset="0"/>
        <a:buChar char="•"/>
        <a:defRPr sz="1662" kern="1200">
          <a:solidFill>
            <a:schemeClr val="tx1"/>
          </a:solidFill>
          <a:latin typeface="+mn-lt"/>
          <a:ea typeface="+mn-ea"/>
          <a:cs typeface="+mn-cs"/>
        </a:defRPr>
      </a:lvl9pPr>
    </p:bodyStyle>
    <p:otherStyle>
      <a:defPPr>
        <a:defRPr lang="en-US"/>
      </a:defPPr>
      <a:lvl1pPr marL="0" algn="l" defTabSz="844083" rtl="0" eaLnBrk="1" latinLnBrk="0" hangingPunct="1">
        <a:defRPr sz="1662" kern="1200">
          <a:solidFill>
            <a:schemeClr val="tx1"/>
          </a:solidFill>
          <a:latin typeface="+mn-lt"/>
          <a:ea typeface="+mn-ea"/>
          <a:cs typeface="+mn-cs"/>
        </a:defRPr>
      </a:lvl1pPr>
      <a:lvl2pPr marL="422041" algn="l" defTabSz="844083" rtl="0" eaLnBrk="1" latinLnBrk="0" hangingPunct="1">
        <a:defRPr sz="1662" kern="1200">
          <a:solidFill>
            <a:schemeClr val="tx1"/>
          </a:solidFill>
          <a:latin typeface="+mn-lt"/>
          <a:ea typeface="+mn-ea"/>
          <a:cs typeface="+mn-cs"/>
        </a:defRPr>
      </a:lvl2pPr>
      <a:lvl3pPr marL="844083" algn="l" defTabSz="844083" rtl="0" eaLnBrk="1" latinLnBrk="0" hangingPunct="1">
        <a:defRPr sz="1662" kern="1200">
          <a:solidFill>
            <a:schemeClr val="tx1"/>
          </a:solidFill>
          <a:latin typeface="+mn-lt"/>
          <a:ea typeface="+mn-ea"/>
          <a:cs typeface="+mn-cs"/>
        </a:defRPr>
      </a:lvl3pPr>
      <a:lvl4pPr marL="1266124" algn="l" defTabSz="844083" rtl="0" eaLnBrk="1" latinLnBrk="0" hangingPunct="1">
        <a:defRPr sz="1662" kern="1200">
          <a:solidFill>
            <a:schemeClr val="tx1"/>
          </a:solidFill>
          <a:latin typeface="+mn-lt"/>
          <a:ea typeface="+mn-ea"/>
          <a:cs typeface="+mn-cs"/>
        </a:defRPr>
      </a:lvl4pPr>
      <a:lvl5pPr marL="1688165" algn="l" defTabSz="844083" rtl="0" eaLnBrk="1" latinLnBrk="0" hangingPunct="1">
        <a:defRPr sz="1662" kern="1200">
          <a:solidFill>
            <a:schemeClr val="tx1"/>
          </a:solidFill>
          <a:latin typeface="+mn-lt"/>
          <a:ea typeface="+mn-ea"/>
          <a:cs typeface="+mn-cs"/>
        </a:defRPr>
      </a:lvl5pPr>
      <a:lvl6pPr marL="2110207" algn="l" defTabSz="844083" rtl="0" eaLnBrk="1" latinLnBrk="0" hangingPunct="1">
        <a:defRPr sz="1662" kern="1200">
          <a:solidFill>
            <a:schemeClr val="tx1"/>
          </a:solidFill>
          <a:latin typeface="+mn-lt"/>
          <a:ea typeface="+mn-ea"/>
          <a:cs typeface="+mn-cs"/>
        </a:defRPr>
      </a:lvl6pPr>
      <a:lvl7pPr marL="2532248" algn="l" defTabSz="844083" rtl="0" eaLnBrk="1" latinLnBrk="0" hangingPunct="1">
        <a:defRPr sz="1662" kern="1200">
          <a:solidFill>
            <a:schemeClr val="tx1"/>
          </a:solidFill>
          <a:latin typeface="+mn-lt"/>
          <a:ea typeface="+mn-ea"/>
          <a:cs typeface="+mn-cs"/>
        </a:defRPr>
      </a:lvl7pPr>
      <a:lvl8pPr marL="2954289" algn="l" defTabSz="844083" rtl="0" eaLnBrk="1" latinLnBrk="0" hangingPunct="1">
        <a:defRPr sz="1662" kern="1200">
          <a:solidFill>
            <a:schemeClr val="tx1"/>
          </a:solidFill>
          <a:latin typeface="+mn-lt"/>
          <a:ea typeface="+mn-ea"/>
          <a:cs typeface="+mn-cs"/>
        </a:defRPr>
      </a:lvl8pPr>
      <a:lvl9pPr marL="3376331" algn="l" defTabSz="844083" rtl="0" eaLnBrk="1" latinLnBrk="0" hangingPunct="1">
        <a:defRPr sz="1662"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657">
          <p15:clr>
            <a:srgbClr val="F26B43"/>
          </p15:clr>
        </p15:guide>
        <p15:guide id="2" pos="434">
          <p15:clr>
            <a:srgbClr val="F26B43"/>
          </p15:clr>
        </p15:guide>
        <p15:guide id="3" pos="4884">
          <p15:clr>
            <a:srgbClr val="F26B43"/>
          </p15:clr>
        </p15:guide>
        <p15:guide id="4" orient="horz" pos="763">
          <p15:clr>
            <a:srgbClr val="F26B43"/>
          </p15:clr>
        </p15:guide>
        <p15:guide id="5" orient="horz" pos="608">
          <p15:clr>
            <a:srgbClr val="F26B43"/>
          </p15:clr>
        </p15:guide>
        <p15:guide id="6" orient="horz" pos="27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7.xml"/><Relationship Id="rId1" Type="http://schemas.openxmlformats.org/officeDocument/2006/relationships/vmlDrawing" Target="../drawings/vmlDrawing9.v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oleObject" Target="../embeddings/oleObject9.bin"/></Relationships>
</file>

<file path=ppt/slides/_rels/slide10.xml.rels><?xml version="1.0" encoding="UTF-8" standalone="yes"?>
<Relationships xmlns="http://schemas.openxmlformats.org/package/2006/relationships"><Relationship Id="rId3" Type="http://schemas.openxmlformats.org/officeDocument/2006/relationships/tags" Target="../tags/tag31.xml"/><Relationship Id="rId7" Type="http://schemas.openxmlformats.org/officeDocument/2006/relationships/image" Target="../media/image1.emf"/><Relationship Id="rId2" Type="http://schemas.openxmlformats.org/officeDocument/2006/relationships/tags" Target="../tags/tag30.xml"/><Relationship Id="rId1" Type="http://schemas.openxmlformats.org/officeDocument/2006/relationships/vmlDrawing" Target="../drawings/vmlDrawing17.vml"/><Relationship Id="rId6" Type="http://schemas.openxmlformats.org/officeDocument/2006/relationships/oleObject" Target="../embeddings/oleObject17.bin"/><Relationship Id="rId5" Type="http://schemas.openxmlformats.org/officeDocument/2006/relationships/notesSlide" Target="../notesSlides/notesSlide6.xml"/><Relationship Id="rId4"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tags" Target="../tags/tag33.xml"/><Relationship Id="rId7" Type="http://schemas.openxmlformats.org/officeDocument/2006/relationships/image" Target="../media/image1.emf"/><Relationship Id="rId2" Type="http://schemas.openxmlformats.org/officeDocument/2006/relationships/tags" Target="../tags/tag32.xml"/><Relationship Id="rId1" Type="http://schemas.openxmlformats.org/officeDocument/2006/relationships/vmlDrawing" Target="../drawings/vmlDrawing18.vml"/><Relationship Id="rId6" Type="http://schemas.openxmlformats.org/officeDocument/2006/relationships/oleObject" Target="../embeddings/oleObject18.bin"/><Relationship Id="rId5" Type="http://schemas.openxmlformats.org/officeDocument/2006/relationships/notesSlide" Target="../notesSlides/notesSlide7.xml"/><Relationship Id="rId4"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tags" Target="../tags/tag35.xml"/><Relationship Id="rId7" Type="http://schemas.openxmlformats.org/officeDocument/2006/relationships/image" Target="../media/image1.emf"/><Relationship Id="rId2" Type="http://schemas.openxmlformats.org/officeDocument/2006/relationships/tags" Target="../tags/tag34.xml"/><Relationship Id="rId1" Type="http://schemas.openxmlformats.org/officeDocument/2006/relationships/vmlDrawing" Target="../drawings/vmlDrawing19.vml"/><Relationship Id="rId6" Type="http://schemas.openxmlformats.org/officeDocument/2006/relationships/oleObject" Target="../embeddings/oleObject19.bin"/><Relationship Id="rId5" Type="http://schemas.openxmlformats.org/officeDocument/2006/relationships/notesSlide" Target="../notesSlides/notesSlide8.xml"/><Relationship Id="rId4"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tags" Target="../tags/tag37.xml"/><Relationship Id="rId7" Type="http://schemas.openxmlformats.org/officeDocument/2006/relationships/image" Target="../media/image1.emf"/><Relationship Id="rId2" Type="http://schemas.openxmlformats.org/officeDocument/2006/relationships/tags" Target="../tags/tag36.xml"/><Relationship Id="rId1" Type="http://schemas.openxmlformats.org/officeDocument/2006/relationships/vmlDrawing" Target="../drawings/vmlDrawing20.vml"/><Relationship Id="rId6" Type="http://schemas.openxmlformats.org/officeDocument/2006/relationships/oleObject" Target="../embeddings/oleObject20.bin"/><Relationship Id="rId5" Type="http://schemas.openxmlformats.org/officeDocument/2006/relationships/notesSlide" Target="../notesSlides/notesSlide9.xml"/><Relationship Id="rId4"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tags" Target="../tags/tag39.xml"/><Relationship Id="rId7" Type="http://schemas.openxmlformats.org/officeDocument/2006/relationships/image" Target="../media/image1.emf"/><Relationship Id="rId2" Type="http://schemas.openxmlformats.org/officeDocument/2006/relationships/tags" Target="../tags/tag38.xml"/><Relationship Id="rId1" Type="http://schemas.openxmlformats.org/officeDocument/2006/relationships/vmlDrawing" Target="../drawings/vmlDrawing21.vml"/><Relationship Id="rId6" Type="http://schemas.openxmlformats.org/officeDocument/2006/relationships/oleObject" Target="../embeddings/oleObject21.bin"/><Relationship Id="rId5" Type="http://schemas.openxmlformats.org/officeDocument/2006/relationships/notesSlide" Target="../notesSlides/notesSlide10.xml"/><Relationship Id="rId4"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tags" Target="../tags/tag41.xml"/><Relationship Id="rId7" Type="http://schemas.openxmlformats.org/officeDocument/2006/relationships/image" Target="../media/image1.emf"/><Relationship Id="rId2" Type="http://schemas.openxmlformats.org/officeDocument/2006/relationships/tags" Target="../tags/tag40.xml"/><Relationship Id="rId1" Type="http://schemas.openxmlformats.org/officeDocument/2006/relationships/vmlDrawing" Target="../drawings/vmlDrawing22.vml"/><Relationship Id="rId6" Type="http://schemas.openxmlformats.org/officeDocument/2006/relationships/oleObject" Target="../embeddings/oleObject22.bin"/><Relationship Id="rId5" Type="http://schemas.openxmlformats.org/officeDocument/2006/relationships/notesSlide" Target="../notesSlides/notesSlide11.xml"/><Relationship Id="rId4"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tags" Target="../tags/tag43.xml"/><Relationship Id="rId7" Type="http://schemas.openxmlformats.org/officeDocument/2006/relationships/image" Target="../media/image1.emf"/><Relationship Id="rId2" Type="http://schemas.openxmlformats.org/officeDocument/2006/relationships/tags" Target="../tags/tag42.xml"/><Relationship Id="rId1" Type="http://schemas.openxmlformats.org/officeDocument/2006/relationships/vmlDrawing" Target="../drawings/vmlDrawing23.vml"/><Relationship Id="rId6" Type="http://schemas.openxmlformats.org/officeDocument/2006/relationships/oleObject" Target="../embeddings/oleObject23.bin"/><Relationship Id="rId5" Type="http://schemas.openxmlformats.org/officeDocument/2006/relationships/notesSlide" Target="../notesSlides/notesSlide12.xml"/><Relationship Id="rId4"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image" Target="../media/image1.emf"/><Relationship Id="rId2" Type="http://schemas.openxmlformats.org/officeDocument/2006/relationships/tags" Target="../tags/tag44.xml"/><Relationship Id="rId1" Type="http://schemas.openxmlformats.org/officeDocument/2006/relationships/vmlDrawing" Target="../drawings/vmlDrawing24.vml"/><Relationship Id="rId6" Type="http://schemas.openxmlformats.org/officeDocument/2006/relationships/oleObject" Target="../embeddings/oleObject24.bin"/><Relationship Id="rId5" Type="http://schemas.openxmlformats.org/officeDocument/2006/relationships/notesSlide" Target="../notesSlides/notesSlide13.xml"/><Relationship Id="rId4"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tags" Target="../tags/tag47.xml"/><Relationship Id="rId7" Type="http://schemas.openxmlformats.org/officeDocument/2006/relationships/image" Target="../media/image1.emf"/><Relationship Id="rId2" Type="http://schemas.openxmlformats.org/officeDocument/2006/relationships/tags" Target="../tags/tag46.xml"/><Relationship Id="rId1" Type="http://schemas.openxmlformats.org/officeDocument/2006/relationships/vmlDrawing" Target="../drawings/vmlDrawing25.vml"/><Relationship Id="rId6" Type="http://schemas.openxmlformats.org/officeDocument/2006/relationships/oleObject" Target="../embeddings/oleObject25.bin"/><Relationship Id="rId5" Type="http://schemas.openxmlformats.org/officeDocument/2006/relationships/notesSlide" Target="../notesSlides/notesSlide14.xml"/><Relationship Id="rId4"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tags" Target="../tags/tag49.xml"/><Relationship Id="rId7" Type="http://schemas.openxmlformats.org/officeDocument/2006/relationships/image" Target="../media/image1.emf"/><Relationship Id="rId2" Type="http://schemas.openxmlformats.org/officeDocument/2006/relationships/tags" Target="../tags/tag48.xml"/><Relationship Id="rId1" Type="http://schemas.openxmlformats.org/officeDocument/2006/relationships/vmlDrawing" Target="../drawings/vmlDrawing26.vml"/><Relationship Id="rId6" Type="http://schemas.openxmlformats.org/officeDocument/2006/relationships/oleObject" Target="../embeddings/oleObject26.bin"/><Relationship Id="rId5" Type="http://schemas.openxmlformats.org/officeDocument/2006/relationships/notesSlide" Target="../notesSlides/notesSlide15.xml"/><Relationship Id="rId4"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vmlDrawing" Target="../drawings/vmlDrawing10.vml"/><Relationship Id="rId5" Type="http://schemas.openxmlformats.org/officeDocument/2006/relationships/image" Target="../media/image7.emf"/><Relationship Id="rId4" Type="http://schemas.openxmlformats.org/officeDocument/2006/relationships/oleObject" Target="../embeddings/oleObject10.bin"/></Relationships>
</file>

<file path=ppt/slides/_rels/slide20.xml.rels><?xml version="1.0" encoding="UTF-8" standalone="yes"?>
<Relationships xmlns="http://schemas.openxmlformats.org/package/2006/relationships"><Relationship Id="rId3" Type="http://schemas.openxmlformats.org/officeDocument/2006/relationships/tags" Target="../tags/tag51.xml"/><Relationship Id="rId7" Type="http://schemas.openxmlformats.org/officeDocument/2006/relationships/image" Target="../media/image1.emf"/><Relationship Id="rId2" Type="http://schemas.openxmlformats.org/officeDocument/2006/relationships/tags" Target="../tags/tag50.xml"/><Relationship Id="rId1" Type="http://schemas.openxmlformats.org/officeDocument/2006/relationships/vmlDrawing" Target="../drawings/vmlDrawing27.vml"/><Relationship Id="rId6" Type="http://schemas.openxmlformats.org/officeDocument/2006/relationships/oleObject" Target="../embeddings/oleObject27.bin"/><Relationship Id="rId5" Type="http://schemas.openxmlformats.org/officeDocument/2006/relationships/notesSlide" Target="../notesSlides/notesSlide16.xml"/><Relationship Id="rId4"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tags" Target="../tags/tag53.xml"/><Relationship Id="rId7" Type="http://schemas.openxmlformats.org/officeDocument/2006/relationships/image" Target="../media/image1.emf"/><Relationship Id="rId2" Type="http://schemas.openxmlformats.org/officeDocument/2006/relationships/tags" Target="../tags/tag52.xml"/><Relationship Id="rId1" Type="http://schemas.openxmlformats.org/officeDocument/2006/relationships/vmlDrawing" Target="../drawings/vmlDrawing28.vml"/><Relationship Id="rId6" Type="http://schemas.openxmlformats.org/officeDocument/2006/relationships/oleObject" Target="../embeddings/oleObject28.bin"/><Relationship Id="rId5" Type="http://schemas.openxmlformats.org/officeDocument/2006/relationships/notesSlide" Target="../notesSlides/notesSlide17.xml"/><Relationship Id="rId4"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tags" Target="../tags/tag55.xml"/><Relationship Id="rId7" Type="http://schemas.openxmlformats.org/officeDocument/2006/relationships/image" Target="../media/image1.emf"/><Relationship Id="rId2" Type="http://schemas.openxmlformats.org/officeDocument/2006/relationships/tags" Target="../tags/tag54.xml"/><Relationship Id="rId1" Type="http://schemas.openxmlformats.org/officeDocument/2006/relationships/vmlDrawing" Target="../drawings/vmlDrawing29.vml"/><Relationship Id="rId6" Type="http://schemas.openxmlformats.org/officeDocument/2006/relationships/oleObject" Target="../embeddings/oleObject29.bin"/><Relationship Id="rId5" Type="http://schemas.openxmlformats.org/officeDocument/2006/relationships/notesSlide" Target="../notesSlides/notesSlide18.xml"/><Relationship Id="rId4"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tags" Target="../tags/tag57.xml"/><Relationship Id="rId7" Type="http://schemas.openxmlformats.org/officeDocument/2006/relationships/image" Target="../media/image1.emf"/><Relationship Id="rId2" Type="http://schemas.openxmlformats.org/officeDocument/2006/relationships/tags" Target="../tags/tag56.xml"/><Relationship Id="rId1" Type="http://schemas.openxmlformats.org/officeDocument/2006/relationships/vmlDrawing" Target="../drawings/vmlDrawing30.vml"/><Relationship Id="rId6" Type="http://schemas.openxmlformats.org/officeDocument/2006/relationships/oleObject" Target="../embeddings/oleObject30.bin"/><Relationship Id="rId5" Type="http://schemas.openxmlformats.org/officeDocument/2006/relationships/notesSlide" Target="../notesSlides/notesSlide19.xml"/><Relationship Id="rId4"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tags" Target="../tags/tag59.xml"/><Relationship Id="rId7" Type="http://schemas.openxmlformats.org/officeDocument/2006/relationships/image" Target="../media/image1.emf"/><Relationship Id="rId2" Type="http://schemas.openxmlformats.org/officeDocument/2006/relationships/tags" Target="../tags/tag58.xml"/><Relationship Id="rId1" Type="http://schemas.openxmlformats.org/officeDocument/2006/relationships/vmlDrawing" Target="../drawings/vmlDrawing31.vml"/><Relationship Id="rId6" Type="http://schemas.openxmlformats.org/officeDocument/2006/relationships/oleObject" Target="../embeddings/oleObject31.bin"/><Relationship Id="rId5" Type="http://schemas.openxmlformats.org/officeDocument/2006/relationships/notesSlide" Target="../notesSlides/notesSlide20.xml"/><Relationship Id="rId4"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tags" Target="../tags/tag61.xml"/><Relationship Id="rId7" Type="http://schemas.openxmlformats.org/officeDocument/2006/relationships/image" Target="../media/image1.emf"/><Relationship Id="rId2" Type="http://schemas.openxmlformats.org/officeDocument/2006/relationships/tags" Target="../tags/tag60.xml"/><Relationship Id="rId1" Type="http://schemas.openxmlformats.org/officeDocument/2006/relationships/vmlDrawing" Target="../drawings/vmlDrawing32.vml"/><Relationship Id="rId6" Type="http://schemas.openxmlformats.org/officeDocument/2006/relationships/oleObject" Target="../embeddings/oleObject32.bin"/><Relationship Id="rId5" Type="http://schemas.openxmlformats.org/officeDocument/2006/relationships/notesSlide" Target="../notesSlides/notesSlide21.xml"/><Relationship Id="rId4"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tags" Target="../tags/tag63.xml"/><Relationship Id="rId7" Type="http://schemas.openxmlformats.org/officeDocument/2006/relationships/image" Target="../media/image1.emf"/><Relationship Id="rId2" Type="http://schemas.openxmlformats.org/officeDocument/2006/relationships/tags" Target="../tags/tag62.xml"/><Relationship Id="rId1" Type="http://schemas.openxmlformats.org/officeDocument/2006/relationships/vmlDrawing" Target="../drawings/vmlDrawing33.vml"/><Relationship Id="rId6" Type="http://schemas.openxmlformats.org/officeDocument/2006/relationships/oleObject" Target="../embeddings/oleObject33.bin"/><Relationship Id="rId5" Type="http://schemas.openxmlformats.org/officeDocument/2006/relationships/notesSlide" Target="../notesSlides/notesSlide22.xml"/><Relationship Id="rId4"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tags" Target="../tags/tag65.xml"/><Relationship Id="rId7" Type="http://schemas.openxmlformats.org/officeDocument/2006/relationships/image" Target="../media/image1.emf"/><Relationship Id="rId2" Type="http://schemas.openxmlformats.org/officeDocument/2006/relationships/tags" Target="../tags/tag64.xml"/><Relationship Id="rId1" Type="http://schemas.openxmlformats.org/officeDocument/2006/relationships/vmlDrawing" Target="../drawings/vmlDrawing34.vml"/><Relationship Id="rId6" Type="http://schemas.openxmlformats.org/officeDocument/2006/relationships/oleObject" Target="../embeddings/oleObject34.bin"/><Relationship Id="rId5" Type="http://schemas.openxmlformats.org/officeDocument/2006/relationships/notesSlide" Target="../notesSlides/notesSlide23.xml"/><Relationship Id="rId4"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tags" Target="../tags/tag67.xml"/><Relationship Id="rId7" Type="http://schemas.openxmlformats.org/officeDocument/2006/relationships/image" Target="../media/image1.emf"/><Relationship Id="rId2" Type="http://schemas.openxmlformats.org/officeDocument/2006/relationships/tags" Target="../tags/tag66.xml"/><Relationship Id="rId1" Type="http://schemas.openxmlformats.org/officeDocument/2006/relationships/vmlDrawing" Target="../drawings/vmlDrawing35.vml"/><Relationship Id="rId6" Type="http://schemas.openxmlformats.org/officeDocument/2006/relationships/oleObject" Target="../embeddings/oleObject35.bin"/><Relationship Id="rId5" Type="http://schemas.openxmlformats.org/officeDocument/2006/relationships/notesSlide" Target="../notesSlides/notesSlide24.xml"/><Relationship Id="rId4"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tags" Target="../tags/tag69.xml"/><Relationship Id="rId7" Type="http://schemas.openxmlformats.org/officeDocument/2006/relationships/image" Target="../media/image1.emf"/><Relationship Id="rId2" Type="http://schemas.openxmlformats.org/officeDocument/2006/relationships/tags" Target="../tags/tag68.xml"/><Relationship Id="rId1" Type="http://schemas.openxmlformats.org/officeDocument/2006/relationships/vmlDrawing" Target="../drawings/vmlDrawing36.vml"/><Relationship Id="rId6" Type="http://schemas.openxmlformats.org/officeDocument/2006/relationships/oleObject" Target="../embeddings/oleObject36.bin"/><Relationship Id="rId5" Type="http://schemas.openxmlformats.org/officeDocument/2006/relationships/notesSlide" Target="../notesSlides/notesSlide25.xml"/><Relationship Id="rId4"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tags" Target="../tags/tag71.xml"/><Relationship Id="rId7" Type="http://schemas.openxmlformats.org/officeDocument/2006/relationships/image" Target="../media/image1.emf"/><Relationship Id="rId2" Type="http://schemas.openxmlformats.org/officeDocument/2006/relationships/tags" Target="../tags/tag70.xml"/><Relationship Id="rId1" Type="http://schemas.openxmlformats.org/officeDocument/2006/relationships/vmlDrawing" Target="../drawings/vmlDrawing37.vml"/><Relationship Id="rId6" Type="http://schemas.openxmlformats.org/officeDocument/2006/relationships/oleObject" Target="../embeddings/oleObject37.bin"/><Relationship Id="rId5" Type="http://schemas.openxmlformats.org/officeDocument/2006/relationships/notesSlide" Target="../notesSlides/notesSlide26.xml"/><Relationship Id="rId4"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tags" Target="../tags/tag73.xml"/><Relationship Id="rId7" Type="http://schemas.openxmlformats.org/officeDocument/2006/relationships/image" Target="../media/image1.emf"/><Relationship Id="rId2" Type="http://schemas.openxmlformats.org/officeDocument/2006/relationships/tags" Target="../tags/tag72.xml"/><Relationship Id="rId1" Type="http://schemas.openxmlformats.org/officeDocument/2006/relationships/vmlDrawing" Target="../drawings/vmlDrawing38.vml"/><Relationship Id="rId6" Type="http://schemas.openxmlformats.org/officeDocument/2006/relationships/oleObject" Target="../embeddings/oleObject38.bin"/><Relationship Id="rId5" Type="http://schemas.openxmlformats.org/officeDocument/2006/relationships/notesSlide" Target="../notesSlides/notesSlide27.xml"/><Relationship Id="rId4"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tags" Target="../tags/tag75.xml"/><Relationship Id="rId7" Type="http://schemas.openxmlformats.org/officeDocument/2006/relationships/image" Target="../media/image1.emf"/><Relationship Id="rId2" Type="http://schemas.openxmlformats.org/officeDocument/2006/relationships/tags" Target="../tags/tag74.xml"/><Relationship Id="rId1" Type="http://schemas.openxmlformats.org/officeDocument/2006/relationships/vmlDrawing" Target="../drawings/vmlDrawing39.vml"/><Relationship Id="rId6" Type="http://schemas.openxmlformats.org/officeDocument/2006/relationships/oleObject" Target="../embeddings/oleObject39.bin"/><Relationship Id="rId5" Type="http://schemas.openxmlformats.org/officeDocument/2006/relationships/notesSlide" Target="../notesSlides/notesSlide28.xml"/><Relationship Id="rId4"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tags" Target="../tags/tag77.xml"/><Relationship Id="rId7" Type="http://schemas.openxmlformats.org/officeDocument/2006/relationships/image" Target="../media/image1.emf"/><Relationship Id="rId2" Type="http://schemas.openxmlformats.org/officeDocument/2006/relationships/tags" Target="../tags/tag76.xml"/><Relationship Id="rId1" Type="http://schemas.openxmlformats.org/officeDocument/2006/relationships/vmlDrawing" Target="../drawings/vmlDrawing40.vml"/><Relationship Id="rId6" Type="http://schemas.openxmlformats.org/officeDocument/2006/relationships/oleObject" Target="../embeddings/oleObject40.bin"/><Relationship Id="rId5" Type="http://schemas.openxmlformats.org/officeDocument/2006/relationships/notesSlide" Target="../notesSlides/notesSlide29.xml"/><Relationship Id="rId4"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tags" Target="../tags/tag79.xml"/><Relationship Id="rId7" Type="http://schemas.openxmlformats.org/officeDocument/2006/relationships/image" Target="../media/image1.emf"/><Relationship Id="rId2" Type="http://schemas.openxmlformats.org/officeDocument/2006/relationships/tags" Target="../tags/tag78.xml"/><Relationship Id="rId1" Type="http://schemas.openxmlformats.org/officeDocument/2006/relationships/vmlDrawing" Target="../drawings/vmlDrawing41.vml"/><Relationship Id="rId6" Type="http://schemas.openxmlformats.org/officeDocument/2006/relationships/oleObject" Target="../embeddings/oleObject41.bin"/><Relationship Id="rId5" Type="http://schemas.openxmlformats.org/officeDocument/2006/relationships/notesSlide" Target="../notesSlides/notesSlide30.xml"/><Relationship Id="rId4"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tags" Target="../tags/tag81.xml"/><Relationship Id="rId7" Type="http://schemas.openxmlformats.org/officeDocument/2006/relationships/image" Target="../media/image1.emf"/><Relationship Id="rId2" Type="http://schemas.openxmlformats.org/officeDocument/2006/relationships/tags" Target="../tags/tag80.xml"/><Relationship Id="rId1" Type="http://schemas.openxmlformats.org/officeDocument/2006/relationships/vmlDrawing" Target="../drawings/vmlDrawing42.vml"/><Relationship Id="rId6" Type="http://schemas.openxmlformats.org/officeDocument/2006/relationships/oleObject" Target="../embeddings/oleObject42.bin"/><Relationship Id="rId5" Type="http://schemas.openxmlformats.org/officeDocument/2006/relationships/notesSlide" Target="../notesSlides/notesSlide31.xml"/><Relationship Id="rId4"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tags" Target="../tags/tag83.xml"/><Relationship Id="rId7" Type="http://schemas.openxmlformats.org/officeDocument/2006/relationships/image" Target="../media/image1.emf"/><Relationship Id="rId2" Type="http://schemas.openxmlformats.org/officeDocument/2006/relationships/tags" Target="../tags/tag82.xml"/><Relationship Id="rId1" Type="http://schemas.openxmlformats.org/officeDocument/2006/relationships/vmlDrawing" Target="../drawings/vmlDrawing43.vml"/><Relationship Id="rId6" Type="http://schemas.openxmlformats.org/officeDocument/2006/relationships/oleObject" Target="../embeddings/oleObject43.bin"/><Relationship Id="rId5" Type="http://schemas.openxmlformats.org/officeDocument/2006/relationships/notesSlide" Target="../notesSlides/notesSlide32.xml"/><Relationship Id="rId4"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tags" Target="../tags/tag85.xml"/><Relationship Id="rId7" Type="http://schemas.openxmlformats.org/officeDocument/2006/relationships/image" Target="../media/image1.emf"/><Relationship Id="rId2" Type="http://schemas.openxmlformats.org/officeDocument/2006/relationships/tags" Target="../tags/tag84.xml"/><Relationship Id="rId1" Type="http://schemas.openxmlformats.org/officeDocument/2006/relationships/vmlDrawing" Target="../drawings/vmlDrawing44.vml"/><Relationship Id="rId6" Type="http://schemas.openxmlformats.org/officeDocument/2006/relationships/oleObject" Target="../embeddings/oleObject44.bin"/><Relationship Id="rId5" Type="http://schemas.openxmlformats.org/officeDocument/2006/relationships/notesSlide" Target="../notesSlides/notesSlide33.xml"/><Relationship Id="rId4"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tags" Target="../tags/tag87.xml"/><Relationship Id="rId7" Type="http://schemas.openxmlformats.org/officeDocument/2006/relationships/image" Target="../media/image1.emf"/><Relationship Id="rId2" Type="http://schemas.openxmlformats.org/officeDocument/2006/relationships/tags" Target="../tags/tag86.xml"/><Relationship Id="rId1" Type="http://schemas.openxmlformats.org/officeDocument/2006/relationships/vmlDrawing" Target="../drawings/vmlDrawing45.vml"/><Relationship Id="rId6" Type="http://schemas.openxmlformats.org/officeDocument/2006/relationships/oleObject" Target="../embeddings/oleObject45.bin"/><Relationship Id="rId5" Type="http://schemas.openxmlformats.org/officeDocument/2006/relationships/notesSlide" Target="../notesSlides/notesSlide34.xml"/><Relationship Id="rId4"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tags" Target="../tags/tag89.xml"/><Relationship Id="rId7" Type="http://schemas.openxmlformats.org/officeDocument/2006/relationships/image" Target="../media/image1.emf"/><Relationship Id="rId2" Type="http://schemas.openxmlformats.org/officeDocument/2006/relationships/tags" Target="../tags/tag88.xml"/><Relationship Id="rId1" Type="http://schemas.openxmlformats.org/officeDocument/2006/relationships/vmlDrawing" Target="../drawings/vmlDrawing46.vml"/><Relationship Id="rId6" Type="http://schemas.openxmlformats.org/officeDocument/2006/relationships/oleObject" Target="../embeddings/oleObject46.bin"/><Relationship Id="rId5" Type="http://schemas.openxmlformats.org/officeDocument/2006/relationships/notesSlide" Target="../notesSlides/notesSlide35.xml"/><Relationship Id="rId4"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9.xml"/><Relationship Id="rId1" Type="http://schemas.openxmlformats.org/officeDocument/2006/relationships/vmlDrawing" Target="../drawings/vmlDrawing11.vml"/><Relationship Id="rId6" Type="http://schemas.openxmlformats.org/officeDocument/2006/relationships/image" Target="../media/image7.emf"/><Relationship Id="rId5" Type="http://schemas.openxmlformats.org/officeDocument/2006/relationships/oleObject" Target="../embeddings/oleObject11.bin"/><Relationship Id="rId4"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tags" Target="../tags/tag91.xml"/><Relationship Id="rId7" Type="http://schemas.openxmlformats.org/officeDocument/2006/relationships/image" Target="../media/image1.emf"/><Relationship Id="rId2" Type="http://schemas.openxmlformats.org/officeDocument/2006/relationships/tags" Target="../tags/tag90.xml"/><Relationship Id="rId1" Type="http://schemas.openxmlformats.org/officeDocument/2006/relationships/vmlDrawing" Target="../drawings/vmlDrawing47.vml"/><Relationship Id="rId6" Type="http://schemas.openxmlformats.org/officeDocument/2006/relationships/oleObject" Target="../embeddings/oleObject47.bin"/><Relationship Id="rId5" Type="http://schemas.openxmlformats.org/officeDocument/2006/relationships/notesSlide" Target="../notesSlides/notesSlide36.xml"/><Relationship Id="rId4"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tags" Target="../tags/tag93.xml"/><Relationship Id="rId7" Type="http://schemas.openxmlformats.org/officeDocument/2006/relationships/image" Target="../media/image1.emf"/><Relationship Id="rId2" Type="http://schemas.openxmlformats.org/officeDocument/2006/relationships/tags" Target="../tags/tag92.xml"/><Relationship Id="rId1" Type="http://schemas.openxmlformats.org/officeDocument/2006/relationships/vmlDrawing" Target="../drawings/vmlDrawing48.vml"/><Relationship Id="rId6" Type="http://schemas.openxmlformats.org/officeDocument/2006/relationships/oleObject" Target="../embeddings/oleObject48.bin"/><Relationship Id="rId5" Type="http://schemas.openxmlformats.org/officeDocument/2006/relationships/notesSlide" Target="../notesSlides/notesSlide37.xml"/><Relationship Id="rId4"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tags" Target="../tags/tag95.xml"/><Relationship Id="rId7" Type="http://schemas.openxmlformats.org/officeDocument/2006/relationships/image" Target="../media/image1.emf"/><Relationship Id="rId2" Type="http://schemas.openxmlformats.org/officeDocument/2006/relationships/tags" Target="../tags/tag94.xml"/><Relationship Id="rId1" Type="http://schemas.openxmlformats.org/officeDocument/2006/relationships/vmlDrawing" Target="../drawings/vmlDrawing49.vml"/><Relationship Id="rId6" Type="http://schemas.openxmlformats.org/officeDocument/2006/relationships/oleObject" Target="../embeddings/oleObject49.bin"/><Relationship Id="rId5" Type="http://schemas.openxmlformats.org/officeDocument/2006/relationships/notesSlide" Target="../notesSlides/notesSlide38.xml"/><Relationship Id="rId4"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6.xml"/><Relationship Id="rId1" Type="http://schemas.openxmlformats.org/officeDocument/2006/relationships/vmlDrawing" Target="../drawings/vmlDrawing50.vml"/><Relationship Id="rId5" Type="http://schemas.openxmlformats.org/officeDocument/2006/relationships/image" Target="../media/image7.emf"/><Relationship Id="rId4" Type="http://schemas.openxmlformats.org/officeDocument/2006/relationships/oleObject" Target="../embeddings/oleObject50.bin"/></Relationships>
</file>

<file path=ppt/slides/_rels/slide4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slideLayout" Target="../slideLayouts/slideLayout5.xml"/><Relationship Id="rId7" Type="http://schemas.openxmlformats.org/officeDocument/2006/relationships/image" Target="../media/image15.jpeg"/><Relationship Id="rId12" Type="http://schemas.openxmlformats.org/officeDocument/2006/relationships/image" Target="../media/image20.jpeg"/><Relationship Id="rId2" Type="http://schemas.openxmlformats.org/officeDocument/2006/relationships/tags" Target="../tags/tag97.xml"/><Relationship Id="rId16" Type="http://schemas.openxmlformats.org/officeDocument/2006/relationships/image" Target="../media/image24.png"/><Relationship Id="rId1" Type="http://schemas.openxmlformats.org/officeDocument/2006/relationships/vmlDrawing" Target="../drawings/vmlDrawing51.vml"/><Relationship Id="rId6" Type="http://schemas.openxmlformats.org/officeDocument/2006/relationships/image" Target="../media/image1.emf"/><Relationship Id="rId11" Type="http://schemas.openxmlformats.org/officeDocument/2006/relationships/image" Target="../media/image19.svg"/><Relationship Id="rId5" Type="http://schemas.openxmlformats.org/officeDocument/2006/relationships/oleObject" Target="../embeddings/oleObject51.bin"/><Relationship Id="rId15" Type="http://schemas.openxmlformats.org/officeDocument/2006/relationships/image" Target="../media/image23.jpeg"/><Relationship Id="rId10" Type="http://schemas.openxmlformats.org/officeDocument/2006/relationships/image" Target="../media/image18.png"/><Relationship Id="rId4" Type="http://schemas.openxmlformats.org/officeDocument/2006/relationships/notesSlide" Target="../notesSlides/notesSlide39.xml"/><Relationship Id="rId9" Type="http://schemas.openxmlformats.org/officeDocument/2006/relationships/image" Target="../media/image17.png"/><Relationship Id="rId14" Type="http://schemas.openxmlformats.org/officeDocument/2006/relationships/image" Target="../media/image22.jpe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8.xml"/><Relationship Id="rId1" Type="http://schemas.openxmlformats.org/officeDocument/2006/relationships/vmlDrawing" Target="../drawings/vmlDrawing52.vml"/><Relationship Id="rId5" Type="http://schemas.openxmlformats.org/officeDocument/2006/relationships/image" Target="../media/image7.emf"/><Relationship Id="rId4" Type="http://schemas.openxmlformats.org/officeDocument/2006/relationships/oleObject" Target="../embeddings/oleObject52.bin"/></Relationships>
</file>

<file path=ppt/slides/_rels/slide46.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tags" Target="../tags/tag100.xml"/><Relationship Id="rId7" Type="http://schemas.openxmlformats.org/officeDocument/2006/relationships/image" Target="../media/image1.emf"/><Relationship Id="rId2" Type="http://schemas.openxmlformats.org/officeDocument/2006/relationships/tags" Target="../tags/tag99.xml"/><Relationship Id="rId1" Type="http://schemas.openxmlformats.org/officeDocument/2006/relationships/vmlDrawing" Target="../drawings/vmlDrawing53.vml"/><Relationship Id="rId6" Type="http://schemas.openxmlformats.org/officeDocument/2006/relationships/oleObject" Target="../embeddings/oleObject53.bin"/><Relationship Id="rId5" Type="http://schemas.openxmlformats.org/officeDocument/2006/relationships/notesSlide" Target="../notesSlides/notesSlide40.xml"/><Relationship Id="rId10" Type="http://schemas.openxmlformats.org/officeDocument/2006/relationships/image" Target="../media/image27.png"/><Relationship Id="rId4" Type="http://schemas.openxmlformats.org/officeDocument/2006/relationships/slideLayout" Target="../slideLayouts/slideLayout1.xml"/><Relationship Id="rId9" Type="http://schemas.openxmlformats.org/officeDocument/2006/relationships/image" Target="../media/image26.jpeg"/></Relationships>
</file>

<file path=ppt/slides/_rels/slide47.xml.rels><?xml version="1.0" encoding="UTF-8" standalone="yes"?>
<Relationships xmlns="http://schemas.openxmlformats.org/package/2006/relationships"><Relationship Id="rId8" Type="http://schemas.openxmlformats.org/officeDocument/2006/relationships/tags" Target="../tags/tag107.xml"/><Relationship Id="rId13" Type="http://schemas.openxmlformats.org/officeDocument/2006/relationships/oleObject" Target="../embeddings/oleObject54.bin"/><Relationship Id="rId3" Type="http://schemas.openxmlformats.org/officeDocument/2006/relationships/tags" Target="../tags/tag102.xml"/><Relationship Id="rId7" Type="http://schemas.openxmlformats.org/officeDocument/2006/relationships/tags" Target="../tags/tag106.xml"/><Relationship Id="rId12" Type="http://schemas.openxmlformats.org/officeDocument/2006/relationships/notesSlide" Target="../notesSlides/notesSlide41.xml"/><Relationship Id="rId17" Type="http://schemas.openxmlformats.org/officeDocument/2006/relationships/chart" Target="../charts/chart3.xml"/><Relationship Id="rId2" Type="http://schemas.openxmlformats.org/officeDocument/2006/relationships/tags" Target="../tags/tag101.xml"/><Relationship Id="rId16" Type="http://schemas.openxmlformats.org/officeDocument/2006/relationships/chart" Target="../charts/chart2.xml"/><Relationship Id="rId1" Type="http://schemas.openxmlformats.org/officeDocument/2006/relationships/vmlDrawing" Target="../drawings/vmlDrawing54.vml"/><Relationship Id="rId6" Type="http://schemas.openxmlformats.org/officeDocument/2006/relationships/tags" Target="../tags/tag105.xml"/><Relationship Id="rId11" Type="http://schemas.openxmlformats.org/officeDocument/2006/relationships/slideLayout" Target="../slideLayouts/slideLayout6.xml"/><Relationship Id="rId5" Type="http://schemas.openxmlformats.org/officeDocument/2006/relationships/tags" Target="../tags/tag104.xml"/><Relationship Id="rId15" Type="http://schemas.openxmlformats.org/officeDocument/2006/relationships/chart" Target="../charts/chart1.xml"/><Relationship Id="rId10" Type="http://schemas.openxmlformats.org/officeDocument/2006/relationships/tags" Target="../tags/tag109.xml"/><Relationship Id="rId4" Type="http://schemas.openxmlformats.org/officeDocument/2006/relationships/tags" Target="../tags/tag103.xml"/><Relationship Id="rId9" Type="http://schemas.openxmlformats.org/officeDocument/2006/relationships/tags" Target="../tags/tag108.xml"/><Relationship Id="rId14" Type="http://schemas.openxmlformats.org/officeDocument/2006/relationships/image" Target="../media/image5.emf"/></Relationships>
</file>

<file path=ppt/slides/_rels/slide48.xml.rels><?xml version="1.0" encoding="UTF-8" standalone="yes"?>
<Relationships xmlns="http://schemas.openxmlformats.org/package/2006/relationships"><Relationship Id="rId8" Type="http://schemas.openxmlformats.org/officeDocument/2006/relationships/tags" Target="../tags/tag116.xml"/><Relationship Id="rId13" Type="http://schemas.openxmlformats.org/officeDocument/2006/relationships/tags" Target="../tags/tag121.xml"/><Relationship Id="rId18" Type="http://schemas.openxmlformats.org/officeDocument/2006/relationships/slideLayout" Target="../slideLayouts/slideLayout6.xml"/><Relationship Id="rId3" Type="http://schemas.openxmlformats.org/officeDocument/2006/relationships/tags" Target="../tags/tag111.xml"/><Relationship Id="rId21" Type="http://schemas.openxmlformats.org/officeDocument/2006/relationships/chart" Target="../charts/chart4.xml"/><Relationship Id="rId7" Type="http://schemas.openxmlformats.org/officeDocument/2006/relationships/tags" Target="../tags/tag115.xml"/><Relationship Id="rId12" Type="http://schemas.openxmlformats.org/officeDocument/2006/relationships/tags" Target="../tags/tag120.xml"/><Relationship Id="rId17" Type="http://schemas.openxmlformats.org/officeDocument/2006/relationships/tags" Target="../tags/tag125.xml"/><Relationship Id="rId2" Type="http://schemas.openxmlformats.org/officeDocument/2006/relationships/tags" Target="../tags/tag110.xml"/><Relationship Id="rId16" Type="http://schemas.openxmlformats.org/officeDocument/2006/relationships/tags" Target="../tags/tag124.xml"/><Relationship Id="rId20" Type="http://schemas.openxmlformats.org/officeDocument/2006/relationships/image" Target="../media/image5.emf"/><Relationship Id="rId1" Type="http://schemas.openxmlformats.org/officeDocument/2006/relationships/vmlDrawing" Target="../drawings/vmlDrawing55.vml"/><Relationship Id="rId6" Type="http://schemas.openxmlformats.org/officeDocument/2006/relationships/tags" Target="../tags/tag114.xml"/><Relationship Id="rId11" Type="http://schemas.openxmlformats.org/officeDocument/2006/relationships/tags" Target="../tags/tag119.xml"/><Relationship Id="rId5" Type="http://schemas.openxmlformats.org/officeDocument/2006/relationships/tags" Target="../tags/tag113.xml"/><Relationship Id="rId15" Type="http://schemas.openxmlformats.org/officeDocument/2006/relationships/tags" Target="../tags/tag123.xml"/><Relationship Id="rId10" Type="http://schemas.openxmlformats.org/officeDocument/2006/relationships/tags" Target="../tags/tag118.xml"/><Relationship Id="rId19" Type="http://schemas.openxmlformats.org/officeDocument/2006/relationships/oleObject" Target="../embeddings/oleObject55.bin"/><Relationship Id="rId4" Type="http://schemas.openxmlformats.org/officeDocument/2006/relationships/tags" Target="../tags/tag112.xml"/><Relationship Id="rId9" Type="http://schemas.openxmlformats.org/officeDocument/2006/relationships/tags" Target="../tags/tag117.xml"/><Relationship Id="rId14" Type="http://schemas.openxmlformats.org/officeDocument/2006/relationships/tags" Target="../tags/tag122.xml"/><Relationship Id="rId22" Type="http://schemas.openxmlformats.org/officeDocument/2006/relationships/chart" Target="../charts/chart5.xml"/></Relationships>
</file>

<file path=ppt/slides/_rels/slide49.xml.rels><?xml version="1.0" encoding="UTF-8" standalone="yes"?>
<Relationships xmlns="http://schemas.openxmlformats.org/package/2006/relationships"><Relationship Id="rId3" Type="http://schemas.openxmlformats.org/officeDocument/2006/relationships/tags" Target="../tags/tag127.xml"/><Relationship Id="rId7" Type="http://schemas.openxmlformats.org/officeDocument/2006/relationships/chart" Target="../charts/chart6.xml"/><Relationship Id="rId2" Type="http://schemas.openxmlformats.org/officeDocument/2006/relationships/tags" Target="../tags/tag126.xml"/><Relationship Id="rId1" Type="http://schemas.openxmlformats.org/officeDocument/2006/relationships/vmlDrawing" Target="../drawings/vmlDrawing56.vml"/><Relationship Id="rId6" Type="http://schemas.openxmlformats.org/officeDocument/2006/relationships/image" Target="../media/image5.emf"/><Relationship Id="rId5" Type="http://schemas.openxmlformats.org/officeDocument/2006/relationships/oleObject" Target="../embeddings/oleObject56.bin"/><Relationship Id="rId4"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21.xml"/><Relationship Id="rId7" Type="http://schemas.openxmlformats.org/officeDocument/2006/relationships/image" Target="../media/image5.emf"/><Relationship Id="rId2" Type="http://schemas.openxmlformats.org/officeDocument/2006/relationships/tags" Target="../tags/tag20.xml"/><Relationship Id="rId1" Type="http://schemas.openxmlformats.org/officeDocument/2006/relationships/vmlDrawing" Target="../drawings/vmlDrawing12.vml"/><Relationship Id="rId6" Type="http://schemas.openxmlformats.org/officeDocument/2006/relationships/oleObject" Target="../embeddings/oleObject12.bin"/><Relationship Id="rId5" Type="http://schemas.openxmlformats.org/officeDocument/2006/relationships/notesSlide" Target="../notesSlides/notesSlide3.xml"/><Relationship Id="rId4"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tags" Target="../tags/tag129.xml"/><Relationship Id="rId7" Type="http://schemas.openxmlformats.org/officeDocument/2006/relationships/chart" Target="../charts/chart7.xml"/><Relationship Id="rId2" Type="http://schemas.openxmlformats.org/officeDocument/2006/relationships/tags" Target="../tags/tag128.xml"/><Relationship Id="rId1" Type="http://schemas.openxmlformats.org/officeDocument/2006/relationships/vmlDrawing" Target="../drawings/vmlDrawing57.vml"/><Relationship Id="rId6" Type="http://schemas.openxmlformats.org/officeDocument/2006/relationships/image" Target="../media/image5.emf"/><Relationship Id="rId5" Type="http://schemas.openxmlformats.org/officeDocument/2006/relationships/oleObject" Target="../embeddings/oleObject57.bin"/><Relationship Id="rId4"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tags" Target="../tags/tag131.xml"/><Relationship Id="rId7" Type="http://schemas.openxmlformats.org/officeDocument/2006/relationships/chart" Target="../charts/chart8.xml"/><Relationship Id="rId2" Type="http://schemas.openxmlformats.org/officeDocument/2006/relationships/tags" Target="../tags/tag130.xml"/><Relationship Id="rId1" Type="http://schemas.openxmlformats.org/officeDocument/2006/relationships/vmlDrawing" Target="../drawings/vmlDrawing58.vml"/><Relationship Id="rId6" Type="http://schemas.openxmlformats.org/officeDocument/2006/relationships/image" Target="../media/image5.emf"/><Relationship Id="rId5" Type="http://schemas.openxmlformats.org/officeDocument/2006/relationships/oleObject" Target="../embeddings/oleObject58.bin"/><Relationship Id="rId4"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tags" Target="../tags/tag133.xml"/><Relationship Id="rId7" Type="http://schemas.openxmlformats.org/officeDocument/2006/relationships/chart" Target="../charts/chart9.xml"/><Relationship Id="rId2" Type="http://schemas.openxmlformats.org/officeDocument/2006/relationships/tags" Target="../tags/tag132.xml"/><Relationship Id="rId1" Type="http://schemas.openxmlformats.org/officeDocument/2006/relationships/vmlDrawing" Target="../drawings/vmlDrawing59.vml"/><Relationship Id="rId6" Type="http://schemas.openxmlformats.org/officeDocument/2006/relationships/image" Target="../media/image5.emf"/><Relationship Id="rId5" Type="http://schemas.openxmlformats.org/officeDocument/2006/relationships/oleObject" Target="../embeddings/oleObject59.bin"/><Relationship Id="rId4"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tags" Target="../tags/tag135.xml"/><Relationship Id="rId7" Type="http://schemas.openxmlformats.org/officeDocument/2006/relationships/chart" Target="../charts/chart10.xml"/><Relationship Id="rId2" Type="http://schemas.openxmlformats.org/officeDocument/2006/relationships/tags" Target="../tags/tag134.xml"/><Relationship Id="rId1" Type="http://schemas.openxmlformats.org/officeDocument/2006/relationships/vmlDrawing" Target="../drawings/vmlDrawing60.vml"/><Relationship Id="rId6" Type="http://schemas.openxmlformats.org/officeDocument/2006/relationships/image" Target="../media/image5.emf"/><Relationship Id="rId5" Type="http://schemas.openxmlformats.org/officeDocument/2006/relationships/oleObject" Target="../embeddings/oleObject60.bin"/><Relationship Id="rId4"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6.xml"/><Relationship Id="rId1" Type="http://schemas.openxmlformats.org/officeDocument/2006/relationships/vmlDrawing" Target="../drawings/vmlDrawing61.vml"/><Relationship Id="rId5" Type="http://schemas.openxmlformats.org/officeDocument/2006/relationships/image" Target="../media/image7.emf"/><Relationship Id="rId4" Type="http://schemas.openxmlformats.org/officeDocument/2006/relationships/oleObject" Target="../embeddings/oleObject61.bin"/></Relationships>
</file>

<file path=ppt/slides/_rels/slide55.xml.rels><?xml version="1.0" encoding="UTF-8" standalone="yes"?>
<Relationships xmlns="http://schemas.openxmlformats.org/package/2006/relationships"><Relationship Id="rId3" Type="http://schemas.openxmlformats.org/officeDocument/2006/relationships/tags" Target="../tags/tag138.xml"/><Relationship Id="rId7" Type="http://schemas.openxmlformats.org/officeDocument/2006/relationships/image" Target="../media/image1.emf"/><Relationship Id="rId2" Type="http://schemas.openxmlformats.org/officeDocument/2006/relationships/tags" Target="../tags/tag137.xml"/><Relationship Id="rId1" Type="http://schemas.openxmlformats.org/officeDocument/2006/relationships/vmlDrawing" Target="../drawings/vmlDrawing62.vml"/><Relationship Id="rId6" Type="http://schemas.openxmlformats.org/officeDocument/2006/relationships/oleObject" Target="../embeddings/oleObject62.bin"/><Relationship Id="rId5" Type="http://schemas.openxmlformats.org/officeDocument/2006/relationships/notesSlide" Target="../notesSlides/notesSlide42.xml"/><Relationship Id="rId4"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tags" Target="../tags/tag140.xml"/><Relationship Id="rId7" Type="http://schemas.openxmlformats.org/officeDocument/2006/relationships/image" Target="../media/image1.emf"/><Relationship Id="rId2" Type="http://schemas.openxmlformats.org/officeDocument/2006/relationships/tags" Target="../tags/tag139.xml"/><Relationship Id="rId1" Type="http://schemas.openxmlformats.org/officeDocument/2006/relationships/vmlDrawing" Target="../drawings/vmlDrawing63.vml"/><Relationship Id="rId6" Type="http://schemas.openxmlformats.org/officeDocument/2006/relationships/oleObject" Target="../embeddings/oleObject63.bin"/><Relationship Id="rId5" Type="http://schemas.openxmlformats.org/officeDocument/2006/relationships/notesSlide" Target="../notesSlides/notesSlide43.xml"/><Relationship Id="rId4"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tags" Target="../tags/tag142.xml"/><Relationship Id="rId7" Type="http://schemas.openxmlformats.org/officeDocument/2006/relationships/image" Target="../media/image1.emf"/><Relationship Id="rId2" Type="http://schemas.openxmlformats.org/officeDocument/2006/relationships/tags" Target="../tags/tag141.xml"/><Relationship Id="rId1" Type="http://schemas.openxmlformats.org/officeDocument/2006/relationships/vmlDrawing" Target="../drawings/vmlDrawing64.vml"/><Relationship Id="rId6" Type="http://schemas.openxmlformats.org/officeDocument/2006/relationships/oleObject" Target="../embeddings/oleObject64.bin"/><Relationship Id="rId5" Type="http://schemas.openxmlformats.org/officeDocument/2006/relationships/notesSlide" Target="../notesSlides/notesSlide44.xml"/><Relationship Id="rId4"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3.xml"/><Relationship Id="rId1" Type="http://schemas.openxmlformats.org/officeDocument/2006/relationships/vmlDrawing" Target="../drawings/vmlDrawing65.vml"/><Relationship Id="rId5" Type="http://schemas.openxmlformats.org/officeDocument/2006/relationships/image" Target="../media/image7.emf"/><Relationship Id="rId4" Type="http://schemas.openxmlformats.org/officeDocument/2006/relationships/oleObject" Target="../embeddings/oleObject65.bin"/></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9.emf"/><Relationship Id="rId2" Type="http://schemas.openxmlformats.org/officeDocument/2006/relationships/tags" Target="../tags/tag144.xml"/><Relationship Id="rId1" Type="http://schemas.openxmlformats.org/officeDocument/2006/relationships/vmlDrawing" Target="../drawings/vmlDrawing66.vml"/><Relationship Id="rId6" Type="http://schemas.openxmlformats.org/officeDocument/2006/relationships/image" Target="../media/image28.emf"/><Relationship Id="rId5" Type="http://schemas.openxmlformats.org/officeDocument/2006/relationships/oleObject" Target="../embeddings/oleObject66.bin"/><Relationship Id="rId4" Type="http://schemas.openxmlformats.org/officeDocument/2006/relationships/notesSlide" Target="../notesSlides/notesSlide4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xml"/><Relationship Id="rId1" Type="http://schemas.openxmlformats.org/officeDocument/2006/relationships/vmlDrawing" Target="../drawings/vmlDrawing13.vml"/><Relationship Id="rId5" Type="http://schemas.openxmlformats.org/officeDocument/2006/relationships/image" Target="../media/image7.emf"/><Relationship Id="rId4" Type="http://schemas.openxmlformats.org/officeDocument/2006/relationships/oleObject" Target="../embeddings/oleObject13.bin"/></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9.emf"/><Relationship Id="rId2" Type="http://schemas.openxmlformats.org/officeDocument/2006/relationships/tags" Target="../tags/tag145.xml"/><Relationship Id="rId1" Type="http://schemas.openxmlformats.org/officeDocument/2006/relationships/vmlDrawing" Target="../drawings/vmlDrawing67.vml"/><Relationship Id="rId6" Type="http://schemas.openxmlformats.org/officeDocument/2006/relationships/image" Target="../media/image28.emf"/><Relationship Id="rId5" Type="http://schemas.openxmlformats.org/officeDocument/2006/relationships/oleObject" Target="../embeddings/oleObject67.bin"/><Relationship Id="rId4" Type="http://schemas.openxmlformats.org/officeDocument/2006/relationships/notesSlide" Target="../notesSlides/notesSlide46.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9.emf"/><Relationship Id="rId2" Type="http://schemas.openxmlformats.org/officeDocument/2006/relationships/tags" Target="../tags/tag146.xml"/><Relationship Id="rId1" Type="http://schemas.openxmlformats.org/officeDocument/2006/relationships/vmlDrawing" Target="../drawings/vmlDrawing68.vml"/><Relationship Id="rId6" Type="http://schemas.openxmlformats.org/officeDocument/2006/relationships/image" Target="../media/image28.emf"/><Relationship Id="rId5" Type="http://schemas.openxmlformats.org/officeDocument/2006/relationships/oleObject" Target="../embeddings/oleObject68.bin"/><Relationship Id="rId4" Type="http://schemas.openxmlformats.org/officeDocument/2006/relationships/notesSlide" Target="../notesSlides/notesSlide47.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9.emf"/><Relationship Id="rId2" Type="http://schemas.openxmlformats.org/officeDocument/2006/relationships/tags" Target="../tags/tag147.xml"/><Relationship Id="rId1" Type="http://schemas.openxmlformats.org/officeDocument/2006/relationships/vmlDrawing" Target="../drawings/vmlDrawing69.vml"/><Relationship Id="rId6" Type="http://schemas.openxmlformats.org/officeDocument/2006/relationships/image" Target="../media/image28.emf"/><Relationship Id="rId5" Type="http://schemas.openxmlformats.org/officeDocument/2006/relationships/oleObject" Target="../embeddings/oleObject69.bin"/><Relationship Id="rId4" Type="http://schemas.openxmlformats.org/officeDocument/2006/relationships/notesSlide" Target="../notesSlides/notesSlide48.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8.xml"/><Relationship Id="rId1" Type="http://schemas.openxmlformats.org/officeDocument/2006/relationships/vmlDrawing" Target="../drawings/vmlDrawing70.vml"/><Relationship Id="rId5" Type="http://schemas.openxmlformats.org/officeDocument/2006/relationships/image" Target="../media/image7.emf"/><Relationship Id="rId4" Type="http://schemas.openxmlformats.org/officeDocument/2006/relationships/oleObject" Target="../embeddings/oleObject70.bin"/></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23.xml"/><Relationship Id="rId1" Type="http://schemas.openxmlformats.org/officeDocument/2006/relationships/vmlDrawing" Target="../drawings/vmlDrawing14.vml"/><Relationship Id="rId6" Type="http://schemas.openxmlformats.org/officeDocument/2006/relationships/image" Target="../media/image1.emf"/><Relationship Id="rId5" Type="http://schemas.openxmlformats.org/officeDocument/2006/relationships/oleObject" Target="../embeddings/oleObject14.bin"/><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xml"/><Relationship Id="rId1" Type="http://schemas.openxmlformats.org/officeDocument/2006/relationships/vmlDrawing" Target="../drawings/vmlDrawing15.vml"/><Relationship Id="rId5" Type="http://schemas.openxmlformats.org/officeDocument/2006/relationships/image" Target="../media/image7.emf"/><Relationship Id="rId4" Type="http://schemas.openxmlformats.org/officeDocument/2006/relationships/oleObject" Target="../embeddings/oleObject15.bin"/></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5.xml"/><Relationship Id="rId3" Type="http://schemas.openxmlformats.org/officeDocument/2006/relationships/tags" Target="../tags/tag26.xml"/><Relationship Id="rId7" Type="http://schemas.openxmlformats.org/officeDocument/2006/relationships/slideLayout" Target="../slideLayouts/slideLayout5.xml"/><Relationship Id="rId12" Type="http://schemas.openxmlformats.org/officeDocument/2006/relationships/image" Target="../media/image14.png"/><Relationship Id="rId2" Type="http://schemas.openxmlformats.org/officeDocument/2006/relationships/tags" Target="../tags/tag25.xml"/><Relationship Id="rId1" Type="http://schemas.openxmlformats.org/officeDocument/2006/relationships/vmlDrawing" Target="../drawings/vmlDrawing16.vml"/><Relationship Id="rId6" Type="http://schemas.openxmlformats.org/officeDocument/2006/relationships/tags" Target="../tags/tag29.xml"/><Relationship Id="rId11" Type="http://schemas.openxmlformats.org/officeDocument/2006/relationships/image" Target="../media/image13.png"/><Relationship Id="rId5" Type="http://schemas.openxmlformats.org/officeDocument/2006/relationships/tags" Target="../tags/tag28.xml"/><Relationship Id="rId10" Type="http://schemas.openxmlformats.org/officeDocument/2006/relationships/image" Target="../media/image1.emf"/><Relationship Id="rId4" Type="http://schemas.openxmlformats.org/officeDocument/2006/relationships/tags" Target="../tags/tag27.xml"/><Relationship Id="rId9" Type="http://schemas.openxmlformats.org/officeDocument/2006/relationships/oleObject" Target="../embeddings/oleObject16.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a:extLst>
              <a:ext uri="{FF2B5EF4-FFF2-40B4-BE49-F238E27FC236}">
                <a16:creationId xmlns:a16="http://schemas.microsoft.com/office/drawing/2014/main" id="{6B480C2F-E44F-4553-BA6C-16DBE5B00E75}"/>
              </a:ext>
            </a:extLst>
          </p:cNvPr>
          <p:cNvGraphicFramePr>
            <a:graphicFrameLocks noChangeAspect="1"/>
          </p:cNvGraphicFramePr>
          <p:nvPr>
            <p:custDataLst>
              <p:tags r:id="rId2"/>
            </p:custDataLst>
          </p:nvPr>
        </p:nvGraphicFramePr>
        <p:xfrm>
          <a:off x="1525588" y="1588"/>
          <a:ext cx="1588" cy="1588"/>
        </p:xfrm>
        <a:graphic>
          <a:graphicData uri="http://schemas.openxmlformats.org/presentationml/2006/ole">
            <mc:AlternateContent xmlns:mc="http://schemas.openxmlformats.org/markup-compatibility/2006">
              <mc:Choice xmlns:v="urn:schemas-microsoft-com:vml" Requires="v">
                <p:oleObj spid="_x0000_s9439" name="think-cell Slide" r:id="rId4" imgW="395" imgH="394" progId="TCLayout.ActiveDocument.1">
                  <p:embed/>
                </p:oleObj>
              </mc:Choice>
              <mc:Fallback>
                <p:oleObj name="think-cell Slide" r:id="rId4" imgW="395" imgH="394" progId="TCLayout.ActiveDocument.1">
                  <p:embed/>
                  <p:pic>
                    <p:nvPicPr>
                      <p:cNvPr id="2" name="Object 1" hidden="1">
                        <a:extLst>
                          <a:ext uri="{FF2B5EF4-FFF2-40B4-BE49-F238E27FC236}">
                            <a16:creationId xmlns:a16="http://schemas.microsoft.com/office/drawing/2014/main" id="{6B480C2F-E44F-4553-BA6C-16DBE5B00E75}"/>
                          </a:ext>
                        </a:extLst>
                      </p:cNvPr>
                      <p:cNvPicPr/>
                      <p:nvPr/>
                    </p:nvPicPr>
                    <p:blipFill>
                      <a:blip r:embed="rId5"/>
                      <a:stretch>
                        <a:fillRect/>
                      </a:stretch>
                    </p:blipFill>
                    <p:spPr>
                      <a:xfrm>
                        <a:off x="1525588" y="1588"/>
                        <a:ext cx="1588" cy="1588"/>
                      </a:xfrm>
                      <a:prstGeom prst="rect">
                        <a:avLst/>
                      </a:prstGeom>
                    </p:spPr>
                  </p:pic>
                </p:oleObj>
              </mc:Fallback>
            </mc:AlternateContent>
          </a:graphicData>
        </a:graphic>
      </p:graphicFrame>
      <p:sp>
        <p:nvSpPr>
          <p:cNvPr id="6" name="Flowchart: Data 3">
            <a:extLst>
              <a:ext uri="{FF2B5EF4-FFF2-40B4-BE49-F238E27FC236}">
                <a16:creationId xmlns:a16="http://schemas.microsoft.com/office/drawing/2014/main" id="{B106813B-2217-4D87-9A04-72F32827F42F}"/>
              </a:ext>
            </a:extLst>
          </p:cNvPr>
          <p:cNvSpPr/>
          <p:nvPr/>
        </p:nvSpPr>
        <p:spPr>
          <a:xfrm>
            <a:off x="-33252" y="0"/>
            <a:ext cx="5380123" cy="6858000"/>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1231 w 8000"/>
              <a:gd name="connsiteY0" fmla="*/ 9778 h 10000"/>
              <a:gd name="connsiteX1" fmla="*/ 0 w 8000"/>
              <a:gd name="connsiteY1" fmla="*/ 0 h 10000"/>
              <a:gd name="connsiteX2" fmla="*/ 8000 w 8000"/>
              <a:gd name="connsiteY2" fmla="*/ 0 h 10000"/>
              <a:gd name="connsiteX3" fmla="*/ 6000 w 8000"/>
              <a:gd name="connsiteY3" fmla="*/ 10000 h 10000"/>
              <a:gd name="connsiteX4" fmla="*/ 1231 w 8000"/>
              <a:gd name="connsiteY4" fmla="*/ 9778 h 10000"/>
              <a:gd name="connsiteX0" fmla="*/ 416 w 10000"/>
              <a:gd name="connsiteY0" fmla="*/ 9963 h 10000"/>
              <a:gd name="connsiteX1" fmla="*/ 0 w 10000"/>
              <a:gd name="connsiteY1" fmla="*/ 0 h 10000"/>
              <a:gd name="connsiteX2" fmla="*/ 10000 w 10000"/>
              <a:gd name="connsiteY2" fmla="*/ 0 h 10000"/>
              <a:gd name="connsiteX3" fmla="*/ 7500 w 10000"/>
              <a:gd name="connsiteY3" fmla="*/ 10000 h 10000"/>
              <a:gd name="connsiteX4" fmla="*/ 416 w 10000"/>
              <a:gd name="connsiteY4" fmla="*/ 9963 h 10000"/>
              <a:gd name="connsiteX0" fmla="*/ 10 w 9594"/>
              <a:gd name="connsiteY0" fmla="*/ 9963 h 10000"/>
              <a:gd name="connsiteX1" fmla="*/ 1124 w 9594"/>
              <a:gd name="connsiteY1" fmla="*/ 86 h 10000"/>
              <a:gd name="connsiteX2" fmla="*/ 9594 w 9594"/>
              <a:gd name="connsiteY2" fmla="*/ 0 h 10000"/>
              <a:gd name="connsiteX3" fmla="*/ 7094 w 9594"/>
              <a:gd name="connsiteY3" fmla="*/ 10000 h 10000"/>
              <a:gd name="connsiteX4" fmla="*/ 10 w 9594"/>
              <a:gd name="connsiteY4" fmla="*/ 9963 h 10000"/>
              <a:gd name="connsiteX0" fmla="*/ 42 w 10032"/>
              <a:gd name="connsiteY0" fmla="*/ 9963 h 10000"/>
              <a:gd name="connsiteX1" fmla="*/ 33 w 10032"/>
              <a:gd name="connsiteY1" fmla="*/ 12 h 10000"/>
              <a:gd name="connsiteX2" fmla="*/ 10032 w 10032"/>
              <a:gd name="connsiteY2" fmla="*/ 0 h 10000"/>
              <a:gd name="connsiteX3" fmla="*/ 7426 w 10032"/>
              <a:gd name="connsiteY3" fmla="*/ 10000 h 10000"/>
              <a:gd name="connsiteX4" fmla="*/ 42 w 10032"/>
              <a:gd name="connsiteY4" fmla="*/ 9963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2" h="10000">
                <a:moveTo>
                  <a:pt x="42" y="9963"/>
                </a:moveTo>
                <a:cubicBezTo>
                  <a:pt x="-102" y="6642"/>
                  <a:pt x="177" y="3333"/>
                  <a:pt x="33" y="12"/>
                </a:cubicBezTo>
                <a:lnTo>
                  <a:pt x="10032" y="0"/>
                </a:lnTo>
                <a:lnTo>
                  <a:pt x="7426" y="10000"/>
                </a:lnTo>
                <a:lnTo>
                  <a:pt x="42" y="9963"/>
                </a:lnTo>
                <a:close/>
              </a:path>
            </a:pathLst>
          </a:custGeom>
          <a:solidFill>
            <a:schemeClr val="tx2">
              <a:lumMod val="50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000" b="1" i="0" u="none" strike="noStrike" kern="1200" cap="none" spc="0" normalizeH="0" baseline="0" noProof="0" dirty="0">
              <a:ln>
                <a:noFill/>
              </a:ln>
              <a:solidFill>
                <a:prstClr val="white"/>
              </a:solidFill>
              <a:effectLst/>
              <a:uLnTx/>
              <a:uFillTx/>
              <a:latin typeface="Arial"/>
              <a:ea typeface="+mn-ea"/>
              <a:cs typeface="+mn-cs"/>
            </a:endParaRPr>
          </a:p>
        </p:txBody>
      </p:sp>
      <p:sp>
        <p:nvSpPr>
          <p:cNvPr id="8" name="Title 7"/>
          <p:cNvSpPr txBox="1">
            <a:spLocks/>
          </p:cNvSpPr>
          <p:nvPr/>
        </p:nvSpPr>
        <p:spPr>
          <a:xfrm>
            <a:off x="559188" y="91440"/>
            <a:ext cx="5298843" cy="1473200"/>
          </a:xfrm>
          <a:prstGeom prst="rect">
            <a:avLst/>
          </a:prstGeom>
          <a:noFill/>
        </p:spPr>
        <p:txBody>
          <a:bodyPr vert="horz" lIns="72000" tIns="0" rIns="72000" bIns="0" rtlCol="0" anchor="t" anchorCtr="0">
            <a:noAutofit/>
          </a:bodyPr>
          <a:lstStyle>
            <a:lvl1pPr eaLnBrk="1" hangingPunct="1">
              <a:lnSpc>
                <a:spcPct val="70000"/>
              </a:lnSpc>
              <a:defRPr sz="11000" b="0" i="0">
                <a:solidFill>
                  <a:schemeClr val="bg1"/>
                </a:solidFill>
                <a:latin typeface="+mj-lt"/>
                <a:cs typeface="KPMG Extralight"/>
              </a:defRPr>
            </a:lvl1pPr>
          </a:lstStyle>
          <a:p>
            <a:pPr marL="0" marR="0" lvl="0" indent="0" algn="l" defTabSz="914400" rtl="0" eaLnBrk="1" fontAlgn="auto" latinLnBrk="0" hangingPunct="1">
              <a:lnSpc>
                <a:spcPct val="70000"/>
              </a:lnSpc>
              <a:spcBef>
                <a:spcPts val="0"/>
              </a:spcBef>
              <a:spcAft>
                <a:spcPts val="0"/>
              </a:spcAft>
              <a:buClrTx/>
              <a:buSzTx/>
              <a:buFontTx/>
              <a:buNone/>
              <a:tabLst/>
              <a:defRPr/>
            </a:pPr>
            <a:endParaRPr kumimoji="0" lang="es-ES_tradnl" sz="3600" b="1" i="0" u="none" strike="noStrike" kern="1200" cap="none" spc="0" normalizeH="0" baseline="0" noProof="0" dirty="0">
              <a:ln>
                <a:noFill/>
              </a:ln>
              <a:solidFill>
                <a:prstClr val="white"/>
              </a:solidFill>
              <a:effectLst/>
              <a:uLnTx/>
              <a:uFillTx/>
              <a:latin typeface="KPMG Extralight"/>
              <a:ea typeface="+mn-ea"/>
            </a:endParaRPr>
          </a:p>
          <a:p>
            <a:pPr marL="0" marR="0" lvl="0" indent="0" algn="l" defTabSz="914400" rtl="0" eaLnBrk="1" fontAlgn="auto" latinLnBrk="0" hangingPunct="1">
              <a:lnSpc>
                <a:spcPct val="70000"/>
              </a:lnSpc>
              <a:spcBef>
                <a:spcPts val="0"/>
              </a:spcBef>
              <a:spcAft>
                <a:spcPts val="0"/>
              </a:spcAft>
              <a:buClrTx/>
              <a:buSzTx/>
              <a:buFontTx/>
              <a:buNone/>
              <a:tabLst/>
              <a:defRPr/>
            </a:pPr>
            <a:endParaRPr kumimoji="0" lang="en-US" sz="4800" b="1" i="0" u="none" strike="noStrike" kern="0" cap="none" spc="0" normalizeH="0" baseline="0" noProof="0" dirty="0">
              <a:ln>
                <a:noFill/>
              </a:ln>
              <a:solidFill>
                <a:prstClr val="white"/>
              </a:solidFill>
              <a:effectLst/>
              <a:uLnTx/>
              <a:uFillTx/>
              <a:latin typeface="KPMG Extralight"/>
              <a:ea typeface="+mn-ea"/>
            </a:endParaRPr>
          </a:p>
          <a:p>
            <a:pPr marL="0" marR="0" lvl="0" indent="0" algn="l" defTabSz="914400" rtl="0" eaLnBrk="1" fontAlgn="auto" latinLnBrk="0" hangingPunct="1">
              <a:lnSpc>
                <a:spcPct val="70000"/>
              </a:lnSpc>
              <a:spcBef>
                <a:spcPts val="0"/>
              </a:spcBef>
              <a:spcAft>
                <a:spcPts val="0"/>
              </a:spcAft>
              <a:buClrTx/>
              <a:buSzTx/>
              <a:buFontTx/>
              <a:buNone/>
              <a:tabLst/>
              <a:defRPr/>
            </a:pPr>
            <a:endParaRPr kumimoji="0" lang="en-US" sz="4800" b="1" i="0" u="none" strike="noStrike" kern="0" cap="none" spc="0" normalizeH="0" baseline="0" noProof="0" dirty="0">
              <a:ln>
                <a:noFill/>
              </a:ln>
              <a:solidFill>
                <a:prstClr val="white"/>
              </a:solidFill>
              <a:effectLst/>
              <a:uLnTx/>
              <a:uFillTx/>
              <a:latin typeface="KPMG Extralight"/>
              <a:ea typeface="+mn-ea"/>
            </a:endParaRPr>
          </a:p>
          <a:p>
            <a:pPr marL="0" marR="0" lvl="0" indent="0" algn="l" defTabSz="914400" rtl="0" eaLnBrk="1" fontAlgn="auto" latinLnBrk="0" hangingPunct="1">
              <a:lnSpc>
                <a:spcPct val="70000"/>
              </a:lnSpc>
              <a:spcBef>
                <a:spcPts val="0"/>
              </a:spcBef>
              <a:spcAft>
                <a:spcPts val="0"/>
              </a:spcAft>
              <a:buClrTx/>
              <a:buSzTx/>
              <a:buFontTx/>
              <a:buNone/>
              <a:tabLst/>
              <a:defRPr/>
            </a:pPr>
            <a:endParaRPr kumimoji="0" lang="es-ES_tradnl" sz="4800" b="1" i="0" u="none" strike="noStrike" kern="0" cap="none" spc="0" normalizeH="0" baseline="0" noProof="0" dirty="0">
              <a:ln>
                <a:noFill/>
              </a:ln>
              <a:solidFill>
                <a:prstClr val="white"/>
              </a:solidFill>
              <a:effectLst/>
              <a:uLnTx/>
              <a:uFillTx/>
              <a:latin typeface="KPMG Extralight"/>
              <a:ea typeface="+mn-ea"/>
            </a:endParaRPr>
          </a:p>
          <a:p>
            <a:pPr marL="0" marR="0" lvl="0" indent="0" algn="l" defTabSz="914400" rtl="0" eaLnBrk="1" fontAlgn="auto" latinLnBrk="0" hangingPunct="1">
              <a:lnSpc>
                <a:spcPct val="70000"/>
              </a:lnSpc>
              <a:spcBef>
                <a:spcPts val="0"/>
              </a:spcBef>
              <a:spcAft>
                <a:spcPts val="0"/>
              </a:spcAft>
              <a:buClrTx/>
              <a:buSzTx/>
              <a:buFontTx/>
              <a:buNone/>
              <a:tabLst/>
              <a:defRPr/>
            </a:pPr>
            <a:endParaRPr kumimoji="0" lang="es-ES_tradnl" sz="4800" b="1" i="0" u="none" strike="noStrike" kern="0" cap="none" spc="0" normalizeH="0" baseline="0" noProof="0" dirty="0">
              <a:ln>
                <a:noFill/>
              </a:ln>
              <a:solidFill>
                <a:prstClr val="white"/>
              </a:solidFill>
              <a:effectLst/>
              <a:uLnTx/>
              <a:uFillTx/>
              <a:latin typeface="KPMG Extralight"/>
              <a:ea typeface="+mn-ea"/>
            </a:endParaRPr>
          </a:p>
          <a:p>
            <a:pPr marL="0" marR="0" lvl="0" indent="0" algn="l" defTabSz="914400" rtl="0" eaLnBrk="1" fontAlgn="auto" latinLnBrk="0" hangingPunct="1">
              <a:lnSpc>
                <a:spcPct val="70000"/>
              </a:lnSpc>
              <a:spcBef>
                <a:spcPts val="0"/>
              </a:spcBef>
              <a:spcAft>
                <a:spcPts val="0"/>
              </a:spcAft>
              <a:buClrTx/>
              <a:buSzTx/>
              <a:buFontTx/>
              <a:buNone/>
              <a:tabLst/>
              <a:defRPr/>
            </a:pPr>
            <a:endParaRPr kumimoji="0" lang="es-ES_tradnl" sz="2800" b="0" i="0" u="none" strike="noStrike" kern="0" cap="none" spc="0" normalizeH="0" baseline="0" noProof="0" dirty="0">
              <a:ln>
                <a:noFill/>
              </a:ln>
              <a:solidFill>
                <a:prstClr val="white"/>
              </a:solidFill>
              <a:effectLst/>
              <a:uLnTx/>
              <a:uFillTx/>
              <a:latin typeface="KPMG Extralight"/>
              <a:ea typeface="+mn-ea"/>
            </a:endParaRPr>
          </a:p>
          <a:p>
            <a:pPr marL="0" marR="0" lvl="0" indent="0" algn="l" defTabSz="914400" rtl="0" eaLnBrk="1" fontAlgn="auto" latinLnBrk="0" hangingPunct="1">
              <a:lnSpc>
                <a:spcPct val="70000"/>
              </a:lnSpc>
              <a:spcBef>
                <a:spcPts val="0"/>
              </a:spcBef>
              <a:spcAft>
                <a:spcPts val="0"/>
              </a:spcAft>
              <a:buClrTx/>
              <a:buSzTx/>
              <a:buFontTx/>
              <a:buNone/>
              <a:tabLst/>
              <a:defRPr/>
            </a:pPr>
            <a:endParaRPr kumimoji="0" lang="es-ES_tradnl" sz="2400" b="0" i="0" u="none" strike="noStrike" kern="0" cap="none" spc="0" normalizeH="0" baseline="0" noProof="0" dirty="0">
              <a:ln>
                <a:noFill/>
              </a:ln>
              <a:solidFill>
                <a:prstClr val="white"/>
              </a:solidFill>
              <a:effectLst/>
              <a:uLnTx/>
              <a:uFillTx/>
              <a:latin typeface="KPMG Extralight"/>
              <a:ea typeface="+mn-ea"/>
            </a:endParaRPr>
          </a:p>
        </p:txBody>
      </p:sp>
      <p:sp>
        <p:nvSpPr>
          <p:cNvPr id="10" name="TextBox 9"/>
          <p:cNvSpPr txBox="1"/>
          <p:nvPr/>
        </p:nvSpPr>
        <p:spPr>
          <a:xfrm>
            <a:off x="559187" y="5141470"/>
            <a:ext cx="4188248" cy="533479"/>
          </a:xfrm>
          <a:prstGeom prst="rect">
            <a:avLst/>
          </a:prstGeom>
          <a:noFill/>
        </p:spPr>
        <p:txBody>
          <a:bodyPr wrap="square" lIns="0" tIns="0" rIns="0" bIns="0" rtlCol="0">
            <a:spAutoFit/>
          </a:bodyPr>
          <a:lstStyle/>
          <a:p>
            <a:pPr marL="0" marR="0" lvl="0" indent="0" algn="l" defTabSz="457200" rtl="0" eaLnBrk="1" fontAlgn="auto" latinLnBrk="0" hangingPunct="1">
              <a:lnSpc>
                <a:spcPct val="100000"/>
              </a:lnSpc>
              <a:spcBef>
                <a:spcPts val="0"/>
              </a:spcBef>
              <a:spcAft>
                <a:spcPts val="800"/>
              </a:spcAft>
              <a:buClrTx/>
              <a:buSzTx/>
              <a:buFontTx/>
              <a:buNone/>
              <a:tabLst/>
              <a:defRPr/>
            </a:pPr>
            <a:r>
              <a:rPr kumimoji="0" lang="es-ES_tradnl" sz="1400" b="0" i="0" u="none" strike="noStrike" kern="1200" cap="none" spc="100" normalizeH="0" baseline="0" noProof="0" dirty="0">
                <a:ln>
                  <a:noFill/>
                </a:ln>
                <a:solidFill>
                  <a:prstClr val="white"/>
                </a:solidFill>
                <a:effectLst/>
                <a:uLnTx/>
                <a:uFillTx/>
                <a:latin typeface="Univers 47 CondensedLight" panose="00000400000000000000" pitchFamily="2" charset="0"/>
                <a:ea typeface="+mn-ea"/>
                <a:cs typeface="+mn-cs"/>
              </a:rPr>
              <a:t>Julio 2020</a:t>
            </a:r>
          </a:p>
          <a:p>
            <a:pPr marL="0" marR="0" lvl="0" indent="0" algn="l" defTabSz="457200" rtl="0" eaLnBrk="1" fontAlgn="auto" latinLnBrk="0" hangingPunct="1">
              <a:lnSpc>
                <a:spcPct val="100000"/>
              </a:lnSpc>
              <a:spcBef>
                <a:spcPts val="0"/>
              </a:spcBef>
              <a:spcAft>
                <a:spcPts val="800"/>
              </a:spcAft>
              <a:buClrTx/>
              <a:buSzTx/>
              <a:buFontTx/>
              <a:buNone/>
              <a:tabLst/>
              <a:defRPr/>
            </a:pPr>
            <a:r>
              <a:rPr kumimoji="0" lang="es-ES_tradnl" sz="1400" b="0" i="0" u="none" strike="noStrike" kern="1200" cap="none" spc="100" normalizeH="0" baseline="0" noProof="0" dirty="0">
                <a:ln>
                  <a:noFill/>
                </a:ln>
                <a:solidFill>
                  <a:prstClr val="white"/>
                </a:solidFill>
                <a:effectLst/>
                <a:uLnTx/>
                <a:uFillTx/>
                <a:latin typeface="Univers 47 CondensedLight" panose="00000400000000000000" pitchFamily="2" charset="0"/>
                <a:ea typeface="+mn-ea"/>
                <a:cs typeface="+mn-cs"/>
              </a:rPr>
              <a:t>KPMG Management Consulting</a:t>
            </a:r>
          </a:p>
        </p:txBody>
      </p:sp>
      <p:sp>
        <p:nvSpPr>
          <p:cNvPr id="9" name="Freeform 19">
            <a:extLst>
              <a:ext uri="{FF2B5EF4-FFF2-40B4-BE49-F238E27FC236}">
                <a16:creationId xmlns:a16="http://schemas.microsoft.com/office/drawing/2014/main" id="{62252AC7-0A9F-44AE-843D-296573A682EF}"/>
              </a:ext>
            </a:extLst>
          </p:cNvPr>
          <p:cNvSpPr>
            <a:spLocks noEditPoints="1"/>
          </p:cNvSpPr>
          <p:nvPr/>
        </p:nvSpPr>
        <p:spPr bwMode="auto">
          <a:xfrm>
            <a:off x="559188" y="4324033"/>
            <a:ext cx="1116647" cy="447342"/>
          </a:xfrm>
          <a:custGeom>
            <a:avLst/>
            <a:gdLst>
              <a:gd name="T0" fmla="*/ 269 w 283"/>
              <a:gd name="T1" fmla="*/ 77 h 114"/>
              <a:gd name="T2" fmla="*/ 222 w 283"/>
              <a:gd name="T3" fmla="*/ 87 h 114"/>
              <a:gd name="T4" fmla="*/ 244 w 283"/>
              <a:gd name="T5" fmla="*/ 60 h 114"/>
              <a:gd name="T6" fmla="*/ 269 w 283"/>
              <a:gd name="T7" fmla="*/ 56 h 114"/>
              <a:gd name="T8" fmla="*/ 222 w 283"/>
              <a:gd name="T9" fmla="*/ 2 h 114"/>
              <a:gd name="T10" fmla="*/ 281 w 283"/>
              <a:gd name="T11" fmla="*/ 87 h 114"/>
              <a:gd name="T12" fmla="*/ 222 w 283"/>
              <a:gd name="T13" fmla="*/ 89 h 114"/>
              <a:gd name="T14" fmla="*/ 246 w 283"/>
              <a:gd name="T15" fmla="*/ 101 h 114"/>
              <a:gd name="T16" fmla="*/ 205 w 283"/>
              <a:gd name="T17" fmla="*/ 82 h 114"/>
              <a:gd name="T18" fmla="*/ 203 w 283"/>
              <a:gd name="T19" fmla="*/ 52 h 114"/>
              <a:gd name="T20" fmla="*/ 154 w 283"/>
              <a:gd name="T21" fmla="*/ 87 h 114"/>
              <a:gd name="T22" fmla="*/ 213 w 283"/>
              <a:gd name="T23" fmla="*/ 53 h 114"/>
              <a:gd name="T24" fmla="*/ 171 w 283"/>
              <a:gd name="T25" fmla="*/ 87 h 114"/>
              <a:gd name="T26" fmla="*/ 180 w 283"/>
              <a:gd name="T27" fmla="*/ 87 h 114"/>
              <a:gd name="T28" fmla="*/ 120 w 283"/>
              <a:gd name="T29" fmla="*/ 87 h 114"/>
              <a:gd name="T30" fmla="*/ 117 w 283"/>
              <a:gd name="T31" fmla="*/ 56 h 114"/>
              <a:gd name="T32" fmla="*/ 86 w 283"/>
              <a:gd name="T33" fmla="*/ 2 h 114"/>
              <a:gd name="T34" fmla="*/ 145 w 283"/>
              <a:gd name="T35" fmla="*/ 52 h 114"/>
              <a:gd name="T36" fmla="*/ 142 w 283"/>
              <a:gd name="T37" fmla="*/ 87 h 114"/>
              <a:gd name="T38" fmla="*/ 93 w 283"/>
              <a:gd name="T39" fmla="*/ 79 h 114"/>
              <a:gd name="T40" fmla="*/ 89 w 283"/>
              <a:gd name="T41" fmla="*/ 79 h 114"/>
              <a:gd name="T42" fmla="*/ 87 w 283"/>
              <a:gd name="T43" fmla="*/ 69 h 114"/>
              <a:gd name="T44" fmla="*/ 95 w 283"/>
              <a:gd name="T45" fmla="*/ 62 h 114"/>
              <a:gd name="T46" fmla="*/ 93 w 283"/>
              <a:gd name="T47" fmla="*/ 79 h 114"/>
              <a:gd name="T48" fmla="*/ 67 w 283"/>
              <a:gd name="T49" fmla="*/ 86 h 114"/>
              <a:gd name="T50" fmla="*/ 37 w 283"/>
              <a:gd name="T51" fmla="*/ 82 h 114"/>
              <a:gd name="T52" fmla="*/ 25 w 283"/>
              <a:gd name="T53" fmla="*/ 77 h 114"/>
              <a:gd name="T54" fmla="*/ 18 w 283"/>
              <a:gd name="T55" fmla="*/ 2 h 114"/>
              <a:gd name="T56" fmla="*/ 76 w 283"/>
              <a:gd name="T57" fmla="*/ 55 h 114"/>
              <a:gd name="T58" fmla="*/ 22 w 283"/>
              <a:gd name="T59" fmla="*/ 87 h 114"/>
              <a:gd name="T60" fmla="*/ 220 w 283"/>
              <a:gd name="T61" fmla="*/ 0 h 114"/>
              <a:gd name="T62" fmla="*/ 215 w 283"/>
              <a:gd name="T63" fmla="*/ 0 h 114"/>
              <a:gd name="T64" fmla="*/ 147 w 283"/>
              <a:gd name="T65" fmla="*/ 52 h 114"/>
              <a:gd name="T66" fmla="*/ 84 w 283"/>
              <a:gd name="T67" fmla="*/ 52 h 114"/>
              <a:gd name="T68" fmla="*/ 16 w 283"/>
              <a:gd name="T69" fmla="*/ 0 h 114"/>
              <a:gd name="T70" fmla="*/ 14 w 283"/>
              <a:gd name="T71" fmla="*/ 113 h 114"/>
              <a:gd name="T72" fmla="*/ 35 w 283"/>
              <a:gd name="T73" fmla="*/ 113 h 114"/>
              <a:gd name="T74" fmla="*/ 66 w 283"/>
              <a:gd name="T75" fmla="*/ 89 h 114"/>
              <a:gd name="T76" fmla="*/ 81 w 283"/>
              <a:gd name="T77" fmla="*/ 89 h 114"/>
              <a:gd name="T78" fmla="*/ 90 w 283"/>
              <a:gd name="T79" fmla="*/ 89 h 114"/>
              <a:gd name="T80" fmla="*/ 112 w 283"/>
              <a:gd name="T81" fmla="*/ 113 h 114"/>
              <a:gd name="T82" fmla="*/ 142 w 283"/>
              <a:gd name="T83" fmla="*/ 89 h 114"/>
              <a:gd name="T84" fmla="*/ 170 w 283"/>
              <a:gd name="T85" fmla="*/ 89 h 114"/>
              <a:gd name="T86" fmla="*/ 190 w 283"/>
              <a:gd name="T87" fmla="*/ 113 h 114"/>
              <a:gd name="T88" fmla="*/ 210 w 283"/>
              <a:gd name="T89" fmla="*/ 108 h 114"/>
              <a:gd name="T90" fmla="*/ 266 w 283"/>
              <a:gd name="T91" fmla="*/ 89 h 114"/>
              <a:gd name="T92" fmla="*/ 220 w 283"/>
              <a:gd name="T93"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3" h="114">
                <a:moveTo>
                  <a:pt x="281" y="87"/>
                </a:moveTo>
                <a:cubicBezTo>
                  <a:pt x="266" y="87"/>
                  <a:pt x="266" y="87"/>
                  <a:pt x="266" y="87"/>
                </a:cubicBezTo>
                <a:cubicBezTo>
                  <a:pt x="269" y="77"/>
                  <a:pt x="269" y="77"/>
                  <a:pt x="269" y="77"/>
                </a:cubicBezTo>
                <a:cubicBezTo>
                  <a:pt x="239" y="77"/>
                  <a:pt x="239" y="77"/>
                  <a:pt x="239" y="77"/>
                </a:cubicBezTo>
                <a:cubicBezTo>
                  <a:pt x="237" y="87"/>
                  <a:pt x="237" y="87"/>
                  <a:pt x="237" y="87"/>
                </a:cubicBezTo>
                <a:cubicBezTo>
                  <a:pt x="222" y="87"/>
                  <a:pt x="222" y="87"/>
                  <a:pt x="222" y="87"/>
                </a:cubicBezTo>
                <a:cubicBezTo>
                  <a:pt x="222" y="85"/>
                  <a:pt x="222" y="85"/>
                  <a:pt x="222" y="85"/>
                </a:cubicBezTo>
                <a:cubicBezTo>
                  <a:pt x="223" y="84"/>
                  <a:pt x="223" y="83"/>
                  <a:pt x="223" y="81"/>
                </a:cubicBezTo>
                <a:cubicBezTo>
                  <a:pt x="226" y="71"/>
                  <a:pt x="233" y="60"/>
                  <a:pt x="244" y="60"/>
                </a:cubicBezTo>
                <a:cubicBezTo>
                  <a:pt x="249" y="60"/>
                  <a:pt x="254" y="62"/>
                  <a:pt x="253" y="69"/>
                </a:cubicBezTo>
                <a:cubicBezTo>
                  <a:pt x="271" y="69"/>
                  <a:pt x="271" y="69"/>
                  <a:pt x="271" y="69"/>
                </a:cubicBezTo>
                <a:cubicBezTo>
                  <a:pt x="272" y="66"/>
                  <a:pt x="273" y="61"/>
                  <a:pt x="269" y="56"/>
                </a:cubicBezTo>
                <a:cubicBezTo>
                  <a:pt x="266" y="51"/>
                  <a:pt x="258" y="48"/>
                  <a:pt x="248" y="48"/>
                </a:cubicBezTo>
                <a:cubicBezTo>
                  <a:pt x="241" y="48"/>
                  <a:pt x="231" y="50"/>
                  <a:pt x="222" y="55"/>
                </a:cubicBezTo>
                <a:cubicBezTo>
                  <a:pt x="222" y="2"/>
                  <a:pt x="222" y="2"/>
                  <a:pt x="222" y="2"/>
                </a:cubicBezTo>
                <a:cubicBezTo>
                  <a:pt x="281" y="2"/>
                  <a:pt x="281" y="2"/>
                  <a:pt x="281" y="2"/>
                </a:cubicBezTo>
                <a:cubicBezTo>
                  <a:pt x="281" y="87"/>
                  <a:pt x="281" y="87"/>
                  <a:pt x="281" y="87"/>
                </a:cubicBezTo>
                <a:cubicBezTo>
                  <a:pt x="281" y="87"/>
                  <a:pt x="281" y="87"/>
                  <a:pt x="281" y="87"/>
                </a:cubicBezTo>
                <a:close/>
                <a:moveTo>
                  <a:pt x="246" y="101"/>
                </a:moveTo>
                <a:cubicBezTo>
                  <a:pt x="243" y="102"/>
                  <a:pt x="240" y="102"/>
                  <a:pt x="237" y="102"/>
                </a:cubicBezTo>
                <a:cubicBezTo>
                  <a:pt x="228" y="102"/>
                  <a:pt x="222" y="98"/>
                  <a:pt x="222" y="89"/>
                </a:cubicBezTo>
                <a:cubicBezTo>
                  <a:pt x="249" y="89"/>
                  <a:pt x="249" y="89"/>
                  <a:pt x="249" y="89"/>
                </a:cubicBezTo>
                <a:cubicBezTo>
                  <a:pt x="246" y="101"/>
                  <a:pt x="246" y="101"/>
                  <a:pt x="246" y="101"/>
                </a:cubicBezTo>
                <a:cubicBezTo>
                  <a:pt x="246" y="101"/>
                  <a:pt x="246" y="101"/>
                  <a:pt x="246" y="101"/>
                </a:cubicBezTo>
                <a:close/>
                <a:moveTo>
                  <a:pt x="213" y="53"/>
                </a:moveTo>
                <a:cubicBezTo>
                  <a:pt x="213" y="65"/>
                  <a:pt x="213" y="65"/>
                  <a:pt x="213" y="65"/>
                </a:cubicBezTo>
                <a:cubicBezTo>
                  <a:pt x="209" y="71"/>
                  <a:pt x="206" y="77"/>
                  <a:pt x="205" y="82"/>
                </a:cubicBezTo>
                <a:cubicBezTo>
                  <a:pt x="204" y="83"/>
                  <a:pt x="204" y="85"/>
                  <a:pt x="204" y="87"/>
                </a:cubicBezTo>
                <a:cubicBezTo>
                  <a:pt x="195" y="87"/>
                  <a:pt x="195" y="87"/>
                  <a:pt x="195" y="87"/>
                </a:cubicBezTo>
                <a:cubicBezTo>
                  <a:pt x="203" y="52"/>
                  <a:pt x="203" y="52"/>
                  <a:pt x="203" y="52"/>
                </a:cubicBezTo>
                <a:cubicBezTo>
                  <a:pt x="178" y="52"/>
                  <a:pt x="178" y="52"/>
                  <a:pt x="178" y="52"/>
                </a:cubicBezTo>
                <a:cubicBezTo>
                  <a:pt x="156" y="87"/>
                  <a:pt x="156" y="87"/>
                  <a:pt x="156" y="87"/>
                </a:cubicBezTo>
                <a:cubicBezTo>
                  <a:pt x="154" y="87"/>
                  <a:pt x="154" y="87"/>
                  <a:pt x="154" y="87"/>
                </a:cubicBezTo>
                <a:cubicBezTo>
                  <a:pt x="154" y="2"/>
                  <a:pt x="154" y="2"/>
                  <a:pt x="154" y="2"/>
                </a:cubicBezTo>
                <a:cubicBezTo>
                  <a:pt x="213" y="2"/>
                  <a:pt x="213" y="2"/>
                  <a:pt x="213" y="2"/>
                </a:cubicBezTo>
                <a:cubicBezTo>
                  <a:pt x="213" y="53"/>
                  <a:pt x="213" y="53"/>
                  <a:pt x="213" y="53"/>
                </a:cubicBezTo>
                <a:cubicBezTo>
                  <a:pt x="213" y="53"/>
                  <a:pt x="213" y="53"/>
                  <a:pt x="213" y="53"/>
                </a:cubicBezTo>
                <a:close/>
                <a:moveTo>
                  <a:pt x="180" y="87"/>
                </a:moveTo>
                <a:cubicBezTo>
                  <a:pt x="171" y="87"/>
                  <a:pt x="171" y="87"/>
                  <a:pt x="171" y="87"/>
                </a:cubicBezTo>
                <a:cubicBezTo>
                  <a:pt x="185" y="66"/>
                  <a:pt x="185" y="66"/>
                  <a:pt x="185" y="66"/>
                </a:cubicBezTo>
                <a:cubicBezTo>
                  <a:pt x="180" y="87"/>
                  <a:pt x="180" y="87"/>
                  <a:pt x="180" y="87"/>
                </a:cubicBezTo>
                <a:cubicBezTo>
                  <a:pt x="180" y="87"/>
                  <a:pt x="180" y="87"/>
                  <a:pt x="180" y="87"/>
                </a:cubicBezTo>
                <a:close/>
                <a:moveTo>
                  <a:pt x="145" y="52"/>
                </a:moveTo>
                <a:cubicBezTo>
                  <a:pt x="130" y="52"/>
                  <a:pt x="130" y="52"/>
                  <a:pt x="130" y="52"/>
                </a:cubicBezTo>
                <a:cubicBezTo>
                  <a:pt x="120" y="87"/>
                  <a:pt x="120" y="87"/>
                  <a:pt x="120" y="87"/>
                </a:cubicBezTo>
                <a:cubicBezTo>
                  <a:pt x="104" y="87"/>
                  <a:pt x="104" y="87"/>
                  <a:pt x="104" y="87"/>
                </a:cubicBezTo>
                <a:cubicBezTo>
                  <a:pt x="112" y="84"/>
                  <a:pt x="117" y="78"/>
                  <a:pt x="119" y="70"/>
                </a:cubicBezTo>
                <a:cubicBezTo>
                  <a:pt x="120" y="64"/>
                  <a:pt x="119" y="59"/>
                  <a:pt x="117" y="56"/>
                </a:cubicBezTo>
                <a:cubicBezTo>
                  <a:pt x="113" y="51"/>
                  <a:pt x="105" y="52"/>
                  <a:pt x="98" y="52"/>
                </a:cubicBezTo>
                <a:cubicBezTo>
                  <a:pt x="97" y="52"/>
                  <a:pt x="86" y="52"/>
                  <a:pt x="86" y="52"/>
                </a:cubicBezTo>
                <a:cubicBezTo>
                  <a:pt x="86" y="2"/>
                  <a:pt x="86" y="2"/>
                  <a:pt x="86" y="2"/>
                </a:cubicBezTo>
                <a:cubicBezTo>
                  <a:pt x="145" y="2"/>
                  <a:pt x="145" y="2"/>
                  <a:pt x="145" y="2"/>
                </a:cubicBezTo>
                <a:cubicBezTo>
                  <a:pt x="145" y="52"/>
                  <a:pt x="145" y="52"/>
                  <a:pt x="145" y="52"/>
                </a:cubicBezTo>
                <a:cubicBezTo>
                  <a:pt x="145" y="52"/>
                  <a:pt x="145" y="52"/>
                  <a:pt x="145" y="52"/>
                </a:cubicBezTo>
                <a:close/>
                <a:moveTo>
                  <a:pt x="135" y="87"/>
                </a:moveTo>
                <a:cubicBezTo>
                  <a:pt x="141" y="65"/>
                  <a:pt x="141" y="65"/>
                  <a:pt x="141" y="65"/>
                </a:cubicBezTo>
                <a:cubicBezTo>
                  <a:pt x="142" y="87"/>
                  <a:pt x="142" y="87"/>
                  <a:pt x="142" y="87"/>
                </a:cubicBezTo>
                <a:cubicBezTo>
                  <a:pt x="135" y="87"/>
                  <a:pt x="135" y="87"/>
                  <a:pt x="135" y="87"/>
                </a:cubicBezTo>
                <a:cubicBezTo>
                  <a:pt x="135" y="87"/>
                  <a:pt x="135" y="87"/>
                  <a:pt x="135" y="87"/>
                </a:cubicBezTo>
                <a:close/>
                <a:moveTo>
                  <a:pt x="93" y="79"/>
                </a:moveTo>
                <a:cubicBezTo>
                  <a:pt x="93" y="79"/>
                  <a:pt x="93" y="79"/>
                  <a:pt x="93" y="79"/>
                </a:cubicBezTo>
                <a:cubicBezTo>
                  <a:pt x="92" y="79"/>
                  <a:pt x="91" y="79"/>
                  <a:pt x="91" y="79"/>
                </a:cubicBezTo>
                <a:cubicBezTo>
                  <a:pt x="90" y="79"/>
                  <a:pt x="89" y="79"/>
                  <a:pt x="89" y="79"/>
                </a:cubicBezTo>
                <a:cubicBezTo>
                  <a:pt x="85" y="79"/>
                  <a:pt x="85" y="79"/>
                  <a:pt x="85" y="79"/>
                </a:cubicBezTo>
                <a:cubicBezTo>
                  <a:pt x="87" y="72"/>
                  <a:pt x="87" y="72"/>
                  <a:pt x="87" y="72"/>
                </a:cubicBezTo>
                <a:cubicBezTo>
                  <a:pt x="87" y="69"/>
                  <a:pt x="87" y="69"/>
                  <a:pt x="87" y="69"/>
                </a:cubicBezTo>
                <a:cubicBezTo>
                  <a:pt x="89" y="62"/>
                  <a:pt x="89" y="62"/>
                  <a:pt x="89" y="62"/>
                </a:cubicBezTo>
                <a:cubicBezTo>
                  <a:pt x="90" y="62"/>
                  <a:pt x="91" y="62"/>
                  <a:pt x="92" y="62"/>
                </a:cubicBezTo>
                <a:cubicBezTo>
                  <a:pt x="95" y="62"/>
                  <a:pt x="95" y="62"/>
                  <a:pt x="95" y="62"/>
                </a:cubicBezTo>
                <a:cubicBezTo>
                  <a:pt x="100" y="62"/>
                  <a:pt x="103" y="62"/>
                  <a:pt x="104" y="63"/>
                </a:cubicBezTo>
                <a:cubicBezTo>
                  <a:pt x="105" y="65"/>
                  <a:pt x="105" y="67"/>
                  <a:pt x="104" y="70"/>
                </a:cubicBezTo>
                <a:cubicBezTo>
                  <a:pt x="102" y="75"/>
                  <a:pt x="100" y="78"/>
                  <a:pt x="93" y="79"/>
                </a:cubicBezTo>
                <a:moveTo>
                  <a:pt x="76" y="55"/>
                </a:moveTo>
                <a:cubicBezTo>
                  <a:pt x="75" y="58"/>
                  <a:pt x="75" y="58"/>
                  <a:pt x="75" y="58"/>
                </a:cubicBezTo>
                <a:cubicBezTo>
                  <a:pt x="67" y="86"/>
                  <a:pt x="67" y="86"/>
                  <a:pt x="67" y="86"/>
                </a:cubicBezTo>
                <a:cubicBezTo>
                  <a:pt x="67" y="87"/>
                  <a:pt x="67" y="87"/>
                  <a:pt x="67" y="87"/>
                </a:cubicBezTo>
                <a:cubicBezTo>
                  <a:pt x="39" y="87"/>
                  <a:pt x="39" y="87"/>
                  <a:pt x="39" y="87"/>
                </a:cubicBezTo>
                <a:cubicBezTo>
                  <a:pt x="37" y="82"/>
                  <a:pt x="37" y="82"/>
                  <a:pt x="37" y="82"/>
                </a:cubicBezTo>
                <a:cubicBezTo>
                  <a:pt x="67" y="52"/>
                  <a:pt x="67" y="52"/>
                  <a:pt x="67" y="52"/>
                </a:cubicBezTo>
                <a:cubicBezTo>
                  <a:pt x="48" y="52"/>
                  <a:pt x="48" y="52"/>
                  <a:pt x="48" y="52"/>
                </a:cubicBezTo>
                <a:cubicBezTo>
                  <a:pt x="25" y="77"/>
                  <a:pt x="25" y="77"/>
                  <a:pt x="25" y="77"/>
                </a:cubicBezTo>
                <a:cubicBezTo>
                  <a:pt x="32" y="52"/>
                  <a:pt x="32" y="52"/>
                  <a:pt x="32" y="52"/>
                </a:cubicBezTo>
                <a:cubicBezTo>
                  <a:pt x="18" y="52"/>
                  <a:pt x="18" y="52"/>
                  <a:pt x="18" y="52"/>
                </a:cubicBezTo>
                <a:cubicBezTo>
                  <a:pt x="18" y="2"/>
                  <a:pt x="18" y="2"/>
                  <a:pt x="18" y="2"/>
                </a:cubicBezTo>
                <a:cubicBezTo>
                  <a:pt x="76" y="2"/>
                  <a:pt x="76" y="2"/>
                  <a:pt x="76" y="2"/>
                </a:cubicBezTo>
                <a:cubicBezTo>
                  <a:pt x="76" y="55"/>
                  <a:pt x="76" y="55"/>
                  <a:pt x="76" y="55"/>
                </a:cubicBezTo>
                <a:cubicBezTo>
                  <a:pt x="76" y="55"/>
                  <a:pt x="76" y="55"/>
                  <a:pt x="76" y="55"/>
                </a:cubicBezTo>
                <a:close/>
                <a:moveTo>
                  <a:pt x="22" y="87"/>
                </a:moveTo>
                <a:cubicBezTo>
                  <a:pt x="22" y="87"/>
                  <a:pt x="22" y="87"/>
                  <a:pt x="22" y="87"/>
                </a:cubicBezTo>
                <a:cubicBezTo>
                  <a:pt x="22" y="87"/>
                  <a:pt x="22" y="87"/>
                  <a:pt x="22" y="87"/>
                </a:cubicBezTo>
                <a:cubicBezTo>
                  <a:pt x="22" y="87"/>
                  <a:pt x="22" y="87"/>
                  <a:pt x="22" y="87"/>
                </a:cubicBezTo>
                <a:cubicBezTo>
                  <a:pt x="22" y="87"/>
                  <a:pt x="22" y="87"/>
                  <a:pt x="22" y="87"/>
                </a:cubicBezTo>
                <a:close/>
                <a:moveTo>
                  <a:pt x="220" y="0"/>
                </a:moveTo>
                <a:cubicBezTo>
                  <a:pt x="220" y="57"/>
                  <a:pt x="220" y="57"/>
                  <a:pt x="220" y="57"/>
                </a:cubicBezTo>
                <a:cubicBezTo>
                  <a:pt x="218" y="59"/>
                  <a:pt x="216" y="60"/>
                  <a:pt x="215" y="62"/>
                </a:cubicBezTo>
                <a:cubicBezTo>
                  <a:pt x="215" y="0"/>
                  <a:pt x="215" y="0"/>
                  <a:pt x="215" y="0"/>
                </a:cubicBezTo>
                <a:cubicBezTo>
                  <a:pt x="152" y="0"/>
                  <a:pt x="152" y="0"/>
                  <a:pt x="152" y="0"/>
                </a:cubicBezTo>
                <a:cubicBezTo>
                  <a:pt x="152" y="52"/>
                  <a:pt x="152" y="52"/>
                  <a:pt x="152" y="52"/>
                </a:cubicBezTo>
                <a:cubicBezTo>
                  <a:pt x="147" y="52"/>
                  <a:pt x="147" y="52"/>
                  <a:pt x="147" y="52"/>
                </a:cubicBezTo>
                <a:cubicBezTo>
                  <a:pt x="147" y="0"/>
                  <a:pt x="147" y="0"/>
                  <a:pt x="147" y="0"/>
                </a:cubicBezTo>
                <a:cubicBezTo>
                  <a:pt x="84" y="0"/>
                  <a:pt x="84" y="0"/>
                  <a:pt x="84" y="0"/>
                </a:cubicBezTo>
                <a:cubicBezTo>
                  <a:pt x="84" y="52"/>
                  <a:pt x="84" y="52"/>
                  <a:pt x="84" y="52"/>
                </a:cubicBezTo>
                <a:cubicBezTo>
                  <a:pt x="79" y="52"/>
                  <a:pt x="79" y="52"/>
                  <a:pt x="79" y="52"/>
                </a:cubicBezTo>
                <a:cubicBezTo>
                  <a:pt x="79" y="0"/>
                  <a:pt x="79" y="0"/>
                  <a:pt x="79" y="0"/>
                </a:cubicBezTo>
                <a:cubicBezTo>
                  <a:pt x="16" y="0"/>
                  <a:pt x="16" y="0"/>
                  <a:pt x="16" y="0"/>
                </a:cubicBezTo>
                <a:cubicBezTo>
                  <a:pt x="16" y="59"/>
                  <a:pt x="16" y="59"/>
                  <a:pt x="16" y="59"/>
                </a:cubicBezTo>
                <a:cubicBezTo>
                  <a:pt x="0" y="113"/>
                  <a:pt x="0" y="113"/>
                  <a:pt x="0" y="113"/>
                </a:cubicBezTo>
                <a:cubicBezTo>
                  <a:pt x="14" y="113"/>
                  <a:pt x="14" y="113"/>
                  <a:pt x="14" y="113"/>
                </a:cubicBezTo>
                <a:cubicBezTo>
                  <a:pt x="21" y="89"/>
                  <a:pt x="21" y="89"/>
                  <a:pt x="21" y="89"/>
                </a:cubicBezTo>
                <a:cubicBezTo>
                  <a:pt x="23" y="89"/>
                  <a:pt x="23" y="89"/>
                  <a:pt x="23" y="89"/>
                </a:cubicBezTo>
                <a:cubicBezTo>
                  <a:pt x="35" y="113"/>
                  <a:pt x="35" y="113"/>
                  <a:pt x="35" y="113"/>
                </a:cubicBezTo>
                <a:cubicBezTo>
                  <a:pt x="52" y="113"/>
                  <a:pt x="52" y="113"/>
                  <a:pt x="52" y="113"/>
                </a:cubicBezTo>
                <a:cubicBezTo>
                  <a:pt x="40" y="89"/>
                  <a:pt x="40" y="89"/>
                  <a:pt x="40" y="89"/>
                </a:cubicBezTo>
                <a:cubicBezTo>
                  <a:pt x="66" y="89"/>
                  <a:pt x="66" y="89"/>
                  <a:pt x="66" y="89"/>
                </a:cubicBezTo>
                <a:cubicBezTo>
                  <a:pt x="59" y="113"/>
                  <a:pt x="59" y="113"/>
                  <a:pt x="59" y="113"/>
                </a:cubicBezTo>
                <a:cubicBezTo>
                  <a:pt x="74" y="113"/>
                  <a:pt x="74" y="113"/>
                  <a:pt x="74" y="113"/>
                </a:cubicBezTo>
                <a:cubicBezTo>
                  <a:pt x="81" y="89"/>
                  <a:pt x="81" y="89"/>
                  <a:pt x="81" y="89"/>
                </a:cubicBezTo>
                <a:cubicBezTo>
                  <a:pt x="85" y="89"/>
                  <a:pt x="85" y="89"/>
                  <a:pt x="85" y="89"/>
                </a:cubicBezTo>
                <a:cubicBezTo>
                  <a:pt x="85" y="89"/>
                  <a:pt x="85" y="89"/>
                  <a:pt x="85" y="89"/>
                </a:cubicBezTo>
                <a:cubicBezTo>
                  <a:pt x="90" y="89"/>
                  <a:pt x="90" y="89"/>
                  <a:pt x="90" y="89"/>
                </a:cubicBezTo>
                <a:cubicBezTo>
                  <a:pt x="90" y="89"/>
                  <a:pt x="90" y="89"/>
                  <a:pt x="90" y="89"/>
                </a:cubicBezTo>
                <a:cubicBezTo>
                  <a:pt x="119" y="89"/>
                  <a:pt x="119" y="89"/>
                  <a:pt x="119" y="89"/>
                </a:cubicBezTo>
                <a:cubicBezTo>
                  <a:pt x="112" y="113"/>
                  <a:pt x="112" y="113"/>
                  <a:pt x="112" y="113"/>
                </a:cubicBezTo>
                <a:cubicBezTo>
                  <a:pt x="128" y="113"/>
                  <a:pt x="128" y="113"/>
                  <a:pt x="128" y="113"/>
                </a:cubicBezTo>
                <a:cubicBezTo>
                  <a:pt x="135" y="89"/>
                  <a:pt x="135" y="89"/>
                  <a:pt x="135" y="89"/>
                </a:cubicBezTo>
                <a:cubicBezTo>
                  <a:pt x="142" y="89"/>
                  <a:pt x="142" y="89"/>
                  <a:pt x="142" y="89"/>
                </a:cubicBezTo>
                <a:cubicBezTo>
                  <a:pt x="142" y="113"/>
                  <a:pt x="142" y="113"/>
                  <a:pt x="142" y="113"/>
                </a:cubicBezTo>
                <a:cubicBezTo>
                  <a:pt x="155" y="113"/>
                  <a:pt x="155" y="113"/>
                  <a:pt x="155" y="113"/>
                </a:cubicBezTo>
                <a:cubicBezTo>
                  <a:pt x="170" y="89"/>
                  <a:pt x="170" y="89"/>
                  <a:pt x="170" y="89"/>
                </a:cubicBezTo>
                <a:cubicBezTo>
                  <a:pt x="180" y="89"/>
                  <a:pt x="180" y="89"/>
                  <a:pt x="180" y="89"/>
                </a:cubicBezTo>
                <a:cubicBezTo>
                  <a:pt x="175" y="113"/>
                  <a:pt x="175" y="113"/>
                  <a:pt x="175" y="113"/>
                </a:cubicBezTo>
                <a:cubicBezTo>
                  <a:pt x="190" y="113"/>
                  <a:pt x="190" y="113"/>
                  <a:pt x="190" y="113"/>
                </a:cubicBezTo>
                <a:cubicBezTo>
                  <a:pt x="195" y="89"/>
                  <a:pt x="195" y="89"/>
                  <a:pt x="195" y="89"/>
                </a:cubicBezTo>
                <a:cubicBezTo>
                  <a:pt x="204" y="89"/>
                  <a:pt x="204" y="89"/>
                  <a:pt x="204" y="89"/>
                </a:cubicBezTo>
                <a:cubicBezTo>
                  <a:pt x="203" y="96"/>
                  <a:pt x="205" y="103"/>
                  <a:pt x="210" y="108"/>
                </a:cubicBezTo>
                <a:cubicBezTo>
                  <a:pt x="216" y="113"/>
                  <a:pt x="225" y="114"/>
                  <a:pt x="232" y="114"/>
                </a:cubicBezTo>
                <a:cubicBezTo>
                  <a:pt x="241" y="114"/>
                  <a:pt x="251" y="113"/>
                  <a:pt x="260" y="111"/>
                </a:cubicBezTo>
                <a:cubicBezTo>
                  <a:pt x="266" y="89"/>
                  <a:pt x="266" y="89"/>
                  <a:pt x="266" y="89"/>
                </a:cubicBezTo>
                <a:cubicBezTo>
                  <a:pt x="283" y="89"/>
                  <a:pt x="283" y="89"/>
                  <a:pt x="283" y="89"/>
                </a:cubicBezTo>
                <a:cubicBezTo>
                  <a:pt x="283" y="0"/>
                  <a:pt x="283" y="0"/>
                  <a:pt x="283" y="0"/>
                </a:cubicBezTo>
                <a:cubicBezTo>
                  <a:pt x="220" y="0"/>
                  <a:pt x="220" y="0"/>
                  <a:pt x="220" y="0"/>
                </a:cubicBezTo>
                <a:cubicBezTo>
                  <a:pt x="220" y="0"/>
                  <a:pt x="220" y="0"/>
                  <a:pt x="2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3" name="Rectangle: Rounded Corners 2">
            <a:extLst>
              <a:ext uri="{FF2B5EF4-FFF2-40B4-BE49-F238E27FC236}">
                <a16:creationId xmlns:a16="http://schemas.microsoft.com/office/drawing/2014/main" id="{3DDA7DDB-0D5A-44CD-A0E3-811186CA60B7}"/>
              </a:ext>
            </a:extLst>
          </p:cNvPr>
          <p:cNvSpPr/>
          <p:nvPr/>
        </p:nvSpPr>
        <p:spPr>
          <a:xfrm>
            <a:off x="7701517" y="691116"/>
            <a:ext cx="2296075" cy="873524"/>
          </a:xfrm>
          <a:prstGeom prst="roundRect">
            <a:avLst/>
          </a:prstGeom>
          <a:solidFill>
            <a:schemeClr val="bg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5" name="Picture 9" descr="https://content.gnoss.ws/imagenes/proyectos/personalizacion/76b85a95-2bdd-4ece-9a13-43f86cd1d5e6/resources/logos/logo.png">
            <a:extLst>
              <a:ext uri="{FF2B5EF4-FFF2-40B4-BE49-F238E27FC236}">
                <a16:creationId xmlns:a16="http://schemas.microsoft.com/office/drawing/2014/main" id="{4E9BB7F4-A975-4294-9F07-191D2547A6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97053" y="918328"/>
            <a:ext cx="1905000" cy="419100"/>
          </a:xfrm>
          <a:prstGeom prst="rect">
            <a:avLst/>
          </a:prstGeom>
          <a:noFill/>
          <a:ln>
            <a:noFill/>
          </a:ln>
          <a:extLst>
            <a:ext uri="{909E8E84-426E-40DD-AFC4-6F175D3DCCD1}">
              <a14:hiddenFill xmlns:a14="http://schemas.microsoft.com/office/drawing/2010/main">
                <a:solidFill>
                  <a:schemeClr val="bg1"/>
                </a:solidFill>
              </a14:hiddenFill>
            </a:ext>
          </a:extLst>
        </p:spPr>
      </p:pic>
      <p:sp>
        <p:nvSpPr>
          <p:cNvPr id="4" name="Rectangle 3"/>
          <p:cNvSpPr/>
          <p:nvPr/>
        </p:nvSpPr>
        <p:spPr>
          <a:xfrm>
            <a:off x="419141" y="1396342"/>
            <a:ext cx="4089064" cy="954107"/>
          </a:xfrm>
          <a:prstGeom prst="rect">
            <a:avLst/>
          </a:prstGeom>
        </p:spPr>
        <p:txBody>
          <a:bodyPr wrap="square">
            <a:spAutoFit/>
          </a:bodyPr>
          <a:lstStyle/>
          <a:p>
            <a:pPr marL="0" marR="0" lvl="0" indent="0" algn="l" defTabSz="914400" rtl="0" eaLnBrk="1" fontAlgn="auto" latinLnBrk="0" hangingPunct="1">
              <a:lnSpc>
                <a:spcPct val="70000"/>
              </a:lnSpc>
              <a:spcBef>
                <a:spcPts val="0"/>
              </a:spcBef>
              <a:spcAft>
                <a:spcPts val="0"/>
              </a:spcAft>
              <a:buClrTx/>
              <a:buSzTx/>
              <a:buFontTx/>
              <a:buNone/>
              <a:tabLst/>
              <a:defRPr/>
            </a:pPr>
            <a:r>
              <a:rPr kumimoji="0" lang="es-ES" sz="4800" b="1" i="0" u="none" strike="noStrike" kern="0" cap="none" spc="0" normalizeH="0" baseline="0" noProof="0" dirty="0">
                <a:ln>
                  <a:noFill/>
                </a:ln>
                <a:solidFill>
                  <a:prstClr val="white"/>
                </a:solidFill>
                <a:effectLst/>
                <a:uLnTx/>
                <a:uFillTx/>
                <a:latin typeface="KPMG Extralight"/>
                <a:ea typeface="+mn-ea"/>
                <a:cs typeface="+mn-cs"/>
              </a:rPr>
              <a:t>Garnica AS IS</a:t>
            </a:r>
          </a:p>
          <a:p>
            <a:pPr marL="0" marR="0" lvl="0" indent="0" algn="l" defTabSz="914400" rtl="0" eaLnBrk="1" fontAlgn="auto" latinLnBrk="0" hangingPunct="1">
              <a:lnSpc>
                <a:spcPct val="70000"/>
              </a:lnSpc>
              <a:spcBef>
                <a:spcPts val="0"/>
              </a:spcBef>
              <a:spcAft>
                <a:spcPts val="0"/>
              </a:spcAft>
              <a:buClrTx/>
              <a:buSzTx/>
              <a:buFontTx/>
              <a:buNone/>
              <a:tabLst/>
              <a:defRPr/>
            </a:pPr>
            <a:r>
              <a:rPr lang="es-ES" sz="3200" b="1" kern="0" dirty="0">
                <a:solidFill>
                  <a:prstClr val="white"/>
                </a:solidFill>
                <a:latin typeface="KPMG Extralight"/>
              </a:rPr>
              <a:t>Análisis cualitativo y cuantitativo</a:t>
            </a:r>
            <a:endParaRPr kumimoji="0" lang="en-US" sz="3200" b="1" i="0" u="none" strike="noStrike" kern="0" cap="none" spc="0" normalizeH="0" baseline="0" noProof="0" dirty="0">
              <a:ln>
                <a:noFill/>
              </a:ln>
              <a:solidFill>
                <a:prstClr val="white"/>
              </a:solidFill>
              <a:effectLst/>
              <a:uLnTx/>
              <a:uFillTx/>
              <a:latin typeface="KPMG Extralight"/>
              <a:ea typeface="+mn-ea"/>
              <a:cs typeface="+mn-cs"/>
            </a:endParaRPr>
          </a:p>
        </p:txBody>
      </p:sp>
    </p:spTree>
    <p:extLst>
      <p:ext uri="{BB962C8B-B14F-4D97-AF65-F5344CB8AC3E}">
        <p14:creationId xmlns:p14="http://schemas.microsoft.com/office/powerpoint/2010/main" val="41409470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17635" name="think-cell Slide" r:id="rId6" imgW="216" imgH="216" progId="TCLayout.ActiveDocument.1">
                  <p:embed/>
                </p:oleObj>
              </mc:Choice>
              <mc:Fallback>
                <p:oleObj name="think-cell Slide" r:id="rId6" imgW="216" imgH="216" progId="TCLayout.ActiveDocument.1">
                  <p:embed/>
                  <p:pic>
                    <p:nvPicPr>
                      <p:cNvPr id="4" name="Object 3" hidden="1"/>
                      <p:cNvPicPr/>
                      <p:nvPr/>
                    </p:nvPicPr>
                    <p:blipFill>
                      <a:blip r:embed="rId7"/>
                      <a:stretch>
                        <a:fillRect/>
                      </a:stretch>
                    </p:blipFill>
                    <p:spPr>
                      <a:xfrm>
                        <a:off x="1525589" y="1589"/>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DE92D78-B88A-4237-B719-CF68C8EF0807}"/>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4000" b="0" i="0" u="none" strike="noStrike" kern="1200" cap="none" spc="0" normalizeH="0" baseline="0" noProof="0" dirty="0">
              <a:ln>
                <a:noFill/>
              </a:ln>
              <a:solidFill>
                <a:prstClr val="white"/>
              </a:solidFill>
              <a:effectLst/>
              <a:uLnTx/>
              <a:uFillTx/>
              <a:latin typeface="KPMG Extralight" panose="020B0303030202040204" pitchFamily="34" charset="0"/>
              <a:ea typeface="+mn-ea"/>
              <a:cs typeface="+mn-cs"/>
              <a:sym typeface="KPMG Extralight" panose="020B0303030202040204" pitchFamily="34" charset="0"/>
            </a:endParaRPr>
          </a:p>
        </p:txBody>
      </p:sp>
      <p:sp>
        <p:nvSpPr>
          <p:cNvPr id="47" name="Title 1"/>
          <p:cNvSpPr>
            <a:spLocks noGrp="1"/>
          </p:cNvSpPr>
          <p:nvPr>
            <p:ph type="title"/>
          </p:nvPr>
        </p:nvSpPr>
        <p:spPr>
          <a:xfrm>
            <a:off x="952301" y="109394"/>
            <a:ext cx="8478958" cy="687855"/>
          </a:xfrm>
        </p:spPr>
        <p:txBody>
          <a:bodyPr/>
          <a:lstStyle/>
          <a:p>
            <a:r>
              <a:rPr lang="es-ES_tradnl" sz="2400" b="1" dirty="0">
                <a:solidFill>
                  <a:srgbClr val="00338D"/>
                </a:solidFill>
              </a:rPr>
              <a:t>2.2. Procesos</a:t>
            </a:r>
            <a:br>
              <a:rPr lang="es-ES_tradnl" sz="4000" b="1" dirty="0">
                <a:solidFill>
                  <a:srgbClr val="00338D"/>
                </a:solidFill>
              </a:rPr>
            </a:br>
            <a:r>
              <a:rPr lang="es-ES_tradnl" sz="4000" dirty="0" err="1">
                <a:solidFill>
                  <a:srgbClr val="00338D"/>
                </a:solidFill>
              </a:rPr>
              <a:t>Supply</a:t>
            </a:r>
            <a:r>
              <a:rPr lang="es-ES_tradnl" sz="4000" dirty="0">
                <a:solidFill>
                  <a:srgbClr val="00338D"/>
                </a:solidFill>
              </a:rPr>
              <a:t> </a:t>
            </a:r>
            <a:r>
              <a:rPr lang="es-ES_tradnl" sz="4000" dirty="0" err="1">
                <a:solidFill>
                  <a:srgbClr val="00338D"/>
                </a:solidFill>
              </a:rPr>
              <a:t>Chain</a:t>
            </a:r>
            <a:br>
              <a:rPr lang="es-ES_tradnl" sz="4000" b="1" dirty="0"/>
            </a:br>
            <a:endParaRPr lang="es-ES_tradnl" sz="4000" dirty="0"/>
          </a:p>
        </p:txBody>
      </p:sp>
      <p:sp>
        <p:nvSpPr>
          <p:cNvPr id="49" name="Rectangle 23"/>
          <p:cNvSpPr>
            <a:spLocks noChangeArrowheads="1"/>
          </p:cNvSpPr>
          <p:nvPr/>
        </p:nvSpPr>
        <p:spPr bwMode="auto">
          <a:xfrm>
            <a:off x="1180761" y="2898687"/>
            <a:ext cx="9648825" cy="3482641"/>
          </a:xfrm>
          <a:prstGeom prst="rect">
            <a:avLst/>
          </a:prstGeom>
          <a:noFill/>
          <a:ln w="12700">
            <a:solidFill>
              <a:srgbClr val="00A3A1"/>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Arial"/>
              <a:ea typeface="+mn-ea"/>
              <a:cs typeface="+mn-cs"/>
            </a:endParaRPr>
          </a:p>
        </p:txBody>
      </p:sp>
      <p:sp>
        <p:nvSpPr>
          <p:cNvPr id="46" name="Rectangle 23"/>
          <p:cNvSpPr>
            <a:spLocks noChangeArrowheads="1"/>
          </p:cNvSpPr>
          <p:nvPr/>
        </p:nvSpPr>
        <p:spPr bwMode="auto">
          <a:xfrm>
            <a:off x="1271588" y="1240797"/>
            <a:ext cx="7240087" cy="1377708"/>
          </a:xfrm>
          <a:prstGeom prst="rect">
            <a:avLst/>
          </a:prstGeom>
          <a:noFill/>
          <a:ln w="12700">
            <a:solidFill>
              <a:srgbClr val="00266A"/>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Arial"/>
              <a:ea typeface="+mn-ea"/>
              <a:cs typeface="+mn-cs"/>
            </a:endParaRPr>
          </a:p>
        </p:txBody>
      </p:sp>
      <p:sp>
        <p:nvSpPr>
          <p:cNvPr id="50" name="14 Rectángulo redondeado"/>
          <p:cNvSpPr/>
          <p:nvPr/>
        </p:nvSpPr>
        <p:spPr>
          <a:xfrm>
            <a:off x="1271464" y="1036475"/>
            <a:ext cx="2440800" cy="360000"/>
          </a:xfrm>
          <a:prstGeom prst="roundRect">
            <a:avLst/>
          </a:prstGeom>
          <a:solidFill>
            <a:schemeClr val="tx2">
              <a:lumMod val="75000"/>
            </a:schemeClr>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2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Taxonomía</a:t>
            </a:r>
          </a:p>
        </p:txBody>
      </p:sp>
      <p:grpSp>
        <p:nvGrpSpPr>
          <p:cNvPr id="13" name="Group 12">
            <a:extLst>
              <a:ext uri="{FF2B5EF4-FFF2-40B4-BE49-F238E27FC236}">
                <a16:creationId xmlns:a16="http://schemas.microsoft.com/office/drawing/2014/main" id="{3743C344-F426-4131-95C4-D95DF336F0E7}"/>
              </a:ext>
            </a:extLst>
          </p:cNvPr>
          <p:cNvGrpSpPr/>
          <p:nvPr/>
        </p:nvGrpSpPr>
        <p:grpSpPr>
          <a:xfrm>
            <a:off x="3485188" y="902264"/>
            <a:ext cx="432000" cy="432000"/>
            <a:chOff x="2288002" y="902264"/>
            <a:chExt cx="432000" cy="432000"/>
          </a:xfrm>
        </p:grpSpPr>
        <p:sp>
          <p:nvSpPr>
            <p:cNvPr id="9" name="Oval 8"/>
            <p:cNvSpPr/>
            <p:nvPr/>
          </p:nvSpPr>
          <p:spPr>
            <a:xfrm>
              <a:off x="2288002" y="902264"/>
              <a:ext cx="432000" cy="432000"/>
            </a:xfrm>
            <a:prstGeom prst="ellipse">
              <a:avLst/>
            </a:prstGeom>
            <a:solidFill>
              <a:srgbClr val="00486D"/>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8" name="Freeform 4814"/>
            <p:cNvSpPr>
              <a:spLocks noEditPoints="1"/>
            </p:cNvSpPr>
            <p:nvPr/>
          </p:nvSpPr>
          <p:spPr bwMode="auto">
            <a:xfrm>
              <a:off x="2333042" y="972867"/>
              <a:ext cx="254028" cy="305679"/>
            </a:xfrm>
            <a:custGeom>
              <a:avLst/>
              <a:gdLst>
                <a:gd name="T0" fmla="*/ 148 w 280"/>
                <a:gd name="T1" fmla="*/ 304 h 372"/>
                <a:gd name="T2" fmla="*/ 148 w 280"/>
                <a:gd name="T3" fmla="*/ 98 h 372"/>
                <a:gd name="T4" fmla="*/ 164 w 280"/>
                <a:gd name="T5" fmla="*/ 92 h 372"/>
                <a:gd name="T6" fmla="*/ 180 w 280"/>
                <a:gd name="T7" fmla="*/ 72 h 372"/>
                <a:gd name="T8" fmla="*/ 186 w 280"/>
                <a:gd name="T9" fmla="*/ 48 h 372"/>
                <a:gd name="T10" fmla="*/ 178 w 280"/>
                <a:gd name="T11" fmla="*/ 20 h 372"/>
                <a:gd name="T12" fmla="*/ 160 w 280"/>
                <a:gd name="T13" fmla="*/ 48 h 372"/>
                <a:gd name="T14" fmla="*/ 106 w 280"/>
                <a:gd name="T15" fmla="*/ 0 h 372"/>
                <a:gd name="T16" fmla="*/ 80 w 280"/>
                <a:gd name="T17" fmla="*/ 32 h 372"/>
                <a:gd name="T18" fmla="*/ 78 w 280"/>
                <a:gd name="T19" fmla="*/ 56 h 372"/>
                <a:gd name="T20" fmla="*/ 88 w 280"/>
                <a:gd name="T21" fmla="*/ 80 h 372"/>
                <a:gd name="T22" fmla="*/ 108 w 280"/>
                <a:gd name="T23" fmla="*/ 96 h 372"/>
                <a:gd name="T24" fmla="*/ 116 w 280"/>
                <a:gd name="T25" fmla="*/ 300 h 372"/>
                <a:gd name="T26" fmla="*/ 108 w 280"/>
                <a:gd name="T27" fmla="*/ 308 h 372"/>
                <a:gd name="T28" fmla="*/ 96 w 280"/>
                <a:gd name="T29" fmla="*/ 336 h 372"/>
                <a:gd name="T30" fmla="*/ 98 w 280"/>
                <a:gd name="T31" fmla="*/ 350 h 372"/>
                <a:gd name="T32" fmla="*/ 106 w 280"/>
                <a:gd name="T33" fmla="*/ 360 h 372"/>
                <a:gd name="T34" fmla="*/ 124 w 280"/>
                <a:gd name="T35" fmla="*/ 370 h 372"/>
                <a:gd name="T36" fmla="*/ 140 w 280"/>
                <a:gd name="T37" fmla="*/ 370 h 372"/>
                <a:gd name="T38" fmla="*/ 158 w 280"/>
                <a:gd name="T39" fmla="*/ 360 h 372"/>
                <a:gd name="T40" fmla="*/ 168 w 280"/>
                <a:gd name="T41" fmla="*/ 342 h 372"/>
                <a:gd name="T42" fmla="*/ 168 w 280"/>
                <a:gd name="T43" fmla="*/ 328 h 372"/>
                <a:gd name="T44" fmla="*/ 158 w 280"/>
                <a:gd name="T45" fmla="*/ 310 h 372"/>
                <a:gd name="T46" fmla="*/ 144 w 280"/>
                <a:gd name="T47" fmla="*/ 346 h 372"/>
                <a:gd name="T48" fmla="*/ 132 w 280"/>
                <a:gd name="T49" fmla="*/ 352 h 372"/>
                <a:gd name="T50" fmla="*/ 120 w 280"/>
                <a:gd name="T51" fmla="*/ 346 h 372"/>
                <a:gd name="T52" fmla="*/ 116 w 280"/>
                <a:gd name="T53" fmla="*/ 336 h 372"/>
                <a:gd name="T54" fmla="*/ 120 w 280"/>
                <a:gd name="T55" fmla="*/ 324 h 372"/>
                <a:gd name="T56" fmla="*/ 132 w 280"/>
                <a:gd name="T57" fmla="*/ 320 h 372"/>
                <a:gd name="T58" fmla="*/ 144 w 280"/>
                <a:gd name="T59" fmla="*/ 324 h 372"/>
                <a:gd name="T60" fmla="*/ 148 w 280"/>
                <a:gd name="T61" fmla="*/ 336 h 372"/>
                <a:gd name="T62" fmla="*/ 144 w 280"/>
                <a:gd name="T63" fmla="*/ 346 h 372"/>
                <a:gd name="T64" fmla="*/ 186 w 280"/>
                <a:gd name="T65" fmla="*/ 318 h 372"/>
                <a:gd name="T66" fmla="*/ 172 w 280"/>
                <a:gd name="T67" fmla="*/ 296 h 372"/>
                <a:gd name="T68" fmla="*/ 168 w 280"/>
                <a:gd name="T69" fmla="*/ 286 h 372"/>
                <a:gd name="T70" fmla="*/ 168 w 280"/>
                <a:gd name="T71" fmla="*/ 250 h 372"/>
                <a:gd name="T72" fmla="*/ 172 w 280"/>
                <a:gd name="T73" fmla="*/ 190 h 372"/>
                <a:gd name="T74" fmla="*/ 178 w 280"/>
                <a:gd name="T75" fmla="*/ 194 h 372"/>
                <a:gd name="T76" fmla="*/ 186 w 280"/>
                <a:gd name="T77" fmla="*/ 190 h 372"/>
                <a:gd name="T78" fmla="*/ 188 w 280"/>
                <a:gd name="T79" fmla="*/ 180 h 372"/>
                <a:gd name="T80" fmla="*/ 168 w 280"/>
                <a:gd name="T81" fmla="*/ 150 h 372"/>
                <a:gd name="T82" fmla="*/ 204 w 280"/>
                <a:gd name="T83" fmla="*/ 158 h 372"/>
                <a:gd name="T84" fmla="*/ 212 w 280"/>
                <a:gd name="T85" fmla="*/ 160 h 372"/>
                <a:gd name="T86" fmla="*/ 218 w 280"/>
                <a:gd name="T87" fmla="*/ 158 h 372"/>
                <a:gd name="T88" fmla="*/ 220 w 280"/>
                <a:gd name="T89" fmla="*/ 146 h 372"/>
                <a:gd name="T90" fmla="*/ 216 w 280"/>
                <a:gd name="T91" fmla="*/ 102 h 372"/>
                <a:gd name="T92" fmla="*/ 240 w 280"/>
                <a:gd name="T93" fmla="*/ 126 h 372"/>
                <a:gd name="T94" fmla="*/ 248 w 280"/>
                <a:gd name="T95" fmla="*/ 126 h 372"/>
                <a:gd name="T96" fmla="*/ 254 w 280"/>
                <a:gd name="T97" fmla="*/ 122 h 372"/>
                <a:gd name="T98" fmla="*/ 252 w 280"/>
                <a:gd name="T99" fmla="*/ 110 h 372"/>
                <a:gd name="T100" fmla="*/ 84 w 280"/>
                <a:gd name="T101" fmla="*/ 234 h 372"/>
                <a:gd name="T102" fmla="*/ 96 w 280"/>
                <a:gd name="T103" fmla="*/ 292 h 372"/>
                <a:gd name="T104" fmla="*/ 0 w 280"/>
                <a:gd name="T105" fmla="*/ 318 h 372"/>
                <a:gd name="T106" fmla="*/ 72 w 280"/>
                <a:gd name="T107" fmla="*/ 290 h 372"/>
                <a:gd name="T108" fmla="*/ 80 w 280"/>
                <a:gd name="T109" fmla="*/ 292 h 372"/>
                <a:gd name="T110" fmla="*/ 86 w 280"/>
                <a:gd name="T111" fmla="*/ 290 h 372"/>
                <a:gd name="T112" fmla="*/ 88 w 280"/>
                <a:gd name="T113" fmla="*/ 278 h 372"/>
                <a:gd name="T114" fmla="*/ 84 w 280"/>
                <a:gd name="T115" fmla="*/ 23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0" h="372">
                  <a:moveTo>
                    <a:pt x="158" y="310"/>
                  </a:moveTo>
                  <a:lnTo>
                    <a:pt x="158" y="310"/>
                  </a:lnTo>
                  <a:lnTo>
                    <a:pt x="148" y="304"/>
                  </a:lnTo>
                  <a:lnTo>
                    <a:pt x="148" y="304"/>
                  </a:lnTo>
                  <a:lnTo>
                    <a:pt x="148" y="300"/>
                  </a:lnTo>
                  <a:lnTo>
                    <a:pt x="148" y="98"/>
                  </a:lnTo>
                  <a:lnTo>
                    <a:pt x="148" y="98"/>
                  </a:lnTo>
                  <a:lnTo>
                    <a:pt x="156" y="96"/>
                  </a:lnTo>
                  <a:lnTo>
                    <a:pt x="164" y="92"/>
                  </a:lnTo>
                  <a:lnTo>
                    <a:pt x="170" y="86"/>
                  </a:lnTo>
                  <a:lnTo>
                    <a:pt x="176" y="80"/>
                  </a:lnTo>
                  <a:lnTo>
                    <a:pt x="180" y="72"/>
                  </a:lnTo>
                  <a:lnTo>
                    <a:pt x="184" y="64"/>
                  </a:lnTo>
                  <a:lnTo>
                    <a:pt x="186" y="56"/>
                  </a:lnTo>
                  <a:lnTo>
                    <a:pt x="186" y="48"/>
                  </a:lnTo>
                  <a:lnTo>
                    <a:pt x="186" y="48"/>
                  </a:lnTo>
                  <a:lnTo>
                    <a:pt x="184" y="32"/>
                  </a:lnTo>
                  <a:lnTo>
                    <a:pt x="178" y="20"/>
                  </a:lnTo>
                  <a:lnTo>
                    <a:pt x="170" y="10"/>
                  </a:lnTo>
                  <a:lnTo>
                    <a:pt x="160" y="0"/>
                  </a:lnTo>
                  <a:lnTo>
                    <a:pt x="160" y="48"/>
                  </a:lnTo>
                  <a:lnTo>
                    <a:pt x="106" y="48"/>
                  </a:lnTo>
                  <a:lnTo>
                    <a:pt x="106" y="0"/>
                  </a:lnTo>
                  <a:lnTo>
                    <a:pt x="106" y="0"/>
                  </a:lnTo>
                  <a:lnTo>
                    <a:pt x="94" y="10"/>
                  </a:lnTo>
                  <a:lnTo>
                    <a:pt x="86" y="20"/>
                  </a:lnTo>
                  <a:lnTo>
                    <a:pt x="80" y="32"/>
                  </a:lnTo>
                  <a:lnTo>
                    <a:pt x="78" y="48"/>
                  </a:lnTo>
                  <a:lnTo>
                    <a:pt x="78" y="48"/>
                  </a:lnTo>
                  <a:lnTo>
                    <a:pt x="78" y="56"/>
                  </a:lnTo>
                  <a:lnTo>
                    <a:pt x="82" y="64"/>
                  </a:lnTo>
                  <a:lnTo>
                    <a:pt x="84" y="72"/>
                  </a:lnTo>
                  <a:lnTo>
                    <a:pt x="88" y="80"/>
                  </a:lnTo>
                  <a:lnTo>
                    <a:pt x="94" y="86"/>
                  </a:lnTo>
                  <a:lnTo>
                    <a:pt x="100" y="92"/>
                  </a:lnTo>
                  <a:lnTo>
                    <a:pt x="108" y="96"/>
                  </a:lnTo>
                  <a:lnTo>
                    <a:pt x="116" y="98"/>
                  </a:lnTo>
                  <a:lnTo>
                    <a:pt x="116" y="300"/>
                  </a:lnTo>
                  <a:lnTo>
                    <a:pt x="116" y="300"/>
                  </a:lnTo>
                  <a:lnTo>
                    <a:pt x="116" y="304"/>
                  </a:lnTo>
                  <a:lnTo>
                    <a:pt x="116" y="304"/>
                  </a:lnTo>
                  <a:lnTo>
                    <a:pt x="108" y="308"/>
                  </a:lnTo>
                  <a:lnTo>
                    <a:pt x="102" y="316"/>
                  </a:lnTo>
                  <a:lnTo>
                    <a:pt x="98" y="326"/>
                  </a:lnTo>
                  <a:lnTo>
                    <a:pt x="96" y="336"/>
                  </a:lnTo>
                  <a:lnTo>
                    <a:pt x="96" y="336"/>
                  </a:lnTo>
                  <a:lnTo>
                    <a:pt x="96" y="342"/>
                  </a:lnTo>
                  <a:lnTo>
                    <a:pt x="98" y="350"/>
                  </a:lnTo>
                  <a:lnTo>
                    <a:pt x="102" y="356"/>
                  </a:lnTo>
                  <a:lnTo>
                    <a:pt x="106" y="360"/>
                  </a:lnTo>
                  <a:lnTo>
                    <a:pt x="106" y="360"/>
                  </a:lnTo>
                  <a:lnTo>
                    <a:pt x="112" y="366"/>
                  </a:lnTo>
                  <a:lnTo>
                    <a:pt x="118" y="368"/>
                  </a:lnTo>
                  <a:lnTo>
                    <a:pt x="124" y="370"/>
                  </a:lnTo>
                  <a:lnTo>
                    <a:pt x="132" y="372"/>
                  </a:lnTo>
                  <a:lnTo>
                    <a:pt x="132" y="372"/>
                  </a:lnTo>
                  <a:lnTo>
                    <a:pt x="140" y="370"/>
                  </a:lnTo>
                  <a:lnTo>
                    <a:pt x="146" y="368"/>
                  </a:lnTo>
                  <a:lnTo>
                    <a:pt x="152" y="366"/>
                  </a:lnTo>
                  <a:lnTo>
                    <a:pt x="158" y="360"/>
                  </a:lnTo>
                  <a:lnTo>
                    <a:pt x="162" y="356"/>
                  </a:lnTo>
                  <a:lnTo>
                    <a:pt x="166" y="350"/>
                  </a:lnTo>
                  <a:lnTo>
                    <a:pt x="168" y="342"/>
                  </a:lnTo>
                  <a:lnTo>
                    <a:pt x="168" y="336"/>
                  </a:lnTo>
                  <a:lnTo>
                    <a:pt x="168" y="336"/>
                  </a:lnTo>
                  <a:lnTo>
                    <a:pt x="168" y="328"/>
                  </a:lnTo>
                  <a:lnTo>
                    <a:pt x="166" y="322"/>
                  </a:lnTo>
                  <a:lnTo>
                    <a:pt x="162" y="316"/>
                  </a:lnTo>
                  <a:lnTo>
                    <a:pt x="158" y="310"/>
                  </a:lnTo>
                  <a:lnTo>
                    <a:pt x="158" y="310"/>
                  </a:lnTo>
                  <a:close/>
                  <a:moveTo>
                    <a:pt x="144" y="346"/>
                  </a:moveTo>
                  <a:lnTo>
                    <a:pt x="144" y="346"/>
                  </a:lnTo>
                  <a:lnTo>
                    <a:pt x="138" y="350"/>
                  </a:lnTo>
                  <a:lnTo>
                    <a:pt x="132" y="352"/>
                  </a:lnTo>
                  <a:lnTo>
                    <a:pt x="132" y="352"/>
                  </a:lnTo>
                  <a:lnTo>
                    <a:pt x="126" y="350"/>
                  </a:lnTo>
                  <a:lnTo>
                    <a:pt x="120" y="346"/>
                  </a:lnTo>
                  <a:lnTo>
                    <a:pt x="120" y="346"/>
                  </a:lnTo>
                  <a:lnTo>
                    <a:pt x="118" y="342"/>
                  </a:lnTo>
                  <a:lnTo>
                    <a:pt x="116" y="336"/>
                  </a:lnTo>
                  <a:lnTo>
                    <a:pt x="116" y="336"/>
                  </a:lnTo>
                  <a:lnTo>
                    <a:pt x="118" y="330"/>
                  </a:lnTo>
                  <a:lnTo>
                    <a:pt x="120" y="324"/>
                  </a:lnTo>
                  <a:lnTo>
                    <a:pt x="120" y="324"/>
                  </a:lnTo>
                  <a:lnTo>
                    <a:pt x="126" y="320"/>
                  </a:lnTo>
                  <a:lnTo>
                    <a:pt x="132" y="320"/>
                  </a:lnTo>
                  <a:lnTo>
                    <a:pt x="132" y="320"/>
                  </a:lnTo>
                  <a:lnTo>
                    <a:pt x="138" y="320"/>
                  </a:lnTo>
                  <a:lnTo>
                    <a:pt x="144" y="324"/>
                  </a:lnTo>
                  <a:lnTo>
                    <a:pt x="144" y="324"/>
                  </a:lnTo>
                  <a:lnTo>
                    <a:pt x="146" y="330"/>
                  </a:lnTo>
                  <a:lnTo>
                    <a:pt x="148" y="336"/>
                  </a:lnTo>
                  <a:lnTo>
                    <a:pt x="148" y="336"/>
                  </a:lnTo>
                  <a:lnTo>
                    <a:pt x="146" y="342"/>
                  </a:lnTo>
                  <a:lnTo>
                    <a:pt x="144" y="346"/>
                  </a:lnTo>
                  <a:lnTo>
                    <a:pt x="144" y="346"/>
                  </a:lnTo>
                  <a:close/>
                  <a:moveTo>
                    <a:pt x="280" y="38"/>
                  </a:moveTo>
                  <a:lnTo>
                    <a:pt x="280" y="318"/>
                  </a:lnTo>
                  <a:lnTo>
                    <a:pt x="186" y="318"/>
                  </a:lnTo>
                  <a:lnTo>
                    <a:pt x="186" y="318"/>
                  </a:lnTo>
                  <a:lnTo>
                    <a:pt x="180" y="306"/>
                  </a:lnTo>
                  <a:lnTo>
                    <a:pt x="172" y="296"/>
                  </a:lnTo>
                  <a:lnTo>
                    <a:pt x="172" y="296"/>
                  </a:lnTo>
                  <a:lnTo>
                    <a:pt x="168" y="292"/>
                  </a:lnTo>
                  <a:lnTo>
                    <a:pt x="168" y="286"/>
                  </a:lnTo>
                  <a:lnTo>
                    <a:pt x="248" y="286"/>
                  </a:lnTo>
                  <a:lnTo>
                    <a:pt x="248" y="170"/>
                  </a:lnTo>
                  <a:lnTo>
                    <a:pt x="168" y="250"/>
                  </a:lnTo>
                  <a:lnTo>
                    <a:pt x="168" y="188"/>
                  </a:lnTo>
                  <a:lnTo>
                    <a:pt x="172" y="190"/>
                  </a:lnTo>
                  <a:lnTo>
                    <a:pt x="172" y="190"/>
                  </a:lnTo>
                  <a:lnTo>
                    <a:pt x="174" y="192"/>
                  </a:lnTo>
                  <a:lnTo>
                    <a:pt x="178" y="194"/>
                  </a:lnTo>
                  <a:lnTo>
                    <a:pt x="178" y="194"/>
                  </a:lnTo>
                  <a:lnTo>
                    <a:pt x="182" y="192"/>
                  </a:lnTo>
                  <a:lnTo>
                    <a:pt x="186" y="190"/>
                  </a:lnTo>
                  <a:lnTo>
                    <a:pt x="186" y="190"/>
                  </a:lnTo>
                  <a:lnTo>
                    <a:pt x="188" y="186"/>
                  </a:lnTo>
                  <a:lnTo>
                    <a:pt x="188" y="184"/>
                  </a:lnTo>
                  <a:lnTo>
                    <a:pt x="188" y="180"/>
                  </a:lnTo>
                  <a:lnTo>
                    <a:pt x="186" y="176"/>
                  </a:lnTo>
                  <a:lnTo>
                    <a:pt x="168" y="160"/>
                  </a:lnTo>
                  <a:lnTo>
                    <a:pt x="168" y="150"/>
                  </a:lnTo>
                  <a:lnTo>
                    <a:pt x="182" y="136"/>
                  </a:lnTo>
                  <a:lnTo>
                    <a:pt x="204" y="158"/>
                  </a:lnTo>
                  <a:lnTo>
                    <a:pt x="204" y="158"/>
                  </a:lnTo>
                  <a:lnTo>
                    <a:pt x="208" y="160"/>
                  </a:lnTo>
                  <a:lnTo>
                    <a:pt x="212" y="160"/>
                  </a:lnTo>
                  <a:lnTo>
                    <a:pt x="212" y="160"/>
                  </a:lnTo>
                  <a:lnTo>
                    <a:pt x="214" y="160"/>
                  </a:lnTo>
                  <a:lnTo>
                    <a:pt x="218" y="158"/>
                  </a:lnTo>
                  <a:lnTo>
                    <a:pt x="218" y="158"/>
                  </a:lnTo>
                  <a:lnTo>
                    <a:pt x="220" y="154"/>
                  </a:lnTo>
                  <a:lnTo>
                    <a:pt x="222" y="150"/>
                  </a:lnTo>
                  <a:lnTo>
                    <a:pt x="220" y="146"/>
                  </a:lnTo>
                  <a:lnTo>
                    <a:pt x="218" y="144"/>
                  </a:lnTo>
                  <a:lnTo>
                    <a:pt x="196" y="122"/>
                  </a:lnTo>
                  <a:lnTo>
                    <a:pt x="216" y="102"/>
                  </a:lnTo>
                  <a:lnTo>
                    <a:pt x="236" y="124"/>
                  </a:lnTo>
                  <a:lnTo>
                    <a:pt x="236" y="124"/>
                  </a:lnTo>
                  <a:lnTo>
                    <a:pt x="240" y="126"/>
                  </a:lnTo>
                  <a:lnTo>
                    <a:pt x="244" y="128"/>
                  </a:lnTo>
                  <a:lnTo>
                    <a:pt x="244" y="128"/>
                  </a:lnTo>
                  <a:lnTo>
                    <a:pt x="248" y="126"/>
                  </a:lnTo>
                  <a:lnTo>
                    <a:pt x="252" y="124"/>
                  </a:lnTo>
                  <a:lnTo>
                    <a:pt x="252" y="124"/>
                  </a:lnTo>
                  <a:lnTo>
                    <a:pt x="254" y="122"/>
                  </a:lnTo>
                  <a:lnTo>
                    <a:pt x="254" y="118"/>
                  </a:lnTo>
                  <a:lnTo>
                    <a:pt x="254" y="114"/>
                  </a:lnTo>
                  <a:lnTo>
                    <a:pt x="252" y="110"/>
                  </a:lnTo>
                  <a:lnTo>
                    <a:pt x="230" y="88"/>
                  </a:lnTo>
                  <a:lnTo>
                    <a:pt x="280" y="38"/>
                  </a:lnTo>
                  <a:close/>
                  <a:moveTo>
                    <a:pt x="84" y="234"/>
                  </a:moveTo>
                  <a:lnTo>
                    <a:pt x="96" y="248"/>
                  </a:lnTo>
                  <a:lnTo>
                    <a:pt x="96" y="292"/>
                  </a:lnTo>
                  <a:lnTo>
                    <a:pt x="96" y="292"/>
                  </a:lnTo>
                  <a:lnTo>
                    <a:pt x="86" y="304"/>
                  </a:lnTo>
                  <a:lnTo>
                    <a:pt x="80" y="318"/>
                  </a:lnTo>
                  <a:lnTo>
                    <a:pt x="0" y="318"/>
                  </a:lnTo>
                  <a:lnTo>
                    <a:pt x="50" y="268"/>
                  </a:lnTo>
                  <a:lnTo>
                    <a:pt x="72" y="290"/>
                  </a:lnTo>
                  <a:lnTo>
                    <a:pt x="72" y="290"/>
                  </a:lnTo>
                  <a:lnTo>
                    <a:pt x="76" y="292"/>
                  </a:lnTo>
                  <a:lnTo>
                    <a:pt x="80" y="292"/>
                  </a:lnTo>
                  <a:lnTo>
                    <a:pt x="80" y="292"/>
                  </a:lnTo>
                  <a:lnTo>
                    <a:pt x="84" y="292"/>
                  </a:lnTo>
                  <a:lnTo>
                    <a:pt x="86" y="290"/>
                  </a:lnTo>
                  <a:lnTo>
                    <a:pt x="86" y="290"/>
                  </a:lnTo>
                  <a:lnTo>
                    <a:pt x="88" y="286"/>
                  </a:lnTo>
                  <a:lnTo>
                    <a:pt x="90" y="282"/>
                  </a:lnTo>
                  <a:lnTo>
                    <a:pt x="88" y="278"/>
                  </a:lnTo>
                  <a:lnTo>
                    <a:pt x="86" y="274"/>
                  </a:lnTo>
                  <a:lnTo>
                    <a:pt x="64" y="254"/>
                  </a:lnTo>
                  <a:lnTo>
                    <a:pt x="84" y="23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53" name="KMATable0ValueChain2"/>
          <p:cNvSpPr>
            <a:spLocks noChangeArrowheads="1"/>
          </p:cNvSpPr>
          <p:nvPr/>
        </p:nvSpPr>
        <p:spPr bwMode="auto">
          <a:xfrm>
            <a:off x="1343472" y="1481948"/>
            <a:ext cx="6912000" cy="238719"/>
          </a:xfrm>
          <a:prstGeom prst="chevron">
            <a:avLst>
              <a:gd name="adj" fmla="val 21138"/>
            </a:avLst>
          </a:prstGeom>
          <a:solidFill>
            <a:schemeClr val="tx2"/>
          </a:solidFill>
          <a:ln w="25400">
            <a:solidFill>
              <a:schemeClr val="bg1"/>
            </a:solidFill>
            <a:miter lim="800000"/>
            <a:headEnd/>
            <a:tailEnd/>
          </a:ln>
        </p:spPr>
        <p:txBody>
          <a:bodyPr lIns="0" tIns="0" rIns="0" bIns="0"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s-ES_tradnl" sz="11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Purchase</a:t>
            </a:r>
            <a:r>
              <a:rPr kumimoji="0" lang="es-ES_tradnl" sz="11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a:t>
            </a:r>
            <a:r>
              <a:rPr kumimoji="0" lang="es-ES_tradnl" sz="11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to</a:t>
            </a:r>
            <a:r>
              <a:rPr kumimoji="0" lang="es-ES_tradnl" sz="11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a:t>
            </a:r>
            <a:r>
              <a:rPr kumimoji="0" lang="es-ES_tradnl" sz="11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Pay</a:t>
            </a:r>
            <a:r>
              <a:rPr kumimoji="0" lang="es-ES_tradnl" sz="11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(Procurement)</a:t>
            </a:r>
          </a:p>
        </p:txBody>
      </p:sp>
      <p:grpSp>
        <p:nvGrpSpPr>
          <p:cNvPr id="15" name="Group 14">
            <a:extLst>
              <a:ext uri="{FF2B5EF4-FFF2-40B4-BE49-F238E27FC236}">
                <a16:creationId xmlns:a16="http://schemas.microsoft.com/office/drawing/2014/main" id="{F90E6F75-52E7-4C20-80C3-B6002248B6B7}"/>
              </a:ext>
            </a:extLst>
          </p:cNvPr>
          <p:cNvGrpSpPr/>
          <p:nvPr/>
        </p:nvGrpSpPr>
        <p:grpSpPr>
          <a:xfrm>
            <a:off x="1375398" y="2573706"/>
            <a:ext cx="2442662" cy="379349"/>
            <a:chOff x="623392" y="2645174"/>
            <a:chExt cx="2645723" cy="522388"/>
          </a:xfrm>
        </p:grpSpPr>
        <p:sp>
          <p:nvSpPr>
            <p:cNvPr id="52" name="16 Rectángulo redondeado"/>
            <p:cNvSpPr/>
            <p:nvPr/>
          </p:nvSpPr>
          <p:spPr>
            <a:xfrm>
              <a:off x="623392" y="2807562"/>
              <a:ext cx="2439942" cy="360000"/>
            </a:xfrm>
            <a:prstGeom prst="roundRect">
              <a:avLst/>
            </a:prstGeom>
            <a:solidFill>
              <a:schemeClr val="accent5">
                <a:lumMod val="50000"/>
              </a:schemeClr>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2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Características generales</a:t>
              </a:r>
            </a:p>
          </p:txBody>
        </p:sp>
        <p:grpSp>
          <p:nvGrpSpPr>
            <p:cNvPr id="12" name="Group 11">
              <a:extLst>
                <a:ext uri="{FF2B5EF4-FFF2-40B4-BE49-F238E27FC236}">
                  <a16:creationId xmlns:a16="http://schemas.microsoft.com/office/drawing/2014/main" id="{BDA0D93D-53AA-4E52-AEE9-C615AFDE9270}"/>
                </a:ext>
              </a:extLst>
            </p:cNvPr>
            <p:cNvGrpSpPr/>
            <p:nvPr/>
          </p:nvGrpSpPr>
          <p:grpSpPr>
            <a:xfrm>
              <a:off x="2837115" y="2645174"/>
              <a:ext cx="432000" cy="432000"/>
              <a:chOff x="2837115" y="2645174"/>
              <a:chExt cx="432000" cy="432000"/>
            </a:xfrm>
          </p:grpSpPr>
          <p:sp>
            <p:nvSpPr>
              <p:cNvPr id="43" name="Oval 42"/>
              <p:cNvSpPr/>
              <p:nvPr/>
            </p:nvSpPr>
            <p:spPr>
              <a:xfrm>
                <a:off x="2837115" y="2645174"/>
                <a:ext cx="432000" cy="432000"/>
              </a:xfrm>
              <a:prstGeom prst="ellipse">
                <a:avLst/>
              </a:prstGeom>
              <a:solidFill>
                <a:srgbClr val="00A3A1"/>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endParaRPr>
              </a:p>
            </p:txBody>
          </p:sp>
          <p:sp>
            <p:nvSpPr>
              <p:cNvPr id="34" name="Freeform 4958"/>
              <p:cNvSpPr>
                <a:spLocks noEditPoints="1"/>
              </p:cNvSpPr>
              <p:nvPr/>
            </p:nvSpPr>
            <p:spPr bwMode="auto">
              <a:xfrm>
                <a:off x="2920268" y="2709154"/>
                <a:ext cx="265695" cy="282144"/>
              </a:xfrm>
              <a:custGeom>
                <a:avLst/>
                <a:gdLst>
                  <a:gd name="T0" fmla="*/ 294 w 414"/>
                  <a:gd name="T1" fmla="*/ 176 h 404"/>
                  <a:gd name="T2" fmla="*/ 272 w 414"/>
                  <a:gd name="T3" fmla="*/ 200 h 404"/>
                  <a:gd name="T4" fmla="*/ 272 w 414"/>
                  <a:gd name="T5" fmla="*/ 220 h 404"/>
                  <a:gd name="T6" fmla="*/ 294 w 414"/>
                  <a:gd name="T7" fmla="*/ 244 h 404"/>
                  <a:gd name="T8" fmla="*/ 286 w 414"/>
                  <a:gd name="T9" fmla="*/ 316 h 404"/>
                  <a:gd name="T10" fmla="*/ 244 w 414"/>
                  <a:gd name="T11" fmla="*/ 338 h 404"/>
                  <a:gd name="T12" fmla="*/ 212 w 414"/>
                  <a:gd name="T13" fmla="*/ 316 h 404"/>
                  <a:gd name="T14" fmla="*/ 170 w 414"/>
                  <a:gd name="T15" fmla="*/ 332 h 404"/>
                  <a:gd name="T16" fmla="*/ 112 w 414"/>
                  <a:gd name="T17" fmla="*/ 378 h 404"/>
                  <a:gd name="T18" fmla="*/ 128 w 414"/>
                  <a:gd name="T19" fmla="*/ 390 h 404"/>
                  <a:gd name="T20" fmla="*/ 174 w 414"/>
                  <a:gd name="T21" fmla="*/ 372 h 404"/>
                  <a:gd name="T22" fmla="*/ 212 w 414"/>
                  <a:gd name="T23" fmla="*/ 382 h 404"/>
                  <a:gd name="T24" fmla="*/ 244 w 414"/>
                  <a:gd name="T25" fmla="*/ 358 h 404"/>
                  <a:gd name="T26" fmla="*/ 302 w 414"/>
                  <a:gd name="T27" fmla="*/ 328 h 404"/>
                  <a:gd name="T28" fmla="*/ 314 w 414"/>
                  <a:gd name="T29" fmla="*/ 288 h 404"/>
                  <a:gd name="T30" fmla="*/ 336 w 414"/>
                  <a:gd name="T31" fmla="*/ 228 h 404"/>
                  <a:gd name="T32" fmla="*/ 414 w 414"/>
                  <a:gd name="T33" fmla="*/ 210 h 404"/>
                  <a:gd name="T34" fmla="*/ 330 w 414"/>
                  <a:gd name="T35" fmla="*/ 184 h 404"/>
                  <a:gd name="T36" fmla="*/ 200 w 414"/>
                  <a:gd name="T37" fmla="*/ 364 h 404"/>
                  <a:gd name="T38" fmla="*/ 186 w 414"/>
                  <a:gd name="T39" fmla="*/ 348 h 404"/>
                  <a:gd name="T40" fmla="*/ 200 w 414"/>
                  <a:gd name="T41" fmla="*/ 334 h 404"/>
                  <a:gd name="T42" fmla="*/ 216 w 414"/>
                  <a:gd name="T43" fmla="*/ 348 h 404"/>
                  <a:gd name="T44" fmla="*/ 200 w 414"/>
                  <a:gd name="T45" fmla="*/ 364 h 404"/>
                  <a:gd name="T46" fmla="*/ 334 w 414"/>
                  <a:gd name="T47" fmla="*/ 138 h 404"/>
                  <a:gd name="T48" fmla="*/ 16 w 414"/>
                  <a:gd name="T49" fmla="*/ 292 h 404"/>
                  <a:gd name="T50" fmla="*/ 46 w 414"/>
                  <a:gd name="T51" fmla="*/ 240 h 404"/>
                  <a:gd name="T52" fmla="*/ 80 w 414"/>
                  <a:gd name="T53" fmla="*/ 240 h 404"/>
                  <a:gd name="T54" fmla="*/ 120 w 414"/>
                  <a:gd name="T55" fmla="*/ 238 h 404"/>
                  <a:gd name="T56" fmla="*/ 168 w 414"/>
                  <a:gd name="T57" fmla="*/ 220 h 404"/>
                  <a:gd name="T58" fmla="*/ 136 w 414"/>
                  <a:gd name="T59" fmla="*/ 200 h 404"/>
                  <a:gd name="T60" fmla="*/ 120 w 414"/>
                  <a:gd name="T61" fmla="*/ 182 h 404"/>
                  <a:gd name="T62" fmla="*/ 86 w 414"/>
                  <a:gd name="T63" fmla="*/ 176 h 404"/>
                  <a:gd name="T64" fmla="*/ 62 w 414"/>
                  <a:gd name="T65" fmla="*/ 206 h 404"/>
                  <a:gd name="T66" fmla="*/ 16 w 414"/>
                  <a:gd name="T67" fmla="*/ 242 h 404"/>
                  <a:gd name="T68" fmla="*/ 6 w 414"/>
                  <a:gd name="T69" fmla="*/ 292 h 404"/>
                  <a:gd name="T70" fmla="*/ 104 w 414"/>
                  <a:gd name="T71" fmla="*/ 196 h 404"/>
                  <a:gd name="T72" fmla="*/ 112 w 414"/>
                  <a:gd name="T73" fmla="*/ 216 h 404"/>
                  <a:gd name="T74" fmla="*/ 92 w 414"/>
                  <a:gd name="T75" fmla="*/ 224 h 404"/>
                  <a:gd name="T76" fmla="*/ 84 w 414"/>
                  <a:gd name="T77" fmla="*/ 204 h 404"/>
                  <a:gd name="T78" fmla="*/ 108 w 414"/>
                  <a:gd name="T79" fmla="*/ 306 h 404"/>
                  <a:gd name="T80" fmla="*/ 124 w 414"/>
                  <a:gd name="T81" fmla="*/ 284 h 404"/>
                  <a:gd name="T82" fmla="*/ 184 w 414"/>
                  <a:gd name="T83" fmla="*/ 234 h 404"/>
                  <a:gd name="T84" fmla="*/ 212 w 414"/>
                  <a:gd name="T85" fmla="*/ 202 h 404"/>
                  <a:gd name="T86" fmla="*/ 180 w 414"/>
                  <a:gd name="T87" fmla="*/ 276 h 404"/>
                  <a:gd name="T88" fmla="*/ 108 w 414"/>
                  <a:gd name="T89" fmla="*/ 306 h 404"/>
                  <a:gd name="T90" fmla="*/ 212 w 414"/>
                  <a:gd name="T91" fmla="*/ 68 h 404"/>
                  <a:gd name="T92" fmla="*/ 236 w 414"/>
                  <a:gd name="T93" fmla="*/ 34 h 404"/>
                  <a:gd name="T94" fmla="*/ 222 w 414"/>
                  <a:gd name="T95" fmla="*/ 6 h 404"/>
                  <a:gd name="T96" fmla="*/ 194 w 414"/>
                  <a:gd name="T97" fmla="*/ 0 h 404"/>
                  <a:gd name="T98" fmla="*/ 168 w 414"/>
                  <a:gd name="T99" fmla="*/ 22 h 404"/>
                  <a:gd name="T100" fmla="*/ 174 w 414"/>
                  <a:gd name="T101" fmla="*/ 56 h 404"/>
                  <a:gd name="T102" fmla="*/ 202 w 414"/>
                  <a:gd name="T103" fmla="*/ 20 h 404"/>
                  <a:gd name="T104" fmla="*/ 216 w 414"/>
                  <a:gd name="T105" fmla="*/ 34 h 404"/>
                  <a:gd name="T106" fmla="*/ 202 w 414"/>
                  <a:gd name="T107" fmla="*/ 50 h 404"/>
                  <a:gd name="T108" fmla="*/ 186 w 414"/>
                  <a:gd name="T109" fmla="*/ 34 h 404"/>
                  <a:gd name="T110" fmla="*/ 202 w 414"/>
                  <a:gd name="T111" fmla="*/ 20 h 404"/>
                  <a:gd name="T112" fmla="*/ 2 w 414"/>
                  <a:gd name="T113" fmla="*/ 138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4" h="404">
                    <a:moveTo>
                      <a:pt x="314" y="176"/>
                    </a:moveTo>
                    <a:lnTo>
                      <a:pt x="314" y="30"/>
                    </a:lnTo>
                    <a:lnTo>
                      <a:pt x="314" y="30"/>
                    </a:lnTo>
                    <a:lnTo>
                      <a:pt x="294" y="20"/>
                    </a:lnTo>
                    <a:lnTo>
                      <a:pt x="294" y="176"/>
                    </a:lnTo>
                    <a:lnTo>
                      <a:pt x="294" y="176"/>
                    </a:lnTo>
                    <a:lnTo>
                      <a:pt x="286" y="180"/>
                    </a:lnTo>
                    <a:lnTo>
                      <a:pt x="280" y="184"/>
                    </a:lnTo>
                    <a:lnTo>
                      <a:pt x="274" y="192"/>
                    </a:lnTo>
                    <a:lnTo>
                      <a:pt x="272" y="200"/>
                    </a:lnTo>
                    <a:lnTo>
                      <a:pt x="232" y="200"/>
                    </a:lnTo>
                    <a:lnTo>
                      <a:pt x="232" y="202"/>
                    </a:lnTo>
                    <a:lnTo>
                      <a:pt x="232" y="202"/>
                    </a:lnTo>
                    <a:lnTo>
                      <a:pt x="230" y="220"/>
                    </a:lnTo>
                    <a:lnTo>
                      <a:pt x="272" y="220"/>
                    </a:lnTo>
                    <a:lnTo>
                      <a:pt x="272" y="220"/>
                    </a:lnTo>
                    <a:lnTo>
                      <a:pt x="274" y="228"/>
                    </a:lnTo>
                    <a:lnTo>
                      <a:pt x="280" y="234"/>
                    </a:lnTo>
                    <a:lnTo>
                      <a:pt x="286" y="240"/>
                    </a:lnTo>
                    <a:lnTo>
                      <a:pt x="294" y="244"/>
                    </a:lnTo>
                    <a:lnTo>
                      <a:pt x="294" y="288"/>
                    </a:lnTo>
                    <a:lnTo>
                      <a:pt x="294" y="288"/>
                    </a:lnTo>
                    <a:lnTo>
                      <a:pt x="294" y="298"/>
                    </a:lnTo>
                    <a:lnTo>
                      <a:pt x="290" y="308"/>
                    </a:lnTo>
                    <a:lnTo>
                      <a:pt x="286" y="316"/>
                    </a:lnTo>
                    <a:lnTo>
                      <a:pt x="280" y="324"/>
                    </a:lnTo>
                    <a:lnTo>
                      <a:pt x="272" y="330"/>
                    </a:lnTo>
                    <a:lnTo>
                      <a:pt x="264" y="334"/>
                    </a:lnTo>
                    <a:lnTo>
                      <a:pt x="254" y="338"/>
                    </a:lnTo>
                    <a:lnTo>
                      <a:pt x="244" y="338"/>
                    </a:lnTo>
                    <a:lnTo>
                      <a:pt x="234" y="338"/>
                    </a:lnTo>
                    <a:lnTo>
                      <a:pt x="234" y="338"/>
                    </a:lnTo>
                    <a:lnTo>
                      <a:pt x="230" y="328"/>
                    </a:lnTo>
                    <a:lnTo>
                      <a:pt x="222" y="320"/>
                    </a:lnTo>
                    <a:lnTo>
                      <a:pt x="212" y="316"/>
                    </a:lnTo>
                    <a:lnTo>
                      <a:pt x="200" y="314"/>
                    </a:lnTo>
                    <a:lnTo>
                      <a:pt x="200" y="314"/>
                    </a:lnTo>
                    <a:lnTo>
                      <a:pt x="188" y="316"/>
                    </a:lnTo>
                    <a:lnTo>
                      <a:pt x="178" y="322"/>
                    </a:lnTo>
                    <a:lnTo>
                      <a:pt x="170" y="332"/>
                    </a:lnTo>
                    <a:lnTo>
                      <a:pt x="166" y="342"/>
                    </a:lnTo>
                    <a:lnTo>
                      <a:pt x="166" y="342"/>
                    </a:lnTo>
                    <a:lnTo>
                      <a:pt x="146" y="350"/>
                    </a:lnTo>
                    <a:lnTo>
                      <a:pt x="128" y="362"/>
                    </a:lnTo>
                    <a:lnTo>
                      <a:pt x="112" y="378"/>
                    </a:lnTo>
                    <a:lnTo>
                      <a:pt x="100" y="396"/>
                    </a:lnTo>
                    <a:lnTo>
                      <a:pt x="100" y="396"/>
                    </a:lnTo>
                    <a:lnTo>
                      <a:pt x="118" y="404"/>
                    </a:lnTo>
                    <a:lnTo>
                      <a:pt x="118" y="404"/>
                    </a:lnTo>
                    <a:lnTo>
                      <a:pt x="128" y="390"/>
                    </a:lnTo>
                    <a:lnTo>
                      <a:pt x="140" y="378"/>
                    </a:lnTo>
                    <a:lnTo>
                      <a:pt x="152" y="370"/>
                    </a:lnTo>
                    <a:lnTo>
                      <a:pt x="168" y="362"/>
                    </a:lnTo>
                    <a:lnTo>
                      <a:pt x="168" y="362"/>
                    </a:lnTo>
                    <a:lnTo>
                      <a:pt x="174" y="372"/>
                    </a:lnTo>
                    <a:lnTo>
                      <a:pt x="182" y="378"/>
                    </a:lnTo>
                    <a:lnTo>
                      <a:pt x="190" y="382"/>
                    </a:lnTo>
                    <a:lnTo>
                      <a:pt x="200" y="384"/>
                    </a:lnTo>
                    <a:lnTo>
                      <a:pt x="200" y="384"/>
                    </a:lnTo>
                    <a:lnTo>
                      <a:pt x="212" y="382"/>
                    </a:lnTo>
                    <a:lnTo>
                      <a:pt x="222" y="378"/>
                    </a:lnTo>
                    <a:lnTo>
                      <a:pt x="230" y="370"/>
                    </a:lnTo>
                    <a:lnTo>
                      <a:pt x="234" y="358"/>
                    </a:lnTo>
                    <a:lnTo>
                      <a:pt x="244" y="358"/>
                    </a:lnTo>
                    <a:lnTo>
                      <a:pt x="244" y="358"/>
                    </a:lnTo>
                    <a:lnTo>
                      <a:pt x="258" y="358"/>
                    </a:lnTo>
                    <a:lnTo>
                      <a:pt x="272" y="354"/>
                    </a:lnTo>
                    <a:lnTo>
                      <a:pt x="284" y="346"/>
                    </a:lnTo>
                    <a:lnTo>
                      <a:pt x="294" y="338"/>
                    </a:lnTo>
                    <a:lnTo>
                      <a:pt x="302" y="328"/>
                    </a:lnTo>
                    <a:lnTo>
                      <a:pt x="310" y="316"/>
                    </a:lnTo>
                    <a:lnTo>
                      <a:pt x="314" y="302"/>
                    </a:lnTo>
                    <a:lnTo>
                      <a:pt x="314" y="288"/>
                    </a:lnTo>
                    <a:lnTo>
                      <a:pt x="314" y="288"/>
                    </a:lnTo>
                    <a:lnTo>
                      <a:pt x="314" y="288"/>
                    </a:lnTo>
                    <a:lnTo>
                      <a:pt x="314" y="244"/>
                    </a:lnTo>
                    <a:lnTo>
                      <a:pt x="314" y="244"/>
                    </a:lnTo>
                    <a:lnTo>
                      <a:pt x="324" y="240"/>
                    </a:lnTo>
                    <a:lnTo>
                      <a:pt x="330" y="234"/>
                    </a:lnTo>
                    <a:lnTo>
                      <a:pt x="336" y="228"/>
                    </a:lnTo>
                    <a:lnTo>
                      <a:pt x="338" y="220"/>
                    </a:lnTo>
                    <a:lnTo>
                      <a:pt x="414" y="220"/>
                    </a:lnTo>
                    <a:lnTo>
                      <a:pt x="414" y="220"/>
                    </a:lnTo>
                    <a:lnTo>
                      <a:pt x="414" y="210"/>
                    </a:lnTo>
                    <a:lnTo>
                      <a:pt x="414" y="210"/>
                    </a:lnTo>
                    <a:lnTo>
                      <a:pt x="414" y="200"/>
                    </a:lnTo>
                    <a:lnTo>
                      <a:pt x="338" y="200"/>
                    </a:lnTo>
                    <a:lnTo>
                      <a:pt x="338" y="200"/>
                    </a:lnTo>
                    <a:lnTo>
                      <a:pt x="336" y="192"/>
                    </a:lnTo>
                    <a:lnTo>
                      <a:pt x="330" y="184"/>
                    </a:lnTo>
                    <a:lnTo>
                      <a:pt x="324" y="180"/>
                    </a:lnTo>
                    <a:lnTo>
                      <a:pt x="314" y="176"/>
                    </a:lnTo>
                    <a:lnTo>
                      <a:pt x="314" y="176"/>
                    </a:lnTo>
                    <a:close/>
                    <a:moveTo>
                      <a:pt x="200" y="364"/>
                    </a:moveTo>
                    <a:lnTo>
                      <a:pt x="200" y="364"/>
                    </a:lnTo>
                    <a:lnTo>
                      <a:pt x="194" y="364"/>
                    </a:lnTo>
                    <a:lnTo>
                      <a:pt x="190" y="360"/>
                    </a:lnTo>
                    <a:lnTo>
                      <a:pt x="186" y="354"/>
                    </a:lnTo>
                    <a:lnTo>
                      <a:pt x="186" y="348"/>
                    </a:lnTo>
                    <a:lnTo>
                      <a:pt x="186" y="348"/>
                    </a:lnTo>
                    <a:lnTo>
                      <a:pt x="186" y="342"/>
                    </a:lnTo>
                    <a:lnTo>
                      <a:pt x="190" y="338"/>
                    </a:lnTo>
                    <a:lnTo>
                      <a:pt x="194" y="334"/>
                    </a:lnTo>
                    <a:lnTo>
                      <a:pt x="200" y="334"/>
                    </a:lnTo>
                    <a:lnTo>
                      <a:pt x="200" y="334"/>
                    </a:lnTo>
                    <a:lnTo>
                      <a:pt x="206" y="334"/>
                    </a:lnTo>
                    <a:lnTo>
                      <a:pt x="212" y="338"/>
                    </a:lnTo>
                    <a:lnTo>
                      <a:pt x="216" y="342"/>
                    </a:lnTo>
                    <a:lnTo>
                      <a:pt x="216" y="348"/>
                    </a:lnTo>
                    <a:lnTo>
                      <a:pt x="216" y="348"/>
                    </a:lnTo>
                    <a:lnTo>
                      <a:pt x="216" y="354"/>
                    </a:lnTo>
                    <a:lnTo>
                      <a:pt x="212" y="360"/>
                    </a:lnTo>
                    <a:lnTo>
                      <a:pt x="206" y="364"/>
                    </a:lnTo>
                    <a:lnTo>
                      <a:pt x="200" y="364"/>
                    </a:lnTo>
                    <a:lnTo>
                      <a:pt x="200" y="364"/>
                    </a:lnTo>
                    <a:close/>
                    <a:moveTo>
                      <a:pt x="334" y="118"/>
                    </a:moveTo>
                    <a:lnTo>
                      <a:pt x="394" y="118"/>
                    </a:lnTo>
                    <a:lnTo>
                      <a:pt x="394" y="118"/>
                    </a:lnTo>
                    <a:lnTo>
                      <a:pt x="402" y="138"/>
                    </a:lnTo>
                    <a:lnTo>
                      <a:pt x="334" y="138"/>
                    </a:lnTo>
                    <a:lnTo>
                      <a:pt x="334" y="118"/>
                    </a:lnTo>
                    <a:close/>
                    <a:moveTo>
                      <a:pt x="16" y="310"/>
                    </a:moveTo>
                    <a:lnTo>
                      <a:pt x="16" y="304"/>
                    </a:lnTo>
                    <a:lnTo>
                      <a:pt x="16" y="304"/>
                    </a:lnTo>
                    <a:lnTo>
                      <a:pt x="16" y="292"/>
                    </a:lnTo>
                    <a:lnTo>
                      <a:pt x="20" y="278"/>
                    </a:lnTo>
                    <a:lnTo>
                      <a:pt x="24" y="268"/>
                    </a:lnTo>
                    <a:lnTo>
                      <a:pt x="30" y="256"/>
                    </a:lnTo>
                    <a:lnTo>
                      <a:pt x="38" y="248"/>
                    </a:lnTo>
                    <a:lnTo>
                      <a:pt x="46" y="240"/>
                    </a:lnTo>
                    <a:lnTo>
                      <a:pt x="56" y="232"/>
                    </a:lnTo>
                    <a:lnTo>
                      <a:pt x="66" y="226"/>
                    </a:lnTo>
                    <a:lnTo>
                      <a:pt x="66" y="226"/>
                    </a:lnTo>
                    <a:lnTo>
                      <a:pt x="72" y="234"/>
                    </a:lnTo>
                    <a:lnTo>
                      <a:pt x="80" y="240"/>
                    </a:lnTo>
                    <a:lnTo>
                      <a:pt x="88" y="244"/>
                    </a:lnTo>
                    <a:lnTo>
                      <a:pt x="98" y="246"/>
                    </a:lnTo>
                    <a:lnTo>
                      <a:pt x="98" y="246"/>
                    </a:lnTo>
                    <a:lnTo>
                      <a:pt x="110" y="244"/>
                    </a:lnTo>
                    <a:lnTo>
                      <a:pt x="120" y="238"/>
                    </a:lnTo>
                    <a:lnTo>
                      <a:pt x="128" y="230"/>
                    </a:lnTo>
                    <a:lnTo>
                      <a:pt x="132" y="220"/>
                    </a:lnTo>
                    <a:lnTo>
                      <a:pt x="132" y="220"/>
                    </a:lnTo>
                    <a:lnTo>
                      <a:pt x="136" y="220"/>
                    </a:lnTo>
                    <a:lnTo>
                      <a:pt x="168" y="220"/>
                    </a:lnTo>
                    <a:lnTo>
                      <a:pt x="168" y="220"/>
                    </a:lnTo>
                    <a:lnTo>
                      <a:pt x="170" y="212"/>
                    </a:lnTo>
                    <a:lnTo>
                      <a:pt x="172" y="202"/>
                    </a:lnTo>
                    <a:lnTo>
                      <a:pt x="172" y="200"/>
                    </a:lnTo>
                    <a:lnTo>
                      <a:pt x="136" y="200"/>
                    </a:lnTo>
                    <a:lnTo>
                      <a:pt x="136" y="200"/>
                    </a:lnTo>
                    <a:lnTo>
                      <a:pt x="132" y="200"/>
                    </a:lnTo>
                    <a:lnTo>
                      <a:pt x="132" y="200"/>
                    </a:lnTo>
                    <a:lnTo>
                      <a:pt x="128" y="190"/>
                    </a:lnTo>
                    <a:lnTo>
                      <a:pt x="120" y="182"/>
                    </a:lnTo>
                    <a:lnTo>
                      <a:pt x="110" y="176"/>
                    </a:lnTo>
                    <a:lnTo>
                      <a:pt x="98" y="174"/>
                    </a:lnTo>
                    <a:lnTo>
                      <a:pt x="98" y="174"/>
                    </a:lnTo>
                    <a:lnTo>
                      <a:pt x="92" y="176"/>
                    </a:lnTo>
                    <a:lnTo>
                      <a:pt x="86" y="176"/>
                    </a:lnTo>
                    <a:lnTo>
                      <a:pt x="74" y="184"/>
                    </a:lnTo>
                    <a:lnTo>
                      <a:pt x="66" y="194"/>
                    </a:lnTo>
                    <a:lnTo>
                      <a:pt x="64" y="200"/>
                    </a:lnTo>
                    <a:lnTo>
                      <a:pt x="62" y="206"/>
                    </a:lnTo>
                    <a:lnTo>
                      <a:pt x="62" y="206"/>
                    </a:lnTo>
                    <a:lnTo>
                      <a:pt x="52" y="212"/>
                    </a:lnTo>
                    <a:lnTo>
                      <a:pt x="42" y="218"/>
                    </a:lnTo>
                    <a:lnTo>
                      <a:pt x="32" y="224"/>
                    </a:lnTo>
                    <a:lnTo>
                      <a:pt x="24" y="232"/>
                    </a:lnTo>
                    <a:lnTo>
                      <a:pt x="16" y="242"/>
                    </a:lnTo>
                    <a:lnTo>
                      <a:pt x="10" y="252"/>
                    </a:lnTo>
                    <a:lnTo>
                      <a:pt x="4" y="262"/>
                    </a:lnTo>
                    <a:lnTo>
                      <a:pt x="0" y="274"/>
                    </a:lnTo>
                    <a:lnTo>
                      <a:pt x="0" y="274"/>
                    </a:lnTo>
                    <a:lnTo>
                      <a:pt x="6" y="292"/>
                    </a:lnTo>
                    <a:lnTo>
                      <a:pt x="16" y="310"/>
                    </a:lnTo>
                    <a:lnTo>
                      <a:pt x="16" y="310"/>
                    </a:lnTo>
                    <a:close/>
                    <a:moveTo>
                      <a:pt x="98" y="194"/>
                    </a:moveTo>
                    <a:lnTo>
                      <a:pt x="98" y="194"/>
                    </a:lnTo>
                    <a:lnTo>
                      <a:pt x="104" y="196"/>
                    </a:lnTo>
                    <a:lnTo>
                      <a:pt x="110" y="198"/>
                    </a:lnTo>
                    <a:lnTo>
                      <a:pt x="112" y="204"/>
                    </a:lnTo>
                    <a:lnTo>
                      <a:pt x="114" y="210"/>
                    </a:lnTo>
                    <a:lnTo>
                      <a:pt x="114" y="210"/>
                    </a:lnTo>
                    <a:lnTo>
                      <a:pt x="112" y="216"/>
                    </a:lnTo>
                    <a:lnTo>
                      <a:pt x="110" y="220"/>
                    </a:lnTo>
                    <a:lnTo>
                      <a:pt x="104" y="224"/>
                    </a:lnTo>
                    <a:lnTo>
                      <a:pt x="98" y="226"/>
                    </a:lnTo>
                    <a:lnTo>
                      <a:pt x="98" y="226"/>
                    </a:lnTo>
                    <a:lnTo>
                      <a:pt x="92" y="224"/>
                    </a:lnTo>
                    <a:lnTo>
                      <a:pt x="88" y="220"/>
                    </a:lnTo>
                    <a:lnTo>
                      <a:pt x="84" y="216"/>
                    </a:lnTo>
                    <a:lnTo>
                      <a:pt x="82" y="210"/>
                    </a:lnTo>
                    <a:lnTo>
                      <a:pt x="82" y="210"/>
                    </a:lnTo>
                    <a:lnTo>
                      <a:pt x="84" y="204"/>
                    </a:lnTo>
                    <a:lnTo>
                      <a:pt x="88" y="198"/>
                    </a:lnTo>
                    <a:lnTo>
                      <a:pt x="92" y="196"/>
                    </a:lnTo>
                    <a:lnTo>
                      <a:pt x="98" y="194"/>
                    </a:lnTo>
                    <a:lnTo>
                      <a:pt x="98" y="194"/>
                    </a:lnTo>
                    <a:close/>
                    <a:moveTo>
                      <a:pt x="108" y="306"/>
                    </a:moveTo>
                    <a:lnTo>
                      <a:pt x="36" y="306"/>
                    </a:lnTo>
                    <a:lnTo>
                      <a:pt x="36" y="286"/>
                    </a:lnTo>
                    <a:lnTo>
                      <a:pt x="108" y="286"/>
                    </a:lnTo>
                    <a:lnTo>
                      <a:pt x="108" y="286"/>
                    </a:lnTo>
                    <a:lnTo>
                      <a:pt x="124" y="284"/>
                    </a:lnTo>
                    <a:lnTo>
                      <a:pt x="140" y="280"/>
                    </a:lnTo>
                    <a:lnTo>
                      <a:pt x="154" y="272"/>
                    </a:lnTo>
                    <a:lnTo>
                      <a:pt x="166" y="262"/>
                    </a:lnTo>
                    <a:lnTo>
                      <a:pt x="178" y="250"/>
                    </a:lnTo>
                    <a:lnTo>
                      <a:pt x="184" y="234"/>
                    </a:lnTo>
                    <a:lnTo>
                      <a:pt x="190" y="220"/>
                    </a:lnTo>
                    <a:lnTo>
                      <a:pt x="192" y="202"/>
                    </a:lnTo>
                    <a:lnTo>
                      <a:pt x="192" y="158"/>
                    </a:lnTo>
                    <a:lnTo>
                      <a:pt x="212" y="158"/>
                    </a:lnTo>
                    <a:lnTo>
                      <a:pt x="212" y="202"/>
                    </a:lnTo>
                    <a:lnTo>
                      <a:pt x="212" y="202"/>
                    </a:lnTo>
                    <a:lnTo>
                      <a:pt x="210" y="224"/>
                    </a:lnTo>
                    <a:lnTo>
                      <a:pt x="204" y="242"/>
                    </a:lnTo>
                    <a:lnTo>
                      <a:pt x="194" y="260"/>
                    </a:lnTo>
                    <a:lnTo>
                      <a:pt x="180" y="276"/>
                    </a:lnTo>
                    <a:lnTo>
                      <a:pt x="166" y="288"/>
                    </a:lnTo>
                    <a:lnTo>
                      <a:pt x="148" y="298"/>
                    </a:lnTo>
                    <a:lnTo>
                      <a:pt x="128" y="304"/>
                    </a:lnTo>
                    <a:lnTo>
                      <a:pt x="108" y="306"/>
                    </a:lnTo>
                    <a:lnTo>
                      <a:pt x="108" y="306"/>
                    </a:lnTo>
                    <a:close/>
                    <a:moveTo>
                      <a:pt x="192" y="68"/>
                    </a:moveTo>
                    <a:lnTo>
                      <a:pt x="192" y="98"/>
                    </a:lnTo>
                    <a:lnTo>
                      <a:pt x="212" y="98"/>
                    </a:lnTo>
                    <a:lnTo>
                      <a:pt x="212" y="68"/>
                    </a:lnTo>
                    <a:lnTo>
                      <a:pt x="212" y="68"/>
                    </a:lnTo>
                    <a:lnTo>
                      <a:pt x="222" y="64"/>
                    </a:lnTo>
                    <a:lnTo>
                      <a:pt x="230" y="56"/>
                    </a:lnTo>
                    <a:lnTo>
                      <a:pt x="236" y="46"/>
                    </a:lnTo>
                    <a:lnTo>
                      <a:pt x="236" y="34"/>
                    </a:lnTo>
                    <a:lnTo>
                      <a:pt x="236" y="34"/>
                    </a:lnTo>
                    <a:lnTo>
                      <a:pt x="236" y="28"/>
                    </a:lnTo>
                    <a:lnTo>
                      <a:pt x="234" y="22"/>
                    </a:lnTo>
                    <a:lnTo>
                      <a:pt x="230" y="16"/>
                    </a:lnTo>
                    <a:lnTo>
                      <a:pt x="226" y="10"/>
                    </a:lnTo>
                    <a:lnTo>
                      <a:pt x="222" y="6"/>
                    </a:lnTo>
                    <a:lnTo>
                      <a:pt x="216" y="2"/>
                    </a:lnTo>
                    <a:lnTo>
                      <a:pt x="208" y="0"/>
                    </a:lnTo>
                    <a:lnTo>
                      <a:pt x="202" y="0"/>
                    </a:lnTo>
                    <a:lnTo>
                      <a:pt x="202" y="0"/>
                    </a:lnTo>
                    <a:lnTo>
                      <a:pt x="194" y="0"/>
                    </a:lnTo>
                    <a:lnTo>
                      <a:pt x="188" y="2"/>
                    </a:lnTo>
                    <a:lnTo>
                      <a:pt x="182" y="6"/>
                    </a:lnTo>
                    <a:lnTo>
                      <a:pt x="176" y="10"/>
                    </a:lnTo>
                    <a:lnTo>
                      <a:pt x="172" y="16"/>
                    </a:lnTo>
                    <a:lnTo>
                      <a:pt x="168" y="22"/>
                    </a:lnTo>
                    <a:lnTo>
                      <a:pt x="166" y="28"/>
                    </a:lnTo>
                    <a:lnTo>
                      <a:pt x="166" y="34"/>
                    </a:lnTo>
                    <a:lnTo>
                      <a:pt x="166" y="34"/>
                    </a:lnTo>
                    <a:lnTo>
                      <a:pt x="168" y="46"/>
                    </a:lnTo>
                    <a:lnTo>
                      <a:pt x="174" y="56"/>
                    </a:lnTo>
                    <a:lnTo>
                      <a:pt x="182" y="64"/>
                    </a:lnTo>
                    <a:lnTo>
                      <a:pt x="192" y="68"/>
                    </a:lnTo>
                    <a:lnTo>
                      <a:pt x="192" y="68"/>
                    </a:lnTo>
                    <a:close/>
                    <a:moveTo>
                      <a:pt x="202" y="20"/>
                    </a:moveTo>
                    <a:lnTo>
                      <a:pt x="202" y="20"/>
                    </a:lnTo>
                    <a:lnTo>
                      <a:pt x="208" y="20"/>
                    </a:lnTo>
                    <a:lnTo>
                      <a:pt x="212" y="24"/>
                    </a:lnTo>
                    <a:lnTo>
                      <a:pt x="216" y="28"/>
                    </a:lnTo>
                    <a:lnTo>
                      <a:pt x="216" y="34"/>
                    </a:lnTo>
                    <a:lnTo>
                      <a:pt x="216" y="34"/>
                    </a:lnTo>
                    <a:lnTo>
                      <a:pt x="216" y="40"/>
                    </a:lnTo>
                    <a:lnTo>
                      <a:pt x="212" y="46"/>
                    </a:lnTo>
                    <a:lnTo>
                      <a:pt x="208" y="50"/>
                    </a:lnTo>
                    <a:lnTo>
                      <a:pt x="202" y="50"/>
                    </a:lnTo>
                    <a:lnTo>
                      <a:pt x="202" y="50"/>
                    </a:lnTo>
                    <a:lnTo>
                      <a:pt x="196" y="50"/>
                    </a:lnTo>
                    <a:lnTo>
                      <a:pt x="190" y="46"/>
                    </a:lnTo>
                    <a:lnTo>
                      <a:pt x="188" y="40"/>
                    </a:lnTo>
                    <a:lnTo>
                      <a:pt x="186" y="34"/>
                    </a:lnTo>
                    <a:lnTo>
                      <a:pt x="186" y="34"/>
                    </a:lnTo>
                    <a:lnTo>
                      <a:pt x="188" y="28"/>
                    </a:lnTo>
                    <a:lnTo>
                      <a:pt x="190" y="24"/>
                    </a:lnTo>
                    <a:lnTo>
                      <a:pt x="196" y="20"/>
                    </a:lnTo>
                    <a:lnTo>
                      <a:pt x="202" y="20"/>
                    </a:lnTo>
                    <a:lnTo>
                      <a:pt x="202" y="20"/>
                    </a:lnTo>
                    <a:close/>
                    <a:moveTo>
                      <a:pt x="10" y="118"/>
                    </a:moveTo>
                    <a:lnTo>
                      <a:pt x="274" y="118"/>
                    </a:lnTo>
                    <a:lnTo>
                      <a:pt x="274" y="138"/>
                    </a:lnTo>
                    <a:lnTo>
                      <a:pt x="2" y="138"/>
                    </a:lnTo>
                    <a:lnTo>
                      <a:pt x="2" y="138"/>
                    </a:lnTo>
                    <a:lnTo>
                      <a:pt x="10" y="118"/>
                    </a:lnTo>
                    <a:lnTo>
                      <a:pt x="10" y="1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Univers for KPMG" panose="020B0603020202020204" pitchFamily="34" charset="0"/>
                  <a:ea typeface="+mn-ea"/>
                  <a:cs typeface="+mn-cs"/>
                </a:endParaRPr>
              </a:p>
            </p:txBody>
          </p:sp>
        </p:grpSp>
      </p:grpSp>
      <p:graphicFrame>
        <p:nvGraphicFramePr>
          <p:cNvPr id="54" name="Table 53"/>
          <p:cNvGraphicFramePr>
            <a:graphicFrameLocks noGrp="1"/>
          </p:cNvGraphicFramePr>
          <p:nvPr>
            <p:extLst>
              <p:ext uri="{D42A27DB-BD31-4B8C-83A1-F6EECF244321}">
                <p14:modId xmlns:p14="http://schemas.microsoft.com/office/powerpoint/2010/main" val="58987780"/>
              </p:ext>
            </p:extLst>
          </p:nvPr>
        </p:nvGraphicFramePr>
        <p:xfrm>
          <a:off x="1624716" y="3265160"/>
          <a:ext cx="8928992" cy="3161520"/>
        </p:xfrm>
        <a:graphic>
          <a:graphicData uri="http://schemas.openxmlformats.org/drawingml/2006/table">
            <a:tbl>
              <a:tblPr firstRow="1" bandRow="1">
                <a:tableStyleId>{5C22544A-7EE6-4342-B048-85BDC9FD1C3A}</a:tableStyleId>
              </a:tblPr>
              <a:tblGrid>
                <a:gridCol w="1996894">
                  <a:extLst>
                    <a:ext uri="{9D8B030D-6E8A-4147-A177-3AD203B41FA5}">
                      <a16:colId xmlns:a16="http://schemas.microsoft.com/office/drawing/2014/main" val="20000"/>
                    </a:ext>
                  </a:extLst>
                </a:gridCol>
                <a:gridCol w="5231466">
                  <a:extLst>
                    <a:ext uri="{9D8B030D-6E8A-4147-A177-3AD203B41FA5}">
                      <a16:colId xmlns:a16="http://schemas.microsoft.com/office/drawing/2014/main" val="20001"/>
                    </a:ext>
                  </a:extLst>
                </a:gridCol>
                <a:gridCol w="1700632">
                  <a:extLst>
                    <a:ext uri="{9D8B030D-6E8A-4147-A177-3AD203B41FA5}">
                      <a16:colId xmlns:a16="http://schemas.microsoft.com/office/drawing/2014/main" val="20002"/>
                    </a:ext>
                  </a:extLst>
                </a:gridCol>
              </a:tblGrid>
              <a:tr h="1367307">
                <a:tc>
                  <a:txBody>
                    <a:bodyPr/>
                    <a:lstStyle/>
                    <a:p>
                      <a:pPr algn="l"/>
                      <a:r>
                        <a:rPr lang="es-ES" sz="1100" b="0" dirty="0">
                          <a:solidFill>
                            <a:schemeClr val="tx1"/>
                          </a:solidFill>
                          <a:latin typeface="Univers for KPMG Cond" panose="020B0606020202020204" pitchFamily="34" charset="0"/>
                        </a:rPr>
                        <a:t>Estrategia Aprovisionamiento</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b="0" baseline="0" dirty="0">
                          <a:solidFill>
                            <a:schemeClr val="tx1"/>
                          </a:solidFill>
                          <a:latin typeface="Univers for KPMG Cond" panose="020B0606020202020204" pitchFamily="34" charset="0"/>
                        </a:rPr>
                        <a:t>Desde HQ, se lleva a cabo la negociación de las condiciones de compra con proveedores así como mantener el contacto con los mismos, a través de correo electrónico. Reflejándose en los distintos contratos (no se dan de alta en SAP).</a:t>
                      </a:r>
                    </a:p>
                    <a:p>
                      <a:pPr marL="171450" indent="-171450" algn="l">
                        <a:buFont typeface="Arial" panose="020B0604020202020204" pitchFamily="34" charset="0"/>
                        <a:buChar char="•"/>
                      </a:pPr>
                      <a:r>
                        <a:rPr lang="es-ES" sz="1100" b="0" baseline="0" dirty="0">
                          <a:solidFill>
                            <a:schemeClr val="tx1"/>
                          </a:solidFill>
                          <a:latin typeface="Univers for KPMG Cond" panose="020B0606020202020204" pitchFamily="34" charset="0"/>
                        </a:rPr>
                        <a:t>La fuente principal para determinar la fuente de aprovisionamiento en SAP es la regulación por cuotas. En caso de que tenga un acopio externo el material, se derivarán las condiciones de compra al registro </a:t>
                      </a:r>
                      <a:r>
                        <a:rPr lang="es-ES" sz="1100" b="0" baseline="0" dirty="0" err="1">
                          <a:solidFill>
                            <a:schemeClr val="tx1"/>
                          </a:solidFill>
                          <a:latin typeface="Univers for KPMG Cond" panose="020B0606020202020204" pitchFamily="34" charset="0"/>
                        </a:rPr>
                        <a:t>info</a:t>
                      </a:r>
                      <a:r>
                        <a:rPr lang="es-ES" sz="1100" b="0" baseline="0" dirty="0">
                          <a:solidFill>
                            <a:schemeClr val="tx1"/>
                          </a:solidFill>
                          <a:latin typeface="Univers for KPMG Cond" panose="020B0606020202020204" pitchFamily="34" charset="0"/>
                        </a:rPr>
                        <a:t>.</a:t>
                      </a:r>
                    </a:p>
                    <a:p>
                      <a:pPr marL="171450" indent="-171450" algn="l">
                        <a:buFont typeface="Arial" panose="020B0604020202020204" pitchFamily="34" charset="0"/>
                        <a:buChar char="•"/>
                      </a:pPr>
                      <a:r>
                        <a:rPr lang="es-ES" sz="1100" b="0" baseline="0" dirty="0">
                          <a:solidFill>
                            <a:schemeClr val="tx1"/>
                          </a:solidFill>
                          <a:latin typeface="Univers for KPMG Cond" panose="020B0606020202020204" pitchFamily="34" charset="0"/>
                        </a:rPr>
                        <a:t>Actualmente no hay un proceso de homologación de proveedores establecido.</a:t>
                      </a:r>
                    </a:p>
                    <a:p>
                      <a:pPr marL="171450" indent="-171450" algn="l">
                        <a:buFont typeface="Arial" panose="020B0604020202020204" pitchFamily="34" charset="0"/>
                        <a:buChar char="•"/>
                      </a:pPr>
                      <a:r>
                        <a:rPr lang="es-ES" sz="1100" b="0" baseline="0" dirty="0">
                          <a:solidFill>
                            <a:schemeClr val="tx1"/>
                          </a:solidFill>
                          <a:latin typeface="Univers for KPMG Cond" panose="020B0606020202020204" pitchFamily="34" charset="0"/>
                        </a:rPr>
                        <a:t>Alta y mantenimiento de proveedor en SAP realizado por el </a:t>
                      </a:r>
                      <a:r>
                        <a:rPr lang="es-ES" sz="1100" b="0" baseline="0">
                          <a:solidFill>
                            <a:schemeClr val="tx1"/>
                          </a:solidFill>
                          <a:latin typeface="Univers for KPMG Cond" panose="020B0606020202020204" pitchFamily="34" charset="0"/>
                        </a:rPr>
                        <a:t>departamento financiero.</a:t>
                      </a:r>
                      <a:endParaRPr lang="es-ES" sz="1100" b="0" baseline="0" dirty="0">
                        <a:solidFill>
                          <a:schemeClr val="tx1"/>
                        </a:solidFill>
                        <a:latin typeface="Univers for KPMG Cond" panose="020B0606020202020204" pitchFamily="34" charset="0"/>
                      </a:endParaRP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SAP</a:t>
                      </a:r>
                    </a:p>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Outlook</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1691718">
                <a:tc>
                  <a:txBody>
                    <a:bodyPr/>
                    <a:lstStyle/>
                    <a:p>
                      <a:pPr algn="l"/>
                      <a:r>
                        <a:rPr lang="es-ES" sz="1100" dirty="0">
                          <a:latin typeface="Univers for KPMG Cond" panose="020B0606020202020204" pitchFamily="34" charset="0"/>
                        </a:rPr>
                        <a:t>Gestión de Maestros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Engloba las actividades de alta y mantenimiento de las condiciones de compra en el sistema SAP (Registros </a:t>
                      </a:r>
                      <a:r>
                        <a:rPr lang="es-ES" sz="1100" dirty="0" err="1">
                          <a:solidFill>
                            <a:schemeClr val="tx1"/>
                          </a:solidFill>
                          <a:latin typeface="Univers for KPMG Cond" panose="020B0606020202020204" pitchFamily="34" charset="0"/>
                        </a:rPr>
                        <a:t>Info</a:t>
                      </a:r>
                      <a:r>
                        <a:rPr lang="es-ES" sz="1100" dirty="0">
                          <a:solidFill>
                            <a:schemeClr val="tx1"/>
                          </a:solidFill>
                          <a:latin typeface="Univers for KPMG Cond" panose="020B0606020202020204" pitchFamily="34" charset="0"/>
                        </a:rPr>
                        <a:t>).</a:t>
                      </a:r>
                    </a:p>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Desde </a:t>
                      </a:r>
                      <a:r>
                        <a:rPr lang="es-ES" sz="1100" dirty="0" err="1">
                          <a:solidFill>
                            <a:schemeClr val="tx1"/>
                          </a:solidFill>
                          <a:latin typeface="Univers for KPMG Cond" panose="020B0606020202020204" pitchFamily="34" charset="0"/>
                        </a:rPr>
                        <a:t>Procurement</a:t>
                      </a:r>
                      <a:r>
                        <a:rPr lang="es-ES" sz="1100" dirty="0">
                          <a:solidFill>
                            <a:schemeClr val="tx1"/>
                          </a:solidFill>
                          <a:latin typeface="Univers for KPMG Cond" panose="020B0606020202020204" pitchFamily="34" charset="0"/>
                        </a:rPr>
                        <a:t>, se dan de alta y se mantienen la ficha de productos no asociados al proceso productivo ni comercial.</a:t>
                      </a:r>
                    </a:p>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A partir de la negociación de las condiciones de compra con el proveedor, se dan de alta en SAP los registros </a:t>
                      </a:r>
                      <a:r>
                        <a:rPr lang="es-ES" sz="1100" dirty="0" err="1">
                          <a:solidFill>
                            <a:schemeClr val="tx1"/>
                          </a:solidFill>
                          <a:latin typeface="Univers for KPMG Cond" panose="020B0606020202020204" pitchFamily="34" charset="0"/>
                        </a:rPr>
                        <a:t>info</a:t>
                      </a:r>
                      <a:r>
                        <a:rPr lang="es-ES" sz="1100" dirty="0">
                          <a:solidFill>
                            <a:schemeClr val="tx1"/>
                          </a:solidFill>
                          <a:latin typeface="Univers for KPMG Cond" panose="020B0606020202020204" pitchFamily="34" charset="0"/>
                        </a:rPr>
                        <a:t> por material (se incluye precio, IVA, plazos de entrega, plazos reclamación, </a:t>
                      </a:r>
                      <a:r>
                        <a:rPr lang="es-ES" sz="1100" dirty="0" err="1">
                          <a:solidFill>
                            <a:schemeClr val="tx1"/>
                          </a:solidFill>
                          <a:latin typeface="Univers for KPMG Cond" panose="020B0606020202020204" pitchFamily="34" charset="0"/>
                        </a:rPr>
                        <a:t>etc</a:t>
                      </a:r>
                      <a:r>
                        <a:rPr lang="es-ES" sz="1100" dirty="0">
                          <a:solidFill>
                            <a:schemeClr val="tx1"/>
                          </a:solidFill>
                          <a:latin typeface="Univers for KPMG Cond" panose="020B0606020202020204" pitchFamily="34" charset="0"/>
                        </a:rPr>
                        <a:t>).</a:t>
                      </a:r>
                    </a:p>
                    <a:p>
                      <a:pPr marL="171450" indent="-171450" algn="l" defTabSz="844083" rtl="0" eaLnBrk="1" latinLnBrk="0" hangingPunct="1">
                        <a:buFont typeface="Arial" panose="020B0604020202020204" pitchFamily="34" charset="0"/>
                        <a:buChar char="•"/>
                      </a:pPr>
                      <a:r>
                        <a:rPr lang="es-ES" sz="1100" kern="1200" dirty="0">
                          <a:solidFill>
                            <a:schemeClr val="tx1"/>
                          </a:solidFill>
                          <a:latin typeface="Univers for KPMG Cond" panose="020B0606020202020204" pitchFamily="34" charset="0"/>
                          <a:ea typeface="+mn-ea"/>
                          <a:cs typeface="+mn-cs"/>
                        </a:rPr>
                        <a:t>En paralelo, se alimenta la regulación por cuotas en SAP a través de la cual se determinará la  fuente de aprovisionamiento para el pedido.</a:t>
                      </a:r>
                    </a:p>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En la actualidad, estas actividades se realizan desde HQ .</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SAP</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55" name="Rectangle 54"/>
          <p:cNvSpPr/>
          <p:nvPr/>
        </p:nvSpPr>
        <p:spPr>
          <a:xfrm>
            <a:off x="3640940" y="2953055"/>
            <a:ext cx="5184000" cy="23365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Descripción</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56" name="Rectangle 55"/>
          <p:cNvSpPr/>
          <p:nvPr/>
        </p:nvSpPr>
        <p:spPr>
          <a:xfrm>
            <a:off x="1624716" y="2953055"/>
            <a:ext cx="1980000" cy="23365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Proceso</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grpSp>
        <p:nvGrpSpPr>
          <p:cNvPr id="57" name="Group 15"/>
          <p:cNvGrpSpPr>
            <a:grpSpLocks noChangeAspect="1"/>
          </p:cNvGrpSpPr>
          <p:nvPr/>
        </p:nvGrpSpPr>
        <p:grpSpPr bwMode="auto">
          <a:xfrm>
            <a:off x="1768732" y="2981352"/>
            <a:ext cx="331372" cy="195625"/>
            <a:chOff x="1316" y="1580"/>
            <a:chExt cx="428" cy="428"/>
          </a:xfrm>
          <a:solidFill>
            <a:schemeClr val="bg1"/>
          </a:solidFill>
        </p:grpSpPr>
        <p:sp>
          <p:nvSpPr>
            <p:cNvPr id="60" name="Freeform 16"/>
            <p:cNvSpPr>
              <a:spLocks noEditPoints="1"/>
            </p:cNvSpPr>
            <p:nvPr/>
          </p:nvSpPr>
          <p:spPr bwMode="auto">
            <a:xfrm>
              <a:off x="1470" y="1713"/>
              <a:ext cx="238" cy="238"/>
            </a:xfrm>
            <a:custGeom>
              <a:avLst/>
              <a:gdLst/>
              <a:ahLst/>
              <a:cxnLst>
                <a:cxn ang="0">
                  <a:pos x="19" y="3"/>
                </a:cxn>
                <a:cxn ang="0">
                  <a:pos x="19" y="3"/>
                </a:cxn>
                <a:cxn ang="0">
                  <a:pos x="31" y="0"/>
                </a:cxn>
                <a:cxn ang="0">
                  <a:pos x="51" y="17"/>
                </a:cxn>
                <a:cxn ang="0">
                  <a:pos x="46" y="30"/>
                </a:cxn>
                <a:cxn ang="0">
                  <a:pos x="46" y="31"/>
                </a:cxn>
                <a:cxn ang="0">
                  <a:pos x="97" y="80"/>
                </a:cxn>
                <a:cxn ang="0">
                  <a:pos x="96" y="96"/>
                </a:cxn>
                <a:cxn ang="0">
                  <a:pos x="80" y="96"/>
                </a:cxn>
                <a:cxn ang="0">
                  <a:pos x="32" y="46"/>
                </a:cxn>
                <a:cxn ang="0">
                  <a:pos x="30" y="46"/>
                </a:cxn>
                <a:cxn ang="0">
                  <a:pos x="17" y="51"/>
                </a:cxn>
                <a:cxn ang="0">
                  <a:pos x="0" y="31"/>
                </a:cxn>
                <a:cxn ang="0">
                  <a:pos x="3" y="19"/>
                </a:cxn>
                <a:cxn ang="0">
                  <a:pos x="3" y="19"/>
                </a:cxn>
                <a:cxn ang="0">
                  <a:pos x="3" y="19"/>
                </a:cxn>
                <a:cxn ang="0">
                  <a:pos x="16" y="32"/>
                </a:cxn>
                <a:cxn ang="0">
                  <a:pos x="27" y="27"/>
                </a:cxn>
                <a:cxn ang="0">
                  <a:pos x="32" y="16"/>
                </a:cxn>
                <a:cxn ang="0">
                  <a:pos x="19" y="4"/>
                </a:cxn>
                <a:cxn ang="0">
                  <a:pos x="19" y="3"/>
                </a:cxn>
                <a:cxn ang="0">
                  <a:pos x="84" y="84"/>
                </a:cxn>
                <a:cxn ang="0">
                  <a:pos x="92" y="84"/>
                </a:cxn>
                <a:cxn ang="0">
                  <a:pos x="92" y="92"/>
                </a:cxn>
                <a:cxn ang="0">
                  <a:pos x="84" y="92"/>
                </a:cxn>
                <a:cxn ang="0">
                  <a:pos x="84" y="84"/>
                </a:cxn>
              </a:cxnLst>
              <a:rect l="0" t="0" r="r" b="b"/>
              <a:pathLst>
                <a:path w="101" h="101">
                  <a:moveTo>
                    <a:pt x="19" y="3"/>
                  </a:moveTo>
                  <a:cubicBezTo>
                    <a:pt x="19" y="3"/>
                    <a:pt x="19" y="3"/>
                    <a:pt x="19" y="3"/>
                  </a:cubicBezTo>
                  <a:cubicBezTo>
                    <a:pt x="31" y="0"/>
                    <a:pt x="31" y="0"/>
                    <a:pt x="31" y="0"/>
                  </a:cubicBezTo>
                  <a:cubicBezTo>
                    <a:pt x="51" y="17"/>
                    <a:pt x="51" y="17"/>
                    <a:pt x="51" y="17"/>
                  </a:cubicBezTo>
                  <a:cubicBezTo>
                    <a:pt x="46" y="30"/>
                    <a:pt x="46" y="30"/>
                    <a:pt x="46" y="30"/>
                  </a:cubicBezTo>
                  <a:cubicBezTo>
                    <a:pt x="46" y="31"/>
                    <a:pt x="46" y="31"/>
                    <a:pt x="46" y="31"/>
                  </a:cubicBezTo>
                  <a:cubicBezTo>
                    <a:pt x="97" y="80"/>
                    <a:pt x="97" y="80"/>
                    <a:pt x="97" y="80"/>
                  </a:cubicBezTo>
                  <a:cubicBezTo>
                    <a:pt x="101" y="84"/>
                    <a:pt x="101" y="92"/>
                    <a:pt x="96" y="96"/>
                  </a:cubicBezTo>
                  <a:cubicBezTo>
                    <a:pt x="92" y="100"/>
                    <a:pt x="85" y="101"/>
                    <a:pt x="80" y="96"/>
                  </a:cubicBezTo>
                  <a:cubicBezTo>
                    <a:pt x="32" y="46"/>
                    <a:pt x="32" y="46"/>
                    <a:pt x="32" y="46"/>
                  </a:cubicBezTo>
                  <a:cubicBezTo>
                    <a:pt x="30" y="46"/>
                    <a:pt x="30" y="46"/>
                    <a:pt x="30" y="46"/>
                  </a:cubicBezTo>
                  <a:cubicBezTo>
                    <a:pt x="17" y="51"/>
                    <a:pt x="17" y="51"/>
                    <a:pt x="17" y="51"/>
                  </a:cubicBezTo>
                  <a:cubicBezTo>
                    <a:pt x="0" y="31"/>
                    <a:pt x="0" y="31"/>
                    <a:pt x="0" y="31"/>
                  </a:cubicBezTo>
                  <a:cubicBezTo>
                    <a:pt x="3" y="19"/>
                    <a:pt x="3" y="19"/>
                    <a:pt x="3" y="19"/>
                  </a:cubicBezTo>
                  <a:cubicBezTo>
                    <a:pt x="3" y="19"/>
                    <a:pt x="3" y="19"/>
                    <a:pt x="3" y="19"/>
                  </a:cubicBezTo>
                  <a:cubicBezTo>
                    <a:pt x="3" y="19"/>
                    <a:pt x="3" y="19"/>
                    <a:pt x="3" y="19"/>
                  </a:cubicBezTo>
                  <a:cubicBezTo>
                    <a:pt x="16" y="32"/>
                    <a:pt x="16" y="32"/>
                    <a:pt x="16" y="32"/>
                  </a:cubicBezTo>
                  <a:cubicBezTo>
                    <a:pt x="27" y="27"/>
                    <a:pt x="27" y="27"/>
                    <a:pt x="27" y="27"/>
                  </a:cubicBezTo>
                  <a:cubicBezTo>
                    <a:pt x="32" y="16"/>
                    <a:pt x="32" y="16"/>
                    <a:pt x="32" y="16"/>
                  </a:cubicBezTo>
                  <a:cubicBezTo>
                    <a:pt x="19" y="4"/>
                    <a:pt x="19" y="4"/>
                    <a:pt x="19" y="4"/>
                  </a:cubicBezTo>
                  <a:lnTo>
                    <a:pt x="19" y="3"/>
                  </a:lnTo>
                  <a:close/>
                  <a:moveTo>
                    <a:pt x="84" y="84"/>
                  </a:moveTo>
                  <a:cubicBezTo>
                    <a:pt x="86" y="82"/>
                    <a:pt x="90" y="82"/>
                    <a:pt x="92" y="84"/>
                  </a:cubicBezTo>
                  <a:cubicBezTo>
                    <a:pt x="94" y="86"/>
                    <a:pt x="94" y="90"/>
                    <a:pt x="92" y="92"/>
                  </a:cubicBezTo>
                  <a:cubicBezTo>
                    <a:pt x="90" y="94"/>
                    <a:pt x="86" y="94"/>
                    <a:pt x="84" y="92"/>
                  </a:cubicBezTo>
                  <a:cubicBezTo>
                    <a:pt x="82" y="90"/>
                    <a:pt x="82" y="86"/>
                    <a:pt x="84" y="84"/>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Arial"/>
                <a:ea typeface="+mn-ea"/>
                <a:cs typeface="+mn-cs"/>
              </a:endParaRPr>
            </a:p>
          </p:txBody>
        </p:sp>
        <p:sp>
          <p:nvSpPr>
            <p:cNvPr id="62" name="Freeform 17"/>
            <p:cNvSpPr>
              <a:spLocks/>
            </p:cNvSpPr>
            <p:nvPr/>
          </p:nvSpPr>
          <p:spPr bwMode="auto">
            <a:xfrm>
              <a:off x="1316" y="1580"/>
              <a:ext cx="428" cy="428"/>
            </a:xfrm>
            <a:custGeom>
              <a:avLst/>
              <a:gdLst/>
              <a:ahLst/>
              <a:cxnLst>
                <a:cxn ang="0">
                  <a:pos x="104" y="0"/>
                </a:cxn>
                <a:cxn ang="0">
                  <a:pos x="108" y="24"/>
                </a:cxn>
                <a:cxn ang="0">
                  <a:pos x="126" y="31"/>
                </a:cxn>
                <a:cxn ang="0">
                  <a:pos x="145" y="17"/>
                </a:cxn>
                <a:cxn ang="0">
                  <a:pos x="164" y="36"/>
                </a:cxn>
                <a:cxn ang="0">
                  <a:pos x="150" y="56"/>
                </a:cxn>
                <a:cxn ang="0">
                  <a:pos x="157" y="74"/>
                </a:cxn>
                <a:cxn ang="0">
                  <a:pos x="181" y="78"/>
                </a:cxn>
                <a:cxn ang="0">
                  <a:pos x="181" y="104"/>
                </a:cxn>
                <a:cxn ang="0">
                  <a:pos x="157" y="108"/>
                </a:cxn>
                <a:cxn ang="0">
                  <a:pos x="152" y="120"/>
                </a:cxn>
                <a:cxn ang="0">
                  <a:pos x="137" y="105"/>
                </a:cxn>
                <a:cxn ang="0">
                  <a:pos x="139" y="97"/>
                </a:cxn>
                <a:cxn ang="0">
                  <a:pos x="97" y="43"/>
                </a:cxn>
                <a:cxn ang="0">
                  <a:pos x="43" y="84"/>
                </a:cxn>
                <a:cxn ang="0">
                  <a:pos x="84" y="139"/>
                </a:cxn>
                <a:cxn ang="0">
                  <a:pos x="106" y="136"/>
                </a:cxn>
                <a:cxn ang="0">
                  <a:pos x="121" y="152"/>
                </a:cxn>
                <a:cxn ang="0">
                  <a:pos x="108" y="157"/>
                </a:cxn>
                <a:cxn ang="0">
                  <a:pos x="104" y="181"/>
                </a:cxn>
                <a:cxn ang="0">
                  <a:pos x="77" y="181"/>
                </a:cxn>
                <a:cxn ang="0">
                  <a:pos x="73" y="157"/>
                </a:cxn>
                <a:cxn ang="0">
                  <a:pos x="55" y="150"/>
                </a:cxn>
                <a:cxn ang="0">
                  <a:pos x="36" y="164"/>
                </a:cxn>
                <a:cxn ang="0">
                  <a:pos x="17" y="145"/>
                </a:cxn>
                <a:cxn ang="0">
                  <a:pos x="31" y="126"/>
                </a:cxn>
                <a:cxn ang="0">
                  <a:pos x="24" y="108"/>
                </a:cxn>
                <a:cxn ang="0">
                  <a:pos x="0" y="104"/>
                </a:cxn>
                <a:cxn ang="0">
                  <a:pos x="0" y="78"/>
                </a:cxn>
                <a:cxn ang="0">
                  <a:pos x="24" y="73"/>
                </a:cxn>
                <a:cxn ang="0">
                  <a:pos x="31" y="56"/>
                </a:cxn>
                <a:cxn ang="0">
                  <a:pos x="17" y="36"/>
                </a:cxn>
                <a:cxn ang="0">
                  <a:pos x="36" y="17"/>
                </a:cxn>
                <a:cxn ang="0">
                  <a:pos x="56" y="31"/>
                </a:cxn>
                <a:cxn ang="0">
                  <a:pos x="73" y="24"/>
                </a:cxn>
                <a:cxn ang="0">
                  <a:pos x="78" y="0"/>
                </a:cxn>
                <a:cxn ang="0">
                  <a:pos x="104" y="0"/>
                </a:cxn>
              </a:cxnLst>
              <a:rect l="0" t="0" r="r" b="b"/>
              <a:pathLst>
                <a:path w="181" h="181">
                  <a:moveTo>
                    <a:pt x="104" y="0"/>
                  </a:moveTo>
                  <a:cubicBezTo>
                    <a:pt x="108" y="24"/>
                    <a:pt x="108" y="24"/>
                    <a:pt x="108" y="24"/>
                  </a:cubicBezTo>
                  <a:cubicBezTo>
                    <a:pt x="126" y="31"/>
                    <a:pt x="126" y="31"/>
                    <a:pt x="126" y="31"/>
                  </a:cubicBezTo>
                  <a:cubicBezTo>
                    <a:pt x="145" y="17"/>
                    <a:pt x="145" y="17"/>
                    <a:pt x="145" y="17"/>
                  </a:cubicBezTo>
                  <a:cubicBezTo>
                    <a:pt x="164" y="36"/>
                    <a:pt x="164" y="36"/>
                    <a:pt x="164" y="36"/>
                  </a:cubicBezTo>
                  <a:cubicBezTo>
                    <a:pt x="150" y="56"/>
                    <a:pt x="150" y="56"/>
                    <a:pt x="150" y="56"/>
                  </a:cubicBezTo>
                  <a:cubicBezTo>
                    <a:pt x="157" y="74"/>
                    <a:pt x="157" y="74"/>
                    <a:pt x="157" y="74"/>
                  </a:cubicBezTo>
                  <a:cubicBezTo>
                    <a:pt x="181" y="78"/>
                    <a:pt x="181" y="78"/>
                    <a:pt x="181" y="78"/>
                  </a:cubicBezTo>
                  <a:cubicBezTo>
                    <a:pt x="181" y="104"/>
                    <a:pt x="181" y="104"/>
                    <a:pt x="181" y="104"/>
                  </a:cubicBezTo>
                  <a:cubicBezTo>
                    <a:pt x="157" y="108"/>
                    <a:pt x="157" y="108"/>
                    <a:pt x="157" y="108"/>
                  </a:cubicBezTo>
                  <a:cubicBezTo>
                    <a:pt x="152" y="120"/>
                    <a:pt x="152" y="120"/>
                    <a:pt x="152" y="120"/>
                  </a:cubicBezTo>
                  <a:cubicBezTo>
                    <a:pt x="137" y="105"/>
                    <a:pt x="137" y="105"/>
                    <a:pt x="137" y="105"/>
                  </a:cubicBezTo>
                  <a:cubicBezTo>
                    <a:pt x="138" y="103"/>
                    <a:pt x="138" y="100"/>
                    <a:pt x="139" y="97"/>
                  </a:cubicBezTo>
                  <a:cubicBezTo>
                    <a:pt x="142" y="71"/>
                    <a:pt x="124" y="46"/>
                    <a:pt x="97" y="43"/>
                  </a:cubicBezTo>
                  <a:cubicBezTo>
                    <a:pt x="71" y="39"/>
                    <a:pt x="46" y="58"/>
                    <a:pt x="43" y="84"/>
                  </a:cubicBezTo>
                  <a:cubicBezTo>
                    <a:pt x="39" y="111"/>
                    <a:pt x="58" y="135"/>
                    <a:pt x="84" y="139"/>
                  </a:cubicBezTo>
                  <a:cubicBezTo>
                    <a:pt x="92" y="140"/>
                    <a:pt x="99" y="139"/>
                    <a:pt x="106" y="136"/>
                  </a:cubicBezTo>
                  <a:cubicBezTo>
                    <a:pt x="121" y="152"/>
                    <a:pt x="121" y="152"/>
                    <a:pt x="121" y="152"/>
                  </a:cubicBezTo>
                  <a:cubicBezTo>
                    <a:pt x="108" y="157"/>
                    <a:pt x="108" y="157"/>
                    <a:pt x="108" y="157"/>
                  </a:cubicBezTo>
                  <a:cubicBezTo>
                    <a:pt x="104" y="181"/>
                    <a:pt x="104" y="181"/>
                    <a:pt x="104" y="181"/>
                  </a:cubicBezTo>
                  <a:cubicBezTo>
                    <a:pt x="77" y="181"/>
                    <a:pt x="77" y="181"/>
                    <a:pt x="77" y="181"/>
                  </a:cubicBezTo>
                  <a:cubicBezTo>
                    <a:pt x="73" y="157"/>
                    <a:pt x="73" y="157"/>
                    <a:pt x="73" y="157"/>
                  </a:cubicBezTo>
                  <a:cubicBezTo>
                    <a:pt x="55" y="150"/>
                    <a:pt x="55" y="150"/>
                    <a:pt x="55" y="150"/>
                  </a:cubicBezTo>
                  <a:cubicBezTo>
                    <a:pt x="36" y="164"/>
                    <a:pt x="36" y="164"/>
                    <a:pt x="36" y="164"/>
                  </a:cubicBezTo>
                  <a:cubicBezTo>
                    <a:pt x="17" y="145"/>
                    <a:pt x="17" y="145"/>
                    <a:pt x="17" y="145"/>
                  </a:cubicBezTo>
                  <a:cubicBezTo>
                    <a:pt x="31" y="126"/>
                    <a:pt x="31" y="126"/>
                    <a:pt x="31" y="126"/>
                  </a:cubicBezTo>
                  <a:cubicBezTo>
                    <a:pt x="24" y="108"/>
                    <a:pt x="24" y="108"/>
                    <a:pt x="24" y="108"/>
                  </a:cubicBezTo>
                  <a:cubicBezTo>
                    <a:pt x="0" y="104"/>
                    <a:pt x="0" y="104"/>
                    <a:pt x="0" y="104"/>
                  </a:cubicBezTo>
                  <a:cubicBezTo>
                    <a:pt x="0" y="78"/>
                    <a:pt x="0" y="78"/>
                    <a:pt x="0" y="78"/>
                  </a:cubicBezTo>
                  <a:cubicBezTo>
                    <a:pt x="24" y="73"/>
                    <a:pt x="24" y="73"/>
                    <a:pt x="24" y="73"/>
                  </a:cubicBezTo>
                  <a:cubicBezTo>
                    <a:pt x="31" y="56"/>
                    <a:pt x="31" y="56"/>
                    <a:pt x="31" y="56"/>
                  </a:cubicBezTo>
                  <a:cubicBezTo>
                    <a:pt x="17" y="36"/>
                    <a:pt x="17" y="36"/>
                    <a:pt x="17" y="36"/>
                  </a:cubicBezTo>
                  <a:cubicBezTo>
                    <a:pt x="36" y="17"/>
                    <a:pt x="36" y="17"/>
                    <a:pt x="36" y="17"/>
                  </a:cubicBezTo>
                  <a:cubicBezTo>
                    <a:pt x="56" y="31"/>
                    <a:pt x="56" y="31"/>
                    <a:pt x="56" y="31"/>
                  </a:cubicBezTo>
                  <a:cubicBezTo>
                    <a:pt x="73" y="24"/>
                    <a:pt x="73" y="24"/>
                    <a:pt x="73" y="24"/>
                  </a:cubicBezTo>
                  <a:cubicBezTo>
                    <a:pt x="78" y="0"/>
                    <a:pt x="78" y="0"/>
                    <a:pt x="78" y="0"/>
                  </a:cubicBezTo>
                  <a:lnTo>
                    <a:pt x="10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64" name="Rectangle 63"/>
          <p:cNvSpPr/>
          <p:nvPr/>
        </p:nvSpPr>
        <p:spPr>
          <a:xfrm>
            <a:off x="8861684" y="2953055"/>
            <a:ext cx="1692000" cy="23365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Sistema</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67" name="Freeform 5014"/>
          <p:cNvSpPr>
            <a:spLocks noEditPoints="1"/>
          </p:cNvSpPr>
          <p:nvPr/>
        </p:nvSpPr>
        <p:spPr bwMode="auto">
          <a:xfrm>
            <a:off x="9007048" y="2998427"/>
            <a:ext cx="250516" cy="156504"/>
          </a:xfrm>
          <a:custGeom>
            <a:avLst/>
            <a:gdLst>
              <a:gd name="T0" fmla="*/ 360 w 360"/>
              <a:gd name="T1" fmla="*/ 256 h 278"/>
              <a:gd name="T2" fmla="*/ 360 w 360"/>
              <a:gd name="T3" fmla="*/ 252 h 278"/>
              <a:gd name="T4" fmla="*/ 358 w 360"/>
              <a:gd name="T5" fmla="*/ 252 h 278"/>
              <a:gd name="T6" fmla="*/ 318 w 360"/>
              <a:gd name="T7" fmla="*/ 200 h 278"/>
              <a:gd name="T8" fmla="*/ 314 w 360"/>
              <a:gd name="T9" fmla="*/ 198 h 278"/>
              <a:gd name="T10" fmla="*/ 50 w 360"/>
              <a:gd name="T11" fmla="*/ 196 h 278"/>
              <a:gd name="T12" fmla="*/ 46 w 360"/>
              <a:gd name="T13" fmla="*/ 198 h 278"/>
              <a:gd name="T14" fmla="*/ 2 w 360"/>
              <a:gd name="T15" fmla="*/ 250 h 278"/>
              <a:gd name="T16" fmla="*/ 2 w 360"/>
              <a:gd name="T17" fmla="*/ 252 h 278"/>
              <a:gd name="T18" fmla="*/ 0 w 360"/>
              <a:gd name="T19" fmla="*/ 252 h 278"/>
              <a:gd name="T20" fmla="*/ 0 w 360"/>
              <a:gd name="T21" fmla="*/ 256 h 278"/>
              <a:gd name="T22" fmla="*/ 0 w 360"/>
              <a:gd name="T23" fmla="*/ 256 h 278"/>
              <a:gd name="T24" fmla="*/ 0 w 360"/>
              <a:gd name="T25" fmla="*/ 268 h 278"/>
              <a:gd name="T26" fmla="*/ 4 w 360"/>
              <a:gd name="T27" fmla="*/ 276 h 278"/>
              <a:gd name="T28" fmla="*/ 10 w 360"/>
              <a:gd name="T29" fmla="*/ 278 h 278"/>
              <a:gd name="T30" fmla="*/ 350 w 360"/>
              <a:gd name="T31" fmla="*/ 278 h 278"/>
              <a:gd name="T32" fmla="*/ 356 w 360"/>
              <a:gd name="T33" fmla="*/ 276 h 278"/>
              <a:gd name="T34" fmla="*/ 360 w 360"/>
              <a:gd name="T35" fmla="*/ 268 h 278"/>
              <a:gd name="T36" fmla="*/ 360 w 360"/>
              <a:gd name="T37" fmla="*/ 256 h 278"/>
              <a:gd name="T38" fmla="*/ 360 w 360"/>
              <a:gd name="T39" fmla="*/ 256 h 278"/>
              <a:gd name="T40" fmla="*/ 146 w 360"/>
              <a:gd name="T41" fmla="*/ 234 h 278"/>
              <a:gd name="T42" fmla="*/ 226 w 360"/>
              <a:gd name="T43" fmla="*/ 254 h 278"/>
              <a:gd name="T44" fmla="*/ 338 w 360"/>
              <a:gd name="T45" fmla="*/ 268 h 278"/>
              <a:gd name="T46" fmla="*/ 334 w 360"/>
              <a:gd name="T47" fmla="*/ 270 h 278"/>
              <a:gd name="T48" fmla="*/ 332 w 360"/>
              <a:gd name="T49" fmla="*/ 270 h 278"/>
              <a:gd name="T50" fmla="*/ 326 w 360"/>
              <a:gd name="T51" fmla="*/ 268 h 278"/>
              <a:gd name="T52" fmla="*/ 324 w 360"/>
              <a:gd name="T53" fmla="*/ 262 h 278"/>
              <a:gd name="T54" fmla="*/ 326 w 360"/>
              <a:gd name="T55" fmla="*/ 256 h 278"/>
              <a:gd name="T56" fmla="*/ 328 w 360"/>
              <a:gd name="T57" fmla="*/ 256 h 278"/>
              <a:gd name="T58" fmla="*/ 334 w 360"/>
              <a:gd name="T59" fmla="*/ 256 h 278"/>
              <a:gd name="T60" fmla="*/ 338 w 360"/>
              <a:gd name="T61" fmla="*/ 256 h 278"/>
              <a:gd name="T62" fmla="*/ 340 w 360"/>
              <a:gd name="T63" fmla="*/ 262 h 278"/>
              <a:gd name="T64" fmla="*/ 340 w 360"/>
              <a:gd name="T65" fmla="*/ 266 h 278"/>
              <a:gd name="T66" fmla="*/ 338 w 360"/>
              <a:gd name="T67" fmla="*/ 268 h 278"/>
              <a:gd name="T68" fmla="*/ 306 w 360"/>
              <a:gd name="T69" fmla="*/ 184 h 278"/>
              <a:gd name="T70" fmla="*/ 310 w 360"/>
              <a:gd name="T71" fmla="*/ 184 h 278"/>
              <a:gd name="T72" fmla="*/ 318 w 360"/>
              <a:gd name="T73" fmla="*/ 178 h 278"/>
              <a:gd name="T74" fmla="*/ 318 w 360"/>
              <a:gd name="T75" fmla="*/ 12 h 278"/>
              <a:gd name="T76" fmla="*/ 318 w 360"/>
              <a:gd name="T77" fmla="*/ 6 h 278"/>
              <a:gd name="T78" fmla="*/ 310 w 360"/>
              <a:gd name="T79" fmla="*/ 0 h 278"/>
              <a:gd name="T80" fmla="*/ 54 w 360"/>
              <a:gd name="T81" fmla="*/ 0 h 278"/>
              <a:gd name="T82" fmla="*/ 50 w 360"/>
              <a:gd name="T83" fmla="*/ 0 h 278"/>
              <a:gd name="T84" fmla="*/ 42 w 360"/>
              <a:gd name="T85" fmla="*/ 6 h 278"/>
              <a:gd name="T86" fmla="*/ 42 w 360"/>
              <a:gd name="T87" fmla="*/ 172 h 278"/>
              <a:gd name="T88" fmla="*/ 42 w 360"/>
              <a:gd name="T89" fmla="*/ 178 h 278"/>
              <a:gd name="T90" fmla="*/ 50 w 360"/>
              <a:gd name="T91" fmla="*/ 184 h 278"/>
              <a:gd name="T92" fmla="*/ 54 w 360"/>
              <a:gd name="T93" fmla="*/ 184 h 278"/>
              <a:gd name="T94" fmla="*/ 294 w 360"/>
              <a:gd name="T95" fmla="*/ 24 h 278"/>
              <a:gd name="T96" fmla="*/ 66 w 360"/>
              <a:gd name="T97"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0" h="278">
                <a:moveTo>
                  <a:pt x="360" y="256"/>
                </a:moveTo>
                <a:lnTo>
                  <a:pt x="360" y="256"/>
                </a:lnTo>
                <a:lnTo>
                  <a:pt x="360" y="252"/>
                </a:lnTo>
                <a:lnTo>
                  <a:pt x="360" y="252"/>
                </a:lnTo>
                <a:lnTo>
                  <a:pt x="358" y="252"/>
                </a:lnTo>
                <a:lnTo>
                  <a:pt x="358" y="252"/>
                </a:lnTo>
                <a:lnTo>
                  <a:pt x="358" y="250"/>
                </a:lnTo>
                <a:lnTo>
                  <a:pt x="318" y="200"/>
                </a:lnTo>
                <a:lnTo>
                  <a:pt x="318" y="200"/>
                </a:lnTo>
                <a:lnTo>
                  <a:pt x="314" y="198"/>
                </a:lnTo>
                <a:lnTo>
                  <a:pt x="310" y="196"/>
                </a:lnTo>
                <a:lnTo>
                  <a:pt x="50" y="196"/>
                </a:lnTo>
                <a:lnTo>
                  <a:pt x="50" y="196"/>
                </a:lnTo>
                <a:lnTo>
                  <a:pt x="46" y="198"/>
                </a:lnTo>
                <a:lnTo>
                  <a:pt x="42" y="200"/>
                </a:lnTo>
                <a:lnTo>
                  <a:pt x="2" y="250"/>
                </a:lnTo>
                <a:lnTo>
                  <a:pt x="2" y="250"/>
                </a:lnTo>
                <a:lnTo>
                  <a:pt x="2" y="252"/>
                </a:lnTo>
                <a:lnTo>
                  <a:pt x="2" y="252"/>
                </a:lnTo>
                <a:lnTo>
                  <a:pt x="0" y="252"/>
                </a:lnTo>
                <a:lnTo>
                  <a:pt x="0" y="252"/>
                </a:lnTo>
                <a:lnTo>
                  <a:pt x="0" y="256"/>
                </a:lnTo>
                <a:lnTo>
                  <a:pt x="0" y="256"/>
                </a:lnTo>
                <a:lnTo>
                  <a:pt x="0" y="256"/>
                </a:lnTo>
                <a:lnTo>
                  <a:pt x="0" y="268"/>
                </a:lnTo>
                <a:lnTo>
                  <a:pt x="0" y="268"/>
                </a:lnTo>
                <a:lnTo>
                  <a:pt x="0" y="272"/>
                </a:lnTo>
                <a:lnTo>
                  <a:pt x="4" y="276"/>
                </a:lnTo>
                <a:lnTo>
                  <a:pt x="6" y="278"/>
                </a:lnTo>
                <a:lnTo>
                  <a:pt x="10" y="278"/>
                </a:lnTo>
                <a:lnTo>
                  <a:pt x="350" y="278"/>
                </a:lnTo>
                <a:lnTo>
                  <a:pt x="350" y="278"/>
                </a:lnTo>
                <a:lnTo>
                  <a:pt x="354" y="278"/>
                </a:lnTo>
                <a:lnTo>
                  <a:pt x="356" y="276"/>
                </a:lnTo>
                <a:lnTo>
                  <a:pt x="360" y="272"/>
                </a:lnTo>
                <a:lnTo>
                  <a:pt x="360" y="268"/>
                </a:lnTo>
                <a:lnTo>
                  <a:pt x="360" y="256"/>
                </a:lnTo>
                <a:lnTo>
                  <a:pt x="360" y="256"/>
                </a:lnTo>
                <a:lnTo>
                  <a:pt x="360" y="256"/>
                </a:lnTo>
                <a:lnTo>
                  <a:pt x="360" y="256"/>
                </a:lnTo>
                <a:close/>
                <a:moveTo>
                  <a:pt x="134" y="254"/>
                </a:moveTo>
                <a:lnTo>
                  <a:pt x="146" y="234"/>
                </a:lnTo>
                <a:lnTo>
                  <a:pt x="214" y="234"/>
                </a:lnTo>
                <a:lnTo>
                  <a:pt x="226" y="254"/>
                </a:lnTo>
                <a:lnTo>
                  <a:pt x="134" y="254"/>
                </a:lnTo>
                <a:close/>
                <a:moveTo>
                  <a:pt x="338" y="268"/>
                </a:moveTo>
                <a:lnTo>
                  <a:pt x="338" y="268"/>
                </a:lnTo>
                <a:lnTo>
                  <a:pt x="334" y="270"/>
                </a:lnTo>
                <a:lnTo>
                  <a:pt x="332" y="270"/>
                </a:lnTo>
                <a:lnTo>
                  <a:pt x="332" y="270"/>
                </a:lnTo>
                <a:lnTo>
                  <a:pt x="326" y="268"/>
                </a:lnTo>
                <a:lnTo>
                  <a:pt x="326" y="268"/>
                </a:lnTo>
                <a:lnTo>
                  <a:pt x="324" y="262"/>
                </a:lnTo>
                <a:lnTo>
                  <a:pt x="324" y="262"/>
                </a:lnTo>
                <a:lnTo>
                  <a:pt x="324" y="260"/>
                </a:lnTo>
                <a:lnTo>
                  <a:pt x="326" y="256"/>
                </a:lnTo>
                <a:lnTo>
                  <a:pt x="326" y="256"/>
                </a:lnTo>
                <a:lnTo>
                  <a:pt x="328" y="256"/>
                </a:lnTo>
                <a:lnTo>
                  <a:pt x="332" y="254"/>
                </a:lnTo>
                <a:lnTo>
                  <a:pt x="334" y="256"/>
                </a:lnTo>
                <a:lnTo>
                  <a:pt x="338" y="256"/>
                </a:lnTo>
                <a:lnTo>
                  <a:pt x="338" y="256"/>
                </a:lnTo>
                <a:lnTo>
                  <a:pt x="340" y="260"/>
                </a:lnTo>
                <a:lnTo>
                  <a:pt x="340" y="262"/>
                </a:lnTo>
                <a:lnTo>
                  <a:pt x="340" y="262"/>
                </a:lnTo>
                <a:lnTo>
                  <a:pt x="340" y="266"/>
                </a:lnTo>
                <a:lnTo>
                  <a:pt x="338" y="268"/>
                </a:lnTo>
                <a:lnTo>
                  <a:pt x="338" y="268"/>
                </a:lnTo>
                <a:close/>
                <a:moveTo>
                  <a:pt x="54" y="184"/>
                </a:moveTo>
                <a:lnTo>
                  <a:pt x="306" y="184"/>
                </a:lnTo>
                <a:lnTo>
                  <a:pt x="306" y="184"/>
                </a:lnTo>
                <a:lnTo>
                  <a:pt x="310" y="184"/>
                </a:lnTo>
                <a:lnTo>
                  <a:pt x="314" y="182"/>
                </a:lnTo>
                <a:lnTo>
                  <a:pt x="318" y="178"/>
                </a:lnTo>
                <a:lnTo>
                  <a:pt x="318" y="172"/>
                </a:lnTo>
                <a:lnTo>
                  <a:pt x="318" y="12"/>
                </a:lnTo>
                <a:lnTo>
                  <a:pt x="318" y="12"/>
                </a:lnTo>
                <a:lnTo>
                  <a:pt x="318" y="6"/>
                </a:lnTo>
                <a:lnTo>
                  <a:pt x="314" y="2"/>
                </a:lnTo>
                <a:lnTo>
                  <a:pt x="310" y="0"/>
                </a:lnTo>
                <a:lnTo>
                  <a:pt x="306" y="0"/>
                </a:lnTo>
                <a:lnTo>
                  <a:pt x="54" y="0"/>
                </a:lnTo>
                <a:lnTo>
                  <a:pt x="54" y="0"/>
                </a:lnTo>
                <a:lnTo>
                  <a:pt x="50" y="0"/>
                </a:lnTo>
                <a:lnTo>
                  <a:pt x="46" y="2"/>
                </a:lnTo>
                <a:lnTo>
                  <a:pt x="42" y="6"/>
                </a:lnTo>
                <a:lnTo>
                  <a:pt x="42" y="12"/>
                </a:lnTo>
                <a:lnTo>
                  <a:pt x="42" y="172"/>
                </a:lnTo>
                <a:lnTo>
                  <a:pt x="42" y="172"/>
                </a:lnTo>
                <a:lnTo>
                  <a:pt x="42" y="178"/>
                </a:lnTo>
                <a:lnTo>
                  <a:pt x="46" y="182"/>
                </a:lnTo>
                <a:lnTo>
                  <a:pt x="50" y="184"/>
                </a:lnTo>
                <a:lnTo>
                  <a:pt x="54" y="184"/>
                </a:lnTo>
                <a:lnTo>
                  <a:pt x="54" y="184"/>
                </a:lnTo>
                <a:close/>
                <a:moveTo>
                  <a:pt x="66" y="24"/>
                </a:moveTo>
                <a:lnTo>
                  <a:pt x="294" y="24"/>
                </a:lnTo>
                <a:lnTo>
                  <a:pt x="294" y="160"/>
                </a:lnTo>
                <a:lnTo>
                  <a:pt x="66" y="160"/>
                </a:lnTo>
                <a:lnTo>
                  <a:pt x="66" y="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2" name="AutoShape 7">
            <a:extLst>
              <a:ext uri="{FF2B5EF4-FFF2-40B4-BE49-F238E27FC236}">
                <a16:creationId xmlns:a16="http://schemas.microsoft.com/office/drawing/2014/main" id="{820CA8B6-915C-4505-A0D2-B7DE14CCBD8F}"/>
              </a:ext>
            </a:extLst>
          </p:cNvPr>
          <p:cNvSpPr>
            <a:spLocks noChangeArrowheads="1"/>
          </p:cNvSpPr>
          <p:nvPr/>
        </p:nvSpPr>
        <p:spPr bwMode="auto">
          <a:xfrm>
            <a:off x="2320260" y="1885431"/>
            <a:ext cx="807219" cy="482436"/>
          </a:xfrm>
          <a:prstGeom prst="chevron">
            <a:avLst>
              <a:gd name="adj" fmla="val 19758"/>
            </a:avLst>
          </a:prstGeom>
          <a:solidFill>
            <a:schemeClr val="accent5"/>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8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Gestión de Maestro</a:t>
            </a:r>
          </a:p>
        </p:txBody>
      </p:sp>
      <p:sp>
        <p:nvSpPr>
          <p:cNvPr id="83" name="AutoShape 7">
            <a:extLst>
              <a:ext uri="{FF2B5EF4-FFF2-40B4-BE49-F238E27FC236}">
                <a16:creationId xmlns:a16="http://schemas.microsoft.com/office/drawing/2014/main" id="{69A3048A-73A2-4917-9891-220D939D49C0}"/>
              </a:ext>
            </a:extLst>
          </p:cNvPr>
          <p:cNvSpPr>
            <a:spLocks noChangeArrowheads="1"/>
          </p:cNvSpPr>
          <p:nvPr/>
        </p:nvSpPr>
        <p:spPr bwMode="auto">
          <a:xfrm>
            <a:off x="3189154" y="1874793"/>
            <a:ext cx="807219" cy="482436"/>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_tradnl" sz="8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Gestión  de Pedidos de Compra</a:t>
            </a:r>
          </a:p>
        </p:txBody>
      </p:sp>
      <p:sp>
        <p:nvSpPr>
          <p:cNvPr id="84" name="AutoShape 7">
            <a:extLst>
              <a:ext uri="{FF2B5EF4-FFF2-40B4-BE49-F238E27FC236}">
                <a16:creationId xmlns:a16="http://schemas.microsoft.com/office/drawing/2014/main" id="{AA12225D-9E62-483D-AE75-7E1E8D50FB77}"/>
              </a:ext>
            </a:extLst>
          </p:cNvPr>
          <p:cNvSpPr>
            <a:spLocks noChangeArrowheads="1"/>
          </p:cNvSpPr>
          <p:nvPr/>
        </p:nvSpPr>
        <p:spPr bwMode="auto">
          <a:xfrm>
            <a:off x="4070771" y="1873778"/>
            <a:ext cx="807219" cy="482436"/>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_tradnl" sz="8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Recepción y Aceptación  de Pedidos</a:t>
            </a:r>
          </a:p>
        </p:txBody>
      </p:sp>
      <p:sp>
        <p:nvSpPr>
          <p:cNvPr id="85" name="AutoShape 7">
            <a:extLst>
              <a:ext uri="{FF2B5EF4-FFF2-40B4-BE49-F238E27FC236}">
                <a16:creationId xmlns:a16="http://schemas.microsoft.com/office/drawing/2014/main" id="{F5C37F82-0D1C-4A2F-9F97-F590F2731EF5}"/>
              </a:ext>
            </a:extLst>
          </p:cNvPr>
          <p:cNvSpPr>
            <a:spLocks noChangeArrowheads="1"/>
          </p:cNvSpPr>
          <p:nvPr/>
        </p:nvSpPr>
        <p:spPr bwMode="auto">
          <a:xfrm>
            <a:off x="1343472" y="1885431"/>
            <a:ext cx="936104" cy="482436"/>
          </a:xfrm>
          <a:prstGeom prst="chevron">
            <a:avLst>
              <a:gd name="adj" fmla="val 19758"/>
            </a:avLst>
          </a:prstGeom>
          <a:solidFill>
            <a:schemeClr val="accent5"/>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8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Estrategia Aprovisionamiento</a:t>
            </a:r>
          </a:p>
        </p:txBody>
      </p:sp>
      <p:sp>
        <p:nvSpPr>
          <p:cNvPr id="86" name="AutoShape 7">
            <a:extLst>
              <a:ext uri="{FF2B5EF4-FFF2-40B4-BE49-F238E27FC236}">
                <a16:creationId xmlns:a16="http://schemas.microsoft.com/office/drawing/2014/main" id="{27C40715-F523-4245-B656-79D8965DBA62}"/>
              </a:ext>
            </a:extLst>
          </p:cNvPr>
          <p:cNvSpPr>
            <a:spLocks noChangeArrowheads="1"/>
          </p:cNvSpPr>
          <p:nvPr/>
        </p:nvSpPr>
        <p:spPr bwMode="auto">
          <a:xfrm>
            <a:off x="6682826" y="1844243"/>
            <a:ext cx="807219" cy="482436"/>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_tradnl" sz="8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Pagos</a:t>
            </a:r>
          </a:p>
        </p:txBody>
      </p:sp>
      <p:sp>
        <p:nvSpPr>
          <p:cNvPr id="87" name="AutoShape 7">
            <a:extLst>
              <a:ext uri="{FF2B5EF4-FFF2-40B4-BE49-F238E27FC236}">
                <a16:creationId xmlns:a16="http://schemas.microsoft.com/office/drawing/2014/main" id="{FAB14B97-5F9C-4243-A01C-D40BF2D4A39E}"/>
              </a:ext>
            </a:extLst>
          </p:cNvPr>
          <p:cNvSpPr>
            <a:spLocks noChangeArrowheads="1"/>
          </p:cNvSpPr>
          <p:nvPr/>
        </p:nvSpPr>
        <p:spPr bwMode="auto">
          <a:xfrm>
            <a:off x="5837408" y="1855896"/>
            <a:ext cx="807219" cy="482436"/>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_tradnl" sz="8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Gestión de Facturas</a:t>
            </a:r>
          </a:p>
        </p:txBody>
      </p:sp>
      <p:sp>
        <p:nvSpPr>
          <p:cNvPr id="88" name="AutoShape 7">
            <a:extLst>
              <a:ext uri="{FF2B5EF4-FFF2-40B4-BE49-F238E27FC236}">
                <a16:creationId xmlns:a16="http://schemas.microsoft.com/office/drawing/2014/main" id="{DF0CC300-D14A-495B-A759-DB2C2646689F}"/>
              </a:ext>
            </a:extLst>
          </p:cNvPr>
          <p:cNvSpPr>
            <a:spLocks noChangeArrowheads="1"/>
          </p:cNvSpPr>
          <p:nvPr/>
        </p:nvSpPr>
        <p:spPr bwMode="auto">
          <a:xfrm>
            <a:off x="7528244" y="1844243"/>
            <a:ext cx="807219" cy="482436"/>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_tradnl" sz="8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Gestión del Proceso</a:t>
            </a:r>
          </a:p>
        </p:txBody>
      </p:sp>
      <p:sp>
        <p:nvSpPr>
          <p:cNvPr id="89" name="AutoShape 7">
            <a:extLst>
              <a:ext uri="{FF2B5EF4-FFF2-40B4-BE49-F238E27FC236}">
                <a16:creationId xmlns:a16="http://schemas.microsoft.com/office/drawing/2014/main" id="{87FB33C1-85A9-4A29-80E6-05252A7FDA64}"/>
              </a:ext>
            </a:extLst>
          </p:cNvPr>
          <p:cNvSpPr>
            <a:spLocks noChangeArrowheads="1"/>
          </p:cNvSpPr>
          <p:nvPr/>
        </p:nvSpPr>
        <p:spPr bwMode="auto">
          <a:xfrm>
            <a:off x="4952388" y="2082468"/>
            <a:ext cx="807219" cy="482436"/>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_tradnl" sz="8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Gestión de Almacenes</a:t>
            </a:r>
          </a:p>
        </p:txBody>
      </p:sp>
      <p:sp>
        <p:nvSpPr>
          <p:cNvPr id="3" name="Rectangle 2"/>
          <p:cNvSpPr/>
          <p:nvPr/>
        </p:nvSpPr>
        <p:spPr>
          <a:xfrm>
            <a:off x="712231" y="38021"/>
            <a:ext cx="6866653" cy="928243"/>
          </a:xfrm>
          <a:prstGeom prst="rect">
            <a:avLst/>
          </a:prstGeom>
          <a:noFill/>
          <a:ln>
            <a:noFill/>
          </a:ln>
        </p:spPr>
        <p:style>
          <a:lnRef idx="2">
            <a:schemeClr val="dk1"/>
          </a:lnRef>
          <a:fillRef idx="1">
            <a:schemeClr val="lt1"/>
          </a:fillRef>
          <a:effectRef idx="0">
            <a:schemeClr val="dk1"/>
          </a:effectRef>
          <a:fontRef idx="minor">
            <a:schemeClr val="dk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500" b="0" i="0" u="none" strike="noStrike" kern="1200" cap="none" spc="0" normalizeH="0" baseline="0" noProof="0" dirty="0" err="1">
              <a:ln>
                <a:noFill/>
              </a:ln>
              <a:solidFill>
                <a:prstClr val="white"/>
              </a:solidFill>
              <a:effectLst/>
              <a:uLnTx/>
              <a:uFillTx/>
              <a:latin typeface="Arial"/>
              <a:ea typeface="+mn-ea"/>
              <a:cs typeface="+mn-cs"/>
            </a:endParaRPr>
          </a:p>
        </p:txBody>
      </p:sp>
      <p:sp>
        <p:nvSpPr>
          <p:cNvPr id="76" name="Rectangle 23">
            <a:extLst>
              <a:ext uri="{FF2B5EF4-FFF2-40B4-BE49-F238E27FC236}">
                <a16:creationId xmlns:a16="http://schemas.microsoft.com/office/drawing/2014/main" id="{60DE41C9-78AB-4E0D-917D-F3BD04A02C13}"/>
              </a:ext>
            </a:extLst>
          </p:cNvPr>
          <p:cNvSpPr>
            <a:spLocks noChangeArrowheads="1"/>
          </p:cNvSpPr>
          <p:nvPr/>
        </p:nvSpPr>
        <p:spPr bwMode="auto">
          <a:xfrm>
            <a:off x="8640214" y="1235354"/>
            <a:ext cx="2280199" cy="1383152"/>
          </a:xfrm>
          <a:prstGeom prst="rect">
            <a:avLst/>
          </a:prstGeom>
          <a:noFill/>
          <a:ln w="12700">
            <a:solidFill>
              <a:srgbClr val="6D2077"/>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Arial"/>
              <a:ea typeface="+mn-ea"/>
              <a:cs typeface="+mn-cs"/>
            </a:endParaRPr>
          </a:p>
        </p:txBody>
      </p:sp>
      <p:graphicFrame>
        <p:nvGraphicFramePr>
          <p:cNvPr id="77" name="Table 76">
            <a:extLst>
              <a:ext uri="{FF2B5EF4-FFF2-40B4-BE49-F238E27FC236}">
                <a16:creationId xmlns:a16="http://schemas.microsoft.com/office/drawing/2014/main" id="{CE76BB03-D79E-4FCD-A8B7-91DC953796CC}"/>
              </a:ext>
            </a:extLst>
          </p:cNvPr>
          <p:cNvGraphicFramePr>
            <a:graphicFrameLocks noGrp="1"/>
          </p:cNvGraphicFramePr>
          <p:nvPr>
            <p:extLst>
              <p:ext uri="{D42A27DB-BD31-4B8C-83A1-F6EECF244321}">
                <p14:modId xmlns:p14="http://schemas.microsoft.com/office/powerpoint/2010/main" val="3650989908"/>
              </p:ext>
            </p:extLst>
          </p:nvPr>
        </p:nvGraphicFramePr>
        <p:xfrm>
          <a:off x="8869623" y="1374393"/>
          <a:ext cx="1898220" cy="1190511"/>
        </p:xfrm>
        <a:graphic>
          <a:graphicData uri="http://schemas.openxmlformats.org/drawingml/2006/table">
            <a:tbl>
              <a:tblPr firstRow="1" bandRow="1">
                <a:tableStyleId>{2D5ABB26-0587-4C30-8999-92F81FD0307C}</a:tableStyleId>
              </a:tblPr>
              <a:tblGrid>
                <a:gridCol w="949110">
                  <a:extLst>
                    <a:ext uri="{9D8B030D-6E8A-4147-A177-3AD203B41FA5}">
                      <a16:colId xmlns:a16="http://schemas.microsoft.com/office/drawing/2014/main" val="20000"/>
                    </a:ext>
                  </a:extLst>
                </a:gridCol>
                <a:gridCol w="949110">
                  <a:extLst>
                    <a:ext uri="{9D8B030D-6E8A-4147-A177-3AD203B41FA5}">
                      <a16:colId xmlns:a16="http://schemas.microsoft.com/office/drawing/2014/main" val="20001"/>
                    </a:ext>
                  </a:extLst>
                </a:gridCol>
              </a:tblGrid>
              <a:tr h="170073">
                <a:tc>
                  <a:txBody>
                    <a:bodyPr/>
                    <a:lstStyle/>
                    <a:p>
                      <a:pPr algn="ctr"/>
                      <a:r>
                        <a:rPr lang="es-ES" sz="900" b="1" i="1" dirty="0">
                          <a:solidFill>
                            <a:schemeClr val="bg1"/>
                          </a:solidFill>
                        </a:rPr>
                        <a:t>Centro</a:t>
                      </a:r>
                      <a:endParaRPr lang="es-ES" sz="900" b="1" i="1" dirty="0">
                        <a:solidFill>
                          <a:schemeClr val="bg1"/>
                        </a:solidFill>
                        <a:latin typeface="Univers for KPMG Cond" panose="020B0606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s-ES" sz="900" b="1" i="1" dirty="0" err="1">
                          <a:solidFill>
                            <a:schemeClr val="bg1"/>
                          </a:solidFill>
                          <a:latin typeface="Univers for KPMG Cond" panose="020B0606020202020204" pitchFamily="34" charset="0"/>
                        </a:rPr>
                        <a:t>FTEs</a:t>
                      </a:r>
                      <a:endParaRPr lang="es-ES" sz="900" b="1" i="1" dirty="0">
                        <a:solidFill>
                          <a:schemeClr val="bg1"/>
                        </a:solidFill>
                        <a:latin typeface="Univers for KPMG Cond" panose="020B0606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0"/>
                  </a:ext>
                </a:extLst>
              </a:tr>
              <a:tr h="170073">
                <a:tc>
                  <a:txBody>
                    <a:bodyPr/>
                    <a:lstStyle/>
                    <a:p>
                      <a:pPr algn="ctr"/>
                      <a:r>
                        <a:rPr lang="es-ES" sz="900" b="1" dirty="0">
                          <a:latin typeface="Univers for KPMG Cond" panose="020B0606020202020204" pitchFamily="34" charset="0"/>
                        </a:rPr>
                        <a:t>Baños</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70073">
                <a:tc>
                  <a:txBody>
                    <a:bodyPr/>
                    <a:lstStyle/>
                    <a:p>
                      <a:pPr algn="ctr"/>
                      <a:r>
                        <a:rPr lang="es-ES" sz="900" b="1" dirty="0">
                          <a:latin typeface="Univers for KPMG Cond" panose="020B0606020202020204" pitchFamily="34" charset="0"/>
                        </a:rPr>
                        <a:t>Fuenmayor</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170073">
                <a:tc>
                  <a:txBody>
                    <a:bodyPr/>
                    <a:lstStyle/>
                    <a:p>
                      <a:pPr algn="ctr"/>
                      <a:r>
                        <a:rPr lang="es-ES" sz="900" b="1" dirty="0">
                          <a:latin typeface="Univers for KPMG Cond" panose="020B0606020202020204" pitchFamily="34" charset="0"/>
                        </a:rPr>
                        <a:t>Valencia Don Juan</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170073">
                <a:tc>
                  <a:txBody>
                    <a:bodyPr/>
                    <a:lstStyle/>
                    <a:p>
                      <a:pPr algn="ctr"/>
                      <a:r>
                        <a:rPr lang="es-ES" sz="900" b="1" dirty="0">
                          <a:latin typeface="Univers for KPMG Cond" panose="020B0606020202020204" pitchFamily="34" charset="0"/>
                        </a:rPr>
                        <a:t>Maderas Llodio</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170073">
                <a:tc>
                  <a:txBody>
                    <a:bodyPr/>
                    <a:lstStyle/>
                    <a:p>
                      <a:pPr algn="ctr"/>
                      <a:r>
                        <a:rPr lang="es-ES" sz="900" b="1" dirty="0" err="1">
                          <a:latin typeface="Univers for KPMG Cond" panose="020B0606020202020204" pitchFamily="34" charset="0"/>
                        </a:rPr>
                        <a:t>Samazan</a:t>
                      </a:r>
                      <a:endParaRPr lang="es-ES" sz="900" b="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170073">
                <a:tc>
                  <a:txBody>
                    <a:bodyPr/>
                    <a:lstStyle/>
                    <a:p>
                      <a:pPr algn="ctr"/>
                      <a:r>
                        <a:rPr lang="es-ES" sz="900" b="1" dirty="0">
                          <a:latin typeface="Univers for KPMG Cond" panose="020B0606020202020204" pitchFamily="34" charset="0"/>
                        </a:rPr>
                        <a:t>Sede Central</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25557623"/>
                  </a:ext>
                </a:extLst>
              </a:tr>
            </a:tbl>
          </a:graphicData>
        </a:graphic>
      </p:graphicFrame>
      <p:sp>
        <p:nvSpPr>
          <p:cNvPr id="78" name="15 Rectángulo redondeado">
            <a:extLst>
              <a:ext uri="{FF2B5EF4-FFF2-40B4-BE49-F238E27FC236}">
                <a16:creationId xmlns:a16="http://schemas.microsoft.com/office/drawing/2014/main" id="{A62EBCB7-DC6D-4A7B-A86B-4CC70D045F8C}"/>
              </a:ext>
            </a:extLst>
          </p:cNvPr>
          <p:cNvSpPr/>
          <p:nvPr/>
        </p:nvSpPr>
        <p:spPr>
          <a:xfrm>
            <a:off x="10092536" y="1036475"/>
            <a:ext cx="828000" cy="288000"/>
          </a:xfrm>
          <a:prstGeom prst="roundRect">
            <a:avLst/>
          </a:prstGeom>
          <a:solidFill>
            <a:schemeClr val="accent3"/>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Total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0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3,79 </a:t>
            </a:r>
            <a:r>
              <a:rPr kumimoji="0" lang="es-ES_tradnl" sz="900" b="1" i="0" u="none" strike="noStrike" kern="0" cap="none" spc="0" normalizeH="0" baseline="0" noProof="0" dirty="0" err="1">
                <a:ln>
                  <a:noFill/>
                </a:ln>
                <a:solidFill>
                  <a:srgbClr val="FFFFFF"/>
                </a:solidFill>
                <a:effectLst/>
                <a:uLnTx/>
                <a:uFillTx/>
                <a:latin typeface="Univers for KPMG" panose="020B0603020202020204" pitchFamily="34" charset="0"/>
                <a:ea typeface="+mn-ea"/>
                <a:cs typeface="Arial" pitchFamily="34" charset="0"/>
              </a:rPr>
              <a:t>FTEs</a:t>
            </a:r>
            <a:endParaRPr kumimoji="0" lang="es-ES_tradnl" sz="9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endParaRPr>
          </a:p>
        </p:txBody>
      </p:sp>
      <p:sp>
        <p:nvSpPr>
          <p:cNvPr id="79" name="15 Rectángulo redondeado">
            <a:extLst>
              <a:ext uri="{FF2B5EF4-FFF2-40B4-BE49-F238E27FC236}">
                <a16:creationId xmlns:a16="http://schemas.microsoft.com/office/drawing/2014/main" id="{CD8DC9F5-100F-479A-9DC5-50EBB9CE1605}"/>
              </a:ext>
            </a:extLst>
          </p:cNvPr>
          <p:cNvSpPr/>
          <p:nvPr/>
        </p:nvSpPr>
        <p:spPr>
          <a:xfrm>
            <a:off x="8640214" y="1036475"/>
            <a:ext cx="1476000" cy="288000"/>
          </a:xfrm>
          <a:prstGeom prst="roundRect">
            <a:avLst/>
          </a:prstGeom>
          <a:solidFill>
            <a:schemeClr val="accent4"/>
          </a:solidFill>
          <a:ln w="9525" cap="flat" cmpd="sng" algn="ctr">
            <a:solidFill>
              <a:srgbClr val="E2E2E2"/>
            </a:solidFill>
            <a:prstDash val="solid"/>
          </a:ln>
          <a:effectLst/>
        </p:spPr>
        <p:txBody>
          <a:bodyPr lIns="360000" tIns="90000" rIns="108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1" i="0" u="none" strike="noStrike" kern="0" cap="none" spc="0" normalizeH="0" baseline="0" noProof="0" dirty="0" err="1">
                <a:ln>
                  <a:noFill/>
                </a:ln>
                <a:solidFill>
                  <a:srgbClr val="FFFFFF"/>
                </a:solidFill>
                <a:effectLst/>
                <a:uLnTx/>
                <a:uFillTx/>
                <a:latin typeface="Univers for KPMG" panose="020B0603020202020204" pitchFamily="34" charset="0"/>
                <a:ea typeface="+mn-ea"/>
                <a:cs typeface="Arial" pitchFamily="34" charset="0"/>
              </a:rPr>
              <a:t>FTEs</a:t>
            </a:r>
            <a:r>
              <a:rPr kumimoji="0" lang="es-ES_tradnl" sz="9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 </a:t>
            </a:r>
          </a:p>
        </p:txBody>
      </p:sp>
      <p:grpSp>
        <p:nvGrpSpPr>
          <p:cNvPr id="80" name="Group 79">
            <a:extLst>
              <a:ext uri="{FF2B5EF4-FFF2-40B4-BE49-F238E27FC236}">
                <a16:creationId xmlns:a16="http://schemas.microsoft.com/office/drawing/2014/main" id="{27C3F279-8F2E-44B8-9662-12554298F8AE}"/>
              </a:ext>
            </a:extLst>
          </p:cNvPr>
          <p:cNvGrpSpPr/>
          <p:nvPr/>
        </p:nvGrpSpPr>
        <p:grpSpPr>
          <a:xfrm>
            <a:off x="8565816" y="902264"/>
            <a:ext cx="432000" cy="432000"/>
            <a:chOff x="8321884" y="855203"/>
            <a:chExt cx="432000" cy="432000"/>
          </a:xfrm>
        </p:grpSpPr>
        <p:sp>
          <p:nvSpPr>
            <p:cNvPr id="81" name="Oval 80">
              <a:extLst>
                <a:ext uri="{FF2B5EF4-FFF2-40B4-BE49-F238E27FC236}">
                  <a16:creationId xmlns:a16="http://schemas.microsoft.com/office/drawing/2014/main" id="{3B8B2CC8-DE83-460D-8222-3D02128D2C65}"/>
                </a:ext>
              </a:extLst>
            </p:cNvPr>
            <p:cNvSpPr/>
            <p:nvPr/>
          </p:nvSpPr>
          <p:spPr>
            <a:xfrm>
              <a:off x="8321884" y="855203"/>
              <a:ext cx="432000" cy="432000"/>
            </a:xfrm>
            <a:prstGeom prst="ellipse">
              <a:avLst/>
            </a:prstGeom>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90" name="Freeform 4851">
              <a:extLst>
                <a:ext uri="{FF2B5EF4-FFF2-40B4-BE49-F238E27FC236}">
                  <a16:creationId xmlns:a16="http://schemas.microsoft.com/office/drawing/2014/main" id="{21596BEF-9185-4A09-BF82-A50CA9111F3E}"/>
                </a:ext>
              </a:extLst>
            </p:cNvPr>
            <p:cNvSpPr>
              <a:spLocks noEditPoints="1"/>
            </p:cNvSpPr>
            <p:nvPr/>
          </p:nvSpPr>
          <p:spPr bwMode="auto">
            <a:xfrm>
              <a:off x="8403425" y="970313"/>
              <a:ext cx="258724" cy="218603"/>
            </a:xfrm>
            <a:custGeom>
              <a:avLst/>
              <a:gdLst>
                <a:gd name="T0" fmla="*/ 248 w 360"/>
                <a:gd name="T1" fmla="*/ 8 h 380"/>
                <a:gd name="T2" fmla="*/ 274 w 360"/>
                <a:gd name="T3" fmla="*/ 0 h 380"/>
                <a:gd name="T4" fmla="*/ 298 w 360"/>
                <a:gd name="T5" fmla="*/ 28 h 380"/>
                <a:gd name="T6" fmla="*/ 280 w 360"/>
                <a:gd name="T7" fmla="*/ 56 h 380"/>
                <a:gd name="T8" fmla="*/ 258 w 360"/>
                <a:gd name="T9" fmla="*/ 56 h 380"/>
                <a:gd name="T10" fmla="*/ 240 w 360"/>
                <a:gd name="T11" fmla="*/ 28 h 380"/>
                <a:gd name="T12" fmla="*/ 344 w 360"/>
                <a:gd name="T13" fmla="*/ 88 h 380"/>
                <a:gd name="T14" fmla="*/ 288 w 360"/>
                <a:gd name="T15" fmla="*/ 68 h 380"/>
                <a:gd name="T16" fmla="*/ 214 w 360"/>
                <a:gd name="T17" fmla="*/ 70 h 380"/>
                <a:gd name="T18" fmla="*/ 194 w 360"/>
                <a:gd name="T19" fmla="*/ 90 h 380"/>
                <a:gd name="T20" fmla="*/ 224 w 360"/>
                <a:gd name="T21" fmla="*/ 114 h 380"/>
                <a:gd name="T22" fmla="*/ 248 w 360"/>
                <a:gd name="T23" fmla="*/ 166 h 380"/>
                <a:gd name="T24" fmla="*/ 234 w 360"/>
                <a:gd name="T25" fmla="*/ 208 h 380"/>
                <a:gd name="T26" fmla="*/ 278 w 360"/>
                <a:gd name="T27" fmla="*/ 214 h 380"/>
                <a:gd name="T28" fmla="*/ 310 w 360"/>
                <a:gd name="T29" fmla="*/ 244 h 380"/>
                <a:gd name="T30" fmla="*/ 332 w 360"/>
                <a:gd name="T31" fmla="*/ 200 h 380"/>
                <a:gd name="T32" fmla="*/ 348 w 360"/>
                <a:gd name="T33" fmla="*/ 208 h 380"/>
                <a:gd name="T34" fmla="*/ 360 w 360"/>
                <a:gd name="T35" fmla="*/ 190 h 380"/>
                <a:gd name="T36" fmla="*/ 102 w 360"/>
                <a:gd name="T37" fmla="*/ 56 h 380"/>
                <a:gd name="T38" fmla="*/ 120 w 360"/>
                <a:gd name="T39" fmla="*/ 28 h 380"/>
                <a:gd name="T40" fmla="*/ 98 w 360"/>
                <a:gd name="T41" fmla="*/ 0 h 380"/>
                <a:gd name="T42" fmla="*/ 70 w 360"/>
                <a:gd name="T43" fmla="*/ 8 h 380"/>
                <a:gd name="T44" fmla="*/ 62 w 360"/>
                <a:gd name="T45" fmla="*/ 34 h 380"/>
                <a:gd name="T46" fmla="*/ 92 w 360"/>
                <a:gd name="T47" fmla="*/ 58 h 380"/>
                <a:gd name="T48" fmla="*/ 50 w 360"/>
                <a:gd name="T49" fmla="*/ 244 h 380"/>
                <a:gd name="T50" fmla="*/ 74 w 360"/>
                <a:gd name="T51" fmla="*/ 218 h 380"/>
                <a:gd name="T52" fmla="*/ 126 w 360"/>
                <a:gd name="T53" fmla="*/ 208 h 380"/>
                <a:gd name="T54" fmla="*/ 112 w 360"/>
                <a:gd name="T55" fmla="*/ 166 h 380"/>
                <a:gd name="T56" fmla="*/ 128 w 360"/>
                <a:gd name="T57" fmla="*/ 122 h 380"/>
                <a:gd name="T58" fmla="*/ 166 w 360"/>
                <a:gd name="T59" fmla="*/ 90 h 380"/>
                <a:gd name="T60" fmla="*/ 154 w 360"/>
                <a:gd name="T61" fmla="*/ 74 h 380"/>
                <a:gd name="T62" fmla="*/ 72 w 360"/>
                <a:gd name="T63" fmla="*/ 68 h 380"/>
                <a:gd name="T64" fmla="*/ 20 w 360"/>
                <a:gd name="T65" fmla="*/ 80 h 380"/>
                <a:gd name="T66" fmla="*/ 0 w 360"/>
                <a:gd name="T67" fmla="*/ 190 h 380"/>
                <a:gd name="T68" fmla="*/ 12 w 360"/>
                <a:gd name="T69" fmla="*/ 208 h 380"/>
                <a:gd name="T70" fmla="*/ 28 w 360"/>
                <a:gd name="T71" fmla="*/ 200 h 380"/>
                <a:gd name="T72" fmla="*/ 170 w 360"/>
                <a:gd name="T73" fmla="*/ 118 h 380"/>
                <a:gd name="T74" fmla="*/ 136 w 360"/>
                <a:gd name="T75" fmla="*/ 146 h 380"/>
                <a:gd name="T76" fmla="*/ 136 w 360"/>
                <a:gd name="T77" fmla="*/ 184 h 380"/>
                <a:gd name="T78" fmla="*/ 170 w 360"/>
                <a:gd name="T79" fmla="*/ 214 h 380"/>
                <a:gd name="T80" fmla="*/ 208 w 360"/>
                <a:gd name="T81" fmla="*/ 206 h 380"/>
                <a:gd name="T82" fmla="*/ 228 w 360"/>
                <a:gd name="T83" fmla="*/ 166 h 380"/>
                <a:gd name="T84" fmla="*/ 214 w 360"/>
                <a:gd name="T85" fmla="*/ 132 h 380"/>
                <a:gd name="T86" fmla="*/ 296 w 360"/>
                <a:gd name="T87" fmla="*/ 260 h 380"/>
                <a:gd name="T88" fmla="*/ 288 w 360"/>
                <a:gd name="T89" fmla="*/ 246 h 380"/>
                <a:gd name="T90" fmla="*/ 180 w 360"/>
                <a:gd name="T91" fmla="*/ 278 h 380"/>
                <a:gd name="T92" fmla="*/ 82 w 360"/>
                <a:gd name="T93" fmla="*/ 236 h 380"/>
                <a:gd name="T94" fmla="*/ 64 w 360"/>
                <a:gd name="T95" fmla="*/ 260 h 380"/>
                <a:gd name="T96" fmla="*/ 106 w 360"/>
                <a:gd name="T97" fmla="*/ 304 h 380"/>
                <a:gd name="T98" fmla="*/ 146 w 360"/>
                <a:gd name="T99" fmla="*/ 378 h 380"/>
                <a:gd name="T100" fmla="*/ 214 w 360"/>
                <a:gd name="T101" fmla="*/ 378 h 380"/>
                <a:gd name="T102" fmla="*/ 264 w 360"/>
                <a:gd name="T103" fmla="*/ 36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0" h="380">
                  <a:moveTo>
                    <a:pt x="240" y="28"/>
                  </a:moveTo>
                  <a:lnTo>
                    <a:pt x="240" y="28"/>
                  </a:lnTo>
                  <a:lnTo>
                    <a:pt x="240" y="22"/>
                  </a:lnTo>
                  <a:lnTo>
                    <a:pt x="242" y="18"/>
                  </a:lnTo>
                  <a:lnTo>
                    <a:pt x="248" y="8"/>
                  </a:lnTo>
                  <a:lnTo>
                    <a:pt x="258" y="2"/>
                  </a:lnTo>
                  <a:lnTo>
                    <a:pt x="262" y="0"/>
                  </a:lnTo>
                  <a:lnTo>
                    <a:pt x="268" y="0"/>
                  </a:lnTo>
                  <a:lnTo>
                    <a:pt x="268" y="0"/>
                  </a:lnTo>
                  <a:lnTo>
                    <a:pt x="274" y="0"/>
                  </a:lnTo>
                  <a:lnTo>
                    <a:pt x="280" y="2"/>
                  </a:lnTo>
                  <a:lnTo>
                    <a:pt x="290" y="8"/>
                  </a:lnTo>
                  <a:lnTo>
                    <a:pt x="296" y="18"/>
                  </a:lnTo>
                  <a:lnTo>
                    <a:pt x="298" y="22"/>
                  </a:lnTo>
                  <a:lnTo>
                    <a:pt x="298" y="28"/>
                  </a:lnTo>
                  <a:lnTo>
                    <a:pt x="298" y="28"/>
                  </a:lnTo>
                  <a:lnTo>
                    <a:pt x="298" y="34"/>
                  </a:lnTo>
                  <a:lnTo>
                    <a:pt x="296" y="40"/>
                  </a:lnTo>
                  <a:lnTo>
                    <a:pt x="290" y="50"/>
                  </a:lnTo>
                  <a:lnTo>
                    <a:pt x="280" y="56"/>
                  </a:lnTo>
                  <a:lnTo>
                    <a:pt x="274" y="58"/>
                  </a:lnTo>
                  <a:lnTo>
                    <a:pt x="268" y="58"/>
                  </a:lnTo>
                  <a:lnTo>
                    <a:pt x="268" y="58"/>
                  </a:lnTo>
                  <a:lnTo>
                    <a:pt x="262" y="58"/>
                  </a:lnTo>
                  <a:lnTo>
                    <a:pt x="258" y="56"/>
                  </a:lnTo>
                  <a:lnTo>
                    <a:pt x="248" y="50"/>
                  </a:lnTo>
                  <a:lnTo>
                    <a:pt x="242" y="40"/>
                  </a:lnTo>
                  <a:lnTo>
                    <a:pt x="240" y="34"/>
                  </a:lnTo>
                  <a:lnTo>
                    <a:pt x="240" y="28"/>
                  </a:lnTo>
                  <a:lnTo>
                    <a:pt x="240" y="28"/>
                  </a:lnTo>
                  <a:close/>
                  <a:moveTo>
                    <a:pt x="360" y="190"/>
                  </a:moveTo>
                  <a:lnTo>
                    <a:pt x="344" y="90"/>
                  </a:lnTo>
                  <a:lnTo>
                    <a:pt x="344" y="90"/>
                  </a:lnTo>
                  <a:lnTo>
                    <a:pt x="344" y="88"/>
                  </a:lnTo>
                  <a:lnTo>
                    <a:pt x="344" y="88"/>
                  </a:lnTo>
                  <a:lnTo>
                    <a:pt x="340" y="80"/>
                  </a:lnTo>
                  <a:lnTo>
                    <a:pt x="332" y="74"/>
                  </a:lnTo>
                  <a:lnTo>
                    <a:pt x="324" y="70"/>
                  </a:lnTo>
                  <a:lnTo>
                    <a:pt x="314" y="68"/>
                  </a:lnTo>
                  <a:lnTo>
                    <a:pt x="288" y="68"/>
                  </a:lnTo>
                  <a:lnTo>
                    <a:pt x="270" y="102"/>
                  </a:lnTo>
                  <a:lnTo>
                    <a:pt x="250" y="68"/>
                  </a:lnTo>
                  <a:lnTo>
                    <a:pt x="222" y="68"/>
                  </a:lnTo>
                  <a:lnTo>
                    <a:pt x="222" y="68"/>
                  </a:lnTo>
                  <a:lnTo>
                    <a:pt x="214" y="70"/>
                  </a:lnTo>
                  <a:lnTo>
                    <a:pt x="206" y="74"/>
                  </a:lnTo>
                  <a:lnTo>
                    <a:pt x="198" y="80"/>
                  </a:lnTo>
                  <a:lnTo>
                    <a:pt x="194" y="88"/>
                  </a:lnTo>
                  <a:lnTo>
                    <a:pt x="194" y="88"/>
                  </a:lnTo>
                  <a:lnTo>
                    <a:pt x="194" y="90"/>
                  </a:lnTo>
                  <a:lnTo>
                    <a:pt x="192" y="98"/>
                  </a:lnTo>
                  <a:lnTo>
                    <a:pt x="192" y="98"/>
                  </a:lnTo>
                  <a:lnTo>
                    <a:pt x="204" y="102"/>
                  </a:lnTo>
                  <a:lnTo>
                    <a:pt x="214" y="106"/>
                  </a:lnTo>
                  <a:lnTo>
                    <a:pt x="224" y="114"/>
                  </a:lnTo>
                  <a:lnTo>
                    <a:pt x="232" y="122"/>
                  </a:lnTo>
                  <a:lnTo>
                    <a:pt x="240" y="132"/>
                  </a:lnTo>
                  <a:lnTo>
                    <a:pt x="244" y="142"/>
                  </a:lnTo>
                  <a:lnTo>
                    <a:pt x="248" y="154"/>
                  </a:lnTo>
                  <a:lnTo>
                    <a:pt x="248" y="166"/>
                  </a:lnTo>
                  <a:lnTo>
                    <a:pt x="248" y="166"/>
                  </a:lnTo>
                  <a:lnTo>
                    <a:pt x="248" y="178"/>
                  </a:lnTo>
                  <a:lnTo>
                    <a:pt x="246" y="188"/>
                  </a:lnTo>
                  <a:lnTo>
                    <a:pt x="240" y="198"/>
                  </a:lnTo>
                  <a:lnTo>
                    <a:pt x="234" y="208"/>
                  </a:lnTo>
                  <a:lnTo>
                    <a:pt x="250" y="208"/>
                  </a:lnTo>
                  <a:lnTo>
                    <a:pt x="250" y="208"/>
                  </a:lnTo>
                  <a:lnTo>
                    <a:pt x="260" y="208"/>
                  </a:lnTo>
                  <a:lnTo>
                    <a:pt x="270" y="210"/>
                  </a:lnTo>
                  <a:lnTo>
                    <a:pt x="278" y="214"/>
                  </a:lnTo>
                  <a:lnTo>
                    <a:pt x="286" y="218"/>
                  </a:lnTo>
                  <a:lnTo>
                    <a:pt x="294" y="222"/>
                  </a:lnTo>
                  <a:lnTo>
                    <a:pt x="300" y="228"/>
                  </a:lnTo>
                  <a:lnTo>
                    <a:pt x="306" y="236"/>
                  </a:lnTo>
                  <a:lnTo>
                    <a:pt x="310" y="244"/>
                  </a:lnTo>
                  <a:lnTo>
                    <a:pt x="308" y="118"/>
                  </a:lnTo>
                  <a:lnTo>
                    <a:pt x="318" y="118"/>
                  </a:lnTo>
                  <a:lnTo>
                    <a:pt x="330" y="196"/>
                  </a:lnTo>
                  <a:lnTo>
                    <a:pt x="330" y="196"/>
                  </a:lnTo>
                  <a:lnTo>
                    <a:pt x="332" y="200"/>
                  </a:lnTo>
                  <a:lnTo>
                    <a:pt x="336" y="204"/>
                  </a:lnTo>
                  <a:lnTo>
                    <a:pt x="340" y="208"/>
                  </a:lnTo>
                  <a:lnTo>
                    <a:pt x="346" y="208"/>
                  </a:lnTo>
                  <a:lnTo>
                    <a:pt x="346" y="208"/>
                  </a:lnTo>
                  <a:lnTo>
                    <a:pt x="348" y="208"/>
                  </a:lnTo>
                  <a:lnTo>
                    <a:pt x="348" y="208"/>
                  </a:lnTo>
                  <a:lnTo>
                    <a:pt x="354" y="206"/>
                  </a:lnTo>
                  <a:lnTo>
                    <a:pt x="358" y="202"/>
                  </a:lnTo>
                  <a:lnTo>
                    <a:pt x="360" y="196"/>
                  </a:lnTo>
                  <a:lnTo>
                    <a:pt x="360" y="190"/>
                  </a:lnTo>
                  <a:lnTo>
                    <a:pt x="360" y="190"/>
                  </a:lnTo>
                  <a:close/>
                  <a:moveTo>
                    <a:pt x="92" y="58"/>
                  </a:moveTo>
                  <a:lnTo>
                    <a:pt x="92" y="58"/>
                  </a:lnTo>
                  <a:lnTo>
                    <a:pt x="98" y="58"/>
                  </a:lnTo>
                  <a:lnTo>
                    <a:pt x="102" y="56"/>
                  </a:lnTo>
                  <a:lnTo>
                    <a:pt x="112" y="50"/>
                  </a:lnTo>
                  <a:lnTo>
                    <a:pt x="118" y="40"/>
                  </a:lnTo>
                  <a:lnTo>
                    <a:pt x="120" y="34"/>
                  </a:lnTo>
                  <a:lnTo>
                    <a:pt x="120" y="28"/>
                  </a:lnTo>
                  <a:lnTo>
                    <a:pt x="120" y="28"/>
                  </a:lnTo>
                  <a:lnTo>
                    <a:pt x="120" y="22"/>
                  </a:lnTo>
                  <a:lnTo>
                    <a:pt x="118" y="18"/>
                  </a:lnTo>
                  <a:lnTo>
                    <a:pt x="112" y="8"/>
                  </a:lnTo>
                  <a:lnTo>
                    <a:pt x="102" y="2"/>
                  </a:lnTo>
                  <a:lnTo>
                    <a:pt x="98" y="0"/>
                  </a:lnTo>
                  <a:lnTo>
                    <a:pt x="92" y="0"/>
                  </a:lnTo>
                  <a:lnTo>
                    <a:pt x="92" y="0"/>
                  </a:lnTo>
                  <a:lnTo>
                    <a:pt x="86" y="0"/>
                  </a:lnTo>
                  <a:lnTo>
                    <a:pt x="80" y="2"/>
                  </a:lnTo>
                  <a:lnTo>
                    <a:pt x="70" y="8"/>
                  </a:lnTo>
                  <a:lnTo>
                    <a:pt x="64" y="18"/>
                  </a:lnTo>
                  <a:lnTo>
                    <a:pt x="62" y="22"/>
                  </a:lnTo>
                  <a:lnTo>
                    <a:pt x="62" y="28"/>
                  </a:lnTo>
                  <a:lnTo>
                    <a:pt x="62" y="28"/>
                  </a:lnTo>
                  <a:lnTo>
                    <a:pt x="62" y="34"/>
                  </a:lnTo>
                  <a:lnTo>
                    <a:pt x="64" y="40"/>
                  </a:lnTo>
                  <a:lnTo>
                    <a:pt x="70" y="50"/>
                  </a:lnTo>
                  <a:lnTo>
                    <a:pt x="80" y="56"/>
                  </a:lnTo>
                  <a:lnTo>
                    <a:pt x="86" y="58"/>
                  </a:lnTo>
                  <a:lnTo>
                    <a:pt x="92" y="58"/>
                  </a:lnTo>
                  <a:lnTo>
                    <a:pt x="92" y="58"/>
                  </a:lnTo>
                  <a:close/>
                  <a:moveTo>
                    <a:pt x="30" y="196"/>
                  </a:moveTo>
                  <a:lnTo>
                    <a:pt x="42" y="118"/>
                  </a:lnTo>
                  <a:lnTo>
                    <a:pt x="52" y="118"/>
                  </a:lnTo>
                  <a:lnTo>
                    <a:pt x="50" y="244"/>
                  </a:lnTo>
                  <a:lnTo>
                    <a:pt x="50" y="244"/>
                  </a:lnTo>
                  <a:lnTo>
                    <a:pt x="54" y="236"/>
                  </a:lnTo>
                  <a:lnTo>
                    <a:pt x="60" y="228"/>
                  </a:lnTo>
                  <a:lnTo>
                    <a:pt x="66" y="222"/>
                  </a:lnTo>
                  <a:lnTo>
                    <a:pt x="74" y="218"/>
                  </a:lnTo>
                  <a:lnTo>
                    <a:pt x="82" y="214"/>
                  </a:lnTo>
                  <a:lnTo>
                    <a:pt x="90" y="210"/>
                  </a:lnTo>
                  <a:lnTo>
                    <a:pt x="100" y="208"/>
                  </a:lnTo>
                  <a:lnTo>
                    <a:pt x="110" y="208"/>
                  </a:lnTo>
                  <a:lnTo>
                    <a:pt x="126" y="208"/>
                  </a:lnTo>
                  <a:lnTo>
                    <a:pt x="126" y="208"/>
                  </a:lnTo>
                  <a:lnTo>
                    <a:pt x="120" y="198"/>
                  </a:lnTo>
                  <a:lnTo>
                    <a:pt x="114" y="188"/>
                  </a:lnTo>
                  <a:lnTo>
                    <a:pt x="112" y="178"/>
                  </a:lnTo>
                  <a:lnTo>
                    <a:pt x="112" y="166"/>
                  </a:lnTo>
                  <a:lnTo>
                    <a:pt x="112" y="166"/>
                  </a:lnTo>
                  <a:lnTo>
                    <a:pt x="112" y="154"/>
                  </a:lnTo>
                  <a:lnTo>
                    <a:pt x="116" y="142"/>
                  </a:lnTo>
                  <a:lnTo>
                    <a:pt x="120" y="132"/>
                  </a:lnTo>
                  <a:lnTo>
                    <a:pt x="128" y="122"/>
                  </a:lnTo>
                  <a:lnTo>
                    <a:pt x="136" y="114"/>
                  </a:lnTo>
                  <a:lnTo>
                    <a:pt x="146" y="106"/>
                  </a:lnTo>
                  <a:lnTo>
                    <a:pt x="156" y="102"/>
                  </a:lnTo>
                  <a:lnTo>
                    <a:pt x="168" y="98"/>
                  </a:lnTo>
                  <a:lnTo>
                    <a:pt x="166" y="90"/>
                  </a:lnTo>
                  <a:lnTo>
                    <a:pt x="166" y="90"/>
                  </a:lnTo>
                  <a:lnTo>
                    <a:pt x="166" y="88"/>
                  </a:lnTo>
                  <a:lnTo>
                    <a:pt x="166" y="88"/>
                  </a:lnTo>
                  <a:lnTo>
                    <a:pt x="162" y="80"/>
                  </a:lnTo>
                  <a:lnTo>
                    <a:pt x="154" y="74"/>
                  </a:lnTo>
                  <a:lnTo>
                    <a:pt x="146" y="70"/>
                  </a:lnTo>
                  <a:lnTo>
                    <a:pt x="138" y="68"/>
                  </a:lnTo>
                  <a:lnTo>
                    <a:pt x="110" y="68"/>
                  </a:lnTo>
                  <a:lnTo>
                    <a:pt x="90" y="102"/>
                  </a:lnTo>
                  <a:lnTo>
                    <a:pt x="72" y="68"/>
                  </a:lnTo>
                  <a:lnTo>
                    <a:pt x="46" y="68"/>
                  </a:lnTo>
                  <a:lnTo>
                    <a:pt x="46" y="68"/>
                  </a:lnTo>
                  <a:lnTo>
                    <a:pt x="36" y="70"/>
                  </a:lnTo>
                  <a:lnTo>
                    <a:pt x="28" y="74"/>
                  </a:lnTo>
                  <a:lnTo>
                    <a:pt x="20" y="80"/>
                  </a:lnTo>
                  <a:lnTo>
                    <a:pt x="16" y="88"/>
                  </a:lnTo>
                  <a:lnTo>
                    <a:pt x="16" y="88"/>
                  </a:lnTo>
                  <a:lnTo>
                    <a:pt x="16" y="90"/>
                  </a:lnTo>
                  <a:lnTo>
                    <a:pt x="0" y="190"/>
                  </a:lnTo>
                  <a:lnTo>
                    <a:pt x="0" y="190"/>
                  </a:lnTo>
                  <a:lnTo>
                    <a:pt x="0" y="196"/>
                  </a:lnTo>
                  <a:lnTo>
                    <a:pt x="2" y="202"/>
                  </a:lnTo>
                  <a:lnTo>
                    <a:pt x="6" y="206"/>
                  </a:lnTo>
                  <a:lnTo>
                    <a:pt x="12" y="208"/>
                  </a:lnTo>
                  <a:lnTo>
                    <a:pt x="12" y="208"/>
                  </a:lnTo>
                  <a:lnTo>
                    <a:pt x="14" y="208"/>
                  </a:lnTo>
                  <a:lnTo>
                    <a:pt x="14" y="208"/>
                  </a:lnTo>
                  <a:lnTo>
                    <a:pt x="20" y="208"/>
                  </a:lnTo>
                  <a:lnTo>
                    <a:pt x="24" y="204"/>
                  </a:lnTo>
                  <a:lnTo>
                    <a:pt x="28" y="200"/>
                  </a:lnTo>
                  <a:lnTo>
                    <a:pt x="30" y="196"/>
                  </a:lnTo>
                  <a:lnTo>
                    <a:pt x="30" y="196"/>
                  </a:lnTo>
                  <a:close/>
                  <a:moveTo>
                    <a:pt x="180" y="118"/>
                  </a:moveTo>
                  <a:lnTo>
                    <a:pt x="180" y="118"/>
                  </a:lnTo>
                  <a:lnTo>
                    <a:pt x="170" y="118"/>
                  </a:lnTo>
                  <a:lnTo>
                    <a:pt x="162" y="120"/>
                  </a:lnTo>
                  <a:lnTo>
                    <a:pt x="152" y="126"/>
                  </a:lnTo>
                  <a:lnTo>
                    <a:pt x="146" y="132"/>
                  </a:lnTo>
                  <a:lnTo>
                    <a:pt x="140" y="138"/>
                  </a:lnTo>
                  <a:lnTo>
                    <a:pt x="136" y="146"/>
                  </a:lnTo>
                  <a:lnTo>
                    <a:pt x="132" y="156"/>
                  </a:lnTo>
                  <a:lnTo>
                    <a:pt x="132" y="166"/>
                  </a:lnTo>
                  <a:lnTo>
                    <a:pt x="132" y="166"/>
                  </a:lnTo>
                  <a:lnTo>
                    <a:pt x="132" y="176"/>
                  </a:lnTo>
                  <a:lnTo>
                    <a:pt x="136" y="184"/>
                  </a:lnTo>
                  <a:lnTo>
                    <a:pt x="140" y="194"/>
                  </a:lnTo>
                  <a:lnTo>
                    <a:pt x="146" y="200"/>
                  </a:lnTo>
                  <a:lnTo>
                    <a:pt x="152" y="206"/>
                  </a:lnTo>
                  <a:lnTo>
                    <a:pt x="162" y="210"/>
                  </a:lnTo>
                  <a:lnTo>
                    <a:pt x="170" y="214"/>
                  </a:lnTo>
                  <a:lnTo>
                    <a:pt x="180" y="214"/>
                  </a:lnTo>
                  <a:lnTo>
                    <a:pt x="180" y="214"/>
                  </a:lnTo>
                  <a:lnTo>
                    <a:pt x="190" y="214"/>
                  </a:lnTo>
                  <a:lnTo>
                    <a:pt x="200" y="210"/>
                  </a:lnTo>
                  <a:lnTo>
                    <a:pt x="208" y="206"/>
                  </a:lnTo>
                  <a:lnTo>
                    <a:pt x="214" y="200"/>
                  </a:lnTo>
                  <a:lnTo>
                    <a:pt x="220" y="194"/>
                  </a:lnTo>
                  <a:lnTo>
                    <a:pt x="224" y="184"/>
                  </a:lnTo>
                  <a:lnTo>
                    <a:pt x="228" y="176"/>
                  </a:lnTo>
                  <a:lnTo>
                    <a:pt x="228" y="166"/>
                  </a:lnTo>
                  <a:lnTo>
                    <a:pt x="228" y="166"/>
                  </a:lnTo>
                  <a:lnTo>
                    <a:pt x="228" y="156"/>
                  </a:lnTo>
                  <a:lnTo>
                    <a:pt x="224" y="146"/>
                  </a:lnTo>
                  <a:lnTo>
                    <a:pt x="220" y="138"/>
                  </a:lnTo>
                  <a:lnTo>
                    <a:pt x="214" y="132"/>
                  </a:lnTo>
                  <a:lnTo>
                    <a:pt x="208" y="126"/>
                  </a:lnTo>
                  <a:lnTo>
                    <a:pt x="200" y="120"/>
                  </a:lnTo>
                  <a:lnTo>
                    <a:pt x="190" y="118"/>
                  </a:lnTo>
                  <a:lnTo>
                    <a:pt x="180" y="118"/>
                  </a:lnTo>
                  <a:close/>
                  <a:moveTo>
                    <a:pt x="296" y="260"/>
                  </a:moveTo>
                  <a:lnTo>
                    <a:pt x="296" y="260"/>
                  </a:lnTo>
                  <a:lnTo>
                    <a:pt x="294" y="258"/>
                  </a:lnTo>
                  <a:lnTo>
                    <a:pt x="294" y="258"/>
                  </a:lnTo>
                  <a:lnTo>
                    <a:pt x="292" y="252"/>
                  </a:lnTo>
                  <a:lnTo>
                    <a:pt x="288" y="246"/>
                  </a:lnTo>
                  <a:lnTo>
                    <a:pt x="278" y="236"/>
                  </a:lnTo>
                  <a:lnTo>
                    <a:pt x="266" y="230"/>
                  </a:lnTo>
                  <a:lnTo>
                    <a:pt x="250" y="228"/>
                  </a:lnTo>
                  <a:lnTo>
                    <a:pt x="210" y="228"/>
                  </a:lnTo>
                  <a:lnTo>
                    <a:pt x="180" y="278"/>
                  </a:lnTo>
                  <a:lnTo>
                    <a:pt x="150" y="228"/>
                  </a:lnTo>
                  <a:lnTo>
                    <a:pt x="110" y="228"/>
                  </a:lnTo>
                  <a:lnTo>
                    <a:pt x="110" y="228"/>
                  </a:lnTo>
                  <a:lnTo>
                    <a:pt x="94" y="230"/>
                  </a:lnTo>
                  <a:lnTo>
                    <a:pt x="82" y="236"/>
                  </a:lnTo>
                  <a:lnTo>
                    <a:pt x="72" y="246"/>
                  </a:lnTo>
                  <a:lnTo>
                    <a:pt x="68" y="252"/>
                  </a:lnTo>
                  <a:lnTo>
                    <a:pt x="66" y="258"/>
                  </a:lnTo>
                  <a:lnTo>
                    <a:pt x="66" y="258"/>
                  </a:lnTo>
                  <a:lnTo>
                    <a:pt x="64" y="260"/>
                  </a:lnTo>
                  <a:lnTo>
                    <a:pt x="52" y="336"/>
                  </a:lnTo>
                  <a:lnTo>
                    <a:pt x="52" y="336"/>
                  </a:lnTo>
                  <a:lnTo>
                    <a:pt x="72" y="352"/>
                  </a:lnTo>
                  <a:lnTo>
                    <a:pt x="96" y="362"/>
                  </a:lnTo>
                  <a:lnTo>
                    <a:pt x="106" y="304"/>
                  </a:lnTo>
                  <a:lnTo>
                    <a:pt x="118" y="304"/>
                  </a:lnTo>
                  <a:lnTo>
                    <a:pt x="114" y="370"/>
                  </a:lnTo>
                  <a:lnTo>
                    <a:pt x="114" y="370"/>
                  </a:lnTo>
                  <a:lnTo>
                    <a:pt x="130" y="374"/>
                  </a:lnTo>
                  <a:lnTo>
                    <a:pt x="146" y="378"/>
                  </a:lnTo>
                  <a:lnTo>
                    <a:pt x="162" y="380"/>
                  </a:lnTo>
                  <a:lnTo>
                    <a:pt x="180" y="380"/>
                  </a:lnTo>
                  <a:lnTo>
                    <a:pt x="180" y="380"/>
                  </a:lnTo>
                  <a:lnTo>
                    <a:pt x="196" y="380"/>
                  </a:lnTo>
                  <a:lnTo>
                    <a:pt x="214" y="378"/>
                  </a:lnTo>
                  <a:lnTo>
                    <a:pt x="230" y="374"/>
                  </a:lnTo>
                  <a:lnTo>
                    <a:pt x="246" y="370"/>
                  </a:lnTo>
                  <a:lnTo>
                    <a:pt x="242" y="304"/>
                  </a:lnTo>
                  <a:lnTo>
                    <a:pt x="254" y="304"/>
                  </a:lnTo>
                  <a:lnTo>
                    <a:pt x="264" y="362"/>
                  </a:lnTo>
                  <a:lnTo>
                    <a:pt x="264" y="362"/>
                  </a:lnTo>
                  <a:lnTo>
                    <a:pt x="288" y="350"/>
                  </a:lnTo>
                  <a:lnTo>
                    <a:pt x="308" y="336"/>
                  </a:lnTo>
                  <a:lnTo>
                    <a:pt x="296" y="26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91" name="Oval 90">
              <a:extLst>
                <a:ext uri="{FF2B5EF4-FFF2-40B4-BE49-F238E27FC236}">
                  <a16:creationId xmlns:a16="http://schemas.microsoft.com/office/drawing/2014/main" id="{A56B7257-FFCE-40CF-8773-CC4D904CB706}"/>
                </a:ext>
              </a:extLst>
            </p:cNvPr>
            <p:cNvSpPr/>
            <p:nvPr/>
          </p:nvSpPr>
          <p:spPr>
            <a:xfrm>
              <a:off x="8321884" y="855203"/>
              <a:ext cx="432000" cy="432000"/>
            </a:xfrm>
            <a:prstGeom prst="ellipse">
              <a:avLst/>
            </a:prstGeom>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92" name="Freeform 4851">
              <a:extLst>
                <a:ext uri="{FF2B5EF4-FFF2-40B4-BE49-F238E27FC236}">
                  <a16:creationId xmlns:a16="http://schemas.microsoft.com/office/drawing/2014/main" id="{7933E7AE-F6D3-442F-A1FB-80C2BD4072C9}"/>
                </a:ext>
              </a:extLst>
            </p:cNvPr>
            <p:cNvSpPr>
              <a:spLocks noEditPoints="1"/>
            </p:cNvSpPr>
            <p:nvPr/>
          </p:nvSpPr>
          <p:spPr bwMode="auto">
            <a:xfrm>
              <a:off x="8403425" y="970313"/>
              <a:ext cx="258724" cy="218603"/>
            </a:xfrm>
            <a:custGeom>
              <a:avLst/>
              <a:gdLst>
                <a:gd name="T0" fmla="*/ 248 w 360"/>
                <a:gd name="T1" fmla="*/ 8 h 380"/>
                <a:gd name="T2" fmla="*/ 274 w 360"/>
                <a:gd name="T3" fmla="*/ 0 h 380"/>
                <a:gd name="T4" fmla="*/ 298 w 360"/>
                <a:gd name="T5" fmla="*/ 28 h 380"/>
                <a:gd name="T6" fmla="*/ 280 w 360"/>
                <a:gd name="T7" fmla="*/ 56 h 380"/>
                <a:gd name="T8" fmla="*/ 258 w 360"/>
                <a:gd name="T9" fmla="*/ 56 h 380"/>
                <a:gd name="T10" fmla="*/ 240 w 360"/>
                <a:gd name="T11" fmla="*/ 28 h 380"/>
                <a:gd name="T12" fmla="*/ 344 w 360"/>
                <a:gd name="T13" fmla="*/ 88 h 380"/>
                <a:gd name="T14" fmla="*/ 288 w 360"/>
                <a:gd name="T15" fmla="*/ 68 h 380"/>
                <a:gd name="T16" fmla="*/ 214 w 360"/>
                <a:gd name="T17" fmla="*/ 70 h 380"/>
                <a:gd name="T18" fmla="*/ 194 w 360"/>
                <a:gd name="T19" fmla="*/ 90 h 380"/>
                <a:gd name="T20" fmla="*/ 224 w 360"/>
                <a:gd name="T21" fmla="*/ 114 h 380"/>
                <a:gd name="T22" fmla="*/ 248 w 360"/>
                <a:gd name="T23" fmla="*/ 166 h 380"/>
                <a:gd name="T24" fmla="*/ 234 w 360"/>
                <a:gd name="T25" fmla="*/ 208 h 380"/>
                <a:gd name="T26" fmla="*/ 278 w 360"/>
                <a:gd name="T27" fmla="*/ 214 h 380"/>
                <a:gd name="T28" fmla="*/ 310 w 360"/>
                <a:gd name="T29" fmla="*/ 244 h 380"/>
                <a:gd name="T30" fmla="*/ 332 w 360"/>
                <a:gd name="T31" fmla="*/ 200 h 380"/>
                <a:gd name="T32" fmla="*/ 348 w 360"/>
                <a:gd name="T33" fmla="*/ 208 h 380"/>
                <a:gd name="T34" fmla="*/ 360 w 360"/>
                <a:gd name="T35" fmla="*/ 190 h 380"/>
                <a:gd name="T36" fmla="*/ 102 w 360"/>
                <a:gd name="T37" fmla="*/ 56 h 380"/>
                <a:gd name="T38" fmla="*/ 120 w 360"/>
                <a:gd name="T39" fmla="*/ 28 h 380"/>
                <a:gd name="T40" fmla="*/ 98 w 360"/>
                <a:gd name="T41" fmla="*/ 0 h 380"/>
                <a:gd name="T42" fmla="*/ 70 w 360"/>
                <a:gd name="T43" fmla="*/ 8 h 380"/>
                <a:gd name="T44" fmla="*/ 62 w 360"/>
                <a:gd name="T45" fmla="*/ 34 h 380"/>
                <a:gd name="T46" fmla="*/ 92 w 360"/>
                <a:gd name="T47" fmla="*/ 58 h 380"/>
                <a:gd name="T48" fmla="*/ 50 w 360"/>
                <a:gd name="T49" fmla="*/ 244 h 380"/>
                <a:gd name="T50" fmla="*/ 74 w 360"/>
                <a:gd name="T51" fmla="*/ 218 h 380"/>
                <a:gd name="T52" fmla="*/ 126 w 360"/>
                <a:gd name="T53" fmla="*/ 208 h 380"/>
                <a:gd name="T54" fmla="*/ 112 w 360"/>
                <a:gd name="T55" fmla="*/ 166 h 380"/>
                <a:gd name="T56" fmla="*/ 128 w 360"/>
                <a:gd name="T57" fmla="*/ 122 h 380"/>
                <a:gd name="T58" fmla="*/ 166 w 360"/>
                <a:gd name="T59" fmla="*/ 90 h 380"/>
                <a:gd name="T60" fmla="*/ 154 w 360"/>
                <a:gd name="T61" fmla="*/ 74 h 380"/>
                <a:gd name="T62" fmla="*/ 72 w 360"/>
                <a:gd name="T63" fmla="*/ 68 h 380"/>
                <a:gd name="T64" fmla="*/ 20 w 360"/>
                <a:gd name="T65" fmla="*/ 80 h 380"/>
                <a:gd name="T66" fmla="*/ 0 w 360"/>
                <a:gd name="T67" fmla="*/ 190 h 380"/>
                <a:gd name="T68" fmla="*/ 12 w 360"/>
                <a:gd name="T69" fmla="*/ 208 h 380"/>
                <a:gd name="T70" fmla="*/ 28 w 360"/>
                <a:gd name="T71" fmla="*/ 200 h 380"/>
                <a:gd name="T72" fmla="*/ 170 w 360"/>
                <a:gd name="T73" fmla="*/ 118 h 380"/>
                <a:gd name="T74" fmla="*/ 136 w 360"/>
                <a:gd name="T75" fmla="*/ 146 h 380"/>
                <a:gd name="T76" fmla="*/ 136 w 360"/>
                <a:gd name="T77" fmla="*/ 184 h 380"/>
                <a:gd name="T78" fmla="*/ 170 w 360"/>
                <a:gd name="T79" fmla="*/ 214 h 380"/>
                <a:gd name="T80" fmla="*/ 208 w 360"/>
                <a:gd name="T81" fmla="*/ 206 h 380"/>
                <a:gd name="T82" fmla="*/ 228 w 360"/>
                <a:gd name="T83" fmla="*/ 166 h 380"/>
                <a:gd name="T84" fmla="*/ 214 w 360"/>
                <a:gd name="T85" fmla="*/ 132 h 380"/>
                <a:gd name="T86" fmla="*/ 296 w 360"/>
                <a:gd name="T87" fmla="*/ 260 h 380"/>
                <a:gd name="T88" fmla="*/ 288 w 360"/>
                <a:gd name="T89" fmla="*/ 246 h 380"/>
                <a:gd name="T90" fmla="*/ 180 w 360"/>
                <a:gd name="T91" fmla="*/ 278 h 380"/>
                <a:gd name="T92" fmla="*/ 82 w 360"/>
                <a:gd name="T93" fmla="*/ 236 h 380"/>
                <a:gd name="T94" fmla="*/ 64 w 360"/>
                <a:gd name="T95" fmla="*/ 260 h 380"/>
                <a:gd name="T96" fmla="*/ 106 w 360"/>
                <a:gd name="T97" fmla="*/ 304 h 380"/>
                <a:gd name="T98" fmla="*/ 146 w 360"/>
                <a:gd name="T99" fmla="*/ 378 h 380"/>
                <a:gd name="T100" fmla="*/ 214 w 360"/>
                <a:gd name="T101" fmla="*/ 378 h 380"/>
                <a:gd name="T102" fmla="*/ 264 w 360"/>
                <a:gd name="T103" fmla="*/ 36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0" h="380">
                  <a:moveTo>
                    <a:pt x="240" y="28"/>
                  </a:moveTo>
                  <a:lnTo>
                    <a:pt x="240" y="28"/>
                  </a:lnTo>
                  <a:lnTo>
                    <a:pt x="240" y="22"/>
                  </a:lnTo>
                  <a:lnTo>
                    <a:pt x="242" y="18"/>
                  </a:lnTo>
                  <a:lnTo>
                    <a:pt x="248" y="8"/>
                  </a:lnTo>
                  <a:lnTo>
                    <a:pt x="258" y="2"/>
                  </a:lnTo>
                  <a:lnTo>
                    <a:pt x="262" y="0"/>
                  </a:lnTo>
                  <a:lnTo>
                    <a:pt x="268" y="0"/>
                  </a:lnTo>
                  <a:lnTo>
                    <a:pt x="268" y="0"/>
                  </a:lnTo>
                  <a:lnTo>
                    <a:pt x="274" y="0"/>
                  </a:lnTo>
                  <a:lnTo>
                    <a:pt x="280" y="2"/>
                  </a:lnTo>
                  <a:lnTo>
                    <a:pt x="290" y="8"/>
                  </a:lnTo>
                  <a:lnTo>
                    <a:pt x="296" y="18"/>
                  </a:lnTo>
                  <a:lnTo>
                    <a:pt x="298" y="22"/>
                  </a:lnTo>
                  <a:lnTo>
                    <a:pt x="298" y="28"/>
                  </a:lnTo>
                  <a:lnTo>
                    <a:pt x="298" y="28"/>
                  </a:lnTo>
                  <a:lnTo>
                    <a:pt x="298" y="34"/>
                  </a:lnTo>
                  <a:lnTo>
                    <a:pt x="296" y="40"/>
                  </a:lnTo>
                  <a:lnTo>
                    <a:pt x="290" y="50"/>
                  </a:lnTo>
                  <a:lnTo>
                    <a:pt x="280" y="56"/>
                  </a:lnTo>
                  <a:lnTo>
                    <a:pt x="274" y="58"/>
                  </a:lnTo>
                  <a:lnTo>
                    <a:pt x="268" y="58"/>
                  </a:lnTo>
                  <a:lnTo>
                    <a:pt x="268" y="58"/>
                  </a:lnTo>
                  <a:lnTo>
                    <a:pt x="262" y="58"/>
                  </a:lnTo>
                  <a:lnTo>
                    <a:pt x="258" y="56"/>
                  </a:lnTo>
                  <a:lnTo>
                    <a:pt x="248" y="50"/>
                  </a:lnTo>
                  <a:lnTo>
                    <a:pt x="242" y="40"/>
                  </a:lnTo>
                  <a:lnTo>
                    <a:pt x="240" y="34"/>
                  </a:lnTo>
                  <a:lnTo>
                    <a:pt x="240" y="28"/>
                  </a:lnTo>
                  <a:lnTo>
                    <a:pt x="240" y="28"/>
                  </a:lnTo>
                  <a:close/>
                  <a:moveTo>
                    <a:pt x="360" y="190"/>
                  </a:moveTo>
                  <a:lnTo>
                    <a:pt x="344" y="90"/>
                  </a:lnTo>
                  <a:lnTo>
                    <a:pt x="344" y="90"/>
                  </a:lnTo>
                  <a:lnTo>
                    <a:pt x="344" y="88"/>
                  </a:lnTo>
                  <a:lnTo>
                    <a:pt x="344" y="88"/>
                  </a:lnTo>
                  <a:lnTo>
                    <a:pt x="340" y="80"/>
                  </a:lnTo>
                  <a:lnTo>
                    <a:pt x="332" y="74"/>
                  </a:lnTo>
                  <a:lnTo>
                    <a:pt x="324" y="70"/>
                  </a:lnTo>
                  <a:lnTo>
                    <a:pt x="314" y="68"/>
                  </a:lnTo>
                  <a:lnTo>
                    <a:pt x="288" y="68"/>
                  </a:lnTo>
                  <a:lnTo>
                    <a:pt x="270" y="102"/>
                  </a:lnTo>
                  <a:lnTo>
                    <a:pt x="250" y="68"/>
                  </a:lnTo>
                  <a:lnTo>
                    <a:pt x="222" y="68"/>
                  </a:lnTo>
                  <a:lnTo>
                    <a:pt x="222" y="68"/>
                  </a:lnTo>
                  <a:lnTo>
                    <a:pt x="214" y="70"/>
                  </a:lnTo>
                  <a:lnTo>
                    <a:pt x="206" y="74"/>
                  </a:lnTo>
                  <a:lnTo>
                    <a:pt x="198" y="80"/>
                  </a:lnTo>
                  <a:lnTo>
                    <a:pt x="194" y="88"/>
                  </a:lnTo>
                  <a:lnTo>
                    <a:pt x="194" y="88"/>
                  </a:lnTo>
                  <a:lnTo>
                    <a:pt x="194" y="90"/>
                  </a:lnTo>
                  <a:lnTo>
                    <a:pt x="192" y="98"/>
                  </a:lnTo>
                  <a:lnTo>
                    <a:pt x="192" y="98"/>
                  </a:lnTo>
                  <a:lnTo>
                    <a:pt x="204" y="102"/>
                  </a:lnTo>
                  <a:lnTo>
                    <a:pt x="214" y="106"/>
                  </a:lnTo>
                  <a:lnTo>
                    <a:pt x="224" y="114"/>
                  </a:lnTo>
                  <a:lnTo>
                    <a:pt x="232" y="122"/>
                  </a:lnTo>
                  <a:lnTo>
                    <a:pt x="240" y="132"/>
                  </a:lnTo>
                  <a:lnTo>
                    <a:pt x="244" y="142"/>
                  </a:lnTo>
                  <a:lnTo>
                    <a:pt x="248" y="154"/>
                  </a:lnTo>
                  <a:lnTo>
                    <a:pt x="248" y="166"/>
                  </a:lnTo>
                  <a:lnTo>
                    <a:pt x="248" y="166"/>
                  </a:lnTo>
                  <a:lnTo>
                    <a:pt x="248" y="178"/>
                  </a:lnTo>
                  <a:lnTo>
                    <a:pt x="246" y="188"/>
                  </a:lnTo>
                  <a:lnTo>
                    <a:pt x="240" y="198"/>
                  </a:lnTo>
                  <a:lnTo>
                    <a:pt x="234" y="208"/>
                  </a:lnTo>
                  <a:lnTo>
                    <a:pt x="250" y="208"/>
                  </a:lnTo>
                  <a:lnTo>
                    <a:pt x="250" y="208"/>
                  </a:lnTo>
                  <a:lnTo>
                    <a:pt x="260" y="208"/>
                  </a:lnTo>
                  <a:lnTo>
                    <a:pt x="270" y="210"/>
                  </a:lnTo>
                  <a:lnTo>
                    <a:pt x="278" y="214"/>
                  </a:lnTo>
                  <a:lnTo>
                    <a:pt x="286" y="218"/>
                  </a:lnTo>
                  <a:lnTo>
                    <a:pt x="294" y="222"/>
                  </a:lnTo>
                  <a:lnTo>
                    <a:pt x="300" y="228"/>
                  </a:lnTo>
                  <a:lnTo>
                    <a:pt x="306" y="236"/>
                  </a:lnTo>
                  <a:lnTo>
                    <a:pt x="310" y="244"/>
                  </a:lnTo>
                  <a:lnTo>
                    <a:pt x="308" y="118"/>
                  </a:lnTo>
                  <a:lnTo>
                    <a:pt x="318" y="118"/>
                  </a:lnTo>
                  <a:lnTo>
                    <a:pt x="330" y="196"/>
                  </a:lnTo>
                  <a:lnTo>
                    <a:pt x="330" y="196"/>
                  </a:lnTo>
                  <a:lnTo>
                    <a:pt x="332" y="200"/>
                  </a:lnTo>
                  <a:lnTo>
                    <a:pt x="336" y="204"/>
                  </a:lnTo>
                  <a:lnTo>
                    <a:pt x="340" y="208"/>
                  </a:lnTo>
                  <a:lnTo>
                    <a:pt x="346" y="208"/>
                  </a:lnTo>
                  <a:lnTo>
                    <a:pt x="346" y="208"/>
                  </a:lnTo>
                  <a:lnTo>
                    <a:pt x="348" y="208"/>
                  </a:lnTo>
                  <a:lnTo>
                    <a:pt x="348" y="208"/>
                  </a:lnTo>
                  <a:lnTo>
                    <a:pt x="354" y="206"/>
                  </a:lnTo>
                  <a:lnTo>
                    <a:pt x="358" y="202"/>
                  </a:lnTo>
                  <a:lnTo>
                    <a:pt x="360" y="196"/>
                  </a:lnTo>
                  <a:lnTo>
                    <a:pt x="360" y="190"/>
                  </a:lnTo>
                  <a:lnTo>
                    <a:pt x="360" y="190"/>
                  </a:lnTo>
                  <a:close/>
                  <a:moveTo>
                    <a:pt x="92" y="58"/>
                  </a:moveTo>
                  <a:lnTo>
                    <a:pt x="92" y="58"/>
                  </a:lnTo>
                  <a:lnTo>
                    <a:pt x="98" y="58"/>
                  </a:lnTo>
                  <a:lnTo>
                    <a:pt x="102" y="56"/>
                  </a:lnTo>
                  <a:lnTo>
                    <a:pt x="112" y="50"/>
                  </a:lnTo>
                  <a:lnTo>
                    <a:pt x="118" y="40"/>
                  </a:lnTo>
                  <a:lnTo>
                    <a:pt x="120" y="34"/>
                  </a:lnTo>
                  <a:lnTo>
                    <a:pt x="120" y="28"/>
                  </a:lnTo>
                  <a:lnTo>
                    <a:pt x="120" y="28"/>
                  </a:lnTo>
                  <a:lnTo>
                    <a:pt x="120" y="22"/>
                  </a:lnTo>
                  <a:lnTo>
                    <a:pt x="118" y="18"/>
                  </a:lnTo>
                  <a:lnTo>
                    <a:pt x="112" y="8"/>
                  </a:lnTo>
                  <a:lnTo>
                    <a:pt x="102" y="2"/>
                  </a:lnTo>
                  <a:lnTo>
                    <a:pt x="98" y="0"/>
                  </a:lnTo>
                  <a:lnTo>
                    <a:pt x="92" y="0"/>
                  </a:lnTo>
                  <a:lnTo>
                    <a:pt x="92" y="0"/>
                  </a:lnTo>
                  <a:lnTo>
                    <a:pt x="86" y="0"/>
                  </a:lnTo>
                  <a:lnTo>
                    <a:pt x="80" y="2"/>
                  </a:lnTo>
                  <a:lnTo>
                    <a:pt x="70" y="8"/>
                  </a:lnTo>
                  <a:lnTo>
                    <a:pt x="64" y="18"/>
                  </a:lnTo>
                  <a:lnTo>
                    <a:pt x="62" y="22"/>
                  </a:lnTo>
                  <a:lnTo>
                    <a:pt x="62" y="28"/>
                  </a:lnTo>
                  <a:lnTo>
                    <a:pt x="62" y="28"/>
                  </a:lnTo>
                  <a:lnTo>
                    <a:pt x="62" y="34"/>
                  </a:lnTo>
                  <a:lnTo>
                    <a:pt x="64" y="40"/>
                  </a:lnTo>
                  <a:lnTo>
                    <a:pt x="70" y="50"/>
                  </a:lnTo>
                  <a:lnTo>
                    <a:pt x="80" y="56"/>
                  </a:lnTo>
                  <a:lnTo>
                    <a:pt x="86" y="58"/>
                  </a:lnTo>
                  <a:lnTo>
                    <a:pt x="92" y="58"/>
                  </a:lnTo>
                  <a:lnTo>
                    <a:pt x="92" y="58"/>
                  </a:lnTo>
                  <a:close/>
                  <a:moveTo>
                    <a:pt x="30" y="196"/>
                  </a:moveTo>
                  <a:lnTo>
                    <a:pt x="42" y="118"/>
                  </a:lnTo>
                  <a:lnTo>
                    <a:pt x="52" y="118"/>
                  </a:lnTo>
                  <a:lnTo>
                    <a:pt x="50" y="244"/>
                  </a:lnTo>
                  <a:lnTo>
                    <a:pt x="50" y="244"/>
                  </a:lnTo>
                  <a:lnTo>
                    <a:pt x="54" y="236"/>
                  </a:lnTo>
                  <a:lnTo>
                    <a:pt x="60" y="228"/>
                  </a:lnTo>
                  <a:lnTo>
                    <a:pt x="66" y="222"/>
                  </a:lnTo>
                  <a:lnTo>
                    <a:pt x="74" y="218"/>
                  </a:lnTo>
                  <a:lnTo>
                    <a:pt x="82" y="214"/>
                  </a:lnTo>
                  <a:lnTo>
                    <a:pt x="90" y="210"/>
                  </a:lnTo>
                  <a:lnTo>
                    <a:pt x="100" y="208"/>
                  </a:lnTo>
                  <a:lnTo>
                    <a:pt x="110" y="208"/>
                  </a:lnTo>
                  <a:lnTo>
                    <a:pt x="126" y="208"/>
                  </a:lnTo>
                  <a:lnTo>
                    <a:pt x="126" y="208"/>
                  </a:lnTo>
                  <a:lnTo>
                    <a:pt x="120" y="198"/>
                  </a:lnTo>
                  <a:lnTo>
                    <a:pt x="114" y="188"/>
                  </a:lnTo>
                  <a:lnTo>
                    <a:pt x="112" y="178"/>
                  </a:lnTo>
                  <a:lnTo>
                    <a:pt x="112" y="166"/>
                  </a:lnTo>
                  <a:lnTo>
                    <a:pt x="112" y="166"/>
                  </a:lnTo>
                  <a:lnTo>
                    <a:pt x="112" y="154"/>
                  </a:lnTo>
                  <a:lnTo>
                    <a:pt x="116" y="142"/>
                  </a:lnTo>
                  <a:lnTo>
                    <a:pt x="120" y="132"/>
                  </a:lnTo>
                  <a:lnTo>
                    <a:pt x="128" y="122"/>
                  </a:lnTo>
                  <a:lnTo>
                    <a:pt x="136" y="114"/>
                  </a:lnTo>
                  <a:lnTo>
                    <a:pt x="146" y="106"/>
                  </a:lnTo>
                  <a:lnTo>
                    <a:pt x="156" y="102"/>
                  </a:lnTo>
                  <a:lnTo>
                    <a:pt x="168" y="98"/>
                  </a:lnTo>
                  <a:lnTo>
                    <a:pt x="166" y="90"/>
                  </a:lnTo>
                  <a:lnTo>
                    <a:pt x="166" y="90"/>
                  </a:lnTo>
                  <a:lnTo>
                    <a:pt x="166" y="88"/>
                  </a:lnTo>
                  <a:lnTo>
                    <a:pt x="166" y="88"/>
                  </a:lnTo>
                  <a:lnTo>
                    <a:pt x="162" y="80"/>
                  </a:lnTo>
                  <a:lnTo>
                    <a:pt x="154" y="74"/>
                  </a:lnTo>
                  <a:lnTo>
                    <a:pt x="146" y="70"/>
                  </a:lnTo>
                  <a:lnTo>
                    <a:pt x="138" y="68"/>
                  </a:lnTo>
                  <a:lnTo>
                    <a:pt x="110" y="68"/>
                  </a:lnTo>
                  <a:lnTo>
                    <a:pt x="90" y="102"/>
                  </a:lnTo>
                  <a:lnTo>
                    <a:pt x="72" y="68"/>
                  </a:lnTo>
                  <a:lnTo>
                    <a:pt x="46" y="68"/>
                  </a:lnTo>
                  <a:lnTo>
                    <a:pt x="46" y="68"/>
                  </a:lnTo>
                  <a:lnTo>
                    <a:pt x="36" y="70"/>
                  </a:lnTo>
                  <a:lnTo>
                    <a:pt x="28" y="74"/>
                  </a:lnTo>
                  <a:lnTo>
                    <a:pt x="20" y="80"/>
                  </a:lnTo>
                  <a:lnTo>
                    <a:pt x="16" y="88"/>
                  </a:lnTo>
                  <a:lnTo>
                    <a:pt x="16" y="88"/>
                  </a:lnTo>
                  <a:lnTo>
                    <a:pt x="16" y="90"/>
                  </a:lnTo>
                  <a:lnTo>
                    <a:pt x="0" y="190"/>
                  </a:lnTo>
                  <a:lnTo>
                    <a:pt x="0" y="190"/>
                  </a:lnTo>
                  <a:lnTo>
                    <a:pt x="0" y="196"/>
                  </a:lnTo>
                  <a:lnTo>
                    <a:pt x="2" y="202"/>
                  </a:lnTo>
                  <a:lnTo>
                    <a:pt x="6" y="206"/>
                  </a:lnTo>
                  <a:lnTo>
                    <a:pt x="12" y="208"/>
                  </a:lnTo>
                  <a:lnTo>
                    <a:pt x="12" y="208"/>
                  </a:lnTo>
                  <a:lnTo>
                    <a:pt x="14" y="208"/>
                  </a:lnTo>
                  <a:lnTo>
                    <a:pt x="14" y="208"/>
                  </a:lnTo>
                  <a:lnTo>
                    <a:pt x="20" y="208"/>
                  </a:lnTo>
                  <a:lnTo>
                    <a:pt x="24" y="204"/>
                  </a:lnTo>
                  <a:lnTo>
                    <a:pt x="28" y="200"/>
                  </a:lnTo>
                  <a:lnTo>
                    <a:pt x="30" y="196"/>
                  </a:lnTo>
                  <a:lnTo>
                    <a:pt x="30" y="196"/>
                  </a:lnTo>
                  <a:close/>
                  <a:moveTo>
                    <a:pt x="180" y="118"/>
                  </a:moveTo>
                  <a:lnTo>
                    <a:pt x="180" y="118"/>
                  </a:lnTo>
                  <a:lnTo>
                    <a:pt x="170" y="118"/>
                  </a:lnTo>
                  <a:lnTo>
                    <a:pt x="162" y="120"/>
                  </a:lnTo>
                  <a:lnTo>
                    <a:pt x="152" y="126"/>
                  </a:lnTo>
                  <a:lnTo>
                    <a:pt x="146" y="132"/>
                  </a:lnTo>
                  <a:lnTo>
                    <a:pt x="140" y="138"/>
                  </a:lnTo>
                  <a:lnTo>
                    <a:pt x="136" y="146"/>
                  </a:lnTo>
                  <a:lnTo>
                    <a:pt x="132" y="156"/>
                  </a:lnTo>
                  <a:lnTo>
                    <a:pt x="132" y="166"/>
                  </a:lnTo>
                  <a:lnTo>
                    <a:pt x="132" y="166"/>
                  </a:lnTo>
                  <a:lnTo>
                    <a:pt x="132" y="176"/>
                  </a:lnTo>
                  <a:lnTo>
                    <a:pt x="136" y="184"/>
                  </a:lnTo>
                  <a:lnTo>
                    <a:pt x="140" y="194"/>
                  </a:lnTo>
                  <a:lnTo>
                    <a:pt x="146" y="200"/>
                  </a:lnTo>
                  <a:lnTo>
                    <a:pt x="152" y="206"/>
                  </a:lnTo>
                  <a:lnTo>
                    <a:pt x="162" y="210"/>
                  </a:lnTo>
                  <a:lnTo>
                    <a:pt x="170" y="214"/>
                  </a:lnTo>
                  <a:lnTo>
                    <a:pt x="180" y="214"/>
                  </a:lnTo>
                  <a:lnTo>
                    <a:pt x="180" y="214"/>
                  </a:lnTo>
                  <a:lnTo>
                    <a:pt x="190" y="214"/>
                  </a:lnTo>
                  <a:lnTo>
                    <a:pt x="200" y="210"/>
                  </a:lnTo>
                  <a:lnTo>
                    <a:pt x="208" y="206"/>
                  </a:lnTo>
                  <a:lnTo>
                    <a:pt x="214" y="200"/>
                  </a:lnTo>
                  <a:lnTo>
                    <a:pt x="220" y="194"/>
                  </a:lnTo>
                  <a:lnTo>
                    <a:pt x="224" y="184"/>
                  </a:lnTo>
                  <a:lnTo>
                    <a:pt x="228" y="176"/>
                  </a:lnTo>
                  <a:lnTo>
                    <a:pt x="228" y="166"/>
                  </a:lnTo>
                  <a:lnTo>
                    <a:pt x="228" y="166"/>
                  </a:lnTo>
                  <a:lnTo>
                    <a:pt x="228" y="156"/>
                  </a:lnTo>
                  <a:lnTo>
                    <a:pt x="224" y="146"/>
                  </a:lnTo>
                  <a:lnTo>
                    <a:pt x="220" y="138"/>
                  </a:lnTo>
                  <a:lnTo>
                    <a:pt x="214" y="132"/>
                  </a:lnTo>
                  <a:lnTo>
                    <a:pt x="208" y="126"/>
                  </a:lnTo>
                  <a:lnTo>
                    <a:pt x="200" y="120"/>
                  </a:lnTo>
                  <a:lnTo>
                    <a:pt x="190" y="118"/>
                  </a:lnTo>
                  <a:lnTo>
                    <a:pt x="180" y="118"/>
                  </a:lnTo>
                  <a:close/>
                  <a:moveTo>
                    <a:pt x="296" y="260"/>
                  </a:moveTo>
                  <a:lnTo>
                    <a:pt x="296" y="260"/>
                  </a:lnTo>
                  <a:lnTo>
                    <a:pt x="294" y="258"/>
                  </a:lnTo>
                  <a:lnTo>
                    <a:pt x="294" y="258"/>
                  </a:lnTo>
                  <a:lnTo>
                    <a:pt x="292" y="252"/>
                  </a:lnTo>
                  <a:lnTo>
                    <a:pt x="288" y="246"/>
                  </a:lnTo>
                  <a:lnTo>
                    <a:pt x="278" y="236"/>
                  </a:lnTo>
                  <a:lnTo>
                    <a:pt x="266" y="230"/>
                  </a:lnTo>
                  <a:lnTo>
                    <a:pt x="250" y="228"/>
                  </a:lnTo>
                  <a:lnTo>
                    <a:pt x="210" y="228"/>
                  </a:lnTo>
                  <a:lnTo>
                    <a:pt x="180" y="278"/>
                  </a:lnTo>
                  <a:lnTo>
                    <a:pt x="150" y="228"/>
                  </a:lnTo>
                  <a:lnTo>
                    <a:pt x="110" y="228"/>
                  </a:lnTo>
                  <a:lnTo>
                    <a:pt x="110" y="228"/>
                  </a:lnTo>
                  <a:lnTo>
                    <a:pt x="94" y="230"/>
                  </a:lnTo>
                  <a:lnTo>
                    <a:pt x="82" y="236"/>
                  </a:lnTo>
                  <a:lnTo>
                    <a:pt x="72" y="246"/>
                  </a:lnTo>
                  <a:lnTo>
                    <a:pt x="68" y="252"/>
                  </a:lnTo>
                  <a:lnTo>
                    <a:pt x="66" y="258"/>
                  </a:lnTo>
                  <a:lnTo>
                    <a:pt x="66" y="258"/>
                  </a:lnTo>
                  <a:lnTo>
                    <a:pt x="64" y="260"/>
                  </a:lnTo>
                  <a:lnTo>
                    <a:pt x="52" y="336"/>
                  </a:lnTo>
                  <a:lnTo>
                    <a:pt x="52" y="336"/>
                  </a:lnTo>
                  <a:lnTo>
                    <a:pt x="72" y="352"/>
                  </a:lnTo>
                  <a:lnTo>
                    <a:pt x="96" y="362"/>
                  </a:lnTo>
                  <a:lnTo>
                    <a:pt x="106" y="304"/>
                  </a:lnTo>
                  <a:lnTo>
                    <a:pt x="118" y="304"/>
                  </a:lnTo>
                  <a:lnTo>
                    <a:pt x="114" y="370"/>
                  </a:lnTo>
                  <a:lnTo>
                    <a:pt x="114" y="370"/>
                  </a:lnTo>
                  <a:lnTo>
                    <a:pt x="130" y="374"/>
                  </a:lnTo>
                  <a:lnTo>
                    <a:pt x="146" y="378"/>
                  </a:lnTo>
                  <a:lnTo>
                    <a:pt x="162" y="380"/>
                  </a:lnTo>
                  <a:lnTo>
                    <a:pt x="180" y="380"/>
                  </a:lnTo>
                  <a:lnTo>
                    <a:pt x="180" y="380"/>
                  </a:lnTo>
                  <a:lnTo>
                    <a:pt x="196" y="380"/>
                  </a:lnTo>
                  <a:lnTo>
                    <a:pt x="214" y="378"/>
                  </a:lnTo>
                  <a:lnTo>
                    <a:pt x="230" y="374"/>
                  </a:lnTo>
                  <a:lnTo>
                    <a:pt x="246" y="370"/>
                  </a:lnTo>
                  <a:lnTo>
                    <a:pt x="242" y="304"/>
                  </a:lnTo>
                  <a:lnTo>
                    <a:pt x="254" y="304"/>
                  </a:lnTo>
                  <a:lnTo>
                    <a:pt x="264" y="362"/>
                  </a:lnTo>
                  <a:lnTo>
                    <a:pt x="264" y="362"/>
                  </a:lnTo>
                  <a:lnTo>
                    <a:pt x="288" y="350"/>
                  </a:lnTo>
                  <a:lnTo>
                    <a:pt x="308" y="336"/>
                  </a:lnTo>
                  <a:lnTo>
                    <a:pt x="296" y="26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grpSp>
      <p:grpSp>
        <p:nvGrpSpPr>
          <p:cNvPr id="10" name="Group 9">
            <a:extLst>
              <a:ext uri="{FF2B5EF4-FFF2-40B4-BE49-F238E27FC236}">
                <a16:creationId xmlns:a16="http://schemas.microsoft.com/office/drawing/2014/main" id="{AB5AA3C4-79F0-4636-AE5A-C0CD91A84528}"/>
              </a:ext>
            </a:extLst>
          </p:cNvPr>
          <p:cNvGrpSpPr/>
          <p:nvPr/>
        </p:nvGrpSpPr>
        <p:grpSpPr>
          <a:xfrm>
            <a:off x="5006877" y="44624"/>
            <a:ext cx="2119585" cy="744515"/>
            <a:chOff x="5006877" y="44624"/>
            <a:chExt cx="2119585" cy="826693"/>
          </a:xfrm>
        </p:grpSpPr>
        <p:sp>
          <p:nvSpPr>
            <p:cNvPr id="65" name="AutoShape 7">
              <a:extLst>
                <a:ext uri="{FF2B5EF4-FFF2-40B4-BE49-F238E27FC236}">
                  <a16:creationId xmlns:a16="http://schemas.microsoft.com/office/drawing/2014/main" id="{CB72E9A0-2942-4258-AE63-DA8C596D8766}"/>
                </a:ext>
              </a:extLst>
            </p:cNvPr>
            <p:cNvSpPr>
              <a:spLocks noChangeArrowheads="1"/>
            </p:cNvSpPr>
            <p:nvPr/>
          </p:nvSpPr>
          <p:spPr bwMode="auto">
            <a:xfrm>
              <a:off x="5006877" y="655317"/>
              <a:ext cx="396000" cy="216000"/>
            </a:xfrm>
            <a:prstGeom prst="chevron">
              <a:avLst>
                <a:gd name="adj" fmla="val 19758"/>
              </a:avLst>
            </a:prstGeom>
            <a:solidFill>
              <a:srgbClr val="F68D2E"/>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69"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1" y="74832"/>
              <a:ext cx="396000" cy="216000"/>
            </a:xfrm>
            <a:prstGeom prst="chevron">
              <a:avLst>
                <a:gd name="adj" fmla="val 19758"/>
              </a:avLst>
            </a:prstGeom>
            <a:solidFill>
              <a:schemeClr val="accent5"/>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8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endParaRPr>
            </a:p>
          </p:txBody>
        </p:sp>
        <p:sp>
          <p:nvSpPr>
            <p:cNvPr id="70"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0" y="348584"/>
              <a:ext cx="396000" cy="216000"/>
            </a:xfrm>
            <a:prstGeom prst="chevron">
              <a:avLst>
                <a:gd name="adj" fmla="val 19758"/>
              </a:avLst>
            </a:prstGeom>
            <a:solidFill>
              <a:schemeClr val="bg2"/>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6" name="TextBox 5"/>
            <p:cNvSpPr txBox="1"/>
            <p:nvPr/>
          </p:nvSpPr>
          <p:spPr>
            <a:xfrm>
              <a:off x="5470278" y="44624"/>
              <a:ext cx="1656184" cy="204322"/>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err="1">
                  <a:ln>
                    <a:noFill/>
                  </a:ln>
                  <a:solidFill>
                    <a:srgbClr val="00338D"/>
                  </a:solidFill>
                  <a:effectLst/>
                  <a:uLnTx/>
                  <a:uFillTx/>
                  <a:latin typeface="Arial"/>
                  <a:ea typeface="+mn-ea"/>
                  <a:cs typeface="+mn-cs"/>
                </a:rPr>
                <a:t>Supply</a:t>
              </a:r>
              <a:r>
                <a:rPr kumimoji="0" lang="es-ES" sz="1100" b="0" i="0" u="none" strike="noStrike" kern="1200" cap="none" spc="0" normalizeH="0" baseline="0" noProof="0" dirty="0">
                  <a:ln>
                    <a:noFill/>
                  </a:ln>
                  <a:solidFill>
                    <a:srgbClr val="00338D"/>
                  </a:solidFill>
                  <a:effectLst/>
                  <a:uLnTx/>
                  <a:uFillTx/>
                  <a:latin typeface="Arial"/>
                  <a:ea typeface="+mn-ea"/>
                  <a:cs typeface="+mn-cs"/>
                </a:rPr>
                <a:t> </a:t>
              </a:r>
              <a:r>
                <a:rPr kumimoji="0" lang="es-ES" sz="1100" b="0" i="0" u="none" strike="noStrike" kern="1200" cap="none" spc="0" normalizeH="0" baseline="0" noProof="0" dirty="0" err="1">
                  <a:ln>
                    <a:noFill/>
                  </a:ln>
                  <a:solidFill>
                    <a:srgbClr val="00338D"/>
                  </a:solidFill>
                  <a:effectLst/>
                  <a:uLnTx/>
                  <a:uFillTx/>
                  <a:latin typeface="Arial"/>
                  <a:ea typeface="+mn-ea"/>
                  <a:cs typeface="+mn-cs"/>
                </a:rPr>
                <a:t>Chain</a:t>
              </a:r>
              <a:endParaRPr kumimoji="0" lang="es-ES" sz="1100" b="0" i="0" u="none" strike="noStrike" kern="1200" cap="none" spc="0" normalizeH="0" baseline="0" noProof="0" dirty="0">
                <a:ln>
                  <a:noFill/>
                </a:ln>
                <a:solidFill>
                  <a:srgbClr val="00338D"/>
                </a:solidFill>
                <a:effectLst/>
                <a:uLnTx/>
                <a:uFillTx/>
                <a:latin typeface="Arial"/>
                <a:ea typeface="+mn-ea"/>
                <a:cs typeface="+mn-cs"/>
              </a:endParaRPr>
            </a:p>
          </p:txBody>
        </p:sp>
        <p:sp>
          <p:nvSpPr>
            <p:cNvPr id="72" name="TextBox 71"/>
            <p:cNvSpPr txBox="1"/>
            <p:nvPr/>
          </p:nvSpPr>
          <p:spPr>
            <a:xfrm>
              <a:off x="5470278" y="328440"/>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Finanzas</a:t>
              </a:r>
            </a:p>
          </p:txBody>
        </p:sp>
        <p:sp>
          <p:nvSpPr>
            <p:cNvPr id="71" name="TextBox 70">
              <a:extLst>
                <a:ext uri="{FF2B5EF4-FFF2-40B4-BE49-F238E27FC236}">
                  <a16:creationId xmlns:a16="http://schemas.microsoft.com/office/drawing/2014/main" id="{7F0ED837-5337-47B6-AC8C-3872F871071C}"/>
                </a:ext>
              </a:extLst>
            </p:cNvPr>
            <p:cNvSpPr txBox="1"/>
            <p:nvPr/>
          </p:nvSpPr>
          <p:spPr>
            <a:xfrm>
              <a:off x="5470278" y="625943"/>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Producción</a:t>
              </a:r>
            </a:p>
          </p:txBody>
        </p:sp>
      </p:grpSp>
      <p:grpSp>
        <p:nvGrpSpPr>
          <p:cNvPr id="11" name="Group 10">
            <a:extLst>
              <a:ext uri="{FF2B5EF4-FFF2-40B4-BE49-F238E27FC236}">
                <a16:creationId xmlns:a16="http://schemas.microsoft.com/office/drawing/2014/main" id="{6BCFEF8F-E64A-4F0E-90B3-C3B52407C8A0}"/>
              </a:ext>
            </a:extLst>
          </p:cNvPr>
          <p:cNvGrpSpPr/>
          <p:nvPr/>
        </p:nvGrpSpPr>
        <p:grpSpPr>
          <a:xfrm>
            <a:off x="7680176" y="178744"/>
            <a:ext cx="3564392" cy="689878"/>
            <a:chOff x="7680176" y="178744"/>
            <a:chExt cx="3564392" cy="689878"/>
          </a:xfrm>
        </p:grpSpPr>
        <p:sp>
          <p:nvSpPr>
            <p:cNvPr id="97" name="KMATable0ValueChain2"/>
            <p:cNvSpPr>
              <a:spLocks noChangeArrowheads="1"/>
            </p:cNvSpPr>
            <p:nvPr/>
          </p:nvSpPr>
          <p:spPr bwMode="auto">
            <a:xfrm>
              <a:off x="7680176" y="178744"/>
              <a:ext cx="3564392" cy="151256"/>
            </a:xfrm>
            <a:prstGeom prst="chevron">
              <a:avLst>
                <a:gd name="adj" fmla="val 21138"/>
              </a:avLst>
            </a:prstGeom>
            <a:solidFill>
              <a:schemeClr val="tx2"/>
            </a:solidFill>
            <a:ln>
              <a:noFill/>
            </a:ln>
          </p:spPr>
          <p:txBody>
            <a:bodyPr lIns="0" r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s-ES_tradnl" sz="10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Procesos de </a:t>
              </a:r>
              <a:r>
                <a:rPr kumimoji="0" lang="es-ES_tradnl" sz="10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Supply</a:t>
              </a:r>
              <a:r>
                <a:rPr kumimoji="0" lang="es-ES_tradnl" sz="10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a:t>
              </a:r>
              <a:r>
                <a:rPr kumimoji="0" lang="es-ES_tradnl" sz="10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Chain</a:t>
              </a:r>
              <a:r>
                <a:rPr kumimoji="0" lang="es-ES_tradnl" sz="10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 Producción</a:t>
              </a:r>
            </a:p>
          </p:txBody>
        </p:sp>
        <p:sp>
          <p:nvSpPr>
            <p:cNvPr id="66" name="Rounded Rectangle 68">
              <a:extLst>
                <a:ext uri="{FF2B5EF4-FFF2-40B4-BE49-F238E27FC236}">
                  <a16:creationId xmlns:a16="http://schemas.microsoft.com/office/drawing/2014/main" id="{52E1309B-2FD9-4793-94AD-DD8ED866FF26}"/>
                </a:ext>
              </a:extLst>
            </p:cNvPr>
            <p:cNvSpPr/>
            <p:nvPr/>
          </p:nvSpPr>
          <p:spPr>
            <a:xfrm>
              <a:off x="8105684" y="377237"/>
              <a:ext cx="756000" cy="216000"/>
            </a:xfrm>
            <a:prstGeom prst="roundRect">
              <a:avLst/>
            </a:prstGeom>
            <a:solidFill>
              <a:schemeClr val="accent5"/>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Procurement</a:t>
              </a:r>
              <a:endParaRPr kumimoji="0" lang="es-ES" sz="9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endParaRPr>
            </a:p>
          </p:txBody>
        </p:sp>
        <p:sp>
          <p:nvSpPr>
            <p:cNvPr id="68" name="Rounded Rectangle 68">
              <a:extLst>
                <a:ext uri="{FF2B5EF4-FFF2-40B4-BE49-F238E27FC236}">
                  <a16:creationId xmlns:a16="http://schemas.microsoft.com/office/drawing/2014/main" id="{DF6E31AD-647E-400C-B5D3-89E191748946}"/>
                </a:ext>
              </a:extLst>
            </p:cNvPr>
            <p:cNvSpPr/>
            <p:nvPr/>
          </p:nvSpPr>
          <p:spPr>
            <a:xfrm>
              <a:off x="9053259" y="377237"/>
              <a:ext cx="756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err="1">
                  <a:solidFill>
                    <a:prstClr val="white"/>
                  </a:solidFill>
                  <a:latin typeface="Univers for KPMG Cond" panose="020B0606020202020204" pitchFamily="34" charset="0"/>
                </a:rPr>
                <a:t>Customer</a:t>
              </a:r>
              <a:r>
                <a:rPr lang="es-ES_tradnl" sz="900" i="1" dirty="0">
                  <a:solidFill>
                    <a:prstClr val="white"/>
                  </a:solidFill>
                  <a:latin typeface="Univers for KPMG Cond" panose="020B0606020202020204" pitchFamily="34" charset="0"/>
                </a:rPr>
                <a:t> </a:t>
              </a:r>
              <a:r>
                <a:rPr lang="es-ES_tradnl" sz="900" i="1" dirty="0" err="1">
                  <a:solidFill>
                    <a:prstClr val="white"/>
                  </a:solidFill>
                  <a:latin typeface="Univers for KPMG Cond" panose="020B0606020202020204" pitchFamily="34" charset="0"/>
                </a:rPr>
                <a:t>Serv</a:t>
              </a:r>
              <a:endParaRPr lang="es-ES" sz="900" i="1" dirty="0">
                <a:solidFill>
                  <a:prstClr val="white"/>
                </a:solidFill>
                <a:latin typeface="Univers for KPMG Cond" panose="020B0606020202020204" pitchFamily="34" charset="0"/>
              </a:endParaRPr>
            </a:p>
          </p:txBody>
        </p:sp>
        <p:sp>
          <p:nvSpPr>
            <p:cNvPr id="73" name="Rounded Rectangle 68">
              <a:extLst>
                <a:ext uri="{FF2B5EF4-FFF2-40B4-BE49-F238E27FC236}">
                  <a16:creationId xmlns:a16="http://schemas.microsoft.com/office/drawing/2014/main" id="{0172F3D5-34FF-432B-8853-404E6DD5A791}"/>
                </a:ext>
              </a:extLst>
            </p:cNvPr>
            <p:cNvSpPr/>
            <p:nvPr/>
          </p:nvSpPr>
          <p:spPr>
            <a:xfrm>
              <a:off x="9051714" y="652622"/>
              <a:ext cx="756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Logística</a:t>
              </a:r>
              <a:endParaRPr kumimoji="0" lang="es-ES"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74" name="Rounded Rectangle 68">
              <a:extLst>
                <a:ext uri="{FF2B5EF4-FFF2-40B4-BE49-F238E27FC236}">
                  <a16:creationId xmlns:a16="http://schemas.microsoft.com/office/drawing/2014/main" id="{4C76A832-6851-4BDB-9B35-75FB399A4477}"/>
                </a:ext>
              </a:extLst>
            </p:cNvPr>
            <p:cNvSpPr/>
            <p:nvPr/>
          </p:nvSpPr>
          <p:spPr>
            <a:xfrm>
              <a:off x="10011843" y="377237"/>
              <a:ext cx="756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Planificación</a:t>
              </a:r>
              <a:endParaRPr kumimoji="0" lang="es-ES"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75" name="Rounded Rectangle 68">
              <a:extLst>
                <a:ext uri="{FF2B5EF4-FFF2-40B4-BE49-F238E27FC236}">
                  <a16:creationId xmlns:a16="http://schemas.microsoft.com/office/drawing/2014/main" id="{68E8F612-9D3E-4A66-9428-0C0DD243F6BC}"/>
                </a:ext>
              </a:extLst>
            </p:cNvPr>
            <p:cNvSpPr/>
            <p:nvPr/>
          </p:nvSpPr>
          <p:spPr>
            <a:xfrm>
              <a:off x="10011843" y="649565"/>
              <a:ext cx="756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Forestal</a:t>
              </a:r>
              <a:endParaRPr kumimoji="0" lang="es-ES"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94" name="Rounded Rectangle 68">
              <a:extLst>
                <a:ext uri="{FF2B5EF4-FFF2-40B4-BE49-F238E27FC236}">
                  <a16:creationId xmlns:a16="http://schemas.microsoft.com/office/drawing/2014/main" id="{72D51113-2496-433F-B9EB-C44E9AC7A237}"/>
                </a:ext>
              </a:extLst>
            </p:cNvPr>
            <p:cNvSpPr/>
            <p:nvPr/>
          </p:nvSpPr>
          <p:spPr>
            <a:xfrm>
              <a:off x="8103822" y="651770"/>
              <a:ext cx="756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Producción</a:t>
              </a:r>
              <a:endParaRPr kumimoji="0" lang="es-ES"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grpSp>
      <p:sp>
        <p:nvSpPr>
          <p:cNvPr id="5" name="Rectangle 4">
            <a:extLst>
              <a:ext uri="{FF2B5EF4-FFF2-40B4-BE49-F238E27FC236}">
                <a16:creationId xmlns:a16="http://schemas.microsoft.com/office/drawing/2014/main" id="{3FE322BA-8DAA-584E-87AA-418C27A0AC0A}"/>
              </a:ext>
            </a:extLst>
          </p:cNvPr>
          <p:cNvSpPr/>
          <p:nvPr/>
        </p:nvSpPr>
        <p:spPr>
          <a:xfrm>
            <a:off x="10928417" y="1408142"/>
            <a:ext cx="1127448" cy="6859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AU" sz="1500" dirty="0">
                <a:solidFill>
                  <a:schemeClr val="bg1"/>
                </a:solidFill>
              </a:rPr>
              <a:t>To update</a:t>
            </a:r>
          </a:p>
        </p:txBody>
      </p:sp>
    </p:spTree>
    <p:extLst>
      <p:ext uri="{BB962C8B-B14F-4D97-AF65-F5344CB8AC3E}">
        <p14:creationId xmlns:p14="http://schemas.microsoft.com/office/powerpoint/2010/main" val="713454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18655" name="think-cell Slide" r:id="rId6" imgW="216" imgH="216" progId="TCLayout.ActiveDocument.1">
                  <p:embed/>
                </p:oleObj>
              </mc:Choice>
              <mc:Fallback>
                <p:oleObj name="think-cell Slide" r:id="rId6" imgW="216" imgH="216" progId="TCLayout.ActiveDocument.1">
                  <p:embed/>
                  <p:pic>
                    <p:nvPicPr>
                      <p:cNvPr id="4" name="Object 3" hidden="1"/>
                      <p:cNvPicPr/>
                      <p:nvPr/>
                    </p:nvPicPr>
                    <p:blipFill>
                      <a:blip r:embed="rId7"/>
                      <a:stretch>
                        <a:fillRect/>
                      </a:stretch>
                    </p:blipFill>
                    <p:spPr>
                      <a:xfrm>
                        <a:off x="1525589" y="1589"/>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DE92D78-B88A-4237-B719-CF68C8EF0807}"/>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4000" b="0" i="0" u="none" strike="noStrike" kern="1200" cap="none" spc="0" normalizeH="0" baseline="0" noProof="0" dirty="0">
              <a:ln>
                <a:noFill/>
              </a:ln>
              <a:solidFill>
                <a:prstClr val="white"/>
              </a:solidFill>
              <a:effectLst/>
              <a:uLnTx/>
              <a:uFillTx/>
              <a:latin typeface="KPMG Extralight" panose="020B0303030202040204" pitchFamily="34" charset="0"/>
              <a:ea typeface="+mn-ea"/>
              <a:cs typeface="+mn-cs"/>
              <a:sym typeface="KPMG Extralight" panose="020B0303030202040204" pitchFamily="34" charset="0"/>
            </a:endParaRPr>
          </a:p>
        </p:txBody>
      </p:sp>
      <p:sp>
        <p:nvSpPr>
          <p:cNvPr id="47" name="Title 1"/>
          <p:cNvSpPr>
            <a:spLocks noGrp="1"/>
          </p:cNvSpPr>
          <p:nvPr>
            <p:ph type="title"/>
          </p:nvPr>
        </p:nvSpPr>
        <p:spPr>
          <a:xfrm>
            <a:off x="990000" y="167350"/>
            <a:ext cx="8478958" cy="687855"/>
          </a:xfrm>
        </p:spPr>
        <p:txBody>
          <a:bodyPr/>
          <a:lstStyle/>
          <a:p>
            <a:r>
              <a:rPr lang="es-ES_tradnl" sz="2400" b="1" dirty="0">
                <a:solidFill>
                  <a:srgbClr val="00338D"/>
                </a:solidFill>
              </a:rPr>
              <a:t>2.2. Procesos</a:t>
            </a:r>
            <a:br>
              <a:rPr lang="es-ES_tradnl" sz="4000" b="1" dirty="0">
                <a:solidFill>
                  <a:srgbClr val="00338D"/>
                </a:solidFill>
              </a:rPr>
            </a:br>
            <a:r>
              <a:rPr lang="es-ES_tradnl" sz="4000" dirty="0" err="1">
                <a:solidFill>
                  <a:srgbClr val="00338D"/>
                </a:solidFill>
              </a:rPr>
              <a:t>Supply</a:t>
            </a:r>
            <a:r>
              <a:rPr lang="es-ES_tradnl" sz="4000" dirty="0">
                <a:solidFill>
                  <a:srgbClr val="00338D"/>
                </a:solidFill>
              </a:rPr>
              <a:t> </a:t>
            </a:r>
            <a:r>
              <a:rPr lang="es-ES_tradnl" sz="4000" dirty="0" err="1">
                <a:solidFill>
                  <a:srgbClr val="00338D"/>
                </a:solidFill>
              </a:rPr>
              <a:t>Chain</a:t>
            </a:r>
            <a:br>
              <a:rPr lang="es-ES_tradnl" sz="4000" b="1" dirty="0"/>
            </a:br>
            <a:endParaRPr lang="es-ES_tradnl" sz="4000" dirty="0"/>
          </a:p>
        </p:txBody>
      </p:sp>
      <p:sp>
        <p:nvSpPr>
          <p:cNvPr id="49" name="Rectangle 23"/>
          <p:cNvSpPr>
            <a:spLocks noChangeArrowheads="1"/>
          </p:cNvSpPr>
          <p:nvPr/>
        </p:nvSpPr>
        <p:spPr bwMode="auto">
          <a:xfrm>
            <a:off x="1271588" y="3010335"/>
            <a:ext cx="9648825" cy="3261156"/>
          </a:xfrm>
          <a:prstGeom prst="rect">
            <a:avLst/>
          </a:prstGeom>
          <a:noFill/>
          <a:ln w="12700">
            <a:solidFill>
              <a:srgbClr val="00A3A1"/>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Arial"/>
              <a:ea typeface="+mn-ea"/>
              <a:cs typeface="+mn-cs"/>
            </a:endParaRPr>
          </a:p>
        </p:txBody>
      </p:sp>
      <p:sp>
        <p:nvSpPr>
          <p:cNvPr id="46" name="Rectangle 23"/>
          <p:cNvSpPr>
            <a:spLocks noChangeArrowheads="1"/>
          </p:cNvSpPr>
          <p:nvPr/>
        </p:nvSpPr>
        <p:spPr bwMode="auto">
          <a:xfrm>
            <a:off x="1271588" y="1240797"/>
            <a:ext cx="7596884" cy="1377708"/>
          </a:xfrm>
          <a:prstGeom prst="rect">
            <a:avLst/>
          </a:prstGeom>
          <a:noFill/>
          <a:ln w="12700">
            <a:solidFill>
              <a:srgbClr val="00266A"/>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Arial"/>
              <a:ea typeface="+mn-ea"/>
              <a:cs typeface="+mn-cs"/>
            </a:endParaRPr>
          </a:p>
        </p:txBody>
      </p:sp>
      <p:sp>
        <p:nvSpPr>
          <p:cNvPr id="50" name="14 Rectángulo redondeado"/>
          <p:cNvSpPr/>
          <p:nvPr/>
        </p:nvSpPr>
        <p:spPr>
          <a:xfrm>
            <a:off x="1271464" y="1036475"/>
            <a:ext cx="2440800" cy="360000"/>
          </a:xfrm>
          <a:prstGeom prst="roundRect">
            <a:avLst/>
          </a:prstGeom>
          <a:solidFill>
            <a:schemeClr val="tx2">
              <a:lumMod val="75000"/>
            </a:schemeClr>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2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Taxonomía</a:t>
            </a:r>
          </a:p>
        </p:txBody>
      </p:sp>
      <p:grpSp>
        <p:nvGrpSpPr>
          <p:cNvPr id="13" name="Group 12">
            <a:extLst>
              <a:ext uri="{FF2B5EF4-FFF2-40B4-BE49-F238E27FC236}">
                <a16:creationId xmlns:a16="http://schemas.microsoft.com/office/drawing/2014/main" id="{3743C344-F426-4131-95C4-D95DF336F0E7}"/>
              </a:ext>
            </a:extLst>
          </p:cNvPr>
          <p:cNvGrpSpPr/>
          <p:nvPr/>
        </p:nvGrpSpPr>
        <p:grpSpPr>
          <a:xfrm>
            <a:off x="3485188" y="902264"/>
            <a:ext cx="432000" cy="432000"/>
            <a:chOff x="2288002" y="902264"/>
            <a:chExt cx="432000" cy="432000"/>
          </a:xfrm>
        </p:grpSpPr>
        <p:sp>
          <p:nvSpPr>
            <p:cNvPr id="9" name="Oval 8"/>
            <p:cNvSpPr/>
            <p:nvPr/>
          </p:nvSpPr>
          <p:spPr>
            <a:xfrm>
              <a:off x="2288002" y="902264"/>
              <a:ext cx="432000" cy="432000"/>
            </a:xfrm>
            <a:prstGeom prst="ellipse">
              <a:avLst/>
            </a:prstGeom>
            <a:solidFill>
              <a:srgbClr val="00486D"/>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8" name="Freeform 4814"/>
            <p:cNvSpPr>
              <a:spLocks noEditPoints="1"/>
            </p:cNvSpPr>
            <p:nvPr/>
          </p:nvSpPr>
          <p:spPr bwMode="auto">
            <a:xfrm>
              <a:off x="2333042" y="972867"/>
              <a:ext cx="254028" cy="305679"/>
            </a:xfrm>
            <a:custGeom>
              <a:avLst/>
              <a:gdLst>
                <a:gd name="T0" fmla="*/ 148 w 280"/>
                <a:gd name="T1" fmla="*/ 304 h 372"/>
                <a:gd name="T2" fmla="*/ 148 w 280"/>
                <a:gd name="T3" fmla="*/ 98 h 372"/>
                <a:gd name="T4" fmla="*/ 164 w 280"/>
                <a:gd name="T5" fmla="*/ 92 h 372"/>
                <a:gd name="T6" fmla="*/ 180 w 280"/>
                <a:gd name="T7" fmla="*/ 72 h 372"/>
                <a:gd name="T8" fmla="*/ 186 w 280"/>
                <a:gd name="T9" fmla="*/ 48 h 372"/>
                <a:gd name="T10" fmla="*/ 178 w 280"/>
                <a:gd name="T11" fmla="*/ 20 h 372"/>
                <a:gd name="T12" fmla="*/ 160 w 280"/>
                <a:gd name="T13" fmla="*/ 48 h 372"/>
                <a:gd name="T14" fmla="*/ 106 w 280"/>
                <a:gd name="T15" fmla="*/ 0 h 372"/>
                <a:gd name="T16" fmla="*/ 80 w 280"/>
                <a:gd name="T17" fmla="*/ 32 h 372"/>
                <a:gd name="T18" fmla="*/ 78 w 280"/>
                <a:gd name="T19" fmla="*/ 56 h 372"/>
                <a:gd name="T20" fmla="*/ 88 w 280"/>
                <a:gd name="T21" fmla="*/ 80 h 372"/>
                <a:gd name="T22" fmla="*/ 108 w 280"/>
                <a:gd name="T23" fmla="*/ 96 h 372"/>
                <a:gd name="T24" fmla="*/ 116 w 280"/>
                <a:gd name="T25" fmla="*/ 300 h 372"/>
                <a:gd name="T26" fmla="*/ 108 w 280"/>
                <a:gd name="T27" fmla="*/ 308 h 372"/>
                <a:gd name="T28" fmla="*/ 96 w 280"/>
                <a:gd name="T29" fmla="*/ 336 h 372"/>
                <a:gd name="T30" fmla="*/ 98 w 280"/>
                <a:gd name="T31" fmla="*/ 350 h 372"/>
                <a:gd name="T32" fmla="*/ 106 w 280"/>
                <a:gd name="T33" fmla="*/ 360 h 372"/>
                <a:gd name="T34" fmla="*/ 124 w 280"/>
                <a:gd name="T35" fmla="*/ 370 h 372"/>
                <a:gd name="T36" fmla="*/ 140 w 280"/>
                <a:gd name="T37" fmla="*/ 370 h 372"/>
                <a:gd name="T38" fmla="*/ 158 w 280"/>
                <a:gd name="T39" fmla="*/ 360 h 372"/>
                <a:gd name="T40" fmla="*/ 168 w 280"/>
                <a:gd name="T41" fmla="*/ 342 h 372"/>
                <a:gd name="T42" fmla="*/ 168 w 280"/>
                <a:gd name="T43" fmla="*/ 328 h 372"/>
                <a:gd name="T44" fmla="*/ 158 w 280"/>
                <a:gd name="T45" fmla="*/ 310 h 372"/>
                <a:gd name="T46" fmla="*/ 144 w 280"/>
                <a:gd name="T47" fmla="*/ 346 h 372"/>
                <a:gd name="T48" fmla="*/ 132 w 280"/>
                <a:gd name="T49" fmla="*/ 352 h 372"/>
                <a:gd name="T50" fmla="*/ 120 w 280"/>
                <a:gd name="T51" fmla="*/ 346 h 372"/>
                <a:gd name="T52" fmla="*/ 116 w 280"/>
                <a:gd name="T53" fmla="*/ 336 h 372"/>
                <a:gd name="T54" fmla="*/ 120 w 280"/>
                <a:gd name="T55" fmla="*/ 324 h 372"/>
                <a:gd name="T56" fmla="*/ 132 w 280"/>
                <a:gd name="T57" fmla="*/ 320 h 372"/>
                <a:gd name="T58" fmla="*/ 144 w 280"/>
                <a:gd name="T59" fmla="*/ 324 h 372"/>
                <a:gd name="T60" fmla="*/ 148 w 280"/>
                <a:gd name="T61" fmla="*/ 336 h 372"/>
                <a:gd name="T62" fmla="*/ 144 w 280"/>
                <a:gd name="T63" fmla="*/ 346 h 372"/>
                <a:gd name="T64" fmla="*/ 186 w 280"/>
                <a:gd name="T65" fmla="*/ 318 h 372"/>
                <a:gd name="T66" fmla="*/ 172 w 280"/>
                <a:gd name="T67" fmla="*/ 296 h 372"/>
                <a:gd name="T68" fmla="*/ 168 w 280"/>
                <a:gd name="T69" fmla="*/ 286 h 372"/>
                <a:gd name="T70" fmla="*/ 168 w 280"/>
                <a:gd name="T71" fmla="*/ 250 h 372"/>
                <a:gd name="T72" fmla="*/ 172 w 280"/>
                <a:gd name="T73" fmla="*/ 190 h 372"/>
                <a:gd name="T74" fmla="*/ 178 w 280"/>
                <a:gd name="T75" fmla="*/ 194 h 372"/>
                <a:gd name="T76" fmla="*/ 186 w 280"/>
                <a:gd name="T77" fmla="*/ 190 h 372"/>
                <a:gd name="T78" fmla="*/ 188 w 280"/>
                <a:gd name="T79" fmla="*/ 180 h 372"/>
                <a:gd name="T80" fmla="*/ 168 w 280"/>
                <a:gd name="T81" fmla="*/ 150 h 372"/>
                <a:gd name="T82" fmla="*/ 204 w 280"/>
                <a:gd name="T83" fmla="*/ 158 h 372"/>
                <a:gd name="T84" fmla="*/ 212 w 280"/>
                <a:gd name="T85" fmla="*/ 160 h 372"/>
                <a:gd name="T86" fmla="*/ 218 w 280"/>
                <a:gd name="T87" fmla="*/ 158 h 372"/>
                <a:gd name="T88" fmla="*/ 220 w 280"/>
                <a:gd name="T89" fmla="*/ 146 h 372"/>
                <a:gd name="T90" fmla="*/ 216 w 280"/>
                <a:gd name="T91" fmla="*/ 102 h 372"/>
                <a:gd name="T92" fmla="*/ 240 w 280"/>
                <a:gd name="T93" fmla="*/ 126 h 372"/>
                <a:gd name="T94" fmla="*/ 248 w 280"/>
                <a:gd name="T95" fmla="*/ 126 h 372"/>
                <a:gd name="T96" fmla="*/ 254 w 280"/>
                <a:gd name="T97" fmla="*/ 122 h 372"/>
                <a:gd name="T98" fmla="*/ 252 w 280"/>
                <a:gd name="T99" fmla="*/ 110 h 372"/>
                <a:gd name="T100" fmla="*/ 84 w 280"/>
                <a:gd name="T101" fmla="*/ 234 h 372"/>
                <a:gd name="T102" fmla="*/ 96 w 280"/>
                <a:gd name="T103" fmla="*/ 292 h 372"/>
                <a:gd name="T104" fmla="*/ 0 w 280"/>
                <a:gd name="T105" fmla="*/ 318 h 372"/>
                <a:gd name="T106" fmla="*/ 72 w 280"/>
                <a:gd name="T107" fmla="*/ 290 h 372"/>
                <a:gd name="T108" fmla="*/ 80 w 280"/>
                <a:gd name="T109" fmla="*/ 292 h 372"/>
                <a:gd name="T110" fmla="*/ 86 w 280"/>
                <a:gd name="T111" fmla="*/ 290 h 372"/>
                <a:gd name="T112" fmla="*/ 88 w 280"/>
                <a:gd name="T113" fmla="*/ 278 h 372"/>
                <a:gd name="T114" fmla="*/ 84 w 280"/>
                <a:gd name="T115" fmla="*/ 23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0" h="372">
                  <a:moveTo>
                    <a:pt x="158" y="310"/>
                  </a:moveTo>
                  <a:lnTo>
                    <a:pt x="158" y="310"/>
                  </a:lnTo>
                  <a:lnTo>
                    <a:pt x="148" y="304"/>
                  </a:lnTo>
                  <a:lnTo>
                    <a:pt x="148" y="304"/>
                  </a:lnTo>
                  <a:lnTo>
                    <a:pt x="148" y="300"/>
                  </a:lnTo>
                  <a:lnTo>
                    <a:pt x="148" y="98"/>
                  </a:lnTo>
                  <a:lnTo>
                    <a:pt x="148" y="98"/>
                  </a:lnTo>
                  <a:lnTo>
                    <a:pt x="156" y="96"/>
                  </a:lnTo>
                  <a:lnTo>
                    <a:pt x="164" y="92"/>
                  </a:lnTo>
                  <a:lnTo>
                    <a:pt x="170" y="86"/>
                  </a:lnTo>
                  <a:lnTo>
                    <a:pt x="176" y="80"/>
                  </a:lnTo>
                  <a:lnTo>
                    <a:pt x="180" y="72"/>
                  </a:lnTo>
                  <a:lnTo>
                    <a:pt x="184" y="64"/>
                  </a:lnTo>
                  <a:lnTo>
                    <a:pt x="186" y="56"/>
                  </a:lnTo>
                  <a:lnTo>
                    <a:pt x="186" y="48"/>
                  </a:lnTo>
                  <a:lnTo>
                    <a:pt x="186" y="48"/>
                  </a:lnTo>
                  <a:lnTo>
                    <a:pt x="184" y="32"/>
                  </a:lnTo>
                  <a:lnTo>
                    <a:pt x="178" y="20"/>
                  </a:lnTo>
                  <a:lnTo>
                    <a:pt x="170" y="10"/>
                  </a:lnTo>
                  <a:lnTo>
                    <a:pt x="160" y="0"/>
                  </a:lnTo>
                  <a:lnTo>
                    <a:pt x="160" y="48"/>
                  </a:lnTo>
                  <a:lnTo>
                    <a:pt x="106" y="48"/>
                  </a:lnTo>
                  <a:lnTo>
                    <a:pt x="106" y="0"/>
                  </a:lnTo>
                  <a:lnTo>
                    <a:pt x="106" y="0"/>
                  </a:lnTo>
                  <a:lnTo>
                    <a:pt x="94" y="10"/>
                  </a:lnTo>
                  <a:lnTo>
                    <a:pt x="86" y="20"/>
                  </a:lnTo>
                  <a:lnTo>
                    <a:pt x="80" y="32"/>
                  </a:lnTo>
                  <a:lnTo>
                    <a:pt x="78" y="48"/>
                  </a:lnTo>
                  <a:lnTo>
                    <a:pt x="78" y="48"/>
                  </a:lnTo>
                  <a:lnTo>
                    <a:pt x="78" y="56"/>
                  </a:lnTo>
                  <a:lnTo>
                    <a:pt x="82" y="64"/>
                  </a:lnTo>
                  <a:lnTo>
                    <a:pt x="84" y="72"/>
                  </a:lnTo>
                  <a:lnTo>
                    <a:pt x="88" y="80"/>
                  </a:lnTo>
                  <a:lnTo>
                    <a:pt x="94" y="86"/>
                  </a:lnTo>
                  <a:lnTo>
                    <a:pt x="100" y="92"/>
                  </a:lnTo>
                  <a:lnTo>
                    <a:pt x="108" y="96"/>
                  </a:lnTo>
                  <a:lnTo>
                    <a:pt x="116" y="98"/>
                  </a:lnTo>
                  <a:lnTo>
                    <a:pt x="116" y="300"/>
                  </a:lnTo>
                  <a:lnTo>
                    <a:pt x="116" y="300"/>
                  </a:lnTo>
                  <a:lnTo>
                    <a:pt x="116" y="304"/>
                  </a:lnTo>
                  <a:lnTo>
                    <a:pt x="116" y="304"/>
                  </a:lnTo>
                  <a:lnTo>
                    <a:pt x="108" y="308"/>
                  </a:lnTo>
                  <a:lnTo>
                    <a:pt x="102" y="316"/>
                  </a:lnTo>
                  <a:lnTo>
                    <a:pt x="98" y="326"/>
                  </a:lnTo>
                  <a:lnTo>
                    <a:pt x="96" y="336"/>
                  </a:lnTo>
                  <a:lnTo>
                    <a:pt x="96" y="336"/>
                  </a:lnTo>
                  <a:lnTo>
                    <a:pt x="96" y="342"/>
                  </a:lnTo>
                  <a:lnTo>
                    <a:pt x="98" y="350"/>
                  </a:lnTo>
                  <a:lnTo>
                    <a:pt x="102" y="356"/>
                  </a:lnTo>
                  <a:lnTo>
                    <a:pt x="106" y="360"/>
                  </a:lnTo>
                  <a:lnTo>
                    <a:pt x="106" y="360"/>
                  </a:lnTo>
                  <a:lnTo>
                    <a:pt x="112" y="366"/>
                  </a:lnTo>
                  <a:lnTo>
                    <a:pt x="118" y="368"/>
                  </a:lnTo>
                  <a:lnTo>
                    <a:pt x="124" y="370"/>
                  </a:lnTo>
                  <a:lnTo>
                    <a:pt x="132" y="372"/>
                  </a:lnTo>
                  <a:lnTo>
                    <a:pt x="132" y="372"/>
                  </a:lnTo>
                  <a:lnTo>
                    <a:pt x="140" y="370"/>
                  </a:lnTo>
                  <a:lnTo>
                    <a:pt x="146" y="368"/>
                  </a:lnTo>
                  <a:lnTo>
                    <a:pt x="152" y="366"/>
                  </a:lnTo>
                  <a:lnTo>
                    <a:pt x="158" y="360"/>
                  </a:lnTo>
                  <a:lnTo>
                    <a:pt x="162" y="356"/>
                  </a:lnTo>
                  <a:lnTo>
                    <a:pt x="166" y="350"/>
                  </a:lnTo>
                  <a:lnTo>
                    <a:pt x="168" y="342"/>
                  </a:lnTo>
                  <a:lnTo>
                    <a:pt x="168" y="336"/>
                  </a:lnTo>
                  <a:lnTo>
                    <a:pt x="168" y="336"/>
                  </a:lnTo>
                  <a:lnTo>
                    <a:pt x="168" y="328"/>
                  </a:lnTo>
                  <a:lnTo>
                    <a:pt x="166" y="322"/>
                  </a:lnTo>
                  <a:lnTo>
                    <a:pt x="162" y="316"/>
                  </a:lnTo>
                  <a:lnTo>
                    <a:pt x="158" y="310"/>
                  </a:lnTo>
                  <a:lnTo>
                    <a:pt x="158" y="310"/>
                  </a:lnTo>
                  <a:close/>
                  <a:moveTo>
                    <a:pt x="144" y="346"/>
                  </a:moveTo>
                  <a:lnTo>
                    <a:pt x="144" y="346"/>
                  </a:lnTo>
                  <a:lnTo>
                    <a:pt x="138" y="350"/>
                  </a:lnTo>
                  <a:lnTo>
                    <a:pt x="132" y="352"/>
                  </a:lnTo>
                  <a:lnTo>
                    <a:pt x="132" y="352"/>
                  </a:lnTo>
                  <a:lnTo>
                    <a:pt x="126" y="350"/>
                  </a:lnTo>
                  <a:lnTo>
                    <a:pt x="120" y="346"/>
                  </a:lnTo>
                  <a:lnTo>
                    <a:pt x="120" y="346"/>
                  </a:lnTo>
                  <a:lnTo>
                    <a:pt x="118" y="342"/>
                  </a:lnTo>
                  <a:lnTo>
                    <a:pt x="116" y="336"/>
                  </a:lnTo>
                  <a:lnTo>
                    <a:pt x="116" y="336"/>
                  </a:lnTo>
                  <a:lnTo>
                    <a:pt x="118" y="330"/>
                  </a:lnTo>
                  <a:lnTo>
                    <a:pt x="120" y="324"/>
                  </a:lnTo>
                  <a:lnTo>
                    <a:pt x="120" y="324"/>
                  </a:lnTo>
                  <a:lnTo>
                    <a:pt x="126" y="320"/>
                  </a:lnTo>
                  <a:lnTo>
                    <a:pt x="132" y="320"/>
                  </a:lnTo>
                  <a:lnTo>
                    <a:pt x="132" y="320"/>
                  </a:lnTo>
                  <a:lnTo>
                    <a:pt x="138" y="320"/>
                  </a:lnTo>
                  <a:lnTo>
                    <a:pt x="144" y="324"/>
                  </a:lnTo>
                  <a:lnTo>
                    <a:pt x="144" y="324"/>
                  </a:lnTo>
                  <a:lnTo>
                    <a:pt x="146" y="330"/>
                  </a:lnTo>
                  <a:lnTo>
                    <a:pt x="148" y="336"/>
                  </a:lnTo>
                  <a:lnTo>
                    <a:pt x="148" y="336"/>
                  </a:lnTo>
                  <a:lnTo>
                    <a:pt x="146" y="342"/>
                  </a:lnTo>
                  <a:lnTo>
                    <a:pt x="144" y="346"/>
                  </a:lnTo>
                  <a:lnTo>
                    <a:pt x="144" y="346"/>
                  </a:lnTo>
                  <a:close/>
                  <a:moveTo>
                    <a:pt x="280" y="38"/>
                  </a:moveTo>
                  <a:lnTo>
                    <a:pt x="280" y="318"/>
                  </a:lnTo>
                  <a:lnTo>
                    <a:pt x="186" y="318"/>
                  </a:lnTo>
                  <a:lnTo>
                    <a:pt x="186" y="318"/>
                  </a:lnTo>
                  <a:lnTo>
                    <a:pt x="180" y="306"/>
                  </a:lnTo>
                  <a:lnTo>
                    <a:pt x="172" y="296"/>
                  </a:lnTo>
                  <a:lnTo>
                    <a:pt x="172" y="296"/>
                  </a:lnTo>
                  <a:lnTo>
                    <a:pt x="168" y="292"/>
                  </a:lnTo>
                  <a:lnTo>
                    <a:pt x="168" y="286"/>
                  </a:lnTo>
                  <a:lnTo>
                    <a:pt x="248" y="286"/>
                  </a:lnTo>
                  <a:lnTo>
                    <a:pt x="248" y="170"/>
                  </a:lnTo>
                  <a:lnTo>
                    <a:pt x="168" y="250"/>
                  </a:lnTo>
                  <a:lnTo>
                    <a:pt x="168" y="188"/>
                  </a:lnTo>
                  <a:lnTo>
                    <a:pt x="172" y="190"/>
                  </a:lnTo>
                  <a:lnTo>
                    <a:pt x="172" y="190"/>
                  </a:lnTo>
                  <a:lnTo>
                    <a:pt x="174" y="192"/>
                  </a:lnTo>
                  <a:lnTo>
                    <a:pt x="178" y="194"/>
                  </a:lnTo>
                  <a:lnTo>
                    <a:pt x="178" y="194"/>
                  </a:lnTo>
                  <a:lnTo>
                    <a:pt x="182" y="192"/>
                  </a:lnTo>
                  <a:lnTo>
                    <a:pt x="186" y="190"/>
                  </a:lnTo>
                  <a:lnTo>
                    <a:pt x="186" y="190"/>
                  </a:lnTo>
                  <a:lnTo>
                    <a:pt x="188" y="186"/>
                  </a:lnTo>
                  <a:lnTo>
                    <a:pt x="188" y="184"/>
                  </a:lnTo>
                  <a:lnTo>
                    <a:pt x="188" y="180"/>
                  </a:lnTo>
                  <a:lnTo>
                    <a:pt x="186" y="176"/>
                  </a:lnTo>
                  <a:lnTo>
                    <a:pt x="168" y="160"/>
                  </a:lnTo>
                  <a:lnTo>
                    <a:pt x="168" y="150"/>
                  </a:lnTo>
                  <a:lnTo>
                    <a:pt x="182" y="136"/>
                  </a:lnTo>
                  <a:lnTo>
                    <a:pt x="204" y="158"/>
                  </a:lnTo>
                  <a:lnTo>
                    <a:pt x="204" y="158"/>
                  </a:lnTo>
                  <a:lnTo>
                    <a:pt x="208" y="160"/>
                  </a:lnTo>
                  <a:lnTo>
                    <a:pt x="212" y="160"/>
                  </a:lnTo>
                  <a:lnTo>
                    <a:pt x="212" y="160"/>
                  </a:lnTo>
                  <a:lnTo>
                    <a:pt x="214" y="160"/>
                  </a:lnTo>
                  <a:lnTo>
                    <a:pt x="218" y="158"/>
                  </a:lnTo>
                  <a:lnTo>
                    <a:pt x="218" y="158"/>
                  </a:lnTo>
                  <a:lnTo>
                    <a:pt x="220" y="154"/>
                  </a:lnTo>
                  <a:lnTo>
                    <a:pt x="222" y="150"/>
                  </a:lnTo>
                  <a:lnTo>
                    <a:pt x="220" y="146"/>
                  </a:lnTo>
                  <a:lnTo>
                    <a:pt x="218" y="144"/>
                  </a:lnTo>
                  <a:lnTo>
                    <a:pt x="196" y="122"/>
                  </a:lnTo>
                  <a:lnTo>
                    <a:pt x="216" y="102"/>
                  </a:lnTo>
                  <a:lnTo>
                    <a:pt x="236" y="124"/>
                  </a:lnTo>
                  <a:lnTo>
                    <a:pt x="236" y="124"/>
                  </a:lnTo>
                  <a:lnTo>
                    <a:pt x="240" y="126"/>
                  </a:lnTo>
                  <a:lnTo>
                    <a:pt x="244" y="128"/>
                  </a:lnTo>
                  <a:lnTo>
                    <a:pt x="244" y="128"/>
                  </a:lnTo>
                  <a:lnTo>
                    <a:pt x="248" y="126"/>
                  </a:lnTo>
                  <a:lnTo>
                    <a:pt x="252" y="124"/>
                  </a:lnTo>
                  <a:lnTo>
                    <a:pt x="252" y="124"/>
                  </a:lnTo>
                  <a:lnTo>
                    <a:pt x="254" y="122"/>
                  </a:lnTo>
                  <a:lnTo>
                    <a:pt x="254" y="118"/>
                  </a:lnTo>
                  <a:lnTo>
                    <a:pt x="254" y="114"/>
                  </a:lnTo>
                  <a:lnTo>
                    <a:pt x="252" y="110"/>
                  </a:lnTo>
                  <a:lnTo>
                    <a:pt x="230" y="88"/>
                  </a:lnTo>
                  <a:lnTo>
                    <a:pt x="280" y="38"/>
                  </a:lnTo>
                  <a:close/>
                  <a:moveTo>
                    <a:pt x="84" y="234"/>
                  </a:moveTo>
                  <a:lnTo>
                    <a:pt x="96" y="248"/>
                  </a:lnTo>
                  <a:lnTo>
                    <a:pt x="96" y="292"/>
                  </a:lnTo>
                  <a:lnTo>
                    <a:pt x="96" y="292"/>
                  </a:lnTo>
                  <a:lnTo>
                    <a:pt x="86" y="304"/>
                  </a:lnTo>
                  <a:lnTo>
                    <a:pt x="80" y="318"/>
                  </a:lnTo>
                  <a:lnTo>
                    <a:pt x="0" y="318"/>
                  </a:lnTo>
                  <a:lnTo>
                    <a:pt x="50" y="268"/>
                  </a:lnTo>
                  <a:lnTo>
                    <a:pt x="72" y="290"/>
                  </a:lnTo>
                  <a:lnTo>
                    <a:pt x="72" y="290"/>
                  </a:lnTo>
                  <a:lnTo>
                    <a:pt x="76" y="292"/>
                  </a:lnTo>
                  <a:lnTo>
                    <a:pt x="80" y="292"/>
                  </a:lnTo>
                  <a:lnTo>
                    <a:pt x="80" y="292"/>
                  </a:lnTo>
                  <a:lnTo>
                    <a:pt x="84" y="292"/>
                  </a:lnTo>
                  <a:lnTo>
                    <a:pt x="86" y="290"/>
                  </a:lnTo>
                  <a:lnTo>
                    <a:pt x="86" y="290"/>
                  </a:lnTo>
                  <a:lnTo>
                    <a:pt x="88" y="286"/>
                  </a:lnTo>
                  <a:lnTo>
                    <a:pt x="90" y="282"/>
                  </a:lnTo>
                  <a:lnTo>
                    <a:pt x="88" y="278"/>
                  </a:lnTo>
                  <a:lnTo>
                    <a:pt x="86" y="274"/>
                  </a:lnTo>
                  <a:lnTo>
                    <a:pt x="64" y="254"/>
                  </a:lnTo>
                  <a:lnTo>
                    <a:pt x="84" y="23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53" name="KMATable0ValueChain2"/>
          <p:cNvSpPr>
            <a:spLocks noChangeArrowheads="1"/>
          </p:cNvSpPr>
          <p:nvPr/>
        </p:nvSpPr>
        <p:spPr bwMode="auto">
          <a:xfrm>
            <a:off x="1343472" y="1481948"/>
            <a:ext cx="7416824" cy="248753"/>
          </a:xfrm>
          <a:prstGeom prst="chevron">
            <a:avLst>
              <a:gd name="adj" fmla="val 21138"/>
            </a:avLst>
          </a:prstGeom>
          <a:solidFill>
            <a:schemeClr val="tx2"/>
          </a:solidFill>
          <a:ln w="25400">
            <a:solidFill>
              <a:schemeClr val="bg1"/>
            </a:solidFill>
            <a:miter lim="800000"/>
            <a:headEnd/>
            <a:tailEnd/>
          </a:ln>
        </p:spPr>
        <p:txBody>
          <a:bodyPr lIns="0" tIns="0" rIns="0" bIns="0"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s-ES_tradnl" sz="11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Purchase</a:t>
            </a:r>
            <a:r>
              <a:rPr kumimoji="0" lang="es-ES_tradnl" sz="11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a:t>
            </a:r>
            <a:r>
              <a:rPr kumimoji="0" lang="es-ES_tradnl" sz="11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to</a:t>
            </a:r>
            <a:r>
              <a:rPr kumimoji="0" lang="es-ES_tradnl" sz="11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a:t>
            </a:r>
            <a:r>
              <a:rPr kumimoji="0" lang="es-ES_tradnl" sz="11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Pay</a:t>
            </a:r>
            <a:r>
              <a:rPr kumimoji="0" lang="es-ES_tradnl" sz="11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(Procurement)</a:t>
            </a:r>
          </a:p>
        </p:txBody>
      </p:sp>
      <p:sp>
        <p:nvSpPr>
          <p:cNvPr id="44" name="Rectangle 43"/>
          <p:cNvSpPr/>
          <p:nvPr/>
        </p:nvSpPr>
        <p:spPr>
          <a:xfrm>
            <a:off x="3647728" y="3220251"/>
            <a:ext cx="5184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Descripción</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5" name="Rectangle 4"/>
          <p:cNvSpPr/>
          <p:nvPr/>
        </p:nvSpPr>
        <p:spPr>
          <a:xfrm>
            <a:off x="1631504" y="3220251"/>
            <a:ext cx="1980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Proceso</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grpSp>
        <p:nvGrpSpPr>
          <p:cNvPr id="78" name="Group 15"/>
          <p:cNvGrpSpPr>
            <a:grpSpLocks noChangeAspect="1"/>
          </p:cNvGrpSpPr>
          <p:nvPr/>
        </p:nvGrpSpPr>
        <p:grpSpPr bwMode="auto">
          <a:xfrm>
            <a:off x="1775520" y="3248548"/>
            <a:ext cx="331372" cy="230082"/>
            <a:chOff x="1316" y="1580"/>
            <a:chExt cx="428" cy="428"/>
          </a:xfrm>
          <a:solidFill>
            <a:schemeClr val="bg1"/>
          </a:solidFill>
        </p:grpSpPr>
        <p:sp>
          <p:nvSpPr>
            <p:cNvPr id="80" name="Freeform 16"/>
            <p:cNvSpPr>
              <a:spLocks noEditPoints="1"/>
            </p:cNvSpPr>
            <p:nvPr/>
          </p:nvSpPr>
          <p:spPr bwMode="auto">
            <a:xfrm>
              <a:off x="1470" y="1713"/>
              <a:ext cx="238" cy="238"/>
            </a:xfrm>
            <a:custGeom>
              <a:avLst/>
              <a:gdLst/>
              <a:ahLst/>
              <a:cxnLst>
                <a:cxn ang="0">
                  <a:pos x="19" y="3"/>
                </a:cxn>
                <a:cxn ang="0">
                  <a:pos x="19" y="3"/>
                </a:cxn>
                <a:cxn ang="0">
                  <a:pos x="31" y="0"/>
                </a:cxn>
                <a:cxn ang="0">
                  <a:pos x="51" y="17"/>
                </a:cxn>
                <a:cxn ang="0">
                  <a:pos x="46" y="30"/>
                </a:cxn>
                <a:cxn ang="0">
                  <a:pos x="46" y="31"/>
                </a:cxn>
                <a:cxn ang="0">
                  <a:pos x="97" y="80"/>
                </a:cxn>
                <a:cxn ang="0">
                  <a:pos x="96" y="96"/>
                </a:cxn>
                <a:cxn ang="0">
                  <a:pos x="80" y="96"/>
                </a:cxn>
                <a:cxn ang="0">
                  <a:pos x="32" y="46"/>
                </a:cxn>
                <a:cxn ang="0">
                  <a:pos x="30" y="46"/>
                </a:cxn>
                <a:cxn ang="0">
                  <a:pos x="17" y="51"/>
                </a:cxn>
                <a:cxn ang="0">
                  <a:pos x="0" y="31"/>
                </a:cxn>
                <a:cxn ang="0">
                  <a:pos x="3" y="19"/>
                </a:cxn>
                <a:cxn ang="0">
                  <a:pos x="3" y="19"/>
                </a:cxn>
                <a:cxn ang="0">
                  <a:pos x="3" y="19"/>
                </a:cxn>
                <a:cxn ang="0">
                  <a:pos x="16" y="32"/>
                </a:cxn>
                <a:cxn ang="0">
                  <a:pos x="27" y="27"/>
                </a:cxn>
                <a:cxn ang="0">
                  <a:pos x="32" y="16"/>
                </a:cxn>
                <a:cxn ang="0">
                  <a:pos x="19" y="4"/>
                </a:cxn>
                <a:cxn ang="0">
                  <a:pos x="19" y="3"/>
                </a:cxn>
                <a:cxn ang="0">
                  <a:pos x="84" y="84"/>
                </a:cxn>
                <a:cxn ang="0">
                  <a:pos x="92" y="84"/>
                </a:cxn>
                <a:cxn ang="0">
                  <a:pos x="92" y="92"/>
                </a:cxn>
                <a:cxn ang="0">
                  <a:pos x="84" y="92"/>
                </a:cxn>
                <a:cxn ang="0">
                  <a:pos x="84" y="84"/>
                </a:cxn>
              </a:cxnLst>
              <a:rect l="0" t="0" r="r" b="b"/>
              <a:pathLst>
                <a:path w="101" h="101">
                  <a:moveTo>
                    <a:pt x="19" y="3"/>
                  </a:moveTo>
                  <a:cubicBezTo>
                    <a:pt x="19" y="3"/>
                    <a:pt x="19" y="3"/>
                    <a:pt x="19" y="3"/>
                  </a:cubicBezTo>
                  <a:cubicBezTo>
                    <a:pt x="31" y="0"/>
                    <a:pt x="31" y="0"/>
                    <a:pt x="31" y="0"/>
                  </a:cubicBezTo>
                  <a:cubicBezTo>
                    <a:pt x="51" y="17"/>
                    <a:pt x="51" y="17"/>
                    <a:pt x="51" y="17"/>
                  </a:cubicBezTo>
                  <a:cubicBezTo>
                    <a:pt x="46" y="30"/>
                    <a:pt x="46" y="30"/>
                    <a:pt x="46" y="30"/>
                  </a:cubicBezTo>
                  <a:cubicBezTo>
                    <a:pt x="46" y="31"/>
                    <a:pt x="46" y="31"/>
                    <a:pt x="46" y="31"/>
                  </a:cubicBezTo>
                  <a:cubicBezTo>
                    <a:pt x="97" y="80"/>
                    <a:pt x="97" y="80"/>
                    <a:pt x="97" y="80"/>
                  </a:cubicBezTo>
                  <a:cubicBezTo>
                    <a:pt x="101" y="84"/>
                    <a:pt x="101" y="92"/>
                    <a:pt x="96" y="96"/>
                  </a:cubicBezTo>
                  <a:cubicBezTo>
                    <a:pt x="92" y="100"/>
                    <a:pt x="85" y="101"/>
                    <a:pt x="80" y="96"/>
                  </a:cubicBezTo>
                  <a:cubicBezTo>
                    <a:pt x="32" y="46"/>
                    <a:pt x="32" y="46"/>
                    <a:pt x="32" y="46"/>
                  </a:cubicBezTo>
                  <a:cubicBezTo>
                    <a:pt x="30" y="46"/>
                    <a:pt x="30" y="46"/>
                    <a:pt x="30" y="46"/>
                  </a:cubicBezTo>
                  <a:cubicBezTo>
                    <a:pt x="17" y="51"/>
                    <a:pt x="17" y="51"/>
                    <a:pt x="17" y="51"/>
                  </a:cubicBezTo>
                  <a:cubicBezTo>
                    <a:pt x="0" y="31"/>
                    <a:pt x="0" y="31"/>
                    <a:pt x="0" y="31"/>
                  </a:cubicBezTo>
                  <a:cubicBezTo>
                    <a:pt x="3" y="19"/>
                    <a:pt x="3" y="19"/>
                    <a:pt x="3" y="19"/>
                  </a:cubicBezTo>
                  <a:cubicBezTo>
                    <a:pt x="3" y="19"/>
                    <a:pt x="3" y="19"/>
                    <a:pt x="3" y="19"/>
                  </a:cubicBezTo>
                  <a:cubicBezTo>
                    <a:pt x="3" y="19"/>
                    <a:pt x="3" y="19"/>
                    <a:pt x="3" y="19"/>
                  </a:cubicBezTo>
                  <a:cubicBezTo>
                    <a:pt x="16" y="32"/>
                    <a:pt x="16" y="32"/>
                    <a:pt x="16" y="32"/>
                  </a:cubicBezTo>
                  <a:cubicBezTo>
                    <a:pt x="27" y="27"/>
                    <a:pt x="27" y="27"/>
                    <a:pt x="27" y="27"/>
                  </a:cubicBezTo>
                  <a:cubicBezTo>
                    <a:pt x="32" y="16"/>
                    <a:pt x="32" y="16"/>
                    <a:pt x="32" y="16"/>
                  </a:cubicBezTo>
                  <a:cubicBezTo>
                    <a:pt x="19" y="4"/>
                    <a:pt x="19" y="4"/>
                    <a:pt x="19" y="4"/>
                  </a:cubicBezTo>
                  <a:lnTo>
                    <a:pt x="19" y="3"/>
                  </a:lnTo>
                  <a:close/>
                  <a:moveTo>
                    <a:pt x="84" y="84"/>
                  </a:moveTo>
                  <a:cubicBezTo>
                    <a:pt x="86" y="82"/>
                    <a:pt x="90" y="82"/>
                    <a:pt x="92" y="84"/>
                  </a:cubicBezTo>
                  <a:cubicBezTo>
                    <a:pt x="94" y="86"/>
                    <a:pt x="94" y="90"/>
                    <a:pt x="92" y="92"/>
                  </a:cubicBezTo>
                  <a:cubicBezTo>
                    <a:pt x="90" y="94"/>
                    <a:pt x="86" y="94"/>
                    <a:pt x="84" y="92"/>
                  </a:cubicBezTo>
                  <a:cubicBezTo>
                    <a:pt x="82" y="90"/>
                    <a:pt x="82" y="86"/>
                    <a:pt x="84" y="84"/>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Arial"/>
                <a:ea typeface="+mn-ea"/>
                <a:cs typeface="+mn-cs"/>
              </a:endParaRPr>
            </a:p>
          </p:txBody>
        </p:sp>
        <p:sp>
          <p:nvSpPr>
            <p:cNvPr id="81" name="Freeform 17"/>
            <p:cNvSpPr>
              <a:spLocks/>
            </p:cNvSpPr>
            <p:nvPr/>
          </p:nvSpPr>
          <p:spPr bwMode="auto">
            <a:xfrm>
              <a:off x="1316" y="1580"/>
              <a:ext cx="428" cy="428"/>
            </a:xfrm>
            <a:custGeom>
              <a:avLst/>
              <a:gdLst/>
              <a:ahLst/>
              <a:cxnLst>
                <a:cxn ang="0">
                  <a:pos x="104" y="0"/>
                </a:cxn>
                <a:cxn ang="0">
                  <a:pos x="108" y="24"/>
                </a:cxn>
                <a:cxn ang="0">
                  <a:pos x="126" y="31"/>
                </a:cxn>
                <a:cxn ang="0">
                  <a:pos x="145" y="17"/>
                </a:cxn>
                <a:cxn ang="0">
                  <a:pos x="164" y="36"/>
                </a:cxn>
                <a:cxn ang="0">
                  <a:pos x="150" y="56"/>
                </a:cxn>
                <a:cxn ang="0">
                  <a:pos x="157" y="74"/>
                </a:cxn>
                <a:cxn ang="0">
                  <a:pos x="181" y="78"/>
                </a:cxn>
                <a:cxn ang="0">
                  <a:pos x="181" y="104"/>
                </a:cxn>
                <a:cxn ang="0">
                  <a:pos x="157" y="108"/>
                </a:cxn>
                <a:cxn ang="0">
                  <a:pos x="152" y="120"/>
                </a:cxn>
                <a:cxn ang="0">
                  <a:pos x="137" y="105"/>
                </a:cxn>
                <a:cxn ang="0">
                  <a:pos x="139" y="97"/>
                </a:cxn>
                <a:cxn ang="0">
                  <a:pos x="97" y="43"/>
                </a:cxn>
                <a:cxn ang="0">
                  <a:pos x="43" y="84"/>
                </a:cxn>
                <a:cxn ang="0">
                  <a:pos x="84" y="139"/>
                </a:cxn>
                <a:cxn ang="0">
                  <a:pos x="106" y="136"/>
                </a:cxn>
                <a:cxn ang="0">
                  <a:pos x="121" y="152"/>
                </a:cxn>
                <a:cxn ang="0">
                  <a:pos x="108" y="157"/>
                </a:cxn>
                <a:cxn ang="0">
                  <a:pos x="104" y="181"/>
                </a:cxn>
                <a:cxn ang="0">
                  <a:pos x="77" y="181"/>
                </a:cxn>
                <a:cxn ang="0">
                  <a:pos x="73" y="157"/>
                </a:cxn>
                <a:cxn ang="0">
                  <a:pos x="55" y="150"/>
                </a:cxn>
                <a:cxn ang="0">
                  <a:pos x="36" y="164"/>
                </a:cxn>
                <a:cxn ang="0">
                  <a:pos x="17" y="145"/>
                </a:cxn>
                <a:cxn ang="0">
                  <a:pos x="31" y="126"/>
                </a:cxn>
                <a:cxn ang="0">
                  <a:pos x="24" y="108"/>
                </a:cxn>
                <a:cxn ang="0">
                  <a:pos x="0" y="104"/>
                </a:cxn>
                <a:cxn ang="0">
                  <a:pos x="0" y="78"/>
                </a:cxn>
                <a:cxn ang="0">
                  <a:pos x="24" y="73"/>
                </a:cxn>
                <a:cxn ang="0">
                  <a:pos x="31" y="56"/>
                </a:cxn>
                <a:cxn ang="0">
                  <a:pos x="17" y="36"/>
                </a:cxn>
                <a:cxn ang="0">
                  <a:pos x="36" y="17"/>
                </a:cxn>
                <a:cxn ang="0">
                  <a:pos x="56" y="31"/>
                </a:cxn>
                <a:cxn ang="0">
                  <a:pos x="73" y="24"/>
                </a:cxn>
                <a:cxn ang="0">
                  <a:pos x="78" y="0"/>
                </a:cxn>
                <a:cxn ang="0">
                  <a:pos x="104" y="0"/>
                </a:cxn>
              </a:cxnLst>
              <a:rect l="0" t="0" r="r" b="b"/>
              <a:pathLst>
                <a:path w="181" h="181">
                  <a:moveTo>
                    <a:pt x="104" y="0"/>
                  </a:moveTo>
                  <a:cubicBezTo>
                    <a:pt x="108" y="24"/>
                    <a:pt x="108" y="24"/>
                    <a:pt x="108" y="24"/>
                  </a:cubicBezTo>
                  <a:cubicBezTo>
                    <a:pt x="126" y="31"/>
                    <a:pt x="126" y="31"/>
                    <a:pt x="126" y="31"/>
                  </a:cubicBezTo>
                  <a:cubicBezTo>
                    <a:pt x="145" y="17"/>
                    <a:pt x="145" y="17"/>
                    <a:pt x="145" y="17"/>
                  </a:cubicBezTo>
                  <a:cubicBezTo>
                    <a:pt x="164" y="36"/>
                    <a:pt x="164" y="36"/>
                    <a:pt x="164" y="36"/>
                  </a:cubicBezTo>
                  <a:cubicBezTo>
                    <a:pt x="150" y="56"/>
                    <a:pt x="150" y="56"/>
                    <a:pt x="150" y="56"/>
                  </a:cubicBezTo>
                  <a:cubicBezTo>
                    <a:pt x="157" y="74"/>
                    <a:pt x="157" y="74"/>
                    <a:pt x="157" y="74"/>
                  </a:cubicBezTo>
                  <a:cubicBezTo>
                    <a:pt x="181" y="78"/>
                    <a:pt x="181" y="78"/>
                    <a:pt x="181" y="78"/>
                  </a:cubicBezTo>
                  <a:cubicBezTo>
                    <a:pt x="181" y="104"/>
                    <a:pt x="181" y="104"/>
                    <a:pt x="181" y="104"/>
                  </a:cubicBezTo>
                  <a:cubicBezTo>
                    <a:pt x="157" y="108"/>
                    <a:pt x="157" y="108"/>
                    <a:pt x="157" y="108"/>
                  </a:cubicBezTo>
                  <a:cubicBezTo>
                    <a:pt x="152" y="120"/>
                    <a:pt x="152" y="120"/>
                    <a:pt x="152" y="120"/>
                  </a:cubicBezTo>
                  <a:cubicBezTo>
                    <a:pt x="137" y="105"/>
                    <a:pt x="137" y="105"/>
                    <a:pt x="137" y="105"/>
                  </a:cubicBezTo>
                  <a:cubicBezTo>
                    <a:pt x="138" y="103"/>
                    <a:pt x="138" y="100"/>
                    <a:pt x="139" y="97"/>
                  </a:cubicBezTo>
                  <a:cubicBezTo>
                    <a:pt x="142" y="71"/>
                    <a:pt x="124" y="46"/>
                    <a:pt x="97" y="43"/>
                  </a:cubicBezTo>
                  <a:cubicBezTo>
                    <a:pt x="71" y="39"/>
                    <a:pt x="46" y="58"/>
                    <a:pt x="43" y="84"/>
                  </a:cubicBezTo>
                  <a:cubicBezTo>
                    <a:pt x="39" y="111"/>
                    <a:pt x="58" y="135"/>
                    <a:pt x="84" y="139"/>
                  </a:cubicBezTo>
                  <a:cubicBezTo>
                    <a:pt x="92" y="140"/>
                    <a:pt x="99" y="139"/>
                    <a:pt x="106" y="136"/>
                  </a:cubicBezTo>
                  <a:cubicBezTo>
                    <a:pt x="121" y="152"/>
                    <a:pt x="121" y="152"/>
                    <a:pt x="121" y="152"/>
                  </a:cubicBezTo>
                  <a:cubicBezTo>
                    <a:pt x="108" y="157"/>
                    <a:pt x="108" y="157"/>
                    <a:pt x="108" y="157"/>
                  </a:cubicBezTo>
                  <a:cubicBezTo>
                    <a:pt x="104" y="181"/>
                    <a:pt x="104" y="181"/>
                    <a:pt x="104" y="181"/>
                  </a:cubicBezTo>
                  <a:cubicBezTo>
                    <a:pt x="77" y="181"/>
                    <a:pt x="77" y="181"/>
                    <a:pt x="77" y="181"/>
                  </a:cubicBezTo>
                  <a:cubicBezTo>
                    <a:pt x="73" y="157"/>
                    <a:pt x="73" y="157"/>
                    <a:pt x="73" y="157"/>
                  </a:cubicBezTo>
                  <a:cubicBezTo>
                    <a:pt x="55" y="150"/>
                    <a:pt x="55" y="150"/>
                    <a:pt x="55" y="150"/>
                  </a:cubicBezTo>
                  <a:cubicBezTo>
                    <a:pt x="36" y="164"/>
                    <a:pt x="36" y="164"/>
                    <a:pt x="36" y="164"/>
                  </a:cubicBezTo>
                  <a:cubicBezTo>
                    <a:pt x="17" y="145"/>
                    <a:pt x="17" y="145"/>
                    <a:pt x="17" y="145"/>
                  </a:cubicBezTo>
                  <a:cubicBezTo>
                    <a:pt x="31" y="126"/>
                    <a:pt x="31" y="126"/>
                    <a:pt x="31" y="126"/>
                  </a:cubicBezTo>
                  <a:cubicBezTo>
                    <a:pt x="24" y="108"/>
                    <a:pt x="24" y="108"/>
                    <a:pt x="24" y="108"/>
                  </a:cubicBezTo>
                  <a:cubicBezTo>
                    <a:pt x="0" y="104"/>
                    <a:pt x="0" y="104"/>
                    <a:pt x="0" y="104"/>
                  </a:cubicBezTo>
                  <a:cubicBezTo>
                    <a:pt x="0" y="78"/>
                    <a:pt x="0" y="78"/>
                    <a:pt x="0" y="78"/>
                  </a:cubicBezTo>
                  <a:cubicBezTo>
                    <a:pt x="24" y="73"/>
                    <a:pt x="24" y="73"/>
                    <a:pt x="24" y="73"/>
                  </a:cubicBezTo>
                  <a:cubicBezTo>
                    <a:pt x="31" y="56"/>
                    <a:pt x="31" y="56"/>
                    <a:pt x="31" y="56"/>
                  </a:cubicBezTo>
                  <a:cubicBezTo>
                    <a:pt x="17" y="36"/>
                    <a:pt x="17" y="36"/>
                    <a:pt x="17" y="36"/>
                  </a:cubicBezTo>
                  <a:cubicBezTo>
                    <a:pt x="36" y="17"/>
                    <a:pt x="36" y="17"/>
                    <a:pt x="36" y="17"/>
                  </a:cubicBezTo>
                  <a:cubicBezTo>
                    <a:pt x="56" y="31"/>
                    <a:pt x="56" y="31"/>
                    <a:pt x="56" y="31"/>
                  </a:cubicBezTo>
                  <a:cubicBezTo>
                    <a:pt x="73" y="24"/>
                    <a:pt x="73" y="24"/>
                    <a:pt x="73" y="24"/>
                  </a:cubicBezTo>
                  <a:cubicBezTo>
                    <a:pt x="78" y="0"/>
                    <a:pt x="78" y="0"/>
                    <a:pt x="78" y="0"/>
                  </a:cubicBezTo>
                  <a:lnTo>
                    <a:pt x="10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45" name="Rectangle 44"/>
          <p:cNvSpPr/>
          <p:nvPr/>
        </p:nvSpPr>
        <p:spPr>
          <a:xfrm>
            <a:off x="8868472" y="3220251"/>
            <a:ext cx="1692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Sistema</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120" name="Freeform 5014"/>
          <p:cNvSpPr>
            <a:spLocks noEditPoints="1"/>
          </p:cNvSpPr>
          <p:nvPr/>
        </p:nvSpPr>
        <p:spPr bwMode="auto">
          <a:xfrm>
            <a:off x="9013836" y="3265622"/>
            <a:ext cx="250516" cy="184071"/>
          </a:xfrm>
          <a:custGeom>
            <a:avLst/>
            <a:gdLst>
              <a:gd name="T0" fmla="*/ 360 w 360"/>
              <a:gd name="T1" fmla="*/ 256 h 278"/>
              <a:gd name="T2" fmla="*/ 360 w 360"/>
              <a:gd name="T3" fmla="*/ 252 h 278"/>
              <a:gd name="T4" fmla="*/ 358 w 360"/>
              <a:gd name="T5" fmla="*/ 252 h 278"/>
              <a:gd name="T6" fmla="*/ 318 w 360"/>
              <a:gd name="T7" fmla="*/ 200 h 278"/>
              <a:gd name="T8" fmla="*/ 314 w 360"/>
              <a:gd name="T9" fmla="*/ 198 h 278"/>
              <a:gd name="T10" fmla="*/ 50 w 360"/>
              <a:gd name="T11" fmla="*/ 196 h 278"/>
              <a:gd name="T12" fmla="*/ 46 w 360"/>
              <a:gd name="T13" fmla="*/ 198 h 278"/>
              <a:gd name="T14" fmla="*/ 2 w 360"/>
              <a:gd name="T15" fmla="*/ 250 h 278"/>
              <a:gd name="T16" fmla="*/ 2 w 360"/>
              <a:gd name="T17" fmla="*/ 252 h 278"/>
              <a:gd name="T18" fmla="*/ 0 w 360"/>
              <a:gd name="T19" fmla="*/ 252 h 278"/>
              <a:gd name="T20" fmla="*/ 0 w 360"/>
              <a:gd name="T21" fmla="*/ 256 h 278"/>
              <a:gd name="T22" fmla="*/ 0 w 360"/>
              <a:gd name="T23" fmla="*/ 256 h 278"/>
              <a:gd name="T24" fmla="*/ 0 w 360"/>
              <a:gd name="T25" fmla="*/ 268 h 278"/>
              <a:gd name="T26" fmla="*/ 4 w 360"/>
              <a:gd name="T27" fmla="*/ 276 h 278"/>
              <a:gd name="T28" fmla="*/ 10 w 360"/>
              <a:gd name="T29" fmla="*/ 278 h 278"/>
              <a:gd name="T30" fmla="*/ 350 w 360"/>
              <a:gd name="T31" fmla="*/ 278 h 278"/>
              <a:gd name="T32" fmla="*/ 356 w 360"/>
              <a:gd name="T33" fmla="*/ 276 h 278"/>
              <a:gd name="T34" fmla="*/ 360 w 360"/>
              <a:gd name="T35" fmla="*/ 268 h 278"/>
              <a:gd name="T36" fmla="*/ 360 w 360"/>
              <a:gd name="T37" fmla="*/ 256 h 278"/>
              <a:gd name="T38" fmla="*/ 360 w 360"/>
              <a:gd name="T39" fmla="*/ 256 h 278"/>
              <a:gd name="T40" fmla="*/ 146 w 360"/>
              <a:gd name="T41" fmla="*/ 234 h 278"/>
              <a:gd name="T42" fmla="*/ 226 w 360"/>
              <a:gd name="T43" fmla="*/ 254 h 278"/>
              <a:gd name="T44" fmla="*/ 338 w 360"/>
              <a:gd name="T45" fmla="*/ 268 h 278"/>
              <a:gd name="T46" fmla="*/ 334 w 360"/>
              <a:gd name="T47" fmla="*/ 270 h 278"/>
              <a:gd name="T48" fmla="*/ 332 w 360"/>
              <a:gd name="T49" fmla="*/ 270 h 278"/>
              <a:gd name="T50" fmla="*/ 326 w 360"/>
              <a:gd name="T51" fmla="*/ 268 h 278"/>
              <a:gd name="T52" fmla="*/ 324 w 360"/>
              <a:gd name="T53" fmla="*/ 262 h 278"/>
              <a:gd name="T54" fmla="*/ 326 w 360"/>
              <a:gd name="T55" fmla="*/ 256 h 278"/>
              <a:gd name="T56" fmla="*/ 328 w 360"/>
              <a:gd name="T57" fmla="*/ 256 h 278"/>
              <a:gd name="T58" fmla="*/ 334 w 360"/>
              <a:gd name="T59" fmla="*/ 256 h 278"/>
              <a:gd name="T60" fmla="*/ 338 w 360"/>
              <a:gd name="T61" fmla="*/ 256 h 278"/>
              <a:gd name="T62" fmla="*/ 340 w 360"/>
              <a:gd name="T63" fmla="*/ 262 h 278"/>
              <a:gd name="T64" fmla="*/ 340 w 360"/>
              <a:gd name="T65" fmla="*/ 266 h 278"/>
              <a:gd name="T66" fmla="*/ 338 w 360"/>
              <a:gd name="T67" fmla="*/ 268 h 278"/>
              <a:gd name="T68" fmla="*/ 306 w 360"/>
              <a:gd name="T69" fmla="*/ 184 h 278"/>
              <a:gd name="T70" fmla="*/ 310 w 360"/>
              <a:gd name="T71" fmla="*/ 184 h 278"/>
              <a:gd name="T72" fmla="*/ 318 w 360"/>
              <a:gd name="T73" fmla="*/ 178 h 278"/>
              <a:gd name="T74" fmla="*/ 318 w 360"/>
              <a:gd name="T75" fmla="*/ 12 h 278"/>
              <a:gd name="T76" fmla="*/ 318 w 360"/>
              <a:gd name="T77" fmla="*/ 6 h 278"/>
              <a:gd name="T78" fmla="*/ 310 w 360"/>
              <a:gd name="T79" fmla="*/ 0 h 278"/>
              <a:gd name="T80" fmla="*/ 54 w 360"/>
              <a:gd name="T81" fmla="*/ 0 h 278"/>
              <a:gd name="T82" fmla="*/ 50 w 360"/>
              <a:gd name="T83" fmla="*/ 0 h 278"/>
              <a:gd name="T84" fmla="*/ 42 w 360"/>
              <a:gd name="T85" fmla="*/ 6 h 278"/>
              <a:gd name="T86" fmla="*/ 42 w 360"/>
              <a:gd name="T87" fmla="*/ 172 h 278"/>
              <a:gd name="T88" fmla="*/ 42 w 360"/>
              <a:gd name="T89" fmla="*/ 178 h 278"/>
              <a:gd name="T90" fmla="*/ 50 w 360"/>
              <a:gd name="T91" fmla="*/ 184 h 278"/>
              <a:gd name="T92" fmla="*/ 54 w 360"/>
              <a:gd name="T93" fmla="*/ 184 h 278"/>
              <a:gd name="T94" fmla="*/ 294 w 360"/>
              <a:gd name="T95" fmla="*/ 24 h 278"/>
              <a:gd name="T96" fmla="*/ 66 w 360"/>
              <a:gd name="T97"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0" h="278">
                <a:moveTo>
                  <a:pt x="360" y="256"/>
                </a:moveTo>
                <a:lnTo>
                  <a:pt x="360" y="256"/>
                </a:lnTo>
                <a:lnTo>
                  <a:pt x="360" y="252"/>
                </a:lnTo>
                <a:lnTo>
                  <a:pt x="360" y="252"/>
                </a:lnTo>
                <a:lnTo>
                  <a:pt x="358" y="252"/>
                </a:lnTo>
                <a:lnTo>
                  <a:pt x="358" y="252"/>
                </a:lnTo>
                <a:lnTo>
                  <a:pt x="358" y="250"/>
                </a:lnTo>
                <a:lnTo>
                  <a:pt x="318" y="200"/>
                </a:lnTo>
                <a:lnTo>
                  <a:pt x="318" y="200"/>
                </a:lnTo>
                <a:lnTo>
                  <a:pt x="314" y="198"/>
                </a:lnTo>
                <a:lnTo>
                  <a:pt x="310" y="196"/>
                </a:lnTo>
                <a:lnTo>
                  <a:pt x="50" y="196"/>
                </a:lnTo>
                <a:lnTo>
                  <a:pt x="50" y="196"/>
                </a:lnTo>
                <a:lnTo>
                  <a:pt x="46" y="198"/>
                </a:lnTo>
                <a:lnTo>
                  <a:pt x="42" y="200"/>
                </a:lnTo>
                <a:lnTo>
                  <a:pt x="2" y="250"/>
                </a:lnTo>
                <a:lnTo>
                  <a:pt x="2" y="250"/>
                </a:lnTo>
                <a:lnTo>
                  <a:pt x="2" y="252"/>
                </a:lnTo>
                <a:lnTo>
                  <a:pt x="2" y="252"/>
                </a:lnTo>
                <a:lnTo>
                  <a:pt x="0" y="252"/>
                </a:lnTo>
                <a:lnTo>
                  <a:pt x="0" y="252"/>
                </a:lnTo>
                <a:lnTo>
                  <a:pt x="0" y="256"/>
                </a:lnTo>
                <a:lnTo>
                  <a:pt x="0" y="256"/>
                </a:lnTo>
                <a:lnTo>
                  <a:pt x="0" y="256"/>
                </a:lnTo>
                <a:lnTo>
                  <a:pt x="0" y="268"/>
                </a:lnTo>
                <a:lnTo>
                  <a:pt x="0" y="268"/>
                </a:lnTo>
                <a:lnTo>
                  <a:pt x="0" y="272"/>
                </a:lnTo>
                <a:lnTo>
                  <a:pt x="4" y="276"/>
                </a:lnTo>
                <a:lnTo>
                  <a:pt x="6" y="278"/>
                </a:lnTo>
                <a:lnTo>
                  <a:pt x="10" y="278"/>
                </a:lnTo>
                <a:lnTo>
                  <a:pt x="350" y="278"/>
                </a:lnTo>
                <a:lnTo>
                  <a:pt x="350" y="278"/>
                </a:lnTo>
                <a:lnTo>
                  <a:pt x="354" y="278"/>
                </a:lnTo>
                <a:lnTo>
                  <a:pt x="356" y="276"/>
                </a:lnTo>
                <a:lnTo>
                  <a:pt x="360" y="272"/>
                </a:lnTo>
                <a:lnTo>
                  <a:pt x="360" y="268"/>
                </a:lnTo>
                <a:lnTo>
                  <a:pt x="360" y="256"/>
                </a:lnTo>
                <a:lnTo>
                  <a:pt x="360" y="256"/>
                </a:lnTo>
                <a:lnTo>
                  <a:pt x="360" y="256"/>
                </a:lnTo>
                <a:lnTo>
                  <a:pt x="360" y="256"/>
                </a:lnTo>
                <a:close/>
                <a:moveTo>
                  <a:pt x="134" y="254"/>
                </a:moveTo>
                <a:lnTo>
                  <a:pt x="146" y="234"/>
                </a:lnTo>
                <a:lnTo>
                  <a:pt x="214" y="234"/>
                </a:lnTo>
                <a:lnTo>
                  <a:pt x="226" y="254"/>
                </a:lnTo>
                <a:lnTo>
                  <a:pt x="134" y="254"/>
                </a:lnTo>
                <a:close/>
                <a:moveTo>
                  <a:pt x="338" y="268"/>
                </a:moveTo>
                <a:lnTo>
                  <a:pt x="338" y="268"/>
                </a:lnTo>
                <a:lnTo>
                  <a:pt x="334" y="270"/>
                </a:lnTo>
                <a:lnTo>
                  <a:pt x="332" y="270"/>
                </a:lnTo>
                <a:lnTo>
                  <a:pt x="332" y="270"/>
                </a:lnTo>
                <a:lnTo>
                  <a:pt x="326" y="268"/>
                </a:lnTo>
                <a:lnTo>
                  <a:pt x="326" y="268"/>
                </a:lnTo>
                <a:lnTo>
                  <a:pt x="324" y="262"/>
                </a:lnTo>
                <a:lnTo>
                  <a:pt x="324" y="262"/>
                </a:lnTo>
                <a:lnTo>
                  <a:pt x="324" y="260"/>
                </a:lnTo>
                <a:lnTo>
                  <a:pt x="326" y="256"/>
                </a:lnTo>
                <a:lnTo>
                  <a:pt x="326" y="256"/>
                </a:lnTo>
                <a:lnTo>
                  <a:pt x="328" y="256"/>
                </a:lnTo>
                <a:lnTo>
                  <a:pt x="332" y="254"/>
                </a:lnTo>
                <a:lnTo>
                  <a:pt x="334" y="256"/>
                </a:lnTo>
                <a:lnTo>
                  <a:pt x="338" y="256"/>
                </a:lnTo>
                <a:lnTo>
                  <a:pt x="338" y="256"/>
                </a:lnTo>
                <a:lnTo>
                  <a:pt x="340" y="260"/>
                </a:lnTo>
                <a:lnTo>
                  <a:pt x="340" y="262"/>
                </a:lnTo>
                <a:lnTo>
                  <a:pt x="340" y="262"/>
                </a:lnTo>
                <a:lnTo>
                  <a:pt x="340" y="266"/>
                </a:lnTo>
                <a:lnTo>
                  <a:pt x="338" y="268"/>
                </a:lnTo>
                <a:lnTo>
                  <a:pt x="338" y="268"/>
                </a:lnTo>
                <a:close/>
                <a:moveTo>
                  <a:pt x="54" y="184"/>
                </a:moveTo>
                <a:lnTo>
                  <a:pt x="306" y="184"/>
                </a:lnTo>
                <a:lnTo>
                  <a:pt x="306" y="184"/>
                </a:lnTo>
                <a:lnTo>
                  <a:pt x="310" y="184"/>
                </a:lnTo>
                <a:lnTo>
                  <a:pt x="314" y="182"/>
                </a:lnTo>
                <a:lnTo>
                  <a:pt x="318" y="178"/>
                </a:lnTo>
                <a:lnTo>
                  <a:pt x="318" y="172"/>
                </a:lnTo>
                <a:lnTo>
                  <a:pt x="318" y="12"/>
                </a:lnTo>
                <a:lnTo>
                  <a:pt x="318" y="12"/>
                </a:lnTo>
                <a:lnTo>
                  <a:pt x="318" y="6"/>
                </a:lnTo>
                <a:lnTo>
                  <a:pt x="314" y="2"/>
                </a:lnTo>
                <a:lnTo>
                  <a:pt x="310" y="0"/>
                </a:lnTo>
                <a:lnTo>
                  <a:pt x="306" y="0"/>
                </a:lnTo>
                <a:lnTo>
                  <a:pt x="54" y="0"/>
                </a:lnTo>
                <a:lnTo>
                  <a:pt x="54" y="0"/>
                </a:lnTo>
                <a:lnTo>
                  <a:pt x="50" y="0"/>
                </a:lnTo>
                <a:lnTo>
                  <a:pt x="46" y="2"/>
                </a:lnTo>
                <a:lnTo>
                  <a:pt x="42" y="6"/>
                </a:lnTo>
                <a:lnTo>
                  <a:pt x="42" y="12"/>
                </a:lnTo>
                <a:lnTo>
                  <a:pt x="42" y="172"/>
                </a:lnTo>
                <a:lnTo>
                  <a:pt x="42" y="172"/>
                </a:lnTo>
                <a:lnTo>
                  <a:pt x="42" y="178"/>
                </a:lnTo>
                <a:lnTo>
                  <a:pt x="46" y="182"/>
                </a:lnTo>
                <a:lnTo>
                  <a:pt x="50" y="184"/>
                </a:lnTo>
                <a:lnTo>
                  <a:pt x="54" y="184"/>
                </a:lnTo>
                <a:lnTo>
                  <a:pt x="54" y="184"/>
                </a:lnTo>
                <a:close/>
                <a:moveTo>
                  <a:pt x="66" y="24"/>
                </a:moveTo>
                <a:lnTo>
                  <a:pt x="294" y="24"/>
                </a:lnTo>
                <a:lnTo>
                  <a:pt x="294" y="160"/>
                </a:lnTo>
                <a:lnTo>
                  <a:pt x="66" y="160"/>
                </a:lnTo>
                <a:lnTo>
                  <a:pt x="66" y="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grpSp>
        <p:nvGrpSpPr>
          <p:cNvPr id="15" name="Group 14">
            <a:extLst>
              <a:ext uri="{FF2B5EF4-FFF2-40B4-BE49-F238E27FC236}">
                <a16:creationId xmlns:a16="http://schemas.microsoft.com/office/drawing/2014/main" id="{F90E6F75-52E7-4C20-80C3-B6002248B6B7}"/>
              </a:ext>
            </a:extLst>
          </p:cNvPr>
          <p:cNvGrpSpPr/>
          <p:nvPr/>
        </p:nvGrpSpPr>
        <p:grpSpPr>
          <a:xfrm>
            <a:off x="1271465" y="2645174"/>
            <a:ext cx="2645723" cy="522388"/>
            <a:chOff x="623392" y="2645174"/>
            <a:chExt cx="2645723" cy="522388"/>
          </a:xfrm>
        </p:grpSpPr>
        <p:sp>
          <p:nvSpPr>
            <p:cNvPr id="52" name="16 Rectángulo redondeado"/>
            <p:cNvSpPr/>
            <p:nvPr/>
          </p:nvSpPr>
          <p:spPr>
            <a:xfrm>
              <a:off x="623392" y="2807562"/>
              <a:ext cx="2439942" cy="360000"/>
            </a:xfrm>
            <a:prstGeom prst="roundRect">
              <a:avLst/>
            </a:prstGeom>
            <a:solidFill>
              <a:schemeClr val="accent5">
                <a:lumMod val="50000"/>
              </a:schemeClr>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2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Características generales</a:t>
              </a:r>
            </a:p>
          </p:txBody>
        </p:sp>
        <p:grpSp>
          <p:nvGrpSpPr>
            <p:cNvPr id="12" name="Group 11">
              <a:extLst>
                <a:ext uri="{FF2B5EF4-FFF2-40B4-BE49-F238E27FC236}">
                  <a16:creationId xmlns:a16="http://schemas.microsoft.com/office/drawing/2014/main" id="{BDA0D93D-53AA-4E52-AEE9-C615AFDE9270}"/>
                </a:ext>
              </a:extLst>
            </p:cNvPr>
            <p:cNvGrpSpPr/>
            <p:nvPr/>
          </p:nvGrpSpPr>
          <p:grpSpPr>
            <a:xfrm>
              <a:off x="2837115" y="2645174"/>
              <a:ext cx="432000" cy="432000"/>
              <a:chOff x="2837115" y="2645174"/>
              <a:chExt cx="432000" cy="432000"/>
            </a:xfrm>
          </p:grpSpPr>
          <p:sp>
            <p:nvSpPr>
              <p:cNvPr id="43" name="Oval 42"/>
              <p:cNvSpPr/>
              <p:nvPr/>
            </p:nvSpPr>
            <p:spPr>
              <a:xfrm>
                <a:off x="2837115" y="2645174"/>
                <a:ext cx="432000" cy="432000"/>
              </a:xfrm>
              <a:prstGeom prst="ellipse">
                <a:avLst/>
              </a:prstGeom>
              <a:solidFill>
                <a:srgbClr val="00A3A1"/>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endParaRPr>
              </a:p>
            </p:txBody>
          </p:sp>
          <p:sp>
            <p:nvSpPr>
              <p:cNvPr id="34" name="Freeform 4958"/>
              <p:cNvSpPr>
                <a:spLocks noEditPoints="1"/>
              </p:cNvSpPr>
              <p:nvPr/>
            </p:nvSpPr>
            <p:spPr bwMode="auto">
              <a:xfrm>
                <a:off x="2920268" y="2709154"/>
                <a:ext cx="265695" cy="282144"/>
              </a:xfrm>
              <a:custGeom>
                <a:avLst/>
                <a:gdLst>
                  <a:gd name="T0" fmla="*/ 294 w 414"/>
                  <a:gd name="T1" fmla="*/ 176 h 404"/>
                  <a:gd name="T2" fmla="*/ 272 w 414"/>
                  <a:gd name="T3" fmla="*/ 200 h 404"/>
                  <a:gd name="T4" fmla="*/ 272 w 414"/>
                  <a:gd name="T5" fmla="*/ 220 h 404"/>
                  <a:gd name="T6" fmla="*/ 294 w 414"/>
                  <a:gd name="T7" fmla="*/ 244 h 404"/>
                  <a:gd name="T8" fmla="*/ 286 w 414"/>
                  <a:gd name="T9" fmla="*/ 316 h 404"/>
                  <a:gd name="T10" fmla="*/ 244 w 414"/>
                  <a:gd name="T11" fmla="*/ 338 h 404"/>
                  <a:gd name="T12" fmla="*/ 212 w 414"/>
                  <a:gd name="T13" fmla="*/ 316 h 404"/>
                  <a:gd name="T14" fmla="*/ 170 w 414"/>
                  <a:gd name="T15" fmla="*/ 332 h 404"/>
                  <a:gd name="T16" fmla="*/ 112 w 414"/>
                  <a:gd name="T17" fmla="*/ 378 h 404"/>
                  <a:gd name="T18" fmla="*/ 128 w 414"/>
                  <a:gd name="T19" fmla="*/ 390 h 404"/>
                  <a:gd name="T20" fmla="*/ 174 w 414"/>
                  <a:gd name="T21" fmla="*/ 372 h 404"/>
                  <a:gd name="T22" fmla="*/ 212 w 414"/>
                  <a:gd name="T23" fmla="*/ 382 h 404"/>
                  <a:gd name="T24" fmla="*/ 244 w 414"/>
                  <a:gd name="T25" fmla="*/ 358 h 404"/>
                  <a:gd name="T26" fmla="*/ 302 w 414"/>
                  <a:gd name="T27" fmla="*/ 328 h 404"/>
                  <a:gd name="T28" fmla="*/ 314 w 414"/>
                  <a:gd name="T29" fmla="*/ 288 h 404"/>
                  <a:gd name="T30" fmla="*/ 336 w 414"/>
                  <a:gd name="T31" fmla="*/ 228 h 404"/>
                  <a:gd name="T32" fmla="*/ 414 w 414"/>
                  <a:gd name="T33" fmla="*/ 210 h 404"/>
                  <a:gd name="T34" fmla="*/ 330 w 414"/>
                  <a:gd name="T35" fmla="*/ 184 h 404"/>
                  <a:gd name="T36" fmla="*/ 200 w 414"/>
                  <a:gd name="T37" fmla="*/ 364 h 404"/>
                  <a:gd name="T38" fmla="*/ 186 w 414"/>
                  <a:gd name="T39" fmla="*/ 348 h 404"/>
                  <a:gd name="T40" fmla="*/ 200 w 414"/>
                  <a:gd name="T41" fmla="*/ 334 h 404"/>
                  <a:gd name="T42" fmla="*/ 216 w 414"/>
                  <a:gd name="T43" fmla="*/ 348 h 404"/>
                  <a:gd name="T44" fmla="*/ 200 w 414"/>
                  <a:gd name="T45" fmla="*/ 364 h 404"/>
                  <a:gd name="T46" fmla="*/ 334 w 414"/>
                  <a:gd name="T47" fmla="*/ 138 h 404"/>
                  <a:gd name="T48" fmla="*/ 16 w 414"/>
                  <a:gd name="T49" fmla="*/ 292 h 404"/>
                  <a:gd name="T50" fmla="*/ 46 w 414"/>
                  <a:gd name="T51" fmla="*/ 240 h 404"/>
                  <a:gd name="T52" fmla="*/ 80 w 414"/>
                  <a:gd name="T53" fmla="*/ 240 h 404"/>
                  <a:gd name="T54" fmla="*/ 120 w 414"/>
                  <a:gd name="T55" fmla="*/ 238 h 404"/>
                  <a:gd name="T56" fmla="*/ 168 w 414"/>
                  <a:gd name="T57" fmla="*/ 220 h 404"/>
                  <a:gd name="T58" fmla="*/ 136 w 414"/>
                  <a:gd name="T59" fmla="*/ 200 h 404"/>
                  <a:gd name="T60" fmla="*/ 120 w 414"/>
                  <a:gd name="T61" fmla="*/ 182 h 404"/>
                  <a:gd name="T62" fmla="*/ 86 w 414"/>
                  <a:gd name="T63" fmla="*/ 176 h 404"/>
                  <a:gd name="T64" fmla="*/ 62 w 414"/>
                  <a:gd name="T65" fmla="*/ 206 h 404"/>
                  <a:gd name="T66" fmla="*/ 16 w 414"/>
                  <a:gd name="T67" fmla="*/ 242 h 404"/>
                  <a:gd name="T68" fmla="*/ 6 w 414"/>
                  <a:gd name="T69" fmla="*/ 292 h 404"/>
                  <a:gd name="T70" fmla="*/ 104 w 414"/>
                  <a:gd name="T71" fmla="*/ 196 h 404"/>
                  <a:gd name="T72" fmla="*/ 112 w 414"/>
                  <a:gd name="T73" fmla="*/ 216 h 404"/>
                  <a:gd name="T74" fmla="*/ 92 w 414"/>
                  <a:gd name="T75" fmla="*/ 224 h 404"/>
                  <a:gd name="T76" fmla="*/ 84 w 414"/>
                  <a:gd name="T77" fmla="*/ 204 h 404"/>
                  <a:gd name="T78" fmla="*/ 108 w 414"/>
                  <a:gd name="T79" fmla="*/ 306 h 404"/>
                  <a:gd name="T80" fmla="*/ 124 w 414"/>
                  <a:gd name="T81" fmla="*/ 284 h 404"/>
                  <a:gd name="T82" fmla="*/ 184 w 414"/>
                  <a:gd name="T83" fmla="*/ 234 h 404"/>
                  <a:gd name="T84" fmla="*/ 212 w 414"/>
                  <a:gd name="T85" fmla="*/ 202 h 404"/>
                  <a:gd name="T86" fmla="*/ 180 w 414"/>
                  <a:gd name="T87" fmla="*/ 276 h 404"/>
                  <a:gd name="T88" fmla="*/ 108 w 414"/>
                  <a:gd name="T89" fmla="*/ 306 h 404"/>
                  <a:gd name="T90" fmla="*/ 212 w 414"/>
                  <a:gd name="T91" fmla="*/ 68 h 404"/>
                  <a:gd name="T92" fmla="*/ 236 w 414"/>
                  <a:gd name="T93" fmla="*/ 34 h 404"/>
                  <a:gd name="T94" fmla="*/ 222 w 414"/>
                  <a:gd name="T95" fmla="*/ 6 h 404"/>
                  <a:gd name="T96" fmla="*/ 194 w 414"/>
                  <a:gd name="T97" fmla="*/ 0 h 404"/>
                  <a:gd name="T98" fmla="*/ 168 w 414"/>
                  <a:gd name="T99" fmla="*/ 22 h 404"/>
                  <a:gd name="T100" fmla="*/ 174 w 414"/>
                  <a:gd name="T101" fmla="*/ 56 h 404"/>
                  <a:gd name="T102" fmla="*/ 202 w 414"/>
                  <a:gd name="T103" fmla="*/ 20 h 404"/>
                  <a:gd name="T104" fmla="*/ 216 w 414"/>
                  <a:gd name="T105" fmla="*/ 34 h 404"/>
                  <a:gd name="T106" fmla="*/ 202 w 414"/>
                  <a:gd name="T107" fmla="*/ 50 h 404"/>
                  <a:gd name="T108" fmla="*/ 186 w 414"/>
                  <a:gd name="T109" fmla="*/ 34 h 404"/>
                  <a:gd name="T110" fmla="*/ 202 w 414"/>
                  <a:gd name="T111" fmla="*/ 20 h 404"/>
                  <a:gd name="T112" fmla="*/ 2 w 414"/>
                  <a:gd name="T113" fmla="*/ 138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4" h="404">
                    <a:moveTo>
                      <a:pt x="314" y="176"/>
                    </a:moveTo>
                    <a:lnTo>
                      <a:pt x="314" y="30"/>
                    </a:lnTo>
                    <a:lnTo>
                      <a:pt x="314" y="30"/>
                    </a:lnTo>
                    <a:lnTo>
                      <a:pt x="294" y="20"/>
                    </a:lnTo>
                    <a:lnTo>
                      <a:pt x="294" y="176"/>
                    </a:lnTo>
                    <a:lnTo>
                      <a:pt x="294" y="176"/>
                    </a:lnTo>
                    <a:lnTo>
                      <a:pt x="286" y="180"/>
                    </a:lnTo>
                    <a:lnTo>
                      <a:pt x="280" y="184"/>
                    </a:lnTo>
                    <a:lnTo>
                      <a:pt x="274" y="192"/>
                    </a:lnTo>
                    <a:lnTo>
                      <a:pt x="272" y="200"/>
                    </a:lnTo>
                    <a:lnTo>
                      <a:pt x="232" y="200"/>
                    </a:lnTo>
                    <a:lnTo>
                      <a:pt x="232" y="202"/>
                    </a:lnTo>
                    <a:lnTo>
                      <a:pt x="232" y="202"/>
                    </a:lnTo>
                    <a:lnTo>
                      <a:pt x="230" y="220"/>
                    </a:lnTo>
                    <a:lnTo>
                      <a:pt x="272" y="220"/>
                    </a:lnTo>
                    <a:lnTo>
                      <a:pt x="272" y="220"/>
                    </a:lnTo>
                    <a:lnTo>
                      <a:pt x="274" y="228"/>
                    </a:lnTo>
                    <a:lnTo>
                      <a:pt x="280" y="234"/>
                    </a:lnTo>
                    <a:lnTo>
                      <a:pt x="286" y="240"/>
                    </a:lnTo>
                    <a:lnTo>
                      <a:pt x="294" y="244"/>
                    </a:lnTo>
                    <a:lnTo>
                      <a:pt x="294" y="288"/>
                    </a:lnTo>
                    <a:lnTo>
                      <a:pt x="294" y="288"/>
                    </a:lnTo>
                    <a:lnTo>
                      <a:pt x="294" y="298"/>
                    </a:lnTo>
                    <a:lnTo>
                      <a:pt x="290" y="308"/>
                    </a:lnTo>
                    <a:lnTo>
                      <a:pt x="286" y="316"/>
                    </a:lnTo>
                    <a:lnTo>
                      <a:pt x="280" y="324"/>
                    </a:lnTo>
                    <a:lnTo>
                      <a:pt x="272" y="330"/>
                    </a:lnTo>
                    <a:lnTo>
                      <a:pt x="264" y="334"/>
                    </a:lnTo>
                    <a:lnTo>
                      <a:pt x="254" y="338"/>
                    </a:lnTo>
                    <a:lnTo>
                      <a:pt x="244" y="338"/>
                    </a:lnTo>
                    <a:lnTo>
                      <a:pt x="234" y="338"/>
                    </a:lnTo>
                    <a:lnTo>
                      <a:pt x="234" y="338"/>
                    </a:lnTo>
                    <a:lnTo>
                      <a:pt x="230" y="328"/>
                    </a:lnTo>
                    <a:lnTo>
                      <a:pt x="222" y="320"/>
                    </a:lnTo>
                    <a:lnTo>
                      <a:pt x="212" y="316"/>
                    </a:lnTo>
                    <a:lnTo>
                      <a:pt x="200" y="314"/>
                    </a:lnTo>
                    <a:lnTo>
                      <a:pt x="200" y="314"/>
                    </a:lnTo>
                    <a:lnTo>
                      <a:pt x="188" y="316"/>
                    </a:lnTo>
                    <a:lnTo>
                      <a:pt x="178" y="322"/>
                    </a:lnTo>
                    <a:lnTo>
                      <a:pt x="170" y="332"/>
                    </a:lnTo>
                    <a:lnTo>
                      <a:pt x="166" y="342"/>
                    </a:lnTo>
                    <a:lnTo>
                      <a:pt x="166" y="342"/>
                    </a:lnTo>
                    <a:lnTo>
                      <a:pt x="146" y="350"/>
                    </a:lnTo>
                    <a:lnTo>
                      <a:pt x="128" y="362"/>
                    </a:lnTo>
                    <a:lnTo>
                      <a:pt x="112" y="378"/>
                    </a:lnTo>
                    <a:lnTo>
                      <a:pt x="100" y="396"/>
                    </a:lnTo>
                    <a:lnTo>
                      <a:pt x="100" y="396"/>
                    </a:lnTo>
                    <a:lnTo>
                      <a:pt x="118" y="404"/>
                    </a:lnTo>
                    <a:lnTo>
                      <a:pt x="118" y="404"/>
                    </a:lnTo>
                    <a:lnTo>
                      <a:pt x="128" y="390"/>
                    </a:lnTo>
                    <a:lnTo>
                      <a:pt x="140" y="378"/>
                    </a:lnTo>
                    <a:lnTo>
                      <a:pt x="152" y="370"/>
                    </a:lnTo>
                    <a:lnTo>
                      <a:pt x="168" y="362"/>
                    </a:lnTo>
                    <a:lnTo>
                      <a:pt x="168" y="362"/>
                    </a:lnTo>
                    <a:lnTo>
                      <a:pt x="174" y="372"/>
                    </a:lnTo>
                    <a:lnTo>
                      <a:pt x="182" y="378"/>
                    </a:lnTo>
                    <a:lnTo>
                      <a:pt x="190" y="382"/>
                    </a:lnTo>
                    <a:lnTo>
                      <a:pt x="200" y="384"/>
                    </a:lnTo>
                    <a:lnTo>
                      <a:pt x="200" y="384"/>
                    </a:lnTo>
                    <a:lnTo>
                      <a:pt x="212" y="382"/>
                    </a:lnTo>
                    <a:lnTo>
                      <a:pt x="222" y="378"/>
                    </a:lnTo>
                    <a:lnTo>
                      <a:pt x="230" y="370"/>
                    </a:lnTo>
                    <a:lnTo>
                      <a:pt x="234" y="358"/>
                    </a:lnTo>
                    <a:lnTo>
                      <a:pt x="244" y="358"/>
                    </a:lnTo>
                    <a:lnTo>
                      <a:pt x="244" y="358"/>
                    </a:lnTo>
                    <a:lnTo>
                      <a:pt x="258" y="358"/>
                    </a:lnTo>
                    <a:lnTo>
                      <a:pt x="272" y="354"/>
                    </a:lnTo>
                    <a:lnTo>
                      <a:pt x="284" y="346"/>
                    </a:lnTo>
                    <a:lnTo>
                      <a:pt x="294" y="338"/>
                    </a:lnTo>
                    <a:lnTo>
                      <a:pt x="302" y="328"/>
                    </a:lnTo>
                    <a:lnTo>
                      <a:pt x="310" y="316"/>
                    </a:lnTo>
                    <a:lnTo>
                      <a:pt x="314" y="302"/>
                    </a:lnTo>
                    <a:lnTo>
                      <a:pt x="314" y="288"/>
                    </a:lnTo>
                    <a:lnTo>
                      <a:pt x="314" y="288"/>
                    </a:lnTo>
                    <a:lnTo>
                      <a:pt x="314" y="288"/>
                    </a:lnTo>
                    <a:lnTo>
                      <a:pt x="314" y="244"/>
                    </a:lnTo>
                    <a:lnTo>
                      <a:pt x="314" y="244"/>
                    </a:lnTo>
                    <a:lnTo>
                      <a:pt x="324" y="240"/>
                    </a:lnTo>
                    <a:lnTo>
                      <a:pt x="330" y="234"/>
                    </a:lnTo>
                    <a:lnTo>
                      <a:pt x="336" y="228"/>
                    </a:lnTo>
                    <a:lnTo>
                      <a:pt x="338" y="220"/>
                    </a:lnTo>
                    <a:lnTo>
                      <a:pt x="414" y="220"/>
                    </a:lnTo>
                    <a:lnTo>
                      <a:pt x="414" y="220"/>
                    </a:lnTo>
                    <a:lnTo>
                      <a:pt x="414" y="210"/>
                    </a:lnTo>
                    <a:lnTo>
                      <a:pt x="414" y="210"/>
                    </a:lnTo>
                    <a:lnTo>
                      <a:pt x="414" y="200"/>
                    </a:lnTo>
                    <a:lnTo>
                      <a:pt x="338" y="200"/>
                    </a:lnTo>
                    <a:lnTo>
                      <a:pt x="338" y="200"/>
                    </a:lnTo>
                    <a:lnTo>
                      <a:pt x="336" y="192"/>
                    </a:lnTo>
                    <a:lnTo>
                      <a:pt x="330" y="184"/>
                    </a:lnTo>
                    <a:lnTo>
                      <a:pt x="324" y="180"/>
                    </a:lnTo>
                    <a:lnTo>
                      <a:pt x="314" y="176"/>
                    </a:lnTo>
                    <a:lnTo>
                      <a:pt x="314" y="176"/>
                    </a:lnTo>
                    <a:close/>
                    <a:moveTo>
                      <a:pt x="200" y="364"/>
                    </a:moveTo>
                    <a:lnTo>
                      <a:pt x="200" y="364"/>
                    </a:lnTo>
                    <a:lnTo>
                      <a:pt x="194" y="364"/>
                    </a:lnTo>
                    <a:lnTo>
                      <a:pt x="190" y="360"/>
                    </a:lnTo>
                    <a:lnTo>
                      <a:pt x="186" y="354"/>
                    </a:lnTo>
                    <a:lnTo>
                      <a:pt x="186" y="348"/>
                    </a:lnTo>
                    <a:lnTo>
                      <a:pt x="186" y="348"/>
                    </a:lnTo>
                    <a:lnTo>
                      <a:pt x="186" y="342"/>
                    </a:lnTo>
                    <a:lnTo>
                      <a:pt x="190" y="338"/>
                    </a:lnTo>
                    <a:lnTo>
                      <a:pt x="194" y="334"/>
                    </a:lnTo>
                    <a:lnTo>
                      <a:pt x="200" y="334"/>
                    </a:lnTo>
                    <a:lnTo>
                      <a:pt x="200" y="334"/>
                    </a:lnTo>
                    <a:lnTo>
                      <a:pt x="206" y="334"/>
                    </a:lnTo>
                    <a:lnTo>
                      <a:pt x="212" y="338"/>
                    </a:lnTo>
                    <a:lnTo>
                      <a:pt x="216" y="342"/>
                    </a:lnTo>
                    <a:lnTo>
                      <a:pt x="216" y="348"/>
                    </a:lnTo>
                    <a:lnTo>
                      <a:pt x="216" y="348"/>
                    </a:lnTo>
                    <a:lnTo>
                      <a:pt x="216" y="354"/>
                    </a:lnTo>
                    <a:lnTo>
                      <a:pt x="212" y="360"/>
                    </a:lnTo>
                    <a:lnTo>
                      <a:pt x="206" y="364"/>
                    </a:lnTo>
                    <a:lnTo>
                      <a:pt x="200" y="364"/>
                    </a:lnTo>
                    <a:lnTo>
                      <a:pt x="200" y="364"/>
                    </a:lnTo>
                    <a:close/>
                    <a:moveTo>
                      <a:pt x="334" y="118"/>
                    </a:moveTo>
                    <a:lnTo>
                      <a:pt x="394" y="118"/>
                    </a:lnTo>
                    <a:lnTo>
                      <a:pt x="394" y="118"/>
                    </a:lnTo>
                    <a:lnTo>
                      <a:pt x="402" y="138"/>
                    </a:lnTo>
                    <a:lnTo>
                      <a:pt x="334" y="138"/>
                    </a:lnTo>
                    <a:lnTo>
                      <a:pt x="334" y="118"/>
                    </a:lnTo>
                    <a:close/>
                    <a:moveTo>
                      <a:pt x="16" y="310"/>
                    </a:moveTo>
                    <a:lnTo>
                      <a:pt x="16" y="304"/>
                    </a:lnTo>
                    <a:lnTo>
                      <a:pt x="16" y="304"/>
                    </a:lnTo>
                    <a:lnTo>
                      <a:pt x="16" y="292"/>
                    </a:lnTo>
                    <a:lnTo>
                      <a:pt x="20" y="278"/>
                    </a:lnTo>
                    <a:lnTo>
                      <a:pt x="24" y="268"/>
                    </a:lnTo>
                    <a:lnTo>
                      <a:pt x="30" y="256"/>
                    </a:lnTo>
                    <a:lnTo>
                      <a:pt x="38" y="248"/>
                    </a:lnTo>
                    <a:lnTo>
                      <a:pt x="46" y="240"/>
                    </a:lnTo>
                    <a:lnTo>
                      <a:pt x="56" y="232"/>
                    </a:lnTo>
                    <a:lnTo>
                      <a:pt x="66" y="226"/>
                    </a:lnTo>
                    <a:lnTo>
                      <a:pt x="66" y="226"/>
                    </a:lnTo>
                    <a:lnTo>
                      <a:pt x="72" y="234"/>
                    </a:lnTo>
                    <a:lnTo>
                      <a:pt x="80" y="240"/>
                    </a:lnTo>
                    <a:lnTo>
                      <a:pt x="88" y="244"/>
                    </a:lnTo>
                    <a:lnTo>
                      <a:pt x="98" y="246"/>
                    </a:lnTo>
                    <a:lnTo>
                      <a:pt x="98" y="246"/>
                    </a:lnTo>
                    <a:lnTo>
                      <a:pt x="110" y="244"/>
                    </a:lnTo>
                    <a:lnTo>
                      <a:pt x="120" y="238"/>
                    </a:lnTo>
                    <a:lnTo>
                      <a:pt x="128" y="230"/>
                    </a:lnTo>
                    <a:lnTo>
                      <a:pt x="132" y="220"/>
                    </a:lnTo>
                    <a:lnTo>
                      <a:pt x="132" y="220"/>
                    </a:lnTo>
                    <a:lnTo>
                      <a:pt x="136" y="220"/>
                    </a:lnTo>
                    <a:lnTo>
                      <a:pt x="168" y="220"/>
                    </a:lnTo>
                    <a:lnTo>
                      <a:pt x="168" y="220"/>
                    </a:lnTo>
                    <a:lnTo>
                      <a:pt x="170" y="212"/>
                    </a:lnTo>
                    <a:lnTo>
                      <a:pt x="172" y="202"/>
                    </a:lnTo>
                    <a:lnTo>
                      <a:pt x="172" y="200"/>
                    </a:lnTo>
                    <a:lnTo>
                      <a:pt x="136" y="200"/>
                    </a:lnTo>
                    <a:lnTo>
                      <a:pt x="136" y="200"/>
                    </a:lnTo>
                    <a:lnTo>
                      <a:pt x="132" y="200"/>
                    </a:lnTo>
                    <a:lnTo>
                      <a:pt x="132" y="200"/>
                    </a:lnTo>
                    <a:lnTo>
                      <a:pt x="128" y="190"/>
                    </a:lnTo>
                    <a:lnTo>
                      <a:pt x="120" y="182"/>
                    </a:lnTo>
                    <a:lnTo>
                      <a:pt x="110" y="176"/>
                    </a:lnTo>
                    <a:lnTo>
                      <a:pt x="98" y="174"/>
                    </a:lnTo>
                    <a:lnTo>
                      <a:pt x="98" y="174"/>
                    </a:lnTo>
                    <a:lnTo>
                      <a:pt x="92" y="176"/>
                    </a:lnTo>
                    <a:lnTo>
                      <a:pt x="86" y="176"/>
                    </a:lnTo>
                    <a:lnTo>
                      <a:pt x="74" y="184"/>
                    </a:lnTo>
                    <a:lnTo>
                      <a:pt x="66" y="194"/>
                    </a:lnTo>
                    <a:lnTo>
                      <a:pt x="64" y="200"/>
                    </a:lnTo>
                    <a:lnTo>
                      <a:pt x="62" y="206"/>
                    </a:lnTo>
                    <a:lnTo>
                      <a:pt x="62" y="206"/>
                    </a:lnTo>
                    <a:lnTo>
                      <a:pt x="52" y="212"/>
                    </a:lnTo>
                    <a:lnTo>
                      <a:pt x="42" y="218"/>
                    </a:lnTo>
                    <a:lnTo>
                      <a:pt x="32" y="224"/>
                    </a:lnTo>
                    <a:lnTo>
                      <a:pt x="24" y="232"/>
                    </a:lnTo>
                    <a:lnTo>
                      <a:pt x="16" y="242"/>
                    </a:lnTo>
                    <a:lnTo>
                      <a:pt x="10" y="252"/>
                    </a:lnTo>
                    <a:lnTo>
                      <a:pt x="4" y="262"/>
                    </a:lnTo>
                    <a:lnTo>
                      <a:pt x="0" y="274"/>
                    </a:lnTo>
                    <a:lnTo>
                      <a:pt x="0" y="274"/>
                    </a:lnTo>
                    <a:lnTo>
                      <a:pt x="6" y="292"/>
                    </a:lnTo>
                    <a:lnTo>
                      <a:pt x="16" y="310"/>
                    </a:lnTo>
                    <a:lnTo>
                      <a:pt x="16" y="310"/>
                    </a:lnTo>
                    <a:close/>
                    <a:moveTo>
                      <a:pt x="98" y="194"/>
                    </a:moveTo>
                    <a:lnTo>
                      <a:pt x="98" y="194"/>
                    </a:lnTo>
                    <a:lnTo>
                      <a:pt x="104" y="196"/>
                    </a:lnTo>
                    <a:lnTo>
                      <a:pt x="110" y="198"/>
                    </a:lnTo>
                    <a:lnTo>
                      <a:pt x="112" y="204"/>
                    </a:lnTo>
                    <a:lnTo>
                      <a:pt x="114" y="210"/>
                    </a:lnTo>
                    <a:lnTo>
                      <a:pt x="114" y="210"/>
                    </a:lnTo>
                    <a:lnTo>
                      <a:pt x="112" y="216"/>
                    </a:lnTo>
                    <a:lnTo>
                      <a:pt x="110" y="220"/>
                    </a:lnTo>
                    <a:lnTo>
                      <a:pt x="104" y="224"/>
                    </a:lnTo>
                    <a:lnTo>
                      <a:pt x="98" y="226"/>
                    </a:lnTo>
                    <a:lnTo>
                      <a:pt x="98" y="226"/>
                    </a:lnTo>
                    <a:lnTo>
                      <a:pt x="92" y="224"/>
                    </a:lnTo>
                    <a:lnTo>
                      <a:pt x="88" y="220"/>
                    </a:lnTo>
                    <a:lnTo>
                      <a:pt x="84" y="216"/>
                    </a:lnTo>
                    <a:lnTo>
                      <a:pt x="82" y="210"/>
                    </a:lnTo>
                    <a:lnTo>
                      <a:pt x="82" y="210"/>
                    </a:lnTo>
                    <a:lnTo>
                      <a:pt x="84" y="204"/>
                    </a:lnTo>
                    <a:lnTo>
                      <a:pt x="88" y="198"/>
                    </a:lnTo>
                    <a:lnTo>
                      <a:pt x="92" y="196"/>
                    </a:lnTo>
                    <a:lnTo>
                      <a:pt x="98" y="194"/>
                    </a:lnTo>
                    <a:lnTo>
                      <a:pt x="98" y="194"/>
                    </a:lnTo>
                    <a:close/>
                    <a:moveTo>
                      <a:pt x="108" y="306"/>
                    </a:moveTo>
                    <a:lnTo>
                      <a:pt x="36" y="306"/>
                    </a:lnTo>
                    <a:lnTo>
                      <a:pt x="36" y="286"/>
                    </a:lnTo>
                    <a:lnTo>
                      <a:pt x="108" y="286"/>
                    </a:lnTo>
                    <a:lnTo>
                      <a:pt x="108" y="286"/>
                    </a:lnTo>
                    <a:lnTo>
                      <a:pt x="124" y="284"/>
                    </a:lnTo>
                    <a:lnTo>
                      <a:pt x="140" y="280"/>
                    </a:lnTo>
                    <a:lnTo>
                      <a:pt x="154" y="272"/>
                    </a:lnTo>
                    <a:lnTo>
                      <a:pt x="166" y="262"/>
                    </a:lnTo>
                    <a:lnTo>
                      <a:pt x="178" y="250"/>
                    </a:lnTo>
                    <a:lnTo>
                      <a:pt x="184" y="234"/>
                    </a:lnTo>
                    <a:lnTo>
                      <a:pt x="190" y="220"/>
                    </a:lnTo>
                    <a:lnTo>
                      <a:pt x="192" y="202"/>
                    </a:lnTo>
                    <a:lnTo>
                      <a:pt x="192" y="158"/>
                    </a:lnTo>
                    <a:lnTo>
                      <a:pt x="212" y="158"/>
                    </a:lnTo>
                    <a:lnTo>
                      <a:pt x="212" y="202"/>
                    </a:lnTo>
                    <a:lnTo>
                      <a:pt x="212" y="202"/>
                    </a:lnTo>
                    <a:lnTo>
                      <a:pt x="210" y="224"/>
                    </a:lnTo>
                    <a:lnTo>
                      <a:pt x="204" y="242"/>
                    </a:lnTo>
                    <a:lnTo>
                      <a:pt x="194" y="260"/>
                    </a:lnTo>
                    <a:lnTo>
                      <a:pt x="180" y="276"/>
                    </a:lnTo>
                    <a:lnTo>
                      <a:pt x="166" y="288"/>
                    </a:lnTo>
                    <a:lnTo>
                      <a:pt x="148" y="298"/>
                    </a:lnTo>
                    <a:lnTo>
                      <a:pt x="128" y="304"/>
                    </a:lnTo>
                    <a:lnTo>
                      <a:pt x="108" y="306"/>
                    </a:lnTo>
                    <a:lnTo>
                      <a:pt x="108" y="306"/>
                    </a:lnTo>
                    <a:close/>
                    <a:moveTo>
                      <a:pt x="192" y="68"/>
                    </a:moveTo>
                    <a:lnTo>
                      <a:pt x="192" y="98"/>
                    </a:lnTo>
                    <a:lnTo>
                      <a:pt x="212" y="98"/>
                    </a:lnTo>
                    <a:lnTo>
                      <a:pt x="212" y="68"/>
                    </a:lnTo>
                    <a:lnTo>
                      <a:pt x="212" y="68"/>
                    </a:lnTo>
                    <a:lnTo>
                      <a:pt x="222" y="64"/>
                    </a:lnTo>
                    <a:lnTo>
                      <a:pt x="230" y="56"/>
                    </a:lnTo>
                    <a:lnTo>
                      <a:pt x="236" y="46"/>
                    </a:lnTo>
                    <a:lnTo>
                      <a:pt x="236" y="34"/>
                    </a:lnTo>
                    <a:lnTo>
                      <a:pt x="236" y="34"/>
                    </a:lnTo>
                    <a:lnTo>
                      <a:pt x="236" y="28"/>
                    </a:lnTo>
                    <a:lnTo>
                      <a:pt x="234" y="22"/>
                    </a:lnTo>
                    <a:lnTo>
                      <a:pt x="230" y="16"/>
                    </a:lnTo>
                    <a:lnTo>
                      <a:pt x="226" y="10"/>
                    </a:lnTo>
                    <a:lnTo>
                      <a:pt x="222" y="6"/>
                    </a:lnTo>
                    <a:lnTo>
                      <a:pt x="216" y="2"/>
                    </a:lnTo>
                    <a:lnTo>
                      <a:pt x="208" y="0"/>
                    </a:lnTo>
                    <a:lnTo>
                      <a:pt x="202" y="0"/>
                    </a:lnTo>
                    <a:lnTo>
                      <a:pt x="202" y="0"/>
                    </a:lnTo>
                    <a:lnTo>
                      <a:pt x="194" y="0"/>
                    </a:lnTo>
                    <a:lnTo>
                      <a:pt x="188" y="2"/>
                    </a:lnTo>
                    <a:lnTo>
                      <a:pt x="182" y="6"/>
                    </a:lnTo>
                    <a:lnTo>
                      <a:pt x="176" y="10"/>
                    </a:lnTo>
                    <a:lnTo>
                      <a:pt x="172" y="16"/>
                    </a:lnTo>
                    <a:lnTo>
                      <a:pt x="168" y="22"/>
                    </a:lnTo>
                    <a:lnTo>
                      <a:pt x="166" y="28"/>
                    </a:lnTo>
                    <a:lnTo>
                      <a:pt x="166" y="34"/>
                    </a:lnTo>
                    <a:lnTo>
                      <a:pt x="166" y="34"/>
                    </a:lnTo>
                    <a:lnTo>
                      <a:pt x="168" y="46"/>
                    </a:lnTo>
                    <a:lnTo>
                      <a:pt x="174" y="56"/>
                    </a:lnTo>
                    <a:lnTo>
                      <a:pt x="182" y="64"/>
                    </a:lnTo>
                    <a:lnTo>
                      <a:pt x="192" y="68"/>
                    </a:lnTo>
                    <a:lnTo>
                      <a:pt x="192" y="68"/>
                    </a:lnTo>
                    <a:close/>
                    <a:moveTo>
                      <a:pt x="202" y="20"/>
                    </a:moveTo>
                    <a:lnTo>
                      <a:pt x="202" y="20"/>
                    </a:lnTo>
                    <a:lnTo>
                      <a:pt x="208" y="20"/>
                    </a:lnTo>
                    <a:lnTo>
                      <a:pt x="212" y="24"/>
                    </a:lnTo>
                    <a:lnTo>
                      <a:pt x="216" y="28"/>
                    </a:lnTo>
                    <a:lnTo>
                      <a:pt x="216" y="34"/>
                    </a:lnTo>
                    <a:lnTo>
                      <a:pt x="216" y="34"/>
                    </a:lnTo>
                    <a:lnTo>
                      <a:pt x="216" y="40"/>
                    </a:lnTo>
                    <a:lnTo>
                      <a:pt x="212" y="46"/>
                    </a:lnTo>
                    <a:lnTo>
                      <a:pt x="208" y="50"/>
                    </a:lnTo>
                    <a:lnTo>
                      <a:pt x="202" y="50"/>
                    </a:lnTo>
                    <a:lnTo>
                      <a:pt x="202" y="50"/>
                    </a:lnTo>
                    <a:lnTo>
                      <a:pt x="196" y="50"/>
                    </a:lnTo>
                    <a:lnTo>
                      <a:pt x="190" y="46"/>
                    </a:lnTo>
                    <a:lnTo>
                      <a:pt x="188" y="40"/>
                    </a:lnTo>
                    <a:lnTo>
                      <a:pt x="186" y="34"/>
                    </a:lnTo>
                    <a:lnTo>
                      <a:pt x="186" y="34"/>
                    </a:lnTo>
                    <a:lnTo>
                      <a:pt x="188" y="28"/>
                    </a:lnTo>
                    <a:lnTo>
                      <a:pt x="190" y="24"/>
                    </a:lnTo>
                    <a:lnTo>
                      <a:pt x="196" y="20"/>
                    </a:lnTo>
                    <a:lnTo>
                      <a:pt x="202" y="20"/>
                    </a:lnTo>
                    <a:lnTo>
                      <a:pt x="202" y="20"/>
                    </a:lnTo>
                    <a:close/>
                    <a:moveTo>
                      <a:pt x="10" y="118"/>
                    </a:moveTo>
                    <a:lnTo>
                      <a:pt x="274" y="118"/>
                    </a:lnTo>
                    <a:lnTo>
                      <a:pt x="274" y="138"/>
                    </a:lnTo>
                    <a:lnTo>
                      <a:pt x="2" y="138"/>
                    </a:lnTo>
                    <a:lnTo>
                      <a:pt x="2" y="138"/>
                    </a:lnTo>
                    <a:lnTo>
                      <a:pt x="10" y="118"/>
                    </a:lnTo>
                    <a:lnTo>
                      <a:pt x="10" y="1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Univers for KPMG" panose="020B0603020202020204" pitchFamily="34" charset="0"/>
                  <a:ea typeface="+mn-ea"/>
                  <a:cs typeface="+mn-cs"/>
                </a:endParaRPr>
              </a:p>
            </p:txBody>
          </p:sp>
        </p:grpSp>
      </p:grpSp>
      <p:graphicFrame>
        <p:nvGraphicFramePr>
          <p:cNvPr id="64" name="Table 63">
            <a:extLst>
              <a:ext uri="{FF2B5EF4-FFF2-40B4-BE49-F238E27FC236}">
                <a16:creationId xmlns:a16="http://schemas.microsoft.com/office/drawing/2014/main" id="{5B65D35B-E3F3-4147-9630-69070932E7CF}"/>
              </a:ext>
            </a:extLst>
          </p:cNvPr>
          <p:cNvGraphicFramePr>
            <a:graphicFrameLocks noGrp="1"/>
          </p:cNvGraphicFramePr>
          <p:nvPr>
            <p:extLst>
              <p:ext uri="{D42A27DB-BD31-4B8C-83A1-F6EECF244321}">
                <p14:modId xmlns:p14="http://schemas.microsoft.com/office/powerpoint/2010/main" val="3753916392"/>
              </p:ext>
            </p:extLst>
          </p:nvPr>
        </p:nvGraphicFramePr>
        <p:xfrm>
          <a:off x="1631504" y="3532356"/>
          <a:ext cx="8928992" cy="2993880"/>
        </p:xfrm>
        <a:graphic>
          <a:graphicData uri="http://schemas.openxmlformats.org/drawingml/2006/table">
            <a:tbl>
              <a:tblPr firstRow="1" bandRow="1">
                <a:tableStyleId>{5C22544A-7EE6-4342-B048-85BDC9FD1C3A}</a:tableStyleId>
              </a:tblPr>
              <a:tblGrid>
                <a:gridCol w="1996894">
                  <a:extLst>
                    <a:ext uri="{9D8B030D-6E8A-4147-A177-3AD203B41FA5}">
                      <a16:colId xmlns:a16="http://schemas.microsoft.com/office/drawing/2014/main" val="20000"/>
                    </a:ext>
                  </a:extLst>
                </a:gridCol>
                <a:gridCol w="5231466">
                  <a:extLst>
                    <a:ext uri="{9D8B030D-6E8A-4147-A177-3AD203B41FA5}">
                      <a16:colId xmlns:a16="http://schemas.microsoft.com/office/drawing/2014/main" val="20001"/>
                    </a:ext>
                  </a:extLst>
                </a:gridCol>
                <a:gridCol w="1700632">
                  <a:extLst>
                    <a:ext uri="{9D8B030D-6E8A-4147-A177-3AD203B41FA5}">
                      <a16:colId xmlns:a16="http://schemas.microsoft.com/office/drawing/2014/main" val="20002"/>
                    </a:ext>
                  </a:extLst>
                </a:gridCol>
              </a:tblGrid>
              <a:tr h="432000">
                <a:tc>
                  <a:txBody>
                    <a:bodyPr/>
                    <a:lstStyle/>
                    <a:p>
                      <a:pPr marL="0" algn="ctr" defTabSz="844083" rtl="0" eaLnBrk="1" latinLnBrk="0" hangingPunct="1"/>
                      <a:r>
                        <a:rPr lang="es-ES" sz="1100" b="0" kern="1200" dirty="0">
                          <a:solidFill>
                            <a:schemeClr val="tx1"/>
                          </a:solidFill>
                          <a:latin typeface="Univers for KPMG Cond" panose="020B0606020202020204" pitchFamily="34" charset="0"/>
                          <a:ea typeface="+mn-ea"/>
                          <a:cs typeface="+mn-cs"/>
                        </a:rPr>
                        <a:t>Gestión de Pedidos de Compra</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defTabSz="844083" rtl="0" eaLnBrk="1" latinLnBrk="0" hangingPunct="1">
                        <a:buFont typeface="Arial" panose="020B0604020202020204" pitchFamily="34" charset="0"/>
                        <a:buChar char="•"/>
                      </a:pPr>
                      <a:r>
                        <a:rPr lang="es-ES" sz="1100" b="0" kern="1200" baseline="0" dirty="0">
                          <a:solidFill>
                            <a:schemeClr val="tx1"/>
                          </a:solidFill>
                          <a:latin typeface="Univers for KPMG Cond" panose="020B0606020202020204" pitchFamily="34" charset="0"/>
                          <a:ea typeface="+mn-ea"/>
                          <a:cs typeface="+mn-cs"/>
                        </a:rPr>
                        <a:t>Elaboración de los pedidos de compra a partir de los libros de pedido/regulación por cuotas y solicitudes de pedido de la necesidad en el Sistema SAP. No hay un WF de liberación de pedidos en SAP, si se va a realizar un pedido de compra de negocio de más de 50K, se autoriza por fuera de sistema antes de introducir el pedido en SAP.</a:t>
                      </a:r>
                    </a:p>
                    <a:p>
                      <a:pPr marL="171450" indent="-171450" algn="l" defTabSz="844083" rtl="0" eaLnBrk="1" latinLnBrk="0" hangingPunct="1">
                        <a:buFont typeface="Arial" panose="020B0604020202020204" pitchFamily="34" charset="0"/>
                        <a:buChar char="•"/>
                      </a:pPr>
                      <a:r>
                        <a:rPr lang="es-ES" sz="1100" b="0" kern="1200" baseline="0" dirty="0">
                          <a:solidFill>
                            <a:schemeClr val="tx1"/>
                          </a:solidFill>
                          <a:latin typeface="Univers for KPMG Cond" panose="020B0606020202020204" pitchFamily="34" charset="0"/>
                          <a:ea typeface="+mn-ea"/>
                          <a:cs typeface="+mn-cs"/>
                        </a:rPr>
                        <a:t>Dentro de la gestión de pedidos se elaboran las etiquetas en SGA para poder dar de entrada en las diferentes fábricas.</a:t>
                      </a:r>
                    </a:p>
                    <a:p>
                      <a:pPr marL="171450" indent="-171450" algn="l" defTabSz="844083" rtl="0" eaLnBrk="1" latinLnBrk="0" hangingPunct="1">
                        <a:buFont typeface="Arial" panose="020B0604020202020204" pitchFamily="34" charset="0"/>
                        <a:buChar char="•"/>
                      </a:pPr>
                      <a:r>
                        <a:rPr lang="es-ES" sz="1100" b="0" kern="1200" baseline="0" dirty="0">
                          <a:solidFill>
                            <a:schemeClr val="tx1"/>
                          </a:solidFill>
                          <a:latin typeface="Univers for KPMG Cond" panose="020B0606020202020204" pitchFamily="34" charset="0"/>
                          <a:ea typeface="+mn-ea"/>
                          <a:cs typeface="+mn-cs"/>
                        </a:rPr>
                        <a:t>Seguimiento de los diferentes pedidos para el cumplimiento de las condiciones.</a:t>
                      </a:r>
                    </a:p>
                    <a:p>
                      <a:pPr marL="171450" indent="-171450" algn="l" defTabSz="844083" rtl="0" eaLnBrk="1" latinLnBrk="0" hangingPunct="1">
                        <a:buFont typeface="Arial" panose="020B0604020202020204" pitchFamily="34" charset="0"/>
                        <a:buChar char="•"/>
                      </a:pPr>
                      <a:r>
                        <a:rPr lang="es-ES" sz="1100" b="0" kern="1200" baseline="0" dirty="0">
                          <a:solidFill>
                            <a:schemeClr val="tx1"/>
                          </a:solidFill>
                          <a:latin typeface="Univers for KPMG Cond" panose="020B0606020202020204" pitchFamily="34" charset="0"/>
                          <a:ea typeface="+mn-ea"/>
                          <a:cs typeface="+mn-cs"/>
                        </a:rPr>
                        <a:t>Destacar que las devoluciones no se gestionan por pedido de devolución, si no que se da de baja la existencia registrando un abono posterior.</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defTabSz="844083" rtl="0" eaLnBrk="1" latinLnBrk="0" hangingPunct="1">
                        <a:buFont typeface="Arial" panose="020B0604020202020204" pitchFamily="34" charset="0"/>
                        <a:buChar char="•"/>
                      </a:pPr>
                      <a:r>
                        <a:rPr lang="es-ES" sz="1100" b="0" kern="1200" dirty="0">
                          <a:solidFill>
                            <a:schemeClr val="tx1"/>
                          </a:solidFill>
                          <a:latin typeface="Univers for KPMG Cond" panose="020B0606020202020204" pitchFamily="34" charset="0"/>
                          <a:ea typeface="+mn-ea"/>
                          <a:cs typeface="+mn-cs"/>
                        </a:rPr>
                        <a:t>SAP</a:t>
                      </a:r>
                    </a:p>
                    <a:p>
                      <a:pPr marL="171450" indent="-171450" algn="l" defTabSz="844083" rtl="0" eaLnBrk="1" latinLnBrk="0" hangingPunct="1">
                        <a:buFont typeface="Arial" panose="020B0604020202020204" pitchFamily="34" charset="0"/>
                        <a:buChar char="•"/>
                      </a:pPr>
                      <a:r>
                        <a:rPr lang="es-ES" sz="1100" b="0" kern="1200" dirty="0">
                          <a:solidFill>
                            <a:schemeClr val="tx1"/>
                          </a:solidFill>
                          <a:latin typeface="Univers for KPMG Cond" panose="020B0606020202020204" pitchFamily="34" charset="0"/>
                          <a:ea typeface="+mn-ea"/>
                          <a:cs typeface="+mn-cs"/>
                        </a:rPr>
                        <a:t>SGA</a:t>
                      </a:r>
                    </a:p>
                    <a:p>
                      <a:pPr marL="171450" indent="-171450" algn="l" defTabSz="844083" rtl="0" eaLnBrk="1" latinLnBrk="0" hangingPunct="1">
                        <a:buFont typeface="Arial" panose="020B0604020202020204" pitchFamily="34" charset="0"/>
                        <a:buChar char="•"/>
                      </a:pPr>
                      <a:r>
                        <a:rPr lang="es-ES" sz="1100" b="0" kern="1200" dirty="0">
                          <a:solidFill>
                            <a:schemeClr val="tx1"/>
                          </a:solidFill>
                          <a:latin typeface="Univers for KPMG Cond" panose="020B0606020202020204" pitchFamily="34" charset="0"/>
                          <a:ea typeface="+mn-ea"/>
                          <a:cs typeface="+mn-cs"/>
                        </a:rPr>
                        <a:t>Outlook</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6867562"/>
                  </a:ext>
                </a:extLst>
              </a:tr>
              <a:tr h="432000">
                <a:tc>
                  <a:txBody>
                    <a:bodyPr/>
                    <a:lstStyle/>
                    <a:p>
                      <a:pPr algn="ctr"/>
                      <a:r>
                        <a:rPr lang="es-ES" sz="1100" b="0" dirty="0">
                          <a:solidFill>
                            <a:schemeClr val="tx1"/>
                          </a:solidFill>
                          <a:latin typeface="Univers for KPMG Cond" panose="020B0606020202020204" pitchFamily="34" charset="0"/>
                        </a:rPr>
                        <a:t>Recepción y Aceptación de Pedidos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100" b="0" baseline="0" dirty="0">
                          <a:solidFill>
                            <a:schemeClr val="tx1"/>
                          </a:solidFill>
                          <a:latin typeface="Univers for KPMG Cond" panose="020B0606020202020204" pitchFamily="34" charset="0"/>
                        </a:rPr>
                        <a:t>Recepción de los camiones en las diferentes fábricas y entrada de la mercancía en SGA a partir del albarán (se incluyen tanto las que tienen pedido asociado como las de madera).</a:t>
                      </a:r>
                    </a:p>
                    <a:p>
                      <a:pPr marL="171450" indent="-171450" algn="l">
                        <a:buFont typeface="Arial" panose="020B0604020202020204" pitchFamily="34" charset="0"/>
                        <a:buChar char="•"/>
                      </a:pPr>
                      <a:r>
                        <a:rPr lang="es-ES" sz="1100" b="0" baseline="0" dirty="0">
                          <a:solidFill>
                            <a:schemeClr val="tx1"/>
                          </a:solidFill>
                          <a:latin typeface="Univers for KPMG Cond" panose="020B0606020202020204" pitchFamily="34" charset="0"/>
                        </a:rPr>
                        <a:t>En el caso de pedidos de compra indirecta (material de oficina, vestuario, </a:t>
                      </a:r>
                      <a:r>
                        <a:rPr lang="es-ES" sz="1100" b="0" baseline="0" dirty="0" err="1">
                          <a:solidFill>
                            <a:schemeClr val="tx1"/>
                          </a:solidFill>
                          <a:latin typeface="Univers for KPMG Cond" panose="020B0606020202020204" pitchFamily="34" charset="0"/>
                        </a:rPr>
                        <a:t>etc</a:t>
                      </a:r>
                      <a:r>
                        <a:rPr lang="es-ES" sz="1100" b="0" baseline="0" dirty="0">
                          <a:solidFill>
                            <a:schemeClr val="tx1"/>
                          </a:solidFill>
                          <a:latin typeface="Univers for KPMG Cond" panose="020B0606020202020204" pitchFamily="34" charset="0"/>
                        </a:rPr>
                        <a:t>), se registra directamente en SAP la recepción de la mercancía.</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SGA</a:t>
                      </a:r>
                    </a:p>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SAP</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432000">
                <a:tc>
                  <a:txBody>
                    <a:bodyPr/>
                    <a:lstStyle/>
                    <a:p>
                      <a:pPr algn="ctr" eaLnBrk="0" fontAlgn="base" hangingPunct="0">
                        <a:spcBef>
                          <a:spcPct val="50000"/>
                        </a:spcBef>
                        <a:spcAft>
                          <a:spcPct val="0"/>
                        </a:spcAft>
                      </a:pPr>
                      <a:r>
                        <a:rPr lang="es-ES_tradnl" sz="1100" b="0" kern="1200" baseline="0" dirty="0">
                          <a:solidFill>
                            <a:schemeClr val="dk1"/>
                          </a:solidFill>
                          <a:latin typeface="Univers for KPMG Cond" panose="020B0606020202020204" pitchFamily="34" charset="0"/>
                          <a:ea typeface="+mn-ea"/>
                          <a:cs typeface="+mn-cs"/>
                        </a:rPr>
                        <a:t>Gestión del proceso y controles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100" dirty="0">
                          <a:solidFill>
                            <a:schemeClr val="tx1"/>
                          </a:solidFill>
                          <a:latin typeface="Univers for KPMG Cond" panose="020B0606020202020204" pitchFamily="34" charset="0"/>
                        </a:rPr>
                        <a:t>Engloba las tareas de gestión del área de </a:t>
                      </a:r>
                      <a:r>
                        <a:rPr lang="es-ES" sz="1100" dirty="0" err="1">
                          <a:solidFill>
                            <a:schemeClr val="tx1"/>
                          </a:solidFill>
                          <a:latin typeface="Univers for KPMG Cond" panose="020B0606020202020204" pitchFamily="34" charset="0"/>
                        </a:rPr>
                        <a:t>Procurement</a:t>
                      </a:r>
                      <a:r>
                        <a:rPr lang="es-ES" sz="1100" dirty="0">
                          <a:solidFill>
                            <a:schemeClr val="tx1"/>
                          </a:solidFill>
                          <a:latin typeface="Univers for KPMG Cond" panose="020B0606020202020204" pitchFamily="34" charset="0"/>
                        </a:rPr>
                        <a:t>. Dichas tareas pueden ser la elaboración de KPI, informe de Precios, reuniones entre los diferentes departamentos, etc.</a:t>
                      </a:r>
                    </a:p>
                  </a:txBody>
                  <a:tcPr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SAP</a:t>
                      </a:r>
                    </a:p>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Excel</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51" name="AutoShape 7"/>
          <p:cNvSpPr>
            <a:spLocks noChangeArrowheads="1"/>
          </p:cNvSpPr>
          <p:nvPr/>
        </p:nvSpPr>
        <p:spPr bwMode="auto">
          <a:xfrm>
            <a:off x="2594550" y="1884262"/>
            <a:ext cx="807219" cy="482436"/>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_tradnl" sz="8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Gestión de Maestro</a:t>
            </a:r>
          </a:p>
        </p:txBody>
      </p:sp>
      <p:sp>
        <p:nvSpPr>
          <p:cNvPr id="66" name="AutoShape 7"/>
          <p:cNvSpPr>
            <a:spLocks noChangeArrowheads="1"/>
          </p:cNvSpPr>
          <p:nvPr/>
        </p:nvSpPr>
        <p:spPr bwMode="auto">
          <a:xfrm>
            <a:off x="3463444" y="1873624"/>
            <a:ext cx="807219" cy="482436"/>
          </a:xfrm>
          <a:prstGeom prst="chevron">
            <a:avLst>
              <a:gd name="adj" fmla="val 19758"/>
            </a:avLst>
          </a:prstGeom>
          <a:solidFill>
            <a:schemeClr val="accent5"/>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8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Gestión  de Pedidos de Compra</a:t>
            </a:r>
          </a:p>
        </p:txBody>
      </p:sp>
      <p:sp>
        <p:nvSpPr>
          <p:cNvPr id="67" name="AutoShape 7"/>
          <p:cNvSpPr>
            <a:spLocks noChangeArrowheads="1"/>
          </p:cNvSpPr>
          <p:nvPr/>
        </p:nvSpPr>
        <p:spPr bwMode="auto">
          <a:xfrm>
            <a:off x="4345061" y="1872609"/>
            <a:ext cx="807219" cy="482436"/>
          </a:xfrm>
          <a:prstGeom prst="chevron">
            <a:avLst>
              <a:gd name="adj" fmla="val 19758"/>
            </a:avLst>
          </a:prstGeom>
          <a:solidFill>
            <a:schemeClr val="accent5"/>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8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Recepción y Aceptación  de Pedidos</a:t>
            </a:r>
          </a:p>
        </p:txBody>
      </p:sp>
      <p:sp>
        <p:nvSpPr>
          <p:cNvPr id="68" name="AutoShape 7"/>
          <p:cNvSpPr>
            <a:spLocks noChangeArrowheads="1"/>
          </p:cNvSpPr>
          <p:nvPr/>
        </p:nvSpPr>
        <p:spPr bwMode="auto">
          <a:xfrm>
            <a:off x="1617762" y="1884262"/>
            <a:ext cx="936104" cy="482436"/>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_tradnl" sz="7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Estrategia Aprovisionamiento</a:t>
            </a:r>
          </a:p>
        </p:txBody>
      </p:sp>
      <p:sp>
        <p:nvSpPr>
          <p:cNvPr id="69" name="AutoShape 7"/>
          <p:cNvSpPr>
            <a:spLocks noChangeArrowheads="1"/>
          </p:cNvSpPr>
          <p:nvPr/>
        </p:nvSpPr>
        <p:spPr bwMode="auto">
          <a:xfrm>
            <a:off x="6957116" y="1843074"/>
            <a:ext cx="807219" cy="482436"/>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_tradnl" sz="8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Pagos</a:t>
            </a:r>
          </a:p>
        </p:txBody>
      </p:sp>
      <p:sp>
        <p:nvSpPr>
          <p:cNvPr id="70" name="AutoShape 7"/>
          <p:cNvSpPr>
            <a:spLocks noChangeArrowheads="1"/>
          </p:cNvSpPr>
          <p:nvPr/>
        </p:nvSpPr>
        <p:spPr bwMode="auto">
          <a:xfrm>
            <a:off x="6111698" y="1854727"/>
            <a:ext cx="807219" cy="482436"/>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_tradnl" sz="8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Gestión de Facturas</a:t>
            </a:r>
          </a:p>
        </p:txBody>
      </p:sp>
      <p:sp>
        <p:nvSpPr>
          <p:cNvPr id="72" name="AutoShape 7">
            <a:extLst>
              <a:ext uri="{FF2B5EF4-FFF2-40B4-BE49-F238E27FC236}">
                <a16:creationId xmlns:a16="http://schemas.microsoft.com/office/drawing/2014/main" id="{4939E8DE-0440-4C5F-BB15-2E132A4B5C69}"/>
              </a:ext>
            </a:extLst>
          </p:cNvPr>
          <p:cNvSpPr>
            <a:spLocks noChangeArrowheads="1"/>
          </p:cNvSpPr>
          <p:nvPr/>
        </p:nvSpPr>
        <p:spPr bwMode="auto">
          <a:xfrm>
            <a:off x="7802534" y="1843074"/>
            <a:ext cx="807219" cy="482436"/>
          </a:xfrm>
          <a:prstGeom prst="chevron">
            <a:avLst>
              <a:gd name="adj" fmla="val 19758"/>
            </a:avLst>
          </a:prstGeom>
          <a:solidFill>
            <a:schemeClr val="accent5"/>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8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Gestión del Proceso</a:t>
            </a:r>
          </a:p>
        </p:txBody>
      </p:sp>
      <p:sp>
        <p:nvSpPr>
          <p:cNvPr id="54" name="AutoShape 7">
            <a:extLst>
              <a:ext uri="{FF2B5EF4-FFF2-40B4-BE49-F238E27FC236}">
                <a16:creationId xmlns:a16="http://schemas.microsoft.com/office/drawing/2014/main" id="{743A362E-8DE2-4E6E-8B20-4DE2CCB26EFB}"/>
              </a:ext>
            </a:extLst>
          </p:cNvPr>
          <p:cNvSpPr>
            <a:spLocks noChangeArrowheads="1"/>
          </p:cNvSpPr>
          <p:nvPr/>
        </p:nvSpPr>
        <p:spPr bwMode="auto">
          <a:xfrm>
            <a:off x="5226678" y="2081299"/>
            <a:ext cx="807219" cy="482436"/>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_tradnl" sz="8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Gestión de Almacenes</a:t>
            </a:r>
          </a:p>
        </p:txBody>
      </p:sp>
      <p:grpSp>
        <p:nvGrpSpPr>
          <p:cNvPr id="94" name="Group 93">
            <a:extLst>
              <a:ext uri="{FF2B5EF4-FFF2-40B4-BE49-F238E27FC236}">
                <a16:creationId xmlns:a16="http://schemas.microsoft.com/office/drawing/2014/main" id="{EA28C509-FECC-48D1-BB96-D3FA309ADF08}"/>
              </a:ext>
            </a:extLst>
          </p:cNvPr>
          <p:cNvGrpSpPr/>
          <p:nvPr/>
        </p:nvGrpSpPr>
        <p:grpSpPr>
          <a:xfrm>
            <a:off x="7680176" y="178744"/>
            <a:ext cx="3564392" cy="689878"/>
            <a:chOff x="7680176" y="178744"/>
            <a:chExt cx="3564392" cy="689878"/>
          </a:xfrm>
        </p:grpSpPr>
        <p:sp>
          <p:nvSpPr>
            <p:cNvPr id="95" name="KMATable0ValueChain2">
              <a:extLst>
                <a:ext uri="{FF2B5EF4-FFF2-40B4-BE49-F238E27FC236}">
                  <a16:creationId xmlns:a16="http://schemas.microsoft.com/office/drawing/2014/main" id="{3A8BE6BF-367D-47E9-88A6-F44D15E91D78}"/>
                </a:ext>
              </a:extLst>
            </p:cNvPr>
            <p:cNvSpPr>
              <a:spLocks noChangeArrowheads="1"/>
            </p:cNvSpPr>
            <p:nvPr/>
          </p:nvSpPr>
          <p:spPr bwMode="auto">
            <a:xfrm>
              <a:off x="7680176" y="178744"/>
              <a:ext cx="3564392" cy="151256"/>
            </a:xfrm>
            <a:prstGeom prst="chevron">
              <a:avLst>
                <a:gd name="adj" fmla="val 21138"/>
              </a:avLst>
            </a:prstGeom>
            <a:solidFill>
              <a:schemeClr val="tx2"/>
            </a:solidFill>
            <a:ln>
              <a:noFill/>
            </a:ln>
          </p:spPr>
          <p:txBody>
            <a:bodyPr lIns="0" r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s-ES_tradnl" sz="10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Procesos de </a:t>
              </a:r>
              <a:r>
                <a:rPr kumimoji="0" lang="es-ES_tradnl" sz="10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Supply</a:t>
              </a:r>
              <a:r>
                <a:rPr kumimoji="0" lang="es-ES_tradnl" sz="10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a:t>
              </a:r>
              <a:r>
                <a:rPr kumimoji="0" lang="es-ES_tradnl" sz="10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Chain</a:t>
              </a:r>
              <a:r>
                <a:rPr kumimoji="0" lang="es-ES_tradnl" sz="10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 Producción</a:t>
              </a:r>
            </a:p>
          </p:txBody>
        </p:sp>
        <p:sp>
          <p:nvSpPr>
            <p:cNvPr id="96" name="Rounded Rectangle 68">
              <a:extLst>
                <a:ext uri="{FF2B5EF4-FFF2-40B4-BE49-F238E27FC236}">
                  <a16:creationId xmlns:a16="http://schemas.microsoft.com/office/drawing/2014/main" id="{902A09EF-0A5C-4565-AFAC-1E442889D0FA}"/>
                </a:ext>
              </a:extLst>
            </p:cNvPr>
            <p:cNvSpPr/>
            <p:nvPr/>
          </p:nvSpPr>
          <p:spPr>
            <a:xfrm>
              <a:off x="8105684" y="377237"/>
              <a:ext cx="756000" cy="216000"/>
            </a:xfrm>
            <a:prstGeom prst="roundRect">
              <a:avLst/>
            </a:prstGeom>
            <a:solidFill>
              <a:schemeClr val="accent5"/>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Procurement</a:t>
              </a:r>
              <a:endParaRPr kumimoji="0" lang="es-ES" sz="9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endParaRPr>
            </a:p>
          </p:txBody>
        </p:sp>
        <p:sp>
          <p:nvSpPr>
            <p:cNvPr id="97" name="Rounded Rectangle 68">
              <a:extLst>
                <a:ext uri="{FF2B5EF4-FFF2-40B4-BE49-F238E27FC236}">
                  <a16:creationId xmlns:a16="http://schemas.microsoft.com/office/drawing/2014/main" id="{286A25E3-4303-494D-AAEC-3A145B1E8F80}"/>
                </a:ext>
              </a:extLst>
            </p:cNvPr>
            <p:cNvSpPr/>
            <p:nvPr/>
          </p:nvSpPr>
          <p:spPr>
            <a:xfrm>
              <a:off x="9053259" y="377237"/>
              <a:ext cx="756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err="1">
                  <a:solidFill>
                    <a:prstClr val="white"/>
                  </a:solidFill>
                  <a:latin typeface="Univers for KPMG Cond" panose="020B0606020202020204" pitchFamily="34" charset="0"/>
                </a:rPr>
                <a:t>Customer</a:t>
              </a:r>
              <a:r>
                <a:rPr lang="es-ES_tradnl" sz="900" i="1" dirty="0">
                  <a:solidFill>
                    <a:prstClr val="white"/>
                  </a:solidFill>
                  <a:latin typeface="Univers for KPMG Cond" panose="020B0606020202020204" pitchFamily="34" charset="0"/>
                </a:rPr>
                <a:t> </a:t>
              </a:r>
              <a:r>
                <a:rPr lang="es-ES_tradnl" sz="900" i="1" dirty="0" err="1">
                  <a:solidFill>
                    <a:prstClr val="white"/>
                  </a:solidFill>
                  <a:latin typeface="Univers for KPMG Cond" panose="020B0606020202020204" pitchFamily="34" charset="0"/>
                </a:rPr>
                <a:t>Serv</a:t>
              </a:r>
              <a:endParaRPr lang="es-ES" sz="900" i="1" dirty="0">
                <a:solidFill>
                  <a:prstClr val="white"/>
                </a:solidFill>
                <a:latin typeface="Univers for KPMG Cond" panose="020B0606020202020204" pitchFamily="34" charset="0"/>
              </a:endParaRPr>
            </a:p>
          </p:txBody>
        </p:sp>
        <p:sp>
          <p:nvSpPr>
            <p:cNvPr id="98" name="Rounded Rectangle 68">
              <a:extLst>
                <a:ext uri="{FF2B5EF4-FFF2-40B4-BE49-F238E27FC236}">
                  <a16:creationId xmlns:a16="http://schemas.microsoft.com/office/drawing/2014/main" id="{1266F5F3-0574-40C3-99FF-453152FE2D36}"/>
                </a:ext>
              </a:extLst>
            </p:cNvPr>
            <p:cNvSpPr/>
            <p:nvPr/>
          </p:nvSpPr>
          <p:spPr>
            <a:xfrm>
              <a:off x="9051714" y="652622"/>
              <a:ext cx="756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Logística</a:t>
              </a:r>
              <a:endParaRPr kumimoji="0" lang="es-ES"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99" name="Rounded Rectangle 68">
              <a:extLst>
                <a:ext uri="{FF2B5EF4-FFF2-40B4-BE49-F238E27FC236}">
                  <a16:creationId xmlns:a16="http://schemas.microsoft.com/office/drawing/2014/main" id="{D6374E61-B21B-45FD-8A0F-20CF5A6C4487}"/>
                </a:ext>
              </a:extLst>
            </p:cNvPr>
            <p:cNvSpPr/>
            <p:nvPr/>
          </p:nvSpPr>
          <p:spPr>
            <a:xfrm>
              <a:off x="10011843" y="377237"/>
              <a:ext cx="756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Planificación</a:t>
              </a:r>
              <a:endParaRPr kumimoji="0" lang="es-ES"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100" name="Rounded Rectangle 68">
              <a:extLst>
                <a:ext uri="{FF2B5EF4-FFF2-40B4-BE49-F238E27FC236}">
                  <a16:creationId xmlns:a16="http://schemas.microsoft.com/office/drawing/2014/main" id="{BE0DB52A-85B3-40AE-AD8C-927541E4BB88}"/>
                </a:ext>
              </a:extLst>
            </p:cNvPr>
            <p:cNvSpPr/>
            <p:nvPr/>
          </p:nvSpPr>
          <p:spPr>
            <a:xfrm>
              <a:off x="10011843" y="649565"/>
              <a:ext cx="756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Forestal</a:t>
              </a:r>
              <a:endParaRPr kumimoji="0" lang="es-ES"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101" name="Rounded Rectangle 68">
              <a:extLst>
                <a:ext uri="{FF2B5EF4-FFF2-40B4-BE49-F238E27FC236}">
                  <a16:creationId xmlns:a16="http://schemas.microsoft.com/office/drawing/2014/main" id="{670FFCE8-AFA7-4644-9209-BECA85C5130A}"/>
                </a:ext>
              </a:extLst>
            </p:cNvPr>
            <p:cNvSpPr/>
            <p:nvPr/>
          </p:nvSpPr>
          <p:spPr>
            <a:xfrm>
              <a:off x="8103822" y="651770"/>
              <a:ext cx="756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Producción</a:t>
              </a:r>
              <a:endParaRPr kumimoji="0" lang="es-ES"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grpSp>
      <p:grpSp>
        <p:nvGrpSpPr>
          <p:cNvPr id="55" name="Group 54">
            <a:extLst>
              <a:ext uri="{FF2B5EF4-FFF2-40B4-BE49-F238E27FC236}">
                <a16:creationId xmlns:a16="http://schemas.microsoft.com/office/drawing/2014/main" id="{AB5AA3C4-79F0-4636-AE5A-C0CD91A84528}"/>
              </a:ext>
            </a:extLst>
          </p:cNvPr>
          <p:cNvGrpSpPr/>
          <p:nvPr/>
        </p:nvGrpSpPr>
        <p:grpSpPr>
          <a:xfrm>
            <a:off x="5006877" y="44624"/>
            <a:ext cx="2119585" cy="744515"/>
            <a:chOff x="5006877" y="44624"/>
            <a:chExt cx="2119585" cy="826693"/>
          </a:xfrm>
        </p:grpSpPr>
        <p:sp>
          <p:nvSpPr>
            <p:cNvPr id="62" name="AutoShape 7">
              <a:extLst>
                <a:ext uri="{FF2B5EF4-FFF2-40B4-BE49-F238E27FC236}">
                  <a16:creationId xmlns:a16="http://schemas.microsoft.com/office/drawing/2014/main" id="{CB72E9A0-2942-4258-AE63-DA8C596D8766}"/>
                </a:ext>
              </a:extLst>
            </p:cNvPr>
            <p:cNvSpPr>
              <a:spLocks noChangeArrowheads="1"/>
            </p:cNvSpPr>
            <p:nvPr/>
          </p:nvSpPr>
          <p:spPr bwMode="auto">
            <a:xfrm>
              <a:off x="5006877" y="655317"/>
              <a:ext cx="396000" cy="216000"/>
            </a:xfrm>
            <a:prstGeom prst="chevron">
              <a:avLst>
                <a:gd name="adj" fmla="val 19758"/>
              </a:avLst>
            </a:prstGeom>
            <a:solidFill>
              <a:srgbClr val="F68D2E"/>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73"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1" y="74832"/>
              <a:ext cx="396000" cy="216000"/>
            </a:xfrm>
            <a:prstGeom prst="chevron">
              <a:avLst>
                <a:gd name="adj" fmla="val 19758"/>
              </a:avLst>
            </a:prstGeom>
            <a:solidFill>
              <a:schemeClr val="accent5"/>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8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endParaRPr>
            </a:p>
          </p:txBody>
        </p:sp>
        <p:sp>
          <p:nvSpPr>
            <p:cNvPr id="74"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0" y="348584"/>
              <a:ext cx="396000" cy="216000"/>
            </a:xfrm>
            <a:prstGeom prst="chevron">
              <a:avLst>
                <a:gd name="adj" fmla="val 19758"/>
              </a:avLst>
            </a:prstGeom>
            <a:solidFill>
              <a:schemeClr val="bg2"/>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75" name="TextBox 74"/>
            <p:cNvSpPr txBox="1"/>
            <p:nvPr/>
          </p:nvSpPr>
          <p:spPr>
            <a:xfrm>
              <a:off x="5470278" y="44624"/>
              <a:ext cx="1656184" cy="204322"/>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err="1">
                  <a:ln>
                    <a:noFill/>
                  </a:ln>
                  <a:solidFill>
                    <a:srgbClr val="00338D"/>
                  </a:solidFill>
                  <a:effectLst/>
                  <a:uLnTx/>
                  <a:uFillTx/>
                  <a:latin typeface="Arial"/>
                  <a:ea typeface="+mn-ea"/>
                  <a:cs typeface="+mn-cs"/>
                </a:rPr>
                <a:t>Supply</a:t>
              </a:r>
              <a:r>
                <a:rPr kumimoji="0" lang="es-ES" sz="1100" b="0" i="0" u="none" strike="noStrike" kern="1200" cap="none" spc="0" normalizeH="0" baseline="0" noProof="0" dirty="0">
                  <a:ln>
                    <a:noFill/>
                  </a:ln>
                  <a:solidFill>
                    <a:srgbClr val="00338D"/>
                  </a:solidFill>
                  <a:effectLst/>
                  <a:uLnTx/>
                  <a:uFillTx/>
                  <a:latin typeface="Arial"/>
                  <a:ea typeface="+mn-ea"/>
                  <a:cs typeface="+mn-cs"/>
                </a:rPr>
                <a:t> </a:t>
              </a:r>
              <a:r>
                <a:rPr kumimoji="0" lang="es-ES" sz="1100" b="0" i="0" u="none" strike="noStrike" kern="1200" cap="none" spc="0" normalizeH="0" baseline="0" noProof="0" dirty="0" err="1">
                  <a:ln>
                    <a:noFill/>
                  </a:ln>
                  <a:solidFill>
                    <a:srgbClr val="00338D"/>
                  </a:solidFill>
                  <a:effectLst/>
                  <a:uLnTx/>
                  <a:uFillTx/>
                  <a:latin typeface="Arial"/>
                  <a:ea typeface="+mn-ea"/>
                  <a:cs typeface="+mn-cs"/>
                </a:rPr>
                <a:t>Chain</a:t>
              </a:r>
              <a:endParaRPr kumimoji="0" lang="es-ES" sz="1100" b="0" i="0" u="none" strike="noStrike" kern="1200" cap="none" spc="0" normalizeH="0" baseline="0" noProof="0" dirty="0">
                <a:ln>
                  <a:noFill/>
                </a:ln>
                <a:solidFill>
                  <a:srgbClr val="00338D"/>
                </a:solidFill>
                <a:effectLst/>
                <a:uLnTx/>
                <a:uFillTx/>
                <a:latin typeface="Arial"/>
                <a:ea typeface="+mn-ea"/>
                <a:cs typeface="+mn-cs"/>
              </a:endParaRPr>
            </a:p>
          </p:txBody>
        </p:sp>
        <p:sp>
          <p:nvSpPr>
            <p:cNvPr id="76" name="TextBox 75"/>
            <p:cNvSpPr txBox="1"/>
            <p:nvPr/>
          </p:nvSpPr>
          <p:spPr>
            <a:xfrm>
              <a:off x="5470278" y="328440"/>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Finanzas</a:t>
              </a:r>
            </a:p>
          </p:txBody>
        </p:sp>
        <p:sp>
          <p:nvSpPr>
            <p:cNvPr id="77" name="TextBox 76">
              <a:extLst>
                <a:ext uri="{FF2B5EF4-FFF2-40B4-BE49-F238E27FC236}">
                  <a16:creationId xmlns:a16="http://schemas.microsoft.com/office/drawing/2014/main" id="{7F0ED837-5337-47B6-AC8C-3872F871071C}"/>
                </a:ext>
              </a:extLst>
            </p:cNvPr>
            <p:cNvSpPr txBox="1"/>
            <p:nvPr/>
          </p:nvSpPr>
          <p:spPr>
            <a:xfrm>
              <a:off x="5470278" y="625943"/>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Producción</a:t>
              </a:r>
            </a:p>
          </p:txBody>
        </p:sp>
      </p:grpSp>
    </p:spTree>
    <p:extLst>
      <p:ext uri="{BB962C8B-B14F-4D97-AF65-F5344CB8AC3E}">
        <p14:creationId xmlns:p14="http://schemas.microsoft.com/office/powerpoint/2010/main" val="2604415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77885" name="think-cell Slide" r:id="rId6" imgW="216" imgH="216" progId="TCLayout.ActiveDocument.1">
                  <p:embed/>
                </p:oleObj>
              </mc:Choice>
              <mc:Fallback>
                <p:oleObj name="think-cell Slide" r:id="rId6" imgW="216" imgH="216" progId="TCLayout.ActiveDocument.1">
                  <p:embed/>
                  <p:pic>
                    <p:nvPicPr>
                      <p:cNvPr id="0" name=""/>
                      <p:cNvPicPr/>
                      <p:nvPr/>
                    </p:nvPicPr>
                    <p:blipFill>
                      <a:blip r:embed="rId7"/>
                      <a:stretch>
                        <a:fillRect/>
                      </a:stretch>
                    </p:blipFill>
                    <p:spPr>
                      <a:xfrm>
                        <a:off x="1525589" y="1589"/>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DE92D78-B88A-4237-B719-CF68C8EF0807}"/>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4000" b="0" i="0" u="none" strike="noStrike" kern="1200" cap="none" spc="0" normalizeH="0" baseline="0" noProof="0" dirty="0">
              <a:ln>
                <a:noFill/>
              </a:ln>
              <a:solidFill>
                <a:prstClr val="white"/>
              </a:solidFill>
              <a:effectLst/>
              <a:uLnTx/>
              <a:uFillTx/>
              <a:latin typeface="KPMG Extralight" panose="020B0303030202040204" pitchFamily="34" charset="0"/>
              <a:ea typeface="+mn-ea"/>
              <a:cs typeface="+mn-cs"/>
              <a:sym typeface="KPMG Extralight" panose="020B0303030202040204" pitchFamily="34" charset="0"/>
            </a:endParaRPr>
          </a:p>
        </p:txBody>
      </p:sp>
      <p:sp>
        <p:nvSpPr>
          <p:cNvPr id="47" name="Title 1"/>
          <p:cNvSpPr>
            <a:spLocks noGrp="1"/>
          </p:cNvSpPr>
          <p:nvPr>
            <p:ph type="title"/>
          </p:nvPr>
        </p:nvSpPr>
        <p:spPr>
          <a:xfrm>
            <a:off x="990000" y="167350"/>
            <a:ext cx="8478958" cy="687855"/>
          </a:xfrm>
        </p:spPr>
        <p:txBody>
          <a:bodyPr/>
          <a:lstStyle/>
          <a:p>
            <a:r>
              <a:rPr lang="es-ES_tradnl" sz="2400" b="1" dirty="0">
                <a:solidFill>
                  <a:srgbClr val="00338D"/>
                </a:solidFill>
              </a:rPr>
              <a:t>1.2. Procesos</a:t>
            </a:r>
            <a:br>
              <a:rPr lang="es-ES_tradnl" sz="4000" b="1" dirty="0">
                <a:solidFill>
                  <a:srgbClr val="00338D"/>
                </a:solidFill>
              </a:rPr>
            </a:br>
            <a:r>
              <a:rPr lang="es-ES_tradnl" sz="4000" dirty="0">
                <a:solidFill>
                  <a:srgbClr val="00338D"/>
                </a:solidFill>
              </a:rPr>
              <a:t>Área de Finanzas</a:t>
            </a:r>
            <a:br>
              <a:rPr lang="es-ES_tradnl" sz="4000" b="1" dirty="0"/>
            </a:br>
            <a:endParaRPr lang="es-ES_tradnl" sz="4000" dirty="0"/>
          </a:p>
        </p:txBody>
      </p:sp>
      <p:sp>
        <p:nvSpPr>
          <p:cNvPr id="49" name="Rectangle 23"/>
          <p:cNvSpPr>
            <a:spLocks noChangeArrowheads="1"/>
          </p:cNvSpPr>
          <p:nvPr/>
        </p:nvSpPr>
        <p:spPr bwMode="auto">
          <a:xfrm>
            <a:off x="1271588" y="3010335"/>
            <a:ext cx="9648825" cy="3261156"/>
          </a:xfrm>
          <a:prstGeom prst="rect">
            <a:avLst/>
          </a:prstGeom>
          <a:noFill/>
          <a:ln w="12700">
            <a:solidFill>
              <a:srgbClr val="00A3A1"/>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Arial"/>
              <a:ea typeface="+mn-ea"/>
              <a:cs typeface="+mn-cs"/>
            </a:endParaRPr>
          </a:p>
        </p:txBody>
      </p:sp>
      <p:sp>
        <p:nvSpPr>
          <p:cNvPr id="46" name="Rectangle 23"/>
          <p:cNvSpPr>
            <a:spLocks noChangeArrowheads="1"/>
          </p:cNvSpPr>
          <p:nvPr/>
        </p:nvSpPr>
        <p:spPr bwMode="auto">
          <a:xfrm>
            <a:off x="1271588" y="1240797"/>
            <a:ext cx="7240087" cy="1377708"/>
          </a:xfrm>
          <a:prstGeom prst="rect">
            <a:avLst/>
          </a:prstGeom>
          <a:noFill/>
          <a:ln w="12700">
            <a:solidFill>
              <a:srgbClr val="00266A"/>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Arial"/>
              <a:ea typeface="+mn-ea"/>
              <a:cs typeface="+mn-cs"/>
            </a:endParaRPr>
          </a:p>
        </p:txBody>
      </p:sp>
      <p:sp>
        <p:nvSpPr>
          <p:cNvPr id="50" name="14 Rectángulo redondeado"/>
          <p:cNvSpPr/>
          <p:nvPr/>
        </p:nvSpPr>
        <p:spPr>
          <a:xfrm>
            <a:off x="1271464" y="1036475"/>
            <a:ext cx="2440800" cy="360000"/>
          </a:xfrm>
          <a:prstGeom prst="roundRect">
            <a:avLst/>
          </a:prstGeom>
          <a:solidFill>
            <a:schemeClr val="tx2">
              <a:lumMod val="75000"/>
            </a:schemeClr>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2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Taxonomía</a:t>
            </a:r>
          </a:p>
        </p:txBody>
      </p:sp>
      <p:grpSp>
        <p:nvGrpSpPr>
          <p:cNvPr id="13" name="Group 12">
            <a:extLst>
              <a:ext uri="{FF2B5EF4-FFF2-40B4-BE49-F238E27FC236}">
                <a16:creationId xmlns:a16="http://schemas.microsoft.com/office/drawing/2014/main" id="{3743C344-F426-4131-95C4-D95DF336F0E7}"/>
              </a:ext>
            </a:extLst>
          </p:cNvPr>
          <p:cNvGrpSpPr/>
          <p:nvPr/>
        </p:nvGrpSpPr>
        <p:grpSpPr>
          <a:xfrm>
            <a:off x="3485188" y="902264"/>
            <a:ext cx="432000" cy="432000"/>
            <a:chOff x="2288002" y="902264"/>
            <a:chExt cx="432000" cy="432000"/>
          </a:xfrm>
        </p:grpSpPr>
        <p:sp>
          <p:nvSpPr>
            <p:cNvPr id="9" name="Oval 8"/>
            <p:cNvSpPr/>
            <p:nvPr/>
          </p:nvSpPr>
          <p:spPr>
            <a:xfrm>
              <a:off x="2288002" y="902264"/>
              <a:ext cx="432000" cy="432000"/>
            </a:xfrm>
            <a:prstGeom prst="ellipse">
              <a:avLst/>
            </a:prstGeom>
            <a:solidFill>
              <a:srgbClr val="00486D"/>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8" name="Freeform 4814"/>
            <p:cNvSpPr>
              <a:spLocks noEditPoints="1"/>
            </p:cNvSpPr>
            <p:nvPr/>
          </p:nvSpPr>
          <p:spPr bwMode="auto">
            <a:xfrm>
              <a:off x="2333042" y="972867"/>
              <a:ext cx="254028" cy="305679"/>
            </a:xfrm>
            <a:custGeom>
              <a:avLst/>
              <a:gdLst>
                <a:gd name="T0" fmla="*/ 148 w 280"/>
                <a:gd name="T1" fmla="*/ 304 h 372"/>
                <a:gd name="T2" fmla="*/ 148 w 280"/>
                <a:gd name="T3" fmla="*/ 98 h 372"/>
                <a:gd name="T4" fmla="*/ 164 w 280"/>
                <a:gd name="T5" fmla="*/ 92 h 372"/>
                <a:gd name="T6" fmla="*/ 180 w 280"/>
                <a:gd name="T7" fmla="*/ 72 h 372"/>
                <a:gd name="T8" fmla="*/ 186 w 280"/>
                <a:gd name="T9" fmla="*/ 48 h 372"/>
                <a:gd name="T10" fmla="*/ 178 w 280"/>
                <a:gd name="T11" fmla="*/ 20 h 372"/>
                <a:gd name="T12" fmla="*/ 160 w 280"/>
                <a:gd name="T13" fmla="*/ 48 h 372"/>
                <a:gd name="T14" fmla="*/ 106 w 280"/>
                <a:gd name="T15" fmla="*/ 0 h 372"/>
                <a:gd name="T16" fmla="*/ 80 w 280"/>
                <a:gd name="T17" fmla="*/ 32 h 372"/>
                <a:gd name="T18" fmla="*/ 78 w 280"/>
                <a:gd name="T19" fmla="*/ 56 h 372"/>
                <a:gd name="T20" fmla="*/ 88 w 280"/>
                <a:gd name="T21" fmla="*/ 80 h 372"/>
                <a:gd name="T22" fmla="*/ 108 w 280"/>
                <a:gd name="T23" fmla="*/ 96 h 372"/>
                <a:gd name="T24" fmla="*/ 116 w 280"/>
                <a:gd name="T25" fmla="*/ 300 h 372"/>
                <a:gd name="T26" fmla="*/ 108 w 280"/>
                <a:gd name="T27" fmla="*/ 308 h 372"/>
                <a:gd name="T28" fmla="*/ 96 w 280"/>
                <a:gd name="T29" fmla="*/ 336 h 372"/>
                <a:gd name="T30" fmla="*/ 98 w 280"/>
                <a:gd name="T31" fmla="*/ 350 h 372"/>
                <a:gd name="T32" fmla="*/ 106 w 280"/>
                <a:gd name="T33" fmla="*/ 360 h 372"/>
                <a:gd name="T34" fmla="*/ 124 w 280"/>
                <a:gd name="T35" fmla="*/ 370 h 372"/>
                <a:gd name="T36" fmla="*/ 140 w 280"/>
                <a:gd name="T37" fmla="*/ 370 h 372"/>
                <a:gd name="T38" fmla="*/ 158 w 280"/>
                <a:gd name="T39" fmla="*/ 360 h 372"/>
                <a:gd name="T40" fmla="*/ 168 w 280"/>
                <a:gd name="T41" fmla="*/ 342 h 372"/>
                <a:gd name="T42" fmla="*/ 168 w 280"/>
                <a:gd name="T43" fmla="*/ 328 h 372"/>
                <a:gd name="T44" fmla="*/ 158 w 280"/>
                <a:gd name="T45" fmla="*/ 310 h 372"/>
                <a:gd name="T46" fmla="*/ 144 w 280"/>
                <a:gd name="T47" fmla="*/ 346 h 372"/>
                <a:gd name="T48" fmla="*/ 132 w 280"/>
                <a:gd name="T49" fmla="*/ 352 h 372"/>
                <a:gd name="T50" fmla="*/ 120 w 280"/>
                <a:gd name="T51" fmla="*/ 346 h 372"/>
                <a:gd name="T52" fmla="*/ 116 w 280"/>
                <a:gd name="T53" fmla="*/ 336 h 372"/>
                <a:gd name="T54" fmla="*/ 120 w 280"/>
                <a:gd name="T55" fmla="*/ 324 h 372"/>
                <a:gd name="T56" fmla="*/ 132 w 280"/>
                <a:gd name="T57" fmla="*/ 320 h 372"/>
                <a:gd name="T58" fmla="*/ 144 w 280"/>
                <a:gd name="T59" fmla="*/ 324 h 372"/>
                <a:gd name="T60" fmla="*/ 148 w 280"/>
                <a:gd name="T61" fmla="*/ 336 h 372"/>
                <a:gd name="T62" fmla="*/ 144 w 280"/>
                <a:gd name="T63" fmla="*/ 346 h 372"/>
                <a:gd name="T64" fmla="*/ 186 w 280"/>
                <a:gd name="T65" fmla="*/ 318 h 372"/>
                <a:gd name="T66" fmla="*/ 172 w 280"/>
                <a:gd name="T67" fmla="*/ 296 h 372"/>
                <a:gd name="T68" fmla="*/ 168 w 280"/>
                <a:gd name="T69" fmla="*/ 286 h 372"/>
                <a:gd name="T70" fmla="*/ 168 w 280"/>
                <a:gd name="T71" fmla="*/ 250 h 372"/>
                <a:gd name="T72" fmla="*/ 172 w 280"/>
                <a:gd name="T73" fmla="*/ 190 h 372"/>
                <a:gd name="T74" fmla="*/ 178 w 280"/>
                <a:gd name="T75" fmla="*/ 194 h 372"/>
                <a:gd name="T76" fmla="*/ 186 w 280"/>
                <a:gd name="T77" fmla="*/ 190 h 372"/>
                <a:gd name="T78" fmla="*/ 188 w 280"/>
                <a:gd name="T79" fmla="*/ 180 h 372"/>
                <a:gd name="T80" fmla="*/ 168 w 280"/>
                <a:gd name="T81" fmla="*/ 150 h 372"/>
                <a:gd name="T82" fmla="*/ 204 w 280"/>
                <a:gd name="T83" fmla="*/ 158 h 372"/>
                <a:gd name="T84" fmla="*/ 212 w 280"/>
                <a:gd name="T85" fmla="*/ 160 h 372"/>
                <a:gd name="T86" fmla="*/ 218 w 280"/>
                <a:gd name="T87" fmla="*/ 158 h 372"/>
                <a:gd name="T88" fmla="*/ 220 w 280"/>
                <a:gd name="T89" fmla="*/ 146 h 372"/>
                <a:gd name="T90" fmla="*/ 216 w 280"/>
                <a:gd name="T91" fmla="*/ 102 h 372"/>
                <a:gd name="T92" fmla="*/ 240 w 280"/>
                <a:gd name="T93" fmla="*/ 126 h 372"/>
                <a:gd name="T94" fmla="*/ 248 w 280"/>
                <a:gd name="T95" fmla="*/ 126 h 372"/>
                <a:gd name="T96" fmla="*/ 254 w 280"/>
                <a:gd name="T97" fmla="*/ 122 h 372"/>
                <a:gd name="T98" fmla="*/ 252 w 280"/>
                <a:gd name="T99" fmla="*/ 110 h 372"/>
                <a:gd name="T100" fmla="*/ 84 w 280"/>
                <a:gd name="T101" fmla="*/ 234 h 372"/>
                <a:gd name="T102" fmla="*/ 96 w 280"/>
                <a:gd name="T103" fmla="*/ 292 h 372"/>
                <a:gd name="T104" fmla="*/ 0 w 280"/>
                <a:gd name="T105" fmla="*/ 318 h 372"/>
                <a:gd name="T106" fmla="*/ 72 w 280"/>
                <a:gd name="T107" fmla="*/ 290 h 372"/>
                <a:gd name="T108" fmla="*/ 80 w 280"/>
                <a:gd name="T109" fmla="*/ 292 h 372"/>
                <a:gd name="T110" fmla="*/ 86 w 280"/>
                <a:gd name="T111" fmla="*/ 290 h 372"/>
                <a:gd name="T112" fmla="*/ 88 w 280"/>
                <a:gd name="T113" fmla="*/ 278 h 372"/>
                <a:gd name="T114" fmla="*/ 84 w 280"/>
                <a:gd name="T115" fmla="*/ 23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0" h="372">
                  <a:moveTo>
                    <a:pt x="158" y="310"/>
                  </a:moveTo>
                  <a:lnTo>
                    <a:pt x="158" y="310"/>
                  </a:lnTo>
                  <a:lnTo>
                    <a:pt x="148" y="304"/>
                  </a:lnTo>
                  <a:lnTo>
                    <a:pt x="148" y="304"/>
                  </a:lnTo>
                  <a:lnTo>
                    <a:pt x="148" y="300"/>
                  </a:lnTo>
                  <a:lnTo>
                    <a:pt x="148" y="98"/>
                  </a:lnTo>
                  <a:lnTo>
                    <a:pt x="148" y="98"/>
                  </a:lnTo>
                  <a:lnTo>
                    <a:pt x="156" y="96"/>
                  </a:lnTo>
                  <a:lnTo>
                    <a:pt x="164" y="92"/>
                  </a:lnTo>
                  <a:lnTo>
                    <a:pt x="170" y="86"/>
                  </a:lnTo>
                  <a:lnTo>
                    <a:pt x="176" y="80"/>
                  </a:lnTo>
                  <a:lnTo>
                    <a:pt x="180" y="72"/>
                  </a:lnTo>
                  <a:lnTo>
                    <a:pt x="184" y="64"/>
                  </a:lnTo>
                  <a:lnTo>
                    <a:pt x="186" y="56"/>
                  </a:lnTo>
                  <a:lnTo>
                    <a:pt x="186" y="48"/>
                  </a:lnTo>
                  <a:lnTo>
                    <a:pt x="186" y="48"/>
                  </a:lnTo>
                  <a:lnTo>
                    <a:pt x="184" y="32"/>
                  </a:lnTo>
                  <a:lnTo>
                    <a:pt x="178" y="20"/>
                  </a:lnTo>
                  <a:lnTo>
                    <a:pt x="170" y="10"/>
                  </a:lnTo>
                  <a:lnTo>
                    <a:pt x="160" y="0"/>
                  </a:lnTo>
                  <a:lnTo>
                    <a:pt x="160" y="48"/>
                  </a:lnTo>
                  <a:lnTo>
                    <a:pt x="106" y="48"/>
                  </a:lnTo>
                  <a:lnTo>
                    <a:pt x="106" y="0"/>
                  </a:lnTo>
                  <a:lnTo>
                    <a:pt x="106" y="0"/>
                  </a:lnTo>
                  <a:lnTo>
                    <a:pt x="94" y="10"/>
                  </a:lnTo>
                  <a:lnTo>
                    <a:pt x="86" y="20"/>
                  </a:lnTo>
                  <a:lnTo>
                    <a:pt x="80" y="32"/>
                  </a:lnTo>
                  <a:lnTo>
                    <a:pt x="78" y="48"/>
                  </a:lnTo>
                  <a:lnTo>
                    <a:pt x="78" y="48"/>
                  </a:lnTo>
                  <a:lnTo>
                    <a:pt x="78" y="56"/>
                  </a:lnTo>
                  <a:lnTo>
                    <a:pt x="82" y="64"/>
                  </a:lnTo>
                  <a:lnTo>
                    <a:pt x="84" y="72"/>
                  </a:lnTo>
                  <a:lnTo>
                    <a:pt x="88" y="80"/>
                  </a:lnTo>
                  <a:lnTo>
                    <a:pt x="94" y="86"/>
                  </a:lnTo>
                  <a:lnTo>
                    <a:pt x="100" y="92"/>
                  </a:lnTo>
                  <a:lnTo>
                    <a:pt x="108" y="96"/>
                  </a:lnTo>
                  <a:lnTo>
                    <a:pt x="116" y="98"/>
                  </a:lnTo>
                  <a:lnTo>
                    <a:pt x="116" y="300"/>
                  </a:lnTo>
                  <a:lnTo>
                    <a:pt x="116" y="300"/>
                  </a:lnTo>
                  <a:lnTo>
                    <a:pt x="116" y="304"/>
                  </a:lnTo>
                  <a:lnTo>
                    <a:pt x="116" y="304"/>
                  </a:lnTo>
                  <a:lnTo>
                    <a:pt x="108" y="308"/>
                  </a:lnTo>
                  <a:lnTo>
                    <a:pt x="102" y="316"/>
                  </a:lnTo>
                  <a:lnTo>
                    <a:pt x="98" y="326"/>
                  </a:lnTo>
                  <a:lnTo>
                    <a:pt x="96" y="336"/>
                  </a:lnTo>
                  <a:lnTo>
                    <a:pt x="96" y="336"/>
                  </a:lnTo>
                  <a:lnTo>
                    <a:pt x="96" y="342"/>
                  </a:lnTo>
                  <a:lnTo>
                    <a:pt x="98" y="350"/>
                  </a:lnTo>
                  <a:lnTo>
                    <a:pt x="102" y="356"/>
                  </a:lnTo>
                  <a:lnTo>
                    <a:pt x="106" y="360"/>
                  </a:lnTo>
                  <a:lnTo>
                    <a:pt x="106" y="360"/>
                  </a:lnTo>
                  <a:lnTo>
                    <a:pt x="112" y="366"/>
                  </a:lnTo>
                  <a:lnTo>
                    <a:pt x="118" y="368"/>
                  </a:lnTo>
                  <a:lnTo>
                    <a:pt x="124" y="370"/>
                  </a:lnTo>
                  <a:lnTo>
                    <a:pt x="132" y="372"/>
                  </a:lnTo>
                  <a:lnTo>
                    <a:pt x="132" y="372"/>
                  </a:lnTo>
                  <a:lnTo>
                    <a:pt x="140" y="370"/>
                  </a:lnTo>
                  <a:lnTo>
                    <a:pt x="146" y="368"/>
                  </a:lnTo>
                  <a:lnTo>
                    <a:pt x="152" y="366"/>
                  </a:lnTo>
                  <a:lnTo>
                    <a:pt x="158" y="360"/>
                  </a:lnTo>
                  <a:lnTo>
                    <a:pt x="162" y="356"/>
                  </a:lnTo>
                  <a:lnTo>
                    <a:pt x="166" y="350"/>
                  </a:lnTo>
                  <a:lnTo>
                    <a:pt x="168" y="342"/>
                  </a:lnTo>
                  <a:lnTo>
                    <a:pt x="168" y="336"/>
                  </a:lnTo>
                  <a:lnTo>
                    <a:pt x="168" y="336"/>
                  </a:lnTo>
                  <a:lnTo>
                    <a:pt x="168" y="328"/>
                  </a:lnTo>
                  <a:lnTo>
                    <a:pt x="166" y="322"/>
                  </a:lnTo>
                  <a:lnTo>
                    <a:pt x="162" y="316"/>
                  </a:lnTo>
                  <a:lnTo>
                    <a:pt x="158" y="310"/>
                  </a:lnTo>
                  <a:lnTo>
                    <a:pt x="158" y="310"/>
                  </a:lnTo>
                  <a:close/>
                  <a:moveTo>
                    <a:pt x="144" y="346"/>
                  </a:moveTo>
                  <a:lnTo>
                    <a:pt x="144" y="346"/>
                  </a:lnTo>
                  <a:lnTo>
                    <a:pt x="138" y="350"/>
                  </a:lnTo>
                  <a:lnTo>
                    <a:pt x="132" y="352"/>
                  </a:lnTo>
                  <a:lnTo>
                    <a:pt x="132" y="352"/>
                  </a:lnTo>
                  <a:lnTo>
                    <a:pt x="126" y="350"/>
                  </a:lnTo>
                  <a:lnTo>
                    <a:pt x="120" y="346"/>
                  </a:lnTo>
                  <a:lnTo>
                    <a:pt x="120" y="346"/>
                  </a:lnTo>
                  <a:lnTo>
                    <a:pt x="118" y="342"/>
                  </a:lnTo>
                  <a:lnTo>
                    <a:pt x="116" y="336"/>
                  </a:lnTo>
                  <a:lnTo>
                    <a:pt x="116" y="336"/>
                  </a:lnTo>
                  <a:lnTo>
                    <a:pt x="118" y="330"/>
                  </a:lnTo>
                  <a:lnTo>
                    <a:pt x="120" y="324"/>
                  </a:lnTo>
                  <a:lnTo>
                    <a:pt x="120" y="324"/>
                  </a:lnTo>
                  <a:lnTo>
                    <a:pt x="126" y="320"/>
                  </a:lnTo>
                  <a:lnTo>
                    <a:pt x="132" y="320"/>
                  </a:lnTo>
                  <a:lnTo>
                    <a:pt x="132" y="320"/>
                  </a:lnTo>
                  <a:lnTo>
                    <a:pt x="138" y="320"/>
                  </a:lnTo>
                  <a:lnTo>
                    <a:pt x="144" y="324"/>
                  </a:lnTo>
                  <a:lnTo>
                    <a:pt x="144" y="324"/>
                  </a:lnTo>
                  <a:lnTo>
                    <a:pt x="146" y="330"/>
                  </a:lnTo>
                  <a:lnTo>
                    <a:pt x="148" y="336"/>
                  </a:lnTo>
                  <a:lnTo>
                    <a:pt x="148" y="336"/>
                  </a:lnTo>
                  <a:lnTo>
                    <a:pt x="146" y="342"/>
                  </a:lnTo>
                  <a:lnTo>
                    <a:pt x="144" y="346"/>
                  </a:lnTo>
                  <a:lnTo>
                    <a:pt x="144" y="346"/>
                  </a:lnTo>
                  <a:close/>
                  <a:moveTo>
                    <a:pt x="280" y="38"/>
                  </a:moveTo>
                  <a:lnTo>
                    <a:pt x="280" y="318"/>
                  </a:lnTo>
                  <a:lnTo>
                    <a:pt x="186" y="318"/>
                  </a:lnTo>
                  <a:lnTo>
                    <a:pt x="186" y="318"/>
                  </a:lnTo>
                  <a:lnTo>
                    <a:pt x="180" y="306"/>
                  </a:lnTo>
                  <a:lnTo>
                    <a:pt x="172" y="296"/>
                  </a:lnTo>
                  <a:lnTo>
                    <a:pt x="172" y="296"/>
                  </a:lnTo>
                  <a:lnTo>
                    <a:pt x="168" y="292"/>
                  </a:lnTo>
                  <a:lnTo>
                    <a:pt x="168" y="286"/>
                  </a:lnTo>
                  <a:lnTo>
                    <a:pt x="248" y="286"/>
                  </a:lnTo>
                  <a:lnTo>
                    <a:pt x="248" y="170"/>
                  </a:lnTo>
                  <a:lnTo>
                    <a:pt x="168" y="250"/>
                  </a:lnTo>
                  <a:lnTo>
                    <a:pt x="168" y="188"/>
                  </a:lnTo>
                  <a:lnTo>
                    <a:pt x="172" y="190"/>
                  </a:lnTo>
                  <a:lnTo>
                    <a:pt x="172" y="190"/>
                  </a:lnTo>
                  <a:lnTo>
                    <a:pt x="174" y="192"/>
                  </a:lnTo>
                  <a:lnTo>
                    <a:pt x="178" y="194"/>
                  </a:lnTo>
                  <a:lnTo>
                    <a:pt x="178" y="194"/>
                  </a:lnTo>
                  <a:lnTo>
                    <a:pt x="182" y="192"/>
                  </a:lnTo>
                  <a:lnTo>
                    <a:pt x="186" y="190"/>
                  </a:lnTo>
                  <a:lnTo>
                    <a:pt x="186" y="190"/>
                  </a:lnTo>
                  <a:lnTo>
                    <a:pt x="188" y="186"/>
                  </a:lnTo>
                  <a:lnTo>
                    <a:pt x="188" y="184"/>
                  </a:lnTo>
                  <a:lnTo>
                    <a:pt x="188" y="180"/>
                  </a:lnTo>
                  <a:lnTo>
                    <a:pt x="186" y="176"/>
                  </a:lnTo>
                  <a:lnTo>
                    <a:pt x="168" y="160"/>
                  </a:lnTo>
                  <a:lnTo>
                    <a:pt x="168" y="150"/>
                  </a:lnTo>
                  <a:lnTo>
                    <a:pt x="182" y="136"/>
                  </a:lnTo>
                  <a:lnTo>
                    <a:pt x="204" y="158"/>
                  </a:lnTo>
                  <a:lnTo>
                    <a:pt x="204" y="158"/>
                  </a:lnTo>
                  <a:lnTo>
                    <a:pt x="208" y="160"/>
                  </a:lnTo>
                  <a:lnTo>
                    <a:pt x="212" y="160"/>
                  </a:lnTo>
                  <a:lnTo>
                    <a:pt x="212" y="160"/>
                  </a:lnTo>
                  <a:lnTo>
                    <a:pt x="214" y="160"/>
                  </a:lnTo>
                  <a:lnTo>
                    <a:pt x="218" y="158"/>
                  </a:lnTo>
                  <a:lnTo>
                    <a:pt x="218" y="158"/>
                  </a:lnTo>
                  <a:lnTo>
                    <a:pt x="220" y="154"/>
                  </a:lnTo>
                  <a:lnTo>
                    <a:pt x="222" y="150"/>
                  </a:lnTo>
                  <a:lnTo>
                    <a:pt x="220" y="146"/>
                  </a:lnTo>
                  <a:lnTo>
                    <a:pt x="218" y="144"/>
                  </a:lnTo>
                  <a:lnTo>
                    <a:pt x="196" y="122"/>
                  </a:lnTo>
                  <a:lnTo>
                    <a:pt x="216" y="102"/>
                  </a:lnTo>
                  <a:lnTo>
                    <a:pt x="236" y="124"/>
                  </a:lnTo>
                  <a:lnTo>
                    <a:pt x="236" y="124"/>
                  </a:lnTo>
                  <a:lnTo>
                    <a:pt x="240" y="126"/>
                  </a:lnTo>
                  <a:lnTo>
                    <a:pt x="244" y="128"/>
                  </a:lnTo>
                  <a:lnTo>
                    <a:pt x="244" y="128"/>
                  </a:lnTo>
                  <a:lnTo>
                    <a:pt x="248" y="126"/>
                  </a:lnTo>
                  <a:lnTo>
                    <a:pt x="252" y="124"/>
                  </a:lnTo>
                  <a:lnTo>
                    <a:pt x="252" y="124"/>
                  </a:lnTo>
                  <a:lnTo>
                    <a:pt x="254" y="122"/>
                  </a:lnTo>
                  <a:lnTo>
                    <a:pt x="254" y="118"/>
                  </a:lnTo>
                  <a:lnTo>
                    <a:pt x="254" y="114"/>
                  </a:lnTo>
                  <a:lnTo>
                    <a:pt x="252" y="110"/>
                  </a:lnTo>
                  <a:lnTo>
                    <a:pt x="230" y="88"/>
                  </a:lnTo>
                  <a:lnTo>
                    <a:pt x="280" y="38"/>
                  </a:lnTo>
                  <a:close/>
                  <a:moveTo>
                    <a:pt x="84" y="234"/>
                  </a:moveTo>
                  <a:lnTo>
                    <a:pt x="96" y="248"/>
                  </a:lnTo>
                  <a:lnTo>
                    <a:pt x="96" y="292"/>
                  </a:lnTo>
                  <a:lnTo>
                    <a:pt x="96" y="292"/>
                  </a:lnTo>
                  <a:lnTo>
                    <a:pt x="86" y="304"/>
                  </a:lnTo>
                  <a:lnTo>
                    <a:pt x="80" y="318"/>
                  </a:lnTo>
                  <a:lnTo>
                    <a:pt x="0" y="318"/>
                  </a:lnTo>
                  <a:lnTo>
                    <a:pt x="50" y="268"/>
                  </a:lnTo>
                  <a:lnTo>
                    <a:pt x="72" y="290"/>
                  </a:lnTo>
                  <a:lnTo>
                    <a:pt x="72" y="290"/>
                  </a:lnTo>
                  <a:lnTo>
                    <a:pt x="76" y="292"/>
                  </a:lnTo>
                  <a:lnTo>
                    <a:pt x="80" y="292"/>
                  </a:lnTo>
                  <a:lnTo>
                    <a:pt x="80" y="292"/>
                  </a:lnTo>
                  <a:lnTo>
                    <a:pt x="84" y="292"/>
                  </a:lnTo>
                  <a:lnTo>
                    <a:pt x="86" y="290"/>
                  </a:lnTo>
                  <a:lnTo>
                    <a:pt x="86" y="290"/>
                  </a:lnTo>
                  <a:lnTo>
                    <a:pt x="88" y="286"/>
                  </a:lnTo>
                  <a:lnTo>
                    <a:pt x="90" y="282"/>
                  </a:lnTo>
                  <a:lnTo>
                    <a:pt x="88" y="278"/>
                  </a:lnTo>
                  <a:lnTo>
                    <a:pt x="86" y="274"/>
                  </a:lnTo>
                  <a:lnTo>
                    <a:pt x="64" y="254"/>
                  </a:lnTo>
                  <a:lnTo>
                    <a:pt x="84" y="23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53" name="KMATable0ValueChain2"/>
          <p:cNvSpPr>
            <a:spLocks noChangeArrowheads="1"/>
          </p:cNvSpPr>
          <p:nvPr/>
        </p:nvSpPr>
        <p:spPr bwMode="auto">
          <a:xfrm>
            <a:off x="1343472" y="1481948"/>
            <a:ext cx="6912000" cy="238719"/>
          </a:xfrm>
          <a:prstGeom prst="chevron">
            <a:avLst>
              <a:gd name="adj" fmla="val 21138"/>
            </a:avLst>
          </a:prstGeom>
          <a:solidFill>
            <a:schemeClr val="tx2"/>
          </a:solidFill>
          <a:ln w="25400">
            <a:solidFill>
              <a:schemeClr val="bg1"/>
            </a:solidFill>
            <a:miter lim="800000"/>
            <a:headEnd/>
            <a:tailEnd/>
          </a:ln>
        </p:spPr>
        <p:txBody>
          <a:bodyPr lIns="0" tIns="0" rIns="0" bIns="0" anchor="ctr"/>
          <a:lstStyle/>
          <a:p>
            <a:pPr algn="ctr" fontAlgn="base">
              <a:spcBef>
                <a:spcPct val="50000"/>
              </a:spcBef>
              <a:spcAft>
                <a:spcPct val="0"/>
              </a:spcAft>
              <a:defRPr/>
            </a:pPr>
            <a:r>
              <a:rPr lang="es-ES_tradnl" sz="1100" b="1" dirty="0" err="1">
                <a:solidFill>
                  <a:srgbClr val="FFFFFF"/>
                </a:solidFill>
                <a:latin typeface="Univers for KPMG Cond" panose="020B0606020202020204" pitchFamily="34" charset="0"/>
                <a:cs typeface="Arial" panose="020B0604020202020204" pitchFamily="34" charset="0"/>
              </a:rPr>
              <a:t>Purchase</a:t>
            </a:r>
            <a:r>
              <a:rPr lang="es-ES_tradnl" sz="1100" b="1" dirty="0">
                <a:solidFill>
                  <a:srgbClr val="FFFFFF"/>
                </a:solidFill>
                <a:latin typeface="Univers for KPMG Cond" panose="020B0606020202020204" pitchFamily="34" charset="0"/>
                <a:cs typeface="Arial" panose="020B0604020202020204" pitchFamily="34" charset="0"/>
              </a:rPr>
              <a:t> </a:t>
            </a:r>
            <a:r>
              <a:rPr lang="es-ES_tradnl" sz="1100" b="1" dirty="0" err="1">
                <a:solidFill>
                  <a:srgbClr val="FFFFFF"/>
                </a:solidFill>
                <a:latin typeface="Univers for KPMG Cond" panose="020B0606020202020204" pitchFamily="34" charset="0"/>
                <a:cs typeface="Arial" panose="020B0604020202020204" pitchFamily="34" charset="0"/>
              </a:rPr>
              <a:t>to</a:t>
            </a:r>
            <a:r>
              <a:rPr lang="es-ES_tradnl" sz="1100" b="1" dirty="0">
                <a:solidFill>
                  <a:srgbClr val="FFFFFF"/>
                </a:solidFill>
                <a:latin typeface="Univers for KPMG Cond" panose="020B0606020202020204" pitchFamily="34" charset="0"/>
                <a:cs typeface="Arial" panose="020B0604020202020204" pitchFamily="34" charset="0"/>
              </a:rPr>
              <a:t> </a:t>
            </a:r>
            <a:r>
              <a:rPr lang="es-ES_tradnl" sz="1100" b="1" dirty="0" err="1">
                <a:solidFill>
                  <a:srgbClr val="FFFFFF"/>
                </a:solidFill>
                <a:latin typeface="Univers for KPMG Cond" panose="020B0606020202020204" pitchFamily="34" charset="0"/>
                <a:cs typeface="Arial" panose="020B0604020202020204" pitchFamily="34" charset="0"/>
              </a:rPr>
              <a:t>Pay</a:t>
            </a:r>
            <a:r>
              <a:rPr lang="es-ES_tradnl" sz="1100" b="1" dirty="0">
                <a:solidFill>
                  <a:srgbClr val="FFFFFF"/>
                </a:solidFill>
                <a:latin typeface="Univers for KPMG Cond" panose="020B0606020202020204" pitchFamily="34" charset="0"/>
                <a:cs typeface="Arial" panose="020B0604020202020204" pitchFamily="34" charset="0"/>
              </a:rPr>
              <a:t> (</a:t>
            </a:r>
            <a:r>
              <a:rPr kumimoji="0" lang="es-ES_tradnl" sz="11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Cuentas a Pagar)</a:t>
            </a:r>
          </a:p>
        </p:txBody>
      </p:sp>
      <p:sp>
        <p:nvSpPr>
          <p:cNvPr id="44" name="Rectangle 43"/>
          <p:cNvSpPr/>
          <p:nvPr/>
        </p:nvSpPr>
        <p:spPr>
          <a:xfrm>
            <a:off x="3504304" y="3220251"/>
            <a:ext cx="5328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Descripción</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5" name="Rectangle 4"/>
          <p:cNvSpPr/>
          <p:nvPr/>
        </p:nvSpPr>
        <p:spPr>
          <a:xfrm>
            <a:off x="1631504" y="3220251"/>
            <a:ext cx="1800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Proceso</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grpSp>
        <p:nvGrpSpPr>
          <p:cNvPr id="78" name="Group 15"/>
          <p:cNvGrpSpPr>
            <a:grpSpLocks noChangeAspect="1"/>
          </p:cNvGrpSpPr>
          <p:nvPr/>
        </p:nvGrpSpPr>
        <p:grpSpPr bwMode="auto">
          <a:xfrm>
            <a:off x="1775520" y="3248548"/>
            <a:ext cx="331372" cy="230082"/>
            <a:chOff x="1316" y="1580"/>
            <a:chExt cx="428" cy="428"/>
          </a:xfrm>
          <a:solidFill>
            <a:schemeClr val="bg1"/>
          </a:solidFill>
        </p:grpSpPr>
        <p:sp>
          <p:nvSpPr>
            <p:cNvPr id="80" name="Freeform 16"/>
            <p:cNvSpPr>
              <a:spLocks noEditPoints="1"/>
            </p:cNvSpPr>
            <p:nvPr/>
          </p:nvSpPr>
          <p:spPr bwMode="auto">
            <a:xfrm>
              <a:off x="1470" y="1713"/>
              <a:ext cx="238" cy="238"/>
            </a:xfrm>
            <a:custGeom>
              <a:avLst/>
              <a:gdLst/>
              <a:ahLst/>
              <a:cxnLst>
                <a:cxn ang="0">
                  <a:pos x="19" y="3"/>
                </a:cxn>
                <a:cxn ang="0">
                  <a:pos x="19" y="3"/>
                </a:cxn>
                <a:cxn ang="0">
                  <a:pos x="31" y="0"/>
                </a:cxn>
                <a:cxn ang="0">
                  <a:pos x="51" y="17"/>
                </a:cxn>
                <a:cxn ang="0">
                  <a:pos x="46" y="30"/>
                </a:cxn>
                <a:cxn ang="0">
                  <a:pos x="46" y="31"/>
                </a:cxn>
                <a:cxn ang="0">
                  <a:pos x="97" y="80"/>
                </a:cxn>
                <a:cxn ang="0">
                  <a:pos x="96" y="96"/>
                </a:cxn>
                <a:cxn ang="0">
                  <a:pos x="80" y="96"/>
                </a:cxn>
                <a:cxn ang="0">
                  <a:pos x="32" y="46"/>
                </a:cxn>
                <a:cxn ang="0">
                  <a:pos x="30" y="46"/>
                </a:cxn>
                <a:cxn ang="0">
                  <a:pos x="17" y="51"/>
                </a:cxn>
                <a:cxn ang="0">
                  <a:pos x="0" y="31"/>
                </a:cxn>
                <a:cxn ang="0">
                  <a:pos x="3" y="19"/>
                </a:cxn>
                <a:cxn ang="0">
                  <a:pos x="3" y="19"/>
                </a:cxn>
                <a:cxn ang="0">
                  <a:pos x="3" y="19"/>
                </a:cxn>
                <a:cxn ang="0">
                  <a:pos x="16" y="32"/>
                </a:cxn>
                <a:cxn ang="0">
                  <a:pos x="27" y="27"/>
                </a:cxn>
                <a:cxn ang="0">
                  <a:pos x="32" y="16"/>
                </a:cxn>
                <a:cxn ang="0">
                  <a:pos x="19" y="4"/>
                </a:cxn>
                <a:cxn ang="0">
                  <a:pos x="19" y="3"/>
                </a:cxn>
                <a:cxn ang="0">
                  <a:pos x="84" y="84"/>
                </a:cxn>
                <a:cxn ang="0">
                  <a:pos x="92" y="84"/>
                </a:cxn>
                <a:cxn ang="0">
                  <a:pos x="92" y="92"/>
                </a:cxn>
                <a:cxn ang="0">
                  <a:pos x="84" y="92"/>
                </a:cxn>
                <a:cxn ang="0">
                  <a:pos x="84" y="84"/>
                </a:cxn>
              </a:cxnLst>
              <a:rect l="0" t="0" r="r" b="b"/>
              <a:pathLst>
                <a:path w="101" h="101">
                  <a:moveTo>
                    <a:pt x="19" y="3"/>
                  </a:moveTo>
                  <a:cubicBezTo>
                    <a:pt x="19" y="3"/>
                    <a:pt x="19" y="3"/>
                    <a:pt x="19" y="3"/>
                  </a:cubicBezTo>
                  <a:cubicBezTo>
                    <a:pt x="31" y="0"/>
                    <a:pt x="31" y="0"/>
                    <a:pt x="31" y="0"/>
                  </a:cubicBezTo>
                  <a:cubicBezTo>
                    <a:pt x="51" y="17"/>
                    <a:pt x="51" y="17"/>
                    <a:pt x="51" y="17"/>
                  </a:cubicBezTo>
                  <a:cubicBezTo>
                    <a:pt x="46" y="30"/>
                    <a:pt x="46" y="30"/>
                    <a:pt x="46" y="30"/>
                  </a:cubicBezTo>
                  <a:cubicBezTo>
                    <a:pt x="46" y="31"/>
                    <a:pt x="46" y="31"/>
                    <a:pt x="46" y="31"/>
                  </a:cubicBezTo>
                  <a:cubicBezTo>
                    <a:pt x="97" y="80"/>
                    <a:pt x="97" y="80"/>
                    <a:pt x="97" y="80"/>
                  </a:cubicBezTo>
                  <a:cubicBezTo>
                    <a:pt x="101" y="84"/>
                    <a:pt x="101" y="92"/>
                    <a:pt x="96" y="96"/>
                  </a:cubicBezTo>
                  <a:cubicBezTo>
                    <a:pt x="92" y="100"/>
                    <a:pt x="85" y="101"/>
                    <a:pt x="80" y="96"/>
                  </a:cubicBezTo>
                  <a:cubicBezTo>
                    <a:pt x="32" y="46"/>
                    <a:pt x="32" y="46"/>
                    <a:pt x="32" y="46"/>
                  </a:cubicBezTo>
                  <a:cubicBezTo>
                    <a:pt x="30" y="46"/>
                    <a:pt x="30" y="46"/>
                    <a:pt x="30" y="46"/>
                  </a:cubicBezTo>
                  <a:cubicBezTo>
                    <a:pt x="17" y="51"/>
                    <a:pt x="17" y="51"/>
                    <a:pt x="17" y="51"/>
                  </a:cubicBezTo>
                  <a:cubicBezTo>
                    <a:pt x="0" y="31"/>
                    <a:pt x="0" y="31"/>
                    <a:pt x="0" y="31"/>
                  </a:cubicBezTo>
                  <a:cubicBezTo>
                    <a:pt x="3" y="19"/>
                    <a:pt x="3" y="19"/>
                    <a:pt x="3" y="19"/>
                  </a:cubicBezTo>
                  <a:cubicBezTo>
                    <a:pt x="3" y="19"/>
                    <a:pt x="3" y="19"/>
                    <a:pt x="3" y="19"/>
                  </a:cubicBezTo>
                  <a:cubicBezTo>
                    <a:pt x="3" y="19"/>
                    <a:pt x="3" y="19"/>
                    <a:pt x="3" y="19"/>
                  </a:cubicBezTo>
                  <a:cubicBezTo>
                    <a:pt x="16" y="32"/>
                    <a:pt x="16" y="32"/>
                    <a:pt x="16" y="32"/>
                  </a:cubicBezTo>
                  <a:cubicBezTo>
                    <a:pt x="27" y="27"/>
                    <a:pt x="27" y="27"/>
                    <a:pt x="27" y="27"/>
                  </a:cubicBezTo>
                  <a:cubicBezTo>
                    <a:pt x="32" y="16"/>
                    <a:pt x="32" y="16"/>
                    <a:pt x="32" y="16"/>
                  </a:cubicBezTo>
                  <a:cubicBezTo>
                    <a:pt x="19" y="4"/>
                    <a:pt x="19" y="4"/>
                    <a:pt x="19" y="4"/>
                  </a:cubicBezTo>
                  <a:lnTo>
                    <a:pt x="19" y="3"/>
                  </a:lnTo>
                  <a:close/>
                  <a:moveTo>
                    <a:pt x="84" y="84"/>
                  </a:moveTo>
                  <a:cubicBezTo>
                    <a:pt x="86" y="82"/>
                    <a:pt x="90" y="82"/>
                    <a:pt x="92" y="84"/>
                  </a:cubicBezTo>
                  <a:cubicBezTo>
                    <a:pt x="94" y="86"/>
                    <a:pt x="94" y="90"/>
                    <a:pt x="92" y="92"/>
                  </a:cubicBezTo>
                  <a:cubicBezTo>
                    <a:pt x="90" y="94"/>
                    <a:pt x="86" y="94"/>
                    <a:pt x="84" y="92"/>
                  </a:cubicBezTo>
                  <a:cubicBezTo>
                    <a:pt x="82" y="90"/>
                    <a:pt x="82" y="86"/>
                    <a:pt x="84" y="84"/>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Arial"/>
                <a:ea typeface="+mn-ea"/>
                <a:cs typeface="+mn-cs"/>
              </a:endParaRPr>
            </a:p>
          </p:txBody>
        </p:sp>
        <p:sp>
          <p:nvSpPr>
            <p:cNvPr id="81" name="Freeform 17"/>
            <p:cNvSpPr>
              <a:spLocks/>
            </p:cNvSpPr>
            <p:nvPr/>
          </p:nvSpPr>
          <p:spPr bwMode="auto">
            <a:xfrm>
              <a:off x="1316" y="1580"/>
              <a:ext cx="428" cy="428"/>
            </a:xfrm>
            <a:custGeom>
              <a:avLst/>
              <a:gdLst/>
              <a:ahLst/>
              <a:cxnLst>
                <a:cxn ang="0">
                  <a:pos x="104" y="0"/>
                </a:cxn>
                <a:cxn ang="0">
                  <a:pos x="108" y="24"/>
                </a:cxn>
                <a:cxn ang="0">
                  <a:pos x="126" y="31"/>
                </a:cxn>
                <a:cxn ang="0">
                  <a:pos x="145" y="17"/>
                </a:cxn>
                <a:cxn ang="0">
                  <a:pos x="164" y="36"/>
                </a:cxn>
                <a:cxn ang="0">
                  <a:pos x="150" y="56"/>
                </a:cxn>
                <a:cxn ang="0">
                  <a:pos x="157" y="74"/>
                </a:cxn>
                <a:cxn ang="0">
                  <a:pos x="181" y="78"/>
                </a:cxn>
                <a:cxn ang="0">
                  <a:pos x="181" y="104"/>
                </a:cxn>
                <a:cxn ang="0">
                  <a:pos x="157" y="108"/>
                </a:cxn>
                <a:cxn ang="0">
                  <a:pos x="152" y="120"/>
                </a:cxn>
                <a:cxn ang="0">
                  <a:pos x="137" y="105"/>
                </a:cxn>
                <a:cxn ang="0">
                  <a:pos x="139" y="97"/>
                </a:cxn>
                <a:cxn ang="0">
                  <a:pos x="97" y="43"/>
                </a:cxn>
                <a:cxn ang="0">
                  <a:pos x="43" y="84"/>
                </a:cxn>
                <a:cxn ang="0">
                  <a:pos x="84" y="139"/>
                </a:cxn>
                <a:cxn ang="0">
                  <a:pos x="106" y="136"/>
                </a:cxn>
                <a:cxn ang="0">
                  <a:pos x="121" y="152"/>
                </a:cxn>
                <a:cxn ang="0">
                  <a:pos x="108" y="157"/>
                </a:cxn>
                <a:cxn ang="0">
                  <a:pos x="104" y="181"/>
                </a:cxn>
                <a:cxn ang="0">
                  <a:pos x="77" y="181"/>
                </a:cxn>
                <a:cxn ang="0">
                  <a:pos x="73" y="157"/>
                </a:cxn>
                <a:cxn ang="0">
                  <a:pos x="55" y="150"/>
                </a:cxn>
                <a:cxn ang="0">
                  <a:pos x="36" y="164"/>
                </a:cxn>
                <a:cxn ang="0">
                  <a:pos x="17" y="145"/>
                </a:cxn>
                <a:cxn ang="0">
                  <a:pos x="31" y="126"/>
                </a:cxn>
                <a:cxn ang="0">
                  <a:pos x="24" y="108"/>
                </a:cxn>
                <a:cxn ang="0">
                  <a:pos x="0" y="104"/>
                </a:cxn>
                <a:cxn ang="0">
                  <a:pos x="0" y="78"/>
                </a:cxn>
                <a:cxn ang="0">
                  <a:pos x="24" y="73"/>
                </a:cxn>
                <a:cxn ang="0">
                  <a:pos x="31" y="56"/>
                </a:cxn>
                <a:cxn ang="0">
                  <a:pos x="17" y="36"/>
                </a:cxn>
                <a:cxn ang="0">
                  <a:pos x="36" y="17"/>
                </a:cxn>
                <a:cxn ang="0">
                  <a:pos x="56" y="31"/>
                </a:cxn>
                <a:cxn ang="0">
                  <a:pos x="73" y="24"/>
                </a:cxn>
                <a:cxn ang="0">
                  <a:pos x="78" y="0"/>
                </a:cxn>
                <a:cxn ang="0">
                  <a:pos x="104" y="0"/>
                </a:cxn>
              </a:cxnLst>
              <a:rect l="0" t="0" r="r" b="b"/>
              <a:pathLst>
                <a:path w="181" h="181">
                  <a:moveTo>
                    <a:pt x="104" y="0"/>
                  </a:moveTo>
                  <a:cubicBezTo>
                    <a:pt x="108" y="24"/>
                    <a:pt x="108" y="24"/>
                    <a:pt x="108" y="24"/>
                  </a:cubicBezTo>
                  <a:cubicBezTo>
                    <a:pt x="126" y="31"/>
                    <a:pt x="126" y="31"/>
                    <a:pt x="126" y="31"/>
                  </a:cubicBezTo>
                  <a:cubicBezTo>
                    <a:pt x="145" y="17"/>
                    <a:pt x="145" y="17"/>
                    <a:pt x="145" y="17"/>
                  </a:cubicBezTo>
                  <a:cubicBezTo>
                    <a:pt x="164" y="36"/>
                    <a:pt x="164" y="36"/>
                    <a:pt x="164" y="36"/>
                  </a:cubicBezTo>
                  <a:cubicBezTo>
                    <a:pt x="150" y="56"/>
                    <a:pt x="150" y="56"/>
                    <a:pt x="150" y="56"/>
                  </a:cubicBezTo>
                  <a:cubicBezTo>
                    <a:pt x="157" y="74"/>
                    <a:pt x="157" y="74"/>
                    <a:pt x="157" y="74"/>
                  </a:cubicBezTo>
                  <a:cubicBezTo>
                    <a:pt x="181" y="78"/>
                    <a:pt x="181" y="78"/>
                    <a:pt x="181" y="78"/>
                  </a:cubicBezTo>
                  <a:cubicBezTo>
                    <a:pt x="181" y="104"/>
                    <a:pt x="181" y="104"/>
                    <a:pt x="181" y="104"/>
                  </a:cubicBezTo>
                  <a:cubicBezTo>
                    <a:pt x="157" y="108"/>
                    <a:pt x="157" y="108"/>
                    <a:pt x="157" y="108"/>
                  </a:cubicBezTo>
                  <a:cubicBezTo>
                    <a:pt x="152" y="120"/>
                    <a:pt x="152" y="120"/>
                    <a:pt x="152" y="120"/>
                  </a:cubicBezTo>
                  <a:cubicBezTo>
                    <a:pt x="137" y="105"/>
                    <a:pt x="137" y="105"/>
                    <a:pt x="137" y="105"/>
                  </a:cubicBezTo>
                  <a:cubicBezTo>
                    <a:pt x="138" y="103"/>
                    <a:pt x="138" y="100"/>
                    <a:pt x="139" y="97"/>
                  </a:cubicBezTo>
                  <a:cubicBezTo>
                    <a:pt x="142" y="71"/>
                    <a:pt x="124" y="46"/>
                    <a:pt x="97" y="43"/>
                  </a:cubicBezTo>
                  <a:cubicBezTo>
                    <a:pt x="71" y="39"/>
                    <a:pt x="46" y="58"/>
                    <a:pt x="43" y="84"/>
                  </a:cubicBezTo>
                  <a:cubicBezTo>
                    <a:pt x="39" y="111"/>
                    <a:pt x="58" y="135"/>
                    <a:pt x="84" y="139"/>
                  </a:cubicBezTo>
                  <a:cubicBezTo>
                    <a:pt x="92" y="140"/>
                    <a:pt x="99" y="139"/>
                    <a:pt x="106" y="136"/>
                  </a:cubicBezTo>
                  <a:cubicBezTo>
                    <a:pt x="121" y="152"/>
                    <a:pt x="121" y="152"/>
                    <a:pt x="121" y="152"/>
                  </a:cubicBezTo>
                  <a:cubicBezTo>
                    <a:pt x="108" y="157"/>
                    <a:pt x="108" y="157"/>
                    <a:pt x="108" y="157"/>
                  </a:cubicBezTo>
                  <a:cubicBezTo>
                    <a:pt x="104" y="181"/>
                    <a:pt x="104" y="181"/>
                    <a:pt x="104" y="181"/>
                  </a:cubicBezTo>
                  <a:cubicBezTo>
                    <a:pt x="77" y="181"/>
                    <a:pt x="77" y="181"/>
                    <a:pt x="77" y="181"/>
                  </a:cubicBezTo>
                  <a:cubicBezTo>
                    <a:pt x="73" y="157"/>
                    <a:pt x="73" y="157"/>
                    <a:pt x="73" y="157"/>
                  </a:cubicBezTo>
                  <a:cubicBezTo>
                    <a:pt x="55" y="150"/>
                    <a:pt x="55" y="150"/>
                    <a:pt x="55" y="150"/>
                  </a:cubicBezTo>
                  <a:cubicBezTo>
                    <a:pt x="36" y="164"/>
                    <a:pt x="36" y="164"/>
                    <a:pt x="36" y="164"/>
                  </a:cubicBezTo>
                  <a:cubicBezTo>
                    <a:pt x="17" y="145"/>
                    <a:pt x="17" y="145"/>
                    <a:pt x="17" y="145"/>
                  </a:cubicBezTo>
                  <a:cubicBezTo>
                    <a:pt x="31" y="126"/>
                    <a:pt x="31" y="126"/>
                    <a:pt x="31" y="126"/>
                  </a:cubicBezTo>
                  <a:cubicBezTo>
                    <a:pt x="24" y="108"/>
                    <a:pt x="24" y="108"/>
                    <a:pt x="24" y="108"/>
                  </a:cubicBezTo>
                  <a:cubicBezTo>
                    <a:pt x="0" y="104"/>
                    <a:pt x="0" y="104"/>
                    <a:pt x="0" y="104"/>
                  </a:cubicBezTo>
                  <a:cubicBezTo>
                    <a:pt x="0" y="78"/>
                    <a:pt x="0" y="78"/>
                    <a:pt x="0" y="78"/>
                  </a:cubicBezTo>
                  <a:cubicBezTo>
                    <a:pt x="24" y="73"/>
                    <a:pt x="24" y="73"/>
                    <a:pt x="24" y="73"/>
                  </a:cubicBezTo>
                  <a:cubicBezTo>
                    <a:pt x="31" y="56"/>
                    <a:pt x="31" y="56"/>
                    <a:pt x="31" y="56"/>
                  </a:cubicBezTo>
                  <a:cubicBezTo>
                    <a:pt x="17" y="36"/>
                    <a:pt x="17" y="36"/>
                    <a:pt x="17" y="36"/>
                  </a:cubicBezTo>
                  <a:cubicBezTo>
                    <a:pt x="36" y="17"/>
                    <a:pt x="36" y="17"/>
                    <a:pt x="36" y="17"/>
                  </a:cubicBezTo>
                  <a:cubicBezTo>
                    <a:pt x="56" y="31"/>
                    <a:pt x="56" y="31"/>
                    <a:pt x="56" y="31"/>
                  </a:cubicBezTo>
                  <a:cubicBezTo>
                    <a:pt x="73" y="24"/>
                    <a:pt x="73" y="24"/>
                    <a:pt x="73" y="24"/>
                  </a:cubicBezTo>
                  <a:cubicBezTo>
                    <a:pt x="78" y="0"/>
                    <a:pt x="78" y="0"/>
                    <a:pt x="78" y="0"/>
                  </a:cubicBezTo>
                  <a:lnTo>
                    <a:pt x="10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45" name="Rectangle 44"/>
          <p:cNvSpPr/>
          <p:nvPr/>
        </p:nvSpPr>
        <p:spPr>
          <a:xfrm>
            <a:off x="8868472" y="3220251"/>
            <a:ext cx="1692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Sistema</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120" name="Freeform 5014"/>
          <p:cNvSpPr>
            <a:spLocks noEditPoints="1"/>
          </p:cNvSpPr>
          <p:nvPr/>
        </p:nvSpPr>
        <p:spPr bwMode="auto">
          <a:xfrm>
            <a:off x="9013836" y="3265622"/>
            <a:ext cx="250516" cy="184071"/>
          </a:xfrm>
          <a:custGeom>
            <a:avLst/>
            <a:gdLst>
              <a:gd name="T0" fmla="*/ 360 w 360"/>
              <a:gd name="T1" fmla="*/ 256 h 278"/>
              <a:gd name="T2" fmla="*/ 360 w 360"/>
              <a:gd name="T3" fmla="*/ 252 h 278"/>
              <a:gd name="T4" fmla="*/ 358 w 360"/>
              <a:gd name="T5" fmla="*/ 252 h 278"/>
              <a:gd name="T6" fmla="*/ 318 w 360"/>
              <a:gd name="T7" fmla="*/ 200 h 278"/>
              <a:gd name="T8" fmla="*/ 314 w 360"/>
              <a:gd name="T9" fmla="*/ 198 h 278"/>
              <a:gd name="T10" fmla="*/ 50 w 360"/>
              <a:gd name="T11" fmla="*/ 196 h 278"/>
              <a:gd name="T12" fmla="*/ 46 w 360"/>
              <a:gd name="T13" fmla="*/ 198 h 278"/>
              <a:gd name="T14" fmla="*/ 2 w 360"/>
              <a:gd name="T15" fmla="*/ 250 h 278"/>
              <a:gd name="T16" fmla="*/ 2 w 360"/>
              <a:gd name="T17" fmla="*/ 252 h 278"/>
              <a:gd name="T18" fmla="*/ 0 w 360"/>
              <a:gd name="T19" fmla="*/ 252 h 278"/>
              <a:gd name="T20" fmla="*/ 0 w 360"/>
              <a:gd name="T21" fmla="*/ 256 h 278"/>
              <a:gd name="T22" fmla="*/ 0 w 360"/>
              <a:gd name="T23" fmla="*/ 256 h 278"/>
              <a:gd name="T24" fmla="*/ 0 w 360"/>
              <a:gd name="T25" fmla="*/ 268 h 278"/>
              <a:gd name="T26" fmla="*/ 4 w 360"/>
              <a:gd name="T27" fmla="*/ 276 h 278"/>
              <a:gd name="T28" fmla="*/ 10 w 360"/>
              <a:gd name="T29" fmla="*/ 278 h 278"/>
              <a:gd name="T30" fmla="*/ 350 w 360"/>
              <a:gd name="T31" fmla="*/ 278 h 278"/>
              <a:gd name="T32" fmla="*/ 356 w 360"/>
              <a:gd name="T33" fmla="*/ 276 h 278"/>
              <a:gd name="T34" fmla="*/ 360 w 360"/>
              <a:gd name="T35" fmla="*/ 268 h 278"/>
              <a:gd name="T36" fmla="*/ 360 w 360"/>
              <a:gd name="T37" fmla="*/ 256 h 278"/>
              <a:gd name="T38" fmla="*/ 360 w 360"/>
              <a:gd name="T39" fmla="*/ 256 h 278"/>
              <a:gd name="T40" fmla="*/ 146 w 360"/>
              <a:gd name="T41" fmla="*/ 234 h 278"/>
              <a:gd name="T42" fmla="*/ 226 w 360"/>
              <a:gd name="T43" fmla="*/ 254 h 278"/>
              <a:gd name="T44" fmla="*/ 338 w 360"/>
              <a:gd name="T45" fmla="*/ 268 h 278"/>
              <a:gd name="T46" fmla="*/ 334 w 360"/>
              <a:gd name="T47" fmla="*/ 270 h 278"/>
              <a:gd name="T48" fmla="*/ 332 w 360"/>
              <a:gd name="T49" fmla="*/ 270 h 278"/>
              <a:gd name="T50" fmla="*/ 326 w 360"/>
              <a:gd name="T51" fmla="*/ 268 h 278"/>
              <a:gd name="T52" fmla="*/ 324 w 360"/>
              <a:gd name="T53" fmla="*/ 262 h 278"/>
              <a:gd name="T54" fmla="*/ 326 w 360"/>
              <a:gd name="T55" fmla="*/ 256 h 278"/>
              <a:gd name="T56" fmla="*/ 328 w 360"/>
              <a:gd name="T57" fmla="*/ 256 h 278"/>
              <a:gd name="T58" fmla="*/ 334 w 360"/>
              <a:gd name="T59" fmla="*/ 256 h 278"/>
              <a:gd name="T60" fmla="*/ 338 w 360"/>
              <a:gd name="T61" fmla="*/ 256 h 278"/>
              <a:gd name="T62" fmla="*/ 340 w 360"/>
              <a:gd name="T63" fmla="*/ 262 h 278"/>
              <a:gd name="T64" fmla="*/ 340 w 360"/>
              <a:gd name="T65" fmla="*/ 266 h 278"/>
              <a:gd name="T66" fmla="*/ 338 w 360"/>
              <a:gd name="T67" fmla="*/ 268 h 278"/>
              <a:gd name="T68" fmla="*/ 306 w 360"/>
              <a:gd name="T69" fmla="*/ 184 h 278"/>
              <a:gd name="T70" fmla="*/ 310 w 360"/>
              <a:gd name="T71" fmla="*/ 184 h 278"/>
              <a:gd name="T72" fmla="*/ 318 w 360"/>
              <a:gd name="T73" fmla="*/ 178 h 278"/>
              <a:gd name="T74" fmla="*/ 318 w 360"/>
              <a:gd name="T75" fmla="*/ 12 h 278"/>
              <a:gd name="T76" fmla="*/ 318 w 360"/>
              <a:gd name="T77" fmla="*/ 6 h 278"/>
              <a:gd name="T78" fmla="*/ 310 w 360"/>
              <a:gd name="T79" fmla="*/ 0 h 278"/>
              <a:gd name="T80" fmla="*/ 54 w 360"/>
              <a:gd name="T81" fmla="*/ 0 h 278"/>
              <a:gd name="T82" fmla="*/ 50 w 360"/>
              <a:gd name="T83" fmla="*/ 0 h 278"/>
              <a:gd name="T84" fmla="*/ 42 w 360"/>
              <a:gd name="T85" fmla="*/ 6 h 278"/>
              <a:gd name="T86" fmla="*/ 42 w 360"/>
              <a:gd name="T87" fmla="*/ 172 h 278"/>
              <a:gd name="T88" fmla="*/ 42 w 360"/>
              <a:gd name="T89" fmla="*/ 178 h 278"/>
              <a:gd name="T90" fmla="*/ 50 w 360"/>
              <a:gd name="T91" fmla="*/ 184 h 278"/>
              <a:gd name="T92" fmla="*/ 54 w 360"/>
              <a:gd name="T93" fmla="*/ 184 h 278"/>
              <a:gd name="T94" fmla="*/ 294 w 360"/>
              <a:gd name="T95" fmla="*/ 24 h 278"/>
              <a:gd name="T96" fmla="*/ 66 w 360"/>
              <a:gd name="T97"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0" h="278">
                <a:moveTo>
                  <a:pt x="360" y="256"/>
                </a:moveTo>
                <a:lnTo>
                  <a:pt x="360" y="256"/>
                </a:lnTo>
                <a:lnTo>
                  <a:pt x="360" y="252"/>
                </a:lnTo>
                <a:lnTo>
                  <a:pt x="360" y="252"/>
                </a:lnTo>
                <a:lnTo>
                  <a:pt x="358" y="252"/>
                </a:lnTo>
                <a:lnTo>
                  <a:pt x="358" y="252"/>
                </a:lnTo>
                <a:lnTo>
                  <a:pt x="358" y="250"/>
                </a:lnTo>
                <a:lnTo>
                  <a:pt x="318" y="200"/>
                </a:lnTo>
                <a:lnTo>
                  <a:pt x="318" y="200"/>
                </a:lnTo>
                <a:lnTo>
                  <a:pt x="314" y="198"/>
                </a:lnTo>
                <a:lnTo>
                  <a:pt x="310" y="196"/>
                </a:lnTo>
                <a:lnTo>
                  <a:pt x="50" y="196"/>
                </a:lnTo>
                <a:lnTo>
                  <a:pt x="50" y="196"/>
                </a:lnTo>
                <a:lnTo>
                  <a:pt x="46" y="198"/>
                </a:lnTo>
                <a:lnTo>
                  <a:pt x="42" y="200"/>
                </a:lnTo>
                <a:lnTo>
                  <a:pt x="2" y="250"/>
                </a:lnTo>
                <a:lnTo>
                  <a:pt x="2" y="250"/>
                </a:lnTo>
                <a:lnTo>
                  <a:pt x="2" y="252"/>
                </a:lnTo>
                <a:lnTo>
                  <a:pt x="2" y="252"/>
                </a:lnTo>
                <a:lnTo>
                  <a:pt x="0" y="252"/>
                </a:lnTo>
                <a:lnTo>
                  <a:pt x="0" y="252"/>
                </a:lnTo>
                <a:lnTo>
                  <a:pt x="0" y="256"/>
                </a:lnTo>
                <a:lnTo>
                  <a:pt x="0" y="256"/>
                </a:lnTo>
                <a:lnTo>
                  <a:pt x="0" y="256"/>
                </a:lnTo>
                <a:lnTo>
                  <a:pt x="0" y="268"/>
                </a:lnTo>
                <a:lnTo>
                  <a:pt x="0" y="268"/>
                </a:lnTo>
                <a:lnTo>
                  <a:pt x="0" y="272"/>
                </a:lnTo>
                <a:lnTo>
                  <a:pt x="4" y="276"/>
                </a:lnTo>
                <a:lnTo>
                  <a:pt x="6" y="278"/>
                </a:lnTo>
                <a:lnTo>
                  <a:pt x="10" y="278"/>
                </a:lnTo>
                <a:lnTo>
                  <a:pt x="350" y="278"/>
                </a:lnTo>
                <a:lnTo>
                  <a:pt x="350" y="278"/>
                </a:lnTo>
                <a:lnTo>
                  <a:pt x="354" y="278"/>
                </a:lnTo>
                <a:lnTo>
                  <a:pt x="356" y="276"/>
                </a:lnTo>
                <a:lnTo>
                  <a:pt x="360" y="272"/>
                </a:lnTo>
                <a:lnTo>
                  <a:pt x="360" y="268"/>
                </a:lnTo>
                <a:lnTo>
                  <a:pt x="360" y="256"/>
                </a:lnTo>
                <a:lnTo>
                  <a:pt x="360" y="256"/>
                </a:lnTo>
                <a:lnTo>
                  <a:pt x="360" y="256"/>
                </a:lnTo>
                <a:lnTo>
                  <a:pt x="360" y="256"/>
                </a:lnTo>
                <a:close/>
                <a:moveTo>
                  <a:pt x="134" y="254"/>
                </a:moveTo>
                <a:lnTo>
                  <a:pt x="146" y="234"/>
                </a:lnTo>
                <a:lnTo>
                  <a:pt x="214" y="234"/>
                </a:lnTo>
                <a:lnTo>
                  <a:pt x="226" y="254"/>
                </a:lnTo>
                <a:lnTo>
                  <a:pt x="134" y="254"/>
                </a:lnTo>
                <a:close/>
                <a:moveTo>
                  <a:pt x="338" y="268"/>
                </a:moveTo>
                <a:lnTo>
                  <a:pt x="338" y="268"/>
                </a:lnTo>
                <a:lnTo>
                  <a:pt x="334" y="270"/>
                </a:lnTo>
                <a:lnTo>
                  <a:pt x="332" y="270"/>
                </a:lnTo>
                <a:lnTo>
                  <a:pt x="332" y="270"/>
                </a:lnTo>
                <a:lnTo>
                  <a:pt x="326" y="268"/>
                </a:lnTo>
                <a:lnTo>
                  <a:pt x="326" y="268"/>
                </a:lnTo>
                <a:lnTo>
                  <a:pt x="324" y="262"/>
                </a:lnTo>
                <a:lnTo>
                  <a:pt x="324" y="262"/>
                </a:lnTo>
                <a:lnTo>
                  <a:pt x="324" y="260"/>
                </a:lnTo>
                <a:lnTo>
                  <a:pt x="326" y="256"/>
                </a:lnTo>
                <a:lnTo>
                  <a:pt x="326" y="256"/>
                </a:lnTo>
                <a:lnTo>
                  <a:pt x="328" y="256"/>
                </a:lnTo>
                <a:lnTo>
                  <a:pt x="332" y="254"/>
                </a:lnTo>
                <a:lnTo>
                  <a:pt x="334" y="256"/>
                </a:lnTo>
                <a:lnTo>
                  <a:pt x="338" y="256"/>
                </a:lnTo>
                <a:lnTo>
                  <a:pt x="338" y="256"/>
                </a:lnTo>
                <a:lnTo>
                  <a:pt x="340" y="260"/>
                </a:lnTo>
                <a:lnTo>
                  <a:pt x="340" y="262"/>
                </a:lnTo>
                <a:lnTo>
                  <a:pt x="340" y="262"/>
                </a:lnTo>
                <a:lnTo>
                  <a:pt x="340" y="266"/>
                </a:lnTo>
                <a:lnTo>
                  <a:pt x="338" y="268"/>
                </a:lnTo>
                <a:lnTo>
                  <a:pt x="338" y="268"/>
                </a:lnTo>
                <a:close/>
                <a:moveTo>
                  <a:pt x="54" y="184"/>
                </a:moveTo>
                <a:lnTo>
                  <a:pt x="306" y="184"/>
                </a:lnTo>
                <a:lnTo>
                  <a:pt x="306" y="184"/>
                </a:lnTo>
                <a:lnTo>
                  <a:pt x="310" y="184"/>
                </a:lnTo>
                <a:lnTo>
                  <a:pt x="314" y="182"/>
                </a:lnTo>
                <a:lnTo>
                  <a:pt x="318" y="178"/>
                </a:lnTo>
                <a:lnTo>
                  <a:pt x="318" y="172"/>
                </a:lnTo>
                <a:lnTo>
                  <a:pt x="318" y="12"/>
                </a:lnTo>
                <a:lnTo>
                  <a:pt x="318" y="12"/>
                </a:lnTo>
                <a:lnTo>
                  <a:pt x="318" y="6"/>
                </a:lnTo>
                <a:lnTo>
                  <a:pt x="314" y="2"/>
                </a:lnTo>
                <a:lnTo>
                  <a:pt x="310" y="0"/>
                </a:lnTo>
                <a:lnTo>
                  <a:pt x="306" y="0"/>
                </a:lnTo>
                <a:lnTo>
                  <a:pt x="54" y="0"/>
                </a:lnTo>
                <a:lnTo>
                  <a:pt x="54" y="0"/>
                </a:lnTo>
                <a:lnTo>
                  <a:pt x="50" y="0"/>
                </a:lnTo>
                <a:lnTo>
                  <a:pt x="46" y="2"/>
                </a:lnTo>
                <a:lnTo>
                  <a:pt x="42" y="6"/>
                </a:lnTo>
                <a:lnTo>
                  <a:pt x="42" y="12"/>
                </a:lnTo>
                <a:lnTo>
                  <a:pt x="42" y="172"/>
                </a:lnTo>
                <a:lnTo>
                  <a:pt x="42" y="172"/>
                </a:lnTo>
                <a:lnTo>
                  <a:pt x="42" y="178"/>
                </a:lnTo>
                <a:lnTo>
                  <a:pt x="46" y="182"/>
                </a:lnTo>
                <a:lnTo>
                  <a:pt x="50" y="184"/>
                </a:lnTo>
                <a:lnTo>
                  <a:pt x="54" y="184"/>
                </a:lnTo>
                <a:lnTo>
                  <a:pt x="54" y="184"/>
                </a:lnTo>
                <a:close/>
                <a:moveTo>
                  <a:pt x="66" y="24"/>
                </a:moveTo>
                <a:lnTo>
                  <a:pt x="294" y="24"/>
                </a:lnTo>
                <a:lnTo>
                  <a:pt x="294" y="160"/>
                </a:lnTo>
                <a:lnTo>
                  <a:pt x="66" y="160"/>
                </a:lnTo>
                <a:lnTo>
                  <a:pt x="66" y="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grpSp>
        <p:nvGrpSpPr>
          <p:cNvPr id="15" name="Group 14">
            <a:extLst>
              <a:ext uri="{FF2B5EF4-FFF2-40B4-BE49-F238E27FC236}">
                <a16:creationId xmlns:a16="http://schemas.microsoft.com/office/drawing/2014/main" id="{F90E6F75-52E7-4C20-80C3-B6002248B6B7}"/>
              </a:ext>
            </a:extLst>
          </p:cNvPr>
          <p:cNvGrpSpPr/>
          <p:nvPr/>
        </p:nvGrpSpPr>
        <p:grpSpPr>
          <a:xfrm>
            <a:off x="1271465" y="2645174"/>
            <a:ext cx="2645723" cy="522388"/>
            <a:chOff x="623392" y="2645174"/>
            <a:chExt cx="2645723" cy="522388"/>
          </a:xfrm>
        </p:grpSpPr>
        <p:sp>
          <p:nvSpPr>
            <p:cNvPr id="52" name="16 Rectángulo redondeado"/>
            <p:cNvSpPr/>
            <p:nvPr/>
          </p:nvSpPr>
          <p:spPr>
            <a:xfrm>
              <a:off x="623392" y="2807562"/>
              <a:ext cx="2439942" cy="360000"/>
            </a:xfrm>
            <a:prstGeom prst="roundRect">
              <a:avLst/>
            </a:prstGeom>
            <a:solidFill>
              <a:schemeClr val="accent5">
                <a:lumMod val="50000"/>
              </a:schemeClr>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2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Características generales</a:t>
              </a:r>
            </a:p>
          </p:txBody>
        </p:sp>
        <p:grpSp>
          <p:nvGrpSpPr>
            <p:cNvPr id="12" name="Group 11">
              <a:extLst>
                <a:ext uri="{FF2B5EF4-FFF2-40B4-BE49-F238E27FC236}">
                  <a16:creationId xmlns:a16="http://schemas.microsoft.com/office/drawing/2014/main" id="{BDA0D93D-53AA-4E52-AEE9-C615AFDE9270}"/>
                </a:ext>
              </a:extLst>
            </p:cNvPr>
            <p:cNvGrpSpPr/>
            <p:nvPr/>
          </p:nvGrpSpPr>
          <p:grpSpPr>
            <a:xfrm>
              <a:off x="2837115" y="2645174"/>
              <a:ext cx="432000" cy="432000"/>
              <a:chOff x="2837115" y="2645174"/>
              <a:chExt cx="432000" cy="432000"/>
            </a:xfrm>
          </p:grpSpPr>
          <p:sp>
            <p:nvSpPr>
              <p:cNvPr id="43" name="Oval 42"/>
              <p:cNvSpPr/>
              <p:nvPr/>
            </p:nvSpPr>
            <p:spPr>
              <a:xfrm>
                <a:off x="2837115" y="2645174"/>
                <a:ext cx="432000" cy="432000"/>
              </a:xfrm>
              <a:prstGeom prst="ellipse">
                <a:avLst/>
              </a:prstGeom>
              <a:solidFill>
                <a:srgbClr val="00A3A1"/>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endParaRPr>
              </a:p>
            </p:txBody>
          </p:sp>
          <p:sp>
            <p:nvSpPr>
              <p:cNvPr id="34" name="Freeform 4958"/>
              <p:cNvSpPr>
                <a:spLocks noEditPoints="1"/>
              </p:cNvSpPr>
              <p:nvPr/>
            </p:nvSpPr>
            <p:spPr bwMode="auto">
              <a:xfrm>
                <a:off x="2920268" y="2709154"/>
                <a:ext cx="265695" cy="282144"/>
              </a:xfrm>
              <a:custGeom>
                <a:avLst/>
                <a:gdLst>
                  <a:gd name="T0" fmla="*/ 294 w 414"/>
                  <a:gd name="T1" fmla="*/ 176 h 404"/>
                  <a:gd name="T2" fmla="*/ 272 w 414"/>
                  <a:gd name="T3" fmla="*/ 200 h 404"/>
                  <a:gd name="T4" fmla="*/ 272 w 414"/>
                  <a:gd name="T5" fmla="*/ 220 h 404"/>
                  <a:gd name="T6" fmla="*/ 294 w 414"/>
                  <a:gd name="T7" fmla="*/ 244 h 404"/>
                  <a:gd name="T8" fmla="*/ 286 w 414"/>
                  <a:gd name="T9" fmla="*/ 316 h 404"/>
                  <a:gd name="T10" fmla="*/ 244 w 414"/>
                  <a:gd name="T11" fmla="*/ 338 h 404"/>
                  <a:gd name="T12" fmla="*/ 212 w 414"/>
                  <a:gd name="T13" fmla="*/ 316 h 404"/>
                  <a:gd name="T14" fmla="*/ 170 w 414"/>
                  <a:gd name="T15" fmla="*/ 332 h 404"/>
                  <a:gd name="T16" fmla="*/ 112 w 414"/>
                  <a:gd name="T17" fmla="*/ 378 h 404"/>
                  <a:gd name="T18" fmla="*/ 128 w 414"/>
                  <a:gd name="T19" fmla="*/ 390 h 404"/>
                  <a:gd name="T20" fmla="*/ 174 w 414"/>
                  <a:gd name="T21" fmla="*/ 372 h 404"/>
                  <a:gd name="T22" fmla="*/ 212 w 414"/>
                  <a:gd name="T23" fmla="*/ 382 h 404"/>
                  <a:gd name="T24" fmla="*/ 244 w 414"/>
                  <a:gd name="T25" fmla="*/ 358 h 404"/>
                  <a:gd name="T26" fmla="*/ 302 w 414"/>
                  <a:gd name="T27" fmla="*/ 328 h 404"/>
                  <a:gd name="T28" fmla="*/ 314 w 414"/>
                  <a:gd name="T29" fmla="*/ 288 h 404"/>
                  <a:gd name="T30" fmla="*/ 336 w 414"/>
                  <a:gd name="T31" fmla="*/ 228 h 404"/>
                  <a:gd name="T32" fmla="*/ 414 w 414"/>
                  <a:gd name="T33" fmla="*/ 210 h 404"/>
                  <a:gd name="T34" fmla="*/ 330 w 414"/>
                  <a:gd name="T35" fmla="*/ 184 h 404"/>
                  <a:gd name="T36" fmla="*/ 200 w 414"/>
                  <a:gd name="T37" fmla="*/ 364 h 404"/>
                  <a:gd name="T38" fmla="*/ 186 w 414"/>
                  <a:gd name="T39" fmla="*/ 348 h 404"/>
                  <a:gd name="T40" fmla="*/ 200 w 414"/>
                  <a:gd name="T41" fmla="*/ 334 h 404"/>
                  <a:gd name="T42" fmla="*/ 216 w 414"/>
                  <a:gd name="T43" fmla="*/ 348 h 404"/>
                  <a:gd name="T44" fmla="*/ 200 w 414"/>
                  <a:gd name="T45" fmla="*/ 364 h 404"/>
                  <a:gd name="T46" fmla="*/ 334 w 414"/>
                  <a:gd name="T47" fmla="*/ 138 h 404"/>
                  <a:gd name="T48" fmla="*/ 16 w 414"/>
                  <a:gd name="T49" fmla="*/ 292 h 404"/>
                  <a:gd name="T50" fmla="*/ 46 w 414"/>
                  <a:gd name="T51" fmla="*/ 240 h 404"/>
                  <a:gd name="T52" fmla="*/ 80 w 414"/>
                  <a:gd name="T53" fmla="*/ 240 h 404"/>
                  <a:gd name="T54" fmla="*/ 120 w 414"/>
                  <a:gd name="T55" fmla="*/ 238 h 404"/>
                  <a:gd name="T56" fmla="*/ 168 w 414"/>
                  <a:gd name="T57" fmla="*/ 220 h 404"/>
                  <a:gd name="T58" fmla="*/ 136 w 414"/>
                  <a:gd name="T59" fmla="*/ 200 h 404"/>
                  <a:gd name="T60" fmla="*/ 120 w 414"/>
                  <a:gd name="T61" fmla="*/ 182 h 404"/>
                  <a:gd name="T62" fmla="*/ 86 w 414"/>
                  <a:gd name="T63" fmla="*/ 176 h 404"/>
                  <a:gd name="T64" fmla="*/ 62 w 414"/>
                  <a:gd name="T65" fmla="*/ 206 h 404"/>
                  <a:gd name="T66" fmla="*/ 16 w 414"/>
                  <a:gd name="T67" fmla="*/ 242 h 404"/>
                  <a:gd name="T68" fmla="*/ 6 w 414"/>
                  <a:gd name="T69" fmla="*/ 292 h 404"/>
                  <a:gd name="T70" fmla="*/ 104 w 414"/>
                  <a:gd name="T71" fmla="*/ 196 h 404"/>
                  <a:gd name="T72" fmla="*/ 112 w 414"/>
                  <a:gd name="T73" fmla="*/ 216 h 404"/>
                  <a:gd name="T74" fmla="*/ 92 w 414"/>
                  <a:gd name="T75" fmla="*/ 224 h 404"/>
                  <a:gd name="T76" fmla="*/ 84 w 414"/>
                  <a:gd name="T77" fmla="*/ 204 h 404"/>
                  <a:gd name="T78" fmla="*/ 108 w 414"/>
                  <a:gd name="T79" fmla="*/ 306 h 404"/>
                  <a:gd name="T80" fmla="*/ 124 w 414"/>
                  <a:gd name="T81" fmla="*/ 284 h 404"/>
                  <a:gd name="T82" fmla="*/ 184 w 414"/>
                  <a:gd name="T83" fmla="*/ 234 h 404"/>
                  <a:gd name="T84" fmla="*/ 212 w 414"/>
                  <a:gd name="T85" fmla="*/ 202 h 404"/>
                  <a:gd name="T86" fmla="*/ 180 w 414"/>
                  <a:gd name="T87" fmla="*/ 276 h 404"/>
                  <a:gd name="T88" fmla="*/ 108 w 414"/>
                  <a:gd name="T89" fmla="*/ 306 h 404"/>
                  <a:gd name="T90" fmla="*/ 212 w 414"/>
                  <a:gd name="T91" fmla="*/ 68 h 404"/>
                  <a:gd name="T92" fmla="*/ 236 w 414"/>
                  <a:gd name="T93" fmla="*/ 34 h 404"/>
                  <a:gd name="T94" fmla="*/ 222 w 414"/>
                  <a:gd name="T95" fmla="*/ 6 h 404"/>
                  <a:gd name="T96" fmla="*/ 194 w 414"/>
                  <a:gd name="T97" fmla="*/ 0 h 404"/>
                  <a:gd name="T98" fmla="*/ 168 w 414"/>
                  <a:gd name="T99" fmla="*/ 22 h 404"/>
                  <a:gd name="T100" fmla="*/ 174 w 414"/>
                  <a:gd name="T101" fmla="*/ 56 h 404"/>
                  <a:gd name="T102" fmla="*/ 202 w 414"/>
                  <a:gd name="T103" fmla="*/ 20 h 404"/>
                  <a:gd name="T104" fmla="*/ 216 w 414"/>
                  <a:gd name="T105" fmla="*/ 34 h 404"/>
                  <a:gd name="T106" fmla="*/ 202 w 414"/>
                  <a:gd name="T107" fmla="*/ 50 h 404"/>
                  <a:gd name="T108" fmla="*/ 186 w 414"/>
                  <a:gd name="T109" fmla="*/ 34 h 404"/>
                  <a:gd name="T110" fmla="*/ 202 w 414"/>
                  <a:gd name="T111" fmla="*/ 20 h 404"/>
                  <a:gd name="T112" fmla="*/ 2 w 414"/>
                  <a:gd name="T113" fmla="*/ 138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4" h="404">
                    <a:moveTo>
                      <a:pt x="314" y="176"/>
                    </a:moveTo>
                    <a:lnTo>
                      <a:pt x="314" y="30"/>
                    </a:lnTo>
                    <a:lnTo>
                      <a:pt x="314" y="30"/>
                    </a:lnTo>
                    <a:lnTo>
                      <a:pt x="294" y="20"/>
                    </a:lnTo>
                    <a:lnTo>
                      <a:pt x="294" y="176"/>
                    </a:lnTo>
                    <a:lnTo>
                      <a:pt x="294" y="176"/>
                    </a:lnTo>
                    <a:lnTo>
                      <a:pt x="286" y="180"/>
                    </a:lnTo>
                    <a:lnTo>
                      <a:pt x="280" y="184"/>
                    </a:lnTo>
                    <a:lnTo>
                      <a:pt x="274" y="192"/>
                    </a:lnTo>
                    <a:lnTo>
                      <a:pt x="272" y="200"/>
                    </a:lnTo>
                    <a:lnTo>
                      <a:pt x="232" y="200"/>
                    </a:lnTo>
                    <a:lnTo>
                      <a:pt x="232" y="202"/>
                    </a:lnTo>
                    <a:lnTo>
                      <a:pt x="232" y="202"/>
                    </a:lnTo>
                    <a:lnTo>
                      <a:pt x="230" y="220"/>
                    </a:lnTo>
                    <a:lnTo>
                      <a:pt x="272" y="220"/>
                    </a:lnTo>
                    <a:lnTo>
                      <a:pt x="272" y="220"/>
                    </a:lnTo>
                    <a:lnTo>
                      <a:pt x="274" y="228"/>
                    </a:lnTo>
                    <a:lnTo>
                      <a:pt x="280" y="234"/>
                    </a:lnTo>
                    <a:lnTo>
                      <a:pt x="286" y="240"/>
                    </a:lnTo>
                    <a:lnTo>
                      <a:pt x="294" y="244"/>
                    </a:lnTo>
                    <a:lnTo>
                      <a:pt x="294" y="288"/>
                    </a:lnTo>
                    <a:lnTo>
                      <a:pt x="294" y="288"/>
                    </a:lnTo>
                    <a:lnTo>
                      <a:pt x="294" y="298"/>
                    </a:lnTo>
                    <a:lnTo>
                      <a:pt x="290" y="308"/>
                    </a:lnTo>
                    <a:lnTo>
                      <a:pt x="286" y="316"/>
                    </a:lnTo>
                    <a:lnTo>
                      <a:pt x="280" y="324"/>
                    </a:lnTo>
                    <a:lnTo>
                      <a:pt x="272" y="330"/>
                    </a:lnTo>
                    <a:lnTo>
                      <a:pt x="264" y="334"/>
                    </a:lnTo>
                    <a:lnTo>
                      <a:pt x="254" y="338"/>
                    </a:lnTo>
                    <a:lnTo>
                      <a:pt x="244" y="338"/>
                    </a:lnTo>
                    <a:lnTo>
                      <a:pt x="234" y="338"/>
                    </a:lnTo>
                    <a:lnTo>
                      <a:pt x="234" y="338"/>
                    </a:lnTo>
                    <a:lnTo>
                      <a:pt x="230" y="328"/>
                    </a:lnTo>
                    <a:lnTo>
                      <a:pt x="222" y="320"/>
                    </a:lnTo>
                    <a:lnTo>
                      <a:pt x="212" y="316"/>
                    </a:lnTo>
                    <a:lnTo>
                      <a:pt x="200" y="314"/>
                    </a:lnTo>
                    <a:lnTo>
                      <a:pt x="200" y="314"/>
                    </a:lnTo>
                    <a:lnTo>
                      <a:pt x="188" y="316"/>
                    </a:lnTo>
                    <a:lnTo>
                      <a:pt x="178" y="322"/>
                    </a:lnTo>
                    <a:lnTo>
                      <a:pt x="170" y="332"/>
                    </a:lnTo>
                    <a:lnTo>
                      <a:pt x="166" y="342"/>
                    </a:lnTo>
                    <a:lnTo>
                      <a:pt x="166" y="342"/>
                    </a:lnTo>
                    <a:lnTo>
                      <a:pt x="146" y="350"/>
                    </a:lnTo>
                    <a:lnTo>
                      <a:pt x="128" y="362"/>
                    </a:lnTo>
                    <a:lnTo>
                      <a:pt x="112" y="378"/>
                    </a:lnTo>
                    <a:lnTo>
                      <a:pt x="100" y="396"/>
                    </a:lnTo>
                    <a:lnTo>
                      <a:pt x="100" y="396"/>
                    </a:lnTo>
                    <a:lnTo>
                      <a:pt x="118" y="404"/>
                    </a:lnTo>
                    <a:lnTo>
                      <a:pt x="118" y="404"/>
                    </a:lnTo>
                    <a:lnTo>
                      <a:pt x="128" y="390"/>
                    </a:lnTo>
                    <a:lnTo>
                      <a:pt x="140" y="378"/>
                    </a:lnTo>
                    <a:lnTo>
                      <a:pt x="152" y="370"/>
                    </a:lnTo>
                    <a:lnTo>
                      <a:pt x="168" y="362"/>
                    </a:lnTo>
                    <a:lnTo>
                      <a:pt x="168" y="362"/>
                    </a:lnTo>
                    <a:lnTo>
                      <a:pt x="174" y="372"/>
                    </a:lnTo>
                    <a:lnTo>
                      <a:pt x="182" y="378"/>
                    </a:lnTo>
                    <a:lnTo>
                      <a:pt x="190" y="382"/>
                    </a:lnTo>
                    <a:lnTo>
                      <a:pt x="200" y="384"/>
                    </a:lnTo>
                    <a:lnTo>
                      <a:pt x="200" y="384"/>
                    </a:lnTo>
                    <a:lnTo>
                      <a:pt x="212" y="382"/>
                    </a:lnTo>
                    <a:lnTo>
                      <a:pt x="222" y="378"/>
                    </a:lnTo>
                    <a:lnTo>
                      <a:pt x="230" y="370"/>
                    </a:lnTo>
                    <a:lnTo>
                      <a:pt x="234" y="358"/>
                    </a:lnTo>
                    <a:lnTo>
                      <a:pt x="244" y="358"/>
                    </a:lnTo>
                    <a:lnTo>
                      <a:pt x="244" y="358"/>
                    </a:lnTo>
                    <a:lnTo>
                      <a:pt x="258" y="358"/>
                    </a:lnTo>
                    <a:lnTo>
                      <a:pt x="272" y="354"/>
                    </a:lnTo>
                    <a:lnTo>
                      <a:pt x="284" y="346"/>
                    </a:lnTo>
                    <a:lnTo>
                      <a:pt x="294" y="338"/>
                    </a:lnTo>
                    <a:lnTo>
                      <a:pt x="302" y="328"/>
                    </a:lnTo>
                    <a:lnTo>
                      <a:pt x="310" y="316"/>
                    </a:lnTo>
                    <a:lnTo>
                      <a:pt x="314" y="302"/>
                    </a:lnTo>
                    <a:lnTo>
                      <a:pt x="314" y="288"/>
                    </a:lnTo>
                    <a:lnTo>
                      <a:pt x="314" y="288"/>
                    </a:lnTo>
                    <a:lnTo>
                      <a:pt x="314" y="288"/>
                    </a:lnTo>
                    <a:lnTo>
                      <a:pt x="314" y="244"/>
                    </a:lnTo>
                    <a:lnTo>
                      <a:pt x="314" y="244"/>
                    </a:lnTo>
                    <a:lnTo>
                      <a:pt x="324" y="240"/>
                    </a:lnTo>
                    <a:lnTo>
                      <a:pt x="330" y="234"/>
                    </a:lnTo>
                    <a:lnTo>
                      <a:pt x="336" y="228"/>
                    </a:lnTo>
                    <a:lnTo>
                      <a:pt x="338" y="220"/>
                    </a:lnTo>
                    <a:lnTo>
                      <a:pt x="414" y="220"/>
                    </a:lnTo>
                    <a:lnTo>
                      <a:pt x="414" y="220"/>
                    </a:lnTo>
                    <a:lnTo>
                      <a:pt x="414" y="210"/>
                    </a:lnTo>
                    <a:lnTo>
                      <a:pt x="414" y="210"/>
                    </a:lnTo>
                    <a:lnTo>
                      <a:pt x="414" y="200"/>
                    </a:lnTo>
                    <a:lnTo>
                      <a:pt x="338" y="200"/>
                    </a:lnTo>
                    <a:lnTo>
                      <a:pt x="338" y="200"/>
                    </a:lnTo>
                    <a:lnTo>
                      <a:pt x="336" y="192"/>
                    </a:lnTo>
                    <a:lnTo>
                      <a:pt x="330" y="184"/>
                    </a:lnTo>
                    <a:lnTo>
                      <a:pt x="324" y="180"/>
                    </a:lnTo>
                    <a:lnTo>
                      <a:pt x="314" y="176"/>
                    </a:lnTo>
                    <a:lnTo>
                      <a:pt x="314" y="176"/>
                    </a:lnTo>
                    <a:close/>
                    <a:moveTo>
                      <a:pt x="200" y="364"/>
                    </a:moveTo>
                    <a:lnTo>
                      <a:pt x="200" y="364"/>
                    </a:lnTo>
                    <a:lnTo>
                      <a:pt x="194" y="364"/>
                    </a:lnTo>
                    <a:lnTo>
                      <a:pt x="190" y="360"/>
                    </a:lnTo>
                    <a:lnTo>
                      <a:pt x="186" y="354"/>
                    </a:lnTo>
                    <a:lnTo>
                      <a:pt x="186" y="348"/>
                    </a:lnTo>
                    <a:lnTo>
                      <a:pt x="186" y="348"/>
                    </a:lnTo>
                    <a:lnTo>
                      <a:pt x="186" y="342"/>
                    </a:lnTo>
                    <a:lnTo>
                      <a:pt x="190" y="338"/>
                    </a:lnTo>
                    <a:lnTo>
                      <a:pt x="194" y="334"/>
                    </a:lnTo>
                    <a:lnTo>
                      <a:pt x="200" y="334"/>
                    </a:lnTo>
                    <a:lnTo>
                      <a:pt x="200" y="334"/>
                    </a:lnTo>
                    <a:lnTo>
                      <a:pt x="206" y="334"/>
                    </a:lnTo>
                    <a:lnTo>
                      <a:pt x="212" y="338"/>
                    </a:lnTo>
                    <a:lnTo>
                      <a:pt x="216" y="342"/>
                    </a:lnTo>
                    <a:lnTo>
                      <a:pt x="216" y="348"/>
                    </a:lnTo>
                    <a:lnTo>
                      <a:pt x="216" y="348"/>
                    </a:lnTo>
                    <a:lnTo>
                      <a:pt x="216" y="354"/>
                    </a:lnTo>
                    <a:lnTo>
                      <a:pt x="212" y="360"/>
                    </a:lnTo>
                    <a:lnTo>
                      <a:pt x="206" y="364"/>
                    </a:lnTo>
                    <a:lnTo>
                      <a:pt x="200" y="364"/>
                    </a:lnTo>
                    <a:lnTo>
                      <a:pt x="200" y="364"/>
                    </a:lnTo>
                    <a:close/>
                    <a:moveTo>
                      <a:pt x="334" y="118"/>
                    </a:moveTo>
                    <a:lnTo>
                      <a:pt x="394" y="118"/>
                    </a:lnTo>
                    <a:lnTo>
                      <a:pt x="394" y="118"/>
                    </a:lnTo>
                    <a:lnTo>
                      <a:pt x="402" y="138"/>
                    </a:lnTo>
                    <a:lnTo>
                      <a:pt x="334" y="138"/>
                    </a:lnTo>
                    <a:lnTo>
                      <a:pt x="334" y="118"/>
                    </a:lnTo>
                    <a:close/>
                    <a:moveTo>
                      <a:pt x="16" y="310"/>
                    </a:moveTo>
                    <a:lnTo>
                      <a:pt x="16" y="304"/>
                    </a:lnTo>
                    <a:lnTo>
                      <a:pt x="16" y="304"/>
                    </a:lnTo>
                    <a:lnTo>
                      <a:pt x="16" y="292"/>
                    </a:lnTo>
                    <a:lnTo>
                      <a:pt x="20" y="278"/>
                    </a:lnTo>
                    <a:lnTo>
                      <a:pt x="24" y="268"/>
                    </a:lnTo>
                    <a:lnTo>
                      <a:pt x="30" y="256"/>
                    </a:lnTo>
                    <a:lnTo>
                      <a:pt x="38" y="248"/>
                    </a:lnTo>
                    <a:lnTo>
                      <a:pt x="46" y="240"/>
                    </a:lnTo>
                    <a:lnTo>
                      <a:pt x="56" y="232"/>
                    </a:lnTo>
                    <a:lnTo>
                      <a:pt x="66" y="226"/>
                    </a:lnTo>
                    <a:lnTo>
                      <a:pt x="66" y="226"/>
                    </a:lnTo>
                    <a:lnTo>
                      <a:pt x="72" y="234"/>
                    </a:lnTo>
                    <a:lnTo>
                      <a:pt x="80" y="240"/>
                    </a:lnTo>
                    <a:lnTo>
                      <a:pt x="88" y="244"/>
                    </a:lnTo>
                    <a:lnTo>
                      <a:pt x="98" y="246"/>
                    </a:lnTo>
                    <a:lnTo>
                      <a:pt x="98" y="246"/>
                    </a:lnTo>
                    <a:lnTo>
                      <a:pt x="110" y="244"/>
                    </a:lnTo>
                    <a:lnTo>
                      <a:pt x="120" y="238"/>
                    </a:lnTo>
                    <a:lnTo>
                      <a:pt x="128" y="230"/>
                    </a:lnTo>
                    <a:lnTo>
                      <a:pt x="132" y="220"/>
                    </a:lnTo>
                    <a:lnTo>
                      <a:pt x="132" y="220"/>
                    </a:lnTo>
                    <a:lnTo>
                      <a:pt x="136" y="220"/>
                    </a:lnTo>
                    <a:lnTo>
                      <a:pt x="168" y="220"/>
                    </a:lnTo>
                    <a:lnTo>
                      <a:pt x="168" y="220"/>
                    </a:lnTo>
                    <a:lnTo>
                      <a:pt x="170" y="212"/>
                    </a:lnTo>
                    <a:lnTo>
                      <a:pt x="172" y="202"/>
                    </a:lnTo>
                    <a:lnTo>
                      <a:pt x="172" y="200"/>
                    </a:lnTo>
                    <a:lnTo>
                      <a:pt x="136" y="200"/>
                    </a:lnTo>
                    <a:lnTo>
                      <a:pt x="136" y="200"/>
                    </a:lnTo>
                    <a:lnTo>
                      <a:pt x="132" y="200"/>
                    </a:lnTo>
                    <a:lnTo>
                      <a:pt x="132" y="200"/>
                    </a:lnTo>
                    <a:lnTo>
                      <a:pt x="128" y="190"/>
                    </a:lnTo>
                    <a:lnTo>
                      <a:pt x="120" y="182"/>
                    </a:lnTo>
                    <a:lnTo>
                      <a:pt x="110" y="176"/>
                    </a:lnTo>
                    <a:lnTo>
                      <a:pt x="98" y="174"/>
                    </a:lnTo>
                    <a:lnTo>
                      <a:pt x="98" y="174"/>
                    </a:lnTo>
                    <a:lnTo>
                      <a:pt x="92" y="176"/>
                    </a:lnTo>
                    <a:lnTo>
                      <a:pt x="86" y="176"/>
                    </a:lnTo>
                    <a:lnTo>
                      <a:pt x="74" y="184"/>
                    </a:lnTo>
                    <a:lnTo>
                      <a:pt x="66" y="194"/>
                    </a:lnTo>
                    <a:lnTo>
                      <a:pt x="64" y="200"/>
                    </a:lnTo>
                    <a:lnTo>
                      <a:pt x="62" y="206"/>
                    </a:lnTo>
                    <a:lnTo>
                      <a:pt x="62" y="206"/>
                    </a:lnTo>
                    <a:lnTo>
                      <a:pt x="52" y="212"/>
                    </a:lnTo>
                    <a:lnTo>
                      <a:pt x="42" y="218"/>
                    </a:lnTo>
                    <a:lnTo>
                      <a:pt x="32" y="224"/>
                    </a:lnTo>
                    <a:lnTo>
                      <a:pt x="24" y="232"/>
                    </a:lnTo>
                    <a:lnTo>
                      <a:pt x="16" y="242"/>
                    </a:lnTo>
                    <a:lnTo>
                      <a:pt x="10" y="252"/>
                    </a:lnTo>
                    <a:lnTo>
                      <a:pt x="4" y="262"/>
                    </a:lnTo>
                    <a:lnTo>
                      <a:pt x="0" y="274"/>
                    </a:lnTo>
                    <a:lnTo>
                      <a:pt x="0" y="274"/>
                    </a:lnTo>
                    <a:lnTo>
                      <a:pt x="6" y="292"/>
                    </a:lnTo>
                    <a:lnTo>
                      <a:pt x="16" y="310"/>
                    </a:lnTo>
                    <a:lnTo>
                      <a:pt x="16" y="310"/>
                    </a:lnTo>
                    <a:close/>
                    <a:moveTo>
                      <a:pt x="98" y="194"/>
                    </a:moveTo>
                    <a:lnTo>
                      <a:pt x="98" y="194"/>
                    </a:lnTo>
                    <a:lnTo>
                      <a:pt x="104" y="196"/>
                    </a:lnTo>
                    <a:lnTo>
                      <a:pt x="110" y="198"/>
                    </a:lnTo>
                    <a:lnTo>
                      <a:pt x="112" y="204"/>
                    </a:lnTo>
                    <a:lnTo>
                      <a:pt x="114" y="210"/>
                    </a:lnTo>
                    <a:lnTo>
                      <a:pt x="114" y="210"/>
                    </a:lnTo>
                    <a:lnTo>
                      <a:pt x="112" y="216"/>
                    </a:lnTo>
                    <a:lnTo>
                      <a:pt x="110" y="220"/>
                    </a:lnTo>
                    <a:lnTo>
                      <a:pt x="104" y="224"/>
                    </a:lnTo>
                    <a:lnTo>
                      <a:pt x="98" y="226"/>
                    </a:lnTo>
                    <a:lnTo>
                      <a:pt x="98" y="226"/>
                    </a:lnTo>
                    <a:lnTo>
                      <a:pt x="92" y="224"/>
                    </a:lnTo>
                    <a:lnTo>
                      <a:pt x="88" y="220"/>
                    </a:lnTo>
                    <a:lnTo>
                      <a:pt x="84" y="216"/>
                    </a:lnTo>
                    <a:lnTo>
                      <a:pt x="82" y="210"/>
                    </a:lnTo>
                    <a:lnTo>
                      <a:pt x="82" y="210"/>
                    </a:lnTo>
                    <a:lnTo>
                      <a:pt x="84" y="204"/>
                    </a:lnTo>
                    <a:lnTo>
                      <a:pt x="88" y="198"/>
                    </a:lnTo>
                    <a:lnTo>
                      <a:pt x="92" y="196"/>
                    </a:lnTo>
                    <a:lnTo>
                      <a:pt x="98" y="194"/>
                    </a:lnTo>
                    <a:lnTo>
                      <a:pt x="98" y="194"/>
                    </a:lnTo>
                    <a:close/>
                    <a:moveTo>
                      <a:pt x="108" y="306"/>
                    </a:moveTo>
                    <a:lnTo>
                      <a:pt x="36" y="306"/>
                    </a:lnTo>
                    <a:lnTo>
                      <a:pt x="36" y="286"/>
                    </a:lnTo>
                    <a:lnTo>
                      <a:pt x="108" y="286"/>
                    </a:lnTo>
                    <a:lnTo>
                      <a:pt x="108" y="286"/>
                    </a:lnTo>
                    <a:lnTo>
                      <a:pt x="124" y="284"/>
                    </a:lnTo>
                    <a:lnTo>
                      <a:pt x="140" y="280"/>
                    </a:lnTo>
                    <a:lnTo>
                      <a:pt x="154" y="272"/>
                    </a:lnTo>
                    <a:lnTo>
                      <a:pt x="166" y="262"/>
                    </a:lnTo>
                    <a:lnTo>
                      <a:pt x="178" y="250"/>
                    </a:lnTo>
                    <a:lnTo>
                      <a:pt x="184" y="234"/>
                    </a:lnTo>
                    <a:lnTo>
                      <a:pt x="190" y="220"/>
                    </a:lnTo>
                    <a:lnTo>
                      <a:pt x="192" y="202"/>
                    </a:lnTo>
                    <a:lnTo>
                      <a:pt x="192" y="158"/>
                    </a:lnTo>
                    <a:lnTo>
                      <a:pt x="212" y="158"/>
                    </a:lnTo>
                    <a:lnTo>
                      <a:pt x="212" y="202"/>
                    </a:lnTo>
                    <a:lnTo>
                      <a:pt x="212" y="202"/>
                    </a:lnTo>
                    <a:lnTo>
                      <a:pt x="210" y="224"/>
                    </a:lnTo>
                    <a:lnTo>
                      <a:pt x="204" y="242"/>
                    </a:lnTo>
                    <a:lnTo>
                      <a:pt x="194" y="260"/>
                    </a:lnTo>
                    <a:lnTo>
                      <a:pt x="180" y="276"/>
                    </a:lnTo>
                    <a:lnTo>
                      <a:pt x="166" y="288"/>
                    </a:lnTo>
                    <a:lnTo>
                      <a:pt x="148" y="298"/>
                    </a:lnTo>
                    <a:lnTo>
                      <a:pt x="128" y="304"/>
                    </a:lnTo>
                    <a:lnTo>
                      <a:pt x="108" y="306"/>
                    </a:lnTo>
                    <a:lnTo>
                      <a:pt x="108" y="306"/>
                    </a:lnTo>
                    <a:close/>
                    <a:moveTo>
                      <a:pt x="192" y="68"/>
                    </a:moveTo>
                    <a:lnTo>
                      <a:pt x="192" y="98"/>
                    </a:lnTo>
                    <a:lnTo>
                      <a:pt x="212" y="98"/>
                    </a:lnTo>
                    <a:lnTo>
                      <a:pt x="212" y="68"/>
                    </a:lnTo>
                    <a:lnTo>
                      <a:pt x="212" y="68"/>
                    </a:lnTo>
                    <a:lnTo>
                      <a:pt x="222" y="64"/>
                    </a:lnTo>
                    <a:lnTo>
                      <a:pt x="230" y="56"/>
                    </a:lnTo>
                    <a:lnTo>
                      <a:pt x="236" y="46"/>
                    </a:lnTo>
                    <a:lnTo>
                      <a:pt x="236" y="34"/>
                    </a:lnTo>
                    <a:lnTo>
                      <a:pt x="236" y="34"/>
                    </a:lnTo>
                    <a:lnTo>
                      <a:pt x="236" y="28"/>
                    </a:lnTo>
                    <a:lnTo>
                      <a:pt x="234" y="22"/>
                    </a:lnTo>
                    <a:lnTo>
                      <a:pt x="230" y="16"/>
                    </a:lnTo>
                    <a:lnTo>
                      <a:pt x="226" y="10"/>
                    </a:lnTo>
                    <a:lnTo>
                      <a:pt x="222" y="6"/>
                    </a:lnTo>
                    <a:lnTo>
                      <a:pt x="216" y="2"/>
                    </a:lnTo>
                    <a:lnTo>
                      <a:pt x="208" y="0"/>
                    </a:lnTo>
                    <a:lnTo>
                      <a:pt x="202" y="0"/>
                    </a:lnTo>
                    <a:lnTo>
                      <a:pt x="202" y="0"/>
                    </a:lnTo>
                    <a:lnTo>
                      <a:pt x="194" y="0"/>
                    </a:lnTo>
                    <a:lnTo>
                      <a:pt x="188" y="2"/>
                    </a:lnTo>
                    <a:lnTo>
                      <a:pt x="182" y="6"/>
                    </a:lnTo>
                    <a:lnTo>
                      <a:pt x="176" y="10"/>
                    </a:lnTo>
                    <a:lnTo>
                      <a:pt x="172" y="16"/>
                    </a:lnTo>
                    <a:lnTo>
                      <a:pt x="168" y="22"/>
                    </a:lnTo>
                    <a:lnTo>
                      <a:pt x="166" y="28"/>
                    </a:lnTo>
                    <a:lnTo>
                      <a:pt x="166" y="34"/>
                    </a:lnTo>
                    <a:lnTo>
                      <a:pt x="166" y="34"/>
                    </a:lnTo>
                    <a:lnTo>
                      <a:pt x="168" y="46"/>
                    </a:lnTo>
                    <a:lnTo>
                      <a:pt x="174" y="56"/>
                    </a:lnTo>
                    <a:lnTo>
                      <a:pt x="182" y="64"/>
                    </a:lnTo>
                    <a:lnTo>
                      <a:pt x="192" y="68"/>
                    </a:lnTo>
                    <a:lnTo>
                      <a:pt x="192" y="68"/>
                    </a:lnTo>
                    <a:close/>
                    <a:moveTo>
                      <a:pt x="202" y="20"/>
                    </a:moveTo>
                    <a:lnTo>
                      <a:pt x="202" y="20"/>
                    </a:lnTo>
                    <a:lnTo>
                      <a:pt x="208" y="20"/>
                    </a:lnTo>
                    <a:lnTo>
                      <a:pt x="212" y="24"/>
                    </a:lnTo>
                    <a:lnTo>
                      <a:pt x="216" y="28"/>
                    </a:lnTo>
                    <a:lnTo>
                      <a:pt x="216" y="34"/>
                    </a:lnTo>
                    <a:lnTo>
                      <a:pt x="216" y="34"/>
                    </a:lnTo>
                    <a:lnTo>
                      <a:pt x="216" y="40"/>
                    </a:lnTo>
                    <a:lnTo>
                      <a:pt x="212" y="46"/>
                    </a:lnTo>
                    <a:lnTo>
                      <a:pt x="208" y="50"/>
                    </a:lnTo>
                    <a:lnTo>
                      <a:pt x="202" y="50"/>
                    </a:lnTo>
                    <a:lnTo>
                      <a:pt x="202" y="50"/>
                    </a:lnTo>
                    <a:lnTo>
                      <a:pt x="196" y="50"/>
                    </a:lnTo>
                    <a:lnTo>
                      <a:pt x="190" y="46"/>
                    </a:lnTo>
                    <a:lnTo>
                      <a:pt x="188" y="40"/>
                    </a:lnTo>
                    <a:lnTo>
                      <a:pt x="186" y="34"/>
                    </a:lnTo>
                    <a:lnTo>
                      <a:pt x="186" y="34"/>
                    </a:lnTo>
                    <a:lnTo>
                      <a:pt x="188" y="28"/>
                    </a:lnTo>
                    <a:lnTo>
                      <a:pt x="190" y="24"/>
                    </a:lnTo>
                    <a:lnTo>
                      <a:pt x="196" y="20"/>
                    </a:lnTo>
                    <a:lnTo>
                      <a:pt x="202" y="20"/>
                    </a:lnTo>
                    <a:lnTo>
                      <a:pt x="202" y="20"/>
                    </a:lnTo>
                    <a:close/>
                    <a:moveTo>
                      <a:pt x="10" y="118"/>
                    </a:moveTo>
                    <a:lnTo>
                      <a:pt x="274" y="118"/>
                    </a:lnTo>
                    <a:lnTo>
                      <a:pt x="274" y="138"/>
                    </a:lnTo>
                    <a:lnTo>
                      <a:pt x="2" y="138"/>
                    </a:lnTo>
                    <a:lnTo>
                      <a:pt x="2" y="138"/>
                    </a:lnTo>
                    <a:lnTo>
                      <a:pt x="10" y="118"/>
                    </a:lnTo>
                    <a:lnTo>
                      <a:pt x="10" y="1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Univers for KPMG" panose="020B0603020202020204" pitchFamily="34" charset="0"/>
                  <a:ea typeface="+mn-ea"/>
                  <a:cs typeface="+mn-cs"/>
                </a:endParaRPr>
              </a:p>
            </p:txBody>
          </p:sp>
        </p:grpSp>
      </p:grpSp>
      <p:sp>
        <p:nvSpPr>
          <p:cNvPr id="79" name="KMATable0ValueChain2">
            <a:extLst>
              <a:ext uri="{FF2B5EF4-FFF2-40B4-BE49-F238E27FC236}">
                <a16:creationId xmlns:a16="http://schemas.microsoft.com/office/drawing/2014/main" id="{C5CFE387-BB3B-4551-A9BF-8BC7846FD41F}"/>
              </a:ext>
            </a:extLst>
          </p:cNvPr>
          <p:cNvSpPr>
            <a:spLocks noChangeArrowheads="1"/>
          </p:cNvSpPr>
          <p:nvPr/>
        </p:nvSpPr>
        <p:spPr bwMode="auto">
          <a:xfrm>
            <a:off x="7140568" y="178744"/>
            <a:ext cx="4104000" cy="163048"/>
          </a:xfrm>
          <a:prstGeom prst="chevron">
            <a:avLst>
              <a:gd name="adj" fmla="val 21138"/>
            </a:avLst>
          </a:prstGeom>
          <a:solidFill>
            <a:schemeClr val="tx2"/>
          </a:solidFill>
          <a:ln>
            <a:noFill/>
          </a:ln>
        </p:spPr>
        <p:txBody>
          <a:bodyPr lIns="0" r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s-ES_tradnl" sz="105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Procesos de Finanzas</a:t>
            </a:r>
          </a:p>
        </p:txBody>
      </p:sp>
      <p:sp>
        <p:nvSpPr>
          <p:cNvPr id="69" name="AutoShape 7">
            <a:extLst>
              <a:ext uri="{FF2B5EF4-FFF2-40B4-BE49-F238E27FC236}">
                <a16:creationId xmlns:a16="http://schemas.microsoft.com/office/drawing/2014/main" id="{6E29881A-13C3-4CB6-8A84-84AADE7F3D5D}"/>
              </a:ext>
            </a:extLst>
          </p:cNvPr>
          <p:cNvSpPr>
            <a:spLocks noChangeArrowheads="1"/>
          </p:cNvSpPr>
          <p:nvPr/>
        </p:nvSpPr>
        <p:spPr bwMode="auto">
          <a:xfrm>
            <a:off x="2320260" y="1885431"/>
            <a:ext cx="807219" cy="482436"/>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algn="ctr" eaLnBrk="0" fontAlgn="base" hangingPunct="0">
              <a:spcBef>
                <a:spcPct val="50000"/>
              </a:spcBef>
              <a:spcAft>
                <a:spcPct val="0"/>
              </a:spcAft>
            </a:pPr>
            <a:r>
              <a:rPr lang="es-ES_tradnl" sz="800" b="1" dirty="0">
                <a:solidFill>
                  <a:srgbClr val="FFFFFF"/>
                </a:solidFill>
                <a:cs typeface="Arial" panose="020B0604020202020204" pitchFamily="34" charset="0"/>
              </a:rPr>
              <a:t>Gestión de Maestro</a:t>
            </a:r>
          </a:p>
        </p:txBody>
      </p:sp>
      <p:sp>
        <p:nvSpPr>
          <p:cNvPr id="70" name="AutoShape 7">
            <a:extLst>
              <a:ext uri="{FF2B5EF4-FFF2-40B4-BE49-F238E27FC236}">
                <a16:creationId xmlns:a16="http://schemas.microsoft.com/office/drawing/2014/main" id="{3226201A-7CFA-4A87-B091-20643EBB9ACD}"/>
              </a:ext>
            </a:extLst>
          </p:cNvPr>
          <p:cNvSpPr>
            <a:spLocks noChangeArrowheads="1"/>
          </p:cNvSpPr>
          <p:nvPr/>
        </p:nvSpPr>
        <p:spPr bwMode="auto">
          <a:xfrm>
            <a:off x="3189154" y="1874793"/>
            <a:ext cx="807219" cy="482436"/>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algn="ctr" eaLnBrk="0" fontAlgn="base" hangingPunct="0">
              <a:spcBef>
                <a:spcPct val="50000"/>
              </a:spcBef>
              <a:spcAft>
                <a:spcPct val="0"/>
              </a:spcAft>
            </a:pPr>
            <a:r>
              <a:rPr lang="es-ES_tradnl" sz="800" b="1" dirty="0">
                <a:solidFill>
                  <a:srgbClr val="FFFFFF"/>
                </a:solidFill>
                <a:cs typeface="Arial" panose="020B0604020202020204" pitchFamily="34" charset="0"/>
              </a:rPr>
              <a:t>Gestión  de Pedidos de Compra</a:t>
            </a:r>
          </a:p>
        </p:txBody>
      </p:sp>
      <p:sp>
        <p:nvSpPr>
          <p:cNvPr id="72" name="AutoShape 7">
            <a:extLst>
              <a:ext uri="{FF2B5EF4-FFF2-40B4-BE49-F238E27FC236}">
                <a16:creationId xmlns:a16="http://schemas.microsoft.com/office/drawing/2014/main" id="{4DF96344-87B0-4CFF-85F5-BBBE97D9D010}"/>
              </a:ext>
            </a:extLst>
          </p:cNvPr>
          <p:cNvSpPr>
            <a:spLocks noChangeArrowheads="1"/>
          </p:cNvSpPr>
          <p:nvPr/>
        </p:nvSpPr>
        <p:spPr bwMode="auto">
          <a:xfrm>
            <a:off x="4070771" y="1873778"/>
            <a:ext cx="807219" cy="482436"/>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algn="ctr" eaLnBrk="0" fontAlgn="base" hangingPunct="0">
              <a:spcBef>
                <a:spcPct val="50000"/>
              </a:spcBef>
              <a:spcAft>
                <a:spcPct val="0"/>
              </a:spcAft>
            </a:pPr>
            <a:r>
              <a:rPr lang="es-ES_tradnl" sz="800" b="1" dirty="0">
                <a:solidFill>
                  <a:srgbClr val="FFFFFF"/>
                </a:solidFill>
                <a:cs typeface="Arial" panose="020B0604020202020204" pitchFamily="34" charset="0"/>
              </a:rPr>
              <a:t>Recepción y Aceptación  de Pedidos</a:t>
            </a:r>
          </a:p>
        </p:txBody>
      </p:sp>
      <p:sp>
        <p:nvSpPr>
          <p:cNvPr id="73" name="AutoShape 7">
            <a:extLst>
              <a:ext uri="{FF2B5EF4-FFF2-40B4-BE49-F238E27FC236}">
                <a16:creationId xmlns:a16="http://schemas.microsoft.com/office/drawing/2014/main" id="{FD11DC4D-C028-4933-872C-2E71B10666BC}"/>
              </a:ext>
            </a:extLst>
          </p:cNvPr>
          <p:cNvSpPr>
            <a:spLocks noChangeArrowheads="1"/>
          </p:cNvSpPr>
          <p:nvPr/>
        </p:nvSpPr>
        <p:spPr bwMode="auto">
          <a:xfrm>
            <a:off x="1343472" y="1885431"/>
            <a:ext cx="936104" cy="482436"/>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algn="ctr" eaLnBrk="0" fontAlgn="base" hangingPunct="0">
              <a:spcBef>
                <a:spcPct val="50000"/>
              </a:spcBef>
              <a:spcAft>
                <a:spcPct val="0"/>
              </a:spcAft>
            </a:pPr>
            <a:r>
              <a:rPr lang="es-ES_tradnl" sz="700" b="1" dirty="0">
                <a:solidFill>
                  <a:srgbClr val="FFFFFF"/>
                </a:solidFill>
                <a:cs typeface="Arial" panose="020B0604020202020204" pitchFamily="34" charset="0"/>
              </a:rPr>
              <a:t>Estrategia Aprovisionamiento</a:t>
            </a:r>
          </a:p>
        </p:txBody>
      </p:sp>
      <p:sp>
        <p:nvSpPr>
          <p:cNvPr id="74" name="AutoShape 7">
            <a:extLst>
              <a:ext uri="{FF2B5EF4-FFF2-40B4-BE49-F238E27FC236}">
                <a16:creationId xmlns:a16="http://schemas.microsoft.com/office/drawing/2014/main" id="{3A850337-D701-4920-8360-2A52E59E5808}"/>
              </a:ext>
            </a:extLst>
          </p:cNvPr>
          <p:cNvSpPr>
            <a:spLocks noChangeArrowheads="1"/>
          </p:cNvSpPr>
          <p:nvPr/>
        </p:nvSpPr>
        <p:spPr bwMode="auto">
          <a:xfrm>
            <a:off x="6682826" y="1844243"/>
            <a:ext cx="807219" cy="482436"/>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algn="ctr" eaLnBrk="0" fontAlgn="base" hangingPunct="0">
              <a:spcBef>
                <a:spcPct val="50000"/>
              </a:spcBef>
              <a:spcAft>
                <a:spcPct val="0"/>
              </a:spcAft>
            </a:pPr>
            <a:r>
              <a:rPr lang="es-ES_tradnl" sz="800" b="1" dirty="0">
                <a:solidFill>
                  <a:srgbClr val="FFFFFF"/>
                </a:solidFill>
                <a:cs typeface="Arial" panose="020B0604020202020204" pitchFamily="34" charset="0"/>
              </a:rPr>
              <a:t>Pagos</a:t>
            </a:r>
          </a:p>
        </p:txBody>
      </p:sp>
      <p:sp>
        <p:nvSpPr>
          <p:cNvPr id="75" name="AutoShape 7">
            <a:extLst>
              <a:ext uri="{FF2B5EF4-FFF2-40B4-BE49-F238E27FC236}">
                <a16:creationId xmlns:a16="http://schemas.microsoft.com/office/drawing/2014/main" id="{18162AFE-0F2C-4690-823E-A9DE8F8DC3D1}"/>
              </a:ext>
            </a:extLst>
          </p:cNvPr>
          <p:cNvSpPr>
            <a:spLocks noChangeArrowheads="1"/>
          </p:cNvSpPr>
          <p:nvPr/>
        </p:nvSpPr>
        <p:spPr bwMode="auto">
          <a:xfrm>
            <a:off x="5837408" y="1855896"/>
            <a:ext cx="807219" cy="482436"/>
          </a:xfrm>
          <a:prstGeom prst="chevron">
            <a:avLst>
              <a:gd name="adj" fmla="val 19758"/>
            </a:avLst>
          </a:prstGeom>
          <a:solidFill>
            <a:schemeClr val="bg2"/>
          </a:solidFill>
          <a:ln w="19050">
            <a:solidFill>
              <a:schemeClr val="accent6"/>
            </a:solidFill>
          </a:ln>
        </p:spPr>
        <p:txBody>
          <a:bodyPr wrap="square" lIns="0" tIns="0" rIns="0" bIns="0" anchor="ctr" anchorCtr="0"/>
          <a:lstStyle/>
          <a:p>
            <a:pPr algn="ctr" eaLnBrk="0" fontAlgn="base" hangingPunct="0">
              <a:spcBef>
                <a:spcPct val="50000"/>
              </a:spcBef>
              <a:spcAft>
                <a:spcPct val="0"/>
              </a:spcAft>
            </a:pPr>
            <a:r>
              <a:rPr lang="es-ES_tradnl" sz="800" b="1" dirty="0">
                <a:solidFill>
                  <a:prstClr val="white"/>
                </a:solidFill>
                <a:latin typeface="Arial" panose="020B0604020202020204" pitchFamily="34" charset="0"/>
                <a:cs typeface="Arial" panose="020B0604020202020204" pitchFamily="34" charset="0"/>
              </a:rPr>
              <a:t>Gestión de Facturas</a:t>
            </a:r>
          </a:p>
        </p:txBody>
      </p:sp>
      <p:sp>
        <p:nvSpPr>
          <p:cNvPr id="76" name="AutoShape 7">
            <a:extLst>
              <a:ext uri="{FF2B5EF4-FFF2-40B4-BE49-F238E27FC236}">
                <a16:creationId xmlns:a16="http://schemas.microsoft.com/office/drawing/2014/main" id="{59ADF1EF-A957-4803-89EC-CA5FBBC7B889}"/>
              </a:ext>
            </a:extLst>
          </p:cNvPr>
          <p:cNvSpPr>
            <a:spLocks noChangeArrowheads="1"/>
          </p:cNvSpPr>
          <p:nvPr/>
        </p:nvSpPr>
        <p:spPr bwMode="auto">
          <a:xfrm>
            <a:off x="7528244" y="1844243"/>
            <a:ext cx="807219" cy="482436"/>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algn="ctr" eaLnBrk="0" fontAlgn="base" hangingPunct="0">
              <a:spcBef>
                <a:spcPct val="50000"/>
              </a:spcBef>
              <a:spcAft>
                <a:spcPct val="0"/>
              </a:spcAft>
            </a:pPr>
            <a:r>
              <a:rPr lang="es-ES_tradnl" sz="800" b="1" dirty="0">
                <a:solidFill>
                  <a:srgbClr val="FFFFFF"/>
                </a:solidFill>
                <a:cs typeface="Arial" panose="020B0604020202020204" pitchFamily="34" charset="0"/>
              </a:rPr>
              <a:t>Gestión del Proceso</a:t>
            </a:r>
          </a:p>
        </p:txBody>
      </p:sp>
      <p:sp>
        <p:nvSpPr>
          <p:cNvPr id="77" name="AutoShape 7">
            <a:extLst>
              <a:ext uri="{FF2B5EF4-FFF2-40B4-BE49-F238E27FC236}">
                <a16:creationId xmlns:a16="http://schemas.microsoft.com/office/drawing/2014/main" id="{7B2F64EC-28D6-4E78-8F9C-792C486250B3}"/>
              </a:ext>
            </a:extLst>
          </p:cNvPr>
          <p:cNvSpPr>
            <a:spLocks noChangeArrowheads="1"/>
          </p:cNvSpPr>
          <p:nvPr/>
        </p:nvSpPr>
        <p:spPr bwMode="auto">
          <a:xfrm>
            <a:off x="4952388" y="1873778"/>
            <a:ext cx="807219" cy="482436"/>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algn="ctr" eaLnBrk="0" fontAlgn="base" hangingPunct="0">
              <a:spcBef>
                <a:spcPct val="50000"/>
              </a:spcBef>
              <a:spcAft>
                <a:spcPct val="0"/>
              </a:spcAft>
            </a:pPr>
            <a:r>
              <a:rPr lang="es-ES_tradnl" sz="800" b="1" dirty="0">
                <a:solidFill>
                  <a:srgbClr val="FFFFFF"/>
                </a:solidFill>
                <a:cs typeface="Arial" panose="020B0604020202020204" pitchFamily="34" charset="0"/>
              </a:rPr>
              <a:t>Gestión de Almacenes</a:t>
            </a:r>
          </a:p>
        </p:txBody>
      </p:sp>
      <p:graphicFrame>
        <p:nvGraphicFramePr>
          <p:cNvPr id="66" name="Table 65">
            <a:extLst>
              <a:ext uri="{FF2B5EF4-FFF2-40B4-BE49-F238E27FC236}">
                <a16:creationId xmlns:a16="http://schemas.microsoft.com/office/drawing/2014/main" id="{B87FD1C2-8B48-4C5C-8108-D2FE00C2A9EB}"/>
              </a:ext>
            </a:extLst>
          </p:cNvPr>
          <p:cNvGraphicFramePr>
            <a:graphicFrameLocks noGrp="1"/>
          </p:cNvGraphicFramePr>
          <p:nvPr/>
        </p:nvGraphicFramePr>
        <p:xfrm>
          <a:off x="1631504" y="3532846"/>
          <a:ext cx="8928992" cy="3089520"/>
        </p:xfrm>
        <a:graphic>
          <a:graphicData uri="http://schemas.openxmlformats.org/drawingml/2006/table">
            <a:tbl>
              <a:tblPr firstRow="1" bandRow="1">
                <a:tableStyleId>{5C22544A-7EE6-4342-B048-85BDC9FD1C3A}</a:tableStyleId>
              </a:tblPr>
              <a:tblGrid>
                <a:gridCol w="1800200">
                  <a:extLst>
                    <a:ext uri="{9D8B030D-6E8A-4147-A177-3AD203B41FA5}">
                      <a16:colId xmlns:a16="http://schemas.microsoft.com/office/drawing/2014/main" val="20000"/>
                    </a:ext>
                  </a:extLst>
                </a:gridCol>
                <a:gridCol w="5428160">
                  <a:extLst>
                    <a:ext uri="{9D8B030D-6E8A-4147-A177-3AD203B41FA5}">
                      <a16:colId xmlns:a16="http://schemas.microsoft.com/office/drawing/2014/main" val="20001"/>
                    </a:ext>
                  </a:extLst>
                </a:gridCol>
                <a:gridCol w="1700632">
                  <a:extLst>
                    <a:ext uri="{9D8B030D-6E8A-4147-A177-3AD203B41FA5}">
                      <a16:colId xmlns:a16="http://schemas.microsoft.com/office/drawing/2014/main" val="20002"/>
                    </a:ext>
                  </a:extLst>
                </a:gridCol>
              </a:tblGrid>
              <a:tr h="2757682">
                <a:tc>
                  <a:txBody>
                    <a:bodyPr/>
                    <a:lstStyle/>
                    <a:p>
                      <a:pPr algn="ctr" eaLnBrk="0" fontAlgn="base" hangingPunct="0">
                        <a:spcBef>
                          <a:spcPct val="50000"/>
                        </a:spcBef>
                        <a:spcAft>
                          <a:spcPct val="0"/>
                        </a:spcAft>
                      </a:pPr>
                      <a:r>
                        <a:rPr lang="es-ES_tradnl" sz="1100" b="0" kern="1200" baseline="0" dirty="0">
                          <a:solidFill>
                            <a:schemeClr val="dk1"/>
                          </a:solidFill>
                          <a:latin typeface="Univers for KPMG Cond" panose="020B0606020202020204" pitchFamily="34" charset="0"/>
                          <a:ea typeface="+mn-ea"/>
                          <a:cs typeface="+mn-cs"/>
                        </a:rPr>
                        <a:t>Gestión de facturas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100" b="0" kern="1200" dirty="0">
                          <a:solidFill>
                            <a:schemeClr val="tx1"/>
                          </a:solidFill>
                          <a:latin typeface="Univers for KPMG Cond" panose="020B0606020202020204" pitchFamily="34" charset="0"/>
                          <a:ea typeface="+mn-ea"/>
                          <a:cs typeface="+mn-cs"/>
                        </a:rPr>
                        <a:t>Recepción descentralizada de facturas. Reciben facturas físicamente y vía mail tanto en las plantas como en Logroño. En Logroño se escanean manualmente las facturas de acreedores. Una vez registradas se archivan por número de documento.</a:t>
                      </a:r>
                    </a:p>
                    <a:p>
                      <a:pPr marL="171450" indent="-171450" algn="l">
                        <a:buFont typeface="Arial" panose="020B0604020202020204" pitchFamily="34" charset="0"/>
                        <a:buChar char="•"/>
                      </a:pPr>
                      <a:r>
                        <a:rPr lang="es-ES" sz="1100" b="0" kern="1200" dirty="0">
                          <a:solidFill>
                            <a:schemeClr val="tx1"/>
                          </a:solidFill>
                          <a:latin typeface="Univers for KPMG Cond" panose="020B0606020202020204" pitchFamily="34" charset="0"/>
                          <a:ea typeface="+mn-ea"/>
                          <a:cs typeface="+mn-cs"/>
                        </a:rPr>
                        <a:t>En las plantas difiere el proceso de escaneo, ya que Baños y Fuenmayor no escanean las facturas pero en Valencia Don Juan si lo hacen.</a:t>
                      </a:r>
                    </a:p>
                    <a:p>
                      <a:pPr marL="171450" indent="-171450" algn="l">
                        <a:buFont typeface="Arial" panose="020B0604020202020204" pitchFamily="34" charset="0"/>
                        <a:buChar char="•"/>
                      </a:pPr>
                      <a:r>
                        <a:rPr lang="es-ES" sz="1100" b="0" kern="1200" dirty="0">
                          <a:solidFill>
                            <a:schemeClr val="tx1"/>
                          </a:solidFill>
                          <a:latin typeface="Univers for KPMG Cond" panose="020B0606020202020204" pitchFamily="34" charset="0"/>
                          <a:ea typeface="+mn-ea"/>
                          <a:cs typeface="+mn-cs"/>
                        </a:rPr>
                        <a:t>En Logroño reciben las facturas vía mail y físicamente, identifican CIF y Fecha y las reparten entre los departamentos que apliquen para que las aprueben aquellos que han realizado el gasto. Una vez aprobadas se escanean. En Logroño contabilizan las facturas de servicios y mantenimiento y lo hacen manualmente mediante la transacción FB60.</a:t>
                      </a:r>
                    </a:p>
                    <a:p>
                      <a:pPr marL="171450" indent="-171450" algn="l">
                        <a:buFont typeface="Arial" panose="020B0604020202020204" pitchFamily="34" charset="0"/>
                        <a:buChar char="•"/>
                      </a:pPr>
                      <a:r>
                        <a:rPr lang="es-ES" sz="1100" b="0" kern="1200" dirty="0">
                          <a:solidFill>
                            <a:schemeClr val="tx1"/>
                          </a:solidFill>
                          <a:latin typeface="Univers for KPMG Cond" panose="020B0606020202020204" pitchFamily="34" charset="0"/>
                          <a:ea typeface="+mn-ea"/>
                          <a:cs typeface="+mn-cs"/>
                        </a:rPr>
                        <a:t>En el caso de Francia la factura es el propio contrato y se escanea sin periodicidad definida.</a:t>
                      </a:r>
                    </a:p>
                    <a:p>
                      <a:pPr marL="171450" indent="-171450" algn="l">
                        <a:buFont typeface="Arial" panose="020B0604020202020204" pitchFamily="34" charset="0"/>
                        <a:buChar char="•"/>
                      </a:pPr>
                      <a:r>
                        <a:rPr lang="es-ES" sz="1100" b="0" kern="1200" dirty="0">
                          <a:solidFill>
                            <a:schemeClr val="tx1"/>
                          </a:solidFill>
                          <a:latin typeface="Univers for KPMG Cond" panose="020B0606020202020204" pitchFamily="34" charset="0"/>
                          <a:ea typeface="+mn-ea"/>
                          <a:cs typeface="+mn-cs"/>
                        </a:rPr>
                        <a:t>En todas las plantas que no cuentan con un OCR de escaneo de facturas (solo tiene OCR </a:t>
                      </a:r>
                      <a:r>
                        <a:rPr lang="es-ES" sz="1100" b="0" kern="1200" dirty="0" err="1">
                          <a:solidFill>
                            <a:schemeClr val="tx1"/>
                          </a:solidFill>
                          <a:latin typeface="Univers for KPMG Cond" panose="020B0606020202020204" pitchFamily="34" charset="0"/>
                          <a:ea typeface="+mn-ea"/>
                          <a:cs typeface="+mn-cs"/>
                        </a:rPr>
                        <a:t>VdJ</a:t>
                      </a:r>
                      <a:r>
                        <a:rPr lang="es-ES" sz="1100" b="0" kern="1200" dirty="0">
                          <a:solidFill>
                            <a:schemeClr val="tx1"/>
                          </a:solidFill>
                          <a:latin typeface="Univers for KPMG Cond" panose="020B0606020202020204" pitchFamily="34" charset="0"/>
                          <a:ea typeface="+mn-ea"/>
                          <a:cs typeface="+mn-cs"/>
                        </a:rPr>
                        <a:t>), las facturas que llegan a través de pedidos de compra se introducen manualmente en SAP. Una vez introducidas ejecutan la transacción MIRO. Esta transacción registra dichas facturas en el sistema contra el pedido de compra. Una vez se registran en el sistema ejecutan la MIR5 para visualización de las facturas y la MIR 7 para contabilizarlas.</a:t>
                      </a:r>
                    </a:p>
                    <a:p>
                      <a:pPr marL="171450" indent="-171450" algn="l">
                        <a:buFont typeface="Arial" panose="020B0604020202020204" pitchFamily="34" charset="0"/>
                        <a:buChar char="•"/>
                      </a:pPr>
                      <a:r>
                        <a:rPr lang="es-ES" sz="1100" b="0" kern="1200" dirty="0">
                          <a:solidFill>
                            <a:schemeClr val="tx1"/>
                          </a:solidFill>
                          <a:latin typeface="Univers for KPMG Cond" panose="020B0606020202020204" pitchFamily="34" charset="0"/>
                          <a:ea typeface="+mn-ea"/>
                          <a:cs typeface="+mn-cs"/>
                        </a:rPr>
                        <a:t>El archivo de facturas se hace correlativante por número de documento que sale de SAP. Todas las facturas se archivan físicamente en la planta a la que apliquen o en Logroño.</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defTabSz="844083" rtl="0" eaLnBrk="1" latinLnBrk="0" hangingPunct="1">
                        <a:buFont typeface="Arial" panose="020B0604020202020204" pitchFamily="34" charset="0"/>
                        <a:buChar char="•"/>
                      </a:pPr>
                      <a:r>
                        <a:rPr lang="es-ES" sz="1100" b="0" kern="1200" dirty="0">
                          <a:solidFill>
                            <a:schemeClr val="tx1"/>
                          </a:solidFill>
                          <a:latin typeface="Univers for KPMG Cond" panose="020B0606020202020204" pitchFamily="34" charset="0"/>
                          <a:ea typeface="+mn-ea"/>
                          <a:cs typeface="+mn-cs"/>
                        </a:rPr>
                        <a:t>SAP</a:t>
                      </a:r>
                    </a:p>
                    <a:p>
                      <a:pPr marL="171450" indent="-171450" algn="l" defTabSz="844083" rtl="0" eaLnBrk="1" latinLnBrk="0" hangingPunct="1">
                        <a:buFont typeface="Arial" panose="020B0604020202020204" pitchFamily="34" charset="0"/>
                        <a:buChar char="•"/>
                      </a:pPr>
                      <a:r>
                        <a:rPr lang="es-ES" sz="1100" b="0" kern="1200" dirty="0">
                          <a:solidFill>
                            <a:schemeClr val="tx1"/>
                          </a:solidFill>
                          <a:latin typeface="Univers for KPMG Cond" panose="020B0606020202020204" pitchFamily="34" charset="0"/>
                          <a:ea typeface="+mn-ea"/>
                          <a:cs typeface="+mn-cs"/>
                        </a:rPr>
                        <a:t>Outlook</a:t>
                      </a:r>
                    </a:p>
                    <a:p>
                      <a:pPr marL="171450" indent="-171450" algn="l" defTabSz="844083" rtl="0" eaLnBrk="1" latinLnBrk="0" hangingPunct="1">
                        <a:buFont typeface="Arial" panose="020B0604020202020204" pitchFamily="34" charset="0"/>
                        <a:buChar char="•"/>
                      </a:pPr>
                      <a:r>
                        <a:rPr lang="es-ES" sz="1100" b="0" kern="1200" dirty="0">
                          <a:solidFill>
                            <a:schemeClr val="tx1"/>
                          </a:solidFill>
                          <a:latin typeface="Univers for KPMG Cond" panose="020B0606020202020204" pitchFamily="34" charset="0"/>
                          <a:ea typeface="+mn-ea"/>
                          <a:cs typeface="+mn-cs"/>
                        </a:rPr>
                        <a:t>Excel</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
        <p:nvSpPr>
          <p:cNvPr id="64" name="Rectangle 23">
            <a:extLst>
              <a:ext uri="{FF2B5EF4-FFF2-40B4-BE49-F238E27FC236}">
                <a16:creationId xmlns:a16="http://schemas.microsoft.com/office/drawing/2014/main" id="{2F17FF55-19E9-4C12-9831-15C70F6EE458}"/>
              </a:ext>
            </a:extLst>
          </p:cNvPr>
          <p:cNvSpPr>
            <a:spLocks noChangeArrowheads="1"/>
          </p:cNvSpPr>
          <p:nvPr/>
        </p:nvSpPr>
        <p:spPr bwMode="auto">
          <a:xfrm>
            <a:off x="8640214" y="1235354"/>
            <a:ext cx="2280199" cy="1383152"/>
          </a:xfrm>
          <a:prstGeom prst="rect">
            <a:avLst/>
          </a:prstGeom>
          <a:noFill/>
          <a:ln w="12700">
            <a:solidFill>
              <a:srgbClr val="6D2077"/>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Arial"/>
              <a:ea typeface="+mn-ea"/>
              <a:cs typeface="+mn-cs"/>
            </a:endParaRPr>
          </a:p>
        </p:txBody>
      </p:sp>
      <p:graphicFrame>
        <p:nvGraphicFramePr>
          <p:cNvPr id="68" name="Table 67">
            <a:extLst>
              <a:ext uri="{FF2B5EF4-FFF2-40B4-BE49-F238E27FC236}">
                <a16:creationId xmlns:a16="http://schemas.microsoft.com/office/drawing/2014/main" id="{5ED8166C-91B7-4A1A-87C3-367168C159A4}"/>
              </a:ext>
            </a:extLst>
          </p:cNvPr>
          <p:cNvGraphicFramePr>
            <a:graphicFrameLocks noGrp="1"/>
          </p:cNvGraphicFramePr>
          <p:nvPr>
            <p:extLst>
              <p:ext uri="{D42A27DB-BD31-4B8C-83A1-F6EECF244321}">
                <p14:modId xmlns:p14="http://schemas.microsoft.com/office/powerpoint/2010/main" val="2529005024"/>
              </p:ext>
            </p:extLst>
          </p:nvPr>
        </p:nvGraphicFramePr>
        <p:xfrm>
          <a:off x="8869623" y="1374393"/>
          <a:ext cx="1898220" cy="1190511"/>
        </p:xfrm>
        <a:graphic>
          <a:graphicData uri="http://schemas.openxmlformats.org/drawingml/2006/table">
            <a:tbl>
              <a:tblPr firstRow="1" bandRow="1">
                <a:tableStyleId>{2D5ABB26-0587-4C30-8999-92F81FD0307C}</a:tableStyleId>
              </a:tblPr>
              <a:tblGrid>
                <a:gridCol w="949110">
                  <a:extLst>
                    <a:ext uri="{9D8B030D-6E8A-4147-A177-3AD203B41FA5}">
                      <a16:colId xmlns:a16="http://schemas.microsoft.com/office/drawing/2014/main" val="20000"/>
                    </a:ext>
                  </a:extLst>
                </a:gridCol>
                <a:gridCol w="949110">
                  <a:extLst>
                    <a:ext uri="{9D8B030D-6E8A-4147-A177-3AD203B41FA5}">
                      <a16:colId xmlns:a16="http://schemas.microsoft.com/office/drawing/2014/main" val="20001"/>
                    </a:ext>
                  </a:extLst>
                </a:gridCol>
              </a:tblGrid>
              <a:tr h="170073">
                <a:tc>
                  <a:txBody>
                    <a:bodyPr/>
                    <a:lstStyle/>
                    <a:p>
                      <a:pPr algn="ctr"/>
                      <a:r>
                        <a:rPr lang="es-ES" sz="900" b="1" i="1" dirty="0">
                          <a:solidFill>
                            <a:schemeClr val="bg1"/>
                          </a:solidFill>
                        </a:rPr>
                        <a:t>Centro</a:t>
                      </a:r>
                      <a:endParaRPr lang="es-ES" sz="900" b="1" i="1" dirty="0">
                        <a:solidFill>
                          <a:schemeClr val="bg1"/>
                        </a:solidFill>
                        <a:latin typeface="Univers for KPMG Cond" panose="020B0606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s-ES" sz="900" b="1" i="1" dirty="0" err="1">
                          <a:solidFill>
                            <a:schemeClr val="bg1"/>
                          </a:solidFill>
                          <a:latin typeface="Univers for KPMG Cond" panose="020B0606020202020204" pitchFamily="34" charset="0"/>
                        </a:rPr>
                        <a:t>FTEs</a:t>
                      </a:r>
                      <a:endParaRPr lang="es-ES" sz="900" b="1" i="1" dirty="0">
                        <a:solidFill>
                          <a:schemeClr val="bg1"/>
                        </a:solidFill>
                        <a:latin typeface="Univers for KPMG Cond" panose="020B0606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0"/>
                  </a:ext>
                </a:extLst>
              </a:tr>
              <a:tr h="170073">
                <a:tc>
                  <a:txBody>
                    <a:bodyPr/>
                    <a:lstStyle/>
                    <a:p>
                      <a:pPr algn="ctr"/>
                      <a:r>
                        <a:rPr lang="es-ES" sz="900" b="1" dirty="0">
                          <a:latin typeface="Univers for KPMG Cond" panose="020B0606020202020204" pitchFamily="34" charset="0"/>
                        </a:rPr>
                        <a:t>Baños</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70073">
                <a:tc>
                  <a:txBody>
                    <a:bodyPr/>
                    <a:lstStyle/>
                    <a:p>
                      <a:pPr algn="ctr"/>
                      <a:r>
                        <a:rPr lang="es-ES" sz="900" b="1" dirty="0">
                          <a:latin typeface="Univers for KPMG Cond" panose="020B0606020202020204" pitchFamily="34" charset="0"/>
                        </a:rPr>
                        <a:t>Fuenmayor</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170073">
                <a:tc>
                  <a:txBody>
                    <a:bodyPr/>
                    <a:lstStyle/>
                    <a:p>
                      <a:pPr algn="ctr"/>
                      <a:r>
                        <a:rPr lang="es-ES" sz="900" b="1" dirty="0">
                          <a:latin typeface="Univers for KPMG Cond" panose="020B0606020202020204" pitchFamily="34" charset="0"/>
                        </a:rPr>
                        <a:t>Valencia Don Juan</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170073">
                <a:tc>
                  <a:txBody>
                    <a:bodyPr/>
                    <a:lstStyle/>
                    <a:p>
                      <a:pPr algn="ctr"/>
                      <a:r>
                        <a:rPr lang="es-ES" sz="900" b="1" dirty="0">
                          <a:latin typeface="Univers for KPMG Cond" panose="020B0606020202020204" pitchFamily="34" charset="0"/>
                        </a:rPr>
                        <a:t>Maderas Llodio</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170073">
                <a:tc>
                  <a:txBody>
                    <a:bodyPr/>
                    <a:lstStyle/>
                    <a:p>
                      <a:pPr algn="ctr"/>
                      <a:r>
                        <a:rPr lang="es-ES" sz="900" b="1" dirty="0" err="1">
                          <a:latin typeface="Univers for KPMG Cond" panose="020B0606020202020204" pitchFamily="34" charset="0"/>
                        </a:rPr>
                        <a:t>Samazan</a:t>
                      </a:r>
                      <a:endParaRPr lang="es-ES" sz="900" b="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170073">
                <a:tc>
                  <a:txBody>
                    <a:bodyPr/>
                    <a:lstStyle/>
                    <a:p>
                      <a:pPr algn="ctr"/>
                      <a:r>
                        <a:rPr lang="es-ES" sz="900" b="1" dirty="0">
                          <a:latin typeface="Univers for KPMG Cond" panose="020B0606020202020204" pitchFamily="34" charset="0"/>
                        </a:rPr>
                        <a:t>Sede Central</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25557623"/>
                  </a:ext>
                </a:extLst>
              </a:tr>
            </a:tbl>
          </a:graphicData>
        </a:graphic>
      </p:graphicFrame>
      <p:sp>
        <p:nvSpPr>
          <p:cNvPr id="85" name="15 Rectángulo redondeado">
            <a:extLst>
              <a:ext uri="{FF2B5EF4-FFF2-40B4-BE49-F238E27FC236}">
                <a16:creationId xmlns:a16="http://schemas.microsoft.com/office/drawing/2014/main" id="{D1EFA9F9-733C-4EBF-8E4B-F9C937147522}"/>
              </a:ext>
            </a:extLst>
          </p:cNvPr>
          <p:cNvSpPr/>
          <p:nvPr/>
        </p:nvSpPr>
        <p:spPr>
          <a:xfrm>
            <a:off x="10092536" y="1036475"/>
            <a:ext cx="828000" cy="288000"/>
          </a:xfrm>
          <a:prstGeom prst="roundRect">
            <a:avLst/>
          </a:prstGeom>
          <a:solidFill>
            <a:schemeClr val="accent3"/>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Total</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000" b="1" kern="0" dirty="0">
                <a:solidFill>
                  <a:srgbClr val="FFFFFF"/>
                </a:solidFill>
                <a:latin typeface="Univers for KPMG" panose="020B0603020202020204" pitchFamily="34" charset="0"/>
                <a:cs typeface="Arial" pitchFamily="34" charset="0"/>
              </a:rPr>
              <a:t>2,62</a:t>
            </a:r>
            <a:r>
              <a:rPr lang="es-ES_tradnl" sz="900" b="1" kern="0" dirty="0">
                <a:solidFill>
                  <a:srgbClr val="FFFFFF"/>
                </a:solidFill>
                <a:latin typeface="Univers for KPMG" panose="020B0603020202020204" pitchFamily="34" charset="0"/>
                <a:cs typeface="Arial" pitchFamily="34" charset="0"/>
              </a:rPr>
              <a:t> </a:t>
            </a:r>
            <a:r>
              <a:rPr kumimoji="0" lang="es-ES_tradnl" sz="900" b="1" i="0" u="none" strike="noStrike" kern="0" cap="none" spc="0" normalizeH="0" baseline="0" noProof="0" dirty="0" err="1">
                <a:ln>
                  <a:noFill/>
                </a:ln>
                <a:solidFill>
                  <a:srgbClr val="FFFFFF"/>
                </a:solidFill>
                <a:effectLst/>
                <a:uLnTx/>
                <a:uFillTx/>
                <a:latin typeface="Univers for KPMG" panose="020B0603020202020204" pitchFamily="34" charset="0"/>
                <a:ea typeface="+mn-ea"/>
                <a:cs typeface="Arial" pitchFamily="34" charset="0"/>
              </a:rPr>
              <a:t>FTEs</a:t>
            </a:r>
            <a:endParaRPr kumimoji="0" lang="es-ES_tradnl" sz="9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endParaRPr>
          </a:p>
        </p:txBody>
      </p:sp>
      <p:sp>
        <p:nvSpPr>
          <p:cNvPr id="90" name="15 Rectángulo redondeado">
            <a:extLst>
              <a:ext uri="{FF2B5EF4-FFF2-40B4-BE49-F238E27FC236}">
                <a16:creationId xmlns:a16="http://schemas.microsoft.com/office/drawing/2014/main" id="{A91E22EC-540E-40FA-AAFD-5FA8A236E0D6}"/>
              </a:ext>
            </a:extLst>
          </p:cNvPr>
          <p:cNvSpPr/>
          <p:nvPr/>
        </p:nvSpPr>
        <p:spPr>
          <a:xfrm>
            <a:off x="8640214" y="1036475"/>
            <a:ext cx="1476000" cy="288000"/>
          </a:xfrm>
          <a:prstGeom prst="roundRect">
            <a:avLst/>
          </a:prstGeom>
          <a:solidFill>
            <a:schemeClr val="accent4"/>
          </a:solidFill>
          <a:ln w="9525" cap="flat" cmpd="sng" algn="ctr">
            <a:solidFill>
              <a:srgbClr val="E2E2E2"/>
            </a:solidFill>
            <a:prstDash val="solid"/>
          </a:ln>
          <a:effectLst/>
        </p:spPr>
        <p:txBody>
          <a:bodyPr lIns="360000" tIns="90000" rIns="108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1" i="0" u="none" strike="noStrike" kern="0" cap="none" spc="0" normalizeH="0" baseline="0" noProof="0" dirty="0" err="1">
                <a:ln>
                  <a:noFill/>
                </a:ln>
                <a:solidFill>
                  <a:srgbClr val="FFFFFF"/>
                </a:solidFill>
                <a:effectLst/>
                <a:uLnTx/>
                <a:uFillTx/>
                <a:latin typeface="Univers for KPMG" panose="020B0603020202020204" pitchFamily="34" charset="0"/>
                <a:ea typeface="+mn-ea"/>
                <a:cs typeface="Arial" pitchFamily="34" charset="0"/>
              </a:rPr>
              <a:t>FTEs</a:t>
            </a:r>
            <a:endParaRPr kumimoji="0" lang="es-ES_tradnl" sz="9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endParaRPr>
          </a:p>
        </p:txBody>
      </p:sp>
      <p:grpSp>
        <p:nvGrpSpPr>
          <p:cNvPr id="91" name="Group 90">
            <a:extLst>
              <a:ext uri="{FF2B5EF4-FFF2-40B4-BE49-F238E27FC236}">
                <a16:creationId xmlns:a16="http://schemas.microsoft.com/office/drawing/2014/main" id="{7A3708D8-F444-456C-86CC-4419109E475F}"/>
              </a:ext>
            </a:extLst>
          </p:cNvPr>
          <p:cNvGrpSpPr/>
          <p:nvPr/>
        </p:nvGrpSpPr>
        <p:grpSpPr>
          <a:xfrm>
            <a:off x="8565816" y="902264"/>
            <a:ext cx="432000" cy="432000"/>
            <a:chOff x="8321884" y="855203"/>
            <a:chExt cx="432000" cy="432000"/>
          </a:xfrm>
        </p:grpSpPr>
        <p:sp>
          <p:nvSpPr>
            <p:cNvPr id="92" name="Oval 91">
              <a:extLst>
                <a:ext uri="{FF2B5EF4-FFF2-40B4-BE49-F238E27FC236}">
                  <a16:creationId xmlns:a16="http://schemas.microsoft.com/office/drawing/2014/main" id="{5809E32F-ACB0-4B15-8F1E-8314C446A527}"/>
                </a:ext>
              </a:extLst>
            </p:cNvPr>
            <p:cNvSpPr/>
            <p:nvPr/>
          </p:nvSpPr>
          <p:spPr>
            <a:xfrm>
              <a:off x="8321884" y="855203"/>
              <a:ext cx="432000" cy="432000"/>
            </a:xfrm>
            <a:prstGeom prst="ellipse">
              <a:avLst/>
            </a:prstGeom>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93" name="Freeform 4851">
              <a:extLst>
                <a:ext uri="{FF2B5EF4-FFF2-40B4-BE49-F238E27FC236}">
                  <a16:creationId xmlns:a16="http://schemas.microsoft.com/office/drawing/2014/main" id="{6C2289D3-31A6-4C3A-9DC4-1AE8288799B0}"/>
                </a:ext>
              </a:extLst>
            </p:cNvPr>
            <p:cNvSpPr>
              <a:spLocks noEditPoints="1"/>
            </p:cNvSpPr>
            <p:nvPr/>
          </p:nvSpPr>
          <p:spPr bwMode="auto">
            <a:xfrm>
              <a:off x="8403425" y="970313"/>
              <a:ext cx="258724" cy="218603"/>
            </a:xfrm>
            <a:custGeom>
              <a:avLst/>
              <a:gdLst>
                <a:gd name="T0" fmla="*/ 248 w 360"/>
                <a:gd name="T1" fmla="*/ 8 h 380"/>
                <a:gd name="T2" fmla="*/ 274 w 360"/>
                <a:gd name="T3" fmla="*/ 0 h 380"/>
                <a:gd name="T4" fmla="*/ 298 w 360"/>
                <a:gd name="T5" fmla="*/ 28 h 380"/>
                <a:gd name="T6" fmla="*/ 280 w 360"/>
                <a:gd name="T7" fmla="*/ 56 h 380"/>
                <a:gd name="T8" fmla="*/ 258 w 360"/>
                <a:gd name="T9" fmla="*/ 56 h 380"/>
                <a:gd name="T10" fmla="*/ 240 w 360"/>
                <a:gd name="T11" fmla="*/ 28 h 380"/>
                <a:gd name="T12" fmla="*/ 344 w 360"/>
                <a:gd name="T13" fmla="*/ 88 h 380"/>
                <a:gd name="T14" fmla="*/ 288 w 360"/>
                <a:gd name="T15" fmla="*/ 68 h 380"/>
                <a:gd name="T16" fmla="*/ 214 w 360"/>
                <a:gd name="T17" fmla="*/ 70 h 380"/>
                <a:gd name="T18" fmla="*/ 194 w 360"/>
                <a:gd name="T19" fmla="*/ 90 h 380"/>
                <a:gd name="T20" fmla="*/ 224 w 360"/>
                <a:gd name="T21" fmla="*/ 114 h 380"/>
                <a:gd name="T22" fmla="*/ 248 w 360"/>
                <a:gd name="T23" fmla="*/ 166 h 380"/>
                <a:gd name="T24" fmla="*/ 234 w 360"/>
                <a:gd name="T25" fmla="*/ 208 h 380"/>
                <a:gd name="T26" fmla="*/ 278 w 360"/>
                <a:gd name="T27" fmla="*/ 214 h 380"/>
                <a:gd name="T28" fmla="*/ 310 w 360"/>
                <a:gd name="T29" fmla="*/ 244 h 380"/>
                <a:gd name="T30" fmla="*/ 332 w 360"/>
                <a:gd name="T31" fmla="*/ 200 h 380"/>
                <a:gd name="T32" fmla="*/ 348 w 360"/>
                <a:gd name="T33" fmla="*/ 208 h 380"/>
                <a:gd name="T34" fmla="*/ 360 w 360"/>
                <a:gd name="T35" fmla="*/ 190 h 380"/>
                <a:gd name="T36" fmla="*/ 102 w 360"/>
                <a:gd name="T37" fmla="*/ 56 h 380"/>
                <a:gd name="T38" fmla="*/ 120 w 360"/>
                <a:gd name="T39" fmla="*/ 28 h 380"/>
                <a:gd name="T40" fmla="*/ 98 w 360"/>
                <a:gd name="T41" fmla="*/ 0 h 380"/>
                <a:gd name="T42" fmla="*/ 70 w 360"/>
                <a:gd name="T43" fmla="*/ 8 h 380"/>
                <a:gd name="T44" fmla="*/ 62 w 360"/>
                <a:gd name="T45" fmla="*/ 34 h 380"/>
                <a:gd name="T46" fmla="*/ 92 w 360"/>
                <a:gd name="T47" fmla="*/ 58 h 380"/>
                <a:gd name="T48" fmla="*/ 50 w 360"/>
                <a:gd name="T49" fmla="*/ 244 h 380"/>
                <a:gd name="T50" fmla="*/ 74 w 360"/>
                <a:gd name="T51" fmla="*/ 218 h 380"/>
                <a:gd name="T52" fmla="*/ 126 w 360"/>
                <a:gd name="T53" fmla="*/ 208 h 380"/>
                <a:gd name="T54" fmla="*/ 112 w 360"/>
                <a:gd name="T55" fmla="*/ 166 h 380"/>
                <a:gd name="T56" fmla="*/ 128 w 360"/>
                <a:gd name="T57" fmla="*/ 122 h 380"/>
                <a:gd name="T58" fmla="*/ 166 w 360"/>
                <a:gd name="T59" fmla="*/ 90 h 380"/>
                <a:gd name="T60" fmla="*/ 154 w 360"/>
                <a:gd name="T61" fmla="*/ 74 h 380"/>
                <a:gd name="T62" fmla="*/ 72 w 360"/>
                <a:gd name="T63" fmla="*/ 68 h 380"/>
                <a:gd name="T64" fmla="*/ 20 w 360"/>
                <a:gd name="T65" fmla="*/ 80 h 380"/>
                <a:gd name="T66" fmla="*/ 0 w 360"/>
                <a:gd name="T67" fmla="*/ 190 h 380"/>
                <a:gd name="T68" fmla="*/ 12 w 360"/>
                <a:gd name="T69" fmla="*/ 208 h 380"/>
                <a:gd name="T70" fmla="*/ 28 w 360"/>
                <a:gd name="T71" fmla="*/ 200 h 380"/>
                <a:gd name="T72" fmla="*/ 170 w 360"/>
                <a:gd name="T73" fmla="*/ 118 h 380"/>
                <a:gd name="T74" fmla="*/ 136 w 360"/>
                <a:gd name="T75" fmla="*/ 146 h 380"/>
                <a:gd name="T76" fmla="*/ 136 w 360"/>
                <a:gd name="T77" fmla="*/ 184 h 380"/>
                <a:gd name="T78" fmla="*/ 170 w 360"/>
                <a:gd name="T79" fmla="*/ 214 h 380"/>
                <a:gd name="T80" fmla="*/ 208 w 360"/>
                <a:gd name="T81" fmla="*/ 206 h 380"/>
                <a:gd name="T82" fmla="*/ 228 w 360"/>
                <a:gd name="T83" fmla="*/ 166 h 380"/>
                <a:gd name="T84" fmla="*/ 214 w 360"/>
                <a:gd name="T85" fmla="*/ 132 h 380"/>
                <a:gd name="T86" fmla="*/ 296 w 360"/>
                <a:gd name="T87" fmla="*/ 260 h 380"/>
                <a:gd name="T88" fmla="*/ 288 w 360"/>
                <a:gd name="T89" fmla="*/ 246 h 380"/>
                <a:gd name="T90" fmla="*/ 180 w 360"/>
                <a:gd name="T91" fmla="*/ 278 h 380"/>
                <a:gd name="T92" fmla="*/ 82 w 360"/>
                <a:gd name="T93" fmla="*/ 236 h 380"/>
                <a:gd name="T94" fmla="*/ 64 w 360"/>
                <a:gd name="T95" fmla="*/ 260 h 380"/>
                <a:gd name="T96" fmla="*/ 106 w 360"/>
                <a:gd name="T97" fmla="*/ 304 h 380"/>
                <a:gd name="T98" fmla="*/ 146 w 360"/>
                <a:gd name="T99" fmla="*/ 378 h 380"/>
                <a:gd name="T100" fmla="*/ 214 w 360"/>
                <a:gd name="T101" fmla="*/ 378 h 380"/>
                <a:gd name="T102" fmla="*/ 264 w 360"/>
                <a:gd name="T103" fmla="*/ 36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0" h="380">
                  <a:moveTo>
                    <a:pt x="240" y="28"/>
                  </a:moveTo>
                  <a:lnTo>
                    <a:pt x="240" y="28"/>
                  </a:lnTo>
                  <a:lnTo>
                    <a:pt x="240" y="22"/>
                  </a:lnTo>
                  <a:lnTo>
                    <a:pt x="242" y="18"/>
                  </a:lnTo>
                  <a:lnTo>
                    <a:pt x="248" y="8"/>
                  </a:lnTo>
                  <a:lnTo>
                    <a:pt x="258" y="2"/>
                  </a:lnTo>
                  <a:lnTo>
                    <a:pt x="262" y="0"/>
                  </a:lnTo>
                  <a:lnTo>
                    <a:pt x="268" y="0"/>
                  </a:lnTo>
                  <a:lnTo>
                    <a:pt x="268" y="0"/>
                  </a:lnTo>
                  <a:lnTo>
                    <a:pt x="274" y="0"/>
                  </a:lnTo>
                  <a:lnTo>
                    <a:pt x="280" y="2"/>
                  </a:lnTo>
                  <a:lnTo>
                    <a:pt x="290" y="8"/>
                  </a:lnTo>
                  <a:lnTo>
                    <a:pt x="296" y="18"/>
                  </a:lnTo>
                  <a:lnTo>
                    <a:pt x="298" y="22"/>
                  </a:lnTo>
                  <a:lnTo>
                    <a:pt x="298" y="28"/>
                  </a:lnTo>
                  <a:lnTo>
                    <a:pt x="298" y="28"/>
                  </a:lnTo>
                  <a:lnTo>
                    <a:pt x="298" y="34"/>
                  </a:lnTo>
                  <a:lnTo>
                    <a:pt x="296" y="40"/>
                  </a:lnTo>
                  <a:lnTo>
                    <a:pt x="290" y="50"/>
                  </a:lnTo>
                  <a:lnTo>
                    <a:pt x="280" y="56"/>
                  </a:lnTo>
                  <a:lnTo>
                    <a:pt x="274" y="58"/>
                  </a:lnTo>
                  <a:lnTo>
                    <a:pt x="268" y="58"/>
                  </a:lnTo>
                  <a:lnTo>
                    <a:pt x="268" y="58"/>
                  </a:lnTo>
                  <a:lnTo>
                    <a:pt x="262" y="58"/>
                  </a:lnTo>
                  <a:lnTo>
                    <a:pt x="258" y="56"/>
                  </a:lnTo>
                  <a:lnTo>
                    <a:pt x="248" y="50"/>
                  </a:lnTo>
                  <a:lnTo>
                    <a:pt x="242" y="40"/>
                  </a:lnTo>
                  <a:lnTo>
                    <a:pt x="240" y="34"/>
                  </a:lnTo>
                  <a:lnTo>
                    <a:pt x="240" y="28"/>
                  </a:lnTo>
                  <a:lnTo>
                    <a:pt x="240" y="28"/>
                  </a:lnTo>
                  <a:close/>
                  <a:moveTo>
                    <a:pt x="360" y="190"/>
                  </a:moveTo>
                  <a:lnTo>
                    <a:pt x="344" y="90"/>
                  </a:lnTo>
                  <a:lnTo>
                    <a:pt x="344" y="90"/>
                  </a:lnTo>
                  <a:lnTo>
                    <a:pt x="344" y="88"/>
                  </a:lnTo>
                  <a:lnTo>
                    <a:pt x="344" y="88"/>
                  </a:lnTo>
                  <a:lnTo>
                    <a:pt x="340" y="80"/>
                  </a:lnTo>
                  <a:lnTo>
                    <a:pt x="332" y="74"/>
                  </a:lnTo>
                  <a:lnTo>
                    <a:pt x="324" y="70"/>
                  </a:lnTo>
                  <a:lnTo>
                    <a:pt x="314" y="68"/>
                  </a:lnTo>
                  <a:lnTo>
                    <a:pt x="288" y="68"/>
                  </a:lnTo>
                  <a:lnTo>
                    <a:pt x="270" y="102"/>
                  </a:lnTo>
                  <a:lnTo>
                    <a:pt x="250" y="68"/>
                  </a:lnTo>
                  <a:lnTo>
                    <a:pt x="222" y="68"/>
                  </a:lnTo>
                  <a:lnTo>
                    <a:pt x="222" y="68"/>
                  </a:lnTo>
                  <a:lnTo>
                    <a:pt x="214" y="70"/>
                  </a:lnTo>
                  <a:lnTo>
                    <a:pt x="206" y="74"/>
                  </a:lnTo>
                  <a:lnTo>
                    <a:pt x="198" y="80"/>
                  </a:lnTo>
                  <a:lnTo>
                    <a:pt x="194" y="88"/>
                  </a:lnTo>
                  <a:lnTo>
                    <a:pt x="194" y="88"/>
                  </a:lnTo>
                  <a:lnTo>
                    <a:pt x="194" y="90"/>
                  </a:lnTo>
                  <a:lnTo>
                    <a:pt x="192" y="98"/>
                  </a:lnTo>
                  <a:lnTo>
                    <a:pt x="192" y="98"/>
                  </a:lnTo>
                  <a:lnTo>
                    <a:pt x="204" y="102"/>
                  </a:lnTo>
                  <a:lnTo>
                    <a:pt x="214" y="106"/>
                  </a:lnTo>
                  <a:lnTo>
                    <a:pt x="224" y="114"/>
                  </a:lnTo>
                  <a:lnTo>
                    <a:pt x="232" y="122"/>
                  </a:lnTo>
                  <a:lnTo>
                    <a:pt x="240" y="132"/>
                  </a:lnTo>
                  <a:lnTo>
                    <a:pt x="244" y="142"/>
                  </a:lnTo>
                  <a:lnTo>
                    <a:pt x="248" y="154"/>
                  </a:lnTo>
                  <a:lnTo>
                    <a:pt x="248" y="166"/>
                  </a:lnTo>
                  <a:lnTo>
                    <a:pt x="248" y="166"/>
                  </a:lnTo>
                  <a:lnTo>
                    <a:pt x="248" y="178"/>
                  </a:lnTo>
                  <a:lnTo>
                    <a:pt x="246" y="188"/>
                  </a:lnTo>
                  <a:lnTo>
                    <a:pt x="240" y="198"/>
                  </a:lnTo>
                  <a:lnTo>
                    <a:pt x="234" y="208"/>
                  </a:lnTo>
                  <a:lnTo>
                    <a:pt x="250" y="208"/>
                  </a:lnTo>
                  <a:lnTo>
                    <a:pt x="250" y="208"/>
                  </a:lnTo>
                  <a:lnTo>
                    <a:pt x="260" y="208"/>
                  </a:lnTo>
                  <a:lnTo>
                    <a:pt x="270" y="210"/>
                  </a:lnTo>
                  <a:lnTo>
                    <a:pt x="278" y="214"/>
                  </a:lnTo>
                  <a:lnTo>
                    <a:pt x="286" y="218"/>
                  </a:lnTo>
                  <a:lnTo>
                    <a:pt x="294" y="222"/>
                  </a:lnTo>
                  <a:lnTo>
                    <a:pt x="300" y="228"/>
                  </a:lnTo>
                  <a:lnTo>
                    <a:pt x="306" y="236"/>
                  </a:lnTo>
                  <a:lnTo>
                    <a:pt x="310" y="244"/>
                  </a:lnTo>
                  <a:lnTo>
                    <a:pt x="308" y="118"/>
                  </a:lnTo>
                  <a:lnTo>
                    <a:pt x="318" y="118"/>
                  </a:lnTo>
                  <a:lnTo>
                    <a:pt x="330" y="196"/>
                  </a:lnTo>
                  <a:lnTo>
                    <a:pt x="330" y="196"/>
                  </a:lnTo>
                  <a:lnTo>
                    <a:pt x="332" y="200"/>
                  </a:lnTo>
                  <a:lnTo>
                    <a:pt x="336" y="204"/>
                  </a:lnTo>
                  <a:lnTo>
                    <a:pt x="340" y="208"/>
                  </a:lnTo>
                  <a:lnTo>
                    <a:pt x="346" y="208"/>
                  </a:lnTo>
                  <a:lnTo>
                    <a:pt x="346" y="208"/>
                  </a:lnTo>
                  <a:lnTo>
                    <a:pt x="348" y="208"/>
                  </a:lnTo>
                  <a:lnTo>
                    <a:pt x="348" y="208"/>
                  </a:lnTo>
                  <a:lnTo>
                    <a:pt x="354" y="206"/>
                  </a:lnTo>
                  <a:lnTo>
                    <a:pt x="358" y="202"/>
                  </a:lnTo>
                  <a:lnTo>
                    <a:pt x="360" y="196"/>
                  </a:lnTo>
                  <a:lnTo>
                    <a:pt x="360" y="190"/>
                  </a:lnTo>
                  <a:lnTo>
                    <a:pt x="360" y="190"/>
                  </a:lnTo>
                  <a:close/>
                  <a:moveTo>
                    <a:pt x="92" y="58"/>
                  </a:moveTo>
                  <a:lnTo>
                    <a:pt x="92" y="58"/>
                  </a:lnTo>
                  <a:lnTo>
                    <a:pt x="98" y="58"/>
                  </a:lnTo>
                  <a:lnTo>
                    <a:pt x="102" y="56"/>
                  </a:lnTo>
                  <a:lnTo>
                    <a:pt x="112" y="50"/>
                  </a:lnTo>
                  <a:lnTo>
                    <a:pt x="118" y="40"/>
                  </a:lnTo>
                  <a:lnTo>
                    <a:pt x="120" y="34"/>
                  </a:lnTo>
                  <a:lnTo>
                    <a:pt x="120" y="28"/>
                  </a:lnTo>
                  <a:lnTo>
                    <a:pt x="120" y="28"/>
                  </a:lnTo>
                  <a:lnTo>
                    <a:pt x="120" y="22"/>
                  </a:lnTo>
                  <a:lnTo>
                    <a:pt x="118" y="18"/>
                  </a:lnTo>
                  <a:lnTo>
                    <a:pt x="112" y="8"/>
                  </a:lnTo>
                  <a:lnTo>
                    <a:pt x="102" y="2"/>
                  </a:lnTo>
                  <a:lnTo>
                    <a:pt x="98" y="0"/>
                  </a:lnTo>
                  <a:lnTo>
                    <a:pt x="92" y="0"/>
                  </a:lnTo>
                  <a:lnTo>
                    <a:pt x="92" y="0"/>
                  </a:lnTo>
                  <a:lnTo>
                    <a:pt x="86" y="0"/>
                  </a:lnTo>
                  <a:lnTo>
                    <a:pt x="80" y="2"/>
                  </a:lnTo>
                  <a:lnTo>
                    <a:pt x="70" y="8"/>
                  </a:lnTo>
                  <a:lnTo>
                    <a:pt x="64" y="18"/>
                  </a:lnTo>
                  <a:lnTo>
                    <a:pt x="62" y="22"/>
                  </a:lnTo>
                  <a:lnTo>
                    <a:pt x="62" y="28"/>
                  </a:lnTo>
                  <a:lnTo>
                    <a:pt x="62" y="28"/>
                  </a:lnTo>
                  <a:lnTo>
                    <a:pt x="62" y="34"/>
                  </a:lnTo>
                  <a:lnTo>
                    <a:pt x="64" y="40"/>
                  </a:lnTo>
                  <a:lnTo>
                    <a:pt x="70" y="50"/>
                  </a:lnTo>
                  <a:lnTo>
                    <a:pt x="80" y="56"/>
                  </a:lnTo>
                  <a:lnTo>
                    <a:pt x="86" y="58"/>
                  </a:lnTo>
                  <a:lnTo>
                    <a:pt x="92" y="58"/>
                  </a:lnTo>
                  <a:lnTo>
                    <a:pt x="92" y="58"/>
                  </a:lnTo>
                  <a:close/>
                  <a:moveTo>
                    <a:pt x="30" y="196"/>
                  </a:moveTo>
                  <a:lnTo>
                    <a:pt x="42" y="118"/>
                  </a:lnTo>
                  <a:lnTo>
                    <a:pt x="52" y="118"/>
                  </a:lnTo>
                  <a:lnTo>
                    <a:pt x="50" y="244"/>
                  </a:lnTo>
                  <a:lnTo>
                    <a:pt x="50" y="244"/>
                  </a:lnTo>
                  <a:lnTo>
                    <a:pt x="54" y="236"/>
                  </a:lnTo>
                  <a:lnTo>
                    <a:pt x="60" y="228"/>
                  </a:lnTo>
                  <a:lnTo>
                    <a:pt x="66" y="222"/>
                  </a:lnTo>
                  <a:lnTo>
                    <a:pt x="74" y="218"/>
                  </a:lnTo>
                  <a:lnTo>
                    <a:pt x="82" y="214"/>
                  </a:lnTo>
                  <a:lnTo>
                    <a:pt x="90" y="210"/>
                  </a:lnTo>
                  <a:lnTo>
                    <a:pt x="100" y="208"/>
                  </a:lnTo>
                  <a:lnTo>
                    <a:pt x="110" y="208"/>
                  </a:lnTo>
                  <a:lnTo>
                    <a:pt x="126" y="208"/>
                  </a:lnTo>
                  <a:lnTo>
                    <a:pt x="126" y="208"/>
                  </a:lnTo>
                  <a:lnTo>
                    <a:pt x="120" y="198"/>
                  </a:lnTo>
                  <a:lnTo>
                    <a:pt x="114" y="188"/>
                  </a:lnTo>
                  <a:lnTo>
                    <a:pt x="112" y="178"/>
                  </a:lnTo>
                  <a:lnTo>
                    <a:pt x="112" y="166"/>
                  </a:lnTo>
                  <a:lnTo>
                    <a:pt x="112" y="166"/>
                  </a:lnTo>
                  <a:lnTo>
                    <a:pt x="112" y="154"/>
                  </a:lnTo>
                  <a:lnTo>
                    <a:pt x="116" y="142"/>
                  </a:lnTo>
                  <a:lnTo>
                    <a:pt x="120" y="132"/>
                  </a:lnTo>
                  <a:lnTo>
                    <a:pt x="128" y="122"/>
                  </a:lnTo>
                  <a:lnTo>
                    <a:pt x="136" y="114"/>
                  </a:lnTo>
                  <a:lnTo>
                    <a:pt x="146" y="106"/>
                  </a:lnTo>
                  <a:lnTo>
                    <a:pt x="156" y="102"/>
                  </a:lnTo>
                  <a:lnTo>
                    <a:pt x="168" y="98"/>
                  </a:lnTo>
                  <a:lnTo>
                    <a:pt x="166" y="90"/>
                  </a:lnTo>
                  <a:lnTo>
                    <a:pt x="166" y="90"/>
                  </a:lnTo>
                  <a:lnTo>
                    <a:pt x="166" y="88"/>
                  </a:lnTo>
                  <a:lnTo>
                    <a:pt x="166" y="88"/>
                  </a:lnTo>
                  <a:lnTo>
                    <a:pt x="162" y="80"/>
                  </a:lnTo>
                  <a:lnTo>
                    <a:pt x="154" y="74"/>
                  </a:lnTo>
                  <a:lnTo>
                    <a:pt x="146" y="70"/>
                  </a:lnTo>
                  <a:lnTo>
                    <a:pt x="138" y="68"/>
                  </a:lnTo>
                  <a:lnTo>
                    <a:pt x="110" y="68"/>
                  </a:lnTo>
                  <a:lnTo>
                    <a:pt x="90" y="102"/>
                  </a:lnTo>
                  <a:lnTo>
                    <a:pt x="72" y="68"/>
                  </a:lnTo>
                  <a:lnTo>
                    <a:pt x="46" y="68"/>
                  </a:lnTo>
                  <a:lnTo>
                    <a:pt x="46" y="68"/>
                  </a:lnTo>
                  <a:lnTo>
                    <a:pt x="36" y="70"/>
                  </a:lnTo>
                  <a:lnTo>
                    <a:pt x="28" y="74"/>
                  </a:lnTo>
                  <a:lnTo>
                    <a:pt x="20" y="80"/>
                  </a:lnTo>
                  <a:lnTo>
                    <a:pt x="16" y="88"/>
                  </a:lnTo>
                  <a:lnTo>
                    <a:pt x="16" y="88"/>
                  </a:lnTo>
                  <a:lnTo>
                    <a:pt x="16" y="90"/>
                  </a:lnTo>
                  <a:lnTo>
                    <a:pt x="0" y="190"/>
                  </a:lnTo>
                  <a:lnTo>
                    <a:pt x="0" y="190"/>
                  </a:lnTo>
                  <a:lnTo>
                    <a:pt x="0" y="196"/>
                  </a:lnTo>
                  <a:lnTo>
                    <a:pt x="2" y="202"/>
                  </a:lnTo>
                  <a:lnTo>
                    <a:pt x="6" y="206"/>
                  </a:lnTo>
                  <a:lnTo>
                    <a:pt x="12" y="208"/>
                  </a:lnTo>
                  <a:lnTo>
                    <a:pt x="12" y="208"/>
                  </a:lnTo>
                  <a:lnTo>
                    <a:pt x="14" y="208"/>
                  </a:lnTo>
                  <a:lnTo>
                    <a:pt x="14" y="208"/>
                  </a:lnTo>
                  <a:lnTo>
                    <a:pt x="20" y="208"/>
                  </a:lnTo>
                  <a:lnTo>
                    <a:pt x="24" y="204"/>
                  </a:lnTo>
                  <a:lnTo>
                    <a:pt x="28" y="200"/>
                  </a:lnTo>
                  <a:lnTo>
                    <a:pt x="30" y="196"/>
                  </a:lnTo>
                  <a:lnTo>
                    <a:pt x="30" y="196"/>
                  </a:lnTo>
                  <a:close/>
                  <a:moveTo>
                    <a:pt x="180" y="118"/>
                  </a:moveTo>
                  <a:lnTo>
                    <a:pt x="180" y="118"/>
                  </a:lnTo>
                  <a:lnTo>
                    <a:pt x="170" y="118"/>
                  </a:lnTo>
                  <a:lnTo>
                    <a:pt x="162" y="120"/>
                  </a:lnTo>
                  <a:lnTo>
                    <a:pt x="152" y="126"/>
                  </a:lnTo>
                  <a:lnTo>
                    <a:pt x="146" y="132"/>
                  </a:lnTo>
                  <a:lnTo>
                    <a:pt x="140" y="138"/>
                  </a:lnTo>
                  <a:lnTo>
                    <a:pt x="136" y="146"/>
                  </a:lnTo>
                  <a:lnTo>
                    <a:pt x="132" y="156"/>
                  </a:lnTo>
                  <a:lnTo>
                    <a:pt x="132" y="166"/>
                  </a:lnTo>
                  <a:lnTo>
                    <a:pt x="132" y="166"/>
                  </a:lnTo>
                  <a:lnTo>
                    <a:pt x="132" y="176"/>
                  </a:lnTo>
                  <a:lnTo>
                    <a:pt x="136" y="184"/>
                  </a:lnTo>
                  <a:lnTo>
                    <a:pt x="140" y="194"/>
                  </a:lnTo>
                  <a:lnTo>
                    <a:pt x="146" y="200"/>
                  </a:lnTo>
                  <a:lnTo>
                    <a:pt x="152" y="206"/>
                  </a:lnTo>
                  <a:lnTo>
                    <a:pt x="162" y="210"/>
                  </a:lnTo>
                  <a:lnTo>
                    <a:pt x="170" y="214"/>
                  </a:lnTo>
                  <a:lnTo>
                    <a:pt x="180" y="214"/>
                  </a:lnTo>
                  <a:lnTo>
                    <a:pt x="180" y="214"/>
                  </a:lnTo>
                  <a:lnTo>
                    <a:pt x="190" y="214"/>
                  </a:lnTo>
                  <a:lnTo>
                    <a:pt x="200" y="210"/>
                  </a:lnTo>
                  <a:lnTo>
                    <a:pt x="208" y="206"/>
                  </a:lnTo>
                  <a:lnTo>
                    <a:pt x="214" y="200"/>
                  </a:lnTo>
                  <a:lnTo>
                    <a:pt x="220" y="194"/>
                  </a:lnTo>
                  <a:lnTo>
                    <a:pt x="224" y="184"/>
                  </a:lnTo>
                  <a:lnTo>
                    <a:pt x="228" y="176"/>
                  </a:lnTo>
                  <a:lnTo>
                    <a:pt x="228" y="166"/>
                  </a:lnTo>
                  <a:lnTo>
                    <a:pt x="228" y="166"/>
                  </a:lnTo>
                  <a:lnTo>
                    <a:pt x="228" y="156"/>
                  </a:lnTo>
                  <a:lnTo>
                    <a:pt x="224" y="146"/>
                  </a:lnTo>
                  <a:lnTo>
                    <a:pt x="220" y="138"/>
                  </a:lnTo>
                  <a:lnTo>
                    <a:pt x="214" y="132"/>
                  </a:lnTo>
                  <a:lnTo>
                    <a:pt x="208" y="126"/>
                  </a:lnTo>
                  <a:lnTo>
                    <a:pt x="200" y="120"/>
                  </a:lnTo>
                  <a:lnTo>
                    <a:pt x="190" y="118"/>
                  </a:lnTo>
                  <a:lnTo>
                    <a:pt x="180" y="118"/>
                  </a:lnTo>
                  <a:close/>
                  <a:moveTo>
                    <a:pt x="296" y="260"/>
                  </a:moveTo>
                  <a:lnTo>
                    <a:pt x="296" y="260"/>
                  </a:lnTo>
                  <a:lnTo>
                    <a:pt x="294" y="258"/>
                  </a:lnTo>
                  <a:lnTo>
                    <a:pt x="294" y="258"/>
                  </a:lnTo>
                  <a:lnTo>
                    <a:pt x="292" y="252"/>
                  </a:lnTo>
                  <a:lnTo>
                    <a:pt x="288" y="246"/>
                  </a:lnTo>
                  <a:lnTo>
                    <a:pt x="278" y="236"/>
                  </a:lnTo>
                  <a:lnTo>
                    <a:pt x="266" y="230"/>
                  </a:lnTo>
                  <a:lnTo>
                    <a:pt x="250" y="228"/>
                  </a:lnTo>
                  <a:lnTo>
                    <a:pt x="210" y="228"/>
                  </a:lnTo>
                  <a:lnTo>
                    <a:pt x="180" y="278"/>
                  </a:lnTo>
                  <a:lnTo>
                    <a:pt x="150" y="228"/>
                  </a:lnTo>
                  <a:lnTo>
                    <a:pt x="110" y="228"/>
                  </a:lnTo>
                  <a:lnTo>
                    <a:pt x="110" y="228"/>
                  </a:lnTo>
                  <a:lnTo>
                    <a:pt x="94" y="230"/>
                  </a:lnTo>
                  <a:lnTo>
                    <a:pt x="82" y="236"/>
                  </a:lnTo>
                  <a:lnTo>
                    <a:pt x="72" y="246"/>
                  </a:lnTo>
                  <a:lnTo>
                    <a:pt x="68" y="252"/>
                  </a:lnTo>
                  <a:lnTo>
                    <a:pt x="66" y="258"/>
                  </a:lnTo>
                  <a:lnTo>
                    <a:pt x="66" y="258"/>
                  </a:lnTo>
                  <a:lnTo>
                    <a:pt x="64" y="260"/>
                  </a:lnTo>
                  <a:lnTo>
                    <a:pt x="52" y="336"/>
                  </a:lnTo>
                  <a:lnTo>
                    <a:pt x="52" y="336"/>
                  </a:lnTo>
                  <a:lnTo>
                    <a:pt x="72" y="352"/>
                  </a:lnTo>
                  <a:lnTo>
                    <a:pt x="96" y="362"/>
                  </a:lnTo>
                  <a:lnTo>
                    <a:pt x="106" y="304"/>
                  </a:lnTo>
                  <a:lnTo>
                    <a:pt x="118" y="304"/>
                  </a:lnTo>
                  <a:lnTo>
                    <a:pt x="114" y="370"/>
                  </a:lnTo>
                  <a:lnTo>
                    <a:pt x="114" y="370"/>
                  </a:lnTo>
                  <a:lnTo>
                    <a:pt x="130" y="374"/>
                  </a:lnTo>
                  <a:lnTo>
                    <a:pt x="146" y="378"/>
                  </a:lnTo>
                  <a:lnTo>
                    <a:pt x="162" y="380"/>
                  </a:lnTo>
                  <a:lnTo>
                    <a:pt x="180" y="380"/>
                  </a:lnTo>
                  <a:lnTo>
                    <a:pt x="180" y="380"/>
                  </a:lnTo>
                  <a:lnTo>
                    <a:pt x="196" y="380"/>
                  </a:lnTo>
                  <a:lnTo>
                    <a:pt x="214" y="378"/>
                  </a:lnTo>
                  <a:lnTo>
                    <a:pt x="230" y="374"/>
                  </a:lnTo>
                  <a:lnTo>
                    <a:pt x="246" y="370"/>
                  </a:lnTo>
                  <a:lnTo>
                    <a:pt x="242" y="304"/>
                  </a:lnTo>
                  <a:lnTo>
                    <a:pt x="254" y="304"/>
                  </a:lnTo>
                  <a:lnTo>
                    <a:pt x="264" y="362"/>
                  </a:lnTo>
                  <a:lnTo>
                    <a:pt x="264" y="362"/>
                  </a:lnTo>
                  <a:lnTo>
                    <a:pt x="288" y="350"/>
                  </a:lnTo>
                  <a:lnTo>
                    <a:pt x="308" y="336"/>
                  </a:lnTo>
                  <a:lnTo>
                    <a:pt x="296" y="26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94" name="Oval 93">
              <a:extLst>
                <a:ext uri="{FF2B5EF4-FFF2-40B4-BE49-F238E27FC236}">
                  <a16:creationId xmlns:a16="http://schemas.microsoft.com/office/drawing/2014/main" id="{CCFE4F86-C32C-4615-8EC4-99E251D47B00}"/>
                </a:ext>
              </a:extLst>
            </p:cNvPr>
            <p:cNvSpPr/>
            <p:nvPr/>
          </p:nvSpPr>
          <p:spPr>
            <a:xfrm>
              <a:off x="8321884" y="855203"/>
              <a:ext cx="432000" cy="432000"/>
            </a:xfrm>
            <a:prstGeom prst="ellipse">
              <a:avLst/>
            </a:prstGeom>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95" name="Freeform 4851">
              <a:extLst>
                <a:ext uri="{FF2B5EF4-FFF2-40B4-BE49-F238E27FC236}">
                  <a16:creationId xmlns:a16="http://schemas.microsoft.com/office/drawing/2014/main" id="{33104758-570F-405A-9E23-C0AFC8869896}"/>
                </a:ext>
              </a:extLst>
            </p:cNvPr>
            <p:cNvSpPr>
              <a:spLocks noEditPoints="1"/>
            </p:cNvSpPr>
            <p:nvPr/>
          </p:nvSpPr>
          <p:spPr bwMode="auto">
            <a:xfrm>
              <a:off x="8403425" y="970313"/>
              <a:ext cx="258724" cy="218603"/>
            </a:xfrm>
            <a:custGeom>
              <a:avLst/>
              <a:gdLst>
                <a:gd name="T0" fmla="*/ 248 w 360"/>
                <a:gd name="T1" fmla="*/ 8 h 380"/>
                <a:gd name="T2" fmla="*/ 274 w 360"/>
                <a:gd name="T3" fmla="*/ 0 h 380"/>
                <a:gd name="T4" fmla="*/ 298 w 360"/>
                <a:gd name="T5" fmla="*/ 28 h 380"/>
                <a:gd name="T6" fmla="*/ 280 w 360"/>
                <a:gd name="T7" fmla="*/ 56 h 380"/>
                <a:gd name="T8" fmla="*/ 258 w 360"/>
                <a:gd name="T9" fmla="*/ 56 h 380"/>
                <a:gd name="T10" fmla="*/ 240 w 360"/>
                <a:gd name="T11" fmla="*/ 28 h 380"/>
                <a:gd name="T12" fmla="*/ 344 w 360"/>
                <a:gd name="T13" fmla="*/ 88 h 380"/>
                <a:gd name="T14" fmla="*/ 288 w 360"/>
                <a:gd name="T15" fmla="*/ 68 h 380"/>
                <a:gd name="T16" fmla="*/ 214 w 360"/>
                <a:gd name="T17" fmla="*/ 70 h 380"/>
                <a:gd name="T18" fmla="*/ 194 w 360"/>
                <a:gd name="T19" fmla="*/ 90 h 380"/>
                <a:gd name="T20" fmla="*/ 224 w 360"/>
                <a:gd name="T21" fmla="*/ 114 h 380"/>
                <a:gd name="T22" fmla="*/ 248 w 360"/>
                <a:gd name="T23" fmla="*/ 166 h 380"/>
                <a:gd name="T24" fmla="*/ 234 w 360"/>
                <a:gd name="T25" fmla="*/ 208 h 380"/>
                <a:gd name="T26" fmla="*/ 278 w 360"/>
                <a:gd name="T27" fmla="*/ 214 h 380"/>
                <a:gd name="T28" fmla="*/ 310 w 360"/>
                <a:gd name="T29" fmla="*/ 244 h 380"/>
                <a:gd name="T30" fmla="*/ 332 w 360"/>
                <a:gd name="T31" fmla="*/ 200 h 380"/>
                <a:gd name="T32" fmla="*/ 348 w 360"/>
                <a:gd name="T33" fmla="*/ 208 h 380"/>
                <a:gd name="T34" fmla="*/ 360 w 360"/>
                <a:gd name="T35" fmla="*/ 190 h 380"/>
                <a:gd name="T36" fmla="*/ 102 w 360"/>
                <a:gd name="T37" fmla="*/ 56 h 380"/>
                <a:gd name="T38" fmla="*/ 120 w 360"/>
                <a:gd name="T39" fmla="*/ 28 h 380"/>
                <a:gd name="T40" fmla="*/ 98 w 360"/>
                <a:gd name="T41" fmla="*/ 0 h 380"/>
                <a:gd name="T42" fmla="*/ 70 w 360"/>
                <a:gd name="T43" fmla="*/ 8 h 380"/>
                <a:gd name="T44" fmla="*/ 62 w 360"/>
                <a:gd name="T45" fmla="*/ 34 h 380"/>
                <a:gd name="T46" fmla="*/ 92 w 360"/>
                <a:gd name="T47" fmla="*/ 58 h 380"/>
                <a:gd name="T48" fmla="*/ 50 w 360"/>
                <a:gd name="T49" fmla="*/ 244 h 380"/>
                <a:gd name="T50" fmla="*/ 74 w 360"/>
                <a:gd name="T51" fmla="*/ 218 h 380"/>
                <a:gd name="T52" fmla="*/ 126 w 360"/>
                <a:gd name="T53" fmla="*/ 208 h 380"/>
                <a:gd name="T54" fmla="*/ 112 w 360"/>
                <a:gd name="T55" fmla="*/ 166 h 380"/>
                <a:gd name="T56" fmla="*/ 128 w 360"/>
                <a:gd name="T57" fmla="*/ 122 h 380"/>
                <a:gd name="T58" fmla="*/ 166 w 360"/>
                <a:gd name="T59" fmla="*/ 90 h 380"/>
                <a:gd name="T60" fmla="*/ 154 w 360"/>
                <a:gd name="T61" fmla="*/ 74 h 380"/>
                <a:gd name="T62" fmla="*/ 72 w 360"/>
                <a:gd name="T63" fmla="*/ 68 h 380"/>
                <a:gd name="T64" fmla="*/ 20 w 360"/>
                <a:gd name="T65" fmla="*/ 80 h 380"/>
                <a:gd name="T66" fmla="*/ 0 w 360"/>
                <a:gd name="T67" fmla="*/ 190 h 380"/>
                <a:gd name="T68" fmla="*/ 12 w 360"/>
                <a:gd name="T69" fmla="*/ 208 h 380"/>
                <a:gd name="T70" fmla="*/ 28 w 360"/>
                <a:gd name="T71" fmla="*/ 200 h 380"/>
                <a:gd name="T72" fmla="*/ 170 w 360"/>
                <a:gd name="T73" fmla="*/ 118 h 380"/>
                <a:gd name="T74" fmla="*/ 136 w 360"/>
                <a:gd name="T75" fmla="*/ 146 h 380"/>
                <a:gd name="T76" fmla="*/ 136 w 360"/>
                <a:gd name="T77" fmla="*/ 184 h 380"/>
                <a:gd name="T78" fmla="*/ 170 w 360"/>
                <a:gd name="T79" fmla="*/ 214 h 380"/>
                <a:gd name="T80" fmla="*/ 208 w 360"/>
                <a:gd name="T81" fmla="*/ 206 h 380"/>
                <a:gd name="T82" fmla="*/ 228 w 360"/>
                <a:gd name="T83" fmla="*/ 166 h 380"/>
                <a:gd name="T84" fmla="*/ 214 w 360"/>
                <a:gd name="T85" fmla="*/ 132 h 380"/>
                <a:gd name="T86" fmla="*/ 296 w 360"/>
                <a:gd name="T87" fmla="*/ 260 h 380"/>
                <a:gd name="T88" fmla="*/ 288 w 360"/>
                <a:gd name="T89" fmla="*/ 246 h 380"/>
                <a:gd name="T90" fmla="*/ 180 w 360"/>
                <a:gd name="T91" fmla="*/ 278 h 380"/>
                <a:gd name="T92" fmla="*/ 82 w 360"/>
                <a:gd name="T93" fmla="*/ 236 h 380"/>
                <a:gd name="T94" fmla="*/ 64 w 360"/>
                <a:gd name="T95" fmla="*/ 260 h 380"/>
                <a:gd name="T96" fmla="*/ 106 w 360"/>
                <a:gd name="T97" fmla="*/ 304 h 380"/>
                <a:gd name="T98" fmla="*/ 146 w 360"/>
                <a:gd name="T99" fmla="*/ 378 h 380"/>
                <a:gd name="T100" fmla="*/ 214 w 360"/>
                <a:gd name="T101" fmla="*/ 378 h 380"/>
                <a:gd name="T102" fmla="*/ 264 w 360"/>
                <a:gd name="T103" fmla="*/ 36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0" h="380">
                  <a:moveTo>
                    <a:pt x="240" y="28"/>
                  </a:moveTo>
                  <a:lnTo>
                    <a:pt x="240" y="28"/>
                  </a:lnTo>
                  <a:lnTo>
                    <a:pt x="240" y="22"/>
                  </a:lnTo>
                  <a:lnTo>
                    <a:pt x="242" y="18"/>
                  </a:lnTo>
                  <a:lnTo>
                    <a:pt x="248" y="8"/>
                  </a:lnTo>
                  <a:lnTo>
                    <a:pt x="258" y="2"/>
                  </a:lnTo>
                  <a:lnTo>
                    <a:pt x="262" y="0"/>
                  </a:lnTo>
                  <a:lnTo>
                    <a:pt x="268" y="0"/>
                  </a:lnTo>
                  <a:lnTo>
                    <a:pt x="268" y="0"/>
                  </a:lnTo>
                  <a:lnTo>
                    <a:pt x="274" y="0"/>
                  </a:lnTo>
                  <a:lnTo>
                    <a:pt x="280" y="2"/>
                  </a:lnTo>
                  <a:lnTo>
                    <a:pt x="290" y="8"/>
                  </a:lnTo>
                  <a:lnTo>
                    <a:pt x="296" y="18"/>
                  </a:lnTo>
                  <a:lnTo>
                    <a:pt x="298" y="22"/>
                  </a:lnTo>
                  <a:lnTo>
                    <a:pt x="298" y="28"/>
                  </a:lnTo>
                  <a:lnTo>
                    <a:pt x="298" y="28"/>
                  </a:lnTo>
                  <a:lnTo>
                    <a:pt x="298" y="34"/>
                  </a:lnTo>
                  <a:lnTo>
                    <a:pt x="296" y="40"/>
                  </a:lnTo>
                  <a:lnTo>
                    <a:pt x="290" y="50"/>
                  </a:lnTo>
                  <a:lnTo>
                    <a:pt x="280" y="56"/>
                  </a:lnTo>
                  <a:lnTo>
                    <a:pt x="274" y="58"/>
                  </a:lnTo>
                  <a:lnTo>
                    <a:pt x="268" y="58"/>
                  </a:lnTo>
                  <a:lnTo>
                    <a:pt x="268" y="58"/>
                  </a:lnTo>
                  <a:lnTo>
                    <a:pt x="262" y="58"/>
                  </a:lnTo>
                  <a:lnTo>
                    <a:pt x="258" y="56"/>
                  </a:lnTo>
                  <a:lnTo>
                    <a:pt x="248" y="50"/>
                  </a:lnTo>
                  <a:lnTo>
                    <a:pt x="242" y="40"/>
                  </a:lnTo>
                  <a:lnTo>
                    <a:pt x="240" y="34"/>
                  </a:lnTo>
                  <a:lnTo>
                    <a:pt x="240" y="28"/>
                  </a:lnTo>
                  <a:lnTo>
                    <a:pt x="240" y="28"/>
                  </a:lnTo>
                  <a:close/>
                  <a:moveTo>
                    <a:pt x="360" y="190"/>
                  </a:moveTo>
                  <a:lnTo>
                    <a:pt x="344" y="90"/>
                  </a:lnTo>
                  <a:lnTo>
                    <a:pt x="344" y="90"/>
                  </a:lnTo>
                  <a:lnTo>
                    <a:pt x="344" y="88"/>
                  </a:lnTo>
                  <a:lnTo>
                    <a:pt x="344" y="88"/>
                  </a:lnTo>
                  <a:lnTo>
                    <a:pt x="340" y="80"/>
                  </a:lnTo>
                  <a:lnTo>
                    <a:pt x="332" y="74"/>
                  </a:lnTo>
                  <a:lnTo>
                    <a:pt x="324" y="70"/>
                  </a:lnTo>
                  <a:lnTo>
                    <a:pt x="314" y="68"/>
                  </a:lnTo>
                  <a:lnTo>
                    <a:pt x="288" y="68"/>
                  </a:lnTo>
                  <a:lnTo>
                    <a:pt x="270" y="102"/>
                  </a:lnTo>
                  <a:lnTo>
                    <a:pt x="250" y="68"/>
                  </a:lnTo>
                  <a:lnTo>
                    <a:pt x="222" y="68"/>
                  </a:lnTo>
                  <a:lnTo>
                    <a:pt x="222" y="68"/>
                  </a:lnTo>
                  <a:lnTo>
                    <a:pt x="214" y="70"/>
                  </a:lnTo>
                  <a:lnTo>
                    <a:pt x="206" y="74"/>
                  </a:lnTo>
                  <a:lnTo>
                    <a:pt x="198" y="80"/>
                  </a:lnTo>
                  <a:lnTo>
                    <a:pt x="194" y="88"/>
                  </a:lnTo>
                  <a:lnTo>
                    <a:pt x="194" y="88"/>
                  </a:lnTo>
                  <a:lnTo>
                    <a:pt x="194" y="90"/>
                  </a:lnTo>
                  <a:lnTo>
                    <a:pt x="192" y="98"/>
                  </a:lnTo>
                  <a:lnTo>
                    <a:pt x="192" y="98"/>
                  </a:lnTo>
                  <a:lnTo>
                    <a:pt x="204" y="102"/>
                  </a:lnTo>
                  <a:lnTo>
                    <a:pt x="214" y="106"/>
                  </a:lnTo>
                  <a:lnTo>
                    <a:pt x="224" y="114"/>
                  </a:lnTo>
                  <a:lnTo>
                    <a:pt x="232" y="122"/>
                  </a:lnTo>
                  <a:lnTo>
                    <a:pt x="240" y="132"/>
                  </a:lnTo>
                  <a:lnTo>
                    <a:pt x="244" y="142"/>
                  </a:lnTo>
                  <a:lnTo>
                    <a:pt x="248" y="154"/>
                  </a:lnTo>
                  <a:lnTo>
                    <a:pt x="248" y="166"/>
                  </a:lnTo>
                  <a:lnTo>
                    <a:pt x="248" y="166"/>
                  </a:lnTo>
                  <a:lnTo>
                    <a:pt x="248" y="178"/>
                  </a:lnTo>
                  <a:lnTo>
                    <a:pt x="246" y="188"/>
                  </a:lnTo>
                  <a:lnTo>
                    <a:pt x="240" y="198"/>
                  </a:lnTo>
                  <a:lnTo>
                    <a:pt x="234" y="208"/>
                  </a:lnTo>
                  <a:lnTo>
                    <a:pt x="250" y="208"/>
                  </a:lnTo>
                  <a:lnTo>
                    <a:pt x="250" y="208"/>
                  </a:lnTo>
                  <a:lnTo>
                    <a:pt x="260" y="208"/>
                  </a:lnTo>
                  <a:lnTo>
                    <a:pt x="270" y="210"/>
                  </a:lnTo>
                  <a:lnTo>
                    <a:pt x="278" y="214"/>
                  </a:lnTo>
                  <a:lnTo>
                    <a:pt x="286" y="218"/>
                  </a:lnTo>
                  <a:lnTo>
                    <a:pt x="294" y="222"/>
                  </a:lnTo>
                  <a:lnTo>
                    <a:pt x="300" y="228"/>
                  </a:lnTo>
                  <a:lnTo>
                    <a:pt x="306" y="236"/>
                  </a:lnTo>
                  <a:lnTo>
                    <a:pt x="310" y="244"/>
                  </a:lnTo>
                  <a:lnTo>
                    <a:pt x="308" y="118"/>
                  </a:lnTo>
                  <a:lnTo>
                    <a:pt x="318" y="118"/>
                  </a:lnTo>
                  <a:lnTo>
                    <a:pt x="330" y="196"/>
                  </a:lnTo>
                  <a:lnTo>
                    <a:pt x="330" y="196"/>
                  </a:lnTo>
                  <a:lnTo>
                    <a:pt x="332" y="200"/>
                  </a:lnTo>
                  <a:lnTo>
                    <a:pt x="336" y="204"/>
                  </a:lnTo>
                  <a:lnTo>
                    <a:pt x="340" y="208"/>
                  </a:lnTo>
                  <a:lnTo>
                    <a:pt x="346" y="208"/>
                  </a:lnTo>
                  <a:lnTo>
                    <a:pt x="346" y="208"/>
                  </a:lnTo>
                  <a:lnTo>
                    <a:pt x="348" y="208"/>
                  </a:lnTo>
                  <a:lnTo>
                    <a:pt x="348" y="208"/>
                  </a:lnTo>
                  <a:lnTo>
                    <a:pt x="354" y="206"/>
                  </a:lnTo>
                  <a:lnTo>
                    <a:pt x="358" y="202"/>
                  </a:lnTo>
                  <a:lnTo>
                    <a:pt x="360" y="196"/>
                  </a:lnTo>
                  <a:lnTo>
                    <a:pt x="360" y="190"/>
                  </a:lnTo>
                  <a:lnTo>
                    <a:pt x="360" y="190"/>
                  </a:lnTo>
                  <a:close/>
                  <a:moveTo>
                    <a:pt x="92" y="58"/>
                  </a:moveTo>
                  <a:lnTo>
                    <a:pt x="92" y="58"/>
                  </a:lnTo>
                  <a:lnTo>
                    <a:pt x="98" y="58"/>
                  </a:lnTo>
                  <a:lnTo>
                    <a:pt x="102" y="56"/>
                  </a:lnTo>
                  <a:lnTo>
                    <a:pt x="112" y="50"/>
                  </a:lnTo>
                  <a:lnTo>
                    <a:pt x="118" y="40"/>
                  </a:lnTo>
                  <a:lnTo>
                    <a:pt x="120" y="34"/>
                  </a:lnTo>
                  <a:lnTo>
                    <a:pt x="120" y="28"/>
                  </a:lnTo>
                  <a:lnTo>
                    <a:pt x="120" y="28"/>
                  </a:lnTo>
                  <a:lnTo>
                    <a:pt x="120" y="22"/>
                  </a:lnTo>
                  <a:lnTo>
                    <a:pt x="118" y="18"/>
                  </a:lnTo>
                  <a:lnTo>
                    <a:pt x="112" y="8"/>
                  </a:lnTo>
                  <a:lnTo>
                    <a:pt x="102" y="2"/>
                  </a:lnTo>
                  <a:lnTo>
                    <a:pt x="98" y="0"/>
                  </a:lnTo>
                  <a:lnTo>
                    <a:pt x="92" y="0"/>
                  </a:lnTo>
                  <a:lnTo>
                    <a:pt x="92" y="0"/>
                  </a:lnTo>
                  <a:lnTo>
                    <a:pt x="86" y="0"/>
                  </a:lnTo>
                  <a:lnTo>
                    <a:pt x="80" y="2"/>
                  </a:lnTo>
                  <a:lnTo>
                    <a:pt x="70" y="8"/>
                  </a:lnTo>
                  <a:lnTo>
                    <a:pt x="64" y="18"/>
                  </a:lnTo>
                  <a:lnTo>
                    <a:pt x="62" y="22"/>
                  </a:lnTo>
                  <a:lnTo>
                    <a:pt x="62" y="28"/>
                  </a:lnTo>
                  <a:lnTo>
                    <a:pt x="62" y="28"/>
                  </a:lnTo>
                  <a:lnTo>
                    <a:pt x="62" y="34"/>
                  </a:lnTo>
                  <a:lnTo>
                    <a:pt x="64" y="40"/>
                  </a:lnTo>
                  <a:lnTo>
                    <a:pt x="70" y="50"/>
                  </a:lnTo>
                  <a:lnTo>
                    <a:pt x="80" y="56"/>
                  </a:lnTo>
                  <a:lnTo>
                    <a:pt x="86" y="58"/>
                  </a:lnTo>
                  <a:lnTo>
                    <a:pt x="92" y="58"/>
                  </a:lnTo>
                  <a:lnTo>
                    <a:pt x="92" y="58"/>
                  </a:lnTo>
                  <a:close/>
                  <a:moveTo>
                    <a:pt x="30" y="196"/>
                  </a:moveTo>
                  <a:lnTo>
                    <a:pt x="42" y="118"/>
                  </a:lnTo>
                  <a:lnTo>
                    <a:pt x="52" y="118"/>
                  </a:lnTo>
                  <a:lnTo>
                    <a:pt x="50" y="244"/>
                  </a:lnTo>
                  <a:lnTo>
                    <a:pt x="50" y="244"/>
                  </a:lnTo>
                  <a:lnTo>
                    <a:pt x="54" y="236"/>
                  </a:lnTo>
                  <a:lnTo>
                    <a:pt x="60" y="228"/>
                  </a:lnTo>
                  <a:lnTo>
                    <a:pt x="66" y="222"/>
                  </a:lnTo>
                  <a:lnTo>
                    <a:pt x="74" y="218"/>
                  </a:lnTo>
                  <a:lnTo>
                    <a:pt x="82" y="214"/>
                  </a:lnTo>
                  <a:lnTo>
                    <a:pt x="90" y="210"/>
                  </a:lnTo>
                  <a:lnTo>
                    <a:pt x="100" y="208"/>
                  </a:lnTo>
                  <a:lnTo>
                    <a:pt x="110" y="208"/>
                  </a:lnTo>
                  <a:lnTo>
                    <a:pt x="126" y="208"/>
                  </a:lnTo>
                  <a:lnTo>
                    <a:pt x="126" y="208"/>
                  </a:lnTo>
                  <a:lnTo>
                    <a:pt x="120" y="198"/>
                  </a:lnTo>
                  <a:lnTo>
                    <a:pt x="114" y="188"/>
                  </a:lnTo>
                  <a:lnTo>
                    <a:pt x="112" y="178"/>
                  </a:lnTo>
                  <a:lnTo>
                    <a:pt x="112" y="166"/>
                  </a:lnTo>
                  <a:lnTo>
                    <a:pt x="112" y="166"/>
                  </a:lnTo>
                  <a:lnTo>
                    <a:pt x="112" y="154"/>
                  </a:lnTo>
                  <a:lnTo>
                    <a:pt x="116" y="142"/>
                  </a:lnTo>
                  <a:lnTo>
                    <a:pt x="120" y="132"/>
                  </a:lnTo>
                  <a:lnTo>
                    <a:pt x="128" y="122"/>
                  </a:lnTo>
                  <a:lnTo>
                    <a:pt x="136" y="114"/>
                  </a:lnTo>
                  <a:lnTo>
                    <a:pt x="146" y="106"/>
                  </a:lnTo>
                  <a:lnTo>
                    <a:pt x="156" y="102"/>
                  </a:lnTo>
                  <a:lnTo>
                    <a:pt x="168" y="98"/>
                  </a:lnTo>
                  <a:lnTo>
                    <a:pt x="166" y="90"/>
                  </a:lnTo>
                  <a:lnTo>
                    <a:pt x="166" y="90"/>
                  </a:lnTo>
                  <a:lnTo>
                    <a:pt x="166" y="88"/>
                  </a:lnTo>
                  <a:lnTo>
                    <a:pt x="166" y="88"/>
                  </a:lnTo>
                  <a:lnTo>
                    <a:pt x="162" y="80"/>
                  </a:lnTo>
                  <a:lnTo>
                    <a:pt x="154" y="74"/>
                  </a:lnTo>
                  <a:lnTo>
                    <a:pt x="146" y="70"/>
                  </a:lnTo>
                  <a:lnTo>
                    <a:pt x="138" y="68"/>
                  </a:lnTo>
                  <a:lnTo>
                    <a:pt x="110" y="68"/>
                  </a:lnTo>
                  <a:lnTo>
                    <a:pt x="90" y="102"/>
                  </a:lnTo>
                  <a:lnTo>
                    <a:pt x="72" y="68"/>
                  </a:lnTo>
                  <a:lnTo>
                    <a:pt x="46" y="68"/>
                  </a:lnTo>
                  <a:lnTo>
                    <a:pt x="46" y="68"/>
                  </a:lnTo>
                  <a:lnTo>
                    <a:pt x="36" y="70"/>
                  </a:lnTo>
                  <a:lnTo>
                    <a:pt x="28" y="74"/>
                  </a:lnTo>
                  <a:lnTo>
                    <a:pt x="20" y="80"/>
                  </a:lnTo>
                  <a:lnTo>
                    <a:pt x="16" y="88"/>
                  </a:lnTo>
                  <a:lnTo>
                    <a:pt x="16" y="88"/>
                  </a:lnTo>
                  <a:lnTo>
                    <a:pt x="16" y="90"/>
                  </a:lnTo>
                  <a:lnTo>
                    <a:pt x="0" y="190"/>
                  </a:lnTo>
                  <a:lnTo>
                    <a:pt x="0" y="190"/>
                  </a:lnTo>
                  <a:lnTo>
                    <a:pt x="0" y="196"/>
                  </a:lnTo>
                  <a:lnTo>
                    <a:pt x="2" y="202"/>
                  </a:lnTo>
                  <a:lnTo>
                    <a:pt x="6" y="206"/>
                  </a:lnTo>
                  <a:lnTo>
                    <a:pt x="12" y="208"/>
                  </a:lnTo>
                  <a:lnTo>
                    <a:pt x="12" y="208"/>
                  </a:lnTo>
                  <a:lnTo>
                    <a:pt x="14" y="208"/>
                  </a:lnTo>
                  <a:lnTo>
                    <a:pt x="14" y="208"/>
                  </a:lnTo>
                  <a:lnTo>
                    <a:pt x="20" y="208"/>
                  </a:lnTo>
                  <a:lnTo>
                    <a:pt x="24" y="204"/>
                  </a:lnTo>
                  <a:lnTo>
                    <a:pt x="28" y="200"/>
                  </a:lnTo>
                  <a:lnTo>
                    <a:pt x="30" y="196"/>
                  </a:lnTo>
                  <a:lnTo>
                    <a:pt x="30" y="196"/>
                  </a:lnTo>
                  <a:close/>
                  <a:moveTo>
                    <a:pt x="180" y="118"/>
                  </a:moveTo>
                  <a:lnTo>
                    <a:pt x="180" y="118"/>
                  </a:lnTo>
                  <a:lnTo>
                    <a:pt x="170" y="118"/>
                  </a:lnTo>
                  <a:lnTo>
                    <a:pt x="162" y="120"/>
                  </a:lnTo>
                  <a:lnTo>
                    <a:pt x="152" y="126"/>
                  </a:lnTo>
                  <a:lnTo>
                    <a:pt x="146" y="132"/>
                  </a:lnTo>
                  <a:lnTo>
                    <a:pt x="140" y="138"/>
                  </a:lnTo>
                  <a:lnTo>
                    <a:pt x="136" y="146"/>
                  </a:lnTo>
                  <a:lnTo>
                    <a:pt x="132" y="156"/>
                  </a:lnTo>
                  <a:lnTo>
                    <a:pt x="132" y="166"/>
                  </a:lnTo>
                  <a:lnTo>
                    <a:pt x="132" y="166"/>
                  </a:lnTo>
                  <a:lnTo>
                    <a:pt x="132" y="176"/>
                  </a:lnTo>
                  <a:lnTo>
                    <a:pt x="136" y="184"/>
                  </a:lnTo>
                  <a:lnTo>
                    <a:pt x="140" y="194"/>
                  </a:lnTo>
                  <a:lnTo>
                    <a:pt x="146" y="200"/>
                  </a:lnTo>
                  <a:lnTo>
                    <a:pt x="152" y="206"/>
                  </a:lnTo>
                  <a:lnTo>
                    <a:pt x="162" y="210"/>
                  </a:lnTo>
                  <a:lnTo>
                    <a:pt x="170" y="214"/>
                  </a:lnTo>
                  <a:lnTo>
                    <a:pt x="180" y="214"/>
                  </a:lnTo>
                  <a:lnTo>
                    <a:pt x="180" y="214"/>
                  </a:lnTo>
                  <a:lnTo>
                    <a:pt x="190" y="214"/>
                  </a:lnTo>
                  <a:lnTo>
                    <a:pt x="200" y="210"/>
                  </a:lnTo>
                  <a:lnTo>
                    <a:pt x="208" y="206"/>
                  </a:lnTo>
                  <a:lnTo>
                    <a:pt x="214" y="200"/>
                  </a:lnTo>
                  <a:lnTo>
                    <a:pt x="220" y="194"/>
                  </a:lnTo>
                  <a:lnTo>
                    <a:pt x="224" y="184"/>
                  </a:lnTo>
                  <a:lnTo>
                    <a:pt x="228" y="176"/>
                  </a:lnTo>
                  <a:lnTo>
                    <a:pt x="228" y="166"/>
                  </a:lnTo>
                  <a:lnTo>
                    <a:pt x="228" y="166"/>
                  </a:lnTo>
                  <a:lnTo>
                    <a:pt x="228" y="156"/>
                  </a:lnTo>
                  <a:lnTo>
                    <a:pt x="224" y="146"/>
                  </a:lnTo>
                  <a:lnTo>
                    <a:pt x="220" y="138"/>
                  </a:lnTo>
                  <a:lnTo>
                    <a:pt x="214" y="132"/>
                  </a:lnTo>
                  <a:lnTo>
                    <a:pt x="208" y="126"/>
                  </a:lnTo>
                  <a:lnTo>
                    <a:pt x="200" y="120"/>
                  </a:lnTo>
                  <a:lnTo>
                    <a:pt x="190" y="118"/>
                  </a:lnTo>
                  <a:lnTo>
                    <a:pt x="180" y="118"/>
                  </a:lnTo>
                  <a:close/>
                  <a:moveTo>
                    <a:pt x="296" y="260"/>
                  </a:moveTo>
                  <a:lnTo>
                    <a:pt x="296" y="260"/>
                  </a:lnTo>
                  <a:lnTo>
                    <a:pt x="294" y="258"/>
                  </a:lnTo>
                  <a:lnTo>
                    <a:pt x="294" y="258"/>
                  </a:lnTo>
                  <a:lnTo>
                    <a:pt x="292" y="252"/>
                  </a:lnTo>
                  <a:lnTo>
                    <a:pt x="288" y="246"/>
                  </a:lnTo>
                  <a:lnTo>
                    <a:pt x="278" y="236"/>
                  </a:lnTo>
                  <a:lnTo>
                    <a:pt x="266" y="230"/>
                  </a:lnTo>
                  <a:lnTo>
                    <a:pt x="250" y="228"/>
                  </a:lnTo>
                  <a:lnTo>
                    <a:pt x="210" y="228"/>
                  </a:lnTo>
                  <a:lnTo>
                    <a:pt x="180" y="278"/>
                  </a:lnTo>
                  <a:lnTo>
                    <a:pt x="150" y="228"/>
                  </a:lnTo>
                  <a:lnTo>
                    <a:pt x="110" y="228"/>
                  </a:lnTo>
                  <a:lnTo>
                    <a:pt x="110" y="228"/>
                  </a:lnTo>
                  <a:lnTo>
                    <a:pt x="94" y="230"/>
                  </a:lnTo>
                  <a:lnTo>
                    <a:pt x="82" y="236"/>
                  </a:lnTo>
                  <a:lnTo>
                    <a:pt x="72" y="246"/>
                  </a:lnTo>
                  <a:lnTo>
                    <a:pt x="68" y="252"/>
                  </a:lnTo>
                  <a:lnTo>
                    <a:pt x="66" y="258"/>
                  </a:lnTo>
                  <a:lnTo>
                    <a:pt x="66" y="258"/>
                  </a:lnTo>
                  <a:lnTo>
                    <a:pt x="64" y="260"/>
                  </a:lnTo>
                  <a:lnTo>
                    <a:pt x="52" y="336"/>
                  </a:lnTo>
                  <a:lnTo>
                    <a:pt x="52" y="336"/>
                  </a:lnTo>
                  <a:lnTo>
                    <a:pt x="72" y="352"/>
                  </a:lnTo>
                  <a:lnTo>
                    <a:pt x="96" y="362"/>
                  </a:lnTo>
                  <a:lnTo>
                    <a:pt x="106" y="304"/>
                  </a:lnTo>
                  <a:lnTo>
                    <a:pt x="118" y="304"/>
                  </a:lnTo>
                  <a:lnTo>
                    <a:pt x="114" y="370"/>
                  </a:lnTo>
                  <a:lnTo>
                    <a:pt x="114" y="370"/>
                  </a:lnTo>
                  <a:lnTo>
                    <a:pt x="130" y="374"/>
                  </a:lnTo>
                  <a:lnTo>
                    <a:pt x="146" y="378"/>
                  </a:lnTo>
                  <a:lnTo>
                    <a:pt x="162" y="380"/>
                  </a:lnTo>
                  <a:lnTo>
                    <a:pt x="180" y="380"/>
                  </a:lnTo>
                  <a:lnTo>
                    <a:pt x="180" y="380"/>
                  </a:lnTo>
                  <a:lnTo>
                    <a:pt x="196" y="380"/>
                  </a:lnTo>
                  <a:lnTo>
                    <a:pt x="214" y="378"/>
                  </a:lnTo>
                  <a:lnTo>
                    <a:pt x="230" y="374"/>
                  </a:lnTo>
                  <a:lnTo>
                    <a:pt x="246" y="370"/>
                  </a:lnTo>
                  <a:lnTo>
                    <a:pt x="242" y="304"/>
                  </a:lnTo>
                  <a:lnTo>
                    <a:pt x="254" y="304"/>
                  </a:lnTo>
                  <a:lnTo>
                    <a:pt x="264" y="362"/>
                  </a:lnTo>
                  <a:lnTo>
                    <a:pt x="264" y="362"/>
                  </a:lnTo>
                  <a:lnTo>
                    <a:pt x="288" y="350"/>
                  </a:lnTo>
                  <a:lnTo>
                    <a:pt x="308" y="336"/>
                  </a:lnTo>
                  <a:lnTo>
                    <a:pt x="296" y="26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105" name="Rounded Rectangle 59">
            <a:extLst>
              <a:ext uri="{FF2B5EF4-FFF2-40B4-BE49-F238E27FC236}">
                <a16:creationId xmlns:a16="http://schemas.microsoft.com/office/drawing/2014/main" id="{94A07D82-92D8-4A2A-A0D8-7CF62389C267}"/>
              </a:ext>
            </a:extLst>
          </p:cNvPr>
          <p:cNvSpPr/>
          <p:nvPr/>
        </p:nvSpPr>
        <p:spPr>
          <a:xfrm>
            <a:off x="7669537" y="631488"/>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Cuentas a Cobrar</a:t>
            </a:r>
            <a:endParaRPr kumimoji="0" lang="es-ES"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106" name="Rounded Rectangle 59">
            <a:extLst>
              <a:ext uri="{FF2B5EF4-FFF2-40B4-BE49-F238E27FC236}">
                <a16:creationId xmlns:a16="http://schemas.microsoft.com/office/drawing/2014/main" id="{B99E80CC-5F6F-4C06-8B53-EE7F83388704}"/>
              </a:ext>
            </a:extLst>
          </p:cNvPr>
          <p:cNvSpPr/>
          <p:nvPr/>
        </p:nvSpPr>
        <p:spPr>
          <a:xfrm>
            <a:off x="8696350" y="631488"/>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Tesorería</a:t>
            </a:r>
            <a:endParaRPr lang="es-ES" sz="900" i="1" dirty="0">
              <a:solidFill>
                <a:prstClr val="white"/>
              </a:solidFill>
              <a:latin typeface="Univers for KPMG Cond" panose="020B0606020202020204" pitchFamily="34" charset="0"/>
            </a:endParaRPr>
          </a:p>
        </p:txBody>
      </p:sp>
      <p:sp>
        <p:nvSpPr>
          <p:cNvPr id="107" name="Rounded Rectangle 59">
            <a:extLst>
              <a:ext uri="{FF2B5EF4-FFF2-40B4-BE49-F238E27FC236}">
                <a16:creationId xmlns:a16="http://schemas.microsoft.com/office/drawing/2014/main" id="{5C748BF7-8D08-4038-9F26-2F9C16B54265}"/>
              </a:ext>
            </a:extLst>
          </p:cNvPr>
          <p:cNvSpPr/>
          <p:nvPr/>
        </p:nvSpPr>
        <p:spPr>
          <a:xfrm>
            <a:off x="9723162" y="631488"/>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Impuestos</a:t>
            </a:r>
            <a:endParaRPr lang="es-ES" sz="900" i="1" dirty="0">
              <a:solidFill>
                <a:prstClr val="white"/>
              </a:solidFill>
              <a:latin typeface="Univers for KPMG Cond" panose="020B0606020202020204" pitchFamily="34" charset="0"/>
            </a:endParaRPr>
          </a:p>
        </p:txBody>
      </p:sp>
      <p:sp>
        <p:nvSpPr>
          <p:cNvPr id="108" name="Rounded Rectangle 59">
            <a:extLst>
              <a:ext uri="{FF2B5EF4-FFF2-40B4-BE49-F238E27FC236}">
                <a16:creationId xmlns:a16="http://schemas.microsoft.com/office/drawing/2014/main" id="{939116BB-419C-4C66-A7E4-441C1C9F237C}"/>
              </a:ext>
            </a:extLst>
          </p:cNvPr>
          <p:cNvSpPr/>
          <p:nvPr/>
        </p:nvSpPr>
        <p:spPr>
          <a:xfrm>
            <a:off x="7156668" y="378194"/>
            <a:ext cx="972000" cy="216000"/>
          </a:xfrm>
          <a:prstGeom prst="roundRect">
            <a:avLst/>
          </a:prstGeom>
          <a:solidFill>
            <a:schemeClr val="bg2">
              <a:lumMod val="7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Cuentas a Pagar</a:t>
            </a:r>
            <a:endParaRPr lang="es-ES" sz="900" i="1" dirty="0">
              <a:solidFill>
                <a:prstClr val="white"/>
              </a:solidFill>
              <a:latin typeface="Univers for KPMG Cond" panose="020B0606020202020204" pitchFamily="34" charset="0"/>
            </a:endParaRPr>
          </a:p>
        </p:txBody>
      </p:sp>
      <p:sp>
        <p:nvSpPr>
          <p:cNvPr id="109" name="Rounded Rectangle 59">
            <a:extLst>
              <a:ext uri="{FF2B5EF4-FFF2-40B4-BE49-F238E27FC236}">
                <a16:creationId xmlns:a16="http://schemas.microsoft.com/office/drawing/2014/main" id="{B3E123D4-E1BC-4F14-8B9E-88FC00695E0F}"/>
              </a:ext>
            </a:extLst>
          </p:cNvPr>
          <p:cNvSpPr/>
          <p:nvPr/>
        </p:nvSpPr>
        <p:spPr>
          <a:xfrm>
            <a:off x="8167555"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Gastos de Viaje</a:t>
            </a:r>
            <a:endParaRPr lang="es-ES" sz="900" i="1" dirty="0">
              <a:solidFill>
                <a:prstClr val="white"/>
              </a:solidFill>
              <a:latin typeface="Univers for KPMG Cond" panose="020B0606020202020204" pitchFamily="34" charset="0"/>
            </a:endParaRPr>
          </a:p>
        </p:txBody>
      </p:sp>
      <p:sp>
        <p:nvSpPr>
          <p:cNvPr id="110" name="Rounded Rectangle 59">
            <a:extLst>
              <a:ext uri="{FF2B5EF4-FFF2-40B4-BE49-F238E27FC236}">
                <a16:creationId xmlns:a16="http://schemas.microsoft.com/office/drawing/2014/main" id="{0BCE073C-EF8C-47D9-B7FB-3D01F04D2BA4}"/>
              </a:ext>
            </a:extLst>
          </p:cNvPr>
          <p:cNvSpPr/>
          <p:nvPr/>
        </p:nvSpPr>
        <p:spPr>
          <a:xfrm>
            <a:off x="9201792"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Contabilidad General</a:t>
            </a:r>
            <a:endParaRPr lang="es-ES" sz="900" i="1" dirty="0">
              <a:solidFill>
                <a:prstClr val="white"/>
              </a:solidFill>
              <a:latin typeface="Univers for KPMG Cond" panose="020B0606020202020204" pitchFamily="34" charset="0"/>
            </a:endParaRPr>
          </a:p>
        </p:txBody>
      </p:sp>
      <p:sp>
        <p:nvSpPr>
          <p:cNvPr id="111" name="Rounded Rectangle 59">
            <a:extLst>
              <a:ext uri="{FF2B5EF4-FFF2-40B4-BE49-F238E27FC236}">
                <a16:creationId xmlns:a16="http://schemas.microsoft.com/office/drawing/2014/main" id="{6DDABB96-D039-4109-BB95-297F669D158E}"/>
              </a:ext>
            </a:extLst>
          </p:cNvPr>
          <p:cNvSpPr/>
          <p:nvPr/>
        </p:nvSpPr>
        <p:spPr>
          <a:xfrm>
            <a:off x="10236030"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Controlling</a:t>
            </a:r>
            <a:endParaRPr lang="es-ES" sz="900" i="1" dirty="0">
              <a:solidFill>
                <a:prstClr val="white"/>
              </a:solidFill>
              <a:latin typeface="Univers for KPMG Cond" panose="020B0606020202020204" pitchFamily="34" charset="0"/>
            </a:endParaRPr>
          </a:p>
        </p:txBody>
      </p:sp>
      <p:grpSp>
        <p:nvGrpSpPr>
          <p:cNvPr id="62" name="Group 61">
            <a:extLst>
              <a:ext uri="{FF2B5EF4-FFF2-40B4-BE49-F238E27FC236}">
                <a16:creationId xmlns:a16="http://schemas.microsoft.com/office/drawing/2014/main" id="{AB5AA3C4-79F0-4636-AE5A-C0CD91A84528}"/>
              </a:ext>
            </a:extLst>
          </p:cNvPr>
          <p:cNvGrpSpPr/>
          <p:nvPr/>
        </p:nvGrpSpPr>
        <p:grpSpPr>
          <a:xfrm>
            <a:off x="5006877" y="44624"/>
            <a:ext cx="2119585" cy="744515"/>
            <a:chOff x="5006877" y="44624"/>
            <a:chExt cx="2119585" cy="826693"/>
          </a:xfrm>
        </p:grpSpPr>
        <p:sp>
          <p:nvSpPr>
            <p:cNvPr id="67" name="AutoShape 7">
              <a:extLst>
                <a:ext uri="{FF2B5EF4-FFF2-40B4-BE49-F238E27FC236}">
                  <a16:creationId xmlns:a16="http://schemas.microsoft.com/office/drawing/2014/main" id="{CB72E9A0-2942-4258-AE63-DA8C596D8766}"/>
                </a:ext>
              </a:extLst>
            </p:cNvPr>
            <p:cNvSpPr>
              <a:spLocks noChangeArrowheads="1"/>
            </p:cNvSpPr>
            <p:nvPr/>
          </p:nvSpPr>
          <p:spPr bwMode="auto">
            <a:xfrm>
              <a:off x="5006877" y="655317"/>
              <a:ext cx="396000" cy="216000"/>
            </a:xfrm>
            <a:prstGeom prst="chevron">
              <a:avLst>
                <a:gd name="adj" fmla="val 19758"/>
              </a:avLst>
            </a:prstGeom>
            <a:solidFill>
              <a:srgbClr val="F68D2E"/>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82"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1" y="74832"/>
              <a:ext cx="396000" cy="216000"/>
            </a:xfrm>
            <a:prstGeom prst="chevron">
              <a:avLst>
                <a:gd name="adj" fmla="val 19758"/>
              </a:avLst>
            </a:prstGeom>
            <a:solidFill>
              <a:schemeClr val="accent5"/>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8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endParaRPr>
            </a:p>
          </p:txBody>
        </p:sp>
        <p:sp>
          <p:nvSpPr>
            <p:cNvPr id="83"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0" y="348584"/>
              <a:ext cx="396000" cy="216000"/>
            </a:xfrm>
            <a:prstGeom prst="chevron">
              <a:avLst>
                <a:gd name="adj" fmla="val 19758"/>
              </a:avLst>
            </a:prstGeom>
            <a:solidFill>
              <a:schemeClr val="bg2"/>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84" name="TextBox 83"/>
            <p:cNvSpPr txBox="1"/>
            <p:nvPr/>
          </p:nvSpPr>
          <p:spPr>
            <a:xfrm>
              <a:off x="5470278" y="44624"/>
              <a:ext cx="1656184" cy="204322"/>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err="1">
                  <a:ln>
                    <a:noFill/>
                  </a:ln>
                  <a:solidFill>
                    <a:srgbClr val="00338D"/>
                  </a:solidFill>
                  <a:effectLst/>
                  <a:uLnTx/>
                  <a:uFillTx/>
                  <a:latin typeface="Arial"/>
                  <a:ea typeface="+mn-ea"/>
                  <a:cs typeface="+mn-cs"/>
                </a:rPr>
                <a:t>Supply</a:t>
              </a:r>
              <a:r>
                <a:rPr kumimoji="0" lang="es-ES" sz="1100" b="0" i="0" u="none" strike="noStrike" kern="1200" cap="none" spc="0" normalizeH="0" baseline="0" noProof="0" dirty="0">
                  <a:ln>
                    <a:noFill/>
                  </a:ln>
                  <a:solidFill>
                    <a:srgbClr val="00338D"/>
                  </a:solidFill>
                  <a:effectLst/>
                  <a:uLnTx/>
                  <a:uFillTx/>
                  <a:latin typeface="Arial"/>
                  <a:ea typeface="+mn-ea"/>
                  <a:cs typeface="+mn-cs"/>
                </a:rPr>
                <a:t> </a:t>
              </a:r>
              <a:r>
                <a:rPr kumimoji="0" lang="es-ES" sz="1100" b="0" i="0" u="none" strike="noStrike" kern="1200" cap="none" spc="0" normalizeH="0" baseline="0" noProof="0" dirty="0" err="1">
                  <a:ln>
                    <a:noFill/>
                  </a:ln>
                  <a:solidFill>
                    <a:srgbClr val="00338D"/>
                  </a:solidFill>
                  <a:effectLst/>
                  <a:uLnTx/>
                  <a:uFillTx/>
                  <a:latin typeface="Arial"/>
                  <a:ea typeface="+mn-ea"/>
                  <a:cs typeface="+mn-cs"/>
                </a:rPr>
                <a:t>Chain</a:t>
              </a:r>
              <a:endParaRPr kumimoji="0" lang="es-ES" sz="1100" b="0" i="0" u="none" strike="noStrike" kern="1200" cap="none" spc="0" normalizeH="0" baseline="0" noProof="0" dirty="0">
                <a:ln>
                  <a:noFill/>
                </a:ln>
                <a:solidFill>
                  <a:srgbClr val="00338D"/>
                </a:solidFill>
                <a:effectLst/>
                <a:uLnTx/>
                <a:uFillTx/>
                <a:latin typeface="Arial"/>
                <a:ea typeface="+mn-ea"/>
                <a:cs typeface="+mn-cs"/>
              </a:endParaRPr>
            </a:p>
          </p:txBody>
        </p:sp>
        <p:sp>
          <p:nvSpPr>
            <p:cNvPr id="86" name="TextBox 85"/>
            <p:cNvSpPr txBox="1"/>
            <p:nvPr/>
          </p:nvSpPr>
          <p:spPr>
            <a:xfrm>
              <a:off x="5470278" y="328440"/>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Finanzas</a:t>
              </a:r>
            </a:p>
          </p:txBody>
        </p:sp>
        <p:sp>
          <p:nvSpPr>
            <p:cNvPr id="87" name="TextBox 86">
              <a:extLst>
                <a:ext uri="{FF2B5EF4-FFF2-40B4-BE49-F238E27FC236}">
                  <a16:creationId xmlns:a16="http://schemas.microsoft.com/office/drawing/2014/main" id="{7F0ED837-5337-47B6-AC8C-3872F871071C}"/>
                </a:ext>
              </a:extLst>
            </p:cNvPr>
            <p:cNvSpPr txBox="1"/>
            <p:nvPr/>
          </p:nvSpPr>
          <p:spPr>
            <a:xfrm>
              <a:off x="5470278" y="625943"/>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Producción</a:t>
              </a:r>
            </a:p>
          </p:txBody>
        </p:sp>
      </p:grpSp>
      <p:sp>
        <p:nvSpPr>
          <p:cNvPr id="57" name="Rectangle 56">
            <a:extLst>
              <a:ext uri="{FF2B5EF4-FFF2-40B4-BE49-F238E27FC236}">
                <a16:creationId xmlns:a16="http://schemas.microsoft.com/office/drawing/2014/main" id="{ACCFECF3-BC87-A142-B7C0-01E7FD272570}"/>
              </a:ext>
            </a:extLst>
          </p:cNvPr>
          <p:cNvSpPr/>
          <p:nvPr/>
        </p:nvSpPr>
        <p:spPr>
          <a:xfrm>
            <a:off x="10928417" y="1408142"/>
            <a:ext cx="1127448" cy="6859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AU" sz="1500" dirty="0">
                <a:solidFill>
                  <a:schemeClr val="bg1"/>
                </a:solidFill>
              </a:rPr>
              <a:t>To update</a:t>
            </a:r>
          </a:p>
        </p:txBody>
      </p:sp>
    </p:spTree>
    <p:extLst>
      <p:ext uri="{BB962C8B-B14F-4D97-AF65-F5344CB8AC3E}">
        <p14:creationId xmlns:p14="http://schemas.microsoft.com/office/powerpoint/2010/main" val="829200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78908" name="think-cell Slide" r:id="rId6" imgW="216" imgH="216" progId="TCLayout.ActiveDocument.1">
                  <p:embed/>
                </p:oleObj>
              </mc:Choice>
              <mc:Fallback>
                <p:oleObj name="think-cell Slide" r:id="rId6" imgW="216" imgH="216" progId="TCLayout.ActiveDocument.1">
                  <p:embed/>
                  <p:pic>
                    <p:nvPicPr>
                      <p:cNvPr id="0" name=""/>
                      <p:cNvPicPr/>
                      <p:nvPr/>
                    </p:nvPicPr>
                    <p:blipFill>
                      <a:blip r:embed="rId7"/>
                      <a:stretch>
                        <a:fillRect/>
                      </a:stretch>
                    </p:blipFill>
                    <p:spPr>
                      <a:xfrm>
                        <a:off x="1525589" y="1589"/>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DE92D78-B88A-4237-B719-CF68C8EF0807}"/>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4000" b="0" i="0" u="none" strike="noStrike" kern="1200" cap="none" spc="0" normalizeH="0" baseline="0" noProof="0" dirty="0">
              <a:ln>
                <a:noFill/>
              </a:ln>
              <a:solidFill>
                <a:prstClr val="white"/>
              </a:solidFill>
              <a:effectLst/>
              <a:uLnTx/>
              <a:uFillTx/>
              <a:latin typeface="KPMG Extralight" panose="020B0303030202040204" pitchFamily="34" charset="0"/>
              <a:ea typeface="+mn-ea"/>
              <a:cs typeface="+mn-cs"/>
              <a:sym typeface="KPMG Extralight" panose="020B0303030202040204" pitchFamily="34" charset="0"/>
            </a:endParaRPr>
          </a:p>
        </p:txBody>
      </p:sp>
      <p:sp>
        <p:nvSpPr>
          <p:cNvPr id="47" name="Title 1"/>
          <p:cNvSpPr>
            <a:spLocks noGrp="1"/>
          </p:cNvSpPr>
          <p:nvPr>
            <p:ph type="title"/>
          </p:nvPr>
        </p:nvSpPr>
        <p:spPr>
          <a:xfrm>
            <a:off x="990000" y="167350"/>
            <a:ext cx="8478958" cy="687855"/>
          </a:xfrm>
        </p:spPr>
        <p:txBody>
          <a:bodyPr/>
          <a:lstStyle/>
          <a:p>
            <a:r>
              <a:rPr lang="es-ES_tradnl" sz="2400" b="1" dirty="0">
                <a:solidFill>
                  <a:srgbClr val="00338D"/>
                </a:solidFill>
              </a:rPr>
              <a:t>1.2. Procesos</a:t>
            </a:r>
            <a:br>
              <a:rPr lang="es-ES_tradnl" sz="4000" b="1" dirty="0">
                <a:solidFill>
                  <a:srgbClr val="00338D"/>
                </a:solidFill>
              </a:rPr>
            </a:br>
            <a:r>
              <a:rPr lang="es-ES_tradnl" sz="4000" dirty="0">
                <a:solidFill>
                  <a:srgbClr val="00338D"/>
                </a:solidFill>
              </a:rPr>
              <a:t>Área de Finanzas</a:t>
            </a:r>
            <a:br>
              <a:rPr lang="es-ES_tradnl" sz="4000" b="1" dirty="0"/>
            </a:br>
            <a:endParaRPr lang="es-ES_tradnl" sz="4000" dirty="0"/>
          </a:p>
        </p:txBody>
      </p:sp>
      <p:sp>
        <p:nvSpPr>
          <p:cNvPr id="49" name="Rectangle 23"/>
          <p:cNvSpPr>
            <a:spLocks noChangeArrowheads="1"/>
          </p:cNvSpPr>
          <p:nvPr/>
        </p:nvSpPr>
        <p:spPr bwMode="auto">
          <a:xfrm>
            <a:off x="1271588" y="3010335"/>
            <a:ext cx="9648825" cy="3261156"/>
          </a:xfrm>
          <a:prstGeom prst="rect">
            <a:avLst/>
          </a:prstGeom>
          <a:noFill/>
          <a:ln w="12700">
            <a:solidFill>
              <a:srgbClr val="00A3A1"/>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Arial"/>
              <a:ea typeface="+mn-ea"/>
              <a:cs typeface="+mn-cs"/>
            </a:endParaRPr>
          </a:p>
        </p:txBody>
      </p:sp>
      <p:sp>
        <p:nvSpPr>
          <p:cNvPr id="46" name="Rectangle 23"/>
          <p:cNvSpPr>
            <a:spLocks noChangeArrowheads="1"/>
          </p:cNvSpPr>
          <p:nvPr/>
        </p:nvSpPr>
        <p:spPr bwMode="auto">
          <a:xfrm>
            <a:off x="1271588" y="1240797"/>
            <a:ext cx="7240087" cy="1377708"/>
          </a:xfrm>
          <a:prstGeom prst="rect">
            <a:avLst/>
          </a:prstGeom>
          <a:noFill/>
          <a:ln w="12700">
            <a:solidFill>
              <a:srgbClr val="00266A"/>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Arial"/>
              <a:ea typeface="+mn-ea"/>
              <a:cs typeface="+mn-cs"/>
            </a:endParaRPr>
          </a:p>
        </p:txBody>
      </p:sp>
      <p:sp>
        <p:nvSpPr>
          <p:cNvPr id="50" name="14 Rectángulo redondeado"/>
          <p:cNvSpPr/>
          <p:nvPr/>
        </p:nvSpPr>
        <p:spPr>
          <a:xfrm>
            <a:off x="1271464" y="1036475"/>
            <a:ext cx="2440800" cy="360000"/>
          </a:xfrm>
          <a:prstGeom prst="roundRect">
            <a:avLst/>
          </a:prstGeom>
          <a:solidFill>
            <a:schemeClr val="tx2">
              <a:lumMod val="75000"/>
            </a:schemeClr>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2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Taxonomía</a:t>
            </a:r>
          </a:p>
        </p:txBody>
      </p:sp>
      <p:grpSp>
        <p:nvGrpSpPr>
          <p:cNvPr id="13" name="Group 12">
            <a:extLst>
              <a:ext uri="{FF2B5EF4-FFF2-40B4-BE49-F238E27FC236}">
                <a16:creationId xmlns:a16="http://schemas.microsoft.com/office/drawing/2014/main" id="{3743C344-F426-4131-95C4-D95DF336F0E7}"/>
              </a:ext>
            </a:extLst>
          </p:cNvPr>
          <p:cNvGrpSpPr/>
          <p:nvPr/>
        </p:nvGrpSpPr>
        <p:grpSpPr>
          <a:xfrm>
            <a:off x="3485188" y="902264"/>
            <a:ext cx="432000" cy="432000"/>
            <a:chOff x="2288002" y="902264"/>
            <a:chExt cx="432000" cy="432000"/>
          </a:xfrm>
        </p:grpSpPr>
        <p:sp>
          <p:nvSpPr>
            <p:cNvPr id="9" name="Oval 8"/>
            <p:cNvSpPr/>
            <p:nvPr/>
          </p:nvSpPr>
          <p:spPr>
            <a:xfrm>
              <a:off x="2288002" y="902264"/>
              <a:ext cx="432000" cy="432000"/>
            </a:xfrm>
            <a:prstGeom prst="ellipse">
              <a:avLst/>
            </a:prstGeom>
            <a:solidFill>
              <a:srgbClr val="00486D"/>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8" name="Freeform 4814"/>
            <p:cNvSpPr>
              <a:spLocks noEditPoints="1"/>
            </p:cNvSpPr>
            <p:nvPr/>
          </p:nvSpPr>
          <p:spPr bwMode="auto">
            <a:xfrm>
              <a:off x="2333042" y="972867"/>
              <a:ext cx="254028" cy="305679"/>
            </a:xfrm>
            <a:custGeom>
              <a:avLst/>
              <a:gdLst>
                <a:gd name="T0" fmla="*/ 148 w 280"/>
                <a:gd name="T1" fmla="*/ 304 h 372"/>
                <a:gd name="T2" fmla="*/ 148 w 280"/>
                <a:gd name="T3" fmla="*/ 98 h 372"/>
                <a:gd name="T4" fmla="*/ 164 w 280"/>
                <a:gd name="T5" fmla="*/ 92 h 372"/>
                <a:gd name="T6" fmla="*/ 180 w 280"/>
                <a:gd name="T7" fmla="*/ 72 h 372"/>
                <a:gd name="T8" fmla="*/ 186 w 280"/>
                <a:gd name="T9" fmla="*/ 48 h 372"/>
                <a:gd name="T10" fmla="*/ 178 w 280"/>
                <a:gd name="T11" fmla="*/ 20 h 372"/>
                <a:gd name="T12" fmla="*/ 160 w 280"/>
                <a:gd name="T13" fmla="*/ 48 h 372"/>
                <a:gd name="T14" fmla="*/ 106 w 280"/>
                <a:gd name="T15" fmla="*/ 0 h 372"/>
                <a:gd name="T16" fmla="*/ 80 w 280"/>
                <a:gd name="T17" fmla="*/ 32 h 372"/>
                <a:gd name="T18" fmla="*/ 78 w 280"/>
                <a:gd name="T19" fmla="*/ 56 h 372"/>
                <a:gd name="T20" fmla="*/ 88 w 280"/>
                <a:gd name="T21" fmla="*/ 80 h 372"/>
                <a:gd name="T22" fmla="*/ 108 w 280"/>
                <a:gd name="T23" fmla="*/ 96 h 372"/>
                <a:gd name="T24" fmla="*/ 116 w 280"/>
                <a:gd name="T25" fmla="*/ 300 h 372"/>
                <a:gd name="T26" fmla="*/ 108 w 280"/>
                <a:gd name="T27" fmla="*/ 308 h 372"/>
                <a:gd name="T28" fmla="*/ 96 w 280"/>
                <a:gd name="T29" fmla="*/ 336 h 372"/>
                <a:gd name="T30" fmla="*/ 98 w 280"/>
                <a:gd name="T31" fmla="*/ 350 h 372"/>
                <a:gd name="T32" fmla="*/ 106 w 280"/>
                <a:gd name="T33" fmla="*/ 360 h 372"/>
                <a:gd name="T34" fmla="*/ 124 w 280"/>
                <a:gd name="T35" fmla="*/ 370 h 372"/>
                <a:gd name="T36" fmla="*/ 140 w 280"/>
                <a:gd name="T37" fmla="*/ 370 h 372"/>
                <a:gd name="T38" fmla="*/ 158 w 280"/>
                <a:gd name="T39" fmla="*/ 360 h 372"/>
                <a:gd name="T40" fmla="*/ 168 w 280"/>
                <a:gd name="T41" fmla="*/ 342 h 372"/>
                <a:gd name="T42" fmla="*/ 168 w 280"/>
                <a:gd name="T43" fmla="*/ 328 h 372"/>
                <a:gd name="T44" fmla="*/ 158 w 280"/>
                <a:gd name="T45" fmla="*/ 310 h 372"/>
                <a:gd name="T46" fmla="*/ 144 w 280"/>
                <a:gd name="T47" fmla="*/ 346 h 372"/>
                <a:gd name="T48" fmla="*/ 132 w 280"/>
                <a:gd name="T49" fmla="*/ 352 h 372"/>
                <a:gd name="T50" fmla="*/ 120 w 280"/>
                <a:gd name="T51" fmla="*/ 346 h 372"/>
                <a:gd name="T52" fmla="*/ 116 w 280"/>
                <a:gd name="T53" fmla="*/ 336 h 372"/>
                <a:gd name="T54" fmla="*/ 120 w 280"/>
                <a:gd name="T55" fmla="*/ 324 h 372"/>
                <a:gd name="T56" fmla="*/ 132 w 280"/>
                <a:gd name="T57" fmla="*/ 320 h 372"/>
                <a:gd name="T58" fmla="*/ 144 w 280"/>
                <a:gd name="T59" fmla="*/ 324 h 372"/>
                <a:gd name="T60" fmla="*/ 148 w 280"/>
                <a:gd name="T61" fmla="*/ 336 h 372"/>
                <a:gd name="T62" fmla="*/ 144 w 280"/>
                <a:gd name="T63" fmla="*/ 346 h 372"/>
                <a:gd name="T64" fmla="*/ 186 w 280"/>
                <a:gd name="T65" fmla="*/ 318 h 372"/>
                <a:gd name="T66" fmla="*/ 172 w 280"/>
                <a:gd name="T67" fmla="*/ 296 h 372"/>
                <a:gd name="T68" fmla="*/ 168 w 280"/>
                <a:gd name="T69" fmla="*/ 286 h 372"/>
                <a:gd name="T70" fmla="*/ 168 w 280"/>
                <a:gd name="T71" fmla="*/ 250 h 372"/>
                <a:gd name="T72" fmla="*/ 172 w 280"/>
                <a:gd name="T73" fmla="*/ 190 h 372"/>
                <a:gd name="T74" fmla="*/ 178 w 280"/>
                <a:gd name="T75" fmla="*/ 194 h 372"/>
                <a:gd name="T76" fmla="*/ 186 w 280"/>
                <a:gd name="T77" fmla="*/ 190 h 372"/>
                <a:gd name="T78" fmla="*/ 188 w 280"/>
                <a:gd name="T79" fmla="*/ 180 h 372"/>
                <a:gd name="T80" fmla="*/ 168 w 280"/>
                <a:gd name="T81" fmla="*/ 150 h 372"/>
                <a:gd name="T82" fmla="*/ 204 w 280"/>
                <a:gd name="T83" fmla="*/ 158 h 372"/>
                <a:gd name="T84" fmla="*/ 212 w 280"/>
                <a:gd name="T85" fmla="*/ 160 h 372"/>
                <a:gd name="T86" fmla="*/ 218 w 280"/>
                <a:gd name="T87" fmla="*/ 158 h 372"/>
                <a:gd name="T88" fmla="*/ 220 w 280"/>
                <a:gd name="T89" fmla="*/ 146 h 372"/>
                <a:gd name="T90" fmla="*/ 216 w 280"/>
                <a:gd name="T91" fmla="*/ 102 h 372"/>
                <a:gd name="T92" fmla="*/ 240 w 280"/>
                <a:gd name="T93" fmla="*/ 126 h 372"/>
                <a:gd name="T94" fmla="*/ 248 w 280"/>
                <a:gd name="T95" fmla="*/ 126 h 372"/>
                <a:gd name="T96" fmla="*/ 254 w 280"/>
                <a:gd name="T97" fmla="*/ 122 h 372"/>
                <a:gd name="T98" fmla="*/ 252 w 280"/>
                <a:gd name="T99" fmla="*/ 110 h 372"/>
                <a:gd name="T100" fmla="*/ 84 w 280"/>
                <a:gd name="T101" fmla="*/ 234 h 372"/>
                <a:gd name="T102" fmla="*/ 96 w 280"/>
                <a:gd name="T103" fmla="*/ 292 h 372"/>
                <a:gd name="T104" fmla="*/ 0 w 280"/>
                <a:gd name="T105" fmla="*/ 318 h 372"/>
                <a:gd name="T106" fmla="*/ 72 w 280"/>
                <a:gd name="T107" fmla="*/ 290 h 372"/>
                <a:gd name="T108" fmla="*/ 80 w 280"/>
                <a:gd name="T109" fmla="*/ 292 h 372"/>
                <a:gd name="T110" fmla="*/ 86 w 280"/>
                <a:gd name="T111" fmla="*/ 290 h 372"/>
                <a:gd name="T112" fmla="*/ 88 w 280"/>
                <a:gd name="T113" fmla="*/ 278 h 372"/>
                <a:gd name="T114" fmla="*/ 84 w 280"/>
                <a:gd name="T115" fmla="*/ 23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0" h="372">
                  <a:moveTo>
                    <a:pt x="158" y="310"/>
                  </a:moveTo>
                  <a:lnTo>
                    <a:pt x="158" y="310"/>
                  </a:lnTo>
                  <a:lnTo>
                    <a:pt x="148" y="304"/>
                  </a:lnTo>
                  <a:lnTo>
                    <a:pt x="148" y="304"/>
                  </a:lnTo>
                  <a:lnTo>
                    <a:pt x="148" y="300"/>
                  </a:lnTo>
                  <a:lnTo>
                    <a:pt x="148" y="98"/>
                  </a:lnTo>
                  <a:lnTo>
                    <a:pt x="148" y="98"/>
                  </a:lnTo>
                  <a:lnTo>
                    <a:pt x="156" y="96"/>
                  </a:lnTo>
                  <a:lnTo>
                    <a:pt x="164" y="92"/>
                  </a:lnTo>
                  <a:lnTo>
                    <a:pt x="170" y="86"/>
                  </a:lnTo>
                  <a:lnTo>
                    <a:pt x="176" y="80"/>
                  </a:lnTo>
                  <a:lnTo>
                    <a:pt x="180" y="72"/>
                  </a:lnTo>
                  <a:lnTo>
                    <a:pt x="184" y="64"/>
                  </a:lnTo>
                  <a:lnTo>
                    <a:pt x="186" y="56"/>
                  </a:lnTo>
                  <a:lnTo>
                    <a:pt x="186" y="48"/>
                  </a:lnTo>
                  <a:lnTo>
                    <a:pt x="186" y="48"/>
                  </a:lnTo>
                  <a:lnTo>
                    <a:pt x="184" y="32"/>
                  </a:lnTo>
                  <a:lnTo>
                    <a:pt x="178" y="20"/>
                  </a:lnTo>
                  <a:lnTo>
                    <a:pt x="170" y="10"/>
                  </a:lnTo>
                  <a:lnTo>
                    <a:pt x="160" y="0"/>
                  </a:lnTo>
                  <a:lnTo>
                    <a:pt x="160" y="48"/>
                  </a:lnTo>
                  <a:lnTo>
                    <a:pt x="106" y="48"/>
                  </a:lnTo>
                  <a:lnTo>
                    <a:pt x="106" y="0"/>
                  </a:lnTo>
                  <a:lnTo>
                    <a:pt x="106" y="0"/>
                  </a:lnTo>
                  <a:lnTo>
                    <a:pt x="94" y="10"/>
                  </a:lnTo>
                  <a:lnTo>
                    <a:pt x="86" y="20"/>
                  </a:lnTo>
                  <a:lnTo>
                    <a:pt x="80" y="32"/>
                  </a:lnTo>
                  <a:lnTo>
                    <a:pt x="78" y="48"/>
                  </a:lnTo>
                  <a:lnTo>
                    <a:pt x="78" y="48"/>
                  </a:lnTo>
                  <a:lnTo>
                    <a:pt x="78" y="56"/>
                  </a:lnTo>
                  <a:lnTo>
                    <a:pt x="82" y="64"/>
                  </a:lnTo>
                  <a:lnTo>
                    <a:pt x="84" y="72"/>
                  </a:lnTo>
                  <a:lnTo>
                    <a:pt x="88" y="80"/>
                  </a:lnTo>
                  <a:lnTo>
                    <a:pt x="94" y="86"/>
                  </a:lnTo>
                  <a:lnTo>
                    <a:pt x="100" y="92"/>
                  </a:lnTo>
                  <a:lnTo>
                    <a:pt x="108" y="96"/>
                  </a:lnTo>
                  <a:lnTo>
                    <a:pt x="116" y="98"/>
                  </a:lnTo>
                  <a:lnTo>
                    <a:pt x="116" y="300"/>
                  </a:lnTo>
                  <a:lnTo>
                    <a:pt x="116" y="300"/>
                  </a:lnTo>
                  <a:lnTo>
                    <a:pt x="116" y="304"/>
                  </a:lnTo>
                  <a:lnTo>
                    <a:pt x="116" y="304"/>
                  </a:lnTo>
                  <a:lnTo>
                    <a:pt x="108" y="308"/>
                  </a:lnTo>
                  <a:lnTo>
                    <a:pt x="102" y="316"/>
                  </a:lnTo>
                  <a:lnTo>
                    <a:pt x="98" y="326"/>
                  </a:lnTo>
                  <a:lnTo>
                    <a:pt x="96" y="336"/>
                  </a:lnTo>
                  <a:lnTo>
                    <a:pt x="96" y="336"/>
                  </a:lnTo>
                  <a:lnTo>
                    <a:pt x="96" y="342"/>
                  </a:lnTo>
                  <a:lnTo>
                    <a:pt x="98" y="350"/>
                  </a:lnTo>
                  <a:lnTo>
                    <a:pt x="102" y="356"/>
                  </a:lnTo>
                  <a:lnTo>
                    <a:pt x="106" y="360"/>
                  </a:lnTo>
                  <a:lnTo>
                    <a:pt x="106" y="360"/>
                  </a:lnTo>
                  <a:lnTo>
                    <a:pt x="112" y="366"/>
                  </a:lnTo>
                  <a:lnTo>
                    <a:pt x="118" y="368"/>
                  </a:lnTo>
                  <a:lnTo>
                    <a:pt x="124" y="370"/>
                  </a:lnTo>
                  <a:lnTo>
                    <a:pt x="132" y="372"/>
                  </a:lnTo>
                  <a:lnTo>
                    <a:pt x="132" y="372"/>
                  </a:lnTo>
                  <a:lnTo>
                    <a:pt x="140" y="370"/>
                  </a:lnTo>
                  <a:lnTo>
                    <a:pt x="146" y="368"/>
                  </a:lnTo>
                  <a:lnTo>
                    <a:pt x="152" y="366"/>
                  </a:lnTo>
                  <a:lnTo>
                    <a:pt x="158" y="360"/>
                  </a:lnTo>
                  <a:lnTo>
                    <a:pt x="162" y="356"/>
                  </a:lnTo>
                  <a:lnTo>
                    <a:pt x="166" y="350"/>
                  </a:lnTo>
                  <a:lnTo>
                    <a:pt x="168" y="342"/>
                  </a:lnTo>
                  <a:lnTo>
                    <a:pt x="168" y="336"/>
                  </a:lnTo>
                  <a:lnTo>
                    <a:pt x="168" y="336"/>
                  </a:lnTo>
                  <a:lnTo>
                    <a:pt x="168" y="328"/>
                  </a:lnTo>
                  <a:lnTo>
                    <a:pt x="166" y="322"/>
                  </a:lnTo>
                  <a:lnTo>
                    <a:pt x="162" y="316"/>
                  </a:lnTo>
                  <a:lnTo>
                    <a:pt x="158" y="310"/>
                  </a:lnTo>
                  <a:lnTo>
                    <a:pt x="158" y="310"/>
                  </a:lnTo>
                  <a:close/>
                  <a:moveTo>
                    <a:pt x="144" y="346"/>
                  </a:moveTo>
                  <a:lnTo>
                    <a:pt x="144" y="346"/>
                  </a:lnTo>
                  <a:lnTo>
                    <a:pt x="138" y="350"/>
                  </a:lnTo>
                  <a:lnTo>
                    <a:pt x="132" y="352"/>
                  </a:lnTo>
                  <a:lnTo>
                    <a:pt x="132" y="352"/>
                  </a:lnTo>
                  <a:lnTo>
                    <a:pt x="126" y="350"/>
                  </a:lnTo>
                  <a:lnTo>
                    <a:pt x="120" y="346"/>
                  </a:lnTo>
                  <a:lnTo>
                    <a:pt x="120" y="346"/>
                  </a:lnTo>
                  <a:lnTo>
                    <a:pt x="118" y="342"/>
                  </a:lnTo>
                  <a:lnTo>
                    <a:pt x="116" y="336"/>
                  </a:lnTo>
                  <a:lnTo>
                    <a:pt x="116" y="336"/>
                  </a:lnTo>
                  <a:lnTo>
                    <a:pt x="118" y="330"/>
                  </a:lnTo>
                  <a:lnTo>
                    <a:pt x="120" y="324"/>
                  </a:lnTo>
                  <a:lnTo>
                    <a:pt x="120" y="324"/>
                  </a:lnTo>
                  <a:lnTo>
                    <a:pt x="126" y="320"/>
                  </a:lnTo>
                  <a:lnTo>
                    <a:pt x="132" y="320"/>
                  </a:lnTo>
                  <a:lnTo>
                    <a:pt x="132" y="320"/>
                  </a:lnTo>
                  <a:lnTo>
                    <a:pt x="138" y="320"/>
                  </a:lnTo>
                  <a:lnTo>
                    <a:pt x="144" y="324"/>
                  </a:lnTo>
                  <a:lnTo>
                    <a:pt x="144" y="324"/>
                  </a:lnTo>
                  <a:lnTo>
                    <a:pt x="146" y="330"/>
                  </a:lnTo>
                  <a:lnTo>
                    <a:pt x="148" y="336"/>
                  </a:lnTo>
                  <a:lnTo>
                    <a:pt x="148" y="336"/>
                  </a:lnTo>
                  <a:lnTo>
                    <a:pt x="146" y="342"/>
                  </a:lnTo>
                  <a:lnTo>
                    <a:pt x="144" y="346"/>
                  </a:lnTo>
                  <a:lnTo>
                    <a:pt x="144" y="346"/>
                  </a:lnTo>
                  <a:close/>
                  <a:moveTo>
                    <a:pt x="280" y="38"/>
                  </a:moveTo>
                  <a:lnTo>
                    <a:pt x="280" y="318"/>
                  </a:lnTo>
                  <a:lnTo>
                    <a:pt x="186" y="318"/>
                  </a:lnTo>
                  <a:lnTo>
                    <a:pt x="186" y="318"/>
                  </a:lnTo>
                  <a:lnTo>
                    <a:pt x="180" y="306"/>
                  </a:lnTo>
                  <a:lnTo>
                    <a:pt x="172" y="296"/>
                  </a:lnTo>
                  <a:lnTo>
                    <a:pt x="172" y="296"/>
                  </a:lnTo>
                  <a:lnTo>
                    <a:pt x="168" y="292"/>
                  </a:lnTo>
                  <a:lnTo>
                    <a:pt x="168" y="286"/>
                  </a:lnTo>
                  <a:lnTo>
                    <a:pt x="248" y="286"/>
                  </a:lnTo>
                  <a:lnTo>
                    <a:pt x="248" y="170"/>
                  </a:lnTo>
                  <a:lnTo>
                    <a:pt x="168" y="250"/>
                  </a:lnTo>
                  <a:lnTo>
                    <a:pt x="168" y="188"/>
                  </a:lnTo>
                  <a:lnTo>
                    <a:pt x="172" y="190"/>
                  </a:lnTo>
                  <a:lnTo>
                    <a:pt x="172" y="190"/>
                  </a:lnTo>
                  <a:lnTo>
                    <a:pt x="174" y="192"/>
                  </a:lnTo>
                  <a:lnTo>
                    <a:pt x="178" y="194"/>
                  </a:lnTo>
                  <a:lnTo>
                    <a:pt x="178" y="194"/>
                  </a:lnTo>
                  <a:lnTo>
                    <a:pt x="182" y="192"/>
                  </a:lnTo>
                  <a:lnTo>
                    <a:pt x="186" y="190"/>
                  </a:lnTo>
                  <a:lnTo>
                    <a:pt x="186" y="190"/>
                  </a:lnTo>
                  <a:lnTo>
                    <a:pt x="188" y="186"/>
                  </a:lnTo>
                  <a:lnTo>
                    <a:pt x="188" y="184"/>
                  </a:lnTo>
                  <a:lnTo>
                    <a:pt x="188" y="180"/>
                  </a:lnTo>
                  <a:lnTo>
                    <a:pt x="186" y="176"/>
                  </a:lnTo>
                  <a:lnTo>
                    <a:pt x="168" y="160"/>
                  </a:lnTo>
                  <a:lnTo>
                    <a:pt x="168" y="150"/>
                  </a:lnTo>
                  <a:lnTo>
                    <a:pt x="182" y="136"/>
                  </a:lnTo>
                  <a:lnTo>
                    <a:pt x="204" y="158"/>
                  </a:lnTo>
                  <a:lnTo>
                    <a:pt x="204" y="158"/>
                  </a:lnTo>
                  <a:lnTo>
                    <a:pt x="208" y="160"/>
                  </a:lnTo>
                  <a:lnTo>
                    <a:pt x="212" y="160"/>
                  </a:lnTo>
                  <a:lnTo>
                    <a:pt x="212" y="160"/>
                  </a:lnTo>
                  <a:lnTo>
                    <a:pt x="214" y="160"/>
                  </a:lnTo>
                  <a:lnTo>
                    <a:pt x="218" y="158"/>
                  </a:lnTo>
                  <a:lnTo>
                    <a:pt x="218" y="158"/>
                  </a:lnTo>
                  <a:lnTo>
                    <a:pt x="220" y="154"/>
                  </a:lnTo>
                  <a:lnTo>
                    <a:pt x="222" y="150"/>
                  </a:lnTo>
                  <a:lnTo>
                    <a:pt x="220" y="146"/>
                  </a:lnTo>
                  <a:lnTo>
                    <a:pt x="218" y="144"/>
                  </a:lnTo>
                  <a:lnTo>
                    <a:pt x="196" y="122"/>
                  </a:lnTo>
                  <a:lnTo>
                    <a:pt x="216" y="102"/>
                  </a:lnTo>
                  <a:lnTo>
                    <a:pt x="236" y="124"/>
                  </a:lnTo>
                  <a:lnTo>
                    <a:pt x="236" y="124"/>
                  </a:lnTo>
                  <a:lnTo>
                    <a:pt x="240" y="126"/>
                  </a:lnTo>
                  <a:lnTo>
                    <a:pt x="244" y="128"/>
                  </a:lnTo>
                  <a:lnTo>
                    <a:pt x="244" y="128"/>
                  </a:lnTo>
                  <a:lnTo>
                    <a:pt x="248" y="126"/>
                  </a:lnTo>
                  <a:lnTo>
                    <a:pt x="252" y="124"/>
                  </a:lnTo>
                  <a:lnTo>
                    <a:pt x="252" y="124"/>
                  </a:lnTo>
                  <a:lnTo>
                    <a:pt x="254" y="122"/>
                  </a:lnTo>
                  <a:lnTo>
                    <a:pt x="254" y="118"/>
                  </a:lnTo>
                  <a:lnTo>
                    <a:pt x="254" y="114"/>
                  </a:lnTo>
                  <a:lnTo>
                    <a:pt x="252" y="110"/>
                  </a:lnTo>
                  <a:lnTo>
                    <a:pt x="230" y="88"/>
                  </a:lnTo>
                  <a:lnTo>
                    <a:pt x="280" y="38"/>
                  </a:lnTo>
                  <a:close/>
                  <a:moveTo>
                    <a:pt x="84" y="234"/>
                  </a:moveTo>
                  <a:lnTo>
                    <a:pt x="96" y="248"/>
                  </a:lnTo>
                  <a:lnTo>
                    <a:pt x="96" y="292"/>
                  </a:lnTo>
                  <a:lnTo>
                    <a:pt x="96" y="292"/>
                  </a:lnTo>
                  <a:lnTo>
                    <a:pt x="86" y="304"/>
                  </a:lnTo>
                  <a:lnTo>
                    <a:pt x="80" y="318"/>
                  </a:lnTo>
                  <a:lnTo>
                    <a:pt x="0" y="318"/>
                  </a:lnTo>
                  <a:lnTo>
                    <a:pt x="50" y="268"/>
                  </a:lnTo>
                  <a:lnTo>
                    <a:pt x="72" y="290"/>
                  </a:lnTo>
                  <a:lnTo>
                    <a:pt x="72" y="290"/>
                  </a:lnTo>
                  <a:lnTo>
                    <a:pt x="76" y="292"/>
                  </a:lnTo>
                  <a:lnTo>
                    <a:pt x="80" y="292"/>
                  </a:lnTo>
                  <a:lnTo>
                    <a:pt x="80" y="292"/>
                  </a:lnTo>
                  <a:lnTo>
                    <a:pt x="84" y="292"/>
                  </a:lnTo>
                  <a:lnTo>
                    <a:pt x="86" y="290"/>
                  </a:lnTo>
                  <a:lnTo>
                    <a:pt x="86" y="290"/>
                  </a:lnTo>
                  <a:lnTo>
                    <a:pt x="88" y="286"/>
                  </a:lnTo>
                  <a:lnTo>
                    <a:pt x="90" y="282"/>
                  </a:lnTo>
                  <a:lnTo>
                    <a:pt x="88" y="278"/>
                  </a:lnTo>
                  <a:lnTo>
                    <a:pt x="86" y="274"/>
                  </a:lnTo>
                  <a:lnTo>
                    <a:pt x="64" y="254"/>
                  </a:lnTo>
                  <a:lnTo>
                    <a:pt x="84" y="23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53" name="KMATable0ValueChain2"/>
          <p:cNvSpPr>
            <a:spLocks noChangeArrowheads="1"/>
          </p:cNvSpPr>
          <p:nvPr/>
        </p:nvSpPr>
        <p:spPr bwMode="auto">
          <a:xfrm>
            <a:off x="1343472" y="1481948"/>
            <a:ext cx="6912000" cy="238719"/>
          </a:xfrm>
          <a:prstGeom prst="chevron">
            <a:avLst>
              <a:gd name="adj" fmla="val 21138"/>
            </a:avLst>
          </a:prstGeom>
          <a:solidFill>
            <a:schemeClr val="tx2"/>
          </a:solidFill>
          <a:ln w="25400">
            <a:solidFill>
              <a:schemeClr val="bg1"/>
            </a:solidFill>
            <a:miter lim="800000"/>
            <a:headEnd/>
            <a:tailEnd/>
          </a:ln>
        </p:spPr>
        <p:txBody>
          <a:bodyPr lIns="0" tIns="0" rIns="0" bIns="0" anchor="ctr"/>
          <a:lstStyle/>
          <a:p>
            <a:pPr algn="ctr" fontAlgn="base">
              <a:spcBef>
                <a:spcPct val="50000"/>
              </a:spcBef>
              <a:spcAft>
                <a:spcPct val="0"/>
              </a:spcAft>
              <a:defRPr/>
            </a:pPr>
            <a:r>
              <a:rPr lang="es-ES_tradnl" sz="1100" b="1" dirty="0" err="1">
                <a:solidFill>
                  <a:srgbClr val="FFFFFF"/>
                </a:solidFill>
                <a:latin typeface="Univers for KPMG Cond" panose="020B0606020202020204" pitchFamily="34" charset="0"/>
                <a:cs typeface="Arial" panose="020B0604020202020204" pitchFamily="34" charset="0"/>
              </a:rPr>
              <a:t>Purchase</a:t>
            </a:r>
            <a:r>
              <a:rPr lang="es-ES_tradnl" sz="1100" b="1" dirty="0">
                <a:solidFill>
                  <a:srgbClr val="FFFFFF"/>
                </a:solidFill>
                <a:latin typeface="Univers for KPMG Cond" panose="020B0606020202020204" pitchFamily="34" charset="0"/>
                <a:cs typeface="Arial" panose="020B0604020202020204" pitchFamily="34" charset="0"/>
              </a:rPr>
              <a:t> </a:t>
            </a:r>
            <a:r>
              <a:rPr lang="es-ES_tradnl" sz="1100" b="1" dirty="0" err="1">
                <a:solidFill>
                  <a:srgbClr val="FFFFFF"/>
                </a:solidFill>
                <a:latin typeface="Univers for KPMG Cond" panose="020B0606020202020204" pitchFamily="34" charset="0"/>
                <a:cs typeface="Arial" panose="020B0604020202020204" pitchFamily="34" charset="0"/>
              </a:rPr>
              <a:t>to</a:t>
            </a:r>
            <a:r>
              <a:rPr lang="es-ES_tradnl" sz="1100" b="1" dirty="0">
                <a:solidFill>
                  <a:srgbClr val="FFFFFF"/>
                </a:solidFill>
                <a:latin typeface="Univers for KPMG Cond" panose="020B0606020202020204" pitchFamily="34" charset="0"/>
                <a:cs typeface="Arial" panose="020B0604020202020204" pitchFamily="34" charset="0"/>
              </a:rPr>
              <a:t> </a:t>
            </a:r>
            <a:r>
              <a:rPr lang="es-ES_tradnl" sz="1100" b="1" dirty="0" err="1">
                <a:solidFill>
                  <a:srgbClr val="FFFFFF"/>
                </a:solidFill>
                <a:latin typeface="Univers for KPMG Cond" panose="020B0606020202020204" pitchFamily="34" charset="0"/>
                <a:cs typeface="Arial" panose="020B0604020202020204" pitchFamily="34" charset="0"/>
              </a:rPr>
              <a:t>Pay</a:t>
            </a:r>
            <a:r>
              <a:rPr lang="es-ES_tradnl" sz="1100" b="1" dirty="0">
                <a:solidFill>
                  <a:srgbClr val="FFFFFF"/>
                </a:solidFill>
                <a:latin typeface="Univers for KPMG Cond" panose="020B0606020202020204" pitchFamily="34" charset="0"/>
                <a:cs typeface="Arial" panose="020B0604020202020204" pitchFamily="34" charset="0"/>
              </a:rPr>
              <a:t> (</a:t>
            </a:r>
            <a:r>
              <a:rPr kumimoji="0" lang="es-ES_tradnl" sz="11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Cuentas a Pagar)</a:t>
            </a:r>
          </a:p>
        </p:txBody>
      </p:sp>
      <p:sp>
        <p:nvSpPr>
          <p:cNvPr id="44" name="Rectangle 43"/>
          <p:cNvSpPr/>
          <p:nvPr/>
        </p:nvSpPr>
        <p:spPr>
          <a:xfrm>
            <a:off x="3647728" y="3220251"/>
            <a:ext cx="5184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Descripción</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5" name="Rectangle 4"/>
          <p:cNvSpPr/>
          <p:nvPr/>
        </p:nvSpPr>
        <p:spPr>
          <a:xfrm>
            <a:off x="1631504" y="3220251"/>
            <a:ext cx="1980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Proceso</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grpSp>
        <p:nvGrpSpPr>
          <p:cNvPr id="78" name="Group 15"/>
          <p:cNvGrpSpPr>
            <a:grpSpLocks noChangeAspect="1"/>
          </p:cNvGrpSpPr>
          <p:nvPr/>
        </p:nvGrpSpPr>
        <p:grpSpPr bwMode="auto">
          <a:xfrm>
            <a:off x="1775520" y="3248548"/>
            <a:ext cx="331372" cy="230082"/>
            <a:chOff x="1316" y="1580"/>
            <a:chExt cx="428" cy="428"/>
          </a:xfrm>
          <a:solidFill>
            <a:schemeClr val="bg1"/>
          </a:solidFill>
        </p:grpSpPr>
        <p:sp>
          <p:nvSpPr>
            <p:cNvPr id="80" name="Freeform 16"/>
            <p:cNvSpPr>
              <a:spLocks noEditPoints="1"/>
            </p:cNvSpPr>
            <p:nvPr/>
          </p:nvSpPr>
          <p:spPr bwMode="auto">
            <a:xfrm>
              <a:off x="1470" y="1713"/>
              <a:ext cx="238" cy="238"/>
            </a:xfrm>
            <a:custGeom>
              <a:avLst/>
              <a:gdLst/>
              <a:ahLst/>
              <a:cxnLst>
                <a:cxn ang="0">
                  <a:pos x="19" y="3"/>
                </a:cxn>
                <a:cxn ang="0">
                  <a:pos x="19" y="3"/>
                </a:cxn>
                <a:cxn ang="0">
                  <a:pos x="31" y="0"/>
                </a:cxn>
                <a:cxn ang="0">
                  <a:pos x="51" y="17"/>
                </a:cxn>
                <a:cxn ang="0">
                  <a:pos x="46" y="30"/>
                </a:cxn>
                <a:cxn ang="0">
                  <a:pos x="46" y="31"/>
                </a:cxn>
                <a:cxn ang="0">
                  <a:pos x="97" y="80"/>
                </a:cxn>
                <a:cxn ang="0">
                  <a:pos x="96" y="96"/>
                </a:cxn>
                <a:cxn ang="0">
                  <a:pos x="80" y="96"/>
                </a:cxn>
                <a:cxn ang="0">
                  <a:pos x="32" y="46"/>
                </a:cxn>
                <a:cxn ang="0">
                  <a:pos x="30" y="46"/>
                </a:cxn>
                <a:cxn ang="0">
                  <a:pos x="17" y="51"/>
                </a:cxn>
                <a:cxn ang="0">
                  <a:pos x="0" y="31"/>
                </a:cxn>
                <a:cxn ang="0">
                  <a:pos x="3" y="19"/>
                </a:cxn>
                <a:cxn ang="0">
                  <a:pos x="3" y="19"/>
                </a:cxn>
                <a:cxn ang="0">
                  <a:pos x="3" y="19"/>
                </a:cxn>
                <a:cxn ang="0">
                  <a:pos x="16" y="32"/>
                </a:cxn>
                <a:cxn ang="0">
                  <a:pos x="27" y="27"/>
                </a:cxn>
                <a:cxn ang="0">
                  <a:pos x="32" y="16"/>
                </a:cxn>
                <a:cxn ang="0">
                  <a:pos x="19" y="4"/>
                </a:cxn>
                <a:cxn ang="0">
                  <a:pos x="19" y="3"/>
                </a:cxn>
                <a:cxn ang="0">
                  <a:pos x="84" y="84"/>
                </a:cxn>
                <a:cxn ang="0">
                  <a:pos x="92" y="84"/>
                </a:cxn>
                <a:cxn ang="0">
                  <a:pos x="92" y="92"/>
                </a:cxn>
                <a:cxn ang="0">
                  <a:pos x="84" y="92"/>
                </a:cxn>
                <a:cxn ang="0">
                  <a:pos x="84" y="84"/>
                </a:cxn>
              </a:cxnLst>
              <a:rect l="0" t="0" r="r" b="b"/>
              <a:pathLst>
                <a:path w="101" h="101">
                  <a:moveTo>
                    <a:pt x="19" y="3"/>
                  </a:moveTo>
                  <a:cubicBezTo>
                    <a:pt x="19" y="3"/>
                    <a:pt x="19" y="3"/>
                    <a:pt x="19" y="3"/>
                  </a:cubicBezTo>
                  <a:cubicBezTo>
                    <a:pt x="31" y="0"/>
                    <a:pt x="31" y="0"/>
                    <a:pt x="31" y="0"/>
                  </a:cubicBezTo>
                  <a:cubicBezTo>
                    <a:pt x="51" y="17"/>
                    <a:pt x="51" y="17"/>
                    <a:pt x="51" y="17"/>
                  </a:cubicBezTo>
                  <a:cubicBezTo>
                    <a:pt x="46" y="30"/>
                    <a:pt x="46" y="30"/>
                    <a:pt x="46" y="30"/>
                  </a:cubicBezTo>
                  <a:cubicBezTo>
                    <a:pt x="46" y="31"/>
                    <a:pt x="46" y="31"/>
                    <a:pt x="46" y="31"/>
                  </a:cubicBezTo>
                  <a:cubicBezTo>
                    <a:pt x="97" y="80"/>
                    <a:pt x="97" y="80"/>
                    <a:pt x="97" y="80"/>
                  </a:cubicBezTo>
                  <a:cubicBezTo>
                    <a:pt x="101" y="84"/>
                    <a:pt x="101" y="92"/>
                    <a:pt x="96" y="96"/>
                  </a:cubicBezTo>
                  <a:cubicBezTo>
                    <a:pt x="92" y="100"/>
                    <a:pt x="85" y="101"/>
                    <a:pt x="80" y="96"/>
                  </a:cubicBezTo>
                  <a:cubicBezTo>
                    <a:pt x="32" y="46"/>
                    <a:pt x="32" y="46"/>
                    <a:pt x="32" y="46"/>
                  </a:cubicBezTo>
                  <a:cubicBezTo>
                    <a:pt x="30" y="46"/>
                    <a:pt x="30" y="46"/>
                    <a:pt x="30" y="46"/>
                  </a:cubicBezTo>
                  <a:cubicBezTo>
                    <a:pt x="17" y="51"/>
                    <a:pt x="17" y="51"/>
                    <a:pt x="17" y="51"/>
                  </a:cubicBezTo>
                  <a:cubicBezTo>
                    <a:pt x="0" y="31"/>
                    <a:pt x="0" y="31"/>
                    <a:pt x="0" y="31"/>
                  </a:cubicBezTo>
                  <a:cubicBezTo>
                    <a:pt x="3" y="19"/>
                    <a:pt x="3" y="19"/>
                    <a:pt x="3" y="19"/>
                  </a:cubicBezTo>
                  <a:cubicBezTo>
                    <a:pt x="3" y="19"/>
                    <a:pt x="3" y="19"/>
                    <a:pt x="3" y="19"/>
                  </a:cubicBezTo>
                  <a:cubicBezTo>
                    <a:pt x="3" y="19"/>
                    <a:pt x="3" y="19"/>
                    <a:pt x="3" y="19"/>
                  </a:cubicBezTo>
                  <a:cubicBezTo>
                    <a:pt x="16" y="32"/>
                    <a:pt x="16" y="32"/>
                    <a:pt x="16" y="32"/>
                  </a:cubicBezTo>
                  <a:cubicBezTo>
                    <a:pt x="27" y="27"/>
                    <a:pt x="27" y="27"/>
                    <a:pt x="27" y="27"/>
                  </a:cubicBezTo>
                  <a:cubicBezTo>
                    <a:pt x="32" y="16"/>
                    <a:pt x="32" y="16"/>
                    <a:pt x="32" y="16"/>
                  </a:cubicBezTo>
                  <a:cubicBezTo>
                    <a:pt x="19" y="4"/>
                    <a:pt x="19" y="4"/>
                    <a:pt x="19" y="4"/>
                  </a:cubicBezTo>
                  <a:lnTo>
                    <a:pt x="19" y="3"/>
                  </a:lnTo>
                  <a:close/>
                  <a:moveTo>
                    <a:pt x="84" y="84"/>
                  </a:moveTo>
                  <a:cubicBezTo>
                    <a:pt x="86" y="82"/>
                    <a:pt x="90" y="82"/>
                    <a:pt x="92" y="84"/>
                  </a:cubicBezTo>
                  <a:cubicBezTo>
                    <a:pt x="94" y="86"/>
                    <a:pt x="94" y="90"/>
                    <a:pt x="92" y="92"/>
                  </a:cubicBezTo>
                  <a:cubicBezTo>
                    <a:pt x="90" y="94"/>
                    <a:pt x="86" y="94"/>
                    <a:pt x="84" y="92"/>
                  </a:cubicBezTo>
                  <a:cubicBezTo>
                    <a:pt x="82" y="90"/>
                    <a:pt x="82" y="86"/>
                    <a:pt x="84" y="84"/>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Arial"/>
                <a:ea typeface="+mn-ea"/>
                <a:cs typeface="+mn-cs"/>
              </a:endParaRPr>
            </a:p>
          </p:txBody>
        </p:sp>
        <p:sp>
          <p:nvSpPr>
            <p:cNvPr id="81" name="Freeform 17"/>
            <p:cNvSpPr>
              <a:spLocks/>
            </p:cNvSpPr>
            <p:nvPr/>
          </p:nvSpPr>
          <p:spPr bwMode="auto">
            <a:xfrm>
              <a:off x="1316" y="1580"/>
              <a:ext cx="428" cy="428"/>
            </a:xfrm>
            <a:custGeom>
              <a:avLst/>
              <a:gdLst/>
              <a:ahLst/>
              <a:cxnLst>
                <a:cxn ang="0">
                  <a:pos x="104" y="0"/>
                </a:cxn>
                <a:cxn ang="0">
                  <a:pos x="108" y="24"/>
                </a:cxn>
                <a:cxn ang="0">
                  <a:pos x="126" y="31"/>
                </a:cxn>
                <a:cxn ang="0">
                  <a:pos x="145" y="17"/>
                </a:cxn>
                <a:cxn ang="0">
                  <a:pos x="164" y="36"/>
                </a:cxn>
                <a:cxn ang="0">
                  <a:pos x="150" y="56"/>
                </a:cxn>
                <a:cxn ang="0">
                  <a:pos x="157" y="74"/>
                </a:cxn>
                <a:cxn ang="0">
                  <a:pos x="181" y="78"/>
                </a:cxn>
                <a:cxn ang="0">
                  <a:pos x="181" y="104"/>
                </a:cxn>
                <a:cxn ang="0">
                  <a:pos x="157" y="108"/>
                </a:cxn>
                <a:cxn ang="0">
                  <a:pos x="152" y="120"/>
                </a:cxn>
                <a:cxn ang="0">
                  <a:pos x="137" y="105"/>
                </a:cxn>
                <a:cxn ang="0">
                  <a:pos x="139" y="97"/>
                </a:cxn>
                <a:cxn ang="0">
                  <a:pos x="97" y="43"/>
                </a:cxn>
                <a:cxn ang="0">
                  <a:pos x="43" y="84"/>
                </a:cxn>
                <a:cxn ang="0">
                  <a:pos x="84" y="139"/>
                </a:cxn>
                <a:cxn ang="0">
                  <a:pos x="106" y="136"/>
                </a:cxn>
                <a:cxn ang="0">
                  <a:pos x="121" y="152"/>
                </a:cxn>
                <a:cxn ang="0">
                  <a:pos x="108" y="157"/>
                </a:cxn>
                <a:cxn ang="0">
                  <a:pos x="104" y="181"/>
                </a:cxn>
                <a:cxn ang="0">
                  <a:pos x="77" y="181"/>
                </a:cxn>
                <a:cxn ang="0">
                  <a:pos x="73" y="157"/>
                </a:cxn>
                <a:cxn ang="0">
                  <a:pos x="55" y="150"/>
                </a:cxn>
                <a:cxn ang="0">
                  <a:pos x="36" y="164"/>
                </a:cxn>
                <a:cxn ang="0">
                  <a:pos x="17" y="145"/>
                </a:cxn>
                <a:cxn ang="0">
                  <a:pos x="31" y="126"/>
                </a:cxn>
                <a:cxn ang="0">
                  <a:pos x="24" y="108"/>
                </a:cxn>
                <a:cxn ang="0">
                  <a:pos x="0" y="104"/>
                </a:cxn>
                <a:cxn ang="0">
                  <a:pos x="0" y="78"/>
                </a:cxn>
                <a:cxn ang="0">
                  <a:pos x="24" y="73"/>
                </a:cxn>
                <a:cxn ang="0">
                  <a:pos x="31" y="56"/>
                </a:cxn>
                <a:cxn ang="0">
                  <a:pos x="17" y="36"/>
                </a:cxn>
                <a:cxn ang="0">
                  <a:pos x="36" y="17"/>
                </a:cxn>
                <a:cxn ang="0">
                  <a:pos x="56" y="31"/>
                </a:cxn>
                <a:cxn ang="0">
                  <a:pos x="73" y="24"/>
                </a:cxn>
                <a:cxn ang="0">
                  <a:pos x="78" y="0"/>
                </a:cxn>
                <a:cxn ang="0">
                  <a:pos x="104" y="0"/>
                </a:cxn>
              </a:cxnLst>
              <a:rect l="0" t="0" r="r" b="b"/>
              <a:pathLst>
                <a:path w="181" h="181">
                  <a:moveTo>
                    <a:pt x="104" y="0"/>
                  </a:moveTo>
                  <a:cubicBezTo>
                    <a:pt x="108" y="24"/>
                    <a:pt x="108" y="24"/>
                    <a:pt x="108" y="24"/>
                  </a:cubicBezTo>
                  <a:cubicBezTo>
                    <a:pt x="126" y="31"/>
                    <a:pt x="126" y="31"/>
                    <a:pt x="126" y="31"/>
                  </a:cubicBezTo>
                  <a:cubicBezTo>
                    <a:pt x="145" y="17"/>
                    <a:pt x="145" y="17"/>
                    <a:pt x="145" y="17"/>
                  </a:cubicBezTo>
                  <a:cubicBezTo>
                    <a:pt x="164" y="36"/>
                    <a:pt x="164" y="36"/>
                    <a:pt x="164" y="36"/>
                  </a:cubicBezTo>
                  <a:cubicBezTo>
                    <a:pt x="150" y="56"/>
                    <a:pt x="150" y="56"/>
                    <a:pt x="150" y="56"/>
                  </a:cubicBezTo>
                  <a:cubicBezTo>
                    <a:pt x="157" y="74"/>
                    <a:pt x="157" y="74"/>
                    <a:pt x="157" y="74"/>
                  </a:cubicBezTo>
                  <a:cubicBezTo>
                    <a:pt x="181" y="78"/>
                    <a:pt x="181" y="78"/>
                    <a:pt x="181" y="78"/>
                  </a:cubicBezTo>
                  <a:cubicBezTo>
                    <a:pt x="181" y="104"/>
                    <a:pt x="181" y="104"/>
                    <a:pt x="181" y="104"/>
                  </a:cubicBezTo>
                  <a:cubicBezTo>
                    <a:pt x="157" y="108"/>
                    <a:pt x="157" y="108"/>
                    <a:pt x="157" y="108"/>
                  </a:cubicBezTo>
                  <a:cubicBezTo>
                    <a:pt x="152" y="120"/>
                    <a:pt x="152" y="120"/>
                    <a:pt x="152" y="120"/>
                  </a:cubicBezTo>
                  <a:cubicBezTo>
                    <a:pt x="137" y="105"/>
                    <a:pt x="137" y="105"/>
                    <a:pt x="137" y="105"/>
                  </a:cubicBezTo>
                  <a:cubicBezTo>
                    <a:pt x="138" y="103"/>
                    <a:pt x="138" y="100"/>
                    <a:pt x="139" y="97"/>
                  </a:cubicBezTo>
                  <a:cubicBezTo>
                    <a:pt x="142" y="71"/>
                    <a:pt x="124" y="46"/>
                    <a:pt x="97" y="43"/>
                  </a:cubicBezTo>
                  <a:cubicBezTo>
                    <a:pt x="71" y="39"/>
                    <a:pt x="46" y="58"/>
                    <a:pt x="43" y="84"/>
                  </a:cubicBezTo>
                  <a:cubicBezTo>
                    <a:pt x="39" y="111"/>
                    <a:pt x="58" y="135"/>
                    <a:pt x="84" y="139"/>
                  </a:cubicBezTo>
                  <a:cubicBezTo>
                    <a:pt x="92" y="140"/>
                    <a:pt x="99" y="139"/>
                    <a:pt x="106" y="136"/>
                  </a:cubicBezTo>
                  <a:cubicBezTo>
                    <a:pt x="121" y="152"/>
                    <a:pt x="121" y="152"/>
                    <a:pt x="121" y="152"/>
                  </a:cubicBezTo>
                  <a:cubicBezTo>
                    <a:pt x="108" y="157"/>
                    <a:pt x="108" y="157"/>
                    <a:pt x="108" y="157"/>
                  </a:cubicBezTo>
                  <a:cubicBezTo>
                    <a:pt x="104" y="181"/>
                    <a:pt x="104" y="181"/>
                    <a:pt x="104" y="181"/>
                  </a:cubicBezTo>
                  <a:cubicBezTo>
                    <a:pt x="77" y="181"/>
                    <a:pt x="77" y="181"/>
                    <a:pt x="77" y="181"/>
                  </a:cubicBezTo>
                  <a:cubicBezTo>
                    <a:pt x="73" y="157"/>
                    <a:pt x="73" y="157"/>
                    <a:pt x="73" y="157"/>
                  </a:cubicBezTo>
                  <a:cubicBezTo>
                    <a:pt x="55" y="150"/>
                    <a:pt x="55" y="150"/>
                    <a:pt x="55" y="150"/>
                  </a:cubicBezTo>
                  <a:cubicBezTo>
                    <a:pt x="36" y="164"/>
                    <a:pt x="36" y="164"/>
                    <a:pt x="36" y="164"/>
                  </a:cubicBezTo>
                  <a:cubicBezTo>
                    <a:pt x="17" y="145"/>
                    <a:pt x="17" y="145"/>
                    <a:pt x="17" y="145"/>
                  </a:cubicBezTo>
                  <a:cubicBezTo>
                    <a:pt x="31" y="126"/>
                    <a:pt x="31" y="126"/>
                    <a:pt x="31" y="126"/>
                  </a:cubicBezTo>
                  <a:cubicBezTo>
                    <a:pt x="24" y="108"/>
                    <a:pt x="24" y="108"/>
                    <a:pt x="24" y="108"/>
                  </a:cubicBezTo>
                  <a:cubicBezTo>
                    <a:pt x="0" y="104"/>
                    <a:pt x="0" y="104"/>
                    <a:pt x="0" y="104"/>
                  </a:cubicBezTo>
                  <a:cubicBezTo>
                    <a:pt x="0" y="78"/>
                    <a:pt x="0" y="78"/>
                    <a:pt x="0" y="78"/>
                  </a:cubicBezTo>
                  <a:cubicBezTo>
                    <a:pt x="24" y="73"/>
                    <a:pt x="24" y="73"/>
                    <a:pt x="24" y="73"/>
                  </a:cubicBezTo>
                  <a:cubicBezTo>
                    <a:pt x="31" y="56"/>
                    <a:pt x="31" y="56"/>
                    <a:pt x="31" y="56"/>
                  </a:cubicBezTo>
                  <a:cubicBezTo>
                    <a:pt x="17" y="36"/>
                    <a:pt x="17" y="36"/>
                    <a:pt x="17" y="36"/>
                  </a:cubicBezTo>
                  <a:cubicBezTo>
                    <a:pt x="36" y="17"/>
                    <a:pt x="36" y="17"/>
                    <a:pt x="36" y="17"/>
                  </a:cubicBezTo>
                  <a:cubicBezTo>
                    <a:pt x="56" y="31"/>
                    <a:pt x="56" y="31"/>
                    <a:pt x="56" y="31"/>
                  </a:cubicBezTo>
                  <a:cubicBezTo>
                    <a:pt x="73" y="24"/>
                    <a:pt x="73" y="24"/>
                    <a:pt x="73" y="24"/>
                  </a:cubicBezTo>
                  <a:cubicBezTo>
                    <a:pt x="78" y="0"/>
                    <a:pt x="78" y="0"/>
                    <a:pt x="78" y="0"/>
                  </a:cubicBezTo>
                  <a:lnTo>
                    <a:pt x="10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45" name="Rectangle 44"/>
          <p:cNvSpPr/>
          <p:nvPr/>
        </p:nvSpPr>
        <p:spPr>
          <a:xfrm>
            <a:off x="8868472" y="3220251"/>
            <a:ext cx="1692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Sistema</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120" name="Freeform 5014"/>
          <p:cNvSpPr>
            <a:spLocks noEditPoints="1"/>
          </p:cNvSpPr>
          <p:nvPr/>
        </p:nvSpPr>
        <p:spPr bwMode="auto">
          <a:xfrm>
            <a:off x="9013836" y="3265622"/>
            <a:ext cx="250516" cy="184071"/>
          </a:xfrm>
          <a:custGeom>
            <a:avLst/>
            <a:gdLst>
              <a:gd name="T0" fmla="*/ 360 w 360"/>
              <a:gd name="T1" fmla="*/ 256 h 278"/>
              <a:gd name="T2" fmla="*/ 360 w 360"/>
              <a:gd name="T3" fmla="*/ 252 h 278"/>
              <a:gd name="T4" fmla="*/ 358 w 360"/>
              <a:gd name="T5" fmla="*/ 252 h 278"/>
              <a:gd name="T6" fmla="*/ 318 w 360"/>
              <a:gd name="T7" fmla="*/ 200 h 278"/>
              <a:gd name="T8" fmla="*/ 314 w 360"/>
              <a:gd name="T9" fmla="*/ 198 h 278"/>
              <a:gd name="T10" fmla="*/ 50 w 360"/>
              <a:gd name="T11" fmla="*/ 196 h 278"/>
              <a:gd name="T12" fmla="*/ 46 w 360"/>
              <a:gd name="T13" fmla="*/ 198 h 278"/>
              <a:gd name="T14" fmla="*/ 2 w 360"/>
              <a:gd name="T15" fmla="*/ 250 h 278"/>
              <a:gd name="T16" fmla="*/ 2 w 360"/>
              <a:gd name="T17" fmla="*/ 252 h 278"/>
              <a:gd name="T18" fmla="*/ 0 w 360"/>
              <a:gd name="T19" fmla="*/ 252 h 278"/>
              <a:gd name="T20" fmla="*/ 0 w 360"/>
              <a:gd name="T21" fmla="*/ 256 h 278"/>
              <a:gd name="T22" fmla="*/ 0 w 360"/>
              <a:gd name="T23" fmla="*/ 256 h 278"/>
              <a:gd name="T24" fmla="*/ 0 w 360"/>
              <a:gd name="T25" fmla="*/ 268 h 278"/>
              <a:gd name="T26" fmla="*/ 4 w 360"/>
              <a:gd name="T27" fmla="*/ 276 h 278"/>
              <a:gd name="T28" fmla="*/ 10 w 360"/>
              <a:gd name="T29" fmla="*/ 278 h 278"/>
              <a:gd name="T30" fmla="*/ 350 w 360"/>
              <a:gd name="T31" fmla="*/ 278 h 278"/>
              <a:gd name="T32" fmla="*/ 356 w 360"/>
              <a:gd name="T33" fmla="*/ 276 h 278"/>
              <a:gd name="T34" fmla="*/ 360 w 360"/>
              <a:gd name="T35" fmla="*/ 268 h 278"/>
              <a:gd name="T36" fmla="*/ 360 w 360"/>
              <a:gd name="T37" fmla="*/ 256 h 278"/>
              <a:gd name="T38" fmla="*/ 360 w 360"/>
              <a:gd name="T39" fmla="*/ 256 h 278"/>
              <a:gd name="T40" fmla="*/ 146 w 360"/>
              <a:gd name="T41" fmla="*/ 234 h 278"/>
              <a:gd name="T42" fmla="*/ 226 w 360"/>
              <a:gd name="T43" fmla="*/ 254 h 278"/>
              <a:gd name="T44" fmla="*/ 338 w 360"/>
              <a:gd name="T45" fmla="*/ 268 h 278"/>
              <a:gd name="T46" fmla="*/ 334 w 360"/>
              <a:gd name="T47" fmla="*/ 270 h 278"/>
              <a:gd name="T48" fmla="*/ 332 w 360"/>
              <a:gd name="T49" fmla="*/ 270 h 278"/>
              <a:gd name="T50" fmla="*/ 326 w 360"/>
              <a:gd name="T51" fmla="*/ 268 h 278"/>
              <a:gd name="T52" fmla="*/ 324 w 360"/>
              <a:gd name="T53" fmla="*/ 262 h 278"/>
              <a:gd name="T54" fmla="*/ 326 w 360"/>
              <a:gd name="T55" fmla="*/ 256 h 278"/>
              <a:gd name="T56" fmla="*/ 328 w 360"/>
              <a:gd name="T57" fmla="*/ 256 h 278"/>
              <a:gd name="T58" fmla="*/ 334 w 360"/>
              <a:gd name="T59" fmla="*/ 256 h 278"/>
              <a:gd name="T60" fmla="*/ 338 w 360"/>
              <a:gd name="T61" fmla="*/ 256 h 278"/>
              <a:gd name="T62" fmla="*/ 340 w 360"/>
              <a:gd name="T63" fmla="*/ 262 h 278"/>
              <a:gd name="T64" fmla="*/ 340 w 360"/>
              <a:gd name="T65" fmla="*/ 266 h 278"/>
              <a:gd name="T66" fmla="*/ 338 w 360"/>
              <a:gd name="T67" fmla="*/ 268 h 278"/>
              <a:gd name="T68" fmla="*/ 306 w 360"/>
              <a:gd name="T69" fmla="*/ 184 h 278"/>
              <a:gd name="T70" fmla="*/ 310 w 360"/>
              <a:gd name="T71" fmla="*/ 184 h 278"/>
              <a:gd name="T72" fmla="*/ 318 w 360"/>
              <a:gd name="T73" fmla="*/ 178 h 278"/>
              <a:gd name="T74" fmla="*/ 318 w 360"/>
              <a:gd name="T75" fmla="*/ 12 h 278"/>
              <a:gd name="T76" fmla="*/ 318 w 360"/>
              <a:gd name="T77" fmla="*/ 6 h 278"/>
              <a:gd name="T78" fmla="*/ 310 w 360"/>
              <a:gd name="T79" fmla="*/ 0 h 278"/>
              <a:gd name="T80" fmla="*/ 54 w 360"/>
              <a:gd name="T81" fmla="*/ 0 h 278"/>
              <a:gd name="T82" fmla="*/ 50 w 360"/>
              <a:gd name="T83" fmla="*/ 0 h 278"/>
              <a:gd name="T84" fmla="*/ 42 w 360"/>
              <a:gd name="T85" fmla="*/ 6 h 278"/>
              <a:gd name="T86" fmla="*/ 42 w 360"/>
              <a:gd name="T87" fmla="*/ 172 h 278"/>
              <a:gd name="T88" fmla="*/ 42 w 360"/>
              <a:gd name="T89" fmla="*/ 178 h 278"/>
              <a:gd name="T90" fmla="*/ 50 w 360"/>
              <a:gd name="T91" fmla="*/ 184 h 278"/>
              <a:gd name="T92" fmla="*/ 54 w 360"/>
              <a:gd name="T93" fmla="*/ 184 h 278"/>
              <a:gd name="T94" fmla="*/ 294 w 360"/>
              <a:gd name="T95" fmla="*/ 24 h 278"/>
              <a:gd name="T96" fmla="*/ 66 w 360"/>
              <a:gd name="T97"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0" h="278">
                <a:moveTo>
                  <a:pt x="360" y="256"/>
                </a:moveTo>
                <a:lnTo>
                  <a:pt x="360" y="256"/>
                </a:lnTo>
                <a:lnTo>
                  <a:pt x="360" y="252"/>
                </a:lnTo>
                <a:lnTo>
                  <a:pt x="360" y="252"/>
                </a:lnTo>
                <a:lnTo>
                  <a:pt x="358" y="252"/>
                </a:lnTo>
                <a:lnTo>
                  <a:pt x="358" y="252"/>
                </a:lnTo>
                <a:lnTo>
                  <a:pt x="358" y="250"/>
                </a:lnTo>
                <a:lnTo>
                  <a:pt x="318" y="200"/>
                </a:lnTo>
                <a:lnTo>
                  <a:pt x="318" y="200"/>
                </a:lnTo>
                <a:lnTo>
                  <a:pt x="314" y="198"/>
                </a:lnTo>
                <a:lnTo>
                  <a:pt x="310" y="196"/>
                </a:lnTo>
                <a:lnTo>
                  <a:pt x="50" y="196"/>
                </a:lnTo>
                <a:lnTo>
                  <a:pt x="50" y="196"/>
                </a:lnTo>
                <a:lnTo>
                  <a:pt x="46" y="198"/>
                </a:lnTo>
                <a:lnTo>
                  <a:pt x="42" y="200"/>
                </a:lnTo>
                <a:lnTo>
                  <a:pt x="2" y="250"/>
                </a:lnTo>
                <a:lnTo>
                  <a:pt x="2" y="250"/>
                </a:lnTo>
                <a:lnTo>
                  <a:pt x="2" y="252"/>
                </a:lnTo>
                <a:lnTo>
                  <a:pt x="2" y="252"/>
                </a:lnTo>
                <a:lnTo>
                  <a:pt x="0" y="252"/>
                </a:lnTo>
                <a:lnTo>
                  <a:pt x="0" y="252"/>
                </a:lnTo>
                <a:lnTo>
                  <a:pt x="0" y="256"/>
                </a:lnTo>
                <a:lnTo>
                  <a:pt x="0" y="256"/>
                </a:lnTo>
                <a:lnTo>
                  <a:pt x="0" y="256"/>
                </a:lnTo>
                <a:lnTo>
                  <a:pt x="0" y="268"/>
                </a:lnTo>
                <a:lnTo>
                  <a:pt x="0" y="268"/>
                </a:lnTo>
                <a:lnTo>
                  <a:pt x="0" y="272"/>
                </a:lnTo>
                <a:lnTo>
                  <a:pt x="4" y="276"/>
                </a:lnTo>
                <a:lnTo>
                  <a:pt x="6" y="278"/>
                </a:lnTo>
                <a:lnTo>
                  <a:pt x="10" y="278"/>
                </a:lnTo>
                <a:lnTo>
                  <a:pt x="350" y="278"/>
                </a:lnTo>
                <a:lnTo>
                  <a:pt x="350" y="278"/>
                </a:lnTo>
                <a:lnTo>
                  <a:pt x="354" y="278"/>
                </a:lnTo>
                <a:lnTo>
                  <a:pt x="356" y="276"/>
                </a:lnTo>
                <a:lnTo>
                  <a:pt x="360" y="272"/>
                </a:lnTo>
                <a:lnTo>
                  <a:pt x="360" y="268"/>
                </a:lnTo>
                <a:lnTo>
                  <a:pt x="360" y="256"/>
                </a:lnTo>
                <a:lnTo>
                  <a:pt x="360" y="256"/>
                </a:lnTo>
                <a:lnTo>
                  <a:pt x="360" y="256"/>
                </a:lnTo>
                <a:lnTo>
                  <a:pt x="360" y="256"/>
                </a:lnTo>
                <a:close/>
                <a:moveTo>
                  <a:pt x="134" y="254"/>
                </a:moveTo>
                <a:lnTo>
                  <a:pt x="146" y="234"/>
                </a:lnTo>
                <a:lnTo>
                  <a:pt x="214" y="234"/>
                </a:lnTo>
                <a:lnTo>
                  <a:pt x="226" y="254"/>
                </a:lnTo>
                <a:lnTo>
                  <a:pt x="134" y="254"/>
                </a:lnTo>
                <a:close/>
                <a:moveTo>
                  <a:pt x="338" y="268"/>
                </a:moveTo>
                <a:lnTo>
                  <a:pt x="338" y="268"/>
                </a:lnTo>
                <a:lnTo>
                  <a:pt x="334" y="270"/>
                </a:lnTo>
                <a:lnTo>
                  <a:pt x="332" y="270"/>
                </a:lnTo>
                <a:lnTo>
                  <a:pt x="332" y="270"/>
                </a:lnTo>
                <a:lnTo>
                  <a:pt x="326" y="268"/>
                </a:lnTo>
                <a:lnTo>
                  <a:pt x="326" y="268"/>
                </a:lnTo>
                <a:lnTo>
                  <a:pt x="324" y="262"/>
                </a:lnTo>
                <a:lnTo>
                  <a:pt x="324" y="262"/>
                </a:lnTo>
                <a:lnTo>
                  <a:pt x="324" y="260"/>
                </a:lnTo>
                <a:lnTo>
                  <a:pt x="326" y="256"/>
                </a:lnTo>
                <a:lnTo>
                  <a:pt x="326" y="256"/>
                </a:lnTo>
                <a:lnTo>
                  <a:pt x="328" y="256"/>
                </a:lnTo>
                <a:lnTo>
                  <a:pt x="332" y="254"/>
                </a:lnTo>
                <a:lnTo>
                  <a:pt x="334" y="256"/>
                </a:lnTo>
                <a:lnTo>
                  <a:pt x="338" y="256"/>
                </a:lnTo>
                <a:lnTo>
                  <a:pt x="338" y="256"/>
                </a:lnTo>
                <a:lnTo>
                  <a:pt x="340" y="260"/>
                </a:lnTo>
                <a:lnTo>
                  <a:pt x="340" y="262"/>
                </a:lnTo>
                <a:lnTo>
                  <a:pt x="340" y="262"/>
                </a:lnTo>
                <a:lnTo>
                  <a:pt x="340" y="266"/>
                </a:lnTo>
                <a:lnTo>
                  <a:pt x="338" y="268"/>
                </a:lnTo>
                <a:lnTo>
                  <a:pt x="338" y="268"/>
                </a:lnTo>
                <a:close/>
                <a:moveTo>
                  <a:pt x="54" y="184"/>
                </a:moveTo>
                <a:lnTo>
                  <a:pt x="306" y="184"/>
                </a:lnTo>
                <a:lnTo>
                  <a:pt x="306" y="184"/>
                </a:lnTo>
                <a:lnTo>
                  <a:pt x="310" y="184"/>
                </a:lnTo>
                <a:lnTo>
                  <a:pt x="314" y="182"/>
                </a:lnTo>
                <a:lnTo>
                  <a:pt x="318" y="178"/>
                </a:lnTo>
                <a:lnTo>
                  <a:pt x="318" y="172"/>
                </a:lnTo>
                <a:lnTo>
                  <a:pt x="318" y="12"/>
                </a:lnTo>
                <a:lnTo>
                  <a:pt x="318" y="12"/>
                </a:lnTo>
                <a:lnTo>
                  <a:pt x="318" y="6"/>
                </a:lnTo>
                <a:lnTo>
                  <a:pt x="314" y="2"/>
                </a:lnTo>
                <a:lnTo>
                  <a:pt x="310" y="0"/>
                </a:lnTo>
                <a:lnTo>
                  <a:pt x="306" y="0"/>
                </a:lnTo>
                <a:lnTo>
                  <a:pt x="54" y="0"/>
                </a:lnTo>
                <a:lnTo>
                  <a:pt x="54" y="0"/>
                </a:lnTo>
                <a:lnTo>
                  <a:pt x="50" y="0"/>
                </a:lnTo>
                <a:lnTo>
                  <a:pt x="46" y="2"/>
                </a:lnTo>
                <a:lnTo>
                  <a:pt x="42" y="6"/>
                </a:lnTo>
                <a:lnTo>
                  <a:pt x="42" y="12"/>
                </a:lnTo>
                <a:lnTo>
                  <a:pt x="42" y="172"/>
                </a:lnTo>
                <a:lnTo>
                  <a:pt x="42" y="172"/>
                </a:lnTo>
                <a:lnTo>
                  <a:pt x="42" y="178"/>
                </a:lnTo>
                <a:lnTo>
                  <a:pt x="46" y="182"/>
                </a:lnTo>
                <a:lnTo>
                  <a:pt x="50" y="184"/>
                </a:lnTo>
                <a:lnTo>
                  <a:pt x="54" y="184"/>
                </a:lnTo>
                <a:lnTo>
                  <a:pt x="54" y="184"/>
                </a:lnTo>
                <a:close/>
                <a:moveTo>
                  <a:pt x="66" y="24"/>
                </a:moveTo>
                <a:lnTo>
                  <a:pt x="294" y="24"/>
                </a:lnTo>
                <a:lnTo>
                  <a:pt x="294" y="160"/>
                </a:lnTo>
                <a:lnTo>
                  <a:pt x="66" y="160"/>
                </a:lnTo>
                <a:lnTo>
                  <a:pt x="66" y="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grpSp>
        <p:nvGrpSpPr>
          <p:cNvPr id="15" name="Group 14">
            <a:extLst>
              <a:ext uri="{FF2B5EF4-FFF2-40B4-BE49-F238E27FC236}">
                <a16:creationId xmlns:a16="http://schemas.microsoft.com/office/drawing/2014/main" id="{F90E6F75-52E7-4C20-80C3-B6002248B6B7}"/>
              </a:ext>
            </a:extLst>
          </p:cNvPr>
          <p:cNvGrpSpPr/>
          <p:nvPr/>
        </p:nvGrpSpPr>
        <p:grpSpPr>
          <a:xfrm>
            <a:off x="1271465" y="2645174"/>
            <a:ext cx="2645723" cy="522388"/>
            <a:chOff x="623392" y="2645174"/>
            <a:chExt cx="2645723" cy="522388"/>
          </a:xfrm>
        </p:grpSpPr>
        <p:sp>
          <p:nvSpPr>
            <p:cNvPr id="52" name="16 Rectángulo redondeado"/>
            <p:cNvSpPr/>
            <p:nvPr/>
          </p:nvSpPr>
          <p:spPr>
            <a:xfrm>
              <a:off x="623392" y="2807562"/>
              <a:ext cx="2439942" cy="360000"/>
            </a:xfrm>
            <a:prstGeom prst="roundRect">
              <a:avLst/>
            </a:prstGeom>
            <a:solidFill>
              <a:schemeClr val="accent5">
                <a:lumMod val="50000"/>
              </a:schemeClr>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2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Características generales</a:t>
              </a:r>
            </a:p>
          </p:txBody>
        </p:sp>
        <p:grpSp>
          <p:nvGrpSpPr>
            <p:cNvPr id="12" name="Group 11">
              <a:extLst>
                <a:ext uri="{FF2B5EF4-FFF2-40B4-BE49-F238E27FC236}">
                  <a16:creationId xmlns:a16="http://schemas.microsoft.com/office/drawing/2014/main" id="{BDA0D93D-53AA-4E52-AEE9-C615AFDE9270}"/>
                </a:ext>
              </a:extLst>
            </p:cNvPr>
            <p:cNvGrpSpPr/>
            <p:nvPr/>
          </p:nvGrpSpPr>
          <p:grpSpPr>
            <a:xfrm>
              <a:off x="2837115" y="2645174"/>
              <a:ext cx="432000" cy="432000"/>
              <a:chOff x="2837115" y="2645174"/>
              <a:chExt cx="432000" cy="432000"/>
            </a:xfrm>
          </p:grpSpPr>
          <p:sp>
            <p:nvSpPr>
              <p:cNvPr id="43" name="Oval 42"/>
              <p:cNvSpPr/>
              <p:nvPr/>
            </p:nvSpPr>
            <p:spPr>
              <a:xfrm>
                <a:off x="2837115" y="2645174"/>
                <a:ext cx="432000" cy="432000"/>
              </a:xfrm>
              <a:prstGeom prst="ellipse">
                <a:avLst/>
              </a:prstGeom>
              <a:solidFill>
                <a:srgbClr val="00A3A1"/>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endParaRPr>
              </a:p>
            </p:txBody>
          </p:sp>
          <p:sp>
            <p:nvSpPr>
              <p:cNvPr id="34" name="Freeform 4958"/>
              <p:cNvSpPr>
                <a:spLocks noEditPoints="1"/>
              </p:cNvSpPr>
              <p:nvPr/>
            </p:nvSpPr>
            <p:spPr bwMode="auto">
              <a:xfrm>
                <a:off x="2920268" y="2709154"/>
                <a:ext cx="265695" cy="282144"/>
              </a:xfrm>
              <a:custGeom>
                <a:avLst/>
                <a:gdLst>
                  <a:gd name="T0" fmla="*/ 294 w 414"/>
                  <a:gd name="T1" fmla="*/ 176 h 404"/>
                  <a:gd name="T2" fmla="*/ 272 w 414"/>
                  <a:gd name="T3" fmla="*/ 200 h 404"/>
                  <a:gd name="T4" fmla="*/ 272 w 414"/>
                  <a:gd name="T5" fmla="*/ 220 h 404"/>
                  <a:gd name="T6" fmla="*/ 294 w 414"/>
                  <a:gd name="T7" fmla="*/ 244 h 404"/>
                  <a:gd name="T8" fmla="*/ 286 w 414"/>
                  <a:gd name="T9" fmla="*/ 316 h 404"/>
                  <a:gd name="T10" fmla="*/ 244 w 414"/>
                  <a:gd name="T11" fmla="*/ 338 h 404"/>
                  <a:gd name="T12" fmla="*/ 212 w 414"/>
                  <a:gd name="T13" fmla="*/ 316 h 404"/>
                  <a:gd name="T14" fmla="*/ 170 w 414"/>
                  <a:gd name="T15" fmla="*/ 332 h 404"/>
                  <a:gd name="T16" fmla="*/ 112 w 414"/>
                  <a:gd name="T17" fmla="*/ 378 h 404"/>
                  <a:gd name="T18" fmla="*/ 128 w 414"/>
                  <a:gd name="T19" fmla="*/ 390 h 404"/>
                  <a:gd name="T20" fmla="*/ 174 w 414"/>
                  <a:gd name="T21" fmla="*/ 372 h 404"/>
                  <a:gd name="T22" fmla="*/ 212 w 414"/>
                  <a:gd name="T23" fmla="*/ 382 h 404"/>
                  <a:gd name="T24" fmla="*/ 244 w 414"/>
                  <a:gd name="T25" fmla="*/ 358 h 404"/>
                  <a:gd name="T26" fmla="*/ 302 w 414"/>
                  <a:gd name="T27" fmla="*/ 328 h 404"/>
                  <a:gd name="T28" fmla="*/ 314 w 414"/>
                  <a:gd name="T29" fmla="*/ 288 h 404"/>
                  <a:gd name="T30" fmla="*/ 336 w 414"/>
                  <a:gd name="T31" fmla="*/ 228 h 404"/>
                  <a:gd name="T32" fmla="*/ 414 w 414"/>
                  <a:gd name="T33" fmla="*/ 210 h 404"/>
                  <a:gd name="T34" fmla="*/ 330 w 414"/>
                  <a:gd name="T35" fmla="*/ 184 h 404"/>
                  <a:gd name="T36" fmla="*/ 200 w 414"/>
                  <a:gd name="T37" fmla="*/ 364 h 404"/>
                  <a:gd name="T38" fmla="*/ 186 w 414"/>
                  <a:gd name="T39" fmla="*/ 348 h 404"/>
                  <a:gd name="T40" fmla="*/ 200 w 414"/>
                  <a:gd name="T41" fmla="*/ 334 h 404"/>
                  <a:gd name="T42" fmla="*/ 216 w 414"/>
                  <a:gd name="T43" fmla="*/ 348 h 404"/>
                  <a:gd name="T44" fmla="*/ 200 w 414"/>
                  <a:gd name="T45" fmla="*/ 364 h 404"/>
                  <a:gd name="T46" fmla="*/ 334 w 414"/>
                  <a:gd name="T47" fmla="*/ 138 h 404"/>
                  <a:gd name="T48" fmla="*/ 16 w 414"/>
                  <a:gd name="T49" fmla="*/ 292 h 404"/>
                  <a:gd name="T50" fmla="*/ 46 w 414"/>
                  <a:gd name="T51" fmla="*/ 240 h 404"/>
                  <a:gd name="T52" fmla="*/ 80 w 414"/>
                  <a:gd name="T53" fmla="*/ 240 h 404"/>
                  <a:gd name="T54" fmla="*/ 120 w 414"/>
                  <a:gd name="T55" fmla="*/ 238 h 404"/>
                  <a:gd name="T56" fmla="*/ 168 w 414"/>
                  <a:gd name="T57" fmla="*/ 220 h 404"/>
                  <a:gd name="T58" fmla="*/ 136 w 414"/>
                  <a:gd name="T59" fmla="*/ 200 h 404"/>
                  <a:gd name="T60" fmla="*/ 120 w 414"/>
                  <a:gd name="T61" fmla="*/ 182 h 404"/>
                  <a:gd name="T62" fmla="*/ 86 w 414"/>
                  <a:gd name="T63" fmla="*/ 176 h 404"/>
                  <a:gd name="T64" fmla="*/ 62 w 414"/>
                  <a:gd name="T65" fmla="*/ 206 h 404"/>
                  <a:gd name="T66" fmla="*/ 16 w 414"/>
                  <a:gd name="T67" fmla="*/ 242 h 404"/>
                  <a:gd name="T68" fmla="*/ 6 w 414"/>
                  <a:gd name="T69" fmla="*/ 292 h 404"/>
                  <a:gd name="T70" fmla="*/ 104 w 414"/>
                  <a:gd name="T71" fmla="*/ 196 h 404"/>
                  <a:gd name="T72" fmla="*/ 112 w 414"/>
                  <a:gd name="T73" fmla="*/ 216 h 404"/>
                  <a:gd name="T74" fmla="*/ 92 w 414"/>
                  <a:gd name="T75" fmla="*/ 224 h 404"/>
                  <a:gd name="T76" fmla="*/ 84 w 414"/>
                  <a:gd name="T77" fmla="*/ 204 h 404"/>
                  <a:gd name="T78" fmla="*/ 108 w 414"/>
                  <a:gd name="T79" fmla="*/ 306 h 404"/>
                  <a:gd name="T80" fmla="*/ 124 w 414"/>
                  <a:gd name="T81" fmla="*/ 284 h 404"/>
                  <a:gd name="T82" fmla="*/ 184 w 414"/>
                  <a:gd name="T83" fmla="*/ 234 h 404"/>
                  <a:gd name="T84" fmla="*/ 212 w 414"/>
                  <a:gd name="T85" fmla="*/ 202 h 404"/>
                  <a:gd name="T86" fmla="*/ 180 w 414"/>
                  <a:gd name="T87" fmla="*/ 276 h 404"/>
                  <a:gd name="T88" fmla="*/ 108 w 414"/>
                  <a:gd name="T89" fmla="*/ 306 h 404"/>
                  <a:gd name="T90" fmla="*/ 212 w 414"/>
                  <a:gd name="T91" fmla="*/ 68 h 404"/>
                  <a:gd name="T92" fmla="*/ 236 w 414"/>
                  <a:gd name="T93" fmla="*/ 34 h 404"/>
                  <a:gd name="T94" fmla="*/ 222 w 414"/>
                  <a:gd name="T95" fmla="*/ 6 h 404"/>
                  <a:gd name="T96" fmla="*/ 194 w 414"/>
                  <a:gd name="T97" fmla="*/ 0 h 404"/>
                  <a:gd name="T98" fmla="*/ 168 w 414"/>
                  <a:gd name="T99" fmla="*/ 22 h 404"/>
                  <a:gd name="T100" fmla="*/ 174 w 414"/>
                  <a:gd name="T101" fmla="*/ 56 h 404"/>
                  <a:gd name="T102" fmla="*/ 202 w 414"/>
                  <a:gd name="T103" fmla="*/ 20 h 404"/>
                  <a:gd name="T104" fmla="*/ 216 w 414"/>
                  <a:gd name="T105" fmla="*/ 34 h 404"/>
                  <a:gd name="T106" fmla="*/ 202 w 414"/>
                  <a:gd name="T107" fmla="*/ 50 h 404"/>
                  <a:gd name="T108" fmla="*/ 186 w 414"/>
                  <a:gd name="T109" fmla="*/ 34 h 404"/>
                  <a:gd name="T110" fmla="*/ 202 w 414"/>
                  <a:gd name="T111" fmla="*/ 20 h 404"/>
                  <a:gd name="T112" fmla="*/ 2 w 414"/>
                  <a:gd name="T113" fmla="*/ 138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4" h="404">
                    <a:moveTo>
                      <a:pt x="314" y="176"/>
                    </a:moveTo>
                    <a:lnTo>
                      <a:pt x="314" y="30"/>
                    </a:lnTo>
                    <a:lnTo>
                      <a:pt x="314" y="30"/>
                    </a:lnTo>
                    <a:lnTo>
                      <a:pt x="294" y="20"/>
                    </a:lnTo>
                    <a:lnTo>
                      <a:pt x="294" y="176"/>
                    </a:lnTo>
                    <a:lnTo>
                      <a:pt x="294" y="176"/>
                    </a:lnTo>
                    <a:lnTo>
                      <a:pt x="286" y="180"/>
                    </a:lnTo>
                    <a:lnTo>
                      <a:pt x="280" y="184"/>
                    </a:lnTo>
                    <a:lnTo>
                      <a:pt x="274" y="192"/>
                    </a:lnTo>
                    <a:lnTo>
                      <a:pt x="272" y="200"/>
                    </a:lnTo>
                    <a:lnTo>
                      <a:pt x="232" y="200"/>
                    </a:lnTo>
                    <a:lnTo>
                      <a:pt x="232" y="202"/>
                    </a:lnTo>
                    <a:lnTo>
                      <a:pt x="232" y="202"/>
                    </a:lnTo>
                    <a:lnTo>
                      <a:pt x="230" y="220"/>
                    </a:lnTo>
                    <a:lnTo>
                      <a:pt x="272" y="220"/>
                    </a:lnTo>
                    <a:lnTo>
                      <a:pt x="272" y="220"/>
                    </a:lnTo>
                    <a:lnTo>
                      <a:pt x="274" y="228"/>
                    </a:lnTo>
                    <a:lnTo>
                      <a:pt x="280" y="234"/>
                    </a:lnTo>
                    <a:lnTo>
                      <a:pt x="286" y="240"/>
                    </a:lnTo>
                    <a:lnTo>
                      <a:pt x="294" y="244"/>
                    </a:lnTo>
                    <a:lnTo>
                      <a:pt x="294" y="288"/>
                    </a:lnTo>
                    <a:lnTo>
                      <a:pt x="294" y="288"/>
                    </a:lnTo>
                    <a:lnTo>
                      <a:pt x="294" y="298"/>
                    </a:lnTo>
                    <a:lnTo>
                      <a:pt x="290" y="308"/>
                    </a:lnTo>
                    <a:lnTo>
                      <a:pt x="286" y="316"/>
                    </a:lnTo>
                    <a:lnTo>
                      <a:pt x="280" y="324"/>
                    </a:lnTo>
                    <a:lnTo>
                      <a:pt x="272" y="330"/>
                    </a:lnTo>
                    <a:lnTo>
                      <a:pt x="264" y="334"/>
                    </a:lnTo>
                    <a:lnTo>
                      <a:pt x="254" y="338"/>
                    </a:lnTo>
                    <a:lnTo>
                      <a:pt x="244" y="338"/>
                    </a:lnTo>
                    <a:lnTo>
                      <a:pt x="234" y="338"/>
                    </a:lnTo>
                    <a:lnTo>
                      <a:pt x="234" y="338"/>
                    </a:lnTo>
                    <a:lnTo>
                      <a:pt x="230" y="328"/>
                    </a:lnTo>
                    <a:lnTo>
                      <a:pt x="222" y="320"/>
                    </a:lnTo>
                    <a:lnTo>
                      <a:pt x="212" y="316"/>
                    </a:lnTo>
                    <a:lnTo>
                      <a:pt x="200" y="314"/>
                    </a:lnTo>
                    <a:lnTo>
                      <a:pt x="200" y="314"/>
                    </a:lnTo>
                    <a:lnTo>
                      <a:pt x="188" y="316"/>
                    </a:lnTo>
                    <a:lnTo>
                      <a:pt x="178" y="322"/>
                    </a:lnTo>
                    <a:lnTo>
                      <a:pt x="170" y="332"/>
                    </a:lnTo>
                    <a:lnTo>
                      <a:pt x="166" y="342"/>
                    </a:lnTo>
                    <a:lnTo>
                      <a:pt x="166" y="342"/>
                    </a:lnTo>
                    <a:lnTo>
                      <a:pt x="146" y="350"/>
                    </a:lnTo>
                    <a:lnTo>
                      <a:pt x="128" y="362"/>
                    </a:lnTo>
                    <a:lnTo>
                      <a:pt x="112" y="378"/>
                    </a:lnTo>
                    <a:lnTo>
                      <a:pt x="100" y="396"/>
                    </a:lnTo>
                    <a:lnTo>
                      <a:pt x="100" y="396"/>
                    </a:lnTo>
                    <a:lnTo>
                      <a:pt x="118" y="404"/>
                    </a:lnTo>
                    <a:lnTo>
                      <a:pt x="118" y="404"/>
                    </a:lnTo>
                    <a:lnTo>
                      <a:pt x="128" y="390"/>
                    </a:lnTo>
                    <a:lnTo>
                      <a:pt x="140" y="378"/>
                    </a:lnTo>
                    <a:lnTo>
                      <a:pt x="152" y="370"/>
                    </a:lnTo>
                    <a:lnTo>
                      <a:pt x="168" y="362"/>
                    </a:lnTo>
                    <a:lnTo>
                      <a:pt x="168" y="362"/>
                    </a:lnTo>
                    <a:lnTo>
                      <a:pt x="174" y="372"/>
                    </a:lnTo>
                    <a:lnTo>
                      <a:pt x="182" y="378"/>
                    </a:lnTo>
                    <a:lnTo>
                      <a:pt x="190" y="382"/>
                    </a:lnTo>
                    <a:lnTo>
                      <a:pt x="200" y="384"/>
                    </a:lnTo>
                    <a:lnTo>
                      <a:pt x="200" y="384"/>
                    </a:lnTo>
                    <a:lnTo>
                      <a:pt x="212" y="382"/>
                    </a:lnTo>
                    <a:lnTo>
                      <a:pt x="222" y="378"/>
                    </a:lnTo>
                    <a:lnTo>
                      <a:pt x="230" y="370"/>
                    </a:lnTo>
                    <a:lnTo>
                      <a:pt x="234" y="358"/>
                    </a:lnTo>
                    <a:lnTo>
                      <a:pt x="244" y="358"/>
                    </a:lnTo>
                    <a:lnTo>
                      <a:pt x="244" y="358"/>
                    </a:lnTo>
                    <a:lnTo>
                      <a:pt x="258" y="358"/>
                    </a:lnTo>
                    <a:lnTo>
                      <a:pt x="272" y="354"/>
                    </a:lnTo>
                    <a:lnTo>
                      <a:pt x="284" y="346"/>
                    </a:lnTo>
                    <a:lnTo>
                      <a:pt x="294" y="338"/>
                    </a:lnTo>
                    <a:lnTo>
                      <a:pt x="302" y="328"/>
                    </a:lnTo>
                    <a:lnTo>
                      <a:pt x="310" y="316"/>
                    </a:lnTo>
                    <a:lnTo>
                      <a:pt x="314" y="302"/>
                    </a:lnTo>
                    <a:lnTo>
                      <a:pt x="314" y="288"/>
                    </a:lnTo>
                    <a:lnTo>
                      <a:pt x="314" y="288"/>
                    </a:lnTo>
                    <a:lnTo>
                      <a:pt x="314" y="288"/>
                    </a:lnTo>
                    <a:lnTo>
                      <a:pt x="314" y="244"/>
                    </a:lnTo>
                    <a:lnTo>
                      <a:pt x="314" y="244"/>
                    </a:lnTo>
                    <a:lnTo>
                      <a:pt x="324" y="240"/>
                    </a:lnTo>
                    <a:lnTo>
                      <a:pt x="330" y="234"/>
                    </a:lnTo>
                    <a:lnTo>
                      <a:pt x="336" y="228"/>
                    </a:lnTo>
                    <a:lnTo>
                      <a:pt x="338" y="220"/>
                    </a:lnTo>
                    <a:lnTo>
                      <a:pt x="414" y="220"/>
                    </a:lnTo>
                    <a:lnTo>
                      <a:pt x="414" y="220"/>
                    </a:lnTo>
                    <a:lnTo>
                      <a:pt x="414" y="210"/>
                    </a:lnTo>
                    <a:lnTo>
                      <a:pt x="414" y="210"/>
                    </a:lnTo>
                    <a:lnTo>
                      <a:pt x="414" y="200"/>
                    </a:lnTo>
                    <a:lnTo>
                      <a:pt x="338" y="200"/>
                    </a:lnTo>
                    <a:lnTo>
                      <a:pt x="338" y="200"/>
                    </a:lnTo>
                    <a:lnTo>
                      <a:pt x="336" y="192"/>
                    </a:lnTo>
                    <a:lnTo>
                      <a:pt x="330" y="184"/>
                    </a:lnTo>
                    <a:lnTo>
                      <a:pt x="324" y="180"/>
                    </a:lnTo>
                    <a:lnTo>
                      <a:pt x="314" y="176"/>
                    </a:lnTo>
                    <a:lnTo>
                      <a:pt x="314" y="176"/>
                    </a:lnTo>
                    <a:close/>
                    <a:moveTo>
                      <a:pt x="200" y="364"/>
                    </a:moveTo>
                    <a:lnTo>
                      <a:pt x="200" y="364"/>
                    </a:lnTo>
                    <a:lnTo>
                      <a:pt x="194" y="364"/>
                    </a:lnTo>
                    <a:lnTo>
                      <a:pt x="190" y="360"/>
                    </a:lnTo>
                    <a:lnTo>
                      <a:pt x="186" y="354"/>
                    </a:lnTo>
                    <a:lnTo>
                      <a:pt x="186" y="348"/>
                    </a:lnTo>
                    <a:lnTo>
                      <a:pt x="186" y="348"/>
                    </a:lnTo>
                    <a:lnTo>
                      <a:pt x="186" y="342"/>
                    </a:lnTo>
                    <a:lnTo>
                      <a:pt x="190" y="338"/>
                    </a:lnTo>
                    <a:lnTo>
                      <a:pt x="194" y="334"/>
                    </a:lnTo>
                    <a:lnTo>
                      <a:pt x="200" y="334"/>
                    </a:lnTo>
                    <a:lnTo>
                      <a:pt x="200" y="334"/>
                    </a:lnTo>
                    <a:lnTo>
                      <a:pt x="206" y="334"/>
                    </a:lnTo>
                    <a:lnTo>
                      <a:pt x="212" y="338"/>
                    </a:lnTo>
                    <a:lnTo>
                      <a:pt x="216" y="342"/>
                    </a:lnTo>
                    <a:lnTo>
                      <a:pt x="216" y="348"/>
                    </a:lnTo>
                    <a:lnTo>
                      <a:pt x="216" y="348"/>
                    </a:lnTo>
                    <a:lnTo>
                      <a:pt x="216" y="354"/>
                    </a:lnTo>
                    <a:lnTo>
                      <a:pt x="212" y="360"/>
                    </a:lnTo>
                    <a:lnTo>
                      <a:pt x="206" y="364"/>
                    </a:lnTo>
                    <a:lnTo>
                      <a:pt x="200" y="364"/>
                    </a:lnTo>
                    <a:lnTo>
                      <a:pt x="200" y="364"/>
                    </a:lnTo>
                    <a:close/>
                    <a:moveTo>
                      <a:pt x="334" y="118"/>
                    </a:moveTo>
                    <a:lnTo>
                      <a:pt x="394" y="118"/>
                    </a:lnTo>
                    <a:lnTo>
                      <a:pt x="394" y="118"/>
                    </a:lnTo>
                    <a:lnTo>
                      <a:pt x="402" y="138"/>
                    </a:lnTo>
                    <a:lnTo>
                      <a:pt x="334" y="138"/>
                    </a:lnTo>
                    <a:lnTo>
                      <a:pt x="334" y="118"/>
                    </a:lnTo>
                    <a:close/>
                    <a:moveTo>
                      <a:pt x="16" y="310"/>
                    </a:moveTo>
                    <a:lnTo>
                      <a:pt x="16" y="304"/>
                    </a:lnTo>
                    <a:lnTo>
                      <a:pt x="16" y="304"/>
                    </a:lnTo>
                    <a:lnTo>
                      <a:pt x="16" y="292"/>
                    </a:lnTo>
                    <a:lnTo>
                      <a:pt x="20" y="278"/>
                    </a:lnTo>
                    <a:lnTo>
                      <a:pt x="24" y="268"/>
                    </a:lnTo>
                    <a:lnTo>
                      <a:pt x="30" y="256"/>
                    </a:lnTo>
                    <a:lnTo>
                      <a:pt x="38" y="248"/>
                    </a:lnTo>
                    <a:lnTo>
                      <a:pt x="46" y="240"/>
                    </a:lnTo>
                    <a:lnTo>
                      <a:pt x="56" y="232"/>
                    </a:lnTo>
                    <a:lnTo>
                      <a:pt x="66" y="226"/>
                    </a:lnTo>
                    <a:lnTo>
                      <a:pt x="66" y="226"/>
                    </a:lnTo>
                    <a:lnTo>
                      <a:pt x="72" y="234"/>
                    </a:lnTo>
                    <a:lnTo>
                      <a:pt x="80" y="240"/>
                    </a:lnTo>
                    <a:lnTo>
                      <a:pt x="88" y="244"/>
                    </a:lnTo>
                    <a:lnTo>
                      <a:pt x="98" y="246"/>
                    </a:lnTo>
                    <a:lnTo>
                      <a:pt x="98" y="246"/>
                    </a:lnTo>
                    <a:lnTo>
                      <a:pt x="110" y="244"/>
                    </a:lnTo>
                    <a:lnTo>
                      <a:pt x="120" y="238"/>
                    </a:lnTo>
                    <a:lnTo>
                      <a:pt x="128" y="230"/>
                    </a:lnTo>
                    <a:lnTo>
                      <a:pt x="132" y="220"/>
                    </a:lnTo>
                    <a:lnTo>
                      <a:pt x="132" y="220"/>
                    </a:lnTo>
                    <a:lnTo>
                      <a:pt x="136" y="220"/>
                    </a:lnTo>
                    <a:lnTo>
                      <a:pt x="168" y="220"/>
                    </a:lnTo>
                    <a:lnTo>
                      <a:pt x="168" y="220"/>
                    </a:lnTo>
                    <a:lnTo>
                      <a:pt x="170" y="212"/>
                    </a:lnTo>
                    <a:lnTo>
                      <a:pt x="172" y="202"/>
                    </a:lnTo>
                    <a:lnTo>
                      <a:pt x="172" y="200"/>
                    </a:lnTo>
                    <a:lnTo>
                      <a:pt x="136" y="200"/>
                    </a:lnTo>
                    <a:lnTo>
                      <a:pt x="136" y="200"/>
                    </a:lnTo>
                    <a:lnTo>
                      <a:pt x="132" y="200"/>
                    </a:lnTo>
                    <a:lnTo>
                      <a:pt x="132" y="200"/>
                    </a:lnTo>
                    <a:lnTo>
                      <a:pt x="128" y="190"/>
                    </a:lnTo>
                    <a:lnTo>
                      <a:pt x="120" y="182"/>
                    </a:lnTo>
                    <a:lnTo>
                      <a:pt x="110" y="176"/>
                    </a:lnTo>
                    <a:lnTo>
                      <a:pt x="98" y="174"/>
                    </a:lnTo>
                    <a:lnTo>
                      <a:pt x="98" y="174"/>
                    </a:lnTo>
                    <a:lnTo>
                      <a:pt x="92" y="176"/>
                    </a:lnTo>
                    <a:lnTo>
                      <a:pt x="86" y="176"/>
                    </a:lnTo>
                    <a:lnTo>
                      <a:pt x="74" y="184"/>
                    </a:lnTo>
                    <a:lnTo>
                      <a:pt x="66" y="194"/>
                    </a:lnTo>
                    <a:lnTo>
                      <a:pt x="64" y="200"/>
                    </a:lnTo>
                    <a:lnTo>
                      <a:pt x="62" y="206"/>
                    </a:lnTo>
                    <a:lnTo>
                      <a:pt x="62" y="206"/>
                    </a:lnTo>
                    <a:lnTo>
                      <a:pt x="52" y="212"/>
                    </a:lnTo>
                    <a:lnTo>
                      <a:pt x="42" y="218"/>
                    </a:lnTo>
                    <a:lnTo>
                      <a:pt x="32" y="224"/>
                    </a:lnTo>
                    <a:lnTo>
                      <a:pt x="24" y="232"/>
                    </a:lnTo>
                    <a:lnTo>
                      <a:pt x="16" y="242"/>
                    </a:lnTo>
                    <a:lnTo>
                      <a:pt x="10" y="252"/>
                    </a:lnTo>
                    <a:lnTo>
                      <a:pt x="4" y="262"/>
                    </a:lnTo>
                    <a:lnTo>
                      <a:pt x="0" y="274"/>
                    </a:lnTo>
                    <a:lnTo>
                      <a:pt x="0" y="274"/>
                    </a:lnTo>
                    <a:lnTo>
                      <a:pt x="6" y="292"/>
                    </a:lnTo>
                    <a:lnTo>
                      <a:pt x="16" y="310"/>
                    </a:lnTo>
                    <a:lnTo>
                      <a:pt x="16" y="310"/>
                    </a:lnTo>
                    <a:close/>
                    <a:moveTo>
                      <a:pt x="98" y="194"/>
                    </a:moveTo>
                    <a:lnTo>
                      <a:pt x="98" y="194"/>
                    </a:lnTo>
                    <a:lnTo>
                      <a:pt x="104" y="196"/>
                    </a:lnTo>
                    <a:lnTo>
                      <a:pt x="110" y="198"/>
                    </a:lnTo>
                    <a:lnTo>
                      <a:pt x="112" y="204"/>
                    </a:lnTo>
                    <a:lnTo>
                      <a:pt x="114" y="210"/>
                    </a:lnTo>
                    <a:lnTo>
                      <a:pt x="114" y="210"/>
                    </a:lnTo>
                    <a:lnTo>
                      <a:pt x="112" y="216"/>
                    </a:lnTo>
                    <a:lnTo>
                      <a:pt x="110" y="220"/>
                    </a:lnTo>
                    <a:lnTo>
                      <a:pt x="104" y="224"/>
                    </a:lnTo>
                    <a:lnTo>
                      <a:pt x="98" y="226"/>
                    </a:lnTo>
                    <a:lnTo>
                      <a:pt x="98" y="226"/>
                    </a:lnTo>
                    <a:lnTo>
                      <a:pt x="92" y="224"/>
                    </a:lnTo>
                    <a:lnTo>
                      <a:pt x="88" y="220"/>
                    </a:lnTo>
                    <a:lnTo>
                      <a:pt x="84" y="216"/>
                    </a:lnTo>
                    <a:lnTo>
                      <a:pt x="82" y="210"/>
                    </a:lnTo>
                    <a:lnTo>
                      <a:pt x="82" y="210"/>
                    </a:lnTo>
                    <a:lnTo>
                      <a:pt x="84" y="204"/>
                    </a:lnTo>
                    <a:lnTo>
                      <a:pt x="88" y="198"/>
                    </a:lnTo>
                    <a:lnTo>
                      <a:pt x="92" y="196"/>
                    </a:lnTo>
                    <a:lnTo>
                      <a:pt x="98" y="194"/>
                    </a:lnTo>
                    <a:lnTo>
                      <a:pt x="98" y="194"/>
                    </a:lnTo>
                    <a:close/>
                    <a:moveTo>
                      <a:pt x="108" y="306"/>
                    </a:moveTo>
                    <a:lnTo>
                      <a:pt x="36" y="306"/>
                    </a:lnTo>
                    <a:lnTo>
                      <a:pt x="36" y="286"/>
                    </a:lnTo>
                    <a:lnTo>
                      <a:pt x="108" y="286"/>
                    </a:lnTo>
                    <a:lnTo>
                      <a:pt x="108" y="286"/>
                    </a:lnTo>
                    <a:lnTo>
                      <a:pt x="124" y="284"/>
                    </a:lnTo>
                    <a:lnTo>
                      <a:pt x="140" y="280"/>
                    </a:lnTo>
                    <a:lnTo>
                      <a:pt x="154" y="272"/>
                    </a:lnTo>
                    <a:lnTo>
                      <a:pt x="166" y="262"/>
                    </a:lnTo>
                    <a:lnTo>
                      <a:pt x="178" y="250"/>
                    </a:lnTo>
                    <a:lnTo>
                      <a:pt x="184" y="234"/>
                    </a:lnTo>
                    <a:lnTo>
                      <a:pt x="190" y="220"/>
                    </a:lnTo>
                    <a:lnTo>
                      <a:pt x="192" y="202"/>
                    </a:lnTo>
                    <a:lnTo>
                      <a:pt x="192" y="158"/>
                    </a:lnTo>
                    <a:lnTo>
                      <a:pt x="212" y="158"/>
                    </a:lnTo>
                    <a:lnTo>
                      <a:pt x="212" y="202"/>
                    </a:lnTo>
                    <a:lnTo>
                      <a:pt x="212" y="202"/>
                    </a:lnTo>
                    <a:lnTo>
                      <a:pt x="210" y="224"/>
                    </a:lnTo>
                    <a:lnTo>
                      <a:pt x="204" y="242"/>
                    </a:lnTo>
                    <a:lnTo>
                      <a:pt x="194" y="260"/>
                    </a:lnTo>
                    <a:lnTo>
                      <a:pt x="180" y="276"/>
                    </a:lnTo>
                    <a:lnTo>
                      <a:pt x="166" y="288"/>
                    </a:lnTo>
                    <a:lnTo>
                      <a:pt x="148" y="298"/>
                    </a:lnTo>
                    <a:lnTo>
                      <a:pt x="128" y="304"/>
                    </a:lnTo>
                    <a:lnTo>
                      <a:pt x="108" y="306"/>
                    </a:lnTo>
                    <a:lnTo>
                      <a:pt x="108" y="306"/>
                    </a:lnTo>
                    <a:close/>
                    <a:moveTo>
                      <a:pt x="192" y="68"/>
                    </a:moveTo>
                    <a:lnTo>
                      <a:pt x="192" y="98"/>
                    </a:lnTo>
                    <a:lnTo>
                      <a:pt x="212" y="98"/>
                    </a:lnTo>
                    <a:lnTo>
                      <a:pt x="212" y="68"/>
                    </a:lnTo>
                    <a:lnTo>
                      <a:pt x="212" y="68"/>
                    </a:lnTo>
                    <a:lnTo>
                      <a:pt x="222" y="64"/>
                    </a:lnTo>
                    <a:lnTo>
                      <a:pt x="230" y="56"/>
                    </a:lnTo>
                    <a:lnTo>
                      <a:pt x="236" y="46"/>
                    </a:lnTo>
                    <a:lnTo>
                      <a:pt x="236" y="34"/>
                    </a:lnTo>
                    <a:lnTo>
                      <a:pt x="236" y="34"/>
                    </a:lnTo>
                    <a:lnTo>
                      <a:pt x="236" y="28"/>
                    </a:lnTo>
                    <a:lnTo>
                      <a:pt x="234" y="22"/>
                    </a:lnTo>
                    <a:lnTo>
                      <a:pt x="230" y="16"/>
                    </a:lnTo>
                    <a:lnTo>
                      <a:pt x="226" y="10"/>
                    </a:lnTo>
                    <a:lnTo>
                      <a:pt x="222" y="6"/>
                    </a:lnTo>
                    <a:lnTo>
                      <a:pt x="216" y="2"/>
                    </a:lnTo>
                    <a:lnTo>
                      <a:pt x="208" y="0"/>
                    </a:lnTo>
                    <a:lnTo>
                      <a:pt x="202" y="0"/>
                    </a:lnTo>
                    <a:lnTo>
                      <a:pt x="202" y="0"/>
                    </a:lnTo>
                    <a:lnTo>
                      <a:pt x="194" y="0"/>
                    </a:lnTo>
                    <a:lnTo>
                      <a:pt x="188" y="2"/>
                    </a:lnTo>
                    <a:lnTo>
                      <a:pt x="182" y="6"/>
                    </a:lnTo>
                    <a:lnTo>
                      <a:pt x="176" y="10"/>
                    </a:lnTo>
                    <a:lnTo>
                      <a:pt x="172" y="16"/>
                    </a:lnTo>
                    <a:lnTo>
                      <a:pt x="168" y="22"/>
                    </a:lnTo>
                    <a:lnTo>
                      <a:pt x="166" y="28"/>
                    </a:lnTo>
                    <a:lnTo>
                      <a:pt x="166" y="34"/>
                    </a:lnTo>
                    <a:lnTo>
                      <a:pt x="166" y="34"/>
                    </a:lnTo>
                    <a:lnTo>
                      <a:pt x="168" y="46"/>
                    </a:lnTo>
                    <a:lnTo>
                      <a:pt x="174" y="56"/>
                    </a:lnTo>
                    <a:lnTo>
                      <a:pt x="182" y="64"/>
                    </a:lnTo>
                    <a:lnTo>
                      <a:pt x="192" y="68"/>
                    </a:lnTo>
                    <a:lnTo>
                      <a:pt x="192" y="68"/>
                    </a:lnTo>
                    <a:close/>
                    <a:moveTo>
                      <a:pt x="202" y="20"/>
                    </a:moveTo>
                    <a:lnTo>
                      <a:pt x="202" y="20"/>
                    </a:lnTo>
                    <a:lnTo>
                      <a:pt x="208" y="20"/>
                    </a:lnTo>
                    <a:lnTo>
                      <a:pt x="212" y="24"/>
                    </a:lnTo>
                    <a:lnTo>
                      <a:pt x="216" y="28"/>
                    </a:lnTo>
                    <a:lnTo>
                      <a:pt x="216" y="34"/>
                    </a:lnTo>
                    <a:lnTo>
                      <a:pt x="216" y="34"/>
                    </a:lnTo>
                    <a:lnTo>
                      <a:pt x="216" y="40"/>
                    </a:lnTo>
                    <a:lnTo>
                      <a:pt x="212" y="46"/>
                    </a:lnTo>
                    <a:lnTo>
                      <a:pt x="208" y="50"/>
                    </a:lnTo>
                    <a:lnTo>
                      <a:pt x="202" y="50"/>
                    </a:lnTo>
                    <a:lnTo>
                      <a:pt x="202" y="50"/>
                    </a:lnTo>
                    <a:lnTo>
                      <a:pt x="196" y="50"/>
                    </a:lnTo>
                    <a:lnTo>
                      <a:pt x="190" y="46"/>
                    </a:lnTo>
                    <a:lnTo>
                      <a:pt x="188" y="40"/>
                    </a:lnTo>
                    <a:lnTo>
                      <a:pt x="186" y="34"/>
                    </a:lnTo>
                    <a:lnTo>
                      <a:pt x="186" y="34"/>
                    </a:lnTo>
                    <a:lnTo>
                      <a:pt x="188" y="28"/>
                    </a:lnTo>
                    <a:lnTo>
                      <a:pt x="190" y="24"/>
                    </a:lnTo>
                    <a:lnTo>
                      <a:pt x="196" y="20"/>
                    </a:lnTo>
                    <a:lnTo>
                      <a:pt x="202" y="20"/>
                    </a:lnTo>
                    <a:lnTo>
                      <a:pt x="202" y="20"/>
                    </a:lnTo>
                    <a:close/>
                    <a:moveTo>
                      <a:pt x="10" y="118"/>
                    </a:moveTo>
                    <a:lnTo>
                      <a:pt x="274" y="118"/>
                    </a:lnTo>
                    <a:lnTo>
                      <a:pt x="274" y="138"/>
                    </a:lnTo>
                    <a:lnTo>
                      <a:pt x="2" y="138"/>
                    </a:lnTo>
                    <a:lnTo>
                      <a:pt x="2" y="138"/>
                    </a:lnTo>
                    <a:lnTo>
                      <a:pt x="10" y="118"/>
                    </a:lnTo>
                    <a:lnTo>
                      <a:pt x="10" y="1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Univers for KPMG" panose="020B0603020202020204" pitchFamily="34" charset="0"/>
                  <a:ea typeface="+mn-ea"/>
                  <a:cs typeface="+mn-cs"/>
                </a:endParaRPr>
              </a:p>
            </p:txBody>
          </p:sp>
        </p:grpSp>
      </p:grpSp>
      <p:sp>
        <p:nvSpPr>
          <p:cNvPr id="69" name="AutoShape 7">
            <a:extLst>
              <a:ext uri="{FF2B5EF4-FFF2-40B4-BE49-F238E27FC236}">
                <a16:creationId xmlns:a16="http://schemas.microsoft.com/office/drawing/2014/main" id="{6E29881A-13C3-4CB6-8A84-84AADE7F3D5D}"/>
              </a:ext>
            </a:extLst>
          </p:cNvPr>
          <p:cNvSpPr>
            <a:spLocks noChangeArrowheads="1"/>
          </p:cNvSpPr>
          <p:nvPr/>
        </p:nvSpPr>
        <p:spPr bwMode="auto">
          <a:xfrm>
            <a:off x="2320260" y="1885431"/>
            <a:ext cx="807219" cy="482436"/>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algn="ctr" eaLnBrk="0" fontAlgn="base" hangingPunct="0">
              <a:spcBef>
                <a:spcPct val="50000"/>
              </a:spcBef>
              <a:spcAft>
                <a:spcPct val="0"/>
              </a:spcAft>
            </a:pPr>
            <a:r>
              <a:rPr lang="es-ES_tradnl" sz="800" b="1" dirty="0">
                <a:solidFill>
                  <a:srgbClr val="FFFFFF"/>
                </a:solidFill>
                <a:cs typeface="Arial" panose="020B0604020202020204" pitchFamily="34" charset="0"/>
              </a:rPr>
              <a:t>Gestión de Maestro</a:t>
            </a:r>
          </a:p>
        </p:txBody>
      </p:sp>
      <p:sp>
        <p:nvSpPr>
          <p:cNvPr id="70" name="AutoShape 7">
            <a:extLst>
              <a:ext uri="{FF2B5EF4-FFF2-40B4-BE49-F238E27FC236}">
                <a16:creationId xmlns:a16="http://schemas.microsoft.com/office/drawing/2014/main" id="{3226201A-7CFA-4A87-B091-20643EBB9ACD}"/>
              </a:ext>
            </a:extLst>
          </p:cNvPr>
          <p:cNvSpPr>
            <a:spLocks noChangeArrowheads="1"/>
          </p:cNvSpPr>
          <p:nvPr/>
        </p:nvSpPr>
        <p:spPr bwMode="auto">
          <a:xfrm>
            <a:off x="3189154" y="1874793"/>
            <a:ext cx="807219" cy="482436"/>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algn="ctr" eaLnBrk="0" fontAlgn="base" hangingPunct="0">
              <a:spcBef>
                <a:spcPct val="50000"/>
              </a:spcBef>
              <a:spcAft>
                <a:spcPct val="0"/>
              </a:spcAft>
            </a:pPr>
            <a:r>
              <a:rPr lang="es-ES_tradnl" sz="800" b="1" dirty="0">
                <a:solidFill>
                  <a:srgbClr val="FFFFFF"/>
                </a:solidFill>
                <a:cs typeface="Arial" panose="020B0604020202020204" pitchFamily="34" charset="0"/>
              </a:rPr>
              <a:t>Gestión  de Pedidos de Compra</a:t>
            </a:r>
          </a:p>
        </p:txBody>
      </p:sp>
      <p:sp>
        <p:nvSpPr>
          <p:cNvPr id="72" name="AutoShape 7">
            <a:extLst>
              <a:ext uri="{FF2B5EF4-FFF2-40B4-BE49-F238E27FC236}">
                <a16:creationId xmlns:a16="http://schemas.microsoft.com/office/drawing/2014/main" id="{4DF96344-87B0-4CFF-85F5-BBBE97D9D010}"/>
              </a:ext>
            </a:extLst>
          </p:cNvPr>
          <p:cNvSpPr>
            <a:spLocks noChangeArrowheads="1"/>
          </p:cNvSpPr>
          <p:nvPr/>
        </p:nvSpPr>
        <p:spPr bwMode="auto">
          <a:xfrm>
            <a:off x="4070771" y="1873778"/>
            <a:ext cx="807219" cy="482436"/>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algn="ctr" eaLnBrk="0" fontAlgn="base" hangingPunct="0">
              <a:spcBef>
                <a:spcPct val="50000"/>
              </a:spcBef>
              <a:spcAft>
                <a:spcPct val="0"/>
              </a:spcAft>
            </a:pPr>
            <a:r>
              <a:rPr lang="es-ES_tradnl" sz="800" b="1" dirty="0">
                <a:solidFill>
                  <a:srgbClr val="FFFFFF"/>
                </a:solidFill>
                <a:cs typeface="Arial" panose="020B0604020202020204" pitchFamily="34" charset="0"/>
              </a:rPr>
              <a:t>Recepción y Aceptación  de Pedidos</a:t>
            </a:r>
          </a:p>
        </p:txBody>
      </p:sp>
      <p:sp>
        <p:nvSpPr>
          <p:cNvPr id="73" name="AutoShape 7">
            <a:extLst>
              <a:ext uri="{FF2B5EF4-FFF2-40B4-BE49-F238E27FC236}">
                <a16:creationId xmlns:a16="http://schemas.microsoft.com/office/drawing/2014/main" id="{FD11DC4D-C028-4933-872C-2E71B10666BC}"/>
              </a:ext>
            </a:extLst>
          </p:cNvPr>
          <p:cNvSpPr>
            <a:spLocks noChangeArrowheads="1"/>
          </p:cNvSpPr>
          <p:nvPr/>
        </p:nvSpPr>
        <p:spPr bwMode="auto">
          <a:xfrm>
            <a:off x="1343472" y="1885431"/>
            <a:ext cx="936104" cy="482436"/>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algn="ctr" eaLnBrk="0" fontAlgn="base" hangingPunct="0">
              <a:spcBef>
                <a:spcPct val="50000"/>
              </a:spcBef>
              <a:spcAft>
                <a:spcPct val="0"/>
              </a:spcAft>
            </a:pPr>
            <a:r>
              <a:rPr lang="es-ES_tradnl" sz="700" b="1" dirty="0">
                <a:solidFill>
                  <a:srgbClr val="FFFFFF"/>
                </a:solidFill>
                <a:cs typeface="Arial" panose="020B0604020202020204" pitchFamily="34" charset="0"/>
              </a:rPr>
              <a:t>Estrategia Aprovisionamiento</a:t>
            </a:r>
          </a:p>
        </p:txBody>
      </p:sp>
      <p:sp>
        <p:nvSpPr>
          <p:cNvPr id="74" name="AutoShape 7">
            <a:extLst>
              <a:ext uri="{FF2B5EF4-FFF2-40B4-BE49-F238E27FC236}">
                <a16:creationId xmlns:a16="http://schemas.microsoft.com/office/drawing/2014/main" id="{3A850337-D701-4920-8360-2A52E59E5808}"/>
              </a:ext>
            </a:extLst>
          </p:cNvPr>
          <p:cNvSpPr>
            <a:spLocks noChangeArrowheads="1"/>
          </p:cNvSpPr>
          <p:nvPr/>
        </p:nvSpPr>
        <p:spPr bwMode="auto">
          <a:xfrm>
            <a:off x="6682826" y="1844243"/>
            <a:ext cx="807219" cy="482436"/>
          </a:xfrm>
          <a:prstGeom prst="chevron">
            <a:avLst>
              <a:gd name="adj" fmla="val 19758"/>
            </a:avLst>
          </a:prstGeom>
          <a:solidFill>
            <a:schemeClr val="bg2"/>
          </a:solidFill>
          <a:ln w="19050">
            <a:solidFill>
              <a:schemeClr val="accent6"/>
            </a:solidFill>
          </a:ln>
        </p:spPr>
        <p:txBody>
          <a:bodyPr wrap="square" lIns="0" tIns="0" rIns="0" bIns="0" anchor="ctr" anchorCtr="0"/>
          <a:lstStyle/>
          <a:p>
            <a:pPr algn="ctr" eaLnBrk="0" fontAlgn="base" hangingPunct="0">
              <a:spcBef>
                <a:spcPct val="50000"/>
              </a:spcBef>
              <a:spcAft>
                <a:spcPct val="0"/>
              </a:spcAft>
            </a:pPr>
            <a:r>
              <a:rPr lang="es-ES_tradnl" sz="800" b="1" dirty="0">
                <a:solidFill>
                  <a:prstClr val="white"/>
                </a:solidFill>
                <a:latin typeface="Arial" panose="020B0604020202020204" pitchFamily="34" charset="0"/>
                <a:cs typeface="Arial" panose="020B0604020202020204" pitchFamily="34" charset="0"/>
              </a:rPr>
              <a:t>Pagos</a:t>
            </a:r>
          </a:p>
        </p:txBody>
      </p:sp>
      <p:sp>
        <p:nvSpPr>
          <p:cNvPr id="75" name="AutoShape 7">
            <a:extLst>
              <a:ext uri="{FF2B5EF4-FFF2-40B4-BE49-F238E27FC236}">
                <a16:creationId xmlns:a16="http://schemas.microsoft.com/office/drawing/2014/main" id="{18162AFE-0F2C-4690-823E-A9DE8F8DC3D1}"/>
              </a:ext>
            </a:extLst>
          </p:cNvPr>
          <p:cNvSpPr>
            <a:spLocks noChangeArrowheads="1"/>
          </p:cNvSpPr>
          <p:nvPr/>
        </p:nvSpPr>
        <p:spPr bwMode="auto">
          <a:xfrm>
            <a:off x="5837408" y="1855896"/>
            <a:ext cx="807219" cy="482436"/>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algn="ctr" eaLnBrk="0" fontAlgn="base" hangingPunct="0">
              <a:spcBef>
                <a:spcPct val="50000"/>
              </a:spcBef>
              <a:spcAft>
                <a:spcPct val="0"/>
              </a:spcAft>
            </a:pPr>
            <a:r>
              <a:rPr lang="es-ES_tradnl" sz="800" b="1" dirty="0">
                <a:solidFill>
                  <a:srgbClr val="FFFFFF"/>
                </a:solidFill>
                <a:cs typeface="Arial" panose="020B0604020202020204" pitchFamily="34" charset="0"/>
              </a:rPr>
              <a:t>Gestión de Facturas</a:t>
            </a:r>
          </a:p>
        </p:txBody>
      </p:sp>
      <p:sp>
        <p:nvSpPr>
          <p:cNvPr id="76" name="AutoShape 7">
            <a:extLst>
              <a:ext uri="{FF2B5EF4-FFF2-40B4-BE49-F238E27FC236}">
                <a16:creationId xmlns:a16="http://schemas.microsoft.com/office/drawing/2014/main" id="{59ADF1EF-A957-4803-89EC-CA5FBBC7B889}"/>
              </a:ext>
            </a:extLst>
          </p:cNvPr>
          <p:cNvSpPr>
            <a:spLocks noChangeArrowheads="1"/>
          </p:cNvSpPr>
          <p:nvPr/>
        </p:nvSpPr>
        <p:spPr bwMode="auto">
          <a:xfrm>
            <a:off x="7528244" y="1844243"/>
            <a:ext cx="807219" cy="482436"/>
          </a:xfrm>
          <a:prstGeom prst="chevron">
            <a:avLst>
              <a:gd name="adj" fmla="val 19758"/>
            </a:avLst>
          </a:prstGeom>
          <a:solidFill>
            <a:schemeClr val="bg2"/>
          </a:solidFill>
          <a:ln w="19050">
            <a:solidFill>
              <a:schemeClr val="accent6"/>
            </a:solidFill>
          </a:ln>
        </p:spPr>
        <p:txBody>
          <a:bodyPr wrap="square" lIns="0" tIns="0" rIns="0" bIns="0" anchor="ctr" anchorCtr="0"/>
          <a:lstStyle/>
          <a:p>
            <a:pPr algn="ctr" eaLnBrk="0" fontAlgn="base" hangingPunct="0">
              <a:spcBef>
                <a:spcPct val="50000"/>
              </a:spcBef>
              <a:spcAft>
                <a:spcPct val="0"/>
              </a:spcAft>
            </a:pPr>
            <a:r>
              <a:rPr lang="es-ES_tradnl" sz="800" b="1" dirty="0">
                <a:solidFill>
                  <a:prstClr val="white"/>
                </a:solidFill>
                <a:latin typeface="Arial" panose="020B0604020202020204" pitchFamily="34" charset="0"/>
                <a:cs typeface="Arial" panose="020B0604020202020204" pitchFamily="34" charset="0"/>
              </a:rPr>
              <a:t>Gestión del Proceso</a:t>
            </a:r>
          </a:p>
        </p:txBody>
      </p:sp>
      <p:sp>
        <p:nvSpPr>
          <p:cNvPr id="77" name="AutoShape 7">
            <a:extLst>
              <a:ext uri="{FF2B5EF4-FFF2-40B4-BE49-F238E27FC236}">
                <a16:creationId xmlns:a16="http://schemas.microsoft.com/office/drawing/2014/main" id="{7B2F64EC-28D6-4E78-8F9C-792C486250B3}"/>
              </a:ext>
            </a:extLst>
          </p:cNvPr>
          <p:cNvSpPr>
            <a:spLocks noChangeArrowheads="1"/>
          </p:cNvSpPr>
          <p:nvPr/>
        </p:nvSpPr>
        <p:spPr bwMode="auto">
          <a:xfrm>
            <a:off x="4952388" y="1873778"/>
            <a:ext cx="807219" cy="482436"/>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algn="ctr" eaLnBrk="0" fontAlgn="base" hangingPunct="0">
              <a:spcBef>
                <a:spcPct val="50000"/>
              </a:spcBef>
              <a:spcAft>
                <a:spcPct val="0"/>
              </a:spcAft>
            </a:pPr>
            <a:r>
              <a:rPr lang="es-ES_tradnl" sz="800" b="1" dirty="0">
                <a:solidFill>
                  <a:srgbClr val="FFFFFF"/>
                </a:solidFill>
                <a:cs typeface="Arial" panose="020B0604020202020204" pitchFamily="34" charset="0"/>
              </a:rPr>
              <a:t>Gestión de Almacenes</a:t>
            </a:r>
          </a:p>
        </p:txBody>
      </p:sp>
      <p:graphicFrame>
        <p:nvGraphicFramePr>
          <p:cNvPr id="66" name="Table 65">
            <a:extLst>
              <a:ext uri="{FF2B5EF4-FFF2-40B4-BE49-F238E27FC236}">
                <a16:creationId xmlns:a16="http://schemas.microsoft.com/office/drawing/2014/main" id="{B87FD1C2-8B48-4C5C-8108-D2FE00C2A9EB}"/>
              </a:ext>
            </a:extLst>
          </p:cNvPr>
          <p:cNvGraphicFramePr>
            <a:graphicFrameLocks noGrp="1"/>
          </p:cNvGraphicFramePr>
          <p:nvPr>
            <p:extLst>
              <p:ext uri="{D42A27DB-BD31-4B8C-83A1-F6EECF244321}">
                <p14:modId xmlns:p14="http://schemas.microsoft.com/office/powerpoint/2010/main" val="1187419598"/>
              </p:ext>
            </p:extLst>
          </p:nvPr>
        </p:nvGraphicFramePr>
        <p:xfrm>
          <a:off x="1631504" y="3532846"/>
          <a:ext cx="8928992" cy="3927720"/>
        </p:xfrm>
        <a:graphic>
          <a:graphicData uri="http://schemas.openxmlformats.org/drawingml/2006/table">
            <a:tbl>
              <a:tblPr firstRow="1" bandRow="1">
                <a:tableStyleId>{5C22544A-7EE6-4342-B048-85BDC9FD1C3A}</a:tableStyleId>
              </a:tblPr>
              <a:tblGrid>
                <a:gridCol w="1996894">
                  <a:extLst>
                    <a:ext uri="{9D8B030D-6E8A-4147-A177-3AD203B41FA5}">
                      <a16:colId xmlns:a16="http://schemas.microsoft.com/office/drawing/2014/main" val="20000"/>
                    </a:ext>
                  </a:extLst>
                </a:gridCol>
                <a:gridCol w="5231466">
                  <a:extLst>
                    <a:ext uri="{9D8B030D-6E8A-4147-A177-3AD203B41FA5}">
                      <a16:colId xmlns:a16="http://schemas.microsoft.com/office/drawing/2014/main" val="20001"/>
                    </a:ext>
                  </a:extLst>
                </a:gridCol>
                <a:gridCol w="1700632">
                  <a:extLst>
                    <a:ext uri="{9D8B030D-6E8A-4147-A177-3AD203B41FA5}">
                      <a16:colId xmlns:a16="http://schemas.microsoft.com/office/drawing/2014/main" val="20002"/>
                    </a:ext>
                  </a:extLst>
                </a:gridCol>
              </a:tblGrid>
              <a:tr h="2028486">
                <a:tc>
                  <a:txBody>
                    <a:bodyPr/>
                    <a:lstStyle/>
                    <a:p>
                      <a:pPr algn="ctr" eaLnBrk="0" fontAlgn="base" hangingPunct="0">
                        <a:spcBef>
                          <a:spcPct val="50000"/>
                        </a:spcBef>
                        <a:spcAft>
                          <a:spcPct val="0"/>
                        </a:spcAft>
                      </a:pPr>
                      <a:r>
                        <a:rPr lang="es-ES_tradnl" sz="1100" b="0" kern="1200" baseline="0" dirty="0">
                          <a:solidFill>
                            <a:schemeClr val="dk1"/>
                          </a:solidFill>
                          <a:latin typeface="Univers for KPMG Cond" panose="020B0606020202020204" pitchFamily="34" charset="0"/>
                          <a:ea typeface="+mn-ea"/>
                          <a:cs typeface="+mn-cs"/>
                        </a:rPr>
                        <a:t>Pagos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marR="0" lvl="0" indent="-171450" algn="l" defTabSz="84408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100" b="0" kern="1200" dirty="0">
                          <a:solidFill>
                            <a:schemeClr val="tx1"/>
                          </a:solidFill>
                          <a:latin typeface="Univers for KPMG Cond" panose="020B0606020202020204" pitchFamily="34" charset="0"/>
                          <a:ea typeface="+mn-ea"/>
                          <a:cs typeface="+mn-cs"/>
                        </a:rPr>
                        <a:t>Las</a:t>
                      </a:r>
                      <a:r>
                        <a:rPr lang="es-ES" sz="1100" b="0" kern="1200" baseline="0" dirty="0">
                          <a:solidFill>
                            <a:schemeClr val="tx1"/>
                          </a:solidFill>
                          <a:latin typeface="Univers for KPMG Cond" panose="020B0606020202020204" pitchFamily="34" charset="0"/>
                          <a:ea typeface="+mn-ea"/>
                          <a:cs typeface="+mn-cs"/>
                        </a:rPr>
                        <a:t> solicitudes de pago son recibidas normalmente vía email.</a:t>
                      </a:r>
                    </a:p>
                    <a:p>
                      <a:pPr marL="171450" marR="0" lvl="0" indent="-171450" algn="l" defTabSz="84408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100" b="0" kern="1200" dirty="0">
                          <a:solidFill>
                            <a:schemeClr val="tx1"/>
                          </a:solidFill>
                          <a:latin typeface="Univers for KPMG Cond" panose="020B0606020202020204" pitchFamily="34" charset="0"/>
                          <a:ea typeface="+mn-ea"/>
                          <a:cs typeface="+mn-cs"/>
                        </a:rPr>
                        <a:t>Habitualmente los pagos se realizan los días 10 y 25 de cada mes. </a:t>
                      </a:r>
                    </a:p>
                    <a:p>
                      <a:pPr marL="171450" marR="0" lvl="0" indent="-171450" algn="l" defTabSz="84408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100" b="0" kern="1200" dirty="0">
                          <a:solidFill>
                            <a:schemeClr val="tx1"/>
                          </a:solidFill>
                          <a:latin typeface="Univers for KPMG Cond" panose="020B0606020202020204" pitchFamily="34" charset="0"/>
                          <a:ea typeface="+mn-ea"/>
                          <a:cs typeface="+mn-cs"/>
                        </a:rPr>
                        <a:t>Por</a:t>
                      </a:r>
                      <a:r>
                        <a:rPr lang="es-ES" sz="1100" b="0" kern="1200" baseline="0" dirty="0">
                          <a:solidFill>
                            <a:schemeClr val="tx1"/>
                          </a:solidFill>
                          <a:latin typeface="Univers for KPMG Cond" panose="020B0606020202020204" pitchFamily="34" charset="0"/>
                          <a:ea typeface="+mn-ea"/>
                          <a:cs typeface="+mn-cs"/>
                        </a:rPr>
                        <a:t> otro lado, la plantas reportan pagos a realizar fuera de los días 10 y 25 de cada mes y desde Logroño</a:t>
                      </a:r>
                      <a:r>
                        <a:rPr lang="es-ES" sz="1100" b="0" kern="1200" dirty="0">
                          <a:solidFill>
                            <a:schemeClr val="tx1"/>
                          </a:solidFill>
                          <a:latin typeface="Univers for KPMG Cond" panose="020B0606020202020204" pitchFamily="34" charset="0"/>
                          <a:ea typeface="+mn-ea"/>
                          <a:cs typeface="+mn-cs"/>
                        </a:rPr>
                        <a:t> semanalmente ejecutan la transacción FBL1H para sacar las partidas abiertas, identificar los vencimientos y pagarlas por transferencia (Medio de pago más habitual).</a:t>
                      </a:r>
                    </a:p>
                    <a:p>
                      <a:pPr marL="171450" marR="0" lvl="0" indent="-171450" algn="l" defTabSz="84408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100" b="0" kern="1200" dirty="0">
                          <a:solidFill>
                            <a:schemeClr val="tx1"/>
                          </a:solidFill>
                          <a:latin typeface="Univers for KPMG Cond" panose="020B0606020202020204" pitchFamily="34" charset="0"/>
                          <a:ea typeface="+mn-ea"/>
                          <a:cs typeface="+mn-cs"/>
                        </a:rPr>
                        <a:t>En Francia la madera se paga semanalmente (Antes de explotar cada chopera).</a:t>
                      </a:r>
                    </a:p>
                    <a:p>
                      <a:pPr marL="171450" marR="0" lvl="0" indent="-171450" algn="l" defTabSz="84408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100" b="0" kern="1200" dirty="0">
                          <a:solidFill>
                            <a:schemeClr val="tx1"/>
                          </a:solidFill>
                          <a:latin typeface="Univers for KPMG Cond" panose="020B0606020202020204" pitchFamily="34" charset="0"/>
                          <a:ea typeface="+mn-ea"/>
                          <a:cs typeface="+mn-cs"/>
                        </a:rPr>
                        <a:t>Los</a:t>
                      </a:r>
                      <a:r>
                        <a:rPr lang="es-ES" sz="1100" b="0" kern="1200" baseline="0" dirty="0">
                          <a:solidFill>
                            <a:schemeClr val="tx1"/>
                          </a:solidFill>
                          <a:latin typeface="Univers for KPMG Cond" panose="020B0606020202020204" pitchFamily="34" charset="0"/>
                          <a:ea typeface="+mn-ea"/>
                          <a:cs typeface="+mn-cs"/>
                        </a:rPr>
                        <a:t> gastos como Suministros, </a:t>
                      </a:r>
                      <a:r>
                        <a:rPr lang="es-ES" sz="1100" b="0" kern="1200" dirty="0">
                          <a:solidFill>
                            <a:schemeClr val="tx1"/>
                          </a:solidFill>
                          <a:latin typeface="Univers for KPMG Cond" panose="020B0606020202020204" pitchFamily="34" charset="0"/>
                          <a:ea typeface="+mn-ea"/>
                          <a:cs typeface="+mn-cs"/>
                        </a:rPr>
                        <a:t>Alquileres, servicios</a:t>
                      </a:r>
                      <a:r>
                        <a:rPr lang="es-ES" sz="1100" b="0" kern="1200" baseline="0" dirty="0">
                          <a:solidFill>
                            <a:schemeClr val="tx1"/>
                          </a:solidFill>
                          <a:latin typeface="Univers for KPMG Cond" panose="020B0606020202020204" pitchFamily="34" charset="0"/>
                          <a:ea typeface="+mn-ea"/>
                          <a:cs typeface="+mn-cs"/>
                        </a:rPr>
                        <a:t> profesionales, </a:t>
                      </a:r>
                      <a:r>
                        <a:rPr lang="es-ES" sz="1100" b="0" kern="1200" baseline="0" dirty="0" err="1">
                          <a:solidFill>
                            <a:schemeClr val="tx1"/>
                          </a:solidFill>
                          <a:latin typeface="Univers for KPMG Cond" panose="020B0606020202020204" pitchFamily="34" charset="0"/>
                          <a:ea typeface="+mn-ea"/>
                          <a:cs typeface="+mn-cs"/>
                        </a:rPr>
                        <a:t>etc</a:t>
                      </a:r>
                      <a:r>
                        <a:rPr lang="es-ES" sz="1100" b="0" kern="1200" dirty="0">
                          <a:solidFill>
                            <a:schemeClr val="tx1"/>
                          </a:solidFill>
                          <a:latin typeface="Univers for KPMG Cond" panose="020B0606020202020204" pitchFamily="34" charset="0"/>
                          <a:ea typeface="+mn-ea"/>
                          <a:cs typeface="+mn-cs"/>
                        </a:rPr>
                        <a:t> se pagan manualmente. Cuentan con una segregación de funciones para que quien contabiliza no sea quien paga.</a:t>
                      </a:r>
                    </a:p>
                    <a:p>
                      <a:pPr marL="171450" indent="-171450" algn="l">
                        <a:buFont typeface="Arial" panose="020B0604020202020204" pitchFamily="34" charset="0"/>
                        <a:buChar char="•"/>
                      </a:pPr>
                      <a:r>
                        <a:rPr lang="es-ES" sz="1100" b="0" kern="1200" dirty="0">
                          <a:solidFill>
                            <a:schemeClr val="tx1"/>
                          </a:solidFill>
                          <a:latin typeface="Univers for KPMG Cond" panose="020B0606020202020204" pitchFamily="34" charset="0"/>
                          <a:ea typeface="+mn-ea"/>
                          <a:cs typeface="+mn-cs"/>
                        </a:rPr>
                        <a:t>Actualmente pueden pagar facturas sin que estén contabilizadas.</a:t>
                      </a:r>
                    </a:p>
                    <a:p>
                      <a:pPr marL="171450" indent="-171450" algn="l">
                        <a:buFont typeface="Arial" panose="020B0604020202020204" pitchFamily="34" charset="0"/>
                        <a:buChar char="•"/>
                      </a:pPr>
                      <a:r>
                        <a:rPr lang="es-ES" sz="1100" b="0" kern="1200" dirty="0">
                          <a:solidFill>
                            <a:schemeClr val="tx1"/>
                          </a:solidFill>
                          <a:latin typeface="Univers for KPMG Cond" panose="020B0606020202020204" pitchFamily="34" charset="0"/>
                          <a:ea typeface="+mn-ea"/>
                          <a:cs typeface="+mn-cs"/>
                        </a:rPr>
                        <a:t>Existe un listado de poderes para ejecutar pagos de distintas cantidades. Los pagos de importes elevados pasan por el Director de Tesorería para que de su aprobación.</a:t>
                      </a:r>
                    </a:p>
                    <a:p>
                      <a:pPr marL="171450" indent="-171450" algn="l">
                        <a:buFont typeface="Arial" panose="020B0604020202020204" pitchFamily="34" charset="0"/>
                        <a:buChar char="•"/>
                      </a:pPr>
                      <a:r>
                        <a:rPr lang="es-ES" sz="1100" b="0" kern="1200" dirty="0">
                          <a:solidFill>
                            <a:schemeClr val="tx1"/>
                          </a:solidFill>
                          <a:latin typeface="Univers for KPMG Cond" panose="020B0606020202020204" pitchFamily="34" charset="0"/>
                          <a:ea typeface="+mn-ea"/>
                          <a:cs typeface="+mn-cs"/>
                        </a:rPr>
                        <a:t>Se realizan pagos masivos de aquellas partidas abiertas que hayan vencido (Vía Transferencia)</a:t>
                      </a:r>
                    </a:p>
                    <a:p>
                      <a:pPr marL="171450" indent="-171450" algn="l">
                        <a:buFont typeface="Arial" panose="020B0604020202020204" pitchFamily="34" charset="0"/>
                        <a:buChar char="•"/>
                      </a:pPr>
                      <a:r>
                        <a:rPr lang="es-ES" sz="1100" b="0" kern="1200" dirty="0">
                          <a:solidFill>
                            <a:schemeClr val="tx1"/>
                          </a:solidFill>
                          <a:latin typeface="Univers for KPMG Cond" panose="020B0606020202020204" pitchFamily="34" charset="0"/>
                          <a:ea typeface="+mn-ea"/>
                          <a:cs typeface="+mn-cs"/>
                        </a:rPr>
                        <a:t>Existen anticipos aunque no son habituales. Se contabilizan manualmente mediante la F-47. Los anticipos llegan con factura asociada y no se contabilizan hasta que entra la mercancía.</a:t>
                      </a:r>
                    </a:p>
                    <a:p>
                      <a:pPr marL="171450" indent="-171450" algn="l">
                        <a:buFont typeface="Arial" panose="020B0604020202020204" pitchFamily="34" charset="0"/>
                        <a:buChar char="•"/>
                      </a:pPr>
                      <a:r>
                        <a:rPr lang="es-ES" sz="1100" b="0" kern="1200" dirty="0">
                          <a:solidFill>
                            <a:schemeClr val="tx1"/>
                          </a:solidFill>
                          <a:latin typeface="Univers for KPMG Cond" panose="020B0606020202020204" pitchFamily="34" charset="0"/>
                          <a:ea typeface="+mn-ea"/>
                          <a:cs typeface="+mn-cs"/>
                        </a:rPr>
                        <a:t>El seguimiento y verificación de Pagarés emitidos lo realizan íntegramente en SAP</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SAP</a:t>
                      </a:r>
                    </a:p>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Outlook</a:t>
                      </a:r>
                    </a:p>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Excel</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394404">
                <a:tc>
                  <a:txBody>
                    <a:bodyPr/>
                    <a:lstStyle/>
                    <a:p>
                      <a:pPr algn="ctr" eaLnBrk="0" fontAlgn="base" hangingPunct="0">
                        <a:spcBef>
                          <a:spcPct val="50000"/>
                        </a:spcBef>
                        <a:spcAft>
                          <a:spcPct val="0"/>
                        </a:spcAft>
                      </a:pPr>
                      <a:r>
                        <a:rPr lang="es-ES_tradnl" sz="1100" b="0" kern="1200" baseline="0" dirty="0">
                          <a:solidFill>
                            <a:schemeClr val="dk1"/>
                          </a:solidFill>
                          <a:latin typeface="Univers for KPMG Cond" panose="020B0606020202020204" pitchFamily="34" charset="0"/>
                          <a:ea typeface="+mn-ea"/>
                          <a:cs typeface="+mn-cs"/>
                        </a:rPr>
                        <a:t>Gestión del proceso y controles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marR="0" lvl="0" indent="-1714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100" dirty="0">
                          <a:solidFill>
                            <a:schemeClr val="tx1"/>
                          </a:solidFill>
                          <a:latin typeface="Univers for KPMG Cond" panose="020B0606020202020204" pitchFamily="34" charset="0"/>
                        </a:rPr>
                        <a:t>Se realiza un control de posiciones los días 10 y 25. </a:t>
                      </a:r>
                    </a:p>
                    <a:p>
                      <a:pPr marL="171450" marR="0" lvl="0" indent="-1714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100" dirty="0">
                          <a:solidFill>
                            <a:schemeClr val="tx1"/>
                          </a:solidFill>
                          <a:latin typeface="Univers for KPMG Cond" panose="020B0606020202020204" pitchFamily="34" charset="0"/>
                        </a:rPr>
                        <a:t>Seguimiento de Pagarés emitidos semanal en Baños, ya que tienen un volumen mayor.</a:t>
                      </a:r>
                    </a:p>
                    <a:p>
                      <a:pPr marL="171450" marR="0" lvl="0" indent="-1714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100" dirty="0">
                          <a:solidFill>
                            <a:schemeClr val="tx1"/>
                          </a:solidFill>
                          <a:latin typeface="Univers for KPMG Cond" panose="020B0606020202020204" pitchFamily="34" charset="0"/>
                        </a:rPr>
                        <a:t>Cuentan con una orden de controlling para facturas deducibles (Ejemplo COVID 19).</a:t>
                      </a:r>
                    </a:p>
                  </a:txBody>
                  <a:tcPr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defTabSz="844083" rtl="0" eaLnBrk="1" latinLnBrk="0" hangingPunct="1">
                        <a:buFont typeface="Arial" panose="020B0604020202020204" pitchFamily="34" charset="0"/>
                        <a:buChar char="•"/>
                      </a:pPr>
                      <a:r>
                        <a:rPr lang="es-ES" sz="1100" b="0" kern="1200" dirty="0">
                          <a:solidFill>
                            <a:schemeClr val="tx1"/>
                          </a:solidFill>
                          <a:latin typeface="Univers for KPMG Cond" panose="020B0606020202020204" pitchFamily="34" charset="0"/>
                          <a:ea typeface="+mn-ea"/>
                          <a:cs typeface="+mn-cs"/>
                        </a:rPr>
                        <a:t>SAP</a:t>
                      </a:r>
                    </a:p>
                    <a:p>
                      <a:pPr marL="171450" indent="-171450" algn="l" defTabSz="844083" rtl="0" eaLnBrk="1" latinLnBrk="0" hangingPunct="1">
                        <a:buFont typeface="Arial" panose="020B0604020202020204" pitchFamily="34" charset="0"/>
                        <a:buChar char="•"/>
                      </a:pPr>
                      <a:r>
                        <a:rPr lang="es-ES" sz="1100" b="0" kern="1200" dirty="0">
                          <a:solidFill>
                            <a:schemeClr val="tx1"/>
                          </a:solidFill>
                          <a:latin typeface="Univers for KPMG Cond" panose="020B0606020202020204" pitchFamily="34" charset="0"/>
                          <a:ea typeface="+mn-ea"/>
                          <a:cs typeface="+mn-cs"/>
                        </a:rPr>
                        <a:t>Excel</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55" name="KMATable0ValueChain2">
            <a:extLst>
              <a:ext uri="{FF2B5EF4-FFF2-40B4-BE49-F238E27FC236}">
                <a16:creationId xmlns:a16="http://schemas.microsoft.com/office/drawing/2014/main" id="{1E0DBD05-70E4-4E4D-9DA0-CCF49F04A6B1}"/>
              </a:ext>
            </a:extLst>
          </p:cNvPr>
          <p:cNvSpPr>
            <a:spLocks noChangeArrowheads="1"/>
          </p:cNvSpPr>
          <p:nvPr/>
        </p:nvSpPr>
        <p:spPr bwMode="auto">
          <a:xfrm>
            <a:off x="7140568" y="178744"/>
            <a:ext cx="4104000" cy="163048"/>
          </a:xfrm>
          <a:prstGeom prst="chevron">
            <a:avLst>
              <a:gd name="adj" fmla="val 21138"/>
            </a:avLst>
          </a:prstGeom>
          <a:solidFill>
            <a:schemeClr val="tx2"/>
          </a:solidFill>
          <a:ln>
            <a:noFill/>
          </a:ln>
        </p:spPr>
        <p:txBody>
          <a:bodyPr lIns="0" r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s-ES_tradnl" sz="105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Procesos de Finanzas</a:t>
            </a:r>
          </a:p>
        </p:txBody>
      </p:sp>
      <p:sp>
        <p:nvSpPr>
          <p:cNvPr id="56" name="Rounded Rectangle 59">
            <a:extLst>
              <a:ext uri="{FF2B5EF4-FFF2-40B4-BE49-F238E27FC236}">
                <a16:creationId xmlns:a16="http://schemas.microsoft.com/office/drawing/2014/main" id="{D462774B-DAD1-4E10-9E94-6A77F5EAA719}"/>
              </a:ext>
            </a:extLst>
          </p:cNvPr>
          <p:cNvSpPr/>
          <p:nvPr/>
        </p:nvSpPr>
        <p:spPr>
          <a:xfrm>
            <a:off x="7669537" y="631488"/>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Cuentas a Cobrar</a:t>
            </a:r>
            <a:endParaRPr kumimoji="0" lang="es-ES"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57" name="Rounded Rectangle 59">
            <a:extLst>
              <a:ext uri="{FF2B5EF4-FFF2-40B4-BE49-F238E27FC236}">
                <a16:creationId xmlns:a16="http://schemas.microsoft.com/office/drawing/2014/main" id="{50541A65-75C3-4D27-83F2-D4EC2DE83891}"/>
              </a:ext>
            </a:extLst>
          </p:cNvPr>
          <p:cNvSpPr/>
          <p:nvPr/>
        </p:nvSpPr>
        <p:spPr>
          <a:xfrm>
            <a:off x="8696350" y="631488"/>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Tesorería</a:t>
            </a:r>
            <a:endParaRPr lang="es-ES" sz="900" i="1" dirty="0">
              <a:solidFill>
                <a:prstClr val="white"/>
              </a:solidFill>
              <a:latin typeface="Univers for KPMG Cond" panose="020B0606020202020204" pitchFamily="34" charset="0"/>
            </a:endParaRPr>
          </a:p>
        </p:txBody>
      </p:sp>
      <p:sp>
        <p:nvSpPr>
          <p:cNvPr id="60" name="Rounded Rectangle 59">
            <a:extLst>
              <a:ext uri="{FF2B5EF4-FFF2-40B4-BE49-F238E27FC236}">
                <a16:creationId xmlns:a16="http://schemas.microsoft.com/office/drawing/2014/main" id="{5AB53236-7B9A-4731-A62E-165DDA4BAA38}"/>
              </a:ext>
            </a:extLst>
          </p:cNvPr>
          <p:cNvSpPr/>
          <p:nvPr/>
        </p:nvSpPr>
        <p:spPr>
          <a:xfrm>
            <a:off x="9723162" y="631488"/>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Impuestos</a:t>
            </a:r>
            <a:endParaRPr lang="es-ES" sz="900" i="1" dirty="0">
              <a:solidFill>
                <a:prstClr val="white"/>
              </a:solidFill>
              <a:latin typeface="Univers for KPMG Cond" panose="020B0606020202020204" pitchFamily="34" charset="0"/>
            </a:endParaRPr>
          </a:p>
        </p:txBody>
      </p:sp>
      <p:sp>
        <p:nvSpPr>
          <p:cNvPr id="62" name="Rounded Rectangle 59">
            <a:extLst>
              <a:ext uri="{FF2B5EF4-FFF2-40B4-BE49-F238E27FC236}">
                <a16:creationId xmlns:a16="http://schemas.microsoft.com/office/drawing/2014/main" id="{0A910E4E-BF3C-40E1-8364-B3175BB9E4F5}"/>
              </a:ext>
            </a:extLst>
          </p:cNvPr>
          <p:cNvSpPr/>
          <p:nvPr/>
        </p:nvSpPr>
        <p:spPr>
          <a:xfrm>
            <a:off x="7156668" y="378194"/>
            <a:ext cx="972000" cy="216000"/>
          </a:xfrm>
          <a:prstGeom prst="roundRect">
            <a:avLst/>
          </a:prstGeom>
          <a:solidFill>
            <a:schemeClr val="bg2">
              <a:lumMod val="7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Cuentas a Pagar</a:t>
            </a:r>
            <a:endParaRPr lang="es-ES" sz="900" i="1" dirty="0">
              <a:solidFill>
                <a:prstClr val="white"/>
              </a:solidFill>
              <a:latin typeface="Univers for KPMG Cond" panose="020B0606020202020204" pitchFamily="34" charset="0"/>
            </a:endParaRPr>
          </a:p>
        </p:txBody>
      </p:sp>
      <p:sp>
        <p:nvSpPr>
          <p:cNvPr id="71" name="Rounded Rectangle 59">
            <a:extLst>
              <a:ext uri="{FF2B5EF4-FFF2-40B4-BE49-F238E27FC236}">
                <a16:creationId xmlns:a16="http://schemas.microsoft.com/office/drawing/2014/main" id="{F57C50A6-67A8-4FF9-8498-113CDBD7D9E1}"/>
              </a:ext>
            </a:extLst>
          </p:cNvPr>
          <p:cNvSpPr/>
          <p:nvPr/>
        </p:nvSpPr>
        <p:spPr>
          <a:xfrm>
            <a:off x="8167555"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Gastos de Viaje</a:t>
            </a:r>
            <a:endParaRPr lang="es-ES" sz="900" i="1" dirty="0">
              <a:solidFill>
                <a:prstClr val="white"/>
              </a:solidFill>
              <a:latin typeface="Univers for KPMG Cond" panose="020B0606020202020204" pitchFamily="34" charset="0"/>
            </a:endParaRPr>
          </a:p>
        </p:txBody>
      </p:sp>
      <p:sp>
        <p:nvSpPr>
          <p:cNvPr id="85" name="Rounded Rectangle 59">
            <a:extLst>
              <a:ext uri="{FF2B5EF4-FFF2-40B4-BE49-F238E27FC236}">
                <a16:creationId xmlns:a16="http://schemas.microsoft.com/office/drawing/2014/main" id="{8B4C25E3-282C-41D6-9922-E7E9F2F1A703}"/>
              </a:ext>
            </a:extLst>
          </p:cNvPr>
          <p:cNvSpPr/>
          <p:nvPr/>
        </p:nvSpPr>
        <p:spPr>
          <a:xfrm>
            <a:off x="9201792"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Contabilidad General</a:t>
            </a:r>
            <a:endParaRPr lang="es-ES" sz="900" i="1" dirty="0">
              <a:solidFill>
                <a:prstClr val="white"/>
              </a:solidFill>
              <a:latin typeface="Univers for KPMG Cond" panose="020B0606020202020204" pitchFamily="34" charset="0"/>
            </a:endParaRPr>
          </a:p>
        </p:txBody>
      </p:sp>
      <p:sp>
        <p:nvSpPr>
          <p:cNvPr id="90" name="Rounded Rectangle 59">
            <a:extLst>
              <a:ext uri="{FF2B5EF4-FFF2-40B4-BE49-F238E27FC236}">
                <a16:creationId xmlns:a16="http://schemas.microsoft.com/office/drawing/2014/main" id="{4167D6A4-4118-41A4-86BB-36FD7343E364}"/>
              </a:ext>
            </a:extLst>
          </p:cNvPr>
          <p:cNvSpPr/>
          <p:nvPr/>
        </p:nvSpPr>
        <p:spPr>
          <a:xfrm>
            <a:off x="10236030"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Controlling</a:t>
            </a:r>
            <a:endParaRPr lang="es-ES" sz="900" i="1" dirty="0">
              <a:solidFill>
                <a:prstClr val="white"/>
              </a:solidFill>
              <a:latin typeface="Univers for KPMG Cond" panose="020B0606020202020204" pitchFamily="34" charset="0"/>
            </a:endParaRPr>
          </a:p>
        </p:txBody>
      </p:sp>
      <p:grpSp>
        <p:nvGrpSpPr>
          <p:cNvPr id="67" name="Group 66">
            <a:extLst>
              <a:ext uri="{FF2B5EF4-FFF2-40B4-BE49-F238E27FC236}">
                <a16:creationId xmlns:a16="http://schemas.microsoft.com/office/drawing/2014/main" id="{AB5AA3C4-79F0-4636-AE5A-C0CD91A84528}"/>
              </a:ext>
            </a:extLst>
          </p:cNvPr>
          <p:cNvGrpSpPr/>
          <p:nvPr/>
        </p:nvGrpSpPr>
        <p:grpSpPr>
          <a:xfrm>
            <a:off x="5006877" y="44624"/>
            <a:ext cx="2119585" cy="744515"/>
            <a:chOff x="5006877" y="44624"/>
            <a:chExt cx="2119585" cy="826693"/>
          </a:xfrm>
        </p:grpSpPr>
        <p:sp>
          <p:nvSpPr>
            <p:cNvPr id="79" name="AutoShape 7">
              <a:extLst>
                <a:ext uri="{FF2B5EF4-FFF2-40B4-BE49-F238E27FC236}">
                  <a16:creationId xmlns:a16="http://schemas.microsoft.com/office/drawing/2014/main" id="{CB72E9A0-2942-4258-AE63-DA8C596D8766}"/>
                </a:ext>
              </a:extLst>
            </p:cNvPr>
            <p:cNvSpPr>
              <a:spLocks noChangeArrowheads="1"/>
            </p:cNvSpPr>
            <p:nvPr/>
          </p:nvSpPr>
          <p:spPr bwMode="auto">
            <a:xfrm>
              <a:off x="5006877" y="655317"/>
              <a:ext cx="396000" cy="216000"/>
            </a:xfrm>
            <a:prstGeom prst="chevron">
              <a:avLst>
                <a:gd name="adj" fmla="val 19758"/>
              </a:avLst>
            </a:prstGeom>
            <a:solidFill>
              <a:srgbClr val="F68D2E"/>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82"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1" y="74832"/>
              <a:ext cx="396000" cy="216000"/>
            </a:xfrm>
            <a:prstGeom prst="chevron">
              <a:avLst>
                <a:gd name="adj" fmla="val 19758"/>
              </a:avLst>
            </a:prstGeom>
            <a:solidFill>
              <a:schemeClr val="accent5"/>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8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endParaRPr>
            </a:p>
          </p:txBody>
        </p:sp>
        <p:sp>
          <p:nvSpPr>
            <p:cNvPr id="83"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0" y="348584"/>
              <a:ext cx="396000" cy="216000"/>
            </a:xfrm>
            <a:prstGeom prst="chevron">
              <a:avLst>
                <a:gd name="adj" fmla="val 19758"/>
              </a:avLst>
            </a:prstGeom>
            <a:solidFill>
              <a:schemeClr val="bg2"/>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84" name="TextBox 83"/>
            <p:cNvSpPr txBox="1"/>
            <p:nvPr/>
          </p:nvSpPr>
          <p:spPr>
            <a:xfrm>
              <a:off x="5470278" y="44624"/>
              <a:ext cx="1656184" cy="204322"/>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err="1">
                  <a:ln>
                    <a:noFill/>
                  </a:ln>
                  <a:solidFill>
                    <a:srgbClr val="00338D"/>
                  </a:solidFill>
                  <a:effectLst/>
                  <a:uLnTx/>
                  <a:uFillTx/>
                  <a:latin typeface="Arial"/>
                  <a:ea typeface="+mn-ea"/>
                  <a:cs typeface="+mn-cs"/>
                </a:rPr>
                <a:t>Supply</a:t>
              </a:r>
              <a:r>
                <a:rPr kumimoji="0" lang="es-ES" sz="1100" b="0" i="0" u="none" strike="noStrike" kern="1200" cap="none" spc="0" normalizeH="0" baseline="0" noProof="0" dirty="0">
                  <a:ln>
                    <a:noFill/>
                  </a:ln>
                  <a:solidFill>
                    <a:srgbClr val="00338D"/>
                  </a:solidFill>
                  <a:effectLst/>
                  <a:uLnTx/>
                  <a:uFillTx/>
                  <a:latin typeface="Arial"/>
                  <a:ea typeface="+mn-ea"/>
                  <a:cs typeface="+mn-cs"/>
                </a:rPr>
                <a:t> </a:t>
              </a:r>
              <a:r>
                <a:rPr kumimoji="0" lang="es-ES" sz="1100" b="0" i="0" u="none" strike="noStrike" kern="1200" cap="none" spc="0" normalizeH="0" baseline="0" noProof="0" dirty="0" err="1">
                  <a:ln>
                    <a:noFill/>
                  </a:ln>
                  <a:solidFill>
                    <a:srgbClr val="00338D"/>
                  </a:solidFill>
                  <a:effectLst/>
                  <a:uLnTx/>
                  <a:uFillTx/>
                  <a:latin typeface="Arial"/>
                  <a:ea typeface="+mn-ea"/>
                  <a:cs typeface="+mn-cs"/>
                </a:rPr>
                <a:t>Chain</a:t>
              </a:r>
              <a:endParaRPr kumimoji="0" lang="es-ES" sz="1100" b="0" i="0" u="none" strike="noStrike" kern="1200" cap="none" spc="0" normalizeH="0" baseline="0" noProof="0" dirty="0">
                <a:ln>
                  <a:noFill/>
                </a:ln>
                <a:solidFill>
                  <a:srgbClr val="00338D"/>
                </a:solidFill>
                <a:effectLst/>
                <a:uLnTx/>
                <a:uFillTx/>
                <a:latin typeface="Arial"/>
                <a:ea typeface="+mn-ea"/>
                <a:cs typeface="+mn-cs"/>
              </a:endParaRPr>
            </a:p>
          </p:txBody>
        </p:sp>
        <p:sp>
          <p:nvSpPr>
            <p:cNvPr id="86" name="TextBox 85"/>
            <p:cNvSpPr txBox="1"/>
            <p:nvPr/>
          </p:nvSpPr>
          <p:spPr>
            <a:xfrm>
              <a:off x="5470278" y="328440"/>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Finanzas</a:t>
              </a:r>
            </a:p>
          </p:txBody>
        </p:sp>
        <p:sp>
          <p:nvSpPr>
            <p:cNvPr id="87" name="TextBox 86">
              <a:extLst>
                <a:ext uri="{FF2B5EF4-FFF2-40B4-BE49-F238E27FC236}">
                  <a16:creationId xmlns:a16="http://schemas.microsoft.com/office/drawing/2014/main" id="{7F0ED837-5337-47B6-AC8C-3872F871071C}"/>
                </a:ext>
              </a:extLst>
            </p:cNvPr>
            <p:cNvSpPr txBox="1"/>
            <p:nvPr/>
          </p:nvSpPr>
          <p:spPr>
            <a:xfrm>
              <a:off x="5470278" y="625943"/>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Producción</a:t>
              </a:r>
            </a:p>
          </p:txBody>
        </p:sp>
      </p:grpSp>
    </p:spTree>
    <p:extLst>
      <p:ext uri="{BB962C8B-B14F-4D97-AF65-F5344CB8AC3E}">
        <p14:creationId xmlns:p14="http://schemas.microsoft.com/office/powerpoint/2010/main" val="3062788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79933" name="think-cell Slide" r:id="rId6" imgW="216" imgH="216" progId="TCLayout.ActiveDocument.1">
                  <p:embed/>
                </p:oleObj>
              </mc:Choice>
              <mc:Fallback>
                <p:oleObj name="think-cell Slide" r:id="rId6" imgW="216" imgH="216" progId="TCLayout.ActiveDocument.1">
                  <p:embed/>
                  <p:pic>
                    <p:nvPicPr>
                      <p:cNvPr id="0" name=""/>
                      <p:cNvPicPr/>
                      <p:nvPr/>
                    </p:nvPicPr>
                    <p:blipFill>
                      <a:blip r:embed="rId7"/>
                      <a:stretch>
                        <a:fillRect/>
                      </a:stretch>
                    </p:blipFill>
                    <p:spPr>
                      <a:xfrm>
                        <a:off x="1525589" y="1589"/>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DE92D78-B88A-4237-B719-CF68C8EF0807}"/>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4000" b="0" i="0" u="none" strike="noStrike" kern="1200" cap="none" spc="0" normalizeH="0" baseline="0" noProof="0" dirty="0">
              <a:ln>
                <a:noFill/>
              </a:ln>
              <a:solidFill>
                <a:prstClr val="white"/>
              </a:solidFill>
              <a:effectLst/>
              <a:uLnTx/>
              <a:uFillTx/>
              <a:latin typeface="KPMG Extralight" panose="020B0303030202040204" pitchFamily="34" charset="0"/>
              <a:ea typeface="+mn-ea"/>
              <a:cs typeface="+mn-cs"/>
              <a:sym typeface="KPMG Extralight" panose="020B0303030202040204" pitchFamily="34" charset="0"/>
            </a:endParaRPr>
          </a:p>
        </p:txBody>
      </p:sp>
      <p:sp>
        <p:nvSpPr>
          <p:cNvPr id="47" name="Title 1"/>
          <p:cNvSpPr>
            <a:spLocks noGrp="1"/>
          </p:cNvSpPr>
          <p:nvPr>
            <p:ph type="title"/>
          </p:nvPr>
        </p:nvSpPr>
        <p:spPr>
          <a:xfrm>
            <a:off x="990000" y="167350"/>
            <a:ext cx="8478958" cy="687855"/>
          </a:xfrm>
        </p:spPr>
        <p:txBody>
          <a:bodyPr/>
          <a:lstStyle/>
          <a:p>
            <a:r>
              <a:rPr lang="es-ES_tradnl" sz="2400" b="1" dirty="0">
                <a:solidFill>
                  <a:srgbClr val="00338D"/>
                </a:solidFill>
              </a:rPr>
              <a:t>2.2. Procesos</a:t>
            </a:r>
            <a:br>
              <a:rPr lang="es-ES_tradnl" sz="4000" b="1" dirty="0">
                <a:solidFill>
                  <a:srgbClr val="00338D"/>
                </a:solidFill>
              </a:rPr>
            </a:br>
            <a:r>
              <a:rPr lang="es-ES_tradnl" sz="4000" dirty="0">
                <a:solidFill>
                  <a:srgbClr val="00338D"/>
                </a:solidFill>
              </a:rPr>
              <a:t>Área de Finanzas</a:t>
            </a:r>
            <a:br>
              <a:rPr lang="es-ES_tradnl" sz="4000" b="1" dirty="0"/>
            </a:br>
            <a:endParaRPr lang="es-ES_tradnl" sz="4000" dirty="0"/>
          </a:p>
        </p:txBody>
      </p:sp>
      <p:sp>
        <p:nvSpPr>
          <p:cNvPr id="49" name="Rectangle 23"/>
          <p:cNvSpPr>
            <a:spLocks noChangeArrowheads="1"/>
          </p:cNvSpPr>
          <p:nvPr/>
        </p:nvSpPr>
        <p:spPr bwMode="auto">
          <a:xfrm>
            <a:off x="1271588" y="3010334"/>
            <a:ext cx="9648825" cy="3370993"/>
          </a:xfrm>
          <a:prstGeom prst="rect">
            <a:avLst/>
          </a:prstGeom>
          <a:noFill/>
          <a:ln w="12700">
            <a:solidFill>
              <a:srgbClr val="00A3A1"/>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Arial"/>
              <a:ea typeface="+mn-ea"/>
              <a:cs typeface="+mn-cs"/>
            </a:endParaRPr>
          </a:p>
        </p:txBody>
      </p:sp>
      <p:sp>
        <p:nvSpPr>
          <p:cNvPr id="46" name="Rectangle 23"/>
          <p:cNvSpPr>
            <a:spLocks noChangeArrowheads="1"/>
          </p:cNvSpPr>
          <p:nvPr/>
        </p:nvSpPr>
        <p:spPr bwMode="auto">
          <a:xfrm>
            <a:off x="1271588" y="1240797"/>
            <a:ext cx="7240087" cy="1377708"/>
          </a:xfrm>
          <a:prstGeom prst="rect">
            <a:avLst/>
          </a:prstGeom>
          <a:noFill/>
          <a:ln w="12700">
            <a:solidFill>
              <a:srgbClr val="00266A"/>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Arial"/>
              <a:ea typeface="+mn-ea"/>
              <a:cs typeface="+mn-cs"/>
            </a:endParaRPr>
          </a:p>
        </p:txBody>
      </p:sp>
      <p:sp>
        <p:nvSpPr>
          <p:cNvPr id="50" name="14 Rectángulo redondeado"/>
          <p:cNvSpPr/>
          <p:nvPr/>
        </p:nvSpPr>
        <p:spPr>
          <a:xfrm>
            <a:off x="1271464" y="1036475"/>
            <a:ext cx="2440800" cy="360000"/>
          </a:xfrm>
          <a:prstGeom prst="roundRect">
            <a:avLst/>
          </a:prstGeom>
          <a:solidFill>
            <a:schemeClr val="tx2">
              <a:lumMod val="75000"/>
            </a:schemeClr>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2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Taxonomía</a:t>
            </a:r>
          </a:p>
        </p:txBody>
      </p:sp>
      <p:grpSp>
        <p:nvGrpSpPr>
          <p:cNvPr id="13" name="Group 12">
            <a:extLst>
              <a:ext uri="{FF2B5EF4-FFF2-40B4-BE49-F238E27FC236}">
                <a16:creationId xmlns:a16="http://schemas.microsoft.com/office/drawing/2014/main" id="{3743C344-F426-4131-95C4-D95DF336F0E7}"/>
              </a:ext>
            </a:extLst>
          </p:cNvPr>
          <p:cNvGrpSpPr/>
          <p:nvPr/>
        </p:nvGrpSpPr>
        <p:grpSpPr>
          <a:xfrm>
            <a:off x="3485188" y="902264"/>
            <a:ext cx="432000" cy="432000"/>
            <a:chOff x="2288002" y="902264"/>
            <a:chExt cx="432000" cy="432000"/>
          </a:xfrm>
        </p:grpSpPr>
        <p:sp>
          <p:nvSpPr>
            <p:cNvPr id="9" name="Oval 8"/>
            <p:cNvSpPr/>
            <p:nvPr/>
          </p:nvSpPr>
          <p:spPr>
            <a:xfrm>
              <a:off x="2288002" y="902264"/>
              <a:ext cx="432000" cy="432000"/>
            </a:xfrm>
            <a:prstGeom prst="ellipse">
              <a:avLst/>
            </a:prstGeom>
            <a:solidFill>
              <a:srgbClr val="00486D"/>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8" name="Freeform 4814"/>
            <p:cNvSpPr>
              <a:spLocks noEditPoints="1"/>
            </p:cNvSpPr>
            <p:nvPr/>
          </p:nvSpPr>
          <p:spPr bwMode="auto">
            <a:xfrm>
              <a:off x="2333042" y="972867"/>
              <a:ext cx="254028" cy="305679"/>
            </a:xfrm>
            <a:custGeom>
              <a:avLst/>
              <a:gdLst>
                <a:gd name="T0" fmla="*/ 148 w 280"/>
                <a:gd name="T1" fmla="*/ 304 h 372"/>
                <a:gd name="T2" fmla="*/ 148 w 280"/>
                <a:gd name="T3" fmla="*/ 98 h 372"/>
                <a:gd name="T4" fmla="*/ 164 w 280"/>
                <a:gd name="T5" fmla="*/ 92 h 372"/>
                <a:gd name="T6" fmla="*/ 180 w 280"/>
                <a:gd name="T7" fmla="*/ 72 h 372"/>
                <a:gd name="T8" fmla="*/ 186 w 280"/>
                <a:gd name="T9" fmla="*/ 48 h 372"/>
                <a:gd name="T10" fmla="*/ 178 w 280"/>
                <a:gd name="T11" fmla="*/ 20 h 372"/>
                <a:gd name="T12" fmla="*/ 160 w 280"/>
                <a:gd name="T13" fmla="*/ 48 h 372"/>
                <a:gd name="T14" fmla="*/ 106 w 280"/>
                <a:gd name="T15" fmla="*/ 0 h 372"/>
                <a:gd name="T16" fmla="*/ 80 w 280"/>
                <a:gd name="T17" fmla="*/ 32 h 372"/>
                <a:gd name="T18" fmla="*/ 78 w 280"/>
                <a:gd name="T19" fmla="*/ 56 h 372"/>
                <a:gd name="T20" fmla="*/ 88 w 280"/>
                <a:gd name="T21" fmla="*/ 80 h 372"/>
                <a:gd name="T22" fmla="*/ 108 w 280"/>
                <a:gd name="T23" fmla="*/ 96 h 372"/>
                <a:gd name="T24" fmla="*/ 116 w 280"/>
                <a:gd name="T25" fmla="*/ 300 h 372"/>
                <a:gd name="T26" fmla="*/ 108 w 280"/>
                <a:gd name="T27" fmla="*/ 308 h 372"/>
                <a:gd name="T28" fmla="*/ 96 w 280"/>
                <a:gd name="T29" fmla="*/ 336 h 372"/>
                <a:gd name="T30" fmla="*/ 98 w 280"/>
                <a:gd name="T31" fmla="*/ 350 h 372"/>
                <a:gd name="T32" fmla="*/ 106 w 280"/>
                <a:gd name="T33" fmla="*/ 360 h 372"/>
                <a:gd name="T34" fmla="*/ 124 w 280"/>
                <a:gd name="T35" fmla="*/ 370 h 372"/>
                <a:gd name="T36" fmla="*/ 140 w 280"/>
                <a:gd name="T37" fmla="*/ 370 h 372"/>
                <a:gd name="T38" fmla="*/ 158 w 280"/>
                <a:gd name="T39" fmla="*/ 360 h 372"/>
                <a:gd name="T40" fmla="*/ 168 w 280"/>
                <a:gd name="T41" fmla="*/ 342 h 372"/>
                <a:gd name="T42" fmla="*/ 168 w 280"/>
                <a:gd name="T43" fmla="*/ 328 h 372"/>
                <a:gd name="T44" fmla="*/ 158 w 280"/>
                <a:gd name="T45" fmla="*/ 310 h 372"/>
                <a:gd name="T46" fmla="*/ 144 w 280"/>
                <a:gd name="T47" fmla="*/ 346 h 372"/>
                <a:gd name="T48" fmla="*/ 132 w 280"/>
                <a:gd name="T49" fmla="*/ 352 h 372"/>
                <a:gd name="T50" fmla="*/ 120 w 280"/>
                <a:gd name="T51" fmla="*/ 346 h 372"/>
                <a:gd name="T52" fmla="*/ 116 w 280"/>
                <a:gd name="T53" fmla="*/ 336 h 372"/>
                <a:gd name="T54" fmla="*/ 120 w 280"/>
                <a:gd name="T55" fmla="*/ 324 h 372"/>
                <a:gd name="T56" fmla="*/ 132 w 280"/>
                <a:gd name="T57" fmla="*/ 320 h 372"/>
                <a:gd name="T58" fmla="*/ 144 w 280"/>
                <a:gd name="T59" fmla="*/ 324 h 372"/>
                <a:gd name="T60" fmla="*/ 148 w 280"/>
                <a:gd name="T61" fmla="*/ 336 h 372"/>
                <a:gd name="T62" fmla="*/ 144 w 280"/>
                <a:gd name="T63" fmla="*/ 346 h 372"/>
                <a:gd name="T64" fmla="*/ 186 w 280"/>
                <a:gd name="T65" fmla="*/ 318 h 372"/>
                <a:gd name="T66" fmla="*/ 172 w 280"/>
                <a:gd name="T67" fmla="*/ 296 h 372"/>
                <a:gd name="T68" fmla="*/ 168 w 280"/>
                <a:gd name="T69" fmla="*/ 286 h 372"/>
                <a:gd name="T70" fmla="*/ 168 w 280"/>
                <a:gd name="T71" fmla="*/ 250 h 372"/>
                <a:gd name="T72" fmla="*/ 172 w 280"/>
                <a:gd name="T73" fmla="*/ 190 h 372"/>
                <a:gd name="T74" fmla="*/ 178 w 280"/>
                <a:gd name="T75" fmla="*/ 194 h 372"/>
                <a:gd name="T76" fmla="*/ 186 w 280"/>
                <a:gd name="T77" fmla="*/ 190 h 372"/>
                <a:gd name="T78" fmla="*/ 188 w 280"/>
                <a:gd name="T79" fmla="*/ 180 h 372"/>
                <a:gd name="T80" fmla="*/ 168 w 280"/>
                <a:gd name="T81" fmla="*/ 150 h 372"/>
                <a:gd name="T82" fmla="*/ 204 w 280"/>
                <a:gd name="T83" fmla="*/ 158 h 372"/>
                <a:gd name="T84" fmla="*/ 212 w 280"/>
                <a:gd name="T85" fmla="*/ 160 h 372"/>
                <a:gd name="T86" fmla="*/ 218 w 280"/>
                <a:gd name="T87" fmla="*/ 158 h 372"/>
                <a:gd name="T88" fmla="*/ 220 w 280"/>
                <a:gd name="T89" fmla="*/ 146 h 372"/>
                <a:gd name="T90" fmla="*/ 216 w 280"/>
                <a:gd name="T91" fmla="*/ 102 h 372"/>
                <a:gd name="T92" fmla="*/ 240 w 280"/>
                <a:gd name="T93" fmla="*/ 126 h 372"/>
                <a:gd name="T94" fmla="*/ 248 w 280"/>
                <a:gd name="T95" fmla="*/ 126 h 372"/>
                <a:gd name="T96" fmla="*/ 254 w 280"/>
                <a:gd name="T97" fmla="*/ 122 h 372"/>
                <a:gd name="T98" fmla="*/ 252 w 280"/>
                <a:gd name="T99" fmla="*/ 110 h 372"/>
                <a:gd name="T100" fmla="*/ 84 w 280"/>
                <a:gd name="T101" fmla="*/ 234 h 372"/>
                <a:gd name="T102" fmla="*/ 96 w 280"/>
                <a:gd name="T103" fmla="*/ 292 h 372"/>
                <a:gd name="T104" fmla="*/ 0 w 280"/>
                <a:gd name="T105" fmla="*/ 318 h 372"/>
                <a:gd name="T106" fmla="*/ 72 w 280"/>
                <a:gd name="T107" fmla="*/ 290 h 372"/>
                <a:gd name="T108" fmla="*/ 80 w 280"/>
                <a:gd name="T109" fmla="*/ 292 h 372"/>
                <a:gd name="T110" fmla="*/ 86 w 280"/>
                <a:gd name="T111" fmla="*/ 290 h 372"/>
                <a:gd name="T112" fmla="*/ 88 w 280"/>
                <a:gd name="T113" fmla="*/ 278 h 372"/>
                <a:gd name="T114" fmla="*/ 84 w 280"/>
                <a:gd name="T115" fmla="*/ 23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0" h="372">
                  <a:moveTo>
                    <a:pt x="158" y="310"/>
                  </a:moveTo>
                  <a:lnTo>
                    <a:pt x="158" y="310"/>
                  </a:lnTo>
                  <a:lnTo>
                    <a:pt x="148" y="304"/>
                  </a:lnTo>
                  <a:lnTo>
                    <a:pt x="148" y="304"/>
                  </a:lnTo>
                  <a:lnTo>
                    <a:pt x="148" y="300"/>
                  </a:lnTo>
                  <a:lnTo>
                    <a:pt x="148" y="98"/>
                  </a:lnTo>
                  <a:lnTo>
                    <a:pt x="148" y="98"/>
                  </a:lnTo>
                  <a:lnTo>
                    <a:pt x="156" y="96"/>
                  </a:lnTo>
                  <a:lnTo>
                    <a:pt x="164" y="92"/>
                  </a:lnTo>
                  <a:lnTo>
                    <a:pt x="170" y="86"/>
                  </a:lnTo>
                  <a:lnTo>
                    <a:pt x="176" y="80"/>
                  </a:lnTo>
                  <a:lnTo>
                    <a:pt x="180" y="72"/>
                  </a:lnTo>
                  <a:lnTo>
                    <a:pt x="184" y="64"/>
                  </a:lnTo>
                  <a:lnTo>
                    <a:pt x="186" y="56"/>
                  </a:lnTo>
                  <a:lnTo>
                    <a:pt x="186" y="48"/>
                  </a:lnTo>
                  <a:lnTo>
                    <a:pt x="186" y="48"/>
                  </a:lnTo>
                  <a:lnTo>
                    <a:pt x="184" y="32"/>
                  </a:lnTo>
                  <a:lnTo>
                    <a:pt x="178" y="20"/>
                  </a:lnTo>
                  <a:lnTo>
                    <a:pt x="170" y="10"/>
                  </a:lnTo>
                  <a:lnTo>
                    <a:pt x="160" y="0"/>
                  </a:lnTo>
                  <a:lnTo>
                    <a:pt x="160" y="48"/>
                  </a:lnTo>
                  <a:lnTo>
                    <a:pt x="106" y="48"/>
                  </a:lnTo>
                  <a:lnTo>
                    <a:pt x="106" y="0"/>
                  </a:lnTo>
                  <a:lnTo>
                    <a:pt x="106" y="0"/>
                  </a:lnTo>
                  <a:lnTo>
                    <a:pt x="94" y="10"/>
                  </a:lnTo>
                  <a:lnTo>
                    <a:pt x="86" y="20"/>
                  </a:lnTo>
                  <a:lnTo>
                    <a:pt x="80" y="32"/>
                  </a:lnTo>
                  <a:lnTo>
                    <a:pt x="78" y="48"/>
                  </a:lnTo>
                  <a:lnTo>
                    <a:pt x="78" y="48"/>
                  </a:lnTo>
                  <a:lnTo>
                    <a:pt x="78" y="56"/>
                  </a:lnTo>
                  <a:lnTo>
                    <a:pt x="82" y="64"/>
                  </a:lnTo>
                  <a:lnTo>
                    <a:pt x="84" y="72"/>
                  </a:lnTo>
                  <a:lnTo>
                    <a:pt x="88" y="80"/>
                  </a:lnTo>
                  <a:lnTo>
                    <a:pt x="94" y="86"/>
                  </a:lnTo>
                  <a:lnTo>
                    <a:pt x="100" y="92"/>
                  </a:lnTo>
                  <a:lnTo>
                    <a:pt x="108" y="96"/>
                  </a:lnTo>
                  <a:lnTo>
                    <a:pt x="116" y="98"/>
                  </a:lnTo>
                  <a:lnTo>
                    <a:pt x="116" y="300"/>
                  </a:lnTo>
                  <a:lnTo>
                    <a:pt x="116" y="300"/>
                  </a:lnTo>
                  <a:lnTo>
                    <a:pt x="116" y="304"/>
                  </a:lnTo>
                  <a:lnTo>
                    <a:pt x="116" y="304"/>
                  </a:lnTo>
                  <a:lnTo>
                    <a:pt x="108" y="308"/>
                  </a:lnTo>
                  <a:lnTo>
                    <a:pt x="102" y="316"/>
                  </a:lnTo>
                  <a:lnTo>
                    <a:pt x="98" y="326"/>
                  </a:lnTo>
                  <a:lnTo>
                    <a:pt x="96" y="336"/>
                  </a:lnTo>
                  <a:lnTo>
                    <a:pt x="96" y="336"/>
                  </a:lnTo>
                  <a:lnTo>
                    <a:pt x="96" y="342"/>
                  </a:lnTo>
                  <a:lnTo>
                    <a:pt x="98" y="350"/>
                  </a:lnTo>
                  <a:lnTo>
                    <a:pt x="102" y="356"/>
                  </a:lnTo>
                  <a:lnTo>
                    <a:pt x="106" y="360"/>
                  </a:lnTo>
                  <a:lnTo>
                    <a:pt x="106" y="360"/>
                  </a:lnTo>
                  <a:lnTo>
                    <a:pt x="112" y="366"/>
                  </a:lnTo>
                  <a:lnTo>
                    <a:pt x="118" y="368"/>
                  </a:lnTo>
                  <a:lnTo>
                    <a:pt x="124" y="370"/>
                  </a:lnTo>
                  <a:lnTo>
                    <a:pt x="132" y="372"/>
                  </a:lnTo>
                  <a:lnTo>
                    <a:pt x="132" y="372"/>
                  </a:lnTo>
                  <a:lnTo>
                    <a:pt x="140" y="370"/>
                  </a:lnTo>
                  <a:lnTo>
                    <a:pt x="146" y="368"/>
                  </a:lnTo>
                  <a:lnTo>
                    <a:pt x="152" y="366"/>
                  </a:lnTo>
                  <a:lnTo>
                    <a:pt x="158" y="360"/>
                  </a:lnTo>
                  <a:lnTo>
                    <a:pt x="162" y="356"/>
                  </a:lnTo>
                  <a:lnTo>
                    <a:pt x="166" y="350"/>
                  </a:lnTo>
                  <a:lnTo>
                    <a:pt x="168" y="342"/>
                  </a:lnTo>
                  <a:lnTo>
                    <a:pt x="168" y="336"/>
                  </a:lnTo>
                  <a:lnTo>
                    <a:pt x="168" y="336"/>
                  </a:lnTo>
                  <a:lnTo>
                    <a:pt x="168" y="328"/>
                  </a:lnTo>
                  <a:lnTo>
                    <a:pt x="166" y="322"/>
                  </a:lnTo>
                  <a:lnTo>
                    <a:pt x="162" y="316"/>
                  </a:lnTo>
                  <a:lnTo>
                    <a:pt x="158" y="310"/>
                  </a:lnTo>
                  <a:lnTo>
                    <a:pt x="158" y="310"/>
                  </a:lnTo>
                  <a:close/>
                  <a:moveTo>
                    <a:pt x="144" y="346"/>
                  </a:moveTo>
                  <a:lnTo>
                    <a:pt x="144" y="346"/>
                  </a:lnTo>
                  <a:lnTo>
                    <a:pt x="138" y="350"/>
                  </a:lnTo>
                  <a:lnTo>
                    <a:pt x="132" y="352"/>
                  </a:lnTo>
                  <a:lnTo>
                    <a:pt x="132" y="352"/>
                  </a:lnTo>
                  <a:lnTo>
                    <a:pt x="126" y="350"/>
                  </a:lnTo>
                  <a:lnTo>
                    <a:pt x="120" y="346"/>
                  </a:lnTo>
                  <a:lnTo>
                    <a:pt x="120" y="346"/>
                  </a:lnTo>
                  <a:lnTo>
                    <a:pt x="118" y="342"/>
                  </a:lnTo>
                  <a:lnTo>
                    <a:pt x="116" y="336"/>
                  </a:lnTo>
                  <a:lnTo>
                    <a:pt x="116" y="336"/>
                  </a:lnTo>
                  <a:lnTo>
                    <a:pt x="118" y="330"/>
                  </a:lnTo>
                  <a:lnTo>
                    <a:pt x="120" y="324"/>
                  </a:lnTo>
                  <a:lnTo>
                    <a:pt x="120" y="324"/>
                  </a:lnTo>
                  <a:lnTo>
                    <a:pt x="126" y="320"/>
                  </a:lnTo>
                  <a:lnTo>
                    <a:pt x="132" y="320"/>
                  </a:lnTo>
                  <a:lnTo>
                    <a:pt x="132" y="320"/>
                  </a:lnTo>
                  <a:lnTo>
                    <a:pt x="138" y="320"/>
                  </a:lnTo>
                  <a:lnTo>
                    <a:pt x="144" y="324"/>
                  </a:lnTo>
                  <a:lnTo>
                    <a:pt x="144" y="324"/>
                  </a:lnTo>
                  <a:lnTo>
                    <a:pt x="146" y="330"/>
                  </a:lnTo>
                  <a:lnTo>
                    <a:pt x="148" y="336"/>
                  </a:lnTo>
                  <a:lnTo>
                    <a:pt x="148" y="336"/>
                  </a:lnTo>
                  <a:lnTo>
                    <a:pt x="146" y="342"/>
                  </a:lnTo>
                  <a:lnTo>
                    <a:pt x="144" y="346"/>
                  </a:lnTo>
                  <a:lnTo>
                    <a:pt x="144" y="346"/>
                  </a:lnTo>
                  <a:close/>
                  <a:moveTo>
                    <a:pt x="280" y="38"/>
                  </a:moveTo>
                  <a:lnTo>
                    <a:pt x="280" y="318"/>
                  </a:lnTo>
                  <a:lnTo>
                    <a:pt x="186" y="318"/>
                  </a:lnTo>
                  <a:lnTo>
                    <a:pt x="186" y="318"/>
                  </a:lnTo>
                  <a:lnTo>
                    <a:pt x="180" y="306"/>
                  </a:lnTo>
                  <a:lnTo>
                    <a:pt x="172" y="296"/>
                  </a:lnTo>
                  <a:lnTo>
                    <a:pt x="172" y="296"/>
                  </a:lnTo>
                  <a:lnTo>
                    <a:pt x="168" y="292"/>
                  </a:lnTo>
                  <a:lnTo>
                    <a:pt x="168" y="286"/>
                  </a:lnTo>
                  <a:lnTo>
                    <a:pt x="248" y="286"/>
                  </a:lnTo>
                  <a:lnTo>
                    <a:pt x="248" y="170"/>
                  </a:lnTo>
                  <a:lnTo>
                    <a:pt x="168" y="250"/>
                  </a:lnTo>
                  <a:lnTo>
                    <a:pt x="168" y="188"/>
                  </a:lnTo>
                  <a:lnTo>
                    <a:pt x="172" y="190"/>
                  </a:lnTo>
                  <a:lnTo>
                    <a:pt x="172" y="190"/>
                  </a:lnTo>
                  <a:lnTo>
                    <a:pt x="174" y="192"/>
                  </a:lnTo>
                  <a:lnTo>
                    <a:pt x="178" y="194"/>
                  </a:lnTo>
                  <a:lnTo>
                    <a:pt x="178" y="194"/>
                  </a:lnTo>
                  <a:lnTo>
                    <a:pt x="182" y="192"/>
                  </a:lnTo>
                  <a:lnTo>
                    <a:pt x="186" y="190"/>
                  </a:lnTo>
                  <a:lnTo>
                    <a:pt x="186" y="190"/>
                  </a:lnTo>
                  <a:lnTo>
                    <a:pt x="188" y="186"/>
                  </a:lnTo>
                  <a:lnTo>
                    <a:pt x="188" y="184"/>
                  </a:lnTo>
                  <a:lnTo>
                    <a:pt x="188" y="180"/>
                  </a:lnTo>
                  <a:lnTo>
                    <a:pt x="186" y="176"/>
                  </a:lnTo>
                  <a:lnTo>
                    <a:pt x="168" y="160"/>
                  </a:lnTo>
                  <a:lnTo>
                    <a:pt x="168" y="150"/>
                  </a:lnTo>
                  <a:lnTo>
                    <a:pt x="182" y="136"/>
                  </a:lnTo>
                  <a:lnTo>
                    <a:pt x="204" y="158"/>
                  </a:lnTo>
                  <a:lnTo>
                    <a:pt x="204" y="158"/>
                  </a:lnTo>
                  <a:lnTo>
                    <a:pt x="208" y="160"/>
                  </a:lnTo>
                  <a:lnTo>
                    <a:pt x="212" y="160"/>
                  </a:lnTo>
                  <a:lnTo>
                    <a:pt x="212" y="160"/>
                  </a:lnTo>
                  <a:lnTo>
                    <a:pt x="214" y="160"/>
                  </a:lnTo>
                  <a:lnTo>
                    <a:pt x="218" y="158"/>
                  </a:lnTo>
                  <a:lnTo>
                    <a:pt x="218" y="158"/>
                  </a:lnTo>
                  <a:lnTo>
                    <a:pt x="220" y="154"/>
                  </a:lnTo>
                  <a:lnTo>
                    <a:pt x="222" y="150"/>
                  </a:lnTo>
                  <a:lnTo>
                    <a:pt x="220" y="146"/>
                  </a:lnTo>
                  <a:lnTo>
                    <a:pt x="218" y="144"/>
                  </a:lnTo>
                  <a:lnTo>
                    <a:pt x="196" y="122"/>
                  </a:lnTo>
                  <a:lnTo>
                    <a:pt x="216" y="102"/>
                  </a:lnTo>
                  <a:lnTo>
                    <a:pt x="236" y="124"/>
                  </a:lnTo>
                  <a:lnTo>
                    <a:pt x="236" y="124"/>
                  </a:lnTo>
                  <a:lnTo>
                    <a:pt x="240" y="126"/>
                  </a:lnTo>
                  <a:lnTo>
                    <a:pt x="244" y="128"/>
                  </a:lnTo>
                  <a:lnTo>
                    <a:pt x="244" y="128"/>
                  </a:lnTo>
                  <a:lnTo>
                    <a:pt x="248" y="126"/>
                  </a:lnTo>
                  <a:lnTo>
                    <a:pt x="252" y="124"/>
                  </a:lnTo>
                  <a:lnTo>
                    <a:pt x="252" y="124"/>
                  </a:lnTo>
                  <a:lnTo>
                    <a:pt x="254" y="122"/>
                  </a:lnTo>
                  <a:lnTo>
                    <a:pt x="254" y="118"/>
                  </a:lnTo>
                  <a:lnTo>
                    <a:pt x="254" y="114"/>
                  </a:lnTo>
                  <a:lnTo>
                    <a:pt x="252" y="110"/>
                  </a:lnTo>
                  <a:lnTo>
                    <a:pt x="230" y="88"/>
                  </a:lnTo>
                  <a:lnTo>
                    <a:pt x="280" y="38"/>
                  </a:lnTo>
                  <a:close/>
                  <a:moveTo>
                    <a:pt x="84" y="234"/>
                  </a:moveTo>
                  <a:lnTo>
                    <a:pt x="96" y="248"/>
                  </a:lnTo>
                  <a:lnTo>
                    <a:pt x="96" y="292"/>
                  </a:lnTo>
                  <a:lnTo>
                    <a:pt x="96" y="292"/>
                  </a:lnTo>
                  <a:lnTo>
                    <a:pt x="86" y="304"/>
                  </a:lnTo>
                  <a:lnTo>
                    <a:pt x="80" y="318"/>
                  </a:lnTo>
                  <a:lnTo>
                    <a:pt x="0" y="318"/>
                  </a:lnTo>
                  <a:lnTo>
                    <a:pt x="50" y="268"/>
                  </a:lnTo>
                  <a:lnTo>
                    <a:pt x="72" y="290"/>
                  </a:lnTo>
                  <a:lnTo>
                    <a:pt x="72" y="290"/>
                  </a:lnTo>
                  <a:lnTo>
                    <a:pt x="76" y="292"/>
                  </a:lnTo>
                  <a:lnTo>
                    <a:pt x="80" y="292"/>
                  </a:lnTo>
                  <a:lnTo>
                    <a:pt x="80" y="292"/>
                  </a:lnTo>
                  <a:lnTo>
                    <a:pt x="84" y="292"/>
                  </a:lnTo>
                  <a:lnTo>
                    <a:pt x="86" y="290"/>
                  </a:lnTo>
                  <a:lnTo>
                    <a:pt x="86" y="290"/>
                  </a:lnTo>
                  <a:lnTo>
                    <a:pt x="88" y="286"/>
                  </a:lnTo>
                  <a:lnTo>
                    <a:pt x="90" y="282"/>
                  </a:lnTo>
                  <a:lnTo>
                    <a:pt x="88" y="278"/>
                  </a:lnTo>
                  <a:lnTo>
                    <a:pt x="86" y="274"/>
                  </a:lnTo>
                  <a:lnTo>
                    <a:pt x="64" y="254"/>
                  </a:lnTo>
                  <a:lnTo>
                    <a:pt x="84" y="23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53" name="KMATable0ValueChain2"/>
          <p:cNvSpPr>
            <a:spLocks noChangeArrowheads="1"/>
          </p:cNvSpPr>
          <p:nvPr/>
        </p:nvSpPr>
        <p:spPr bwMode="auto">
          <a:xfrm>
            <a:off x="1343472" y="1481948"/>
            <a:ext cx="6984000" cy="238719"/>
          </a:xfrm>
          <a:prstGeom prst="chevron">
            <a:avLst>
              <a:gd name="adj" fmla="val 21138"/>
            </a:avLst>
          </a:prstGeom>
          <a:solidFill>
            <a:schemeClr val="tx2"/>
          </a:solidFill>
          <a:ln w="25400">
            <a:solidFill>
              <a:schemeClr val="bg1"/>
            </a:solidFill>
            <a:miter lim="800000"/>
            <a:headEnd/>
            <a:tailEnd/>
          </a:ln>
        </p:spPr>
        <p:txBody>
          <a:bodyPr lIns="0" tIns="0" rIns="0" bIns="0"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s-ES_tradnl" sz="11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Gastos de Viaje</a:t>
            </a:r>
          </a:p>
        </p:txBody>
      </p:sp>
      <p:sp>
        <p:nvSpPr>
          <p:cNvPr id="44" name="Rectangle 43"/>
          <p:cNvSpPr/>
          <p:nvPr/>
        </p:nvSpPr>
        <p:spPr>
          <a:xfrm>
            <a:off x="3864328" y="3220251"/>
            <a:ext cx="4968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Descripción</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5" name="Rectangle 4"/>
          <p:cNvSpPr/>
          <p:nvPr/>
        </p:nvSpPr>
        <p:spPr>
          <a:xfrm>
            <a:off x="1631504" y="3220251"/>
            <a:ext cx="2196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Proceso</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grpSp>
        <p:nvGrpSpPr>
          <p:cNvPr id="78" name="Group 15"/>
          <p:cNvGrpSpPr>
            <a:grpSpLocks noChangeAspect="1"/>
          </p:cNvGrpSpPr>
          <p:nvPr/>
        </p:nvGrpSpPr>
        <p:grpSpPr bwMode="auto">
          <a:xfrm>
            <a:off x="1775520" y="3248548"/>
            <a:ext cx="331372" cy="230082"/>
            <a:chOff x="1316" y="1580"/>
            <a:chExt cx="428" cy="428"/>
          </a:xfrm>
          <a:solidFill>
            <a:schemeClr val="bg1"/>
          </a:solidFill>
        </p:grpSpPr>
        <p:sp>
          <p:nvSpPr>
            <p:cNvPr id="80" name="Freeform 16"/>
            <p:cNvSpPr>
              <a:spLocks noEditPoints="1"/>
            </p:cNvSpPr>
            <p:nvPr/>
          </p:nvSpPr>
          <p:spPr bwMode="auto">
            <a:xfrm>
              <a:off x="1470" y="1713"/>
              <a:ext cx="238" cy="238"/>
            </a:xfrm>
            <a:custGeom>
              <a:avLst/>
              <a:gdLst/>
              <a:ahLst/>
              <a:cxnLst>
                <a:cxn ang="0">
                  <a:pos x="19" y="3"/>
                </a:cxn>
                <a:cxn ang="0">
                  <a:pos x="19" y="3"/>
                </a:cxn>
                <a:cxn ang="0">
                  <a:pos x="31" y="0"/>
                </a:cxn>
                <a:cxn ang="0">
                  <a:pos x="51" y="17"/>
                </a:cxn>
                <a:cxn ang="0">
                  <a:pos x="46" y="30"/>
                </a:cxn>
                <a:cxn ang="0">
                  <a:pos x="46" y="31"/>
                </a:cxn>
                <a:cxn ang="0">
                  <a:pos x="97" y="80"/>
                </a:cxn>
                <a:cxn ang="0">
                  <a:pos x="96" y="96"/>
                </a:cxn>
                <a:cxn ang="0">
                  <a:pos x="80" y="96"/>
                </a:cxn>
                <a:cxn ang="0">
                  <a:pos x="32" y="46"/>
                </a:cxn>
                <a:cxn ang="0">
                  <a:pos x="30" y="46"/>
                </a:cxn>
                <a:cxn ang="0">
                  <a:pos x="17" y="51"/>
                </a:cxn>
                <a:cxn ang="0">
                  <a:pos x="0" y="31"/>
                </a:cxn>
                <a:cxn ang="0">
                  <a:pos x="3" y="19"/>
                </a:cxn>
                <a:cxn ang="0">
                  <a:pos x="3" y="19"/>
                </a:cxn>
                <a:cxn ang="0">
                  <a:pos x="3" y="19"/>
                </a:cxn>
                <a:cxn ang="0">
                  <a:pos x="16" y="32"/>
                </a:cxn>
                <a:cxn ang="0">
                  <a:pos x="27" y="27"/>
                </a:cxn>
                <a:cxn ang="0">
                  <a:pos x="32" y="16"/>
                </a:cxn>
                <a:cxn ang="0">
                  <a:pos x="19" y="4"/>
                </a:cxn>
                <a:cxn ang="0">
                  <a:pos x="19" y="3"/>
                </a:cxn>
                <a:cxn ang="0">
                  <a:pos x="84" y="84"/>
                </a:cxn>
                <a:cxn ang="0">
                  <a:pos x="92" y="84"/>
                </a:cxn>
                <a:cxn ang="0">
                  <a:pos x="92" y="92"/>
                </a:cxn>
                <a:cxn ang="0">
                  <a:pos x="84" y="92"/>
                </a:cxn>
                <a:cxn ang="0">
                  <a:pos x="84" y="84"/>
                </a:cxn>
              </a:cxnLst>
              <a:rect l="0" t="0" r="r" b="b"/>
              <a:pathLst>
                <a:path w="101" h="101">
                  <a:moveTo>
                    <a:pt x="19" y="3"/>
                  </a:moveTo>
                  <a:cubicBezTo>
                    <a:pt x="19" y="3"/>
                    <a:pt x="19" y="3"/>
                    <a:pt x="19" y="3"/>
                  </a:cubicBezTo>
                  <a:cubicBezTo>
                    <a:pt x="31" y="0"/>
                    <a:pt x="31" y="0"/>
                    <a:pt x="31" y="0"/>
                  </a:cubicBezTo>
                  <a:cubicBezTo>
                    <a:pt x="51" y="17"/>
                    <a:pt x="51" y="17"/>
                    <a:pt x="51" y="17"/>
                  </a:cubicBezTo>
                  <a:cubicBezTo>
                    <a:pt x="46" y="30"/>
                    <a:pt x="46" y="30"/>
                    <a:pt x="46" y="30"/>
                  </a:cubicBezTo>
                  <a:cubicBezTo>
                    <a:pt x="46" y="31"/>
                    <a:pt x="46" y="31"/>
                    <a:pt x="46" y="31"/>
                  </a:cubicBezTo>
                  <a:cubicBezTo>
                    <a:pt x="97" y="80"/>
                    <a:pt x="97" y="80"/>
                    <a:pt x="97" y="80"/>
                  </a:cubicBezTo>
                  <a:cubicBezTo>
                    <a:pt x="101" y="84"/>
                    <a:pt x="101" y="92"/>
                    <a:pt x="96" y="96"/>
                  </a:cubicBezTo>
                  <a:cubicBezTo>
                    <a:pt x="92" y="100"/>
                    <a:pt x="85" y="101"/>
                    <a:pt x="80" y="96"/>
                  </a:cubicBezTo>
                  <a:cubicBezTo>
                    <a:pt x="32" y="46"/>
                    <a:pt x="32" y="46"/>
                    <a:pt x="32" y="46"/>
                  </a:cubicBezTo>
                  <a:cubicBezTo>
                    <a:pt x="30" y="46"/>
                    <a:pt x="30" y="46"/>
                    <a:pt x="30" y="46"/>
                  </a:cubicBezTo>
                  <a:cubicBezTo>
                    <a:pt x="17" y="51"/>
                    <a:pt x="17" y="51"/>
                    <a:pt x="17" y="51"/>
                  </a:cubicBezTo>
                  <a:cubicBezTo>
                    <a:pt x="0" y="31"/>
                    <a:pt x="0" y="31"/>
                    <a:pt x="0" y="31"/>
                  </a:cubicBezTo>
                  <a:cubicBezTo>
                    <a:pt x="3" y="19"/>
                    <a:pt x="3" y="19"/>
                    <a:pt x="3" y="19"/>
                  </a:cubicBezTo>
                  <a:cubicBezTo>
                    <a:pt x="3" y="19"/>
                    <a:pt x="3" y="19"/>
                    <a:pt x="3" y="19"/>
                  </a:cubicBezTo>
                  <a:cubicBezTo>
                    <a:pt x="3" y="19"/>
                    <a:pt x="3" y="19"/>
                    <a:pt x="3" y="19"/>
                  </a:cubicBezTo>
                  <a:cubicBezTo>
                    <a:pt x="16" y="32"/>
                    <a:pt x="16" y="32"/>
                    <a:pt x="16" y="32"/>
                  </a:cubicBezTo>
                  <a:cubicBezTo>
                    <a:pt x="27" y="27"/>
                    <a:pt x="27" y="27"/>
                    <a:pt x="27" y="27"/>
                  </a:cubicBezTo>
                  <a:cubicBezTo>
                    <a:pt x="32" y="16"/>
                    <a:pt x="32" y="16"/>
                    <a:pt x="32" y="16"/>
                  </a:cubicBezTo>
                  <a:cubicBezTo>
                    <a:pt x="19" y="4"/>
                    <a:pt x="19" y="4"/>
                    <a:pt x="19" y="4"/>
                  </a:cubicBezTo>
                  <a:lnTo>
                    <a:pt x="19" y="3"/>
                  </a:lnTo>
                  <a:close/>
                  <a:moveTo>
                    <a:pt x="84" y="84"/>
                  </a:moveTo>
                  <a:cubicBezTo>
                    <a:pt x="86" y="82"/>
                    <a:pt x="90" y="82"/>
                    <a:pt x="92" y="84"/>
                  </a:cubicBezTo>
                  <a:cubicBezTo>
                    <a:pt x="94" y="86"/>
                    <a:pt x="94" y="90"/>
                    <a:pt x="92" y="92"/>
                  </a:cubicBezTo>
                  <a:cubicBezTo>
                    <a:pt x="90" y="94"/>
                    <a:pt x="86" y="94"/>
                    <a:pt x="84" y="92"/>
                  </a:cubicBezTo>
                  <a:cubicBezTo>
                    <a:pt x="82" y="90"/>
                    <a:pt x="82" y="86"/>
                    <a:pt x="84" y="84"/>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Arial"/>
                <a:ea typeface="+mn-ea"/>
                <a:cs typeface="+mn-cs"/>
              </a:endParaRPr>
            </a:p>
          </p:txBody>
        </p:sp>
        <p:sp>
          <p:nvSpPr>
            <p:cNvPr id="81" name="Freeform 17"/>
            <p:cNvSpPr>
              <a:spLocks/>
            </p:cNvSpPr>
            <p:nvPr/>
          </p:nvSpPr>
          <p:spPr bwMode="auto">
            <a:xfrm>
              <a:off x="1316" y="1580"/>
              <a:ext cx="428" cy="428"/>
            </a:xfrm>
            <a:custGeom>
              <a:avLst/>
              <a:gdLst/>
              <a:ahLst/>
              <a:cxnLst>
                <a:cxn ang="0">
                  <a:pos x="104" y="0"/>
                </a:cxn>
                <a:cxn ang="0">
                  <a:pos x="108" y="24"/>
                </a:cxn>
                <a:cxn ang="0">
                  <a:pos x="126" y="31"/>
                </a:cxn>
                <a:cxn ang="0">
                  <a:pos x="145" y="17"/>
                </a:cxn>
                <a:cxn ang="0">
                  <a:pos x="164" y="36"/>
                </a:cxn>
                <a:cxn ang="0">
                  <a:pos x="150" y="56"/>
                </a:cxn>
                <a:cxn ang="0">
                  <a:pos x="157" y="74"/>
                </a:cxn>
                <a:cxn ang="0">
                  <a:pos x="181" y="78"/>
                </a:cxn>
                <a:cxn ang="0">
                  <a:pos x="181" y="104"/>
                </a:cxn>
                <a:cxn ang="0">
                  <a:pos x="157" y="108"/>
                </a:cxn>
                <a:cxn ang="0">
                  <a:pos x="152" y="120"/>
                </a:cxn>
                <a:cxn ang="0">
                  <a:pos x="137" y="105"/>
                </a:cxn>
                <a:cxn ang="0">
                  <a:pos x="139" y="97"/>
                </a:cxn>
                <a:cxn ang="0">
                  <a:pos x="97" y="43"/>
                </a:cxn>
                <a:cxn ang="0">
                  <a:pos x="43" y="84"/>
                </a:cxn>
                <a:cxn ang="0">
                  <a:pos x="84" y="139"/>
                </a:cxn>
                <a:cxn ang="0">
                  <a:pos x="106" y="136"/>
                </a:cxn>
                <a:cxn ang="0">
                  <a:pos x="121" y="152"/>
                </a:cxn>
                <a:cxn ang="0">
                  <a:pos x="108" y="157"/>
                </a:cxn>
                <a:cxn ang="0">
                  <a:pos x="104" y="181"/>
                </a:cxn>
                <a:cxn ang="0">
                  <a:pos x="77" y="181"/>
                </a:cxn>
                <a:cxn ang="0">
                  <a:pos x="73" y="157"/>
                </a:cxn>
                <a:cxn ang="0">
                  <a:pos x="55" y="150"/>
                </a:cxn>
                <a:cxn ang="0">
                  <a:pos x="36" y="164"/>
                </a:cxn>
                <a:cxn ang="0">
                  <a:pos x="17" y="145"/>
                </a:cxn>
                <a:cxn ang="0">
                  <a:pos x="31" y="126"/>
                </a:cxn>
                <a:cxn ang="0">
                  <a:pos x="24" y="108"/>
                </a:cxn>
                <a:cxn ang="0">
                  <a:pos x="0" y="104"/>
                </a:cxn>
                <a:cxn ang="0">
                  <a:pos x="0" y="78"/>
                </a:cxn>
                <a:cxn ang="0">
                  <a:pos x="24" y="73"/>
                </a:cxn>
                <a:cxn ang="0">
                  <a:pos x="31" y="56"/>
                </a:cxn>
                <a:cxn ang="0">
                  <a:pos x="17" y="36"/>
                </a:cxn>
                <a:cxn ang="0">
                  <a:pos x="36" y="17"/>
                </a:cxn>
                <a:cxn ang="0">
                  <a:pos x="56" y="31"/>
                </a:cxn>
                <a:cxn ang="0">
                  <a:pos x="73" y="24"/>
                </a:cxn>
                <a:cxn ang="0">
                  <a:pos x="78" y="0"/>
                </a:cxn>
                <a:cxn ang="0">
                  <a:pos x="104" y="0"/>
                </a:cxn>
              </a:cxnLst>
              <a:rect l="0" t="0" r="r" b="b"/>
              <a:pathLst>
                <a:path w="181" h="181">
                  <a:moveTo>
                    <a:pt x="104" y="0"/>
                  </a:moveTo>
                  <a:cubicBezTo>
                    <a:pt x="108" y="24"/>
                    <a:pt x="108" y="24"/>
                    <a:pt x="108" y="24"/>
                  </a:cubicBezTo>
                  <a:cubicBezTo>
                    <a:pt x="126" y="31"/>
                    <a:pt x="126" y="31"/>
                    <a:pt x="126" y="31"/>
                  </a:cubicBezTo>
                  <a:cubicBezTo>
                    <a:pt x="145" y="17"/>
                    <a:pt x="145" y="17"/>
                    <a:pt x="145" y="17"/>
                  </a:cubicBezTo>
                  <a:cubicBezTo>
                    <a:pt x="164" y="36"/>
                    <a:pt x="164" y="36"/>
                    <a:pt x="164" y="36"/>
                  </a:cubicBezTo>
                  <a:cubicBezTo>
                    <a:pt x="150" y="56"/>
                    <a:pt x="150" y="56"/>
                    <a:pt x="150" y="56"/>
                  </a:cubicBezTo>
                  <a:cubicBezTo>
                    <a:pt x="157" y="74"/>
                    <a:pt x="157" y="74"/>
                    <a:pt x="157" y="74"/>
                  </a:cubicBezTo>
                  <a:cubicBezTo>
                    <a:pt x="181" y="78"/>
                    <a:pt x="181" y="78"/>
                    <a:pt x="181" y="78"/>
                  </a:cubicBezTo>
                  <a:cubicBezTo>
                    <a:pt x="181" y="104"/>
                    <a:pt x="181" y="104"/>
                    <a:pt x="181" y="104"/>
                  </a:cubicBezTo>
                  <a:cubicBezTo>
                    <a:pt x="157" y="108"/>
                    <a:pt x="157" y="108"/>
                    <a:pt x="157" y="108"/>
                  </a:cubicBezTo>
                  <a:cubicBezTo>
                    <a:pt x="152" y="120"/>
                    <a:pt x="152" y="120"/>
                    <a:pt x="152" y="120"/>
                  </a:cubicBezTo>
                  <a:cubicBezTo>
                    <a:pt x="137" y="105"/>
                    <a:pt x="137" y="105"/>
                    <a:pt x="137" y="105"/>
                  </a:cubicBezTo>
                  <a:cubicBezTo>
                    <a:pt x="138" y="103"/>
                    <a:pt x="138" y="100"/>
                    <a:pt x="139" y="97"/>
                  </a:cubicBezTo>
                  <a:cubicBezTo>
                    <a:pt x="142" y="71"/>
                    <a:pt x="124" y="46"/>
                    <a:pt x="97" y="43"/>
                  </a:cubicBezTo>
                  <a:cubicBezTo>
                    <a:pt x="71" y="39"/>
                    <a:pt x="46" y="58"/>
                    <a:pt x="43" y="84"/>
                  </a:cubicBezTo>
                  <a:cubicBezTo>
                    <a:pt x="39" y="111"/>
                    <a:pt x="58" y="135"/>
                    <a:pt x="84" y="139"/>
                  </a:cubicBezTo>
                  <a:cubicBezTo>
                    <a:pt x="92" y="140"/>
                    <a:pt x="99" y="139"/>
                    <a:pt x="106" y="136"/>
                  </a:cubicBezTo>
                  <a:cubicBezTo>
                    <a:pt x="121" y="152"/>
                    <a:pt x="121" y="152"/>
                    <a:pt x="121" y="152"/>
                  </a:cubicBezTo>
                  <a:cubicBezTo>
                    <a:pt x="108" y="157"/>
                    <a:pt x="108" y="157"/>
                    <a:pt x="108" y="157"/>
                  </a:cubicBezTo>
                  <a:cubicBezTo>
                    <a:pt x="104" y="181"/>
                    <a:pt x="104" y="181"/>
                    <a:pt x="104" y="181"/>
                  </a:cubicBezTo>
                  <a:cubicBezTo>
                    <a:pt x="77" y="181"/>
                    <a:pt x="77" y="181"/>
                    <a:pt x="77" y="181"/>
                  </a:cubicBezTo>
                  <a:cubicBezTo>
                    <a:pt x="73" y="157"/>
                    <a:pt x="73" y="157"/>
                    <a:pt x="73" y="157"/>
                  </a:cubicBezTo>
                  <a:cubicBezTo>
                    <a:pt x="55" y="150"/>
                    <a:pt x="55" y="150"/>
                    <a:pt x="55" y="150"/>
                  </a:cubicBezTo>
                  <a:cubicBezTo>
                    <a:pt x="36" y="164"/>
                    <a:pt x="36" y="164"/>
                    <a:pt x="36" y="164"/>
                  </a:cubicBezTo>
                  <a:cubicBezTo>
                    <a:pt x="17" y="145"/>
                    <a:pt x="17" y="145"/>
                    <a:pt x="17" y="145"/>
                  </a:cubicBezTo>
                  <a:cubicBezTo>
                    <a:pt x="31" y="126"/>
                    <a:pt x="31" y="126"/>
                    <a:pt x="31" y="126"/>
                  </a:cubicBezTo>
                  <a:cubicBezTo>
                    <a:pt x="24" y="108"/>
                    <a:pt x="24" y="108"/>
                    <a:pt x="24" y="108"/>
                  </a:cubicBezTo>
                  <a:cubicBezTo>
                    <a:pt x="0" y="104"/>
                    <a:pt x="0" y="104"/>
                    <a:pt x="0" y="104"/>
                  </a:cubicBezTo>
                  <a:cubicBezTo>
                    <a:pt x="0" y="78"/>
                    <a:pt x="0" y="78"/>
                    <a:pt x="0" y="78"/>
                  </a:cubicBezTo>
                  <a:cubicBezTo>
                    <a:pt x="24" y="73"/>
                    <a:pt x="24" y="73"/>
                    <a:pt x="24" y="73"/>
                  </a:cubicBezTo>
                  <a:cubicBezTo>
                    <a:pt x="31" y="56"/>
                    <a:pt x="31" y="56"/>
                    <a:pt x="31" y="56"/>
                  </a:cubicBezTo>
                  <a:cubicBezTo>
                    <a:pt x="17" y="36"/>
                    <a:pt x="17" y="36"/>
                    <a:pt x="17" y="36"/>
                  </a:cubicBezTo>
                  <a:cubicBezTo>
                    <a:pt x="36" y="17"/>
                    <a:pt x="36" y="17"/>
                    <a:pt x="36" y="17"/>
                  </a:cubicBezTo>
                  <a:cubicBezTo>
                    <a:pt x="56" y="31"/>
                    <a:pt x="56" y="31"/>
                    <a:pt x="56" y="31"/>
                  </a:cubicBezTo>
                  <a:cubicBezTo>
                    <a:pt x="73" y="24"/>
                    <a:pt x="73" y="24"/>
                    <a:pt x="73" y="24"/>
                  </a:cubicBezTo>
                  <a:cubicBezTo>
                    <a:pt x="78" y="0"/>
                    <a:pt x="78" y="0"/>
                    <a:pt x="78" y="0"/>
                  </a:cubicBezTo>
                  <a:lnTo>
                    <a:pt x="10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45" name="Rectangle 44"/>
          <p:cNvSpPr/>
          <p:nvPr/>
        </p:nvSpPr>
        <p:spPr>
          <a:xfrm>
            <a:off x="8868472" y="3220251"/>
            <a:ext cx="1692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Sistema</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120" name="Freeform 5014"/>
          <p:cNvSpPr>
            <a:spLocks noEditPoints="1"/>
          </p:cNvSpPr>
          <p:nvPr/>
        </p:nvSpPr>
        <p:spPr bwMode="auto">
          <a:xfrm>
            <a:off x="9013836" y="3265622"/>
            <a:ext cx="250516" cy="184071"/>
          </a:xfrm>
          <a:custGeom>
            <a:avLst/>
            <a:gdLst>
              <a:gd name="T0" fmla="*/ 360 w 360"/>
              <a:gd name="T1" fmla="*/ 256 h 278"/>
              <a:gd name="T2" fmla="*/ 360 w 360"/>
              <a:gd name="T3" fmla="*/ 252 h 278"/>
              <a:gd name="T4" fmla="*/ 358 w 360"/>
              <a:gd name="T5" fmla="*/ 252 h 278"/>
              <a:gd name="T6" fmla="*/ 318 w 360"/>
              <a:gd name="T7" fmla="*/ 200 h 278"/>
              <a:gd name="T8" fmla="*/ 314 w 360"/>
              <a:gd name="T9" fmla="*/ 198 h 278"/>
              <a:gd name="T10" fmla="*/ 50 w 360"/>
              <a:gd name="T11" fmla="*/ 196 h 278"/>
              <a:gd name="T12" fmla="*/ 46 w 360"/>
              <a:gd name="T13" fmla="*/ 198 h 278"/>
              <a:gd name="T14" fmla="*/ 2 w 360"/>
              <a:gd name="T15" fmla="*/ 250 h 278"/>
              <a:gd name="T16" fmla="*/ 2 w 360"/>
              <a:gd name="T17" fmla="*/ 252 h 278"/>
              <a:gd name="T18" fmla="*/ 0 w 360"/>
              <a:gd name="T19" fmla="*/ 252 h 278"/>
              <a:gd name="T20" fmla="*/ 0 w 360"/>
              <a:gd name="T21" fmla="*/ 256 h 278"/>
              <a:gd name="T22" fmla="*/ 0 w 360"/>
              <a:gd name="T23" fmla="*/ 256 h 278"/>
              <a:gd name="T24" fmla="*/ 0 w 360"/>
              <a:gd name="T25" fmla="*/ 268 h 278"/>
              <a:gd name="T26" fmla="*/ 4 w 360"/>
              <a:gd name="T27" fmla="*/ 276 h 278"/>
              <a:gd name="T28" fmla="*/ 10 w 360"/>
              <a:gd name="T29" fmla="*/ 278 h 278"/>
              <a:gd name="T30" fmla="*/ 350 w 360"/>
              <a:gd name="T31" fmla="*/ 278 h 278"/>
              <a:gd name="T32" fmla="*/ 356 w 360"/>
              <a:gd name="T33" fmla="*/ 276 h 278"/>
              <a:gd name="T34" fmla="*/ 360 w 360"/>
              <a:gd name="T35" fmla="*/ 268 h 278"/>
              <a:gd name="T36" fmla="*/ 360 w 360"/>
              <a:gd name="T37" fmla="*/ 256 h 278"/>
              <a:gd name="T38" fmla="*/ 360 w 360"/>
              <a:gd name="T39" fmla="*/ 256 h 278"/>
              <a:gd name="T40" fmla="*/ 146 w 360"/>
              <a:gd name="T41" fmla="*/ 234 h 278"/>
              <a:gd name="T42" fmla="*/ 226 w 360"/>
              <a:gd name="T43" fmla="*/ 254 h 278"/>
              <a:gd name="T44" fmla="*/ 338 w 360"/>
              <a:gd name="T45" fmla="*/ 268 h 278"/>
              <a:gd name="T46" fmla="*/ 334 w 360"/>
              <a:gd name="T47" fmla="*/ 270 h 278"/>
              <a:gd name="T48" fmla="*/ 332 w 360"/>
              <a:gd name="T49" fmla="*/ 270 h 278"/>
              <a:gd name="T50" fmla="*/ 326 w 360"/>
              <a:gd name="T51" fmla="*/ 268 h 278"/>
              <a:gd name="T52" fmla="*/ 324 w 360"/>
              <a:gd name="T53" fmla="*/ 262 h 278"/>
              <a:gd name="T54" fmla="*/ 326 w 360"/>
              <a:gd name="T55" fmla="*/ 256 h 278"/>
              <a:gd name="T56" fmla="*/ 328 w 360"/>
              <a:gd name="T57" fmla="*/ 256 h 278"/>
              <a:gd name="T58" fmla="*/ 334 w 360"/>
              <a:gd name="T59" fmla="*/ 256 h 278"/>
              <a:gd name="T60" fmla="*/ 338 w 360"/>
              <a:gd name="T61" fmla="*/ 256 h 278"/>
              <a:gd name="T62" fmla="*/ 340 w 360"/>
              <a:gd name="T63" fmla="*/ 262 h 278"/>
              <a:gd name="T64" fmla="*/ 340 w 360"/>
              <a:gd name="T65" fmla="*/ 266 h 278"/>
              <a:gd name="T66" fmla="*/ 338 w 360"/>
              <a:gd name="T67" fmla="*/ 268 h 278"/>
              <a:gd name="T68" fmla="*/ 306 w 360"/>
              <a:gd name="T69" fmla="*/ 184 h 278"/>
              <a:gd name="T70" fmla="*/ 310 w 360"/>
              <a:gd name="T71" fmla="*/ 184 h 278"/>
              <a:gd name="T72" fmla="*/ 318 w 360"/>
              <a:gd name="T73" fmla="*/ 178 h 278"/>
              <a:gd name="T74" fmla="*/ 318 w 360"/>
              <a:gd name="T75" fmla="*/ 12 h 278"/>
              <a:gd name="T76" fmla="*/ 318 w 360"/>
              <a:gd name="T77" fmla="*/ 6 h 278"/>
              <a:gd name="T78" fmla="*/ 310 w 360"/>
              <a:gd name="T79" fmla="*/ 0 h 278"/>
              <a:gd name="T80" fmla="*/ 54 w 360"/>
              <a:gd name="T81" fmla="*/ 0 h 278"/>
              <a:gd name="T82" fmla="*/ 50 w 360"/>
              <a:gd name="T83" fmla="*/ 0 h 278"/>
              <a:gd name="T84" fmla="*/ 42 w 360"/>
              <a:gd name="T85" fmla="*/ 6 h 278"/>
              <a:gd name="T86" fmla="*/ 42 w 360"/>
              <a:gd name="T87" fmla="*/ 172 h 278"/>
              <a:gd name="T88" fmla="*/ 42 w 360"/>
              <a:gd name="T89" fmla="*/ 178 h 278"/>
              <a:gd name="T90" fmla="*/ 50 w 360"/>
              <a:gd name="T91" fmla="*/ 184 h 278"/>
              <a:gd name="T92" fmla="*/ 54 w 360"/>
              <a:gd name="T93" fmla="*/ 184 h 278"/>
              <a:gd name="T94" fmla="*/ 294 w 360"/>
              <a:gd name="T95" fmla="*/ 24 h 278"/>
              <a:gd name="T96" fmla="*/ 66 w 360"/>
              <a:gd name="T97"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0" h="278">
                <a:moveTo>
                  <a:pt x="360" y="256"/>
                </a:moveTo>
                <a:lnTo>
                  <a:pt x="360" y="256"/>
                </a:lnTo>
                <a:lnTo>
                  <a:pt x="360" y="252"/>
                </a:lnTo>
                <a:lnTo>
                  <a:pt x="360" y="252"/>
                </a:lnTo>
                <a:lnTo>
                  <a:pt x="358" y="252"/>
                </a:lnTo>
                <a:lnTo>
                  <a:pt x="358" y="252"/>
                </a:lnTo>
                <a:lnTo>
                  <a:pt x="358" y="250"/>
                </a:lnTo>
                <a:lnTo>
                  <a:pt x="318" y="200"/>
                </a:lnTo>
                <a:lnTo>
                  <a:pt x="318" y="200"/>
                </a:lnTo>
                <a:lnTo>
                  <a:pt x="314" y="198"/>
                </a:lnTo>
                <a:lnTo>
                  <a:pt x="310" y="196"/>
                </a:lnTo>
                <a:lnTo>
                  <a:pt x="50" y="196"/>
                </a:lnTo>
                <a:lnTo>
                  <a:pt x="50" y="196"/>
                </a:lnTo>
                <a:lnTo>
                  <a:pt x="46" y="198"/>
                </a:lnTo>
                <a:lnTo>
                  <a:pt x="42" y="200"/>
                </a:lnTo>
                <a:lnTo>
                  <a:pt x="2" y="250"/>
                </a:lnTo>
                <a:lnTo>
                  <a:pt x="2" y="250"/>
                </a:lnTo>
                <a:lnTo>
                  <a:pt x="2" y="252"/>
                </a:lnTo>
                <a:lnTo>
                  <a:pt x="2" y="252"/>
                </a:lnTo>
                <a:lnTo>
                  <a:pt x="0" y="252"/>
                </a:lnTo>
                <a:lnTo>
                  <a:pt x="0" y="252"/>
                </a:lnTo>
                <a:lnTo>
                  <a:pt x="0" y="256"/>
                </a:lnTo>
                <a:lnTo>
                  <a:pt x="0" y="256"/>
                </a:lnTo>
                <a:lnTo>
                  <a:pt x="0" y="256"/>
                </a:lnTo>
                <a:lnTo>
                  <a:pt x="0" y="268"/>
                </a:lnTo>
                <a:lnTo>
                  <a:pt x="0" y="268"/>
                </a:lnTo>
                <a:lnTo>
                  <a:pt x="0" y="272"/>
                </a:lnTo>
                <a:lnTo>
                  <a:pt x="4" y="276"/>
                </a:lnTo>
                <a:lnTo>
                  <a:pt x="6" y="278"/>
                </a:lnTo>
                <a:lnTo>
                  <a:pt x="10" y="278"/>
                </a:lnTo>
                <a:lnTo>
                  <a:pt x="350" y="278"/>
                </a:lnTo>
                <a:lnTo>
                  <a:pt x="350" y="278"/>
                </a:lnTo>
                <a:lnTo>
                  <a:pt x="354" y="278"/>
                </a:lnTo>
                <a:lnTo>
                  <a:pt x="356" y="276"/>
                </a:lnTo>
                <a:lnTo>
                  <a:pt x="360" y="272"/>
                </a:lnTo>
                <a:lnTo>
                  <a:pt x="360" y="268"/>
                </a:lnTo>
                <a:lnTo>
                  <a:pt x="360" y="256"/>
                </a:lnTo>
                <a:lnTo>
                  <a:pt x="360" y="256"/>
                </a:lnTo>
                <a:lnTo>
                  <a:pt x="360" y="256"/>
                </a:lnTo>
                <a:lnTo>
                  <a:pt x="360" y="256"/>
                </a:lnTo>
                <a:close/>
                <a:moveTo>
                  <a:pt x="134" y="254"/>
                </a:moveTo>
                <a:lnTo>
                  <a:pt x="146" y="234"/>
                </a:lnTo>
                <a:lnTo>
                  <a:pt x="214" y="234"/>
                </a:lnTo>
                <a:lnTo>
                  <a:pt x="226" y="254"/>
                </a:lnTo>
                <a:lnTo>
                  <a:pt x="134" y="254"/>
                </a:lnTo>
                <a:close/>
                <a:moveTo>
                  <a:pt x="338" y="268"/>
                </a:moveTo>
                <a:lnTo>
                  <a:pt x="338" y="268"/>
                </a:lnTo>
                <a:lnTo>
                  <a:pt x="334" y="270"/>
                </a:lnTo>
                <a:lnTo>
                  <a:pt x="332" y="270"/>
                </a:lnTo>
                <a:lnTo>
                  <a:pt x="332" y="270"/>
                </a:lnTo>
                <a:lnTo>
                  <a:pt x="326" y="268"/>
                </a:lnTo>
                <a:lnTo>
                  <a:pt x="326" y="268"/>
                </a:lnTo>
                <a:lnTo>
                  <a:pt x="324" y="262"/>
                </a:lnTo>
                <a:lnTo>
                  <a:pt x="324" y="262"/>
                </a:lnTo>
                <a:lnTo>
                  <a:pt x="324" y="260"/>
                </a:lnTo>
                <a:lnTo>
                  <a:pt x="326" y="256"/>
                </a:lnTo>
                <a:lnTo>
                  <a:pt x="326" y="256"/>
                </a:lnTo>
                <a:lnTo>
                  <a:pt x="328" y="256"/>
                </a:lnTo>
                <a:lnTo>
                  <a:pt x="332" y="254"/>
                </a:lnTo>
                <a:lnTo>
                  <a:pt x="334" y="256"/>
                </a:lnTo>
                <a:lnTo>
                  <a:pt x="338" y="256"/>
                </a:lnTo>
                <a:lnTo>
                  <a:pt x="338" y="256"/>
                </a:lnTo>
                <a:lnTo>
                  <a:pt x="340" y="260"/>
                </a:lnTo>
                <a:lnTo>
                  <a:pt x="340" y="262"/>
                </a:lnTo>
                <a:lnTo>
                  <a:pt x="340" y="262"/>
                </a:lnTo>
                <a:lnTo>
                  <a:pt x="340" y="266"/>
                </a:lnTo>
                <a:lnTo>
                  <a:pt x="338" y="268"/>
                </a:lnTo>
                <a:lnTo>
                  <a:pt x="338" y="268"/>
                </a:lnTo>
                <a:close/>
                <a:moveTo>
                  <a:pt x="54" y="184"/>
                </a:moveTo>
                <a:lnTo>
                  <a:pt x="306" y="184"/>
                </a:lnTo>
                <a:lnTo>
                  <a:pt x="306" y="184"/>
                </a:lnTo>
                <a:lnTo>
                  <a:pt x="310" y="184"/>
                </a:lnTo>
                <a:lnTo>
                  <a:pt x="314" y="182"/>
                </a:lnTo>
                <a:lnTo>
                  <a:pt x="318" y="178"/>
                </a:lnTo>
                <a:lnTo>
                  <a:pt x="318" y="172"/>
                </a:lnTo>
                <a:lnTo>
                  <a:pt x="318" y="12"/>
                </a:lnTo>
                <a:lnTo>
                  <a:pt x="318" y="12"/>
                </a:lnTo>
                <a:lnTo>
                  <a:pt x="318" y="6"/>
                </a:lnTo>
                <a:lnTo>
                  <a:pt x="314" y="2"/>
                </a:lnTo>
                <a:lnTo>
                  <a:pt x="310" y="0"/>
                </a:lnTo>
                <a:lnTo>
                  <a:pt x="306" y="0"/>
                </a:lnTo>
                <a:lnTo>
                  <a:pt x="54" y="0"/>
                </a:lnTo>
                <a:lnTo>
                  <a:pt x="54" y="0"/>
                </a:lnTo>
                <a:lnTo>
                  <a:pt x="50" y="0"/>
                </a:lnTo>
                <a:lnTo>
                  <a:pt x="46" y="2"/>
                </a:lnTo>
                <a:lnTo>
                  <a:pt x="42" y="6"/>
                </a:lnTo>
                <a:lnTo>
                  <a:pt x="42" y="12"/>
                </a:lnTo>
                <a:lnTo>
                  <a:pt x="42" y="172"/>
                </a:lnTo>
                <a:lnTo>
                  <a:pt x="42" y="172"/>
                </a:lnTo>
                <a:lnTo>
                  <a:pt x="42" y="178"/>
                </a:lnTo>
                <a:lnTo>
                  <a:pt x="46" y="182"/>
                </a:lnTo>
                <a:lnTo>
                  <a:pt x="50" y="184"/>
                </a:lnTo>
                <a:lnTo>
                  <a:pt x="54" y="184"/>
                </a:lnTo>
                <a:lnTo>
                  <a:pt x="54" y="184"/>
                </a:lnTo>
                <a:close/>
                <a:moveTo>
                  <a:pt x="66" y="24"/>
                </a:moveTo>
                <a:lnTo>
                  <a:pt x="294" y="24"/>
                </a:lnTo>
                <a:lnTo>
                  <a:pt x="294" y="160"/>
                </a:lnTo>
                <a:lnTo>
                  <a:pt x="66" y="160"/>
                </a:lnTo>
                <a:lnTo>
                  <a:pt x="66" y="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grpSp>
        <p:nvGrpSpPr>
          <p:cNvPr id="15" name="Group 14">
            <a:extLst>
              <a:ext uri="{FF2B5EF4-FFF2-40B4-BE49-F238E27FC236}">
                <a16:creationId xmlns:a16="http://schemas.microsoft.com/office/drawing/2014/main" id="{F90E6F75-52E7-4C20-80C3-B6002248B6B7}"/>
              </a:ext>
            </a:extLst>
          </p:cNvPr>
          <p:cNvGrpSpPr/>
          <p:nvPr/>
        </p:nvGrpSpPr>
        <p:grpSpPr>
          <a:xfrm>
            <a:off x="1271465" y="2645174"/>
            <a:ext cx="2645723" cy="522388"/>
            <a:chOff x="623392" y="2645174"/>
            <a:chExt cx="2645723" cy="522388"/>
          </a:xfrm>
        </p:grpSpPr>
        <p:sp>
          <p:nvSpPr>
            <p:cNvPr id="52" name="16 Rectángulo redondeado"/>
            <p:cNvSpPr/>
            <p:nvPr/>
          </p:nvSpPr>
          <p:spPr>
            <a:xfrm>
              <a:off x="623392" y="2807562"/>
              <a:ext cx="2439942" cy="360000"/>
            </a:xfrm>
            <a:prstGeom prst="roundRect">
              <a:avLst/>
            </a:prstGeom>
            <a:solidFill>
              <a:schemeClr val="accent5">
                <a:lumMod val="50000"/>
              </a:schemeClr>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2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Características generales</a:t>
              </a:r>
            </a:p>
          </p:txBody>
        </p:sp>
        <p:grpSp>
          <p:nvGrpSpPr>
            <p:cNvPr id="12" name="Group 11">
              <a:extLst>
                <a:ext uri="{FF2B5EF4-FFF2-40B4-BE49-F238E27FC236}">
                  <a16:creationId xmlns:a16="http://schemas.microsoft.com/office/drawing/2014/main" id="{BDA0D93D-53AA-4E52-AEE9-C615AFDE9270}"/>
                </a:ext>
              </a:extLst>
            </p:cNvPr>
            <p:cNvGrpSpPr/>
            <p:nvPr/>
          </p:nvGrpSpPr>
          <p:grpSpPr>
            <a:xfrm>
              <a:off x="2837115" y="2645174"/>
              <a:ext cx="432000" cy="432000"/>
              <a:chOff x="2837115" y="2645174"/>
              <a:chExt cx="432000" cy="432000"/>
            </a:xfrm>
          </p:grpSpPr>
          <p:sp>
            <p:nvSpPr>
              <p:cNvPr id="43" name="Oval 42"/>
              <p:cNvSpPr/>
              <p:nvPr/>
            </p:nvSpPr>
            <p:spPr>
              <a:xfrm>
                <a:off x="2837115" y="2645174"/>
                <a:ext cx="432000" cy="432000"/>
              </a:xfrm>
              <a:prstGeom prst="ellipse">
                <a:avLst/>
              </a:prstGeom>
              <a:solidFill>
                <a:srgbClr val="00A3A1"/>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endParaRPr>
              </a:p>
            </p:txBody>
          </p:sp>
          <p:sp>
            <p:nvSpPr>
              <p:cNvPr id="34" name="Freeform 4958"/>
              <p:cNvSpPr>
                <a:spLocks noEditPoints="1"/>
              </p:cNvSpPr>
              <p:nvPr/>
            </p:nvSpPr>
            <p:spPr bwMode="auto">
              <a:xfrm>
                <a:off x="2920268" y="2709154"/>
                <a:ext cx="265695" cy="282144"/>
              </a:xfrm>
              <a:custGeom>
                <a:avLst/>
                <a:gdLst>
                  <a:gd name="T0" fmla="*/ 294 w 414"/>
                  <a:gd name="T1" fmla="*/ 176 h 404"/>
                  <a:gd name="T2" fmla="*/ 272 w 414"/>
                  <a:gd name="T3" fmla="*/ 200 h 404"/>
                  <a:gd name="T4" fmla="*/ 272 w 414"/>
                  <a:gd name="T5" fmla="*/ 220 h 404"/>
                  <a:gd name="T6" fmla="*/ 294 w 414"/>
                  <a:gd name="T7" fmla="*/ 244 h 404"/>
                  <a:gd name="T8" fmla="*/ 286 w 414"/>
                  <a:gd name="T9" fmla="*/ 316 h 404"/>
                  <a:gd name="T10" fmla="*/ 244 w 414"/>
                  <a:gd name="T11" fmla="*/ 338 h 404"/>
                  <a:gd name="T12" fmla="*/ 212 w 414"/>
                  <a:gd name="T13" fmla="*/ 316 h 404"/>
                  <a:gd name="T14" fmla="*/ 170 w 414"/>
                  <a:gd name="T15" fmla="*/ 332 h 404"/>
                  <a:gd name="T16" fmla="*/ 112 w 414"/>
                  <a:gd name="T17" fmla="*/ 378 h 404"/>
                  <a:gd name="T18" fmla="*/ 128 w 414"/>
                  <a:gd name="T19" fmla="*/ 390 h 404"/>
                  <a:gd name="T20" fmla="*/ 174 w 414"/>
                  <a:gd name="T21" fmla="*/ 372 h 404"/>
                  <a:gd name="T22" fmla="*/ 212 w 414"/>
                  <a:gd name="T23" fmla="*/ 382 h 404"/>
                  <a:gd name="T24" fmla="*/ 244 w 414"/>
                  <a:gd name="T25" fmla="*/ 358 h 404"/>
                  <a:gd name="T26" fmla="*/ 302 w 414"/>
                  <a:gd name="T27" fmla="*/ 328 h 404"/>
                  <a:gd name="T28" fmla="*/ 314 w 414"/>
                  <a:gd name="T29" fmla="*/ 288 h 404"/>
                  <a:gd name="T30" fmla="*/ 336 w 414"/>
                  <a:gd name="T31" fmla="*/ 228 h 404"/>
                  <a:gd name="T32" fmla="*/ 414 w 414"/>
                  <a:gd name="T33" fmla="*/ 210 h 404"/>
                  <a:gd name="T34" fmla="*/ 330 w 414"/>
                  <a:gd name="T35" fmla="*/ 184 h 404"/>
                  <a:gd name="T36" fmla="*/ 200 w 414"/>
                  <a:gd name="T37" fmla="*/ 364 h 404"/>
                  <a:gd name="T38" fmla="*/ 186 w 414"/>
                  <a:gd name="T39" fmla="*/ 348 h 404"/>
                  <a:gd name="T40" fmla="*/ 200 w 414"/>
                  <a:gd name="T41" fmla="*/ 334 h 404"/>
                  <a:gd name="T42" fmla="*/ 216 w 414"/>
                  <a:gd name="T43" fmla="*/ 348 h 404"/>
                  <a:gd name="T44" fmla="*/ 200 w 414"/>
                  <a:gd name="T45" fmla="*/ 364 h 404"/>
                  <a:gd name="T46" fmla="*/ 334 w 414"/>
                  <a:gd name="T47" fmla="*/ 138 h 404"/>
                  <a:gd name="T48" fmla="*/ 16 w 414"/>
                  <a:gd name="T49" fmla="*/ 292 h 404"/>
                  <a:gd name="T50" fmla="*/ 46 w 414"/>
                  <a:gd name="T51" fmla="*/ 240 h 404"/>
                  <a:gd name="T52" fmla="*/ 80 w 414"/>
                  <a:gd name="T53" fmla="*/ 240 h 404"/>
                  <a:gd name="T54" fmla="*/ 120 w 414"/>
                  <a:gd name="T55" fmla="*/ 238 h 404"/>
                  <a:gd name="T56" fmla="*/ 168 w 414"/>
                  <a:gd name="T57" fmla="*/ 220 h 404"/>
                  <a:gd name="T58" fmla="*/ 136 w 414"/>
                  <a:gd name="T59" fmla="*/ 200 h 404"/>
                  <a:gd name="T60" fmla="*/ 120 w 414"/>
                  <a:gd name="T61" fmla="*/ 182 h 404"/>
                  <a:gd name="T62" fmla="*/ 86 w 414"/>
                  <a:gd name="T63" fmla="*/ 176 h 404"/>
                  <a:gd name="T64" fmla="*/ 62 w 414"/>
                  <a:gd name="T65" fmla="*/ 206 h 404"/>
                  <a:gd name="T66" fmla="*/ 16 w 414"/>
                  <a:gd name="T67" fmla="*/ 242 h 404"/>
                  <a:gd name="T68" fmla="*/ 6 w 414"/>
                  <a:gd name="T69" fmla="*/ 292 h 404"/>
                  <a:gd name="T70" fmla="*/ 104 w 414"/>
                  <a:gd name="T71" fmla="*/ 196 h 404"/>
                  <a:gd name="T72" fmla="*/ 112 w 414"/>
                  <a:gd name="T73" fmla="*/ 216 h 404"/>
                  <a:gd name="T74" fmla="*/ 92 w 414"/>
                  <a:gd name="T75" fmla="*/ 224 h 404"/>
                  <a:gd name="T76" fmla="*/ 84 w 414"/>
                  <a:gd name="T77" fmla="*/ 204 h 404"/>
                  <a:gd name="T78" fmla="*/ 108 w 414"/>
                  <a:gd name="T79" fmla="*/ 306 h 404"/>
                  <a:gd name="T80" fmla="*/ 124 w 414"/>
                  <a:gd name="T81" fmla="*/ 284 h 404"/>
                  <a:gd name="T82" fmla="*/ 184 w 414"/>
                  <a:gd name="T83" fmla="*/ 234 h 404"/>
                  <a:gd name="T84" fmla="*/ 212 w 414"/>
                  <a:gd name="T85" fmla="*/ 202 h 404"/>
                  <a:gd name="T86" fmla="*/ 180 w 414"/>
                  <a:gd name="T87" fmla="*/ 276 h 404"/>
                  <a:gd name="T88" fmla="*/ 108 w 414"/>
                  <a:gd name="T89" fmla="*/ 306 h 404"/>
                  <a:gd name="T90" fmla="*/ 212 w 414"/>
                  <a:gd name="T91" fmla="*/ 68 h 404"/>
                  <a:gd name="T92" fmla="*/ 236 w 414"/>
                  <a:gd name="T93" fmla="*/ 34 h 404"/>
                  <a:gd name="T94" fmla="*/ 222 w 414"/>
                  <a:gd name="T95" fmla="*/ 6 h 404"/>
                  <a:gd name="T96" fmla="*/ 194 w 414"/>
                  <a:gd name="T97" fmla="*/ 0 h 404"/>
                  <a:gd name="T98" fmla="*/ 168 w 414"/>
                  <a:gd name="T99" fmla="*/ 22 h 404"/>
                  <a:gd name="T100" fmla="*/ 174 w 414"/>
                  <a:gd name="T101" fmla="*/ 56 h 404"/>
                  <a:gd name="T102" fmla="*/ 202 w 414"/>
                  <a:gd name="T103" fmla="*/ 20 h 404"/>
                  <a:gd name="T104" fmla="*/ 216 w 414"/>
                  <a:gd name="T105" fmla="*/ 34 h 404"/>
                  <a:gd name="T106" fmla="*/ 202 w 414"/>
                  <a:gd name="T107" fmla="*/ 50 h 404"/>
                  <a:gd name="T108" fmla="*/ 186 w 414"/>
                  <a:gd name="T109" fmla="*/ 34 h 404"/>
                  <a:gd name="T110" fmla="*/ 202 w 414"/>
                  <a:gd name="T111" fmla="*/ 20 h 404"/>
                  <a:gd name="T112" fmla="*/ 2 w 414"/>
                  <a:gd name="T113" fmla="*/ 138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4" h="404">
                    <a:moveTo>
                      <a:pt x="314" y="176"/>
                    </a:moveTo>
                    <a:lnTo>
                      <a:pt x="314" y="30"/>
                    </a:lnTo>
                    <a:lnTo>
                      <a:pt x="314" y="30"/>
                    </a:lnTo>
                    <a:lnTo>
                      <a:pt x="294" y="20"/>
                    </a:lnTo>
                    <a:lnTo>
                      <a:pt x="294" y="176"/>
                    </a:lnTo>
                    <a:lnTo>
                      <a:pt x="294" y="176"/>
                    </a:lnTo>
                    <a:lnTo>
                      <a:pt x="286" y="180"/>
                    </a:lnTo>
                    <a:lnTo>
                      <a:pt x="280" y="184"/>
                    </a:lnTo>
                    <a:lnTo>
                      <a:pt x="274" y="192"/>
                    </a:lnTo>
                    <a:lnTo>
                      <a:pt x="272" y="200"/>
                    </a:lnTo>
                    <a:lnTo>
                      <a:pt x="232" y="200"/>
                    </a:lnTo>
                    <a:lnTo>
                      <a:pt x="232" y="202"/>
                    </a:lnTo>
                    <a:lnTo>
                      <a:pt x="232" y="202"/>
                    </a:lnTo>
                    <a:lnTo>
                      <a:pt x="230" y="220"/>
                    </a:lnTo>
                    <a:lnTo>
                      <a:pt x="272" y="220"/>
                    </a:lnTo>
                    <a:lnTo>
                      <a:pt x="272" y="220"/>
                    </a:lnTo>
                    <a:lnTo>
                      <a:pt x="274" y="228"/>
                    </a:lnTo>
                    <a:lnTo>
                      <a:pt x="280" y="234"/>
                    </a:lnTo>
                    <a:lnTo>
                      <a:pt x="286" y="240"/>
                    </a:lnTo>
                    <a:lnTo>
                      <a:pt x="294" y="244"/>
                    </a:lnTo>
                    <a:lnTo>
                      <a:pt x="294" y="288"/>
                    </a:lnTo>
                    <a:lnTo>
                      <a:pt x="294" y="288"/>
                    </a:lnTo>
                    <a:lnTo>
                      <a:pt x="294" y="298"/>
                    </a:lnTo>
                    <a:lnTo>
                      <a:pt x="290" y="308"/>
                    </a:lnTo>
                    <a:lnTo>
                      <a:pt x="286" y="316"/>
                    </a:lnTo>
                    <a:lnTo>
                      <a:pt x="280" y="324"/>
                    </a:lnTo>
                    <a:lnTo>
                      <a:pt x="272" y="330"/>
                    </a:lnTo>
                    <a:lnTo>
                      <a:pt x="264" y="334"/>
                    </a:lnTo>
                    <a:lnTo>
                      <a:pt x="254" y="338"/>
                    </a:lnTo>
                    <a:lnTo>
                      <a:pt x="244" y="338"/>
                    </a:lnTo>
                    <a:lnTo>
                      <a:pt x="234" y="338"/>
                    </a:lnTo>
                    <a:lnTo>
                      <a:pt x="234" y="338"/>
                    </a:lnTo>
                    <a:lnTo>
                      <a:pt x="230" y="328"/>
                    </a:lnTo>
                    <a:lnTo>
                      <a:pt x="222" y="320"/>
                    </a:lnTo>
                    <a:lnTo>
                      <a:pt x="212" y="316"/>
                    </a:lnTo>
                    <a:lnTo>
                      <a:pt x="200" y="314"/>
                    </a:lnTo>
                    <a:lnTo>
                      <a:pt x="200" y="314"/>
                    </a:lnTo>
                    <a:lnTo>
                      <a:pt x="188" y="316"/>
                    </a:lnTo>
                    <a:lnTo>
                      <a:pt x="178" y="322"/>
                    </a:lnTo>
                    <a:lnTo>
                      <a:pt x="170" y="332"/>
                    </a:lnTo>
                    <a:lnTo>
                      <a:pt x="166" y="342"/>
                    </a:lnTo>
                    <a:lnTo>
                      <a:pt x="166" y="342"/>
                    </a:lnTo>
                    <a:lnTo>
                      <a:pt x="146" y="350"/>
                    </a:lnTo>
                    <a:lnTo>
                      <a:pt x="128" y="362"/>
                    </a:lnTo>
                    <a:lnTo>
                      <a:pt x="112" y="378"/>
                    </a:lnTo>
                    <a:lnTo>
                      <a:pt x="100" y="396"/>
                    </a:lnTo>
                    <a:lnTo>
                      <a:pt x="100" y="396"/>
                    </a:lnTo>
                    <a:lnTo>
                      <a:pt x="118" y="404"/>
                    </a:lnTo>
                    <a:lnTo>
                      <a:pt x="118" y="404"/>
                    </a:lnTo>
                    <a:lnTo>
                      <a:pt x="128" y="390"/>
                    </a:lnTo>
                    <a:lnTo>
                      <a:pt x="140" y="378"/>
                    </a:lnTo>
                    <a:lnTo>
                      <a:pt x="152" y="370"/>
                    </a:lnTo>
                    <a:lnTo>
                      <a:pt x="168" y="362"/>
                    </a:lnTo>
                    <a:lnTo>
                      <a:pt x="168" y="362"/>
                    </a:lnTo>
                    <a:lnTo>
                      <a:pt x="174" y="372"/>
                    </a:lnTo>
                    <a:lnTo>
                      <a:pt x="182" y="378"/>
                    </a:lnTo>
                    <a:lnTo>
                      <a:pt x="190" y="382"/>
                    </a:lnTo>
                    <a:lnTo>
                      <a:pt x="200" y="384"/>
                    </a:lnTo>
                    <a:lnTo>
                      <a:pt x="200" y="384"/>
                    </a:lnTo>
                    <a:lnTo>
                      <a:pt x="212" y="382"/>
                    </a:lnTo>
                    <a:lnTo>
                      <a:pt x="222" y="378"/>
                    </a:lnTo>
                    <a:lnTo>
                      <a:pt x="230" y="370"/>
                    </a:lnTo>
                    <a:lnTo>
                      <a:pt x="234" y="358"/>
                    </a:lnTo>
                    <a:lnTo>
                      <a:pt x="244" y="358"/>
                    </a:lnTo>
                    <a:lnTo>
                      <a:pt x="244" y="358"/>
                    </a:lnTo>
                    <a:lnTo>
                      <a:pt x="258" y="358"/>
                    </a:lnTo>
                    <a:lnTo>
                      <a:pt x="272" y="354"/>
                    </a:lnTo>
                    <a:lnTo>
                      <a:pt x="284" y="346"/>
                    </a:lnTo>
                    <a:lnTo>
                      <a:pt x="294" y="338"/>
                    </a:lnTo>
                    <a:lnTo>
                      <a:pt x="302" y="328"/>
                    </a:lnTo>
                    <a:lnTo>
                      <a:pt x="310" y="316"/>
                    </a:lnTo>
                    <a:lnTo>
                      <a:pt x="314" y="302"/>
                    </a:lnTo>
                    <a:lnTo>
                      <a:pt x="314" y="288"/>
                    </a:lnTo>
                    <a:lnTo>
                      <a:pt x="314" y="288"/>
                    </a:lnTo>
                    <a:lnTo>
                      <a:pt x="314" y="288"/>
                    </a:lnTo>
                    <a:lnTo>
                      <a:pt x="314" y="244"/>
                    </a:lnTo>
                    <a:lnTo>
                      <a:pt x="314" y="244"/>
                    </a:lnTo>
                    <a:lnTo>
                      <a:pt x="324" y="240"/>
                    </a:lnTo>
                    <a:lnTo>
                      <a:pt x="330" y="234"/>
                    </a:lnTo>
                    <a:lnTo>
                      <a:pt x="336" y="228"/>
                    </a:lnTo>
                    <a:lnTo>
                      <a:pt x="338" y="220"/>
                    </a:lnTo>
                    <a:lnTo>
                      <a:pt x="414" y="220"/>
                    </a:lnTo>
                    <a:lnTo>
                      <a:pt x="414" y="220"/>
                    </a:lnTo>
                    <a:lnTo>
                      <a:pt x="414" y="210"/>
                    </a:lnTo>
                    <a:lnTo>
                      <a:pt x="414" y="210"/>
                    </a:lnTo>
                    <a:lnTo>
                      <a:pt x="414" y="200"/>
                    </a:lnTo>
                    <a:lnTo>
                      <a:pt x="338" y="200"/>
                    </a:lnTo>
                    <a:lnTo>
                      <a:pt x="338" y="200"/>
                    </a:lnTo>
                    <a:lnTo>
                      <a:pt x="336" y="192"/>
                    </a:lnTo>
                    <a:lnTo>
                      <a:pt x="330" y="184"/>
                    </a:lnTo>
                    <a:lnTo>
                      <a:pt x="324" y="180"/>
                    </a:lnTo>
                    <a:lnTo>
                      <a:pt x="314" y="176"/>
                    </a:lnTo>
                    <a:lnTo>
                      <a:pt x="314" y="176"/>
                    </a:lnTo>
                    <a:close/>
                    <a:moveTo>
                      <a:pt x="200" y="364"/>
                    </a:moveTo>
                    <a:lnTo>
                      <a:pt x="200" y="364"/>
                    </a:lnTo>
                    <a:lnTo>
                      <a:pt x="194" y="364"/>
                    </a:lnTo>
                    <a:lnTo>
                      <a:pt x="190" y="360"/>
                    </a:lnTo>
                    <a:lnTo>
                      <a:pt x="186" y="354"/>
                    </a:lnTo>
                    <a:lnTo>
                      <a:pt x="186" y="348"/>
                    </a:lnTo>
                    <a:lnTo>
                      <a:pt x="186" y="348"/>
                    </a:lnTo>
                    <a:lnTo>
                      <a:pt x="186" y="342"/>
                    </a:lnTo>
                    <a:lnTo>
                      <a:pt x="190" y="338"/>
                    </a:lnTo>
                    <a:lnTo>
                      <a:pt x="194" y="334"/>
                    </a:lnTo>
                    <a:lnTo>
                      <a:pt x="200" y="334"/>
                    </a:lnTo>
                    <a:lnTo>
                      <a:pt x="200" y="334"/>
                    </a:lnTo>
                    <a:lnTo>
                      <a:pt x="206" y="334"/>
                    </a:lnTo>
                    <a:lnTo>
                      <a:pt x="212" y="338"/>
                    </a:lnTo>
                    <a:lnTo>
                      <a:pt x="216" y="342"/>
                    </a:lnTo>
                    <a:lnTo>
                      <a:pt x="216" y="348"/>
                    </a:lnTo>
                    <a:lnTo>
                      <a:pt x="216" y="348"/>
                    </a:lnTo>
                    <a:lnTo>
                      <a:pt x="216" y="354"/>
                    </a:lnTo>
                    <a:lnTo>
                      <a:pt x="212" y="360"/>
                    </a:lnTo>
                    <a:lnTo>
                      <a:pt x="206" y="364"/>
                    </a:lnTo>
                    <a:lnTo>
                      <a:pt x="200" y="364"/>
                    </a:lnTo>
                    <a:lnTo>
                      <a:pt x="200" y="364"/>
                    </a:lnTo>
                    <a:close/>
                    <a:moveTo>
                      <a:pt x="334" y="118"/>
                    </a:moveTo>
                    <a:lnTo>
                      <a:pt x="394" y="118"/>
                    </a:lnTo>
                    <a:lnTo>
                      <a:pt x="394" y="118"/>
                    </a:lnTo>
                    <a:lnTo>
                      <a:pt x="402" y="138"/>
                    </a:lnTo>
                    <a:lnTo>
                      <a:pt x="334" y="138"/>
                    </a:lnTo>
                    <a:lnTo>
                      <a:pt x="334" y="118"/>
                    </a:lnTo>
                    <a:close/>
                    <a:moveTo>
                      <a:pt x="16" y="310"/>
                    </a:moveTo>
                    <a:lnTo>
                      <a:pt x="16" y="304"/>
                    </a:lnTo>
                    <a:lnTo>
                      <a:pt x="16" y="304"/>
                    </a:lnTo>
                    <a:lnTo>
                      <a:pt x="16" y="292"/>
                    </a:lnTo>
                    <a:lnTo>
                      <a:pt x="20" y="278"/>
                    </a:lnTo>
                    <a:lnTo>
                      <a:pt x="24" y="268"/>
                    </a:lnTo>
                    <a:lnTo>
                      <a:pt x="30" y="256"/>
                    </a:lnTo>
                    <a:lnTo>
                      <a:pt x="38" y="248"/>
                    </a:lnTo>
                    <a:lnTo>
                      <a:pt x="46" y="240"/>
                    </a:lnTo>
                    <a:lnTo>
                      <a:pt x="56" y="232"/>
                    </a:lnTo>
                    <a:lnTo>
                      <a:pt x="66" y="226"/>
                    </a:lnTo>
                    <a:lnTo>
                      <a:pt x="66" y="226"/>
                    </a:lnTo>
                    <a:lnTo>
                      <a:pt x="72" y="234"/>
                    </a:lnTo>
                    <a:lnTo>
                      <a:pt x="80" y="240"/>
                    </a:lnTo>
                    <a:lnTo>
                      <a:pt x="88" y="244"/>
                    </a:lnTo>
                    <a:lnTo>
                      <a:pt x="98" y="246"/>
                    </a:lnTo>
                    <a:lnTo>
                      <a:pt x="98" y="246"/>
                    </a:lnTo>
                    <a:lnTo>
                      <a:pt x="110" y="244"/>
                    </a:lnTo>
                    <a:lnTo>
                      <a:pt x="120" y="238"/>
                    </a:lnTo>
                    <a:lnTo>
                      <a:pt x="128" y="230"/>
                    </a:lnTo>
                    <a:lnTo>
                      <a:pt x="132" y="220"/>
                    </a:lnTo>
                    <a:lnTo>
                      <a:pt x="132" y="220"/>
                    </a:lnTo>
                    <a:lnTo>
                      <a:pt x="136" y="220"/>
                    </a:lnTo>
                    <a:lnTo>
                      <a:pt x="168" y="220"/>
                    </a:lnTo>
                    <a:lnTo>
                      <a:pt x="168" y="220"/>
                    </a:lnTo>
                    <a:lnTo>
                      <a:pt x="170" y="212"/>
                    </a:lnTo>
                    <a:lnTo>
                      <a:pt x="172" y="202"/>
                    </a:lnTo>
                    <a:lnTo>
                      <a:pt x="172" y="200"/>
                    </a:lnTo>
                    <a:lnTo>
                      <a:pt x="136" y="200"/>
                    </a:lnTo>
                    <a:lnTo>
                      <a:pt x="136" y="200"/>
                    </a:lnTo>
                    <a:lnTo>
                      <a:pt x="132" y="200"/>
                    </a:lnTo>
                    <a:lnTo>
                      <a:pt x="132" y="200"/>
                    </a:lnTo>
                    <a:lnTo>
                      <a:pt x="128" y="190"/>
                    </a:lnTo>
                    <a:lnTo>
                      <a:pt x="120" y="182"/>
                    </a:lnTo>
                    <a:lnTo>
                      <a:pt x="110" y="176"/>
                    </a:lnTo>
                    <a:lnTo>
                      <a:pt x="98" y="174"/>
                    </a:lnTo>
                    <a:lnTo>
                      <a:pt x="98" y="174"/>
                    </a:lnTo>
                    <a:lnTo>
                      <a:pt x="92" y="176"/>
                    </a:lnTo>
                    <a:lnTo>
                      <a:pt x="86" y="176"/>
                    </a:lnTo>
                    <a:lnTo>
                      <a:pt x="74" y="184"/>
                    </a:lnTo>
                    <a:lnTo>
                      <a:pt x="66" y="194"/>
                    </a:lnTo>
                    <a:lnTo>
                      <a:pt x="64" y="200"/>
                    </a:lnTo>
                    <a:lnTo>
                      <a:pt x="62" y="206"/>
                    </a:lnTo>
                    <a:lnTo>
                      <a:pt x="62" y="206"/>
                    </a:lnTo>
                    <a:lnTo>
                      <a:pt x="52" y="212"/>
                    </a:lnTo>
                    <a:lnTo>
                      <a:pt x="42" y="218"/>
                    </a:lnTo>
                    <a:lnTo>
                      <a:pt x="32" y="224"/>
                    </a:lnTo>
                    <a:lnTo>
                      <a:pt x="24" y="232"/>
                    </a:lnTo>
                    <a:lnTo>
                      <a:pt x="16" y="242"/>
                    </a:lnTo>
                    <a:lnTo>
                      <a:pt x="10" y="252"/>
                    </a:lnTo>
                    <a:lnTo>
                      <a:pt x="4" y="262"/>
                    </a:lnTo>
                    <a:lnTo>
                      <a:pt x="0" y="274"/>
                    </a:lnTo>
                    <a:lnTo>
                      <a:pt x="0" y="274"/>
                    </a:lnTo>
                    <a:lnTo>
                      <a:pt x="6" y="292"/>
                    </a:lnTo>
                    <a:lnTo>
                      <a:pt x="16" y="310"/>
                    </a:lnTo>
                    <a:lnTo>
                      <a:pt x="16" y="310"/>
                    </a:lnTo>
                    <a:close/>
                    <a:moveTo>
                      <a:pt x="98" y="194"/>
                    </a:moveTo>
                    <a:lnTo>
                      <a:pt x="98" y="194"/>
                    </a:lnTo>
                    <a:lnTo>
                      <a:pt x="104" y="196"/>
                    </a:lnTo>
                    <a:lnTo>
                      <a:pt x="110" y="198"/>
                    </a:lnTo>
                    <a:lnTo>
                      <a:pt x="112" y="204"/>
                    </a:lnTo>
                    <a:lnTo>
                      <a:pt x="114" y="210"/>
                    </a:lnTo>
                    <a:lnTo>
                      <a:pt x="114" y="210"/>
                    </a:lnTo>
                    <a:lnTo>
                      <a:pt x="112" y="216"/>
                    </a:lnTo>
                    <a:lnTo>
                      <a:pt x="110" y="220"/>
                    </a:lnTo>
                    <a:lnTo>
                      <a:pt x="104" y="224"/>
                    </a:lnTo>
                    <a:lnTo>
                      <a:pt x="98" y="226"/>
                    </a:lnTo>
                    <a:lnTo>
                      <a:pt x="98" y="226"/>
                    </a:lnTo>
                    <a:lnTo>
                      <a:pt x="92" y="224"/>
                    </a:lnTo>
                    <a:lnTo>
                      <a:pt x="88" y="220"/>
                    </a:lnTo>
                    <a:lnTo>
                      <a:pt x="84" y="216"/>
                    </a:lnTo>
                    <a:lnTo>
                      <a:pt x="82" y="210"/>
                    </a:lnTo>
                    <a:lnTo>
                      <a:pt x="82" y="210"/>
                    </a:lnTo>
                    <a:lnTo>
                      <a:pt x="84" y="204"/>
                    </a:lnTo>
                    <a:lnTo>
                      <a:pt x="88" y="198"/>
                    </a:lnTo>
                    <a:lnTo>
                      <a:pt x="92" y="196"/>
                    </a:lnTo>
                    <a:lnTo>
                      <a:pt x="98" y="194"/>
                    </a:lnTo>
                    <a:lnTo>
                      <a:pt x="98" y="194"/>
                    </a:lnTo>
                    <a:close/>
                    <a:moveTo>
                      <a:pt x="108" y="306"/>
                    </a:moveTo>
                    <a:lnTo>
                      <a:pt x="36" y="306"/>
                    </a:lnTo>
                    <a:lnTo>
                      <a:pt x="36" y="286"/>
                    </a:lnTo>
                    <a:lnTo>
                      <a:pt x="108" y="286"/>
                    </a:lnTo>
                    <a:lnTo>
                      <a:pt x="108" y="286"/>
                    </a:lnTo>
                    <a:lnTo>
                      <a:pt x="124" y="284"/>
                    </a:lnTo>
                    <a:lnTo>
                      <a:pt x="140" y="280"/>
                    </a:lnTo>
                    <a:lnTo>
                      <a:pt x="154" y="272"/>
                    </a:lnTo>
                    <a:lnTo>
                      <a:pt x="166" y="262"/>
                    </a:lnTo>
                    <a:lnTo>
                      <a:pt x="178" y="250"/>
                    </a:lnTo>
                    <a:lnTo>
                      <a:pt x="184" y="234"/>
                    </a:lnTo>
                    <a:lnTo>
                      <a:pt x="190" y="220"/>
                    </a:lnTo>
                    <a:lnTo>
                      <a:pt x="192" y="202"/>
                    </a:lnTo>
                    <a:lnTo>
                      <a:pt x="192" y="158"/>
                    </a:lnTo>
                    <a:lnTo>
                      <a:pt x="212" y="158"/>
                    </a:lnTo>
                    <a:lnTo>
                      <a:pt x="212" y="202"/>
                    </a:lnTo>
                    <a:lnTo>
                      <a:pt x="212" y="202"/>
                    </a:lnTo>
                    <a:lnTo>
                      <a:pt x="210" y="224"/>
                    </a:lnTo>
                    <a:lnTo>
                      <a:pt x="204" y="242"/>
                    </a:lnTo>
                    <a:lnTo>
                      <a:pt x="194" y="260"/>
                    </a:lnTo>
                    <a:lnTo>
                      <a:pt x="180" y="276"/>
                    </a:lnTo>
                    <a:lnTo>
                      <a:pt x="166" y="288"/>
                    </a:lnTo>
                    <a:lnTo>
                      <a:pt x="148" y="298"/>
                    </a:lnTo>
                    <a:lnTo>
                      <a:pt x="128" y="304"/>
                    </a:lnTo>
                    <a:lnTo>
                      <a:pt x="108" y="306"/>
                    </a:lnTo>
                    <a:lnTo>
                      <a:pt x="108" y="306"/>
                    </a:lnTo>
                    <a:close/>
                    <a:moveTo>
                      <a:pt x="192" y="68"/>
                    </a:moveTo>
                    <a:lnTo>
                      <a:pt x="192" y="98"/>
                    </a:lnTo>
                    <a:lnTo>
                      <a:pt x="212" y="98"/>
                    </a:lnTo>
                    <a:lnTo>
                      <a:pt x="212" y="68"/>
                    </a:lnTo>
                    <a:lnTo>
                      <a:pt x="212" y="68"/>
                    </a:lnTo>
                    <a:lnTo>
                      <a:pt x="222" y="64"/>
                    </a:lnTo>
                    <a:lnTo>
                      <a:pt x="230" y="56"/>
                    </a:lnTo>
                    <a:lnTo>
                      <a:pt x="236" y="46"/>
                    </a:lnTo>
                    <a:lnTo>
                      <a:pt x="236" y="34"/>
                    </a:lnTo>
                    <a:lnTo>
                      <a:pt x="236" y="34"/>
                    </a:lnTo>
                    <a:lnTo>
                      <a:pt x="236" y="28"/>
                    </a:lnTo>
                    <a:lnTo>
                      <a:pt x="234" y="22"/>
                    </a:lnTo>
                    <a:lnTo>
                      <a:pt x="230" y="16"/>
                    </a:lnTo>
                    <a:lnTo>
                      <a:pt x="226" y="10"/>
                    </a:lnTo>
                    <a:lnTo>
                      <a:pt x="222" y="6"/>
                    </a:lnTo>
                    <a:lnTo>
                      <a:pt x="216" y="2"/>
                    </a:lnTo>
                    <a:lnTo>
                      <a:pt x="208" y="0"/>
                    </a:lnTo>
                    <a:lnTo>
                      <a:pt x="202" y="0"/>
                    </a:lnTo>
                    <a:lnTo>
                      <a:pt x="202" y="0"/>
                    </a:lnTo>
                    <a:lnTo>
                      <a:pt x="194" y="0"/>
                    </a:lnTo>
                    <a:lnTo>
                      <a:pt x="188" y="2"/>
                    </a:lnTo>
                    <a:lnTo>
                      <a:pt x="182" y="6"/>
                    </a:lnTo>
                    <a:lnTo>
                      <a:pt x="176" y="10"/>
                    </a:lnTo>
                    <a:lnTo>
                      <a:pt x="172" y="16"/>
                    </a:lnTo>
                    <a:lnTo>
                      <a:pt x="168" y="22"/>
                    </a:lnTo>
                    <a:lnTo>
                      <a:pt x="166" y="28"/>
                    </a:lnTo>
                    <a:lnTo>
                      <a:pt x="166" y="34"/>
                    </a:lnTo>
                    <a:lnTo>
                      <a:pt x="166" y="34"/>
                    </a:lnTo>
                    <a:lnTo>
                      <a:pt x="168" y="46"/>
                    </a:lnTo>
                    <a:lnTo>
                      <a:pt x="174" y="56"/>
                    </a:lnTo>
                    <a:lnTo>
                      <a:pt x="182" y="64"/>
                    </a:lnTo>
                    <a:lnTo>
                      <a:pt x="192" y="68"/>
                    </a:lnTo>
                    <a:lnTo>
                      <a:pt x="192" y="68"/>
                    </a:lnTo>
                    <a:close/>
                    <a:moveTo>
                      <a:pt x="202" y="20"/>
                    </a:moveTo>
                    <a:lnTo>
                      <a:pt x="202" y="20"/>
                    </a:lnTo>
                    <a:lnTo>
                      <a:pt x="208" y="20"/>
                    </a:lnTo>
                    <a:lnTo>
                      <a:pt x="212" y="24"/>
                    </a:lnTo>
                    <a:lnTo>
                      <a:pt x="216" y="28"/>
                    </a:lnTo>
                    <a:lnTo>
                      <a:pt x="216" y="34"/>
                    </a:lnTo>
                    <a:lnTo>
                      <a:pt x="216" y="34"/>
                    </a:lnTo>
                    <a:lnTo>
                      <a:pt x="216" y="40"/>
                    </a:lnTo>
                    <a:lnTo>
                      <a:pt x="212" y="46"/>
                    </a:lnTo>
                    <a:lnTo>
                      <a:pt x="208" y="50"/>
                    </a:lnTo>
                    <a:lnTo>
                      <a:pt x="202" y="50"/>
                    </a:lnTo>
                    <a:lnTo>
                      <a:pt x="202" y="50"/>
                    </a:lnTo>
                    <a:lnTo>
                      <a:pt x="196" y="50"/>
                    </a:lnTo>
                    <a:lnTo>
                      <a:pt x="190" y="46"/>
                    </a:lnTo>
                    <a:lnTo>
                      <a:pt x="188" y="40"/>
                    </a:lnTo>
                    <a:lnTo>
                      <a:pt x="186" y="34"/>
                    </a:lnTo>
                    <a:lnTo>
                      <a:pt x="186" y="34"/>
                    </a:lnTo>
                    <a:lnTo>
                      <a:pt x="188" y="28"/>
                    </a:lnTo>
                    <a:lnTo>
                      <a:pt x="190" y="24"/>
                    </a:lnTo>
                    <a:lnTo>
                      <a:pt x="196" y="20"/>
                    </a:lnTo>
                    <a:lnTo>
                      <a:pt x="202" y="20"/>
                    </a:lnTo>
                    <a:lnTo>
                      <a:pt x="202" y="20"/>
                    </a:lnTo>
                    <a:close/>
                    <a:moveTo>
                      <a:pt x="10" y="118"/>
                    </a:moveTo>
                    <a:lnTo>
                      <a:pt x="274" y="118"/>
                    </a:lnTo>
                    <a:lnTo>
                      <a:pt x="274" y="138"/>
                    </a:lnTo>
                    <a:lnTo>
                      <a:pt x="2" y="138"/>
                    </a:lnTo>
                    <a:lnTo>
                      <a:pt x="2" y="138"/>
                    </a:lnTo>
                    <a:lnTo>
                      <a:pt x="10" y="118"/>
                    </a:lnTo>
                    <a:lnTo>
                      <a:pt x="10" y="1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Univers for KPMG" panose="020B0603020202020204" pitchFamily="34" charset="0"/>
                  <a:ea typeface="+mn-ea"/>
                  <a:cs typeface="+mn-cs"/>
                </a:endParaRPr>
              </a:p>
            </p:txBody>
          </p:sp>
        </p:grpSp>
      </p:grpSp>
      <p:graphicFrame>
        <p:nvGraphicFramePr>
          <p:cNvPr id="64" name="Table 63">
            <a:extLst>
              <a:ext uri="{FF2B5EF4-FFF2-40B4-BE49-F238E27FC236}">
                <a16:creationId xmlns:a16="http://schemas.microsoft.com/office/drawing/2014/main" id="{5B65D35B-E3F3-4147-9630-69070932E7CF}"/>
              </a:ext>
            </a:extLst>
          </p:cNvPr>
          <p:cNvGraphicFramePr>
            <a:graphicFrameLocks noGrp="1"/>
          </p:cNvGraphicFramePr>
          <p:nvPr/>
        </p:nvGraphicFramePr>
        <p:xfrm>
          <a:off x="1631504" y="3532357"/>
          <a:ext cx="8928992" cy="3576420"/>
        </p:xfrm>
        <a:graphic>
          <a:graphicData uri="http://schemas.openxmlformats.org/drawingml/2006/table">
            <a:tbl>
              <a:tblPr firstRow="1" bandRow="1">
                <a:tableStyleId>{5C22544A-7EE6-4342-B048-85BDC9FD1C3A}</a:tableStyleId>
              </a:tblPr>
              <a:tblGrid>
                <a:gridCol w="2232248">
                  <a:extLst>
                    <a:ext uri="{9D8B030D-6E8A-4147-A177-3AD203B41FA5}">
                      <a16:colId xmlns:a16="http://schemas.microsoft.com/office/drawing/2014/main" val="20000"/>
                    </a:ext>
                  </a:extLst>
                </a:gridCol>
                <a:gridCol w="4996112">
                  <a:extLst>
                    <a:ext uri="{9D8B030D-6E8A-4147-A177-3AD203B41FA5}">
                      <a16:colId xmlns:a16="http://schemas.microsoft.com/office/drawing/2014/main" val="20001"/>
                    </a:ext>
                  </a:extLst>
                </a:gridCol>
                <a:gridCol w="1700632">
                  <a:extLst>
                    <a:ext uri="{9D8B030D-6E8A-4147-A177-3AD203B41FA5}">
                      <a16:colId xmlns:a16="http://schemas.microsoft.com/office/drawing/2014/main" val="20002"/>
                    </a:ext>
                  </a:extLst>
                </a:gridCol>
              </a:tblGrid>
              <a:tr h="1176520">
                <a:tc>
                  <a:txBody>
                    <a:bodyPr/>
                    <a:lstStyle/>
                    <a:p>
                      <a:pPr marL="0" indent="0" algn="ctr" fontAlgn="base">
                        <a:spcBef>
                          <a:spcPct val="50000"/>
                        </a:spcBef>
                        <a:spcAft>
                          <a:spcPct val="0"/>
                        </a:spcAft>
                      </a:pPr>
                      <a:r>
                        <a:rPr lang="es-ES" sz="1100" b="0" kern="1200" baseline="0" dirty="0">
                          <a:solidFill>
                            <a:schemeClr val="dk1"/>
                          </a:solidFill>
                          <a:latin typeface="Univers for KPMG Cond" panose="020B0606020202020204" pitchFamily="34" charset="0"/>
                          <a:ea typeface="+mn-ea"/>
                          <a:cs typeface="+mn-cs"/>
                        </a:rPr>
                        <a:t>Revisión de liquidaciones y justificantes</a:t>
                      </a:r>
                      <a:endParaRPr lang="es-ES_tradnl" sz="1100" b="0" kern="1200" baseline="0" dirty="0">
                        <a:solidFill>
                          <a:schemeClr val="dk1"/>
                        </a:solidFill>
                        <a:latin typeface="Univers for KPMG Cond" panose="020B0606020202020204" pitchFamily="34" charset="0"/>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050" b="0" kern="1200" baseline="0" dirty="0">
                          <a:solidFill>
                            <a:schemeClr val="dk1"/>
                          </a:solidFill>
                          <a:latin typeface="Univers for KPMG Cond" panose="020B0606020202020204" pitchFamily="34" charset="0"/>
                          <a:ea typeface="+mn-ea"/>
                          <a:cs typeface="+mn-cs"/>
                        </a:rPr>
                        <a:t>El proceso de gestión de gastos es heterogéneo entre plantas/Logroño. Cada una tiene el suyo</a:t>
                      </a:r>
                    </a:p>
                    <a:p>
                      <a:pPr marL="171450" indent="-171450" algn="l">
                        <a:buFont typeface="Arial" panose="020B0604020202020204" pitchFamily="34" charset="0"/>
                        <a:buChar char="•"/>
                      </a:pPr>
                      <a:r>
                        <a:rPr lang="es-ES" sz="1050" b="0" kern="1200" baseline="0" dirty="0">
                          <a:solidFill>
                            <a:schemeClr val="dk1"/>
                          </a:solidFill>
                          <a:latin typeface="Univers for KPMG Cond" panose="020B0606020202020204" pitchFamily="34" charset="0"/>
                          <a:ea typeface="+mn-ea"/>
                          <a:cs typeface="+mn-cs"/>
                        </a:rPr>
                        <a:t>Proceso de autorización de gastos por Tickelia y Hojas de Gasto tradicionales</a:t>
                      </a:r>
                    </a:p>
                    <a:p>
                      <a:pPr marL="171450" indent="-171450" algn="l">
                        <a:buFont typeface="Arial" panose="020B0604020202020204" pitchFamily="34" charset="0"/>
                        <a:buChar char="•"/>
                      </a:pPr>
                      <a:r>
                        <a:rPr lang="es-ES" sz="1050" b="0" kern="1200" baseline="0" dirty="0">
                          <a:solidFill>
                            <a:schemeClr val="dk1"/>
                          </a:solidFill>
                          <a:latin typeface="Univers for KPMG Cond" panose="020B0606020202020204" pitchFamily="34" charset="0"/>
                          <a:ea typeface="+mn-ea"/>
                          <a:cs typeface="+mn-cs"/>
                        </a:rPr>
                        <a:t>Todos tienen acceso a la herramienta pero no todos saben utilizarla</a:t>
                      </a:r>
                    </a:p>
                    <a:p>
                      <a:pPr marL="171450" indent="-171450" algn="l">
                        <a:buFont typeface="Arial" panose="020B0604020202020204" pitchFamily="34" charset="0"/>
                        <a:buChar char="•"/>
                      </a:pPr>
                      <a:r>
                        <a:rPr lang="es-ES" sz="1050" b="0" kern="1200" baseline="0" dirty="0">
                          <a:solidFill>
                            <a:schemeClr val="dk1"/>
                          </a:solidFill>
                          <a:latin typeface="Univers for KPMG Cond" panose="020B0606020202020204" pitchFamily="34" charset="0"/>
                          <a:ea typeface="+mn-ea"/>
                          <a:cs typeface="+mn-cs"/>
                        </a:rPr>
                        <a:t>La autorización de los límites de gasto lo realiza cada supervisor de planta y central</a:t>
                      </a:r>
                    </a:p>
                    <a:p>
                      <a:pPr marL="171450" indent="-171450" algn="l">
                        <a:buFont typeface="Arial" panose="020B0604020202020204" pitchFamily="34" charset="0"/>
                        <a:buChar char="•"/>
                      </a:pPr>
                      <a:r>
                        <a:rPr lang="es-ES" sz="1050" b="0" kern="1200" baseline="0" dirty="0">
                          <a:solidFill>
                            <a:schemeClr val="dk1"/>
                          </a:solidFill>
                          <a:latin typeface="Univers for KPMG Cond" panose="020B0606020202020204" pitchFamily="34" charset="0"/>
                          <a:ea typeface="+mn-ea"/>
                          <a:cs typeface="+mn-cs"/>
                        </a:rPr>
                        <a:t>En Logroño y Plantas cada empleado se baja la aplicación y sube los gastos a la misma, esos gastos se los aprueban los Directores de Fábrica / Responsable HQ.</a:t>
                      </a:r>
                    </a:p>
                    <a:p>
                      <a:pPr marL="171450" indent="-171450" algn="l">
                        <a:buFont typeface="Arial" panose="020B0604020202020204" pitchFamily="34" charset="0"/>
                        <a:buChar char="•"/>
                      </a:pPr>
                      <a:r>
                        <a:rPr lang="es-ES" sz="1050" b="0" kern="1200" baseline="0" dirty="0">
                          <a:solidFill>
                            <a:schemeClr val="dk1"/>
                          </a:solidFill>
                          <a:latin typeface="Univers for KPMG Cond" panose="020B0606020202020204" pitchFamily="34" charset="0"/>
                          <a:ea typeface="+mn-ea"/>
                          <a:cs typeface="+mn-cs"/>
                        </a:rPr>
                        <a:t>En Francia no siguen este procedimiento y no suben los gastos a Tickelia</a:t>
                      </a:r>
                    </a:p>
                    <a:p>
                      <a:pPr marL="171450" indent="-171450" algn="l">
                        <a:buFont typeface="Arial" panose="020B0604020202020204" pitchFamily="34" charset="0"/>
                        <a:buChar char="•"/>
                      </a:pPr>
                      <a:r>
                        <a:rPr lang="es-ES" sz="1050" b="0" kern="1200" baseline="0" dirty="0">
                          <a:solidFill>
                            <a:schemeClr val="dk1"/>
                          </a:solidFill>
                          <a:latin typeface="Univers for KPMG Cond" panose="020B0606020202020204" pitchFamily="34" charset="0"/>
                          <a:ea typeface="+mn-ea"/>
                          <a:cs typeface="+mn-cs"/>
                        </a:rPr>
                        <a:t>En Maderas Llodio no utilizan Tickelia, Únicamente utilizan Hojas de gasto tradicionales</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SAP</a:t>
                      </a:r>
                    </a:p>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Tickelia</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898052">
                <a:tc>
                  <a:txBody>
                    <a:bodyPr/>
                    <a:lstStyle/>
                    <a:p>
                      <a:pPr algn="ctr" eaLnBrk="0" fontAlgn="base" hangingPunct="0">
                        <a:spcBef>
                          <a:spcPct val="50000"/>
                        </a:spcBef>
                        <a:spcAft>
                          <a:spcPct val="0"/>
                        </a:spcAft>
                      </a:pPr>
                      <a:r>
                        <a:rPr lang="es-ES" sz="1100" b="0" kern="1200" baseline="0" dirty="0">
                          <a:solidFill>
                            <a:schemeClr val="dk1"/>
                          </a:solidFill>
                          <a:latin typeface="Univers for KPMG Cond" panose="020B0606020202020204" pitchFamily="34" charset="0"/>
                          <a:ea typeface="+mn-ea"/>
                          <a:cs typeface="+mn-cs"/>
                        </a:rPr>
                        <a:t>Contabilización de gastos de viaje</a:t>
                      </a:r>
                      <a:endParaRPr lang="es-ES_tradnl" sz="1100" b="0" kern="1200" baseline="0" dirty="0">
                        <a:solidFill>
                          <a:schemeClr val="dk1"/>
                        </a:solidFill>
                        <a:latin typeface="Univers for KPMG Cond" panose="020B0606020202020204" pitchFamily="34" charset="0"/>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marR="0" lvl="0" indent="-171450" algn="l" defTabSz="84408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050" kern="1200" baseline="0" dirty="0">
                          <a:solidFill>
                            <a:schemeClr val="dk1"/>
                          </a:solidFill>
                          <a:latin typeface="Univers for KPMG Cond" panose="020B0606020202020204" pitchFamily="34" charset="0"/>
                          <a:ea typeface="+mn-ea"/>
                          <a:cs typeface="+mn-cs"/>
                        </a:rPr>
                        <a:t>El proceso de contabilización de gastos de viaje se realiza descentralizadamente desde Logroño y desde cada planta</a:t>
                      </a:r>
                    </a:p>
                    <a:p>
                      <a:pPr marL="171450" marR="0" lvl="0" indent="-171450" algn="l" defTabSz="84408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050" kern="1200" baseline="0" dirty="0">
                          <a:solidFill>
                            <a:schemeClr val="dk1"/>
                          </a:solidFill>
                          <a:latin typeface="Univers for KPMG Cond" panose="020B0606020202020204" pitchFamily="34" charset="0"/>
                          <a:ea typeface="+mn-ea"/>
                          <a:cs typeface="+mn-cs"/>
                        </a:rPr>
                        <a:t>Se contabilizan manualmente dichos gastos y se pagan a cada empleado. Actualmente se contabiliza de dos maneras distintas:</a:t>
                      </a:r>
                      <a:r>
                        <a:rPr lang="es-ES" sz="1050" kern="1200" baseline="0" dirty="0">
                          <a:solidFill>
                            <a:srgbClr val="C00000"/>
                          </a:solidFill>
                          <a:latin typeface="Univers for KPMG Cond" panose="020B0606020202020204" pitchFamily="34" charset="0"/>
                          <a:ea typeface="+mn-ea"/>
                          <a:cs typeface="+mn-cs"/>
                        </a:rPr>
                        <a:t>.</a:t>
                      </a:r>
                    </a:p>
                    <a:p>
                      <a:pPr marL="228600" marR="0" lvl="0" indent="-49213" algn="l" defTabSz="844083" rtl="0" eaLnBrk="1" fontAlgn="auto" latinLnBrk="0" hangingPunct="1">
                        <a:lnSpc>
                          <a:spcPct val="100000"/>
                        </a:lnSpc>
                        <a:spcBef>
                          <a:spcPts val="0"/>
                        </a:spcBef>
                        <a:spcAft>
                          <a:spcPts val="0"/>
                        </a:spcAft>
                        <a:buClrTx/>
                        <a:buSzTx/>
                        <a:buFont typeface="+mj-lt"/>
                        <a:buAutoNum type="arabicPeriod"/>
                        <a:tabLst/>
                        <a:defRPr/>
                      </a:pPr>
                      <a:r>
                        <a:rPr lang="es-ES" sz="1050" kern="1200" baseline="0" dirty="0">
                          <a:solidFill>
                            <a:schemeClr val="dk1"/>
                          </a:solidFill>
                          <a:latin typeface="Univers for KPMG Cond" panose="020B0606020202020204" pitchFamily="34" charset="0"/>
                          <a:ea typeface="+mn-ea"/>
                          <a:cs typeface="+mn-cs"/>
                        </a:rPr>
                        <a:t>Contabilización manual en función del informe de Tickelia</a:t>
                      </a:r>
                    </a:p>
                    <a:p>
                      <a:pPr marL="269875" marR="0" lvl="0" indent="-90488" algn="l" defTabSz="844083" rtl="0" eaLnBrk="1" fontAlgn="auto" latinLnBrk="0" hangingPunct="1">
                        <a:lnSpc>
                          <a:spcPct val="100000"/>
                        </a:lnSpc>
                        <a:spcBef>
                          <a:spcPts val="0"/>
                        </a:spcBef>
                        <a:spcAft>
                          <a:spcPts val="0"/>
                        </a:spcAft>
                        <a:buClrTx/>
                        <a:buSzTx/>
                        <a:buFont typeface="+mj-lt"/>
                        <a:buAutoNum type="arabicPeriod"/>
                        <a:tabLst/>
                        <a:defRPr/>
                      </a:pPr>
                      <a:r>
                        <a:rPr lang="es-ES" sz="1050" kern="1200" baseline="0" dirty="0">
                          <a:solidFill>
                            <a:schemeClr val="dk1"/>
                          </a:solidFill>
                          <a:latin typeface="Univers for KPMG Cond" panose="020B0606020202020204" pitchFamily="34" charset="0"/>
                          <a:ea typeface="+mn-ea"/>
                          <a:cs typeface="+mn-cs"/>
                        </a:rPr>
                        <a:t>Contabilización manual en función de las hojas de gasto tradicionales</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SAP</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619584">
                <a:tc>
                  <a:txBody>
                    <a:bodyPr/>
                    <a:lstStyle/>
                    <a:p>
                      <a:pPr algn="ctr" eaLnBrk="0" fontAlgn="base" hangingPunct="0">
                        <a:spcBef>
                          <a:spcPct val="50000"/>
                        </a:spcBef>
                        <a:spcAft>
                          <a:spcPct val="0"/>
                        </a:spcAft>
                      </a:pPr>
                      <a:r>
                        <a:rPr lang="es-ES" sz="1100" b="0" kern="1200" baseline="0" dirty="0">
                          <a:solidFill>
                            <a:schemeClr val="dk1"/>
                          </a:solidFill>
                          <a:latin typeface="Univers for KPMG Cond" panose="020B0606020202020204" pitchFamily="34" charset="0"/>
                          <a:ea typeface="+mn-ea"/>
                          <a:cs typeface="+mn-cs"/>
                        </a:rPr>
                        <a:t>Mantenimiento maestro empleados</a:t>
                      </a:r>
                      <a:endParaRPr lang="es-ES_tradnl" sz="1100" b="0" kern="1200" baseline="0" dirty="0">
                        <a:solidFill>
                          <a:schemeClr val="dk1"/>
                        </a:solidFill>
                        <a:latin typeface="Univers for KPMG Cond" panose="020B0606020202020204" pitchFamily="34" charset="0"/>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050" dirty="0">
                          <a:solidFill>
                            <a:schemeClr val="tx1"/>
                          </a:solidFill>
                          <a:latin typeface="Univers for KPMG Cond" panose="020B0606020202020204" pitchFamily="34" charset="0"/>
                        </a:rPr>
                        <a:t>La gestión del maestro se comparte entre plantas y Logroño</a:t>
                      </a:r>
                    </a:p>
                    <a:p>
                      <a:pPr marL="171450" indent="-171450" algn="l">
                        <a:buFont typeface="Arial" panose="020B0604020202020204" pitchFamily="34" charset="0"/>
                        <a:buChar char="•"/>
                      </a:pPr>
                      <a:r>
                        <a:rPr lang="es-ES" sz="1050" dirty="0">
                          <a:solidFill>
                            <a:schemeClr val="tx1"/>
                          </a:solidFill>
                          <a:latin typeface="Univers for KPMG Cond" panose="020B0606020202020204" pitchFamily="34" charset="0"/>
                        </a:rPr>
                        <a:t>Para que una persona pueda crear hojas de gasto debe ser previamente incluido en una ficha (tipo) con su información de empleado y cuenta bancaria</a:t>
                      </a:r>
                    </a:p>
                    <a:p>
                      <a:pPr marL="171450" indent="-171450" algn="l">
                        <a:buFont typeface="Arial" panose="020B0604020202020204" pitchFamily="34" charset="0"/>
                        <a:buChar char="•"/>
                      </a:pPr>
                      <a:r>
                        <a:rPr lang="es-ES" sz="1050" dirty="0">
                          <a:solidFill>
                            <a:schemeClr val="tx1"/>
                          </a:solidFill>
                          <a:latin typeface="Univers for KPMG Cond" panose="020B0606020202020204" pitchFamily="34" charset="0"/>
                        </a:rPr>
                        <a:t>La gestión del maestro de empleados se lleva desde Logroño y la realiza una única persona</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SAP</a:t>
                      </a:r>
                    </a:p>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Excel</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bl>
          </a:graphicData>
        </a:graphic>
      </p:graphicFrame>
      <p:sp>
        <p:nvSpPr>
          <p:cNvPr id="72" name="AutoShape 7">
            <a:extLst>
              <a:ext uri="{FF2B5EF4-FFF2-40B4-BE49-F238E27FC236}">
                <a16:creationId xmlns:a16="http://schemas.microsoft.com/office/drawing/2014/main" id="{168BCDDC-4F74-4497-811E-1D8914FF2EDF}"/>
              </a:ext>
            </a:extLst>
          </p:cNvPr>
          <p:cNvSpPr>
            <a:spLocks noChangeArrowheads="1"/>
          </p:cNvSpPr>
          <p:nvPr/>
        </p:nvSpPr>
        <p:spPr bwMode="auto">
          <a:xfrm>
            <a:off x="1383206" y="1880880"/>
            <a:ext cx="1008000" cy="468000"/>
          </a:xfrm>
          <a:prstGeom prst="chevron">
            <a:avLst>
              <a:gd name="adj" fmla="val 19758"/>
            </a:avLst>
          </a:prstGeom>
          <a:solidFill>
            <a:schemeClr val="bg2"/>
          </a:solidFill>
          <a:ln w="19050">
            <a:solidFill>
              <a:schemeClr val="accent6"/>
            </a:solidFill>
          </a:ln>
        </p:spPr>
        <p:txBody>
          <a:bodyPr wrap="square" lIns="0" tIns="0" rIns="0" bIns="0" anchor="ctr" anchorCtr="0"/>
          <a:lstStyle>
            <a:lvl1pPr marL="230188" indent="-230188"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 sz="9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Revisión de liquidaciones y justificantes</a:t>
            </a:r>
            <a:endParaRPr kumimoji="0" lang="es-ES_tradnl" sz="9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75" name="AutoShape 7">
            <a:extLst>
              <a:ext uri="{FF2B5EF4-FFF2-40B4-BE49-F238E27FC236}">
                <a16:creationId xmlns:a16="http://schemas.microsoft.com/office/drawing/2014/main" id="{88B80062-A740-4F07-AD1E-C4AB9D7ABC7E}"/>
              </a:ext>
            </a:extLst>
          </p:cNvPr>
          <p:cNvSpPr>
            <a:spLocks noChangeArrowheads="1"/>
          </p:cNvSpPr>
          <p:nvPr/>
        </p:nvSpPr>
        <p:spPr bwMode="auto">
          <a:xfrm>
            <a:off x="2366694" y="1880880"/>
            <a:ext cx="1044000" cy="468000"/>
          </a:xfrm>
          <a:prstGeom prst="chevron">
            <a:avLst>
              <a:gd name="adj" fmla="val 19758"/>
            </a:avLst>
          </a:prstGeom>
          <a:solidFill>
            <a:schemeClr val="bg2"/>
          </a:solidFill>
          <a:ln w="19050">
            <a:solidFill>
              <a:schemeClr val="accent6"/>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 sz="9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Contabilización de gastos de viaje</a:t>
            </a:r>
            <a:endParaRPr kumimoji="0" lang="es-ES_tradnl" sz="9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76" name="AutoShape 7">
            <a:extLst>
              <a:ext uri="{FF2B5EF4-FFF2-40B4-BE49-F238E27FC236}">
                <a16:creationId xmlns:a16="http://schemas.microsoft.com/office/drawing/2014/main" id="{9D1DEFEE-EAFB-4F46-AD68-BD68E69CF1FE}"/>
              </a:ext>
            </a:extLst>
          </p:cNvPr>
          <p:cNvSpPr>
            <a:spLocks noChangeArrowheads="1"/>
          </p:cNvSpPr>
          <p:nvPr/>
        </p:nvSpPr>
        <p:spPr bwMode="auto">
          <a:xfrm>
            <a:off x="3386182" y="1880880"/>
            <a:ext cx="1008000" cy="468000"/>
          </a:xfrm>
          <a:prstGeom prst="chevron">
            <a:avLst>
              <a:gd name="adj" fmla="val 19758"/>
            </a:avLst>
          </a:prstGeom>
          <a:solidFill>
            <a:schemeClr val="bg2"/>
          </a:solidFill>
          <a:ln w="19050">
            <a:solidFill>
              <a:schemeClr val="accent6"/>
            </a:solidFill>
          </a:ln>
        </p:spPr>
        <p:txBody>
          <a:bodyPr wrap="square" lIns="0" tIns="0" rIns="0" bIns="0" anchor="ctr" anchorCtr="0"/>
          <a:lstStyle/>
          <a:p>
            <a:pPr algn="ctr" eaLnBrk="0" fontAlgn="base" hangingPunct="0">
              <a:spcBef>
                <a:spcPct val="50000"/>
              </a:spcBef>
              <a:spcAft>
                <a:spcPct val="0"/>
              </a:spcAft>
            </a:pPr>
            <a:r>
              <a:rPr lang="es-ES" sz="900" b="1" dirty="0">
                <a:solidFill>
                  <a:prstClr val="white"/>
                </a:solidFill>
                <a:latin typeface="Arial" panose="020B0604020202020204" pitchFamily="34" charset="0"/>
                <a:cs typeface="Arial" panose="020B0604020202020204" pitchFamily="34" charset="0"/>
              </a:rPr>
              <a:t>Mantenimiento </a:t>
            </a:r>
            <a:r>
              <a:rPr lang="es-ES" sz="900" b="1">
                <a:solidFill>
                  <a:prstClr val="white"/>
                </a:solidFill>
                <a:latin typeface="Arial" panose="020B0604020202020204" pitchFamily="34" charset="0"/>
                <a:cs typeface="Arial" panose="020B0604020202020204" pitchFamily="34" charset="0"/>
              </a:rPr>
              <a:t>maestro empleados</a:t>
            </a:r>
            <a:endParaRPr lang="es-ES_tradnl" sz="900" b="1" dirty="0">
              <a:solidFill>
                <a:prstClr val="white"/>
              </a:solidFill>
              <a:latin typeface="Arial" panose="020B0604020202020204" pitchFamily="34" charset="0"/>
              <a:cs typeface="Arial" panose="020B0604020202020204" pitchFamily="34" charset="0"/>
            </a:endParaRPr>
          </a:p>
        </p:txBody>
      </p:sp>
      <p:sp>
        <p:nvSpPr>
          <p:cNvPr id="77" name="AutoShape 7">
            <a:extLst>
              <a:ext uri="{FF2B5EF4-FFF2-40B4-BE49-F238E27FC236}">
                <a16:creationId xmlns:a16="http://schemas.microsoft.com/office/drawing/2014/main" id="{0856AAC5-912A-4304-92B1-7A0D1F888EED}"/>
              </a:ext>
            </a:extLst>
          </p:cNvPr>
          <p:cNvSpPr>
            <a:spLocks noChangeArrowheads="1"/>
          </p:cNvSpPr>
          <p:nvPr/>
        </p:nvSpPr>
        <p:spPr bwMode="auto">
          <a:xfrm>
            <a:off x="4369670" y="1880880"/>
            <a:ext cx="1008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algn="ctr" eaLnBrk="0" fontAlgn="base" hangingPunct="0">
              <a:spcBef>
                <a:spcPct val="50000"/>
              </a:spcBef>
              <a:spcAft>
                <a:spcPct val="0"/>
              </a:spcAft>
            </a:pPr>
            <a:r>
              <a:rPr lang="es-ES" sz="700" b="1" dirty="0">
                <a:solidFill>
                  <a:srgbClr val="FFFFFF"/>
                </a:solidFill>
                <a:cs typeface="Arial" panose="020B0604020202020204" pitchFamily="34" charset="0"/>
              </a:rPr>
              <a:t>Gestión de anticipos </a:t>
            </a:r>
            <a:r>
              <a:rPr lang="es-ES" sz="700" b="1">
                <a:solidFill>
                  <a:srgbClr val="FFFFFF"/>
                </a:solidFill>
                <a:cs typeface="Arial" panose="020B0604020202020204" pitchFamily="34" charset="0"/>
              </a:rPr>
              <a:t>de empleados</a:t>
            </a:r>
            <a:endParaRPr lang="es-ES_tradnl" sz="700" b="1" dirty="0">
              <a:solidFill>
                <a:srgbClr val="FFFFFF"/>
              </a:solidFill>
              <a:cs typeface="Arial" panose="020B0604020202020204" pitchFamily="34" charset="0"/>
            </a:endParaRPr>
          </a:p>
        </p:txBody>
      </p:sp>
      <p:sp>
        <p:nvSpPr>
          <p:cNvPr id="79" name="AutoShape 7">
            <a:extLst>
              <a:ext uri="{FF2B5EF4-FFF2-40B4-BE49-F238E27FC236}">
                <a16:creationId xmlns:a16="http://schemas.microsoft.com/office/drawing/2014/main" id="{C148159F-39B2-4612-A894-928A7A293DBD}"/>
              </a:ext>
            </a:extLst>
          </p:cNvPr>
          <p:cNvSpPr>
            <a:spLocks noChangeArrowheads="1"/>
          </p:cNvSpPr>
          <p:nvPr/>
        </p:nvSpPr>
        <p:spPr bwMode="auto">
          <a:xfrm>
            <a:off x="5353158" y="1880880"/>
            <a:ext cx="1008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algn="ctr" eaLnBrk="0" fontAlgn="base" hangingPunct="0">
              <a:spcBef>
                <a:spcPct val="50000"/>
              </a:spcBef>
              <a:spcAft>
                <a:spcPct val="0"/>
              </a:spcAft>
            </a:pPr>
            <a:r>
              <a:rPr lang="es-ES_tradnl" sz="700" b="1" dirty="0">
                <a:solidFill>
                  <a:srgbClr val="FFFFFF"/>
                </a:solidFill>
                <a:cs typeface="Arial" panose="020B0604020202020204" pitchFamily="34" charset="0"/>
              </a:rPr>
              <a:t>Interlocución con agencias de viaje</a:t>
            </a:r>
          </a:p>
        </p:txBody>
      </p:sp>
      <p:sp>
        <p:nvSpPr>
          <p:cNvPr id="82" name="AutoShape 7">
            <a:extLst>
              <a:ext uri="{FF2B5EF4-FFF2-40B4-BE49-F238E27FC236}">
                <a16:creationId xmlns:a16="http://schemas.microsoft.com/office/drawing/2014/main" id="{CFF65481-F848-4133-B7FE-3B08CAD6A634}"/>
              </a:ext>
            </a:extLst>
          </p:cNvPr>
          <p:cNvSpPr>
            <a:spLocks noChangeArrowheads="1"/>
          </p:cNvSpPr>
          <p:nvPr/>
        </p:nvSpPr>
        <p:spPr bwMode="auto">
          <a:xfrm>
            <a:off x="6336646" y="1880880"/>
            <a:ext cx="1008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algn="ctr" eaLnBrk="0" fontAlgn="base" hangingPunct="0">
              <a:spcBef>
                <a:spcPct val="50000"/>
              </a:spcBef>
              <a:spcAft>
                <a:spcPct val="0"/>
              </a:spcAft>
            </a:pPr>
            <a:r>
              <a:rPr lang="es-ES" sz="700" b="1" dirty="0">
                <a:solidFill>
                  <a:srgbClr val="FFFFFF"/>
                </a:solidFill>
                <a:cs typeface="Arial" panose="020B0604020202020204" pitchFamily="34" charset="0"/>
              </a:rPr>
              <a:t>Gestión de tarjetas corporativas </a:t>
            </a:r>
            <a:endParaRPr lang="es-ES_tradnl" sz="700" b="1" dirty="0">
              <a:solidFill>
                <a:srgbClr val="FFFFFF"/>
              </a:solidFill>
              <a:cs typeface="Arial" panose="020B0604020202020204" pitchFamily="34" charset="0"/>
            </a:endParaRPr>
          </a:p>
        </p:txBody>
      </p:sp>
      <p:sp>
        <p:nvSpPr>
          <p:cNvPr id="89" name="AutoShape 7">
            <a:extLst>
              <a:ext uri="{FF2B5EF4-FFF2-40B4-BE49-F238E27FC236}">
                <a16:creationId xmlns:a16="http://schemas.microsoft.com/office/drawing/2014/main" id="{42480D84-2454-496C-9552-4EB45EF7BC36}"/>
              </a:ext>
            </a:extLst>
          </p:cNvPr>
          <p:cNvSpPr>
            <a:spLocks noChangeArrowheads="1"/>
          </p:cNvSpPr>
          <p:nvPr/>
        </p:nvSpPr>
        <p:spPr bwMode="auto">
          <a:xfrm>
            <a:off x="7320136" y="1880880"/>
            <a:ext cx="1008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algn="ctr" eaLnBrk="0" fontAlgn="base" hangingPunct="0">
              <a:spcBef>
                <a:spcPct val="50000"/>
              </a:spcBef>
              <a:spcAft>
                <a:spcPct val="0"/>
              </a:spcAft>
            </a:pPr>
            <a:r>
              <a:rPr lang="es-ES" sz="700" b="1" dirty="0">
                <a:solidFill>
                  <a:srgbClr val="FFFFFF"/>
                </a:solidFill>
                <a:cs typeface="Arial" panose="020B0604020202020204" pitchFamily="34" charset="0"/>
              </a:rPr>
              <a:t>Elaboración de informes </a:t>
            </a:r>
            <a:r>
              <a:rPr lang="es-ES" sz="700" b="1">
                <a:solidFill>
                  <a:srgbClr val="FFFFFF"/>
                </a:solidFill>
                <a:cs typeface="Arial" panose="020B0604020202020204" pitchFamily="34" charset="0"/>
              </a:rPr>
              <a:t>y controles</a:t>
            </a:r>
            <a:endParaRPr lang="es-ES_tradnl" sz="700" b="1" dirty="0">
              <a:solidFill>
                <a:srgbClr val="FFFFFF"/>
              </a:solidFill>
              <a:cs typeface="Arial" panose="020B0604020202020204" pitchFamily="34" charset="0"/>
            </a:endParaRPr>
          </a:p>
        </p:txBody>
      </p:sp>
      <p:sp>
        <p:nvSpPr>
          <p:cNvPr id="66" name="Rectangle 23">
            <a:extLst>
              <a:ext uri="{FF2B5EF4-FFF2-40B4-BE49-F238E27FC236}">
                <a16:creationId xmlns:a16="http://schemas.microsoft.com/office/drawing/2014/main" id="{B336C9F6-5429-4EAE-9EB4-0CD8D2923A1A}"/>
              </a:ext>
            </a:extLst>
          </p:cNvPr>
          <p:cNvSpPr>
            <a:spLocks noChangeArrowheads="1"/>
          </p:cNvSpPr>
          <p:nvPr/>
        </p:nvSpPr>
        <p:spPr bwMode="auto">
          <a:xfrm>
            <a:off x="8640214" y="1235354"/>
            <a:ext cx="2280199" cy="1383152"/>
          </a:xfrm>
          <a:prstGeom prst="rect">
            <a:avLst/>
          </a:prstGeom>
          <a:noFill/>
          <a:ln w="12700">
            <a:solidFill>
              <a:srgbClr val="6D2077"/>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Arial"/>
              <a:ea typeface="+mn-ea"/>
              <a:cs typeface="+mn-cs"/>
            </a:endParaRPr>
          </a:p>
        </p:txBody>
      </p:sp>
      <p:graphicFrame>
        <p:nvGraphicFramePr>
          <p:cNvPr id="68" name="Table 67">
            <a:extLst>
              <a:ext uri="{FF2B5EF4-FFF2-40B4-BE49-F238E27FC236}">
                <a16:creationId xmlns:a16="http://schemas.microsoft.com/office/drawing/2014/main" id="{3D6DC137-9039-4B46-8686-21D401C29E88}"/>
              </a:ext>
            </a:extLst>
          </p:cNvPr>
          <p:cNvGraphicFramePr>
            <a:graphicFrameLocks noGrp="1"/>
          </p:cNvGraphicFramePr>
          <p:nvPr>
            <p:extLst>
              <p:ext uri="{D42A27DB-BD31-4B8C-83A1-F6EECF244321}">
                <p14:modId xmlns:p14="http://schemas.microsoft.com/office/powerpoint/2010/main" val="680424009"/>
              </p:ext>
            </p:extLst>
          </p:nvPr>
        </p:nvGraphicFramePr>
        <p:xfrm>
          <a:off x="8869623" y="1374393"/>
          <a:ext cx="1898220" cy="1190511"/>
        </p:xfrm>
        <a:graphic>
          <a:graphicData uri="http://schemas.openxmlformats.org/drawingml/2006/table">
            <a:tbl>
              <a:tblPr firstRow="1" bandRow="1">
                <a:tableStyleId>{2D5ABB26-0587-4C30-8999-92F81FD0307C}</a:tableStyleId>
              </a:tblPr>
              <a:tblGrid>
                <a:gridCol w="949110">
                  <a:extLst>
                    <a:ext uri="{9D8B030D-6E8A-4147-A177-3AD203B41FA5}">
                      <a16:colId xmlns:a16="http://schemas.microsoft.com/office/drawing/2014/main" val="20000"/>
                    </a:ext>
                  </a:extLst>
                </a:gridCol>
                <a:gridCol w="949110">
                  <a:extLst>
                    <a:ext uri="{9D8B030D-6E8A-4147-A177-3AD203B41FA5}">
                      <a16:colId xmlns:a16="http://schemas.microsoft.com/office/drawing/2014/main" val="20001"/>
                    </a:ext>
                  </a:extLst>
                </a:gridCol>
              </a:tblGrid>
              <a:tr h="170073">
                <a:tc>
                  <a:txBody>
                    <a:bodyPr/>
                    <a:lstStyle/>
                    <a:p>
                      <a:pPr algn="ctr"/>
                      <a:r>
                        <a:rPr lang="es-ES" sz="900" b="1" i="1" dirty="0">
                          <a:solidFill>
                            <a:schemeClr val="bg1"/>
                          </a:solidFill>
                        </a:rPr>
                        <a:t>Centro</a:t>
                      </a:r>
                      <a:endParaRPr lang="es-ES" sz="900" b="1" i="1" dirty="0">
                        <a:solidFill>
                          <a:schemeClr val="bg1"/>
                        </a:solidFill>
                        <a:latin typeface="Univers for KPMG Cond" panose="020B0606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s-ES" sz="900" b="1" i="1" dirty="0" err="1">
                          <a:solidFill>
                            <a:schemeClr val="bg1"/>
                          </a:solidFill>
                          <a:latin typeface="Univers for KPMG Cond" panose="020B0606020202020204" pitchFamily="34" charset="0"/>
                        </a:rPr>
                        <a:t>FTEs</a:t>
                      </a:r>
                      <a:endParaRPr lang="es-ES" sz="900" b="1" i="1" dirty="0">
                        <a:solidFill>
                          <a:schemeClr val="bg1"/>
                        </a:solidFill>
                        <a:latin typeface="Univers for KPMG Cond" panose="020B0606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0"/>
                  </a:ext>
                </a:extLst>
              </a:tr>
              <a:tr h="170073">
                <a:tc>
                  <a:txBody>
                    <a:bodyPr/>
                    <a:lstStyle/>
                    <a:p>
                      <a:pPr algn="ctr"/>
                      <a:r>
                        <a:rPr lang="es-ES" sz="900" b="1" dirty="0">
                          <a:latin typeface="Univers for KPMG Cond" panose="020B0606020202020204" pitchFamily="34" charset="0"/>
                        </a:rPr>
                        <a:t>Baños</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70073">
                <a:tc>
                  <a:txBody>
                    <a:bodyPr/>
                    <a:lstStyle/>
                    <a:p>
                      <a:pPr algn="ctr"/>
                      <a:r>
                        <a:rPr lang="es-ES" sz="900" b="1" dirty="0">
                          <a:latin typeface="Univers for KPMG Cond" panose="020B0606020202020204" pitchFamily="34" charset="0"/>
                        </a:rPr>
                        <a:t>Fuenmayor</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170073">
                <a:tc>
                  <a:txBody>
                    <a:bodyPr/>
                    <a:lstStyle/>
                    <a:p>
                      <a:pPr algn="ctr"/>
                      <a:r>
                        <a:rPr lang="es-ES" sz="900" b="1" dirty="0">
                          <a:latin typeface="Univers for KPMG Cond" panose="020B0606020202020204" pitchFamily="34" charset="0"/>
                        </a:rPr>
                        <a:t>Valencia Don Juan</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170073">
                <a:tc>
                  <a:txBody>
                    <a:bodyPr/>
                    <a:lstStyle/>
                    <a:p>
                      <a:pPr algn="ctr"/>
                      <a:r>
                        <a:rPr lang="es-ES" sz="900" b="1" dirty="0">
                          <a:latin typeface="Univers for KPMG Cond" panose="020B0606020202020204" pitchFamily="34" charset="0"/>
                        </a:rPr>
                        <a:t>Maderas Llodio</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170073">
                <a:tc>
                  <a:txBody>
                    <a:bodyPr/>
                    <a:lstStyle/>
                    <a:p>
                      <a:pPr algn="ctr"/>
                      <a:r>
                        <a:rPr lang="es-ES" sz="900" b="1" dirty="0" err="1">
                          <a:latin typeface="Univers for KPMG Cond" panose="020B0606020202020204" pitchFamily="34" charset="0"/>
                        </a:rPr>
                        <a:t>Samazan</a:t>
                      </a:r>
                      <a:endParaRPr lang="es-ES" sz="900" b="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170073">
                <a:tc>
                  <a:txBody>
                    <a:bodyPr/>
                    <a:lstStyle/>
                    <a:p>
                      <a:pPr algn="ctr"/>
                      <a:r>
                        <a:rPr lang="es-ES" sz="900" b="1" dirty="0">
                          <a:latin typeface="Univers for KPMG Cond" panose="020B0606020202020204" pitchFamily="34" charset="0"/>
                        </a:rPr>
                        <a:t>Sede Central</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25557623"/>
                  </a:ext>
                </a:extLst>
              </a:tr>
            </a:tbl>
          </a:graphicData>
        </a:graphic>
      </p:graphicFrame>
      <p:sp>
        <p:nvSpPr>
          <p:cNvPr id="69" name="15 Rectángulo redondeado">
            <a:extLst>
              <a:ext uri="{FF2B5EF4-FFF2-40B4-BE49-F238E27FC236}">
                <a16:creationId xmlns:a16="http://schemas.microsoft.com/office/drawing/2014/main" id="{42BB659F-43B4-4C64-BF07-0033D9C7DE63}"/>
              </a:ext>
            </a:extLst>
          </p:cNvPr>
          <p:cNvSpPr/>
          <p:nvPr/>
        </p:nvSpPr>
        <p:spPr>
          <a:xfrm>
            <a:off x="10092536" y="1036475"/>
            <a:ext cx="828000" cy="288000"/>
          </a:xfrm>
          <a:prstGeom prst="roundRect">
            <a:avLst/>
          </a:prstGeom>
          <a:solidFill>
            <a:schemeClr val="accent3"/>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Total</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000" b="1" kern="0" dirty="0">
                <a:solidFill>
                  <a:srgbClr val="FFFFFF"/>
                </a:solidFill>
                <a:latin typeface="Univers for KPMG" panose="020B0603020202020204" pitchFamily="34" charset="0"/>
                <a:cs typeface="Arial" pitchFamily="34" charset="0"/>
              </a:rPr>
              <a:t>0,45</a:t>
            </a:r>
            <a:r>
              <a:rPr lang="es-ES_tradnl" sz="900" b="1" kern="0" dirty="0">
                <a:solidFill>
                  <a:srgbClr val="FFFFFF"/>
                </a:solidFill>
                <a:latin typeface="Univers for KPMG" panose="020B0603020202020204" pitchFamily="34" charset="0"/>
                <a:cs typeface="Arial" pitchFamily="34" charset="0"/>
              </a:rPr>
              <a:t> </a:t>
            </a:r>
            <a:r>
              <a:rPr kumimoji="0" lang="es-ES_tradnl" sz="900" b="1" i="0" u="none" strike="noStrike" kern="0" cap="none" spc="0" normalizeH="0" baseline="0" noProof="0" dirty="0" err="1">
                <a:ln>
                  <a:noFill/>
                </a:ln>
                <a:solidFill>
                  <a:srgbClr val="FFFFFF"/>
                </a:solidFill>
                <a:effectLst/>
                <a:uLnTx/>
                <a:uFillTx/>
                <a:latin typeface="Univers for KPMG" panose="020B0603020202020204" pitchFamily="34" charset="0"/>
                <a:ea typeface="+mn-ea"/>
                <a:cs typeface="Arial" pitchFamily="34" charset="0"/>
              </a:rPr>
              <a:t>FTEs</a:t>
            </a:r>
            <a:endParaRPr kumimoji="0" lang="es-ES_tradnl" sz="9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endParaRPr>
          </a:p>
        </p:txBody>
      </p:sp>
      <p:sp>
        <p:nvSpPr>
          <p:cNvPr id="70" name="15 Rectángulo redondeado">
            <a:extLst>
              <a:ext uri="{FF2B5EF4-FFF2-40B4-BE49-F238E27FC236}">
                <a16:creationId xmlns:a16="http://schemas.microsoft.com/office/drawing/2014/main" id="{7910D4E0-5808-46FD-8C4E-F04B47E4AFA1}"/>
              </a:ext>
            </a:extLst>
          </p:cNvPr>
          <p:cNvSpPr/>
          <p:nvPr/>
        </p:nvSpPr>
        <p:spPr>
          <a:xfrm>
            <a:off x="8640214" y="1036475"/>
            <a:ext cx="1476000" cy="288000"/>
          </a:xfrm>
          <a:prstGeom prst="roundRect">
            <a:avLst/>
          </a:prstGeom>
          <a:solidFill>
            <a:schemeClr val="accent4"/>
          </a:solidFill>
          <a:ln w="9525" cap="flat" cmpd="sng" algn="ctr">
            <a:solidFill>
              <a:srgbClr val="E2E2E2"/>
            </a:solidFill>
            <a:prstDash val="solid"/>
          </a:ln>
          <a:effectLst/>
        </p:spPr>
        <p:txBody>
          <a:bodyPr lIns="360000" tIns="90000" rIns="108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1" i="0" u="none" strike="noStrike" kern="0" cap="none" spc="0" normalizeH="0" baseline="0" noProof="0" dirty="0" err="1">
                <a:ln>
                  <a:noFill/>
                </a:ln>
                <a:solidFill>
                  <a:srgbClr val="FFFFFF"/>
                </a:solidFill>
                <a:effectLst/>
                <a:uLnTx/>
                <a:uFillTx/>
                <a:latin typeface="Univers for KPMG" panose="020B0603020202020204" pitchFamily="34" charset="0"/>
                <a:ea typeface="+mn-ea"/>
                <a:cs typeface="Arial" pitchFamily="34" charset="0"/>
              </a:rPr>
              <a:t>FTEs</a:t>
            </a:r>
            <a:r>
              <a:rPr kumimoji="0" lang="es-ES_tradnl" sz="9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 </a:t>
            </a:r>
          </a:p>
        </p:txBody>
      </p:sp>
      <p:grpSp>
        <p:nvGrpSpPr>
          <p:cNvPr id="73" name="Group 72">
            <a:extLst>
              <a:ext uri="{FF2B5EF4-FFF2-40B4-BE49-F238E27FC236}">
                <a16:creationId xmlns:a16="http://schemas.microsoft.com/office/drawing/2014/main" id="{DB527C2A-4121-4EA8-8E63-1298A0170D99}"/>
              </a:ext>
            </a:extLst>
          </p:cNvPr>
          <p:cNvGrpSpPr/>
          <p:nvPr/>
        </p:nvGrpSpPr>
        <p:grpSpPr>
          <a:xfrm>
            <a:off x="8565816" y="902264"/>
            <a:ext cx="432000" cy="432000"/>
            <a:chOff x="8321884" y="855203"/>
            <a:chExt cx="432000" cy="432000"/>
          </a:xfrm>
        </p:grpSpPr>
        <p:sp>
          <p:nvSpPr>
            <p:cNvPr id="74" name="Oval 73">
              <a:extLst>
                <a:ext uri="{FF2B5EF4-FFF2-40B4-BE49-F238E27FC236}">
                  <a16:creationId xmlns:a16="http://schemas.microsoft.com/office/drawing/2014/main" id="{A7858A8B-06C1-4D35-80DD-49E418AB54D1}"/>
                </a:ext>
              </a:extLst>
            </p:cNvPr>
            <p:cNvSpPr/>
            <p:nvPr/>
          </p:nvSpPr>
          <p:spPr>
            <a:xfrm>
              <a:off x="8321884" y="855203"/>
              <a:ext cx="432000" cy="432000"/>
            </a:xfrm>
            <a:prstGeom prst="ellipse">
              <a:avLst/>
            </a:prstGeom>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83" name="Freeform 4851">
              <a:extLst>
                <a:ext uri="{FF2B5EF4-FFF2-40B4-BE49-F238E27FC236}">
                  <a16:creationId xmlns:a16="http://schemas.microsoft.com/office/drawing/2014/main" id="{E9D8D3A7-4DF5-4164-A902-D507D6EF52CA}"/>
                </a:ext>
              </a:extLst>
            </p:cNvPr>
            <p:cNvSpPr>
              <a:spLocks noEditPoints="1"/>
            </p:cNvSpPr>
            <p:nvPr/>
          </p:nvSpPr>
          <p:spPr bwMode="auto">
            <a:xfrm>
              <a:off x="8403425" y="970313"/>
              <a:ext cx="258724" cy="218603"/>
            </a:xfrm>
            <a:custGeom>
              <a:avLst/>
              <a:gdLst>
                <a:gd name="T0" fmla="*/ 248 w 360"/>
                <a:gd name="T1" fmla="*/ 8 h 380"/>
                <a:gd name="T2" fmla="*/ 274 w 360"/>
                <a:gd name="T3" fmla="*/ 0 h 380"/>
                <a:gd name="T4" fmla="*/ 298 w 360"/>
                <a:gd name="T5" fmla="*/ 28 h 380"/>
                <a:gd name="T6" fmla="*/ 280 w 360"/>
                <a:gd name="T7" fmla="*/ 56 h 380"/>
                <a:gd name="T8" fmla="*/ 258 w 360"/>
                <a:gd name="T9" fmla="*/ 56 h 380"/>
                <a:gd name="T10" fmla="*/ 240 w 360"/>
                <a:gd name="T11" fmla="*/ 28 h 380"/>
                <a:gd name="T12" fmla="*/ 344 w 360"/>
                <a:gd name="T13" fmla="*/ 88 h 380"/>
                <a:gd name="T14" fmla="*/ 288 w 360"/>
                <a:gd name="T15" fmla="*/ 68 h 380"/>
                <a:gd name="T16" fmla="*/ 214 w 360"/>
                <a:gd name="T17" fmla="*/ 70 h 380"/>
                <a:gd name="T18" fmla="*/ 194 w 360"/>
                <a:gd name="T19" fmla="*/ 90 h 380"/>
                <a:gd name="T20" fmla="*/ 224 w 360"/>
                <a:gd name="T21" fmla="*/ 114 h 380"/>
                <a:gd name="T22" fmla="*/ 248 w 360"/>
                <a:gd name="T23" fmla="*/ 166 h 380"/>
                <a:gd name="T24" fmla="*/ 234 w 360"/>
                <a:gd name="T25" fmla="*/ 208 h 380"/>
                <a:gd name="T26" fmla="*/ 278 w 360"/>
                <a:gd name="T27" fmla="*/ 214 h 380"/>
                <a:gd name="T28" fmla="*/ 310 w 360"/>
                <a:gd name="T29" fmla="*/ 244 h 380"/>
                <a:gd name="T30" fmla="*/ 332 w 360"/>
                <a:gd name="T31" fmla="*/ 200 h 380"/>
                <a:gd name="T32" fmla="*/ 348 w 360"/>
                <a:gd name="T33" fmla="*/ 208 h 380"/>
                <a:gd name="T34" fmla="*/ 360 w 360"/>
                <a:gd name="T35" fmla="*/ 190 h 380"/>
                <a:gd name="T36" fmla="*/ 102 w 360"/>
                <a:gd name="T37" fmla="*/ 56 h 380"/>
                <a:gd name="T38" fmla="*/ 120 w 360"/>
                <a:gd name="T39" fmla="*/ 28 h 380"/>
                <a:gd name="T40" fmla="*/ 98 w 360"/>
                <a:gd name="T41" fmla="*/ 0 h 380"/>
                <a:gd name="T42" fmla="*/ 70 w 360"/>
                <a:gd name="T43" fmla="*/ 8 h 380"/>
                <a:gd name="T44" fmla="*/ 62 w 360"/>
                <a:gd name="T45" fmla="*/ 34 h 380"/>
                <a:gd name="T46" fmla="*/ 92 w 360"/>
                <a:gd name="T47" fmla="*/ 58 h 380"/>
                <a:gd name="T48" fmla="*/ 50 w 360"/>
                <a:gd name="T49" fmla="*/ 244 h 380"/>
                <a:gd name="T50" fmla="*/ 74 w 360"/>
                <a:gd name="T51" fmla="*/ 218 h 380"/>
                <a:gd name="T52" fmla="*/ 126 w 360"/>
                <a:gd name="T53" fmla="*/ 208 h 380"/>
                <a:gd name="T54" fmla="*/ 112 w 360"/>
                <a:gd name="T55" fmla="*/ 166 h 380"/>
                <a:gd name="T56" fmla="*/ 128 w 360"/>
                <a:gd name="T57" fmla="*/ 122 h 380"/>
                <a:gd name="T58" fmla="*/ 166 w 360"/>
                <a:gd name="T59" fmla="*/ 90 h 380"/>
                <a:gd name="T60" fmla="*/ 154 w 360"/>
                <a:gd name="T61" fmla="*/ 74 h 380"/>
                <a:gd name="T62" fmla="*/ 72 w 360"/>
                <a:gd name="T63" fmla="*/ 68 h 380"/>
                <a:gd name="T64" fmla="*/ 20 w 360"/>
                <a:gd name="T65" fmla="*/ 80 h 380"/>
                <a:gd name="T66" fmla="*/ 0 w 360"/>
                <a:gd name="T67" fmla="*/ 190 h 380"/>
                <a:gd name="T68" fmla="*/ 12 w 360"/>
                <a:gd name="T69" fmla="*/ 208 h 380"/>
                <a:gd name="T70" fmla="*/ 28 w 360"/>
                <a:gd name="T71" fmla="*/ 200 h 380"/>
                <a:gd name="T72" fmla="*/ 170 w 360"/>
                <a:gd name="T73" fmla="*/ 118 h 380"/>
                <a:gd name="T74" fmla="*/ 136 w 360"/>
                <a:gd name="T75" fmla="*/ 146 h 380"/>
                <a:gd name="T76" fmla="*/ 136 w 360"/>
                <a:gd name="T77" fmla="*/ 184 h 380"/>
                <a:gd name="T78" fmla="*/ 170 w 360"/>
                <a:gd name="T79" fmla="*/ 214 h 380"/>
                <a:gd name="T80" fmla="*/ 208 w 360"/>
                <a:gd name="T81" fmla="*/ 206 h 380"/>
                <a:gd name="T82" fmla="*/ 228 w 360"/>
                <a:gd name="T83" fmla="*/ 166 h 380"/>
                <a:gd name="T84" fmla="*/ 214 w 360"/>
                <a:gd name="T85" fmla="*/ 132 h 380"/>
                <a:gd name="T86" fmla="*/ 296 w 360"/>
                <a:gd name="T87" fmla="*/ 260 h 380"/>
                <a:gd name="T88" fmla="*/ 288 w 360"/>
                <a:gd name="T89" fmla="*/ 246 h 380"/>
                <a:gd name="T90" fmla="*/ 180 w 360"/>
                <a:gd name="T91" fmla="*/ 278 h 380"/>
                <a:gd name="T92" fmla="*/ 82 w 360"/>
                <a:gd name="T93" fmla="*/ 236 h 380"/>
                <a:gd name="T94" fmla="*/ 64 w 360"/>
                <a:gd name="T95" fmla="*/ 260 h 380"/>
                <a:gd name="T96" fmla="*/ 106 w 360"/>
                <a:gd name="T97" fmla="*/ 304 h 380"/>
                <a:gd name="T98" fmla="*/ 146 w 360"/>
                <a:gd name="T99" fmla="*/ 378 h 380"/>
                <a:gd name="T100" fmla="*/ 214 w 360"/>
                <a:gd name="T101" fmla="*/ 378 h 380"/>
                <a:gd name="T102" fmla="*/ 264 w 360"/>
                <a:gd name="T103" fmla="*/ 36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0" h="380">
                  <a:moveTo>
                    <a:pt x="240" y="28"/>
                  </a:moveTo>
                  <a:lnTo>
                    <a:pt x="240" y="28"/>
                  </a:lnTo>
                  <a:lnTo>
                    <a:pt x="240" y="22"/>
                  </a:lnTo>
                  <a:lnTo>
                    <a:pt x="242" y="18"/>
                  </a:lnTo>
                  <a:lnTo>
                    <a:pt x="248" y="8"/>
                  </a:lnTo>
                  <a:lnTo>
                    <a:pt x="258" y="2"/>
                  </a:lnTo>
                  <a:lnTo>
                    <a:pt x="262" y="0"/>
                  </a:lnTo>
                  <a:lnTo>
                    <a:pt x="268" y="0"/>
                  </a:lnTo>
                  <a:lnTo>
                    <a:pt x="268" y="0"/>
                  </a:lnTo>
                  <a:lnTo>
                    <a:pt x="274" y="0"/>
                  </a:lnTo>
                  <a:lnTo>
                    <a:pt x="280" y="2"/>
                  </a:lnTo>
                  <a:lnTo>
                    <a:pt x="290" y="8"/>
                  </a:lnTo>
                  <a:lnTo>
                    <a:pt x="296" y="18"/>
                  </a:lnTo>
                  <a:lnTo>
                    <a:pt x="298" y="22"/>
                  </a:lnTo>
                  <a:lnTo>
                    <a:pt x="298" y="28"/>
                  </a:lnTo>
                  <a:lnTo>
                    <a:pt x="298" y="28"/>
                  </a:lnTo>
                  <a:lnTo>
                    <a:pt x="298" y="34"/>
                  </a:lnTo>
                  <a:lnTo>
                    <a:pt x="296" y="40"/>
                  </a:lnTo>
                  <a:lnTo>
                    <a:pt x="290" y="50"/>
                  </a:lnTo>
                  <a:lnTo>
                    <a:pt x="280" y="56"/>
                  </a:lnTo>
                  <a:lnTo>
                    <a:pt x="274" y="58"/>
                  </a:lnTo>
                  <a:lnTo>
                    <a:pt x="268" y="58"/>
                  </a:lnTo>
                  <a:lnTo>
                    <a:pt x="268" y="58"/>
                  </a:lnTo>
                  <a:lnTo>
                    <a:pt x="262" y="58"/>
                  </a:lnTo>
                  <a:lnTo>
                    <a:pt x="258" y="56"/>
                  </a:lnTo>
                  <a:lnTo>
                    <a:pt x="248" y="50"/>
                  </a:lnTo>
                  <a:lnTo>
                    <a:pt x="242" y="40"/>
                  </a:lnTo>
                  <a:lnTo>
                    <a:pt x="240" y="34"/>
                  </a:lnTo>
                  <a:lnTo>
                    <a:pt x="240" y="28"/>
                  </a:lnTo>
                  <a:lnTo>
                    <a:pt x="240" y="28"/>
                  </a:lnTo>
                  <a:close/>
                  <a:moveTo>
                    <a:pt x="360" y="190"/>
                  </a:moveTo>
                  <a:lnTo>
                    <a:pt x="344" y="90"/>
                  </a:lnTo>
                  <a:lnTo>
                    <a:pt x="344" y="90"/>
                  </a:lnTo>
                  <a:lnTo>
                    <a:pt x="344" y="88"/>
                  </a:lnTo>
                  <a:lnTo>
                    <a:pt x="344" y="88"/>
                  </a:lnTo>
                  <a:lnTo>
                    <a:pt x="340" y="80"/>
                  </a:lnTo>
                  <a:lnTo>
                    <a:pt x="332" y="74"/>
                  </a:lnTo>
                  <a:lnTo>
                    <a:pt x="324" y="70"/>
                  </a:lnTo>
                  <a:lnTo>
                    <a:pt x="314" y="68"/>
                  </a:lnTo>
                  <a:lnTo>
                    <a:pt x="288" y="68"/>
                  </a:lnTo>
                  <a:lnTo>
                    <a:pt x="270" y="102"/>
                  </a:lnTo>
                  <a:lnTo>
                    <a:pt x="250" y="68"/>
                  </a:lnTo>
                  <a:lnTo>
                    <a:pt x="222" y="68"/>
                  </a:lnTo>
                  <a:lnTo>
                    <a:pt x="222" y="68"/>
                  </a:lnTo>
                  <a:lnTo>
                    <a:pt x="214" y="70"/>
                  </a:lnTo>
                  <a:lnTo>
                    <a:pt x="206" y="74"/>
                  </a:lnTo>
                  <a:lnTo>
                    <a:pt x="198" y="80"/>
                  </a:lnTo>
                  <a:lnTo>
                    <a:pt x="194" y="88"/>
                  </a:lnTo>
                  <a:lnTo>
                    <a:pt x="194" y="88"/>
                  </a:lnTo>
                  <a:lnTo>
                    <a:pt x="194" y="90"/>
                  </a:lnTo>
                  <a:lnTo>
                    <a:pt x="192" y="98"/>
                  </a:lnTo>
                  <a:lnTo>
                    <a:pt x="192" y="98"/>
                  </a:lnTo>
                  <a:lnTo>
                    <a:pt x="204" y="102"/>
                  </a:lnTo>
                  <a:lnTo>
                    <a:pt x="214" y="106"/>
                  </a:lnTo>
                  <a:lnTo>
                    <a:pt x="224" y="114"/>
                  </a:lnTo>
                  <a:lnTo>
                    <a:pt x="232" y="122"/>
                  </a:lnTo>
                  <a:lnTo>
                    <a:pt x="240" y="132"/>
                  </a:lnTo>
                  <a:lnTo>
                    <a:pt x="244" y="142"/>
                  </a:lnTo>
                  <a:lnTo>
                    <a:pt x="248" y="154"/>
                  </a:lnTo>
                  <a:lnTo>
                    <a:pt x="248" y="166"/>
                  </a:lnTo>
                  <a:lnTo>
                    <a:pt x="248" y="166"/>
                  </a:lnTo>
                  <a:lnTo>
                    <a:pt x="248" y="178"/>
                  </a:lnTo>
                  <a:lnTo>
                    <a:pt x="246" y="188"/>
                  </a:lnTo>
                  <a:lnTo>
                    <a:pt x="240" y="198"/>
                  </a:lnTo>
                  <a:lnTo>
                    <a:pt x="234" y="208"/>
                  </a:lnTo>
                  <a:lnTo>
                    <a:pt x="250" y="208"/>
                  </a:lnTo>
                  <a:lnTo>
                    <a:pt x="250" y="208"/>
                  </a:lnTo>
                  <a:lnTo>
                    <a:pt x="260" y="208"/>
                  </a:lnTo>
                  <a:lnTo>
                    <a:pt x="270" y="210"/>
                  </a:lnTo>
                  <a:lnTo>
                    <a:pt x="278" y="214"/>
                  </a:lnTo>
                  <a:lnTo>
                    <a:pt x="286" y="218"/>
                  </a:lnTo>
                  <a:lnTo>
                    <a:pt x="294" y="222"/>
                  </a:lnTo>
                  <a:lnTo>
                    <a:pt x="300" y="228"/>
                  </a:lnTo>
                  <a:lnTo>
                    <a:pt x="306" y="236"/>
                  </a:lnTo>
                  <a:lnTo>
                    <a:pt x="310" y="244"/>
                  </a:lnTo>
                  <a:lnTo>
                    <a:pt x="308" y="118"/>
                  </a:lnTo>
                  <a:lnTo>
                    <a:pt x="318" y="118"/>
                  </a:lnTo>
                  <a:lnTo>
                    <a:pt x="330" y="196"/>
                  </a:lnTo>
                  <a:lnTo>
                    <a:pt x="330" y="196"/>
                  </a:lnTo>
                  <a:lnTo>
                    <a:pt x="332" y="200"/>
                  </a:lnTo>
                  <a:lnTo>
                    <a:pt x="336" y="204"/>
                  </a:lnTo>
                  <a:lnTo>
                    <a:pt x="340" y="208"/>
                  </a:lnTo>
                  <a:lnTo>
                    <a:pt x="346" y="208"/>
                  </a:lnTo>
                  <a:lnTo>
                    <a:pt x="346" y="208"/>
                  </a:lnTo>
                  <a:lnTo>
                    <a:pt x="348" y="208"/>
                  </a:lnTo>
                  <a:lnTo>
                    <a:pt x="348" y="208"/>
                  </a:lnTo>
                  <a:lnTo>
                    <a:pt x="354" y="206"/>
                  </a:lnTo>
                  <a:lnTo>
                    <a:pt x="358" y="202"/>
                  </a:lnTo>
                  <a:lnTo>
                    <a:pt x="360" y="196"/>
                  </a:lnTo>
                  <a:lnTo>
                    <a:pt x="360" y="190"/>
                  </a:lnTo>
                  <a:lnTo>
                    <a:pt x="360" y="190"/>
                  </a:lnTo>
                  <a:close/>
                  <a:moveTo>
                    <a:pt x="92" y="58"/>
                  </a:moveTo>
                  <a:lnTo>
                    <a:pt x="92" y="58"/>
                  </a:lnTo>
                  <a:lnTo>
                    <a:pt x="98" y="58"/>
                  </a:lnTo>
                  <a:lnTo>
                    <a:pt x="102" y="56"/>
                  </a:lnTo>
                  <a:lnTo>
                    <a:pt x="112" y="50"/>
                  </a:lnTo>
                  <a:lnTo>
                    <a:pt x="118" y="40"/>
                  </a:lnTo>
                  <a:lnTo>
                    <a:pt x="120" y="34"/>
                  </a:lnTo>
                  <a:lnTo>
                    <a:pt x="120" y="28"/>
                  </a:lnTo>
                  <a:lnTo>
                    <a:pt x="120" y="28"/>
                  </a:lnTo>
                  <a:lnTo>
                    <a:pt x="120" y="22"/>
                  </a:lnTo>
                  <a:lnTo>
                    <a:pt x="118" y="18"/>
                  </a:lnTo>
                  <a:lnTo>
                    <a:pt x="112" y="8"/>
                  </a:lnTo>
                  <a:lnTo>
                    <a:pt x="102" y="2"/>
                  </a:lnTo>
                  <a:lnTo>
                    <a:pt x="98" y="0"/>
                  </a:lnTo>
                  <a:lnTo>
                    <a:pt x="92" y="0"/>
                  </a:lnTo>
                  <a:lnTo>
                    <a:pt x="92" y="0"/>
                  </a:lnTo>
                  <a:lnTo>
                    <a:pt x="86" y="0"/>
                  </a:lnTo>
                  <a:lnTo>
                    <a:pt x="80" y="2"/>
                  </a:lnTo>
                  <a:lnTo>
                    <a:pt x="70" y="8"/>
                  </a:lnTo>
                  <a:lnTo>
                    <a:pt x="64" y="18"/>
                  </a:lnTo>
                  <a:lnTo>
                    <a:pt x="62" y="22"/>
                  </a:lnTo>
                  <a:lnTo>
                    <a:pt x="62" y="28"/>
                  </a:lnTo>
                  <a:lnTo>
                    <a:pt x="62" y="28"/>
                  </a:lnTo>
                  <a:lnTo>
                    <a:pt x="62" y="34"/>
                  </a:lnTo>
                  <a:lnTo>
                    <a:pt x="64" y="40"/>
                  </a:lnTo>
                  <a:lnTo>
                    <a:pt x="70" y="50"/>
                  </a:lnTo>
                  <a:lnTo>
                    <a:pt x="80" y="56"/>
                  </a:lnTo>
                  <a:lnTo>
                    <a:pt x="86" y="58"/>
                  </a:lnTo>
                  <a:lnTo>
                    <a:pt x="92" y="58"/>
                  </a:lnTo>
                  <a:lnTo>
                    <a:pt x="92" y="58"/>
                  </a:lnTo>
                  <a:close/>
                  <a:moveTo>
                    <a:pt x="30" y="196"/>
                  </a:moveTo>
                  <a:lnTo>
                    <a:pt x="42" y="118"/>
                  </a:lnTo>
                  <a:lnTo>
                    <a:pt x="52" y="118"/>
                  </a:lnTo>
                  <a:lnTo>
                    <a:pt x="50" y="244"/>
                  </a:lnTo>
                  <a:lnTo>
                    <a:pt x="50" y="244"/>
                  </a:lnTo>
                  <a:lnTo>
                    <a:pt x="54" y="236"/>
                  </a:lnTo>
                  <a:lnTo>
                    <a:pt x="60" y="228"/>
                  </a:lnTo>
                  <a:lnTo>
                    <a:pt x="66" y="222"/>
                  </a:lnTo>
                  <a:lnTo>
                    <a:pt x="74" y="218"/>
                  </a:lnTo>
                  <a:lnTo>
                    <a:pt x="82" y="214"/>
                  </a:lnTo>
                  <a:lnTo>
                    <a:pt x="90" y="210"/>
                  </a:lnTo>
                  <a:lnTo>
                    <a:pt x="100" y="208"/>
                  </a:lnTo>
                  <a:lnTo>
                    <a:pt x="110" y="208"/>
                  </a:lnTo>
                  <a:lnTo>
                    <a:pt x="126" y="208"/>
                  </a:lnTo>
                  <a:lnTo>
                    <a:pt x="126" y="208"/>
                  </a:lnTo>
                  <a:lnTo>
                    <a:pt x="120" y="198"/>
                  </a:lnTo>
                  <a:lnTo>
                    <a:pt x="114" y="188"/>
                  </a:lnTo>
                  <a:lnTo>
                    <a:pt x="112" y="178"/>
                  </a:lnTo>
                  <a:lnTo>
                    <a:pt x="112" y="166"/>
                  </a:lnTo>
                  <a:lnTo>
                    <a:pt x="112" y="166"/>
                  </a:lnTo>
                  <a:lnTo>
                    <a:pt x="112" y="154"/>
                  </a:lnTo>
                  <a:lnTo>
                    <a:pt x="116" y="142"/>
                  </a:lnTo>
                  <a:lnTo>
                    <a:pt x="120" y="132"/>
                  </a:lnTo>
                  <a:lnTo>
                    <a:pt x="128" y="122"/>
                  </a:lnTo>
                  <a:lnTo>
                    <a:pt x="136" y="114"/>
                  </a:lnTo>
                  <a:lnTo>
                    <a:pt x="146" y="106"/>
                  </a:lnTo>
                  <a:lnTo>
                    <a:pt x="156" y="102"/>
                  </a:lnTo>
                  <a:lnTo>
                    <a:pt x="168" y="98"/>
                  </a:lnTo>
                  <a:lnTo>
                    <a:pt x="166" y="90"/>
                  </a:lnTo>
                  <a:lnTo>
                    <a:pt x="166" y="90"/>
                  </a:lnTo>
                  <a:lnTo>
                    <a:pt x="166" y="88"/>
                  </a:lnTo>
                  <a:lnTo>
                    <a:pt x="166" y="88"/>
                  </a:lnTo>
                  <a:lnTo>
                    <a:pt x="162" y="80"/>
                  </a:lnTo>
                  <a:lnTo>
                    <a:pt x="154" y="74"/>
                  </a:lnTo>
                  <a:lnTo>
                    <a:pt x="146" y="70"/>
                  </a:lnTo>
                  <a:lnTo>
                    <a:pt x="138" y="68"/>
                  </a:lnTo>
                  <a:lnTo>
                    <a:pt x="110" y="68"/>
                  </a:lnTo>
                  <a:lnTo>
                    <a:pt x="90" y="102"/>
                  </a:lnTo>
                  <a:lnTo>
                    <a:pt x="72" y="68"/>
                  </a:lnTo>
                  <a:lnTo>
                    <a:pt x="46" y="68"/>
                  </a:lnTo>
                  <a:lnTo>
                    <a:pt x="46" y="68"/>
                  </a:lnTo>
                  <a:lnTo>
                    <a:pt x="36" y="70"/>
                  </a:lnTo>
                  <a:lnTo>
                    <a:pt x="28" y="74"/>
                  </a:lnTo>
                  <a:lnTo>
                    <a:pt x="20" y="80"/>
                  </a:lnTo>
                  <a:lnTo>
                    <a:pt x="16" y="88"/>
                  </a:lnTo>
                  <a:lnTo>
                    <a:pt x="16" y="88"/>
                  </a:lnTo>
                  <a:lnTo>
                    <a:pt x="16" y="90"/>
                  </a:lnTo>
                  <a:lnTo>
                    <a:pt x="0" y="190"/>
                  </a:lnTo>
                  <a:lnTo>
                    <a:pt x="0" y="190"/>
                  </a:lnTo>
                  <a:lnTo>
                    <a:pt x="0" y="196"/>
                  </a:lnTo>
                  <a:lnTo>
                    <a:pt x="2" y="202"/>
                  </a:lnTo>
                  <a:lnTo>
                    <a:pt x="6" y="206"/>
                  </a:lnTo>
                  <a:lnTo>
                    <a:pt x="12" y="208"/>
                  </a:lnTo>
                  <a:lnTo>
                    <a:pt x="12" y="208"/>
                  </a:lnTo>
                  <a:lnTo>
                    <a:pt x="14" y="208"/>
                  </a:lnTo>
                  <a:lnTo>
                    <a:pt x="14" y="208"/>
                  </a:lnTo>
                  <a:lnTo>
                    <a:pt x="20" y="208"/>
                  </a:lnTo>
                  <a:lnTo>
                    <a:pt x="24" y="204"/>
                  </a:lnTo>
                  <a:lnTo>
                    <a:pt x="28" y="200"/>
                  </a:lnTo>
                  <a:lnTo>
                    <a:pt x="30" y="196"/>
                  </a:lnTo>
                  <a:lnTo>
                    <a:pt x="30" y="196"/>
                  </a:lnTo>
                  <a:close/>
                  <a:moveTo>
                    <a:pt x="180" y="118"/>
                  </a:moveTo>
                  <a:lnTo>
                    <a:pt x="180" y="118"/>
                  </a:lnTo>
                  <a:lnTo>
                    <a:pt x="170" y="118"/>
                  </a:lnTo>
                  <a:lnTo>
                    <a:pt x="162" y="120"/>
                  </a:lnTo>
                  <a:lnTo>
                    <a:pt x="152" y="126"/>
                  </a:lnTo>
                  <a:lnTo>
                    <a:pt x="146" y="132"/>
                  </a:lnTo>
                  <a:lnTo>
                    <a:pt x="140" y="138"/>
                  </a:lnTo>
                  <a:lnTo>
                    <a:pt x="136" y="146"/>
                  </a:lnTo>
                  <a:lnTo>
                    <a:pt x="132" y="156"/>
                  </a:lnTo>
                  <a:lnTo>
                    <a:pt x="132" y="166"/>
                  </a:lnTo>
                  <a:lnTo>
                    <a:pt x="132" y="166"/>
                  </a:lnTo>
                  <a:lnTo>
                    <a:pt x="132" y="176"/>
                  </a:lnTo>
                  <a:lnTo>
                    <a:pt x="136" y="184"/>
                  </a:lnTo>
                  <a:lnTo>
                    <a:pt x="140" y="194"/>
                  </a:lnTo>
                  <a:lnTo>
                    <a:pt x="146" y="200"/>
                  </a:lnTo>
                  <a:lnTo>
                    <a:pt x="152" y="206"/>
                  </a:lnTo>
                  <a:lnTo>
                    <a:pt x="162" y="210"/>
                  </a:lnTo>
                  <a:lnTo>
                    <a:pt x="170" y="214"/>
                  </a:lnTo>
                  <a:lnTo>
                    <a:pt x="180" y="214"/>
                  </a:lnTo>
                  <a:lnTo>
                    <a:pt x="180" y="214"/>
                  </a:lnTo>
                  <a:lnTo>
                    <a:pt x="190" y="214"/>
                  </a:lnTo>
                  <a:lnTo>
                    <a:pt x="200" y="210"/>
                  </a:lnTo>
                  <a:lnTo>
                    <a:pt x="208" y="206"/>
                  </a:lnTo>
                  <a:lnTo>
                    <a:pt x="214" y="200"/>
                  </a:lnTo>
                  <a:lnTo>
                    <a:pt x="220" y="194"/>
                  </a:lnTo>
                  <a:lnTo>
                    <a:pt x="224" y="184"/>
                  </a:lnTo>
                  <a:lnTo>
                    <a:pt x="228" y="176"/>
                  </a:lnTo>
                  <a:lnTo>
                    <a:pt x="228" y="166"/>
                  </a:lnTo>
                  <a:lnTo>
                    <a:pt x="228" y="166"/>
                  </a:lnTo>
                  <a:lnTo>
                    <a:pt x="228" y="156"/>
                  </a:lnTo>
                  <a:lnTo>
                    <a:pt x="224" y="146"/>
                  </a:lnTo>
                  <a:lnTo>
                    <a:pt x="220" y="138"/>
                  </a:lnTo>
                  <a:lnTo>
                    <a:pt x="214" y="132"/>
                  </a:lnTo>
                  <a:lnTo>
                    <a:pt x="208" y="126"/>
                  </a:lnTo>
                  <a:lnTo>
                    <a:pt x="200" y="120"/>
                  </a:lnTo>
                  <a:lnTo>
                    <a:pt x="190" y="118"/>
                  </a:lnTo>
                  <a:lnTo>
                    <a:pt x="180" y="118"/>
                  </a:lnTo>
                  <a:close/>
                  <a:moveTo>
                    <a:pt x="296" y="260"/>
                  </a:moveTo>
                  <a:lnTo>
                    <a:pt x="296" y="260"/>
                  </a:lnTo>
                  <a:lnTo>
                    <a:pt x="294" y="258"/>
                  </a:lnTo>
                  <a:lnTo>
                    <a:pt x="294" y="258"/>
                  </a:lnTo>
                  <a:lnTo>
                    <a:pt x="292" y="252"/>
                  </a:lnTo>
                  <a:lnTo>
                    <a:pt x="288" y="246"/>
                  </a:lnTo>
                  <a:lnTo>
                    <a:pt x="278" y="236"/>
                  </a:lnTo>
                  <a:lnTo>
                    <a:pt x="266" y="230"/>
                  </a:lnTo>
                  <a:lnTo>
                    <a:pt x="250" y="228"/>
                  </a:lnTo>
                  <a:lnTo>
                    <a:pt x="210" y="228"/>
                  </a:lnTo>
                  <a:lnTo>
                    <a:pt x="180" y="278"/>
                  </a:lnTo>
                  <a:lnTo>
                    <a:pt x="150" y="228"/>
                  </a:lnTo>
                  <a:lnTo>
                    <a:pt x="110" y="228"/>
                  </a:lnTo>
                  <a:lnTo>
                    <a:pt x="110" y="228"/>
                  </a:lnTo>
                  <a:lnTo>
                    <a:pt x="94" y="230"/>
                  </a:lnTo>
                  <a:lnTo>
                    <a:pt x="82" y="236"/>
                  </a:lnTo>
                  <a:lnTo>
                    <a:pt x="72" y="246"/>
                  </a:lnTo>
                  <a:lnTo>
                    <a:pt x="68" y="252"/>
                  </a:lnTo>
                  <a:lnTo>
                    <a:pt x="66" y="258"/>
                  </a:lnTo>
                  <a:lnTo>
                    <a:pt x="66" y="258"/>
                  </a:lnTo>
                  <a:lnTo>
                    <a:pt x="64" y="260"/>
                  </a:lnTo>
                  <a:lnTo>
                    <a:pt x="52" y="336"/>
                  </a:lnTo>
                  <a:lnTo>
                    <a:pt x="52" y="336"/>
                  </a:lnTo>
                  <a:lnTo>
                    <a:pt x="72" y="352"/>
                  </a:lnTo>
                  <a:lnTo>
                    <a:pt x="96" y="362"/>
                  </a:lnTo>
                  <a:lnTo>
                    <a:pt x="106" y="304"/>
                  </a:lnTo>
                  <a:lnTo>
                    <a:pt x="118" y="304"/>
                  </a:lnTo>
                  <a:lnTo>
                    <a:pt x="114" y="370"/>
                  </a:lnTo>
                  <a:lnTo>
                    <a:pt x="114" y="370"/>
                  </a:lnTo>
                  <a:lnTo>
                    <a:pt x="130" y="374"/>
                  </a:lnTo>
                  <a:lnTo>
                    <a:pt x="146" y="378"/>
                  </a:lnTo>
                  <a:lnTo>
                    <a:pt x="162" y="380"/>
                  </a:lnTo>
                  <a:lnTo>
                    <a:pt x="180" y="380"/>
                  </a:lnTo>
                  <a:lnTo>
                    <a:pt x="180" y="380"/>
                  </a:lnTo>
                  <a:lnTo>
                    <a:pt x="196" y="380"/>
                  </a:lnTo>
                  <a:lnTo>
                    <a:pt x="214" y="378"/>
                  </a:lnTo>
                  <a:lnTo>
                    <a:pt x="230" y="374"/>
                  </a:lnTo>
                  <a:lnTo>
                    <a:pt x="246" y="370"/>
                  </a:lnTo>
                  <a:lnTo>
                    <a:pt x="242" y="304"/>
                  </a:lnTo>
                  <a:lnTo>
                    <a:pt x="254" y="304"/>
                  </a:lnTo>
                  <a:lnTo>
                    <a:pt x="264" y="362"/>
                  </a:lnTo>
                  <a:lnTo>
                    <a:pt x="264" y="362"/>
                  </a:lnTo>
                  <a:lnTo>
                    <a:pt x="288" y="350"/>
                  </a:lnTo>
                  <a:lnTo>
                    <a:pt x="308" y="336"/>
                  </a:lnTo>
                  <a:lnTo>
                    <a:pt x="296" y="26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4" name="Oval 83">
              <a:extLst>
                <a:ext uri="{FF2B5EF4-FFF2-40B4-BE49-F238E27FC236}">
                  <a16:creationId xmlns:a16="http://schemas.microsoft.com/office/drawing/2014/main" id="{BCB56987-72D5-49B0-8274-63F7DB7D1664}"/>
                </a:ext>
              </a:extLst>
            </p:cNvPr>
            <p:cNvSpPr/>
            <p:nvPr/>
          </p:nvSpPr>
          <p:spPr>
            <a:xfrm>
              <a:off x="8321884" y="855203"/>
              <a:ext cx="432000" cy="432000"/>
            </a:xfrm>
            <a:prstGeom prst="ellipse">
              <a:avLst/>
            </a:prstGeom>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85" name="Freeform 4851">
              <a:extLst>
                <a:ext uri="{FF2B5EF4-FFF2-40B4-BE49-F238E27FC236}">
                  <a16:creationId xmlns:a16="http://schemas.microsoft.com/office/drawing/2014/main" id="{59657A9E-323A-4BCE-9B31-3EEE149B53F9}"/>
                </a:ext>
              </a:extLst>
            </p:cNvPr>
            <p:cNvSpPr>
              <a:spLocks noEditPoints="1"/>
            </p:cNvSpPr>
            <p:nvPr/>
          </p:nvSpPr>
          <p:spPr bwMode="auto">
            <a:xfrm>
              <a:off x="8403425" y="970313"/>
              <a:ext cx="258724" cy="218603"/>
            </a:xfrm>
            <a:custGeom>
              <a:avLst/>
              <a:gdLst>
                <a:gd name="T0" fmla="*/ 248 w 360"/>
                <a:gd name="T1" fmla="*/ 8 h 380"/>
                <a:gd name="T2" fmla="*/ 274 w 360"/>
                <a:gd name="T3" fmla="*/ 0 h 380"/>
                <a:gd name="T4" fmla="*/ 298 w 360"/>
                <a:gd name="T5" fmla="*/ 28 h 380"/>
                <a:gd name="T6" fmla="*/ 280 w 360"/>
                <a:gd name="T7" fmla="*/ 56 h 380"/>
                <a:gd name="T8" fmla="*/ 258 w 360"/>
                <a:gd name="T9" fmla="*/ 56 h 380"/>
                <a:gd name="T10" fmla="*/ 240 w 360"/>
                <a:gd name="T11" fmla="*/ 28 h 380"/>
                <a:gd name="T12" fmla="*/ 344 w 360"/>
                <a:gd name="T13" fmla="*/ 88 h 380"/>
                <a:gd name="T14" fmla="*/ 288 w 360"/>
                <a:gd name="T15" fmla="*/ 68 h 380"/>
                <a:gd name="T16" fmla="*/ 214 w 360"/>
                <a:gd name="T17" fmla="*/ 70 h 380"/>
                <a:gd name="T18" fmla="*/ 194 w 360"/>
                <a:gd name="T19" fmla="*/ 90 h 380"/>
                <a:gd name="T20" fmla="*/ 224 w 360"/>
                <a:gd name="T21" fmla="*/ 114 h 380"/>
                <a:gd name="T22" fmla="*/ 248 w 360"/>
                <a:gd name="T23" fmla="*/ 166 h 380"/>
                <a:gd name="T24" fmla="*/ 234 w 360"/>
                <a:gd name="T25" fmla="*/ 208 h 380"/>
                <a:gd name="T26" fmla="*/ 278 w 360"/>
                <a:gd name="T27" fmla="*/ 214 h 380"/>
                <a:gd name="T28" fmla="*/ 310 w 360"/>
                <a:gd name="T29" fmla="*/ 244 h 380"/>
                <a:gd name="T30" fmla="*/ 332 w 360"/>
                <a:gd name="T31" fmla="*/ 200 h 380"/>
                <a:gd name="T32" fmla="*/ 348 w 360"/>
                <a:gd name="T33" fmla="*/ 208 h 380"/>
                <a:gd name="T34" fmla="*/ 360 w 360"/>
                <a:gd name="T35" fmla="*/ 190 h 380"/>
                <a:gd name="T36" fmla="*/ 102 w 360"/>
                <a:gd name="T37" fmla="*/ 56 h 380"/>
                <a:gd name="T38" fmla="*/ 120 w 360"/>
                <a:gd name="T39" fmla="*/ 28 h 380"/>
                <a:gd name="T40" fmla="*/ 98 w 360"/>
                <a:gd name="T41" fmla="*/ 0 h 380"/>
                <a:gd name="T42" fmla="*/ 70 w 360"/>
                <a:gd name="T43" fmla="*/ 8 h 380"/>
                <a:gd name="T44" fmla="*/ 62 w 360"/>
                <a:gd name="T45" fmla="*/ 34 h 380"/>
                <a:gd name="T46" fmla="*/ 92 w 360"/>
                <a:gd name="T47" fmla="*/ 58 h 380"/>
                <a:gd name="T48" fmla="*/ 50 w 360"/>
                <a:gd name="T49" fmla="*/ 244 h 380"/>
                <a:gd name="T50" fmla="*/ 74 w 360"/>
                <a:gd name="T51" fmla="*/ 218 h 380"/>
                <a:gd name="T52" fmla="*/ 126 w 360"/>
                <a:gd name="T53" fmla="*/ 208 h 380"/>
                <a:gd name="T54" fmla="*/ 112 w 360"/>
                <a:gd name="T55" fmla="*/ 166 h 380"/>
                <a:gd name="T56" fmla="*/ 128 w 360"/>
                <a:gd name="T57" fmla="*/ 122 h 380"/>
                <a:gd name="T58" fmla="*/ 166 w 360"/>
                <a:gd name="T59" fmla="*/ 90 h 380"/>
                <a:gd name="T60" fmla="*/ 154 w 360"/>
                <a:gd name="T61" fmla="*/ 74 h 380"/>
                <a:gd name="T62" fmla="*/ 72 w 360"/>
                <a:gd name="T63" fmla="*/ 68 h 380"/>
                <a:gd name="T64" fmla="*/ 20 w 360"/>
                <a:gd name="T65" fmla="*/ 80 h 380"/>
                <a:gd name="T66" fmla="*/ 0 w 360"/>
                <a:gd name="T67" fmla="*/ 190 h 380"/>
                <a:gd name="T68" fmla="*/ 12 w 360"/>
                <a:gd name="T69" fmla="*/ 208 h 380"/>
                <a:gd name="T70" fmla="*/ 28 w 360"/>
                <a:gd name="T71" fmla="*/ 200 h 380"/>
                <a:gd name="T72" fmla="*/ 170 w 360"/>
                <a:gd name="T73" fmla="*/ 118 h 380"/>
                <a:gd name="T74" fmla="*/ 136 w 360"/>
                <a:gd name="T75" fmla="*/ 146 h 380"/>
                <a:gd name="T76" fmla="*/ 136 w 360"/>
                <a:gd name="T77" fmla="*/ 184 h 380"/>
                <a:gd name="T78" fmla="*/ 170 w 360"/>
                <a:gd name="T79" fmla="*/ 214 h 380"/>
                <a:gd name="T80" fmla="*/ 208 w 360"/>
                <a:gd name="T81" fmla="*/ 206 h 380"/>
                <a:gd name="T82" fmla="*/ 228 w 360"/>
                <a:gd name="T83" fmla="*/ 166 h 380"/>
                <a:gd name="T84" fmla="*/ 214 w 360"/>
                <a:gd name="T85" fmla="*/ 132 h 380"/>
                <a:gd name="T86" fmla="*/ 296 w 360"/>
                <a:gd name="T87" fmla="*/ 260 h 380"/>
                <a:gd name="T88" fmla="*/ 288 w 360"/>
                <a:gd name="T89" fmla="*/ 246 h 380"/>
                <a:gd name="T90" fmla="*/ 180 w 360"/>
                <a:gd name="T91" fmla="*/ 278 h 380"/>
                <a:gd name="T92" fmla="*/ 82 w 360"/>
                <a:gd name="T93" fmla="*/ 236 h 380"/>
                <a:gd name="T94" fmla="*/ 64 w 360"/>
                <a:gd name="T95" fmla="*/ 260 h 380"/>
                <a:gd name="T96" fmla="*/ 106 w 360"/>
                <a:gd name="T97" fmla="*/ 304 h 380"/>
                <a:gd name="T98" fmla="*/ 146 w 360"/>
                <a:gd name="T99" fmla="*/ 378 h 380"/>
                <a:gd name="T100" fmla="*/ 214 w 360"/>
                <a:gd name="T101" fmla="*/ 378 h 380"/>
                <a:gd name="T102" fmla="*/ 264 w 360"/>
                <a:gd name="T103" fmla="*/ 36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0" h="380">
                  <a:moveTo>
                    <a:pt x="240" y="28"/>
                  </a:moveTo>
                  <a:lnTo>
                    <a:pt x="240" y="28"/>
                  </a:lnTo>
                  <a:lnTo>
                    <a:pt x="240" y="22"/>
                  </a:lnTo>
                  <a:lnTo>
                    <a:pt x="242" y="18"/>
                  </a:lnTo>
                  <a:lnTo>
                    <a:pt x="248" y="8"/>
                  </a:lnTo>
                  <a:lnTo>
                    <a:pt x="258" y="2"/>
                  </a:lnTo>
                  <a:lnTo>
                    <a:pt x="262" y="0"/>
                  </a:lnTo>
                  <a:lnTo>
                    <a:pt x="268" y="0"/>
                  </a:lnTo>
                  <a:lnTo>
                    <a:pt x="268" y="0"/>
                  </a:lnTo>
                  <a:lnTo>
                    <a:pt x="274" y="0"/>
                  </a:lnTo>
                  <a:lnTo>
                    <a:pt x="280" y="2"/>
                  </a:lnTo>
                  <a:lnTo>
                    <a:pt x="290" y="8"/>
                  </a:lnTo>
                  <a:lnTo>
                    <a:pt x="296" y="18"/>
                  </a:lnTo>
                  <a:lnTo>
                    <a:pt x="298" y="22"/>
                  </a:lnTo>
                  <a:lnTo>
                    <a:pt x="298" y="28"/>
                  </a:lnTo>
                  <a:lnTo>
                    <a:pt x="298" y="28"/>
                  </a:lnTo>
                  <a:lnTo>
                    <a:pt x="298" y="34"/>
                  </a:lnTo>
                  <a:lnTo>
                    <a:pt x="296" y="40"/>
                  </a:lnTo>
                  <a:lnTo>
                    <a:pt x="290" y="50"/>
                  </a:lnTo>
                  <a:lnTo>
                    <a:pt x="280" y="56"/>
                  </a:lnTo>
                  <a:lnTo>
                    <a:pt x="274" y="58"/>
                  </a:lnTo>
                  <a:lnTo>
                    <a:pt x="268" y="58"/>
                  </a:lnTo>
                  <a:lnTo>
                    <a:pt x="268" y="58"/>
                  </a:lnTo>
                  <a:lnTo>
                    <a:pt x="262" y="58"/>
                  </a:lnTo>
                  <a:lnTo>
                    <a:pt x="258" y="56"/>
                  </a:lnTo>
                  <a:lnTo>
                    <a:pt x="248" y="50"/>
                  </a:lnTo>
                  <a:lnTo>
                    <a:pt x="242" y="40"/>
                  </a:lnTo>
                  <a:lnTo>
                    <a:pt x="240" y="34"/>
                  </a:lnTo>
                  <a:lnTo>
                    <a:pt x="240" y="28"/>
                  </a:lnTo>
                  <a:lnTo>
                    <a:pt x="240" y="28"/>
                  </a:lnTo>
                  <a:close/>
                  <a:moveTo>
                    <a:pt x="360" y="190"/>
                  </a:moveTo>
                  <a:lnTo>
                    <a:pt x="344" y="90"/>
                  </a:lnTo>
                  <a:lnTo>
                    <a:pt x="344" y="90"/>
                  </a:lnTo>
                  <a:lnTo>
                    <a:pt x="344" y="88"/>
                  </a:lnTo>
                  <a:lnTo>
                    <a:pt x="344" y="88"/>
                  </a:lnTo>
                  <a:lnTo>
                    <a:pt x="340" y="80"/>
                  </a:lnTo>
                  <a:lnTo>
                    <a:pt x="332" y="74"/>
                  </a:lnTo>
                  <a:lnTo>
                    <a:pt x="324" y="70"/>
                  </a:lnTo>
                  <a:lnTo>
                    <a:pt x="314" y="68"/>
                  </a:lnTo>
                  <a:lnTo>
                    <a:pt x="288" y="68"/>
                  </a:lnTo>
                  <a:lnTo>
                    <a:pt x="270" y="102"/>
                  </a:lnTo>
                  <a:lnTo>
                    <a:pt x="250" y="68"/>
                  </a:lnTo>
                  <a:lnTo>
                    <a:pt x="222" y="68"/>
                  </a:lnTo>
                  <a:lnTo>
                    <a:pt x="222" y="68"/>
                  </a:lnTo>
                  <a:lnTo>
                    <a:pt x="214" y="70"/>
                  </a:lnTo>
                  <a:lnTo>
                    <a:pt x="206" y="74"/>
                  </a:lnTo>
                  <a:lnTo>
                    <a:pt x="198" y="80"/>
                  </a:lnTo>
                  <a:lnTo>
                    <a:pt x="194" y="88"/>
                  </a:lnTo>
                  <a:lnTo>
                    <a:pt x="194" y="88"/>
                  </a:lnTo>
                  <a:lnTo>
                    <a:pt x="194" y="90"/>
                  </a:lnTo>
                  <a:lnTo>
                    <a:pt x="192" y="98"/>
                  </a:lnTo>
                  <a:lnTo>
                    <a:pt x="192" y="98"/>
                  </a:lnTo>
                  <a:lnTo>
                    <a:pt x="204" y="102"/>
                  </a:lnTo>
                  <a:lnTo>
                    <a:pt x="214" y="106"/>
                  </a:lnTo>
                  <a:lnTo>
                    <a:pt x="224" y="114"/>
                  </a:lnTo>
                  <a:lnTo>
                    <a:pt x="232" y="122"/>
                  </a:lnTo>
                  <a:lnTo>
                    <a:pt x="240" y="132"/>
                  </a:lnTo>
                  <a:lnTo>
                    <a:pt x="244" y="142"/>
                  </a:lnTo>
                  <a:lnTo>
                    <a:pt x="248" y="154"/>
                  </a:lnTo>
                  <a:lnTo>
                    <a:pt x="248" y="166"/>
                  </a:lnTo>
                  <a:lnTo>
                    <a:pt x="248" y="166"/>
                  </a:lnTo>
                  <a:lnTo>
                    <a:pt x="248" y="178"/>
                  </a:lnTo>
                  <a:lnTo>
                    <a:pt x="246" y="188"/>
                  </a:lnTo>
                  <a:lnTo>
                    <a:pt x="240" y="198"/>
                  </a:lnTo>
                  <a:lnTo>
                    <a:pt x="234" y="208"/>
                  </a:lnTo>
                  <a:lnTo>
                    <a:pt x="250" y="208"/>
                  </a:lnTo>
                  <a:lnTo>
                    <a:pt x="250" y="208"/>
                  </a:lnTo>
                  <a:lnTo>
                    <a:pt x="260" y="208"/>
                  </a:lnTo>
                  <a:lnTo>
                    <a:pt x="270" y="210"/>
                  </a:lnTo>
                  <a:lnTo>
                    <a:pt x="278" y="214"/>
                  </a:lnTo>
                  <a:lnTo>
                    <a:pt x="286" y="218"/>
                  </a:lnTo>
                  <a:lnTo>
                    <a:pt x="294" y="222"/>
                  </a:lnTo>
                  <a:lnTo>
                    <a:pt x="300" y="228"/>
                  </a:lnTo>
                  <a:lnTo>
                    <a:pt x="306" y="236"/>
                  </a:lnTo>
                  <a:lnTo>
                    <a:pt x="310" y="244"/>
                  </a:lnTo>
                  <a:lnTo>
                    <a:pt x="308" y="118"/>
                  </a:lnTo>
                  <a:lnTo>
                    <a:pt x="318" y="118"/>
                  </a:lnTo>
                  <a:lnTo>
                    <a:pt x="330" y="196"/>
                  </a:lnTo>
                  <a:lnTo>
                    <a:pt x="330" y="196"/>
                  </a:lnTo>
                  <a:lnTo>
                    <a:pt x="332" y="200"/>
                  </a:lnTo>
                  <a:lnTo>
                    <a:pt x="336" y="204"/>
                  </a:lnTo>
                  <a:lnTo>
                    <a:pt x="340" y="208"/>
                  </a:lnTo>
                  <a:lnTo>
                    <a:pt x="346" y="208"/>
                  </a:lnTo>
                  <a:lnTo>
                    <a:pt x="346" y="208"/>
                  </a:lnTo>
                  <a:lnTo>
                    <a:pt x="348" y="208"/>
                  </a:lnTo>
                  <a:lnTo>
                    <a:pt x="348" y="208"/>
                  </a:lnTo>
                  <a:lnTo>
                    <a:pt x="354" y="206"/>
                  </a:lnTo>
                  <a:lnTo>
                    <a:pt x="358" y="202"/>
                  </a:lnTo>
                  <a:lnTo>
                    <a:pt x="360" y="196"/>
                  </a:lnTo>
                  <a:lnTo>
                    <a:pt x="360" y="190"/>
                  </a:lnTo>
                  <a:lnTo>
                    <a:pt x="360" y="190"/>
                  </a:lnTo>
                  <a:close/>
                  <a:moveTo>
                    <a:pt x="92" y="58"/>
                  </a:moveTo>
                  <a:lnTo>
                    <a:pt x="92" y="58"/>
                  </a:lnTo>
                  <a:lnTo>
                    <a:pt x="98" y="58"/>
                  </a:lnTo>
                  <a:lnTo>
                    <a:pt x="102" y="56"/>
                  </a:lnTo>
                  <a:lnTo>
                    <a:pt x="112" y="50"/>
                  </a:lnTo>
                  <a:lnTo>
                    <a:pt x="118" y="40"/>
                  </a:lnTo>
                  <a:lnTo>
                    <a:pt x="120" y="34"/>
                  </a:lnTo>
                  <a:lnTo>
                    <a:pt x="120" y="28"/>
                  </a:lnTo>
                  <a:lnTo>
                    <a:pt x="120" y="28"/>
                  </a:lnTo>
                  <a:lnTo>
                    <a:pt x="120" y="22"/>
                  </a:lnTo>
                  <a:lnTo>
                    <a:pt x="118" y="18"/>
                  </a:lnTo>
                  <a:lnTo>
                    <a:pt x="112" y="8"/>
                  </a:lnTo>
                  <a:lnTo>
                    <a:pt x="102" y="2"/>
                  </a:lnTo>
                  <a:lnTo>
                    <a:pt x="98" y="0"/>
                  </a:lnTo>
                  <a:lnTo>
                    <a:pt x="92" y="0"/>
                  </a:lnTo>
                  <a:lnTo>
                    <a:pt x="92" y="0"/>
                  </a:lnTo>
                  <a:lnTo>
                    <a:pt x="86" y="0"/>
                  </a:lnTo>
                  <a:lnTo>
                    <a:pt x="80" y="2"/>
                  </a:lnTo>
                  <a:lnTo>
                    <a:pt x="70" y="8"/>
                  </a:lnTo>
                  <a:lnTo>
                    <a:pt x="64" y="18"/>
                  </a:lnTo>
                  <a:lnTo>
                    <a:pt x="62" y="22"/>
                  </a:lnTo>
                  <a:lnTo>
                    <a:pt x="62" y="28"/>
                  </a:lnTo>
                  <a:lnTo>
                    <a:pt x="62" y="28"/>
                  </a:lnTo>
                  <a:lnTo>
                    <a:pt x="62" y="34"/>
                  </a:lnTo>
                  <a:lnTo>
                    <a:pt x="64" y="40"/>
                  </a:lnTo>
                  <a:lnTo>
                    <a:pt x="70" y="50"/>
                  </a:lnTo>
                  <a:lnTo>
                    <a:pt x="80" y="56"/>
                  </a:lnTo>
                  <a:lnTo>
                    <a:pt x="86" y="58"/>
                  </a:lnTo>
                  <a:lnTo>
                    <a:pt x="92" y="58"/>
                  </a:lnTo>
                  <a:lnTo>
                    <a:pt x="92" y="58"/>
                  </a:lnTo>
                  <a:close/>
                  <a:moveTo>
                    <a:pt x="30" y="196"/>
                  </a:moveTo>
                  <a:lnTo>
                    <a:pt x="42" y="118"/>
                  </a:lnTo>
                  <a:lnTo>
                    <a:pt x="52" y="118"/>
                  </a:lnTo>
                  <a:lnTo>
                    <a:pt x="50" y="244"/>
                  </a:lnTo>
                  <a:lnTo>
                    <a:pt x="50" y="244"/>
                  </a:lnTo>
                  <a:lnTo>
                    <a:pt x="54" y="236"/>
                  </a:lnTo>
                  <a:lnTo>
                    <a:pt x="60" y="228"/>
                  </a:lnTo>
                  <a:lnTo>
                    <a:pt x="66" y="222"/>
                  </a:lnTo>
                  <a:lnTo>
                    <a:pt x="74" y="218"/>
                  </a:lnTo>
                  <a:lnTo>
                    <a:pt x="82" y="214"/>
                  </a:lnTo>
                  <a:lnTo>
                    <a:pt x="90" y="210"/>
                  </a:lnTo>
                  <a:lnTo>
                    <a:pt x="100" y="208"/>
                  </a:lnTo>
                  <a:lnTo>
                    <a:pt x="110" y="208"/>
                  </a:lnTo>
                  <a:lnTo>
                    <a:pt x="126" y="208"/>
                  </a:lnTo>
                  <a:lnTo>
                    <a:pt x="126" y="208"/>
                  </a:lnTo>
                  <a:lnTo>
                    <a:pt x="120" y="198"/>
                  </a:lnTo>
                  <a:lnTo>
                    <a:pt x="114" y="188"/>
                  </a:lnTo>
                  <a:lnTo>
                    <a:pt x="112" y="178"/>
                  </a:lnTo>
                  <a:lnTo>
                    <a:pt x="112" y="166"/>
                  </a:lnTo>
                  <a:lnTo>
                    <a:pt x="112" y="166"/>
                  </a:lnTo>
                  <a:lnTo>
                    <a:pt x="112" y="154"/>
                  </a:lnTo>
                  <a:lnTo>
                    <a:pt x="116" y="142"/>
                  </a:lnTo>
                  <a:lnTo>
                    <a:pt x="120" y="132"/>
                  </a:lnTo>
                  <a:lnTo>
                    <a:pt x="128" y="122"/>
                  </a:lnTo>
                  <a:lnTo>
                    <a:pt x="136" y="114"/>
                  </a:lnTo>
                  <a:lnTo>
                    <a:pt x="146" y="106"/>
                  </a:lnTo>
                  <a:lnTo>
                    <a:pt x="156" y="102"/>
                  </a:lnTo>
                  <a:lnTo>
                    <a:pt x="168" y="98"/>
                  </a:lnTo>
                  <a:lnTo>
                    <a:pt x="166" y="90"/>
                  </a:lnTo>
                  <a:lnTo>
                    <a:pt x="166" y="90"/>
                  </a:lnTo>
                  <a:lnTo>
                    <a:pt x="166" y="88"/>
                  </a:lnTo>
                  <a:lnTo>
                    <a:pt x="166" y="88"/>
                  </a:lnTo>
                  <a:lnTo>
                    <a:pt x="162" y="80"/>
                  </a:lnTo>
                  <a:lnTo>
                    <a:pt x="154" y="74"/>
                  </a:lnTo>
                  <a:lnTo>
                    <a:pt x="146" y="70"/>
                  </a:lnTo>
                  <a:lnTo>
                    <a:pt x="138" y="68"/>
                  </a:lnTo>
                  <a:lnTo>
                    <a:pt x="110" y="68"/>
                  </a:lnTo>
                  <a:lnTo>
                    <a:pt x="90" y="102"/>
                  </a:lnTo>
                  <a:lnTo>
                    <a:pt x="72" y="68"/>
                  </a:lnTo>
                  <a:lnTo>
                    <a:pt x="46" y="68"/>
                  </a:lnTo>
                  <a:lnTo>
                    <a:pt x="46" y="68"/>
                  </a:lnTo>
                  <a:lnTo>
                    <a:pt x="36" y="70"/>
                  </a:lnTo>
                  <a:lnTo>
                    <a:pt x="28" y="74"/>
                  </a:lnTo>
                  <a:lnTo>
                    <a:pt x="20" y="80"/>
                  </a:lnTo>
                  <a:lnTo>
                    <a:pt x="16" y="88"/>
                  </a:lnTo>
                  <a:lnTo>
                    <a:pt x="16" y="88"/>
                  </a:lnTo>
                  <a:lnTo>
                    <a:pt x="16" y="90"/>
                  </a:lnTo>
                  <a:lnTo>
                    <a:pt x="0" y="190"/>
                  </a:lnTo>
                  <a:lnTo>
                    <a:pt x="0" y="190"/>
                  </a:lnTo>
                  <a:lnTo>
                    <a:pt x="0" y="196"/>
                  </a:lnTo>
                  <a:lnTo>
                    <a:pt x="2" y="202"/>
                  </a:lnTo>
                  <a:lnTo>
                    <a:pt x="6" y="206"/>
                  </a:lnTo>
                  <a:lnTo>
                    <a:pt x="12" y="208"/>
                  </a:lnTo>
                  <a:lnTo>
                    <a:pt x="12" y="208"/>
                  </a:lnTo>
                  <a:lnTo>
                    <a:pt x="14" y="208"/>
                  </a:lnTo>
                  <a:lnTo>
                    <a:pt x="14" y="208"/>
                  </a:lnTo>
                  <a:lnTo>
                    <a:pt x="20" y="208"/>
                  </a:lnTo>
                  <a:lnTo>
                    <a:pt x="24" y="204"/>
                  </a:lnTo>
                  <a:lnTo>
                    <a:pt x="28" y="200"/>
                  </a:lnTo>
                  <a:lnTo>
                    <a:pt x="30" y="196"/>
                  </a:lnTo>
                  <a:lnTo>
                    <a:pt x="30" y="196"/>
                  </a:lnTo>
                  <a:close/>
                  <a:moveTo>
                    <a:pt x="180" y="118"/>
                  </a:moveTo>
                  <a:lnTo>
                    <a:pt x="180" y="118"/>
                  </a:lnTo>
                  <a:lnTo>
                    <a:pt x="170" y="118"/>
                  </a:lnTo>
                  <a:lnTo>
                    <a:pt x="162" y="120"/>
                  </a:lnTo>
                  <a:lnTo>
                    <a:pt x="152" y="126"/>
                  </a:lnTo>
                  <a:lnTo>
                    <a:pt x="146" y="132"/>
                  </a:lnTo>
                  <a:lnTo>
                    <a:pt x="140" y="138"/>
                  </a:lnTo>
                  <a:lnTo>
                    <a:pt x="136" y="146"/>
                  </a:lnTo>
                  <a:lnTo>
                    <a:pt x="132" y="156"/>
                  </a:lnTo>
                  <a:lnTo>
                    <a:pt x="132" y="166"/>
                  </a:lnTo>
                  <a:lnTo>
                    <a:pt x="132" y="166"/>
                  </a:lnTo>
                  <a:lnTo>
                    <a:pt x="132" y="176"/>
                  </a:lnTo>
                  <a:lnTo>
                    <a:pt x="136" y="184"/>
                  </a:lnTo>
                  <a:lnTo>
                    <a:pt x="140" y="194"/>
                  </a:lnTo>
                  <a:lnTo>
                    <a:pt x="146" y="200"/>
                  </a:lnTo>
                  <a:lnTo>
                    <a:pt x="152" y="206"/>
                  </a:lnTo>
                  <a:lnTo>
                    <a:pt x="162" y="210"/>
                  </a:lnTo>
                  <a:lnTo>
                    <a:pt x="170" y="214"/>
                  </a:lnTo>
                  <a:lnTo>
                    <a:pt x="180" y="214"/>
                  </a:lnTo>
                  <a:lnTo>
                    <a:pt x="180" y="214"/>
                  </a:lnTo>
                  <a:lnTo>
                    <a:pt x="190" y="214"/>
                  </a:lnTo>
                  <a:lnTo>
                    <a:pt x="200" y="210"/>
                  </a:lnTo>
                  <a:lnTo>
                    <a:pt x="208" y="206"/>
                  </a:lnTo>
                  <a:lnTo>
                    <a:pt x="214" y="200"/>
                  </a:lnTo>
                  <a:lnTo>
                    <a:pt x="220" y="194"/>
                  </a:lnTo>
                  <a:lnTo>
                    <a:pt x="224" y="184"/>
                  </a:lnTo>
                  <a:lnTo>
                    <a:pt x="228" y="176"/>
                  </a:lnTo>
                  <a:lnTo>
                    <a:pt x="228" y="166"/>
                  </a:lnTo>
                  <a:lnTo>
                    <a:pt x="228" y="166"/>
                  </a:lnTo>
                  <a:lnTo>
                    <a:pt x="228" y="156"/>
                  </a:lnTo>
                  <a:lnTo>
                    <a:pt x="224" y="146"/>
                  </a:lnTo>
                  <a:lnTo>
                    <a:pt x="220" y="138"/>
                  </a:lnTo>
                  <a:lnTo>
                    <a:pt x="214" y="132"/>
                  </a:lnTo>
                  <a:lnTo>
                    <a:pt x="208" y="126"/>
                  </a:lnTo>
                  <a:lnTo>
                    <a:pt x="200" y="120"/>
                  </a:lnTo>
                  <a:lnTo>
                    <a:pt x="190" y="118"/>
                  </a:lnTo>
                  <a:lnTo>
                    <a:pt x="180" y="118"/>
                  </a:lnTo>
                  <a:close/>
                  <a:moveTo>
                    <a:pt x="296" y="260"/>
                  </a:moveTo>
                  <a:lnTo>
                    <a:pt x="296" y="260"/>
                  </a:lnTo>
                  <a:lnTo>
                    <a:pt x="294" y="258"/>
                  </a:lnTo>
                  <a:lnTo>
                    <a:pt x="294" y="258"/>
                  </a:lnTo>
                  <a:lnTo>
                    <a:pt x="292" y="252"/>
                  </a:lnTo>
                  <a:lnTo>
                    <a:pt x="288" y="246"/>
                  </a:lnTo>
                  <a:lnTo>
                    <a:pt x="278" y="236"/>
                  </a:lnTo>
                  <a:lnTo>
                    <a:pt x="266" y="230"/>
                  </a:lnTo>
                  <a:lnTo>
                    <a:pt x="250" y="228"/>
                  </a:lnTo>
                  <a:lnTo>
                    <a:pt x="210" y="228"/>
                  </a:lnTo>
                  <a:lnTo>
                    <a:pt x="180" y="278"/>
                  </a:lnTo>
                  <a:lnTo>
                    <a:pt x="150" y="228"/>
                  </a:lnTo>
                  <a:lnTo>
                    <a:pt x="110" y="228"/>
                  </a:lnTo>
                  <a:lnTo>
                    <a:pt x="110" y="228"/>
                  </a:lnTo>
                  <a:lnTo>
                    <a:pt x="94" y="230"/>
                  </a:lnTo>
                  <a:lnTo>
                    <a:pt x="82" y="236"/>
                  </a:lnTo>
                  <a:lnTo>
                    <a:pt x="72" y="246"/>
                  </a:lnTo>
                  <a:lnTo>
                    <a:pt x="68" y="252"/>
                  </a:lnTo>
                  <a:lnTo>
                    <a:pt x="66" y="258"/>
                  </a:lnTo>
                  <a:lnTo>
                    <a:pt x="66" y="258"/>
                  </a:lnTo>
                  <a:lnTo>
                    <a:pt x="64" y="260"/>
                  </a:lnTo>
                  <a:lnTo>
                    <a:pt x="52" y="336"/>
                  </a:lnTo>
                  <a:lnTo>
                    <a:pt x="52" y="336"/>
                  </a:lnTo>
                  <a:lnTo>
                    <a:pt x="72" y="352"/>
                  </a:lnTo>
                  <a:lnTo>
                    <a:pt x="96" y="362"/>
                  </a:lnTo>
                  <a:lnTo>
                    <a:pt x="106" y="304"/>
                  </a:lnTo>
                  <a:lnTo>
                    <a:pt x="118" y="304"/>
                  </a:lnTo>
                  <a:lnTo>
                    <a:pt x="114" y="370"/>
                  </a:lnTo>
                  <a:lnTo>
                    <a:pt x="114" y="370"/>
                  </a:lnTo>
                  <a:lnTo>
                    <a:pt x="130" y="374"/>
                  </a:lnTo>
                  <a:lnTo>
                    <a:pt x="146" y="378"/>
                  </a:lnTo>
                  <a:lnTo>
                    <a:pt x="162" y="380"/>
                  </a:lnTo>
                  <a:lnTo>
                    <a:pt x="180" y="380"/>
                  </a:lnTo>
                  <a:lnTo>
                    <a:pt x="180" y="380"/>
                  </a:lnTo>
                  <a:lnTo>
                    <a:pt x="196" y="380"/>
                  </a:lnTo>
                  <a:lnTo>
                    <a:pt x="214" y="378"/>
                  </a:lnTo>
                  <a:lnTo>
                    <a:pt x="230" y="374"/>
                  </a:lnTo>
                  <a:lnTo>
                    <a:pt x="246" y="370"/>
                  </a:lnTo>
                  <a:lnTo>
                    <a:pt x="242" y="304"/>
                  </a:lnTo>
                  <a:lnTo>
                    <a:pt x="254" y="304"/>
                  </a:lnTo>
                  <a:lnTo>
                    <a:pt x="264" y="362"/>
                  </a:lnTo>
                  <a:lnTo>
                    <a:pt x="264" y="362"/>
                  </a:lnTo>
                  <a:lnTo>
                    <a:pt x="288" y="350"/>
                  </a:lnTo>
                  <a:lnTo>
                    <a:pt x="308" y="336"/>
                  </a:lnTo>
                  <a:lnTo>
                    <a:pt x="296" y="26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60" name="KMATable0ValueChain2">
            <a:extLst>
              <a:ext uri="{FF2B5EF4-FFF2-40B4-BE49-F238E27FC236}">
                <a16:creationId xmlns:a16="http://schemas.microsoft.com/office/drawing/2014/main" id="{FEBE6C01-32DA-4635-9653-675E9EE3FC5D}"/>
              </a:ext>
            </a:extLst>
          </p:cNvPr>
          <p:cNvSpPr>
            <a:spLocks noChangeArrowheads="1"/>
          </p:cNvSpPr>
          <p:nvPr/>
        </p:nvSpPr>
        <p:spPr bwMode="auto">
          <a:xfrm>
            <a:off x="7140568" y="178744"/>
            <a:ext cx="4104000" cy="163048"/>
          </a:xfrm>
          <a:prstGeom prst="chevron">
            <a:avLst>
              <a:gd name="adj" fmla="val 21138"/>
            </a:avLst>
          </a:prstGeom>
          <a:solidFill>
            <a:schemeClr val="tx2"/>
          </a:solidFill>
          <a:ln>
            <a:noFill/>
          </a:ln>
        </p:spPr>
        <p:txBody>
          <a:bodyPr lIns="0" r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s-ES_tradnl" sz="105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Procesos de Finanzas</a:t>
            </a:r>
          </a:p>
        </p:txBody>
      </p:sp>
      <p:sp>
        <p:nvSpPr>
          <p:cNvPr id="62" name="Rounded Rectangle 59">
            <a:extLst>
              <a:ext uri="{FF2B5EF4-FFF2-40B4-BE49-F238E27FC236}">
                <a16:creationId xmlns:a16="http://schemas.microsoft.com/office/drawing/2014/main" id="{37CB998E-C9A0-4633-8A29-D842B9EE7369}"/>
              </a:ext>
            </a:extLst>
          </p:cNvPr>
          <p:cNvSpPr/>
          <p:nvPr/>
        </p:nvSpPr>
        <p:spPr>
          <a:xfrm>
            <a:off x="7669537" y="631488"/>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Cuentas a Cobrar</a:t>
            </a:r>
            <a:endParaRPr kumimoji="0" lang="es-ES"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99" name="Rounded Rectangle 59">
            <a:extLst>
              <a:ext uri="{FF2B5EF4-FFF2-40B4-BE49-F238E27FC236}">
                <a16:creationId xmlns:a16="http://schemas.microsoft.com/office/drawing/2014/main" id="{14BA090A-A401-4A47-B15B-ED8C48188C72}"/>
              </a:ext>
            </a:extLst>
          </p:cNvPr>
          <p:cNvSpPr/>
          <p:nvPr/>
        </p:nvSpPr>
        <p:spPr>
          <a:xfrm>
            <a:off x="8696350" y="631488"/>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Tesorería</a:t>
            </a:r>
            <a:endParaRPr lang="es-ES" sz="900" i="1" dirty="0">
              <a:solidFill>
                <a:prstClr val="white"/>
              </a:solidFill>
              <a:latin typeface="Univers for KPMG Cond" panose="020B0606020202020204" pitchFamily="34" charset="0"/>
            </a:endParaRPr>
          </a:p>
        </p:txBody>
      </p:sp>
      <p:sp>
        <p:nvSpPr>
          <p:cNvPr id="100" name="Rounded Rectangle 59">
            <a:extLst>
              <a:ext uri="{FF2B5EF4-FFF2-40B4-BE49-F238E27FC236}">
                <a16:creationId xmlns:a16="http://schemas.microsoft.com/office/drawing/2014/main" id="{A7B94580-0259-4503-ABCB-647BD3605053}"/>
              </a:ext>
            </a:extLst>
          </p:cNvPr>
          <p:cNvSpPr/>
          <p:nvPr/>
        </p:nvSpPr>
        <p:spPr>
          <a:xfrm>
            <a:off x="9723162" y="631488"/>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Impuestos</a:t>
            </a:r>
            <a:endParaRPr lang="es-ES" sz="900" i="1" dirty="0">
              <a:solidFill>
                <a:prstClr val="white"/>
              </a:solidFill>
              <a:latin typeface="Univers for KPMG Cond" panose="020B0606020202020204" pitchFamily="34" charset="0"/>
            </a:endParaRPr>
          </a:p>
        </p:txBody>
      </p:sp>
      <p:sp>
        <p:nvSpPr>
          <p:cNvPr id="101" name="Rounded Rectangle 59">
            <a:extLst>
              <a:ext uri="{FF2B5EF4-FFF2-40B4-BE49-F238E27FC236}">
                <a16:creationId xmlns:a16="http://schemas.microsoft.com/office/drawing/2014/main" id="{ABE9C26B-A22C-40C5-915A-8A109A5DA3E3}"/>
              </a:ext>
            </a:extLst>
          </p:cNvPr>
          <p:cNvSpPr/>
          <p:nvPr/>
        </p:nvSpPr>
        <p:spPr>
          <a:xfrm>
            <a:off x="7156668"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a:solidFill>
                  <a:prstClr val="white"/>
                </a:solidFill>
                <a:latin typeface="Univers for KPMG Cond" panose="020B0606020202020204" pitchFamily="34" charset="0"/>
              </a:rPr>
              <a:t>Cuentas </a:t>
            </a:r>
            <a:r>
              <a:rPr lang="es-ES_tradnl" sz="900" i="1" dirty="0">
                <a:solidFill>
                  <a:prstClr val="white"/>
                </a:solidFill>
                <a:latin typeface="Univers for KPMG Cond" panose="020B0606020202020204" pitchFamily="34" charset="0"/>
              </a:rPr>
              <a:t>a Pagar</a:t>
            </a:r>
            <a:endParaRPr lang="es-ES" sz="900" i="1" dirty="0">
              <a:solidFill>
                <a:prstClr val="white"/>
              </a:solidFill>
              <a:latin typeface="Univers for KPMG Cond" panose="020B0606020202020204" pitchFamily="34" charset="0"/>
            </a:endParaRPr>
          </a:p>
        </p:txBody>
      </p:sp>
      <p:sp>
        <p:nvSpPr>
          <p:cNvPr id="102" name="Rounded Rectangle 59">
            <a:extLst>
              <a:ext uri="{FF2B5EF4-FFF2-40B4-BE49-F238E27FC236}">
                <a16:creationId xmlns:a16="http://schemas.microsoft.com/office/drawing/2014/main" id="{65782D37-CA44-4F16-94FB-066CFBED232A}"/>
              </a:ext>
            </a:extLst>
          </p:cNvPr>
          <p:cNvSpPr/>
          <p:nvPr/>
        </p:nvSpPr>
        <p:spPr>
          <a:xfrm>
            <a:off x="8167555" y="378194"/>
            <a:ext cx="972000" cy="216000"/>
          </a:xfrm>
          <a:prstGeom prst="roundRect">
            <a:avLst/>
          </a:prstGeom>
          <a:solidFill>
            <a:schemeClr val="bg2">
              <a:lumMod val="7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Gastos de Viaje</a:t>
            </a:r>
            <a:endParaRPr lang="es-ES" sz="900" i="1" dirty="0">
              <a:solidFill>
                <a:prstClr val="white"/>
              </a:solidFill>
              <a:latin typeface="Univers for KPMG Cond" panose="020B0606020202020204" pitchFamily="34" charset="0"/>
            </a:endParaRPr>
          </a:p>
        </p:txBody>
      </p:sp>
      <p:sp>
        <p:nvSpPr>
          <p:cNvPr id="103" name="Rounded Rectangle 59">
            <a:extLst>
              <a:ext uri="{FF2B5EF4-FFF2-40B4-BE49-F238E27FC236}">
                <a16:creationId xmlns:a16="http://schemas.microsoft.com/office/drawing/2014/main" id="{62F2E99F-BF0D-424F-88BF-2480118ECF1D}"/>
              </a:ext>
            </a:extLst>
          </p:cNvPr>
          <p:cNvSpPr/>
          <p:nvPr/>
        </p:nvSpPr>
        <p:spPr>
          <a:xfrm>
            <a:off x="9201792"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Contabilidad General</a:t>
            </a:r>
            <a:endParaRPr lang="es-ES" sz="900" i="1" dirty="0">
              <a:solidFill>
                <a:prstClr val="white"/>
              </a:solidFill>
              <a:latin typeface="Univers for KPMG Cond" panose="020B0606020202020204" pitchFamily="34" charset="0"/>
            </a:endParaRPr>
          </a:p>
        </p:txBody>
      </p:sp>
      <p:sp>
        <p:nvSpPr>
          <p:cNvPr id="104" name="Rounded Rectangle 59">
            <a:extLst>
              <a:ext uri="{FF2B5EF4-FFF2-40B4-BE49-F238E27FC236}">
                <a16:creationId xmlns:a16="http://schemas.microsoft.com/office/drawing/2014/main" id="{5BD37F4F-06E2-4E84-A994-12E7038F9B89}"/>
              </a:ext>
            </a:extLst>
          </p:cNvPr>
          <p:cNvSpPr/>
          <p:nvPr/>
        </p:nvSpPr>
        <p:spPr>
          <a:xfrm>
            <a:off x="10236030"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Controlling</a:t>
            </a:r>
            <a:endParaRPr lang="es-ES" sz="900" i="1" dirty="0">
              <a:solidFill>
                <a:prstClr val="white"/>
              </a:solidFill>
              <a:latin typeface="Univers for KPMG Cond" panose="020B0606020202020204" pitchFamily="34" charset="0"/>
            </a:endParaRPr>
          </a:p>
        </p:txBody>
      </p:sp>
      <p:grpSp>
        <p:nvGrpSpPr>
          <p:cNvPr id="90" name="Group 89">
            <a:extLst>
              <a:ext uri="{FF2B5EF4-FFF2-40B4-BE49-F238E27FC236}">
                <a16:creationId xmlns:a16="http://schemas.microsoft.com/office/drawing/2014/main" id="{AB5AA3C4-79F0-4636-AE5A-C0CD91A84528}"/>
              </a:ext>
            </a:extLst>
          </p:cNvPr>
          <p:cNvGrpSpPr/>
          <p:nvPr/>
        </p:nvGrpSpPr>
        <p:grpSpPr>
          <a:xfrm>
            <a:off x="5006877" y="44624"/>
            <a:ext cx="2119585" cy="744515"/>
            <a:chOff x="5006877" y="44624"/>
            <a:chExt cx="2119585" cy="826693"/>
          </a:xfrm>
        </p:grpSpPr>
        <p:sp>
          <p:nvSpPr>
            <p:cNvPr id="91" name="AutoShape 7">
              <a:extLst>
                <a:ext uri="{FF2B5EF4-FFF2-40B4-BE49-F238E27FC236}">
                  <a16:creationId xmlns:a16="http://schemas.microsoft.com/office/drawing/2014/main" id="{CB72E9A0-2942-4258-AE63-DA8C596D8766}"/>
                </a:ext>
              </a:extLst>
            </p:cNvPr>
            <p:cNvSpPr>
              <a:spLocks noChangeArrowheads="1"/>
            </p:cNvSpPr>
            <p:nvPr/>
          </p:nvSpPr>
          <p:spPr bwMode="auto">
            <a:xfrm>
              <a:off x="5006877" y="655317"/>
              <a:ext cx="396000" cy="216000"/>
            </a:xfrm>
            <a:prstGeom prst="chevron">
              <a:avLst>
                <a:gd name="adj" fmla="val 19758"/>
              </a:avLst>
            </a:prstGeom>
            <a:solidFill>
              <a:srgbClr val="F68D2E"/>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92"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1" y="74832"/>
              <a:ext cx="396000" cy="216000"/>
            </a:xfrm>
            <a:prstGeom prst="chevron">
              <a:avLst>
                <a:gd name="adj" fmla="val 19758"/>
              </a:avLst>
            </a:prstGeom>
            <a:solidFill>
              <a:schemeClr val="accent5"/>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8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endParaRPr>
            </a:p>
          </p:txBody>
        </p:sp>
        <p:sp>
          <p:nvSpPr>
            <p:cNvPr id="93"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0" y="348584"/>
              <a:ext cx="396000" cy="216000"/>
            </a:xfrm>
            <a:prstGeom prst="chevron">
              <a:avLst>
                <a:gd name="adj" fmla="val 19758"/>
              </a:avLst>
            </a:prstGeom>
            <a:solidFill>
              <a:schemeClr val="bg2"/>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95" name="TextBox 94"/>
            <p:cNvSpPr txBox="1"/>
            <p:nvPr/>
          </p:nvSpPr>
          <p:spPr>
            <a:xfrm>
              <a:off x="5470278" y="44624"/>
              <a:ext cx="1656184" cy="204322"/>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err="1">
                  <a:ln>
                    <a:noFill/>
                  </a:ln>
                  <a:solidFill>
                    <a:srgbClr val="00338D"/>
                  </a:solidFill>
                  <a:effectLst/>
                  <a:uLnTx/>
                  <a:uFillTx/>
                  <a:latin typeface="Arial"/>
                  <a:ea typeface="+mn-ea"/>
                  <a:cs typeface="+mn-cs"/>
                </a:rPr>
                <a:t>Supply</a:t>
              </a:r>
              <a:r>
                <a:rPr kumimoji="0" lang="es-ES" sz="1100" b="0" i="0" u="none" strike="noStrike" kern="1200" cap="none" spc="0" normalizeH="0" baseline="0" noProof="0" dirty="0">
                  <a:ln>
                    <a:noFill/>
                  </a:ln>
                  <a:solidFill>
                    <a:srgbClr val="00338D"/>
                  </a:solidFill>
                  <a:effectLst/>
                  <a:uLnTx/>
                  <a:uFillTx/>
                  <a:latin typeface="Arial"/>
                  <a:ea typeface="+mn-ea"/>
                  <a:cs typeface="+mn-cs"/>
                </a:rPr>
                <a:t> </a:t>
              </a:r>
              <a:r>
                <a:rPr kumimoji="0" lang="es-ES" sz="1100" b="0" i="0" u="none" strike="noStrike" kern="1200" cap="none" spc="0" normalizeH="0" baseline="0" noProof="0" dirty="0" err="1">
                  <a:ln>
                    <a:noFill/>
                  </a:ln>
                  <a:solidFill>
                    <a:srgbClr val="00338D"/>
                  </a:solidFill>
                  <a:effectLst/>
                  <a:uLnTx/>
                  <a:uFillTx/>
                  <a:latin typeface="Arial"/>
                  <a:ea typeface="+mn-ea"/>
                  <a:cs typeface="+mn-cs"/>
                </a:rPr>
                <a:t>Chain</a:t>
              </a:r>
              <a:endParaRPr kumimoji="0" lang="es-ES" sz="1100" b="0" i="0" u="none" strike="noStrike" kern="1200" cap="none" spc="0" normalizeH="0" baseline="0" noProof="0" dirty="0">
                <a:ln>
                  <a:noFill/>
                </a:ln>
                <a:solidFill>
                  <a:srgbClr val="00338D"/>
                </a:solidFill>
                <a:effectLst/>
                <a:uLnTx/>
                <a:uFillTx/>
                <a:latin typeface="Arial"/>
                <a:ea typeface="+mn-ea"/>
                <a:cs typeface="+mn-cs"/>
              </a:endParaRPr>
            </a:p>
          </p:txBody>
        </p:sp>
        <p:sp>
          <p:nvSpPr>
            <p:cNvPr id="96" name="TextBox 95"/>
            <p:cNvSpPr txBox="1"/>
            <p:nvPr/>
          </p:nvSpPr>
          <p:spPr>
            <a:xfrm>
              <a:off x="5470278" y="328440"/>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Finanzas</a:t>
              </a:r>
            </a:p>
          </p:txBody>
        </p:sp>
        <p:sp>
          <p:nvSpPr>
            <p:cNvPr id="97" name="TextBox 96">
              <a:extLst>
                <a:ext uri="{FF2B5EF4-FFF2-40B4-BE49-F238E27FC236}">
                  <a16:creationId xmlns:a16="http://schemas.microsoft.com/office/drawing/2014/main" id="{7F0ED837-5337-47B6-AC8C-3872F871071C}"/>
                </a:ext>
              </a:extLst>
            </p:cNvPr>
            <p:cNvSpPr txBox="1"/>
            <p:nvPr/>
          </p:nvSpPr>
          <p:spPr>
            <a:xfrm>
              <a:off x="5470278" y="625943"/>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Producción</a:t>
              </a:r>
            </a:p>
          </p:txBody>
        </p:sp>
      </p:grpSp>
      <p:sp>
        <p:nvSpPr>
          <p:cNvPr id="56" name="Rectangle 55">
            <a:extLst>
              <a:ext uri="{FF2B5EF4-FFF2-40B4-BE49-F238E27FC236}">
                <a16:creationId xmlns:a16="http://schemas.microsoft.com/office/drawing/2014/main" id="{7C52D1B3-C470-C149-AB11-B56F4EECE83F}"/>
              </a:ext>
            </a:extLst>
          </p:cNvPr>
          <p:cNvSpPr/>
          <p:nvPr/>
        </p:nvSpPr>
        <p:spPr>
          <a:xfrm>
            <a:off x="10928417" y="1408142"/>
            <a:ext cx="1127448" cy="6859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AU" sz="1500" dirty="0">
                <a:solidFill>
                  <a:schemeClr val="bg1"/>
                </a:solidFill>
              </a:rPr>
              <a:t>To update</a:t>
            </a:r>
          </a:p>
        </p:txBody>
      </p:sp>
    </p:spTree>
    <p:extLst>
      <p:ext uri="{BB962C8B-B14F-4D97-AF65-F5344CB8AC3E}">
        <p14:creationId xmlns:p14="http://schemas.microsoft.com/office/powerpoint/2010/main" val="25309626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80956" name="think-cell Slide" r:id="rId6" imgW="216" imgH="216" progId="TCLayout.ActiveDocument.1">
                  <p:embed/>
                </p:oleObj>
              </mc:Choice>
              <mc:Fallback>
                <p:oleObj name="think-cell Slide" r:id="rId6" imgW="216" imgH="216" progId="TCLayout.ActiveDocument.1">
                  <p:embed/>
                  <p:pic>
                    <p:nvPicPr>
                      <p:cNvPr id="0" name=""/>
                      <p:cNvPicPr/>
                      <p:nvPr/>
                    </p:nvPicPr>
                    <p:blipFill>
                      <a:blip r:embed="rId7"/>
                      <a:stretch>
                        <a:fillRect/>
                      </a:stretch>
                    </p:blipFill>
                    <p:spPr>
                      <a:xfrm>
                        <a:off x="1525589" y="1589"/>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DE92D78-B88A-4237-B719-CF68C8EF0807}"/>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4000" b="0" i="0" u="none" strike="noStrike" kern="1200" cap="none" spc="0" normalizeH="0" baseline="0" noProof="0" dirty="0">
              <a:ln>
                <a:noFill/>
              </a:ln>
              <a:solidFill>
                <a:prstClr val="white"/>
              </a:solidFill>
              <a:effectLst/>
              <a:uLnTx/>
              <a:uFillTx/>
              <a:latin typeface="KPMG Extralight" panose="020B0303030202040204" pitchFamily="34" charset="0"/>
              <a:ea typeface="+mn-ea"/>
              <a:cs typeface="+mn-cs"/>
              <a:sym typeface="KPMG Extralight" panose="020B0303030202040204" pitchFamily="34" charset="0"/>
            </a:endParaRPr>
          </a:p>
        </p:txBody>
      </p:sp>
      <p:sp>
        <p:nvSpPr>
          <p:cNvPr id="47" name="Title 1"/>
          <p:cNvSpPr>
            <a:spLocks noGrp="1"/>
          </p:cNvSpPr>
          <p:nvPr>
            <p:ph type="title"/>
          </p:nvPr>
        </p:nvSpPr>
        <p:spPr>
          <a:xfrm>
            <a:off x="990000" y="167350"/>
            <a:ext cx="8478958" cy="687855"/>
          </a:xfrm>
        </p:spPr>
        <p:txBody>
          <a:bodyPr/>
          <a:lstStyle/>
          <a:p>
            <a:r>
              <a:rPr lang="es-ES_tradnl" sz="2400" b="1" dirty="0">
                <a:solidFill>
                  <a:srgbClr val="00338D"/>
                </a:solidFill>
              </a:rPr>
              <a:t>2.2. Procesos</a:t>
            </a:r>
            <a:br>
              <a:rPr lang="es-ES_tradnl" sz="4000" b="1" dirty="0">
                <a:solidFill>
                  <a:srgbClr val="00338D"/>
                </a:solidFill>
              </a:rPr>
            </a:br>
            <a:r>
              <a:rPr lang="es-ES_tradnl" sz="4000" dirty="0">
                <a:solidFill>
                  <a:srgbClr val="00338D"/>
                </a:solidFill>
              </a:rPr>
              <a:t>Área de Finanzas</a:t>
            </a:r>
            <a:br>
              <a:rPr lang="es-ES_tradnl" sz="4000" b="1" dirty="0"/>
            </a:br>
            <a:endParaRPr lang="es-ES_tradnl" sz="4000" dirty="0"/>
          </a:p>
        </p:txBody>
      </p:sp>
      <p:sp>
        <p:nvSpPr>
          <p:cNvPr id="49" name="Rectangle 23"/>
          <p:cNvSpPr>
            <a:spLocks noChangeArrowheads="1"/>
          </p:cNvSpPr>
          <p:nvPr/>
        </p:nvSpPr>
        <p:spPr bwMode="auto">
          <a:xfrm>
            <a:off x="1271588" y="3010334"/>
            <a:ext cx="9648825" cy="3370993"/>
          </a:xfrm>
          <a:prstGeom prst="rect">
            <a:avLst/>
          </a:prstGeom>
          <a:noFill/>
          <a:ln w="12700">
            <a:solidFill>
              <a:srgbClr val="00A3A1"/>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Arial"/>
              <a:ea typeface="+mn-ea"/>
              <a:cs typeface="+mn-cs"/>
            </a:endParaRPr>
          </a:p>
        </p:txBody>
      </p:sp>
      <p:sp>
        <p:nvSpPr>
          <p:cNvPr id="46" name="Rectangle 23"/>
          <p:cNvSpPr>
            <a:spLocks noChangeArrowheads="1"/>
          </p:cNvSpPr>
          <p:nvPr/>
        </p:nvSpPr>
        <p:spPr bwMode="auto">
          <a:xfrm>
            <a:off x="1271588" y="1240797"/>
            <a:ext cx="7240087" cy="1377708"/>
          </a:xfrm>
          <a:prstGeom prst="rect">
            <a:avLst/>
          </a:prstGeom>
          <a:noFill/>
          <a:ln w="12700">
            <a:solidFill>
              <a:srgbClr val="00266A"/>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Arial"/>
              <a:ea typeface="+mn-ea"/>
              <a:cs typeface="+mn-cs"/>
            </a:endParaRPr>
          </a:p>
        </p:txBody>
      </p:sp>
      <p:sp>
        <p:nvSpPr>
          <p:cNvPr id="50" name="14 Rectángulo redondeado"/>
          <p:cNvSpPr/>
          <p:nvPr/>
        </p:nvSpPr>
        <p:spPr>
          <a:xfrm>
            <a:off x="1271464" y="1036475"/>
            <a:ext cx="2440800" cy="360000"/>
          </a:xfrm>
          <a:prstGeom prst="roundRect">
            <a:avLst/>
          </a:prstGeom>
          <a:solidFill>
            <a:schemeClr val="tx2">
              <a:lumMod val="75000"/>
            </a:schemeClr>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2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Taxonomía</a:t>
            </a:r>
          </a:p>
        </p:txBody>
      </p:sp>
      <p:grpSp>
        <p:nvGrpSpPr>
          <p:cNvPr id="13" name="Group 12">
            <a:extLst>
              <a:ext uri="{FF2B5EF4-FFF2-40B4-BE49-F238E27FC236}">
                <a16:creationId xmlns:a16="http://schemas.microsoft.com/office/drawing/2014/main" id="{3743C344-F426-4131-95C4-D95DF336F0E7}"/>
              </a:ext>
            </a:extLst>
          </p:cNvPr>
          <p:cNvGrpSpPr/>
          <p:nvPr/>
        </p:nvGrpSpPr>
        <p:grpSpPr>
          <a:xfrm>
            <a:off x="3485188" y="902264"/>
            <a:ext cx="432000" cy="432000"/>
            <a:chOff x="2288002" y="902264"/>
            <a:chExt cx="432000" cy="432000"/>
          </a:xfrm>
        </p:grpSpPr>
        <p:sp>
          <p:nvSpPr>
            <p:cNvPr id="9" name="Oval 8"/>
            <p:cNvSpPr/>
            <p:nvPr/>
          </p:nvSpPr>
          <p:spPr>
            <a:xfrm>
              <a:off x="2288002" y="902264"/>
              <a:ext cx="432000" cy="432000"/>
            </a:xfrm>
            <a:prstGeom prst="ellipse">
              <a:avLst/>
            </a:prstGeom>
            <a:solidFill>
              <a:srgbClr val="00486D"/>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8" name="Freeform 4814"/>
            <p:cNvSpPr>
              <a:spLocks noEditPoints="1"/>
            </p:cNvSpPr>
            <p:nvPr/>
          </p:nvSpPr>
          <p:spPr bwMode="auto">
            <a:xfrm>
              <a:off x="2333042" y="972867"/>
              <a:ext cx="254028" cy="305679"/>
            </a:xfrm>
            <a:custGeom>
              <a:avLst/>
              <a:gdLst>
                <a:gd name="T0" fmla="*/ 148 w 280"/>
                <a:gd name="T1" fmla="*/ 304 h 372"/>
                <a:gd name="T2" fmla="*/ 148 w 280"/>
                <a:gd name="T3" fmla="*/ 98 h 372"/>
                <a:gd name="T4" fmla="*/ 164 w 280"/>
                <a:gd name="T5" fmla="*/ 92 h 372"/>
                <a:gd name="T6" fmla="*/ 180 w 280"/>
                <a:gd name="T7" fmla="*/ 72 h 372"/>
                <a:gd name="T8" fmla="*/ 186 w 280"/>
                <a:gd name="T9" fmla="*/ 48 h 372"/>
                <a:gd name="T10" fmla="*/ 178 w 280"/>
                <a:gd name="T11" fmla="*/ 20 h 372"/>
                <a:gd name="T12" fmla="*/ 160 w 280"/>
                <a:gd name="T13" fmla="*/ 48 h 372"/>
                <a:gd name="T14" fmla="*/ 106 w 280"/>
                <a:gd name="T15" fmla="*/ 0 h 372"/>
                <a:gd name="T16" fmla="*/ 80 w 280"/>
                <a:gd name="T17" fmla="*/ 32 h 372"/>
                <a:gd name="T18" fmla="*/ 78 w 280"/>
                <a:gd name="T19" fmla="*/ 56 h 372"/>
                <a:gd name="T20" fmla="*/ 88 w 280"/>
                <a:gd name="T21" fmla="*/ 80 h 372"/>
                <a:gd name="T22" fmla="*/ 108 w 280"/>
                <a:gd name="T23" fmla="*/ 96 h 372"/>
                <a:gd name="T24" fmla="*/ 116 w 280"/>
                <a:gd name="T25" fmla="*/ 300 h 372"/>
                <a:gd name="T26" fmla="*/ 108 w 280"/>
                <a:gd name="T27" fmla="*/ 308 h 372"/>
                <a:gd name="T28" fmla="*/ 96 w 280"/>
                <a:gd name="T29" fmla="*/ 336 h 372"/>
                <a:gd name="T30" fmla="*/ 98 w 280"/>
                <a:gd name="T31" fmla="*/ 350 h 372"/>
                <a:gd name="T32" fmla="*/ 106 w 280"/>
                <a:gd name="T33" fmla="*/ 360 h 372"/>
                <a:gd name="T34" fmla="*/ 124 w 280"/>
                <a:gd name="T35" fmla="*/ 370 h 372"/>
                <a:gd name="T36" fmla="*/ 140 w 280"/>
                <a:gd name="T37" fmla="*/ 370 h 372"/>
                <a:gd name="T38" fmla="*/ 158 w 280"/>
                <a:gd name="T39" fmla="*/ 360 h 372"/>
                <a:gd name="T40" fmla="*/ 168 w 280"/>
                <a:gd name="T41" fmla="*/ 342 h 372"/>
                <a:gd name="T42" fmla="*/ 168 w 280"/>
                <a:gd name="T43" fmla="*/ 328 h 372"/>
                <a:gd name="T44" fmla="*/ 158 w 280"/>
                <a:gd name="T45" fmla="*/ 310 h 372"/>
                <a:gd name="T46" fmla="*/ 144 w 280"/>
                <a:gd name="T47" fmla="*/ 346 h 372"/>
                <a:gd name="T48" fmla="*/ 132 w 280"/>
                <a:gd name="T49" fmla="*/ 352 h 372"/>
                <a:gd name="T50" fmla="*/ 120 w 280"/>
                <a:gd name="T51" fmla="*/ 346 h 372"/>
                <a:gd name="T52" fmla="*/ 116 w 280"/>
                <a:gd name="T53" fmla="*/ 336 h 372"/>
                <a:gd name="T54" fmla="*/ 120 w 280"/>
                <a:gd name="T55" fmla="*/ 324 h 372"/>
                <a:gd name="T56" fmla="*/ 132 w 280"/>
                <a:gd name="T57" fmla="*/ 320 h 372"/>
                <a:gd name="T58" fmla="*/ 144 w 280"/>
                <a:gd name="T59" fmla="*/ 324 h 372"/>
                <a:gd name="T60" fmla="*/ 148 w 280"/>
                <a:gd name="T61" fmla="*/ 336 h 372"/>
                <a:gd name="T62" fmla="*/ 144 w 280"/>
                <a:gd name="T63" fmla="*/ 346 h 372"/>
                <a:gd name="T64" fmla="*/ 186 w 280"/>
                <a:gd name="T65" fmla="*/ 318 h 372"/>
                <a:gd name="T66" fmla="*/ 172 w 280"/>
                <a:gd name="T67" fmla="*/ 296 h 372"/>
                <a:gd name="T68" fmla="*/ 168 w 280"/>
                <a:gd name="T69" fmla="*/ 286 h 372"/>
                <a:gd name="T70" fmla="*/ 168 w 280"/>
                <a:gd name="T71" fmla="*/ 250 h 372"/>
                <a:gd name="T72" fmla="*/ 172 w 280"/>
                <a:gd name="T73" fmla="*/ 190 h 372"/>
                <a:gd name="T74" fmla="*/ 178 w 280"/>
                <a:gd name="T75" fmla="*/ 194 h 372"/>
                <a:gd name="T76" fmla="*/ 186 w 280"/>
                <a:gd name="T77" fmla="*/ 190 h 372"/>
                <a:gd name="T78" fmla="*/ 188 w 280"/>
                <a:gd name="T79" fmla="*/ 180 h 372"/>
                <a:gd name="T80" fmla="*/ 168 w 280"/>
                <a:gd name="T81" fmla="*/ 150 h 372"/>
                <a:gd name="T82" fmla="*/ 204 w 280"/>
                <a:gd name="T83" fmla="*/ 158 h 372"/>
                <a:gd name="T84" fmla="*/ 212 w 280"/>
                <a:gd name="T85" fmla="*/ 160 h 372"/>
                <a:gd name="T86" fmla="*/ 218 w 280"/>
                <a:gd name="T87" fmla="*/ 158 h 372"/>
                <a:gd name="T88" fmla="*/ 220 w 280"/>
                <a:gd name="T89" fmla="*/ 146 h 372"/>
                <a:gd name="T90" fmla="*/ 216 w 280"/>
                <a:gd name="T91" fmla="*/ 102 h 372"/>
                <a:gd name="T92" fmla="*/ 240 w 280"/>
                <a:gd name="T93" fmla="*/ 126 h 372"/>
                <a:gd name="T94" fmla="*/ 248 w 280"/>
                <a:gd name="T95" fmla="*/ 126 h 372"/>
                <a:gd name="T96" fmla="*/ 254 w 280"/>
                <a:gd name="T97" fmla="*/ 122 h 372"/>
                <a:gd name="T98" fmla="*/ 252 w 280"/>
                <a:gd name="T99" fmla="*/ 110 h 372"/>
                <a:gd name="T100" fmla="*/ 84 w 280"/>
                <a:gd name="T101" fmla="*/ 234 h 372"/>
                <a:gd name="T102" fmla="*/ 96 w 280"/>
                <a:gd name="T103" fmla="*/ 292 h 372"/>
                <a:gd name="T104" fmla="*/ 0 w 280"/>
                <a:gd name="T105" fmla="*/ 318 h 372"/>
                <a:gd name="T106" fmla="*/ 72 w 280"/>
                <a:gd name="T107" fmla="*/ 290 h 372"/>
                <a:gd name="T108" fmla="*/ 80 w 280"/>
                <a:gd name="T109" fmla="*/ 292 h 372"/>
                <a:gd name="T110" fmla="*/ 86 w 280"/>
                <a:gd name="T111" fmla="*/ 290 h 372"/>
                <a:gd name="T112" fmla="*/ 88 w 280"/>
                <a:gd name="T113" fmla="*/ 278 h 372"/>
                <a:gd name="T114" fmla="*/ 84 w 280"/>
                <a:gd name="T115" fmla="*/ 23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0" h="372">
                  <a:moveTo>
                    <a:pt x="158" y="310"/>
                  </a:moveTo>
                  <a:lnTo>
                    <a:pt x="158" y="310"/>
                  </a:lnTo>
                  <a:lnTo>
                    <a:pt x="148" y="304"/>
                  </a:lnTo>
                  <a:lnTo>
                    <a:pt x="148" y="304"/>
                  </a:lnTo>
                  <a:lnTo>
                    <a:pt x="148" y="300"/>
                  </a:lnTo>
                  <a:lnTo>
                    <a:pt x="148" y="98"/>
                  </a:lnTo>
                  <a:lnTo>
                    <a:pt x="148" y="98"/>
                  </a:lnTo>
                  <a:lnTo>
                    <a:pt x="156" y="96"/>
                  </a:lnTo>
                  <a:lnTo>
                    <a:pt x="164" y="92"/>
                  </a:lnTo>
                  <a:lnTo>
                    <a:pt x="170" y="86"/>
                  </a:lnTo>
                  <a:lnTo>
                    <a:pt x="176" y="80"/>
                  </a:lnTo>
                  <a:lnTo>
                    <a:pt x="180" y="72"/>
                  </a:lnTo>
                  <a:lnTo>
                    <a:pt x="184" y="64"/>
                  </a:lnTo>
                  <a:lnTo>
                    <a:pt x="186" y="56"/>
                  </a:lnTo>
                  <a:lnTo>
                    <a:pt x="186" y="48"/>
                  </a:lnTo>
                  <a:lnTo>
                    <a:pt x="186" y="48"/>
                  </a:lnTo>
                  <a:lnTo>
                    <a:pt x="184" y="32"/>
                  </a:lnTo>
                  <a:lnTo>
                    <a:pt x="178" y="20"/>
                  </a:lnTo>
                  <a:lnTo>
                    <a:pt x="170" y="10"/>
                  </a:lnTo>
                  <a:lnTo>
                    <a:pt x="160" y="0"/>
                  </a:lnTo>
                  <a:lnTo>
                    <a:pt x="160" y="48"/>
                  </a:lnTo>
                  <a:lnTo>
                    <a:pt x="106" y="48"/>
                  </a:lnTo>
                  <a:lnTo>
                    <a:pt x="106" y="0"/>
                  </a:lnTo>
                  <a:lnTo>
                    <a:pt x="106" y="0"/>
                  </a:lnTo>
                  <a:lnTo>
                    <a:pt x="94" y="10"/>
                  </a:lnTo>
                  <a:lnTo>
                    <a:pt x="86" y="20"/>
                  </a:lnTo>
                  <a:lnTo>
                    <a:pt x="80" y="32"/>
                  </a:lnTo>
                  <a:lnTo>
                    <a:pt x="78" y="48"/>
                  </a:lnTo>
                  <a:lnTo>
                    <a:pt x="78" y="48"/>
                  </a:lnTo>
                  <a:lnTo>
                    <a:pt x="78" y="56"/>
                  </a:lnTo>
                  <a:lnTo>
                    <a:pt x="82" y="64"/>
                  </a:lnTo>
                  <a:lnTo>
                    <a:pt x="84" y="72"/>
                  </a:lnTo>
                  <a:lnTo>
                    <a:pt x="88" y="80"/>
                  </a:lnTo>
                  <a:lnTo>
                    <a:pt x="94" y="86"/>
                  </a:lnTo>
                  <a:lnTo>
                    <a:pt x="100" y="92"/>
                  </a:lnTo>
                  <a:lnTo>
                    <a:pt x="108" y="96"/>
                  </a:lnTo>
                  <a:lnTo>
                    <a:pt x="116" y="98"/>
                  </a:lnTo>
                  <a:lnTo>
                    <a:pt x="116" y="300"/>
                  </a:lnTo>
                  <a:lnTo>
                    <a:pt x="116" y="300"/>
                  </a:lnTo>
                  <a:lnTo>
                    <a:pt x="116" y="304"/>
                  </a:lnTo>
                  <a:lnTo>
                    <a:pt x="116" y="304"/>
                  </a:lnTo>
                  <a:lnTo>
                    <a:pt x="108" y="308"/>
                  </a:lnTo>
                  <a:lnTo>
                    <a:pt x="102" y="316"/>
                  </a:lnTo>
                  <a:lnTo>
                    <a:pt x="98" y="326"/>
                  </a:lnTo>
                  <a:lnTo>
                    <a:pt x="96" y="336"/>
                  </a:lnTo>
                  <a:lnTo>
                    <a:pt x="96" y="336"/>
                  </a:lnTo>
                  <a:lnTo>
                    <a:pt x="96" y="342"/>
                  </a:lnTo>
                  <a:lnTo>
                    <a:pt x="98" y="350"/>
                  </a:lnTo>
                  <a:lnTo>
                    <a:pt x="102" y="356"/>
                  </a:lnTo>
                  <a:lnTo>
                    <a:pt x="106" y="360"/>
                  </a:lnTo>
                  <a:lnTo>
                    <a:pt x="106" y="360"/>
                  </a:lnTo>
                  <a:lnTo>
                    <a:pt x="112" y="366"/>
                  </a:lnTo>
                  <a:lnTo>
                    <a:pt x="118" y="368"/>
                  </a:lnTo>
                  <a:lnTo>
                    <a:pt x="124" y="370"/>
                  </a:lnTo>
                  <a:lnTo>
                    <a:pt x="132" y="372"/>
                  </a:lnTo>
                  <a:lnTo>
                    <a:pt x="132" y="372"/>
                  </a:lnTo>
                  <a:lnTo>
                    <a:pt x="140" y="370"/>
                  </a:lnTo>
                  <a:lnTo>
                    <a:pt x="146" y="368"/>
                  </a:lnTo>
                  <a:lnTo>
                    <a:pt x="152" y="366"/>
                  </a:lnTo>
                  <a:lnTo>
                    <a:pt x="158" y="360"/>
                  </a:lnTo>
                  <a:lnTo>
                    <a:pt x="162" y="356"/>
                  </a:lnTo>
                  <a:lnTo>
                    <a:pt x="166" y="350"/>
                  </a:lnTo>
                  <a:lnTo>
                    <a:pt x="168" y="342"/>
                  </a:lnTo>
                  <a:lnTo>
                    <a:pt x="168" y="336"/>
                  </a:lnTo>
                  <a:lnTo>
                    <a:pt x="168" y="336"/>
                  </a:lnTo>
                  <a:lnTo>
                    <a:pt x="168" y="328"/>
                  </a:lnTo>
                  <a:lnTo>
                    <a:pt x="166" y="322"/>
                  </a:lnTo>
                  <a:lnTo>
                    <a:pt x="162" y="316"/>
                  </a:lnTo>
                  <a:lnTo>
                    <a:pt x="158" y="310"/>
                  </a:lnTo>
                  <a:lnTo>
                    <a:pt x="158" y="310"/>
                  </a:lnTo>
                  <a:close/>
                  <a:moveTo>
                    <a:pt x="144" y="346"/>
                  </a:moveTo>
                  <a:lnTo>
                    <a:pt x="144" y="346"/>
                  </a:lnTo>
                  <a:lnTo>
                    <a:pt x="138" y="350"/>
                  </a:lnTo>
                  <a:lnTo>
                    <a:pt x="132" y="352"/>
                  </a:lnTo>
                  <a:lnTo>
                    <a:pt x="132" y="352"/>
                  </a:lnTo>
                  <a:lnTo>
                    <a:pt x="126" y="350"/>
                  </a:lnTo>
                  <a:lnTo>
                    <a:pt x="120" y="346"/>
                  </a:lnTo>
                  <a:lnTo>
                    <a:pt x="120" y="346"/>
                  </a:lnTo>
                  <a:lnTo>
                    <a:pt x="118" y="342"/>
                  </a:lnTo>
                  <a:lnTo>
                    <a:pt x="116" y="336"/>
                  </a:lnTo>
                  <a:lnTo>
                    <a:pt x="116" y="336"/>
                  </a:lnTo>
                  <a:lnTo>
                    <a:pt x="118" y="330"/>
                  </a:lnTo>
                  <a:lnTo>
                    <a:pt x="120" y="324"/>
                  </a:lnTo>
                  <a:lnTo>
                    <a:pt x="120" y="324"/>
                  </a:lnTo>
                  <a:lnTo>
                    <a:pt x="126" y="320"/>
                  </a:lnTo>
                  <a:lnTo>
                    <a:pt x="132" y="320"/>
                  </a:lnTo>
                  <a:lnTo>
                    <a:pt x="132" y="320"/>
                  </a:lnTo>
                  <a:lnTo>
                    <a:pt x="138" y="320"/>
                  </a:lnTo>
                  <a:lnTo>
                    <a:pt x="144" y="324"/>
                  </a:lnTo>
                  <a:lnTo>
                    <a:pt x="144" y="324"/>
                  </a:lnTo>
                  <a:lnTo>
                    <a:pt x="146" y="330"/>
                  </a:lnTo>
                  <a:lnTo>
                    <a:pt x="148" y="336"/>
                  </a:lnTo>
                  <a:lnTo>
                    <a:pt x="148" y="336"/>
                  </a:lnTo>
                  <a:lnTo>
                    <a:pt x="146" y="342"/>
                  </a:lnTo>
                  <a:lnTo>
                    <a:pt x="144" y="346"/>
                  </a:lnTo>
                  <a:lnTo>
                    <a:pt x="144" y="346"/>
                  </a:lnTo>
                  <a:close/>
                  <a:moveTo>
                    <a:pt x="280" y="38"/>
                  </a:moveTo>
                  <a:lnTo>
                    <a:pt x="280" y="318"/>
                  </a:lnTo>
                  <a:lnTo>
                    <a:pt x="186" y="318"/>
                  </a:lnTo>
                  <a:lnTo>
                    <a:pt x="186" y="318"/>
                  </a:lnTo>
                  <a:lnTo>
                    <a:pt x="180" y="306"/>
                  </a:lnTo>
                  <a:lnTo>
                    <a:pt x="172" y="296"/>
                  </a:lnTo>
                  <a:lnTo>
                    <a:pt x="172" y="296"/>
                  </a:lnTo>
                  <a:lnTo>
                    <a:pt x="168" y="292"/>
                  </a:lnTo>
                  <a:lnTo>
                    <a:pt x="168" y="286"/>
                  </a:lnTo>
                  <a:lnTo>
                    <a:pt x="248" y="286"/>
                  </a:lnTo>
                  <a:lnTo>
                    <a:pt x="248" y="170"/>
                  </a:lnTo>
                  <a:lnTo>
                    <a:pt x="168" y="250"/>
                  </a:lnTo>
                  <a:lnTo>
                    <a:pt x="168" y="188"/>
                  </a:lnTo>
                  <a:lnTo>
                    <a:pt x="172" y="190"/>
                  </a:lnTo>
                  <a:lnTo>
                    <a:pt x="172" y="190"/>
                  </a:lnTo>
                  <a:lnTo>
                    <a:pt x="174" y="192"/>
                  </a:lnTo>
                  <a:lnTo>
                    <a:pt x="178" y="194"/>
                  </a:lnTo>
                  <a:lnTo>
                    <a:pt x="178" y="194"/>
                  </a:lnTo>
                  <a:lnTo>
                    <a:pt x="182" y="192"/>
                  </a:lnTo>
                  <a:lnTo>
                    <a:pt x="186" y="190"/>
                  </a:lnTo>
                  <a:lnTo>
                    <a:pt x="186" y="190"/>
                  </a:lnTo>
                  <a:lnTo>
                    <a:pt x="188" y="186"/>
                  </a:lnTo>
                  <a:lnTo>
                    <a:pt x="188" y="184"/>
                  </a:lnTo>
                  <a:lnTo>
                    <a:pt x="188" y="180"/>
                  </a:lnTo>
                  <a:lnTo>
                    <a:pt x="186" y="176"/>
                  </a:lnTo>
                  <a:lnTo>
                    <a:pt x="168" y="160"/>
                  </a:lnTo>
                  <a:lnTo>
                    <a:pt x="168" y="150"/>
                  </a:lnTo>
                  <a:lnTo>
                    <a:pt x="182" y="136"/>
                  </a:lnTo>
                  <a:lnTo>
                    <a:pt x="204" y="158"/>
                  </a:lnTo>
                  <a:lnTo>
                    <a:pt x="204" y="158"/>
                  </a:lnTo>
                  <a:lnTo>
                    <a:pt x="208" y="160"/>
                  </a:lnTo>
                  <a:lnTo>
                    <a:pt x="212" y="160"/>
                  </a:lnTo>
                  <a:lnTo>
                    <a:pt x="212" y="160"/>
                  </a:lnTo>
                  <a:lnTo>
                    <a:pt x="214" y="160"/>
                  </a:lnTo>
                  <a:lnTo>
                    <a:pt x="218" y="158"/>
                  </a:lnTo>
                  <a:lnTo>
                    <a:pt x="218" y="158"/>
                  </a:lnTo>
                  <a:lnTo>
                    <a:pt x="220" y="154"/>
                  </a:lnTo>
                  <a:lnTo>
                    <a:pt x="222" y="150"/>
                  </a:lnTo>
                  <a:lnTo>
                    <a:pt x="220" y="146"/>
                  </a:lnTo>
                  <a:lnTo>
                    <a:pt x="218" y="144"/>
                  </a:lnTo>
                  <a:lnTo>
                    <a:pt x="196" y="122"/>
                  </a:lnTo>
                  <a:lnTo>
                    <a:pt x="216" y="102"/>
                  </a:lnTo>
                  <a:lnTo>
                    <a:pt x="236" y="124"/>
                  </a:lnTo>
                  <a:lnTo>
                    <a:pt x="236" y="124"/>
                  </a:lnTo>
                  <a:lnTo>
                    <a:pt x="240" y="126"/>
                  </a:lnTo>
                  <a:lnTo>
                    <a:pt x="244" y="128"/>
                  </a:lnTo>
                  <a:lnTo>
                    <a:pt x="244" y="128"/>
                  </a:lnTo>
                  <a:lnTo>
                    <a:pt x="248" y="126"/>
                  </a:lnTo>
                  <a:lnTo>
                    <a:pt x="252" y="124"/>
                  </a:lnTo>
                  <a:lnTo>
                    <a:pt x="252" y="124"/>
                  </a:lnTo>
                  <a:lnTo>
                    <a:pt x="254" y="122"/>
                  </a:lnTo>
                  <a:lnTo>
                    <a:pt x="254" y="118"/>
                  </a:lnTo>
                  <a:lnTo>
                    <a:pt x="254" y="114"/>
                  </a:lnTo>
                  <a:lnTo>
                    <a:pt x="252" y="110"/>
                  </a:lnTo>
                  <a:lnTo>
                    <a:pt x="230" y="88"/>
                  </a:lnTo>
                  <a:lnTo>
                    <a:pt x="280" y="38"/>
                  </a:lnTo>
                  <a:close/>
                  <a:moveTo>
                    <a:pt x="84" y="234"/>
                  </a:moveTo>
                  <a:lnTo>
                    <a:pt x="96" y="248"/>
                  </a:lnTo>
                  <a:lnTo>
                    <a:pt x="96" y="292"/>
                  </a:lnTo>
                  <a:lnTo>
                    <a:pt x="96" y="292"/>
                  </a:lnTo>
                  <a:lnTo>
                    <a:pt x="86" y="304"/>
                  </a:lnTo>
                  <a:lnTo>
                    <a:pt x="80" y="318"/>
                  </a:lnTo>
                  <a:lnTo>
                    <a:pt x="0" y="318"/>
                  </a:lnTo>
                  <a:lnTo>
                    <a:pt x="50" y="268"/>
                  </a:lnTo>
                  <a:lnTo>
                    <a:pt x="72" y="290"/>
                  </a:lnTo>
                  <a:lnTo>
                    <a:pt x="72" y="290"/>
                  </a:lnTo>
                  <a:lnTo>
                    <a:pt x="76" y="292"/>
                  </a:lnTo>
                  <a:lnTo>
                    <a:pt x="80" y="292"/>
                  </a:lnTo>
                  <a:lnTo>
                    <a:pt x="80" y="292"/>
                  </a:lnTo>
                  <a:lnTo>
                    <a:pt x="84" y="292"/>
                  </a:lnTo>
                  <a:lnTo>
                    <a:pt x="86" y="290"/>
                  </a:lnTo>
                  <a:lnTo>
                    <a:pt x="86" y="290"/>
                  </a:lnTo>
                  <a:lnTo>
                    <a:pt x="88" y="286"/>
                  </a:lnTo>
                  <a:lnTo>
                    <a:pt x="90" y="282"/>
                  </a:lnTo>
                  <a:lnTo>
                    <a:pt x="88" y="278"/>
                  </a:lnTo>
                  <a:lnTo>
                    <a:pt x="86" y="274"/>
                  </a:lnTo>
                  <a:lnTo>
                    <a:pt x="64" y="254"/>
                  </a:lnTo>
                  <a:lnTo>
                    <a:pt x="84" y="23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53" name="KMATable0ValueChain2"/>
          <p:cNvSpPr>
            <a:spLocks noChangeArrowheads="1"/>
          </p:cNvSpPr>
          <p:nvPr/>
        </p:nvSpPr>
        <p:spPr bwMode="auto">
          <a:xfrm>
            <a:off x="1343472" y="1481948"/>
            <a:ext cx="6984000" cy="238719"/>
          </a:xfrm>
          <a:prstGeom prst="chevron">
            <a:avLst>
              <a:gd name="adj" fmla="val 21138"/>
            </a:avLst>
          </a:prstGeom>
          <a:solidFill>
            <a:schemeClr val="tx2"/>
          </a:solidFill>
          <a:ln w="25400">
            <a:solidFill>
              <a:schemeClr val="bg1"/>
            </a:solidFill>
            <a:miter lim="800000"/>
            <a:headEnd/>
            <a:tailEnd/>
          </a:ln>
        </p:spPr>
        <p:txBody>
          <a:bodyPr lIns="0" tIns="0" rIns="0" bIns="0"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s-ES_tradnl" sz="11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Gastos de Viaje</a:t>
            </a:r>
          </a:p>
        </p:txBody>
      </p:sp>
      <p:sp>
        <p:nvSpPr>
          <p:cNvPr id="44" name="Rectangle 43"/>
          <p:cNvSpPr/>
          <p:nvPr/>
        </p:nvSpPr>
        <p:spPr>
          <a:xfrm>
            <a:off x="3864328" y="3220251"/>
            <a:ext cx="4968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Descripción</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5" name="Rectangle 4"/>
          <p:cNvSpPr/>
          <p:nvPr/>
        </p:nvSpPr>
        <p:spPr>
          <a:xfrm>
            <a:off x="1631504" y="3220251"/>
            <a:ext cx="2196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Proceso</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grpSp>
        <p:nvGrpSpPr>
          <p:cNvPr id="78" name="Group 15"/>
          <p:cNvGrpSpPr>
            <a:grpSpLocks noChangeAspect="1"/>
          </p:cNvGrpSpPr>
          <p:nvPr/>
        </p:nvGrpSpPr>
        <p:grpSpPr bwMode="auto">
          <a:xfrm>
            <a:off x="1775520" y="3248548"/>
            <a:ext cx="331372" cy="230082"/>
            <a:chOff x="1316" y="1580"/>
            <a:chExt cx="428" cy="428"/>
          </a:xfrm>
          <a:solidFill>
            <a:schemeClr val="bg1"/>
          </a:solidFill>
        </p:grpSpPr>
        <p:sp>
          <p:nvSpPr>
            <p:cNvPr id="80" name="Freeform 16"/>
            <p:cNvSpPr>
              <a:spLocks noEditPoints="1"/>
            </p:cNvSpPr>
            <p:nvPr/>
          </p:nvSpPr>
          <p:spPr bwMode="auto">
            <a:xfrm>
              <a:off x="1470" y="1713"/>
              <a:ext cx="238" cy="238"/>
            </a:xfrm>
            <a:custGeom>
              <a:avLst/>
              <a:gdLst/>
              <a:ahLst/>
              <a:cxnLst>
                <a:cxn ang="0">
                  <a:pos x="19" y="3"/>
                </a:cxn>
                <a:cxn ang="0">
                  <a:pos x="19" y="3"/>
                </a:cxn>
                <a:cxn ang="0">
                  <a:pos x="31" y="0"/>
                </a:cxn>
                <a:cxn ang="0">
                  <a:pos x="51" y="17"/>
                </a:cxn>
                <a:cxn ang="0">
                  <a:pos x="46" y="30"/>
                </a:cxn>
                <a:cxn ang="0">
                  <a:pos x="46" y="31"/>
                </a:cxn>
                <a:cxn ang="0">
                  <a:pos x="97" y="80"/>
                </a:cxn>
                <a:cxn ang="0">
                  <a:pos x="96" y="96"/>
                </a:cxn>
                <a:cxn ang="0">
                  <a:pos x="80" y="96"/>
                </a:cxn>
                <a:cxn ang="0">
                  <a:pos x="32" y="46"/>
                </a:cxn>
                <a:cxn ang="0">
                  <a:pos x="30" y="46"/>
                </a:cxn>
                <a:cxn ang="0">
                  <a:pos x="17" y="51"/>
                </a:cxn>
                <a:cxn ang="0">
                  <a:pos x="0" y="31"/>
                </a:cxn>
                <a:cxn ang="0">
                  <a:pos x="3" y="19"/>
                </a:cxn>
                <a:cxn ang="0">
                  <a:pos x="3" y="19"/>
                </a:cxn>
                <a:cxn ang="0">
                  <a:pos x="3" y="19"/>
                </a:cxn>
                <a:cxn ang="0">
                  <a:pos x="16" y="32"/>
                </a:cxn>
                <a:cxn ang="0">
                  <a:pos x="27" y="27"/>
                </a:cxn>
                <a:cxn ang="0">
                  <a:pos x="32" y="16"/>
                </a:cxn>
                <a:cxn ang="0">
                  <a:pos x="19" y="4"/>
                </a:cxn>
                <a:cxn ang="0">
                  <a:pos x="19" y="3"/>
                </a:cxn>
                <a:cxn ang="0">
                  <a:pos x="84" y="84"/>
                </a:cxn>
                <a:cxn ang="0">
                  <a:pos x="92" y="84"/>
                </a:cxn>
                <a:cxn ang="0">
                  <a:pos x="92" y="92"/>
                </a:cxn>
                <a:cxn ang="0">
                  <a:pos x="84" y="92"/>
                </a:cxn>
                <a:cxn ang="0">
                  <a:pos x="84" y="84"/>
                </a:cxn>
              </a:cxnLst>
              <a:rect l="0" t="0" r="r" b="b"/>
              <a:pathLst>
                <a:path w="101" h="101">
                  <a:moveTo>
                    <a:pt x="19" y="3"/>
                  </a:moveTo>
                  <a:cubicBezTo>
                    <a:pt x="19" y="3"/>
                    <a:pt x="19" y="3"/>
                    <a:pt x="19" y="3"/>
                  </a:cubicBezTo>
                  <a:cubicBezTo>
                    <a:pt x="31" y="0"/>
                    <a:pt x="31" y="0"/>
                    <a:pt x="31" y="0"/>
                  </a:cubicBezTo>
                  <a:cubicBezTo>
                    <a:pt x="51" y="17"/>
                    <a:pt x="51" y="17"/>
                    <a:pt x="51" y="17"/>
                  </a:cubicBezTo>
                  <a:cubicBezTo>
                    <a:pt x="46" y="30"/>
                    <a:pt x="46" y="30"/>
                    <a:pt x="46" y="30"/>
                  </a:cubicBezTo>
                  <a:cubicBezTo>
                    <a:pt x="46" y="31"/>
                    <a:pt x="46" y="31"/>
                    <a:pt x="46" y="31"/>
                  </a:cubicBezTo>
                  <a:cubicBezTo>
                    <a:pt x="97" y="80"/>
                    <a:pt x="97" y="80"/>
                    <a:pt x="97" y="80"/>
                  </a:cubicBezTo>
                  <a:cubicBezTo>
                    <a:pt x="101" y="84"/>
                    <a:pt x="101" y="92"/>
                    <a:pt x="96" y="96"/>
                  </a:cubicBezTo>
                  <a:cubicBezTo>
                    <a:pt x="92" y="100"/>
                    <a:pt x="85" y="101"/>
                    <a:pt x="80" y="96"/>
                  </a:cubicBezTo>
                  <a:cubicBezTo>
                    <a:pt x="32" y="46"/>
                    <a:pt x="32" y="46"/>
                    <a:pt x="32" y="46"/>
                  </a:cubicBezTo>
                  <a:cubicBezTo>
                    <a:pt x="30" y="46"/>
                    <a:pt x="30" y="46"/>
                    <a:pt x="30" y="46"/>
                  </a:cubicBezTo>
                  <a:cubicBezTo>
                    <a:pt x="17" y="51"/>
                    <a:pt x="17" y="51"/>
                    <a:pt x="17" y="51"/>
                  </a:cubicBezTo>
                  <a:cubicBezTo>
                    <a:pt x="0" y="31"/>
                    <a:pt x="0" y="31"/>
                    <a:pt x="0" y="31"/>
                  </a:cubicBezTo>
                  <a:cubicBezTo>
                    <a:pt x="3" y="19"/>
                    <a:pt x="3" y="19"/>
                    <a:pt x="3" y="19"/>
                  </a:cubicBezTo>
                  <a:cubicBezTo>
                    <a:pt x="3" y="19"/>
                    <a:pt x="3" y="19"/>
                    <a:pt x="3" y="19"/>
                  </a:cubicBezTo>
                  <a:cubicBezTo>
                    <a:pt x="3" y="19"/>
                    <a:pt x="3" y="19"/>
                    <a:pt x="3" y="19"/>
                  </a:cubicBezTo>
                  <a:cubicBezTo>
                    <a:pt x="16" y="32"/>
                    <a:pt x="16" y="32"/>
                    <a:pt x="16" y="32"/>
                  </a:cubicBezTo>
                  <a:cubicBezTo>
                    <a:pt x="27" y="27"/>
                    <a:pt x="27" y="27"/>
                    <a:pt x="27" y="27"/>
                  </a:cubicBezTo>
                  <a:cubicBezTo>
                    <a:pt x="32" y="16"/>
                    <a:pt x="32" y="16"/>
                    <a:pt x="32" y="16"/>
                  </a:cubicBezTo>
                  <a:cubicBezTo>
                    <a:pt x="19" y="4"/>
                    <a:pt x="19" y="4"/>
                    <a:pt x="19" y="4"/>
                  </a:cubicBezTo>
                  <a:lnTo>
                    <a:pt x="19" y="3"/>
                  </a:lnTo>
                  <a:close/>
                  <a:moveTo>
                    <a:pt x="84" y="84"/>
                  </a:moveTo>
                  <a:cubicBezTo>
                    <a:pt x="86" y="82"/>
                    <a:pt x="90" y="82"/>
                    <a:pt x="92" y="84"/>
                  </a:cubicBezTo>
                  <a:cubicBezTo>
                    <a:pt x="94" y="86"/>
                    <a:pt x="94" y="90"/>
                    <a:pt x="92" y="92"/>
                  </a:cubicBezTo>
                  <a:cubicBezTo>
                    <a:pt x="90" y="94"/>
                    <a:pt x="86" y="94"/>
                    <a:pt x="84" y="92"/>
                  </a:cubicBezTo>
                  <a:cubicBezTo>
                    <a:pt x="82" y="90"/>
                    <a:pt x="82" y="86"/>
                    <a:pt x="84" y="84"/>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Arial"/>
                <a:ea typeface="+mn-ea"/>
                <a:cs typeface="+mn-cs"/>
              </a:endParaRPr>
            </a:p>
          </p:txBody>
        </p:sp>
        <p:sp>
          <p:nvSpPr>
            <p:cNvPr id="81" name="Freeform 17"/>
            <p:cNvSpPr>
              <a:spLocks/>
            </p:cNvSpPr>
            <p:nvPr/>
          </p:nvSpPr>
          <p:spPr bwMode="auto">
            <a:xfrm>
              <a:off x="1316" y="1580"/>
              <a:ext cx="428" cy="428"/>
            </a:xfrm>
            <a:custGeom>
              <a:avLst/>
              <a:gdLst/>
              <a:ahLst/>
              <a:cxnLst>
                <a:cxn ang="0">
                  <a:pos x="104" y="0"/>
                </a:cxn>
                <a:cxn ang="0">
                  <a:pos x="108" y="24"/>
                </a:cxn>
                <a:cxn ang="0">
                  <a:pos x="126" y="31"/>
                </a:cxn>
                <a:cxn ang="0">
                  <a:pos x="145" y="17"/>
                </a:cxn>
                <a:cxn ang="0">
                  <a:pos x="164" y="36"/>
                </a:cxn>
                <a:cxn ang="0">
                  <a:pos x="150" y="56"/>
                </a:cxn>
                <a:cxn ang="0">
                  <a:pos x="157" y="74"/>
                </a:cxn>
                <a:cxn ang="0">
                  <a:pos x="181" y="78"/>
                </a:cxn>
                <a:cxn ang="0">
                  <a:pos x="181" y="104"/>
                </a:cxn>
                <a:cxn ang="0">
                  <a:pos x="157" y="108"/>
                </a:cxn>
                <a:cxn ang="0">
                  <a:pos x="152" y="120"/>
                </a:cxn>
                <a:cxn ang="0">
                  <a:pos x="137" y="105"/>
                </a:cxn>
                <a:cxn ang="0">
                  <a:pos x="139" y="97"/>
                </a:cxn>
                <a:cxn ang="0">
                  <a:pos x="97" y="43"/>
                </a:cxn>
                <a:cxn ang="0">
                  <a:pos x="43" y="84"/>
                </a:cxn>
                <a:cxn ang="0">
                  <a:pos x="84" y="139"/>
                </a:cxn>
                <a:cxn ang="0">
                  <a:pos x="106" y="136"/>
                </a:cxn>
                <a:cxn ang="0">
                  <a:pos x="121" y="152"/>
                </a:cxn>
                <a:cxn ang="0">
                  <a:pos x="108" y="157"/>
                </a:cxn>
                <a:cxn ang="0">
                  <a:pos x="104" y="181"/>
                </a:cxn>
                <a:cxn ang="0">
                  <a:pos x="77" y="181"/>
                </a:cxn>
                <a:cxn ang="0">
                  <a:pos x="73" y="157"/>
                </a:cxn>
                <a:cxn ang="0">
                  <a:pos x="55" y="150"/>
                </a:cxn>
                <a:cxn ang="0">
                  <a:pos x="36" y="164"/>
                </a:cxn>
                <a:cxn ang="0">
                  <a:pos x="17" y="145"/>
                </a:cxn>
                <a:cxn ang="0">
                  <a:pos x="31" y="126"/>
                </a:cxn>
                <a:cxn ang="0">
                  <a:pos x="24" y="108"/>
                </a:cxn>
                <a:cxn ang="0">
                  <a:pos x="0" y="104"/>
                </a:cxn>
                <a:cxn ang="0">
                  <a:pos x="0" y="78"/>
                </a:cxn>
                <a:cxn ang="0">
                  <a:pos x="24" y="73"/>
                </a:cxn>
                <a:cxn ang="0">
                  <a:pos x="31" y="56"/>
                </a:cxn>
                <a:cxn ang="0">
                  <a:pos x="17" y="36"/>
                </a:cxn>
                <a:cxn ang="0">
                  <a:pos x="36" y="17"/>
                </a:cxn>
                <a:cxn ang="0">
                  <a:pos x="56" y="31"/>
                </a:cxn>
                <a:cxn ang="0">
                  <a:pos x="73" y="24"/>
                </a:cxn>
                <a:cxn ang="0">
                  <a:pos x="78" y="0"/>
                </a:cxn>
                <a:cxn ang="0">
                  <a:pos x="104" y="0"/>
                </a:cxn>
              </a:cxnLst>
              <a:rect l="0" t="0" r="r" b="b"/>
              <a:pathLst>
                <a:path w="181" h="181">
                  <a:moveTo>
                    <a:pt x="104" y="0"/>
                  </a:moveTo>
                  <a:cubicBezTo>
                    <a:pt x="108" y="24"/>
                    <a:pt x="108" y="24"/>
                    <a:pt x="108" y="24"/>
                  </a:cubicBezTo>
                  <a:cubicBezTo>
                    <a:pt x="126" y="31"/>
                    <a:pt x="126" y="31"/>
                    <a:pt x="126" y="31"/>
                  </a:cubicBezTo>
                  <a:cubicBezTo>
                    <a:pt x="145" y="17"/>
                    <a:pt x="145" y="17"/>
                    <a:pt x="145" y="17"/>
                  </a:cubicBezTo>
                  <a:cubicBezTo>
                    <a:pt x="164" y="36"/>
                    <a:pt x="164" y="36"/>
                    <a:pt x="164" y="36"/>
                  </a:cubicBezTo>
                  <a:cubicBezTo>
                    <a:pt x="150" y="56"/>
                    <a:pt x="150" y="56"/>
                    <a:pt x="150" y="56"/>
                  </a:cubicBezTo>
                  <a:cubicBezTo>
                    <a:pt x="157" y="74"/>
                    <a:pt x="157" y="74"/>
                    <a:pt x="157" y="74"/>
                  </a:cubicBezTo>
                  <a:cubicBezTo>
                    <a:pt x="181" y="78"/>
                    <a:pt x="181" y="78"/>
                    <a:pt x="181" y="78"/>
                  </a:cubicBezTo>
                  <a:cubicBezTo>
                    <a:pt x="181" y="104"/>
                    <a:pt x="181" y="104"/>
                    <a:pt x="181" y="104"/>
                  </a:cubicBezTo>
                  <a:cubicBezTo>
                    <a:pt x="157" y="108"/>
                    <a:pt x="157" y="108"/>
                    <a:pt x="157" y="108"/>
                  </a:cubicBezTo>
                  <a:cubicBezTo>
                    <a:pt x="152" y="120"/>
                    <a:pt x="152" y="120"/>
                    <a:pt x="152" y="120"/>
                  </a:cubicBezTo>
                  <a:cubicBezTo>
                    <a:pt x="137" y="105"/>
                    <a:pt x="137" y="105"/>
                    <a:pt x="137" y="105"/>
                  </a:cubicBezTo>
                  <a:cubicBezTo>
                    <a:pt x="138" y="103"/>
                    <a:pt x="138" y="100"/>
                    <a:pt x="139" y="97"/>
                  </a:cubicBezTo>
                  <a:cubicBezTo>
                    <a:pt x="142" y="71"/>
                    <a:pt x="124" y="46"/>
                    <a:pt x="97" y="43"/>
                  </a:cubicBezTo>
                  <a:cubicBezTo>
                    <a:pt x="71" y="39"/>
                    <a:pt x="46" y="58"/>
                    <a:pt x="43" y="84"/>
                  </a:cubicBezTo>
                  <a:cubicBezTo>
                    <a:pt x="39" y="111"/>
                    <a:pt x="58" y="135"/>
                    <a:pt x="84" y="139"/>
                  </a:cubicBezTo>
                  <a:cubicBezTo>
                    <a:pt x="92" y="140"/>
                    <a:pt x="99" y="139"/>
                    <a:pt x="106" y="136"/>
                  </a:cubicBezTo>
                  <a:cubicBezTo>
                    <a:pt x="121" y="152"/>
                    <a:pt x="121" y="152"/>
                    <a:pt x="121" y="152"/>
                  </a:cubicBezTo>
                  <a:cubicBezTo>
                    <a:pt x="108" y="157"/>
                    <a:pt x="108" y="157"/>
                    <a:pt x="108" y="157"/>
                  </a:cubicBezTo>
                  <a:cubicBezTo>
                    <a:pt x="104" y="181"/>
                    <a:pt x="104" y="181"/>
                    <a:pt x="104" y="181"/>
                  </a:cubicBezTo>
                  <a:cubicBezTo>
                    <a:pt x="77" y="181"/>
                    <a:pt x="77" y="181"/>
                    <a:pt x="77" y="181"/>
                  </a:cubicBezTo>
                  <a:cubicBezTo>
                    <a:pt x="73" y="157"/>
                    <a:pt x="73" y="157"/>
                    <a:pt x="73" y="157"/>
                  </a:cubicBezTo>
                  <a:cubicBezTo>
                    <a:pt x="55" y="150"/>
                    <a:pt x="55" y="150"/>
                    <a:pt x="55" y="150"/>
                  </a:cubicBezTo>
                  <a:cubicBezTo>
                    <a:pt x="36" y="164"/>
                    <a:pt x="36" y="164"/>
                    <a:pt x="36" y="164"/>
                  </a:cubicBezTo>
                  <a:cubicBezTo>
                    <a:pt x="17" y="145"/>
                    <a:pt x="17" y="145"/>
                    <a:pt x="17" y="145"/>
                  </a:cubicBezTo>
                  <a:cubicBezTo>
                    <a:pt x="31" y="126"/>
                    <a:pt x="31" y="126"/>
                    <a:pt x="31" y="126"/>
                  </a:cubicBezTo>
                  <a:cubicBezTo>
                    <a:pt x="24" y="108"/>
                    <a:pt x="24" y="108"/>
                    <a:pt x="24" y="108"/>
                  </a:cubicBezTo>
                  <a:cubicBezTo>
                    <a:pt x="0" y="104"/>
                    <a:pt x="0" y="104"/>
                    <a:pt x="0" y="104"/>
                  </a:cubicBezTo>
                  <a:cubicBezTo>
                    <a:pt x="0" y="78"/>
                    <a:pt x="0" y="78"/>
                    <a:pt x="0" y="78"/>
                  </a:cubicBezTo>
                  <a:cubicBezTo>
                    <a:pt x="24" y="73"/>
                    <a:pt x="24" y="73"/>
                    <a:pt x="24" y="73"/>
                  </a:cubicBezTo>
                  <a:cubicBezTo>
                    <a:pt x="31" y="56"/>
                    <a:pt x="31" y="56"/>
                    <a:pt x="31" y="56"/>
                  </a:cubicBezTo>
                  <a:cubicBezTo>
                    <a:pt x="17" y="36"/>
                    <a:pt x="17" y="36"/>
                    <a:pt x="17" y="36"/>
                  </a:cubicBezTo>
                  <a:cubicBezTo>
                    <a:pt x="36" y="17"/>
                    <a:pt x="36" y="17"/>
                    <a:pt x="36" y="17"/>
                  </a:cubicBezTo>
                  <a:cubicBezTo>
                    <a:pt x="56" y="31"/>
                    <a:pt x="56" y="31"/>
                    <a:pt x="56" y="31"/>
                  </a:cubicBezTo>
                  <a:cubicBezTo>
                    <a:pt x="73" y="24"/>
                    <a:pt x="73" y="24"/>
                    <a:pt x="73" y="24"/>
                  </a:cubicBezTo>
                  <a:cubicBezTo>
                    <a:pt x="78" y="0"/>
                    <a:pt x="78" y="0"/>
                    <a:pt x="78" y="0"/>
                  </a:cubicBezTo>
                  <a:lnTo>
                    <a:pt x="10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45" name="Rectangle 44"/>
          <p:cNvSpPr/>
          <p:nvPr/>
        </p:nvSpPr>
        <p:spPr>
          <a:xfrm>
            <a:off x="8868472" y="3220251"/>
            <a:ext cx="1692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Sistema</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120" name="Freeform 5014"/>
          <p:cNvSpPr>
            <a:spLocks noEditPoints="1"/>
          </p:cNvSpPr>
          <p:nvPr/>
        </p:nvSpPr>
        <p:spPr bwMode="auto">
          <a:xfrm>
            <a:off x="9013836" y="3265622"/>
            <a:ext cx="250516" cy="184071"/>
          </a:xfrm>
          <a:custGeom>
            <a:avLst/>
            <a:gdLst>
              <a:gd name="T0" fmla="*/ 360 w 360"/>
              <a:gd name="T1" fmla="*/ 256 h 278"/>
              <a:gd name="T2" fmla="*/ 360 w 360"/>
              <a:gd name="T3" fmla="*/ 252 h 278"/>
              <a:gd name="T4" fmla="*/ 358 w 360"/>
              <a:gd name="T5" fmla="*/ 252 h 278"/>
              <a:gd name="T6" fmla="*/ 318 w 360"/>
              <a:gd name="T7" fmla="*/ 200 h 278"/>
              <a:gd name="T8" fmla="*/ 314 w 360"/>
              <a:gd name="T9" fmla="*/ 198 h 278"/>
              <a:gd name="T10" fmla="*/ 50 w 360"/>
              <a:gd name="T11" fmla="*/ 196 h 278"/>
              <a:gd name="T12" fmla="*/ 46 w 360"/>
              <a:gd name="T13" fmla="*/ 198 h 278"/>
              <a:gd name="T14" fmla="*/ 2 w 360"/>
              <a:gd name="T15" fmla="*/ 250 h 278"/>
              <a:gd name="T16" fmla="*/ 2 w 360"/>
              <a:gd name="T17" fmla="*/ 252 h 278"/>
              <a:gd name="T18" fmla="*/ 0 w 360"/>
              <a:gd name="T19" fmla="*/ 252 h 278"/>
              <a:gd name="T20" fmla="*/ 0 w 360"/>
              <a:gd name="T21" fmla="*/ 256 h 278"/>
              <a:gd name="T22" fmla="*/ 0 w 360"/>
              <a:gd name="T23" fmla="*/ 256 h 278"/>
              <a:gd name="T24" fmla="*/ 0 w 360"/>
              <a:gd name="T25" fmla="*/ 268 h 278"/>
              <a:gd name="T26" fmla="*/ 4 w 360"/>
              <a:gd name="T27" fmla="*/ 276 h 278"/>
              <a:gd name="T28" fmla="*/ 10 w 360"/>
              <a:gd name="T29" fmla="*/ 278 h 278"/>
              <a:gd name="T30" fmla="*/ 350 w 360"/>
              <a:gd name="T31" fmla="*/ 278 h 278"/>
              <a:gd name="T32" fmla="*/ 356 w 360"/>
              <a:gd name="T33" fmla="*/ 276 h 278"/>
              <a:gd name="T34" fmla="*/ 360 w 360"/>
              <a:gd name="T35" fmla="*/ 268 h 278"/>
              <a:gd name="T36" fmla="*/ 360 w 360"/>
              <a:gd name="T37" fmla="*/ 256 h 278"/>
              <a:gd name="T38" fmla="*/ 360 w 360"/>
              <a:gd name="T39" fmla="*/ 256 h 278"/>
              <a:gd name="T40" fmla="*/ 146 w 360"/>
              <a:gd name="T41" fmla="*/ 234 h 278"/>
              <a:gd name="T42" fmla="*/ 226 w 360"/>
              <a:gd name="T43" fmla="*/ 254 h 278"/>
              <a:gd name="T44" fmla="*/ 338 w 360"/>
              <a:gd name="T45" fmla="*/ 268 h 278"/>
              <a:gd name="T46" fmla="*/ 334 w 360"/>
              <a:gd name="T47" fmla="*/ 270 h 278"/>
              <a:gd name="T48" fmla="*/ 332 w 360"/>
              <a:gd name="T49" fmla="*/ 270 h 278"/>
              <a:gd name="T50" fmla="*/ 326 w 360"/>
              <a:gd name="T51" fmla="*/ 268 h 278"/>
              <a:gd name="T52" fmla="*/ 324 w 360"/>
              <a:gd name="T53" fmla="*/ 262 h 278"/>
              <a:gd name="T54" fmla="*/ 326 w 360"/>
              <a:gd name="T55" fmla="*/ 256 h 278"/>
              <a:gd name="T56" fmla="*/ 328 w 360"/>
              <a:gd name="T57" fmla="*/ 256 h 278"/>
              <a:gd name="T58" fmla="*/ 334 w 360"/>
              <a:gd name="T59" fmla="*/ 256 h 278"/>
              <a:gd name="T60" fmla="*/ 338 w 360"/>
              <a:gd name="T61" fmla="*/ 256 h 278"/>
              <a:gd name="T62" fmla="*/ 340 w 360"/>
              <a:gd name="T63" fmla="*/ 262 h 278"/>
              <a:gd name="T64" fmla="*/ 340 w 360"/>
              <a:gd name="T65" fmla="*/ 266 h 278"/>
              <a:gd name="T66" fmla="*/ 338 w 360"/>
              <a:gd name="T67" fmla="*/ 268 h 278"/>
              <a:gd name="T68" fmla="*/ 306 w 360"/>
              <a:gd name="T69" fmla="*/ 184 h 278"/>
              <a:gd name="T70" fmla="*/ 310 w 360"/>
              <a:gd name="T71" fmla="*/ 184 h 278"/>
              <a:gd name="T72" fmla="*/ 318 w 360"/>
              <a:gd name="T73" fmla="*/ 178 h 278"/>
              <a:gd name="T74" fmla="*/ 318 w 360"/>
              <a:gd name="T75" fmla="*/ 12 h 278"/>
              <a:gd name="T76" fmla="*/ 318 w 360"/>
              <a:gd name="T77" fmla="*/ 6 h 278"/>
              <a:gd name="T78" fmla="*/ 310 w 360"/>
              <a:gd name="T79" fmla="*/ 0 h 278"/>
              <a:gd name="T80" fmla="*/ 54 w 360"/>
              <a:gd name="T81" fmla="*/ 0 h 278"/>
              <a:gd name="T82" fmla="*/ 50 w 360"/>
              <a:gd name="T83" fmla="*/ 0 h 278"/>
              <a:gd name="T84" fmla="*/ 42 w 360"/>
              <a:gd name="T85" fmla="*/ 6 h 278"/>
              <a:gd name="T86" fmla="*/ 42 w 360"/>
              <a:gd name="T87" fmla="*/ 172 h 278"/>
              <a:gd name="T88" fmla="*/ 42 w 360"/>
              <a:gd name="T89" fmla="*/ 178 h 278"/>
              <a:gd name="T90" fmla="*/ 50 w 360"/>
              <a:gd name="T91" fmla="*/ 184 h 278"/>
              <a:gd name="T92" fmla="*/ 54 w 360"/>
              <a:gd name="T93" fmla="*/ 184 h 278"/>
              <a:gd name="T94" fmla="*/ 294 w 360"/>
              <a:gd name="T95" fmla="*/ 24 h 278"/>
              <a:gd name="T96" fmla="*/ 66 w 360"/>
              <a:gd name="T97"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0" h="278">
                <a:moveTo>
                  <a:pt x="360" y="256"/>
                </a:moveTo>
                <a:lnTo>
                  <a:pt x="360" y="256"/>
                </a:lnTo>
                <a:lnTo>
                  <a:pt x="360" y="252"/>
                </a:lnTo>
                <a:lnTo>
                  <a:pt x="360" y="252"/>
                </a:lnTo>
                <a:lnTo>
                  <a:pt x="358" y="252"/>
                </a:lnTo>
                <a:lnTo>
                  <a:pt x="358" y="252"/>
                </a:lnTo>
                <a:lnTo>
                  <a:pt x="358" y="250"/>
                </a:lnTo>
                <a:lnTo>
                  <a:pt x="318" y="200"/>
                </a:lnTo>
                <a:lnTo>
                  <a:pt x="318" y="200"/>
                </a:lnTo>
                <a:lnTo>
                  <a:pt x="314" y="198"/>
                </a:lnTo>
                <a:lnTo>
                  <a:pt x="310" y="196"/>
                </a:lnTo>
                <a:lnTo>
                  <a:pt x="50" y="196"/>
                </a:lnTo>
                <a:lnTo>
                  <a:pt x="50" y="196"/>
                </a:lnTo>
                <a:lnTo>
                  <a:pt x="46" y="198"/>
                </a:lnTo>
                <a:lnTo>
                  <a:pt x="42" y="200"/>
                </a:lnTo>
                <a:lnTo>
                  <a:pt x="2" y="250"/>
                </a:lnTo>
                <a:lnTo>
                  <a:pt x="2" y="250"/>
                </a:lnTo>
                <a:lnTo>
                  <a:pt x="2" y="252"/>
                </a:lnTo>
                <a:lnTo>
                  <a:pt x="2" y="252"/>
                </a:lnTo>
                <a:lnTo>
                  <a:pt x="0" y="252"/>
                </a:lnTo>
                <a:lnTo>
                  <a:pt x="0" y="252"/>
                </a:lnTo>
                <a:lnTo>
                  <a:pt x="0" y="256"/>
                </a:lnTo>
                <a:lnTo>
                  <a:pt x="0" y="256"/>
                </a:lnTo>
                <a:lnTo>
                  <a:pt x="0" y="256"/>
                </a:lnTo>
                <a:lnTo>
                  <a:pt x="0" y="268"/>
                </a:lnTo>
                <a:lnTo>
                  <a:pt x="0" y="268"/>
                </a:lnTo>
                <a:lnTo>
                  <a:pt x="0" y="272"/>
                </a:lnTo>
                <a:lnTo>
                  <a:pt x="4" y="276"/>
                </a:lnTo>
                <a:lnTo>
                  <a:pt x="6" y="278"/>
                </a:lnTo>
                <a:lnTo>
                  <a:pt x="10" y="278"/>
                </a:lnTo>
                <a:lnTo>
                  <a:pt x="350" y="278"/>
                </a:lnTo>
                <a:lnTo>
                  <a:pt x="350" y="278"/>
                </a:lnTo>
                <a:lnTo>
                  <a:pt x="354" y="278"/>
                </a:lnTo>
                <a:lnTo>
                  <a:pt x="356" y="276"/>
                </a:lnTo>
                <a:lnTo>
                  <a:pt x="360" y="272"/>
                </a:lnTo>
                <a:lnTo>
                  <a:pt x="360" y="268"/>
                </a:lnTo>
                <a:lnTo>
                  <a:pt x="360" y="256"/>
                </a:lnTo>
                <a:lnTo>
                  <a:pt x="360" y="256"/>
                </a:lnTo>
                <a:lnTo>
                  <a:pt x="360" y="256"/>
                </a:lnTo>
                <a:lnTo>
                  <a:pt x="360" y="256"/>
                </a:lnTo>
                <a:close/>
                <a:moveTo>
                  <a:pt x="134" y="254"/>
                </a:moveTo>
                <a:lnTo>
                  <a:pt x="146" y="234"/>
                </a:lnTo>
                <a:lnTo>
                  <a:pt x="214" y="234"/>
                </a:lnTo>
                <a:lnTo>
                  <a:pt x="226" y="254"/>
                </a:lnTo>
                <a:lnTo>
                  <a:pt x="134" y="254"/>
                </a:lnTo>
                <a:close/>
                <a:moveTo>
                  <a:pt x="338" y="268"/>
                </a:moveTo>
                <a:lnTo>
                  <a:pt x="338" y="268"/>
                </a:lnTo>
                <a:lnTo>
                  <a:pt x="334" y="270"/>
                </a:lnTo>
                <a:lnTo>
                  <a:pt x="332" y="270"/>
                </a:lnTo>
                <a:lnTo>
                  <a:pt x="332" y="270"/>
                </a:lnTo>
                <a:lnTo>
                  <a:pt x="326" y="268"/>
                </a:lnTo>
                <a:lnTo>
                  <a:pt x="326" y="268"/>
                </a:lnTo>
                <a:lnTo>
                  <a:pt x="324" y="262"/>
                </a:lnTo>
                <a:lnTo>
                  <a:pt x="324" y="262"/>
                </a:lnTo>
                <a:lnTo>
                  <a:pt x="324" y="260"/>
                </a:lnTo>
                <a:lnTo>
                  <a:pt x="326" y="256"/>
                </a:lnTo>
                <a:lnTo>
                  <a:pt x="326" y="256"/>
                </a:lnTo>
                <a:lnTo>
                  <a:pt x="328" y="256"/>
                </a:lnTo>
                <a:lnTo>
                  <a:pt x="332" y="254"/>
                </a:lnTo>
                <a:lnTo>
                  <a:pt x="334" y="256"/>
                </a:lnTo>
                <a:lnTo>
                  <a:pt x="338" y="256"/>
                </a:lnTo>
                <a:lnTo>
                  <a:pt x="338" y="256"/>
                </a:lnTo>
                <a:lnTo>
                  <a:pt x="340" y="260"/>
                </a:lnTo>
                <a:lnTo>
                  <a:pt x="340" y="262"/>
                </a:lnTo>
                <a:lnTo>
                  <a:pt x="340" y="262"/>
                </a:lnTo>
                <a:lnTo>
                  <a:pt x="340" y="266"/>
                </a:lnTo>
                <a:lnTo>
                  <a:pt x="338" y="268"/>
                </a:lnTo>
                <a:lnTo>
                  <a:pt x="338" y="268"/>
                </a:lnTo>
                <a:close/>
                <a:moveTo>
                  <a:pt x="54" y="184"/>
                </a:moveTo>
                <a:lnTo>
                  <a:pt x="306" y="184"/>
                </a:lnTo>
                <a:lnTo>
                  <a:pt x="306" y="184"/>
                </a:lnTo>
                <a:lnTo>
                  <a:pt x="310" y="184"/>
                </a:lnTo>
                <a:lnTo>
                  <a:pt x="314" y="182"/>
                </a:lnTo>
                <a:lnTo>
                  <a:pt x="318" y="178"/>
                </a:lnTo>
                <a:lnTo>
                  <a:pt x="318" y="172"/>
                </a:lnTo>
                <a:lnTo>
                  <a:pt x="318" y="12"/>
                </a:lnTo>
                <a:lnTo>
                  <a:pt x="318" y="12"/>
                </a:lnTo>
                <a:lnTo>
                  <a:pt x="318" y="6"/>
                </a:lnTo>
                <a:lnTo>
                  <a:pt x="314" y="2"/>
                </a:lnTo>
                <a:lnTo>
                  <a:pt x="310" y="0"/>
                </a:lnTo>
                <a:lnTo>
                  <a:pt x="306" y="0"/>
                </a:lnTo>
                <a:lnTo>
                  <a:pt x="54" y="0"/>
                </a:lnTo>
                <a:lnTo>
                  <a:pt x="54" y="0"/>
                </a:lnTo>
                <a:lnTo>
                  <a:pt x="50" y="0"/>
                </a:lnTo>
                <a:lnTo>
                  <a:pt x="46" y="2"/>
                </a:lnTo>
                <a:lnTo>
                  <a:pt x="42" y="6"/>
                </a:lnTo>
                <a:lnTo>
                  <a:pt x="42" y="12"/>
                </a:lnTo>
                <a:lnTo>
                  <a:pt x="42" y="172"/>
                </a:lnTo>
                <a:lnTo>
                  <a:pt x="42" y="172"/>
                </a:lnTo>
                <a:lnTo>
                  <a:pt x="42" y="178"/>
                </a:lnTo>
                <a:lnTo>
                  <a:pt x="46" y="182"/>
                </a:lnTo>
                <a:lnTo>
                  <a:pt x="50" y="184"/>
                </a:lnTo>
                <a:lnTo>
                  <a:pt x="54" y="184"/>
                </a:lnTo>
                <a:lnTo>
                  <a:pt x="54" y="184"/>
                </a:lnTo>
                <a:close/>
                <a:moveTo>
                  <a:pt x="66" y="24"/>
                </a:moveTo>
                <a:lnTo>
                  <a:pt x="294" y="24"/>
                </a:lnTo>
                <a:lnTo>
                  <a:pt x="294" y="160"/>
                </a:lnTo>
                <a:lnTo>
                  <a:pt x="66" y="160"/>
                </a:lnTo>
                <a:lnTo>
                  <a:pt x="66" y="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grpSp>
        <p:nvGrpSpPr>
          <p:cNvPr id="15" name="Group 14">
            <a:extLst>
              <a:ext uri="{FF2B5EF4-FFF2-40B4-BE49-F238E27FC236}">
                <a16:creationId xmlns:a16="http://schemas.microsoft.com/office/drawing/2014/main" id="{F90E6F75-52E7-4C20-80C3-B6002248B6B7}"/>
              </a:ext>
            </a:extLst>
          </p:cNvPr>
          <p:cNvGrpSpPr/>
          <p:nvPr/>
        </p:nvGrpSpPr>
        <p:grpSpPr>
          <a:xfrm>
            <a:off x="1271465" y="2645174"/>
            <a:ext cx="2645723" cy="522388"/>
            <a:chOff x="623392" y="2645174"/>
            <a:chExt cx="2645723" cy="522388"/>
          </a:xfrm>
        </p:grpSpPr>
        <p:sp>
          <p:nvSpPr>
            <p:cNvPr id="52" name="16 Rectángulo redondeado"/>
            <p:cNvSpPr/>
            <p:nvPr/>
          </p:nvSpPr>
          <p:spPr>
            <a:xfrm>
              <a:off x="623392" y="2807562"/>
              <a:ext cx="2439942" cy="360000"/>
            </a:xfrm>
            <a:prstGeom prst="roundRect">
              <a:avLst/>
            </a:prstGeom>
            <a:solidFill>
              <a:schemeClr val="accent5">
                <a:lumMod val="50000"/>
              </a:schemeClr>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2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Características generales</a:t>
              </a:r>
            </a:p>
          </p:txBody>
        </p:sp>
        <p:grpSp>
          <p:nvGrpSpPr>
            <p:cNvPr id="12" name="Group 11">
              <a:extLst>
                <a:ext uri="{FF2B5EF4-FFF2-40B4-BE49-F238E27FC236}">
                  <a16:creationId xmlns:a16="http://schemas.microsoft.com/office/drawing/2014/main" id="{BDA0D93D-53AA-4E52-AEE9-C615AFDE9270}"/>
                </a:ext>
              </a:extLst>
            </p:cNvPr>
            <p:cNvGrpSpPr/>
            <p:nvPr/>
          </p:nvGrpSpPr>
          <p:grpSpPr>
            <a:xfrm>
              <a:off x="2837115" y="2645174"/>
              <a:ext cx="432000" cy="432000"/>
              <a:chOff x="2837115" y="2645174"/>
              <a:chExt cx="432000" cy="432000"/>
            </a:xfrm>
          </p:grpSpPr>
          <p:sp>
            <p:nvSpPr>
              <p:cNvPr id="43" name="Oval 42"/>
              <p:cNvSpPr/>
              <p:nvPr/>
            </p:nvSpPr>
            <p:spPr>
              <a:xfrm>
                <a:off x="2837115" y="2645174"/>
                <a:ext cx="432000" cy="432000"/>
              </a:xfrm>
              <a:prstGeom prst="ellipse">
                <a:avLst/>
              </a:prstGeom>
              <a:solidFill>
                <a:srgbClr val="00A3A1"/>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endParaRPr>
              </a:p>
            </p:txBody>
          </p:sp>
          <p:sp>
            <p:nvSpPr>
              <p:cNvPr id="34" name="Freeform 4958"/>
              <p:cNvSpPr>
                <a:spLocks noEditPoints="1"/>
              </p:cNvSpPr>
              <p:nvPr/>
            </p:nvSpPr>
            <p:spPr bwMode="auto">
              <a:xfrm>
                <a:off x="2920268" y="2709154"/>
                <a:ext cx="265695" cy="282144"/>
              </a:xfrm>
              <a:custGeom>
                <a:avLst/>
                <a:gdLst>
                  <a:gd name="T0" fmla="*/ 294 w 414"/>
                  <a:gd name="T1" fmla="*/ 176 h 404"/>
                  <a:gd name="T2" fmla="*/ 272 w 414"/>
                  <a:gd name="T3" fmla="*/ 200 h 404"/>
                  <a:gd name="T4" fmla="*/ 272 w 414"/>
                  <a:gd name="T5" fmla="*/ 220 h 404"/>
                  <a:gd name="T6" fmla="*/ 294 w 414"/>
                  <a:gd name="T7" fmla="*/ 244 h 404"/>
                  <a:gd name="T8" fmla="*/ 286 w 414"/>
                  <a:gd name="T9" fmla="*/ 316 h 404"/>
                  <a:gd name="T10" fmla="*/ 244 w 414"/>
                  <a:gd name="T11" fmla="*/ 338 h 404"/>
                  <a:gd name="T12" fmla="*/ 212 w 414"/>
                  <a:gd name="T13" fmla="*/ 316 h 404"/>
                  <a:gd name="T14" fmla="*/ 170 w 414"/>
                  <a:gd name="T15" fmla="*/ 332 h 404"/>
                  <a:gd name="T16" fmla="*/ 112 w 414"/>
                  <a:gd name="T17" fmla="*/ 378 h 404"/>
                  <a:gd name="T18" fmla="*/ 128 w 414"/>
                  <a:gd name="T19" fmla="*/ 390 h 404"/>
                  <a:gd name="T20" fmla="*/ 174 w 414"/>
                  <a:gd name="T21" fmla="*/ 372 h 404"/>
                  <a:gd name="T22" fmla="*/ 212 w 414"/>
                  <a:gd name="T23" fmla="*/ 382 h 404"/>
                  <a:gd name="T24" fmla="*/ 244 w 414"/>
                  <a:gd name="T25" fmla="*/ 358 h 404"/>
                  <a:gd name="T26" fmla="*/ 302 w 414"/>
                  <a:gd name="T27" fmla="*/ 328 h 404"/>
                  <a:gd name="T28" fmla="*/ 314 w 414"/>
                  <a:gd name="T29" fmla="*/ 288 h 404"/>
                  <a:gd name="T30" fmla="*/ 336 w 414"/>
                  <a:gd name="T31" fmla="*/ 228 h 404"/>
                  <a:gd name="T32" fmla="*/ 414 w 414"/>
                  <a:gd name="T33" fmla="*/ 210 h 404"/>
                  <a:gd name="T34" fmla="*/ 330 w 414"/>
                  <a:gd name="T35" fmla="*/ 184 h 404"/>
                  <a:gd name="T36" fmla="*/ 200 w 414"/>
                  <a:gd name="T37" fmla="*/ 364 h 404"/>
                  <a:gd name="T38" fmla="*/ 186 w 414"/>
                  <a:gd name="T39" fmla="*/ 348 h 404"/>
                  <a:gd name="T40" fmla="*/ 200 w 414"/>
                  <a:gd name="T41" fmla="*/ 334 h 404"/>
                  <a:gd name="T42" fmla="*/ 216 w 414"/>
                  <a:gd name="T43" fmla="*/ 348 h 404"/>
                  <a:gd name="T44" fmla="*/ 200 w 414"/>
                  <a:gd name="T45" fmla="*/ 364 h 404"/>
                  <a:gd name="T46" fmla="*/ 334 w 414"/>
                  <a:gd name="T47" fmla="*/ 138 h 404"/>
                  <a:gd name="T48" fmla="*/ 16 w 414"/>
                  <a:gd name="T49" fmla="*/ 292 h 404"/>
                  <a:gd name="T50" fmla="*/ 46 w 414"/>
                  <a:gd name="T51" fmla="*/ 240 h 404"/>
                  <a:gd name="T52" fmla="*/ 80 w 414"/>
                  <a:gd name="T53" fmla="*/ 240 h 404"/>
                  <a:gd name="T54" fmla="*/ 120 w 414"/>
                  <a:gd name="T55" fmla="*/ 238 h 404"/>
                  <a:gd name="T56" fmla="*/ 168 w 414"/>
                  <a:gd name="T57" fmla="*/ 220 h 404"/>
                  <a:gd name="T58" fmla="*/ 136 w 414"/>
                  <a:gd name="T59" fmla="*/ 200 h 404"/>
                  <a:gd name="T60" fmla="*/ 120 w 414"/>
                  <a:gd name="T61" fmla="*/ 182 h 404"/>
                  <a:gd name="T62" fmla="*/ 86 w 414"/>
                  <a:gd name="T63" fmla="*/ 176 h 404"/>
                  <a:gd name="T64" fmla="*/ 62 w 414"/>
                  <a:gd name="T65" fmla="*/ 206 h 404"/>
                  <a:gd name="T66" fmla="*/ 16 w 414"/>
                  <a:gd name="T67" fmla="*/ 242 h 404"/>
                  <a:gd name="T68" fmla="*/ 6 w 414"/>
                  <a:gd name="T69" fmla="*/ 292 h 404"/>
                  <a:gd name="T70" fmla="*/ 104 w 414"/>
                  <a:gd name="T71" fmla="*/ 196 h 404"/>
                  <a:gd name="T72" fmla="*/ 112 w 414"/>
                  <a:gd name="T73" fmla="*/ 216 h 404"/>
                  <a:gd name="T74" fmla="*/ 92 w 414"/>
                  <a:gd name="T75" fmla="*/ 224 h 404"/>
                  <a:gd name="T76" fmla="*/ 84 w 414"/>
                  <a:gd name="T77" fmla="*/ 204 h 404"/>
                  <a:gd name="T78" fmla="*/ 108 w 414"/>
                  <a:gd name="T79" fmla="*/ 306 h 404"/>
                  <a:gd name="T80" fmla="*/ 124 w 414"/>
                  <a:gd name="T81" fmla="*/ 284 h 404"/>
                  <a:gd name="T82" fmla="*/ 184 w 414"/>
                  <a:gd name="T83" fmla="*/ 234 h 404"/>
                  <a:gd name="T84" fmla="*/ 212 w 414"/>
                  <a:gd name="T85" fmla="*/ 202 h 404"/>
                  <a:gd name="T86" fmla="*/ 180 w 414"/>
                  <a:gd name="T87" fmla="*/ 276 h 404"/>
                  <a:gd name="T88" fmla="*/ 108 w 414"/>
                  <a:gd name="T89" fmla="*/ 306 h 404"/>
                  <a:gd name="T90" fmla="*/ 212 w 414"/>
                  <a:gd name="T91" fmla="*/ 68 h 404"/>
                  <a:gd name="T92" fmla="*/ 236 w 414"/>
                  <a:gd name="T93" fmla="*/ 34 h 404"/>
                  <a:gd name="T94" fmla="*/ 222 w 414"/>
                  <a:gd name="T95" fmla="*/ 6 h 404"/>
                  <a:gd name="T96" fmla="*/ 194 w 414"/>
                  <a:gd name="T97" fmla="*/ 0 h 404"/>
                  <a:gd name="T98" fmla="*/ 168 w 414"/>
                  <a:gd name="T99" fmla="*/ 22 h 404"/>
                  <a:gd name="T100" fmla="*/ 174 w 414"/>
                  <a:gd name="T101" fmla="*/ 56 h 404"/>
                  <a:gd name="T102" fmla="*/ 202 w 414"/>
                  <a:gd name="T103" fmla="*/ 20 h 404"/>
                  <a:gd name="T104" fmla="*/ 216 w 414"/>
                  <a:gd name="T105" fmla="*/ 34 h 404"/>
                  <a:gd name="T106" fmla="*/ 202 w 414"/>
                  <a:gd name="T107" fmla="*/ 50 h 404"/>
                  <a:gd name="T108" fmla="*/ 186 w 414"/>
                  <a:gd name="T109" fmla="*/ 34 h 404"/>
                  <a:gd name="T110" fmla="*/ 202 w 414"/>
                  <a:gd name="T111" fmla="*/ 20 h 404"/>
                  <a:gd name="T112" fmla="*/ 2 w 414"/>
                  <a:gd name="T113" fmla="*/ 138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4" h="404">
                    <a:moveTo>
                      <a:pt x="314" y="176"/>
                    </a:moveTo>
                    <a:lnTo>
                      <a:pt x="314" y="30"/>
                    </a:lnTo>
                    <a:lnTo>
                      <a:pt x="314" y="30"/>
                    </a:lnTo>
                    <a:lnTo>
                      <a:pt x="294" y="20"/>
                    </a:lnTo>
                    <a:lnTo>
                      <a:pt x="294" y="176"/>
                    </a:lnTo>
                    <a:lnTo>
                      <a:pt x="294" y="176"/>
                    </a:lnTo>
                    <a:lnTo>
                      <a:pt x="286" y="180"/>
                    </a:lnTo>
                    <a:lnTo>
                      <a:pt x="280" y="184"/>
                    </a:lnTo>
                    <a:lnTo>
                      <a:pt x="274" y="192"/>
                    </a:lnTo>
                    <a:lnTo>
                      <a:pt x="272" y="200"/>
                    </a:lnTo>
                    <a:lnTo>
                      <a:pt x="232" y="200"/>
                    </a:lnTo>
                    <a:lnTo>
                      <a:pt x="232" y="202"/>
                    </a:lnTo>
                    <a:lnTo>
                      <a:pt x="232" y="202"/>
                    </a:lnTo>
                    <a:lnTo>
                      <a:pt x="230" y="220"/>
                    </a:lnTo>
                    <a:lnTo>
                      <a:pt x="272" y="220"/>
                    </a:lnTo>
                    <a:lnTo>
                      <a:pt x="272" y="220"/>
                    </a:lnTo>
                    <a:lnTo>
                      <a:pt x="274" y="228"/>
                    </a:lnTo>
                    <a:lnTo>
                      <a:pt x="280" y="234"/>
                    </a:lnTo>
                    <a:lnTo>
                      <a:pt x="286" y="240"/>
                    </a:lnTo>
                    <a:lnTo>
                      <a:pt x="294" y="244"/>
                    </a:lnTo>
                    <a:lnTo>
                      <a:pt x="294" y="288"/>
                    </a:lnTo>
                    <a:lnTo>
                      <a:pt x="294" y="288"/>
                    </a:lnTo>
                    <a:lnTo>
                      <a:pt x="294" y="298"/>
                    </a:lnTo>
                    <a:lnTo>
                      <a:pt x="290" y="308"/>
                    </a:lnTo>
                    <a:lnTo>
                      <a:pt x="286" y="316"/>
                    </a:lnTo>
                    <a:lnTo>
                      <a:pt x="280" y="324"/>
                    </a:lnTo>
                    <a:lnTo>
                      <a:pt x="272" y="330"/>
                    </a:lnTo>
                    <a:lnTo>
                      <a:pt x="264" y="334"/>
                    </a:lnTo>
                    <a:lnTo>
                      <a:pt x="254" y="338"/>
                    </a:lnTo>
                    <a:lnTo>
                      <a:pt x="244" y="338"/>
                    </a:lnTo>
                    <a:lnTo>
                      <a:pt x="234" y="338"/>
                    </a:lnTo>
                    <a:lnTo>
                      <a:pt x="234" y="338"/>
                    </a:lnTo>
                    <a:lnTo>
                      <a:pt x="230" y="328"/>
                    </a:lnTo>
                    <a:lnTo>
                      <a:pt x="222" y="320"/>
                    </a:lnTo>
                    <a:lnTo>
                      <a:pt x="212" y="316"/>
                    </a:lnTo>
                    <a:lnTo>
                      <a:pt x="200" y="314"/>
                    </a:lnTo>
                    <a:lnTo>
                      <a:pt x="200" y="314"/>
                    </a:lnTo>
                    <a:lnTo>
                      <a:pt x="188" y="316"/>
                    </a:lnTo>
                    <a:lnTo>
                      <a:pt x="178" y="322"/>
                    </a:lnTo>
                    <a:lnTo>
                      <a:pt x="170" y="332"/>
                    </a:lnTo>
                    <a:lnTo>
                      <a:pt x="166" y="342"/>
                    </a:lnTo>
                    <a:lnTo>
                      <a:pt x="166" y="342"/>
                    </a:lnTo>
                    <a:lnTo>
                      <a:pt x="146" y="350"/>
                    </a:lnTo>
                    <a:lnTo>
                      <a:pt x="128" y="362"/>
                    </a:lnTo>
                    <a:lnTo>
                      <a:pt x="112" y="378"/>
                    </a:lnTo>
                    <a:lnTo>
                      <a:pt x="100" y="396"/>
                    </a:lnTo>
                    <a:lnTo>
                      <a:pt x="100" y="396"/>
                    </a:lnTo>
                    <a:lnTo>
                      <a:pt x="118" y="404"/>
                    </a:lnTo>
                    <a:lnTo>
                      <a:pt x="118" y="404"/>
                    </a:lnTo>
                    <a:lnTo>
                      <a:pt x="128" y="390"/>
                    </a:lnTo>
                    <a:lnTo>
                      <a:pt x="140" y="378"/>
                    </a:lnTo>
                    <a:lnTo>
                      <a:pt x="152" y="370"/>
                    </a:lnTo>
                    <a:lnTo>
                      <a:pt x="168" y="362"/>
                    </a:lnTo>
                    <a:lnTo>
                      <a:pt x="168" y="362"/>
                    </a:lnTo>
                    <a:lnTo>
                      <a:pt x="174" y="372"/>
                    </a:lnTo>
                    <a:lnTo>
                      <a:pt x="182" y="378"/>
                    </a:lnTo>
                    <a:lnTo>
                      <a:pt x="190" y="382"/>
                    </a:lnTo>
                    <a:lnTo>
                      <a:pt x="200" y="384"/>
                    </a:lnTo>
                    <a:lnTo>
                      <a:pt x="200" y="384"/>
                    </a:lnTo>
                    <a:lnTo>
                      <a:pt x="212" y="382"/>
                    </a:lnTo>
                    <a:lnTo>
                      <a:pt x="222" y="378"/>
                    </a:lnTo>
                    <a:lnTo>
                      <a:pt x="230" y="370"/>
                    </a:lnTo>
                    <a:lnTo>
                      <a:pt x="234" y="358"/>
                    </a:lnTo>
                    <a:lnTo>
                      <a:pt x="244" y="358"/>
                    </a:lnTo>
                    <a:lnTo>
                      <a:pt x="244" y="358"/>
                    </a:lnTo>
                    <a:lnTo>
                      <a:pt x="258" y="358"/>
                    </a:lnTo>
                    <a:lnTo>
                      <a:pt x="272" y="354"/>
                    </a:lnTo>
                    <a:lnTo>
                      <a:pt x="284" y="346"/>
                    </a:lnTo>
                    <a:lnTo>
                      <a:pt x="294" y="338"/>
                    </a:lnTo>
                    <a:lnTo>
                      <a:pt x="302" y="328"/>
                    </a:lnTo>
                    <a:lnTo>
                      <a:pt x="310" y="316"/>
                    </a:lnTo>
                    <a:lnTo>
                      <a:pt x="314" y="302"/>
                    </a:lnTo>
                    <a:lnTo>
                      <a:pt x="314" y="288"/>
                    </a:lnTo>
                    <a:lnTo>
                      <a:pt x="314" y="288"/>
                    </a:lnTo>
                    <a:lnTo>
                      <a:pt x="314" y="288"/>
                    </a:lnTo>
                    <a:lnTo>
                      <a:pt x="314" y="244"/>
                    </a:lnTo>
                    <a:lnTo>
                      <a:pt x="314" y="244"/>
                    </a:lnTo>
                    <a:lnTo>
                      <a:pt x="324" y="240"/>
                    </a:lnTo>
                    <a:lnTo>
                      <a:pt x="330" y="234"/>
                    </a:lnTo>
                    <a:lnTo>
                      <a:pt x="336" y="228"/>
                    </a:lnTo>
                    <a:lnTo>
                      <a:pt x="338" y="220"/>
                    </a:lnTo>
                    <a:lnTo>
                      <a:pt x="414" y="220"/>
                    </a:lnTo>
                    <a:lnTo>
                      <a:pt x="414" y="220"/>
                    </a:lnTo>
                    <a:lnTo>
                      <a:pt x="414" y="210"/>
                    </a:lnTo>
                    <a:lnTo>
                      <a:pt x="414" y="210"/>
                    </a:lnTo>
                    <a:lnTo>
                      <a:pt x="414" y="200"/>
                    </a:lnTo>
                    <a:lnTo>
                      <a:pt x="338" y="200"/>
                    </a:lnTo>
                    <a:lnTo>
                      <a:pt x="338" y="200"/>
                    </a:lnTo>
                    <a:lnTo>
                      <a:pt x="336" y="192"/>
                    </a:lnTo>
                    <a:lnTo>
                      <a:pt x="330" y="184"/>
                    </a:lnTo>
                    <a:lnTo>
                      <a:pt x="324" y="180"/>
                    </a:lnTo>
                    <a:lnTo>
                      <a:pt x="314" y="176"/>
                    </a:lnTo>
                    <a:lnTo>
                      <a:pt x="314" y="176"/>
                    </a:lnTo>
                    <a:close/>
                    <a:moveTo>
                      <a:pt x="200" y="364"/>
                    </a:moveTo>
                    <a:lnTo>
                      <a:pt x="200" y="364"/>
                    </a:lnTo>
                    <a:lnTo>
                      <a:pt x="194" y="364"/>
                    </a:lnTo>
                    <a:lnTo>
                      <a:pt x="190" y="360"/>
                    </a:lnTo>
                    <a:lnTo>
                      <a:pt x="186" y="354"/>
                    </a:lnTo>
                    <a:lnTo>
                      <a:pt x="186" y="348"/>
                    </a:lnTo>
                    <a:lnTo>
                      <a:pt x="186" y="348"/>
                    </a:lnTo>
                    <a:lnTo>
                      <a:pt x="186" y="342"/>
                    </a:lnTo>
                    <a:lnTo>
                      <a:pt x="190" y="338"/>
                    </a:lnTo>
                    <a:lnTo>
                      <a:pt x="194" y="334"/>
                    </a:lnTo>
                    <a:lnTo>
                      <a:pt x="200" y="334"/>
                    </a:lnTo>
                    <a:lnTo>
                      <a:pt x="200" y="334"/>
                    </a:lnTo>
                    <a:lnTo>
                      <a:pt x="206" y="334"/>
                    </a:lnTo>
                    <a:lnTo>
                      <a:pt x="212" y="338"/>
                    </a:lnTo>
                    <a:lnTo>
                      <a:pt x="216" y="342"/>
                    </a:lnTo>
                    <a:lnTo>
                      <a:pt x="216" y="348"/>
                    </a:lnTo>
                    <a:lnTo>
                      <a:pt x="216" y="348"/>
                    </a:lnTo>
                    <a:lnTo>
                      <a:pt x="216" y="354"/>
                    </a:lnTo>
                    <a:lnTo>
                      <a:pt x="212" y="360"/>
                    </a:lnTo>
                    <a:lnTo>
                      <a:pt x="206" y="364"/>
                    </a:lnTo>
                    <a:lnTo>
                      <a:pt x="200" y="364"/>
                    </a:lnTo>
                    <a:lnTo>
                      <a:pt x="200" y="364"/>
                    </a:lnTo>
                    <a:close/>
                    <a:moveTo>
                      <a:pt x="334" y="118"/>
                    </a:moveTo>
                    <a:lnTo>
                      <a:pt x="394" y="118"/>
                    </a:lnTo>
                    <a:lnTo>
                      <a:pt x="394" y="118"/>
                    </a:lnTo>
                    <a:lnTo>
                      <a:pt x="402" y="138"/>
                    </a:lnTo>
                    <a:lnTo>
                      <a:pt x="334" y="138"/>
                    </a:lnTo>
                    <a:lnTo>
                      <a:pt x="334" y="118"/>
                    </a:lnTo>
                    <a:close/>
                    <a:moveTo>
                      <a:pt x="16" y="310"/>
                    </a:moveTo>
                    <a:lnTo>
                      <a:pt x="16" y="304"/>
                    </a:lnTo>
                    <a:lnTo>
                      <a:pt x="16" y="304"/>
                    </a:lnTo>
                    <a:lnTo>
                      <a:pt x="16" y="292"/>
                    </a:lnTo>
                    <a:lnTo>
                      <a:pt x="20" y="278"/>
                    </a:lnTo>
                    <a:lnTo>
                      <a:pt x="24" y="268"/>
                    </a:lnTo>
                    <a:lnTo>
                      <a:pt x="30" y="256"/>
                    </a:lnTo>
                    <a:lnTo>
                      <a:pt x="38" y="248"/>
                    </a:lnTo>
                    <a:lnTo>
                      <a:pt x="46" y="240"/>
                    </a:lnTo>
                    <a:lnTo>
                      <a:pt x="56" y="232"/>
                    </a:lnTo>
                    <a:lnTo>
                      <a:pt x="66" y="226"/>
                    </a:lnTo>
                    <a:lnTo>
                      <a:pt x="66" y="226"/>
                    </a:lnTo>
                    <a:lnTo>
                      <a:pt x="72" y="234"/>
                    </a:lnTo>
                    <a:lnTo>
                      <a:pt x="80" y="240"/>
                    </a:lnTo>
                    <a:lnTo>
                      <a:pt x="88" y="244"/>
                    </a:lnTo>
                    <a:lnTo>
                      <a:pt x="98" y="246"/>
                    </a:lnTo>
                    <a:lnTo>
                      <a:pt x="98" y="246"/>
                    </a:lnTo>
                    <a:lnTo>
                      <a:pt x="110" y="244"/>
                    </a:lnTo>
                    <a:lnTo>
                      <a:pt x="120" y="238"/>
                    </a:lnTo>
                    <a:lnTo>
                      <a:pt x="128" y="230"/>
                    </a:lnTo>
                    <a:lnTo>
                      <a:pt x="132" y="220"/>
                    </a:lnTo>
                    <a:lnTo>
                      <a:pt x="132" y="220"/>
                    </a:lnTo>
                    <a:lnTo>
                      <a:pt x="136" y="220"/>
                    </a:lnTo>
                    <a:lnTo>
                      <a:pt x="168" y="220"/>
                    </a:lnTo>
                    <a:lnTo>
                      <a:pt x="168" y="220"/>
                    </a:lnTo>
                    <a:lnTo>
                      <a:pt x="170" y="212"/>
                    </a:lnTo>
                    <a:lnTo>
                      <a:pt x="172" y="202"/>
                    </a:lnTo>
                    <a:lnTo>
                      <a:pt x="172" y="200"/>
                    </a:lnTo>
                    <a:lnTo>
                      <a:pt x="136" y="200"/>
                    </a:lnTo>
                    <a:lnTo>
                      <a:pt x="136" y="200"/>
                    </a:lnTo>
                    <a:lnTo>
                      <a:pt x="132" y="200"/>
                    </a:lnTo>
                    <a:lnTo>
                      <a:pt x="132" y="200"/>
                    </a:lnTo>
                    <a:lnTo>
                      <a:pt x="128" y="190"/>
                    </a:lnTo>
                    <a:lnTo>
                      <a:pt x="120" y="182"/>
                    </a:lnTo>
                    <a:lnTo>
                      <a:pt x="110" y="176"/>
                    </a:lnTo>
                    <a:lnTo>
                      <a:pt x="98" y="174"/>
                    </a:lnTo>
                    <a:lnTo>
                      <a:pt x="98" y="174"/>
                    </a:lnTo>
                    <a:lnTo>
                      <a:pt x="92" y="176"/>
                    </a:lnTo>
                    <a:lnTo>
                      <a:pt x="86" y="176"/>
                    </a:lnTo>
                    <a:lnTo>
                      <a:pt x="74" y="184"/>
                    </a:lnTo>
                    <a:lnTo>
                      <a:pt x="66" y="194"/>
                    </a:lnTo>
                    <a:lnTo>
                      <a:pt x="64" y="200"/>
                    </a:lnTo>
                    <a:lnTo>
                      <a:pt x="62" y="206"/>
                    </a:lnTo>
                    <a:lnTo>
                      <a:pt x="62" y="206"/>
                    </a:lnTo>
                    <a:lnTo>
                      <a:pt x="52" y="212"/>
                    </a:lnTo>
                    <a:lnTo>
                      <a:pt x="42" y="218"/>
                    </a:lnTo>
                    <a:lnTo>
                      <a:pt x="32" y="224"/>
                    </a:lnTo>
                    <a:lnTo>
                      <a:pt x="24" y="232"/>
                    </a:lnTo>
                    <a:lnTo>
                      <a:pt x="16" y="242"/>
                    </a:lnTo>
                    <a:lnTo>
                      <a:pt x="10" y="252"/>
                    </a:lnTo>
                    <a:lnTo>
                      <a:pt x="4" y="262"/>
                    </a:lnTo>
                    <a:lnTo>
                      <a:pt x="0" y="274"/>
                    </a:lnTo>
                    <a:lnTo>
                      <a:pt x="0" y="274"/>
                    </a:lnTo>
                    <a:lnTo>
                      <a:pt x="6" y="292"/>
                    </a:lnTo>
                    <a:lnTo>
                      <a:pt x="16" y="310"/>
                    </a:lnTo>
                    <a:lnTo>
                      <a:pt x="16" y="310"/>
                    </a:lnTo>
                    <a:close/>
                    <a:moveTo>
                      <a:pt x="98" y="194"/>
                    </a:moveTo>
                    <a:lnTo>
                      <a:pt x="98" y="194"/>
                    </a:lnTo>
                    <a:lnTo>
                      <a:pt x="104" y="196"/>
                    </a:lnTo>
                    <a:lnTo>
                      <a:pt x="110" y="198"/>
                    </a:lnTo>
                    <a:lnTo>
                      <a:pt x="112" y="204"/>
                    </a:lnTo>
                    <a:lnTo>
                      <a:pt x="114" y="210"/>
                    </a:lnTo>
                    <a:lnTo>
                      <a:pt x="114" y="210"/>
                    </a:lnTo>
                    <a:lnTo>
                      <a:pt x="112" y="216"/>
                    </a:lnTo>
                    <a:lnTo>
                      <a:pt x="110" y="220"/>
                    </a:lnTo>
                    <a:lnTo>
                      <a:pt x="104" y="224"/>
                    </a:lnTo>
                    <a:lnTo>
                      <a:pt x="98" y="226"/>
                    </a:lnTo>
                    <a:lnTo>
                      <a:pt x="98" y="226"/>
                    </a:lnTo>
                    <a:lnTo>
                      <a:pt x="92" y="224"/>
                    </a:lnTo>
                    <a:lnTo>
                      <a:pt x="88" y="220"/>
                    </a:lnTo>
                    <a:lnTo>
                      <a:pt x="84" y="216"/>
                    </a:lnTo>
                    <a:lnTo>
                      <a:pt x="82" y="210"/>
                    </a:lnTo>
                    <a:lnTo>
                      <a:pt x="82" y="210"/>
                    </a:lnTo>
                    <a:lnTo>
                      <a:pt x="84" y="204"/>
                    </a:lnTo>
                    <a:lnTo>
                      <a:pt x="88" y="198"/>
                    </a:lnTo>
                    <a:lnTo>
                      <a:pt x="92" y="196"/>
                    </a:lnTo>
                    <a:lnTo>
                      <a:pt x="98" y="194"/>
                    </a:lnTo>
                    <a:lnTo>
                      <a:pt x="98" y="194"/>
                    </a:lnTo>
                    <a:close/>
                    <a:moveTo>
                      <a:pt x="108" y="306"/>
                    </a:moveTo>
                    <a:lnTo>
                      <a:pt x="36" y="306"/>
                    </a:lnTo>
                    <a:lnTo>
                      <a:pt x="36" y="286"/>
                    </a:lnTo>
                    <a:lnTo>
                      <a:pt x="108" y="286"/>
                    </a:lnTo>
                    <a:lnTo>
                      <a:pt x="108" y="286"/>
                    </a:lnTo>
                    <a:lnTo>
                      <a:pt x="124" y="284"/>
                    </a:lnTo>
                    <a:lnTo>
                      <a:pt x="140" y="280"/>
                    </a:lnTo>
                    <a:lnTo>
                      <a:pt x="154" y="272"/>
                    </a:lnTo>
                    <a:lnTo>
                      <a:pt x="166" y="262"/>
                    </a:lnTo>
                    <a:lnTo>
                      <a:pt x="178" y="250"/>
                    </a:lnTo>
                    <a:lnTo>
                      <a:pt x="184" y="234"/>
                    </a:lnTo>
                    <a:lnTo>
                      <a:pt x="190" y="220"/>
                    </a:lnTo>
                    <a:lnTo>
                      <a:pt x="192" y="202"/>
                    </a:lnTo>
                    <a:lnTo>
                      <a:pt x="192" y="158"/>
                    </a:lnTo>
                    <a:lnTo>
                      <a:pt x="212" y="158"/>
                    </a:lnTo>
                    <a:lnTo>
                      <a:pt x="212" y="202"/>
                    </a:lnTo>
                    <a:lnTo>
                      <a:pt x="212" y="202"/>
                    </a:lnTo>
                    <a:lnTo>
                      <a:pt x="210" y="224"/>
                    </a:lnTo>
                    <a:lnTo>
                      <a:pt x="204" y="242"/>
                    </a:lnTo>
                    <a:lnTo>
                      <a:pt x="194" y="260"/>
                    </a:lnTo>
                    <a:lnTo>
                      <a:pt x="180" y="276"/>
                    </a:lnTo>
                    <a:lnTo>
                      <a:pt x="166" y="288"/>
                    </a:lnTo>
                    <a:lnTo>
                      <a:pt x="148" y="298"/>
                    </a:lnTo>
                    <a:lnTo>
                      <a:pt x="128" y="304"/>
                    </a:lnTo>
                    <a:lnTo>
                      <a:pt x="108" y="306"/>
                    </a:lnTo>
                    <a:lnTo>
                      <a:pt x="108" y="306"/>
                    </a:lnTo>
                    <a:close/>
                    <a:moveTo>
                      <a:pt x="192" y="68"/>
                    </a:moveTo>
                    <a:lnTo>
                      <a:pt x="192" y="98"/>
                    </a:lnTo>
                    <a:lnTo>
                      <a:pt x="212" y="98"/>
                    </a:lnTo>
                    <a:lnTo>
                      <a:pt x="212" y="68"/>
                    </a:lnTo>
                    <a:lnTo>
                      <a:pt x="212" y="68"/>
                    </a:lnTo>
                    <a:lnTo>
                      <a:pt x="222" y="64"/>
                    </a:lnTo>
                    <a:lnTo>
                      <a:pt x="230" y="56"/>
                    </a:lnTo>
                    <a:lnTo>
                      <a:pt x="236" y="46"/>
                    </a:lnTo>
                    <a:lnTo>
                      <a:pt x="236" y="34"/>
                    </a:lnTo>
                    <a:lnTo>
                      <a:pt x="236" y="34"/>
                    </a:lnTo>
                    <a:lnTo>
                      <a:pt x="236" y="28"/>
                    </a:lnTo>
                    <a:lnTo>
                      <a:pt x="234" y="22"/>
                    </a:lnTo>
                    <a:lnTo>
                      <a:pt x="230" y="16"/>
                    </a:lnTo>
                    <a:lnTo>
                      <a:pt x="226" y="10"/>
                    </a:lnTo>
                    <a:lnTo>
                      <a:pt x="222" y="6"/>
                    </a:lnTo>
                    <a:lnTo>
                      <a:pt x="216" y="2"/>
                    </a:lnTo>
                    <a:lnTo>
                      <a:pt x="208" y="0"/>
                    </a:lnTo>
                    <a:lnTo>
                      <a:pt x="202" y="0"/>
                    </a:lnTo>
                    <a:lnTo>
                      <a:pt x="202" y="0"/>
                    </a:lnTo>
                    <a:lnTo>
                      <a:pt x="194" y="0"/>
                    </a:lnTo>
                    <a:lnTo>
                      <a:pt x="188" y="2"/>
                    </a:lnTo>
                    <a:lnTo>
                      <a:pt x="182" y="6"/>
                    </a:lnTo>
                    <a:lnTo>
                      <a:pt x="176" y="10"/>
                    </a:lnTo>
                    <a:lnTo>
                      <a:pt x="172" y="16"/>
                    </a:lnTo>
                    <a:lnTo>
                      <a:pt x="168" y="22"/>
                    </a:lnTo>
                    <a:lnTo>
                      <a:pt x="166" y="28"/>
                    </a:lnTo>
                    <a:lnTo>
                      <a:pt x="166" y="34"/>
                    </a:lnTo>
                    <a:lnTo>
                      <a:pt x="166" y="34"/>
                    </a:lnTo>
                    <a:lnTo>
                      <a:pt x="168" y="46"/>
                    </a:lnTo>
                    <a:lnTo>
                      <a:pt x="174" y="56"/>
                    </a:lnTo>
                    <a:lnTo>
                      <a:pt x="182" y="64"/>
                    </a:lnTo>
                    <a:lnTo>
                      <a:pt x="192" y="68"/>
                    </a:lnTo>
                    <a:lnTo>
                      <a:pt x="192" y="68"/>
                    </a:lnTo>
                    <a:close/>
                    <a:moveTo>
                      <a:pt x="202" y="20"/>
                    </a:moveTo>
                    <a:lnTo>
                      <a:pt x="202" y="20"/>
                    </a:lnTo>
                    <a:lnTo>
                      <a:pt x="208" y="20"/>
                    </a:lnTo>
                    <a:lnTo>
                      <a:pt x="212" y="24"/>
                    </a:lnTo>
                    <a:lnTo>
                      <a:pt x="216" y="28"/>
                    </a:lnTo>
                    <a:lnTo>
                      <a:pt x="216" y="34"/>
                    </a:lnTo>
                    <a:lnTo>
                      <a:pt x="216" y="34"/>
                    </a:lnTo>
                    <a:lnTo>
                      <a:pt x="216" y="40"/>
                    </a:lnTo>
                    <a:lnTo>
                      <a:pt x="212" y="46"/>
                    </a:lnTo>
                    <a:lnTo>
                      <a:pt x="208" y="50"/>
                    </a:lnTo>
                    <a:lnTo>
                      <a:pt x="202" y="50"/>
                    </a:lnTo>
                    <a:lnTo>
                      <a:pt x="202" y="50"/>
                    </a:lnTo>
                    <a:lnTo>
                      <a:pt x="196" y="50"/>
                    </a:lnTo>
                    <a:lnTo>
                      <a:pt x="190" y="46"/>
                    </a:lnTo>
                    <a:lnTo>
                      <a:pt x="188" y="40"/>
                    </a:lnTo>
                    <a:lnTo>
                      <a:pt x="186" y="34"/>
                    </a:lnTo>
                    <a:lnTo>
                      <a:pt x="186" y="34"/>
                    </a:lnTo>
                    <a:lnTo>
                      <a:pt x="188" y="28"/>
                    </a:lnTo>
                    <a:lnTo>
                      <a:pt x="190" y="24"/>
                    </a:lnTo>
                    <a:lnTo>
                      <a:pt x="196" y="20"/>
                    </a:lnTo>
                    <a:lnTo>
                      <a:pt x="202" y="20"/>
                    </a:lnTo>
                    <a:lnTo>
                      <a:pt x="202" y="20"/>
                    </a:lnTo>
                    <a:close/>
                    <a:moveTo>
                      <a:pt x="10" y="118"/>
                    </a:moveTo>
                    <a:lnTo>
                      <a:pt x="274" y="118"/>
                    </a:lnTo>
                    <a:lnTo>
                      <a:pt x="274" y="138"/>
                    </a:lnTo>
                    <a:lnTo>
                      <a:pt x="2" y="138"/>
                    </a:lnTo>
                    <a:lnTo>
                      <a:pt x="2" y="138"/>
                    </a:lnTo>
                    <a:lnTo>
                      <a:pt x="10" y="118"/>
                    </a:lnTo>
                    <a:lnTo>
                      <a:pt x="10" y="1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Univers for KPMG" panose="020B0603020202020204" pitchFamily="34" charset="0"/>
                  <a:ea typeface="+mn-ea"/>
                  <a:cs typeface="+mn-cs"/>
                </a:endParaRPr>
              </a:p>
            </p:txBody>
          </p:sp>
        </p:grpSp>
      </p:grpSp>
      <p:graphicFrame>
        <p:nvGraphicFramePr>
          <p:cNvPr id="64" name="Table 63">
            <a:extLst>
              <a:ext uri="{FF2B5EF4-FFF2-40B4-BE49-F238E27FC236}">
                <a16:creationId xmlns:a16="http://schemas.microsoft.com/office/drawing/2014/main" id="{5B65D35B-E3F3-4147-9630-69070932E7CF}"/>
              </a:ext>
            </a:extLst>
          </p:cNvPr>
          <p:cNvGraphicFramePr>
            <a:graphicFrameLocks noGrp="1"/>
          </p:cNvGraphicFramePr>
          <p:nvPr/>
        </p:nvGraphicFramePr>
        <p:xfrm>
          <a:off x="1631504" y="3532357"/>
          <a:ext cx="8928992" cy="2721738"/>
        </p:xfrm>
        <a:graphic>
          <a:graphicData uri="http://schemas.openxmlformats.org/drawingml/2006/table">
            <a:tbl>
              <a:tblPr firstRow="1" bandRow="1">
                <a:tableStyleId>{5C22544A-7EE6-4342-B048-85BDC9FD1C3A}</a:tableStyleId>
              </a:tblPr>
              <a:tblGrid>
                <a:gridCol w="2232248">
                  <a:extLst>
                    <a:ext uri="{9D8B030D-6E8A-4147-A177-3AD203B41FA5}">
                      <a16:colId xmlns:a16="http://schemas.microsoft.com/office/drawing/2014/main" val="20000"/>
                    </a:ext>
                  </a:extLst>
                </a:gridCol>
                <a:gridCol w="4996112">
                  <a:extLst>
                    <a:ext uri="{9D8B030D-6E8A-4147-A177-3AD203B41FA5}">
                      <a16:colId xmlns:a16="http://schemas.microsoft.com/office/drawing/2014/main" val="20001"/>
                    </a:ext>
                  </a:extLst>
                </a:gridCol>
                <a:gridCol w="1700632">
                  <a:extLst>
                    <a:ext uri="{9D8B030D-6E8A-4147-A177-3AD203B41FA5}">
                      <a16:colId xmlns:a16="http://schemas.microsoft.com/office/drawing/2014/main" val="20002"/>
                    </a:ext>
                  </a:extLst>
                </a:gridCol>
              </a:tblGrid>
              <a:tr h="1038768">
                <a:tc>
                  <a:txBody>
                    <a:bodyPr/>
                    <a:lstStyle/>
                    <a:p>
                      <a:pPr algn="ctr" eaLnBrk="0" fontAlgn="base" hangingPunct="0">
                        <a:spcBef>
                          <a:spcPct val="50000"/>
                        </a:spcBef>
                        <a:spcAft>
                          <a:spcPct val="0"/>
                        </a:spcAft>
                      </a:pPr>
                      <a:r>
                        <a:rPr lang="es-ES" sz="1100" b="0" kern="1200" baseline="0" dirty="0">
                          <a:solidFill>
                            <a:schemeClr val="dk1"/>
                          </a:solidFill>
                          <a:latin typeface="Univers for KPMG Cond" panose="020B0606020202020204" pitchFamily="34" charset="0"/>
                          <a:ea typeface="+mn-ea"/>
                          <a:cs typeface="+mn-cs"/>
                        </a:rPr>
                        <a:t>Gestión de anticipos de empleados</a:t>
                      </a:r>
                      <a:endParaRPr lang="es-ES_tradnl" sz="1100" b="0" kern="1200" baseline="0" dirty="0">
                        <a:solidFill>
                          <a:schemeClr val="dk1"/>
                        </a:solidFill>
                        <a:latin typeface="Univers for KPMG Cond" panose="020B0606020202020204" pitchFamily="34" charset="0"/>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050" b="0" i="0" dirty="0">
                          <a:solidFill>
                            <a:schemeClr val="tx1"/>
                          </a:solidFill>
                          <a:latin typeface="Univers for KPMG Cond" panose="020B0606020202020204" pitchFamily="34" charset="0"/>
                        </a:rPr>
                        <a:t>Existen dos maneras de solicitar anticipos:</a:t>
                      </a:r>
                    </a:p>
                    <a:p>
                      <a:pPr marL="228600" indent="-228600" algn="l">
                        <a:buFont typeface="+mj-lt"/>
                        <a:buAutoNum type="arabicPeriod"/>
                      </a:pPr>
                      <a:r>
                        <a:rPr lang="es-ES" sz="1050" b="0" i="0" dirty="0">
                          <a:solidFill>
                            <a:schemeClr val="tx1"/>
                          </a:solidFill>
                          <a:latin typeface="Univers for KPMG Cond" panose="020B0606020202020204" pitchFamily="34" charset="0"/>
                        </a:rPr>
                        <a:t>Para pequeños anticipos, directamente hablando con el responsable de la caja física.</a:t>
                      </a:r>
                    </a:p>
                    <a:p>
                      <a:pPr marL="228600" indent="-228600" algn="l">
                        <a:buFont typeface="+mj-lt"/>
                        <a:buAutoNum type="arabicPeriod"/>
                      </a:pPr>
                      <a:r>
                        <a:rPr lang="es-ES" sz="1050" b="0" dirty="0">
                          <a:solidFill>
                            <a:schemeClr val="tx1"/>
                          </a:solidFill>
                          <a:latin typeface="Univers for KPMG Cond" panose="020B0606020202020204" pitchFamily="34" charset="0"/>
                        </a:rPr>
                        <a:t>Para empleados de EE.UU se les da un anticipo de diez mil euros y mensualmente pasan los gastos. Cuando les queda poco disponible solicitan formalmente otro anticipo. Estos empleados no tienen tarjetas corporativas y tampoco usan Tickelia.</a:t>
                      </a:r>
                    </a:p>
                    <a:p>
                      <a:pPr marL="171450" indent="-171450" algn="l">
                        <a:buFont typeface="Arial" panose="020B0604020202020204" pitchFamily="34" charset="0"/>
                        <a:buChar char="•"/>
                      </a:pPr>
                      <a:r>
                        <a:rPr lang="es-ES" sz="1050" b="0" dirty="0">
                          <a:solidFill>
                            <a:schemeClr val="tx1"/>
                          </a:solidFill>
                          <a:latin typeface="Univers for KPMG Cond" panose="020B0606020202020204" pitchFamily="34" charset="0"/>
                        </a:rPr>
                        <a:t>El proceso de anticipos está centralizado en Logroño. </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SAP</a:t>
                      </a:r>
                    </a:p>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Outlook</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877717">
                <a:tc>
                  <a:txBody>
                    <a:bodyPr/>
                    <a:lstStyle/>
                    <a:p>
                      <a:pPr algn="ctr" eaLnBrk="0" fontAlgn="base" hangingPunct="0">
                        <a:spcBef>
                          <a:spcPct val="50000"/>
                        </a:spcBef>
                        <a:spcAft>
                          <a:spcPct val="0"/>
                        </a:spcAft>
                      </a:pPr>
                      <a:r>
                        <a:rPr lang="es-ES_tradnl" sz="1100" b="0" kern="1200" baseline="0" dirty="0">
                          <a:solidFill>
                            <a:schemeClr val="dk1"/>
                          </a:solidFill>
                          <a:latin typeface="Univers for KPMG Cond" panose="020B0606020202020204" pitchFamily="34" charset="0"/>
                          <a:ea typeface="+mn-ea"/>
                          <a:cs typeface="+mn-cs"/>
                        </a:rPr>
                        <a:t>Interlocución con agencias de viaje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050" dirty="0">
                          <a:solidFill>
                            <a:schemeClr val="tx1"/>
                          </a:solidFill>
                          <a:latin typeface="Univers for KPMG Cond" panose="020B0606020202020204" pitchFamily="34" charset="0"/>
                        </a:rPr>
                        <a:t>Renovación del proceso, que ha pasado de ser gestionado por personas a ser ejecutado por la agencia </a:t>
                      </a:r>
                      <a:r>
                        <a:rPr lang="es-ES" sz="1050" b="1" dirty="0">
                          <a:solidFill>
                            <a:schemeClr val="tx1"/>
                          </a:solidFill>
                          <a:latin typeface="Univers for KPMG Cond" panose="020B0606020202020204" pitchFamily="34" charset="0"/>
                        </a:rPr>
                        <a:t>Carlson Wagonlit</a:t>
                      </a:r>
                      <a:r>
                        <a:rPr lang="es-ES" sz="1050" dirty="0">
                          <a:solidFill>
                            <a:schemeClr val="tx1"/>
                          </a:solidFill>
                          <a:latin typeface="Univers for KPMG Cond" panose="020B0606020202020204" pitchFamily="34" charset="0"/>
                        </a:rPr>
                        <a:t>. </a:t>
                      </a:r>
                    </a:p>
                    <a:p>
                      <a:pPr marL="171450" indent="-171450" algn="l">
                        <a:buFont typeface="Arial" panose="020B0604020202020204" pitchFamily="34" charset="0"/>
                        <a:buChar char="•"/>
                      </a:pPr>
                      <a:r>
                        <a:rPr lang="es-ES" sz="1050" dirty="0">
                          <a:solidFill>
                            <a:schemeClr val="tx1"/>
                          </a:solidFill>
                          <a:latin typeface="Univers for KPMG Cond" panose="020B0606020202020204" pitchFamily="34" charset="0"/>
                        </a:rPr>
                        <a:t>Actualmente, tras la renovación del proceso, todos los viajes se deben pedir por la aplicación. No hay una interlocución centralizada, sino que cada planta y empleado realizan sus propias solicitudes. </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APP </a:t>
                      </a:r>
                      <a:r>
                        <a:rPr lang="es-ES" sz="1100" b="0" dirty="0">
                          <a:solidFill>
                            <a:schemeClr val="tx1"/>
                          </a:solidFill>
                          <a:latin typeface="Univers for KPMG Cond" panose="020B0606020202020204" pitchFamily="34" charset="0"/>
                        </a:rPr>
                        <a:t>Carlson </a:t>
                      </a:r>
                      <a:r>
                        <a:rPr lang="es-ES" sz="1100" b="0" dirty="0" err="1">
                          <a:solidFill>
                            <a:schemeClr val="tx1"/>
                          </a:solidFill>
                          <a:latin typeface="Univers for KPMG Cond" panose="020B0606020202020204" pitchFamily="34" charset="0"/>
                        </a:rPr>
                        <a:t>Wagonlit</a:t>
                      </a:r>
                      <a:endParaRPr lang="es-ES" sz="1100" b="0" dirty="0">
                        <a:solidFill>
                          <a:schemeClr val="tx1"/>
                        </a:solidFill>
                        <a:latin typeface="Univers for KPMG Cond" panose="020B0606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805253">
                <a:tc>
                  <a:txBody>
                    <a:bodyPr/>
                    <a:lstStyle/>
                    <a:p>
                      <a:pPr algn="ctr" eaLnBrk="0" fontAlgn="base" hangingPunct="0">
                        <a:spcBef>
                          <a:spcPct val="50000"/>
                        </a:spcBef>
                        <a:spcAft>
                          <a:spcPct val="0"/>
                        </a:spcAft>
                      </a:pPr>
                      <a:r>
                        <a:rPr lang="es-ES" sz="1100" b="0" kern="1200" baseline="0" dirty="0">
                          <a:solidFill>
                            <a:schemeClr val="dk1"/>
                          </a:solidFill>
                          <a:latin typeface="Univers for KPMG Cond" panose="020B0606020202020204" pitchFamily="34" charset="0"/>
                          <a:ea typeface="+mn-ea"/>
                          <a:cs typeface="+mn-cs"/>
                        </a:rPr>
                        <a:t>Gestión de tarjetas corporativas </a:t>
                      </a:r>
                      <a:endParaRPr lang="es-ES_tradnl" sz="1100" b="0" kern="1200" baseline="0" dirty="0">
                        <a:solidFill>
                          <a:schemeClr val="dk1"/>
                        </a:solidFill>
                        <a:latin typeface="Univers for KPMG Cond" panose="020B0606020202020204" pitchFamily="34" charset="0"/>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marR="0" lvl="0" indent="-1714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050" dirty="0">
                          <a:solidFill>
                            <a:schemeClr val="tx1"/>
                          </a:solidFill>
                          <a:latin typeface="Univers for KPMG Cond" panose="020B0606020202020204" pitchFamily="34" charset="0"/>
                        </a:rPr>
                        <a:t>Únicamente utilizan VISA como tarjeta corporativa. </a:t>
                      </a:r>
                    </a:p>
                    <a:p>
                      <a:pPr marL="171450" marR="0" lvl="0" indent="-1714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050" dirty="0">
                          <a:solidFill>
                            <a:schemeClr val="tx1"/>
                          </a:solidFill>
                          <a:latin typeface="Univers for KPMG Cond" panose="020B0606020202020204" pitchFamily="34" charset="0"/>
                        </a:rPr>
                        <a:t>No todos los empleados cuentan con tarjeta corporativa. En Baños y Fuenmayor prácticamente ningún empleado tiene tarjeta corporativa. Si tuvieran que solicitar una, el proceso de solicitud se realiza directamente al director de la fábrica.</a:t>
                      </a:r>
                    </a:p>
                    <a:p>
                      <a:pPr marL="171450" marR="0" lvl="0" indent="-1714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050" dirty="0">
                          <a:solidFill>
                            <a:schemeClr val="tx1"/>
                          </a:solidFill>
                          <a:latin typeface="Univers for KPMG Cond" panose="020B0606020202020204" pitchFamily="34" charset="0"/>
                        </a:rPr>
                        <a:t>En Samazan tienen tarjeta los comerciales y los forestales. También tienen tarjeta en Troyes.</a:t>
                      </a:r>
                    </a:p>
                  </a:txBody>
                  <a:tcPr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SAP</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72" name="AutoShape 7">
            <a:extLst>
              <a:ext uri="{FF2B5EF4-FFF2-40B4-BE49-F238E27FC236}">
                <a16:creationId xmlns:a16="http://schemas.microsoft.com/office/drawing/2014/main" id="{168BCDDC-4F74-4497-811E-1D8914FF2EDF}"/>
              </a:ext>
            </a:extLst>
          </p:cNvPr>
          <p:cNvSpPr>
            <a:spLocks noChangeArrowheads="1"/>
          </p:cNvSpPr>
          <p:nvPr/>
        </p:nvSpPr>
        <p:spPr bwMode="auto">
          <a:xfrm>
            <a:off x="1383206" y="1880880"/>
            <a:ext cx="1008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lvl1pPr marL="230188" indent="-230188"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marL="0" indent="0" algn="ctr" fontAlgn="base">
              <a:spcBef>
                <a:spcPct val="50000"/>
              </a:spcBef>
              <a:spcAft>
                <a:spcPct val="0"/>
              </a:spcAft>
            </a:pPr>
            <a:r>
              <a:rPr lang="es-ES" sz="700" b="1" dirty="0">
                <a:solidFill>
                  <a:srgbClr val="FFFFFF"/>
                </a:solidFill>
              </a:rPr>
              <a:t>Revisión de liquidaciones y justificantes</a:t>
            </a:r>
            <a:endParaRPr lang="es-ES_tradnl" sz="700" b="1" dirty="0">
              <a:solidFill>
                <a:srgbClr val="FFFFFF"/>
              </a:solidFill>
            </a:endParaRPr>
          </a:p>
        </p:txBody>
      </p:sp>
      <p:sp>
        <p:nvSpPr>
          <p:cNvPr id="75" name="AutoShape 7">
            <a:extLst>
              <a:ext uri="{FF2B5EF4-FFF2-40B4-BE49-F238E27FC236}">
                <a16:creationId xmlns:a16="http://schemas.microsoft.com/office/drawing/2014/main" id="{88B80062-A740-4F07-AD1E-C4AB9D7ABC7E}"/>
              </a:ext>
            </a:extLst>
          </p:cNvPr>
          <p:cNvSpPr>
            <a:spLocks noChangeArrowheads="1"/>
          </p:cNvSpPr>
          <p:nvPr/>
        </p:nvSpPr>
        <p:spPr bwMode="auto">
          <a:xfrm>
            <a:off x="2366694" y="1880880"/>
            <a:ext cx="1044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algn="ctr" eaLnBrk="0" fontAlgn="base" hangingPunct="0">
              <a:spcBef>
                <a:spcPct val="50000"/>
              </a:spcBef>
              <a:spcAft>
                <a:spcPct val="0"/>
              </a:spcAft>
            </a:pPr>
            <a:r>
              <a:rPr lang="es-ES" sz="700" b="1" dirty="0">
                <a:solidFill>
                  <a:srgbClr val="FFFFFF"/>
                </a:solidFill>
                <a:latin typeface="Arial" panose="020B0604020202020204" pitchFamily="34" charset="0"/>
                <a:cs typeface="Arial" panose="020B0604020202020204" pitchFamily="34" charset="0"/>
              </a:rPr>
              <a:t>Contabilización de gastos de viaje</a:t>
            </a:r>
            <a:endParaRPr lang="es-ES_tradnl" sz="700" b="1" dirty="0">
              <a:solidFill>
                <a:srgbClr val="FFFFFF"/>
              </a:solidFill>
              <a:latin typeface="Arial" panose="020B0604020202020204" pitchFamily="34" charset="0"/>
              <a:cs typeface="Arial" panose="020B0604020202020204" pitchFamily="34" charset="0"/>
            </a:endParaRPr>
          </a:p>
        </p:txBody>
      </p:sp>
      <p:sp>
        <p:nvSpPr>
          <p:cNvPr id="76" name="AutoShape 7">
            <a:extLst>
              <a:ext uri="{FF2B5EF4-FFF2-40B4-BE49-F238E27FC236}">
                <a16:creationId xmlns:a16="http://schemas.microsoft.com/office/drawing/2014/main" id="{9D1DEFEE-EAFB-4F46-AD68-BD68E69CF1FE}"/>
              </a:ext>
            </a:extLst>
          </p:cNvPr>
          <p:cNvSpPr>
            <a:spLocks noChangeArrowheads="1"/>
          </p:cNvSpPr>
          <p:nvPr/>
        </p:nvSpPr>
        <p:spPr bwMode="auto">
          <a:xfrm>
            <a:off x="3386182" y="1880880"/>
            <a:ext cx="1008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algn="ctr" eaLnBrk="0" fontAlgn="base" hangingPunct="0">
              <a:spcBef>
                <a:spcPct val="50000"/>
              </a:spcBef>
              <a:spcAft>
                <a:spcPct val="0"/>
              </a:spcAft>
            </a:pPr>
            <a:r>
              <a:rPr lang="es-ES" sz="700" b="1" dirty="0">
                <a:solidFill>
                  <a:srgbClr val="FFFFFF"/>
                </a:solidFill>
                <a:latin typeface="Arial" panose="020B0604020202020204" pitchFamily="34" charset="0"/>
                <a:cs typeface="Arial" panose="020B0604020202020204" pitchFamily="34" charset="0"/>
              </a:rPr>
              <a:t>Mantenimiento maestro empleados</a:t>
            </a:r>
            <a:endParaRPr lang="es-ES_tradnl" sz="700" b="1" dirty="0">
              <a:solidFill>
                <a:srgbClr val="FFFFFF"/>
              </a:solidFill>
              <a:latin typeface="Arial" panose="020B0604020202020204" pitchFamily="34" charset="0"/>
              <a:cs typeface="Arial" panose="020B0604020202020204" pitchFamily="34" charset="0"/>
            </a:endParaRPr>
          </a:p>
        </p:txBody>
      </p:sp>
      <p:sp>
        <p:nvSpPr>
          <p:cNvPr id="77" name="AutoShape 7">
            <a:extLst>
              <a:ext uri="{FF2B5EF4-FFF2-40B4-BE49-F238E27FC236}">
                <a16:creationId xmlns:a16="http://schemas.microsoft.com/office/drawing/2014/main" id="{0856AAC5-912A-4304-92B1-7A0D1F888EED}"/>
              </a:ext>
            </a:extLst>
          </p:cNvPr>
          <p:cNvSpPr>
            <a:spLocks noChangeArrowheads="1"/>
          </p:cNvSpPr>
          <p:nvPr/>
        </p:nvSpPr>
        <p:spPr bwMode="auto">
          <a:xfrm>
            <a:off x="4369670" y="1880880"/>
            <a:ext cx="1008000" cy="468000"/>
          </a:xfrm>
          <a:prstGeom prst="chevron">
            <a:avLst>
              <a:gd name="adj" fmla="val 19758"/>
            </a:avLst>
          </a:prstGeom>
          <a:solidFill>
            <a:schemeClr val="bg2"/>
          </a:solidFill>
          <a:ln w="19050">
            <a:solidFill>
              <a:schemeClr val="accent6"/>
            </a:solidFill>
          </a:ln>
        </p:spPr>
        <p:txBody>
          <a:bodyPr wrap="square" lIns="0" tIns="0" rIns="0" bIns="0" anchor="ctr" anchorCtr="0"/>
          <a:lstStyle/>
          <a:p>
            <a:pPr algn="ctr" eaLnBrk="0" fontAlgn="base" hangingPunct="0">
              <a:spcBef>
                <a:spcPct val="50000"/>
              </a:spcBef>
              <a:spcAft>
                <a:spcPct val="0"/>
              </a:spcAft>
            </a:pPr>
            <a:r>
              <a:rPr lang="es-ES" sz="900" b="1" dirty="0">
                <a:solidFill>
                  <a:prstClr val="white"/>
                </a:solidFill>
                <a:latin typeface="Arial" panose="020B0604020202020204" pitchFamily="34" charset="0"/>
                <a:cs typeface="Arial" panose="020B0604020202020204" pitchFamily="34" charset="0"/>
              </a:rPr>
              <a:t>Gestión de anticipos </a:t>
            </a:r>
            <a:r>
              <a:rPr lang="es-ES" sz="900" b="1">
                <a:solidFill>
                  <a:prstClr val="white"/>
                </a:solidFill>
                <a:latin typeface="Arial" panose="020B0604020202020204" pitchFamily="34" charset="0"/>
                <a:cs typeface="Arial" panose="020B0604020202020204" pitchFamily="34" charset="0"/>
              </a:rPr>
              <a:t>de empleados</a:t>
            </a:r>
            <a:endParaRPr lang="es-ES_tradnl" sz="900" b="1" dirty="0">
              <a:solidFill>
                <a:prstClr val="white"/>
              </a:solidFill>
              <a:latin typeface="Arial" panose="020B0604020202020204" pitchFamily="34" charset="0"/>
              <a:cs typeface="Arial" panose="020B0604020202020204" pitchFamily="34" charset="0"/>
            </a:endParaRPr>
          </a:p>
        </p:txBody>
      </p:sp>
      <p:sp>
        <p:nvSpPr>
          <p:cNvPr id="79" name="AutoShape 7">
            <a:extLst>
              <a:ext uri="{FF2B5EF4-FFF2-40B4-BE49-F238E27FC236}">
                <a16:creationId xmlns:a16="http://schemas.microsoft.com/office/drawing/2014/main" id="{C148159F-39B2-4612-A894-928A7A293DBD}"/>
              </a:ext>
            </a:extLst>
          </p:cNvPr>
          <p:cNvSpPr>
            <a:spLocks noChangeArrowheads="1"/>
          </p:cNvSpPr>
          <p:nvPr/>
        </p:nvSpPr>
        <p:spPr bwMode="auto">
          <a:xfrm>
            <a:off x="5353158" y="1880880"/>
            <a:ext cx="1008000" cy="468000"/>
          </a:xfrm>
          <a:prstGeom prst="chevron">
            <a:avLst>
              <a:gd name="adj" fmla="val 19758"/>
            </a:avLst>
          </a:prstGeom>
          <a:solidFill>
            <a:schemeClr val="bg2"/>
          </a:solidFill>
          <a:ln w="19050">
            <a:solidFill>
              <a:schemeClr val="accent6"/>
            </a:solidFill>
          </a:ln>
        </p:spPr>
        <p:txBody>
          <a:bodyPr wrap="square" lIns="0" tIns="0" rIns="0" bIns="0" anchor="ctr" anchorCtr="0"/>
          <a:lstStyle/>
          <a:p>
            <a:pPr algn="ctr" eaLnBrk="0" fontAlgn="base" hangingPunct="0">
              <a:spcBef>
                <a:spcPct val="50000"/>
              </a:spcBef>
              <a:spcAft>
                <a:spcPct val="0"/>
              </a:spcAft>
            </a:pPr>
            <a:r>
              <a:rPr lang="es-ES_tradnl" sz="900" b="1" dirty="0">
                <a:solidFill>
                  <a:prstClr val="white"/>
                </a:solidFill>
                <a:latin typeface="Arial" panose="020B0604020202020204" pitchFamily="34" charset="0"/>
                <a:cs typeface="Arial" panose="020B0604020202020204" pitchFamily="34" charset="0"/>
              </a:rPr>
              <a:t>Interlocución con agencias </a:t>
            </a:r>
            <a:r>
              <a:rPr lang="es-ES_tradnl" sz="900" b="1">
                <a:solidFill>
                  <a:prstClr val="white"/>
                </a:solidFill>
                <a:latin typeface="Arial" panose="020B0604020202020204" pitchFamily="34" charset="0"/>
                <a:cs typeface="Arial" panose="020B0604020202020204" pitchFamily="34" charset="0"/>
              </a:rPr>
              <a:t>de viaje</a:t>
            </a:r>
            <a:endParaRPr lang="es-ES_tradnl" sz="900" b="1" dirty="0">
              <a:solidFill>
                <a:prstClr val="white"/>
              </a:solidFill>
              <a:latin typeface="Arial" panose="020B0604020202020204" pitchFamily="34" charset="0"/>
              <a:cs typeface="Arial" panose="020B0604020202020204" pitchFamily="34" charset="0"/>
            </a:endParaRPr>
          </a:p>
        </p:txBody>
      </p:sp>
      <p:sp>
        <p:nvSpPr>
          <p:cNvPr id="82" name="AutoShape 7">
            <a:extLst>
              <a:ext uri="{FF2B5EF4-FFF2-40B4-BE49-F238E27FC236}">
                <a16:creationId xmlns:a16="http://schemas.microsoft.com/office/drawing/2014/main" id="{CFF65481-F848-4133-B7FE-3B08CAD6A634}"/>
              </a:ext>
            </a:extLst>
          </p:cNvPr>
          <p:cNvSpPr>
            <a:spLocks noChangeArrowheads="1"/>
          </p:cNvSpPr>
          <p:nvPr/>
        </p:nvSpPr>
        <p:spPr bwMode="auto">
          <a:xfrm>
            <a:off x="6336646" y="1880880"/>
            <a:ext cx="1008000" cy="468000"/>
          </a:xfrm>
          <a:prstGeom prst="chevron">
            <a:avLst>
              <a:gd name="adj" fmla="val 19758"/>
            </a:avLst>
          </a:prstGeom>
          <a:solidFill>
            <a:schemeClr val="bg2"/>
          </a:solidFill>
          <a:ln w="19050">
            <a:solidFill>
              <a:schemeClr val="accent6"/>
            </a:solidFill>
          </a:ln>
        </p:spPr>
        <p:txBody>
          <a:bodyPr wrap="square" lIns="0" tIns="0" rIns="0" bIns="0" anchor="ctr" anchorCtr="0"/>
          <a:lstStyle/>
          <a:p>
            <a:pPr algn="ctr" eaLnBrk="0" fontAlgn="base" hangingPunct="0">
              <a:spcBef>
                <a:spcPct val="50000"/>
              </a:spcBef>
              <a:spcAft>
                <a:spcPct val="0"/>
              </a:spcAft>
            </a:pPr>
            <a:r>
              <a:rPr lang="es-ES" sz="900" b="1" dirty="0">
                <a:solidFill>
                  <a:prstClr val="white"/>
                </a:solidFill>
                <a:latin typeface="Arial" panose="020B0604020202020204" pitchFamily="34" charset="0"/>
                <a:cs typeface="Arial" panose="020B0604020202020204" pitchFamily="34" charset="0"/>
              </a:rPr>
              <a:t>Gestión de tarjetas </a:t>
            </a:r>
            <a:r>
              <a:rPr lang="es-ES" sz="900" b="1">
                <a:solidFill>
                  <a:prstClr val="white"/>
                </a:solidFill>
                <a:latin typeface="Arial" panose="020B0604020202020204" pitchFamily="34" charset="0"/>
                <a:cs typeface="Arial" panose="020B0604020202020204" pitchFamily="34" charset="0"/>
              </a:rPr>
              <a:t>corporativas </a:t>
            </a:r>
            <a:endParaRPr lang="es-ES_tradnl" sz="900" b="1" dirty="0">
              <a:solidFill>
                <a:prstClr val="white"/>
              </a:solidFill>
              <a:latin typeface="Arial" panose="020B0604020202020204" pitchFamily="34" charset="0"/>
              <a:cs typeface="Arial" panose="020B0604020202020204" pitchFamily="34" charset="0"/>
            </a:endParaRPr>
          </a:p>
        </p:txBody>
      </p:sp>
      <p:sp>
        <p:nvSpPr>
          <p:cNvPr id="89" name="AutoShape 7">
            <a:extLst>
              <a:ext uri="{FF2B5EF4-FFF2-40B4-BE49-F238E27FC236}">
                <a16:creationId xmlns:a16="http://schemas.microsoft.com/office/drawing/2014/main" id="{42480D84-2454-496C-9552-4EB45EF7BC36}"/>
              </a:ext>
            </a:extLst>
          </p:cNvPr>
          <p:cNvSpPr>
            <a:spLocks noChangeArrowheads="1"/>
          </p:cNvSpPr>
          <p:nvPr/>
        </p:nvSpPr>
        <p:spPr bwMode="auto">
          <a:xfrm>
            <a:off x="7320136" y="1880880"/>
            <a:ext cx="1008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algn="ctr" eaLnBrk="0" fontAlgn="base" hangingPunct="0">
              <a:spcBef>
                <a:spcPct val="50000"/>
              </a:spcBef>
              <a:spcAft>
                <a:spcPct val="0"/>
              </a:spcAft>
            </a:pPr>
            <a:r>
              <a:rPr lang="es-ES" sz="700" b="1" dirty="0">
                <a:solidFill>
                  <a:srgbClr val="FFFFFF"/>
                </a:solidFill>
                <a:cs typeface="Arial" panose="020B0604020202020204" pitchFamily="34" charset="0"/>
              </a:rPr>
              <a:t>Elaboración de informes y controles</a:t>
            </a:r>
            <a:endParaRPr lang="es-ES_tradnl" sz="700" b="1" dirty="0">
              <a:solidFill>
                <a:srgbClr val="FFFFFF"/>
              </a:solidFill>
              <a:cs typeface="Arial" panose="020B0604020202020204" pitchFamily="34" charset="0"/>
            </a:endParaRPr>
          </a:p>
        </p:txBody>
      </p:sp>
      <p:sp>
        <p:nvSpPr>
          <p:cNvPr id="55" name="KMATable0ValueChain2">
            <a:extLst>
              <a:ext uri="{FF2B5EF4-FFF2-40B4-BE49-F238E27FC236}">
                <a16:creationId xmlns:a16="http://schemas.microsoft.com/office/drawing/2014/main" id="{C5B3A7E5-2D4E-4D7E-9B09-6D524E0D17E3}"/>
              </a:ext>
            </a:extLst>
          </p:cNvPr>
          <p:cNvSpPr>
            <a:spLocks noChangeArrowheads="1"/>
          </p:cNvSpPr>
          <p:nvPr/>
        </p:nvSpPr>
        <p:spPr bwMode="auto">
          <a:xfrm>
            <a:off x="7140568" y="178744"/>
            <a:ext cx="4104000" cy="163048"/>
          </a:xfrm>
          <a:prstGeom prst="chevron">
            <a:avLst>
              <a:gd name="adj" fmla="val 21138"/>
            </a:avLst>
          </a:prstGeom>
          <a:solidFill>
            <a:schemeClr val="tx2"/>
          </a:solidFill>
          <a:ln>
            <a:noFill/>
          </a:ln>
        </p:spPr>
        <p:txBody>
          <a:bodyPr lIns="0" r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s-ES_tradnl" sz="105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Procesos de Finanzas</a:t>
            </a:r>
          </a:p>
        </p:txBody>
      </p:sp>
      <p:sp>
        <p:nvSpPr>
          <p:cNvPr id="56" name="Rounded Rectangle 59">
            <a:extLst>
              <a:ext uri="{FF2B5EF4-FFF2-40B4-BE49-F238E27FC236}">
                <a16:creationId xmlns:a16="http://schemas.microsoft.com/office/drawing/2014/main" id="{AB7FB5B1-421A-4940-B68D-F2817670F2D9}"/>
              </a:ext>
            </a:extLst>
          </p:cNvPr>
          <p:cNvSpPr/>
          <p:nvPr/>
        </p:nvSpPr>
        <p:spPr>
          <a:xfrm>
            <a:off x="7669537" y="631488"/>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Cuentas a Cobrar</a:t>
            </a:r>
            <a:endParaRPr kumimoji="0" lang="es-ES"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57" name="Rounded Rectangle 59">
            <a:extLst>
              <a:ext uri="{FF2B5EF4-FFF2-40B4-BE49-F238E27FC236}">
                <a16:creationId xmlns:a16="http://schemas.microsoft.com/office/drawing/2014/main" id="{DF102848-1F42-4BD6-8C7E-20F6F40D4855}"/>
              </a:ext>
            </a:extLst>
          </p:cNvPr>
          <p:cNvSpPr/>
          <p:nvPr/>
        </p:nvSpPr>
        <p:spPr>
          <a:xfrm>
            <a:off x="8696350" y="631488"/>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Tesorería</a:t>
            </a:r>
            <a:endParaRPr lang="es-ES" sz="900" i="1" dirty="0">
              <a:solidFill>
                <a:prstClr val="white"/>
              </a:solidFill>
              <a:latin typeface="Univers for KPMG Cond" panose="020B0606020202020204" pitchFamily="34" charset="0"/>
            </a:endParaRPr>
          </a:p>
        </p:txBody>
      </p:sp>
      <p:sp>
        <p:nvSpPr>
          <p:cNvPr id="60" name="Rounded Rectangle 59">
            <a:extLst>
              <a:ext uri="{FF2B5EF4-FFF2-40B4-BE49-F238E27FC236}">
                <a16:creationId xmlns:a16="http://schemas.microsoft.com/office/drawing/2014/main" id="{768CB335-D57C-4AF2-BC85-E600B2704BE1}"/>
              </a:ext>
            </a:extLst>
          </p:cNvPr>
          <p:cNvSpPr/>
          <p:nvPr/>
        </p:nvSpPr>
        <p:spPr>
          <a:xfrm>
            <a:off x="9723162" y="631488"/>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Impuestos</a:t>
            </a:r>
            <a:endParaRPr lang="es-ES" sz="900" i="1" dirty="0">
              <a:solidFill>
                <a:prstClr val="white"/>
              </a:solidFill>
              <a:latin typeface="Univers for KPMG Cond" panose="020B0606020202020204" pitchFamily="34" charset="0"/>
            </a:endParaRPr>
          </a:p>
        </p:txBody>
      </p:sp>
      <p:sp>
        <p:nvSpPr>
          <p:cNvPr id="62" name="Rounded Rectangle 59">
            <a:extLst>
              <a:ext uri="{FF2B5EF4-FFF2-40B4-BE49-F238E27FC236}">
                <a16:creationId xmlns:a16="http://schemas.microsoft.com/office/drawing/2014/main" id="{70007FE2-3657-4725-AB97-7DB844802888}"/>
              </a:ext>
            </a:extLst>
          </p:cNvPr>
          <p:cNvSpPr/>
          <p:nvPr/>
        </p:nvSpPr>
        <p:spPr>
          <a:xfrm>
            <a:off x="7156668"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a:solidFill>
                  <a:prstClr val="white"/>
                </a:solidFill>
                <a:latin typeface="Univers for KPMG Cond" panose="020B0606020202020204" pitchFamily="34" charset="0"/>
              </a:rPr>
              <a:t>Cuentas </a:t>
            </a:r>
            <a:r>
              <a:rPr lang="es-ES_tradnl" sz="900" i="1" dirty="0">
                <a:solidFill>
                  <a:prstClr val="white"/>
                </a:solidFill>
                <a:latin typeface="Univers for KPMG Cond" panose="020B0606020202020204" pitchFamily="34" charset="0"/>
              </a:rPr>
              <a:t>a Pagar</a:t>
            </a:r>
            <a:endParaRPr lang="es-ES" sz="900" i="1" dirty="0">
              <a:solidFill>
                <a:prstClr val="white"/>
              </a:solidFill>
              <a:latin typeface="Univers for KPMG Cond" panose="020B0606020202020204" pitchFamily="34" charset="0"/>
            </a:endParaRPr>
          </a:p>
        </p:txBody>
      </p:sp>
      <p:sp>
        <p:nvSpPr>
          <p:cNvPr id="70" name="Rounded Rectangle 59">
            <a:extLst>
              <a:ext uri="{FF2B5EF4-FFF2-40B4-BE49-F238E27FC236}">
                <a16:creationId xmlns:a16="http://schemas.microsoft.com/office/drawing/2014/main" id="{24827A98-1D90-4AD4-99A6-6E88734FBB34}"/>
              </a:ext>
            </a:extLst>
          </p:cNvPr>
          <p:cNvSpPr/>
          <p:nvPr/>
        </p:nvSpPr>
        <p:spPr>
          <a:xfrm>
            <a:off x="8167555" y="378194"/>
            <a:ext cx="972000" cy="216000"/>
          </a:xfrm>
          <a:prstGeom prst="roundRect">
            <a:avLst/>
          </a:prstGeom>
          <a:solidFill>
            <a:schemeClr val="bg2">
              <a:lumMod val="7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Gastos de Viaje</a:t>
            </a:r>
            <a:endParaRPr lang="es-ES" sz="900" i="1" dirty="0">
              <a:solidFill>
                <a:prstClr val="white"/>
              </a:solidFill>
              <a:latin typeface="Univers for KPMG Cond" panose="020B0606020202020204" pitchFamily="34" charset="0"/>
            </a:endParaRPr>
          </a:p>
        </p:txBody>
      </p:sp>
      <p:sp>
        <p:nvSpPr>
          <p:cNvPr id="71" name="Rounded Rectangle 59">
            <a:extLst>
              <a:ext uri="{FF2B5EF4-FFF2-40B4-BE49-F238E27FC236}">
                <a16:creationId xmlns:a16="http://schemas.microsoft.com/office/drawing/2014/main" id="{FE3A6751-F6F3-42A9-A786-DB715919EAE9}"/>
              </a:ext>
            </a:extLst>
          </p:cNvPr>
          <p:cNvSpPr/>
          <p:nvPr/>
        </p:nvSpPr>
        <p:spPr>
          <a:xfrm>
            <a:off x="9201792"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Contabilidad General</a:t>
            </a:r>
            <a:endParaRPr lang="es-ES" sz="900" i="1" dirty="0">
              <a:solidFill>
                <a:prstClr val="white"/>
              </a:solidFill>
              <a:latin typeface="Univers for KPMG Cond" panose="020B0606020202020204" pitchFamily="34" charset="0"/>
            </a:endParaRPr>
          </a:p>
        </p:txBody>
      </p:sp>
      <p:sp>
        <p:nvSpPr>
          <p:cNvPr id="73" name="Rounded Rectangle 59">
            <a:extLst>
              <a:ext uri="{FF2B5EF4-FFF2-40B4-BE49-F238E27FC236}">
                <a16:creationId xmlns:a16="http://schemas.microsoft.com/office/drawing/2014/main" id="{FC7FFC07-8A47-4A1C-A7DA-B894D9AA4FD6}"/>
              </a:ext>
            </a:extLst>
          </p:cNvPr>
          <p:cNvSpPr/>
          <p:nvPr/>
        </p:nvSpPr>
        <p:spPr>
          <a:xfrm>
            <a:off x="10236030"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Controlling</a:t>
            </a:r>
            <a:endParaRPr lang="es-ES" sz="900" i="1" dirty="0">
              <a:solidFill>
                <a:prstClr val="white"/>
              </a:solidFill>
              <a:latin typeface="Univers for KPMG Cond" panose="020B0606020202020204" pitchFamily="34" charset="0"/>
            </a:endParaRPr>
          </a:p>
        </p:txBody>
      </p:sp>
      <p:grpSp>
        <p:nvGrpSpPr>
          <p:cNvPr id="67" name="Group 66">
            <a:extLst>
              <a:ext uri="{FF2B5EF4-FFF2-40B4-BE49-F238E27FC236}">
                <a16:creationId xmlns:a16="http://schemas.microsoft.com/office/drawing/2014/main" id="{AB5AA3C4-79F0-4636-AE5A-C0CD91A84528}"/>
              </a:ext>
            </a:extLst>
          </p:cNvPr>
          <p:cNvGrpSpPr/>
          <p:nvPr/>
        </p:nvGrpSpPr>
        <p:grpSpPr>
          <a:xfrm>
            <a:off x="5006877" y="44624"/>
            <a:ext cx="2119585" cy="744515"/>
            <a:chOff x="5006877" y="44624"/>
            <a:chExt cx="2119585" cy="826693"/>
          </a:xfrm>
        </p:grpSpPr>
        <p:sp>
          <p:nvSpPr>
            <p:cNvPr id="74" name="AutoShape 7">
              <a:extLst>
                <a:ext uri="{FF2B5EF4-FFF2-40B4-BE49-F238E27FC236}">
                  <a16:creationId xmlns:a16="http://schemas.microsoft.com/office/drawing/2014/main" id="{CB72E9A0-2942-4258-AE63-DA8C596D8766}"/>
                </a:ext>
              </a:extLst>
            </p:cNvPr>
            <p:cNvSpPr>
              <a:spLocks noChangeArrowheads="1"/>
            </p:cNvSpPr>
            <p:nvPr/>
          </p:nvSpPr>
          <p:spPr bwMode="auto">
            <a:xfrm>
              <a:off x="5006877" y="655317"/>
              <a:ext cx="396000" cy="216000"/>
            </a:xfrm>
            <a:prstGeom prst="chevron">
              <a:avLst>
                <a:gd name="adj" fmla="val 19758"/>
              </a:avLst>
            </a:prstGeom>
            <a:solidFill>
              <a:srgbClr val="F68D2E"/>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83"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1" y="74832"/>
              <a:ext cx="396000" cy="216000"/>
            </a:xfrm>
            <a:prstGeom prst="chevron">
              <a:avLst>
                <a:gd name="adj" fmla="val 19758"/>
              </a:avLst>
            </a:prstGeom>
            <a:solidFill>
              <a:schemeClr val="accent5"/>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8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endParaRPr>
            </a:p>
          </p:txBody>
        </p:sp>
        <p:sp>
          <p:nvSpPr>
            <p:cNvPr id="84"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0" y="348584"/>
              <a:ext cx="396000" cy="216000"/>
            </a:xfrm>
            <a:prstGeom prst="chevron">
              <a:avLst>
                <a:gd name="adj" fmla="val 19758"/>
              </a:avLst>
            </a:prstGeom>
            <a:solidFill>
              <a:schemeClr val="bg2"/>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85" name="TextBox 84"/>
            <p:cNvSpPr txBox="1"/>
            <p:nvPr/>
          </p:nvSpPr>
          <p:spPr>
            <a:xfrm>
              <a:off x="5470278" y="44624"/>
              <a:ext cx="1656184" cy="204322"/>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err="1">
                  <a:ln>
                    <a:noFill/>
                  </a:ln>
                  <a:solidFill>
                    <a:srgbClr val="00338D"/>
                  </a:solidFill>
                  <a:effectLst/>
                  <a:uLnTx/>
                  <a:uFillTx/>
                  <a:latin typeface="Arial"/>
                  <a:ea typeface="+mn-ea"/>
                  <a:cs typeface="+mn-cs"/>
                </a:rPr>
                <a:t>Supply</a:t>
              </a:r>
              <a:r>
                <a:rPr kumimoji="0" lang="es-ES" sz="1100" b="0" i="0" u="none" strike="noStrike" kern="1200" cap="none" spc="0" normalizeH="0" baseline="0" noProof="0" dirty="0">
                  <a:ln>
                    <a:noFill/>
                  </a:ln>
                  <a:solidFill>
                    <a:srgbClr val="00338D"/>
                  </a:solidFill>
                  <a:effectLst/>
                  <a:uLnTx/>
                  <a:uFillTx/>
                  <a:latin typeface="Arial"/>
                  <a:ea typeface="+mn-ea"/>
                  <a:cs typeface="+mn-cs"/>
                </a:rPr>
                <a:t> </a:t>
              </a:r>
              <a:r>
                <a:rPr kumimoji="0" lang="es-ES" sz="1100" b="0" i="0" u="none" strike="noStrike" kern="1200" cap="none" spc="0" normalizeH="0" baseline="0" noProof="0" dirty="0" err="1">
                  <a:ln>
                    <a:noFill/>
                  </a:ln>
                  <a:solidFill>
                    <a:srgbClr val="00338D"/>
                  </a:solidFill>
                  <a:effectLst/>
                  <a:uLnTx/>
                  <a:uFillTx/>
                  <a:latin typeface="Arial"/>
                  <a:ea typeface="+mn-ea"/>
                  <a:cs typeface="+mn-cs"/>
                </a:rPr>
                <a:t>Chain</a:t>
              </a:r>
              <a:endParaRPr kumimoji="0" lang="es-ES" sz="1100" b="0" i="0" u="none" strike="noStrike" kern="1200" cap="none" spc="0" normalizeH="0" baseline="0" noProof="0" dirty="0">
                <a:ln>
                  <a:noFill/>
                </a:ln>
                <a:solidFill>
                  <a:srgbClr val="00338D"/>
                </a:solidFill>
                <a:effectLst/>
                <a:uLnTx/>
                <a:uFillTx/>
                <a:latin typeface="Arial"/>
                <a:ea typeface="+mn-ea"/>
                <a:cs typeface="+mn-cs"/>
              </a:endParaRPr>
            </a:p>
          </p:txBody>
        </p:sp>
        <p:sp>
          <p:nvSpPr>
            <p:cNvPr id="86" name="TextBox 85"/>
            <p:cNvSpPr txBox="1"/>
            <p:nvPr/>
          </p:nvSpPr>
          <p:spPr>
            <a:xfrm>
              <a:off x="5470278" y="328440"/>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Finanzas</a:t>
              </a:r>
            </a:p>
          </p:txBody>
        </p:sp>
        <p:sp>
          <p:nvSpPr>
            <p:cNvPr id="87" name="TextBox 86">
              <a:extLst>
                <a:ext uri="{FF2B5EF4-FFF2-40B4-BE49-F238E27FC236}">
                  <a16:creationId xmlns:a16="http://schemas.microsoft.com/office/drawing/2014/main" id="{7F0ED837-5337-47B6-AC8C-3872F871071C}"/>
                </a:ext>
              </a:extLst>
            </p:cNvPr>
            <p:cNvSpPr txBox="1"/>
            <p:nvPr/>
          </p:nvSpPr>
          <p:spPr>
            <a:xfrm>
              <a:off x="5470278" y="625943"/>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Producción</a:t>
              </a:r>
            </a:p>
          </p:txBody>
        </p:sp>
      </p:grpSp>
    </p:spTree>
    <p:extLst>
      <p:ext uri="{BB962C8B-B14F-4D97-AF65-F5344CB8AC3E}">
        <p14:creationId xmlns:p14="http://schemas.microsoft.com/office/powerpoint/2010/main" val="3532037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81980" name="think-cell Slide" r:id="rId6" imgW="216" imgH="216" progId="TCLayout.ActiveDocument.1">
                  <p:embed/>
                </p:oleObj>
              </mc:Choice>
              <mc:Fallback>
                <p:oleObj name="think-cell Slide" r:id="rId6" imgW="216" imgH="216" progId="TCLayout.ActiveDocument.1">
                  <p:embed/>
                  <p:pic>
                    <p:nvPicPr>
                      <p:cNvPr id="0" name=""/>
                      <p:cNvPicPr/>
                      <p:nvPr/>
                    </p:nvPicPr>
                    <p:blipFill>
                      <a:blip r:embed="rId7"/>
                      <a:stretch>
                        <a:fillRect/>
                      </a:stretch>
                    </p:blipFill>
                    <p:spPr>
                      <a:xfrm>
                        <a:off x="1525589" y="1589"/>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DE92D78-B88A-4237-B719-CF68C8EF0807}"/>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4000" b="0" i="0" u="none" strike="noStrike" kern="1200" cap="none" spc="0" normalizeH="0" baseline="0" noProof="0" dirty="0">
              <a:ln>
                <a:noFill/>
              </a:ln>
              <a:solidFill>
                <a:prstClr val="white"/>
              </a:solidFill>
              <a:effectLst/>
              <a:uLnTx/>
              <a:uFillTx/>
              <a:latin typeface="KPMG Extralight" panose="020B0303030202040204" pitchFamily="34" charset="0"/>
              <a:ea typeface="+mn-ea"/>
              <a:cs typeface="+mn-cs"/>
              <a:sym typeface="KPMG Extralight" panose="020B0303030202040204" pitchFamily="34" charset="0"/>
            </a:endParaRPr>
          </a:p>
        </p:txBody>
      </p:sp>
      <p:sp>
        <p:nvSpPr>
          <p:cNvPr id="47" name="Title 1"/>
          <p:cNvSpPr>
            <a:spLocks noGrp="1"/>
          </p:cNvSpPr>
          <p:nvPr>
            <p:ph type="title"/>
          </p:nvPr>
        </p:nvSpPr>
        <p:spPr>
          <a:xfrm>
            <a:off x="990000" y="167350"/>
            <a:ext cx="8478958" cy="687855"/>
          </a:xfrm>
        </p:spPr>
        <p:txBody>
          <a:bodyPr/>
          <a:lstStyle/>
          <a:p>
            <a:r>
              <a:rPr lang="es-ES_tradnl" sz="2400" b="1" dirty="0">
                <a:solidFill>
                  <a:srgbClr val="00338D"/>
                </a:solidFill>
              </a:rPr>
              <a:t>2.2. Procesos</a:t>
            </a:r>
            <a:br>
              <a:rPr lang="es-ES_tradnl" sz="4000" b="1" dirty="0">
                <a:solidFill>
                  <a:srgbClr val="00338D"/>
                </a:solidFill>
              </a:rPr>
            </a:br>
            <a:r>
              <a:rPr lang="es-ES_tradnl" sz="4000" dirty="0">
                <a:solidFill>
                  <a:srgbClr val="00338D"/>
                </a:solidFill>
              </a:rPr>
              <a:t>Área de Finanzas</a:t>
            </a:r>
            <a:br>
              <a:rPr lang="es-ES_tradnl" sz="4000" b="1" dirty="0"/>
            </a:br>
            <a:endParaRPr lang="es-ES_tradnl" sz="4000" dirty="0"/>
          </a:p>
        </p:txBody>
      </p:sp>
      <p:sp>
        <p:nvSpPr>
          <p:cNvPr id="49" name="Rectangle 23"/>
          <p:cNvSpPr>
            <a:spLocks noChangeArrowheads="1"/>
          </p:cNvSpPr>
          <p:nvPr/>
        </p:nvSpPr>
        <p:spPr bwMode="auto">
          <a:xfrm>
            <a:off x="1271588" y="3010334"/>
            <a:ext cx="9648825" cy="3370993"/>
          </a:xfrm>
          <a:prstGeom prst="rect">
            <a:avLst/>
          </a:prstGeom>
          <a:noFill/>
          <a:ln w="12700">
            <a:solidFill>
              <a:srgbClr val="00A3A1"/>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Arial"/>
              <a:ea typeface="+mn-ea"/>
              <a:cs typeface="+mn-cs"/>
            </a:endParaRPr>
          </a:p>
        </p:txBody>
      </p:sp>
      <p:sp>
        <p:nvSpPr>
          <p:cNvPr id="46" name="Rectangle 23"/>
          <p:cNvSpPr>
            <a:spLocks noChangeArrowheads="1"/>
          </p:cNvSpPr>
          <p:nvPr/>
        </p:nvSpPr>
        <p:spPr bwMode="auto">
          <a:xfrm>
            <a:off x="1271588" y="1240797"/>
            <a:ext cx="7240087" cy="1377708"/>
          </a:xfrm>
          <a:prstGeom prst="rect">
            <a:avLst/>
          </a:prstGeom>
          <a:noFill/>
          <a:ln w="12700">
            <a:solidFill>
              <a:srgbClr val="00266A"/>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Arial"/>
              <a:ea typeface="+mn-ea"/>
              <a:cs typeface="+mn-cs"/>
            </a:endParaRPr>
          </a:p>
        </p:txBody>
      </p:sp>
      <p:sp>
        <p:nvSpPr>
          <p:cNvPr id="50" name="14 Rectángulo redondeado"/>
          <p:cNvSpPr/>
          <p:nvPr/>
        </p:nvSpPr>
        <p:spPr>
          <a:xfrm>
            <a:off x="1271464" y="1036475"/>
            <a:ext cx="2440800" cy="360000"/>
          </a:xfrm>
          <a:prstGeom prst="roundRect">
            <a:avLst/>
          </a:prstGeom>
          <a:solidFill>
            <a:schemeClr val="tx2">
              <a:lumMod val="75000"/>
            </a:schemeClr>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2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Taxonomía</a:t>
            </a:r>
          </a:p>
        </p:txBody>
      </p:sp>
      <p:grpSp>
        <p:nvGrpSpPr>
          <p:cNvPr id="13" name="Group 12">
            <a:extLst>
              <a:ext uri="{FF2B5EF4-FFF2-40B4-BE49-F238E27FC236}">
                <a16:creationId xmlns:a16="http://schemas.microsoft.com/office/drawing/2014/main" id="{3743C344-F426-4131-95C4-D95DF336F0E7}"/>
              </a:ext>
            </a:extLst>
          </p:cNvPr>
          <p:cNvGrpSpPr/>
          <p:nvPr/>
        </p:nvGrpSpPr>
        <p:grpSpPr>
          <a:xfrm>
            <a:off x="3485188" y="902264"/>
            <a:ext cx="432000" cy="432000"/>
            <a:chOff x="2288002" y="902264"/>
            <a:chExt cx="432000" cy="432000"/>
          </a:xfrm>
        </p:grpSpPr>
        <p:sp>
          <p:nvSpPr>
            <p:cNvPr id="9" name="Oval 8"/>
            <p:cNvSpPr/>
            <p:nvPr/>
          </p:nvSpPr>
          <p:spPr>
            <a:xfrm>
              <a:off x="2288002" y="902264"/>
              <a:ext cx="432000" cy="432000"/>
            </a:xfrm>
            <a:prstGeom prst="ellipse">
              <a:avLst/>
            </a:prstGeom>
            <a:solidFill>
              <a:srgbClr val="00486D"/>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8" name="Freeform 4814"/>
            <p:cNvSpPr>
              <a:spLocks noEditPoints="1"/>
            </p:cNvSpPr>
            <p:nvPr/>
          </p:nvSpPr>
          <p:spPr bwMode="auto">
            <a:xfrm>
              <a:off x="2333042" y="972867"/>
              <a:ext cx="254028" cy="305679"/>
            </a:xfrm>
            <a:custGeom>
              <a:avLst/>
              <a:gdLst>
                <a:gd name="T0" fmla="*/ 148 w 280"/>
                <a:gd name="T1" fmla="*/ 304 h 372"/>
                <a:gd name="T2" fmla="*/ 148 w 280"/>
                <a:gd name="T3" fmla="*/ 98 h 372"/>
                <a:gd name="T4" fmla="*/ 164 w 280"/>
                <a:gd name="T5" fmla="*/ 92 h 372"/>
                <a:gd name="T6" fmla="*/ 180 w 280"/>
                <a:gd name="T7" fmla="*/ 72 h 372"/>
                <a:gd name="T8" fmla="*/ 186 w 280"/>
                <a:gd name="T9" fmla="*/ 48 h 372"/>
                <a:gd name="T10" fmla="*/ 178 w 280"/>
                <a:gd name="T11" fmla="*/ 20 h 372"/>
                <a:gd name="T12" fmla="*/ 160 w 280"/>
                <a:gd name="T13" fmla="*/ 48 h 372"/>
                <a:gd name="T14" fmla="*/ 106 w 280"/>
                <a:gd name="T15" fmla="*/ 0 h 372"/>
                <a:gd name="T16" fmla="*/ 80 w 280"/>
                <a:gd name="T17" fmla="*/ 32 h 372"/>
                <a:gd name="T18" fmla="*/ 78 w 280"/>
                <a:gd name="T19" fmla="*/ 56 h 372"/>
                <a:gd name="T20" fmla="*/ 88 w 280"/>
                <a:gd name="T21" fmla="*/ 80 h 372"/>
                <a:gd name="T22" fmla="*/ 108 w 280"/>
                <a:gd name="T23" fmla="*/ 96 h 372"/>
                <a:gd name="T24" fmla="*/ 116 w 280"/>
                <a:gd name="T25" fmla="*/ 300 h 372"/>
                <a:gd name="T26" fmla="*/ 108 w 280"/>
                <a:gd name="T27" fmla="*/ 308 h 372"/>
                <a:gd name="T28" fmla="*/ 96 w 280"/>
                <a:gd name="T29" fmla="*/ 336 h 372"/>
                <a:gd name="T30" fmla="*/ 98 w 280"/>
                <a:gd name="T31" fmla="*/ 350 h 372"/>
                <a:gd name="T32" fmla="*/ 106 w 280"/>
                <a:gd name="T33" fmla="*/ 360 h 372"/>
                <a:gd name="T34" fmla="*/ 124 w 280"/>
                <a:gd name="T35" fmla="*/ 370 h 372"/>
                <a:gd name="T36" fmla="*/ 140 w 280"/>
                <a:gd name="T37" fmla="*/ 370 h 372"/>
                <a:gd name="T38" fmla="*/ 158 w 280"/>
                <a:gd name="T39" fmla="*/ 360 h 372"/>
                <a:gd name="T40" fmla="*/ 168 w 280"/>
                <a:gd name="T41" fmla="*/ 342 h 372"/>
                <a:gd name="T42" fmla="*/ 168 w 280"/>
                <a:gd name="T43" fmla="*/ 328 h 372"/>
                <a:gd name="T44" fmla="*/ 158 w 280"/>
                <a:gd name="T45" fmla="*/ 310 h 372"/>
                <a:gd name="T46" fmla="*/ 144 w 280"/>
                <a:gd name="T47" fmla="*/ 346 h 372"/>
                <a:gd name="T48" fmla="*/ 132 w 280"/>
                <a:gd name="T49" fmla="*/ 352 h 372"/>
                <a:gd name="T50" fmla="*/ 120 w 280"/>
                <a:gd name="T51" fmla="*/ 346 h 372"/>
                <a:gd name="T52" fmla="*/ 116 w 280"/>
                <a:gd name="T53" fmla="*/ 336 h 372"/>
                <a:gd name="T54" fmla="*/ 120 w 280"/>
                <a:gd name="T55" fmla="*/ 324 h 372"/>
                <a:gd name="T56" fmla="*/ 132 w 280"/>
                <a:gd name="T57" fmla="*/ 320 h 372"/>
                <a:gd name="T58" fmla="*/ 144 w 280"/>
                <a:gd name="T59" fmla="*/ 324 h 372"/>
                <a:gd name="T60" fmla="*/ 148 w 280"/>
                <a:gd name="T61" fmla="*/ 336 h 372"/>
                <a:gd name="T62" fmla="*/ 144 w 280"/>
                <a:gd name="T63" fmla="*/ 346 h 372"/>
                <a:gd name="T64" fmla="*/ 186 w 280"/>
                <a:gd name="T65" fmla="*/ 318 h 372"/>
                <a:gd name="T66" fmla="*/ 172 w 280"/>
                <a:gd name="T67" fmla="*/ 296 h 372"/>
                <a:gd name="T68" fmla="*/ 168 w 280"/>
                <a:gd name="T69" fmla="*/ 286 h 372"/>
                <a:gd name="T70" fmla="*/ 168 w 280"/>
                <a:gd name="T71" fmla="*/ 250 h 372"/>
                <a:gd name="T72" fmla="*/ 172 w 280"/>
                <a:gd name="T73" fmla="*/ 190 h 372"/>
                <a:gd name="T74" fmla="*/ 178 w 280"/>
                <a:gd name="T75" fmla="*/ 194 h 372"/>
                <a:gd name="T76" fmla="*/ 186 w 280"/>
                <a:gd name="T77" fmla="*/ 190 h 372"/>
                <a:gd name="T78" fmla="*/ 188 w 280"/>
                <a:gd name="T79" fmla="*/ 180 h 372"/>
                <a:gd name="T80" fmla="*/ 168 w 280"/>
                <a:gd name="T81" fmla="*/ 150 h 372"/>
                <a:gd name="T82" fmla="*/ 204 w 280"/>
                <a:gd name="T83" fmla="*/ 158 h 372"/>
                <a:gd name="T84" fmla="*/ 212 w 280"/>
                <a:gd name="T85" fmla="*/ 160 h 372"/>
                <a:gd name="T86" fmla="*/ 218 w 280"/>
                <a:gd name="T87" fmla="*/ 158 h 372"/>
                <a:gd name="T88" fmla="*/ 220 w 280"/>
                <a:gd name="T89" fmla="*/ 146 h 372"/>
                <a:gd name="T90" fmla="*/ 216 w 280"/>
                <a:gd name="T91" fmla="*/ 102 h 372"/>
                <a:gd name="T92" fmla="*/ 240 w 280"/>
                <a:gd name="T93" fmla="*/ 126 h 372"/>
                <a:gd name="T94" fmla="*/ 248 w 280"/>
                <a:gd name="T95" fmla="*/ 126 h 372"/>
                <a:gd name="T96" fmla="*/ 254 w 280"/>
                <a:gd name="T97" fmla="*/ 122 h 372"/>
                <a:gd name="T98" fmla="*/ 252 w 280"/>
                <a:gd name="T99" fmla="*/ 110 h 372"/>
                <a:gd name="T100" fmla="*/ 84 w 280"/>
                <a:gd name="T101" fmla="*/ 234 h 372"/>
                <a:gd name="T102" fmla="*/ 96 w 280"/>
                <a:gd name="T103" fmla="*/ 292 h 372"/>
                <a:gd name="T104" fmla="*/ 0 w 280"/>
                <a:gd name="T105" fmla="*/ 318 h 372"/>
                <a:gd name="T106" fmla="*/ 72 w 280"/>
                <a:gd name="T107" fmla="*/ 290 h 372"/>
                <a:gd name="T108" fmla="*/ 80 w 280"/>
                <a:gd name="T109" fmla="*/ 292 h 372"/>
                <a:gd name="T110" fmla="*/ 86 w 280"/>
                <a:gd name="T111" fmla="*/ 290 h 372"/>
                <a:gd name="T112" fmla="*/ 88 w 280"/>
                <a:gd name="T113" fmla="*/ 278 h 372"/>
                <a:gd name="T114" fmla="*/ 84 w 280"/>
                <a:gd name="T115" fmla="*/ 23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0" h="372">
                  <a:moveTo>
                    <a:pt x="158" y="310"/>
                  </a:moveTo>
                  <a:lnTo>
                    <a:pt x="158" y="310"/>
                  </a:lnTo>
                  <a:lnTo>
                    <a:pt x="148" y="304"/>
                  </a:lnTo>
                  <a:lnTo>
                    <a:pt x="148" y="304"/>
                  </a:lnTo>
                  <a:lnTo>
                    <a:pt x="148" y="300"/>
                  </a:lnTo>
                  <a:lnTo>
                    <a:pt x="148" y="98"/>
                  </a:lnTo>
                  <a:lnTo>
                    <a:pt x="148" y="98"/>
                  </a:lnTo>
                  <a:lnTo>
                    <a:pt x="156" y="96"/>
                  </a:lnTo>
                  <a:lnTo>
                    <a:pt x="164" y="92"/>
                  </a:lnTo>
                  <a:lnTo>
                    <a:pt x="170" y="86"/>
                  </a:lnTo>
                  <a:lnTo>
                    <a:pt x="176" y="80"/>
                  </a:lnTo>
                  <a:lnTo>
                    <a:pt x="180" y="72"/>
                  </a:lnTo>
                  <a:lnTo>
                    <a:pt x="184" y="64"/>
                  </a:lnTo>
                  <a:lnTo>
                    <a:pt x="186" y="56"/>
                  </a:lnTo>
                  <a:lnTo>
                    <a:pt x="186" y="48"/>
                  </a:lnTo>
                  <a:lnTo>
                    <a:pt x="186" y="48"/>
                  </a:lnTo>
                  <a:lnTo>
                    <a:pt x="184" y="32"/>
                  </a:lnTo>
                  <a:lnTo>
                    <a:pt x="178" y="20"/>
                  </a:lnTo>
                  <a:lnTo>
                    <a:pt x="170" y="10"/>
                  </a:lnTo>
                  <a:lnTo>
                    <a:pt x="160" y="0"/>
                  </a:lnTo>
                  <a:lnTo>
                    <a:pt x="160" y="48"/>
                  </a:lnTo>
                  <a:lnTo>
                    <a:pt x="106" y="48"/>
                  </a:lnTo>
                  <a:lnTo>
                    <a:pt x="106" y="0"/>
                  </a:lnTo>
                  <a:lnTo>
                    <a:pt x="106" y="0"/>
                  </a:lnTo>
                  <a:lnTo>
                    <a:pt x="94" y="10"/>
                  </a:lnTo>
                  <a:lnTo>
                    <a:pt x="86" y="20"/>
                  </a:lnTo>
                  <a:lnTo>
                    <a:pt x="80" y="32"/>
                  </a:lnTo>
                  <a:lnTo>
                    <a:pt x="78" y="48"/>
                  </a:lnTo>
                  <a:lnTo>
                    <a:pt x="78" y="48"/>
                  </a:lnTo>
                  <a:lnTo>
                    <a:pt x="78" y="56"/>
                  </a:lnTo>
                  <a:lnTo>
                    <a:pt x="82" y="64"/>
                  </a:lnTo>
                  <a:lnTo>
                    <a:pt x="84" y="72"/>
                  </a:lnTo>
                  <a:lnTo>
                    <a:pt x="88" y="80"/>
                  </a:lnTo>
                  <a:lnTo>
                    <a:pt x="94" y="86"/>
                  </a:lnTo>
                  <a:lnTo>
                    <a:pt x="100" y="92"/>
                  </a:lnTo>
                  <a:lnTo>
                    <a:pt x="108" y="96"/>
                  </a:lnTo>
                  <a:lnTo>
                    <a:pt x="116" y="98"/>
                  </a:lnTo>
                  <a:lnTo>
                    <a:pt x="116" y="300"/>
                  </a:lnTo>
                  <a:lnTo>
                    <a:pt x="116" y="300"/>
                  </a:lnTo>
                  <a:lnTo>
                    <a:pt x="116" y="304"/>
                  </a:lnTo>
                  <a:lnTo>
                    <a:pt x="116" y="304"/>
                  </a:lnTo>
                  <a:lnTo>
                    <a:pt x="108" y="308"/>
                  </a:lnTo>
                  <a:lnTo>
                    <a:pt x="102" y="316"/>
                  </a:lnTo>
                  <a:lnTo>
                    <a:pt x="98" y="326"/>
                  </a:lnTo>
                  <a:lnTo>
                    <a:pt x="96" y="336"/>
                  </a:lnTo>
                  <a:lnTo>
                    <a:pt x="96" y="336"/>
                  </a:lnTo>
                  <a:lnTo>
                    <a:pt x="96" y="342"/>
                  </a:lnTo>
                  <a:lnTo>
                    <a:pt x="98" y="350"/>
                  </a:lnTo>
                  <a:lnTo>
                    <a:pt x="102" y="356"/>
                  </a:lnTo>
                  <a:lnTo>
                    <a:pt x="106" y="360"/>
                  </a:lnTo>
                  <a:lnTo>
                    <a:pt x="106" y="360"/>
                  </a:lnTo>
                  <a:lnTo>
                    <a:pt x="112" y="366"/>
                  </a:lnTo>
                  <a:lnTo>
                    <a:pt x="118" y="368"/>
                  </a:lnTo>
                  <a:lnTo>
                    <a:pt x="124" y="370"/>
                  </a:lnTo>
                  <a:lnTo>
                    <a:pt x="132" y="372"/>
                  </a:lnTo>
                  <a:lnTo>
                    <a:pt x="132" y="372"/>
                  </a:lnTo>
                  <a:lnTo>
                    <a:pt x="140" y="370"/>
                  </a:lnTo>
                  <a:lnTo>
                    <a:pt x="146" y="368"/>
                  </a:lnTo>
                  <a:lnTo>
                    <a:pt x="152" y="366"/>
                  </a:lnTo>
                  <a:lnTo>
                    <a:pt x="158" y="360"/>
                  </a:lnTo>
                  <a:lnTo>
                    <a:pt x="162" y="356"/>
                  </a:lnTo>
                  <a:lnTo>
                    <a:pt x="166" y="350"/>
                  </a:lnTo>
                  <a:lnTo>
                    <a:pt x="168" y="342"/>
                  </a:lnTo>
                  <a:lnTo>
                    <a:pt x="168" y="336"/>
                  </a:lnTo>
                  <a:lnTo>
                    <a:pt x="168" y="336"/>
                  </a:lnTo>
                  <a:lnTo>
                    <a:pt x="168" y="328"/>
                  </a:lnTo>
                  <a:lnTo>
                    <a:pt x="166" y="322"/>
                  </a:lnTo>
                  <a:lnTo>
                    <a:pt x="162" y="316"/>
                  </a:lnTo>
                  <a:lnTo>
                    <a:pt x="158" y="310"/>
                  </a:lnTo>
                  <a:lnTo>
                    <a:pt x="158" y="310"/>
                  </a:lnTo>
                  <a:close/>
                  <a:moveTo>
                    <a:pt x="144" y="346"/>
                  </a:moveTo>
                  <a:lnTo>
                    <a:pt x="144" y="346"/>
                  </a:lnTo>
                  <a:lnTo>
                    <a:pt x="138" y="350"/>
                  </a:lnTo>
                  <a:lnTo>
                    <a:pt x="132" y="352"/>
                  </a:lnTo>
                  <a:lnTo>
                    <a:pt x="132" y="352"/>
                  </a:lnTo>
                  <a:lnTo>
                    <a:pt x="126" y="350"/>
                  </a:lnTo>
                  <a:lnTo>
                    <a:pt x="120" y="346"/>
                  </a:lnTo>
                  <a:lnTo>
                    <a:pt x="120" y="346"/>
                  </a:lnTo>
                  <a:lnTo>
                    <a:pt x="118" y="342"/>
                  </a:lnTo>
                  <a:lnTo>
                    <a:pt x="116" y="336"/>
                  </a:lnTo>
                  <a:lnTo>
                    <a:pt x="116" y="336"/>
                  </a:lnTo>
                  <a:lnTo>
                    <a:pt x="118" y="330"/>
                  </a:lnTo>
                  <a:lnTo>
                    <a:pt x="120" y="324"/>
                  </a:lnTo>
                  <a:lnTo>
                    <a:pt x="120" y="324"/>
                  </a:lnTo>
                  <a:lnTo>
                    <a:pt x="126" y="320"/>
                  </a:lnTo>
                  <a:lnTo>
                    <a:pt x="132" y="320"/>
                  </a:lnTo>
                  <a:lnTo>
                    <a:pt x="132" y="320"/>
                  </a:lnTo>
                  <a:lnTo>
                    <a:pt x="138" y="320"/>
                  </a:lnTo>
                  <a:lnTo>
                    <a:pt x="144" y="324"/>
                  </a:lnTo>
                  <a:lnTo>
                    <a:pt x="144" y="324"/>
                  </a:lnTo>
                  <a:lnTo>
                    <a:pt x="146" y="330"/>
                  </a:lnTo>
                  <a:lnTo>
                    <a:pt x="148" y="336"/>
                  </a:lnTo>
                  <a:lnTo>
                    <a:pt x="148" y="336"/>
                  </a:lnTo>
                  <a:lnTo>
                    <a:pt x="146" y="342"/>
                  </a:lnTo>
                  <a:lnTo>
                    <a:pt x="144" y="346"/>
                  </a:lnTo>
                  <a:lnTo>
                    <a:pt x="144" y="346"/>
                  </a:lnTo>
                  <a:close/>
                  <a:moveTo>
                    <a:pt x="280" y="38"/>
                  </a:moveTo>
                  <a:lnTo>
                    <a:pt x="280" y="318"/>
                  </a:lnTo>
                  <a:lnTo>
                    <a:pt x="186" y="318"/>
                  </a:lnTo>
                  <a:lnTo>
                    <a:pt x="186" y="318"/>
                  </a:lnTo>
                  <a:lnTo>
                    <a:pt x="180" y="306"/>
                  </a:lnTo>
                  <a:lnTo>
                    <a:pt x="172" y="296"/>
                  </a:lnTo>
                  <a:lnTo>
                    <a:pt x="172" y="296"/>
                  </a:lnTo>
                  <a:lnTo>
                    <a:pt x="168" y="292"/>
                  </a:lnTo>
                  <a:lnTo>
                    <a:pt x="168" y="286"/>
                  </a:lnTo>
                  <a:lnTo>
                    <a:pt x="248" y="286"/>
                  </a:lnTo>
                  <a:lnTo>
                    <a:pt x="248" y="170"/>
                  </a:lnTo>
                  <a:lnTo>
                    <a:pt x="168" y="250"/>
                  </a:lnTo>
                  <a:lnTo>
                    <a:pt x="168" y="188"/>
                  </a:lnTo>
                  <a:lnTo>
                    <a:pt x="172" y="190"/>
                  </a:lnTo>
                  <a:lnTo>
                    <a:pt x="172" y="190"/>
                  </a:lnTo>
                  <a:lnTo>
                    <a:pt x="174" y="192"/>
                  </a:lnTo>
                  <a:lnTo>
                    <a:pt x="178" y="194"/>
                  </a:lnTo>
                  <a:lnTo>
                    <a:pt x="178" y="194"/>
                  </a:lnTo>
                  <a:lnTo>
                    <a:pt x="182" y="192"/>
                  </a:lnTo>
                  <a:lnTo>
                    <a:pt x="186" y="190"/>
                  </a:lnTo>
                  <a:lnTo>
                    <a:pt x="186" y="190"/>
                  </a:lnTo>
                  <a:lnTo>
                    <a:pt x="188" y="186"/>
                  </a:lnTo>
                  <a:lnTo>
                    <a:pt x="188" y="184"/>
                  </a:lnTo>
                  <a:lnTo>
                    <a:pt x="188" y="180"/>
                  </a:lnTo>
                  <a:lnTo>
                    <a:pt x="186" y="176"/>
                  </a:lnTo>
                  <a:lnTo>
                    <a:pt x="168" y="160"/>
                  </a:lnTo>
                  <a:lnTo>
                    <a:pt x="168" y="150"/>
                  </a:lnTo>
                  <a:lnTo>
                    <a:pt x="182" y="136"/>
                  </a:lnTo>
                  <a:lnTo>
                    <a:pt x="204" y="158"/>
                  </a:lnTo>
                  <a:lnTo>
                    <a:pt x="204" y="158"/>
                  </a:lnTo>
                  <a:lnTo>
                    <a:pt x="208" y="160"/>
                  </a:lnTo>
                  <a:lnTo>
                    <a:pt x="212" y="160"/>
                  </a:lnTo>
                  <a:lnTo>
                    <a:pt x="212" y="160"/>
                  </a:lnTo>
                  <a:lnTo>
                    <a:pt x="214" y="160"/>
                  </a:lnTo>
                  <a:lnTo>
                    <a:pt x="218" y="158"/>
                  </a:lnTo>
                  <a:lnTo>
                    <a:pt x="218" y="158"/>
                  </a:lnTo>
                  <a:lnTo>
                    <a:pt x="220" y="154"/>
                  </a:lnTo>
                  <a:lnTo>
                    <a:pt x="222" y="150"/>
                  </a:lnTo>
                  <a:lnTo>
                    <a:pt x="220" y="146"/>
                  </a:lnTo>
                  <a:lnTo>
                    <a:pt x="218" y="144"/>
                  </a:lnTo>
                  <a:lnTo>
                    <a:pt x="196" y="122"/>
                  </a:lnTo>
                  <a:lnTo>
                    <a:pt x="216" y="102"/>
                  </a:lnTo>
                  <a:lnTo>
                    <a:pt x="236" y="124"/>
                  </a:lnTo>
                  <a:lnTo>
                    <a:pt x="236" y="124"/>
                  </a:lnTo>
                  <a:lnTo>
                    <a:pt x="240" y="126"/>
                  </a:lnTo>
                  <a:lnTo>
                    <a:pt x="244" y="128"/>
                  </a:lnTo>
                  <a:lnTo>
                    <a:pt x="244" y="128"/>
                  </a:lnTo>
                  <a:lnTo>
                    <a:pt x="248" y="126"/>
                  </a:lnTo>
                  <a:lnTo>
                    <a:pt x="252" y="124"/>
                  </a:lnTo>
                  <a:lnTo>
                    <a:pt x="252" y="124"/>
                  </a:lnTo>
                  <a:lnTo>
                    <a:pt x="254" y="122"/>
                  </a:lnTo>
                  <a:lnTo>
                    <a:pt x="254" y="118"/>
                  </a:lnTo>
                  <a:lnTo>
                    <a:pt x="254" y="114"/>
                  </a:lnTo>
                  <a:lnTo>
                    <a:pt x="252" y="110"/>
                  </a:lnTo>
                  <a:lnTo>
                    <a:pt x="230" y="88"/>
                  </a:lnTo>
                  <a:lnTo>
                    <a:pt x="280" y="38"/>
                  </a:lnTo>
                  <a:close/>
                  <a:moveTo>
                    <a:pt x="84" y="234"/>
                  </a:moveTo>
                  <a:lnTo>
                    <a:pt x="96" y="248"/>
                  </a:lnTo>
                  <a:lnTo>
                    <a:pt x="96" y="292"/>
                  </a:lnTo>
                  <a:lnTo>
                    <a:pt x="96" y="292"/>
                  </a:lnTo>
                  <a:lnTo>
                    <a:pt x="86" y="304"/>
                  </a:lnTo>
                  <a:lnTo>
                    <a:pt x="80" y="318"/>
                  </a:lnTo>
                  <a:lnTo>
                    <a:pt x="0" y="318"/>
                  </a:lnTo>
                  <a:lnTo>
                    <a:pt x="50" y="268"/>
                  </a:lnTo>
                  <a:lnTo>
                    <a:pt x="72" y="290"/>
                  </a:lnTo>
                  <a:lnTo>
                    <a:pt x="72" y="290"/>
                  </a:lnTo>
                  <a:lnTo>
                    <a:pt x="76" y="292"/>
                  </a:lnTo>
                  <a:lnTo>
                    <a:pt x="80" y="292"/>
                  </a:lnTo>
                  <a:lnTo>
                    <a:pt x="80" y="292"/>
                  </a:lnTo>
                  <a:lnTo>
                    <a:pt x="84" y="292"/>
                  </a:lnTo>
                  <a:lnTo>
                    <a:pt x="86" y="290"/>
                  </a:lnTo>
                  <a:lnTo>
                    <a:pt x="86" y="290"/>
                  </a:lnTo>
                  <a:lnTo>
                    <a:pt x="88" y="286"/>
                  </a:lnTo>
                  <a:lnTo>
                    <a:pt x="90" y="282"/>
                  </a:lnTo>
                  <a:lnTo>
                    <a:pt x="88" y="278"/>
                  </a:lnTo>
                  <a:lnTo>
                    <a:pt x="86" y="274"/>
                  </a:lnTo>
                  <a:lnTo>
                    <a:pt x="64" y="254"/>
                  </a:lnTo>
                  <a:lnTo>
                    <a:pt x="84" y="23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53" name="KMATable0ValueChain2"/>
          <p:cNvSpPr>
            <a:spLocks noChangeArrowheads="1"/>
          </p:cNvSpPr>
          <p:nvPr/>
        </p:nvSpPr>
        <p:spPr bwMode="auto">
          <a:xfrm>
            <a:off x="1343472" y="1481948"/>
            <a:ext cx="6984000" cy="238719"/>
          </a:xfrm>
          <a:prstGeom prst="chevron">
            <a:avLst>
              <a:gd name="adj" fmla="val 21138"/>
            </a:avLst>
          </a:prstGeom>
          <a:solidFill>
            <a:schemeClr val="tx2"/>
          </a:solidFill>
          <a:ln w="25400">
            <a:solidFill>
              <a:schemeClr val="bg1"/>
            </a:solidFill>
            <a:miter lim="800000"/>
            <a:headEnd/>
            <a:tailEnd/>
          </a:ln>
        </p:spPr>
        <p:txBody>
          <a:bodyPr lIns="0" tIns="0" rIns="0" bIns="0"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s-ES_tradnl" sz="11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Gastos de Viaje</a:t>
            </a:r>
          </a:p>
        </p:txBody>
      </p:sp>
      <p:sp>
        <p:nvSpPr>
          <p:cNvPr id="44" name="Rectangle 43"/>
          <p:cNvSpPr/>
          <p:nvPr/>
        </p:nvSpPr>
        <p:spPr>
          <a:xfrm>
            <a:off x="3864328" y="3220251"/>
            <a:ext cx="4968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Descripción</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5" name="Rectangle 4"/>
          <p:cNvSpPr/>
          <p:nvPr/>
        </p:nvSpPr>
        <p:spPr>
          <a:xfrm>
            <a:off x="1631504" y="3220251"/>
            <a:ext cx="2196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Proceso</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grpSp>
        <p:nvGrpSpPr>
          <p:cNvPr id="78" name="Group 15"/>
          <p:cNvGrpSpPr>
            <a:grpSpLocks noChangeAspect="1"/>
          </p:cNvGrpSpPr>
          <p:nvPr/>
        </p:nvGrpSpPr>
        <p:grpSpPr bwMode="auto">
          <a:xfrm>
            <a:off x="1775520" y="3248548"/>
            <a:ext cx="331372" cy="230082"/>
            <a:chOff x="1316" y="1580"/>
            <a:chExt cx="428" cy="428"/>
          </a:xfrm>
          <a:solidFill>
            <a:schemeClr val="bg1"/>
          </a:solidFill>
        </p:grpSpPr>
        <p:sp>
          <p:nvSpPr>
            <p:cNvPr id="80" name="Freeform 16"/>
            <p:cNvSpPr>
              <a:spLocks noEditPoints="1"/>
            </p:cNvSpPr>
            <p:nvPr/>
          </p:nvSpPr>
          <p:spPr bwMode="auto">
            <a:xfrm>
              <a:off x="1470" y="1713"/>
              <a:ext cx="238" cy="238"/>
            </a:xfrm>
            <a:custGeom>
              <a:avLst/>
              <a:gdLst/>
              <a:ahLst/>
              <a:cxnLst>
                <a:cxn ang="0">
                  <a:pos x="19" y="3"/>
                </a:cxn>
                <a:cxn ang="0">
                  <a:pos x="19" y="3"/>
                </a:cxn>
                <a:cxn ang="0">
                  <a:pos x="31" y="0"/>
                </a:cxn>
                <a:cxn ang="0">
                  <a:pos x="51" y="17"/>
                </a:cxn>
                <a:cxn ang="0">
                  <a:pos x="46" y="30"/>
                </a:cxn>
                <a:cxn ang="0">
                  <a:pos x="46" y="31"/>
                </a:cxn>
                <a:cxn ang="0">
                  <a:pos x="97" y="80"/>
                </a:cxn>
                <a:cxn ang="0">
                  <a:pos x="96" y="96"/>
                </a:cxn>
                <a:cxn ang="0">
                  <a:pos x="80" y="96"/>
                </a:cxn>
                <a:cxn ang="0">
                  <a:pos x="32" y="46"/>
                </a:cxn>
                <a:cxn ang="0">
                  <a:pos x="30" y="46"/>
                </a:cxn>
                <a:cxn ang="0">
                  <a:pos x="17" y="51"/>
                </a:cxn>
                <a:cxn ang="0">
                  <a:pos x="0" y="31"/>
                </a:cxn>
                <a:cxn ang="0">
                  <a:pos x="3" y="19"/>
                </a:cxn>
                <a:cxn ang="0">
                  <a:pos x="3" y="19"/>
                </a:cxn>
                <a:cxn ang="0">
                  <a:pos x="3" y="19"/>
                </a:cxn>
                <a:cxn ang="0">
                  <a:pos x="16" y="32"/>
                </a:cxn>
                <a:cxn ang="0">
                  <a:pos x="27" y="27"/>
                </a:cxn>
                <a:cxn ang="0">
                  <a:pos x="32" y="16"/>
                </a:cxn>
                <a:cxn ang="0">
                  <a:pos x="19" y="4"/>
                </a:cxn>
                <a:cxn ang="0">
                  <a:pos x="19" y="3"/>
                </a:cxn>
                <a:cxn ang="0">
                  <a:pos x="84" y="84"/>
                </a:cxn>
                <a:cxn ang="0">
                  <a:pos x="92" y="84"/>
                </a:cxn>
                <a:cxn ang="0">
                  <a:pos x="92" y="92"/>
                </a:cxn>
                <a:cxn ang="0">
                  <a:pos x="84" y="92"/>
                </a:cxn>
                <a:cxn ang="0">
                  <a:pos x="84" y="84"/>
                </a:cxn>
              </a:cxnLst>
              <a:rect l="0" t="0" r="r" b="b"/>
              <a:pathLst>
                <a:path w="101" h="101">
                  <a:moveTo>
                    <a:pt x="19" y="3"/>
                  </a:moveTo>
                  <a:cubicBezTo>
                    <a:pt x="19" y="3"/>
                    <a:pt x="19" y="3"/>
                    <a:pt x="19" y="3"/>
                  </a:cubicBezTo>
                  <a:cubicBezTo>
                    <a:pt x="31" y="0"/>
                    <a:pt x="31" y="0"/>
                    <a:pt x="31" y="0"/>
                  </a:cubicBezTo>
                  <a:cubicBezTo>
                    <a:pt x="51" y="17"/>
                    <a:pt x="51" y="17"/>
                    <a:pt x="51" y="17"/>
                  </a:cubicBezTo>
                  <a:cubicBezTo>
                    <a:pt x="46" y="30"/>
                    <a:pt x="46" y="30"/>
                    <a:pt x="46" y="30"/>
                  </a:cubicBezTo>
                  <a:cubicBezTo>
                    <a:pt x="46" y="31"/>
                    <a:pt x="46" y="31"/>
                    <a:pt x="46" y="31"/>
                  </a:cubicBezTo>
                  <a:cubicBezTo>
                    <a:pt x="97" y="80"/>
                    <a:pt x="97" y="80"/>
                    <a:pt x="97" y="80"/>
                  </a:cubicBezTo>
                  <a:cubicBezTo>
                    <a:pt x="101" y="84"/>
                    <a:pt x="101" y="92"/>
                    <a:pt x="96" y="96"/>
                  </a:cubicBezTo>
                  <a:cubicBezTo>
                    <a:pt x="92" y="100"/>
                    <a:pt x="85" y="101"/>
                    <a:pt x="80" y="96"/>
                  </a:cubicBezTo>
                  <a:cubicBezTo>
                    <a:pt x="32" y="46"/>
                    <a:pt x="32" y="46"/>
                    <a:pt x="32" y="46"/>
                  </a:cubicBezTo>
                  <a:cubicBezTo>
                    <a:pt x="30" y="46"/>
                    <a:pt x="30" y="46"/>
                    <a:pt x="30" y="46"/>
                  </a:cubicBezTo>
                  <a:cubicBezTo>
                    <a:pt x="17" y="51"/>
                    <a:pt x="17" y="51"/>
                    <a:pt x="17" y="51"/>
                  </a:cubicBezTo>
                  <a:cubicBezTo>
                    <a:pt x="0" y="31"/>
                    <a:pt x="0" y="31"/>
                    <a:pt x="0" y="31"/>
                  </a:cubicBezTo>
                  <a:cubicBezTo>
                    <a:pt x="3" y="19"/>
                    <a:pt x="3" y="19"/>
                    <a:pt x="3" y="19"/>
                  </a:cubicBezTo>
                  <a:cubicBezTo>
                    <a:pt x="3" y="19"/>
                    <a:pt x="3" y="19"/>
                    <a:pt x="3" y="19"/>
                  </a:cubicBezTo>
                  <a:cubicBezTo>
                    <a:pt x="3" y="19"/>
                    <a:pt x="3" y="19"/>
                    <a:pt x="3" y="19"/>
                  </a:cubicBezTo>
                  <a:cubicBezTo>
                    <a:pt x="16" y="32"/>
                    <a:pt x="16" y="32"/>
                    <a:pt x="16" y="32"/>
                  </a:cubicBezTo>
                  <a:cubicBezTo>
                    <a:pt x="27" y="27"/>
                    <a:pt x="27" y="27"/>
                    <a:pt x="27" y="27"/>
                  </a:cubicBezTo>
                  <a:cubicBezTo>
                    <a:pt x="32" y="16"/>
                    <a:pt x="32" y="16"/>
                    <a:pt x="32" y="16"/>
                  </a:cubicBezTo>
                  <a:cubicBezTo>
                    <a:pt x="19" y="4"/>
                    <a:pt x="19" y="4"/>
                    <a:pt x="19" y="4"/>
                  </a:cubicBezTo>
                  <a:lnTo>
                    <a:pt x="19" y="3"/>
                  </a:lnTo>
                  <a:close/>
                  <a:moveTo>
                    <a:pt x="84" y="84"/>
                  </a:moveTo>
                  <a:cubicBezTo>
                    <a:pt x="86" y="82"/>
                    <a:pt x="90" y="82"/>
                    <a:pt x="92" y="84"/>
                  </a:cubicBezTo>
                  <a:cubicBezTo>
                    <a:pt x="94" y="86"/>
                    <a:pt x="94" y="90"/>
                    <a:pt x="92" y="92"/>
                  </a:cubicBezTo>
                  <a:cubicBezTo>
                    <a:pt x="90" y="94"/>
                    <a:pt x="86" y="94"/>
                    <a:pt x="84" y="92"/>
                  </a:cubicBezTo>
                  <a:cubicBezTo>
                    <a:pt x="82" y="90"/>
                    <a:pt x="82" y="86"/>
                    <a:pt x="84" y="84"/>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Arial"/>
                <a:ea typeface="+mn-ea"/>
                <a:cs typeface="+mn-cs"/>
              </a:endParaRPr>
            </a:p>
          </p:txBody>
        </p:sp>
        <p:sp>
          <p:nvSpPr>
            <p:cNvPr id="81" name="Freeform 17"/>
            <p:cNvSpPr>
              <a:spLocks/>
            </p:cNvSpPr>
            <p:nvPr/>
          </p:nvSpPr>
          <p:spPr bwMode="auto">
            <a:xfrm>
              <a:off x="1316" y="1580"/>
              <a:ext cx="428" cy="428"/>
            </a:xfrm>
            <a:custGeom>
              <a:avLst/>
              <a:gdLst/>
              <a:ahLst/>
              <a:cxnLst>
                <a:cxn ang="0">
                  <a:pos x="104" y="0"/>
                </a:cxn>
                <a:cxn ang="0">
                  <a:pos x="108" y="24"/>
                </a:cxn>
                <a:cxn ang="0">
                  <a:pos x="126" y="31"/>
                </a:cxn>
                <a:cxn ang="0">
                  <a:pos x="145" y="17"/>
                </a:cxn>
                <a:cxn ang="0">
                  <a:pos x="164" y="36"/>
                </a:cxn>
                <a:cxn ang="0">
                  <a:pos x="150" y="56"/>
                </a:cxn>
                <a:cxn ang="0">
                  <a:pos x="157" y="74"/>
                </a:cxn>
                <a:cxn ang="0">
                  <a:pos x="181" y="78"/>
                </a:cxn>
                <a:cxn ang="0">
                  <a:pos x="181" y="104"/>
                </a:cxn>
                <a:cxn ang="0">
                  <a:pos x="157" y="108"/>
                </a:cxn>
                <a:cxn ang="0">
                  <a:pos x="152" y="120"/>
                </a:cxn>
                <a:cxn ang="0">
                  <a:pos x="137" y="105"/>
                </a:cxn>
                <a:cxn ang="0">
                  <a:pos x="139" y="97"/>
                </a:cxn>
                <a:cxn ang="0">
                  <a:pos x="97" y="43"/>
                </a:cxn>
                <a:cxn ang="0">
                  <a:pos x="43" y="84"/>
                </a:cxn>
                <a:cxn ang="0">
                  <a:pos x="84" y="139"/>
                </a:cxn>
                <a:cxn ang="0">
                  <a:pos x="106" y="136"/>
                </a:cxn>
                <a:cxn ang="0">
                  <a:pos x="121" y="152"/>
                </a:cxn>
                <a:cxn ang="0">
                  <a:pos x="108" y="157"/>
                </a:cxn>
                <a:cxn ang="0">
                  <a:pos x="104" y="181"/>
                </a:cxn>
                <a:cxn ang="0">
                  <a:pos x="77" y="181"/>
                </a:cxn>
                <a:cxn ang="0">
                  <a:pos x="73" y="157"/>
                </a:cxn>
                <a:cxn ang="0">
                  <a:pos x="55" y="150"/>
                </a:cxn>
                <a:cxn ang="0">
                  <a:pos x="36" y="164"/>
                </a:cxn>
                <a:cxn ang="0">
                  <a:pos x="17" y="145"/>
                </a:cxn>
                <a:cxn ang="0">
                  <a:pos x="31" y="126"/>
                </a:cxn>
                <a:cxn ang="0">
                  <a:pos x="24" y="108"/>
                </a:cxn>
                <a:cxn ang="0">
                  <a:pos x="0" y="104"/>
                </a:cxn>
                <a:cxn ang="0">
                  <a:pos x="0" y="78"/>
                </a:cxn>
                <a:cxn ang="0">
                  <a:pos x="24" y="73"/>
                </a:cxn>
                <a:cxn ang="0">
                  <a:pos x="31" y="56"/>
                </a:cxn>
                <a:cxn ang="0">
                  <a:pos x="17" y="36"/>
                </a:cxn>
                <a:cxn ang="0">
                  <a:pos x="36" y="17"/>
                </a:cxn>
                <a:cxn ang="0">
                  <a:pos x="56" y="31"/>
                </a:cxn>
                <a:cxn ang="0">
                  <a:pos x="73" y="24"/>
                </a:cxn>
                <a:cxn ang="0">
                  <a:pos x="78" y="0"/>
                </a:cxn>
                <a:cxn ang="0">
                  <a:pos x="104" y="0"/>
                </a:cxn>
              </a:cxnLst>
              <a:rect l="0" t="0" r="r" b="b"/>
              <a:pathLst>
                <a:path w="181" h="181">
                  <a:moveTo>
                    <a:pt x="104" y="0"/>
                  </a:moveTo>
                  <a:cubicBezTo>
                    <a:pt x="108" y="24"/>
                    <a:pt x="108" y="24"/>
                    <a:pt x="108" y="24"/>
                  </a:cubicBezTo>
                  <a:cubicBezTo>
                    <a:pt x="126" y="31"/>
                    <a:pt x="126" y="31"/>
                    <a:pt x="126" y="31"/>
                  </a:cubicBezTo>
                  <a:cubicBezTo>
                    <a:pt x="145" y="17"/>
                    <a:pt x="145" y="17"/>
                    <a:pt x="145" y="17"/>
                  </a:cubicBezTo>
                  <a:cubicBezTo>
                    <a:pt x="164" y="36"/>
                    <a:pt x="164" y="36"/>
                    <a:pt x="164" y="36"/>
                  </a:cubicBezTo>
                  <a:cubicBezTo>
                    <a:pt x="150" y="56"/>
                    <a:pt x="150" y="56"/>
                    <a:pt x="150" y="56"/>
                  </a:cubicBezTo>
                  <a:cubicBezTo>
                    <a:pt x="157" y="74"/>
                    <a:pt x="157" y="74"/>
                    <a:pt x="157" y="74"/>
                  </a:cubicBezTo>
                  <a:cubicBezTo>
                    <a:pt x="181" y="78"/>
                    <a:pt x="181" y="78"/>
                    <a:pt x="181" y="78"/>
                  </a:cubicBezTo>
                  <a:cubicBezTo>
                    <a:pt x="181" y="104"/>
                    <a:pt x="181" y="104"/>
                    <a:pt x="181" y="104"/>
                  </a:cubicBezTo>
                  <a:cubicBezTo>
                    <a:pt x="157" y="108"/>
                    <a:pt x="157" y="108"/>
                    <a:pt x="157" y="108"/>
                  </a:cubicBezTo>
                  <a:cubicBezTo>
                    <a:pt x="152" y="120"/>
                    <a:pt x="152" y="120"/>
                    <a:pt x="152" y="120"/>
                  </a:cubicBezTo>
                  <a:cubicBezTo>
                    <a:pt x="137" y="105"/>
                    <a:pt x="137" y="105"/>
                    <a:pt x="137" y="105"/>
                  </a:cubicBezTo>
                  <a:cubicBezTo>
                    <a:pt x="138" y="103"/>
                    <a:pt x="138" y="100"/>
                    <a:pt x="139" y="97"/>
                  </a:cubicBezTo>
                  <a:cubicBezTo>
                    <a:pt x="142" y="71"/>
                    <a:pt x="124" y="46"/>
                    <a:pt x="97" y="43"/>
                  </a:cubicBezTo>
                  <a:cubicBezTo>
                    <a:pt x="71" y="39"/>
                    <a:pt x="46" y="58"/>
                    <a:pt x="43" y="84"/>
                  </a:cubicBezTo>
                  <a:cubicBezTo>
                    <a:pt x="39" y="111"/>
                    <a:pt x="58" y="135"/>
                    <a:pt x="84" y="139"/>
                  </a:cubicBezTo>
                  <a:cubicBezTo>
                    <a:pt x="92" y="140"/>
                    <a:pt x="99" y="139"/>
                    <a:pt x="106" y="136"/>
                  </a:cubicBezTo>
                  <a:cubicBezTo>
                    <a:pt x="121" y="152"/>
                    <a:pt x="121" y="152"/>
                    <a:pt x="121" y="152"/>
                  </a:cubicBezTo>
                  <a:cubicBezTo>
                    <a:pt x="108" y="157"/>
                    <a:pt x="108" y="157"/>
                    <a:pt x="108" y="157"/>
                  </a:cubicBezTo>
                  <a:cubicBezTo>
                    <a:pt x="104" y="181"/>
                    <a:pt x="104" y="181"/>
                    <a:pt x="104" y="181"/>
                  </a:cubicBezTo>
                  <a:cubicBezTo>
                    <a:pt x="77" y="181"/>
                    <a:pt x="77" y="181"/>
                    <a:pt x="77" y="181"/>
                  </a:cubicBezTo>
                  <a:cubicBezTo>
                    <a:pt x="73" y="157"/>
                    <a:pt x="73" y="157"/>
                    <a:pt x="73" y="157"/>
                  </a:cubicBezTo>
                  <a:cubicBezTo>
                    <a:pt x="55" y="150"/>
                    <a:pt x="55" y="150"/>
                    <a:pt x="55" y="150"/>
                  </a:cubicBezTo>
                  <a:cubicBezTo>
                    <a:pt x="36" y="164"/>
                    <a:pt x="36" y="164"/>
                    <a:pt x="36" y="164"/>
                  </a:cubicBezTo>
                  <a:cubicBezTo>
                    <a:pt x="17" y="145"/>
                    <a:pt x="17" y="145"/>
                    <a:pt x="17" y="145"/>
                  </a:cubicBezTo>
                  <a:cubicBezTo>
                    <a:pt x="31" y="126"/>
                    <a:pt x="31" y="126"/>
                    <a:pt x="31" y="126"/>
                  </a:cubicBezTo>
                  <a:cubicBezTo>
                    <a:pt x="24" y="108"/>
                    <a:pt x="24" y="108"/>
                    <a:pt x="24" y="108"/>
                  </a:cubicBezTo>
                  <a:cubicBezTo>
                    <a:pt x="0" y="104"/>
                    <a:pt x="0" y="104"/>
                    <a:pt x="0" y="104"/>
                  </a:cubicBezTo>
                  <a:cubicBezTo>
                    <a:pt x="0" y="78"/>
                    <a:pt x="0" y="78"/>
                    <a:pt x="0" y="78"/>
                  </a:cubicBezTo>
                  <a:cubicBezTo>
                    <a:pt x="24" y="73"/>
                    <a:pt x="24" y="73"/>
                    <a:pt x="24" y="73"/>
                  </a:cubicBezTo>
                  <a:cubicBezTo>
                    <a:pt x="31" y="56"/>
                    <a:pt x="31" y="56"/>
                    <a:pt x="31" y="56"/>
                  </a:cubicBezTo>
                  <a:cubicBezTo>
                    <a:pt x="17" y="36"/>
                    <a:pt x="17" y="36"/>
                    <a:pt x="17" y="36"/>
                  </a:cubicBezTo>
                  <a:cubicBezTo>
                    <a:pt x="36" y="17"/>
                    <a:pt x="36" y="17"/>
                    <a:pt x="36" y="17"/>
                  </a:cubicBezTo>
                  <a:cubicBezTo>
                    <a:pt x="56" y="31"/>
                    <a:pt x="56" y="31"/>
                    <a:pt x="56" y="31"/>
                  </a:cubicBezTo>
                  <a:cubicBezTo>
                    <a:pt x="73" y="24"/>
                    <a:pt x="73" y="24"/>
                    <a:pt x="73" y="24"/>
                  </a:cubicBezTo>
                  <a:cubicBezTo>
                    <a:pt x="78" y="0"/>
                    <a:pt x="78" y="0"/>
                    <a:pt x="78" y="0"/>
                  </a:cubicBezTo>
                  <a:lnTo>
                    <a:pt x="10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45" name="Rectangle 44"/>
          <p:cNvSpPr/>
          <p:nvPr/>
        </p:nvSpPr>
        <p:spPr>
          <a:xfrm>
            <a:off x="8868472" y="3220251"/>
            <a:ext cx="1692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Sistema</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120" name="Freeform 5014"/>
          <p:cNvSpPr>
            <a:spLocks noEditPoints="1"/>
          </p:cNvSpPr>
          <p:nvPr/>
        </p:nvSpPr>
        <p:spPr bwMode="auto">
          <a:xfrm>
            <a:off x="9013836" y="3265622"/>
            <a:ext cx="250516" cy="184071"/>
          </a:xfrm>
          <a:custGeom>
            <a:avLst/>
            <a:gdLst>
              <a:gd name="T0" fmla="*/ 360 w 360"/>
              <a:gd name="T1" fmla="*/ 256 h 278"/>
              <a:gd name="T2" fmla="*/ 360 w 360"/>
              <a:gd name="T3" fmla="*/ 252 h 278"/>
              <a:gd name="T4" fmla="*/ 358 w 360"/>
              <a:gd name="T5" fmla="*/ 252 h 278"/>
              <a:gd name="T6" fmla="*/ 318 w 360"/>
              <a:gd name="T7" fmla="*/ 200 h 278"/>
              <a:gd name="T8" fmla="*/ 314 w 360"/>
              <a:gd name="T9" fmla="*/ 198 h 278"/>
              <a:gd name="T10" fmla="*/ 50 w 360"/>
              <a:gd name="T11" fmla="*/ 196 h 278"/>
              <a:gd name="T12" fmla="*/ 46 w 360"/>
              <a:gd name="T13" fmla="*/ 198 h 278"/>
              <a:gd name="T14" fmla="*/ 2 w 360"/>
              <a:gd name="T15" fmla="*/ 250 h 278"/>
              <a:gd name="T16" fmla="*/ 2 w 360"/>
              <a:gd name="T17" fmla="*/ 252 h 278"/>
              <a:gd name="T18" fmla="*/ 0 w 360"/>
              <a:gd name="T19" fmla="*/ 252 h 278"/>
              <a:gd name="T20" fmla="*/ 0 w 360"/>
              <a:gd name="T21" fmla="*/ 256 h 278"/>
              <a:gd name="T22" fmla="*/ 0 w 360"/>
              <a:gd name="T23" fmla="*/ 256 h 278"/>
              <a:gd name="T24" fmla="*/ 0 w 360"/>
              <a:gd name="T25" fmla="*/ 268 h 278"/>
              <a:gd name="T26" fmla="*/ 4 w 360"/>
              <a:gd name="T27" fmla="*/ 276 h 278"/>
              <a:gd name="T28" fmla="*/ 10 w 360"/>
              <a:gd name="T29" fmla="*/ 278 h 278"/>
              <a:gd name="T30" fmla="*/ 350 w 360"/>
              <a:gd name="T31" fmla="*/ 278 h 278"/>
              <a:gd name="T32" fmla="*/ 356 w 360"/>
              <a:gd name="T33" fmla="*/ 276 h 278"/>
              <a:gd name="T34" fmla="*/ 360 w 360"/>
              <a:gd name="T35" fmla="*/ 268 h 278"/>
              <a:gd name="T36" fmla="*/ 360 w 360"/>
              <a:gd name="T37" fmla="*/ 256 h 278"/>
              <a:gd name="T38" fmla="*/ 360 w 360"/>
              <a:gd name="T39" fmla="*/ 256 h 278"/>
              <a:gd name="T40" fmla="*/ 146 w 360"/>
              <a:gd name="T41" fmla="*/ 234 h 278"/>
              <a:gd name="T42" fmla="*/ 226 w 360"/>
              <a:gd name="T43" fmla="*/ 254 h 278"/>
              <a:gd name="T44" fmla="*/ 338 w 360"/>
              <a:gd name="T45" fmla="*/ 268 h 278"/>
              <a:gd name="T46" fmla="*/ 334 w 360"/>
              <a:gd name="T47" fmla="*/ 270 h 278"/>
              <a:gd name="T48" fmla="*/ 332 w 360"/>
              <a:gd name="T49" fmla="*/ 270 h 278"/>
              <a:gd name="T50" fmla="*/ 326 w 360"/>
              <a:gd name="T51" fmla="*/ 268 h 278"/>
              <a:gd name="T52" fmla="*/ 324 w 360"/>
              <a:gd name="T53" fmla="*/ 262 h 278"/>
              <a:gd name="T54" fmla="*/ 326 w 360"/>
              <a:gd name="T55" fmla="*/ 256 h 278"/>
              <a:gd name="T56" fmla="*/ 328 w 360"/>
              <a:gd name="T57" fmla="*/ 256 h 278"/>
              <a:gd name="T58" fmla="*/ 334 w 360"/>
              <a:gd name="T59" fmla="*/ 256 h 278"/>
              <a:gd name="T60" fmla="*/ 338 w 360"/>
              <a:gd name="T61" fmla="*/ 256 h 278"/>
              <a:gd name="T62" fmla="*/ 340 w 360"/>
              <a:gd name="T63" fmla="*/ 262 h 278"/>
              <a:gd name="T64" fmla="*/ 340 w 360"/>
              <a:gd name="T65" fmla="*/ 266 h 278"/>
              <a:gd name="T66" fmla="*/ 338 w 360"/>
              <a:gd name="T67" fmla="*/ 268 h 278"/>
              <a:gd name="T68" fmla="*/ 306 w 360"/>
              <a:gd name="T69" fmla="*/ 184 h 278"/>
              <a:gd name="T70" fmla="*/ 310 w 360"/>
              <a:gd name="T71" fmla="*/ 184 h 278"/>
              <a:gd name="T72" fmla="*/ 318 w 360"/>
              <a:gd name="T73" fmla="*/ 178 h 278"/>
              <a:gd name="T74" fmla="*/ 318 w 360"/>
              <a:gd name="T75" fmla="*/ 12 h 278"/>
              <a:gd name="T76" fmla="*/ 318 w 360"/>
              <a:gd name="T77" fmla="*/ 6 h 278"/>
              <a:gd name="T78" fmla="*/ 310 w 360"/>
              <a:gd name="T79" fmla="*/ 0 h 278"/>
              <a:gd name="T80" fmla="*/ 54 w 360"/>
              <a:gd name="T81" fmla="*/ 0 h 278"/>
              <a:gd name="T82" fmla="*/ 50 w 360"/>
              <a:gd name="T83" fmla="*/ 0 h 278"/>
              <a:gd name="T84" fmla="*/ 42 w 360"/>
              <a:gd name="T85" fmla="*/ 6 h 278"/>
              <a:gd name="T86" fmla="*/ 42 w 360"/>
              <a:gd name="T87" fmla="*/ 172 h 278"/>
              <a:gd name="T88" fmla="*/ 42 w 360"/>
              <a:gd name="T89" fmla="*/ 178 h 278"/>
              <a:gd name="T90" fmla="*/ 50 w 360"/>
              <a:gd name="T91" fmla="*/ 184 h 278"/>
              <a:gd name="T92" fmla="*/ 54 w 360"/>
              <a:gd name="T93" fmla="*/ 184 h 278"/>
              <a:gd name="T94" fmla="*/ 294 w 360"/>
              <a:gd name="T95" fmla="*/ 24 h 278"/>
              <a:gd name="T96" fmla="*/ 66 w 360"/>
              <a:gd name="T97"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0" h="278">
                <a:moveTo>
                  <a:pt x="360" y="256"/>
                </a:moveTo>
                <a:lnTo>
                  <a:pt x="360" y="256"/>
                </a:lnTo>
                <a:lnTo>
                  <a:pt x="360" y="252"/>
                </a:lnTo>
                <a:lnTo>
                  <a:pt x="360" y="252"/>
                </a:lnTo>
                <a:lnTo>
                  <a:pt x="358" y="252"/>
                </a:lnTo>
                <a:lnTo>
                  <a:pt x="358" y="252"/>
                </a:lnTo>
                <a:lnTo>
                  <a:pt x="358" y="250"/>
                </a:lnTo>
                <a:lnTo>
                  <a:pt x="318" y="200"/>
                </a:lnTo>
                <a:lnTo>
                  <a:pt x="318" y="200"/>
                </a:lnTo>
                <a:lnTo>
                  <a:pt x="314" y="198"/>
                </a:lnTo>
                <a:lnTo>
                  <a:pt x="310" y="196"/>
                </a:lnTo>
                <a:lnTo>
                  <a:pt x="50" y="196"/>
                </a:lnTo>
                <a:lnTo>
                  <a:pt x="50" y="196"/>
                </a:lnTo>
                <a:lnTo>
                  <a:pt x="46" y="198"/>
                </a:lnTo>
                <a:lnTo>
                  <a:pt x="42" y="200"/>
                </a:lnTo>
                <a:lnTo>
                  <a:pt x="2" y="250"/>
                </a:lnTo>
                <a:lnTo>
                  <a:pt x="2" y="250"/>
                </a:lnTo>
                <a:lnTo>
                  <a:pt x="2" y="252"/>
                </a:lnTo>
                <a:lnTo>
                  <a:pt x="2" y="252"/>
                </a:lnTo>
                <a:lnTo>
                  <a:pt x="0" y="252"/>
                </a:lnTo>
                <a:lnTo>
                  <a:pt x="0" y="252"/>
                </a:lnTo>
                <a:lnTo>
                  <a:pt x="0" y="256"/>
                </a:lnTo>
                <a:lnTo>
                  <a:pt x="0" y="256"/>
                </a:lnTo>
                <a:lnTo>
                  <a:pt x="0" y="256"/>
                </a:lnTo>
                <a:lnTo>
                  <a:pt x="0" y="268"/>
                </a:lnTo>
                <a:lnTo>
                  <a:pt x="0" y="268"/>
                </a:lnTo>
                <a:lnTo>
                  <a:pt x="0" y="272"/>
                </a:lnTo>
                <a:lnTo>
                  <a:pt x="4" y="276"/>
                </a:lnTo>
                <a:lnTo>
                  <a:pt x="6" y="278"/>
                </a:lnTo>
                <a:lnTo>
                  <a:pt x="10" y="278"/>
                </a:lnTo>
                <a:lnTo>
                  <a:pt x="350" y="278"/>
                </a:lnTo>
                <a:lnTo>
                  <a:pt x="350" y="278"/>
                </a:lnTo>
                <a:lnTo>
                  <a:pt x="354" y="278"/>
                </a:lnTo>
                <a:lnTo>
                  <a:pt x="356" y="276"/>
                </a:lnTo>
                <a:lnTo>
                  <a:pt x="360" y="272"/>
                </a:lnTo>
                <a:lnTo>
                  <a:pt x="360" y="268"/>
                </a:lnTo>
                <a:lnTo>
                  <a:pt x="360" y="256"/>
                </a:lnTo>
                <a:lnTo>
                  <a:pt x="360" y="256"/>
                </a:lnTo>
                <a:lnTo>
                  <a:pt x="360" y="256"/>
                </a:lnTo>
                <a:lnTo>
                  <a:pt x="360" y="256"/>
                </a:lnTo>
                <a:close/>
                <a:moveTo>
                  <a:pt x="134" y="254"/>
                </a:moveTo>
                <a:lnTo>
                  <a:pt x="146" y="234"/>
                </a:lnTo>
                <a:lnTo>
                  <a:pt x="214" y="234"/>
                </a:lnTo>
                <a:lnTo>
                  <a:pt x="226" y="254"/>
                </a:lnTo>
                <a:lnTo>
                  <a:pt x="134" y="254"/>
                </a:lnTo>
                <a:close/>
                <a:moveTo>
                  <a:pt x="338" y="268"/>
                </a:moveTo>
                <a:lnTo>
                  <a:pt x="338" y="268"/>
                </a:lnTo>
                <a:lnTo>
                  <a:pt x="334" y="270"/>
                </a:lnTo>
                <a:lnTo>
                  <a:pt x="332" y="270"/>
                </a:lnTo>
                <a:lnTo>
                  <a:pt x="332" y="270"/>
                </a:lnTo>
                <a:lnTo>
                  <a:pt x="326" y="268"/>
                </a:lnTo>
                <a:lnTo>
                  <a:pt x="326" y="268"/>
                </a:lnTo>
                <a:lnTo>
                  <a:pt x="324" y="262"/>
                </a:lnTo>
                <a:lnTo>
                  <a:pt x="324" y="262"/>
                </a:lnTo>
                <a:lnTo>
                  <a:pt x="324" y="260"/>
                </a:lnTo>
                <a:lnTo>
                  <a:pt x="326" y="256"/>
                </a:lnTo>
                <a:lnTo>
                  <a:pt x="326" y="256"/>
                </a:lnTo>
                <a:lnTo>
                  <a:pt x="328" y="256"/>
                </a:lnTo>
                <a:lnTo>
                  <a:pt x="332" y="254"/>
                </a:lnTo>
                <a:lnTo>
                  <a:pt x="334" y="256"/>
                </a:lnTo>
                <a:lnTo>
                  <a:pt x="338" y="256"/>
                </a:lnTo>
                <a:lnTo>
                  <a:pt x="338" y="256"/>
                </a:lnTo>
                <a:lnTo>
                  <a:pt x="340" y="260"/>
                </a:lnTo>
                <a:lnTo>
                  <a:pt x="340" y="262"/>
                </a:lnTo>
                <a:lnTo>
                  <a:pt x="340" y="262"/>
                </a:lnTo>
                <a:lnTo>
                  <a:pt x="340" y="266"/>
                </a:lnTo>
                <a:lnTo>
                  <a:pt x="338" y="268"/>
                </a:lnTo>
                <a:lnTo>
                  <a:pt x="338" y="268"/>
                </a:lnTo>
                <a:close/>
                <a:moveTo>
                  <a:pt x="54" y="184"/>
                </a:moveTo>
                <a:lnTo>
                  <a:pt x="306" y="184"/>
                </a:lnTo>
                <a:lnTo>
                  <a:pt x="306" y="184"/>
                </a:lnTo>
                <a:lnTo>
                  <a:pt x="310" y="184"/>
                </a:lnTo>
                <a:lnTo>
                  <a:pt x="314" y="182"/>
                </a:lnTo>
                <a:lnTo>
                  <a:pt x="318" y="178"/>
                </a:lnTo>
                <a:lnTo>
                  <a:pt x="318" y="172"/>
                </a:lnTo>
                <a:lnTo>
                  <a:pt x="318" y="12"/>
                </a:lnTo>
                <a:lnTo>
                  <a:pt x="318" y="12"/>
                </a:lnTo>
                <a:lnTo>
                  <a:pt x="318" y="6"/>
                </a:lnTo>
                <a:lnTo>
                  <a:pt x="314" y="2"/>
                </a:lnTo>
                <a:lnTo>
                  <a:pt x="310" y="0"/>
                </a:lnTo>
                <a:lnTo>
                  <a:pt x="306" y="0"/>
                </a:lnTo>
                <a:lnTo>
                  <a:pt x="54" y="0"/>
                </a:lnTo>
                <a:lnTo>
                  <a:pt x="54" y="0"/>
                </a:lnTo>
                <a:lnTo>
                  <a:pt x="50" y="0"/>
                </a:lnTo>
                <a:lnTo>
                  <a:pt x="46" y="2"/>
                </a:lnTo>
                <a:lnTo>
                  <a:pt x="42" y="6"/>
                </a:lnTo>
                <a:lnTo>
                  <a:pt x="42" y="12"/>
                </a:lnTo>
                <a:lnTo>
                  <a:pt x="42" y="172"/>
                </a:lnTo>
                <a:lnTo>
                  <a:pt x="42" y="172"/>
                </a:lnTo>
                <a:lnTo>
                  <a:pt x="42" y="178"/>
                </a:lnTo>
                <a:lnTo>
                  <a:pt x="46" y="182"/>
                </a:lnTo>
                <a:lnTo>
                  <a:pt x="50" y="184"/>
                </a:lnTo>
                <a:lnTo>
                  <a:pt x="54" y="184"/>
                </a:lnTo>
                <a:lnTo>
                  <a:pt x="54" y="184"/>
                </a:lnTo>
                <a:close/>
                <a:moveTo>
                  <a:pt x="66" y="24"/>
                </a:moveTo>
                <a:lnTo>
                  <a:pt x="294" y="24"/>
                </a:lnTo>
                <a:lnTo>
                  <a:pt x="294" y="160"/>
                </a:lnTo>
                <a:lnTo>
                  <a:pt x="66" y="160"/>
                </a:lnTo>
                <a:lnTo>
                  <a:pt x="66" y="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grpSp>
        <p:nvGrpSpPr>
          <p:cNvPr id="15" name="Group 14">
            <a:extLst>
              <a:ext uri="{FF2B5EF4-FFF2-40B4-BE49-F238E27FC236}">
                <a16:creationId xmlns:a16="http://schemas.microsoft.com/office/drawing/2014/main" id="{F90E6F75-52E7-4C20-80C3-B6002248B6B7}"/>
              </a:ext>
            </a:extLst>
          </p:cNvPr>
          <p:cNvGrpSpPr/>
          <p:nvPr/>
        </p:nvGrpSpPr>
        <p:grpSpPr>
          <a:xfrm>
            <a:off x="1271465" y="2645174"/>
            <a:ext cx="2645723" cy="522388"/>
            <a:chOff x="623392" y="2645174"/>
            <a:chExt cx="2645723" cy="522388"/>
          </a:xfrm>
        </p:grpSpPr>
        <p:sp>
          <p:nvSpPr>
            <p:cNvPr id="52" name="16 Rectángulo redondeado"/>
            <p:cNvSpPr/>
            <p:nvPr/>
          </p:nvSpPr>
          <p:spPr>
            <a:xfrm>
              <a:off x="623392" y="2807562"/>
              <a:ext cx="2439942" cy="360000"/>
            </a:xfrm>
            <a:prstGeom prst="roundRect">
              <a:avLst/>
            </a:prstGeom>
            <a:solidFill>
              <a:schemeClr val="accent5">
                <a:lumMod val="50000"/>
              </a:schemeClr>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2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Características generales</a:t>
              </a:r>
            </a:p>
          </p:txBody>
        </p:sp>
        <p:grpSp>
          <p:nvGrpSpPr>
            <p:cNvPr id="12" name="Group 11">
              <a:extLst>
                <a:ext uri="{FF2B5EF4-FFF2-40B4-BE49-F238E27FC236}">
                  <a16:creationId xmlns:a16="http://schemas.microsoft.com/office/drawing/2014/main" id="{BDA0D93D-53AA-4E52-AEE9-C615AFDE9270}"/>
                </a:ext>
              </a:extLst>
            </p:cNvPr>
            <p:cNvGrpSpPr/>
            <p:nvPr/>
          </p:nvGrpSpPr>
          <p:grpSpPr>
            <a:xfrm>
              <a:off x="2837115" y="2645174"/>
              <a:ext cx="432000" cy="432000"/>
              <a:chOff x="2837115" y="2645174"/>
              <a:chExt cx="432000" cy="432000"/>
            </a:xfrm>
          </p:grpSpPr>
          <p:sp>
            <p:nvSpPr>
              <p:cNvPr id="43" name="Oval 42"/>
              <p:cNvSpPr/>
              <p:nvPr/>
            </p:nvSpPr>
            <p:spPr>
              <a:xfrm>
                <a:off x="2837115" y="2645174"/>
                <a:ext cx="432000" cy="432000"/>
              </a:xfrm>
              <a:prstGeom prst="ellipse">
                <a:avLst/>
              </a:prstGeom>
              <a:solidFill>
                <a:srgbClr val="00A3A1"/>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endParaRPr>
              </a:p>
            </p:txBody>
          </p:sp>
          <p:sp>
            <p:nvSpPr>
              <p:cNvPr id="34" name="Freeform 4958"/>
              <p:cNvSpPr>
                <a:spLocks noEditPoints="1"/>
              </p:cNvSpPr>
              <p:nvPr/>
            </p:nvSpPr>
            <p:spPr bwMode="auto">
              <a:xfrm>
                <a:off x="2920268" y="2709154"/>
                <a:ext cx="265695" cy="282144"/>
              </a:xfrm>
              <a:custGeom>
                <a:avLst/>
                <a:gdLst>
                  <a:gd name="T0" fmla="*/ 294 w 414"/>
                  <a:gd name="T1" fmla="*/ 176 h 404"/>
                  <a:gd name="T2" fmla="*/ 272 w 414"/>
                  <a:gd name="T3" fmla="*/ 200 h 404"/>
                  <a:gd name="T4" fmla="*/ 272 w 414"/>
                  <a:gd name="T5" fmla="*/ 220 h 404"/>
                  <a:gd name="T6" fmla="*/ 294 w 414"/>
                  <a:gd name="T7" fmla="*/ 244 h 404"/>
                  <a:gd name="T8" fmla="*/ 286 w 414"/>
                  <a:gd name="T9" fmla="*/ 316 h 404"/>
                  <a:gd name="T10" fmla="*/ 244 w 414"/>
                  <a:gd name="T11" fmla="*/ 338 h 404"/>
                  <a:gd name="T12" fmla="*/ 212 w 414"/>
                  <a:gd name="T13" fmla="*/ 316 h 404"/>
                  <a:gd name="T14" fmla="*/ 170 w 414"/>
                  <a:gd name="T15" fmla="*/ 332 h 404"/>
                  <a:gd name="T16" fmla="*/ 112 w 414"/>
                  <a:gd name="T17" fmla="*/ 378 h 404"/>
                  <a:gd name="T18" fmla="*/ 128 w 414"/>
                  <a:gd name="T19" fmla="*/ 390 h 404"/>
                  <a:gd name="T20" fmla="*/ 174 w 414"/>
                  <a:gd name="T21" fmla="*/ 372 h 404"/>
                  <a:gd name="T22" fmla="*/ 212 w 414"/>
                  <a:gd name="T23" fmla="*/ 382 h 404"/>
                  <a:gd name="T24" fmla="*/ 244 w 414"/>
                  <a:gd name="T25" fmla="*/ 358 h 404"/>
                  <a:gd name="T26" fmla="*/ 302 w 414"/>
                  <a:gd name="T27" fmla="*/ 328 h 404"/>
                  <a:gd name="T28" fmla="*/ 314 w 414"/>
                  <a:gd name="T29" fmla="*/ 288 h 404"/>
                  <a:gd name="T30" fmla="*/ 336 w 414"/>
                  <a:gd name="T31" fmla="*/ 228 h 404"/>
                  <a:gd name="T32" fmla="*/ 414 w 414"/>
                  <a:gd name="T33" fmla="*/ 210 h 404"/>
                  <a:gd name="T34" fmla="*/ 330 w 414"/>
                  <a:gd name="T35" fmla="*/ 184 h 404"/>
                  <a:gd name="T36" fmla="*/ 200 w 414"/>
                  <a:gd name="T37" fmla="*/ 364 h 404"/>
                  <a:gd name="T38" fmla="*/ 186 w 414"/>
                  <a:gd name="T39" fmla="*/ 348 h 404"/>
                  <a:gd name="T40" fmla="*/ 200 w 414"/>
                  <a:gd name="T41" fmla="*/ 334 h 404"/>
                  <a:gd name="T42" fmla="*/ 216 w 414"/>
                  <a:gd name="T43" fmla="*/ 348 h 404"/>
                  <a:gd name="T44" fmla="*/ 200 w 414"/>
                  <a:gd name="T45" fmla="*/ 364 h 404"/>
                  <a:gd name="T46" fmla="*/ 334 w 414"/>
                  <a:gd name="T47" fmla="*/ 138 h 404"/>
                  <a:gd name="T48" fmla="*/ 16 w 414"/>
                  <a:gd name="T49" fmla="*/ 292 h 404"/>
                  <a:gd name="T50" fmla="*/ 46 w 414"/>
                  <a:gd name="T51" fmla="*/ 240 h 404"/>
                  <a:gd name="T52" fmla="*/ 80 w 414"/>
                  <a:gd name="T53" fmla="*/ 240 h 404"/>
                  <a:gd name="T54" fmla="*/ 120 w 414"/>
                  <a:gd name="T55" fmla="*/ 238 h 404"/>
                  <a:gd name="T56" fmla="*/ 168 w 414"/>
                  <a:gd name="T57" fmla="*/ 220 h 404"/>
                  <a:gd name="T58" fmla="*/ 136 w 414"/>
                  <a:gd name="T59" fmla="*/ 200 h 404"/>
                  <a:gd name="T60" fmla="*/ 120 w 414"/>
                  <a:gd name="T61" fmla="*/ 182 h 404"/>
                  <a:gd name="T62" fmla="*/ 86 w 414"/>
                  <a:gd name="T63" fmla="*/ 176 h 404"/>
                  <a:gd name="T64" fmla="*/ 62 w 414"/>
                  <a:gd name="T65" fmla="*/ 206 h 404"/>
                  <a:gd name="T66" fmla="*/ 16 w 414"/>
                  <a:gd name="T67" fmla="*/ 242 h 404"/>
                  <a:gd name="T68" fmla="*/ 6 w 414"/>
                  <a:gd name="T69" fmla="*/ 292 h 404"/>
                  <a:gd name="T70" fmla="*/ 104 w 414"/>
                  <a:gd name="T71" fmla="*/ 196 h 404"/>
                  <a:gd name="T72" fmla="*/ 112 w 414"/>
                  <a:gd name="T73" fmla="*/ 216 h 404"/>
                  <a:gd name="T74" fmla="*/ 92 w 414"/>
                  <a:gd name="T75" fmla="*/ 224 h 404"/>
                  <a:gd name="T76" fmla="*/ 84 w 414"/>
                  <a:gd name="T77" fmla="*/ 204 h 404"/>
                  <a:gd name="T78" fmla="*/ 108 w 414"/>
                  <a:gd name="T79" fmla="*/ 306 h 404"/>
                  <a:gd name="T80" fmla="*/ 124 w 414"/>
                  <a:gd name="T81" fmla="*/ 284 h 404"/>
                  <a:gd name="T82" fmla="*/ 184 w 414"/>
                  <a:gd name="T83" fmla="*/ 234 h 404"/>
                  <a:gd name="T84" fmla="*/ 212 w 414"/>
                  <a:gd name="T85" fmla="*/ 202 h 404"/>
                  <a:gd name="T86" fmla="*/ 180 w 414"/>
                  <a:gd name="T87" fmla="*/ 276 h 404"/>
                  <a:gd name="T88" fmla="*/ 108 w 414"/>
                  <a:gd name="T89" fmla="*/ 306 h 404"/>
                  <a:gd name="T90" fmla="*/ 212 w 414"/>
                  <a:gd name="T91" fmla="*/ 68 h 404"/>
                  <a:gd name="T92" fmla="*/ 236 w 414"/>
                  <a:gd name="T93" fmla="*/ 34 h 404"/>
                  <a:gd name="T94" fmla="*/ 222 w 414"/>
                  <a:gd name="T95" fmla="*/ 6 h 404"/>
                  <a:gd name="T96" fmla="*/ 194 w 414"/>
                  <a:gd name="T97" fmla="*/ 0 h 404"/>
                  <a:gd name="T98" fmla="*/ 168 w 414"/>
                  <a:gd name="T99" fmla="*/ 22 h 404"/>
                  <a:gd name="T100" fmla="*/ 174 w 414"/>
                  <a:gd name="T101" fmla="*/ 56 h 404"/>
                  <a:gd name="T102" fmla="*/ 202 w 414"/>
                  <a:gd name="T103" fmla="*/ 20 h 404"/>
                  <a:gd name="T104" fmla="*/ 216 w 414"/>
                  <a:gd name="T105" fmla="*/ 34 h 404"/>
                  <a:gd name="T106" fmla="*/ 202 w 414"/>
                  <a:gd name="T107" fmla="*/ 50 h 404"/>
                  <a:gd name="T108" fmla="*/ 186 w 414"/>
                  <a:gd name="T109" fmla="*/ 34 h 404"/>
                  <a:gd name="T110" fmla="*/ 202 w 414"/>
                  <a:gd name="T111" fmla="*/ 20 h 404"/>
                  <a:gd name="T112" fmla="*/ 2 w 414"/>
                  <a:gd name="T113" fmla="*/ 138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4" h="404">
                    <a:moveTo>
                      <a:pt x="314" y="176"/>
                    </a:moveTo>
                    <a:lnTo>
                      <a:pt x="314" y="30"/>
                    </a:lnTo>
                    <a:lnTo>
                      <a:pt x="314" y="30"/>
                    </a:lnTo>
                    <a:lnTo>
                      <a:pt x="294" y="20"/>
                    </a:lnTo>
                    <a:lnTo>
                      <a:pt x="294" y="176"/>
                    </a:lnTo>
                    <a:lnTo>
                      <a:pt x="294" y="176"/>
                    </a:lnTo>
                    <a:lnTo>
                      <a:pt x="286" y="180"/>
                    </a:lnTo>
                    <a:lnTo>
                      <a:pt x="280" y="184"/>
                    </a:lnTo>
                    <a:lnTo>
                      <a:pt x="274" y="192"/>
                    </a:lnTo>
                    <a:lnTo>
                      <a:pt x="272" y="200"/>
                    </a:lnTo>
                    <a:lnTo>
                      <a:pt x="232" y="200"/>
                    </a:lnTo>
                    <a:lnTo>
                      <a:pt x="232" y="202"/>
                    </a:lnTo>
                    <a:lnTo>
                      <a:pt x="232" y="202"/>
                    </a:lnTo>
                    <a:lnTo>
                      <a:pt x="230" y="220"/>
                    </a:lnTo>
                    <a:lnTo>
                      <a:pt x="272" y="220"/>
                    </a:lnTo>
                    <a:lnTo>
                      <a:pt x="272" y="220"/>
                    </a:lnTo>
                    <a:lnTo>
                      <a:pt x="274" y="228"/>
                    </a:lnTo>
                    <a:lnTo>
                      <a:pt x="280" y="234"/>
                    </a:lnTo>
                    <a:lnTo>
                      <a:pt x="286" y="240"/>
                    </a:lnTo>
                    <a:lnTo>
                      <a:pt x="294" y="244"/>
                    </a:lnTo>
                    <a:lnTo>
                      <a:pt x="294" y="288"/>
                    </a:lnTo>
                    <a:lnTo>
                      <a:pt x="294" y="288"/>
                    </a:lnTo>
                    <a:lnTo>
                      <a:pt x="294" y="298"/>
                    </a:lnTo>
                    <a:lnTo>
                      <a:pt x="290" y="308"/>
                    </a:lnTo>
                    <a:lnTo>
                      <a:pt x="286" y="316"/>
                    </a:lnTo>
                    <a:lnTo>
                      <a:pt x="280" y="324"/>
                    </a:lnTo>
                    <a:lnTo>
                      <a:pt x="272" y="330"/>
                    </a:lnTo>
                    <a:lnTo>
                      <a:pt x="264" y="334"/>
                    </a:lnTo>
                    <a:lnTo>
                      <a:pt x="254" y="338"/>
                    </a:lnTo>
                    <a:lnTo>
                      <a:pt x="244" y="338"/>
                    </a:lnTo>
                    <a:lnTo>
                      <a:pt x="234" y="338"/>
                    </a:lnTo>
                    <a:lnTo>
                      <a:pt x="234" y="338"/>
                    </a:lnTo>
                    <a:lnTo>
                      <a:pt x="230" y="328"/>
                    </a:lnTo>
                    <a:lnTo>
                      <a:pt x="222" y="320"/>
                    </a:lnTo>
                    <a:lnTo>
                      <a:pt x="212" y="316"/>
                    </a:lnTo>
                    <a:lnTo>
                      <a:pt x="200" y="314"/>
                    </a:lnTo>
                    <a:lnTo>
                      <a:pt x="200" y="314"/>
                    </a:lnTo>
                    <a:lnTo>
                      <a:pt x="188" y="316"/>
                    </a:lnTo>
                    <a:lnTo>
                      <a:pt x="178" y="322"/>
                    </a:lnTo>
                    <a:lnTo>
                      <a:pt x="170" y="332"/>
                    </a:lnTo>
                    <a:lnTo>
                      <a:pt x="166" y="342"/>
                    </a:lnTo>
                    <a:lnTo>
                      <a:pt x="166" y="342"/>
                    </a:lnTo>
                    <a:lnTo>
                      <a:pt x="146" y="350"/>
                    </a:lnTo>
                    <a:lnTo>
                      <a:pt x="128" y="362"/>
                    </a:lnTo>
                    <a:lnTo>
                      <a:pt x="112" y="378"/>
                    </a:lnTo>
                    <a:lnTo>
                      <a:pt x="100" y="396"/>
                    </a:lnTo>
                    <a:lnTo>
                      <a:pt x="100" y="396"/>
                    </a:lnTo>
                    <a:lnTo>
                      <a:pt x="118" y="404"/>
                    </a:lnTo>
                    <a:lnTo>
                      <a:pt x="118" y="404"/>
                    </a:lnTo>
                    <a:lnTo>
                      <a:pt x="128" y="390"/>
                    </a:lnTo>
                    <a:lnTo>
                      <a:pt x="140" y="378"/>
                    </a:lnTo>
                    <a:lnTo>
                      <a:pt x="152" y="370"/>
                    </a:lnTo>
                    <a:lnTo>
                      <a:pt x="168" y="362"/>
                    </a:lnTo>
                    <a:lnTo>
                      <a:pt x="168" y="362"/>
                    </a:lnTo>
                    <a:lnTo>
                      <a:pt x="174" y="372"/>
                    </a:lnTo>
                    <a:lnTo>
                      <a:pt x="182" y="378"/>
                    </a:lnTo>
                    <a:lnTo>
                      <a:pt x="190" y="382"/>
                    </a:lnTo>
                    <a:lnTo>
                      <a:pt x="200" y="384"/>
                    </a:lnTo>
                    <a:lnTo>
                      <a:pt x="200" y="384"/>
                    </a:lnTo>
                    <a:lnTo>
                      <a:pt x="212" y="382"/>
                    </a:lnTo>
                    <a:lnTo>
                      <a:pt x="222" y="378"/>
                    </a:lnTo>
                    <a:lnTo>
                      <a:pt x="230" y="370"/>
                    </a:lnTo>
                    <a:lnTo>
                      <a:pt x="234" y="358"/>
                    </a:lnTo>
                    <a:lnTo>
                      <a:pt x="244" y="358"/>
                    </a:lnTo>
                    <a:lnTo>
                      <a:pt x="244" y="358"/>
                    </a:lnTo>
                    <a:lnTo>
                      <a:pt x="258" y="358"/>
                    </a:lnTo>
                    <a:lnTo>
                      <a:pt x="272" y="354"/>
                    </a:lnTo>
                    <a:lnTo>
                      <a:pt x="284" y="346"/>
                    </a:lnTo>
                    <a:lnTo>
                      <a:pt x="294" y="338"/>
                    </a:lnTo>
                    <a:lnTo>
                      <a:pt x="302" y="328"/>
                    </a:lnTo>
                    <a:lnTo>
                      <a:pt x="310" y="316"/>
                    </a:lnTo>
                    <a:lnTo>
                      <a:pt x="314" y="302"/>
                    </a:lnTo>
                    <a:lnTo>
                      <a:pt x="314" y="288"/>
                    </a:lnTo>
                    <a:lnTo>
                      <a:pt x="314" y="288"/>
                    </a:lnTo>
                    <a:lnTo>
                      <a:pt x="314" y="288"/>
                    </a:lnTo>
                    <a:lnTo>
                      <a:pt x="314" y="244"/>
                    </a:lnTo>
                    <a:lnTo>
                      <a:pt x="314" y="244"/>
                    </a:lnTo>
                    <a:lnTo>
                      <a:pt x="324" y="240"/>
                    </a:lnTo>
                    <a:lnTo>
                      <a:pt x="330" y="234"/>
                    </a:lnTo>
                    <a:lnTo>
                      <a:pt x="336" y="228"/>
                    </a:lnTo>
                    <a:lnTo>
                      <a:pt x="338" y="220"/>
                    </a:lnTo>
                    <a:lnTo>
                      <a:pt x="414" y="220"/>
                    </a:lnTo>
                    <a:lnTo>
                      <a:pt x="414" y="220"/>
                    </a:lnTo>
                    <a:lnTo>
                      <a:pt x="414" y="210"/>
                    </a:lnTo>
                    <a:lnTo>
                      <a:pt x="414" y="210"/>
                    </a:lnTo>
                    <a:lnTo>
                      <a:pt x="414" y="200"/>
                    </a:lnTo>
                    <a:lnTo>
                      <a:pt x="338" y="200"/>
                    </a:lnTo>
                    <a:lnTo>
                      <a:pt x="338" y="200"/>
                    </a:lnTo>
                    <a:lnTo>
                      <a:pt x="336" y="192"/>
                    </a:lnTo>
                    <a:lnTo>
                      <a:pt x="330" y="184"/>
                    </a:lnTo>
                    <a:lnTo>
                      <a:pt x="324" y="180"/>
                    </a:lnTo>
                    <a:lnTo>
                      <a:pt x="314" y="176"/>
                    </a:lnTo>
                    <a:lnTo>
                      <a:pt x="314" y="176"/>
                    </a:lnTo>
                    <a:close/>
                    <a:moveTo>
                      <a:pt x="200" y="364"/>
                    </a:moveTo>
                    <a:lnTo>
                      <a:pt x="200" y="364"/>
                    </a:lnTo>
                    <a:lnTo>
                      <a:pt x="194" y="364"/>
                    </a:lnTo>
                    <a:lnTo>
                      <a:pt x="190" y="360"/>
                    </a:lnTo>
                    <a:lnTo>
                      <a:pt x="186" y="354"/>
                    </a:lnTo>
                    <a:lnTo>
                      <a:pt x="186" y="348"/>
                    </a:lnTo>
                    <a:lnTo>
                      <a:pt x="186" y="348"/>
                    </a:lnTo>
                    <a:lnTo>
                      <a:pt x="186" y="342"/>
                    </a:lnTo>
                    <a:lnTo>
                      <a:pt x="190" y="338"/>
                    </a:lnTo>
                    <a:lnTo>
                      <a:pt x="194" y="334"/>
                    </a:lnTo>
                    <a:lnTo>
                      <a:pt x="200" y="334"/>
                    </a:lnTo>
                    <a:lnTo>
                      <a:pt x="200" y="334"/>
                    </a:lnTo>
                    <a:lnTo>
                      <a:pt x="206" y="334"/>
                    </a:lnTo>
                    <a:lnTo>
                      <a:pt x="212" y="338"/>
                    </a:lnTo>
                    <a:lnTo>
                      <a:pt x="216" y="342"/>
                    </a:lnTo>
                    <a:lnTo>
                      <a:pt x="216" y="348"/>
                    </a:lnTo>
                    <a:lnTo>
                      <a:pt x="216" y="348"/>
                    </a:lnTo>
                    <a:lnTo>
                      <a:pt x="216" y="354"/>
                    </a:lnTo>
                    <a:lnTo>
                      <a:pt x="212" y="360"/>
                    </a:lnTo>
                    <a:lnTo>
                      <a:pt x="206" y="364"/>
                    </a:lnTo>
                    <a:lnTo>
                      <a:pt x="200" y="364"/>
                    </a:lnTo>
                    <a:lnTo>
                      <a:pt x="200" y="364"/>
                    </a:lnTo>
                    <a:close/>
                    <a:moveTo>
                      <a:pt x="334" y="118"/>
                    </a:moveTo>
                    <a:lnTo>
                      <a:pt x="394" y="118"/>
                    </a:lnTo>
                    <a:lnTo>
                      <a:pt x="394" y="118"/>
                    </a:lnTo>
                    <a:lnTo>
                      <a:pt x="402" y="138"/>
                    </a:lnTo>
                    <a:lnTo>
                      <a:pt x="334" y="138"/>
                    </a:lnTo>
                    <a:lnTo>
                      <a:pt x="334" y="118"/>
                    </a:lnTo>
                    <a:close/>
                    <a:moveTo>
                      <a:pt x="16" y="310"/>
                    </a:moveTo>
                    <a:lnTo>
                      <a:pt x="16" y="304"/>
                    </a:lnTo>
                    <a:lnTo>
                      <a:pt x="16" y="304"/>
                    </a:lnTo>
                    <a:lnTo>
                      <a:pt x="16" y="292"/>
                    </a:lnTo>
                    <a:lnTo>
                      <a:pt x="20" y="278"/>
                    </a:lnTo>
                    <a:lnTo>
                      <a:pt x="24" y="268"/>
                    </a:lnTo>
                    <a:lnTo>
                      <a:pt x="30" y="256"/>
                    </a:lnTo>
                    <a:lnTo>
                      <a:pt x="38" y="248"/>
                    </a:lnTo>
                    <a:lnTo>
                      <a:pt x="46" y="240"/>
                    </a:lnTo>
                    <a:lnTo>
                      <a:pt x="56" y="232"/>
                    </a:lnTo>
                    <a:lnTo>
                      <a:pt x="66" y="226"/>
                    </a:lnTo>
                    <a:lnTo>
                      <a:pt x="66" y="226"/>
                    </a:lnTo>
                    <a:lnTo>
                      <a:pt x="72" y="234"/>
                    </a:lnTo>
                    <a:lnTo>
                      <a:pt x="80" y="240"/>
                    </a:lnTo>
                    <a:lnTo>
                      <a:pt x="88" y="244"/>
                    </a:lnTo>
                    <a:lnTo>
                      <a:pt x="98" y="246"/>
                    </a:lnTo>
                    <a:lnTo>
                      <a:pt x="98" y="246"/>
                    </a:lnTo>
                    <a:lnTo>
                      <a:pt x="110" y="244"/>
                    </a:lnTo>
                    <a:lnTo>
                      <a:pt x="120" y="238"/>
                    </a:lnTo>
                    <a:lnTo>
                      <a:pt x="128" y="230"/>
                    </a:lnTo>
                    <a:lnTo>
                      <a:pt x="132" y="220"/>
                    </a:lnTo>
                    <a:lnTo>
                      <a:pt x="132" y="220"/>
                    </a:lnTo>
                    <a:lnTo>
                      <a:pt x="136" y="220"/>
                    </a:lnTo>
                    <a:lnTo>
                      <a:pt x="168" y="220"/>
                    </a:lnTo>
                    <a:lnTo>
                      <a:pt x="168" y="220"/>
                    </a:lnTo>
                    <a:lnTo>
                      <a:pt x="170" y="212"/>
                    </a:lnTo>
                    <a:lnTo>
                      <a:pt x="172" y="202"/>
                    </a:lnTo>
                    <a:lnTo>
                      <a:pt x="172" y="200"/>
                    </a:lnTo>
                    <a:lnTo>
                      <a:pt x="136" y="200"/>
                    </a:lnTo>
                    <a:lnTo>
                      <a:pt x="136" y="200"/>
                    </a:lnTo>
                    <a:lnTo>
                      <a:pt x="132" y="200"/>
                    </a:lnTo>
                    <a:lnTo>
                      <a:pt x="132" y="200"/>
                    </a:lnTo>
                    <a:lnTo>
                      <a:pt x="128" y="190"/>
                    </a:lnTo>
                    <a:lnTo>
                      <a:pt x="120" y="182"/>
                    </a:lnTo>
                    <a:lnTo>
                      <a:pt x="110" y="176"/>
                    </a:lnTo>
                    <a:lnTo>
                      <a:pt x="98" y="174"/>
                    </a:lnTo>
                    <a:lnTo>
                      <a:pt x="98" y="174"/>
                    </a:lnTo>
                    <a:lnTo>
                      <a:pt x="92" y="176"/>
                    </a:lnTo>
                    <a:lnTo>
                      <a:pt x="86" y="176"/>
                    </a:lnTo>
                    <a:lnTo>
                      <a:pt x="74" y="184"/>
                    </a:lnTo>
                    <a:lnTo>
                      <a:pt x="66" y="194"/>
                    </a:lnTo>
                    <a:lnTo>
                      <a:pt x="64" y="200"/>
                    </a:lnTo>
                    <a:lnTo>
                      <a:pt x="62" y="206"/>
                    </a:lnTo>
                    <a:lnTo>
                      <a:pt x="62" y="206"/>
                    </a:lnTo>
                    <a:lnTo>
                      <a:pt x="52" y="212"/>
                    </a:lnTo>
                    <a:lnTo>
                      <a:pt x="42" y="218"/>
                    </a:lnTo>
                    <a:lnTo>
                      <a:pt x="32" y="224"/>
                    </a:lnTo>
                    <a:lnTo>
                      <a:pt x="24" y="232"/>
                    </a:lnTo>
                    <a:lnTo>
                      <a:pt x="16" y="242"/>
                    </a:lnTo>
                    <a:lnTo>
                      <a:pt x="10" y="252"/>
                    </a:lnTo>
                    <a:lnTo>
                      <a:pt x="4" y="262"/>
                    </a:lnTo>
                    <a:lnTo>
                      <a:pt x="0" y="274"/>
                    </a:lnTo>
                    <a:lnTo>
                      <a:pt x="0" y="274"/>
                    </a:lnTo>
                    <a:lnTo>
                      <a:pt x="6" y="292"/>
                    </a:lnTo>
                    <a:lnTo>
                      <a:pt x="16" y="310"/>
                    </a:lnTo>
                    <a:lnTo>
                      <a:pt x="16" y="310"/>
                    </a:lnTo>
                    <a:close/>
                    <a:moveTo>
                      <a:pt x="98" y="194"/>
                    </a:moveTo>
                    <a:lnTo>
                      <a:pt x="98" y="194"/>
                    </a:lnTo>
                    <a:lnTo>
                      <a:pt x="104" y="196"/>
                    </a:lnTo>
                    <a:lnTo>
                      <a:pt x="110" y="198"/>
                    </a:lnTo>
                    <a:lnTo>
                      <a:pt x="112" y="204"/>
                    </a:lnTo>
                    <a:lnTo>
                      <a:pt x="114" y="210"/>
                    </a:lnTo>
                    <a:lnTo>
                      <a:pt x="114" y="210"/>
                    </a:lnTo>
                    <a:lnTo>
                      <a:pt x="112" y="216"/>
                    </a:lnTo>
                    <a:lnTo>
                      <a:pt x="110" y="220"/>
                    </a:lnTo>
                    <a:lnTo>
                      <a:pt x="104" y="224"/>
                    </a:lnTo>
                    <a:lnTo>
                      <a:pt x="98" y="226"/>
                    </a:lnTo>
                    <a:lnTo>
                      <a:pt x="98" y="226"/>
                    </a:lnTo>
                    <a:lnTo>
                      <a:pt x="92" y="224"/>
                    </a:lnTo>
                    <a:lnTo>
                      <a:pt x="88" y="220"/>
                    </a:lnTo>
                    <a:lnTo>
                      <a:pt x="84" y="216"/>
                    </a:lnTo>
                    <a:lnTo>
                      <a:pt x="82" y="210"/>
                    </a:lnTo>
                    <a:lnTo>
                      <a:pt x="82" y="210"/>
                    </a:lnTo>
                    <a:lnTo>
                      <a:pt x="84" y="204"/>
                    </a:lnTo>
                    <a:lnTo>
                      <a:pt x="88" y="198"/>
                    </a:lnTo>
                    <a:lnTo>
                      <a:pt x="92" y="196"/>
                    </a:lnTo>
                    <a:lnTo>
                      <a:pt x="98" y="194"/>
                    </a:lnTo>
                    <a:lnTo>
                      <a:pt x="98" y="194"/>
                    </a:lnTo>
                    <a:close/>
                    <a:moveTo>
                      <a:pt x="108" y="306"/>
                    </a:moveTo>
                    <a:lnTo>
                      <a:pt x="36" y="306"/>
                    </a:lnTo>
                    <a:lnTo>
                      <a:pt x="36" y="286"/>
                    </a:lnTo>
                    <a:lnTo>
                      <a:pt x="108" y="286"/>
                    </a:lnTo>
                    <a:lnTo>
                      <a:pt x="108" y="286"/>
                    </a:lnTo>
                    <a:lnTo>
                      <a:pt x="124" y="284"/>
                    </a:lnTo>
                    <a:lnTo>
                      <a:pt x="140" y="280"/>
                    </a:lnTo>
                    <a:lnTo>
                      <a:pt x="154" y="272"/>
                    </a:lnTo>
                    <a:lnTo>
                      <a:pt x="166" y="262"/>
                    </a:lnTo>
                    <a:lnTo>
                      <a:pt x="178" y="250"/>
                    </a:lnTo>
                    <a:lnTo>
                      <a:pt x="184" y="234"/>
                    </a:lnTo>
                    <a:lnTo>
                      <a:pt x="190" y="220"/>
                    </a:lnTo>
                    <a:lnTo>
                      <a:pt x="192" y="202"/>
                    </a:lnTo>
                    <a:lnTo>
                      <a:pt x="192" y="158"/>
                    </a:lnTo>
                    <a:lnTo>
                      <a:pt x="212" y="158"/>
                    </a:lnTo>
                    <a:lnTo>
                      <a:pt x="212" y="202"/>
                    </a:lnTo>
                    <a:lnTo>
                      <a:pt x="212" y="202"/>
                    </a:lnTo>
                    <a:lnTo>
                      <a:pt x="210" y="224"/>
                    </a:lnTo>
                    <a:lnTo>
                      <a:pt x="204" y="242"/>
                    </a:lnTo>
                    <a:lnTo>
                      <a:pt x="194" y="260"/>
                    </a:lnTo>
                    <a:lnTo>
                      <a:pt x="180" y="276"/>
                    </a:lnTo>
                    <a:lnTo>
                      <a:pt x="166" y="288"/>
                    </a:lnTo>
                    <a:lnTo>
                      <a:pt x="148" y="298"/>
                    </a:lnTo>
                    <a:lnTo>
                      <a:pt x="128" y="304"/>
                    </a:lnTo>
                    <a:lnTo>
                      <a:pt x="108" y="306"/>
                    </a:lnTo>
                    <a:lnTo>
                      <a:pt x="108" y="306"/>
                    </a:lnTo>
                    <a:close/>
                    <a:moveTo>
                      <a:pt x="192" y="68"/>
                    </a:moveTo>
                    <a:lnTo>
                      <a:pt x="192" y="98"/>
                    </a:lnTo>
                    <a:lnTo>
                      <a:pt x="212" y="98"/>
                    </a:lnTo>
                    <a:lnTo>
                      <a:pt x="212" y="68"/>
                    </a:lnTo>
                    <a:lnTo>
                      <a:pt x="212" y="68"/>
                    </a:lnTo>
                    <a:lnTo>
                      <a:pt x="222" y="64"/>
                    </a:lnTo>
                    <a:lnTo>
                      <a:pt x="230" y="56"/>
                    </a:lnTo>
                    <a:lnTo>
                      <a:pt x="236" y="46"/>
                    </a:lnTo>
                    <a:lnTo>
                      <a:pt x="236" y="34"/>
                    </a:lnTo>
                    <a:lnTo>
                      <a:pt x="236" y="34"/>
                    </a:lnTo>
                    <a:lnTo>
                      <a:pt x="236" y="28"/>
                    </a:lnTo>
                    <a:lnTo>
                      <a:pt x="234" y="22"/>
                    </a:lnTo>
                    <a:lnTo>
                      <a:pt x="230" y="16"/>
                    </a:lnTo>
                    <a:lnTo>
                      <a:pt x="226" y="10"/>
                    </a:lnTo>
                    <a:lnTo>
                      <a:pt x="222" y="6"/>
                    </a:lnTo>
                    <a:lnTo>
                      <a:pt x="216" y="2"/>
                    </a:lnTo>
                    <a:lnTo>
                      <a:pt x="208" y="0"/>
                    </a:lnTo>
                    <a:lnTo>
                      <a:pt x="202" y="0"/>
                    </a:lnTo>
                    <a:lnTo>
                      <a:pt x="202" y="0"/>
                    </a:lnTo>
                    <a:lnTo>
                      <a:pt x="194" y="0"/>
                    </a:lnTo>
                    <a:lnTo>
                      <a:pt x="188" y="2"/>
                    </a:lnTo>
                    <a:lnTo>
                      <a:pt x="182" y="6"/>
                    </a:lnTo>
                    <a:lnTo>
                      <a:pt x="176" y="10"/>
                    </a:lnTo>
                    <a:lnTo>
                      <a:pt x="172" y="16"/>
                    </a:lnTo>
                    <a:lnTo>
                      <a:pt x="168" y="22"/>
                    </a:lnTo>
                    <a:lnTo>
                      <a:pt x="166" y="28"/>
                    </a:lnTo>
                    <a:lnTo>
                      <a:pt x="166" y="34"/>
                    </a:lnTo>
                    <a:lnTo>
                      <a:pt x="166" y="34"/>
                    </a:lnTo>
                    <a:lnTo>
                      <a:pt x="168" y="46"/>
                    </a:lnTo>
                    <a:lnTo>
                      <a:pt x="174" y="56"/>
                    </a:lnTo>
                    <a:lnTo>
                      <a:pt x="182" y="64"/>
                    </a:lnTo>
                    <a:lnTo>
                      <a:pt x="192" y="68"/>
                    </a:lnTo>
                    <a:lnTo>
                      <a:pt x="192" y="68"/>
                    </a:lnTo>
                    <a:close/>
                    <a:moveTo>
                      <a:pt x="202" y="20"/>
                    </a:moveTo>
                    <a:lnTo>
                      <a:pt x="202" y="20"/>
                    </a:lnTo>
                    <a:lnTo>
                      <a:pt x="208" y="20"/>
                    </a:lnTo>
                    <a:lnTo>
                      <a:pt x="212" y="24"/>
                    </a:lnTo>
                    <a:lnTo>
                      <a:pt x="216" y="28"/>
                    </a:lnTo>
                    <a:lnTo>
                      <a:pt x="216" y="34"/>
                    </a:lnTo>
                    <a:lnTo>
                      <a:pt x="216" y="34"/>
                    </a:lnTo>
                    <a:lnTo>
                      <a:pt x="216" y="40"/>
                    </a:lnTo>
                    <a:lnTo>
                      <a:pt x="212" y="46"/>
                    </a:lnTo>
                    <a:lnTo>
                      <a:pt x="208" y="50"/>
                    </a:lnTo>
                    <a:lnTo>
                      <a:pt x="202" y="50"/>
                    </a:lnTo>
                    <a:lnTo>
                      <a:pt x="202" y="50"/>
                    </a:lnTo>
                    <a:lnTo>
                      <a:pt x="196" y="50"/>
                    </a:lnTo>
                    <a:lnTo>
                      <a:pt x="190" y="46"/>
                    </a:lnTo>
                    <a:lnTo>
                      <a:pt x="188" y="40"/>
                    </a:lnTo>
                    <a:lnTo>
                      <a:pt x="186" y="34"/>
                    </a:lnTo>
                    <a:lnTo>
                      <a:pt x="186" y="34"/>
                    </a:lnTo>
                    <a:lnTo>
                      <a:pt x="188" y="28"/>
                    </a:lnTo>
                    <a:lnTo>
                      <a:pt x="190" y="24"/>
                    </a:lnTo>
                    <a:lnTo>
                      <a:pt x="196" y="20"/>
                    </a:lnTo>
                    <a:lnTo>
                      <a:pt x="202" y="20"/>
                    </a:lnTo>
                    <a:lnTo>
                      <a:pt x="202" y="20"/>
                    </a:lnTo>
                    <a:close/>
                    <a:moveTo>
                      <a:pt x="10" y="118"/>
                    </a:moveTo>
                    <a:lnTo>
                      <a:pt x="274" y="118"/>
                    </a:lnTo>
                    <a:lnTo>
                      <a:pt x="274" y="138"/>
                    </a:lnTo>
                    <a:lnTo>
                      <a:pt x="2" y="138"/>
                    </a:lnTo>
                    <a:lnTo>
                      <a:pt x="2" y="138"/>
                    </a:lnTo>
                    <a:lnTo>
                      <a:pt x="10" y="118"/>
                    </a:lnTo>
                    <a:lnTo>
                      <a:pt x="10" y="1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Univers for KPMG" panose="020B0603020202020204" pitchFamily="34" charset="0"/>
                  <a:ea typeface="+mn-ea"/>
                  <a:cs typeface="+mn-cs"/>
                </a:endParaRPr>
              </a:p>
            </p:txBody>
          </p:sp>
        </p:grpSp>
      </p:grpSp>
      <p:graphicFrame>
        <p:nvGraphicFramePr>
          <p:cNvPr id="64" name="Table 63">
            <a:extLst>
              <a:ext uri="{FF2B5EF4-FFF2-40B4-BE49-F238E27FC236}">
                <a16:creationId xmlns:a16="http://schemas.microsoft.com/office/drawing/2014/main" id="{5B65D35B-E3F3-4147-9630-69070932E7CF}"/>
              </a:ext>
            </a:extLst>
          </p:cNvPr>
          <p:cNvGraphicFramePr>
            <a:graphicFrameLocks noGrp="1"/>
          </p:cNvGraphicFramePr>
          <p:nvPr/>
        </p:nvGraphicFramePr>
        <p:xfrm>
          <a:off x="1631504" y="3532357"/>
          <a:ext cx="8928992" cy="800100"/>
        </p:xfrm>
        <a:graphic>
          <a:graphicData uri="http://schemas.openxmlformats.org/drawingml/2006/table">
            <a:tbl>
              <a:tblPr firstRow="1" bandRow="1">
                <a:tableStyleId>{5C22544A-7EE6-4342-B048-85BDC9FD1C3A}</a:tableStyleId>
              </a:tblPr>
              <a:tblGrid>
                <a:gridCol w="2232248">
                  <a:extLst>
                    <a:ext uri="{9D8B030D-6E8A-4147-A177-3AD203B41FA5}">
                      <a16:colId xmlns:a16="http://schemas.microsoft.com/office/drawing/2014/main" val="20000"/>
                    </a:ext>
                  </a:extLst>
                </a:gridCol>
                <a:gridCol w="4996112">
                  <a:extLst>
                    <a:ext uri="{9D8B030D-6E8A-4147-A177-3AD203B41FA5}">
                      <a16:colId xmlns:a16="http://schemas.microsoft.com/office/drawing/2014/main" val="20001"/>
                    </a:ext>
                  </a:extLst>
                </a:gridCol>
                <a:gridCol w="1700632">
                  <a:extLst>
                    <a:ext uri="{9D8B030D-6E8A-4147-A177-3AD203B41FA5}">
                      <a16:colId xmlns:a16="http://schemas.microsoft.com/office/drawing/2014/main" val="20002"/>
                    </a:ext>
                  </a:extLst>
                </a:gridCol>
              </a:tblGrid>
              <a:tr h="248986">
                <a:tc>
                  <a:txBody>
                    <a:bodyPr/>
                    <a:lstStyle/>
                    <a:p>
                      <a:pPr marL="0" marR="0" lvl="0" indent="0" algn="ctr" defTabSz="844083" rtl="0" eaLnBrk="0" fontAlgn="base" latinLnBrk="0" hangingPunct="0">
                        <a:lnSpc>
                          <a:spcPct val="100000"/>
                        </a:lnSpc>
                        <a:spcBef>
                          <a:spcPct val="50000"/>
                        </a:spcBef>
                        <a:spcAft>
                          <a:spcPct val="0"/>
                        </a:spcAft>
                        <a:buClrTx/>
                        <a:buSzTx/>
                        <a:buFontTx/>
                        <a:buNone/>
                        <a:tabLst/>
                        <a:defRPr/>
                      </a:pPr>
                      <a:r>
                        <a:rPr lang="es-ES" sz="1100" b="0" kern="1200" baseline="0" dirty="0">
                          <a:solidFill>
                            <a:schemeClr val="dk1"/>
                          </a:solidFill>
                          <a:latin typeface="Univers for KPMG Cond" panose="020B0606020202020204" pitchFamily="34" charset="0"/>
                          <a:ea typeface="+mn-ea"/>
                          <a:cs typeface="+mn-cs"/>
                        </a:rPr>
                        <a:t>Elaboración de informes y controles</a:t>
                      </a:r>
                      <a:endParaRPr lang="es-ES_tradnl" sz="1100" b="0" kern="1200" baseline="0" dirty="0">
                        <a:solidFill>
                          <a:schemeClr val="dk1"/>
                        </a:solidFill>
                        <a:latin typeface="Univers for KPMG Cond" panose="020B0606020202020204" pitchFamily="34" charset="0"/>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marR="0" lvl="0" indent="-1714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050" b="0" dirty="0">
                          <a:solidFill>
                            <a:schemeClr val="tx1"/>
                          </a:solidFill>
                          <a:latin typeface="Univers for KPMG Cond" panose="020B0606020202020204" pitchFamily="34" charset="0"/>
                        </a:rPr>
                        <a:t>No se reporta información relacionada con los gastos de viaje ni al comité de dirección ni al consejo de administración.</a:t>
                      </a:r>
                    </a:p>
                    <a:p>
                      <a:pPr marL="171450" marR="0" lvl="0" indent="-1714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050" b="0" dirty="0">
                          <a:solidFill>
                            <a:schemeClr val="tx1"/>
                          </a:solidFill>
                          <a:latin typeface="Univers for KPMG Cond" panose="020B0606020202020204" pitchFamily="34" charset="0"/>
                        </a:rPr>
                        <a:t>El único control que se hace es el que realiza el aprobador de las notas de gasto, que en el caso de las plantas es el director y en Logroño es la persona directamente por encima del solicitante.</a:t>
                      </a:r>
                    </a:p>
                  </a:txBody>
                  <a:tcPr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N/A</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100607071"/>
                  </a:ext>
                </a:extLst>
              </a:tr>
            </a:tbl>
          </a:graphicData>
        </a:graphic>
      </p:graphicFrame>
      <p:sp>
        <p:nvSpPr>
          <p:cNvPr id="72" name="AutoShape 7">
            <a:extLst>
              <a:ext uri="{FF2B5EF4-FFF2-40B4-BE49-F238E27FC236}">
                <a16:creationId xmlns:a16="http://schemas.microsoft.com/office/drawing/2014/main" id="{168BCDDC-4F74-4497-811E-1D8914FF2EDF}"/>
              </a:ext>
            </a:extLst>
          </p:cNvPr>
          <p:cNvSpPr>
            <a:spLocks noChangeArrowheads="1"/>
          </p:cNvSpPr>
          <p:nvPr/>
        </p:nvSpPr>
        <p:spPr bwMode="auto">
          <a:xfrm>
            <a:off x="1383206" y="1880880"/>
            <a:ext cx="1008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lvl1pPr marL="230188" indent="-230188"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marL="0" indent="0" algn="ctr" fontAlgn="base">
              <a:spcBef>
                <a:spcPct val="50000"/>
              </a:spcBef>
              <a:spcAft>
                <a:spcPct val="0"/>
              </a:spcAft>
            </a:pPr>
            <a:r>
              <a:rPr lang="es-ES" sz="700" b="1" dirty="0">
                <a:solidFill>
                  <a:srgbClr val="FFFFFF"/>
                </a:solidFill>
              </a:rPr>
              <a:t>Revisión de liquidaciones y justificantes</a:t>
            </a:r>
            <a:endParaRPr lang="es-ES_tradnl" sz="700" b="1" dirty="0">
              <a:solidFill>
                <a:srgbClr val="FFFFFF"/>
              </a:solidFill>
            </a:endParaRPr>
          </a:p>
        </p:txBody>
      </p:sp>
      <p:sp>
        <p:nvSpPr>
          <p:cNvPr id="75" name="AutoShape 7">
            <a:extLst>
              <a:ext uri="{FF2B5EF4-FFF2-40B4-BE49-F238E27FC236}">
                <a16:creationId xmlns:a16="http://schemas.microsoft.com/office/drawing/2014/main" id="{88B80062-A740-4F07-AD1E-C4AB9D7ABC7E}"/>
              </a:ext>
            </a:extLst>
          </p:cNvPr>
          <p:cNvSpPr>
            <a:spLocks noChangeArrowheads="1"/>
          </p:cNvSpPr>
          <p:nvPr/>
        </p:nvSpPr>
        <p:spPr bwMode="auto">
          <a:xfrm>
            <a:off x="2366694" y="1880880"/>
            <a:ext cx="1044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algn="ctr" eaLnBrk="0" fontAlgn="base" hangingPunct="0">
              <a:spcBef>
                <a:spcPct val="50000"/>
              </a:spcBef>
              <a:spcAft>
                <a:spcPct val="0"/>
              </a:spcAft>
            </a:pPr>
            <a:r>
              <a:rPr lang="es-ES" sz="700" b="1" dirty="0">
                <a:solidFill>
                  <a:srgbClr val="FFFFFF"/>
                </a:solidFill>
                <a:latin typeface="Arial" panose="020B0604020202020204" pitchFamily="34" charset="0"/>
                <a:cs typeface="Arial" panose="020B0604020202020204" pitchFamily="34" charset="0"/>
              </a:rPr>
              <a:t>Contabilización de gastos de viaje</a:t>
            </a:r>
            <a:endParaRPr lang="es-ES_tradnl" sz="700" b="1" dirty="0">
              <a:solidFill>
                <a:srgbClr val="FFFFFF"/>
              </a:solidFill>
              <a:latin typeface="Arial" panose="020B0604020202020204" pitchFamily="34" charset="0"/>
              <a:cs typeface="Arial" panose="020B0604020202020204" pitchFamily="34" charset="0"/>
            </a:endParaRPr>
          </a:p>
        </p:txBody>
      </p:sp>
      <p:sp>
        <p:nvSpPr>
          <p:cNvPr id="76" name="AutoShape 7">
            <a:extLst>
              <a:ext uri="{FF2B5EF4-FFF2-40B4-BE49-F238E27FC236}">
                <a16:creationId xmlns:a16="http://schemas.microsoft.com/office/drawing/2014/main" id="{9D1DEFEE-EAFB-4F46-AD68-BD68E69CF1FE}"/>
              </a:ext>
            </a:extLst>
          </p:cNvPr>
          <p:cNvSpPr>
            <a:spLocks noChangeArrowheads="1"/>
          </p:cNvSpPr>
          <p:nvPr/>
        </p:nvSpPr>
        <p:spPr bwMode="auto">
          <a:xfrm>
            <a:off x="3386182" y="1880880"/>
            <a:ext cx="1008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algn="ctr" eaLnBrk="0" fontAlgn="base" hangingPunct="0">
              <a:spcBef>
                <a:spcPct val="50000"/>
              </a:spcBef>
              <a:spcAft>
                <a:spcPct val="0"/>
              </a:spcAft>
            </a:pPr>
            <a:r>
              <a:rPr lang="es-ES" sz="700" b="1" dirty="0">
                <a:solidFill>
                  <a:srgbClr val="FFFFFF"/>
                </a:solidFill>
                <a:latin typeface="Arial" panose="020B0604020202020204" pitchFamily="34" charset="0"/>
                <a:cs typeface="Arial" panose="020B0604020202020204" pitchFamily="34" charset="0"/>
              </a:rPr>
              <a:t>Mantenimiento maestro empleados</a:t>
            </a:r>
            <a:endParaRPr lang="es-ES_tradnl" sz="700" b="1" dirty="0">
              <a:solidFill>
                <a:srgbClr val="FFFFFF"/>
              </a:solidFill>
              <a:latin typeface="Arial" panose="020B0604020202020204" pitchFamily="34" charset="0"/>
              <a:cs typeface="Arial" panose="020B0604020202020204" pitchFamily="34" charset="0"/>
            </a:endParaRPr>
          </a:p>
        </p:txBody>
      </p:sp>
      <p:sp>
        <p:nvSpPr>
          <p:cNvPr id="77" name="AutoShape 7">
            <a:extLst>
              <a:ext uri="{FF2B5EF4-FFF2-40B4-BE49-F238E27FC236}">
                <a16:creationId xmlns:a16="http://schemas.microsoft.com/office/drawing/2014/main" id="{0856AAC5-912A-4304-92B1-7A0D1F888EED}"/>
              </a:ext>
            </a:extLst>
          </p:cNvPr>
          <p:cNvSpPr>
            <a:spLocks noChangeArrowheads="1"/>
          </p:cNvSpPr>
          <p:nvPr/>
        </p:nvSpPr>
        <p:spPr bwMode="auto">
          <a:xfrm>
            <a:off x="4369670" y="1880880"/>
            <a:ext cx="1008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algn="ctr" eaLnBrk="0" fontAlgn="base" hangingPunct="0">
              <a:spcBef>
                <a:spcPct val="50000"/>
              </a:spcBef>
              <a:spcAft>
                <a:spcPct val="0"/>
              </a:spcAft>
            </a:pPr>
            <a:r>
              <a:rPr lang="es-ES" sz="700" b="1" dirty="0">
                <a:solidFill>
                  <a:srgbClr val="FFFFFF"/>
                </a:solidFill>
                <a:latin typeface="Arial" panose="020B0604020202020204" pitchFamily="34" charset="0"/>
                <a:cs typeface="Arial" panose="020B0604020202020204" pitchFamily="34" charset="0"/>
              </a:rPr>
              <a:t>Gestión de anticipos </a:t>
            </a:r>
            <a:r>
              <a:rPr lang="es-ES" sz="700" b="1">
                <a:solidFill>
                  <a:srgbClr val="FFFFFF"/>
                </a:solidFill>
                <a:latin typeface="Arial" panose="020B0604020202020204" pitchFamily="34" charset="0"/>
                <a:cs typeface="Arial" panose="020B0604020202020204" pitchFamily="34" charset="0"/>
              </a:rPr>
              <a:t>de empleados</a:t>
            </a:r>
            <a:endParaRPr lang="es-ES_tradnl" sz="700" b="1" dirty="0">
              <a:solidFill>
                <a:srgbClr val="FFFFFF"/>
              </a:solidFill>
              <a:latin typeface="Arial" panose="020B0604020202020204" pitchFamily="34" charset="0"/>
              <a:cs typeface="Arial" panose="020B0604020202020204" pitchFamily="34" charset="0"/>
            </a:endParaRPr>
          </a:p>
        </p:txBody>
      </p:sp>
      <p:sp>
        <p:nvSpPr>
          <p:cNvPr id="79" name="AutoShape 7">
            <a:extLst>
              <a:ext uri="{FF2B5EF4-FFF2-40B4-BE49-F238E27FC236}">
                <a16:creationId xmlns:a16="http://schemas.microsoft.com/office/drawing/2014/main" id="{C148159F-39B2-4612-A894-928A7A293DBD}"/>
              </a:ext>
            </a:extLst>
          </p:cNvPr>
          <p:cNvSpPr>
            <a:spLocks noChangeArrowheads="1"/>
          </p:cNvSpPr>
          <p:nvPr/>
        </p:nvSpPr>
        <p:spPr bwMode="auto">
          <a:xfrm>
            <a:off x="5353158" y="1880880"/>
            <a:ext cx="1008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algn="ctr" eaLnBrk="0" fontAlgn="base" hangingPunct="0">
              <a:spcBef>
                <a:spcPct val="50000"/>
              </a:spcBef>
              <a:spcAft>
                <a:spcPct val="0"/>
              </a:spcAft>
            </a:pPr>
            <a:r>
              <a:rPr lang="es-ES_tradnl" sz="700" b="1" dirty="0">
                <a:solidFill>
                  <a:srgbClr val="FFFFFF"/>
                </a:solidFill>
                <a:latin typeface="Arial" panose="020B0604020202020204" pitchFamily="34" charset="0"/>
                <a:cs typeface="Arial" panose="020B0604020202020204" pitchFamily="34" charset="0"/>
              </a:rPr>
              <a:t>Interlocución con agencias de viaje</a:t>
            </a:r>
          </a:p>
        </p:txBody>
      </p:sp>
      <p:sp>
        <p:nvSpPr>
          <p:cNvPr id="82" name="AutoShape 7">
            <a:extLst>
              <a:ext uri="{FF2B5EF4-FFF2-40B4-BE49-F238E27FC236}">
                <a16:creationId xmlns:a16="http://schemas.microsoft.com/office/drawing/2014/main" id="{CFF65481-F848-4133-B7FE-3B08CAD6A634}"/>
              </a:ext>
            </a:extLst>
          </p:cNvPr>
          <p:cNvSpPr>
            <a:spLocks noChangeArrowheads="1"/>
          </p:cNvSpPr>
          <p:nvPr/>
        </p:nvSpPr>
        <p:spPr bwMode="auto">
          <a:xfrm>
            <a:off x="6336646" y="1880880"/>
            <a:ext cx="1008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algn="ctr" eaLnBrk="0" fontAlgn="base" hangingPunct="0">
              <a:spcBef>
                <a:spcPct val="50000"/>
              </a:spcBef>
              <a:spcAft>
                <a:spcPct val="0"/>
              </a:spcAft>
            </a:pPr>
            <a:r>
              <a:rPr lang="es-ES" sz="700" b="1" dirty="0">
                <a:solidFill>
                  <a:srgbClr val="FFFFFF"/>
                </a:solidFill>
                <a:latin typeface="Arial" panose="020B0604020202020204" pitchFamily="34" charset="0"/>
                <a:cs typeface="Arial" panose="020B0604020202020204" pitchFamily="34" charset="0"/>
              </a:rPr>
              <a:t>Gestión de tarjetas corporativas </a:t>
            </a:r>
            <a:endParaRPr lang="es-ES_tradnl" sz="700" b="1" dirty="0">
              <a:solidFill>
                <a:srgbClr val="FFFFFF"/>
              </a:solidFill>
              <a:latin typeface="Arial" panose="020B0604020202020204" pitchFamily="34" charset="0"/>
              <a:cs typeface="Arial" panose="020B0604020202020204" pitchFamily="34" charset="0"/>
            </a:endParaRPr>
          </a:p>
        </p:txBody>
      </p:sp>
      <p:sp>
        <p:nvSpPr>
          <p:cNvPr id="89" name="AutoShape 7">
            <a:extLst>
              <a:ext uri="{FF2B5EF4-FFF2-40B4-BE49-F238E27FC236}">
                <a16:creationId xmlns:a16="http://schemas.microsoft.com/office/drawing/2014/main" id="{42480D84-2454-496C-9552-4EB45EF7BC36}"/>
              </a:ext>
            </a:extLst>
          </p:cNvPr>
          <p:cNvSpPr>
            <a:spLocks noChangeArrowheads="1"/>
          </p:cNvSpPr>
          <p:nvPr/>
        </p:nvSpPr>
        <p:spPr bwMode="auto">
          <a:xfrm>
            <a:off x="7320136" y="1880880"/>
            <a:ext cx="1008000" cy="468000"/>
          </a:xfrm>
          <a:prstGeom prst="chevron">
            <a:avLst>
              <a:gd name="adj" fmla="val 19758"/>
            </a:avLst>
          </a:prstGeom>
          <a:solidFill>
            <a:schemeClr val="bg2"/>
          </a:solidFill>
          <a:ln w="19050">
            <a:solidFill>
              <a:schemeClr val="accent6"/>
            </a:solidFill>
          </a:ln>
        </p:spPr>
        <p:txBody>
          <a:bodyPr wrap="square" lIns="0" tIns="0" rIns="0" bIns="0" anchor="ctr" anchorCtr="0"/>
          <a:lstStyle/>
          <a:p>
            <a:pPr algn="ctr" eaLnBrk="0" fontAlgn="base" hangingPunct="0">
              <a:spcBef>
                <a:spcPct val="50000"/>
              </a:spcBef>
              <a:spcAft>
                <a:spcPct val="0"/>
              </a:spcAft>
            </a:pPr>
            <a:r>
              <a:rPr lang="es-ES" sz="900" b="1" dirty="0">
                <a:solidFill>
                  <a:prstClr val="white"/>
                </a:solidFill>
                <a:latin typeface="Arial" panose="020B0604020202020204" pitchFamily="34" charset="0"/>
                <a:cs typeface="Arial" panose="020B0604020202020204" pitchFamily="34" charset="0"/>
              </a:rPr>
              <a:t>Elaboración de informes y controles</a:t>
            </a:r>
            <a:endParaRPr lang="es-ES_tradnl" sz="900" b="1" dirty="0">
              <a:solidFill>
                <a:prstClr val="white"/>
              </a:solidFill>
              <a:latin typeface="Arial" panose="020B0604020202020204" pitchFamily="34" charset="0"/>
              <a:cs typeface="Arial" panose="020B0604020202020204" pitchFamily="34" charset="0"/>
            </a:endParaRPr>
          </a:p>
        </p:txBody>
      </p:sp>
      <p:sp>
        <p:nvSpPr>
          <p:cNvPr id="55" name="KMATable0ValueChain2">
            <a:extLst>
              <a:ext uri="{FF2B5EF4-FFF2-40B4-BE49-F238E27FC236}">
                <a16:creationId xmlns:a16="http://schemas.microsoft.com/office/drawing/2014/main" id="{E5FFB542-0127-4C01-9A7D-9BC406B1487B}"/>
              </a:ext>
            </a:extLst>
          </p:cNvPr>
          <p:cNvSpPr>
            <a:spLocks noChangeArrowheads="1"/>
          </p:cNvSpPr>
          <p:nvPr/>
        </p:nvSpPr>
        <p:spPr bwMode="auto">
          <a:xfrm>
            <a:off x="7140568" y="178744"/>
            <a:ext cx="4104000" cy="163048"/>
          </a:xfrm>
          <a:prstGeom prst="chevron">
            <a:avLst>
              <a:gd name="adj" fmla="val 21138"/>
            </a:avLst>
          </a:prstGeom>
          <a:solidFill>
            <a:schemeClr val="tx2"/>
          </a:solidFill>
          <a:ln>
            <a:noFill/>
          </a:ln>
        </p:spPr>
        <p:txBody>
          <a:bodyPr lIns="0" r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s-ES_tradnl" sz="105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Procesos de Finanzas</a:t>
            </a:r>
          </a:p>
        </p:txBody>
      </p:sp>
      <p:sp>
        <p:nvSpPr>
          <p:cNvPr id="56" name="Rounded Rectangle 59">
            <a:extLst>
              <a:ext uri="{FF2B5EF4-FFF2-40B4-BE49-F238E27FC236}">
                <a16:creationId xmlns:a16="http://schemas.microsoft.com/office/drawing/2014/main" id="{2DA8C87D-78B8-48E6-AF9E-AC05CB5F0765}"/>
              </a:ext>
            </a:extLst>
          </p:cNvPr>
          <p:cNvSpPr/>
          <p:nvPr/>
        </p:nvSpPr>
        <p:spPr>
          <a:xfrm>
            <a:off x="7669537" y="631488"/>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Cuentas a Cobrar</a:t>
            </a:r>
            <a:endParaRPr kumimoji="0" lang="es-ES"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57" name="Rounded Rectangle 59">
            <a:extLst>
              <a:ext uri="{FF2B5EF4-FFF2-40B4-BE49-F238E27FC236}">
                <a16:creationId xmlns:a16="http://schemas.microsoft.com/office/drawing/2014/main" id="{37BA7A78-9BED-4CC7-86D5-1A187C2E777D}"/>
              </a:ext>
            </a:extLst>
          </p:cNvPr>
          <p:cNvSpPr/>
          <p:nvPr/>
        </p:nvSpPr>
        <p:spPr>
          <a:xfrm>
            <a:off x="8696350" y="631488"/>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Tesorería</a:t>
            </a:r>
            <a:endParaRPr lang="es-ES" sz="900" i="1" dirty="0">
              <a:solidFill>
                <a:prstClr val="white"/>
              </a:solidFill>
              <a:latin typeface="Univers for KPMG Cond" panose="020B0606020202020204" pitchFamily="34" charset="0"/>
            </a:endParaRPr>
          </a:p>
        </p:txBody>
      </p:sp>
      <p:sp>
        <p:nvSpPr>
          <p:cNvPr id="60" name="Rounded Rectangle 59">
            <a:extLst>
              <a:ext uri="{FF2B5EF4-FFF2-40B4-BE49-F238E27FC236}">
                <a16:creationId xmlns:a16="http://schemas.microsoft.com/office/drawing/2014/main" id="{E6EA1B62-AA1E-48A0-9EBA-FFFEA33FA97A}"/>
              </a:ext>
            </a:extLst>
          </p:cNvPr>
          <p:cNvSpPr/>
          <p:nvPr/>
        </p:nvSpPr>
        <p:spPr>
          <a:xfrm>
            <a:off x="9723162" y="631488"/>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Impuestos</a:t>
            </a:r>
            <a:endParaRPr lang="es-ES" sz="900" i="1" dirty="0">
              <a:solidFill>
                <a:prstClr val="white"/>
              </a:solidFill>
              <a:latin typeface="Univers for KPMG Cond" panose="020B0606020202020204" pitchFamily="34" charset="0"/>
            </a:endParaRPr>
          </a:p>
        </p:txBody>
      </p:sp>
      <p:sp>
        <p:nvSpPr>
          <p:cNvPr id="62" name="Rounded Rectangle 59">
            <a:extLst>
              <a:ext uri="{FF2B5EF4-FFF2-40B4-BE49-F238E27FC236}">
                <a16:creationId xmlns:a16="http://schemas.microsoft.com/office/drawing/2014/main" id="{18200B3C-CA97-4222-8B1E-FCA9B19B75E1}"/>
              </a:ext>
            </a:extLst>
          </p:cNvPr>
          <p:cNvSpPr/>
          <p:nvPr/>
        </p:nvSpPr>
        <p:spPr>
          <a:xfrm>
            <a:off x="7156668"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a:solidFill>
                  <a:prstClr val="white"/>
                </a:solidFill>
                <a:latin typeface="Univers for KPMG Cond" panose="020B0606020202020204" pitchFamily="34" charset="0"/>
              </a:rPr>
              <a:t>Cuentas </a:t>
            </a:r>
            <a:r>
              <a:rPr lang="es-ES_tradnl" sz="900" i="1" dirty="0">
                <a:solidFill>
                  <a:prstClr val="white"/>
                </a:solidFill>
                <a:latin typeface="Univers for KPMG Cond" panose="020B0606020202020204" pitchFamily="34" charset="0"/>
              </a:rPr>
              <a:t>a Pagar</a:t>
            </a:r>
            <a:endParaRPr lang="es-ES" sz="900" i="1" dirty="0">
              <a:solidFill>
                <a:prstClr val="white"/>
              </a:solidFill>
              <a:latin typeface="Univers for KPMG Cond" panose="020B0606020202020204" pitchFamily="34" charset="0"/>
            </a:endParaRPr>
          </a:p>
        </p:txBody>
      </p:sp>
      <p:sp>
        <p:nvSpPr>
          <p:cNvPr id="70" name="Rounded Rectangle 59">
            <a:extLst>
              <a:ext uri="{FF2B5EF4-FFF2-40B4-BE49-F238E27FC236}">
                <a16:creationId xmlns:a16="http://schemas.microsoft.com/office/drawing/2014/main" id="{F83D9310-453C-4BD2-9FD3-11B69FA5B45A}"/>
              </a:ext>
            </a:extLst>
          </p:cNvPr>
          <p:cNvSpPr/>
          <p:nvPr/>
        </p:nvSpPr>
        <p:spPr>
          <a:xfrm>
            <a:off x="8167555" y="378194"/>
            <a:ext cx="972000" cy="216000"/>
          </a:xfrm>
          <a:prstGeom prst="roundRect">
            <a:avLst/>
          </a:prstGeom>
          <a:solidFill>
            <a:schemeClr val="bg2">
              <a:lumMod val="7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Gastos de Viaje</a:t>
            </a:r>
            <a:endParaRPr lang="es-ES" sz="900" i="1" dirty="0">
              <a:solidFill>
                <a:prstClr val="white"/>
              </a:solidFill>
              <a:latin typeface="Univers for KPMG Cond" panose="020B0606020202020204" pitchFamily="34" charset="0"/>
            </a:endParaRPr>
          </a:p>
        </p:txBody>
      </p:sp>
      <p:sp>
        <p:nvSpPr>
          <p:cNvPr id="71" name="Rounded Rectangle 59">
            <a:extLst>
              <a:ext uri="{FF2B5EF4-FFF2-40B4-BE49-F238E27FC236}">
                <a16:creationId xmlns:a16="http://schemas.microsoft.com/office/drawing/2014/main" id="{78ACA8EA-C952-4CDD-BC79-E6AD1A1767F0}"/>
              </a:ext>
            </a:extLst>
          </p:cNvPr>
          <p:cNvSpPr/>
          <p:nvPr/>
        </p:nvSpPr>
        <p:spPr>
          <a:xfrm>
            <a:off x="9201792"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Contabilidad General</a:t>
            </a:r>
            <a:endParaRPr lang="es-ES" sz="900" i="1" dirty="0">
              <a:solidFill>
                <a:prstClr val="white"/>
              </a:solidFill>
              <a:latin typeface="Univers for KPMG Cond" panose="020B0606020202020204" pitchFamily="34" charset="0"/>
            </a:endParaRPr>
          </a:p>
        </p:txBody>
      </p:sp>
      <p:sp>
        <p:nvSpPr>
          <p:cNvPr id="73" name="Rounded Rectangle 59">
            <a:extLst>
              <a:ext uri="{FF2B5EF4-FFF2-40B4-BE49-F238E27FC236}">
                <a16:creationId xmlns:a16="http://schemas.microsoft.com/office/drawing/2014/main" id="{977AD6DB-A800-49D5-B767-A27EC257B2AF}"/>
              </a:ext>
            </a:extLst>
          </p:cNvPr>
          <p:cNvSpPr/>
          <p:nvPr/>
        </p:nvSpPr>
        <p:spPr>
          <a:xfrm>
            <a:off x="10236030"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Controlling</a:t>
            </a:r>
            <a:endParaRPr lang="es-ES" sz="900" i="1" dirty="0">
              <a:solidFill>
                <a:prstClr val="white"/>
              </a:solidFill>
              <a:latin typeface="Univers for KPMG Cond" panose="020B0606020202020204" pitchFamily="34" charset="0"/>
            </a:endParaRPr>
          </a:p>
        </p:txBody>
      </p:sp>
      <p:grpSp>
        <p:nvGrpSpPr>
          <p:cNvPr id="67" name="Group 66">
            <a:extLst>
              <a:ext uri="{FF2B5EF4-FFF2-40B4-BE49-F238E27FC236}">
                <a16:creationId xmlns:a16="http://schemas.microsoft.com/office/drawing/2014/main" id="{AB5AA3C4-79F0-4636-AE5A-C0CD91A84528}"/>
              </a:ext>
            </a:extLst>
          </p:cNvPr>
          <p:cNvGrpSpPr/>
          <p:nvPr/>
        </p:nvGrpSpPr>
        <p:grpSpPr>
          <a:xfrm>
            <a:off x="5006877" y="44624"/>
            <a:ext cx="2119585" cy="744515"/>
            <a:chOff x="5006877" y="44624"/>
            <a:chExt cx="2119585" cy="826693"/>
          </a:xfrm>
        </p:grpSpPr>
        <p:sp>
          <p:nvSpPr>
            <p:cNvPr id="74" name="AutoShape 7">
              <a:extLst>
                <a:ext uri="{FF2B5EF4-FFF2-40B4-BE49-F238E27FC236}">
                  <a16:creationId xmlns:a16="http://schemas.microsoft.com/office/drawing/2014/main" id="{CB72E9A0-2942-4258-AE63-DA8C596D8766}"/>
                </a:ext>
              </a:extLst>
            </p:cNvPr>
            <p:cNvSpPr>
              <a:spLocks noChangeArrowheads="1"/>
            </p:cNvSpPr>
            <p:nvPr/>
          </p:nvSpPr>
          <p:spPr bwMode="auto">
            <a:xfrm>
              <a:off x="5006877" y="655317"/>
              <a:ext cx="396000" cy="216000"/>
            </a:xfrm>
            <a:prstGeom prst="chevron">
              <a:avLst>
                <a:gd name="adj" fmla="val 19758"/>
              </a:avLst>
            </a:prstGeom>
            <a:solidFill>
              <a:srgbClr val="F68D2E"/>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83"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1" y="74832"/>
              <a:ext cx="396000" cy="216000"/>
            </a:xfrm>
            <a:prstGeom prst="chevron">
              <a:avLst>
                <a:gd name="adj" fmla="val 19758"/>
              </a:avLst>
            </a:prstGeom>
            <a:solidFill>
              <a:schemeClr val="accent5"/>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8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endParaRPr>
            </a:p>
          </p:txBody>
        </p:sp>
        <p:sp>
          <p:nvSpPr>
            <p:cNvPr id="84"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0" y="348584"/>
              <a:ext cx="396000" cy="216000"/>
            </a:xfrm>
            <a:prstGeom prst="chevron">
              <a:avLst>
                <a:gd name="adj" fmla="val 19758"/>
              </a:avLst>
            </a:prstGeom>
            <a:solidFill>
              <a:schemeClr val="bg2"/>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85" name="TextBox 84"/>
            <p:cNvSpPr txBox="1"/>
            <p:nvPr/>
          </p:nvSpPr>
          <p:spPr>
            <a:xfrm>
              <a:off x="5470278" y="44624"/>
              <a:ext cx="1656184" cy="204322"/>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err="1">
                  <a:ln>
                    <a:noFill/>
                  </a:ln>
                  <a:solidFill>
                    <a:srgbClr val="00338D"/>
                  </a:solidFill>
                  <a:effectLst/>
                  <a:uLnTx/>
                  <a:uFillTx/>
                  <a:latin typeface="Arial"/>
                  <a:ea typeface="+mn-ea"/>
                  <a:cs typeface="+mn-cs"/>
                </a:rPr>
                <a:t>Supply</a:t>
              </a:r>
              <a:r>
                <a:rPr kumimoji="0" lang="es-ES" sz="1100" b="0" i="0" u="none" strike="noStrike" kern="1200" cap="none" spc="0" normalizeH="0" baseline="0" noProof="0" dirty="0">
                  <a:ln>
                    <a:noFill/>
                  </a:ln>
                  <a:solidFill>
                    <a:srgbClr val="00338D"/>
                  </a:solidFill>
                  <a:effectLst/>
                  <a:uLnTx/>
                  <a:uFillTx/>
                  <a:latin typeface="Arial"/>
                  <a:ea typeface="+mn-ea"/>
                  <a:cs typeface="+mn-cs"/>
                </a:rPr>
                <a:t> </a:t>
              </a:r>
              <a:r>
                <a:rPr kumimoji="0" lang="es-ES" sz="1100" b="0" i="0" u="none" strike="noStrike" kern="1200" cap="none" spc="0" normalizeH="0" baseline="0" noProof="0" dirty="0" err="1">
                  <a:ln>
                    <a:noFill/>
                  </a:ln>
                  <a:solidFill>
                    <a:srgbClr val="00338D"/>
                  </a:solidFill>
                  <a:effectLst/>
                  <a:uLnTx/>
                  <a:uFillTx/>
                  <a:latin typeface="Arial"/>
                  <a:ea typeface="+mn-ea"/>
                  <a:cs typeface="+mn-cs"/>
                </a:rPr>
                <a:t>Chain</a:t>
              </a:r>
              <a:endParaRPr kumimoji="0" lang="es-ES" sz="1100" b="0" i="0" u="none" strike="noStrike" kern="1200" cap="none" spc="0" normalizeH="0" baseline="0" noProof="0" dirty="0">
                <a:ln>
                  <a:noFill/>
                </a:ln>
                <a:solidFill>
                  <a:srgbClr val="00338D"/>
                </a:solidFill>
                <a:effectLst/>
                <a:uLnTx/>
                <a:uFillTx/>
                <a:latin typeface="Arial"/>
                <a:ea typeface="+mn-ea"/>
                <a:cs typeface="+mn-cs"/>
              </a:endParaRPr>
            </a:p>
          </p:txBody>
        </p:sp>
        <p:sp>
          <p:nvSpPr>
            <p:cNvPr id="86" name="TextBox 85"/>
            <p:cNvSpPr txBox="1"/>
            <p:nvPr/>
          </p:nvSpPr>
          <p:spPr>
            <a:xfrm>
              <a:off x="5470278" y="328440"/>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Finanzas</a:t>
              </a:r>
            </a:p>
          </p:txBody>
        </p:sp>
        <p:sp>
          <p:nvSpPr>
            <p:cNvPr id="87" name="TextBox 86">
              <a:extLst>
                <a:ext uri="{FF2B5EF4-FFF2-40B4-BE49-F238E27FC236}">
                  <a16:creationId xmlns:a16="http://schemas.microsoft.com/office/drawing/2014/main" id="{7F0ED837-5337-47B6-AC8C-3872F871071C}"/>
                </a:ext>
              </a:extLst>
            </p:cNvPr>
            <p:cNvSpPr txBox="1"/>
            <p:nvPr/>
          </p:nvSpPr>
          <p:spPr>
            <a:xfrm>
              <a:off x="5470278" y="625943"/>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Producción</a:t>
              </a:r>
            </a:p>
          </p:txBody>
        </p:sp>
      </p:grpSp>
    </p:spTree>
    <p:extLst>
      <p:ext uri="{BB962C8B-B14F-4D97-AF65-F5344CB8AC3E}">
        <p14:creationId xmlns:p14="http://schemas.microsoft.com/office/powerpoint/2010/main" val="1119753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97313" name="think-cell Slide" r:id="rId6" imgW="216" imgH="216" progId="TCLayout.ActiveDocument.1">
                  <p:embed/>
                </p:oleObj>
              </mc:Choice>
              <mc:Fallback>
                <p:oleObj name="think-cell Slide" r:id="rId6" imgW="216" imgH="216" progId="TCLayout.ActiveDocument.1">
                  <p:embed/>
                  <p:pic>
                    <p:nvPicPr>
                      <p:cNvPr id="4" name="Object 3" hidden="1"/>
                      <p:cNvPicPr/>
                      <p:nvPr/>
                    </p:nvPicPr>
                    <p:blipFill>
                      <a:blip r:embed="rId7"/>
                      <a:stretch>
                        <a:fillRect/>
                      </a:stretch>
                    </p:blipFill>
                    <p:spPr>
                      <a:xfrm>
                        <a:off x="1525589" y="1589"/>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DE92D78-B88A-4237-B719-CF68C8EF0807}"/>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4000" b="0" i="0" u="none" strike="noStrike" kern="1200" cap="none" spc="0" normalizeH="0" baseline="0" noProof="0" dirty="0">
              <a:ln>
                <a:noFill/>
              </a:ln>
              <a:solidFill>
                <a:prstClr val="white"/>
              </a:solidFill>
              <a:effectLst/>
              <a:uLnTx/>
              <a:uFillTx/>
              <a:latin typeface="KPMG Extralight" panose="020B0303030202040204" pitchFamily="34" charset="0"/>
              <a:ea typeface="+mn-ea"/>
              <a:cs typeface="+mn-cs"/>
              <a:sym typeface="KPMG Extralight" panose="020B0303030202040204" pitchFamily="34" charset="0"/>
            </a:endParaRPr>
          </a:p>
        </p:txBody>
      </p:sp>
      <p:sp>
        <p:nvSpPr>
          <p:cNvPr id="47" name="Title 1"/>
          <p:cNvSpPr>
            <a:spLocks noGrp="1"/>
          </p:cNvSpPr>
          <p:nvPr>
            <p:ph type="title"/>
          </p:nvPr>
        </p:nvSpPr>
        <p:spPr>
          <a:xfrm>
            <a:off x="990000" y="167350"/>
            <a:ext cx="8478958" cy="687855"/>
          </a:xfrm>
        </p:spPr>
        <p:txBody>
          <a:bodyPr/>
          <a:lstStyle/>
          <a:p>
            <a:r>
              <a:rPr lang="es-ES_tradnl" sz="2400" b="1" dirty="0">
                <a:solidFill>
                  <a:srgbClr val="00338D"/>
                </a:solidFill>
              </a:rPr>
              <a:t>2.2. Procesos</a:t>
            </a:r>
            <a:br>
              <a:rPr lang="es-ES_tradnl" sz="4000" b="1" dirty="0">
                <a:solidFill>
                  <a:srgbClr val="00338D"/>
                </a:solidFill>
              </a:rPr>
            </a:br>
            <a:r>
              <a:rPr lang="es-ES_tradnl" sz="4000" dirty="0">
                <a:solidFill>
                  <a:srgbClr val="00338D"/>
                </a:solidFill>
              </a:rPr>
              <a:t>Área de Finanzas</a:t>
            </a:r>
            <a:br>
              <a:rPr lang="es-ES_tradnl" sz="4000" b="1" dirty="0"/>
            </a:br>
            <a:endParaRPr lang="es-ES_tradnl" sz="4000" dirty="0"/>
          </a:p>
        </p:txBody>
      </p:sp>
      <p:sp>
        <p:nvSpPr>
          <p:cNvPr id="49" name="Rectangle 23"/>
          <p:cNvSpPr>
            <a:spLocks noChangeArrowheads="1"/>
          </p:cNvSpPr>
          <p:nvPr/>
        </p:nvSpPr>
        <p:spPr bwMode="auto">
          <a:xfrm>
            <a:off x="1271588" y="3010335"/>
            <a:ext cx="9648825" cy="3261156"/>
          </a:xfrm>
          <a:prstGeom prst="rect">
            <a:avLst/>
          </a:prstGeom>
          <a:noFill/>
          <a:ln w="12700">
            <a:solidFill>
              <a:srgbClr val="00A3A1"/>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Arial"/>
              <a:ea typeface="+mn-ea"/>
              <a:cs typeface="+mn-cs"/>
            </a:endParaRPr>
          </a:p>
        </p:txBody>
      </p:sp>
      <p:sp>
        <p:nvSpPr>
          <p:cNvPr id="46" name="Rectangle 23"/>
          <p:cNvSpPr>
            <a:spLocks noChangeArrowheads="1"/>
          </p:cNvSpPr>
          <p:nvPr/>
        </p:nvSpPr>
        <p:spPr bwMode="auto">
          <a:xfrm>
            <a:off x="1271588" y="1240797"/>
            <a:ext cx="7240087" cy="1377708"/>
          </a:xfrm>
          <a:prstGeom prst="rect">
            <a:avLst/>
          </a:prstGeom>
          <a:noFill/>
          <a:ln w="12700">
            <a:solidFill>
              <a:srgbClr val="00266A"/>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Arial"/>
              <a:ea typeface="+mn-ea"/>
              <a:cs typeface="+mn-cs"/>
            </a:endParaRPr>
          </a:p>
        </p:txBody>
      </p:sp>
      <p:sp>
        <p:nvSpPr>
          <p:cNvPr id="50" name="14 Rectángulo redondeado"/>
          <p:cNvSpPr/>
          <p:nvPr/>
        </p:nvSpPr>
        <p:spPr>
          <a:xfrm>
            <a:off x="1271464" y="1036475"/>
            <a:ext cx="2440800" cy="360000"/>
          </a:xfrm>
          <a:prstGeom prst="roundRect">
            <a:avLst/>
          </a:prstGeom>
          <a:solidFill>
            <a:schemeClr val="tx2">
              <a:lumMod val="75000"/>
            </a:schemeClr>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2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Taxonomía</a:t>
            </a:r>
          </a:p>
        </p:txBody>
      </p:sp>
      <p:grpSp>
        <p:nvGrpSpPr>
          <p:cNvPr id="13" name="Group 12">
            <a:extLst>
              <a:ext uri="{FF2B5EF4-FFF2-40B4-BE49-F238E27FC236}">
                <a16:creationId xmlns:a16="http://schemas.microsoft.com/office/drawing/2014/main" id="{3743C344-F426-4131-95C4-D95DF336F0E7}"/>
              </a:ext>
            </a:extLst>
          </p:cNvPr>
          <p:cNvGrpSpPr/>
          <p:nvPr/>
        </p:nvGrpSpPr>
        <p:grpSpPr>
          <a:xfrm>
            <a:off x="3485188" y="902264"/>
            <a:ext cx="432000" cy="432000"/>
            <a:chOff x="2288002" y="902264"/>
            <a:chExt cx="432000" cy="432000"/>
          </a:xfrm>
        </p:grpSpPr>
        <p:sp>
          <p:nvSpPr>
            <p:cNvPr id="9" name="Oval 8"/>
            <p:cNvSpPr/>
            <p:nvPr/>
          </p:nvSpPr>
          <p:spPr>
            <a:xfrm>
              <a:off x="2288002" y="902264"/>
              <a:ext cx="432000" cy="432000"/>
            </a:xfrm>
            <a:prstGeom prst="ellipse">
              <a:avLst/>
            </a:prstGeom>
            <a:solidFill>
              <a:srgbClr val="00486D"/>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8" name="Freeform 4814"/>
            <p:cNvSpPr>
              <a:spLocks noEditPoints="1"/>
            </p:cNvSpPr>
            <p:nvPr/>
          </p:nvSpPr>
          <p:spPr bwMode="auto">
            <a:xfrm>
              <a:off x="2333042" y="972867"/>
              <a:ext cx="254028" cy="305679"/>
            </a:xfrm>
            <a:custGeom>
              <a:avLst/>
              <a:gdLst>
                <a:gd name="T0" fmla="*/ 148 w 280"/>
                <a:gd name="T1" fmla="*/ 304 h 372"/>
                <a:gd name="T2" fmla="*/ 148 w 280"/>
                <a:gd name="T3" fmla="*/ 98 h 372"/>
                <a:gd name="T4" fmla="*/ 164 w 280"/>
                <a:gd name="T5" fmla="*/ 92 h 372"/>
                <a:gd name="T6" fmla="*/ 180 w 280"/>
                <a:gd name="T7" fmla="*/ 72 h 372"/>
                <a:gd name="T8" fmla="*/ 186 w 280"/>
                <a:gd name="T9" fmla="*/ 48 h 372"/>
                <a:gd name="T10" fmla="*/ 178 w 280"/>
                <a:gd name="T11" fmla="*/ 20 h 372"/>
                <a:gd name="T12" fmla="*/ 160 w 280"/>
                <a:gd name="T13" fmla="*/ 48 h 372"/>
                <a:gd name="T14" fmla="*/ 106 w 280"/>
                <a:gd name="T15" fmla="*/ 0 h 372"/>
                <a:gd name="T16" fmla="*/ 80 w 280"/>
                <a:gd name="T17" fmla="*/ 32 h 372"/>
                <a:gd name="T18" fmla="*/ 78 w 280"/>
                <a:gd name="T19" fmla="*/ 56 h 372"/>
                <a:gd name="T20" fmla="*/ 88 w 280"/>
                <a:gd name="T21" fmla="*/ 80 h 372"/>
                <a:gd name="T22" fmla="*/ 108 w 280"/>
                <a:gd name="T23" fmla="*/ 96 h 372"/>
                <a:gd name="T24" fmla="*/ 116 w 280"/>
                <a:gd name="T25" fmla="*/ 300 h 372"/>
                <a:gd name="T26" fmla="*/ 108 w 280"/>
                <a:gd name="T27" fmla="*/ 308 h 372"/>
                <a:gd name="T28" fmla="*/ 96 w 280"/>
                <a:gd name="T29" fmla="*/ 336 h 372"/>
                <a:gd name="T30" fmla="*/ 98 w 280"/>
                <a:gd name="T31" fmla="*/ 350 h 372"/>
                <a:gd name="T32" fmla="*/ 106 w 280"/>
                <a:gd name="T33" fmla="*/ 360 h 372"/>
                <a:gd name="T34" fmla="*/ 124 w 280"/>
                <a:gd name="T35" fmla="*/ 370 h 372"/>
                <a:gd name="T36" fmla="*/ 140 w 280"/>
                <a:gd name="T37" fmla="*/ 370 h 372"/>
                <a:gd name="T38" fmla="*/ 158 w 280"/>
                <a:gd name="T39" fmla="*/ 360 h 372"/>
                <a:gd name="T40" fmla="*/ 168 w 280"/>
                <a:gd name="T41" fmla="*/ 342 h 372"/>
                <a:gd name="T42" fmla="*/ 168 w 280"/>
                <a:gd name="T43" fmla="*/ 328 h 372"/>
                <a:gd name="T44" fmla="*/ 158 w 280"/>
                <a:gd name="T45" fmla="*/ 310 h 372"/>
                <a:gd name="T46" fmla="*/ 144 w 280"/>
                <a:gd name="T47" fmla="*/ 346 h 372"/>
                <a:gd name="T48" fmla="*/ 132 w 280"/>
                <a:gd name="T49" fmla="*/ 352 h 372"/>
                <a:gd name="T50" fmla="*/ 120 w 280"/>
                <a:gd name="T51" fmla="*/ 346 h 372"/>
                <a:gd name="T52" fmla="*/ 116 w 280"/>
                <a:gd name="T53" fmla="*/ 336 h 372"/>
                <a:gd name="T54" fmla="*/ 120 w 280"/>
                <a:gd name="T55" fmla="*/ 324 h 372"/>
                <a:gd name="T56" fmla="*/ 132 w 280"/>
                <a:gd name="T57" fmla="*/ 320 h 372"/>
                <a:gd name="T58" fmla="*/ 144 w 280"/>
                <a:gd name="T59" fmla="*/ 324 h 372"/>
                <a:gd name="T60" fmla="*/ 148 w 280"/>
                <a:gd name="T61" fmla="*/ 336 h 372"/>
                <a:gd name="T62" fmla="*/ 144 w 280"/>
                <a:gd name="T63" fmla="*/ 346 h 372"/>
                <a:gd name="T64" fmla="*/ 186 w 280"/>
                <a:gd name="T65" fmla="*/ 318 h 372"/>
                <a:gd name="T66" fmla="*/ 172 w 280"/>
                <a:gd name="T67" fmla="*/ 296 h 372"/>
                <a:gd name="T68" fmla="*/ 168 w 280"/>
                <a:gd name="T69" fmla="*/ 286 h 372"/>
                <a:gd name="T70" fmla="*/ 168 w 280"/>
                <a:gd name="T71" fmla="*/ 250 h 372"/>
                <a:gd name="T72" fmla="*/ 172 w 280"/>
                <a:gd name="T73" fmla="*/ 190 h 372"/>
                <a:gd name="T74" fmla="*/ 178 w 280"/>
                <a:gd name="T75" fmla="*/ 194 h 372"/>
                <a:gd name="T76" fmla="*/ 186 w 280"/>
                <a:gd name="T77" fmla="*/ 190 h 372"/>
                <a:gd name="T78" fmla="*/ 188 w 280"/>
                <a:gd name="T79" fmla="*/ 180 h 372"/>
                <a:gd name="T80" fmla="*/ 168 w 280"/>
                <a:gd name="T81" fmla="*/ 150 h 372"/>
                <a:gd name="T82" fmla="*/ 204 w 280"/>
                <a:gd name="T83" fmla="*/ 158 h 372"/>
                <a:gd name="T84" fmla="*/ 212 w 280"/>
                <a:gd name="T85" fmla="*/ 160 h 372"/>
                <a:gd name="T86" fmla="*/ 218 w 280"/>
                <a:gd name="T87" fmla="*/ 158 h 372"/>
                <a:gd name="T88" fmla="*/ 220 w 280"/>
                <a:gd name="T89" fmla="*/ 146 h 372"/>
                <a:gd name="T90" fmla="*/ 216 w 280"/>
                <a:gd name="T91" fmla="*/ 102 h 372"/>
                <a:gd name="T92" fmla="*/ 240 w 280"/>
                <a:gd name="T93" fmla="*/ 126 h 372"/>
                <a:gd name="T94" fmla="*/ 248 w 280"/>
                <a:gd name="T95" fmla="*/ 126 h 372"/>
                <a:gd name="T96" fmla="*/ 254 w 280"/>
                <a:gd name="T97" fmla="*/ 122 h 372"/>
                <a:gd name="T98" fmla="*/ 252 w 280"/>
                <a:gd name="T99" fmla="*/ 110 h 372"/>
                <a:gd name="T100" fmla="*/ 84 w 280"/>
                <a:gd name="T101" fmla="*/ 234 h 372"/>
                <a:gd name="T102" fmla="*/ 96 w 280"/>
                <a:gd name="T103" fmla="*/ 292 h 372"/>
                <a:gd name="T104" fmla="*/ 0 w 280"/>
                <a:gd name="T105" fmla="*/ 318 h 372"/>
                <a:gd name="T106" fmla="*/ 72 w 280"/>
                <a:gd name="T107" fmla="*/ 290 h 372"/>
                <a:gd name="T108" fmla="*/ 80 w 280"/>
                <a:gd name="T109" fmla="*/ 292 h 372"/>
                <a:gd name="T110" fmla="*/ 86 w 280"/>
                <a:gd name="T111" fmla="*/ 290 h 372"/>
                <a:gd name="T112" fmla="*/ 88 w 280"/>
                <a:gd name="T113" fmla="*/ 278 h 372"/>
                <a:gd name="T114" fmla="*/ 84 w 280"/>
                <a:gd name="T115" fmla="*/ 23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0" h="372">
                  <a:moveTo>
                    <a:pt x="158" y="310"/>
                  </a:moveTo>
                  <a:lnTo>
                    <a:pt x="158" y="310"/>
                  </a:lnTo>
                  <a:lnTo>
                    <a:pt x="148" y="304"/>
                  </a:lnTo>
                  <a:lnTo>
                    <a:pt x="148" y="304"/>
                  </a:lnTo>
                  <a:lnTo>
                    <a:pt x="148" y="300"/>
                  </a:lnTo>
                  <a:lnTo>
                    <a:pt x="148" y="98"/>
                  </a:lnTo>
                  <a:lnTo>
                    <a:pt x="148" y="98"/>
                  </a:lnTo>
                  <a:lnTo>
                    <a:pt x="156" y="96"/>
                  </a:lnTo>
                  <a:lnTo>
                    <a:pt x="164" y="92"/>
                  </a:lnTo>
                  <a:lnTo>
                    <a:pt x="170" y="86"/>
                  </a:lnTo>
                  <a:lnTo>
                    <a:pt x="176" y="80"/>
                  </a:lnTo>
                  <a:lnTo>
                    <a:pt x="180" y="72"/>
                  </a:lnTo>
                  <a:lnTo>
                    <a:pt x="184" y="64"/>
                  </a:lnTo>
                  <a:lnTo>
                    <a:pt x="186" y="56"/>
                  </a:lnTo>
                  <a:lnTo>
                    <a:pt x="186" y="48"/>
                  </a:lnTo>
                  <a:lnTo>
                    <a:pt x="186" y="48"/>
                  </a:lnTo>
                  <a:lnTo>
                    <a:pt x="184" y="32"/>
                  </a:lnTo>
                  <a:lnTo>
                    <a:pt x="178" y="20"/>
                  </a:lnTo>
                  <a:lnTo>
                    <a:pt x="170" y="10"/>
                  </a:lnTo>
                  <a:lnTo>
                    <a:pt x="160" y="0"/>
                  </a:lnTo>
                  <a:lnTo>
                    <a:pt x="160" y="48"/>
                  </a:lnTo>
                  <a:lnTo>
                    <a:pt x="106" y="48"/>
                  </a:lnTo>
                  <a:lnTo>
                    <a:pt x="106" y="0"/>
                  </a:lnTo>
                  <a:lnTo>
                    <a:pt x="106" y="0"/>
                  </a:lnTo>
                  <a:lnTo>
                    <a:pt x="94" y="10"/>
                  </a:lnTo>
                  <a:lnTo>
                    <a:pt x="86" y="20"/>
                  </a:lnTo>
                  <a:lnTo>
                    <a:pt x="80" y="32"/>
                  </a:lnTo>
                  <a:lnTo>
                    <a:pt x="78" y="48"/>
                  </a:lnTo>
                  <a:lnTo>
                    <a:pt x="78" y="48"/>
                  </a:lnTo>
                  <a:lnTo>
                    <a:pt x="78" y="56"/>
                  </a:lnTo>
                  <a:lnTo>
                    <a:pt x="82" y="64"/>
                  </a:lnTo>
                  <a:lnTo>
                    <a:pt x="84" y="72"/>
                  </a:lnTo>
                  <a:lnTo>
                    <a:pt x="88" y="80"/>
                  </a:lnTo>
                  <a:lnTo>
                    <a:pt x="94" y="86"/>
                  </a:lnTo>
                  <a:lnTo>
                    <a:pt x="100" y="92"/>
                  </a:lnTo>
                  <a:lnTo>
                    <a:pt x="108" y="96"/>
                  </a:lnTo>
                  <a:lnTo>
                    <a:pt x="116" y="98"/>
                  </a:lnTo>
                  <a:lnTo>
                    <a:pt x="116" y="300"/>
                  </a:lnTo>
                  <a:lnTo>
                    <a:pt x="116" y="300"/>
                  </a:lnTo>
                  <a:lnTo>
                    <a:pt x="116" y="304"/>
                  </a:lnTo>
                  <a:lnTo>
                    <a:pt x="116" y="304"/>
                  </a:lnTo>
                  <a:lnTo>
                    <a:pt x="108" y="308"/>
                  </a:lnTo>
                  <a:lnTo>
                    <a:pt x="102" y="316"/>
                  </a:lnTo>
                  <a:lnTo>
                    <a:pt x="98" y="326"/>
                  </a:lnTo>
                  <a:lnTo>
                    <a:pt x="96" y="336"/>
                  </a:lnTo>
                  <a:lnTo>
                    <a:pt x="96" y="336"/>
                  </a:lnTo>
                  <a:lnTo>
                    <a:pt x="96" y="342"/>
                  </a:lnTo>
                  <a:lnTo>
                    <a:pt x="98" y="350"/>
                  </a:lnTo>
                  <a:lnTo>
                    <a:pt x="102" y="356"/>
                  </a:lnTo>
                  <a:lnTo>
                    <a:pt x="106" y="360"/>
                  </a:lnTo>
                  <a:lnTo>
                    <a:pt x="106" y="360"/>
                  </a:lnTo>
                  <a:lnTo>
                    <a:pt x="112" y="366"/>
                  </a:lnTo>
                  <a:lnTo>
                    <a:pt x="118" y="368"/>
                  </a:lnTo>
                  <a:lnTo>
                    <a:pt x="124" y="370"/>
                  </a:lnTo>
                  <a:lnTo>
                    <a:pt x="132" y="372"/>
                  </a:lnTo>
                  <a:lnTo>
                    <a:pt x="132" y="372"/>
                  </a:lnTo>
                  <a:lnTo>
                    <a:pt x="140" y="370"/>
                  </a:lnTo>
                  <a:lnTo>
                    <a:pt x="146" y="368"/>
                  </a:lnTo>
                  <a:lnTo>
                    <a:pt x="152" y="366"/>
                  </a:lnTo>
                  <a:lnTo>
                    <a:pt x="158" y="360"/>
                  </a:lnTo>
                  <a:lnTo>
                    <a:pt x="162" y="356"/>
                  </a:lnTo>
                  <a:lnTo>
                    <a:pt x="166" y="350"/>
                  </a:lnTo>
                  <a:lnTo>
                    <a:pt x="168" y="342"/>
                  </a:lnTo>
                  <a:lnTo>
                    <a:pt x="168" y="336"/>
                  </a:lnTo>
                  <a:lnTo>
                    <a:pt x="168" y="336"/>
                  </a:lnTo>
                  <a:lnTo>
                    <a:pt x="168" y="328"/>
                  </a:lnTo>
                  <a:lnTo>
                    <a:pt x="166" y="322"/>
                  </a:lnTo>
                  <a:lnTo>
                    <a:pt x="162" y="316"/>
                  </a:lnTo>
                  <a:lnTo>
                    <a:pt x="158" y="310"/>
                  </a:lnTo>
                  <a:lnTo>
                    <a:pt x="158" y="310"/>
                  </a:lnTo>
                  <a:close/>
                  <a:moveTo>
                    <a:pt x="144" y="346"/>
                  </a:moveTo>
                  <a:lnTo>
                    <a:pt x="144" y="346"/>
                  </a:lnTo>
                  <a:lnTo>
                    <a:pt x="138" y="350"/>
                  </a:lnTo>
                  <a:lnTo>
                    <a:pt x="132" y="352"/>
                  </a:lnTo>
                  <a:lnTo>
                    <a:pt x="132" y="352"/>
                  </a:lnTo>
                  <a:lnTo>
                    <a:pt x="126" y="350"/>
                  </a:lnTo>
                  <a:lnTo>
                    <a:pt x="120" y="346"/>
                  </a:lnTo>
                  <a:lnTo>
                    <a:pt x="120" y="346"/>
                  </a:lnTo>
                  <a:lnTo>
                    <a:pt x="118" y="342"/>
                  </a:lnTo>
                  <a:lnTo>
                    <a:pt x="116" y="336"/>
                  </a:lnTo>
                  <a:lnTo>
                    <a:pt x="116" y="336"/>
                  </a:lnTo>
                  <a:lnTo>
                    <a:pt x="118" y="330"/>
                  </a:lnTo>
                  <a:lnTo>
                    <a:pt x="120" y="324"/>
                  </a:lnTo>
                  <a:lnTo>
                    <a:pt x="120" y="324"/>
                  </a:lnTo>
                  <a:lnTo>
                    <a:pt x="126" y="320"/>
                  </a:lnTo>
                  <a:lnTo>
                    <a:pt x="132" y="320"/>
                  </a:lnTo>
                  <a:lnTo>
                    <a:pt x="132" y="320"/>
                  </a:lnTo>
                  <a:lnTo>
                    <a:pt x="138" y="320"/>
                  </a:lnTo>
                  <a:lnTo>
                    <a:pt x="144" y="324"/>
                  </a:lnTo>
                  <a:lnTo>
                    <a:pt x="144" y="324"/>
                  </a:lnTo>
                  <a:lnTo>
                    <a:pt x="146" y="330"/>
                  </a:lnTo>
                  <a:lnTo>
                    <a:pt x="148" y="336"/>
                  </a:lnTo>
                  <a:lnTo>
                    <a:pt x="148" y="336"/>
                  </a:lnTo>
                  <a:lnTo>
                    <a:pt x="146" y="342"/>
                  </a:lnTo>
                  <a:lnTo>
                    <a:pt x="144" y="346"/>
                  </a:lnTo>
                  <a:lnTo>
                    <a:pt x="144" y="346"/>
                  </a:lnTo>
                  <a:close/>
                  <a:moveTo>
                    <a:pt x="280" y="38"/>
                  </a:moveTo>
                  <a:lnTo>
                    <a:pt x="280" y="318"/>
                  </a:lnTo>
                  <a:lnTo>
                    <a:pt x="186" y="318"/>
                  </a:lnTo>
                  <a:lnTo>
                    <a:pt x="186" y="318"/>
                  </a:lnTo>
                  <a:lnTo>
                    <a:pt x="180" y="306"/>
                  </a:lnTo>
                  <a:lnTo>
                    <a:pt x="172" y="296"/>
                  </a:lnTo>
                  <a:lnTo>
                    <a:pt x="172" y="296"/>
                  </a:lnTo>
                  <a:lnTo>
                    <a:pt x="168" y="292"/>
                  </a:lnTo>
                  <a:lnTo>
                    <a:pt x="168" y="286"/>
                  </a:lnTo>
                  <a:lnTo>
                    <a:pt x="248" y="286"/>
                  </a:lnTo>
                  <a:lnTo>
                    <a:pt x="248" y="170"/>
                  </a:lnTo>
                  <a:lnTo>
                    <a:pt x="168" y="250"/>
                  </a:lnTo>
                  <a:lnTo>
                    <a:pt x="168" y="188"/>
                  </a:lnTo>
                  <a:lnTo>
                    <a:pt x="172" y="190"/>
                  </a:lnTo>
                  <a:lnTo>
                    <a:pt x="172" y="190"/>
                  </a:lnTo>
                  <a:lnTo>
                    <a:pt x="174" y="192"/>
                  </a:lnTo>
                  <a:lnTo>
                    <a:pt x="178" y="194"/>
                  </a:lnTo>
                  <a:lnTo>
                    <a:pt x="178" y="194"/>
                  </a:lnTo>
                  <a:lnTo>
                    <a:pt x="182" y="192"/>
                  </a:lnTo>
                  <a:lnTo>
                    <a:pt x="186" y="190"/>
                  </a:lnTo>
                  <a:lnTo>
                    <a:pt x="186" y="190"/>
                  </a:lnTo>
                  <a:lnTo>
                    <a:pt x="188" y="186"/>
                  </a:lnTo>
                  <a:lnTo>
                    <a:pt x="188" y="184"/>
                  </a:lnTo>
                  <a:lnTo>
                    <a:pt x="188" y="180"/>
                  </a:lnTo>
                  <a:lnTo>
                    <a:pt x="186" y="176"/>
                  </a:lnTo>
                  <a:lnTo>
                    <a:pt x="168" y="160"/>
                  </a:lnTo>
                  <a:lnTo>
                    <a:pt x="168" y="150"/>
                  </a:lnTo>
                  <a:lnTo>
                    <a:pt x="182" y="136"/>
                  </a:lnTo>
                  <a:lnTo>
                    <a:pt x="204" y="158"/>
                  </a:lnTo>
                  <a:lnTo>
                    <a:pt x="204" y="158"/>
                  </a:lnTo>
                  <a:lnTo>
                    <a:pt x="208" y="160"/>
                  </a:lnTo>
                  <a:lnTo>
                    <a:pt x="212" y="160"/>
                  </a:lnTo>
                  <a:lnTo>
                    <a:pt x="212" y="160"/>
                  </a:lnTo>
                  <a:lnTo>
                    <a:pt x="214" y="160"/>
                  </a:lnTo>
                  <a:lnTo>
                    <a:pt x="218" y="158"/>
                  </a:lnTo>
                  <a:lnTo>
                    <a:pt x="218" y="158"/>
                  </a:lnTo>
                  <a:lnTo>
                    <a:pt x="220" y="154"/>
                  </a:lnTo>
                  <a:lnTo>
                    <a:pt x="222" y="150"/>
                  </a:lnTo>
                  <a:lnTo>
                    <a:pt x="220" y="146"/>
                  </a:lnTo>
                  <a:lnTo>
                    <a:pt x="218" y="144"/>
                  </a:lnTo>
                  <a:lnTo>
                    <a:pt x="196" y="122"/>
                  </a:lnTo>
                  <a:lnTo>
                    <a:pt x="216" y="102"/>
                  </a:lnTo>
                  <a:lnTo>
                    <a:pt x="236" y="124"/>
                  </a:lnTo>
                  <a:lnTo>
                    <a:pt x="236" y="124"/>
                  </a:lnTo>
                  <a:lnTo>
                    <a:pt x="240" y="126"/>
                  </a:lnTo>
                  <a:lnTo>
                    <a:pt x="244" y="128"/>
                  </a:lnTo>
                  <a:lnTo>
                    <a:pt x="244" y="128"/>
                  </a:lnTo>
                  <a:lnTo>
                    <a:pt x="248" y="126"/>
                  </a:lnTo>
                  <a:lnTo>
                    <a:pt x="252" y="124"/>
                  </a:lnTo>
                  <a:lnTo>
                    <a:pt x="252" y="124"/>
                  </a:lnTo>
                  <a:lnTo>
                    <a:pt x="254" y="122"/>
                  </a:lnTo>
                  <a:lnTo>
                    <a:pt x="254" y="118"/>
                  </a:lnTo>
                  <a:lnTo>
                    <a:pt x="254" y="114"/>
                  </a:lnTo>
                  <a:lnTo>
                    <a:pt x="252" y="110"/>
                  </a:lnTo>
                  <a:lnTo>
                    <a:pt x="230" y="88"/>
                  </a:lnTo>
                  <a:lnTo>
                    <a:pt x="280" y="38"/>
                  </a:lnTo>
                  <a:close/>
                  <a:moveTo>
                    <a:pt x="84" y="234"/>
                  </a:moveTo>
                  <a:lnTo>
                    <a:pt x="96" y="248"/>
                  </a:lnTo>
                  <a:lnTo>
                    <a:pt x="96" y="292"/>
                  </a:lnTo>
                  <a:lnTo>
                    <a:pt x="96" y="292"/>
                  </a:lnTo>
                  <a:lnTo>
                    <a:pt x="86" y="304"/>
                  </a:lnTo>
                  <a:lnTo>
                    <a:pt x="80" y="318"/>
                  </a:lnTo>
                  <a:lnTo>
                    <a:pt x="0" y="318"/>
                  </a:lnTo>
                  <a:lnTo>
                    <a:pt x="50" y="268"/>
                  </a:lnTo>
                  <a:lnTo>
                    <a:pt x="72" y="290"/>
                  </a:lnTo>
                  <a:lnTo>
                    <a:pt x="72" y="290"/>
                  </a:lnTo>
                  <a:lnTo>
                    <a:pt x="76" y="292"/>
                  </a:lnTo>
                  <a:lnTo>
                    <a:pt x="80" y="292"/>
                  </a:lnTo>
                  <a:lnTo>
                    <a:pt x="80" y="292"/>
                  </a:lnTo>
                  <a:lnTo>
                    <a:pt x="84" y="292"/>
                  </a:lnTo>
                  <a:lnTo>
                    <a:pt x="86" y="290"/>
                  </a:lnTo>
                  <a:lnTo>
                    <a:pt x="86" y="290"/>
                  </a:lnTo>
                  <a:lnTo>
                    <a:pt x="88" y="286"/>
                  </a:lnTo>
                  <a:lnTo>
                    <a:pt x="90" y="282"/>
                  </a:lnTo>
                  <a:lnTo>
                    <a:pt x="88" y="278"/>
                  </a:lnTo>
                  <a:lnTo>
                    <a:pt x="86" y="274"/>
                  </a:lnTo>
                  <a:lnTo>
                    <a:pt x="64" y="254"/>
                  </a:lnTo>
                  <a:lnTo>
                    <a:pt x="84" y="23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53" name="KMATable0ValueChain2"/>
          <p:cNvSpPr>
            <a:spLocks noChangeArrowheads="1"/>
          </p:cNvSpPr>
          <p:nvPr/>
        </p:nvSpPr>
        <p:spPr bwMode="auto">
          <a:xfrm>
            <a:off x="1343472" y="1481948"/>
            <a:ext cx="6912000" cy="238719"/>
          </a:xfrm>
          <a:prstGeom prst="chevron">
            <a:avLst>
              <a:gd name="adj" fmla="val 21138"/>
            </a:avLst>
          </a:prstGeom>
          <a:solidFill>
            <a:schemeClr val="tx2"/>
          </a:solidFill>
          <a:ln w="25400">
            <a:solidFill>
              <a:schemeClr val="bg1"/>
            </a:solidFill>
            <a:miter lim="800000"/>
            <a:headEnd/>
            <a:tailEnd/>
          </a:ln>
        </p:spPr>
        <p:txBody>
          <a:bodyPr lIns="0" tIns="0" rIns="0" bIns="0"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s-ES_tradnl" sz="11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Contabilidad General</a:t>
            </a:r>
          </a:p>
        </p:txBody>
      </p:sp>
      <p:sp>
        <p:nvSpPr>
          <p:cNvPr id="44" name="Rectangle 43"/>
          <p:cNvSpPr/>
          <p:nvPr/>
        </p:nvSpPr>
        <p:spPr>
          <a:xfrm>
            <a:off x="3864328" y="3220251"/>
            <a:ext cx="4968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Descripción</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5" name="Rectangle 4"/>
          <p:cNvSpPr/>
          <p:nvPr/>
        </p:nvSpPr>
        <p:spPr>
          <a:xfrm>
            <a:off x="1631504" y="3220251"/>
            <a:ext cx="2196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Proceso</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grpSp>
        <p:nvGrpSpPr>
          <p:cNvPr id="78" name="Group 15"/>
          <p:cNvGrpSpPr>
            <a:grpSpLocks noChangeAspect="1"/>
          </p:cNvGrpSpPr>
          <p:nvPr/>
        </p:nvGrpSpPr>
        <p:grpSpPr bwMode="auto">
          <a:xfrm>
            <a:off x="1775520" y="3248548"/>
            <a:ext cx="331372" cy="230082"/>
            <a:chOff x="1316" y="1580"/>
            <a:chExt cx="428" cy="428"/>
          </a:xfrm>
          <a:solidFill>
            <a:schemeClr val="bg1"/>
          </a:solidFill>
        </p:grpSpPr>
        <p:sp>
          <p:nvSpPr>
            <p:cNvPr id="80" name="Freeform 16"/>
            <p:cNvSpPr>
              <a:spLocks noEditPoints="1"/>
            </p:cNvSpPr>
            <p:nvPr/>
          </p:nvSpPr>
          <p:spPr bwMode="auto">
            <a:xfrm>
              <a:off x="1470" y="1713"/>
              <a:ext cx="238" cy="238"/>
            </a:xfrm>
            <a:custGeom>
              <a:avLst/>
              <a:gdLst/>
              <a:ahLst/>
              <a:cxnLst>
                <a:cxn ang="0">
                  <a:pos x="19" y="3"/>
                </a:cxn>
                <a:cxn ang="0">
                  <a:pos x="19" y="3"/>
                </a:cxn>
                <a:cxn ang="0">
                  <a:pos x="31" y="0"/>
                </a:cxn>
                <a:cxn ang="0">
                  <a:pos x="51" y="17"/>
                </a:cxn>
                <a:cxn ang="0">
                  <a:pos x="46" y="30"/>
                </a:cxn>
                <a:cxn ang="0">
                  <a:pos x="46" y="31"/>
                </a:cxn>
                <a:cxn ang="0">
                  <a:pos x="97" y="80"/>
                </a:cxn>
                <a:cxn ang="0">
                  <a:pos x="96" y="96"/>
                </a:cxn>
                <a:cxn ang="0">
                  <a:pos x="80" y="96"/>
                </a:cxn>
                <a:cxn ang="0">
                  <a:pos x="32" y="46"/>
                </a:cxn>
                <a:cxn ang="0">
                  <a:pos x="30" y="46"/>
                </a:cxn>
                <a:cxn ang="0">
                  <a:pos x="17" y="51"/>
                </a:cxn>
                <a:cxn ang="0">
                  <a:pos x="0" y="31"/>
                </a:cxn>
                <a:cxn ang="0">
                  <a:pos x="3" y="19"/>
                </a:cxn>
                <a:cxn ang="0">
                  <a:pos x="3" y="19"/>
                </a:cxn>
                <a:cxn ang="0">
                  <a:pos x="3" y="19"/>
                </a:cxn>
                <a:cxn ang="0">
                  <a:pos x="16" y="32"/>
                </a:cxn>
                <a:cxn ang="0">
                  <a:pos x="27" y="27"/>
                </a:cxn>
                <a:cxn ang="0">
                  <a:pos x="32" y="16"/>
                </a:cxn>
                <a:cxn ang="0">
                  <a:pos x="19" y="4"/>
                </a:cxn>
                <a:cxn ang="0">
                  <a:pos x="19" y="3"/>
                </a:cxn>
                <a:cxn ang="0">
                  <a:pos x="84" y="84"/>
                </a:cxn>
                <a:cxn ang="0">
                  <a:pos x="92" y="84"/>
                </a:cxn>
                <a:cxn ang="0">
                  <a:pos x="92" y="92"/>
                </a:cxn>
                <a:cxn ang="0">
                  <a:pos x="84" y="92"/>
                </a:cxn>
                <a:cxn ang="0">
                  <a:pos x="84" y="84"/>
                </a:cxn>
              </a:cxnLst>
              <a:rect l="0" t="0" r="r" b="b"/>
              <a:pathLst>
                <a:path w="101" h="101">
                  <a:moveTo>
                    <a:pt x="19" y="3"/>
                  </a:moveTo>
                  <a:cubicBezTo>
                    <a:pt x="19" y="3"/>
                    <a:pt x="19" y="3"/>
                    <a:pt x="19" y="3"/>
                  </a:cubicBezTo>
                  <a:cubicBezTo>
                    <a:pt x="31" y="0"/>
                    <a:pt x="31" y="0"/>
                    <a:pt x="31" y="0"/>
                  </a:cubicBezTo>
                  <a:cubicBezTo>
                    <a:pt x="51" y="17"/>
                    <a:pt x="51" y="17"/>
                    <a:pt x="51" y="17"/>
                  </a:cubicBezTo>
                  <a:cubicBezTo>
                    <a:pt x="46" y="30"/>
                    <a:pt x="46" y="30"/>
                    <a:pt x="46" y="30"/>
                  </a:cubicBezTo>
                  <a:cubicBezTo>
                    <a:pt x="46" y="31"/>
                    <a:pt x="46" y="31"/>
                    <a:pt x="46" y="31"/>
                  </a:cubicBezTo>
                  <a:cubicBezTo>
                    <a:pt x="97" y="80"/>
                    <a:pt x="97" y="80"/>
                    <a:pt x="97" y="80"/>
                  </a:cubicBezTo>
                  <a:cubicBezTo>
                    <a:pt x="101" y="84"/>
                    <a:pt x="101" y="92"/>
                    <a:pt x="96" y="96"/>
                  </a:cubicBezTo>
                  <a:cubicBezTo>
                    <a:pt x="92" y="100"/>
                    <a:pt x="85" y="101"/>
                    <a:pt x="80" y="96"/>
                  </a:cubicBezTo>
                  <a:cubicBezTo>
                    <a:pt x="32" y="46"/>
                    <a:pt x="32" y="46"/>
                    <a:pt x="32" y="46"/>
                  </a:cubicBezTo>
                  <a:cubicBezTo>
                    <a:pt x="30" y="46"/>
                    <a:pt x="30" y="46"/>
                    <a:pt x="30" y="46"/>
                  </a:cubicBezTo>
                  <a:cubicBezTo>
                    <a:pt x="17" y="51"/>
                    <a:pt x="17" y="51"/>
                    <a:pt x="17" y="51"/>
                  </a:cubicBezTo>
                  <a:cubicBezTo>
                    <a:pt x="0" y="31"/>
                    <a:pt x="0" y="31"/>
                    <a:pt x="0" y="31"/>
                  </a:cubicBezTo>
                  <a:cubicBezTo>
                    <a:pt x="3" y="19"/>
                    <a:pt x="3" y="19"/>
                    <a:pt x="3" y="19"/>
                  </a:cubicBezTo>
                  <a:cubicBezTo>
                    <a:pt x="3" y="19"/>
                    <a:pt x="3" y="19"/>
                    <a:pt x="3" y="19"/>
                  </a:cubicBezTo>
                  <a:cubicBezTo>
                    <a:pt x="3" y="19"/>
                    <a:pt x="3" y="19"/>
                    <a:pt x="3" y="19"/>
                  </a:cubicBezTo>
                  <a:cubicBezTo>
                    <a:pt x="16" y="32"/>
                    <a:pt x="16" y="32"/>
                    <a:pt x="16" y="32"/>
                  </a:cubicBezTo>
                  <a:cubicBezTo>
                    <a:pt x="27" y="27"/>
                    <a:pt x="27" y="27"/>
                    <a:pt x="27" y="27"/>
                  </a:cubicBezTo>
                  <a:cubicBezTo>
                    <a:pt x="32" y="16"/>
                    <a:pt x="32" y="16"/>
                    <a:pt x="32" y="16"/>
                  </a:cubicBezTo>
                  <a:cubicBezTo>
                    <a:pt x="19" y="4"/>
                    <a:pt x="19" y="4"/>
                    <a:pt x="19" y="4"/>
                  </a:cubicBezTo>
                  <a:lnTo>
                    <a:pt x="19" y="3"/>
                  </a:lnTo>
                  <a:close/>
                  <a:moveTo>
                    <a:pt x="84" y="84"/>
                  </a:moveTo>
                  <a:cubicBezTo>
                    <a:pt x="86" y="82"/>
                    <a:pt x="90" y="82"/>
                    <a:pt x="92" y="84"/>
                  </a:cubicBezTo>
                  <a:cubicBezTo>
                    <a:pt x="94" y="86"/>
                    <a:pt x="94" y="90"/>
                    <a:pt x="92" y="92"/>
                  </a:cubicBezTo>
                  <a:cubicBezTo>
                    <a:pt x="90" y="94"/>
                    <a:pt x="86" y="94"/>
                    <a:pt x="84" y="92"/>
                  </a:cubicBezTo>
                  <a:cubicBezTo>
                    <a:pt x="82" y="90"/>
                    <a:pt x="82" y="86"/>
                    <a:pt x="84" y="84"/>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Arial"/>
                <a:ea typeface="+mn-ea"/>
                <a:cs typeface="+mn-cs"/>
              </a:endParaRPr>
            </a:p>
          </p:txBody>
        </p:sp>
        <p:sp>
          <p:nvSpPr>
            <p:cNvPr id="81" name="Freeform 17"/>
            <p:cNvSpPr>
              <a:spLocks/>
            </p:cNvSpPr>
            <p:nvPr/>
          </p:nvSpPr>
          <p:spPr bwMode="auto">
            <a:xfrm>
              <a:off x="1316" y="1580"/>
              <a:ext cx="428" cy="428"/>
            </a:xfrm>
            <a:custGeom>
              <a:avLst/>
              <a:gdLst/>
              <a:ahLst/>
              <a:cxnLst>
                <a:cxn ang="0">
                  <a:pos x="104" y="0"/>
                </a:cxn>
                <a:cxn ang="0">
                  <a:pos x="108" y="24"/>
                </a:cxn>
                <a:cxn ang="0">
                  <a:pos x="126" y="31"/>
                </a:cxn>
                <a:cxn ang="0">
                  <a:pos x="145" y="17"/>
                </a:cxn>
                <a:cxn ang="0">
                  <a:pos x="164" y="36"/>
                </a:cxn>
                <a:cxn ang="0">
                  <a:pos x="150" y="56"/>
                </a:cxn>
                <a:cxn ang="0">
                  <a:pos x="157" y="74"/>
                </a:cxn>
                <a:cxn ang="0">
                  <a:pos x="181" y="78"/>
                </a:cxn>
                <a:cxn ang="0">
                  <a:pos x="181" y="104"/>
                </a:cxn>
                <a:cxn ang="0">
                  <a:pos x="157" y="108"/>
                </a:cxn>
                <a:cxn ang="0">
                  <a:pos x="152" y="120"/>
                </a:cxn>
                <a:cxn ang="0">
                  <a:pos x="137" y="105"/>
                </a:cxn>
                <a:cxn ang="0">
                  <a:pos x="139" y="97"/>
                </a:cxn>
                <a:cxn ang="0">
                  <a:pos x="97" y="43"/>
                </a:cxn>
                <a:cxn ang="0">
                  <a:pos x="43" y="84"/>
                </a:cxn>
                <a:cxn ang="0">
                  <a:pos x="84" y="139"/>
                </a:cxn>
                <a:cxn ang="0">
                  <a:pos x="106" y="136"/>
                </a:cxn>
                <a:cxn ang="0">
                  <a:pos x="121" y="152"/>
                </a:cxn>
                <a:cxn ang="0">
                  <a:pos x="108" y="157"/>
                </a:cxn>
                <a:cxn ang="0">
                  <a:pos x="104" y="181"/>
                </a:cxn>
                <a:cxn ang="0">
                  <a:pos x="77" y="181"/>
                </a:cxn>
                <a:cxn ang="0">
                  <a:pos x="73" y="157"/>
                </a:cxn>
                <a:cxn ang="0">
                  <a:pos x="55" y="150"/>
                </a:cxn>
                <a:cxn ang="0">
                  <a:pos x="36" y="164"/>
                </a:cxn>
                <a:cxn ang="0">
                  <a:pos x="17" y="145"/>
                </a:cxn>
                <a:cxn ang="0">
                  <a:pos x="31" y="126"/>
                </a:cxn>
                <a:cxn ang="0">
                  <a:pos x="24" y="108"/>
                </a:cxn>
                <a:cxn ang="0">
                  <a:pos x="0" y="104"/>
                </a:cxn>
                <a:cxn ang="0">
                  <a:pos x="0" y="78"/>
                </a:cxn>
                <a:cxn ang="0">
                  <a:pos x="24" y="73"/>
                </a:cxn>
                <a:cxn ang="0">
                  <a:pos x="31" y="56"/>
                </a:cxn>
                <a:cxn ang="0">
                  <a:pos x="17" y="36"/>
                </a:cxn>
                <a:cxn ang="0">
                  <a:pos x="36" y="17"/>
                </a:cxn>
                <a:cxn ang="0">
                  <a:pos x="56" y="31"/>
                </a:cxn>
                <a:cxn ang="0">
                  <a:pos x="73" y="24"/>
                </a:cxn>
                <a:cxn ang="0">
                  <a:pos x="78" y="0"/>
                </a:cxn>
                <a:cxn ang="0">
                  <a:pos x="104" y="0"/>
                </a:cxn>
              </a:cxnLst>
              <a:rect l="0" t="0" r="r" b="b"/>
              <a:pathLst>
                <a:path w="181" h="181">
                  <a:moveTo>
                    <a:pt x="104" y="0"/>
                  </a:moveTo>
                  <a:cubicBezTo>
                    <a:pt x="108" y="24"/>
                    <a:pt x="108" y="24"/>
                    <a:pt x="108" y="24"/>
                  </a:cubicBezTo>
                  <a:cubicBezTo>
                    <a:pt x="126" y="31"/>
                    <a:pt x="126" y="31"/>
                    <a:pt x="126" y="31"/>
                  </a:cubicBezTo>
                  <a:cubicBezTo>
                    <a:pt x="145" y="17"/>
                    <a:pt x="145" y="17"/>
                    <a:pt x="145" y="17"/>
                  </a:cubicBezTo>
                  <a:cubicBezTo>
                    <a:pt x="164" y="36"/>
                    <a:pt x="164" y="36"/>
                    <a:pt x="164" y="36"/>
                  </a:cubicBezTo>
                  <a:cubicBezTo>
                    <a:pt x="150" y="56"/>
                    <a:pt x="150" y="56"/>
                    <a:pt x="150" y="56"/>
                  </a:cubicBezTo>
                  <a:cubicBezTo>
                    <a:pt x="157" y="74"/>
                    <a:pt x="157" y="74"/>
                    <a:pt x="157" y="74"/>
                  </a:cubicBezTo>
                  <a:cubicBezTo>
                    <a:pt x="181" y="78"/>
                    <a:pt x="181" y="78"/>
                    <a:pt x="181" y="78"/>
                  </a:cubicBezTo>
                  <a:cubicBezTo>
                    <a:pt x="181" y="104"/>
                    <a:pt x="181" y="104"/>
                    <a:pt x="181" y="104"/>
                  </a:cubicBezTo>
                  <a:cubicBezTo>
                    <a:pt x="157" y="108"/>
                    <a:pt x="157" y="108"/>
                    <a:pt x="157" y="108"/>
                  </a:cubicBezTo>
                  <a:cubicBezTo>
                    <a:pt x="152" y="120"/>
                    <a:pt x="152" y="120"/>
                    <a:pt x="152" y="120"/>
                  </a:cubicBezTo>
                  <a:cubicBezTo>
                    <a:pt x="137" y="105"/>
                    <a:pt x="137" y="105"/>
                    <a:pt x="137" y="105"/>
                  </a:cubicBezTo>
                  <a:cubicBezTo>
                    <a:pt x="138" y="103"/>
                    <a:pt x="138" y="100"/>
                    <a:pt x="139" y="97"/>
                  </a:cubicBezTo>
                  <a:cubicBezTo>
                    <a:pt x="142" y="71"/>
                    <a:pt x="124" y="46"/>
                    <a:pt x="97" y="43"/>
                  </a:cubicBezTo>
                  <a:cubicBezTo>
                    <a:pt x="71" y="39"/>
                    <a:pt x="46" y="58"/>
                    <a:pt x="43" y="84"/>
                  </a:cubicBezTo>
                  <a:cubicBezTo>
                    <a:pt x="39" y="111"/>
                    <a:pt x="58" y="135"/>
                    <a:pt x="84" y="139"/>
                  </a:cubicBezTo>
                  <a:cubicBezTo>
                    <a:pt x="92" y="140"/>
                    <a:pt x="99" y="139"/>
                    <a:pt x="106" y="136"/>
                  </a:cubicBezTo>
                  <a:cubicBezTo>
                    <a:pt x="121" y="152"/>
                    <a:pt x="121" y="152"/>
                    <a:pt x="121" y="152"/>
                  </a:cubicBezTo>
                  <a:cubicBezTo>
                    <a:pt x="108" y="157"/>
                    <a:pt x="108" y="157"/>
                    <a:pt x="108" y="157"/>
                  </a:cubicBezTo>
                  <a:cubicBezTo>
                    <a:pt x="104" y="181"/>
                    <a:pt x="104" y="181"/>
                    <a:pt x="104" y="181"/>
                  </a:cubicBezTo>
                  <a:cubicBezTo>
                    <a:pt x="77" y="181"/>
                    <a:pt x="77" y="181"/>
                    <a:pt x="77" y="181"/>
                  </a:cubicBezTo>
                  <a:cubicBezTo>
                    <a:pt x="73" y="157"/>
                    <a:pt x="73" y="157"/>
                    <a:pt x="73" y="157"/>
                  </a:cubicBezTo>
                  <a:cubicBezTo>
                    <a:pt x="55" y="150"/>
                    <a:pt x="55" y="150"/>
                    <a:pt x="55" y="150"/>
                  </a:cubicBezTo>
                  <a:cubicBezTo>
                    <a:pt x="36" y="164"/>
                    <a:pt x="36" y="164"/>
                    <a:pt x="36" y="164"/>
                  </a:cubicBezTo>
                  <a:cubicBezTo>
                    <a:pt x="17" y="145"/>
                    <a:pt x="17" y="145"/>
                    <a:pt x="17" y="145"/>
                  </a:cubicBezTo>
                  <a:cubicBezTo>
                    <a:pt x="31" y="126"/>
                    <a:pt x="31" y="126"/>
                    <a:pt x="31" y="126"/>
                  </a:cubicBezTo>
                  <a:cubicBezTo>
                    <a:pt x="24" y="108"/>
                    <a:pt x="24" y="108"/>
                    <a:pt x="24" y="108"/>
                  </a:cubicBezTo>
                  <a:cubicBezTo>
                    <a:pt x="0" y="104"/>
                    <a:pt x="0" y="104"/>
                    <a:pt x="0" y="104"/>
                  </a:cubicBezTo>
                  <a:cubicBezTo>
                    <a:pt x="0" y="78"/>
                    <a:pt x="0" y="78"/>
                    <a:pt x="0" y="78"/>
                  </a:cubicBezTo>
                  <a:cubicBezTo>
                    <a:pt x="24" y="73"/>
                    <a:pt x="24" y="73"/>
                    <a:pt x="24" y="73"/>
                  </a:cubicBezTo>
                  <a:cubicBezTo>
                    <a:pt x="31" y="56"/>
                    <a:pt x="31" y="56"/>
                    <a:pt x="31" y="56"/>
                  </a:cubicBezTo>
                  <a:cubicBezTo>
                    <a:pt x="17" y="36"/>
                    <a:pt x="17" y="36"/>
                    <a:pt x="17" y="36"/>
                  </a:cubicBezTo>
                  <a:cubicBezTo>
                    <a:pt x="36" y="17"/>
                    <a:pt x="36" y="17"/>
                    <a:pt x="36" y="17"/>
                  </a:cubicBezTo>
                  <a:cubicBezTo>
                    <a:pt x="56" y="31"/>
                    <a:pt x="56" y="31"/>
                    <a:pt x="56" y="31"/>
                  </a:cubicBezTo>
                  <a:cubicBezTo>
                    <a:pt x="73" y="24"/>
                    <a:pt x="73" y="24"/>
                    <a:pt x="73" y="24"/>
                  </a:cubicBezTo>
                  <a:cubicBezTo>
                    <a:pt x="78" y="0"/>
                    <a:pt x="78" y="0"/>
                    <a:pt x="78" y="0"/>
                  </a:cubicBezTo>
                  <a:lnTo>
                    <a:pt x="10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45" name="Rectangle 44"/>
          <p:cNvSpPr/>
          <p:nvPr/>
        </p:nvSpPr>
        <p:spPr>
          <a:xfrm>
            <a:off x="8868472" y="3220251"/>
            <a:ext cx="1692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Sistema</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120" name="Freeform 5014"/>
          <p:cNvSpPr>
            <a:spLocks noEditPoints="1"/>
          </p:cNvSpPr>
          <p:nvPr/>
        </p:nvSpPr>
        <p:spPr bwMode="auto">
          <a:xfrm>
            <a:off x="9013836" y="3265622"/>
            <a:ext cx="250516" cy="184071"/>
          </a:xfrm>
          <a:custGeom>
            <a:avLst/>
            <a:gdLst>
              <a:gd name="T0" fmla="*/ 360 w 360"/>
              <a:gd name="T1" fmla="*/ 256 h 278"/>
              <a:gd name="T2" fmla="*/ 360 w 360"/>
              <a:gd name="T3" fmla="*/ 252 h 278"/>
              <a:gd name="T4" fmla="*/ 358 w 360"/>
              <a:gd name="T5" fmla="*/ 252 h 278"/>
              <a:gd name="T6" fmla="*/ 318 w 360"/>
              <a:gd name="T7" fmla="*/ 200 h 278"/>
              <a:gd name="T8" fmla="*/ 314 w 360"/>
              <a:gd name="T9" fmla="*/ 198 h 278"/>
              <a:gd name="T10" fmla="*/ 50 w 360"/>
              <a:gd name="T11" fmla="*/ 196 h 278"/>
              <a:gd name="T12" fmla="*/ 46 w 360"/>
              <a:gd name="T13" fmla="*/ 198 h 278"/>
              <a:gd name="T14" fmla="*/ 2 w 360"/>
              <a:gd name="T15" fmla="*/ 250 h 278"/>
              <a:gd name="T16" fmla="*/ 2 w 360"/>
              <a:gd name="T17" fmla="*/ 252 h 278"/>
              <a:gd name="T18" fmla="*/ 0 w 360"/>
              <a:gd name="T19" fmla="*/ 252 h 278"/>
              <a:gd name="T20" fmla="*/ 0 w 360"/>
              <a:gd name="T21" fmla="*/ 256 h 278"/>
              <a:gd name="T22" fmla="*/ 0 w 360"/>
              <a:gd name="T23" fmla="*/ 256 h 278"/>
              <a:gd name="T24" fmla="*/ 0 w 360"/>
              <a:gd name="T25" fmla="*/ 268 h 278"/>
              <a:gd name="T26" fmla="*/ 4 w 360"/>
              <a:gd name="T27" fmla="*/ 276 h 278"/>
              <a:gd name="T28" fmla="*/ 10 w 360"/>
              <a:gd name="T29" fmla="*/ 278 h 278"/>
              <a:gd name="T30" fmla="*/ 350 w 360"/>
              <a:gd name="T31" fmla="*/ 278 h 278"/>
              <a:gd name="T32" fmla="*/ 356 w 360"/>
              <a:gd name="T33" fmla="*/ 276 h 278"/>
              <a:gd name="T34" fmla="*/ 360 w 360"/>
              <a:gd name="T35" fmla="*/ 268 h 278"/>
              <a:gd name="T36" fmla="*/ 360 w 360"/>
              <a:gd name="T37" fmla="*/ 256 h 278"/>
              <a:gd name="T38" fmla="*/ 360 w 360"/>
              <a:gd name="T39" fmla="*/ 256 h 278"/>
              <a:gd name="T40" fmla="*/ 146 w 360"/>
              <a:gd name="T41" fmla="*/ 234 h 278"/>
              <a:gd name="T42" fmla="*/ 226 w 360"/>
              <a:gd name="T43" fmla="*/ 254 h 278"/>
              <a:gd name="T44" fmla="*/ 338 w 360"/>
              <a:gd name="T45" fmla="*/ 268 h 278"/>
              <a:gd name="T46" fmla="*/ 334 w 360"/>
              <a:gd name="T47" fmla="*/ 270 h 278"/>
              <a:gd name="T48" fmla="*/ 332 w 360"/>
              <a:gd name="T49" fmla="*/ 270 h 278"/>
              <a:gd name="T50" fmla="*/ 326 w 360"/>
              <a:gd name="T51" fmla="*/ 268 h 278"/>
              <a:gd name="T52" fmla="*/ 324 w 360"/>
              <a:gd name="T53" fmla="*/ 262 h 278"/>
              <a:gd name="T54" fmla="*/ 326 w 360"/>
              <a:gd name="T55" fmla="*/ 256 h 278"/>
              <a:gd name="T56" fmla="*/ 328 w 360"/>
              <a:gd name="T57" fmla="*/ 256 h 278"/>
              <a:gd name="T58" fmla="*/ 334 w 360"/>
              <a:gd name="T59" fmla="*/ 256 h 278"/>
              <a:gd name="T60" fmla="*/ 338 w 360"/>
              <a:gd name="T61" fmla="*/ 256 h 278"/>
              <a:gd name="T62" fmla="*/ 340 w 360"/>
              <a:gd name="T63" fmla="*/ 262 h 278"/>
              <a:gd name="T64" fmla="*/ 340 w 360"/>
              <a:gd name="T65" fmla="*/ 266 h 278"/>
              <a:gd name="T66" fmla="*/ 338 w 360"/>
              <a:gd name="T67" fmla="*/ 268 h 278"/>
              <a:gd name="T68" fmla="*/ 306 w 360"/>
              <a:gd name="T69" fmla="*/ 184 h 278"/>
              <a:gd name="T70" fmla="*/ 310 w 360"/>
              <a:gd name="T71" fmla="*/ 184 h 278"/>
              <a:gd name="T72" fmla="*/ 318 w 360"/>
              <a:gd name="T73" fmla="*/ 178 h 278"/>
              <a:gd name="T74" fmla="*/ 318 w 360"/>
              <a:gd name="T75" fmla="*/ 12 h 278"/>
              <a:gd name="T76" fmla="*/ 318 w 360"/>
              <a:gd name="T77" fmla="*/ 6 h 278"/>
              <a:gd name="T78" fmla="*/ 310 w 360"/>
              <a:gd name="T79" fmla="*/ 0 h 278"/>
              <a:gd name="T80" fmla="*/ 54 w 360"/>
              <a:gd name="T81" fmla="*/ 0 h 278"/>
              <a:gd name="T82" fmla="*/ 50 w 360"/>
              <a:gd name="T83" fmla="*/ 0 h 278"/>
              <a:gd name="T84" fmla="*/ 42 w 360"/>
              <a:gd name="T85" fmla="*/ 6 h 278"/>
              <a:gd name="T86" fmla="*/ 42 w 360"/>
              <a:gd name="T87" fmla="*/ 172 h 278"/>
              <a:gd name="T88" fmla="*/ 42 w 360"/>
              <a:gd name="T89" fmla="*/ 178 h 278"/>
              <a:gd name="T90" fmla="*/ 50 w 360"/>
              <a:gd name="T91" fmla="*/ 184 h 278"/>
              <a:gd name="T92" fmla="*/ 54 w 360"/>
              <a:gd name="T93" fmla="*/ 184 h 278"/>
              <a:gd name="T94" fmla="*/ 294 w 360"/>
              <a:gd name="T95" fmla="*/ 24 h 278"/>
              <a:gd name="T96" fmla="*/ 66 w 360"/>
              <a:gd name="T97"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0" h="278">
                <a:moveTo>
                  <a:pt x="360" y="256"/>
                </a:moveTo>
                <a:lnTo>
                  <a:pt x="360" y="256"/>
                </a:lnTo>
                <a:lnTo>
                  <a:pt x="360" y="252"/>
                </a:lnTo>
                <a:lnTo>
                  <a:pt x="360" y="252"/>
                </a:lnTo>
                <a:lnTo>
                  <a:pt x="358" y="252"/>
                </a:lnTo>
                <a:lnTo>
                  <a:pt x="358" y="252"/>
                </a:lnTo>
                <a:lnTo>
                  <a:pt x="358" y="250"/>
                </a:lnTo>
                <a:lnTo>
                  <a:pt x="318" y="200"/>
                </a:lnTo>
                <a:lnTo>
                  <a:pt x="318" y="200"/>
                </a:lnTo>
                <a:lnTo>
                  <a:pt x="314" y="198"/>
                </a:lnTo>
                <a:lnTo>
                  <a:pt x="310" y="196"/>
                </a:lnTo>
                <a:lnTo>
                  <a:pt x="50" y="196"/>
                </a:lnTo>
                <a:lnTo>
                  <a:pt x="50" y="196"/>
                </a:lnTo>
                <a:lnTo>
                  <a:pt x="46" y="198"/>
                </a:lnTo>
                <a:lnTo>
                  <a:pt x="42" y="200"/>
                </a:lnTo>
                <a:lnTo>
                  <a:pt x="2" y="250"/>
                </a:lnTo>
                <a:lnTo>
                  <a:pt x="2" y="250"/>
                </a:lnTo>
                <a:lnTo>
                  <a:pt x="2" y="252"/>
                </a:lnTo>
                <a:lnTo>
                  <a:pt x="2" y="252"/>
                </a:lnTo>
                <a:lnTo>
                  <a:pt x="0" y="252"/>
                </a:lnTo>
                <a:lnTo>
                  <a:pt x="0" y="252"/>
                </a:lnTo>
                <a:lnTo>
                  <a:pt x="0" y="256"/>
                </a:lnTo>
                <a:lnTo>
                  <a:pt x="0" y="256"/>
                </a:lnTo>
                <a:lnTo>
                  <a:pt x="0" y="256"/>
                </a:lnTo>
                <a:lnTo>
                  <a:pt x="0" y="268"/>
                </a:lnTo>
                <a:lnTo>
                  <a:pt x="0" y="268"/>
                </a:lnTo>
                <a:lnTo>
                  <a:pt x="0" y="272"/>
                </a:lnTo>
                <a:lnTo>
                  <a:pt x="4" y="276"/>
                </a:lnTo>
                <a:lnTo>
                  <a:pt x="6" y="278"/>
                </a:lnTo>
                <a:lnTo>
                  <a:pt x="10" y="278"/>
                </a:lnTo>
                <a:lnTo>
                  <a:pt x="350" y="278"/>
                </a:lnTo>
                <a:lnTo>
                  <a:pt x="350" y="278"/>
                </a:lnTo>
                <a:lnTo>
                  <a:pt x="354" y="278"/>
                </a:lnTo>
                <a:lnTo>
                  <a:pt x="356" y="276"/>
                </a:lnTo>
                <a:lnTo>
                  <a:pt x="360" y="272"/>
                </a:lnTo>
                <a:lnTo>
                  <a:pt x="360" y="268"/>
                </a:lnTo>
                <a:lnTo>
                  <a:pt x="360" y="256"/>
                </a:lnTo>
                <a:lnTo>
                  <a:pt x="360" y="256"/>
                </a:lnTo>
                <a:lnTo>
                  <a:pt x="360" y="256"/>
                </a:lnTo>
                <a:lnTo>
                  <a:pt x="360" y="256"/>
                </a:lnTo>
                <a:close/>
                <a:moveTo>
                  <a:pt x="134" y="254"/>
                </a:moveTo>
                <a:lnTo>
                  <a:pt x="146" y="234"/>
                </a:lnTo>
                <a:lnTo>
                  <a:pt x="214" y="234"/>
                </a:lnTo>
                <a:lnTo>
                  <a:pt x="226" y="254"/>
                </a:lnTo>
                <a:lnTo>
                  <a:pt x="134" y="254"/>
                </a:lnTo>
                <a:close/>
                <a:moveTo>
                  <a:pt x="338" y="268"/>
                </a:moveTo>
                <a:lnTo>
                  <a:pt x="338" y="268"/>
                </a:lnTo>
                <a:lnTo>
                  <a:pt x="334" y="270"/>
                </a:lnTo>
                <a:lnTo>
                  <a:pt x="332" y="270"/>
                </a:lnTo>
                <a:lnTo>
                  <a:pt x="332" y="270"/>
                </a:lnTo>
                <a:lnTo>
                  <a:pt x="326" y="268"/>
                </a:lnTo>
                <a:lnTo>
                  <a:pt x="326" y="268"/>
                </a:lnTo>
                <a:lnTo>
                  <a:pt x="324" y="262"/>
                </a:lnTo>
                <a:lnTo>
                  <a:pt x="324" y="262"/>
                </a:lnTo>
                <a:lnTo>
                  <a:pt x="324" y="260"/>
                </a:lnTo>
                <a:lnTo>
                  <a:pt x="326" y="256"/>
                </a:lnTo>
                <a:lnTo>
                  <a:pt x="326" y="256"/>
                </a:lnTo>
                <a:lnTo>
                  <a:pt x="328" y="256"/>
                </a:lnTo>
                <a:lnTo>
                  <a:pt x="332" y="254"/>
                </a:lnTo>
                <a:lnTo>
                  <a:pt x="334" y="256"/>
                </a:lnTo>
                <a:lnTo>
                  <a:pt x="338" y="256"/>
                </a:lnTo>
                <a:lnTo>
                  <a:pt x="338" y="256"/>
                </a:lnTo>
                <a:lnTo>
                  <a:pt x="340" y="260"/>
                </a:lnTo>
                <a:lnTo>
                  <a:pt x="340" y="262"/>
                </a:lnTo>
                <a:lnTo>
                  <a:pt x="340" y="262"/>
                </a:lnTo>
                <a:lnTo>
                  <a:pt x="340" y="266"/>
                </a:lnTo>
                <a:lnTo>
                  <a:pt x="338" y="268"/>
                </a:lnTo>
                <a:lnTo>
                  <a:pt x="338" y="268"/>
                </a:lnTo>
                <a:close/>
                <a:moveTo>
                  <a:pt x="54" y="184"/>
                </a:moveTo>
                <a:lnTo>
                  <a:pt x="306" y="184"/>
                </a:lnTo>
                <a:lnTo>
                  <a:pt x="306" y="184"/>
                </a:lnTo>
                <a:lnTo>
                  <a:pt x="310" y="184"/>
                </a:lnTo>
                <a:lnTo>
                  <a:pt x="314" y="182"/>
                </a:lnTo>
                <a:lnTo>
                  <a:pt x="318" y="178"/>
                </a:lnTo>
                <a:lnTo>
                  <a:pt x="318" y="172"/>
                </a:lnTo>
                <a:lnTo>
                  <a:pt x="318" y="12"/>
                </a:lnTo>
                <a:lnTo>
                  <a:pt x="318" y="12"/>
                </a:lnTo>
                <a:lnTo>
                  <a:pt x="318" y="6"/>
                </a:lnTo>
                <a:lnTo>
                  <a:pt x="314" y="2"/>
                </a:lnTo>
                <a:lnTo>
                  <a:pt x="310" y="0"/>
                </a:lnTo>
                <a:lnTo>
                  <a:pt x="306" y="0"/>
                </a:lnTo>
                <a:lnTo>
                  <a:pt x="54" y="0"/>
                </a:lnTo>
                <a:lnTo>
                  <a:pt x="54" y="0"/>
                </a:lnTo>
                <a:lnTo>
                  <a:pt x="50" y="0"/>
                </a:lnTo>
                <a:lnTo>
                  <a:pt x="46" y="2"/>
                </a:lnTo>
                <a:lnTo>
                  <a:pt x="42" y="6"/>
                </a:lnTo>
                <a:lnTo>
                  <a:pt x="42" y="12"/>
                </a:lnTo>
                <a:lnTo>
                  <a:pt x="42" y="172"/>
                </a:lnTo>
                <a:lnTo>
                  <a:pt x="42" y="172"/>
                </a:lnTo>
                <a:lnTo>
                  <a:pt x="42" y="178"/>
                </a:lnTo>
                <a:lnTo>
                  <a:pt x="46" y="182"/>
                </a:lnTo>
                <a:lnTo>
                  <a:pt x="50" y="184"/>
                </a:lnTo>
                <a:lnTo>
                  <a:pt x="54" y="184"/>
                </a:lnTo>
                <a:lnTo>
                  <a:pt x="54" y="184"/>
                </a:lnTo>
                <a:close/>
                <a:moveTo>
                  <a:pt x="66" y="24"/>
                </a:moveTo>
                <a:lnTo>
                  <a:pt x="294" y="24"/>
                </a:lnTo>
                <a:lnTo>
                  <a:pt x="294" y="160"/>
                </a:lnTo>
                <a:lnTo>
                  <a:pt x="66" y="160"/>
                </a:lnTo>
                <a:lnTo>
                  <a:pt x="66" y="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grpSp>
        <p:nvGrpSpPr>
          <p:cNvPr id="15" name="Group 14">
            <a:extLst>
              <a:ext uri="{FF2B5EF4-FFF2-40B4-BE49-F238E27FC236}">
                <a16:creationId xmlns:a16="http://schemas.microsoft.com/office/drawing/2014/main" id="{F90E6F75-52E7-4C20-80C3-B6002248B6B7}"/>
              </a:ext>
            </a:extLst>
          </p:cNvPr>
          <p:cNvGrpSpPr/>
          <p:nvPr/>
        </p:nvGrpSpPr>
        <p:grpSpPr>
          <a:xfrm>
            <a:off x="1271465" y="2645174"/>
            <a:ext cx="2645723" cy="522388"/>
            <a:chOff x="623392" y="2645174"/>
            <a:chExt cx="2645723" cy="522388"/>
          </a:xfrm>
        </p:grpSpPr>
        <p:sp>
          <p:nvSpPr>
            <p:cNvPr id="52" name="16 Rectángulo redondeado"/>
            <p:cNvSpPr/>
            <p:nvPr/>
          </p:nvSpPr>
          <p:spPr>
            <a:xfrm>
              <a:off x="623392" y="2807562"/>
              <a:ext cx="2439942" cy="360000"/>
            </a:xfrm>
            <a:prstGeom prst="roundRect">
              <a:avLst/>
            </a:prstGeom>
            <a:solidFill>
              <a:schemeClr val="accent5">
                <a:lumMod val="50000"/>
              </a:schemeClr>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2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Características generales</a:t>
              </a:r>
            </a:p>
          </p:txBody>
        </p:sp>
        <p:grpSp>
          <p:nvGrpSpPr>
            <p:cNvPr id="12" name="Group 11">
              <a:extLst>
                <a:ext uri="{FF2B5EF4-FFF2-40B4-BE49-F238E27FC236}">
                  <a16:creationId xmlns:a16="http://schemas.microsoft.com/office/drawing/2014/main" id="{BDA0D93D-53AA-4E52-AEE9-C615AFDE9270}"/>
                </a:ext>
              </a:extLst>
            </p:cNvPr>
            <p:cNvGrpSpPr/>
            <p:nvPr/>
          </p:nvGrpSpPr>
          <p:grpSpPr>
            <a:xfrm>
              <a:off x="2837115" y="2645174"/>
              <a:ext cx="432000" cy="432000"/>
              <a:chOff x="2837115" y="2645174"/>
              <a:chExt cx="432000" cy="432000"/>
            </a:xfrm>
          </p:grpSpPr>
          <p:sp>
            <p:nvSpPr>
              <p:cNvPr id="43" name="Oval 42"/>
              <p:cNvSpPr/>
              <p:nvPr/>
            </p:nvSpPr>
            <p:spPr>
              <a:xfrm>
                <a:off x="2837115" y="2645174"/>
                <a:ext cx="432000" cy="432000"/>
              </a:xfrm>
              <a:prstGeom prst="ellipse">
                <a:avLst/>
              </a:prstGeom>
              <a:solidFill>
                <a:srgbClr val="00A3A1"/>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endParaRPr>
              </a:p>
            </p:txBody>
          </p:sp>
          <p:sp>
            <p:nvSpPr>
              <p:cNvPr id="34" name="Freeform 4958"/>
              <p:cNvSpPr>
                <a:spLocks noEditPoints="1"/>
              </p:cNvSpPr>
              <p:nvPr/>
            </p:nvSpPr>
            <p:spPr bwMode="auto">
              <a:xfrm>
                <a:off x="2920268" y="2709154"/>
                <a:ext cx="265695" cy="282144"/>
              </a:xfrm>
              <a:custGeom>
                <a:avLst/>
                <a:gdLst>
                  <a:gd name="T0" fmla="*/ 294 w 414"/>
                  <a:gd name="T1" fmla="*/ 176 h 404"/>
                  <a:gd name="T2" fmla="*/ 272 w 414"/>
                  <a:gd name="T3" fmla="*/ 200 h 404"/>
                  <a:gd name="T4" fmla="*/ 272 w 414"/>
                  <a:gd name="T5" fmla="*/ 220 h 404"/>
                  <a:gd name="T6" fmla="*/ 294 w 414"/>
                  <a:gd name="T7" fmla="*/ 244 h 404"/>
                  <a:gd name="T8" fmla="*/ 286 w 414"/>
                  <a:gd name="T9" fmla="*/ 316 h 404"/>
                  <a:gd name="T10" fmla="*/ 244 w 414"/>
                  <a:gd name="T11" fmla="*/ 338 h 404"/>
                  <a:gd name="T12" fmla="*/ 212 w 414"/>
                  <a:gd name="T13" fmla="*/ 316 h 404"/>
                  <a:gd name="T14" fmla="*/ 170 w 414"/>
                  <a:gd name="T15" fmla="*/ 332 h 404"/>
                  <a:gd name="T16" fmla="*/ 112 w 414"/>
                  <a:gd name="T17" fmla="*/ 378 h 404"/>
                  <a:gd name="T18" fmla="*/ 128 w 414"/>
                  <a:gd name="T19" fmla="*/ 390 h 404"/>
                  <a:gd name="T20" fmla="*/ 174 w 414"/>
                  <a:gd name="T21" fmla="*/ 372 h 404"/>
                  <a:gd name="T22" fmla="*/ 212 w 414"/>
                  <a:gd name="T23" fmla="*/ 382 h 404"/>
                  <a:gd name="T24" fmla="*/ 244 w 414"/>
                  <a:gd name="T25" fmla="*/ 358 h 404"/>
                  <a:gd name="T26" fmla="*/ 302 w 414"/>
                  <a:gd name="T27" fmla="*/ 328 h 404"/>
                  <a:gd name="T28" fmla="*/ 314 w 414"/>
                  <a:gd name="T29" fmla="*/ 288 h 404"/>
                  <a:gd name="T30" fmla="*/ 336 w 414"/>
                  <a:gd name="T31" fmla="*/ 228 h 404"/>
                  <a:gd name="T32" fmla="*/ 414 w 414"/>
                  <a:gd name="T33" fmla="*/ 210 h 404"/>
                  <a:gd name="T34" fmla="*/ 330 w 414"/>
                  <a:gd name="T35" fmla="*/ 184 h 404"/>
                  <a:gd name="T36" fmla="*/ 200 w 414"/>
                  <a:gd name="T37" fmla="*/ 364 h 404"/>
                  <a:gd name="T38" fmla="*/ 186 w 414"/>
                  <a:gd name="T39" fmla="*/ 348 h 404"/>
                  <a:gd name="T40" fmla="*/ 200 w 414"/>
                  <a:gd name="T41" fmla="*/ 334 h 404"/>
                  <a:gd name="T42" fmla="*/ 216 w 414"/>
                  <a:gd name="T43" fmla="*/ 348 h 404"/>
                  <a:gd name="T44" fmla="*/ 200 w 414"/>
                  <a:gd name="T45" fmla="*/ 364 h 404"/>
                  <a:gd name="T46" fmla="*/ 334 w 414"/>
                  <a:gd name="T47" fmla="*/ 138 h 404"/>
                  <a:gd name="T48" fmla="*/ 16 w 414"/>
                  <a:gd name="T49" fmla="*/ 292 h 404"/>
                  <a:gd name="T50" fmla="*/ 46 w 414"/>
                  <a:gd name="T51" fmla="*/ 240 h 404"/>
                  <a:gd name="T52" fmla="*/ 80 w 414"/>
                  <a:gd name="T53" fmla="*/ 240 h 404"/>
                  <a:gd name="T54" fmla="*/ 120 w 414"/>
                  <a:gd name="T55" fmla="*/ 238 h 404"/>
                  <a:gd name="T56" fmla="*/ 168 w 414"/>
                  <a:gd name="T57" fmla="*/ 220 h 404"/>
                  <a:gd name="T58" fmla="*/ 136 w 414"/>
                  <a:gd name="T59" fmla="*/ 200 h 404"/>
                  <a:gd name="T60" fmla="*/ 120 w 414"/>
                  <a:gd name="T61" fmla="*/ 182 h 404"/>
                  <a:gd name="T62" fmla="*/ 86 w 414"/>
                  <a:gd name="T63" fmla="*/ 176 h 404"/>
                  <a:gd name="T64" fmla="*/ 62 w 414"/>
                  <a:gd name="T65" fmla="*/ 206 h 404"/>
                  <a:gd name="T66" fmla="*/ 16 w 414"/>
                  <a:gd name="T67" fmla="*/ 242 h 404"/>
                  <a:gd name="T68" fmla="*/ 6 w 414"/>
                  <a:gd name="T69" fmla="*/ 292 h 404"/>
                  <a:gd name="T70" fmla="*/ 104 w 414"/>
                  <a:gd name="T71" fmla="*/ 196 h 404"/>
                  <a:gd name="T72" fmla="*/ 112 w 414"/>
                  <a:gd name="T73" fmla="*/ 216 h 404"/>
                  <a:gd name="T74" fmla="*/ 92 w 414"/>
                  <a:gd name="T75" fmla="*/ 224 h 404"/>
                  <a:gd name="T76" fmla="*/ 84 w 414"/>
                  <a:gd name="T77" fmla="*/ 204 h 404"/>
                  <a:gd name="T78" fmla="*/ 108 w 414"/>
                  <a:gd name="T79" fmla="*/ 306 h 404"/>
                  <a:gd name="T80" fmla="*/ 124 w 414"/>
                  <a:gd name="T81" fmla="*/ 284 h 404"/>
                  <a:gd name="T82" fmla="*/ 184 w 414"/>
                  <a:gd name="T83" fmla="*/ 234 h 404"/>
                  <a:gd name="T84" fmla="*/ 212 w 414"/>
                  <a:gd name="T85" fmla="*/ 202 h 404"/>
                  <a:gd name="T86" fmla="*/ 180 w 414"/>
                  <a:gd name="T87" fmla="*/ 276 h 404"/>
                  <a:gd name="T88" fmla="*/ 108 w 414"/>
                  <a:gd name="T89" fmla="*/ 306 h 404"/>
                  <a:gd name="T90" fmla="*/ 212 w 414"/>
                  <a:gd name="T91" fmla="*/ 68 h 404"/>
                  <a:gd name="T92" fmla="*/ 236 w 414"/>
                  <a:gd name="T93" fmla="*/ 34 h 404"/>
                  <a:gd name="T94" fmla="*/ 222 w 414"/>
                  <a:gd name="T95" fmla="*/ 6 h 404"/>
                  <a:gd name="T96" fmla="*/ 194 w 414"/>
                  <a:gd name="T97" fmla="*/ 0 h 404"/>
                  <a:gd name="T98" fmla="*/ 168 w 414"/>
                  <a:gd name="T99" fmla="*/ 22 h 404"/>
                  <a:gd name="T100" fmla="*/ 174 w 414"/>
                  <a:gd name="T101" fmla="*/ 56 h 404"/>
                  <a:gd name="T102" fmla="*/ 202 w 414"/>
                  <a:gd name="T103" fmla="*/ 20 h 404"/>
                  <a:gd name="T104" fmla="*/ 216 w 414"/>
                  <a:gd name="T105" fmla="*/ 34 h 404"/>
                  <a:gd name="T106" fmla="*/ 202 w 414"/>
                  <a:gd name="T107" fmla="*/ 50 h 404"/>
                  <a:gd name="T108" fmla="*/ 186 w 414"/>
                  <a:gd name="T109" fmla="*/ 34 h 404"/>
                  <a:gd name="T110" fmla="*/ 202 w 414"/>
                  <a:gd name="T111" fmla="*/ 20 h 404"/>
                  <a:gd name="T112" fmla="*/ 2 w 414"/>
                  <a:gd name="T113" fmla="*/ 138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4" h="404">
                    <a:moveTo>
                      <a:pt x="314" y="176"/>
                    </a:moveTo>
                    <a:lnTo>
                      <a:pt x="314" y="30"/>
                    </a:lnTo>
                    <a:lnTo>
                      <a:pt x="314" y="30"/>
                    </a:lnTo>
                    <a:lnTo>
                      <a:pt x="294" y="20"/>
                    </a:lnTo>
                    <a:lnTo>
                      <a:pt x="294" y="176"/>
                    </a:lnTo>
                    <a:lnTo>
                      <a:pt x="294" y="176"/>
                    </a:lnTo>
                    <a:lnTo>
                      <a:pt x="286" y="180"/>
                    </a:lnTo>
                    <a:lnTo>
                      <a:pt x="280" y="184"/>
                    </a:lnTo>
                    <a:lnTo>
                      <a:pt x="274" y="192"/>
                    </a:lnTo>
                    <a:lnTo>
                      <a:pt x="272" y="200"/>
                    </a:lnTo>
                    <a:lnTo>
                      <a:pt x="232" y="200"/>
                    </a:lnTo>
                    <a:lnTo>
                      <a:pt x="232" y="202"/>
                    </a:lnTo>
                    <a:lnTo>
                      <a:pt x="232" y="202"/>
                    </a:lnTo>
                    <a:lnTo>
                      <a:pt x="230" y="220"/>
                    </a:lnTo>
                    <a:lnTo>
                      <a:pt x="272" y="220"/>
                    </a:lnTo>
                    <a:lnTo>
                      <a:pt x="272" y="220"/>
                    </a:lnTo>
                    <a:lnTo>
                      <a:pt x="274" y="228"/>
                    </a:lnTo>
                    <a:lnTo>
                      <a:pt x="280" y="234"/>
                    </a:lnTo>
                    <a:lnTo>
                      <a:pt x="286" y="240"/>
                    </a:lnTo>
                    <a:lnTo>
                      <a:pt x="294" y="244"/>
                    </a:lnTo>
                    <a:lnTo>
                      <a:pt x="294" y="288"/>
                    </a:lnTo>
                    <a:lnTo>
                      <a:pt x="294" y="288"/>
                    </a:lnTo>
                    <a:lnTo>
                      <a:pt x="294" y="298"/>
                    </a:lnTo>
                    <a:lnTo>
                      <a:pt x="290" y="308"/>
                    </a:lnTo>
                    <a:lnTo>
                      <a:pt x="286" y="316"/>
                    </a:lnTo>
                    <a:lnTo>
                      <a:pt x="280" y="324"/>
                    </a:lnTo>
                    <a:lnTo>
                      <a:pt x="272" y="330"/>
                    </a:lnTo>
                    <a:lnTo>
                      <a:pt x="264" y="334"/>
                    </a:lnTo>
                    <a:lnTo>
                      <a:pt x="254" y="338"/>
                    </a:lnTo>
                    <a:lnTo>
                      <a:pt x="244" y="338"/>
                    </a:lnTo>
                    <a:lnTo>
                      <a:pt x="234" y="338"/>
                    </a:lnTo>
                    <a:lnTo>
                      <a:pt x="234" y="338"/>
                    </a:lnTo>
                    <a:lnTo>
                      <a:pt x="230" y="328"/>
                    </a:lnTo>
                    <a:lnTo>
                      <a:pt x="222" y="320"/>
                    </a:lnTo>
                    <a:lnTo>
                      <a:pt x="212" y="316"/>
                    </a:lnTo>
                    <a:lnTo>
                      <a:pt x="200" y="314"/>
                    </a:lnTo>
                    <a:lnTo>
                      <a:pt x="200" y="314"/>
                    </a:lnTo>
                    <a:lnTo>
                      <a:pt x="188" y="316"/>
                    </a:lnTo>
                    <a:lnTo>
                      <a:pt x="178" y="322"/>
                    </a:lnTo>
                    <a:lnTo>
                      <a:pt x="170" y="332"/>
                    </a:lnTo>
                    <a:lnTo>
                      <a:pt x="166" y="342"/>
                    </a:lnTo>
                    <a:lnTo>
                      <a:pt x="166" y="342"/>
                    </a:lnTo>
                    <a:lnTo>
                      <a:pt x="146" y="350"/>
                    </a:lnTo>
                    <a:lnTo>
                      <a:pt x="128" y="362"/>
                    </a:lnTo>
                    <a:lnTo>
                      <a:pt x="112" y="378"/>
                    </a:lnTo>
                    <a:lnTo>
                      <a:pt x="100" y="396"/>
                    </a:lnTo>
                    <a:lnTo>
                      <a:pt x="100" y="396"/>
                    </a:lnTo>
                    <a:lnTo>
                      <a:pt x="118" y="404"/>
                    </a:lnTo>
                    <a:lnTo>
                      <a:pt x="118" y="404"/>
                    </a:lnTo>
                    <a:lnTo>
                      <a:pt x="128" y="390"/>
                    </a:lnTo>
                    <a:lnTo>
                      <a:pt x="140" y="378"/>
                    </a:lnTo>
                    <a:lnTo>
                      <a:pt x="152" y="370"/>
                    </a:lnTo>
                    <a:lnTo>
                      <a:pt x="168" y="362"/>
                    </a:lnTo>
                    <a:lnTo>
                      <a:pt x="168" y="362"/>
                    </a:lnTo>
                    <a:lnTo>
                      <a:pt x="174" y="372"/>
                    </a:lnTo>
                    <a:lnTo>
                      <a:pt x="182" y="378"/>
                    </a:lnTo>
                    <a:lnTo>
                      <a:pt x="190" y="382"/>
                    </a:lnTo>
                    <a:lnTo>
                      <a:pt x="200" y="384"/>
                    </a:lnTo>
                    <a:lnTo>
                      <a:pt x="200" y="384"/>
                    </a:lnTo>
                    <a:lnTo>
                      <a:pt x="212" y="382"/>
                    </a:lnTo>
                    <a:lnTo>
                      <a:pt x="222" y="378"/>
                    </a:lnTo>
                    <a:lnTo>
                      <a:pt x="230" y="370"/>
                    </a:lnTo>
                    <a:lnTo>
                      <a:pt x="234" y="358"/>
                    </a:lnTo>
                    <a:lnTo>
                      <a:pt x="244" y="358"/>
                    </a:lnTo>
                    <a:lnTo>
                      <a:pt x="244" y="358"/>
                    </a:lnTo>
                    <a:lnTo>
                      <a:pt x="258" y="358"/>
                    </a:lnTo>
                    <a:lnTo>
                      <a:pt x="272" y="354"/>
                    </a:lnTo>
                    <a:lnTo>
                      <a:pt x="284" y="346"/>
                    </a:lnTo>
                    <a:lnTo>
                      <a:pt x="294" y="338"/>
                    </a:lnTo>
                    <a:lnTo>
                      <a:pt x="302" y="328"/>
                    </a:lnTo>
                    <a:lnTo>
                      <a:pt x="310" y="316"/>
                    </a:lnTo>
                    <a:lnTo>
                      <a:pt x="314" y="302"/>
                    </a:lnTo>
                    <a:lnTo>
                      <a:pt x="314" y="288"/>
                    </a:lnTo>
                    <a:lnTo>
                      <a:pt x="314" y="288"/>
                    </a:lnTo>
                    <a:lnTo>
                      <a:pt x="314" y="288"/>
                    </a:lnTo>
                    <a:lnTo>
                      <a:pt x="314" y="244"/>
                    </a:lnTo>
                    <a:lnTo>
                      <a:pt x="314" y="244"/>
                    </a:lnTo>
                    <a:lnTo>
                      <a:pt x="324" y="240"/>
                    </a:lnTo>
                    <a:lnTo>
                      <a:pt x="330" y="234"/>
                    </a:lnTo>
                    <a:lnTo>
                      <a:pt x="336" y="228"/>
                    </a:lnTo>
                    <a:lnTo>
                      <a:pt x="338" y="220"/>
                    </a:lnTo>
                    <a:lnTo>
                      <a:pt x="414" y="220"/>
                    </a:lnTo>
                    <a:lnTo>
                      <a:pt x="414" y="220"/>
                    </a:lnTo>
                    <a:lnTo>
                      <a:pt x="414" y="210"/>
                    </a:lnTo>
                    <a:lnTo>
                      <a:pt x="414" y="210"/>
                    </a:lnTo>
                    <a:lnTo>
                      <a:pt x="414" y="200"/>
                    </a:lnTo>
                    <a:lnTo>
                      <a:pt x="338" y="200"/>
                    </a:lnTo>
                    <a:lnTo>
                      <a:pt x="338" y="200"/>
                    </a:lnTo>
                    <a:lnTo>
                      <a:pt x="336" y="192"/>
                    </a:lnTo>
                    <a:lnTo>
                      <a:pt x="330" y="184"/>
                    </a:lnTo>
                    <a:lnTo>
                      <a:pt x="324" y="180"/>
                    </a:lnTo>
                    <a:lnTo>
                      <a:pt x="314" y="176"/>
                    </a:lnTo>
                    <a:lnTo>
                      <a:pt x="314" y="176"/>
                    </a:lnTo>
                    <a:close/>
                    <a:moveTo>
                      <a:pt x="200" y="364"/>
                    </a:moveTo>
                    <a:lnTo>
                      <a:pt x="200" y="364"/>
                    </a:lnTo>
                    <a:lnTo>
                      <a:pt x="194" y="364"/>
                    </a:lnTo>
                    <a:lnTo>
                      <a:pt x="190" y="360"/>
                    </a:lnTo>
                    <a:lnTo>
                      <a:pt x="186" y="354"/>
                    </a:lnTo>
                    <a:lnTo>
                      <a:pt x="186" y="348"/>
                    </a:lnTo>
                    <a:lnTo>
                      <a:pt x="186" y="348"/>
                    </a:lnTo>
                    <a:lnTo>
                      <a:pt x="186" y="342"/>
                    </a:lnTo>
                    <a:lnTo>
                      <a:pt x="190" y="338"/>
                    </a:lnTo>
                    <a:lnTo>
                      <a:pt x="194" y="334"/>
                    </a:lnTo>
                    <a:lnTo>
                      <a:pt x="200" y="334"/>
                    </a:lnTo>
                    <a:lnTo>
                      <a:pt x="200" y="334"/>
                    </a:lnTo>
                    <a:lnTo>
                      <a:pt x="206" y="334"/>
                    </a:lnTo>
                    <a:lnTo>
                      <a:pt x="212" y="338"/>
                    </a:lnTo>
                    <a:lnTo>
                      <a:pt x="216" y="342"/>
                    </a:lnTo>
                    <a:lnTo>
                      <a:pt x="216" y="348"/>
                    </a:lnTo>
                    <a:lnTo>
                      <a:pt x="216" y="348"/>
                    </a:lnTo>
                    <a:lnTo>
                      <a:pt x="216" y="354"/>
                    </a:lnTo>
                    <a:lnTo>
                      <a:pt x="212" y="360"/>
                    </a:lnTo>
                    <a:lnTo>
                      <a:pt x="206" y="364"/>
                    </a:lnTo>
                    <a:lnTo>
                      <a:pt x="200" y="364"/>
                    </a:lnTo>
                    <a:lnTo>
                      <a:pt x="200" y="364"/>
                    </a:lnTo>
                    <a:close/>
                    <a:moveTo>
                      <a:pt x="334" y="118"/>
                    </a:moveTo>
                    <a:lnTo>
                      <a:pt x="394" y="118"/>
                    </a:lnTo>
                    <a:lnTo>
                      <a:pt x="394" y="118"/>
                    </a:lnTo>
                    <a:lnTo>
                      <a:pt x="402" y="138"/>
                    </a:lnTo>
                    <a:lnTo>
                      <a:pt x="334" y="138"/>
                    </a:lnTo>
                    <a:lnTo>
                      <a:pt x="334" y="118"/>
                    </a:lnTo>
                    <a:close/>
                    <a:moveTo>
                      <a:pt x="16" y="310"/>
                    </a:moveTo>
                    <a:lnTo>
                      <a:pt x="16" y="304"/>
                    </a:lnTo>
                    <a:lnTo>
                      <a:pt x="16" y="304"/>
                    </a:lnTo>
                    <a:lnTo>
                      <a:pt x="16" y="292"/>
                    </a:lnTo>
                    <a:lnTo>
                      <a:pt x="20" y="278"/>
                    </a:lnTo>
                    <a:lnTo>
                      <a:pt x="24" y="268"/>
                    </a:lnTo>
                    <a:lnTo>
                      <a:pt x="30" y="256"/>
                    </a:lnTo>
                    <a:lnTo>
                      <a:pt x="38" y="248"/>
                    </a:lnTo>
                    <a:lnTo>
                      <a:pt x="46" y="240"/>
                    </a:lnTo>
                    <a:lnTo>
                      <a:pt x="56" y="232"/>
                    </a:lnTo>
                    <a:lnTo>
                      <a:pt x="66" y="226"/>
                    </a:lnTo>
                    <a:lnTo>
                      <a:pt x="66" y="226"/>
                    </a:lnTo>
                    <a:lnTo>
                      <a:pt x="72" y="234"/>
                    </a:lnTo>
                    <a:lnTo>
                      <a:pt x="80" y="240"/>
                    </a:lnTo>
                    <a:lnTo>
                      <a:pt x="88" y="244"/>
                    </a:lnTo>
                    <a:lnTo>
                      <a:pt x="98" y="246"/>
                    </a:lnTo>
                    <a:lnTo>
                      <a:pt x="98" y="246"/>
                    </a:lnTo>
                    <a:lnTo>
                      <a:pt x="110" y="244"/>
                    </a:lnTo>
                    <a:lnTo>
                      <a:pt x="120" y="238"/>
                    </a:lnTo>
                    <a:lnTo>
                      <a:pt x="128" y="230"/>
                    </a:lnTo>
                    <a:lnTo>
                      <a:pt x="132" y="220"/>
                    </a:lnTo>
                    <a:lnTo>
                      <a:pt x="132" y="220"/>
                    </a:lnTo>
                    <a:lnTo>
                      <a:pt x="136" y="220"/>
                    </a:lnTo>
                    <a:lnTo>
                      <a:pt x="168" y="220"/>
                    </a:lnTo>
                    <a:lnTo>
                      <a:pt x="168" y="220"/>
                    </a:lnTo>
                    <a:lnTo>
                      <a:pt x="170" y="212"/>
                    </a:lnTo>
                    <a:lnTo>
                      <a:pt x="172" y="202"/>
                    </a:lnTo>
                    <a:lnTo>
                      <a:pt x="172" y="200"/>
                    </a:lnTo>
                    <a:lnTo>
                      <a:pt x="136" y="200"/>
                    </a:lnTo>
                    <a:lnTo>
                      <a:pt x="136" y="200"/>
                    </a:lnTo>
                    <a:lnTo>
                      <a:pt x="132" y="200"/>
                    </a:lnTo>
                    <a:lnTo>
                      <a:pt x="132" y="200"/>
                    </a:lnTo>
                    <a:lnTo>
                      <a:pt x="128" y="190"/>
                    </a:lnTo>
                    <a:lnTo>
                      <a:pt x="120" y="182"/>
                    </a:lnTo>
                    <a:lnTo>
                      <a:pt x="110" y="176"/>
                    </a:lnTo>
                    <a:lnTo>
                      <a:pt x="98" y="174"/>
                    </a:lnTo>
                    <a:lnTo>
                      <a:pt x="98" y="174"/>
                    </a:lnTo>
                    <a:lnTo>
                      <a:pt x="92" y="176"/>
                    </a:lnTo>
                    <a:lnTo>
                      <a:pt x="86" y="176"/>
                    </a:lnTo>
                    <a:lnTo>
                      <a:pt x="74" y="184"/>
                    </a:lnTo>
                    <a:lnTo>
                      <a:pt x="66" y="194"/>
                    </a:lnTo>
                    <a:lnTo>
                      <a:pt x="64" y="200"/>
                    </a:lnTo>
                    <a:lnTo>
                      <a:pt x="62" y="206"/>
                    </a:lnTo>
                    <a:lnTo>
                      <a:pt x="62" y="206"/>
                    </a:lnTo>
                    <a:lnTo>
                      <a:pt x="52" y="212"/>
                    </a:lnTo>
                    <a:lnTo>
                      <a:pt x="42" y="218"/>
                    </a:lnTo>
                    <a:lnTo>
                      <a:pt x="32" y="224"/>
                    </a:lnTo>
                    <a:lnTo>
                      <a:pt x="24" y="232"/>
                    </a:lnTo>
                    <a:lnTo>
                      <a:pt x="16" y="242"/>
                    </a:lnTo>
                    <a:lnTo>
                      <a:pt x="10" y="252"/>
                    </a:lnTo>
                    <a:lnTo>
                      <a:pt x="4" y="262"/>
                    </a:lnTo>
                    <a:lnTo>
                      <a:pt x="0" y="274"/>
                    </a:lnTo>
                    <a:lnTo>
                      <a:pt x="0" y="274"/>
                    </a:lnTo>
                    <a:lnTo>
                      <a:pt x="6" y="292"/>
                    </a:lnTo>
                    <a:lnTo>
                      <a:pt x="16" y="310"/>
                    </a:lnTo>
                    <a:lnTo>
                      <a:pt x="16" y="310"/>
                    </a:lnTo>
                    <a:close/>
                    <a:moveTo>
                      <a:pt x="98" y="194"/>
                    </a:moveTo>
                    <a:lnTo>
                      <a:pt x="98" y="194"/>
                    </a:lnTo>
                    <a:lnTo>
                      <a:pt x="104" y="196"/>
                    </a:lnTo>
                    <a:lnTo>
                      <a:pt x="110" y="198"/>
                    </a:lnTo>
                    <a:lnTo>
                      <a:pt x="112" y="204"/>
                    </a:lnTo>
                    <a:lnTo>
                      <a:pt x="114" y="210"/>
                    </a:lnTo>
                    <a:lnTo>
                      <a:pt x="114" y="210"/>
                    </a:lnTo>
                    <a:lnTo>
                      <a:pt x="112" y="216"/>
                    </a:lnTo>
                    <a:lnTo>
                      <a:pt x="110" y="220"/>
                    </a:lnTo>
                    <a:lnTo>
                      <a:pt x="104" y="224"/>
                    </a:lnTo>
                    <a:lnTo>
                      <a:pt x="98" y="226"/>
                    </a:lnTo>
                    <a:lnTo>
                      <a:pt x="98" y="226"/>
                    </a:lnTo>
                    <a:lnTo>
                      <a:pt x="92" y="224"/>
                    </a:lnTo>
                    <a:lnTo>
                      <a:pt x="88" y="220"/>
                    </a:lnTo>
                    <a:lnTo>
                      <a:pt x="84" y="216"/>
                    </a:lnTo>
                    <a:lnTo>
                      <a:pt x="82" y="210"/>
                    </a:lnTo>
                    <a:lnTo>
                      <a:pt x="82" y="210"/>
                    </a:lnTo>
                    <a:lnTo>
                      <a:pt x="84" y="204"/>
                    </a:lnTo>
                    <a:lnTo>
                      <a:pt x="88" y="198"/>
                    </a:lnTo>
                    <a:lnTo>
                      <a:pt x="92" y="196"/>
                    </a:lnTo>
                    <a:lnTo>
                      <a:pt x="98" y="194"/>
                    </a:lnTo>
                    <a:lnTo>
                      <a:pt x="98" y="194"/>
                    </a:lnTo>
                    <a:close/>
                    <a:moveTo>
                      <a:pt x="108" y="306"/>
                    </a:moveTo>
                    <a:lnTo>
                      <a:pt x="36" y="306"/>
                    </a:lnTo>
                    <a:lnTo>
                      <a:pt x="36" y="286"/>
                    </a:lnTo>
                    <a:lnTo>
                      <a:pt x="108" y="286"/>
                    </a:lnTo>
                    <a:lnTo>
                      <a:pt x="108" y="286"/>
                    </a:lnTo>
                    <a:lnTo>
                      <a:pt x="124" y="284"/>
                    </a:lnTo>
                    <a:lnTo>
                      <a:pt x="140" y="280"/>
                    </a:lnTo>
                    <a:lnTo>
                      <a:pt x="154" y="272"/>
                    </a:lnTo>
                    <a:lnTo>
                      <a:pt x="166" y="262"/>
                    </a:lnTo>
                    <a:lnTo>
                      <a:pt x="178" y="250"/>
                    </a:lnTo>
                    <a:lnTo>
                      <a:pt x="184" y="234"/>
                    </a:lnTo>
                    <a:lnTo>
                      <a:pt x="190" y="220"/>
                    </a:lnTo>
                    <a:lnTo>
                      <a:pt x="192" y="202"/>
                    </a:lnTo>
                    <a:lnTo>
                      <a:pt x="192" y="158"/>
                    </a:lnTo>
                    <a:lnTo>
                      <a:pt x="212" y="158"/>
                    </a:lnTo>
                    <a:lnTo>
                      <a:pt x="212" y="202"/>
                    </a:lnTo>
                    <a:lnTo>
                      <a:pt x="212" y="202"/>
                    </a:lnTo>
                    <a:lnTo>
                      <a:pt x="210" y="224"/>
                    </a:lnTo>
                    <a:lnTo>
                      <a:pt x="204" y="242"/>
                    </a:lnTo>
                    <a:lnTo>
                      <a:pt x="194" y="260"/>
                    </a:lnTo>
                    <a:lnTo>
                      <a:pt x="180" y="276"/>
                    </a:lnTo>
                    <a:lnTo>
                      <a:pt x="166" y="288"/>
                    </a:lnTo>
                    <a:lnTo>
                      <a:pt x="148" y="298"/>
                    </a:lnTo>
                    <a:lnTo>
                      <a:pt x="128" y="304"/>
                    </a:lnTo>
                    <a:lnTo>
                      <a:pt x="108" y="306"/>
                    </a:lnTo>
                    <a:lnTo>
                      <a:pt x="108" y="306"/>
                    </a:lnTo>
                    <a:close/>
                    <a:moveTo>
                      <a:pt x="192" y="68"/>
                    </a:moveTo>
                    <a:lnTo>
                      <a:pt x="192" y="98"/>
                    </a:lnTo>
                    <a:lnTo>
                      <a:pt x="212" y="98"/>
                    </a:lnTo>
                    <a:lnTo>
                      <a:pt x="212" y="68"/>
                    </a:lnTo>
                    <a:lnTo>
                      <a:pt x="212" y="68"/>
                    </a:lnTo>
                    <a:lnTo>
                      <a:pt x="222" y="64"/>
                    </a:lnTo>
                    <a:lnTo>
                      <a:pt x="230" y="56"/>
                    </a:lnTo>
                    <a:lnTo>
                      <a:pt x="236" y="46"/>
                    </a:lnTo>
                    <a:lnTo>
                      <a:pt x="236" y="34"/>
                    </a:lnTo>
                    <a:lnTo>
                      <a:pt x="236" y="34"/>
                    </a:lnTo>
                    <a:lnTo>
                      <a:pt x="236" y="28"/>
                    </a:lnTo>
                    <a:lnTo>
                      <a:pt x="234" y="22"/>
                    </a:lnTo>
                    <a:lnTo>
                      <a:pt x="230" y="16"/>
                    </a:lnTo>
                    <a:lnTo>
                      <a:pt x="226" y="10"/>
                    </a:lnTo>
                    <a:lnTo>
                      <a:pt x="222" y="6"/>
                    </a:lnTo>
                    <a:lnTo>
                      <a:pt x="216" y="2"/>
                    </a:lnTo>
                    <a:lnTo>
                      <a:pt x="208" y="0"/>
                    </a:lnTo>
                    <a:lnTo>
                      <a:pt x="202" y="0"/>
                    </a:lnTo>
                    <a:lnTo>
                      <a:pt x="202" y="0"/>
                    </a:lnTo>
                    <a:lnTo>
                      <a:pt x="194" y="0"/>
                    </a:lnTo>
                    <a:lnTo>
                      <a:pt x="188" y="2"/>
                    </a:lnTo>
                    <a:lnTo>
                      <a:pt x="182" y="6"/>
                    </a:lnTo>
                    <a:lnTo>
                      <a:pt x="176" y="10"/>
                    </a:lnTo>
                    <a:lnTo>
                      <a:pt x="172" y="16"/>
                    </a:lnTo>
                    <a:lnTo>
                      <a:pt x="168" y="22"/>
                    </a:lnTo>
                    <a:lnTo>
                      <a:pt x="166" y="28"/>
                    </a:lnTo>
                    <a:lnTo>
                      <a:pt x="166" y="34"/>
                    </a:lnTo>
                    <a:lnTo>
                      <a:pt x="166" y="34"/>
                    </a:lnTo>
                    <a:lnTo>
                      <a:pt x="168" y="46"/>
                    </a:lnTo>
                    <a:lnTo>
                      <a:pt x="174" y="56"/>
                    </a:lnTo>
                    <a:lnTo>
                      <a:pt x="182" y="64"/>
                    </a:lnTo>
                    <a:lnTo>
                      <a:pt x="192" y="68"/>
                    </a:lnTo>
                    <a:lnTo>
                      <a:pt x="192" y="68"/>
                    </a:lnTo>
                    <a:close/>
                    <a:moveTo>
                      <a:pt x="202" y="20"/>
                    </a:moveTo>
                    <a:lnTo>
                      <a:pt x="202" y="20"/>
                    </a:lnTo>
                    <a:lnTo>
                      <a:pt x="208" y="20"/>
                    </a:lnTo>
                    <a:lnTo>
                      <a:pt x="212" y="24"/>
                    </a:lnTo>
                    <a:lnTo>
                      <a:pt x="216" y="28"/>
                    </a:lnTo>
                    <a:lnTo>
                      <a:pt x="216" y="34"/>
                    </a:lnTo>
                    <a:lnTo>
                      <a:pt x="216" y="34"/>
                    </a:lnTo>
                    <a:lnTo>
                      <a:pt x="216" y="40"/>
                    </a:lnTo>
                    <a:lnTo>
                      <a:pt x="212" y="46"/>
                    </a:lnTo>
                    <a:lnTo>
                      <a:pt x="208" y="50"/>
                    </a:lnTo>
                    <a:lnTo>
                      <a:pt x="202" y="50"/>
                    </a:lnTo>
                    <a:lnTo>
                      <a:pt x="202" y="50"/>
                    </a:lnTo>
                    <a:lnTo>
                      <a:pt x="196" y="50"/>
                    </a:lnTo>
                    <a:lnTo>
                      <a:pt x="190" y="46"/>
                    </a:lnTo>
                    <a:lnTo>
                      <a:pt x="188" y="40"/>
                    </a:lnTo>
                    <a:lnTo>
                      <a:pt x="186" y="34"/>
                    </a:lnTo>
                    <a:lnTo>
                      <a:pt x="186" y="34"/>
                    </a:lnTo>
                    <a:lnTo>
                      <a:pt x="188" y="28"/>
                    </a:lnTo>
                    <a:lnTo>
                      <a:pt x="190" y="24"/>
                    </a:lnTo>
                    <a:lnTo>
                      <a:pt x="196" y="20"/>
                    </a:lnTo>
                    <a:lnTo>
                      <a:pt x="202" y="20"/>
                    </a:lnTo>
                    <a:lnTo>
                      <a:pt x="202" y="20"/>
                    </a:lnTo>
                    <a:close/>
                    <a:moveTo>
                      <a:pt x="10" y="118"/>
                    </a:moveTo>
                    <a:lnTo>
                      <a:pt x="274" y="118"/>
                    </a:lnTo>
                    <a:lnTo>
                      <a:pt x="274" y="138"/>
                    </a:lnTo>
                    <a:lnTo>
                      <a:pt x="2" y="138"/>
                    </a:lnTo>
                    <a:lnTo>
                      <a:pt x="2" y="138"/>
                    </a:lnTo>
                    <a:lnTo>
                      <a:pt x="10" y="118"/>
                    </a:lnTo>
                    <a:lnTo>
                      <a:pt x="10" y="1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Univers for KPMG" panose="020B0603020202020204" pitchFamily="34" charset="0"/>
                  <a:ea typeface="+mn-ea"/>
                  <a:cs typeface="+mn-cs"/>
                </a:endParaRPr>
              </a:p>
            </p:txBody>
          </p:sp>
        </p:grpSp>
      </p:grpSp>
      <p:graphicFrame>
        <p:nvGraphicFramePr>
          <p:cNvPr id="64" name="Table 63">
            <a:extLst>
              <a:ext uri="{FF2B5EF4-FFF2-40B4-BE49-F238E27FC236}">
                <a16:creationId xmlns:a16="http://schemas.microsoft.com/office/drawing/2014/main" id="{5B65D35B-E3F3-4147-9630-69070932E7CF}"/>
              </a:ext>
            </a:extLst>
          </p:cNvPr>
          <p:cNvGraphicFramePr>
            <a:graphicFrameLocks noGrp="1"/>
          </p:cNvGraphicFramePr>
          <p:nvPr/>
        </p:nvGraphicFramePr>
        <p:xfrm>
          <a:off x="1631504" y="3532356"/>
          <a:ext cx="8928992" cy="2323320"/>
        </p:xfrm>
        <a:graphic>
          <a:graphicData uri="http://schemas.openxmlformats.org/drawingml/2006/table">
            <a:tbl>
              <a:tblPr firstRow="1" bandRow="1">
                <a:tableStyleId>{5C22544A-7EE6-4342-B048-85BDC9FD1C3A}</a:tableStyleId>
              </a:tblPr>
              <a:tblGrid>
                <a:gridCol w="2232248">
                  <a:extLst>
                    <a:ext uri="{9D8B030D-6E8A-4147-A177-3AD203B41FA5}">
                      <a16:colId xmlns:a16="http://schemas.microsoft.com/office/drawing/2014/main" val="20000"/>
                    </a:ext>
                  </a:extLst>
                </a:gridCol>
                <a:gridCol w="4996112">
                  <a:extLst>
                    <a:ext uri="{9D8B030D-6E8A-4147-A177-3AD203B41FA5}">
                      <a16:colId xmlns:a16="http://schemas.microsoft.com/office/drawing/2014/main" val="20001"/>
                    </a:ext>
                  </a:extLst>
                </a:gridCol>
                <a:gridCol w="1700632">
                  <a:extLst>
                    <a:ext uri="{9D8B030D-6E8A-4147-A177-3AD203B41FA5}">
                      <a16:colId xmlns:a16="http://schemas.microsoft.com/office/drawing/2014/main" val="20002"/>
                    </a:ext>
                  </a:extLst>
                </a:gridCol>
              </a:tblGrid>
              <a:tr h="774634">
                <a:tc>
                  <a:txBody>
                    <a:bodyPr/>
                    <a:lstStyle/>
                    <a:p>
                      <a:pPr marL="0" indent="0" algn="ctr" fontAlgn="base">
                        <a:spcBef>
                          <a:spcPct val="50000"/>
                        </a:spcBef>
                        <a:spcAft>
                          <a:spcPct val="0"/>
                        </a:spcAft>
                      </a:pPr>
                      <a:r>
                        <a:rPr lang="es-ES" sz="1100" b="0" kern="1200" baseline="0" dirty="0">
                          <a:solidFill>
                            <a:schemeClr val="dk1"/>
                          </a:solidFill>
                          <a:latin typeface="Univers for KPMG Cond" panose="020B0606020202020204" pitchFamily="34" charset="0"/>
                          <a:ea typeface="+mn-ea"/>
                          <a:cs typeface="+mn-cs"/>
                        </a:rPr>
                        <a:t>Mantenimiento plan de cuentas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b="0" kern="1200" baseline="0" dirty="0">
                          <a:solidFill>
                            <a:schemeClr val="dk1"/>
                          </a:solidFill>
                          <a:latin typeface="Univers for KPMG Cond" panose="020B0606020202020204" pitchFamily="34" charset="0"/>
                          <a:ea typeface="+mn-ea"/>
                          <a:cs typeface="+mn-cs"/>
                        </a:rPr>
                        <a:t>La </a:t>
                      </a:r>
                      <a:r>
                        <a:rPr lang="es-ES" sz="1100" b="0" kern="1200" baseline="0" dirty="0" err="1">
                          <a:solidFill>
                            <a:schemeClr val="dk1"/>
                          </a:solidFill>
                          <a:latin typeface="Univers for KPMG Cond" panose="020B0606020202020204" pitchFamily="34" charset="0"/>
                          <a:ea typeface="+mn-ea"/>
                          <a:cs typeface="+mn-cs"/>
                        </a:rPr>
                        <a:t>key</a:t>
                      </a:r>
                      <a:r>
                        <a:rPr lang="es-ES" sz="1100" b="0" kern="1200" baseline="0" dirty="0">
                          <a:solidFill>
                            <a:schemeClr val="dk1"/>
                          </a:solidFill>
                          <a:latin typeface="Univers for KPMG Cond" panose="020B0606020202020204" pitchFamily="34" charset="0"/>
                          <a:ea typeface="+mn-ea"/>
                          <a:cs typeface="+mn-cs"/>
                        </a:rPr>
                        <a:t> </a:t>
                      </a:r>
                      <a:r>
                        <a:rPr lang="es-ES" sz="1100" b="0" kern="1200" baseline="0" dirty="0" err="1">
                          <a:solidFill>
                            <a:schemeClr val="dk1"/>
                          </a:solidFill>
                          <a:latin typeface="Univers for KPMG Cond" panose="020B0606020202020204" pitchFamily="34" charset="0"/>
                          <a:ea typeface="+mn-ea"/>
                          <a:cs typeface="+mn-cs"/>
                        </a:rPr>
                        <a:t>User</a:t>
                      </a:r>
                      <a:r>
                        <a:rPr lang="es-ES" sz="1100" b="0" kern="1200" baseline="0" dirty="0">
                          <a:solidFill>
                            <a:schemeClr val="dk1"/>
                          </a:solidFill>
                          <a:latin typeface="Univers for KPMG Cond" panose="020B0606020202020204" pitchFamily="34" charset="0"/>
                          <a:ea typeface="+mn-ea"/>
                          <a:cs typeface="+mn-cs"/>
                        </a:rPr>
                        <a:t> de Finanzas es quien abre las cuentas en SAP. Este proceso de creación y mantenimiento de cuentas está centralizado en Logroño.</a:t>
                      </a:r>
                    </a:p>
                    <a:p>
                      <a:pPr marL="171450" indent="-171450" algn="l">
                        <a:buFont typeface="Arial" panose="020B0604020202020204" pitchFamily="34" charset="0"/>
                        <a:buChar char="•"/>
                      </a:pPr>
                      <a:r>
                        <a:rPr lang="es-ES" sz="1100" b="0" kern="1200" baseline="0" dirty="0">
                          <a:solidFill>
                            <a:schemeClr val="dk1"/>
                          </a:solidFill>
                          <a:latin typeface="Univers for KPMG Cond" panose="020B0606020202020204" pitchFamily="34" charset="0"/>
                          <a:ea typeface="+mn-ea"/>
                          <a:cs typeface="+mn-cs"/>
                        </a:rPr>
                        <a:t>Las cuentas contables de todas las sociedades están alineadas, a excepción de maderas Llodio, cuyas cuentas son parametrizadas con el resto manualmente desde Logroño.</a:t>
                      </a:r>
                    </a:p>
                    <a:p>
                      <a:pPr marL="171450" indent="-171450" algn="l">
                        <a:buFont typeface="Arial" panose="020B0604020202020204" pitchFamily="34" charset="0"/>
                        <a:buChar char="•"/>
                      </a:pPr>
                      <a:r>
                        <a:rPr lang="es-ES" sz="1100" b="0" kern="1200" baseline="0" dirty="0">
                          <a:solidFill>
                            <a:schemeClr val="dk1"/>
                          </a:solidFill>
                          <a:latin typeface="Univers for KPMG Cond" panose="020B0606020202020204" pitchFamily="34" charset="0"/>
                          <a:ea typeface="+mn-ea"/>
                          <a:cs typeface="+mn-cs"/>
                        </a:rPr>
                        <a:t>Francia también utiliza un Plan de cuentas diferente que se actualiza automaticamente.</a:t>
                      </a:r>
                    </a:p>
                    <a:p>
                      <a:pPr marL="171450" indent="-171450" algn="l">
                        <a:buFont typeface="Arial" panose="020B0604020202020204" pitchFamily="34" charset="0"/>
                        <a:buChar char="•"/>
                      </a:pPr>
                      <a:r>
                        <a:rPr lang="es-ES" sz="1100" b="0" kern="1200" baseline="0" dirty="0">
                          <a:solidFill>
                            <a:schemeClr val="dk1"/>
                          </a:solidFill>
                          <a:latin typeface="Univers for KPMG Cond" panose="020B0606020202020204" pitchFamily="34" charset="0"/>
                          <a:ea typeface="+mn-ea"/>
                          <a:cs typeface="+mn-cs"/>
                        </a:rPr>
                        <a:t>Cualquier persona puede solicitar la apertura de una cuenta pero únicamente se abren desde Logroño y por medio de la Key </a:t>
                      </a:r>
                      <a:r>
                        <a:rPr lang="es-ES" sz="1100" b="0" kern="1200" baseline="0" dirty="0" err="1">
                          <a:solidFill>
                            <a:schemeClr val="dk1"/>
                          </a:solidFill>
                          <a:latin typeface="Univers for KPMG Cond" panose="020B0606020202020204" pitchFamily="34" charset="0"/>
                          <a:ea typeface="+mn-ea"/>
                          <a:cs typeface="+mn-cs"/>
                        </a:rPr>
                        <a:t>User</a:t>
                      </a:r>
                      <a:r>
                        <a:rPr lang="es-ES" sz="1100" b="0" kern="1200" baseline="0" dirty="0">
                          <a:solidFill>
                            <a:schemeClr val="dk1"/>
                          </a:solidFill>
                          <a:latin typeface="Univers for KPMG Cond" panose="020B0606020202020204" pitchFamily="34" charset="0"/>
                          <a:ea typeface="+mn-ea"/>
                          <a:cs typeface="+mn-cs"/>
                        </a:rPr>
                        <a:t> de Finanzas.</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SAP</a:t>
                      </a:r>
                    </a:p>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Outlook</a:t>
                      </a:r>
                    </a:p>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Excel</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363164">
                <a:tc>
                  <a:txBody>
                    <a:bodyPr/>
                    <a:lstStyle/>
                    <a:p>
                      <a:pPr marL="0" lvl="1" algn="ctr" eaLnBrk="0" hangingPunct="0"/>
                      <a:r>
                        <a:rPr lang="es-ES" sz="1100" b="0" kern="1200" baseline="0" dirty="0">
                          <a:solidFill>
                            <a:schemeClr val="dk1"/>
                          </a:solidFill>
                          <a:latin typeface="Univers for KPMG Cond" panose="020B0606020202020204" pitchFamily="34" charset="0"/>
                          <a:ea typeface="+mn-ea"/>
                          <a:cs typeface="+mn-cs"/>
                        </a:rPr>
                        <a:t>Control Contabilizaciones automáticas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marR="0" lvl="0" indent="-171450" algn="l" defTabSz="84408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100" b="0" kern="1200" dirty="0">
                          <a:solidFill>
                            <a:schemeClr val="tx1"/>
                          </a:solidFill>
                          <a:latin typeface="Univers for KPMG Cond" panose="020B0606020202020204" pitchFamily="34" charset="0"/>
                          <a:ea typeface="+mn-ea"/>
                          <a:cs typeface="+mn-cs"/>
                        </a:rPr>
                        <a:t>Se contabilizan automaticamente los asientos de existencias y variación de existencias así como los de costes y bancos automáticos.</a:t>
                      </a:r>
                    </a:p>
                    <a:p>
                      <a:pPr marL="171450" marR="0" lvl="0" indent="-171450" algn="l" defTabSz="84408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100" b="0" kern="1200" dirty="0">
                          <a:solidFill>
                            <a:schemeClr val="tx1"/>
                          </a:solidFill>
                          <a:latin typeface="Univers for KPMG Cond" panose="020B0606020202020204" pitchFamily="34" charset="0"/>
                          <a:ea typeface="+mn-ea"/>
                          <a:cs typeface="+mn-cs"/>
                        </a:rPr>
                        <a:t>El resto de contabilizaciones se realizan manualmente mediante transacciones y de manera descentralizada.</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SAP</a:t>
                      </a:r>
                    </a:p>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Excel</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85" name="AutoShape 7">
            <a:extLst>
              <a:ext uri="{FF2B5EF4-FFF2-40B4-BE49-F238E27FC236}">
                <a16:creationId xmlns:a16="http://schemas.microsoft.com/office/drawing/2014/main" id="{C8143F21-9602-4A18-8FB5-FF8F528FC3D2}"/>
              </a:ext>
            </a:extLst>
          </p:cNvPr>
          <p:cNvSpPr>
            <a:spLocks noChangeArrowheads="1"/>
          </p:cNvSpPr>
          <p:nvPr/>
        </p:nvSpPr>
        <p:spPr bwMode="auto">
          <a:xfrm>
            <a:off x="1383206" y="1880880"/>
            <a:ext cx="1080000" cy="468000"/>
          </a:xfrm>
          <a:prstGeom prst="chevron">
            <a:avLst>
              <a:gd name="adj" fmla="val 19758"/>
            </a:avLst>
          </a:prstGeom>
          <a:solidFill>
            <a:schemeClr val="bg2"/>
          </a:solidFill>
          <a:ln w="19050">
            <a:solidFill>
              <a:schemeClr val="accent6"/>
            </a:solidFill>
          </a:ln>
        </p:spPr>
        <p:txBody>
          <a:bodyPr wrap="square" lIns="0" tIns="0" rIns="0" bIns="0" anchor="ctr" anchorCtr="0"/>
          <a:lstStyle>
            <a:lvl1pPr marL="230188" indent="-230188"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 sz="9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Mantenimiento plan de cuentas</a:t>
            </a:r>
          </a:p>
        </p:txBody>
      </p:sp>
      <p:sp>
        <p:nvSpPr>
          <p:cNvPr id="86" name="AutoShape 7">
            <a:extLst>
              <a:ext uri="{FF2B5EF4-FFF2-40B4-BE49-F238E27FC236}">
                <a16:creationId xmlns:a16="http://schemas.microsoft.com/office/drawing/2014/main" id="{F11194B0-CCB7-42E8-8858-0F66ACC144E7}"/>
              </a:ext>
            </a:extLst>
          </p:cNvPr>
          <p:cNvSpPr>
            <a:spLocks noChangeArrowheads="1"/>
          </p:cNvSpPr>
          <p:nvPr/>
        </p:nvSpPr>
        <p:spPr bwMode="auto">
          <a:xfrm>
            <a:off x="2498127" y="1880880"/>
            <a:ext cx="1080000" cy="468000"/>
          </a:xfrm>
          <a:prstGeom prst="chevron">
            <a:avLst>
              <a:gd name="adj" fmla="val 19758"/>
            </a:avLst>
          </a:prstGeom>
          <a:solidFill>
            <a:schemeClr val="bg2"/>
          </a:solidFill>
          <a:ln w="19050">
            <a:solidFill>
              <a:schemeClr val="accent6"/>
            </a:solidFill>
          </a:ln>
        </p:spPr>
        <p:txBody>
          <a:bodyPr wrap="square" lIns="0" tIns="0" rIns="0" bIns="0" anchor="ctr" anchorCtr="0"/>
          <a:lstStyle/>
          <a:p>
            <a:pPr marL="0" marR="0" lvl="1" indent="0" algn="ctr" defTabSz="914400" rtl="0" eaLnBrk="0" fontAlgn="auto" latinLnBrk="0" hangingPunct="0">
              <a:lnSpc>
                <a:spcPct val="100000"/>
              </a:lnSpc>
              <a:spcBef>
                <a:spcPts val="0"/>
              </a:spcBef>
              <a:spcAft>
                <a:spcPts val="0"/>
              </a:spcAft>
              <a:buClrTx/>
              <a:buSzTx/>
              <a:buFontTx/>
              <a:buNone/>
              <a:tabLst/>
              <a:defRPr/>
            </a:pPr>
            <a:r>
              <a:rPr kumimoji="0" lang="es-ES" sz="9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Control Contabilizaciones automáticas</a:t>
            </a:r>
          </a:p>
        </p:txBody>
      </p:sp>
      <p:sp>
        <p:nvSpPr>
          <p:cNvPr id="87" name="AutoShape 7">
            <a:extLst>
              <a:ext uri="{FF2B5EF4-FFF2-40B4-BE49-F238E27FC236}">
                <a16:creationId xmlns:a16="http://schemas.microsoft.com/office/drawing/2014/main" id="{6321D26A-03A8-415D-AE11-975B6CAE2BF5}"/>
              </a:ext>
            </a:extLst>
          </p:cNvPr>
          <p:cNvSpPr>
            <a:spLocks noChangeArrowheads="1"/>
          </p:cNvSpPr>
          <p:nvPr/>
        </p:nvSpPr>
        <p:spPr bwMode="auto">
          <a:xfrm>
            <a:off x="3613048" y="1880880"/>
            <a:ext cx="1080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 sz="7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Contabilización asientos manuales</a:t>
            </a:r>
            <a:endParaRPr kumimoji="0" lang="es-ES_tradnl" sz="7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88" name="AutoShape 7">
            <a:extLst>
              <a:ext uri="{FF2B5EF4-FFF2-40B4-BE49-F238E27FC236}">
                <a16:creationId xmlns:a16="http://schemas.microsoft.com/office/drawing/2014/main" id="{31535C58-6002-4529-A9B8-AD7497ADE481}"/>
              </a:ext>
            </a:extLst>
          </p:cNvPr>
          <p:cNvSpPr>
            <a:spLocks noChangeArrowheads="1"/>
          </p:cNvSpPr>
          <p:nvPr/>
        </p:nvSpPr>
        <p:spPr bwMode="auto">
          <a:xfrm>
            <a:off x="4727968" y="1880880"/>
            <a:ext cx="1080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 sz="7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Conciliación / Revisión Cuentas</a:t>
            </a:r>
            <a:endParaRPr kumimoji="0" lang="es-ES_tradnl" sz="700" b="1"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4" name="Rectangle 23">
            <a:extLst>
              <a:ext uri="{FF2B5EF4-FFF2-40B4-BE49-F238E27FC236}">
                <a16:creationId xmlns:a16="http://schemas.microsoft.com/office/drawing/2014/main" id="{5615EADC-5941-401F-9C0F-494E0962EACC}"/>
              </a:ext>
            </a:extLst>
          </p:cNvPr>
          <p:cNvSpPr>
            <a:spLocks noChangeArrowheads="1"/>
          </p:cNvSpPr>
          <p:nvPr/>
        </p:nvSpPr>
        <p:spPr bwMode="auto">
          <a:xfrm>
            <a:off x="8640214" y="1235354"/>
            <a:ext cx="2280199" cy="1383152"/>
          </a:xfrm>
          <a:prstGeom prst="rect">
            <a:avLst/>
          </a:prstGeom>
          <a:noFill/>
          <a:ln w="12700">
            <a:solidFill>
              <a:srgbClr val="6D2077"/>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Arial"/>
              <a:ea typeface="+mn-ea"/>
              <a:cs typeface="+mn-cs"/>
            </a:endParaRPr>
          </a:p>
        </p:txBody>
      </p:sp>
      <p:graphicFrame>
        <p:nvGraphicFramePr>
          <p:cNvPr id="55" name="Table 54">
            <a:extLst>
              <a:ext uri="{FF2B5EF4-FFF2-40B4-BE49-F238E27FC236}">
                <a16:creationId xmlns:a16="http://schemas.microsoft.com/office/drawing/2014/main" id="{1F62B4CA-A386-47B6-AAE3-BCDF6ED35833}"/>
              </a:ext>
            </a:extLst>
          </p:cNvPr>
          <p:cNvGraphicFramePr>
            <a:graphicFrameLocks noGrp="1"/>
          </p:cNvGraphicFramePr>
          <p:nvPr>
            <p:extLst>
              <p:ext uri="{D42A27DB-BD31-4B8C-83A1-F6EECF244321}">
                <p14:modId xmlns:p14="http://schemas.microsoft.com/office/powerpoint/2010/main" val="101567903"/>
              </p:ext>
            </p:extLst>
          </p:nvPr>
        </p:nvGraphicFramePr>
        <p:xfrm>
          <a:off x="8869623" y="1374393"/>
          <a:ext cx="1898220" cy="1190511"/>
        </p:xfrm>
        <a:graphic>
          <a:graphicData uri="http://schemas.openxmlformats.org/drawingml/2006/table">
            <a:tbl>
              <a:tblPr firstRow="1" bandRow="1">
                <a:tableStyleId>{2D5ABB26-0587-4C30-8999-92F81FD0307C}</a:tableStyleId>
              </a:tblPr>
              <a:tblGrid>
                <a:gridCol w="949110">
                  <a:extLst>
                    <a:ext uri="{9D8B030D-6E8A-4147-A177-3AD203B41FA5}">
                      <a16:colId xmlns:a16="http://schemas.microsoft.com/office/drawing/2014/main" val="20000"/>
                    </a:ext>
                  </a:extLst>
                </a:gridCol>
                <a:gridCol w="949110">
                  <a:extLst>
                    <a:ext uri="{9D8B030D-6E8A-4147-A177-3AD203B41FA5}">
                      <a16:colId xmlns:a16="http://schemas.microsoft.com/office/drawing/2014/main" val="20001"/>
                    </a:ext>
                  </a:extLst>
                </a:gridCol>
              </a:tblGrid>
              <a:tr h="170073">
                <a:tc>
                  <a:txBody>
                    <a:bodyPr/>
                    <a:lstStyle/>
                    <a:p>
                      <a:pPr algn="ctr"/>
                      <a:r>
                        <a:rPr lang="es-ES" sz="900" b="1" i="1" dirty="0">
                          <a:solidFill>
                            <a:schemeClr val="bg1"/>
                          </a:solidFill>
                        </a:rPr>
                        <a:t>Centro</a:t>
                      </a:r>
                      <a:endParaRPr lang="es-ES" sz="900" b="1" i="1" dirty="0">
                        <a:solidFill>
                          <a:schemeClr val="bg1"/>
                        </a:solidFill>
                        <a:latin typeface="Univers for KPMG Cond" panose="020B0606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s-ES" sz="900" b="1" i="1" dirty="0" err="1">
                          <a:solidFill>
                            <a:schemeClr val="bg1"/>
                          </a:solidFill>
                          <a:latin typeface="Univers for KPMG Cond" panose="020B0606020202020204" pitchFamily="34" charset="0"/>
                        </a:rPr>
                        <a:t>FTEs</a:t>
                      </a:r>
                      <a:endParaRPr lang="es-ES" sz="900" b="1" i="1" dirty="0">
                        <a:solidFill>
                          <a:schemeClr val="bg1"/>
                        </a:solidFill>
                        <a:latin typeface="Univers for KPMG Cond" panose="020B0606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0"/>
                  </a:ext>
                </a:extLst>
              </a:tr>
              <a:tr h="170073">
                <a:tc>
                  <a:txBody>
                    <a:bodyPr/>
                    <a:lstStyle/>
                    <a:p>
                      <a:pPr algn="ctr"/>
                      <a:r>
                        <a:rPr lang="es-ES" sz="900" b="1" dirty="0">
                          <a:latin typeface="Univers for KPMG Cond" panose="020B0606020202020204" pitchFamily="34" charset="0"/>
                        </a:rPr>
                        <a:t>Baños</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70073">
                <a:tc>
                  <a:txBody>
                    <a:bodyPr/>
                    <a:lstStyle/>
                    <a:p>
                      <a:pPr algn="ctr"/>
                      <a:r>
                        <a:rPr lang="es-ES" sz="900" b="1" dirty="0">
                          <a:latin typeface="Univers for KPMG Cond" panose="020B0606020202020204" pitchFamily="34" charset="0"/>
                        </a:rPr>
                        <a:t>Fuenmayor</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170073">
                <a:tc>
                  <a:txBody>
                    <a:bodyPr/>
                    <a:lstStyle/>
                    <a:p>
                      <a:pPr algn="ctr"/>
                      <a:r>
                        <a:rPr lang="es-ES" sz="900" b="1" dirty="0">
                          <a:latin typeface="Univers for KPMG Cond" panose="020B0606020202020204" pitchFamily="34" charset="0"/>
                        </a:rPr>
                        <a:t>Valencia Don Juan</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170073">
                <a:tc>
                  <a:txBody>
                    <a:bodyPr/>
                    <a:lstStyle/>
                    <a:p>
                      <a:pPr algn="ctr"/>
                      <a:r>
                        <a:rPr lang="es-ES" sz="900" b="1" dirty="0">
                          <a:latin typeface="Univers for KPMG Cond" panose="020B0606020202020204" pitchFamily="34" charset="0"/>
                        </a:rPr>
                        <a:t>Maderas Llodio</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170073">
                <a:tc>
                  <a:txBody>
                    <a:bodyPr/>
                    <a:lstStyle/>
                    <a:p>
                      <a:pPr algn="ctr"/>
                      <a:r>
                        <a:rPr lang="es-ES" sz="900" b="1" dirty="0" err="1">
                          <a:latin typeface="Univers for KPMG Cond" panose="020B0606020202020204" pitchFamily="34" charset="0"/>
                        </a:rPr>
                        <a:t>Samazan</a:t>
                      </a:r>
                      <a:endParaRPr lang="es-ES" sz="900" b="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170073">
                <a:tc>
                  <a:txBody>
                    <a:bodyPr/>
                    <a:lstStyle/>
                    <a:p>
                      <a:pPr algn="ctr"/>
                      <a:r>
                        <a:rPr lang="es-ES" sz="900" b="1" dirty="0">
                          <a:latin typeface="Univers for KPMG Cond" panose="020B0606020202020204" pitchFamily="34" charset="0"/>
                        </a:rPr>
                        <a:t>Sede Central</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25557623"/>
                  </a:ext>
                </a:extLst>
              </a:tr>
            </a:tbl>
          </a:graphicData>
        </a:graphic>
      </p:graphicFrame>
      <p:sp>
        <p:nvSpPr>
          <p:cNvPr id="56" name="15 Rectángulo redondeado">
            <a:extLst>
              <a:ext uri="{FF2B5EF4-FFF2-40B4-BE49-F238E27FC236}">
                <a16:creationId xmlns:a16="http://schemas.microsoft.com/office/drawing/2014/main" id="{83C08C6A-60E4-490F-BEBE-CA7DE3211B8E}"/>
              </a:ext>
            </a:extLst>
          </p:cNvPr>
          <p:cNvSpPr/>
          <p:nvPr/>
        </p:nvSpPr>
        <p:spPr>
          <a:xfrm>
            <a:off x="10092536" y="1036475"/>
            <a:ext cx="828000" cy="288000"/>
          </a:xfrm>
          <a:prstGeom prst="roundRect">
            <a:avLst/>
          </a:prstGeom>
          <a:solidFill>
            <a:schemeClr val="accent3"/>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Total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0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5,50</a:t>
            </a:r>
            <a:r>
              <a:rPr kumimoji="0" lang="es-ES_tradnl" sz="9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 </a:t>
            </a:r>
            <a:r>
              <a:rPr kumimoji="0" lang="es-ES_tradnl" sz="900" b="1" i="0" u="none" strike="noStrike" kern="0" cap="none" spc="0" normalizeH="0" baseline="0" noProof="0" dirty="0" err="1">
                <a:ln>
                  <a:noFill/>
                </a:ln>
                <a:solidFill>
                  <a:srgbClr val="FFFFFF"/>
                </a:solidFill>
                <a:effectLst/>
                <a:uLnTx/>
                <a:uFillTx/>
                <a:latin typeface="Univers for KPMG" panose="020B0603020202020204" pitchFamily="34" charset="0"/>
                <a:ea typeface="+mn-ea"/>
                <a:cs typeface="Arial" pitchFamily="34" charset="0"/>
              </a:rPr>
              <a:t>FTEs</a:t>
            </a:r>
            <a:endParaRPr kumimoji="0" lang="es-ES_tradnl" sz="9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endParaRPr>
          </a:p>
        </p:txBody>
      </p:sp>
      <p:sp>
        <p:nvSpPr>
          <p:cNvPr id="68" name="15 Rectángulo redondeado">
            <a:extLst>
              <a:ext uri="{FF2B5EF4-FFF2-40B4-BE49-F238E27FC236}">
                <a16:creationId xmlns:a16="http://schemas.microsoft.com/office/drawing/2014/main" id="{26F8040B-3573-4948-9886-75AA2BA387CC}"/>
              </a:ext>
            </a:extLst>
          </p:cNvPr>
          <p:cNvSpPr/>
          <p:nvPr/>
        </p:nvSpPr>
        <p:spPr>
          <a:xfrm>
            <a:off x="8640214" y="1036475"/>
            <a:ext cx="1476000" cy="288000"/>
          </a:xfrm>
          <a:prstGeom prst="roundRect">
            <a:avLst/>
          </a:prstGeom>
          <a:solidFill>
            <a:schemeClr val="accent4"/>
          </a:solidFill>
          <a:ln w="9525" cap="flat" cmpd="sng" algn="ctr">
            <a:solidFill>
              <a:srgbClr val="E2E2E2"/>
            </a:solidFill>
            <a:prstDash val="solid"/>
          </a:ln>
          <a:effectLst/>
        </p:spPr>
        <p:txBody>
          <a:bodyPr lIns="360000" tIns="90000" rIns="108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1" i="0" u="none" strike="noStrike" kern="0" cap="none" spc="0" normalizeH="0" baseline="0" noProof="0" dirty="0" err="1">
                <a:ln>
                  <a:noFill/>
                </a:ln>
                <a:solidFill>
                  <a:srgbClr val="FFFFFF"/>
                </a:solidFill>
                <a:effectLst/>
                <a:uLnTx/>
                <a:uFillTx/>
                <a:latin typeface="Univers for KPMG" panose="020B0603020202020204" pitchFamily="34" charset="0"/>
                <a:ea typeface="+mn-ea"/>
                <a:cs typeface="Arial" pitchFamily="34" charset="0"/>
              </a:rPr>
              <a:t>FTEs</a:t>
            </a:r>
            <a:endParaRPr kumimoji="0" lang="es-ES_tradnl" sz="9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endParaRPr>
          </a:p>
        </p:txBody>
      </p:sp>
      <p:grpSp>
        <p:nvGrpSpPr>
          <p:cNvPr id="69" name="Group 68">
            <a:extLst>
              <a:ext uri="{FF2B5EF4-FFF2-40B4-BE49-F238E27FC236}">
                <a16:creationId xmlns:a16="http://schemas.microsoft.com/office/drawing/2014/main" id="{6329AA33-E6A0-4A1C-94BD-0267A4275E13}"/>
              </a:ext>
            </a:extLst>
          </p:cNvPr>
          <p:cNvGrpSpPr/>
          <p:nvPr/>
        </p:nvGrpSpPr>
        <p:grpSpPr>
          <a:xfrm>
            <a:off x="8565816" y="902264"/>
            <a:ext cx="432000" cy="432000"/>
            <a:chOff x="8321884" y="855203"/>
            <a:chExt cx="432000" cy="432000"/>
          </a:xfrm>
        </p:grpSpPr>
        <p:sp>
          <p:nvSpPr>
            <p:cNvPr id="70" name="Oval 69">
              <a:extLst>
                <a:ext uri="{FF2B5EF4-FFF2-40B4-BE49-F238E27FC236}">
                  <a16:creationId xmlns:a16="http://schemas.microsoft.com/office/drawing/2014/main" id="{74BC4B3B-C761-46D3-856D-FA0EE1ADF1E9}"/>
                </a:ext>
              </a:extLst>
            </p:cNvPr>
            <p:cNvSpPr/>
            <p:nvPr/>
          </p:nvSpPr>
          <p:spPr>
            <a:xfrm>
              <a:off x="8321884" y="855203"/>
              <a:ext cx="432000" cy="432000"/>
            </a:xfrm>
            <a:prstGeom prst="ellipse">
              <a:avLst/>
            </a:prstGeom>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72" name="Freeform 4851">
              <a:extLst>
                <a:ext uri="{FF2B5EF4-FFF2-40B4-BE49-F238E27FC236}">
                  <a16:creationId xmlns:a16="http://schemas.microsoft.com/office/drawing/2014/main" id="{6E227EB9-7195-40B0-AE5D-5F79B4A1763C}"/>
                </a:ext>
              </a:extLst>
            </p:cNvPr>
            <p:cNvSpPr>
              <a:spLocks noEditPoints="1"/>
            </p:cNvSpPr>
            <p:nvPr/>
          </p:nvSpPr>
          <p:spPr bwMode="auto">
            <a:xfrm>
              <a:off x="8403425" y="970313"/>
              <a:ext cx="258724" cy="218603"/>
            </a:xfrm>
            <a:custGeom>
              <a:avLst/>
              <a:gdLst>
                <a:gd name="T0" fmla="*/ 248 w 360"/>
                <a:gd name="T1" fmla="*/ 8 h 380"/>
                <a:gd name="T2" fmla="*/ 274 w 360"/>
                <a:gd name="T3" fmla="*/ 0 h 380"/>
                <a:gd name="T4" fmla="*/ 298 w 360"/>
                <a:gd name="T5" fmla="*/ 28 h 380"/>
                <a:gd name="T6" fmla="*/ 280 w 360"/>
                <a:gd name="T7" fmla="*/ 56 h 380"/>
                <a:gd name="T8" fmla="*/ 258 w 360"/>
                <a:gd name="T9" fmla="*/ 56 h 380"/>
                <a:gd name="T10" fmla="*/ 240 w 360"/>
                <a:gd name="T11" fmla="*/ 28 h 380"/>
                <a:gd name="T12" fmla="*/ 344 w 360"/>
                <a:gd name="T13" fmla="*/ 88 h 380"/>
                <a:gd name="T14" fmla="*/ 288 w 360"/>
                <a:gd name="T15" fmla="*/ 68 h 380"/>
                <a:gd name="T16" fmla="*/ 214 w 360"/>
                <a:gd name="T17" fmla="*/ 70 h 380"/>
                <a:gd name="T18" fmla="*/ 194 w 360"/>
                <a:gd name="T19" fmla="*/ 90 h 380"/>
                <a:gd name="T20" fmla="*/ 224 w 360"/>
                <a:gd name="T21" fmla="*/ 114 h 380"/>
                <a:gd name="T22" fmla="*/ 248 w 360"/>
                <a:gd name="T23" fmla="*/ 166 h 380"/>
                <a:gd name="T24" fmla="*/ 234 w 360"/>
                <a:gd name="T25" fmla="*/ 208 h 380"/>
                <a:gd name="T26" fmla="*/ 278 w 360"/>
                <a:gd name="T27" fmla="*/ 214 h 380"/>
                <a:gd name="T28" fmla="*/ 310 w 360"/>
                <a:gd name="T29" fmla="*/ 244 h 380"/>
                <a:gd name="T30" fmla="*/ 332 w 360"/>
                <a:gd name="T31" fmla="*/ 200 h 380"/>
                <a:gd name="T32" fmla="*/ 348 w 360"/>
                <a:gd name="T33" fmla="*/ 208 h 380"/>
                <a:gd name="T34" fmla="*/ 360 w 360"/>
                <a:gd name="T35" fmla="*/ 190 h 380"/>
                <a:gd name="T36" fmla="*/ 102 w 360"/>
                <a:gd name="T37" fmla="*/ 56 h 380"/>
                <a:gd name="T38" fmla="*/ 120 w 360"/>
                <a:gd name="T39" fmla="*/ 28 h 380"/>
                <a:gd name="T40" fmla="*/ 98 w 360"/>
                <a:gd name="T41" fmla="*/ 0 h 380"/>
                <a:gd name="T42" fmla="*/ 70 w 360"/>
                <a:gd name="T43" fmla="*/ 8 h 380"/>
                <a:gd name="T44" fmla="*/ 62 w 360"/>
                <a:gd name="T45" fmla="*/ 34 h 380"/>
                <a:gd name="T46" fmla="*/ 92 w 360"/>
                <a:gd name="T47" fmla="*/ 58 h 380"/>
                <a:gd name="T48" fmla="*/ 50 w 360"/>
                <a:gd name="T49" fmla="*/ 244 h 380"/>
                <a:gd name="T50" fmla="*/ 74 w 360"/>
                <a:gd name="T51" fmla="*/ 218 h 380"/>
                <a:gd name="T52" fmla="*/ 126 w 360"/>
                <a:gd name="T53" fmla="*/ 208 h 380"/>
                <a:gd name="T54" fmla="*/ 112 w 360"/>
                <a:gd name="T55" fmla="*/ 166 h 380"/>
                <a:gd name="T56" fmla="*/ 128 w 360"/>
                <a:gd name="T57" fmla="*/ 122 h 380"/>
                <a:gd name="T58" fmla="*/ 166 w 360"/>
                <a:gd name="T59" fmla="*/ 90 h 380"/>
                <a:gd name="T60" fmla="*/ 154 w 360"/>
                <a:gd name="T61" fmla="*/ 74 h 380"/>
                <a:gd name="T62" fmla="*/ 72 w 360"/>
                <a:gd name="T63" fmla="*/ 68 h 380"/>
                <a:gd name="T64" fmla="*/ 20 w 360"/>
                <a:gd name="T65" fmla="*/ 80 h 380"/>
                <a:gd name="T66" fmla="*/ 0 w 360"/>
                <a:gd name="T67" fmla="*/ 190 h 380"/>
                <a:gd name="T68" fmla="*/ 12 w 360"/>
                <a:gd name="T69" fmla="*/ 208 h 380"/>
                <a:gd name="T70" fmla="*/ 28 w 360"/>
                <a:gd name="T71" fmla="*/ 200 h 380"/>
                <a:gd name="T72" fmla="*/ 170 w 360"/>
                <a:gd name="T73" fmla="*/ 118 h 380"/>
                <a:gd name="T74" fmla="*/ 136 w 360"/>
                <a:gd name="T75" fmla="*/ 146 h 380"/>
                <a:gd name="T76" fmla="*/ 136 w 360"/>
                <a:gd name="T77" fmla="*/ 184 h 380"/>
                <a:gd name="T78" fmla="*/ 170 w 360"/>
                <a:gd name="T79" fmla="*/ 214 h 380"/>
                <a:gd name="T80" fmla="*/ 208 w 360"/>
                <a:gd name="T81" fmla="*/ 206 h 380"/>
                <a:gd name="T82" fmla="*/ 228 w 360"/>
                <a:gd name="T83" fmla="*/ 166 h 380"/>
                <a:gd name="T84" fmla="*/ 214 w 360"/>
                <a:gd name="T85" fmla="*/ 132 h 380"/>
                <a:gd name="T86" fmla="*/ 296 w 360"/>
                <a:gd name="T87" fmla="*/ 260 h 380"/>
                <a:gd name="T88" fmla="*/ 288 w 360"/>
                <a:gd name="T89" fmla="*/ 246 h 380"/>
                <a:gd name="T90" fmla="*/ 180 w 360"/>
                <a:gd name="T91" fmla="*/ 278 h 380"/>
                <a:gd name="T92" fmla="*/ 82 w 360"/>
                <a:gd name="T93" fmla="*/ 236 h 380"/>
                <a:gd name="T94" fmla="*/ 64 w 360"/>
                <a:gd name="T95" fmla="*/ 260 h 380"/>
                <a:gd name="T96" fmla="*/ 106 w 360"/>
                <a:gd name="T97" fmla="*/ 304 h 380"/>
                <a:gd name="T98" fmla="*/ 146 w 360"/>
                <a:gd name="T99" fmla="*/ 378 h 380"/>
                <a:gd name="T100" fmla="*/ 214 w 360"/>
                <a:gd name="T101" fmla="*/ 378 h 380"/>
                <a:gd name="T102" fmla="*/ 264 w 360"/>
                <a:gd name="T103" fmla="*/ 36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0" h="380">
                  <a:moveTo>
                    <a:pt x="240" y="28"/>
                  </a:moveTo>
                  <a:lnTo>
                    <a:pt x="240" y="28"/>
                  </a:lnTo>
                  <a:lnTo>
                    <a:pt x="240" y="22"/>
                  </a:lnTo>
                  <a:lnTo>
                    <a:pt x="242" y="18"/>
                  </a:lnTo>
                  <a:lnTo>
                    <a:pt x="248" y="8"/>
                  </a:lnTo>
                  <a:lnTo>
                    <a:pt x="258" y="2"/>
                  </a:lnTo>
                  <a:lnTo>
                    <a:pt x="262" y="0"/>
                  </a:lnTo>
                  <a:lnTo>
                    <a:pt x="268" y="0"/>
                  </a:lnTo>
                  <a:lnTo>
                    <a:pt x="268" y="0"/>
                  </a:lnTo>
                  <a:lnTo>
                    <a:pt x="274" y="0"/>
                  </a:lnTo>
                  <a:lnTo>
                    <a:pt x="280" y="2"/>
                  </a:lnTo>
                  <a:lnTo>
                    <a:pt x="290" y="8"/>
                  </a:lnTo>
                  <a:lnTo>
                    <a:pt x="296" y="18"/>
                  </a:lnTo>
                  <a:lnTo>
                    <a:pt x="298" y="22"/>
                  </a:lnTo>
                  <a:lnTo>
                    <a:pt x="298" y="28"/>
                  </a:lnTo>
                  <a:lnTo>
                    <a:pt x="298" y="28"/>
                  </a:lnTo>
                  <a:lnTo>
                    <a:pt x="298" y="34"/>
                  </a:lnTo>
                  <a:lnTo>
                    <a:pt x="296" y="40"/>
                  </a:lnTo>
                  <a:lnTo>
                    <a:pt x="290" y="50"/>
                  </a:lnTo>
                  <a:lnTo>
                    <a:pt x="280" y="56"/>
                  </a:lnTo>
                  <a:lnTo>
                    <a:pt x="274" y="58"/>
                  </a:lnTo>
                  <a:lnTo>
                    <a:pt x="268" y="58"/>
                  </a:lnTo>
                  <a:lnTo>
                    <a:pt x="268" y="58"/>
                  </a:lnTo>
                  <a:lnTo>
                    <a:pt x="262" y="58"/>
                  </a:lnTo>
                  <a:lnTo>
                    <a:pt x="258" y="56"/>
                  </a:lnTo>
                  <a:lnTo>
                    <a:pt x="248" y="50"/>
                  </a:lnTo>
                  <a:lnTo>
                    <a:pt x="242" y="40"/>
                  </a:lnTo>
                  <a:lnTo>
                    <a:pt x="240" y="34"/>
                  </a:lnTo>
                  <a:lnTo>
                    <a:pt x="240" y="28"/>
                  </a:lnTo>
                  <a:lnTo>
                    <a:pt x="240" y="28"/>
                  </a:lnTo>
                  <a:close/>
                  <a:moveTo>
                    <a:pt x="360" y="190"/>
                  </a:moveTo>
                  <a:lnTo>
                    <a:pt x="344" y="90"/>
                  </a:lnTo>
                  <a:lnTo>
                    <a:pt x="344" y="90"/>
                  </a:lnTo>
                  <a:lnTo>
                    <a:pt x="344" y="88"/>
                  </a:lnTo>
                  <a:lnTo>
                    <a:pt x="344" y="88"/>
                  </a:lnTo>
                  <a:lnTo>
                    <a:pt x="340" y="80"/>
                  </a:lnTo>
                  <a:lnTo>
                    <a:pt x="332" y="74"/>
                  </a:lnTo>
                  <a:lnTo>
                    <a:pt x="324" y="70"/>
                  </a:lnTo>
                  <a:lnTo>
                    <a:pt x="314" y="68"/>
                  </a:lnTo>
                  <a:lnTo>
                    <a:pt x="288" y="68"/>
                  </a:lnTo>
                  <a:lnTo>
                    <a:pt x="270" y="102"/>
                  </a:lnTo>
                  <a:lnTo>
                    <a:pt x="250" y="68"/>
                  </a:lnTo>
                  <a:lnTo>
                    <a:pt x="222" y="68"/>
                  </a:lnTo>
                  <a:lnTo>
                    <a:pt x="222" y="68"/>
                  </a:lnTo>
                  <a:lnTo>
                    <a:pt x="214" y="70"/>
                  </a:lnTo>
                  <a:lnTo>
                    <a:pt x="206" y="74"/>
                  </a:lnTo>
                  <a:lnTo>
                    <a:pt x="198" y="80"/>
                  </a:lnTo>
                  <a:lnTo>
                    <a:pt x="194" y="88"/>
                  </a:lnTo>
                  <a:lnTo>
                    <a:pt x="194" y="88"/>
                  </a:lnTo>
                  <a:lnTo>
                    <a:pt x="194" y="90"/>
                  </a:lnTo>
                  <a:lnTo>
                    <a:pt x="192" y="98"/>
                  </a:lnTo>
                  <a:lnTo>
                    <a:pt x="192" y="98"/>
                  </a:lnTo>
                  <a:lnTo>
                    <a:pt x="204" y="102"/>
                  </a:lnTo>
                  <a:lnTo>
                    <a:pt x="214" y="106"/>
                  </a:lnTo>
                  <a:lnTo>
                    <a:pt x="224" y="114"/>
                  </a:lnTo>
                  <a:lnTo>
                    <a:pt x="232" y="122"/>
                  </a:lnTo>
                  <a:lnTo>
                    <a:pt x="240" y="132"/>
                  </a:lnTo>
                  <a:lnTo>
                    <a:pt x="244" y="142"/>
                  </a:lnTo>
                  <a:lnTo>
                    <a:pt x="248" y="154"/>
                  </a:lnTo>
                  <a:lnTo>
                    <a:pt x="248" y="166"/>
                  </a:lnTo>
                  <a:lnTo>
                    <a:pt x="248" y="166"/>
                  </a:lnTo>
                  <a:lnTo>
                    <a:pt x="248" y="178"/>
                  </a:lnTo>
                  <a:lnTo>
                    <a:pt x="246" y="188"/>
                  </a:lnTo>
                  <a:lnTo>
                    <a:pt x="240" y="198"/>
                  </a:lnTo>
                  <a:lnTo>
                    <a:pt x="234" y="208"/>
                  </a:lnTo>
                  <a:lnTo>
                    <a:pt x="250" y="208"/>
                  </a:lnTo>
                  <a:lnTo>
                    <a:pt x="250" y="208"/>
                  </a:lnTo>
                  <a:lnTo>
                    <a:pt x="260" y="208"/>
                  </a:lnTo>
                  <a:lnTo>
                    <a:pt x="270" y="210"/>
                  </a:lnTo>
                  <a:lnTo>
                    <a:pt x="278" y="214"/>
                  </a:lnTo>
                  <a:lnTo>
                    <a:pt x="286" y="218"/>
                  </a:lnTo>
                  <a:lnTo>
                    <a:pt x="294" y="222"/>
                  </a:lnTo>
                  <a:lnTo>
                    <a:pt x="300" y="228"/>
                  </a:lnTo>
                  <a:lnTo>
                    <a:pt x="306" y="236"/>
                  </a:lnTo>
                  <a:lnTo>
                    <a:pt x="310" y="244"/>
                  </a:lnTo>
                  <a:lnTo>
                    <a:pt x="308" y="118"/>
                  </a:lnTo>
                  <a:lnTo>
                    <a:pt x="318" y="118"/>
                  </a:lnTo>
                  <a:lnTo>
                    <a:pt x="330" y="196"/>
                  </a:lnTo>
                  <a:lnTo>
                    <a:pt x="330" y="196"/>
                  </a:lnTo>
                  <a:lnTo>
                    <a:pt x="332" y="200"/>
                  </a:lnTo>
                  <a:lnTo>
                    <a:pt x="336" y="204"/>
                  </a:lnTo>
                  <a:lnTo>
                    <a:pt x="340" y="208"/>
                  </a:lnTo>
                  <a:lnTo>
                    <a:pt x="346" y="208"/>
                  </a:lnTo>
                  <a:lnTo>
                    <a:pt x="346" y="208"/>
                  </a:lnTo>
                  <a:lnTo>
                    <a:pt x="348" y="208"/>
                  </a:lnTo>
                  <a:lnTo>
                    <a:pt x="348" y="208"/>
                  </a:lnTo>
                  <a:lnTo>
                    <a:pt x="354" y="206"/>
                  </a:lnTo>
                  <a:lnTo>
                    <a:pt x="358" y="202"/>
                  </a:lnTo>
                  <a:lnTo>
                    <a:pt x="360" y="196"/>
                  </a:lnTo>
                  <a:lnTo>
                    <a:pt x="360" y="190"/>
                  </a:lnTo>
                  <a:lnTo>
                    <a:pt x="360" y="190"/>
                  </a:lnTo>
                  <a:close/>
                  <a:moveTo>
                    <a:pt x="92" y="58"/>
                  </a:moveTo>
                  <a:lnTo>
                    <a:pt x="92" y="58"/>
                  </a:lnTo>
                  <a:lnTo>
                    <a:pt x="98" y="58"/>
                  </a:lnTo>
                  <a:lnTo>
                    <a:pt x="102" y="56"/>
                  </a:lnTo>
                  <a:lnTo>
                    <a:pt x="112" y="50"/>
                  </a:lnTo>
                  <a:lnTo>
                    <a:pt x="118" y="40"/>
                  </a:lnTo>
                  <a:lnTo>
                    <a:pt x="120" y="34"/>
                  </a:lnTo>
                  <a:lnTo>
                    <a:pt x="120" y="28"/>
                  </a:lnTo>
                  <a:lnTo>
                    <a:pt x="120" y="28"/>
                  </a:lnTo>
                  <a:lnTo>
                    <a:pt x="120" y="22"/>
                  </a:lnTo>
                  <a:lnTo>
                    <a:pt x="118" y="18"/>
                  </a:lnTo>
                  <a:lnTo>
                    <a:pt x="112" y="8"/>
                  </a:lnTo>
                  <a:lnTo>
                    <a:pt x="102" y="2"/>
                  </a:lnTo>
                  <a:lnTo>
                    <a:pt x="98" y="0"/>
                  </a:lnTo>
                  <a:lnTo>
                    <a:pt x="92" y="0"/>
                  </a:lnTo>
                  <a:lnTo>
                    <a:pt x="92" y="0"/>
                  </a:lnTo>
                  <a:lnTo>
                    <a:pt x="86" y="0"/>
                  </a:lnTo>
                  <a:lnTo>
                    <a:pt x="80" y="2"/>
                  </a:lnTo>
                  <a:lnTo>
                    <a:pt x="70" y="8"/>
                  </a:lnTo>
                  <a:lnTo>
                    <a:pt x="64" y="18"/>
                  </a:lnTo>
                  <a:lnTo>
                    <a:pt x="62" y="22"/>
                  </a:lnTo>
                  <a:lnTo>
                    <a:pt x="62" y="28"/>
                  </a:lnTo>
                  <a:lnTo>
                    <a:pt x="62" y="28"/>
                  </a:lnTo>
                  <a:lnTo>
                    <a:pt x="62" y="34"/>
                  </a:lnTo>
                  <a:lnTo>
                    <a:pt x="64" y="40"/>
                  </a:lnTo>
                  <a:lnTo>
                    <a:pt x="70" y="50"/>
                  </a:lnTo>
                  <a:lnTo>
                    <a:pt x="80" y="56"/>
                  </a:lnTo>
                  <a:lnTo>
                    <a:pt x="86" y="58"/>
                  </a:lnTo>
                  <a:lnTo>
                    <a:pt x="92" y="58"/>
                  </a:lnTo>
                  <a:lnTo>
                    <a:pt x="92" y="58"/>
                  </a:lnTo>
                  <a:close/>
                  <a:moveTo>
                    <a:pt x="30" y="196"/>
                  </a:moveTo>
                  <a:lnTo>
                    <a:pt x="42" y="118"/>
                  </a:lnTo>
                  <a:lnTo>
                    <a:pt x="52" y="118"/>
                  </a:lnTo>
                  <a:lnTo>
                    <a:pt x="50" y="244"/>
                  </a:lnTo>
                  <a:lnTo>
                    <a:pt x="50" y="244"/>
                  </a:lnTo>
                  <a:lnTo>
                    <a:pt x="54" y="236"/>
                  </a:lnTo>
                  <a:lnTo>
                    <a:pt x="60" y="228"/>
                  </a:lnTo>
                  <a:lnTo>
                    <a:pt x="66" y="222"/>
                  </a:lnTo>
                  <a:lnTo>
                    <a:pt x="74" y="218"/>
                  </a:lnTo>
                  <a:lnTo>
                    <a:pt x="82" y="214"/>
                  </a:lnTo>
                  <a:lnTo>
                    <a:pt x="90" y="210"/>
                  </a:lnTo>
                  <a:lnTo>
                    <a:pt x="100" y="208"/>
                  </a:lnTo>
                  <a:lnTo>
                    <a:pt x="110" y="208"/>
                  </a:lnTo>
                  <a:lnTo>
                    <a:pt x="126" y="208"/>
                  </a:lnTo>
                  <a:lnTo>
                    <a:pt x="126" y="208"/>
                  </a:lnTo>
                  <a:lnTo>
                    <a:pt x="120" y="198"/>
                  </a:lnTo>
                  <a:lnTo>
                    <a:pt x="114" y="188"/>
                  </a:lnTo>
                  <a:lnTo>
                    <a:pt x="112" y="178"/>
                  </a:lnTo>
                  <a:lnTo>
                    <a:pt x="112" y="166"/>
                  </a:lnTo>
                  <a:lnTo>
                    <a:pt x="112" y="166"/>
                  </a:lnTo>
                  <a:lnTo>
                    <a:pt x="112" y="154"/>
                  </a:lnTo>
                  <a:lnTo>
                    <a:pt x="116" y="142"/>
                  </a:lnTo>
                  <a:lnTo>
                    <a:pt x="120" y="132"/>
                  </a:lnTo>
                  <a:lnTo>
                    <a:pt x="128" y="122"/>
                  </a:lnTo>
                  <a:lnTo>
                    <a:pt x="136" y="114"/>
                  </a:lnTo>
                  <a:lnTo>
                    <a:pt x="146" y="106"/>
                  </a:lnTo>
                  <a:lnTo>
                    <a:pt x="156" y="102"/>
                  </a:lnTo>
                  <a:lnTo>
                    <a:pt x="168" y="98"/>
                  </a:lnTo>
                  <a:lnTo>
                    <a:pt x="166" y="90"/>
                  </a:lnTo>
                  <a:lnTo>
                    <a:pt x="166" y="90"/>
                  </a:lnTo>
                  <a:lnTo>
                    <a:pt x="166" y="88"/>
                  </a:lnTo>
                  <a:lnTo>
                    <a:pt x="166" y="88"/>
                  </a:lnTo>
                  <a:lnTo>
                    <a:pt x="162" y="80"/>
                  </a:lnTo>
                  <a:lnTo>
                    <a:pt x="154" y="74"/>
                  </a:lnTo>
                  <a:lnTo>
                    <a:pt x="146" y="70"/>
                  </a:lnTo>
                  <a:lnTo>
                    <a:pt x="138" y="68"/>
                  </a:lnTo>
                  <a:lnTo>
                    <a:pt x="110" y="68"/>
                  </a:lnTo>
                  <a:lnTo>
                    <a:pt x="90" y="102"/>
                  </a:lnTo>
                  <a:lnTo>
                    <a:pt x="72" y="68"/>
                  </a:lnTo>
                  <a:lnTo>
                    <a:pt x="46" y="68"/>
                  </a:lnTo>
                  <a:lnTo>
                    <a:pt x="46" y="68"/>
                  </a:lnTo>
                  <a:lnTo>
                    <a:pt x="36" y="70"/>
                  </a:lnTo>
                  <a:lnTo>
                    <a:pt x="28" y="74"/>
                  </a:lnTo>
                  <a:lnTo>
                    <a:pt x="20" y="80"/>
                  </a:lnTo>
                  <a:lnTo>
                    <a:pt x="16" y="88"/>
                  </a:lnTo>
                  <a:lnTo>
                    <a:pt x="16" y="88"/>
                  </a:lnTo>
                  <a:lnTo>
                    <a:pt x="16" y="90"/>
                  </a:lnTo>
                  <a:lnTo>
                    <a:pt x="0" y="190"/>
                  </a:lnTo>
                  <a:lnTo>
                    <a:pt x="0" y="190"/>
                  </a:lnTo>
                  <a:lnTo>
                    <a:pt x="0" y="196"/>
                  </a:lnTo>
                  <a:lnTo>
                    <a:pt x="2" y="202"/>
                  </a:lnTo>
                  <a:lnTo>
                    <a:pt x="6" y="206"/>
                  </a:lnTo>
                  <a:lnTo>
                    <a:pt x="12" y="208"/>
                  </a:lnTo>
                  <a:lnTo>
                    <a:pt x="12" y="208"/>
                  </a:lnTo>
                  <a:lnTo>
                    <a:pt x="14" y="208"/>
                  </a:lnTo>
                  <a:lnTo>
                    <a:pt x="14" y="208"/>
                  </a:lnTo>
                  <a:lnTo>
                    <a:pt x="20" y="208"/>
                  </a:lnTo>
                  <a:lnTo>
                    <a:pt x="24" y="204"/>
                  </a:lnTo>
                  <a:lnTo>
                    <a:pt x="28" y="200"/>
                  </a:lnTo>
                  <a:lnTo>
                    <a:pt x="30" y="196"/>
                  </a:lnTo>
                  <a:lnTo>
                    <a:pt x="30" y="196"/>
                  </a:lnTo>
                  <a:close/>
                  <a:moveTo>
                    <a:pt x="180" y="118"/>
                  </a:moveTo>
                  <a:lnTo>
                    <a:pt x="180" y="118"/>
                  </a:lnTo>
                  <a:lnTo>
                    <a:pt x="170" y="118"/>
                  </a:lnTo>
                  <a:lnTo>
                    <a:pt x="162" y="120"/>
                  </a:lnTo>
                  <a:lnTo>
                    <a:pt x="152" y="126"/>
                  </a:lnTo>
                  <a:lnTo>
                    <a:pt x="146" y="132"/>
                  </a:lnTo>
                  <a:lnTo>
                    <a:pt x="140" y="138"/>
                  </a:lnTo>
                  <a:lnTo>
                    <a:pt x="136" y="146"/>
                  </a:lnTo>
                  <a:lnTo>
                    <a:pt x="132" y="156"/>
                  </a:lnTo>
                  <a:lnTo>
                    <a:pt x="132" y="166"/>
                  </a:lnTo>
                  <a:lnTo>
                    <a:pt x="132" y="166"/>
                  </a:lnTo>
                  <a:lnTo>
                    <a:pt x="132" y="176"/>
                  </a:lnTo>
                  <a:lnTo>
                    <a:pt x="136" y="184"/>
                  </a:lnTo>
                  <a:lnTo>
                    <a:pt x="140" y="194"/>
                  </a:lnTo>
                  <a:lnTo>
                    <a:pt x="146" y="200"/>
                  </a:lnTo>
                  <a:lnTo>
                    <a:pt x="152" y="206"/>
                  </a:lnTo>
                  <a:lnTo>
                    <a:pt x="162" y="210"/>
                  </a:lnTo>
                  <a:lnTo>
                    <a:pt x="170" y="214"/>
                  </a:lnTo>
                  <a:lnTo>
                    <a:pt x="180" y="214"/>
                  </a:lnTo>
                  <a:lnTo>
                    <a:pt x="180" y="214"/>
                  </a:lnTo>
                  <a:lnTo>
                    <a:pt x="190" y="214"/>
                  </a:lnTo>
                  <a:lnTo>
                    <a:pt x="200" y="210"/>
                  </a:lnTo>
                  <a:lnTo>
                    <a:pt x="208" y="206"/>
                  </a:lnTo>
                  <a:lnTo>
                    <a:pt x="214" y="200"/>
                  </a:lnTo>
                  <a:lnTo>
                    <a:pt x="220" y="194"/>
                  </a:lnTo>
                  <a:lnTo>
                    <a:pt x="224" y="184"/>
                  </a:lnTo>
                  <a:lnTo>
                    <a:pt x="228" y="176"/>
                  </a:lnTo>
                  <a:lnTo>
                    <a:pt x="228" y="166"/>
                  </a:lnTo>
                  <a:lnTo>
                    <a:pt x="228" y="166"/>
                  </a:lnTo>
                  <a:lnTo>
                    <a:pt x="228" y="156"/>
                  </a:lnTo>
                  <a:lnTo>
                    <a:pt x="224" y="146"/>
                  </a:lnTo>
                  <a:lnTo>
                    <a:pt x="220" y="138"/>
                  </a:lnTo>
                  <a:lnTo>
                    <a:pt x="214" y="132"/>
                  </a:lnTo>
                  <a:lnTo>
                    <a:pt x="208" y="126"/>
                  </a:lnTo>
                  <a:lnTo>
                    <a:pt x="200" y="120"/>
                  </a:lnTo>
                  <a:lnTo>
                    <a:pt x="190" y="118"/>
                  </a:lnTo>
                  <a:lnTo>
                    <a:pt x="180" y="118"/>
                  </a:lnTo>
                  <a:close/>
                  <a:moveTo>
                    <a:pt x="296" y="260"/>
                  </a:moveTo>
                  <a:lnTo>
                    <a:pt x="296" y="260"/>
                  </a:lnTo>
                  <a:lnTo>
                    <a:pt x="294" y="258"/>
                  </a:lnTo>
                  <a:lnTo>
                    <a:pt x="294" y="258"/>
                  </a:lnTo>
                  <a:lnTo>
                    <a:pt x="292" y="252"/>
                  </a:lnTo>
                  <a:lnTo>
                    <a:pt x="288" y="246"/>
                  </a:lnTo>
                  <a:lnTo>
                    <a:pt x="278" y="236"/>
                  </a:lnTo>
                  <a:lnTo>
                    <a:pt x="266" y="230"/>
                  </a:lnTo>
                  <a:lnTo>
                    <a:pt x="250" y="228"/>
                  </a:lnTo>
                  <a:lnTo>
                    <a:pt x="210" y="228"/>
                  </a:lnTo>
                  <a:lnTo>
                    <a:pt x="180" y="278"/>
                  </a:lnTo>
                  <a:lnTo>
                    <a:pt x="150" y="228"/>
                  </a:lnTo>
                  <a:lnTo>
                    <a:pt x="110" y="228"/>
                  </a:lnTo>
                  <a:lnTo>
                    <a:pt x="110" y="228"/>
                  </a:lnTo>
                  <a:lnTo>
                    <a:pt x="94" y="230"/>
                  </a:lnTo>
                  <a:lnTo>
                    <a:pt x="82" y="236"/>
                  </a:lnTo>
                  <a:lnTo>
                    <a:pt x="72" y="246"/>
                  </a:lnTo>
                  <a:lnTo>
                    <a:pt x="68" y="252"/>
                  </a:lnTo>
                  <a:lnTo>
                    <a:pt x="66" y="258"/>
                  </a:lnTo>
                  <a:lnTo>
                    <a:pt x="66" y="258"/>
                  </a:lnTo>
                  <a:lnTo>
                    <a:pt x="64" y="260"/>
                  </a:lnTo>
                  <a:lnTo>
                    <a:pt x="52" y="336"/>
                  </a:lnTo>
                  <a:lnTo>
                    <a:pt x="52" y="336"/>
                  </a:lnTo>
                  <a:lnTo>
                    <a:pt x="72" y="352"/>
                  </a:lnTo>
                  <a:lnTo>
                    <a:pt x="96" y="362"/>
                  </a:lnTo>
                  <a:lnTo>
                    <a:pt x="106" y="304"/>
                  </a:lnTo>
                  <a:lnTo>
                    <a:pt x="118" y="304"/>
                  </a:lnTo>
                  <a:lnTo>
                    <a:pt x="114" y="370"/>
                  </a:lnTo>
                  <a:lnTo>
                    <a:pt x="114" y="370"/>
                  </a:lnTo>
                  <a:lnTo>
                    <a:pt x="130" y="374"/>
                  </a:lnTo>
                  <a:lnTo>
                    <a:pt x="146" y="378"/>
                  </a:lnTo>
                  <a:lnTo>
                    <a:pt x="162" y="380"/>
                  </a:lnTo>
                  <a:lnTo>
                    <a:pt x="180" y="380"/>
                  </a:lnTo>
                  <a:lnTo>
                    <a:pt x="180" y="380"/>
                  </a:lnTo>
                  <a:lnTo>
                    <a:pt x="196" y="380"/>
                  </a:lnTo>
                  <a:lnTo>
                    <a:pt x="214" y="378"/>
                  </a:lnTo>
                  <a:lnTo>
                    <a:pt x="230" y="374"/>
                  </a:lnTo>
                  <a:lnTo>
                    <a:pt x="246" y="370"/>
                  </a:lnTo>
                  <a:lnTo>
                    <a:pt x="242" y="304"/>
                  </a:lnTo>
                  <a:lnTo>
                    <a:pt x="254" y="304"/>
                  </a:lnTo>
                  <a:lnTo>
                    <a:pt x="264" y="362"/>
                  </a:lnTo>
                  <a:lnTo>
                    <a:pt x="264" y="362"/>
                  </a:lnTo>
                  <a:lnTo>
                    <a:pt x="288" y="350"/>
                  </a:lnTo>
                  <a:lnTo>
                    <a:pt x="308" y="336"/>
                  </a:lnTo>
                  <a:lnTo>
                    <a:pt x="296" y="26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73" name="Oval 72">
              <a:extLst>
                <a:ext uri="{FF2B5EF4-FFF2-40B4-BE49-F238E27FC236}">
                  <a16:creationId xmlns:a16="http://schemas.microsoft.com/office/drawing/2014/main" id="{2D0A6AF0-AFEC-4839-9107-3DC54C18F085}"/>
                </a:ext>
              </a:extLst>
            </p:cNvPr>
            <p:cNvSpPr/>
            <p:nvPr/>
          </p:nvSpPr>
          <p:spPr>
            <a:xfrm>
              <a:off x="8321884" y="855203"/>
              <a:ext cx="432000" cy="432000"/>
            </a:xfrm>
            <a:prstGeom prst="ellipse">
              <a:avLst/>
            </a:prstGeom>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74" name="Freeform 4851">
              <a:extLst>
                <a:ext uri="{FF2B5EF4-FFF2-40B4-BE49-F238E27FC236}">
                  <a16:creationId xmlns:a16="http://schemas.microsoft.com/office/drawing/2014/main" id="{83187C15-7A8E-47AE-AFD2-9E1EAF687660}"/>
                </a:ext>
              </a:extLst>
            </p:cNvPr>
            <p:cNvSpPr>
              <a:spLocks noEditPoints="1"/>
            </p:cNvSpPr>
            <p:nvPr/>
          </p:nvSpPr>
          <p:spPr bwMode="auto">
            <a:xfrm>
              <a:off x="8403425" y="970313"/>
              <a:ext cx="258724" cy="218603"/>
            </a:xfrm>
            <a:custGeom>
              <a:avLst/>
              <a:gdLst>
                <a:gd name="T0" fmla="*/ 248 w 360"/>
                <a:gd name="T1" fmla="*/ 8 h 380"/>
                <a:gd name="T2" fmla="*/ 274 w 360"/>
                <a:gd name="T3" fmla="*/ 0 h 380"/>
                <a:gd name="T4" fmla="*/ 298 w 360"/>
                <a:gd name="T5" fmla="*/ 28 h 380"/>
                <a:gd name="T6" fmla="*/ 280 w 360"/>
                <a:gd name="T7" fmla="*/ 56 h 380"/>
                <a:gd name="T8" fmla="*/ 258 w 360"/>
                <a:gd name="T9" fmla="*/ 56 h 380"/>
                <a:gd name="T10" fmla="*/ 240 w 360"/>
                <a:gd name="T11" fmla="*/ 28 h 380"/>
                <a:gd name="T12" fmla="*/ 344 w 360"/>
                <a:gd name="T13" fmla="*/ 88 h 380"/>
                <a:gd name="T14" fmla="*/ 288 w 360"/>
                <a:gd name="T15" fmla="*/ 68 h 380"/>
                <a:gd name="T16" fmla="*/ 214 w 360"/>
                <a:gd name="T17" fmla="*/ 70 h 380"/>
                <a:gd name="T18" fmla="*/ 194 w 360"/>
                <a:gd name="T19" fmla="*/ 90 h 380"/>
                <a:gd name="T20" fmla="*/ 224 w 360"/>
                <a:gd name="T21" fmla="*/ 114 h 380"/>
                <a:gd name="T22" fmla="*/ 248 w 360"/>
                <a:gd name="T23" fmla="*/ 166 h 380"/>
                <a:gd name="T24" fmla="*/ 234 w 360"/>
                <a:gd name="T25" fmla="*/ 208 h 380"/>
                <a:gd name="T26" fmla="*/ 278 w 360"/>
                <a:gd name="T27" fmla="*/ 214 h 380"/>
                <a:gd name="T28" fmla="*/ 310 w 360"/>
                <a:gd name="T29" fmla="*/ 244 h 380"/>
                <a:gd name="T30" fmla="*/ 332 w 360"/>
                <a:gd name="T31" fmla="*/ 200 h 380"/>
                <a:gd name="T32" fmla="*/ 348 w 360"/>
                <a:gd name="T33" fmla="*/ 208 h 380"/>
                <a:gd name="T34" fmla="*/ 360 w 360"/>
                <a:gd name="T35" fmla="*/ 190 h 380"/>
                <a:gd name="T36" fmla="*/ 102 w 360"/>
                <a:gd name="T37" fmla="*/ 56 h 380"/>
                <a:gd name="T38" fmla="*/ 120 w 360"/>
                <a:gd name="T39" fmla="*/ 28 h 380"/>
                <a:gd name="T40" fmla="*/ 98 w 360"/>
                <a:gd name="T41" fmla="*/ 0 h 380"/>
                <a:gd name="T42" fmla="*/ 70 w 360"/>
                <a:gd name="T43" fmla="*/ 8 h 380"/>
                <a:gd name="T44" fmla="*/ 62 w 360"/>
                <a:gd name="T45" fmla="*/ 34 h 380"/>
                <a:gd name="T46" fmla="*/ 92 w 360"/>
                <a:gd name="T47" fmla="*/ 58 h 380"/>
                <a:gd name="T48" fmla="*/ 50 w 360"/>
                <a:gd name="T49" fmla="*/ 244 h 380"/>
                <a:gd name="T50" fmla="*/ 74 w 360"/>
                <a:gd name="T51" fmla="*/ 218 h 380"/>
                <a:gd name="T52" fmla="*/ 126 w 360"/>
                <a:gd name="T53" fmla="*/ 208 h 380"/>
                <a:gd name="T54" fmla="*/ 112 w 360"/>
                <a:gd name="T55" fmla="*/ 166 h 380"/>
                <a:gd name="T56" fmla="*/ 128 w 360"/>
                <a:gd name="T57" fmla="*/ 122 h 380"/>
                <a:gd name="T58" fmla="*/ 166 w 360"/>
                <a:gd name="T59" fmla="*/ 90 h 380"/>
                <a:gd name="T60" fmla="*/ 154 w 360"/>
                <a:gd name="T61" fmla="*/ 74 h 380"/>
                <a:gd name="T62" fmla="*/ 72 w 360"/>
                <a:gd name="T63" fmla="*/ 68 h 380"/>
                <a:gd name="T64" fmla="*/ 20 w 360"/>
                <a:gd name="T65" fmla="*/ 80 h 380"/>
                <a:gd name="T66" fmla="*/ 0 w 360"/>
                <a:gd name="T67" fmla="*/ 190 h 380"/>
                <a:gd name="T68" fmla="*/ 12 w 360"/>
                <a:gd name="T69" fmla="*/ 208 h 380"/>
                <a:gd name="T70" fmla="*/ 28 w 360"/>
                <a:gd name="T71" fmla="*/ 200 h 380"/>
                <a:gd name="T72" fmla="*/ 170 w 360"/>
                <a:gd name="T73" fmla="*/ 118 h 380"/>
                <a:gd name="T74" fmla="*/ 136 w 360"/>
                <a:gd name="T75" fmla="*/ 146 h 380"/>
                <a:gd name="T76" fmla="*/ 136 w 360"/>
                <a:gd name="T77" fmla="*/ 184 h 380"/>
                <a:gd name="T78" fmla="*/ 170 w 360"/>
                <a:gd name="T79" fmla="*/ 214 h 380"/>
                <a:gd name="T80" fmla="*/ 208 w 360"/>
                <a:gd name="T81" fmla="*/ 206 h 380"/>
                <a:gd name="T82" fmla="*/ 228 w 360"/>
                <a:gd name="T83" fmla="*/ 166 h 380"/>
                <a:gd name="T84" fmla="*/ 214 w 360"/>
                <a:gd name="T85" fmla="*/ 132 h 380"/>
                <a:gd name="T86" fmla="*/ 296 w 360"/>
                <a:gd name="T87" fmla="*/ 260 h 380"/>
                <a:gd name="T88" fmla="*/ 288 w 360"/>
                <a:gd name="T89" fmla="*/ 246 h 380"/>
                <a:gd name="T90" fmla="*/ 180 w 360"/>
                <a:gd name="T91" fmla="*/ 278 h 380"/>
                <a:gd name="T92" fmla="*/ 82 w 360"/>
                <a:gd name="T93" fmla="*/ 236 h 380"/>
                <a:gd name="T94" fmla="*/ 64 w 360"/>
                <a:gd name="T95" fmla="*/ 260 h 380"/>
                <a:gd name="T96" fmla="*/ 106 w 360"/>
                <a:gd name="T97" fmla="*/ 304 h 380"/>
                <a:gd name="T98" fmla="*/ 146 w 360"/>
                <a:gd name="T99" fmla="*/ 378 h 380"/>
                <a:gd name="T100" fmla="*/ 214 w 360"/>
                <a:gd name="T101" fmla="*/ 378 h 380"/>
                <a:gd name="T102" fmla="*/ 264 w 360"/>
                <a:gd name="T103" fmla="*/ 36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0" h="380">
                  <a:moveTo>
                    <a:pt x="240" y="28"/>
                  </a:moveTo>
                  <a:lnTo>
                    <a:pt x="240" y="28"/>
                  </a:lnTo>
                  <a:lnTo>
                    <a:pt x="240" y="22"/>
                  </a:lnTo>
                  <a:lnTo>
                    <a:pt x="242" y="18"/>
                  </a:lnTo>
                  <a:lnTo>
                    <a:pt x="248" y="8"/>
                  </a:lnTo>
                  <a:lnTo>
                    <a:pt x="258" y="2"/>
                  </a:lnTo>
                  <a:lnTo>
                    <a:pt x="262" y="0"/>
                  </a:lnTo>
                  <a:lnTo>
                    <a:pt x="268" y="0"/>
                  </a:lnTo>
                  <a:lnTo>
                    <a:pt x="268" y="0"/>
                  </a:lnTo>
                  <a:lnTo>
                    <a:pt x="274" y="0"/>
                  </a:lnTo>
                  <a:lnTo>
                    <a:pt x="280" y="2"/>
                  </a:lnTo>
                  <a:lnTo>
                    <a:pt x="290" y="8"/>
                  </a:lnTo>
                  <a:lnTo>
                    <a:pt x="296" y="18"/>
                  </a:lnTo>
                  <a:lnTo>
                    <a:pt x="298" y="22"/>
                  </a:lnTo>
                  <a:lnTo>
                    <a:pt x="298" y="28"/>
                  </a:lnTo>
                  <a:lnTo>
                    <a:pt x="298" y="28"/>
                  </a:lnTo>
                  <a:lnTo>
                    <a:pt x="298" y="34"/>
                  </a:lnTo>
                  <a:lnTo>
                    <a:pt x="296" y="40"/>
                  </a:lnTo>
                  <a:lnTo>
                    <a:pt x="290" y="50"/>
                  </a:lnTo>
                  <a:lnTo>
                    <a:pt x="280" y="56"/>
                  </a:lnTo>
                  <a:lnTo>
                    <a:pt x="274" y="58"/>
                  </a:lnTo>
                  <a:lnTo>
                    <a:pt x="268" y="58"/>
                  </a:lnTo>
                  <a:lnTo>
                    <a:pt x="268" y="58"/>
                  </a:lnTo>
                  <a:lnTo>
                    <a:pt x="262" y="58"/>
                  </a:lnTo>
                  <a:lnTo>
                    <a:pt x="258" y="56"/>
                  </a:lnTo>
                  <a:lnTo>
                    <a:pt x="248" y="50"/>
                  </a:lnTo>
                  <a:lnTo>
                    <a:pt x="242" y="40"/>
                  </a:lnTo>
                  <a:lnTo>
                    <a:pt x="240" y="34"/>
                  </a:lnTo>
                  <a:lnTo>
                    <a:pt x="240" y="28"/>
                  </a:lnTo>
                  <a:lnTo>
                    <a:pt x="240" y="28"/>
                  </a:lnTo>
                  <a:close/>
                  <a:moveTo>
                    <a:pt x="360" y="190"/>
                  </a:moveTo>
                  <a:lnTo>
                    <a:pt x="344" y="90"/>
                  </a:lnTo>
                  <a:lnTo>
                    <a:pt x="344" y="90"/>
                  </a:lnTo>
                  <a:lnTo>
                    <a:pt x="344" y="88"/>
                  </a:lnTo>
                  <a:lnTo>
                    <a:pt x="344" y="88"/>
                  </a:lnTo>
                  <a:lnTo>
                    <a:pt x="340" y="80"/>
                  </a:lnTo>
                  <a:lnTo>
                    <a:pt x="332" y="74"/>
                  </a:lnTo>
                  <a:lnTo>
                    <a:pt x="324" y="70"/>
                  </a:lnTo>
                  <a:lnTo>
                    <a:pt x="314" y="68"/>
                  </a:lnTo>
                  <a:lnTo>
                    <a:pt x="288" y="68"/>
                  </a:lnTo>
                  <a:lnTo>
                    <a:pt x="270" y="102"/>
                  </a:lnTo>
                  <a:lnTo>
                    <a:pt x="250" y="68"/>
                  </a:lnTo>
                  <a:lnTo>
                    <a:pt x="222" y="68"/>
                  </a:lnTo>
                  <a:lnTo>
                    <a:pt x="222" y="68"/>
                  </a:lnTo>
                  <a:lnTo>
                    <a:pt x="214" y="70"/>
                  </a:lnTo>
                  <a:lnTo>
                    <a:pt x="206" y="74"/>
                  </a:lnTo>
                  <a:lnTo>
                    <a:pt x="198" y="80"/>
                  </a:lnTo>
                  <a:lnTo>
                    <a:pt x="194" y="88"/>
                  </a:lnTo>
                  <a:lnTo>
                    <a:pt x="194" y="88"/>
                  </a:lnTo>
                  <a:lnTo>
                    <a:pt x="194" y="90"/>
                  </a:lnTo>
                  <a:lnTo>
                    <a:pt x="192" y="98"/>
                  </a:lnTo>
                  <a:lnTo>
                    <a:pt x="192" y="98"/>
                  </a:lnTo>
                  <a:lnTo>
                    <a:pt x="204" y="102"/>
                  </a:lnTo>
                  <a:lnTo>
                    <a:pt x="214" y="106"/>
                  </a:lnTo>
                  <a:lnTo>
                    <a:pt x="224" y="114"/>
                  </a:lnTo>
                  <a:lnTo>
                    <a:pt x="232" y="122"/>
                  </a:lnTo>
                  <a:lnTo>
                    <a:pt x="240" y="132"/>
                  </a:lnTo>
                  <a:lnTo>
                    <a:pt x="244" y="142"/>
                  </a:lnTo>
                  <a:lnTo>
                    <a:pt x="248" y="154"/>
                  </a:lnTo>
                  <a:lnTo>
                    <a:pt x="248" y="166"/>
                  </a:lnTo>
                  <a:lnTo>
                    <a:pt x="248" y="166"/>
                  </a:lnTo>
                  <a:lnTo>
                    <a:pt x="248" y="178"/>
                  </a:lnTo>
                  <a:lnTo>
                    <a:pt x="246" y="188"/>
                  </a:lnTo>
                  <a:lnTo>
                    <a:pt x="240" y="198"/>
                  </a:lnTo>
                  <a:lnTo>
                    <a:pt x="234" y="208"/>
                  </a:lnTo>
                  <a:lnTo>
                    <a:pt x="250" y="208"/>
                  </a:lnTo>
                  <a:lnTo>
                    <a:pt x="250" y="208"/>
                  </a:lnTo>
                  <a:lnTo>
                    <a:pt x="260" y="208"/>
                  </a:lnTo>
                  <a:lnTo>
                    <a:pt x="270" y="210"/>
                  </a:lnTo>
                  <a:lnTo>
                    <a:pt x="278" y="214"/>
                  </a:lnTo>
                  <a:lnTo>
                    <a:pt x="286" y="218"/>
                  </a:lnTo>
                  <a:lnTo>
                    <a:pt x="294" y="222"/>
                  </a:lnTo>
                  <a:lnTo>
                    <a:pt x="300" y="228"/>
                  </a:lnTo>
                  <a:lnTo>
                    <a:pt x="306" y="236"/>
                  </a:lnTo>
                  <a:lnTo>
                    <a:pt x="310" y="244"/>
                  </a:lnTo>
                  <a:lnTo>
                    <a:pt x="308" y="118"/>
                  </a:lnTo>
                  <a:lnTo>
                    <a:pt x="318" y="118"/>
                  </a:lnTo>
                  <a:lnTo>
                    <a:pt x="330" y="196"/>
                  </a:lnTo>
                  <a:lnTo>
                    <a:pt x="330" y="196"/>
                  </a:lnTo>
                  <a:lnTo>
                    <a:pt x="332" y="200"/>
                  </a:lnTo>
                  <a:lnTo>
                    <a:pt x="336" y="204"/>
                  </a:lnTo>
                  <a:lnTo>
                    <a:pt x="340" y="208"/>
                  </a:lnTo>
                  <a:lnTo>
                    <a:pt x="346" y="208"/>
                  </a:lnTo>
                  <a:lnTo>
                    <a:pt x="346" y="208"/>
                  </a:lnTo>
                  <a:lnTo>
                    <a:pt x="348" y="208"/>
                  </a:lnTo>
                  <a:lnTo>
                    <a:pt x="348" y="208"/>
                  </a:lnTo>
                  <a:lnTo>
                    <a:pt x="354" y="206"/>
                  </a:lnTo>
                  <a:lnTo>
                    <a:pt x="358" y="202"/>
                  </a:lnTo>
                  <a:lnTo>
                    <a:pt x="360" y="196"/>
                  </a:lnTo>
                  <a:lnTo>
                    <a:pt x="360" y="190"/>
                  </a:lnTo>
                  <a:lnTo>
                    <a:pt x="360" y="190"/>
                  </a:lnTo>
                  <a:close/>
                  <a:moveTo>
                    <a:pt x="92" y="58"/>
                  </a:moveTo>
                  <a:lnTo>
                    <a:pt x="92" y="58"/>
                  </a:lnTo>
                  <a:lnTo>
                    <a:pt x="98" y="58"/>
                  </a:lnTo>
                  <a:lnTo>
                    <a:pt x="102" y="56"/>
                  </a:lnTo>
                  <a:lnTo>
                    <a:pt x="112" y="50"/>
                  </a:lnTo>
                  <a:lnTo>
                    <a:pt x="118" y="40"/>
                  </a:lnTo>
                  <a:lnTo>
                    <a:pt x="120" y="34"/>
                  </a:lnTo>
                  <a:lnTo>
                    <a:pt x="120" y="28"/>
                  </a:lnTo>
                  <a:lnTo>
                    <a:pt x="120" y="28"/>
                  </a:lnTo>
                  <a:lnTo>
                    <a:pt x="120" y="22"/>
                  </a:lnTo>
                  <a:lnTo>
                    <a:pt x="118" y="18"/>
                  </a:lnTo>
                  <a:lnTo>
                    <a:pt x="112" y="8"/>
                  </a:lnTo>
                  <a:lnTo>
                    <a:pt x="102" y="2"/>
                  </a:lnTo>
                  <a:lnTo>
                    <a:pt x="98" y="0"/>
                  </a:lnTo>
                  <a:lnTo>
                    <a:pt x="92" y="0"/>
                  </a:lnTo>
                  <a:lnTo>
                    <a:pt x="92" y="0"/>
                  </a:lnTo>
                  <a:lnTo>
                    <a:pt x="86" y="0"/>
                  </a:lnTo>
                  <a:lnTo>
                    <a:pt x="80" y="2"/>
                  </a:lnTo>
                  <a:lnTo>
                    <a:pt x="70" y="8"/>
                  </a:lnTo>
                  <a:lnTo>
                    <a:pt x="64" y="18"/>
                  </a:lnTo>
                  <a:lnTo>
                    <a:pt x="62" y="22"/>
                  </a:lnTo>
                  <a:lnTo>
                    <a:pt x="62" y="28"/>
                  </a:lnTo>
                  <a:lnTo>
                    <a:pt x="62" y="28"/>
                  </a:lnTo>
                  <a:lnTo>
                    <a:pt x="62" y="34"/>
                  </a:lnTo>
                  <a:lnTo>
                    <a:pt x="64" y="40"/>
                  </a:lnTo>
                  <a:lnTo>
                    <a:pt x="70" y="50"/>
                  </a:lnTo>
                  <a:lnTo>
                    <a:pt x="80" y="56"/>
                  </a:lnTo>
                  <a:lnTo>
                    <a:pt x="86" y="58"/>
                  </a:lnTo>
                  <a:lnTo>
                    <a:pt x="92" y="58"/>
                  </a:lnTo>
                  <a:lnTo>
                    <a:pt x="92" y="58"/>
                  </a:lnTo>
                  <a:close/>
                  <a:moveTo>
                    <a:pt x="30" y="196"/>
                  </a:moveTo>
                  <a:lnTo>
                    <a:pt x="42" y="118"/>
                  </a:lnTo>
                  <a:lnTo>
                    <a:pt x="52" y="118"/>
                  </a:lnTo>
                  <a:lnTo>
                    <a:pt x="50" y="244"/>
                  </a:lnTo>
                  <a:lnTo>
                    <a:pt x="50" y="244"/>
                  </a:lnTo>
                  <a:lnTo>
                    <a:pt x="54" y="236"/>
                  </a:lnTo>
                  <a:lnTo>
                    <a:pt x="60" y="228"/>
                  </a:lnTo>
                  <a:lnTo>
                    <a:pt x="66" y="222"/>
                  </a:lnTo>
                  <a:lnTo>
                    <a:pt x="74" y="218"/>
                  </a:lnTo>
                  <a:lnTo>
                    <a:pt x="82" y="214"/>
                  </a:lnTo>
                  <a:lnTo>
                    <a:pt x="90" y="210"/>
                  </a:lnTo>
                  <a:lnTo>
                    <a:pt x="100" y="208"/>
                  </a:lnTo>
                  <a:lnTo>
                    <a:pt x="110" y="208"/>
                  </a:lnTo>
                  <a:lnTo>
                    <a:pt x="126" y="208"/>
                  </a:lnTo>
                  <a:lnTo>
                    <a:pt x="126" y="208"/>
                  </a:lnTo>
                  <a:lnTo>
                    <a:pt x="120" y="198"/>
                  </a:lnTo>
                  <a:lnTo>
                    <a:pt x="114" y="188"/>
                  </a:lnTo>
                  <a:lnTo>
                    <a:pt x="112" y="178"/>
                  </a:lnTo>
                  <a:lnTo>
                    <a:pt x="112" y="166"/>
                  </a:lnTo>
                  <a:lnTo>
                    <a:pt x="112" y="166"/>
                  </a:lnTo>
                  <a:lnTo>
                    <a:pt x="112" y="154"/>
                  </a:lnTo>
                  <a:lnTo>
                    <a:pt x="116" y="142"/>
                  </a:lnTo>
                  <a:lnTo>
                    <a:pt x="120" y="132"/>
                  </a:lnTo>
                  <a:lnTo>
                    <a:pt x="128" y="122"/>
                  </a:lnTo>
                  <a:lnTo>
                    <a:pt x="136" y="114"/>
                  </a:lnTo>
                  <a:lnTo>
                    <a:pt x="146" y="106"/>
                  </a:lnTo>
                  <a:lnTo>
                    <a:pt x="156" y="102"/>
                  </a:lnTo>
                  <a:lnTo>
                    <a:pt x="168" y="98"/>
                  </a:lnTo>
                  <a:lnTo>
                    <a:pt x="166" y="90"/>
                  </a:lnTo>
                  <a:lnTo>
                    <a:pt x="166" y="90"/>
                  </a:lnTo>
                  <a:lnTo>
                    <a:pt x="166" y="88"/>
                  </a:lnTo>
                  <a:lnTo>
                    <a:pt x="166" y="88"/>
                  </a:lnTo>
                  <a:lnTo>
                    <a:pt x="162" y="80"/>
                  </a:lnTo>
                  <a:lnTo>
                    <a:pt x="154" y="74"/>
                  </a:lnTo>
                  <a:lnTo>
                    <a:pt x="146" y="70"/>
                  </a:lnTo>
                  <a:lnTo>
                    <a:pt x="138" y="68"/>
                  </a:lnTo>
                  <a:lnTo>
                    <a:pt x="110" y="68"/>
                  </a:lnTo>
                  <a:lnTo>
                    <a:pt x="90" y="102"/>
                  </a:lnTo>
                  <a:lnTo>
                    <a:pt x="72" y="68"/>
                  </a:lnTo>
                  <a:lnTo>
                    <a:pt x="46" y="68"/>
                  </a:lnTo>
                  <a:lnTo>
                    <a:pt x="46" y="68"/>
                  </a:lnTo>
                  <a:lnTo>
                    <a:pt x="36" y="70"/>
                  </a:lnTo>
                  <a:lnTo>
                    <a:pt x="28" y="74"/>
                  </a:lnTo>
                  <a:lnTo>
                    <a:pt x="20" y="80"/>
                  </a:lnTo>
                  <a:lnTo>
                    <a:pt x="16" y="88"/>
                  </a:lnTo>
                  <a:lnTo>
                    <a:pt x="16" y="88"/>
                  </a:lnTo>
                  <a:lnTo>
                    <a:pt x="16" y="90"/>
                  </a:lnTo>
                  <a:lnTo>
                    <a:pt x="0" y="190"/>
                  </a:lnTo>
                  <a:lnTo>
                    <a:pt x="0" y="190"/>
                  </a:lnTo>
                  <a:lnTo>
                    <a:pt x="0" y="196"/>
                  </a:lnTo>
                  <a:lnTo>
                    <a:pt x="2" y="202"/>
                  </a:lnTo>
                  <a:lnTo>
                    <a:pt x="6" y="206"/>
                  </a:lnTo>
                  <a:lnTo>
                    <a:pt x="12" y="208"/>
                  </a:lnTo>
                  <a:lnTo>
                    <a:pt x="12" y="208"/>
                  </a:lnTo>
                  <a:lnTo>
                    <a:pt x="14" y="208"/>
                  </a:lnTo>
                  <a:lnTo>
                    <a:pt x="14" y="208"/>
                  </a:lnTo>
                  <a:lnTo>
                    <a:pt x="20" y="208"/>
                  </a:lnTo>
                  <a:lnTo>
                    <a:pt x="24" y="204"/>
                  </a:lnTo>
                  <a:lnTo>
                    <a:pt x="28" y="200"/>
                  </a:lnTo>
                  <a:lnTo>
                    <a:pt x="30" y="196"/>
                  </a:lnTo>
                  <a:lnTo>
                    <a:pt x="30" y="196"/>
                  </a:lnTo>
                  <a:close/>
                  <a:moveTo>
                    <a:pt x="180" y="118"/>
                  </a:moveTo>
                  <a:lnTo>
                    <a:pt x="180" y="118"/>
                  </a:lnTo>
                  <a:lnTo>
                    <a:pt x="170" y="118"/>
                  </a:lnTo>
                  <a:lnTo>
                    <a:pt x="162" y="120"/>
                  </a:lnTo>
                  <a:lnTo>
                    <a:pt x="152" y="126"/>
                  </a:lnTo>
                  <a:lnTo>
                    <a:pt x="146" y="132"/>
                  </a:lnTo>
                  <a:lnTo>
                    <a:pt x="140" y="138"/>
                  </a:lnTo>
                  <a:lnTo>
                    <a:pt x="136" y="146"/>
                  </a:lnTo>
                  <a:lnTo>
                    <a:pt x="132" y="156"/>
                  </a:lnTo>
                  <a:lnTo>
                    <a:pt x="132" y="166"/>
                  </a:lnTo>
                  <a:lnTo>
                    <a:pt x="132" y="166"/>
                  </a:lnTo>
                  <a:lnTo>
                    <a:pt x="132" y="176"/>
                  </a:lnTo>
                  <a:lnTo>
                    <a:pt x="136" y="184"/>
                  </a:lnTo>
                  <a:lnTo>
                    <a:pt x="140" y="194"/>
                  </a:lnTo>
                  <a:lnTo>
                    <a:pt x="146" y="200"/>
                  </a:lnTo>
                  <a:lnTo>
                    <a:pt x="152" y="206"/>
                  </a:lnTo>
                  <a:lnTo>
                    <a:pt x="162" y="210"/>
                  </a:lnTo>
                  <a:lnTo>
                    <a:pt x="170" y="214"/>
                  </a:lnTo>
                  <a:lnTo>
                    <a:pt x="180" y="214"/>
                  </a:lnTo>
                  <a:lnTo>
                    <a:pt x="180" y="214"/>
                  </a:lnTo>
                  <a:lnTo>
                    <a:pt x="190" y="214"/>
                  </a:lnTo>
                  <a:lnTo>
                    <a:pt x="200" y="210"/>
                  </a:lnTo>
                  <a:lnTo>
                    <a:pt x="208" y="206"/>
                  </a:lnTo>
                  <a:lnTo>
                    <a:pt x="214" y="200"/>
                  </a:lnTo>
                  <a:lnTo>
                    <a:pt x="220" y="194"/>
                  </a:lnTo>
                  <a:lnTo>
                    <a:pt x="224" y="184"/>
                  </a:lnTo>
                  <a:lnTo>
                    <a:pt x="228" y="176"/>
                  </a:lnTo>
                  <a:lnTo>
                    <a:pt x="228" y="166"/>
                  </a:lnTo>
                  <a:lnTo>
                    <a:pt x="228" y="166"/>
                  </a:lnTo>
                  <a:lnTo>
                    <a:pt x="228" y="156"/>
                  </a:lnTo>
                  <a:lnTo>
                    <a:pt x="224" y="146"/>
                  </a:lnTo>
                  <a:lnTo>
                    <a:pt x="220" y="138"/>
                  </a:lnTo>
                  <a:lnTo>
                    <a:pt x="214" y="132"/>
                  </a:lnTo>
                  <a:lnTo>
                    <a:pt x="208" y="126"/>
                  </a:lnTo>
                  <a:lnTo>
                    <a:pt x="200" y="120"/>
                  </a:lnTo>
                  <a:lnTo>
                    <a:pt x="190" y="118"/>
                  </a:lnTo>
                  <a:lnTo>
                    <a:pt x="180" y="118"/>
                  </a:lnTo>
                  <a:close/>
                  <a:moveTo>
                    <a:pt x="296" y="260"/>
                  </a:moveTo>
                  <a:lnTo>
                    <a:pt x="296" y="260"/>
                  </a:lnTo>
                  <a:lnTo>
                    <a:pt x="294" y="258"/>
                  </a:lnTo>
                  <a:lnTo>
                    <a:pt x="294" y="258"/>
                  </a:lnTo>
                  <a:lnTo>
                    <a:pt x="292" y="252"/>
                  </a:lnTo>
                  <a:lnTo>
                    <a:pt x="288" y="246"/>
                  </a:lnTo>
                  <a:lnTo>
                    <a:pt x="278" y="236"/>
                  </a:lnTo>
                  <a:lnTo>
                    <a:pt x="266" y="230"/>
                  </a:lnTo>
                  <a:lnTo>
                    <a:pt x="250" y="228"/>
                  </a:lnTo>
                  <a:lnTo>
                    <a:pt x="210" y="228"/>
                  </a:lnTo>
                  <a:lnTo>
                    <a:pt x="180" y="278"/>
                  </a:lnTo>
                  <a:lnTo>
                    <a:pt x="150" y="228"/>
                  </a:lnTo>
                  <a:lnTo>
                    <a:pt x="110" y="228"/>
                  </a:lnTo>
                  <a:lnTo>
                    <a:pt x="110" y="228"/>
                  </a:lnTo>
                  <a:lnTo>
                    <a:pt x="94" y="230"/>
                  </a:lnTo>
                  <a:lnTo>
                    <a:pt x="82" y="236"/>
                  </a:lnTo>
                  <a:lnTo>
                    <a:pt x="72" y="246"/>
                  </a:lnTo>
                  <a:lnTo>
                    <a:pt x="68" y="252"/>
                  </a:lnTo>
                  <a:lnTo>
                    <a:pt x="66" y="258"/>
                  </a:lnTo>
                  <a:lnTo>
                    <a:pt x="66" y="258"/>
                  </a:lnTo>
                  <a:lnTo>
                    <a:pt x="64" y="260"/>
                  </a:lnTo>
                  <a:lnTo>
                    <a:pt x="52" y="336"/>
                  </a:lnTo>
                  <a:lnTo>
                    <a:pt x="52" y="336"/>
                  </a:lnTo>
                  <a:lnTo>
                    <a:pt x="72" y="352"/>
                  </a:lnTo>
                  <a:lnTo>
                    <a:pt x="96" y="362"/>
                  </a:lnTo>
                  <a:lnTo>
                    <a:pt x="106" y="304"/>
                  </a:lnTo>
                  <a:lnTo>
                    <a:pt x="118" y="304"/>
                  </a:lnTo>
                  <a:lnTo>
                    <a:pt x="114" y="370"/>
                  </a:lnTo>
                  <a:lnTo>
                    <a:pt x="114" y="370"/>
                  </a:lnTo>
                  <a:lnTo>
                    <a:pt x="130" y="374"/>
                  </a:lnTo>
                  <a:lnTo>
                    <a:pt x="146" y="378"/>
                  </a:lnTo>
                  <a:lnTo>
                    <a:pt x="162" y="380"/>
                  </a:lnTo>
                  <a:lnTo>
                    <a:pt x="180" y="380"/>
                  </a:lnTo>
                  <a:lnTo>
                    <a:pt x="180" y="380"/>
                  </a:lnTo>
                  <a:lnTo>
                    <a:pt x="196" y="380"/>
                  </a:lnTo>
                  <a:lnTo>
                    <a:pt x="214" y="378"/>
                  </a:lnTo>
                  <a:lnTo>
                    <a:pt x="230" y="374"/>
                  </a:lnTo>
                  <a:lnTo>
                    <a:pt x="246" y="370"/>
                  </a:lnTo>
                  <a:lnTo>
                    <a:pt x="242" y="304"/>
                  </a:lnTo>
                  <a:lnTo>
                    <a:pt x="254" y="304"/>
                  </a:lnTo>
                  <a:lnTo>
                    <a:pt x="264" y="362"/>
                  </a:lnTo>
                  <a:lnTo>
                    <a:pt x="264" y="362"/>
                  </a:lnTo>
                  <a:lnTo>
                    <a:pt x="288" y="350"/>
                  </a:lnTo>
                  <a:lnTo>
                    <a:pt x="308" y="336"/>
                  </a:lnTo>
                  <a:lnTo>
                    <a:pt x="296" y="26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57" name="KMATable0ValueChain2">
            <a:extLst>
              <a:ext uri="{FF2B5EF4-FFF2-40B4-BE49-F238E27FC236}">
                <a16:creationId xmlns:a16="http://schemas.microsoft.com/office/drawing/2014/main" id="{EA014852-88B2-4FD5-8BF2-C84CE8A44862}"/>
              </a:ext>
            </a:extLst>
          </p:cNvPr>
          <p:cNvSpPr>
            <a:spLocks noChangeArrowheads="1"/>
          </p:cNvSpPr>
          <p:nvPr/>
        </p:nvSpPr>
        <p:spPr bwMode="auto">
          <a:xfrm>
            <a:off x="7140568" y="178744"/>
            <a:ext cx="4104000" cy="163048"/>
          </a:xfrm>
          <a:prstGeom prst="chevron">
            <a:avLst>
              <a:gd name="adj" fmla="val 21138"/>
            </a:avLst>
          </a:prstGeom>
          <a:solidFill>
            <a:schemeClr val="tx2"/>
          </a:solidFill>
          <a:ln>
            <a:noFill/>
          </a:ln>
        </p:spPr>
        <p:txBody>
          <a:bodyPr lIns="0" r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s-ES_tradnl" sz="105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Procesos de Finanzas</a:t>
            </a:r>
          </a:p>
        </p:txBody>
      </p:sp>
      <p:sp>
        <p:nvSpPr>
          <p:cNvPr id="60" name="Rounded Rectangle 59">
            <a:extLst>
              <a:ext uri="{FF2B5EF4-FFF2-40B4-BE49-F238E27FC236}">
                <a16:creationId xmlns:a16="http://schemas.microsoft.com/office/drawing/2014/main" id="{1323E5CF-B21E-4754-AB7B-37458CB3EED3}"/>
              </a:ext>
            </a:extLst>
          </p:cNvPr>
          <p:cNvSpPr/>
          <p:nvPr/>
        </p:nvSpPr>
        <p:spPr>
          <a:xfrm>
            <a:off x="7669537" y="631488"/>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Cuentas a Cobrar</a:t>
            </a:r>
            <a:endParaRPr kumimoji="0" lang="es-ES"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62" name="Rounded Rectangle 59">
            <a:extLst>
              <a:ext uri="{FF2B5EF4-FFF2-40B4-BE49-F238E27FC236}">
                <a16:creationId xmlns:a16="http://schemas.microsoft.com/office/drawing/2014/main" id="{D7DFE956-C00E-4E3F-BC00-7A8F765DAB94}"/>
              </a:ext>
            </a:extLst>
          </p:cNvPr>
          <p:cNvSpPr/>
          <p:nvPr/>
        </p:nvSpPr>
        <p:spPr>
          <a:xfrm>
            <a:off x="8696350" y="631488"/>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Tesorería</a:t>
            </a:r>
            <a:endParaRPr kumimoji="0" lang="es-ES"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66" name="Rounded Rectangle 59">
            <a:extLst>
              <a:ext uri="{FF2B5EF4-FFF2-40B4-BE49-F238E27FC236}">
                <a16:creationId xmlns:a16="http://schemas.microsoft.com/office/drawing/2014/main" id="{C034E8EE-2D33-43C1-857C-AFBB8B14091D}"/>
              </a:ext>
            </a:extLst>
          </p:cNvPr>
          <p:cNvSpPr/>
          <p:nvPr/>
        </p:nvSpPr>
        <p:spPr>
          <a:xfrm>
            <a:off x="9723162" y="631488"/>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Impuestos</a:t>
            </a:r>
            <a:endParaRPr kumimoji="0" lang="es-ES"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67" name="Rounded Rectangle 59">
            <a:extLst>
              <a:ext uri="{FF2B5EF4-FFF2-40B4-BE49-F238E27FC236}">
                <a16:creationId xmlns:a16="http://schemas.microsoft.com/office/drawing/2014/main" id="{F568C42B-F328-4C49-A2E4-E579C8FA98E9}"/>
              </a:ext>
            </a:extLst>
          </p:cNvPr>
          <p:cNvSpPr/>
          <p:nvPr/>
        </p:nvSpPr>
        <p:spPr>
          <a:xfrm>
            <a:off x="7156668"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0" i="1" u="none" strike="noStrike" kern="1200" cap="none" spc="0" normalizeH="0" baseline="0" noProof="0">
                <a:ln>
                  <a:noFill/>
                </a:ln>
                <a:solidFill>
                  <a:prstClr val="white"/>
                </a:solidFill>
                <a:effectLst/>
                <a:uLnTx/>
                <a:uFillTx/>
                <a:latin typeface="Univers for KPMG Cond" panose="020B0606020202020204" pitchFamily="34" charset="0"/>
                <a:ea typeface="+mn-ea"/>
                <a:cs typeface="+mn-cs"/>
              </a:rPr>
              <a:t>Cuentas </a:t>
            </a:r>
            <a:r>
              <a:rPr kumimoji="0" lang="es-ES_tradnl"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a Pagar</a:t>
            </a:r>
            <a:endParaRPr kumimoji="0" lang="es-ES"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83" name="Rounded Rectangle 59">
            <a:extLst>
              <a:ext uri="{FF2B5EF4-FFF2-40B4-BE49-F238E27FC236}">
                <a16:creationId xmlns:a16="http://schemas.microsoft.com/office/drawing/2014/main" id="{E9407E8C-4D13-41ED-9B82-58C6829D9BCB}"/>
              </a:ext>
            </a:extLst>
          </p:cNvPr>
          <p:cNvSpPr/>
          <p:nvPr/>
        </p:nvSpPr>
        <p:spPr>
          <a:xfrm>
            <a:off x="8167555"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Gastos de Viaje</a:t>
            </a:r>
            <a:endParaRPr kumimoji="0" lang="es-ES"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84" name="Rounded Rectangle 59">
            <a:extLst>
              <a:ext uri="{FF2B5EF4-FFF2-40B4-BE49-F238E27FC236}">
                <a16:creationId xmlns:a16="http://schemas.microsoft.com/office/drawing/2014/main" id="{671F31DE-882D-4E96-8F25-572FF8BF11BB}"/>
              </a:ext>
            </a:extLst>
          </p:cNvPr>
          <p:cNvSpPr/>
          <p:nvPr/>
        </p:nvSpPr>
        <p:spPr>
          <a:xfrm>
            <a:off x="9201792" y="378194"/>
            <a:ext cx="972000" cy="216000"/>
          </a:xfrm>
          <a:prstGeom prst="roundRect">
            <a:avLst/>
          </a:prstGeom>
          <a:solidFill>
            <a:schemeClr val="bg2">
              <a:lumMod val="7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Contabilidad General</a:t>
            </a:r>
            <a:endParaRPr kumimoji="0" lang="es-ES"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89" name="Rounded Rectangle 59">
            <a:extLst>
              <a:ext uri="{FF2B5EF4-FFF2-40B4-BE49-F238E27FC236}">
                <a16:creationId xmlns:a16="http://schemas.microsoft.com/office/drawing/2014/main" id="{8B4D747F-437F-4D13-9338-81112D14713F}"/>
              </a:ext>
            </a:extLst>
          </p:cNvPr>
          <p:cNvSpPr/>
          <p:nvPr/>
        </p:nvSpPr>
        <p:spPr>
          <a:xfrm>
            <a:off x="10236030"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Controlling</a:t>
            </a:r>
            <a:endParaRPr kumimoji="0" lang="es-ES"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grpSp>
        <p:nvGrpSpPr>
          <p:cNvPr id="59" name="Group 58">
            <a:extLst>
              <a:ext uri="{FF2B5EF4-FFF2-40B4-BE49-F238E27FC236}">
                <a16:creationId xmlns:a16="http://schemas.microsoft.com/office/drawing/2014/main" id="{AB5AA3C4-79F0-4636-AE5A-C0CD91A84528}"/>
              </a:ext>
            </a:extLst>
          </p:cNvPr>
          <p:cNvGrpSpPr/>
          <p:nvPr/>
        </p:nvGrpSpPr>
        <p:grpSpPr>
          <a:xfrm>
            <a:off x="5006877" y="44624"/>
            <a:ext cx="2119585" cy="744515"/>
            <a:chOff x="5006877" y="44624"/>
            <a:chExt cx="2119585" cy="826693"/>
          </a:xfrm>
        </p:grpSpPr>
        <p:sp>
          <p:nvSpPr>
            <p:cNvPr id="90" name="AutoShape 7">
              <a:extLst>
                <a:ext uri="{FF2B5EF4-FFF2-40B4-BE49-F238E27FC236}">
                  <a16:creationId xmlns:a16="http://schemas.microsoft.com/office/drawing/2014/main" id="{CB72E9A0-2942-4258-AE63-DA8C596D8766}"/>
                </a:ext>
              </a:extLst>
            </p:cNvPr>
            <p:cNvSpPr>
              <a:spLocks noChangeArrowheads="1"/>
            </p:cNvSpPr>
            <p:nvPr/>
          </p:nvSpPr>
          <p:spPr bwMode="auto">
            <a:xfrm>
              <a:off x="5006877" y="655317"/>
              <a:ext cx="396000" cy="216000"/>
            </a:xfrm>
            <a:prstGeom prst="chevron">
              <a:avLst>
                <a:gd name="adj" fmla="val 19758"/>
              </a:avLst>
            </a:prstGeom>
            <a:solidFill>
              <a:srgbClr val="F68D2E"/>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91"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1" y="74832"/>
              <a:ext cx="396000" cy="216000"/>
            </a:xfrm>
            <a:prstGeom prst="chevron">
              <a:avLst>
                <a:gd name="adj" fmla="val 19758"/>
              </a:avLst>
            </a:prstGeom>
            <a:solidFill>
              <a:schemeClr val="accent5"/>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8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endParaRPr>
            </a:p>
          </p:txBody>
        </p:sp>
        <p:sp>
          <p:nvSpPr>
            <p:cNvPr id="92"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0" y="348584"/>
              <a:ext cx="396000" cy="216000"/>
            </a:xfrm>
            <a:prstGeom prst="chevron">
              <a:avLst>
                <a:gd name="adj" fmla="val 19758"/>
              </a:avLst>
            </a:prstGeom>
            <a:solidFill>
              <a:schemeClr val="bg2"/>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93" name="TextBox 92"/>
            <p:cNvSpPr txBox="1"/>
            <p:nvPr/>
          </p:nvSpPr>
          <p:spPr>
            <a:xfrm>
              <a:off x="5470278" y="44624"/>
              <a:ext cx="1656184" cy="204322"/>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err="1">
                  <a:ln>
                    <a:noFill/>
                  </a:ln>
                  <a:solidFill>
                    <a:srgbClr val="00338D"/>
                  </a:solidFill>
                  <a:effectLst/>
                  <a:uLnTx/>
                  <a:uFillTx/>
                  <a:latin typeface="Arial"/>
                  <a:ea typeface="+mn-ea"/>
                  <a:cs typeface="+mn-cs"/>
                </a:rPr>
                <a:t>Supply</a:t>
              </a:r>
              <a:r>
                <a:rPr kumimoji="0" lang="es-ES" sz="1100" b="0" i="0" u="none" strike="noStrike" kern="1200" cap="none" spc="0" normalizeH="0" baseline="0" noProof="0" dirty="0">
                  <a:ln>
                    <a:noFill/>
                  </a:ln>
                  <a:solidFill>
                    <a:srgbClr val="00338D"/>
                  </a:solidFill>
                  <a:effectLst/>
                  <a:uLnTx/>
                  <a:uFillTx/>
                  <a:latin typeface="Arial"/>
                  <a:ea typeface="+mn-ea"/>
                  <a:cs typeface="+mn-cs"/>
                </a:rPr>
                <a:t> </a:t>
              </a:r>
              <a:r>
                <a:rPr kumimoji="0" lang="es-ES" sz="1100" b="0" i="0" u="none" strike="noStrike" kern="1200" cap="none" spc="0" normalizeH="0" baseline="0" noProof="0" dirty="0" err="1">
                  <a:ln>
                    <a:noFill/>
                  </a:ln>
                  <a:solidFill>
                    <a:srgbClr val="00338D"/>
                  </a:solidFill>
                  <a:effectLst/>
                  <a:uLnTx/>
                  <a:uFillTx/>
                  <a:latin typeface="Arial"/>
                  <a:ea typeface="+mn-ea"/>
                  <a:cs typeface="+mn-cs"/>
                </a:rPr>
                <a:t>Chain</a:t>
              </a:r>
              <a:endParaRPr kumimoji="0" lang="es-ES" sz="1100" b="0" i="0" u="none" strike="noStrike" kern="1200" cap="none" spc="0" normalizeH="0" baseline="0" noProof="0" dirty="0">
                <a:ln>
                  <a:noFill/>
                </a:ln>
                <a:solidFill>
                  <a:srgbClr val="00338D"/>
                </a:solidFill>
                <a:effectLst/>
                <a:uLnTx/>
                <a:uFillTx/>
                <a:latin typeface="Arial"/>
                <a:ea typeface="+mn-ea"/>
                <a:cs typeface="+mn-cs"/>
              </a:endParaRPr>
            </a:p>
          </p:txBody>
        </p:sp>
        <p:sp>
          <p:nvSpPr>
            <p:cNvPr id="94" name="TextBox 93"/>
            <p:cNvSpPr txBox="1"/>
            <p:nvPr/>
          </p:nvSpPr>
          <p:spPr>
            <a:xfrm>
              <a:off x="5470278" y="328440"/>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Finanzas</a:t>
              </a:r>
            </a:p>
          </p:txBody>
        </p:sp>
        <p:sp>
          <p:nvSpPr>
            <p:cNvPr id="95" name="TextBox 94">
              <a:extLst>
                <a:ext uri="{FF2B5EF4-FFF2-40B4-BE49-F238E27FC236}">
                  <a16:creationId xmlns:a16="http://schemas.microsoft.com/office/drawing/2014/main" id="{7F0ED837-5337-47B6-AC8C-3872F871071C}"/>
                </a:ext>
              </a:extLst>
            </p:cNvPr>
            <p:cNvSpPr txBox="1"/>
            <p:nvPr/>
          </p:nvSpPr>
          <p:spPr>
            <a:xfrm>
              <a:off x="5470278" y="625943"/>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Producción</a:t>
              </a:r>
            </a:p>
          </p:txBody>
        </p:sp>
      </p:grpSp>
      <p:sp>
        <p:nvSpPr>
          <p:cNvPr id="61" name="Rectangle 60">
            <a:extLst>
              <a:ext uri="{FF2B5EF4-FFF2-40B4-BE49-F238E27FC236}">
                <a16:creationId xmlns:a16="http://schemas.microsoft.com/office/drawing/2014/main" id="{D2D33E6B-304E-EF4F-A199-AA85A662807C}"/>
              </a:ext>
            </a:extLst>
          </p:cNvPr>
          <p:cNvSpPr/>
          <p:nvPr/>
        </p:nvSpPr>
        <p:spPr>
          <a:xfrm>
            <a:off x="10928417" y="1408142"/>
            <a:ext cx="1127448" cy="6859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AU" sz="1500" dirty="0">
                <a:solidFill>
                  <a:schemeClr val="bg1"/>
                </a:solidFill>
              </a:rPr>
              <a:t>To update</a:t>
            </a:r>
          </a:p>
        </p:txBody>
      </p:sp>
    </p:spTree>
    <p:extLst>
      <p:ext uri="{BB962C8B-B14F-4D97-AF65-F5344CB8AC3E}">
        <p14:creationId xmlns:p14="http://schemas.microsoft.com/office/powerpoint/2010/main" val="42315195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84028" name="think-cell Slide" r:id="rId6" imgW="216" imgH="216" progId="TCLayout.ActiveDocument.1">
                  <p:embed/>
                </p:oleObj>
              </mc:Choice>
              <mc:Fallback>
                <p:oleObj name="think-cell Slide" r:id="rId6" imgW="216" imgH="216" progId="TCLayout.ActiveDocument.1">
                  <p:embed/>
                  <p:pic>
                    <p:nvPicPr>
                      <p:cNvPr id="0" name=""/>
                      <p:cNvPicPr/>
                      <p:nvPr/>
                    </p:nvPicPr>
                    <p:blipFill>
                      <a:blip r:embed="rId7"/>
                      <a:stretch>
                        <a:fillRect/>
                      </a:stretch>
                    </p:blipFill>
                    <p:spPr>
                      <a:xfrm>
                        <a:off x="1525589" y="1589"/>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DE92D78-B88A-4237-B719-CF68C8EF0807}"/>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4000" b="0" i="0" u="none" strike="noStrike" kern="1200" cap="none" spc="0" normalizeH="0" baseline="0" noProof="0" dirty="0">
              <a:ln>
                <a:noFill/>
              </a:ln>
              <a:solidFill>
                <a:prstClr val="white"/>
              </a:solidFill>
              <a:effectLst/>
              <a:uLnTx/>
              <a:uFillTx/>
              <a:latin typeface="KPMG Extralight" panose="020B0303030202040204" pitchFamily="34" charset="0"/>
              <a:ea typeface="+mn-ea"/>
              <a:cs typeface="+mn-cs"/>
              <a:sym typeface="KPMG Extralight" panose="020B0303030202040204" pitchFamily="34" charset="0"/>
            </a:endParaRPr>
          </a:p>
        </p:txBody>
      </p:sp>
      <p:sp>
        <p:nvSpPr>
          <p:cNvPr id="47" name="Title 1"/>
          <p:cNvSpPr>
            <a:spLocks noGrp="1"/>
          </p:cNvSpPr>
          <p:nvPr>
            <p:ph type="title"/>
          </p:nvPr>
        </p:nvSpPr>
        <p:spPr>
          <a:xfrm>
            <a:off x="990000" y="167350"/>
            <a:ext cx="8478958" cy="687855"/>
          </a:xfrm>
        </p:spPr>
        <p:txBody>
          <a:bodyPr/>
          <a:lstStyle/>
          <a:p>
            <a:r>
              <a:rPr lang="es-ES_tradnl" sz="2400" b="1" dirty="0">
                <a:solidFill>
                  <a:srgbClr val="00338D"/>
                </a:solidFill>
              </a:rPr>
              <a:t>2.2. Procesos</a:t>
            </a:r>
            <a:br>
              <a:rPr lang="es-ES_tradnl" sz="4000" b="1" dirty="0">
                <a:solidFill>
                  <a:srgbClr val="00338D"/>
                </a:solidFill>
              </a:rPr>
            </a:br>
            <a:r>
              <a:rPr lang="es-ES_tradnl" sz="4000" dirty="0">
                <a:solidFill>
                  <a:srgbClr val="00338D"/>
                </a:solidFill>
              </a:rPr>
              <a:t>Área de Finanzas</a:t>
            </a:r>
            <a:br>
              <a:rPr lang="es-ES_tradnl" sz="4000" b="1" dirty="0"/>
            </a:br>
            <a:endParaRPr lang="es-ES_tradnl" sz="4000" dirty="0"/>
          </a:p>
        </p:txBody>
      </p:sp>
      <p:sp>
        <p:nvSpPr>
          <p:cNvPr id="49" name="Rectangle 23"/>
          <p:cNvSpPr>
            <a:spLocks noChangeArrowheads="1"/>
          </p:cNvSpPr>
          <p:nvPr/>
        </p:nvSpPr>
        <p:spPr bwMode="auto">
          <a:xfrm>
            <a:off x="1271588" y="3010335"/>
            <a:ext cx="9648825" cy="3261156"/>
          </a:xfrm>
          <a:prstGeom prst="rect">
            <a:avLst/>
          </a:prstGeom>
          <a:noFill/>
          <a:ln w="12700">
            <a:solidFill>
              <a:srgbClr val="00A3A1"/>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Arial"/>
              <a:ea typeface="+mn-ea"/>
              <a:cs typeface="+mn-cs"/>
            </a:endParaRPr>
          </a:p>
        </p:txBody>
      </p:sp>
      <p:sp>
        <p:nvSpPr>
          <p:cNvPr id="46" name="Rectangle 23"/>
          <p:cNvSpPr>
            <a:spLocks noChangeArrowheads="1"/>
          </p:cNvSpPr>
          <p:nvPr/>
        </p:nvSpPr>
        <p:spPr bwMode="auto">
          <a:xfrm>
            <a:off x="1271588" y="1240797"/>
            <a:ext cx="7240087" cy="1377708"/>
          </a:xfrm>
          <a:prstGeom prst="rect">
            <a:avLst/>
          </a:prstGeom>
          <a:noFill/>
          <a:ln w="12700">
            <a:solidFill>
              <a:srgbClr val="00266A"/>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Arial"/>
              <a:ea typeface="+mn-ea"/>
              <a:cs typeface="+mn-cs"/>
            </a:endParaRPr>
          </a:p>
        </p:txBody>
      </p:sp>
      <p:sp>
        <p:nvSpPr>
          <p:cNvPr id="50" name="14 Rectángulo redondeado"/>
          <p:cNvSpPr/>
          <p:nvPr/>
        </p:nvSpPr>
        <p:spPr>
          <a:xfrm>
            <a:off x="1271464" y="1036475"/>
            <a:ext cx="2440800" cy="360000"/>
          </a:xfrm>
          <a:prstGeom prst="roundRect">
            <a:avLst/>
          </a:prstGeom>
          <a:solidFill>
            <a:schemeClr val="tx2">
              <a:lumMod val="75000"/>
            </a:schemeClr>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2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Taxonomía</a:t>
            </a:r>
          </a:p>
        </p:txBody>
      </p:sp>
      <p:grpSp>
        <p:nvGrpSpPr>
          <p:cNvPr id="13" name="Group 12">
            <a:extLst>
              <a:ext uri="{FF2B5EF4-FFF2-40B4-BE49-F238E27FC236}">
                <a16:creationId xmlns:a16="http://schemas.microsoft.com/office/drawing/2014/main" id="{3743C344-F426-4131-95C4-D95DF336F0E7}"/>
              </a:ext>
            </a:extLst>
          </p:cNvPr>
          <p:cNvGrpSpPr/>
          <p:nvPr/>
        </p:nvGrpSpPr>
        <p:grpSpPr>
          <a:xfrm>
            <a:off x="3485188" y="902264"/>
            <a:ext cx="432000" cy="432000"/>
            <a:chOff x="2288002" y="902264"/>
            <a:chExt cx="432000" cy="432000"/>
          </a:xfrm>
        </p:grpSpPr>
        <p:sp>
          <p:nvSpPr>
            <p:cNvPr id="9" name="Oval 8"/>
            <p:cNvSpPr/>
            <p:nvPr/>
          </p:nvSpPr>
          <p:spPr>
            <a:xfrm>
              <a:off x="2288002" y="902264"/>
              <a:ext cx="432000" cy="432000"/>
            </a:xfrm>
            <a:prstGeom prst="ellipse">
              <a:avLst/>
            </a:prstGeom>
            <a:solidFill>
              <a:srgbClr val="00486D"/>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8" name="Freeform 4814"/>
            <p:cNvSpPr>
              <a:spLocks noEditPoints="1"/>
            </p:cNvSpPr>
            <p:nvPr/>
          </p:nvSpPr>
          <p:spPr bwMode="auto">
            <a:xfrm>
              <a:off x="2333042" y="972867"/>
              <a:ext cx="254028" cy="305679"/>
            </a:xfrm>
            <a:custGeom>
              <a:avLst/>
              <a:gdLst>
                <a:gd name="T0" fmla="*/ 148 w 280"/>
                <a:gd name="T1" fmla="*/ 304 h 372"/>
                <a:gd name="T2" fmla="*/ 148 w 280"/>
                <a:gd name="T3" fmla="*/ 98 h 372"/>
                <a:gd name="T4" fmla="*/ 164 w 280"/>
                <a:gd name="T5" fmla="*/ 92 h 372"/>
                <a:gd name="T6" fmla="*/ 180 w 280"/>
                <a:gd name="T7" fmla="*/ 72 h 372"/>
                <a:gd name="T8" fmla="*/ 186 w 280"/>
                <a:gd name="T9" fmla="*/ 48 h 372"/>
                <a:gd name="T10" fmla="*/ 178 w 280"/>
                <a:gd name="T11" fmla="*/ 20 h 372"/>
                <a:gd name="T12" fmla="*/ 160 w 280"/>
                <a:gd name="T13" fmla="*/ 48 h 372"/>
                <a:gd name="T14" fmla="*/ 106 w 280"/>
                <a:gd name="T15" fmla="*/ 0 h 372"/>
                <a:gd name="T16" fmla="*/ 80 w 280"/>
                <a:gd name="T17" fmla="*/ 32 h 372"/>
                <a:gd name="T18" fmla="*/ 78 w 280"/>
                <a:gd name="T19" fmla="*/ 56 h 372"/>
                <a:gd name="T20" fmla="*/ 88 w 280"/>
                <a:gd name="T21" fmla="*/ 80 h 372"/>
                <a:gd name="T22" fmla="*/ 108 w 280"/>
                <a:gd name="T23" fmla="*/ 96 h 372"/>
                <a:gd name="T24" fmla="*/ 116 w 280"/>
                <a:gd name="T25" fmla="*/ 300 h 372"/>
                <a:gd name="T26" fmla="*/ 108 w 280"/>
                <a:gd name="T27" fmla="*/ 308 h 372"/>
                <a:gd name="T28" fmla="*/ 96 w 280"/>
                <a:gd name="T29" fmla="*/ 336 h 372"/>
                <a:gd name="T30" fmla="*/ 98 w 280"/>
                <a:gd name="T31" fmla="*/ 350 h 372"/>
                <a:gd name="T32" fmla="*/ 106 w 280"/>
                <a:gd name="T33" fmla="*/ 360 h 372"/>
                <a:gd name="T34" fmla="*/ 124 w 280"/>
                <a:gd name="T35" fmla="*/ 370 h 372"/>
                <a:gd name="T36" fmla="*/ 140 w 280"/>
                <a:gd name="T37" fmla="*/ 370 h 372"/>
                <a:gd name="T38" fmla="*/ 158 w 280"/>
                <a:gd name="T39" fmla="*/ 360 h 372"/>
                <a:gd name="T40" fmla="*/ 168 w 280"/>
                <a:gd name="T41" fmla="*/ 342 h 372"/>
                <a:gd name="T42" fmla="*/ 168 w 280"/>
                <a:gd name="T43" fmla="*/ 328 h 372"/>
                <a:gd name="T44" fmla="*/ 158 w 280"/>
                <a:gd name="T45" fmla="*/ 310 h 372"/>
                <a:gd name="T46" fmla="*/ 144 w 280"/>
                <a:gd name="T47" fmla="*/ 346 h 372"/>
                <a:gd name="T48" fmla="*/ 132 w 280"/>
                <a:gd name="T49" fmla="*/ 352 h 372"/>
                <a:gd name="T50" fmla="*/ 120 w 280"/>
                <a:gd name="T51" fmla="*/ 346 h 372"/>
                <a:gd name="T52" fmla="*/ 116 w 280"/>
                <a:gd name="T53" fmla="*/ 336 h 372"/>
                <a:gd name="T54" fmla="*/ 120 w 280"/>
                <a:gd name="T55" fmla="*/ 324 h 372"/>
                <a:gd name="T56" fmla="*/ 132 w 280"/>
                <a:gd name="T57" fmla="*/ 320 h 372"/>
                <a:gd name="T58" fmla="*/ 144 w 280"/>
                <a:gd name="T59" fmla="*/ 324 h 372"/>
                <a:gd name="T60" fmla="*/ 148 w 280"/>
                <a:gd name="T61" fmla="*/ 336 h 372"/>
                <a:gd name="T62" fmla="*/ 144 w 280"/>
                <a:gd name="T63" fmla="*/ 346 h 372"/>
                <a:gd name="T64" fmla="*/ 186 w 280"/>
                <a:gd name="T65" fmla="*/ 318 h 372"/>
                <a:gd name="T66" fmla="*/ 172 w 280"/>
                <a:gd name="T67" fmla="*/ 296 h 372"/>
                <a:gd name="T68" fmla="*/ 168 w 280"/>
                <a:gd name="T69" fmla="*/ 286 h 372"/>
                <a:gd name="T70" fmla="*/ 168 w 280"/>
                <a:gd name="T71" fmla="*/ 250 h 372"/>
                <a:gd name="T72" fmla="*/ 172 w 280"/>
                <a:gd name="T73" fmla="*/ 190 h 372"/>
                <a:gd name="T74" fmla="*/ 178 w 280"/>
                <a:gd name="T75" fmla="*/ 194 h 372"/>
                <a:gd name="T76" fmla="*/ 186 w 280"/>
                <a:gd name="T77" fmla="*/ 190 h 372"/>
                <a:gd name="T78" fmla="*/ 188 w 280"/>
                <a:gd name="T79" fmla="*/ 180 h 372"/>
                <a:gd name="T80" fmla="*/ 168 w 280"/>
                <a:gd name="T81" fmla="*/ 150 h 372"/>
                <a:gd name="T82" fmla="*/ 204 w 280"/>
                <a:gd name="T83" fmla="*/ 158 h 372"/>
                <a:gd name="T84" fmla="*/ 212 w 280"/>
                <a:gd name="T85" fmla="*/ 160 h 372"/>
                <a:gd name="T86" fmla="*/ 218 w 280"/>
                <a:gd name="T87" fmla="*/ 158 h 372"/>
                <a:gd name="T88" fmla="*/ 220 w 280"/>
                <a:gd name="T89" fmla="*/ 146 h 372"/>
                <a:gd name="T90" fmla="*/ 216 w 280"/>
                <a:gd name="T91" fmla="*/ 102 h 372"/>
                <a:gd name="T92" fmla="*/ 240 w 280"/>
                <a:gd name="T93" fmla="*/ 126 h 372"/>
                <a:gd name="T94" fmla="*/ 248 w 280"/>
                <a:gd name="T95" fmla="*/ 126 h 372"/>
                <a:gd name="T96" fmla="*/ 254 w 280"/>
                <a:gd name="T97" fmla="*/ 122 h 372"/>
                <a:gd name="T98" fmla="*/ 252 w 280"/>
                <a:gd name="T99" fmla="*/ 110 h 372"/>
                <a:gd name="T100" fmla="*/ 84 w 280"/>
                <a:gd name="T101" fmla="*/ 234 h 372"/>
                <a:gd name="T102" fmla="*/ 96 w 280"/>
                <a:gd name="T103" fmla="*/ 292 h 372"/>
                <a:gd name="T104" fmla="*/ 0 w 280"/>
                <a:gd name="T105" fmla="*/ 318 h 372"/>
                <a:gd name="T106" fmla="*/ 72 w 280"/>
                <a:gd name="T107" fmla="*/ 290 h 372"/>
                <a:gd name="T108" fmla="*/ 80 w 280"/>
                <a:gd name="T109" fmla="*/ 292 h 372"/>
                <a:gd name="T110" fmla="*/ 86 w 280"/>
                <a:gd name="T111" fmla="*/ 290 h 372"/>
                <a:gd name="T112" fmla="*/ 88 w 280"/>
                <a:gd name="T113" fmla="*/ 278 h 372"/>
                <a:gd name="T114" fmla="*/ 84 w 280"/>
                <a:gd name="T115" fmla="*/ 23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0" h="372">
                  <a:moveTo>
                    <a:pt x="158" y="310"/>
                  </a:moveTo>
                  <a:lnTo>
                    <a:pt x="158" y="310"/>
                  </a:lnTo>
                  <a:lnTo>
                    <a:pt x="148" y="304"/>
                  </a:lnTo>
                  <a:lnTo>
                    <a:pt x="148" y="304"/>
                  </a:lnTo>
                  <a:lnTo>
                    <a:pt x="148" y="300"/>
                  </a:lnTo>
                  <a:lnTo>
                    <a:pt x="148" y="98"/>
                  </a:lnTo>
                  <a:lnTo>
                    <a:pt x="148" y="98"/>
                  </a:lnTo>
                  <a:lnTo>
                    <a:pt x="156" y="96"/>
                  </a:lnTo>
                  <a:lnTo>
                    <a:pt x="164" y="92"/>
                  </a:lnTo>
                  <a:lnTo>
                    <a:pt x="170" y="86"/>
                  </a:lnTo>
                  <a:lnTo>
                    <a:pt x="176" y="80"/>
                  </a:lnTo>
                  <a:lnTo>
                    <a:pt x="180" y="72"/>
                  </a:lnTo>
                  <a:lnTo>
                    <a:pt x="184" y="64"/>
                  </a:lnTo>
                  <a:lnTo>
                    <a:pt x="186" y="56"/>
                  </a:lnTo>
                  <a:lnTo>
                    <a:pt x="186" y="48"/>
                  </a:lnTo>
                  <a:lnTo>
                    <a:pt x="186" y="48"/>
                  </a:lnTo>
                  <a:lnTo>
                    <a:pt x="184" y="32"/>
                  </a:lnTo>
                  <a:lnTo>
                    <a:pt x="178" y="20"/>
                  </a:lnTo>
                  <a:lnTo>
                    <a:pt x="170" y="10"/>
                  </a:lnTo>
                  <a:lnTo>
                    <a:pt x="160" y="0"/>
                  </a:lnTo>
                  <a:lnTo>
                    <a:pt x="160" y="48"/>
                  </a:lnTo>
                  <a:lnTo>
                    <a:pt x="106" y="48"/>
                  </a:lnTo>
                  <a:lnTo>
                    <a:pt x="106" y="0"/>
                  </a:lnTo>
                  <a:lnTo>
                    <a:pt x="106" y="0"/>
                  </a:lnTo>
                  <a:lnTo>
                    <a:pt x="94" y="10"/>
                  </a:lnTo>
                  <a:lnTo>
                    <a:pt x="86" y="20"/>
                  </a:lnTo>
                  <a:lnTo>
                    <a:pt x="80" y="32"/>
                  </a:lnTo>
                  <a:lnTo>
                    <a:pt x="78" y="48"/>
                  </a:lnTo>
                  <a:lnTo>
                    <a:pt x="78" y="48"/>
                  </a:lnTo>
                  <a:lnTo>
                    <a:pt x="78" y="56"/>
                  </a:lnTo>
                  <a:lnTo>
                    <a:pt x="82" y="64"/>
                  </a:lnTo>
                  <a:lnTo>
                    <a:pt x="84" y="72"/>
                  </a:lnTo>
                  <a:lnTo>
                    <a:pt x="88" y="80"/>
                  </a:lnTo>
                  <a:lnTo>
                    <a:pt x="94" y="86"/>
                  </a:lnTo>
                  <a:lnTo>
                    <a:pt x="100" y="92"/>
                  </a:lnTo>
                  <a:lnTo>
                    <a:pt x="108" y="96"/>
                  </a:lnTo>
                  <a:lnTo>
                    <a:pt x="116" y="98"/>
                  </a:lnTo>
                  <a:lnTo>
                    <a:pt x="116" y="300"/>
                  </a:lnTo>
                  <a:lnTo>
                    <a:pt x="116" y="300"/>
                  </a:lnTo>
                  <a:lnTo>
                    <a:pt x="116" y="304"/>
                  </a:lnTo>
                  <a:lnTo>
                    <a:pt x="116" y="304"/>
                  </a:lnTo>
                  <a:lnTo>
                    <a:pt x="108" y="308"/>
                  </a:lnTo>
                  <a:lnTo>
                    <a:pt x="102" y="316"/>
                  </a:lnTo>
                  <a:lnTo>
                    <a:pt x="98" y="326"/>
                  </a:lnTo>
                  <a:lnTo>
                    <a:pt x="96" y="336"/>
                  </a:lnTo>
                  <a:lnTo>
                    <a:pt x="96" y="336"/>
                  </a:lnTo>
                  <a:lnTo>
                    <a:pt x="96" y="342"/>
                  </a:lnTo>
                  <a:lnTo>
                    <a:pt x="98" y="350"/>
                  </a:lnTo>
                  <a:lnTo>
                    <a:pt x="102" y="356"/>
                  </a:lnTo>
                  <a:lnTo>
                    <a:pt x="106" y="360"/>
                  </a:lnTo>
                  <a:lnTo>
                    <a:pt x="106" y="360"/>
                  </a:lnTo>
                  <a:lnTo>
                    <a:pt x="112" y="366"/>
                  </a:lnTo>
                  <a:lnTo>
                    <a:pt x="118" y="368"/>
                  </a:lnTo>
                  <a:lnTo>
                    <a:pt x="124" y="370"/>
                  </a:lnTo>
                  <a:lnTo>
                    <a:pt x="132" y="372"/>
                  </a:lnTo>
                  <a:lnTo>
                    <a:pt x="132" y="372"/>
                  </a:lnTo>
                  <a:lnTo>
                    <a:pt x="140" y="370"/>
                  </a:lnTo>
                  <a:lnTo>
                    <a:pt x="146" y="368"/>
                  </a:lnTo>
                  <a:lnTo>
                    <a:pt x="152" y="366"/>
                  </a:lnTo>
                  <a:lnTo>
                    <a:pt x="158" y="360"/>
                  </a:lnTo>
                  <a:lnTo>
                    <a:pt x="162" y="356"/>
                  </a:lnTo>
                  <a:lnTo>
                    <a:pt x="166" y="350"/>
                  </a:lnTo>
                  <a:lnTo>
                    <a:pt x="168" y="342"/>
                  </a:lnTo>
                  <a:lnTo>
                    <a:pt x="168" y="336"/>
                  </a:lnTo>
                  <a:lnTo>
                    <a:pt x="168" y="336"/>
                  </a:lnTo>
                  <a:lnTo>
                    <a:pt x="168" y="328"/>
                  </a:lnTo>
                  <a:lnTo>
                    <a:pt x="166" y="322"/>
                  </a:lnTo>
                  <a:lnTo>
                    <a:pt x="162" y="316"/>
                  </a:lnTo>
                  <a:lnTo>
                    <a:pt x="158" y="310"/>
                  </a:lnTo>
                  <a:lnTo>
                    <a:pt x="158" y="310"/>
                  </a:lnTo>
                  <a:close/>
                  <a:moveTo>
                    <a:pt x="144" y="346"/>
                  </a:moveTo>
                  <a:lnTo>
                    <a:pt x="144" y="346"/>
                  </a:lnTo>
                  <a:lnTo>
                    <a:pt x="138" y="350"/>
                  </a:lnTo>
                  <a:lnTo>
                    <a:pt x="132" y="352"/>
                  </a:lnTo>
                  <a:lnTo>
                    <a:pt x="132" y="352"/>
                  </a:lnTo>
                  <a:lnTo>
                    <a:pt x="126" y="350"/>
                  </a:lnTo>
                  <a:lnTo>
                    <a:pt x="120" y="346"/>
                  </a:lnTo>
                  <a:lnTo>
                    <a:pt x="120" y="346"/>
                  </a:lnTo>
                  <a:lnTo>
                    <a:pt x="118" y="342"/>
                  </a:lnTo>
                  <a:lnTo>
                    <a:pt x="116" y="336"/>
                  </a:lnTo>
                  <a:lnTo>
                    <a:pt x="116" y="336"/>
                  </a:lnTo>
                  <a:lnTo>
                    <a:pt x="118" y="330"/>
                  </a:lnTo>
                  <a:lnTo>
                    <a:pt x="120" y="324"/>
                  </a:lnTo>
                  <a:lnTo>
                    <a:pt x="120" y="324"/>
                  </a:lnTo>
                  <a:lnTo>
                    <a:pt x="126" y="320"/>
                  </a:lnTo>
                  <a:lnTo>
                    <a:pt x="132" y="320"/>
                  </a:lnTo>
                  <a:lnTo>
                    <a:pt x="132" y="320"/>
                  </a:lnTo>
                  <a:lnTo>
                    <a:pt x="138" y="320"/>
                  </a:lnTo>
                  <a:lnTo>
                    <a:pt x="144" y="324"/>
                  </a:lnTo>
                  <a:lnTo>
                    <a:pt x="144" y="324"/>
                  </a:lnTo>
                  <a:lnTo>
                    <a:pt x="146" y="330"/>
                  </a:lnTo>
                  <a:lnTo>
                    <a:pt x="148" y="336"/>
                  </a:lnTo>
                  <a:lnTo>
                    <a:pt x="148" y="336"/>
                  </a:lnTo>
                  <a:lnTo>
                    <a:pt x="146" y="342"/>
                  </a:lnTo>
                  <a:lnTo>
                    <a:pt x="144" y="346"/>
                  </a:lnTo>
                  <a:lnTo>
                    <a:pt x="144" y="346"/>
                  </a:lnTo>
                  <a:close/>
                  <a:moveTo>
                    <a:pt x="280" y="38"/>
                  </a:moveTo>
                  <a:lnTo>
                    <a:pt x="280" y="318"/>
                  </a:lnTo>
                  <a:lnTo>
                    <a:pt x="186" y="318"/>
                  </a:lnTo>
                  <a:lnTo>
                    <a:pt x="186" y="318"/>
                  </a:lnTo>
                  <a:lnTo>
                    <a:pt x="180" y="306"/>
                  </a:lnTo>
                  <a:lnTo>
                    <a:pt x="172" y="296"/>
                  </a:lnTo>
                  <a:lnTo>
                    <a:pt x="172" y="296"/>
                  </a:lnTo>
                  <a:lnTo>
                    <a:pt x="168" y="292"/>
                  </a:lnTo>
                  <a:lnTo>
                    <a:pt x="168" y="286"/>
                  </a:lnTo>
                  <a:lnTo>
                    <a:pt x="248" y="286"/>
                  </a:lnTo>
                  <a:lnTo>
                    <a:pt x="248" y="170"/>
                  </a:lnTo>
                  <a:lnTo>
                    <a:pt x="168" y="250"/>
                  </a:lnTo>
                  <a:lnTo>
                    <a:pt x="168" y="188"/>
                  </a:lnTo>
                  <a:lnTo>
                    <a:pt x="172" y="190"/>
                  </a:lnTo>
                  <a:lnTo>
                    <a:pt x="172" y="190"/>
                  </a:lnTo>
                  <a:lnTo>
                    <a:pt x="174" y="192"/>
                  </a:lnTo>
                  <a:lnTo>
                    <a:pt x="178" y="194"/>
                  </a:lnTo>
                  <a:lnTo>
                    <a:pt x="178" y="194"/>
                  </a:lnTo>
                  <a:lnTo>
                    <a:pt x="182" y="192"/>
                  </a:lnTo>
                  <a:lnTo>
                    <a:pt x="186" y="190"/>
                  </a:lnTo>
                  <a:lnTo>
                    <a:pt x="186" y="190"/>
                  </a:lnTo>
                  <a:lnTo>
                    <a:pt x="188" y="186"/>
                  </a:lnTo>
                  <a:lnTo>
                    <a:pt x="188" y="184"/>
                  </a:lnTo>
                  <a:lnTo>
                    <a:pt x="188" y="180"/>
                  </a:lnTo>
                  <a:lnTo>
                    <a:pt x="186" y="176"/>
                  </a:lnTo>
                  <a:lnTo>
                    <a:pt x="168" y="160"/>
                  </a:lnTo>
                  <a:lnTo>
                    <a:pt x="168" y="150"/>
                  </a:lnTo>
                  <a:lnTo>
                    <a:pt x="182" y="136"/>
                  </a:lnTo>
                  <a:lnTo>
                    <a:pt x="204" y="158"/>
                  </a:lnTo>
                  <a:lnTo>
                    <a:pt x="204" y="158"/>
                  </a:lnTo>
                  <a:lnTo>
                    <a:pt x="208" y="160"/>
                  </a:lnTo>
                  <a:lnTo>
                    <a:pt x="212" y="160"/>
                  </a:lnTo>
                  <a:lnTo>
                    <a:pt x="212" y="160"/>
                  </a:lnTo>
                  <a:lnTo>
                    <a:pt x="214" y="160"/>
                  </a:lnTo>
                  <a:lnTo>
                    <a:pt x="218" y="158"/>
                  </a:lnTo>
                  <a:lnTo>
                    <a:pt x="218" y="158"/>
                  </a:lnTo>
                  <a:lnTo>
                    <a:pt x="220" y="154"/>
                  </a:lnTo>
                  <a:lnTo>
                    <a:pt x="222" y="150"/>
                  </a:lnTo>
                  <a:lnTo>
                    <a:pt x="220" y="146"/>
                  </a:lnTo>
                  <a:lnTo>
                    <a:pt x="218" y="144"/>
                  </a:lnTo>
                  <a:lnTo>
                    <a:pt x="196" y="122"/>
                  </a:lnTo>
                  <a:lnTo>
                    <a:pt x="216" y="102"/>
                  </a:lnTo>
                  <a:lnTo>
                    <a:pt x="236" y="124"/>
                  </a:lnTo>
                  <a:lnTo>
                    <a:pt x="236" y="124"/>
                  </a:lnTo>
                  <a:lnTo>
                    <a:pt x="240" y="126"/>
                  </a:lnTo>
                  <a:lnTo>
                    <a:pt x="244" y="128"/>
                  </a:lnTo>
                  <a:lnTo>
                    <a:pt x="244" y="128"/>
                  </a:lnTo>
                  <a:lnTo>
                    <a:pt x="248" y="126"/>
                  </a:lnTo>
                  <a:lnTo>
                    <a:pt x="252" y="124"/>
                  </a:lnTo>
                  <a:lnTo>
                    <a:pt x="252" y="124"/>
                  </a:lnTo>
                  <a:lnTo>
                    <a:pt x="254" y="122"/>
                  </a:lnTo>
                  <a:lnTo>
                    <a:pt x="254" y="118"/>
                  </a:lnTo>
                  <a:lnTo>
                    <a:pt x="254" y="114"/>
                  </a:lnTo>
                  <a:lnTo>
                    <a:pt x="252" y="110"/>
                  </a:lnTo>
                  <a:lnTo>
                    <a:pt x="230" y="88"/>
                  </a:lnTo>
                  <a:lnTo>
                    <a:pt x="280" y="38"/>
                  </a:lnTo>
                  <a:close/>
                  <a:moveTo>
                    <a:pt x="84" y="234"/>
                  </a:moveTo>
                  <a:lnTo>
                    <a:pt x="96" y="248"/>
                  </a:lnTo>
                  <a:lnTo>
                    <a:pt x="96" y="292"/>
                  </a:lnTo>
                  <a:lnTo>
                    <a:pt x="96" y="292"/>
                  </a:lnTo>
                  <a:lnTo>
                    <a:pt x="86" y="304"/>
                  </a:lnTo>
                  <a:lnTo>
                    <a:pt x="80" y="318"/>
                  </a:lnTo>
                  <a:lnTo>
                    <a:pt x="0" y="318"/>
                  </a:lnTo>
                  <a:lnTo>
                    <a:pt x="50" y="268"/>
                  </a:lnTo>
                  <a:lnTo>
                    <a:pt x="72" y="290"/>
                  </a:lnTo>
                  <a:lnTo>
                    <a:pt x="72" y="290"/>
                  </a:lnTo>
                  <a:lnTo>
                    <a:pt x="76" y="292"/>
                  </a:lnTo>
                  <a:lnTo>
                    <a:pt x="80" y="292"/>
                  </a:lnTo>
                  <a:lnTo>
                    <a:pt x="80" y="292"/>
                  </a:lnTo>
                  <a:lnTo>
                    <a:pt x="84" y="292"/>
                  </a:lnTo>
                  <a:lnTo>
                    <a:pt x="86" y="290"/>
                  </a:lnTo>
                  <a:lnTo>
                    <a:pt x="86" y="290"/>
                  </a:lnTo>
                  <a:lnTo>
                    <a:pt x="88" y="286"/>
                  </a:lnTo>
                  <a:lnTo>
                    <a:pt x="90" y="282"/>
                  </a:lnTo>
                  <a:lnTo>
                    <a:pt x="88" y="278"/>
                  </a:lnTo>
                  <a:lnTo>
                    <a:pt x="86" y="274"/>
                  </a:lnTo>
                  <a:lnTo>
                    <a:pt x="64" y="254"/>
                  </a:lnTo>
                  <a:lnTo>
                    <a:pt x="84" y="23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53" name="KMATable0ValueChain2"/>
          <p:cNvSpPr>
            <a:spLocks noChangeArrowheads="1"/>
          </p:cNvSpPr>
          <p:nvPr/>
        </p:nvSpPr>
        <p:spPr bwMode="auto">
          <a:xfrm>
            <a:off x="1343472" y="1481948"/>
            <a:ext cx="6912000" cy="238719"/>
          </a:xfrm>
          <a:prstGeom prst="chevron">
            <a:avLst>
              <a:gd name="adj" fmla="val 21138"/>
            </a:avLst>
          </a:prstGeom>
          <a:solidFill>
            <a:schemeClr val="tx2"/>
          </a:solidFill>
          <a:ln w="25400">
            <a:solidFill>
              <a:schemeClr val="bg1"/>
            </a:solidFill>
            <a:miter lim="800000"/>
            <a:headEnd/>
            <a:tailEnd/>
          </a:ln>
        </p:spPr>
        <p:txBody>
          <a:bodyPr lIns="0" tIns="0" rIns="0" bIns="0"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s-ES_tradnl" sz="11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Contabilidad General</a:t>
            </a:r>
          </a:p>
        </p:txBody>
      </p:sp>
      <p:sp>
        <p:nvSpPr>
          <p:cNvPr id="44" name="Rectangle 43"/>
          <p:cNvSpPr/>
          <p:nvPr/>
        </p:nvSpPr>
        <p:spPr>
          <a:xfrm>
            <a:off x="3864328" y="3220251"/>
            <a:ext cx="4968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Descripción</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5" name="Rectangle 4"/>
          <p:cNvSpPr/>
          <p:nvPr/>
        </p:nvSpPr>
        <p:spPr>
          <a:xfrm>
            <a:off x="1631504" y="3220251"/>
            <a:ext cx="2196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Proceso</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grpSp>
        <p:nvGrpSpPr>
          <p:cNvPr id="78" name="Group 15"/>
          <p:cNvGrpSpPr>
            <a:grpSpLocks noChangeAspect="1"/>
          </p:cNvGrpSpPr>
          <p:nvPr/>
        </p:nvGrpSpPr>
        <p:grpSpPr bwMode="auto">
          <a:xfrm>
            <a:off x="1775520" y="3248548"/>
            <a:ext cx="331372" cy="230082"/>
            <a:chOff x="1316" y="1580"/>
            <a:chExt cx="428" cy="428"/>
          </a:xfrm>
          <a:solidFill>
            <a:schemeClr val="bg1"/>
          </a:solidFill>
        </p:grpSpPr>
        <p:sp>
          <p:nvSpPr>
            <p:cNvPr id="80" name="Freeform 16"/>
            <p:cNvSpPr>
              <a:spLocks noEditPoints="1"/>
            </p:cNvSpPr>
            <p:nvPr/>
          </p:nvSpPr>
          <p:spPr bwMode="auto">
            <a:xfrm>
              <a:off x="1470" y="1713"/>
              <a:ext cx="238" cy="238"/>
            </a:xfrm>
            <a:custGeom>
              <a:avLst/>
              <a:gdLst/>
              <a:ahLst/>
              <a:cxnLst>
                <a:cxn ang="0">
                  <a:pos x="19" y="3"/>
                </a:cxn>
                <a:cxn ang="0">
                  <a:pos x="19" y="3"/>
                </a:cxn>
                <a:cxn ang="0">
                  <a:pos x="31" y="0"/>
                </a:cxn>
                <a:cxn ang="0">
                  <a:pos x="51" y="17"/>
                </a:cxn>
                <a:cxn ang="0">
                  <a:pos x="46" y="30"/>
                </a:cxn>
                <a:cxn ang="0">
                  <a:pos x="46" y="31"/>
                </a:cxn>
                <a:cxn ang="0">
                  <a:pos x="97" y="80"/>
                </a:cxn>
                <a:cxn ang="0">
                  <a:pos x="96" y="96"/>
                </a:cxn>
                <a:cxn ang="0">
                  <a:pos x="80" y="96"/>
                </a:cxn>
                <a:cxn ang="0">
                  <a:pos x="32" y="46"/>
                </a:cxn>
                <a:cxn ang="0">
                  <a:pos x="30" y="46"/>
                </a:cxn>
                <a:cxn ang="0">
                  <a:pos x="17" y="51"/>
                </a:cxn>
                <a:cxn ang="0">
                  <a:pos x="0" y="31"/>
                </a:cxn>
                <a:cxn ang="0">
                  <a:pos x="3" y="19"/>
                </a:cxn>
                <a:cxn ang="0">
                  <a:pos x="3" y="19"/>
                </a:cxn>
                <a:cxn ang="0">
                  <a:pos x="3" y="19"/>
                </a:cxn>
                <a:cxn ang="0">
                  <a:pos x="16" y="32"/>
                </a:cxn>
                <a:cxn ang="0">
                  <a:pos x="27" y="27"/>
                </a:cxn>
                <a:cxn ang="0">
                  <a:pos x="32" y="16"/>
                </a:cxn>
                <a:cxn ang="0">
                  <a:pos x="19" y="4"/>
                </a:cxn>
                <a:cxn ang="0">
                  <a:pos x="19" y="3"/>
                </a:cxn>
                <a:cxn ang="0">
                  <a:pos x="84" y="84"/>
                </a:cxn>
                <a:cxn ang="0">
                  <a:pos x="92" y="84"/>
                </a:cxn>
                <a:cxn ang="0">
                  <a:pos x="92" y="92"/>
                </a:cxn>
                <a:cxn ang="0">
                  <a:pos x="84" y="92"/>
                </a:cxn>
                <a:cxn ang="0">
                  <a:pos x="84" y="84"/>
                </a:cxn>
              </a:cxnLst>
              <a:rect l="0" t="0" r="r" b="b"/>
              <a:pathLst>
                <a:path w="101" h="101">
                  <a:moveTo>
                    <a:pt x="19" y="3"/>
                  </a:moveTo>
                  <a:cubicBezTo>
                    <a:pt x="19" y="3"/>
                    <a:pt x="19" y="3"/>
                    <a:pt x="19" y="3"/>
                  </a:cubicBezTo>
                  <a:cubicBezTo>
                    <a:pt x="31" y="0"/>
                    <a:pt x="31" y="0"/>
                    <a:pt x="31" y="0"/>
                  </a:cubicBezTo>
                  <a:cubicBezTo>
                    <a:pt x="51" y="17"/>
                    <a:pt x="51" y="17"/>
                    <a:pt x="51" y="17"/>
                  </a:cubicBezTo>
                  <a:cubicBezTo>
                    <a:pt x="46" y="30"/>
                    <a:pt x="46" y="30"/>
                    <a:pt x="46" y="30"/>
                  </a:cubicBezTo>
                  <a:cubicBezTo>
                    <a:pt x="46" y="31"/>
                    <a:pt x="46" y="31"/>
                    <a:pt x="46" y="31"/>
                  </a:cubicBezTo>
                  <a:cubicBezTo>
                    <a:pt x="97" y="80"/>
                    <a:pt x="97" y="80"/>
                    <a:pt x="97" y="80"/>
                  </a:cubicBezTo>
                  <a:cubicBezTo>
                    <a:pt x="101" y="84"/>
                    <a:pt x="101" y="92"/>
                    <a:pt x="96" y="96"/>
                  </a:cubicBezTo>
                  <a:cubicBezTo>
                    <a:pt x="92" y="100"/>
                    <a:pt x="85" y="101"/>
                    <a:pt x="80" y="96"/>
                  </a:cubicBezTo>
                  <a:cubicBezTo>
                    <a:pt x="32" y="46"/>
                    <a:pt x="32" y="46"/>
                    <a:pt x="32" y="46"/>
                  </a:cubicBezTo>
                  <a:cubicBezTo>
                    <a:pt x="30" y="46"/>
                    <a:pt x="30" y="46"/>
                    <a:pt x="30" y="46"/>
                  </a:cubicBezTo>
                  <a:cubicBezTo>
                    <a:pt x="17" y="51"/>
                    <a:pt x="17" y="51"/>
                    <a:pt x="17" y="51"/>
                  </a:cubicBezTo>
                  <a:cubicBezTo>
                    <a:pt x="0" y="31"/>
                    <a:pt x="0" y="31"/>
                    <a:pt x="0" y="31"/>
                  </a:cubicBezTo>
                  <a:cubicBezTo>
                    <a:pt x="3" y="19"/>
                    <a:pt x="3" y="19"/>
                    <a:pt x="3" y="19"/>
                  </a:cubicBezTo>
                  <a:cubicBezTo>
                    <a:pt x="3" y="19"/>
                    <a:pt x="3" y="19"/>
                    <a:pt x="3" y="19"/>
                  </a:cubicBezTo>
                  <a:cubicBezTo>
                    <a:pt x="3" y="19"/>
                    <a:pt x="3" y="19"/>
                    <a:pt x="3" y="19"/>
                  </a:cubicBezTo>
                  <a:cubicBezTo>
                    <a:pt x="16" y="32"/>
                    <a:pt x="16" y="32"/>
                    <a:pt x="16" y="32"/>
                  </a:cubicBezTo>
                  <a:cubicBezTo>
                    <a:pt x="27" y="27"/>
                    <a:pt x="27" y="27"/>
                    <a:pt x="27" y="27"/>
                  </a:cubicBezTo>
                  <a:cubicBezTo>
                    <a:pt x="32" y="16"/>
                    <a:pt x="32" y="16"/>
                    <a:pt x="32" y="16"/>
                  </a:cubicBezTo>
                  <a:cubicBezTo>
                    <a:pt x="19" y="4"/>
                    <a:pt x="19" y="4"/>
                    <a:pt x="19" y="4"/>
                  </a:cubicBezTo>
                  <a:lnTo>
                    <a:pt x="19" y="3"/>
                  </a:lnTo>
                  <a:close/>
                  <a:moveTo>
                    <a:pt x="84" y="84"/>
                  </a:moveTo>
                  <a:cubicBezTo>
                    <a:pt x="86" y="82"/>
                    <a:pt x="90" y="82"/>
                    <a:pt x="92" y="84"/>
                  </a:cubicBezTo>
                  <a:cubicBezTo>
                    <a:pt x="94" y="86"/>
                    <a:pt x="94" y="90"/>
                    <a:pt x="92" y="92"/>
                  </a:cubicBezTo>
                  <a:cubicBezTo>
                    <a:pt x="90" y="94"/>
                    <a:pt x="86" y="94"/>
                    <a:pt x="84" y="92"/>
                  </a:cubicBezTo>
                  <a:cubicBezTo>
                    <a:pt x="82" y="90"/>
                    <a:pt x="82" y="86"/>
                    <a:pt x="84" y="84"/>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Arial"/>
                <a:ea typeface="+mn-ea"/>
                <a:cs typeface="+mn-cs"/>
              </a:endParaRPr>
            </a:p>
          </p:txBody>
        </p:sp>
        <p:sp>
          <p:nvSpPr>
            <p:cNvPr id="81" name="Freeform 17"/>
            <p:cNvSpPr>
              <a:spLocks/>
            </p:cNvSpPr>
            <p:nvPr/>
          </p:nvSpPr>
          <p:spPr bwMode="auto">
            <a:xfrm>
              <a:off x="1316" y="1580"/>
              <a:ext cx="428" cy="428"/>
            </a:xfrm>
            <a:custGeom>
              <a:avLst/>
              <a:gdLst/>
              <a:ahLst/>
              <a:cxnLst>
                <a:cxn ang="0">
                  <a:pos x="104" y="0"/>
                </a:cxn>
                <a:cxn ang="0">
                  <a:pos x="108" y="24"/>
                </a:cxn>
                <a:cxn ang="0">
                  <a:pos x="126" y="31"/>
                </a:cxn>
                <a:cxn ang="0">
                  <a:pos x="145" y="17"/>
                </a:cxn>
                <a:cxn ang="0">
                  <a:pos x="164" y="36"/>
                </a:cxn>
                <a:cxn ang="0">
                  <a:pos x="150" y="56"/>
                </a:cxn>
                <a:cxn ang="0">
                  <a:pos x="157" y="74"/>
                </a:cxn>
                <a:cxn ang="0">
                  <a:pos x="181" y="78"/>
                </a:cxn>
                <a:cxn ang="0">
                  <a:pos x="181" y="104"/>
                </a:cxn>
                <a:cxn ang="0">
                  <a:pos x="157" y="108"/>
                </a:cxn>
                <a:cxn ang="0">
                  <a:pos x="152" y="120"/>
                </a:cxn>
                <a:cxn ang="0">
                  <a:pos x="137" y="105"/>
                </a:cxn>
                <a:cxn ang="0">
                  <a:pos x="139" y="97"/>
                </a:cxn>
                <a:cxn ang="0">
                  <a:pos x="97" y="43"/>
                </a:cxn>
                <a:cxn ang="0">
                  <a:pos x="43" y="84"/>
                </a:cxn>
                <a:cxn ang="0">
                  <a:pos x="84" y="139"/>
                </a:cxn>
                <a:cxn ang="0">
                  <a:pos x="106" y="136"/>
                </a:cxn>
                <a:cxn ang="0">
                  <a:pos x="121" y="152"/>
                </a:cxn>
                <a:cxn ang="0">
                  <a:pos x="108" y="157"/>
                </a:cxn>
                <a:cxn ang="0">
                  <a:pos x="104" y="181"/>
                </a:cxn>
                <a:cxn ang="0">
                  <a:pos x="77" y="181"/>
                </a:cxn>
                <a:cxn ang="0">
                  <a:pos x="73" y="157"/>
                </a:cxn>
                <a:cxn ang="0">
                  <a:pos x="55" y="150"/>
                </a:cxn>
                <a:cxn ang="0">
                  <a:pos x="36" y="164"/>
                </a:cxn>
                <a:cxn ang="0">
                  <a:pos x="17" y="145"/>
                </a:cxn>
                <a:cxn ang="0">
                  <a:pos x="31" y="126"/>
                </a:cxn>
                <a:cxn ang="0">
                  <a:pos x="24" y="108"/>
                </a:cxn>
                <a:cxn ang="0">
                  <a:pos x="0" y="104"/>
                </a:cxn>
                <a:cxn ang="0">
                  <a:pos x="0" y="78"/>
                </a:cxn>
                <a:cxn ang="0">
                  <a:pos x="24" y="73"/>
                </a:cxn>
                <a:cxn ang="0">
                  <a:pos x="31" y="56"/>
                </a:cxn>
                <a:cxn ang="0">
                  <a:pos x="17" y="36"/>
                </a:cxn>
                <a:cxn ang="0">
                  <a:pos x="36" y="17"/>
                </a:cxn>
                <a:cxn ang="0">
                  <a:pos x="56" y="31"/>
                </a:cxn>
                <a:cxn ang="0">
                  <a:pos x="73" y="24"/>
                </a:cxn>
                <a:cxn ang="0">
                  <a:pos x="78" y="0"/>
                </a:cxn>
                <a:cxn ang="0">
                  <a:pos x="104" y="0"/>
                </a:cxn>
              </a:cxnLst>
              <a:rect l="0" t="0" r="r" b="b"/>
              <a:pathLst>
                <a:path w="181" h="181">
                  <a:moveTo>
                    <a:pt x="104" y="0"/>
                  </a:moveTo>
                  <a:cubicBezTo>
                    <a:pt x="108" y="24"/>
                    <a:pt x="108" y="24"/>
                    <a:pt x="108" y="24"/>
                  </a:cubicBezTo>
                  <a:cubicBezTo>
                    <a:pt x="126" y="31"/>
                    <a:pt x="126" y="31"/>
                    <a:pt x="126" y="31"/>
                  </a:cubicBezTo>
                  <a:cubicBezTo>
                    <a:pt x="145" y="17"/>
                    <a:pt x="145" y="17"/>
                    <a:pt x="145" y="17"/>
                  </a:cubicBezTo>
                  <a:cubicBezTo>
                    <a:pt x="164" y="36"/>
                    <a:pt x="164" y="36"/>
                    <a:pt x="164" y="36"/>
                  </a:cubicBezTo>
                  <a:cubicBezTo>
                    <a:pt x="150" y="56"/>
                    <a:pt x="150" y="56"/>
                    <a:pt x="150" y="56"/>
                  </a:cubicBezTo>
                  <a:cubicBezTo>
                    <a:pt x="157" y="74"/>
                    <a:pt x="157" y="74"/>
                    <a:pt x="157" y="74"/>
                  </a:cubicBezTo>
                  <a:cubicBezTo>
                    <a:pt x="181" y="78"/>
                    <a:pt x="181" y="78"/>
                    <a:pt x="181" y="78"/>
                  </a:cubicBezTo>
                  <a:cubicBezTo>
                    <a:pt x="181" y="104"/>
                    <a:pt x="181" y="104"/>
                    <a:pt x="181" y="104"/>
                  </a:cubicBezTo>
                  <a:cubicBezTo>
                    <a:pt x="157" y="108"/>
                    <a:pt x="157" y="108"/>
                    <a:pt x="157" y="108"/>
                  </a:cubicBezTo>
                  <a:cubicBezTo>
                    <a:pt x="152" y="120"/>
                    <a:pt x="152" y="120"/>
                    <a:pt x="152" y="120"/>
                  </a:cubicBezTo>
                  <a:cubicBezTo>
                    <a:pt x="137" y="105"/>
                    <a:pt x="137" y="105"/>
                    <a:pt x="137" y="105"/>
                  </a:cubicBezTo>
                  <a:cubicBezTo>
                    <a:pt x="138" y="103"/>
                    <a:pt x="138" y="100"/>
                    <a:pt x="139" y="97"/>
                  </a:cubicBezTo>
                  <a:cubicBezTo>
                    <a:pt x="142" y="71"/>
                    <a:pt x="124" y="46"/>
                    <a:pt x="97" y="43"/>
                  </a:cubicBezTo>
                  <a:cubicBezTo>
                    <a:pt x="71" y="39"/>
                    <a:pt x="46" y="58"/>
                    <a:pt x="43" y="84"/>
                  </a:cubicBezTo>
                  <a:cubicBezTo>
                    <a:pt x="39" y="111"/>
                    <a:pt x="58" y="135"/>
                    <a:pt x="84" y="139"/>
                  </a:cubicBezTo>
                  <a:cubicBezTo>
                    <a:pt x="92" y="140"/>
                    <a:pt x="99" y="139"/>
                    <a:pt x="106" y="136"/>
                  </a:cubicBezTo>
                  <a:cubicBezTo>
                    <a:pt x="121" y="152"/>
                    <a:pt x="121" y="152"/>
                    <a:pt x="121" y="152"/>
                  </a:cubicBezTo>
                  <a:cubicBezTo>
                    <a:pt x="108" y="157"/>
                    <a:pt x="108" y="157"/>
                    <a:pt x="108" y="157"/>
                  </a:cubicBezTo>
                  <a:cubicBezTo>
                    <a:pt x="104" y="181"/>
                    <a:pt x="104" y="181"/>
                    <a:pt x="104" y="181"/>
                  </a:cubicBezTo>
                  <a:cubicBezTo>
                    <a:pt x="77" y="181"/>
                    <a:pt x="77" y="181"/>
                    <a:pt x="77" y="181"/>
                  </a:cubicBezTo>
                  <a:cubicBezTo>
                    <a:pt x="73" y="157"/>
                    <a:pt x="73" y="157"/>
                    <a:pt x="73" y="157"/>
                  </a:cubicBezTo>
                  <a:cubicBezTo>
                    <a:pt x="55" y="150"/>
                    <a:pt x="55" y="150"/>
                    <a:pt x="55" y="150"/>
                  </a:cubicBezTo>
                  <a:cubicBezTo>
                    <a:pt x="36" y="164"/>
                    <a:pt x="36" y="164"/>
                    <a:pt x="36" y="164"/>
                  </a:cubicBezTo>
                  <a:cubicBezTo>
                    <a:pt x="17" y="145"/>
                    <a:pt x="17" y="145"/>
                    <a:pt x="17" y="145"/>
                  </a:cubicBezTo>
                  <a:cubicBezTo>
                    <a:pt x="31" y="126"/>
                    <a:pt x="31" y="126"/>
                    <a:pt x="31" y="126"/>
                  </a:cubicBezTo>
                  <a:cubicBezTo>
                    <a:pt x="24" y="108"/>
                    <a:pt x="24" y="108"/>
                    <a:pt x="24" y="108"/>
                  </a:cubicBezTo>
                  <a:cubicBezTo>
                    <a:pt x="0" y="104"/>
                    <a:pt x="0" y="104"/>
                    <a:pt x="0" y="104"/>
                  </a:cubicBezTo>
                  <a:cubicBezTo>
                    <a:pt x="0" y="78"/>
                    <a:pt x="0" y="78"/>
                    <a:pt x="0" y="78"/>
                  </a:cubicBezTo>
                  <a:cubicBezTo>
                    <a:pt x="24" y="73"/>
                    <a:pt x="24" y="73"/>
                    <a:pt x="24" y="73"/>
                  </a:cubicBezTo>
                  <a:cubicBezTo>
                    <a:pt x="31" y="56"/>
                    <a:pt x="31" y="56"/>
                    <a:pt x="31" y="56"/>
                  </a:cubicBezTo>
                  <a:cubicBezTo>
                    <a:pt x="17" y="36"/>
                    <a:pt x="17" y="36"/>
                    <a:pt x="17" y="36"/>
                  </a:cubicBezTo>
                  <a:cubicBezTo>
                    <a:pt x="36" y="17"/>
                    <a:pt x="36" y="17"/>
                    <a:pt x="36" y="17"/>
                  </a:cubicBezTo>
                  <a:cubicBezTo>
                    <a:pt x="56" y="31"/>
                    <a:pt x="56" y="31"/>
                    <a:pt x="56" y="31"/>
                  </a:cubicBezTo>
                  <a:cubicBezTo>
                    <a:pt x="73" y="24"/>
                    <a:pt x="73" y="24"/>
                    <a:pt x="73" y="24"/>
                  </a:cubicBezTo>
                  <a:cubicBezTo>
                    <a:pt x="78" y="0"/>
                    <a:pt x="78" y="0"/>
                    <a:pt x="78" y="0"/>
                  </a:cubicBezTo>
                  <a:lnTo>
                    <a:pt x="10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45" name="Rectangle 44"/>
          <p:cNvSpPr/>
          <p:nvPr/>
        </p:nvSpPr>
        <p:spPr>
          <a:xfrm>
            <a:off x="8868472" y="3220251"/>
            <a:ext cx="1692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Sistema</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120" name="Freeform 5014"/>
          <p:cNvSpPr>
            <a:spLocks noEditPoints="1"/>
          </p:cNvSpPr>
          <p:nvPr/>
        </p:nvSpPr>
        <p:spPr bwMode="auto">
          <a:xfrm>
            <a:off x="9013836" y="3265622"/>
            <a:ext cx="250516" cy="184071"/>
          </a:xfrm>
          <a:custGeom>
            <a:avLst/>
            <a:gdLst>
              <a:gd name="T0" fmla="*/ 360 w 360"/>
              <a:gd name="T1" fmla="*/ 256 h 278"/>
              <a:gd name="T2" fmla="*/ 360 w 360"/>
              <a:gd name="T3" fmla="*/ 252 h 278"/>
              <a:gd name="T4" fmla="*/ 358 w 360"/>
              <a:gd name="T5" fmla="*/ 252 h 278"/>
              <a:gd name="T6" fmla="*/ 318 w 360"/>
              <a:gd name="T7" fmla="*/ 200 h 278"/>
              <a:gd name="T8" fmla="*/ 314 w 360"/>
              <a:gd name="T9" fmla="*/ 198 h 278"/>
              <a:gd name="T10" fmla="*/ 50 w 360"/>
              <a:gd name="T11" fmla="*/ 196 h 278"/>
              <a:gd name="T12" fmla="*/ 46 w 360"/>
              <a:gd name="T13" fmla="*/ 198 h 278"/>
              <a:gd name="T14" fmla="*/ 2 w 360"/>
              <a:gd name="T15" fmla="*/ 250 h 278"/>
              <a:gd name="T16" fmla="*/ 2 w 360"/>
              <a:gd name="T17" fmla="*/ 252 h 278"/>
              <a:gd name="T18" fmla="*/ 0 w 360"/>
              <a:gd name="T19" fmla="*/ 252 h 278"/>
              <a:gd name="T20" fmla="*/ 0 w 360"/>
              <a:gd name="T21" fmla="*/ 256 h 278"/>
              <a:gd name="T22" fmla="*/ 0 w 360"/>
              <a:gd name="T23" fmla="*/ 256 h 278"/>
              <a:gd name="T24" fmla="*/ 0 w 360"/>
              <a:gd name="T25" fmla="*/ 268 h 278"/>
              <a:gd name="T26" fmla="*/ 4 w 360"/>
              <a:gd name="T27" fmla="*/ 276 h 278"/>
              <a:gd name="T28" fmla="*/ 10 w 360"/>
              <a:gd name="T29" fmla="*/ 278 h 278"/>
              <a:gd name="T30" fmla="*/ 350 w 360"/>
              <a:gd name="T31" fmla="*/ 278 h 278"/>
              <a:gd name="T32" fmla="*/ 356 w 360"/>
              <a:gd name="T33" fmla="*/ 276 h 278"/>
              <a:gd name="T34" fmla="*/ 360 w 360"/>
              <a:gd name="T35" fmla="*/ 268 h 278"/>
              <a:gd name="T36" fmla="*/ 360 w 360"/>
              <a:gd name="T37" fmla="*/ 256 h 278"/>
              <a:gd name="T38" fmla="*/ 360 w 360"/>
              <a:gd name="T39" fmla="*/ 256 h 278"/>
              <a:gd name="T40" fmla="*/ 146 w 360"/>
              <a:gd name="T41" fmla="*/ 234 h 278"/>
              <a:gd name="T42" fmla="*/ 226 w 360"/>
              <a:gd name="T43" fmla="*/ 254 h 278"/>
              <a:gd name="T44" fmla="*/ 338 w 360"/>
              <a:gd name="T45" fmla="*/ 268 h 278"/>
              <a:gd name="T46" fmla="*/ 334 w 360"/>
              <a:gd name="T47" fmla="*/ 270 h 278"/>
              <a:gd name="T48" fmla="*/ 332 w 360"/>
              <a:gd name="T49" fmla="*/ 270 h 278"/>
              <a:gd name="T50" fmla="*/ 326 w 360"/>
              <a:gd name="T51" fmla="*/ 268 h 278"/>
              <a:gd name="T52" fmla="*/ 324 w 360"/>
              <a:gd name="T53" fmla="*/ 262 h 278"/>
              <a:gd name="T54" fmla="*/ 326 w 360"/>
              <a:gd name="T55" fmla="*/ 256 h 278"/>
              <a:gd name="T56" fmla="*/ 328 w 360"/>
              <a:gd name="T57" fmla="*/ 256 h 278"/>
              <a:gd name="T58" fmla="*/ 334 w 360"/>
              <a:gd name="T59" fmla="*/ 256 h 278"/>
              <a:gd name="T60" fmla="*/ 338 w 360"/>
              <a:gd name="T61" fmla="*/ 256 h 278"/>
              <a:gd name="T62" fmla="*/ 340 w 360"/>
              <a:gd name="T63" fmla="*/ 262 h 278"/>
              <a:gd name="T64" fmla="*/ 340 w 360"/>
              <a:gd name="T65" fmla="*/ 266 h 278"/>
              <a:gd name="T66" fmla="*/ 338 w 360"/>
              <a:gd name="T67" fmla="*/ 268 h 278"/>
              <a:gd name="T68" fmla="*/ 306 w 360"/>
              <a:gd name="T69" fmla="*/ 184 h 278"/>
              <a:gd name="T70" fmla="*/ 310 w 360"/>
              <a:gd name="T71" fmla="*/ 184 h 278"/>
              <a:gd name="T72" fmla="*/ 318 w 360"/>
              <a:gd name="T73" fmla="*/ 178 h 278"/>
              <a:gd name="T74" fmla="*/ 318 w 360"/>
              <a:gd name="T75" fmla="*/ 12 h 278"/>
              <a:gd name="T76" fmla="*/ 318 w 360"/>
              <a:gd name="T77" fmla="*/ 6 h 278"/>
              <a:gd name="T78" fmla="*/ 310 w 360"/>
              <a:gd name="T79" fmla="*/ 0 h 278"/>
              <a:gd name="T80" fmla="*/ 54 w 360"/>
              <a:gd name="T81" fmla="*/ 0 h 278"/>
              <a:gd name="T82" fmla="*/ 50 w 360"/>
              <a:gd name="T83" fmla="*/ 0 h 278"/>
              <a:gd name="T84" fmla="*/ 42 w 360"/>
              <a:gd name="T85" fmla="*/ 6 h 278"/>
              <a:gd name="T86" fmla="*/ 42 w 360"/>
              <a:gd name="T87" fmla="*/ 172 h 278"/>
              <a:gd name="T88" fmla="*/ 42 w 360"/>
              <a:gd name="T89" fmla="*/ 178 h 278"/>
              <a:gd name="T90" fmla="*/ 50 w 360"/>
              <a:gd name="T91" fmla="*/ 184 h 278"/>
              <a:gd name="T92" fmla="*/ 54 w 360"/>
              <a:gd name="T93" fmla="*/ 184 h 278"/>
              <a:gd name="T94" fmla="*/ 294 w 360"/>
              <a:gd name="T95" fmla="*/ 24 h 278"/>
              <a:gd name="T96" fmla="*/ 66 w 360"/>
              <a:gd name="T97"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0" h="278">
                <a:moveTo>
                  <a:pt x="360" y="256"/>
                </a:moveTo>
                <a:lnTo>
                  <a:pt x="360" y="256"/>
                </a:lnTo>
                <a:lnTo>
                  <a:pt x="360" y="252"/>
                </a:lnTo>
                <a:lnTo>
                  <a:pt x="360" y="252"/>
                </a:lnTo>
                <a:lnTo>
                  <a:pt x="358" y="252"/>
                </a:lnTo>
                <a:lnTo>
                  <a:pt x="358" y="252"/>
                </a:lnTo>
                <a:lnTo>
                  <a:pt x="358" y="250"/>
                </a:lnTo>
                <a:lnTo>
                  <a:pt x="318" y="200"/>
                </a:lnTo>
                <a:lnTo>
                  <a:pt x="318" y="200"/>
                </a:lnTo>
                <a:lnTo>
                  <a:pt x="314" y="198"/>
                </a:lnTo>
                <a:lnTo>
                  <a:pt x="310" y="196"/>
                </a:lnTo>
                <a:lnTo>
                  <a:pt x="50" y="196"/>
                </a:lnTo>
                <a:lnTo>
                  <a:pt x="50" y="196"/>
                </a:lnTo>
                <a:lnTo>
                  <a:pt x="46" y="198"/>
                </a:lnTo>
                <a:lnTo>
                  <a:pt x="42" y="200"/>
                </a:lnTo>
                <a:lnTo>
                  <a:pt x="2" y="250"/>
                </a:lnTo>
                <a:lnTo>
                  <a:pt x="2" y="250"/>
                </a:lnTo>
                <a:lnTo>
                  <a:pt x="2" y="252"/>
                </a:lnTo>
                <a:lnTo>
                  <a:pt x="2" y="252"/>
                </a:lnTo>
                <a:lnTo>
                  <a:pt x="0" y="252"/>
                </a:lnTo>
                <a:lnTo>
                  <a:pt x="0" y="252"/>
                </a:lnTo>
                <a:lnTo>
                  <a:pt x="0" y="256"/>
                </a:lnTo>
                <a:lnTo>
                  <a:pt x="0" y="256"/>
                </a:lnTo>
                <a:lnTo>
                  <a:pt x="0" y="256"/>
                </a:lnTo>
                <a:lnTo>
                  <a:pt x="0" y="268"/>
                </a:lnTo>
                <a:lnTo>
                  <a:pt x="0" y="268"/>
                </a:lnTo>
                <a:lnTo>
                  <a:pt x="0" y="272"/>
                </a:lnTo>
                <a:lnTo>
                  <a:pt x="4" y="276"/>
                </a:lnTo>
                <a:lnTo>
                  <a:pt x="6" y="278"/>
                </a:lnTo>
                <a:lnTo>
                  <a:pt x="10" y="278"/>
                </a:lnTo>
                <a:lnTo>
                  <a:pt x="350" y="278"/>
                </a:lnTo>
                <a:lnTo>
                  <a:pt x="350" y="278"/>
                </a:lnTo>
                <a:lnTo>
                  <a:pt x="354" y="278"/>
                </a:lnTo>
                <a:lnTo>
                  <a:pt x="356" y="276"/>
                </a:lnTo>
                <a:lnTo>
                  <a:pt x="360" y="272"/>
                </a:lnTo>
                <a:lnTo>
                  <a:pt x="360" y="268"/>
                </a:lnTo>
                <a:lnTo>
                  <a:pt x="360" y="256"/>
                </a:lnTo>
                <a:lnTo>
                  <a:pt x="360" y="256"/>
                </a:lnTo>
                <a:lnTo>
                  <a:pt x="360" y="256"/>
                </a:lnTo>
                <a:lnTo>
                  <a:pt x="360" y="256"/>
                </a:lnTo>
                <a:close/>
                <a:moveTo>
                  <a:pt x="134" y="254"/>
                </a:moveTo>
                <a:lnTo>
                  <a:pt x="146" y="234"/>
                </a:lnTo>
                <a:lnTo>
                  <a:pt x="214" y="234"/>
                </a:lnTo>
                <a:lnTo>
                  <a:pt x="226" y="254"/>
                </a:lnTo>
                <a:lnTo>
                  <a:pt x="134" y="254"/>
                </a:lnTo>
                <a:close/>
                <a:moveTo>
                  <a:pt x="338" y="268"/>
                </a:moveTo>
                <a:lnTo>
                  <a:pt x="338" y="268"/>
                </a:lnTo>
                <a:lnTo>
                  <a:pt x="334" y="270"/>
                </a:lnTo>
                <a:lnTo>
                  <a:pt x="332" y="270"/>
                </a:lnTo>
                <a:lnTo>
                  <a:pt x="332" y="270"/>
                </a:lnTo>
                <a:lnTo>
                  <a:pt x="326" y="268"/>
                </a:lnTo>
                <a:lnTo>
                  <a:pt x="326" y="268"/>
                </a:lnTo>
                <a:lnTo>
                  <a:pt x="324" y="262"/>
                </a:lnTo>
                <a:lnTo>
                  <a:pt x="324" y="262"/>
                </a:lnTo>
                <a:lnTo>
                  <a:pt x="324" y="260"/>
                </a:lnTo>
                <a:lnTo>
                  <a:pt x="326" y="256"/>
                </a:lnTo>
                <a:lnTo>
                  <a:pt x="326" y="256"/>
                </a:lnTo>
                <a:lnTo>
                  <a:pt x="328" y="256"/>
                </a:lnTo>
                <a:lnTo>
                  <a:pt x="332" y="254"/>
                </a:lnTo>
                <a:lnTo>
                  <a:pt x="334" y="256"/>
                </a:lnTo>
                <a:lnTo>
                  <a:pt x="338" y="256"/>
                </a:lnTo>
                <a:lnTo>
                  <a:pt x="338" y="256"/>
                </a:lnTo>
                <a:lnTo>
                  <a:pt x="340" y="260"/>
                </a:lnTo>
                <a:lnTo>
                  <a:pt x="340" y="262"/>
                </a:lnTo>
                <a:lnTo>
                  <a:pt x="340" y="262"/>
                </a:lnTo>
                <a:lnTo>
                  <a:pt x="340" y="266"/>
                </a:lnTo>
                <a:lnTo>
                  <a:pt x="338" y="268"/>
                </a:lnTo>
                <a:lnTo>
                  <a:pt x="338" y="268"/>
                </a:lnTo>
                <a:close/>
                <a:moveTo>
                  <a:pt x="54" y="184"/>
                </a:moveTo>
                <a:lnTo>
                  <a:pt x="306" y="184"/>
                </a:lnTo>
                <a:lnTo>
                  <a:pt x="306" y="184"/>
                </a:lnTo>
                <a:lnTo>
                  <a:pt x="310" y="184"/>
                </a:lnTo>
                <a:lnTo>
                  <a:pt x="314" y="182"/>
                </a:lnTo>
                <a:lnTo>
                  <a:pt x="318" y="178"/>
                </a:lnTo>
                <a:lnTo>
                  <a:pt x="318" y="172"/>
                </a:lnTo>
                <a:lnTo>
                  <a:pt x="318" y="12"/>
                </a:lnTo>
                <a:lnTo>
                  <a:pt x="318" y="12"/>
                </a:lnTo>
                <a:lnTo>
                  <a:pt x="318" y="6"/>
                </a:lnTo>
                <a:lnTo>
                  <a:pt x="314" y="2"/>
                </a:lnTo>
                <a:lnTo>
                  <a:pt x="310" y="0"/>
                </a:lnTo>
                <a:lnTo>
                  <a:pt x="306" y="0"/>
                </a:lnTo>
                <a:lnTo>
                  <a:pt x="54" y="0"/>
                </a:lnTo>
                <a:lnTo>
                  <a:pt x="54" y="0"/>
                </a:lnTo>
                <a:lnTo>
                  <a:pt x="50" y="0"/>
                </a:lnTo>
                <a:lnTo>
                  <a:pt x="46" y="2"/>
                </a:lnTo>
                <a:lnTo>
                  <a:pt x="42" y="6"/>
                </a:lnTo>
                <a:lnTo>
                  <a:pt x="42" y="12"/>
                </a:lnTo>
                <a:lnTo>
                  <a:pt x="42" y="172"/>
                </a:lnTo>
                <a:lnTo>
                  <a:pt x="42" y="172"/>
                </a:lnTo>
                <a:lnTo>
                  <a:pt x="42" y="178"/>
                </a:lnTo>
                <a:lnTo>
                  <a:pt x="46" y="182"/>
                </a:lnTo>
                <a:lnTo>
                  <a:pt x="50" y="184"/>
                </a:lnTo>
                <a:lnTo>
                  <a:pt x="54" y="184"/>
                </a:lnTo>
                <a:lnTo>
                  <a:pt x="54" y="184"/>
                </a:lnTo>
                <a:close/>
                <a:moveTo>
                  <a:pt x="66" y="24"/>
                </a:moveTo>
                <a:lnTo>
                  <a:pt x="294" y="24"/>
                </a:lnTo>
                <a:lnTo>
                  <a:pt x="294" y="160"/>
                </a:lnTo>
                <a:lnTo>
                  <a:pt x="66" y="160"/>
                </a:lnTo>
                <a:lnTo>
                  <a:pt x="66" y="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grpSp>
        <p:nvGrpSpPr>
          <p:cNvPr id="15" name="Group 14">
            <a:extLst>
              <a:ext uri="{FF2B5EF4-FFF2-40B4-BE49-F238E27FC236}">
                <a16:creationId xmlns:a16="http://schemas.microsoft.com/office/drawing/2014/main" id="{F90E6F75-52E7-4C20-80C3-B6002248B6B7}"/>
              </a:ext>
            </a:extLst>
          </p:cNvPr>
          <p:cNvGrpSpPr/>
          <p:nvPr/>
        </p:nvGrpSpPr>
        <p:grpSpPr>
          <a:xfrm>
            <a:off x="1271465" y="2645174"/>
            <a:ext cx="2645723" cy="522388"/>
            <a:chOff x="623392" y="2645174"/>
            <a:chExt cx="2645723" cy="522388"/>
          </a:xfrm>
        </p:grpSpPr>
        <p:sp>
          <p:nvSpPr>
            <p:cNvPr id="52" name="16 Rectángulo redondeado"/>
            <p:cNvSpPr/>
            <p:nvPr/>
          </p:nvSpPr>
          <p:spPr>
            <a:xfrm>
              <a:off x="623392" y="2807562"/>
              <a:ext cx="2439942" cy="360000"/>
            </a:xfrm>
            <a:prstGeom prst="roundRect">
              <a:avLst/>
            </a:prstGeom>
            <a:solidFill>
              <a:schemeClr val="accent5">
                <a:lumMod val="50000"/>
              </a:schemeClr>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2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Características generales</a:t>
              </a:r>
            </a:p>
          </p:txBody>
        </p:sp>
        <p:grpSp>
          <p:nvGrpSpPr>
            <p:cNvPr id="12" name="Group 11">
              <a:extLst>
                <a:ext uri="{FF2B5EF4-FFF2-40B4-BE49-F238E27FC236}">
                  <a16:creationId xmlns:a16="http://schemas.microsoft.com/office/drawing/2014/main" id="{BDA0D93D-53AA-4E52-AEE9-C615AFDE9270}"/>
                </a:ext>
              </a:extLst>
            </p:cNvPr>
            <p:cNvGrpSpPr/>
            <p:nvPr/>
          </p:nvGrpSpPr>
          <p:grpSpPr>
            <a:xfrm>
              <a:off x="2837115" y="2645174"/>
              <a:ext cx="432000" cy="432000"/>
              <a:chOff x="2837115" y="2645174"/>
              <a:chExt cx="432000" cy="432000"/>
            </a:xfrm>
          </p:grpSpPr>
          <p:sp>
            <p:nvSpPr>
              <p:cNvPr id="43" name="Oval 42"/>
              <p:cNvSpPr/>
              <p:nvPr/>
            </p:nvSpPr>
            <p:spPr>
              <a:xfrm>
                <a:off x="2837115" y="2645174"/>
                <a:ext cx="432000" cy="432000"/>
              </a:xfrm>
              <a:prstGeom prst="ellipse">
                <a:avLst/>
              </a:prstGeom>
              <a:solidFill>
                <a:srgbClr val="00A3A1"/>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endParaRPr>
              </a:p>
            </p:txBody>
          </p:sp>
          <p:sp>
            <p:nvSpPr>
              <p:cNvPr id="34" name="Freeform 4958"/>
              <p:cNvSpPr>
                <a:spLocks noEditPoints="1"/>
              </p:cNvSpPr>
              <p:nvPr/>
            </p:nvSpPr>
            <p:spPr bwMode="auto">
              <a:xfrm>
                <a:off x="2920268" y="2709154"/>
                <a:ext cx="265695" cy="282144"/>
              </a:xfrm>
              <a:custGeom>
                <a:avLst/>
                <a:gdLst>
                  <a:gd name="T0" fmla="*/ 294 w 414"/>
                  <a:gd name="T1" fmla="*/ 176 h 404"/>
                  <a:gd name="T2" fmla="*/ 272 w 414"/>
                  <a:gd name="T3" fmla="*/ 200 h 404"/>
                  <a:gd name="T4" fmla="*/ 272 w 414"/>
                  <a:gd name="T5" fmla="*/ 220 h 404"/>
                  <a:gd name="T6" fmla="*/ 294 w 414"/>
                  <a:gd name="T7" fmla="*/ 244 h 404"/>
                  <a:gd name="T8" fmla="*/ 286 w 414"/>
                  <a:gd name="T9" fmla="*/ 316 h 404"/>
                  <a:gd name="T10" fmla="*/ 244 w 414"/>
                  <a:gd name="T11" fmla="*/ 338 h 404"/>
                  <a:gd name="T12" fmla="*/ 212 w 414"/>
                  <a:gd name="T13" fmla="*/ 316 h 404"/>
                  <a:gd name="T14" fmla="*/ 170 w 414"/>
                  <a:gd name="T15" fmla="*/ 332 h 404"/>
                  <a:gd name="T16" fmla="*/ 112 w 414"/>
                  <a:gd name="T17" fmla="*/ 378 h 404"/>
                  <a:gd name="T18" fmla="*/ 128 w 414"/>
                  <a:gd name="T19" fmla="*/ 390 h 404"/>
                  <a:gd name="T20" fmla="*/ 174 w 414"/>
                  <a:gd name="T21" fmla="*/ 372 h 404"/>
                  <a:gd name="T22" fmla="*/ 212 w 414"/>
                  <a:gd name="T23" fmla="*/ 382 h 404"/>
                  <a:gd name="T24" fmla="*/ 244 w 414"/>
                  <a:gd name="T25" fmla="*/ 358 h 404"/>
                  <a:gd name="T26" fmla="*/ 302 w 414"/>
                  <a:gd name="T27" fmla="*/ 328 h 404"/>
                  <a:gd name="T28" fmla="*/ 314 w 414"/>
                  <a:gd name="T29" fmla="*/ 288 h 404"/>
                  <a:gd name="T30" fmla="*/ 336 w 414"/>
                  <a:gd name="T31" fmla="*/ 228 h 404"/>
                  <a:gd name="T32" fmla="*/ 414 w 414"/>
                  <a:gd name="T33" fmla="*/ 210 h 404"/>
                  <a:gd name="T34" fmla="*/ 330 w 414"/>
                  <a:gd name="T35" fmla="*/ 184 h 404"/>
                  <a:gd name="T36" fmla="*/ 200 w 414"/>
                  <a:gd name="T37" fmla="*/ 364 h 404"/>
                  <a:gd name="T38" fmla="*/ 186 w 414"/>
                  <a:gd name="T39" fmla="*/ 348 h 404"/>
                  <a:gd name="T40" fmla="*/ 200 w 414"/>
                  <a:gd name="T41" fmla="*/ 334 h 404"/>
                  <a:gd name="T42" fmla="*/ 216 w 414"/>
                  <a:gd name="T43" fmla="*/ 348 h 404"/>
                  <a:gd name="T44" fmla="*/ 200 w 414"/>
                  <a:gd name="T45" fmla="*/ 364 h 404"/>
                  <a:gd name="T46" fmla="*/ 334 w 414"/>
                  <a:gd name="T47" fmla="*/ 138 h 404"/>
                  <a:gd name="T48" fmla="*/ 16 w 414"/>
                  <a:gd name="T49" fmla="*/ 292 h 404"/>
                  <a:gd name="T50" fmla="*/ 46 w 414"/>
                  <a:gd name="T51" fmla="*/ 240 h 404"/>
                  <a:gd name="T52" fmla="*/ 80 w 414"/>
                  <a:gd name="T53" fmla="*/ 240 h 404"/>
                  <a:gd name="T54" fmla="*/ 120 w 414"/>
                  <a:gd name="T55" fmla="*/ 238 h 404"/>
                  <a:gd name="T56" fmla="*/ 168 w 414"/>
                  <a:gd name="T57" fmla="*/ 220 h 404"/>
                  <a:gd name="T58" fmla="*/ 136 w 414"/>
                  <a:gd name="T59" fmla="*/ 200 h 404"/>
                  <a:gd name="T60" fmla="*/ 120 w 414"/>
                  <a:gd name="T61" fmla="*/ 182 h 404"/>
                  <a:gd name="T62" fmla="*/ 86 w 414"/>
                  <a:gd name="T63" fmla="*/ 176 h 404"/>
                  <a:gd name="T64" fmla="*/ 62 w 414"/>
                  <a:gd name="T65" fmla="*/ 206 h 404"/>
                  <a:gd name="T66" fmla="*/ 16 w 414"/>
                  <a:gd name="T67" fmla="*/ 242 h 404"/>
                  <a:gd name="T68" fmla="*/ 6 w 414"/>
                  <a:gd name="T69" fmla="*/ 292 h 404"/>
                  <a:gd name="T70" fmla="*/ 104 w 414"/>
                  <a:gd name="T71" fmla="*/ 196 h 404"/>
                  <a:gd name="T72" fmla="*/ 112 w 414"/>
                  <a:gd name="T73" fmla="*/ 216 h 404"/>
                  <a:gd name="T74" fmla="*/ 92 w 414"/>
                  <a:gd name="T75" fmla="*/ 224 h 404"/>
                  <a:gd name="T76" fmla="*/ 84 w 414"/>
                  <a:gd name="T77" fmla="*/ 204 h 404"/>
                  <a:gd name="T78" fmla="*/ 108 w 414"/>
                  <a:gd name="T79" fmla="*/ 306 h 404"/>
                  <a:gd name="T80" fmla="*/ 124 w 414"/>
                  <a:gd name="T81" fmla="*/ 284 h 404"/>
                  <a:gd name="T82" fmla="*/ 184 w 414"/>
                  <a:gd name="T83" fmla="*/ 234 h 404"/>
                  <a:gd name="T84" fmla="*/ 212 w 414"/>
                  <a:gd name="T85" fmla="*/ 202 h 404"/>
                  <a:gd name="T86" fmla="*/ 180 w 414"/>
                  <a:gd name="T87" fmla="*/ 276 h 404"/>
                  <a:gd name="T88" fmla="*/ 108 w 414"/>
                  <a:gd name="T89" fmla="*/ 306 h 404"/>
                  <a:gd name="T90" fmla="*/ 212 w 414"/>
                  <a:gd name="T91" fmla="*/ 68 h 404"/>
                  <a:gd name="T92" fmla="*/ 236 w 414"/>
                  <a:gd name="T93" fmla="*/ 34 h 404"/>
                  <a:gd name="T94" fmla="*/ 222 w 414"/>
                  <a:gd name="T95" fmla="*/ 6 h 404"/>
                  <a:gd name="T96" fmla="*/ 194 w 414"/>
                  <a:gd name="T97" fmla="*/ 0 h 404"/>
                  <a:gd name="T98" fmla="*/ 168 w 414"/>
                  <a:gd name="T99" fmla="*/ 22 h 404"/>
                  <a:gd name="T100" fmla="*/ 174 w 414"/>
                  <a:gd name="T101" fmla="*/ 56 h 404"/>
                  <a:gd name="T102" fmla="*/ 202 w 414"/>
                  <a:gd name="T103" fmla="*/ 20 h 404"/>
                  <a:gd name="T104" fmla="*/ 216 w 414"/>
                  <a:gd name="T105" fmla="*/ 34 h 404"/>
                  <a:gd name="T106" fmla="*/ 202 w 414"/>
                  <a:gd name="T107" fmla="*/ 50 h 404"/>
                  <a:gd name="T108" fmla="*/ 186 w 414"/>
                  <a:gd name="T109" fmla="*/ 34 h 404"/>
                  <a:gd name="T110" fmla="*/ 202 w 414"/>
                  <a:gd name="T111" fmla="*/ 20 h 404"/>
                  <a:gd name="T112" fmla="*/ 2 w 414"/>
                  <a:gd name="T113" fmla="*/ 138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4" h="404">
                    <a:moveTo>
                      <a:pt x="314" y="176"/>
                    </a:moveTo>
                    <a:lnTo>
                      <a:pt x="314" y="30"/>
                    </a:lnTo>
                    <a:lnTo>
                      <a:pt x="314" y="30"/>
                    </a:lnTo>
                    <a:lnTo>
                      <a:pt x="294" y="20"/>
                    </a:lnTo>
                    <a:lnTo>
                      <a:pt x="294" y="176"/>
                    </a:lnTo>
                    <a:lnTo>
                      <a:pt x="294" y="176"/>
                    </a:lnTo>
                    <a:lnTo>
                      <a:pt x="286" y="180"/>
                    </a:lnTo>
                    <a:lnTo>
                      <a:pt x="280" y="184"/>
                    </a:lnTo>
                    <a:lnTo>
                      <a:pt x="274" y="192"/>
                    </a:lnTo>
                    <a:lnTo>
                      <a:pt x="272" y="200"/>
                    </a:lnTo>
                    <a:lnTo>
                      <a:pt x="232" y="200"/>
                    </a:lnTo>
                    <a:lnTo>
                      <a:pt x="232" y="202"/>
                    </a:lnTo>
                    <a:lnTo>
                      <a:pt x="232" y="202"/>
                    </a:lnTo>
                    <a:lnTo>
                      <a:pt x="230" y="220"/>
                    </a:lnTo>
                    <a:lnTo>
                      <a:pt x="272" y="220"/>
                    </a:lnTo>
                    <a:lnTo>
                      <a:pt x="272" y="220"/>
                    </a:lnTo>
                    <a:lnTo>
                      <a:pt x="274" y="228"/>
                    </a:lnTo>
                    <a:lnTo>
                      <a:pt x="280" y="234"/>
                    </a:lnTo>
                    <a:lnTo>
                      <a:pt x="286" y="240"/>
                    </a:lnTo>
                    <a:lnTo>
                      <a:pt x="294" y="244"/>
                    </a:lnTo>
                    <a:lnTo>
                      <a:pt x="294" y="288"/>
                    </a:lnTo>
                    <a:lnTo>
                      <a:pt x="294" y="288"/>
                    </a:lnTo>
                    <a:lnTo>
                      <a:pt x="294" y="298"/>
                    </a:lnTo>
                    <a:lnTo>
                      <a:pt x="290" y="308"/>
                    </a:lnTo>
                    <a:lnTo>
                      <a:pt x="286" y="316"/>
                    </a:lnTo>
                    <a:lnTo>
                      <a:pt x="280" y="324"/>
                    </a:lnTo>
                    <a:lnTo>
                      <a:pt x="272" y="330"/>
                    </a:lnTo>
                    <a:lnTo>
                      <a:pt x="264" y="334"/>
                    </a:lnTo>
                    <a:lnTo>
                      <a:pt x="254" y="338"/>
                    </a:lnTo>
                    <a:lnTo>
                      <a:pt x="244" y="338"/>
                    </a:lnTo>
                    <a:lnTo>
                      <a:pt x="234" y="338"/>
                    </a:lnTo>
                    <a:lnTo>
                      <a:pt x="234" y="338"/>
                    </a:lnTo>
                    <a:lnTo>
                      <a:pt x="230" y="328"/>
                    </a:lnTo>
                    <a:lnTo>
                      <a:pt x="222" y="320"/>
                    </a:lnTo>
                    <a:lnTo>
                      <a:pt x="212" y="316"/>
                    </a:lnTo>
                    <a:lnTo>
                      <a:pt x="200" y="314"/>
                    </a:lnTo>
                    <a:lnTo>
                      <a:pt x="200" y="314"/>
                    </a:lnTo>
                    <a:lnTo>
                      <a:pt x="188" y="316"/>
                    </a:lnTo>
                    <a:lnTo>
                      <a:pt x="178" y="322"/>
                    </a:lnTo>
                    <a:lnTo>
                      <a:pt x="170" y="332"/>
                    </a:lnTo>
                    <a:lnTo>
                      <a:pt x="166" y="342"/>
                    </a:lnTo>
                    <a:lnTo>
                      <a:pt x="166" y="342"/>
                    </a:lnTo>
                    <a:lnTo>
                      <a:pt x="146" y="350"/>
                    </a:lnTo>
                    <a:lnTo>
                      <a:pt x="128" y="362"/>
                    </a:lnTo>
                    <a:lnTo>
                      <a:pt x="112" y="378"/>
                    </a:lnTo>
                    <a:lnTo>
                      <a:pt x="100" y="396"/>
                    </a:lnTo>
                    <a:lnTo>
                      <a:pt x="100" y="396"/>
                    </a:lnTo>
                    <a:lnTo>
                      <a:pt x="118" y="404"/>
                    </a:lnTo>
                    <a:lnTo>
                      <a:pt x="118" y="404"/>
                    </a:lnTo>
                    <a:lnTo>
                      <a:pt x="128" y="390"/>
                    </a:lnTo>
                    <a:lnTo>
                      <a:pt x="140" y="378"/>
                    </a:lnTo>
                    <a:lnTo>
                      <a:pt x="152" y="370"/>
                    </a:lnTo>
                    <a:lnTo>
                      <a:pt x="168" y="362"/>
                    </a:lnTo>
                    <a:lnTo>
                      <a:pt x="168" y="362"/>
                    </a:lnTo>
                    <a:lnTo>
                      <a:pt x="174" y="372"/>
                    </a:lnTo>
                    <a:lnTo>
                      <a:pt x="182" y="378"/>
                    </a:lnTo>
                    <a:lnTo>
                      <a:pt x="190" y="382"/>
                    </a:lnTo>
                    <a:lnTo>
                      <a:pt x="200" y="384"/>
                    </a:lnTo>
                    <a:lnTo>
                      <a:pt x="200" y="384"/>
                    </a:lnTo>
                    <a:lnTo>
                      <a:pt x="212" y="382"/>
                    </a:lnTo>
                    <a:lnTo>
                      <a:pt x="222" y="378"/>
                    </a:lnTo>
                    <a:lnTo>
                      <a:pt x="230" y="370"/>
                    </a:lnTo>
                    <a:lnTo>
                      <a:pt x="234" y="358"/>
                    </a:lnTo>
                    <a:lnTo>
                      <a:pt x="244" y="358"/>
                    </a:lnTo>
                    <a:lnTo>
                      <a:pt x="244" y="358"/>
                    </a:lnTo>
                    <a:lnTo>
                      <a:pt x="258" y="358"/>
                    </a:lnTo>
                    <a:lnTo>
                      <a:pt x="272" y="354"/>
                    </a:lnTo>
                    <a:lnTo>
                      <a:pt x="284" y="346"/>
                    </a:lnTo>
                    <a:lnTo>
                      <a:pt x="294" y="338"/>
                    </a:lnTo>
                    <a:lnTo>
                      <a:pt x="302" y="328"/>
                    </a:lnTo>
                    <a:lnTo>
                      <a:pt x="310" y="316"/>
                    </a:lnTo>
                    <a:lnTo>
                      <a:pt x="314" y="302"/>
                    </a:lnTo>
                    <a:lnTo>
                      <a:pt x="314" y="288"/>
                    </a:lnTo>
                    <a:lnTo>
                      <a:pt x="314" y="288"/>
                    </a:lnTo>
                    <a:lnTo>
                      <a:pt x="314" y="288"/>
                    </a:lnTo>
                    <a:lnTo>
                      <a:pt x="314" y="244"/>
                    </a:lnTo>
                    <a:lnTo>
                      <a:pt x="314" y="244"/>
                    </a:lnTo>
                    <a:lnTo>
                      <a:pt x="324" y="240"/>
                    </a:lnTo>
                    <a:lnTo>
                      <a:pt x="330" y="234"/>
                    </a:lnTo>
                    <a:lnTo>
                      <a:pt x="336" y="228"/>
                    </a:lnTo>
                    <a:lnTo>
                      <a:pt x="338" y="220"/>
                    </a:lnTo>
                    <a:lnTo>
                      <a:pt x="414" y="220"/>
                    </a:lnTo>
                    <a:lnTo>
                      <a:pt x="414" y="220"/>
                    </a:lnTo>
                    <a:lnTo>
                      <a:pt x="414" y="210"/>
                    </a:lnTo>
                    <a:lnTo>
                      <a:pt x="414" y="210"/>
                    </a:lnTo>
                    <a:lnTo>
                      <a:pt x="414" y="200"/>
                    </a:lnTo>
                    <a:lnTo>
                      <a:pt x="338" y="200"/>
                    </a:lnTo>
                    <a:lnTo>
                      <a:pt x="338" y="200"/>
                    </a:lnTo>
                    <a:lnTo>
                      <a:pt x="336" y="192"/>
                    </a:lnTo>
                    <a:lnTo>
                      <a:pt x="330" y="184"/>
                    </a:lnTo>
                    <a:lnTo>
                      <a:pt x="324" y="180"/>
                    </a:lnTo>
                    <a:lnTo>
                      <a:pt x="314" y="176"/>
                    </a:lnTo>
                    <a:lnTo>
                      <a:pt x="314" y="176"/>
                    </a:lnTo>
                    <a:close/>
                    <a:moveTo>
                      <a:pt x="200" y="364"/>
                    </a:moveTo>
                    <a:lnTo>
                      <a:pt x="200" y="364"/>
                    </a:lnTo>
                    <a:lnTo>
                      <a:pt x="194" y="364"/>
                    </a:lnTo>
                    <a:lnTo>
                      <a:pt x="190" y="360"/>
                    </a:lnTo>
                    <a:lnTo>
                      <a:pt x="186" y="354"/>
                    </a:lnTo>
                    <a:lnTo>
                      <a:pt x="186" y="348"/>
                    </a:lnTo>
                    <a:lnTo>
                      <a:pt x="186" y="348"/>
                    </a:lnTo>
                    <a:lnTo>
                      <a:pt x="186" y="342"/>
                    </a:lnTo>
                    <a:lnTo>
                      <a:pt x="190" y="338"/>
                    </a:lnTo>
                    <a:lnTo>
                      <a:pt x="194" y="334"/>
                    </a:lnTo>
                    <a:lnTo>
                      <a:pt x="200" y="334"/>
                    </a:lnTo>
                    <a:lnTo>
                      <a:pt x="200" y="334"/>
                    </a:lnTo>
                    <a:lnTo>
                      <a:pt x="206" y="334"/>
                    </a:lnTo>
                    <a:lnTo>
                      <a:pt x="212" y="338"/>
                    </a:lnTo>
                    <a:lnTo>
                      <a:pt x="216" y="342"/>
                    </a:lnTo>
                    <a:lnTo>
                      <a:pt x="216" y="348"/>
                    </a:lnTo>
                    <a:lnTo>
                      <a:pt x="216" y="348"/>
                    </a:lnTo>
                    <a:lnTo>
                      <a:pt x="216" y="354"/>
                    </a:lnTo>
                    <a:lnTo>
                      <a:pt x="212" y="360"/>
                    </a:lnTo>
                    <a:lnTo>
                      <a:pt x="206" y="364"/>
                    </a:lnTo>
                    <a:lnTo>
                      <a:pt x="200" y="364"/>
                    </a:lnTo>
                    <a:lnTo>
                      <a:pt x="200" y="364"/>
                    </a:lnTo>
                    <a:close/>
                    <a:moveTo>
                      <a:pt x="334" y="118"/>
                    </a:moveTo>
                    <a:lnTo>
                      <a:pt x="394" y="118"/>
                    </a:lnTo>
                    <a:lnTo>
                      <a:pt x="394" y="118"/>
                    </a:lnTo>
                    <a:lnTo>
                      <a:pt x="402" y="138"/>
                    </a:lnTo>
                    <a:lnTo>
                      <a:pt x="334" y="138"/>
                    </a:lnTo>
                    <a:lnTo>
                      <a:pt x="334" y="118"/>
                    </a:lnTo>
                    <a:close/>
                    <a:moveTo>
                      <a:pt x="16" y="310"/>
                    </a:moveTo>
                    <a:lnTo>
                      <a:pt x="16" y="304"/>
                    </a:lnTo>
                    <a:lnTo>
                      <a:pt x="16" y="304"/>
                    </a:lnTo>
                    <a:lnTo>
                      <a:pt x="16" y="292"/>
                    </a:lnTo>
                    <a:lnTo>
                      <a:pt x="20" y="278"/>
                    </a:lnTo>
                    <a:lnTo>
                      <a:pt x="24" y="268"/>
                    </a:lnTo>
                    <a:lnTo>
                      <a:pt x="30" y="256"/>
                    </a:lnTo>
                    <a:lnTo>
                      <a:pt x="38" y="248"/>
                    </a:lnTo>
                    <a:lnTo>
                      <a:pt x="46" y="240"/>
                    </a:lnTo>
                    <a:lnTo>
                      <a:pt x="56" y="232"/>
                    </a:lnTo>
                    <a:lnTo>
                      <a:pt x="66" y="226"/>
                    </a:lnTo>
                    <a:lnTo>
                      <a:pt x="66" y="226"/>
                    </a:lnTo>
                    <a:lnTo>
                      <a:pt x="72" y="234"/>
                    </a:lnTo>
                    <a:lnTo>
                      <a:pt x="80" y="240"/>
                    </a:lnTo>
                    <a:lnTo>
                      <a:pt x="88" y="244"/>
                    </a:lnTo>
                    <a:lnTo>
                      <a:pt x="98" y="246"/>
                    </a:lnTo>
                    <a:lnTo>
                      <a:pt x="98" y="246"/>
                    </a:lnTo>
                    <a:lnTo>
                      <a:pt x="110" y="244"/>
                    </a:lnTo>
                    <a:lnTo>
                      <a:pt x="120" y="238"/>
                    </a:lnTo>
                    <a:lnTo>
                      <a:pt x="128" y="230"/>
                    </a:lnTo>
                    <a:lnTo>
                      <a:pt x="132" y="220"/>
                    </a:lnTo>
                    <a:lnTo>
                      <a:pt x="132" y="220"/>
                    </a:lnTo>
                    <a:lnTo>
                      <a:pt x="136" y="220"/>
                    </a:lnTo>
                    <a:lnTo>
                      <a:pt x="168" y="220"/>
                    </a:lnTo>
                    <a:lnTo>
                      <a:pt x="168" y="220"/>
                    </a:lnTo>
                    <a:lnTo>
                      <a:pt x="170" y="212"/>
                    </a:lnTo>
                    <a:lnTo>
                      <a:pt x="172" y="202"/>
                    </a:lnTo>
                    <a:lnTo>
                      <a:pt x="172" y="200"/>
                    </a:lnTo>
                    <a:lnTo>
                      <a:pt x="136" y="200"/>
                    </a:lnTo>
                    <a:lnTo>
                      <a:pt x="136" y="200"/>
                    </a:lnTo>
                    <a:lnTo>
                      <a:pt x="132" y="200"/>
                    </a:lnTo>
                    <a:lnTo>
                      <a:pt x="132" y="200"/>
                    </a:lnTo>
                    <a:lnTo>
                      <a:pt x="128" y="190"/>
                    </a:lnTo>
                    <a:lnTo>
                      <a:pt x="120" y="182"/>
                    </a:lnTo>
                    <a:lnTo>
                      <a:pt x="110" y="176"/>
                    </a:lnTo>
                    <a:lnTo>
                      <a:pt x="98" y="174"/>
                    </a:lnTo>
                    <a:lnTo>
                      <a:pt x="98" y="174"/>
                    </a:lnTo>
                    <a:lnTo>
                      <a:pt x="92" y="176"/>
                    </a:lnTo>
                    <a:lnTo>
                      <a:pt x="86" y="176"/>
                    </a:lnTo>
                    <a:lnTo>
                      <a:pt x="74" y="184"/>
                    </a:lnTo>
                    <a:lnTo>
                      <a:pt x="66" y="194"/>
                    </a:lnTo>
                    <a:lnTo>
                      <a:pt x="64" y="200"/>
                    </a:lnTo>
                    <a:lnTo>
                      <a:pt x="62" y="206"/>
                    </a:lnTo>
                    <a:lnTo>
                      <a:pt x="62" y="206"/>
                    </a:lnTo>
                    <a:lnTo>
                      <a:pt x="52" y="212"/>
                    </a:lnTo>
                    <a:lnTo>
                      <a:pt x="42" y="218"/>
                    </a:lnTo>
                    <a:lnTo>
                      <a:pt x="32" y="224"/>
                    </a:lnTo>
                    <a:lnTo>
                      <a:pt x="24" y="232"/>
                    </a:lnTo>
                    <a:lnTo>
                      <a:pt x="16" y="242"/>
                    </a:lnTo>
                    <a:lnTo>
                      <a:pt x="10" y="252"/>
                    </a:lnTo>
                    <a:lnTo>
                      <a:pt x="4" y="262"/>
                    </a:lnTo>
                    <a:lnTo>
                      <a:pt x="0" y="274"/>
                    </a:lnTo>
                    <a:lnTo>
                      <a:pt x="0" y="274"/>
                    </a:lnTo>
                    <a:lnTo>
                      <a:pt x="6" y="292"/>
                    </a:lnTo>
                    <a:lnTo>
                      <a:pt x="16" y="310"/>
                    </a:lnTo>
                    <a:lnTo>
                      <a:pt x="16" y="310"/>
                    </a:lnTo>
                    <a:close/>
                    <a:moveTo>
                      <a:pt x="98" y="194"/>
                    </a:moveTo>
                    <a:lnTo>
                      <a:pt x="98" y="194"/>
                    </a:lnTo>
                    <a:lnTo>
                      <a:pt x="104" y="196"/>
                    </a:lnTo>
                    <a:lnTo>
                      <a:pt x="110" y="198"/>
                    </a:lnTo>
                    <a:lnTo>
                      <a:pt x="112" y="204"/>
                    </a:lnTo>
                    <a:lnTo>
                      <a:pt x="114" y="210"/>
                    </a:lnTo>
                    <a:lnTo>
                      <a:pt x="114" y="210"/>
                    </a:lnTo>
                    <a:lnTo>
                      <a:pt x="112" y="216"/>
                    </a:lnTo>
                    <a:lnTo>
                      <a:pt x="110" y="220"/>
                    </a:lnTo>
                    <a:lnTo>
                      <a:pt x="104" y="224"/>
                    </a:lnTo>
                    <a:lnTo>
                      <a:pt x="98" y="226"/>
                    </a:lnTo>
                    <a:lnTo>
                      <a:pt x="98" y="226"/>
                    </a:lnTo>
                    <a:lnTo>
                      <a:pt x="92" y="224"/>
                    </a:lnTo>
                    <a:lnTo>
                      <a:pt x="88" y="220"/>
                    </a:lnTo>
                    <a:lnTo>
                      <a:pt x="84" y="216"/>
                    </a:lnTo>
                    <a:lnTo>
                      <a:pt x="82" y="210"/>
                    </a:lnTo>
                    <a:lnTo>
                      <a:pt x="82" y="210"/>
                    </a:lnTo>
                    <a:lnTo>
                      <a:pt x="84" y="204"/>
                    </a:lnTo>
                    <a:lnTo>
                      <a:pt x="88" y="198"/>
                    </a:lnTo>
                    <a:lnTo>
                      <a:pt x="92" y="196"/>
                    </a:lnTo>
                    <a:lnTo>
                      <a:pt x="98" y="194"/>
                    </a:lnTo>
                    <a:lnTo>
                      <a:pt x="98" y="194"/>
                    </a:lnTo>
                    <a:close/>
                    <a:moveTo>
                      <a:pt x="108" y="306"/>
                    </a:moveTo>
                    <a:lnTo>
                      <a:pt x="36" y="306"/>
                    </a:lnTo>
                    <a:lnTo>
                      <a:pt x="36" y="286"/>
                    </a:lnTo>
                    <a:lnTo>
                      <a:pt x="108" y="286"/>
                    </a:lnTo>
                    <a:lnTo>
                      <a:pt x="108" y="286"/>
                    </a:lnTo>
                    <a:lnTo>
                      <a:pt x="124" y="284"/>
                    </a:lnTo>
                    <a:lnTo>
                      <a:pt x="140" y="280"/>
                    </a:lnTo>
                    <a:lnTo>
                      <a:pt x="154" y="272"/>
                    </a:lnTo>
                    <a:lnTo>
                      <a:pt x="166" y="262"/>
                    </a:lnTo>
                    <a:lnTo>
                      <a:pt x="178" y="250"/>
                    </a:lnTo>
                    <a:lnTo>
                      <a:pt x="184" y="234"/>
                    </a:lnTo>
                    <a:lnTo>
                      <a:pt x="190" y="220"/>
                    </a:lnTo>
                    <a:lnTo>
                      <a:pt x="192" y="202"/>
                    </a:lnTo>
                    <a:lnTo>
                      <a:pt x="192" y="158"/>
                    </a:lnTo>
                    <a:lnTo>
                      <a:pt x="212" y="158"/>
                    </a:lnTo>
                    <a:lnTo>
                      <a:pt x="212" y="202"/>
                    </a:lnTo>
                    <a:lnTo>
                      <a:pt x="212" y="202"/>
                    </a:lnTo>
                    <a:lnTo>
                      <a:pt x="210" y="224"/>
                    </a:lnTo>
                    <a:lnTo>
                      <a:pt x="204" y="242"/>
                    </a:lnTo>
                    <a:lnTo>
                      <a:pt x="194" y="260"/>
                    </a:lnTo>
                    <a:lnTo>
                      <a:pt x="180" y="276"/>
                    </a:lnTo>
                    <a:lnTo>
                      <a:pt x="166" y="288"/>
                    </a:lnTo>
                    <a:lnTo>
                      <a:pt x="148" y="298"/>
                    </a:lnTo>
                    <a:lnTo>
                      <a:pt x="128" y="304"/>
                    </a:lnTo>
                    <a:lnTo>
                      <a:pt x="108" y="306"/>
                    </a:lnTo>
                    <a:lnTo>
                      <a:pt x="108" y="306"/>
                    </a:lnTo>
                    <a:close/>
                    <a:moveTo>
                      <a:pt x="192" y="68"/>
                    </a:moveTo>
                    <a:lnTo>
                      <a:pt x="192" y="98"/>
                    </a:lnTo>
                    <a:lnTo>
                      <a:pt x="212" y="98"/>
                    </a:lnTo>
                    <a:lnTo>
                      <a:pt x="212" y="68"/>
                    </a:lnTo>
                    <a:lnTo>
                      <a:pt x="212" y="68"/>
                    </a:lnTo>
                    <a:lnTo>
                      <a:pt x="222" y="64"/>
                    </a:lnTo>
                    <a:lnTo>
                      <a:pt x="230" y="56"/>
                    </a:lnTo>
                    <a:lnTo>
                      <a:pt x="236" y="46"/>
                    </a:lnTo>
                    <a:lnTo>
                      <a:pt x="236" y="34"/>
                    </a:lnTo>
                    <a:lnTo>
                      <a:pt x="236" y="34"/>
                    </a:lnTo>
                    <a:lnTo>
                      <a:pt x="236" y="28"/>
                    </a:lnTo>
                    <a:lnTo>
                      <a:pt x="234" y="22"/>
                    </a:lnTo>
                    <a:lnTo>
                      <a:pt x="230" y="16"/>
                    </a:lnTo>
                    <a:lnTo>
                      <a:pt x="226" y="10"/>
                    </a:lnTo>
                    <a:lnTo>
                      <a:pt x="222" y="6"/>
                    </a:lnTo>
                    <a:lnTo>
                      <a:pt x="216" y="2"/>
                    </a:lnTo>
                    <a:lnTo>
                      <a:pt x="208" y="0"/>
                    </a:lnTo>
                    <a:lnTo>
                      <a:pt x="202" y="0"/>
                    </a:lnTo>
                    <a:lnTo>
                      <a:pt x="202" y="0"/>
                    </a:lnTo>
                    <a:lnTo>
                      <a:pt x="194" y="0"/>
                    </a:lnTo>
                    <a:lnTo>
                      <a:pt x="188" y="2"/>
                    </a:lnTo>
                    <a:lnTo>
                      <a:pt x="182" y="6"/>
                    </a:lnTo>
                    <a:lnTo>
                      <a:pt x="176" y="10"/>
                    </a:lnTo>
                    <a:lnTo>
                      <a:pt x="172" y="16"/>
                    </a:lnTo>
                    <a:lnTo>
                      <a:pt x="168" y="22"/>
                    </a:lnTo>
                    <a:lnTo>
                      <a:pt x="166" y="28"/>
                    </a:lnTo>
                    <a:lnTo>
                      <a:pt x="166" y="34"/>
                    </a:lnTo>
                    <a:lnTo>
                      <a:pt x="166" y="34"/>
                    </a:lnTo>
                    <a:lnTo>
                      <a:pt x="168" y="46"/>
                    </a:lnTo>
                    <a:lnTo>
                      <a:pt x="174" y="56"/>
                    </a:lnTo>
                    <a:lnTo>
                      <a:pt x="182" y="64"/>
                    </a:lnTo>
                    <a:lnTo>
                      <a:pt x="192" y="68"/>
                    </a:lnTo>
                    <a:lnTo>
                      <a:pt x="192" y="68"/>
                    </a:lnTo>
                    <a:close/>
                    <a:moveTo>
                      <a:pt x="202" y="20"/>
                    </a:moveTo>
                    <a:lnTo>
                      <a:pt x="202" y="20"/>
                    </a:lnTo>
                    <a:lnTo>
                      <a:pt x="208" y="20"/>
                    </a:lnTo>
                    <a:lnTo>
                      <a:pt x="212" y="24"/>
                    </a:lnTo>
                    <a:lnTo>
                      <a:pt x="216" y="28"/>
                    </a:lnTo>
                    <a:lnTo>
                      <a:pt x="216" y="34"/>
                    </a:lnTo>
                    <a:lnTo>
                      <a:pt x="216" y="34"/>
                    </a:lnTo>
                    <a:lnTo>
                      <a:pt x="216" y="40"/>
                    </a:lnTo>
                    <a:lnTo>
                      <a:pt x="212" y="46"/>
                    </a:lnTo>
                    <a:lnTo>
                      <a:pt x="208" y="50"/>
                    </a:lnTo>
                    <a:lnTo>
                      <a:pt x="202" y="50"/>
                    </a:lnTo>
                    <a:lnTo>
                      <a:pt x="202" y="50"/>
                    </a:lnTo>
                    <a:lnTo>
                      <a:pt x="196" y="50"/>
                    </a:lnTo>
                    <a:lnTo>
                      <a:pt x="190" y="46"/>
                    </a:lnTo>
                    <a:lnTo>
                      <a:pt x="188" y="40"/>
                    </a:lnTo>
                    <a:lnTo>
                      <a:pt x="186" y="34"/>
                    </a:lnTo>
                    <a:lnTo>
                      <a:pt x="186" y="34"/>
                    </a:lnTo>
                    <a:lnTo>
                      <a:pt x="188" y="28"/>
                    </a:lnTo>
                    <a:lnTo>
                      <a:pt x="190" y="24"/>
                    </a:lnTo>
                    <a:lnTo>
                      <a:pt x="196" y="20"/>
                    </a:lnTo>
                    <a:lnTo>
                      <a:pt x="202" y="20"/>
                    </a:lnTo>
                    <a:lnTo>
                      <a:pt x="202" y="20"/>
                    </a:lnTo>
                    <a:close/>
                    <a:moveTo>
                      <a:pt x="10" y="118"/>
                    </a:moveTo>
                    <a:lnTo>
                      <a:pt x="274" y="118"/>
                    </a:lnTo>
                    <a:lnTo>
                      <a:pt x="274" y="138"/>
                    </a:lnTo>
                    <a:lnTo>
                      <a:pt x="2" y="138"/>
                    </a:lnTo>
                    <a:lnTo>
                      <a:pt x="2" y="138"/>
                    </a:lnTo>
                    <a:lnTo>
                      <a:pt x="10" y="118"/>
                    </a:lnTo>
                    <a:lnTo>
                      <a:pt x="10" y="1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Univers for KPMG" panose="020B0603020202020204" pitchFamily="34" charset="0"/>
                  <a:ea typeface="+mn-ea"/>
                  <a:cs typeface="+mn-cs"/>
                </a:endParaRPr>
              </a:p>
            </p:txBody>
          </p:sp>
        </p:grpSp>
      </p:grpSp>
      <p:graphicFrame>
        <p:nvGraphicFramePr>
          <p:cNvPr id="64" name="Table 63">
            <a:extLst>
              <a:ext uri="{FF2B5EF4-FFF2-40B4-BE49-F238E27FC236}">
                <a16:creationId xmlns:a16="http://schemas.microsoft.com/office/drawing/2014/main" id="{5B65D35B-E3F3-4147-9630-69070932E7CF}"/>
              </a:ext>
            </a:extLst>
          </p:cNvPr>
          <p:cNvGraphicFramePr>
            <a:graphicFrameLocks noGrp="1"/>
          </p:cNvGraphicFramePr>
          <p:nvPr/>
        </p:nvGraphicFramePr>
        <p:xfrm>
          <a:off x="1631504" y="3532356"/>
          <a:ext cx="8928992" cy="2334546"/>
        </p:xfrm>
        <a:graphic>
          <a:graphicData uri="http://schemas.openxmlformats.org/drawingml/2006/table">
            <a:tbl>
              <a:tblPr firstRow="1" bandRow="1">
                <a:tableStyleId>{5C22544A-7EE6-4342-B048-85BDC9FD1C3A}</a:tableStyleId>
              </a:tblPr>
              <a:tblGrid>
                <a:gridCol w="2232248">
                  <a:extLst>
                    <a:ext uri="{9D8B030D-6E8A-4147-A177-3AD203B41FA5}">
                      <a16:colId xmlns:a16="http://schemas.microsoft.com/office/drawing/2014/main" val="20000"/>
                    </a:ext>
                  </a:extLst>
                </a:gridCol>
                <a:gridCol w="4996112">
                  <a:extLst>
                    <a:ext uri="{9D8B030D-6E8A-4147-A177-3AD203B41FA5}">
                      <a16:colId xmlns:a16="http://schemas.microsoft.com/office/drawing/2014/main" val="20001"/>
                    </a:ext>
                  </a:extLst>
                </a:gridCol>
                <a:gridCol w="1700632">
                  <a:extLst>
                    <a:ext uri="{9D8B030D-6E8A-4147-A177-3AD203B41FA5}">
                      <a16:colId xmlns:a16="http://schemas.microsoft.com/office/drawing/2014/main" val="20002"/>
                    </a:ext>
                  </a:extLst>
                </a:gridCol>
              </a:tblGrid>
              <a:tr h="363164">
                <a:tc>
                  <a:txBody>
                    <a:bodyPr/>
                    <a:lstStyle/>
                    <a:p>
                      <a:pPr algn="ctr" eaLnBrk="0" fontAlgn="base" hangingPunct="0">
                        <a:spcBef>
                          <a:spcPct val="50000"/>
                        </a:spcBef>
                        <a:spcAft>
                          <a:spcPct val="0"/>
                        </a:spcAft>
                      </a:pPr>
                      <a:r>
                        <a:rPr lang="es-ES" sz="1100" b="0" kern="1200" baseline="0" dirty="0">
                          <a:solidFill>
                            <a:schemeClr val="dk1"/>
                          </a:solidFill>
                          <a:latin typeface="Univers for KPMG Cond" panose="020B0606020202020204" pitchFamily="34" charset="0"/>
                          <a:ea typeface="+mn-ea"/>
                          <a:cs typeface="+mn-cs"/>
                        </a:rPr>
                        <a:t>Contabilización asientos manuales</a:t>
                      </a:r>
                      <a:endParaRPr lang="es-ES_tradnl" sz="1100" b="0" kern="1200" baseline="0" dirty="0">
                        <a:solidFill>
                          <a:schemeClr val="dk1"/>
                        </a:solidFill>
                        <a:latin typeface="Univers for KPMG Cond" panose="020B0606020202020204" pitchFamily="34" charset="0"/>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Se contabilizan manualmente los siguiente asientos:</a:t>
                      </a:r>
                    </a:p>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Asientos de mayor</a:t>
                      </a:r>
                    </a:p>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Asientos </a:t>
                      </a:r>
                      <a:r>
                        <a:rPr lang="es-ES" sz="1100" b="0" dirty="0" err="1">
                          <a:solidFill>
                            <a:schemeClr val="tx1"/>
                          </a:solidFill>
                          <a:latin typeface="Univers for KPMG Cond" panose="020B0606020202020204" pitchFamily="34" charset="0"/>
                        </a:rPr>
                        <a:t>Intercompany</a:t>
                      </a:r>
                      <a:r>
                        <a:rPr lang="es-ES" sz="1100" b="0" dirty="0">
                          <a:solidFill>
                            <a:schemeClr val="tx1"/>
                          </a:solidFill>
                          <a:latin typeface="Univers for KPMG Cond" panose="020B0606020202020204" pitchFamily="34" charset="0"/>
                        </a:rPr>
                        <a:t> y Subproductos</a:t>
                      </a:r>
                    </a:p>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Cobros de bancos</a:t>
                      </a:r>
                    </a:p>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Facturas manuales </a:t>
                      </a:r>
                      <a:r>
                        <a:rPr lang="es-ES" sz="1100" b="0" dirty="0" err="1">
                          <a:solidFill>
                            <a:schemeClr val="tx1"/>
                          </a:solidFill>
                          <a:latin typeface="Univers for KPMG Cond" panose="020B0606020202020204" pitchFamily="34" charset="0"/>
                        </a:rPr>
                        <a:t>Subprodcutos</a:t>
                      </a:r>
                      <a:endParaRPr lang="es-ES" sz="1100" b="0" dirty="0">
                        <a:solidFill>
                          <a:schemeClr val="tx1"/>
                        </a:solidFill>
                        <a:latin typeface="Univers for KPMG Cond" panose="020B0606020202020204" pitchFamily="34" charset="0"/>
                      </a:endParaRPr>
                    </a:p>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Facturas de proveedores no automáticas</a:t>
                      </a:r>
                    </a:p>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Pagos masivos y  no masivos a Proveedores</a:t>
                      </a:r>
                    </a:p>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Gastos de viaje</a:t>
                      </a:r>
                    </a:p>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Traspasos a CAPEX</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SAP</a:t>
                      </a:r>
                    </a:p>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Excel</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753786">
                <a:tc>
                  <a:txBody>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lang="es-ES" sz="1100" b="0" kern="1200" baseline="0" noProof="0" dirty="0">
                          <a:solidFill>
                            <a:schemeClr val="dk1"/>
                          </a:solidFill>
                          <a:latin typeface="Univers for KPMG Cond" panose="020B0606020202020204" pitchFamily="34" charset="0"/>
                          <a:ea typeface="+mn-ea"/>
                          <a:cs typeface="+mn-cs"/>
                        </a:rPr>
                        <a:t>Conciliación / Revisión Cuentas</a:t>
                      </a:r>
                      <a:endParaRPr lang="es-ES_tradnl" sz="1100" b="0" kern="1200" baseline="0" noProof="0" dirty="0">
                        <a:solidFill>
                          <a:schemeClr val="dk1"/>
                        </a:solidFill>
                        <a:latin typeface="Univers for KPMG Cond" panose="020B0606020202020204" pitchFamily="34" charset="0"/>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marR="0" lvl="0" indent="-171450"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s-ES_tradnl" sz="1100" b="0" kern="1200" noProof="0" dirty="0">
                          <a:solidFill>
                            <a:schemeClr val="tx1"/>
                          </a:solidFill>
                          <a:latin typeface="Univers for KPMG Cond" panose="020B0606020202020204" pitchFamily="34" charset="0"/>
                          <a:ea typeface="+mn-ea"/>
                          <a:cs typeface="+mn-cs"/>
                        </a:rPr>
                        <a:t>Se descargan los extractos del Banco y se contabilizan directamente comprobando el cuadre (No existe conciliación bancaria automática) y se hace manualmente.</a:t>
                      </a:r>
                    </a:p>
                    <a:p>
                      <a:pPr marL="171450" marR="0" lvl="0" indent="-171450"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s-ES" sz="1100" b="0" kern="1200" dirty="0">
                          <a:solidFill>
                            <a:schemeClr val="tx1"/>
                          </a:solidFill>
                          <a:latin typeface="Univers for KPMG Cond" panose="020B0606020202020204" pitchFamily="34" charset="0"/>
                          <a:ea typeface="+mn-ea"/>
                          <a:cs typeface="+mn-cs"/>
                        </a:rPr>
                        <a:t>Los saldos van a cuentas transitorias y manualmente realizan el clearing de las mismas.</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SAP</a:t>
                      </a:r>
                    </a:p>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Excel</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
        <p:nvSpPr>
          <p:cNvPr id="85" name="AutoShape 7">
            <a:extLst>
              <a:ext uri="{FF2B5EF4-FFF2-40B4-BE49-F238E27FC236}">
                <a16:creationId xmlns:a16="http://schemas.microsoft.com/office/drawing/2014/main" id="{C8143F21-9602-4A18-8FB5-FF8F528FC3D2}"/>
              </a:ext>
            </a:extLst>
          </p:cNvPr>
          <p:cNvSpPr>
            <a:spLocks noChangeArrowheads="1"/>
          </p:cNvSpPr>
          <p:nvPr/>
        </p:nvSpPr>
        <p:spPr bwMode="auto">
          <a:xfrm>
            <a:off x="1383206" y="1880880"/>
            <a:ext cx="1080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lvl1pPr marL="230188" indent="-230188"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marL="0" indent="0" algn="ctr" fontAlgn="base">
              <a:spcBef>
                <a:spcPct val="50000"/>
              </a:spcBef>
              <a:spcAft>
                <a:spcPct val="0"/>
              </a:spcAft>
            </a:pPr>
            <a:r>
              <a:rPr lang="es-ES" sz="700" b="1" dirty="0">
                <a:solidFill>
                  <a:srgbClr val="FFFFFF"/>
                </a:solidFill>
              </a:rPr>
              <a:t>Mantenimiento plan de cuentas</a:t>
            </a:r>
          </a:p>
        </p:txBody>
      </p:sp>
      <p:sp>
        <p:nvSpPr>
          <p:cNvPr id="86" name="AutoShape 7">
            <a:extLst>
              <a:ext uri="{FF2B5EF4-FFF2-40B4-BE49-F238E27FC236}">
                <a16:creationId xmlns:a16="http://schemas.microsoft.com/office/drawing/2014/main" id="{F11194B0-CCB7-42E8-8858-0F66ACC144E7}"/>
              </a:ext>
            </a:extLst>
          </p:cNvPr>
          <p:cNvSpPr>
            <a:spLocks noChangeArrowheads="1"/>
          </p:cNvSpPr>
          <p:nvPr/>
        </p:nvSpPr>
        <p:spPr bwMode="auto">
          <a:xfrm>
            <a:off x="2498127" y="1880880"/>
            <a:ext cx="1080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17463" lvl="1" indent="-34925" algn="ctr" eaLnBrk="0" hangingPunct="0"/>
            <a:r>
              <a:rPr lang="es-ES" sz="700" b="1" dirty="0">
                <a:solidFill>
                  <a:srgbClr val="FFFFFF"/>
                </a:solidFill>
                <a:latin typeface="Arial" panose="020B0604020202020204" pitchFamily="34" charset="0"/>
                <a:cs typeface="Arial" panose="020B0604020202020204" pitchFamily="34" charset="0"/>
              </a:rPr>
              <a:t>Control Contabilizaciones automáticas</a:t>
            </a:r>
          </a:p>
        </p:txBody>
      </p:sp>
      <p:sp>
        <p:nvSpPr>
          <p:cNvPr id="87" name="AutoShape 7">
            <a:extLst>
              <a:ext uri="{FF2B5EF4-FFF2-40B4-BE49-F238E27FC236}">
                <a16:creationId xmlns:a16="http://schemas.microsoft.com/office/drawing/2014/main" id="{6321D26A-03A8-415D-AE11-975B6CAE2BF5}"/>
              </a:ext>
            </a:extLst>
          </p:cNvPr>
          <p:cNvSpPr>
            <a:spLocks noChangeArrowheads="1"/>
          </p:cNvSpPr>
          <p:nvPr/>
        </p:nvSpPr>
        <p:spPr bwMode="auto">
          <a:xfrm>
            <a:off x="3613048" y="1880880"/>
            <a:ext cx="1080000" cy="468000"/>
          </a:xfrm>
          <a:prstGeom prst="chevron">
            <a:avLst>
              <a:gd name="adj" fmla="val 19758"/>
            </a:avLst>
          </a:prstGeom>
          <a:solidFill>
            <a:schemeClr val="bg2"/>
          </a:solidFill>
          <a:ln w="19050">
            <a:solidFill>
              <a:schemeClr val="accent6"/>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 sz="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Contabilización asientos manuales</a:t>
            </a:r>
            <a:endParaRPr kumimoji="0" lang="es-ES_tradnl" sz="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8" name="AutoShape 7">
            <a:extLst>
              <a:ext uri="{FF2B5EF4-FFF2-40B4-BE49-F238E27FC236}">
                <a16:creationId xmlns:a16="http://schemas.microsoft.com/office/drawing/2014/main" id="{31535C58-6002-4529-A9B8-AD7497ADE481}"/>
              </a:ext>
            </a:extLst>
          </p:cNvPr>
          <p:cNvSpPr>
            <a:spLocks noChangeArrowheads="1"/>
          </p:cNvSpPr>
          <p:nvPr/>
        </p:nvSpPr>
        <p:spPr bwMode="auto">
          <a:xfrm>
            <a:off x="4727968" y="1880880"/>
            <a:ext cx="1080000" cy="468000"/>
          </a:xfrm>
          <a:prstGeom prst="chevron">
            <a:avLst>
              <a:gd name="adj" fmla="val 19758"/>
            </a:avLst>
          </a:prstGeom>
          <a:solidFill>
            <a:schemeClr val="bg2"/>
          </a:solidFill>
          <a:ln w="19050">
            <a:solidFill>
              <a:schemeClr val="accent6"/>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 sz="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Conciliación / Revisión Cuentas</a:t>
            </a:r>
            <a:endParaRPr kumimoji="0" lang="es-ES_tradnl" sz="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7" name="KMATable0ValueChain2">
            <a:extLst>
              <a:ext uri="{FF2B5EF4-FFF2-40B4-BE49-F238E27FC236}">
                <a16:creationId xmlns:a16="http://schemas.microsoft.com/office/drawing/2014/main" id="{4C926B08-7B09-4FC7-B35E-2997EFEFC2D9}"/>
              </a:ext>
            </a:extLst>
          </p:cNvPr>
          <p:cNvSpPr>
            <a:spLocks noChangeArrowheads="1"/>
          </p:cNvSpPr>
          <p:nvPr/>
        </p:nvSpPr>
        <p:spPr bwMode="auto">
          <a:xfrm>
            <a:off x="7140568" y="178744"/>
            <a:ext cx="4104000" cy="163048"/>
          </a:xfrm>
          <a:prstGeom prst="chevron">
            <a:avLst>
              <a:gd name="adj" fmla="val 21138"/>
            </a:avLst>
          </a:prstGeom>
          <a:solidFill>
            <a:schemeClr val="tx2"/>
          </a:solidFill>
          <a:ln>
            <a:noFill/>
          </a:ln>
        </p:spPr>
        <p:txBody>
          <a:bodyPr lIns="0" r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s-ES_tradnl" sz="105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Procesos de Finanzas</a:t>
            </a:r>
          </a:p>
        </p:txBody>
      </p:sp>
      <p:sp>
        <p:nvSpPr>
          <p:cNvPr id="60" name="Rounded Rectangle 59">
            <a:extLst>
              <a:ext uri="{FF2B5EF4-FFF2-40B4-BE49-F238E27FC236}">
                <a16:creationId xmlns:a16="http://schemas.microsoft.com/office/drawing/2014/main" id="{DD260901-E388-4111-B183-A97C7DAB7912}"/>
              </a:ext>
            </a:extLst>
          </p:cNvPr>
          <p:cNvSpPr/>
          <p:nvPr/>
        </p:nvSpPr>
        <p:spPr>
          <a:xfrm>
            <a:off x="7669537" y="631488"/>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Cuentas a Cobrar</a:t>
            </a:r>
            <a:endParaRPr kumimoji="0" lang="es-ES"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62" name="Rounded Rectangle 59">
            <a:extLst>
              <a:ext uri="{FF2B5EF4-FFF2-40B4-BE49-F238E27FC236}">
                <a16:creationId xmlns:a16="http://schemas.microsoft.com/office/drawing/2014/main" id="{1C34CC1B-B490-461D-ADC4-257869AF3A4E}"/>
              </a:ext>
            </a:extLst>
          </p:cNvPr>
          <p:cNvSpPr/>
          <p:nvPr/>
        </p:nvSpPr>
        <p:spPr>
          <a:xfrm>
            <a:off x="8696350" y="631488"/>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Tesorería</a:t>
            </a:r>
            <a:endParaRPr lang="es-ES" sz="900" i="1" dirty="0">
              <a:solidFill>
                <a:prstClr val="white"/>
              </a:solidFill>
              <a:latin typeface="Univers for KPMG Cond" panose="020B0606020202020204" pitchFamily="34" charset="0"/>
            </a:endParaRPr>
          </a:p>
        </p:txBody>
      </p:sp>
      <p:sp>
        <p:nvSpPr>
          <p:cNvPr id="66" name="Rounded Rectangle 59">
            <a:extLst>
              <a:ext uri="{FF2B5EF4-FFF2-40B4-BE49-F238E27FC236}">
                <a16:creationId xmlns:a16="http://schemas.microsoft.com/office/drawing/2014/main" id="{BE3E7E36-6A21-4AA5-83B6-4E38EABA8C34}"/>
              </a:ext>
            </a:extLst>
          </p:cNvPr>
          <p:cNvSpPr/>
          <p:nvPr/>
        </p:nvSpPr>
        <p:spPr>
          <a:xfrm>
            <a:off x="9723162" y="631488"/>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Impuestos</a:t>
            </a:r>
            <a:endParaRPr lang="es-ES" sz="900" i="1" dirty="0">
              <a:solidFill>
                <a:prstClr val="white"/>
              </a:solidFill>
              <a:latin typeface="Univers for KPMG Cond" panose="020B0606020202020204" pitchFamily="34" charset="0"/>
            </a:endParaRPr>
          </a:p>
        </p:txBody>
      </p:sp>
      <p:sp>
        <p:nvSpPr>
          <p:cNvPr id="67" name="Rounded Rectangle 59">
            <a:extLst>
              <a:ext uri="{FF2B5EF4-FFF2-40B4-BE49-F238E27FC236}">
                <a16:creationId xmlns:a16="http://schemas.microsoft.com/office/drawing/2014/main" id="{74214C3C-5B39-4927-902F-A8A43C05A888}"/>
              </a:ext>
            </a:extLst>
          </p:cNvPr>
          <p:cNvSpPr/>
          <p:nvPr/>
        </p:nvSpPr>
        <p:spPr>
          <a:xfrm>
            <a:off x="7156668"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a:solidFill>
                  <a:prstClr val="white"/>
                </a:solidFill>
                <a:latin typeface="Univers for KPMG Cond" panose="020B0606020202020204" pitchFamily="34" charset="0"/>
              </a:rPr>
              <a:t>Cuentas </a:t>
            </a:r>
            <a:r>
              <a:rPr lang="es-ES_tradnl" sz="900" i="1" dirty="0">
                <a:solidFill>
                  <a:prstClr val="white"/>
                </a:solidFill>
                <a:latin typeface="Univers for KPMG Cond" panose="020B0606020202020204" pitchFamily="34" charset="0"/>
              </a:rPr>
              <a:t>a Pagar</a:t>
            </a:r>
            <a:endParaRPr lang="es-ES" sz="900" i="1" dirty="0">
              <a:solidFill>
                <a:prstClr val="white"/>
              </a:solidFill>
              <a:latin typeface="Univers for KPMG Cond" panose="020B0606020202020204" pitchFamily="34" charset="0"/>
            </a:endParaRPr>
          </a:p>
        </p:txBody>
      </p:sp>
      <p:sp>
        <p:nvSpPr>
          <p:cNvPr id="69" name="Rounded Rectangle 59">
            <a:extLst>
              <a:ext uri="{FF2B5EF4-FFF2-40B4-BE49-F238E27FC236}">
                <a16:creationId xmlns:a16="http://schemas.microsoft.com/office/drawing/2014/main" id="{B059F9A2-AD3D-4689-B6F5-695171E0C572}"/>
              </a:ext>
            </a:extLst>
          </p:cNvPr>
          <p:cNvSpPr/>
          <p:nvPr/>
        </p:nvSpPr>
        <p:spPr>
          <a:xfrm>
            <a:off x="8167555"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Gastos de Viaje</a:t>
            </a:r>
            <a:endParaRPr lang="es-ES" sz="900" i="1" dirty="0">
              <a:solidFill>
                <a:prstClr val="white"/>
              </a:solidFill>
              <a:latin typeface="Univers for KPMG Cond" panose="020B0606020202020204" pitchFamily="34" charset="0"/>
            </a:endParaRPr>
          </a:p>
        </p:txBody>
      </p:sp>
      <p:sp>
        <p:nvSpPr>
          <p:cNvPr id="70" name="Rounded Rectangle 59">
            <a:extLst>
              <a:ext uri="{FF2B5EF4-FFF2-40B4-BE49-F238E27FC236}">
                <a16:creationId xmlns:a16="http://schemas.microsoft.com/office/drawing/2014/main" id="{B02DEA0A-70C4-44EE-B1DA-C8C5A757125C}"/>
              </a:ext>
            </a:extLst>
          </p:cNvPr>
          <p:cNvSpPr/>
          <p:nvPr/>
        </p:nvSpPr>
        <p:spPr>
          <a:xfrm>
            <a:off x="9201792" y="378194"/>
            <a:ext cx="972000" cy="216000"/>
          </a:xfrm>
          <a:prstGeom prst="roundRect">
            <a:avLst/>
          </a:prstGeom>
          <a:solidFill>
            <a:schemeClr val="bg2">
              <a:lumMod val="7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Contabilidad General</a:t>
            </a:r>
            <a:endParaRPr lang="es-ES" sz="900" i="1" dirty="0">
              <a:solidFill>
                <a:prstClr val="white"/>
              </a:solidFill>
              <a:latin typeface="Univers for KPMG Cond" panose="020B0606020202020204" pitchFamily="34" charset="0"/>
            </a:endParaRPr>
          </a:p>
        </p:txBody>
      </p:sp>
      <p:sp>
        <p:nvSpPr>
          <p:cNvPr id="71" name="Rounded Rectangle 59">
            <a:extLst>
              <a:ext uri="{FF2B5EF4-FFF2-40B4-BE49-F238E27FC236}">
                <a16:creationId xmlns:a16="http://schemas.microsoft.com/office/drawing/2014/main" id="{69BCBBF4-3136-4DD8-9B20-586F75B08157}"/>
              </a:ext>
            </a:extLst>
          </p:cNvPr>
          <p:cNvSpPr/>
          <p:nvPr/>
        </p:nvSpPr>
        <p:spPr>
          <a:xfrm>
            <a:off x="10236030"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Controlling</a:t>
            </a:r>
            <a:endParaRPr lang="es-ES" sz="900" i="1" dirty="0">
              <a:solidFill>
                <a:prstClr val="white"/>
              </a:solidFill>
              <a:latin typeface="Univers for KPMG Cond" panose="020B0606020202020204" pitchFamily="34" charset="0"/>
            </a:endParaRPr>
          </a:p>
        </p:txBody>
      </p:sp>
      <p:grpSp>
        <p:nvGrpSpPr>
          <p:cNvPr id="48" name="Group 47">
            <a:extLst>
              <a:ext uri="{FF2B5EF4-FFF2-40B4-BE49-F238E27FC236}">
                <a16:creationId xmlns:a16="http://schemas.microsoft.com/office/drawing/2014/main" id="{AB5AA3C4-79F0-4636-AE5A-C0CD91A84528}"/>
              </a:ext>
            </a:extLst>
          </p:cNvPr>
          <p:cNvGrpSpPr/>
          <p:nvPr/>
        </p:nvGrpSpPr>
        <p:grpSpPr>
          <a:xfrm>
            <a:off x="5006877" y="44624"/>
            <a:ext cx="2119585" cy="744515"/>
            <a:chOff x="5006877" y="44624"/>
            <a:chExt cx="2119585" cy="826693"/>
          </a:xfrm>
        </p:grpSpPr>
        <p:sp>
          <p:nvSpPr>
            <p:cNvPr id="72" name="AutoShape 7">
              <a:extLst>
                <a:ext uri="{FF2B5EF4-FFF2-40B4-BE49-F238E27FC236}">
                  <a16:creationId xmlns:a16="http://schemas.microsoft.com/office/drawing/2014/main" id="{CB72E9A0-2942-4258-AE63-DA8C596D8766}"/>
                </a:ext>
              </a:extLst>
            </p:cNvPr>
            <p:cNvSpPr>
              <a:spLocks noChangeArrowheads="1"/>
            </p:cNvSpPr>
            <p:nvPr/>
          </p:nvSpPr>
          <p:spPr bwMode="auto">
            <a:xfrm>
              <a:off x="5006877" y="655317"/>
              <a:ext cx="396000" cy="216000"/>
            </a:xfrm>
            <a:prstGeom prst="chevron">
              <a:avLst>
                <a:gd name="adj" fmla="val 19758"/>
              </a:avLst>
            </a:prstGeom>
            <a:solidFill>
              <a:srgbClr val="F68D2E"/>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73"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1" y="74832"/>
              <a:ext cx="396000" cy="216000"/>
            </a:xfrm>
            <a:prstGeom prst="chevron">
              <a:avLst>
                <a:gd name="adj" fmla="val 19758"/>
              </a:avLst>
            </a:prstGeom>
            <a:solidFill>
              <a:schemeClr val="accent5"/>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8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endParaRPr>
            </a:p>
          </p:txBody>
        </p:sp>
        <p:sp>
          <p:nvSpPr>
            <p:cNvPr id="74"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0" y="348584"/>
              <a:ext cx="396000" cy="216000"/>
            </a:xfrm>
            <a:prstGeom prst="chevron">
              <a:avLst>
                <a:gd name="adj" fmla="val 19758"/>
              </a:avLst>
            </a:prstGeom>
            <a:solidFill>
              <a:schemeClr val="bg2"/>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75" name="TextBox 74"/>
            <p:cNvSpPr txBox="1"/>
            <p:nvPr/>
          </p:nvSpPr>
          <p:spPr>
            <a:xfrm>
              <a:off x="5470278" y="44624"/>
              <a:ext cx="1656184" cy="204322"/>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err="1">
                  <a:ln>
                    <a:noFill/>
                  </a:ln>
                  <a:solidFill>
                    <a:srgbClr val="00338D"/>
                  </a:solidFill>
                  <a:effectLst/>
                  <a:uLnTx/>
                  <a:uFillTx/>
                  <a:latin typeface="Arial"/>
                  <a:ea typeface="+mn-ea"/>
                  <a:cs typeface="+mn-cs"/>
                </a:rPr>
                <a:t>Supply</a:t>
              </a:r>
              <a:r>
                <a:rPr kumimoji="0" lang="es-ES" sz="1100" b="0" i="0" u="none" strike="noStrike" kern="1200" cap="none" spc="0" normalizeH="0" baseline="0" noProof="0" dirty="0">
                  <a:ln>
                    <a:noFill/>
                  </a:ln>
                  <a:solidFill>
                    <a:srgbClr val="00338D"/>
                  </a:solidFill>
                  <a:effectLst/>
                  <a:uLnTx/>
                  <a:uFillTx/>
                  <a:latin typeface="Arial"/>
                  <a:ea typeface="+mn-ea"/>
                  <a:cs typeface="+mn-cs"/>
                </a:rPr>
                <a:t> </a:t>
              </a:r>
              <a:r>
                <a:rPr kumimoji="0" lang="es-ES" sz="1100" b="0" i="0" u="none" strike="noStrike" kern="1200" cap="none" spc="0" normalizeH="0" baseline="0" noProof="0" dirty="0" err="1">
                  <a:ln>
                    <a:noFill/>
                  </a:ln>
                  <a:solidFill>
                    <a:srgbClr val="00338D"/>
                  </a:solidFill>
                  <a:effectLst/>
                  <a:uLnTx/>
                  <a:uFillTx/>
                  <a:latin typeface="Arial"/>
                  <a:ea typeface="+mn-ea"/>
                  <a:cs typeface="+mn-cs"/>
                </a:rPr>
                <a:t>Chain</a:t>
              </a:r>
              <a:endParaRPr kumimoji="0" lang="es-ES" sz="1100" b="0" i="0" u="none" strike="noStrike" kern="1200" cap="none" spc="0" normalizeH="0" baseline="0" noProof="0" dirty="0">
                <a:ln>
                  <a:noFill/>
                </a:ln>
                <a:solidFill>
                  <a:srgbClr val="00338D"/>
                </a:solidFill>
                <a:effectLst/>
                <a:uLnTx/>
                <a:uFillTx/>
                <a:latin typeface="Arial"/>
                <a:ea typeface="+mn-ea"/>
                <a:cs typeface="+mn-cs"/>
              </a:endParaRPr>
            </a:p>
          </p:txBody>
        </p:sp>
        <p:sp>
          <p:nvSpPr>
            <p:cNvPr id="76" name="TextBox 75"/>
            <p:cNvSpPr txBox="1"/>
            <p:nvPr/>
          </p:nvSpPr>
          <p:spPr>
            <a:xfrm>
              <a:off x="5470278" y="328440"/>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Finanzas</a:t>
              </a:r>
            </a:p>
          </p:txBody>
        </p:sp>
        <p:sp>
          <p:nvSpPr>
            <p:cNvPr id="77" name="TextBox 76">
              <a:extLst>
                <a:ext uri="{FF2B5EF4-FFF2-40B4-BE49-F238E27FC236}">
                  <a16:creationId xmlns:a16="http://schemas.microsoft.com/office/drawing/2014/main" id="{7F0ED837-5337-47B6-AC8C-3872F871071C}"/>
                </a:ext>
              </a:extLst>
            </p:cNvPr>
            <p:cNvSpPr txBox="1"/>
            <p:nvPr/>
          </p:nvSpPr>
          <p:spPr>
            <a:xfrm>
              <a:off x="5470278" y="625943"/>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Producción</a:t>
              </a:r>
            </a:p>
          </p:txBody>
        </p:sp>
      </p:grpSp>
    </p:spTree>
    <p:extLst>
      <p:ext uri="{BB962C8B-B14F-4D97-AF65-F5344CB8AC3E}">
        <p14:creationId xmlns:p14="http://schemas.microsoft.com/office/powerpoint/2010/main" val="41893233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85053" name="think-cell Slide" r:id="rId6" imgW="216" imgH="216" progId="TCLayout.ActiveDocument.1">
                  <p:embed/>
                </p:oleObj>
              </mc:Choice>
              <mc:Fallback>
                <p:oleObj name="think-cell Slide" r:id="rId6" imgW="216" imgH="216" progId="TCLayout.ActiveDocument.1">
                  <p:embed/>
                  <p:pic>
                    <p:nvPicPr>
                      <p:cNvPr id="0" name=""/>
                      <p:cNvPicPr/>
                      <p:nvPr/>
                    </p:nvPicPr>
                    <p:blipFill>
                      <a:blip r:embed="rId7"/>
                      <a:stretch>
                        <a:fillRect/>
                      </a:stretch>
                    </p:blipFill>
                    <p:spPr>
                      <a:xfrm>
                        <a:off x="1525589" y="1589"/>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DE92D78-B88A-4237-B719-CF68C8EF0807}"/>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4000" b="0" i="0" u="none" strike="noStrike" kern="1200" cap="none" spc="0" normalizeH="0" baseline="0" noProof="0" dirty="0">
              <a:ln>
                <a:noFill/>
              </a:ln>
              <a:solidFill>
                <a:prstClr val="white"/>
              </a:solidFill>
              <a:effectLst/>
              <a:uLnTx/>
              <a:uFillTx/>
              <a:latin typeface="KPMG Extralight" panose="020B0303030202040204" pitchFamily="34" charset="0"/>
              <a:ea typeface="+mn-ea"/>
              <a:cs typeface="+mn-cs"/>
              <a:sym typeface="KPMG Extralight" panose="020B0303030202040204" pitchFamily="34" charset="0"/>
            </a:endParaRPr>
          </a:p>
        </p:txBody>
      </p:sp>
      <p:sp>
        <p:nvSpPr>
          <p:cNvPr id="45" name="Rectangle 44"/>
          <p:cNvSpPr/>
          <p:nvPr/>
        </p:nvSpPr>
        <p:spPr>
          <a:xfrm>
            <a:off x="9732504" y="3220251"/>
            <a:ext cx="828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Sistema</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47" name="Title 1"/>
          <p:cNvSpPr>
            <a:spLocks noGrp="1"/>
          </p:cNvSpPr>
          <p:nvPr>
            <p:ph type="title"/>
          </p:nvPr>
        </p:nvSpPr>
        <p:spPr>
          <a:xfrm>
            <a:off x="990000" y="167350"/>
            <a:ext cx="8478958" cy="687855"/>
          </a:xfrm>
        </p:spPr>
        <p:txBody>
          <a:bodyPr/>
          <a:lstStyle/>
          <a:p>
            <a:r>
              <a:rPr lang="es-ES_tradnl" sz="2400" b="1" dirty="0">
                <a:solidFill>
                  <a:srgbClr val="00338D"/>
                </a:solidFill>
              </a:rPr>
              <a:t>2.2. Procesos</a:t>
            </a:r>
            <a:br>
              <a:rPr lang="es-ES_tradnl" sz="4000" b="1" dirty="0">
                <a:solidFill>
                  <a:srgbClr val="00338D"/>
                </a:solidFill>
              </a:rPr>
            </a:br>
            <a:r>
              <a:rPr lang="es-ES_tradnl" sz="4000" dirty="0">
                <a:solidFill>
                  <a:srgbClr val="00338D"/>
                </a:solidFill>
              </a:rPr>
              <a:t>Área de Finanzas</a:t>
            </a:r>
            <a:br>
              <a:rPr lang="es-ES_tradnl" sz="4000" b="1" dirty="0"/>
            </a:br>
            <a:endParaRPr lang="es-ES_tradnl" sz="4000" dirty="0"/>
          </a:p>
        </p:txBody>
      </p:sp>
      <p:sp>
        <p:nvSpPr>
          <p:cNvPr id="49" name="Rectangle 23"/>
          <p:cNvSpPr>
            <a:spLocks noChangeArrowheads="1"/>
          </p:cNvSpPr>
          <p:nvPr/>
        </p:nvSpPr>
        <p:spPr bwMode="auto">
          <a:xfrm>
            <a:off x="1271588" y="3010335"/>
            <a:ext cx="9648825" cy="3261156"/>
          </a:xfrm>
          <a:prstGeom prst="rect">
            <a:avLst/>
          </a:prstGeom>
          <a:noFill/>
          <a:ln w="12700">
            <a:solidFill>
              <a:srgbClr val="00A3A1"/>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Arial"/>
              <a:ea typeface="+mn-ea"/>
              <a:cs typeface="+mn-cs"/>
            </a:endParaRPr>
          </a:p>
        </p:txBody>
      </p:sp>
      <p:sp>
        <p:nvSpPr>
          <p:cNvPr id="46" name="Rectangle 23"/>
          <p:cNvSpPr>
            <a:spLocks noChangeArrowheads="1"/>
          </p:cNvSpPr>
          <p:nvPr/>
        </p:nvSpPr>
        <p:spPr bwMode="auto">
          <a:xfrm>
            <a:off x="1271588" y="1240797"/>
            <a:ext cx="7240087" cy="1377708"/>
          </a:xfrm>
          <a:prstGeom prst="rect">
            <a:avLst/>
          </a:prstGeom>
          <a:noFill/>
          <a:ln w="12700">
            <a:solidFill>
              <a:srgbClr val="00266A"/>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Arial"/>
              <a:ea typeface="+mn-ea"/>
              <a:cs typeface="+mn-cs"/>
            </a:endParaRPr>
          </a:p>
        </p:txBody>
      </p:sp>
      <p:sp>
        <p:nvSpPr>
          <p:cNvPr id="50" name="14 Rectángulo redondeado"/>
          <p:cNvSpPr/>
          <p:nvPr/>
        </p:nvSpPr>
        <p:spPr>
          <a:xfrm>
            <a:off x="1271464" y="1036475"/>
            <a:ext cx="2440800" cy="360000"/>
          </a:xfrm>
          <a:prstGeom prst="roundRect">
            <a:avLst/>
          </a:prstGeom>
          <a:solidFill>
            <a:schemeClr val="tx2">
              <a:lumMod val="75000"/>
            </a:schemeClr>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2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Taxonomía</a:t>
            </a:r>
          </a:p>
        </p:txBody>
      </p:sp>
      <p:grpSp>
        <p:nvGrpSpPr>
          <p:cNvPr id="13" name="Group 12">
            <a:extLst>
              <a:ext uri="{FF2B5EF4-FFF2-40B4-BE49-F238E27FC236}">
                <a16:creationId xmlns:a16="http://schemas.microsoft.com/office/drawing/2014/main" id="{3743C344-F426-4131-95C4-D95DF336F0E7}"/>
              </a:ext>
            </a:extLst>
          </p:cNvPr>
          <p:cNvGrpSpPr/>
          <p:nvPr/>
        </p:nvGrpSpPr>
        <p:grpSpPr>
          <a:xfrm>
            <a:off x="3485188" y="902264"/>
            <a:ext cx="432000" cy="432000"/>
            <a:chOff x="2288002" y="902264"/>
            <a:chExt cx="432000" cy="432000"/>
          </a:xfrm>
        </p:grpSpPr>
        <p:sp>
          <p:nvSpPr>
            <p:cNvPr id="9" name="Oval 8"/>
            <p:cNvSpPr/>
            <p:nvPr/>
          </p:nvSpPr>
          <p:spPr>
            <a:xfrm>
              <a:off x="2288002" y="902264"/>
              <a:ext cx="432000" cy="432000"/>
            </a:xfrm>
            <a:prstGeom prst="ellipse">
              <a:avLst/>
            </a:prstGeom>
            <a:solidFill>
              <a:srgbClr val="00486D"/>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8" name="Freeform 4814"/>
            <p:cNvSpPr>
              <a:spLocks noEditPoints="1"/>
            </p:cNvSpPr>
            <p:nvPr/>
          </p:nvSpPr>
          <p:spPr bwMode="auto">
            <a:xfrm>
              <a:off x="2333042" y="972867"/>
              <a:ext cx="254028" cy="305679"/>
            </a:xfrm>
            <a:custGeom>
              <a:avLst/>
              <a:gdLst>
                <a:gd name="T0" fmla="*/ 148 w 280"/>
                <a:gd name="T1" fmla="*/ 304 h 372"/>
                <a:gd name="T2" fmla="*/ 148 w 280"/>
                <a:gd name="T3" fmla="*/ 98 h 372"/>
                <a:gd name="T4" fmla="*/ 164 w 280"/>
                <a:gd name="T5" fmla="*/ 92 h 372"/>
                <a:gd name="T6" fmla="*/ 180 w 280"/>
                <a:gd name="T7" fmla="*/ 72 h 372"/>
                <a:gd name="T8" fmla="*/ 186 w 280"/>
                <a:gd name="T9" fmla="*/ 48 h 372"/>
                <a:gd name="T10" fmla="*/ 178 w 280"/>
                <a:gd name="T11" fmla="*/ 20 h 372"/>
                <a:gd name="T12" fmla="*/ 160 w 280"/>
                <a:gd name="T13" fmla="*/ 48 h 372"/>
                <a:gd name="T14" fmla="*/ 106 w 280"/>
                <a:gd name="T15" fmla="*/ 0 h 372"/>
                <a:gd name="T16" fmla="*/ 80 w 280"/>
                <a:gd name="T17" fmla="*/ 32 h 372"/>
                <a:gd name="T18" fmla="*/ 78 w 280"/>
                <a:gd name="T19" fmla="*/ 56 h 372"/>
                <a:gd name="T20" fmla="*/ 88 w 280"/>
                <a:gd name="T21" fmla="*/ 80 h 372"/>
                <a:gd name="T22" fmla="*/ 108 w 280"/>
                <a:gd name="T23" fmla="*/ 96 h 372"/>
                <a:gd name="T24" fmla="*/ 116 w 280"/>
                <a:gd name="T25" fmla="*/ 300 h 372"/>
                <a:gd name="T26" fmla="*/ 108 w 280"/>
                <a:gd name="T27" fmla="*/ 308 h 372"/>
                <a:gd name="T28" fmla="*/ 96 w 280"/>
                <a:gd name="T29" fmla="*/ 336 h 372"/>
                <a:gd name="T30" fmla="*/ 98 w 280"/>
                <a:gd name="T31" fmla="*/ 350 h 372"/>
                <a:gd name="T32" fmla="*/ 106 w 280"/>
                <a:gd name="T33" fmla="*/ 360 h 372"/>
                <a:gd name="T34" fmla="*/ 124 w 280"/>
                <a:gd name="T35" fmla="*/ 370 h 372"/>
                <a:gd name="T36" fmla="*/ 140 w 280"/>
                <a:gd name="T37" fmla="*/ 370 h 372"/>
                <a:gd name="T38" fmla="*/ 158 w 280"/>
                <a:gd name="T39" fmla="*/ 360 h 372"/>
                <a:gd name="T40" fmla="*/ 168 w 280"/>
                <a:gd name="T41" fmla="*/ 342 h 372"/>
                <a:gd name="T42" fmla="*/ 168 w 280"/>
                <a:gd name="T43" fmla="*/ 328 h 372"/>
                <a:gd name="T44" fmla="*/ 158 w 280"/>
                <a:gd name="T45" fmla="*/ 310 h 372"/>
                <a:gd name="T46" fmla="*/ 144 w 280"/>
                <a:gd name="T47" fmla="*/ 346 h 372"/>
                <a:gd name="T48" fmla="*/ 132 w 280"/>
                <a:gd name="T49" fmla="*/ 352 h 372"/>
                <a:gd name="T50" fmla="*/ 120 w 280"/>
                <a:gd name="T51" fmla="*/ 346 h 372"/>
                <a:gd name="T52" fmla="*/ 116 w 280"/>
                <a:gd name="T53" fmla="*/ 336 h 372"/>
                <a:gd name="T54" fmla="*/ 120 w 280"/>
                <a:gd name="T55" fmla="*/ 324 h 372"/>
                <a:gd name="T56" fmla="*/ 132 w 280"/>
                <a:gd name="T57" fmla="*/ 320 h 372"/>
                <a:gd name="T58" fmla="*/ 144 w 280"/>
                <a:gd name="T59" fmla="*/ 324 h 372"/>
                <a:gd name="T60" fmla="*/ 148 w 280"/>
                <a:gd name="T61" fmla="*/ 336 h 372"/>
                <a:gd name="T62" fmla="*/ 144 w 280"/>
                <a:gd name="T63" fmla="*/ 346 h 372"/>
                <a:gd name="T64" fmla="*/ 186 w 280"/>
                <a:gd name="T65" fmla="*/ 318 h 372"/>
                <a:gd name="T66" fmla="*/ 172 w 280"/>
                <a:gd name="T67" fmla="*/ 296 h 372"/>
                <a:gd name="T68" fmla="*/ 168 w 280"/>
                <a:gd name="T69" fmla="*/ 286 h 372"/>
                <a:gd name="T70" fmla="*/ 168 w 280"/>
                <a:gd name="T71" fmla="*/ 250 h 372"/>
                <a:gd name="T72" fmla="*/ 172 w 280"/>
                <a:gd name="T73" fmla="*/ 190 h 372"/>
                <a:gd name="T74" fmla="*/ 178 w 280"/>
                <a:gd name="T75" fmla="*/ 194 h 372"/>
                <a:gd name="T76" fmla="*/ 186 w 280"/>
                <a:gd name="T77" fmla="*/ 190 h 372"/>
                <a:gd name="T78" fmla="*/ 188 w 280"/>
                <a:gd name="T79" fmla="*/ 180 h 372"/>
                <a:gd name="T80" fmla="*/ 168 w 280"/>
                <a:gd name="T81" fmla="*/ 150 h 372"/>
                <a:gd name="T82" fmla="*/ 204 w 280"/>
                <a:gd name="T83" fmla="*/ 158 h 372"/>
                <a:gd name="T84" fmla="*/ 212 w 280"/>
                <a:gd name="T85" fmla="*/ 160 h 372"/>
                <a:gd name="T86" fmla="*/ 218 w 280"/>
                <a:gd name="T87" fmla="*/ 158 h 372"/>
                <a:gd name="T88" fmla="*/ 220 w 280"/>
                <a:gd name="T89" fmla="*/ 146 h 372"/>
                <a:gd name="T90" fmla="*/ 216 w 280"/>
                <a:gd name="T91" fmla="*/ 102 h 372"/>
                <a:gd name="T92" fmla="*/ 240 w 280"/>
                <a:gd name="T93" fmla="*/ 126 h 372"/>
                <a:gd name="T94" fmla="*/ 248 w 280"/>
                <a:gd name="T95" fmla="*/ 126 h 372"/>
                <a:gd name="T96" fmla="*/ 254 w 280"/>
                <a:gd name="T97" fmla="*/ 122 h 372"/>
                <a:gd name="T98" fmla="*/ 252 w 280"/>
                <a:gd name="T99" fmla="*/ 110 h 372"/>
                <a:gd name="T100" fmla="*/ 84 w 280"/>
                <a:gd name="T101" fmla="*/ 234 h 372"/>
                <a:gd name="T102" fmla="*/ 96 w 280"/>
                <a:gd name="T103" fmla="*/ 292 h 372"/>
                <a:gd name="T104" fmla="*/ 0 w 280"/>
                <a:gd name="T105" fmla="*/ 318 h 372"/>
                <a:gd name="T106" fmla="*/ 72 w 280"/>
                <a:gd name="T107" fmla="*/ 290 h 372"/>
                <a:gd name="T108" fmla="*/ 80 w 280"/>
                <a:gd name="T109" fmla="*/ 292 h 372"/>
                <a:gd name="T110" fmla="*/ 86 w 280"/>
                <a:gd name="T111" fmla="*/ 290 h 372"/>
                <a:gd name="T112" fmla="*/ 88 w 280"/>
                <a:gd name="T113" fmla="*/ 278 h 372"/>
                <a:gd name="T114" fmla="*/ 84 w 280"/>
                <a:gd name="T115" fmla="*/ 23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0" h="372">
                  <a:moveTo>
                    <a:pt x="158" y="310"/>
                  </a:moveTo>
                  <a:lnTo>
                    <a:pt x="158" y="310"/>
                  </a:lnTo>
                  <a:lnTo>
                    <a:pt x="148" y="304"/>
                  </a:lnTo>
                  <a:lnTo>
                    <a:pt x="148" y="304"/>
                  </a:lnTo>
                  <a:lnTo>
                    <a:pt x="148" y="300"/>
                  </a:lnTo>
                  <a:lnTo>
                    <a:pt x="148" y="98"/>
                  </a:lnTo>
                  <a:lnTo>
                    <a:pt x="148" y="98"/>
                  </a:lnTo>
                  <a:lnTo>
                    <a:pt x="156" y="96"/>
                  </a:lnTo>
                  <a:lnTo>
                    <a:pt x="164" y="92"/>
                  </a:lnTo>
                  <a:lnTo>
                    <a:pt x="170" y="86"/>
                  </a:lnTo>
                  <a:lnTo>
                    <a:pt x="176" y="80"/>
                  </a:lnTo>
                  <a:lnTo>
                    <a:pt x="180" y="72"/>
                  </a:lnTo>
                  <a:lnTo>
                    <a:pt x="184" y="64"/>
                  </a:lnTo>
                  <a:lnTo>
                    <a:pt x="186" y="56"/>
                  </a:lnTo>
                  <a:lnTo>
                    <a:pt x="186" y="48"/>
                  </a:lnTo>
                  <a:lnTo>
                    <a:pt x="186" y="48"/>
                  </a:lnTo>
                  <a:lnTo>
                    <a:pt x="184" y="32"/>
                  </a:lnTo>
                  <a:lnTo>
                    <a:pt x="178" y="20"/>
                  </a:lnTo>
                  <a:lnTo>
                    <a:pt x="170" y="10"/>
                  </a:lnTo>
                  <a:lnTo>
                    <a:pt x="160" y="0"/>
                  </a:lnTo>
                  <a:lnTo>
                    <a:pt x="160" y="48"/>
                  </a:lnTo>
                  <a:lnTo>
                    <a:pt x="106" y="48"/>
                  </a:lnTo>
                  <a:lnTo>
                    <a:pt x="106" y="0"/>
                  </a:lnTo>
                  <a:lnTo>
                    <a:pt x="106" y="0"/>
                  </a:lnTo>
                  <a:lnTo>
                    <a:pt x="94" y="10"/>
                  </a:lnTo>
                  <a:lnTo>
                    <a:pt x="86" y="20"/>
                  </a:lnTo>
                  <a:lnTo>
                    <a:pt x="80" y="32"/>
                  </a:lnTo>
                  <a:lnTo>
                    <a:pt x="78" y="48"/>
                  </a:lnTo>
                  <a:lnTo>
                    <a:pt x="78" y="48"/>
                  </a:lnTo>
                  <a:lnTo>
                    <a:pt x="78" y="56"/>
                  </a:lnTo>
                  <a:lnTo>
                    <a:pt x="82" y="64"/>
                  </a:lnTo>
                  <a:lnTo>
                    <a:pt x="84" y="72"/>
                  </a:lnTo>
                  <a:lnTo>
                    <a:pt x="88" y="80"/>
                  </a:lnTo>
                  <a:lnTo>
                    <a:pt x="94" y="86"/>
                  </a:lnTo>
                  <a:lnTo>
                    <a:pt x="100" y="92"/>
                  </a:lnTo>
                  <a:lnTo>
                    <a:pt x="108" y="96"/>
                  </a:lnTo>
                  <a:lnTo>
                    <a:pt x="116" y="98"/>
                  </a:lnTo>
                  <a:lnTo>
                    <a:pt x="116" y="300"/>
                  </a:lnTo>
                  <a:lnTo>
                    <a:pt x="116" y="300"/>
                  </a:lnTo>
                  <a:lnTo>
                    <a:pt x="116" y="304"/>
                  </a:lnTo>
                  <a:lnTo>
                    <a:pt x="116" y="304"/>
                  </a:lnTo>
                  <a:lnTo>
                    <a:pt x="108" y="308"/>
                  </a:lnTo>
                  <a:lnTo>
                    <a:pt x="102" y="316"/>
                  </a:lnTo>
                  <a:lnTo>
                    <a:pt x="98" y="326"/>
                  </a:lnTo>
                  <a:lnTo>
                    <a:pt x="96" y="336"/>
                  </a:lnTo>
                  <a:lnTo>
                    <a:pt x="96" y="336"/>
                  </a:lnTo>
                  <a:lnTo>
                    <a:pt x="96" y="342"/>
                  </a:lnTo>
                  <a:lnTo>
                    <a:pt x="98" y="350"/>
                  </a:lnTo>
                  <a:lnTo>
                    <a:pt x="102" y="356"/>
                  </a:lnTo>
                  <a:lnTo>
                    <a:pt x="106" y="360"/>
                  </a:lnTo>
                  <a:lnTo>
                    <a:pt x="106" y="360"/>
                  </a:lnTo>
                  <a:lnTo>
                    <a:pt x="112" y="366"/>
                  </a:lnTo>
                  <a:lnTo>
                    <a:pt x="118" y="368"/>
                  </a:lnTo>
                  <a:lnTo>
                    <a:pt x="124" y="370"/>
                  </a:lnTo>
                  <a:lnTo>
                    <a:pt x="132" y="372"/>
                  </a:lnTo>
                  <a:lnTo>
                    <a:pt x="132" y="372"/>
                  </a:lnTo>
                  <a:lnTo>
                    <a:pt x="140" y="370"/>
                  </a:lnTo>
                  <a:lnTo>
                    <a:pt x="146" y="368"/>
                  </a:lnTo>
                  <a:lnTo>
                    <a:pt x="152" y="366"/>
                  </a:lnTo>
                  <a:lnTo>
                    <a:pt x="158" y="360"/>
                  </a:lnTo>
                  <a:lnTo>
                    <a:pt x="162" y="356"/>
                  </a:lnTo>
                  <a:lnTo>
                    <a:pt x="166" y="350"/>
                  </a:lnTo>
                  <a:lnTo>
                    <a:pt x="168" y="342"/>
                  </a:lnTo>
                  <a:lnTo>
                    <a:pt x="168" y="336"/>
                  </a:lnTo>
                  <a:lnTo>
                    <a:pt x="168" y="336"/>
                  </a:lnTo>
                  <a:lnTo>
                    <a:pt x="168" y="328"/>
                  </a:lnTo>
                  <a:lnTo>
                    <a:pt x="166" y="322"/>
                  </a:lnTo>
                  <a:lnTo>
                    <a:pt x="162" y="316"/>
                  </a:lnTo>
                  <a:lnTo>
                    <a:pt x="158" y="310"/>
                  </a:lnTo>
                  <a:lnTo>
                    <a:pt x="158" y="310"/>
                  </a:lnTo>
                  <a:close/>
                  <a:moveTo>
                    <a:pt x="144" y="346"/>
                  </a:moveTo>
                  <a:lnTo>
                    <a:pt x="144" y="346"/>
                  </a:lnTo>
                  <a:lnTo>
                    <a:pt x="138" y="350"/>
                  </a:lnTo>
                  <a:lnTo>
                    <a:pt x="132" y="352"/>
                  </a:lnTo>
                  <a:lnTo>
                    <a:pt x="132" y="352"/>
                  </a:lnTo>
                  <a:lnTo>
                    <a:pt x="126" y="350"/>
                  </a:lnTo>
                  <a:lnTo>
                    <a:pt x="120" y="346"/>
                  </a:lnTo>
                  <a:lnTo>
                    <a:pt x="120" y="346"/>
                  </a:lnTo>
                  <a:lnTo>
                    <a:pt x="118" y="342"/>
                  </a:lnTo>
                  <a:lnTo>
                    <a:pt x="116" y="336"/>
                  </a:lnTo>
                  <a:lnTo>
                    <a:pt x="116" y="336"/>
                  </a:lnTo>
                  <a:lnTo>
                    <a:pt x="118" y="330"/>
                  </a:lnTo>
                  <a:lnTo>
                    <a:pt x="120" y="324"/>
                  </a:lnTo>
                  <a:lnTo>
                    <a:pt x="120" y="324"/>
                  </a:lnTo>
                  <a:lnTo>
                    <a:pt x="126" y="320"/>
                  </a:lnTo>
                  <a:lnTo>
                    <a:pt x="132" y="320"/>
                  </a:lnTo>
                  <a:lnTo>
                    <a:pt x="132" y="320"/>
                  </a:lnTo>
                  <a:lnTo>
                    <a:pt x="138" y="320"/>
                  </a:lnTo>
                  <a:lnTo>
                    <a:pt x="144" y="324"/>
                  </a:lnTo>
                  <a:lnTo>
                    <a:pt x="144" y="324"/>
                  </a:lnTo>
                  <a:lnTo>
                    <a:pt x="146" y="330"/>
                  </a:lnTo>
                  <a:lnTo>
                    <a:pt x="148" y="336"/>
                  </a:lnTo>
                  <a:lnTo>
                    <a:pt x="148" y="336"/>
                  </a:lnTo>
                  <a:lnTo>
                    <a:pt x="146" y="342"/>
                  </a:lnTo>
                  <a:lnTo>
                    <a:pt x="144" y="346"/>
                  </a:lnTo>
                  <a:lnTo>
                    <a:pt x="144" y="346"/>
                  </a:lnTo>
                  <a:close/>
                  <a:moveTo>
                    <a:pt x="280" y="38"/>
                  </a:moveTo>
                  <a:lnTo>
                    <a:pt x="280" y="318"/>
                  </a:lnTo>
                  <a:lnTo>
                    <a:pt x="186" y="318"/>
                  </a:lnTo>
                  <a:lnTo>
                    <a:pt x="186" y="318"/>
                  </a:lnTo>
                  <a:lnTo>
                    <a:pt x="180" y="306"/>
                  </a:lnTo>
                  <a:lnTo>
                    <a:pt x="172" y="296"/>
                  </a:lnTo>
                  <a:lnTo>
                    <a:pt x="172" y="296"/>
                  </a:lnTo>
                  <a:lnTo>
                    <a:pt x="168" y="292"/>
                  </a:lnTo>
                  <a:lnTo>
                    <a:pt x="168" y="286"/>
                  </a:lnTo>
                  <a:lnTo>
                    <a:pt x="248" y="286"/>
                  </a:lnTo>
                  <a:lnTo>
                    <a:pt x="248" y="170"/>
                  </a:lnTo>
                  <a:lnTo>
                    <a:pt x="168" y="250"/>
                  </a:lnTo>
                  <a:lnTo>
                    <a:pt x="168" y="188"/>
                  </a:lnTo>
                  <a:lnTo>
                    <a:pt x="172" y="190"/>
                  </a:lnTo>
                  <a:lnTo>
                    <a:pt x="172" y="190"/>
                  </a:lnTo>
                  <a:lnTo>
                    <a:pt x="174" y="192"/>
                  </a:lnTo>
                  <a:lnTo>
                    <a:pt x="178" y="194"/>
                  </a:lnTo>
                  <a:lnTo>
                    <a:pt x="178" y="194"/>
                  </a:lnTo>
                  <a:lnTo>
                    <a:pt x="182" y="192"/>
                  </a:lnTo>
                  <a:lnTo>
                    <a:pt x="186" y="190"/>
                  </a:lnTo>
                  <a:lnTo>
                    <a:pt x="186" y="190"/>
                  </a:lnTo>
                  <a:lnTo>
                    <a:pt x="188" y="186"/>
                  </a:lnTo>
                  <a:lnTo>
                    <a:pt x="188" y="184"/>
                  </a:lnTo>
                  <a:lnTo>
                    <a:pt x="188" y="180"/>
                  </a:lnTo>
                  <a:lnTo>
                    <a:pt x="186" y="176"/>
                  </a:lnTo>
                  <a:lnTo>
                    <a:pt x="168" y="160"/>
                  </a:lnTo>
                  <a:lnTo>
                    <a:pt x="168" y="150"/>
                  </a:lnTo>
                  <a:lnTo>
                    <a:pt x="182" y="136"/>
                  </a:lnTo>
                  <a:lnTo>
                    <a:pt x="204" y="158"/>
                  </a:lnTo>
                  <a:lnTo>
                    <a:pt x="204" y="158"/>
                  </a:lnTo>
                  <a:lnTo>
                    <a:pt x="208" y="160"/>
                  </a:lnTo>
                  <a:lnTo>
                    <a:pt x="212" y="160"/>
                  </a:lnTo>
                  <a:lnTo>
                    <a:pt x="212" y="160"/>
                  </a:lnTo>
                  <a:lnTo>
                    <a:pt x="214" y="160"/>
                  </a:lnTo>
                  <a:lnTo>
                    <a:pt x="218" y="158"/>
                  </a:lnTo>
                  <a:lnTo>
                    <a:pt x="218" y="158"/>
                  </a:lnTo>
                  <a:lnTo>
                    <a:pt x="220" y="154"/>
                  </a:lnTo>
                  <a:lnTo>
                    <a:pt x="222" y="150"/>
                  </a:lnTo>
                  <a:lnTo>
                    <a:pt x="220" y="146"/>
                  </a:lnTo>
                  <a:lnTo>
                    <a:pt x="218" y="144"/>
                  </a:lnTo>
                  <a:lnTo>
                    <a:pt x="196" y="122"/>
                  </a:lnTo>
                  <a:lnTo>
                    <a:pt x="216" y="102"/>
                  </a:lnTo>
                  <a:lnTo>
                    <a:pt x="236" y="124"/>
                  </a:lnTo>
                  <a:lnTo>
                    <a:pt x="236" y="124"/>
                  </a:lnTo>
                  <a:lnTo>
                    <a:pt x="240" y="126"/>
                  </a:lnTo>
                  <a:lnTo>
                    <a:pt x="244" y="128"/>
                  </a:lnTo>
                  <a:lnTo>
                    <a:pt x="244" y="128"/>
                  </a:lnTo>
                  <a:lnTo>
                    <a:pt x="248" y="126"/>
                  </a:lnTo>
                  <a:lnTo>
                    <a:pt x="252" y="124"/>
                  </a:lnTo>
                  <a:lnTo>
                    <a:pt x="252" y="124"/>
                  </a:lnTo>
                  <a:lnTo>
                    <a:pt x="254" y="122"/>
                  </a:lnTo>
                  <a:lnTo>
                    <a:pt x="254" y="118"/>
                  </a:lnTo>
                  <a:lnTo>
                    <a:pt x="254" y="114"/>
                  </a:lnTo>
                  <a:lnTo>
                    <a:pt x="252" y="110"/>
                  </a:lnTo>
                  <a:lnTo>
                    <a:pt x="230" y="88"/>
                  </a:lnTo>
                  <a:lnTo>
                    <a:pt x="280" y="38"/>
                  </a:lnTo>
                  <a:close/>
                  <a:moveTo>
                    <a:pt x="84" y="234"/>
                  </a:moveTo>
                  <a:lnTo>
                    <a:pt x="96" y="248"/>
                  </a:lnTo>
                  <a:lnTo>
                    <a:pt x="96" y="292"/>
                  </a:lnTo>
                  <a:lnTo>
                    <a:pt x="96" y="292"/>
                  </a:lnTo>
                  <a:lnTo>
                    <a:pt x="86" y="304"/>
                  </a:lnTo>
                  <a:lnTo>
                    <a:pt x="80" y="318"/>
                  </a:lnTo>
                  <a:lnTo>
                    <a:pt x="0" y="318"/>
                  </a:lnTo>
                  <a:lnTo>
                    <a:pt x="50" y="268"/>
                  </a:lnTo>
                  <a:lnTo>
                    <a:pt x="72" y="290"/>
                  </a:lnTo>
                  <a:lnTo>
                    <a:pt x="72" y="290"/>
                  </a:lnTo>
                  <a:lnTo>
                    <a:pt x="76" y="292"/>
                  </a:lnTo>
                  <a:lnTo>
                    <a:pt x="80" y="292"/>
                  </a:lnTo>
                  <a:lnTo>
                    <a:pt x="80" y="292"/>
                  </a:lnTo>
                  <a:lnTo>
                    <a:pt x="84" y="292"/>
                  </a:lnTo>
                  <a:lnTo>
                    <a:pt x="86" y="290"/>
                  </a:lnTo>
                  <a:lnTo>
                    <a:pt x="86" y="290"/>
                  </a:lnTo>
                  <a:lnTo>
                    <a:pt x="88" y="286"/>
                  </a:lnTo>
                  <a:lnTo>
                    <a:pt x="90" y="282"/>
                  </a:lnTo>
                  <a:lnTo>
                    <a:pt x="88" y="278"/>
                  </a:lnTo>
                  <a:lnTo>
                    <a:pt x="86" y="274"/>
                  </a:lnTo>
                  <a:lnTo>
                    <a:pt x="64" y="254"/>
                  </a:lnTo>
                  <a:lnTo>
                    <a:pt x="84" y="23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53" name="KMATable0ValueChain2"/>
          <p:cNvSpPr>
            <a:spLocks noChangeArrowheads="1"/>
          </p:cNvSpPr>
          <p:nvPr/>
        </p:nvSpPr>
        <p:spPr bwMode="auto">
          <a:xfrm>
            <a:off x="1343472" y="1481948"/>
            <a:ext cx="6912000" cy="238719"/>
          </a:xfrm>
          <a:prstGeom prst="chevron">
            <a:avLst>
              <a:gd name="adj" fmla="val 21138"/>
            </a:avLst>
          </a:prstGeom>
          <a:solidFill>
            <a:schemeClr val="tx2"/>
          </a:solidFill>
          <a:ln w="25400">
            <a:solidFill>
              <a:schemeClr val="bg1"/>
            </a:solidFill>
            <a:miter lim="800000"/>
            <a:headEnd/>
            <a:tailEnd/>
          </a:ln>
        </p:spPr>
        <p:txBody>
          <a:bodyPr lIns="0" tIns="0" rIns="0" bIns="0"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s-ES_tradnl" sz="11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Contabilidad General</a:t>
            </a:r>
          </a:p>
        </p:txBody>
      </p:sp>
      <p:sp>
        <p:nvSpPr>
          <p:cNvPr id="44" name="Rectangle 43"/>
          <p:cNvSpPr/>
          <p:nvPr/>
        </p:nvSpPr>
        <p:spPr>
          <a:xfrm>
            <a:off x="3756304" y="3220251"/>
            <a:ext cx="5940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Descripción</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5" name="Rectangle 4"/>
          <p:cNvSpPr/>
          <p:nvPr/>
        </p:nvSpPr>
        <p:spPr>
          <a:xfrm>
            <a:off x="1631504" y="3220251"/>
            <a:ext cx="2088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Proceso</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grpSp>
        <p:nvGrpSpPr>
          <p:cNvPr id="78" name="Group 15"/>
          <p:cNvGrpSpPr>
            <a:grpSpLocks noChangeAspect="1"/>
          </p:cNvGrpSpPr>
          <p:nvPr/>
        </p:nvGrpSpPr>
        <p:grpSpPr bwMode="auto">
          <a:xfrm>
            <a:off x="1775520" y="3248548"/>
            <a:ext cx="331372" cy="230082"/>
            <a:chOff x="1316" y="1580"/>
            <a:chExt cx="428" cy="428"/>
          </a:xfrm>
          <a:solidFill>
            <a:schemeClr val="bg1"/>
          </a:solidFill>
        </p:grpSpPr>
        <p:sp>
          <p:nvSpPr>
            <p:cNvPr id="80" name="Freeform 16"/>
            <p:cNvSpPr>
              <a:spLocks noEditPoints="1"/>
            </p:cNvSpPr>
            <p:nvPr/>
          </p:nvSpPr>
          <p:spPr bwMode="auto">
            <a:xfrm>
              <a:off x="1470" y="1713"/>
              <a:ext cx="238" cy="238"/>
            </a:xfrm>
            <a:custGeom>
              <a:avLst/>
              <a:gdLst/>
              <a:ahLst/>
              <a:cxnLst>
                <a:cxn ang="0">
                  <a:pos x="19" y="3"/>
                </a:cxn>
                <a:cxn ang="0">
                  <a:pos x="19" y="3"/>
                </a:cxn>
                <a:cxn ang="0">
                  <a:pos x="31" y="0"/>
                </a:cxn>
                <a:cxn ang="0">
                  <a:pos x="51" y="17"/>
                </a:cxn>
                <a:cxn ang="0">
                  <a:pos x="46" y="30"/>
                </a:cxn>
                <a:cxn ang="0">
                  <a:pos x="46" y="31"/>
                </a:cxn>
                <a:cxn ang="0">
                  <a:pos x="97" y="80"/>
                </a:cxn>
                <a:cxn ang="0">
                  <a:pos x="96" y="96"/>
                </a:cxn>
                <a:cxn ang="0">
                  <a:pos x="80" y="96"/>
                </a:cxn>
                <a:cxn ang="0">
                  <a:pos x="32" y="46"/>
                </a:cxn>
                <a:cxn ang="0">
                  <a:pos x="30" y="46"/>
                </a:cxn>
                <a:cxn ang="0">
                  <a:pos x="17" y="51"/>
                </a:cxn>
                <a:cxn ang="0">
                  <a:pos x="0" y="31"/>
                </a:cxn>
                <a:cxn ang="0">
                  <a:pos x="3" y="19"/>
                </a:cxn>
                <a:cxn ang="0">
                  <a:pos x="3" y="19"/>
                </a:cxn>
                <a:cxn ang="0">
                  <a:pos x="3" y="19"/>
                </a:cxn>
                <a:cxn ang="0">
                  <a:pos x="16" y="32"/>
                </a:cxn>
                <a:cxn ang="0">
                  <a:pos x="27" y="27"/>
                </a:cxn>
                <a:cxn ang="0">
                  <a:pos x="32" y="16"/>
                </a:cxn>
                <a:cxn ang="0">
                  <a:pos x="19" y="4"/>
                </a:cxn>
                <a:cxn ang="0">
                  <a:pos x="19" y="3"/>
                </a:cxn>
                <a:cxn ang="0">
                  <a:pos x="84" y="84"/>
                </a:cxn>
                <a:cxn ang="0">
                  <a:pos x="92" y="84"/>
                </a:cxn>
                <a:cxn ang="0">
                  <a:pos x="92" y="92"/>
                </a:cxn>
                <a:cxn ang="0">
                  <a:pos x="84" y="92"/>
                </a:cxn>
                <a:cxn ang="0">
                  <a:pos x="84" y="84"/>
                </a:cxn>
              </a:cxnLst>
              <a:rect l="0" t="0" r="r" b="b"/>
              <a:pathLst>
                <a:path w="101" h="101">
                  <a:moveTo>
                    <a:pt x="19" y="3"/>
                  </a:moveTo>
                  <a:cubicBezTo>
                    <a:pt x="19" y="3"/>
                    <a:pt x="19" y="3"/>
                    <a:pt x="19" y="3"/>
                  </a:cubicBezTo>
                  <a:cubicBezTo>
                    <a:pt x="31" y="0"/>
                    <a:pt x="31" y="0"/>
                    <a:pt x="31" y="0"/>
                  </a:cubicBezTo>
                  <a:cubicBezTo>
                    <a:pt x="51" y="17"/>
                    <a:pt x="51" y="17"/>
                    <a:pt x="51" y="17"/>
                  </a:cubicBezTo>
                  <a:cubicBezTo>
                    <a:pt x="46" y="30"/>
                    <a:pt x="46" y="30"/>
                    <a:pt x="46" y="30"/>
                  </a:cubicBezTo>
                  <a:cubicBezTo>
                    <a:pt x="46" y="31"/>
                    <a:pt x="46" y="31"/>
                    <a:pt x="46" y="31"/>
                  </a:cubicBezTo>
                  <a:cubicBezTo>
                    <a:pt x="97" y="80"/>
                    <a:pt x="97" y="80"/>
                    <a:pt x="97" y="80"/>
                  </a:cubicBezTo>
                  <a:cubicBezTo>
                    <a:pt x="101" y="84"/>
                    <a:pt x="101" y="92"/>
                    <a:pt x="96" y="96"/>
                  </a:cubicBezTo>
                  <a:cubicBezTo>
                    <a:pt x="92" y="100"/>
                    <a:pt x="85" y="101"/>
                    <a:pt x="80" y="96"/>
                  </a:cubicBezTo>
                  <a:cubicBezTo>
                    <a:pt x="32" y="46"/>
                    <a:pt x="32" y="46"/>
                    <a:pt x="32" y="46"/>
                  </a:cubicBezTo>
                  <a:cubicBezTo>
                    <a:pt x="30" y="46"/>
                    <a:pt x="30" y="46"/>
                    <a:pt x="30" y="46"/>
                  </a:cubicBezTo>
                  <a:cubicBezTo>
                    <a:pt x="17" y="51"/>
                    <a:pt x="17" y="51"/>
                    <a:pt x="17" y="51"/>
                  </a:cubicBezTo>
                  <a:cubicBezTo>
                    <a:pt x="0" y="31"/>
                    <a:pt x="0" y="31"/>
                    <a:pt x="0" y="31"/>
                  </a:cubicBezTo>
                  <a:cubicBezTo>
                    <a:pt x="3" y="19"/>
                    <a:pt x="3" y="19"/>
                    <a:pt x="3" y="19"/>
                  </a:cubicBezTo>
                  <a:cubicBezTo>
                    <a:pt x="3" y="19"/>
                    <a:pt x="3" y="19"/>
                    <a:pt x="3" y="19"/>
                  </a:cubicBezTo>
                  <a:cubicBezTo>
                    <a:pt x="3" y="19"/>
                    <a:pt x="3" y="19"/>
                    <a:pt x="3" y="19"/>
                  </a:cubicBezTo>
                  <a:cubicBezTo>
                    <a:pt x="16" y="32"/>
                    <a:pt x="16" y="32"/>
                    <a:pt x="16" y="32"/>
                  </a:cubicBezTo>
                  <a:cubicBezTo>
                    <a:pt x="27" y="27"/>
                    <a:pt x="27" y="27"/>
                    <a:pt x="27" y="27"/>
                  </a:cubicBezTo>
                  <a:cubicBezTo>
                    <a:pt x="32" y="16"/>
                    <a:pt x="32" y="16"/>
                    <a:pt x="32" y="16"/>
                  </a:cubicBezTo>
                  <a:cubicBezTo>
                    <a:pt x="19" y="4"/>
                    <a:pt x="19" y="4"/>
                    <a:pt x="19" y="4"/>
                  </a:cubicBezTo>
                  <a:lnTo>
                    <a:pt x="19" y="3"/>
                  </a:lnTo>
                  <a:close/>
                  <a:moveTo>
                    <a:pt x="84" y="84"/>
                  </a:moveTo>
                  <a:cubicBezTo>
                    <a:pt x="86" y="82"/>
                    <a:pt x="90" y="82"/>
                    <a:pt x="92" y="84"/>
                  </a:cubicBezTo>
                  <a:cubicBezTo>
                    <a:pt x="94" y="86"/>
                    <a:pt x="94" y="90"/>
                    <a:pt x="92" y="92"/>
                  </a:cubicBezTo>
                  <a:cubicBezTo>
                    <a:pt x="90" y="94"/>
                    <a:pt x="86" y="94"/>
                    <a:pt x="84" y="92"/>
                  </a:cubicBezTo>
                  <a:cubicBezTo>
                    <a:pt x="82" y="90"/>
                    <a:pt x="82" y="86"/>
                    <a:pt x="84" y="84"/>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Arial"/>
                <a:ea typeface="+mn-ea"/>
                <a:cs typeface="+mn-cs"/>
              </a:endParaRPr>
            </a:p>
          </p:txBody>
        </p:sp>
        <p:sp>
          <p:nvSpPr>
            <p:cNvPr id="81" name="Freeform 17"/>
            <p:cNvSpPr>
              <a:spLocks/>
            </p:cNvSpPr>
            <p:nvPr/>
          </p:nvSpPr>
          <p:spPr bwMode="auto">
            <a:xfrm>
              <a:off x="1316" y="1580"/>
              <a:ext cx="428" cy="428"/>
            </a:xfrm>
            <a:custGeom>
              <a:avLst/>
              <a:gdLst/>
              <a:ahLst/>
              <a:cxnLst>
                <a:cxn ang="0">
                  <a:pos x="104" y="0"/>
                </a:cxn>
                <a:cxn ang="0">
                  <a:pos x="108" y="24"/>
                </a:cxn>
                <a:cxn ang="0">
                  <a:pos x="126" y="31"/>
                </a:cxn>
                <a:cxn ang="0">
                  <a:pos x="145" y="17"/>
                </a:cxn>
                <a:cxn ang="0">
                  <a:pos x="164" y="36"/>
                </a:cxn>
                <a:cxn ang="0">
                  <a:pos x="150" y="56"/>
                </a:cxn>
                <a:cxn ang="0">
                  <a:pos x="157" y="74"/>
                </a:cxn>
                <a:cxn ang="0">
                  <a:pos x="181" y="78"/>
                </a:cxn>
                <a:cxn ang="0">
                  <a:pos x="181" y="104"/>
                </a:cxn>
                <a:cxn ang="0">
                  <a:pos x="157" y="108"/>
                </a:cxn>
                <a:cxn ang="0">
                  <a:pos x="152" y="120"/>
                </a:cxn>
                <a:cxn ang="0">
                  <a:pos x="137" y="105"/>
                </a:cxn>
                <a:cxn ang="0">
                  <a:pos x="139" y="97"/>
                </a:cxn>
                <a:cxn ang="0">
                  <a:pos x="97" y="43"/>
                </a:cxn>
                <a:cxn ang="0">
                  <a:pos x="43" y="84"/>
                </a:cxn>
                <a:cxn ang="0">
                  <a:pos x="84" y="139"/>
                </a:cxn>
                <a:cxn ang="0">
                  <a:pos x="106" y="136"/>
                </a:cxn>
                <a:cxn ang="0">
                  <a:pos x="121" y="152"/>
                </a:cxn>
                <a:cxn ang="0">
                  <a:pos x="108" y="157"/>
                </a:cxn>
                <a:cxn ang="0">
                  <a:pos x="104" y="181"/>
                </a:cxn>
                <a:cxn ang="0">
                  <a:pos x="77" y="181"/>
                </a:cxn>
                <a:cxn ang="0">
                  <a:pos x="73" y="157"/>
                </a:cxn>
                <a:cxn ang="0">
                  <a:pos x="55" y="150"/>
                </a:cxn>
                <a:cxn ang="0">
                  <a:pos x="36" y="164"/>
                </a:cxn>
                <a:cxn ang="0">
                  <a:pos x="17" y="145"/>
                </a:cxn>
                <a:cxn ang="0">
                  <a:pos x="31" y="126"/>
                </a:cxn>
                <a:cxn ang="0">
                  <a:pos x="24" y="108"/>
                </a:cxn>
                <a:cxn ang="0">
                  <a:pos x="0" y="104"/>
                </a:cxn>
                <a:cxn ang="0">
                  <a:pos x="0" y="78"/>
                </a:cxn>
                <a:cxn ang="0">
                  <a:pos x="24" y="73"/>
                </a:cxn>
                <a:cxn ang="0">
                  <a:pos x="31" y="56"/>
                </a:cxn>
                <a:cxn ang="0">
                  <a:pos x="17" y="36"/>
                </a:cxn>
                <a:cxn ang="0">
                  <a:pos x="36" y="17"/>
                </a:cxn>
                <a:cxn ang="0">
                  <a:pos x="56" y="31"/>
                </a:cxn>
                <a:cxn ang="0">
                  <a:pos x="73" y="24"/>
                </a:cxn>
                <a:cxn ang="0">
                  <a:pos x="78" y="0"/>
                </a:cxn>
                <a:cxn ang="0">
                  <a:pos x="104" y="0"/>
                </a:cxn>
              </a:cxnLst>
              <a:rect l="0" t="0" r="r" b="b"/>
              <a:pathLst>
                <a:path w="181" h="181">
                  <a:moveTo>
                    <a:pt x="104" y="0"/>
                  </a:moveTo>
                  <a:cubicBezTo>
                    <a:pt x="108" y="24"/>
                    <a:pt x="108" y="24"/>
                    <a:pt x="108" y="24"/>
                  </a:cubicBezTo>
                  <a:cubicBezTo>
                    <a:pt x="126" y="31"/>
                    <a:pt x="126" y="31"/>
                    <a:pt x="126" y="31"/>
                  </a:cubicBezTo>
                  <a:cubicBezTo>
                    <a:pt x="145" y="17"/>
                    <a:pt x="145" y="17"/>
                    <a:pt x="145" y="17"/>
                  </a:cubicBezTo>
                  <a:cubicBezTo>
                    <a:pt x="164" y="36"/>
                    <a:pt x="164" y="36"/>
                    <a:pt x="164" y="36"/>
                  </a:cubicBezTo>
                  <a:cubicBezTo>
                    <a:pt x="150" y="56"/>
                    <a:pt x="150" y="56"/>
                    <a:pt x="150" y="56"/>
                  </a:cubicBezTo>
                  <a:cubicBezTo>
                    <a:pt x="157" y="74"/>
                    <a:pt x="157" y="74"/>
                    <a:pt x="157" y="74"/>
                  </a:cubicBezTo>
                  <a:cubicBezTo>
                    <a:pt x="181" y="78"/>
                    <a:pt x="181" y="78"/>
                    <a:pt x="181" y="78"/>
                  </a:cubicBezTo>
                  <a:cubicBezTo>
                    <a:pt x="181" y="104"/>
                    <a:pt x="181" y="104"/>
                    <a:pt x="181" y="104"/>
                  </a:cubicBezTo>
                  <a:cubicBezTo>
                    <a:pt x="157" y="108"/>
                    <a:pt x="157" y="108"/>
                    <a:pt x="157" y="108"/>
                  </a:cubicBezTo>
                  <a:cubicBezTo>
                    <a:pt x="152" y="120"/>
                    <a:pt x="152" y="120"/>
                    <a:pt x="152" y="120"/>
                  </a:cubicBezTo>
                  <a:cubicBezTo>
                    <a:pt x="137" y="105"/>
                    <a:pt x="137" y="105"/>
                    <a:pt x="137" y="105"/>
                  </a:cubicBezTo>
                  <a:cubicBezTo>
                    <a:pt x="138" y="103"/>
                    <a:pt x="138" y="100"/>
                    <a:pt x="139" y="97"/>
                  </a:cubicBezTo>
                  <a:cubicBezTo>
                    <a:pt x="142" y="71"/>
                    <a:pt x="124" y="46"/>
                    <a:pt x="97" y="43"/>
                  </a:cubicBezTo>
                  <a:cubicBezTo>
                    <a:pt x="71" y="39"/>
                    <a:pt x="46" y="58"/>
                    <a:pt x="43" y="84"/>
                  </a:cubicBezTo>
                  <a:cubicBezTo>
                    <a:pt x="39" y="111"/>
                    <a:pt x="58" y="135"/>
                    <a:pt x="84" y="139"/>
                  </a:cubicBezTo>
                  <a:cubicBezTo>
                    <a:pt x="92" y="140"/>
                    <a:pt x="99" y="139"/>
                    <a:pt x="106" y="136"/>
                  </a:cubicBezTo>
                  <a:cubicBezTo>
                    <a:pt x="121" y="152"/>
                    <a:pt x="121" y="152"/>
                    <a:pt x="121" y="152"/>
                  </a:cubicBezTo>
                  <a:cubicBezTo>
                    <a:pt x="108" y="157"/>
                    <a:pt x="108" y="157"/>
                    <a:pt x="108" y="157"/>
                  </a:cubicBezTo>
                  <a:cubicBezTo>
                    <a:pt x="104" y="181"/>
                    <a:pt x="104" y="181"/>
                    <a:pt x="104" y="181"/>
                  </a:cubicBezTo>
                  <a:cubicBezTo>
                    <a:pt x="77" y="181"/>
                    <a:pt x="77" y="181"/>
                    <a:pt x="77" y="181"/>
                  </a:cubicBezTo>
                  <a:cubicBezTo>
                    <a:pt x="73" y="157"/>
                    <a:pt x="73" y="157"/>
                    <a:pt x="73" y="157"/>
                  </a:cubicBezTo>
                  <a:cubicBezTo>
                    <a:pt x="55" y="150"/>
                    <a:pt x="55" y="150"/>
                    <a:pt x="55" y="150"/>
                  </a:cubicBezTo>
                  <a:cubicBezTo>
                    <a:pt x="36" y="164"/>
                    <a:pt x="36" y="164"/>
                    <a:pt x="36" y="164"/>
                  </a:cubicBezTo>
                  <a:cubicBezTo>
                    <a:pt x="17" y="145"/>
                    <a:pt x="17" y="145"/>
                    <a:pt x="17" y="145"/>
                  </a:cubicBezTo>
                  <a:cubicBezTo>
                    <a:pt x="31" y="126"/>
                    <a:pt x="31" y="126"/>
                    <a:pt x="31" y="126"/>
                  </a:cubicBezTo>
                  <a:cubicBezTo>
                    <a:pt x="24" y="108"/>
                    <a:pt x="24" y="108"/>
                    <a:pt x="24" y="108"/>
                  </a:cubicBezTo>
                  <a:cubicBezTo>
                    <a:pt x="0" y="104"/>
                    <a:pt x="0" y="104"/>
                    <a:pt x="0" y="104"/>
                  </a:cubicBezTo>
                  <a:cubicBezTo>
                    <a:pt x="0" y="78"/>
                    <a:pt x="0" y="78"/>
                    <a:pt x="0" y="78"/>
                  </a:cubicBezTo>
                  <a:cubicBezTo>
                    <a:pt x="24" y="73"/>
                    <a:pt x="24" y="73"/>
                    <a:pt x="24" y="73"/>
                  </a:cubicBezTo>
                  <a:cubicBezTo>
                    <a:pt x="31" y="56"/>
                    <a:pt x="31" y="56"/>
                    <a:pt x="31" y="56"/>
                  </a:cubicBezTo>
                  <a:cubicBezTo>
                    <a:pt x="17" y="36"/>
                    <a:pt x="17" y="36"/>
                    <a:pt x="17" y="36"/>
                  </a:cubicBezTo>
                  <a:cubicBezTo>
                    <a:pt x="36" y="17"/>
                    <a:pt x="36" y="17"/>
                    <a:pt x="36" y="17"/>
                  </a:cubicBezTo>
                  <a:cubicBezTo>
                    <a:pt x="56" y="31"/>
                    <a:pt x="56" y="31"/>
                    <a:pt x="56" y="31"/>
                  </a:cubicBezTo>
                  <a:cubicBezTo>
                    <a:pt x="73" y="24"/>
                    <a:pt x="73" y="24"/>
                    <a:pt x="73" y="24"/>
                  </a:cubicBezTo>
                  <a:cubicBezTo>
                    <a:pt x="78" y="0"/>
                    <a:pt x="78" y="0"/>
                    <a:pt x="78" y="0"/>
                  </a:cubicBezTo>
                  <a:lnTo>
                    <a:pt x="10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120" name="Freeform 5014"/>
          <p:cNvSpPr>
            <a:spLocks noEditPoints="1"/>
          </p:cNvSpPr>
          <p:nvPr/>
        </p:nvSpPr>
        <p:spPr bwMode="auto">
          <a:xfrm>
            <a:off x="9661908" y="3265622"/>
            <a:ext cx="250516" cy="184071"/>
          </a:xfrm>
          <a:custGeom>
            <a:avLst/>
            <a:gdLst>
              <a:gd name="T0" fmla="*/ 360 w 360"/>
              <a:gd name="T1" fmla="*/ 256 h 278"/>
              <a:gd name="T2" fmla="*/ 360 w 360"/>
              <a:gd name="T3" fmla="*/ 252 h 278"/>
              <a:gd name="T4" fmla="*/ 358 w 360"/>
              <a:gd name="T5" fmla="*/ 252 h 278"/>
              <a:gd name="T6" fmla="*/ 318 w 360"/>
              <a:gd name="T7" fmla="*/ 200 h 278"/>
              <a:gd name="T8" fmla="*/ 314 w 360"/>
              <a:gd name="T9" fmla="*/ 198 h 278"/>
              <a:gd name="T10" fmla="*/ 50 w 360"/>
              <a:gd name="T11" fmla="*/ 196 h 278"/>
              <a:gd name="T12" fmla="*/ 46 w 360"/>
              <a:gd name="T13" fmla="*/ 198 h 278"/>
              <a:gd name="T14" fmla="*/ 2 w 360"/>
              <a:gd name="T15" fmla="*/ 250 h 278"/>
              <a:gd name="T16" fmla="*/ 2 w 360"/>
              <a:gd name="T17" fmla="*/ 252 h 278"/>
              <a:gd name="T18" fmla="*/ 0 w 360"/>
              <a:gd name="T19" fmla="*/ 252 h 278"/>
              <a:gd name="T20" fmla="*/ 0 w 360"/>
              <a:gd name="T21" fmla="*/ 256 h 278"/>
              <a:gd name="T22" fmla="*/ 0 w 360"/>
              <a:gd name="T23" fmla="*/ 256 h 278"/>
              <a:gd name="T24" fmla="*/ 0 w 360"/>
              <a:gd name="T25" fmla="*/ 268 h 278"/>
              <a:gd name="T26" fmla="*/ 4 w 360"/>
              <a:gd name="T27" fmla="*/ 276 h 278"/>
              <a:gd name="T28" fmla="*/ 10 w 360"/>
              <a:gd name="T29" fmla="*/ 278 h 278"/>
              <a:gd name="T30" fmla="*/ 350 w 360"/>
              <a:gd name="T31" fmla="*/ 278 h 278"/>
              <a:gd name="T32" fmla="*/ 356 w 360"/>
              <a:gd name="T33" fmla="*/ 276 h 278"/>
              <a:gd name="T34" fmla="*/ 360 w 360"/>
              <a:gd name="T35" fmla="*/ 268 h 278"/>
              <a:gd name="T36" fmla="*/ 360 w 360"/>
              <a:gd name="T37" fmla="*/ 256 h 278"/>
              <a:gd name="T38" fmla="*/ 360 w 360"/>
              <a:gd name="T39" fmla="*/ 256 h 278"/>
              <a:gd name="T40" fmla="*/ 146 w 360"/>
              <a:gd name="T41" fmla="*/ 234 h 278"/>
              <a:gd name="T42" fmla="*/ 226 w 360"/>
              <a:gd name="T43" fmla="*/ 254 h 278"/>
              <a:gd name="T44" fmla="*/ 338 w 360"/>
              <a:gd name="T45" fmla="*/ 268 h 278"/>
              <a:gd name="T46" fmla="*/ 334 w 360"/>
              <a:gd name="T47" fmla="*/ 270 h 278"/>
              <a:gd name="T48" fmla="*/ 332 w 360"/>
              <a:gd name="T49" fmla="*/ 270 h 278"/>
              <a:gd name="T50" fmla="*/ 326 w 360"/>
              <a:gd name="T51" fmla="*/ 268 h 278"/>
              <a:gd name="T52" fmla="*/ 324 w 360"/>
              <a:gd name="T53" fmla="*/ 262 h 278"/>
              <a:gd name="T54" fmla="*/ 326 w 360"/>
              <a:gd name="T55" fmla="*/ 256 h 278"/>
              <a:gd name="T56" fmla="*/ 328 w 360"/>
              <a:gd name="T57" fmla="*/ 256 h 278"/>
              <a:gd name="T58" fmla="*/ 334 w 360"/>
              <a:gd name="T59" fmla="*/ 256 h 278"/>
              <a:gd name="T60" fmla="*/ 338 w 360"/>
              <a:gd name="T61" fmla="*/ 256 h 278"/>
              <a:gd name="T62" fmla="*/ 340 w 360"/>
              <a:gd name="T63" fmla="*/ 262 h 278"/>
              <a:gd name="T64" fmla="*/ 340 w 360"/>
              <a:gd name="T65" fmla="*/ 266 h 278"/>
              <a:gd name="T66" fmla="*/ 338 w 360"/>
              <a:gd name="T67" fmla="*/ 268 h 278"/>
              <a:gd name="T68" fmla="*/ 306 w 360"/>
              <a:gd name="T69" fmla="*/ 184 h 278"/>
              <a:gd name="T70" fmla="*/ 310 w 360"/>
              <a:gd name="T71" fmla="*/ 184 h 278"/>
              <a:gd name="T72" fmla="*/ 318 w 360"/>
              <a:gd name="T73" fmla="*/ 178 h 278"/>
              <a:gd name="T74" fmla="*/ 318 w 360"/>
              <a:gd name="T75" fmla="*/ 12 h 278"/>
              <a:gd name="T76" fmla="*/ 318 w 360"/>
              <a:gd name="T77" fmla="*/ 6 h 278"/>
              <a:gd name="T78" fmla="*/ 310 w 360"/>
              <a:gd name="T79" fmla="*/ 0 h 278"/>
              <a:gd name="T80" fmla="*/ 54 w 360"/>
              <a:gd name="T81" fmla="*/ 0 h 278"/>
              <a:gd name="T82" fmla="*/ 50 w 360"/>
              <a:gd name="T83" fmla="*/ 0 h 278"/>
              <a:gd name="T84" fmla="*/ 42 w 360"/>
              <a:gd name="T85" fmla="*/ 6 h 278"/>
              <a:gd name="T86" fmla="*/ 42 w 360"/>
              <a:gd name="T87" fmla="*/ 172 h 278"/>
              <a:gd name="T88" fmla="*/ 42 w 360"/>
              <a:gd name="T89" fmla="*/ 178 h 278"/>
              <a:gd name="T90" fmla="*/ 50 w 360"/>
              <a:gd name="T91" fmla="*/ 184 h 278"/>
              <a:gd name="T92" fmla="*/ 54 w 360"/>
              <a:gd name="T93" fmla="*/ 184 h 278"/>
              <a:gd name="T94" fmla="*/ 294 w 360"/>
              <a:gd name="T95" fmla="*/ 24 h 278"/>
              <a:gd name="T96" fmla="*/ 66 w 360"/>
              <a:gd name="T97"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0" h="278">
                <a:moveTo>
                  <a:pt x="360" y="256"/>
                </a:moveTo>
                <a:lnTo>
                  <a:pt x="360" y="256"/>
                </a:lnTo>
                <a:lnTo>
                  <a:pt x="360" y="252"/>
                </a:lnTo>
                <a:lnTo>
                  <a:pt x="360" y="252"/>
                </a:lnTo>
                <a:lnTo>
                  <a:pt x="358" y="252"/>
                </a:lnTo>
                <a:lnTo>
                  <a:pt x="358" y="252"/>
                </a:lnTo>
                <a:lnTo>
                  <a:pt x="358" y="250"/>
                </a:lnTo>
                <a:lnTo>
                  <a:pt x="318" y="200"/>
                </a:lnTo>
                <a:lnTo>
                  <a:pt x="318" y="200"/>
                </a:lnTo>
                <a:lnTo>
                  <a:pt x="314" y="198"/>
                </a:lnTo>
                <a:lnTo>
                  <a:pt x="310" y="196"/>
                </a:lnTo>
                <a:lnTo>
                  <a:pt x="50" y="196"/>
                </a:lnTo>
                <a:lnTo>
                  <a:pt x="50" y="196"/>
                </a:lnTo>
                <a:lnTo>
                  <a:pt x="46" y="198"/>
                </a:lnTo>
                <a:lnTo>
                  <a:pt x="42" y="200"/>
                </a:lnTo>
                <a:lnTo>
                  <a:pt x="2" y="250"/>
                </a:lnTo>
                <a:lnTo>
                  <a:pt x="2" y="250"/>
                </a:lnTo>
                <a:lnTo>
                  <a:pt x="2" y="252"/>
                </a:lnTo>
                <a:lnTo>
                  <a:pt x="2" y="252"/>
                </a:lnTo>
                <a:lnTo>
                  <a:pt x="0" y="252"/>
                </a:lnTo>
                <a:lnTo>
                  <a:pt x="0" y="252"/>
                </a:lnTo>
                <a:lnTo>
                  <a:pt x="0" y="256"/>
                </a:lnTo>
                <a:lnTo>
                  <a:pt x="0" y="256"/>
                </a:lnTo>
                <a:lnTo>
                  <a:pt x="0" y="256"/>
                </a:lnTo>
                <a:lnTo>
                  <a:pt x="0" y="268"/>
                </a:lnTo>
                <a:lnTo>
                  <a:pt x="0" y="268"/>
                </a:lnTo>
                <a:lnTo>
                  <a:pt x="0" y="272"/>
                </a:lnTo>
                <a:lnTo>
                  <a:pt x="4" y="276"/>
                </a:lnTo>
                <a:lnTo>
                  <a:pt x="6" y="278"/>
                </a:lnTo>
                <a:lnTo>
                  <a:pt x="10" y="278"/>
                </a:lnTo>
                <a:lnTo>
                  <a:pt x="350" y="278"/>
                </a:lnTo>
                <a:lnTo>
                  <a:pt x="350" y="278"/>
                </a:lnTo>
                <a:lnTo>
                  <a:pt x="354" y="278"/>
                </a:lnTo>
                <a:lnTo>
                  <a:pt x="356" y="276"/>
                </a:lnTo>
                <a:lnTo>
                  <a:pt x="360" y="272"/>
                </a:lnTo>
                <a:lnTo>
                  <a:pt x="360" y="268"/>
                </a:lnTo>
                <a:lnTo>
                  <a:pt x="360" y="256"/>
                </a:lnTo>
                <a:lnTo>
                  <a:pt x="360" y="256"/>
                </a:lnTo>
                <a:lnTo>
                  <a:pt x="360" y="256"/>
                </a:lnTo>
                <a:lnTo>
                  <a:pt x="360" y="256"/>
                </a:lnTo>
                <a:close/>
                <a:moveTo>
                  <a:pt x="134" y="254"/>
                </a:moveTo>
                <a:lnTo>
                  <a:pt x="146" y="234"/>
                </a:lnTo>
                <a:lnTo>
                  <a:pt x="214" y="234"/>
                </a:lnTo>
                <a:lnTo>
                  <a:pt x="226" y="254"/>
                </a:lnTo>
                <a:lnTo>
                  <a:pt x="134" y="254"/>
                </a:lnTo>
                <a:close/>
                <a:moveTo>
                  <a:pt x="338" y="268"/>
                </a:moveTo>
                <a:lnTo>
                  <a:pt x="338" y="268"/>
                </a:lnTo>
                <a:lnTo>
                  <a:pt x="334" y="270"/>
                </a:lnTo>
                <a:lnTo>
                  <a:pt x="332" y="270"/>
                </a:lnTo>
                <a:lnTo>
                  <a:pt x="332" y="270"/>
                </a:lnTo>
                <a:lnTo>
                  <a:pt x="326" y="268"/>
                </a:lnTo>
                <a:lnTo>
                  <a:pt x="326" y="268"/>
                </a:lnTo>
                <a:lnTo>
                  <a:pt x="324" y="262"/>
                </a:lnTo>
                <a:lnTo>
                  <a:pt x="324" y="262"/>
                </a:lnTo>
                <a:lnTo>
                  <a:pt x="324" y="260"/>
                </a:lnTo>
                <a:lnTo>
                  <a:pt x="326" y="256"/>
                </a:lnTo>
                <a:lnTo>
                  <a:pt x="326" y="256"/>
                </a:lnTo>
                <a:lnTo>
                  <a:pt x="328" y="256"/>
                </a:lnTo>
                <a:lnTo>
                  <a:pt x="332" y="254"/>
                </a:lnTo>
                <a:lnTo>
                  <a:pt x="334" y="256"/>
                </a:lnTo>
                <a:lnTo>
                  <a:pt x="338" y="256"/>
                </a:lnTo>
                <a:lnTo>
                  <a:pt x="338" y="256"/>
                </a:lnTo>
                <a:lnTo>
                  <a:pt x="340" y="260"/>
                </a:lnTo>
                <a:lnTo>
                  <a:pt x="340" y="262"/>
                </a:lnTo>
                <a:lnTo>
                  <a:pt x="340" y="262"/>
                </a:lnTo>
                <a:lnTo>
                  <a:pt x="340" y="266"/>
                </a:lnTo>
                <a:lnTo>
                  <a:pt x="338" y="268"/>
                </a:lnTo>
                <a:lnTo>
                  <a:pt x="338" y="268"/>
                </a:lnTo>
                <a:close/>
                <a:moveTo>
                  <a:pt x="54" y="184"/>
                </a:moveTo>
                <a:lnTo>
                  <a:pt x="306" y="184"/>
                </a:lnTo>
                <a:lnTo>
                  <a:pt x="306" y="184"/>
                </a:lnTo>
                <a:lnTo>
                  <a:pt x="310" y="184"/>
                </a:lnTo>
                <a:lnTo>
                  <a:pt x="314" y="182"/>
                </a:lnTo>
                <a:lnTo>
                  <a:pt x="318" y="178"/>
                </a:lnTo>
                <a:lnTo>
                  <a:pt x="318" y="172"/>
                </a:lnTo>
                <a:lnTo>
                  <a:pt x="318" y="12"/>
                </a:lnTo>
                <a:lnTo>
                  <a:pt x="318" y="12"/>
                </a:lnTo>
                <a:lnTo>
                  <a:pt x="318" y="6"/>
                </a:lnTo>
                <a:lnTo>
                  <a:pt x="314" y="2"/>
                </a:lnTo>
                <a:lnTo>
                  <a:pt x="310" y="0"/>
                </a:lnTo>
                <a:lnTo>
                  <a:pt x="306" y="0"/>
                </a:lnTo>
                <a:lnTo>
                  <a:pt x="54" y="0"/>
                </a:lnTo>
                <a:lnTo>
                  <a:pt x="54" y="0"/>
                </a:lnTo>
                <a:lnTo>
                  <a:pt x="50" y="0"/>
                </a:lnTo>
                <a:lnTo>
                  <a:pt x="46" y="2"/>
                </a:lnTo>
                <a:lnTo>
                  <a:pt x="42" y="6"/>
                </a:lnTo>
                <a:lnTo>
                  <a:pt x="42" y="12"/>
                </a:lnTo>
                <a:lnTo>
                  <a:pt x="42" y="172"/>
                </a:lnTo>
                <a:lnTo>
                  <a:pt x="42" y="172"/>
                </a:lnTo>
                <a:lnTo>
                  <a:pt x="42" y="178"/>
                </a:lnTo>
                <a:lnTo>
                  <a:pt x="46" y="182"/>
                </a:lnTo>
                <a:lnTo>
                  <a:pt x="50" y="184"/>
                </a:lnTo>
                <a:lnTo>
                  <a:pt x="54" y="184"/>
                </a:lnTo>
                <a:lnTo>
                  <a:pt x="54" y="184"/>
                </a:lnTo>
                <a:close/>
                <a:moveTo>
                  <a:pt x="66" y="24"/>
                </a:moveTo>
                <a:lnTo>
                  <a:pt x="294" y="24"/>
                </a:lnTo>
                <a:lnTo>
                  <a:pt x="294" y="160"/>
                </a:lnTo>
                <a:lnTo>
                  <a:pt x="66" y="160"/>
                </a:lnTo>
                <a:lnTo>
                  <a:pt x="66" y="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grpSp>
        <p:nvGrpSpPr>
          <p:cNvPr id="15" name="Group 14">
            <a:extLst>
              <a:ext uri="{FF2B5EF4-FFF2-40B4-BE49-F238E27FC236}">
                <a16:creationId xmlns:a16="http://schemas.microsoft.com/office/drawing/2014/main" id="{F90E6F75-52E7-4C20-80C3-B6002248B6B7}"/>
              </a:ext>
            </a:extLst>
          </p:cNvPr>
          <p:cNvGrpSpPr/>
          <p:nvPr/>
        </p:nvGrpSpPr>
        <p:grpSpPr>
          <a:xfrm>
            <a:off x="1271465" y="2645174"/>
            <a:ext cx="2645723" cy="522388"/>
            <a:chOff x="623392" y="2645174"/>
            <a:chExt cx="2645723" cy="522388"/>
          </a:xfrm>
        </p:grpSpPr>
        <p:sp>
          <p:nvSpPr>
            <p:cNvPr id="52" name="16 Rectángulo redondeado"/>
            <p:cNvSpPr/>
            <p:nvPr/>
          </p:nvSpPr>
          <p:spPr>
            <a:xfrm>
              <a:off x="623392" y="2807562"/>
              <a:ext cx="2439942" cy="360000"/>
            </a:xfrm>
            <a:prstGeom prst="roundRect">
              <a:avLst/>
            </a:prstGeom>
            <a:solidFill>
              <a:schemeClr val="accent5">
                <a:lumMod val="50000"/>
              </a:schemeClr>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2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Características generales</a:t>
              </a:r>
            </a:p>
          </p:txBody>
        </p:sp>
        <p:grpSp>
          <p:nvGrpSpPr>
            <p:cNvPr id="12" name="Group 11">
              <a:extLst>
                <a:ext uri="{FF2B5EF4-FFF2-40B4-BE49-F238E27FC236}">
                  <a16:creationId xmlns:a16="http://schemas.microsoft.com/office/drawing/2014/main" id="{BDA0D93D-53AA-4E52-AEE9-C615AFDE9270}"/>
                </a:ext>
              </a:extLst>
            </p:cNvPr>
            <p:cNvGrpSpPr/>
            <p:nvPr/>
          </p:nvGrpSpPr>
          <p:grpSpPr>
            <a:xfrm>
              <a:off x="2837115" y="2645174"/>
              <a:ext cx="432000" cy="432000"/>
              <a:chOff x="2837115" y="2645174"/>
              <a:chExt cx="432000" cy="432000"/>
            </a:xfrm>
          </p:grpSpPr>
          <p:sp>
            <p:nvSpPr>
              <p:cNvPr id="43" name="Oval 42"/>
              <p:cNvSpPr/>
              <p:nvPr/>
            </p:nvSpPr>
            <p:spPr>
              <a:xfrm>
                <a:off x="2837115" y="2645174"/>
                <a:ext cx="432000" cy="432000"/>
              </a:xfrm>
              <a:prstGeom prst="ellipse">
                <a:avLst/>
              </a:prstGeom>
              <a:solidFill>
                <a:srgbClr val="00A3A1"/>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endParaRPr>
              </a:p>
            </p:txBody>
          </p:sp>
          <p:sp>
            <p:nvSpPr>
              <p:cNvPr id="34" name="Freeform 4958"/>
              <p:cNvSpPr>
                <a:spLocks noEditPoints="1"/>
              </p:cNvSpPr>
              <p:nvPr/>
            </p:nvSpPr>
            <p:spPr bwMode="auto">
              <a:xfrm>
                <a:off x="2920268" y="2709154"/>
                <a:ext cx="265695" cy="282144"/>
              </a:xfrm>
              <a:custGeom>
                <a:avLst/>
                <a:gdLst>
                  <a:gd name="T0" fmla="*/ 294 w 414"/>
                  <a:gd name="T1" fmla="*/ 176 h 404"/>
                  <a:gd name="T2" fmla="*/ 272 w 414"/>
                  <a:gd name="T3" fmla="*/ 200 h 404"/>
                  <a:gd name="T4" fmla="*/ 272 w 414"/>
                  <a:gd name="T5" fmla="*/ 220 h 404"/>
                  <a:gd name="T6" fmla="*/ 294 w 414"/>
                  <a:gd name="T7" fmla="*/ 244 h 404"/>
                  <a:gd name="T8" fmla="*/ 286 w 414"/>
                  <a:gd name="T9" fmla="*/ 316 h 404"/>
                  <a:gd name="T10" fmla="*/ 244 w 414"/>
                  <a:gd name="T11" fmla="*/ 338 h 404"/>
                  <a:gd name="T12" fmla="*/ 212 w 414"/>
                  <a:gd name="T13" fmla="*/ 316 h 404"/>
                  <a:gd name="T14" fmla="*/ 170 w 414"/>
                  <a:gd name="T15" fmla="*/ 332 h 404"/>
                  <a:gd name="T16" fmla="*/ 112 w 414"/>
                  <a:gd name="T17" fmla="*/ 378 h 404"/>
                  <a:gd name="T18" fmla="*/ 128 w 414"/>
                  <a:gd name="T19" fmla="*/ 390 h 404"/>
                  <a:gd name="T20" fmla="*/ 174 w 414"/>
                  <a:gd name="T21" fmla="*/ 372 h 404"/>
                  <a:gd name="T22" fmla="*/ 212 w 414"/>
                  <a:gd name="T23" fmla="*/ 382 h 404"/>
                  <a:gd name="T24" fmla="*/ 244 w 414"/>
                  <a:gd name="T25" fmla="*/ 358 h 404"/>
                  <a:gd name="T26" fmla="*/ 302 w 414"/>
                  <a:gd name="T27" fmla="*/ 328 h 404"/>
                  <a:gd name="T28" fmla="*/ 314 w 414"/>
                  <a:gd name="T29" fmla="*/ 288 h 404"/>
                  <a:gd name="T30" fmla="*/ 336 w 414"/>
                  <a:gd name="T31" fmla="*/ 228 h 404"/>
                  <a:gd name="T32" fmla="*/ 414 w 414"/>
                  <a:gd name="T33" fmla="*/ 210 h 404"/>
                  <a:gd name="T34" fmla="*/ 330 w 414"/>
                  <a:gd name="T35" fmla="*/ 184 h 404"/>
                  <a:gd name="T36" fmla="*/ 200 w 414"/>
                  <a:gd name="T37" fmla="*/ 364 h 404"/>
                  <a:gd name="T38" fmla="*/ 186 w 414"/>
                  <a:gd name="T39" fmla="*/ 348 h 404"/>
                  <a:gd name="T40" fmla="*/ 200 w 414"/>
                  <a:gd name="T41" fmla="*/ 334 h 404"/>
                  <a:gd name="T42" fmla="*/ 216 w 414"/>
                  <a:gd name="T43" fmla="*/ 348 h 404"/>
                  <a:gd name="T44" fmla="*/ 200 w 414"/>
                  <a:gd name="T45" fmla="*/ 364 h 404"/>
                  <a:gd name="T46" fmla="*/ 334 w 414"/>
                  <a:gd name="T47" fmla="*/ 138 h 404"/>
                  <a:gd name="T48" fmla="*/ 16 w 414"/>
                  <a:gd name="T49" fmla="*/ 292 h 404"/>
                  <a:gd name="T50" fmla="*/ 46 w 414"/>
                  <a:gd name="T51" fmla="*/ 240 h 404"/>
                  <a:gd name="T52" fmla="*/ 80 w 414"/>
                  <a:gd name="T53" fmla="*/ 240 h 404"/>
                  <a:gd name="T54" fmla="*/ 120 w 414"/>
                  <a:gd name="T55" fmla="*/ 238 h 404"/>
                  <a:gd name="T56" fmla="*/ 168 w 414"/>
                  <a:gd name="T57" fmla="*/ 220 h 404"/>
                  <a:gd name="T58" fmla="*/ 136 w 414"/>
                  <a:gd name="T59" fmla="*/ 200 h 404"/>
                  <a:gd name="T60" fmla="*/ 120 w 414"/>
                  <a:gd name="T61" fmla="*/ 182 h 404"/>
                  <a:gd name="T62" fmla="*/ 86 w 414"/>
                  <a:gd name="T63" fmla="*/ 176 h 404"/>
                  <a:gd name="T64" fmla="*/ 62 w 414"/>
                  <a:gd name="T65" fmla="*/ 206 h 404"/>
                  <a:gd name="T66" fmla="*/ 16 w 414"/>
                  <a:gd name="T67" fmla="*/ 242 h 404"/>
                  <a:gd name="T68" fmla="*/ 6 w 414"/>
                  <a:gd name="T69" fmla="*/ 292 h 404"/>
                  <a:gd name="T70" fmla="*/ 104 w 414"/>
                  <a:gd name="T71" fmla="*/ 196 h 404"/>
                  <a:gd name="T72" fmla="*/ 112 w 414"/>
                  <a:gd name="T73" fmla="*/ 216 h 404"/>
                  <a:gd name="T74" fmla="*/ 92 w 414"/>
                  <a:gd name="T75" fmla="*/ 224 h 404"/>
                  <a:gd name="T76" fmla="*/ 84 w 414"/>
                  <a:gd name="T77" fmla="*/ 204 h 404"/>
                  <a:gd name="T78" fmla="*/ 108 w 414"/>
                  <a:gd name="T79" fmla="*/ 306 h 404"/>
                  <a:gd name="T80" fmla="*/ 124 w 414"/>
                  <a:gd name="T81" fmla="*/ 284 h 404"/>
                  <a:gd name="T82" fmla="*/ 184 w 414"/>
                  <a:gd name="T83" fmla="*/ 234 h 404"/>
                  <a:gd name="T84" fmla="*/ 212 w 414"/>
                  <a:gd name="T85" fmla="*/ 202 h 404"/>
                  <a:gd name="T86" fmla="*/ 180 w 414"/>
                  <a:gd name="T87" fmla="*/ 276 h 404"/>
                  <a:gd name="T88" fmla="*/ 108 w 414"/>
                  <a:gd name="T89" fmla="*/ 306 h 404"/>
                  <a:gd name="T90" fmla="*/ 212 w 414"/>
                  <a:gd name="T91" fmla="*/ 68 h 404"/>
                  <a:gd name="T92" fmla="*/ 236 w 414"/>
                  <a:gd name="T93" fmla="*/ 34 h 404"/>
                  <a:gd name="T94" fmla="*/ 222 w 414"/>
                  <a:gd name="T95" fmla="*/ 6 h 404"/>
                  <a:gd name="T96" fmla="*/ 194 w 414"/>
                  <a:gd name="T97" fmla="*/ 0 h 404"/>
                  <a:gd name="T98" fmla="*/ 168 w 414"/>
                  <a:gd name="T99" fmla="*/ 22 h 404"/>
                  <a:gd name="T100" fmla="*/ 174 w 414"/>
                  <a:gd name="T101" fmla="*/ 56 h 404"/>
                  <a:gd name="T102" fmla="*/ 202 w 414"/>
                  <a:gd name="T103" fmla="*/ 20 h 404"/>
                  <a:gd name="T104" fmla="*/ 216 w 414"/>
                  <a:gd name="T105" fmla="*/ 34 h 404"/>
                  <a:gd name="T106" fmla="*/ 202 w 414"/>
                  <a:gd name="T107" fmla="*/ 50 h 404"/>
                  <a:gd name="T108" fmla="*/ 186 w 414"/>
                  <a:gd name="T109" fmla="*/ 34 h 404"/>
                  <a:gd name="T110" fmla="*/ 202 w 414"/>
                  <a:gd name="T111" fmla="*/ 20 h 404"/>
                  <a:gd name="T112" fmla="*/ 2 w 414"/>
                  <a:gd name="T113" fmla="*/ 138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4" h="404">
                    <a:moveTo>
                      <a:pt x="314" y="176"/>
                    </a:moveTo>
                    <a:lnTo>
                      <a:pt x="314" y="30"/>
                    </a:lnTo>
                    <a:lnTo>
                      <a:pt x="314" y="30"/>
                    </a:lnTo>
                    <a:lnTo>
                      <a:pt x="294" y="20"/>
                    </a:lnTo>
                    <a:lnTo>
                      <a:pt x="294" y="176"/>
                    </a:lnTo>
                    <a:lnTo>
                      <a:pt x="294" y="176"/>
                    </a:lnTo>
                    <a:lnTo>
                      <a:pt x="286" y="180"/>
                    </a:lnTo>
                    <a:lnTo>
                      <a:pt x="280" y="184"/>
                    </a:lnTo>
                    <a:lnTo>
                      <a:pt x="274" y="192"/>
                    </a:lnTo>
                    <a:lnTo>
                      <a:pt x="272" y="200"/>
                    </a:lnTo>
                    <a:lnTo>
                      <a:pt x="232" y="200"/>
                    </a:lnTo>
                    <a:lnTo>
                      <a:pt x="232" y="202"/>
                    </a:lnTo>
                    <a:lnTo>
                      <a:pt x="232" y="202"/>
                    </a:lnTo>
                    <a:lnTo>
                      <a:pt x="230" y="220"/>
                    </a:lnTo>
                    <a:lnTo>
                      <a:pt x="272" y="220"/>
                    </a:lnTo>
                    <a:lnTo>
                      <a:pt x="272" y="220"/>
                    </a:lnTo>
                    <a:lnTo>
                      <a:pt x="274" y="228"/>
                    </a:lnTo>
                    <a:lnTo>
                      <a:pt x="280" y="234"/>
                    </a:lnTo>
                    <a:lnTo>
                      <a:pt x="286" y="240"/>
                    </a:lnTo>
                    <a:lnTo>
                      <a:pt x="294" y="244"/>
                    </a:lnTo>
                    <a:lnTo>
                      <a:pt x="294" y="288"/>
                    </a:lnTo>
                    <a:lnTo>
                      <a:pt x="294" y="288"/>
                    </a:lnTo>
                    <a:lnTo>
                      <a:pt x="294" y="298"/>
                    </a:lnTo>
                    <a:lnTo>
                      <a:pt x="290" y="308"/>
                    </a:lnTo>
                    <a:lnTo>
                      <a:pt x="286" y="316"/>
                    </a:lnTo>
                    <a:lnTo>
                      <a:pt x="280" y="324"/>
                    </a:lnTo>
                    <a:lnTo>
                      <a:pt x="272" y="330"/>
                    </a:lnTo>
                    <a:lnTo>
                      <a:pt x="264" y="334"/>
                    </a:lnTo>
                    <a:lnTo>
                      <a:pt x="254" y="338"/>
                    </a:lnTo>
                    <a:lnTo>
                      <a:pt x="244" y="338"/>
                    </a:lnTo>
                    <a:lnTo>
                      <a:pt x="234" y="338"/>
                    </a:lnTo>
                    <a:lnTo>
                      <a:pt x="234" y="338"/>
                    </a:lnTo>
                    <a:lnTo>
                      <a:pt x="230" y="328"/>
                    </a:lnTo>
                    <a:lnTo>
                      <a:pt x="222" y="320"/>
                    </a:lnTo>
                    <a:lnTo>
                      <a:pt x="212" y="316"/>
                    </a:lnTo>
                    <a:lnTo>
                      <a:pt x="200" y="314"/>
                    </a:lnTo>
                    <a:lnTo>
                      <a:pt x="200" y="314"/>
                    </a:lnTo>
                    <a:lnTo>
                      <a:pt x="188" y="316"/>
                    </a:lnTo>
                    <a:lnTo>
                      <a:pt x="178" y="322"/>
                    </a:lnTo>
                    <a:lnTo>
                      <a:pt x="170" y="332"/>
                    </a:lnTo>
                    <a:lnTo>
                      <a:pt x="166" y="342"/>
                    </a:lnTo>
                    <a:lnTo>
                      <a:pt x="166" y="342"/>
                    </a:lnTo>
                    <a:lnTo>
                      <a:pt x="146" y="350"/>
                    </a:lnTo>
                    <a:lnTo>
                      <a:pt x="128" y="362"/>
                    </a:lnTo>
                    <a:lnTo>
                      <a:pt x="112" y="378"/>
                    </a:lnTo>
                    <a:lnTo>
                      <a:pt x="100" y="396"/>
                    </a:lnTo>
                    <a:lnTo>
                      <a:pt x="100" y="396"/>
                    </a:lnTo>
                    <a:lnTo>
                      <a:pt x="118" y="404"/>
                    </a:lnTo>
                    <a:lnTo>
                      <a:pt x="118" y="404"/>
                    </a:lnTo>
                    <a:lnTo>
                      <a:pt x="128" y="390"/>
                    </a:lnTo>
                    <a:lnTo>
                      <a:pt x="140" y="378"/>
                    </a:lnTo>
                    <a:lnTo>
                      <a:pt x="152" y="370"/>
                    </a:lnTo>
                    <a:lnTo>
                      <a:pt x="168" y="362"/>
                    </a:lnTo>
                    <a:lnTo>
                      <a:pt x="168" y="362"/>
                    </a:lnTo>
                    <a:lnTo>
                      <a:pt x="174" y="372"/>
                    </a:lnTo>
                    <a:lnTo>
                      <a:pt x="182" y="378"/>
                    </a:lnTo>
                    <a:lnTo>
                      <a:pt x="190" y="382"/>
                    </a:lnTo>
                    <a:lnTo>
                      <a:pt x="200" y="384"/>
                    </a:lnTo>
                    <a:lnTo>
                      <a:pt x="200" y="384"/>
                    </a:lnTo>
                    <a:lnTo>
                      <a:pt x="212" y="382"/>
                    </a:lnTo>
                    <a:lnTo>
                      <a:pt x="222" y="378"/>
                    </a:lnTo>
                    <a:lnTo>
                      <a:pt x="230" y="370"/>
                    </a:lnTo>
                    <a:lnTo>
                      <a:pt x="234" y="358"/>
                    </a:lnTo>
                    <a:lnTo>
                      <a:pt x="244" y="358"/>
                    </a:lnTo>
                    <a:lnTo>
                      <a:pt x="244" y="358"/>
                    </a:lnTo>
                    <a:lnTo>
                      <a:pt x="258" y="358"/>
                    </a:lnTo>
                    <a:lnTo>
                      <a:pt x="272" y="354"/>
                    </a:lnTo>
                    <a:lnTo>
                      <a:pt x="284" y="346"/>
                    </a:lnTo>
                    <a:lnTo>
                      <a:pt x="294" y="338"/>
                    </a:lnTo>
                    <a:lnTo>
                      <a:pt x="302" y="328"/>
                    </a:lnTo>
                    <a:lnTo>
                      <a:pt x="310" y="316"/>
                    </a:lnTo>
                    <a:lnTo>
                      <a:pt x="314" y="302"/>
                    </a:lnTo>
                    <a:lnTo>
                      <a:pt x="314" y="288"/>
                    </a:lnTo>
                    <a:lnTo>
                      <a:pt x="314" y="288"/>
                    </a:lnTo>
                    <a:lnTo>
                      <a:pt x="314" y="288"/>
                    </a:lnTo>
                    <a:lnTo>
                      <a:pt x="314" y="244"/>
                    </a:lnTo>
                    <a:lnTo>
                      <a:pt x="314" y="244"/>
                    </a:lnTo>
                    <a:lnTo>
                      <a:pt x="324" y="240"/>
                    </a:lnTo>
                    <a:lnTo>
                      <a:pt x="330" y="234"/>
                    </a:lnTo>
                    <a:lnTo>
                      <a:pt x="336" y="228"/>
                    </a:lnTo>
                    <a:lnTo>
                      <a:pt x="338" y="220"/>
                    </a:lnTo>
                    <a:lnTo>
                      <a:pt x="414" y="220"/>
                    </a:lnTo>
                    <a:lnTo>
                      <a:pt x="414" y="220"/>
                    </a:lnTo>
                    <a:lnTo>
                      <a:pt x="414" y="210"/>
                    </a:lnTo>
                    <a:lnTo>
                      <a:pt x="414" y="210"/>
                    </a:lnTo>
                    <a:lnTo>
                      <a:pt x="414" y="200"/>
                    </a:lnTo>
                    <a:lnTo>
                      <a:pt x="338" y="200"/>
                    </a:lnTo>
                    <a:lnTo>
                      <a:pt x="338" y="200"/>
                    </a:lnTo>
                    <a:lnTo>
                      <a:pt x="336" y="192"/>
                    </a:lnTo>
                    <a:lnTo>
                      <a:pt x="330" y="184"/>
                    </a:lnTo>
                    <a:lnTo>
                      <a:pt x="324" y="180"/>
                    </a:lnTo>
                    <a:lnTo>
                      <a:pt x="314" y="176"/>
                    </a:lnTo>
                    <a:lnTo>
                      <a:pt x="314" y="176"/>
                    </a:lnTo>
                    <a:close/>
                    <a:moveTo>
                      <a:pt x="200" y="364"/>
                    </a:moveTo>
                    <a:lnTo>
                      <a:pt x="200" y="364"/>
                    </a:lnTo>
                    <a:lnTo>
                      <a:pt x="194" y="364"/>
                    </a:lnTo>
                    <a:lnTo>
                      <a:pt x="190" y="360"/>
                    </a:lnTo>
                    <a:lnTo>
                      <a:pt x="186" y="354"/>
                    </a:lnTo>
                    <a:lnTo>
                      <a:pt x="186" y="348"/>
                    </a:lnTo>
                    <a:lnTo>
                      <a:pt x="186" y="348"/>
                    </a:lnTo>
                    <a:lnTo>
                      <a:pt x="186" y="342"/>
                    </a:lnTo>
                    <a:lnTo>
                      <a:pt x="190" y="338"/>
                    </a:lnTo>
                    <a:lnTo>
                      <a:pt x="194" y="334"/>
                    </a:lnTo>
                    <a:lnTo>
                      <a:pt x="200" y="334"/>
                    </a:lnTo>
                    <a:lnTo>
                      <a:pt x="200" y="334"/>
                    </a:lnTo>
                    <a:lnTo>
                      <a:pt x="206" y="334"/>
                    </a:lnTo>
                    <a:lnTo>
                      <a:pt x="212" y="338"/>
                    </a:lnTo>
                    <a:lnTo>
                      <a:pt x="216" y="342"/>
                    </a:lnTo>
                    <a:lnTo>
                      <a:pt x="216" y="348"/>
                    </a:lnTo>
                    <a:lnTo>
                      <a:pt x="216" y="348"/>
                    </a:lnTo>
                    <a:lnTo>
                      <a:pt x="216" y="354"/>
                    </a:lnTo>
                    <a:lnTo>
                      <a:pt x="212" y="360"/>
                    </a:lnTo>
                    <a:lnTo>
                      <a:pt x="206" y="364"/>
                    </a:lnTo>
                    <a:lnTo>
                      <a:pt x="200" y="364"/>
                    </a:lnTo>
                    <a:lnTo>
                      <a:pt x="200" y="364"/>
                    </a:lnTo>
                    <a:close/>
                    <a:moveTo>
                      <a:pt x="334" y="118"/>
                    </a:moveTo>
                    <a:lnTo>
                      <a:pt x="394" y="118"/>
                    </a:lnTo>
                    <a:lnTo>
                      <a:pt x="394" y="118"/>
                    </a:lnTo>
                    <a:lnTo>
                      <a:pt x="402" y="138"/>
                    </a:lnTo>
                    <a:lnTo>
                      <a:pt x="334" y="138"/>
                    </a:lnTo>
                    <a:lnTo>
                      <a:pt x="334" y="118"/>
                    </a:lnTo>
                    <a:close/>
                    <a:moveTo>
                      <a:pt x="16" y="310"/>
                    </a:moveTo>
                    <a:lnTo>
                      <a:pt x="16" y="304"/>
                    </a:lnTo>
                    <a:lnTo>
                      <a:pt x="16" y="304"/>
                    </a:lnTo>
                    <a:lnTo>
                      <a:pt x="16" y="292"/>
                    </a:lnTo>
                    <a:lnTo>
                      <a:pt x="20" y="278"/>
                    </a:lnTo>
                    <a:lnTo>
                      <a:pt x="24" y="268"/>
                    </a:lnTo>
                    <a:lnTo>
                      <a:pt x="30" y="256"/>
                    </a:lnTo>
                    <a:lnTo>
                      <a:pt x="38" y="248"/>
                    </a:lnTo>
                    <a:lnTo>
                      <a:pt x="46" y="240"/>
                    </a:lnTo>
                    <a:lnTo>
                      <a:pt x="56" y="232"/>
                    </a:lnTo>
                    <a:lnTo>
                      <a:pt x="66" y="226"/>
                    </a:lnTo>
                    <a:lnTo>
                      <a:pt x="66" y="226"/>
                    </a:lnTo>
                    <a:lnTo>
                      <a:pt x="72" y="234"/>
                    </a:lnTo>
                    <a:lnTo>
                      <a:pt x="80" y="240"/>
                    </a:lnTo>
                    <a:lnTo>
                      <a:pt x="88" y="244"/>
                    </a:lnTo>
                    <a:lnTo>
                      <a:pt x="98" y="246"/>
                    </a:lnTo>
                    <a:lnTo>
                      <a:pt x="98" y="246"/>
                    </a:lnTo>
                    <a:lnTo>
                      <a:pt x="110" y="244"/>
                    </a:lnTo>
                    <a:lnTo>
                      <a:pt x="120" y="238"/>
                    </a:lnTo>
                    <a:lnTo>
                      <a:pt x="128" y="230"/>
                    </a:lnTo>
                    <a:lnTo>
                      <a:pt x="132" y="220"/>
                    </a:lnTo>
                    <a:lnTo>
                      <a:pt x="132" y="220"/>
                    </a:lnTo>
                    <a:lnTo>
                      <a:pt x="136" y="220"/>
                    </a:lnTo>
                    <a:lnTo>
                      <a:pt x="168" y="220"/>
                    </a:lnTo>
                    <a:lnTo>
                      <a:pt x="168" y="220"/>
                    </a:lnTo>
                    <a:lnTo>
                      <a:pt x="170" y="212"/>
                    </a:lnTo>
                    <a:lnTo>
                      <a:pt x="172" y="202"/>
                    </a:lnTo>
                    <a:lnTo>
                      <a:pt x="172" y="200"/>
                    </a:lnTo>
                    <a:lnTo>
                      <a:pt x="136" y="200"/>
                    </a:lnTo>
                    <a:lnTo>
                      <a:pt x="136" y="200"/>
                    </a:lnTo>
                    <a:lnTo>
                      <a:pt x="132" y="200"/>
                    </a:lnTo>
                    <a:lnTo>
                      <a:pt x="132" y="200"/>
                    </a:lnTo>
                    <a:lnTo>
                      <a:pt x="128" y="190"/>
                    </a:lnTo>
                    <a:lnTo>
                      <a:pt x="120" y="182"/>
                    </a:lnTo>
                    <a:lnTo>
                      <a:pt x="110" y="176"/>
                    </a:lnTo>
                    <a:lnTo>
                      <a:pt x="98" y="174"/>
                    </a:lnTo>
                    <a:lnTo>
                      <a:pt x="98" y="174"/>
                    </a:lnTo>
                    <a:lnTo>
                      <a:pt x="92" y="176"/>
                    </a:lnTo>
                    <a:lnTo>
                      <a:pt x="86" y="176"/>
                    </a:lnTo>
                    <a:lnTo>
                      <a:pt x="74" y="184"/>
                    </a:lnTo>
                    <a:lnTo>
                      <a:pt x="66" y="194"/>
                    </a:lnTo>
                    <a:lnTo>
                      <a:pt x="64" y="200"/>
                    </a:lnTo>
                    <a:lnTo>
                      <a:pt x="62" y="206"/>
                    </a:lnTo>
                    <a:lnTo>
                      <a:pt x="62" y="206"/>
                    </a:lnTo>
                    <a:lnTo>
                      <a:pt x="52" y="212"/>
                    </a:lnTo>
                    <a:lnTo>
                      <a:pt x="42" y="218"/>
                    </a:lnTo>
                    <a:lnTo>
                      <a:pt x="32" y="224"/>
                    </a:lnTo>
                    <a:lnTo>
                      <a:pt x="24" y="232"/>
                    </a:lnTo>
                    <a:lnTo>
                      <a:pt x="16" y="242"/>
                    </a:lnTo>
                    <a:lnTo>
                      <a:pt x="10" y="252"/>
                    </a:lnTo>
                    <a:lnTo>
                      <a:pt x="4" y="262"/>
                    </a:lnTo>
                    <a:lnTo>
                      <a:pt x="0" y="274"/>
                    </a:lnTo>
                    <a:lnTo>
                      <a:pt x="0" y="274"/>
                    </a:lnTo>
                    <a:lnTo>
                      <a:pt x="6" y="292"/>
                    </a:lnTo>
                    <a:lnTo>
                      <a:pt x="16" y="310"/>
                    </a:lnTo>
                    <a:lnTo>
                      <a:pt x="16" y="310"/>
                    </a:lnTo>
                    <a:close/>
                    <a:moveTo>
                      <a:pt x="98" y="194"/>
                    </a:moveTo>
                    <a:lnTo>
                      <a:pt x="98" y="194"/>
                    </a:lnTo>
                    <a:lnTo>
                      <a:pt x="104" y="196"/>
                    </a:lnTo>
                    <a:lnTo>
                      <a:pt x="110" y="198"/>
                    </a:lnTo>
                    <a:lnTo>
                      <a:pt x="112" y="204"/>
                    </a:lnTo>
                    <a:lnTo>
                      <a:pt x="114" y="210"/>
                    </a:lnTo>
                    <a:lnTo>
                      <a:pt x="114" y="210"/>
                    </a:lnTo>
                    <a:lnTo>
                      <a:pt x="112" y="216"/>
                    </a:lnTo>
                    <a:lnTo>
                      <a:pt x="110" y="220"/>
                    </a:lnTo>
                    <a:lnTo>
                      <a:pt x="104" y="224"/>
                    </a:lnTo>
                    <a:lnTo>
                      <a:pt x="98" y="226"/>
                    </a:lnTo>
                    <a:lnTo>
                      <a:pt x="98" y="226"/>
                    </a:lnTo>
                    <a:lnTo>
                      <a:pt x="92" y="224"/>
                    </a:lnTo>
                    <a:lnTo>
                      <a:pt x="88" y="220"/>
                    </a:lnTo>
                    <a:lnTo>
                      <a:pt x="84" y="216"/>
                    </a:lnTo>
                    <a:lnTo>
                      <a:pt x="82" y="210"/>
                    </a:lnTo>
                    <a:lnTo>
                      <a:pt x="82" y="210"/>
                    </a:lnTo>
                    <a:lnTo>
                      <a:pt x="84" y="204"/>
                    </a:lnTo>
                    <a:lnTo>
                      <a:pt x="88" y="198"/>
                    </a:lnTo>
                    <a:lnTo>
                      <a:pt x="92" y="196"/>
                    </a:lnTo>
                    <a:lnTo>
                      <a:pt x="98" y="194"/>
                    </a:lnTo>
                    <a:lnTo>
                      <a:pt x="98" y="194"/>
                    </a:lnTo>
                    <a:close/>
                    <a:moveTo>
                      <a:pt x="108" y="306"/>
                    </a:moveTo>
                    <a:lnTo>
                      <a:pt x="36" y="306"/>
                    </a:lnTo>
                    <a:lnTo>
                      <a:pt x="36" y="286"/>
                    </a:lnTo>
                    <a:lnTo>
                      <a:pt x="108" y="286"/>
                    </a:lnTo>
                    <a:lnTo>
                      <a:pt x="108" y="286"/>
                    </a:lnTo>
                    <a:lnTo>
                      <a:pt x="124" y="284"/>
                    </a:lnTo>
                    <a:lnTo>
                      <a:pt x="140" y="280"/>
                    </a:lnTo>
                    <a:lnTo>
                      <a:pt x="154" y="272"/>
                    </a:lnTo>
                    <a:lnTo>
                      <a:pt x="166" y="262"/>
                    </a:lnTo>
                    <a:lnTo>
                      <a:pt x="178" y="250"/>
                    </a:lnTo>
                    <a:lnTo>
                      <a:pt x="184" y="234"/>
                    </a:lnTo>
                    <a:lnTo>
                      <a:pt x="190" y="220"/>
                    </a:lnTo>
                    <a:lnTo>
                      <a:pt x="192" y="202"/>
                    </a:lnTo>
                    <a:lnTo>
                      <a:pt x="192" y="158"/>
                    </a:lnTo>
                    <a:lnTo>
                      <a:pt x="212" y="158"/>
                    </a:lnTo>
                    <a:lnTo>
                      <a:pt x="212" y="202"/>
                    </a:lnTo>
                    <a:lnTo>
                      <a:pt x="212" y="202"/>
                    </a:lnTo>
                    <a:lnTo>
                      <a:pt x="210" y="224"/>
                    </a:lnTo>
                    <a:lnTo>
                      <a:pt x="204" y="242"/>
                    </a:lnTo>
                    <a:lnTo>
                      <a:pt x="194" y="260"/>
                    </a:lnTo>
                    <a:lnTo>
                      <a:pt x="180" y="276"/>
                    </a:lnTo>
                    <a:lnTo>
                      <a:pt x="166" y="288"/>
                    </a:lnTo>
                    <a:lnTo>
                      <a:pt x="148" y="298"/>
                    </a:lnTo>
                    <a:lnTo>
                      <a:pt x="128" y="304"/>
                    </a:lnTo>
                    <a:lnTo>
                      <a:pt x="108" y="306"/>
                    </a:lnTo>
                    <a:lnTo>
                      <a:pt x="108" y="306"/>
                    </a:lnTo>
                    <a:close/>
                    <a:moveTo>
                      <a:pt x="192" y="68"/>
                    </a:moveTo>
                    <a:lnTo>
                      <a:pt x="192" y="98"/>
                    </a:lnTo>
                    <a:lnTo>
                      <a:pt x="212" y="98"/>
                    </a:lnTo>
                    <a:lnTo>
                      <a:pt x="212" y="68"/>
                    </a:lnTo>
                    <a:lnTo>
                      <a:pt x="212" y="68"/>
                    </a:lnTo>
                    <a:lnTo>
                      <a:pt x="222" y="64"/>
                    </a:lnTo>
                    <a:lnTo>
                      <a:pt x="230" y="56"/>
                    </a:lnTo>
                    <a:lnTo>
                      <a:pt x="236" y="46"/>
                    </a:lnTo>
                    <a:lnTo>
                      <a:pt x="236" y="34"/>
                    </a:lnTo>
                    <a:lnTo>
                      <a:pt x="236" y="34"/>
                    </a:lnTo>
                    <a:lnTo>
                      <a:pt x="236" y="28"/>
                    </a:lnTo>
                    <a:lnTo>
                      <a:pt x="234" y="22"/>
                    </a:lnTo>
                    <a:lnTo>
                      <a:pt x="230" y="16"/>
                    </a:lnTo>
                    <a:lnTo>
                      <a:pt x="226" y="10"/>
                    </a:lnTo>
                    <a:lnTo>
                      <a:pt x="222" y="6"/>
                    </a:lnTo>
                    <a:lnTo>
                      <a:pt x="216" y="2"/>
                    </a:lnTo>
                    <a:lnTo>
                      <a:pt x="208" y="0"/>
                    </a:lnTo>
                    <a:lnTo>
                      <a:pt x="202" y="0"/>
                    </a:lnTo>
                    <a:lnTo>
                      <a:pt x="202" y="0"/>
                    </a:lnTo>
                    <a:lnTo>
                      <a:pt x="194" y="0"/>
                    </a:lnTo>
                    <a:lnTo>
                      <a:pt x="188" y="2"/>
                    </a:lnTo>
                    <a:lnTo>
                      <a:pt x="182" y="6"/>
                    </a:lnTo>
                    <a:lnTo>
                      <a:pt x="176" y="10"/>
                    </a:lnTo>
                    <a:lnTo>
                      <a:pt x="172" y="16"/>
                    </a:lnTo>
                    <a:lnTo>
                      <a:pt x="168" y="22"/>
                    </a:lnTo>
                    <a:lnTo>
                      <a:pt x="166" y="28"/>
                    </a:lnTo>
                    <a:lnTo>
                      <a:pt x="166" y="34"/>
                    </a:lnTo>
                    <a:lnTo>
                      <a:pt x="166" y="34"/>
                    </a:lnTo>
                    <a:lnTo>
                      <a:pt x="168" y="46"/>
                    </a:lnTo>
                    <a:lnTo>
                      <a:pt x="174" y="56"/>
                    </a:lnTo>
                    <a:lnTo>
                      <a:pt x="182" y="64"/>
                    </a:lnTo>
                    <a:lnTo>
                      <a:pt x="192" y="68"/>
                    </a:lnTo>
                    <a:lnTo>
                      <a:pt x="192" y="68"/>
                    </a:lnTo>
                    <a:close/>
                    <a:moveTo>
                      <a:pt x="202" y="20"/>
                    </a:moveTo>
                    <a:lnTo>
                      <a:pt x="202" y="20"/>
                    </a:lnTo>
                    <a:lnTo>
                      <a:pt x="208" y="20"/>
                    </a:lnTo>
                    <a:lnTo>
                      <a:pt x="212" y="24"/>
                    </a:lnTo>
                    <a:lnTo>
                      <a:pt x="216" y="28"/>
                    </a:lnTo>
                    <a:lnTo>
                      <a:pt x="216" y="34"/>
                    </a:lnTo>
                    <a:lnTo>
                      <a:pt x="216" y="34"/>
                    </a:lnTo>
                    <a:lnTo>
                      <a:pt x="216" y="40"/>
                    </a:lnTo>
                    <a:lnTo>
                      <a:pt x="212" y="46"/>
                    </a:lnTo>
                    <a:lnTo>
                      <a:pt x="208" y="50"/>
                    </a:lnTo>
                    <a:lnTo>
                      <a:pt x="202" y="50"/>
                    </a:lnTo>
                    <a:lnTo>
                      <a:pt x="202" y="50"/>
                    </a:lnTo>
                    <a:lnTo>
                      <a:pt x="196" y="50"/>
                    </a:lnTo>
                    <a:lnTo>
                      <a:pt x="190" y="46"/>
                    </a:lnTo>
                    <a:lnTo>
                      <a:pt x="188" y="40"/>
                    </a:lnTo>
                    <a:lnTo>
                      <a:pt x="186" y="34"/>
                    </a:lnTo>
                    <a:lnTo>
                      <a:pt x="186" y="34"/>
                    </a:lnTo>
                    <a:lnTo>
                      <a:pt x="188" y="28"/>
                    </a:lnTo>
                    <a:lnTo>
                      <a:pt x="190" y="24"/>
                    </a:lnTo>
                    <a:lnTo>
                      <a:pt x="196" y="20"/>
                    </a:lnTo>
                    <a:lnTo>
                      <a:pt x="202" y="20"/>
                    </a:lnTo>
                    <a:lnTo>
                      <a:pt x="202" y="20"/>
                    </a:lnTo>
                    <a:close/>
                    <a:moveTo>
                      <a:pt x="10" y="118"/>
                    </a:moveTo>
                    <a:lnTo>
                      <a:pt x="274" y="118"/>
                    </a:lnTo>
                    <a:lnTo>
                      <a:pt x="274" y="138"/>
                    </a:lnTo>
                    <a:lnTo>
                      <a:pt x="2" y="138"/>
                    </a:lnTo>
                    <a:lnTo>
                      <a:pt x="2" y="138"/>
                    </a:lnTo>
                    <a:lnTo>
                      <a:pt x="10" y="118"/>
                    </a:lnTo>
                    <a:lnTo>
                      <a:pt x="10" y="1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Univers for KPMG" panose="020B0603020202020204" pitchFamily="34" charset="0"/>
                  <a:ea typeface="+mn-ea"/>
                  <a:cs typeface="+mn-cs"/>
                </a:endParaRPr>
              </a:p>
            </p:txBody>
          </p:sp>
        </p:grpSp>
      </p:grpSp>
      <p:graphicFrame>
        <p:nvGraphicFramePr>
          <p:cNvPr id="64" name="Table 63">
            <a:extLst>
              <a:ext uri="{FF2B5EF4-FFF2-40B4-BE49-F238E27FC236}">
                <a16:creationId xmlns:a16="http://schemas.microsoft.com/office/drawing/2014/main" id="{5B65D35B-E3F3-4147-9630-69070932E7CF}"/>
              </a:ext>
            </a:extLst>
          </p:cNvPr>
          <p:cNvGraphicFramePr>
            <a:graphicFrameLocks noGrp="1"/>
          </p:cNvGraphicFramePr>
          <p:nvPr/>
        </p:nvGraphicFramePr>
        <p:xfrm>
          <a:off x="1631504" y="3532357"/>
          <a:ext cx="8928992" cy="2750040"/>
        </p:xfrm>
        <a:graphic>
          <a:graphicData uri="http://schemas.openxmlformats.org/drawingml/2006/table">
            <a:tbl>
              <a:tblPr firstRow="1" bandRow="1">
                <a:tableStyleId>{5C22544A-7EE6-4342-B048-85BDC9FD1C3A}</a:tableStyleId>
              </a:tblPr>
              <a:tblGrid>
                <a:gridCol w="2088232">
                  <a:extLst>
                    <a:ext uri="{9D8B030D-6E8A-4147-A177-3AD203B41FA5}">
                      <a16:colId xmlns:a16="http://schemas.microsoft.com/office/drawing/2014/main" val="20000"/>
                    </a:ext>
                  </a:extLst>
                </a:gridCol>
                <a:gridCol w="6048672">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tblGrid>
              <a:tr h="363932">
                <a:tc>
                  <a:txBody>
                    <a:bodyPr/>
                    <a:lstStyle/>
                    <a:p>
                      <a:pPr marL="0" indent="0" algn="ctr" fontAlgn="base">
                        <a:spcBef>
                          <a:spcPct val="50000"/>
                        </a:spcBef>
                        <a:spcAft>
                          <a:spcPct val="0"/>
                        </a:spcAft>
                      </a:pPr>
                      <a:r>
                        <a:rPr lang="es-ES" sz="1100" b="0" kern="1200" baseline="0" dirty="0">
                          <a:solidFill>
                            <a:schemeClr val="dk1"/>
                          </a:solidFill>
                          <a:latin typeface="Univers for KPMG Cond" panose="020B0606020202020204" pitchFamily="34" charset="0"/>
                          <a:ea typeface="+mn-ea"/>
                          <a:cs typeface="+mn-cs"/>
                        </a:rPr>
                        <a:t>Elaboración calendario de Cierre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b="0" kern="1200" baseline="0" dirty="0">
                          <a:solidFill>
                            <a:schemeClr val="dk1"/>
                          </a:solidFill>
                          <a:latin typeface="Univers for KPMG Cond" panose="020B0606020202020204" pitchFamily="34" charset="0"/>
                          <a:ea typeface="+mn-ea"/>
                          <a:cs typeface="+mn-cs"/>
                        </a:rPr>
                        <a:t>Actualmente existe un calendario de cierre que dura 5 días. Con la ayuda del equipo de KPMG se ha diseñado un calendario que permite cerrar en 4 días y consolidar el quinto. </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SAP</a:t>
                      </a:r>
                    </a:p>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Excel</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490325">
                <a:tc>
                  <a:txBody>
                    <a:bodyPr/>
                    <a:lstStyle/>
                    <a:p>
                      <a:pPr algn="ctr" eaLnBrk="0" fontAlgn="base" hangingPunct="0">
                        <a:spcBef>
                          <a:spcPct val="50000"/>
                        </a:spcBef>
                        <a:spcAft>
                          <a:spcPct val="0"/>
                        </a:spcAft>
                      </a:pPr>
                      <a:r>
                        <a:rPr lang="es-ES" sz="1100" b="0" kern="1200" baseline="0" dirty="0">
                          <a:solidFill>
                            <a:schemeClr val="dk1"/>
                          </a:solidFill>
                          <a:latin typeface="Univers for KPMG Cond" panose="020B0606020202020204" pitchFamily="34" charset="0"/>
                          <a:ea typeface="+mn-ea"/>
                          <a:cs typeface="+mn-cs"/>
                        </a:rPr>
                        <a:t>Revisión de provisiones y estimaciones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b="0" kern="1200" baseline="0" dirty="0">
                          <a:solidFill>
                            <a:schemeClr val="dk1"/>
                          </a:solidFill>
                          <a:latin typeface="Univers for KPMG Cond" panose="020B0606020202020204" pitchFamily="34" charset="0"/>
                          <a:ea typeface="+mn-ea"/>
                          <a:cs typeface="+mn-cs"/>
                        </a:rPr>
                        <a:t>Se realizan provisiones de stock, intereses, gastos de personal, bonus, despidos </a:t>
                      </a:r>
                      <a:r>
                        <a:rPr lang="es-ES" sz="1100" b="0" kern="1200" baseline="0" dirty="0" err="1">
                          <a:solidFill>
                            <a:schemeClr val="dk1"/>
                          </a:solidFill>
                          <a:latin typeface="Univers for KPMG Cond" panose="020B0606020202020204" pitchFamily="34" charset="0"/>
                          <a:ea typeface="+mn-ea"/>
                          <a:cs typeface="+mn-cs"/>
                        </a:rPr>
                        <a:t>etc</a:t>
                      </a:r>
                      <a:r>
                        <a:rPr lang="es-ES" sz="1100" b="0" kern="1200" baseline="0" dirty="0">
                          <a:solidFill>
                            <a:schemeClr val="dk1"/>
                          </a:solidFill>
                          <a:latin typeface="Univers for KPMG Cond" panose="020B0606020202020204" pitchFamily="34" charset="0"/>
                          <a:ea typeface="+mn-ea"/>
                          <a:cs typeface="+mn-cs"/>
                        </a:rPr>
                        <a:t>…), aranceles, gastos marítimos, etc.</a:t>
                      </a:r>
                    </a:p>
                    <a:p>
                      <a:pPr marL="171450" indent="-171450" algn="l">
                        <a:buFont typeface="Arial" panose="020B0604020202020204" pitchFamily="34" charset="0"/>
                        <a:buChar char="•"/>
                      </a:pPr>
                      <a:r>
                        <a:rPr lang="es-ES" sz="1100" b="0" kern="1200" baseline="0" dirty="0">
                          <a:solidFill>
                            <a:schemeClr val="dk1"/>
                          </a:solidFill>
                          <a:latin typeface="Univers for KPMG Cond" panose="020B0606020202020204" pitchFamily="34" charset="0"/>
                          <a:ea typeface="+mn-ea"/>
                          <a:cs typeface="+mn-cs"/>
                        </a:rPr>
                        <a:t>Las provisiones que realizan suelen ser recurrentes mes a mes. Tanto desde las plantas como desde Logroño.</a:t>
                      </a:r>
                    </a:p>
                    <a:p>
                      <a:pPr marL="171450" indent="-171450" algn="l">
                        <a:buFont typeface="Arial" panose="020B0604020202020204" pitchFamily="34" charset="0"/>
                        <a:buChar char="•"/>
                      </a:pPr>
                      <a:r>
                        <a:rPr lang="es-ES" sz="1100" b="0" kern="1200" baseline="0" dirty="0">
                          <a:solidFill>
                            <a:schemeClr val="dk1"/>
                          </a:solidFill>
                          <a:latin typeface="Univers for KPMG Cond" panose="020B0606020202020204" pitchFamily="34" charset="0"/>
                          <a:ea typeface="+mn-ea"/>
                          <a:cs typeface="+mn-cs"/>
                        </a:rPr>
                        <a:t>Muchas de las provisiones se realizan por errores que se encuentran en el stock de SAP (Diferencias SAP, GESFOR Y SGA)</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SAP</a:t>
                      </a:r>
                    </a:p>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Excel</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363932">
                <a:tc>
                  <a:txBody>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lang="es-ES" sz="1100" b="0" kern="1200" baseline="0" noProof="0" dirty="0">
                          <a:solidFill>
                            <a:schemeClr val="dk1"/>
                          </a:solidFill>
                          <a:latin typeface="Univers for KPMG Cond" panose="020B0606020202020204" pitchFamily="34" charset="0"/>
                          <a:ea typeface="+mn-ea"/>
                          <a:cs typeface="+mn-cs"/>
                        </a:rPr>
                        <a:t>Revisión y ejecución del cierre mensual</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marR="0" lvl="0" indent="-171450"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s-ES" sz="1100" b="0" kern="1200" baseline="0" noProof="0" dirty="0">
                          <a:solidFill>
                            <a:schemeClr val="dk1"/>
                          </a:solidFill>
                          <a:latin typeface="Univers for KPMG Cond" panose="020B0606020202020204" pitchFamily="34" charset="0"/>
                          <a:ea typeface="+mn-ea"/>
                          <a:cs typeface="+mn-cs"/>
                        </a:rPr>
                        <a:t>Existe un </a:t>
                      </a:r>
                      <a:r>
                        <a:rPr lang="es-ES" sz="1100" b="0" kern="1200" baseline="0" noProof="0" dirty="0" err="1">
                          <a:solidFill>
                            <a:schemeClr val="dk1"/>
                          </a:solidFill>
                          <a:latin typeface="Univers for KPMG Cond" panose="020B0606020202020204" pitchFamily="34" charset="0"/>
                          <a:ea typeface="+mn-ea"/>
                          <a:cs typeface="+mn-cs"/>
                        </a:rPr>
                        <a:t>checklist</a:t>
                      </a:r>
                      <a:r>
                        <a:rPr lang="es-ES" sz="1100" b="0" kern="1200" baseline="0" noProof="0" dirty="0">
                          <a:solidFill>
                            <a:schemeClr val="dk1"/>
                          </a:solidFill>
                          <a:latin typeface="Univers for KPMG Cond" panose="020B0606020202020204" pitchFamily="34" charset="0"/>
                          <a:ea typeface="+mn-ea"/>
                          <a:cs typeface="+mn-cs"/>
                        </a:rPr>
                        <a:t> de tareas de cierre que se realizan todos los meses. Hasta que no se ejecutan todas ellas no se puede realizar la consolidación.</a:t>
                      </a:r>
                    </a:p>
                    <a:p>
                      <a:pPr marL="171450" marR="0" lvl="0" indent="-171450"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s-ES" sz="1100" b="0" kern="1200" baseline="0" noProof="0" dirty="0">
                          <a:solidFill>
                            <a:schemeClr val="dk1"/>
                          </a:solidFill>
                          <a:latin typeface="Univers for KPMG Cond" panose="020B0606020202020204" pitchFamily="34" charset="0"/>
                          <a:ea typeface="+mn-ea"/>
                          <a:cs typeface="+mn-cs"/>
                        </a:rPr>
                        <a:t>El proceso de cierre mensual está siendo optimizado con el objetivo de reducirlo en un día.</a:t>
                      </a:r>
                    </a:p>
                    <a:p>
                      <a:pPr marL="171450" marR="0" lvl="0" indent="-171450"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s-ES" sz="1100" b="0" kern="1200" baseline="0" noProof="0" dirty="0">
                          <a:solidFill>
                            <a:schemeClr val="dk1"/>
                          </a:solidFill>
                          <a:latin typeface="Univers for KPMG Cond" panose="020B0606020202020204" pitchFamily="34" charset="0"/>
                          <a:ea typeface="+mn-ea"/>
                          <a:cs typeface="+mn-cs"/>
                        </a:rPr>
                        <a:t>En el cierre participan todas las plantas y cada una tiene “x” tareas asignadas, cuando ejecutan todas las tareas de cierre envían la información a Central para el cierre.</a:t>
                      </a:r>
                    </a:p>
                    <a:p>
                      <a:pPr marL="171450" marR="0" lvl="0" indent="-171450"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s-ES" sz="1100" b="0" kern="1200" baseline="0" noProof="0" dirty="0">
                          <a:solidFill>
                            <a:schemeClr val="dk1"/>
                          </a:solidFill>
                          <a:latin typeface="Univers for KPMG Cond" panose="020B0606020202020204" pitchFamily="34" charset="0"/>
                          <a:ea typeface="+mn-ea"/>
                          <a:cs typeface="+mn-cs"/>
                        </a:rPr>
                        <a:t>Por su parte, todo el proceso de cálculo de provisiones así como cálculo de saldos </a:t>
                      </a:r>
                      <a:r>
                        <a:rPr lang="es-ES" sz="1100" b="0" kern="1200" baseline="0" noProof="0" dirty="0" err="1">
                          <a:solidFill>
                            <a:schemeClr val="dk1"/>
                          </a:solidFill>
                          <a:latin typeface="Univers for KPMG Cond" panose="020B0606020202020204" pitchFamily="34" charset="0"/>
                          <a:ea typeface="+mn-ea"/>
                          <a:cs typeface="+mn-cs"/>
                        </a:rPr>
                        <a:t>Interco</a:t>
                      </a:r>
                      <a:r>
                        <a:rPr lang="es-ES" sz="1100" b="0" kern="1200" baseline="0" noProof="0" dirty="0">
                          <a:solidFill>
                            <a:schemeClr val="dk1"/>
                          </a:solidFill>
                          <a:latin typeface="Univers for KPMG Cond" panose="020B0606020202020204" pitchFamily="34" charset="0"/>
                          <a:ea typeface="+mn-ea"/>
                          <a:cs typeface="+mn-cs"/>
                        </a:rPr>
                        <a:t> se ejecuta desde Logroño</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SAP</a:t>
                      </a:r>
                    </a:p>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Excel</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
        <p:nvSpPr>
          <p:cNvPr id="54" name="AutoShape 7">
            <a:extLst>
              <a:ext uri="{FF2B5EF4-FFF2-40B4-BE49-F238E27FC236}">
                <a16:creationId xmlns:a16="http://schemas.microsoft.com/office/drawing/2014/main" id="{CCA3A78B-A0DF-4D0C-B861-F2D93763C8A6}"/>
              </a:ext>
            </a:extLst>
          </p:cNvPr>
          <p:cNvSpPr>
            <a:spLocks noChangeArrowheads="1"/>
          </p:cNvSpPr>
          <p:nvPr/>
        </p:nvSpPr>
        <p:spPr bwMode="auto">
          <a:xfrm>
            <a:off x="1382400" y="1882800"/>
            <a:ext cx="828000" cy="468000"/>
          </a:xfrm>
          <a:prstGeom prst="chevron">
            <a:avLst>
              <a:gd name="adj" fmla="val 19758"/>
            </a:avLst>
          </a:prstGeom>
          <a:solidFill>
            <a:schemeClr val="bg2"/>
          </a:solidFill>
          <a:ln w="19050">
            <a:solidFill>
              <a:schemeClr val="accent6"/>
            </a:solidFill>
          </a:ln>
        </p:spPr>
        <p:txBody>
          <a:bodyPr wrap="square" lIns="0" tIns="0" rIns="0" bIns="0" anchor="ctr" anchorCtr="0"/>
          <a:lstStyle>
            <a:lvl1pPr marL="230188" indent="-230188"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 sz="7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Elaboración calendario de Cierre</a:t>
            </a:r>
          </a:p>
        </p:txBody>
      </p:sp>
      <p:sp>
        <p:nvSpPr>
          <p:cNvPr id="56" name="AutoShape 7">
            <a:extLst>
              <a:ext uri="{FF2B5EF4-FFF2-40B4-BE49-F238E27FC236}">
                <a16:creationId xmlns:a16="http://schemas.microsoft.com/office/drawing/2014/main" id="{D3CFD485-31D9-480F-91FD-1EEDF31DAE81}"/>
              </a:ext>
            </a:extLst>
          </p:cNvPr>
          <p:cNvSpPr>
            <a:spLocks noChangeArrowheads="1"/>
          </p:cNvSpPr>
          <p:nvPr/>
        </p:nvSpPr>
        <p:spPr bwMode="auto">
          <a:xfrm>
            <a:off x="2231794" y="1882800"/>
            <a:ext cx="828000" cy="468000"/>
          </a:xfrm>
          <a:prstGeom prst="chevron">
            <a:avLst>
              <a:gd name="adj" fmla="val 19758"/>
            </a:avLst>
          </a:prstGeom>
          <a:solidFill>
            <a:schemeClr val="bg2"/>
          </a:solidFill>
          <a:ln w="19050">
            <a:solidFill>
              <a:schemeClr val="accent6"/>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 sz="7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Revisión de provisiones y estimaciones</a:t>
            </a:r>
          </a:p>
        </p:txBody>
      </p:sp>
      <p:sp>
        <p:nvSpPr>
          <p:cNvPr id="57" name="AutoShape 7">
            <a:extLst>
              <a:ext uri="{FF2B5EF4-FFF2-40B4-BE49-F238E27FC236}">
                <a16:creationId xmlns:a16="http://schemas.microsoft.com/office/drawing/2014/main" id="{AE3D2C3D-DBA0-4FC0-98F9-A482A19D44DA}"/>
              </a:ext>
            </a:extLst>
          </p:cNvPr>
          <p:cNvSpPr>
            <a:spLocks noChangeArrowheads="1"/>
          </p:cNvSpPr>
          <p:nvPr/>
        </p:nvSpPr>
        <p:spPr bwMode="auto">
          <a:xfrm>
            <a:off x="3081188" y="1882800"/>
            <a:ext cx="828000" cy="468000"/>
          </a:xfrm>
          <a:prstGeom prst="chevron">
            <a:avLst>
              <a:gd name="adj" fmla="val 19758"/>
            </a:avLst>
          </a:prstGeom>
          <a:solidFill>
            <a:schemeClr val="bg2"/>
          </a:solidFill>
          <a:ln w="19050">
            <a:solidFill>
              <a:schemeClr val="accent6"/>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 sz="7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Revisión y ejecución del cierre mensual</a:t>
            </a:r>
          </a:p>
        </p:txBody>
      </p:sp>
      <p:sp>
        <p:nvSpPr>
          <p:cNvPr id="60" name="AutoShape 7">
            <a:extLst>
              <a:ext uri="{FF2B5EF4-FFF2-40B4-BE49-F238E27FC236}">
                <a16:creationId xmlns:a16="http://schemas.microsoft.com/office/drawing/2014/main" id="{A520070B-CF83-448B-A6B3-0FFF1CC2D4F9}"/>
              </a:ext>
            </a:extLst>
          </p:cNvPr>
          <p:cNvSpPr>
            <a:spLocks noChangeArrowheads="1"/>
          </p:cNvSpPr>
          <p:nvPr/>
        </p:nvSpPr>
        <p:spPr bwMode="auto">
          <a:xfrm>
            <a:off x="3930582" y="1882800"/>
            <a:ext cx="828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algn="ctr" eaLnBrk="0" fontAlgn="base" hangingPunct="0">
              <a:spcBef>
                <a:spcPct val="50000"/>
              </a:spcBef>
              <a:spcAft>
                <a:spcPct val="0"/>
              </a:spcAft>
            </a:pPr>
            <a:r>
              <a:rPr lang="es-ES" sz="700" b="1" kern="0" dirty="0">
                <a:solidFill>
                  <a:srgbClr val="FFFFFF"/>
                </a:solidFill>
                <a:latin typeface="Arial" panose="020B0604020202020204" pitchFamily="34" charset="0"/>
                <a:cs typeface="Arial" panose="020B0604020202020204" pitchFamily="34" charset="0"/>
              </a:rPr>
              <a:t>Elaboración paquete consolidación</a:t>
            </a:r>
          </a:p>
        </p:txBody>
      </p:sp>
      <p:sp>
        <p:nvSpPr>
          <p:cNvPr id="62" name="AutoShape 7">
            <a:extLst>
              <a:ext uri="{FF2B5EF4-FFF2-40B4-BE49-F238E27FC236}">
                <a16:creationId xmlns:a16="http://schemas.microsoft.com/office/drawing/2014/main" id="{D12D8C2F-3B04-4058-A6F4-E6DA0BB2C038}"/>
              </a:ext>
            </a:extLst>
          </p:cNvPr>
          <p:cNvSpPr>
            <a:spLocks noChangeArrowheads="1"/>
          </p:cNvSpPr>
          <p:nvPr/>
        </p:nvSpPr>
        <p:spPr bwMode="auto">
          <a:xfrm>
            <a:off x="4779976" y="1882800"/>
            <a:ext cx="828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Cierre contable anual</a:t>
            </a:r>
          </a:p>
        </p:txBody>
      </p:sp>
      <p:sp>
        <p:nvSpPr>
          <p:cNvPr id="70" name="KMATable0ValueChain2">
            <a:extLst>
              <a:ext uri="{FF2B5EF4-FFF2-40B4-BE49-F238E27FC236}">
                <a16:creationId xmlns:a16="http://schemas.microsoft.com/office/drawing/2014/main" id="{F9091A28-CEE6-45B6-9A1B-2CE19E00B532}"/>
              </a:ext>
            </a:extLst>
          </p:cNvPr>
          <p:cNvSpPr>
            <a:spLocks noChangeArrowheads="1"/>
          </p:cNvSpPr>
          <p:nvPr/>
        </p:nvSpPr>
        <p:spPr bwMode="auto">
          <a:xfrm>
            <a:off x="7140568" y="178744"/>
            <a:ext cx="4104000" cy="163048"/>
          </a:xfrm>
          <a:prstGeom prst="chevron">
            <a:avLst>
              <a:gd name="adj" fmla="val 21138"/>
            </a:avLst>
          </a:prstGeom>
          <a:solidFill>
            <a:schemeClr val="tx2"/>
          </a:solidFill>
          <a:ln>
            <a:noFill/>
          </a:ln>
        </p:spPr>
        <p:txBody>
          <a:bodyPr lIns="0" r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s-ES_tradnl" sz="105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Procesos de Finanzas</a:t>
            </a:r>
          </a:p>
        </p:txBody>
      </p:sp>
      <p:sp>
        <p:nvSpPr>
          <p:cNvPr id="73" name="Rounded Rectangle 59">
            <a:extLst>
              <a:ext uri="{FF2B5EF4-FFF2-40B4-BE49-F238E27FC236}">
                <a16:creationId xmlns:a16="http://schemas.microsoft.com/office/drawing/2014/main" id="{F45C7DE9-D87B-4E57-8DDB-E2D98F2040DF}"/>
              </a:ext>
            </a:extLst>
          </p:cNvPr>
          <p:cNvSpPr/>
          <p:nvPr/>
        </p:nvSpPr>
        <p:spPr>
          <a:xfrm>
            <a:off x="7669537" y="631488"/>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Cuentas a Cobrar</a:t>
            </a:r>
            <a:endParaRPr kumimoji="0" lang="es-ES"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74" name="Rounded Rectangle 59">
            <a:extLst>
              <a:ext uri="{FF2B5EF4-FFF2-40B4-BE49-F238E27FC236}">
                <a16:creationId xmlns:a16="http://schemas.microsoft.com/office/drawing/2014/main" id="{C752F2BF-B18D-4D58-8A9F-52E84420304C}"/>
              </a:ext>
            </a:extLst>
          </p:cNvPr>
          <p:cNvSpPr/>
          <p:nvPr/>
        </p:nvSpPr>
        <p:spPr>
          <a:xfrm>
            <a:off x="8696350" y="631488"/>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Tesorería</a:t>
            </a:r>
            <a:endParaRPr lang="es-ES" sz="900" i="1" dirty="0">
              <a:solidFill>
                <a:prstClr val="white"/>
              </a:solidFill>
              <a:latin typeface="Univers for KPMG Cond" panose="020B0606020202020204" pitchFamily="34" charset="0"/>
            </a:endParaRPr>
          </a:p>
        </p:txBody>
      </p:sp>
      <p:sp>
        <p:nvSpPr>
          <p:cNvPr id="85" name="Rounded Rectangle 59">
            <a:extLst>
              <a:ext uri="{FF2B5EF4-FFF2-40B4-BE49-F238E27FC236}">
                <a16:creationId xmlns:a16="http://schemas.microsoft.com/office/drawing/2014/main" id="{FB51D70A-DFE7-4703-98EB-E421FF3F67D5}"/>
              </a:ext>
            </a:extLst>
          </p:cNvPr>
          <p:cNvSpPr/>
          <p:nvPr/>
        </p:nvSpPr>
        <p:spPr>
          <a:xfrm>
            <a:off x="9723162" y="631488"/>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Impuestos</a:t>
            </a:r>
            <a:endParaRPr lang="es-ES" sz="900" i="1" dirty="0">
              <a:solidFill>
                <a:prstClr val="white"/>
              </a:solidFill>
              <a:latin typeface="Univers for KPMG Cond" panose="020B0606020202020204" pitchFamily="34" charset="0"/>
            </a:endParaRPr>
          </a:p>
        </p:txBody>
      </p:sp>
      <p:sp>
        <p:nvSpPr>
          <p:cNvPr id="86" name="Rounded Rectangle 59">
            <a:extLst>
              <a:ext uri="{FF2B5EF4-FFF2-40B4-BE49-F238E27FC236}">
                <a16:creationId xmlns:a16="http://schemas.microsoft.com/office/drawing/2014/main" id="{D7FB9EB7-C979-4515-894D-A33470E73F7E}"/>
              </a:ext>
            </a:extLst>
          </p:cNvPr>
          <p:cNvSpPr/>
          <p:nvPr/>
        </p:nvSpPr>
        <p:spPr>
          <a:xfrm>
            <a:off x="7156668"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a:solidFill>
                  <a:prstClr val="white"/>
                </a:solidFill>
                <a:latin typeface="Univers for KPMG Cond" panose="020B0606020202020204" pitchFamily="34" charset="0"/>
              </a:rPr>
              <a:t>Cuentas </a:t>
            </a:r>
            <a:r>
              <a:rPr lang="es-ES_tradnl" sz="900" i="1" dirty="0">
                <a:solidFill>
                  <a:prstClr val="white"/>
                </a:solidFill>
                <a:latin typeface="Univers for KPMG Cond" panose="020B0606020202020204" pitchFamily="34" charset="0"/>
              </a:rPr>
              <a:t>a Pagar</a:t>
            </a:r>
            <a:endParaRPr lang="es-ES" sz="900" i="1" dirty="0">
              <a:solidFill>
                <a:prstClr val="white"/>
              </a:solidFill>
              <a:latin typeface="Univers for KPMG Cond" panose="020B0606020202020204" pitchFamily="34" charset="0"/>
            </a:endParaRPr>
          </a:p>
        </p:txBody>
      </p:sp>
      <p:sp>
        <p:nvSpPr>
          <p:cNvPr id="100" name="Rounded Rectangle 59">
            <a:extLst>
              <a:ext uri="{FF2B5EF4-FFF2-40B4-BE49-F238E27FC236}">
                <a16:creationId xmlns:a16="http://schemas.microsoft.com/office/drawing/2014/main" id="{8066B32D-A54C-48FE-8093-68F046026151}"/>
              </a:ext>
            </a:extLst>
          </p:cNvPr>
          <p:cNvSpPr/>
          <p:nvPr/>
        </p:nvSpPr>
        <p:spPr>
          <a:xfrm>
            <a:off x="8167555"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Gastos de Viaje</a:t>
            </a:r>
            <a:endParaRPr lang="es-ES" sz="900" i="1" dirty="0">
              <a:solidFill>
                <a:prstClr val="white"/>
              </a:solidFill>
              <a:latin typeface="Univers for KPMG Cond" panose="020B0606020202020204" pitchFamily="34" charset="0"/>
            </a:endParaRPr>
          </a:p>
        </p:txBody>
      </p:sp>
      <p:sp>
        <p:nvSpPr>
          <p:cNvPr id="101" name="Rounded Rectangle 59">
            <a:extLst>
              <a:ext uri="{FF2B5EF4-FFF2-40B4-BE49-F238E27FC236}">
                <a16:creationId xmlns:a16="http://schemas.microsoft.com/office/drawing/2014/main" id="{CD39076A-7F18-4D1F-8DBB-29B3BAF9F5DC}"/>
              </a:ext>
            </a:extLst>
          </p:cNvPr>
          <p:cNvSpPr/>
          <p:nvPr/>
        </p:nvSpPr>
        <p:spPr>
          <a:xfrm>
            <a:off x="9201792" y="378194"/>
            <a:ext cx="972000" cy="216000"/>
          </a:xfrm>
          <a:prstGeom prst="roundRect">
            <a:avLst/>
          </a:prstGeom>
          <a:solidFill>
            <a:schemeClr val="bg2">
              <a:lumMod val="7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Contabilidad General</a:t>
            </a:r>
            <a:endParaRPr lang="es-ES" sz="900" i="1" dirty="0">
              <a:solidFill>
                <a:prstClr val="white"/>
              </a:solidFill>
              <a:latin typeface="Univers for KPMG Cond" panose="020B0606020202020204" pitchFamily="34" charset="0"/>
            </a:endParaRPr>
          </a:p>
        </p:txBody>
      </p:sp>
      <p:sp>
        <p:nvSpPr>
          <p:cNvPr id="102" name="Rounded Rectangle 59">
            <a:extLst>
              <a:ext uri="{FF2B5EF4-FFF2-40B4-BE49-F238E27FC236}">
                <a16:creationId xmlns:a16="http://schemas.microsoft.com/office/drawing/2014/main" id="{8A2E26CF-E7D8-47E5-89AB-133C21C6C89D}"/>
              </a:ext>
            </a:extLst>
          </p:cNvPr>
          <p:cNvSpPr/>
          <p:nvPr/>
        </p:nvSpPr>
        <p:spPr>
          <a:xfrm>
            <a:off x="10236030"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Controlling</a:t>
            </a:r>
            <a:endParaRPr lang="es-ES" sz="900" i="1" dirty="0">
              <a:solidFill>
                <a:prstClr val="white"/>
              </a:solidFill>
              <a:latin typeface="Univers for KPMG Cond" panose="020B0606020202020204" pitchFamily="34" charset="0"/>
            </a:endParaRPr>
          </a:p>
        </p:txBody>
      </p:sp>
      <p:grpSp>
        <p:nvGrpSpPr>
          <p:cNvPr id="48" name="Group 47">
            <a:extLst>
              <a:ext uri="{FF2B5EF4-FFF2-40B4-BE49-F238E27FC236}">
                <a16:creationId xmlns:a16="http://schemas.microsoft.com/office/drawing/2014/main" id="{AB5AA3C4-79F0-4636-AE5A-C0CD91A84528}"/>
              </a:ext>
            </a:extLst>
          </p:cNvPr>
          <p:cNvGrpSpPr/>
          <p:nvPr/>
        </p:nvGrpSpPr>
        <p:grpSpPr>
          <a:xfrm>
            <a:off x="5006877" y="44624"/>
            <a:ext cx="2119585" cy="744515"/>
            <a:chOff x="5006877" y="44624"/>
            <a:chExt cx="2119585" cy="826693"/>
          </a:xfrm>
        </p:grpSpPr>
        <p:sp>
          <p:nvSpPr>
            <p:cNvPr id="51" name="AutoShape 7">
              <a:extLst>
                <a:ext uri="{FF2B5EF4-FFF2-40B4-BE49-F238E27FC236}">
                  <a16:creationId xmlns:a16="http://schemas.microsoft.com/office/drawing/2014/main" id="{CB72E9A0-2942-4258-AE63-DA8C596D8766}"/>
                </a:ext>
              </a:extLst>
            </p:cNvPr>
            <p:cNvSpPr>
              <a:spLocks noChangeArrowheads="1"/>
            </p:cNvSpPr>
            <p:nvPr/>
          </p:nvSpPr>
          <p:spPr bwMode="auto">
            <a:xfrm>
              <a:off x="5006877" y="655317"/>
              <a:ext cx="396000" cy="216000"/>
            </a:xfrm>
            <a:prstGeom prst="chevron">
              <a:avLst>
                <a:gd name="adj" fmla="val 19758"/>
              </a:avLst>
            </a:prstGeom>
            <a:solidFill>
              <a:srgbClr val="F68D2E"/>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55"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1" y="74832"/>
              <a:ext cx="396000" cy="216000"/>
            </a:xfrm>
            <a:prstGeom prst="chevron">
              <a:avLst>
                <a:gd name="adj" fmla="val 19758"/>
              </a:avLst>
            </a:prstGeom>
            <a:solidFill>
              <a:schemeClr val="accent5"/>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8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endParaRPr>
            </a:p>
          </p:txBody>
        </p:sp>
        <p:sp>
          <p:nvSpPr>
            <p:cNvPr id="59"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0" y="348584"/>
              <a:ext cx="396000" cy="216000"/>
            </a:xfrm>
            <a:prstGeom prst="chevron">
              <a:avLst>
                <a:gd name="adj" fmla="val 19758"/>
              </a:avLst>
            </a:prstGeom>
            <a:solidFill>
              <a:schemeClr val="bg2"/>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66" name="TextBox 65"/>
            <p:cNvSpPr txBox="1"/>
            <p:nvPr/>
          </p:nvSpPr>
          <p:spPr>
            <a:xfrm>
              <a:off x="5470278" y="44624"/>
              <a:ext cx="1656184" cy="204322"/>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err="1">
                  <a:ln>
                    <a:noFill/>
                  </a:ln>
                  <a:solidFill>
                    <a:srgbClr val="00338D"/>
                  </a:solidFill>
                  <a:effectLst/>
                  <a:uLnTx/>
                  <a:uFillTx/>
                  <a:latin typeface="Arial"/>
                  <a:ea typeface="+mn-ea"/>
                  <a:cs typeface="+mn-cs"/>
                </a:rPr>
                <a:t>Supply</a:t>
              </a:r>
              <a:r>
                <a:rPr kumimoji="0" lang="es-ES" sz="1100" b="0" i="0" u="none" strike="noStrike" kern="1200" cap="none" spc="0" normalizeH="0" baseline="0" noProof="0" dirty="0">
                  <a:ln>
                    <a:noFill/>
                  </a:ln>
                  <a:solidFill>
                    <a:srgbClr val="00338D"/>
                  </a:solidFill>
                  <a:effectLst/>
                  <a:uLnTx/>
                  <a:uFillTx/>
                  <a:latin typeface="Arial"/>
                  <a:ea typeface="+mn-ea"/>
                  <a:cs typeface="+mn-cs"/>
                </a:rPr>
                <a:t> </a:t>
              </a:r>
              <a:r>
                <a:rPr kumimoji="0" lang="es-ES" sz="1100" b="0" i="0" u="none" strike="noStrike" kern="1200" cap="none" spc="0" normalizeH="0" baseline="0" noProof="0" dirty="0" err="1">
                  <a:ln>
                    <a:noFill/>
                  </a:ln>
                  <a:solidFill>
                    <a:srgbClr val="00338D"/>
                  </a:solidFill>
                  <a:effectLst/>
                  <a:uLnTx/>
                  <a:uFillTx/>
                  <a:latin typeface="Arial"/>
                  <a:ea typeface="+mn-ea"/>
                  <a:cs typeface="+mn-cs"/>
                </a:rPr>
                <a:t>Chain</a:t>
              </a:r>
              <a:endParaRPr kumimoji="0" lang="es-ES" sz="1100" b="0" i="0" u="none" strike="noStrike" kern="1200" cap="none" spc="0" normalizeH="0" baseline="0" noProof="0" dirty="0">
                <a:ln>
                  <a:noFill/>
                </a:ln>
                <a:solidFill>
                  <a:srgbClr val="00338D"/>
                </a:solidFill>
                <a:effectLst/>
                <a:uLnTx/>
                <a:uFillTx/>
                <a:latin typeface="Arial"/>
                <a:ea typeface="+mn-ea"/>
                <a:cs typeface="+mn-cs"/>
              </a:endParaRPr>
            </a:p>
          </p:txBody>
        </p:sp>
        <p:sp>
          <p:nvSpPr>
            <p:cNvPr id="67" name="TextBox 66"/>
            <p:cNvSpPr txBox="1"/>
            <p:nvPr/>
          </p:nvSpPr>
          <p:spPr>
            <a:xfrm>
              <a:off x="5470278" y="328440"/>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Finanzas</a:t>
              </a:r>
            </a:p>
          </p:txBody>
        </p:sp>
        <p:sp>
          <p:nvSpPr>
            <p:cNvPr id="68" name="TextBox 67">
              <a:extLst>
                <a:ext uri="{FF2B5EF4-FFF2-40B4-BE49-F238E27FC236}">
                  <a16:creationId xmlns:a16="http://schemas.microsoft.com/office/drawing/2014/main" id="{7F0ED837-5337-47B6-AC8C-3872F871071C}"/>
                </a:ext>
              </a:extLst>
            </p:cNvPr>
            <p:cNvSpPr txBox="1"/>
            <p:nvPr/>
          </p:nvSpPr>
          <p:spPr>
            <a:xfrm>
              <a:off x="5470278" y="625943"/>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Producción</a:t>
              </a:r>
            </a:p>
          </p:txBody>
        </p:sp>
      </p:grpSp>
      <p:sp>
        <p:nvSpPr>
          <p:cNvPr id="79" name="AutoShape 7">
            <a:extLst>
              <a:ext uri="{FF2B5EF4-FFF2-40B4-BE49-F238E27FC236}">
                <a16:creationId xmlns:a16="http://schemas.microsoft.com/office/drawing/2014/main" id="{F168CBB3-3999-457B-8087-6E96215ADFF5}"/>
              </a:ext>
            </a:extLst>
          </p:cNvPr>
          <p:cNvSpPr>
            <a:spLocks noChangeArrowheads="1"/>
          </p:cNvSpPr>
          <p:nvPr/>
        </p:nvSpPr>
        <p:spPr bwMode="auto">
          <a:xfrm>
            <a:off x="5629372" y="1882800"/>
            <a:ext cx="828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Elaboración de cuentas anuales</a:t>
            </a:r>
          </a:p>
        </p:txBody>
      </p:sp>
    </p:spTree>
    <p:extLst>
      <p:ext uri="{BB962C8B-B14F-4D97-AF65-F5344CB8AC3E}">
        <p14:creationId xmlns:p14="http://schemas.microsoft.com/office/powerpoint/2010/main" val="4191184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463" name="think-cell Slide" r:id="rId4" imgW="473" imgH="473" progId="TCLayout.ActiveDocument.1">
                  <p:embed/>
                </p:oleObj>
              </mc:Choice>
              <mc:Fallback>
                <p:oleObj name="think-cell Slide" r:id="rId4" imgW="473" imgH="473" progId="TCLayout.ActiveDocument.1">
                  <p:embed/>
                  <p:pic>
                    <p:nvPicPr>
                      <p:cNvPr id="11" name="Object 10"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1">
            <a:extLst>
              <a:ext uri="{FF2B5EF4-FFF2-40B4-BE49-F238E27FC236}">
                <a16:creationId xmlns:a16="http://schemas.microsoft.com/office/drawing/2014/main" id="{7C3CF7C8-B228-4C71-81BB-9C050EE34692}"/>
              </a:ext>
            </a:extLst>
          </p:cNvPr>
          <p:cNvSpPr txBox="1">
            <a:spLocks/>
          </p:cNvSpPr>
          <p:nvPr/>
        </p:nvSpPr>
        <p:spPr>
          <a:xfrm>
            <a:off x="2279576" y="260648"/>
            <a:ext cx="8244000" cy="4479134"/>
          </a:xfrm>
          <a:prstGeom prst="rect">
            <a:avLst/>
          </a:prstGeom>
        </p:spPr>
        <p:txBody>
          <a:bodyPr vert="horz" lIns="0" tIns="0" rIns="0" bIns="0" rtlCol="0" anchor="t" anchorCtr="0">
            <a:noAutofit/>
          </a:bodyPr>
          <a:lstStyle>
            <a:lvl1pPr algn="l" defTabSz="844083" rtl="0" eaLnBrk="1" latinLnBrk="0" hangingPunct="1">
              <a:lnSpc>
                <a:spcPct val="70000"/>
              </a:lnSpc>
              <a:spcBef>
                <a:spcPct val="0"/>
              </a:spcBef>
              <a:buNone/>
              <a:defRPr sz="8938" kern="1200" baseline="0">
                <a:solidFill>
                  <a:schemeClr val="bg1"/>
                </a:solidFill>
                <a:latin typeface="+mj-lt"/>
                <a:ea typeface="+mj-ea"/>
                <a:cs typeface="+mj-cs"/>
              </a:defRPr>
            </a:lvl1pPr>
          </a:lstStyle>
          <a:p>
            <a:pPr marL="9525" marR="0" lvl="0" indent="-9525" algn="l" defTabSz="844083" rtl="0" eaLnBrk="1" fontAlgn="auto" latinLnBrk="0" hangingPunct="1">
              <a:lnSpc>
                <a:spcPct val="100000"/>
              </a:lnSpc>
              <a:spcBef>
                <a:spcPct val="0"/>
              </a:spcBef>
              <a:spcAft>
                <a:spcPts val="0"/>
              </a:spcAft>
              <a:buClrTx/>
              <a:buSzTx/>
              <a:buFontTx/>
              <a:buNone/>
              <a:tabLst/>
              <a:defRPr/>
            </a:pPr>
            <a:br>
              <a:rPr kumimoji="0" lang="en-GB" sz="300" b="1" i="0" u="none" strike="noStrike" kern="1200" cap="none" spc="0" normalizeH="0" baseline="0" noProof="0" dirty="0">
                <a:ln>
                  <a:noFill/>
                </a:ln>
                <a:solidFill>
                  <a:prstClr val="white"/>
                </a:solidFill>
                <a:effectLst/>
                <a:uLnTx/>
                <a:uFillTx/>
                <a:latin typeface="KPMG Extralight"/>
                <a:ea typeface="+mj-ea"/>
                <a:cs typeface="+mj-cs"/>
              </a:rPr>
            </a:br>
            <a:endParaRPr kumimoji="0" lang="en-GB" sz="300" b="1" i="0" u="none" strike="noStrike" kern="1200" cap="none" spc="0" normalizeH="0" baseline="0" noProof="0" dirty="0">
              <a:ln>
                <a:noFill/>
              </a:ln>
              <a:solidFill>
                <a:prstClr val="white"/>
              </a:solidFill>
              <a:effectLst/>
              <a:uLnTx/>
              <a:uFillTx/>
              <a:latin typeface="KPMG Extralight"/>
              <a:ea typeface="+mj-ea"/>
              <a:cs typeface="+mj-cs"/>
            </a:endParaRPr>
          </a:p>
          <a:p>
            <a:pPr marL="9525" marR="0" lvl="0" indent="-9525" algn="l" defTabSz="844083"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0" normalizeH="0" baseline="0" noProof="0" dirty="0" err="1">
                <a:ln>
                  <a:noFill/>
                </a:ln>
                <a:solidFill>
                  <a:prstClr val="white"/>
                </a:solidFill>
                <a:effectLst/>
                <a:uLnTx/>
                <a:uFillTx/>
                <a:latin typeface="KPMG Extralight"/>
                <a:ea typeface="+mj-ea"/>
                <a:cs typeface="+mj-cs"/>
              </a:rPr>
              <a:t>Indice</a:t>
            </a:r>
            <a:endParaRPr kumimoji="0" lang="en-GB" sz="3600" b="0" i="0" u="none" strike="noStrike" kern="1200" cap="none" spc="0" normalizeH="0" baseline="0" noProof="0" dirty="0">
              <a:ln>
                <a:noFill/>
              </a:ln>
              <a:solidFill>
                <a:prstClr val="white"/>
              </a:solidFill>
              <a:effectLst/>
              <a:uLnTx/>
              <a:uFillTx/>
              <a:latin typeface="KPMG Extralight"/>
              <a:ea typeface="+mj-ea"/>
              <a:cs typeface="+mj-cs"/>
            </a:endParaRPr>
          </a:p>
          <a:p>
            <a:pPr marL="742950" lvl="0" indent="338138" defTabSz="762000" fontAlgn="base">
              <a:lnSpc>
                <a:spcPct val="100000"/>
              </a:lnSpc>
              <a:spcBef>
                <a:spcPts val="600"/>
              </a:spcBef>
              <a:spcAft>
                <a:spcPct val="0"/>
              </a:spcAft>
              <a:buFont typeface="+mj-lt"/>
              <a:buAutoNum type="arabicPeriod"/>
            </a:pPr>
            <a:r>
              <a:rPr lang="es-ES" sz="3600" b="1" dirty="0"/>
              <a:t>Introducción</a:t>
            </a:r>
          </a:p>
          <a:p>
            <a:pPr marL="742950" lvl="0" indent="338138" defTabSz="762000" fontAlgn="base">
              <a:lnSpc>
                <a:spcPct val="100000"/>
              </a:lnSpc>
              <a:spcBef>
                <a:spcPts val="600"/>
              </a:spcBef>
              <a:spcAft>
                <a:spcPct val="0"/>
              </a:spcAft>
              <a:buFont typeface="+mj-lt"/>
              <a:buAutoNum type="arabicPeriod"/>
            </a:pPr>
            <a:r>
              <a:rPr lang="es-ES" sz="3600" dirty="0"/>
              <a:t>Análisis Cualitativo</a:t>
            </a:r>
            <a:r>
              <a:rPr lang="es-ES" sz="3600" b="1" dirty="0"/>
              <a:t> </a:t>
            </a:r>
          </a:p>
          <a:p>
            <a:pPr marL="742950" lvl="0" indent="338138" defTabSz="762000" fontAlgn="base">
              <a:lnSpc>
                <a:spcPct val="100000"/>
              </a:lnSpc>
              <a:spcBef>
                <a:spcPts val="600"/>
              </a:spcBef>
              <a:spcAft>
                <a:spcPct val="0"/>
              </a:spcAft>
              <a:buFont typeface="+mj-lt"/>
              <a:buAutoNum type="arabicPeriod"/>
            </a:pPr>
            <a:r>
              <a:rPr lang="es-ES" sz="3600" dirty="0"/>
              <a:t>Análisis cuantitativo</a:t>
            </a:r>
          </a:p>
          <a:p>
            <a:pPr marL="742950" lvl="0" indent="338138" defTabSz="762000" fontAlgn="base">
              <a:lnSpc>
                <a:spcPct val="100000"/>
              </a:lnSpc>
              <a:spcBef>
                <a:spcPts val="600"/>
              </a:spcBef>
              <a:spcAft>
                <a:spcPct val="0"/>
              </a:spcAft>
              <a:buFont typeface="+mj-lt"/>
              <a:buAutoNum type="arabicPeriod"/>
            </a:pPr>
            <a:r>
              <a:rPr lang="es-ES" sz="3600" dirty="0"/>
              <a:t>Diagnóstico y conclusiones</a:t>
            </a:r>
            <a:br>
              <a:rPr kumimoji="0" lang="en-GB" sz="2000" b="0" i="0" u="none" strike="noStrike" kern="1200" cap="none" spc="0" normalizeH="0" baseline="0" noProof="0" dirty="0">
                <a:ln>
                  <a:noFill/>
                </a:ln>
                <a:solidFill>
                  <a:prstClr val="white"/>
                </a:solidFill>
                <a:effectLst/>
                <a:uLnTx/>
                <a:uFillTx/>
                <a:latin typeface="KPMG Extralight"/>
                <a:ea typeface="+mj-ea"/>
                <a:cs typeface="+mj-cs"/>
              </a:rPr>
            </a:br>
            <a:r>
              <a:rPr kumimoji="0" lang="en-GB" sz="2000" b="0" i="0" u="none" strike="noStrike" kern="1200" cap="none" spc="0" normalizeH="0" baseline="0" noProof="0" dirty="0">
                <a:ln>
                  <a:noFill/>
                </a:ln>
                <a:solidFill>
                  <a:prstClr val="white"/>
                </a:solidFill>
                <a:effectLst/>
                <a:uLnTx/>
                <a:uFillTx/>
                <a:latin typeface="KPMG Extralight"/>
                <a:ea typeface="+mj-ea"/>
                <a:cs typeface="+mj-cs"/>
              </a:rPr>
              <a:t>		</a:t>
            </a:r>
            <a:br>
              <a:rPr kumimoji="0" lang="en-GB" sz="2000" b="0" i="0" u="none" strike="noStrike" kern="1200" cap="none" spc="0" normalizeH="0" baseline="0" noProof="0" dirty="0">
                <a:ln>
                  <a:noFill/>
                </a:ln>
                <a:solidFill>
                  <a:prstClr val="white"/>
                </a:solidFill>
                <a:effectLst/>
                <a:uLnTx/>
                <a:uFillTx/>
                <a:latin typeface="KPMG Extralight"/>
                <a:ea typeface="+mj-ea"/>
                <a:cs typeface="+mj-cs"/>
              </a:rPr>
            </a:br>
            <a:r>
              <a:rPr kumimoji="0" lang="en-GB" sz="2000" b="0" i="0" u="none" strike="noStrike" kern="1200" cap="none" spc="0" normalizeH="0" baseline="0" noProof="0" dirty="0">
                <a:ln>
                  <a:noFill/>
                </a:ln>
                <a:solidFill>
                  <a:prstClr val="white"/>
                </a:solidFill>
                <a:effectLst/>
                <a:uLnTx/>
                <a:uFillTx/>
                <a:latin typeface="KPMG Extralight"/>
                <a:ea typeface="+mj-ea"/>
                <a:cs typeface="+mj-cs"/>
              </a:rPr>
              <a:t>		</a:t>
            </a:r>
          </a:p>
        </p:txBody>
      </p:sp>
    </p:spTree>
    <p:extLst>
      <p:ext uri="{BB962C8B-B14F-4D97-AF65-F5344CB8AC3E}">
        <p14:creationId xmlns:p14="http://schemas.microsoft.com/office/powerpoint/2010/main" val="6239676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86076" name="think-cell Slide" r:id="rId6" imgW="216" imgH="216" progId="TCLayout.ActiveDocument.1">
                  <p:embed/>
                </p:oleObj>
              </mc:Choice>
              <mc:Fallback>
                <p:oleObj name="think-cell Slide" r:id="rId6" imgW="216" imgH="216" progId="TCLayout.ActiveDocument.1">
                  <p:embed/>
                  <p:pic>
                    <p:nvPicPr>
                      <p:cNvPr id="0" name=""/>
                      <p:cNvPicPr/>
                      <p:nvPr/>
                    </p:nvPicPr>
                    <p:blipFill>
                      <a:blip r:embed="rId7"/>
                      <a:stretch>
                        <a:fillRect/>
                      </a:stretch>
                    </p:blipFill>
                    <p:spPr>
                      <a:xfrm>
                        <a:off x="1525589" y="1589"/>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DE92D78-B88A-4237-B719-CF68C8EF0807}"/>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4000" b="0" i="0" u="none" strike="noStrike" kern="1200" cap="none" spc="0" normalizeH="0" baseline="0" noProof="0" dirty="0">
              <a:ln>
                <a:noFill/>
              </a:ln>
              <a:solidFill>
                <a:prstClr val="white"/>
              </a:solidFill>
              <a:effectLst/>
              <a:uLnTx/>
              <a:uFillTx/>
              <a:latin typeface="KPMG Extralight" panose="020B0303030202040204" pitchFamily="34" charset="0"/>
              <a:ea typeface="+mn-ea"/>
              <a:cs typeface="+mn-cs"/>
              <a:sym typeface="KPMG Extralight" panose="020B0303030202040204" pitchFamily="34" charset="0"/>
            </a:endParaRPr>
          </a:p>
        </p:txBody>
      </p:sp>
      <p:sp>
        <p:nvSpPr>
          <p:cNvPr id="45" name="Rectangle 44"/>
          <p:cNvSpPr/>
          <p:nvPr/>
        </p:nvSpPr>
        <p:spPr>
          <a:xfrm>
            <a:off x="9732504" y="3220251"/>
            <a:ext cx="828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Sistema</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47" name="Title 1"/>
          <p:cNvSpPr>
            <a:spLocks noGrp="1"/>
          </p:cNvSpPr>
          <p:nvPr>
            <p:ph type="title"/>
          </p:nvPr>
        </p:nvSpPr>
        <p:spPr>
          <a:xfrm>
            <a:off x="990000" y="167350"/>
            <a:ext cx="8478958" cy="687855"/>
          </a:xfrm>
        </p:spPr>
        <p:txBody>
          <a:bodyPr/>
          <a:lstStyle/>
          <a:p>
            <a:r>
              <a:rPr lang="es-ES_tradnl" sz="2400" b="1" dirty="0">
                <a:solidFill>
                  <a:srgbClr val="00338D"/>
                </a:solidFill>
              </a:rPr>
              <a:t>2.2. Procesos</a:t>
            </a:r>
            <a:br>
              <a:rPr lang="es-ES_tradnl" sz="4000" b="1" dirty="0">
                <a:solidFill>
                  <a:srgbClr val="00338D"/>
                </a:solidFill>
              </a:rPr>
            </a:br>
            <a:r>
              <a:rPr lang="es-ES_tradnl" sz="4000" dirty="0">
                <a:solidFill>
                  <a:srgbClr val="00338D"/>
                </a:solidFill>
              </a:rPr>
              <a:t>Área de Finanzas</a:t>
            </a:r>
            <a:br>
              <a:rPr lang="es-ES_tradnl" sz="4000" b="1" dirty="0"/>
            </a:br>
            <a:endParaRPr lang="es-ES_tradnl" sz="4000" dirty="0"/>
          </a:p>
        </p:txBody>
      </p:sp>
      <p:sp>
        <p:nvSpPr>
          <p:cNvPr id="49" name="Rectangle 23"/>
          <p:cNvSpPr>
            <a:spLocks noChangeArrowheads="1"/>
          </p:cNvSpPr>
          <p:nvPr/>
        </p:nvSpPr>
        <p:spPr bwMode="auto">
          <a:xfrm>
            <a:off x="1271588" y="3010335"/>
            <a:ext cx="9648825" cy="3261156"/>
          </a:xfrm>
          <a:prstGeom prst="rect">
            <a:avLst/>
          </a:prstGeom>
          <a:noFill/>
          <a:ln w="12700">
            <a:solidFill>
              <a:srgbClr val="00A3A1"/>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Arial"/>
              <a:ea typeface="+mn-ea"/>
              <a:cs typeface="+mn-cs"/>
            </a:endParaRPr>
          </a:p>
        </p:txBody>
      </p:sp>
      <p:sp>
        <p:nvSpPr>
          <p:cNvPr id="46" name="Rectangle 23"/>
          <p:cNvSpPr>
            <a:spLocks noChangeArrowheads="1"/>
          </p:cNvSpPr>
          <p:nvPr/>
        </p:nvSpPr>
        <p:spPr bwMode="auto">
          <a:xfrm>
            <a:off x="1271588" y="1240797"/>
            <a:ext cx="7240087" cy="1377708"/>
          </a:xfrm>
          <a:prstGeom prst="rect">
            <a:avLst/>
          </a:prstGeom>
          <a:noFill/>
          <a:ln w="12700">
            <a:solidFill>
              <a:srgbClr val="00266A"/>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Arial"/>
              <a:ea typeface="+mn-ea"/>
              <a:cs typeface="+mn-cs"/>
            </a:endParaRPr>
          </a:p>
        </p:txBody>
      </p:sp>
      <p:sp>
        <p:nvSpPr>
          <p:cNvPr id="50" name="14 Rectángulo redondeado"/>
          <p:cNvSpPr/>
          <p:nvPr/>
        </p:nvSpPr>
        <p:spPr>
          <a:xfrm>
            <a:off x="1271464" y="1036475"/>
            <a:ext cx="2440800" cy="360000"/>
          </a:xfrm>
          <a:prstGeom prst="roundRect">
            <a:avLst/>
          </a:prstGeom>
          <a:solidFill>
            <a:schemeClr val="tx2">
              <a:lumMod val="75000"/>
            </a:schemeClr>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2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Taxonomía</a:t>
            </a:r>
          </a:p>
        </p:txBody>
      </p:sp>
      <p:grpSp>
        <p:nvGrpSpPr>
          <p:cNvPr id="13" name="Group 12">
            <a:extLst>
              <a:ext uri="{FF2B5EF4-FFF2-40B4-BE49-F238E27FC236}">
                <a16:creationId xmlns:a16="http://schemas.microsoft.com/office/drawing/2014/main" id="{3743C344-F426-4131-95C4-D95DF336F0E7}"/>
              </a:ext>
            </a:extLst>
          </p:cNvPr>
          <p:cNvGrpSpPr/>
          <p:nvPr/>
        </p:nvGrpSpPr>
        <p:grpSpPr>
          <a:xfrm>
            <a:off x="3485188" y="902264"/>
            <a:ext cx="432000" cy="432000"/>
            <a:chOff x="2288002" y="902264"/>
            <a:chExt cx="432000" cy="432000"/>
          </a:xfrm>
        </p:grpSpPr>
        <p:sp>
          <p:nvSpPr>
            <p:cNvPr id="9" name="Oval 8"/>
            <p:cNvSpPr/>
            <p:nvPr/>
          </p:nvSpPr>
          <p:spPr>
            <a:xfrm>
              <a:off x="2288002" y="902264"/>
              <a:ext cx="432000" cy="432000"/>
            </a:xfrm>
            <a:prstGeom prst="ellipse">
              <a:avLst/>
            </a:prstGeom>
            <a:solidFill>
              <a:srgbClr val="00486D"/>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8" name="Freeform 4814"/>
            <p:cNvSpPr>
              <a:spLocks noEditPoints="1"/>
            </p:cNvSpPr>
            <p:nvPr/>
          </p:nvSpPr>
          <p:spPr bwMode="auto">
            <a:xfrm>
              <a:off x="2333042" y="972867"/>
              <a:ext cx="254028" cy="305679"/>
            </a:xfrm>
            <a:custGeom>
              <a:avLst/>
              <a:gdLst>
                <a:gd name="T0" fmla="*/ 148 w 280"/>
                <a:gd name="T1" fmla="*/ 304 h 372"/>
                <a:gd name="T2" fmla="*/ 148 w 280"/>
                <a:gd name="T3" fmla="*/ 98 h 372"/>
                <a:gd name="T4" fmla="*/ 164 w 280"/>
                <a:gd name="T5" fmla="*/ 92 h 372"/>
                <a:gd name="T6" fmla="*/ 180 w 280"/>
                <a:gd name="T7" fmla="*/ 72 h 372"/>
                <a:gd name="T8" fmla="*/ 186 w 280"/>
                <a:gd name="T9" fmla="*/ 48 h 372"/>
                <a:gd name="T10" fmla="*/ 178 w 280"/>
                <a:gd name="T11" fmla="*/ 20 h 372"/>
                <a:gd name="T12" fmla="*/ 160 w 280"/>
                <a:gd name="T13" fmla="*/ 48 h 372"/>
                <a:gd name="T14" fmla="*/ 106 w 280"/>
                <a:gd name="T15" fmla="*/ 0 h 372"/>
                <a:gd name="T16" fmla="*/ 80 w 280"/>
                <a:gd name="T17" fmla="*/ 32 h 372"/>
                <a:gd name="T18" fmla="*/ 78 w 280"/>
                <a:gd name="T19" fmla="*/ 56 h 372"/>
                <a:gd name="T20" fmla="*/ 88 w 280"/>
                <a:gd name="T21" fmla="*/ 80 h 372"/>
                <a:gd name="T22" fmla="*/ 108 w 280"/>
                <a:gd name="T23" fmla="*/ 96 h 372"/>
                <a:gd name="T24" fmla="*/ 116 w 280"/>
                <a:gd name="T25" fmla="*/ 300 h 372"/>
                <a:gd name="T26" fmla="*/ 108 w 280"/>
                <a:gd name="T27" fmla="*/ 308 h 372"/>
                <a:gd name="T28" fmla="*/ 96 w 280"/>
                <a:gd name="T29" fmla="*/ 336 h 372"/>
                <a:gd name="T30" fmla="*/ 98 w 280"/>
                <a:gd name="T31" fmla="*/ 350 h 372"/>
                <a:gd name="T32" fmla="*/ 106 w 280"/>
                <a:gd name="T33" fmla="*/ 360 h 372"/>
                <a:gd name="T34" fmla="*/ 124 w 280"/>
                <a:gd name="T35" fmla="*/ 370 h 372"/>
                <a:gd name="T36" fmla="*/ 140 w 280"/>
                <a:gd name="T37" fmla="*/ 370 h 372"/>
                <a:gd name="T38" fmla="*/ 158 w 280"/>
                <a:gd name="T39" fmla="*/ 360 h 372"/>
                <a:gd name="T40" fmla="*/ 168 w 280"/>
                <a:gd name="T41" fmla="*/ 342 h 372"/>
                <a:gd name="T42" fmla="*/ 168 w 280"/>
                <a:gd name="T43" fmla="*/ 328 h 372"/>
                <a:gd name="T44" fmla="*/ 158 w 280"/>
                <a:gd name="T45" fmla="*/ 310 h 372"/>
                <a:gd name="T46" fmla="*/ 144 w 280"/>
                <a:gd name="T47" fmla="*/ 346 h 372"/>
                <a:gd name="T48" fmla="*/ 132 w 280"/>
                <a:gd name="T49" fmla="*/ 352 h 372"/>
                <a:gd name="T50" fmla="*/ 120 w 280"/>
                <a:gd name="T51" fmla="*/ 346 h 372"/>
                <a:gd name="T52" fmla="*/ 116 w 280"/>
                <a:gd name="T53" fmla="*/ 336 h 372"/>
                <a:gd name="T54" fmla="*/ 120 w 280"/>
                <a:gd name="T55" fmla="*/ 324 h 372"/>
                <a:gd name="T56" fmla="*/ 132 w 280"/>
                <a:gd name="T57" fmla="*/ 320 h 372"/>
                <a:gd name="T58" fmla="*/ 144 w 280"/>
                <a:gd name="T59" fmla="*/ 324 h 372"/>
                <a:gd name="T60" fmla="*/ 148 w 280"/>
                <a:gd name="T61" fmla="*/ 336 h 372"/>
                <a:gd name="T62" fmla="*/ 144 w 280"/>
                <a:gd name="T63" fmla="*/ 346 h 372"/>
                <a:gd name="T64" fmla="*/ 186 w 280"/>
                <a:gd name="T65" fmla="*/ 318 h 372"/>
                <a:gd name="T66" fmla="*/ 172 w 280"/>
                <a:gd name="T67" fmla="*/ 296 h 372"/>
                <a:gd name="T68" fmla="*/ 168 w 280"/>
                <a:gd name="T69" fmla="*/ 286 h 372"/>
                <a:gd name="T70" fmla="*/ 168 w 280"/>
                <a:gd name="T71" fmla="*/ 250 h 372"/>
                <a:gd name="T72" fmla="*/ 172 w 280"/>
                <a:gd name="T73" fmla="*/ 190 h 372"/>
                <a:gd name="T74" fmla="*/ 178 w 280"/>
                <a:gd name="T75" fmla="*/ 194 h 372"/>
                <a:gd name="T76" fmla="*/ 186 w 280"/>
                <a:gd name="T77" fmla="*/ 190 h 372"/>
                <a:gd name="T78" fmla="*/ 188 w 280"/>
                <a:gd name="T79" fmla="*/ 180 h 372"/>
                <a:gd name="T80" fmla="*/ 168 w 280"/>
                <a:gd name="T81" fmla="*/ 150 h 372"/>
                <a:gd name="T82" fmla="*/ 204 w 280"/>
                <a:gd name="T83" fmla="*/ 158 h 372"/>
                <a:gd name="T84" fmla="*/ 212 w 280"/>
                <a:gd name="T85" fmla="*/ 160 h 372"/>
                <a:gd name="T86" fmla="*/ 218 w 280"/>
                <a:gd name="T87" fmla="*/ 158 h 372"/>
                <a:gd name="T88" fmla="*/ 220 w 280"/>
                <a:gd name="T89" fmla="*/ 146 h 372"/>
                <a:gd name="T90" fmla="*/ 216 w 280"/>
                <a:gd name="T91" fmla="*/ 102 h 372"/>
                <a:gd name="T92" fmla="*/ 240 w 280"/>
                <a:gd name="T93" fmla="*/ 126 h 372"/>
                <a:gd name="T94" fmla="*/ 248 w 280"/>
                <a:gd name="T95" fmla="*/ 126 h 372"/>
                <a:gd name="T96" fmla="*/ 254 w 280"/>
                <a:gd name="T97" fmla="*/ 122 h 372"/>
                <a:gd name="T98" fmla="*/ 252 w 280"/>
                <a:gd name="T99" fmla="*/ 110 h 372"/>
                <a:gd name="T100" fmla="*/ 84 w 280"/>
                <a:gd name="T101" fmla="*/ 234 h 372"/>
                <a:gd name="T102" fmla="*/ 96 w 280"/>
                <a:gd name="T103" fmla="*/ 292 h 372"/>
                <a:gd name="T104" fmla="*/ 0 w 280"/>
                <a:gd name="T105" fmla="*/ 318 h 372"/>
                <a:gd name="T106" fmla="*/ 72 w 280"/>
                <a:gd name="T107" fmla="*/ 290 h 372"/>
                <a:gd name="T108" fmla="*/ 80 w 280"/>
                <a:gd name="T109" fmla="*/ 292 h 372"/>
                <a:gd name="T110" fmla="*/ 86 w 280"/>
                <a:gd name="T111" fmla="*/ 290 h 372"/>
                <a:gd name="T112" fmla="*/ 88 w 280"/>
                <a:gd name="T113" fmla="*/ 278 h 372"/>
                <a:gd name="T114" fmla="*/ 84 w 280"/>
                <a:gd name="T115" fmla="*/ 23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0" h="372">
                  <a:moveTo>
                    <a:pt x="158" y="310"/>
                  </a:moveTo>
                  <a:lnTo>
                    <a:pt x="158" y="310"/>
                  </a:lnTo>
                  <a:lnTo>
                    <a:pt x="148" y="304"/>
                  </a:lnTo>
                  <a:lnTo>
                    <a:pt x="148" y="304"/>
                  </a:lnTo>
                  <a:lnTo>
                    <a:pt x="148" y="300"/>
                  </a:lnTo>
                  <a:lnTo>
                    <a:pt x="148" y="98"/>
                  </a:lnTo>
                  <a:lnTo>
                    <a:pt x="148" y="98"/>
                  </a:lnTo>
                  <a:lnTo>
                    <a:pt x="156" y="96"/>
                  </a:lnTo>
                  <a:lnTo>
                    <a:pt x="164" y="92"/>
                  </a:lnTo>
                  <a:lnTo>
                    <a:pt x="170" y="86"/>
                  </a:lnTo>
                  <a:lnTo>
                    <a:pt x="176" y="80"/>
                  </a:lnTo>
                  <a:lnTo>
                    <a:pt x="180" y="72"/>
                  </a:lnTo>
                  <a:lnTo>
                    <a:pt x="184" y="64"/>
                  </a:lnTo>
                  <a:lnTo>
                    <a:pt x="186" y="56"/>
                  </a:lnTo>
                  <a:lnTo>
                    <a:pt x="186" y="48"/>
                  </a:lnTo>
                  <a:lnTo>
                    <a:pt x="186" y="48"/>
                  </a:lnTo>
                  <a:lnTo>
                    <a:pt x="184" y="32"/>
                  </a:lnTo>
                  <a:lnTo>
                    <a:pt x="178" y="20"/>
                  </a:lnTo>
                  <a:lnTo>
                    <a:pt x="170" y="10"/>
                  </a:lnTo>
                  <a:lnTo>
                    <a:pt x="160" y="0"/>
                  </a:lnTo>
                  <a:lnTo>
                    <a:pt x="160" y="48"/>
                  </a:lnTo>
                  <a:lnTo>
                    <a:pt x="106" y="48"/>
                  </a:lnTo>
                  <a:lnTo>
                    <a:pt x="106" y="0"/>
                  </a:lnTo>
                  <a:lnTo>
                    <a:pt x="106" y="0"/>
                  </a:lnTo>
                  <a:lnTo>
                    <a:pt x="94" y="10"/>
                  </a:lnTo>
                  <a:lnTo>
                    <a:pt x="86" y="20"/>
                  </a:lnTo>
                  <a:lnTo>
                    <a:pt x="80" y="32"/>
                  </a:lnTo>
                  <a:lnTo>
                    <a:pt x="78" y="48"/>
                  </a:lnTo>
                  <a:lnTo>
                    <a:pt x="78" y="48"/>
                  </a:lnTo>
                  <a:lnTo>
                    <a:pt x="78" y="56"/>
                  </a:lnTo>
                  <a:lnTo>
                    <a:pt x="82" y="64"/>
                  </a:lnTo>
                  <a:lnTo>
                    <a:pt x="84" y="72"/>
                  </a:lnTo>
                  <a:lnTo>
                    <a:pt x="88" y="80"/>
                  </a:lnTo>
                  <a:lnTo>
                    <a:pt x="94" y="86"/>
                  </a:lnTo>
                  <a:lnTo>
                    <a:pt x="100" y="92"/>
                  </a:lnTo>
                  <a:lnTo>
                    <a:pt x="108" y="96"/>
                  </a:lnTo>
                  <a:lnTo>
                    <a:pt x="116" y="98"/>
                  </a:lnTo>
                  <a:lnTo>
                    <a:pt x="116" y="300"/>
                  </a:lnTo>
                  <a:lnTo>
                    <a:pt x="116" y="300"/>
                  </a:lnTo>
                  <a:lnTo>
                    <a:pt x="116" y="304"/>
                  </a:lnTo>
                  <a:lnTo>
                    <a:pt x="116" y="304"/>
                  </a:lnTo>
                  <a:lnTo>
                    <a:pt x="108" y="308"/>
                  </a:lnTo>
                  <a:lnTo>
                    <a:pt x="102" y="316"/>
                  </a:lnTo>
                  <a:lnTo>
                    <a:pt x="98" y="326"/>
                  </a:lnTo>
                  <a:lnTo>
                    <a:pt x="96" y="336"/>
                  </a:lnTo>
                  <a:lnTo>
                    <a:pt x="96" y="336"/>
                  </a:lnTo>
                  <a:lnTo>
                    <a:pt x="96" y="342"/>
                  </a:lnTo>
                  <a:lnTo>
                    <a:pt x="98" y="350"/>
                  </a:lnTo>
                  <a:lnTo>
                    <a:pt x="102" y="356"/>
                  </a:lnTo>
                  <a:lnTo>
                    <a:pt x="106" y="360"/>
                  </a:lnTo>
                  <a:lnTo>
                    <a:pt x="106" y="360"/>
                  </a:lnTo>
                  <a:lnTo>
                    <a:pt x="112" y="366"/>
                  </a:lnTo>
                  <a:lnTo>
                    <a:pt x="118" y="368"/>
                  </a:lnTo>
                  <a:lnTo>
                    <a:pt x="124" y="370"/>
                  </a:lnTo>
                  <a:lnTo>
                    <a:pt x="132" y="372"/>
                  </a:lnTo>
                  <a:lnTo>
                    <a:pt x="132" y="372"/>
                  </a:lnTo>
                  <a:lnTo>
                    <a:pt x="140" y="370"/>
                  </a:lnTo>
                  <a:lnTo>
                    <a:pt x="146" y="368"/>
                  </a:lnTo>
                  <a:lnTo>
                    <a:pt x="152" y="366"/>
                  </a:lnTo>
                  <a:lnTo>
                    <a:pt x="158" y="360"/>
                  </a:lnTo>
                  <a:lnTo>
                    <a:pt x="162" y="356"/>
                  </a:lnTo>
                  <a:lnTo>
                    <a:pt x="166" y="350"/>
                  </a:lnTo>
                  <a:lnTo>
                    <a:pt x="168" y="342"/>
                  </a:lnTo>
                  <a:lnTo>
                    <a:pt x="168" y="336"/>
                  </a:lnTo>
                  <a:lnTo>
                    <a:pt x="168" y="336"/>
                  </a:lnTo>
                  <a:lnTo>
                    <a:pt x="168" y="328"/>
                  </a:lnTo>
                  <a:lnTo>
                    <a:pt x="166" y="322"/>
                  </a:lnTo>
                  <a:lnTo>
                    <a:pt x="162" y="316"/>
                  </a:lnTo>
                  <a:lnTo>
                    <a:pt x="158" y="310"/>
                  </a:lnTo>
                  <a:lnTo>
                    <a:pt x="158" y="310"/>
                  </a:lnTo>
                  <a:close/>
                  <a:moveTo>
                    <a:pt x="144" y="346"/>
                  </a:moveTo>
                  <a:lnTo>
                    <a:pt x="144" y="346"/>
                  </a:lnTo>
                  <a:lnTo>
                    <a:pt x="138" y="350"/>
                  </a:lnTo>
                  <a:lnTo>
                    <a:pt x="132" y="352"/>
                  </a:lnTo>
                  <a:lnTo>
                    <a:pt x="132" y="352"/>
                  </a:lnTo>
                  <a:lnTo>
                    <a:pt x="126" y="350"/>
                  </a:lnTo>
                  <a:lnTo>
                    <a:pt x="120" y="346"/>
                  </a:lnTo>
                  <a:lnTo>
                    <a:pt x="120" y="346"/>
                  </a:lnTo>
                  <a:lnTo>
                    <a:pt x="118" y="342"/>
                  </a:lnTo>
                  <a:lnTo>
                    <a:pt x="116" y="336"/>
                  </a:lnTo>
                  <a:lnTo>
                    <a:pt x="116" y="336"/>
                  </a:lnTo>
                  <a:lnTo>
                    <a:pt x="118" y="330"/>
                  </a:lnTo>
                  <a:lnTo>
                    <a:pt x="120" y="324"/>
                  </a:lnTo>
                  <a:lnTo>
                    <a:pt x="120" y="324"/>
                  </a:lnTo>
                  <a:lnTo>
                    <a:pt x="126" y="320"/>
                  </a:lnTo>
                  <a:lnTo>
                    <a:pt x="132" y="320"/>
                  </a:lnTo>
                  <a:lnTo>
                    <a:pt x="132" y="320"/>
                  </a:lnTo>
                  <a:lnTo>
                    <a:pt x="138" y="320"/>
                  </a:lnTo>
                  <a:lnTo>
                    <a:pt x="144" y="324"/>
                  </a:lnTo>
                  <a:lnTo>
                    <a:pt x="144" y="324"/>
                  </a:lnTo>
                  <a:lnTo>
                    <a:pt x="146" y="330"/>
                  </a:lnTo>
                  <a:lnTo>
                    <a:pt x="148" y="336"/>
                  </a:lnTo>
                  <a:lnTo>
                    <a:pt x="148" y="336"/>
                  </a:lnTo>
                  <a:lnTo>
                    <a:pt x="146" y="342"/>
                  </a:lnTo>
                  <a:lnTo>
                    <a:pt x="144" y="346"/>
                  </a:lnTo>
                  <a:lnTo>
                    <a:pt x="144" y="346"/>
                  </a:lnTo>
                  <a:close/>
                  <a:moveTo>
                    <a:pt x="280" y="38"/>
                  </a:moveTo>
                  <a:lnTo>
                    <a:pt x="280" y="318"/>
                  </a:lnTo>
                  <a:lnTo>
                    <a:pt x="186" y="318"/>
                  </a:lnTo>
                  <a:lnTo>
                    <a:pt x="186" y="318"/>
                  </a:lnTo>
                  <a:lnTo>
                    <a:pt x="180" y="306"/>
                  </a:lnTo>
                  <a:lnTo>
                    <a:pt x="172" y="296"/>
                  </a:lnTo>
                  <a:lnTo>
                    <a:pt x="172" y="296"/>
                  </a:lnTo>
                  <a:lnTo>
                    <a:pt x="168" y="292"/>
                  </a:lnTo>
                  <a:lnTo>
                    <a:pt x="168" y="286"/>
                  </a:lnTo>
                  <a:lnTo>
                    <a:pt x="248" y="286"/>
                  </a:lnTo>
                  <a:lnTo>
                    <a:pt x="248" y="170"/>
                  </a:lnTo>
                  <a:lnTo>
                    <a:pt x="168" y="250"/>
                  </a:lnTo>
                  <a:lnTo>
                    <a:pt x="168" y="188"/>
                  </a:lnTo>
                  <a:lnTo>
                    <a:pt x="172" y="190"/>
                  </a:lnTo>
                  <a:lnTo>
                    <a:pt x="172" y="190"/>
                  </a:lnTo>
                  <a:lnTo>
                    <a:pt x="174" y="192"/>
                  </a:lnTo>
                  <a:lnTo>
                    <a:pt x="178" y="194"/>
                  </a:lnTo>
                  <a:lnTo>
                    <a:pt x="178" y="194"/>
                  </a:lnTo>
                  <a:lnTo>
                    <a:pt x="182" y="192"/>
                  </a:lnTo>
                  <a:lnTo>
                    <a:pt x="186" y="190"/>
                  </a:lnTo>
                  <a:lnTo>
                    <a:pt x="186" y="190"/>
                  </a:lnTo>
                  <a:lnTo>
                    <a:pt x="188" y="186"/>
                  </a:lnTo>
                  <a:lnTo>
                    <a:pt x="188" y="184"/>
                  </a:lnTo>
                  <a:lnTo>
                    <a:pt x="188" y="180"/>
                  </a:lnTo>
                  <a:lnTo>
                    <a:pt x="186" y="176"/>
                  </a:lnTo>
                  <a:lnTo>
                    <a:pt x="168" y="160"/>
                  </a:lnTo>
                  <a:lnTo>
                    <a:pt x="168" y="150"/>
                  </a:lnTo>
                  <a:lnTo>
                    <a:pt x="182" y="136"/>
                  </a:lnTo>
                  <a:lnTo>
                    <a:pt x="204" y="158"/>
                  </a:lnTo>
                  <a:lnTo>
                    <a:pt x="204" y="158"/>
                  </a:lnTo>
                  <a:lnTo>
                    <a:pt x="208" y="160"/>
                  </a:lnTo>
                  <a:lnTo>
                    <a:pt x="212" y="160"/>
                  </a:lnTo>
                  <a:lnTo>
                    <a:pt x="212" y="160"/>
                  </a:lnTo>
                  <a:lnTo>
                    <a:pt x="214" y="160"/>
                  </a:lnTo>
                  <a:lnTo>
                    <a:pt x="218" y="158"/>
                  </a:lnTo>
                  <a:lnTo>
                    <a:pt x="218" y="158"/>
                  </a:lnTo>
                  <a:lnTo>
                    <a:pt x="220" y="154"/>
                  </a:lnTo>
                  <a:lnTo>
                    <a:pt x="222" y="150"/>
                  </a:lnTo>
                  <a:lnTo>
                    <a:pt x="220" y="146"/>
                  </a:lnTo>
                  <a:lnTo>
                    <a:pt x="218" y="144"/>
                  </a:lnTo>
                  <a:lnTo>
                    <a:pt x="196" y="122"/>
                  </a:lnTo>
                  <a:lnTo>
                    <a:pt x="216" y="102"/>
                  </a:lnTo>
                  <a:lnTo>
                    <a:pt x="236" y="124"/>
                  </a:lnTo>
                  <a:lnTo>
                    <a:pt x="236" y="124"/>
                  </a:lnTo>
                  <a:lnTo>
                    <a:pt x="240" y="126"/>
                  </a:lnTo>
                  <a:lnTo>
                    <a:pt x="244" y="128"/>
                  </a:lnTo>
                  <a:lnTo>
                    <a:pt x="244" y="128"/>
                  </a:lnTo>
                  <a:lnTo>
                    <a:pt x="248" y="126"/>
                  </a:lnTo>
                  <a:lnTo>
                    <a:pt x="252" y="124"/>
                  </a:lnTo>
                  <a:lnTo>
                    <a:pt x="252" y="124"/>
                  </a:lnTo>
                  <a:lnTo>
                    <a:pt x="254" y="122"/>
                  </a:lnTo>
                  <a:lnTo>
                    <a:pt x="254" y="118"/>
                  </a:lnTo>
                  <a:lnTo>
                    <a:pt x="254" y="114"/>
                  </a:lnTo>
                  <a:lnTo>
                    <a:pt x="252" y="110"/>
                  </a:lnTo>
                  <a:lnTo>
                    <a:pt x="230" y="88"/>
                  </a:lnTo>
                  <a:lnTo>
                    <a:pt x="280" y="38"/>
                  </a:lnTo>
                  <a:close/>
                  <a:moveTo>
                    <a:pt x="84" y="234"/>
                  </a:moveTo>
                  <a:lnTo>
                    <a:pt x="96" y="248"/>
                  </a:lnTo>
                  <a:lnTo>
                    <a:pt x="96" y="292"/>
                  </a:lnTo>
                  <a:lnTo>
                    <a:pt x="96" y="292"/>
                  </a:lnTo>
                  <a:lnTo>
                    <a:pt x="86" y="304"/>
                  </a:lnTo>
                  <a:lnTo>
                    <a:pt x="80" y="318"/>
                  </a:lnTo>
                  <a:lnTo>
                    <a:pt x="0" y="318"/>
                  </a:lnTo>
                  <a:lnTo>
                    <a:pt x="50" y="268"/>
                  </a:lnTo>
                  <a:lnTo>
                    <a:pt x="72" y="290"/>
                  </a:lnTo>
                  <a:lnTo>
                    <a:pt x="72" y="290"/>
                  </a:lnTo>
                  <a:lnTo>
                    <a:pt x="76" y="292"/>
                  </a:lnTo>
                  <a:lnTo>
                    <a:pt x="80" y="292"/>
                  </a:lnTo>
                  <a:lnTo>
                    <a:pt x="80" y="292"/>
                  </a:lnTo>
                  <a:lnTo>
                    <a:pt x="84" y="292"/>
                  </a:lnTo>
                  <a:lnTo>
                    <a:pt x="86" y="290"/>
                  </a:lnTo>
                  <a:lnTo>
                    <a:pt x="86" y="290"/>
                  </a:lnTo>
                  <a:lnTo>
                    <a:pt x="88" y="286"/>
                  </a:lnTo>
                  <a:lnTo>
                    <a:pt x="90" y="282"/>
                  </a:lnTo>
                  <a:lnTo>
                    <a:pt x="88" y="278"/>
                  </a:lnTo>
                  <a:lnTo>
                    <a:pt x="86" y="274"/>
                  </a:lnTo>
                  <a:lnTo>
                    <a:pt x="64" y="254"/>
                  </a:lnTo>
                  <a:lnTo>
                    <a:pt x="84" y="23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53" name="KMATable0ValueChain2"/>
          <p:cNvSpPr>
            <a:spLocks noChangeArrowheads="1"/>
          </p:cNvSpPr>
          <p:nvPr/>
        </p:nvSpPr>
        <p:spPr bwMode="auto">
          <a:xfrm>
            <a:off x="1343472" y="1481948"/>
            <a:ext cx="6912000" cy="238719"/>
          </a:xfrm>
          <a:prstGeom prst="chevron">
            <a:avLst>
              <a:gd name="adj" fmla="val 21138"/>
            </a:avLst>
          </a:prstGeom>
          <a:solidFill>
            <a:schemeClr val="tx2"/>
          </a:solidFill>
          <a:ln w="25400">
            <a:solidFill>
              <a:schemeClr val="bg1"/>
            </a:solidFill>
            <a:miter lim="800000"/>
            <a:headEnd/>
            <a:tailEnd/>
          </a:ln>
        </p:spPr>
        <p:txBody>
          <a:bodyPr lIns="0" tIns="0" rIns="0" bIns="0"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s-ES_tradnl" sz="11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Contabilidad General</a:t>
            </a:r>
          </a:p>
        </p:txBody>
      </p:sp>
      <p:sp>
        <p:nvSpPr>
          <p:cNvPr id="44" name="Rectangle 43"/>
          <p:cNvSpPr/>
          <p:nvPr/>
        </p:nvSpPr>
        <p:spPr>
          <a:xfrm>
            <a:off x="3756304" y="3220251"/>
            <a:ext cx="5940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Descripción</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5" name="Rectangle 4"/>
          <p:cNvSpPr/>
          <p:nvPr/>
        </p:nvSpPr>
        <p:spPr>
          <a:xfrm>
            <a:off x="1631504" y="3220251"/>
            <a:ext cx="2088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Proceso</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grpSp>
        <p:nvGrpSpPr>
          <p:cNvPr id="78" name="Group 15"/>
          <p:cNvGrpSpPr>
            <a:grpSpLocks noChangeAspect="1"/>
          </p:cNvGrpSpPr>
          <p:nvPr/>
        </p:nvGrpSpPr>
        <p:grpSpPr bwMode="auto">
          <a:xfrm>
            <a:off x="1775520" y="3248548"/>
            <a:ext cx="331372" cy="230082"/>
            <a:chOff x="1316" y="1580"/>
            <a:chExt cx="428" cy="428"/>
          </a:xfrm>
          <a:solidFill>
            <a:schemeClr val="bg1"/>
          </a:solidFill>
        </p:grpSpPr>
        <p:sp>
          <p:nvSpPr>
            <p:cNvPr id="80" name="Freeform 16"/>
            <p:cNvSpPr>
              <a:spLocks noEditPoints="1"/>
            </p:cNvSpPr>
            <p:nvPr/>
          </p:nvSpPr>
          <p:spPr bwMode="auto">
            <a:xfrm>
              <a:off x="1470" y="1713"/>
              <a:ext cx="238" cy="238"/>
            </a:xfrm>
            <a:custGeom>
              <a:avLst/>
              <a:gdLst/>
              <a:ahLst/>
              <a:cxnLst>
                <a:cxn ang="0">
                  <a:pos x="19" y="3"/>
                </a:cxn>
                <a:cxn ang="0">
                  <a:pos x="19" y="3"/>
                </a:cxn>
                <a:cxn ang="0">
                  <a:pos x="31" y="0"/>
                </a:cxn>
                <a:cxn ang="0">
                  <a:pos x="51" y="17"/>
                </a:cxn>
                <a:cxn ang="0">
                  <a:pos x="46" y="30"/>
                </a:cxn>
                <a:cxn ang="0">
                  <a:pos x="46" y="31"/>
                </a:cxn>
                <a:cxn ang="0">
                  <a:pos x="97" y="80"/>
                </a:cxn>
                <a:cxn ang="0">
                  <a:pos x="96" y="96"/>
                </a:cxn>
                <a:cxn ang="0">
                  <a:pos x="80" y="96"/>
                </a:cxn>
                <a:cxn ang="0">
                  <a:pos x="32" y="46"/>
                </a:cxn>
                <a:cxn ang="0">
                  <a:pos x="30" y="46"/>
                </a:cxn>
                <a:cxn ang="0">
                  <a:pos x="17" y="51"/>
                </a:cxn>
                <a:cxn ang="0">
                  <a:pos x="0" y="31"/>
                </a:cxn>
                <a:cxn ang="0">
                  <a:pos x="3" y="19"/>
                </a:cxn>
                <a:cxn ang="0">
                  <a:pos x="3" y="19"/>
                </a:cxn>
                <a:cxn ang="0">
                  <a:pos x="3" y="19"/>
                </a:cxn>
                <a:cxn ang="0">
                  <a:pos x="16" y="32"/>
                </a:cxn>
                <a:cxn ang="0">
                  <a:pos x="27" y="27"/>
                </a:cxn>
                <a:cxn ang="0">
                  <a:pos x="32" y="16"/>
                </a:cxn>
                <a:cxn ang="0">
                  <a:pos x="19" y="4"/>
                </a:cxn>
                <a:cxn ang="0">
                  <a:pos x="19" y="3"/>
                </a:cxn>
                <a:cxn ang="0">
                  <a:pos x="84" y="84"/>
                </a:cxn>
                <a:cxn ang="0">
                  <a:pos x="92" y="84"/>
                </a:cxn>
                <a:cxn ang="0">
                  <a:pos x="92" y="92"/>
                </a:cxn>
                <a:cxn ang="0">
                  <a:pos x="84" y="92"/>
                </a:cxn>
                <a:cxn ang="0">
                  <a:pos x="84" y="84"/>
                </a:cxn>
              </a:cxnLst>
              <a:rect l="0" t="0" r="r" b="b"/>
              <a:pathLst>
                <a:path w="101" h="101">
                  <a:moveTo>
                    <a:pt x="19" y="3"/>
                  </a:moveTo>
                  <a:cubicBezTo>
                    <a:pt x="19" y="3"/>
                    <a:pt x="19" y="3"/>
                    <a:pt x="19" y="3"/>
                  </a:cubicBezTo>
                  <a:cubicBezTo>
                    <a:pt x="31" y="0"/>
                    <a:pt x="31" y="0"/>
                    <a:pt x="31" y="0"/>
                  </a:cubicBezTo>
                  <a:cubicBezTo>
                    <a:pt x="51" y="17"/>
                    <a:pt x="51" y="17"/>
                    <a:pt x="51" y="17"/>
                  </a:cubicBezTo>
                  <a:cubicBezTo>
                    <a:pt x="46" y="30"/>
                    <a:pt x="46" y="30"/>
                    <a:pt x="46" y="30"/>
                  </a:cubicBezTo>
                  <a:cubicBezTo>
                    <a:pt x="46" y="31"/>
                    <a:pt x="46" y="31"/>
                    <a:pt x="46" y="31"/>
                  </a:cubicBezTo>
                  <a:cubicBezTo>
                    <a:pt x="97" y="80"/>
                    <a:pt x="97" y="80"/>
                    <a:pt x="97" y="80"/>
                  </a:cubicBezTo>
                  <a:cubicBezTo>
                    <a:pt x="101" y="84"/>
                    <a:pt x="101" y="92"/>
                    <a:pt x="96" y="96"/>
                  </a:cubicBezTo>
                  <a:cubicBezTo>
                    <a:pt x="92" y="100"/>
                    <a:pt x="85" y="101"/>
                    <a:pt x="80" y="96"/>
                  </a:cubicBezTo>
                  <a:cubicBezTo>
                    <a:pt x="32" y="46"/>
                    <a:pt x="32" y="46"/>
                    <a:pt x="32" y="46"/>
                  </a:cubicBezTo>
                  <a:cubicBezTo>
                    <a:pt x="30" y="46"/>
                    <a:pt x="30" y="46"/>
                    <a:pt x="30" y="46"/>
                  </a:cubicBezTo>
                  <a:cubicBezTo>
                    <a:pt x="17" y="51"/>
                    <a:pt x="17" y="51"/>
                    <a:pt x="17" y="51"/>
                  </a:cubicBezTo>
                  <a:cubicBezTo>
                    <a:pt x="0" y="31"/>
                    <a:pt x="0" y="31"/>
                    <a:pt x="0" y="31"/>
                  </a:cubicBezTo>
                  <a:cubicBezTo>
                    <a:pt x="3" y="19"/>
                    <a:pt x="3" y="19"/>
                    <a:pt x="3" y="19"/>
                  </a:cubicBezTo>
                  <a:cubicBezTo>
                    <a:pt x="3" y="19"/>
                    <a:pt x="3" y="19"/>
                    <a:pt x="3" y="19"/>
                  </a:cubicBezTo>
                  <a:cubicBezTo>
                    <a:pt x="3" y="19"/>
                    <a:pt x="3" y="19"/>
                    <a:pt x="3" y="19"/>
                  </a:cubicBezTo>
                  <a:cubicBezTo>
                    <a:pt x="16" y="32"/>
                    <a:pt x="16" y="32"/>
                    <a:pt x="16" y="32"/>
                  </a:cubicBezTo>
                  <a:cubicBezTo>
                    <a:pt x="27" y="27"/>
                    <a:pt x="27" y="27"/>
                    <a:pt x="27" y="27"/>
                  </a:cubicBezTo>
                  <a:cubicBezTo>
                    <a:pt x="32" y="16"/>
                    <a:pt x="32" y="16"/>
                    <a:pt x="32" y="16"/>
                  </a:cubicBezTo>
                  <a:cubicBezTo>
                    <a:pt x="19" y="4"/>
                    <a:pt x="19" y="4"/>
                    <a:pt x="19" y="4"/>
                  </a:cubicBezTo>
                  <a:lnTo>
                    <a:pt x="19" y="3"/>
                  </a:lnTo>
                  <a:close/>
                  <a:moveTo>
                    <a:pt x="84" y="84"/>
                  </a:moveTo>
                  <a:cubicBezTo>
                    <a:pt x="86" y="82"/>
                    <a:pt x="90" y="82"/>
                    <a:pt x="92" y="84"/>
                  </a:cubicBezTo>
                  <a:cubicBezTo>
                    <a:pt x="94" y="86"/>
                    <a:pt x="94" y="90"/>
                    <a:pt x="92" y="92"/>
                  </a:cubicBezTo>
                  <a:cubicBezTo>
                    <a:pt x="90" y="94"/>
                    <a:pt x="86" y="94"/>
                    <a:pt x="84" y="92"/>
                  </a:cubicBezTo>
                  <a:cubicBezTo>
                    <a:pt x="82" y="90"/>
                    <a:pt x="82" y="86"/>
                    <a:pt x="84" y="84"/>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Arial"/>
                <a:ea typeface="+mn-ea"/>
                <a:cs typeface="+mn-cs"/>
              </a:endParaRPr>
            </a:p>
          </p:txBody>
        </p:sp>
        <p:sp>
          <p:nvSpPr>
            <p:cNvPr id="81" name="Freeform 17"/>
            <p:cNvSpPr>
              <a:spLocks/>
            </p:cNvSpPr>
            <p:nvPr/>
          </p:nvSpPr>
          <p:spPr bwMode="auto">
            <a:xfrm>
              <a:off x="1316" y="1580"/>
              <a:ext cx="428" cy="428"/>
            </a:xfrm>
            <a:custGeom>
              <a:avLst/>
              <a:gdLst/>
              <a:ahLst/>
              <a:cxnLst>
                <a:cxn ang="0">
                  <a:pos x="104" y="0"/>
                </a:cxn>
                <a:cxn ang="0">
                  <a:pos x="108" y="24"/>
                </a:cxn>
                <a:cxn ang="0">
                  <a:pos x="126" y="31"/>
                </a:cxn>
                <a:cxn ang="0">
                  <a:pos x="145" y="17"/>
                </a:cxn>
                <a:cxn ang="0">
                  <a:pos x="164" y="36"/>
                </a:cxn>
                <a:cxn ang="0">
                  <a:pos x="150" y="56"/>
                </a:cxn>
                <a:cxn ang="0">
                  <a:pos x="157" y="74"/>
                </a:cxn>
                <a:cxn ang="0">
                  <a:pos x="181" y="78"/>
                </a:cxn>
                <a:cxn ang="0">
                  <a:pos x="181" y="104"/>
                </a:cxn>
                <a:cxn ang="0">
                  <a:pos x="157" y="108"/>
                </a:cxn>
                <a:cxn ang="0">
                  <a:pos x="152" y="120"/>
                </a:cxn>
                <a:cxn ang="0">
                  <a:pos x="137" y="105"/>
                </a:cxn>
                <a:cxn ang="0">
                  <a:pos x="139" y="97"/>
                </a:cxn>
                <a:cxn ang="0">
                  <a:pos x="97" y="43"/>
                </a:cxn>
                <a:cxn ang="0">
                  <a:pos x="43" y="84"/>
                </a:cxn>
                <a:cxn ang="0">
                  <a:pos x="84" y="139"/>
                </a:cxn>
                <a:cxn ang="0">
                  <a:pos x="106" y="136"/>
                </a:cxn>
                <a:cxn ang="0">
                  <a:pos x="121" y="152"/>
                </a:cxn>
                <a:cxn ang="0">
                  <a:pos x="108" y="157"/>
                </a:cxn>
                <a:cxn ang="0">
                  <a:pos x="104" y="181"/>
                </a:cxn>
                <a:cxn ang="0">
                  <a:pos x="77" y="181"/>
                </a:cxn>
                <a:cxn ang="0">
                  <a:pos x="73" y="157"/>
                </a:cxn>
                <a:cxn ang="0">
                  <a:pos x="55" y="150"/>
                </a:cxn>
                <a:cxn ang="0">
                  <a:pos x="36" y="164"/>
                </a:cxn>
                <a:cxn ang="0">
                  <a:pos x="17" y="145"/>
                </a:cxn>
                <a:cxn ang="0">
                  <a:pos x="31" y="126"/>
                </a:cxn>
                <a:cxn ang="0">
                  <a:pos x="24" y="108"/>
                </a:cxn>
                <a:cxn ang="0">
                  <a:pos x="0" y="104"/>
                </a:cxn>
                <a:cxn ang="0">
                  <a:pos x="0" y="78"/>
                </a:cxn>
                <a:cxn ang="0">
                  <a:pos x="24" y="73"/>
                </a:cxn>
                <a:cxn ang="0">
                  <a:pos x="31" y="56"/>
                </a:cxn>
                <a:cxn ang="0">
                  <a:pos x="17" y="36"/>
                </a:cxn>
                <a:cxn ang="0">
                  <a:pos x="36" y="17"/>
                </a:cxn>
                <a:cxn ang="0">
                  <a:pos x="56" y="31"/>
                </a:cxn>
                <a:cxn ang="0">
                  <a:pos x="73" y="24"/>
                </a:cxn>
                <a:cxn ang="0">
                  <a:pos x="78" y="0"/>
                </a:cxn>
                <a:cxn ang="0">
                  <a:pos x="104" y="0"/>
                </a:cxn>
              </a:cxnLst>
              <a:rect l="0" t="0" r="r" b="b"/>
              <a:pathLst>
                <a:path w="181" h="181">
                  <a:moveTo>
                    <a:pt x="104" y="0"/>
                  </a:moveTo>
                  <a:cubicBezTo>
                    <a:pt x="108" y="24"/>
                    <a:pt x="108" y="24"/>
                    <a:pt x="108" y="24"/>
                  </a:cubicBezTo>
                  <a:cubicBezTo>
                    <a:pt x="126" y="31"/>
                    <a:pt x="126" y="31"/>
                    <a:pt x="126" y="31"/>
                  </a:cubicBezTo>
                  <a:cubicBezTo>
                    <a:pt x="145" y="17"/>
                    <a:pt x="145" y="17"/>
                    <a:pt x="145" y="17"/>
                  </a:cubicBezTo>
                  <a:cubicBezTo>
                    <a:pt x="164" y="36"/>
                    <a:pt x="164" y="36"/>
                    <a:pt x="164" y="36"/>
                  </a:cubicBezTo>
                  <a:cubicBezTo>
                    <a:pt x="150" y="56"/>
                    <a:pt x="150" y="56"/>
                    <a:pt x="150" y="56"/>
                  </a:cubicBezTo>
                  <a:cubicBezTo>
                    <a:pt x="157" y="74"/>
                    <a:pt x="157" y="74"/>
                    <a:pt x="157" y="74"/>
                  </a:cubicBezTo>
                  <a:cubicBezTo>
                    <a:pt x="181" y="78"/>
                    <a:pt x="181" y="78"/>
                    <a:pt x="181" y="78"/>
                  </a:cubicBezTo>
                  <a:cubicBezTo>
                    <a:pt x="181" y="104"/>
                    <a:pt x="181" y="104"/>
                    <a:pt x="181" y="104"/>
                  </a:cubicBezTo>
                  <a:cubicBezTo>
                    <a:pt x="157" y="108"/>
                    <a:pt x="157" y="108"/>
                    <a:pt x="157" y="108"/>
                  </a:cubicBezTo>
                  <a:cubicBezTo>
                    <a:pt x="152" y="120"/>
                    <a:pt x="152" y="120"/>
                    <a:pt x="152" y="120"/>
                  </a:cubicBezTo>
                  <a:cubicBezTo>
                    <a:pt x="137" y="105"/>
                    <a:pt x="137" y="105"/>
                    <a:pt x="137" y="105"/>
                  </a:cubicBezTo>
                  <a:cubicBezTo>
                    <a:pt x="138" y="103"/>
                    <a:pt x="138" y="100"/>
                    <a:pt x="139" y="97"/>
                  </a:cubicBezTo>
                  <a:cubicBezTo>
                    <a:pt x="142" y="71"/>
                    <a:pt x="124" y="46"/>
                    <a:pt x="97" y="43"/>
                  </a:cubicBezTo>
                  <a:cubicBezTo>
                    <a:pt x="71" y="39"/>
                    <a:pt x="46" y="58"/>
                    <a:pt x="43" y="84"/>
                  </a:cubicBezTo>
                  <a:cubicBezTo>
                    <a:pt x="39" y="111"/>
                    <a:pt x="58" y="135"/>
                    <a:pt x="84" y="139"/>
                  </a:cubicBezTo>
                  <a:cubicBezTo>
                    <a:pt x="92" y="140"/>
                    <a:pt x="99" y="139"/>
                    <a:pt x="106" y="136"/>
                  </a:cubicBezTo>
                  <a:cubicBezTo>
                    <a:pt x="121" y="152"/>
                    <a:pt x="121" y="152"/>
                    <a:pt x="121" y="152"/>
                  </a:cubicBezTo>
                  <a:cubicBezTo>
                    <a:pt x="108" y="157"/>
                    <a:pt x="108" y="157"/>
                    <a:pt x="108" y="157"/>
                  </a:cubicBezTo>
                  <a:cubicBezTo>
                    <a:pt x="104" y="181"/>
                    <a:pt x="104" y="181"/>
                    <a:pt x="104" y="181"/>
                  </a:cubicBezTo>
                  <a:cubicBezTo>
                    <a:pt x="77" y="181"/>
                    <a:pt x="77" y="181"/>
                    <a:pt x="77" y="181"/>
                  </a:cubicBezTo>
                  <a:cubicBezTo>
                    <a:pt x="73" y="157"/>
                    <a:pt x="73" y="157"/>
                    <a:pt x="73" y="157"/>
                  </a:cubicBezTo>
                  <a:cubicBezTo>
                    <a:pt x="55" y="150"/>
                    <a:pt x="55" y="150"/>
                    <a:pt x="55" y="150"/>
                  </a:cubicBezTo>
                  <a:cubicBezTo>
                    <a:pt x="36" y="164"/>
                    <a:pt x="36" y="164"/>
                    <a:pt x="36" y="164"/>
                  </a:cubicBezTo>
                  <a:cubicBezTo>
                    <a:pt x="17" y="145"/>
                    <a:pt x="17" y="145"/>
                    <a:pt x="17" y="145"/>
                  </a:cubicBezTo>
                  <a:cubicBezTo>
                    <a:pt x="31" y="126"/>
                    <a:pt x="31" y="126"/>
                    <a:pt x="31" y="126"/>
                  </a:cubicBezTo>
                  <a:cubicBezTo>
                    <a:pt x="24" y="108"/>
                    <a:pt x="24" y="108"/>
                    <a:pt x="24" y="108"/>
                  </a:cubicBezTo>
                  <a:cubicBezTo>
                    <a:pt x="0" y="104"/>
                    <a:pt x="0" y="104"/>
                    <a:pt x="0" y="104"/>
                  </a:cubicBezTo>
                  <a:cubicBezTo>
                    <a:pt x="0" y="78"/>
                    <a:pt x="0" y="78"/>
                    <a:pt x="0" y="78"/>
                  </a:cubicBezTo>
                  <a:cubicBezTo>
                    <a:pt x="24" y="73"/>
                    <a:pt x="24" y="73"/>
                    <a:pt x="24" y="73"/>
                  </a:cubicBezTo>
                  <a:cubicBezTo>
                    <a:pt x="31" y="56"/>
                    <a:pt x="31" y="56"/>
                    <a:pt x="31" y="56"/>
                  </a:cubicBezTo>
                  <a:cubicBezTo>
                    <a:pt x="17" y="36"/>
                    <a:pt x="17" y="36"/>
                    <a:pt x="17" y="36"/>
                  </a:cubicBezTo>
                  <a:cubicBezTo>
                    <a:pt x="36" y="17"/>
                    <a:pt x="36" y="17"/>
                    <a:pt x="36" y="17"/>
                  </a:cubicBezTo>
                  <a:cubicBezTo>
                    <a:pt x="56" y="31"/>
                    <a:pt x="56" y="31"/>
                    <a:pt x="56" y="31"/>
                  </a:cubicBezTo>
                  <a:cubicBezTo>
                    <a:pt x="73" y="24"/>
                    <a:pt x="73" y="24"/>
                    <a:pt x="73" y="24"/>
                  </a:cubicBezTo>
                  <a:cubicBezTo>
                    <a:pt x="78" y="0"/>
                    <a:pt x="78" y="0"/>
                    <a:pt x="78" y="0"/>
                  </a:cubicBezTo>
                  <a:lnTo>
                    <a:pt x="10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120" name="Freeform 5014"/>
          <p:cNvSpPr>
            <a:spLocks noEditPoints="1"/>
          </p:cNvSpPr>
          <p:nvPr/>
        </p:nvSpPr>
        <p:spPr bwMode="auto">
          <a:xfrm>
            <a:off x="9661908" y="3265622"/>
            <a:ext cx="250516" cy="184071"/>
          </a:xfrm>
          <a:custGeom>
            <a:avLst/>
            <a:gdLst>
              <a:gd name="T0" fmla="*/ 360 w 360"/>
              <a:gd name="T1" fmla="*/ 256 h 278"/>
              <a:gd name="T2" fmla="*/ 360 w 360"/>
              <a:gd name="T3" fmla="*/ 252 h 278"/>
              <a:gd name="T4" fmla="*/ 358 w 360"/>
              <a:gd name="T5" fmla="*/ 252 h 278"/>
              <a:gd name="T6" fmla="*/ 318 w 360"/>
              <a:gd name="T7" fmla="*/ 200 h 278"/>
              <a:gd name="T8" fmla="*/ 314 w 360"/>
              <a:gd name="T9" fmla="*/ 198 h 278"/>
              <a:gd name="T10" fmla="*/ 50 w 360"/>
              <a:gd name="T11" fmla="*/ 196 h 278"/>
              <a:gd name="T12" fmla="*/ 46 w 360"/>
              <a:gd name="T13" fmla="*/ 198 h 278"/>
              <a:gd name="T14" fmla="*/ 2 w 360"/>
              <a:gd name="T15" fmla="*/ 250 h 278"/>
              <a:gd name="T16" fmla="*/ 2 w 360"/>
              <a:gd name="T17" fmla="*/ 252 h 278"/>
              <a:gd name="T18" fmla="*/ 0 w 360"/>
              <a:gd name="T19" fmla="*/ 252 h 278"/>
              <a:gd name="T20" fmla="*/ 0 w 360"/>
              <a:gd name="T21" fmla="*/ 256 h 278"/>
              <a:gd name="T22" fmla="*/ 0 w 360"/>
              <a:gd name="T23" fmla="*/ 256 h 278"/>
              <a:gd name="T24" fmla="*/ 0 w 360"/>
              <a:gd name="T25" fmla="*/ 268 h 278"/>
              <a:gd name="T26" fmla="*/ 4 w 360"/>
              <a:gd name="T27" fmla="*/ 276 h 278"/>
              <a:gd name="T28" fmla="*/ 10 w 360"/>
              <a:gd name="T29" fmla="*/ 278 h 278"/>
              <a:gd name="T30" fmla="*/ 350 w 360"/>
              <a:gd name="T31" fmla="*/ 278 h 278"/>
              <a:gd name="T32" fmla="*/ 356 w 360"/>
              <a:gd name="T33" fmla="*/ 276 h 278"/>
              <a:gd name="T34" fmla="*/ 360 w 360"/>
              <a:gd name="T35" fmla="*/ 268 h 278"/>
              <a:gd name="T36" fmla="*/ 360 w 360"/>
              <a:gd name="T37" fmla="*/ 256 h 278"/>
              <a:gd name="T38" fmla="*/ 360 w 360"/>
              <a:gd name="T39" fmla="*/ 256 h 278"/>
              <a:gd name="T40" fmla="*/ 146 w 360"/>
              <a:gd name="T41" fmla="*/ 234 h 278"/>
              <a:gd name="T42" fmla="*/ 226 w 360"/>
              <a:gd name="T43" fmla="*/ 254 h 278"/>
              <a:gd name="T44" fmla="*/ 338 w 360"/>
              <a:gd name="T45" fmla="*/ 268 h 278"/>
              <a:gd name="T46" fmla="*/ 334 w 360"/>
              <a:gd name="T47" fmla="*/ 270 h 278"/>
              <a:gd name="T48" fmla="*/ 332 w 360"/>
              <a:gd name="T49" fmla="*/ 270 h 278"/>
              <a:gd name="T50" fmla="*/ 326 w 360"/>
              <a:gd name="T51" fmla="*/ 268 h 278"/>
              <a:gd name="T52" fmla="*/ 324 w 360"/>
              <a:gd name="T53" fmla="*/ 262 h 278"/>
              <a:gd name="T54" fmla="*/ 326 w 360"/>
              <a:gd name="T55" fmla="*/ 256 h 278"/>
              <a:gd name="T56" fmla="*/ 328 w 360"/>
              <a:gd name="T57" fmla="*/ 256 h 278"/>
              <a:gd name="T58" fmla="*/ 334 w 360"/>
              <a:gd name="T59" fmla="*/ 256 h 278"/>
              <a:gd name="T60" fmla="*/ 338 w 360"/>
              <a:gd name="T61" fmla="*/ 256 h 278"/>
              <a:gd name="T62" fmla="*/ 340 w 360"/>
              <a:gd name="T63" fmla="*/ 262 h 278"/>
              <a:gd name="T64" fmla="*/ 340 w 360"/>
              <a:gd name="T65" fmla="*/ 266 h 278"/>
              <a:gd name="T66" fmla="*/ 338 w 360"/>
              <a:gd name="T67" fmla="*/ 268 h 278"/>
              <a:gd name="T68" fmla="*/ 306 w 360"/>
              <a:gd name="T69" fmla="*/ 184 h 278"/>
              <a:gd name="T70" fmla="*/ 310 w 360"/>
              <a:gd name="T71" fmla="*/ 184 h 278"/>
              <a:gd name="T72" fmla="*/ 318 w 360"/>
              <a:gd name="T73" fmla="*/ 178 h 278"/>
              <a:gd name="T74" fmla="*/ 318 w 360"/>
              <a:gd name="T75" fmla="*/ 12 h 278"/>
              <a:gd name="T76" fmla="*/ 318 w 360"/>
              <a:gd name="T77" fmla="*/ 6 h 278"/>
              <a:gd name="T78" fmla="*/ 310 w 360"/>
              <a:gd name="T79" fmla="*/ 0 h 278"/>
              <a:gd name="T80" fmla="*/ 54 w 360"/>
              <a:gd name="T81" fmla="*/ 0 h 278"/>
              <a:gd name="T82" fmla="*/ 50 w 360"/>
              <a:gd name="T83" fmla="*/ 0 h 278"/>
              <a:gd name="T84" fmla="*/ 42 w 360"/>
              <a:gd name="T85" fmla="*/ 6 h 278"/>
              <a:gd name="T86" fmla="*/ 42 w 360"/>
              <a:gd name="T87" fmla="*/ 172 h 278"/>
              <a:gd name="T88" fmla="*/ 42 w 360"/>
              <a:gd name="T89" fmla="*/ 178 h 278"/>
              <a:gd name="T90" fmla="*/ 50 w 360"/>
              <a:gd name="T91" fmla="*/ 184 h 278"/>
              <a:gd name="T92" fmla="*/ 54 w 360"/>
              <a:gd name="T93" fmla="*/ 184 h 278"/>
              <a:gd name="T94" fmla="*/ 294 w 360"/>
              <a:gd name="T95" fmla="*/ 24 h 278"/>
              <a:gd name="T96" fmla="*/ 66 w 360"/>
              <a:gd name="T97"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0" h="278">
                <a:moveTo>
                  <a:pt x="360" y="256"/>
                </a:moveTo>
                <a:lnTo>
                  <a:pt x="360" y="256"/>
                </a:lnTo>
                <a:lnTo>
                  <a:pt x="360" y="252"/>
                </a:lnTo>
                <a:lnTo>
                  <a:pt x="360" y="252"/>
                </a:lnTo>
                <a:lnTo>
                  <a:pt x="358" y="252"/>
                </a:lnTo>
                <a:lnTo>
                  <a:pt x="358" y="252"/>
                </a:lnTo>
                <a:lnTo>
                  <a:pt x="358" y="250"/>
                </a:lnTo>
                <a:lnTo>
                  <a:pt x="318" y="200"/>
                </a:lnTo>
                <a:lnTo>
                  <a:pt x="318" y="200"/>
                </a:lnTo>
                <a:lnTo>
                  <a:pt x="314" y="198"/>
                </a:lnTo>
                <a:lnTo>
                  <a:pt x="310" y="196"/>
                </a:lnTo>
                <a:lnTo>
                  <a:pt x="50" y="196"/>
                </a:lnTo>
                <a:lnTo>
                  <a:pt x="50" y="196"/>
                </a:lnTo>
                <a:lnTo>
                  <a:pt x="46" y="198"/>
                </a:lnTo>
                <a:lnTo>
                  <a:pt x="42" y="200"/>
                </a:lnTo>
                <a:lnTo>
                  <a:pt x="2" y="250"/>
                </a:lnTo>
                <a:lnTo>
                  <a:pt x="2" y="250"/>
                </a:lnTo>
                <a:lnTo>
                  <a:pt x="2" y="252"/>
                </a:lnTo>
                <a:lnTo>
                  <a:pt x="2" y="252"/>
                </a:lnTo>
                <a:lnTo>
                  <a:pt x="0" y="252"/>
                </a:lnTo>
                <a:lnTo>
                  <a:pt x="0" y="252"/>
                </a:lnTo>
                <a:lnTo>
                  <a:pt x="0" y="256"/>
                </a:lnTo>
                <a:lnTo>
                  <a:pt x="0" y="256"/>
                </a:lnTo>
                <a:lnTo>
                  <a:pt x="0" y="256"/>
                </a:lnTo>
                <a:lnTo>
                  <a:pt x="0" y="268"/>
                </a:lnTo>
                <a:lnTo>
                  <a:pt x="0" y="268"/>
                </a:lnTo>
                <a:lnTo>
                  <a:pt x="0" y="272"/>
                </a:lnTo>
                <a:lnTo>
                  <a:pt x="4" y="276"/>
                </a:lnTo>
                <a:lnTo>
                  <a:pt x="6" y="278"/>
                </a:lnTo>
                <a:lnTo>
                  <a:pt x="10" y="278"/>
                </a:lnTo>
                <a:lnTo>
                  <a:pt x="350" y="278"/>
                </a:lnTo>
                <a:lnTo>
                  <a:pt x="350" y="278"/>
                </a:lnTo>
                <a:lnTo>
                  <a:pt x="354" y="278"/>
                </a:lnTo>
                <a:lnTo>
                  <a:pt x="356" y="276"/>
                </a:lnTo>
                <a:lnTo>
                  <a:pt x="360" y="272"/>
                </a:lnTo>
                <a:lnTo>
                  <a:pt x="360" y="268"/>
                </a:lnTo>
                <a:lnTo>
                  <a:pt x="360" y="256"/>
                </a:lnTo>
                <a:lnTo>
                  <a:pt x="360" y="256"/>
                </a:lnTo>
                <a:lnTo>
                  <a:pt x="360" y="256"/>
                </a:lnTo>
                <a:lnTo>
                  <a:pt x="360" y="256"/>
                </a:lnTo>
                <a:close/>
                <a:moveTo>
                  <a:pt x="134" y="254"/>
                </a:moveTo>
                <a:lnTo>
                  <a:pt x="146" y="234"/>
                </a:lnTo>
                <a:lnTo>
                  <a:pt x="214" y="234"/>
                </a:lnTo>
                <a:lnTo>
                  <a:pt x="226" y="254"/>
                </a:lnTo>
                <a:lnTo>
                  <a:pt x="134" y="254"/>
                </a:lnTo>
                <a:close/>
                <a:moveTo>
                  <a:pt x="338" y="268"/>
                </a:moveTo>
                <a:lnTo>
                  <a:pt x="338" y="268"/>
                </a:lnTo>
                <a:lnTo>
                  <a:pt x="334" y="270"/>
                </a:lnTo>
                <a:lnTo>
                  <a:pt x="332" y="270"/>
                </a:lnTo>
                <a:lnTo>
                  <a:pt x="332" y="270"/>
                </a:lnTo>
                <a:lnTo>
                  <a:pt x="326" y="268"/>
                </a:lnTo>
                <a:lnTo>
                  <a:pt x="326" y="268"/>
                </a:lnTo>
                <a:lnTo>
                  <a:pt x="324" y="262"/>
                </a:lnTo>
                <a:lnTo>
                  <a:pt x="324" y="262"/>
                </a:lnTo>
                <a:lnTo>
                  <a:pt x="324" y="260"/>
                </a:lnTo>
                <a:lnTo>
                  <a:pt x="326" y="256"/>
                </a:lnTo>
                <a:lnTo>
                  <a:pt x="326" y="256"/>
                </a:lnTo>
                <a:lnTo>
                  <a:pt x="328" y="256"/>
                </a:lnTo>
                <a:lnTo>
                  <a:pt x="332" y="254"/>
                </a:lnTo>
                <a:lnTo>
                  <a:pt x="334" y="256"/>
                </a:lnTo>
                <a:lnTo>
                  <a:pt x="338" y="256"/>
                </a:lnTo>
                <a:lnTo>
                  <a:pt x="338" y="256"/>
                </a:lnTo>
                <a:lnTo>
                  <a:pt x="340" y="260"/>
                </a:lnTo>
                <a:lnTo>
                  <a:pt x="340" y="262"/>
                </a:lnTo>
                <a:lnTo>
                  <a:pt x="340" y="262"/>
                </a:lnTo>
                <a:lnTo>
                  <a:pt x="340" y="266"/>
                </a:lnTo>
                <a:lnTo>
                  <a:pt x="338" y="268"/>
                </a:lnTo>
                <a:lnTo>
                  <a:pt x="338" y="268"/>
                </a:lnTo>
                <a:close/>
                <a:moveTo>
                  <a:pt x="54" y="184"/>
                </a:moveTo>
                <a:lnTo>
                  <a:pt x="306" y="184"/>
                </a:lnTo>
                <a:lnTo>
                  <a:pt x="306" y="184"/>
                </a:lnTo>
                <a:lnTo>
                  <a:pt x="310" y="184"/>
                </a:lnTo>
                <a:lnTo>
                  <a:pt x="314" y="182"/>
                </a:lnTo>
                <a:lnTo>
                  <a:pt x="318" y="178"/>
                </a:lnTo>
                <a:lnTo>
                  <a:pt x="318" y="172"/>
                </a:lnTo>
                <a:lnTo>
                  <a:pt x="318" y="12"/>
                </a:lnTo>
                <a:lnTo>
                  <a:pt x="318" y="12"/>
                </a:lnTo>
                <a:lnTo>
                  <a:pt x="318" y="6"/>
                </a:lnTo>
                <a:lnTo>
                  <a:pt x="314" y="2"/>
                </a:lnTo>
                <a:lnTo>
                  <a:pt x="310" y="0"/>
                </a:lnTo>
                <a:lnTo>
                  <a:pt x="306" y="0"/>
                </a:lnTo>
                <a:lnTo>
                  <a:pt x="54" y="0"/>
                </a:lnTo>
                <a:lnTo>
                  <a:pt x="54" y="0"/>
                </a:lnTo>
                <a:lnTo>
                  <a:pt x="50" y="0"/>
                </a:lnTo>
                <a:lnTo>
                  <a:pt x="46" y="2"/>
                </a:lnTo>
                <a:lnTo>
                  <a:pt x="42" y="6"/>
                </a:lnTo>
                <a:lnTo>
                  <a:pt x="42" y="12"/>
                </a:lnTo>
                <a:lnTo>
                  <a:pt x="42" y="172"/>
                </a:lnTo>
                <a:lnTo>
                  <a:pt x="42" y="172"/>
                </a:lnTo>
                <a:lnTo>
                  <a:pt x="42" y="178"/>
                </a:lnTo>
                <a:lnTo>
                  <a:pt x="46" y="182"/>
                </a:lnTo>
                <a:lnTo>
                  <a:pt x="50" y="184"/>
                </a:lnTo>
                <a:lnTo>
                  <a:pt x="54" y="184"/>
                </a:lnTo>
                <a:lnTo>
                  <a:pt x="54" y="184"/>
                </a:lnTo>
                <a:close/>
                <a:moveTo>
                  <a:pt x="66" y="24"/>
                </a:moveTo>
                <a:lnTo>
                  <a:pt x="294" y="24"/>
                </a:lnTo>
                <a:lnTo>
                  <a:pt x="294" y="160"/>
                </a:lnTo>
                <a:lnTo>
                  <a:pt x="66" y="160"/>
                </a:lnTo>
                <a:lnTo>
                  <a:pt x="66" y="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grpSp>
        <p:nvGrpSpPr>
          <p:cNvPr id="15" name="Group 14">
            <a:extLst>
              <a:ext uri="{FF2B5EF4-FFF2-40B4-BE49-F238E27FC236}">
                <a16:creationId xmlns:a16="http://schemas.microsoft.com/office/drawing/2014/main" id="{F90E6F75-52E7-4C20-80C3-B6002248B6B7}"/>
              </a:ext>
            </a:extLst>
          </p:cNvPr>
          <p:cNvGrpSpPr/>
          <p:nvPr/>
        </p:nvGrpSpPr>
        <p:grpSpPr>
          <a:xfrm>
            <a:off x="1271465" y="2645174"/>
            <a:ext cx="2645723" cy="522388"/>
            <a:chOff x="623392" y="2645174"/>
            <a:chExt cx="2645723" cy="522388"/>
          </a:xfrm>
        </p:grpSpPr>
        <p:sp>
          <p:nvSpPr>
            <p:cNvPr id="52" name="16 Rectángulo redondeado"/>
            <p:cNvSpPr/>
            <p:nvPr/>
          </p:nvSpPr>
          <p:spPr>
            <a:xfrm>
              <a:off x="623392" y="2807562"/>
              <a:ext cx="2439942" cy="360000"/>
            </a:xfrm>
            <a:prstGeom prst="roundRect">
              <a:avLst/>
            </a:prstGeom>
            <a:solidFill>
              <a:schemeClr val="accent5">
                <a:lumMod val="50000"/>
              </a:schemeClr>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2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Características generales</a:t>
              </a:r>
            </a:p>
          </p:txBody>
        </p:sp>
        <p:grpSp>
          <p:nvGrpSpPr>
            <p:cNvPr id="12" name="Group 11">
              <a:extLst>
                <a:ext uri="{FF2B5EF4-FFF2-40B4-BE49-F238E27FC236}">
                  <a16:creationId xmlns:a16="http://schemas.microsoft.com/office/drawing/2014/main" id="{BDA0D93D-53AA-4E52-AEE9-C615AFDE9270}"/>
                </a:ext>
              </a:extLst>
            </p:cNvPr>
            <p:cNvGrpSpPr/>
            <p:nvPr/>
          </p:nvGrpSpPr>
          <p:grpSpPr>
            <a:xfrm>
              <a:off x="2837115" y="2645174"/>
              <a:ext cx="432000" cy="432000"/>
              <a:chOff x="2837115" y="2645174"/>
              <a:chExt cx="432000" cy="432000"/>
            </a:xfrm>
          </p:grpSpPr>
          <p:sp>
            <p:nvSpPr>
              <p:cNvPr id="43" name="Oval 42"/>
              <p:cNvSpPr/>
              <p:nvPr/>
            </p:nvSpPr>
            <p:spPr>
              <a:xfrm>
                <a:off x="2837115" y="2645174"/>
                <a:ext cx="432000" cy="432000"/>
              </a:xfrm>
              <a:prstGeom prst="ellipse">
                <a:avLst/>
              </a:prstGeom>
              <a:solidFill>
                <a:srgbClr val="00A3A1"/>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endParaRPr>
              </a:p>
            </p:txBody>
          </p:sp>
          <p:sp>
            <p:nvSpPr>
              <p:cNvPr id="34" name="Freeform 4958"/>
              <p:cNvSpPr>
                <a:spLocks noEditPoints="1"/>
              </p:cNvSpPr>
              <p:nvPr/>
            </p:nvSpPr>
            <p:spPr bwMode="auto">
              <a:xfrm>
                <a:off x="2920268" y="2709154"/>
                <a:ext cx="265695" cy="282144"/>
              </a:xfrm>
              <a:custGeom>
                <a:avLst/>
                <a:gdLst>
                  <a:gd name="T0" fmla="*/ 294 w 414"/>
                  <a:gd name="T1" fmla="*/ 176 h 404"/>
                  <a:gd name="T2" fmla="*/ 272 w 414"/>
                  <a:gd name="T3" fmla="*/ 200 h 404"/>
                  <a:gd name="T4" fmla="*/ 272 w 414"/>
                  <a:gd name="T5" fmla="*/ 220 h 404"/>
                  <a:gd name="T6" fmla="*/ 294 w 414"/>
                  <a:gd name="T7" fmla="*/ 244 h 404"/>
                  <a:gd name="T8" fmla="*/ 286 w 414"/>
                  <a:gd name="T9" fmla="*/ 316 h 404"/>
                  <a:gd name="T10" fmla="*/ 244 w 414"/>
                  <a:gd name="T11" fmla="*/ 338 h 404"/>
                  <a:gd name="T12" fmla="*/ 212 w 414"/>
                  <a:gd name="T13" fmla="*/ 316 h 404"/>
                  <a:gd name="T14" fmla="*/ 170 w 414"/>
                  <a:gd name="T15" fmla="*/ 332 h 404"/>
                  <a:gd name="T16" fmla="*/ 112 w 414"/>
                  <a:gd name="T17" fmla="*/ 378 h 404"/>
                  <a:gd name="T18" fmla="*/ 128 w 414"/>
                  <a:gd name="T19" fmla="*/ 390 h 404"/>
                  <a:gd name="T20" fmla="*/ 174 w 414"/>
                  <a:gd name="T21" fmla="*/ 372 h 404"/>
                  <a:gd name="T22" fmla="*/ 212 w 414"/>
                  <a:gd name="T23" fmla="*/ 382 h 404"/>
                  <a:gd name="T24" fmla="*/ 244 w 414"/>
                  <a:gd name="T25" fmla="*/ 358 h 404"/>
                  <a:gd name="T26" fmla="*/ 302 w 414"/>
                  <a:gd name="T27" fmla="*/ 328 h 404"/>
                  <a:gd name="T28" fmla="*/ 314 w 414"/>
                  <a:gd name="T29" fmla="*/ 288 h 404"/>
                  <a:gd name="T30" fmla="*/ 336 w 414"/>
                  <a:gd name="T31" fmla="*/ 228 h 404"/>
                  <a:gd name="T32" fmla="*/ 414 w 414"/>
                  <a:gd name="T33" fmla="*/ 210 h 404"/>
                  <a:gd name="T34" fmla="*/ 330 w 414"/>
                  <a:gd name="T35" fmla="*/ 184 h 404"/>
                  <a:gd name="T36" fmla="*/ 200 w 414"/>
                  <a:gd name="T37" fmla="*/ 364 h 404"/>
                  <a:gd name="T38" fmla="*/ 186 w 414"/>
                  <a:gd name="T39" fmla="*/ 348 h 404"/>
                  <a:gd name="T40" fmla="*/ 200 w 414"/>
                  <a:gd name="T41" fmla="*/ 334 h 404"/>
                  <a:gd name="T42" fmla="*/ 216 w 414"/>
                  <a:gd name="T43" fmla="*/ 348 h 404"/>
                  <a:gd name="T44" fmla="*/ 200 w 414"/>
                  <a:gd name="T45" fmla="*/ 364 h 404"/>
                  <a:gd name="T46" fmla="*/ 334 w 414"/>
                  <a:gd name="T47" fmla="*/ 138 h 404"/>
                  <a:gd name="T48" fmla="*/ 16 w 414"/>
                  <a:gd name="T49" fmla="*/ 292 h 404"/>
                  <a:gd name="T50" fmla="*/ 46 w 414"/>
                  <a:gd name="T51" fmla="*/ 240 h 404"/>
                  <a:gd name="T52" fmla="*/ 80 w 414"/>
                  <a:gd name="T53" fmla="*/ 240 h 404"/>
                  <a:gd name="T54" fmla="*/ 120 w 414"/>
                  <a:gd name="T55" fmla="*/ 238 h 404"/>
                  <a:gd name="T56" fmla="*/ 168 w 414"/>
                  <a:gd name="T57" fmla="*/ 220 h 404"/>
                  <a:gd name="T58" fmla="*/ 136 w 414"/>
                  <a:gd name="T59" fmla="*/ 200 h 404"/>
                  <a:gd name="T60" fmla="*/ 120 w 414"/>
                  <a:gd name="T61" fmla="*/ 182 h 404"/>
                  <a:gd name="T62" fmla="*/ 86 w 414"/>
                  <a:gd name="T63" fmla="*/ 176 h 404"/>
                  <a:gd name="T64" fmla="*/ 62 w 414"/>
                  <a:gd name="T65" fmla="*/ 206 h 404"/>
                  <a:gd name="T66" fmla="*/ 16 w 414"/>
                  <a:gd name="T67" fmla="*/ 242 h 404"/>
                  <a:gd name="T68" fmla="*/ 6 w 414"/>
                  <a:gd name="T69" fmla="*/ 292 h 404"/>
                  <a:gd name="T70" fmla="*/ 104 w 414"/>
                  <a:gd name="T71" fmla="*/ 196 h 404"/>
                  <a:gd name="T72" fmla="*/ 112 w 414"/>
                  <a:gd name="T73" fmla="*/ 216 h 404"/>
                  <a:gd name="T74" fmla="*/ 92 w 414"/>
                  <a:gd name="T75" fmla="*/ 224 h 404"/>
                  <a:gd name="T76" fmla="*/ 84 w 414"/>
                  <a:gd name="T77" fmla="*/ 204 h 404"/>
                  <a:gd name="T78" fmla="*/ 108 w 414"/>
                  <a:gd name="T79" fmla="*/ 306 h 404"/>
                  <a:gd name="T80" fmla="*/ 124 w 414"/>
                  <a:gd name="T81" fmla="*/ 284 h 404"/>
                  <a:gd name="T82" fmla="*/ 184 w 414"/>
                  <a:gd name="T83" fmla="*/ 234 h 404"/>
                  <a:gd name="T84" fmla="*/ 212 w 414"/>
                  <a:gd name="T85" fmla="*/ 202 h 404"/>
                  <a:gd name="T86" fmla="*/ 180 w 414"/>
                  <a:gd name="T87" fmla="*/ 276 h 404"/>
                  <a:gd name="T88" fmla="*/ 108 w 414"/>
                  <a:gd name="T89" fmla="*/ 306 h 404"/>
                  <a:gd name="T90" fmla="*/ 212 w 414"/>
                  <a:gd name="T91" fmla="*/ 68 h 404"/>
                  <a:gd name="T92" fmla="*/ 236 w 414"/>
                  <a:gd name="T93" fmla="*/ 34 h 404"/>
                  <a:gd name="T94" fmla="*/ 222 w 414"/>
                  <a:gd name="T95" fmla="*/ 6 h 404"/>
                  <a:gd name="T96" fmla="*/ 194 w 414"/>
                  <a:gd name="T97" fmla="*/ 0 h 404"/>
                  <a:gd name="T98" fmla="*/ 168 w 414"/>
                  <a:gd name="T99" fmla="*/ 22 h 404"/>
                  <a:gd name="T100" fmla="*/ 174 w 414"/>
                  <a:gd name="T101" fmla="*/ 56 h 404"/>
                  <a:gd name="T102" fmla="*/ 202 w 414"/>
                  <a:gd name="T103" fmla="*/ 20 h 404"/>
                  <a:gd name="T104" fmla="*/ 216 w 414"/>
                  <a:gd name="T105" fmla="*/ 34 h 404"/>
                  <a:gd name="T106" fmla="*/ 202 w 414"/>
                  <a:gd name="T107" fmla="*/ 50 h 404"/>
                  <a:gd name="T108" fmla="*/ 186 w 414"/>
                  <a:gd name="T109" fmla="*/ 34 h 404"/>
                  <a:gd name="T110" fmla="*/ 202 w 414"/>
                  <a:gd name="T111" fmla="*/ 20 h 404"/>
                  <a:gd name="T112" fmla="*/ 2 w 414"/>
                  <a:gd name="T113" fmla="*/ 138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4" h="404">
                    <a:moveTo>
                      <a:pt x="314" y="176"/>
                    </a:moveTo>
                    <a:lnTo>
                      <a:pt x="314" y="30"/>
                    </a:lnTo>
                    <a:lnTo>
                      <a:pt x="314" y="30"/>
                    </a:lnTo>
                    <a:lnTo>
                      <a:pt x="294" y="20"/>
                    </a:lnTo>
                    <a:lnTo>
                      <a:pt x="294" y="176"/>
                    </a:lnTo>
                    <a:lnTo>
                      <a:pt x="294" y="176"/>
                    </a:lnTo>
                    <a:lnTo>
                      <a:pt x="286" y="180"/>
                    </a:lnTo>
                    <a:lnTo>
                      <a:pt x="280" y="184"/>
                    </a:lnTo>
                    <a:lnTo>
                      <a:pt x="274" y="192"/>
                    </a:lnTo>
                    <a:lnTo>
                      <a:pt x="272" y="200"/>
                    </a:lnTo>
                    <a:lnTo>
                      <a:pt x="232" y="200"/>
                    </a:lnTo>
                    <a:lnTo>
                      <a:pt x="232" y="202"/>
                    </a:lnTo>
                    <a:lnTo>
                      <a:pt x="232" y="202"/>
                    </a:lnTo>
                    <a:lnTo>
                      <a:pt x="230" y="220"/>
                    </a:lnTo>
                    <a:lnTo>
                      <a:pt x="272" y="220"/>
                    </a:lnTo>
                    <a:lnTo>
                      <a:pt x="272" y="220"/>
                    </a:lnTo>
                    <a:lnTo>
                      <a:pt x="274" y="228"/>
                    </a:lnTo>
                    <a:lnTo>
                      <a:pt x="280" y="234"/>
                    </a:lnTo>
                    <a:lnTo>
                      <a:pt x="286" y="240"/>
                    </a:lnTo>
                    <a:lnTo>
                      <a:pt x="294" y="244"/>
                    </a:lnTo>
                    <a:lnTo>
                      <a:pt x="294" y="288"/>
                    </a:lnTo>
                    <a:lnTo>
                      <a:pt x="294" y="288"/>
                    </a:lnTo>
                    <a:lnTo>
                      <a:pt x="294" y="298"/>
                    </a:lnTo>
                    <a:lnTo>
                      <a:pt x="290" y="308"/>
                    </a:lnTo>
                    <a:lnTo>
                      <a:pt x="286" y="316"/>
                    </a:lnTo>
                    <a:lnTo>
                      <a:pt x="280" y="324"/>
                    </a:lnTo>
                    <a:lnTo>
                      <a:pt x="272" y="330"/>
                    </a:lnTo>
                    <a:lnTo>
                      <a:pt x="264" y="334"/>
                    </a:lnTo>
                    <a:lnTo>
                      <a:pt x="254" y="338"/>
                    </a:lnTo>
                    <a:lnTo>
                      <a:pt x="244" y="338"/>
                    </a:lnTo>
                    <a:lnTo>
                      <a:pt x="234" y="338"/>
                    </a:lnTo>
                    <a:lnTo>
                      <a:pt x="234" y="338"/>
                    </a:lnTo>
                    <a:lnTo>
                      <a:pt x="230" y="328"/>
                    </a:lnTo>
                    <a:lnTo>
                      <a:pt x="222" y="320"/>
                    </a:lnTo>
                    <a:lnTo>
                      <a:pt x="212" y="316"/>
                    </a:lnTo>
                    <a:lnTo>
                      <a:pt x="200" y="314"/>
                    </a:lnTo>
                    <a:lnTo>
                      <a:pt x="200" y="314"/>
                    </a:lnTo>
                    <a:lnTo>
                      <a:pt x="188" y="316"/>
                    </a:lnTo>
                    <a:lnTo>
                      <a:pt x="178" y="322"/>
                    </a:lnTo>
                    <a:lnTo>
                      <a:pt x="170" y="332"/>
                    </a:lnTo>
                    <a:lnTo>
                      <a:pt x="166" y="342"/>
                    </a:lnTo>
                    <a:lnTo>
                      <a:pt x="166" y="342"/>
                    </a:lnTo>
                    <a:lnTo>
                      <a:pt x="146" y="350"/>
                    </a:lnTo>
                    <a:lnTo>
                      <a:pt x="128" y="362"/>
                    </a:lnTo>
                    <a:lnTo>
                      <a:pt x="112" y="378"/>
                    </a:lnTo>
                    <a:lnTo>
                      <a:pt x="100" y="396"/>
                    </a:lnTo>
                    <a:lnTo>
                      <a:pt x="100" y="396"/>
                    </a:lnTo>
                    <a:lnTo>
                      <a:pt x="118" y="404"/>
                    </a:lnTo>
                    <a:lnTo>
                      <a:pt x="118" y="404"/>
                    </a:lnTo>
                    <a:lnTo>
                      <a:pt x="128" y="390"/>
                    </a:lnTo>
                    <a:lnTo>
                      <a:pt x="140" y="378"/>
                    </a:lnTo>
                    <a:lnTo>
                      <a:pt x="152" y="370"/>
                    </a:lnTo>
                    <a:lnTo>
                      <a:pt x="168" y="362"/>
                    </a:lnTo>
                    <a:lnTo>
                      <a:pt x="168" y="362"/>
                    </a:lnTo>
                    <a:lnTo>
                      <a:pt x="174" y="372"/>
                    </a:lnTo>
                    <a:lnTo>
                      <a:pt x="182" y="378"/>
                    </a:lnTo>
                    <a:lnTo>
                      <a:pt x="190" y="382"/>
                    </a:lnTo>
                    <a:lnTo>
                      <a:pt x="200" y="384"/>
                    </a:lnTo>
                    <a:lnTo>
                      <a:pt x="200" y="384"/>
                    </a:lnTo>
                    <a:lnTo>
                      <a:pt x="212" y="382"/>
                    </a:lnTo>
                    <a:lnTo>
                      <a:pt x="222" y="378"/>
                    </a:lnTo>
                    <a:lnTo>
                      <a:pt x="230" y="370"/>
                    </a:lnTo>
                    <a:lnTo>
                      <a:pt x="234" y="358"/>
                    </a:lnTo>
                    <a:lnTo>
                      <a:pt x="244" y="358"/>
                    </a:lnTo>
                    <a:lnTo>
                      <a:pt x="244" y="358"/>
                    </a:lnTo>
                    <a:lnTo>
                      <a:pt x="258" y="358"/>
                    </a:lnTo>
                    <a:lnTo>
                      <a:pt x="272" y="354"/>
                    </a:lnTo>
                    <a:lnTo>
                      <a:pt x="284" y="346"/>
                    </a:lnTo>
                    <a:lnTo>
                      <a:pt x="294" y="338"/>
                    </a:lnTo>
                    <a:lnTo>
                      <a:pt x="302" y="328"/>
                    </a:lnTo>
                    <a:lnTo>
                      <a:pt x="310" y="316"/>
                    </a:lnTo>
                    <a:lnTo>
                      <a:pt x="314" y="302"/>
                    </a:lnTo>
                    <a:lnTo>
                      <a:pt x="314" y="288"/>
                    </a:lnTo>
                    <a:lnTo>
                      <a:pt x="314" y="288"/>
                    </a:lnTo>
                    <a:lnTo>
                      <a:pt x="314" y="288"/>
                    </a:lnTo>
                    <a:lnTo>
                      <a:pt x="314" y="244"/>
                    </a:lnTo>
                    <a:lnTo>
                      <a:pt x="314" y="244"/>
                    </a:lnTo>
                    <a:lnTo>
                      <a:pt x="324" y="240"/>
                    </a:lnTo>
                    <a:lnTo>
                      <a:pt x="330" y="234"/>
                    </a:lnTo>
                    <a:lnTo>
                      <a:pt x="336" y="228"/>
                    </a:lnTo>
                    <a:lnTo>
                      <a:pt x="338" y="220"/>
                    </a:lnTo>
                    <a:lnTo>
                      <a:pt x="414" y="220"/>
                    </a:lnTo>
                    <a:lnTo>
                      <a:pt x="414" y="220"/>
                    </a:lnTo>
                    <a:lnTo>
                      <a:pt x="414" y="210"/>
                    </a:lnTo>
                    <a:lnTo>
                      <a:pt x="414" y="210"/>
                    </a:lnTo>
                    <a:lnTo>
                      <a:pt x="414" y="200"/>
                    </a:lnTo>
                    <a:lnTo>
                      <a:pt x="338" y="200"/>
                    </a:lnTo>
                    <a:lnTo>
                      <a:pt x="338" y="200"/>
                    </a:lnTo>
                    <a:lnTo>
                      <a:pt x="336" y="192"/>
                    </a:lnTo>
                    <a:lnTo>
                      <a:pt x="330" y="184"/>
                    </a:lnTo>
                    <a:lnTo>
                      <a:pt x="324" y="180"/>
                    </a:lnTo>
                    <a:lnTo>
                      <a:pt x="314" y="176"/>
                    </a:lnTo>
                    <a:lnTo>
                      <a:pt x="314" y="176"/>
                    </a:lnTo>
                    <a:close/>
                    <a:moveTo>
                      <a:pt x="200" y="364"/>
                    </a:moveTo>
                    <a:lnTo>
                      <a:pt x="200" y="364"/>
                    </a:lnTo>
                    <a:lnTo>
                      <a:pt x="194" y="364"/>
                    </a:lnTo>
                    <a:lnTo>
                      <a:pt x="190" y="360"/>
                    </a:lnTo>
                    <a:lnTo>
                      <a:pt x="186" y="354"/>
                    </a:lnTo>
                    <a:lnTo>
                      <a:pt x="186" y="348"/>
                    </a:lnTo>
                    <a:lnTo>
                      <a:pt x="186" y="348"/>
                    </a:lnTo>
                    <a:lnTo>
                      <a:pt x="186" y="342"/>
                    </a:lnTo>
                    <a:lnTo>
                      <a:pt x="190" y="338"/>
                    </a:lnTo>
                    <a:lnTo>
                      <a:pt x="194" y="334"/>
                    </a:lnTo>
                    <a:lnTo>
                      <a:pt x="200" y="334"/>
                    </a:lnTo>
                    <a:lnTo>
                      <a:pt x="200" y="334"/>
                    </a:lnTo>
                    <a:lnTo>
                      <a:pt x="206" y="334"/>
                    </a:lnTo>
                    <a:lnTo>
                      <a:pt x="212" y="338"/>
                    </a:lnTo>
                    <a:lnTo>
                      <a:pt x="216" y="342"/>
                    </a:lnTo>
                    <a:lnTo>
                      <a:pt x="216" y="348"/>
                    </a:lnTo>
                    <a:lnTo>
                      <a:pt x="216" y="348"/>
                    </a:lnTo>
                    <a:lnTo>
                      <a:pt x="216" y="354"/>
                    </a:lnTo>
                    <a:lnTo>
                      <a:pt x="212" y="360"/>
                    </a:lnTo>
                    <a:lnTo>
                      <a:pt x="206" y="364"/>
                    </a:lnTo>
                    <a:lnTo>
                      <a:pt x="200" y="364"/>
                    </a:lnTo>
                    <a:lnTo>
                      <a:pt x="200" y="364"/>
                    </a:lnTo>
                    <a:close/>
                    <a:moveTo>
                      <a:pt x="334" y="118"/>
                    </a:moveTo>
                    <a:lnTo>
                      <a:pt x="394" y="118"/>
                    </a:lnTo>
                    <a:lnTo>
                      <a:pt x="394" y="118"/>
                    </a:lnTo>
                    <a:lnTo>
                      <a:pt x="402" y="138"/>
                    </a:lnTo>
                    <a:lnTo>
                      <a:pt x="334" y="138"/>
                    </a:lnTo>
                    <a:lnTo>
                      <a:pt x="334" y="118"/>
                    </a:lnTo>
                    <a:close/>
                    <a:moveTo>
                      <a:pt x="16" y="310"/>
                    </a:moveTo>
                    <a:lnTo>
                      <a:pt x="16" y="304"/>
                    </a:lnTo>
                    <a:lnTo>
                      <a:pt x="16" y="304"/>
                    </a:lnTo>
                    <a:lnTo>
                      <a:pt x="16" y="292"/>
                    </a:lnTo>
                    <a:lnTo>
                      <a:pt x="20" y="278"/>
                    </a:lnTo>
                    <a:lnTo>
                      <a:pt x="24" y="268"/>
                    </a:lnTo>
                    <a:lnTo>
                      <a:pt x="30" y="256"/>
                    </a:lnTo>
                    <a:lnTo>
                      <a:pt x="38" y="248"/>
                    </a:lnTo>
                    <a:lnTo>
                      <a:pt x="46" y="240"/>
                    </a:lnTo>
                    <a:lnTo>
                      <a:pt x="56" y="232"/>
                    </a:lnTo>
                    <a:lnTo>
                      <a:pt x="66" y="226"/>
                    </a:lnTo>
                    <a:lnTo>
                      <a:pt x="66" y="226"/>
                    </a:lnTo>
                    <a:lnTo>
                      <a:pt x="72" y="234"/>
                    </a:lnTo>
                    <a:lnTo>
                      <a:pt x="80" y="240"/>
                    </a:lnTo>
                    <a:lnTo>
                      <a:pt x="88" y="244"/>
                    </a:lnTo>
                    <a:lnTo>
                      <a:pt x="98" y="246"/>
                    </a:lnTo>
                    <a:lnTo>
                      <a:pt x="98" y="246"/>
                    </a:lnTo>
                    <a:lnTo>
                      <a:pt x="110" y="244"/>
                    </a:lnTo>
                    <a:lnTo>
                      <a:pt x="120" y="238"/>
                    </a:lnTo>
                    <a:lnTo>
                      <a:pt x="128" y="230"/>
                    </a:lnTo>
                    <a:lnTo>
                      <a:pt x="132" y="220"/>
                    </a:lnTo>
                    <a:lnTo>
                      <a:pt x="132" y="220"/>
                    </a:lnTo>
                    <a:lnTo>
                      <a:pt x="136" y="220"/>
                    </a:lnTo>
                    <a:lnTo>
                      <a:pt x="168" y="220"/>
                    </a:lnTo>
                    <a:lnTo>
                      <a:pt x="168" y="220"/>
                    </a:lnTo>
                    <a:lnTo>
                      <a:pt x="170" y="212"/>
                    </a:lnTo>
                    <a:lnTo>
                      <a:pt x="172" y="202"/>
                    </a:lnTo>
                    <a:lnTo>
                      <a:pt x="172" y="200"/>
                    </a:lnTo>
                    <a:lnTo>
                      <a:pt x="136" y="200"/>
                    </a:lnTo>
                    <a:lnTo>
                      <a:pt x="136" y="200"/>
                    </a:lnTo>
                    <a:lnTo>
                      <a:pt x="132" y="200"/>
                    </a:lnTo>
                    <a:lnTo>
                      <a:pt x="132" y="200"/>
                    </a:lnTo>
                    <a:lnTo>
                      <a:pt x="128" y="190"/>
                    </a:lnTo>
                    <a:lnTo>
                      <a:pt x="120" y="182"/>
                    </a:lnTo>
                    <a:lnTo>
                      <a:pt x="110" y="176"/>
                    </a:lnTo>
                    <a:lnTo>
                      <a:pt x="98" y="174"/>
                    </a:lnTo>
                    <a:lnTo>
                      <a:pt x="98" y="174"/>
                    </a:lnTo>
                    <a:lnTo>
                      <a:pt x="92" y="176"/>
                    </a:lnTo>
                    <a:lnTo>
                      <a:pt x="86" y="176"/>
                    </a:lnTo>
                    <a:lnTo>
                      <a:pt x="74" y="184"/>
                    </a:lnTo>
                    <a:lnTo>
                      <a:pt x="66" y="194"/>
                    </a:lnTo>
                    <a:lnTo>
                      <a:pt x="64" y="200"/>
                    </a:lnTo>
                    <a:lnTo>
                      <a:pt x="62" y="206"/>
                    </a:lnTo>
                    <a:lnTo>
                      <a:pt x="62" y="206"/>
                    </a:lnTo>
                    <a:lnTo>
                      <a:pt x="52" y="212"/>
                    </a:lnTo>
                    <a:lnTo>
                      <a:pt x="42" y="218"/>
                    </a:lnTo>
                    <a:lnTo>
                      <a:pt x="32" y="224"/>
                    </a:lnTo>
                    <a:lnTo>
                      <a:pt x="24" y="232"/>
                    </a:lnTo>
                    <a:lnTo>
                      <a:pt x="16" y="242"/>
                    </a:lnTo>
                    <a:lnTo>
                      <a:pt x="10" y="252"/>
                    </a:lnTo>
                    <a:lnTo>
                      <a:pt x="4" y="262"/>
                    </a:lnTo>
                    <a:lnTo>
                      <a:pt x="0" y="274"/>
                    </a:lnTo>
                    <a:lnTo>
                      <a:pt x="0" y="274"/>
                    </a:lnTo>
                    <a:lnTo>
                      <a:pt x="6" y="292"/>
                    </a:lnTo>
                    <a:lnTo>
                      <a:pt x="16" y="310"/>
                    </a:lnTo>
                    <a:lnTo>
                      <a:pt x="16" y="310"/>
                    </a:lnTo>
                    <a:close/>
                    <a:moveTo>
                      <a:pt x="98" y="194"/>
                    </a:moveTo>
                    <a:lnTo>
                      <a:pt x="98" y="194"/>
                    </a:lnTo>
                    <a:lnTo>
                      <a:pt x="104" y="196"/>
                    </a:lnTo>
                    <a:lnTo>
                      <a:pt x="110" y="198"/>
                    </a:lnTo>
                    <a:lnTo>
                      <a:pt x="112" y="204"/>
                    </a:lnTo>
                    <a:lnTo>
                      <a:pt x="114" y="210"/>
                    </a:lnTo>
                    <a:lnTo>
                      <a:pt x="114" y="210"/>
                    </a:lnTo>
                    <a:lnTo>
                      <a:pt x="112" y="216"/>
                    </a:lnTo>
                    <a:lnTo>
                      <a:pt x="110" y="220"/>
                    </a:lnTo>
                    <a:lnTo>
                      <a:pt x="104" y="224"/>
                    </a:lnTo>
                    <a:lnTo>
                      <a:pt x="98" y="226"/>
                    </a:lnTo>
                    <a:lnTo>
                      <a:pt x="98" y="226"/>
                    </a:lnTo>
                    <a:lnTo>
                      <a:pt x="92" y="224"/>
                    </a:lnTo>
                    <a:lnTo>
                      <a:pt x="88" y="220"/>
                    </a:lnTo>
                    <a:lnTo>
                      <a:pt x="84" y="216"/>
                    </a:lnTo>
                    <a:lnTo>
                      <a:pt x="82" y="210"/>
                    </a:lnTo>
                    <a:lnTo>
                      <a:pt x="82" y="210"/>
                    </a:lnTo>
                    <a:lnTo>
                      <a:pt x="84" y="204"/>
                    </a:lnTo>
                    <a:lnTo>
                      <a:pt x="88" y="198"/>
                    </a:lnTo>
                    <a:lnTo>
                      <a:pt x="92" y="196"/>
                    </a:lnTo>
                    <a:lnTo>
                      <a:pt x="98" y="194"/>
                    </a:lnTo>
                    <a:lnTo>
                      <a:pt x="98" y="194"/>
                    </a:lnTo>
                    <a:close/>
                    <a:moveTo>
                      <a:pt x="108" y="306"/>
                    </a:moveTo>
                    <a:lnTo>
                      <a:pt x="36" y="306"/>
                    </a:lnTo>
                    <a:lnTo>
                      <a:pt x="36" y="286"/>
                    </a:lnTo>
                    <a:lnTo>
                      <a:pt x="108" y="286"/>
                    </a:lnTo>
                    <a:lnTo>
                      <a:pt x="108" y="286"/>
                    </a:lnTo>
                    <a:lnTo>
                      <a:pt x="124" y="284"/>
                    </a:lnTo>
                    <a:lnTo>
                      <a:pt x="140" y="280"/>
                    </a:lnTo>
                    <a:lnTo>
                      <a:pt x="154" y="272"/>
                    </a:lnTo>
                    <a:lnTo>
                      <a:pt x="166" y="262"/>
                    </a:lnTo>
                    <a:lnTo>
                      <a:pt x="178" y="250"/>
                    </a:lnTo>
                    <a:lnTo>
                      <a:pt x="184" y="234"/>
                    </a:lnTo>
                    <a:lnTo>
                      <a:pt x="190" y="220"/>
                    </a:lnTo>
                    <a:lnTo>
                      <a:pt x="192" y="202"/>
                    </a:lnTo>
                    <a:lnTo>
                      <a:pt x="192" y="158"/>
                    </a:lnTo>
                    <a:lnTo>
                      <a:pt x="212" y="158"/>
                    </a:lnTo>
                    <a:lnTo>
                      <a:pt x="212" y="202"/>
                    </a:lnTo>
                    <a:lnTo>
                      <a:pt x="212" y="202"/>
                    </a:lnTo>
                    <a:lnTo>
                      <a:pt x="210" y="224"/>
                    </a:lnTo>
                    <a:lnTo>
                      <a:pt x="204" y="242"/>
                    </a:lnTo>
                    <a:lnTo>
                      <a:pt x="194" y="260"/>
                    </a:lnTo>
                    <a:lnTo>
                      <a:pt x="180" y="276"/>
                    </a:lnTo>
                    <a:lnTo>
                      <a:pt x="166" y="288"/>
                    </a:lnTo>
                    <a:lnTo>
                      <a:pt x="148" y="298"/>
                    </a:lnTo>
                    <a:lnTo>
                      <a:pt x="128" y="304"/>
                    </a:lnTo>
                    <a:lnTo>
                      <a:pt x="108" y="306"/>
                    </a:lnTo>
                    <a:lnTo>
                      <a:pt x="108" y="306"/>
                    </a:lnTo>
                    <a:close/>
                    <a:moveTo>
                      <a:pt x="192" y="68"/>
                    </a:moveTo>
                    <a:lnTo>
                      <a:pt x="192" y="98"/>
                    </a:lnTo>
                    <a:lnTo>
                      <a:pt x="212" y="98"/>
                    </a:lnTo>
                    <a:lnTo>
                      <a:pt x="212" y="68"/>
                    </a:lnTo>
                    <a:lnTo>
                      <a:pt x="212" y="68"/>
                    </a:lnTo>
                    <a:lnTo>
                      <a:pt x="222" y="64"/>
                    </a:lnTo>
                    <a:lnTo>
                      <a:pt x="230" y="56"/>
                    </a:lnTo>
                    <a:lnTo>
                      <a:pt x="236" y="46"/>
                    </a:lnTo>
                    <a:lnTo>
                      <a:pt x="236" y="34"/>
                    </a:lnTo>
                    <a:lnTo>
                      <a:pt x="236" y="34"/>
                    </a:lnTo>
                    <a:lnTo>
                      <a:pt x="236" y="28"/>
                    </a:lnTo>
                    <a:lnTo>
                      <a:pt x="234" y="22"/>
                    </a:lnTo>
                    <a:lnTo>
                      <a:pt x="230" y="16"/>
                    </a:lnTo>
                    <a:lnTo>
                      <a:pt x="226" y="10"/>
                    </a:lnTo>
                    <a:lnTo>
                      <a:pt x="222" y="6"/>
                    </a:lnTo>
                    <a:lnTo>
                      <a:pt x="216" y="2"/>
                    </a:lnTo>
                    <a:lnTo>
                      <a:pt x="208" y="0"/>
                    </a:lnTo>
                    <a:lnTo>
                      <a:pt x="202" y="0"/>
                    </a:lnTo>
                    <a:lnTo>
                      <a:pt x="202" y="0"/>
                    </a:lnTo>
                    <a:lnTo>
                      <a:pt x="194" y="0"/>
                    </a:lnTo>
                    <a:lnTo>
                      <a:pt x="188" y="2"/>
                    </a:lnTo>
                    <a:lnTo>
                      <a:pt x="182" y="6"/>
                    </a:lnTo>
                    <a:lnTo>
                      <a:pt x="176" y="10"/>
                    </a:lnTo>
                    <a:lnTo>
                      <a:pt x="172" y="16"/>
                    </a:lnTo>
                    <a:lnTo>
                      <a:pt x="168" y="22"/>
                    </a:lnTo>
                    <a:lnTo>
                      <a:pt x="166" y="28"/>
                    </a:lnTo>
                    <a:lnTo>
                      <a:pt x="166" y="34"/>
                    </a:lnTo>
                    <a:lnTo>
                      <a:pt x="166" y="34"/>
                    </a:lnTo>
                    <a:lnTo>
                      <a:pt x="168" y="46"/>
                    </a:lnTo>
                    <a:lnTo>
                      <a:pt x="174" y="56"/>
                    </a:lnTo>
                    <a:lnTo>
                      <a:pt x="182" y="64"/>
                    </a:lnTo>
                    <a:lnTo>
                      <a:pt x="192" y="68"/>
                    </a:lnTo>
                    <a:lnTo>
                      <a:pt x="192" y="68"/>
                    </a:lnTo>
                    <a:close/>
                    <a:moveTo>
                      <a:pt x="202" y="20"/>
                    </a:moveTo>
                    <a:lnTo>
                      <a:pt x="202" y="20"/>
                    </a:lnTo>
                    <a:lnTo>
                      <a:pt x="208" y="20"/>
                    </a:lnTo>
                    <a:lnTo>
                      <a:pt x="212" y="24"/>
                    </a:lnTo>
                    <a:lnTo>
                      <a:pt x="216" y="28"/>
                    </a:lnTo>
                    <a:lnTo>
                      <a:pt x="216" y="34"/>
                    </a:lnTo>
                    <a:lnTo>
                      <a:pt x="216" y="34"/>
                    </a:lnTo>
                    <a:lnTo>
                      <a:pt x="216" y="40"/>
                    </a:lnTo>
                    <a:lnTo>
                      <a:pt x="212" y="46"/>
                    </a:lnTo>
                    <a:lnTo>
                      <a:pt x="208" y="50"/>
                    </a:lnTo>
                    <a:lnTo>
                      <a:pt x="202" y="50"/>
                    </a:lnTo>
                    <a:lnTo>
                      <a:pt x="202" y="50"/>
                    </a:lnTo>
                    <a:lnTo>
                      <a:pt x="196" y="50"/>
                    </a:lnTo>
                    <a:lnTo>
                      <a:pt x="190" y="46"/>
                    </a:lnTo>
                    <a:lnTo>
                      <a:pt x="188" y="40"/>
                    </a:lnTo>
                    <a:lnTo>
                      <a:pt x="186" y="34"/>
                    </a:lnTo>
                    <a:lnTo>
                      <a:pt x="186" y="34"/>
                    </a:lnTo>
                    <a:lnTo>
                      <a:pt x="188" y="28"/>
                    </a:lnTo>
                    <a:lnTo>
                      <a:pt x="190" y="24"/>
                    </a:lnTo>
                    <a:lnTo>
                      <a:pt x="196" y="20"/>
                    </a:lnTo>
                    <a:lnTo>
                      <a:pt x="202" y="20"/>
                    </a:lnTo>
                    <a:lnTo>
                      <a:pt x="202" y="20"/>
                    </a:lnTo>
                    <a:close/>
                    <a:moveTo>
                      <a:pt x="10" y="118"/>
                    </a:moveTo>
                    <a:lnTo>
                      <a:pt x="274" y="118"/>
                    </a:lnTo>
                    <a:lnTo>
                      <a:pt x="274" y="138"/>
                    </a:lnTo>
                    <a:lnTo>
                      <a:pt x="2" y="138"/>
                    </a:lnTo>
                    <a:lnTo>
                      <a:pt x="2" y="138"/>
                    </a:lnTo>
                    <a:lnTo>
                      <a:pt x="10" y="118"/>
                    </a:lnTo>
                    <a:lnTo>
                      <a:pt x="10" y="1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Univers for KPMG" panose="020B0603020202020204" pitchFamily="34" charset="0"/>
                  <a:ea typeface="+mn-ea"/>
                  <a:cs typeface="+mn-cs"/>
                </a:endParaRPr>
              </a:p>
            </p:txBody>
          </p:sp>
        </p:grpSp>
      </p:grpSp>
      <p:graphicFrame>
        <p:nvGraphicFramePr>
          <p:cNvPr id="64" name="Table 63">
            <a:extLst>
              <a:ext uri="{FF2B5EF4-FFF2-40B4-BE49-F238E27FC236}">
                <a16:creationId xmlns:a16="http://schemas.microsoft.com/office/drawing/2014/main" id="{5B65D35B-E3F3-4147-9630-69070932E7CF}"/>
              </a:ext>
            </a:extLst>
          </p:cNvPr>
          <p:cNvGraphicFramePr>
            <a:graphicFrameLocks noGrp="1"/>
          </p:cNvGraphicFramePr>
          <p:nvPr/>
        </p:nvGraphicFramePr>
        <p:xfrm>
          <a:off x="1631504" y="3532357"/>
          <a:ext cx="8928992" cy="3161520"/>
        </p:xfrm>
        <a:graphic>
          <a:graphicData uri="http://schemas.openxmlformats.org/drawingml/2006/table">
            <a:tbl>
              <a:tblPr firstRow="1" bandRow="1">
                <a:tableStyleId>{5C22544A-7EE6-4342-B048-85BDC9FD1C3A}</a:tableStyleId>
              </a:tblPr>
              <a:tblGrid>
                <a:gridCol w="2088232">
                  <a:extLst>
                    <a:ext uri="{9D8B030D-6E8A-4147-A177-3AD203B41FA5}">
                      <a16:colId xmlns:a16="http://schemas.microsoft.com/office/drawing/2014/main" val="20000"/>
                    </a:ext>
                  </a:extLst>
                </a:gridCol>
                <a:gridCol w="6048672">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tblGrid>
              <a:tr h="1614398">
                <a:tc>
                  <a:txBody>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lang="es-ES" sz="1100" b="0" kern="1200" baseline="0" dirty="0">
                          <a:solidFill>
                            <a:schemeClr val="dk1"/>
                          </a:solidFill>
                          <a:latin typeface="Univers for KPMG Cond" panose="020B0606020202020204" pitchFamily="34" charset="0"/>
                          <a:ea typeface="+mn-ea"/>
                          <a:cs typeface="+mn-cs"/>
                        </a:rPr>
                        <a:t>Elaboración paquete consolidación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marR="0" lvl="0" indent="-171450"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s-ES" sz="1100" b="0" kern="1200" baseline="0" noProof="0" dirty="0">
                          <a:solidFill>
                            <a:schemeClr val="dk1"/>
                          </a:solidFill>
                          <a:latin typeface="Univers for KPMG Cond" panose="020B0606020202020204" pitchFamily="34" charset="0"/>
                          <a:ea typeface="+mn-ea"/>
                          <a:cs typeface="+mn-cs"/>
                        </a:rPr>
                        <a:t>La mayoría del proceso de consolidación se lleva a cabo en SAP BPC. Maderas Llodio se integra en BPC, pero deben parametrizar sus estados financieros y sus cuentas manualmente antes de cargar el archivo en BPC</a:t>
                      </a:r>
                    </a:p>
                    <a:p>
                      <a:pPr marL="171450" marR="0" lvl="0" indent="-171450"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s-ES" sz="1100" b="0" kern="1200" baseline="0" noProof="0" dirty="0">
                          <a:solidFill>
                            <a:schemeClr val="dk1"/>
                          </a:solidFill>
                          <a:latin typeface="Univers for KPMG Cond" panose="020B0606020202020204" pitchFamily="34" charset="0"/>
                          <a:ea typeface="+mn-ea"/>
                          <a:cs typeface="+mn-cs"/>
                        </a:rPr>
                        <a:t>Se consolida mensualmente después de cada cierre (Actualmente el sexto día pero con objetivo de estar realizando dicha consolidación el quinto día)</a:t>
                      </a:r>
                    </a:p>
                    <a:p>
                      <a:pPr marL="171450" marR="0" lvl="0" indent="-171450"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s-ES" sz="1100" b="0" kern="1200" baseline="0" noProof="0" dirty="0">
                          <a:solidFill>
                            <a:schemeClr val="dk1"/>
                          </a:solidFill>
                          <a:latin typeface="Univers for KPMG Cond" panose="020B0606020202020204" pitchFamily="34" charset="0"/>
                          <a:ea typeface="+mn-ea"/>
                          <a:cs typeface="+mn-cs"/>
                        </a:rPr>
                        <a:t>Se realiza un chequeo para garantizar que se ha contabilizado todo. Entonces sacan la información de </a:t>
                      </a:r>
                      <a:r>
                        <a:rPr lang="es-ES" sz="1100" b="0" kern="1200" baseline="0" noProof="0" dirty="0" err="1">
                          <a:solidFill>
                            <a:schemeClr val="dk1"/>
                          </a:solidFill>
                          <a:latin typeface="Univers for KPMG Cond" panose="020B0606020202020204" pitchFamily="34" charset="0"/>
                          <a:ea typeface="+mn-ea"/>
                          <a:cs typeface="+mn-cs"/>
                        </a:rPr>
                        <a:t>PyG</a:t>
                      </a:r>
                      <a:r>
                        <a:rPr lang="es-ES" sz="1100" b="0" kern="1200" baseline="0" noProof="0" dirty="0">
                          <a:solidFill>
                            <a:schemeClr val="dk1"/>
                          </a:solidFill>
                          <a:latin typeface="Univers for KPMG Cond" panose="020B0606020202020204" pitchFamily="34" charset="0"/>
                          <a:ea typeface="+mn-ea"/>
                          <a:cs typeface="+mn-cs"/>
                        </a:rPr>
                        <a:t> y la comparan con lo presupuestado. Se contabilizan las provisiones en un solo asiento que se anula el mes siguiente.</a:t>
                      </a:r>
                    </a:p>
                    <a:p>
                      <a:pPr marL="171450" marR="0" lvl="0" indent="-171450"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s-ES" sz="1100" b="0" kern="1200" baseline="0" noProof="0" dirty="0">
                          <a:solidFill>
                            <a:schemeClr val="dk1"/>
                          </a:solidFill>
                          <a:latin typeface="Univers for KPMG Cond" panose="020B0606020202020204" pitchFamily="34" charset="0"/>
                          <a:ea typeface="+mn-ea"/>
                          <a:cs typeface="+mn-cs"/>
                        </a:rPr>
                        <a:t>Todo el proceso de consolidación se realiza a nivel centralizado desde Logroño</a:t>
                      </a:r>
                    </a:p>
                    <a:p>
                      <a:pPr marL="171450" marR="0" lvl="0" indent="-171450" algn="l" defTabSz="914400" rtl="0" eaLnBrk="0" fontAlgn="base" latinLnBrk="0" hangingPunct="0">
                        <a:lnSpc>
                          <a:spcPct val="100000"/>
                        </a:lnSpc>
                        <a:spcBef>
                          <a:spcPts val="0"/>
                        </a:spcBef>
                        <a:spcAft>
                          <a:spcPct val="0"/>
                        </a:spcAft>
                        <a:buClrTx/>
                        <a:buSzTx/>
                        <a:buFont typeface="Arial" panose="020B0604020202020204" pitchFamily="34" charset="0"/>
                        <a:buChar char="•"/>
                        <a:tabLst/>
                        <a:defRPr/>
                      </a:pPr>
                      <a:r>
                        <a:rPr lang="es-ES" sz="1100" b="0" kern="1200" baseline="0" dirty="0">
                          <a:solidFill>
                            <a:schemeClr val="dk1"/>
                          </a:solidFill>
                          <a:latin typeface="Univers for KPMG Cond" panose="020B0606020202020204" pitchFamily="34" charset="0"/>
                          <a:ea typeface="+mn-ea"/>
                          <a:cs typeface="+mn-cs"/>
                        </a:rPr>
                        <a:t>Se verifica la información intercompañía y se consolida comparando </a:t>
                      </a:r>
                      <a:r>
                        <a:rPr lang="es-ES" sz="1100" b="0" i="1" kern="1200" baseline="0" dirty="0" err="1">
                          <a:solidFill>
                            <a:schemeClr val="dk1"/>
                          </a:solidFill>
                          <a:latin typeface="Univers for KPMG Cond" panose="020B0606020202020204" pitchFamily="34" charset="0"/>
                          <a:ea typeface="+mn-ea"/>
                          <a:cs typeface="+mn-cs"/>
                        </a:rPr>
                        <a:t>year</a:t>
                      </a:r>
                      <a:r>
                        <a:rPr lang="es-ES" sz="1100" b="0" i="1" kern="1200" baseline="0" dirty="0">
                          <a:solidFill>
                            <a:schemeClr val="dk1"/>
                          </a:solidFill>
                          <a:latin typeface="Univers for KPMG Cond" panose="020B0606020202020204" pitchFamily="34" charset="0"/>
                          <a:ea typeface="+mn-ea"/>
                          <a:cs typeface="+mn-cs"/>
                        </a:rPr>
                        <a:t> </a:t>
                      </a:r>
                      <a:r>
                        <a:rPr lang="es-ES" sz="1100" b="0" i="1" kern="1200" baseline="0" dirty="0" err="1">
                          <a:solidFill>
                            <a:schemeClr val="dk1"/>
                          </a:solidFill>
                          <a:latin typeface="Univers for KPMG Cond" panose="020B0606020202020204" pitchFamily="34" charset="0"/>
                          <a:ea typeface="+mn-ea"/>
                          <a:cs typeface="+mn-cs"/>
                        </a:rPr>
                        <a:t>to</a:t>
                      </a:r>
                      <a:r>
                        <a:rPr lang="es-ES" sz="1100" b="0" i="1" kern="1200" baseline="0" dirty="0">
                          <a:solidFill>
                            <a:schemeClr val="dk1"/>
                          </a:solidFill>
                          <a:latin typeface="Univers for KPMG Cond" panose="020B0606020202020204" pitchFamily="34" charset="0"/>
                          <a:ea typeface="+mn-ea"/>
                          <a:cs typeface="+mn-cs"/>
                        </a:rPr>
                        <a:t> date</a:t>
                      </a:r>
                      <a:r>
                        <a:rPr lang="es-ES" sz="1100" b="0" kern="1200" baseline="0" dirty="0">
                          <a:solidFill>
                            <a:schemeClr val="dk1"/>
                          </a:solidFill>
                          <a:latin typeface="Univers for KPMG Cond" panose="020B0606020202020204" pitchFamily="34" charset="0"/>
                          <a:ea typeface="+mn-ea"/>
                          <a:cs typeface="+mn-cs"/>
                        </a:rPr>
                        <a:t> y comparativo con año anterior.</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SAP BPC</a:t>
                      </a:r>
                    </a:p>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Outlook</a:t>
                      </a:r>
                    </a:p>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Excel</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14067079"/>
                  </a:ext>
                </a:extLst>
              </a:tr>
              <a:tr h="906541">
                <a:tc>
                  <a:txBody>
                    <a:bodyPr/>
                    <a:lstStyle/>
                    <a:p>
                      <a:pPr algn="ctr" eaLnBrk="0" fontAlgn="base" hangingPunct="0">
                        <a:spcBef>
                          <a:spcPct val="50000"/>
                        </a:spcBef>
                        <a:spcAft>
                          <a:spcPct val="0"/>
                        </a:spcAft>
                      </a:pPr>
                      <a:r>
                        <a:rPr lang="es-ES" sz="1100" b="0" kern="1200" baseline="0" dirty="0">
                          <a:solidFill>
                            <a:schemeClr val="dk1"/>
                          </a:solidFill>
                          <a:latin typeface="Univers for KPMG Cond" panose="020B0606020202020204" pitchFamily="34" charset="0"/>
                          <a:ea typeface="+mn-ea"/>
                          <a:cs typeface="+mn-cs"/>
                        </a:rPr>
                        <a:t>Cierre contable anual</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b="0" kern="1200" baseline="0" dirty="0">
                          <a:solidFill>
                            <a:schemeClr val="dk1"/>
                          </a:solidFill>
                          <a:latin typeface="Univers for KPMG Cond" panose="020B0606020202020204" pitchFamily="34" charset="0"/>
                          <a:ea typeface="+mn-ea"/>
                          <a:cs typeface="+mn-cs"/>
                        </a:rPr>
                        <a:t>Para el cierre anual se sigue el mismo proceso de cierre que el mensual, con las siguientes tareas añadidas:</a:t>
                      </a:r>
                    </a:p>
                    <a:p>
                      <a:pPr marL="228600" indent="-228600" algn="l">
                        <a:buFont typeface="+mj-lt"/>
                        <a:buAutoNum type="arabicPeriod"/>
                      </a:pPr>
                      <a:r>
                        <a:rPr lang="es-ES" sz="1100" b="0" kern="1200" baseline="0" dirty="0">
                          <a:solidFill>
                            <a:schemeClr val="dk1"/>
                          </a:solidFill>
                          <a:latin typeface="Univers for KPMG Cond" panose="020B0606020202020204" pitchFamily="34" charset="0"/>
                          <a:ea typeface="+mn-ea"/>
                          <a:cs typeface="+mn-cs"/>
                        </a:rPr>
                        <a:t>Introducción de ajustes por los gastos financieros soportados durante el año</a:t>
                      </a:r>
                    </a:p>
                    <a:p>
                      <a:pPr marL="228600" indent="-228600" algn="l">
                        <a:buFont typeface="+mj-lt"/>
                        <a:buAutoNum type="arabicPeriod"/>
                      </a:pPr>
                      <a:r>
                        <a:rPr lang="es-ES" sz="1100" b="0" kern="1200" baseline="0" dirty="0">
                          <a:solidFill>
                            <a:schemeClr val="dk1"/>
                          </a:solidFill>
                          <a:latin typeface="Univers for KPMG Cond" panose="020B0606020202020204" pitchFamily="34" charset="0"/>
                          <a:ea typeface="+mn-ea"/>
                          <a:cs typeface="+mn-cs"/>
                        </a:rPr>
                        <a:t>Rectificación del cierre añadiendo el cálculo del impuesto de sociedades (IS)</a:t>
                      </a:r>
                    </a:p>
                    <a:p>
                      <a:pPr marL="228600" indent="-228600" algn="l">
                        <a:buFont typeface="+mj-lt"/>
                        <a:buAutoNum type="arabicPeriod"/>
                      </a:pPr>
                      <a:r>
                        <a:rPr lang="es-ES" sz="1100" b="0" kern="1200" baseline="0" dirty="0">
                          <a:solidFill>
                            <a:schemeClr val="dk1"/>
                          </a:solidFill>
                          <a:latin typeface="Univers for KPMG Cond" panose="020B0606020202020204" pitchFamily="34" charset="0"/>
                          <a:ea typeface="+mn-ea"/>
                          <a:cs typeface="+mn-cs"/>
                        </a:rPr>
                        <a:t>Eliminación de estimaciones de gastos financieros soportados de LUXCO e introducción de los valores reales</a:t>
                      </a:r>
                    </a:p>
                    <a:p>
                      <a:pPr marL="228600" indent="-228600" algn="l">
                        <a:buFont typeface="+mj-lt"/>
                        <a:buAutoNum type="arabicPeriod"/>
                      </a:pPr>
                      <a:r>
                        <a:rPr lang="es-ES" sz="1100" b="0" kern="1200" baseline="0" dirty="0">
                          <a:solidFill>
                            <a:schemeClr val="dk1"/>
                          </a:solidFill>
                          <a:latin typeface="Univers for KPMG Cond" panose="020B0606020202020204" pitchFamily="34" charset="0"/>
                          <a:ea typeface="+mn-ea"/>
                          <a:cs typeface="+mn-cs"/>
                        </a:rPr>
                        <a:t>Introducción de ajustes por las revalorizaciones derivadas de las reestructuraciones</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SAP</a:t>
                      </a:r>
                    </a:p>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Excel</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69828094"/>
                  </a:ext>
                </a:extLst>
              </a:tr>
            </a:tbl>
          </a:graphicData>
        </a:graphic>
      </p:graphicFrame>
      <p:sp>
        <p:nvSpPr>
          <p:cNvPr id="70" name="KMATable0ValueChain2">
            <a:extLst>
              <a:ext uri="{FF2B5EF4-FFF2-40B4-BE49-F238E27FC236}">
                <a16:creationId xmlns:a16="http://schemas.microsoft.com/office/drawing/2014/main" id="{97F69E8E-1CB6-448F-97E3-F7241C66E1C4}"/>
              </a:ext>
            </a:extLst>
          </p:cNvPr>
          <p:cNvSpPr>
            <a:spLocks noChangeArrowheads="1"/>
          </p:cNvSpPr>
          <p:nvPr/>
        </p:nvSpPr>
        <p:spPr bwMode="auto">
          <a:xfrm>
            <a:off x="7140568" y="178744"/>
            <a:ext cx="4104000" cy="163048"/>
          </a:xfrm>
          <a:prstGeom prst="chevron">
            <a:avLst>
              <a:gd name="adj" fmla="val 21138"/>
            </a:avLst>
          </a:prstGeom>
          <a:solidFill>
            <a:schemeClr val="tx2"/>
          </a:solidFill>
          <a:ln>
            <a:noFill/>
          </a:ln>
        </p:spPr>
        <p:txBody>
          <a:bodyPr lIns="0" r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s-ES_tradnl" sz="105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Procesos de Finanzas</a:t>
            </a:r>
          </a:p>
        </p:txBody>
      </p:sp>
      <p:sp>
        <p:nvSpPr>
          <p:cNvPr id="73" name="Rounded Rectangle 59">
            <a:extLst>
              <a:ext uri="{FF2B5EF4-FFF2-40B4-BE49-F238E27FC236}">
                <a16:creationId xmlns:a16="http://schemas.microsoft.com/office/drawing/2014/main" id="{CD414848-0A12-46EA-B907-586AD10FE965}"/>
              </a:ext>
            </a:extLst>
          </p:cNvPr>
          <p:cNvSpPr/>
          <p:nvPr/>
        </p:nvSpPr>
        <p:spPr>
          <a:xfrm>
            <a:off x="7669537" y="631488"/>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Cuentas a Cobrar</a:t>
            </a:r>
            <a:endParaRPr kumimoji="0" lang="es-ES"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74" name="Rounded Rectangle 59">
            <a:extLst>
              <a:ext uri="{FF2B5EF4-FFF2-40B4-BE49-F238E27FC236}">
                <a16:creationId xmlns:a16="http://schemas.microsoft.com/office/drawing/2014/main" id="{5C6E25B7-D13F-4E20-BFB8-E041740B5F07}"/>
              </a:ext>
            </a:extLst>
          </p:cNvPr>
          <p:cNvSpPr/>
          <p:nvPr/>
        </p:nvSpPr>
        <p:spPr>
          <a:xfrm>
            <a:off x="8696350" y="631488"/>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Tesorería</a:t>
            </a:r>
            <a:endParaRPr lang="es-ES" sz="900" i="1" dirty="0">
              <a:solidFill>
                <a:prstClr val="white"/>
              </a:solidFill>
              <a:latin typeface="Univers for KPMG Cond" panose="020B0606020202020204" pitchFamily="34" charset="0"/>
            </a:endParaRPr>
          </a:p>
        </p:txBody>
      </p:sp>
      <p:sp>
        <p:nvSpPr>
          <p:cNvPr id="77" name="Rounded Rectangle 59">
            <a:extLst>
              <a:ext uri="{FF2B5EF4-FFF2-40B4-BE49-F238E27FC236}">
                <a16:creationId xmlns:a16="http://schemas.microsoft.com/office/drawing/2014/main" id="{8FF13277-A87D-4444-B268-355C3D5DBE07}"/>
              </a:ext>
            </a:extLst>
          </p:cNvPr>
          <p:cNvSpPr/>
          <p:nvPr/>
        </p:nvSpPr>
        <p:spPr>
          <a:xfrm>
            <a:off x="9723162" y="631488"/>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Impuestos</a:t>
            </a:r>
            <a:endParaRPr lang="es-ES" sz="900" i="1" dirty="0">
              <a:solidFill>
                <a:prstClr val="white"/>
              </a:solidFill>
              <a:latin typeface="Univers for KPMG Cond" panose="020B0606020202020204" pitchFamily="34" charset="0"/>
            </a:endParaRPr>
          </a:p>
        </p:txBody>
      </p:sp>
      <p:sp>
        <p:nvSpPr>
          <p:cNvPr id="83" name="Rounded Rectangle 59">
            <a:extLst>
              <a:ext uri="{FF2B5EF4-FFF2-40B4-BE49-F238E27FC236}">
                <a16:creationId xmlns:a16="http://schemas.microsoft.com/office/drawing/2014/main" id="{5D8BEE83-4C9F-4F67-A710-E891A343519C}"/>
              </a:ext>
            </a:extLst>
          </p:cNvPr>
          <p:cNvSpPr/>
          <p:nvPr/>
        </p:nvSpPr>
        <p:spPr>
          <a:xfrm>
            <a:off x="7156668"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a:solidFill>
                  <a:prstClr val="white"/>
                </a:solidFill>
                <a:latin typeface="Univers for KPMG Cond" panose="020B0606020202020204" pitchFamily="34" charset="0"/>
              </a:rPr>
              <a:t>Cuentas </a:t>
            </a:r>
            <a:r>
              <a:rPr lang="es-ES_tradnl" sz="900" i="1" dirty="0">
                <a:solidFill>
                  <a:prstClr val="white"/>
                </a:solidFill>
                <a:latin typeface="Univers for KPMG Cond" panose="020B0606020202020204" pitchFamily="34" charset="0"/>
              </a:rPr>
              <a:t>a Pagar</a:t>
            </a:r>
            <a:endParaRPr lang="es-ES" sz="900" i="1" dirty="0">
              <a:solidFill>
                <a:prstClr val="white"/>
              </a:solidFill>
              <a:latin typeface="Univers for KPMG Cond" panose="020B0606020202020204" pitchFamily="34" charset="0"/>
            </a:endParaRPr>
          </a:p>
        </p:txBody>
      </p:sp>
      <p:sp>
        <p:nvSpPr>
          <p:cNvPr id="85" name="Rounded Rectangle 59">
            <a:extLst>
              <a:ext uri="{FF2B5EF4-FFF2-40B4-BE49-F238E27FC236}">
                <a16:creationId xmlns:a16="http://schemas.microsoft.com/office/drawing/2014/main" id="{1B2FB7F7-5353-4BA5-8031-0CF447F5C43D}"/>
              </a:ext>
            </a:extLst>
          </p:cNvPr>
          <p:cNvSpPr/>
          <p:nvPr/>
        </p:nvSpPr>
        <p:spPr>
          <a:xfrm>
            <a:off x="8167555"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Gastos de Viaje</a:t>
            </a:r>
            <a:endParaRPr lang="es-ES" sz="900" i="1" dirty="0">
              <a:solidFill>
                <a:prstClr val="white"/>
              </a:solidFill>
              <a:latin typeface="Univers for KPMG Cond" panose="020B0606020202020204" pitchFamily="34" charset="0"/>
            </a:endParaRPr>
          </a:p>
        </p:txBody>
      </p:sp>
      <p:sp>
        <p:nvSpPr>
          <p:cNvPr id="86" name="Rounded Rectangle 59">
            <a:extLst>
              <a:ext uri="{FF2B5EF4-FFF2-40B4-BE49-F238E27FC236}">
                <a16:creationId xmlns:a16="http://schemas.microsoft.com/office/drawing/2014/main" id="{131253F1-2829-41F0-9405-D485F7E08DFE}"/>
              </a:ext>
            </a:extLst>
          </p:cNvPr>
          <p:cNvSpPr/>
          <p:nvPr/>
        </p:nvSpPr>
        <p:spPr>
          <a:xfrm>
            <a:off x="9201792" y="378194"/>
            <a:ext cx="972000" cy="216000"/>
          </a:xfrm>
          <a:prstGeom prst="roundRect">
            <a:avLst/>
          </a:prstGeom>
          <a:solidFill>
            <a:schemeClr val="bg2">
              <a:lumMod val="7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Contabilidad General</a:t>
            </a:r>
            <a:endParaRPr lang="es-ES" sz="900" i="1" dirty="0">
              <a:solidFill>
                <a:prstClr val="white"/>
              </a:solidFill>
              <a:latin typeface="Univers for KPMG Cond" panose="020B0606020202020204" pitchFamily="34" charset="0"/>
            </a:endParaRPr>
          </a:p>
        </p:txBody>
      </p:sp>
      <p:sp>
        <p:nvSpPr>
          <p:cNvPr id="87" name="Rounded Rectangle 59">
            <a:extLst>
              <a:ext uri="{FF2B5EF4-FFF2-40B4-BE49-F238E27FC236}">
                <a16:creationId xmlns:a16="http://schemas.microsoft.com/office/drawing/2014/main" id="{BCD65A8A-BCEE-42A6-ABC6-F4D41D2909BD}"/>
              </a:ext>
            </a:extLst>
          </p:cNvPr>
          <p:cNvSpPr/>
          <p:nvPr/>
        </p:nvSpPr>
        <p:spPr>
          <a:xfrm>
            <a:off x="10236030"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Controlling</a:t>
            </a:r>
            <a:endParaRPr lang="es-ES" sz="900" i="1" dirty="0">
              <a:solidFill>
                <a:prstClr val="white"/>
              </a:solidFill>
              <a:latin typeface="Univers for KPMG Cond" panose="020B0606020202020204" pitchFamily="34" charset="0"/>
            </a:endParaRPr>
          </a:p>
        </p:txBody>
      </p:sp>
      <p:grpSp>
        <p:nvGrpSpPr>
          <p:cNvPr id="48" name="Group 47">
            <a:extLst>
              <a:ext uri="{FF2B5EF4-FFF2-40B4-BE49-F238E27FC236}">
                <a16:creationId xmlns:a16="http://schemas.microsoft.com/office/drawing/2014/main" id="{AB5AA3C4-79F0-4636-AE5A-C0CD91A84528}"/>
              </a:ext>
            </a:extLst>
          </p:cNvPr>
          <p:cNvGrpSpPr/>
          <p:nvPr/>
        </p:nvGrpSpPr>
        <p:grpSpPr>
          <a:xfrm>
            <a:off x="5006877" y="44624"/>
            <a:ext cx="2119585" cy="744515"/>
            <a:chOff x="5006877" y="44624"/>
            <a:chExt cx="2119585" cy="826693"/>
          </a:xfrm>
        </p:grpSpPr>
        <p:sp>
          <p:nvSpPr>
            <p:cNvPr id="67" name="AutoShape 7">
              <a:extLst>
                <a:ext uri="{FF2B5EF4-FFF2-40B4-BE49-F238E27FC236}">
                  <a16:creationId xmlns:a16="http://schemas.microsoft.com/office/drawing/2014/main" id="{CB72E9A0-2942-4258-AE63-DA8C596D8766}"/>
                </a:ext>
              </a:extLst>
            </p:cNvPr>
            <p:cNvSpPr>
              <a:spLocks noChangeArrowheads="1"/>
            </p:cNvSpPr>
            <p:nvPr/>
          </p:nvSpPr>
          <p:spPr bwMode="auto">
            <a:xfrm>
              <a:off x="5006877" y="655317"/>
              <a:ext cx="396000" cy="216000"/>
            </a:xfrm>
            <a:prstGeom prst="chevron">
              <a:avLst>
                <a:gd name="adj" fmla="val 19758"/>
              </a:avLst>
            </a:prstGeom>
            <a:solidFill>
              <a:srgbClr val="F68D2E"/>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68"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1" y="74832"/>
              <a:ext cx="396000" cy="216000"/>
            </a:xfrm>
            <a:prstGeom prst="chevron">
              <a:avLst>
                <a:gd name="adj" fmla="val 19758"/>
              </a:avLst>
            </a:prstGeom>
            <a:solidFill>
              <a:schemeClr val="accent5"/>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8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endParaRPr>
            </a:p>
          </p:txBody>
        </p:sp>
        <p:sp>
          <p:nvSpPr>
            <p:cNvPr id="72"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0" y="348584"/>
              <a:ext cx="396000" cy="216000"/>
            </a:xfrm>
            <a:prstGeom prst="chevron">
              <a:avLst>
                <a:gd name="adj" fmla="val 19758"/>
              </a:avLst>
            </a:prstGeom>
            <a:solidFill>
              <a:schemeClr val="bg2"/>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75" name="TextBox 74"/>
            <p:cNvSpPr txBox="1"/>
            <p:nvPr/>
          </p:nvSpPr>
          <p:spPr>
            <a:xfrm>
              <a:off x="5470278" y="44624"/>
              <a:ext cx="1656184" cy="204322"/>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err="1">
                  <a:ln>
                    <a:noFill/>
                  </a:ln>
                  <a:solidFill>
                    <a:srgbClr val="00338D"/>
                  </a:solidFill>
                  <a:effectLst/>
                  <a:uLnTx/>
                  <a:uFillTx/>
                  <a:latin typeface="Arial"/>
                  <a:ea typeface="+mn-ea"/>
                  <a:cs typeface="+mn-cs"/>
                </a:rPr>
                <a:t>Supply</a:t>
              </a:r>
              <a:r>
                <a:rPr kumimoji="0" lang="es-ES" sz="1100" b="0" i="0" u="none" strike="noStrike" kern="1200" cap="none" spc="0" normalizeH="0" baseline="0" noProof="0" dirty="0">
                  <a:ln>
                    <a:noFill/>
                  </a:ln>
                  <a:solidFill>
                    <a:srgbClr val="00338D"/>
                  </a:solidFill>
                  <a:effectLst/>
                  <a:uLnTx/>
                  <a:uFillTx/>
                  <a:latin typeface="Arial"/>
                  <a:ea typeface="+mn-ea"/>
                  <a:cs typeface="+mn-cs"/>
                </a:rPr>
                <a:t> </a:t>
              </a:r>
              <a:r>
                <a:rPr kumimoji="0" lang="es-ES" sz="1100" b="0" i="0" u="none" strike="noStrike" kern="1200" cap="none" spc="0" normalizeH="0" baseline="0" noProof="0" dirty="0" err="1">
                  <a:ln>
                    <a:noFill/>
                  </a:ln>
                  <a:solidFill>
                    <a:srgbClr val="00338D"/>
                  </a:solidFill>
                  <a:effectLst/>
                  <a:uLnTx/>
                  <a:uFillTx/>
                  <a:latin typeface="Arial"/>
                  <a:ea typeface="+mn-ea"/>
                  <a:cs typeface="+mn-cs"/>
                </a:rPr>
                <a:t>Chain</a:t>
              </a:r>
              <a:endParaRPr kumimoji="0" lang="es-ES" sz="1100" b="0" i="0" u="none" strike="noStrike" kern="1200" cap="none" spc="0" normalizeH="0" baseline="0" noProof="0" dirty="0">
                <a:ln>
                  <a:noFill/>
                </a:ln>
                <a:solidFill>
                  <a:srgbClr val="00338D"/>
                </a:solidFill>
                <a:effectLst/>
                <a:uLnTx/>
                <a:uFillTx/>
                <a:latin typeface="Arial"/>
                <a:ea typeface="+mn-ea"/>
                <a:cs typeface="+mn-cs"/>
              </a:endParaRPr>
            </a:p>
          </p:txBody>
        </p:sp>
        <p:sp>
          <p:nvSpPr>
            <p:cNvPr id="76" name="TextBox 75"/>
            <p:cNvSpPr txBox="1"/>
            <p:nvPr/>
          </p:nvSpPr>
          <p:spPr>
            <a:xfrm>
              <a:off x="5470278" y="328440"/>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Finanzas</a:t>
              </a:r>
            </a:p>
          </p:txBody>
        </p:sp>
        <p:sp>
          <p:nvSpPr>
            <p:cNvPr id="79" name="TextBox 78">
              <a:extLst>
                <a:ext uri="{FF2B5EF4-FFF2-40B4-BE49-F238E27FC236}">
                  <a16:creationId xmlns:a16="http://schemas.microsoft.com/office/drawing/2014/main" id="{7F0ED837-5337-47B6-AC8C-3872F871071C}"/>
                </a:ext>
              </a:extLst>
            </p:cNvPr>
            <p:cNvSpPr txBox="1"/>
            <p:nvPr/>
          </p:nvSpPr>
          <p:spPr>
            <a:xfrm>
              <a:off x="5470278" y="625943"/>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Producción</a:t>
              </a:r>
            </a:p>
          </p:txBody>
        </p:sp>
      </p:grpSp>
      <p:sp>
        <p:nvSpPr>
          <p:cNvPr id="51" name="AutoShape 7">
            <a:extLst>
              <a:ext uri="{FF2B5EF4-FFF2-40B4-BE49-F238E27FC236}">
                <a16:creationId xmlns:a16="http://schemas.microsoft.com/office/drawing/2014/main" id="{6993B1B7-6062-4ADD-A9CE-D08EF6F35A0C}"/>
              </a:ext>
            </a:extLst>
          </p:cNvPr>
          <p:cNvSpPr>
            <a:spLocks noChangeArrowheads="1"/>
          </p:cNvSpPr>
          <p:nvPr/>
        </p:nvSpPr>
        <p:spPr bwMode="auto">
          <a:xfrm>
            <a:off x="1382400" y="1882800"/>
            <a:ext cx="828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lvl1pPr marL="230188" indent="-230188"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marL="0" indent="0" algn="ctr" fontAlgn="base">
              <a:spcBef>
                <a:spcPct val="50000"/>
              </a:spcBef>
              <a:spcAft>
                <a:spcPct val="0"/>
              </a:spcAft>
            </a:pPr>
            <a:r>
              <a:rPr lang="es-ES" sz="700" b="1" kern="0" dirty="0">
                <a:solidFill>
                  <a:srgbClr val="FFFFFF"/>
                </a:solidFill>
              </a:rPr>
              <a:t>Elaboración calendario de Cierre</a:t>
            </a:r>
          </a:p>
        </p:txBody>
      </p:sp>
      <p:sp>
        <p:nvSpPr>
          <p:cNvPr id="55" name="AutoShape 7">
            <a:extLst>
              <a:ext uri="{FF2B5EF4-FFF2-40B4-BE49-F238E27FC236}">
                <a16:creationId xmlns:a16="http://schemas.microsoft.com/office/drawing/2014/main" id="{DBB5D2BA-37C2-45F6-9A0E-F963C732ED76}"/>
              </a:ext>
            </a:extLst>
          </p:cNvPr>
          <p:cNvSpPr>
            <a:spLocks noChangeArrowheads="1"/>
          </p:cNvSpPr>
          <p:nvPr/>
        </p:nvSpPr>
        <p:spPr bwMode="auto">
          <a:xfrm>
            <a:off x="2231794" y="1882800"/>
            <a:ext cx="828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algn="ctr" eaLnBrk="0" fontAlgn="base" hangingPunct="0">
              <a:spcBef>
                <a:spcPct val="50000"/>
              </a:spcBef>
              <a:spcAft>
                <a:spcPct val="0"/>
              </a:spcAft>
            </a:pPr>
            <a:r>
              <a:rPr lang="es-ES" sz="700" b="1" kern="0" dirty="0">
                <a:solidFill>
                  <a:srgbClr val="FFFFFF"/>
                </a:solidFill>
                <a:latin typeface="Arial" panose="020B0604020202020204" pitchFamily="34" charset="0"/>
                <a:cs typeface="Arial" panose="020B0604020202020204" pitchFamily="34" charset="0"/>
              </a:rPr>
              <a:t>Revisión de provisiones y estimaciones</a:t>
            </a:r>
          </a:p>
        </p:txBody>
      </p:sp>
      <p:sp>
        <p:nvSpPr>
          <p:cNvPr id="59" name="AutoShape 7">
            <a:extLst>
              <a:ext uri="{FF2B5EF4-FFF2-40B4-BE49-F238E27FC236}">
                <a16:creationId xmlns:a16="http://schemas.microsoft.com/office/drawing/2014/main" id="{A80AB124-A499-459B-ACF1-456CD4EA6141}"/>
              </a:ext>
            </a:extLst>
          </p:cNvPr>
          <p:cNvSpPr>
            <a:spLocks noChangeArrowheads="1"/>
          </p:cNvSpPr>
          <p:nvPr/>
        </p:nvSpPr>
        <p:spPr bwMode="auto">
          <a:xfrm>
            <a:off x="3081188" y="1882800"/>
            <a:ext cx="828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algn="ctr" eaLnBrk="0" fontAlgn="base" hangingPunct="0">
              <a:spcBef>
                <a:spcPct val="50000"/>
              </a:spcBef>
              <a:spcAft>
                <a:spcPct val="0"/>
              </a:spcAft>
            </a:pPr>
            <a:r>
              <a:rPr lang="es-ES" sz="700" b="1" kern="0" dirty="0">
                <a:solidFill>
                  <a:srgbClr val="FFFFFF"/>
                </a:solidFill>
                <a:latin typeface="Arial" panose="020B0604020202020204" pitchFamily="34" charset="0"/>
                <a:cs typeface="Arial" panose="020B0604020202020204" pitchFamily="34" charset="0"/>
              </a:rPr>
              <a:t>Revisión y ejecución del cierre mensual</a:t>
            </a:r>
          </a:p>
        </p:txBody>
      </p:sp>
      <p:sp>
        <p:nvSpPr>
          <p:cNvPr id="61" name="AutoShape 7">
            <a:extLst>
              <a:ext uri="{FF2B5EF4-FFF2-40B4-BE49-F238E27FC236}">
                <a16:creationId xmlns:a16="http://schemas.microsoft.com/office/drawing/2014/main" id="{15414D5B-EB42-4BB5-8CEF-E9E00B263A8F}"/>
              </a:ext>
            </a:extLst>
          </p:cNvPr>
          <p:cNvSpPr>
            <a:spLocks noChangeArrowheads="1"/>
          </p:cNvSpPr>
          <p:nvPr/>
        </p:nvSpPr>
        <p:spPr bwMode="auto">
          <a:xfrm>
            <a:off x="3930582" y="1882800"/>
            <a:ext cx="828000" cy="468000"/>
          </a:xfrm>
          <a:prstGeom prst="chevron">
            <a:avLst>
              <a:gd name="adj" fmla="val 19758"/>
            </a:avLst>
          </a:prstGeom>
          <a:solidFill>
            <a:schemeClr val="bg2"/>
          </a:solidFill>
          <a:ln w="19050">
            <a:solidFill>
              <a:schemeClr val="accent6"/>
            </a:solidFill>
          </a:ln>
        </p:spPr>
        <p:txBody>
          <a:bodyPr wrap="square" lIns="0" tIns="0" rIns="0" bIns="0" anchor="ctr" anchorCtr="0"/>
          <a:lstStyle/>
          <a:p>
            <a:pPr algn="ctr" eaLnBrk="0" fontAlgn="base" hangingPunct="0">
              <a:spcBef>
                <a:spcPct val="50000"/>
              </a:spcBef>
              <a:spcAft>
                <a:spcPct val="0"/>
              </a:spcAft>
            </a:pPr>
            <a:r>
              <a:rPr lang="es-ES" sz="700" b="1" dirty="0">
                <a:solidFill>
                  <a:prstClr val="white"/>
                </a:solidFill>
                <a:latin typeface="Arial" panose="020B0604020202020204" pitchFamily="34" charset="0"/>
                <a:cs typeface="Arial" panose="020B0604020202020204" pitchFamily="34" charset="0"/>
              </a:rPr>
              <a:t>Elaboración paquete consolidación</a:t>
            </a:r>
          </a:p>
        </p:txBody>
      </p:sp>
      <p:sp>
        <p:nvSpPr>
          <p:cNvPr id="63" name="AutoShape 7">
            <a:extLst>
              <a:ext uri="{FF2B5EF4-FFF2-40B4-BE49-F238E27FC236}">
                <a16:creationId xmlns:a16="http://schemas.microsoft.com/office/drawing/2014/main" id="{41EBD2AD-8171-4C0D-9932-7849B2E39D9E}"/>
              </a:ext>
            </a:extLst>
          </p:cNvPr>
          <p:cNvSpPr>
            <a:spLocks noChangeArrowheads="1"/>
          </p:cNvSpPr>
          <p:nvPr/>
        </p:nvSpPr>
        <p:spPr bwMode="auto">
          <a:xfrm>
            <a:off x="4779976" y="1882800"/>
            <a:ext cx="828000" cy="468000"/>
          </a:xfrm>
          <a:prstGeom prst="chevron">
            <a:avLst>
              <a:gd name="adj" fmla="val 19758"/>
            </a:avLst>
          </a:prstGeom>
          <a:solidFill>
            <a:schemeClr val="bg2"/>
          </a:solidFill>
          <a:ln w="19050">
            <a:solidFill>
              <a:schemeClr val="accent6"/>
            </a:solidFill>
          </a:ln>
        </p:spPr>
        <p:txBody>
          <a:bodyPr wrap="square" lIns="0" tIns="0" rIns="0" bIns="0" anchor="ctr" anchorCtr="0"/>
          <a:lstStyle/>
          <a:p>
            <a:pPr algn="ctr" eaLnBrk="0" fontAlgn="base" hangingPunct="0">
              <a:spcBef>
                <a:spcPct val="50000"/>
              </a:spcBef>
              <a:spcAft>
                <a:spcPct val="0"/>
              </a:spcAft>
            </a:pPr>
            <a:r>
              <a:rPr lang="es-ES" sz="700" b="1" dirty="0">
                <a:solidFill>
                  <a:prstClr val="white"/>
                </a:solidFill>
                <a:latin typeface="Arial" panose="020B0604020202020204" pitchFamily="34" charset="0"/>
                <a:cs typeface="Arial" panose="020B0604020202020204" pitchFamily="34" charset="0"/>
              </a:rPr>
              <a:t>Cierre contable anual</a:t>
            </a:r>
          </a:p>
        </p:txBody>
      </p:sp>
      <p:sp>
        <p:nvSpPr>
          <p:cNvPr id="65" name="AutoShape 7">
            <a:extLst>
              <a:ext uri="{FF2B5EF4-FFF2-40B4-BE49-F238E27FC236}">
                <a16:creationId xmlns:a16="http://schemas.microsoft.com/office/drawing/2014/main" id="{E25DF645-A92C-47B5-8A6F-D98EC363CE57}"/>
              </a:ext>
            </a:extLst>
          </p:cNvPr>
          <p:cNvSpPr>
            <a:spLocks noChangeArrowheads="1"/>
          </p:cNvSpPr>
          <p:nvPr/>
        </p:nvSpPr>
        <p:spPr bwMode="auto">
          <a:xfrm>
            <a:off x="5629372" y="1882800"/>
            <a:ext cx="828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Elaboración de cuentas anuales</a:t>
            </a:r>
          </a:p>
        </p:txBody>
      </p:sp>
    </p:spTree>
    <p:extLst>
      <p:ext uri="{BB962C8B-B14F-4D97-AF65-F5344CB8AC3E}">
        <p14:creationId xmlns:p14="http://schemas.microsoft.com/office/powerpoint/2010/main" val="951511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102406" name="think-cell Slide" r:id="rId6" imgW="216" imgH="216" progId="TCLayout.ActiveDocument.1">
                  <p:embed/>
                </p:oleObj>
              </mc:Choice>
              <mc:Fallback>
                <p:oleObj name="think-cell Slide" r:id="rId6" imgW="216" imgH="216" progId="TCLayout.ActiveDocument.1">
                  <p:embed/>
                  <p:pic>
                    <p:nvPicPr>
                      <p:cNvPr id="4" name="Object 3" hidden="1"/>
                      <p:cNvPicPr/>
                      <p:nvPr/>
                    </p:nvPicPr>
                    <p:blipFill>
                      <a:blip r:embed="rId7"/>
                      <a:stretch>
                        <a:fillRect/>
                      </a:stretch>
                    </p:blipFill>
                    <p:spPr>
                      <a:xfrm>
                        <a:off x="1525589" y="1589"/>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DE92D78-B88A-4237-B719-CF68C8EF0807}"/>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4000" b="0" i="0" u="none" strike="noStrike" kern="1200" cap="none" spc="0" normalizeH="0" baseline="0" noProof="0" dirty="0">
              <a:ln>
                <a:noFill/>
              </a:ln>
              <a:solidFill>
                <a:prstClr val="white"/>
              </a:solidFill>
              <a:effectLst/>
              <a:uLnTx/>
              <a:uFillTx/>
              <a:latin typeface="KPMG Extralight" panose="020B0303030202040204" pitchFamily="34" charset="0"/>
              <a:ea typeface="+mn-ea"/>
              <a:cs typeface="+mn-cs"/>
              <a:sym typeface="KPMG Extralight" panose="020B0303030202040204" pitchFamily="34" charset="0"/>
            </a:endParaRPr>
          </a:p>
        </p:txBody>
      </p:sp>
      <p:sp>
        <p:nvSpPr>
          <p:cNvPr id="45" name="Rectangle 44"/>
          <p:cNvSpPr/>
          <p:nvPr/>
        </p:nvSpPr>
        <p:spPr>
          <a:xfrm>
            <a:off x="9732504" y="3220251"/>
            <a:ext cx="828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Sistema</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47" name="Title 1"/>
          <p:cNvSpPr>
            <a:spLocks noGrp="1"/>
          </p:cNvSpPr>
          <p:nvPr>
            <p:ph type="title"/>
          </p:nvPr>
        </p:nvSpPr>
        <p:spPr>
          <a:xfrm>
            <a:off x="990000" y="167350"/>
            <a:ext cx="8478958" cy="687855"/>
          </a:xfrm>
        </p:spPr>
        <p:txBody>
          <a:bodyPr/>
          <a:lstStyle/>
          <a:p>
            <a:r>
              <a:rPr lang="es-ES_tradnl" sz="2400" b="1" dirty="0">
                <a:solidFill>
                  <a:srgbClr val="00338D"/>
                </a:solidFill>
              </a:rPr>
              <a:t>2.2. Procesos</a:t>
            </a:r>
            <a:br>
              <a:rPr lang="es-ES_tradnl" sz="4000" b="1" dirty="0">
                <a:solidFill>
                  <a:srgbClr val="00338D"/>
                </a:solidFill>
              </a:rPr>
            </a:br>
            <a:r>
              <a:rPr lang="es-ES_tradnl" sz="4000" dirty="0">
                <a:solidFill>
                  <a:srgbClr val="00338D"/>
                </a:solidFill>
              </a:rPr>
              <a:t>Área de Finanzas</a:t>
            </a:r>
            <a:br>
              <a:rPr lang="es-ES_tradnl" sz="4000" b="1" dirty="0"/>
            </a:br>
            <a:endParaRPr lang="es-ES_tradnl" sz="4000" dirty="0"/>
          </a:p>
        </p:txBody>
      </p:sp>
      <p:sp>
        <p:nvSpPr>
          <p:cNvPr id="49" name="Rectangle 23"/>
          <p:cNvSpPr>
            <a:spLocks noChangeArrowheads="1"/>
          </p:cNvSpPr>
          <p:nvPr/>
        </p:nvSpPr>
        <p:spPr bwMode="auto">
          <a:xfrm>
            <a:off x="1271588" y="3010335"/>
            <a:ext cx="9648825" cy="3261156"/>
          </a:xfrm>
          <a:prstGeom prst="rect">
            <a:avLst/>
          </a:prstGeom>
          <a:noFill/>
          <a:ln w="12700">
            <a:solidFill>
              <a:srgbClr val="00A3A1"/>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Arial"/>
              <a:ea typeface="+mn-ea"/>
              <a:cs typeface="+mn-cs"/>
            </a:endParaRPr>
          </a:p>
        </p:txBody>
      </p:sp>
      <p:sp>
        <p:nvSpPr>
          <p:cNvPr id="46" name="Rectangle 23"/>
          <p:cNvSpPr>
            <a:spLocks noChangeArrowheads="1"/>
          </p:cNvSpPr>
          <p:nvPr/>
        </p:nvSpPr>
        <p:spPr bwMode="auto">
          <a:xfrm>
            <a:off x="1271588" y="1240797"/>
            <a:ext cx="7240087" cy="1377708"/>
          </a:xfrm>
          <a:prstGeom prst="rect">
            <a:avLst/>
          </a:prstGeom>
          <a:noFill/>
          <a:ln w="12700">
            <a:solidFill>
              <a:srgbClr val="00266A"/>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Arial"/>
              <a:ea typeface="+mn-ea"/>
              <a:cs typeface="+mn-cs"/>
            </a:endParaRPr>
          </a:p>
        </p:txBody>
      </p:sp>
      <p:sp>
        <p:nvSpPr>
          <p:cNvPr id="50" name="14 Rectángulo redondeado"/>
          <p:cNvSpPr/>
          <p:nvPr/>
        </p:nvSpPr>
        <p:spPr>
          <a:xfrm>
            <a:off x="1271464" y="1036475"/>
            <a:ext cx="2440800" cy="360000"/>
          </a:xfrm>
          <a:prstGeom prst="roundRect">
            <a:avLst/>
          </a:prstGeom>
          <a:solidFill>
            <a:schemeClr val="tx2">
              <a:lumMod val="75000"/>
            </a:schemeClr>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2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Taxonomía</a:t>
            </a:r>
          </a:p>
        </p:txBody>
      </p:sp>
      <p:grpSp>
        <p:nvGrpSpPr>
          <p:cNvPr id="13" name="Group 12">
            <a:extLst>
              <a:ext uri="{FF2B5EF4-FFF2-40B4-BE49-F238E27FC236}">
                <a16:creationId xmlns:a16="http://schemas.microsoft.com/office/drawing/2014/main" id="{3743C344-F426-4131-95C4-D95DF336F0E7}"/>
              </a:ext>
            </a:extLst>
          </p:cNvPr>
          <p:cNvGrpSpPr/>
          <p:nvPr/>
        </p:nvGrpSpPr>
        <p:grpSpPr>
          <a:xfrm>
            <a:off x="3485188" y="902264"/>
            <a:ext cx="432000" cy="432000"/>
            <a:chOff x="2288002" y="902264"/>
            <a:chExt cx="432000" cy="432000"/>
          </a:xfrm>
        </p:grpSpPr>
        <p:sp>
          <p:nvSpPr>
            <p:cNvPr id="9" name="Oval 8"/>
            <p:cNvSpPr/>
            <p:nvPr/>
          </p:nvSpPr>
          <p:spPr>
            <a:xfrm>
              <a:off x="2288002" y="902264"/>
              <a:ext cx="432000" cy="432000"/>
            </a:xfrm>
            <a:prstGeom prst="ellipse">
              <a:avLst/>
            </a:prstGeom>
            <a:solidFill>
              <a:srgbClr val="00486D"/>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8" name="Freeform 4814"/>
            <p:cNvSpPr>
              <a:spLocks noEditPoints="1"/>
            </p:cNvSpPr>
            <p:nvPr/>
          </p:nvSpPr>
          <p:spPr bwMode="auto">
            <a:xfrm>
              <a:off x="2333042" y="972867"/>
              <a:ext cx="254028" cy="305679"/>
            </a:xfrm>
            <a:custGeom>
              <a:avLst/>
              <a:gdLst>
                <a:gd name="T0" fmla="*/ 148 w 280"/>
                <a:gd name="T1" fmla="*/ 304 h 372"/>
                <a:gd name="T2" fmla="*/ 148 w 280"/>
                <a:gd name="T3" fmla="*/ 98 h 372"/>
                <a:gd name="T4" fmla="*/ 164 w 280"/>
                <a:gd name="T5" fmla="*/ 92 h 372"/>
                <a:gd name="T6" fmla="*/ 180 w 280"/>
                <a:gd name="T7" fmla="*/ 72 h 372"/>
                <a:gd name="T8" fmla="*/ 186 w 280"/>
                <a:gd name="T9" fmla="*/ 48 h 372"/>
                <a:gd name="T10" fmla="*/ 178 w 280"/>
                <a:gd name="T11" fmla="*/ 20 h 372"/>
                <a:gd name="T12" fmla="*/ 160 w 280"/>
                <a:gd name="T13" fmla="*/ 48 h 372"/>
                <a:gd name="T14" fmla="*/ 106 w 280"/>
                <a:gd name="T15" fmla="*/ 0 h 372"/>
                <a:gd name="T16" fmla="*/ 80 w 280"/>
                <a:gd name="T17" fmla="*/ 32 h 372"/>
                <a:gd name="T18" fmla="*/ 78 w 280"/>
                <a:gd name="T19" fmla="*/ 56 h 372"/>
                <a:gd name="T20" fmla="*/ 88 w 280"/>
                <a:gd name="T21" fmla="*/ 80 h 372"/>
                <a:gd name="T22" fmla="*/ 108 w 280"/>
                <a:gd name="T23" fmla="*/ 96 h 372"/>
                <a:gd name="T24" fmla="*/ 116 w 280"/>
                <a:gd name="T25" fmla="*/ 300 h 372"/>
                <a:gd name="T26" fmla="*/ 108 w 280"/>
                <a:gd name="T27" fmla="*/ 308 h 372"/>
                <a:gd name="T28" fmla="*/ 96 w 280"/>
                <a:gd name="T29" fmla="*/ 336 h 372"/>
                <a:gd name="T30" fmla="*/ 98 w 280"/>
                <a:gd name="T31" fmla="*/ 350 h 372"/>
                <a:gd name="T32" fmla="*/ 106 w 280"/>
                <a:gd name="T33" fmla="*/ 360 h 372"/>
                <a:gd name="T34" fmla="*/ 124 w 280"/>
                <a:gd name="T35" fmla="*/ 370 h 372"/>
                <a:gd name="T36" fmla="*/ 140 w 280"/>
                <a:gd name="T37" fmla="*/ 370 h 372"/>
                <a:gd name="T38" fmla="*/ 158 w 280"/>
                <a:gd name="T39" fmla="*/ 360 h 372"/>
                <a:gd name="T40" fmla="*/ 168 w 280"/>
                <a:gd name="T41" fmla="*/ 342 h 372"/>
                <a:gd name="T42" fmla="*/ 168 w 280"/>
                <a:gd name="T43" fmla="*/ 328 h 372"/>
                <a:gd name="T44" fmla="*/ 158 w 280"/>
                <a:gd name="T45" fmla="*/ 310 h 372"/>
                <a:gd name="T46" fmla="*/ 144 w 280"/>
                <a:gd name="T47" fmla="*/ 346 h 372"/>
                <a:gd name="T48" fmla="*/ 132 w 280"/>
                <a:gd name="T49" fmla="*/ 352 h 372"/>
                <a:gd name="T50" fmla="*/ 120 w 280"/>
                <a:gd name="T51" fmla="*/ 346 h 372"/>
                <a:gd name="T52" fmla="*/ 116 w 280"/>
                <a:gd name="T53" fmla="*/ 336 h 372"/>
                <a:gd name="T54" fmla="*/ 120 w 280"/>
                <a:gd name="T55" fmla="*/ 324 h 372"/>
                <a:gd name="T56" fmla="*/ 132 w 280"/>
                <a:gd name="T57" fmla="*/ 320 h 372"/>
                <a:gd name="T58" fmla="*/ 144 w 280"/>
                <a:gd name="T59" fmla="*/ 324 h 372"/>
                <a:gd name="T60" fmla="*/ 148 w 280"/>
                <a:gd name="T61" fmla="*/ 336 h 372"/>
                <a:gd name="T62" fmla="*/ 144 w 280"/>
                <a:gd name="T63" fmla="*/ 346 h 372"/>
                <a:gd name="T64" fmla="*/ 186 w 280"/>
                <a:gd name="T65" fmla="*/ 318 h 372"/>
                <a:gd name="T66" fmla="*/ 172 w 280"/>
                <a:gd name="T67" fmla="*/ 296 h 372"/>
                <a:gd name="T68" fmla="*/ 168 w 280"/>
                <a:gd name="T69" fmla="*/ 286 h 372"/>
                <a:gd name="T70" fmla="*/ 168 w 280"/>
                <a:gd name="T71" fmla="*/ 250 h 372"/>
                <a:gd name="T72" fmla="*/ 172 w 280"/>
                <a:gd name="T73" fmla="*/ 190 h 372"/>
                <a:gd name="T74" fmla="*/ 178 w 280"/>
                <a:gd name="T75" fmla="*/ 194 h 372"/>
                <a:gd name="T76" fmla="*/ 186 w 280"/>
                <a:gd name="T77" fmla="*/ 190 h 372"/>
                <a:gd name="T78" fmla="*/ 188 w 280"/>
                <a:gd name="T79" fmla="*/ 180 h 372"/>
                <a:gd name="T80" fmla="*/ 168 w 280"/>
                <a:gd name="T81" fmla="*/ 150 h 372"/>
                <a:gd name="T82" fmla="*/ 204 w 280"/>
                <a:gd name="T83" fmla="*/ 158 h 372"/>
                <a:gd name="T84" fmla="*/ 212 w 280"/>
                <a:gd name="T85" fmla="*/ 160 h 372"/>
                <a:gd name="T86" fmla="*/ 218 w 280"/>
                <a:gd name="T87" fmla="*/ 158 h 372"/>
                <a:gd name="T88" fmla="*/ 220 w 280"/>
                <a:gd name="T89" fmla="*/ 146 h 372"/>
                <a:gd name="T90" fmla="*/ 216 w 280"/>
                <a:gd name="T91" fmla="*/ 102 h 372"/>
                <a:gd name="T92" fmla="*/ 240 w 280"/>
                <a:gd name="T93" fmla="*/ 126 h 372"/>
                <a:gd name="T94" fmla="*/ 248 w 280"/>
                <a:gd name="T95" fmla="*/ 126 h 372"/>
                <a:gd name="T96" fmla="*/ 254 w 280"/>
                <a:gd name="T97" fmla="*/ 122 h 372"/>
                <a:gd name="T98" fmla="*/ 252 w 280"/>
                <a:gd name="T99" fmla="*/ 110 h 372"/>
                <a:gd name="T100" fmla="*/ 84 w 280"/>
                <a:gd name="T101" fmla="*/ 234 h 372"/>
                <a:gd name="T102" fmla="*/ 96 w 280"/>
                <a:gd name="T103" fmla="*/ 292 h 372"/>
                <a:gd name="T104" fmla="*/ 0 w 280"/>
                <a:gd name="T105" fmla="*/ 318 h 372"/>
                <a:gd name="T106" fmla="*/ 72 w 280"/>
                <a:gd name="T107" fmla="*/ 290 h 372"/>
                <a:gd name="T108" fmla="*/ 80 w 280"/>
                <a:gd name="T109" fmla="*/ 292 h 372"/>
                <a:gd name="T110" fmla="*/ 86 w 280"/>
                <a:gd name="T111" fmla="*/ 290 h 372"/>
                <a:gd name="T112" fmla="*/ 88 w 280"/>
                <a:gd name="T113" fmla="*/ 278 h 372"/>
                <a:gd name="T114" fmla="*/ 84 w 280"/>
                <a:gd name="T115" fmla="*/ 23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0" h="372">
                  <a:moveTo>
                    <a:pt x="158" y="310"/>
                  </a:moveTo>
                  <a:lnTo>
                    <a:pt x="158" y="310"/>
                  </a:lnTo>
                  <a:lnTo>
                    <a:pt x="148" y="304"/>
                  </a:lnTo>
                  <a:lnTo>
                    <a:pt x="148" y="304"/>
                  </a:lnTo>
                  <a:lnTo>
                    <a:pt x="148" y="300"/>
                  </a:lnTo>
                  <a:lnTo>
                    <a:pt x="148" y="98"/>
                  </a:lnTo>
                  <a:lnTo>
                    <a:pt x="148" y="98"/>
                  </a:lnTo>
                  <a:lnTo>
                    <a:pt x="156" y="96"/>
                  </a:lnTo>
                  <a:lnTo>
                    <a:pt x="164" y="92"/>
                  </a:lnTo>
                  <a:lnTo>
                    <a:pt x="170" y="86"/>
                  </a:lnTo>
                  <a:lnTo>
                    <a:pt x="176" y="80"/>
                  </a:lnTo>
                  <a:lnTo>
                    <a:pt x="180" y="72"/>
                  </a:lnTo>
                  <a:lnTo>
                    <a:pt x="184" y="64"/>
                  </a:lnTo>
                  <a:lnTo>
                    <a:pt x="186" y="56"/>
                  </a:lnTo>
                  <a:lnTo>
                    <a:pt x="186" y="48"/>
                  </a:lnTo>
                  <a:lnTo>
                    <a:pt x="186" y="48"/>
                  </a:lnTo>
                  <a:lnTo>
                    <a:pt x="184" y="32"/>
                  </a:lnTo>
                  <a:lnTo>
                    <a:pt x="178" y="20"/>
                  </a:lnTo>
                  <a:lnTo>
                    <a:pt x="170" y="10"/>
                  </a:lnTo>
                  <a:lnTo>
                    <a:pt x="160" y="0"/>
                  </a:lnTo>
                  <a:lnTo>
                    <a:pt x="160" y="48"/>
                  </a:lnTo>
                  <a:lnTo>
                    <a:pt x="106" y="48"/>
                  </a:lnTo>
                  <a:lnTo>
                    <a:pt x="106" y="0"/>
                  </a:lnTo>
                  <a:lnTo>
                    <a:pt x="106" y="0"/>
                  </a:lnTo>
                  <a:lnTo>
                    <a:pt x="94" y="10"/>
                  </a:lnTo>
                  <a:lnTo>
                    <a:pt x="86" y="20"/>
                  </a:lnTo>
                  <a:lnTo>
                    <a:pt x="80" y="32"/>
                  </a:lnTo>
                  <a:lnTo>
                    <a:pt x="78" y="48"/>
                  </a:lnTo>
                  <a:lnTo>
                    <a:pt x="78" y="48"/>
                  </a:lnTo>
                  <a:lnTo>
                    <a:pt x="78" y="56"/>
                  </a:lnTo>
                  <a:lnTo>
                    <a:pt x="82" y="64"/>
                  </a:lnTo>
                  <a:lnTo>
                    <a:pt x="84" y="72"/>
                  </a:lnTo>
                  <a:lnTo>
                    <a:pt x="88" y="80"/>
                  </a:lnTo>
                  <a:lnTo>
                    <a:pt x="94" y="86"/>
                  </a:lnTo>
                  <a:lnTo>
                    <a:pt x="100" y="92"/>
                  </a:lnTo>
                  <a:lnTo>
                    <a:pt x="108" y="96"/>
                  </a:lnTo>
                  <a:lnTo>
                    <a:pt x="116" y="98"/>
                  </a:lnTo>
                  <a:lnTo>
                    <a:pt x="116" y="300"/>
                  </a:lnTo>
                  <a:lnTo>
                    <a:pt x="116" y="300"/>
                  </a:lnTo>
                  <a:lnTo>
                    <a:pt x="116" y="304"/>
                  </a:lnTo>
                  <a:lnTo>
                    <a:pt x="116" y="304"/>
                  </a:lnTo>
                  <a:lnTo>
                    <a:pt x="108" y="308"/>
                  </a:lnTo>
                  <a:lnTo>
                    <a:pt x="102" y="316"/>
                  </a:lnTo>
                  <a:lnTo>
                    <a:pt x="98" y="326"/>
                  </a:lnTo>
                  <a:lnTo>
                    <a:pt x="96" y="336"/>
                  </a:lnTo>
                  <a:lnTo>
                    <a:pt x="96" y="336"/>
                  </a:lnTo>
                  <a:lnTo>
                    <a:pt x="96" y="342"/>
                  </a:lnTo>
                  <a:lnTo>
                    <a:pt x="98" y="350"/>
                  </a:lnTo>
                  <a:lnTo>
                    <a:pt x="102" y="356"/>
                  </a:lnTo>
                  <a:lnTo>
                    <a:pt x="106" y="360"/>
                  </a:lnTo>
                  <a:lnTo>
                    <a:pt x="106" y="360"/>
                  </a:lnTo>
                  <a:lnTo>
                    <a:pt x="112" y="366"/>
                  </a:lnTo>
                  <a:lnTo>
                    <a:pt x="118" y="368"/>
                  </a:lnTo>
                  <a:lnTo>
                    <a:pt x="124" y="370"/>
                  </a:lnTo>
                  <a:lnTo>
                    <a:pt x="132" y="372"/>
                  </a:lnTo>
                  <a:lnTo>
                    <a:pt x="132" y="372"/>
                  </a:lnTo>
                  <a:lnTo>
                    <a:pt x="140" y="370"/>
                  </a:lnTo>
                  <a:lnTo>
                    <a:pt x="146" y="368"/>
                  </a:lnTo>
                  <a:lnTo>
                    <a:pt x="152" y="366"/>
                  </a:lnTo>
                  <a:lnTo>
                    <a:pt x="158" y="360"/>
                  </a:lnTo>
                  <a:lnTo>
                    <a:pt x="162" y="356"/>
                  </a:lnTo>
                  <a:lnTo>
                    <a:pt x="166" y="350"/>
                  </a:lnTo>
                  <a:lnTo>
                    <a:pt x="168" y="342"/>
                  </a:lnTo>
                  <a:lnTo>
                    <a:pt x="168" y="336"/>
                  </a:lnTo>
                  <a:lnTo>
                    <a:pt x="168" y="336"/>
                  </a:lnTo>
                  <a:lnTo>
                    <a:pt x="168" y="328"/>
                  </a:lnTo>
                  <a:lnTo>
                    <a:pt x="166" y="322"/>
                  </a:lnTo>
                  <a:lnTo>
                    <a:pt x="162" y="316"/>
                  </a:lnTo>
                  <a:lnTo>
                    <a:pt x="158" y="310"/>
                  </a:lnTo>
                  <a:lnTo>
                    <a:pt x="158" y="310"/>
                  </a:lnTo>
                  <a:close/>
                  <a:moveTo>
                    <a:pt x="144" y="346"/>
                  </a:moveTo>
                  <a:lnTo>
                    <a:pt x="144" y="346"/>
                  </a:lnTo>
                  <a:lnTo>
                    <a:pt x="138" y="350"/>
                  </a:lnTo>
                  <a:lnTo>
                    <a:pt x="132" y="352"/>
                  </a:lnTo>
                  <a:lnTo>
                    <a:pt x="132" y="352"/>
                  </a:lnTo>
                  <a:lnTo>
                    <a:pt x="126" y="350"/>
                  </a:lnTo>
                  <a:lnTo>
                    <a:pt x="120" y="346"/>
                  </a:lnTo>
                  <a:lnTo>
                    <a:pt x="120" y="346"/>
                  </a:lnTo>
                  <a:lnTo>
                    <a:pt x="118" y="342"/>
                  </a:lnTo>
                  <a:lnTo>
                    <a:pt x="116" y="336"/>
                  </a:lnTo>
                  <a:lnTo>
                    <a:pt x="116" y="336"/>
                  </a:lnTo>
                  <a:lnTo>
                    <a:pt x="118" y="330"/>
                  </a:lnTo>
                  <a:lnTo>
                    <a:pt x="120" y="324"/>
                  </a:lnTo>
                  <a:lnTo>
                    <a:pt x="120" y="324"/>
                  </a:lnTo>
                  <a:lnTo>
                    <a:pt x="126" y="320"/>
                  </a:lnTo>
                  <a:lnTo>
                    <a:pt x="132" y="320"/>
                  </a:lnTo>
                  <a:lnTo>
                    <a:pt x="132" y="320"/>
                  </a:lnTo>
                  <a:lnTo>
                    <a:pt x="138" y="320"/>
                  </a:lnTo>
                  <a:lnTo>
                    <a:pt x="144" y="324"/>
                  </a:lnTo>
                  <a:lnTo>
                    <a:pt x="144" y="324"/>
                  </a:lnTo>
                  <a:lnTo>
                    <a:pt x="146" y="330"/>
                  </a:lnTo>
                  <a:lnTo>
                    <a:pt x="148" y="336"/>
                  </a:lnTo>
                  <a:lnTo>
                    <a:pt x="148" y="336"/>
                  </a:lnTo>
                  <a:lnTo>
                    <a:pt x="146" y="342"/>
                  </a:lnTo>
                  <a:lnTo>
                    <a:pt x="144" y="346"/>
                  </a:lnTo>
                  <a:lnTo>
                    <a:pt x="144" y="346"/>
                  </a:lnTo>
                  <a:close/>
                  <a:moveTo>
                    <a:pt x="280" y="38"/>
                  </a:moveTo>
                  <a:lnTo>
                    <a:pt x="280" y="318"/>
                  </a:lnTo>
                  <a:lnTo>
                    <a:pt x="186" y="318"/>
                  </a:lnTo>
                  <a:lnTo>
                    <a:pt x="186" y="318"/>
                  </a:lnTo>
                  <a:lnTo>
                    <a:pt x="180" y="306"/>
                  </a:lnTo>
                  <a:lnTo>
                    <a:pt x="172" y="296"/>
                  </a:lnTo>
                  <a:lnTo>
                    <a:pt x="172" y="296"/>
                  </a:lnTo>
                  <a:lnTo>
                    <a:pt x="168" y="292"/>
                  </a:lnTo>
                  <a:lnTo>
                    <a:pt x="168" y="286"/>
                  </a:lnTo>
                  <a:lnTo>
                    <a:pt x="248" y="286"/>
                  </a:lnTo>
                  <a:lnTo>
                    <a:pt x="248" y="170"/>
                  </a:lnTo>
                  <a:lnTo>
                    <a:pt x="168" y="250"/>
                  </a:lnTo>
                  <a:lnTo>
                    <a:pt x="168" y="188"/>
                  </a:lnTo>
                  <a:lnTo>
                    <a:pt x="172" y="190"/>
                  </a:lnTo>
                  <a:lnTo>
                    <a:pt x="172" y="190"/>
                  </a:lnTo>
                  <a:lnTo>
                    <a:pt x="174" y="192"/>
                  </a:lnTo>
                  <a:lnTo>
                    <a:pt x="178" y="194"/>
                  </a:lnTo>
                  <a:lnTo>
                    <a:pt x="178" y="194"/>
                  </a:lnTo>
                  <a:lnTo>
                    <a:pt x="182" y="192"/>
                  </a:lnTo>
                  <a:lnTo>
                    <a:pt x="186" y="190"/>
                  </a:lnTo>
                  <a:lnTo>
                    <a:pt x="186" y="190"/>
                  </a:lnTo>
                  <a:lnTo>
                    <a:pt x="188" y="186"/>
                  </a:lnTo>
                  <a:lnTo>
                    <a:pt x="188" y="184"/>
                  </a:lnTo>
                  <a:lnTo>
                    <a:pt x="188" y="180"/>
                  </a:lnTo>
                  <a:lnTo>
                    <a:pt x="186" y="176"/>
                  </a:lnTo>
                  <a:lnTo>
                    <a:pt x="168" y="160"/>
                  </a:lnTo>
                  <a:lnTo>
                    <a:pt x="168" y="150"/>
                  </a:lnTo>
                  <a:lnTo>
                    <a:pt x="182" y="136"/>
                  </a:lnTo>
                  <a:lnTo>
                    <a:pt x="204" y="158"/>
                  </a:lnTo>
                  <a:lnTo>
                    <a:pt x="204" y="158"/>
                  </a:lnTo>
                  <a:lnTo>
                    <a:pt x="208" y="160"/>
                  </a:lnTo>
                  <a:lnTo>
                    <a:pt x="212" y="160"/>
                  </a:lnTo>
                  <a:lnTo>
                    <a:pt x="212" y="160"/>
                  </a:lnTo>
                  <a:lnTo>
                    <a:pt x="214" y="160"/>
                  </a:lnTo>
                  <a:lnTo>
                    <a:pt x="218" y="158"/>
                  </a:lnTo>
                  <a:lnTo>
                    <a:pt x="218" y="158"/>
                  </a:lnTo>
                  <a:lnTo>
                    <a:pt x="220" y="154"/>
                  </a:lnTo>
                  <a:lnTo>
                    <a:pt x="222" y="150"/>
                  </a:lnTo>
                  <a:lnTo>
                    <a:pt x="220" y="146"/>
                  </a:lnTo>
                  <a:lnTo>
                    <a:pt x="218" y="144"/>
                  </a:lnTo>
                  <a:lnTo>
                    <a:pt x="196" y="122"/>
                  </a:lnTo>
                  <a:lnTo>
                    <a:pt x="216" y="102"/>
                  </a:lnTo>
                  <a:lnTo>
                    <a:pt x="236" y="124"/>
                  </a:lnTo>
                  <a:lnTo>
                    <a:pt x="236" y="124"/>
                  </a:lnTo>
                  <a:lnTo>
                    <a:pt x="240" y="126"/>
                  </a:lnTo>
                  <a:lnTo>
                    <a:pt x="244" y="128"/>
                  </a:lnTo>
                  <a:lnTo>
                    <a:pt x="244" y="128"/>
                  </a:lnTo>
                  <a:lnTo>
                    <a:pt x="248" y="126"/>
                  </a:lnTo>
                  <a:lnTo>
                    <a:pt x="252" y="124"/>
                  </a:lnTo>
                  <a:lnTo>
                    <a:pt x="252" y="124"/>
                  </a:lnTo>
                  <a:lnTo>
                    <a:pt x="254" y="122"/>
                  </a:lnTo>
                  <a:lnTo>
                    <a:pt x="254" y="118"/>
                  </a:lnTo>
                  <a:lnTo>
                    <a:pt x="254" y="114"/>
                  </a:lnTo>
                  <a:lnTo>
                    <a:pt x="252" y="110"/>
                  </a:lnTo>
                  <a:lnTo>
                    <a:pt x="230" y="88"/>
                  </a:lnTo>
                  <a:lnTo>
                    <a:pt x="280" y="38"/>
                  </a:lnTo>
                  <a:close/>
                  <a:moveTo>
                    <a:pt x="84" y="234"/>
                  </a:moveTo>
                  <a:lnTo>
                    <a:pt x="96" y="248"/>
                  </a:lnTo>
                  <a:lnTo>
                    <a:pt x="96" y="292"/>
                  </a:lnTo>
                  <a:lnTo>
                    <a:pt x="96" y="292"/>
                  </a:lnTo>
                  <a:lnTo>
                    <a:pt x="86" y="304"/>
                  </a:lnTo>
                  <a:lnTo>
                    <a:pt x="80" y="318"/>
                  </a:lnTo>
                  <a:lnTo>
                    <a:pt x="0" y="318"/>
                  </a:lnTo>
                  <a:lnTo>
                    <a:pt x="50" y="268"/>
                  </a:lnTo>
                  <a:lnTo>
                    <a:pt x="72" y="290"/>
                  </a:lnTo>
                  <a:lnTo>
                    <a:pt x="72" y="290"/>
                  </a:lnTo>
                  <a:lnTo>
                    <a:pt x="76" y="292"/>
                  </a:lnTo>
                  <a:lnTo>
                    <a:pt x="80" y="292"/>
                  </a:lnTo>
                  <a:lnTo>
                    <a:pt x="80" y="292"/>
                  </a:lnTo>
                  <a:lnTo>
                    <a:pt x="84" y="292"/>
                  </a:lnTo>
                  <a:lnTo>
                    <a:pt x="86" y="290"/>
                  </a:lnTo>
                  <a:lnTo>
                    <a:pt x="86" y="290"/>
                  </a:lnTo>
                  <a:lnTo>
                    <a:pt x="88" y="286"/>
                  </a:lnTo>
                  <a:lnTo>
                    <a:pt x="90" y="282"/>
                  </a:lnTo>
                  <a:lnTo>
                    <a:pt x="88" y="278"/>
                  </a:lnTo>
                  <a:lnTo>
                    <a:pt x="86" y="274"/>
                  </a:lnTo>
                  <a:lnTo>
                    <a:pt x="64" y="254"/>
                  </a:lnTo>
                  <a:lnTo>
                    <a:pt x="84" y="23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53" name="KMATable0ValueChain2"/>
          <p:cNvSpPr>
            <a:spLocks noChangeArrowheads="1"/>
          </p:cNvSpPr>
          <p:nvPr/>
        </p:nvSpPr>
        <p:spPr bwMode="auto">
          <a:xfrm>
            <a:off x="1343472" y="1481948"/>
            <a:ext cx="6912000" cy="238719"/>
          </a:xfrm>
          <a:prstGeom prst="chevron">
            <a:avLst>
              <a:gd name="adj" fmla="val 21138"/>
            </a:avLst>
          </a:prstGeom>
          <a:solidFill>
            <a:schemeClr val="tx2"/>
          </a:solidFill>
          <a:ln w="25400">
            <a:solidFill>
              <a:schemeClr val="bg1"/>
            </a:solidFill>
            <a:miter lim="800000"/>
            <a:headEnd/>
            <a:tailEnd/>
          </a:ln>
        </p:spPr>
        <p:txBody>
          <a:bodyPr lIns="0" tIns="0" rIns="0" bIns="0"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s-ES_tradnl" sz="11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Contabilidad General</a:t>
            </a:r>
          </a:p>
        </p:txBody>
      </p:sp>
      <p:sp>
        <p:nvSpPr>
          <p:cNvPr id="44" name="Rectangle 43"/>
          <p:cNvSpPr/>
          <p:nvPr/>
        </p:nvSpPr>
        <p:spPr>
          <a:xfrm>
            <a:off x="3756304" y="3220251"/>
            <a:ext cx="5940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Descripción</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5" name="Rectangle 4"/>
          <p:cNvSpPr/>
          <p:nvPr/>
        </p:nvSpPr>
        <p:spPr>
          <a:xfrm>
            <a:off x="1631504" y="3220251"/>
            <a:ext cx="2088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Proceso</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grpSp>
        <p:nvGrpSpPr>
          <p:cNvPr id="78" name="Group 15"/>
          <p:cNvGrpSpPr>
            <a:grpSpLocks noChangeAspect="1"/>
          </p:cNvGrpSpPr>
          <p:nvPr/>
        </p:nvGrpSpPr>
        <p:grpSpPr bwMode="auto">
          <a:xfrm>
            <a:off x="1775520" y="3248548"/>
            <a:ext cx="331372" cy="230082"/>
            <a:chOff x="1316" y="1580"/>
            <a:chExt cx="428" cy="428"/>
          </a:xfrm>
          <a:solidFill>
            <a:schemeClr val="bg1"/>
          </a:solidFill>
        </p:grpSpPr>
        <p:sp>
          <p:nvSpPr>
            <p:cNvPr id="80" name="Freeform 16"/>
            <p:cNvSpPr>
              <a:spLocks noEditPoints="1"/>
            </p:cNvSpPr>
            <p:nvPr/>
          </p:nvSpPr>
          <p:spPr bwMode="auto">
            <a:xfrm>
              <a:off x="1470" y="1713"/>
              <a:ext cx="238" cy="238"/>
            </a:xfrm>
            <a:custGeom>
              <a:avLst/>
              <a:gdLst/>
              <a:ahLst/>
              <a:cxnLst>
                <a:cxn ang="0">
                  <a:pos x="19" y="3"/>
                </a:cxn>
                <a:cxn ang="0">
                  <a:pos x="19" y="3"/>
                </a:cxn>
                <a:cxn ang="0">
                  <a:pos x="31" y="0"/>
                </a:cxn>
                <a:cxn ang="0">
                  <a:pos x="51" y="17"/>
                </a:cxn>
                <a:cxn ang="0">
                  <a:pos x="46" y="30"/>
                </a:cxn>
                <a:cxn ang="0">
                  <a:pos x="46" y="31"/>
                </a:cxn>
                <a:cxn ang="0">
                  <a:pos x="97" y="80"/>
                </a:cxn>
                <a:cxn ang="0">
                  <a:pos x="96" y="96"/>
                </a:cxn>
                <a:cxn ang="0">
                  <a:pos x="80" y="96"/>
                </a:cxn>
                <a:cxn ang="0">
                  <a:pos x="32" y="46"/>
                </a:cxn>
                <a:cxn ang="0">
                  <a:pos x="30" y="46"/>
                </a:cxn>
                <a:cxn ang="0">
                  <a:pos x="17" y="51"/>
                </a:cxn>
                <a:cxn ang="0">
                  <a:pos x="0" y="31"/>
                </a:cxn>
                <a:cxn ang="0">
                  <a:pos x="3" y="19"/>
                </a:cxn>
                <a:cxn ang="0">
                  <a:pos x="3" y="19"/>
                </a:cxn>
                <a:cxn ang="0">
                  <a:pos x="3" y="19"/>
                </a:cxn>
                <a:cxn ang="0">
                  <a:pos x="16" y="32"/>
                </a:cxn>
                <a:cxn ang="0">
                  <a:pos x="27" y="27"/>
                </a:cxn>
                <a:cxn ang="0">
                  <a:pos x="32" y="16"/>
                </a:cxn>
                <a:cxn ang="0">
                  <a:pos x="19" y="4"/>
                </a:cxn>
                <a:cxn ang="0">
                  <a:pos x="19" y="3"/>
                </a:cxn>
                <a:cxn ang="0">
                  <a:pos x="84" y="84"/>
                </a:cxn>
                <a:cxn ang="0">
                  <a:pos x="92" y="84"/>
                </a:cxn>
                <a:cxn ang="0">
                  <a:pos x="92" y="92"/>
                </a:cxn>
                <a:cxn ang="0">
                  <a:pos x="84" y="92"/>
                </a:cxn>
                <a:cxn ang="0">
                  <a:pos x="84" y="84"/>
                </a:cxn>
              </a:cxnLst>
              <a:rect l="0" t="0" r="r" b="b"/>
              <a:pathLst>
                <a:path w="101" h="101">
                  <a:moveTo>
                    <a:pt x="19" y="3"/>
                  </a:moveTo>
                  <a:cubicBezTo>
                    <a:pt x="19" y="3"/>
                    <a:pt x="19" y="3"/>
                    <a:pt x="19" y="3"/>
                  </a:cubicBezTo>
                  <a:cubicBezTo>
                    <a:pt x="31" y="0"/>
                    <a:pt x="31" y="0"/>
                    <a:pt x="31" y="0"/>
                  </a:cubicBezTo>
                  <a:cubicBezTo>
                    <a:pt x="51" y="17"/>
                    <a:pt x="51" y="17"/>
                    <a:pt x="51" y="17"/>
                  </a:cubicBezTo>
                  <a:cubicBezTo>
                    <a:pt x="46" y="30"/>
                    <a:pt x="46" y="30"/>
                    <a:pt x="46" y="30"/>
                  </a:cubicBezTo>
                  <a:cubicBezTo>
                    <a:pt x="46" y="31"/>
                    <a:pt x="46" y="31"/>
                    <a:pt x="46" y="31"/>
                  </a:cubicBezTo>
                  <a:cubicBezTo>
                    <a:pt x="97" y="80"/>
                    <a:pt x="97" y="80"/>
                    <a:pt x="97" y="80"/>
                  </a:cubicBezTo>
                  <a:cubicBezTo>
                    <a:pt x="101" y="84"/>
                    <a:pt x="101" y="92"/>
                    <a:pt x="96" y="96"/>
                  </a:cubicBezTo>
                  <a:cubicBezTo>
                    <a:pt x="92" y="100"/>
                    <a:pt x="85" y="101"/>
                    <a:pt x="80" y="96"/>
                  </a:cubicBezTo>
                  <a:cubicBezTo>
                    <a:pt x="32" y="46"/>
                    <a:pt x="32" y="46"/>
                    <a:pt x="32" y="46"/>
                  </a:cubicBezTo>
                  <a:cubicBezTo>
                    <a:pt x="30" y="46"/>
                    <a:pt x="30" y="46"/>
                    <a:pt x="30" y="46"/>
                  </a:cubicBezTo>
                  <a:cubicBezTo>
                    <a:pt x="17" y="51"/>
                    <a:pt x="17" y="51"/>
                    <a:pt x="17" y="51"/>
                  </a:cubicBezTo>
                  <a:cubicBezTo>
                    <a:pt x="0" y="31"/>
                    <a:pt x="0" y="31"/>
                    <a:pt x="0" y="31"/>
                  </a:cubicBezTo>
                  <a:cubicBezTo>
                    <a:pt x="3" y="19"/>
                    <a:pt x="3" y="19"/>
                    <a:pt x="3" y="19"/>
                  </a:cubicBezTo>
                  <a:cubicBezTo>
                    <a:pt x="3" y="19"/>
                    <a:pt x="3" y="19"/>
                    <a:pt x="3" y="19"/>
                  </a:cubicBezTo>
                  <a:cubicBezTo>
                    <a:pt x="3" y="19"/>
                    <a:pt x="3" y="19"/>
                    <a:pt x="3" y="19"/>
                  </a:cubicBezTo>
                  <a:cubicBezTo>
                    <a:pt x="16" y="32"/>
                    <a:pt x="16" y="32"/>
                    <a:pt x="16" y="32"/>
                  </a:cubicBezTo>
                  <a:cubicBezTo>
                    <a:pt x="27" y="27"/>
                    <a:pt x="27" y="27"/>
                    <a:pt x="27" y="27"/>
                  </a:cubicBezTo>
                  <a:cubicBezTo>
                    <a:pt x="32" y="16"/>
                    <a:pt x="32" y="16"/>
                    <a:pt x="32" y="16"/>
                  </a:cubicBezTo>
                  <a:cubicBezTo>
                    <a:pt x="19" y="4"/>
                    <a:pt x="19" y="4"/>
                    <a:pt x="19" y="4"/>
                  </a:cubicBezTo>
                  <a:lnTo>
                    <a:pt x="19" y="3"/>
                  </a:lnTo>
                  <a:close/>
                  <a:moveTo>
                    <a:pt x="84" y="84"/>
                  </a:moveTo>
                  <a:cubicBezTo>
                    <a:pt x="86" y="82"/>
                    <a:pt x="90" y="82"/>
                    <a:pt x="92" y="84"/>
                  </a:cubicBezTo>
                  <a:cubicBezTo>
                    <a:pt x="94" y="86"/>
                    <a:pt x="94" y="90"/>
                    <a:pt x="92" y="92"/>
                  </a:cubicBezTo>
                  <a:cubicBezTo>
                    <a:pt x="90" y="94"/>
                    <a:pt x="86" y="94"/>
                    <a:pt x="84" y="92"/>
                  </a:cubicBezTo>
                  <a:cubicBezTo>
                    <a:pt x="82" y="90"/>
                    <a:pt x="82" y="86"/>
                    <a:pt x="84" y="84"/>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Arial"/>
                <a:ea typeface="+mn-ea"/>
                <a:cs typeface="+mn-cs"/>
              </a:endParaRPr>
            </a:p>
          </p:txBody>
        </p:sp>
        <p:sp>
          <p:nvSpPr>
            <p:cNvPr id="81" name="Freeform 17"/>
            <p:cNvSpPr>
              <a:spLocks/>
            </p:cNvSpPr>
            <p:nvPr/>
          </p:nvSpPr>
          <p:spPr bwMode="auto">
            <a:xfrm>
              <a:off x="1316" y="1580"/>
              <a:ext cx="428" cy="428"/>
            </a:xfrm>
            <a:custGeom>
              <a:avLst/>
              <a:gdLst/>
              <a:ahLst/>
              <a:cxnLst>
                <a:cxn ang="0">
                  <a:pos x="104" y="0"/>
                </a:cxn>
                <a:cxn ang="0">
                  <a:pos x="108" y="24"/>
                </a:cxn>
                <a:cxn ang="0">
                  <a:pos x="126" y="31"/>
                </a:cxn>
                <a:cxn ang="0">
                  <a:pos x="145" y="17"/>
                </a:cxn>
                <a:cxn ang="0">
                  <a:pos x="164" y="36"/>
                </a:cxn>
                <a:cxn ang="0">
                  <a:pos x="150" y="56"/>
                </a:cxn>
                <a:cxn ang="0">
                  <a:pos x="157" y="74"/>
                </a:cxn>
                <a:cxn ang="0">
                  <a:pos x="181" y="78"/>
                </a:cxn>
                <a:cxn ang="0">
                  <a:pos x="181" y="104"/>
                </a:cxn>
                <a:cxn ang="0">
                  <a:pos x="157" y="108"/>
                </a:cxn>
                <a:cxn ang="0">
                  <a:pos x="152" y="120"/>
                </a:cxn>
                <a:cxn ang="0">
                  <a:pos x="137" y="105"/>
                </a:cxn>
                <a:cxn ang="0">
                  <a:pos x="139" y="97"/>
                </a:cxn>
                <a:cxn ang="0">
                  <a:pos x="97" y="43"/>
                </a:cxn>
                <a:cxn ang="0">
                  <a:pos x="43" y="84"/>
                </a:cxn>
                <a:cxn ang="0">
                  <a:pos x="84" y="139"/>
                </a:cxn>
                <a:cxn ang="0">
                  <a:pos x="106" y="136"/>
                </a:cxn>
                <a:cxn ang="0">
                  <a:pos x="121" y="152"/>
                </a:cxn>
                <a:cxn ang="0">
                  <a:pos x="108" y="157"/>
                </a:cxn>
                <a:cxn ang="0">
                  <a:pos x="104" y="181"/>
                </a:cxn>
                <a:cxn ang="0">
                  <a:pos x="77" y="181"/>
                </a:cxn>
                <a:cxn ang="0">
                  <a:pos x="73" y="157"/>
                </a:cxn>
                <a:cxn ang="0">
                  <a:pos x="55" y="150"/>
                </a:cxn>
                <a:cxn ang="0">
                  <a:pos x="36" y="164"/>
                </a:cxn>
                <a:cxn ang="0">
                  <a:pos x="17" y="145"/>
                </a:cxn>
                <a:cxn ang="0">
                  <a:pos x="31" y="126"/>
                </a:cxn>
                <a:cxn ang="0">
                  <a:pos x="24" y="108"/>
                </a:cxn>
                <a:cxn ang="0">
                  <a:pos x="0" y="104"/>
                </a:cxn>
                <a:cxn ang="0">
                  <a:pos x="0" y="78"/>
                </a:cxn>
                <a:cxn ang="0">
                  <a:pos x="24" y="73"/>
                </a:cxn>
                <a:cxn ang="0">
                  <a:pos x="31" y="56"/>
                </a:cxn>
                <a:cxn ang="0">
                  <a:pos x="17" y="36"/>
                </a:cxn>
                <a:cxn ang="0">
                  <a:pos x="36" y="17"/>
                </a:cxn>
                <a:cxn ang="0">
                  <a:pos x="56" y="31"/>
                </a:cxn>
                <a:cxn ang="0">
                  <a:pos x="73" y="24"/>
                </a:cxn>
                <a:cxn ang="0">
                  <a:pos x="78" y="0"/>
                </a:cxn>
                <a:cxn ang="0">
                  <a:pos x="104" y="0"/>
                </a:cxn>
              </a:cxnLst>
              <a:rect l="0" t="0" r="r" b="b"/>
              <a:pathLst>
                <a:path w="181" h="181">
                  <a:moveTo>
                    <a:pt x="104" y="0"/>
                  </a:moveTo>
                  <a:cubicBezTo>
                    <a:pt x="108" y="24"/>
                    <a:pt x="108" y="24"/>
                    <a:pt x="108" y="24"/>
                  </a:cubicBezTo>
                  <a:cubicBezTo>
                    <a:pt x="126" y="31"/>
                    <a:pt x="126" y="31"/>
                    <a:pt x="126" y="31"/>
                  </a:cubicBezTo>
                  <a:cubicBezTo>
                    <a:pt x="145" y="17"/>
                    <a:pt x="145" y="17"/>
                    <a:pt x="145" y="17"/>
                  </a:cubicBezTo>
                  <a:cubicBezTo>
                    <a:pt x="164" y="36"/>
                    <a:pt x="164" y="36"/>
                    <a:pt x="164" y="36"/>
                  </a:cubicBezTo>
                  <a:cubicBezTo>
                    <a:pt x="150" y="56"/>
                    <a:pt x="150" y="56"/>
                    <a:pt x="150" y="56"/>
                  </a:cubicBezTo>
                  <a:cubicBezTo>
                    <a:pt x="157" y="74"/>
                    <a:pt x="157" y="74"/>
                    <a:pt x="157" y="74"/>
                  </a:cubicBezTo>
                  <a:cubicBezTo>
                    <a:pt x="181" y="78"/>
                    <a:pt x="181" y="78"/>
                    <a:pt x="181" y="78"/>
                  </a:cubicBezTo>
                  <a:cubicBezTo>
                    <a:pt x="181" y="104"/>
                    <a:pt x="181" y="104"/>
                    <a:pt x="181" y="104"/>
                  </a:cubicBezTo>
                  <a:cubicBezTo>
                    <a:pt x="157" y="108"/>
                    <a:pt x="157" y="108"/>
                    <a:pt x="157" y="108"/>
                  </a:cubicBezTo>
                  <a:cubicBezTo>
                    <a:pt x="152" y="120"/>
                    <a:pt x="152" y="120"/>
                    <a:pt x="152" y="120"/>
                  </a:cubicBezTo>
                  <a:cubicBezTo>
                    <a:pt x="137" y="105"/>
                    <a:pt x="137" y="105"/>
                    <a:pt x="137" y="105"/>
                  </a:cubicBezTo>
                  <a:cubicBezTo>
                    <a:pt x="138" y="103"/>
                    <a:pt x="138" y="100"/>
                    <a:pt x="139" y="97"/>
                  </a:cubicBezTo>
                  <a:cubicBezTo>
                    <a:pt x="142" y="71"/>
                    <a:pt x="124" y="46"/>
                    <a:pt x="97" y="43"/>
                  </a:cubicBezTo>
                  <a:cubicBezTo>
                    <a:pt x="71" y="39"/>
                    <a:pt x="46" y="58"/>
                    <a:pt x="43" y="84"/>
                  </a:cubicBezTo>
                  <a:cubicBezTo>
                    <a:pt x="39" y="111"/>
                    <a:pt x="58" y="135"/>
                    <a:pt x="84" y="139"/>
                  </a:cubicBezTo>
                  <a:cubicBezTo>
                    <a:pt x="92" y="140"/>
                    <a:pt x="99" y="139"/>
                    <a:pt x="106" y="136"/>
                  </a:cubicBezTo>
                  <a:cubicBezTo>
                    <a:pt x="121" y="152"/>
                    <a:pt x="121" y="152"/>
                    <a:pt x="121" y="152"/>
                  </a:cubicBezTo>
                  <a:cubicBezTo>
                    <a:pt x="108" y="157"/>
                    <a:pt x="108" y="157"/>
                    <a:pt x="108" y="157"/>
                  </a:cubicBezTo>
                  <a:cubicBezTo>
                    <a:pt x="104" y="181"/>
                    <a:pt x="104" y="181"/>
                    <a:pt x="104" y="181"/>
                  </a:cubicBezTo>
                  <a:cubicBezTo>
                    <a:pt x="77" y="181"/>
                    <a:pt x="77" y="181"/>
                    <a:pt x="77" y="181"/>
                  </a:cubicBezTo>
                  <a:cubicBezTo>
                    <a:pt x="73" y="157"/>
                    <a:pt x="73" y="157"/>
                    <a:pt x="73" y="157"/>
                  </a:cubicBezTo>
                  <a:cubicBezTo>
                    <a:pt x="55" y="150"/>
                    <a:pt x="55" y="150"/>
                    <a:pt x="55" y="150"/>
                  </a:cubicBezTo>
                  <a:cubicBezTo>
                    <a:pt x="36" y="164"/>
                    <a:pt x="36" y="164"/>
                    <a:pt x="36" y="164"/>
                  </a:cubicBezTo>
                  <a:cubicBezTo>
                    <a:pt x="17" y="145"/>
                    <a:pt x="17" y="145"/>
                    <a:pt x="17" y="145"/>
                  </a:cubicBezTo>
                  <a:cubicBezTo>
                    <a:pt x="31" y="126"/>
                    <a:pt x="31" y="126"/>
                    <a:pt x="31" y="126"/>
                  </a:cubicBezTo>
                  <a:cubicBezTo>
                    <a:pt x="24" y="108"/>
                    <a:pt x="24" y="108"/>
                    <a:pt x="24" y="108"/>
                  </a:cubicBezTo>
                  <a:cubicBezTo>
                    <a:pt x="0" y="104"/>
                    <a:pt x="0" y="104"/>
                    <a:pt x="0" y="104"/>
                  </a:cubicBezTo>
                  <a:cubicBezTo>
                    <a:pt x="0" y="78"/>
                    <a:pt x="0" y="78"/>
                    <a:pt x="0" y="78"/>
                  </a:cubicBezTo>
                  <a:cubicBezTo>
                    <a:pt x="24" y="73"/>
                    <a:pt x="24" y="73"/>
                    <a:pt x="24" y="73"/>
                  </a:cubicBezTo>
                  <a:cubicBezTo>
                    <a:pt x="31" y="56"/>
                    <a:pt x="31" y="56"/>
                    <a:pt x="31" y="56"/>
                  </a:cubicBezTo>
                  <a:cubicBezTo>
                    <a:pt x="17" y="36"/>
                    <a:pt x="17" y="36"/>
                    <a:pt x="17" y="36"/>
                  </a:cubicBezTo>
                  <a:cubicBezTo>
                    <a:pt x="36" y="17"/>
                    <a:pt x="36" y="17"/>
                    <a:pt x="36" y="17"/>
                  </a:cubicBezTo>
                  <a:cubicBezTo>
                    <a:pt x="56" y="31"/>
                    <a:pt x="56" y="31"/>
                    <a:pt x="56" y="31"/>
                  </a:cubicBezTo>
                  <a:cubicBezTo>
                    <a:pt x="73" y="24"/>
                    <a:pt x="73" y="24"/>
                    <a:pt x="73" y="24"/>
                  </a:cubicBezTo>
                  <a:cubicBezTo>
                    <a:pt x="78" y="0"/>
                    <a:pt x="78" y="0"/>
                    <a:pt x="78" y="0"/>
                  </a:cubicBezTo>
                  <a:lnTo>
                    <a:pt x="10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120" name="Freeform 5014"/>
          <p:cNvSpPr>
            <a:spLocks noEditPoints="1"/>
          </p:cNvSpPr>
          <p:nvPr/>
        </p:nvSpPr>
        <p:spPr bwMode="auto">
          <a:xfrm>
            <a:off x="9661908" y="3265622"/>
            <a:ext cx="250516" cy="184071"/>
          </a:xfrm>
          <a:custGeom>
            <a:avLst/>
            <a:gdLst>
              <a:gd name="T0" fmla="*/ 360 w 360"/>
              <a:gd name="T1" fmla="*/ 256 h 278"/>
              <a:gd name="T2" fmla="*/ 360 w 360"/>
              <a:gd name="T3" fmla="*/ 252 h 278"/>
              <a:gd name="T4" fmla="*/ 358 w 360"/>
              <a:gd name="T5" fmla="*/ 252 h 278"/>
              <a:gd name="T6" fmla="*/ 318 w 360"/>
              <a:gd name="T7" fmla="*/ 200 h 278"/>
              <a:gd name="T8" fmla="*/ 314 w 360"/>
              <a:gd name="T9" fmla="*/ 198 h 278"/>
              <a:gd name="T10" fmla="*/ 50 w 360"/>
              <a:gd name="T11" fmla="*/ 196 h 278"/>
              <a:gd name="T12" fmla="*/ 46 w 360"/>
              <a:gd name="T13" fmla="*/ 198 h 278"/>
              <a:gd name="T14" fmla="*/ 2 w 360"/>
              <a:gd name="T15" fmla="*/ 250 h 278"/>
              <a:gd name="T16" fmla="*/ 2 w 360"/>
              <a:gd name="T17" fmla="*/ 252 h 278"/>
              <a:gd name="T18" fmla="*/ 0 w 360"/>
              <a:gd name="T19" fmla="*/ 252 h 278"/>
              <a:gd name="T20" fmla="*/ 0 w 360"/>
              <a:gd name="T21" fmla="*/ 256 h 278"/>
              <a:gd name="T22" fmla="*/ 0 w 360"/>
              <a:gd name="T23" fmla="*/ 256 h 278"/>
              <a:gd name="T24" fmla="*/ 0 w 360"/>
              <a:gd name="T25" fmla="*/ 268 h 278"/>
              <a:gd name="T26" fmla="*/ 4 w 360"/>
              <a:gd name="T27" fmla="*/ 276 h 278"/>
              <a:gd name="T28" fmla="*/ 10 w 360"/>
              <a:gd name="T29" fmla="*/ 278 h 278"/>
              <a:gd name="T30" fmla="*/ 350 w 360"/>
              <a:gd name="T31" fmla="*/ 278 h 278"/>
              <a:gd name="T32" fmla="*/ 356 w 360"/>
              <a:gd name="T33" fmla="*/ 276 h 278"/>
              <a:gd name="T34" fmla="*/ 360 w 360"/>
              <a:gd name="T35" fmla="*/ 268 h 278"/>
              <a:gd name="T36" fmla="*/ 360 w 360"/>
              <a:gd name="T37" fmla="*/ 256 h 278"/>
              <a:gd name="T38" fmla="*/ 360 w 360"/>
              <a:gd name="T39" fmla="*/ 256 h 278"/>
              <a:gd name="T40" fmla="*/ 146 w 360"/>
              <a:gd name="T41" fmla="*/ 234 h 278"/>
              <a:gd name="T42" fmla="*/ 226 w 360"/>
              <a:gd name="T43" fmla="*/ 254 h 278"/>
              <a:gd name="T44" fmla="*/ 338 w 360"/>
              <a:gd name="T45" fmla="*/ 268 h 278"/>
              <a:gd name="T46" fmla="*/ 334 w 360"/>
              <a:gd name="T47" fmla="*/ 270 h 278"/>
              <a:gd name="T48" fmla="*/ 332 w 360"/>
              <a:gd name="T49" fmla="*/ 270 h 278"/>
              <a:gd name="T50" fmla="*/ 326 w 360"/>
              <a:gd name="T51" fmla="*/ 268 h 278"/>
              <a:gd name="T52" fmla="*/ 324 w 360"/>
              <a:gd name="T53" fmla="*/ 262 h 278"/>
              <a:gd name="T54" fmla="*/ 326 w 360"/>
              <a:gd name="T55" fmla="*/ 256 h 278"/>
              <a:gd name="T56" fmla="*/ 328 w 360"/>
              <a:gd name="T57" fmla="*/ 256 h 278"/>
              <a:gd name="T58" fmla="*/ 334 w 360"/>
              <a:gd name="T59" fmla="*/ 256 h 278"/>
              <a:gd name="T60" fmla="*/ 338 w 360"/>
              <a:gd name="T61" fmla="*/ 256 h 278"/>
              <a:gd name="T62" fmla="*/ 340 w 360"/>
              <a:gd name="T63" fmla="*/ 262 h 278"/>
              <a:gd name="T64" fmla="*/ 340 w 360"/>
              <a:gd name="T65" fmla="*/ 266 h 278"/>
              <a:gd name="T66" fmla="*/ 338 w 360"/>
              <a:gd name="T67" fmla="*/ 268 h 278"/>
              <a:gd name="T68" fmla="*/ 306 w 360"/>
              <a:gd name="T69" fmla="*/ 184 h 278"/>
              <a:gd name="T70" fmla="*/ 310 w 360"/>
              <a:gd name="T71" fmla="*/ 184 h 278"/>
              <a:gd name="T72" fmla="*/ 318 w 360"/>
              <a:gd name="T73" fmla="*/ 178 h 278"/>
              <a:gd name="T74" fmla="*/ 318 w 360"/>
              <a:gd name="T75" fmla="*/ 12 h 278"/>
              <a:gd name="T76" fmla="*/ 318 w 360"/>
              <a:gd name="T77" fmla="*/ 6 h 278"/>
              <a:gd name="T78" fmla="*/ 310 w 360"/>
              <a:gd name="T79" fmla="*/ 0 h 278"/>
              <a:gd name="T80" fmla="*/ 54 w 360"/>
              <a:gd name="T81" fmla="*/ 0 h 278"/>
              <a:gd name="T82" fmla="*/ 50 w 360"/>
              <a:gd name="T83" fmla="*/ 0 h 278"/>
              <a:gd name="T84" fmla="*/ 42 w 360"/>
              <a:gd name="T85" fmla="*/ 6 h 278"/>
              <a:gd name="T86" fmla="*/ 42 w 360"/>
              <a:gd name="T87" fmla="*/ 172 h 278"/>
              <a:gd name="T88" fmla="*/ 42 w 360"/>
              <a:gd name="T89" fmla="*/ 178 h 278"/>
              <a:gd name="T90" fmla="*/ 50 w 360"/>
              <a:gd name="T91" fmla="*/ 184 h 278"/>
              <a:gd name="T92" fmla="*/ 54 w 360"/>
              <a:gd name="T93" fmla="*/ 184 h 278"/>
              <a:gd name="T94" fmla="*/ 294 w 360"/>
              <a:gd name="T95" fmla="*/ 24 h 278"/>
              <a:gd name="T96" fmla="*/ 66 w 360"/>
              <a:gd name="T97"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0" h="278">
                <a:moveTo>
                  <a:pt x="360" y="256"/>
                </a:moveTo>
                <a:lnTo>
                  <a:pt x="360" y="256"/>
                </a:lnTo>
                <a:lnTo>
                  <a:pt x="360" y="252"/>
                </a:lnTo>
                <a:lnTo>
                  <a:pt x="360" y="252"/>
                </a:lnTo>
                <a:lnTo>
                  <a:pt x="358" y="252"/>
                </a:lnTo>
                <a:lnTo>
                  <a:pt x="358" y="252"/>
                </a:lnTo>
                <a:lnTo>
                  <a:pt x="358" y="250"/>
                </a:lnTo>
                <a:lnTo>
                  <a:pt x="318" y="200"/>
                </a:lnTo>
                <a:lnTo>
                  <a:pt x="318" y="200"/>
                </a:lnTo>
                <a:lnTo>
                  <a:pt x="314" y="198"/>
                </a:lnTo>
                <a:lnTo>
                  <a:pt x="310" y="196"/>
                </a:lnTo>
                <a:lnTo>
                  <a:pt x="50" y="196"/>
                </a:lnTo>
                <a:lnTo>
                  <a:pt x="50" y="196"/>
                </a:lnTo>
                <a:lnTo>
                  <a:pt x="46" y="198"/>
                </a:lnTo>
                <a:lnTo>
                  <a:pt x="42" y="200"/>
                </a:lnTo>
                <a:lnTo>
                  <a:pt x="2" y="250"/>
                </a:lnTo>
                <a:lnTo>
                  <a:pt x="2" y="250"/>
                </a:lnTo>
                <a:lnTo>
                  <a:pt x="2" y="252"/>
                </a:lnTo>
                <a:lnTo>
                  <a:pt x="2" y="252"/>
                </a:lnTo>
                <a:lnTo>
                  <a:pt x="0" y="252"/>
                </a:lnTo>
                <a:lnTo>
                  <a:pt x="0" y="252"/>
                </a:lnTo>
                <a:lnTo>
                  <a:pt x="0" y="256"/>
                </a:lnTo>
                <a:lnTo>
                  <a:pt x="0" y="256"/>
                </a:lnTo>
                <a:lnTo>
                  <a:pt x="0" y="256"/>
                </a:lnTo>
                <a:lnTo>
                  <a:pt x="0" y="268"/>
                </a:lnTo>
                <a:lnTo>
                  <a:pt x="0" y="268"/>
                </a:lnTo>
                <a:lnTo>
                  <a:pt x="0" y="272"/>
                </a:lnTo>
                <a:lnTo>
                  <a:pt x="4" y="276"/>
                </a:lnTo>
                <a:lnTo>
                  <a:pt x="6" y="278"/>
                </a:lnTo>
                <a:lnTo>
                  <a:pt x="10" y="278"/>
                </a:lnTo>
                <a:lnTo>
                  <a:pt x="350" y="278"/>
                </a:lnTo>
                <a:lnTo>
                  <a:pt x="350" y="278"/>
                </a:lnTo>
                <a:lnTo>
                  <a:pt x="354" y="278"/>
                </a:lnTo>
                <a:lnTo>
                  <a:pt x="356" y="276"/>
                </a:lnTo>
                <a:lnTo>
                  <a:pt x="360" y="272"/>
                </a:lnTo>
                <a:lnTo>
                  <a:pt x="360" y="268"/>
                </a:lnTo>
                <a:lnTo>
                  <a:pt x="360" y="256"/>
                </a:lnTo>
                <a:lnTo>
                  <a:pt x="360" y="256"/>
                </a:lnTo>
                <a:lnTo>
                  <a:pt x="360" y="256"/>
                </a:lnTo>
                <a:lnTo>
                  <a:pt x="360" y="256"/>
                </a:lnTo>
                <a:close/>
                <a:moveTo>
                  <a:pt x="134" y="254"/>
                </a:moveTo>
                <a:lnTo>
                  <a:pt x="146" y="234"/>
                </a:lnTo>
                <a:lnTo>
                  <a:pt x="214" y="234"/>
                </a:lnTo>
                <a:lnTo>
                  <a:pt x="226" y="254"/>
                </a:lnTo>
                <a:lnTo>
                  <a:pt x="134" y="254"/>
                </a:lnTo>
                <a:close/>
                <a:moveTo>
                  <a:pt x="338" y="268"/>
                </a:moveTo>
                <a:lnTo>
                  <a:pt x="338" y="268"/>
                </a:lnTo>
                <a:lnTo>
                  <a:pt x="334" y="270"/>
                </a:lnTo>
                <a:lnTo>
                  <a:pt x="332" y="270"/>
                </a:lnTo>
                <a:lnTo>
                  <a:pt x="332" y="270"/>
                </a:lnTo>
                <a:lnTo>
                  <a:pt x="326" y="268"/>
                </a:lnTo>
                <a:lnTo>
                  <a:pt x="326" y="268"/>
                </a:lnTo>
                <a:lnTo>
                  <a:pt x="324" y="262"/>
                </a:lnTo>
                <a:lnTo>
                  <a:pt x="324" y="262"/>
                </a:lnTo>
                <a:lnTo>
                  <a:pt x="324" y="260"/>
                </a:lnTo>
                <a:lnTo>
                  <a:pt x="326" y="256"/>
                </a:lnTo>
                <a:lnTo>
                  <a:pt x="326" y="256"/>
                </a:lnTo>
                <a:lnTo>
                  <a:pt x="328" y="256"/>
                </a:lnTo>
                <a:lnTo>
                  <a:pt x="332" y="254"/>
                </a:lnTo>
                <a:lnTo>
                  <a:pt x="334" y="256"/>
                </a:lnTo>
                <a:lnTo>
                  <a:pt x="338" y="256"/>
                </a:lnTo>
                <a:lnTo>
                  <a:pt x="338" y="256"/>
                </a:lnTo>
                <a:lnTo>
                  <a:pt x="340" y="260"/>
                </a:lnTo>
                <a:lnTo>
                  <a:pt x="340" y="262"/>
                </a:lnTo>
                <a:lnTo>
                  <a:pt x="340" y="262"/>
                </a:lnTo>
                <a:lnTo>
                  <a:pt x="340" y="266"/>
                </a:lnTo>
                <a:lnTo>
                  <a:pt x="338" y="268"/>
                </a:lnTo>
                <a:lnTo>
                  <a:pt x="338" y="268"/>
                </a:lnTo>
                <a:close/>
                <a:moveTo>
                  <a:pt x="54" y="184"/>
                </a:moveTo>
                <a:lnTo>
                  <a:pt x="306" y="184"/>
                </a:lnTo>
                <a:lnTo>
                  <a:pt x="306" y="184"/>
                </a:lnTo>
                <a:lnTo>
                  <a:pt x="310" y="184"/>
                </a:lnTo>
                <a:lnTo>
                  <a:pt x="314" y="182"/>
                </a:lnTo>
                <a:lnTo>
                  <a:pt x="318" y="178"/>
                </a:lnTo>
                <a:lnTo>
                  <a:pt x="318" y="172"/>
                </a:lnTo>
                <a:lnTo>
                  <a:pt x="318" y="12"/>
                </a:lnTo>
                <a:lnTo>
                  <a:pt x="318" y="12"/>
                </a:lnTo>
                <a:lnTo>
                  <a:pt x="318" y="6"/>
                </a:lnTo>
                <a:lnTo>
                  <a:pt x="314" y="2"/>
                </a:lnTo>
                <a:lnTo>
                  <a:pt x="310" y="0"/>
                </a:lnTo>
                <a:lnTo>
                  <a:pt x="306" y="0"/>
                </a:lnTo>
                <a:lnTo>
                  <a:pt x="54" y="0"/>
                </a:lnTo>
                <a:lnTo>
                  <a:pt x="54" y="0"/>
                </a:lnTo>
                <a:lnTo>
                  <a:pt x="50" y="0"/>
                </a:lnTo>
                <a:lnTo>
                  <a:pt x="46" y="2"/>
                </a:lnTo>
                <a:lnTo>
                  <a:pt x="42" y="6"/>
                </a:lnTo>
                <a:lnTo>
                  <a:pt x="42" y="12"/>
                </a:lnTo>
                <a:lnTo>
                  <a:pt x="42" y="172"/>
                </a:lnTo>
                <a:lnTo>
                  <a:pt x="42" y="172"/>
                </a:lnTo>
                <a:lnTo>
                  <a:pt x="42" y="178"/>
                </a:lnTo>
                <a:lnTo>
                  <a:pt x="46" y="182"/>
                </a:lnTo>
                <a:lnTo>
                  <a:pt x="50" y="184"/>
                </a:lnTo>
                <a:lnTo>
                  <a:pt x="54" y="184"/>
                </a:lnTo>
                <a:lnTo>
                  <a:pt x="54" y="184"/>
                </a:lnTo>
                <a:close/>
                <a:moveTo>
                  <a:pt x="66" y="24"/>
                </a:moveTo>
                <a:lnTo>
                  <a:pt x="294" y="24"/>
                </a:lnTo>
                <a:lnTo>
                  <a:pt x="294" y="160"/>
                </a:lnTo>
                <a:lnTo>
                  <a:pt x="66" y="160"/>
                </a:lnTo>
                <a:lnTo>
                  <a:pt x="66" y="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grpSp>
        <p:nvGrpSpPr>
          <p:cNvPr id="15" name="Group 14">
            <a:extLst>
              <a:ext uri="{FF2B5EF4-FFF2-40B4-BE49-F238E27FC236}">
                <a16:creationId xmlns:a16="http://schemas.microsoft.com/office/drawing/2014/main" id="{F90E6F75-52E7-4C20-80C3-B6002248B6B7}"/>
              </a:ext>
            </a:extLst>
          </p:cNvPr>
          <p:cNvGrpSpPr/>
          <p:nvPr/>
        </p:nvGrpSpPr>
        <p:grpSpPr>
          <a:xfrm>
            <a:off x="1271465" y="2645174"/>
            <a:ext cx="2645723" cy="522388"/>
            <a:chOff x="623392" y="2645174"/>
            <a:chExt cx="2645723" cy="522388"/>
          </a:xfrm>
        </p:grpSpPr>
        <p:sp>
          <p:nvSpPr>
            <p:cNvPr id="52" name="16 Rectángulo redondeado"/>
            <p:cNvSpPr/>
            <p:nvPr/>
          </p:nvSpPr>
          <p:spPr>
            <a:xfrm>
              <a:off x="623392" y="2807562"/>
              <a:ext cx="2439942" cy="360000"/>
            </a:xfrm>
            <a:prstGeom prst="roundRect">
              <a:avLst/>
            </a:prstGeom>
            <a:solidFill>
              <a:schemeClr val="accent5">
                <a:lumMod val="50000"/>
              </a:schemeClr>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2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Características generales</a:t>
              </a:r>
            </a:p>
          </p:txBody>
        </p:sp>
        <p:grpSp>
          <p:nvGrpSpPr>
            <p:cNvPr id="12" name="Group 11">
              <a:extLst>
                <a:ext uri="{FF2B5EF4-FFF2-40B4-BE49-F238E27FC236}">
                  <a16:creationId xmlns:a16="http://schemas.microsoft.com/office/drawing/2014/main" id="{BDA0D93D-53AA-4E52-AEE9-C615AFDE9270}"/>
                </a:ext>
              </a:extLst>
            </p:cNvPr>
            <p:cNvGrpSpPr/>
            <p:nvPr/>
          </p:nvGrpSpPr>
          <p:grpSpPr>
            <a:xfrm>
              <a:off x="2837115" y="2645174"/>
              <a:ext cx="432000" cy="432000"/>
              <a:chOff x="2837115" y="2645174"/>
              <a:chExt cx="432000" cy="432000"/>
            </a:xfrm>
          </p:grpSpPr>
          <p:sp>
            <p:nvSpPr>
              <p:cNvPr id="43" name="Oval 42"/>
              <p:cNvSpPr/>
              <p:nvPr/>
            </p:nvSpPr>
            <p:spPr>
              <a:xfrm>
                <a:off x="2837115" y="2645174"/>
                <a:ext cx="432000" cy="432000"/>
              </a:xfrm>
              <a:prstGeom prst="ellipse">
                <a:avLst/>
              </a:prstGeom>
              <a:solidFill>
                <a:srgbClr val="00A3A1"/>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endParaRPr>
              </a:p>
            </p:txBody>
          </p:sp>
          <p:sp>
            <p:nvSpPr>
              <p:cNvPr id="34" name="Freeform 4958"/>
              <p:cNvSpPr>
                <a:spLocks noEditPoints="1"/>
              </p:cNvSpPr>
              <p:nvPr/>
            </p:nvSpPr>
            <p:spPr bwMode="auto">
              <a:xfrm>
                <a:off x="2920268" y="2709154"/>
                <a:ext cx="265695" cy="282144"/>
              </a:xfrm>
              <a:custGeom>
                <a:avLst/>
                <a:gdLst>
                  <a:gd name="T0" fmla="*/ 294 w 414"/>
                  <a:gd name="T1" fmla="*/ 176 h 404"/>
                  <a:gd name="T2" fmla="*/ 272 w 414"/>
                  <a:gd name="T3" fmla="*/ 200 h 404"/>
                  <a:gd name="T4" fmla="*/ 272 w 414"/>
                  <a:gd name="T5" fmla="*/ 220 h 404"/>
                  <a:gd name="T6" fmla="*/ 294 w 414"/>
                  <a:gd name="T7" fmla="*/ 244 h 404"/>
                  <a:gd name="T8" fmla="*/ 286 w 414"/>
                  <a:gd name="T9" fmla="*/ 316 h 404"/>
                  <a:gd name="T10" fmla="*/ 244 w 414"/>
                  <a:gd name="T11" fmla="*/ 338 h 404"/>
                  <a:gd name="T12" fmla="*/ 212 w 414"/>
                  <a:gd name="T13" fmla="*/ 316 h 404"/>
                  <a:gd name="T14" fmla="*/ 170 w 414"/>
                  <a:gd name="T15" fmla="*/ 332 h 404"/>
                  <a:gd name="T16" fmla="*/ 112 w 414"/>
                  <a:gd name="T17" fmla="*/ 378 h 404"/>
                  <a:gd name="T18" fmla="*/ 128 w 414"/>
                  <a:gd name="T19" fmla="*/ 390 h 404"/>
                  <a:gd name="T20" fmla="*/ 174 w 414"/>
                  <a:gd name="T21" fmla="*/ 372 h 404"/>
                  <a:gd name="T22" fmla="*/ 212 w 414"/>
                  <a:gd name="T23" fmla="*/ 382 h 404"/>
                  <a:gd name="T24" fmla="*/ 244 w 414"/>
                  <a:gd name="T25" fmla="*/ 358 h 404"/>
                  <a:gd name="T26" fmla="*/ 302 w 414"/>
                  <a:gd name="T27" fmla="*/ 328 h 404"/>
                  <a:gd name="T28" fmla="*/ 314 w 414"/>
                  <a:gd name="T29" fmla="*/ 288 h 404"/>
                  <a:gd name="T30" fmla="*/ 336 w 414"/>
                  <a:gd name="T31" fmla="*/ 228 h 404"/>
                  <a:gd name="T32" fmla="*/ 414 w 414"/>
                  <a:gd name="T33" fmla="*/ 210 h 404"/>
                  <a:gd name="T34" fmla="*/ 330 w 414"/>
                  <a:gd name="T35" fmla="*/ 184 h 404"/>
                  <a:gd name="T36" fmla="*/ 200 w 414"/>
                  <a:gd name="T37" fmla="*/ 364 h 404"/>
                  <a:gd name="T38" fmla="*/ 186 w 414"/>
                  <a:gd name="T39" fmla="*/ 348 h 404"/>
                  <a:gd name="T40" fmla="*/ 200 w 414"/>
                  <a:gd name="T41" fmla="*/ 334 h 404"/>
                  <a:gd name="T42" fmla="*/ 216 w 414"/>
                  <a:gd name="T43" fmla="*/ 348 h 404"/>
                  <a:gd name="T44" fmla="*/ 200 w 414"/>
                  <a:gd name="T45" fmla="*/ 364 h 404"/>
                  <a:gd name="T46" fmla="*/ 334 w 414"/>
                  <a:gd name="T47" fmla="*/ 138 h 404"/>
                  <a:gd name="T48" fmla="*/ 16 w 414"/>
                  <a:gd name="T49" fmla="*/ 292 h 404"/>
                  <a:gd name="T50" fmla="*/ 46 w 414"/>
                  <a:gd name="T51" fmla="*/ 240 h 404"/>
                  <a:gd name="T52" fmla="*/ 80 w 414"/>
                  <a:gd name="T53" fmla="*/ 240 h 404"/>
                  <a:gd name="T54" fmla="*/ 120 w 414"/>
                  <a:gd name="T55" fmla="*/ 238 h 404"/>
                  <a:gd name="T56" fmla="*/ 168 w 414"/>
                  <a:gd name="T57" fmla="*/ 220 h 404"/>
                  <a:gd name="T58" fmla="*/ 136 w 414"/>
                  <a:gd name="T59" fmla="*/ 200 h 404"/>
                  <a:gd name="T60" fmla="*/ 120 w 414"/>
                  <a:gd name="T61" fmla="*/ 182 h 404"/>
                  <a:gd name="T62" fmla="*/ 86 w 414"/>
                  <a:gd name="T63" fmla="*/ 176 h 404"/>
                  <a:gd name="T64" fmla="*/ 62 w 414"/>
                  <a:gd name="T65" fmla="*/ 206 h 404"/>
                  <a:gd name="T66" fmla="*/ 16 w 414"/>
                  <a:gd name="T67" fmla="*/ 242 h 404"/>
                  <a:gd name="T68" fmla="*/ 6 w 414"/>
                  <a:gd name="T69" fmla="*/ 292 h 404"/>
                  <a:gd name="T70" fmla="*/ 104 w 414"/>
                  <a:gd name="T71" fmla="*/ 196 h 404"/>
                  <a:gd name="T72" fmla="*/ 112 w 414"/>
                  <a:gd name="T73" fmla="*/ 216 h 404"/>
                  <a:gd name="T74" fmla="*/ 92 w 414"/>
                  <a:gd name="T75" fmla="*/ 224 h 404"/>
                  <a:gd name="T76" fmla="*/ 84 w 414"/>
                  <a:gd name="T77" fmla="*/ 204 h 404"/>
                  <a:gd name="T78" fmla="*/ 108 w 414"/>
                  <a:gd name="T79" fmla="*/ 306 h 404"/>
                  <a:gd name="T80" fmla="*/ 124 w 414"/>
                  <a:gd name="T81" fmla="*/ 284 h 404"/>
                  <a:gd name="T82" fmla="*/ 184 w 414"/>
                  <a:gd name="T83" fmla="*/ 234 h 404"/>
                  <a:gd name="T84" fmla="*/ 212 w 414"/>
                  <a:gd name="T85" fmla="*/ 202 h 404"/>
                  <a:gd name="T86" fmla="*/ 180 w 414"/>
                  <a:gd name="T87" fmla="*/ 276 h 404"/>
                  <a:gd name="T88" fmla="*/ 108 w 414"/>
                  <a:gd name="T89" fmla="*/ 306 h 404"/>
                  <a:gd name="T90" fmla="*/ 212 w 414"/>
                  <a:gd name="T91" fmla="*/ 68 h 404"/>
                  <a:gd name="T92" fmla="*/ 236 w 414"/>
                  <a:gd name="T93" fmla="*/ 34 h 404"/>
                  <a:gd name="T94" fmla="*/ 222 w 414"/>
                  <a:gd name="T95" fmla="*/ 6 h 404"/>
                  <a:gd name="T96" fmla="*/ 194 w 414"/>
                  <a:gd name="T97" fmla="*/ 0 h 404"/>
                  <a:gd name="T98" fmla="*/ 168 w 414"/>
                  <a:gd name="T99" fmla="*/ 22 h 404"/>
                  <a:gd name="T100" fmla="*/ 174 w 414"/>
                  <a:gd name="T101" fmla="*/ 56 h 404"/>
                  <a:gd name="T102" fmla="*/ 202 w 414"/>
                  <a:gd name="T103" fmla="*/ 20 h 404"/>
                  <a:gd name="T104" fmla="*/ 216 w 414"/>
                  <a:gd name="T105" fmla="*/ 34 h 404"/>
                  <a:gd name="T106" fmla="*/ 202 w 414"/>
                  <a:gd name="T107" fmla="*/ 50 h 404"/>
                  <a:gd name="T108" fmla="*/ 186 w 414"/>
                  <a:gd name="T109" fmla="*/ 34 h 404"/>
                  <a:gd name="T110" fmla="*/ 202 w 414"/>
                  <a:gd name="T111" fmla="*/ 20 h 404"/>
                  <a:gd name="T112" fmla="*/ 2 w 414"/>
                  <a:gd name="T113" fmla="*/ 138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4" h="404">
                    <a:moveTo>
                      <a:pt x="314" y="176"/>
                    </a:moveTo>
                    <a:lnTo>
                      <a:pt x="314" y="30"/>
                    </a:lnTo>
                    <a:lnTo>
                      <a:pt x="314" y="30"/>
                    </a:lnTo>
                    <a:lnTo>
                      <a:pt x="294" y="20"/>
                    </a:lnTo>
                    <a:lnTo>
                      <a:pt x="294" y="176"/>
                    </a:lnTo>
                    <a:lnTo>
                      <a:pt x="294" y="176"/>
                    </a:lnTo>
                    <a:lnTo>
                      <a:pt x="286" y="180"/>
                    </a:lnTo>
                    <a:lnTo>
                      <a:pt x="280" y="184"/>
                    </a:lnTo>
                    <a:lnTo>
                      <a:pt x="274" y="192"/>
                    </a:lnTo>
                    <a:lnTo>
                      <a:pt x="272" y="200"/>
                    </a:lnTo>
                    <a:lnTo>
                      <a:pt x="232" y="200"/>
                    </a:lnTo>
                    <a:lnTo>
                      <a:pt x="232" y="202"/>
                    </a:lnTo>
                    <a:lnTo>
                      <a:pt x="232" y="202"/>
                    </a:lnTo>
                    <a:lnTo>
                      <a:pt x="230" y="220"/>
                    </a:lnTo>
                    <a:lnTo>
                      <a:pt x="272" y="220"/>
                    </a:lnTo>
                    <a:lnTo>
                      <a:pt x="272" y="220"/>
                    </a:lnTo>
                    <a:lnTo>
                      <a:pt x="274" y="228"/>
                    </a:lnTo>
                    <a:lnTo>
                      <a:pt x="280" y="234"/>
                    </a:lnTo>
                    <a:lnTo>
                      <a:pt x="286" y="240"/>
                    </a:lnTo>
                    <a:lnTo>
                      <a:pt x="294" y="244"/>
                    </a:lnTo>
                    <a:lnTo>
                      <a:pt x="294" y="288"/>
                    </a:lnTo>
                    <a:lnTo>
                      <a:pt x="294" y="288"/>
                    </a:lnTo>
                    <a:lnTo>
                      <a:pt x="294" y="298"/>
                    </a:lnTo>
                    <a:lnTo>
                      <a:pt x="290" y="308"/>
                    </a:lnTo>
                    <a:lnTo>
                      <a:pt x="286" y="316"/>
                    </a:lnTo>
                    <a:lnTo>
                      <a:pt x="280" y="324"/>
                    </a:lnTo>
                    <a:lnTo>
                      <a:pt x="272" y="330"/>
                    </a:lnTo>
                    <a:lnTo>
                      <a:pt x="264" y="334"/>
                    </a:lnTo>
                    <a:lnTo>
                      <a:pt x="254" y="338"/>
                    </a:lnTo>
                    <a:lnTo>
                      <a:pt x="244" y="338"/>
                    </a:lnTo>
                    <a:lnTo>
                      <a:pt x="234" y="338"/>
                    </a:lnTo>
                    <a:lnTo>
                      <a:pt x="234" y="338"/>
                    </a:lnTo>
                    <a:lnTo>
                      <a:pt x="230" y="328"/>
                    </a:lnTo>
                    <a:lnTo>
                      <a:pt x="222" y="320"/>
                    </a:lnTo>
                    <a:lnTo>
                      <a:pt x="212" y="316"/>
                    </a:lnTo>
                    <a:lnTo>
                      <a:pt x="200" y="314"/>
                    </a:lnTo>
                    <a:lnTo>
                      <a:pt x="200" y="314"/>
                    </a:lnTo>
                    <a:lnTo>
                      <a:pt x="188" y="316"/>
                    </a:lnTo>
                    <a:lnTo>
                      <a:pt x="178" y="322"/>
                    </a:lnTo>
                    <a:lnTo>
                      <a:pt x="170" y="332"/>
                    </a:lnTo>
                    <a:lnTo>
                      <a:pt x="166" y="342"/>
                    </a:lnTo>
                    <a:lnTo>
                      <a:pt x="166" y="342"/>
                    </a:lnTo>
                    <a:lnTo>
                      <a:pt x="146" y="350"/>
                    </a:lnTo>
                    <a:lnTo>
                      <a:pt x="128" y="362"/>
                    </a:lnTo>
                    <a:lnTo>
                      <a:pt x="112" y="378"/>
                    </a:lnTo>
                    <a:lnTo>
                      <a:pt x="100" y="396"/>
                    </a:lnTo>
                    <a:lnTo>
                      <a:pt x="100" y="396"/>
                    </a:lnTo>
                    <a:lnTo>
                      <a:pt x="118" y="404"/>
                    </a:lnTo>
                    <a:lnTo>
                      <a:pt x="118" y="404"/>
                    </a:lnTo>
                    <a:lnTo>
                      <a:pt x="128" y="390"/>
                    </a:lnTo>
                    <a:lnTo>
                      <a:pt x="140" y="378"/>
                    </a:lnTo>
                    <a:lnTo>
                      <a:pt x="152" y="370"/>
                    </a:lnTo>
                    <a:lnTo>
                      <a:pt x="168" y="362"/>
                    </a:lnTo>
                    <a:lnTo>
                      <a:pt x="168" y="362"/>
                    </a:lnTo>
                    <a:lnTo>
                      <a:pt x="174" y="372"/>
                    </a:lnTo>
                    <a:lnTo>
                      <a:pt x="182" y="378"/>
                    </a:lnTo>
                    <a:lnTo>
                      <a:pt x="190" y="382"/>
                    </a:lnTo>
                    <a:lnTo>
                      <a:pt x="200" y="384"/>
                    </a:lnTo>
                    <a:lnTo>
                      <a:pt x="200" y="384"/>
                    </a:lnTo>
                    <a:lnTo>
                      <a:pt x="212" y="382"/>
                    </a:lnTo>
                    <a:lnTo>
                      <a:pt x="222" y="378"/>
                    </a:lnTo>
                    <a:lnTo>
                      <a:pt x="230" y="370"/>
                    </a:lnTo>
                    <a:lnTo>
                      <a:pt x="234" y="358"/>
                    </a:lnTo>
                    <a:lnTo>
                      <a:pt x="244" y="358"/>
                    </a:lnTo>
                    <a:lnTo>
                      <a:pt x="244" y="358"/>
                    </a:lnTo>
                    <a:lnTo>
                      <a:pt x="258" y="358"/>
                    </a:lnTo>
                    <a:lnTo>
                      <a:pt x="272" y="354"/>
                    </a:lnTo>
                    <a:lnTo>
                      <a:pt x="284" y="346"/>
                    </a:lnTo>
                    <a:lnTo>
                      <a:pt x="294" y="338"/>
                    </a:lnTo>
                    <a:lnTo>
                      <a:pt x="302" y="328"/>
                    </a:lnTo>
                    <a:lnTo>
                      <a:pt x="310" y="316"/>
                    </a:lnTo>
                    <a:lnTo>
                      <a:pt x="314" y="302"/>
                    </a:lnTo>
                    <a:lnTo>
                      <a:pt x="314" y="288"/>
                    </a:lnTo>
                    <a:lnTo>
                      <a:pt x="314" y="288"/>
                    </a:lnTo>
                    <a:lnTo>
                      <a:pt x="314" y="288"/>
                    </a:lnTo>
                    <a:lnTo>
                      <a:pt x="314" y="244"/>
                    </a:lnTo>
                    <a:lnTo>
                      <a:pt x="314" y="244"/>
                    </a:lnTo>
                    <a:lnTo>
                      <a:pt x="324" y="240"/>
                    </a:lnTo>
                    <a:lnTo>
                      <a:pt x="330" y="234"/>
                    </a:lnTo>
                    <a:lnTo>
                      <a:pt x="336" y="228"/>
                    </a:lnTo>
                    <a:lnTo>
                      <a:pt x="338" y="220"/>
                    </a:lnTo>
                    <a:lnTo>
                      <a:pt x="414" y="220"/>
                    </a:lnTo>
                    <a:lnTo>
                      <a:pt x="414" y="220"/>
                    </a:lnTo>
                    <a:lnTo>
                      <a:pt x="414" y="210"/>
                    </a:lnTo>
                    <a:lnTo>
                      <a:pt x="414" y="210"/>
                    </a:lnTo>
                    <a:lnTo>
                      <a:pt x="414" y="200"/>
                    </a:lnTo>
                    <a:lnTo>
                      <a:pt x="338" y="200"/>
                    </a:lnTo>
                    <a:lnTo>
                      <a:pt x="338" y="200"/>
                    </a:lnTo>
                    <a:lnTo>
                      <a:pt x="336" y="192"/>
                    </a:lnTo>
                    <a:lnTo>
                      <a:pt x="330" y="184"/>
                    </a:lnTo>
                    <a:lnTo>
                      <a:pt x="324" y="180"/>
                    </a:lnTo>
                    <a:lnTo>
                      <a:pt x="314" y="176"/>
                    </a:lnTo>
                    <a:lnTo>
                      <a:pt x="314" y="176"/>
                    </a:lnTo>
                    <a:close/>
                    <a:moveTo>
                      <a:pt x="200" y="364"/>
                    </a:moveTo>
                    <a:lnTo>
                      <a:pt x="200" y="364"/>
                    </a:lnTo>
                    <a:lnTo>
                      <a:pt x="194" y="364"/>
                    </a:lnTo>
                    <a:lnTo>
                      <a:pt x="190" y="360"/>
                    </a:lnTo>
                    <a:lnTo>
                      <a:pt x="186" y="354"/>
                    </a:lnTo>
                    <a:lnTo>
                      <a:pt x="186" y="348"/>
                    </a:lnTo>
                    <a:lnTo>
                      <a:pt x="186" y="348"/>
                    </a:lnTo>
                    <a:lnTo>
                      <a:pt x="186" y="342"/>
                    </a:lnTo>
                    <a:lnTo>
                      <a:pt x="190" y="338"/>
                    </a:lnTo>
                    <a:lnTo>
                      <a:pt x="194" y="334"/>
                    </a:lnTo>
                    <a:lnTo>
                      <a:pt x="200" y="334"/>
                    </a:lnTo>
                    <a:lnTo>
                      <a:pt x="200" y="334"/>
                    </a:lnTo>
                    <a:lnTo>
                      <a:pt x="206" y="334"/>
                    </a:lnTo>
                    <a:lnTo>
                      <a:pt x="212" y="338"/>
                    </a:lnTo>
                    <a:lnTo>
                      <a:pt x="216" y="342"/>
                    </a:lnTo>
                    <a:lnTo>
                      <a:pt x="216" y="348"/>
                    </a:lnTo>
                    <a:lnTo>
                      <a:pt x="216" y="348"/>
                    </a:lnTo>
                    <a:lnTo>
                      <a:pt x="216" y="354"/>
                    </a:lnTo>
                    <a:lnTo>
                      <a:pt x="212" y="360"/>
                    </a:lnTo>
                    <a:lnTo>
                      <a:pt x="206" y="364"/>
                    </a:lnTo>
                    <a:lnTo>
                      <a:pt x="200" y="364"/>
                    </a:lnTo>
                    <a:lnTo>
                      <a:pt x="200" y="364"/>
                    </a:lnTo>
                    <a:close/>
                    <a:moveTo>
                      <a:pt x="334" y="118"/>
                    </a:moveTo>
                    <a:lnTo>
                      <a:pt x="394" y="118"/>
                    </a:lnTo>
                    <a:lnTo>
                      <a:pt x="394" y="118"/>
                    </a:lnTo>
                    <a:lnTo>
                      <a:pt x="402" y="138"/>
                    </a:lnTo>
                    <a:lnTo>
                      <a:pt x="334" y="138"/>
                    </a:lnTo>
                    <a:lnTo>
                      <a:pt x="334" y="118"/>
                    </a:lnTo>
                    <a:close/>
                    <a:moveTo>
                      <a:pt x="16" y="310"/>
                    </a:moveTo>
                    <a:lnTo>
                      <a:pt x="16" y="304"/>
                    </a:lnTo>
                    <a:lnTo>
                      <a:pt x="16" y="304"/>
                    </a:lnTo>
                    <a:lnTo>
                      <a:pt x="16" y="292"/>
                    </a:lnTo>
                    <a:lnTo>
                      <a:pt x="20" y="278"/>
                    </a:lnTo>
                    <a:lnTo>
                      <a:pt x="24" y="268"/>
                    </a:lnTo>
                    <a:lnTo>
                      <a:pt x="30" y="256"/>
                    </a:lnTo>
                    <a:lnTo>
                      <a:pt x="38" y="248"/>
                    </a:lnTo>
                    <a:lnTo>
                      <a:pt x="46" y="240"/>
                    </a:lnTo>
                    <a:lnTo>
                      <a:pt x="56" y="232"/>
                    </a:lnTo>
                    <a:lnTo>
                      <a:pt x="66" y="226"/>
                    </a:lnTo>
                    <a:lnTo>
                      <a:pt x="66" y="226"/>
                    </a:lnTo>
                    <a:lnTo>
                      <a:pt x="72" y="234"/>
                    </a:lnTo>
                    <a:lnTo>
                      <a:pt x="80" y="240"/>
                    </a:lnTo>
                    <a:lnTo>
                      <a:pt x="88" y="244"/>
                    </a:lnTo>
                    <a:lnTo>
                      <a:pt x="98" y="246"/>
                    </a:lnTo>
                    <a:lnTo>
                      <a:pt x="98" y="246"/>
                    </a:lnTo>
                    <a:lnTo>
                      <a:pt x="110" y="244"/>
                    </a:lnTo>
                    <a:lnTo>
                      <a:pt x="120" y="238"/>
                    </a:lnTo>
                    <a:lnTo>
                      <a:pt x="128" y="230"/>
                    </a:lnTo>
                    <a:lnTo>
                      <a:pt x="132" y="220"/>
                    </a:lnTo>
                    <a:lnTo>
                      <a:pt x="132" y="220"/>
                    </a:lnTo>
                    <a:lnTo>
                      <a:pt x="136" y="220"/>
                    </a:lnTo>
                    <a:lnTo>
                      <a:pt x="168" y="220"/>
                    </a:lnTo>
                    <a:lnTo>
                      <a:pt x="168" y="220"/>
                    </a:lnTo>
                    <a:lnTo>
                      <a:pt x="170" y="212"/>
                    </a:lnTo>
                    <a:lnTo>
                      <a:pt x="172" y="202"/>
                    </a:lnTo>
                    <a:lnTo>
                      <a:pt x="172" y="200"/>
                    </a:lnTo>
                    <a:lnTo>
                      <a:pt x="136" y="200"/>
                    </a:lnTo>
                    <a:lnTo>
                      <a:pt x="136" y="200"/>
                    </a:lnTo>
                    <a:lnTo>
                      <a:pt x="132" y="200"/>
                    </a:lnTo>
                    <a:lnTo>
                      <a:pt x="132" y="200"/>
                    </a:lnTo>
                    <a:lnTo>
                      <a:pt x="128" y="190"/>
                    </a:lnTo>
                    <a:lnTo>
                      <a:pt x="120" y="182"/>
                    </a:lnTo>
                    <a:lnTo>
                      <a:pt x="110" y="176"/>
                    </a:lnTo>
                    <a:lnTo>
                      <a:pt x="98" y="174"/>
                    </a:lnTo>
                    <a:lnTo>
                      <a:pt x="98" y="174"/>
                    </a:lnTo>
                    <a:lnTo>
                      <a:pt x="92" y="176"/>
                    </a:lnTo>
                    <a:lnTo>
                      <a:pt x="86" y="176"/>
                    </a:lnTo>
                    <a:lnTo>
                      <a:pt x="74" y="184"/>
                    </a:lnTo>
                    <a:lnTo>
                      <a:pt x="66" y="194"/>
                    </a:lnTo>
                    <a:lnTo>
                      <a:pt x="64" y="200"/>
                    </a:lnTo>
                    <a:lnTo>
                      <a:pt x="62" y="206"/>
                    </a:lnTo>
                    <a:lnTo>
                      <a:pt x="62" y="206"/>
                    </a:lnTo>
                    <a:lnTo>
                      <a:pt x="52" y="212"/>
                    </a:lnTo>
                    <a:lnTo>
                      <a:pt x="42" y="218"/>
                    </a:lnTo>
                    <a:lnTo>
                      <a:pt x="32" y="224"/>
                    </a:lnTo>
                    <a:lnTo>
                      <a:pt x="24" y="232"/>
                    </a:lnTo>
                    <a:lnTo>
                      <a:pt x="16" y="242"/>
                    </a:lnTo>
                    <a:lnTo>
                      <a:pt x="10" y="252"/>
                    </a:lnTo>
                    <a:lnTo>
                      <a:pt x="4" y="262"/>
                    </a:lnTo>
                    <a:lnTo>
                      <a:pt x="0" y="274"/>
                    </a:lnTo>
                    <a:lnTo>
                      <a:pt x="0" y="274"/>
                    </a:lnTo>
                    <a:lnTo>
                      <a:pt x="6" y="292"/>
                    </a:lnTo>
                    <a:lnTo>
                      <a:pt x="16" y="310"/>
                    </a:lnTo>
                    <a:lnTo>
                      <a:pt x="16" y="310"/>
                    </a:lnTo>
                    <a:close/>
                    <a:moveTo>
                      <a:pt x="98" y="194"/>
                    </a:moveTo>
                    <a:lnTo>
                      <a:pt x="98" y="194"/>
                    </a:lnTo>
                    <a:lnTo>
                      <a:pt x="104" y="196"/>
                    </a:lnTo>
                    <a:lnTo>
                      <a:pt x="110" y="198"/>
                    </a:lnTo>
                    <a:lnTo>
                      <a:pt x="112" y="204"/>
                    </a:lnTo>
                    <a:lnTo>
                      <a:pt x="114" y="210"/>
                    </a:lnTo>
                    <a:lnTo>
                      <a:pt x="114" y="210"/>
                    </a:lnTo>
                    <a:lnTo>
                      <a:pt x="112" y="216"/>
                    </a:lnTo>
                    <a:lnTo>
                      <a:pt x="110" y="220"/>
                    </a:lnTo>
                    <a:lnTo>
                      <a:pt x="104" y="224"/>
                    </a:lnTo>
                    <a:lnTo>
                      <a:pt x="98" y="226"/>
                    </a:lnTo>
                    <a:lnTo>
                      <a:pt x="98" y="226"/>
                    </a:lnTo>
                    <a:lnTo>
                      <a:pt x="92" y="224"/>
                    </a:lnTo>
                    <a:lnTo>
                      <a:pt x="88" y="220"/>
                    </a:lnTo>
                    <a:lnTo>
                      <a:pt x="84" y="216"/>
                    </a:lnTo>
                    <a:lnTo>
                      <a:pt x="82" y="210"/>
                    </a:lnTo>
                    <a:lnTo>
                      <a:pt x="82" y="210"/>
                    </a:lnTo>
                    <a:lnTo>
                      <a:pt x="84" y="204"/>
                    </a:lnTo>
                    <a:lnTo>
                      <a:pt x="88" y="198"/>
                    </a:lnTo>
                    <a:lnTo>
                      <a:pt x="92" y="196"/>
                    </a:lnTo>
                    <a:lnTo>
                      <a:pt x="98" y="194"/>
                    </a:lnTo>
                    <a:lnTo>
                      <a:pt x="98" y="194"/>
                    </a:lnTo>
                    <a:close/>
                    <a:moveTo>
                      <a:pt x="108" y="306"/>
                    </a:moveTo>
                    <a:lnTo>
                      <a:pt x="36" y="306"/>
                    </a:lnTo>
                    <a:lnTo>
                      <a:pt x="36" y="286"/>
                    </a:lnTo>
                    <a:lnTo>
                      <a:pt x="108" y="286"/>
                    </a:lnTo>
                    <a:lnTo>
                      <a:pt x="108" y="286"/>
                    </a:lnTo>
                    <a:lnTo>
                      <a:pt x="124" y="284"/>
                    </a:lnTo>
                    <a:lnTo>
                      <a:pt x="140" y="280"/>
                    </a:lnTo>
                    <a:lnTo>
                      <a:pt x="154" y="272"/>
                    </a:lnTo>
                    <a:lnTo>
                      <a:pt x="166" y="262"/>
                    </a:lnTo>
                    <a:lnTo>
                      <a:pt x="178" y="250"/>
                    </a:lnTo>
                    <a:lnTo>
                      <a:pt x="184" y="234"/>
                    </a:lnTo>
                    <a:lnTo>
                      <a:pt x="190" y="220"/>
                    </a:lnTo>
                    <a:lnTo>
                      <a:pt x="192" y="202"/>
                    </a:lnTo>
                    <a:lnTo>
                      <a:pt x="192" y="158"/>
                    </a:lnTo>
                    <a:lnTo>
                      <a:pt x="212" y="158"/>
                    </a:lnTo>
                    <a:lnTo>
                      <a:pt x="212" y="202"/>
                    </a:lnTo>
                    <a:lnTo>
                      <a:pt x="212" y="202"/>
                    </a:lnTo>
                    <a:lnTo>
                      <a:pt x="210" y="224"/>
                    </a:lnTo>
                    <a:lnTo>
                      <a:pt x="204" y="242"/>
                    </a:lnTo>
                    <a:lnTo>
                      <a:pt x="194" y="260"/>
                    </a:lnTo>
                    <a:lnTo>
                      <a:pt x="180" y="276"/>
                    </a:lnTo>
                    <a:lnTo>
                      <a:pt x="166" y="288"/>
                    </a:lnTo>
                    <a:lnTo>
                      <a:pt x="148" y="298"/>
                    </a:lnTo>
                    <a:lnTo>
                      <a:pt x="128" y="304"/>
                    </a:lnTo>
                    <a:lnTo>
                      <a:pt x="108" y="306"/>
                    </a:lnTo>
                    <a:lnTo>
                      <a:pt x="108" y="306"/>
                    </a:lnTo>
                    <a:close/>
                    <a:moveTo>
                      <a:pt x="192" y="68"/>
                    </a:moveTo>
                    <a:lnTo>
                      <a:pt x="192" y="98"/>
                    </a:lnTo>
                    <a:lnTo>
                      <a:pt x="212" y="98"/>
                    </a:lnTo>
                    <a:lnTo>
                      <a:pt x="212" y="68"/>
                    </a:lnTo>
                    <a:lnTo>
                      <a:pt x="212" y="68"/>
                    </a:lnTo>
                    <a:lnTo>
                      <a:pt x="222" y="64"/>
                    </a:lnTo>
                    <a:lnTo>
                      <a:pt x="230" y="56"/>
                    </a:lnTo>
                    <a:lnTo>
                      <a:pt x="236" y="46"/>
                    </a:lnTo>
                    <a:lnTo>
                      <a:pt x="236" y="34"/>
                    </a:lnTo>
                    <a:lnTo>
                      <a:pt x="236" y="34"/>
                    </a:lnTo>
                    <a:lnTo>
                      <a:pt x="236" y="28"/>
                    </a:lnTo>
                    <a:lnTo>
                      <a:pt x="234" y="22"/>
                    </a:lnTo>
                    <a:lnTo>
                      <a:pt x="230" y="16"/>
                    </a:lnTo>
                    <a:lnTo>
                      <a:pt x="226" y="10"/>
                    </a:lnTo>
                    <a:lnTo>
                      <a:pt x="222" y="6"/>
                    </a:lnTo>
                    <a:lnTo>
                      <a:pt x="216" y="2"/>
                    </a:lnTo>
                    <a:lnTo>
                      <a:pt x="208" y="0"/>
                    </a:lnTo>
                    <a:lnTo>
                      <a:pt x="202" y="0"/>
                    </a:lnTo>
                    <a:lnTo>
                      <a:pt x="202" y="0"/>
                    </a:lnTo>
                    <a:lnTo>
                      <a:pt x="194" y="0"/>
                    </a:lnTo>
                    <a:lnTo>
                      <a:pt x="188" y="2"/>
                    </a:lnTo>
                    <a:lnTo>
                      <a:pt x="182" y="6"/>
                    </a:lnTo>
                    <a:lnTo>
                      <a:pt x="176" y="10"/>
                    </a:lnTo>
                    <a:lnTo>
                      <a:pt x="172" y="16"/>
                    </a:lnTo>
                    <a:lnTo>
                      <a:pt x="168" y="22"/>
                    </a:lnTo>
                    <a:lnTo>
                      <a:pt x="166" y="28"/>
                    </a:lnTo>
                    <a:lnTo>
                      <a:pt x="166" y="34"/>
                    </a:lnTo>
                    <a:lnTo>
                      <a:pt x="166" y="34"/>
                    </a:lnTo>
                    <a:lnTo>
                      <a:pt x="168" y="46"/>
                    </a:lnTo>
                    <a:lnTo>
                      <a:pt x="174" y="56"/>
                    </a:lnTo>
                    <a:lnTo>
                      <a:pt x="182" y="64"/>
                    </a:lnTo>
                    <a:lnTo>
                      <a:pt x="192" y="68"/>
                    </a:lnTo>
                    <a:lnTo>
                      <a:pt x="192" y="68"/>
                    </a:lnTo>
                    <a:close/>
                    <a:moveTo>
                      <a:pt x="202" y="20"/>
                    </a:moveTo>
                    <a:lnTo>
                      <a:pt x="202" y="20"/>
                    </a:lnTo>
                    <a:lnTo>
                      <a:pt x="208" y="20"/>
                    </a:lnTo>
                    <a:lnTo>
                      <a:pt x="212" y="24"/>
                    </a:lnTo>
                    <a:lnTo>
                      <a:pt x="216" y="28"/>
                    </a:lnTo>
                    <a:lnTo>
                      <a:pt x="216" y="34"/>
                    </a:lnTo>
                    <a:lnTo>
                      <a:pt x="216" y="34"/>
                    </a:lnTo>
                    <a:lnTo>
                      <a:pt x="216" y="40"/>
                    </a:lnTo>
                    <a:lnTo>
                      <a:pt x="212" y="46"/>
                    </a:lnTo>
                    <a:lnTo>
                      <a:pt x="208" y="50"/>
                    </a:lnTo>
                    <a:lnTo>
                      <a:pt x="202" y="50"/>
                    </a:lnTo>
                    <a:lnTo>
                      <a:pt x="202" y="50"/>
                    </a:lnTo>
                    <a:lnTo>
                      <a:pt x="196" y="50"/>
                    </a:lnTo>
                    <a:lnTo>
                      <a:pt x="190" y="46"/>
                    </a:lnTo>
                    <a:lnTo>
                      <a:pt x="188" y="40"/>
                    </a:lnTo>
                    <a:lnTo>
                      <a:pt x="186" y="34"/>
                    </a:lnTo>
                    <a:lnTo>
                      <a:pt x="186" y="34"/>
                    </a:lnTo>
                    <a:lnTo>
                      <a:pt x="188" y="28"/>
                    </a:lnTo>
                    <a:lnTo>
                      <a:pt x="190" y="24"/>
                    </a:lnTo>
                    <a:lnTo>
                      <a:pt x="196" y="20"/>
                    </a:lnTo>
                    <a:lnTo>
                      <a:pt x="202" y="20"/>
                    </a:lnTo>
                    <a:lnTo>
                      <a:pt x="202" y="20"/>
                    </a:lnTo>
                    <a:close/>
                    <a:moveTo>
                      <a:pt x="10" y="118"/>
                    </a:moveTo>
                    <a:lnTo>
                      <a:pt x="274" y="118"/>
                    </a:lnTo>
                    <a:lnTo>
                      <a:pt x="274" y="138"/>
                    </a:lnTo>
                    <a:lnTo>
                      <a:pt x="2" y="138"/>
                    </a:lnTo>
                    <a:lnTo>
                      <a:pt x="2" y="138"/>
                    </a:lnTo>
                    <a:lnTo>
                      <a:pt x="10" y="118"/>
                    </a:lnTo>
                    <a:lnTo>
                      <a:pt x="10" y="1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Univers for KPMG" panose="020B0603020202020204" pitchFamily="34" charset="0"/>
                  <a:ea typeface="+mn-ea"/>
                  <a:cs typeface="+mn-cs"/>
                </a:endParaRPr>
              </a:p>
            </p:txBody>
          </p:sp>
        </p:grpSp>
      </p:grpSp>
      <p:graphicFrame>
        <p:nvGraphicFramePr>
          <p:cNvPr id="64" name="Table 63">
            <a:extLst>
              <a:ext uri="{FF2B5EF4-FFF2-40B4-BE49-F238E27FC236}">
                <a16:creationId xmlns:a16="http://schemas.microsoft.com/office/drawing/2014/main" id="{5B65D35B-E3F3-4147-9630-69070932E7CF}"/>
              </a:ext>
            </a:extLst>
          </p:cNvPr>
          <p:cNvGraphicFramePr>
            <a:graphicFrameLocks noGrp="1"/>
          </p:cNvGraphicFramePr>
          <p:nvPr>
            <p:extLst>
              <p:ext uri="{D42A27DB-BD31-4B8C-83A1-F6EECF244321}">
                <p14:modId xmlns:p14="http://schemas.microsoft.com/office/powerpoint/2010/main" val="2838183361"/>
              </p:ext>
            </p:extLst>
          </p:nvPr>
        </p:nvGraphicFramePr>
        <p:xfrm>
          <a:off x="1631504" y="3532357"/>
          <a:ext cx="8928992" cy="1614398"/>
        </p:xfrm>
        <a:graphic>
          <a:graphicData uri="http://schemas.openxmlformats.org/drawingml/2006/table">
            <a:tbl>
              <a:tblPr firstRow="1" bandRow="1">
                <a:tableStyleId>{5C22544A-7EE6-4342-B048-85BDC9FD1C3A}</a:tableStyleId>
              </a:tblPr>
              <a:tblGrid>
                <a:gridCol w="2088232">
                  <a:extLst>
                    <a:ext uri="{9D8B030D-6E8A-4147-A177-3AD203B41FA5}">
                      <a16:colId xmlns:a16="http://schemas.microsoft.com/office/drawing/2014/main" val="20000"/>
                    </a:ext>
                  </a:extLst>
                </a:gridCol>
                <a:gridCol w="6048672">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tblGrid>
              <a:tr h="1614398">
                <a:tc>
                  <a:txBody>
                    <a:bodyPr/>
                    <a:lstStyle/>
                    <a:p>
                      <a:pPr algn="ctr" eaLnBrk="0" fontAlgn="base" hangingPunct="0">
                        <a:spcBef>
                          <a:spcPct val="50000"/>
                        </a:spcBef>
                        <a:spcAft>
                          <a:spcPct val="0"/>
                        </a:spcAft>
                      </a:pPr>
                      <a:r>
                        <a:rPr lang="es-ES" sz="1100" b="0" kern="1200" baseline="0" dirty="0">
                          <a:solidFill>
                            <a:schemeClr val="dk1"/>
                          </a:solidFill>
                          <a:latin typeface="Univers for KPMG Cond" panose="020B0606020202020204" pitchFamily="34" charset="0"/>
                          <a:ea typeface="+mn-ea"/>
                          <a:cs typeface="+mn-cs"/>
                        </a:rPr>
                        <a:t>Elaboración de cuentas anuales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b="0" kern="1200" baseline="0" dirty="0">
                          <a:solidFill>
                            <a:schemeClr val="dk1"/>
                          </a:solidFill>
                          <a:latin typeface="Univers for KPMG Cond" panose="020B0606020202020204" pitchFamily="34" charset="0"/>
                          <a:ea typeface="+mn-ea"/>
                          <a:cs typeface="+mn-cs"/>
                        </a:rPr>
                        <a:t>La elaboración del borrador de las cuentas anuales la realiza su Auditor (Actualmente Deloitte) y posteriormente son validadas y presentadas por Garnica.</a:t>
                      </a:r>
                    </a:p>
                    <a:p>
                      <a:pPr marL="171450" indent="-171450" algn="l">
                        <a:buFont typeface="Arial" panose="020B0604020202020204" pitchFamily="34" charset="0"/>
                        <a:buChar char="•"/>
                      </a:pPr>
                      <a:r>
                        <a:rPr lang="es-ES" sz="1100" b="0" kern="1200" baseline="0" dirty="0">
                          <a:solidFill>
                            <a:schemeClr val="dk1"/>
                          </a:solidFill>
                          <a:latin typeface="Univers for KPMG Cond" panose="020B0606020202020204" pitchFamily="34" charset="0"/>
                          <a:ea typeface="+mn-ea"/>
                          <a:cs typeface="+mn-cs"/>
                        </a:rPr>
                        <a:t>Existe una colaboración y dedicación por parte de los empleados de las plantas y a nivel central para que los auditores puedan elaborar dichas cuentas anuales.</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Outlook</a:t>
                      </a:r>
                    </a:p>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Excel</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314067079"/>
                  </a:ext>
                </a:extLst>
              </a:tr>
            </a:tbl>
          </a:graphicData>
        </a:graphic>
      </p:graphicFrame>
      <p:sp>
        <p:nvSpPr>
          <p:cNvPr id="70" name="KMATable0ValueChain2">
            <a:extLst>
              <a:ext uri="{FF2B5EF4-FFF2-40B4-BE49-F238E27FC236}">
                <a16:creationId xmlns:a16="http://schemas.microsoft.com/office/drawing/2014/main" id="{97F69E8E-1CB6-448F-97E3-F7241C66E1C4}"/>
              </a:ext>
            </a:extLst>
          </p:cNvPr>
          <p:cNvSpPr>
            <a:spLocks noChangeArrowheads="1"/>
          </p:cNvSpPr>
          <p:nvPr/>
        </p:nvSpPr>
        <p:spPr bwMode="auto">
          <a:xfrm>
            <a:off x="7140568" y="178744"/>
            <a:ext cx="4104000" cy="163048"/>
          </a:xfrm>
          <a:prstGeom prst="chevron">
            <a:avLst>
              <a:gd name="adj" fmla="val 21138"/>
            </a:avLst>
          </a:prstGeom>
          <a:solidFill>
            <a:schemeClr val="tx2"/>
          </a:solidFill>
          <a:ln>
            <a:noFill/>
          </a:ln>
        </p:spPr>
        <p:txBody>
          <a:bodyPr lIns="0" r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s-ES_tradnl" sz="105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Procesos de Finanzas</a:t>
            </a:r>
          </a:p>
        </p:txBody>
      </p:sp>
      <p:sp>
        <p:nvSpPr>
          <p:cNvPr id="73" name="Rounded Rectangle 59">
            <a:extLst>
              <a:ext uri="{FF2B5EF4-FFF2-40B4-BE49-F238E27FC236}">
                <a16:creationId xmlns:a16="http://schemas.microsoft.com/office/drawing/2014/main" id="{CD414848-0A12-46EA-B907-586AD10FE965}"/>
              </a:ext>
            </a:extLst>
          </p:cNvPr>
          <p:cNvSpPr/>
          <p:nvPr/>
        </p:nvSpPr>
        <p:spPr>
          <a:xfrm>
            <a:off x="7669537" y="631488"/>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Cuentas a Cobrar</a:t>
            </a:r>
            <a:endParaRPr kumimoji="0" lang="es-ES"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74" name="Rounded Rectangle 59">
            <a:extLst>
              <a:ext uri="{FF2B5EF4-FFF2-40B4-BE49-F238E27FC236}">
                <a16:creationId xmlns:a16="http://schemas.microsoft.com/office/drawing/2014/main" id="{5C6E25B7-D13F-4E20-BFB8-E041740B5F07}"/>
              </a:ext>
            </a:extLst>
          </p:cNvPr>
          <p:cNvSpPr/>
          <p:nvPr/>
        </p:nvSpPr>
        <p:spPr>
          <a:xfrm>
            <a:off x="8696350" y="631488"/>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Tesorería</a:t>
            </a:r>
            <a:endParaRPr lang="es-ES" sz="900" i="1" dirty="0">
              <a:solidFill>
                <a:prstClr val="white"/>
              </a:solidFill>
              <a:latin typeface="Univers for KPMG Cond" panose="020B0606020202020204" pitchFamily="34" charset="0"/>
            </a:endParaRPr>
          </a:p>
        </p:txBody>
      </p:sp>
      <p:sp>
        <p:nvSpPr>
          <p:cNvPr id="77" name="Rounded Rectangle 59">
            <a:extLst>
              <a:ext uri="{FF2B5EF4-FFF2-40B4-BE49-F238E27FC236}">
                <a16:creationId xmlns:a16="http://schemas.microsoft.com/office/drawing/2014/main" id="{8FF13277-A87D-4444-B268-355C3D5DBE07}"/>
              </a:ext>
            </a:extLst>
          </p:cNvPr>
          <p:cNvSpPr/>
          <p:nvPr/>
        </p:nvSpPr>
        <p:spPr>
          <a:xfrm>
            <a:off x="9723162" y="631488"/>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Impuestos</a:t>
            </a:r>
            <a:endParaRPr lang="es-ES" sz="900" i="1" dirty="0">
              <a:solidFill>
                <a:prstClr val="white"/>
              </a:solidFill>
              <a:latin typeface="Univers for KPMG Cond" panose="020B0606020202020204" pitchFamily="34" charset="0"/>
            </a:endParaRPr>
          </a:p>
        </p:txBody>
      </p:sp>
      <p:sp>
        <p:nvSpPr>
          <p:cNvPr id="83" name="Rounded Rectangle 59">
            <a:extLst>
              <a:ext uri="{FF2B5EF4-FFF2-40B4-BE49-F238E27FC236}">
                <a16:creationId xmlns:a16="http://schemas.microsoft.com/office/drawing/2014/main" id="{5D8BEE83-4C9F-4F67-A710-E891A343519C}"/>
              </a:ext>
            </a:extLst>
          </p:cNvPr>
          <p:cNvSpPr/>
          <p:nvPr/>
        </p:nvSpPr>
        <p:spPr>
          <a:xfrm>
            <a:off x="7156668"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a:solidFill>
                  <a:prstClr val="white"/>
                </a:solidFill>
                <a:latin typeface="Univers for KPMG Cond" panose="020B0606020202020204" pitchFamily="34" charset="0"/>
              </a:rPr>
              <a:t>Cuentas </a:t>
            </a:r>
            <a:r>
              <a:rPr lang="es-ES_tradnl" sz="900" i="1" dirty="0">
                <a:solidFill>
                  <a:prstClr val="white"/>
                </a:solidFill>
                <a:latin typeface="Univers for KPMG Cond" panose="020B0606020202020204" pitchFamily="34" charset="0"/>
              </a:rPr>
              <a:t>a Pagar</a:t>
            </a:r>
            <a:endParaRPr lang="es-ES" sz="900" i="1" dirty="0">
              <a:solidFill>
                <a:prstClr val="white"/>
              </a:solidFill>
              <a:latin typeface="Univers for KPMG Cond" panose="020B0606020202020204" pitchFamily="34" charset="0"/>
            </a:endParaRPr>
          </a:p>
        </p:txBody>
      </p:sp>
      <p:sp>
        <p:nvSpPr>
          <p:cNvPr id="85" name="Rounded Rectangle 59">
            <a:extLst>
              <a:ext uri="{FF2B5EF4-FFF2-40B4-BE49-F238E27FC236}">
                <a16:creationId xmlns:a16="http://schemas.microsoft.com/office/drawing/2014/main" id="{1B2FB7F7-5353-4BA5-8031-0CF447F5C43D}"/>
              </a:ext>
            </a:extLst>
          </p:cNvPr>
          <p:cNvSpPr/>
          <p:nvPr/>
        </p:nvSpPr>
        <p:spPr>
          <a:xfrm>
            <a:off x="8167555"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Gastos de Viaje</a:t>
            </a:r>
            <a:endParaRPr lang="es-ES" sz="900" i="1" dirty="0">
              <a:solidFill>
                <a:prstClr val="white"/>
              </a:solidFill>
              <a:latin typeface="Univers for KPMG Cond" panose="020B0606020202020204" pitchFamily="34" charset="0"/>
            </a:endParaRPr>
          </a:p>
        </p:txBody>
      </p:sp>
      <p:sp>
        <p:nvSpPr>
          <p:cNvPr id="86" name="Rounded Rectangle 59">
            <a:extLst>
              <a:ext uri="{FF2B5EF4-FFF2-40B4-BE49-F238E27FC236}">
                <a16:creationId xmlns:a16="http://schemas.microsoft.com/office/drawing/2014/main" id="{131253F1-2829-41F0-9405-D485F7E08DFE}"/>
              </a:ext>
            </a:extLst>
          </p:cNvPr>
          <p:cNvSpPr/>
          <p:nvPr/>
        </p:nvSpPr>
        <p:spPr>
          <a:xfrm>
            <a:off x="9201792" y="378194"/>
            <a:ext cx="972000" cy="216000"/>
          </a:xfrm>
          <a:prstGeom prst="roundRect">
            <a:avLst/>
          </a:prstGeom>
          <a:solidFill>
            <a:schemeClr val="bg2">
              <a:lumMod val="7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Contabilidad General</a:t>
            </a:r>
            <a:endParaRPr lang="es-ES" sz="900" i="1" dirty="0">
              <a:solidFill>
                <a:prstClr val="white"/>
              </a:solidFill>
              <a:latin typeface="Univers for KPMG Cond" panose="020B0606020202020204" pitchFamily="34" charset="0"/>
            </a:endParaRPr>
          </a:p>
        </p:txBody>
      </p:sp>
      <p:sp>
        <p:nvSpPr>
          <p:cNvPr id="87" name="Rounded Rectangle 59">
            <a:extLst>
              <a:ext uri="{FF2B5EF4-FFF2-40B4-BE49-F238E27FC236}">
                <a16:creationId xmlns:a16="http://schemas.microsoft.com/office/drawing/2014/main" id="{BCD65A8A-BCEE-42A6-ABC6-F4D41D2909BD}"/>
              </a:ext>
            </a:extLst>
          </p:cNvPr>
          <p:cNvSpPr/>
          <p:nvPr/>
        </p:nvSpPr>
        <p:spPr>
          <a:xfrm>
            <a:off x="10236030"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Controlling</a:t>
            </a:r>
            <a:endParaRPr lang="es-ES" sz="900" i="1" dirty="0">
              <a:solidFill>
                <a:prstClr val="white"/>
              </a:solidFill>
              <a:latin typeface="Univers for KPMG Cond" panose="020B0606020202020204" pitchFamily="34" charset="0"/>
            </a:endParaRPr>
          </a:p>
        </p:txBody>
      </p:sp>
      <p:grpSp>
        <p:nvGrpSpPr>
          <p:cNvPr id="48" name="Group 47">
            <a:extLst>
              <a:ext uri="{FF2B5EF4-FFF2-40B4-BE49-F238E27FC236}">
                <a16:creationId xmlns:a16="http://schemas.microsoft.com/office/drawing/2014/main" id="{AB5AA3C4-79F0-4636-AE5A-C0CD91A84528}"/>
              </a:ext>
            </a:extLst>
          </p:cNvPr>
          <p:cNvGrpSpPr/>
          <p:nvPr/>
        </p:nvGrpSpPr>
        <p:grpSpPr>
          <a:xfrm>
            <a:off x="5006877" y="44624"/>
            <a:ext cx="2119585" cy="744515"/>
            <a:chOff x="5006877" y="44624"/>
            <a:chExt cx="2119585" cy="826693"/>
          </a:xfrm>
        </p:grpSpPr>
        <p:sp>
          <p:nvSpPr>
            <p:cNvPr id="67" name="AutoShape 7">
              <a:extLst>
                <a:ext uri="{FF2B5EF4-FFF2-40B4-BE49-F238E27FC236}">
                  <a16:creationId xmlns:a16="http://schemas.microsoft.com/office/drawing/2014/main" id="{CB72E9A0-2942-4258-AE63-DA8C596D8766}"/>
                </a:ext>
              </a:extLst>
            </p:cNvPr>
            <p:cNvSpPr>
              <a:spLocks noChangeArrowheads="1"/>
            </p:cNvSpPr>
            <p:nvPr/>
          </p:nvSpPr>
          <p:spPr bwMode="auto">
            <a:xfrm>
              <a:off x="5006877" y="655317"/>
              <a:ext cx="396000" cy="216000"/>
            </a:xfrm>
            <a:prstGeom prst="chevron">
              <a:avLst>
                <a:gd name="adj" fmla="val 19758"/>
              </a:avLst>
            </a:prstGeom>
            <a:solidFill>
              <a:srgbClr val="F68D2E"/>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68"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1" y="74832"/>
              <a:ext cx="396000" cy="216000"/>
            </a:xfrm>
            <a:prstGeom prst="chevron">
              <a:avLst>
                <a:gd name="adj" fmla="val 19758"/>
              </a:avLst>
            </a:prstGeom>
            <a:solidFill>
              <a:schemeClr val="accent5"/>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8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endParaRPr>
            </a:p>
          </p:txBody>
        </p:sp>
        <p:sp>
          <p:nvSpPr>
            <p:cNvPr id="72"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0" y="348584"/>
              <a:ext cx="396000" cy="216000"/>
            </a:xfrm>
            <a:prstGeom prst="chevron">
              <a:avLst>
                <a:gd name="adj" fmla="val 19758"/>
              </a:avLst>
            </a:prstGeom>
            <a:solidFill>
              <a:schemeClr val="bg2"/>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75" name="TextBox 74"/>
            <p:cNvSpPr txBox="1"/>
            <p:nvPr/>
          </p:nvSpPr>
          <p:spPr>
            <a:xfrm>
              <a:off x="5470278" y="44624"/>
              <a:ext cx="1656184" cy="204322"/>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err="1">
                  <a:ln>
                    <a:noFill/>
                  </a:ln>
                  <a:solidFill>
                    <a:srgbClr val="00338D"/>
                  </a:solidFill>
                  <a:effectLst/>
                  <a:uLnTx/>
                  <a:uFillTx/>
                  <a:latin typeface="Arial"/>
                  <a:ea typeface="+mn-ea"/>
                  <a:cs typeface="+mn-cs"/>
                </a:rPr>
                <a:t>Supply</a:t>
              </a:r>
              <a:r>
                <a:rPr kumimoji="0" lang="es-ES" sz="1100" b="0" i="0" u="none" strike="noStrike" kern="1200" cap="none" spc="0" normalizeH="0" baseline="0" noProof="0" dirty="0">
                  <a:ln>
                    <a:noFill/>
                  </a:ln>
                  <a:solidFill>
                    <a:srgbClr val="00338D"/>
                  </a:solidFill>
                  <a:effectLst/>
                  <a:uLnTx/>
                  <a:uFillTx/>
                  <a:latin typeface="Arial"/>
                  <a:ea typeface="+mn-ea"/>
                  <a:cs typeface="+mn-cs"/>
                </a:rPr>
                <a:t> </a:t>
              </a:r>
              <a:r>
                <a:rPr kumimoji="0" lang="es-ES" sz="1100" b="0" i="0" u="none" strike="noStrike" kern="1200" cap="none" spc="0" normalizeH="0" baseline="0" noProof="0" dirty="0" err="1">
                  <a:ln>
                    <a:noFill/>
                  </a:ln>
                  <a:solidFill>
                    <a:srgbClr val="00338D"/>
                  </a:solidFill>
                  <a:effectLst/>
                  <a:uLnTx/>
                  <a:uFillTx/>
                  <a:latin typeface="Arial"/>
                  <a:ea typeface="+mn-ea"/>
                  <a:cs typeface="+mn-cs"/>
                </a:rPr>
                <a:t>Chain</a:t>
              </a:r>
              <a:endParaRPr kumimoji="0" lang="es-ES" sz="1100" b="0" i="0" u="none" strike="noStrike" kern="1200" cap="none" spc="0" normalizeH="0" baseline="0" noProof="0" dirty="0">
                <a:ln>
                  <a:noFill/>
                </a:ln>
                <a:solidFill>
                  <a:srgbClr val="00338D"/>
                </a:solidFill>
                <a:effectLst/>
                <a:uLnTx/>
                <a:uFillTx/>
                <a:latin typeface="Arial"/>
                <a:ea typeface="+mn-ea"/>
                <a:cs typeface="+mn-cs"/>
              </a:endParaRPr>
            </a:p>
          </p:txBody>
        </p:sp>
        <p:sp>
          <p:nvSpPr>
            <p:cNvPr id="76" name="TextBox 75"/>
            <p:cNvSpPr txBox="1"/>
            <p:nvPr/>
          </p:nvSpPr>
          <p:spPr>
            <a:xfrm>
              <a:off x="5470278" y="328440"/>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Finanzas</a:t>
              </a:r>
            </a:p>
          </p:txBody>
        </p:sp>
        <p:sp>
          <p:nvSpPr>
            <p:cNvPr id="79" name="TextBox 78">
              <a:extLst>
                <a:ext uri="{FF2B5EF4-FFF2-40B4-BE49-F238E27FC236}">
                  <a16:creationId xmlns:a16="http://schemas.microsoft.com/office/drawing/2014/main" id="{7F0ED837-5337-47B6-AC8C-3872F871071C}"/>
                </a:ext>
              </a:extLst>
            </p:cNvPr>
            <p:cNvSpPr txBox="1"/>
            <p:nvPr/>
          </p:nvSpPr>
          <p:spPr>
            <a:xfrm>
              <a:off x="5470278" y="625943"/>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Producción</a:t>
              </a:r>
            </a:p>
          </p:txBody>
        </p:sp>
      </p:grpSp>
      <p:sp>
        <p:nvSpPr>
          <p:cNvPr id="51" name="AutoShape 7">
            <a:extLst>
              <a:ext uri="{FF2B5EF4-FFF2-40B4-BE49-F238E27FC236}">
                <a16:creationId xmlns:a16="http://schemas.microsoft.com/office/drawing/2014/main" id="{6993B1B7-6062-4ADD-A9CE-D08EF6F35A0C}"/>
              </a:ext>
            </a:extLst>
          </p:cNvPr>
          <p:cNvSpPr>
            <a:spLocks noChangeArrowheads="1"/>
          </p:cNvSpPr>
          <p:nvPr/>
        </p:nvSpPr>
        <p:spPr bwMode="auto">
          <a:xfrm>
            <a:off x="1382400" y="1882800"/>
            <a:ext cx="828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lvl1pPr marL="230188" indent="-230188"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marL="0" indent="0" algn="ctr" fontAlgn="base">
              <a:spcBef>
                <a:spcPct val="50000"/>
              </a:spcBef>
              <a:spcAft>
                <a:spcPct val="0"/>
              </a:spcAft>
            </a:pPr>
            <a:r>
              <a:rPr lang="es-ES" sz="700" b="1" kern="0" dirty="0">
                <a:solidFill>
                  <a:srgbClr val="FFFFFF"/>
                </a:solidFill>
              </a:rPr>
              <a:t>Elaboración calendario de Cierre</a:t>
            </a:r>
          </a:p>
        </p:txBody>
      </p:sp>
      <p:sp>
        <p:nvSpPr>
          <p:cNvPr id="55" name="AutoShape 7">
            <a:extLst>
              <a:ext uri="{FF2B5EF4-FFF2-40B4-BE49-F238E27FC236}">
                <a16:creationId xmlns:a16="http://schemas.microsoft.com/office/drawing/2014/main" id="{DBB5D2BA-37C2-45F6-9A0E-F963C732ED76}"/>
              </a:ext>
            </a:extLst>
          </p:cNvPr>
          <p:cNvSpPr>
            <a:spLocks noChangeArrowheads="1"/>
          </p:cNvSpPr>
          <p:nvPr/>
        </p:nvSpPr>
        <p:spPr bwMode="auto">
          <a:xfrm>
            <a:off x="2231794" y="1882800"/>
            <a:ext cx="828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algn="ctr" eaLnBrk="0" fontAlgn="base" hangingPunct="0">
              <a:spcBef>
                <a:spcPct val="50000"/>
              </a:spcBef>
              <a:spcAft>
                <a:spcPct val="0"/>
              </a:spcAft>
            </a:pPr>
            <a:r>
              <a:rPr lang="es-ES" sz="700" b="1" kern="0" dirty="0">
                <a:solidFill>
                  <a:srgbClr val="FFFFFF"/>
                </a:solidFill>
                <a:latin typeface="Arial" panose="020B0604020202020204" pitchFamily="34" charset="0"/>
                <a:cs typeface="Arial" panose="020B0604020202020204" pitchFamily="34" charset="0"/>
              </a:rPr>
              <a:t>Revisión de provisiones y estimaciones</a:t>
            </a:r>
          </a:p>
        </p:txBody>
      </p:sp>
      <p:sp>
        <p:nvSpPr>
          <p:cNvPr id="59" name="AutoShape 7">
            <a:extLst>
              <a:ext uri="{FF2B5EF4-FFF2-40B4-BE49-F238E27FC236}">
                <a16:creationId xmlns:a16="http://schemas.microsoft.com/office/drawing/2014/main" id="{A80AB124-A499-459B-ACF1-456CD4EA6141}"/>
              </a:ext>
            </a:extLst>
          </p:cNvPr>
          <p:cNvSpPr>
            <a:spLocks noChangeArrowheads="1"/>
          </p:cNvSpPr>
          <p:nvPr/>
        </p:nvSpPr>
        <p:spPr bwMode="auto">
          <a:xfrm>
            <a:off x="3081188" y="1882800"/>
            <a:ext cx="828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algn="ctr" eaLnBrk="0" fontAlgn="base" hangingPunct="0">
              <a:spcBef>
                <a:spcPct val="50000"/>
              </a:spcBef>
              <a:spcAft>
                <a:spcPct val="0"/>
              </a:spcAft>
            </a:pPr>
            <a:r>
              <a:rPr lang="es-ES" sz="700" b="1" kern="0" dirty="0">
                <a:solidFill>
                  <a:srgbClr val="FFFFFF"/>
                </a:solidFill>
                <a:latin typeface="Arial" panose="020B0604020202020204" pitchFamily="34" charset="0"/>
                <a:cs typeface="Arial" panose="020B0604020202020204" pitchFamily="34" charset="0"/>
              </a:rPr>
              <a:t>Revisión y ejecución del cierre mensual</a:t>
            </a:r>
          </a:p>
        </p:txBody>
      </p:sp>
      <p:sp>
        <p:nvSpPr>
          <p:cNvPr id="61" name="AutoShape 7">
            <a:extLst>
              <a:ext uri="{FF2B5EF4-FFF2-40B4-BE49-F238E27FC236}">
                <a16:creationId xmlns:a16="http://schemas.microsoft.com/office/drawing/2014/main" id="{15414D5B-EB42-4BB5-8CEF-E9E00B263A8F}"/>
              </a:ext>
            </a:extLst>
          </p:cNvPr>
          <p:cNvSpPr>
            <a:spLocks noChangeArrowheads="1"/>
          </p:cNvSpPr>
          <p:nvPr/>
        </p:nvSpPr>
        <p:spPr bwMode="auto">
          <a:xfrm>
            <a:off x="3930582" y="1882800"/>
            <a:ext cx="828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algn="ctr" eaLnBrk="0" fontAlgn="base" hangingPunct="0">
              <a:spcBef>
                <a:spcPct val="50000"/>
              </a:spcBef>
              <a:spcAft>
                <a:spcPct val="0"/>
              </a:spcAft>
            </a:pPr>
            <a:r>
              <a:rPr lang="es-ES" sz="700" b="1" kern="0" dirty="0">
                <a:solidFill>
                  <a:srgbClr val="FFFFFF"/>
                </a:solidFill>
                <a:latin typeface="Arial" panose="020B0604020202020204" pitchFamily="34" charset="0"/>
                <a:cs typeface="Arial" panose="020B0604020202020204" pitchFamily="34" charset="0"/>
              </a:rPr>
              <a:t>Elaboración paquete consolidación</a:t>
            </a:r>
          </a:p>
        </p:txBody>
      </p:sp>
      <p:sp>
        <p:nvSpPr>
          <p:cNvPr id="63" name="AutoShape 7">
            <a:extLst>
              <a:ext uri="{FF2B5EF4-FFF2-40B4-BE49-F238E27FC236}">
                <a16:creationId xmlns:a16="http://schemas.microsoft.com/office/drawing/2014/main" id="{41EBD2AD-8171-4C0D-9932-7849B2E39D9E}"/>
              </a:ext>
            </a:extLst>
          </p:cNvPr>
          <p:cNvSpPr>
            <a:spLocks noChangeArrowheads="1"/>
          </p:cNvSpPr>
          <p:nvPr/>
        </p:nvSpPr>
        <p:spPr bwMode="auto">
          <a:xfrm>
            <a:off x="4779976" y="1882800"/>
            <a:ext cx="828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algn="ctr" eaLnBrk="0" fontAlgn="base" hangingPunct="0">
              <a:spcBef>
                <a:spcPct val="50000"/>
              </a:spcBef>
              <a:spcAft>
                <a:spcPct val="0"/>
              </a:spcAft>
            </a:pPr>
            <a:r>
              <a:rPr lang="es-ES" sz="700" b="1" kern="0" dirty="0">
                <a:solidFill>
                  <a:srgbClr val="FFFFFF"/>
                </a:solidFill>
                <a:latin typeface="Arial" panose="020B0604020202020204" pitchFamily="34" charset="0"/>
                <a:cs typeface="Arial" panose="020B0604020202020204" pitchFamily="34" charset="0"/>
              </a:rPr>
              <a:t>Cierre contable anual</a:t>
            </a:r>
          </a:p>
        </p:txBody>
      </p:sp>
      <p:sp>
        <p:nvSpPr>
          <p:cNvPr id="65" name="AutoShape 7">
            <a:extLst>
              <a:ext uri="{FF2B5EF4-FFF2-40B4-BE49-F238E27FC236}">
                <a16:creationId xmlns:a16="http://schemas.microsoft.com/office/drawing/2014/main" id="{E25DF645-A92C-47B5-8A6F-D98EC363CE57}"/>
              </a:ext>
            </a:extLst>
          </p:cNvPr>
          <p:cNvSpPr>
            <a:spLocks noChangeArrowheads="1"/>
          </p:cNvSpPr>
          <p:nvPr/>
        </p:nvSpPr>
        <p:spPr bwMode="auto">
          <a:xfrm>
            <a:off x="5629372" y="1882800"/>
            <a:ext cx="828000" cy="468000"/>
          </a:xfrm>
          <a:prstGeom prst="chevron">
            <a:avLst>
              <a:gd name="adj" fmla="val 19758"/>
            </a:avLst>
          </a:prstGeom>
          <a:solidFill>
            <a:schemeClr val="bg2"/>
          </a:solidFill>
          <a:ln w="19050">
            <a:solidFill>
              <a:schemeClr val="accent6"/>
            </a:solidFill>
          </a:ln>
        </p:spPr>
        <p:txBody>
          <a:bodyPr wrap="square" lIns="0" tIns="0" rIns="0" bIns="0" anchor="ctr" anchorCtr="0"/>
          <a:lstStyle/>
          <a:p>
            <a:pPr algn="ctr" eaLnBrk="0" fontAlgn="base" hangingPunct="0">
              <a:spcBef>
                <a:spcPct val="50000"/>
              </a:spcBef>
              <a:spcAft>
                <a:spcPct val="0"/>
              </a:spcAft>
            </a:pPr>
            <a:r>
              <a:rPr lang="es-ES" sz="700" b="1" dirty="0">
                <a:solidFill>
                  <a:prstClr val="white"/>
                </a:solidFill>
                <a:latin typeface="Arial" panose="020B0604020202020204" pitchFamily="34" charset="0"/>
                <a:cs typeface="Arial" panose="020B0604020202020204" pitchFamily="34" charset="0"/>
              </a:rPr>
              <a:t>Elaboración de cuentas anuales</a:t>
            </a:r>
          </a:p>
        </p:txBody>
      </p:sp>
    </p:spTree>
    <p:extLst>
      <p:ext uri="{BB962C8B-B14F-4D97-AF65-F5344CB8AC3E}">
        <p14:creationId xmlns:p14="http://schemas.microsoft.com/office/powerpoint/2010/main" val="5413398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87101" name="think-cell Slide" r:id="rId6" imgW="216" imgH="216" progId="TCLayout.ActiveDocument.1">
                  <p:embed/>
                </p:oleObj>
              </mc:Choice>
              <mc:Fallback>
                <p:oleObj name="think-cell Slide" r:id="rId6" imgW="216" imgH="216" progId="TCLayout.ActiveDocument.1">
                  <p:embed/>
                  <p:pic>
                    <p:nvPicPr>
                      <p:cNvPr id="0" name=""/>
                      <p:cNvPicPr/>
                      <p:nvPr/>
                    </p:nvPicPr>
                    <p:blipFill>
                      <a:blip r:embed="rId7"/>
                      <a:stretch>
                        <a:fillRect/>
                      </a:stretch>
                    </p:blipFill>
                    <p:spPr>
                      <a:xfrm>
                        <a:off x="1525589" y="1589"/>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DE92D78-B88A-4237-B719-CF68C8EF0807}"/>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4000" b="0" i="0" u="none" strike="noStrike" kern="1200" cap="none" spc="0" normalizeH="0" baseline="0" noProof="0" dirty="0">
              <a:ln>
                <a:noFill/>
              </a:ln>
              <a:solidFill>
                <a:prstClr val="white"/>
              </a:solidFill>
              <a:effectLst/>
              <a:uLnTx/>
              <a:uFillTx/>
              <a:latin typeface="KPMG Extralight" panose="020B0303030202040204" pitchFamily="34" charset="0"/>
              <a:ea typeface="+mn-ea"/>
              <a:cs typeface="+mn-cs"/>
              <a:sym typeface="KPMG Extralight" panose="020B0303030202040204" pitchFamily="34" charset="0"/>
            </a:endParaRPr>
          </a:p>
        </p:txBody>
      </p:sp>
      <p:sp>
        <p:nvSpPr>
          <p:cNvPr id="47" name="Title 1"/>
          <p:cNvSpPr>
            <a:spLocks noGrp="1"/>
          </p:cNvSpPr>
          <p:nvPr>
            <p:ph type="title"/>
          </p:nvPr>
        </p:nvSpPr>
        <p:spPr>
          <a:xfrm>
            <a:off x="990000" y="167350"/>
            <a:ext cx="8478958" cy="687855"/>
          </a:xfrm>
        </p:spPr>
        <p:txBody>
          <a:bodyPr/>
          <a:lstStyle/>
          <a:p>
            <a:r>
              <a:rPr lang="es-ES_tradnl" sz="2400" b="1" dirty="0">
                <a:solidFill>
                  <a:srgbClr val="00338D"/>
                </a:solidFill>
              </a:rPr>
              <a:t>2.2. Procesos</a:t>
            </a:r>
            <a:br>
              <a:rPr lang="es-ES_tradnl" sz="4000" b="1" dirty="0">
                <a:solidFill>
                  <a:srgbClr val="00338D"/>
                </a:solidFill>
              </a:rPr>
            </a:br>
            <a:r>
              <a:rPr lang="es-ES_tradnl" sz="4000" dirty="0">
                <a:solidFill>
                  <a:srgbClr val="00338D"/>
                </a:solidFill>
              </a:rPr>
              <a:t>Área de Finanzas</a:t>
            </a:r>
            <a:br>
              <a:rPr lang="es-ES_tradnl" sz="4000" b="1" dirty="0"/>
            </a:br>
            <a:endParaRPr lang="es-ES_tradnl" sz="4000" dirty="0"/>
          </a:p>
        </p:txBody>
      </p:sp>
      <p:sp>
        <p:nvSpPr>
          <p:cNvPr id="49" name="Rectangle 23"/>
          <p:cNvSpPr>
            <a:spLocks noChangeArrowheads="1"/>
          </p:cNvSpPr>
          <p:nvPr/>
        </p:nvSpPr>
        <p:spPr bwMode="auto">
          <a:xfrm>
            <a:off x="1271588" y="3010334"/>
            <a:ext cx="9648825" cy="3587017"/>
          </a:xfrm>
          <a:prstGeom prst="rect">
            <a:avLst/>
          </a:prstGeom>
          <a:noFill/>
          <a:ln w="12700">
            <a:solidFill>
              <a:srgbClr val="00A3A1"/>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Arial"/>
              <a:ea typeface="+mn-ea"/>
              <a:cs typeface="+mn-cs"/>
            </a:endParaRPr>
          </a:p>
        </p:txBody>
      </p:sp>
      <p:sp>
        <p:nvSpPr>
          <p:cNvPr id="46" name="Rectangle 23"/>
          <p:cNvSpPr>
            <a:spLocks noChangeArrowheads="1"/>
          </p:cNvSpPr>
          <p:nvPr/>
        </p:nvSpPr>
        <p:spPr bwMode="auto">
          <a:xfrm>
            <a:off x="1271588" y="1240797"/>
            <a:ext cx="7240087" cy="1377708"/>
          </a:xfrm>
          <a:prstGeom prst="rect">
            <a:avLst/>
          </a:prstGeom>
          <a:noFill/>
          <a:ln w="12700">
            <a:solidFill>
              <a:srgbClr val="00266A"/>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Arial"/>
              <a:ea typeface="+mn-ea"/>
              <a:cs typeface="+mn-cs"/>
            </a:endParaRPr>
          </a:p>
        </p:txBody>
      </p:sp>
      <p:sp>
        <p:nvSpPr>
          <p:cNvPr id="50" name="14 Rectángulo redondeado"/>
          <p:cNvSpPr/>
          <p:nvPr/>
        </p:nvSpPr>
        <p:spPr>
          <a:xfrm>
            <a:off x="1271464" y="1036475"/>
            <a:ext cx="2440800" cy="360000"/>
          </a:xfrm>
          <a:prstGeom prst="roundRect">
            <a:avLst/>
          </a:prstGeom>
          <a:solidFill>
            <a:schemeClr val="tx2">
              <a:lumMod val="75000"/>
            </a:schemeClr>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2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Taxonomía</a:t>
            </a:r>
          </a:p>
        </p:txBody>
      </p:sp>
      <p:grpSp>
        <p:nvGrpSpPr>
          <p:cNvPr id="13" name="Group 12">
            <a:extLst>
              <a:ext uri="{FF2B5EF4-FFF2-40B4-BE49-F238E27FC236}">
                <a16:creationId xmlns:a16="http://schemas.microsoft.com/office/drawing/2014/main" id="{3743C344-F426-4131-95C4-D95DF336F0E7}"/>
              </a:ext>
            </a:extLst>
          </p:cNvPr>
          <p:cNvGrpSpPr/>
          <p:nvPr/>
        </p:nvGrpSpPr>
        <p:grpSpPr>
          <a:xfrm>
            <a:off x="3485188" y="902264"/>
            <a:ext cx="432000" cy="432000"/>
            <a:chOff x="2288002" y="902264"/>
            <a:chExt cx="432000" cy="432000"/>
          </a:xfrm>
        </p:grpSpPr>
        <p:sp>
          <p:nvSpPr>
            <p:cNvPr id="9" name="Oval 8"/>
            <p:cNvSpPr/>
            <p:nvPr/>
          </p:nvSpPr>
          <p:spPr>
            <a:xfrm>
              <a:off x="2288002" y="902264"/>
              <a:ext cx="432000" cy="432000"/>
            </a:xfrm>
            <a:prstGeom prst="ellipse">
              <a:avLst/>
            </a:prstGeom>
            <a:solidFill>
              <a:srgbClr val="00486D"/>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8" name="Freeform 4814"/>
            <p:cNvSpPr>
              <a:spLocks noEditPoints="1"/>
            </p:cNvSpPr>
            <p:nvPr/>
          </p:nvSpPr>
          <p:spPr bwMode="auto">
            <a:xfrm>
              <a:off x="2333042" y="972867"/>
              <a:ext cx="254028" cy="305679"/>
            </a:xfrm>
            <a:custGeom>
              <a:avLst/>
              <a:gdLst>
                <a:gd name="T0" fmla="*/ 148 w 280"/>
                <a:gd name="T1" fmla="*/ 304 h 372"/>
                <a:gd name="T2" fmla="*/ 148 w 280"/>
                <a:gd name="T3" fmla="*/ 98 h 372"/>
                <a:gd name="T4" fmla="*/ 164 w 280"/>
                <a:gd name="T5" fmla="*/ 92 h 372"/>
                <a:gd name="T6" fmla="*/ 180 w 280"/>
                <a:gd name="T7" fmla="*/ 72 h 372"/>
                <a:gd name="T8" fmla="*/ 186 w 280"/>
                <a:gd name="T9" fmla="*/ 48 h 372"/>
                <a:gd name="T10" fmla="*/ 178 w 280"/>
                <a:gd name="T11" fmla="*/ 20 h 372"/>
                <a:gd name="T12" fmla="*/ 160 w 280"/>
                <a:gd name="T13" fmla="*/ 48 h 372"/>
                <a:gd name="T14" fmla="*/ 106 w 280"/>
                <a:gd name="T15" fmla="*/ 0 h 372"/>
                <a:gd name="T16" fmla="*/ 80 w 280"/>
                <a:gd name="T17" fmla="*/ 32 h 372"/>
                <a:gd name="T18" fmla="*/ 78 w 280"/>
                <a:gd name="T19" fmla="*/ 56 h 372"/>
                <a:gd name="T20" fmla="*/ 88 w 280"/>
                <a:gd name="T21" fmla="*/ 80 h 372"/>
                <a:gd name="T22" fmla="*/ 108 w 280"/>
                <a:gd name="T23" fmla="*/ 96 h 372"/>
                <a:gd name="T24" fmla="*/ 116 w 280"/>
                <a:gd name="T25" fmla="*/ 300 h 372"/>
                <a:gd name="T26" fmla="*/ 108 w 280"/>
                <a:gd name="T27" fmla="*/ 308 h 372"/>
                <a:gd name="T28" fmla="*/ 96 w 280"/>
                <a:gd name="T29" fmla="*/ 336 h 372"/>
                <a:gd name="T30" fmla="*/ 98 w 280"/>
                <a:gd name="T31" fmla="*/ 350 h 372"/>
                <a:gd name="T32" fmla="*/ 106 w 280"/>
                <a:gd name="T33" fmla="*/ 360 h 372"/>
                <a:gd name="T34" fmla="*/ 124 w 280"/>
                <a:gd name="T35" fmla="*/ 370 h 372"/>
                <a:gd name="T36" fmla="*/ 140 w 280"/>
                <a:gd name="T37" fmla="*/ 370 h 372"/>
                <a:gd name="T38" fmla="*/ 158 w 280"/>
                <a:gd name="T39" fmla="*/ 360 h 372"/>
                <a:gd name="T40" fmla="*/ 168 w 280"/>
                <a:gd name="T41" fmla="*/ 342 h 372"/>
                <a:gd name="T42" fmla="*/ 168 w 280"/>
                <a:gd name="T43" fmla="*/ 328 h 372"/>
                <a:gd name="T44" fmla="*/ 158 w 280"/>
                <a:gd name="T45" fmla="*/ 310 h 372"/>
                <a:gd name="T46" fmla="*/ 144 w 280"/>
                <a:gd name="T47" fmla="*/ 346 h 372"/>
                <a:gd name="T48" fmla="*/ 132 w 280"/>
                <a:gd name="T49" fmla="*/ 352 h 372"/>
                <a:gd name="T50" fmla="*/ 120 w 280"/>
                <a:gd name="T51" fmla="*/ 346 h 372"/>
                <a:gd name="T52" fmla="*/ 116 w 280"/>
                <a:gd name="T53" fmla="*/ 336 h 372"/>
                <a:gd name="T54" fmla="*/ 120 w 280"/>
                <a:gd name="T55" fmla="*/ 324 h 372"/>
                <a:gd name="T56" fmla="*/ 132 w 280"/>
                <a:gd name="T57" fmla="*/ 320 h 372"/>
                <a:gd name="T58" fmla="*/ 144 w 280"/>
                <a:gd name="T59" fmla="*/ 324 h 372"/>
                <a:gd name="T60" fmla="*/ 148 w 280"/>
                <a:gd name="T61" fmla="*/ 336 h 372"/>
                <a:gd name="T62" fmla="*/ 144 w 280"/>
                <a:gd name="T63" fmla="*/ 346 h 372"/>
                <a:gd name="T64" fmla="*/ 186 w 280"/>
                <a:gd name="T65" fmla="*/ 318 h 372"/>
                <a:gd name="T66" fmla="*/ 172 w 280"/>
                <a:gd name="T67" fmla="*/ 296 h 372"/>
                <a:gd name="T68" fmla="*/ 168 w 280"/>
                <a:gd name="T69" fmla="*/ 286 h 372"/>
                <a:gd name="T70" fmla="*/ 168 w 280"/>
                <a:gd name="T71" fmla="*/ 250 h 372"/>
                <a:gd name="T72" fmla="*/ 172 w 280"/>
                <a:gd name="T73" fmla="*/ 190 h 372"/>
                <a:gd name="T74" fmla="*/ 178 w 280"/>
                <a:gd name="T75" fmla="*/ 194 h 372"/>
                <a:gd name="T76" fmla="*/ 186 w 280"/>
                <a:gd name="T77" fmla="*/ 190 h 372"/>
                <a:gd name="T78" fmla="*/ 188 w 280"/>
                <a:gd name="T79" fmla="*/ 180 h 372"/>
                <a:gd name="T80" fmla="*/ 168 w 280"/>
                <a:gd name="T81" fmla="*/ 150 h 372"/>
                <a:gd name="T82" fmla="*/ 204 w 280"/>
                <a:gd name="T83" fmla="*/ 158 h 372"/>
                <a:gd name="T84" fmla="*/ 212 w 280"/>
                <a:gd name="T85" fmla="*/ 160 h 372"/>
                <a:gd name="T86" fmla="*/ 218 w 280"/>
                <a:gd name="T87" fmla="*/ 158 h 372"/>
                <a:gd name="T88" fmla="*/ 220 w 280"/>
                <a:gd name="T89" fmla="*/ 146 h 372"/>
                <a:gd name="T90" fmla="*/ 216 w 280"/>
                <a:gd name="T91" fmla="*/ 102 h 372"/>
                <a:gd name="T92" fmla="*/ 240 w 280"/>
                <a:gd name="T93" fmla="*/ 126 h 372"/>
                <a:gd name="T94" fmla="*/ 248 w 280"/>
                <a:gd name="T95" fmla="*/ 126 h 372"/>
                <a:gd name="T96" fmla="*/ 254 w 280"/>
                <a:gd name="T97" fmla="*/ 122 h 372"/>
                <a:gd name="T98" fmla="*/ 252 w 280"/>
                <a:gd name="T99" fmla="*/ 110 h 372"/>
                <a:gd name="T100" fmla="*/ 84 w 280"/>
                <a:gd name="T101" fmla="*/ 234 h 372"/>
                <a:gd name="T102" fmla="*/ 96 w 280"/>
                <a:gd name="T103" fmla="*/ 292 h 372"/>
                <a:gd name="T104" fmla="*/ 0 w 280"/>
                <a:gd name="T105" fmla="*/ 318 h 372"/>
                <a:gd name="T106" fmla="*/ 72 w 280"/>
                <a:gd name="T107" fmla="*/ 290 h 372"/>
                <a:gd name="T108" fmla="*/ 80 w 280"/>
                <a:gd name="T109" fmla="*/ 292 h 372"/>
                <a:gd name="T110" fmla="*/ 86 w 280"/>
                <a:gd name="T111" fmla="*/ 290 h 372"/>
                <a:gd name="T112" fmla="*/ 88 w 280"/>
                <a:gd name="T113" fmla="*/ 278 h 372"/>
                <a:gd name="T114" fmla="*/ 84 w 280"/>
                <a:gd name="T115" fmla="*/ 23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0" h="372">
                  <a:moveTo>
                    <a:pt x="158" y="310"/>
                  </a:moveTo>
                  <a:lnTo>
                    <a:pt x="158" y="310"/>
                  </a:lnTo>
                  <a:lnTo>
                    <a:pt x="148" y="304"/>
                  </a:lnTo>
                  <a:lnTo>
                    <a:pt x="148" y="304"/>
                  </a:lnTo>
                  <a:lnTo>
                    <a:pt x="148" y="300"/>
                  </a:lnTo>
                  <a:lnTo>
                    <a:pt x="148" y="98"/>
                  </a:lnTo>
                  <a:lnTo>
                    <a:pt x="148" y="98"/>
                  </a:lnTo>
                  <a:lnTo>
                    <a:pt x="156" y="96"/>
                  </a:lnTo>
                  <a:lnTo>
                    <a:pt x="164" y="92"/>
                  </a:lnTo>
                  <a:lnTo>
                    <a:pt x="170" y="86"/>
                  </a:lnTo>
                  <a:lnTo>
                    <a:pt x="176" y="80"/>
                  </a:lnTo>
                  <a:lnTo>
                    <a:pt x="180" y="72"/>
                  </a:lnTo>
                  <a:lnTo>
                    <a:pt x="184" y="64"/>
                  </a:lnTo>
                  <a:lnTo>
                    <a:pt x="186" y="56"/>
                  </a:lnTo>
                  <a:lnTo>
                    <a:pt x="186" y="48"/>
                  </a:lnTo>
                  <a:lnTo>
                    <a:pt x="186" y="48"/>
                  </a:lnTo>
                  <a:lnTo>
                    <a:pt x="184" y="32"/>
                  </a:lnTo>
                  <a:lnTo>
                    <a:pt x="178" y="20"/>
                  </a:lnTo>
                  <a:lnTo>
                    <a:pt x="170" y="10"/>
                  </a:lnTo>
                  <a:lnTo>
                    <a:pt x="160" y="0"/>
                  </a:lnTo>
                  <a:lnTo>
                    <a:pt x="160" y="48"/>
                  </a:lnTo>
                  <a:lnTo>
                    <a:pt x="106" y="48"/>
                  </a:lnTo>
                  <a:lnTo>
                    <a:pt x="106" y="0"/>
                  </a:lnTo>
                  <a:lnTo>
                    <a:pt x="106" y="0"/>
                  </a:lnTo>
                  <a:lnTo>
                    <a:pt x="94" y="10"/>
                  </a:lnTo>
                  <a:lnTo>
                    <a:pt x="86" y="20"/>
                  </a:lnTo>
                  <a:lnTo>
                    <a:pt x="80" y="32"/>
                  </a:lnTo>
                  <a:lnTo>
                    <a:pt x="78" y="48"/>
                  </a:lnTo>
                  <a:lnTo>
                    <a:pt x="78" y="48"/>
                  </a:lnTo>
                  <a:lnTo>
                    <a:pt x="78" y="56"/>
                  </a:lnTo>
                  <a:lnTo>
                    <a:pt x="82" y="64"/>
                  </a:lnTo>
                  <a:lnTo>
                    <a:pt x="84" y="72"/>
                  </a:lnTo>
                  <a:lnTo>
                    <a:pt x="88" y="80"/>
                  </a:lnTo>
                  <a:lnTo>
                    <a:pt x="94" y="86"/>
                  </a:lnTo>
                  <a:lnTo>
                    <a:pt x="100" y="92"/>
                  </a:lnTo>
                  <a:lnTo>
                    <a:pt x="108" y="96"/>
                  </a:lnTo>
                  <a:lnTo>
                    <a:pt x="116" y="98"/>
                  </a:lnTo>
                  <a:lnTo>
                    <a:pt x="116" y="300"/>
                  </a:lnTo>
                  <a:lnTo>
                    <a:pt x="116" y="300"/>
                  </a:lnTo>
                  <a:lnTo>
                    <a:pt x="116" y="304"/>
                  </a:lnTo>
                  <a:lnTo>
                    <a:pt x="116" y="304"/>
                  </a:lnTo>
                  <a:lnTo>
                    <a:pt x="108" y="308"/>
                  </a:lnTo>
                  <a:lnTo>
                    <a:pt x="102" y="316"/>
                  </a:lnTo>
                  <a:lnTo>
                    <a:pt x="98" y="326"/>
                  </a:lnTo>
                  <a:lnTo>
                    <a:pt x="96" y="336"/>
                  </a:lnTo>
                  <a:lnTo>
                    <a:pt x="96" y="336"/>
                  </a:lnTo>
                  <a:lnTo>
                    <a:pt x="96" y="342"/>
                  </a:lnTo>
                  <a:lnTo>
                    <a:pt x="98" y="350"/>
                  </a:lnTo>
                  <a:lnTo>
                    <a:pt x="102" y="356"/>
                  </a:lnTo>
                  <a:lnTo>
                    <a:pt x="106" y="360"/>
                  </a:lnTo>
                  <a:lnTo>
                    <a:pt x="106" y="360"/>
                  </a:lnTo>
                  <a:lnTo>
                    <a:pt x="112" y="366"/>
                  </a:lnTo>
                  <a:lnTo>
                    <a:pt x="118" y="368"/>
                  </a:lnTo>
                  <a:lnTo>
                    <a:pt x="124" y="370"/>
                  </a:lnTo>
                  <a:lnTo>
                    <a:pt x="132" y="372"/>
                  </a:lnTo>
                  <a:lnTo>
                    <a:pt x="132" y="372"/>
                  </a:lnTo>
                  <a:lnTo>
                    <a:pt x="140" y="370"/>
                  </a:lnTo>
                  <a:lnTo>
                    <a:pt x="146" y="368"/>
                  </a:lnTo>
                  <a:lnTo>
                    <a:pt x="152" y="366"/>
                  </a:lnTo>
                  <a:lnTo>
                    <a:pt x="158" y="360"/>
                  </a:lnTo>
                  <a:lnTo>
                    <a:pt x="162" y="356"/>
                  </a:lnTo>
                  <a:lnTo>
                    <a:pt x="166" y="350"/>
                  </a:lnTo>
                  <a:lnTo>
                    <a:pt x="168" y="342"/>
                  </a:lnTo>
                  <a:lnTo>
                    <a:pt x="168" y="336"/>
                  </a:lnTo>
                  <a:lnTo>
                    <a:pt x="168" y="336"/>
                  </a:lnTo>
                  <a:lnTo>
                    <a:pt x="168" y="328"/>
                  </a:lnTo>
                  <a:lnTo>
                    <a:pt x="166" y="322"/>
                  </a:lnTo>
                  <a:lnTo>
                    <a:pt x="162" y="316"/>
                  </a:lnTo>
                  <a:lnTo>
                    <a:pt x="158" y="310"/>
                  </a:lnTo>
                  <a:lnTo>
                    <a:pt x="158" y="310"/>
                  </a:lnTo>
                  <a:close/>
                  <a:moveTo>
                    <a:pt x="144" y="346"/>
                  </a:moveTo>
                  <a:lnTo>
                    <a:pt x="144" y="346"/>
                  </a:lnTo>
                  <a:lnTo>
                    <a:pt x="138" y="350"/>
                  </a:lnTo>
                  <a:lnTo>
                    <a:pt x="132" y="352"/>
                  </a:lnTo>
                  <a:lnTo>
                    <a:pt x="132" y="352"/>
                  </a:lnTo>
                  <a:lnTo>
                    <a:pt x="126" y="350"/>
                  </a:lnTo>
                  <a:lnTo>
                    <a:pt x="120" y="346"/>
                  </a:lnTo>
                  <a:lnTo>
                    <a:pt x="120" y="346"/>
                  </a:lnTo>
                  <a:lnTo>
                    <a:pt x="118" y="342"/>
                  </a:lnTo>
                  <a:lnTo>
                    <a:pt x="116" y="336"/>
                  </a:lnTo>
                  <a:lnTo>
                    <a:pt x="116" y="336"/>
                  </a:lnTo>
                  <a:lnTo>
                    <a:pt x="118" y="330"/>
                  </a:lnTo>
                  <a:lnTo>
                    <a:pt x="120" y="324"/>
                  </a:lnTo>
                  <a:lnTo>
                    <a:pt x="120" y="324"/>
                  </a:lnTo>
                  <a:lnTo>
                    <a:pt x="126" y="320"/>
                  </a:lnTo>
                  <a:lnTo>
                    <a:pt x="132" y="320"/>
                  </a:lnTo>
                  <a:lnTo>
                    <a:pt x="132" y="320"/>
                  </a:lnTo>
                  <a:lnTo>
                    <a:pt x="138" y="320"/>
                  </a:lnTo>
                  <a:lnTo>
                    <a:pt x="144" y="324"/>
                  </a:lnTo>
                  <a:lnTo>
                    <a:pt x="144" y="324"/>
                  </a:lnTo>
                  <a:lnTo>
                    <a:pt x="146" y="330"/>
                  </a:lnTo>
                  <a:lnTo>
                    <a:pt x="148" y="336"/>
                  </a:lnTo>
                  <a:lnTo>
                    <a:pt x="148" y="336"/>
                  </a:lnTo>
                  <a:lnTo>
                    <a:pt x="146" y="342"/>
                  </a:lnTo>
                  <a:lnTo>
                    <a:pt x="144" y="346"/>
                  </a:lnTo>
                  <a:lnTo>
                    <a:pt x="144" y="346"/>
                  </a:lnTo>
                  <a:close/>
                  <a:moveTo>
                    <a:pt x="280" y="38"/>
                  </a:moveTo>
                  <a:lnTo>
                    <a:pt x="280" y="318"/>
                  </a:lnTo>
                  <a:lnTo>
                    <a:pt x="186" y="318"/>
                  </a:lnTo>
                  <a:lnTo>
                    <a:pt x="186" y="318"/>
                  </a:lnTo>
                  <a:lnTo>
                    <a:pt x="180" y="306"/>
                  </a:lnTo>
                  <a:lnTo>
                    <a:pt x="172" y="296"/>
                  </a:lnTo>
                  <a:lnTo>
                    <a:pt x="172" y="296"/>
                  </a:lnTo>
                  <a:lnTo>
                    <a:pt x="168" y="292"/>
                  </a:lnTo>
                  <a:lnTo>
                    <a:pt x="168" y="286"/>
                  </a:lnTo>
                  <a:lnTo>
                    <a:pt x="248" y="286"/>
                  </a:lnTo>
                  <a:lnTo>
                    <a:pt x="248" y="170"/>
                  </a:lnTo>
                  <a:lnTo>
                    <a:pt x="168" y="250"/>
                  </a:lnTo>
                  <a:lnTo>
                    <a:pt x="168" y="188"/>
                  </a:lnTo>
                  <a:lnTo>
                    <a:pt x="172" y="190"/>
                  </a:lnTo>
                  <a:lnTo>
                    <a:pt x="172" y="190"/>
                  </a:lnTo>
                  <a:lnTo>
                    <a:pt x="174" y="192"/>
                  </a:lnTo>
                  <a:lnTo>
                    <a:pt x="178" y="194"/>
                  </a:lnTo>
                  <a:lnTo>
                    <a:pt x="178" y="194"/>
                  </a:lnTo>
                  <a:lnTo>
                    <a:pt x="182" y="192"/>
                  </a:lnTo>
                  <a:lnTo>
                    <a:pt x="186" y="190"/>
                  </a:lnTo>
                  <a:lnTo>
                    <a:pt x="186" y="190"/>
                  </a:lnTo>
                  <a:lnTo>
                    <a:pt x="188" y="186"/>
                  </a:lnTo>
                  <a:lnTo>
                    <a:pt x="188" y="184"/>
                  </a:lnTo>
                  <a:lnTo>
                    <a:pt x="188" y="180"/>
                  </a:lnTo>
                  <a:lnTo>
                    <a:pt x="186" y="176"/>
                  </a:lnTo>
                  <a:lnTo>
                    <a:pt x="168" y="160"/>
                  </a:lnTo>
                  <a:lnTo>
                    <a:pt x="168" y="150"/>
                  </a:lnTo>
                  <a:lnTo>
                    <a:pt x="182" y="136"/>
                  </a:lnTo>
                  <a:lnTo>
                    <a:pt x="204" y="158"/>
                  </a:lnTo>
                  <a:lnTo>
                    <a:pt x="204" y="158"/>
                  </a:lnTo>
                  <a:lnTo>
                    <a:pt x="208" y="160"/>
                  </a:lnTo>
                  <a:lnTo>
                    <a:pt x="212" y="160"/>
                  </a:lnTo>
                  <a:lnTo>
                    <a:pt x="212" y="160"/>
                  </a:lnTo>
                  <a:lnTo>
                    <a:pt x="214" y="160"/>
                  </a:lnTo>
                  <a:lnTo>
                    <a:pt x="218" y="158"/>
                  </a:lnTo>
                  <a:lnTo>
                    <a:pt x="218" y="158"/>
                  </a:lnTo>
                  <a:lnTo>
                    <a:pt x="220" y="154"/>
                  </a:lnTo>
                  <a:lnTo>
                    <a:pt x="222" y="150"/>
                  </a:lnTo>
                  <a:lnTo>
                    <a:pt x="220" y="146"/>
                  </a:lnTo>
                  <a:lnTo>
                    <a:pt x="218" y="144"/>
                  </a:lnTo>
                  <a:lnTo>
                    <a:pt x="196" y="122"/>
                  </a:lnTo>
                  <a:lnTo>
                    <a:pt x="216" y="102"/>
                  </a:lnTo>
                  <a:lnTo>
                    <a:pt x="236" y="124"/>
                  </a:lnTo>
                  <a:lnTo>
                    <a:pt x="236" y="124"/>
                  </a:lnTo>
                  <a:lnTo>
                    <a:pt x="240" y="126"/>
                  </a:lnTo>
                  <a:lnTo>
                    <a:pt x="244" y="128"/>
                  </a:lnTo>
                  <a:lnTo>
                    <a:pt x="244" y="128"/>
                  </a:lnTo>
                  <a:lnTo>
                    <a:pt x="248" y="126"/>
                  </a:lnTo>
                  <a:lnTo>
                    <a:pt x="252" y="124"/>
                  </a:lnTo>
                  <a:lnTo>
                    <a:pt x="252" y="124"/>
                  </a:lnTo>
                  <a:lnTo>
                    <a:pt x="254" y="122"/>
                  </a:lnTo>
                  <a:lnTo>
                    <a:pt x="254" y="118"/>
                  </a:lnTo>
                  <a:lnTo>
                    <a:pt x="254" y="114"/>
                  </a:lnTo>
                  <a:lnTo>
                    <a:pt x="252" y="110"/>
                  </a:lnTo>
                  <a:lnTo>
                    <a:pt x="230" y="88"/>
                  </a:lnTo>
                  <a:lnTo>
                    <a:pt x="280" y="38"/>
                  </a:lnTo>
                  <a:close/>
                  <a:moveTo>
                    <a:pt x="84" y="234"/>
                  </a:moveTo>
                  <a:lnTo>
                    <a:pt x="96" y="248"/>
                  </a:lnTo>
                  <a:lnTo>
                    <a:pt x="96" y="292"/>
                  </a:lnTo>
                  <a:lnTo>
                    <a:pt x="96" y="292"/>
                  </a:lnTo>
                  <a:lnTo>
                    <a:pt x="86" y="304"/>
                  </a:lnTo>
                  <a:lnTo>
                    <a:pt x="80" y="318"/>
                  </a:lnTo>
                  <a:lnTo>
                    <a:pt x="0" y="318"/>
                  </a:lnTo>
                  <a:lnTo>
                    <a:pt x="50" y="268"/>
                  </a:lnTo>
                  <a:lnTo>
                    <a:pt x="72" y="290"/>
                  </a:lnTo>
                  <a:lnTo>
                    <a:pt x="72" y="290"/>
                  </a:lnTo>
                  <a:lnTo>
                    <a:pt x="76" y="292"/>
                  </a:lnTo>
                  <a:lnTo>
                    <a:pt x="80" y="292"/>
                  </a:lnTo>
                  <a:lnTo>
                    <a:pt x="80" y="292"/>
                  </a:lnTo>
                  <a:lnTo>
                    <a:pt x="84" y="292"/>
                  </a:lnTo>
                  <a:lnTo>
                    <a:pt x="86" y="290"/>
                  </a:lnTo>
                  <a:lnTo>
                    <a:pt x="86" y="290"/>
                  </a:lnTo>
                  <a:lnTo>
                    <a:pt x="88" y="286"/>
                  </a:lnTo>
                  <a:lnTo>
                    <a:pt x="90" y="282"/>
                  </a:lnTo>
                  <a:lnTo>
                    <a:pt x="88" y="278"/>
                  </a:lnTo>
                  <a:lnTo>
                    <a:pt x="86" y="274"/>
                  </a:lnTo>
                  <a:lnTo>
                    <a:pt x="64" y="254"/>
                  </a:lnTo>
                  <a:lnTo>
                    <a:pt x="84" y="23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53" name="KMATable0ValueChain2"/>
          <p:cNvSpPr>
            <a:spLocks noChangeArrowheads="1"/>
          </p:cNvSpPr>
          <p:nvPr/>
        </p:nvSpPr>
        <p:spPr bwMode="auto">
          <a:xfrm>
            <a:off x="1343472" y="1481948"/>
            <a:ext cx="6912000" cy="238719"/>
          </a:xfrm>
          <a:prstGeom prst="chevron">
            <a:avLst>
              <a:gd name="adj" fmla="val 21138"/>
            </a:avLst>
          </a:prstGeom>
          <a:solidFill>
            <a:schemeClr val="tx2"/>
          </a:solidFill>
          <a:ln w="25400">
            <a:solidFill>
              <a:schemeClr val="bg1"/>
            </a:solidFill>
            <a:miter lim="800000"/>
            <a:headEnd/>
            <a:tailEnd/>
          </a:ln>
        </p:spPr>
        <p:txBody>
          <a:bodyPr lIns="0" tIns="0" rIns="0" bIns="0"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s-ES_tradnl" sz="11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Contabilidad General</a:t>
            </a:r>
          </a:p>
        </p:txBody>
      </p:sp>
      <p:sp>
        <p:nvSpPr>
          <p:cNvPr id="44" name="Rectangle 43"/>
          <p:cNvSpPr/>
          <p:nvPr/>
        </p:nvSpPr>
        <p:spPr>
          <a:xfrm>
            <a:off x="3864328" y="3220251"/>
            <a:ext cx="4968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Descripción</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5" name="Rectangle 4"/>
          <p:cNvSpPr/>
          <p:nvPr/>
        </p:nvSpPr>
        <p:spPr>
          <a:xfrm>
            <a:off x="1631504" y="3220251"/>
            <a:ext cx="2196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Proceso</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grpSp>
        <p:nvGrpSpPr>
          <p:cNvPr id="78" name="Group 15"/>
          <p:cNvGrpSpPr>
            <a:grpSpLocks noChangeAspect="1"/>
          </p:cNvGrpSpPr>
          <p:nvPr/>
        </p:nvGrpSpPr>
        <p:grpSpPr bwMode="auto">
          <a:xfrm>
            <a:off x="1775520" y="3248548"/>
            <a:ext cx="331372" cy="230082"/>
            <a:chOff x="1316" y="1580"/>
            <a:chExt cx="428" cy="428"/>
          </a:xfrm>
          <a:solidFill>
            <a:schemeClr val="bg1"/>
          </a:solidFill>
        </p:grpSpPr>
        <p:sp>
          <p:nvSpPr>
            <p:cNvPr id="80" name="Freeform 16"/>
            <p:cNvSpPr>
              <a:spLocks noEditPoints="1"/>
            </p:cNvSpPr>
            <p:nvPr/>
          </p:nvSpPr>
          <p:spPr bwMode="auto">
            <a:xfrm>
              <a:off x="1470" y="1713"/>
              <a:ext cx="238" cy="238"/>
            </a:xfrm>
            <a:custGeom>
              <a:avLst/>
              <a:gdLst/>
              <a:ahLst/>
              <a:cxnLst>
                <a:cxn ang="0">
                  <a:pos x="19" y="3"/>
                </a:cxn>
                <a:cxn ang="0">
                  <a:pos x="19" y="3"/>
                </a:cxn>
                <a:cxn ang="0">
                  <a:pos x="31" y="0"/>
                </a:cxn>
                <a:cxn ang="0">
                  <a:pos x="51" y="17"/>
                </a:cxn>
                <a:cxn ang="0">
                  <a:pos x="46" y="30"/>
                </a:cxn>
                <a:cxn ang="0">
                  <a:pos x="46" y="31"/>
                </a:cxn>
                <a:cxn ang="0">
                  <a:pos x="97" y="80"/>
                </a:cxn>
                <a:cxn ang="0">
                  <a:pos x="96" y="96"/>
                </a:cxn>
                <a:cxn ang="0">
                  <a:pos x="80" y="96"/>
                </a:cxn>
                <a:cxn ang="0">
                  <a:pos x="32" y="46"/>
                </a:cxn>
                <a:cxn ang="0">
                  <a:pos x="30" y="46"/>
                </a:cxn>
                <a:cxn ang="0">
                  <a:pos x="17" y="51"/>
                </a:cxn>
                <a:cxn ang="0">
                  <a:pos x="0" y="31"/>
                </a:cxn>
                <a:cxn ang="0">
                  <a:pos x="3" y="19"/>
                </a:cxn>
                <a:cxn ang="0">
                  <a:pos x="3" y="19"/>
                </a:cxn>
                <a:cxn ang="0">
                  <a:pos x="3" y="19"/>
                </a:cxn>
                <a:cxn ang="0">
                  <a:pos x="16" y="32"/>
                </a:cxn>
                <a:cxn ang="0">
                  <a:pos x="27" y="27"/>
                </a:cxn>
                <a:cxn ang="0">
                  <a:pos x="32" y="16"/>
                </a:cxn>
                <a:cxn ang="0">
                  <a:pos x="19" y="4"/>
                </a:cxn>
                <a:cxn ang="0">
                  <a:pos x="19" y="3"/>
                </a:cxn>
                <a:cxn ang="0">
                  <a:pos x="84" y="84"/>
                </a:cxn>
                <a:cxn ang="0">
                  <a:pos x="92" y="84"/>
                </a:cxn>
                <a:cxn ang="0">
                  <a:pos x="92" y="92"/>
                </a:cxn>
                <a:cxn ang="0">
                  <a:pos x="84" y="92"/>
                </a:cxn>
                <a:cxn ang="0">
                  <a:pos x="84" y="84"/>
                </a:cxn>
              </a:cxnLst>
              <a:rect l="0" t="0" r="r" b="b"/>
              <a:pathLst>
                <a:path w="101" h="101">
                  <a:moveTo>
                    <a:pt x="19" y="3"/>
                  </a:moveTo>
                  <a:cubicBezTo>
                    <a:pt x="19" y="3"/>
                    <a:pt x="19" y="3"/>
                    <a:pt x="19" y="3"/>
                  </a:cubicBezTo>
                  <a:cubicBezTo>
                    <a:pt x="31" y="0"/>
                    <a:pt x="31" y="0"/>
                    <a:pt x="31" y="0"/>
                  </a:cubicBezTo>
                  <a:cubicBezTo>
                    <a:pt x="51" y="17"/>
                    <a:pt x="51" y="17"/>
                    <a:pt x="51" y="17"/>
                  </a:cubicBezTo>
                  <a:cubicBezTo>
                    <a:pt x="46" y="30"/>
                    <a:pt x="46" y="30"/>
                    <a:pt x="46" y="30"/>
                  </a:cubicBezTo>
                  <a:cubicBezTo>
                    <a:pt x="46" y="31"/>
                    <a:pt x="46" y="31"/>
                    <a:pt x="46" y="31"/>
                  </a:cubicBezTo>
                  <a:cubicBezTo>
                    <a:pt x="97" y="80"/>
                    <a:pt x="97" y="80"/>
                    <a:pt x="97" y="80"/>
                  </a:cubicBezTo>
                  <a:cubicBezTo>
                    <a:pt x="101" y="84"/>
                    <a:pt x="101" y="92"/>
                    <a:pt x="96" y="96"/>
                  </a:cubicBezTo>
                  <a:cubicBezTo>
                    <a:pt x="92" y="100"/>
                    <a:pt x="85" y="101"/>
                    <a:pt x="80" y="96"/>
                  </a:cubicBezTo>
                  <a:cubicBezTo>
                    <a:pt x="32" y="46"/>
                    <a:pt x="32" y="46"/>
                    <a:pt x="32" y="46"/>
                  </a:cubicBezTo>
                  <a:cubicBezTo>
                    <a:pt x="30" y="46"/>
                    <a:pt x="30" y="46"/>
                    <a:pt x="30" y="46"/>
                  </a:cubicBezTo>
                  <a:cubicBezTo>
                    <a:pt x="17" y="51"/>
                    <a:pt x="17" y="51"/>
                    <a:pt x="17" y="51"/>
                  </a:cubicBezTo>
                  <a:cubicBezTo>
                    <a:pt x="0" y="31"/>
                    <a:pt x="0" y="31"/>
                    <a:pt x="0" y="31"/>
                  </a:cubicBezTo>
                  <a:cubicBezTo>
                    <a:pt x="3" y="19"/>
                    <a:pt x="3" y="19"/>
                    <a:pt x="3" y="19"/>
                  </a:cubicBezTo>
                  <a:cubicBezTo>
                    <a:pt x="3" y="19"/>
                    <a:pt x="3" y="19"/>
                    <a:pt x="3" y="19"/>
                  </a:cubicBezTo>
                  <a:cubicBezTo>
                    <a:pt x="3" y="19"/>
                    <a:pt x="3" y="19"/>
                    <a:pt x="3" y="19"/>
                  </a:cubicBezTo>
                  <a:cubicBezTo>
                    <a:pt x="16" y="32"/>
                    <a:pt x="16" y="32"/>
                    <a:pt x="16" y="32"/>
                  </a:cubicBezTo>
                  <a:cubicBezTo>
                    <a:pt x="27" y="27"/>
                    <a:pt x="27" y="27"/>
                    <a:pt x="27" y="27"/>
                  </a:cubicBezTo>
                  <a:cubicBezTo>
                    <a:pt x="32" y="16"/>
                    <a:pt x="32" y="16"/>
                    <a:pt x="32" y="16"/>
                  </a:cubicBezTo>
                  <a:cubicBezTo>
                    <a:pt x="19" y="4"/>
                    <a:pt x="19" y="4"/>
                    <a:pt x="19" y="4"/>
                  </a:cubicBezTo>
                  <a:lnTo>
                    <a:pt x="19" y="3"/>
                  </a:lnTo>
                  <a:close/>
                  <a:moveTo>
                    <a:pt x="84" y="84"/>
                  </a:moveTo>
                  <a:cubicBezTo>
                    <a:pt x="86" y="82"/>
                    <a:pt x="90" y="82"/>
                    <a:pt x="92" y="84"/>
                  </a:cubicBezTo>
                  <a:cubicBezTo>
                    <a:pt x="94" y="86"/>
                    <a:pt x="94" y="90"/>
                    <a:pt x="92" y="92"/>
                  </a:cubicBezTo>
                  <a:cubicBezTo>
                    <a:pt x="90" y="94"/>
                    <a:pt x="86" y="94"/>
                    <a:pt x="84" y="92"/>
                  </a:cubicBezTo>
                  <a:cubicBezTo>
                    <a:pt x="82" y="90"/>
                    <a:pt x="82" y="86"/>
                    <a:pt x="84" y="84"/>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Arial"/>
                <a:ea typeface="+mn-ea"/>
                <a:cs typeface="+mn-cs"/>
              </a:endParaRPr>
            </a:p>
          </p:txBody>
        </p:sp>
        <p:sp>
          <p:nvSpPr>
            <p:cNvPr id="81" name="Freeform 17"/>
            <p:cNvSpPr>
              <a:spLocks/>
            </p:cNvSpPr>
            <p:nvPr/>
          </p:nvSpPr>
          <p:spPr bwMode="auto">
            <a:xfrm>
              <a:off x="1316" y="1580"/>
              <a:ext cx="428" cy="428"/>
            </a:xfrm>
            <a:custGeom>
              <a:avLst/>
              <a:gdLst/>
              <a:ahLst/>
              <a:cxnLst>
                <a:cxn ang="0">
                  <a:pos x="104" y="0"/>
                </a:cxn>
                <a:cxn ang="0">
                  <a:pos x="108" y="24"/>
                </a:cxn>
                <a:cxn ang="0">
                  <a:pos x="126" y="31"/>
                </a:cxn>
                <a:cxn ang="0">
                  <a:pos x="145" y="17"/>
                </a:cxn>
                <a:cxn ang="0">
                  <a:pos x="164" y="36"/>
                </a:cxn>
                <a:cxn ang="0">
                  <a:pos x="150" y="56"/>
                </a:cxn>
                <a:cxn ang="0">
                  <a:pos x="157" y="74"/>
                </a:cxn>
                <a:cxn ang="0">
                  <a:pos x="181" y="78"/>
                </a:cxn>
                <a:cxn ang="0">
                  <a:pos x="181" y="104"/>
                </a:cxn>
                <a:cxn ang="0">
                  <a:pos x="157" y="108"/>
                </a:cxn>
                <a:cxn ang="0">
                  <a:pos x="152" y="120"/>
                </a:cxn>
                <a:cxn ang="0">
                  <a:pos x="137" y="105"/>
                </a:cxn>
                <a:cxn ang="0">
                  <a:pos x="139" y="97"/>
                </a:cxn>
                <a:cxn ang="0">
                  <a:pos x="97" y="43"/>
                </a:cxn>
                <a:cxn ang="0">
                  <a:pos x="43" y="84"/>
                </a:cxn>
                <a:cxn ang="0">
                  <a:pos x="84" y="139"/>
                </a:cxn>
                <a:cxn ang="0">
                  <a:pos x="106" y="136"/>
                </a:cxn>
                <a:cxn ang="0">
                  <a:pos x="121" y="152"/>
                </a:cxn>
                <a:cxn ang="0">
                  <a:pos x="108" y="157"/>
                </a:cxn>
                <a:cxn ang="0">
                  <a:pos x="104" y="181"/>
                </a:cxn>
                <a:cxn ang="0">
                  <a:pos x="77" y="181"/>
                </a:cxn>
                <a:cxn ang="0">
                  <a:pos x="73" y="157"/>
                </a:cxn>
                <a:cxn ang="0">
                  <a:pos x="55" y="150"/>
                </a:cxn>
                <a:cxn ang="0">
                  <a:pos x="36" y="164"/>
                </a:cxn>
                <a:cxn ang="0">
                  <a:pos x="17" y="145"/>
                </a:cxn>
                <a:cxn ang="0">
                  <a:pos x="31" y="126"/>
                </a:cxn>
                <a:cxn ang="0">
                  <a:pos x="24" y="108"/>
                </a:cxn>
                <a:cxn ang="0">
                  <a:pos x="0" y="104"/>
                </a:cxn>
                <a:cxn ang="0">
                  <a:pos x="0" y="78"/>
                </a:cxn>
                <a:cxn ang="0">
                  <a:pos x="24" y="73"/>
                </a:cxn>
                <a:cxn ang="0">
                  <a:pos x="31" y="56"/>
                </a:cxn>
                <a:cxn ang="0">
                  <a:pos x="17" y="36"/>
                </a:cxn>
                <a:cxn ang="0">
                  <a:pos x="36" y="17"/>
                </a:cxn>
                <a:cxn ang="0">
                  <a:pos x="56" y="31"/>
                </a:cxn>
                <a:cxn ang="0">
                  <a:pos x="73" y="24"/>
                </a:cxn>
                <a:cxn ang="0">
                  <a:pos x="78" y="0"/>
                </a:cxn>
                <a:cxn ang="0">
                  <a:pos x="104" y="0"/>
                </a:cxn>
              </a:cxnLst>
              <a:rect l="0" t="0" r="r" b="b"/>
              <a:pathLst>
                <a:path w="181" h="181">
                  <a:moveTo>
                    <a:pt x="104" y="0"/>
                  </a:moveTo>
                  <a:cubicBezTo>
                    <a:pt x="108" y="24"/>
                    <a:pt x="108" y="24"/>
                    <a:pt x="108" y="24"/>
                  </a:cubicBezTo>
                  <a:cubicBezTo>
                    <a:pt x="126" y="31"/>
                    <a:pt x="126" y="31"/>
                    <a:pt x="126" y="31"/>
                  </a:cubicBezTo>
                  <a:cubicBezTo>
                    <a:pt x="145" y="17"/>
                    <a:pt x="145" y="17"/>
                    <a:pt x="145" y="17"/>
                  </a:cubicBezTo>
                  <a:cubicBezTo>
                    <a:pt x="164" y="36"/>
                    <a:pt x="164" y="36"/>
                    <a:pt x="164" y="36"/>
                  </a:cubicBezTo>
                  <a:cubicBezTo>
                    <a:pt x="150" y="56"/>
                    <a:pt x="150" y="56"/>
                    <a:pt x="150" y="56"/>
                  </a:cubicBezTo>
                  <a:cubicBezTo>
                    <a:pt x="157" y="74"/>
                    <a:pt x="157" y="74"/>
                    <a:pt x="157" y="74"/>
                  </a:cubicBezTo>
                  <a:cubicBezTo>
                    <a:pt x="181" y="78"/>
                    <a:pt x="181" y="78"/>
                    <a:pt x="181" y="78"/>
                  </a:cubicBezTo>
                  <a:cubicBezTo>
                    <a:pt x="181" y="104"/>
                    <a:pt x="181" y="104"/>
                    <a:pt x="181" y="104"/>
                  </a:cubicBezTo>
                  <a:cubicBezTo>
                    <a:pt x="157" y="108"/>
                    <a:pt x="157" y="108"/>
                    <a:pt x="157" y="108"/>
                  </a:cubicBezTo>
                  <a:cubicBezTo>
                    <a:pt x="152" y="120"/>
                    <a:pt x="152" y="120"/>
                    <a:pt x="152" y="120"/>
                  </a:cubicBezTo>
                  <a:cubicBezTo>
                    <a:pt x="137" y="105"/>
                    <a:pt x="137" y="105"/>
                    <a:pt x="137" y="105"/>
                  </a:cubicBezTo>
                  <a:cubicBezTo>
                    <a:pt x="138" y="103"/>
                    <a:pt x="138" y="100"/>
                    <a:pt x="139" y="97"/>
                  </a:cubicBezTo>
                  <a:cubicBezTo>
                    <a:pt x="142" y="71"/>
                    <a:pt x="124" y="46"/>
                    <a:pt x="97" y="43"/>
                  </a:cubicBezTo>
                  <a:cubicBezTo>
                    <a:pt x="71" y="39"/>
                    <a:pt x="46" y="58"/>
                    <a:pt x="43" y="84"/>
                  </a:cubicBezTo>
                  <a:cubicBezTo>
                    <a:pt x="39" y="111"/>
                    <a:pt x="58" y="135"/>
                    <a:pt x="84" y="139"/>
                  </a:cubicBezTo>
                  <a:cubicBezTo>
                    <a:pt x="92" y="140"/>
                    <a:pt x="99" y="139"/>
                    <a:pt x="106" y="136"/>
                  </a:cubicBezTo>
                  <a:cubicBezTo>
                    <a:pt x="121" y="152"/>
                    <a:pt x="121" y="152"/>
                    <a:pt x="121" y="152"/>
                  </a:cubicBezTo>
                  <a:cubicBezTo>
                    <a:pt x="108" y="157"/>
                    <a:pt x="108" y="157"/>
                    <a:pt x="108" y="157"/>
                  </a:cubicBezTo>
                  <a:cubicBezTo>
                    <a:pt x="104" y="181"/>
                    <a:pt x="104" y="181"/>
                    <a:pt x="104" y="181"/>
                  </a:cubicBezTo>
                  <a:cubicBezTo>
                    <a:pt x="77" y="181"/>
                    <a:pt x="77" y="181"/>
                    <a:pt x="77" y="181"/>
                  </a:cubicBezTo>
                  <a:cubicBezTo>
                    <a:pt x="73" y="157"/>
                    <a:pt x="73" y="157"/>
                    <a:pt x="73" y="157"/>
                  </a:cubicBezTo>
                  <a:cubicBezTo>
                    <a:pt x="55" y="150"/>
                    <a:pt x="55" y="150"/>
                    <a:pt x="55" y="150"/>
                  </a:cubicBezTo>
                  <a:cubicBezTo>
                    <a:pt x="36" y="164"/>
                    <a:pt x="36" y="164"/>
                    <a:pt x="36" y="164"/>
                  </a:cubicBezTo>
                  <a:cubicBezTo>
                    <a:pt x="17" y="145"/>
                    <a:pt x="17" y="145"/>
                    <a:pt x="17" y="145"/>
                  </a:cubicBezTo>
                  <a:cubicBezTo>
                    <a:pt x="31" y="126"/>
                    <a:pt x="31" y="126"/>
                    <a:pt x="31" y="126"/>
                  </a:cubicBezTo>
                  <a:cubicBezTo>
                    <a:pt x="24" y="108"/>
                    <a:pt x="24" y="108"/>
                    <a:pt x="24" y="108"/>
                  </a:cubicBezTo>
                  <a:cubicBezTo>
                    <a:pt x="0" y="104"/>
                    <a:pt x="0" y="104"/>
                    <a:pt x="0" y="104"/>
                  </a:cubicBezTo>
                  <a:cubicBezTo>
                    <a:pt x="0" y="78"/>
                    <a:pt x="0" y="78"/>
                    <a:pt x="0" y="78"/>
                  </a:cubicBezTo>
                  <a:cubicBezTo>
                    <a:pt x="24" y="73"/>
                    <a:pt x="24" y="73"/>
                    <a:pt x="24" y="73"/>
                  </a:cubicBezTo>
                  <a:cubicBezTo>
                    <a:pt x="31" y="56"/>
                    <a:pt x="31" y="56"/>
                    <a:pt x="31" y="56"/>
                  </a:cubicBezTo>
                  <a:cubicBezTo>
                    <a:pt x="17" y="36"/>
                    <a:pt x="17" y="36"/>
                    <a:pt x="17" y="36"/>
                  </a:cubicBezTo>
                  <a:cubicBezTo>
                    <a:pt x="36" y="17"/>
                    <a:pt x="36" y="17"/>
                    <a:pt x="36" y="17"/>
                  </a:cubicBezTo>
                  <a:cubicBezTo>
                    <a:pt x="56" y="31"/>
                    <a:pt x="56" y="31"/>
                    <a:pt x="56" y="31"/>
                  </a:cubicBezTo>
                  <a:cubicBezTo>
                    <a:pt x="73" y="24"/>
                    <a:pt x="73" y="24"/>
                    <a:pt x="73" y="24"/>
                  </a:cubicBezTo>
                  <a:cubicBezTo>
                    <a:pt x="78" y="0"/>
                    <a:pt x="78" y="0"/>
                    <a:pt x="78" y="0"/>
                  </a:cubicBezTo>
                  <a:lnTo>
                    <a:pt x="10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45" name="Rectangle 44"/>
          <p:cNvSpPr/>
          <p:nvPr/>
        </p:nvSpPr>
        <p:spPr>
          <a:xfrm>
            <a:off x="8868472" y="3220251"/>
            <a:ext cx="1692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Sistema</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120" name="Freeform 5014"/>
          <p:cNvSpPr>
            <a:spLocks noEditPoints="1"/>
          </p:cNvSpPr>
          <p:nvPr/>
        </p:nvSpPr>
        <p:spPr bwMode="auto">
          <a:xfrm>
            <a:off x="9013836" y="3265622"/>
            <a:ext cx="250516" cy="184071"/>
          </a:xfrm>
          <a:custGeom>
            <a:avLst/>
            <a:gdLst>
              <a:gd name="T0" fmla="*/ 360 w 360"/>
              <a:gd name="T1" fmla="*/ 256 h 278"/>
              <a:gd name="T2" fmla="*/ 360 w 360"/>
              <a:gd name="T3" fmla="*/ 252 h 278"/>
              <a:gd name="T4" fmla="*/ 358 w 360"/>
              <a:gd name="T5" fmla="*/ 252 h 278"/>
              <a:gd name="T6" fmla="*/ 318 w 360"/>
              <a:gd name="T7" fmla="*/ 200 h 278"/>
              <a:gd name="T8" fmla="*/ 314 w 360"/>
              <a:gd name="T9" fmla="*/ 198 h 278"/>
              <a:gd name="T10" fmla="*/ 50 w 360"/>
              <a:gd name="T11" fmla="*/ 196 h 278"/>
              <a:gd name="T12" fmla="*/ 46 w 360"/>
              <a:gd name="T13" fmla="*/ 198 h 278"/>
              <a:gd name="T14" fmla="*/ 2 w 360"/>
              <a:gd name="T15" fmla="*/ 250 h 278"/>
              <a:gd name="T16" fmla="*/ 2 w 360"/>
              <a:gd name="T17" fmla="*/ 252 h 278"/>
              <a:gd name="T18" fmla="*/ 0 w 360"/>
              <a:gd name="T19" fmla="*/ 252 h 278"/>
              <a:gd name="T20" fmla="*/ 0 w 360"/>
              <a:gd name="T21" fmla="*/ 256 h 278"/>
              <a:gd name="T22" fmla="*/ 0 w 360"/>
              <a:gd name="T23" fmla="*/ 256 h 278"/>
              <a:gd name="T24" fmla="*/ 0 w 360"/>
              <a:gd name="T25" fmla="*/ 268 h 278"/>
              <a:gd name="T26" fmla="*/ 4 w 360"/>
              <a:gd name="T27" fmla="*/ 276 h 278"/>
              <a:gd name="T28" fmla="*/ 10 w 360"/>
              <a:gd name="T29" fmla="*/ 278 h 278"/>
              <a:gd name="T30" fmla="*/ 350 w 360"/>
              <a:gd name="T31" fmla="*/ 278 h 278"/>
              <a:gd name="T32" fmla="*/ 356 w 360"/>
              <a:gd name="T33" fmla="*/ 276 h 278"/>
              <a:gd name="T34" fmla="*/ 360 w 360"/>
              <a:gd name="T35" fmla="*/ 268 h 278"/>
              <a:gd name="T36" fmla="*/ 360 w 360"/>
              <a:gd name="T37" fmla="*/ 256 h 278"/>
              <a:gd name="T38" fmla="*/ 360 w 360"/>
              <a:gd name="T39" fmla="*/ 256 h 278"/>
              <a:gd name="T40" fmla="*/ 146 w 360"/>
              <a:gd name="T41" fmla="*/ 234 h 278"/>
              <a:gd name="T42" fmla="*/ 226 w 360"/>
              <a:gd name="T43" fmla="*/ 254 h 278"/>
              <a:gd name="T44" fmla="*/ 338 w 360"/>
              <a:gd name="T45" fmla="*/ 268 h 278"/>
              <a:gd name="T46" fmla="*/ 334 w 360"/>
              <a:gd name="T47" fmla="*/ 270 h 278"/>
              <a:gd name="T48" fmla="*/ 332 w 360"/>
              <a:gd name="T49" fmla="*/ 270 h 278"/>
              <a:gd name="T50" fmla="*/ 326 w 360"/>
              <a:gd name="T51" fmla="*/ 268 h 278"/>
              <a:gd name="T52" fmla="*/ 324 w 360"/>
              <a:gd name="T53" fmla="*/ 262 h 278"/>
              <a:gd name="T54" fmla="*/ 326 w 360"/>
              <a:gd name="T55" fmla="*/ 256 h 278"/>
              <a:gd name="T56" fmla="*/ 328 w 360"/>
              <a:gd name="T57" fmla="*/ 256 h 278"/>
              <a:gd name="T58" fmla="*/ 334 w 360"/>
              <a:gd name="T59" fmla="*/ 256 h 278"/>
              <a:gd name="T60" fmla="*/ 338 w 360"/>
              <a:gd name="T61" fmla="*/ 256 h 278"/>
              <a:gd name="T62" fmla="*/ 340 w 360"/>
              <a:gd name="T63" fmla="*/ 262 h 278"/>
              <a:gd name="T64" fmla="*/ 340 w 360"/>
              <a:gd name="T65" fmla="*/ 266 h 278"/>
              <a:gd name="T66" fmla="*/ 338 w 360"/>
              <a:gd name="T67" fmla="*/ 268 h 278"/>
              <a:gd name="T68" fmla="*/ 306 w 360"/>
              <a:gd name="T69" fmla="*/ 184 h 278"/>
              <a:gd name="T70" fmla="*/ 310 w 360"/>
              <a:gd name="T71" fmla="*/ 184 h 278"/>
              <a:gd name="T72" fmla="*/ 318 w 360"/>
              <a:gd name="T73" fmla="*/ 178 h 278"/>
              <a:gd name="T74" fmla="*/ 318 w 360"/>
              <a:gd name="T75" fmla="*/ 12 h 278"/>
              <a:gd name="T76" fmla="*/ 318 w 360"/>
              <a:gd name="T77" fmla="*/ 6 h 278"/>
              <a:gd name="T78" fmla="*/ 310 w 360"/>
              <a:gd name="T79" fmla="*/ 0 h 278"/>
              <a:gd name="T80" fmla="*/ 54 w 360"/>
              <a:gd name="T81" fmla="*/ 0 h 278"/>
              <a:gd name="T82" fmla="*/ 50 w 360"/>
              <a:gd name="T83" fmla="*/ 0 h 278"/>
              <a:gd name="T84" fmla="*/ 42 w 360"/>
              <a:gd name="T85" fmla="*/ 6 h 278"/>
              <a:gd name="T86" fmla="*/ 42 w 360"/>
              <a:gd name="T87" fmla="*/ 172 h 278"/>
              <a:gd name="T88" fmla="*/ 42 w 360"/>
              <a:gd name="T89" fmla="*/ 178 h 278"/>
              <a:gd name="T90" fmla="*/ 50 w 360"/>
              <a:gd name="T91" fmla="*/ 184 h 278"/>
              <a:gd name="T92" fmla="*/ 54 w 360"/>
              <a:gd name="T93" fmla="*/ 184 h 278"/>
              <a:gd name="T94" fmla="*/ 294 w 360"/>
              <a:gd name="T95" fmla="*/ 24 h 278"/>
              <a:gd name="T96" fmla="*/ 66 w 360"/>
              <a:gd name="T97"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0" h="278">
                <a:moveTo>
                  <a:pt x="360" y="256"/>
                </a:moveTo>
                <a:lnTo>
                  <a:pt x="360" y="256"/>
                </a:lnTo>
                <a:lnTo>
                  <a:pt x="360" y="252"/>
                </a:lnTo>
                <a:lnTo>
                  <a:pt x="360" y="252"/>
                </a:lnTo>
                <a:lnTo>
                  <a:pt x="358" y="252"/>
                </a:lnTo>
                <a:lnTo>
                  <a:pt x="358" y="252"/>
                </a:lnTo>
                <a:lnTo>
                  <a:pt x="358" y="250"/>
                </a:lnTo>
                <a:lnTo>
                  <a:pt x="318" y="200"/>
                </a:lnTo>
                <a:lnTo>
                  <a:pt x="318" y="200"/>
                </a:lnTo>
                <a:lnTo>
                  <a:pt x="314" y="198"/>
                </a:lnTo>
                <a:lnTo>
                  <a:pt x="310" y="196"/>
                </a:lnTo>
                <a:lnTo>
                  <a:pt x="50" y="196"/>
                </a:lnTo>
                <a:lnTo>
                  <a:pt x="50" y="196"/>
                </a:lnTo>
                <a:lnTo>
                  <a:pt x="46" y="198"/>
                </a:lnTo>
                <a:lnTo>
                  <a:pt x="42" y="200"/>
                </a:lnTo>
                <a:lnTo>
                  <a:pt x="2" y="250"/>
                </a:lnTo>
                <a:lnTo>
                  <a:pt x="2" y="250"/>
                </a:lnTo>
                <a:lnTo>
                  <a:pt x="2" y="252"/>
                </a:lnTo>
                <a:lnTo>
                  <a:pt x="2" y="252"/>
                </a:lnTo>
                <a:lnTo>
                  <a:pt x="0" y="252"/>
                </a:lnTo>
                <a:lnTo>
                  <a:pt x="0" y="252"/>
                </a:lnTo>
                <a:lnTo>
                  <a:pt x="0" y="256"/>
                </a:lnTo>
                <a:lnTo>
                  <a:pt x="0" y="256"/>
                </a:lnTo>
                <a:lnTo>
                  <a:pt x="0" y="256"/>
                </a:lnTo>
                <a:lnTo>
                  <a:pt x="0" y="268"/>
                </a:lnTo>
                <a:lnTo>
                  <a:pt x="0" y="268"/>
                </a:lnTo>
                <a:lnTo>
                  <a:pt x="0" y="272"/>
                </a:lnTo>
                <a:lnTo>
                  <a:pt x="4" y="276"/>
                </a:lnTo>
                <a:lnTo>
                  <a:pt x="6" y="278"/>
                </a:lnTo>
                <a:lnTo>
                  <a:pt x="10" y="278"/>
                </a:lnTo>
                <a:lnTo>
                  <a:pt x="350" y="278"/>
                </a:lnTo>
                <a:lnTo>
                  <a:pt x="350" y="278"/>
                </a:lnTo>
                <a:lnTo>
                  <a:pt x="354" y="278"/>
                </a:lnTo>
                <a:lnTo>
                  <a:pt x="356" y="276"/>
                </a:lnTo>
                <a:lnTo>
                  <a:pt x="360" y="272"/>
                </a:lnTo>
                <a:lnTo>
                  <a:pt x="360" y="268"/>
                </a:lnTo>
                <a:lnTo>
                  <a:pt x="360" y="256"/>
                </a:lnTo>
                <a:lnTo>
                  <a:pt x="360" y="256"/>
                </a:lnTo>
                <a:lnTo>
                  <a:pt x="360" y="256"/>
                </a:lnTo>
                <a:lnTo>
                  <a:pt x="360" y="256"/>
                </a:lnTo>
                <a:close/>
                <a:moveTo>
                  <a:pt x="134" y="254"/>
                </a:moveTo>
                <a:lnTo>
                  <a:pt x="146" y="234"/>
                </a:lnTo>
                <a:lnTo>
                  <a:pt x="214" y="234"/>
                </a:lnTo>
                <a:lnTo>
                  <a:pt x="226" y="254"/>
                </a:lnTo>
                <a:lnTo>
                  <a:pt x="134" y="254"/>
                </a:lnTo>
                <a:close/>
                <a:moveTo>
                  <a:pt x="338" y="268"/>
                </a:moveTo>
                <a:lnTo>
                  <a:pt x="338" y="268"/>
                </a:lnTo>
                <a:lnTo>
                  <a:pt x="334" y="270"/>
                </a:lnTo>
                <a:lnTo>
                  <a:pt x="332" y="270"/>
                </a:lnTo>
                <a:lnTo>
                  <a:pt x="332" y="270"/>
                </a:lnTo>
                <a:lnTo>
                  <a:pt x="326" y="268"/>
                </a:lnTo>
                <a:lnTo>
                  <a:pt x="326" y="268"/>
                </a:lnTo>
                <a:lnTo>
                  <a:pt x="324" y="262"/>
                </a:lnTo>
                <a:lnTo>
                  <a:pt x="324" y="262"/>
                </a:lnTo>
                <a:lnTo>
                  <a:pt x="324" y="260"/>
                </a:lnTo>
                <a:lnTo>
                  <a:pt x="326" y="256"/>
                </a:lnTo>
                <a:lnTo>
                  <a:pt x="326" y="256"/>
                </a:lnTo>
                <a:lnTo>
                  <a:pt x="328" y="256"/>
                </a:lnTo>
                <a:lnTo>
                  <a:pt x="332" y="254"/>
                </a:lnTo>
                <a:lnTo>
                  <a:pt x="334" y="256"/>
                </a:lnTo>
                <a:lnTo>
                  <a:pt x="338" y="256"/>
                </a:lnTo>
                <a:lnTo>
                  <a:pt x="338" y="256"/>
                </a:lnTo>
                <a:lnTo>
                  <a:pt x="340" y="260"/>
                </a:lnTo>
                <a:lnTo>
                  <a:pt x="340" y="262"/>
                </a:lnTo>
                <a:lnTo>
                  <a:pt x="340" y="262"/>
                </a:lnTo>
                <a:lnTo>
                  <a:pt x="340" y="266"/>
                </a:lnTo>
                <a:lnTo>
                  <a:pt x="338" y="268"/>
                </a:lnTo>
                <a:lnTo>
                  <a:pt x="338" y="268"/>
                </a:lnTo>
                <a:close/>
                <a:moveTo>
                  <a:pt x="54" y="184"/>
                </a:moveTo>
                <a:lnTo>
                  <a:pt x="306" y="184"/>
                </a:lnTo>
                <a:lnTo>
                  <a:pt x="306" y="184"/>
                </a:lnTo>
                <a:lnTo>
                  <a:pt x="310" y="184"/>
                </a:lnTo>
                <a:lnTo>
                  <a:pt x="314" y="182"/>
                </a:lnTo>
                <a:lnTo>
                  <a:pt x="318" y="178"/>
                </a:lnTo>
                <a:lnTo>
                  <a:pt x="318" y="172"/>
                </a:lnTo>
                <a:lnTo>
                  <a:pt x="318" y="12"/>
                </a:lnTo>
                <a:lnTo>
                  <a:pt x="318" y="12"/>
                </a:lnTo>
                <a:lnTo>
                  <a:pt x="318" y="6"/>
                </a:lnTo>
                <a:lnTo>
                  <a:pt x="314" y="2"/>
                </a:lnTo>
                <a:lnTo>
                  <a:pt x="310" y="0"/>
                </a:lnTo>
                <a:lnTo>
                  <a:pt x="306" y="0"/>
                </a:lnTo>
                <a:lnTo>
                  <a:pt x="54" y="0"/>
                </a:lnTo>
                <a:lnTo>
                  <a:pt x="54" y="0"/>
                </a:lnTo>
                <a:lnTo>
                  <a:pt x="50" y="0"/>
                </a:lnTo>
                <a:lnTo>
                  <a:pt x="46" y="2"/>
                </a:lnTo>
                <a:lnTo>
                  <a:pt x="42" y="6"/>
                </a:lnTo>
                <a:lnTo>
                  <a:pt x="42" y="12"/>
                </a:lnTo>
                <a:lnTo>
                  <a:pt x="42" y="172"/>
                </a:lnTo>
                <a:lnTo>
                  <a:pt x="42" y="172"/>
                </a:lnTo>
                <a:lnTo>
                  <a:pt x="42" y="178"/>
                </a:lnTo>
                <a:lnTo>
                  <a:pt x="46" y="182"/>
                </a:lnTo>
                <a:lnTo>
                  <a:pt x="50" y="184"/>
                </a:lnTo>
                <a:lnTo>
                  <a:pt x="54" y="184"/>
                </a:lnTo>
                <a:lnTo>
                  <a:pt x="54" y="184"/>
                </a:lnTo>
                <a:close/>
                <a:moveTo>
                  <a:pt x="66" y="24"/>
                </a:moveTo>
                <a:lnTo>
                  <a:pt x="294" y="24"/>
                </a:lnTo>
                <a:lnTo>
                  <a:pt x="294" y="160"/>
                </a:lnTo>
                <a:lnTo>
                  <a:pt x="66" y="160"/>
                </a:lnTo>
                <a:lnTo>
                  <a:pt x="66" y="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grpSp>
        <p:nvGrpSpPr>
          <p:cNvPr id="15" name="Group 14">
            <a:extLst>
              <a:ext uri="{FF2B5EF4-FFF2-40B4-BE49-F238E27FC236}">
                <a16:creationId xmlns:a16="http://schemas.microsoft.com/office/drawing/2014/main" id="{F90E6F75-52E7-4C20-80C3-B6002248B6B7}"/>
              </a:ext>
            </a:extLst>
          </p:cNvPr>
          <p:cNvGrpSpPr/>
          <p:nvPr/>
        </p:nvGrpSpPr>
        <p:grpSpPr>
          <a:xfrm>
            <a:off x="1271465" y="2645174"/>
            <a:ext cx="2645723" cy="522388"/>
            <a:chOff x="623392" y="2645174"/>
            <a:chExt cx="2645723" cy="522388"/>
          </a:xfrm>
        </p:grpSpPr>
        <p:sp>
          <p:nvSpPr>
            <p:cNvPr id="52" name="16 Rectángulo redondeado"/>
            <p:cNvSpPr/>
            <p:nvPr/>
          </p:nvSpPr>
          <p:spPr>
            <a:xfrm>
              <a:off x="623392" y="2807562"/>
              <a:ext cx="2439942" cy="360000"/>
            </a:xfrm>
            <a:prstGeom prst="roundRect">
              <a:avLst/>
            </a:prstGeom>
            <a:solidFill>
              <a:schemeClr val="accent5">
                <a:lumMod val="50000"/>
              </a:schemeClr>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2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Características generales</a:t>
              </a:r>
            </a:p>
          </p:txBody>
        </p:sp>
        <p:grpSp>
          <p:nvGrpSpPr>
            <p:cNvPr id="12" name="Group 11">
              <a:extLst>
                <a:ext uri="{FF2B5EF4-FFF2-40B4-BE49-F238E27FC236}">
                  <a16:creationId xmlns:a16="http://schemas.microsoft.com/office/drawing/2014/main" id="{BDA0D93D-53AA-4E52-AEE9-C615AFDE9270}"/>
                </a:ext>
              </a:extLst>
            </p:cNvPr>
            <p:cNvGrpSpPr/>
            <p:nvPr/>
          </p:nvGrpSpPr>
          <p:grpSpPr>
            <a:xfrm>
              <a:off x="2837115" y="2645174"/>
              <a:ext cx="432000" cy="432000"/>
              <a:chOff x="2837115" y="2645174"/>
              <a:chExt cx="432000" cy="432000"/>
            </a:xfrm>
          </p:grpSpPr>
          <p:sp>
            <p:nvSpPr>
              <p:cNvPr id="43" name="Oval 42"/>
              <p:cNvSpPr/>
              <p:nvPr/>
            </p:nvSpPr>
            <p:spPr>
              <a:xfrm>
                <a:off x="2837115" y="2645174"/>
                <a:ext cx="432000" cy="432000"/>
              </a:xfrm>
              <a:prstGeom prst="ellipse">
                <a:avLst/>
              </a:prstGeom>
              <a:solidFill>
                <a:srgbClr val="00A3A1"/>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endParaRPr>
              </a:p>
            </p:txBody>
          </p:sp>
          <p:sp>
            <p:nvSpPr>
              <p:cNvPr id="34" name="Freeform 4958"/>
              <p:cNvSpPr>
                <a:spLocks noEditPoints="1"/>
              </p:cNvSpPr>
              <p:nvPr/>
            </p:nvSpPr>
            <p:spPr bwMode="auto">
              <a:xfrm>
                <a:off x="2920268" y="2709154"/>
                <a:ext cx="265695" cy="282144"/>
              </a:xfrm>
              <a:custGeom>
                <a:avLst/>
                <a:gdLst>
                  <a:gd name="T0" fmla="*/ 294 w 414"/>
                  <a:gd name="T1" fmla="*/ 176 h 404"/>
                  <a:gd name="T2" fmla="*/ 272 w 414"/>
                  <a:gd name="T3" fmla="*/ 200 h 404"/>
                  <a:gd name="T4" fmla="*/ 272 w 414"/>
                  <a:gd name="T5" fmla="*/ 220 h 404"/>
                  <a:gd name="T6" fmla="*/ 294 w 414"/>
                  <a:gd name="T7" fmla="*/ 244 h 404"/>
                  <a:gd name="T8" fmla="*/ 286 w 414"/>
                  <a:gd name="T9" fmla="*/ 316 h 404"/>
                  <a:gd name="T10" fmla="*/ 244 w 414"/>
                  <a:gd name="T11" fmla="*/ 338 h 404"/>
                  <a:gd name="T12" fmla="*/ 212 w 414"/>
                  <a:gd name="T13" fmla="*/ 316 h 404"/>
                  <a:gd name="T14" fmla="*/ 170 w 414"/>
                  <a:gd name="T15" fmla="*/ 332 h 404"/>
                  <a:gd name="T16" fmla="*/ 112 w 414"/>
                  <a:gd name="T17" fmla="*/ 378 h 404"/>
                  <a:gd name="T18" fmla="*/ 128 w 414"/>
                  <a:gd name="T19" fmla="*/ 390 h 404"/>
                  <a:gd name="T20" fmla="*/ 174 w 414"/>
                  <a:gd name="T21" fmla="*/ 372 h 404"/>
                  <a:gd name="T22" fmla="*/ 212 w 414"/>
                  <a:gd name="T23" fmla="*/ 382 h 404"/>
                  <a:gd name="T24" fmla="*/ 244 w 414"/>
                  <a:gd name="T25" fmla="*/ 358 h 404"/>
                  <a:gd name="T26" fmla="*/ 302 w 414"/>
                  <a:gd name="T27" fmla="*/ 328 h 404"/>
                  <a:gd name="T28" fmla="*/ 314 w 414"/>
                  <a:gd name="T29" fmla="*/ 288 h 404"/>
                  <a:gd name="T30" fmla="*/ 336 w 414"/>
                  <a:gd name="T31" fmla="*/ 228 h 404"/>
                  <a:gd name="T32" fmla="*/ 414 w 414"/>
                  <a:gd name="T33" fmla="*/ 210 h 404"/>
                  <a:gd name="T34" fmla="*/ 330 w 414"/>
                  <a:gd name="T35" fmla="*/ 184 h 404"/>
                  <a:gd name="T36" fmla="*/ 200 w 414"/>
                  <a:gd name="T37" fmla="*/ 364 h 404"/>
                  <a:gd name="T38" fmla="*/ 186 w 414"/>
                  <a:gd name="T39" fmla="*/ 348 h 404"/>
                  <a:gd name="T40" fmla="*/ 200 w 414"/>
                  <a:gd name="T41" fmla="*/ 334 h 404"/>
                  <a:gd name="T42" fmla="*/ 216 w 414"/>
                  <a:gd name="T43" fmla="*/ 348 h 404"/>
                  <a:gd name="T44" fmla="*/ 200 w 414"/>
                  <a:gd name="T45" fmla="*/ 364 h 404"/>
                  <a:gd name="T46" fmla="*/ 334 w 414"/>
                  <a:gd name="T47" fmla="*/ 138 h 404"/>
                  <a:gd name="T48" fmla="*/ 16 w 414"/>
                  <a:gd name="T49" fmla="*/ 292 h 404"/>
                  <a:gd name="T50" fmla="*/ 46 w 414"/>
                  <a:gd name="T51" fmla="*/ 240 h 404"/>
                  <a:gd name="T52" fmla="*/ 80 w 414"/>
                  <a:gd name="T53" fmla="*/ 240 h 404"/>
                  <a:gd name="T54" fmla="*/ 120 w 414"/>
                  <a:gd name="T55" fmla="*/ 238 h 404"/>
                  <a:gd name="T56" fmla="*/ 168 w 414"/>
                  <a:gd name="T57" fmla="*/ 220 h 404"/>
                  <a:gd name="T58" fmla="*/ 136 w 414"/>
                  <a:gd name="T59" fmla="*/ 200 h 404"/>
                  <a:gd name="T60" fmla="*/ 120 w 414"/>
                  <a:gd name="T61" fmla="*/ 182 h 404"/>
                  <a:gd name="T62" fmla="*/ 86 w 414"/>
                  <a:gd name="T63" fmla="*/ 176 h 404"/>
                  <a:gd name="T64" fmla="*/ 62 w 414"/>
                  <a:gd name="T65" fmla="*/ 206 h 404"/>
                  <a:gd name="T66" fmla="*/ 16 w 414"/>
                  <a:gd name="T67" fmla="*/ 242 h 404"/>
                  <a:gd name="T68" fmla="*/ 6 w 414"/>
                  <a:gd name="T69" fmla="*/ 292 h 404"/>
                  <a:gd name="T70" fmla="*/ 104 w 414"/>
                  <a:gd name="T71" fmla="*/ 196 h 404"/>
                  <a:gd name="T72" fmla="*/ 112 w 414"/>
                  <a:gd name="T73" fmla="*/ 216 h 404"/>
                  <a:gd name="T74" fmla="*/ 92 w 414"/>
                  <a:gd name="T75" fmla="*/ 224 h 404"/>
                  <a:gd name="T76" fmla="*/ 84 w 414"/>
                  <a:gd name="T77" fmla="*/ 204 h 404"/>
                  <a:gd name="T78" fmla="*/ 108 w 414"/>
                  <a:gd name="T79" fmla="*/ 306 h 404"/>
                  <a:gd name="T80" fmla="*/ 124 w 414"/>
                  <a:gd name="T81" fmla="*/ 284 h 404"/>
                  <a:gd name="T82" fmla="*/ 184 w 414"/>
                  <a:gd name="T83" fmla="*/ 234 h 404"/>
                  <a:gd name="T84" fmla="*/ 212 w 414"/>
                  <a:gd name="T85" fmla="*/ 202 h 404"/>
                  <a:gd name="T86" fmla="*/ 180 w 414"/>
                  <a:gd name="T87" fmla="*/ 276 h 404"/>
                  <a:gd name="T88" fmla="*/ 108 w 414"/>
                  <a:gd name="T89" fmla="*/ 306 h 404"/>
                  <a:gd name="T90" fmla="*/ 212 w 414"/>
                  <a:gd name="T91" fmla="*/ 68 h 404"/>
                  <a:gd name="T92" fmla="*/ 236 w 414"/>
                  <a:gd name="T93" fmla="*/ 34 h 404"/>
                  <a:gd name="T94" fmla="*/ 222 w 414"/>
                  <a:gd name="T95" fmla="*/ 6 h 404"/>
                  <a:gd name="T96" fmla="*/ 194 w 414"/>
                  <a:gd name="T97" fmla="*/ 0 h 404"/>
                  <a:gd name="T98" fmla="*/ 168 w 414"/>
                  <a:gd name="T99" fmla="*/ 22 h 404"/>
                  <a:gd name="T100" fmla="*/ 174 w 414"/>
                  <a:gd name="T101" fmla="*/ 56 h 404"/>
                  <a:gd name="T102" fmla="*/ 202 w 414"/>
                  <a:gd name="T103" fmla="*/ 20 h 404"/>
                  <a:gd name="T104" fmla="*/ 216 w 414"/>
                  <a:gd name="T105" fmla="*/ 34 h 404"/>
                  <a:gd name="T106" fmla="*/ 202 w 414"/>
                  <a:gd name="T107" fmla="*/ 50 h 404"/>
                  <a:gd name="T108" fmla="*/ 186 w 414"/>
                  <a:gd name="T109" fmla="*/ 34 h 404"/>
                  <a:gd name="T110" fmla="*/ 202 w 414"/>
                  <a:gd name="T111" fmla="*/ 20 h 404"/>
                  <a:gd name="T112" fmla="*/ 2 w 414"/>
                  <a:gd name="T113" fmla="*/ 138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4" h="404">
                    <a:moveTo>
                      <a:pt x="314" y="176"/>
                    </a:moveTo>
                    <a:lnTo>
                      <a:pt x="314" y="30"/>
                    </a:lnTo>
                    <a:lnTo>
                      <a:pt x="314" y="30"/>
                    </a:lnTo>
                    <a:lnTo>
                      <a:pt x="294" y="20"/>
                    </a:lnTo>
                    <a:lnTo>
                      <a:pt x="294" y="176"/>
                    </a:lnTo>
                    <a:lnTo>
                      <a:pt x="294" y="176"/>
                    </a:lnTo>
                    <a:lnTo>
                      <a:pt x="286" y="180"/>
                    </a:lnTo>
                    <a:lnTo>
                      <a:pt x="280" y="184"/>
                    </a:lnTo>
                    <a:lnTo>
                      <a:pt x="274" y="192"/>
                    </a:lnTo>
                    <a:lnTo>
                      <a:pt x="272" y="200"/>
                    </a:lnTo>
                    <a:lnTo>
                      <a:pt x="232" y="200"/>
                    </a:lnTo>
                    <a:lnTo>
                      <a:pt x="232" y="202"/>
                    </a:lnTo>
                    <a:lnTo>
                      <a:pt x="232" y="202"/>
                    </a:lnTo>
                    <a:lnTo>
                      <a:pt x="230" y="220"/>
                    </a:lnTo>
                    <a:lnTo>
                      <a:pt x="272" y="220"/>
                    </a:lnTo>
                    <a:lnTo>
                      <a:pt x="272" y="220"/>
                    </a:lnTo>
                    <a:lnTo>
                      <a:pt x="274" y="228"/>
                    </a:lnTo>
                    <a:lnTo>
                      <a:pt x="280" y="234"/>
                    </a:lnTo>
                    <a:lnTo>
                      <a:pt x="286" y="240"/>
                    </a:lnTo>
                    <a:lnTo>
                      <a:pt x="294" y="244"/>
                    </a:lnTo>
                    <a:lnTo>
                      <a:pt x="294" y="288"/>
                    </a:lnTo>
                    <a:lnTo>
                      <a:pt x="294" y="288"/>
                    </a:lnTo>
                    <a:lnTo>
                      <a:pt x="294" y="298"/>
                    </a:lnTo>
                    <a:lnTo>
                      <a:pt x="290" y="308"/>
                    </a:lnTo>
                    <a:lnTo>
                      <a:pt x="286" y="316"/>
                    </a:lnTo>
                    <a:lnTo>
                      <a:pt x="280" y="324"/>
                    </a:lnTo>
                    <a:lnTo>
                      <a:pt x="272" y="330"/>
                    </a:lnTo>
                    <a:lnTo>
                      <a:pt x="264" y="334"/>
                    </a:lnTo>
                    <a:lnTo>
                      <a:pt x="254" y="338"/>
                    </a:lnTo>
                    <a:lnTo>
                      <a:pt x="244" y="338"/>
                    </a:lnTo>
                    <a:lnTo>
                      <a:pt x="234" y="338"/>
                    </a:lnTo>
                    <a:lnTo>
                      <a:pt x="234" y="338"/>
                    </a:lnTo>
                    <a:lnTo>
                      <a:pt x="230" y="328"/>
                    </a:lnTo>
                    <a:lnTo>
                      <a:pt x="222" y="320"/>
                    </a:lnTo>
                    <a:lnTo>
                      <a:pt x="212" y="316"/>
                    </a:lnTo>
                    <a:lnTo>
                      <a:pt x="200" y="314"/>
                    </a:lnTo>
                    <a:lnTo>
                      <a:pt x="200" y="314"/>
                    </a:lnTo>
                    <a:lnTo>
                      <a:pt x="188" y="316"/>
                    </a:lnTo>
                    <a:lnTo>
                      <a:pt x="178" y="322"/>
                    </a:lnTo>
                    <a:lnTo>
                      <a:pt x="170" y="332"/>
                    </a:lnTo>
                    <a:lnTo>
                      <a:pt x="166" y="342"/>
                    </a:lnTo>
                    <a:lnTo>
                      <a:pt x="166" y="342"/>
                    </a:lnTo>
                    <a:lnTo>
                      <a:pt x="146" y="350"/>
                    </a:lnTo>
                    <a:lnTo>
                      <a:pt x="128" y="362"/>
                    </a:lnTo>
                    <a:lnTo>
                      <a:pt x="112" y="378"/>
                    </a:lnTo>
                    <a:lnTo>
                      <a:pt x="100" y="396"/>
                    </a:lnTo>
                    <a:lnTo>
                      <a:pt x="100" y="396"/>
                    </a:lnTo>
                    <a:lnTo>
                      <a:pt x="118" y="404"/>
                    </a:lnTo>
                    <a:lnTo>
                      <a:pt x="118" y="404"/>
                    </a:lnTo>
                    <a:lnTo>
                      <a:pt x="128" y="390"/>
                    </a:lnTo>
                    <a:lnTo>
                      <a:pt x="140" y="378"/>
                    </a:lnTo>
                    <a:lnTo>
                      <a:pt x="152" y="370"/>
                    </a:lnTo>
                    <a:lnTo>
                      <a:pt x="168" y="362"/>
                    </a:lnTo>
                    <a:lnTo>
                      <a:pt x="168" y="362"/>
                    </a:lnTo>
                    <a:lnTo>
                      <a:pt x="174" y="372"/>
                    </a:lnTo>
                    <a:lnTo>
                      <a:pt x="182" y="378"/>
                    </a:lnTo>
                    <a:lnTo>
                      <a:pt x="190" y="382"/>
                    </a:lnTo>
                    <a:lnTo>
                      <a:pt x="200" y="384"/>
                    </a:lnTo>
                    <a:lnTo>
                      <a:pt x="200" y="384"/>
                    </a:lnTo>
                    <a:lnTo>
                      <a:pt x="212" y="382"/>
                    </a:lnTo>
                    <a:lnTo>
                      <a:pt x="222" y="378"/>
                    </a:lnTo>
                    <a:lnTo>
                      <a:pt x="230" y="370"/>
                    </a:lnTo>
                    <a:lnTo>
                      <a:pt x="234" y="358"/>
                    </a:lnTo>
                    <a:lnTo>
                      <a:pt x="244" y="358"/>
                    </a:lnTo>
                    <a:lnTo>
                      <a:pt x="244" y="358"/>
                    </a:lnTo>
                    <a:lnTo>
                      <a:pt x="258" y="358"/>
                    </a:lnTo>
                    <a:lnTo>
                      <a:pt x="272" y="354"/>
                    </a:lnTo>
                    <a:lnTo>
                      <a:pt x="284" y="346"/>
                    </a:lnTo>
                    <a:lnTo>
                      <a:pt x="294" y="338"/>
                    </a:lnTo>
                    <a:lnTo>
                      <a:pt x="302" y="328"/>
                    </a:lnTo>
                    <a:lnTo>
                      <a:pt x="310" y="316"/>
                    </a:lnTo>
                    <a:lnTo>
                      <a:pt x="314" y="302"/>
                    </a:lnTo>
                    <a:lnTo>
                      <a:pt x="314" y="288"/>
                    </a:lnTo>
                    <a:lnTo>
                      <a:pt x="314" y="288"/>
                    </a:lnTo>
                    <a:lnTo>
                      <a:pt x="314" y="288"/>
                    </a:lnTo>
                    <a:lnTo>
                      <a:pt x="314" y="244"/>
                    </a:lnTo>
                    <a:lnTo>
                      <a:pt x="314" y="244"/>
                    </a:lnTo>
                    <a:lnTo>
                      <a:pt x="324" y="240"/>
                    </a:lnTo>
                    <a:lnTo>
                      <a:pt x="330" y="234"/>
                    </a:lnTo>
                    <a:lnTo>
                      <a:pt x="336" y="228"/>
                    </a:lnTo>
                    <a:lnTo>
                      <a:pt x="338" y="220"/>
                    </a:lnTo>
                    <a:lnTo>
                      <a:pt x="414" y="220"/>
                    </a:lnTo>
                    <a:lnTo>
                      <a:pt x="414" y="220"/>
                    </a:lnTo>
                    <a:lnTo>
                      <a:pt x="414" y="210"/>
                    </a:lnTo>
                    <a:lnTo>
                      <a:pt x="414" y="210"/>
                    </a:lnTo>
                    <a:lnTo>
                      <a:pt x="414" y="200"/>
                    </a:lnTo>
                    <a:lnTo>
                      <a:pt x="338" y="200"/>
                    </a:lnTo>
                    <a:lnTo>
                      <a:pt x="338" y="200"/>
                    </a:lnTo>
                    <a:lnTo>
                      <a:pt x="336" y="192"/>
                    </a:lnTo>
                    <a:lnTo>
                      <a:pt x="330" y="184"/>
                    </a:lnTo>
                    <a:lnTo>
                      <a:pt x="324" y="180"/>
                    </a:lnTo>
                    <a:lnTo>
                      <a:pt x="314" y="176"/>
                    </a:lnTo>
                    <a:lnTo>
                      <a:pt x="314" y="176"/>
                    </a:lnTo>
                    <a:close/>
                    <a:moveTo>
                      <a:pt x="200" y="364"/>
                    </a:moveTo>
                    <a:lnTo>
                      <a:pt x="200" y="364"/>
                    </a:lnTo>
                    <a:lnTo>
                      <a:pt x="194" y="364"/>
                    </a:lnTo>
                    <a:lnTo>
                      <a:pt x="190" y="360"/>
                    </a:lnTo>
                    <a:lnTo>
                      <a:pt x="186" y="354"/>
                    </a:lnTo>
                    <a:lnTo>
                      <a:pt x="186" y="348"/>
                    </a:lnTo>
                    <a:lnTo>
                      <a:pt x="186" y="348"/>
                    </a:lnTo>
                    <a:lnTo>
                      <a:pt x="186" y="342"/>
                    </a:lnTo>
                    <a:lnTo>
                      <a:pt x="190" y="338"/>
                    </a:lnTo>
                    <a:lnTo>
                      <a:pt x="194" y="334"/>
                    </a:lnTo>
                    <a:lnTo>
                      <a:pt x="200" y="334"/>
                    </a:lnTo>
                    <a:lnTo>
                      <a:pt x="200" y="334"/>
                    </a:lnTo>
                    <a:lnTo>
                      <a:pt x="206" y="334"/>
                    </a:lnTo>
                    <a:lnTo>
                      <a:pt x="212" y="338"/>
                    </a:lnTo>
                    <a:lnTo>
                      <a:pt x="216" y="342"/>
                    </a:lnTo>
                    <a:lnTo>
                      <a:pt x="216" y="348"/>
                    </a:lnTo>
                    <a:lnTo>
                      <a:pt x="216" y="348"/>
                    </a:lnTo>
                    <a:lnTo>
                      <a:pt x="216" y="354"/>
                    </a:lnTo>
                    <a:lnTo>
                      <a:pt x="212" y="360"/>
                    </a:lnTo>
                    <a:lnTo>
                      <a:pt x="206" y="364"/>
                    </a:lnTo>
                    <a:lnTo>
                      <a:pt x="200" y="364"/>
                    </a:lnTo>
                    <a:lnTo>
                      <a:pt x="200" y="364"/>
                    </a:lnTo>
                    <a:close/>
                    <a:moveTo>
                      <a:pt x="334" y="118"/>
                    </a:moveTo>
                    <a:lnTo>
                      <a:pt x="394" y="118"/>
                    </a:lnTo>
                    <a:lnTo>
                      <a:pt x="394" y="118"/>
                    </a:lnTo>
                    <a:lnTo>
                      <a:pt x="402" y="138"/>
                    </a:lnTo>
                    <a:lnTo>
                      <a:pt x="334" y="138"/>
                    </a:lnTo>
                    <a:lnTo>
                      <a:pt x="334" y="118"/>
                    </a:lnTo>
                    <a:close/>
                    <a:moveTo>
                      <a:pt x="16" y="310"/>
                    </a:moveTo>
                    <a:lnTo>
                      <a:pt x="16" y="304"/>
                    </a:lnTo>
                    <a:lnTo>
                      <a:pt x="16" y="304"/>
                    </a:lnTo>
                    <a:lnTo>
                      <a:pt x="16" y="292"/>
                    </a:lnTo>
                    <a:lnTo>
                      <a:pt x="20" y="278"/>
                    </a:lnTo>
                    <a:lnTo>
                      <a:pt x="24" y="268"/>
                    </a:lnTo>
                    <a:lnTo>
                      <a:pt x="30" y="256"/>
                    </a:lnTo>
                    <a:lnTo>
                      <a:pt x="38" y="248"/>
                    </a:lnTo>
                    <a:lnTo>
                      <a:pt x="46" y="240"/>
                    </a:lnTo>
                    <a:lnTo>
                      <a:pt x="56" y="232"/>
                    </a:lnTo>
                    <a:lnTo>
                      <a:pt x="66" y="226"/>
                    </a:lnTo>
                    <a:lnTo>
                      <a:pt x="66" y="226"/>
                    </a:lnTo>
                    <a:lnTo>
                      <a:pt x="72" y="234"/>
                    </a:lnTo>
                    <a:lnTo>
                      <a:pt x="80" y="240"/>
                    </a:lnTo>
                    <a:lnTo>
                      <a:pt x="88" y="244"/>
                    </a:lnTo>
                    <a:lnTo>
                      <a:pt x="98" y="246"/>
                    </a:lnTo>
                    <a:lnTo>
                      <a:pt x="98" y="246"/>
                    </a:lnTo>
                    <a:lnTo>
                      <a:pt x="110" y="244"/>
                    </a:lnTo>
                    <a:lnTo>
                      <a:pt x="120" y="238"/>
                    </a:lnTo>
                    <a:lnTo>
                      <a:pt x="128" y="230"/>
                    </a:lnTo>
                    <a:lnTo>
                      <a:pt x="132" y="220"/>
                    </a:lnTo>
                    <a:lnTo>
                      <a:pt x="132" y="220"/>
                    </a:lnTo>
                    <a:lnTo>
                      <a:pt x="136" y="220"/>
                    </a:lnTo>
                    <a:lnTo>
                      <a:pt x="168" y="220"/>
                    </a:lnTo>
                    <a:lnTo>
                      <a:pt x="168" y="220"/>
                    </a:lnTo>
                    <a:lnTo>
                      <a:pt x="170" y="212"/>
                    </a:lnTo>
                    <a:lnTo>
                      <a:pt x="172" y="202"/>
                    </a:lnTo>
                    <a:lnTo>
                      <a:pt x="172" y="200"/>
                    </a:lnTo>
                    <a:lnTo>
                      <a:pt x="136" y="200"/>
                    </a:lnTo>
                    <a:lnTo>
                      <a:pt x="136" y="200"/>
                    </a:lnTo>
                    <a:lnTo>
                      <a:pt x="132" y="200"/>
                    </a:lnTo>
                    <a:lnTo>
                      <a:pt x="132" y="200"/>
                    </a:lnTo>
                    <a:lnTo>
                      <a:pt x="128" y="190"/>
                    </a:lnTo>
                    <a:lnTo>
                      <a:pt x="120" y="182"/>
                    </a:lnTo>
                    <a:lnTo>
                      <a:pt x="110" y="176"/>
                    </a:lnTo>
                    <a:lnTo>
                      <a:pt x="98" y="174"/>
                    </a:lnTo>
                    <a:lnTo>
                      <a:pt x="98" y="174"/>
                    </a:lnTo>
                    <a:lnTo>
                      <a:pt x="92" y="176"/>
                    </a:lnTo>
                    <a:lnTo>
                      <a:pt x="86" y="176"/>
                    </a:lnTo>
                    <a:lnTo>
                      <a:pt x="74" y="184"/>
                    </a:lnTo>
                    <a:lnTo>
                      <a:pt x="66" y="194"/>
                    </a:lnTo>
                    <a:lnTo>
                      <a:pt x="64" y="200"/>
                    </a:lnTo>
                    <a:lnTo>
                      <a:pt x="62" y="206"/>
                    </a:lnTo>
                    <a:lnTo>
                      <a:pt x="62" y="206"/>
                    </a:lnTo>
                    <a:lnTo>
                      <a:pt x="52" y="212"/>
                    </a:lnTo>
                    <a:lnTo>
                      <a:pt x="42" y="218"/>
                    </a:lnTo>
                    <a:lnTo>
                      <a:pt x="32" y="224"/>
                    </a:lnTo>
                    <a:lnTo>
                      <a:pt x="24" y="232"/>
                    </a:lnTo>
                    <a:lnTo>
                      <a:pt x="16" y="242"/>
                    </a:lnTo>
                    <a:lnTo>
                      <a:pt x="10" y="252"/>
                    </a:lnTo>
                    <a:lnTo>
                      <a:pt x="4" y="262"/>
                    </a:lnTo>
                    <a:lnTo>
                      <a:pt x="0" y="274"/>
                    </a:lnTo>
                    <a:lnTo>
                      <a:pt x="0" y="274"/>
                    </a:lnTo>
                    <a:lnTo>
                      <a:pt x="6" y="292"/>
                    </a:lnTo>
                    <a:lnTo>
                      <a:pt x="16" y="310"/>
                    </a:lnTo>
                    <a:lnTo>
                      <a:pt x="16" y="310"/>
                    </a:lnTo>
                    <a:close/>
                    <a:moveTo>
                      <a:pt x="98" y="194"/>
                    </a:moveTo>
                    <a:lnTo>
                      <a:pt x="98" y="194"/>
                    </a:lnTo>
                    <a:lnTo>
                      <a:pt x="104" y="196"/>
                    </a:lnTo>
                    <a:lnTo>
                      <a:pt x="110" y="198"/>
                    </a:lnTo>
                    <a:lnTo>
                      <a:pt x="112" y="204"/>
                    </a:lnTo>
                    <a:lnTo>
                      <a:pt x="114" y="210"/>
                    </a:lnTo>
                    <a:lnTo>
                      <a:pt x="114" y="210"/>
                    </a:lnTo>
                    <a:lnTo>
                      <a:pt x="112" y="216"/>
                    </a:lnTo>
                    <a:lnTo>
                      <a:pt x="110" y="220"/>
                    </a:lnTo>
                    <a:lnTo>
                      <a:pt x="104" y="224"/>
                    </a:lnTo>
                    <a:lnTo>
                      <a:pt x="98" y="226"/>
                    </a:lnTo>
                    <a:lnTo>
                      <a:pt x="98" y="226"/>
                    </a:lnTo>
                    <a:lnTo>
                      <a:pt x="92" y="224"/>
                    </a:lnTo>
                    <a:lnTo>
                      <a:pt x="88" y="220"/>
                    </a:lnTo>
                    <a:lnTo>
                      <a:pt x="84" y="216"/>
                    </a:lnTo>
                    <a:lnTo>
                      <a:pt x="82" y="210"/>
                    </a:lnTo>
                    <a:lnTo>
                      <a:pt x="82" y="210"/>
                    </a:lnTo>
                    <a:lnTo>
                      <a:pt x="84" y="204"/>
                    </a:lnTo>
                    <a:lnTo>
                      <a:pt x="88" y="198"/>
                    </a:lnTo>
                    <a:lnTo>
                      <a:pt x="92" y="196"/>
                    </a:lnTo>
                    <a:lnTo>
                      <a:pt x="98" y="194"/>
                    </a:lnTo>
                    <a:lnTo>
                      <a:pt x="98" y="194"/>
                    </a:lnTo>
                    <a:close/>
                    <a:moveTo>
                      <a:pt x="108" y="306"/>
                    </a:moveTo>
                    <a:lnTo>
                      <a:pt x="36" y="306"/>
                    </a:lnTo>
                    <a:lnTo>
                      <a:pt x="36" y="286"/>
                    </a:lnTo>
                    <a:lnTo>
                      <a:pt x="108" y="286"/>
                    </a:lnTo>
                    <a:lnTo>
                      <a:pt x="108" y="286"/>
                    </a:lnTo>
                    <a:lnTo>
                      <a:pt x="124" y="284"/>
                    </a:lnTo>
                    <a:lnTo>
                      <a:pt x="140" y="280"/>
                    </a:lnTo>
                    <a:lnTo>
                      <a:pt x="154" y="272"/>
                    </a:lnTo>
                    <a:lnTo>
                      <a:pt x="166" y="262"/>
                    </a:lnTo>
                    <a:lnTo>
                      <a:pt x="178" y="250"/>
                    </a:lnTo>
                    <a:lnTo>
                      <a:pt x="184" y="234"/>
                    </a:lnTo>
                    <a:lnTo>
                      <a:pt x="190" y="220"/>
                    </a:lnTo>
                    <a:lnTo>
                      <a:pt x="192" y="202"/>
                    </a:lnTo>
                    <a:lnTo>
                      <a:pt x="192" y="158"/>
                    </a:lnTo>
                    <a:lnTo>
                      <a:pt x="212" y="158"/>
                    </a:lnTo>
                    <a:lnTo>
                      <a:pt x="212" y="202"/>
                    </a:lnTo>
                    <a:lnTo>
                      <a:pt x="212" y="202"/>
                    </a:lnTo>
                    <a:lnTo>
                      <a:pt x="210" y="224"/>
                    </a:lnTo>
                    <a:lnTo>
                      <a:pt x="204" y="242"/>
                    </a:lnTo>
                    <a:lnTo>
                      <a:pt x="194" y="260"/>
                    </a:lnTo>
                    <a:lnTo>
                      <a:pt x="180" y="276"/>
                    </a:lnTo>
                    <a:lnTo>
                      <a:pt x="166" y="288"/>
                    </a:lnTo>
                    <a:lnTo>
                      <a:pt x="148" y="298"/>
                    </a:lnTo>
                    <a:lnTo>
                      <a:pt x="128" y="304"/>
                    </a:lnTo>
                    <a:lnTo>
                      <a:pt x="108" y="306"/>
                    </a:lnTo>
                    <a:lnTo>
                      <a:pt x="108" y="306"/>
                    </a:lnTo>
                    <a:close/>
                    <a:moveTo>
                      <a:pt x="192" y="68"/>
                    </a:moveTo>
                    <a:lnTo>
                      <a:pt x="192" y="98"/>
                    </a:lnTo>
                    <a:lnTo>
                      <a:pt x="212" y="98"/>
                    </a:lnTo>
                    <a:lnTo>
                      <a:pt x="212" y="68"/>
                    </a:lnTo>
                    <a:lnTo>
                      <a:pt x="212" y="68"/>
                    </a:lnTo>
                    <a:lnTo>
                      <a:pt x="222" y="64"/>
                    </a:lnTo>
                    <a:lnTo>
                      <a:pt x="230" y="56"/>
                    </a:lnTo>
                    <a:lnTo>
                      <a:pt x="236" y="46"/>
                    </a:lnTo>
                    <a:lnTo>
                      <a:pt x="236" y="34"/>
                    </a:lnTo>
                    <a:lnTo>
                      <a:pt x="236" y="34"/>
                    </a:lnTo>
                    <a:lnTo>
                      <a:pt x="236" y="28"/>
                    </a:lnTo>
                    <a:lnTo>
                      <a:pt x="234" y="22"/>
                    </a:lnTo>
                    <a:lnTo>
                      <a:pt x="230" y="16"/>
                    </a:lnTo>
                    <a:lnTo>
                      <a:pt x="226" y="10"/>
                    </a:lnTo>
                    <a:lnTo>
                      <a:pt x="222" y="6"/>
                    </a:lnTo>
                    <a:lnTo>
                      <a:pt x="216" y="2"/>
                    </a:lnTo>
                    <a:lnTo>
                      <a:pt x="208" y="0"/>
                    </a:lnTo>
                    <a:lnTo>
                      <a:pt x="202" y="0"/>
                    </a:lnTo>
                    <a:lnTo>
                      <a:pt x="202" y="0"/>
                    </a:lnTo>
                    <a:lnTo>
                      <a:pt x="194" y="0"/>
                    </a:lnTo>
                    <a:lnTo>
                      <a:pt x="188" y="2"/>
                    </a:lnTo>
                    <a:lnTo>
                      <a:pt x="182" y="6"/>
                    </a:lnTo>
                    <a:lnTo>
                      <a:pt x="176" y="10"/>
                    </a:lnTo>
                    <a:lnTo>
                      <a:pt x="172" y="16"/>
                    </a:lnTo>
                    <a:lnTo>
                      <a:pt x="168" y="22"/>
                    </a:lnTo>
                    <a:lnTo>
                      <a:pt x="166" y="28"/>
                    </a:lnTo>
                    <a:lnTo>
                      <a:pt x="166" y="34"/>
                    </a:lnTo>
                    <a:lnTo>
                      <a:pt x="166" y="34"/>
                    </a:lnTo>
                    <a:lnTo>
                      <a:pt x="168" y="46"/>
                    </a:lnTo>
                    <a:lnTo>
                      <a:pt x="174" y="56"/>
                    </a:lnTo>
                    <a:lnTo>
                      <a:pt x="182" y="64"/>
                    </a:lnTo>
                    <a:lnTo>
                      <a:pt x="192" y="68"/>
                    </a:lnTo>
                    <a:lnTo>
                      <a:pt x="192" y="68"/>
                    </a:lnTo>
                    <a:close/>
                    <a:moveTo>
                      <a:pt x="202" y="20"/>
                    </a:moveTo>
                    <a:lnTo>
                      <a:pt x="202" y="20"/>
                    </a:lnTo>
                    <a:lnTo>
                      <a:pt x="208" y="20"/>
                    </a:lnTo>
                    <a:lnTo>
                      <a:pt x="212" y="24"/>
                    </a:lnTo>
                    <a:lnTo>
                      <a:pt x="216" y="28"/>
                    </a:lnTo>
                    <a:lnTo>
                      <a:pt x="216" y="34"/>
                    </a:lnTo>
                    <a:lnTo>
                      <a:pt x="216" y="34"/>
                    </a:lnTo>
                    <a:lnTo>
                      <a:pt x="216" y="40"/>
                    </a:lnTo>
                    <a:lnTo>
                      <a:pt x="212" y="46"/>
                    </a:lnTo>
                    <a:lnTo>
                      <a:pt x="208" y="50"/>
                    </a:lnTo>
                    <a:lnTo>
                      <a:pt x="202" y="50"/>
                    </a:lnTo>
                    <a:lnTo>
                      <a:pt x="202" y="50"/>
                    </a:lnTo>
                    <a:lnTo>
                      <a:pt x="196" y="50"/>
                    </a:lnTo>
                    <a:lnTo>
                      <a:pt x="190" y="46"/>
                    </a:lnTo>
                    <a:lnTo>
                      <a:pt x="188" y="40"/>
                    </a:lnTo>
                    <a:lnTo>
                      <a:pt x="186" y="34"/>
                    </a:lnTo>
                    <a:lnTo>
                      <a:pt x="186" y="34"/>
                    </a:lnTo>
                    <a:lnTo>
                      <a:pt x="188" y="28"/>
                    </a:lnTo>
                    <a:lnTo>
                      <a:pt x="190" y="24"/>
                    </a:lnTo>
                    <a:lnTo>
                      <a:pt x="196" y="20"/>
                    </a:lnTo>
                    <a:lnTo>
                      <a:pt x="202" y="20"/>
                    </a:lnTo>
                    <a:lnTo>
                      <a:pt x="202" y="20"/>
                    </a:lnTo>
                    <a:close/>
                    <a:moveTo>
                      <a:pt x="10" y="118"/>
                    </a:moveTo>
                    <a:lnTo>
                      <a:pt x="274" y="118"/>
                    </a:lnTo>
                    <a:lnTo>
                      <a:pt x="274" y="138"/>
                    </a:lnTo>
                    <a:lnTo>
                      <a:pt x="2" y="138"/>
                    </a:lnTo>
                    <a:lnTo>
                      <a:pt x="2" y="138"/>
                    </a:lnTo>
                    <a:lnTo>
                      <a:pt x="10" y="118"/>
                    </a:lnTo>
                    <a:lnTo>
                      <a:pt x="10" y="1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Univers for KPMG" panose="020B0603020202020204" pitchFamily="34" charset="0"/>
                  <a:ea typeface="+mn-ea"/>
                  <a:cs typeface="+mn-cs"/>
                </a:endParaRPr>
              </a:p>
            </p:txBody>
          </p:sp>
        </p:grpSp>
      </p:grpSp>
      <p:graphicFrame>
        <p:nvGraphicFramePr>
          <p:cNvPr id="64" name="Table 63">
            <a:extLst>
              <a:ext uri="{FF2B5EF4-FFF2-40B4-BE49-F238E27FC236}">
                <a16:creationId xmlns:a16="http://schemas.microsoft.com/office/drawing/2014/main" id="{5B65D35B-E3F3-4147-9630-69070932E7CF}"/>
              </a:ext>
            </a:extLst>
          </p:cNvPr>
          <p:cNvGraphicFramePr>
            <a:graphicFrameLocks noGrp="1"/>
          </p:cNvGraphicFramePr>
          <p:nvPr/>
        </p:nvGraphicFramePr>
        <p:xfrm>
          <a:off x="1631504" y="3501009"/>
          <a:ext cx="8928992" cy="3473160"/>
        </p:xfrm>
        <a:graphic>
          <a:graphicData uri="http://schemas.openxmlformats.org/drawingml/2006/table">
            <a:tbl>
              <a:tblPr firstRow="1" bandRow="1">
                <a:tableStyleId>{5C22544A-7EE6-4342-B048-85BDC9FD1C3A}</a:tableStyleId>
              </a:tblPr>
              <a:tblGrid>
                <a:gridCol w="2232248">
                  <a:extLst>
                    <a:ext uri="{9D8B030D-6E8A-4147-A177-3AD203B41FA5}">
                      <a16:colId xmlns:a16="http://schemas.microsoft.com/office/drawing/2014/main" val="20000"/>
                    </a:ext>
                  </a:extLst>
                </a:gridCol>
                <a:gridCol w="4996112">
                  <a:extLst>
                    <a:ext uri="{9D8B030D-6E8A-4147-A177-3AD203B41FA5}">
                      <a16:colId xmlns:a16="http://schemas.microsoft.com/office/drawing/2014/main" val="20001"/>
                    </a:ext>
                  </a:extLst>
                </a:gridCol>
                <a:gridCol w="1700632">
                  <a:extLst>
                    <a:ext uri="{9D8B030D-6E8A-4147-A177-3AD203B41FA5}">
                      <a16:colId xmlns:a16="http://schemas.microsoft.com/office/drawing/2014/main" val="20002"/>
                    </a:ext>
                  </a:extLst>
                </a:gridCol>
              </a:tblGrid>
              <a:tr h="854620">
                <a:tc>
                  <a:txBody>
                    <a:bodyPr/>
                    <a:lstStyle/>
                    <a:p>
                      <a:pPr marL="0" indent="0" algn="ctr" fontAlgn="base">
                        <a:spcBef>
                          <a:spcPct val="50000"/>
                        </a:spcBef>
                        <a:spcAft>
                          <a:spcPct val="0"/>
                        </a:spcAft>
                      </a:pPr>
                      <a:r>
                        <a:rPr lang="es-ES" sz="1100" b="0" kern="1200" baseline="0" dirty="0">
                          <a:solidFill>
                            <a:schemeClr val="dk1"/>
                          </a:solidFill>
                          <a:latin typeface="Univers for KPMG Cond" panose="020B0606020202020204" pitchFamily="34" charset="0"/>
                          <a:ea typeface="+mn-ea"/>
                          <a:cs typeface="+mn-cs"/>
                        </a:rPr>
                        <a:t>Gestión maestro de activos</a:t>
                      </a:r>
                      <a:endParaRPr lang="es-ES_tradnl" sz="1100" b="0" kern="1200" baseline="0" dirty="0">
                        <a:solidFill>
                          <a:schemeClr val="dk1"/>
                        </a:solidFill>
                        <a:latin typeface="Univers for KPMG Cond" panose="020B0606020202020204" pitchFamily="34" charset="0"/>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b="0" kern="1200" baseline="0" dirty="0">
                          <a:solidFill>
                            <a:schemeClr val="dk1"/>
                          </a:solidFill>
                          <a:latin typeface="Univers for KPMG Cond" panose="020B0606020202020204" pitchFamily="34" charset="0"/>
                          <a:ea typeface="+mn-ea"/>
                          <a:cs typeface="+mn-cs"/>
                        </a:rPr>
                        <a:t>La gestión del maestro de activos se realiza desde cada planta. </a:t>
                      </a:r>
                    </a:p>
                    <a:p>
                      <a:pPr marL="171450" indent="-171450" algn="l">
                        <a:buFont typeface="Arial" panose="020B0604020202020204" pitchFamily="34" charset="0"/>
                        <a:buChar char="•"/>
                      </a:pPr>
                      <a:r>
                        <a:rPr lang="es-ES" sz="1100" b="0" kern="1200" baseline="0" dirty="0">
                          <a:solidFill>
                            <a:schemeClr val="dk1"/>
                          </a:solidFill>
                          <a:latin typeface="Univers for KPMG Cond" panose="020B0606020202020204" pitchFamily="34" charset="0"/>
                          <a:ea typeface="+mn-ea"/>
                          <a:cs typeface="+mn-cs"/>
                        </a:rPr>
                        <a:t>En primer lugar se aprueba el CAPEX para el año en cuestión, posteriormente se crean las órdenes de inversión. A las ordenes de inversión se les asocia cuentas de </a:t>
                      </a:r>
                      <a:r>
                        <a:rPr lang="es-ES" sz="1100" b="0" kern="1200" baseline="0" dirty="0" err="1">
                          <a:solidFill>
                            <a:schemeClr val="dk1"/>
                          </a:solidFill>
                          <a:latin typeface="Univers for KPMG Cond" panose="020B0606020202020204" pitchFamily="34" charset="0"/>
                          <a:ea typeface="+mn-ea"/>
                          <a:cs typeface="+mn-cs"/>
                        </a:rPr>
                        <a:t>inmov</a:t>
                      </a:r>
                      <a:r>
                        <a:rPr lang="es-ES" sz="1100" b="0" kern="1200" baseline="0" dirty="0">
                          <a:solidFill>
                            <a:schemeClr val="dk1"/>
                          </a:solidFill>
                          <a:latin typeface="Univers for KPMG Cond" panose="020B0606020202020204" pitchFamily="34" charset="0"/>
                          <a:ea typeface="+mn-ea"/>
                          <a:cs typeface="+mn-cs"/>
                        </a:rPr>
                        <a:t> en curso. </a:t>
                      </a:r>
                    </a:p>
                    <a:p>
                      <a:pPr marL="171450" indent="-171450" algn="l">
                        <a:buFont typeface="Arial" panose="020B0604020202020204" pitchFamily="34" charset="0"/>
                        <a:buChar char="•"/>
                      </a:pPr>
                      <a:r>
                        <a:rPr lang="es-ES" sz="1100" b="0" kern="1200" baseline="0" dirty="0">
                          <a:solidFill>
                            <a:schemeClr val="dk1"/>
                          </a:solidFill>
                          <a:latin typeface="Univers for KPMG Cond" panose="020B0606020202020204" pitchFamily="34" charset="0"/>
                          <a:ea typeface="+mn-ea"/>
                          <a:cs typeface="+mn-cs"/>
                        </a:rPr>
                        <a:t>Finalmente al final de cada año se liquidan todos los activos en curso y se crean los activos fijos. (Se crean aproximadamente 50 Activos Fijos al año)</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SAP</a:t>
                      </a:r>
                    </a:p>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Excel</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090339138"/>
                  </a:ext>
                </a:extLst>
              </a:tr>
              <a:tr h="854620">
                <a:tc>
                  <a:txBody>
                    <a:bodyPr/>
                    <a:lstStyle/>
                    <a:p>
                      <a:pPr algn="ctr" eaLnBrk="0" fontAlgn="base" hangingPunct="0">
                        <a:spcBef>
                          <a:spcPct val="50000"/>
                        </a:spcBef>
                        <a:spcAft>
                          <a:spcPct val="0"/>
                        </a:spcAft>
                      </a:pPr>
                      <a:r>
                        <a:rPr lang="es-ES" sz="1100" b="0" kern="1200" baseline="0" dirty="0">
                          <a:solidFill>
                            <a:schemeClr val="dk1"/>
                          </a:solidFill>
                          <a:latin typeface="Univers for KPMG Cond" panose="020B0606020202020204" pitchFamily="34" charset="0"/>
                          <a:ea typeface="+mn-ea"/>
                          <a:cs typeface="+mn-cs"/>
                        </a:rPr>
                        <a:t>Control y </a:t>
                      </a:r>
                      <a:r>
                        <a:rPr lang="es-ES" sz="1100" b="0" kern="1200" baseline="0" dirty="0" err="1">
                          <a:solidFill>
                            <a:schemeClr val="dk1"/>
                          </a:solidFill>
                          <a:latin typeface="Univers for KPMG Cond" panose="020B0606020202020204" pitchFamily="34" charset="0"/>
                          <a:ea typeface="+mn-ea"/>
                          <a:cs typeface="+mn-cs"/>
                        </a:rPr>
                        <a:t>contab</a:t>
                      </a:r>
                      <a:r>
                        <a:rPr lang="es-ES" sz="1100" b="0" kern="1200" baseline="0" dirty="0">
                          <a:solidFill>
                            <a:schemeClr val="dk1"/>
                          </a:solidFill>
                          <a:latin typeface="Univers for KPMG Cond" panose="020B0606020202020204" pitchFamily="34" charset="0"/>
                          <a:ea typeface="+mn-ea"/>
                          <a:cs typeface="+mn-cs"/>
                        </a:rPr>
                        <a:t>. deterioro de activos </a:t>
                      </a:r>
                      <a:endParaRPr lang="es-ES_tradnl" sz="1100" b="0" kern="1200" baseline="0" dirty="0">
                        <a:solidFill>
                          <a:schemeClr val="dk1"/>
                        </a:solidFill>
                        <a:latin typeface="Univers for KPMG Cond" panose="020B0606020202020204" pitchFamily="34" charset="0"/>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kern="1200" baseline="0" dirty="0">
                          <a:solidFill>
                            <a:schemeClr val="dk1"/>
                          </a:solidFill>
                          <a:latin typeface="Univers for KPMG Cond" panose="020B0606020202020204" pitchFamily="34" charset="0"/>
                          <a:ea typeface="+mn-ea"/>
                          <a:cs typeface="+mn-cs"/>
                        </a:rPr>
                        <a:t>La contabilización se realiza mediante la transacción F90 en cada una de las plantas</a:t>
                      </a:r>
                    </a:p>
                    <a:p>
                      <a:pPr marL="171450" indent="-171450" algn="l">
                        <a:buFont typeface="Arial" panose="020B0604020202020204" pitchFamily="34" charset="0"/>
                        <a:buChar char="•"/>
                      </a:pPr>
                      <a:r>
                        <a:rPr lang="es-ES" sz="1100" b="0" kern="1200" baseline="0" dirty="0">
                          <a:solidFill>
                            <a:schemeClr val="tx1"/>
                          </a:solidFill>
                          <a:latin typeface="Univers for KPMG Cond" panose="020B0606020202020204" pitchFamily="34" charset="0"/>
                          <a:ea typeface="+mn-ea"/>
                          <a:cs typeface="+mn-cs"/>
                        </a:rPr>
                        <a:t>No suelen registrar deterioros en sus activos, pero cuando toca, lo contabilizan mediante transacción FB01 y posteriormente modificando el valor en la ficha del activo</a:t>
                      </a:r>
                    </a:p>
                    <a:p>
                      <a:pPr marL="171450" indent="-171450" algn="l">
                        <a:buFont typeface="Arial" panose="020B0604020202020204" pitchFamily="34" charset="0"/>
                        <a:buChar char="•"/>
                      </a:pPr>
                      <a:r>
                        <a:rPr lang="es-ES" sz="1100" b="0" kern="1200" baseline="0" dirty="0">
                          <a:solidFill>
                            <a:schemeClr val="tx1"/>
                          </a:solidFill>
                          <a:latin typeface="Univers for KPMG Cond" panose="020B0606020202020204" pitchFamily="34" charset="0"/>
                          <a:ea typeface="+mn-ea"/>
                          <a:cs typeface="+mn-cs"/>
                        </a:rPr>
                        <a:t>La vida útil se puede cambiar, pero la fecha original siempre es la que indica el responsable del proyecto (cuando se pone en marcha el activo)</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SAP</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540465">
                <a:tc>
                  <a:txBody>
                    <a:bodyPr/>
                    <a:lstStyle/>
                    <a:p>
                      <a:pPr algn="ctr" eaLnBrk="0" fontAlgn="base" hangingPunct="0">
                        <a:spcBef>
                          <a:spcPct val="50000"/>
                        </a:spcBef>
                        <a:spcAft>
                          <a:spcPct val="0"/>
                        </a:spcAft>
                      </a:pPr>
                      <a:r>
                        <a:rPr lang="es-ES" sz="1100" b="0" kern="1200" baseline="0" dirty="0">
                          <a:solidFill>
                            <a:schemeClr val="dk1"/>
                          </a:solidFill>
                          <a:latin typeface="Univers for KPMG Cond" panose="020B0606020202020204" pitchFamily="34" charset="0"/>
                          <a:ea typeface="+mn-ea"/>
                          <a:cs typeface="+mn-cs"/>
                        </a:rPr>
                        <a:t>Gestión de bajas de activos</a:t>
                      </a:r>
                      <a:endParaRPr lang="es-ES_tradnl" sz="1100" b="0" kern="1200" baseline="0" dirty="0">
                        <a:solidFill>
                          <a:schemeClr val="dk1"/>
                        </a:solidFill>
                        <a:latin typeface="Univers for KPMG Cond" panose="020B0606020202020204" pitchFamily="34" charset="0"/>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100" kern="1200" baseline="0" dirty="0">
                          <a:solidFill>
                            <a:schemeClr val="dk1"/>
                          </a:solidFill>
                          <a:latin typeface="Univers for KPMG Cond" panose="020B0606020202020204" pitchFamily="34" charset="0"/>
                          <a:ea typeface="+mn-ea"/>
                          <a:cs typeface="+mn-cs"/>
                        </a:rPr>
                        <a:t>Únicamente realizan bajas de activos por ventas actualmente (Transacción F-92)</a:t>
                      </a:r>
                    </a:p>
                    <a:p>
                      <a:pPr marL="171450" indent="-171450" algn="l">
                        <a:buFont typeface="Arial" panose="020B0604020202020204" pitchFamily="34" charset="0"/>
                        <a:buChar char="•"/>
                      </a:pPr>
                      <a:r>
                        <a:rPr lang="es-ES" sz="1100" kern="1200" baseline="0" dirty="0">
                          <a:solidFill>
                            <a:schemeClr val="dk1"/>
                          </a:solidFill>
                          <a:latin typeface="Univers for KPMG Cond" panose="020B0606020202020204" pitchFamily="34" charset="0"/>
                          <a:ea typeface="+mn-ea"/>
                          <a:cs typeface="+mn-cs"/>
                        </a:rPr>
                        <a:t>Para bajas de activos por otros motivos se realizaría con la misma transacción</a:t>
                      </a:r>
                    </a:p>
                    <a:p>
                      <a:pPr marL="171450" indent="-171450" algn="l">
                        <a:buFont typeface="Arial" panose="020B0604020202020204" pitchFamily="34" charset="0"/>
                        <a:buChar char="•"/>
                      </a:pPr>
                      <a:r>
                        <a:rPr lang="es-ES" sz="1100" kern="1200" baseline="0" dirty="0">
                          <a:solidFill>
                            <a:schemeClr val="dk1"/>
                          </a:solidFill>
                          <a:latin typeface="Univers for KPMG Cond" panose="020B0606020202020204" pitchFamily="34" charset="0"/>
                          <a:ea typeface="+mn-ea"/>
                          <a:cs typeface="+mn-cs"/>
                        </a:rPr>
                        <a:t>Las bajas de activos se registran a nivel planta</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SAP</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539813">
                <a:tc>
                  <a:txBody>
                    <a:bodyPr/>
                    <a:lstStyle/>
                    <a:p>
                      <a:pPr algn="ctr" eaLnBrk="0" fontAlgn="base" hangingPunct="0">
                        <a:spcBef>
                          <a:spcPct val="50000"/>
                        </a:spcBef>
                        <a:spcAft>
                          <a:spcPct val="0"/>
                        </a:spcAft>
                      </a:pPr>
                      <a:r>
                        <a:rPr lang="es-ES" sz="1100" b="0" kern="1200" baseline="0" dirty="0">
                          <a:solidFill>
                            <a:schemeClr val="dk1"/>
                          </a:solidFill>
                          <a:latin typeface="Univers for KPMG Cond" panose="020B0606020202020204" pitchFamily="34" charset="0"/>
                          <a:ea typeface="+mn-ea"/>
                          <a:cs typeface="+mn-cs"/>
                        </a:rPr>
                        <a:t>Gestión de inventario de activos</a:t>
                      </a:r>
                      <a:endParaRPr lang="es-ES_tradnl" sz="1100" b="0" kern="1200" baseline="0" dirty="0">
                        <a:solidFill>
                          <a:schemeClr val="dk1"/>
                        </a:solidFill>
                        <a:latin typeface="Univers for KPMG Cond" panose="020B0606020202020204" pitchFamily="34" charset="0"/>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La gestión del inventario es local, tienen un listado “Patrimonio de activos”</a:t>
                      </a:r>
                    </a:p>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Todos los activos tienen una numeración que se asocia automaticamente vía SAP</a:t>
                      </a:r>
                    </a:p>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Se pueden crear sub activos y sub números con la transacción AF11</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SAP</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bl>
          </a:graphicData>
        </a:graphic>
      </p:graphicFrame>
      <p:sp>
        <p:nvSpPr>
          <p:cNvPr id="76" name="AutoShape 7">
            <a:extLst>
              <a:ext uri="{FF2B5EF4-FFF2-40B4-BE49-F238E27FC236}">
                <a16:creationId xmlns:a16="http://schemas.microsoft.com/office/drawing/2014/main" id="{7E439731-8451-4BE0-9C27-81521EC92F90}"/>
              </a:ext>
            </a:extLst>
          </p:cNvPr>
          <p:cNvSpPr>
            <a:spLocks noChangeArrowheads="1"/>
          </p:cNvSpPr>
          <p:nvPr/>
        </p:nvSpPr>
        <p:spPr bwMode="auto">
          <a:xfrm>
            <a:off x="1382400" y="1882800"/>
            <a:ext cx="1008000" cy="468000"/>
          </a:xfrm>
          <a:prstGeom prst="chevron">
            <a:avLst>
              <a:gd name="adj" fmla="val 19758"/>
            </a:avLst>
          </a:prstGeom>
          <a:solidFill>
            <a:schemeClr val="bg2"/>
          </a:solidFill>
          <a:ln w="19050">
            <a:solidFill>
              <a:schemeClr val="accent6"/>
            </a:solidFill>
          </a:ln>
        </p:spPr>
        <p:txBody>
          <a:bodyPr wrap="square" lIns="0" tIns="0" rIns="0" bIns="0" anchor="ctr" anchorCtr="0"/>
          <a:lstStyle>
            <a:lvl1pPr marL="230188" indent="-230188"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 sz="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Gestión maestro de activos</a:t>
            </a:r>
            <a:endParaRPr kumimoji="0" lang="es-ES_tradnl" sz="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77" name="AutoShape 7">
            <a:extLst>
              <a:ext uri="{FF2B5EF4-FFF2-40B4-BE49-F238E27FC236}">
                <a16:creationId xmlns:a16="http://schemas.microsoft.com/office/drawing/2014/main" id="{78FA5E5C-6BB5-4DF5-86FB-57E73EE81B5F}"/>
              </a:ext>
            </a:extLst>
          </p:cNvPr>
          <p:cNvSpPr>
            <a:spLocks noChangeArrowheads="1"/>
          </p:cNvSpPr>
          <p:nvPr/>
        </p:nvSpPr>
        <p:spPr bwMode="auto">
          <a:xfrm>
            <a:off x="2354489" y="1882800"/>
            <a:ext cx="1008000" cy="468000"/>
          </a:xfrm>
          <a:prstGeom prst="chevron">
            <a:avLst>
              <a:gd name="adj" fmla="val 19758"/>
            </a:avLst>
          </a:prstGeom>
          <a:solidFill>
            <a:schemeClr val="bg2"/>
          </a:solidFill>
          <a:ln w="19050">
            <a:solidFill>
              <a:schemeClr val="accent6"/>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 sz="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Control y </a:t>
            </a:r>
            <a:r>
              <a:rPr kumimoji="0" lang="es-ES" sz="8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contab</a:t>
            </a:r>
            <a:r>
              <a:rPr kumimoji="0" lang="es-ES" sz="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deterioro de activos </a:t>
            </a:r>
            <a:endParaRPr kumimoji="0" lang="es-ES_tradnl" sz="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79" name="AutoShape 7">
            <a:extLst>
              <a:ext uri="{FF2B5EF4-FFF2-40B4-BE49-F238E27FC236}">
                <a16:creationId xmlns:a16="http://schemas.microsoft.com/office/drawing/2014/main" id="{E4C9BE9D-AF5F-4128-BD18-ED49CD4F38AC}"/>
              </a:ext>
            </a:extLst>
          </p:cNvPr>
          <p:cNvSpPr>
            <a:spLocks noChangeArrowheads="1"/>
          </p:cNvSpPr>
          <p:nvPr/>
        </p:nvSpPr>
        <p:spPr bwMode="auto">
          <a:xfrm>
            <a:off x="3326578" y="1882800"/>
            <a:ext cx="1008000" cy="468000"/>
          </a:xfrm>
          <a:prstGeom prst="chevron">
            <a:avLst>
              <a:gd name="adj" fmla="val 19758"/>
            </a:avLst>
          </a:prstGeom>
          <a:solidFill>
            <a:schemeClr val="bg2"/>
          </a:solidFill>
          <a:ln w="19050">
            <a:solidFill>
              <a:schemeClr val="accent6"/>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 sz="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Gestión de bajas de activos</a:t>
            </a:r>
            <a:endParaRPr kumimoji="0" lang="es-ES_tradnl" sz="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2" name="AutoShape 7">
            <a:extLst>
              <a:ext uri="{FF2B5EF4-FFF2-40B4-BE49-F238E27FC236}">
                <a16:creationId xmlns:a16="http://schemas.microsoft.com/office/drawing/2014/main" id="{6E4B14DE-D037-4B0D-B75B-8005FC44CA67}"/>
              </a:ext>
            </a:extLst>
          </p:cNvPr>
          <p:cNvSpPr>
            <a:spLocks noChangeArrowheads="1"/>
          </p:cNvSpPr>
          <p:nvPr/>
        </p:nvSpPr>
        <p:spPr bwMode="auto">
          <a:xfrm>
            <a:off x="4298667" y="1882800"/>
            <a:ext cx="1008000" cy="468000"/>
          </a:xfrm>
          <a:prstGeom prst="chevron">
            <a:avLst>
              <a:gd name="adj" fmla="val 19758"/>
            </a:avLst>
          </a:prstGeom>
          <a:solidFill>
            <a:schemeClr val="bg2"/>
          </a:solidFill>
          <a:ln w="19050">
            <a:solidFill>
              <a:schemeClr val="accent6"/>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 sz="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Gestión de inventario de activos</a:t>
            </a:r>
            <a:endParaRPr kumimoji="0" lang="es-ES_tradnl" sz="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3" name="AutoShape 7">
            <a:extLst>
              <a:ext uri="{FF2B5EF4-FFF2-40B4-BE49-F238E27FC236}">
                <a16:creationId xmlns:a16="http://schemas.microsoft.com/office/drawing/2014/main" id="{EDA34F6C-9369-4A27-A595-E284445AC3B1}"/>
              </a:ext>
            </a:extLst>
          </p:cNvPr>
          <p:cNvSpPr>
            <a:spLocks noChangeArrowheads="1"/>
          </p:cNvSpPr>
          <p:nvPr/>
        </p:nvSpPr>
        <p:spPr bwMode="auto">
          <a:xfrm>
            <a:off x="5270756" y="1882800"/>
            <a:ext cx="1008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Control, </a:t>
            </a:r>
            <a:r>
              <a:rPr kumimoji="0" lang="es-E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seg</a:t>
            </a:r>
            <a:r>
              <a:rPr kumimoji="0" lang="es-E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De los procesos de amortización</a:t>
            </a:r>
            <a:endParaRPr kumimoji="0" lang="es-ES_tradnl"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84" name="AutoShape 7">
            <a:extLst>
              <a:ext uri="{FF2B5EF4-FFF2-40B4-BE49-F238E27FC236}">
                <a16:creationId xmlns:a16="http://schemas.microsoft.com/office/drawing/2014/main" id="{FDFC84E0-6421-4F1D-9B2D-FEF3D1AF64F0}"/>
              </a:ext>
            </a:extLst>
          </p:cNvPr>
          <p:cNvSpPr>
            <a:spLocks noChangeArrowheads="1"/>
          </p:cNvSpPr>
          <p:nvPr/>
        </p:nvSpPr>
        <p:spPr bwMode="auto">
          <a:xfrm>
            <a:off x="6242845" y="1882800"/>
            <a:ext cx="1008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Actividades de cierre de </a:t>
            </a:r>
            <a:r>
              <a:rPr kumimoji="0" lang="es-ES" sz="700" b="1"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activos fijos</a:t>
            </a:r>
            <a:endParaRPr kumimoji="0" lang="es-ES_tradnl"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85" name="AutoShape 7">
            <a:extLst>
              <a:ext uri="{FF2B5EF4-FFF2-40B4-BE49-F238E27FC236}">
                <a16:creationId xmlns:a16="http://schemas.microsoft.com/office/drawing/2014/main" id="{841D828C-9769-404C-9557-414788184211}"/>
              </a:ext>
            </a:extLst>
          </p:cNvPr>
          <p:cNvSpPr>
            <a:spLocks noChangeArrowheads="1"/>
          </p:cNvSpPr>
          <p:nvPr/>
        </p:nvSpPr>
        <p:spPr bwMode="auto">
          <a:xfrm>
            <a:off x="7214936" y="1882800"/>
            <a:ext cx="1008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Elaboración de cuentas anuales de </a:t>
            </a:r>
            <a:r>
              <a:rPr kumimoji="0" lang="es-ES" sz="700" b="1"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activos </a:t>
            </a:r>
            <a:endParaRPr kumimoji="0" lang="es-ES_tradnl"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86" name="KMATable0ValueChain2">
            <a:extLst>
              <a:ext uri="{FF2B5EF4-FFF2-40B4-BE49-F238E27FC236}">
                <a16:creationId xmlns:a16="http://schemas.microsoft.com/office/drawing/2014/main" id="{A2991C1A-4532-4F18-A578-7AD4D49BF944}"/>
              </a:ext>
            </a:extLst>
          </p:cNvPr>
          <p:cNvSpPr>
            <a:spLocks noChangeArrowheads="1"/>
          </p:cNvSpPr>
          <p:nvPr/>
        </p:nvSpPr>
        <p:spPr bwMode="auto">
          <a:xfrm>
            <a:off x="7140568" y="178744"/>
            <a:ext cx="4104000" cy="163048"/>
          </a:xfrm>
          <a:prstGeom prst="chevron">
            <a:avLst>
              <a:gd name="adj" fmla="val 21138"/>
            </a:avLst>
          </a:prstGeom>
          <a:solidFill>
            <a:schemeClr val="tx2"/>
          </a:solidFill>
          <a:ln>
            <a:noFill/>
          </a:ln>
        </p:spPr>
        <p:txBody>
          <a:bodyPr lIns="0" r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s-ES_tradnl" sz="1050" b="1" i="0" u="none" strike="noStrike" kern="1200" cap="none" spc="0" normalizeH="0" baseline="0" noProof="0">
                <a:ln>
                  <a:noFill/>
                </a:ln>
                <a:solidFill>
                  <a:srgbClr val="FFFFFF"/>
                </a:solidFill>
                <a:effectLst/>
                <a:uLnTx/>
                <a:uFillTx/>
                <a:latin typeface="Univers for KPMG Cond" panose="020B0606020202020204" pitchFamily="34" charset="0"/>
                <a:ea typeface="+mn-ea"/>
                <a:cs typeface="Arial" panose="020B0604020202020204" pitchFamily="34" charset="0"/>
              </a:rPr>
              <a:t>Procesos de Finanzas</a:t>
            </a:r>
            <a:endParaRPr kumimoji="0" lang="es-ES_tradnl" sz="105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endParaRPr>
          </a:p>
        </p:txBody>
      </p:sp>
      <p:sp>
        <p:nvSpPr>
          <p:cNvPr id="60" name="KMATable0ValueChain2">
            <a:extLst>
              <a:ext uri="{FF2B5EF4-FFF2-40B4-BE49-F238E27FC236}">
                <a16:creationId xmlns:a16="http://schemas.microsoft.com/office/drawing/2014/main" id="{FA0D0955-20CB-4495-AD0C-D6D393C5DADD}"/>
              </a:ext>
            </a:extLst>
          </p:cNvPr>
          <p:cNvSpPr>
            <a:spLocks noChangeArrowheads="1"/>
          </p:cNvSpPr>
          <p:nvPr/>
        </p:nvSpPr>
        <p:spPr bwMode="auto">
          <a:xfrm>
            <a:off x="7140568" y="178744"/>
            <a:ext cx="4104000" cy="163048"/>
          </a:xfrm>
          <a:prstGeom prst="chevron">
            <a:avLst>
              <a:gd name="adj" fmla="val 21138"/>
            </a:avLst>
          </a:prstGeom>
          <a:solidFill>
            <a:schemeClr val="tx2"/>
          </a:solidFill>
          <a:ln>
            <a:noFill/>
          </a:ln>
        </p:spPr>
        <p:txBody>
          <a:bodyPr lIns="0" r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s-ES_tradnl" sz="105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Procesos de Finanzas</a:t>
            </a:r>
          </a:p>
        </p:txBody>
      </p:sp>
      <p:sp>
        <p:nvSpPr>
          <p:cNvPr id="62" name="Rounded Rectangle 59">
            <a:extLst>
              <a:ext uri="{FF2B5EF4-FFF2-40B4-BE49-F238E27FC236}">
                <a16:creationId xmlns:a16="http://schemas.microsoft.com/office/drawing/2014/main" id="{9E48BBB2-598C-4D0B-B0DC-32A9B910274D}"/>
              </a:ext>
            </a:extLst>
          </p:cNvPr>
          <p:cNvSpPr/>
          <p:nvPr/>
        </p:nvSpPr>
        <p:spPr>
          <a:xfrm>
            <a:off x="7669537" y="631488"/>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Cuentas a Cobrar</a:t>
            </a:r>
            <a:endParaRPr kumimoji="0" lang="es-ES"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66" name="Rounded Rectangle 59">
            <a:extLst>
              <a:ext uri="{FF2B5EF4-FFF2-40B4-BE49-F238E27FC236}">
                <a16:creationId xmlns:a16="http://schemas.microsoft.com/office/drawing/2014/main" id="{26ABE63E-864D-4C3A-BF9C-313000CCCC84}"/>
              </a:ext>
            </a:extLst>
          </p:cNvPr>
          <p:cNvSpPr/>
          <p:nvPr/>
        </p:nvSpPr>
        <p:spPr>
          <a:xfrm>
            <a:off x="8696350" y="631488"/>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Tesorería</a:t>
            </a:r>
            <a:endParaRPr lang="es-ES" sz="900" i="1" dirty="0">
              <a:solidFill>
                <a:prstClr val="white"/>
              </a:solidFill>
              <a:latin typeface="Univers for KPMG Cond" panose="020B0606020202020204" pitchFamily="34" charset="0"/>
            </a:endParaRPr>
          </a:p>
        </p:txBody>
      </p:sp>
      <p:sp>
        <p:nvSpPr>
          <p:cNvPr id="67" name="Rounded Rectangle 59">
            <a:extLst>
              <a:ext uri="{FF2B5EF4-FFF2-40B4-BE49-F238E27FC236}">
                <a16:creationId xmlns:a16="http://schemas.microsoft.com/office/drawing/2014/main" id="{1F4C95BF-3476-4CC2-B874-4152157AB502}"/>
              </a:ext>
            </a:extLst>
          </p:cNvPr>
          <p:cNvSpPr/>
          <p:nvPr/>
        </p:nvSpPr>
        <p:spPr>
          <a:xfrm>
            <a:off x="9723162" y="631488"/>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Impuestos</a:t>
            </a:r>
            <a:endParaRPr lang="es-ES" sz="900" i="1" dirty="0">
              <a:solidFill>
                <a:prstClr val="white"/>
              </a:solidFill>
              <a:latin typeface="Univers for KPMG Cond" panose="020B0606020202020204" pitchFamily="34" charset="0"/>
            </a:endParaRPr>
          </a:p>
        </p:txBody>
      </p:sp>
      <p:sp>
        <p:nvSpPr>
          <p:cNvPr id="95" name="Rounded Rectangle 59">
            <a:extLst>
              <a:ext uri="{FF2B5EF4-FFF2-40B4-BE49-F238E27FC236}">
                <a16:creationId xmlns:a16="http://schemas.microsoft.com/office/drawing/2014/main" id="{26A181E5-2737-4D2C-98B6-7F2BD6A14F85}"/>
              </a:ext>
            </a:extLst>
          </p:cNvPr>
          <p:cNvSpPr/>
          <p:nvPr/>
        </p:nvSpPr>
        <p:spPr>
          <a:xfrm>
            <a:off x="7156668"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a:solidFill>
                  <a:prstClr val="white"/>
                </a:solidFill>
                <a:latin typeface="Univers for KPMG Cond" panose="020B0606020202020204" pitchFamily="34" charset="0"/>
              </a:rPr>
              <a:t>Cuentas </a:t>
            </a:r>
            <a:r>
              <a:rPr lang="es-ES_tradnl" sz="900" i="1" dirty="0">
                <a:solidFill>
                  <a:prstClr val="white"/>
                </a:solidFill>
                <a:latin typeface="Univers for KPMG Cond" panose="020B0606020202020204" pitchFamily="34" charset="0"/>
              </a:rPr>
              <a:t>a Pagar</a:t>
            </a:r>
            <a:endParaRPr lang="es-ES" sz="900" i="1" dirty="0">
              <a:solidFill>
                <a:prstClr val="white"/>
              </a:solidFill>
              <a:latin typeface="Univers for KPMG Cond" panose="020B0606020202020204" pitchFamily="34" charset="0"/>
            </a:endParaRPr>
          </a:p>
        </p:txBody>
      </p:sp>
      <p:sp>
        <p:nvSpPr>
          <p:cNvPr id="96" name="Rounded Rectangle 59">
            <a:extLst>
              <a:ext uri="{FF2B5EF4-FFF2-40B4-BE49-F238E27FC236}">
                <a16:creationId xmlns:a16="http://schemas.microsoft.com/office/drawing/2014/main" id="{19092727-8DCD-48DA-AF74-CAEC8BBBCEEA}"/>
              </a:ext>
            </a:extLst>
          </p:cNvPr>
          <p:cNvSpPr/>
          <p:nvPr/>
        </p:nvSpPr>
        <p:spPr>
          <a:xfrm>
            <a:off x="8167555"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Gastos de Viaje</a:t>
            </a:r>
            <a:endParaRPr lang="es-ES" sz="900" i="1" dirty="0">
              <a:solidFill>
                <a:prstClr val="white"/>
              </a:solidFill>
              <a:latin typeface="Univers for KPMG Cond" panose="020B0606020202020204" pitchFamily="34" charset="0"/>
            </a:endParaRPr>
          </a:p>
        </p:txBody>
      </p:sp>
      <p:sp>
        <p:nvSpPr>
          <p:cNvPr id="97" name="Rounded Rectangle 59">
            <a:extLst>
              <a:ext uri="{FF2B5EF4-FFF2-40B4-BE49-F238E27FC236}">
                <a16:creationId xmlns:a16="http://schemas.microsoft.com/office/drawing/2014/main" id="{89DEDDAE-1A00-4E00-8D2D-8A913D97F137}"/>
              </a:ext>
            </a:extLst>
          </p:cNvPr>
          <p:cNvSpPr/>
          <p:nvPr/>
        </p:nvSpPr>
        <p:spPr>
          <a:xfrm>
            <a:off x="9201792" y="378194"/>
            <a:ext cx="972000" cy="216000"/>
          </a:xfrm>
          <a:prstGeom prst="roundRect">
            <a:avLst/>
          </a:prstGeom>
          <a:solidFill>
            <a:schemeClr val="bg2">
              <a:lumMod val="7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Contabilidad General</a:t>
            </a:r>
            <a:endParaRPr lang="es-ES" sz="900" i="1" dirty="0">
              <a:solidFill>
                <a:prstClr val="white"/>
              </a:solidFill>
              <a:latin typeface="Univers for KPMG Cond" panose="020B0606020202020204" pitchFamily="34" charset="0"/>
            </a:endParaRPr>
          </a:p>
        </p:txBody>
      </p:sp>
      <p:sp>
        <p:nvSpPr>
          <p:cNvPr id="98" name="Rounded Rectangle 59">
            <a:extLst>
              <a:ext uri="{FF2B5EF4-FFF2-40B4-BE49-F238E27FC236}">
                <a16:creationId xmlns:a16="http://schemas.microsoft.com/office/drawing/2014/main" id="{E1FFAD87-934F-47A9-A9B6-BE9D8923D140}"/>
              </a:ext>
            </a:extLst>
          </p:cNvPr>
          <p:cNvSpPr/>
          <p:nvPr/>
        </p:nvSpPr>
        <p:spPr>
          <a:xfrm>
            <a:off x="10236030"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Controlling</a:t>
            </a:r>
            <a:endParaRPr lang="es-ES" sz="900" i="1" dirty="0">
              <a:solidFill>
                <a:prstClr val="white"/>
              </a:solidFill>
              <a:latin typeface="Univers for KPMG Cond" panose="020B0606020202020204" pitchFamily="34" charset="0"/>
            </a:endParaRPr>
          </a:p>
        </p:txBody>
      </p:sp>
      <p:grpSp>
        <p:nvGrpSpPr>
          <p:cNvPr id="51" name="Group 50">
            <a:extLst>
              <a:ext uri="{FF2B5EF4-FFF2-40B4-BE49-F238E27FC236}">
                <a16:creationId xmlns:a16="http://schemas.microsoft.com/office/drawing/2014/main" id="{AB5AA3C4-79F0-4636-AE5A-C0CD91A84528}"/>
              </a:ext>
            </a:extLst>
          </p:cNvPr>
          <p:cNvGrpSpPr/>
          <p:nvPr/>
        </p:nvGrpSpPr>
        <p:grpSpPr>
          <a:xfrm>
            <a:off x="5006877" y="44624"/>
            <a:ext cx="2119585" cy="744515"/>
            <a:chOff x="5006877" y="44624"/>
            <a:chExt cx="2119585" cy="826693"/>
          </a:xfrm>
        </p:grpSpPr>
        <p:sp>
          <p:nvSpPr>
            <p:cNvPr id="54" name="AutoShape 7">
              <a:extLst>
                <a:ext uri="{FF2B5EF4-FFF2-40B4-BE49-F238E27FC236}">
                  <a16:creationId xmlns:a16="http://schemas.microsoft.com/office/drawing/2014/main" id="{CB72E9A0-2942-4258-AE63-DA8C596D8766}"/>
                </a:ext>
              </a:extLst>
            </p:cNvPr>
            <p:cNvSpPr>
              <a:spLocks noChangeArrowheads="1"/>
            </p:cNvSpPr>
            <p:nvPr/>
          </p:nvSpPr>
          <p:spPr bwMode="auto">
            <a:xfrm>
              <a:off x="5006877" y="655317"/>
              <a:ext cx="396000" cy="216000"/>
            </a:xfrm>
            <a:prstGeom prst="chevron">
              <a:avLst>
                <a:gd name="adj" fmla="val 19758"/>
              </a:avLst>
            </a:prstGeom>
            <a:solidFill>
              <a:srgbClr val="F68D2E"/>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55"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1" y="74832"/>
              <a:ext cx="396000" cy="216000"/>
            </a:xfrm>
            <a:prstGeom prst="chevron">
              <a:avLst>
                <a:gd name="adj" fmla="val 19758"/>
              </a:avLst>
            </a:prstGeom>
            <a:solidFill>
              <a:schemeClr val="accent5"/>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8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endParaRPr>
            </a:p>
          </p:txBody>
        </p:sp>
        <p:sp>
          <p:nvSpPr>
            <p:cNvPr id="56"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0" y="348584"/>
              <a:ext cx="396000" cy="216000"/>
            </a:xfrm>
            <a:prstGeom prst="chevron">
              <a:avLst>
                <a:gd name="adj" fmla="val 19758"/>
              </a:avLst>
            </a:prstGeom>
            <a:solidFill>
              <a:schemeClr val="bg2"/>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57" name="TextBox 56"/>
            <p:cNvSpPr txBox="1"/>
            <p:nvPr/>
          </p:nvSpPr>
          <p:spPr>
            <a:xfrm>
              <a:off x="5470278" y="44624"/>
              <a:ext cx="1656184" cy="204322"/>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err="1">
                  <a:ln>
                    <a:noFill/>
                  </a:ln>
                  <a:solidFill>
                    <a:srgbClr val="00338D"/>
                  </a:solidFill>
                  <a:effectLst/>
                  <a:uLnTx/>
                  <a:uFillTx/>
                  <a:latin typeface="Arial"/>
                  <a:ea typeface="+mn-ea"/>
                  <a:cs typeface="+mn-cs"/>
                </a:rPr>
                <a:t>Supply</a:t>
              </a:r>
              <a:r>
                <a:rPr kumimoji="0" lang="es-ES" sz="1100" b="0" i="0" u="none" strike="noStrike" kern="1200" cap="none" spc="0" normalizeH="0" baseline="0" noProof="0" dirty="0">
                  <a:ln>
                    <a:noFill/>
                  </a:ln>
                  <a:solidFill>
                    <a:srgbClr val="00338D"/>
                  </a:solidFill>
                  <a:effectLst/>
                  <a:uLnTx/>
                  <a:uFillTx/>
                  <a:latin typeface="Arial"/>
                  <a:ea typeface="+mn-ea"/>
                  <a:cs typeface="+mn-cs"/>
                </a:rPr>
                <a:t> </a:t>
              </a:r>
              <a:r>
                <a:rPr kumimoji="0" lang="es-ES" sz="1100" b="0" i="0" u="none" strike="noStrike" kern="1200" cap="none" spc="0" normalizeH="0" baseline="0" noProof="0" dirty="0" err="1">
                  <a:ln>
                    <a:noFill/>
                  </a:ln>
                  <a:solidFill>
                    <a:srgbClr val="00338D"/>
                  </a:solidFill>
                  <a:effectLst/>
                  <a:uLnTx/>
                  <a:uFillTx/>
                  <a:latin typeface="Arial"/>
                  <a:ea typeface="+mn-ea"/>
                  <a:cs typeface="+mn-cs"/>
                </a:rPr>
                <a:t>Chain</a:t>
              </a:r>
              <a:endParaRPr kumimoji="0" lang="es-ES" sz="1100" b="0" i="0" u="none" strike="noStrike" kern="1200" cap="none" spc="0" normalizeH="0" baseline="0" noProof="0" dirty="0">
                <a:ln>
                  <a:noFill/>
                </a:ln>
                <a:solidFill>
                  <a:srgbClr val="00338D"/>
                </a:solidFill>
                <a:effectLst/>
                <a:uLnTx/>
                <a:uFillTx/>
                <a:latin typeface="Arial"/>
                <a:ea typeface="+mn-ea"/>
                <a:cs typeface="+mn-cs"/>
              </a:endParaRPr>
            </a:p>
          </p:txBody>
        </p:sp>
        <p:sp>
          <p:nvSpPr>
            <p:cNvPr id="59" name="TextBox 58"/>
            <p:cNvSpPr txBox="1"/>
            <p:nvPr/>
          </p:nvSpPr>
          <p:spPr>
            <a:xfrm>
              <a:off x="5470278" y="328440"/>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Finanzas</a:t>
              </a:r>
            </a:p>
          </p:txBody>
        </p:sp>
        <p:sp>
          <p:nvSpPr>
            <p:cNvPr id="61" name="TextBox 60">
              <a:extLst>
                <a:ext uri="{FF2B5EF4-FFF2-40B4-BE49-F238E27FC236}">
                  <a16:creationId xmlns:a16="http://schemas.microsoft.com/office/drawing/2014/main" id="{7F0ED837-5337-47B6-AC8C-3872F871071C}"/>
                </a:ext>
              </a:extLst>
            </p:cNvPr>
            <p:cNvSpPr txBox="1"/>
            <p:nvPr/>
          </p:nvSpPr>
          <p:spPr>
            <a:xfrm>
              <a:off x="5470278" y="625943"/>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Producción</a:t>
              </a:r>
            </a:p>
          </p:txBody>
        </p:sp>
      </p:grpSp>
    </p:spTree>
    <p:extLst>
      <p:ext uri="{BB962C8B-B14F-4D97-AF65-F5344CB8AC3E}">
        <p14:creationId xmlns:p14="http://schemas.microsoft.com/office/powerpoint/2010/main" val="28759602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88124" name="think-cell Slide" r:id="rId6" imgW="216" imgH="216" progId="TCLayout.ActiveDocument.1">
                  <p:embed/>
                </p:oleObj>
              </mc:Choice>
              <mc:Fallback>
                <p:oleObj name="think-cell Slide" r:id="rId6" imgW="216" imgH="216" progId="TCLayout.ActiveDocument.1">
                  <p:embed/>
                  <p:pic>
                    <p:nvPicPr>
                      <p:cNvPr id="0" name=""/>
                      <p:cNvPicPr/>
                      <p:nvPr/>
                    </p:nvPicPr>
                    <p:blipFill>
                      <a:blip r:embed="rId7"/>
                      <a:stretch>
                        <a:fillRect/>
                      </a:stretch>
                    </p:blipFill>
                    <p:spPr>
                      <a:xfrm>
                        <a:off x="1525589" y="1589"/>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DE92D78-B88A-4237-B719-CF68C8EF0807}"/>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4000" b="0" i="0" u="none" strike="noStrike" kern="1200" cap="none" spc="0" normalizeH="0" baseline="0" noProof="0" dirty="0">
              <a:ln>
                <a:noFill/>
              </a:ln>
              <a:solidFill>
                <a:prstClr val="white"/>
              </a:solidFill>
              <a:effectLst/>
              <a:uLnTx/>
              <a:uFillTx/>
              <a:latin typeface="KPMG Extralight" panose="020B0303030202040204" pitchFamily="34" charset="0"/>
              <a:ea typeface="+mn-ea"/>
              <a:cs typeface="+mn-cs"/>
              <a:sym typeface="KPMG Extralight" panose="020B0303030202040204" pitchFamily="34" charset="0"/>
            </a:endParaRPr>
          </a:p>
        </p:txBody>
      </p:sp>
      <p:sp>
        <p:nvSpPr>
          <p:cNvPr id="47" name="Title 1"/>
          <p:cNvSpPr>
            <a:spLocks noGrp="1"/>
          </p:cNvSpPr>
          <p:nvPr>
            <p:ph type="title"/>
          </p:nvPr>
        </p:nvSpPr>
        <p:spPr>
          <a:xfrm>
            <a:off x="990000" y="167350"/>
            <a:ext cx="8478958" cy="687855"/>
          </a:xfrm>
        </p:spPr>
        <p:txBody>
          <a:bodyPr/>
          <a:lstStyle/>
          <a:p>
            <a:r>
              <a:rPr lang="es-ES_tradnl" sz="2400" b="1" dirty="0">
                <a:solidFill>
                  <a:srgbClr val="00338D"/>
                </a:solidFill>
              </a:rPr>
              <a:t>2.2. Procesos</a:t>
            </a:r>
            <a:br>
              <a:rPr lang="es-ES_tradnl" sz="4000" b="1" dirty="0">
                <a:solidFill>
                  <a:srgbClr val="00338D"/>
                </a:solidFill>
              </a:rPr>
            </a:br>
            <a:r>
              <a:rPr lang="es-ES_tradnl" sz="4000" dirty="0">
                <a:solidFill>
                  <a:srgbClr val="00338D"/>
                </a:solidFill>
              </a:rPr>
              <a:t>Área de Finanzas</a:t>
            </a:r>
            <a:br>
              <a:rPr lang="es-ES_tradnl" sz="4000" b="1" dirty="0"/>
            </a:br>
            <a:endParaRPr lang="es-ES_tradnl" sz="4000" dirty="0"/>
          </a:p>
        </p:txBody>
      </p:sp>
      <p:sp>
        <p:nvSpPr>
          <p:cNvPr id="49" name="Rectangle 23"/>
          <p:cNvSpPr>
            <a:spLocks noChangeArrowheads="1"/>
          </p:cNvSpPr>
          <p:nvPr/>
        </p:nvSpPr>
        <p:spPr bwMode="auto">
          <a:xfrm>
            <a:off x="1271588" y="3010335"/>
            <a:ext cx="9648825" cy="3261156"/>
          </a:xfrm>
          <a:prstGeom prst="rect">
            <a:avLst/>
          </a:prstGeom>
          <a:noFill/>
          <a:ln w="12700">
            <a:solidFill>
              <a:srgbClr val="00A3A1"/>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Arial"/>
              <a:ea typeface="+mn-ea"/>
              <a:cs typeface="+mn-cs"/>
            </a:endParaRPr>
          </a:p>
        </p:txBody>
      </p:sp>
      <p:sp>
        <p:nvSpPr>
          <p:cNvPr id="46" name="Rectangle 23"/>
          <p:cNvSpPr>
            <a:spLocks noChangeArrowheads="1"/>
          </p:cNvSpPr>
          <p:nvPr/>
        </p:nvSpPr>
        <p:spPr bwMode="auto">
          <a:xfrm>
            <a:off x="1271588" y="1240797"/>
            <a:ext cx="7240087" cy="1377708"/>
          </a:xfrm>
          <a:prstGeom prst="rect">
            <a:avLst/>
          </a:prstGeom>
          <a:noFill/>
          <a:ln w="12700">
            <a:solidFill>
              <a:srgbClr val="00266A"/>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Arial"/>
              <a:ea typeface="+mn-ea"/>
              <a:cs typeface="+mn-cs"/>
            </a:endParaRPr>
          </a:p>
        </p:txBody>
      </p:sp>
      <p:sp>
        <p:nvSpPr>
          <p:cNvPr id="50" name="14 Rectángulo redondeado"/>
          <p:cNvSpPr/>
          <p:nvPr/>
        </p:nvSpPr>
        <p:spPr>
          <a:xfrm>
            <a:off x="1271464" y="1036475"/>
            <a:ext cx="2440800" cy="360000"/>
          </a:xfrm>
          <a:prstGeom prst="roundRect">
            <a:avLst/>
          </a:prstGeom>
          <a:solidFill>
            <a:schemeClr val="tx2">
              <a:lumMod val="75000"/>
            </a:schemeClr>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2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Taxonomía</a:t>
            </a:r>
          </a:p>
        </p:txBody>
      </p:sp>
      <p:grpSp>
        <p:nvGrpSpPr>
          <p:cNvPr id="13" name="Group 12">
            <a:extLst>
              <a:ext uri="{FF2B5EF4-FFF2-40B4-BE49-F238E27FC236}">
                <a16:creationId xmlns:a16="http://schemas.microsoft.com/office/drawing/2014/main" id="{3743C344-F426-4131-95C4-D95DF336F0E7}"/>
              </a:ext>
            </a:extLst>
          </p:cNvPr>
          <p:cNvGrpSpPr/>
          <p:nvPr/>
        </p:nvGrpSpPr>
        <p:grpSpPr>
          <a:xfrm>
            <a:off x="3485188" y="902264"/>
            <a:ext cx="432000" cy="432000"/>
            <a:chOff x="2288002" y="902264"/>
            <a:chExt cx="432000" cy="432000"/>
          </a:xfrm>
        </p:grpSpPr>
        <p:sp>
          <p:nvSpPr>
            <p:cNvPr id="9" name="Oval 8"/>
            <p:cNvSpPr/>
            <p:nvPr/>
          </p:nvSpPr>
          <p:spPr>
            <a:xfrm>
              <a:off x="2288002" y="902264"/>
              <a:ext cx="432000" cy="432000"/>
            </a:xfrm>
            <a:prstGeom prst="ellipse">
              <a:avLst/>
            </a:prstGeom>
            <a:solidFill>
              <a:srgbClr val="00486D"/>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8" name="Freeform 4814"/>
            <p:cNvSpPr>
              <a:spLocks noEditPoints="1"/>
            </p:cNvSpPr>
            <p:nvPr/>
          </p:nvSpPr>
          <p:spPr bwMode="auto">
            <a:xfrm>
              <a:off x="2333042" y="972867"/>
              <a:ext cx="254028" cy="305679"/>
            </a:xfrm>
            <a:custGeom>
              <a:avLst/>
              <a:gdLst>
                <a:gd name="T0" fmla="*/ 148 w 280"/>
                <a:gd name="T1" fmla="*/ 304 h 372"/>
                <a:gd name="T2" fmla="*/ 148 w 280"/>
                <a:gd name="T3" fmla="*/ 98 h 372"/>
                <a:gd name="T4" fmla="*/ 164 w 280"/>
                <a:gd name="T5" fmla="*/ 92 h 372"/>
                <a:gd name="T6" fmla="*/ 180 w 280"/>
                <a:gd name="T7" fmla="*/ 72 h 372"/>
                <a:gd name="T8" fmla="*/ 186 w 280"/>
                <a:gd name="T9" fmla="*/ 48 h 372"/>
                <a:gd name="T10" fmla="*/ 178 w 280"/>
                <a:gd name="T11" fmla="*/ 20 h 372"/>
                <a:gd name="T12" fmla="*/ 160 w 280"/>
                <a:gd name="T13" fmla="*/ 48 h 372"/>
                <a:gd name="T14" fmla="*/ 106 w 280"/>
                <a:gd name="T15" fmla="*/ 0 h 372"/>
                <a:gd name="T16" fmla="*/ 80 w 280"/>
                <a:gd name="T17" fmla="*/ 32 h 372"/>
                <a:gd name="T18" fmla="*/ 78 w 280"/>
                <a:gd name="T19" fmla="*/ 56 h 372"/>
                <a:gd name="T20" fmla="*/ 88 w 280"/>
                <a:gd name="T21" fmla="*/ 80 h 372"/>
                <a:gd name="T22" fmla="*/ 108 w 280"/>
                <a:gd name="T23" fmla="*/ 96 h 372"/>
                <a:gd name="T24" fmla="*/ 116 w 280"/>
                <a:gd name="T25" fmla="*/ 300 h 372"/>
                <a:gd name="T26" fmla="*/ 108 w 280"/>
                <a:gd name="T27" fmla="*/ 308 h 372"/>
                <a:gd name="T28" fmla="*/ 96 w 280"/>
                <a:gd name="T29" fmla="*/ 336 h 372"/>
                <a:gd name="T30" fmla="*/ 98 w 280"/>
                <a:gd name="T31" fmla="*/ 350 h 372"/>
                <a:gd name="T32" fmla="*/ 106 w 280"/>
                <a:gd name="T33" fmla="*/ 360 h 372"/>
                <a:gd name="T34" fmla="*/ 124 w 280"/>
                <a:gd name="T35" fmla="*/ 370 h 372"/>
                <a:gd name="T36" fmla="*/ 140 w 280"/>
                <a:gd name="T37" fmla="*/ 370 h 372"/>
                <a:gd name="T38" fmla="*/ 158 w 280"/>
                <a:gd name="T39" fmla="*/ 360 h 372"/>
                <a:gd name="T40" fmla="*/ 168 w 280"/>
                <a:gd name="T41" fmla="*/ 342 h 372"/>
                <a:gd name="T42" fmla="*/ 168 w 280"/>
                <a:gd name="T43" fmla="*/ 328 h 372"/>
                <a:gd name="T44" fmla="*/ 158 w 280"/>
                <a:gd name="T45" fmla="*/ 310 h 372"/>
                <a:gd name="T46" fmla="*/ 144 w 280"/>
                <a:gd name="T47" fmla="*/ 346 h 372"/>
                <a:gd name="T48" fmla="*/ 132 w 280"/>
                <a:gd name="T49" fmla="*/ 352 h 372"/>
                <a:gd name="T50" fmla="*/ 120 w 280"/>
                <a:gd name="T51" fmla="*/ 346 h 372"/>
                <a:gd name="T52" fmla="*/ 116 w 280"/>
                <a:gd name="T53" fmla="*/ 336 h 372"/>
                <a:gd name="T54" fmla="*/ 120 w 280"/>
                <a:gd name="T55" fmla="*/ 324 h 372"/>
                <a:gd name="T56" fmla="*/ 132 w 280"/>
                <a:gd name="T57" fmla="*/ 320 h 372"/>
                <a:gd name="T58" fmla="*/ 144 w 280"/>
                <a:gd name="T59" fmla="*/ 324 h 372"/>
                <a:gd name="T60" fmla="*/ 148 w 280"/>
                <a:gd name="T61" fmla="*/ 336 h 372"/>
                <a:gd name="T62" fmla="*/ 144 w 280"/>
                <a:gd name="T63" fmla="*/ 346 h 372"/>
                <a:gd name="T64" fmla="*/ 186 w 280"/>
                <a:gd name="T65" fmla="*/ 318 h 372"/>
                <a:gd name="T66" fmla="*/ 172 w 280"/>
                <a:gd name="T67" fmla="*/ 296 h 372"/>
                <a:gd name="T68" fmla="*/ 168 w 280"/>
                <a:gd name="T69" fmla="*/ 286 h 372"/>
                <a:gd name="T70" fmla="*/ 168 w 280"/>
                <a:gd name="T71" fmla="*/ 250 h 372"/>
                <a:gd name="T72" fmla="*/ 172 w 280"/>
                <a:gd name="T73" fmla="*/ 190 h 372"/>
                <a:gd name="T74" fmla="*/ 178 w 280"/>
                <a:gd name="T75" fmla="*/ 194 h 372"/>
                <a:gd name="T76" fmla="*/ 186 w 280"/>
                <a:gd name="T77" fmla="*/ 190 h 372"/>
                <a:gd name="T78" fmla="*/ 188 w 280"/>
                <a:gd name="T79" fmla="*/ 180 h 372"/>
                <a:gd name="T80" fmla="*/ 168 w 280"/>
                <a:gd name="T81" fmla="*/ 150 h 372"/>
                <a:gd name="T82" fmla="*/ 204 w 280"/>
                <a:gd name="T83" fmla="*/ 158 h 372"/>
                <a:gd name="T84" fmla="*/ 212 w 280"/>
                <a:gd name="T85" fmla="*/ 160 h 372"/>
                <a:gd name="T86" fmla="*/ 218 w 280"/>
                <a:gd name="T87" fmla="*/ 158 h 372"/>
                <a:gd name="T88" fmla="*/ 220 w 280"/>
                <a:gd name="T89" fmla="*/ 146 h 372"/>
                <a:gd name="T90" fmla="*/ 216 w 280"/>
                <a:gd name="T91" fmla="*/ 102 h 372"/>
                <a:gd name="T92" fmla="*/ 240 w 280"/>
                <a:gd name="T93" fmla="*/ 126 h 372"/>
                <a:gd name="T94" fmla="*/ 248 w 280"/>
                <a:gd name="T95" fmla="*/ 126 h 372"/>
                <a:gd name="T96" fmla="*/ 254 w 280"/>
                <a:gd name="T97" fmla="*/ 122 h 372"/>
                <a:gd name="T98" fmla="*/ 252 w 280"/>
                <a:gd name="T99" fmla="*/ 110 h 372"/>
                <a:gd name="T100" fmla="*/ 84 w 280"/>
                <a:gd name="T101" fmla="*/ 234 h 372"/>
                <a:gd name="T102" fmla="*/ 96 w 280"/>
                <a:gd name="T103" fmla="*/ 292 h 372"/>
                <a:gd name="T104" fmla="*/ 0 w 280"/>
                <a:gd name="T105" fmla="*/ 318 h 372"/>
                <a:gd name="T106" fmla="*/ 72 w 280"/>
                <a:gd name="T107" fmla="*/ 290 h 372"/>
                <a:gd name="T108" fmla="*/ 80 w 280"/>
                <a:gd name="T109" fmla="*/ 292 h 372"/>
                <a:gd name="T110" fmla="*/ 86 w 280"/>
                <a:gd name="T111" fmla="*/ 290 h 372"/>
                <a:gd name="T112" fmla="*/ 88 w 280"/>
                <a:gd name="T113" fmla="*/ 278 h 372"/>
                <a:gd name="T114" fmla="*/ 84 w 280"/>
                <a:gd name="T115" fmla="*/ 23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0" h="372">
                  <a:moveTo>
                    <a:pt x="158" y="310"/>
                  </a:moveTo>
                  <a:lnTo>
                    <a:pt x="158" y="310"/>
                  </a:lnTo>
                  <a:lnTo>
                    <a:pt x="148" y="304"/>
                  </a:lnTo>
                  <a:lnTo>
                    <a:pt x="148" y="304"/>
                  </a:lnTo>
                  <a:lnTo>
                    <a:pt x="148" y="300"/>
                  </a:lnTo>
                  <a:lnTo>
                    <a:pt x="148" y="98"/>
                  </a:lnTo>
                  <a:lnTo>
                    <a:pt x="148" y="98"/>
                  </a:lnTo>
                  <a:lnTo>
                    <a:pt x="156" y="96"/>
                  </a:lnTo>
                  <a:lnTo>
                    <a:pt x="164" y="92"/>
                  </a:lnTo>
                  <a:lnTo>
                    <a:pt x="170" y="86"/>
                  </a:lnTo>
                  <a:lnTo>
                    <a:pt x="176" y="80"/>
                  </a:lnTo>
                  <a:lnTo>
                    <a:pt x="180" y="72"/>
                  </a:lnTo>
                  <a:lnTo>
                    <a:pt x="184" y="64"/>
                  </a:lnTo>
                  <a:lnTo>
                    <a:pt x="186" y="56"/>
                  </a:lnTo>
                  <a:lnTo>
                    <a:pt x="186" y="48"/>
                  </a:lnTo>
                  <a:lnTo>
                    <a:pt x="186" y="48"/>
                  </a:lnTo>
                  <a:lnTo>
                    <a:pt x="184" y="32"/>
                  </a:lnTo>
                  <a:lnTo>
                    <a:pt x="178" y="20"/>
                  </a:lnTo>
                  <a:lnTo>
                    <a:pt x="170" y="10"/>
                  </a:lnTo>
                  <a:lnTo>
                    <a:pt x="160" y="0"/>
                  </a:lnTo>
                  <a:lnTo>
                    <a:pt x="160" y="48"/>
                  </a:lnTo>
                  <a:lnTo>
                    <a:pt x="106" y="48"/>
                  </a:lnTo>
                  <a:lnTo>
                    <a:pt x="106" y="0"/>
                  </a:lnTo>
                  <a:lnTo>
                    <a:pt x="106" y="0"/>
                  </a:lnTo>
                  <a:lnTo>
                    <a:pt x="94" y="10"/>
                  </a:lnTo>
                  <a:lnTo>
                    <a:pt x="86" y="20"/>
                  </a:lnTo>
                  <a:lnTo>
                    <a:pt x="80" y="32"/>
                  </a:lnTo>
                  <a:lnTo>
                    <a:pt x="78" y="48"/>
                  </a:lnTo>
                  <a:lnTo>
                    <a:pt x="78" y="48"/>
                  </a:lnTo>
                  <a:lnTo>
                    <a:pt x="78" y="56"/>
                  </a:lnTo>
                  <a:lnTo>
                    <a:pt x="82" y="64"/>
                  </a:lnTo>
                  <a:lnTo>
                    <a:pt x="84" y="72"/>
                  </a:lnTo>
                  <a:lnTo>
                    <a:pt x="88" y="80"/>
                  </a:lnTo>
                  <a:lnTo>
                    <a:pt x="94" y="86"/>
                  </a:lnTo>
                  <a:lnTo>
                    <a:pt x="100" y="92"/>
                  </a:lnTo>
                  <a:lnTo>
                    <a:pt x="108" y="96"/>
                  </a:lnTo>
                  <a:lnTo>
                    <a:pt x="116" y="98"/>
                  </a:lnTo>
                  <a:lnTo>
                    <a:pt x="116" y="300"/>
                  </a:lnTo>
                  <a:lnTo>
                    <a:pt x="116" y="300"/>
                  </a:lnTo>
                  <a:lnTo>
                    <a:pt x="116" y="304"/>
                  </a:lnTo>
                  <a:lnTo>
                    <a:pt x="116" y="304"/>
                  </a:lnTo>
                  <a:lnTo>
                    <a:pt x="108" y="308"/>
                  </a:lnTo>
                  <a:lnTo>
                    <a:pt x="102" y="316"/>
                  </a:lnTo>
                  <a:lnTo>
                    <a:pt x="98" y="326"/>
                  </a:lnTo>
                  <a:lnTo>
                    <a:pt x="96" y="336"/>
                  </a:lnTo>
                  <a:lnTo>
                    <a:pt x="96" y="336"/>
                  </a:lnTo>
                  <a:lnTo>
                    <a:pt x="96" y="342"/>
                  </a:lnTo>
                  <a:lnTo>
                    <a:pt x="98" y="350"/>
                  </a:lnTo>
                  <a:lnTo>
                    <a:pt x="102" y="356"/>
                  </a:lnTo>
                  <a:lnTo>
                    <a:pt x="106" y="360"/>
                  </a:lnTo>
                  <a:lnTo>
                    <a:pt x="106" y="360"/>
                  </a:lnTo>
                  <a:lnTo>
                    <a:pt x="112" y="366"/>
                  </a:lnTo>
                  <a:lnTo>
                    <a:pt x="118" y="368"/>
                  </a:lnTo>
                  <a:lnTo>
                    <a:pt x="124" y="370"/>
                  </a:lnTo>
                  <a:lnTo>
                    <a:pt x="132" y="372"/>
                  </a:lnTo>
                  <a:lnTo>
                    <a:pt x="132" y="372"/>
                  </a:lnTo>
                  <a:lnTo>
                    <a:pt x="140" y="370"/>
                  </a:lnTo>
                  <a:lnTo>
                    <a:pt x="146" y="368"/>
                  </a:lnTo>
                  <a:lnTo>
                    <a:pt x="152" y="366"/>
                  </a:lnTo>
                  <a:lnTo>
                    <a:pt x="158" y="360"/>
                  </a:lnTo>
                  <a:lnTo>
                    <a:pt x="162" y="356"/>
                  </a:lnTo>
                  <a:lnTo>
                    <a:pt x="166" y="350"/>
                  </a:lnTo>
                  <a:lnTo>
                    <a:pt x="168" y="342"/>
                  </a:lnTo>
                  <a:lnTo>
                    <a:pt x="168" y="336"/>
                  </a:lnTo>
                  <a:lnTo>
                    <a:pt x="168" y="336"/>
                  </a:lnTo>
                  <a:lnTo>
                    <a:pt x="168" y="328"/>
                  </a:lnTo>
                  <a:lnTo>
                    <a:pt x="166" y="322"/>
                  </a:lnTo>
                  <a:lnTo>
                    <a:pt x="162" y="316"/>
                  </a:lnTo>
                  <a:lnTo>
                    <a:pt x="158" y="310"/>
                  </a:lnTo>
                  <a:lnTo>
                    <a:pt x="158" y="310"/>
                  </a:lnTo>
                  <a:close/>
                  <a:moveTo>
                    <a:pt x="144" y="346"/>
                  </a:moveTo>
                  <a:lnTo>
                    <a:pt x="144" y="346"/>
                  </a:lnTo>
                  <a:lnTo>
                    <a:pt x="138" y="350"/>
                  </a:lnTo>
                  <a:lnTo>
                    <a:pt x="132" y="352"/>
                  </a:lnTo>
                  <a:lnTo>
                    <a:pt x="132" y="352"/>
                  </a:lnTo>
                  <a:lnTo>
                    <a:pt x="126" y="350"/>
                  </a:lnTo>
                  <a:lnTo>
                    <a:pt x="120" y="346"/>
                  </a:lnTo>
                  <a:lnTo>
                    <a:pt x="120" y="346"/>
                  </a:lnTo>
                  <a:lnTo>
                    <a:pt x="118" y="342"/>
                  </a:lnTo>
                  <a:lnTo>
                    <a:pt x="116" y="336"/>
                  </a:lnTo>
                  <a:lnTo>
                    <a:pt x="116" y="336"/>
                  </a:lnTo>
                  <a:lnTo>
                    <a:pt x="118" y="330"/>
                  </a:lnTo>
                  <a:lnTo>
                    <a:pt x="120" y="324"/>
                  </a:lnTo>
                  <a:lnTo>
                    <a:pt x="120" y="324"/>
                  </a:lnTo>
                  <a:lnTo>
                    <a:pt x="126" y="320"/>
                  </a:lnTo>
                  <a:lnTo>
                    <a:pt x="132" y="320"/>
                  </a:lnTo>
                  <a:lnTo>
                    <a:pt x="132" y="320"/>
                  </a:lnTo>
                  <a:lnTo>
                    <a:pt x="138" y="320"/>
                  </a:lnTo>
                  <a:lnTo>
                    <a:pt x="144" y="324"/>
                  </a:lnTo>
                  <a:lnTo>
                    <a:pt x="144" y="324"/>
                  </a:lnTo>
                  <a:lnTo>
                    <a:pt x="146" y="330"/>
                  </a:lnTo>
                  <a:lnTo>
                    <a:pt x="148" y="336"/>
                  </a:lnTo>
                  <a:lnTo>
                    <a:pt x="148" y="336"/>
                  </a:lnTo>
                  <a:lnTo>
                    <a:pt x="146" y="342"/>
                  </a:lnTo>
                  <a:lnTo>
                    <a:pt x="144" y="346"/>
                  </a:lnTo>
                  <a:lnTo>
                    <a:pt x="144" y="346"/>
                  </a:lnTo>
                  <a:close/>
                  <a:moveTo>
                    <a:pt x="280" y="38"/>
                  </a:moveTo>
                  <a:lnTo>
                    <a:pt x="280" y="318"/>
                  </a:lnTo>
                  <a:lnTo>
                    <a:pt x="186" y="318"/>
                  </a:lnTo>
                  <a:lnTo>
                    <a:pt x="186" y="318"/>
                  </a:lnTo>
                  <a:lnTo>
                    <a:pt x="180" y="306"/>
                  </a:lnTo>
                  <a:lnTo>
                    <a:pt x="172" y="296"/>
                  </a:lnTo>
                  <a:lnTo>
                    <a:pt x="172" y="296"/>
                  </a:lnTo>
                  <a:lnTo>
                    <a:pt x="168" y="292"/>
                  </a:lnTo>
                  <a:lnTo>
                    <a:pt x="168" y="286"/>
                  </a:lnTo>
                  <a:lnTo>
                    <a:pt x="248" y="286"/>
                  </a:lnTo>
                  <a:lnTo>
                    <a:pt x="248" y="170"/>
                  </a:lnTo>
                  <a:lnTo>
                    <a:pt x="168" y="250"/>
                  </a:lnTo>
                  <a:lnTo>
                    <a:pt x="168" y="188"/>
                  </a:lnTo>
                  <a:lnTo>
                    <a:pt x="172" y="190"/>
                  </a:lnTo>
                  <a:lnTo>
                    <a:pt x="172" y="190"/>
                  </a:lnTo>
                  <a:lnTo>
                    <a:pt x="174" y="192"/>
                  </a:lnTo>
                  <a:lnTo>
                    <a:pt x="178" y="194"/>
                  </a:lnTo>
                  <a:lnTo>
                    <a:pt x="178" y="194"/>
                  </a:lnTo>
                  <a:lnTo>
                    <a:pt x="182" y="192"/>
                  </a:lnTo>
                  <a:lnTo>
                    <a:pt x="186" y="190"/>
                  </a:lnTo>
                  <a:lnTo>
                    <a:pt x="186" y="190"/>
                  </a:lnTo>
                  <a:lnTo>
                    <a:pt x="188" y="186"/>
                  </a:lnTo>
                  <a:lnTo>
                    <a:pt x="188" y="184"/>
                  </a:lnTo>
                  <a:lnTo>
                    <a:pt x="188" y="180"/>
                  </a:lnTo>
                  <a:lnTo>
                    <a:pt x="186" y="176"/>
                  </a:lnTo>
                  <a:lnTo>
                    <a:pt x="168" y="160"/>
                  </a:lnTo>
                  <a:lnTo>
                    <a:pt x="168" y="150"/>
                  </a:lnTo>
                  <a:lnTo>
                    <a:pt x="182" y="136"/>
                  </a:lnTo>
                  <a:lnTo>
                    <a:pt x="204" y="158"/>
                  </a:lnTo>
                  <a:lnTo>
                    <a:pt x="204" y="158"/>
                  </a:lnTo>
                  <a:lnTo>
                    <a:pt x="208" y="160"/>
                  </a:lnTo>
                  <a:lnTo>
                    <a:pt x="212" y="160"/>
                  </a:lnTo>
                  <a:lnTo>
                    <a:pt x="212" y="160"/>
                  </a:lnTo>
                  <a:lnTo>
                    <a:pt x="214" y="160"/>
                  </a:lnTo>
                  <a:lnTo>
                    <a:pt x="218" y="158"/>
                  </a:lnTo>
                  <a:lnTo>
                    <a:pt x="218" y="158"/>
                  </a:lnTo>
                  <a:lnTo>
                    <a:pt x="220" y="154"/>
                  </a:lnTo>
                  <a:lnTo>
                    <a:pt x="222" y="150"/>
                  </a:lnTo>
                  <a:lnTo>
                    <a:pt x="220" y="146"/>
                  </a:lnTo>
                  <a:lnTo>
                    <a:pt x="218" y="144"/>
                  </a:lnTo>
                  <a:lnTo>
                    <a:pt x="196" y="122"/>
                  </a:lnTo>
                  <a:lnTo>
                    <a:pt x="216" y="102"/>
                  </a:lnTo>
                  <a:lnTo>
                    <a:pt x="236" y="124"/>
                  </a:lnTo>
                  <a:lnTo>
                    <a:pt x="236" y="124"/>
                  </a:lnTo>
                  <a:lnTo>
                    <a:pt x="240" y="126"/>
                  </a:lnTo>
                  <a:lnTo>
                    <a:pt x="244" y="128"/>
                  </a:lnTo>
                  <a:lnTo>
                    <a:pt x="244" y="128"/>
                  </a:lnTo>
                  <a:lnTo>
                    <a:pt x="248" y="126"/>
                  </a:lnTo>
                  <a:lnTo>
                    <a:pt x="252" y="124"/>
                  </a:lnTo>
                  <a:lnTo>
                    <a:pt x="252" y="124"/>
                  </a:lnTo>
                  <a:lnTo>
                    <a:pt x="254" y="122"/>
                  </a:lnTo>
                  <a:lnTo>
                    <a:pt x="254" y="118"/>
                  </a:lnTo>
                  <a:lnTo>
                    <a:pt x="254" y="114"/>
                  </a:lnTo>
                  <a:lnTo>
                    <a:pt x="252" y="110"/>
                  </a:lnTo>
                  <a:lnTo>
                    <a:pt x="230" y="88"/>
                  </a:lnTo>
                  <a:lnTo>
                    <a:pt x="280" y="38"/>
                  </a:lnTo>
                  <a:close/>
                  <a:moveTo>
                    <a:pt x="84" y="234"/>
                  </a:moveTo>
                  <a:lnTo>
                    <a:pt x="96" y="248"/>
                  </a:lnTo>
                  <a:lnTo>
                    <a:pt x="96" y="292"/>
                  </a:lnTo>
                  <a:lnTo>
                    <a:pt x="96" y="292"/>
                  </a:lnTo>
                  <a:lnTo>
                    <a:pt x="86" y="304"/>
                  </a:lnTo>
                  <a:lnTo>
                    <a:pt x="80" y="318"/>
                  </a:lnTo>
                  <a:lnTo>
                    <a:pt x="0" y="318"/>
                  </a:lnTo>
                  <a:lnTo>
                    <a:pt x="50" y="268"/>
                  </a:lnTo>
                  <a:lnTo>
                    <a:pt x="72" y="290"/>
                  </a:lnTo>
                  <a:lnTo>
                    <a:pt x="72" y="290"/>
                  </a:lnTo>
                  <a:lnTo>
                    <a:pt x="76" y="292"/>
                  </a:lnTo>
                  <a:lnTo>
                    <a:pt x="80" y="292"/>
                  </a:lnTo>
                  <a:lnTo>
                    <a:pt x="80" y="292"/>
                  </a:lnTo>
                  <a:lnTo>
                    <a:pt x="84" y="292"/>
                  </a:lnTo>
                  <a:lnTo>
                    <a:pt x="86" y="290"/>
                  </a:lnTo>
                  <a:lnTo>
                    <a:pt x="86" y="290"/>
                  </a:lnTo>
                  <a:lnTo>
                    <a:pt x="88" y="286"/>
                  </a:lnTo>
                  <a:lnTo>
                    <a:pt x="90" y="282"/>
                  </a:lnTo>
                  <a:lnTo>
                    <a:pt x="88" y="278"/>
                  </a:lnTo>
                  <a:lnTo>
                    <a:pt x="86" y="274"/>
                  </a:lnTo>
                  <a:lnTo>
                    <a:pt x="64" y="254"/>
                  </a:lnTo>
                  <a:lnTo>
                    <a:pt x="84" y="23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53" name="KMATable0ValueChain2"/>
          <p:cNvSpPr>
            <a:spLocks noChangeArrowheads="1"/>
          </p:cNvSpPr>
          <p:nvPr/>
        </p:nvSpPr>
        <p:spPr bwMode="auto">
          <a:xfrm>
            <a:off x="1343472" y="1481948"/>
            <a:ext cx="6912000" cy="238719"/>
          </a:xfrm>
          <a:prstGeom prst="chevron">
            <a:avLst>
              <a:gd name="adj" fmla="val 21138"/>
            </a:avLst>
          </a:prstGeom>
          <a:solidFill>
            <a:schemeClr val="tx2"/>
          </a:solidFill>
          <a:ln w="25400">
            <a:solidFill>
              <a:schemeClr val="bg1"/>
            </a:solidFill>
            <a:miter lim="800000"/>
            <a:headEnd/>
            <a:tailEnd/>
          </a:ln>
        </p:spPr>
        <p:txBody>
          <a:bodyPr lIns="0" tIns="0" rIns="0" bIns="0" anchor="ctr"/>
          <a:lstStyle/>
          <a:p>
            <a:pPr lvl="0" algn="ctr" fontAlgn="base">
              <a:spcBef>
                <a:spcPct val="50000"/>
              </a:spcBef>
              <a:spcAft>
                <a:spcPct val="0"/>
              </a:spcAft>
              <a:defRPr/>
            </a:pPr>
            <a:r>
              <a:rPr lang="es-ES_tradnl" sz="1100" b="1" dirty="0">
                <a:solidFill>
                  <a:srgbClr val="FFFFFF"/>
                </a:solidFill>
                <a:latin typeface="Univers for KPMG Cond" panose="020B0606020202020204" pitchFamily="34" charset="0"/>
                <a:cs typeface="Arial" panose="020B0604020202020204" pitchFamily="34" charset="0"/>
              </a:rPr>
              <a:t>Contabilidad General</a:t>
            </a:r>
          </a:p>
        </p:txBody>
      </p:sp>
      <p:sp>
        <p:nvSpPr>
          <p:cNvPr id="44" name="Rectangle 43"/>
          <p:cNvSpPr/>
          <p:nvPr/>
        </p:nvSpPr>
        <p:spPr>
          <a:xfrm>
            <a:off x="3864328" y="3220251"/>
            <a:ext cx="4968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Descripción</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5" name="Rectangle 4"/>
          <p:cNvSpPr/>
          <p:nvPr/>
        </p:nvSpPr>
        <p:spPr>
          <a:xfrm>
            <a:off x="1631504" y="3220251"/>
            <a:ext cx="2196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Proceso</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grpSp>
        <p:nvGrpSpPr>
          <p:cNvPr id="78" name="Group 15"/>
          <p:cNvGrpSpPr>
            <a:grpSpLocks noChangeAspect="1"/>
          </p:cNvGrpSpPr>
          <p:nvPr/>
        </p:nvGrpSpPr>
        <p:grpSpPr bwMode="auto">
          <a:xfrm>
            <a:off x="1775520" y="3248548"/>
            <a:ext cx="331372" cy="230082"/>
            <a:chOff x="1316" y="1580"/>
            <a:chExt cx="428" cy="428"/>
          </a:xfrm>
          <a:solidFill>
            <a:schemeClr val="bg1"/>
          </a:solidFill>
        </p:grpSpPr>
        <p:sp>
          <p:nvSpPr>
            <p:cNvPr id="80" name="Freeform 16"/>
            <p:cNvSpPr>
              <a:spLocks noEditPoints="1"/>
            </p:cNvSpPr>
            <p:nvPr/>
          </p:nvSpPr>
          <p:spPr bwMode="auto">
            <a:xfrm>
              <a:off x="1470" y="1713"/>
              <a:ext cx="238" cy="238"/>
            </a:xfrm>
            <a:custGeom>
              <a:avLst/>
              <a:gdLst/>
              <a:ahLst/>
              <a:cxnLst>
                <a:cxn ang="0">
                  <a:pos x="19" y="3"/>
                </a:cxn>
                <a:cxn ang="0">
                  <a:pos x="19" y="3"/>
                </a:cxn>
                <a:cxn ang="0">
                  <a:pos x="31" y="0"/>
                </a:cxn>
                <a:cxn ang="0">
                  <a:pos x="51" y="17"/>
                </a:cxn>
                <a:cxn ang="0">
                  <a:pos x="46" y="30"/>
                </a:cxn>
                <a:cxn ang="0">
                  <a:pos x="46" y="31"/>
                </a:cxn>
                <a:cxn ang="0">
                  <a:pos x="97" y="80"/>
                </a:cxn>
                <a:cxn ang="0">
                  <a:pos x="96" y="96"/>
                </a:cxn>
                <a:cxn ang="0">
                  <a:pos x="80" y="96"/>
                </a:cxn>
                <a:cxn ang="0">
                  <a:pos x="32" y="46"/>
                </a:cxn>
                <a:cxn ang="0">
                  <a:pos x="30" y="46"/>
                </a:cxn>
                <a:cxn ang="0">
                  <a:pos x="17" y="51"/>
                </a:cxn>
                <a:cxn ang="0">
                  <a:pos x="0" y="31"/>
                </a:cxn>
                <a:cxn ang="0">
                  <a:pos x="3" y="19"/>
                </a:cxn>
                <a:cxn ang="0">
                  <a:pos x="3" y="19"/>
                </a:cxn>
                <a:cxn ang="0">
                  <a:pos x="3" y="19"/>
                </a:cxn>
                <a:cxn ang="0">
                  <a:pos x="16" y="32"/>
                </a:cxn>
                <a:cxn ang="0">
                  <a:pos x="27" y="27"/>
                </a:cxn>
                <a:cxn ang="0">
                  <a:pos x="32" y="16"/>
                </a:cxn>
                <a:cxn ang="0">
                  <a:pos x="19" y="4"/>
                </a:cxn>
                <a:cxn ang="0">
                  <a:pos x="19" y="3"/>
                </a:cxn>
                <a:cxn ang="0">
                  <a:pos x="84" y="84"/>
                </a:cxn>
                <a:cxn ang="0">
                  <a:pos x="92" y="84"/>
                </a:cxn>
                <a:cxn ang="0">
                  <a:pos x="92" y="92"/>
                </a:cxn>
                <a:cxn ang="0">
                  <a:pos x="84" y="92"/>
                </a:cxn>
                <a:cxn ang="0">
                  <a:pos x="84" y="84"/>
                </a:cxn>
              </a:cxnLst>
              <a:rect l="0" t="0" r="r" b="b"/>
              <a:pathLst>
                <a:path w="101" h="101">
                  <a:moveTo>
                    <a:pt x="19" y="3"/>
                  </a:moveTo>
                  <a:cubicBezTo>
                    <a:pt x="19" y="3"/>
                    <a:pt x="19" y="3"/>
                    <a:pt x="19" y="3"/>
                  </a:cubicBezTo>
                  <a:cubicBezTo>
                    <a:pt x="31" y="0"/>
                    <a:pt x="31" y="0"/>
                    <a:pt x="31" y="0"/>
                  </a:cubicBezTo>
                  <a:cubicBezTo>
                    <a:pt x="51" y="17"/>
                    <a:pt x="51" y="17"/>
                    <a:pt x="51" y="17"/>
                  </a:cubicBezTo>
                  <a:cubicBezTo>
                    <a:pt x="46" y="30"/>
                    <a:pt x="46" y="30"/>
                    <a:pt x="46" y="30"/>
                  </a:cubicBezTo>
                  <a:cubicBezTo>
                    <a:pt x="46" y="31"/>
                    <a:pt x="46" y="31"/>
                    <a:pt x="46" y="31"/>
                  </a:cubicBezTo>
                  <a:cubicBezTo>
                    <a:pt x="97" y="80"/>
                    <a:pt x="97" y="80"/>
                    <a:pt x="97" y="80"/>
                  </a:cubicBezTo>
                  <a:cubicBezTo>
                    <a:pt x="101" y="84"/>
                    <a:pt x="101" y="92"/>
                    <a:pt x="96" y="96"/>
                  </a:cubicBezTo>
                  <a:cubicBezTo>
                    <a:pt x="92" y="100"/>
                    <a:pt x="85" y="101"/>
                    <a:pt x="80" y="96"/>
                  </a:cubicBezTo>
                  <a:cubicBezTo>
                    <a:pt x="32" y="46"/>
                    <a:pt x="32" y="46"/>
                    <a:pt x="32" y="46"/>
                  </a:cubicBezTo>
                  <a:cubicBezTo>
                    <a:pt x="30" y="46"/>
                    <a:pt x="30" y="46"/>
                    <a:pt x="30" y="46"/>
                  </a:cubicBezTo>
                  <a:cubicBezTo>
                    <a:pt x="17" y="51"/>
                    <a:pt x="17" y="51"/>
                    <a:pt x="17" y="51"/>
                  </a:cubicBezTo>
                  <a:cubicBezTo>
                    <a:pt x="0" y="31"/>
                    <a:pt x="0" y="31"/>
                    <a:pt x="0" y="31"/>
                  </a:cubicBezTo>
                  <a:cubicBezTo>
                    <a:pt x="3" y="19"/>
                    <a:pt x="3" y="19"/>
                    <a:pt x="3" y="19"/>
                  </a:cubicBezTo>
                  <a:cubicBezTo>
                    <a:pt x="3" y="19"/>
                    <a:pt x="3" y="19"/>
                    <a:pt x="3" y="19"/>
                  </a:cubicBezTo>
                  <a:cubicBezTo>
                    <a:pt x="3" y="19"/>
                    <a:pt x="3" y="19"/>
                    <a:pt x="3" y="19"/>
                  </a:cubicBezTo>
                  <a:cubicBezTo>
                    <a:pt x="16" y="32"/>
                    <a:pt x="16" y="32"/>
                    <a:pt x="16" y="32"/>
                  </a:cubicBezTo>
                  <a:cubicBezTo>
                    <a:pt x="27" y="27"/>
                    <a:pt x="27" y="27"/>
                    <a:pt x="27" y="27"/>
                  </a:cubicBezTo>
                  <a:cubicBezTo>
                    <a:pt x="32" y="16"/>
                    <a:pt x="32" y="16"/>
                    <a:pt x="32" y="16"/>
                  </a:cubicBezTo>
                  <a:cubicBezTo>
                    <a:pt x="19" y="4"/>
                    <a:pt x="19" y="4"/>
                    <a:pt x="19" y="4"/>
                  </a:cubicBezTo>
                  <a:lnTo>
                    <a:pt x="19" y="3"/>
                  </a:lnTo>
                  <a:close/>
                  <a:moveTo>
                    <a:pt x="84" y="84"/>
                  </a:moveTo>
                  <a:cubicBezTo>
                    <a:pt x="86" y="82"/>
                    <a:pt x="90" y="82"/>
                    <a:pt x="92" y="84"/>
                  </a:cubicBezTo>
                  <a:cubicBezTo>
                    <a:pt x="94" y="86"/>
                    <a:pt x="94" y="90"/>
                    <a:pt x="92" y="92"/>
                  </a:cubicBezTo>
                  <a:cubicBezTo>
                    <a:pt x="90" y="94"/>
                    <a:pt x="86" y="94"/>
                    <a:pt x="84" y="92"/>
                  </a:cubicBezTo>
                  <a:cubicBezTo>
                    <a:pt x="82" y="90"/>
                    <a:pt x="82" y="86"/>
                    <a:pt x="84" y="84"/>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Arial"/>
                <a:ea typeface="+mn-ea"/>
                <a:cs typeface="+mn-cs"/>
              </a:endParaRPr>
            </a:p>
          </p:txBody>
        </p:sp>
        <p:sp>
          <p:nvSpPr>
            <p:cNvPr id="81" name="Freeform 17"/>
            <p:cNvSpPr>
              <a:spLocks/>
            </p:cNvSpPr>
            <p:nvPr/>
          </p:nvSpPr>
          <p:spPr bwMode="auto">
            <a:xfrm>
              <a:off x="1316" y="1580"/>
              <a:ext cx="428" cy="428"/>
            </a:xfrm>
            <a:custGeom>
              <a:avLst/>
              <a:gdLst/>
              <a:ahLst/>
              <a:cxnLst>
                <a:cxn ang="0">
                  <a:pos x="104" y="0"/>
                </a:cxn>
                <a:cxn ang="0">
                  <a:pos x="108" y="24"/>
                </a:cxn>
                <a:cxn ang="0">
                  <a:pos x="126" y="31"/>
                </a:cxn>
                <a:cxn ang="0">
                  <a:pos x="145" y="17"/>
                </a:cxn>
                <a:cxn ang="0">
                  <a:pos x="164" y="36"/>
                </a:cxn>
                <a:cxn ang="0">
                  <a:pos x="150" y="56"/>
                </a:cxn>
                <a:cxn ang="0">
                  <a:pos x="157" y="74"/>
                </a:cxn>
                <a:cxn ang="0">
                  <a:pos x="181" y="78"/>
                </a:cxn>
                <a:cxn ang="0">
                  <a:pos x="181" y="104"/>
                </a:cxn>
                <a:cxn ang="0">
                  <a:pos x="157" y="108"/>
                </a:cxn>
                <a:cxn ang="0">
                  <a:pos x="152" y="120"/>
                </a:cxn>
                <a:cxn ang="0">
                  <a:pos x="137" y="105"/>
                </a:cxn>
                <a:cxn ang="0">
                  <a:pos x="139" y="97"/>
                </a:cxn>
                <a:cxn ang="0">
                  <a:pos x="97" y="43"/>
                </a:cxn>
                <a:cxn ang="0">
                  <a:pos x="43" y="84"/>
                </a:cxn>
                <a:cxn ang="0">
                  <a:pos x="84" y="139"/>
                </a:cxn>
                <a:cxn ang="0">
                  <a:pos x="106" y="136"/>
                </a:cxn>
                <a:cxn ang="0">
                  <a:pos x="121" y="152"/>
                </a:cxn>
                <a:cxn ang="0">
                  <a:pos x="108" y="157"/>
                </a:cxn>
                <a:cxn ang="0">
                  <a:pos x="104" y="181"/>
                </a:cxn>
                <a:cxn ang="0">
                  <a:pos x="77" y="181"/>
                </a:cxn>
                <a:cxn ang="0">
                  <a:pos x="73" y="157"/>
                </a:cxn>
                <a:cxn ang="0">
                  <a:pos x="55" y="150"/>
                </a:cxn>
                <a:cxn ang="0">
                  <a:pos x="36" y="164"/>
                </a:cxn>
                <a:cxn ang="0">
                  <a:pos x="17" y="145"/>
                </a:cxn>
                <a:cxn ang="0">
                  <a:pos x="31" y="126"/>
                </a:cxn>
                <a:cxn ang="0">
                  <a:pos x="24" y="108"/>
                </a:cxn>
                <a:cxn ang="0">
                  <a:pos x="0" y="104"/>
                </a:cxn>
                <a:cxn ang="0">
                  <a:pos x="0" y="78"/>
                </a:cxn>
                <a:cxn ang="0">
                  <a:pos x="24" y="73"/>
                </a:cxn>
                <a:cxn ang="0">
                  <a:pos x="31" y="56"/>
                </a:cxn>
                <a:cxn ang="0">
                  <a:pos x="17" y="36"/>
                </a:cxn>
                <a:cxn ang="0">
                  <a:pos x="36" y="17"/>
                </a:cxn>
                <a:cxn ang="0">
                  <a:pos x="56" y="31"/>
                </a:cxn>
                <a:cxn ang="0">
                  <a:pos x="73" y="24"/>
                </a:cxn>
                <a:cxn ang="0">
                  <a:pos x="78" y="0"/>
                </a:cxn>
                <a:cxn ang="0">
                  <a:pos x="104" y="0"/>
                </a:cxn>
              </a:cxnLst>
              <a:rect l="0" t="0" r="r" b="b"/>
              <a:pathLst>
                <a:path w="181" h="181">
                  <a:moveTo>
                    <a:pt x="104" y="0"/>
                  </a:moveTo>
                  <a:cubicBezTo>
                    <a:pt x="108" y="24"/>
                    <a:pt x="108" y="24"/>
                    <a:pt x="108" y="24"/>
                  </a:cubicBezTo>
                  <a:cubicBezTo>
                    <a:pt x="126" y="31"/>
                    <a:pt x="126" y="31"/>
                    <a:pt x="126" y="31"/>
                  </a:cubicBezTo>
                  <a:cubicBezTo>
                    <a:pt x="145" y="17"/>
                    <a:pt x="145" y="17"/>
                    <a:pt x="145" y="17"/>
                  </a:cubicBezTo>
                  <a:cubicBezTo>
                    <a:pt x="164" y="36"/>
                    <a:pt x="164" y="36"/>
                    <a:pt x="164" y="36"/>
                  </a:cubicBezTo>
                  <a:cubicBezTo>
                    <a:pt x="150" y="56"/>
                    <a:pt x="150" y="56"/>
                    <a:pt x="150" y="56"/>
                  </a:cubicBezTo>
                  <a:cubicBezTo>
                    <a:pt x="157" y="74"/>
                    <a:pt x="157" y="74"/>
                    <a:pt x="157" y="74"/>
                  </a:cubicBezTo>
                  <a:cubicBezTo>
                    <a:pt x="181" y="78"/>
                    <a:pt x="181" y="78"/>
                    <a:pt x="181" y="78"/>
                  </a:cubicBezTo>
                  <a:cubicBezTo>
                    <a:pt x="181" y="104"/>
                    <a:pt x="181" y="104"/>
                    <a:pt x="181" y="104"/>
                  </a:cubicBezTo>
                  <a:cubicBezTo>
                    <a:pt x="157" y="108"/>
                    <a:pt x="157" y="108"/>
                    <a:pt x="157" y="108"/>
                  </a:cubicBezTo>
                  <a:cubicBezTo>
                    <a:pt x="152" y="120"/>
                    <a:pt x="152" y="120"/>
                    <a:pt x="152" y="120"/>
                  </a:cubicBezTo>
                  <a:cubicBezTo>
                    <a:pt x="137" y="105"/>
                    <a:pt x="137" y="105"/>
                    <a:pt x="137" y="105"/>
                  </a:cubicBezTo>
                  <a:cubicBezTo>
                    <a:pt x="138" y="103"/>
                    <a:pt x="138" y="100"/>
                    <a:pt x="139" y="97"/>
                  </a:cubicBezTo>
                  <a:cubicBezTo>
                    <a:pt x="142" y="71"/>
                    <a:pt x="124" y="46"/>
                    <a:pt x="97" y="43"/>
                  </a:cubicBezTo>
                  <a:cubicBezTo>
                    <a:pt x="71" y="39"/>
                    <a:pt x="46" y="58"/>
                    <a:pt x="43" y="84"/>
                  </a:cubicBezTo>
                  <a:cubicBezTo>
                    <a:pt x="39" y="111"/>
                    <a:pt x="58" y="135"/>
                    <a:pt x="84" y="139"/>
                  </a:cubicBezTo>
                  <a:cubicBezTo>
                    <a:pt x="92" y="140"/>
                    <a:pt x="99" y="139"/>
                    <a:pt x="106" y="136"/>
                  </a:cubicBezTo>
                  <a:cubicBezTo>
                    <a:pt x="121" y="152"/>
                    <a:pt x="121" y="152"/>
                    <a:pt x="121" y="152"/>
                  </a:cubicBezTo>
                  <a:cubicBezTo>
                    <a:pt x="108" y="157"/>
                    <a:pt x="108" y="157"/>
                    <a:pt x="108" y="157"/>
                  </a:cubicBezTo>
                  <a:cubicBezTo>
                    <a:pt x="104" y="181"/>
                    <a:pt x="104" y="181"/>
                    <a:pt x="104" y="181"/>
                  </a:cubicBezTo>
                  <a:cubicBezTo>
                    <a:pt x="77" y="181"/>
                    <a:pt x="77" y="181"/>
                    <a:pt x="77" y="181"/>
                  </a:cubicBezTo>
                  <a:cubicBezTo>
                    <a:pt x="73" y="157"/>
                    <a:pt x="73" y="157"/>
                    <a:pt x="73" y="157"/>
                  </a:cubicBezTo>
                  <a:cubicBezTo>
                    <a:pt x="55" y="150"/>
                    <a:pt x="55" y="150"/>
                    <a:pt x="55" y="150"/>
                  </a:cubicBezTo>
                  <a:cubicBezTo>
                    <a:pt x="36" y="164"/>
                    <a:pt x="36" y="164"/>
                    <a:pt x="36" y="164"/>
                  </a:cubicBezTo>
                  <a:cubicBezTo>
                    <a:pt x="17" y="145"/>
                    <a:pt x="17" y="145"/>
                    <a:pt x="17" y="145"/>
                  </a:cubicBezTo>
                  <a:cubicBezTo>
                    <a:pt x="31" y="126"/>
                    <a:pt x="31" y="126"/>
                    <a:pt x="31" y="126"/>
                  </a:cubicBezTo>
                  <a:cubicBezTo>
                    <a:pt x="24" y="108"/>
                    <a:pt x="24" y="108"/>
                    <a:pt x="24" y="108"/>
                  </a:cubicBezTo>
                  <a:cubicBezTo>
                    <a:pt x="0" y="104"/>
                    <a:pt x="0" y="104"/>
                    <a:pt x="0" y="104"/>
                  </a:cubicBezTo>
                  <a:cubicBezTo>
                    <a:pt x="0" y="78"/>
                    <a:pt x="0" y="78"/>
                    <a:pt x="0" y="78"/>
                  </a:cubicBezTo>
                  <a:cubicBezTo>
                    <a:pt x="24" y="73"/>
                    <a:pt x="24" y="73"/>
                    <a:pt x="24" y="73"/>
                  </a:cubicBezTo>
                  <a:cubicBezTo>
                    <a:pt x="31" y="56"/>
                    <a:pt x="31" y="56"/>
                    <a:pt x="31" y="56"/>
                  </a:cubicBezTo>
                  <a:cubicBezTo>
                    <a:pt x="17" y="36"/>
                    <a:pt x="17" y="36"/>
                    <a:pt x="17" y="36"/>
                  </a:cubicBezTo>
                  <a:cubicBezTo>
                    <a:pt x="36" y="17"/>
                    <a:pt x="36" y="17"/>
                    <a:pt x="36" y="17"/>
                  </a:cubicBezTo>
                  <a:cubicBezTo>
                    <a:pt x="56" y="31"/>
                    <a:pt x="56" y="31"/>
                    <a:pt x="56" y="31"/>
                  </a:cubicBezTo>
                  <a:cubicBezTo>
                    <a:pt x="73" y="24"/>
                    <a:pt x="73" y="24"/>
                    <a:pt x="73" y="24"/>
                  </a:cubicBezTo>
                  <a:cubicBezTo>
                    <a:pt x="78" y="0"/>
                    <a:pt x="78" y="0"/>
                    <a:pt x="78" y="0"/>
                  </a:cubicBezTo>
                  <a:lnTo>
                    <a:pt x="10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45" name="Rectangle 44"/>
          <p:cNvSpPr/>
          <p:nvPr/>
        </p:nvSpPr>
        <p:spPr>
          <a:xfrm>
            <a:off x="8868472" y="3220251"/>
            <a:ext cx="1692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Sistema</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120" name="Freeform 5014"/>
          <p:cNvSpPr>
            <a:spLocks noEditPoints="1"/>
          </p:cNvSpPr>
          <p:nvPr/>
        </p:nvSpPr>
        <p:spPr bwMode="auto">
          <a:xfrm>
            <a:off x="9013836" y="3265622"/>
            <a:ext cx="250516" cy="184071"/>
          </a:xfrm>
          <a:custGeom>
            <a:avLst/>
            <a:gdLst>
              <a:gd name="T0" fmla="*/ 360 w 360"/>
              <a:gd name="T1" fmla="*/ 256 h 278"/>
              <a:gd name="T2" fmla="*/ 360 w 360"/>
              <a:gd name="T3" fmla="*/ 252 h 278"/>
              <a:gd name="T4" fmla="*/ 358 w 360"/>
              <a:gd name="T5" fmla="*/ 252 h 278"/>
              <a:gd name="T6" fmla="*/ 318 w 360"/>
              <a:gd name="T7" fmla="*/ 200 h 278"/>
              <a:gd name="T8" fmla="*/ 314 w 360"/>
              <a:gd name="T9" fmla="*/ 198 h 278"/>
              <a:gd name="T10" fmla="*/ 50 w 360"/>
              <a:gd name="T11" fmla="*/ 196 h 278"/>
              <a:gd name="T12" fmla="*/ 46 w 360"/>
              <a:gd name="T13" fmla="*/ 198 h 278"/>
              <a:gd name="T14" fmla="*/ 2 w 360"/>
              <a:gd name="T15" fmla="*/ 250 h 278"/>
              <a:gd name="T16" fmla="*/ 2 w 360"/>
              <a:gd name="T17" fmla="*/ 252 h 278"/>
              <a:gd name="T18" fmla="*/ 0 w 360"/>
              <a:gd name="T19" fmla="*/ 252 h 278"/>
              <a:gd name="T20" fmla="*/ 0 w 360"/>
              <a:gd name="T21" fmla="*/ 256 h 278"/>
              <a:gd name="T22" fmla="*/ 0 w 360"/>
              <a:gd name="T23" fmla="*/ 256 h 278"/>
              <a:gd name="T24" fmla="*/ 0 w 360"/>
              <a:gd name="T25" fmla="*/ 268 h 278"/>
              <a:gd name="T26" fmla="*/ 4 w 360"/>
              <a:gd name="T27" fmla="*/ 276 h 278"/>
              <a:gd name="T28" fmla="*/ 10 w 360"/>
              <a:gd name="T29" fmla="*/ 278 h 278"/>
              <a:gd name="T30" fmla="*/ 350 w 360"/>
              <a:gd name="T31" fmla="*/ 278 h 278"/>
              <a:gd name="T32" fmla="*/ 356 w 360"/>
              <a:gd name="T33" fmla="*/ 276 h 278"/>
              <a:gd name="T34" fmla="*/ 360 w 360"/>
              <a:gd name="T35" fmla="*/ 268 h 278"/>
              <a:gd name="T36" fmla="*/ 360 w 360"/>
              <a:gd name="T37" fmla="*/ 256 h 278"/>
              <a:gd name="T38" fmla="*/ 360 w 360"/>
              <a:gd name="T39" fmla="*/ 256 h 278"/>
              <a:gd name="T40" fmla="*/ 146 w 360"/>
              <a:gd name="T41" fmla="*/ 234 h 278"/>
              <a:gd name="T42" fmla="*/ 226 w 360"/>
              <a:gd name="T43" fmla="*/ 254 h 278"/>
              <a:gd name="T44" fmla="*/ 338 w 360"/>
              <a:gd name="T45" fmla="*/ 268 h 278"/>
              <a:gd name="T46" fmla="*/ 334 w 360"/>
              <a:gd name="T47" fmla="*/ 270 h 278"/>
              <a:gd name="T48" fmla="*/ 332 w 360"/>
              <a:gd name="T49" fmla="*/ 270 h 278"/>
              <a:gd name="T50" fmla="*/ 326 w 360"/>
              <a:gd name="T51" fmla="*/ 268 h 278"/>
              <a:gd name="T52" fmla="*/ 324 w 360"/>
              <a:gd name="T53" fmla="*/ 262 h 278"/>
              <a:gd name="T54" fmla="*/ 326 w 360"/>
              <a:gd name="T55" fmla="*/ 256 h 278"/>
              <a:gd name="T56" fmla="*/ 328 w 360"/>
              <a:gd name="T57" fmla="*/ 256 h 278"/>
              <a:gd name="T58" fmla="*/ 334 w 360"/>
              <a:gd name="T59" fmla="*/ 256 h 278"/>
              <a:gd name="T60" fmla="*/ 338 w 360"/>
              <a:gd name="T61" fmla="*/ 256 h 278"/>
              <a:gd name="T62" fmla="*/ 340 w 360"/>
              <a:gd name="T63" fmla="*/ 262 h 278"/>
              <a:gd name="T64" fmla="*/ 340 w 360"/>
              <a:gd name="T65" fmla="*/ 266 h 278"/>
              <a:gd name="T66" fmla="*/ 338 w 360"/>
              <a:gd name="T67" fmla="*/ 268 h 278"/>
              <a:gd name="T68" fmla="*/ 306 w 360"/>
              <a:gd name="T69" fmla="*/ 184 h 278"/>
              <a:gd name="T70" fmla="*/ 310 w 360"/>
              <a:gd name="T71" fmla="*/ 184 h 278"/>
              <a:gd name="T72" fmla="*/ 318 w 360"/>
              <a:gd name="T73" fmla="*/ 178 h 278"/>
              <a:gd name="T74" fmla="*/ 318 w 360"/>
              <a:gd name="T75" fmla="*/ 12 h 278"/>
              <a:gd name="T76" fmla="*/ 318 w 360"/>
              <a:gd name="T77" fmla="*/ 6 h 278"/>
              <a:gd name="T78" fmla="*/ 310 w 360"/>
              <a:gd name="T79" fmla="*/ 0 h 278"/>
              <a:gd name="T80" fmla="*/ 54 w 360"/>
              <a:gd name="T81" fmla="*/ 0 h 278"/>
              <a:gd name="T82" fmla="*/ 50 w 360"/>
              <a:gd name="T83" fmla="*/ 0 h 278"/>
              <a:gd name="T84" fmla="*/ 42 w 360"/>
              <a:gd name="T85" fmla="*/ 6 h 278"/>
              <a:gd name="T86" fmla="*/ 42 w 360"/>
              <a:gd name="T87" fmla="*/ 172 h 278"/>
              <a:gd name="T88" fmla="*/ 42 w 360"/>
              <a:gd name="T89" fmla="*/ 178 h 278"/>
              <a:gd name="T90" fmla="*/ 50 w 360"/>
              <a:gd name="T91" fmla="*/ 184 h 278"/>
              <a:gd name="T92" fmla="*/ 54 w 360"/>
              <a:gd name="T93" fmla="*/ 184 h 278"/>
              <a:gd name="T94" fmla="*/ 294 w 360"/>
              <a:gd name="T95" fmla="*/ 24 h 278"/>
              <a:gd name="T96" fmla="*/ 66 w 360"/>
              <a:gd name="T97"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0" h="278">
                <a:moveTo>
                  <a:pt x="360" y="256"/>
                </a:moveTo>
                <a:lnTo>
                  <a:pt x="360" y="256"/>
                </a:lnTo>
                <a:lnTo>
                  <a:pt x="360" y="252"/>
                </a:lnTo>
                <a:lnTo>
                  <a:pt x="360" y="252"/>
                </a:lnTo>
                <a:lnTo>
                  <a:pt x="358" y="252"/>
                </a:lnTo>
                <a:lnTo>
                  <a:pt x="358" y="252"/>
                </a:lnTo>
                <a:lnTo>
                  <a:pt x="358" y="250"/>
                </a:lnTo>
                <a:lnTo>
                  <a:pt x="318" y="200"/>
                </a:lnTo>
                <a:lnTo>
                  <a:pt x="318" y="200"/>
                </a:lnTo>
                <a:lnTo>
                  <a:pt x="314" y="198"/>
                </a:lnTo>
                <a:lnTo>
                  <a:pt x="310" y="196"/>
                </a:lnTo>
                <a:lnTo>
                  <a:pt x="50" y="196"/>
                </a:lnTo>
                <a:lnTo>
                  <a:pt x="50" y="196"/>
                </a:lnTo>
                <a:lnTo>
                  <a:pt x="46" y="198"/>
                </a:lnTo>
                <a:lnTo>
                  <a:pt x="42" y="200"/>
                </a:lnTo>
                <a:lnTo>
                  <a:pt x="2" y="250"/>
                </a:lnTo>
                <a:lnTo>
                  <a:pt x="2" y="250"/>
                </a:lnTo>
                <a:lnTo>
                  <a:pt x="2" y="252"/>
                </a:lnTo>
                <a:lnTo>
                  <a:pt x="2" y="252"/>
                </a:lnTo>
                <a:lnTo>
                  <a:pt x="0" y="252"/>
                </a:lnTo>
                <a:lnTo>
                  <a:pt x="0" y="252"/>
                </a:lnTo>
                <a:lnTo>
                  <a:pt x="0" y="256"/>
                </a:lnTo>
                <a:lnTo>
                  <a:pt x="0" y="256"/>
                </a:lnTo>
                <a:lnTo>
                  <a:pt x="0" y="256"/>
                </a:lnTo>
                <a:lnTo>
                  <a:pt x="0" y="268"/>
                </a:lnTo>
                <a:lnTo>
                  <a:pt x="0" y="268"/>
                </a:lnTo>
                <a:lnTo>
                  <a:pt x="0" y="272"/>
                </a:lnTo>
                <a:lnTo>
                  <a:pt x="4" y="276"/>
                </a:lnTo>
                <a:lnTo>
                  <a:pt x="6" y="278"/>
                </a:lnTo>
                <a:lnTo>
                  <a:pt x="10" y="278"/>
                </a:lnTo>
                <a:lnTo>
                  <a:pt x="350" y="278"/>
                </a:lnTo>
                <a:lnTo>
                  <a:pt x="350" y="278"/>
                </a:lnTo>
                <a:lnTo>
                  <a:pt x="354" y="278"/>
                </a:lnTo>
                <a:lnTo>
                  <a:pt x="356" y="276"/>
                </a:lnTo>
                <a:lnTo>
                  <a:pt x="360" y="272"/>
                </a:lnTo>
                <a:lnTo>
                  <a:pt x="360" y="268"/>
                </a:lnTo>
                <a:lnTo>
                  <a:pt x="360" y="256"/>
                </a:lnTo>
                <a:lnTo>
                  <a:pt x="360" y="256"/>
                </a:lnTo>
                <a:lnTo>
                  <a:pt x="360" y="256"/>
                </a:lnTo>
                <a:lnTo>
                  <a:pt x="360" y="256"/>
                </a:lnTo>
                <a:close/>
                <a:moveTo>
                  <a:pt x="134" y="254"/>
                </a:moveTo>
                <a:lnTo>
                  <a:pt x="146" y="234"/>
                </a:lnTo>
                <a:lnTo>
                  <a:pt x="214" y="234"/>
                </a:lnTo>
                <a:lnTo>
                  <a:pt x="226" y="254"/>
                </a:lnTo>
                <a:lnTo>
                  <a:pt x="134" y="254"/>
                </a:lnTo>
                <a:close/>
                <a:moveTo>
                  <a:pt x="338" y="268"/>
                </a:moveTo>
                <a:lnTo>
                  <a:pt x="338" y="268"/>
                </a:lnTo>
                <a:lnTo>
                  <a:pt x="334" y="270"/>
                </a:lnTo>
                <a:lnTo>
                  <a:pt x="332" y="270"/>
                </a:lnTo>
                <a:lnTo>
                  <a:pt x="332" y="270"/>
                </a:lnTo>
                <a:lnTo>
                  <a:pt x="326" y="268"/>
                </a:lnTo>
                <a:lnTo>
                  <a:pt x="326" y="268"/>
                </a:lnTo>
                <a:lnTo>
                  <a:pt x="324" y="262"/>
                </a:lnTo>
                <a:lnTo>
                  <a:pt x="324" y="262"/>
                </a:lnTo>
                <a:lnTo>
                  <a:pt x="324" y="260"/>
                </a:lnTo>
                <a:lnTo>
                  <a:pt x="326" y="256"/>
                </a:lnTo>
                <a:lnTo>
                  <a:pt x="326" y="256"/>
                </a:lnTo>
                <a:lnTo>
                  <a:pt x="328" y="256"/>
                </a:lnTo>
                <a:lnTo>
                  <a:pt x="332" y="254"/>
                </a:lnTo>
                <a:lnTo>
                  <a:pt x="334" y="256"/>
                </a:lnTo>
                <a:lnTo>
                  <a:pt x="338" y="256"/>
                </a:lnTo>
                <a:lnTo>
                  <a:pt x="338" y="256"/>
                </a:lnTo>
                <a:lnTo>
                  <a:pt x="340" y="260"/>
                </a:lnTo>
                <a:lnTo>
                  <a:pt x="340" y="262"/>
                </a:lnTo>
                <a:lnTo>
                  <a:pt x="340" y="262"/>
                </a:lnTo>
                <a:lnTo>
                  <a:pt x="340" y="266"/>
                </a:lnTo>
                <a:lnTo>
                  <a:pt x="338" y="268"/>
                </a:lnTo>
                <a:lnTo>
                  <a:pt x="338" y="268"/>
                </a:lnTo>
                <a:close/>
                <a:moveTo>
                  <a:pt x="54" y="184"/>
                </a:moveTo>
                <a:lnTo>
                  <a:pt x="306" y="184"/>
                </a:lnTo>
                <a:lnTo>
                  <a:pt x="306" y="184"/>
                </a:lnTo>
                <a:lnTo>
                  <a:pt x="310" y="184"/>
                </a:lnTo>
                <a:lnTo>
                  <a:pt x="314" y="182"/>
                </a:lnTo>
                <a:lnTo>
                  <a:pt x="318" y="178"/>
                </a:lnTo>
                <a:lnTo>
                  <a:pt x="318" y="172"/>
                </a:lnTo>
                <a:lnTo>
                  <a:pt x="318" y="12"/>
                </a:lnTo>
                <a:lnTo>
                  <a:pt x="318" y="12"/>
                </a:lnTo>
                <a:lnTo>
                  <a:pt x="318" y="6"/>
                </a:lnTo>
                <a:lnTo>
                  <a:pt x="314" y="2"/>
                </a:lnTo>
                <a:lnTo>
                  <a:pt x="310" y="0"/>
                </a:lnTo>
                <a:lnTo>
                  <a:pt x="306" y="0"/>
                </a:lnTo>
                <a:lnTo>
                  <a:pt x="54" y="0"/>
                </a:lnTo>
                <a:lnTo>
                  <a:pt x="54" y="0"/>
                </a:lnTo>
                <a:lnTo>
                  <a:pt x="50" y="0"/>
                </a:lnTo>
                <a:lnTo>
                  <a:pt x="46" y="2"/>
                </a:lnTo>
                <a:lnTo>
                  <a:pt x="42" y="6"/>
                </a:lnTo>
                <a:lnTo>
                  <a:pt x="42" y="12"/>
                </a:lnTo>
                <a:lnTo>
                  <a:pt x="42" y="172"/>
                </a:lnTo>
                <a:lnTo>
                  <a:pt x="42" y="172"/>
                </a:lnTo>
                <a:lnTo>
                  <a:pt x="42" y="178"/>
                </a:lnTo>
                <a:lnTo>
                  <a:pt x="46" y="182"/>
                </a:lnTo>
                <a:lnTo>
                  <a:pt x="50" y="184"/>
                </a:lnTo>
                <a:lnTo>
                  <a:pt x="54" y="184"/>
                </a:lnTo>
                <a:lnTo>
                  <a:pt x="54" y="184"/>
                </a:lnTo>
                <a:close/>
                <a:moveTo>
                  <a:pt x="66" y="24"/>
                </a:moveTo>
                <a:lnTo>
                  <a:pt x="294" y="24"/>
                </a:lnTo>
                <a:lnTo>
                  <a:pt x="294" y="160"/>
                </a:lnTo>
                <a:lnTo>
                  <a:pt x="66" y="160"/>
                </a:lnTo>
                <a:lnTo>
                  <a:pt x="66" y="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grpSp>
        <p:nvGrpSpPr>
          <p:cNvPr id="15" name="Group 14">
            <a:extLst>
              <a:ext uri="{FF2B5EF4-FFF2-40B4-BE49-F238E27FC236}">
                <a16:creationId xmlns:a16="http://schemas.microsoft.com/office/drawing/2014/main" id="{F90E6F75-52E7-4C20-80C3-B6002248B6B7}"/>
              </a:ext>
            </a:extLst>
          </p:cNvPr>
          <p:cNvGrpSpPr/>
          <p:nvPr/>
        </p:nvGrpSpPr>
        <p:grpSpPr>
          <a:xfrm>
            <a:off x="1271465" y="2645174"/>
            <a:ext cx="2645723" cy="522388"/>
            <a:chOff x="623392" y="2645174"/>
            <a:chExt cx="2645723" cy="522388"/>
          </a:xfrm>
        </p:grpSpPr>
        <p:sp>
          <p:nvSpPr>
            <p:cNvPr id="52" name="16 Rectángulo redondeado"/>
            <p:cNvSpPr/>
            <p:nvPr/>
          </p:nvSpPr>
          <p:spPr>
            <a:xfrm>
              <a:off x="623392" y="2807562"/>
              <a:ext cx="2439942" cy="360000"/>
            </a:xfrm>
            <a:prstGeom prst="roundRect">
              <a:avLst/>
            </a:prstGeom>
            <a:solidFill>
              <a:schemeClr val="accent5">
                <a:lumMod val="50000"/>
              </a:schemeClr>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2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Características generales</a:t>
              </a:r>
            </a:p>
          </p:txBody>
        </p:sp>
        <p:grpSp>
          <p:nvGrpSpPr>
            <p:cNvPr id="12" name="Group 11">
              <a:extLst>
                <a:ext uri="{FF2B5EF4-FFF2-40B4-BE49-F238E27FC236}">
                  <a16:creationId xmlns:a16="http://schemas.microsoft.com/office/drawing/2014/main" id="{BDA0D93D-53AA-4E52-AEE9-C615AFDE9270}"/>
                </a:ext>
              </a:extLst>
            </p:cNvPr>
            <p:cNvGrpSpPr/>
            <p:nvPr/>
          </p:nvGrpSpPr>
          <p:grpSpPr>
            <a:xfrm>
              <a:off x="2837115" y="2645174"/>
              <a:ext cx="432000" cy="432000"/>
              <a:chOff x="2837115" y="2645174"/>
              <a:chExt cx="432000" cy="432000"/>
            </a:xfrm>
          </p:grpSpPr>
          <p:sp>
            <p:nvSpPr>
              <p:cNvPr id="43" name="Oval 42"/>
              <p:cNvSpPr/>
              <p:nvPr/>
            </p:nvSpPr>
            <p:spPr>
              <a:xfrm>
                <a:off x="2837115" y="2645174"/>
                <a:ext cx="432000" cy="432000"/>
              </a:xfrm>
              <a:prstGeom prst="ellipse">
                <a:avLst/>
              </a:prstGeom>
              <a:solidFill>
                <a:srgbClr val="00A3A1"/>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endParaRPr>
              </a:p>
            </p:txBody>
          </p:sp>
          <p:sp>
            <p:nvSpPr>
              <p:cNvPr id="34" name="Freeform 4958"/>
              <p:cNvSpPr>
                <a:spLocks noEditPoints="1"/>
              </p:cNvSpPr>
              <p:nvPr/>
            </p:nvSpPr>
            <p:spPr bwMode="auto">
              <a:xfrm>
                <a:off x="2920268" y="2709154"/>
                <a:ext cx="265695" cy="282144"/>
              </a:xfrm>
              <a:custGeom>
                <a:avLst/>
                <a:gdLst>
                  <a:gd name="T0" fmla="*/ 294 w 414"/>
                  <a:gd name="T1" fmla="*/ 176 h 404"/>
                  <a:gd name="T2" fmla="*/ 272 w 414"/>
                  <a:gd name="T3" fmla="*/ 200 h 404"/>
                  <a:gd name="T4" fmla="*/ 272 w 414"/>
                  <a:gd name="T5" fmla="*/ 220 h 404"/>
                  <a:gd name="T6" fmla="*/ 294 w 414"/>
                  <a:gd name="T7" fmla="*/ 244 h 404"/>
                  <a:gd name="T8" fmla="*/ 286 w 414"/>
                  <a:gd name="T9" fmla="*/ 316 h 404"/>
                  <a:gd name="T10" fmla="*/ 244 w 414"/>
                  <a:gd name="T11" fmla="*/ 338 h 404"/>
                  <a:gd name="T12" fmla="*/ 212 w 414"/>
                  <a:gd name="T13" fmla="*/ 316 h 404"/>
                  <a:gd name="T14" fmla="*/ 170 w 414"/>
                  <a:gd name="T15" fmla="*/ 332 h 404"/>
                  <a:gd name="T16" fmla="*/ 112 w 414"/>
                  <a:gd name="T17" fmla="*/ 378 h 404"/>
                  <a:gd name="T18" fmla="*/ 128 w 414"/>
                  <a:gd name="T19" fmla="*/ 390 h 404"/>
                  <a:gd name="T20" fmla="*/ 174 w 414"/>
                  <a:gd name="T21" fmla="*/ 372 h 404"/>
                  <a:gd name="T22" fmla="*/ 212 w 414"/>
                  <a:gd name="T23" fmla="*/ 382 h 404"/>
                  <a:gd name="T24" fmla="*/ 244 w 414"/>
                  <a:gd name="T25" fmla="*/ 358 h 404"/>
                  <a:gd name="T26" fmla="*/ 302 w 414"/>
                  <a:gd name="T27" fmla="*/ 328 h 404"/>
                  <a:gd name="T28" fmla="*/ 314 w 414"/>
                  <a:gd name="T29" fmla="*/ 288 h 404"/>
                  <a:gd name="T30" fmla="*/ 336 w 414"/>
                  <a:gd name="T31" fmla="*/ 228 h 404"/>
                  <a:gd name="T32" fmla="*/ 414 w 414"/>
                  <a:gd name="T33" fmla="*/ 210 h 404"/>
                  <a:gd name="T34" fmla="*/ 330 w 414"/>
                  <a:gd name="T35" fmla="*/ 184 h 404"/>
                  <a:gd name="T36" fmla="*/ 200 w 414"/>
                  <a:gd name="T37" fmla="*/ 364 h 404"/>
                  <a:gd name="T38" fmla="*/ 186 w 414"/>
                  <a:gd name="T39" fmla="*/ 348 h 404"/>
                  <a:gd name="T40" fmla="*/ 200 w 414"/>
                  <a:gd name="T41" fmla="*/ 334 h 404"/>
                  <a:gd name="T42" fmla="*/ 216 w 414"/>
                  <a:gd name="T43" fmla="*/ 348 h 404"/>
                  <a:gd name="T44" fmla="*/ 200 w 414"/>
                  <a:gd name="T45" fmla="*/ 364 h 404"/>
                  <a:gd name="T46" fmla="*/ 334 w 414"/>
                  <a:gd name="T47" fmla="*/ 138 h 404"/>
                  <a:gd name="T48" fmla="*/ 16 w 414"/>
                  <a:gd name="T49" fmla="*/ 292 h 404"/>
                  <a:gd name="T50" fmla="*/ 46 w 414"/>
                  <a:gd name="T51" fmla="*/ 240 h 404"/>
                  <a:gd name="T52" fmla="*/ 80 w 414"/>
                  <a:gd name="T53" fmla="*/ 240 h 404"/>
                  <a:gd name="T54" fmla="*/ 120 w 414"/>
                  <a:gd name="T55" fmla="*/ 238 h 404"/>
                  <a:gd name="T56" fmla="*/ 168 w 414"/>
                  <a:gd name="T57" fmla="*/ 220 h 404"/>
                  <a:gd name="T58" fmla="*/ 136 w 414"/>
                  <a:gd name="T59" fmla="*/ 200 h 404"/>
                  <a:gd name="T60" fmla="*/ 120 w 414"/>
                  <a:gd name="T61" fmla="*/ 182 h 404"/>
                  <a:gd name="T62" fmla="*/ 86 w 414"/>
                  <a:gd name="T63" fmla="*/ 176 h 404"/>
                  <a:gd name="T64" fmla="*/ 62 w 414"/>
                  <a:gd name="T65" fmla="*/ 206 h 404"/>
                  <a:gd name="T66" fmla="*/ 16 w 414"/>
                  <a:gd name="T67" fmla="*/ 242 h 404"/>
                  <a:gd name="T68" fmla="*/ 6 w 414"/>
                  <a:gd name="T69" fmla="*/ 292 h 404"/>
                  <a:gd name="T70" fmla="*/ 104 w 414"/>
                  <a:gd name="T71" fmla="*/ 196 h 404"/>
                  <a:gd name="T72" fmla="*/ 112 w 414"/>
                  <a:gd name="T73" fmla="*/ 216 h 404"/>
                  <a:gd name="T74" fmla="*/ 92 w 414"/>
                  <a:gd name="T75" fmla="*/ 224 h 404"/>
                  <a:gd name="T76" fmla="*/ 84 w 414"/>
                  <a:gd name="T77" fmla="*/ 204 h 404"/>
                  <a:gd name="T78" fmla="*/ 108 w 414"/>
                  <a:gd name="T79" fmla="*/ 306 h 404"/>
                  <a:gd name="T80" fmla="*/ 124 w 414"/>
                  <a:gd name="T81" fmla="*/ 284 h 404"/>
                  <a:gd name="T82" fmla="*/ 184 w 414"/>
                  <a:gd name="T83" fmla="*/ 234 h 404"/>
                  <a:gd name="T84" fmla="*/ 212 w 414"/>
                  <a:gd name="T85" fmla="*/ 202 h 404"/>
                  <a:gd name="T86" fmla="*/ 180 w 414"/>
                  <a:gd name="T87" fmla="*/ 276 h 404"/>
                  <a:gd name="T88" fmla="*/ 108 w 414"/>
                  <a:gd name="T89" fmla="*/ 306 h 404"/>
                  <a:gd name="T90" fmla="*/ 212 w 414"/>
                  <a:gd name="T91" fmla="*/ 68 h 404"/>
                  <a:gd name="T92" fmla="*/ 236 w 414"/>
                  <a:gd name="T93" fmla="*/ 34 h 404"/>
                  <a:gd name="T94" fmla="*/ 222 w 414"/>
                  <a:gd name="T95" fmla="*/ 6 h 404"/>
                  <a:gd name="T96" fmla="*/ 194 w 414"/>
                  <a:gd name="T97" fmla="*/ 0 h 404"/>
                  <a:gd name="T98" fmla="*/ 168 w 414"/>
                  <a:gd name="T99" fmla="*/ 22 h 404"/>
                  <a:gd name="T100" fmla="*/ 174 w 414"/>
                  <a:gd name="T101" fmla="*/ 56 h 404"/>
                  <a:gd name="T102" fmla="*/ 202 w 414"/>
                  <a:gd name="T103" fmla="*/ 20 h 404"/>
                  <a:gd name="T104" fmla="*/ 216 w 414"/>
                  <a:gd name="T105" fmla="*/ 34 h 404"/>
                  <a:gd name="T106" fmla="*/ 202 w 414"/>
                  <a:gd name="T107" fmla="*/ 50 h 404"/>
                  <a:gd name="T108" fmla="*/ 186 w 414"/>
                  <a:gd name="T109" fmla="*/ 34 h 404"/>
                  <a:gd name="T110" fmla="*/ 202 w 414"/>
                  <a:gd name="T111" fmla="*/ 20 h 404"/>
                  <a:gd name="T112" fmla="*/ 2 w 414"/>
                  <a:gd name="T113" fmla="*/ 138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4" h="404">
                    <a:moveTo>
                      <a:pt x="314" y="176"/>
                    </a:moveTo>
                    <a:lnTo>
                      <a:pt x="314" y="30"/>
                    </a:lnTo>
                    <a:lnTo>
                      <a:pt x="314" y="30"/>
                    </a:lnTo>
                    <a:lnTo>
                      <a:pt x="294" y="20"/>
                    </a:lnTo>
                    <a:lnTo>
                      <a:pt x="294" y="176"/>
                    </a:lnTo>
                    <a:lnTo>
                      <a:pt x="294" y="176"/>
                    </a:lnTo>
                    <a:lnTo>
                      <a:pt x="286" y="180"/>
                    </a:lnTo>
                    <a:lnTo>
                      <a:pt x="280" y="184"/>
                    </a:lnTo>
                    <a:lnTo>
                      <a:pt x="274" y="192"/>
                    </a:lnTo>
                    <a:lnTo>
                      <a:pt x="272" y="200"/>
                    </a:lnTo>
                    <a:lnTo>
                      <a:pt x="232" y="200"/>
                    </a:lnTo>
                    <a:lnTo>
                      <a:pt x="232" y="202"/>
                    </a:lnTo>
                    <a:lnTo>
                      <a:pt x="232" y="202"/>
                    </a:lnTo>
                    <a:lnTo>
                      <a:pt x="230" y="220"/>
                    </a:lnTo>
                    <a:lnTo>
                      <a:pt x="272" y="220"/>
                    </a:lnTo>
                    <a:lnTo>
                      <a:pt x="272" y="220"/>
                    </a:lnTo>
                    <a:lnTo>
                      <a:pt x="274" y="228"/>
                    </a:lnTo>
                    <a:lnTo>
                      <a:pt x="280" y="234"/>
                    </a:lnTo>
                    <a:lnTo>
                      <a:pt x="286" y="240"/>
                    </a:lnTo>
                    <a:lnTo>
                      <a:pt x="294" y="244"/>
                    </a:lnTo>
                    <a:lnTo>
                      <a:pt x="294" y="288"/>
                    </a:lnTo>
                    <a:lnTo>
                      <a:pt x="294" y="288"/>
                    </a:lnTo>
                    <a:lnTo>
                      <a:pt x="294" y="298"/>
                    </a:lnTo>
                    <a:lnTo>
                      <a:pt x="290" y="308"/>
                    </a:lnTo>
                    <a:lnTo>
                      <a:pt x="286" y="316"/>
                    </a:lnTo>
                    <a:lnTo>
                      <a:pt x="280" y="324"/>
                    </a:lnTo>
                    <a:lnTo>
                      <a:pt x="272" y="330"/>
                    </a:lnTo>
                    <a:lnTo>
                      <a:pt x="264" y="334"/>
                    </a:lnTo>
                    <a:lnTo>
                      <a:pt x="254" y="338"/>
                    </a:lnTo>
                    <a:lnTo>
                      <a:pt x="244" y="338"/>
                    </a:lnTo>
                    <a:lnTo>
                      <a:pt x="234" y="338"/>
                    </a:lnTo>
                    <a:lnTo>
                      <a:pt x="234" y="338"/>
                    </a:lnTo>
                    <a:lnTo>
                      <a:pt x="230" y="328"/>
                    </a:lnTo>
                    <a:lnTo>
                      <a:pt x="222" y="320"/>
                    </a:lnTo>
                    <a:lnTo>
                      <a:pt x="212" y="316"/>
                    </a:lnTo>
                    <a:lnTo>
                      <a:pt x="200" y="314"/>
                    </a:lnTo>
                    <a:lnTo>
                      <a:pt x="200" y="314"/>
                    </a:lnTo>
                    <a:lnTo>
                      <a:pt x="188" y="316"/>
                    </a:lnTo>
                    <a:lnTo>
                      <a:pt x="178" y="322"/>
                    </a:lnTo>
                    <a:lnTo>
                      <a:pt x="170" y="332"/>
                    </a:lnTo>
                    <a:lnTo>
                      <a:pt x="166" y="342"/>
                    </a:lnTo>
                    <a:lnTo>
                      <a:pt x="166" y="342"/>
                    </a:lnTo>
                    <a:lnTo>
                      <a:pt x="146" y="350"/>
                    </a:lnTo>
                    <a:lnTo>
                      <a:pt x="128" y="362"/>
                    </a:lnTo>
                    <a:lnTo>
                      <a:pt x="112" y="378"/>
                    </a:lnTo>
                    <a:lnTo>
                      <a:pt x="100" y="396"/>
                    </a:lnTo>
                    <a:lnTo>
                      <a:pt x="100" y="396"/>
                    </a:lnTo>
                    <a:lnTo>
                      <a:pt x="118" y="404"/>
                    </a:lnTo>
                    <a:lnTo>
                      <a:pt x="118" y="404"/>
                    </a:lnTo>
                    <a:lnTo>
                      <a:pt x="128" y="390"/>
                    </a:lnTo>
                    <a:lnTo>
                      <a:pt x="140" y="378"/>
                    </a:lnTo>
                    <a:lnTo>
                      <a:pt x="152" y="370"/>
                    </a:lnTo>
                    <a:lnTo>
                      <a:pt x="168" y="362"/>
                    </a:lnTo>
                    <a:lnTo>
                      <a:pt x="168" y="362"/>
                    </a:lnTo>
                    <a:lnTo>
                      <a:pt x="174" y="372"/>
                    </a:lnTo>
                    <a:lnTo>
                      <a:pt x="182" y="378"/>
                    </a:lnTo>
                    <a:lnTo>
                      <a:pt x="190" y="382"/>
                    </a:lnTo>
                    <a:lnTo>
                      <a:pt x="200" y="384"/>
                    </a:lnTo>
                    <a:lnTo>
                      <a:pt x="200" y="384"/>
                    </a:lnTo>
                    <a:lnTo>
                      <a:pt x="212" y="382"/>
                    </a:lnTo>
                    <a:lnTo>
                      <a:pt x="222" y="378"/>
                    </a:lnTo>
                    <a:lnTo>
                      <a:pt x="230" y="370"/>
                    </a:lnTo>
                    <a:lnTo>
                      <a:pt x="234" y="358"/>
                    </a:lnTo>
                    <a:lnTo>
                      <a:pt x="244" y="358"/>
                    </a:lnTo>
                    <a:lnTo>
                      <a:pt x="244" y="358"/>
                    </a:lnTo>
                    <a:lnTo>
                      <a:pt x="258" y="358"/>
                    </a:lnTo>
                    <a:lnTo>
                      <a:pt x="272" y="354"/>
                    </a:lnTo>
                    <a:lnTo>
                      <a:pt x="284" y="346"/>
                    </a:lnTo>
                    <a:lnTo>
                      <a:pt x="294" y="338"/>
                    </a:lnTo>
                    <a:lnTo>
                      <a:pt x="302" y="328"/>
                    </a:lnTo>
                    <a:lnTo>
                      <a:pt x="310" y="316"/>
                    </a:lnTo>
                    <a:lnTo>
                      <a:pt x="314" y="302"/>
                    </a:lnTo>
                    <a:lnTo>
                      <a:pt x="314" y="288"/>
                    </a:lnTo>
                    <a:lnTo>
                      <a:pt x="314" y="288"/>
                    </a:lnTo>
                    <a:lnTo>
                      <a:pt x="314" y="288"/>
                    </a:lnTo>
                    <a:lnTo>
                      <a:pt x="314" y="244"/>
                    </a:lnTo>
                    <a:lnTo>
                      <a:pt x="314" y="244"/>
                    </a:lnTo>
                    <a:lnTo>
                      <a:pt x="324" y="240"/>
                    </a:lnTo>
                    <a:lnTo>
                      <a:pt x="330" y="234"/>
                    </a:lnTo>
                    <a:lnTo>
                      <a:pt x="336" y="228"/>
                    </a:lnTo>
                    <a:lnTo>
                      <a:pt x="338" y="220"/>
                    </a:lnTo>
                    <a:lnTo>
                      <a:pt x="414" y="220"/>
                    </a:lnTo>
                    <a:lnTo>
                      <a:pt x="414" y="220"/>
                    </a:lnTo>
                    <a:lnTo>
                      <a:pt x="414" y="210"/>
                    </a:lnTo>
                    <a:lnTo>
                      <a:pt x="414" y="210"/>
                    </a:lnTo>
                    <a:lnTo>
                      <a:pt x="414" y="200"/>
                    </a:lnTo>
                    <a:lnTo>
                      <a:pt x="338" y="200"/>
                    </a:lnTo>
                    <a:lnTo>
                      <a:pt x="338" y="200"/>
                    </a:lnTo>
                    <a:lnTo>
                      <a:pt x="336" y="192"/>
                    </a:lnTo>
                    <a:lnTo>
                      <a:pt x="330" y="184"/>
                    </a:lnTo>
                    <a:lnTo>
                      <a:pt x="324" y="180"/>
                    </a:lnTo>
                    <a:lnTo>
                      <a:pt x="314" y="176"/>
                    </a:lnTo>
                    <a:lnTo>
                      <a:pt x="314" y="176"/>
                    </a:lnTo>
                    <a:close/>
                    <a:moveTo>
                      <a:pt x="200" y="364"/>
                    </a:moveTo>
                    <a:lnTo>
                      <a:pt x="200" y="364"/>
                    </a:lnTo>
                    <a:lnTo>
                      <a:pt x="194" y="364"/>
                    </a:lnTo>
                    <a:lnTo>
                      <a:pt x="190" y="360"/>
                    </a:lnTo>
                    <a:lnTo>
                      <a:pt x="186" y="354"/>
                    </a:lnTo>
                    <a:lnTo>
                      <a:pt x="186" y="348"/>
                    </a:lnTo>
                    <a:lnTo>
                      <a:pt x="186" y="348"/>
                    </a:lnTo>
                    <a:lnTo>
                      <a:pt x="186" y="342"/>
                    </a:lnTo>
                    <a:lnTo>
                      <a:pt x="190" y="338"/>
                    </a:lnTo>
                    <a:lnTo>
                      <a:pt x="194" y="334"/>
                    </a:lnTo>
                    <a:lnTo>
                      <a:pt x="200" y="334"/>
                    </a:lnTo>
                    <a:lnTo>
                      <a:pt x="200" y="334"/>
                    </a:lnTo>
                    <a:lnTo>
                      <a:pt x="206" y="334"/>
                    </a:lnTo>
                    <a:lnTo>
                      <a:pt x="212" y="338"/>
                    </a:lnTo>
                    <a:lnTo>
                      <a:pt x="216" y="342"/>
                    </a:lnTo>
                    <a:lnTo>
                      <a:pt x="216" y="348"/>
                    </a:lnTo>
                    <a:lnTo>
                      <a:pt x="216" y="348"/>
                    </a:lnTo>
                    <a:lnTo>
                      <a:pt x="216" y="354"/>
                    </a:lnTo>
                    <a:lnTo>
                      <a:pt x="212" y="360"/>
                    </a:lnTo>
                    <a:lnTo>
                      <a:pt x="206" y="364"/>
                    </a:lnTo>
                    <a:lnTo>
                      <a:pt x="200" y="364"/>
                    </a:lnTo>
                    <a:lnTo>
                      <a:pt x="200" y="364"/>
                    </a:lnTo>
                    <a:close/>
                    <a:moveTo>
                      <a:pt x="334" y="118"/>
                    </a:moveTo>
                    <a:lnTo>
                      <a:pt x="394" y="118"/>
                    </a:lnTo>
                    <a:lnTo>
                      <a:pt x="394" y="118"/>
                    </a:lnTo>
                    <a:lnTo>
                      <a:pt x="402" y="138"/>
                    </a:lnTo>
                    <a:lnTo>
                      <a:pt x="334" y="138"/>
                    </a:lnTo>
                    <a:lnTo>
                      <a:pt x="334" y="118"/>
                    </a:lnTo>
                    <a:close/>
                    <a:moveTo>
                      <a:pt x="16" y="310"/>
                    </a:moveTo>
                    <a:lnTo>
                      <a:pt x="16" y="304"/>
                    </a:lnTo>
                    <a:lnTo>
                      <a:pt x="16" y="304"/>
                    </a:lnTo>
                    <a:lnTo>
                      <a:pt x="16" y="292"/>
                    </a:lnTo>
                    <a:lnTo>
                      <a:pt x="20" y="278"/>
                    </a:lnTo>
                    <a:lnTo>
                      <a:pt x="24" y="268"/>
                    </a:lnTo>
                    <a:lnTo>
                      <a:pt x="30" y="256"/>
                    </a:lnTo>
                    <a:lnTo>
                      <a:pt x="38" y="248"/>
                    </a:lnTo>
                    <a:lnTo>
                      <a:pt x="46" y="240"/>
                    </a:lnTo>
                    <a:lnTo>
                      <a:pt x="56" y="232"/>
                    </a:lnTo>
                    <a:lnTo>
                      <a:pt x="66" y="226"/>
                    </a:lnTo>
                    <a:lnTo>
                      <a:pt x="66" y="226"/>
                    </a:lnTo>
                    <a:lnTo>
                      <a:pt x="72" y="234"/>
                    </a:lnTo>
                    <a:lnTo>
                      <a:pt x="80" y="240"/>
                    </a:lnTo>
                    <a:lnTo>
                      <a:pt x="88" y="244"/>
                    </a:lnTo>
                    <a:lnTo>
                      <a:pt x="98" y="246"/>
                    </a:lnTo>
                    <a:lnTo>
                      <a:pt x="98" y="246"/>
                    </a:lnTo>
                    <a:lnTo>
                      <a:pt x="110" y="244"/>
                    </a:lnTo>
                    <a:lnTo>
                      <a:pt x="120" y="238"/>
                    </a:lnTo>
                    <a:lnTo>
                      <a:pt x="128" y="230"/>
                    </a:lnTo>
                    <a:lnTo>
                      <a:pt x="132" y="220"/>
                    </a:lnTo>
                    <a:lnTo>
                      <a:pt x="132" y="220"/>
                    </a:lnTo>
                    <a:lnTo>
                      <a:pt x="136" y="220"/>
                    </a:lnTo>
                    <a:lnTo>
                      <a:pt x="168" y="220"/>
                    </a:lnTo>
                    <a:lnTo>
                      <a:pt x="168" y="220"/>
                    </a:lnTo>
                    <a:lnTo>
                      <a:pt x="170" y="212"/>
                    </a:lnTo>
                    <a:lnTo>
                      <a:pt x="172" y="202"/>
                    </a:lnTo>
                    <a:lnTo>
                      <a:pt x="172" y="200"/>
                    </a:lnTo>
                    <a:lnTo>
                      <a:pt x="136" y="200"/>
                    </a:lnTo>
                    <a:lnTo>
                      <a:pt x="136" y="200"/>
                    </a:lnTo>
                    <a:lnTo>
                      <a:pt x="132" y="200"/>
                    </a:lnTo>
                    <a:lnTo>
                      <a:pt x="132" y="200"/>
                    </a:lnTo>
                    <a:lnTo>
                      <a:pt x="128" y="190"/>
                    </a:lnTo>
                    <a:lnTo>
                      <a:pt x="120" y="182"/>
                    </a:lnTo>
                    <a:lnTo>
                      <a:pt x="110" y="176"/>
                    </a:lnTo>
                    <a:lnTo>
                      <a:pt x="98" y="174"/>
                    </a:lnTo>
                    <a:lnTo>
                      <a:pt x="98" y="174"/>
                    </a:lnTo>
                    <a:lnTo>
                      <a:pt x="92" y="176"/>
                    </a:lnTo>
                    <a:lnTo>
                      <a:pt x="86" y="176"/>
                    </a:lnTo>
                    <a:lnTo>
                      <a:pt x="74" y="184"/>
                    </a:lnTo>
                    <a:lnTo>
                      <a:pt x="66" y="194"/>
                    </a:lnTo>
                    <a:lnTo>
                      <a:pt x="64" y="200"/>
                    </a:lnTo>
                    <a:lnTo>
                      <a:pt x="62" y="206"/>
                    </a:lnTo>
                    <a:lnTo>
                      <a:pt x="62" y="206"/>
                    </a:lnTo>
                    <a:lnTo>
                      <a:pt x="52" y="212"/>
                    </a:lnTo>
                    <a:lnTo>
                      <a:pt x="42" y="218"/>
                    </a:lnTo>
                    <a:lnTo>
                      <a:pt x="32" y="224"/>
                    </a:lnTo>
                    <a:lnTo>
                      <a:pt x="24" y="232"/>
                    </a:lnTo>
                    <a:lnTo>
                      <a:pt x="16" y="242"/>
                    </a:lnTo>
                    <a:lnTo>
                      <a:pt x="10" y="252"/>
                    </a:lnTo>
                    <a:lnTo>
                      <a:pt x="4" y="262"/>
                    </a:lnTo>
                    <a:lnTo>
                      <a:pt x="0" y="274"/>
                    </a:lnTo>
                    <a:lnTo>
                      <a:pt x="0" y="274"/>
                    </a:lnTo>
                    <a:lnTo>
                      <a:pt x="6" y="292"/>
                    </a:lnTo>
                    <a:lnTo>
                      <a:pt x="16" y="310"/>
                    </a:lnTo>
                    <a:lnTo>
                      <a:pt x="16" y="310"/>
                    </a:lnTo>
                    <a:close/>
                    <a:moveTo>
                      <a:pt x="98" y="194"/>
                    </a:moveTo>
                    <a:lnTo>
                      <a:pt x="98" y="194"/>
                    </a:lnTo>
                    <a:lnTo>
                      <a:pt x="104" y="196"/>
                    </a:lnTo>
                    <a:lnTo>
                      <a:pt x="110" y="198"/>
                    </a:lnTo>
                    <a:lnTo>
                      <a:pt x="112" y="204"/>
                    </a:lnTo>
                    <a:lnTo>
                      <a:pt x="114" y="210"/>
                    </a:lnTo>
                    <a:lnTo>
                      <a:pt x="114" y="210"/>
                    </a:lnTo>
                    <a:lnTo>
                      <a:pt x="112" y="216"/>
                    </a:lnTo>
                    <a:lnTo>
                      <a:pt x="110" y="220"/>
                    </a:lnTo>
                    <a:lnTo>
                      <a:pt x="104" y="224"/>
                    </a:lnTo>
                    <a:lnTo>
                      <a:pt x="98" y="226"/>
                    </a:lnTo>
                    <a:lnTo>
                      <a:pt x="98" y="226"/>
                    </a:lnTo>
                    <a:lnTo>
                      <a:pt x="92" y="224"/>
                    </a:lnTo>
                    <a:lnTo>
                      <a:pt x="88" y="220"/>
                    </a:lnTo>
                    <a:lnTo>
                      <a:pt x="84" y="216"/>
                    </a:lnTo>
                    <a:lnTo>
                      <a:pt x="82" y="210"/>
                    </a:lnTo>
                    <a:lnTo>
                      <a:pt x="82" y="210"/>
                    </a:lnTo>
                    <a:lnTo>
                      <a:pt x="84" y="204"/>
                    </a:lnTo>
                    <a:lnTo>
                      <a:pt x="88" y="198"/>
                    </a:lnTo>
                    <a:lnTo>
                      <a:pt x="92" y="196"/>
                    </a:lnTo>
                    <a:lnTo>
                      <a:pt x="98" y="194"/>
                    </a:lnTo>
                    <a:lnTo>
                      <a:pt x="98" y="194"/>
                    </a:lnTo>
                    <a:close/>
                    <a:moveTo>
                      <a:pt x="108" y="306"/>
                    </a:moveTo>
                    <a:lnTo>
                      <a:pt x="36" y="306"/>
                    </a:lnTo>
                    <a:lnTo>
                      <a:pt x="36" y="286"/>
                    </a:lnTo>
                    <a:lnTo>
                      <a:pt x="108" y="286"/>
                    </a:lnTo>
                    <a:lnTo>
                      <a:pt x="108" y="286"/>
                    </a:lnTo>
                    <a:lnTo>
                      <a:pt x="124" y="284"/>
                    </a:lnTo>
                    <a:lnTo>
                      <a:pt x="140" y="280"/>
                    </a:lnTo>
                    <a:lnTo>
                      <a:pt x="154" y="272"/>
                    </a:lnTo>
                    <a:lnTo>
                      <a:pt x="166" y="262"/>
                    </a:lnTo>
                    <a:lnTo>
                      <a:pt x="178" y="250"/>
                    </a:lnTo>
                    <a:lnTo>
                      <a:pt x="184" y="234"/>
                    </a:lnTo>
                    <a:lnTo>
                      <a:pt x="190" y="220"/>
                    </a:lnTo>
                    <a:lnTo>
                      <a:pt x="192" y="202"/>
                    </a:lnTo>
                    <a:lnTo>
                      <a:pt x="192" y="158"/>
                    </a:lnTo>
                    <a:lnTo>
                      <a:pt x="212" y="158"/>
                    </a:lnTo>
                    <a:lnTo>
                      <a:pt x="212" y="202"/>
                    </a:lnTo>
                    <a:lnTo>
                      <a:pt x="212" y="202"/>
                    </a:lnTo>
                    <a:lnTo>
                      <a:pt x="210" y="224"/>
                    </a:lnTo>
                    <a:lnTo>
                      <a:pt x="204" y="242"/>
                    </a:lnTo>
                    <a:lnTo>
                      <a:pt x="194" y="260"/>
                    </a:lnTo>
                    <a:lnTo>
                      <a:pt x="180" y="276"/>
                    </a:lnTo>
                    <a:lnTo>
                      <a:pt x="166" y="288"/>
                    </a:lnTo>
                    <a:lnTo>
                      <a:pt x="148" y="298"/>
                    </a:lnTo>
                    <a:lnTo>
                      <a:pt x="128" y="304"/>
                    </a:lnTo>
                    <a:lnTo>
                      <a:pt x="108" y="306"/>
                    </a:lnTo>
                    <a:lnTo>
                      <a:pt x="108" y="306"/>
                    </a:lnTo>
                    <a:close/>
                    <a:moveTo>
                      <a:pt x="192" y="68"/>
                    </a:moveTo>
                    <a:lnTo>
                      <a:pt x="192" y="98"/>
                    </a:lnTo>
                    <a:lnTo>
                      <a:pt x="212" y="98"/>
                    </a:lnTo>
                    <a:lnTo>
                      <a:pt x="212" y="68"/>
                    </a:lnTo>
                    <a:lnTo>
                      <a:pt x="212" y="68"/>
                    </a:lnTo>
                    <a:lnTo>
                      <a:pt x="222" y="64"/>
                    </a:lnTo>
                    <a:lnTo>
                      <a:pt x="230" y="56"/>
                    </a:lnTo>
                    <a:lnTo>
                      <a:pt x="236" y="46"/>
                    </a:lnTo>
                    <a:lnTo>
                      <a:pt x="236" y="34"/>
                    </a:lnTo>
                    <a:lnTo>
                      <a:pt x="236" y="34"/>
                    </a:lnTo>
                    <a:lnTo>
                      <a:pt x="236" y="28"/>
                    </a:lnTo>
                    <a:lnTo>
                      <a:pt x="234" y="22"/>
                    </a:lnTo>
                    <a:lnTo>
                      <a:pt x="230" y="16"/>
                    </a:lnTo>
                    <a:lnTo>
                      <a:pt x="226" y="10"/>
                    </a:lnTo>
                    <a:lnTo>
                      <a:pt x="222" y="6"/>
                    </a:lnTo>
                    <a:lnTo>
                      <a:pt x="216" y="2"/>
                    </a:lnTo>
                    <a:lnTo>
                      <a:pt x="208" y="0"/>
                    </a:lnTo>
                    <a:lnTo>
                      <a:pt x="202" y="0"/>
                    </a:lnTo>
                    <a:lnTo>
                      <a:pt x="202" y="0"/>
                    </a:lnTo>
                    <a:lnTo>
                      <a:pt x="194" y="0"/>
                    </a:lnTo>
                    <a:lnTo>
                      <a:pt x="188" y="2"/>
                    </a:lnTo>
                    <a:lnTo>
                      <a:pt x="182" y="6"/>
                    </a:lnTo>
                    <a:lnTo>
                      <a:pt x="176" y="10"/>
                    </a:lnTo>
                    <a:lnTo>
                      <a:pt x="172" y="16"/>
                    </a:lnTo>
                    <a:lnTo>
                      <a:pt x="168" y="22"/>
                    </a:lnTo>
                    <a:lnTo>
                      <a:pt x="166" y="28"/>
                    </a:lnTo>
                    <a:lnTo>
                      <a:pt x="166" y="34"/>
                    </a:lnTo>
                    <a:lnTo>
                      <a:pt x="166" y="34"/>
                    </a:lnTo>
                    <a:lnTo>
                      <a:pt x="168" y="46"/>
                    </a:lnTo>
                    <a:lnTo>
                      <a:pt x="174" y="56"/>
                    </a:lnTo>
                    <a:lnTo>
                      <a:pt x="182" y="64"/>
                    </a:lnTo>
                    <a:lnTo>
                      <a:pt x="192" y="68"/>
                    </a:lnTo>
                    <a:lnTo>
                      <a:pt x="192" y="68"/>
                    </a:lnTo>
                    <a:close/>
                    <a:moveTo>
                      <a:pt x="202" y="20"/>
                    </a:moveTo>
                    <a:lnTo>
                      <a:pt x="202" y="20"/>
                    </a:lnTo>
                    <a:lnTo>
                      <a:pt x="208" y="20"/>
                    </a:lnTo>
                    <a:lnTo>
                      <a:pt x="212" y="24"/>
                    </a:lnTo>
                    <a:lnTo>
                      <a:pt x="216" y="28"/>
                    </a:lnTo>
                    <a:lnTo>
                      <a:pt x="216" y="34"/>
                    </a:lnTo>
                    <a:lnTo>
                      <a:pt x="216" y="34"/>
                    </a:lnTo>
                    <a:lnTo>
                      <a:pt x="216" y="40"/>
                    </a:lnTo>
                    <a:lnTo>
                      <a:pt x="212" y="46"/>
                    </a:lnTo>
                    <a:lnTo>
                      <a:pt x="208" y="50"/>
                    </a:lnTo>
                    <a:lnTo>
                      <a:pt x="202" y="50"/>
                    </a:lnTo>
                    <a:lnTo>
                      <a:pt x="202" y="50"/>
                    </a:lnTo>
                    <a:lnTo>
                      <a:pt x="196" y="50"/>
                    </a:lnTo>
                    <a:lnTo>
                      <a:pt x="190" y="46"/>
                    </a:lnTo>
                    <a:lnTo>
                      <a:pt x="188" y="40"/>
                    </a:lnTo>
                    <a:lnTo>
                      <a:pt x="186" y="34"/>
                    </a:lnTo>
                    <a:lnTo>
                      <a:pt x="186" y="34"/>
                    </a:lnTo>
                    <a:lnTo>
                      <a:pt x="188" y="28"/>
                    </a:lnTo>
                    <a:lnTo>
                      <a:pt x="190" y="24"/>
                    </a:lnTo>
                    <a:lnTo>
                      <a:pt x="196" y="20"/>
                    </a:lnTo>
                    <a:lnTo>
                      <a:pt x="202" y="20"/>
                    </a:lnTo>
                    <a:lnTo>
                      <a:pt x="202" y="20"/>
                    </a:lnTo>
                    <a:close/>
                    <a:moveTo>
                      <a:pt x="10" y="118"/>
                    </a:moveTo>
                    <a:lnTo>
                      <a:pt x="274" y="118"/>
                    </a:lnTo>
                    <a:lnTo>
                      <a:pt x="274" y="138"/>
                    </a:lnTo>
                    <a:lnTo>
                      <a:pt x="2" y="138"/>
                    </a:lnTo>
                    <a:lnTo>
                      <a:pt x="2" y="138"/>
                    </a:lnTo>
                    <a:lnTo>
                      <a:pt x="10" y="118"/>
                    </a:lnTo>
                    <a:lnTo>
                      <a:pt x="10" y="1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Univers for KPMG" panose="020B0603020202020204" pitchFamily="34" charset="0"/>
                  <a:ea typeface="+mn-ea"/>
                  <a:cs typeface="+mn-cs"/>
                </a:endParaRPr>
              </a:p>
            </p:txBody>
          </p:sp>
        </p:grpSp>
      </p:grpSp>
      <p:graphicFrame>
        <p:nvGraphicFramePr>
          <p:cNvPr id="64" name="Table 63">
            <a:extLst>
              <a:ext uri="{FF2B5EF4-FFF2-40B4-BE49-F238E27FC236}">
                <a16:creationId xmlns:a16="http://schemas.microsoft.com/office/drawing/2014/main" id="{5B65D35B-E3F3-4147-9630-69070932E7CF}"/>
              </a:ext>
            </a:extLst>
          </p:cNvPr>
          <p:cNvGraphicFramePr>
            <a:graphicFrameLocks noGrp="1"/>
          </p:cNvGraphicFramePr>
          <p:nvPr/>
        </p:nvGraphicFramePr>
        <p:xfrm>
          <a:off x="1631504" y="3501008"/>
          <a:ext cx="8928992" cy="2414760"/>
        </p:xfrm>
        <a:graphic>
          <a:graphicData uri="http://schemas.openxmlformats.org/drawingml/2006/table">
            <a:tbl>
              <a:tblPr firstRow="1" bandRow="1">
                <a:tableStyleId>{5C22544A-7EE6-4342-B048-85BDC9FD1C3A}</a:tableStyleId>
              </a:tblPr>
              <a:tblGrid>
                <a:gridCol w="2232248">
                  <a:extLst>
                    <a:ext uri="{9D8B030D-6E8A-4147-A177-3AD203B41FA5}">
                      <a16:colId xmlns:a16="http://schemas.microsoft.com/office/drawing/2014/main" val="20000"/>
                    </a:ext>
                  </a:extLst>
                </a:gridCol>
                <a:gridCol w="4996112">
                  <a:extLst>
                    <a:ext uri="{9D8B030D-6E8A-4147-A177-3AD203B41FA5}">
                      <a16:colId xmlns:a16="http://schemas.microsoft.com/office/drawing/2014/main" val="20001"/>
                    </a:ext>
                  </a:extLst>
                </a:gridCol>
                <a:gridCol w="1700632">
                  <a:extLst>
                    <a:ext uri="{9D8B030D-6E8A-4147-A177-3AD203B41FA5}">
                      <a16:colId xmlns:a16="http://schemas.microsoft.com/office/drawing/2014/main" val="20002"/>
                    </a:ext>
                  </a:extLst>
                </a:gridCol>
              </a:tblGrid>
              <a:tr h="378000">
                <a:tc>
                  <a:txBody>
                    <a:bodyPr/>
                    <a:lstStyle/>
                    <a:p>
                      <a:pPr algn="ctr" eaLnBrk="0" fontAlgn="base" hangingPunct="0">
                        <a:spcBef>
                          <a:spcPct val="50000"/>
                        </a:spcBef>
                        <a:spcAft>
                          <a:spcPct val="0"/>
                        </a:spcAft>
                      </a:pPr>
                      <a:r>
                        <a:rPr lang="es-ES" sz="1100" b="0" kern="1200" baseline="0" dirty="0">
                          <a:solidFill>
                            <a:schemeClr val="dk1"/>
                          </a:solidFill>
                          <a:latin typeface="Univers for KPMG Cond" panose="020B0606020202020204" pitchFamily="34" charset="0"/>
                          <a:ea typeface="+mn-ea"/>
                          <a:cs typeface="+mn-cs"/>
                        </a:rPr>
                        <a:t>Control, </a:t>
                      </a:r>
                      <a:r>
                        <a:rPr lang="es-ES" sz="1100" b="0" kern="1200" baseline="0" dirty="0" err="1">
                          <a:solidFill>
                            <a:schemeClr val="dk1"/>
                          </a:solidFill>
                          <a:latin typeface="Univers for KPMG Cond" panose="020B0606020202020204" pitchFamily="34" charset="0"/>
                          <a:ea typeface="+mn-ea"/>
                          <a:cs typeface="+mn-cs"/>
                        </a:rPr>
                        <a:t>seg</a:t>
                      </a:r>
                      <a:r>
                        <a:rPr lang="es-ES" sz="1100" b="0" kern="1200" baseline="0" dirty="0">
                          <a:solidFill>
                            <a:schemeClr val="dk1"/>
                          </a:solidFill>
                          <a:latin typeface="Univers for KPMG Cond" panose="020B0606020202020204" pitchFamily="34" charset="0"/>
                          <a:ea typeface="+mn-ea"/>
                          <a:cs typeface="+mn-cs"/>
                        </a:rPr>
                        <a:t>. De los procesos de amortización</a:t>
                      </a:r>
                      <a:endParaRPr lang="es-ES_tradnl" sz="1100" b="0" kern="1200" baseline="0" dirty="0">
                        <a:solidFill>
                          <a:schemeClr val="dk1"/>
                        </a:solidFill>
                        <a:latin typeface="Univers for KPMG Cond" panose="020B0606020202020204" pitchFamily="34" charset="0"/>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100" b="0" kern="1200" baseline="0" dirty="0">
                          <a:solidFill>
                            <a:schemeClr val="dk1"/>
                          </a:solidFill>
                          <a:latin typeface="Univers for KPMG Cond" panose="020B0606020202020204" pitchFamily="34" charset="0"/>
                          <a:ea typeface="+mn-ea"/>
                          <a:cs typeface="+mn-cs"/>
                        </a:rPr>
                        <a:t>Las condiciones de amortización se informan en el maestro del activo</a:t>
                      </a:r>
                    </a:p>
                    <a:p>
                      <a:pPr marL="171450" indent="-171450" algn="l">
                        <a:buFont typeface="Arial" panose="020B0604020202020204" pitchFamily="34" charset="0"/>
                        <a:buChar char="•"/>
                      </a:pPr>
                      <a:r>
                        <a:rPr lang="es-ES" sz="1100" b="0" kern="1200" baseline="0" dirty="0">
                          <a:solidFill>
                            <a:schemeClr val="dk1"/>
                          </a:solidFill>
                          <a:latin typeface="Univers for KPMG Cond" panose="020B0606020202020204" pitchFamily="34" charset="0"/>
                          <a:ea typeface="+mn-ea"/>
                          <a:cs typeface="+mn-cs"/>
                        </a:rPr>
                        <a:t>Mensualmente se lanza el calculo de la amortización por la transacción </a:t>
                      </a:r>
                      <a:r>
                        <a:rPr lang="es-ES" sz="1100" b="1" kern="1200" baseline="0" dirty="0">
                          <a:solidFill>
                            <a:schemeClr val="dk1"/>
                          </a:solidFill>
                          <a:latin typeface="Univers for KPMG Cond" panose="020B0606020202020204" pitchFamily="34" charset="0"/>
                          <a:ea typeface="+mn-ea"/>
                          <a:cs typeface="+mn-cs"/>
                        </a:rPr>
                        <a:t>AFAB </a:t>
                      </a:r>
                      <a:r>
                        <a:rPr lang="es-ES" sz="1100" b="0" kern="1200" baseline="0" dirty="0">
                          <a:solidFill>
                            <a:schemeClr val="dk1"/>
                          </a:solidFill>
                          <a:latin typeface="Univers for KPMG Cond" panose="020B0606020202020204" pitchFamily="34" charset="0"/>
                          <a:ea typeface="+mn-ea"/>
                          <a:cs typeface="+mn-cs"/>
                        </a:rPr>
                        <a:t>y se calcula automáticamente por SAP con la información que se había informado previamente</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SAP</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90339138"/>
                  </a:ext>
                </a:extLst>
              </a:tr>
              <a:tr h="378000">
                <a:tc>
                  <a:txBody>
                    <a:bodyPr/>
                    <a:lstStyle/>
                    <a:p>
                      <a:pPr algn="ctr" eaLnBrk="0" fontAlgn="base" hangingPunct="0">
                        <a:spcBef>
                          <a:spcPct val="50000"/>
                        </a:spcBef>
                        <a:spcAft>
                          <a:spcPct val="0"/>
                        </a:spcAft>
                      </a:pPr>
                      <a:r>
                        <a:rPr lang="es-ES" sz="1100" b="0" kern="1200" baseline="0" dirty="0">
                          <a:solidFill>
                            <a:schemeClr val="dk1"/>
                          </a:solidFill>
                          <a:latin typeface="Univers for KPMG Cond" panose="020B0606020202020204" pitchFamily="34" charset="0"/>
                          <a:ea typeface="+mn-ea"/>
                          <a:cs typeface="+mn-cs"/>
                        </a:rPr>
                        <a:t>Actividades de cierre de activos fijos</a:t>
                      </a:r>
                      <a:endParaRPr lang="es-ES_tradnl" sz="1100" b="0" kern="1200" baseline="0" dirty="0">
                        <a:solidFill>
                          <a:schemeClr val="dk1"/>
                        </a:solidFill>
                        <a:latin typeface="Univers for KPMG Cond" panose="020B0606020202020204" pitchFamily="34" charset="0"/>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kern="1200" baseline="0" dirty="0">
                          <a:solidFill>
                            <a:schemeClr val="dk1"/>
                          </a:solidFill>
                          <a:latin typeface="Univers for KPMG Cond" panose="020B0606020202020204" pitchFamily="34" charset="0"/>
                          <a:ea typeface="+mn-ea"/>
                          <a:cs typeface="+mn-cs"/>
                        </a:rPr>
                        <a:t>Cierre Mensual: Proceso muy ágil, ya que solo deben ejecutar la transacción AFAB para el cálculo de las amortizaciones.</a:t>
                      </a:r>
                    </a:p>
                    <a:p>
                      <a:pPr marL="171450" indent="-171450" algn="l">
                        <a:buFont typeface="Arial" panose="020B0604020202020204" pitchFamily="34" charset="0"/>
                        <a:buChar char="•"/>
                      </a:pPr>
                      <a:r>
                        <a:rPr lang="es-ES" sz="1100" kern="1200" baseline="0" dirty="0">
                          <a:solidFill>
                            <a:schemeClr val="dk1"/>
                          </a:solidFill>
                          <a:latin typeface="Univers for KPMG Cond" panose="020B0606020202020204" pitchFamily="34" charset="0"/>
                          <a:ea typeface="+mn-ea"/>
                          <a:cs typeface="+mn-cs"/>
                        </a:rPr>
                        <a:t>Seguimiento mensual del CAPEX, realizando una comparativa Presupuesto vs Realizado</a:t>
                      </a:r>
                    </a:p>
                    <a:p>
                      <a:pPr marL="171450" indent="-171450" algn="l">
                        <a:buFont typeface="Arial" panose="020B0604020202020204" pitchFamily="34" charset="0"/>
                        <a:buChar char="•"/>
                      </a:pPr>
                      <a:r>
                        <a:rPr lang="es-ES" sz="1100" kern="1200" baseline="0" dirty="0">
                          <a:solidFill>
                            <a:schemeClr val="dk1"/>
                          </a:solidFill>
                          <a:latin typeface="Univers for KPMG Cond" panose="020B0606020202020204" pitchFamily="34" charset="0"/>
                          <a:ea typeface="+mn-ea"/>
                          <a:cs typeface="+mn-cs"/>
                        </a:rPr>
                        <a:t>Para el cierre anual se verifica el cumplimiento de los proyectos de inversión y se realiza la conversión de las cuentas de inmovilizado en curso a la cuenta de activo fijo</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SAP</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378000">
                <a:tc>
                  <a:txBody>
                    <a:bodyPr/>
                    <a:lstStyle/>
                    <a:p>
                      <a:pPr algn="ctr" eaLnBrk="0" fontAlgn="base" hangingPunct="0">
                        <a:spcBef>
                          <a:spcPct val="50000"/>
                        </a:spcBef>
                        <a:spcAft>
                          <a:spcPct val="0"/>
                        </a:spcAft>
                      </a:pPr>
                      <a:r>
                        <a:rPr lang="es-ES" sz="1100" b="0" kern="1200" baseline="0" dirty="0">
                          <a:solidFill>
                            <a:schemeClr val="dk1"/>
                          </a:solidFill>
                          <a:latin typeface="Univers for KPMG Cond" panose="020B0606020202020204" pitchFamily="34" charset="0"/>
                          <a:ea typeface="+mn-ea"/>
                          <a:cs typeface="+mn-cs"/>
                        </a:rPr>
                        <a:t>Elaboración de cuentas anuales de activos </a:t>
                      </a:r>
                      <a:endParaRPr lang="es-ES_tradnl" sz="1100" b="0" kern="1200" baseline="0" dirty="0">
                        <a:solidFill>
                          <a:schemeClr val="dk1"/>
                        </a:solidFill>
                        <a:latin typeface="Univers for KPMG Cond" panose="020B0606020202020204" pitchFamily="34" charset="0"/>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100" kern="1200" baseline="0" dirty="0">
                          <a:solidFill>
                            <a:schemeClr val="dk1"/>
                          </a:solidFill>
                          <a:latin typeface="Univers for KPMG Cond" panose="020B0606020202020204" pitchFamily="34" charset="0"/>
                          <a:ea typeface="+mn-ea"/>
                          <a:cs typeface="+mn-cs"/>
                        </a:rPr>
                        <a:t>No se realizan cuentas anuales de activos</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N/A</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76" name="AutoShape 7">
            <a:extLst>
              <a:ext uri="{FF2B5EF4-FFF2-40B4-BE49-F238E27FC236}">
                <a16:creationId xmlns:a16="http://schemas.microsoft.com/office/drawing/2014/main" id="{7E439731-8451-4BE0-9C27-81521EC92F90}"/>
              </a:ext>
            </a:extLst>
          </p:cNvPr>
          <p:cNvSpPr>
            <a:spLocks noChangeArrowheads="1"/>
          </p:cNvSpPr>
          <p:nvPr/>
        </p:nvSpPr>
        <p:spPr bwMode="auto">
          <a:xfrm>
            <a:off x="1382400" y="1882800"/>
            <a:ext cx="1008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lvl1pPr marL="230188" indent="-230188"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Gestión maestro de activos</a:t>
            </a:r>
            <a:endParaRPr kumimoji="0" lang="es-ES_tradnl"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7" name="AutoShape 7">
            <a:extLst>
              <a:ext uri="{FF2B5EF4-FFF2-40B4-BE49-F238E27FC236}">
                <a16:creationId xmlns:a16="http://schemas.microsoft.com/office/drawing/2014/main" id="{78FA5E5C-6BB5-4DF5-86FB-57E73EE81B5F}"/>
              </a:ext>
            </a:extLst>
          </p:cNvPr>
          <p:cNvSpPr>
            <a:spLocks noChangeArrowheads="1"/>
          </p:cNvSpPr>
          <p:nvPr/>
        </p:nvSpPr>
        <p:spPr bwMode="auto">
          <a:xfrm>
            <a:off x="2354489" y="1882800"/>
            <a:ext cx="1008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Control y </a:t>
            </a:r>
            <a:r>
              <a:rPr kumimoji="0" lang="es-E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contab</a:t>
            </a:r>
            <a:r>
              <a:rPr kumimoji="0" lang="es-E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deterioro de activos </a:t>
            </a:r>
            <a:endParaRPr kumimoji="0" lang="es-ES_tradnl"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9" name="AutoShape 7">
            <a:extLst>
              <a:ext uri="{FF2B5EF4-FFF2-40B4-BE49-F238E27FC236}">
                <a16:creationId xmlns:a16="http://schemas.microsoft.com/office/drawing/2014/main" id="{E4C9BE9D-AF5F-4128-BD18-ED49CD4F38AC}"/>
              </a:ext>
            </a:extLst>
          </p:cNvPr>
          <p:cNvSpPr>
            <a:spLocks noChangeArrowheads="1"/>
          </p:cNvSpPr>
          <p:nvPr/>
        </p:nvSpPr>
        <p:spPr bwMode="auto">
          <a:xfrm>
            <a:off x="3326578" y="1882800"/>
            <a:ext cx="1008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Gestión de bajas de activos</a:t>
            </a:r>
            <a:endParaRPr kumimoji="0" lang="es-ES_tradnl"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82" name="AutoShape 7">
            <a:extLst>
              <a:ext uri="{FF2B5EF4-FFF2-40B4-BE49-F238E27FC236}">
                <a16:creationId xmlns:a16="http://schemas.microsoft.com/office/drawing/2014/main" id="{6E4B14DE-D037-4B0D-B75B-8005FC44CA67}"/>
              </a:ext>
            </a:extLst>
          </p:cNvPr>
          <p:cNvSpPr>
            <a:spLocks noChangeArrowheads="1"/>
          </p:cNvSpPr>
          <p:nvPr/>
        </p:nvSpPr>
        <p:spPr bwMode="auto">
          <a:xfrm>
            <a:off x="4298667" y="1882800"/>
            <a:ext cx="1008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Gestión de inventario de activos</a:t>
            </a:r>
            <a:endParaRPr kumimoji="0" lang="es-ES_tradnl"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83" name="AutoShape 7">
            <a:extLst>
              <a:ext uri="{FF2B5EF4-FFF2-40B4-BE49-F238E27FC236}">
                <a16:creationId xmlns:a16="http://schemas.microsoft.com/office/drawing/2014/main" id="{EDA34F6C-9369-4A27-A595-E284445AC3B1}"/>
              </a:ext>
            </a:extLst>
          </p:cNvPr>
          <p:cNvSpPr>
            <a:spLocks noChangeArrowheads="1"/>
          </p:cNvSpPr>
          <p:nvPr/>
        </p:nvSpPr>
        <p:spPr bwMode="auto">
          <a:xfrm>
            <a:off x="5270756" y="1882800"/>
            <a:ext cx="1008000" cy="468000"/>
          </a:xfrm>
          <a:prstGeom prst="chevron">
            <a:avLst>
              <a:gd name="adj" fmla="val 19758"/>
            </a:avLst>
          </a:prstGeom>
          <a:solidFill>
            <a:schemeClr val="bg2"/>
          </a:solidFill>
          <a:ln w="19050">
            <a:solidFill>
              <a:schemeClr val="accent6"/>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 sz="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Control, </a:t>
            </a:r>
            <a:r>
              <a:rPr kumimoji="0" lang="es-ES" sz="800" b="1" i="0" u="none" strike="noStrike" kern="1200" cap="none" spc="0" normalizeH="0" baseline="0" noProof="0" dirty="0" err="1">
                <a:ln>
                  <a:noFill/>
                </a:ln>
                <a:solidFill>
                  <a:prstClr val="white"/>
                </a:solidFill>
                <a:effectLst/>
                <a:uLnTx/>
                <a:uFillTx/>
                <a:latin typeface="Arial" panose="020B0604020202020204" pitchFamily="34" charset="0"/>
                <a:ea typeface="+mn-ea"/>
                <a:cs typeface="Arial" panose="020B0604020202020204" pitchFamily="34" charset="0"/>
              </a:rPr>
              <a:t>seg</a:t>
            </a:r>
            <a:r>
              <a:rPr kumimoji="0" lang="es-ES" sz="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De los procesos de amortización</a:t>
            </a:r>
            <a:endParaRPr kumimoji="0" lang="es-ES_tradnl" sz="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4" name="AutoShape 7">
            <a:extLst>
              <a:ext uri="{FF2B5EF4-FFF2-40B4-BE49-F238E27FC236}">
                <a16:creationId xmlns:a16="http://schemas.microsoft.com/office/drawing/2014/main" id="{FDFC84E0-6421-4F1D-9B2D-FEF3D1AF64F0}"/>
              </a:ext>
            </a:extLst>
          </p:cNvPr>
          <p:cNvSpPr>
            <a:spLocks noChangeArrowheads="1"/>
          </p:cNvSpPr>
          <p:nvPr/>
        </p:nvSpPr>
        <p:spPr bwMode="auto">
          <a:xfrm>
            <a:off x="6242845" y="1882800"/>
            <a:ext cx="1008000" cy="468000"/>
          </a:xfrm>
          <a:prstGeom prst="chevron">
            <a:avLst>
              <a:gd name="adj" fmla="val 19758"/>
            </a:avLst>
          </a:prstGeom>
          <a:solidFill>
            <a:schemeClr val="bg2"/>
          </a:solidFill>
          <a:ln w="19050">
            <a:solidFill>
              <a:schemeClr val="accent6"/>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 sz="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Actividades de cierre de activos fijos</a:t>
            </a:r>
            <a:endParaRPr kumimoji="0" lang="es-ES_tradnl" sz="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85" name="AutoShape 7">
            <a:extLst>
              <a:ext uri="{FF2B5EF4-FFF2-40B4-BE49-F238E27FC236}">
                <a16:creationId xmlns:a16="http://schemas.microsoft.com/office/drawing/2014/main" id="{841D828C-9769-404C-9557-414788184211}"/>
              </a:ext>
            </a:extLst>
          </p:cNvPr>
          <p:cNvSpPr>
            <a:spLocks noChangeArrowheads="1"/>
          </p:cNvSpPr>
          <p:nvPr/>
        </p:nvSpPr>
        <p:spPr bwMode="auto">
          <a:xfrm>
            <a:off x="7214936" y="1882800"/>
            <a:ext cx="1008000" cy="468000"/>
          </a:xfrm>
          <a:prstGeom prst="chevron">
            <a:avLst>
              <a:gd name="adj" fmla="val 19758"/>
            </a:avLst>
          </a:prstGeom>
          <a:solidFill>
            <a:schemeClr val="bg2"/>
          </a:solidFill>
          <a:ln w="19050">
            <a:solidFill>
              <a:schemeClr val="accent6"/>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 sz="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Elaboración de cuentas anuales de activos </a:t>
            </a:r>
            <a:endParaRPr kumimoji="0" lang="es-ES_tradnl" sz="800" b="1"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4" name="KMATable0ValueChain2">
            <a:extLst>
              <a:ext uri="{FF2B5EF4-FFF2-40B4-BE49-F238E27FC236}">
                <a16:creationId xmlns:a16="http://schemas.microsoft.com/office/drawing/2014/main" id="{E601B381-C239-4871-BAB0-B4158588655E}"/>
              </a:ext>
            </a:extLst>
          </p:cNvPr>
          <p:cNvSpPr>
            <a:spLocks noChangeArrowheads="1"/>
          </p:cNvSpPr>
          <p:nvPr/>
        </p:nvSpPr>
        <p:spPr bwMode="auto">
          <a:xfrm>
            <a:off x="7140568" y="178744"/>
            <a:ext cx="4104000" cy="163048"/>
          </a:xfrm>
          <a:prstGeom prst="chevron">
            <a:avLst>
              <a:gd name="adj" fmla="val 21138"/>
            </a:avLst>
          </a:prstGeom>
          <a:solidFill>
            <a:schemeClr val="tx2"/>
          </a:solidFill>
          <a:ln>
            <a:noFill/>
          </a:ln>
        </p:spPr>
        <p:txBody>
          <a:bodyPr lIns="0" r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s-ES_tradnl" sz="105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Procesos de Finanzas</a:t>
            </a:r>
          </a:p>
        </p:txBody>
      </p:sp>
      <p:sp>
        <p:nvSpPr>
          <p:cNvPr id="68" name="KMATable0ValueChain2">
            <a:extLst>
              <a:ext uri="{FF2B5EF4-FFF2-40B4-BE49-F238E27FC236}">
                <a16:creationId xmlns:a16="http://schemas.microsoft.com/office/drawing/2014/main" id="{7E47BD87-5CA8-4EB0-96C7-F118B17E8774}"/>
              </a:ext>
            </a:extLst>
          </p:cNvPr>
          <p:cNvSpPr>
            <a:spLocks noChangeArrowheads="1"/>
          </p:cNvSpPr>
          <p:nvPr/>
        </p:nvSpPr>
        <p:spPr bwMode="auto">
          <a:xfrm>
            <a:off x="7140568" y="178744"/>
            <a:ext cx="4104000" cy="163048"/>
          </a:xfrm>
          <a:prstGeom prst="chevron">
            <a:avLst>
              <a:gd name="adj" fmla="val 21138"/>
            </a:avLst>
          </a:prstGeom>
          <a:solidFill>
            <a:schemeClr val="tx2"/>
          </a:solidFill>
          <a:ln>
            <a:noFill/>
          </a:ln>
        </p:spPr>
        <p:txBody>
          <a:bodyPr lIns="0" r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s-ES_tradnl" sz="105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Procesos de Finanzas</a:t>
            </a:r>
          </a:p>
        </p:txBody>
      </p:sp>
      <p:sp>
        <p:nvSpPr>
          <p:cNvPr id="69" name="Rounded Rectangle 59">
            <a:extLst>
              <a:ext uri="{FF2B5EF4-FFF2-40B4-BE49-F238E27FC236}">
                <a16:creationId xmlns:a16="http://schemas.microsoft.com/office/drawing/2014/main" id="{7A9F726D-ED00-4297-8128-8C7006A3B589}"/>
              </a:ext>
            </a:extLst>
          </p:cNvPr>
          <p:cNvSpPr/>
          <p:nvPr/>
        </p:nvSpPr>
        <p:spPr>
          <a:xfrm>
            <a:off x="7669537" y="631488"/>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Cuentas a Cobrar</a:t>
            </a:r>
            <a:endParaRPr kumimoji="0" lang="es-ES"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70" name="Rounded Rectangle 59">
            <a:extLst>
              <a:ext uri="{FF2B5EF4-FFF2-40B4-BE49-F238E27FC236}">
                <a16:creationId xmlns:a16="http://schemas.microsoft.com/office/drawing/2014/main" id="{EBC2A946-7CC6-4C72-B69C-2A1F100ACA0D}"/>
              </a:ext>
            </a:extLst>
          </p:cNvPr>
          <p:cNvSpPr/>
          <p:nvPr/>
        </p:nvSpPr>
        <p:spPr>
          <a:xfrm>
            <a:off x="8696350" y="631488"/>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Tesorería</a:t>
            </a:r>
            <a:endParaRPr lang="es-ES" sz="900" i="1" dirty="0">
              <a:solidFill>
                <a:prstClr val="white"/>
              </a:solidFill>
              <a:latin typeface="Univers for KPMG Cond" panose="020B0606020202020204" pitchFamily="34" charset="0"/>
            </a:endParaRPr>
          </a:p>
        </p:txBody>
      </p:sp>
      <p:sp>
        <p:nvSpPr>
          <p:cNvPr id="73" name="Rounded Rectangle 59">
            <a:extLst>
              <a:ext uri="{FF2B5EF4-FFF2-40B4-BE49-F238E27FC236}">
                <a16:creationId xmlns:a16="http://schemas.microsoft.com/office/drawing/2014/main" id="{21FA7E5A-6D9C-4135-8AA5-5068A856A41F}"/>
              </a:ext>
            </a:extLst>
          </p:cNvPr>
          <p:cNvSpPr/>
          <p:nvPr/>
        </p:nvSpPr>
        <p:spPr>
          <a:xfrm>
            <a:off x="9723162" y="631488"/>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Impuestos</a:t>
            </a:r>
            <a:endParaRPr lang="es-ES" sz="900" i="1" dirty="0">
              <a:solidFill>
                <a:prstClr val="white"/>
              </a:solidFill>
              <a:latin typeface="Univers for KPMG Cond" panose="020B0606020202020204" pitchFamily="34" charset="0"/>
            </a:endParaRPr>
          </a:p>
        </p:txBody>
      </p:sp>
      <p:sp>
        <p:nvSpPr>
          <p:cNvPr id="74" name="Rounded Rectangle 59">
            <a:extLst>
              <a:ext uri="{FF2B5EF4-FFF2-40B4-BE49-F238E27FC236}">
                <a16:creationId xmlns:a16="http://schemas.microsoft.com/office/drawing/2014/main" id="{2CC1427A-9B32-44C6-980A-3BAE3FAC6033}"/>
              </a:ext>
            </a:extLst>
          </p:cNvPr>
          <p:cNvSpPr/>
          <p:nvPr/>
        </p:nvSpPr>
        <p:spPr>
          <a:xfrm>
            <a:off x="7156668"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a:solidFill>
                  <a:prstClr val="white"/>
                </a:solidFill>
                <a:latin typeface="Univers for KPMG Cond" panose="020B0606020202020204" pitchFamily="34" charset="0"/>
              </a:rPr>
              <a:t>Cuentas </a:t>
            </a:r>
            <a:r>
              <a:rPr lang="es-ES_tradnl" sz="900" i="1" dirty="0">
                <a:solidFill>
                  <a:prstClr val="white"/>
                </a:solidFill>
                <a:latin typeface="Univers for KPMG Cond" panose="020B0606020202020204" pitchFamily="34" charset="0"/>
              </a:rPr>
              <a:t>a Pagar</a:t>
            </a:r>
            <a:endParaRPr lang="es-ES" sz="900" i="1" dirty="0">
              <a:solidFill>
                <a:prstClr val="white"/>
              </a:solidFill>
              <a:latin typeface="Univers for KPMG Cond" panose="020B0606020202020204" pitchFamily="34" charset="0"/>
            </a:endParaRPr>
          </a:p>
        </p:txBody>
      </p:sp>
      <p:sp>
        <p:nvSpPr>
          <p:cNvPr id="86" name="Rounded Rectangle 59">
            <a:extLst>
              <a:ext uri="{FF2B5EF4-FFF2-40B4-BE49-F238E27FC236}">
                <a16:creationId xmlns:a16="http://schemas.microsoft.com/office/drawing/2014/main" id="{A0E9E0DC-E203-4590-86A5-6B0C0BD840FC}"/>
              </a:ext>
            </a:extLst>
          </p:cNvPr>
          <p:cNvSpPr/>
          <p:nvPr/>
        </p:nvSpPr>
        <p:spPr>
          <a:xfrm>
            <a:off x="8167555"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Gastos de Viaje</a:t>
            </a:r>
            <a:endParaRPr lang="es-ES" sz="900" i="1" dirty="0">
              <a:solidFill>
                <a:prstClr val="white"/>
              </a:solidFill>
              <a:latin typeface="Univers for KPMG Cond" panose="020B0606020202020204" pitchFamily="34" charset="0"/>
            </a:endParaRPr>
          </a:p>
        </p:txBody>
      </p:sp>
      <p:sp>
        <p:nvSpPr>
          <p:cNvPr id="88" name="Rounded Rectangle 59">
            <a:extLst>
              <a:ext uri="{FF2B5EF4-FFF2-40B4-BE49-F238E27FC236}">
                <a16:creationId xmlns:a16="http://schemas.microsoft.com/office/drawing/2014/main" id="{D0D048C6-4504-468B-871E-98204B8FE47E}"/>
              </a:ext>
            </a:extLst>
          </p:cNvPr>
          <p:cNvSpPr/>
          <p:nvPr/>
        </p:nvSpPr>
        <p:spPr>
          <a:xfrm>
            <a:off x="9201792" y="378194"/>
            <a:ext cx="972000" cy="216000"/>
          </a:xfrm>
          <a:prstGeom prst="roundRect">
            <a:avLst/>
          </a:prstGeom>
          <a:solidFill>
            <a:schemeClr val="bg2">
              <a:lumMod val="7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Contabilidad General</a:t>
            </a:r>
            <a:endParaRPr lang="es-ES" sz="900" i="1" dirty="0">
              <a:solidFill>
                <a:prstClr val="white"/>
              </a:solidFill>
              <a:latin typeface="Univers for KPMG Cond" panose="020B0606020202020204" pitchFamily="34" charset="0"/>
            </a:endParaRPr>
          </a:p>
        </p:txBody>
      </p:sp>
      <p:sp>
        <p:nvSpPr>
          <p:cNvPr id="89" name="Rounded Rectangle 59">
            <a:extLst>
              <a:ext uri="{FF2B5EF4-FFF2-40B4-BE49-F238E27FC236}">
                <a16:creationId xmlns:a16="http://schemas.microsoft.com/office/drawing/2014/main" id="{735B358C-5D20-45AA-994D-BA25E8E8B448}"/>
              </a:ext>
            </a:extLst>
          </p:cNvPr>
          <p:cNvSpPr/>
          <p:nvPr/>
        </p:nvSpPr>
        <p:spPr>
          <a:xfrm>
            <a:off x="10236030"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Controlling</a:t>
            </a:r>
            <a:endParaRPr lang="es-ES" sz="900" i="1" dirty="0">
              <a:solidFill>
                <a:prstClr val="white"/>
              </a:solidFill>
              <a:latin typeface="Univers for KPMG Cond" panose="020B0606020202020204" pitchFamily="34" charset="0"/>
            </a:endParaRPr>
          </a:p>
        </p:txBody>
      </p:sp>
      <p:grpSp>
        <p:nvGrpSpPr>
          <p:cNvPr id="56" name="Group 55">
            <a:extLst>
              <a:ext uri="{FF2B5EF4-FFF2-40B4-BE49-F238E27FC236}">
                <a16:creationId xmlns:a16="http://schemas.microsoft.com/office/drawing/2014/main" id="{AB5AA3C4-79F0-4636-AE5A-C0CD91A84528}"/>
              </a:ext>
            </a:extLst>
          </p:cNvPr>
          <p:cNvGrpSpPr/>
          <p:nvPr/>
        </p:nvGrpSpPr>
        <p:grpSpPr>
          <a:xfrm>
            <a:off x="5006877" y="44624"/>
            <a:ext cx="2119585" cy="744515"/>
            <a:chOff x="5006877" y="44624"/>
            <a:chExt cx="2119585" cy="826693"/>
          </a:xfrm>
        </p:grpSpPr>
        <p:sp>
          <p:nvSpPr>
            <p:cNvPr id="57" name="AutoShape 7">
              <a:extLst>
                <a:ext uri="{FF2B5EF4-FFF2-40B4-BE49-F238E27FC236}">
                  <a16:creationId xmlns:a16="http://schemas.microsoft.com/office/drawing/2014/main" id="{CB72E9A0-2942-4258-AE63-DA8C596D8766}"/>
                </a:ext>
              </a:extLst>
            </p:cNvPr>
            <p:cNvSpPr>
              <a:spLocks noChangeArrowheads="1"/>
            </p:cNvSpPr>
            <p:nvPr/>
          </p:nvSpPr>
          <p:spPr bwMode="auto">
            <a:xfrm>
              <a:off x="5006877" y="655317"/>
              <a:ext cx="396000" cy="216000"/>
            </a:xfrm>
            <a:prstGeom prst="chevron">
              <a:avLst>
                <a:gd name="adj" fmla="val 19758"/>
              </a:avLst>
            </a:prstGeom>
            <a:solidFill>
              <a:srgbClr val="F68D2E"/>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60"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1" y="74832"/>
              <a:ext cx="396000" cy="216000"/>
            </a:xfrm>
            <a:prstGeom prst="chevron">
              <a:avLst>
                <a:gd name="adj" fmla="val 19758"/>
              </a:avLst>
            </a:prstGeom>
            <a:solidFill>
              <a:schemeClr val="accent5"/>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8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endParaRPr>
            </a:p>
          </p:txBody>
        </p:sp>
        <p:sp>
          <p:nvSpPr>
            <p:cNvPr id="67"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0" y="348584"/>
              <a:ext cx="396000" cy="216000"/>
            </a:xfrm>
            <a:prstGeom prst="chevron">
              <a:avLst>
                <a:gd name="adj" fmla="val 19758"/>
              </a:avLst>
            </a:prstGeom>
            <a:solidFill>
              <a:schemeClr val="bg2"/>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72" name="TextBox 71"/>
            <p:cNvSpPr txBox="1"/>
            <p:nvPr/>
          </p:nvSpPr>
          <p:spPr>
            <a:xfrm>
              <a:off x="5470278" y="44624"/>
              <a:ext cx="1656184" cy="204322"/>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err="1">
                  <a:ln>
                    <a:noFill/>
                  </a:ln>
                  <a:solidFill>
                    <a:srgbClr val="00338D"/>
                  </a:solidFill>
                  <a:effectLst/>
                  <a:uLnTx/>
                  <a:uFillTx/>
                  <a:latin typeface="Arial"/>
                  <a:ea typeface="+mn-ea"/>
                  <a:cs typeface="+mn-cs"/>
                </a:rPr>
                <a:t>Supply</a:t>
              </a:r>
              <a:r>
                <a:rPr kumimoji="0" lang="es-ES" sz="1100" b="0" i="0" u="none" strike="noStrike" kern="1200" cap="none" spc="0" normalizeH="0" baseline="0" noProof="0" dirty="0">
                  <a:ln>
                    <a:noFill/>
                  </a:ln>
                  <a:solidFill>
                    <a:srgbClr val="00338D"/>
                  </a:solidFill>
                  <a:effectLst/>
                  <a:uLnTx/>
                  <a:uFillTx/>
                  <a:latin typeface="Arial"/>
                  <a:ea typeface="+mn-ea"/>
                  <a:cs typeface="+mn-cs"/>
                </a:rPr>
                <a:t> </a:t>
              </a:r>
              <a:r>
                <a:rPr kumimoji="0" lang="es-ES" sz="1100" b="0" i="0" u="none" strike="noStrike" kern="1200" cap="none" spc="0" normalizeH="0" baseline="0" noProof="0" dirty="0" err="1">
                  <a:ln>
                    <a:noFill/>
                  </a:ln>
                  <a:solidFill>
                    <a:srgbClr val="00338D"/>
                  </a:solidFill>
                  <a:effectLst/>
                  <a:uLnTx/>
                  <a:uFillTx/>
                  <a:latin typeface="Arial"/>
                  <a:ea typeface="+mn-ea"/>
                  <a:cs typeface="+mn-cs"/>
                </a:rPr>
                <a:t>Chain</a:t>
              </a:r>
              <a:endParaRPr kumimoji="0" lang="es-ES" sz="1100" b="0" i="0" u="none" strike="noStrike" kern="1200" cap="none" spc="0" normalizeH="0" baseline="0" noProof="0" dirty="0">
                <a:ln>
                  <a:noFill/>
                </a:ln>
                <a:solidFill>
                  <a:srgbClr val="00338D"/>
                </a:solidFill>
                <a:effectLst/>
                <a:uLnTx/>
                <a:uFillTx/>
                <a:latin typeface="Arial"/>
                <a:ea typeface="+mn-ea"/>
                <a:cs typeface="+mn-cs"/>
              </a:endParaRPr>
            </a:p>
          </p:txBody>
        </p:sp>
        <p:sp>
          <p:nvSpPr>
            <p:cNvPr id="75" name="TextBox 74"/>
            <p:cNvSpPr txBox="1"/>
            <p:nvPr/>
          </p:nvSpPr>
          <p:spPr>
            <a:xfrm>
              <a:off x="5470278" y="328440"/>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Finanzas</a:t>
              </a:r>
            </a:p>
          </p:txBody>
        </p:sp>
        <p:sp>
          <p:nvSpPr>
            <p:cNvPr id="87" name="TextBox 86">
              <a:extLst>
                <a:ext uri="{FF2B5EF4-FFF2-40B4-BE49-F238E27FC236}">
                  <a16:creationId xmlns:a16="http://schemas.microsoft.com/office/drawing/2014/main" id="{7F0ED837-5337-47B6-AC8C-3872F871071C}"/>
                </a:ext>
              </a:extLst>
            </p:cNvPr>
            <p:cNvSpPr txBox="1"/>
            <p:nvPr/>
          </p:nvSpPr>
          <p:spPr>
            <a:xfrm>
              <a:off x="5470278" y="625943"/>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Producción</a:t>
              </a:r>
            </a:p>
          </p:txBody>
        </p:sp>
      </p:grpSp>
    </p:spTree>
    <p:extLst>
      <p:ext uri="{BB962C8B-B14F-4D97-AF65-F5344CB8AC3E}">
        <p14:creationId xmlns:p14="http://schemas.microsoft.com/office/powerpoint/2010/main" val="3274287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89148" name="think-cell Slide" r:id="rId6" imgW="216" imgH="216" progId="TCLayout.ActiveDocument.1">
                  <p:embed/>
                </p:oleObj>
              </mc:Choice>
              <mc:Fallback>
                <p:oleObj name="think-cell Slide" r:id="rId6" imgW="216" imgH="216" progId="TCLayout.ActiveDocument.1">
                  <p:embed/>
                  <p:pic>
                    <p:nvPicPr>
                      <p:cNvPr id="0" name=""/>
                      <p:cNvPicPr/>
                      <p:nvPr/>
                    </p:nvPicPr>
                    <p:blipFill>
                      <a:blip r:embed="rId7"/>
                      <a:stretch>
                        <a:fillRect/>
                      </a:stretch>
                    </p:blipFill>
                    <p:spPr>
                      <a:xfrm>
                        <a:off x="1525589" y="1589"/>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DE92D78-B88A-4237-B719-CF68C8EF0807}"/>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4000" b="0" i="0" u="none" strike="noStrike" kern="1200" cap="none" spc="0" normalizeH="0" baseline="0" noProof="0" dirty="0">
              <a:ln>
                <a:noFill/>
              </a:ln>
              <a:solidFill>
                <a:prstClr val="white"/>
              </a:solidFill>
              <a:effectLst/>
              <a:uLnTx/>
              <a:uFillTx/>
              <a:latin typeface="KPMG Extralight" panose="020B0303030202040204" pitchFamily="34" charset="0"/>
              <a:ea typeface="+mn-ea"/>
              <a:cs typeface="+mn-cs"/>
              <a:sym typeface="KPMG Extralight" panose="020B0303030202040204" pitchFamily="34" charset="0"/>
            </a:endParaRPr>
          </a:p>
        </p:txBody>
      </p:sp>
      <p:sp>
        <p:nvSpPr>
          <p:cNvPr id="47" name="Title 1"/>
          <p:cNvSpPr>
            <a:spLocks noGrp="1"/>
          </p:cNvSpPr>
          <p:nvPr>
            <p:ph type="title"/>
          </p:nvPr>
        </p:nvSpPr>
        <p:spPr>
          <a:xfrm>
            <a:off x="990000" y="167350"/>
            <a:ext cx="8478958" cy="687855"/>
          </a:xfrm>
        </p:spPr>
        <p:txBody>
          <a:bodyPr/>
          <a:lstStyle/>
          <a:p>
            <a:r>
              <a:rPr lang="es-ES_tradnl" sz="2400" b="1" dirty="0">
                <a:solidFill>
                  <a:srgbClr val="00338D"/>
                </a:solidFill>
              </a:rPr>
              <a:t>2.2. Procesos</a:t>
            </a:r>
            <a:br>
              <a:rPr lang="es-ES_tradnl" sz="4000" b="1" dirty="0">
                <a:solidFill>
                  <a:srgbClr val="00338D"/>
                </a:solidFill>
              </a:rPr>
            </a:br>
            <a:r>
              <a:rPr lang="es-ES_tradnl" sz="4000" dirty="0">
                <a:solidFill>
                  <a:srgbClr val="00338D"/>
                </a:solidFill>
              </a:rPr>
              <a:t>Área de Finanzas</a:t>
            </a:r>
            <a:br>
              <a:rPr lang="es-ES_tradnl" sz="4000" b="1" dirty="0"/>
            </a:br>
            <a:endParaRPr lang="es-ES_tradnl" sz="4000" dirty="0"/>
          </a:p>
        </p:txBody>
      </p:sp>
      <p:sp>
        <p:nvSpPr>
          <p:cNvPr id="49" name="Rectangle 23"/>
          <p:cNvSpPr>
            <a:spLocks noChangeArrowheads="1"/>
          </p:cNvSpPr>
          <p:nvPr/>
        </p:nvSpPr>
        <p:spPr bwMode="auto">
          <a:xfrm>
            <a:off x="1271588" y="3010335"/>
            <a:ext cx="9648825" cy="3261156"/>
          </a:xfrm>
          <a:prstGeom prst="rect">
            <a:avLst/>
          </a:prstGeom>
          <a:noFill/>
          <a:ln w="12700">
            <a:solidFill>
              <a:srgbClr val="00A3A1"/>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Arial"/>
              <a:ea typeface="+mn-ea"/>
              <a:cs typeface="+mn-cs"/>
            </a:endParaRPr>
          </a:p>
        </p:txBody>
      </p:sp>
      <p:sp>
        <p:nvSpPr>
          <p:cNvPr id="46" name="Rectangle 23"/>
          <p:cNvSpPr>
            <a:spLocks noChangeArrowheads="1"/>
          </p:cNvSpPr>
          <p:nvPr/>
        </p:nvSpPr>
        <p:spPr bwMode="auto">
          <a:xfrm>
            <a:off x="1271588" y="1240797"/>
            <a:ext cx="7240087" cy="1377708"/>
          </a:xfrm>
          <a:prstGeom prst="rect">
            <a:avLst/>
          </a:prstGeom>
          <a:noFill/>
          <a:ln w="12700">
            <a:solidFill>
              <a:srgbClr val="00266A"/>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Arial"/>
              <a:ea typeface="+mn-ea"/>
              <a:cs typeface="+mn-cs"/>
            </a:endParaRPr>
          </a:p>
        </p:txBody>
      </p:sp>
      <p:sp>
        <p:nvSpPr>
          <p:cNvPr id="50" name="14 Rectángulo redondeado"/>
          <p:cNvSpPr/>
          <p:nvPr/>
        </p:nvSpPr>
        <p:spPr>
          <a:xfrm>
            <a:off x="1271464" y="1036475"/>
            <a:ext cx="2440800" cy="360000"/>
          </a:xfrm>
          <a:prstGeom prst="roundRect">
            <a:avLst/>
          </a:prstGeom>
          <a:solidFill>
            <a:schemeClr val="tx2">
              <a:lumMod val="75000"/>
            </a:schemeClr>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2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Taxonomía</a:t>
            </a:r>
          </a:p>
        </p:txBody>
      </p:sp>
      <p:grpSp>
        <p:nvGrpSpPr>
          <p:cNvPr id="13" name="Group 12">
            <a:extLst>
              <a:ext uri="{FF2B5EF4-FFF2-40B4-BE49-F238E27FC236}">
                <a16:creationId xmlns:a16="http://schemas.microsoft.com/office/drawing/2014/main" id="{3743C344-F426-4131-95C4-D95DF336F0E7}"/>
              </a:ext>
            </a:extLst>
          </p:cNvPr>
          <p:cNvGrpSpPr/>
          <p:nvPr/>
        </p:nvGrpSpPr>
        <p:grpSpPr>
          <a:xfrm>
            <a:off x="3485188" y="902264"/>
            <a:ext cx="432000" cy="432000"/>
            <a:chOff x="2288002" y="902264"/>
            <a:chExt cx="432000" cy="432000"/>
          </a:xfrm>
        </p:grpSpPr>
        <p:sp>
          <p:nvSpPr>
            <p:cNvPr id="9" name="Oval 8"/>
            <p:cNvSpPr/>
            <p:nvPr/>
          </p:nvSpPr>
          <p:spPr>
            <a:xfrm>
              <a:off x="2288002" y="902264"/>
              <a:ext cx="432000" cy="432000"/>
            </a:xfrm>
            <a:prstGeom prst="ellipse">
              <a:avLst/>
            </a:prstGeom>
            <a:solidFill>
              <a:srgbClr val="00486D"/>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8" name="Freeform 4814"/>
            <p:cNvSpPr>
              <a:spLocks noEditPoints="1"/>
            </p:cNvSpPr>
            <p:nvPr/>
          </p:nvSpPr>
          <p:spPr bwMode="auto">
            <a:xfrm>
              <a:off x="2333042" y="972867"/>
              <a:ext cx="254028" cy="305679"/>
            </a:xfrm>
            <a:custGeom>
              <a:avLst/>
              <a:gdLst>
                <a:gd name="T0" fmla="*/ 148 w 280"/>
                <a:gd name="T1" fmla="*/ 304 h 372"/>
                <a:gd name="T2" fmla="*/ 148 w 280"/>
                <a:gd name="T3" fmla="*/ 98 h 372"/>
                <a:gd name="T4" fmla="*/ 164 w 280"/>
                <a:gd name="T5" fmla="*/ 92 h 372"/>
                <a:gd name="T6" fmla="*/ 180 w 280"/>
                <a:gd name="T7" fmla="*/ 72 h 372"/>
                <a:gd name="T8" fmla="*/ 186 w 280"/>
                <a:gd name="T9" fmla="*/ 48 h 372"/>
                <a:gd name="T10" fmla="*/ 178 w 280"/>
                <a:gd name="T11" fmla="*/ 20 h 372"/>
                <a:gd name="T12" fmla="*/ 160 w 280"/>
                <a:gd name="T13" fmla="*/ 48 h 372"/>
                <a:gd name="T14" fmla="*/ 106 w 280"/>
                <a:gd name="T15" fmla="*/ 0 h 372"/>
                <a:gd name="T16" fmla="*/ 80 w 280"/>
                <a:gd name="T17" fmla="*/ 32 h 372"/>
                <a:gd name="T18" fmla="*/ 78 w 280"/>
                <a:gd name="T19" fmla="*/ 56 h 372"/>
                <a:gd name="T20" fmla="*/ 88 w 280"/>
                <a:gd name="T21" fmla="*/ 80 h 372"/>
                <a:gd name="T22" fmla="*/ 108 w 280"/>
                <a:gd name="T23" fmla="*/ 96 h 372"/>
                <a:gd name="T24" fmla="*/ 116 w 280"/>
                <a:gd name="T25" fmla="*/ 300 h 372"/>
                <a:gd name="T26" fmla="*/ 108 w 280"/>
                <a:gd name="T27" fmla="*/ 308 h 372"/>
                <a:gd name="T28" fmla="*/ 96 w 280"/>
                <a:gd name="T29" fmla="*/ 336 h 372"/>
                <a:gd name="T30" fmla="*/ 98 w 280"/>
                <a:gd name="T31" fmla="*/ 350 h 372"/>
                <a:gd name="T32" fmla="*/ 106 w 280"/>
                <a:gd name="T33" fmla="*/ 360 h 372"/>
                <a:gd name="T34" fmla="*/ 124 w 280"/>
                <a:gd name="T35" fmla="*/ 370 h 372"/>
                <a:gd name="T36" fmla="*/ 140 w 280"/>
                <a:gd name="T37" fmla="*/ 370 h 372"/>
                <a:gd name="T38" fmla="*/ 158 w 280"/>
                <a:gd name="T39" fmla="*/ 360 h 372"/>
                <a:gd name="T40" fmla="*/ 168 w 280"/>
                <a:gd name="T41" fmla="*/ 342 h 372"/>
                <a:gd name="T42" fmla="*/ 168 w 280"/>
                <a:gd name="T43" fmla="*/ 328 h 372"/>
                <a:gd name="T44" fmla="*/ 158 w 280"/>
                <a:gd name="T45" fmla="*/ 310 h 372"/>
                <a:gd name="T46" fmla="*/ 144 w 280"/>
                <a:gd name="T47" fmla="*/ 346 h 372"/>
                <a:gd name="T48" fmla="*/ 132 w 280"/>
                <a:gd name="T49" fmla="*/ 352 h 372"/>
                <a:gd name="T50" fmla="*/ 120 w 280"/>
                <a:gd name="T51" fmla="*/ 346 h 372"/>
                <a:gd name="T52" fmla="*/ 116 w 280"/>
                <a:gd name="T53" fmla="*/ 336 h 372"/>
                <a:gd name="T54" fmla="*/ 120 w 280"/>
                <a:gd name="T55" fmla="*/ 324 h 372"/>
                <a:gd name="T56" fmla="*/ 132 w 280"/>
                <a:gd name="T57" fmla="*/ 320 h 372"/>
                <a:gd name="T58" fmla="*/ 144 w 280"/>
                <a:gd name="T59" fmla="*/ 324 h 372"/>
                <a:gd name="T60" fmla="*/ 148 w 280"/>
                <a:gd name="T61" fmla="*/ 336 h 372"/>
                <a:gd name="T62" fmla="*/ 144 w 280"/>
                <a:gd name="T63" fmla="*/ 346 h 372"/>
                <a:gd name="T64" fmla="*/ 186 w 280"/>
                <a:gd name="T65" fmla="*/ 318 h 372"/>
                <a:gd name="T66" fmla="*/ 172 w 280"/>
                <a:gd name="T67" fmla="*/ 296 h 372"/>
                <a:gd name="T68" fmla="*/ 168 w 280"/>
                <a:gd name="T69" fmla="*/ 286 h 372"/>
                <a:gd name="T70" fmla="*/ 168 w 280"/>
                <a:gd name="T71" fmla="*/ 250 h 372"/>
                <a:gd name="T72" fmla="*/ 172 w 280"/>
                <a:gd name="T73" fmla="*/ 190 h 372"/>
                <a:gd name="T74" fmla="*/ 178 w 280"/>
                <a:gd name="T75" fmla="*/ 194 h 372"/>
                <a:gd name="T76" fmla="*/ 186 w 280"/>
                <a:gd name="T77" fmla="*/ 190 h 372"/>
                <a:gd name="T78" fmla="*/ 188 w 280"/>
                <a:gd name="T79" fmla="*/ 180 h 372"/>
                <a:gd name="T80" fmla="*/ 168 w 280"/>
                <a:gd name="T81" fmla="*/ 150 h 372"/>
                <a:gd name="T82" fmla="*/ 204 w 280"/>
                <a:gd name="T83" fmla="*/ 158 h 372"/>
                <a:gd name="T84" fmla="*/ 212 w 280"/>
                <a:gd name="T85" fmla="*/ 160 h 372"/>
                <a:gd name="T86" fmla="*/ 218 w 280"/>
                <a:gd name="T87" fmla="*/ 158 h 372"/>
                <a:gd name="T88" fmla="*/ 220 w 280"/>
                <a:gd name="T89" fmla="*/ 146 h 372"/>
                <a:gd name="T90" fmla="*/ 216 w 280"/>
                <a:gd name="T91" fmla="*/ 102 h 372"/>
                <a:gd name="T92" fmla="*/ 240 w 280"/>
                <a:gd name="T93" fmla="*/ 126 h 372"/>
                <a:gd name="T94" fmla="*/ 248 w 280"/>
                <a:gd name="T95" fmla="*/ 126 h 372"/>
                <a:gd name="T96" fmla="*/ 254 w 280"/>
                <a:gd name="T97" fmla="*/ 122 h 372"/>
                <a:gd name="T98" fmla="*/ 252 w 280"/>
                <a:gd name="T99" fmla="*/ 110 h 372"/>
                <a:gd name="T100" fmla="*/ 84 w 280"/>
                <a:gd name="T101" fmla="*/ 234 h 372"/>
                <a:gd name="T102" fmla="*/ 96 w 280"/>
                <a:gd name="T103" fmla="*/ 292 h 372"/>
                <a:gd name="T104" fmla="*/ 0 w 280"/>
                <a:gd name="T105" fmla="*/ 318 h 372"/>
                <a:gd name="T106" fmla="*/ 72 w 280"/>
                <a:gd name="T107" fmla="*/ 290 h 372"/>
                <a:gd name="T108" fmla="*/ 80 w 280"/>
                <a:gd name="T109" fmla="*/ 292 h 372"/>
                <a:gd name="T110" fmla="*/ 86 w 280"/>
                <a:gd name="T111" fmla="*/ 290 h 372"/>
                <a:gd name="T112" fmla="*/ 88 w 280"/>
                <a:gd name="T113" fmla="*/ 278 h 372"/>
                <a:gd name="T114" fmla="*/ 84 w 280"/>
                <a:gd name="T115" fmla="*/ 23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0" h="372">
                  <a:moveTo>
                    <a:pt x="158" y="310"/>
                  </a:moveTo>
                  <a:lnTo>
                    <a:pt x="158" y="310"/>
                  </a:lnTo>
                  <a:lnTo>
                    <a:pt x="148" y="304"/>
                  </a:lnTo>
                  <a:lnTo>
                    <a:pt x="148" y="304"/>
                  </a:lnTo>
                  <a:lnTo>
                    <a:pt x="148" y="300"/>
                  </a:lnTo>
                  <a:lnTo>
                    <a:pt x="148" y="98"/>
                  </a:lnTo>
                  <a:lnTo>
                    <a:pt x="148" y="98"/>
                  </a:lnTo>
                  <a:lnTo>
                    <a:pt x="156" y="96"/>
                  </a:lnTo>
                  <a:lnTo>
                    <a:pt x="164" y="92"/>
                  </a:lnTo>
                  <a:lnTo>
                    <a:pt x="170" y="86"/>
                  </a:lnTo>
                  <a:lnTo>
                    <a:pt x="176" y="80"/>
                  </a:lnTo>
                  <a:lnTo>
                    <a:pt x="180" y="72"/>
                  </a:lnTo>
                  <a:lnTo>
                    <a:pt x="184" y="64"/>
                  </a:lnTo>
                  <a:lnTo>
                    <a:pt x="186" y="56"/>
                  </a:lnTo>
                  <a:lnTo>
                    <a:pt x="186" y="48"/>
                  </a:lnTo>
                  <a:lnTo>
                    <a:pt x="186" y="48"/>
                  </a:lnTo>
                  <a:lnTo>
                    <a:pt x="184" y="32"/>
                  </a:lnTo>
                  <a:lnTo>
                    <a:pt x="178" y="20"/>
                  </a:lnTo>
                  <a:lnTo>
                    <a:pt x="170" y="10"/>
                  </a:lnTo>
                  <a:lnTo>
                    <a:pt x="160" y="0"/>
                  </a:lnTo>
                  <a:lnTo>
                    <a:pt x="160" y="48"/>
                  </a:lnTo>
                  <a:lnTo>
                    <a:pt x="106" y="48"/>
                  </a:lnTo>
                  <a:lnTo>
                    <a:pt x="106" y="0"/>
                  </a:lnTo>
                  <a:lnTo>
                    <a:pt x="106" y="0"/>
                  </a:lnTo>
                  <a:lnTo>
                    <a:pt x="94" y="10"/>
                  </a:lnTo>
                  <a:lnTo>
                    <a:pt x="86" y="20"/>
                  </a:lnTo>
                  <a:lnTo>
                    <a:pt x="80" y="32"/>
                  </a:lnTo>
                  <a:lnTo>
                    <a:pt x="78" y="48"/>
                  </a:lnTo>
                  <a:lnTo>
                    <a:pt x="78" y="48"/>
                  </a:lnTo>
                  <a:lnTo>
                    <a:pt x="78" y="56"/>
                  </a:lnTo>
                  <a:lnTo>
                    <a:pt x="82" y="64"/>
                  </a:lnTo>
                  <a:lnTo>
                    <a:pt x="84" y="72"/>
                  </a:lnTo>
                  <a:lnTo>
                    <a:pt x="88" y="80"/>
                  </a:lnTo>
                  <a:lnTo>
                    <a:pt x="94" y="86"/>
                  </a:lnTo>
                  <a:lnTo>
                    <a:pt x="100" y="92"/>
                  </a:lnTo>
                  <a:lnTo>
                    <a:pt x="108" y="96"/>
                  </a:lnTo>
                  <a:lnTo>
                    <a:pt x="116" y="98"/>
                  </a:lnTo>
                  <a:lnTo>
                    <a:pt x="116" y="300"/>
                  </a:lnTo>
                  <a:lnTo>
                    <a:pt x="116" y="300"/>
                  </a:lnTo>
                  <a:lnTo>
                    <a:pt x="116" y="304"/>
                  </a:lnTo>
                  <a:lnTo>
                    <a:pt x="116" y="304"/>
                  </a:lnTo>
                  <a:lnTo>
                    <a:pt x="108" y="308"/>
                  </a:lnTo>
                  <a:lnTo>
                    <a:pt x="102" y="316"/>
                  </a:lnTo>
                  <a:lnTo>
                    <a:pt x="98" y="326"/>
                  </a:lnTo>
                  <a:lnTo>
                    <a:pt x="96" y="336"/>
                  </a:lnTo>
                  <a:lnTo>
                    <a:pt x="96" y="336"/>
                  </a:lnTo>
                  <a:lnTo>
                    <a:pt x="96" y="342"/>
                  </a:lnTo>
                  <a:lnTo>
                    <a:pt x="98" y="350"/>
                  </a:lnTo>
                  <a:lnTo>
                    <a:pt x="102" y="356"/>
                  </a:lnTo>
                  <a:lnTo>
                    <a:pt x="106" y="360"/>
                  </a:lnTo>
                  <a:lnTo>
                    <a:pt x="106" y="360"/>
                  </a:lnTo>
                  <a:lnTo>
                    <a:pt x="112" y="366"/>
                  </a:lnTo>
                  <a:lnTo>
                    <a:pt x="118" y="368"/>
                  </a:lnTo>
                  <a:lnTo>
                    <a:pt x="124" y="370"/>
                  </a:lnTo>
                  <a:lnTo>
                    <a:pt x="132" y="372"/>
                  </a:lnTo>
                  <a:lnTo>
                    <a:pt x="132" y="372"/>
                  </a:lnTo>
                  <a:lnTo>
                    <a:pt x="140" y="370"/>
                  </a:lnTo>
                  <a:lnTo>
                    <a:pt x="146" y="368"/>
                  </a:lnTo>
                  <a:lnTo>
                    <a:pt x="152" y="366"/>
                  </a:lnTo>
                  <a:lnTo>
                    <a:pt x="158" y="360"/>
                  </a:lnTo>
                  <a:lnTo>
                    <a:pt x="162" y="356"/>
                  </a:lnTo>
                  <a:lnTo>
                    <a:pt x="166" y="350"/>
                  </a:lnTo>
                  <a:lnTo>
                    <a:pt x="168" y="342"/>
                  </a:lnTo>
                  <a:lnTo>
                    <a:pt x="168" y="336"/>
                  </a:lnTo>
                  <a:lnTo>
                    <a:pt x="168" y="336"/>
                  </a:lnTo>
                  <a:lnTo>
                    <a:pt x="168" y="328"/>
                  </a:lnTo>
                  <a:lnTo>
                    <a:pt x="166" y="322"/>
                  </a:lnTo>
                  <a:lnTo>
                    <a:pt x="162" y="316"/>
                  </a:lnTo>
                  <a:lnTo>
                    <a:pt x="158" y="310"/>
                  </a:lnTo>
                  <a:lnTo>
                    <a:pt x="158" y="310"/>
                  </a:lnTo>
                  <a:close/>
                  <a:moveTo>
                    <a:pt x="144" y="346"/>
                  </a:moveTo>
                  <a:lnTo>
                    <a:pt x="144" y="346"/>
                  </a:lnTo>
                  <a:lnTo>
                    <a:pt x="138" y="350"/>
                  </a:lnTo>
                  <a:lnTo>
                    <a:pt x="132" y="352"/>
                  </a:lnTo>
                  <a:lnTo>
                    <a:pt x="132" y="352"/>
                  </a:lnTo>
                  <a:lnTo>
                    <a:pt x="126" y="350"/>
                  </a:lnTo>
                  <a:lnTo>
                    <a:pt x="120" y="346"/>
                  </a:lnTo>
                  <a:lnTo>
                    <a:pt x="120" y="346"/>
                  </a:lnTo>
                  <a:lnTo>
                    <a:pt x="118" y="342"/>
                  </a:lnTo>
                  <a:lnTo>
                    <a:pt x="116" y="336"/>
                  </a:lnTo>
                  <a:lnTo>
                    <a:pt x="116" y="336"/>
                  </a:lnTo>
                  <a:lnTo>
                    <a:pt x="118" y="330"/>
                  </a:lnTo>
                  <a:lnTo>
                    <a:pt x="120" y="324"/>
                  </a:lnTo>
                  <a:lnTo>
                    <a:pt x="120" y="324"/>
                  </a:lnTo>
                  <a:lnTo>
                    <a:pt x="126" y="320"/>
                  </a:lnTo>
                  <a:lnTo>
                    <a:pt x="132" y="320"/>
                  </a:lnTo>
                  <a:lnTo>
                    <a:pt x="132" y="320"/>
                  </a:lnTo>
                  <a:lnTo>
                    <a:pt x="138" y="320"/>
                  </a:lnTo>
                  <a:lnTo>
                    <a:pt x="144" y="324"/>
                  </a:lnTo>
                  <a:lnTo>
                    <a:pt x="144" y="324"/>
                  </a:lnTo>
                  <a:lnTo>
                    <a:pt x="146" y="330"/>
                  </a:lnTo>
                  <a:lnTo>
                    <a:pt x="148" y="336"/>
                  </a:lnTo>
                  <a:lnTo>
                    <a:pt x="148" y="336"/>
                  </a:lnTo>
                  <a:lnTo>
                    <a:pt x="146" y="342"/>
                  </a:lnTo>
                  <a:lnTo>
                    <a:pt x="144" y="346"/>
                  </a:lnTo>
                  <a:lnTo>
                    <a:pt x="144" y="346"/>
                  </a:lnTo>
                  <a:close/>
                  <a:moveTo>
                    <a:pt x="280" y="38"/>
                  </a:moveTo>
                  <a:lnTo>
                    <a:pt x="280" y="318"/>
                  </a:lnTo>
                  <a:lnTo>
                    <a:pt x="186" y="318"/>
                  </a:lnTo>
                  <a:lnTo>
                    <a:pt x="186" y="318"/>
                  </a:lnTo>
                  <a:lnTo>
                    <a:pt x="180" y="306"/>
                  </a:lnTo>
                  <a:lnTo>
                    <a:pt x="172" y="296"/>
                  </a:lnTo>
                  <a:lnTo>
                    <a:pt x="172" y="296"/>
                  </a:lnTo>
                  <a:lnTo>
                    <a:pt x="168" y="292"/>
                  </a:lnTo>
                  <a:lnTo>
                    <a:pt x="168" y="286"/>
                  </a:lnTo>
                  <a:lnTo>
                    <a:pt x="248" y="286"/>
                  </a:lnTo>
                  <a:lnTo>
                    <a:pt x="248" y="170"/>
                  </a:lnTo>
                  <a:lnTo>
                    <a:pt x="168" y="250"/>
                  </a:lnTo>
                  <a:lnTo>
                    <a:pt x="168" y="188"/>
                  </a:lnTo>
                  <a:lnTo>
                    <a:pt x="172" y="190"/>
                  </a:lnTo>
                  <a:lnTo>
                    <a:pt x="172" y="190"/>
                  </a:lnTo>
                  <a:lnTo>
                    <a:pt x="174" y="192"/>
                  </a:lnTo>
                  <a:lnTo>
                    <a:pt x="178" y="194"/>
                  </a:lnTo>
                  <a:lnTo>
                    <a:pt x="178" y="194"/>
                  </a:lnTo>
                  <a:lnTo>
                    <a:pt x="182" y="192"/>
                  </a:lnTo>
                  <a:lnTo>
                    <a:pt x="186" y="190"/>
                  </a:lnTo>
                  <a:lnTo>
                    <a:pt x="186" y="190"/>
                  </a:lnTo>
                  <a:lnTo>
                    <a:pt x="188" y="186"/>
                  </a:lnTo>
                  <a:lnTo>
                    <a:pt x="188" y="184"/>
                  </a:lnTo>
                  <a:lnTo>
                    <a:pt x="188" y="180"/>
                  </a:lnTo>
                  <a:lnTo>
                    <a:pt x="186" y="176"/>
                  </a:lnTo>
                  <a:lnTo>
                    <a:pt x="168" y="160"/>
                  </a:lnTo>
                  <a:lnTo>
                    <a:pt x="168" y="150"/>
                  </a:lnTo>
                  <a:lnTo>
                    <a:pt x="182" y="136"/>
                  </a:lnTo>
                  <a:lnTo>
                    <a:pt x="204" y="158"/>
                  </a:lnTo>
                  <a:lnTo>
                    <a:pt x="204" y="158"/>
                  </a:lnTo>
                  <a:lnTo>
                    <a:pt x="208" y="160"/>
                  </a:lnTo>
                  <a:lnTo>
                    <a:pt x="212" y="160"/>
                  </a:lnTo>
                  <a:lnTo>
                    <a:pt x="212" y="160"/>
                  </a:lnTo>
                  <a:lnTo>
                    <a:pt x="214" y="160"/>
                  </a:lnTo>
                  <a:lnTo>
                    <a:pt x="218" y="158"/>
                  </a:lnTo>
                  <a:lnTo>
                    <a:pt x="218" y="158"/>
                  </a:lnTo>
                  <a:lnTo>
                    <a:pt x="220" y="154"/>
                  </a:lnTo>
                  <a:lnTo>
                    <a:pt x="222" y="150"/>
                  </a:lnTo>
                  <a:lnTo>
                    <a:pt x="220" y="146"/>
                  </a:lnTo>
                  <a:lnTo>
                    <a:pt x="218" y="144"/>
                  </a:lnTo>
                  <a:lnTo>
                    <a:pt x="196" y="122"/>
                  </a:lnTo>
                  <a:lnTo>
                    <a:pt x="216" y="102"/>
                  </a:lnTo>
                  <a:lnTo>
                    <a:pt x="236" y="124"/>
                  </a:lnTo>
                  <a:lnTo>
                    <a:pt x="236" y="124"/>
                  </a:lnTo>
                  <a:lnTo>
                    <a:pt x="240" y="126"/>
                  </a:lnTo>
                  <a:lnTo>
                    <a:pt x="244" y="128"/>
                  </a:lnTo>
                  <a:lnTo>
                    <a:pt x="244" y="128"/>
                  </a:lnTo>
                  <a:lnTo>
                    <a:pt x="248" y="126"/>
                  </a:lnTo>
                  <a:lnTo>
                    <a:pt x="252" y="124"/>
                  </a:lnTo>
                  <a:lnTo>
                    <a:pt x="252" y="124"/>
                  </a:lnTo>
                  <a:lnTo>
                    <a:pt x="254" y="122"/>
                  </a:lnTo>
                  <a:lnTo>
                    <a:pt x="254" y="118"/>
                  </a:lnTo>
                  <a:lnTo>
                    <a:pt x="254" y="114"/>
                  </a:lnTo>
                  <a:lnTo>
                    <a:pt x="252" y="110"/>
                  </a:lnTo>
                  <a:lnTo>
                    <a:pt x="230" y="88"/>
                  </a:lnTo>
                  <a:lnTo>
                    <a:pt x="280" y="38"/>
                  </a:lnTo>
                  <a:close/>
                  <a:moveTo>
                    <a:pt x="84" y="234"/>
                  </a:moveTo>
                  <a:lnTo>
                    <a:pt x="96" y="248"/>
                  </a:lnTo>
                  <a:lnTo>
                    <a:pt x="96" y="292"/>
                  </a:lnTo>
                  <a:lnTo>
                    <a:pt x="96" y="292"/>
                  </a:lnTo>
                  <a:lnTo>
                    <a:pt x="86" y="304"/>
                  </a:lnTo>
                  <a:lnTo>
                    <a:pt x="80" y="318"/>
                  </a:lnTo>
                  <a:lnTo>
                    <a:pt x="0" y="318"/>
                  </a:lnTo>
                  <a:lnTo>
                    <a:pt x="50" y="268"/>
                  </a:lnTo>
                  <a:lnTo>
                    <a:pt x="72" y="290"/>
                  </a:lnTo>
                  <a:lnTo>
                    <a:pt x="72" y="290"/>
                  </a:lnTo>
                  <a:lnTo>
                    <a:pt x="76" y="292"/>
                  </a:lnTo>
                  <a:lnTo>
                    <a:pt x="80" y="292"/>
                  </a:lnTo>
                  <a:lnTo>
                    <a:pt x="80" y="292"/>
                  </a:lnTo>
                  <a:lnTo>
                    <a:pt x="84" y="292"/>
                  </a:lnTo>
                  <a:lnTo>
                    <a:pt x="86" y="290"/>
                  </a:lnTo>
                  <a:lnTo>
                    <a:pt x="86" y="290"/>
                  </a:lnTo>
                  <a:lnTo>
                    <a:pt x="88" y="286"/>
                  </a:lnTo>
                  <a:lnTo>
                    <a:pt x="90" y="282"/>
                  </a:lnTo>
                  <a:lnTo>
                    <a:pt x="88" y="278"/>
                  </a:lnTo>
                  <a:lnTo>
                    <a:pt x="86" y="274"/>
                  </a:lnTo>
                  <a:lnTo>
                    <a:pt x="64" y="254"/>
                  </a:lnTo>
                  <a:lnTo>
                    <a:pt x="84" y="23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53" name="KMATable0ValueChain2"/>
          <p:cNvSpPr>
            <a:spLocks noChangeArrowheads="1"/>
          </p:cNvSpPr>
          <p:nvPr/>
        </p:nvSpPr>
        <p:spPr bwMode="auto">
          <a:xfrm>
            <a:off x="1343472" y="1481948"/>
            <a:ext cx="6912000" cy="238719"/>
          </a:xfrm>
          <a:prstGeom prst="chevron">
            <a:avLst>
              <a:gd name="adj" fmla="val 21138"/>
            </a:avLst>
          </a:prstGeom>
          <a:solidFill>
            <a:schemeClr val="tx2"/>
          </a:solidFill>
          <a:ln w="25400">
            <a:solidFill>
              <a:schemeClr val="bg1"/>
            </a:solidFill>
            <a:miter lim="800000"/>
            <a:headEnd/>
            <a:tailEnd/>
          </a:ln>
        </p:spPr>
        <p:txBody>
          <a:bodyPr lIns="0" tIns="0" rIns="0" bIns="0" anchor="ctr"/>
          <a:lstStyle/>
          <a:p>
            <a:pPr lvl="0" algn="ctr" fontAlgn="base">
              <a:spcBef>
                <a:spcPct val="50000"/>
              </a:spcBef>
              <a:spcAft>
                <a:spcPct val="0"/>
              </a:spcAft>
              <a:defRPr/>
            </a:pPr>
            <a:r>
              <a:rPr lang="es-ES_tradnl" sz="1100" b="1" dirty="0">
                <a:solidFill>
                  <a:srgbClr val="FFFFFF"/>
                </a:solidFill>
                <a:latin typeface="Univers for KPMG Cond" panose="020B0606020202020204" pitchFamily="34" charset="0"/>
                <a:cs typeface="Arial" panose="020B0604020202020204" pitchFamily="34" charset="0"/>
              </a:rPr>
              <a:t>Controlling</a:t>
            </a:r>
          </a:p>
        </p:txBody>
      </p:sp>
      <p:sp>
        <p:nvSpPr>
          <p:cNvPr id="44" name="Rectangle 43"/>
          <p:cNvSpPr/>
          <p:nvPr/>
        </p:nvSpPr>
        <p:spPr>
          <a:xfrm>
            <a:off x="3215680" y="3220251"/>
            <a:ext cx="5616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Descripción</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5" name="Rectangle 4"/>
          <p:cNvSpPr/>
          <p:nvPr/>
        </p:nvSpPr>
        <p:spPr>
          <a:xfrm>
            <a:off x="1631504" y="3220251"/>
            <a:ext cx="1548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Proceso</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grpSp>
        <p:nvGrpSpPr>
          <p:cNvPr id="78" name="Group 15"/>
          <p:cNvGrpSpPr>
            <a:grpSpLocks noChangeAspect="1"/>
          </p:cNvGrpSpPr>
          <p:nvPr/>
        </p:nvGrpSpPr>
        <p:grpSpPr bwMode="auto">
          <a:xfrm>
            <a:off x="1775520" y="3248548"/>
            <a:ext cx="331372" cy="230082"/>
            <a:chOff x="1316" y="1580"/>
            <a:chExt cx="428" cy="428"/>
          </a:xfrm>
          <a:solidFill>
            <a:schemeClr val="bg1"/>
          </a:solidFill>
        </p:grpSpPr>
        <p:sp>
          <p:nvSpPr>
            <p:cNvPr id="80" name="Freeform 16"/>
            <p:cNvSpPr>
              <a:spLocks noEditPoints="1"/>
            </p:cNvSpPr>
            <p:nvPr/>
          </p:nvSpPr>
          <p:spPr bwMode="auto">
            <a:xfrm>
              <a:off x="1470" y="1713"/>
              <a:ext cx="238" cy="238"/>
            </a:xfrm>
            <a:custGeom>
              <a:avLst/>
              <a:gdLst/>
              <a:ahLst/>
              <a:cxnLst>
                <a:cxn ang="0">
                  <a:pos x="19" y="3"/>
                </a:cxn>
                <a:cxn ang="0">
                  <a:pos x="19" y="3"/>
                </a:cxn>
                <a:cxn ang="0">
                  <a:pos x="31" y="0"/>
                </a:cxn>
                <a:cxn ang="0">
                  <a:pos x="51" y="17"/>
                </a:cxn>
                <a:cxn ang="0">
                  <a:pos x="46" y="30"/>
                </a:cxn>
                <a:cxn ang="0">
                  <a:pos x="46" y="31"/>
                </a:cxn>
                <a:cxn ang="0">
                  <a:pos x="97" y="80"/>
                </a:cxn>
                <a:cxn ang="0">
                  <a:pos x="96" y="96"/>
                </a:cxn>
                <a:cxn ang="0">
                  <a:pos x="80" y="96"/>
                </a:cxn>
                <a:cxn ang="0">
                  <a:pos x="32" y="46"/>
                </a:cxn>
                <a:cxn ang="0">
                  <a:pos x="30" y="46"/>
                </a:cxn>
                <a:cxn ang="0">
                  <a:pos x="17" y="51"/>
                </a:cxn>
                <a:cxn ang="0">
                  <a:pos x="0" y="31"/>
                </a:cxn>
                <a:cxn ang="0">
                  <a:pos x="3" y="19"/>
                </a:cxn>
                <a:cxn ang="0">
                  <a:pos x="3" y="19"/>
                </a:cxn>
                <a:cxn ang="0">
                  <a:pos x="3" y="19"/>
                </a:cxn>
                <a:cxn ang="0">
                  <a:pos x="16" y="32"/>
                </a:cxn>
                <a:cxn ang="0">
                  <a:pos x="27" y="27"/>
                </a:cxn>
                <a:cxn ang="0">
                  <a:pos x="32" y="16"/>
                </a:cxn>
                <a:cxn ang="0">
                  <a:pos x="19" y="4"/>
                </a:cxn>
                <a:cxn ang="0">
                  <a:pos x="19" y="3"/>
                </a:cxn>
                <a:cxn ang="0">
                  <a:pos x="84" y="84"/>
                </a:cxn>
                <a:cxn ang="0">
                  <a:pos x="92" y="84"/>
                </a:cxn>
                <a:cxn ang="0">
                  <a:pos x="92" y="92"/>
                </a:cxn>
                <a:cxn ang="0">
                  <a:pos x="84" y="92"/>
                </a:cxn>
                <a:cxn ang="0">
                  <a:pos x="84" y="84"/>
                </a:cxn>
              </a:cxnLst>
              <a:rect l="0" t="0" r="r" b="b"/>
              <a:pathLst>
                <a:path w="101" h="101">
                  <a:moveTo>
                    <a:pt x="19" y="3"/>
                  </a:moveTo>
                  <a:cubicBezTo>
                    <a:pt x="19" y="3"/>
                    <a:pt x="19" y="3"/>
                    <a:pt x="19" y="3"/>
                  </a:cubicBezTo>
                  <a:cubicBezTo>
                    <a:pt x="31" y="0"/>
                    <a:pt x="31" y="0"/>
                    <a:pt x="31" y="0"/>
                  </a:cubicBezTo>
                  <a:cubicBezTo>
                    <a:pt x="51" y="17"/>
                    <a:pt x="51" y="17"/>
                    <a:pt x="51" y="17"/>
                  </a:cubicBezTo>
                  <a:cubicBezTo>
                    <a:pt x="46" y="30"/>
                    <a:pt x="46" y="30"/>
                    <a:pt x="46" y="30"/>
                  </a:cubicBezTo>
                  <a:cubicBezTo>
                    <a:pt x="46" y="31"/>
                    <a:pt x="46" y="31"/>
                    <a:pt x="46" y="31"/>
                  </a:cubicBezTo>
                  <a:cubicBezTo>
                    <a:pt x="97" y="80"/>
                    <a:pt x="97" y="80"/>
                    <a:pt x="97" y="80"/>
                  </a:cubicBezTo>
                  <a:cubicBezTo>
                    <a:pt x="101" y="84"/>
                    <a:pt x="101" y="92"/>
                    <a:pt x="96" y="96"/>
                  </a:cubicBezTo>
                  <a:cubicBezTo>
                    <a:pt x="92" y="100"/>
                    <a:pt x="85" y="101"/>
                    <a:pt x="80" y="96"/>
                  </a:cubicBezTo>
                  <a:cubicBezTo>
                    <a:pt x="32" y="46"/>
                    <a:pt x="32" y="46"/>
                    <a:pt x="32" y="46"/>
                  </a:cubicBezTo>
                  <a:cubicBezTo>
                    <a:pt x="30" y="46"/>
                    <a:pt x="30" y="46"/>
                    <a:pt x="30" y="46"/>
                  </a:cubicBezTo>
                  <a:cubicBezTo>
                    <a:pt x="17" y="51"/>
                    <a:pt x="17" y="51"/>
                    <a:pt x="17" y="51"/>
                  </a:cubicBezTo>
                  <a:cubicBezTo>
                    <a:pt x="0" y="31"/>
                    <a:pt x="0" y="31"/>
                    <a:pt x="0" y="31"/>
                  </a:cubicBezTo>
                  <a:cubicBezTo>
                    <a:pt x="3" y="19"/>
                    <a:pt x="3" y="19"/>
                    <a:pt x="3" y="19"/>
                  </a:cubicBezTo>
                  <a:cubicBezTo>
                    <a:pt x="3" y="19"/>
                    <a:pt x="3" y="19"/>
                    <a:pt x="3" y="19"/>
                  </a:cubicBezTo>
                  <a:cubicBezTo>
                    <a:pt x="3" y="19"/>
                    <a:pt x="3" y="19"/>
                    <a:pt x="3" y="19"/>
                  </a:cubicBezTo>
                  <a:cubicBezTo>
                    <a:pt x="16" y="32"/>
                    <a:pt x="16" y="32"/>
                    <a:pt x="16" y="32"/>
                  </a:cubicBezTo>
                  <a:cubicBezTo>
                    <a:pt x="27" y="27"/>
                    <a:pt x="27" y="27"/>
                    <a:pt x="27" y="27"/>
                  </a:cubicBezTo>
                  <a:cubicBezTo>
                    <a:pt x="32" y="16"/>
                    <a:pt x="32" y="16"/>
                    <a:pt x="32" y="16"/>
                  </a:cubicBezTo>
                  <a:cubicBezTo>
                    <a:pt x="19" y="4"/>
                    <a:pt x="19" y="4"/>
                    <a:pt x="19" y="4"/>
                  </a:cubicBezTo>
                  <a:lnTo>
                    <a:pt x="19" y="3"/>
                  </a:lnTo>
                  <a:close/>
                  <a:moveTo>
                    <a:pt x="84" y="84"/>
                  </a:moveTo>
                  <a:cubicBezTo>
                    <a:pt x="86" y="82"/>
                    <a:pt x="90" y="82"/>
                    <a:pt x="92" y="84"/>
                  </a:cubicBezTo>
                  <a:cubicBezTo>
                    <a:pt x="94" y="86"/>
                    <a:pt x="94" y="90"/>
                    <a:pt x="92" y="92"/>
                  </a:cubicBezTo>
                  <a:cubicBezTo>
                    <a:pt x="90" y="94"/>
                    <a:pt x="86" y="94"/>
                    <a:pt x="84" y="92"/>
                  </a:cubicBezTo>
                  <a:cubicBezTo>
                    <a:pt x="82" y="90"/>
                    <a:pt x="82" y="86"/>
                    <a:pt x="84" y="84"/>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Arial"/>
                <a:ea typeface="+mn-ea"/>
                <a:cs typeface="+mn-cs"/>
              </a:endParaRPr>
            </a:p>
          </p:txBody>
        </p:sp>
        <p:sp>
          <p:nvSpPr>
            <p:cNvPr id="81" name="Freeform 17"/>
            <p:cNvSpPr>
              <a:spLocks/>
            </p:cNvSpPr>
            <p:nvPr/>
          </p:nvSpPr>
          <p:spPr bwMode="auto">
            <a:xfrm>
              <a:off x="1316" y="1580"/>
              <a:ext cx="428" cy="428"/>
            </a:xfrm>
            <a:custGeom>
              <a:avLst/>
              <a:gdLst/>
              <a:ahLst/>
              <a:cxnLst>
                <a:cxn ang="0">
                  <a:pos x="104" y="0"/>
                </a:cxn>
                <a:cxn ang="0">
                  <a:pos x="108" y="24"/>
                </a:cxn>
                <a:cxn ang="0">
                  <a:pos x="126" y="31"/>
                </a:cxn>
                <a:cxn ang="0">
                  <a:pos x="145" y="17"/>
                </a:cxn>
                <a:cxn ang="0">
                  <a:pos x="164" y="36"/>
                </a:cxn>
                <a:cxn ang="0">
                  <a:pos x="150" y="56"/>
                </a:cxn>
                <a:cxn ang="0">
                  <a:pos x="157" y="74"/>
                </a:cxn>
                <a:cxn ang="0">
                  <a:pos x="181" y="78"/>
                </a:cxn>
                <a:cxn ang="0">
                  <a:pos x="181" y="104"/>
                </a:cxn>
                <a:cxn ang="0">
                  <a:pos x="157" y="108"/>
                </a:cxn>
                <a:cxn ang="0">
                  <a:pos x="152" y="120"/>
                </a:cxn>
                <a:cxn ang="0">
                  <a:pos x="137" y="105"/>
                </a:cxn>
                <a:cxn ang="0">
                  <a:pos x="139" y="97"/>
                </a:cxn>
                <a:cxn ang="0">
                  <a:pos x="97" y="43"/>
                </a:cxn>
                <a:cxn ang="0">
                  <a:pos x="43" y="84"/>
                </a:cxn>
                <a:cxn ang="0">
                  <a:pos x="84" y="139"/>
                </a:cxn>
                <a:cxn ang="0">
                  <a:pos x="106" y="136"/>
                </a:cxn>
                <a:cxn ang="0">
                  <a:pos x="121" y="152"/>
                </a:cxn>
                <a:cxn ang="0">
                  <a:pos x="108" y="157"/>
                </a:cxn>
                <a:cxn ang="0">
                  <a:pos x="104" y="181"/>
                </a:cxn>
                <a:cxn ang="0">
                  <a:pos x="77" y="181"/>
                </a:cxn>
                <a:cxn ang="0">
                  <a:pos x="73" y="157"/>
                </a:cxn>
                <a:cxn ang="0">
                  <a:pos x="55" y="150"/>
                </a:cxn>
                <a:cxn ang="0">
                  <a:pos x="36" y="164"/>
                </a:cxn>
                <a:cxn ang="0">
                  <a:pos x="17" y="145"/>
                </a:cxn>
                <a:cxn ang="0">
                  <a:pos x="31" y="126"/>
                </a:cxn>
                <a:cxn ang="0">
                  <a:pos x="24" y="108"/>
                </a:cxn>
                <a:cxn ang="0">
                  <a:pos x="0" y="104"/>
                </a:cxn>
                <a:cxn ang="0">
                  <a:pos x="0" y="78"/>
                </a:cxn>
                <a:cxn ang="0">
                  <a:pos x="24" y="73"/>
                </a:cxn>
                <a:cxn ang="0">
                  <a:pos x="31" y="56"/>
                </a:cxn>
                <a:cxn ang="0">
                  <a:pos x="17" y="36"/>
                </a:cxn>
                <a:cxn ang="0">
                  <a:pos x="36" y="17"/>
                </a:cxn>
                <a:cxn ang="0">
                  <a:pos x="56" y="31"/>
                </a:cxn>
                <a:cxn ang="0">
                  <a:pos x="73" y="24"/>
                </a:cxn>
                <a:cxn ang="0">
                  <a:pos x="78" y="0"/>
                </a:cxn>
                <a:cxn ang="0">
                  <a:pos x="104" y="0"/>
                </a:cxn>
              </a:cxnLst>
              <a:rect l="0" t="0" r="r" b="b"/>
              <a:pathLst>
                <a:path w="181" h="181">
                  <a:moveTo>
                    <a:pt x="104" y="0"/>
                  </a:moveTo>
                  <a:cubicBezTo>
                    <a:pt x="108" y="24"/>
                    <a:pt x="108" y="24"/>
                    <a:pt x="108" y="24"/>
                  </a:cubicBezTo>
                  <a:cubicBezTo>
                    <a:pt x="126" y="31"/>
                    <a:pt x="126" y="31"/>
                    <a:pt x="126" y="31"/>
                  </a:cubicBezTo>
                  <a:cubicBezTo>
                    <a:pt x="145" y="17"/>
                    <a:pt x="145" y="17"/>
                    <a:pt x="145" y="17"/>
                  </a:cubicBezTo>
                  <a:cubicBezTo>
                    <a:pt x="164" y="36"/>
                    <a:pt x="164" y="36"/>
                    <a:pt x="164" y="36"/>
                  </a:cubicBezTo>
                  <a:cubicBezTo>
                    <a:pt x="150" y="56"/>
                    <a:pt x="150" y="56"/>
                    <a:pt x="150" y="56"/>
                  </a:cubicBezTo>
                  <a:cubicBezTo>
                    <a:pt x="157" y="74"/>
                    <a:pt x="157" y="74"/>
                    <a:pt x="157" y="74"/>
                  </a:cubicBezTo>
                  <a:cubicBezTo>
                    <a:pt x="181" y="78"/>
                    <a:pt x="181" y="78"/>
                    <a:pt x="181" y="78"/>
                  </a:cubicBezTo>
                  <a:cubicBezTo>
                    <a:pt x="181" y="104"/>
                    <a:pt x="181" y="104"/>
                    <a:pt x="181" y="104"/>
                  </a:cubicBezTo>
                  <a:cubicBezTo>
                    <a:pt x="157" y="108"/>
                    <a:pt x="157" y="108"/>
                    <a:pt x="157" y="108"/>
                  </a:cubicBezTo>
                  <a:cubicBezTo>
                    <a:pt x="152" y="120"/>
                    <a:pt x="152" y="120"/>
                    <a:pt x="152" y="120"/>
                  </a:cubicBezTo>
                  <a:cubicBezTo>
                    <a:pt x="137" y="105"/>
                    <a:pt x="137" y="105"/>
                    <a:pt x="137" y="105"/>
                  </a:cubicBezTo>
                  <a:cubicBezTo>
                    <a:pt x="138" y="103"/>
                    <a:pt x="138" y="100"/>
                    <a:pt x="139" y="97"/>
                  </a:cubicBezTo>
                  <a:cubicBezTo>
                    <a:pt x="142" y="71"/>
                    <a:pt x="124" y="46"/>
                    <a:pt x="97" y="43"/>
                  </a:cubicBezTo>
                  <a:cubicBezTo>
                    <a:pt x="71" y="39"/>
                    <a:pt x="46" y="58"/>
                    <a:pt x="43" y="84"/>
                  </a:cubicBezTo>
                  <a:cubicBezTo>
                    <a:pt x="39" y="111"/>
                    <a:pt x="58" y="135"/>
                    <a:pt x="84" y="139"/>
                  </a:cubicBezTo>
                  <a:cubicBezTo>
                    <a:pt x="92" y="140"/>
                    <a:pt x="99" y="139"/>
                    <a:pt x="106" y="136"/>
                  </a:cubicBezTo>
                  <a:cubicBezTo>
                    <a:pt x="121" y="152"/>
                    <a:pt x="121" y="152"/>
                    <a:pt x="121" y="152"/>
                  </a:cubicBezTo>
                  <a:cubicBezTo>
                    <a:pt x="108" y="157"/>
                    <a:pt x="108" y="157"/>
                    <a:pt x="108" y="157"/>
                  </a:cubicBezTo>
                  <a:cubicBezTo>
                    <a:pt x="104" y="181"/>
                    <a:pt x="104" y="181"/>
                    <a:pt x="104" y="181"/>
                  </a:cubicBezTo>
                  <a:cubicBezTo>
                    <a:pt x="77" y="181"/>
                    <a:pt x="77" y="181"/>
                    <a:pt x="77" y="181"/>
                  </a:cubicBezTo>
                  <a:cubicBezTo>
                    <a:pt x="73" y="157"/>
                    <a:pt x="73" y="157"/>
                    <a:pt x="73" y="157"/>
                  </a:cubicBezTo>
                  <a:cubicBezTo>
                    <a:pt x="55" y="150"/>
                    <a:pt x="55" y="150"/>
                    <a:pt x="55" y="150"/>
                  </a:cubicBezTo>
                  <a:cubicBezTo>
                    <a:pt x="36" y="164"/>
                    <a:pt x="36" y="164"/>
                    <a:pt x="36" y="164"/>
                  </a:cubicBezTo>
                  <a:cubicBezTo>
                    <a:pt x="17" y="145"/>
                    <a:pt x="17" y="145"/>
                    <a:pt x="17" y="145"/>
                  </a:cubicBezTo>
                  <a:cubicBezTo>
                    <a:pt x="31" y="126"/>
                    <a:pt x="31" y="126"/>
                    <a:pt x="31" y="126"/>
                  </a:cubicBezTo>
                  <a:cubicBezTo>
                    <a:pt x="24" y="108"/>
                    <a:pt x="24" y="108"/>
                    <a:pt x="24" y="108"/>
                  </a:cubicBezTo>
                  <a:cubicBezTo>
                    <a:pt x="0" y="104"/>
                    <a:pt x="0" y="104"/>
                    <a:pt x="0" y="104"/>
                  </a:cubicBezTo>
                  <a:cubicBezTo>
                    <a:pt x="0" y="78"/>
                    <a:pt x="0" y="78"/>
                    <a:pt x="0" y="78"/>
                  </a:cubicBezTo>
                  <a:cubicBezTo>
                    <a:pt x="24" y="73"/>
                    <a:pt x="24" y="73"/>
                    <a:pt x="24" y="73"/>
                  </a:cubicBezTo>
                  <a:cubicBezTo>
                    <a:pt x="31" y="56"/>
                    <a:pt x="31" y="56"/>
                    <a:pt x="31" y="56"/>
                  </a:cubicBezTo>
                  <a:cubicBezTo>
                    <a:pt x="17" y="36"/>
                    <a:pt x="17" y="36"/>
                    <a:pt x="17" y="36"/>
                  </a:cubicBezTo>
                  <a:cubicBezTo>
                    <a:pt x="36" y="17"/>
                    <a:pt x="36" y="17"/>
                    <a:pt x="36" y="17"/>
                  </a:cubicBezTo>
                  <a:cubicBezTo>
                    <a:pt x="56" y="31"/>
                    <a:pt x="56" y="31"/>
                    <a:pt x="56" y="31"/>
                  </a:cubicBezTo>
                  <a:cubicBezTo>
                    <a:pt x="73" y="24"/>
                    <a:pt x="73" y="24"/>
                    <a:pt x="73" y="24"/>
                  </a:cubicBezTo>
                  <a:cubicBezTo>
                    <a:pt x="78" y="0"/>
                    <a:pt x="78" y="0"/>
                    <a:pt x="78" y="0"/>
                  </a:cubicBezTo>
                  <a:lnTo>
                    <a:pt x="10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45" name="Rectangle 44"/>
          <p:cNvSpPr/>
          <p:nvPr/>
        </p:nvSpPr>
        <p:spPr>
          <a:xfrm>
            <a:off x="8868472" y="3220251"/>
            <a:ext cx="1692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Sistema</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120" name="Freeform 5014"/>
          <p:cNvSpPr>
            <a:spLocks noEditPoints="1"/>
          </p:cNvSpPr>
          <p:nvPr/>
        </p:nvSpPr>
        <p:spPr bwMode="auto">
          <a:xfrm>
            <a:off x="9013836" y="3265622"/>
            <a:ext cx="250516" cy="184071"/>
          </a:xfrm>
          <a:custGeom>
            <a:avLst/>
            <a:gdLst>
              <a:gd name="T0" fmla="*/ 360 w 360"/>
              <a:gd name="T1" fmla="*/ 256 h 278"/>
              <a:gd name="T2" fmla="*/ 360 w 360"/>
              <a:gd name="T3" fmla="*/ 252 h 278"/>
              <a:gd name="T4" fmla="*/ 358 w 360"/>
              <a:gd name="T5" fmla="*/ 252 h 278"/>
              <a:gd name="T6" fmla="*/ 318 w 360"/>
              <a:gd name="T7" fmla="*/ 200 h 278"/>
              <a:gd name="T8" fmla="*/ 314 w 360"/>
              <a:gd name="T9" fmla="*/ 198 h 278"/>
              <a:gd name="T10" fmla="*/ 50 w 360"/>
              <a:gd name="T11" fmla="*/ 196 h 278"/>
              <a:gd name="T12" fmla="*/ 46 w 360"/>
              <a:gd name="T13" fmla="*/ 198 h 278"/>
              <a:gd name="T14" fmla="*/ 2 w 360"/>
              <a:gd name="T15" fmla="*/ 250 h 278"/>
              <a:gd name="T16" fmla="*/ 2 w 360"/>
              <a:gd name="T17" fmla="*/ 252 h 278"/>
              <a:gd name="T18" fmla="*/ 0 w 360"/>
              <a:gd name="T19" fmla="*/ 252 h 278"/>
              <a:gd name="T20" fmla="*/ 0 w 360"/>
              <a:gd name="T21" fmla="*/ 256 h 278"/>
              <a:gd name="T22" fmla="*/ 0 w 360"/>
              <a:gd name="T23" fmla="*/ 256 h 278"/>
              <a:gd name="T24" fmla="*/ 0 w 360"/>
              <a:gd name="T25" fmla="*/ 268 h 278"/>
              <a:gd name="T26" fmla="*/ 4 w 360"/>
              <a:gd name="T27" fmla="*/ 276 h 278"/>
              <a:gd name="T28" fmla="*/ 10 w 360"/>
              <a:gd name="T29" fmla="*/ 278 h 278"/>
              <a:gd name="T30" fmla="*/ 350 w 360"/>
              <a:gd name="T31" fmla="*/ 278 h 278"/>
              <a:gd name="T32" fmla="*/ 356 w 360"/>
              <a:gd name="T33" fmla="*/ 276 h 278"/>
              <a:gd name="T34" fmla="*/ 360 w 360"/>
              <a:gd name="T35" fmla="*/ 268 h 278"/>
              <a:gd name="T36" fmla="*/ 360 w 360"/>
              <a:gd name="T37" fmla="*/ 256 h 278"/>
              <a:gd name="T38" fmla="*/ 360 w 360"/>
              <a:gd name="T39" fmla="*/ 256 h 278"/>
              <a:gd name="T40" fmla="*/ 146 w 360"/>
              <a:gd name="T41" fmla="*/ 234 h 278"/>
              <a:gd name="T42" fmla="*/ 226 w 360"/>
              <a:gd name="T43" fmla="*/ 254 h 278"/>
              <a:gd name="T44" fmla="*/ 338 w 360"/>
              <a:gd name="T45" fmla="*/ 268 h 278"/>
              <a:gd name="T46" fmla="*/ 334 w 360"/>
              <a:gd name="T47" fmla="*/ 270 h 278"/>
              <a:gd name="T48" fmla="*/ 332 w 360"/>
              <a:gd name="T49" fmla="*/ 270 h 278"/>
              <a:gd name="T50" fmla="*/ 326 w 360"/>
              <a:gd name="T51" fmla="*/ 268 h 278"/>
              <a:gd name="T52" fmla="*/ 324 w 360"/>
              <a:gd name="T53" fmla="*/ 262 h 278"/>
              <a:gd name="T54" fmla="*/ 326 w 360"/>
              <a:gd name="T55" fmla="*/ 256 h 278"/>
              <a:gd name="T56" fmla="*/ 328 w 360"/>
              <a:gd name="T57" fmla="*/ 256 h 278"/>
              <a:gd name="T58" fmla="*/ 334 w 360"/>
              <a:gd name="T59" fmla="*/ 256 h 278"/>
              <a:gd name="T60" fmla="*/ 338 w 360"/>
              <a:gd name="T61" fmla="*/ 256 h 278"/>
              <a:gd name="T62" fmla="*/ 340 w 360"/>
              <a:gd name="T63" fmla="*/ 262 h 278"/>
              <a:gd name="T64" fmla="*/ 340 w 360"/>
              <a:gd name="T65" fmla="*/ 266 h 278"/>
              <a:gd name="T66" fmla="*/ 338 w 360"/>
              <a:gd name="T67" fmla="*/ 268 h 278"/>
              <a:gd name="T68" fmla="*/ 306 w 360"/>
              <a:gd name="T69" fmla="*/ 184 h 278"/>
              <a:gd name="T70" fmla="*/ 310 w 360"/>
              <a:gd name="T71" fmla="*/ 184 h 278"/>
              <a:gd name="T72" fmla="*/ 318 w 360"/>
              <a:gd name="T73" fmla="*/ 178 h 278"/>
              <a:gd name="T74" fmla="*/ 318 w 360"/>
              <a:gd name="T75" fmla="*/ 12 h 278"/>
              <a:gd name="T76" fmla="*/ 318 w 360"/>
              <a:gd name="T77" fmla="*/ 6 h 278"/>
              <a:gd name="T78" fmla="*/ 310 w 360"/>
              <a:gd name="T79" fmla="*/ 0 h 278"/>
              <a:gd name="T80" fmla="*/ 54 w 360"/>
              <a:gd name="T81" fmla="*/ 0 h 278"/>
              <a:gd name="T82" fmla="*/ 50 w 360"/>
              <a:gd name="T83" fmla="*/ 0 h 278"/>
              <a:gd name="T84" fmla="*/ 42 w 360"/>
              <a:gd name="T85" fmla="*/ 6 h 278"/>
              <a:gd name="T86" fmla="*/ 42 w 360"/>
              <a:gd name="T87" fmla="*/ 172 h 278"/>
              <a:gd name="T88" fmla="*/ 42 w 360"/>
              <a:gd name="T89" fmla="*/ 178 h 278"/>
              <a:gd name="T90" fmla="*/ 50 w 360"/>
              <a:gd name="T91" fmla="*/ 184 h 278"/>
              <a:gd name="T92" fmla="*/ 54 w 360"/>
              <a:gd name="T93" fmla="*/ 184 h 278"/>
              <a:gd name="T94" fmla="*/ 294 w 360"/>
              <a:gd name="T95" fmla="*/ 24 h 278"/>
              <a:gd name="T96" fmla="*/ 66 w 360"/>
              <a:gd name="T97"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0" h="278">
                <a:moveTo>
                  <a:pt x="360" y="256"/>
                </a:moveTo>
                <a:lnTo>
                  <a:pt x="360" y="256"/>
                </a:lnTo>
                <a:lnTo>
                  <a:pt x="360" y="252"/>
                </a:lnTo>
                <a:lnTo>
                  <a:pt x="360" y="252"/>
                </a:lnTo>
                <a:lnTo>
                  <a:pt x="358" y="252"/>
                </a:lnTo>
                <a:lnTo>
                  <a:pt x="358" y="252"/>
                </a:lnTo>
                <a:lnTo>
                  <a:pt x="358" y="250"/>
                </a:lnTo>
                <a:lnTo>
                  <a:pt x="318" y="200"/>
                </a:lnTo>
                <a:lnTo>
                  <a:pt x="318" y="200"/>
                </a:lnTo>
                <a:lnTo>
                  <a:pt x="314" y="198"/>
                </a:lnTo>
                <a:lnTo>
                  <a:pt x="310" y="196"/>
                </a:lnTo>
                <a:lnTo>
                  <a:pt x="50" y="196"/>
                </a:lnTo>
                <a:lnTo>
                  <a:pt x="50" y="196"/>
                </a:lnTo>
                <a:lnTo>
                  <a:pt x="46" y="198"/>
                </a:lnTo>
                <a:lnTo>
                  <a:pt x="42" y="200"/>
                </a:lnTo>
                <a:lnTo>
                  <a:pt x="2" y="250"/>
                </a:lnTo>
                <a:lnTo>
                  <a:pt x="2" y="250"/>
                </a:lnTo>
                <a:lnTo>
                  <a:pt x="2" y="252"/>
                </a:lnTo>
                <a:lnTo>
                  <a:pt x="2" y="252"/>
                </a:lnTo>
                <a:lnTo>
                  <a:pt x="0" y="252"/>
                </a:lnTo>
                <a:lnTo>
                  <a:pt x="0" y="252"/>
                </a:lnTo>
                <a:lnTo>
                  <a:pt x="0" y="256"/>
                </a:lnTo>
                <a:lnTo>
                  <a:pt x="0" y="256"/>
                </a:lnTo>
                <a:lnTo>
                  <a:pt x="0" y="256"/>
                </a:lnTo>
                <a:lnTo>
                  <a:pt x="0" y="268"/>
                </a:lnTo>
                <a:lnTo>
                  <a:pt x="0" y="268"/>
                </a:lnTo>
                <a:lnTo>
                  <a:pt x="0" y="272"/>
                </a:lnTo>
                <a:lnTo>
                  <a:pt x="4" y="276"/>
                </a:lnTo>
                <a:lnTo>
                  <a:pt x="6" y="278"/>
                </a:lnTo>
                <a:lnTo>
                  <a:pt x="10" y="278"/>
                </a:lnTo>
                <a:lnTo>
                  <a:pt x="350" y="278"/>
                </a:lnTo>
                <a:lnTo>
                  <a:pt x="350" y="278"/>
                </a:lnTo>
                <a:lnTo>
                  <a:pt x="354" y="278"/>
                </a:lnTo>
                <a:lnTo>
                  <a:pt x="356" y="276"/>
                </a:lnTo>
                <a:lnTo>
                  <a:pt x="360" y="272"/>
                </a:lnTo>
                <a:lnTo>
                  <a:pt x="360" y="268"/>
                </a:lnTo>
                <a:lnTo>
                  <a:pt x="360" y="256"/>
                </a:lnTo>
                <a:lnTo>
                  <a:pt x="360" y="256"/>
                </a:lnTo>
                <a:lnTo>
                  <a:pt x="360" y="256"/>
                </a:lnTo>
                <a:lnTo>
                  <a:pt x="360" y="256"/>
                </a:lnTo>
                <a:close/>
                <a:moveTo>
                  <a:pt x="134" y="254"/>
                </a:moveTo>
                <a:lnTo>
                  <a:pt x="146" y="234"/>
                </a:lnTo>
                <a:lnTo>
                  <a:pt x="214" y="234"/>
                </a:lnTo>
                <a:lnTo>
                  <a:pt x="226" y="254"/>
                </a:lnTo>
                <a:lnTo>
                  <a:pt x="134" y="254"/>
                </a:lnTo>
                <a:close/>
                <a:moveTo>
                  <a:pt x="338" y="268"/>
                </a:moveTo>
                <a:lnTo>
                  <a:pt x="338" y="268"/>
                </a:lnTo>
                <a:lnTo>
                  <a:pt x="334" y="270"/>
                </a:lnTo>
                <a:lnTo>
                  <a:pt x="332" y="270"/>
                </a:lnTo>
                <a:lnTo>
                  <a:pt x="332" y="270"/>
                </a:lnTo>
                <a:lnTo>
                  <a:pt x="326" y="268"/>
                </a:lnTo>
                <a:lnTo>
                  <a:pt x="326" y="268"/>
                </a:lnTo>
                <a:lnTo>
                  <a:pt x="324" y="262"/>
                </a:lnTo>
                <a:lnTo>
                  <a:pt x="324" y="262"/>
                </a:lnTo>
                <a:lnTo>
                  <a:pt x="324" y="260"/>
                </a:lnTo>
                <a:lnTo>
                  <a:pt x="326" y="256"/>
                </a:lnTo>
                <a:lnTo>
                  <a:pt x="326" y="256"/>
                </a:lnTo>
                <a:lnTo>
                  <a:pt x="328" y="256"/>
                </a:lnTo>
                <a:lnTo>
                  <a:pt x="332" y="254"/>
                </a:lnTo>
                <a:lnTo>
                  <a:pt x="334" y="256"/>
                </a:lnTo>
                <a:lnTo>
                  <a:pt x="338" y="256"/>
                </a:lnTo>
                <a:lnTo>
                  <a:pt x="338" y="256"/>
                </a:lnTo>
                <a:lnTo>
                  <a:pt x="340" y="260"/>
                </a:lnTo>
                <a:lnTo>
                  <a:pt x="340" y="262"/>
                </a:lnTo>
                <a:lnTo>
                  <a:pt x="340" y="262"/>
                </a:lnTo>
                <a:lnTo>
                  <a:pt x="340" y="266"/>
                </a:lnTo>
                <a:lnTo>
                  <a:pt x="338" y="268"/>
                </a:lnTo>
                <a:lnTo>
                  <a:pt x="338" y="268"/>
                </a:lnTo>
                <a:close/>
                <a:moveTo>
                  <a:pt x="54" y="184"/>
                </a:moveTo>
                <a:lnTo>
                  <a:pt x="306" y="184"/>
                </a:lnTo>
                <a:lnTo>
                  <a:pt x="306" y="184"/>
                </a:lnTo>
                <a:lnTo>
                  <a:pt x="310" y="184"/>
                </a:lnTo>
                <a:lnTo>
                  <a:pt x="314" y="182"/>
                </a:lnTo>
                <a:lnTo>
                  <a:pt x="318" y="178"/>
                </a:lnTo>
                <a:lnTo>
                  <a:pt x="318" y="172"/>
                </a:lnTo>
                <a:lnTo>
                  <a:pt x="318" y="12"/>
                </a:lnTo>
                <a:lnTo>
                  <a:pt x="318" y="12"/>
                </a:lnTo>
                <a:lnTo>
                  <a:pt x="318" y="6"/>
                </a:lnTo>
                <a:lnTo>
                  <a:pt x="314" y="2"/>
                </a:lnTo>
                <a:lnTo>
                  <a:pt x="310" y="0"/>
                </a:lnTo>
                <a:lnTo>
                  <a:pt x="306" y="0"/>
                </a:lnTo>
                <a:lnTo>
                  <a:pt x="54" y="0"/>
                </a:lnTo>
                <a:lnTo>
                  <a:pt x="54" y="0"/>
                </a:lnTo>
                <a:lnTo>
                  <a:pt x="50" y="0"/>
                </a:lnTo>
                <a:lnTo>
                  <a:pt x="46" y="2"/>
                </a:lnTo>
                <a:lnTo>
                  <a:pt x="42" y="6"/>
                </a:lnTo>
                <a:lnTo>
                  <a:pt x="42" y="12"/>
                </a:lnTo>
                <a:lnTo>
                  <a:pt x="42" y="172"/>
                </a:lnTo>
                <a:lnTo>
                  <a:pt x="42" y="172"/>
                </a:lnTo>
                <a:lnTo>
                  <a:pt x="42" y="178"/>
                </a:lnTo>
                <a:lnTo>
                  <a:pt x="46" y="182"/>
                </a:lnTo>
                <a:lnTo>
                  <a:pt x="50" y="184"/>
                </a:lnTo>
                <a:lnTo>
                  <a:pt x="54" y="184"/>
                </a:lnTo>
                <a:lnTo>
                  <a:pt x="54" y="184"/>
                </a:lnTo>
                <a:close/>
                <a:moveTo>
                  <a:pt x="66" y="24"/>
                </a:moveTo>
                <a:lnTo>
                  <a:pt x="294" y="24"/>
                </a:lnTo>
                <a:lnTo>
                  <a:pt x="294" y="160"/>
                </a:lnTo>
                <a:lnTo>
                  <a:pt x="66" y="160"/>
                </a:lnTo>
                <a:lnTo>
                  <a:pt x="66" y="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grpSp>
        <p:nvGrpSpPr>
          <p:cNvPr id="15" name="Group 14">
            <a:extLst>
              <a:ext uri="{FF2B5EF4-FFF2-40B4-BE49-F238E27FC236}">
                <a16:creationId xmlns:a16="http://schemas.microsoft.com/office/drawing/2014/main" id="{F90E6F75-52E7-4C20-80C3-B6002248B6B7}"/>
              </a:ext>
            </a:extLst>
          </p:cNvPr>
          <p:cNvGrpSpPr/>
          <p:nvPr/>
        </p:nvGrpSpPr>
        <p:grpSpPr>
          <a:xfrm>
            <a:off x="1271465" y="2645174"/>
            <a:ext cx="2645723" cy="522388"/>
            <a:chOff x="623392" y="2645174"/>
            <a:chExt cx="2645723" cy="522388"/>
          </a:xfrm>
        </p:grpSpPr>
        <p:sp>
          <p:nvSpPr>
            <p:cNvPr id="52" name="16 Rectángulo redondeado"/>
            <p:cNvSpPr/>
            <p:nvPr/>
          </p:nvSpPr>
          <p:spPr>
            <a:xfrm>
              <a:off x="623392" y="2807562"/>
              <a:ext cx="2439942" cy="360000"/>
            </a:xfrm>
            <a:prstGeom prst="roundRect">
              <a:avLst/>
            </a:prstGeom>
            <a:solidFill>
              <a:schemeClr val="accent5">
                <a:lumMod val="50000"/>
              </a:schemeClr>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2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Características generales</a:t>
              </a:r>
            </a:p>
          </p:txBody>
        </p:sp>
        <p:grpSp>
          <p:nvGrpSpPr>
            <p:cNvPr id="12" name="Group 11">
              <a:extLst>
                <a:ext uri="{FF2B5EF4-FFF2-40B4-BE49-F238E27FC236}">
                  <a16:creationId xmlns:a16="http://schemas.microsoft.com/office/drawing/2014/main" id="{BDA0D93D-53AA-4E52-AEE9-C615AFDE9270}"/>
                </a:ext>
              </a:extLst>
            </p:cNvPr>
            <p:cNvGrpSpPr/>
            <p:nvPr/>
          </p:nvGrpSpPr>
          <p:grpSpPr>
            <a:xfrm>
              <a:off x="2837115" y="2645174"/>
              <a:ext cx="432000" cy="432000"/>
              <a:chOff x="2837115" y="2645174"/>
              <a:chExt cx="432000" cy="432000"/>
            </a:xfrm>
          </p:grpSpPr>
          <p:sp>
            <p:nvSpPr>
              <p:cNvPr id="43" name="Oval 42"/>
              <p:cNvSpPr/>
              <p:nvPr/>
            </p:nvSpPr>
            <p:spPr>
              <a:xfrm>
                <a:off x="2837115" y="2645174"/>
                <a:ext cx="432000" cy="432000"/>
              </a:xfrm>
              <a:prstGeom prst="ellipse">
                <a:avLst/>
              </a:prstGeom>
              <a:solidFill>
                <a:srgbClr val="00A3A1"/>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endParaRPr>
              </a:p>
            </p:txBody>
          </p:sp>
          <p:sp>
            <p:nvSpPr>
              <p:cNvPr id="34" name="Freeform 4958"/>
              <p:cNvSpPr>
                <a:spLocks noEditPoints="1"/>
              </p:cNvSpPr>
              <p:nvPr/>
            </p:nvSpPr>
            <p:spPr bwMode="auto">
              <a:xfrm>
                <a:off x="2920268" y="2709154"/>
                <a:ext cx="265695" cy="282144"/>
              </a:xfrm>
              <a:custGeom>
                <a:avLst/>
                <a:gdLst>
                  <a:gd name="T0" fmla="*/ 294 w 414"/>
                  <a:gd name="T1" fmla="*/ 176 h 404"/>
                  <a:gd name="T2" fmla="*/ 272 w 414"/>
                  <a:gd name="T3" fmla="*/ 200 h 404"/>
                  <a:gd name="T4" fmla="*/ 272 w 414"/>
                  <a:gd name="T5" fmla="*/ 220 h 404"/>
                  <a:gd name="T6" fmla="*/ 294 w 414"/>
                  <a:gd name="T7" fmla="*/ 244 h 404"/>
                  <a:gd name="T8" fmla="*/ 286 w 414"/>
                  <a:gd name="T9" fmla="*/ 316 h 404"/>
                  <a:gd name="T10" fmla="*/ 244 w 414"/>
                  <a:gd name="T11" fmla="*/ 338 h 404"/>
                  <a:gd name="T12" fmla="*/ 212 w 414"/>
                  <a:gd name="T13" fmla="*/ 316 h 404"/>
                  <a:gd name="T14" fmla="*/ 170 w 414"/>
                  <a:gd name="T15" fmla="*/ 332 h 404"/>
                  <a:gd name="T16" fmla="*/ 112 w 414"/>
                  <a:gd name="T17" fmla="*/ 378 h 404"/>
                  <a:gd name="T18" fmla="*/ 128 w 414"/>
                  <a:gd name="T19" fmla="*/ 390 h 404"/>
                  <a:gd name="T20" fmla="*/ 174 w 414"/>
                  <a:gd name="T21" fmla="*/ 372 h 404"/>
                  <a:gd name="T22" fmla="*/ 212 w 414"/>
                  <a:gd name="T23" fmla="*/ 382 h 404"/>
                  <a:gd name="T24" fmla="*/ 244 w 414"/>
                  <a:gd name="T25" fmla="*/ 358 h 404"/>
                  <a:gd name="T26" fmla="*/ 302 w 414"/>
                  <a:gd name="T27" fmla="*/ 328 h 404"/>
                  <a:gd name="T28" fmla="*/ 314 w 414"/>
                  <a:gd name="T29" fmla="*/ 288 h 404"/>
                  <a:gd name="T30" fmla="*/ 336 w 414"/>
                  <a:gd name="T31" fmla="*/ 228 h 404"/>
                  <a:gd name="T32" fmla="*/ 414 w 414"/>
                  <a:gd name="T33" fmla="*/ 210 h 404"/>
                  <a:gd name="T34" fmla="*/ 330 w 414"/>
                  <a:gd name="T35" fmla="*/ 184 h 404"/>
                  <a:gd name="T36" fmla="*/ 200 w 414"/>
                  <a:gd name="T37" fmla="*/ 364 h 404"/>
                  <a:gd name="T38" fmla="*/ 186 w 414"/>
                  <a:gd name="T39" fmla="*/ 348 h 404"/>
                  <a:gd name="T40" fmla="*/ 200 w 414"/>
                  <a:gd name="T41" fmla="*/ 334 h 404"/>
                  <a:gd name="T42" fmla="*/ 216 w 414"/>
                  <a:gd name="T43" fmla="*/ 348 h 404"/>
                  <a:gd name="T44" fmla="*/ 200 w 414"/>
                  <a:gd name="T45" fmla="*/ 364 h 404"/>
                  <a:gd name="T46" fmla="*/ 334 w 414"/>
                  <a:gd name="T47" fmla="*/ 138 h 404"/>
                  <a:gd name="T48" fmla="*/ 16 w 414"/>
                  <a:gd name="T49" fmla="*/ 292 h 404"/>
                  <a:gd name="T50" fmla="*/ 46 w 414"/>
                  <a:gd name="T51" fmla="*/ 240 h 404"/>
                  <a:gd name="T52" fmla="*/ 80 w 414"/>
                  <a:gd name="T53" fmla="*/ 240 h 404"/>
                  <a:gd name="T54" fmla="*/ 120 w 414"/>
                  <a:gd name="T55" fmla="*/ 238 h 404"/>
                  <a:gd name="T56" fmla="*/ 168 w 414"/>
                  <a:gd name="T57" fmla="*/ 220 h 404"/>
                  <a:gd name="T58" fmla="*/ 136 w 414"/>
                  <a:gd name="T59" fmla="*/ 200 h 404"/>
                  <a:gd name="T60" fmla="*/ 120 w 414"/>
                  <a:gd name="T61" fmla="*/ 182 h 404"/>
                  <a:gd name="T62" fmla="*/ 86 w 414"/>
                  <a:gd name="T63" fmla="*/ 176 h 404"/>
                  <a:gd name="T64" fmla="*/ 62 w 414"/>
                  <a:gd name="T65" fmla="*/ 206 h 404"/>
                  <a:gd name="T66" fmla="*/ 16 w 414"/>
                  <a:gd name="T67" fmla="*/ 242 h 404"/>
                  <a:gd name="T68" fmla="*/ 6 w 414"/>
                  <a:gd name="T69" fmla="*/ 292 h 404"/>
                  <a:gd name="T70" fmla="*/ 104 w 414"/>
                  <a:gd name="T71" fmla="*/ 196 h 404"/>
                  <a:gd name="T72" fmla="*/ 112 w 414"/>
                  <a:gd name="T73" fmla="*/ 216 h 404"/>
                  <a:gd name="T74" fmla="*/ 92 w 414"/>
                  <a:gd name="T75" fmla="*/ 224 h 404"/>
                  <a:gd name="T76" fmla="*/ 84 w 414"/>
                  <a:gd name="T77" fmla="*/ 204 h 404"/>
                  <a:gd name="T78" fmla="*/ 108 w 414"/>
                  <a:gd name="T79" fmla="*/ 306 h 404"/>
                  <a:gd name="T80" fmla="*/ 124 w 414"/>
                  <a:gd name="T81" fmla="*/ 284 h 404"/>
                  <a:gd name="T82" fmla="*/ 184 w 414"/>
                  <a:gd name="T83" fmla="*/ 234 h 404"/>
                  <a:gd name="T84" fmla="*/ 212 w 414"/>
                  <a:gd name="T85" fmla="*/ 202 h 404"/>
                  <a:gd name="T86" fmla="*/ 180 w 414"/>
                  <a:gd name="T87" fmla="*/ 276 h 404"/>
                  <a:gd name="T88" fmla="*/ 108 w 414"/>
                  <a:gd name="T89" fmla="*/ 306 h 404"/>
                  <a:gd name="T90" fmla="*/ 212 w 414"/>
                  <a:gd name="T91" fmla="*/ 68 h 404"/>
                  <a:gd name="T92" fmla="*/ 236 w 414"/>
                  <a:gd name="T93" fmla="*/ 34 h 404"/>
                  <a:gd name="T94" fmla="*/ 222 w 414"/>
                  <a:gd name="T95" fmla="*/ 6 h 404"/>
                  <a:gd name="T96" fmla="*/ 194 w 414"/>
                  <a:gd name="T97" fmla="*/ 0 h 404"/>
                  <a:gd name="T98" fmla="*/ 168 w 414"/>
                  <a:gd name="T99" fmla="*/ 22 h 404"/>
                  <a:gd name="T100" fmla="*/ 174 w 414"/>
                  <a:gd name="T101" fmla="*/ 56 h 404"/>
                  <a:gd name="T102" fmla="*/ 202 w 414"/>
                  <a:gd name="T103" fmla="*/ 20 h 404"/>
                  <a:gd name="T104" fmla="*/ 216 w 414"/>
                  <a:gd name="T105" fmla="*/ 34 h 404"/>
                  <a:gd name="T106" fmla="*/ 202 w 414"/>
                  <a:gd name="T107" fmla="*/ 50 h 404"/>
                  <a:gd name="T108" fmla="*/ 186 w 414"/>
                  <a:gd name="T109" fmla="*/ 34 h 404"/>
                  <a:gd name="T110" fmla="*/ 202 w 414"/>
                  <a:gd name="T111" fmla="*/ 20 h 404"/>
                  <a:gd name="T112" fmla="*/ 2 w 414"/>
                  <a:gd name="T113" fmla="*/ 138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4" h="404">
                    <a:moveTo>
                      <a:pt x="314" y="176"/>
                    </a:moveTo>
                    <a:lnTo>
                      <a:pt x="314" y="30"/>
                    </a:lnTo>
                    <a:lnTo>
                      <a:pt x="314" y="30"/>
                    </a:lnTo>
                    <a:lnTo>
                      <a:pt x="294" y="20"/>
                    </a:lnTo>
                    <a:lnTo>
                      <a:pt x="294" y="176"/>
                    </a:lnTo>
                    <a:lnTo>
                      <a:pt x="294" y="176"/>
                    </a:lnTo>
                    <a:lnTo>
                      <a:pt x="286" y="180"/>
                    </a:lnTo>
                    <a:lnTo>
                      <a:pt x="280" y="184"/>
                    </a:lnTo>
                    <a:lnTo>
                      <a:pt x="274" y="192"/>
                    </a:lnTo>
                    <a:lnTo>
                      <a:pt x="272" y="200"/>
                    </a:lnTo>
                    <a:lnTo>
                      <a:pt x="232" y="200"/>
                    </a:lnTo>
                    <a:lnTo>
                      <a:pt x="232" y="202"/>
                    </a:lnTo>
                    <a:lnTo>
                      <a:pt x="232" y="202"/>
                    </a:lnTo>
                    <a:lnTo>
                      <a:pt x="230" y="220"/>
                    </a:lnTo>
                    <a:lnTo>
                      <a:pt x="272" y="220"/>
                    </a:lnTo>
                    <a:lnTo>
                      <a:pt x="272" y="220"/>
                    </a:lnTo>
                    <a:lnTo>
                      <a:pt x="274" y="228"/>
                    </a:lnTo>
                    <a:lnTo>
                      <a:pt x="280" y="234"/>
                    </a:lnTo>
                    <a:lnTo>
                      <a:pt x="286" y="240"/>
                    </a:lnTo>
                    <a:lnTo>
                      <a:pt x="294" y="244"/>
                    </a:lnTo>
                    <a:lnTo>
                      <a:pt x="294" y="288"/>
                    </a:lnTo>
                    <a:lnTo>
                      <a:pt x="294" y="288"/>
                    </a:lnTo>
                    <a:lnTo>
                      <a:pt x="294" y="298"/>
                    </a:lnTo>
                    <a:lnTo>
                      <a:pt x="290" y="308"/>
                    </a:lnTo>
                    <a:lnTo>
                      <a:pt x="286" y="316"/>
                    </a:lnTo>
                    <a:lnTo>
                      <a:pt x="280" y="324"/>
                    </a:lnTo>
                    <a:lnTo>
                      <a:pt x="272" y="330"/>
                    </a:lnTo>
                    <a:lnTo>
                      <a:pt x="264" y="334"/>
                    </a:lnTo>
                    <a:lnTo>
                      <a:pt x="254" y="338"/>
                    </a:lnTo>
                    <a:lnTo>
                      <a:pt x="244" y="338"/>
                    </a:lnTo>
                    <a:lnTo>
                      <a:pt x="234" y="338"/>
                    </a:lnTo>
                    <a:lnTo>
                      <a:pt x="234" y="338"/>
                    </a:lnTo>
                    <a:lnTo>
                      <a:pt x="230" y="328"/>
                    </a:lnTo>
                    <a:lnTo>
                      <a:pt x="222" y="320"/>
                    </a:lnTo>
                    <a:lnTo>
                      <a:pt x="212" y="316"/>
                    </a:lnTo>
                    <a:lnTo>
                      <a:pt x="200" y="314"/>
                    </a:lnTo>
                    <a:lnTo>
                      <a:pt x="200" y="314"/>
                    </a:lnTo>
                    <a:lnTo>
                      <a:pt x="188" y="316"/>
                    </a:lnTo>
                    <a:lnTo>
                      <a:pt x="178" y="322"/>
                    </a:lnTo>
                    <a:lnTo>
                      <a:pt x="170" y="332"/>
                    </a:lnTo>
                    <a:lnTo>
                      <a:pt x="166" y="342"/>
                    </a:lnTo>
                    <a:lnTo>
                      <a:pt x="166" y="342"/>
                    </a:lnTo>
                    <a:lnTo>
                      <a:pt x="146" y="350"/>
                    </a:lnTo>
                    <a:lnTo>
                      <a:pt x="128" y="362"/>
                    </a:lnTo>
                    <a:lnTo>
                      <a:pt x="112" y="378"/>
                    </a:lnTo>
                    <a:lnTo>
                      <a:pt x="100" y="396"/>
                    </a:lnTo>
                    <a:lnTo>
                      <a:pt x="100" y="396"/>
                    </a:lnTo>
                    <a:lnTo>
                      <a:pt x="118" y="404"/>
                    </a:lnTo>
                    <a:lnTo>
                      <a:pt x="118" y="404"/>
                    </a:lnTo>
                    <a:lnTo>
                      <a:pt x="128" y="390"/>
                    </a:lnTo>
                    <a:lnTo>
                      <a:pt x="140" y="378"/>
                    </a:lnTo>
                    <a:lnTo>
                      <a:pt x="152" y="370"/>
                    </a:lnTo>
                    <a:lnTo>
                      <a:pt x="168" y="362"/>
                    </a:lnTo>
                    <a:lnTo>
                      <a:pt x="168" y="362"/>
                    </a:lnTo>
                    <a:lnTo>
                      <a:pt x="174" y="372"/>
                    </a:lnTo>
                    <a:lnTo>
                      <a:pt x="182" y="378"/>
                    </a:lnTo>
                    <a:lnTo>
                      <a:pt x="190" y="382"/>
                    </a:lnTo>
                    <a:lnTo>
                      <a:pt x="200" y="384"/>
                    </a:lnTo>
                    <a:lnTo>
                      <a:pt x="200" y="384"/>
                    </a:lnTo>
                    <a:lnTo>
                      <a:pt x="212" y="382"/>
                    </a:lnTo>
                    <a:lnTo>
                      <a:pt x="222" y="378"/>
                    </a:lnTo>
                    <a:lnTo>
                      <a:pt x="230" y="370"/>
                    </a:lnTo>
                    <a:lnTo>
                      <a:pt x="234" y="358"/>
                    </a:lnTo>
                    <a:lnTo>
                      <a:pt x="244" y="358"/>
                    </a:lnTo>
                    <a:lnTo>
                      <a:pt x="244" y="358"/>
                    </a:lnTo>
                    <a:lnTo>
                      <a:pt x="258" y="358"/>
                    </a:lnTo>
                    <a:lnTo>
                      <a:pt x="272" y="354"/>
                    </a:lnTo>
                    <a:lnTo>
                      <a:pt x="284" y="346"/>
                    </a:lnTo>
                    <a:lnTo>
                      <a:pt x="294" y="338"/>
                    </a:lnTo>
                    <a:lnTo>
                      <a:pt x="302" y="328"/>
                    </a:lnTo>
                    <a:lnTo>
                      <a:pt x="310" y="316"/>
                    </a:lnTo>
                    <a:lnTo>
                      <a:pt x="314" y="302"/>
                    </a:lnTo>
                    <a:lnTo>
                      <a:pt x="314" y="288"/>
                    </a:lnTo>
                    <a:lnTo>
                      <a:pt x="314" y="288"/>
                    </a:lnTo>
                    <a:lnTo>
                      <a:pt x="314" y="288"/>
                    </a:lnTo>
                    <a:lnTo>
                      <a:pt x="314" y="244"/>
                    </a:lnTo>
                    <a:lnTo>
                      <a:pt x="314" y="244"/>
                    </a:lnTo>
                    <a:lnTo>
                      <a:pt x="324" y="240"/>
                    </a:lnTo>
                    <a:lnTo>
                      <a:pt x="330" y="234"/>
                    </a:lnTo>
                    <a:lnTo>
                      <a:pt x="336" y="228"/>
                    </a:lnTo>
                    <a:lnTo>
                      <a:pt x="338" y="220"/>
                    </a:lnTo>
                    <a:lnTo>
                      <a:pt x="414" y="220"/>
                    </a:lnTo>
                    <a:lnTo>
                      <a:pt x="414" y="220"/>
                    </a:lnTo>
                    <a:lnTo>
                      <a:pt x="414" y="210"/>
                    </a:lnTo>
                    <a:lnTo>
                      <a:pt x="414" y="210"/>
                    </a:lnTo>
                    <a:lnTo>
                      <a:pt x="414" y="200"/>
                    </a:lnTo>
                    <a:lnTo>
                      <a:pt x="338" y="200"/>
                    </a:lnTo>
                    <a:lnTo>
                      <a:pt x="338" y="200"/>
                    </a:lnTo>
                    <a:lnTo>
                      <a:pt x="336" y="192"/>
                    </a:lnTo>
                    <a:lnTo>
                      <a:pt x="330" y="184"/>
                    </a:lnTo>
                    <a:lnTo>
                      <a:pt x="324" y="180"/>
                    </a:lnTo>
                    <a:lnTo>
                      <a:pt x="314" y="176"/>
                    </a:lnTo>
                    <a:lnTo>
                      <a:pt x="314" y="176"/>
                    </a:lnTo>
                    <a:close/>
                    <a:moveTo>
                      <a:pt x="200" y="364"/>
                    </a:moveTo>
                    <a:lnTo>
                      <a:pt x="200" y="364"/>
                    </a:lnTo>
                    <a:lnTo>
                      <a:pt x="194" y="364"/>
                    </a:lnTo>
                    <a:lnTo>
                      <a:pt x="190" y="360"/>
                    </a:lnTo>
                    <a:lnTo>
                      <a:pt x="186" y="354"/>
                    </a:lnTo>
                    <a:lnTo>
                      <a:pt x="186" y="348"/>
                    </a:lnTo>
                    <a:lnTo>
                      <a:pt x="186" y="348"/>
                    </a:lnTo>
                    <a:lnTo>
                      <a:pt x="186" y="342"/>
                    </a:lnTo>
                    <a:lnTo>
                      <a:pt x="190" y="338"/>
                    </a:lnTo>
                    <a:lnTo>
                      <a:pt x="194" y="334"/>
                    </a:lnTo>
                    <a:lnTo>
                      <a:pt x="200" y="334"/>
                    </a:lnTo>
                    <a:lnTo>
                      <a:pt x="200" y="334"/>
                    </a:lnTo>
                    <a:lnTo>
                      <a:pt x="206" y="334"/>
                    </a:lnTo>
                    <a:lnTo>
                      <a:pt x="212" y="338"/>
                    </a:lnTo>
                    <a:lnTo>
                      <a:pt x="216" y="342"/>
                    </a:lnTo>
                    <a:lnTo>
                      <a:pt x="216" y="348"/>
                    </a:lnTo>
                    <a:lnTo>
                      <a:pt x="216" y="348"/>
                    </a:lnTo>
                    <a:lnTo>
                      <a:pt x="216" y="354"/>
                    </a:lnTo>
                    <a:lnTo>
                      <a:pt x="212" y="360"/>
                    </a:lnTo>
                    <a:lnTo>
                      <a:pt x="206" y="364"/>
                    </a:lnTo>
                    <a:lnTo>
                      <a:pt x="200" y="364"/>
                    </a:lnTo>
                    <a:lnTo>
                      <a:pt x="200" y="364"/>
                    </a:lnTo>
                    <a:close/>
                    <a:moveTo>
                      <a:pt x="334" y="118"/>
                    </a:moveTo>
                    <a:lnTo>
                      <a:pt x="394" y="118"/>
                    </a:lnTo>
                    <a:lnTo>
                      <a:pt x="394" y="118"/>
                    </a:lnTo>
                    <a:lnTo>
                      <a:pt x="402" y="138"/>
                    </a:lnTo>
                    <a:lnTo>
                      <a:pt x="334" y="138"/>
                    </a:lnTo>
                    <a:lnTo>
                      <a:pt x="334" y="118"/>
                    </a:lnTo>
                    <a:close/>
                    <a:moveTo>
                      <a:pt x="16" y="310"/>
                    </a:moveTo>
                    <a:lnTo>
                      <a:pt x="16" y="304"/>
                    </a:lnTo>
                    <a:lnTo>
                      <a:pt x="16" y="304"/>
                    </a:lnTo>
                    <a:lnTo>
                      <a:pt x="16" y="292"/>
                    </a:lnTo>
                    <a:lnTo>
                      <a:pt x="20" y="278"/>
                    </a:lnTo>
                    <a:lnTo>
                      <a:pt x="24" y="268"/>
                    </a:lnTo>
                    <a:lnTo>
                      <a:pt x="30" y="256"/>
                    </a:lnTo>
                    <a:lnTo>
                      <a:pt x="38" y="248"/>
                    </a:lnTo>
                    <a:lnTo>
                      <a:pt x="46" y="240"/>
                    </a:lnTo>
                    <a:lnTo>
                      <a:pt x="56" y="232"/>
                    </a:lnTo>
                    <a:lnTo>
                      <a:pt x="66" y="226"/>
                    </a:lnTo>
                    <a:lnTo>
                      <a:pt x="66" y="226"/>
                    </a:lnTo>
                    <a:lnTo>
                      <a:pt x="72" y="234"/>
                    </a:lnTo>
                    <a:lnTo>
                      <a:pt x="80" y="240"/>
                    </a:lnTo>
                    <a:lnTo>
                      <a:pt x="88" y="244"/>
                    </a:lnTo>
                    <a:lnTo>
                      <a:pt x="98" y="246"/>
                    </a:lnTo>
                    <a:lnTo>
                      <a:pt x="98" y="246"/>
                    </a:lnTo>
                    <a:lnTo>
                      <a:pt x="110" y="244"/>
                    </a:lnTo>
                    <a:lnTo>
                      <a:pt x="120" y="238"/>
                    </a:lnTo>
                    <a:lnTo>
                      <a:pt x="128" y="230"/>
                    </a:lnTo>
                    <a:lnTo>
                      <a:pt x="132" y="220"/>
                    </a:lnTo>
                    <a:lnTo>
                      <a:pt x="132" y="220"/>
                    </a:lnTo>
                    <a:lnTo>
                      <a:pt x="136" y="220"/>
                    </a:lnTo>
                    <a:lnTo>
                      <a:pt x="168" y="220"/>
                    </a:lnTo>
                    <a:lnTo>
                      <a:pt x="168" y="220"/>
                    </a:lnTo>
                    <a:lnTo>
                      <a:pt x="170" y="212"/>
                    </a:lnTo>
                    <a:lnTo>
                      <a:pt x="172" y="202"/>
                    </a:lnTo>
                    <a:lnTo>
                      <a:pt x="172" y="200"/>
                    </a:lnTo>
                    <a:lnTo>
                      <a:pt x="136" y="200"/>
                    </a:lnTo>
                    <a:lnTo>
                      <a:pt x="136" y="200"/>
                    </a:lnTo>
                    <a:lnTo>
                      <a:pt x="132" y="200"/>
                    </a:lnTo>
                    <a:lnTo>
                      <a:pt x="132" y="200"/>
                    </a:lnTo>
                    <a:lnTo>
                      <a:pt x="128" y="190"/>
                    </a:lnTo>
                    <a:lnTo>
                      <a:pt x="120" y="182"/>
                    </a:lnTo>
                    <a:lnTo>
                      <a:pt x="110" y="176"/>
                    </a:lnTo>
                    <a:lnTo>
                      <a:pt x="98" y="174"/>
                    </a:lnTo>
                    <a:lnTo>
                      <a:pt x="98" y="174"/>
                    </a:lnTo>
                    <a:lnTo>
                      <a:pt x="92" y="176"/>
                    </a:lnTo>
                    <a:lnTo>
                      <a:pt x="86" y="176"/>
                    </a:lnTo>
                    <a:lnTo>
                      <a:pt x="74" y="184"/>
                    </a:lnTo>
                    <a:lnTo>
                      <a:pt x="66" y="194"/>
                    </a:lnTo>
                    <a:lnTo>
                      <a:pt x="64" y="200"/>
                    </a:lnTo>
                    <a:lnTo>
                      <a:pt x="62" y="206"/>
                    </a:lnTo>
                    <a:lnTo>
                      <a:pt x="62" y="206"/>
                    </a:lnTo>
                    <a:lnTo>
                      <a:pt x="52" y="212"/>
                    </a:lnTo>
                    <a:lnTo>
                      <a:pt x="42" y="218"/>
                    </a:lnTo>
                    <a:lnTo>
                      <a:pt x="32" y="224"/>
                    </a:lnTo>
                    <a:lnTo>
                      <a:pt x="24" y="232"/>
                    </a:lnTo>
                    <a:lnTo>
                      <a:pt x="16" y="242"/>
                    </a:lnTo>
                    <a:lnTo>
                      <a:pt x="10" y="252"/>
                    </a:lnTo>
                    <a:lnTo>
                      <a:pt x="4" y="262"/>
                    </a:lnTo>
                    <a:lnTo>
                      <a:pt x="0" y="274"/>
                    </a:lnTo>
                    <a:lnTo>
                      <a:pt x="0" y="274"/>
                    </a:lnTo>
                    <a:lnTo>
                      <a:pt x="6" y="292"/>
                    </a:lnTo>
                    <a:lnTo>
                      <a:pt x="16" y="310"/>
                    </a:lnTo>
                    <a:lnTo>
                      <a:pt x="16" y="310"/>
                    </a:lnTo>
                    <a:close/>
                    <a:moveTo>
                      <a:pt x="98" y="194"/>
                    </a:moveTo>
                    <a:lnTo>
                      <a:pt x="98" y="194"/>
                    </a:lnTo>
                    <a:lnTo>
                      <a:pt x="104" y="196"/>
                    </a:lnTo>
                    <a:lnTo>
                      <a:pt x="110" y="198"/>
                    </a:lnTo>
                    <a:lnTo>
                      <a:pt x="112" y="204"/>
                    </a:lnTo>
                    <a:lnTo>
                      <a:pt x="114" y="210"/>
                    </a:lnTo>
                    <a:lnTo>
                      <a:pt x="114" y="210"/>
                    </a:lnTo>
                    <a:lnTo>
                      <a:pt x="112" y="216"/>
                    </a:lnTo>
                    <a:lnTo>
                      <a:pt x="110" y="220"/>
                    </a:lnTo>
                    <a:lnTo>
                      <a:pt x="104" y="224"/>
                    </a:lnTo>
                    <a:lnTo>
                      <a:pt x="98" y="226"/>
                    </a:lnTo>
                    <a:lnTo>
                      <a:pt x="98" y="226"/>
                    </a:lnTo>
                    <a:lnTo>
                      <a:pt x="92" y="224"/>
                    </a:lnTo>
                    <a:lnTo>
                      <a:pt x="88" y="220"/>
                    </a:lnTo>
                    <a:lnTo>
                      <a:pt x="84" y="216"/>
                    </a:lnTo>
                    <a:lnTo>
                      <a:pt x="82" y="210"/>
                    </a:lnTo>
                    <a:lnTo>
                      <a:pt x="82" y="210"/>
                    </a:lnTo>
                    <a:lnTo>
                      <a:pt x="84" y="204"/>
                    </a:lnTo>
                    <a:lnTo>
                      <a:pt x="88" y="198"/>
                    </a:lnTo>
                    <a:lnTo>
                      <a:pt x="92" y="196"/>
                    </a:lnTo>
                    <a:lnTo>
                      <a:pt x="98" y="194"/>
                    </a:lnTo>
                    <a:lnTo>
                      <a:pt x="98" y="194"/>
                    </a:lnTo>
                    <a:close/>
                    <a:moveTo>
                      <a:pt x="108" y="306"/>
                    </a:moveTo>
                    <a:lnTo>
                      <a:pt x="36" y="306"/>
                    </a:lnTo>
                    <a:lnTo>
                      <a:pt x="36" y="286"/>
                    </a:lnTo>
                    <a:lnTo>
                      <a:pt x="108" y="286"/>
                    </a:lnTo>
                    <a:lnTo>
                      <a:pt x="108" y="286"/>
                    </a:lnTo>
                    <a:lnTo>
                      <a:pt x="124" y="284"/>
                    </a:lnTo>
                    <a:lnTo>
                      <a:pt x="140" y="280"/>
                    </a:lnTo>
                    <a:lnTo>
                      <a:pt x="154" y="272"/>
                    </a:lnTo>
                    <a:lnTo>
                      <a:pt x="166" y="262"/>
                    </a:lnTo>
                    <a:lnTo>
                      <a:pt x="178" y="250"/>
                    </a:lnTo>
                    <a:lnTo>
                      <a:pt x="184" y="234"/>
                    </a:lnTo>
                    <a:lnTo>
                      <a:pt x="190" y="220"/>
                    </a:lnTo>
                    <a:lnTo>
                      <a:pt x="192" y="202"/>
                    </a:lnTo>
                    <a:lnTo>
                      <a:pt x="192" y="158"/>
                    </a:lnTo>
                    <a:lnTo>
                      <a:pt x="212" y="158"/>
                    </a:lnTo>
                    <a:lnTo>
                      <a:pt x="212" y="202"/>
                    </a:lnTo>
                    <a:lnTo>
                      <a:pt x="212" y="202"/>
                    </a:lnTo>
                    <a:lnTo>
                      <a:pt x="210" y="224"/>
                    </a:lnTo>
                    <a:lnTo>
                      <a:pt x="204" y="242"/>
                    </a:lnTo>
                    <a:lnTo>
                      <a:pt x="194" y="260"/>
                    </a:lnTo>
                    <a:lnTo>
                      <a:pt x="180" y="276"/>
                    </a:lnTo>
                    <a:lnTo>
                      <a:pt x="166" y="288"/>
                    </a:lnTo>
                    <a:lnTo>
                      <a:pt x="148" y="298"/>
                    </a:lnTo>
                    <a:lnTo>
                      <a:pt x="128" y="304"/>
                    </a:lnTo>
                    <a:lnTo>
                      <a:pt x="108" y="306"/>
                    </a:lnTo>
                    <a:lnTo>
                      <a:pt x="108" y="306"/>
                    </a:lnTo>
                    <a:close/>
                    <a:moveTo>
                      <a:pt x="192" y="68"/>
                    </a:moveTo>
                    <a:lnTo>
                      <a:pt x="192" y="98"/>
                    </a:lnTo>
                    <a:lnTo>
                      <a:pt x="212" y="98"/>
                    </a:lnTo>
                    <a:lnTo>
                      <a:pt x="212" y="68"/>
                    </a:lnTo>
                    <a:lnTo>
                      <a:pt x="212" y="68"/>
                    </a:lnTo>
                    <a:lnTo>
                      <a:pt x="222" y="64"/>
                    </a:lnTo>
                    <a:lnTo>
                      <a:pt x="230" y="56"/>
                    </a:lnTo>
                    <a:lnTo>
                      <a:pt x="236" y="46"/>
                    </a:lnTo>
                    <a:lnTo>
                      <a:pt x="236" y="34"/>
                    </a:lnTo>
                    <a:lnTo>
                      <a:pt x="236" y="34"/>
                    </a:lnTo>
                    <a:lnTo>
                      <a:pt x="236" y="28"/>
                    </a:lnTo>
                    <a:lnTo>
                      <a:pt x="234" y="22"/>
                    </a:lnTo>
                    <a:lnTo>
                      <a:pt x="230" y="16"/>
                    </a:lnTo>
                    <a:lnTo>
                      <a:pt x="226" y="10"/>
                    </a:lnTo>
                    <a:lnTo>
                      <a:pt x="222" y="6"/>
                    </a:lnTo>
                    <a:lnTo>
                      <a:pt x="216" y="2"/>
                    </a:lnTo>
                    <a:lnTo>
                      <a:pt x="208" y="0"/>
                    </a:lnTo>
                    <a:lnTo>
                      <a:pt x="202" y="0"/>
                    </a:lnTo>
                    <a:lnTo>
                      <a:pt x="202" y="0"/>
                    </a:lnTo>
                    <a:lnTo>
                      <a:pt x="194" y="0"/>
                    </a:lnTo>
                    <a:lnTo>
                      <a:pt x="188" y="2"/>
                    </a:lnTo>
                    <a:lnTo>
                      <a:pt x="182" y="6"/>
                    </a:lnTo>
                    <a:lnTo>
                      <a:pt x="176" y="10"/>
                    </a:lnTo>
                    <a:lnTo>
                      <a:pt x="172" y="16"/>
                    </a:lnTo>
                    <a:lnTo>
                      <a:pt x="168" y="22"/>
                    </a:lnTo>
                    <a:lnTo>
                      <a:pt x="166" y="28"/>
                    </a:lnTo>
                    <a:lnTo>
                      <a:pt x="166" y="34"/>
                    </a:lnTo>
                    <a:lnTo>
                      <a:pt x="166" y="34"/>
                    </a:lnTo>
                    <a:lnTo>
                      <a:pt x="168" y="46"/>
                    </a:lnTo>
                    <a:lnTo>
                      <a:pt x="174" y="56"/>
                    </a:lnTo>
                    <a:lnTo>
                      <a:pt x="182" y="64"/>
                    </a:lnTo>
                    <a:lnTo>
                      <a:pt x="192" y="68"/>
                    </a:lnTo>
                    <a:lnTo>
                      <a:pt x="192" y="68"/>
                    </a:lnTo>
                    <a:close/>
                    <a:moveTo>
                      <a:pt x="202" y="20"/>
                    </a:moveTo>
                    <a:lnTo>
                      <a:pt x="202" y="20"/>
                    </a:lnTo>
                    <a:lnTo>
                      <a:pt x="208" y="20"/>
                    </a:lnTo>
                    <a:lnTo>
                      <a:pt x="212" y="24"/>
                    </a:lnTo>
                    <a:lnTo>
                      <a:pt x="216" y="28"/>
                    </a:lnTo>
                    <a:lnTo>
                      <a:pt x="216" y="34"/>
                    </a:lnTo>
                    <a:lnTo>
                      <a:pt x="216" y="34"/>
                    </a:lnTo>
                    <a:lnTo>
                      <a:pt x="216" y="40"/>
                    </a:lnTo>
                    <a:lnTo>
                      <a:pt x="212" y="46"/>
                    </a:lnTo>
                    <a:lnTo>
                      <a:pt x="208" y="50"/>
                    </a:lnTo>
                    <a:lnTo>
                      <a:pt x="202" y="50"/>
                    </a:lnTo>
                    <a:lnTo>
                      <a:pt x="202" y="50"/>
                    </a:lnTo>
                    <a:lnTo>
                      <a:pt x="196" y="50"/>
                    </a:lnTo>
                    <a:lnTo>
                      <a:pt x="190" y="46"/>
                    </a:lnTo>
                    <a:lnTo>
                      <a:pt x="188" y="40"/>
                    </a:lnTo>
                    <a:lnTo>
                      <a:pt x="186" y="34"/>
                    </a:lnTo>
                    <a:lnTo>
                      <a:pt x="186" y="34"/>
                    </a:lnTo>
                    <a:lnTo>
                      <a:pt x="188" y="28"/>
                    </a:lnTo>
                    <a:lnTo>
                      <a:pt x="190" y="24"/>
                    </a:lnTo>
                    <a:lnTo>
                      <a:pt x="196" y="20"/>
                    </a:lnTo>
                    <a:lnTo>
                      <a:pt x="202" y="20"/>
                    </a:lnTo>
                    <a:lnTo>
                      <a:pt x="202" y="20"/>
                    </a:lnTo>
                    <a:close/>
                    <a:moveTo>
                      <a:pt x="10" y="118"/>
                    </a:moveTo>
                    <a:lnTo>
                      <a:pt x="274" y="118"/>
                    </a:lnTo>
                    <a:lnTo>
                      <a:pt x="274" y="138"/>
                    </a:lnTo>
                    <a:lnTo>
                      <a:pt x="2" y="138"/>
                    </a:lnTo>
                    <a:lnTo>
                      <a:pt x="2" y="138"/>
                    </a:lnTo>
                    <a:lnTo>
                      <a:pt x="10" y="118"/>
                    </a:lnTo>
                    <a:lnTo>
                      <a:pt x="10" y="1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Univers for KPMG" panose="020B0603020202020204" pitchFamily="34" charset="0"/>
                  <a:ea typeface="+mn-ea"/>
                  <a:cs typeface="+mn-cs"/>
                </a:endParaRPr>
              </a:p>
            </p:txBody>
          </p:sp>
        </p:grpSp>
      </p:grpSp>
      <p:graphicFrame>
        <p:nvGraphicFramePr>
          <p:cNvPr id="64" name="Table 63">
            <a:extLst>
              <a:ext uri="{FF2B5EF4-FFF2-40B4-BE49-F238E27FC236}">
                <a16:creationId xmlns:a16="http://schemas.microsoft.com/office/drawing/2014/main" id="{5B65D35B-E3F3-4147-9630-69070932E7CF}"/>
              </a:ext>
            </a:extLst>
          </p:cNvPr>
          <p:cNvGraphicFramePr>
            <a:graphicFrameLocks noGrp="1"/>
          </p:cNvGraphicFramePr>
          <p:nvPr>
            <p:extLst>
              <p:ext uri="{D42A27DB-BD31-4B8C-83A1-F6EECF244321}">
                <p14:modId xmlns:p14="http://schemas.microsoft.com/office/powerpoint/2010/main" val="899320714"/>
              </p:ext>
            </p:extLst>
          </p:nvPr>
        </p:nvGraphicFramePr>
        <p:xfrm>
          <a:off x="1631504" y="3501011"/>
          <a:ext cx="8928992" cy="2771563"/>
        </p:xfrm>
        <a:graphic>
          <a:graphicData uri="http://schemas.openxmlformats.org/drawingml/2006/table">
            <a:tbl>
              <a:tblPr firstRow="1" bandRow="1">
                <a:tableStyleId>{5C22544A-7EE6-4342-B048-85BDC9FD1C3A}</a:tableStyleId>
              </a:tblPr>
              <a:tblGrid>
                <a:gridCol w="1584176">
                  <a:extLst>
                    <a:ext uri="{9D8B030D-6E8A-4147-A177-3AD203B41FA5}">
                      <a16:colId xmlns:a16="http://schemas.microsoft.com/office/drawing/2014/main" val="20000"/>
                    </a:ext>
                  </a:extLst>
                </a:gridCol>
                <a:gridCol w="5644184">
                  <a:extLst>
                    <a:ext uri="{9D8B030D-6E8A-4147-A177-3AD203B41FA5}">
                      <a16:colId xmlns:a16="http://schemas.microsoft.com/office/drawing/2014/main" val="20001"/>
                    </a:ext>
                  </a:extLst>
                </a:gridCol>
                <a:gridCol w="1700632">
                  <a:extLst>
                    <a:ext uri="{9D8B030D-6E8A-4147-A177-3AD203B41FA5}">
                      <a16:colId xmlns:a16="http://schemas.microsoft.com/office/drawing/2014/main" val="20002"/>
                    </a:ext>
                  </a:extLst>
                </a:gridCol>
              </a:tblGrid>
              <a:tr h="476513">
                <a:tc>
                  <a:txBody>
                    <a:bodyPr/>
                    <a:lstStyle/>
                    <a:p>
                      <a:pPr algn="ctr" eaLnBrk="0" fontAlgn="base" hangingPunct="0">
                        <a:spcBef>
                          <a:spcPct val="50000"/>
                        </a:spcBef>
                        <a:spcAft>
                          <a:spcPct val="0"/>
                        </a:spcAft>
                      </a:pPr>
                      <a:r>
                        <a:rPr lang="es-ES" sz="1100" b="0" kern="1200" baseline="0" dirty="0">
                          <a:solidFill>
                            <a:schemeClr val="dk1"/>
                          </a:solidFill>
                          <a:latin typeface="Univers for KPMG Cond" panose="020B0606020202020204" pitchFamily="34" charset="0"/>
                          <a:ea typeface="+mn-ea"/>
                          <a:cs typeface="+mn-cs"/>
                        </a:rPr>
                        <a:t>Elaboración y seguimiento de presupuestos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100" b="0" kern="1200" baseline="0" dirty="0">
                          <a:solidFill>
                            <a:schemeClr val="dk1"/>
                          </a:solidFill>
                          <a:latin typeface="Univers for KPMG Cond" panose="020B0606020202020204" pitchFamily="34" charset="0"/>
                          <a:ea typeface="+mn-ea"/>
                          <a:cs typeface="+mn-cs"/>
                        </a:rPr>
                        <a:t>Se elaboran los presupuestos descentralizadamente a principios de año</a:t>
                      </a:r>
                    </a:p>
                    <a:p>
                      <a:pPr marL="171450" indent="-171450" algn="l">
                        <a:buFont typeface="Arial" panose="020B0604020202020204" pitchFamily="34" charset="0"/>
                        <a:buChar char="•"/>
                      </a:pPr>
                      <a:r>
                        <a:rPr lang="es-ES" sz="1100" b="0" kern="1200" baseline="0" dirty="0">
                          <a:solidFill>
                            <a:schemeClr val="dk1"/>
                          </a:solidFill>
                          <a:latin typeface="Univers for KPMG Cond" panose="020B0606020202020204" pitchFamily="34" charset="0"/>
                          <a:ea typeface="+mn-ea"/>
                          <a:cs typeface="+mn-cs"/>
                        </a:rPr>
                        <a:t>Durante el año se hace seguimiento de la variación del presupuesto y análisis presupuesto vs realizado</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Excel</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11834366"/>
                  </a:ext>
                </a:extLst>
              </a:tr>
              <a:tr h="810051">
                <a:tc>
                  <a:txBody>
                    <a:bodyPr/>
                    <a:lstStyle/>
                    <a:p>
                      <a:pPr algn="ctr" eaLnBrk="0" fontAlgn="base" hangingPunct="0">
                        <a:spcBef>
                          <a:spcPct val="50000"/>
                        </a:spcBef>
                        <a:spcAft>
                          <a:spcPct val="0"/>
                        </a:spcAft>
                      </a:pPr>
                      <a:r>
                        <a:rPr lang="es-ES" sz="1100" b="0" kern="1200" baseline="0" dirty="0">
                          <a:solidFill>
                            <a:schemeClr val="dk1"/>
                          </a:solidFill>
                          <a:latin typeface="Univers for KPMG Cond" panose="020B0606020202020204" pitchFamily="34" charset="0"/>
                          <a:ea typeface="+mn-ea"/>
                          <a:cs typeface="+mn-cs"/>
                        </a:rPr>
                        <a:t>Análisis de estados Financieros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100" b="0" kern="1200" baseline="0" dirty="0">
                          <a:solidFill>
                            <a:schemeClr val="dk1"/>
                          </a:solidFill>
                          <a:latin typeface="Univers for KPMG Cond" panose="020B0606020202020204" pitchFamily="34" charset="0"/>
                          <a:ea typeface="+mn-ea"/>
                          <a:cs typeface="+mn-cs"/>
                        </a:rPr>
                        <a:t>Análisis consumos, madera, consumibles se realizan de forma descentralizada</a:t>
                      </a:r>
                    </a:p>
                    <a:p>
                      <a:pPr marL="171450" indent="-171450" algn="l">
                        <a:buFont typeface="Arial" panose="020B0604020202020204" pitchFamily="34" charset="0"/>
                        <a:buChar char="•"/>
                      </a:pPr>
                      <a:r>
                        <a:rPr lang="es-ES" sz="1100" b="0" kern="1200" baseline="0" dirty="0">
                          <a:solidFill>
                            <a:schemeClr val="dk1"/>
                          </a:solidFill>
                          <a:latin typeface="Univers for KPMG Cond" panose="020B0606020202020204" pitchFamily="34" charset="0"/>
                          <a:ea typeface="+mn-ea"/>
                          <a:cs typeface="+mn-cs"/>
                        </a:rPr>
                        <a:t>El cálculo de CF, Márgenes, Fondo comercio, deterioro y valoración se realiza desde HQ.</a:t>
                      </a:r>
                    </a:p>
                    <a:p>
                      <a:pPr marL="171450" indent="-171450" algn="l">
                        <a:buFont typeface="Arial" panose="020B0604020202020204" pitchFamily="34" charset="0"/>
                        <a:buChar char="•"/>
                      </a:pPr>
                      <a:r>
                        <a:rPr lang="es-ES" sz="1100" b="0" kern="1200" baseline="0" dirty="0">
                          <a:solidFill>
                            <a:schemeClr val="dk1"/>
                          </a:solidFill>
                          <a:latin typeface="Univers for KPMG Cond" panose="020B0606020202020204" pitchFamily="34" charset="0"/>
                          <a:ea typeface="+mn-ea"/>
                          <a:cs typeface="+mn-cs"/>
                        </a:rPr>
                        <a:t>Actualmente no tienen un listado único de </a:t>
                      </a:r>
                      <a:r>
                        <a:rPr lang="es-ES" sz="1100" b="0" kern="1200" baseline="0" dirty="0" err="1">
                          <a:solidFill>
                            <a:schemeClr val="dk1"/>
                          </a:solidFill>
                          <a:latin typeface="Univers for KPMG Cond" panose="020B0606020202020204" pitchFamily="34" charset="0"/>
                          <a:ea typeface="+mn-ea"/>
                          <a:cs typeface="+mn-cs"/>
                        </a:rPr>
                        <a:t>KPIs</a:t>
                      </a:r>
                      <a:r>
                        <a:rPr lang="es-ES" sz="1100" b="0" kern="1200" baseline="0" dirty="0">
                          <a:solidFill>
                            <a:schemeClr val="dk1"/>
                          </a:solidFill>
                          <a:latin typeface="Univers for KPMG Cond" panose="020B0606020202020204" pitchFamily="34" charset="0"/>
                          <a:ea typeface="+mn-ea"/>
                          <a:cs typeface="+mn-cs"/>
                        </a:rPr>
                        <a:t> para el análisis de los EE.FF. </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Excel</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016409">
                <a:tc>
                  <a:txBody>
                    <a:bodyPr/>
                    <a:lstStyle/>
                    <a:p>
                      <a:pPr algn="ctr" eaLnBrk="0" fontAlgn="base" hangingPunct="0">
                        <a:spcBef>
                          <a:spcPct val="50000"/>
                        </a:spcBef>
                        <a:spcAft>
                          <a:spcPct val="0"/>
                        </a:spcAft>
                      </a:pPr>
                      <a:r>
                        <a:rPr lang="es-ES" sz="1100" b="0" kern="1200" baseline="0" dirty="0">
                          <a:solidFill>
                            <a:schemeClr val="dk1"/>
                          </a:solidFill>
                          <a:latin typeface="Univers for KPMG Cond" panose="020B0606020202020204" pitchFamily="34" charset="0"/>
                          <a:ea typeface="+mn-ea"/>
                          <a:cs typeface="+mn-cs"/>
                        </a:rPr>
                        <a:t>Reporting</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100" b="0" kern="1200" baseline="0" dirty="0">
                          <a:solidFill>
                            <a:schemeClr val="dk1"/>
                          </a:solidFill>
                          <a:latin typeface="Univers for KPMG Cond" panose="020B0606020202020204" pitchFamily="34" charset="0"/>
                          <a:ea typeface="+mn-ea"/>
                          <a:cs typeface="+mn-cs"/>
                        </a:rPr>
                        <a:t>La utilización de SAP para la generación de informes automáticos actualmente es mínima. Todos los informes se elaboran con grandes manualidades.</a:t>
                      </a:r>
                    </a:p>
                    <a:p>
                      <a:pPr marL="171450" indent="-171450" algn="l">
                        <a:buFont typeface="Arial" panose="020B0604020202020204" pitchFamily="34" charset="0"/>
                        <a:buChar char="•"/>
                      </a:pPr>
                      <a:r>
                        <a:rPr lang="es-ES" sz="1100" b="0" kern="1200" baseline="0" dirty="0">
                          <a:solidFill>
                            <a:schemeClr val="dk1"/>
                          </a:solidFill>
                          <a:latin typeface="Univers for KPMG Cond" panose="020B0606020202020204" pitchFamily="34" charset="0"/>
                          <a:ea typeface="+mn-ea"/>
                          <a:cs typeface="+mn-cs"/>
                        </a:rPr>
                        <a:t>Mensualmente reportan los principales Informes Financieros (</a:t>
                      </a:r>
                      <a:r>
                        <a:rPr lang="es-ES" sz="1100" b="0" kern="1200" baseline="0" dirty="0" err="1">
                          <a:solidFill>
                            <a:schemeClr val="dk1"/>
                          </a:solidFill>
                          <a:latin typeface="Univers for KPMG Cond" panose="020B0606020202020204" pitchFamily="34" charset="0"/>
                          <a:ea typeface="+mn-ea"/>
                          <a:cs typeface="+mn-cs"/>
                        </a:rPr>
                        <a:t>CashFlow</a:t>
                      </a:r>
                      <a:r>
                        <a:rPr lang="es-ES" sz="1100" b="0" kern="1200" baseline="0" dirty="0">
                          <a:solidFill>
                            <a:schemeClr val="dk1"/>
                          </a:solidFill>
                          <a:latin typeface="Univers for KPMG Cond" panose="020B0606020202020204" pitchFamily="34" charset="0"/>
                          <a:ea typeface="+mn-ea"/>
                          <a:cs typeface="+mn-cs"/>
                        </a:rPr>
                        <a:t>, Balance y </a:t>
                      </a:r>
                      <a:r>
                        <a:rPr lang="es-ES" sz="1100" b="0" kern="1200" baseline="0" dirty="0" err="1">
                          <a:solidFill>
                            <a:schemeClr val="dk1"/>
                          </a:solidFill>
                          <a:latin typeface="Univers for KPMG Cond" panose="020B0606020202020204" pitchFamily="34" charset="0"/>
                          <a:ea typeface="+mn-ea"/>
                          <a:cs typeface="+mn-cs"/>
                        </a:rPr>
                        <a:t>PyG</a:t>
                      </a:r>
                      <a:r>
                        <a:rPr lang="es-ES" sz="1100" b="0" kern="1200" baseline="0" dirty="0">
                          <a:solidFill>
                            <a:schemeClr val="dk1"/>
                          </a:solidFill>
                          <a:latin typeface="Univers for KPMG Cond" panose="020B0606020202020204" pitchFamily="34" charset="0"/>
                          <a:ea typeface="+mn-ea"/>
                          <a:cs typeface="+mn-cs"/>
                        </a:rPr>
                        <a:t>) al comité de dirección y trimestralmente los reportan al consejo de administración.</a:t>
                      </a:r>
                    </a:p>
                    <a:p>
                      <a:pPr marL="171450" indent="-171450" algn="l">
                        <a:buFont typeface="Arial" panose="020B0604020202020204" pitchFamily="34" charset="0"/>
                        <a:buChar char="•"/>
                      </a:pPr>
                      <a:r>
                        <a:rPr lang="es-ES" sz="1100" b="0" kern="1200" baseline="0" dirty="0">
                          <a:solidFill>
                            <a:schemeClr val="dk1"/>
                          </a:solidFill>
                          <a:latin typeface="Univers for KPMG Cond" panose="020B0606020202020204" pitchFamily="34" charset="0"/>
                          <a:ea typeface="+mn-ea"/>
                          <a:cs typeface="+mn-cs"/>
                        </a:rPr>
                        <a:t>Hacen una parametrización manual para reportar el consolidado de los informes financieros en IFRS.</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SAP</a:t>
                      </a:r>
                    </a:p>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Excel</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90339138"/>
                  </a:ext>
                </a:extLst>
              </a:tr>
              <a:tr h="289312">
                <a:tc>
                  <a:txBody>
                    <a:bodyPr/>
                    <a:lstStyle/>
                    <a:p>
                      <a:pPr algn="ctr" eaLnBrk="0" fontAlgn="base" hangingPunct="0">
                        <a:spcBef>
                          <a:spcPct val="50000"/>
                        </a:spcBef>
                        <a:spcAft>
                          <a:spcPct val="0"/>
                        </a:spcAft>
                      </a:pPr>
                      <a:r>
                        <a:rPr lang="es-ES" sz="1100" b="0" kern="1200" baseline="0" dirty="0">
                          <a:solidFill>
                            <a:schemeClr val="dk1"/>
                          </a:solidFill>
                          <a:latin typeface="Univers for KPMG Cond" panose="020B0606020202020204" pitchFamily="34" charset="0"/>
                          <a:ea typeface="+mn-ea"/>
                          <a:cs typeface="+mn-cs"/>
                        </a:rPr>
                        <a:t>Gestión del proceso</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En este apartado se engloban todas las encuestas así como el uso de Intrastat</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Excel</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bl>
          </a:graphicData>
        </a:graphic>
      </p:graphicFrame>
      <p:sp>
        <p:nvSpPr>
          <p:cNvPr id="76" name="AutoShape 7">
            <a:extLst>
              <a:ext uri="{FF2B5EF4-FFF2-40B4-BE49-F238E27FC236}">
                <a16:creationId xmlns:a16="http://schemas.microsoft.com/office/drawing/2014/main" id="{7E439731-8451-4BE0-9C27-81521EC92F90}"/>
              </a:ext>
            </a:extLst>
          </p:cNvPr>
          <p:cNvSpPr>
            <a:spLocks noChangeArrowheads="1"/>
          </p:cNvSpPr>
          <p:nvPr/>
        </p:nvSpPr>
        <p:spPr bwMode="auto">
          <a:xfrm>
            <a:off x="2354489" y="1882800"/>
            <a:ext cx="1008000" cy="468000"/>
          </a:xfrm>
          <a:prstGeom prst="chevron">
            <a:avLst>
              <a:gd name="adj" fmla="val 19758"/>
            </a:avLst>
          </a:prstGeom>
          <a:solidFill>
            <a:schemeClr val="bg2"/>
          </a:solidFill>
          <a:ln w="19050">
            <a:solidFill>
              <a:schemeClr val="accent6"/>
            </a:solidFill>
          </a:ln>
        </p:spPr>
        <p:txBody>
          <a:bodyPr wrap="square" lIns="0" tIns="0" rIns="0" bIns="0" anchor="ctr" anchorCtr="0"/>
          <a:lstStyle>
            <a:lvl1pPr marL="230188" indent="-230188"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marL="0" indent="0" algn="ctr" fontAlgn="base">
              <a:spcBef>
                <a:spcPct val="50000"/>
              </a:spcBef>
              <a:spcAft>
                <a:spcPct val="0"/>
              </a:spcAft>
            </a:pPr>
            <a:r>
              <a:rPr lang="es-ES_tradnl" sz="800" b="1" dirty="0">
                <a:solidFill>
                  <a:prstClr val="white"/>
                </a:solidFill>
              </a:rPr>
              <a:t>Análisis de estados Financieros</a:t>
            </a:r>
          </a:p>
        </p:txBody>
      </p:sp>
      <p:sp>
        <p:nvSpPr>
          <p:cNvPr id="77" name="AutoShape 7">
            <a:extLst>
              <a:ext uri="{FF2B5EF4-FFF2-40B4-BE49-F238E27FC236}">
                <a16:creationId xmlns:a16="http://schemas.microsoft.com/office/drawing/2014/main" id="{78FA5E5C-6BB5-4DF5-86FB-57E73EE81B5F}"/>
              </a:ext>
            </a:extLst>
          </p:cNvPr>
          <p:cNvSpPr>
            <a:spLocks noChangeArrowheads="1"/>
          </p:cNvSpPr>
          <p:nvPr/>
        </p:nvSpPr>
        <p:spPr bwMode="auto">
          <a:xfrm>
            <a:off x="1390752" y="1887148"/>
            <a:ext cx="1008000" cy="468000"/>
          </a:xfrm>
          <a:prstGeom prst="chevron">
            <a:avLst>
              <a:gd name="adj" fmla="val 19758"/>
            </a:avLst>
          </a:prstGeom>
          <a:solidFill>
            <a:schemeClr val="bg2"/>
          </a:solidFill>
          <a:ln w="19050">
            <a:solidFill>
              <a:schemeClr val="accent6"/>
            </a:solidFill>
          </a:ln>
        </p:spPr>
        <p:txBody>
          <a:bodyPr wrap="square" lIns="0" tIns="0" rIns="0" bIns="0" anchor="ctr" anchorCtr="0"/>
          <a:lstStyle/>
          <a:p>
            <a:pPr algn="ctr" eaLnBrk="0" fontAlgn="base" hangingPunct="0">
              <a:spcBef>
                <a:spcPct val="50000"/>
              </a:spcBef>
              <a:spcAft>
                <a:spcPct val="0"/>
              </a:spcAft>
            </a:pPr>
            <a:r>
              <a:rPr lang="es-ES_tradnl" sz="800" b="1" dirty="0">
                <a:solidFill>
                  <a:prstClr val="white"/>
                </a:solidFill>
                <a:latin typeface="Arial" panose="020B0604020202020204" pitchFamily="34" charset="0"/>
                <a:cs typeface="Arial" panose="020B0604020202020204" pitchFamily="34" charset="0"/>
              </a:rPr>
              <a:t>Elaboración y seguimiento de presupuestos</a:t>
            </a:r>
          </a:p>
        </p:txBody>
      </p:sp>
      <p:sp>
        <p:nvSpPr>
          <p:cNvPr id="79" name="AutoShape 7">
            <a:extLst>
              <a:ext uri="{FF2B5EF4-FFF2-40B4-BE49-F238E27FC236}">
                <a16:creationId xmlns:a16="http://schemas.microsoft.com/office/drawing/2014/main" id="{E4C9BE9D-AF5F-4128-BD18-ED49CD4F38AC}"/>
              </a:ext>
            </a:extLst>
          </p:cNvPr>
          <p:cNvSpPr>
            <a:spLocks noChangeArrowheads="1"/>
          </p:cNvSpPr>
          <p:nvPr/>
        </p:nvSpPr>
        <p:spPr bwMode="auto">
          <a:xfrm>
            <a:off x="3326578" y="1882800"/>
            <a:ext cx="1008000" cy="468000"/>
          </a:xfrm>
          <a:prstGeom prst="chevron">
            <a:avLst>
              <a:gd name="adj" fmla="val 19758"/>
            </a:avLst>
          </a:prstGeom>
          <a:solidFill>
            <a:schemeClr val="bg2"/>
          </a:solidFill>
          <a:ln w="19050">
            <a:solidFill>
              <a:schemeClr val="accent6"/>
            </a:solidFill>
          </a:ln>
        </p:spPr>
        <p:txBody>
          <a:bodyPr wrap="square" lIns="0" tIns="0" rIns="0" bIns="0" anchor="ctr" anchorCtr="0"/>
          <a:lstStyle/>
          <a:p>
            <a:pPr algn="ctr" eaLnBrk="0" fontAlgn="base" hangingPunct="0">
              <a:spcBef>
                <a:spcPct val="50000"/>
              </a:spcBef>
              <a:spcAft>
                <a:spcPct val="0"/>
              </a:spcAft>
            </a:pPr>
            <a:r>
              <a:rPr lang="es-ES_tradnl" sz="800" b="1">
                <a:solidFill>
                  <a:prstClr val="white"/>
                </a:solidFill>
                <a:latin typeface="Arial" panose="020B0604020202020204" pitchFamily="34" charset="0"/>
                <a:cs typeface="Arial" panose="020B0604020202020204" pitchFamily="34" charset="0"/>
              </a:rPr>
              <a:t>Reporting</a:t>
            </a:r>
            <a:endParaRPr lang="es-ES_tradnl" sz="800" b="1" dirty="0">
              <a:solidFill>
                <a:prstClr val="white"/>
              </a:solidFill>
              <a:latin typeface="Arial" panose="020B0604020202020204" pitchFamily="34" charset="0"/>
              <a:cs typeface="Arial" panose="020B0604020202020204" pitchFamily="34" charset="0"/>
            </a:endParaRPr>
          </a:p>
        </p:txBody>
      </p:sp>
      <p:sp>
        <p:nvSpPr>
          <p:cNvPr id="82" name="AutoShape 7">
            <a:extLst>
              <a:ext uri="{FF2B5EF4-FFF2-40B4-BE49-F238E27FC236}">
                <a16:creationId xmlns:a16="http://schemas.microsoft.com/office/drawing/2014/main" id="{6E4B14DE-D037-4B0D-B75B-8005FC44CA67}"/>
              </a:ext>
            </a:extLst>
          </p:cNvPr>
          <p:cNvSpPr>
            <a:spLocks noChangeArrowheads="1"/>
          </p:cNvSpPr>
          <p:nvPr/>
        </p:nvSpPr>
        <p:spPr bwMode="auto">
          <a:xfrm>
            <a:off x="4298667" y="1882800"/>
            <a:ext cx="1008000" cy="468000"/>
          </a:xfrm>
          <a:prstGeom prst="chevron">
            <a:avLst>
              <a:gd name="adj" fmla="val 19758"/>
            </a:avLst>
          </a:prstGeom>
          <a:solidFill>
            <a:schemeClr val="bg2"/>
          </a:solidFill>
          <a:ln w="19050">
            <a:solidFill>
              <a:schemeClr val="accent6"/>
            </a:solidFill>
          </a:ln>
        </p:spPr>
        <p:txBody>
          <a:bodyPr wrap="square" lIns="0" tIns="0" rIns="0" bIns="0" anchor="ctr" anchorCtr="0"/>
          <a:lstStyle/>
          <a:p>
            <a:pPr algn="ctr" eaLnBrk="0" fontAlgn="base" hangingPunct="0">
              <a:spcBef>
                <a:spcPct val="50000"/>
              </a:spcBef>
              <a:spcAft>
                <a:spcPct val="0"/>
              </a:spcAft>
            </a:pPr>
            <a:r>
              <a:rPr lang="es-ES_tradnl" sz="800" b="1" dirty="0">
                <a:solidFill>
                  <a:prstClr val="white"/>
                </a:solidFill>
                <a:latin typeface="Arial" panose="020B0604020202020204" pitchFamily="34" charset="0"/>
                <a:cs typeface="Arial" panose="020B0604020202020204" pitchFamily="34" charset="0"/>
              </a:rPr>
              <a:t>Gestión del proceso</a:t>
            </a:r>
          </a:p>
        </p:txBody>
      </p:sp>
      <p:sp>
        <p:nvSpPr>
          <p:cNvPr id="54" name="KMATable0ValueChain2">
            <a:extLst>
              <a:ext uri="{FF2B5EF4-FFF2-40B4-BE49-F238E27FC236}">
                <a16:creationId xmlns:a16="http://schemas.microsoft.com/office/drawing/2014/main" id="{E601B381-C239-4871-BAB0-B4158588655E}"/>
              </a:ext>
            </a:extLst>
          </p:cNvPr>
          <p:cNvSpPr>
            <a:spLocks noChangeArrowheads="1"/>
          </p:cNvSpPr>
          <p:nvPr/>
        </p:nvSpPr>
        <p:spPr bwMode="auto">
          <a:xfrm>
            <a:off x="7140568" y="178744"/>
            <a:ext cx="4104000" cy="163048"/>
          </a:xfrm>
          <a:prstGeom prst="chevron">
            <a:avLst>
              <a:gd name="adj" fmla="val 21138"/>
            </a:avLst>
          </a:prstGeom>
          <a:solidFill>
            <a:schemeClr val="tx2"/>
          </a:solidFill>
          <a:ln>
            <a:noFill/>
          </a:ln>
        </p:spPr>
        <p:txBody>
          <a:bodyPr lIns="0" r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s-ES_tradnl" sz="105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Procesos de Finanzas</a:t>
            </a:r>
          </a:p>
        </p:txBody>
      </p:sp>
      <p:sp>
        <p:nvSpPr>
          <p:cNvPr id="68" name="KMATable0ValueChain2">
            <a:extLst>
              <a:ext uri="{FF2B5EF4-FFF2-40B4-BE49-F238E27FC236}">
                <a16:creationId xmlns:a16="http://schemas.microsoft.com/office/drawing/2014/main" id="{7E47BD87-5CA8-4EB0-96C7-F118B17E8774}"/>
              </a:ext>
            </a:extLst>
          </p:cNvPr>
          <p:cNvSpPr>
            <a:spLocks noChangeArrowheads="1"/>
          </p:cNvSpPr>
          <p:nvPr/>
        </p:nvSpPr>
        <p:spPr bwMode="auto">
          <a:xfrm>
            <a:off x="7140568" y="178744"/>
            <a:ext cx="4104000" cy="163048"/>
          </a:xfrm>
          <a:prstGeom prst="chevron">
            <a:avLst>
              <a:gd name="adj" fmla="val 21138"/>
            </a:avLst>
          </a:prstGeom>
          <a:solidFill>
            <a:schemeClr val="tx2"/>
          </a:solidFill>
          <a:ln>
            <a:noFill/>
          </a:ln>
        </p:spPr>
        <p:txBody>
          <a:bodyPr lIns="0" r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s-ES_tradnl" sz="105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Procesos de Finanzas</a:t>
            </a:r>
          </a:p>
        </p:txBody>
      </p:sp>
      <p:sp>
        <p:nvSpPr>
          <p:cNvPr id="69" name="Rounded Rectangle 59">
            <a:extLst>
              <a:ext uri="{FF2B5EF4-FFF2-40B4-BE49-F238E27FC236}">
                <a16:creationId xmlns:a16="http://schemas.microsoft.com/office/drawing/2014/main" id="{7A9F726D-ED00-4297-8128-8C7006A3B589}"/>
              </a:ext>
            </a:extLst>
          </p:cNvPr>
          <p:cNvSpPr/>
          <p:nvPr/>
        </p:nvSpPr>
        <p:spPr>
          <a:xfrm>
            <a:off x="7669537" y="631488"/>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Cuentas a Cobrar</a:t>
            </a:r>
            <a:endParaRPr kumimoji="0" lang="es-ES"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70" name="Rounded Rectangle 59">
            <a:extLst>
              <a:ext uri="{FF2B5EF4-FFF2-40B4-BE49-F238E27FC236}">
                <a16:creationId xmlns:a16="http://schemas.microsoft.com/office/drawing/2014/main" id="{EBC2A946-7CC6-4C72-B69C-2A1F100ACA0D}"/>
              </a:ext>
            </a:extLst>
          </p:cNvPr>
          <p:cNvSpPr/>
          <p:nvPr/>
        </p:nvSpPr>
        <p:spPr>
          <a:xfrm>
            <a:off x="8696350" y="631488"/>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Tesorería</a:t>
            </a:r>
            <a:endParaRPr lang="es-ES" sz="900" i="1" dirty="0">
              <a:solidFill>
                <a:prstClr val="white"/>
              </a:solidFill>
              <a:latin typeface="Univers for KPMG Cond" panose="020B0606020202020204" pitchFamily="34" charset="0"/>
            </a:endParaRPr>
          </a:p>
        </p:txBody>
      </p:sp>
      <p:sp>
        <p:nvSpPr>
          <p:cNvPr id="73" name="Rounded Rectangle 59">
            <a:extLst>
              <a:ext uri="{FF2B5EF4-FFF2-40B4-BE49-F238E27FC236}">
                <a16:creationId xmlns:a16="http://schemas.microsoft.com/office/drawing/2014/main" id="{21FA7E5A-6D9C-4135-8AA5-5068A856A41F}"/>
              </a:ext>
            </a:extLst>
          </p:cNvPr>
          <p:cNvSpPr/>
          <p:nvPr/>
        </p:nvSpPr>
        <p:spPr>
          <a:xfrm>
            <a:off x="9723162" y="631488"/>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Impuestos</a:t>
            </a:r>
            <a:endParaRPr lang="es-ES" sz="900" i="1" dirty="0">
              <a:solidFill>
                <a:prstClr val="white"/>
              </a:solidFill>
              <a:latin typeface="Univers for KPMG Cond" panose="020B0606020202020204" pitchFamily="34" charset="0"/>
            </a:endParaRPr>
          </a:p>
        </p:txBody>
      </p:sp>
      <p:sp>
        <p:nvSpPr>
          <p:cNvPr id="74" name="Rounded Rectangle 59">
            <a:extLst>
              <a:ext uri="{FF2B5EF4-FFF2-40B4-BE49-F238E27FC236}">
                <a16:creationId xmlns:a16="http://schemas.microsoft.com/office/drawing/2014/main" id="{2CC1427A-9B32-44C6-980A-3BAE3FAC6033}"/>
              </a:ext>
            </a:extLst>
          </p:cNvPr>
          <p:cNvSpPr/>
          <p:nvPr/>
        </p:nvSpPr>
        <p:spPr>
          <a:xfrm>
            <a:off x="7156668"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a:solidFill>
                  <a:prstClr val="white"/>
                </a:solidFill>
                <a:latin typeface="Univers for KPMG Cond" panose="020B0606020202020204" pitchFamily="34" charset="0"/>
              </a:rPr>
              <a:t>Cuentas </a:t>
            </a:r>
            <a:r>
              <a:rPr lang="es-ES_tradnl" sz="900" i="1" dirty="0">
                <a:solidFill>
                  <a:prstClr val="white"/>
                </a:solidFill>
                <a:latin typeface="Univers for KPMG Cond" panose="020B0606020202020204" pitchFamily="34" charset="0"/>
              </a:rPr>
              <a:t>a Pagar</a:t>
            </a:r>
            <a:endParaRPr lang="es-ES" sz="900" i="1" dirty="0">
              <a:solidFill>
                <a:prstClr val="white"/>
              </a:solidFill>
              <a:latin typeface="Univers for KPMG Cond" panose="020B0606020202020204" pitchFamily="34" charset="0"/>
            </a:endParaRPr>
          </a:p>
        </p:txBody>
      </p:sp>
      <p:sp>
        <p:nvSpPr>
          <p:cNvPr id="86" name="Rounded Rectangle 59">
            <a:extLst>
              <a:ext uri="{FF2B5EF4-FFF2-40B4-BE49-F238E27FC236}">
                <a16:creationId xmlns:a16="http://schemas.microsoft.com/office/drawing/2014/main" id="{A0E9E0DC-E203-4590-86A5-6B0C0BD840FC}"/>
              </a:ext>
            </a:extLst>
          </p:cNvPr>
          <p:cNvSpPr/>
          <p:nvPr/>
        </p:nvSpPr>
        <p:spPr>
          <a:xfrm>
            <a:off x="8167555"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Gastos de Viaje</a:t>
            </a:r>
            <a:endParaRPr lang="es-ES" sz="900" i="1" dirty="0">
              <a:solidFill>
                <a:prstClr val="white"/>
              </a:solidFill>
              <a:latin typeface="Univers for KPMG Cond" panose="020B0606020202020204" pitchFamily="34" charset="0"/>
            </a:endParaRPr>
          </a:p>
        </p:txBody>
      </p:sp>
      <p:sp>
        <p:nvSpPr>
          <p:cNvPr id="88" name="Rounded Rectangle 59">
            <a:extLst>
              <a:ext uri="{FF2B5EF4-FFF2-40B4-BE49-F238E27FC236}">
                <a16:creationId xmlns:a16="http://schemas.microsoft.com/office/drawing/2014/main" id="{D0D048C6-4504-468B-871E-98204B8FE47E}"/>
              </a:ext>
            </a:extLst>
          </p:cNvPr>
          <p:cNvSpPr/>
          <p:nvPr/>
        </p:nvSpPr>
        <p:spPr>
          <a:xfrm>
            <a:off x="9201792"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Contabilidad General</a:t>
            </a:r>
            <a:endParaRPr lang="es-ES" sz="900" i="1" dirty="0">
              <a:solidFill>
                <a:prstClr val="white"/>
              </a:solidFill>
              <a:latin typeface="Univers for KPMG Cond" panose="020B0606020202020204" pitchFamily="34" charset="0"/>
            </a:endParaRPr>
          </a:p>
        </p:txBody>
      </p:sp>
      <p:sp>
        <p:nvSpPr>
          <p:cNvPr id="89" name="Rounded Rectangle 59">
            <a:extLst>
              <a:ext uri="{FF2B5EF4-FFF2-40B4-BE49-F238E27FC236}">
                <a16:creationId xmlns:a16="http://schemas.microsoft.com/office/drawing/2014/main" id="{735B358C-5D20-45AA-994D-BA25E8E8B448}"/>
              </a:ext>
            </a:extLst>
          </p:cNvPr>
          <p:cNvSpPr/>
          <p:nvPr/>
        </p:nvSpPr>
        <p:spPr>
          <a:xfrm>
            <a:off x="10236030" y="378194"/>
            <a:ext cx="972000" cy="216000"/>
          </a:xfrm>
          <a:prstGeom prst="roundRect">
            <a:avLst/>
          </a:prstGeom>
          <a:solidFill>
            <a:schemeClr val="bg2">
              <a:lumMod val="7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a:solidFill>
                  <a:prstClr val="white"/>
                </a:solidFill>
                <a:latin typeface="Univers for KPMG Cond" panose="020B0606020202020204" pitchFamily="34" charset="0"/>
              </a:rPr>
              <a:t>C</a:t>
            </a:r>
            <a:r>
              <a:rPr lang="es-ES_tradnl" sz="900" i="1" dirty="0">
                <a:solidFill>
                  <a:prstClr val="white"/>
                </a:solidFill>
                <a:latin typeface="Univers for KPMG Cond" panose="020B0606020202020204" pitchFamily="34" charset="0"/>
              </a:rPr>
              <a:t>ontrolling</a:t>
            </a:r>
            <a:endParaRPr lang="es-ES" sz="900" i="1" dirty="0">
              <a:solidFill>
                <a:prstClr val="white"/>
              </a:solidFill>
              <a:latin typeface="Univers for KPMG Cond" panose="020B0606020202020204" pitchFamily="34" charset="0"/>
            </a:endParaRPr>
          </a:p>
        </p:txBody>
      </p:sp>
      <p:sp>
        <p:nvSpPr>
          <p:cNvPr id="48" name="Rectangle 23">
            <a:extLst>
              <a:ext uri="{FF2B5EF4-FFF2-40B4-BE49-F238E27FC236}">
                <a16:creationId xmlns:a16="http://schemas.microsoft.com/office/drawing/2014/main" id="{1EE5000D-02B3-43CC-BDD1-9F01957CF00E}"/>
              </a:ext>
            </a:extLst>
          </p:cNvPr>
          <p:cNvSpPr>
            <a:spLocks noChangeArrowheads="1"/>
          </p:cNvSpPr>
          <p:nvPr/>
        </p:nvSpPr>
        <p:spPr bwMode="auto">
          <a:xfrm>
            <a:off x="8640214" y="1235354"/>
            <a:ext cx="2280199" cy="1383152"/>
          </a:xfrm>
          <a:prstGeom prst="rect">
            <a:avLst/>
          </a:prstGeom>
          <a:noFill/>
          <a:ln w="12700">
            <a:solidFill>
              <a:srgbClr val="6D2077"/>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Arial"/>
              <a:ea typeface="+mn-ea"/>
              <a:cs typeface="+mn-cs"/>
            </a:endParaRPr>
          </a:p>
        </p:txBody>
      </p:sp>
      <p:graphicFrame>
        <p:nvGraphicFramePr>
          <p:cNvPr id="56" name="Table 55">
            <a:extLst>
              <a:ext uri="{FF2B5EF4-FFF2-40B4-BE49-F238E27FC236}">
                <a16:creationId xmlns:a16="http://schemas.microsoft.com/office/drawing/2014/main" id="{E97AE470-6FC2-4886-BF1E-F426123138E8}"/>
              </a:ext>
            </a:extLst>
          </p:cNvPr>
          <p:cNvGraphicFramePr>
            <a:graphicFrameLocks noGrp="1"/>
          </p:cNvGraphicFramePr>
          <p:nvPr>
            <p:extLst>
              <p:ext uri="{D42A27DB-BD31-4B8C-83A1-F6EECF244321}">
                <p14:modId xmlns:p14="http://schemas.microsoft.com/office/powerpoint/2010/main" val="1931868918"/>
              </p:ext>
            </p:extLst>
          </p:nvPr>
        </p:nvGraphicFramePr>
        <p:xfrm>
          <a:off x="8869623" y="1374393"/>
          <a:ext cx="1898220" cy="1190511"/>
        </p:xfrm>
        <a:graphic>
          <a:graphicData uri="http://schemas.openxmlformats.org/drawingml/2006/table">
            <a:tbl>
              <a:tblPr firstRow="1" bandRow="1">
                <a:tableStyleId>{2D5ABB26-0587-4C30-8999-92F81FD0307C}</a:tableStyleId>
              </a:tblPr>
              <a:tblGrid>
                <a:gridCol w="949110">
                  <a:extLst>
                    <a:ext uri="{9D8B030D-6E8A-4147-A177-3AD203B41FA5}">
                      <a16:colId xmlns:a16="http://schemas.microsoft.com/office/drawing/2014/main" val="20000"/>
                    </a:ext>
                  </a:extLst>
                </a:gridCol>
                <a:gridCol w="949110">
                  <a:extLst>
                    <a:ext uri="{9D8B030D-6E8A-4147-A177-3AD203B41FA5}">
                      <a16:colId xmlns:a16="http://schemas.microsoft.com/office/drawing/2014/main" val="20001"/>
                    </a:ext>
                  </a:extLst>
                </a:gridCol>
              </a:tblGrid>
              <a:tr h="170073">
                <a:tc>
                  <a:txBody>
                    <a:bodyPr/>
                    <a:lstStyle/>
                    <a:p>
                      <a:pPr algn="ctr"/>
                      <a:r>
                        <a:rPr lang="es-ES" sz="900" b="1" i="1" dirty="0">
                          <a:solidFill>
                            <a:schemeClr val="bg1"/>
                          </a:solidFill>
                        </a:rPr>
                        <a:t>Centro</a:t>
                      </a:r>
                      <a:endParaRPr lang="es-ES" sz="900" b="1" i="1" dirty="0">
                        <a:solidFill>
                          <a:schemeClr val="bg1"/>
                        </a:solidFill>
                        <a:latin typeface="Univers for KPMG Cond" panose="020B0606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s-ES" sz="900" b="1" i="1" dirty="0" err="1">
                          <a:solidFill>
                            <a:schemeClr val="bg1"/>
                          </a:solidFill>
                          <a:latin typeface="Univers for KPMG Cond" panose="020B0606020202020204" pitchFamily="34" charset="0"/>
                        </a:rPr>
                        <a:t>FTEs</a:t>
                      </a:r>
                      <a:endParaRPr lang="es-ES" sz="900" b="1" i="1" dirty="0">
                        <a:solidFill>
                          <a:schemeClr val="bg1"/>
                        </a:solidFill>
                        <a:latin typeface="Univers for KPMG Cond" panose="020B0606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0"/>
                  </a:ext>
                </a:extLst>
              </a:tr>
              <a:tr h="170073">
                <a:tc>
                  <a:txBody>
                    <a:bodyPr/>
                    <a:lstStyle/>
                    <a:p>
                      <a:pPr algn="ctr"/>
                      <a:r>
                        <a:rPr lang="es-ES" sz="900" b="1" dirty="0">
                          <a:latin typeface="Univers for KPMG Cond" panose="020B0606020202020204" pitchFamily="34" charset="0"/>
                        </a:rPr>
                        <a:t>Baños</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70073">
                <a:tc>
                  <a:txBody>
                    <a:bodyPr/>
                    <a:lstStyle/>
                    <a:p>
                      <a:pPr algn="ctr"/>
                      <a:r>
                        <a:rPr lang="es-ES" sz="900" b="1" dirty="0">
                          <a:latin typeface="Univers for KPMG Cond" panose="020B0606020202020204" pitchFamily="34" charset="0"/>
                        </a:rPr>
                        <a:t>Fuenmayor</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170073">
                <a:tc>
                  <a:txBody>
                    <a:bodyPr/>
                    <a:lstStyle/>
                    <a:p>
                      <a:pPr algn="ctr"/>
                      <a:r>
                        <a:rPr lang="es-ES" sz="900" b="1" dirty="0">
                          <a:latin typeface="Univers for KPMG Cond" panose="020B0606020202020204" pitchFamily="34" charset="0"/>
                        </a:rPr>
                        <a:t>Valencia Don Juan</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170073">
                <a:tc>
                  <a:txBody>
                    <a:bodyPr/>
                    <a:lstStyle/>
                    <a:p>
                      <a:pPr algn="ctr"/>
                      <a:r>
                        <a:rPr lang="es-ES" sz="900" b="1" dirty="0">
                          <a:latin typeface="Univers for KPMG Cond" panose="020B0606020202020204" pitchFamily="34" charset="0"/>
                        </a:rPr>
                        <a:t>Maderas Llodio</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170073">
                <a:tc>
                  <a:txBody>
                    <a:bodyPr/>
                    <a:lstStyle/>
                    <a:p>
                      <a:pPr algn="ctr"/>
                      <a:r>
                        <a:rPr lang="es-ES" sz="900" b="1" dirty="0" err="1">
                          <a:latin typeface="Univers for KPMG Cond" panose="020B0606020202020204" pitchFamily="34" charset="0"/>
                        </a:rPr>
                        <a:t>Samazan</a:t>
                      </a:r>
                      <a:endParaRPr lang="es-ES" sz="900" b="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170073">
                <a:tc>
                  <a:txBody>
                    <a:bodyPr/>
                    <a:lstStyle/>
                    <a:p>
                      <a:pPr algn="ctr"/>
                      <a:r>
                        <a:rPr lang="es-ES" sz="900" b="1" dirty="0">
                          <a:latin typeface="Univers for KPMG Cond" panose="020B0606020202020204" pitchFamily="34" charset="0"/>
                        </a:rPr>
                        <a:t>Sede Central</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25557623"/>
                  </a:ext>
                </a:extLst>
              </a:tr>
            </a:tbl>
          </a:graphicData>
        </a:graphic>
      </p:graphicFrame>
      <p:sp>
        <p:nvSpPr>
          <p:cNvPr id="57" name="15 Rectángulo redondeado">
            <a:extLst>
              <a:ext uri="{FF2B5EF4-FFF2-40B4-BE49-F238E27FC236}">
                <a16:creationId xmlns:a16="http://schemas.microsoft.com/office/drawing/2014/main" id="{C531C7FA-56FD-4C54-9F23-24B378F3D977}"/>
              </a:ext>
            </a:extLst>
          </p:cNvPr>
          <p:cNvSpPr/>
          <p:nvPr/>
        </p:nvSpPr>
        <p:spPr>
          <a:xfrm>
            <a:off x="10092536" y="1036475"/>
            <a:ext cx="828000" cy="288000"/>
          </a:xfrm>
          <a:prstGeom prst="roundRect">
            <a:avLst/>
          </a:prstGeom>
          <a:solidFill>
            <a:schemeClr val="accent3"/>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Total</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000" b="1" kern="0" dirty="0">
                <a:solidFill>
                  <a:srgbClr val="FFFFFF"/>
                </a:solidFill>
                <a:latin typeface="Univers for KPMG" panose="020B0603020202020204" pitchFamily="34" charset="0"/>
                <a:cs typeface="Arial" pitchFamily="34" charset="0"/>
              </a:rPr>
              <a:t>3,43</a:t>
            </a:r>
            <a:r>
              <a:rPr lang="es-ES_tradnl" sz="900" b="1" kern="0" dirty="0">
                <a:solidFill>
                  <a:srgbClr val="FFFFFF"/>
                </a:solidFill>
                <a:latin typeface="Univers for KPMG" panose="020B0603020202020204" pitchFamily="34" charset="0"/>
                <a:cs typeface="Arial" pitchFamily="34" charset="0"/>
              </a:rPr>
              <a:t> </a:t>
            </a:r>
            <a:r>
              <a:rPr kumimoji="0" lang="es-ES_tradnl" sz="900" b="1" i="0" u="none" strike="noStrike" kern="0" cap="none" spc="0" normalizeH="0" baseline="0" noProof="0" dirty="0" err="1">
                <a:ln>
                  <a:noFill/>
                </a:ln>
                <a:solidFill>
                  <a:srgbClr val="FFFFFF"/>
                </a:solidFill>
                <a:effectLst/>
                <a:uLnTx/>
                <a:uFillTx/>
                <a:latin typeface="Univers for KPMG" panose="020B0603020202020204" pitchFamily="34" charset="0"/>
                <a:ea typeface="+mn-ea"/>
                <a:cs typeface="Arial" pitchFamily="34" charset="0"/>
              </a:rPr>
              <a:t>FTEs</a:t>
            </a:r>
            <a:endParaRPr kumimoji="0" lang="es-ES_tradnl" sz="9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endParaRPr>
          </a:p>
        </p:txBody>
      </p:sp>
      <p:sp>
        <p:nvSpPr>
          <p:cNvPr id="60" name="15 Rectángulo redondeado">
            <a:extLst>
              <a:ext uri="{FF2B5EF4-FFF2-40B4-BE49-F238E27FC236}">
                <a16:creationId xmlns:a16="http://schemas.microsoft.com/office/drawing/2014/main" id="{F934A333-66BB-41D4-8685-B9231091DA53}"/>
              </a:ext>
            </a:extLst>
          </p:cNvPr>
          <p:cNvSpPr/>
          <p:nvPr/>
        </p:nvSpPr>
        <p:spPr>
          <a:xfrm>
            <a:off x="8640214" y="1036475"/>
            <a:ext cx="1476000" cy="288000"/>
          </a:xfrm>
          <a:prstGeom prst="roundRect">
            <a:avLst/>
          </a:prstGeom>
          <a:solidFill>
            <a:schemeClr val="accent4"/>
          </a:solidFill>
          <a:ln w="9525" cap="flat" cmpd="sng" algn="ctr">
            <a:solidFill>
              <a:srgbClr val="E2E2E2"/>
            </a:solidFill>
            <a:prstDash val="solid"/>
          </a:ln>
          <a:effectLst/>
        </p:spPr>
        <p:txBody>
          <a:bodyPr lIns="360000" tIns="90000" rIns="108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1" i="0" u="none" strike="noStrike" kern="0" cap="none" spc="0" normalizeH="0" baseline="0" noProof="0" dirty="0" err="1">
                <a:ln>
                  <a:noFill/>
                </a:ln>
                <a:solidFill>
                  <a:srgbClr val="FFFFFF"/>
                </a:solidFill>
                <a:effectLst/>
                <a:uLnTx/>
                <a:uFillTx/>
                <a:latin typeface="Univers for KPMG" panose="020B0603020202020204" pitchFamily="34" charset="0"/>
                <a:ea typeface="+mn-ea"/>
                <a:cs typeface="Arial" pitchFamily="34" charset="0"/>
              </a:rPr>
              <a:t>FTEs</a:t>
            </a:r>
            <a:endParaRPr kumimoji="0" lang="es-ES_tradnl" sz="9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endParaRPr>
          </a:p>
        </p:txBody>
      </p:sp>
      <p:grpSp>
        <p:nvGrpSpPr>
          <p:cNvPr id="67" name="Group 66">
            <a:extLst>
              <a:ext uri="{FF2B5EF4-FFF2-40B4-BE49-F238E27FC236}">
                <a16:creationId xmlns:a16="http://schemas.microsoft.com/office/drawing/2014/main" id="{81DB8CCF-A32F-4733-93B2-9C3726BC6CB5}"/>
              </a:ext>
            </a:extLst>
          </p:cNvPr>
          <p:cNvGrpSpPr/>
          <p:nvPr/>
        </p:nvGrpSpPr>
        <p:grpSpPr>
          <a:xfrm>
            <a:off x="8565816" y="902264"/>
            <a:ext cx="432000" cy="432000"/>
            <a:chOff x="8321884" y="855203"/>
            <a:chExt cx="432000" cy="432000"/>
          </a:xfrm>
        </p:grpSpPr>
        <p:sp>
          <p:nvSpPr>
            <p:cNvPr id="72" name="Oval 71">
              <a:extLst>
                <a:ext uri="{FF2B5EF4-FFF2-40B4-BE49-F238E27FC236}">
                  <a16:creationId xmlns:a16="http://schemas.microsoft.com/office/drawing/2014/main" id="{93E6E766-667C-4112-BE36-FA5BF467A358}"/>
                </a:ext>
              </a:extLst>
            </p:cNvPr>
            <p:cNvSpPr/>
            <p:nvPr/>
          </p:nvSpPr>
          <p:spPr>
            <a:xfrm>
              <a:off x="8321884" y="855203"/>
              <a:ext cx="432000" cy="432000"/>
            </a:xfrm>
            <a:prstGeom prst="ellipse">
              <a:avLst/>
            </a:prstGeom>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75" name="Freeform 4851">
              <a:extLst>
                <a:ext uri="{FF2B5EF4-FFF2-40B4-BE49-F238E27FC236}">
                  <a16:creationId xmlns:a16="http://schemas.microsoft.com/office/drawing/2014/main" id="{FB656217-338C-4C7F-BCCD-EAD34015F245}"/>
                </a:ext>
              </a:extLst>
            </p:cNvPr>
            <p:cNvSpPr>
              <a:spLocks noEditPoints="1"/>
            </p:cNvSpPr>
            <p:nvPr/>
          </p:nvSpPr>
          <p:spPr bwMode="auto">
            <a:xfrm>
              <a:off x="8403425" y="970313"/>
              <a:ext cx="258724" cy="218603"/>
            </a:xfrm>
            <a:custGeom>
              <a:avLst/>
              <a:gdLst>
                <a:gd name="T0" fmla="*/ 248 w 360"/>
                <a:gd name="T1" fmla="*/ 8 h 380"/>
                <a:gd name="T2" fmla="*/ 274 w 360"/>
                <a:gd name="T3" fmla="*/ 0 h 380"/>
                <a:gd name="T4" fmla="*/ 298 w 360"/>
                <a:gd name="T5" fmla="*/ 28 h 380"/>
                <a:gd name="T6" fmla="*/ 280 w 360"/>
                <a:gd name="T7" fmla="*/ 56 h 380"/>
                <a:gd name="T8" fmla="*/ 258 w 360"/>
                <a:gd name="T9" fmla="*/ 56 h 380"/>
                <a:gd name="T10" fmla="*/ 240 w 360"/>
                <a:gd name="T11" fmla="*/ 28 h 380"/>
                <a:gd name="T12" fmla="*/ 344 w 360"/>
                <a:gd name="T13" fmla="*/ 88 h 380"/>
                <a:gd name="T14" fmla="*/ 288 w 360"/>
                <a:gd name="T15" fmla="*/ 68 h 380"/>
                <a:gd name="T16" fmla="*/ 214 w 360"/>
                <a:gd name="T17" fmla="*/ 70 h 380"/>
                <a:gd name="T18" fmla="*/ 194 w 360"/>
                <a:gd name="T19" fmla="*/ 90 h 380"/>
                <a:gd name="T20" fmla="*/ 224 w 360"/>
                <a:gd name="T21" fmla="*/ 114 h 380"/>
                <a:gd name="T22" fmla="*/ 248 w 360"/>
                <a:gd name="T23" fmla="*/ 166 h 380"/>
                <a:gd name="T24" fmla="*/ 234 w 360"/>
                <a:gd name="T25" fmla="*/ 208 h 380"/>
                <a:gd name="T26" fmla="*/ 278 w 360"/>
                <a:gd name="T27" fmla="*/ 214 h 380"/>
                <a:gd name="T28" fmla="*/ 310 w 360"/>
                <a:gd name="T29" fmla="*/ 244 h 380"/>
                <a:gd name="T30" fmla="*/ 332 w 360"/>
                <a:gd name="T31" fmla="*/ 200 h 380"/>
                <a:gd name="T32" fmla="*/ 348 w 360"/>
                <a:gd name="T33" fmla="*/ 208 h 380"/>
                <a:gd name="T34" fmla="*/ 360 w 360"/>
                <a:gd name="T35" fmla="*/ 190 h 380"/>
                <a:gd name="T36" fmla="*/ 102 w 360"/>
                <a:gd name="T37" fmla="*/ 56 h 380"/>
                <a:gd name="T38" fmla="*/ 120 w 360"/>
                <a:gd name="T39" fmla="*/ 28 h 380"/>
                <a:gd name="T40" fmla="*/ 98 w 360"/>
                <a:gd name="T41" fmla="*/ 0 h 380"/>
                <a:gd name="T42" fmla="*/ 70 w 360"/>
                <a:gd name="T43" fmla="*/ 8 h 380"/>
                <a:gd name="T44" fmla="*/ 62 w 360"/>
                <a:gd name="T45" fmla="*/ 34 h 380"/>
                <a:gd name="T46" fmla="*/ 92 w 360"/>
                <a:gd name="T47" fmla="*/ 58 h 380"/>
                <a:gd name="T48" fmla="*/ 50 w 360"/>
                <a:gd name="T49" fmla="*/ 244 h 380"/>
                <a:gd name="T50" fmla="*/ 74 w 360"/>
                <a:gd name="T51" fmla="*/ 218 h 380"/>
                <a:gd name="T52" fmla="*/ 126 w 360"/>
                <a:gd name="T53" fmla="*/ 208 h 380"/>
                <a:gd name="T54" fmla="*/ 112 w 360"/>
                <a:gd name="T55" fmla="*/ 166 h 380"/>
                <a:gd name="T56" fmla="*/ 128 w 360"/>
                <a:gd name="T57" fmla="*/ 122 h 380"/>
                <a:gd name="T58" fmla="*/ 166 w 360"/>
                <a:gd name="T59" fmla="*/ 90 h 380"/>
                <a:gd name="T60" fmla="*/ 154 w 360"/>
                <a:gd name="T61" fmla="*/ 74 h 380"/>
                <a:gd name="T62" fmla="*/ 72 w 360"/>
                <a:gd name="T63" fmla="*/ 68 h 380"/>
                <a:gd name="T64" fmla="*/ 20 w 360"/>
                <a:gd name="T65" fmla="*/ 80 h 380"/>
                <a:gd name="T66" fmla="*/ 0 w 360"/>
                <a:gd name="T67" fmla="*/ 190 h 380"/>
                <a:gd name="T68" fmla="*/ 12 w 360"/>
                <a:gd name="T69" fmla="*/ 208 h 380"/>
                <a:gd name="T70" fmla="*/ 28 w 360"/>
                <a:gd name="T71" fmla="*/ 200 h 380"/>
                <a:gd name="T72" fmla="*/ 170 w 360"/>
                <a:gd name="T73" fmla="*/ 118 h 380"/>
                <a:gd name="T74" fmla="*/ 136 w 360"/>
                <a:gd name="T75" fmla="*/ 146 h 380"/>
                <a:gd name="T76" fmla="*/ 136 w 360"/>
                <a:gd name="T77" fmla="*/ 184 h 380"/>
                <a:gd name="T78" fmla="*/ 170 w 360"/>
                <a:gd name="T79" fmla="*/ 214 h 380"/>
                <a:gd name="T80" fmla="*/ 208 w 360"/>
                <a:gd name="T81" fmla="*/ 206 h 380"/>
                <a:gd name="T82" fmla="*/ 228 w 360"/>
                <a:gd name="T83" fmla="*/ 166 h 380"/>
                <a:gd name="T84" fmla="*/ 214 w 360"/>
                <a:gd name="T85" fmla="*/ 132 h 380"/>
                <a:gd name="T86" fmla="*/ 296 w 360"/>
                <a:gd name="T87" fmla="*/ 260 h 380"/>
                <a:gd name="T88" fmla="*/ 288 w 360"/>
                <a:gd name="T89" fmla="*/ 246 h 380"/>
                <a:gd name="T90" fmla="*/ 180 w 360"/>
                <a:gd name="T91" fmla="*/ 278 h 380"/>
                <a:gd name="T92" fmla="*/ 82 w 360"/>
                <a:gd name="T93" fmla="*/ 236 h 380"/>
                <a:gd name="T94" fmla="*/ 64 w 360"/>
                <a:gd name="T95" fmla="*/ 260 h 380"/>
                <a:gd name="T96" fmla="*/ 106 w 360"/>
                <a:gd name="T97" fmla="*/ 304 h 380"/>
                <a:gd name="T98" fmla="*/ 146 w 360"/>
                <a:gd name="T99" fmla="*/ 378 h 380"/>
                <a:gd name="T100" fmla="*/ 214 w 360"/>
                <a:gd name="T101" fmla="*/ 378 h 380"/>
                <a:gd name="T102" fmla="*/ 264 w 360"/>
                <a:gd name="T103" fmla="*/ 36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0" h="380">
                  <a:moveTo>
                    <a:pt x="240" y="28"/>
                  </a:moveTo>
                  <a:lnTo>
                    <a:pt x="240" y="28"/>
                  </a:lnTo>
                  <a:lnTo>
                    <a:pt x="240" y="22"/>
                  </a:lnTo>
                  <a:lnTo>
                    <a:pt x="242" y="18"/>
                  </a:lnTo>
                  <a:lnTo>
                    <a:pt x="248" y="8"/>
                  </a:lnTo>
                  <a:lnTo>
                    <a:pt x="258" y="2"/>
                  </a:lnTo>
                  <a:lnTo>
                    <a:pt x="262" y="0"/>
                  </a:lnTo>
                  <a:lnTo>
                    <a:pt x="268" y="0"/>
                  </a:lnTo>
                  <a:lnTo>
                    <a:pt x="268" y="0"/>
                  </a:lnTo>
                  <a:lnTo>
                    <a:pt x="274" y="0"/>
                  </a:lnTo>
                  <a:lnTo>
                    <a:pt x="280" y="2"/>
                  </a:lnTo>
                  <a:lnTo>
                    <a:pt x="290" y="8"/>
                  </a:lnTo>
                  <a:lnTo>
                    <a:pt x="296" y="18"/>
                  </a:lnTo>
                  <a:lnTo>
                    <a:pt x="298" y="22"/>
                  </a:lnTo>
                  <a:lnTo>
                    <a:pt x="298" y="28"/>
                  </a:lnTo>
                  <a:lnTo>
                    <a:pt x="298" y="28"/>
                  </a:lnTo>
                  <a:lnTo>
                    <a:pt x="298" y="34"/>
                  </a:lnTo>
                  <a:lnTo>
                    <a:pt x="296" y="40"/>
                  </a:lnTo>
                  <a:lnTo>
                    <a:pt x="290" y="50"/>
                  </a:lnTo>
                  <a:lnTo>
                    <a:pt x="280" y="56"/>
                  </a:lnTo>
                  <a:lnTo>
                    <a:pt x="274" y="58"/>
                  </a:lnTo>
                  <a:lnTo>
                    <a:pt x="268" y="58"/>
                  </a:lnTo>
                  <a:lnTo>
                    <a:pt x="268" y="58"/>
                  </a:lnTo>
                  <a:lnTo>
                    <a:pt x="262" y="58"/>
                  </a:lnTo>
                  <a:lnTo>
                    <a:pt x="258" y="56"/>
                  </a:lnTo>
                  <a:lnTo>
                    <a:pt x="248" y="50"/>
                  </a:lnTo>
                  <a:lnTo>
                    <a:pt x="242" y="40"/>
                  </a:lnTo>
                  <a:lnTo>
                    <a:pt x="240" y="34"/>
                  </a:lnTo>
                  <a:lnTo>
                    <a:pt x="240" y="28"/>
                  </a:lnTo>
                  <a:lnTo>
                    <a:pt x="240" y="28"/>
                  </a:lnTo>
                  <a:close/>
                  <a:moveTo>
                    <a:pt x="360" y="190"/>
                  </a:moveTo>
                  <a:lnTo>
                    <a:pt x="344" y="90"/>
                  </a:lnTo>
                  <a:lnTo>
                    <a:pt x="344" y="90"/>
                  </a:lnTo>
                  <a:lnTo>
                    <a:pt x="344" y="88"/>
                  </a:lnTo>
                  <a:lnTo>
                    <a:pt x="344" y="88"/>
                  </a:lnTo>
                  <a:lnTo>
                    <a:pt x="340" y="80"/>
                  </a:lnTo>
                  <a:lnTo>
                    <a:pt x="332" y="74"/>
                  </a:lnTo>
                  <a:lnTo>
                    <a:pt x="324" y="70"/>
                  </a:lnTo>
                  <a:lnTo>
                    <a:pt x="314" y="68"/>
                  </a:lnTo>
                  <a:lnTo>
                    <a:pt x="288" y="68"/>
                  </a:lnTo>
                  <a:lnTo>
                    <a:pt x="270" y="102"/>
                  </a:lnTo>
                  <a:lnTo>
                    <a:pt x="250" y="68"/>
                  </a:lnTo>
                  <a:lnTo>
                    <a:pt x="222" y="68"/>
                  </a:lnTo>
                  <a:lnTo>
                    <a:pt x="222" y="68"/>
                  </a:lnTo>
                  <a:lnTo>
                    <a:pt x="214" y="70"/>
                  </a:lnTo>
                  <a:lnTo>
                    <a:pt x="206" y="74"/>
                  </a:lnTo>
                  <a:lnTo>
                    <a:pt x="198" y="80"/>
                  </a:lnTo>
                  <a:lnTo>
                    <a:pt x="194" y="88"/>
                  </a:lnTo>
                  <a:lnTo>
                    <a:pt x="194" y="88"/>
                  </a:lnTo>
                  <a:lnTo>
                    <a:pt x="194" y="90"/>
                  </a:lnTo>
                  <a:lnTo>
                    <a:pt x="192" y="98"/>
                  </a:lnTo>
                  <a:lnTo>
                    <a:pt x="192" y="98"/>
                  </a:lnTo>
                  <a:lnTo>
                    <a:pt x="204" y="102"/>
                  </a:lnTo>
                  <a:lnTo>
                    <a:pt x="214" y="106"/>
                  </a:lnTo>
                  <a:lnTo>
                    <a:pt x="224" y="114"/>
                  </a:lnTo>
                  <a:lnTo>
                    <a:pt x="232" y="122"/>
                  </a:lnTo>
                  <a:lnTo>
                    <a:pt x="240" y="132"/>
                  </a:lnTo>
                  <a:lnTo>
                    <a:pt x="244" y="142"/>
                  </a:lnTo>
                  <a:lnTo>
                    <a:pt x="248" y="154"/>
                  </a:lnTo>
                  <a:lnTo>
                    <a:pt x="248" y="166"/>
                  </a:lnTo>
                  <a:lnTo>
                    <a:pt x="248" y="166"/>
                  </a:lnTo>
                  <a:lnTo>
                    <a:pt x="248" y="178"/>
                  </a:lnTo>
                  <a:lnTo>
                    <a:pt x="246" y="188"/>
                  </a:lnTo>
                  <a:lnTo>
                    <a:pt x="240" y="198"/>
                  </a:lnTo>
                  <a:lnTo>
                    <a:pt x="234" y="208"/>
                  </a:lnTo>
                  <a:lnTo>
                    <a:pt x="250" y="208"/>
                  </a:lnTo>
                  <a:lnTo>
                    <a:pt x="250" y="208"/>
                  </a:lnTo>
                  <a:lnTo>
                    <a:pt x="260" y="208"/>
                  </a:lnTo>
                  <a:lnTo>
                    <a:pt x="270" y="210"/>
                  </a:lnTo>
                  <a:lnTo>
                    <a:pt x="278" y="214"/>
                  </a:lnTo>
                  <a:lnTo>
                    <a:pt x="286" y="218"/>
                  </a:lnTo>
                  <a:lnTo>
                    <a:pt x="294" y="222"/>
                  </a:lnTo>
                  <a:lnTo>
                    <a:pt x="300" y="228"/>
                  </a:lnTo>
                  <a:lnTo>
                    <a:pt x="306" y="236"/>
                  </a:lnTo>
                  <a:lnTo>
                    <a:pt x="310" y="244"/>
                  </a:lnTo>
                  <a:lnTo>
                    <a:pt x="308" y="118"/>
                  </a:lnTo>
                  <a:lnTo>
                    <a:pt x="318" y="118"/>
                  </a:lnTo>
                  <a:lnTo>
                    <a:pt x="330" y="196"/>
                  </a:lnTo>
                  <a:lnTo>
                    <a:pt x="330" y="196"/>
                  </a:lnTo>
                  <a:lnTo>
                    <a:pt x="332" y="200"/>
                  </a:lnTo>
                  <a:lnTo>
                    <a:pt x="336" y="204"/>
                  </a:lnTo>
                  <a:lnTo>
                    <a:pt x="340" y="208"/>
                  </a:lnTo>
                  <a:lnTo>
                    <a:pt x="346" y="208"/>
                  </a:lnTo>
                  <a:lnTo>
                    <a:pt x="346" y="208"/>
                  </a:lnTo>
                  <a:lnTo>
                    <a:pt x="348" y="208"/>
                  </a:lnTo>
                  <a:lnTo>
                    <a:pt x="348" y="208"/>
                  </a:lnTo>
                  <a:lnTo>
                    <a:pt x="354" y="206"/>
                  </a:lnTo>
                  <a:lnTo>
                    <a:pt x="358" y="202"/>
                  </a:lnTo>
                  <a:lnTo>
                    <a:pt x="360" y="196"/>
                  </a:lnTo>
                  <a:lnTo>
                    <a:pt x="360" y="190"/>
                  </a:lnTo>
                  <a:lnTo>
                    <a:pt x="360" y="190"/>
                  </a:lnTo>
                  <a:close/>
                  <a:moveTo>
                    <a:pt x="92" y="58"/>
                  </a:moveTo>
                  <a:lnTo>
                    <a:pt x="92" y="58"/>
                  </a:lnTo>
                  <a:lnTo>
                    <a:pt x="98" y="58"/>
                  </a:lnTo>
                  <a:lnTo>
                    <a:pt x="102" y="56"/>
                  </a:lnTo>
                  <a:lnTo>
                    <a:pt x="112" y="50"/>
                  </a:lnTo>
                  <a:lnTo>
                    <a:pt x="118" y="40"/>
                  </a:lnTo>
                  <a:lnTo>
                    <a:pt x="120" y="34"/>
                  </a:lnTo>
                  <a:lnTo>
                    <a:pt x="120" y="28"/>
                  </a:lnTo>
                  <a:lnTo>
                    <a:pt x="120" y="28"/>
                  </a:lnTo>
                  <a:lnTo>
                    <a:pt x="120" y="22"/>
                  </a:lnTo>
                  <a:lnTo>
                    <a:pt x="118" y="18"/>
                  </a:lnTo>
                  <a:lnTo>
                    <a:pt x="112" y="8"/>
                  </a:lnTo>
                  <a:lnTo>
                    <a:pt x="102" y="2"/>
                  </a:lnTo>
                  <a:lnTo>
                    <a:pt x="98" y="0"/>
                  </a:lnTo>
                  <a:lnTo>
                    <a:pt x="92" y="0"/>
                  </a:lnTo>
                  <a:lnTo>
                    <a:pt x="92" y="0"/>
                  </a:lnTo>
                  <a:lnTo>
                    <a:pt x="86" y="0"/>
                  </a:lnTo>
                  <a:lnTo>
                    <a:pt x="80" y="2"/>
                  </a:lnTo>
                  <a:lnTo>
                    <a:pt x="70" y="8"/>
                  </a:lnTo>
                  <a:lnTo>
                    <a:pt x="64" y="18"/>
                  </a:lnTo>
                  <a:lnTo>
                    <a:pt x="62" y="22"/>
                  </a:lnTo>
                  <a:lnTo>
                    <a:pt x="62" y="28"/>
                  </a:lnTo>
                  <a:lnTo>
                    <a:pt x="62" y="28"/>
                  </a:lnTo>
                  <a:lnTo>
                    <a:pt x="62" y="34"/>
                  </a:lnTo>
                  <a:lnTo>
                    <a:pt x="64" y="40"/>
                  </a:lnTo>
                  <a:lnTo>
                    <a:pt x="70" y="50"/>
                  </a:lnTo>
                  <a:lnTo>
                    <a:pt x="80" y="56"/>
                  </a:lnTo>
                  <a:lnTo>
                    <a:pt x="86" y="58"/>
                  </a:lnTo>
                  <a:lnTo>
                    <a:pt x="92" y="58"/>
                  </a:lnTo>
                  <a:lnTo>
                    <a:pt x="92" y="58"/>
                  </a:lnTo>
                  <a:close/>
                  <a:moveTo>
                    <a:pt x="30" y="196"/>
                  </a:moveTo>
                  <a:lnTo>
                    <a:pt x="42" y="118"/>
                  </a:lnTo>
                  <a:lnTo>
                    <a:pt x="52" y="118"/>
                  </a:lnTo>
                  <a:lnTo>
                    <a:pt x="50" y="244"/>
                  </a:lnTo>
                  <a:lnTo>
                    <a:pt x="50" y="244"/>
                  </a:lnTo>
                  <a:lnTo>
                    <a:pt x="54" y="236"/>
                  </a:lnTo>
                  <a:lnTo>
                    <a:pt x="60" y="228"/>
                  </a:lnTo>
                  <a:lnTo>
                    <a:pt x="66" y="222"/>
                  </a:lnTo>
                  <a:lnTo>
                    <a:pt x="74" y="218"/>
                  </a:lnTo>
                  <a:lnTo>
                    <a:pt x="82" y="214"/>
                  </a:lnTo>
                  <a:lnTo>
                    <a:pt x="90" y="210"/>
                  </a:lnTo>
                  <a:lnTo>
                    <a:pt x="100" y="208"/>
                  </a:lnTo>
                  <a:lnTo>
                    <a:pt x="110" y="208"/>
                  </a:lnTo>
                  <a:lnTo>
                    <a:pt x="126" y="208"/>
                  </a:lnTo>
                  <a:lnTo>
                    <a:pt x="126" y="208"/>
                  </a:lnTo>
                  <a:lnTo>
                    <a:pt x="120" y="198"/>
                  </a:lnTo>
                  <a:lnTo>
                    <a:pt x="114" y="188"/>
                  </a:lnTo>
                  <a:lnTo>
                    <a:pt x="112" y="178"/>
                  </a:lnTo>
                  <a:lnTo>
                    <a:pt x="112" y="166"/>
                  </a:lnTo>
                  <a:lnTo>
                    <a:pt x="112" y="166"/>
                  </a:lnTo>
                  <a:lnTo>
                    <a:pt x="112" y="154"/>
                  </a:lnTo>
                  <a:lnTo>
                    <a:pt x="116" y="142"/>
                  </a:lnTo>
                  <a:lnTo>
                    <a:pt x="120" y="132"/>
                  </a:lnTo>
                  <a:lnTo>
                    <a:pt x="128" y="122"/>
                  </a:lnTo>
                  <a:lnTo>
                    <a:pt x="136" y="114"/>
                  </a:lnTo>
                  <a:lnTo>
                    <a:pt x="146" y="106"/>
                  </a:lnTo>
                  <a:lnTo>
                    <a:pt x="156" y="102"/>
                  </a:lnTo>
                  <a:lnTo>
                    <a:pt x="168" y="98"/>
                  </a:lnTo>
                  <a:lnTo>
                    <a:pt x="166" y="90"/>
                  </a:lnTo>
                  <a:lnTo>
                    <a:pt x="166" y="90"/>
                  </a:lnTo>
                  <a:lnTo>
                    <a:pt x="166" y="88"/>
                  </a:lnTo>
                  <a:lnTo>
                    <a:pt x="166" y="88"/>
                  </a:lnTo>
                  <a:lnTo>
                    <a:pt x="162" y="80"/>
                  </a:lnTo>
                  <a:lnTo>
                    <a:pt x="154" y="74"/>
                  </a:lnTo>
                  <a:lnTo>
                    <a:pt x="146" y="70"/>
                  </a:lnTo>
                  <a:lnTo>
                    <a:pt x="138" y="68"/>
                  </a:lnTo>
                  <a:lnTo>
                    <a:pt x="110" y="68"/>
                  </a:lnTo>
                  <a:lnTo>
                    <a:pt x="90" y="102"/>
                  </a:lnTo>
                  <a:lnTo>
                    <a:pt x="72" y="68"/>
                  </a:lnTo>
                  <a:lnTo>
                    <a:pt x="46" y="68"/>
                  </a:lnTo>
                  <a:lnTo>
                    <a:pt x="46" y="68"/>
                  </a:lnTo>
                  <a:lnTo>
                    <a:pt x="36" y="70"/>
                  </a:lnTo>
                  <a:lnTo>
                    <a:pt x="28" y="74"/>
                  </a:lnTo>
                  <a:lnTo>
                    <a:pt x="20" y="80"/>
                  </a:lnTo>
                  <a:lnTo>
                    <a:pt x="16" y="88"/>
                  </a:lnTo>
                  <a:lnTo>
                    <a:pt x="16" y="88"/>
                  </a:lnTo>
                  <a:lnTo>
                    <a:pt x="16" y="90"/>
                  </a:lnTo>
                  <a:lnTo>
                    <a:pt x="0" y="190"/>
                  </a:lnTo>
                  <a:lnTo>
                    <a:pt x="0" y="190"/>
                  </a:lnTo>
                  <a:lnTo>
                    <a:pt x="0" y="196"/>
                  </a:lnTo>
                  <a:lnTo>
                    <a:pt x="2" y="202"/>
                  </a:lnTo>
                  <a:lnTo>
                    <a:pt x="6" y="206"/>
                  </a:lnTo>
                  <a:lnTo>
                    <a:pt x="12" y="208"/>
                  </a:lnTo>
                  <a:lnTo>
                    <a:pt x="12" y="208"/>
                  </a:lnTo>
                  <a:lnTo>
                    <a:pt x="14" y="208"/>
                  </a:lnTo>
                  <a:lnTo>
                    <a:pt x="14" y="208"/>
                  </a:lnTo>
                  <a:lnTo>
                    <a:pt x="20" y="208"/>
                  </a:lnTo>
                  <a:lnTo>
                    <a:pt x="24" y="204"/>
                  </a:lnTo>
                  <a:lnTo>
                    <a:pt x="28" y="200"/>
                  </a:lnTo>
                  <a:lnTo>
                    <a:pt x="30" y="196"/>
                  </a:lnTo>
                  <a:lnTo>
                    <a:pt x="30" y="196"/>
                  </a:lnTo>
                  <a:close/>
                  <a:moveTo>
                    <a:pt x="180" y="118"/>
                  </a:moveTo>
                  <a:lnTo>
                    <a:pt x="180" y="118"/>
                  </a:lnTo>
                  <a:lnTo>
                    <a:pt x="170" y="118"/>
                  </a:lnTo>
                  <a:lnTo>
                    <a:pt x="162" y="120"/>
                  </a:lnTo>
                  <a:lnTo>
                    <a:pt x="152" y="126"/>
                  </a:lnTo>
                  <a:lnTo>
                    <a:pt x="146" y="132"/>
                  </a:lnTo>
                  <a:lnTo>
                    <a:pt x="140" y="138"/>
                  </a:lnTo>
                  <a:lnTo>
                    <a:pt x="136" y="146"/>
                  </a:lnTo>
                  <a:lnTo>
                    <a:pt x="132" y="156"/>
                  </a:lnTo>
                  <a:lnTo>
                    <a:pt x="132" y="166"/>
                  </a:lnTo>
                  <a:lnTo>
                    <a:pt x="132" y="166"/>
                  </a:lnTo>
                  <a:lnTo>
                    <a:pt x="132" y="176"/>
                  </a:lnTo>
                  <a:lnTo>
                    <a:pt x="136" y="184"/>
                  </a:lnTo>
                  <a:lnTo>
                    <a:pt x="140" y="194"/>
                  </a:lnTo>
                  <a:lnTo>
                    <a:pt x="146" y="200"/>
                  </a:lnTo>
                  <a:lnTo>
                    <a:pt x="152" y="206"/>
                  </a:lnTo>
                  <a:lnTo>
                    <a:pt x="162" y="210"/>
                  </a:lnTo>
                  <a:lnTo>
                    <a:pt x="170" y="214"/>
                  </a:lnTo>
                  <a:lnTo>
                    <a:pt x="180" y="214"/>
                  </a:lnTo>
                  <a:lnTo>
                    <a:pt x="180" y="214"/>
                  </a:lnTo>
                  <a:lnTo>
                    <a:pt x="190" y="214"/>
                  </a:lnTo>
                  <a:lnTo>
                    <a:pt x="200" y="210"/>
                  </a:lnTo>
                  <a:lnTo>
                    <a:pt x="208" y="206"/>
                  </a:lnTo>
                  <a:lnTo>
                    <a:pt x="214" y="200"/>
                  </a:lnTo>
                  <a:lnTo>
                    <a:pt x="220" y="194"/>
                  </a:lnTo>
                  <a:lnTo>
                    <a:pt x="224" y="184"/>
                  </a:lnTo>
                  <a:lnTo>
                    <a:pt x="228" y="176"/>
                  </a:lnTo>
                  <a:lnTo>
                    <a:pt x="228" y="166"/>
                  </a:lnTo>
                  <a:lnTo>
                    <a:pt x="228" y="166"/>
                  </a:lnTo>
                  <a:lnTo>
                    <a:pt x="228" y="156"/>
                  </a:lnTo>
                  <a:lnTo>
                    <a:pt x="224" y="146"/>
                  </a:lnTo>
                  <a:lnTo>
                    <a:pt x="220" y="138"/>
                  </a:lnTo>
                  <a:lnTo>
                    <a:pt x="214" y="132"/>
                  </a:lnTo>
                  <a:lnTo>
                    <a:pt x="208" y="126"/>
                  </a:lnTo>
                  <a:lnTo>
                    <a:pt x="200" y="120"/>
                  </a:lnTo>
                  <a:lnTo>
                    <a:pt x="190" y="118"/>
                  </a:lnTo>
                  <a:lnTo>
                    <a:pt x="180" y="118"/>
                  </a:lnTo>
                  <a:close/>
                  <a:moveTo>
                    <a:pt x="296" y="260"/>
                  </a:moveTo>
                  <a:lnTo>
                    <a:pt x="296" y="260"/>
                  </a:lnTo>
                  <a:lnTo>
                    <a:pt x="294" y="258"/>
                  </a:lnTo>
                  <a:lnTo>
                    <a:pt x="294" y="258"/>
                  </a:lnTo>
                  <a:lnTo>
                    <a:pt x="292" y="252"/>
                  </a:lnTo>
                  <a:lnTo>
                    <a:pt x="288" y="246"/>
                  </a:lnTo>
                  <a:lnTo>
                    <a:pt x="278" y="236"/>
                  </a:lnTo>
                  <a:lnTo>
                    <a:pt x="266" y="230"/>
                  </a:lnTo>
                  <a:lnTo>
                    <a:pt x="250" y="228"/>
                  </a:lnTo>
                  <a:lnTo>
                    <a:pt x="210" y="228"/>
                  </a:lnTo>
                  <a:lnTo>
                    <a:pt x="180" y="278"/>
                  </a:lnTo>
                  <a:lnTo>
                    <a:pt x="150" y="228"/>
                  </a:lnTo>
                  <a:lnTo>
                    <a:pt x="110" y="228"/>
                  </a:lnTo>
                  <a:lnTo>
                    <a:pt x="110" y="228"/>
                  </a:lnTo>
                  <a:lnTo>
                    <a:pt x="94" y="230"/>
                  </a:lnTo>
                  <a:lnTo>
                    <a:pt x="82" y="236"/>
                  </a:lnTo>
                  <a:lnTo>
                    <a:pt x="72" y="246"/>
                  </a:lnTo>
                  <a:lnTo>
                    <a:pt x="68" y="252"/>
                  </a:lnTo>
                  <a:lnTo>
                    <a:pt x="66" y="258"/>
                  </a:lnTo>
                  <a:lnTo>
                    <a:pt x="66" y="258"/>
                  </a:lnTo>
                  <a:lnTo>
                    <a:pt x="64" y="260"/>
                  </a:lnTo>
                  <a:lnTo>
                    <a:pt x="52" y="336"/>
                  </a:lnTo>
                  <a:lnTo>
                    <a:pt x="52" y="336"/>
                  </a:lnTo>
                  <a:lnTo>
                    <a:pt x="72" y="352"/>
                  </a:lnTo>
                  <a:lnTo>
                    <a:pt x="96" y="362"/>
                  </a:lnTo>
                  <a:lnTo>
                    <a:pt x="106" y="304"/>
                  </a:lnTo>
                  <a:lnTo>
                    <a:pt x="118" y="304"/>
                  </a:lnTo>
                  <a:lnTo>
                    <a:pt x="114" y="370"/>
                  </a:lnTo>
                  <a:lnTo>
                    <a:pt x="114" y="370"/>
                  </a:lnTo>
                  <a:lnTo>
                    <a:pt x="130" y="374"/>
                  </a:lnTo>
                  <a:lnTo>
                    <a:pt x="146" y="378"/>
                  </a:lnTo>
                  <a:lnTo>
                    <a:pt x="162" y="380"/>
                  </a:lnTo>
                  <a:lnTo>
                    <a:pt x="180" y="380"/>
                  </a:lnTo>
                  <a:lnTo>
                    <a:pt x="180" y="380"/>
                  </a:lnTo>
                  <a:lnTo>
                    <a:pt x="196" y="380"/>
                  </a:lnTo>
                  <a:lnTo>
                    <a:pt x="214" y="378"/>
                  </a:lnTo>
                  <a:lnTo>
                    <a:pt x="230" y="374"/>
                  </a:lnTo>
                  <a:lnTo>
                    <a:pt x="246" y="370"/>
                  </a:lnTo>
                  <a:lnTo>
                    <a:pt x="242" y="304"/>
                  </a:lnTo>
                  <a:lnTo>
                    <a:pt x="254" y="304"/>
                  </a:lnTo>
                  <a:lnTo>
                    <a:pt x="264" y="362"/>
                  </a:lnTo>
                  <a:lnTo>
                    <a:pt x="264" y="362"/>
                  </a:lnTo>
                  <a:lnTo>
                    <a:pt x="288" y="350"/>
                  </a:lnTo>
                  <a:lnTo>
                    <a:pt x="308" y="336"/>
                  </a:lnTo>
                  <a:lnTo>
                    <a:pt x="296" y="26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3" name="Oval 82">
              <a:extLst>
                <a:ext uri="{FF2B5EF4-FFF2-40B4-BE49-F238E27FC236}">
                  <a16:creationId xmlns:a16="http://schemas.microsoft.com/office/drawing/2014/main" id="{2BA5D2FA-4520-41D1-8BBA-E06925C697D0}"/>
                </a:ext>
              </a:extLst>
            </p:cNvPr>
            <p:cNvSpPr/>
            <p:nvPr/>
          </p:nvSpPr>
          <p:spPr>
            <a:xfrm>
              <a:off x="8321884" y="855203"/>
              <a:ext cx="432000" cy="432000"/>
            </a:xfrm>
            <a:prstGeom prst="ellipse">
              <a:avLst/>
            </a:prstGeom>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84" name="Freeform 4851">
              <a:extLst>
                <a:ext uri="{FF2B5EF4-FFF2-40B4-BE49-F238E27FC236}">
                  <a16:creationId xmlns:a16="http://schemas.microsoft.com/office/drawing/2014/main" id="{CA3E0C32-3AE6-4D32-807F-2E42F2D61735}"/>
                </a:ext>
              </a:extLst>
            </p:cNvPr>
            <p:cNvSpPr>
              <a:spLocks noEditPoints="1"/>
            </p:cNvSpPr>
            <p:nvPr/>
          </p:nvSpPr>
          <p:spPr bwMode="auto">
            <a:xfrm>
              <a:off x="8403425" y="970313"/>
              <a:ext cx="258724" cy="218603"/>
            </a:xfrm>
            <a:custGeom>
              <a:avLst/>
              <a:gdLst>
                <a:gd name="T0" fmla="*/ 248 w 360"/>
                <a:gd name="T1" fmla="*/ 8 h 380"/>
                <a:gd name="T2" fmla="*/ 274 w 360"/>
                <a:gd name="T3" fmla="*/ 0 h 380"/>
                <a:gd name="T4" fmla="*/ 298 w 360"/>
                <a:gd name="T5" fmla="*/ 28 h 380"/>
                <a:gd name="T6" fmla="*/ 280 w 360"/>
                <a:gd name="T7" fmla="*/ 56 h 380"/>
                <a:gd name="T8" fmla="*/ 258 w 360"/>
                <a:gd name="T9" fmla="*/ 56 h 380"/>
                <a:gd name="T10" fmla="*/ 240 w 360"/>
                <a:gd name="T11" fmla="*/ 28 h 380"/>
                <a:gd name="T12" fmla="*/ 344 w 360"/>
                <a:gd name="T13" fmla="*/ 88 h 380"/>
                <a:gd name="T14" fmla="*/ 288 w 360"/>
                <a:gd name="T15" fmla="*/ 68 h 380"/>
                <a:gd name="T16" fmla="*/ 214 w 360"/>
                <a:gd name="T17" fmla="*/ 70 h 380"/>
                <a:gd name="T18" fmla="*/ 194 w 360"/>
                <a:gd name="T19" fmla="*/ 90 h 380"/>
                <a:gd name="T20" fmla="*/ 224 w 360"/>
                <a:gd name="T21" fmla="*/ 114 h 380"/>
                <a:gd name="T22" fmla="*/ 248 w 360"/>
                <a:gd name="T23" fmla="*/ 166 h 380"/>
                <a:gd name="T24" fmla="*/ 234 w 360"/>
                <a:gd name="T25" fmla="*/ 208 h 380"/>
                <a:gd name="T26" fmla="*/ 278 w 360"/>
                <a:gd name="T27" fmla="*/ 214 h 380"/>
                <a:gd name="T28" fmla="*/ 310 w 360"/>
                <a:gd name="T29" fmla="*/ 244 h 380"/>
                <a:gd name="T30" fmla="*/ 332 w 360"/>
                <a:gd name="T31" fmla="*/ 200 h 380"/>
                <a:gd name="T32" fmla="*/ 348 w 360"/>
                <a:gd name="T33" fmla="*/ 208 h 380"/>
                <a:gd name="T34" fmla="*/ 360 w 360"/>
                <a:gd name="T35" fmla="*/ 190 h 380"/>
                <a:gd name="T36" fmla="*/ 102 w 360"/>
                <a:gd name="T37" fmla="*/ 56 h 380"/>
                <a:gd name="T38" fmla="*/ 120 w 360"/>
                <a:gd name="T39" fmla="*/ 28 h 380"/>
                <a:gd name="T40" fmla="*/ 98 w 360"/>
                <a:gd name="T41" fmla="*/ 0 h 380"/>
                <a:gd name="T42" fmla="*/ 70 w 360"/>
                <a:gd name="T43" fmla="*/ 8 h 380"/>
                <a:gd name="T44" fmla="*/ 62 w 360"/>
                <a:gd name="T45" fmla="*/ 34 h 380"/>
                <a:gd name="T46" fmla="*/ 92 w 360"/>
                <a:gd name="T47" fmla="*/ 58 h 380"/>
                <a:gd name="T48" fmla="*/ 50 w 360"/>
                <a:gd name="T49" fmla="*/ 244 h 380"/>
                <a:gd name="T50" fmla="*/ 74 w 360"/>
                <a:gd name="T51" fmla="*/ 218 h 380"/>
                <a:gd name="T52" fmla="*/ 126 w 360"/>
                <a:gd name="T53" fmla="*/ 208 h 380"/>
                <a:gd name="T54" fmla="*/ 112 w 360"/>
                <a:gd name="T55" fmla="*/ 166 h 380"/>
                <a:gd name="T56" fmla="*/ 128 w 360"/>
                <a:gd name="T57" fmla="*/ 122 h 380"/>
                <a:gd name="T58" fmla="*/ 166 w 360"/>
                <a:gd name="T59" fmla="*/ 90 h 380"/>
                <a:gd name="T60" fmla="*/ 154 w 360"/>
                <a:gd name="T61" fmla="*/ 74 h 380"/>
                <a:gd name="T62" fmla="*/ 72 w 360"/>
                <a:gd name="T63" fmla="*/ 68 h 380"/>
                <a:gd name="T64" fmla="*/ 20 w 360"/>
                <a:gd name="T65" fmla="*/ 80 h 380"/>
                <a:gd name="T66" fmla="*/ 0 w 360"/>
                <a:gd name="T67" fmla="*/ 190 h 380"/>
                <a:gd name="T68" fmla="*/ 12 w 360"/>
                <a:gd name="T69" fmla="*/ 208 h 380"/>
                <a:gd name="T70" fmla="*/ 28 w 360"/>
                <a:gd name="T71" fmla="*/ 200 h 380"/>
                <a:gd name="T72" fmla="*/ 170 w 360"/>
                <a:gd name="T73" fmla="*/ 118 h 380"/>
                <a:gd name="T74" fmla="*/ 136 w 360"/>
                <a:gd name="T75" fmla="*/ 146 h 380"/>
                <a:gd name="T76" fmla="*/ 136 w 360"/>
                <a:gd name="T77" fmla="*/ 184 h 380"/>
                <a:gd name="T78" fmla="*/ 170 w 360"/>
                <a:gd name="T79" fmla="*/ 214 h 380"/>
                <a:gd name="T80" fmla="*/ 208 w 360"/>
                <a:gd name="T81" fmla="*/ 206 h 380"/>
                <a:gd name="T82" fmla="*/ 228 w 360"/>
                <a:gd name="T83" fmla="*/ 166 h 380"/>
                <a:gd name="T84" fmla="*/ 214 w 360"/>
                <a:gd name="T85" fmla="*/ 132 h 380"/>
                <a:gd name="T86" fmla="*/ 296 w 360"/>
                <a:gd name="T87" fmla="*/ 260 h 380"/>
                <a:gd name="T88" fmla="*/ 288 w 360"/>
                <a:gd name="T89" fmla="*/ 246 h 380"/>
                <a:gd name="T90" fmla="*/ 180 w 360"/>
                <a:gd name="T91" fmla="*/ 278 h 380"/>
                <a:gd name="T92" fmla="*/ 82 w 360"/>
                <a:gd name="T93" fmla="*/ 236 h 380"/>
                <a:gd name="T94" fmla="*/ 64 w 360"/>
                <a:gd name="T95" fmla="*/ 260 h 380"/>
                <a:gd name="T96" fmla="*/ 106 w 360"/>
                <a:gd name="T97" fmla="*/ 304 h 380"/>
                <a:gd name="T98" fmla="*/ 146 w 360"/>
                <a:gd name="T99" fmla="*/ 378 h 380"/>
                <a:gd name="T100" fmla="*/ 214 w 360"/>
                <a:gd name="T101" fmla="*/ 378 h 380"/>
                <a:gd name="T102" fmla="*/ 264 w 360"/>
                <a:gd name="T103" fmla="*/ 36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0" h="380">
                  <a:moveTo>
                    <a:pt x="240" y="28"/>
                  </a:moveTo>
                  <a:lnTo>
                    <a:pt x="240" y="28"/>
                  </a:lnTo>
                  <a:lnTo>
                    <a:pt x="240" y="22"/>
                  </a:lnTo>
                  <a:lnTo>
                    <a:pt x="242" y="18"/>
                  </a:lnTo>
                  <a:lnTo>
                    <a:pt x="248" y="8"/>
                  </a:lnTo>
                  <a:lnTo>
                    <a:pt x="258" y="2"/>
                  </a:lnTo>
                  <a:lnTo>
                    <a:pt x="262" y="0"/>
                  </a:lnTo>
                  <a:lnTo>
                    <a:pt x="268" y="0"/>
                  </a:lnTo>
                  <a:lnTo>
                    <a:pt x="268" y="0"/>
                  </a:lnTo>
                  <a:lnTo>
                    <a:pt x="274" y="0"/>
                  </a:lnTo>
                  <a:lnTo>
                    <a:pt x="280" y="2"/>
                  </a:lnTo>
                  <a:lnTo>
                    <a:pt x="290" y="8"/>
                  </a:lnTo>
                  <a:lnTo>
                    <a:pt x="296" y="18"/>
                  </a:lnTo>
                  <a:lnTo>
                    <a:pt x="298" y="22"/>
                  </a:lnTo>
                  <a:lnTo>
                    <a:pt x="298" y="28"/>
                  </a:lnTo>
                  <a:lnTo>
                    <a:pt x="298" y="28"/>
                  </a:lnTo>
                  <a:lnTo>
                    <a:pt x="298" y="34"/>
                  </a:lnTo>
                  <a:lnTo>
                    <a:pt x="296" y="40"/>
                  </a:lnTo>
                  <a:lnTo>
                    <a:pt x="290" y="50"/>
                  </a:lnTo>
                  <a:lnTo>
                    <a:pt x="280" y="56"/>
                  </a:lnTo>
                  <a:lnTo>
                    <a:pt x="274" y="58"/>
                  </a:lnTo>
                  <a:lnTo>
                    <a:pt x="268" y="58"/>
                  </a:lnTo>
                  <a:lnTo>
                    <a:pt x="268" y="58"/>
                  </a:lnTo>
                  <a:lnTo>
                    <a:pt x="262" y="58"/>
                  </a:lnTo>
                  <a:lnTo>
                    <a:pt x="258" y="56"/>
                  </a:lnTo>
                  <a:lnTo>
                    <a:pt x="248" y="50"/>
                  </a:lnTo>
                  <a:lnTo>
                    <a:pt x="242" y="40"/>
                  </a:lnTo>
                  <a:lnTo>
                    <a:pt x="240" y="34"/>
                  </a:lnTo>
                  <a:lnTo>
                    <a:pt x="240" y="28"/>
                  </a:lnTo>
                  <a:lnTo>
                    <a:pt x="240" y="28"/>
                  </a:lnTo>
                  <a:close/>
                  <a:moveTo>
                    <a:pt x="360" y="190"/>
                  </a:moveTo>
                  <a:lnTo>
                    <a:pt x="344" y="90"/>
                  </a:lnTo>
                  <a:lnTo>
                    <a:pt x="344" y="90"/>
                  </a:lnTo>
                  <a:lnTo>
                    <a:pt x="344" y="88"/>
                  </a:lnTo>
                  <a:lnTo>
                    <a:pt x="344" y="88"/>
                  </a:lnTo>
                  <a:lnTo>
                    <a:pt x="340" y="80"/>
                  </a:lnTo>
                  <a:lnTo>
                    <a:pt x="332" y="74"/>
                  </a:lnTo>
                  <a:lnTo>
                    <a:pt x="324" y="70"/>
                  </a:lnTo>
                  <a:lnTo>
                    <a:pt x="314" y="68"/>
                  </a:lnTo>
                  <a:lnTo>
                    <a:pt x="288" y="68"/>
                  </a:lnTo>
                  <a:lnTo>
                    <a:pt x="270" y="102"/>
                  </a:lnTo>
                  <a:lnTo>
                    <a:pt x="250" y="68"/>
                  </a:lnTo>
                  <a:lnTo>
                    <a:pt x="222" y="68"/>
                  </a:lnTo>
                  <a:lnTo>
                    <a:pt x="222" y="68"/>
                  </a:lnTo>
                  <a:lnTo>
                    <a:pt x="214" y="70"/>
                  </a:lnTo>
                  <a:lnTo>
                    <a:pt x="206" y="74"/>
                  </a:lnTo>
                  <a:lnTo>
                    <a:pt x="198" y="80"/>
                  </a:lnTo>
                  <a:lnTo>
                    <a:pt x="194" y="88"/>
                  </a:lnTo>
                  <a:lnTo>
                    <a:pt x="194" y="88"/>
                  </a:lnTo>
                  <a:lnTo>
                    <a:pt x="194" y="90"/>
                  </a:lnTo>
                  <a:lnTo>
                    <a:pt x="192" y="98"/>
                  </a:lnTo>
                  <a:lnTo>
                    <a:pt x="192" y="98"/>
                  </a:lnTo>
                  <a:lnTo>
                    <a:pt x="204" y="102"/>
                  </a:lnTo>
                  <a:lnTo>
                    <a:pt x="214" y="106"/>
                  </a:lnTo>
                  <a:lnTo>
                    <a:pt x="224" y="114"/>
                  </a:lnTo>
                  <a:lnTo>
                    <a:pt x="232" y="122"/>
                  </a:lnTo>
                  <a:lnTo>
                    <a:pt x="240" y="132"/>
                  </a:lnTo>
                  <a:lnTo>
                    <a:pt x="244" y="142"/>
                  </a:lnTo>
                  <a:lnTo>
                    <a:pt x="248" y="154"/>
                  </a:lnTo>
                  <a:lnTo>
                    <a:pt x="248" y="166"/>
                  </a:lnTo>
                  <a:lnTo>
                    <a:pt x="248" y="166"/>
                  </a:lnTo>
                  <a:lnTo>
                    <a:pt x="248" y="178"/>
                  </a:lnTo>
                  <a:lnTo>
                    <a:pt x="246" y="188"/>
                  </a:lnTo>
                  <a:lnTo>
                    <a:pt x="240" y="198"/>
                  </a:lnTo>
                  <a:lnTo>
                    <a:pt x="234" y="208"/>
                  </a:lnTo>
                  <a:lnTo>
                    <a:pt x="250" y="208"/>
                  </a:lnTo>
                  <a:lnTo>
                    <a:pt x="250" y="208"/>
                  </a:lnTo>
                  <a:lnTo>
                    <a:pt x="260" y="208"/>
                  </a:lnTo>
                  <a:lnTo>
                    <a:pt x="270" y="210"/>
                  </a:lnTo>
                  <a:lnTo>
                    <a:pt x="278" y="214"/>
                  </a:lnTo>
                  <a:lnTo>
                    <a:pt x="286" y="218"/>
                  </a:lnTo>
                  <a:lnTo>
                    <a:pt x="294" y="222"/>
                  </a:lnTo>
                  <a:lnTo>
                    <a:pt x="300" y="228"/>
                  </a:lnTo>
                  <a:lnTo>
                    <a:pt x="306" y="236"/>
                  </a:lnTo>
                  <a:lnTo>
                    <a:pt x="310" y="244"/>
                  </a:lnTo>
                  <a:lnTo>
                    <a:pt x="308" y="118"/>
                  </a:lnTo>
                  <a:lnTo>
                    <a:pt x="318" y="118"/>
                  </a:lnTo>
                  <a:lnTo>
                    <a:pt x="330" y="196"/>
                  </a:lnTo>
                  <a:lnTo>
                    <a:pt x="330" y="196"/>
                  </a:lnTo>
                  <a:lnTo>
                    <a:pt x="332" y="200"/>
                  </a:lnTo>
                  <a:lnTo>
                    <a:pt x="336" y="204"/>
                  </a:lnTo>
                  <a:lnTo>
                    <a:pt x="340" y="208"/>
                  </a:lnTo>
                  <a:lnTo>
                    <a:pt x="346" y="208"/>
                  </a:lnTo>
                  <a:lnTo>
                    <a:pt x="346" y="208"/>
                  </a:lnTo>
                  <a:lnTo>
                    <a:pt x="348" y="208"/>
                  </a:lnTo>
                  <a:lnTo>
                    <a:pt x="348" y="208"/>
                  </a:lnTo>
                  <a:lnTo>
                    <a:pt x="354" y="206"/>
                  </a:lnTo>
                  <a:lnTo>
                    <a:pt x="358" y="202"/>
                  </a:lnTo>
                  <a:lnTo>
                    <a:pt x="360" y="196"/>
                  </a:lnTo>
                  <a:lnTo>
                    <a:pt x="360" y="190"/>
                  </a:lnTo>
                  <a:lnTo>
                    <a:pt x="360" y="190"/>
                  </a:lnTo>
                  <a:close/>
                  <a:moveTo>
                    <a:pt x="92" y="58"/>
                  </a:moveTo>
                  <a:lnTo>
                    <a:pt x="92" y="58"/>
                  </a:lnTo>
                  <a:lnTo>
                    <a:pt x="98" y="58"/>
                  </a:lnTo>
                  <a:lnTo>
                    <a:pt x="102" y="56"/>
                  </a:lnTo>
                  <a:lnTo>
                    <a:pt x="112" y="50"/>
                  </a:lnTo>
                  <a:lnTo>
                    <a:pt x="118" y="40"/>
                  </a:lnTo>
                  <a:lnTo>
                    <a:pt x="120" y="34"/>
                  </a:lnTo>
                  <a:lnTo>
                    <a:pt x="120" y="28"/>
                  </a:lnTo>
                  <a:lnTo>
                    <a:pt x="120" y="28"/>
                  </a:lnTo>
                  <a:lnTo>
                    <a:pt x="120" y="22"/>
                  </a:lnTo>
                  <a:lnTo>
                    <a:pt x="118" y="18"/>
                  </a:lnTo>
                  <a:lnTo>
                    <a:pt x="112" y="8"/>
                  </a:lnTo>
                  <a:lnTo>
                    <a:pt x="102" y="2"/>
                  </a:lnTo>
                  <a:lnTo>
                    <a:pt x="98" y="0"/>
                  </a:lnTo>
                  <a:lnTo>
                    <a:pt x="92" y="0"/>
                  </a:lnTo>
                  <a:lnTo>
                    <a:pt x="92" y="0"/>
                  </a:lnTo>
                  <a:lnTo>
                    <a:pt x="86" y="0"/>
                  </a:lnTo>
                  <a:lnTo>
                    <a:pt x="80" y="2"/>
                  </a:lnTo>
                  <a:lnTo>
                    <a:pt x="70" y="8"/>
                  </a:lnTo>
                  <a:lnTo>
                    <a:pt x="64" y="18"/>
                  </a:lnTo>
                  <a:lnTo>
                    <a:pt x="62" y="22"/>
                  </a:lnTo>
                  <a:lnTo>
                    <a:pt x="62" y="28"/>
                  </a:lnTo>
                  <a:lnTo>
                    <a:pt x="62" y="28"/>
                  </a:lnTo>
                  <a:lnTo>
                    <a:pt x="62" y="34"/>
                  </a:lnTo>
                  <a:lnTo>
                    <a:pt x="64" y="40"/>
                  </a:lnTo>
                  <a:lnTo>
                    <a:pt x="70" y="50"/>
                  </a:lnTo>
                  <a:lnTo>
                    <a:pt x="80" y="56"/>
                  </a:lnTo>
                  <a:lnTo>
                    <a:pt x="86" y="58"/>
                  </a:lnTo>
                  <a:lnTo>
                    <a:pt x="92" y="58"/>
                  </a:lnTo>
                  <a:lnTo>
                    <a:pt x="92" y="58"/>
                  </a:lnTo>
                  <a:close/>
                  <a:moveTo>
                    <a:pt x="30" y="196"/>
                  </a:moveTo>
                  <a:lnTo>
                    <a:pt x="42" y="118"/>
                  </a:lnTo>
                  <a:lnTo>
                    <a:pt x="52" y="118"/>
                  </a:lnTo>
                  <a:lnTo>
                    <a:pt x="50" y="244"/>
                  </a:lnTo>
                  <a:lnTo>
                    <a:pt x="50" y="244"/>
                  </a:lnTo>
                  <a:lnTo>
                    <a:pt x="54" y="236"/>
                  </a:lnTo>
                  <a:lnTo>
                    <a:pt x="60" y="228"/>
                  </a:lnTo>
                  <a:lnTo>
                    <a:pt x="66" y="222"/>
                  </a:lnTo>
                  <a:lnTo>
                    <a:pt x="74" y="218"/>
                  </a:lnTo>
                  <a:lnTo>
                    <a:pt x="82" y="214"/>
                  </a:lnTo>
                  <a:lnTo>
                    <a:pt x="90" y="210"/>
                  </a:lnTo>
                  <a:lnTo>
                    <a:pt x="100" y="208"/>
                  </a:lnTo>
                  <a:lnTo>
                    <a:pt x="110" y="208"/>
                  </a:lnTo>
                  <a:lnTo>
                    <a:pt x="126" y="208"/>
                  </a:lnTo>
                  <a:lnTo>
                    <a:pt x="126" y="208"/>
                  </a:lnTo>
                  <a:lnTo>
                    <a:pt x="120" y="198"/>
                  </a:lnTo>
                  <a:lnTo>
                    <a:pt x="114" y="188"/>
                  </a:lnTo>
                  <a:lnTo>
                    <a:pt x="112" y="178"/>
                  </a:lnTo>
                  <a:lnTo>
                    <a:pt x="112" y="166"/>
                  </a:lnTo>
                  <a:lnTo>
                    <a:pt x="112" y="166"/>
                  </a:lnTo>
                  <a:lnTo>
                    <a:pt x="112" y="154"/>
                  </a:lnTo>
                  <a:lnTo>
                    <a:pt x="116" y="142"/>
                  </a:lnTo>
                  <a:lnTo>
                    <a:pt x="120" y="132"/>
                  </a:lnTo>
                  <a:lnTo>
                    <a:pt x="128" y="122"/>
                  </a:lnTo>
                  <a:lnTo>
                    <a:pt x="136" y="114"/>
                  </a:lnTo>
                  <a:lnTo>
                    <a:pt x="146" y="106"/>
                  </a:lnTo>
                  <a:lnTo>
                    <a:pt x="156" y="102"/>
                  </a:lnTo>
                  <a:lnTo>
                    <a:pt x="168" y="98"/>
                  </a:lnTo>
                  <a:lnTo>
                    <a:pt x="166" y="90"/>
                  </a:lnTo>
                  <a:lnTo>
                    <a:pt x="166" y="90"/>
                  </a:lnTo>
                  <a:lnTo>
                    <a:pt x="166" y="88"/>
                  </a:lnTo>
                  <a:lnTo>
                    <a:pt x="166" y="88"/>
                  </a:lnTo>
                  <a:lnTo>
                    <a:pt x="162" y="80"/>
                  </a:lnTo>
                  <a:lnTo>
                    <a:pt x="154" y="74"/>
                  </a:lnTo>
                  <a:lnTo>
                    <a:pt x="146" y="70"/>
                  </a:lnTo>
                  <a:lnTo>
                    <a:pt x="138" y="68"/>
                  </a:lnTo>
                  <a:lnTo>
                    <a:pt x="110" y="68"/>
                  </a:lnTo>
                  <a:lnTo>
                    <a:pt x="90" y="102"/>
                  </a:lnTo>
                  <a:lnTo>
                    <a:pt x="72" y="68"/>
                  </a:lnTo>
                  <a:lnTo>
                    <a:pt x="46" y="68"/>
                  </a:lnTo>
                  <a:lnTo>
                    <a:pt x="46" y="68"/>
                  </a:lnTo>
                  <a:lnTo>
                    <a:pt x="36" y="70"/>
                  </a:lnTo>
                  <a:lnTo>
                    <a:pt x="28" y="74"/>
                  </a:lnTo>
                  <a:lnTo>
                    <a:pt x="20" y="80"/>
                  </a:lnTo>
                  <a:lnTo>
                    <a:pt x="16" y="88"/>
                  </a:lnTo>
                  <a:lnTo>
                    <a:pt x="16" y="88"/>
                  </a:lnTo>
                  <a:lnTo>
                    <a:pt x="16" y="90"/>
                  </a:lnTo>
                  <a:lnTo>
                    <a:pt x="0" y="190"/>
                  </a:lnTo>
                  <a:lnTo>
                    <a:pt x="0" y="190"/>
                  </a:lnTo>
                  <a:lnTo>
                    <a:pt x="0" y="196"/>
                  </a:lnTo>
                  <a:lnTo>
                    <a:pt x="2" y="202"/>
                  </a:lnTo>
                  <a:lnTo>
                    <a:pt x="6" y="206"/>
                  </a:lnTo>
                  <a:lnTo>
                    <a:pt x="12" y="208"/>
                  </a:lnTo>
                  <a:lnTo>
                    <a:pt x="12" y="208"/>
                  </a:lnTo>
                  <a:lnTo>
                    <a:pt x="14" y="208"/>
                  </a:lnTo>
                  <a:lnTo>
                    <a:pt x="14" y="208"/>
                  </a:lnTo>
                  <a:lnTo>
                    <a:pt x="20" y="208"/>
                  </a:lnTo>
                  <a:lnTo>
                    <a:pt x="24" y="204"/>
                  </a:lnTo>
                  <a:lnTo>
                    <a:pt x="28" y="200"/>
                  </a:lnTo>
                  <a:lnTo>
                    <a:pt x="30" y="196"/>
                  </a:lnTo>
                  <a:lnTo>
                    <a:pt x="30" y="196"/>
                  </a:lnTo>
                  <a:close/>
                  <a:moveTo>
                    <a:pt x="180" y="118"/>
                  </a:moveTo>
                  <a:lnTo>
                    <a:pt x="180" y="118"/>
                  </a:lnTo>
                  <a:lnTo>
                    <a:pt x="170" y="118"/>
                  </a:lnTo>
                  <a:lnTo>
                    <a:pt x="162" y="120"/>
                  </a:lnTo>
                  <a:lnTo>
                    <a:pt x="152" y="126"/>
                  </a:lnTo>
                  <a:lnTo>
                    <a:pt x="146" y="132"/>
                  </a:lnTo>
                  <a:lnTo>
                    <a:pt x="140" y="138"/>
                  </a:lnTo>
                  <a:lnTo>
                    <a:pt x="136" y="146"/>
                  </a:lnTo>
                  <a:lnTo>
                    <a:pt x="132" y="156"/>
                  </a:lnTo>
                  <a:lnTo>
                    <a:pt x="132" y="166"/>
                  </a:lnTo>
                  <a:lnTo>
                    <a:pt x="132" y="166"/>
                  </a:lnTo>
                  <a:lnTo>
                    <a:pt x="132" y="176"/>
                  </a:lnTo>
                  <a:lnTo>
                    <a:pt x="136" y="184"/>
                  </a:lnTo>
                  <a:lnTo>
                    <a:pt x="140" y="194"/>
                  </a:lnTo>
                  <a:lnTo>
                    <a:pt x="146" y="200"/>
                  </a:lnTo>
                  <a:lnTo>
                    <a:pt x="152" y="206"/>
                  </a:lnTo>
                  <a:lnTo>
                    <a:pt x="162" y="210"/>
                  </a:lnTo>
                  <a:lnTo>
                    <a:pt x="170" y="214"/>
                  </a:lnTo>
                  <a:lnTo>
                    <a:pt x="180" y="214"/>
                  </a:lnTo>
                  <a:lnTo>
                    <a:pt x="180" y="214"/>
                  </a:lnTo>
                  <a:lnTo>
                    <a:pt x="190" y="214"/>
                  </a:lnTo>
                  <a:lnTo>
                    <a:pt x="200" y="210"/>
                  </a:lnTo>
                  <a:lnTo>
                    <a:pt x="208" y="206"/>
                  </a:lnTo>
                  <a:lnTo>
                    <a:pt x="214" y="200"/>
                  </a:lnTo>
                  <a:lnTo>
                    <a:pt x="220" y="194"/>
                  </a:lnTo>
                  <a:lnTo>
                    <a:pt x="224" y="184"/>
                  </a:lnTo>
                  <a:lnTo>
                    <a:pt x="228" y="176"/>
                  </a:lnTo>
                  <a:lnTo>
                    <a:pt x="228" y="166"/>
                  </a:lnTo>
                  <a:lnTo>
                    <a:pt x="228" y="166"/>
                  </a:lnTo>
                  <a:lnTo>
                    <a:pt x="228" y="156"/>
                  </a:lnTo>
                  <a:lnTo>
                    <a:pt x="224" y="146"/>
                  </a:lnTo>
                  <a:lnTo>
                    <a:pt x="220" y="138"/>
                  </a:lnTo>
                  <a:lnTo>
                    <a:pt x="214" y="132"/>
                  </a:lnTo>
                  <a:lnTo>
                    <a:pt x="208" y="126"/>
                  </a:lnTo>
                  <a:lnTo>
                    <a:pt x="200" y="120"/>
                  </a:lnTo>
                  <a:lnTo>
                    <a:pt x="190" y="118"/>
                  </a:lnTo>
                  <a:lnTo>
                    <a:pt x="180" y="118"/>
                  </a:lnTo>
                  <a:close/>
                  <a:moveTo>
                    <a:pt x="296" y="260"/>
                  </a:moveTo>
                  <a:lnTo>
                    <a:pt x="296" y="260"/>
                  </a:lnTo>
                  <a:lnTo>
                    <a:pt x="294" y="258"/>
                  </a:lnTo>
                  <a:lnTo>
                    <a:pt x="294" y="258"/>
                  </a:lnTo>
                  <a:lnTo>
                    <a:pt x="292" y="252"/>
                  </a:lnTo>
                  <a:lnTo>
                    <a:pt x="288" y="246"/>
                  </a:lnTo>
                  <a:lnTo>
                    <a:pt x="278" y="236"/>
                  </a:lnTo>
                  <a:lnTo>
                    <a:pt x="266" y="230"/>
                  </a:lnTo>
                  <a:lnTo>
                    <a:pt x="250" y="228"/>
                  </a:lnTo>
                  <a:lnTo>
                    <a:pt x="210" y="228"/>
                  </a:lnTo>
                  <a:lnTo>
                    <a:pt x="180" y="278"/>
                  </a:lnTo>
                  <a:lnTo>
                    <a:pt x="150" y="228"/>
                  </a:lnTo>
                  <a:lnTo>
                    <a:pt x="110" y="228"/>
                  </a:lnTo>
                  <a:lnTo>
                    <a:pt x="110" y="228"/>
                  </a:lnTo>
                  <a:lnTo>
                    <a:pt x="94" y="230"/>
                  </a:lnTo>
                  <a:lnTo>
                    <a:pt x="82" y="236"/>
                  </a:lnTo>
                  <a:lnTo>
                    <a:pt x="72" y="246"/>
                  </a:lnTo>
                  <a:lnTo>
                    <a:pt x="68" y="252"/>
                  </a:lnTo>
                  <a:lnTo>
                    <a:pt x="66" y="258"/>
                  </a:lnTo>
                  <a:lnTo>
                    <a:pt x="66" y="258"/>
                  </a:lnTo>
                  <a:lnTo>
                    <a:pt x="64" y="260"/>
                  </a:lnTo>
                  <a:lnTo>
                    <a:pt x="52" y="336"/>
                  </a:lnTo>
                  <a:lnTo>
                    <a:pt x="52" y="336"/>
                  </a:lnTo>
                  <a:lnTo>
                    <a:pt x="72" y="352"/>
                  </a:lnTo>
                  <a:lnTo>
                    <a:pt x="96" y="362"/>
                  </a:lnTo>
                  <a:lnTo>
                    <a:pt x="106" y="304"/>
                  </a:lnTo>
                  <a:lnTo>
                    <a:pt x="118" y="304"/>
                  </a:lnTo>
                  <a:lnTo>
                    <a:pt x="114" y="370"/>
                  </a:lnTo>
                  <a:lnTo>
                    <a:pt x="114" y="370"/>
                  </a:lnTo>
                  <a:lnTo>
                    <a:pt x="130" y="374"/>
                  </a:lnTo>
                  <a:lnTo>
                    <a:pt x="146" y="378"/>
                  </a:lnTo>
                  <a:lnTo>
                    <a:pt x="162" y="380"/>
                  </a:lnTo>
                  <a:lnTo>
                    <a:pt x="180" y="380"/>
                  </a:lnTo>
                  <a:lnTo>
                    <a:pt x="180" y="380"/>
                  </a:lnTo>
                  <a:lnTo>
                    <a:pt x="196" y="380"/>
                  </a:lnTo>
                  <a:lnTo>
                    <a:pt x="214" y="378"/>
                  </a:lnTo>
                  <a:lnTo>
                    <a:pt x="230" y="374"/>
                  </a:lnTo>
                  <a:lnTo>
                    <a:pt x="246" y="370"/>
                  </a:lnTo>
                  <a:lnTo>
                    <a:pt x="242" y="304"/>
                  </a:lnTo>
                  <a:lnTo>
                    <a:pt x="254" y="304"/>
                  </a:lnTo>
                  <a:lnTo>
                    <a:pt x="264" y="362"/>
                  </a:lnTo>
                  <a:lnTo>
                    <a:pt x="264" y="362"/>
                  </a:lnTo>
                  <a:lnTo>
                    <a:pt x="288" y="350"/>
                  </a:lnTo>
                  <a:lnTo>
                    <a:pt x="308" y="336"/>
                  </a:lnTo>
                  <a:lnTo>
                    <a:pt x="296" y="26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grpSp>
      <p:grpSp>
        <p:nvGrpSpPr>
          <p:cNvPr id="85" name="Group 84">
            <a:extLst>
              <a:ext uri="{FF2B5EF4-FFF2-40B4-BE49-F238E27FC236}">
                <a16:creationId xmlns:a16="http://schemas.microsoft.com/office/drawing/2014/main" id="{AB5AA3C4-79F0-4636-AE5A-C0CD91A84528}"/>
              </a:ext>
            </a:extLst>
          </p:cNvPr>
          <p:cNvGrpSpPr/>
          <p:nvPr/>
        </p:nvGrpSpPr>
        <p:grpSpPr>
          <a:xfrm>
            <a:off x="5006877" y="44624"/>
            <a:ext cx="2119585" cy="744515"/>
            <a:chOff x="5006877" y="44624"/>
            <a:chExt cx="2119585" cy="826693"/>
          </a:xfrm>
        </p:grpSpPr>
        <p:sp>
          <p:nvSpPr>
            <p:cNvPr id="87" name="AutoShape 7">
              <a:extLst>
                <a:ext uri="{FF2B5EF4-FFF2-40B4-BE49-F238E27FC236}">
                  <a16:creationId xmlns:a16="http://schemas.microsoft.com/office/drawing/2014/main" id="{CB72E9A0-2942-4258-AE63-DA8C596D8766}"/>
                </a:ext>
              </a:extLst>
            </p:cNvPr>
            <p:cNvSpPr>
              <a:spLocks noChangeArrowheads="1"/>
            </p:cNvSpPr>
            <p:nvPr/>
          </p:nvSpPr>
          <p:spPr bwMode="auto">
            <a:xfrm>
              <a:off x="5006877" y="655317"/>
              <a:ext cx="396000" cy="216000"/>
            </a:xfrm>
            <a:prstGeom prst="chevron">
              <a:avLst>
                <a:gd name="adj" fmla="val 19758"/>
              </a:avLst>
            </a:prstGeom>
            <a:solidFill>
              <a:srgbClr val="F68D2E"/>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90"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1" y="74832"/>
              <a:ext cx="396000" cy="216000"/>
            </a:xfrm>
            <a:prstGeom prst="chevron">
              <a:avLst>
                <a:gd name="adj" fmla="val 19758"/>
              </a:avLst>
            </a:prstGeom>
            <a:solidFill>
              <a:schemeClr val="accent5"/>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8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endParaRPr>
            </a:p>
          </p:txBody>
        </p:sp>
        <p:sp>
          <p:nvSpPr>
            <p:cNvPr id="91"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0" y="348584"/>
              <a:ext cx="396000" cy="216000"/>
            </a:xfrm>
            <a:prstGeom prst="chevron">
              <a:avLst>
                <a:gd name="adj" fmla="val 19758"/>
              </a:avLst>
            </a:prstGeom>
            <a:solidFill>
              <a:schemeClr val="bg2"/>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92" name="TextBox 91"/>
            <p:cNvSpPr txBox="1"/>
            <p:nvPr/>
          </p:nvSpPr>
          <p:spPr>
            <a:xfrm>
              <a:off x="5470278" y="44624"/>
              <a:ext cx="1656184" cy="204322"/>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err="1">
                  <a:ln>
                    <a:noFill/>
                  </a:ln>
                  <a:solidFill>
                    <a:srgbClr val="00338D"/>
                  </a:solidFill>
                  <a:effectLst/>
                  <a:uLnTx/>
                  <a:uFillTx/>
                  <a:latin typeface="Arial"/>
                  <a:ea typeface="+mn-ea"/>
                  <a:cs typeface="+mn-cs"/>
                </a:rPr>
                <a:t>Supply</a:t>
              </a:r>
              <a:r>
                <a:rPr kumimoji="0" lang="es-ES" sz="1100" b="0" i="0" u="none" strike="noStrike" kern="1200" cap="none" spc="0" normalizeH="0" baseline="0" noProof="0" dirty="0">
                  <a:ln>
                    <a:noFill/>
                  </a:ln>
                  <a:solidFill>
                    <a:srgbClr val="00338D"/>
                  </a:solidFill>
                  <a:effectLst/>
                  <a:uLnTx/>
                  <a:uFillTx/>
                  <a:latin typeface="Arial"/>
                  <a:ea typeface="+mn-ea"/>
                  <a:cs typeface="+mn-cs"/>
                </a:rPr>
                <a:t> </a:t>
              </a:r>
              <a:r>
                <a:rPr kumimoji="0" lang="es-ES" sz="1100" b="0" i="0" u="none" strike="noStrike" kern="1200" cap="none" spc="0" normalizeH="0" baseline="0" noProof="0" dirty="0" err="1">
                  <a:ln>
                    <a:noFill/>
                  </a:ln>
                  <a:solidFill>
                    <a:srgbClr val="00338D"/>
                  </a:solidFill>
                  <a:effectLst/>
                  <a:uLnTx/>
                  <a:uFillTx/>
                  <a:latin typeface="Arial"/>
                  <a:ea typeface="+mn-ea"/>
                  <a:cs typeface="+mn-cs"/>
                </a:rPr>
                <a:t>Chain</a:t>
              </a:r>
              <a:endParaRPr kumimoji="0" lang="es-ES" sz="1100" b="0" i="0" u="none" strike="noStrike" kern="1200" cap="none" spc="0" normalizeH="0" baseline="0" noProof="0" dirty="0">
                <a:ln>
                  <a:noFill/>
                </a:ln>
                <a:solidFill>
                  <a:srgbClr val="00338D"/>
                </a:solidFill>
                <a:effectLst/>
                <a:uLnTx/>
                <a:uFillTx/>
                <a:latin typeface="Arial"/>
                <a:ea typeface="+mn-ea"/>
                <a:cs typeface="+mn-cs"/>
              </a:endParaRPr>
            </a:p>
          </p:txBody>
        </p:sp>
        <p:sp>
          <p:nvSpPr>
            <p:cNvPr id="93" name="TextBox 92"/>
            <p:cNvSpPr txBox="1"/>
            <p:nvPr/>
          </p:nvSpPr>
          <p:spPr>
            <a:xfrm>
              <a:off x="5470278" y="328440"/>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Finanzas</a:t>
              </a:r>
            </a:p>
          </p:txBody>
        </p:sp>
        <p:sp>
          <p:nvSpPr>
            <p:cNvPr id="94" name="TextBox 93">
              <a:extLst>
                <a:ext uri="{FF2B5EF4-FFF2-40B4-BE49-F238E27FC236}">
                  <a16:creationId xmlns:a16="http://schemas.microsoft.com/office/drawing/2014/main" id="{7F0ED837-5337-47B6-AC8C-3872F871071C}"/>
                </a:ext>
              </a:extLst>
            </p:cNvPr>
            <p:cNvSpPr txBox="1"/>
            <p:nvPr/>
          </p:nvSpPr>
          <p:spPr>
            <a:xfrm>
              <a:off x="5470278" y="625943"/>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Producción</a:t>
              </a:r>
            </a:p>
          </p:txBody>
        </p:sp>
      </p:grpSp>
      <p:sp>
        <p:nvSpPr>
          <p:cNvPr id="55" name="Rectangle 54">
            <a:extLst>
              <a:ext uri="{FF2B5EF4-FFF2-40B4-BE49-F238E27FC236}">
                <a16:creationId xmlns:a16="http://schemas.microsoft.com/office/drawing/2014/main" id="{2933FD65-BEF6-C44A-A795-A929874B4EB2}"/>
              </a:ext>
            </a:extLst>
          </p:cNvPr>
          <p:cNvSpPr/>
          <p:nvPr/>
        </p:nvSpPr>
        <p:spPr>
          <a:xfrm>
            <a:off x="10928417" y="1408142"/>
            <a:ext cx="1127448" cy="6859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AU" sz="1500" dirty="0">
                <a:solidFill>
                  <a:schemeClr val="bg1"/>
                </a:solidFill>
              </a:rPr>
              <a:t>To update</a:t>
            </a:r>
          </a:p>
        </p:txBody>
      </p:sp>
    </p:spTree>
    <p:extLst>
      <p:ext uri="{BB962C8B-B14F-4D97-AF65-F5344CB8AC3E}">
        <p14:creationId xmlns:p14="http://schemas.microsoft.com/office/powerpoint/2010/main" val="336930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31971" name="think-cell Slide" r:id="rId6" imgW="216" imgH="216" progId="TCLayout.ActiveDocument.1">
                  <p:embed/>
                </p:oleObj>
              </mc:Choice>
              <mc:Fallback>
                <p:oleObj name="think-cell Slide" r:id="rId6" imgW="216" imgH="216" progId="TCLayout.ActiveDocument.1">
                  <p:embed/>
                  <p:pic>
                    <p:nvPicPr>
                      <p:cNvPr id="4" name="Object 3" hidden="1"/>
                      <p:cNvPicPr/>
                      <p:nvPr/>
                    </p:nvPicPr>
                    <p:blipFill>
                      <a:blip r:embed="rId7"/>
                      <a:stretch>
                        <a:fillRect/>
                      </a:stretch>
                    </p:blipFill>
                    <p:spPr>
                      <a:xfrm>
                        <a:off x="1525589" y="1589"/>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DE92D78-B88A-4237-B719-CF68C8EF0807}"/>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4000" b="0" i="0" u="none" strike="noStrike" kern="1200" cap="none" spc="0" normalizeH="0" baseline="0" noProof="0" dirty="0">
              <a:ln>
                <a:noFill/>
              </a:ln>
              <a:solidFill>
                <a:prstClr val="white"/>
              </a:solidFill>
              <a:effectLst/>
              <a:uLnTx/>
              <a:uFillTx/>
              <a:latin typeface="KPMG Extralight" panose="020B0303030202040204" pitchFamily="34" charset="0"/>
              <a:ea typeface="+mn-ea"/>
              <a:cs typeface="+mn-cs"/>
              <a:sym typeface="KPMG Extralight" panose="020B0303030202040204" pitchFamily="34" charset="0"/>
            </a:endParaRPr>
          </a:p>
        </p:txBody>
      </p:sp>
      <p:sp>
        <p:nvSpPr>
          <p:cNvPr id="47" name="Title 1"/>
          <p:cNvSpPr>
            <a:spLocks noGrp="1"/>
          </p:cNvSpPr>
          <p:nvPr>
            <p:ph type="title"/>
          </p:nvPr>
        </p:nvSpPr>
        <p:spPr>
          <a:xfrm>
            <a:off x="1028240" y="168969"/>
            <a:ext cx="8478958" cy="687855"/>
          </a:xfrm>
        </p:spPr>
        <p:txBody>
          <a:bodyPr/>
          <a:lstStyle/>
          <a:p>
            <a:r>
              <a:rPr lang="es-ES_tradnl" sz="2400" b="1" dirty="0">
                <a:solidFill>
                  <a:srgbClr val="00338D"/>
                </a:solidFill>
              </a:rPr>
              <a:t>2.2. Procesos</a:t>
            </a:r>
            <a:br>
              <a:rPr lang="es-ES_tradnl" sz="4000" b="1" dirty="0">
                <a:solidFill>
                  <a:srgbClr val="00338D"/>
                </a:solidFill>
              </a:rPr>
            </a:br>
            <a:r>
              <a:rPr lang="es-ES_tradnl" sz="4000" dirty="0" err="1">
                <a:solidFill>
                  <a:srgbClr val="00338D"/>
                </a:solidFill>
              </a:rPr>
              <a:t>Supply</a:t>
            </a:r>
            <a:r>
              <a:rPr lang="es-ES_tradnl" sz="4000" dirty="0">
                <a:solidFill>
                  <a:srgbClr val="00338D"/>
                </a:solidFill>
              </a:rPr>
              <a:t> </a:t>
            </a:r>
            <a:r>
              <a:rPr lang="es-ES_tradnl" sz="4000" dirty="0" err="1">
                <a:solidFill>
                  <a:srgbClr val="00338D"/>
                </a:solidFill>
              </a:rPr>
              <a:t>Chain</a:t>
            </a:r>
            <a:br>
              <a:rPr lang="es-ES_tradnl" sz="4000" b="1" dirty="0"/>
            </a:br>
            <a:endParaRPr lang="es-ES_tradnl" sz="4000" dirty="0"/>
          </a:p>
        </p:txBody>
      </p:sp>
      <p:sp>
        <p:nvSpPr>
          <p:cNvPr id="49" name="Rectangle 23"/>
          <p:cNvSpPr>
            <a:spLocks noChangeArrowheads="1"/>
          </p:cNvSpPr>
          <p:nvPr/>
        </p:nvSpPr>
        <p:spPr bwMode="auto">
          <a:xfrm>
            <a:off x="1271588" y="3010335"/>
            <a:ext cx="9648825" cy="3261156"/>
          </a:xfrm>
          <a:prstGeom prst="rect">
            <a:avLst/>
          </a:prstGeom>
          <a:noFill/>
          <a:ln w="12700">
            <a:solidFill>
              <a:srgbClr val="00A3A1"/>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Arial"/>
              <a:ea typeface="+mn-ea"/>
              <a:cs typeface="+mn-cs"/>
            </a:endParaRPr>
          </a:p>
        </p:txBody>
      </p:sp>
      <p:sp>
        <p:nvSpPr>
          <p:cNvPr id="46" name="Rectangle 23"/>
          <p:cNvSpPr>
            <a:spLocks noChangeArrowheads="1"/>
          </p:cNvSpPr>
          <p:nvPr/>
        </p:nvSpPr>
        <p:spPr bwMode="auto">
          <a:xfrm>
            <a:off x="1271588" y="1240797"/>
            <a:ext cx="7240087" cy="1377708"/>
          </a:xfrm>
          <a:prstGeom prst="rect">
            <a:avLst/>
          </a:prstGeom>
          <a:noFill/>
          <a:ln w="12700">
            <a:solidFill>
              <a:srgbClr val="00266A"/>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Arial"/>
              <a:ea typeface="+mn-ea"/>
              <a:cs typeface="+mn-cs"/>
            </a:endParaRPr>
          </a:p>
        </p:txBody>
      </p:sp>
      <p:sp>
        <p:nvSpPr>
          <p:cNvPr id="50" name="14 Rectángulo redondeado"/>
          <p:cNvSpPr/>
          <p:nvPr/>
        </p:nvSpPr>
        <p:spPr>
          <a:xfrm>
            <a:off x="1271464" y="1036475"/>
            <a:ext cx="2440800" cy="360000"/>
          </a:xfrm>
          <a:prstGeom prst="roundRect">
            <a:avLst/>
          </a:prstGeom>
          <a:solidFill>
            <a:schemeClr val="tx2">
              <a:lumMod val="75000"/>
            </a:schemeClr>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2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Taxonomía</a:t>
            </a:r>
          </a:p>
        </p:txBody>
      </p:sp>
      <p:grpSp>
        <p:nvGrpSpPr>
          <p:cNvPr id="13" name="Group 12">
            <a:extLst>
              <a:ext uri="{FF2B5EF4-FFF2-40B4-BE49-F238E27FC236}">
                <a16:creationId xmlns:a16="http://schemas.microsoft.com/office/drawing/2014/main" id="{3743C344-F426-4131-95C4-D95DF336F0E7}"/>
              </a:ext>
            </a:extLst>
          </p:cNvPr>
          <p:cNvGrpSpPr/>
          <p:nvPr/>
        </p:nvGrpSpPr>
        <p:grpSpPr>
          <a:xfrm>
            <a:off x="3485188" y="902264"/>
            <a:ext cx="432000" cy="432000"/>
            <a:chOff x="2288002" y="902264"/>
            <a:chExt cx="432000" cy="432000"/>
          </a:xfrm>
        </p:grpSpPr>
        <p:sp>
          <p:nvSpPr>
            <p:cNvPr id="9" name="Oval 8"/>
            <p:cNvSpPr/>
            <p:nvPr/>
          </p:nvSpPr>
          <p:spPr>
            <a:xfrm>
              <a:off x="2288002" y="902264"/>
              <a:ext cx="432000" cy="432000"/>
            </a:xfrm>
            <a:prstGeom prst="ellipse">
              <a:avLst/>
            </a:prstGeom>
            <a:solidFill>
              <a:srgbClr val="00486D"/>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8" name="Freeform 4814"/>
            <p:cNvSpPr>
              <a:spLocks noEditPoints="1"/>
            </p:cNvSpPr>
            <p:nvPr/>
          </p:nvSpPr>
          <p:spPr bwMode="auto">
            <a:xfrm>
              <a:off x="2333042" y="972867"/>
              <a:ext cx="254028" cy="305679"/>
            </a:xfrm>
            <a:custGeom>
              <a:avLst/>
              <a:gdLst>
                <a:gd name="T0" fmla="*/ 148 w 280"/>
                <a:gd name="T1" fmla="*/ 304 h 372"/>
                <a:gd name="T2" fmla="*/ 148 w 280"/>
                <a:gd name="T3" fmla="*/ 98 h 372"/>
                <a:gd name="T4" fmla="*/ 164 w 280"/>
                <a:gd name="T5" fmla="*/ 92 h 372"/>
                <a:gd name="T6" fmla="*/ 180 w 280"/>
                <a:gd name="T7" fmla="*/ 72 h 372"/>
                <a:gd name="T8" fmla="*/ 186 w 280"/>
                <a:gd name="T9" fmla="*/ 48 h 372"/>
                <a:gd name="T10" fmla="*/ 178 w 280"/>
                <a:gd name="T11" fmla="*/ 20 h 372"/>
                <a:gd name="T12" fmla="*/ 160 w 280"/>
                <a:gd name="T13" fmla="*/ 48 h 372"/>
                <a:gd name="T14" fmla="*/ 106 w 280"/>
                <a:gd name="T15" fmla="*/ 0 h 372"/>
                <a:gd name="T16" fmla="*/ 80 w 280"/>
                <a:gd name="T17" fmla="*/ 32 h 372"/>
                <a:gd name="T18" fmla="*/ 78 w 280"/>
                <a:gd name="T19" fmla="*/ 56 h 372"/>
                <a:gd name="T20" fmla="*/ 88 w 280"/>
                <a:gd name="T21" fmla="*/ 80 h 372"/>
                <a:gd name="T22" fmla="*/ 108 w 280"/>
                <a:gd name="T23" fmla="*/ 96 h 372"/>
                <a:gd name="T24" fmla="*/ 116 w 280"/>
                <a:gd name="T25" fmla="*/ 300 h 372"/>
                <a:gd name="T26" fmla="*/ 108 w 280"/>
                <a:gd name="T27" fmla="*/ 308 h 372"/>
                <a:gd name="T28" fmla="*/ 96 w 280"/>
                <a:gd name="T29" fmla="*/ 336 h 372"/>
                <a:gd name="T30" fmla="*/ 98 w 280"/>
                <a:gd name="T31" fmla="*/ 350 h 372"/>
                <a:gd name="T32" fmla="*/ 106 w 280"/>
                <a:gd name="T33" fmla="*/ 360 h 372"/>
                <a:gd name="T34" fmla="*/ 124 w 280"/>
                <a:gd name="T35" fmla="*/ 370 h 372"/>
                <a:gd name="T36" fmla="*/ 140 w 280"/>
                <a:gd name="T37" fmla="*/ 370 h 372"/>
                <a:gd name="T38" fmla="*/ 158 w 280"/>
                <a:gd name="T39" fmla="*/ 360 h 372"/>
                <a:gd name="T40" fmla="*/ 168 w 280"/>
                <a:gd name="T41" fmla="*/ 342 h 372"/>
                <a:gd name="T42" fmla="*/ 168 w 280"/>
                <a:gd name="T43" fmla="*/ 328 h 372"/>
                <a:gd name="T44" fmla="*/ 158 w 280"/>
                <a:gd name="T45" fmla="*/ 310 h 372"/>
                <a:gd name="T46" fmla="*/ 144 w 280"/>
                <a:gd name="T47" fmla="*/ 346 h 372"/>
                <a:gd name="T48" fmla="*/ 132 w 280"/>
                <a:gd name="T49" fmla="*/ 352 h 372"/>
                <a:gd name="T50" fmla="*/ 120 w 280"/>
                <a:gd name="T51" fmla="*/ 346 h 372"/>
                <a:gd name="T52" fmla="*/ 116 w 280"/>
                <a:gd name="T53" fmla="*/ 336 h 372"/>
                <a:gd name="T54" fmla="*/ 120 w 280"/>
                <a:gd name="T55" fmla="*/ 324 h 372"/>
                <a:gd name="T56" fmla="*/ 132 w 280"/>
                <a:gd name="T57" fmla="*/ 320 h 372"/>
                <a:gd name="T58" fmla="*/ 144 w 280"/>
                <a:gd name="T59" fmla="*/ 324 h 372"/>
                <a:gd name="T60" fmla="*/ 148 w 280"/>
                <a:gd name="T61" fmla="*/ 336 h 372"/>
                <a:gd name="T62" fmla="*/ 144 w 280"/>
                <a:gd name="T63" fmla="*/ 346 h 372"/>
                <a:gd name="T64" fmla="*/ 186 w 280"/>
                <a:gd name="T65" fmla="*/ 318 h 372"/>
                <a:gd name="T66" fmla="*/ 172 w 280"/>
                <a:gd name="T67" fmla="*/ 296 h 372"/>
                <a:gd name="T68" fmla="*/ 168 w 280"/>
                <a:gd name="T69" fmla="*/ 286 h 372"/>
                <a:gd name="T70" fmla="*/ 168 w 280"/>
                <a:gd name="T71" fmla="*/ 250 h 372"/>
                <a:gd name="T72" fmla="*/ 172 w 280"/>
                <a:gd name="T73" fmla="*/ 190 h 372"/>
                <a:gd name="T74" fmla="*/ 178 w 280"/>
                <a:gd name="T75" fmla="*/ 194 h 372"/>
                <a:gd name="T76" fmla="*/ 186 w 280"/>
                <a:gd name="T77" fmla="*/ 190 h 372"/>
                <a:gd name="T78" fmla="*/ 188 w 280"/>
                <a:gd name="T79" fmla="*/ 180 h 372"/>
                <a:gd name="T80" fmla="*/ 168 w 280"/>
                <a:gd name="T81" fmla="*/ 150 h 372"/>
                <a:gd name="T82" fmla="*/ 204 w 280"/>
                <a:gd name="T83" fmla="*/ 158 h 372"/>
                <a:gd name="T84" fmla="*/ 212 w 280"/>
                <a:gd name="T85" fmla="*/ 160 h 372"/>
                <a:gd name="T86" fmla="*/ 218 w 280"/>
                <a:gd name="T87" fmla="*/ 158 h 372"/>
                <a:gd name="T88" fmla="*/ 220 w 280"/>
                <a:gd name="T89" fmla="*/ 146 h 372"/>
                <a:gd name="T90" fmla="*/ 216 w 280"/>
                <a:gd name="T91" fmla="*/ 102 h 372"/>
                <a:gd name="T92" fmla="*/ 240 w 280"/>
                <a:gd name="T93" fmla="*/ 126 h 372"/>
                <a:gd name="T94" fmla="*/ 248 w 280"/>
                <a:gd name="T95" fmla="*/ 126 h 372"/>
                <a:gd name="T96" fmla="*/ 254 w 280"/>
                <a:gd name="T97" fmla="*/ 122 h 372"/>
                <a:gd name="T98" fmla="*/ 252 w 280"/>
                <a:gd name="T99" fmla="*/ 110 h 372"/>
                <a:gd name="T100" fmla="*/ 84 w 280"/>
                <a:gd name="T101" fmla="*/ 234 h 372"/>
                <a:gd name="T102" fmla="*/ 96 w 280"/>
                <a:gd name="T103" fmla="*/ 292 h 372"/>
                <a:gd name="T104" fmla="*/ 0 w 280"/>
                <a:gd name="T105" fmla="*/ 318 h 372"/>
                <a:gd name="T106" fmla="*/ 72 w 280"/>
                <a:gd name="T107" fmla="*/ 290 h 372"/>
                <a:gd name="T108" fmla="*/ 80 w 280"/>
                <a:gd name="T109" fmla="*/ 292 h 372"/>
                <a:gd name="T110" fmla="*/ 86 w 280"/>
                <a:gd name="T111" fmla="*/ 290 h 372"/>
                <a:gd name="T112" fmla="*/ 88 w 280"/>
                <a:gd name="T113" fmla="*/ 278 h 372"/>
                <a:gd name="T114" fmla="*/ 84 w 280"/>
                <a:gd name="T115" fmla="*/ 23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0" h="372">
                  <a:moveTo>
                    <a:pt x="158" y="310"/>
                  </a:moveTo>
                  <a:lnTo>
                    <a:pt x="158" y="310"/>
                  </a:lnTo>
                  <a:lnTo>
                    <a:pt x="148" y="304"/>
                  </a:lnTo>
                  <a:lnTo>
                    <a:pt x="148" y="304"/>
                  </a:lnTo>
                  <a:lnTo>
                    <a:pt x="148" y="300"/>
                  </a:lnTo>
                  <a:lnTo>
                    <a:pt x="148" y="98"/>
                  </a:lnTo>
                  <a:lnTo>
                    <a:pt x="148" y="98"/>
                  </a:lnTo>
                  <a:lnTo>
                    <a:pt x="156" y="96"/>
                  </a:lnTo>
                  <a:lnTo>
                    <a:pt x="164" y="92"/>
                  </a:lnTo>
                  <a:lnTo>
                    <a:pt x="170" y="86"/>
                  </a:lnTo>
                  <a:lnTo>
                    <a:pt x="176" y="80"/>
                  </a:lnTo>
                  <a:lnTo>
                    <a:pt x="180" y="72"/>
                  </a:lnTo>
                  <a:lnTo>
                    <a:pt x="184" y="64"/>
                  </a:lnTo>
                  <a:lnTo>
                    <a:pt x="186" y="56"/>
                  </a:lnTo>
                  <a:lnTo>
                    <a:pt x="186" y="48"/>
                  </a:lnTo>
                  <a:lnTo>
                    <a:pt x="186" y="48"/>
                  </a:lnTo>
                  <a:lnTo>
                    <a:pt x="184" y="32"/>
                  </a:lnTo>
                  <a:lnTo>
                    <a:pt x="178" y="20"/>
                  </a:lnTo>
                  <a:lnTo>
                    <a:pt x="170" y="10"/>
                  </a:lnTo>
                  <a:lnTo>
                    <a:pt x="160" y="0"/>
                  </a:lnTo>
                  <a:lnTo>
                    <a:pt x="160" y="48"/>
                  </a:lnTo>
                  <a:lnTo>
                    <a:pt x="106" y="48"/>
                  </a:lnTo>
                  <a:lnTo>
                    <a:pt x="106" y="0"/>
                  </a:lnTo>
                  <a:lnTo>
                    <a:pt x="106" y="0"/>
                  </a:lnTo>
                  <a:lnTo>
                    <a:pt x="94" y="10"/>
                  </a:lnTo>
                  <a:lnTo>
                    <a:pt x="86" y="20"/>
                  </a:lnTo>
                  <a:lnTo>
                    <a:pt x="80" y="32"/>
                  </a:lnTo>
                  <a:lnTo>
                    <a:pt x="78" y="48"/>
                  </a:lnTo>
                  <a:lnTo>
                    <a:pt x="78" y="48"/>
                  </a:lnTo>
                  <a:lnTo>
                    <a:pt x="78" y="56"/>
                  </a:lnTo>
                  <a:lnTo>
                    <a:pt x="82" y="64"/>
                  </a:lnTo>
                  <a:lnTo>
                    <a:pt x="84" y="72"/>
                  </a:lnTo>
                  <a:lnTo>
                    <a:pt x="88" y="80"/>
                  </a:lnTo>
                  <a:lnTo>
                    <a:pt x="94" y="86"/>
                  </a:lnTo>
                  <a:lnTo>
                    <a:pt x="100" y="92"/>
                  </a:lnTo>
                  <a:lnTo>
                    <a:pt x="108" y="96"/>
                  </a:lnTo>
                  <a:lnTo>
                    <a:pt x="116" y="98"/>
                  </a:lnTo>
                  <a:lnTo>
                    <a:pt x="116" y="300"/>
                  </a:lnTo>
                  <a:lnTo>
                    <a:pt x="116" y="300"/>
                  </a:lnTo>
                  <a:lnTo>
                    <a:pt x="116" y="304"/>
                  </a:lnTo>
                  <a:lnTo>
                    <a:pt x="116" y="304"/>
                  </a:lnTo>
                  <a:lnTo>
                    <a:pt x="108" y="308"/>
                  </a:lnTo>
                  <a:lnTo>
                    <a:pt x="102" y="316"/>
                  </a:lnTo>
                  <a:lnTo>
                    <a:pt x="98" y="326"/>
                  </a:lnTo>
                  <a:lnTo>
                    <a:pt x="96" y="336"/>
                  </a:lnTo>
                  <a:lnTo>
                    <a:pt x="96" y="336"/>
                  </a:lnTo>
                  <a:lnTo>
                    <a:pt x="96" y="342"/>
                  </a:lnTo>
                  <a:lnTo>
                    <a:pt x="98" y="350"/>
                  </a:lnTo>
                  <a:lnTo>
                    <a:pt x="102" y="356"/>
                  </a:lnTo>
                  <a:lnTo>
                    <a:pt x="106" y="360"/>
                  </a:lnTo>
                  <a:lnTo>
                    <a:pt x="106" y="360"/>
                  </a:lnTo>
                  <a:lnTo>
                    <a:pt x="112" y="366"/>
                  </a:lnTo>
                  <a:lnTo>
                    <a:pt x="118" y="368"/>
                  </a:lnTo>
                  <a:lnTo>
                    <a:pt x="124" y="370"/>
                  </a:lnTo>
                  <a:lnTo>
                    <a:pt x="132" y="372"/>
                  </a:lnTo>
                  <a:lnTo>
                    <a:pt x="132" y="372"/>
                  </a:lnTo>
                  <a:lnTo>
                    <a:pt x="140" y="370"/>
                  </a:lnTo>
                  <a:lnTo>
                    <a:pt x="146" y="368"/>
                  </a:lnTo>
                  <a:lnTo>
                    <a:pt x="152" y="366"/>
                  </a:lnTo>
                  <a:lnTo>
                    <a:pt x="158" y="360"/>
                  </a:lnTo>
                  <a:lnTo>
                    <a:pt x="162" y="356"/>
                  </a:lnTo>
                  <a:lnTo>
                    <a:pt x="166" y="350"/>
                  </a:lnTo>
                  <a:lnTo>
                    <a:pt x="168" y="342"/>
                  </a:lnTo>
                  <a:lnTo>
                    <a:pt x="168" y="336"/>
                  </a:lnTo>
                  <a:lnTo>
                    <a:pt x="168" y="336"/>
                  </a:lnTo>
                  <a:lnTo>
                    <a:pt x="168" y="328"/>
                  </a:lnTo>
                  <a:lnTo>
                    <a:pt x="166" y="322"/>
                  </a:lnTo>
                  <a:lnTo>
                    <a:pt x="162" y="316"/>
                  </a:lnTo>
                  <a:lnTo>
                    <a:pt x="158" y="310"/>
                  </a:lnTo>
                  <a:lnTo>
                    <a:pt x="158" y="310"/>
                  </a:lnTo>
                  <a:close/>
                  <a:moveTo>
                    <a:pt x="144" y="346"/>
                  </a:moveTo>
                  <a:lnTo>
                    <a:pt x="144" y="346"/>
                  </a:lnTo>
                  <a:lnTo>
                    <a:pt x="138" y="350"/>
                  </a:lnTo>
                  <a:lnTo>
                    <a:pt x="132" y="352"/>
                  </a:lnTo>
                  <a:lnTo>
                    <a:pt x="132" y="352"/>
                  </a:lnTo>
                  <a:lnTo>
                    <a:pt x="126" y="350"/>
                  </a:lnTo>
                  <a:lnTo>
                    <a:pt x="120" y="346"/>
                  </a:lnTo>
                  <a:lnTo>
                    <a:pt x="120" y="346"/>
                  </a:lnTo>
                  <a:lnTo>
                    <a:pt x="118" y="342"/>
                  </a:lnTo>
                  <a:lnTo>
                    <a:pt x="116" y="336"/>
                  </a:lnTo>
                  <a:lnTo>
                    <a:pt x="116" y="336"/>
                  </a:lnTo>
                  <a:lnTo>
                    <a:pt x="118" y="330"/>
                  </a:lnTo>
                  <a:lnTo>
                    <a:pt x="120" y="324"/>
                  </a:lnTo>
                  <a:lnTo>
                    <a:pt x="120" y="324"/>
                  </a:lnTo>
                  <a:lnTo>
                    <a:pt x="126" y="320"/>
                  </a:lnTo>
                  <a:lnTo>
                    <a:pt x="132" y="320"/>
                  </a:lnTo>
                  <a:lnTo>
                    <a:pt x="132" y="320"/>
                  </a:lnTo>
                  <a:lnTo>
                    <a:pt x="138" y="320"/>
                  </a:lnTo>
                  <a:lnTo>
                    <a:pt x="144" y="324"/>
                  </a:lnTo>
                  <a:lnTo>
                    <a:pt x="144" y="324"/>
                  </a:lnTo>
                  <a:lnTo>
                    <a:pt x="146" y="330"/>
                  </a:lnTo>
                  <a:lnTo>
                    <a:pt x="148" y="336"/>
                  </a:lnTo>
                  <a:lnTo>
                    <a:pt x="148" y="336"/>
                  </a:lnTo>
                  <a:lnTo>
                    <a:pt x="146" y="342"/>
                  </a:lnTo>
                  <a:lnTo>
                    <a:pt x="144" y="346"/>
                  </a:lnTo>
                  <a:lnTo>
                    <a:pt x="144" y="346"/>
                  </a:lnTo>
                  <a:close/>
                  <a:moveTo>
                    <a:pt x="280" y="38"/>
                  </a:moveTo>
                  <a:lnTo>
                    <a:pt x="280" y="318"/>
                  </a:lnTo>
                  <a:lnTo>
                    <a:pt x="186" y="318"/>
                  </a:lnTo>
                  <a:lnTo>
                    <a:pt x="186" y="318"/>
                  </a:lnTo>
                  <a:lnTo>
                    <a:pt x="180" y="306"/>
                  </a:lnTo>
                  <a:lnTo>
                    <a:pt x="172" y="296"/>
                  </a:lnTo>
                  <a:lnTo>
                    <a:pt x="172" y="296"/>
                  </a:lnTo>
                  <a:lnTo>
                    <a:pt x="168" y="292"/>
                  </a:lnTo>
                  <a:lnTo>
                    <a:pt x="168" y="286"/>
                  </a:lnTo>
                  <a:lnTo>
                    <a:pt x="248" y="286"/>
                  </a:lnTo>
                  <a:lnTo>
                    <a:pt x="248" y="170"/>
                  </a:lnTo>
                  <a:lnTo>
                    <a:pt x="168" y="250"/>
                  </a:lnTo>
                  <a:lnTo>
                    <a:pt x="168" y="188"/>
                  </a:lnTo>
                  <a:lnTo>
                    <a:pt x="172" y="190"/>
                  </a:lnTo>
                  <a:lnTo>
                    <a:pt x="172" y="190"/>
                  </a:lnTo>
                  <a:lnTo>
                    <a:pt x="174" y="192"/>
                  </a:lnTo>
                  <a:lnTo>
                    <a:pt x="178" y="194"/>
                  </a:lnTo>
                  <a:lnTo>
                    <a:pt x="178" y="194"/>
                  </a:lnTo>
                  <a:lnTo>
                    <a:pt x="182" y="192"/>
                  </a:lnTo>
                  <a:lnTo>
                    <a:pt x="186" y="190"/>
                  </a:lnTo>
                  <a:lnTo>
                    <a:pt x="186" y="190"/>
                  </a:lnTo>
                  <a:lnTo>
                    <a:pt x="188" y="186"/>
                  </a:lnTo>
                  <a:lnTo>
                    <a:pt x="188" y="184"/>
                  </a:lnTo>
                  <a:lnTo>
                    <a:pt x="188" y="180"/>
                  </a:lnTo>
                  <a:lnTo>
                    <a:pt x="186" y="176"/>
                  </a:lnTo>
                  <a:lnTo>
                    <a:pt x="168" y="160"/>
                  </a:lnTo>
                  <a:lnTo>
                    <a:pt x="168" y="150"/>
                  </a:lnTo>
                  <a:lnTo>
                    <a:pt x="182" y="136"/>
                  </a:lnTo>
                  <a:lnTo>
                    <a:pt x="204" y="158"/>
                  </a:lnTo>
                  <a:lnTo>
                    <a:pt x="204" y="158"/>
                  </a:lnTo>
                  <a:lnTo>
                    <a:pt x="208" y="160"/>
                  </a:lnTo>
                  <a:lnTo>
                    <a:pt x="212" y="160"/>
                  </a:lnTo>
                  <a:lnTo>
                    <a:pt x="212" y="160"/>
                  </a:lnTo>
                  <a:lnTo>
                    <a:pt x="214" y="160"/>
                  </a:lnTo>
                  <a:lnTo>
                    <a:pt x="218" y="158"/>
                  </a:lnTo>
                  <a:lnTo>
                    <a:pt x="218" y="158"/>
                  </a:lnTo>
                  <a:lnTo>
                    <a:pt x="220" y="154"/>
                  </a:lnTo>
                  <a:lnTo>
                    <a:pt x="222" y="150"/>
                  </a:lnTo>
                  <a:lnTo>
                    <a:pt x="220" y="146"/>
                  </a:lnTo>
                  <a:lnTo>
                    <a:pt x="218" y="144"/>
                  </a:lnTo>
                  <a:lnTo>
                    <a:pt x="196" y="122"/>
                  </a:lnTo>
                  <a:lnTo>
                    <a:pt x="216" y="102"/>
                  </a:lnTo>
                  <a:lnTo>
                    <a:pt x="236" y="124"/>
                  </a:lnTo>
                  <a:lnTo>
                    <a:pt x="236" y="124"/>
                  </a:lnTo>
                  <a:lnTo>
                    <a:pt x="240" y="126"/>
                  </a:lnTo>
                  <a:lnTo>
                    <a:pt x="244" y="128"/>
                  </a:lnTo>
                  <a:lnTo>
                    <a:pt x="244" y="128"/>
                  </a:lnTo>
                  <a:lnTo>
                    <a:pt x="248" y="126"/>
                  </a:lnTo>
                  <a:lnTo>
                    <a:pt x="252" y="124"/>
                  </a:lnTo>
                  <a:lnTo>
                    <a:pt x="252" y="124"/>
                  </a:lnTo>
                  <a:lnTo>
                    <a:pt x="254" y="122"/>
                  </a:lnTo>
                  <a:lnTo>
                    <a:pt x="254" y="118"/>
                  </a:lnTo>
                  <a:lnTo>
                    <a:pt x="254" y="114"/>
                  </a:lnTo>
                  <a:lnTo>
                    <a:pt x="252" y="110"/>
                  </a:lnTo>
                  <a:lnTo>
                    <a:pt x="230" y="88"/>
                  </a:lnTo>
                  <a:lnTo>
                    <a:pt x="280" y="38"/>
                  </a:lnTo>
                  <a:close/>
                  <a:moveTo>
                    <a:pt x="84" y="234"/>
                  </a:moveTo>
                  <a:lnTo>
                    <a:pt x="96" y="248"/>
                  </a:lnTo>
                  <a:lnTo>
                    <a:pt x="96" y="292"/>
                  </a:lnTo>
                  <a:lnTo>
                    <a:pt x="96" y="292"/>
                  </a:lnTo>
                  <a:lnTo>
                    <a:pt x="86" y="304"/>
                  </a:lnTo>
                  <a:lnTo>
                    <a:pt x="80" y="318"/>
                  </a:lnTo>
                  <a:lnTo>
                    <a:pt x="0" y="318"/>
                  </a:lnTo>
                  <a:lnTo>
                    <a:pt x="50" y="268"/>
                  </a:lnTo>
                  <a:lnTo>
                    <a:pt x="72" y="290"/>
                  </a:lnTo>
                  <a:lnTo>
                    <a:pt x="72" y="290"/>
                  </a:lnTo>
                  <a:lnTo>
                    <a:pt x="76" y="292"/>
                  </a:lnTo>
                  <a:lnTo>
                    <a:pt x="80" y="292"/>
                  </a:lnTo>
                  <a:lnTo>
                    <a:pt x="80" y="292"/>
                  </a:lnTo>
                  <a:lnTo>
                    <a:pt x="84" y="292"/>
                  </a:lnTo>
                  <a:lnTo>
                    <a:pt x="86" y="290"/>
                  </a:lnTo>
                  <a:lnTo>
                    <a:pt x="86" y="290"/>
                  </a:lnTo>
                  <a:lnTo>
                    <a:pt x="88" y="286"/>
                  </a:lnTo>
                  <a:lnTo>
                    <a:pt x="90" y="282"/>
                  </a:lnTo>
                  <a:lnTo>
                    <a:pt x="88" y="278"/>
                  </a:lnTo>
                  <a:lnTo>
                    <a:pt x="86" y="274"/>
                  </a:lnTo>
                  <a:lnTo>
                    <a:pt x="64" y="254"/>
                  </a:lnTo>
                  <a:lnTo>
                    <a:pt x="84" y="23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53" name="KMATable0ValueChain2"/>
          <p:cNvSpPr>
            <a:spLocks noChangeArrowheads="1"/>
          </p:cNvSpPr>
          <p:nvPr/>
        </p:nvSpPr>
        <p:spPr bwMode="auto">
          <a:xfrm>
            <a:off x="1415605" y="1594763"/>
            <a:ext cx="6840000" cy="238719"/>
          </a:xfrm>
          <a:prstGeom prst="chevron">
            <a:avLst>
              <a:gd name="adj" fmla="val 21138"/>
            </a:avLst>
          </a:prstGeom>
          <a:solidFill>
            <a:schemeClr val="tx2"/>
          </a:solidFill>
          <a:ln w="25400">
            <a:solidFill>
              <a:schemeClr val="bg1"/>
            </a:solidFill>
            <a:miter lim="800000"/>
            <a:headEnd/>
            <a:tailEnd/>
          </a:ln>
        </p:spPr>
        <p:txBody>
          <a:bodyPr lIns="0" tIns="0" rIns="0" bIns="0"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s-ES_tradnl" sz="11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Order</a:t>
            </a:r>
            <a:r>
              <a:rPr kumimoji="0" lang="es-ES_tradnl" sz="11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to Cash (</a:t>
            </a:r>
            <a:r>
              <a:rPr kumimoji="0" lang="es-ES_tradnl" sz="11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Customer</a:t>
            </a:r>
            <a:r>
              <a:rPr kumimoji="0" lang="es-ES_tradnl" sz="11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Service)</a:t>
            </a:r>
          </a:p>
        </p:txBody>
      </p:sp>
      <p:graphicFrame>
        <p:nvGraphicFramePr>
          <p:cNvPr id="3" name="Table 2"/>
          <p:cNvGraphicFramePr>
            <a:graphicFrameLocks noGrp="1"/>
          </p:cNvGraphicFramePr>
          <p:nvPr>
            <p:extLst>
              <p:ext uri="{D42A27DB-BD31-4B8C-83A1-F6EECF244321}">
                <p14:modId xmlns:p14="http://schemas.microsoft.com/office/powerpoint/2010/main" val="959790695"/>
              </p:ext>
            </p:extLst>
          </p:nvPr>
        </p:nvGraphicFramePr>
        <p:xfrm>
          <a:off x="1521296" y="3488635"/>
          <a:ext cx="8928992" cy="3161520"/>
        </p:xfrm>
        <a:graphic>
          <a:graphicData uri="http://schemas.openxmlformats.org/drawingml/2006/table">
            <a:tbl>
              <a:tblPr firstRow="1" bandRow="1">
                <a:tableStyleId>{5C22544A-7EE6-4342-B048-85BDC9FD1C3A}</a:tableStyleId>
              </a:tblPr>
              <a:tblGrid>
                <a:gridCol w="1393083">
                  <a:extLst>
                    <a:ext uri="{9D8B030D-6E8A-4147-A177-3AD203B41FA5}">
                      <a16:colId xmlns:a16="http://schemas.microsoft.com/office/drawing/2014/main" val="20000"/>
                    </a:ext>
                  </a:extLst>
                </a:gridCol>
                <a:gridCol w="6264696">
                  <a:extLst>
                    <a:ext uri="{9D8B030D-6E8A-4147-A177-3AD203B41FA5}">
                      <a16:colId xmlns:a16="http://schemas.microsoft.com/office/drawing/2014/main" val="20001"/>
                    </a:ext>
                  </a:extLst>
                </a:gridCol>
                <a:gridCol w="1271213">
                  <a:extLst>
                    <a:ext uri="{9D8B030D-6E8A-4147-A177-3AD203B41FA5}">
                      <a16:colId xmlns:a16="http://schemas.microsoft.com/office/drawing/2014/main" val="20002"/>
                    </a:ext>
                  </a:extLst>
                </a:gridCol>
              </a:tblGrid>
              <a:tr h="1454416">
                <a:tc>
                  <a:txBody>
                    <a:bodyPr/>
                    <a:lstStyle/>
                    <a:p>
                      <a:pPr algn="l"/>
                      <a:r>
                        <a:rPr lang="es-ES" sz="1100" b="0" dirty="0">
                          <a:solidFill>
                            <a:schemeClr val="tx1"/>
                          </a:solidFill>
                          <a:latin typeface="Univers for KPMG Cond" panose="020B0606020202020204" pitchFamily="34" charset="0"/>
                        </a:rPr>
                        <a:t>Gestión de Clientes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b="0" baseline="0" dirty="0">
                          <a:solidFill>
                            <a:schemeClr val="tx1"/>
                          </a:solidFill>
                          <a:latin typeface="Univers for KPMG Cond" panose="020B0606020202020204" pitchFamily="34" charset="0"/>
                        </a:rPr>
                        <a:t>La captación de nuevos clientes se realiza desde el </a:t>
                      </a:r>
                      <a:r>
                        <a:rPr lang="es-ES" sz="1100" b="0" baseline="0" dirty="0" err="1">
                          <a:solidFill>
                            <a:schemeClr val="tx1"/>
                          </a:solidFill>
                          <a:latin typeface="Univers for KPMG Cond" panose="020B0606020202020204" pitchFamily="34" charset="0"/>
                        </a:rPr>
                        <a:t>Dep</a:t>
                      </a:r>
                      <a:r>
                        <a:rPr lang="es-ES" sz="1100" b="0" baseline="0" dirty="0">
                          <a:solidFill>
                            <a:schemeClr val="tx1"/>
                          </a:solidFill>
                          <a:latin typeface="Univers for KPMG Cond" panose="020B0606020202020204" pitchFamily="34" charset="0"/>
                        </a:rPr>
                        <a:t>. Comercial a partir de una oferta. Dicha oferta se gestiona vía email (no se integra en SAP ni en ningún CRM).</a:t>
                      </a:r>
                    </a:p>
                    <a:p>
                      <a:pPr marL="171450" indent="-171450" algn="l">
                        <a:buFont typeface="Arial" panose="020B0604020202020204" pitchFamily="34" charset="0"/>
                        <a:buChar char="•"/>
                      </a:pPr>
                      <a:r>
                        <a:rPr lang="es-ES" sz="1100" b="0" baseline="0" dirty="0">
                          <a:solidFill>
                            <a:schemeClr val="tx1"/>
                          </a:solidFill>
                          <a:latin typeface="Univers for KPMG Cond" panose="020B0606020202020204" pitchFamily="34" charset="0"/>
                        </a:rPr>
                        <a:t>Recopilación de información para el alta/modificación/baja de clientes para posteriormente darlos de alta en SAP. Se dan de alta a partir de una ficha.</a:t>
                      </a:r>
                    </a:p>
                    <a:p>
                      <a:pPr marL="171450" indent="-171450" algn="l">
                        <a:buFont typeface="Arial" panose="020B0604020202020204" pitchFamily="34" charset="0"/>
                        <a:buChar char="•"/>
                      </a:pPr>
                      <a:r>
                        <a:rPr lang="es-ES" sz="1100" b="0" baseline="0" dirty="0">
                          <a:solidFill>
                            <a:schemeClr val="tx1"/>
                          </a:solidFill>
                          <a:latin typeface="Univers for KPMG Cond" panose="020B0606020202020204" pitchFamily="34" charset="0"/>
                        </a:rPr>
                        <a:t>En paralelo, se lleva a cabo la gestión de crédito del mismo para asignárselo al nuevo cliente.</a:t>
                      </a:r>
                    </a:p>
                    <a:p>
                      <a:pPr marL="171450" indent="-171450" algn="l">
                        <a:buFont typeface="Arial" panose="020B0604020202020204" pitchFamily="34" charset="0"/>
                        <a:buChar char="•"/>
                      </a:pPr>
                      <a:r>
                        <a:rPr lang="es-ES" sz="1100" b="0" baseline="0" dirty="0">
                          <a:solidFill>
                            <a:schemeClr val="tx1"/>
                          </a:solidFill>
                          <a:latin typeface="Univers for KPMG Cond" panose="020B0606020202020204" pitchFamily="34" charset="0"/>
                        </a:rPr>
                        <a:t>La aseguradora mantiene los límites de riesgo del cliente. La gestión del riesgo de cada cliente se realiza entre Finanzas y la aseguradora. Cualquier cambio de riesgo, pagos, </a:t>
                      </a:r>
                      <a:r>
                        <a:rPr lang="es-ES" sz="1100" b="0" baseline="0" dirty="0" err="1">
                          <a:solidFill>
                            <a:schemeClr val="tx1"/>
                          </a:solidFill>
                          <a:latin typeface="Univers for KPMG Cond" panose="020B0606020202020204" pitchFamily="34" charset="0"/>
                        </a:rPr>
                        <a:t>etc</a:t>
                      </a:r>
                      <a:r>
                        <a:rPr lang="es-ES" sz="1100" b="0" baseline="0" dirty="0">
                          <a:solidFill>
                            <a:schemeClr val="tx1"/>
                          </a:solidFill>
                          <a:latin typeface="Univers for KPMG Cond" panose="020B0606020202020204" pitchFamily="34" charset="0"/>
                        </a:rPr>
                        <a:t> deberá ser firmado por el cliente (actualmente no se está llevando a cabo).</a:t>
                      </a:r>
                    </a:p>
                    <a:p>
                      <a:pPr marL="171450" indent="-171450" algn="l">
                        <a:buFont typeface="Arial" panose="020B0604020202020204" pitchFamily="34" charset="0"/>
                        <a:buChar char="•"/>
                      </a:pPr>
                      <a:r>
                        <a:rPr lang="es-ES" sz="1100" b="0" baseline="0" dirty="0">
                          <a:solidFill>
                            <a:schemeClr val="tx1"/>
                          </a:solidFill>
                          <a:latin typeface="Univers for KPMG Cond" panose="020B0606020202020204" pitchFamily="34" charset="0"/>
                        </a:rPr>
                        <a:t>El proceso de gestión de clientes difiere en función de si se trata de cliente subproducto o cliente tablero/chapa.</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SAP </a:t>
                      </a:r>
                    </a:p>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Excel</a:t>
                      </a:r>
                    </a:p>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Outlook</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1300175">
                <a:tc>
                  <a:txBody>
                    <a:bodyPr/>
                    <a:lstStyle/>
                    <a:p>
                      <a:pPr algn="l"/>
                      <a:r>
                        <a:rPr lang="es-ES" sz="1100" dirty="0">
                          <a:latin typeface="Univers for KPMG Cond" panose="020B0606020202020204" pitchFamily="34" charset="0"/>
                        </a:rPr>
                        <a:t>Gestión de Productos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Engloba el alta, mantenimiento y baja de los productos comerciales. En este proceso, intervienen varias áreas en una reunión multidisciplinar en las que destacan CS, Ingeniería de Producto y </a:t>
                      </a:r>
                      <a:r>
                        <a:rPr lang="es-ES" sz="1100" dirty="0" err="1">
                          <a:solidFill>
                            <a:schemeClr val="tx1"/>
                          </a:solidFill>
                          <a:latin typeface="Univers for KPMG Cond" panose="020B0606020202020204" pitchFamily="34" charset="0"/>
                        </a:rPr>
                        <a:t>Pricing</a:t>
                      </a:r>
                      <a:r>
                        <a:rPr lang="es-ES" sz="1100" dirty="0">
                          <a:solidFill>
                            <a:schemeClr val="tx1"/>
                          </a:solidFill>
                          <a:latin typeface="Univers for KPMG Cond" panose="020B0606020202020204" pitchFamily="34" charset="0"/>
                        </a:rPr>
                        <a:t>; con el objetivo de validar si el producto es viable fabricarlo.</a:t>
                      </a:r>
                    </a:p>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El proceso de alta de nuevos productos comerciales se lanza desde la oferta que el comercial envía a sus clientes o potenciales clientes, entrando en juego el Material Meeting para establecer las diferentes condiciones del producto (composición, costes, tarifas de venta, </a:t>
                      </a:r>
                      <a:r>
                        <a:rPr lang="es-ES" sz="1100" dirty="0" err="1">
                          <a:solidFill>
                            <a:schemeClr val="tx1"/>
                          </a:solidFill>
                          <a:latin typeface="Univers for KPMG Cond" panose="020B0606020202020204" pitchFamily="34" charset="0"/>
                        </a:rPr>
                        <a:t>etc</a:t>
                      </a:r>
                      <a:r>
                        <a:rPr lang="es-ES" sz="1100" dirty="0">
                          <a:solidFill>
                            <a:schemeClr val="tx1"/>
                          </a:solidFill>
                          <a:latin typeface="Univers for KPMG Cond" panose="020B0606020202020204" pitchFamily="34" charset="0"/>
                        </a:rPr>
                        <a:t>).</a:t>
                      </a:r>
                    </a:p>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Dentro de la gestión de productos, se fijan las tarifas de venta de los productos. En esta pata del proceso, interviene el departamento de </a:t>
                      </a:r>
                      <a:r>
                        <a:rPr lang="es-ES" sz="1100" dirty="0" err="1">
                          <a:solidFill>
                            <a:schemeClr val="tx1"/>
                          </a:solidFill>
                          <a:latin typeface="Univers for KPMG Cond" panose="020B0606020202020204" pitchFamily="34" charset="0"/>
                        </a:rPr>
                        <a:t>pricing</a:t>
                      </a:r>
                      <a:r>
                        <a:rPr lang="es-ES" sz="1100" dirty="0">
                          <a:solidFill>
                            <a:schemeClr val="tx1"/>
                          </a:solidFill>
                          <a:latin typeface="Univers for KPMG Cond" panose="020B0606020202020204" pitchFamily="34" charset="0"/>
                        </a:rPr>
                        <a:t>.</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SAP </a:t>
                      </a:r>
                    </a:p>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SGA</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44" name="Rectangle 43"/>
          <p:cNvSpPr/>
          <p:nvPr/>
        </p:nvSpPr>
        <p:spPr>
          <a:xfrm>
            <a:off x="2974277" y="3176529"/>
            <a:ext cx="6120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Descripción</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5" name="Rectangle 4"/>
          <p:cNvSpPr/>
          <p:nvPr/>
        </p:nvSpPr>
        <p:spPr>
          <a:xfrm>
            <a:off x="1521296" y="3176529"/>
            <a:ext cx="1404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Proceso</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grpSp>
        <p:nvGrpSpPr>
          <p:cNvPr id="78" name="Group 15"/>
          <p:cNvGrpSpPr>
            <a:grpSpLocks noChangeAspect="1"/>
          </p:cNvGrpSpPr>
          <p:nvPr/>
        </p:nvGrpSpPr>
        <p:grpSpPr bwMode="auto">
          <a:xfrm>
            <a:off x="1546227" y="3204826"/>
            <a:ext cx="331372" cy="230082"/>
            <a:chOff x="1316" y="1580"/>
            <a:chExt cx="428" cy="428"/>
          </a:xfrm>
          <a:solidFill>
            <a:schemeClr val="bg1"/>
          </a:solidFill>
        </p:grpSpPr>
        <p:sp>
          <p:nvSpPr>
            <p:cNvPr id="80" name="Freeform 16"/>
            <p:cNvSpPr>
              <a:spLocks noEditPoints="1"/>
            </p:cNvSpPr>
            <p:nvPr/>
          </p:nvSpPr>
          <p:spPr bwMode="auto">
            <a:xfrm>
              <a:off x="1470" y="1713"/>
              <a:ext cx="238" cy="238"/>
            </a:xfrm>
            <a:custGeom>
              <a:avLst/>
              <a:gdLst/>
              <a:ahLst/>
              <a:cxnLst>
                <a:cxn ang="0">
                  <a:pos x="19" y="3"/>
                </a:cxn>
                <a:cxn ang="0">
                  <a:pos x="19" y="3"/>
                </a:cxn>
                <a:cxn ang="0">
                  <a:pos x="31" y="0"/>
                </a:cxn>
                <a:cxn ang="0">
                  <a:pos x="51" y="17"/>
                </a:cxn>
                <a:cxn ang="0">
                  <a:pos x="46" y="30"/>
                </a:cxn>
                <a:cxn ang="0">
                  <a:pos x="46" y="31"/>
                </a:cxn>
                <a:cxn ang="0">
                  <a:pos x="97" y="80"/>
                </a:cxn>
                <a:cxn ang="0">
                  <a:pos x="96" y="96"/>
                </a:cxn>
                <a:cxn ang="0">
                  <a:pos x="80" y="96"/>
                </a:cxn>
                <a:cxn ang="0">
                  <a:pos x="32" y="46"/>
                </a:cxn>
                <a:cxn ang="0">
                  <a:pos x="30" y="46"/>
                </a:cxn>
                <a:cxn ang="0">
                  <a:pos x="17" y="51"/>
                </a:cxn>
                <a:cxn ang="0">
                  <a:pos x="0" y="31"/>
                </a:cxn>
                <a:cxn ang="0">
                  <a:pos x="3" y="19"/>
                </a:cxn>
                <a:cxn ang="0">
                  <a:pos x="3" y="19"/>
                </a:cxn>
                <a:cxn ang="0">
                  <a:pos x="3" y="19"/>
                </a:cxn>
                <a:cxn ang="0">
                  <a:pos x="16" y="32"/>
                </a:cxn>
                <a:cxn ang="0">
                  <a:pos x="27" y="27"/>
                </a:cxn>
                <a:cxn ang="0">
                  <a:pos x="32" y="16"/>
                </a:cxn>
                <a:cxn ang="0">
                  <a:pos x="19" y="4"/>
                </a:cxn>
                <a:cxn ang="0">
                  <a:pos x="19" y="3"/>
                </a:cxn>
                <a:cxn ang="0">
                  <a:pos x="84" y="84"/>
                </a:cxn>
                <a:cxn ang="0">
                  <a:pos x="92" y="84"/>
                </a:cxn>
                <a:cxn ang="0">
                  <a:pos x="92" y="92"/>
                </a:cxn>
                <a:cxn ang="0">
                  <a:pos x="84" y="92"/>
                </a:cxn>
                <a:cxn ang="0">
                  <a:pos x="84" y="84"/>
                </a:cxn>
              </a:cxnLst>
              <a:rect l="0" t="0" r="r" b="b"/>
              <a:pathLst>
                <a:path w="101" h="101">
                  <a:moveTo>
                    <a:pt x="19" y="3"/>
                  </a:moveTo>
                  <a:cubicBezTo>
                    <a:pt x="19" y="3"/>
                    <a:pt x="19" y="3"/>
                    <a:pt x="19" y="3"/>
                  </a:cubicBezTo>
                  <a:cubicBezTo>
                    <a:pt x="31" y="0"/>
                    <a:pt x="31" y="0"/>
                    <a:pt x="31" y="0"/>
                  </a:cubicBezTo>
                  <a:cubicBezTo>
                    <a:pt x="51" y="17"/>
                    <a:pt x="51" y="17"/>
                    <a:pt x="51" y="17"/>
                  </a:cubicBezTo>
                  <a:cubicBezTo>
                    <a:pt x="46" y="30"/>
                    <a:pt x="46" y="30"/>
                    <a:pt x="46" y="30"/>
                  </a:cubicBezTo>
                  <a:cubicBezTo>
                    <a:pt x="46" y="31"/>
                    <a:pt x="46" y="31"/>
                    <a:pt x="46" y="31"/>
                  </a:cubicBezTo>
                  <a:cubicBezTo>
                    <a:pt x="97" y="80"/>
                    <a:pt x="97" y="80"/>
                    <a:pt x="97" y="80"/>
                  </a:cubicBezTo>
                  <a:cubicBezTo>
                    <a:pt x="101" y="84"/>
                    <a:pt x="101" y="92"/>
                    <a:pt x="96" y="96"/>
                  </a:cubicBezTo>
                  <a:cubicBezTo>
                    <a:pt x="92" y="100"/>
                    <a:pt x="85" y="101"/>
                    <a:pt x="80" y="96"/>
                  </a:cubicBezTo>
                  <a:cubicBezTo>
                    <a:pt x="32" y="46"/>
                    <a:pt x="32" y="46"/>
                    <a:pt x="32" y="46"/>
                  </a:cubicBezTo>
                  <a:cubicBezTo>
                    <a:pt x="30" y="46"/>
                    <a:pt x="30" y="46"/>
                    <a:pt x="30" y="46"/>
                  </a:cubicBezTo>
                  <a:cubicBezTo>
                    <a:pt x="17" y="51"/>
                    <a:pt x="17" y="51"/>
                    <a:pt x="17" y="51"/>
                  </a:cubicBezTo>
                  <a:cubicBezTo>
                    <a:pt x="0" y="31"/>
                    <a:pt x="0" y="31"/>
                    <a:pt x="0" y="31"/>
                  </a:cubicBezTo>
                  <a:cubicBezTo>
                    <a:pt x="3" y="19"/>
                    <a:pt x="3" y="19"/>
                    <a:pt x="3" y="19"/>
                  </a:cubicBezTo>
                  <a:cubicBezTo>
                    <a:pt x="3" y="19"/>
                    <a:pt x="3" y="19"/>
                    <a:pt x="3" y="19"/>
                  </a:cubicBezTo>
                  <a:cubicBezTo>
                    <a:pt x="3" y="19"/>
                    <a:pt x="3" y="19"/>
                    <a:pt x="3" y="19"/>
                  </a:cubicBezTo>
                  <a:cubicBezTo>
                    <a:pt x="16" y="32"/>
                    <a:pt x="16" y="32"/>
                    <a:pt x="16" y="32"/>
                  </a:cubicBezTo>
                  <a:cubicBezTo>
                    <a:pt x="27" y="27"/>
                    <a:pt x="27" y="27"/>
                    <a:pt x="27" y="27"/>
                  </a:cubicBezTo>
                  <a:cubicBezTo>
                    <a:pt x="32" y="16"/>
                    <a:pt x="32" y="16"/>
                    <a:pt x="32" y="16"/>
                  </a:cubicBezTo>
                  <a:cubicBezTo>
                    <a:pt x="19" y="4"/>
                    <a:pt x="19" y="4"/>
                    <a:pt x="19" y="4"/>
                  </a:cubicBezTo>
                  <a:lnTo>
                    <a:pt x="19" y="3"/>
                  </a:lnTo>
                  <a:close/>
                  <a:moveTo>
                    <a:pt x="84" y="84"/>
                  </a:moveTo>
                  <a:cubicBezTo>
                    <a:pt x="86" y="82"/>
                    <a:pt x="90" y="82"/>
                    <a:pt x="92" y="84"/>
                  </a:cubicBezTo>
                  <a:cubicBezTo>
                    <a:pt x="94" y="86"/>
                    <a:pt x="94" y="90"/>
                    <a:pt x="92" y="92"/>
                  </a:cubicBezTo>
                  <a:cubicBezTo>
                    <a:pt x="90" y="94"/>
                    <a:pt x="86" y="94"/>
                    <a:pt x="84" y="92"/>
                  </a:cubicBezTo>
                  <a:cubicBezTo>
                    <a:pt x="82" y="90"/>
                    <a:pt x="82" y="86"/>
                    <a:pt x="84" y="84"/>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Arial"/>
                <a:ea typeface="+mn-ea"/>
                <a:cs typeface="+mn-cs"/>
              </a:endParaRPr>
            </a:p>
          </p:txBody>
        </p:sp>
        <p:sp>
          <p:nvSpPr>
            <p:cNvPr id="81" name="Freeform 17"/>
            <p:cNvSpPr>
              <a:spLocks/>
            </p:cNvSpPr>
            <p:nvPr/>
          </p:nvSpPr>
          <p:spPr bwMode="auto">
            <a:xfrm>
              <a:off x="1316" y="1580"/>
              <a:ext cx="428" cy="428"/>
            </a:xfrm>
            <a:custGeom>
              <a:avLst/>
              <a:gdLst/>
              <a:ahLst/>
              <a:cxnLst>
                <a:cxn ang="0">
                  <a:pos x="104" y="0"/>
                </a:cxn>
                <a:cxn ang="0">
                  <a:pos x="108" y="24"/>
                </a:cxn>
                <a:cxn ang="0">
                  <a:pos x="126" y="31"/>
                </a:cxn>
                <a:cxn ang="0">
                  <a:pos x="145" y="17"/>
                </a:cxn>
                <a:cxn ang="0">
                  <a:pos x="164" y="36"/>
                </a:cxn>
                <a:cxn ang="0">
                  <a:pos x="150" y="56"/>
                </a:cxn>
                <a:cxn ang="0">
                  <a:pos x="157" y="74"/>
                </a:cxn>
                <a:cxn ang="0">
                  <a:pos x="181" y="78"/>
                </a:cxn>
                <a:cxn ang="0">
                  <a:pos x="181" y="104"/>
                </a:cxn>
                <a:cxn ang="0">
                  <a:pos x="157" y="108"/>
                </a:cxn>
                <a:cxn ang="0">
                  <a:pos x="152" y="120"/>
                </a:cxn>
                <a:cxn ang="0">
                  <a:pos x="137" y="105"/>
                </a:cxn>
                <a:cxn ang="0">
                  <a:pos x="139" y="97"/>
                </a:cxn>
                <a:cxn ang="0">
                  <a:pos x="97" y="43"/>
                </a:cxn>
                <a:cxn ang="0">
                  <a:pos x="43" y="84"/>
                </a:cxn>
                <a:cxn ang="0">
                  <a:pos x="84" y="139"/>
                </a:cxn>
                <a:cxn ang="0">
                  <a:pos x="106" y="136"/>
                </a:cxn>
                <a:cxn ang="0">
                  <a:pos x="121" y="152"/>
                </a:cxn>
                <a:cxn ang="0">
                  <a:pos x="108" y="157"/>
                </a:cxn>
                <a:cxn ang="0">
                  <a:pos x="104" y="181"/>
                </a:cxn>
                <a:cxn ang="0">
                  <a:pos x="77" y="181"/>
                </a:cxn>
                <a:cxn ang="0">
                  <a:pos x="73" y="157"/>
                </a:cxn>
                <a:cxn ang="0">
                  <a:pos x="55" y="150"/>
                </a:cxn>
                <a:cxn ang="0">
                  <a:pos x="36" y="164"/>
                </a:cxn>
                <a:cxn ang="0">
                  <a:pos x="17" y="145"/>
                </a:cxn>
                <a:cxn ang="0">
                  <a:pos x="31" y="126"/>
                </a:cxn>
                <a:cxn ang="0">
                  <a:pos x="24" y="108"/>
                </a:cxn>
                <a:cxn ang="0">
                  <a:pos x="0" y="104"/>
                </a:cxn>
                <a:cxn ang="0">
                  <a:pos x="0" y="78"/>
                </a:cxn>
                <a:cxn ang="0">
                  <a:pos x="24" y="73"/>
                </a:cxn>
                <a:cxn ang="0">
                  <a:pos x="31" y="56"/>
                </a:cxn>
                <a:cxn ang="0">
                  <a:pos x="17" y="36"/>
                </a:cxn>
                <a:cxn ang="0">
                  <a:pos x="36" y="17"/>
                </a:cxn>
                <a:cxn ang="0">
                  <a:pos x="56" y="31"/>
                </a:cxn>
                <a:cxn ang="0">
                  <a:pos x="73" y="24"/>
                </a:cxn>
                <a:cxn ang="0">
                  <a:pos x="78" y="0"/>
                </a:cxn>
                <a:cxn ang="0">
                  <a:pos x="104" y="0"/>
                </a:cxn>
              </a:cxnLst>
              <a:rect l="0" t="0" r="r" b="b"/>
              <a:pathLst>
                <a:path w="181" h="181">
                  <a:moveTo>
                    <a:pt x="104" y="0"/>
                  </a:moveTo>
                  <a:cubicBezTo>
                    <a:pt x="108" y="24"/>
                    <a:pt x="108" y="24"/>
                    <a:pt x="108" y="24"/>
                  </a:cubicBezTo>
                  <a:cubicBezTo>
                    <a:pt x="126" y="31"/>
                    <a:pt x="126" y="31"/>
                    <a:pt x="126" y="31"/>
                  </a:cubicBezTo>
                  <a:cubicBezTo>
                    <a:pt x="145" y="17"/>
                    <a:pt x="145" y="17"/>
                    <a:pt x="145" y="17"/>
                  </a:cubicBezTo>
                  <a:cubicBezTo>
                    <a:pt x="164" y="36"/>
                    <a:pt x="164" y="36"/>
                    <a:pt x="164" y="36"/>
                  </a:cubicBezTo>
                  <a:cubicBezTo>
                    <a:pt x="150" y="56"/>
                    <a:pt x="150" y="56"/>
                    <a:pt x="150" y="56"/>
                  </a:cubicBezTo>
                  <a:cubicBezTo>
                    <a:pt x="157" y="74"/>
                    <a:pt x="157" y="74"/>
                    <a:pt x="157" y="74"/>
                  </a:cubicBezTo>
                  <a:cubicBezTo>
                    <a:pt x="181" y="78"/>
                    <a:pt x="181" y="78"/>
                    <a:pt x="181" y="78"/>
                  </a:cubicBezTo>
                  <a:cubicBezTo>
                    <a:pt x="181" y="104"/>
                    <a:pt x="181" y="104"/>
                    <a:pt x="181" y="104"/>
                  </a:cubicBezTo>
                  <a:cubicBezTo>
                    <a:pt x="157" y="108"/>
                    <a:pt x="157" y="108"/>
                    <a:pt x="157" y="108"/>
                  </a:cubicBezTo>
                  <a:cubicBezTo>
                    <a:pt x="152" y="120"/>
                    <a:pt x="152" y="120"/>
                    <a:pt x="152" y="120"/>
                  </a:cubicBezTo>
                  <a:cubicBezTo>
                    <a:pt x="137" y="105"/>
                    <a:pt x="137" y="105"/>
                    <a:pt x="137" y="105"/>
                  </a:cubicBezTo>
                  <a:cubicBezTo>
                    <a:pt x="138" y="103"/>
                    <a:pt x="138" y="100"/>
                    <a:pt x="139" y="97"/>
                  </a:cubicBezTo>
                  <a:cubicBezTo>
                    <a:pt x="142" y="71"/>
                    <a:pt x="124" y="46"/>
                    <a:pt x="97" y="43"/>
                  </a:cubicBezTo>
                  <a:cubicBezTo>
                    <a:pt x="71" y="39"/>
                    <a:pt x="46" y="58"/>
                    <a:pt x="43" y="84"/>
                  </a:cubicBezTo>
                  <a:cubicBezTo>
                    <a:pt x="39" y="111"/>
                    <a:pt x="58" y="135"/>
                    <a:pt x="84" y="139"/>
                  </a:cubicBezTo>
                  <a:cubicBezTo>
                    <a:pt x="92" y="140"/>
                    <a:pt x="99" y="139"/>
                    <a:pt x="106" y="136"/>
                  </a:cubicBezTo>
                  <a:cubicBezTo>
                    <a:pt x="121" y="152"/>
                    <a:pt x="121" y="152"/>
                    <a:pt x="121" y="152"/>
                  </a:cubicBezTo>
                  <a:cubicBezTo>
                    <a:pt x="108" y="157"/>
                    <a:pt x="108" y="157"/>
                    <a:pt x="108" y="157"/>
                  </a:cubicBezTo>
                  <a:cubicBezTo>
                    <a:pt x="104" y="181"/>
                    <a:pt x="104" y="181"/>
                    <a:pt x="104" y="181"/>
                  </a:cubicBezTo>
                  <a:cubicBezTo>
                    <a:pt x="77" y="181"/>
                    <a:pt x="77" y="181"/>
                    <a:pt x="77" y="181"/>
                  </a:cubicBezTo>
                  <a:cubicBezTo>
                    <a:pt x="73" y="157"/>
                    <a:pt x="73" y="157"/>
                    <a:pt x="73" y="157"/>
                  </a:cubicBezTo>
                  <a:cubicBezTo>
                    <a:pt x="55" y="150"/>
                    <a:pt x="55" y="150"/>
                    <a:pt x="55" y="150"/>
                  </a:cubicBezTo>
                  <a:cubicBezTo>
                    <a:pt x="36" y="164"/>
                    <a:pt x="36" y="164"/>
                    <a:pt x="36" y="164"/>
                  </a:cubicBezTo>
                  <a:cubicBezTo>
                    <a:pt x="17" y="145"/>
                    <a:pt x="17" y="145"/>
                    <a:pt x="17" y="145"/>
                  </a:cubicBezTo>
                  <a:cubicBezTo>
                    <a:pt x="31" y="126"/>
                    <a:pt x="31" y="126"/>
                    <a:pt x="31" y="126"/>
                  </a:cubicBezTo>
                  <a:cubicBezTo>
                    <a:pt x="24" y="108"/>
                    <a:pt x="24" y="108"/>
                    <a:pt x="24" y="108"/>
                  </a:cubicBezTo>
                  <a:cubicBezTo>
                    <a:pt x="0" y="104"/>
                    <a:pt x="0" y="104"/>
                    <a:pt x="0" y="104"/>
                  </a:cubicBezTo>
                  <a:cubicBezTo>
                    <a:pt x="0" y="78"/>
                    <a:pt x="0" y="78"/>
                    <a:pt x="0" y="78"/>
                  </a:cubicBezTo>
                  <a:cubicBezTo>
                    <a:pt x="24" y="73"/>
                    <a:pt x="24" y="73"/>
                    <a:pt x="24" y="73"/>
                  </a:cubicBezTo>
                  <a:cubicBezTo>
                    <a:pt x="31" y="56"/>
                    <a:pt x="31" y="56"/>
                    <a:pt x="31" y="56"/>
                  </a:cubicBezTo>
                  <a:cubicBezTo>
                    <a:pt x="17" y="36"/>
                    <a:pt x="17" y="36"/>
                    <a:pt x="17" y="36"/>
                  </a:cubicBezTo>
                  <a:cubicBezTo>
                    <a:pt x="36" y="17"/>
                    <a:pt x="36" y="17"/>
                    <a:pt x="36" y="17"/>
                  </a:cubicBezTo>
                  <a:cubicBezTo>
                    <a:pt x="56" y="31"/>
                    <a:pt x="56" y="31"/>
                    <a:pt x="56" y="31"/>
                  </a:cubicBezTo>
                  <a:cubicBezTo>
                    <a:pt x="73" y="24"/>
                    <a:pt x="73" y="24"/>
                    <a:pt x="73" y="24"/>
                  </a:cubicBezTo>
                  <a:cubicBezTo>
                    <a:pt x="78" y="0"/>
                    <a:pt x="78" y="0"/>
                    <a:pt x="78" y="0"/>
                  </a:cubicBezTo>
                  <a:lnTo>
                    <a:pt x="10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45" name="Rectangle 44"/>
          <p:cNvSpPr/>
          <p:nvPr/>
        </p:nvSpPr>
        <p:spPr>
          <a:xfrm>
            <a:off x="9143259" y="3176529"/>
            <a:ext cx="1332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Sistema</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120" name="Freeform 5014"/>
          <p:cNvSpPr>
            <a:spLocks noEditPoints="1"/>
          </p:cNvSpPr>
          <p:nvPr/>
        </p:nvSpPr>
        <p:spPr bwMode="auto">
          <a:xfrm>
            <a:off x="9216591" y="3221900"/>
            <a:ext cx="250516" cy="184071"/>
          </a:xfrm>
          <a:custGeom>
            <a:avLst/>
            <a:gdLst>
              <a:gd name="T0" fmla="*/ 360 w 360"/>
              <a:gd name="T1" fmla="*/ 256 h 278"/>
              <a:gd name="T2" fmla="*/ 360 w 360"/>
              <a:gd name="T3" fmla="*/ 252 h 278"/>
              <a:gd name="T4" fmla="*/ 358 w 360"/>
              <a:gd name="T5" fmla="*/ 252 h 278"/>
              <a:gd name="T6" fmla="*/ 318 w 360"/>
              <a:gd name="T7" fmla="*/ 200 h 278"/>
              <a:gd name="T8" fmla="*/ 314 w 360"/>
              <a:gd name="T9" fmla="*/ 198 h 278"/>
              <a:gd name="T10" fmla="*/ 50 w 360"/>
              <a:gd name="T11" fmla="*/ 196 h 278"/>
              <a:gd name="T12" fmla="*/ 46 w 360"/>
              <a:gd name="T13" fmla="*/ 198 h 278"/>
              <a:gd name="T14" fmla="*/ 2 w 360"/>
              <a:gd name="T15" fmla="*/ 250 h 278"/>
              <a:gd name="T16" fmla="*/ 2 w 360"/>
              <a:gd name="T17" fmla="*/ 252 h 278"/>
              <a:gd name="T18" fmla="*/ 0 w 360"/>
              <a:gd name="T19" fmla="*/ 252 h 278"/>
              <a:gd name="T20" fmla="*/ 0 w 360"/>
              <a:gd name="T21" fmla="*/ 256 h 278"/>
              <a:gd name="T22" fmla="*/ 0 w 360"/>
              <a:gd name="T23" fmla="*/ 256 h 278"/>
              <a:gd name="T24" fmla="*/ 0 w 360"/>
              <a:gd name="T25" fmla="*/ 268 h 278"/>
              <a:gd name="T26" fmla="*/ 4 w 360"/>
              <a:gd name="T27" fmla="*/ 276 h 278"/>
              <a:gd name="T28" fmla="*/ 10 w 360"/>
              <a:gd name="T29" fmla="*/ 278 h 278"/>
              <a:gd name="T30" fmla="*/ 350 w 360"/>
              <a:gd name="T31" fmla="*/ 278 h 278"/>
              <a:gd name="T32" fmla="*/ 356 w 360"/>
              <a:gd name="T33" fmla="*/ 276 h 278"/>
              <a:gd name="T34" fmla="*/ 360 w 360"/>
              <a:gd name="T35" fmla="*/ 268 h 278"/>
              <a:gd name="T36" fmla="*/ 360 w 360"/>
              <a:gd name="T37" fmla="*/ 256 h 278"/>
              <a:gd name="T38" fmla="*/ 360 w 360"/>
              <a:gd name="T39" fmla="*/ 256 h 278"/>
              <a:gd name="T40" fmla="*/ 146 w 360"/>
              <a:gd name="T41" fmla="*/ 234 h 278"/>
              <a:gd name="T42" fmla="*/ 226 w 360"/>
              <a:gd name="T43" fmla="*/ 254 h 278"/>
              <a:gd name="T44" fmla="*/ 338 w 360"/>
              <a:gd name="T45" fmla="*/ 268 h 278"/>
              <a:gd name="T46" fmla="*/ 334 w 360"/>
              <a:gd name="T47" fmla="*/ 270 h 278"/>
              <a:gd name="T48" fmla="*/ 332 w 360"/>
              <a:gd name="T49" fmla="*/ 270 h 278"/>
              <a:gd name="T50" fmla="*/ 326 w 360"/>
              <a:gd name="T51" fmla="*/ 268 h 278"/>
              <a:gd name="T52" fmla="*/ 324 w 360"/>
              <a:gd name="T53" fmla="*/ 262 h 278"/>
              <a:gd name="T54" fmla="*/ 326 w 360"/>
              <a:gd name="T55" fmla="*/ 256 h 278"/>
              <a:gd name="T56" fmla="*/ 328 w 360"/>
              <a:gd name="T57" fmla="*/ 256 h 278"/>
              <a:gd name="T58" fmla="*/ 334 w 360"/>
              <a:gd name="T59" fmla="*/ 256 h 278"/>
              <a:gd name="T60" fmla="*/ 338 w 360"/>
              <a:gd name="T61" fmla="*/ 256 h 278"/>
              <a:gd name="T62" fmla="*/ 340 w 360"/>
              <a:gd name="T63" fmla="*/ 262 h 278"/>
              <a:gd name="T64" fmla="*/ 340 w 360"/>
              <a:gd name="T65" fmla="*/ 266 h 278"/>
              <a:gd name="T66" fmla="*/ 338 w 360"/>
              <a:gd name="T67" fmla="*/ 268 h 278"/>
              <a:gd name="T68" fmla="*/ 306 w 360"/>
              <a:gd name="T69" fmla="*/ 184 h 278"/>
              <a:gd name="T70" fmla="*/ 310 w 360"/>
              <a:gd name="T71" fmla="*/ 184 h 278"/>
              <a:gd name="T72" fmla="*/ 318 w 360"/>
              <a:gd name="T73" fmla="*/ 178 h 278"/>
              <a:gd name="T74" fmla="*/ 318 w 360"/>
              <a:gd name="T75" fmla="*/ 12 h 278"/>
              <a:gd name="T76" fmla="*/ 318 w 360"/>
              <a:gd name="T77" fmla="*/ 6 h 278"/>
              <a:gd name="T78" fmla="*/ 310 w 360"/>
              <a:gd name="T79" fmla="*/ 0 h 278"/>
              <a:gd name="T80" fmla="*/ 54 w 360"/>
              <a:gd name="T81" fmla="*/ 0 h 278"/>
              <a:gd name="T82" fmla="*/ 50 w 360"/>
              <a:gd name="T83" fmla="*/ 0 h 278"/>
              <a:gd name="T84" fmla="*/ 42 w 360"/>
              <a:gd name="T85" fmla="*/ 6 h 278"/>
              <a:gd name="T86" fmla="*/ 42 w 360"/>
              <a:gd name="T87" fmla="*/ 172 h 278"/>
              <a:gd name="T88" fmla="*/ 42 w 360"/>
              <a:gd name="T89" fmla="*/ 178 h 278"/>
              <a:gd name="T90" fmla="*/ 50 w 360"/>
              <a:gd name="T91" fmla="*/ 184 h 278"/>
              <a:gd name="T92" fmla="*/ 54 w 360"/>
              <a:gd name="T93" fmla="*/ 184 h 278"/>
              <a:gd name="T94" fmla="*/ 294 w 360"/>
              <a:gd name="T95" fmla="*/ 24 h 278"/>
              <a:gd name="T96" fmla="*/ 66 w 360"/>
              <a:gd name="T97"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0" h="278">
                <a:moveTo>
                  <a:pt x="360" y="256"/>
                </a:moveTo>
                <a:lnTo>
                  <a:pt x="360" y="256"/>
                </a:lnTo>
                <a:lnTo>
                  <a:pt x="360" y="252"/>
                </a:lnTo>
                <a:lnTo>
                  <a:pt x="360" y="252"/>
                </a:lnTo>
                <a:lnTo>
                  <a:pt x="358" y="252"/>
                </a:lnTo>
                <a:lnTo>
                  <a:pt x="358" y="252"/>
                </a:lnTo>
                <a:lnTo>
                  <a:pt x="358" y="250"/>
                </a:lnTo>
                <a:lnTo>
                  <a:pt x="318" y="200"/>
                </a:lnTo>
                <a:lnTo>
                  <a:pt x="318" y="200"/>
                </a:lnTo>
                <a:lnTo>
                  <a:pt x="314" y="198"/>
                </a:lnTo>
                <a:lnTo>
                  <a:pt x="310" y="196"/>
                </a:lnTo>
                <a:lnTo>
                  <a:pt x="50" y="196"/>
                </a:lnTo>
                <a:lnTo>
                  <a:pt x="50" y="196"/>
                </a:lnTo>
                <a:lnTo>
                  <a:pt x="46" y="198"/>
                </a:lnTo>
                <a:lnTo>
                  <a:pt x="42" y="200"/>
                </a:lnTo>
                <a:lnTo>
                  <a:pt x="2" y="250"/>
                </a:lnTo>
                <a:lnTo>
                  <a:pt x="2" y="250"/>
                </a:lnTo>
                <a:lnTo>
                  <a:pt x="2" y="252"/>
                </a:lnTo>
                <a:lnTo>
                  <a:pt x="2" y="252"/>
                </a:lnTo>
                <a:lnTo>
                  <a:pt x="0" y="252"/>
                </a:lnTo>
                <a:lnTo>
                  <a:pt x="0" y="252"/>
                </a:lnTo>
                <a:lnTo>
                  <a:pt x="0" y="256"/>
                </a:lnTo>
                <a:lnTo>
                  <a:pt x="0" y="256"/>
                </a:lnTo>
                <a:lnTo>
                  <a:pt x="0" y="256"/>
                </a:lnTo>
                <a:lnTo>
                  <a:pt x="0" y="268"/>
                </a:lnTo>
                <a:lnTo>
                  <a:pt x="0" y="268"/>
                </a:lnTo>
                <a:lnTo>
                  <a:pt x="0" y="272"/>
                </a:lnTo>
                <a:lnTo>
                  <a:pt x="4" y="276"/>
                </a:lnTo>
                <a:lnTo>
                  <a:pt x="6" y="278"/>
                </a:lnTo>
                <a:lnTo>
                  <a:pt x="10" y="278"/>
                </a:lnTo>
                <a:lnTo>
                  <a:pt x="350" y="278"/>
                </a:lnTo>
                <a:lnTo>
                  <a:pt x="350" y="278"/>
                </a:lnTo>
                <a:lnTo>
                  <a:pt x="354" y="278"/>
                </a:lnTo>
                <a:lnTo>
                  <a:pt x="356" y="276"/>
                </a:lnTo>
                <a:lnTo>
                  <a:pt x="360" y="272"/>
                </a:lnTo>
                <a:lnTo>
                  <a:pt x="360" y="268"/>
                </a:lnTo>
                <a:lnTo>
                  <a:pt x="360" y="256"/>
                </a:lnTo>
                <a:lnTo>
                  <a:pt x="360" y="256"/>
                </a:lnTo>
                <a:lnTo>
                  <a:pt x="360" y="256"/>
                </a:lnTo>
                <a:lnTo>
                  <a:pt x="360" y="256"/>
                </a:lnTo>
                <a:close/>
                <a:moveTo>
                  <a:pt x="134" y="254"/>
                </a:moveTo>
                <a:lnTo>
                  <a:pt x="146" y="234"/>
                </a:lnTo>
                <a:lnTo>
                  <a:pt x="214" y="234"/>
                </a:lnTo>
                <a:lnTo>
                  <a:pt x="226" y="254"/>
                </a:lnTo>
                <a:lnTo>
                  <a:pt x="134" y="254"/>
                </a:lnTo>
                <a:close/>
                <a:moveTo>
                  <a:pt x="338" y="268"/>
                </a:moveTo>
                <a:lnTo>
                  <a:pt x="338" y="268"/>
                </a:lnTo>
                <a:lnTo>
                  <a:pt x="334" y="270"/>
                </a:lnTo>
                <a:lnTo>
                  <a:pt x="332" y="270"/>
                </a:lnTo>
                <a:lnTo>
                  <a:pt x="332" y="270"/>
                </a:lnTo>
                <a:lnTo>
                  <a:pt x="326" y="268"/>
                </a:lnTo>
                <a:lnTo>
                  <a:pt x="326" y="268"/>
                </a:lnTo>
                <a:lnTo>
                  <a:pt x="324" y="262"/>
                </a:lnTo>
                <a:lnTo>
                  <a:pt x="324" y="262"/>
                </a:lnTo>
                <a:lnTo>
                  <a:pt x="324" y="260"/>
                </a:lnTo>
                <a:lnTo>
                  <a:pt x="326" y="256"/>
                </a:lnTo>
                <a:lnTo>
                  <a:pt x="326" y="256"/>
                </a:lnTo>
                <a:lnTo>
                  <a:pt x="328" y="256"/>
                </a:lnTo>
                <a:lnTo>
                  <a:pt x="332" y="254"/>
                </a:lnTo>
                <a:lnTo>
                  <a:pt x="334" y="256"/>
                </a:lnTo>
                <a:lnTo>
                  <a:pt x="338" y="256"/>
                </a:lnTo>
                <a:lnTo>
                  <a:pt x="338" y="256"/>
                </a:lnTo>
                <a:lnTo>
                  <a:pt x="340" y="260"/>
                </a:lnTo>
                <a:lnTo>
                  <a:pt x="340" y="262"/>
                </a:lnTo>
                <a:lnTo>
                  <a:pt x="340" y="262"/>
                </a:lnTo>
                <a:lnTo>
                  <a:pt x="340" y="266"/>
                </a:lnTo>
                <a:lnTo>
                  <a:pt x="338" y="268"/>
                </a:lnTo>
                <a:lnTo>
                  <a:pt x="338" y="268"/>
                </a:lnTo>
                <a:close/>
                <a:moveTo>
                  <a:pt x="54" y="184"/>
                </a:moveTo>
                <a:lnTo>
                  <a:pt x="306" y="184"/>
                </a:lnTo>
                <a:lnTo>
                  <a:pt x="306" y="184"/>
                </a:lnTo>
                <a:lnTo>
                  <a:pt x="310" y="184"/>
                </a:lnTo>
                <a:lnTo>
                  <a:pt x="314" y="182"/>
                </a:lnTo>
                <a:lnTo>
                  <a:pt x="318" y="178"/>
                </a:lnTo>
                <a:lnTo>
                  <a:pt x="318" y="172"/>
                </a:lnTo>
                <a:lnTo>
                  <a:pt x="318" y="12"/>
                </a:lnTo>
                <a:lnTo>
                  <a:pt x="318" y="12"/>
                </a:lnTo>
                <a:lnTo>
                  <a:pt x="318" y="6"/>
                </a:lnTo>
                <a:lnTo>
                  <a:pt x="314" y="2"/>
                </a:lnTo>
                <a:lnTo>
                  <a:pt x="310" y="0"/>
                </a:lnTo>
                <a:lnTo>
                  <a:pt x="306" y="0"/>
                </a:lnTo>
                <a:lnTo>
                  <a:pt x="54" y="0"/>
                </a:lnTo>
                <a:lnTo>
                  <a:pt x="54" y="0"/>
                </a:lnTo>
                <a:lnTo>
                  <a:pt x="50" y="0"/>
                </a:lnTo>
                <a:lnTo>
                  <a:pt x="46" y="2"/>
                </a:lnTo>
                <a:lnTo>
                  <a:pt x="42" y="6"/>
                </a:lnTo>
                <a:lnTo>
                  <a:pt x="42" y="12"/>
                </a:lnTo>
                <a:lnTo>
                  <a:pt x="42" y="172"/>
                </a:lnTo>
                <a:lnTo>
                  <a:pt x="42" y="172"/>
                </a:lnTo>
                <a:lnTo>
                  <a:pt x="42" y="178"/>
                </a:lnTo>
                <a:lnTo>
                  <a:pt x="46" y="182"/>
                </a:lnTo>
                <a:lnTo>
                  <a:pt x="50" y="184"/>
                </a:lnTo>
                <a:lnTo>
                  <a:pt x="54" y="184"/>
                </a:lnTo>
                <a:lnTo>
                  <a:pt x="54" y="184"/>
                </a:lnTo>
                <a:close/>
                <a:moveTo>
                  <a:pt x="66" y="24"/>
                </a:moveTo>
                <a:lnTo>
                  <a:pt x="294" y="24"/>
                </a:lnTo>
                <a:lnTo>
                  <a:pt x="294" y="160"/>
                </a:lnTo>
                <a:lnTo>
                  <a:pt x="66" y="160"/>
                </a:lnTo>
                <a:lnTo>
                  <a:pt x="66" y="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48" name="Rectangle 23"/>
          <p:cNvSpPr>
            <a:spLocks noChangeArrowheads="1"/>
          </p:cNvSpPr>
          <p:nvPr/>
        </p:nvSpPr>
        <p:spPr bwMode="auto">
          <a:xfrm>
            <a:off x="8640214" y="1235354"/>
            <a:ext cx="2280199" cy="1383152"/>
          </a:xfrm>
          <a:prstGeom prst="rect">
            <a:avLst/>
          </a:prstGeom>
          <a:noFill/>
          <a:ln w="12700">
            <a:solidFill>
              <a:srgbClr val="6D2077"/>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Arial"/>
              <a:ea typeface="+mn-ea"/>
              <a:cs typeface="+mn-cs"/>
            </a:endParaRPr>
          </a:p>
        </p:txBody>
      </p:sp>
      <p:graphicFrame>
        <p:nvGraphicFramePr>
          <p:cNvPr id="71" name="Table 70"/>
          <p:cNvGraphicFramePr>
            <a:graphicFrameLocks noGrp="1"/>
          </p:cNvGraphicFramePr>
          <p:nvPr>
            <p:extLst>
              <p:ext uri="{D42A27DB-BD31-4B8C-83A1-F6EECF244321}">
                <p14:modId xmlns:p14="http://schemas.microsoft.com/office/powerpoint/2010/main" val="2871063073"/>
              </p:ext>
            </p:extLst>
          </p:nvPr>
        </p:nvGraphicFramePr>
        <p:xfrm>
          <a:off x="8869623" y="1374393"/>
          <a:ext cx="1898220" cy="1190511"/>
        </p:xfrm>
        <a:graphic>
          <a:graphicData uri="http://schemas.openxmlformats.org/drawingml/2006/table">
            <a:tbl>
              <a:tblPr firstRow="1" bandRow="1">
                <a:tableStyleId>{2D5ABB26-0587-4C30-8999-92F81FD0307C}</a:tableStyleId>
              </a:tblPr>
              <a:tblGrid>
                <a:gridCol w="949110">
                  <a:extLst>
                    <a:ext uri="{9D8B030D-6E8A-4147-A177-3AD203B41FA5}">
                      <a16:colId xmlns:a16="http://schemas.microsoft.com/office/drawing/2014/main" val="20000"/>
                    </a:ext>
                  </a:extLst>
                </a:gridCol>
                <a:gridCol w="949110">
                  <a:extLst>
                    <a:ext uri="{9D8B030D-6E8A-4147-A177-3AD203B41FA5}">
                      <a16:colId xmlns:a16="http://schemas.microsoft.com/office/drawing/2014/main" val="20001"/>
                    </a:ext>
                  </a:extLst>
                </a:gridCol>
              </a:tblGrid>
              <a:tr h="170073">
                <a:tc>
                  <a:txBody>
                    <a:bodyPr/>
                    <a:lstStyle/>
                    <a:p>
                      <a:pPr algn="ctr"/>
                      <a:r>
                        <a:rPr lang="es-ES" sz="900" b="1" i="1" dirty="0">
                          <a:solidFill>
                            <a:schemeClr val="bg1"/>
                          </a:solidFill>
                        </a:rPr>
                        <a:t>Centro</a:t>
                      </a:r>
                      <a:endParaRPr lang="es-ES" sz="900" b="1" i="1" dirty="0">
                        <a:solidFill>
                          <a:schemeClr val="bg1"/>
                        </a:solidFill>
                        <a:latin typeface="Univers for KPMG Cond" panose="020B0606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s-ES" sz="900" b="1" i="1" dirty="0" err="1">
                          <a:solidFill>
                            <a:schemeClr val="bg1"/>
                          </a:solidFill>
                          <a:latin typeface="Univers for KPMG Cond" panose="020B0606020202020204" pitchFamily="34" charset="0"/>
                        </a:rPr>
                        <a:t>FTEs</a:t>
                      </a:r>
                      <a:endParaRPr lang="es-ES" sz="900" b="1" i="1" dirty="0">
                        <a:solidFill>
                          <a:schemeClr val="bg1"/>
                        </a:solidFill>
                        <a:latin typeface="Univers for KPMG Cond" panose="020B0606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0"/>
                  </a:ext>
                </a:extLst>
              </a:tr>
              <a:tr h="170073">
                <a:tc>
                  <a:txBody>
                    <a:bodyPr/>
                    <a:lstStyle/>
                    <a:p>
                      <a:pPr algn="ctr"/>
                      <a:r>
                        <a:rPr lang="es-ES" sz="900" b="1" dirty="0">
                          <a:latin typeface="Univers for KPMG Cond" panose="020B0606020202020204" pitchFamily="34" charset="0"/>
                        </a:rPr>
                        <a:t>Baños</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70073">
                <a:tc>
                  <a:txBody>
                    <a:bodyPr/>
                    <a:lstStyle/>
                    <a:p>
                      <a:pPr algn="ctr"/>
                      <a:r>
                        <a:rPr lang="es-ES" sz="900" b="1" dirty="0">
                          <a:latin typeface="Univers for KPMG Cond" panose="020B0606020202020204" pitchFamily="34" charset="0"/>
                        </a:rPr>
                        <a:t>Fuenmayor</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170073">
                <a:tc>
                  <a:txBody>
                    <a:bodyPr/>
                    <a:lstStyle/>
                    <a:p>
                      <a:pPr algn="ctr"/>
                      <a:r>
                        <a:rPr lang="es-ES" sz="900" b="1" dirty="0">
                          <a:latin typeface="Univers for KPMG Cond" panose="020B0606020202020204" pitchFamily="34" charset="0"/>
                        </a:rPr>
                        <a:t>Valencia Don Juan</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170073">
                <a:tc>
                  <a:txBody>
                    <a:bodyPr/>
                    <a:lstStyle/>
                    <a:p>
                      <a:pPr algn="ctr"/>
                      <a:r>
                        <a:rPr lang="es-ES" sz="900" b="1" dirty="0">
                          <a:latin typeface="Univers for KPMG Cond" panose="020B0606020202020204" pitchFamily="34" charset="0"/>
                        </a:rPr>
                        <a:t>Maderas Llodio</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170073">
                <a:tc>
                  <a:txBody>
                    <a:bodyPr/>
                    <a:lstStyle/>
                    <a:p>
                      <a:pPr algn="ctr"/>
                      <a:r>
                        <a:rPr lang="es-ES" sz="900" b="1" dirty="0" err="1">
                          <a:latin typeface="Univers for KPMG Cond" panose="020B0606020202020204" pitchFamily="34" charset="0"/>
                        </a:rPr>
                        <a:t>Samazan</a:t>
                      </a:r>
                      <a:endParaRPr lang="es-ES" sz="900" b="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170073">
                <a:tc>
                  <a:txBody>
                    <a:bodyPr/>
                    <a:lstStyle/>
                    <a:p>
                      <a:pPr algn="ctr"/>
                      <a:r>
                        <a:rPr lang="es-ES" sz="900" b="1" dirty="0">
                          <a:latin typeface="Univers for KPMG Cond" panose="020B0606020202020204" pitchFamily="34" charset="0"/>
                        </a:rPr>
                        <a:t>Sede Central</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25557623"/>
                  </a:ext>
                </a:extLst>
              </a:tr>
            </a:tbl>
          </a:graphicData>
        </a:graphic>
      </p:graphicFrame>
      <p:grpSp>
        <p:nvGrpSpPr>
          <p:cNvPr id="15" name="Group 14">
            <a:extLst>
              <a:ext uri="{FF2B5EF4-FFF2-40B4-BE49-F238E27FC236}">
                <a16:creationId xmlns:a16="http://schemas.microsoft.com/office/drawing/2014/main" id="{F90E6F75-52E7-4C20-80C3-B6002248B6B7}"/>
              </a:ext>
            </a:extLst>
          </p:cNvPr>
          <p:cNvGrpSpPr/>
          <p:nvPr/>
        </p:nvGrpSpPr>
        <p:grpSpPr>
          <a:xfrm>
            <a:off x="1271465" y="2645174"/>
            <a:ext cx="2645723" cy="522388"/>
            <a:chOff x="623392" y="2645174"/>
            <a:chExt cx="2645723" cy="522388"/>
          </a:xfrm>
        </p:grpSpPr>
        <p:sp>
          <p:nvSpPr>
            <p:cNvPr id="52" name="16 Rectángulo redondeado"/>
            <p:cNvSpPr/>
            <p:nvPr/>
          </p:nvSpPr>
          <p:spPr>
            <a:xfrm>
              <a:off x="623392" y="2807562"/>
              <a:ext cx="2439942" cy="360000"/>
            </a:xfrm>
            <a:prstGeom prst="roundRect">
              <a:avLst/>
            </a:prstGeom>
            <a:solidFill>
              <a:schemeClr val="accent5">
                <a:lumMod val="50000"/>
              </a:schemeClr>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2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Características generales</a:t>
              </a:r>
            </a:p>
          </p:txBody>
        </p:sp>
        <p:grpSp>
          <p:nvGrpSpPr>
            <p:cNvPr id="12" name="Group 11">
              <a:extLst>
                <a:ext uri="{FF2B5EF4-FFF2-40B4-BE49-F238E27FC236}">
                  <a16:creationId xmlns:a16="http://schemas.microsoft.com/office/drawing/2014/main" id="{BDA0D93D-53AA-4E52-AEE9-C615AFDE9270}"/>
                </a:ext>
              </a:extLst>
            </p:cNvPr>
            <p:cNvGrpSpPr/>
            <p:nvPr/>
          </p:nvGrpSpPr>
          <p:grpSpPr>
            <a:xfrm>
              <a:off x="2837115" y="2645174"/>
              <a:ext cx="432000" cy="432000"/>
              <a:chOff x="2837115" y="2645174"/>
              <a:chExt cx="432000" cy="432000"/>
            </a:xfrm>
          </p:grpSpPr>
          <p:sp>
            <p:nvSpPr>
              <p:cNvPr id="43" name="Oval 42"/>
              <p:cNvSpPr/>
              <p:nvPr/>
            </p:nvSpPr>
            <p:spPr>
              <a:xfrm>
                <a:off x="2837115" y="2645174"/>
                <a:ext cx="432000" cy="432000"/>
              </a:xfrm>
              <a:prstGeom prst="ellipse">
                <a:avLst/>
              </a:prstGeom>
              <a:solidFill>
                <a:srgbClr val="00A3A1"/>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endParaRPr>
              </a:p>
            </p:txBody>
          </p:sp>
          <p:sp>
            <p:nvSpPr>
              <p:cNvPr id="34" name="Freeform 4958"/>
              <p:cNvSpPr>
                <a:spLocks noEditPoints="1"/>
              </p:cNvSpPr>
              <p:nvPr/>
            </p:nvSpPr>
            <p:spPr bwMode="auto">
              <a:xfrm>
                <a:off x="2920268" y="2709154"/>
                <a:ext cx="265695" cy="282144"/>
              </a:xfrm>
              <a:custGeom>
                <a:avLst/>
                <a:gdLst>
                  <a:gd name="T0" fmla="*/ 294 w 414"/>
                  <a:gd name="T1" fmla="*/ 176 h 404"/>
                  <a:gd name="T2" fmla="*/ 272 w 414"/>
                  <a:gd name="T3" fmla="*/ 200 h 404"/>
                  <a:gd name="T4" fmla="*/ 272 w 414"/>
                  <a:gd name="T5" fmla="*/ 220 h 404"/>
                  <a:gd name="T6" fmla="*/ 294 w 414"/>
                  <a:gd name="T7" fmla="*/ 244 h 404"/>
                  <a:gd name="T8" fmla="*/ 286 w 414"/>
                  <a:gd name="T9" fmla="*/ 316 h 404"/>
                  <a:gd name="T10" fmla="*/ 244 w 414"/>
                  <a:gd name="T11" fmla="*/ 338 h 404"/>
                  <a:gd name="T12" fmla="*/ 212 w 414"/>
                  <a:gd name="T13" fmla="*/ 316 h 404"/>
                  <a:gd name="T14" fmla="*/ 170 w 414"/>
                  <a:gd name="T15" fmla="*/ 332 h 404"/>
                  <a:gd name="T16" fmla="*/ 112 w 414"/>
                  <a:gd name="T17" fmla="*/ 378 h 404"/>
                  <a:gd name="T18" fmla="*/ 128 w 414"/>
                  <a:gd name="T19" fmla="*/ 390 h 404"/>
                  <a:gd name="T20" fmla="*/ 174 w 414"/>
                  <a:gd name="T21" fmla="*/ 372 h 404"/>
                  <a:gd name="T22" fmla="*/ 212 w 414"/>
                  <a:gd name="T23" fmla="*/ 382 h 404"/>
                  <a:gd name="T24" fmla="*/ 244 w 414"/>
                  <a:gd name="T25" fmla="*/ 358 h 404"/>
                  <a:gd name="T26" fmla="*/ 302 w 414"/>
                  <a:gd name="T27" fmla="*/ 328 h 404"/>
                  <a:gd name="T28" fmla="*/ 314 w 414"/>
                  <a:gd name="T29" fmla="*/ 288 h 404"/>
                  <a:gd name="T30" fmla="*/ 336 w 414"/>
                  <a:gd name="T31" fmla="*/ 228 h 404"/>
                  <a:gd name="T32" fmla="*/ 414 w 414"/>
                  <a:gd name="T33" fmla="*/ 210 h 404"/>
                  <a:gd name="T34" fmla="*/ 330 w 414"/>
                  <a:gd name="T35" fmla="*/ 184 h 404"/>
                  <a:gd name="T36" fmla="*/ 200 w 414"/>
                  <a:gd name="T37" fmla="*/ 364 h 404"/>
                  <a:gd name="T38" fmla="*/ 186 w 414"/>
                  <a:gd name="T39" fmla="*/ 348 h 404"/>
                  <a:gd name="T40" fmla="*/ 200 w 414"/>
                  <a:gd name="T41" fmla="*/ 334 h 404"/>
                  <a:gd name="T42" fmla="*/ 216 w 414"/>
                  <a:gd name="T43" fmla="*/ 348 h 404"/>
                  <a:gd name="T44" fmla="*/ 200 w 414"/>
                  <a:gd name="T45" fmla="*/ 364 h 404"/>
                  <a:gd name="T46" fmla="*/ 334 w 414"/>
                  <a:gd name="T47" fmla="*/ 138 h 404"/>
                  <a:gd name="T48" fmla="*/ 16 w 414"/>
                  <a:gd name="T49" fmla="*/ 292 h 404"/>
                  <a:gd name="T50" fmla="*/ 46 w 414"/>
                  <a:gd name="T51" fmla="*/ 240 h 404"/>
                  <a:gd name="T52" fmla="*/ 80 w 414"/>
                  <a:gd name="T53" fmla="*/ 240 h 404"/>
                  <a:gd name="T54" fmla="*/ 120 w 414"/>
                  <a:gd name="T55" fmla="*/ 238 h 404"/>
                  <a:gd name="T56" fmla="*/ 168 w 414"/>
                  <a:gd name="T57" fmla="*/ 220 h 404"/>
                  <a:gd name="T58" fmla="*/ 136 w 414"/>
                  <a:gd name="T59" fmla="*/ 200 h 404"/>
                  <a:gd name="T60" fmla="*/ 120 w 414"/>
                  <a:gd name="T61" fmla="*/ 182 h 404"/>
                  <a:gd name="T62" fmla="*/ 86 w 414"/>
                  <a:gd name="T63" fmla="*/ 176 h 404"/>
                  <a:gd name="T64" fmla="*/ 62 w 414"/>
                  <a:gd name="T65" fmla="*/ 206 h 404"/>
                  <a:gd name="T66" fmla="*/ 16 w 414"/>
                  <a:gd name="T67" fmla="*/ 242 h 404"/>
                  <a:gd name="T68" fmla="*/ 6 w 414"/>
                  <a:gd name="T69" fmla="*/ 292 h 404"/>
                  <a:gd name="T70" fmla="*/ 104 w 414"/>
                  <a:gd name="T71" fmla="*/ 196 h 404"/>
                  <a:gd name="T72" fmla="*/ 112 w 414"/>
                  <a:gd name="T73" fmla="*/ 216 h 404"/>
                  <a:gd name="T74" fmla="*/ 92 w 414"/>
                  <a:gd name="T75" fmla="*/ 224 h 404"/>
                  <a:gd name="T76" fmla="*/ 84 w 414"/>
                  <a:gd name="T77" fmla="*/ 204 h 404"/>
                  <a:gd name="T78" fmla="*/ 108 w 414"/>
                  <a:gd name="T79" fmla="*/ 306 h 404"/>
                  <a:gd name="T80" fmla="*/ 124 w 414"/>
                  <a:gd name="T81" fmla="*/ 284 h 404"/>
                  <a:gd name="T82" fmla="*/ 184 w 414"/>
                  <a:gd name="T83" fmla="*/ 234 h 404"/>
                  <a:gd name="T84" fmla="*/ 212 w 414"/>
                  <a:gd name="T85" fmla="*/ 202 h 404"/>
                  <a:gd name="T86" fmla="*/ 180 w 414"/>
                  <a:gd name="T87" fmla="*/ 276 h 404"/>
                  <a:gd name="T88" fmla="*/ 108 w 414"/>
                  <a:gd name="T89" fmla="*/ 306 h 404"/>
                  <a:gd name="T90" fmla="*/ 212 w 414"/>
                  <a:gd name="T91" fmla="*/ 68 h 404"/>
                  <a:gd name="T92" fmla="*/ 236 w 414"/>
                  <a:gd name="T93" fmla="*/ 34 h 404"/>
                  <a:gd name="T94" fmla="*/ 222 w 414"/>
                  <a:gd name="T95" fmla="*/ 6 h 404"/>
                  <a:gd name="T96" fmla="*/ 194 w 414"/>
                  <a:gd name="T97" fmla="*/ 0 h 404"/>
                  <a:gd name="T98" fmla="*/ 168 w 414"/>
                  <a:gd name="T99" fmla="*/ 22 h 404"/>
                  <a:gd name="T100" fmla="*/ 174 w 414"/>
                  <a:gd name="T101" fmla="*/ 56 h 404"/>
                  <a:gd name="T102" fmla="*/ 202 w 414"/>
                  <a:gd name="T103" fmla="*/ 20 h 404"/>
                  <a:gd name="T104" fmla="*/ 216 w 414"/>
                  <a:gd name="T105" fmla="*/ 34 h 404"/>
                  <a:gd name="T106" fmla="*/ 202 w 414"/>
                  <a:gd name="T107" fmla="*/ 50 h 404"/>
                  <a:gd name="T108" fmla="*/ 186 w 414"/>
                  <a:gd name="T109" fmla="*/ 34 h 404"/>
                  <a:gd name="T110" fmla="*/ 202 w 414"/>
                  <a:gd name="T111" fmla="*/ 20 h 404"/>
                  <a:gd name="T112" fmla="*/ 2 w 414"/>
                  <a:gd name="T113" fmla="*/ 138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4" h="404">
                    <a:moveTo>
                      <a:pt x="314" y="176"/>
                    </a:moveTo>
                    <a:lnTo>
                      <a:pt x="314" y="30"/>
                    </a:lnTo>
                    <a:lnTo>
                      <a:pt x="314" y="30"/>
                    </a:lnTo>
                    <a:lnTo>
                      <a:pt x="294" y="20"/>
                    </a:lnTo>
                    <a:lnTo>
                      <a:pt x="294" y="176"/>
                    </a:lnTo>
                    <a:lnTo>
                      <a:pt x="294" y="176"/>
                    </a:lnTo>
                    <a:lnTo>
                      <a:pt x="286" y="180"/>
                    </a:lnTo>
                    <a:lnTo>
                      <a:pt x="280" y="184"/>
                    </a:lnTo>
                    <a:lnTo>
                      <a:pt x="274" y="192"/>
                    </a:lnTo>
                    <a:lnTo>
                      <a:pt x="272" y="200"/>
                    </a:lnTo>
                    <a:lnTo>
                      <a:pt x="232" y="200"/>
                    </a:lnTo>
                    <a:lnTo>
                      <a:pt x="232" y="202"/>
                    </a:lnTo>
                    <a:lnTo>
                      <a:pt x="232" y="202"/>
                    </a:lnTo>
                    <a:lnTo>
                      <a:pt x="230" y="220"/>
                    </a:lnTo>
                    <a:lnTo>
                      <a:pt x="272" y="220"/>
                    </a:lnTo>
                    <a:lnTo>
                      <a:pt x="272" y="220"/>
                    </a:lnTo>
                    <a:lnTo>
                      <a:pt x="274" y="228"/>
                    </a:lnTo>
                    <a:lnTo>
                      <a:pt x="280" y="234"/>
                    </a:lnTo>
                    <a:lnTo>
                      <a:pt x="286" y="240"/>
                    </a:lnTo>
                    <a:lnTo>
                      <a:pt x="294" y="244"/>
                    </a:lnTo>
                    <a:lnTo>
                      <a:pt x="294" y="288"/>
                    </a:lnTo>
                    <a:lnTo>
                      <a:pt x="294" y="288"/>
                    </a:lnTo>
                    <a:lnTo>
                      <a:pt x="294" y="298"/>
                    </a:lnTo>
                    <a:lnTo>
                      <a:pt x="290" y="308"/>
                    </a:lnTo>
                    <a:lnTo>
                      <a:pt x="286" y="316"/>
                    </a:lnTo>
                    <a:lnTo>
                      <a:pt x="280" y="324"/>
                    </a:lnTo>
                    <a:lnTo>
                      <a:pt x="272" y="330"/>
                    </a:lnTo>
                    <a:lnTo>
                      <a:pt x="264" y="334"/>
                    </a:lnTo>
                    <a:lnTo>
                      <a:pt x="254" y="338"/>
                    </a:lnTo>
                    <a:lnTo>
                      <a:pt x="244" y="338"/>
                    </a:lnTo>
                    <a:lnTo>
                      <a:pt x="234" y="338"/>
                    </a:lnTo>
                    <a:lnTo>
                      <a:pt x="234" y="338"/>
                    </a:lnTo>
                    <a:lnTo>
                      <a:pt x="230" y="328"/>
                    </a:lnTo>
                    <a:lnTo>
                      <a:pt x="222" y="320"/>
                    </a:lnTo>
                    <a:lnTo>
                      <a:pt x="212" y="316"/>
                    </a:lnTo>
                    <a:lnTo>
                      <a:pt x="200" y="314"/>
                    </a:lnTo>
                    <a:lnTo>
                      <a:pt x="200" y="314"/>
                    </a:lnTo>
                    <a:lnTo>
                      <a:pt x="188" y="316"/>
                    </a:lnTo>
                    <a:lnTo>
                      <a:pt x="178" y="322"/>
                    </a:lnTo>
                    <a:lnTo>
                      <a:pt x="170" y="332"/>
                    </a:lnTo>
                    <a:lnTo>
                      <a:pt x="166" y="342"/>
                    </a:lnTo>
                    <a:lnTo>
                      <a:pt x="166" y="342"/>
                    </a:lnTo>
                    <a:lnTo>
                      <a:pt x="146" y="350"/>
                    </a:lnTo>
                    <a:lnTo>
                      <a:pt x="128" y="362"/>
                    </a:lnTo>
                    <a:lnTo>
                      <a:pt x="112" y="378"/>
                    </a:lnTo>
                    <a:lnTo>
                      <a:pt x="100" y="396"/>
                    </a:lnTo>
                    <a:lnTo>
                      <a:pt x="100" y="396"/>
                    </a:lnTo>
                    <a:lnTo>
                      <a:pt x="118" y="404"/>
                    </a:lnTo>
                    <a:lnTo>
                      <a:pt x="118" y="404"/>
                    </a:lnTo>
                    <a:lnTo>
                      <a:pt x="128" y="390"/>
                    </a:lnTo>
                    <a:lnTo>
                      <a:pt x="140" y="378"/>
                    </a:lnTo>
                    <a:lnTo>
                      <a:pt x="152" y="370"/>
                    </a:lnTo>
                    <a:lnTo>
                      <a:pt x="168" y="362"/>
                    </a:lnTo>
                    <a:lnTo>
                      <a:pt x="168" y="362"/>
                    </a:lnTo>
                    <a:lnTo>
                      <a:pt x="174" y="372"/>
                    </a:lnTo>
                    <a:lnTo>
                      <a:pt x="182" y="378"/>
                    </a:lnTo>
                    <a:lnTo>
                      <a:pt x="190" y="382"/>
                    </a:lnTo>
                    <a:lnTo>
                      <a:pt x="200" y="384"/>
                    </a:lnTo>
                    <a:lnTo>
                      <a:pt x="200" y="384"/>
                    </a:lnTo>
                    <a:lnTo>
                      <a:pt x="212" y="382"/>
                    </a:lnTo>
                    <a:lnTo>
                      <a:pt x="222" y="378"/>
                    </a:lnTo>
                    <a:lnTo>
                      <a:pt x="230" y="370"/>
                    </a:lnTo>
                    <a:lnTo>
                      <a:pt x="234" y="358"/>
                    </a:lnTo>
                    <a:lnTo>
                      <a:pt x="244" y="358"/>
                    </a:lnTo>
                    <a:lnTo>
                      <a:pt x="244" y="358"/>
                    </a:lnTo>
                    <a:lnTo>
                      <a:pt x="258" y="358"/>
                    </a:lnTo>
                    <a:lnTo>
                      <a:pt x="272" y="354"/>
                    </a:lnTo>
                    <a:lnTo>
                      <a:pt x="284" y="346"/>
                    </a:lnTo>
                    <a:lnTo>
                      <a:pt x="294" y="338"/>
                    </a:lnTo>
                    <a:lnTo>
                      <a:pt x="302" y="328"/>
                    </a:lnTo>
                    <a:lnTo>
                      <a:pt x="310" y="316"/>
                    </a:lnTo>
                    <a:lnTo>
                      <a:pt x="314" y="302"/>
                    </a:lnTo>
                    <a:lnTo>
                      <a:pt x="314" y="288"/>
                    </a:lnTo>
                    <a:lnTo>
                      <a:pt x="314" y="288"/>
                    </a:lnTo>
                    <a:lnTo>
                      <a:pt x="314" y="288"/>
                    </a:lnTo>
                    <a:lnTo>
                      <a:pt x="314" y="244"/>
                    </a:lnTo>
                    <a:lnTo>
                      <a:pt x="314" y="244"/>
                    </a:lnTo>
                    <a:lnTo>
                      <a:pt x="324" y="240"/>
                    </a:lnTo>
                    <a:lnTo>
                      <a:pt x="330" y="234"/>
                    </a:lnTo>
                    <a:lnTo>
                      <a:pt x="336" y="228"/>
                    </a:lnTo>
                    <a:lnTo>
                      <a:pt x="338" y="220"/>
                    </a:lnTo>
                    <a:lnTo>
                      <a:pt x="414" y="220"/>
                    </a:lnTo>
                    <a:lnTo>
                      <a:pt x="414" y="220"/>
                    </a:lnTo>
                    <a:lnTo>
                      <a:pt x="414" y="210"/>
                    </a:lnTo>
                    <a:lnTo>
                      <a:pt x="414" y="210"/>
                    </a:lnTo>
                    <a:lnTo>
                      <a:pt x="414" y="200"/>
                    </a:lnTo>
                    <a:lnTo>
                      <a:pt x="338" y="200"/>
                    </a:lnTo>
                    <a:lnTo>
                      <a:pt x="338" y="200"/>
                    </a:lnTo>
                    <a:lnTo>
                      <a:pt x="336" y="192"/>
                    </a:lnTo>
                    <a:lnTo>
                      <a:pt x="330" y="184"/>
                    </a:lnTo>
                    <a:lnTo>
                      <a:pt x="324" y="180"/>
                    </a:lnTo>
                    <a:lnTo>
                      <a:pt x="314" y="176"/>
                    </a:lnTo>
                    <a:lnTo>
                      <a:pt x="314" y="176"/>
                    </a:lnTo>
                    <a:close/>
                    <a:moveTo>
                      <a:pt x="200" y="364"/>
                    </a:moveTo>
                    <a:lnTo>
                      <a:pt x="200" y="364"/>
                    </a:lnTo>
                    <a:lnTo>
                      <a:pt x="194" y="364"/>
                    </a:lnTo>
                    <a:lnTo>
                      <a:pt x="190" y="360"/>
                    </a:lnTo>
                    <a:lnTo>
                      <a:pt x="186" y="354"/>
                    </a:lnTo>
                    <a:lnTo>
                      <a:pt x="186" y="348"/>
                    </a:lnTo>
                    <a:lnTo>
                      <a:pt x="186" y="348"/>
                    </a:lnTo>
                    <a:lnTo>
                      <a:pt x="186" y="342"/>
                    </a:lnTo>
                    <a:lnTo>
                      <a:pt x="190" y="338"/>
                    </a:lnTo>
                    <a:lnTo>
                      <a:pt x="194" y="334"/>
                    </a:lnTo>
                    <a:lnTo>
                      <a:pt x="200" y="334"/>
                    </a:lnTo>
                    <a:lnTo>
                      <a:pt x="200" y="334"/>
                    </a:lnTo>
                    <a:lnTo>
                      <a:pt x="206" y="334"/>
                    </a:lnTo>
                    <a:lnTo>
                      <a:pt x="212" y="338"/>
                    </a:lnTo>
                    <a:lnTo>
                      <a:pt x="216" y="342"/>
                    </a:lnTo>
                    <a:lnTo>
                      <a:pt x="216" y="348"/>
                    </a:lnTo>
                    <a:lnTo>
                      <a:pt x="216" y="348"/>
                    </a:lnTo>
                    <a:lnTo>
                      <a:pt x="216" y="354"/>
                    </a:lnTo>
                    <a:lnTo>
                      <a:pt x="212" y="360"/>
                    </a:lnTo>
                    <a:lnTo>
                      <a:pt x="206" y="364"/>
                    </a:lnTo>
                    <a:lnTo>
                      <a:pt x="200" y="364"/>
                    </a:lnTo>
                    <a:lnTo>
                      <a:pt x="200" y="364"/>
                    </a:lnTo>
                    <a:close/>
                    <a:moveTo>
                      <a:pt x="334" y="118"/>
                    </a:moveTo>
                    <a:lnTo>
                      <a:pt x="394" y="118"/>
                    </a:lnTo>
                    <a:lnTo>
                      <a:pt x="394" y="118"/>
                    </a:lnTo>
                    <a:lnTo>
                      <a:pt x="402" y="138"/>
                    </a:lnTo>
                    <a:lnTo>
                      <a:pt x="334" y="138"/>
                    </a:lnTo>
                    <a:lnTo>
                      <a:pt x="334" y="118"/>
                    </a:lnTo>
                    <a:close/>
                    <a:moveTo>
                      <a:pt x="16" y="310"/>
                    </a:moveTo>
                    <a:lnTo>
                      <a:pt x="16" y="304"/>
                    </a:lnTo>
                    <a:lnTo>
                      <a:pt x="16" y="304"/>
                    </a:lnTo>
                    <a:lnTo>
                      <a:pt x="16" y="292"/>
                    </a:lnTo>
                    <a:lnTo>
                      <a:pt x="20" y="278"/>
                    </a:lnTo>
                    <a:lnTo>
                      <a:pt x="24" y="268"/>
                    </a:lnTo>
                    <a:lnTo>
                      <a:pt x="30" y="256"/>
                    </a:lnTo>
                    <a:lnTo>
                      <a:pt x="38" y="248"/>
                    </a:lnTo>
                    <a:lnTo>
                      <a:pt x="46" y="240"/>
                    </a:lnTo>
                    <a:lnTo>
                      <a:pt x="56" y="232"/>
                    </a:lnTo>
                    <a:lnTo>
                      <a:pt x="66" y="226"/>
                    </a:lnTo>
                    <a:lnTo>
                      <a:pt x="66" y="226"/>
                    </a:lnTo>
                    <a:lnTo>
                      <a:pt x="72" y="234"/>
                    </a:lnTo>
                    <a:lnTo>
                      <a:pt x="80" y="240"/>
                    </a:lnTo>
                    <a:lnTo>
                      <a:pt x="88" y="244"/>
                    </a:lnTo>
                    <a:lnTo>
                      <a:pt x="98" y="246"/>
                    </a:lnTo>
                    <a:lnTo>
                      <a:pt x="98" y="246"/>
                    </a:lnTo>
                    <a:lnTo>
                      <a:pt x="110" y="244"/>
                    </a:lnTo>
                    <a:lnTo>
                      <a:pt x="120" y="238"/>
                    </a:lnTo>
                    <a:lnTo>
                      <a:pt x="128" y="230"/>
                    </a:lnTo>
                    <a:lnTo>
                      <a:pt x="132" y="220"/>
                    </a:lnTo>
                    <a:lnTo>
                      <a:pt x="132" y="220"/>
                    </a:lnTo>
                    <a:lnTo>
                      <a:pt x="136" y="220"/>
                    </a:lnTo>
                    <a:lnTo>
                      <a:pt x="168" y="220"/>
                    </a:lnTo>
                    <a:lnTo>
                      <a:pt x="168" y="220"/>
                    </a:lnTo>
                    <a:lnTo>
                      <a:pt x="170" y="212"/>
                    </a:lnTo>
                    <a:lnTo>
                      <a:pt x="172" y="202"/>
                    </a:lnTo>
                    <a:lnTo>
                      <a:pt x="172" y="200"/>
                    </a:lnTo>
                    <a:lnTo>
                      <a:pt x="136" y="200"/>
                    </a:lnTo>
                    <a:lnTo>
                      <a:pt x="136" y="200"/>
                    </a:lnTo>
                    <a:lnTo>
                      <a:pt x="132" y="200"/>
                    </a:lnTo>
                    <a:lnTo>
                      <a:pt x="132" y="200"/>
                    </a:lnTo>
                    <a:lnTo>
                      <a:pt x="128" y="190"/>
                    </a:lnTo>
                    <a:lnTo>
                      <a:pt x="120" y="182"/>
                    </a:lnTo>
                    <a:lnTo>
                      <a:pt x="110" y="176"/>
                    </a:lnTo>
                    <a:lnTo>
                      <a:pt x="98" y="174"/>
                    </a:lnTo>
                    <a:lnTo>
                      <a:pt x="98" y="174"/>
                    </a:lnTo>
                    <a:lnTo>
                      <a:pt x="92" y="176"/>
                    </a:lnTo>
                    <a:lnTo>
                      <a:pt x="86" y="176"/>
                    </a:lnTo>
                    <a:lnTo>
                      <a:pt x="74" y="184"/>
                    </a:lnTo>
                    <a:lnTo>
                      <a:pt x="66" y="194"/>
                    </a:lnTo>
                    <a:lnTo>
                      <a:pt x="64" y="200"/>
                    </a:lnTo>
                    <a:lnTo>
                      <a:pt x="62" y="206"/>
                    </a:lnTo>
                    <a:lnTo>
                      <a:pt x="62" y="206"/>
                    </a:lnTo>
                    <a:lnTo>
                      <a:pt x="52" y="212"/>
                    </a:lnTo>
                    <a:lnTo>
                      <a:pt x="42" y="218"/>
                    </a:lnTo>
                    <a:lnTo>
                      <a:pt x="32" y="224"/>
                    </a:lnTo>
                    <a:lnTo>
                      <a:pt x="24" y="232"/>
                    </a:lnTo>
                    <a:lnTo>
                      <a:pt x="16" y="242"/>
                    </a:lnTo>
                    <a:lnTo>
                      <a:pt x="10" y="252"/>
                    </a:lnTo>
                    <a:lnTo>
                      <a:pt x="4" y="262"/>
                    </a:lnTo>
                    <a:lnTo>
                      <a:pt x="0" y="274"/>
                    </a:lnTo>
                    <a:lnTo>
                      <a:pt x="0" y="274"/>
                    </a:lnTo>
                    <a:lnTo>
                      <a:pt x="6" y="292"/>
                    </a:lnTo>
                    <a:lnTo>
                      <a:pt x="16" y="310"/>
                    </a:lnTo>
                    <a:lnTo>
                      <a:pt x="16" y="310"/>
                    </a:lnTo>
                    <a:close/>
                    <a:moveTo>
                      <a:pt x="98" y="194"/>
                    </a:moveTo>
                    <a:lnTo>
                      <a:pt x="98" y="194"/>
                    </a:lnTo>
                    <a:lnTo>
                      <a:pt x="104" y="196"/>
                    </a:lnTo>
                    <a:lnTo>
                      <a:pt x="110" y="198"/>
                    </a:lnTo>
                    <a:lnTo>
                      <a:pt x="112" y="204"/>
                    </a:lnTo>
                    <a:lnTo>
                      <a:pt x="114" y="210"/>
                    </a:lnTo>
                    <a:lnTo>
                      <a:pt x="114" y="210"/>
                    </a:lnTo>
                    <a:lnTo>
                      <a:pt x="112" y="216"/>
                    </a:lnTo>
                    <a:lnTo>
                      <a:pt x="110" y="220"/>
                    </a:lnTo>
                    <a:lnTo>
                      <a:pt x="104" y="224"/>
                    </a:lnTo>
                    <a:lnTo>
                      <a:pt x="98" y="226"/>
                    </a:lnTo>
                    <a:lnTo>
                      <a:pt x="98" y="226"/>
                    </a:lnTo>
                    <a:lnTo>
                      <a:pt x="92" y="224"/>
                    </a:lnTo>
                    <a:lnTo>
                      <a:pt x="88" y="220"/>
                    </a:lnTo>
                    <a:lnTo>
                      <a:pt x="84" y="216"/>
                    </a:lnTo>
                    <a:lnTo>
                      <a:pt x="82" y="210"/>
                    </a:lnTo>
                    <a:lnTo>
                      <a:pt x="82" y="210"/>
                    </a:lnTo>
                    <a:lnTo>
                      <a:pt x="84" y="204"/>
                    </a:lnTo>
                    <a:lnTo>
                      <a:pt x="88" y="198"/>
                    </a:lnTo>
                    <a:lnTo>
                      <a:pt x="92" y="196"/>
                    </a:lnTo>
                    <a:lnTo>
                      <a:pt x="98" y="194"/>
                    </a:lnTo>
                    <a:lnTo>
                      <a:pt x="98" y="194"/>
                    </a:lnTo>
                    <a:close/>
                    <a:moveTo>
                      <a:pt x="108" y="306"/>
                    </a:moveTo>
                    <a:lnTo>
                      <a:pt x="36" y="306"/>
                    </a:lnTo>
                    <a:lnTo>
                      <a:pt x="36" y="286"/>
                    </a:lnTo>
                    <a:lnTo>
                      <a:pt x="108" y="286"/>
                    </a:lnTo>
                    <a:lnTo>
                      <a:pt x="108" y="286"/>
                    </a:lnTo>
                    <a:lnTo>
                      <a:pt x="124" y="284"/>
                    </a:lnTo>
                    <a:lnTo>
                      <a:pt x="140" y="280"/>
                    </a:lnTo>
                    <a:lnTo>
                      <a:pt x="154" y="272"/>
                    </a:lnTo>
                    <a:lnTo>
                      <a:pt x="166" y="262"/>
                    </a:lnTo>
                    <a:lnTo>
                      <a:pt x="178" y="250"/>
                    </a:lnTo>
                    <a:lnTo>
                      <a:pt x="184" y="234"/>
                    </a:lnTo>
                    <a:lnTo>
                      <a:pt x="190" y="220"/>
                    </a:lnTo>
                    <a:lnTo>
                      <a:pt x="192" y="202"/>
                    </a:lnTo>
                    <a:lnTo>
                      <a:pt x="192" y="158"/>
                    </a:lnTo>
                    <a:lnTo>
                      <a:pt x="212" y="158"/>
                    </a:lnTo>
                    <a:lnTo>
                      <a:pt x="212" y="202"/>
                    </a:lnTo>
                    <a:lnTo>
                      <a:pt x="212" y="202"/>
                    </a:lnTo>
                    <a:lnTo>
                      <a:pt x="210" y="224"/>
                    </a:lnTo>
                    <a:lnTo>
                      <a:pt x="204" y="242"/>
                    </a:lnTo>
                    <a:lnTo>
                      <a:pt x="194" y="260"/>
                    </a:lnTo>
                    <a:lnTo>
                      <a:pt x="180" y="276"/>
                    </a:lnTo>
                    <a:lnTo>
                      <a:pt x="166" y="288"/>
                    </a:lnTo>
                    <a:lnTo>
                      <a:pt x="148" y="298"/>
                    </a:lnTo>
                    <a:lnTo>
                      <a:pt x="128" y="304"/>
                    </a:lnTo>
                    <a:lnTo>
                      <a:pt x="108" y="306"/>
                    </a:lnTo>
                    <a:lnTo>
                      <a:pt x="108" y="306"/>
                    </a:lnTo>
                    <a:close/>
                    <a:moveTo>
                      <a:pt x="192" y="68"/>
                    </a:moveTo>
                    <a:lnTo>
                      <a:pt x="192" y="98"/>
                    </a:lnTo>
                    <a:lnTo>
                      <a:pt x="212" y="98"/>
                    </a:lnTo>
                    <a:lnTo>
                      <a:pt x="212" y="68"/>
                    </a:lnTo>
                    <a:lnTo>
                      <a:pt x="212" y="68"/>
                    </a:lnTo>
                    <a:lnTo>
                      <a:pt x="222" y="64"/>
                    </a:lnTo>
                    <a:lnTo>
                      <a:pt x="230" y="56"/>
                    </a:lnTo>
                    <a:lnTo>
                      <a:pt x="236" y="46"/>
                    </a:lnTo>
                    <a:lnTo>
                      <a:pt x="236" y="34"/>
                    </a:lnTo>
                    <a:lnTo>
                      <a:pt x="236" y="34"/>
                    </a:lnTo>
                    <a:lnTo>
                      <a:pt x="236" y="28"/>
                    </a:lnTo>
                    <a:lnTo>
                      <a:pt x="234" y="22"/>
                    </a:lnTo>
                    <a:lnTo>
                      <a:pt x="230" y="16"/>
                    </a:lnTo>
                    <a:lnTo>
                      <a:pt x="226" y="10"/>
                    </a:lnTo>
                    <a:lnTo>
                      <a:pt x="222" y="6"/>
                    </a:lnTo>
                    <a:lnTo>
                      <a:pt x="216" y="2"/>
                    </a:lnTo>
                    <a:lnTo>
                      <a:pt x="208" y="0"/>
                    </a:lnTo>
                    <a:lnTo>
                      <a:pt x="202" y="0"/>
                    </a:lnTo>
                    <a:lnTo>
                      <a:pt x="202" y="0"/>
                    </a:lnTo>
                    <a:lnTo>
                      <a:pt x="194" y="0"/>
                    </a:lnTo>
                    <a:lnTo>
                      <a:pt x="188" y="2"/>
                    </a:lnTo>
                    <a:lnTo>
                      <a:pt x="182" y="6"/>
                    </a:lnTo>
                    <a:lnTo>
                      <a:pt x="176" y="10"/>
                    </a:lnTo>
                    <a:lnTo>
                      <a:pt x="172" y="16"/>
                    </a:lnTo>
                    <a:lnTo>
                      <a:pt x="168" y="22"/>
                    </a:lnTo>
                    <a:lnTo>
                      <a:pt x="166" y="28"/>
                    </a:lnTo>
                    <a:lnTo>
                      <a:pt x="166" y="34"/>
                    </a:lnTo>
                    <a:lnTo>
                      <a:pt x="166" y="34"/>
                    </a:lnTo>
                    <a:lnTo>
                      <a:pt x="168" y="46"/>
                    </a:lnTo>
                    <a:lnTo>
                      <a:pt x="174" y="56"/>
                    </a:lnTo>
                    <a:lnTo>
                      <a:pt x="182" y="64"/>
                    </a:lnTo>
                    <a:lnTo>
                      <a:pt x="192" y="68"/>
                    </a:lnTo>
                    <a:lnTo>
                      <a:pt x="192" y="68"/>
                    </a:lnTo>
                    <a:close/>
                    <a:moveTo>
                      <a:pt x="202" y="20"/>
                    </a:moveTo>
                    <a:lnTo>
                      <a:pt x="202" y="20"/>
                    </a:lnTo>
                    <a:lnTo>
                      <a:pt x="208" y="20"/>
                    </a:lnTo>
                    <a:lnTo>
                      <a:pt x="212" y="24"/>
                    </a:lnTo>
                    <a:lnTo>
                      <a:pt x="216" y="28"/>
                    </a:lnTo>
                    <a:lnTo>
                      <a:pt x="216" y="34"/>
                    </a:lnTo>
                    <a:lnTo>
                      <a:pt x="216" y="34"/>
                    </a:lnTo>
                    <a:lnTo>
                      <a:pt x="216" y="40"/>
                    </a:lnTo>
                    <a:lnTo>
                      <a:pt x="212" y="46"/>
                    </a:lnTo>
                    <a:lnTo>
                      <a:pt x="208" y="50"/>
                    </a:lnTo>
                    <a:lnTo>
                      <a:pt x="202" y="50"/>
                    </a:lnTo>
                    <a:lnTo>
                      <a:pt x="202" y="50"/>
                    </a:lnTo>
                    <a:lnTo>
                      <a:pt x="196" y="50"/>
                    </a:lnTo>
                    <a:lnTo>
                      <a:pt x="190" y="46"/>
                    </a:lnTo>
                    <a:lnTo>
                      <a:pt x="188" y="40"/>
                    </a:lnTo>
                    <a:lnTo>
                      <a:pt x="186" y="34"/>
                    </a:lnTo>
                    <a:lnTo>
                      <a:pt x="186" y="34"/>
                    </a:lnTo>
                    <a:lnTo>
                      <a:pt x="188" y="28"/>
                    </a:lnTo>
                    <a:lnTo>
                      <a:pt x="190" y="24"/>
                    </a:lnTo>
                    <a:lnTo>
                      <a:pt x="196" y="20"/>
                    </a:lnTo>
                    <a:lnTo>
                      <a:pt x="202" y="20"/>
                    </a:lnTo>
                    <a:lnTo>
                      <a:pt x="202" y="20"/>
                    </a:lnTo>
                    <a:close/>
                    <a:moveTo>
                      <a:pt x="10" y="118"/>
                    </a:moveTo>
                    <a:lnTo>
                      <a:pt x="274" y="118"/>
                    </a:lnTo>
                    <a:lnTo>
                      <a:pt x="274" y="138"/>
                    </a:lnTo>
                    <a:lnTo>
                      <a:pt x="2" y="138"/>
                    </a:lnTo>
                    <a:lnTo>
                      <a:pt x="2" y="138"/>
                    </a:lnTo>
                    <a:lnTo>
                      <a:pt x="10" y="118"/>
                    </a:lnTo>
                    <a:lnTo>
                      <a:pt x="10" y="1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Univers for KPMG" panose="020B0603020202020204" pitchFamily="34" charset="0"/>
                  <a:ea typeface="+mn-ea"/>
                  <a:cs typeface="+mn-cs"/>
                </a:endParaRPr>
              </a:p>
            </p:txBody>
          </p:sp>
        </p:grpSp>
      </p:grpSp>
      <p:sp>
        <p:nvSpPr>
          <p:cNvPr id="65" name="15 Rectángulo redondeado">
            <a:extLst>
              <a:ext uri="{FF2B5EF4-FFF2-40B4-BE49-F238E27FC236}">
                <a16:creationId xmlns:a16="http://schemas.microsoft.com/office/drawing/2014/main" id="{57B65ECB-5D5B-41B8-8B78-05E05096C0ED}"/>
              </a:ext>
            </a:extLst>
          </p:cNvPr>
          <p:cNvSpPr/>
          <p:nvPr/>
        </p:nvSpPr>
        <p:spPr>
          <a:xfrm>
            <a:off x="10092536" y="1036475"/>
            <a:ext cx="828000" cy="288000"/>
          </a:xfrm>
          <a:prstGeom prst="roundRect">
            <a:avLst/>
          </a:prstGeom>
          <a:solidFill>
            <a:schemeClr val="accent3"/>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Total</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000" b="1" kern="0" dirty="0">
                <a:solidFill>
                  <a:srgbClr val="FFFFFF"/>
                </a:solidFill>
                <a:latin typeface="Univers for KPMG" panose="020B0603020202020204" pitchFamily="34" charset="0"/>
                <a:cs typeface="Arial" pitchFamily="34" charset="0"/>
              </a:rPr>
              <a:t>9,45 </a:t>
            </a:r>
            <a:r>
              <a:rPr kumimoji="0" lang="es-ES_tradnl" sz="900" b="1" i="0" u="none" strike="noStrike" kern="0" cap="none" spc="0" normalizeH="0" baseline="0" noProof="0" dirty="0" err="1">
                <a:ln>
                  <a:noFill/>
                </a:ln>
                <a:solidFill>
                  <a:srgbClr val="FFFFFF"/>
                </a:solidFill>
                <a:effectLst/>
                <a:uLnTx/>
                <a:uFillTx/>
                <a:latin typeface="Univers for KPMG" panose="020B0603020202020204" pitchFamily="34" charset="0"/>
                <a:ea typeface="+mn-ea"/>
                <a:cs typeface="Arial" pitchFamily="34" charset="0"/>
              </a:rPr>
              <a:t>FTEs</a:t>
            </a:r>
            <a:endParaRPr kumimoji="0" lang="es-ES_tradnl" sz="9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endParaRPr>
          </a:p>
        </p:txBody>
      </p:sp>
      <p:sp>
        <p:nvSpPr>
          <p:cNvPr id="59" name="15 Rectángulo redondeado"/>
          <p:cNvSpPr/>
          <p:nvPr/>
        </p:nvSpPr>
        <p:spPr>
          <a:xfrm>
            <a:off x="8640214" y="1036475"/>
            <a:ext cx="1476000" cy="288000"/>
          </a:xfrm>
          <a:prstGeom prst="roundRect">
            <a:avLst/>
          </a:prstGeom>
          <a:solidFill>
            <a:schemeClr val="accent4"/>
          </a:solidFill>
          <a:ln w="9525" cap="flat" cmpd="sng" algn="ctr">
            <a:solidFill>
              <a:srgbClr val="E2E2E2"/>
            </a:solidFill>
            <a:prstDash val="solid"/>
          </a:ln>
          <a:effectLst/>
        </p:spPr>
        <p:txBody>
          <a:bodyPr lIns="360000" tIns="90000" rIns="108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1" i="0" u="none" strike="noStrike" kern="0" cap="none" spc="0" normalizeH="0" baseline="0" noProof="0" dirty="0" err="1">
                <a:ln>
                  <a:noFill/>
                </a:ln>
                <a:solidFill>
                  <a:srgbClr val="FFFFFF"/>
                </a:solidFill>
                <a:effectLst/>
                <a:uLnTx/>
                <a:uFillTx/>
                <a:latin typeface="Univers for KPMG" panose="020B0603020202020204" pitchFamily="34" charset="0"/>
                <a:ea typeface="+mn-ea"/>
                <a:cs typeface="Arial" pitchFamily="34" charset="0"/>
              </a:rPr>
              <a:t>FTEs</a:t>
            </a:r>
            <a:endParaRPr kumimoji="0" lang="es-ES_tradnl" sz="9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endParaRPr>
          </a:p>
        </p:txBody>
      </p:sp>
      <p:grpSp>
        <p:nvGrpSpPr>
          <p:cNvPr id="7" name="Group 6"/>
          <p:cNvGrpSpPr/>
          <p:nvPr/>
        </p:nvGrpSpPr>
        <p:grpSpPr>
          <a:xfrm>
            <a:off x="8565816" y="902264"/>
            <a:ext cx="432000" cy="432000"/>
            <a:chOff x="8321884" y="855203"/>
            <a:chExt cx="432000" cy="432000"/>
          </a:xfrm>
        </p:grpSpPr>
        <p:sp>
          <p:nvSpPr>
            <p:cNvPr id="99" name="Oval 98"/>
            <p:cNvSpPr/>
            <p:nvPr/>
          </p:nvSpPr>
          <p:spPr>
            <a:xfrm>
              <a:off x="8321884" y="855203"/>
              <a:ext cx="432000" cy="432000"/>
            </a:xfrm>
            <a:prstGeom prst="ellipse">
              <a:avLst/>
            </a:prstGeom>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05" name="Freeform 4851"/>
            <p:cNvSpPr>
              <a:spLocks noEditPoints="1"/>
            </p:cNvSpPr>
            <p:nvPr/>
          </p:nvSpPr>
          <p:spPr bwMode="auto">
            <a:xfrm>
              <a:off x="8403425" y="970313"/>
              <a:ext cx="258724" cy="218603"/>
            </a:xfrm>
            <a:custGeom>
              <a:avLst/>
              <a:gdLst>
                <a:gd name="T0" fmla="*/ 248 w 360"/>
                <a:gd name="T1" fmla="*/ 8 h 380"/>
                <a:gd name="T2" fmla="*/ 274 w 360"/>
                <a:gd name="T3" fmla="*/ 0 h 380"/>
                <a:gd name="T4" fmla="*/ 298 w 360"/>
                <a:gd name="T5" fmla="*/ 28 h 380"/>
                <a:gd name="T6" fmla="*/ 280 w 360"/>
                <a:gd name="T7" fmla="*/ 56 h 380"/>
                <a:gd name="T8" fmla="*/ 258 w 360"/>
                <a:gd name="T9" fmla="*/ 56 h 380"/>
                <a:gd name="T10" fmla="*/ 240 w 360"/>
                <a:gd name="T11" fmla="*/ 28 h 380"/>
                <a:gd name="T12" fmla="*/ 344 w 360"/>
                <a:gd name="T13" fmla="*/ 88 h 380"/>
                <a:gd name="T14" fmla="*/ 288 w 360"/>
                <a:gd name="T15" fmla="*/ 68 h 380"/>
                <a:gd name="T16" fmla="*/ 214 w 360"/>
                <a:gd name="T17" fmla="*/ 70 h 380"/>
                <a:gd name="T18" fmla="*/ 194 w 360"/>
                <a:gd name="T19" fmla="*/ 90 h 380"/>
                <a:gd name="T20" fmla="*/ 224 w 360"/>
                <a:gd name="T21" fmla="*/ 114 h 380"/>
                <a:gd name="T22" fmla="*/ 248 w 360"/>
                <a:gd name="T23" fmla="*/ 166 h 380"/>
                <a:gd name="T24" fmla="*/ 234 w 360"/>
                <a:gd name="T25" fmla="*/ 208 h 380"/>
                <a:gd name="T26" fmla="*/ 278 w 360"/>
                <a:gd name="T27" fmla="*/ 214 h 380"/>
                <a:gd name="T28" fmla="*/ 310 w 360"/>
                <a:gd name="T29" fmla="*/ 244 h 380"/>
                <a:gd name="T30" fmla="*/ 332 w 360"/>
                <a:gd name="T31" fmla="*/ 200 h 380"/>
                <a:gd name="T32" fmla="*/ 348 w 360"/>
                <a:gd name="T33" fmla="*/ 208 h 380"/>
                <a:gd name="T34" fmla="*/ 360 w 360"/>
                <a:gd name="T35" fmla="*/ 190 h 380"/>
                <a:gd name="T36" fmla="*/ 102 w 360"/>
                <a:gd name="T37" fmla="*/ 56 h 380"/>
                <a:gd name="T38" fmla="*/ 120 w 360"/>
                <a:gd name="T39" fmla="*/ 28 h 380"/>
                <a:gd name="T40" fmla="*/ 98 w 360"/>
                <a:gd name="T41" fmla="*/ 0 h 380"/>
                <a:gd name="T42" fmla="*/ 70 w 360"/>
                <a:gd name="T43" fmla="*/ 8 h 380"/>
                <a:gd name="T44" fmla="*/ 62 w 360"/>
                <a:gd name="T45" fmla="*/ 34 h 380"/>
                <a:gd name="T46" fmla="*/ 92 w 360"/>
                <a:gd name="T47" fmla="*/ 58 h 380"/>
                <a:gd name="T48" fmla="*/ 50 w 360"/>
                <a:gd name="T49" fmla="*/ 244 h 380"/>
                <a:gd name="T50" fmla="*/ 74 w 360"/>
                <a:gd name="T51" fmla="*/ 218 h 380"/>
                <a:gd name="T52" fmla="*/ 126 w 360"/>
                <a:gd name="T53" fmla="*/ 208 h 380"/>
                <a:gd name="T54" fmla="*/ 112 w 360"/>
                <a:gd name="T55" fmla="*/ 166 h 380"/>
                <a:gd name="T56" fmla="*/ 128 w 360"/>
                <a:gd name="T57" fmla="*/ 122 h 380"/>
                <a:gd name="T58" fmla="*/ 166 w 360"/>
                <a:gd name="T59" fmla="*/ 90 h 380"/>
                <a:gd name="T60" fmla="*/ 154 w 360"/>
                <a:gd name="T61" fmla="*/ 74 h 380"/>
                <a:gd name="T62" fmla="*/ 72 w 360"/>
                <a:gd name="T63" fmla="*/ 68 h 380"/>
                <a:gd name="T64" fmla="*/ 20 w 360"/>
                <a:gd name="T65" fmla="*/ 80 h 380"/>
                <a:gd name="T66" fmla="*/ 0 w 360"/>
                <a:gd name="T67" fmla="*/ 190 h 380"/>
                <a:gd name="T68" fmla="*/ 12 w 360"/>
                <a:gd name="T69" fmla="*/ 208 h 380"/>
                <a:gd name="T70" fmla="*/ 28 w 360"/>
                <a:gd name="T71" fmla="*/ 200 h 380"/>
                <a:gd name="T72" fmla="*/ 170 w 360"/>
                <a:gd name="T73" fmla="*/ 118 h 380"/>
                <a:gd name="T74" fmla="*/ 136 w 360"/>
                <a:gd name="T75" fmla="*/ 146 h 380"/>
                <a:gd name="T76" fmla="*/ 136 w 360"/>
                <a:gd name="T77" fmla="*/ 184 h 380"/>
                <a:gd name="T78" fmla="*/ 170 w 360"/>
                <a:gd name="T79" fmla="*/ 214 h 380"/>
                <a:gd name="T80" fmla="*/ 208 w 360"/>
                <a:gd name="T81" fmla="*/ 206 h 380"/>
                <a:gd name="T82" fmla="*/ 228 w 360"/>
                <a:gd name="T83" fmla="*/ 166 h 380"/>
                <a:gd name="T84" fmla="*/ 214 w 360"/>
                <a:gd name="T85" fmla="*/ 132 h 380"/>
                <a:gd name="T86" fmla="*/ 296 w 360"/>
                <a:gd name="T87" fmla="*/ 260 h 380"/>
                <a:gd name="T88" fmla="*/ 288 w 360"/>
                <a:gd name="T89" fmla="*/ 246 h 380"/>
                <a:gd name="T90" fmla="*/ 180 w 360"/>
                <a:gd name="T91" fmla="*/ 278 h 380"/>
                <a:gd name="T92" fmla="*/ 82 w 360"/>
                <a:gd name="T93" fmla="*/ 236 h 380"/>
                <a:gd name="T94" fmla="*/ 64 w 360"/>
                <a:gd name="T95" fmla="*/ 260 h 380"/>
                <a:gd name="T96" fmla="*/ 106 w 360"/>
                <a:gd name="T97" fmla="*/ 304 h 380"/>
                <a:gd name="T98" fmla="*/ 146 w 360"/>
                <a:gd name="T99" fmla="*/ 378 h 380"/>
                <a:gd name="T100" fmla="*/ 214 w 360"/>
                <a:gd name="T101" fmla="*/ 378 h 380"/>
                <a:gd name="T102" fmla="*/ 264 w 360"/>
                <a:gd name="T103" fmla="*/ 36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0" h="380">
                  <a:moveTo>
                    <a:pt x="240" y="28"/>
                  </a:moveTo>
                  <a:lnTo>
                    <a:pt x="240" y="28"/>
                  </a:lnTo>
                  <a:lnTo>
                    <a:pt x="240" y="22"/>
                  </a:lnTo>
                  <a:lnTo>
                    <a:pt x="242" y="18"/>
                  </a:lnTo>
                  <a:lnTo>
                    <a:pt x="248" y="8"/>
                  </a:lnTo>
                  <a:lnTo>
                    <a:pt x="258" y="2"/>
                  </a:lnTo>
                  <a:lnTo>
                    <a:pt x="262" y="0"/>
                  </a:lnTo>
                  <a:lnTo>
                    <a:pt x="268" y="0"/>
                  </a:lnTo>
                  <a:lnTo>
                    <a:pt x="268" y="0"/>
                  </a:lnTo>
                  <a:lnTo>
                    <a:pt x="274" y="0"/>
                  </a:lnTo>
                  <a:lnTo>
                    <a:pt x="280" y="2"/>
                  </a:lnTo>
                  <a:lnTo>
                    <a:pt x="290" y="8"/>
                  </a:lnTo>
                  <a:lnTo>
                    <a:pt x="296" y="18"/>
                  </a:lnTo>
                  <a:lnTo>
                    <a:pt x="298" y="22"/>
                  </a:lnTo>
                  <a:lnTo>
                    <a:pt x="298" y="28"/>
                  </a:lnTo>
                  <a:lnTo>
                    <a:pt x="298" y="28"/>
                  </a:lnTo>
                  <a:lnTo>
                    <a:pt x="298" y="34"/>
                  </a:lnTo>
                  <a:lnTo>
                    <a:pt x="296" y="40"/>
                  </a:lnTo>
                  <a:lnTo>
                    <a:pt x="290" y="50"/>
                  </a:lnTo>
                  <a:lnTo>
                    <a:pt x="280" y="56"/>
                  </a:lnTo>
                  <a:lnTo>
                    <a:pt x="274" y="58"/>
                  </a:lnTo>
                  <a:lnTo>
                    <a:pt x="268" y="58"/>
                  </a:lnTo>
                  <a:lnTo>
                    <a:pt x="268" y="58"/>
                  </a:lnTo>
                  <a:lnTo>
                    <a:pt x="262" y="58"/>
                  </a:lnTo>
                  <a:lnTo>
                    <a:pt x="258" y="56"/>
                  </a:lnTo>
                  <a:lnTo>
                    <a:pt x="248" y="50"/>
                  </a:lnTo>
                  <a:lnTo>
                    <a:pt x="242" y="40"/>
                  </a:lnTo>
                  <a:lnTo>
                    <a:pt x="240" y="34"/>
                  </a:lnTo>
                  <a:lnTo>
                    <a:pt x="240" y="28"/>
                  </a:lnTo>
                  <a:lnTo>
                    <a:pt x="240" y="28"/>
                  </a:lnTo>
                  <a:close/>
                  <a:moveTo>
                    <a:pt x="360" y="190"/>
                  </a:moveTo>
                  <a:lnTo>
                    <a:pt x="344" y="90"/>
                  </a:lnTo>
                  <a:lnTo>
                    <a:pt x="344" y="90"/>
                  </a:lnTo>
                  <a:lnTo>
                    <a:pt x="344" y="88"/>
                  </a:lnTo>
                  <a:lnTo>
                    <a:pt x="344" y="88"/>
                  </a:lnTo>
                  <a:lnTo>
                    <a:pt x="340" y="80"/>
                  </a:lnTo>
                  <a:lnTo>
                    <a:pt x="332" y="74"/>
                  </a:lnTo>
                  <a:lnTo>
                    <a:pt x="324" y="70"/>
                  </a:lnTo>
                  <a:lnTo>
                    <a:pt x="314" y="68"/>
                  </a:lnTo>
                  <a:lnTo>
                    <a:pt x="288" y="68"/>
                  </a:lnTo>
                  <a:lnTo>
                    <a:pt x="270" y="102"/>
                  </a:lnTo>
                  <a:lnTo>
                    <a:pt x="250" y="68"/>
                  </a:lnTo>
                  <a:lnTo>
                    <a:pt x="222" y="68"/>
                  </a:lnTo>
                  <a:lnTo>
                    <a:pt x="222" y="68"/>
                  </a:lnTo>
                  <a:lnTo>
                    <a:pt x="214" y="70"/>
                  </a:lnTo>
                  <a:lnTo>
                    <a:pt x="206" y="74"/>
                  </a:lnTo>
                  <a:lnTo>
                    <a:pt x="198" y="80"/>
                  </a:lnTo>
                  <a:lnTo>
                    <a:pt x="194" y="88"/>
                  </a:lnTo>
                  <a:lnTo>
                    <a:pt x="194" y="88"/>
                  </a:lnTo>
                  <a:lnTo>
                    <a:pt x="194" y="90"/>
                  </a:lnTo>
                  <a:lnTo>
                    <a:pt x="192" y="98"/>
                  </a:lnTo>
                  <a:lnTo>
                    <a:pt x="192" y="98"/>
                  </a:lnTo>
                  <a:lnTo>
                    <a:pt x="204" y="102"/>
                  </a:lnTo>
                  <a:lnTo>
                    <a:pt x="214" y="106"/>
                  </a:lnTo>
                  <a:lnTo>
                    <a:pt x="224" y="114"/>
                  </a:lnTo>
                  <a:lnTo>
                    <a:pt x="232" y="122"/>
                  </a:lnTo>
                  <a:lnTo>
                    <a:pt x="240" y="132"/>
                  </a:lnTo>
                  <a:lnTo>
                    <a:pt x="244" y="142"/>
                  </a:lnTo>
                  <a:lnTo>
                    <a:pt x="248" y="154"/>
                  </a:lnTo>
                  <a:lnTo>
                    <a:pt x="248" y="166"/>
                  </a:lnTo>
                  <a:lnTo>
                    <a:pt x="248" y="166"/>
                  </a:lnTo>
                  <a:lnTo>
                    <a:pt x="248" y="178"/>
                  </a:lnTo>
                  <a:lnTo>
                    <a:pt x="246" y="188"/>
                  </a:lnTo>
                  <a:lnTo>
                    <a:pt x="240" y="198"/>
                  </a:lnTo>
                  <a:lnTo>
                    <a:pt x="234" y="208"/>
                  </a:lnTo>
                  <a:lnTo>
                    <a:pt x="250" y="208"/>
                  </a:lnTo>
                  <a:lnTo>
                    <a:pt x="250" y="208"/>
                  </a:lnTo>
                  <a:lnTo>
                    <a:pt x="260" y="208"/>
                  </a:lnTo>
                  <a:lnTo>
                    <a:pt x="270" y="210"/>
                  </a:lnTo>
                  <a:lnTo>
                    <a:pt x="278" y="214"/>
                  </a:lnTo>
                  <a:lnTo>
                    <a:pt x="286" y="218"/>
                  </a:lnTo>
                  <a:lnTo>
                    <a:pt x="294" y="222"/>
                  </a:lnTo>
                  <a:lnTo>
                    <a:pt x="300" y="228"/>
                  </a:lnTo>
                  <a:lnTo>
                    <a:pt x="306" y="236"/>
                  </a:lnTo>
                  <a:lnTo>
                    <a:pt x="310" y="244"/>
                  </a:lnTo>
                  <a:lnTo>
                    <a:pt x="308" y="118"/>
                  </a:lnTo>
                  <a:lnTo>
                    <a:pt x="318" y="118"/>
                  </a:lnTo>
                  <a:lnTo>
                    <a:pt x="330" y="196"/>
                  </a:lnTo>
                  <a:lnTo>
                    <a:pt x="330" y="196"/>
                  </a:lnTo>
                  <a:lnTo>
                    <a:pt x="332" y="200"/>
                  </a:lnTo>
                  <a:lnTo>
                    <a:pt x="336" y="204"/>
                  </a:lnTo>
                  <a:lnTo>
                    <a:pt x="340" y="208"/>
                  </a:lnTo>
                  <a:lnTo>
                    <a:pt x="346" y="208"/>
                  </a:lnTo>
                  <a:lnTo>
                    <a:pt x="346" y="208"/>
                  </a:lnTo>
                  <a:lnTo>
                    <a:pt x="348" y="208"/>
                  </a:lnTo>
                  <a:lnTo>
                    <a:pt x="348" y="208"/>
                  </a:lnTo>
                  <a:lnTo>
                    <a:pt x="354" y="206"/>
                  </a:lnTo>
                  <a:lnTo>
                    <a:pt x="358" y="202"/>
                  </a:lnTo>
                  <a:lnTo>
                    <a:pt x="360" y="196"/>
                  </a:lnTo>
                  <a:lnTo>
                    <a:pt x="360" y="190"/>
                  </a:lnTo>
                  <a:lnTo>
                    <a:pt x="360" y="190"/>
                  </a:lnTo>
                  <a:close/>
                  <a:moveTo>
                    <a:pt x="92" y="58"/>
                  </a:moveTo>
                  <a:lnTo>
                    <a:pt x="92" y="58"/>
                  </a:lnTo>
                  <a:lnTo>
                    <a:pt x="98" y="58"/>
                  </a:lnTo>
                  <a:lnTo>
                    <a:pt x="102" y="56"/>
                  </a:lnTo>
                  <a:lnTo>
                    <a:pt x="112" y="50"/>
                  </a:lnTo>
                  <a:lnTo>
                    <a:pt x="118" y="40"/>
                  </a:lnTo>
                  <a:lnTo>
                    <a:pt x="120" y="34"/>
                  </a:lnTo>
                  <a:lnTo>
                    <a:pt x="120" y="28"/>
                  </a:lnTo>
                  <a:lnTo>
                    <a:pt x="120" y="28"/>
                  </a:lnTo>
                  <a:lnTo>
                    <a:pt x="120" y="22"/>
                  </a:lnTo>
                  <a:lnTo>
                    <a:pt x="118" y="18"/>
                  </a:lnTo>
                  <a:lnTo>
                    <a:pt x="112" y="8"/>
                  </a:lnTo>
                  <a:lnTo>
                    <a:pt x="102" y="2"/>
                  </a:lnTo>
                  <a:lnTo>
                    <a:pt x="98" y="0"/>
                  </a:lnTo>
                  <a:lnTo>
                    <a:pt x="92" y="0"/>
                  </a:lnTo>
                  <a:lnTo>
                    <a:pt x="92" y="0"/>
                  </a:lnTo>
                  <a:lnTo>
                    <a:pt x="86" y="0"/>
                  </a:lnTo>
                  <a:lnTo>
                    <a:pt x="80" y="2"/>
                  </a:lnTo>
                  <a:lnTo>
                    <a:pt x="70" y="8"/>
                  </a:lnTo>
                  <a:lnTo>
                    <a:pt x="64" y="18"/>
                  </a:lnTo>
                  <a:lnTo>
                    <a:pt x="62" y="22"/>
                  </a:lnTo>
                  <a:lnTo>
                    <a:pt x="62" y="28"/>
                  </a:lnTo>
                  <a:lnTo>
                    <a:pt x="62" y="28"/>
                  </a:lnTo>
                  <a:lnTo>
                    <a:pt x="62" y="34"/>
                  </a:lnTo>
                  <a:lnTo>
                    <a:pt x="64" y="40"/>
                  </a:lnTo>
                  <a:lnTo>
                    <a:pt x="70" y="50"/>
                  </a:lnTo>
                  <a:lnTo>
                    <a:pt x="80" y="56"/>
                  </a:lnTo>
                  <a:lnTo>
                    <a:pt x="86" y="58"/>
                  </a:lnTo>
                  <a:lnTo>
                    <a:pt x="92" y="58"/>
                  </a:lnTo>
                  <a:lnTo>
                    <a:pt x="92" y="58"/>
                  </a:lnTo>
                  <a:close/>
                  <a:moveTo>
                    <a:pt x="30" y="196"/>
                  </a:moveTo>
                  <a:lnTo>
                    <a:pt x="42" y="118"/>
                  </a:lnTo>
                  <a:lnTo>
                    <a:pt x="52" y="118"/>
                  </a:lnTo>
                  <a:lnTo>
                    <a:pt x="50" y="244"/>
                  </a:lnTo>
                  <a:lnTo>
                    <a:pt x="50" y="244"/>
                  </a:lnTo>
                  <a:lnTo>
                    <a:pt x="54" y="236"/>
                  </a:lnTo>
                  <a:lnTo>
                    <a:pt x="60" y="228"/>
                  </a:lnTo>
                  <a:lnTo>
                    <a:pt x="66" y="222"/>
                  </a:lnTo>
                  <a:lnTo>
                    <a:pt x="74" y="218"/>
                  </a:lnTo>
                  <a:lnTo>
                    <a:pt x="82" y="214"/>
                  </a:lnTo>
                  <a:lnTo>
                    <a:pt x="90" y="210"/>
                  </a:lnTo>
                  <a:lnTo>
                    <a:pt x="100" y="208"/>
                  </a:lnTo>
                  <a:lnTo>
                    <a:pt x="110" y="208"/>
                  </a:lnTo>
                  <a:lnTo>
                    <a:pt x="126" y="208"/>
                  </a:lnTo>
                  <a:lnTo>
                    <a:pt x="126" y="208"/>
                  </a:lnTo>
                  <a:lnTo>
                    <a:pt x="120" y="198"/>
                  </a:lnTo>
                  <a:lnTo>
                    <a:pt x="114" y="188"/>
                  </a:lnTo>
                  <a:lnTo>
                    <a:pt x="112" y="178"/>
                  </a:lnTo>
                  <a:lnTo>
                    <a:pt x="112" y="166"/>
                  </a:lnTo>
                  <a:lnTo>
                    <a:pt x="112" y="166"/>
                  </a:lnTo>
                  <a:lnTo>
                    <a:pt x="112" y="154"/>
                  </a:lnTo>
                  <a:lnTo>
                    <a:pt x="116" y="142"/>
                  </a:lnTo>
                  <a:lnTo>
                    <a:pt x="120" y="132"/>
                  </a:lnTo>
                  <a:lnTo>
                    <a:pt x="128" y="122"/>
                  </a:lnTo>
                  <a:lnTo>
                    <a:pt x="136" y="114"/>
                  </a:lnTo>
                  <a:lnTo>
                    <a:pt x="146" y="106"/>
                  </a:lnTo>
                  <a:lnTo>
                    <a:pt x="156" y="102"/>
                  </a:lnTo>
                  <a:lnTo>
                    <a:pt x="168" y="98"/>
                  </a:lnTo>
                  <a:lnTo>
                    <a:pt x="166" y="90"/>
                  </a:lnTo>
                  <a:lnTo>
                    <a:pt x="166" y="90"/>
                  </a:lnTo>
                  <a:lnTo>
                    <a:pt x="166" y="88"/>
                  </a:lnTo>
                  <a:lnTo>
                    <a:pt x="166" y="88"/>
                  </a:lnTo>
                  <a:lnTo>
                    <a:pt x="162" y="80"/>
                  </a:lnTo>
                  <a:lnTo>
                    <a:pt x="154" y="74"/>
                  </a:lnTo>
                  <a:lnTo>
                    <a:pt x="146" y="70"/>
                  </a:lnTo>
                  <a:lnTo>
                    <a:pt x="138" y="68"/>
                  </a:lnTo>
                  <a:lnTo>
                    <a:pt x="110" y="68"/>
                  </a:lnTo>
                  <a:lnTo>
                    <a:pt x="90" y="102"/>
                  </a:lnTo>
                  <a:lnTo>
                    <a:pt x="72" y="68"/>
                  </a:lnTo>
                  <a:lnTo>
                    <a:pt x="46" y="68"/>
                  </a:lnTo>
                  <a:lnTo>
                    <a:pt x="46" y="68"/>
                  </a:lnTo>
                  <a:lnTo>
                    <a:pt x="36" y="70"/>
                  </a:lnTo>
                  <a:lnTo>
                    <a:pt x="28" y="74"/>
                  </a:lnTo>
                  <a:lnTo>
                    <a:pt x="20" y="80"/>
                  </a:lnTo>
                  <a:lnTo>
                    <a:pt x="16" y="88"/>
                  </a:lnTo>
                  <a:lnTo>
                    <a:pt x="16" y="88"/>
                  </a:lnTo>
                  <a:lnTo>
                    <a:pt x="16" y="90"/>
                  </a:lnTo>
                  <a:lnTo>
                    <a:pt x="0" y="190"/>
                  </a:lnTo>
                  <a:lnTo>
                    <a:pt x="0" y="190"/>
                  </a:lnTo>
                  <a:lnTo>
                    <a:pt x="0" y="196"/>
                  </a:lnTo>
                  <a:lnTo>
                    <a:pt x="2" y="202"/>
                  </a:lnTo>
                  <a:lnTo>
                    <a:pt x="6" y="206"/>
                  </a:lnTo>
                  <a:lnTo>
                    <a:pt x="12" y="208"/>
                  </a:lnTo>
                  <a:lnTo>
                    <a:pt x="12" y="208"/>
                  </a:lnTo>
                  <a:lnTo>
                    <a:pt x="14" y="208"/>
                  </a:lnTo>
                  <a:lnTo>
                    <a:pt x="14" y="208"/>
                  </a:lnTo>
                  <a:lnTo>
                    <a:pt x="20" y="208"/>
                  </a:lnTo>
                  <a:lnTo>
                    <a:pt x="24" y="204"/>
                  </a:lnTo>
                  <a:lnTo>
                    <a:pt x="28" y="200"/>
                  </a:lnTo>
                  <a:lnTo>
                    <a:pt x="30" y="196"/>
                  </a:lnTo>
                  <a:lnTo>
                    <a:pt x="30" y="196"/>
                  </a:lnTo>
                  <a:close/>
                  <a:moveTo>
                    <a:pt x="180" y="118"/>
                  </a:moveTo>
                  <a:lnTo>
                    <a:pt x="180" y="118"/>
                  </a:lnTo>
                  <a:lnTo>
                    <a:pt x="170" y="118"/>
                  </a:lnTo>
                  <a:lnTo>
                    <a:pt x="162" y="120"/>
                  </a:lnTo>
                  <a:lnTo>
                    <a:pt x="152" y="126"/>
                  </a:lnTo>
                  <a:lnTo>
                    <a:pt x="146" y="132"/>
                  </a:lnTo>
                  <a:lnTo>
                    <a:pt x="140" y="138"/>
                  </a:lnTo>
                  <a:lnTo>
                    <a:pt x="136" y="146"/>
                  </a:lnTo>
                  <a:lnTo>
                    <a:pt x="132" y="156"/>
                  </a:lnTo>
                  <a:lnTo>
                    <a:pt x="132" y="166"/>
                  </a:lnTo>
                  <a:lnTo>
                    <a:pt x="132" y="166"/>
                  </a:lnTo>
                  <a:lnTo>
                    <a:pt x="132" y="176"/>
                  </a:lnTo>
                  <a:lnTo>
                    <a:pt x="136" y="184"/>
                  </a:lnTo>
                  <a:lnTo>
                    <a:pt x="140" y="194"/>
                  </a:lnTo>
                  <a:lnTo>
                    <a:pt x="146" y="200"/>
                  </a:lnTo>
                  <a:lnTo>
                    <a:pt x="152" y="206"/>
                  </a:lnTo>
                  <a:lnTo>
                    <a:pt x="162" y="210"/>
                  </a:lnTo>
                  <a:lnTo>
                    <a:pt x="170" y="214"/>
                  </a:lnTo>
                  <a:lnTo>
                    <a:pt x="180" y="214"/>
                  </a:lnTo>
                  <a:lnTo>
                    <a:pt x="180" y="214"/>
                  </a:lnTo>
                  <a:lnTo>
                    <a:pt x="190" y="214"/>
                  </a:lnTo>
                  <a:lnTo>
                    <a:pt x="200" y="210"/>
                  </a:lnTo>
                  <a:lnTo>
                    <a:pt x="208" y="206"/>
                  </a:lnTo>
                  <a:lnTo>
                    <a:pt x="214" y="200"/>
                  </a:lnTo>
                  <a:lnTo>
                    <a:pt x="220" y="194"/>
                  </a:lnTo>
                  <a:lnTo>
                    <a:pt x="224" y="184"/>
                  </a:lnTo>
                  <a:lnTo>
                    <a:pt x="228" y="176"/>
                  </a:lnTo>
                  <a:lnTo>
                    <a:pt x="228" y="166"/>
                  </a:lnTo>
                  <a:lnTo>
                    <a:pt x="228" y="166"/>
                  </a:lnTo>
                  <a:lnTo>
                    <a:pt x="228" y="156"/>
                  </a:lnTo>
                  <a:lnTo>
                    <a:pt x="224" y="146"/>
                  </a:lnTo>
                  <a:lnTo>
                    <a:pt x="220" y="138"/>
                  </a:lnTo>
                  <a:lnTo>
                    <a:pt x="214" y="132"/>
                  </a:lnTo>
                  <a:lnTo>
                    <a:pt x="208" y="126"/>
                  </a:lnTo>
                  <a:lnTo>
                    <a:pt x="200" y="120"/>
                  </a:lnTo>
                  <a:lnTo>
                    <a:pt x="190" y="118"/>
                  </a:lnTo>
                  <a:lnTo>
                    <a:pt x="180" y="118"/>
                  </a:lnTo>
                  <a:close/>
                  <a:moveTo>
                    <a:pt x="296" y="260"/>
                  </a:moveTo>
                  <a:lnTo>
                    <a:pt x="296" y="260"/>
                  </a:lnTo>
                  <a:lnTo>
                    <a:pt x="294" y="258"/>
                  </a:lnTo>
                  <a:lnTo>
                    <a:pt x="294" y="258"/>
                  </a:lnTo>
                  <a:lnTo>
                    <a:pt x="292" y="252"/>
                  </a:lnTo>
                  <a:lnTo>
                    <a:pt x="288" y="246"/>
                  </a:lnTo>
                  <a:lnTo>
                    <a:pt x="278" y="236"/>
                  </a:lnTo>
                  <a:lnTo>
                    <a:pt x="266" y="230"/>
                  </a:lnTo>
                  <a:lnTo>
                    <a:pt x="250" y="228"/>
                  </a:lnTo>
                  <a:lnTo>
                    <a:pt x="210" y="228"/>
                  </a:lnTo>
                  <a:lnTo>
                    <a:pt x="180" y="278"/>
                  </a:lnTo>
                  <a:lnTo>
                    <a:pt x="150" y="228"/>
                  </a:lnTo>
                  <a:lnTo>
                    <a:pt x="110" y="228"/>
                  </a:lnTo>
                  <a:lnTo>
                    <a:pt x="110" y="228"/>
                  </a:lnTo>
                  <a:lnTo>
                    <a:pt x="94" y="230"/>
                  </a:lnTo>
                  <a:lnTo>
                    <a:pt x="82" y="236"/>
                  </a:lnTo>
                  <a:lnTo>
                    <a:pt x="72" y="246"/>
                  </a:lnTo>
                  <a:lnTo>
                    <a:pt x="68" y="252"/>
                  </a:lnTo>
                  <a:lnTo>
                    <a:pt x="66" y="258"/>
                  </a:lnTo>
                  <a:lnTo>
                    <a:pt x="66" y="258"/>
                  </a:lnTo>
                  <a:lnTo>
                    <a:pt x="64" y="260"/>
                  </a:lnTo>
                  <a:lnTo>
                    <a:pt x="52" y="336"/>
                  </a:lnTo>
                  <a:lnTo>
                    <a:pt x="52" y="336"/>
                  </a:lnTo>
                  <a:lnTo>
                    <a:pt x="72" y="352"/>
                  </a:lnTo>
                  <a:lnTo>
                    <a:pt x="96" y="362"/>
                  </a:lnTo>
                  <a:lnTo>
                    <a:pt x="106" y="304"/>
                  </a:lnTo>
                  <a:lnTo>
                    <a:pt x="118" y="304"/>
                  </a:lnTo>
                  <a:lnTo>
                    <a:pt x="114" y="370"/>
                  </a:lnTo>
                  <a:lnTo>
                    <a:pt x="114" y="370"/>
                  </a:lnTo>
                  <a:lnTo>
                    <a:pt x="130" y="374"/>
                  </a:lnTo>
                  <a:lnTo>
                    <a:pt x="146" y="378"/>
                  </a:lnTo>
                  <a:lnTo>
                    <a:pt x="162" y="380"/>
                  </a:lnTo>
                  <a:lnTo>
                    <a:pt x="180" y="380"/>
                  </a:lnTo>
                  <a:lnTo>
                    <a:pt x="180" y="380"/>
                  </a:lnTo>
                  <a:lnTo>
                    <a:pt x="196" y="380"/>
                  </a:lnTo>
                  <a:lnTo>
                    <a:pt x="214" y="378"/>
                  </a:lnTo>
                  <a:lnTo>
                    <a:pt x="230" y="374"/>
                  </a:lnTo>
                  <a:lnTo>
                    <a:pt x="246" y="370"/>
                  </a:lnTo>
                  <a:lnTo>
                    <a:pt x="242" y="304"/>
                  </a:lnTo>
                  <a:lnTo>
                    <a:pt x="254" y="304"/>
                  </a:lnTo>
                  <a:lnTo>
                    <a:pt x="264" y="362"/>
                  </a:lnTo>
                  <a:lnTo>
                    <a:pt x="264" y="362"/>
                  </a:lnTo>
                  <a:lnTo>
                    <a:pt x="288" y="350"/>
                  </a:lnTo>
                  <a:lnTo>
                    <a:pt x="308" y="336"/>
                  </a:lnTo>
                  <a:lnTo>
                    <a:pt x="296" y="26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61" name="Oval 60"/>
            <p:cNvSpPr/>
            <p:nvPr/>
          </p:nvSpPr>
          <p:spPr>
            <a:xfrm>
              <a:off x="8321884" y="855203"/>
              <a:ext cx="432000" cy="432000"/>
            </a:xfrm>
            <a:prstGeom prst="ellipse">
              <a:avLst/>
            </a:prstGeom>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63" name="Freeform 4851"/>
            <p:cNvSpPr>
              <a:spLocks noEditPoints="1"/>
            </p:cNvSpPr>
            <p:nvPr/>
          </p:nvSpPr>
          <p:spPr bwMode="auto">
            <a:xfrm>
              <a:off x="8403425" y="970313"/>
              <a:ext cx="258724" cy="218603"/>
            </a:xfrm>
            <a:custGeom>
              <a:avLst/>
              <a:gdLst>
                <a:gd name="T0" fmla="*/ 248 w 360"/>
                <a:gd name="T1" fmla="*/ 8 h 380"/>
                <a:gd name="T2" fmla="*/ 274 w 360"/>
                <a:gd name="T3" fmla="*/ 0 h 380"/>
                <a:gd name="T4" fmla="*/ 298 w 360"/>
                <a:gd name="T5" fmla="*/ 28 h 380"/>
                <a:gd name="T6" fmla="*/ 280 w 360"/>
                <a:gd name="T7" fmla="*/ 56 h 380"/>
                <a:gd name="T8" fmla="*/ 258 w 360"/>
                <a:gd name="T9" fmla="*/ 56 h 380"/>
                <a:gd name="T10" fmla="*/ 240 w 360"/>
                <a:gd name="T11" fmla="*/ 28 h 380"/>
                <a:gd name="T12" fmla="*/ 344 w 360"/>
                <a:gd name="T13" fmla="*/ 88 h 380"/>
                <a:gd name="T14" fmla="*/ 288 w 360"/>
                <a:gd name="T15" fmla="*/ 68 h 380"/>
                <a:gd name="T16" fmla="*/ 214 w 360"/>
                <a:gd name="T17" fmla="*/ 70 h 380"/>
                <a:gd name="T18" fmla="*/ 194 w 360"/>
                <a:gd name="T19" fmla="*/ 90 h 380"/>
                <a:gd name="T20" fmla="*/ 224 w 360"/>
                <a:gd name="T21" fmla="*/ 114 h 380"/>
                <a:gd name="T22" fmla="*/ 248 w 360"/>
                <a:gd name="T23" fmla="*/ 166 h 380"/>
                <a:gd name="T24" fmla="*/ 234 w 360"/>
                <a:gd name="T25" fmla="*/ 208 h 380"/>
                <a:gd name="T26" fmla="*/ 278 w 360"/>
                <a:gd name="T27" fmla="*/ 214 h 380"/>
                <a:gd name="T28" fmla="*/ 310 w 360"/>
                <a:gd name="T29" fmla="*/ 244 h 380"/>
                <a:gd name="T30" fmla="*/ 332 w 360"/>
                <a:gd name="T31" fmla="*/ 200 h 380"/>
                <a:gd name="T32" fmla="*/ 348 w 360"/>
                <a:gd name="T33" fmla="*/ 208 h 380"/>
                <a:gd name="T34" fmla="*/ 360 w 360"/>
                <a:gd name="T35" fmla="*/ 190 h 380"/>
                <a:gd name="T36" fmla="*/ 102 w 360"/>
                <a:gd name="T37" fmla="*/ 56 h 380"/>
                <a:gd name="T38" fmla="*/ 120 w 360"/>
                <a:gd name="T39" fmla="*/ 28 h 380"/>
                <a:gd name="T40" fmla="*/ 98 w 360"/>
                <a:gd name="T41" fmla="*/ 0 h 380"/>
                <a:gd name="T42" fmla="*/ 70 w 360"/>
                <a:gd name="T43" fmla="*/ 8 h 380"/>
                <a:gd name="T44" fmla="*/ 62 w 360"/>
                <a:gd name="T45" fmla="*/ 34 h 380"/>
                <a:gd name="T46" fmla="*/ 92 w 360"/>
                <a:gd name="T47" fmla="*/ 58 h 380"/>
                <a:gd name="T48" fmla="*/ 50 w 360"/>
                <a:gd name="T49" fmla="*/ 244 h 380"/>
                <a:gd name="T50" fmla="*/ 74 w 360"/>
                <a:gd name="T51" fmla="*/ 218 h 380"/>
                <a:gd name="T52" fmla="*/ 126 w 360"/>
                <a:gd name="T53" fmla="*/ 208 h 380"/>
                <a:gd name="T54" fmla="*/ 112 w 360"/>
                <a:gd name="T55" fmla="*/ 166 h 380"/>
                <a:gd name="T56" fmla="*/ 128 w 360"/>
                <a:gd name="T57" fmla="*/ 122 h 380"/>
                <a:gd name="T58" fmla="*/ 166 w 360"/>
                <a:gd name="T59" fmla="*/ 90 h 380"/>
                <a:gd name="T60" fmla="*/ 154 w 360"/>
                <a:gd name="T61" fmla="*/ 74 h 380"/>
                <a:gd name="T62" fmla="*/ 72 w 360"/>
                <a:gd name="T63" fmla="*/ 68 h 380"/>
                <a:gd name="T64" fmla="*/ 20 w 360"/>
                <a:gd name="T65" fmla="*/ 80 h 380"/>
                <a:gd name="T66" fmla="*/ 0 w 360"/>
                <a:gd name="T67" fmla="*/ 190 h 380"/>
                <a:gd name="T68" fmla="*/ 12 w 360"/>
                <a:gd name="T69" fmla="*/ 208 h 380"/>
                <a:gd name="T70" fmla="*/ 28 w 360"/>
                <a:gd name="T71" fmla="*/ 200 h 380"/>
                <a:gd name="T72" fmla="*/ 170 w 360"/>
                <a:gd name="T73" fmla="*/ 118 h 380"/>
                <a:gd name="T74" fmla="*/ 136 w 360"/>
                <a:gd name="T75" fmla="*/ 146 h 380"/>
                <a:gd name="T76" fmla="*/ 136 w 360"/>
                <a:gd name="T77" fmla="*/ 184 h 380"/>
                <a:gd name="T78" fmla="*/ 170 w 360"/>
                <a:gd name="T79" fmla="*/ 214 h 380"/>
                <a:gd name="T80" fmla="*/ 208 w 360"/>
                <a:gd name="T81" fmla="*/ 206 h 380"/>
                <a:gd name="T82" fmla="*/ 228 w 360"/>
                <a:gd name="T83" fmla="*/ 166 h 380"/>
                <a:gd name="T84" fmla="*/ 214 w 360"/>
                <a:gd name="T85" fmla="*/ 132 h 380"/>
                <a:gd name="T86" fmla="*/ 296 w 360"/>
                <a:gd name="T87" fmla="*/ 260 h 380"/>
                <a:gd name="T88" fmla="*/ 288 w 360"/>
                <a:gd name="T89" fmla="*/ 246 h 380"/>
                <a:gd name="T90" fmla="*/ 180 w 360"/>
                <a:gd name="T91" fmla="*/ 278 h 380"/>
                <a:gd name="T92" fmla="*/ 82 w 360"/>
                <a:gd name="T93" fmla="*/ 236 h 380"/>
                <a:gd name="T94" fmla="*/ 64 w 360"/>
                <a:gd name="T95" fmla="*/ 260 h 380"/>
                <a:gd name="T96" fmla="*/ 106 w 360"/>
                <a:gd name="T97" fmla="*/ 304 h 380"/>
                <a:gd name="T98" fmla="*/ 146 w 360"/>
                <a:gd name="T99" fmla="*/ 378 h 380"/>
                <a:gd name="T100" fmla="*/ 214 w 360"/>
                <a:gd name="T101" fmla="*/ 378 h 380"/>
                <a:gd name="T102" fmla="*/ 264 w 360"/>
                <a:gd name="T103" fmla="*/ 36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0" h="380">
                  <a:moveTo>
                    <a:pt x="240" y="28"/>
                  </a:moveTo>
                  <a:lnTo>
                    <a:pt x="240" y="28"/>
                  </a:lnTo>
                  <a:lnTo>
                    <a:pt x="240" y="22"/>
                  </a:lnTo>
                  <a:lnTo>
                    <a:pt x="242" y="18"/>
                  </a:lnTo>
                  <a:lnTo>
                    <a:pt x="248" y="8"/>
                  </a:lnTo>
                  <a:lnTo>
                    <a:pt x="258" y="2"/>
                  </a:lnTo>
                  <a:lnTo>
                    <a:pt x="262" y="0"/>
                  </a:lnTo>
                  <a:lnTo>
                    <a:pt x="268" y="0"/>
                  </a:lnTo>
                  <a:lnTo>
                    <a:pt x="268" y="0"/>
                  </a:lnTo>
                  <a:lnTo>
                    <a:pt x="274" y="0"/>
                  </a:lnTo>
                  <a:lnTo>
                    <a:pt x="280" y="2"/>
                  </a:lnTo>
                  <a:lnTo>
                    <a:pt x="290" y="8"/>
                  </a:lnTo>
                  <a:lnTo>
                    <a:pt x="296" y="18"/>
                  </a:lnTo>
                  <a:lnTo>
                    <a:pt x="298" y="22"/>
                  </a:lnTo>
                  <a:lnTo>
                    <a:pt x="298" y="28"/>
                  </a:lnTo>
                  <a:lnTo>
                    <a:pt x="298" y="28"/>
                  </a:lnTo>
                  <a:lnTo>
                    <a:pt x="298" y="34"/>
                  </a:lnTo>
                  <a:lnTo>
                    <a:pt x="296" y="40"/>
                  </a:lnTo>
                  <a:lnTo>
                    <a:pt x="290" y="50"/>
                  </a:lnTo>
                  <a:lnTo>
                    <a:pt x="280" y="56"/>
                  </a:lnTo>
                  <a:lnTo>
                    <a:pt x="274" y="58"/>
                  </a:lnTo>
                  <a:lnTo>
                    <a:pt x="268" y="58"/>
                  </a:lnTo>
                  <a:lnTo>
                    <a:pt x="268" y="58"/>
                  </a:lnTo>
                  <a:lnTo>
                    <a:pt x="262" y="58"/>
                  </a:lnTo>
                  <a:lnTo>
                    <a:pt x="258" y="56"/>
                  </a:lnTo>
                  <a:lnTo>
                    <a:pt x="248" y="50"/>
                  </a:lnTo>
                  <a:lnTo>
                    <a:pt x="242" y="40"/>
                  </a:lnTo>
                  <a:lnTo>
                    <a:pt x="240" y="34"/>
                  </a:lnTo>
                  <a:lnTo>
                    <a:pt x="240" y="28"/>
                  </a:lnTo>
                  <a:lnTo>
                    <a:pt x="240" y="28"/>
                  </a:lnTo>
                  <a:close/>
                  <a:moveTo>
                    <a:pt x="360" y="190"/>
                  </a:moveTo>
                  <a:lnTo>
                    <a:pt x="344" y="90"/>
                  </a:lnTo>
                  <a:lnTo>
                    <a:pt x="344" y="90"/>
                  </a:lnTo>
                  <a:lnTo>
                    <a:pt x="344" y="88"/>
                  </a:lnTo>
                  <a:lnTo>
                    <a:pt x="344" y="88"/>
                  </a:lnTo>
                  <a:lnTo>
                    <a:pt x="340" y="80"/>
                  </a:lnTo>
                  <a:lnTo>
                    <a:pt x="332" y="74"/>
                  </a:lnTo>
                  <a:lnTo>
                    <a:pt x="324" y="70"/>
                  </a:lnTo>
                  <a:lnTo>
                    <a:pt x="314" y="68"/>
                  </a:lnTo>
                  <a:lnTo>
                    <a:pt x="288" y="68"/>
                  </a:lnTo>
                  <a:lnTo>
                    <a:pt x="270" y="102"/>
                  </a:lnTo>
                  <a:lnTo>
                    <a:pt x="250" y="68"/>
                  </a:lnTo>
                  <a:lnTo>
                    <a:pt x="222" y="68"/>
                  </a:lnTo>
                  <a:lnTo>
                    <a:pt x="222" y="68"/>
                  </a:lnTo>
                  <a:lnTo>
                    <a:pt x="214" y="70"/>
                  </a:lnTo>
                  <a:lnTo>
                    <a:pt x="206" y="74"/>
                  </a:lnTo>
                  <a:lnTo>
                    <a:pt x="198" y="80"/>
                  </a:lnTo>
                  <a:lnTo>
                    <a:pt x="194" y="88"/>
                  </a:lnTo>
                  <a:lnTo>
                    <a:pt x="194" y="88"/>
                  </a:lnTo>
                  <a:lnTo>
                    <a:pt x="194" y="90"/>
                  </a:lnTo>
                  <a:lnTo>
                    <a:pt x="192" y="98"/>
                  </a:lnTo>
                  <a:lnTo>
                    <a:pt x="192" y="98"/>
                  </a:lnTo>
                  <a:lnTo>
                    <a:pt x="204" y="102"/>
                  </a:lnTo>
                  <a:lnTo>
                    <a:pt x="214" y="106"/>
                  </a:lnTo>
                  <a:lnTo>
                    <a:pt x="224" y="114"/>
                  </a:lnTo>
                  <a:lnTo>
                    <a:pt x="232" y="122"/>
                  </a:lnTo>
                  <a:lnTo>
                    <a:pt x="240" y="132"/>
                  </a:lnTo>
                  <a:lnTo>
                    <a:pt x="244" y="142"/>
                  </a:lnTo>
                  <a:lnTo>
                    <a:pt x="248" y="154"/>
                  </a:lnTo>
                  <a:lnTo>
                    <a:pt x="248" y="166"/>
                  </a:lnTo>
                  <a:lnTo>
                    <a:pt x="248" y="166"/>
                  </a:lnTo>
                  <a:lnTo>
                    <a:pt x="248" y="178"/>
                  </a:lnTo>
                  <a:lnTo>
                    <a:pt x="246" y="188"/>
                  </a:lnTo>
                  <a:lnTo>
                    <a:pt x="240" y="198"/>
                  </a:lnTo>
                  <a:lnTo>
                    <a:pt x="234" y="208"/>
                  </a:lnTo>
                  <a:lnTo>
                    <a:pt x="250" y="208"/>
                  </a:lnTo>
                  <a:lnTo>
                    <a:pt x="250" y="208"/>
                  </a:lnTo>
                  <a:lnTo>
                    <a:pt x="260" y="208"/>
                  </a:lnTo>
                  <a:lnTo>
                    <a:pt x="270" y="210"/>
                  </a:lnTo>
                  <a:lnTo>
                    <a:pt x="278" y="214"/>
                  </a:lnTo>
                  <a:lnTo>
                    <a:pt x="286" y="218"/>
                  </a:lnTo>
                  <a:lnTo>
                    <a:pt x="294" y="222"/>
                  </a:lnTo>
                  <a:lnTo>
                    <a:pt x="300" y="228"/>
                  </a:lnTo>
                  <a:lnTo>
                    <a:pt x="306" y="236"/>
                  </a:lnTo>
                  <a:lnTo>
                    <a:pt x="310" y="244"/>
                  </a:lnTo>
                  <a:lnTo>
                    <a:pt x="308" y="118"/>
                  </a:lnTo>
                  <a:lnTo>
                    <a:pt x="318" y="118"/>
                  </a:lnTo>
                  <a:lnTo>
                    <a:pt x="330" y="196"/>
                  </a:lnTo>
                  <a:lnTo>
                    <a:pt x="330" y="196"/>
                  </a:lnTo>
                  <a:lnTo>
                    <a:pt x="332" y="200"/>
                  </a:lnTo>
                  <a:lnTo>
                    <a:pt x="336" y="204"/>
                  </a:lnTo>
                  <a:lnTo>
                    <a:pt x="340" y="208"/>
                  </a:lnTo>
                  <a:lnTo>
                    <a:pt x="346" y="208"/>
                  </a:lnTo>
                  <a:lnTo>
                    <a:pt x="346" y="208"/>
                  </a:lnTo>
                  <a:lnTo>
                    <a:pt x="348" y="208"/>
                  </a:lnTo>
                  <a:lnTo>
                    <a:pt x="348" y="208"/>
                  </a:lnTo>
                  <a:lnTo>
                    <a:pt x="354" y="206"/>
                  </a:lnTo>
                  <a:lnTo>
                    <a:pt x="358" y="202"/>
                  </a:lnTo>
                  <a:lnTo>
                    <a:pt x="360" y="196"/>
                  </a:lnTo>
                  <a:lnTo>
                    <a:pt x="360" y="190"/>
                  </a:lnTo>
                  <a:lnTo>
                    <a:pt x="360" y="190"/>
                  </a:lnTo>
                  <a:close/>
                  <a:moveTo>
                    <a:pt x="92" y="58"/>
                  </a:moveTo>
                  <a:lnTo>
                    <a:pt x="92" y="58"/>
                  </a:lnTo>
                  <a:lnTo>
                    <a:pt x="98" y="58"/>
                  </a:lnTo>
                  <a:lnTo>
                    <a:pt x="102" y="56"/>
                  </a:lnTo>
                  <a:lnTo>
                    <a:pt x="112" y="50"/>
                  </a:lnTo>
                  <a:lnTo>
                    <a:pt x="118" y="40"/>
                  </a:lnTo>
                  <a:lnTo>
                    <a:pt x="120" y="34"/>
                  </a:lnTo>
                  <a:lnTo>
                    <a:pt x="120" y="28"/>
                  </a:lnTo>
                  <a:lnTo>
                    <a:pt x="120" y="28"/>
                  </a:lnTo>
                  <a:lnTo>
                    <a:pt x="120" y="22"/>
                  </a:lnTo>
                  <a:lnTo>
                    <a:pt x="118" y="18"/>
                  </a:lnTo>
                  <a:lnTo>
                    <a:pt x="112" y="8"/>
                  </a:lnTo>
                  <a:lnTo>
                    <a:pt x="102" y="2"/>
                  </a:lnTo>
                  <a:lnTo>
                    <a:pt x="98" y="0"/>
                  </a:lnTo>
                  <a:lnTo>
                    <a:pt x="92" y="0"/>
                  </a:lnTo>
                  <a:lnTo>
                    <a:pt x="92" y="0"/>
                  </a:lnTo>
                  <a:lnTo>
                    <a:pt x="86" y="0"/>
                  </a:lnTo>
                  <a:lnTo>
                    <a:pt x="80" y="2"/>
                  </a:lnTo>
                  <a:lnTo>
                    <a:pt x="70" y="8"/>
                  </a:lnTo>
                  <a:lnTo>
                    <a:pt x="64" y="18"/>
                  </a:lnTo>
                  <a:lnTo>
                    <a:pt x="62" y="22"/>
                  </a:lnTo>
                  <a:lnTo>
                    <a:pt x="62" y="28"/>
                  </a:lnTo>
                  <a:lnTo>
                    <a:pt x="62" y="28"/>
                  </a:lnTo>
                  <a:lnTo>
                    <a:pt x="62" y="34"/>
                  </a:lnTo>
                  <a:lnTo>
                    <a:pt x="64" y="40"/>
                  </a:lnTo>
                  <a:lnTo>
                    <a:pt x="70" y="50"/>
                  </a:lnTo>
                  <a:lnTo>
                    <a:pt x="80" y="56"/>
                  </a:lnTo>
                  <a:lnTo>
                    <a:pt x="86" y="58"/>
                  </a:lnTo>
                  <a:lnTo>
                    <a:pt x="92" y="58"/>
                  </a:lnTo>
                  <a:lnTo>
                    <a:pt x="92" y="58"/>
                  </a:lnTo>
                  <a:close/>
                  <a:moveTo>
                    <a:pt x="30" y="196"/>
                  </a:moveTo>
                  <a:lnTo>
                    <a:pt x="42" y="118"/>
                  </a:lnTo>
                  <a:lnTo>
                    <a:pt x="52" y="118"/>
                  </a:lnTo>
                  <a:lnTo>
                    <a:pt x="50" y="244"/>
                  </a:lnTo>
                  <a:lnTo>
                    <a:pt x="50" y="244"/>
                  </a:lnTo>
                  <a:lnTo>
                    <a:pt x="54" y="236"/>
                  </a:lnTo>
                  <a:lnTo>
                    <a:pt x="60" y="228"/>
                  </a:lnTo>
                  <a:lnTo>
                    <a:pt x="66" y="222"/>
                  </a:lnTo>
                  <a:lnTo>
                    <a:pt x="74" y="218"/>
                  </a:lnTo>
                  <a:lnTo>
                    <a:pt x="82" y="214"/>
                  </a:lnTo>
                  <a:lnTo>
                    <a:pt x="90" y="210"/>
                  </a:lnTo>
                  <a:lnTo>
                    <a:pt x="100" y="208"/>
                  </a:lnTo>
                  <a:lnTo>
                    <a:pt x="110" y="208"/>
                  </a:lnTo>
                  <a:lnTo>
                    <a:pt x="126" y="208"/>
                  </a:lnTo>
                  <a:lnTo>
                    <a:pt x="126" y="208"/>
                  </a:lnTo>
                  <a:lnTo>
                    <a:pt x="120" y="198"/>
                  </a:lnTo>
                  <a:lnTo>
                    <a:pt x="114" y="188"/>
                  </a:lnTo>
                  <a:lnTo>
                    <a:pt x="112" y="178"/>
                  </a:lnTo>
                  <a:lnTo>
                    <a:pt x="112" y="166"/>
                  </a:lnTo>
                  <a:lnTo>
                    <a:pt x="112" y="166"/>
                  </a:lnTo>
                  <a:lnTo>
                    <a:pt x="112" y="154"/>
                  </a:lnTo>
                  <a:lnTo>
                    <a:pt x="116" y="142"/>
                  </a:lnTo>
                  <a:lnTo>
                    <a:pt x="120" y="132"/>
                  </a:lnTo>
                  <a:lnTo>
                    <a:pt x="128" y="122"/>
                  </a:lnTo>
                  <a:lnTo>
                    <a:pt x="136" y="114"/>
                  </a:lnTo>
                  <a:lnTo>
                    <a:pt x="146" y="106"/>
                  </a:lnTo>
                  <a:lnTo>
                    <a:pt x="156" y="102"/>
                  </a:lnTo>
                  <a:lnTo>
                    <a:pt x="168" y="98"/>
                  </a:lnTo>
                  <a:lnTo>
                    <a:pt x="166" y="90"/>
                  </a:lnTo>
                  <a:lnTo>
                    <a:pt x="166" y="90"/>
                  </a:lnTo>
                  <a:lnTo>
                    <a:pt x="166" y="88"/>
                  </a:lnTo>
                  <a:lnTo>
                    <a:pt x="166" y="88"/>
                  </a:lnTo>
                  <a:lnTo>
                    <a:pt x="162" y="80"/>
                  </a:lnTo>
                  <a:lnTo>
                    <a:pt x="154" y="74"/>
                  </a:lnTo>
                  <a:lnTo>
                    <a:pt x="146" y="70"/>
                  </a:lnTo>
                  <a:lnTo>
                    <a:pt x="138" y="68"/>
                  </a:lnTo>
                  <a:lnTo>
                    <a:pt x="110" y="68"/>
                  </a:lnTo>
                  <a:lnTo>
                    <a:pt x="90" y="102"/>
                  </a:lnTo>
                  <a:lnTo>
                    <a:pt x="72" y="68"/>
                  </a:lnTo>
                  <a:lnTo>
                    <a:pt x="46" y="68"/>
                  </a:lnTo>
                  <a:lnTo>
                    <a:pt x="46" y="68"/>
                  </a:lnTo>
                  <a:lnTo>
                    <a:pt x="36" y="70"/>
                  </a:lnTo>
                  <a:lnTo>
                    <a:pt x="28" y="74"/>
                  </a:lnTo>
                  <a:lnTo>
                    <a:pt x="20" y="80"/>
                  </a:lnTo>
                  <a:lnTo>
                    <a:pt x="16" y="88"/>
                  </a:lnTo>
                  <a:lnTo>
                    <a:pt x="16" y="88"/>
                  </a:lnTo>
                  <a:lnTo>
                    <a:pt x="16" y="90"/>
                  </a:lnTo>
                  <a:lnTo>
                    <a:pt x="0" y="190"/>
                  </a:lnTo>
                  <a:lnTo>
                    <a:pt x="0" y="190"/>
                  </a:lnTo>
                  <a:lnTo>
                    <a:pt x="0" y="196"/>
                  </a:lnTo>
                  <a:lnTo>
                    <a:pt x="2" y="202"/>
                  </a:lnTo>
                  <a:lnTo>
                    <a:pt x="6" y="206"/>
                  </a:lnTo>
                  <a:lnTo>
                    <a:pt x="12" y="208"/>
                  </a:lnTo>
                  <a:lnTo>
                    <a:pt x="12" y="208"/>
                  </a:lnTo>
                  <a:lnTo>
                    <a:pt x="14" y="208"/>
                  </a:lnTo>
                  <a:lnTo>
                    <a:pt x="14" y="208"/>
                  </a:lnTo>
                  <a:lnTo>
                    <a:pt x="20" y="208"/>
                  </a:lnTo>
                  <a:lnTo>
                    <a:pt x="24" y="204"/>
                  </a:lnTo>
                  <a:lnTo>
                    <a:pt x="28" y="200"/>
                  </a:lnTo>
                  <a:lnTo>
                    <a:pt x="30" y="196"/>
                  </a:lnTo>
                  <a:lnTo>
                    <a:pt x="30" y="196"/>
                  </a:lnTo>
                  <a:close/>
                  <a:moveTo>
                    <a:pt x="180" y="118"/>
                  </a:moveTo>
                  <a:lnTo>
                    <a:pt x="180" y="118"/>
                  </a:lnTo>
                  <a:lnTo>
                    <a:pt x="170" y="118"/>
                  </a:lnTo>
                  <a:lnTo>
                    <a:pt x="162" y="120"/>
                  </a:lnTo>
                  <a:lnTo>
                    <a:pt x="152" y="126"/>
                  </a:lnTo>
                  <a:lnTo>
                    <a:pt x="146" y="132"/>
                  </a:lnTo>
                  <a:lnTo>
                    <a:pt x="140" y="138"/>
                  </a:lnTo>
                  <a:lnTo>
                    <a:pt x="136" y="146"/>
                  </a:lnTo>
                  <a:lnTo>
                    <a:pt x="132" y="156"/>
                  </a:lnTo>
                  <a:lnTo>
                    <a:pt x="132" y="166"/>
                  </a:lnTo>
                  <a:lnTo>
                    <a:pt x="132" y="166"/>
                  </a:lnTo>
                  <a:lnTo>
                    <a:pt x="132" y="176"/>
                  </a:lnTo>
                  <a:lnTo>
                    <a:pt x="136" y="184"/>
                  </a:lnTo>
                  <a:lnTo>
                    <a:pt x="140" y="194"/>
                  </a:lnTo>
                  <a:lnTo>
                    <a:pt x="146" y="200"/>
                  </a:lnTo>
                  <a:lnTo>
                    <a:pt x="152" y="206"/>
                  </a:lnTo>
                  <a:lnTo>
                    <a:pt x="162" y="210"/>
                  </a:lnTo>
                  <a:lnTo>
                    <a:pt x="170" y="214"/>
                  </a:lnTo>
                  <a:lnTo>
                    <a:pt x="180" y="214"/>
                  </a:lnTo>
                  <a:lnTo>
                    <a:pt x="180" y="214"/>
                  </a:lnTo>
                  <a:lnTo>
                    <a:pt x="190" y="214"/>
                  </a:lnTo>
                  <a:lnTo>
                    <a:pt x="200" y="210"/>
                  </a:lnTo>
                  <a:lnTo>
                    <a:pt x="208" y="206"/>
                  </a:lnTo>
                  <a:lnTo>
                    <a:pt x="214" y="200"/>
                  </a:lnTo>
                  <a:lnTo>
                    <a:pt x="220" y="194"/>
                  </a:lnTo>
                  <a:lnTo>
                    <a:pt x="224" y="184"/>
                  </a:lnTo>
                  <a:lnTo>
                    <a:pt x="228" y="176"/>
                  </a:lnTo>
                  <a:lnTo>
                    <a:pt x="228" y="166"/>
                  </a:lnTo>
                  <a:lnTo>
                    <a:pt x="228" y="166"/>
                  </a:lnTo>
                  <a:lnTo>
                    <a:pt x="228" y="156"/>
                  </a:lnTo>
                  <a:lnTo>
                    <a:pt x="224" y="146"/>
                  </a:lnTo>
                  <a:lnTo>
                    <a:pt x="220" y="138"/>
                  </a:lnTo>
                  <a:lnTo>
                    <a:pt x="214" y="132"/>
                  </a:lnTo>
                  <a:lnTo>
                    <a:pt x="208" y="126"/>
                  </a:lnTo>
                  <a:lnTo>
                    <a:pt x="200" y="120"/>
                  </a:lnTo>
                  <a:lnTo>
                    <a:pt x="190" y="118"/>
                  </a:lnTo>
                  <a:lnTo>
                    <a:pt x="180" y="118"/>
                  </a:lnTo>
                  <a:close/>
                  <a:moveTo>
                    <a:pt x="296" y="260"/>
                  </a:moveTo>
                  <a:lnTo>
                    <a:pt x="296" y="260"/>
                  </a:lnTo>
                  <a:lnTo>
                    <a:pt x="294" y="258"/>
                  </a:lnTo>
                  <a:lnTo>
                    <a:pt x="294" y="258"/>
                  </a:lnTo>
                  <a:lnTo>
                    <a:pt x="292" y="252"/>
                  </a:lnTo>
                  <a:lnTo>
                    <a:pt x="288" y="246"/>
                  </a:lnTo>
                  <a:lnTo>
                    <a:pt x="278" y="236"/>
                  </a:lnTo>
                  <a:lnTo>
                    <a:pt x="266" y="230"/>
                  </a:lnTo>
                  <a:lnTo>
                    <a:pt x="250" y="228"/>
                  </a:lnTo>
                  <a:lnTo>
                    <a:pt x="210" y="228"/>
                  </a:lnTo>
                  <a:lnTo>
                    <a:pt x="180" y="278"/>
                  </a:lnTo>
                  <a:lnTo>
                    <a:pt x="150" y="228"/>
                  </a:lnTo>
                  <a:lnTo>
                    <a:pt x="110" y="228"/>
                  </a:lnTo>
                  <a:lnTo>
                    <a:pt x="110" y="228"/>
                  </a:lnTo>
                  <a:lnTo>
                    <a:pt x="94" y="230"/>
                  </a:lnTo>
                  <a:lnTo>
                    <a:pt x="82" y="236"/>
                  </a:lnTo>
                  <a:lnTo>
                    <a:pt x="72" y="246"/>
                  </a:lnTo>
                  <a:lnTo>
                    <a:pt x="68" y="252"/>
                  </a:lnTo>
                  <a:lnTo>
                    <a:pt x="66" y="258"/>
                  </a:lnTo>
                  <a:lnTo>
                    <a:pt x="66" y="258"/>
                  </a:lnTo>
                  <a:lnTo>
                    <a:pt x="64" y="260"/>
                  </a:lnTo>
                  <a:lnTo>
                    <a:pt x="52" y="336"/>
                  </a:lnTo>
                  <a:lnTo>
                    <a:pt x="52" y="336"/>
                  </a:lnTo>
                  <a:lnTo>
                    <a:pt x="72" y="352"/>
                  </a:lnTo>
                  <a:lnTo>
                    <a:pt x="96" y="362"/>
                  </a:lnTo>
                  <a:lnTo>
                    <a:pt x="106" y="304"/>
                  </a:lnTo>
                  <a:lnTo>
                    <a:pt x="118" y="304"/>
                  </a:lnTo>
                  <a:lnTo>
                    <a:pt x="114" y="370"/>
                  </a:lnTo>
                  <a:lnTo>
                    <a:pt x="114" y="370"/>
                  </a:lnTo>
                  <a:lnTo>
                    <a:pt x="130" y="374"/>
                  </a:lnTo>
                  <a:lnTo>
                    <a:pt x="146" y="378"/>
                  </a:lnTo>
                  <a:lnTo>
                    <a:pt x="162" y="380"/>
                  </a:lnTo>
                  <a:lnTo>
                    <a:pt x="180" y="380"/>
                  </a:lnTo>
                  <a:lnTo>
                    <a:pt x="180" y="380"/>
                  </a:lnTo>
                  <a:lnTo>
                    <a:pt x="196" y="380"/>
                  </a:lnTo>
                  <a:lnTo>
                    <a:pt x="214" y="378"/>
                  </a:lnTo>
                  <a:lnTo>
                    <a:pt x="230" y="374"/>
                  </a:lnTo>
                  <a:lnTo>
                    <a:pt x="246" y="370"/>
                  </a:lnTo>
                  <a:lnTo>
                    <a:pt x="242" y="304"/>
                  </a:lnTo>
                  <a:lnTo>
                    <a:pt x="254" y="304"/>
                  </a:lnTo>
                  <a:lnTo>
                    <a:pt x="264" y="362"/>
                  </a:lnTo>
                  <a:lnTo>
                    <a:pt x="264" y="362"/>
                  </a:lnTo>
                  <a:lnTo>
                    <a:pt x="288" y="350"/>
                  </a:lnTo>
                  <a:lnTo>
                    <a:pt x="308" y="336"/>
                  </a:lnTo>
                  <a:lnTo>
                    <a:pt x="296" y="26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66" name="AutoShape 7">
            <a:extLst>
              <a:ext uri="{FF2B5EF4-FFF2-40B4-BE49-F238E27FC236}">
                <a16:creationId xmlns:a16="http://schemas.microsoft.com/office/drawing/2014/main" id="{27EECB1C-F93B-440D-BB48-C6498CB9A8F6}"/>
              </a:ext>
            </a:extLst>
          </p:cNvPr>
          <p:cNvSpPr>
            <a:spLocks noChangeArrowheads="1"/>
          </p:cNvSpPr>
          <p:nvPr/>
        </p:nvSpPr>
        <p:spPr bwMode="auto">
          <a:xfrm>
            <a:off x="1382400" y="1882800"/>
            <a:ext cx="720000" cy="468000"/>
          </a:xfrm>
          <a:prstGeom prst="chevron">
            <a:avLst>
              <a:gd name="adj" fmla="val 19758"/>
            </a:avLst>
          </a:prstGeom>
          <a:solidFill>
            <a:schemeClr val="accent6"/>
          </a:solidFill>
          <a:ln w="19050">
            <a:solidFill>
              <a:schemeClr val="accent6"/>
            </a:solidFill>
          </a:ln>
        </p:spPr>
        <p:txBody>
          <a:bodyPr lIns="0" tIns="0" rIns="0" bIns="0" anchor="ctr" anchorCtr="0"/>
          <a:lstStyle>
            <a:lvl1pPr marL="230188" indent="-230188"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auto" latinLnBrk="0" hangingPunct="0">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Gestión de </a:t>
            </a:r>
            <a:r>
              <a:rPr kumimoji="0" lang="en-US" sz="9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clientes</a:t>
            </a:r>
            <a:endParaRPr kumimoji="0" lang="en-US" sz="9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endParaRPr>
          </a:p>
        </p:txBody>
      </p:sp>
      <p:sp>
        <p:nvSpPr>
          <p:cNvPr id="68" name="AutoShape 7">
            <a:extLst>
              <a:ext uri="{FF2B5EF4-FFF2-40B4-BE49-F238E27FC236}">
                <a16:creationId xmlns:a16="http://schemas.microsoft.com/office/drawing/2014/main" id="{B77D4191-6BAE-46D4-8AD7-D979CD5F45A0}"/>
              </a:ext>
            </a:extLst>
          </p:cNvPr>
          <p:cNvSpPr>
            <a:spLocks noChangeArrowheads="1"/>
          </p:cNvSpPr>
          <p:nvPr/>
        </p:nvSpPr>
        <p:spPr bwMode="auto">
          <a:xfrm>
            <a:off x="2066842" y="1882800"/>
            <a:ext cx="720000" cy="468000"/>
          </a:xfrm>
          <a:prstGeom prst="chevron">
            <a:avLst>
              <a:gd name="adj" fmla="val 19758"/>
            </a:avLst>
          </a:prstGeom>
          <a:solidFill>
            <a:schemeClr val="accent6"/>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Gestión</a:t>
            </a:r>
            <a:r>
              <a:rPr kumimoji="0" lang="en-US" sz="9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a:t>
            </a:r>
            <a:r>
              <a:rPr kumimoji="0" lang="en-US" sz="9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Productos</a:t>
            </a:r>
            <a:r>
              <a:rPr kumimoji="0" lang="en-US" sz="9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Servicios</a:t>
            </a:r>
          </a:p>
        </p:txBody>
      </p:sp>
      <p:sp>
        <p:nvSpPr>
          <p:cNvPr id="70" name="AutoShape 7">
            <a:extLst>
              <a:ext uri="{FF2B5EF4-FFF2-40B4-BE49-F238E27FC236}">
                <a16:creationId xmlns:a16="http://schemas.microsoft.com/office/drawing/2014/main" id="{C3A48B34-056C-4186-B339-647AFB8C2BB2}"/>
              </a:ext>
            </a:extLst>
          </p:cNvPr>
          <p:cNvSpPr>
            <a:spLocks noChangeArrowheads="1"/>
          </p:cNvSpPr>
          <p:nvPr/>
        </p:nvSpPr>
        <p:spPr bwMode="auto">
          <a:xfrm>
            <a:off x="2751284" y="1882800"/>
            <a:ext cx="720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Gestión</a:t>
            </a:r>
            <a:r>
              <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de </a:t>
            </a: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órdenes</a:t>
            </a:r>
            <a:r>
              <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y </a:t>
            </a: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pedidos</a:t>
            </a:r>
            <a:endPar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3" name="AutoShape 7">
            <a:extLst>
              <a:ext uri="{FF2B5EF4-FFF2-40B4-BE49-F238E27FC236}">
                <a16:creationId xmlns:a16="http://schemas.microsoft.com/office/drawing/2014/main" id="{C54A84A1-3AFD-45FF-A1DF-2EA0076FBB0B}"/>
              </a:ext>
            </a:extLst>
          </p:cNvPr>
          <p:cNvSpPr>
            <a:spLocks noChangeArrowheads="1"/>
          </p:cNvSpPr>
          <p:nvPr/>
        </p:nvSpPr>
        <p:spPr bwMode="auto">
          <a:xfrm>
            <a:off x="3435726" y="1882814"/>
            <a:ext cx="720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700" b="1"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Gestión de facturas</a:t>
            </a:r>
            <a:endPar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4" name="AutoShape 7">
            <a:extLst>
              <a:ext uri="{FF2B5EF4-FFF2-40B4-BE49-F238E27FC236}">
                <a16:creationId xmlns:a16="http://schemas.microsoft.com/office/drawing/2014/main" id="{F72B2ACF-5C8A-4123-9CA6-9A3827FD4E43}"/>
              </a:ext>
            </a:extLst>
          </p:cNvPr>
          <p:cNvSpPr>
            <a:spLocks noChangeArrowheads="1"/>
          </p:cNvSpPr>
          <p:nvPr/>
        </p:nvSpPr>
        <p:spPr bwMode="auto">
          <a:xfrm>
            <a:off x="4120168" y="1882814"/>
            <a:ext cx="720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Servicio al </a:t>
            </a: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Cliente</a:t>
            </a:r>
            <a:r>
              <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Post-</a:t>
            </a: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Venta</a:t>
            </a:r>
            <a:endPar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5" name="AutoShape 7">
            <a:extLst>
              <a:ext uri="{FF2B5EF4-FFF2-40B4-BE49-F238E27FC236}">
                <a16:creationId xmlns:a16="http://schemas.microsoft.com/office/drawing/2014/main" id="{3CDBB9C9-C5BE-4A1C-82F8-83D29DF2B148}"/>
              </a:ext>
            </a:extLst>
          </p:cNvPr>
          <p:cNvSpPr>
            <a:spLocks noChangeArrowheads="1"/>
          </p:cNvSpPr>
          <p:nvPr/>
        </p:nvSpPr>
        <p:spPr bwMode="auto">
          <a:xfrm>
            <a:off x="4804610" y="1882800"/>
            <a:ext cx="720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Aplicaciones</a:t>
            </a:r>
            <a:r>
              <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de </a:t>
            </a: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caja</a:t>
            </a:r>
            <a:endPar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87" name="AutoShape 7">
            <a:extLst>
              <a:ext uri="{FF2B5EF4-FFF2-40B4-BE49-F238E27FC236}">
                <a16:creationId xmlns:a16="http://schemas.microsoft.com/office/drawing/2014/main" id="{FFD8449A-D25F-450F-9DA8-5F5820C7CA65}"/>
              </a:ext>
            </a:extLst>
          </p:cNvPr>
          <p:cNvSpPr>
            <a:spLocks noChangeArrowheads="1"/>
          </p:cNvSpPr>
          <p:nvPr/>
        </p:nvSpPr>
        <p:spPr bwMode="auto">
          <a:xfrm>
            <a:off x="5489052" y="1882800"/>
            <a:ext cx="720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Gestión</a:t>
            </a:r>
            <a:r>
              <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de </a:t>
            </a: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cobros</a:t>
            </a:r>
            <a:endPar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88" name="AutoShape 7">
            <a:extLst>
              <a:ext uri="{FF2B5EF4-FFF2-40B4-BE49-F238E27FC236}">
                <a16:creationId xmlns:a16="http://schemas.microsoft.com/office/drawing/2014/main" id="{95D4168D-0181-4AF5-AC9E-E308F660252F}"/>
              </a:ext>
            </a:extLst>
          </p:cNvPr>
          <p:cNvSpPr>
            <a:spLocks noChangeArrowheads="1"/>
          </p:cNvSpPr>
          <p:nvPr/>
        </p:nvSpPr>
        <p:spPr bwMode="auto">
          <a:xfrm>
            <a:off x="6173494" y="1882800"/>
            <a:ext cx="720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lvl="0" algn="ctr" eaLnBrk="0" fontAlgn="base" hangingPunct="0">
              <a:spcBef>
                <a:spcPct val="50000"/>
              </a:spcBef>
              <a:spcAft>
                <a:spcPct val="0"/>
              </a:spcAft>
              <a:defRPr/>
            </a:pPr>
            <a:r>
              <a:rPr lang="en-US" sz="700" b="1" kern="0" dirty="0" err="1">
                <a:solidFill>
                  <a:srgbClr val="FFFFFF"/>
                </a:solidFill>
                <a:latin typeface="Arial" panose="020B0604020202020204" pitchFamily="34" charset="0"/>
                <a:cs typeface="Arial" panose="020B0604020202020204" pitchFamily="34" charset="0"/>
              </a:rPr>
              <a:t>Cierre</a:t>
            </a:r>
            <a:r>
              <a:rPr lang="en-US" sz="700" b="1" kern="0" dirty="0">
                <a:solidFill>
                  <a:srgbClr val="FFFFFF"/>
                </a:solidFill>
                <a:latin typeface="Arial" panose="020B0604020202020204" pitchFamily="34" charset="0"/>
                <a:cs typeface="Arial" panose="020B0604020202020204" pitchFamily="34" charset="0"/>
              </a:rPr>
              <a:t> </a:t>
            </a:r>
            <a:r>
              <a:rPr lang="en-US" sz="700" b="1" kern="0" dirty="0" err="1">
                <a:solidFill>
                  <a:srgbClr val="FFFFFF"/>
                </a:solidFill>
                <a:latin typeface="Arial" panose="020B0604020202020204" pitchFamily="34" charset="0"/>
                <a:cs typeface="Arial" panose="020B0604020202020204" pitchFamily="34" charset="0"/>
              </a:rPr>
              <a:t>mes</a:t>
            </a:r>
            <a:r>
              <a:rPr lang="en-US" sz="700" b="1" kern="0" dirty="0">
                <a:solidFill>
                  <a:srgbClr val="FFFFFF"/>
                </a:solidFill>
                <a:latin typeface="Arial" panose="020B0604020202020204" pitchFamily="34" charset="0"/>
                <a:cs typeface="Arial" panose="020B0604020202020204" pitchFamily="34" charset="0"/>
              </a:rPr>
              <a:t> (Month End)</a:t>
            </a:r>
          </a:p>
        </p:txBody>
      </p:sp>
      <p:sp>
        <p:nvSpPr>
          <p:cNvPr id="89" name="AutoShape 7">
            <a:extLst>
              <a:ext uri="{FF2B5EF4-FFF2-40B4-BE49-F238E27FC236}">
                <a16:creationId xmlns:a16="http://schemas.microsoft.com/office/drawing/2014/main" id="{8122B27E-C18E-489A-8CC4-47F107F28881}"/>
              </a:ext>
            </a:extLst>
          </p:cNvPr>
          <p:cNvSpPr>
            <a:spLocks noChangeArrowheads="1"/>
          </p:cNvSpPr>
          <p:nvPr/>
        </p:nvSpPr>
        <p:spPr bwMode="auto">
          <a:xfrm>
            <a:off x="6857936" y="1882814"/>
            <a:ext cx="720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700" b="1"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Análisis de cuentas a cobrar</a:t>
            </a:r>
            <a:endPar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0" name="AutoShape 7">
            <a:extLst>
              <a:ext uri="{FF2B5EF4-FFF2-40B4-BE49-F238E27FC236}">
                <a16:creationId xmlns:a16="http://schemas.microsoft.com/office/drawing/2014/main" id="{365517BB-3C29-43CF-9EA9-5C21D0823BEB}"/>
              </a:ext>
            </a:extLst>
          </p:cNvPr>
          <p:cNvSpPr>
            <a:spLocks noChangeArrowheads="1"/>
          </p:cNvSpPr>
          <p:nvPr/>
        </p:nvSpPr>
        <p:spPr bwMode="auto">
          <a:xfrm>
            <a:off x="7542375" y="1882814"/>
            <a:ext cx="720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700" b="1"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Gestión</a:t>
            </a:r>
            <a:r>
              <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700" b="1"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del proceso</a:t>
            </a:r>
            <a:endPar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grpSp>
        <p:nvGrpSpPr>
          <p:cNvPr id="95" name="Group 94">
            <a:extLst>
              <a:ext uri="{FF2B5EF4-FFF2-40B4-BE49-F238E27FC236}">
                <a16:creationId xmlns:a16="http://schemas.microsoft.com/office/drawing/2014/main" id="{42A50AE0-84BF-4073-BBBA-B106513F30EF}"/>
              </a:ext>
            </a:extLst>
          </p:cNvPr>
          <p:cNvGrpSpPr/>
          <p:nvPr/>
        </p:nvGrpSpPr>
        <p:grpSpPr>
          <a:xfrm>
            <a:off x="7680176" y="178744"/>
            <a:ext cx="3564392" cy="689878"/>
            <a:chOff x="7680176" y="178744"/>
            <a:chExt cx="3564392" cy="689878"/>
          </a:xfrm>
        </p:grpSpPr>
        <p:sp>
          <p:nvSpPr>
            <p:cNvPr id="96" name="KMATable0ValueChain2">
              <a:extLst>
                <a:ext uri="{FF2B5EF4-FFF2-40B4-BE49-F238E27FC236}">
                  <a16:creationId xmlns:a16="http://schemas.microsoft.com/office/drawing/2014/main" id="{D369B5D6-DF14-4853-8A05-1D78BE759606}"/>
                </a:ext>
              </a:extLst>
            </p:cNvPr>
            <p:cNvSpPr>
              <a:spLocks noChangeArrowheads="1"/>
            </p:cNvSpPr>
            <p:nvPr/>
          </p:nvSpPr>
          <p:spPr bwMode="auto">
            <a:xfrm>
              <a:off x="7680176" y="178744"/>
              <a:ext cx="3564392" cy="151256"/>
            </a:xfrm>
            <a:prstGeom prst="chevron">
              <a:avLst>
                <a:gd name="adj" fmla="val 21138"/>
              </a:avLst>
            </a:prstGeom>
            <a:solidFill>
              <a:schemeClr val="tx2"/>
            </a:solidFill>
            <a:ln>
              <a:noFill/>
            </a:ln>
          </p:spPr>
          <p:txBody>
            <a:bodyPr lIns="0" r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s-ES_tradnl" sz="10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Procesos de </a:t>
              </a:r>
              <a:r>
                <a:rPr kumimoji="0" lang="es-ES_tradnl" sz="10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Supply</a:t>
              </a:r>
              <a:r>
                <a:rPr kumimoji="0" lang="es-ES_tradnl" sz="10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a:t>
              </a:r>
              <a:r>
                <a:rPr kumimoji="0" lang="es-ES_tradnl" sz="10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Chain</a:t>
              </a:r>
              <a:r>
                <a:rPr kumimoji="0" lang="es-ES_tradnl" sz="10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 Producción</a:t>
              </a:r>
            </a:p>
          </p:txBody>
        </p:sp>
        <p:sp>
          <p:nvSpPr>
            <p:cNvPr id="97" name="Rounded Rectangle 68">
              <a:extLst>
                <a:ext uri="{FF2B5EF4-FFF2-40B4-BE49-F238E27FC236}">
                  <a16:creationId xmlns:a16="http://schemas.microsoft.com/office/drawing/2014/main" id="{48E71D77-339A-4AB8-A132-69A17151DAA4}"/>
                </a:ext>
              </a:extLst>
            </p:cNvPr>
            <p:cNvSpPr/>
            <p:nvPr/>
          </p:nvSpPr>
          <p:spPr>
            <a:xfrm>
              <a:off x="8105684" y="377237"/>
              <a:ext cx="756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err="1">
                  <a:solidFill>
                    <a:prstClr val="white"/>
                  </a:solidFill>
                  <a:latin typeface="Univers for KPMG Cond" panose="020B0606020202020204" pitchFamily="34" charset="0"/>
                </a:rPr>
                <a:t>Procurement</a:t>
              </a:r>
              <a:endParaRPr lang="es-ES" sz="900" i="1" dirty="0">
                <a:solidFill>
                  <a:prstClr val="white"/>
                </a:solidFill>
                <a:latin typeface="Univers for KPMG Cond" panose="020B0606020202020204" pitchFamily="34" charset="0"/>
              </a:endParaRPr>
            </a:p>
          </p:txBody>
        </p:sp>
        <p:sp>
          <p:nvSpPr>
            <p:cNvPr id="98" name="Rounded Rectangle 68">
              <a:extLst>
                <a:ext uri="{FF2B5EF4-FFF2-40B4-BE49-F238E27FC236}">
                  <a16:creationId xmlns:a16="http://schemas.microsoft.com/office/drawing/2014/main" id="{C8C32630-DD86-49B0-A353-F75C509CC282}"/>
                </a:ext>
              </a:extLst>
            </p:cNvPr>
            <p:cNvSpPr/>
            <p:nvPr/>
          </p:nvSpPr>
          <p:spPr>
            <a:xfrm>
              <a:off x="9053259" y="377237"/>
              <a:ext cx="756000" cy="216000"/>
            </a:xfrm>
            <a:prstGeom prst="roundRect">
              <a:avLst/>
            </a:prstGeom>
            <a:solidFill>
              <a:schemeClr val="accent6"/>
            </a:solidFill>
            <a:ln w="19050">
              <a:solidFill>
                <a:schemeClr val="accent6"/>
              </a:solidFill>
            </a:ln>
          </p:spPr>
          <p:txBody>
            <a:bodyPr lIns="0" tIns="0" rIns="0" bIns="0" anchor="ctr" anchorCtr="0"/>
            <a:lstStyle/>
            <a:p>
              <a:pPr algn="ctr"/>
              <a:r>
                <a:rPr lang="es-ES_tradnl" sz="900" b="1">
                  <a:solidFill>
                    <a:srgbClr val="FFFFFF"/>
                  </a:solidFill>
                  <a:latin typeface="Univers for KPMG Cond" panose="020B0606020202020204" pitchFamily="34" charset="0"/>
                  <a:cs typeface="Arial" panose="020B0604020202020204" pitchFamily="34" charset="0"/>
                </a:rPr>
                <a:t>Customer </a:t>
              </a:r>
              <a:r>
                <a:rPr lang="es-ES_tradnl" sz="900" b="1" dirty="0" err="1">
                  <a:solidFill>
                    <a:srgbClr val="FFFFFF"/>
                  </a:solidFill>
                  <a:latin typeface="Univers for KPMG Cond" panose="020B0606020202020204" pitchFamily="34" charset="0"/>
                  <a:cs typeface="Arial" panose="020B0604020202020204" pitchFamily="34" charset="0"/>
                </a:rPr>
                <a:t>Serv</a:t>
              </a:r>
              <a:endParaRPr lang="es-ES" sz="900" b="1" dirty="0">
                <a:solidFill>
                  <a:srgbClr val="FFFFFF"/>
                </a:solidFill>
                <a:latin typeface="Univers for KPMG Cond" panose="020B0606020202020204" pitchFamily="34" charset="0"/>
                <a:cs typeface="Arial" panose="020B0604020202020204" pitchFamily="34" charset="0"/>
              </a:endParaRPr>
            </a:p>
          </p:txBody>
        </p:sp>
        <p:sp>
          <p:nvSpPr>
            <p:cNvPr id="100" name="Rounded Rectangle 68">
              <a:extLst>
                <a:ext uri="{FF2B5EF4-FFF2-40B4-BE49-F238E27FC236}">
                  <a16:creationId xmlns:a16="http://schemas.microsoft.com/office/drawing/2014/main" id="{16725F24-CE70-48E3-A97A-200FB5214D8D}"/>
                </a:ext>
              </a:extLst>
            </p:cNvPr>
            <p:cNvSpPr/>
            <p:nvPr/>
          </p:nvSpPr>
          <p:spPr>
            <a:xfrm>
              <a:off x="9051714" y="652622"/>
              <a:ext cx="756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Logística</a:t>
              </a:r>
              <a:endParaRPr kumimoji="0" lang="es-ES"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101" name="Rounded Rectangle 68">
              <a:extLst>
                <a:ext uri="{FF2B5EF4-FFF2-40B4-BE49-F238E27FC236}">
                  <a16:creationId xmlns:a16="http://schemas.microsoft.com/office/drawing/2014/main" id="{4F23F417-520B-449C-B551-92BF9CC5B774}"/>
                </a:ext>
              </a:extLst>
            </p:cNvPr>
            <p:cNvSpPr/>
            <p:nvPr/>
          </p:nvSpPr>
          <p:spPr>
            <a:xfrm>
              <a:off x="10011843" y="377237"/>
              <a:ext cx="756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Planificación</a:t>
              </a:r>
              <a:endParaRPr kumimoji="0" lang="es-ES"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102" name="Rounded Rectangle 68">
              <a:extLst>
                <a:ext uri="{FF2B5EF4-FFF2-40B4-BE49-F238E27FC236}">
                  <a16:creationId xmlns:a16="http://schemas.microsoft.com/office/drawing/2014/main" id="{79AEBC82-F525-4BA5-B7F1-5F93161CA02A}"/>
                </a:ext>
              </a:extLst>
            </p:cNvPr>
            <p:cNvSpPr/>
            <p:nvPr/>
          </p:nvSpPr>
          <p:spPr>
            <a:xfrm>
              <a:off x="10011843" y="649565"/>
              <a:ext cx="756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Forestal</a:t>
              </a:r>
              <a:endParaRPr kumimoji="0" lang="es-ES"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103" name="Rounded Rectangle 68">
              <a:extLst>
                <a:ext uri="{FF2B5EF4-FFF2-40B4-BE49-F238E27FC236}">
                  <a16:creationId xmlns:a16="http://schemas.microsoft.com/office/drawing/2014/main" id="{F82C6031-0EC1-4504-BF8C-0E5199592330}"/>
                </a:ext>
              </a:extLst>
            </p:cNvPr>
            <p:cNvSpPr/>
            <p:nvPr/>
          </p:nvSpPr>
          <p:spPr>
            <a:xfrm>
              <a:off x="8103822" y="651770"/>
              <a:ext cx="756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Producción</a:t>
              </a:r>
              <a:endParaRPr kumimoji="0" lang="es-ES"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grpSp>
      <p:grpSp>
        <p:nvGrpSpPr>
          <p:cNvPr id="62" name="Group 61">
            <a:extLst>
              <a:ext uri="{FF2B5EF4-FFF2-40B4-BE49-F238E27FC236}">
                <a16:creationId xmlns:a16="http://schemas.microsoft.com/office/drawing/2014/main" id="{AB5AA3C4-79F0-4636-AE5A-C0CD91A84528}"/>
              </a:ext>
            </a:extLst>
          </p:cNvPr>
          <p:cNvGrpSpPr/>
          <p:nvPr/>
        </p:nvGrpSpPr>
        <p:grpSpPr>
          <a:xfrm>
            <a:off x="5006877" y="44624"/>
            <a:ext cx="2119585" cy="744515"/>
            <a:chOff x="5006877" y="44624"/>
            <a:chExt cx="2119585" cy="826693"/>
          </a:xfrm>
        </p:grpSpPr>
        <p:sp>
          <p:nvSpPr>
            <p:cNvPr id="64" name="AutoShape 7">
              <a:extLst>
                <a:ext uri="{FF2B5EF4-FFF2-40B4-BE49-F238E27FC236}">
                  <a16:creationId xmlns:a16="http://schemas.microsoft.com/office/drawing/2014/main" id="{CB72E9A0-2942-4258-AE63-DA8C596D8766}"/>
                </a:ext>
              </a:extLst>
            </p:cNvPr>
            <p:cNvSpPr>
              <a:spLocks noChangeArrowheads="1"/>
            </p:cNvSpPr>
            <p:nvPr/>
          </p:nvSpPr>
          <p:spPr bwMode="auto">
            <a:xfrm>
              <a:off x="5006877" y="655317"/>
              <a:ext cx="396000" cy="216000"/>
            </a:xfrm>
            <a:prstGeom prst="chevron">
              <a:avLst>
                <a:gd name="adj" fmla="val 19758"/>
              </a:avLst>
            </a:prstGeom>
            <a:solidFill>
              <a:srgbClr val="F68D2E"/>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67"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1" y="74832"/>
              <a:ext cx="396000" cy="216000"/>
            </a:xfrm>
            <a:prstGeom prst="chevron">
              <a:avLst>
                <a:gd name="adj" fmla="val 19758"/>
              </a:avLst>
            </a:prstGeom>
            <a:solidFill>
              <a:schemeClr val="accent5"/>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8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endParaRPr>
            </a:p>
          </p:txBody>
        </p:sp>
        <p:sp>
          <p:nvSpPr>
            <p:cNvPr id="69"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0" y="348584"/>
              <a:ext cx="396000" cy="216000"/>
            </a:xfrm>
            <a:prstGeom prst="chevron">
              <a:avLst>
                <a:gd name="adj" fmla="val 19758"/>
              </a:avLst>
            </a:prstGeom>
            <a:solidFill>
              <a:schemeClr val="bg2"/>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72" name="TextBox 71"/>
            <p:cNvSpPr txBox="1"/>
            <p:nvPr/>
          </p:nvSpPr>
          <p:spPr>
            <a:xfrm>
              <a:off x="5470278" y="44624"/>
              <a:ext cx="1656184" cy="204322"/>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err="1">
                  <a:ln>
                    <a:noFill/>
                  </a:ln>
                  <a:solidFill>
                    <a:srgbClr val="00338D"/>
                  </a:solidFill>
                  <a:effectLst/>
                  <a:uLnTx/>
                  <a:uFillTx/>
                  <a:latin typeface="Arial"/>
                  <a:ea typeface="+mn-ea"/>
                  <a:cs typeface="+mn-cs"/>
                </a:rPr>
                <a:t>Supply</a:t>
              </a:r>
              <a:r>
                <a:rPr kumimoji="0" lang="es-ES" sz="1100" b="0" i="0" u="none" strike="noStrike" kern="1200" cap="none" spc="0" normalizeH="0" baseline="0" noProof="0" dirty="0">
                  <a:ln>
                    <a:noFill/>
                  </a:ln>
                  <a:solidFill>
                    <a:srgbClr val="00338D"/>
                  </a:solidFill>
                  <a:effectLst/>
                  <a:uLnTx/>
                  <a:uFillTx/>
                  <a:latin typeface="Arial"/>
                  <a:ea typeface="+mn-ea"/>
                  <a:cs typeface="+mn-cs"/>
                </a:rPr>
                <a:t> </a:t>
              </a:r>
              <a:r>
                <a:rPr kumimoji="0" lang="es-ES" sz="1100" b="0" i="0" u="none" strike="noStrike" kern="1200" cap="none" spc="0" normalizeH="0" baseline="0" noProof="0" dirty="0" err="1">
                  <a:ln>
                    <a:noFill/>
                  </a:ln>
                  <a:solidFill>
                    <a:srgbClr val="00338D"/>
                  </a:solidFill>
                  <a:effectLst/>
                  <a:uLnTx/>
                  <a:uFillTx/>
                  <a:latin typeface="Arial"/>
                  <a:ea typeface="+mn-ea"/>
                  <a:cs typeface="+mn-cs"/>
                </a:rPr>
                <a:t>Chain</a:t>
              </a:r>
              <a:endParaRPr kumimoji="0" lang="es-ES" sz="1100" b="0" i="0" u="none" strike="noStrike" kern="1200" cap="none" spc="0" normalizeH="0" baseline="0" noProof="0" dirty="0">
                <a:ln>
                  <a:noFill/>
                </a:ln>
                <a:solidFill>
                  <a:srgbClr val="00338D"/>
                </a:solidFill>
                <a:effectLst/>
                <a:uLnTx/>
                <a:uFillTx/>
                <a:latin typeface="Arial"/>
                <a:ea typeface="+mn-ea"/>
                <a:cs typeface="+mn-cs"/>
              </a:endParaRPr>
            </a:p>
          </p:txBody>
        </p:sp>
        <p:sp>
          <p:nvSpPr>
            <p:cNvPr id="76" name="TextBox 75"/>
            <p:cNvSpPr txBox="1"/>
            <p:nvPr/>
          </p:nvSpPr>
          <p:spPr>
            <a:xfrm>
              <a:off x="5470278" y="328440"/>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Finanzas</a:t>
              </a:r>
            </a:p>
          </p:txBody>
        </p:sp>
        <p:sp>
          <p:nvSpPr>
            <p:cNvPr id="77" name="TextBox 76">
              <a:extLst>
                <a:ext uri="{FF2B5EF4-FFF2-40B4-BE49-F238E27FC236}">
                  <a16:creationId xmlns:a16="http://schemas.microsoft.com/office/drawing/2014/main" id="{7F0ED837-5337-47B6-AC8C-3872F871071C}"/>
                </a:ext>
              </a:extLst>
            </p:cNvPr>
            <p:cNvSpPr txBox="1"/>
            <p:nvPr/>
          </p:nvSpPr>
          <p:spPr>
            <a:xfrm>
              <a:off x="5470278" y="625943"/>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Producción</a:t>
              </a:r>
            </a:p>
          </p:txBody>
        </p:sp>
      </p:grpSp>
      <p:sp>
        <p:nvSpPr>
          <p:cNvPr id="60" name="Rectangle 59">
            <a:extLst>
              <a:ext uri="{FF2B5EF4-FFF2-40B4-BE49-F238E27FC236}">
                <a16:creationId xmlns:a16="http://schemas.microsoft.com/office/drawing/2014/main" id="{3F744ECD-569A-CF41-A33E-9576B35677CE}"/>
              </a:ext>
            </a:extLst>
          </p:cNvPr>
          <p:cNvSpPr/>
          <p:nvPr/>
        </p:nvSpPr>
        <p:spPr>
          <a:xfrm>
            <a:off x="10928417" y="1408142"/>
            <a:ext cx="1127448" cy="6859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AU" sz="1500" dirty="0">
                <a:solidFill>
                  <a:schemeClr val="bg1"/>
                </a:solidFill>
              </a:rPr>
              <a:t>To update</a:t>
            </a:r>
          </a:p>
        </p:txBody>
      </p:sp>
    </p:spTree>
    <p:extLst>
      <p:ext uri="{BB962C8B-B14F-4D97-AF65-F5344CB8AC3E}">
        <p14:creationId xmlns:p14="http://schemas.microsoft.com/office/powerpoint/2010/main" val="529835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32991" name="think-cell Slide" r:id="rId6" imgW="216" imgH="216" progId="TCLayout.ActiveDocument.1">
                  <p:embed/>
                </p:oleObj>
              </mc:Choice>
              <mc:Fallback>
                <p:oleObj name="think-cell Slide" r:id="rId6" imgW="216" imgH="216" progId="TCLayout.ActiveDocument.1">
                  <p:embed/>
                  <p:pic>
                    <p:nvPicPr>
                      <p:cNvPr id="4" name="Object 3" hidden="1"/>
                      <p:cNvPicPr/>
                      <p:nvPr/>
                    </p:nvPicPr>
                    <p:blipFill>
                      <a:blip r:embed="rId7"/>
                      <a:stretch>
                        <a:fillRect/>
                      </a:stretch>
                    </p:blipFill>
                    <p:spPr>
                      <a:xfrm>
                        <a:off x="1525589" y="1589"/>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DE92D78-B88A-4237-B719-CF68C8EF0807}"/>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4000" b="0" i="0" u="none" strike="noStrike" kern="1200" cap="none" spc="0" normalizeH="0" baseline="0" noProof="0" dirty="0">
              <a:ln>
                <a:noFill/>
              </a:ln>
              <a:solidFill>
                <a:prstClr val="white"/>
              </a:solidFill>
              <a:effectLst/>
              <a:uLnTx/>
              <a:uFillTx/>
              <a:latin typeface="KPMG Extralight" panose="020B0303030202040204" pitchFamily="34" charset="0"/>
              <a:ea typeface="+mn-ea"/>
              <a:cs typeface="+mn-cs"/>
              <a:sym typeface="KPMG Extralight" panose="020B0303030202040204" pitchFamily="34" charset="0"/>
            </a:endParaRPr>
          </a:p>
        </p:txBody>
      </p:sp>
      <p:sp>
        <p:nvSpPr>
          <p:cNvPr id="47" name="Title 1"/>
          <p:cNvSpPr>
            <a:spLocks noGrp="1"/>
          </p:cNvSpPr>
          <p:nvPr>
            <p:ph type="title"/>
          </p:nvPr>
        </p:nvSpPr>
        <p:spPr>
          <a:xfrm>
            <a:off x="990000" y="167350"/>
            <a:ext cx="8478958" cy="687855"/>
          </a:xfrm>
        </p:spPr>
        <p:txBody>
          <a:bodyPr/>
          <a:lstStyle/>
          <a:p>
            <a:r>
              <a:rPr lang="es-ES_tradnl" sz="2400" b="1" dirty="0">
                <a:solidFill>
                  <a:srgbClr val="00338D"/>
                </a:solidFill>
              </a:rPr>
              <a:t>2.2. Procesos</a:t>
            </a:r>
            <a:br>
              <a:rPr lang="es-ES_tradnl" sz="4000" b="1" dirty="0">
                <a:solidFill>
                  <a:srgbClr val="00338D"/>
                </a:solidFill>
              </a:rPr>
            </a:br>
            <a:r>
              <a:rPr lang="es-ES_tradnl" sz="4000" dirty="0" err="1">
                <a:solidFill>
                  <a:srgbClr val="00338D"/>
                </a:solidFill>
              </a:rPr>
              <a:t>Supply</a:t>
            </a:r>
            <a:r>
              <a:rPr lang="es-ES_tradnl" sz="4000" dirty="0">
                <a:solidFill>
                  <a:srgbClr val="00338D"/>
                </a:solidFill>
              </a:rPr>
              <a:t> </a:t>
            </a:r>
            <a:r>
              <a:rPr lang="es-ES_tradnl" sz="4000" dirty="0" err="1">
                <a:solidFill>
                  <a:srgbClr val="00338D"/>
                </a:solidFill>
              </a:rPr>
              <a:t>Chain</a:t>
            </a:r>
            <a:br>
              <a:rPr lang="es-ES_tradnl" sz="4000" b="1" dirty="0"/>
            </a:br>
            <a:endParaRPr lang="es-ES_tradnl" sz="4000" dirty="0"/>
          </a:p>
        </p:txBody>
      </p:sp>
      <p:sp>
        <p:nvSpPr>
          <p:cNvPr id="49" name="Rectangle 23"/>
          <p:cNvSpPr>
            <a:spLocks noChangeArrowheads="1"/>
          </p:cNvSpPr>
          <p:nvPr/>
        </p:nvSpPr>
        <p:spPr bwMode="auto">
          <a:xfrm>
            <a:off x="1271588" y="3010335"/>
            <a:ext cx="9648825" cy="3301134"/>
          </a:xfrm>
          <a:prstGeom prst="rect">
            <a:avLst/>
          </a:prstGeom>
          <a:noFill/>
          <a:ln w="12700">
            <a:solidFill>
              <a:srgbClr val="00A3A1"/>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Arial"/>
              <a:ea typeface="+mn-ea"/>
              <a:cs typeface="+mn-cs"/>
            </a:endParaRPr>
          </a:p>
        </p:txBody>
      </p:sp>
      <p:sp>
        <p:nvSpPr>
          <p:cNvPr id="46" name="Rectangle 23"/>
          <p:cNvSpPr>
            <a:spLocks noChangeArrowheads="1"/>
          </p:cNvSpPr>
          <p:nvPr/>
        </p:nvSpPr>
        <p:spPr bwMode="auto">
          <a:xfrm>
            <a:off x="1271588" y="1240797"/>
            <a:ext cx="7560140" cy="1377708"/>
          </a:xfrm>
          <a:prstGeom prst="rect">
            <a:avLst/>
          </a:prstGeom>
          <a:noFill/>
          <a:ln w="12700">
            <a:solidFill>
              <a:srgbClr val="00266A"/>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Arial"/>
              <a:ea typeface="+mn-ea"/>
              <a:cs typeface="+mn-cs"/>
            </a:endParaRPr>
          </a:p>
        </p:txBody>
      </p:sp>
      <p:sp>
        <p:nvSpPr>
          <p:cNvPr id="50" name="14 Rectángulo redondeado"/>
          <p:cNvSpPr/>
          <p:nvPr/>
        </p:nvSpPr>
        <p:spPr>
          <a:xfrm>
            <a:off x="1271464" y="1036475"/>
            <a:ext cx="2440800" cy="360000"/>
          </a:xfrm>
          <a:prstGeom prst="roundRect">
            <a:avLst/>
          </a:prstGeom>
          <a:solidFill>
            <a:schemeClr val="tx2">
              <a:lumMod val="75000"/>
            </a:schemeClr>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2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Taxonomía</a:t>
            </a:r>
          </a:p>
        </p:txBody>
      </p:sp>
      <p:grpSp>
        <p:nvGrpSpPr>
          <p:cNvPr id="13" name="Group 12">
            <a:extLst>
              <a:ext uri="{FF2B5EF4-FFF2-40B4-BE49-F238E27FC236}">
                <a16:creationId xmlns:a16="http://schemas.microsoft.com/office/drawing/2014/main" id="{3743C344-F426-4131-95C4-D95DF336F0E7}"/>
              </a:ext>
            </a:extLst>
          </p:cNvPr>
          <p:cNvGrpSpPr/>
          <p:nvPr/>
        </p:nvGrpSpPr>
        <p:grpSpPr>
          <a:xfrm>
            <a:off x="3485188" y="902264"/>
            <a:ext cx="432000" cy="432000"/>
            <a:chOff x="2288002" y="902264"/>
            <a:chExt cx="432000" cy="432000"/>
          </a:xfrm>
        </p:grpSpPr>
        <p:sp>
          <p:nvSpPr>
            <p:cNvPr id="9" name="Oval 8"/>
            <p:cNvSpPr/>
            <p:nvPr/>
          </p:nvSpPr>
          <p:spPr>
            <a:xfrm>
              <a:off x="2288002" y="902264"/>
              <a:ext cx="432000" cy="432000"/>
            </a:xfrm>
            <a:prstGeom prst="ellipse">
              <a:avLst/>
            </a:prstGeom>
            <a:solidFill>
              <a:srgbClr val="00486D"/>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8" name="Freeform 4814"/>
            <p:cNvSpPr>
              <a:spLocks noEditPoints="1"/>
            </p:cNvSpPr>
            <p:nvPr/>
          </p:nvSpPr>
          <p:spPr bwMode="auto">
            <a:xfrm>
              <a:off x="2333042" y="972867"/>
              <a:ext cx="254028" cy="305679"/>
            </a:xfrm>
            <a:custGeom>
              <a:avLst/>
              <a:gdLst>
                <a:gd name="T0" fmla="*/ 148 w 280"/>
                <a:gd name="T1" fmla="*/ 304 h 372"/>
                <a:gd name="T2" fmla="*/ 148 w 280"/>
                <a:gd name="T3" fmla="*/ 98 h 372"/>
                <a:gd name="T4" fmla="*/ 164 w 280"/>
                <a:gd name="T5" fmla="*/ 92 h 372"/>
                <a:gd name="T6" fmla="*/ 180 w 280"/>
                <a:gd name="T7" fmla="*/ 72 h 372"/>
                <a:gd name="T8" fmla="*/ 186 w 280"/>
                <a:gd name="T9" fmla="*/ 48 h 372"/>
                <a:gd name="T10" fmla="*/ 178 w 280"/>
                <a:gd name="T11" fmla="*/ 20 h 372"/>
                <a:gd name="T12" fmla="*/ 160 w 280"/>
                <a:gd name="T13" fmla="*/ 48 h 372"/>
                <a:gd name="T14" fmla="*/ 106 w 280"/>
                <a:gd name="T15" fmla="*/ 0 h 372"/>
                <a:gd name="T16" fmla="*/ 80 w 280"/>
                <a:gd name="T17" fmla="*/ 32 h 372"/>
                <a:gd name="T18" fmla="*/ 78 w 280"/>
                <a:gd name="T19" fmla="*/ 56 h 372"/>
                <a:gd name="T20" fmla="*/ 88 w 280"/>
                <a:gd name="T21" fmla="*/ 80 h 372"/>
                <a:gd name="T22" fmla="*/ 108 w 280"/>
                <a:gd name="T23" fmla="*/ 96 h 372"/>
                <a:gd name="T24" fmla="*/ 116 w 280"/>
                <a:gd name="T25" fmla="*/ 300 h 372"/>
                <a:gd name="T26" fmla="*/ 108 w 280"/>
                <a:gd name="T27" fmla="*/ 308 h 372"/>
                <a:gd name="T28" fmla="*/ 96 w 280"/>
                <a:gd name="T29" fmla="*/ 336 h 372"/>
                <a:gd name="T30" fmla="*/ 98 w 280"/>
                <a:gd name="T31" fmla="*/ 350 h 372"/>
                <a:gd name="T32" fmla="*/ 106 w 280"/>
                <a:gd name="T33" fmla="*/ 360 h 372"/>
                <a:gd name="T34" fmla="*/ 124 w 280"/>
                <a:gd name="T35" fmla="*/ 370 h 372"/>
                <a:gd name="T36" fmla="*/ 140 w 280"/>
                <a:gd name="T37" fmla="*/ 370 h 372"/>
                <a:gd name="T38" fmla="*/ 158 w 280"/>
                <a:gd name="T39" fmla="*/ 360 h 372"/>
                <a:gd name="T40" fmla="*/ 168 w 280"/>
                <a:gd name="T41" fmla="*/ 342 h 372"/>
                <a:gd name="T42" fmla="*/ 168 w 280"/>
                <a:gd name="T43" fmla="*/ 328 h 372"/>
                <a:gd name="T44" fmla="*/ 158 w 280"/>
                <a:gd name="T45" fmla="*/ 310 h 372"/>
                <a:gd name="T46" fmla="*/ 144 w 280"/>
                <a:gd name="T47" fmla="*/ 346 h 372"/>
                <a:gd name="T48" fmla="*/ 132 w 280"/>
                <a:gd name="T49" fmla="*/ 352 h 372"/>
                <a:gd name="T50" fmla="*/ 120 w 280"/>
                <a:gd name="T51" fmla="*/ 346 h 372"/>
                <a:gd name="T52" fmla="*/ 116 w 280"/>
                <a:gd name="T53" fmla="*/ 336 h 372"/>
                <a:gd name="T54" fmla="*/ 120 w 280"/>
                <a:gd name="T55" fmla="*/ 324 h 372"/>
                <a:gd name="T56" fmla="*/ 132 w 280"/>
                <a:gd name="T57" fmla="*/ 320 h 372"/>
                <a:gd name="T58" fmla="*/ 144 w 280"/>
                <a:gd name="T59" fmla="*/ 324 h 372"/>
                <a:gd name="T60" fmla="*/ 148 w 280"/>
                <a:gd name="T61" fmla="*/ 336 h 372"/>
                <a:gd name="T62" fmla="*/ 144 w 280"/>
                <a:gd name="T63" fmla="*/ 346 h 372"/>
                <a:gd name="T64" fmla="*/ 186 w 280"/>
                <a:gd name="T65" fmla="*/ 318 h 372"/>
                <a:gd name="T66" fmla="*/ 172 w 280"/>
                <a:gd name="T67" fmla="*/ 296 h 372"/>
                <a:gd name="T68" fmla="*/ 168 w 280"/>
                <a:gd name="T69" fmla="*/ 286 h 372"/>
                <a:gd name="T70" fmla="*/ 168 w 280"/>
                <a:gd name="T71" fmla="*/ 250 h 372"/>
                <a:gd name="T72" fmla="*/ 172 w 280"/>
                <a:gd name="T73" fmla="*/ 190 h 372"/>
                <a:gd name="T74" fmla="*/ 178 w 280"/>
                <a:gd name="T75" fmla="*/ 194 h 372"/>
                <a:gd name="T76" fmla="*/ 186 w 280"/>
                <a:gd name="T77" fmla="*/ 190 h 372"/>
                <a:gd name="T78" fmla="*/ 188 w 280"/>
                <a:gd name="T79" fmla="*/ 180 h 372"/>
                <a:gd name="T80" fmla="*/ 168 w 280"/>
                <a:gd name="T81" fmla="*/ 150 h 372"/>
                <a:gd name="T82" fmla="*/ 204 w 280"/>
                <a:gd name="T83" fmla="*/ 158 h 372"/>
                <a:gd name="T84" fmla="*/ 212 w 280"/>
                <a:gd name="T85" fmla="*/ 160 h 372"/>
                <a:gd name="T86" fmla="*/ 218 w 280"/>
                <a:gd name="T87" fmla="*/ 158 h 372"/>
                <a:gd name="T88" fmla="*/ 220 w 280"/>
                <a:gd name="T89" fmla="*/ 146 h 372"/>
                <a:gd name="T90" fmla="*/ 216 w 280"/>
                <a:gd name="T91" fmla="*/ 102 h 372"/>
                <a:gd name="T92" fmla="*/ 240 w 280"/>
                <a:gd name="T93" fmla="*/ 126 h 372"/>
                <a:gd name="T94" fmla="*/ 248 w 280"/>
                <a:gd name="T95" fmla="*/ 126 h 372"/>
                <a:gd name="T96" fmla="*/ 254 w 280"/>
                <a:gd name="T97" fmla="*/ 122 h 372"/>
                <a:gd name="T98" fmla="*/ 252 w 280"/>
                <a:gd name="T99" fmla="*/ 110 h 372"/>
                <a:gd name="T100" fmla="*/ 84 w 280"/>
                <a:gd name="T101" fmla="*/ 234 h 372"/>
                <a:gd name="T102" fmla="*/ 96 w 280"/>
                <a:gd name="T103" fmla="*/ 292 h 372"/>
                <a:gd name="T104" fmla="*/ 0 w 280"/>
                <a:gd name="T105" fmla="*/ 318 h 372"/>
                <a:gd name="T106" fmla="*/ 72 w 280"/>
                <a:gd name="T107" fmla="*/ 290 h 372"/>
                <a:gd name="T108" fmla="*/ 80 w 280"/>
                <a:gd name="T109" fmla="*/ 292 h 372"/>
                <a:gd name="T110" fmla="*/ 86 w 280"/>
                <a:gd name="T111" fmla="*/ 290 h 372"/>
                <a:gd name="T112" fmla="*/ 88 w 280"/>
                <a:gd name="T113" fmla="*/ 278 h 372"/>
                <a:gd name="T114" fmla="*/ 84 w 280"/>
                <a:gd name="T115" fmla="*/ 23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0" h="372">
                  <a:moveTo>
                    <a:pt x="158" y="310"/>
                  </a:moveTo>
                  <a:lnTo>
                    <a:pt x="158" y="310"/>
                  </a:lnTo>
                  <a:lnTo>
                    <a:pt x="148" y="304"/>
                  </a:lnTo>
                  <a:lnTo>
                    <a:pt x="148" y="304"/>
                  </a:lnTo>
                  <a:lnTo>
                    <a:pt x="148" y="300"/>
                  </a:lnTo>
                  <a:lnTo>
                    <a:pt x="148" y="98"/>
                  </a:lnTo>
                  <a:lnTo>
                    <a:pt x="148" y="98"/>
                  </a:lnTo>
                  <a:lnTo>
                    <a:pt x="156" y="96"/>
                  </a:lnTo>
                  <a:lnTo>
                    <a:pt x="164" y="92"/>
                  </a:lnTo>
                  <a:lnTo>
                    <a:pt x="170" y="86"/>
                  </a:lnTo>
                  <a:lnTo>
                    <a:pt x="176" y="80"/>
                  </a:lnTo>
                  <a:lnTo>
                    <a:pt x="180" y="72"/>
                  </a:lnTo>
                  <a:lnTo>
                    <a:pt x="184" y="64"/>
                  </a:lnTo>
                  <a:lnTo>
                    <a:pt x="186" y="56"/>
                  </a:lnTo>
                  <a:lnTo>
                    <a:pt x="186" y="48"/>
                  </a:lnTo>
                  <a:lnTo>
                    <a:pt x="186" y="48"/>
                  </a:lnTo>
                  <a:lnTo>
                    <a:pt x="184" y="32"/>
                  </a:lnTo>
                  <a:lnTo>
                    <a:pt x="178" y="20"/>
                  </a:lnTo>
                  <a:lnTo>
                    <a:pt x="170" y="10"/>
                  </a:lnTo>
                  <a:lnTo>
                    <a:pt x="160" y="0"/>
                  </a:lnTo>
                  <a:lnTo>
                    <a:pt x="160" y="48"/>
                  </a:lnTo>
                  <a:lnTo>
                    <a:pt x="106" y="48"/>
                  </a:lnTo>
                  <a:lnTo>
                    <a:pt x="106" y="0"/>
                  </a:lnTo>
                  <a:lnTo>
                    <a:pt x="106" y="0"/>
                  </a:lnTo>
                  <a:lnTo>
                    <a:pt x="94" y="10"/>
                  </a:lnTo>
                  <a:lnTo>
                    <a:pt x="86" y="20"/>
                  </a:lnTo>
                  <a:lnTo>
                    <a:pt x="80" y="32"/>
                  </a:lnTo>
                  <a:lnTo>
                    <a:pt x="78" y="48"/>
                  </a:lnTo>
                  <a:lnTo>
                    <a:pt x="78" y="48"/>
                  </a:lnTo>
                  <a:lnTo>
                    <a:pt x="78" y="56"/>
                  </a:lnTo>
                  <a:lnTo>
                    <a:pt x="82" y="64"/>
                  </a:lnTo>
                  <a:lnTo>
                    <a:pt x="84" y="72"/>
                  </a:lnTo>
                  <a:lnTo>
                    <a:pt x="88" y="80"/>
                  </a:lnTo>
                  <a:lnTo>
                    <a:pt x="94" y="86"/>
                  </a:lnTo>
                  <a:lnTo>
                    <a:pt x="100" y="92"/>
                  </a:lnTo>
                  <a:lnTo>
                    <a:pt x="108" y="96"/>
                  </a:lnTo>
                  <a:lnTo>
                    <a:pt x="116" y="98"/>
                  </a:lnTo>
                  <a:lnTo>
                    <a:pt x="116" y="300"/>
                  </a:lnTo>
                  <a:lnTo>
                    <a:pt x="116" y="300"/>
                  </a:lnTo>
                  <a:lnTo>
                    <a:pt x="116" y="304"/>
                  </a:lnTo>
                  <a:lnTo>
                    <a:pt x="116" y="304"/>
                  </a:lnTo>
                  <a:lnTo>
                    <a:pt x="108" y="308"/>
                  </a:lnTo>
                  <a:lnTo>
                    <a:pt x="102" y="316"/>
                  </a:lnTo>
                  <a:lnTo>
                    <a:pt x="98" y="326"/>
                  </a:lnTo>
                  <a:lnTo>
                    <a:pt x="96" y="336"/>
                  </a:lnTo>
                  <a:lnTo>
                    <a:pt x="96" y="336"/>
                  </a:lnTo>
                  <a:lnTo>
                    <a:pt x="96" y="342"/>
                  </a:lnTo>
                  <a:lnTo>
                    <a:pt x="98" y="350"/>
                  </a:lnTo>
                  <a:lnTo>
                    <a:pt x="102" y="356"/>
                  </a:lnTo>
                  <a:lnTo>
                    <a:pt x="106" y="360"/>
                  </a:lnTo>
                  <a:lnTo>
                    <a:pt x="106" y="360"/>
                  </a:lnTo>
                  <a:lnTo>
                    <a:pt x="112" y="366"/>
                  </a:lnTo>
                  <a:lnTo>
                    <a:pt x="118" y="368"/>
                  </a:lnTo>
                  <a:lnTo>
                    <a:pt x="124" y="370"/>
                  </a:lnTo>
                  <a:lnTo>
                    <a:pt x="132" y="372"/>
                  </a:lnTo>
                  <a:lnTo>
                    <a:pt x="132" y="372"/>
                  </a:lnTo>
                  <a:lnTo>
                    <a:pt x="140" y="370"/>
                  </a:lnTo>
                  <a:lnTo>
                    <a:pt x="146" y="368"/>
                  </a:lnTo>
                  <a:lnTo>
                    <a:pt x="152" y="366"/>
                  </a:lnTo>
                  <a:lnTo>
                    <a:pt x="158" y="360"/>
                  </a:lnTo>
                  <a:lnTo>
                    <a:pt x="162" y="356"/>
                  </a:lnTo>
                  <a:lnTo>
                    <a:pt x="166" y="350"/>
                  </a:lnTo>
                  <a:lnTo>
                    <a:pt x="168" y="342"/>
                  </a:lnTo>
                  <a:lnTo>
                    <a:pt x="168" y="336"/>
                  </a:lnTo>
                  <a:lnTo>
                    <a:pt x="168" y="336"/>
                  </a:lnTo>
                  <a:lnTo>
                    <a:pt x="168" y="328"/>
                  </a:lnTo>
                  <a:lnTo>
                    <a:pt x="166" y="322"/>
                  </a:lnTo>
                  <a:lnTo>
                    <a:pt x="162" y="316"/>
                  </a:lnTo>
                  <a:lnTo>
                    <a:pt x="158" y="310"/>
                  </a:lnTo>
                  <a:lnTo>
                    <a:pt x="158" y="310"/>
                  </a:lnTo>
                  <a:close/>
                  <a:moveTo>
                    <a:pt x="144" y="346"/>
                  </a:moveTo>
                  <a:lnTo>
                    <a:pt x="144" y="346"/>
                  </a:lnTo>
                  <a:lnTo>
                    <a:pt x="138" y="350"/>
                  </a:lnTo>
                  <a:lnTo>
                    <a:pt x="132" y="352"/>
                  </a:lnTo>
                  <a:lnTo>
                    <a:pt x="132" y="352"/>
                  </a:lnTo>
                  <a:lnTo>
                    <a:pt x="126" y="350"/>
                  </a:lnTo>
                  <a:lnTo>
                    <a:pt x="120" y="346"/>
                  </a:lnTo>
                  <a:lnTo>
                    <a:pt x="120" y="346"/>
                  </a:lnTo>
                  <a:lnTo>
                    <a:pt x="118" y="342"/>
                  </a:lnTo>
                  <a:lnTo>
                    <a:pt x="116" y="336"/>
                  </a:lnTo>
                  <a:lnTo>
                    <a:pt x="116" y="336"/>
                  </a:lnTo>
                  <a:lnTo>
                    <a:pt x="118" y="330"/>
                  </a:lnTo>
                  <a:lnTo>
                    <a:pt x="120" y="324"/>
                  </a:lnTo>
                  <a:lnTo>
                    <a:pt x="120" y="324"/>
                  </a:lnTo>
                  <a:lnTo>
                    <a:pt x="126" y="320"/>
                  </a:lnTo>
                  <a:lnTo>
                    <a:pt x="132" y="320"/>
                  </a:lnTo>
                  <a:lnTo>
                    <a:pt x="132" y="320"/>
                  </a:lnTo>
                  <a:lnTo>
                    <a:pt x="138" y="320"/>
                  </a:lnTo>
                  <a:lnTo>
                    <a:pt x="144" y="324"/>
                  </a:lnTo>
                  <a:lnTo>
                    <a:pt x="144" y="324"/>
                  </a:lnTo>
                  <a:lnTo>
                    <a:pt x="146" y="330"/>
                  </a:lnTo>
                  <a:lnTo>
                    <a:pt x="148" y="336"/>
                  </a:lnTo>
                  <a:lnTo>
                    <a:pt x="148" y="336"/>
                  </a:lnTo>
                  <a:lnTo>
                    <a:pt x="146" y="342"/>
                  </a:lnTo>
                  <a:lnTo>
                    <a:pt x="144" y="346"/>
                  </a:lnTo>
                  <a:lnTo>
                    <a:pt x="144" y="346"/>
                  </a:lnTo>
                  <a:close/>
                  <a:moveTo>
                    <a:pt x="280" y="38"/>
                  </a:moveTo>
                  <a:lnTo>
                    <a:pt x="280" y="318"/>
                  </a:lnTo>
                  <a:lnTo>
                    <a:pt x="186" y="318"/>
                  </a:lnTo>
                  <a:lnTo>
                    <a:pt x="186" y="318"/>
                  </a:lnTo>
                  <a:lnTo>
                    <a:pt x="180" y="306"/>
                  </a:lnTo>
                  <a:lnTo>
                    <a:pt x="172" y="296"/>
                  </a:lnTo>
                  <a:lnTo>
                    <a:pt x="172" y="296"/>
                  </a:lnTo>
                  <a:lnTo>
                    <a:pt x="168" y="292"/>
                  </a:lnTo>
                  <a:lnTo>
                    <a:pt x="168" y="286"/>
                  </a:lnTo>
                  <a:lnTo>
                    <a:pt x="248" y="286"/>
                  </a:lnTo>
                  <a:lnTo>
                    <a:pt x="248" y="170"/>
                  </a:lnTo>
                  <a:lnTo>
                    <a:pt x="168" y="250"/>
                  </a:lnTo>
                  <a:lnTo>
                    <a:pt x="168" y="188"/>
                  </a:lnTo>
                  <a:lnTo>
                    <a:pt x="172" y="190"/>
                  </a:lnTo>
                  <a:lnTo>
                    <a:pt x="172" y="190"/>
                  </a:lnTo>
                  <a:lnTo>
                    <a:pt x="174" y="192"/>
                  </a:lnTo>
                  <a:lnTo>
                    <a:pt x="178" y="194"/>
                  </a:lnTo>
                  <a:lnTo>
                    <a:pt x="178" y="194"/>
                  </a:lnTo>
                  <a:lnTo>
                    <a:pt x="182" y="192"/>
                  </a:lnTo>
                  <a:lnTo>
                    <a:pt x="186" y="190"/>
                  </a:lnTo>
                  <a:lnTo>
                    <a:pt x="186" y="190"/>
                  </a:lnTo>
                  <a:lnTo>
                    <a:pt x="188" y="186"/>
                  </a:lnTo>
                  <a:lnTo>
                    <a:pt x="188" y="184"/>
                  </a:lnTo>
                  <a:lnTo>
                    <a:pt x="188" y="180"/>
                  </a:lnTo>
                  <a:lnTo>
                    <a:pt x="186" y="176"/>
                  </a:lnTo>
                  <a:lnTo>
                    <a:pt x="168" y="160"/>
                  </a:lnTo>
                  <a:lnTo>
                    <a:pt x="168" y="150"/>
                  </a:lnTo>
                  <a:lnTo>
                    <a:pt x="182" y="136"/>
                  </a:lnTo>
                  <a:lnTo>
                    <a:pt x="204" y="158"/>
                  </a:lnTo>
                  <a:lnTo>
                    <a:pt x="204" y="158"/>
                  </a:lnTo>
                  <a:lnTo>
                    <a:pt x="208" y="160"/>
                  </a:lnTo>
                  <a:lnTo>
                    <a:pt x="212" y="160"/>
                  </a:lnTo>
                  <a:lnTo>
                    <a:pt x="212" y="160"/>
                  </a:lnTo>
                  <a:lnTo>
                    <a:pt x="214" y="160"/>
                  </a:lnTo>
                  <a:lnTo>
                    <a:pt x="218" y="158"/>
                  </a:lnTo>
                  <a:lnTo>
                    <a:pt x="218" y="158"/>
                  </a:lnTo>
                  <a:lnTo>
                    <a:pt x="220" y="154"/>
                  </a:lnTo>
                  <a:lnTo>
                    <a:pt x="222" y="150"/>
                  </a:lnTo>
                  <a:lnTo>
                    <a:pt x="220" y="146"/>
                  </a:lnTo>
                  <a:lnTo>
                    <a:pt x="218" y="144"/>
                  </a:lnTo>
                  <a:lnTo>
                    <a:pt x="196" y="122"/>
                  </a:lnTo>
                  <a:lnTo>
                    <a:pt x="216" y="102"/>
                  </a:lnTo>
                  <a:lnTo>
                    <a:pt x="236" y="124"/>
                  </a:lnTo>
                  <a:lnTo>
                    <a:pt x="236" y="124"/>
                  </a:lnTo>
                  <a:lnTo>
                    <a:pt x="240" y="126"/>
                  </a:lnTo>
                  <a:lnTo>
                    <a:pt x="244" y="128"/>
                  </a:lnTo>
                  <a:lnTo>
                    <a:pt x="244" y="128"/>
                  </a:lnTo>
                  <a:lnTo>
                    <a:pt x="248" y="126"/>
                  </a:lnTo>
                  <a:lnTo>
                    <a:pt x="252" y="124"/>
                  </a:lnTo>
                  <a:lnTo>
                    <a:pt x="252" y="124"/>
                  </a:lnTo>
                  <a:lnTo>
                    <a:pt x="254" y="122"/>
                  </a:lnTo>
                  <a:lnTo>
                    <a:pt x="254" y="118"/>
                  </a:lnTo>
                  <a:lnTo>
                    <a:pt x="254" y="114"/>
                  </a:lnTo>
                  <a:lnTo>
                    <a:pt x="252" y="110"/>
                  </a:lnTo>
                  <a:lnTo>
                    <a:pt x="230" y="88"/>
                  </a:lnTo>
                  <a:lnTo>
                    <a:pt x="280" y="38"/>
                  </a:lnTo>
                  <a:close/>
                  <a:moveTo>
                    <a:pt x="84" y="234"/>
                  </a:moveTo>
                  <a:lnTo>
                    <a:pt x="96" y="248"/>
                  </a:lnTo>
                  <a:lnTo>
                    <a:pt x="96" y="292"/>
                  </a:lnTo>
                  <a:lnTo>
                    <a:pt x="96" y="292"/>
                  </a:lnTo>
                  <a:lnTo>
                    <a:pt x="86" y="304"/>
                  </a:lnTo>
                  <a:lnTo>
                    <a:pt x="80" y="318"/>
                  </a:lnTo>
                  <a:lnTo>
                    <a:pt x="0" y="318"/>
                  </a:lnTo>
                  <a:lnTo>
                    <a:pt x="50" y="268"/>
                  </a:lnTo>
                  <a:lnTo>
                    <a:pt x="72" y="290"/>
                  </a:lnTo>
                  <a:lnTo>
                    <a:pt x="72" y="290"/>
                  </a:lnTo>
                  <a:lnTo>
                    <a:pt x="76" y="292"/>
                  </a:lnTo>
                  <a:lnTo>
                    <a:pt x="80" y="292"/>
                  </a:lnTo>
                  <a:lnTo>
                    <a:pt x="80" y="292"/>
                  </a:lnTo>
                  <a:lnTo>
                    <a:pt x="84" y="292"/>
                  </a:lnTo>
                  <a:lnTo>
                    <a:pt x="86" y="290"/>
                  </a:lnTo>
                  <a:lnTo>
                    <a:pt x="86" y="290"/>
                  </a:lnTo>
                  <a:lnTo>
                    <a:pt x="88" y="286"/>
                  </a:lnTo>
                  <a:lnTo>
                    <a:pt x="90" y="282"/>
                  </a:lnTo>
                  <a:lnTo>
                    <a:pt x="88" y="278"/>
                  </a:lnTo>
                  <a:lnTo>
                    <a:pt x="86" y="274"/>
                  </a:lnTo>
                  <a:lnTo>
                    <a:pt x="64" y="254"/>
                  </a:lnTo>
                  <a:lnTo>
                    <a:pt x="84" y="23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53" name="KMATable0ValueChain2"/>
          <p:cNvSpPr>
            <a:spLocks noChangeArrowheads="1"/>
          </p:cNvSpPr>
          <p:nvPr/>
        </p:nvSpPr>
        <p:spPr bwMode="auto">
          <a:xfrm>
            <a:off x="1415605" y="1537528"/>
            <a:ext cx="7096070" cy="250744"/>
          </a:xfrm>
          <a:prstGeom prst="chevron">
            <a:avLst>
              <a:gd name="adj" fmla="val 21138"/>
            </a:avLst>
          </a:prstGeom>
          <a:solidFill>
            <a:schemeClr val="tx2"/>
          </a:solidFill>
          <a:ln w="25400">
            <a:solidFill>
              <a:schemeClr val="bg1"/>
            </a:solidFill>
            <a:miter lim="800000"/>
            <a:headEnd/>
            <a:tailEnd/>
          </a:ln>
        </p:spPr>
        <p:txBody>
          <a:bodyPr lIns="0" tIns="0" rIns="0" bIns="0"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s-ES_tradnl" sz="11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Order</a:t>
            </a:r>
            <a:r>
              <a:rPr kumimoji="0" lang="es-ES_tradnl" sz="11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a:t>
            </a:r>
            <a:r>
              <a:rPr kumimoji="0" lang="es-ES_tradnl" sz="11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to</a:t>
            </a:r>
            <a:r>
              <a:rPr kumimoji="0" lang="es-ES_tradnl" sz="11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Cash (</a:t>
            </a:r>
            <a:r>
              <a:rPr kumimoji="0" lang="es-ES_tradnl" sz="11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Customer</a:t>
            </a:r>
            <a:r>
              <a:rPr kumimoji="0" lang="es-ES_tradnl" sz="11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Service)</a:t>
            </a:r>
          </a:p>
        </p:txBody>
      </p:sp>
      <p:graphicFrame>
        <p:nvGraphicFramePr>
          <p:cNvPr id="3" name="Table 2"/>
          <p:cNvGraphicFramePr>
            <a:graphicFrameLocks noGrp="1"/>
          </p:cNvGraphicFramePr>
          <p:nvPr>
            <p:extLst>
              <p:ext uri="{D42A27DB-BD31-4B8C-83A1-F6EECF244321}">
                <p14:modId xmlns:p14="http://schemas.microsoft.com/office/powerpoint/2010/main" val="3447819614"/>
              </p:ext>
            </p:extLst>
          </p:nvPr>
        </p:nvGraphicFramePr>
        <p:xfrm>
          <a:off x="1624716" y="3465790"/>
          <a:ext cx="8928992" cy="3161520"/>
        </p:xfrm>
        <a:graphic>
          <a:graphicData uri="http://schemas.openxmlformats.org/drawingml/2006/table">
            <a:tbl>
              <a:tblPr firstRow="1" bandRow="1">
                <a:tableStyleId>{5C22544A-7EE6-4342-B048-85BDC9FD1C3A}</a:tableStyleId>
              </a:tblPr>
              <a:tblGrid>
                <a:gridCol w="2016224">
                  <a:extLst>
                    <a:ext uri="{9D8B030D-6E8A-4147-A177-3AD203B41FA5}">
                      <a16:colId xmlns:a16="http://schemas.microsoft.com/office/drawing/2014/main" val="20000"/>
                    </a:ext>
                  </a:extLst>
                </a:gridCol>
                <a:gridCol w="5184576">
                  <a:extLst>
                    <a:ext uri="{9D8B030D-6E8A-4147-A177-3AD203B41FA5}">
                      <a16:colId xmlns:a16="http://schemas.microsoft.com/office/drawing/2014/main" val="20001"/>
                    </a:ext>
                  </a:extLst>
                </a:gridCol>
                <a:gridCol w="1728192">
                  <a:extLst>
                    <a:ext uri="{9D8B030D-6E8A-4147-A177-3AD203B41FA5}">
                      <a16:colId xmlns:a16="http://schemas.microsoft.com/office/drawing/2014/main" val="20002"/>
                    </a:ext>
                  </a:extLst>
                </a:gridCol>
              </a:tblGrid>
              <a:tr h="1511045">
                <a:tc>
                  <a:txBody>
                    <a:bodyPr/>
                    <a:lstStyle/>
                    <a:p>
                      <a:pPr marL="0" algn="l" defTabSz="844083" rtl="0" eaLnBrk="1" latinLnBrk="0" hangingPunct="1"/>
                      <a:r>
                        <a:rPr lang="es-ES" sz="1100" b="0" kern="1200" dirty="0">
                          <a:solidFill>
                            <a:schemeClr val="dk1"/>
                          </a:solidFill>
                          <a:latin typeface="Univers for KPMG Cond" panose="020B0606020202020204" pitchFamily="34" charset="0"/>
                          <a:ea typeface="+mn-ea"/>
                          <a:cs typeface="+mn-cs"/>
                        </a:rPr>
                        <a:t>Gestión de Ofertas y Pedidos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marR="0" lvl="0" indent="-171450" algn="l" defTabSz="84408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100" b="0" kern="1200" baseline="0" dirty="0">
                          <a:solidFill>
                            <a:schemeClr val="tx1"/>
                          </a:solidFill>
                          <a:latin typeface="Univers for KPMG Cond" panose="020B0606020202020204" pitchFamily="34" charset="0"/>
                          <a:ea typeface="+mn-ea"/>
                          <a:cs typeface="+mn-cs"/>
                        </a:rPr>
                        <a:t>Los comerciales (asociados a un mercado en concreto) envían las ofertas de productos a sus clientes activos o potenciales a través de email. A través de dicho canal, se mantiene la negociación.</a:t>
                      </a:r>
                    </a:p>
                    <a:p>
                      <a:pPr marL="171450" indent="-171450" algn="l" defTabSz="844083" rtl="0" eaLnBrk="1" latinLnBrk="0" hangingPunct="1">
                        <a:buFont typeface="Arial" panose="020B0604020202020204" pitchFamily="34" charset="0"/>
                        <a:buChar char="•"/>
                      </a:pPr>
                      <a:r>
                        <a:rPr lang="es-ES" sz="1100" b="0" kern="1200" baseline="0" dirty="0">
                          <a:solidFill>
                            <a:schemeClr val="tx1"/>
                          </a:solidFill>
                          <a:latin typeface="Univers for KPMG Cond" panose="020B0606020202020204" pitchFamily="34" charset="0"/>
                          <a:ea typeface="+mn-ea"/>
                          <a:cs typeface="+mn-cs"/>
                        </a:rPr>
                        <a:t>Engloba el proceso de registro y planificación de los pedidos de venta de tablero y chapa principalmente. En este proceso intervienen los departamentos de Planificación y CS. En caso de que haya bloqueo un bloqueo </a:t>
                      </a:r>
                      <a:r>
                        <a:rPr lang="es-ES" sz="1100" b="0" kern="1200" baseline="0" dirty="0" err="1">
                          <a:solidFill>
                            <a:schemeClr val="tx1"/>
                          </a:solidFill>
                          <a:latin typeface="Univers for KPMG Cond" panose="020B0606020202020204" pitchFamily="34" charset="0"/>
                          <a:ea typeface="+mn-ea"/>
                          <a:cs typeface="+mn-cs"/>
                        </a:rPr>
                        <a:t>financier</a:t>
                      </a:r>
                      <a:r>
                        <a:rPr lang="es-ES" sz="1100" b="0" kern="1200" baseline="0" dirty="0">
                          <a:solidFill>
                            <a:schemeClr val="tx1"/>
                          </a:solidFill>
                          <a:latin typeface="Univers for KPMG Cond" panose="020B0606020202020204" pitchFamily="34" charset="0"/>
                          <a:ea typeface="+mn-ea"/>
                          <a:cs typeface="+mn-cs"/>
                        </a:rPr>
                        <a:t>, se analiza en STEERCO.</a:t>
                      </a:r>
                    </a:p>
                    <a:p>
                      <a:pPr marL="171450" indent="-171450" algn="l" defTabSz="844083" rtl="0" eaLnBrk="1" latinLnBrk="0" hangingPunct="1">
                        <a:buFont typeface="Arial" panose="020B0604020202020204" pitchFamily="34" charset="0"/>
                        <a:buChar char="•"/>
                      </a:pPr>
                      <a:r>
                        <a:rPr lang="es-ES" sz="1100" b="0" kern="1200" baseline="0" dirty="0">
                          <a:solidFill>
                            <a:schemeClr val="tx1"/>
                          </a:solidFill>
                          <a:latin typeface="Univers for KPMG Cond" panose="020B0606020202020204" pitchFamily="34" charset="0"/>
                          <a:ea typeface="+mn-ea"/>
                          <a:cs typeface="+mn-cs"/>
                        </a:rPr>
                        <a:t>Los pedidos de venta se introducen en SAP manualmente por el departamento de CS.</a:t>
                      </a:r>
                    </a:p>
                    <a:p>
                      <a:pPr marL="171450" indent="-171450" algn="l" defTabSz="844083" rtl="0" eaLnBrk="1" latinLnBrk="0" hangingPunct="1">
                        <a:buFont typeface="Arial" panose="020B0604020202020204" pitchFamily="34" charset="0"/>
                        <a:buChar char="•"/>
                      </a:pPr>
                      <a:r>
                        <a:rPr lang="es-ES" sz="1100" b="0" kern="1200" baseline="0" dirty="0">
                          <a:solidFill>
                            <a:schemeClr val="tx1"/>
                          </a:solidFill>
                          <a:latin typeface="Univers for KPMG Cond" panose="020B0606020202020204" pitchFamily="34" charset="0"/>
                          <a:ea typeface="+mn-ea"/>
                          <a:cs typeface="+mn-cs"/>
                        </a:rPr>
                        <a:t>Una vez planificado, se procede a la confirmación con el cliente enviando el formulario de pedido de venta con toda las condiciones.</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indent="-171450" algn="l" defTabSz="844083" rtl="0" eaLnBrk="1" latinLnBrk="0" hangingPunct="1">
                        <a:buFont typeface="Arial" panose="020B0604020202020204" pitchFamily="34" charset="0"/>
                        <a:buChar char="•"/>
                      </a:pPr>
                      <a:r>
                        <a:rPr lang="es-ES" sz="1100" b="0" kern="1200" dirty="0">
                          <a:solidFill>
                            <a:schemeClr val="dk1"/>
                          </a:solidFill>
                          <a:latin typeface="Univers for KPMG Cond" panose="020B0606020202020204" pitchFamily="34" charset="0"/>
                          <a:ea typeface="+mn-ea"/>
                          <a:cs typeface="+mn-cs"/>
                        </a:rPr>
                        <a:t>SAP</a:t>
                      </a:r>
                    </a:p>
                    <a:p>
                      <a:pPr marL="0" indent="-171450" algn="l" defTabSz="844083" rtl="0" eaLnBrk="1" latinLnBrk="0" hangingPunct="1">
                        <a:buFont typeface="Arial" panose="020B0604020202020204" pitchFamily="34" charset="0"/>
                        <a:buChar char="•"/>
                      </a:pPr>
                      <a:r>
                        <a:rPr lang="es-ES" sz="1100" b="0" kern="1200" dirty="0">
                          <a:solidFill>
                            <a:schemeClr val="dk1"/>
                          </a:solidFill>
                          <a:latin typeface="Univers for KPMG Cond" panose="020B0606020202020204" pitchFamily="34" charset="0"/>
                          <a:ea typeface="+mn-ea"/>
                          <a:cs typeface="+mn-cs"/>
                        </a:rPr>
                        <a:t>Excel</a:t>
                      </a:r>
                    </a:p>
                    <a:p>
                      <a:pPr marL="0" indent="-171450" algn="l" defTabSz="844083" rtl="0" eaLnBrk="1" latinLnBrk="0" hangingPunct="1">
                        <a:buFont typeface="Arial" panose="020B0604020202020204" pitchFamily="34" charset="0"/>
                        <a:buChar char="•"/>
                      </a:pPr>
                      <a:r>
                        <a:rPr lang="es-ES" sz="1100" b="0" kern="1200" dirty="0">
                          <a:solidFill>
                            <a:schemeClr val="dk1"/>
                          </a:solidFill>
                          <a:latin typeface="Univers for KPMG Cond" panose="020B0606020202020204" pitchFamily="34" charset="0"/>
                          <a:ea typeface="+mn-ea"/>
                          <a:cs typeface="+mn-cs"/>
                        </a:rPr>
                        <a:t>Outlook</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97137714"/>
                  </a:ext>
                </a:extLst>
              </a:tr>
              <a:tr h="1190551">
                <a:tc>
                  <a:txBody>
                    <a:bodyPr/>
                    <a:lstStyle/>
                    <a:p>
                      <a:pPr algn="l"/>
                      <a:r>
                        <a:rPr lang="es-ES" sz="1100" b="0" dirty="0">
                          <a:solidFill>
                            <a:schemeClr val="tx1"/>
                          </a:solidFill>
                          <a:latin typeface="Univers for KPMG Cond" panose="020B0606020202020204" pitchFamily="34" charset="0"/>
                        </a:rPr>
                        <a:t>Gestión de Facturas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Engloba el registro de facturas de venta así como el envío de las mismas a sus respectivos clientes. Salvo la gestión de facturación de subproductos, ya que se realiza de forma descentralizada cada </a:t>
                      </a:r>
                      <a:r>
                        <a:rPr lang="es-ES" sz="1100" b="0" dirty="0" err="1">
                          <a:solidFill>
                            <a:schemeClr val="tx1"/>
                          </a:solidFill>
                          <a:latin typeface="Univers for KPMG Cond" panose="020B0606020202020204" pitchFamily="34" charset="0"/>
                        </a:rPr>
                        <a:t>Site</a:t>
                      </a:r>
                      <a:r>
                        <a:rPr lang="es-ES" sz="1100" b="0" dirty="0">
                          <a:solidFill>
                            <a:schemeClr val="tx1"/>
                          </a:solidFill>
                          <a:latin typeface="Univers for KPMG Cond" panose="020B0606020202020204" pitchFamily="34" charset="0"/>
                        </a:rPr>
                        <a:t>.</a:t>
                      </a:r>
                    </a:p>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En caso de producirse una incidencia, aquellas que provienen de cliente de tablero o chapa se gestionan desde CS, siendo este departamento el que comunica a facturación la generación del abono. Si se tratan de facturas </a:t>
                      </a:r>
                      <a:r>
                        <a:rPr lang="es-ES" sz="1100" b="0" dirty="0" err="1">
                          <a:solidFill>
                            <a:schemeClr val="tx1"/>
                          </a:solidFill>
                          <a:latin typeface="Univers for KPMG Cond" panose="020B0606020202020204" pitchFamily="34" charset="0"/>
                        </a:rPr>
                        <a:t>InterCompany</a:t>
                      </a:r>
                      <a:r>
                        <a:rPr lang="es-ES" sz="1100" b="0" dirty="0">
                          <a:solidFill>
                            <a:schemeClr val="tx1"/>
                          </a:solidFill>
                          <a:latin typeface="Univers for KPMG Cond" panose="020B0606020202020204" pitchFamily="34" charset="0"/>
                        </a:rPr>
                        <a:t> entre fábricas, se gestionan desde facturación directamente.</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SAP</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
        <p:nvSpPr>
          <p:cNvPr id="44" name="Rectangle 43"/>
          <p:cNvSpPr/>
          <p:nvPr/>
        </p:nvSpPr>
        <p:spPr>
          <a:xfrm>
            <a:off x="3640940" y="3153686"/>
            <a:ext cx="5184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Descripción</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5" name="Rectangle 4"/>
          <p:cNvSpPr/>
          <p:nvPr/>
        </p:nvSpPr>
        <p:spPr>
          <a:xfrm>
            <a:off x="1624716" y="3153686"/>
            <a:ext cx="1980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Proceso</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grpSp>
        <p:nvGrpSpPr>
          <p:cNvPr id="78" name="Group 15"/>
          <p:cNvGrpSpPr>
            <a:grpSpLocks noChangeAspect="1"/>
          </p:cNvGrpSpPr>
          <p:nvPr/>
        </p:nvGrpSpPr>
        <p:grpSpPr bwMode="auto">
          <a:xfrm>
            <a:off x="1768732" y="3181983"/>
            <a:ext cx="331372" cy="230082"/>
            <a:chOff x="1316" y="1580"/>
            <a:chExt cx="428" cy="428"/>
          </a:xfrm>
          <a:solidFill>
            <a:schemeClr val="bg1"/>
          </a:solidFill>
        </p:grpSpPr>
        <p:sp>
          <p:nvSpPr>
            <p:cNvPr id="80" name="Freeform 16"/>
            <p:cNvSpPr>
              <a:spLocks noEditPoints="1"/>
            </p:cNvSpPr>
            <p:nvPr/>
          </p:nvSpPr>
          <p:spPr bwMode="auto">
            <a:xfrm>
              <a:off x="1470" y="1713"/>
              <a:ext cx="238" cy="238"/>
            </a:xfrm>
            <a:custGeom>
              <a:avLst/>
              <a:gdLst/>
              <a:ahLst/>
              <a:cxnLst>
                <a:cxn ang="0">
                  <a:pos x="19" y="3"/>
                </a:cxn>
                <a:cxn ang="0">
                  <a:pos x="19" y="3"/>
                </a:cxn>
                <a:cxn ang="0">
                  <a:pos x="31" y="0"/>
                </a:cxn>
                <a:cxn ang="0">
                  <a:pos x="51" y="17"/>
                </a:cxn>
                <a:cxn ang="0">
                  <a:pos x="46" y="30"/>
                </a:cxn>
                <a:cxn ang="0">
                  <a:pos x="46" y="31"/>
                </a:cxn>
                <a:cxn ang="0">
                  <a:pos x="97" y="80"/>
                </a:cxn>
                <a:cxn ang="0">
                  <a:pos x="96" y="96"/>
                </a:cxn>
                <a:cxn ang="0">
                  <a:pos x="80" y="96"/>
                </a:cxn>
                <a:cxn ang="0">
                  <a:pos x="32" y="46"/>
                </a:cxn>
                <a:cxn ang="0">
                  <a:pos x="30" y="46"/>
                </a:cxn>
                <a:cxn ang="0">
                  <a:pos x="17" y="51"/>
                </a:cxn>
                <a:cxn ang="0">
                  <a:pos x="0" y="31"/>
                </a:cxn>
                <a:cxn ang="0">
                  <a:pos x="3" y="19"/>
                </a:cxn>
                <a:cxn ang="0">
                  <a:pos x="3" y="19"/>
                </a:cxn>
                <a:cxn ang="0">
                  <a:pos x="3" y="19"/>
                </a:cxn>
                <a:cxn ang="0">
                  <a:pos x="16" y="32"/>
                </a:cxn>
                <a:cxn ang="0">
                  <a:pos x="27" y="27"/>
                </a:cxn>
                <a:cxn ang="0">
                  <a:pos x="32" y="16"/>
                </a:cxn>
                <a:cxn ang="0">
                  <a:pos x="19" y="4"/>
                </a:cxn>
                <a:cxn ang="0">
                  <a:pos x="19" y="3"/>
                </a:cxn>
                <a:cxn ang="0">
                  <a:pos x="84" y="84"/>
                </a:cxn>
                <a:cxn ang="0">
                  <a:pos x="92" y="84"/>
                </a:cxn>
                <a:cxn ang="0">
                  <a:pos x="92" y="92"/>
                </a:cxn>
                <a:cxn ang="0">
                  <a:pos x="84" y="92"/>
                </a:cxn>
                <a:cxn ang="0">
                  <a:pos x="84" y="84"/>
                </a:cxn>
              </a:cxnLst>
              <a:rect l="0" t="0" r="r" b="b"/>
              <a:pathLst>
                <a:path w="101" h="101">
                  <a:moveTo>
                    <a:pt x="19" y="3"/>
                  </a:moveTo>
                  <a:cubicBezTo>
                    <a:pt x="19" y="3"/>
                    <a:pt x="19" y="3"/>
                    <a:pt x="19" y="3"/>
                  </a:cubicBezTo>
                  <a:cubicBezTo>
                    <a:pt x="31" y="0"/>
                    <a:pt x="31" y="0"/>
                    <a:pt x="31" y="0"/>
                  </a:cubicBezTo>
                  <a:cubicBezTo>
                    <a:pt x="51" y="17"/>
                    <a:pt x="51" y="17"/>
                    <a:pt x="51" y="17"/>
                  </a:cubicBezTo>
                  <a:cubicBezTo>
                    <a:pt x="46" y="30"/>
                    <a:pt x="46" y="30"/>
                    <a:pt x="46" y="30"/>
                  </a:cubicBezTo>
                  <a:cubicBezTo>
                    <a:pt x="46" y="31"/>
                    <a:pt x="46" y="31"/>
                    <a:pt x="46" y="31"/>
                  </a:cubicBezTo>
                  <a:cubicBezTo>
                    <a:pt x="97" y="80"/>
                    <a:pt x="97" y="80"/>
                    <a:pt x="97" y="80"/>
                  </a:cubicBezTo>
                  <a:cubicBezTo>
                    <a:pt x="101" y="84"/>
                    <a:pt x="101" y="92"/>
                    <a:pt x="96" y="96"/>
                  </a:cubicBezTo>
                  <a:cubicBezTo>
                    <a:pt x="92" y="100"/>
                    <a:pt x="85" y="101"/>
                    <a:pt x="80" y="96"/>
                  </a:cubicBezTo>
                  <a:cubicBezTo>
                    <a:pt x="32" y="46"/>
                    <a:pt x="32" y="46"/>
                    <a:pt x="32" y="46"/>
                  </a:cubicBezTo>
                  <a:cubicBezTo>
                    <a:pt x="30" y="46"/>
                    <a:pt x="30" y="46"/>
                    <a:pt x="30" y="46"/>
                  </a:cubicBezTo>
                  <a:cubicBezTo>
                    <a:pt x="17" y="51"/>
                    <a:pt x="17" y="51"/>
                    <a:pt x="17" y="51"/>
                  </a:cubicBezTo>
                  <a:cubicBezTo>
                    <a:pt x="0" y="31"/>
                    <a:pt x="0" y="31"/>
                    <a:pt x="0" y="31"/>
                  </a:cubicBezTo>
                  <a:cubicBezTo>
                    <a:pt x="3" y="19"/>
                    <a:pt x="3" y="19"/>
                    <a:pt x="3" y="19"/>
                  </a:cubicBezTo>
                  <a:cubicBezTo>
                    <a:pt x="3" y="19"/>
                    <a:pt x="3" y="19"/>
                    <a:pt x="3" y="19"/>
                  </a:cubicBezTo>
                  <a:cubicBezTo>
                    <a:pt x="3" y="19"/>
                    <a:pt x="3" y="19"/>
                    <a:pt x="3" y="19"/>
                  </a:cubicBezTo>
                  <a:cubicBezTo>
                    <a:pt x="16" y="32"/>
                    <a:pt x="16" y="32"/>
                    <a:pt x="16" y="32"/>
                  </a:cubicBezTo>
                  <a:cubicBezTo>
                    <a:pt x="27" y="27"/>
                    <a:pt x="27" y="27"/>
                    <a:pt x="27" y="27"/>
                  </a:cubicBezTo>
                  <a:cubicBezTo>
                    <a:pt x="32" y="16"/>
                    <a:pt x="32" y="16"/>
                    <a:pt x="32" y="16"/>
                  </a:cubicBezTo>
                  <a:cubicBezTo>
                    <a:pt x="19" y="4"/>
                    <a:pt x="19" y="4"/>
                    <a:pt x="19" y="4"/>
                  </a:cubicBezTo>
                  <a:lnTo>
                    <a:pt x="19" y="3"/>
                  </a:lnTo>
                  <a:close/>
                  <a:moveTo>
                    <a:pt x="84" y="84"/>
                  </a:moveTo>
                  <a:cubicBezTo>
                    <a:pt x="86" y="82"/>
                    <a:pt x="90" y="82"/>
                    <a:pt x="92" y="84"/>
                  </a:cubicBezTo>
                  <a:cubicBezTo>
                    <a:pt x="94" y="86"/>
                    <a:pt x="94" y="90"/>
                    <a:pt x="92" y="92"/>
                  </a:cubicBezTo>
                  <a:cubicBezTo>
                    <a:pt x="90" y="94"/>
                    <a:pt x="86" y="94"/>
                    <a:pt x="84" y="92"/>
                  </a:cubicBezTo>
                  <a:cubicBezTo>
                    <a:pt x="82" y="90"/>
                    <a:pt x="82" y="86"/>
                    <a:pt x="84" y="84"/>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Arial"/>
                <a:ea typeface="+mn-ea"/>
                <a:cs typeface="+mn-cs"/>
              </a:endParaRPr>
            </a:p>
          </p:txBody>
        </p:sp>
        <p:sp>
          <p:nvSpPr>
            <p:cNvPr id="81" name="Freeform 17"/>
            <p:cNvSpPr>
              <a:spLocks/>
            </p:cNvSpPr>
            <p:nvPr/>
          </p:nvSpPr>
          <p:spPr bwMode="auto">
            <a:xfrm>
              <a:off x="1316" y="1580"/>
              <a:ext cx="428" cy="428"/>
            </a:xfrm>
            <a:custGeom>
              <a:avLst/>
              <a:gdLst/>
              <a:ahLst/>
              <a:cxnLst>
                <a:cxn ang="0">
                  <a:pos x="104" y="0"/>
                </a:cxn>
                <a:cxn ang="0">
                  <a:pos x="108" y="24"/>
                </a:cxn>
                <a:cxn ang="0">
                  <a:pos x="126" y="31"/>
                </a:cxn>
                <a:cxn ang="0">
                  <a:pos x="145" y="17"/>
                </a:cxn>
                <a:cxn ang="0">
                  <a:pos x="164" y="36"/>
                </a:cxn>
                <a:cxn ang="0">
                  <a:pos x="150" y="56"/>
                </a:cxn>
                <a:cxn ang="0">
                  <a:pos x="157" y="74"/>
                </a:cxn>
                <a:cxn ang="0">
                  <a:pos x="181" y="78"/>
                </a:cxn>
                <a:cxn ang="0">
                  <a:pos x="181" y="104"/>
                </a:cxn>
                <a:cxn ang="0">
                  <a:pos x="157" y="108"/>
                </a:cxn>
                <a:cxn ang="0">
                  <a:pos x="152" y="120"/>
                </a:cxn>
                <a:cxn ang="0">
                  <a:pos x="137" y="105"/>
                </a:cxn>
                <a:cxn ang="0">
                  <a:pos x="139" y="97"/>
                </a:cxn>
                <a:cxn ang="0">
                  <a:pos x="97" y="43"/>
                </a:cxn>
                <a:cxn ang="0">
                  <a:pos x="43" y="84"/>
                </a:cxn>
                <a:cxn ang="0">
                  <a:pos x="84" y="139"/>
                </a:cxn>
                <a:cxn ang="0">
                  <a:pos x="106" y="136"/>
                </a:cxn>
                <a:cxn ang="0">
                  <a:pos x="121" y="152"/>
                </a:cxn>
                <a:cxn ang="0">
                  <a:pos x="108" y="157"/>
                </a:cxn>
                <a:cxn ang="0">
                  <a:pos x="104" y="181"/>
                </a:cxn>
                <a:cxn ang="0">
                  <a:pos x="77" y="181"/>
                </a:cxn>
                <a:cxn ang="0">
                  <a:pos x="73" y="157"/>
                </a:cxn>
                <a:cxn ang="0">
                  <a:pos x="55" y="150"/>
                </a:cxn>
                <a:cxn ang="0">
                  <a:pos x="36" y="164"/>
                </a:cxn>
                <a:cxn ang="0">
                  <a:pos x="17" y="145"/>
                </a:cxn>
                <a:cxn ang="0">
                  <a:pos x="31" y="126"/>
                </a:cxn>
                <a:cxn ang="0">
                  <a:pos x="24" y="108"/>
                </a:cxn>
                <a:cxn ang="0">
                  <a:pos x="0" y="104"/>
                </a:cxn>
                <a:cxn ang="0">
                  <a:pos x="0" y="78"/>
                </a:cxn>
                <a:cxn ang="0">
                  <a:pos x="24" y="73"/>
                </a:cxn>
                <a:cxn ang="0">
                  <a:pos x="31" y="56"/>
                </a:cxn>
                <a:cxn ang="0">
                  <a:pos x="17" y="36"/>
                </a:cxn>
                <a:cxn ang="0">
                  <a:pos x="36" y="17"/>
                </a:cxn>
                <a:cxn ang="0">
                  <a:pos x="56" y="31"/>
                </a:cxn>
                <a:cxn ang="0">
                  <a:pos x="73" y="24"/>
                </a:cxn>
                <a:cxn ang="0">
                  <a:pos x="78" y="0"/>
                </a:cxn>
                <a:cxn ang="0">
                  <a:pos x="104" y="0"/>
                </a:cxn>
              </a:cxnLst>
              <a:rect l="0" t="0" r="r" b="b"/>
              <a:pathLst>
                <a:path w="181" h="181">
                  <a:moveTo>
                    <a:pt x="104" y="0"/>
                  </a:moveTo>
                  <a:cubicBezTo>
                    <a:pt x="108" y="24"/>
                    <a:pt x="108" y="24"/>
                    <a:pt x="108" y="24"/>
                  </a:cubicBezTo>
                  <a:cubicBezTo>
                    <a:pt x="126" y="31"/>
                    <a:pt x="126" y="31"/>
                    <a:pt x="126" y="31"/>
                  </a:cubicBezTo>
                  <a:cubicBezTo>
                    <a:pt x="145" y="17"/>
                    <a:pt x="145" y="17"/>
                    <a:pt x="145" y="17"/>
                  </a:cubicBezTo>
                  <a:cubicBezTo>
                    <a:pt x="164" y="36"/>
                    <a:pt x="164" y="36"/>
                    <a:pt x="164" y="36"/>
                  </a:cubicBezTo>
                  <a:cubicBezTo>
                    <a:pt x="150" y="56"/>
                    <a:pt x="150" y="56"/>
                    <a:pt x="150" y="56"/>
                  </a:cubicBezTo>
                  <a:cubicBezTo>
                    <a:pt x="157" y="74"/>
                    <a:pt x="157" y="74"/>
                    <a:pt x="157" y="74"/>
                  </a:cubicBezTo>
                  <a:cubicBezTo>
                    <a:pt x="181" y="78"/>
                    <a:pt x="181" y="78"/>
                    <a:pt x="181" y="78"/>
                  </a:cubicBezTo>
                  <a:cubicBezTo>
                    <a:pt x="181" y="104"/>
                    <a:pt x="181" y="104"/>
                    <a:pt x="181" y="104"/>
                  </a:cubicBezTo>
                  <a:cubicBezTo>
                    <a:pt x="157" y="108"/>
                    <a:pt x="157" y="108"/>
                    <a:pt x="157" y="108"/>
                  </a:cubicBezTo>
                  <a:cubicBezTo>
                    <a:pt x="152" y="120"/>
                    <a:pt x="152" y="120"/>
                    <a:pt x="152" y="120"/>
                  </a:cubicBezTo>
                  <a:cubicBezTo>
                    <a:pt x="137" y="105"/>
                    <a:pt x="137" y="105"/>
                    <a:pt x="137" y="105"/>
                  </a:cubicBezTo>
                  <a:cubicBezTo>
                    <a:pt x="138" y="103"/>
                    <a:pt x="138" y="100"/>
                    <a:pt x="139" y="97"/>
                  </a:cubicBezTo>
                  <a:cubicBezTo>
                    <a:pt x="142" y="71"/>
                    <a:pt x="124" y="46"/>
                    <a:pt x="97" y="43"/>
                  </a:cubicBezTo>
                  <a:cubicBezTo>
                    <a:pt x="71" y="39"/>
                    <a:pt x="46" y="58"/>
                    <a:pt x="43" y="84"/>
                  </a:cubicBezTo>
                  <a:cubicBezTo>
                    <a:pt x="39" y="111"/>
                    <a:pt x="58" y="135"/>
                    <a:pt x="84" y="139"/>
                  </a:cubicBezTo>
                  <a:cubicBezTo>
                    <a:pt x="92" y="140"/>
                    <a:pt x="99" y="139"/>
                    <a:pt x="106" y="136"/>
                  </a:cubicBezTo>
                  <a:cubicBezTo>
                    <a:pt x="121" y="152"/>
                    <a:pt x="121" y="152"/>
                    <a:pt x="121" y="152"/>
                  </a:cubicBezTo>
                  <a:cubicBezTo>
                    <a:pt x="108" y="157"/>
                    <a:pt x="108" y="157"/>
                    <a:pt x="108" y="157"/>
                  </a:cubicBezTo>
                  <a:cubicBezTo>
                    <a:pt x="104" y="181"/>
                    <a:pt x="104" y="181"/>
                    <a:pt x="104" y="181"/>
                  </a:cubicBezTo>
                  <a:cubicBezTo>
                    <a:pt x="77" y="181"/>
                    <a:pt x="77" y="181"/>
                    <a:pt x="77" y="181"/>
                  </a:cubicBezTo>
                  <a:cubicBezTo>
                    <a:pt x="73" y="157"/>
                    <a:pt x="73" y="157"/>
                    <a:pt x="73" y="157"/>
                  </a:cubicBezTo>
                  <a:cubicBezTo>
                    <a:pt x="55" y="150"/>
                    <a:pt x="55" y="150"/>
                    <a:pt x="55" y="150"/>
                  </a:cubicBezTo>
                  <a:cubicBezTo>
                    <a:pt x="36" y="164"/>
                    <a:pt x="36" y="164"/>
                    <a:pt x="36" y="164"/>
                  </a:cubicBezTo>
                  <a:cubicBezTo>
                    <a:pt x="17" y="145"/>
                    <a:pt x="17" y="145"/>
                    <a:pt x="17" y="145"/>
                  </a:cubicBezTo>
                  <a:cubicBezTo>
                    <a:pt x="31" y="126"/>
                    <a:pt x="31" y="126"/>
                    <a:pt x="31" y="126"/>
                  </a:cubicBezTo>
                  <a:cubicBezTo>
                    <a:pt x="24" y="108"/>
                    <a:pt x="24" y="108"/>
                    <a:pt x="24" y="108"/>
                  </a:cubicBezTo>
                  <a:cubicBezTo>
                    <a:pt x="0" y="104"/>
                    <a:pt x="0" y="104"/>
                    <a:pt x="0" y="104"/>
                  </a:cubicBezTo>
                  <a:cubicBezTo>
                    <a:pt x="0" y="78"/>
                    <a:pt x="0" y="78"/>
                    <a:pt x="0" y="78"/>
                  </a:cubicBezTo>
                  <a:cubicBezTo>
                    <a:pt x="24" y="73"/>
                    <a:pt x="24" y="73"/>
                    <a:pt x="24" y="73"/>
                  </a:cubicBezTo>
                  <a:cubicBezTo>
                    <a:pt x="31" y="56"/>
                    <a:pt x="31" y="56"/>
                    <a:pt x="31" y="56"/>
                  </a:cubicBezTo>
                  <a:cubicBezTo>
                    <a:pt x="17" y="36"/>
                    <a:pt x="17" y="36"/>
                    <a:pt x="17" y="36"/>
                  </a:cubicBezTo>
                  <a:cubicBezTo>
                    <a:pt x="36" y="17"/>
                    <a:pt x="36" y="17"/>
                    <a:pt x="36" y="17"/>
                  </a:cubicBezTo>
                  <a:cubicBezTo>
                    <a:pt x="56" y="31"/>
                    <a:pt x="56" y="31"/>
                    <a:pt x="56" y="31"/>
                  </a:cubicBezTo>
                  <a:cubicBezTo>
                    <a:pt x="73" y="24"/>
                    <a:pt x="73" y="24"/>
                    <a:pt x="73" y="24"/>
                  </a:cubicBezTo>
                  <a:cubicBezTo>
                    <a:pt x="78" y="0"/>
                    <a:pt x="78" y="0"/>
                    <a:pt x="78" y="0"/>
                  </a:cubicBezTo>
                  <a:lnTo>
                    <a:pt x="10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45" name="Rectangle 44"/>
          <p:cNvSpPr/>
          <p:nvPr/>
        </p:nvSpPr>
        <p:spPr>
          <a:xfrm>
            <a:off x="8861684" y="3153686"/>
            <a:ext cx="1692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Sistema</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120" name="Freeform 5014"/>
          <p:cNvSpPr>
            <a:spLocks noEditPoints="1"/>
          </p:cNvSpPr>
          <p:nvPr/>
        </p:nvSpPr>
        <p:spPr bwMode="auto">
          <a:xfrm>
            <a:off x="9007048" y="3199057"/>
            <a:ext cx="250516" cy="184071"/>
          </a:xfrm>
          <a:custGeom>
            <a:avLst/>
            <a:gdLst>
              <a:gd name="T0" fmla="*/ 360 w 360"/>
              <a:gd name="T1" fmla="*/ 256 h 278"/>
              <a:gd name="T2" fmla="*/ 360 w 360"/>
              <a:gd name="T3" fmla="*/ 252 h 278"/>
              <a:gd name="T4" fmla="*/ 358 w 360"/>
              <a:gd name="T5" fmla="*/ 252 h 278"/>
              <a:gd name="T6" fmla="*/ 318 w 360"/>
              <a:gd name="T7" fmla="*/ 200 h 278"/>
              <a:gd name="T8" fmla="*/ 314 w 360"/>
              <a:gd name="T9" fmla="*/ 198 h 278"/>
              <a:gd name="T10" fmla="*/ 50 w 360"/>
              <a:gd name="T11" fmla="*/ 196 h 278"/>
              <a:gd name="T12" fmla="*/ 46 w 360"/>
              <a:gd name="T13" fmla="*/ 198 h 278"/>
              <a:gd name="T14" fmla="*/ 2 w 360"/>
              <a:gd name="T15" fmla="*/ 250 h 278"/>
              <a:gd name="T16" fmla="*/ 2 w 360"/>
              <a:gd name="T17" fmla="*/ 252 h 278"/>
              <a:gd name="T18" fmla="*/ 0 w 360"/>
              <a:gd name="T19" fmla="*/ 252 h 278"/>
              <a:gd name="T20" fmla="*/ 0 w 360"/>
              <a:gd name="T21" fmla="*/ 256 h 278"/>
              <a:gd name="T22" fmla="*/ 0 w 360"/>
              <a:gd name="T23" fmla="*/ 256 h 278"/>
              <a:gd name="T24" fmla="*/ 0 w 360"/>
              <a:gd name="T25" fmla="*/ 268 h 278"/>
              <a:gd name="T26" fmla="*/ 4 w 360"/>
              <a:gd name="T27" fmla="*/ 276 h 278"/>
              <a:gd name="T28" fmla="*/ 10 w 360"/>
              <a:gd name="T29" fmla="*/ 278 h 278"/>
              <a:gd name="T30" fmla="*/ 350 w 360"/>
              <a:gd name="T31" fmla="*/ 278 h 278"/>
              <a:gd name="T32" fmla="*/ 356 w 360"/>
              <a:gd name="T33" fmla="*/ 276 h 278"/>
              <a:gd name="T34" fmla="*/ 360 w 360"/>
              <a:gd name="T35" fmla="*/ 268 h 278"/>
              <a:gd name="T36" fmla="*/ 360 w 360"/>
              <a:gd name="T37" fmla="*/ 256 h 278"/>
              <a:gd name="T38" fmla="*/ 360 w 360"/>
              <a:gd name="T39" fmla="*/ 256 h 278"/>
              <a:gd name="T40" fmla="*/ 146 w 360"/>
              <a:gd name="T41" fmla="*/ 234 h 278"/>
              <a:gd name="T42" fmla="*/ 226 w 360"/>
              <a:gd name="T43" fmla="*/ 254 h 278"/>
              <a:gd name="T44" fmla="*/ 338 w 360"/>
              <a:gd name="T45" fmla="*/ 268 h 278"/>
              <a:gd name="T46" fmla="*/ 334 w 360"/>
              <a:gd name="T47" fmla="*/ 270 h 278"/>
              <a:gd name="T48" fmla="*/ 332 w 360"/>
              <a:gd name="T49" fmla="*/ 270 h 278"/>
              <a:gd name="T50" fmla="*/ 326 w 360"/>
              <a:gd name="T51" fmla="*/ 268 h 278"/>
              <a:gd name="T52" fmla="*/ 324 w 360"/>
              <a:gd name="T53" fmla="*/ 262 h 278"/>
              <a:gd name="T54" fmla="*/ 326 w 360"/>
              <a:gd name="T55" fmla="*/ 256 h 278"/>
              <a:gd name="T56" fmla="*/ 328 w 360"/>
              <a:gd name="T57" fmla="*/ 256 h 278"/>
              <a:gd name="T58" fmla="*/ 334 w 360"/>
              <a:gd name="T59" fmla="*/ 256 h 278"/>
              <a:gd name="T60" fmla="*/ 338 w 360"/>
              <a:gd name="T61" fmla="*/ 256 h 278"/>
              <a:gd name="T62" fmla="*/ 340 w 360"/>
              <a:gd name="T63" fmla="*/ 262 h 278"/>
              <a:gd name="T64" fmla="*/ 340 w 360"/>
              <a:gd name="T65" fmla="*/ 266 h 278"/>
              <a:gd name="T66" fmla="*/ 338 w 360"/>
              <a:gd name="T67" fmla="*/ 268 h 278"/>
              <a:gd name="T68" fmla="*/ 306 w 360"/>
              <a:gd name="T69" fmla="*/ 184 h 278"/>
              <a:gd name="T70" fmla="*/ 310 w 360"/>
              <a:gd name="T71" fmla="*/ 184 h 278"/>
              <a:gd name="T72" fmla="*/ 318 w 360"/>
              <a:gd name="T73" fmla="*/ 178 h 278"/>
              <a:gd name="T74" fmla="*/ 318 w 360"/>
              <a:gd name="T75" fmla="*/ 12 h 278"/>
              <a:gd name="T76" fmla="*/ 318 w 360"/>
              <a:gd name="T77" fmla="*/ 6 h 278"/>
              <a:gd name="T78" fmla="*/ 310 w 360"/>
              <a:gd name="T79" fmla="*/ 0 h 278"/>
              <a:gd name="T80" fmla="*/ 54 w 360"/>
              <a:gd name="T81" fmla="*/ 0 h 278"/>
              <a:gd name="T82" fmla="*/ 50 w 360"/>
              <a:gd name="T83" fmla="*/ 0 h 278"/>
              <a:gd name="T84" fmla="*/ 42 w 360"/>
              <a:gd name="T85" fmla="*/ 6 h 278"/>
              <a:gd name="T86" fmla="*/ 42 w 360"/>
              <a:gd name="T87" fmla="*/ 172 h 278"/>
              <a:gd name="T88" fmla="*/ 42 w 360"/>
              <a:gd name="T89" fmla="*/ 178 h 278"/>
              <a:gd name="T90" fmla="*/ 50 w 360"/>
              <a:gd name="T91" fmla="*/ 184 h 278"/>
              <a:gd name="T92" fmla="*/ 54 w 360"/>
              <a:gd name="T93" fmla="*/ 184 h 278"/>
              <a:gd name="T94" fmla="*/ 294 w 360"/>
              <a:gd name="T95" fmla="*/ 24 h 278"/>
              <a:gd name="T96" fmla="*/ 66 w 360"/>
              <a:gd name="T97"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0" h="278">
                <a:moveTo>
                  <a:pt x="360" y="256"/>
                </a:moveTo>
                <a:lnTo>
                  <a:pt x="360" y="256"/>
                </a:lnTo>
                <a:lnTo>
                  <a:pt x="360" y="252"/>
                </a:lnTo>
                <a:lnTo>
                  <a:pt x="360" y="252"/>
                </a:lnTo>
                <a:lnTo>
                  <a:pt x="358" y="252"/>
                </a:lnTo>
                <a:lnTo>
                  <a:pt x="358" y="252"/>
                </a:lnTo>
                <a:lnTo>
                  <a:pt x="358" y="250"/>
                </a:lnTo>
                <a:lnTo>
                  <a:pt x="318" y="200"/>
                </a:lnTo>
                <a:lnTo>
                  <a:pt x="318" y="200"/>
                </a:lnTo>
                <a:lnTo>
                  <a:pt x="314" y="198"/>
                </a:lnTo>
                <a:lnTo>
                  <a:pt x="310" y="196"/>
                </a:lnTo>
                <a:lnTo>
                  <a:pt x="50" y="196"/>
                </a:lnTo>
                <a:lnTo>
                  <a:pt x="50" y="196"/>
                </a:lnTo>
                <a:lnTo>
                  <a:pt x="46" y="198"/>
                </a:lnTo>
                <a:lnTo>
                  <a:pt x="42" y="200"/>
                </a:lnTo>
                <a:lnTo>
                  <a:pt x="2" y="250"/>
                </a:lnTo>
                <a:lnTo>
                  <a:pt x="2" y="250"/>
                </a:lnTo>
                <a:lnTo>
                  <a:pt x="2" y="252"/>
                </a:lnTo>
                <a:lnTo>
                  <a:pt x="2" y="252"/>
                </a:lnTo>
                <a:lnTo>
                  <a:pt x="0" y="252"/>
                </a:lnTo>
                <a:lnTo>
                  <a:pt x="0" y="252"/>
                </a:lnTo>
                <a:lnTo>
                  <a:pt x="0" y="256"/>
                </a:lnTo>
                <a:lnTo>
                  <a:pt x="0" y="256"/>
                </a:lnTo>
                <a:lnTo>
                  <a:pt x="0" y="256"/>
                </a:lnTo>
                <a:lnTo>
                  <a:pt x="0" y="268"/>
                </a:lnTo>
                <a:lnTo>
                  <a:pt x="0" y="268"/>
                </a:lnTo>
                <a:lnTo>
                  <a:pt x="0" y="272"/>
                </a:lnTo>
                <a:lnTo>
                  <a:pt x="4" y="276"/>
                </a:lnTo>
                <a:lnTo>
                  <a:pt x="6" y="278"/>
                </a:lnTo>
                <a:lnTo>
                  <a:pt x="10" y="278"/>
                </a:lnTo>
                <a:lnTo>
                  <a:pt x="350" y="278"/>
                </a:lnTo>
                <a:lnTo>
                  <a:pt x="350" y="278"/>
                </a:lnTo>
                <a:lnTo>
                  <a:pt x="354" y="278"/>
                </a:lnTo>
                <a:lnTo>
                  <a:pt x="356" y="276"/>
                </a:lnTo>
                <a:lnTo>
                  <a:pt x="360" y="272"/>
                </a:lnTo>
                <a:lnTo>
                  <a:pt x="360" y="268"/>
                </a:lnTo>
                <a:lnTo>
                  <a:pt x="360" y="256"/>
                </a:lnTo>
                <a:lnTo>
                  <a:pt x="360" y="256"/>
                </a:lnTo>
                <a:lnTo>
                  <a:pt x="360" y="256"/>
                </a:lnTo>
                <a:lnTo>
                  <a:pt x="360" y="256"/>
                </a:lnTo>
                <a:close/>
                <a:moveTo>
                  <a:pt x="134" y="254"/>
                </a:moveTo>
                <a:lnTo>
                  <a:pt x="146" y="234"/>
                </a:lnTo>
                <a:lnTo>
                  <a:pt x="214" y="234"/>
                </a:lnTo>
                <a:lnTo>
                  <a:pt x="226" y="254"/>
                </a:lnTo>
                <a:lnTo>
                  <a:pt x="134" y="254"/>
                </a:lnTo>
                <a:close/>
                <a:moveTo>
                  <a:pt x="338" y="268"/>
                </a:moveTo>
                <a:lnTo>
                  <a:pt x="338" y="268"/>
                </a:lnTo>
                <a:lnTo>
                  <a:pt x="334" y="270"/>
                </a:lnTo>
                <a:lnTo>
                  <a:pt x="332" y="270"/>
                </a:lnTo>
                <a:lnTo>
                  <a:pt x="332" y="270"/>
                </a:lnTo>
                <a:lnTo>
                  <a:pt x="326" y="268"/>
                </a:lnTo>
                <a:lnTo>
                  <a:pt x="326" y="268"/>
                </a:lnTo>
                <a:lnTo>
                  <a:pt x="324" y="262"/>
                </a:lnTo>
                <a:lnTo>
                  <a:pt x="324" y="262"/>
                </a:lnTo>
                <a:lnTo>
                  <a:pt x="324" y="260"/>
                </a:lnTo>
                <a:lnTo>
                  <a:pt x="326" y="256"/>
                </a:lnTo>
                <a:lnTo>
                  <a:pt x="326" y="256"/>
                </a:lnTo>
                <a:lnTo>
                  <a:pt x="328" y="256"/>
                </a:lnTo>
                <a:lnTo>
                  <a:pt x="332" y="254"/>
                </a:lnTo>
                <a:lnTo>
                  <a:pt x="334" y="256"/>
                </a:lnTo>
                <a:lnTo>
                  <a:pt x="338" y="256"/>
                </a:lnTo>
                <a:lnTo>
                  <a:pt x="338" y="256"/>
                </a:lnTo>
                <a:lnTo>
                  <a:pt x="340" y="260"/>
                </a:lnTo>
                <a:lnTo>
                  <a:pt x="340" y="262"/>
                </a:lnTo>
                <a:lnTo>
                  <a:pt x="340" y="262"/>
                </a:lnTo>
                <a:lnTo>
                  <a:pt x="340" y="266"/>
                </a:lnTo>
                <a:lnTo>
                  <a:pt x="338" y="268"/>
                </a:lnTo>
                <a:lnTo>
                  <a:pt x="338" y="268"/>
                </a:lnTo>
                <a:close/>
                <a:moveTo>
                  <a:pt x="54" y="184"/>
                </a:moveTo>
                <a:lnTo>
                  <a:pt x="306" y="184"/>
                </a:lnTo>
                <a:lnTo>
                  <a:pt x="306" y="184"/>
                </a:lnTo>
                <a:lnTo>
                  <a:pt x="310" y="184"/>
                </a:lnTo>
                <a:lnTo>
                  <a:pt x="314" y="182"/>
                </a:lnTo>
                <a:lnTo>
                  <a:pt x="318" y="178"/>
                </a:lnTo>
                <a:lnTo>
                  <a:pt x="318" y="172"/>
                </a:lnTo>
                <a:lnTo>
                  <a:pt x="318" y="12"/>
                </a:lnTo>
                <a:lnTo>
                  <a:pt x="318" y="12"/>
                </a:lnTo>
                <a:lnTo>
                  <a:pt x="318" y="6"/>
                </a:lnTo>
                <a:lnTo>
                  <a:pt x="314" y="2"/>
                </a:lnTo>
                <a:lnTo>
                  <a:pt x="310" y="0"/>
                </a:lnTo>
                <a:lnTo>
                  <a:pt x="306" y="0"/>
                </a:lnTo>
                <a:lnTo>
                  <a:pt x="54" y="0"/>
                </a:lnTo>
                <a:lnTo>
                  <a:pt x="54" y="0"/>
                </a:lnTo>
                <a:lnTo>
                  <a:pt x="50" y="0"/>
                </a:lnTo>
                <a:lnTo>
                  <a:pt x="46" y="2"/>
                </a:lnTo>
                <a:lnTo>
                  <a:pt x="42" y="6"/>
                </a:lnTo>
                <a:lnTo>
                  <a:pt x="42" y="12"/>
                </a:lnTo>
                <a:lnTo>
                  <a:pt x="42" y="172"/>
                </a:lnTo>
                <a:lnTo>
                  <a:pt x="42" y="172"/>
                </a:lnTo>
                <a:lnTo>
                  <a:pt x="42" y="178"/>
                </a:lnTo>
                <a:lnTo>
                  <a:pt x="46" y="182"/>
                </a:lnTo>
                <a:lnTo>
                  <a:pt x="50" y="184"/>
                </a:lnTo>
                <a:lnTo>
                  <a:pt x="54" y="184"/>
                </a:lnTo>
                <a:lnTo>
                  <a:pt x="54" y="184"/>
                </a:lnTo>
                <a:close/>
                <a:moveTo>
                  <a:pt x="66" y="24"/>
                </a:moveTo>
                <a:lnTo>
                  <a:pt x="294" y="24"/>
                </a:lnTo>
                <a:lnTo>
                  <a:pt x="294" y="160"/>
                </a:lnTo>
                <a:lnTo>
                  <a:pt x="66" y="160"/>
                </a:lnTo>
                <a:lnTo>
                  <a:pt x="66" y="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grpSp>
        <p:nvGrpSpPr>
          <p:cNvPr id="15" name="Group 14">
            <a:extLst>
              <a:ext uri="{FF2B5EF4-FFF2-40B4-BE49-F238E27FC236}">
                <a16:creationId xmlns:a16="http://schemas.microsoft.com/office/drawing/2014/main" id="{F90E6F75-52E7-4C20-80C3-B6002248B6B7}"/>
              </a:ext>
            </a:extLst>
          </p:cNvPr>
          <p:cNvGrpSpPr/>
          <p:nvPr/>
        </p:nvGrpSpPr>
        <p:grpSpPr>
          <a:xfrm>
            <a:off x="1271465" y="2645174"/>
            <a:ext cx="2645723" cy="522388"/>
            <a:chOff x="623392" y="2645174"/>
            <a:chExt cx="2645723" cy="522388"/>
          </a:xfrm>
        </p:grpSpPr>
        <p:sp>
          <p:nvSpPr>
            <p:cNvPr id="52" name="16 Rectángulo redondeado"/>
            <p:cNvSpPr/>
            <p:nvPr/>
          </p:nvSpPr>
          <p:spPr>
            <a:xfrm>
              <a:off x="623392" y="2807562"/>
              <a:ext cx="2439942" cy="360000"/>
            </a:xfrm>
            <a:prstGeom prst="roundRect">
              <a:avLst/>
            </a:prstGeom>
            <a:solidFill>
              <a:schemeClr val="accent5">
                <a:lumMod val="50000"/>
              </a:schemeClr>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2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Características generales</a:t>
              </a:r>
            </a:p>
          </p:txBody>
        </p:sp>
        <p:grpSp>
          <p:nvGrpSpPr>
            <p:cNvPr id="12" name="Group 11">
              <a:extLst>
                <a:ext uri="{FF2B5EF4-FFF2-40B4-BE49-F238E27FC236}">
                  <a16:creationId xmlns:a16="http://schemas.microsoft.com/office/drawing/2014/main" id="{BDA0D93D-53AA-4E52-AEE9-C615AFDE9270}"/>
                </a:ext>
              </a:extLst>
            </p:cNvPr>
            <p:cNvGrpSpPr/>
            <p:nvPr/>
          </p:nvGrpSpPr>
          <p:grpSpPr>
            <a:xfrm>
              <a:off x="2837115" y="2645174"/>
              <a:ext cx="432000" cy="432000"/>
              <a:chOff x="2837115" y="2645174"/>
              <a:chExt cx="432000" cy="432000"/>
            </a:xfrm>
          </p:grpSpPr>
          <p:sp>
            <p:nvSpPr>
              <p:cNvPr id="43" name="Oval 42"/>
              <p:cNvSpPr/>
              <p:nvPr/>
            </p:nvSpPr>
            <p:spPr>
              <a:xfrm>
                <a:off x="2837115" y="2645174"/>
                <a:ext cx="432000" cy="432000"/>
              </a:xfrm>
              <a:prstGeom prst="ellipse">
                <a:avLst/>
              </a:prstGeom>
              <a:solidFill>
                <a:srgbClr val="00A3A1"/>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endParaRPr>
              </a:p>
            </p:txBody>
          </p:sp>
          <p:sp>
            <p:nvSpPr>
              <p:cNvPr id="34" name="Freeform 4958"/>
              <p:cNvSpPr>
                <a:spLocks noEditPoints="1"/>
              </p:cNvSpPr>
              <p:nvPr/>
            </p:nvSpPr>
            <p:spPr bwMode="auto">
              <a:xfrm>
                <a:off x="2920268" y="2709154"/>
                <a:ext cx="265695" cy="282144"/>
              </a:xfrm>
              <a:custGeom>
                <a:avLst/>
                <a:gdLst>
                  <a:gd name="T0" fmla="*/ 294 w 414"/>
                  <a:gd name="T1" fmla="*/ 176 h 404"/>
                  <a:gd name="T2" fmla="*/ 272 w 414"/>
                  <a:gd name="T3" fmla="*/ 200 h 404"/>
                  <a:gd name="T4" fmla="*/ 272 w 414"/>
                  <a:gd name="T5" fmla="*/ 220 h 404"/>
                  <a:gd name="T6" fmla="*/ 294 w 414"/>
                  <a:gd name="T7" fmla="*/ 244 h 404"/>
                  <a:gd name="T8" fmla="*/ 286 w 414"/>
                  <a:gd name="T9" fmla="*/ 316 h 404"/>
                  <a:gd name="T10" fmla="*/ 244 w 414"/>
                  <a:gd name="T11" fmla="*/ 338 h 404"/>
                  <a:gd name="T12" fmla="*/ 212 w 414"/>
                  <a:gd name="T13" fmla="*/ 316 h 404"/>
                  <a:gd name="T14" fmla="*/ 170 w 414"/>
                  <a:gd name="T15" fmla="*/ 332 h 404"/>
                  <a:gd name="T16" fmla="*/ 112 w 414"/>
                  <a:gd name="T17" fmla="*/ 378 h 404"/>
                  <a:gd name="T18" fmla="*/ 128 w 414"/>
                  <a:gd name="T19" fmla="*/ 390 h 404"/>
                  <a:gd name="T20" fmla="*/ 174 w 414"/>
                  <a:gd name="T21" fmla="*/ 372 h 404"/>
                  <a:gd name="T22" fmla="*/ 212 w 414"/>
                  <a:gd name="T23" fmla="*/ 382 h 404"/>
                  <a:gd name="T24" fmla="*/ 244 w 414"/>
                  <a:gd name="T25" fmla="*/ 358 h 404"/>
                  <a:gd name="T26" fmla="*/ 302 w 414"/>
                  <a:gd name="T27" fmla="*/ 328 h 404"/>
                  <a:gd name="T28" fmla="*/ 314 w 414"/>
                  <a:gd name="T29" fmla="*/ 288 h 404"/>
                  <a:gd name="T30" fmla="*/ 336 w 414"/>
                  <a:gd name="T31" fmla="*/ 228 h 404"/>
                  <a:gd name="T32" fmla="*/ 414 w 414"/>
                  <a:gd name="T33" fmla="*/ 210 h 404"/>
                  <a:gd name="T34" fmla="*/ 330 w 414"/>
                  <a:gd name="T35" fmla="*/ 184 h 404"/>
                  <a:gd name="T36" fmla="*/ 200 w 414"/>
                  <a:gd name="T37" fmla="*/ 364 h 404"/>
                  <a:gd name="T38" fmla="*/ 186 w 414"/>
                  <a:gd name="T39" fmla="*/ 348 h 404"/>
                  <a:gd name="T40" fmla="*/ 200 w 414"/>
                  <a:gd name="T41" fmla="*/ 334 h 404"/>
                  <a:gd name="T42" fmla="*/ 216 w 414"/>
                  <a:gd name="T43" fmla="*/ 348 h 404"/>
                  <a:gd name="T44" fmla="*/ 200 w 414"/>
                  <a:gd name="T45" fmla="*/ 364 h 404"/>
                  <a:gd name="T46" fmla="*/ 334 w 414"/>
                  <a:gd name="T47" fmla="*/ 138 h 404"/>
                  <a:gd name="T48" fmla="*/ 16 w 414"/>
                  <a:gd name="T49" fmla="*/ 292 h 404"/>
                  <a:gd name="T50" fmla="*/ 46 w 414"/>
                  <a:gd name="T51" fmla="*/ 240 h 404"/>
                  <a:gd name="T52" fmla="*/ 80 w 414"/>
                  <a:gd name="T53" fmla="*/ 240 h 404"/>
                  <a:gd name="T54" fmla="*/ 120 w 414"/>
                  <a:gd name="T55" fmla="*/ 238 h 404"/>
                  <a:gd name="T56" fmla="*/ 168 w 414"/>
                  <a:gd name="T57" fmla="*/ 220 h 404"/>
                  <a:gd name="T58" fmla="*/ 136 w 414"/>
                  <a:gd name="T59" fmla="*/ 200 h 404"/>
                  <a:gd name="T60" fmla="*/ 120 w 414"/>
                  <a:gd name="T61" fmla="*/ 182 h 404"/>
                  <a:gd name="T62" fmla="*/ 86 w 414"/>
                  <a:gd name="T63" fmla="*/ 176 h 404"/>
                  <a:gd name="T64" fmla="*/ 62 w 414"/>
                  <a:gd name="T65" fmla="*/ 206 h 404"/>
                  <a:gd name="T66" fmla="*/ 16 w 414"/>
                  <a:gd name="T67" fmla="*/ 242 h 404"/>
                  <a:gd name="T68" fmla="*/ 6 w 414"/>
                  <a:gd name="T69" fmla="*/ 292 h 404"/>
                  <a:gd name="T70" fmla="*/ 104 w 414"/>
                  <a:gd name="T71" fmla="*/ 196 h 404"/>
                  <a:gd name="T72" fmla="*/ 112 w 414"/>
                  <a:gd name="T73" fmla="*/ 216 h 404"/>
                  <a:gd name="T74" fmla="*/ 92 w 414"/>
                  <a:gd name="T75" fmla="*/ 224 h 404"/>
                  <a:gd name="T76" fmla="*/ 84 w 414"/>
                  <a:gd name="T77" fmla="*/ 204 h 404"/>
                  <a:gd name="T78" fmla="*/ 108 w 414"/>
                  <a:gd name="T79" fmla="*/ 306 h 404"/>
                  <a:gd name="T80" fmla="*/ 124 w 414"/>
                  <a:gd name="T81" fmla="*/ 284 h 404"/>
                  <a:gd name="T82" fmla="*/ 184 w 414"/>
                  <a:gd name="T83" fmla="*/ 234 h 404"/>
                  <a:gd name="T84" fmla="*/ 212 w 414"/>
                  <a:gd name="T85" fmla="*/ 202 h 404"/>
                  <a:gd name="T86" fmla="*/ 180 w 414"/>
                  <a:gd name="T87" fmla="*/ 276 h 404"/>
                  <a:gd name="T88" fmla="*/ 108 w 414"/>
                  <a:gd name="T89" fmla="*/ 306 h 404"/>
                  <a:gd name="T90" fmla="*/ 212 w 414"/>
                  <a:gd name="T91" fmla="*/ 68 h 404"/>
                  <a:gd name="T92" fmla="*/ 236 w 414"/>
                  <a:gd name="T93" fmla="*/ 34 h 404"/>
                  <a:gd name="T94" fmla="*/ 222 w 414"/>
                  <a:gd name="T95" fmla="*/ 6 h 404"/>
                  <a:gd name="T96" fmla="*/ 194 w 414"/>
                  <a:gd name="T97" fmla="*/ 0 h 404"/>
                  <a:gd name="T98" fmla="*/ 168 w 414"/>
                  <a:gd name="T99" fmla="*/ 22 h 404"/>
                  <a:gd name="T100" fmla="*/ 174 w 414"/>
                  <a:gd name="T101" fmla="*/ 56 h 404"/>
                  <a:gd name="T102" fmla="*/ 202 w 414"/>
                  <a:gd name="T103" fmla="*/ 20 h 404"/>
                  <a:gd name="T104" fmla="*/ 216 w 414"/>
                  <a:gd name="T105" fmla="*/ 34 h 404"/>
                  <a:gd name="T106" fmla="*/ 202 w 414"/>
                  <a:gd name="T107" fmla="*/ 50 h 404"/>
                  <a:gd name="T108" fmla="*/ 186 w 414"/>
                  <a:gd name="T109" fmla="*/ 34 h 404"/>
                  <a:gd name="T110" fmla="*/ 202 w 414"/>
                  <a:gd name="T111" fmla="*/ 20 h 404"/>
                  <a:gd name="T112" fmla="*/ 2 w 414"/>
                  <a:gd name="T113" fmla="*/ 138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4" h="404">
                    <a:moveTo>
                      <a:pt x="314" y="176"/>
                    </a:moveTo>
                    <a:lnTo>
                      <a:pt x="314" y="30"/>
                    </a:lnTo>
                    <a:lnTo>
                      <a:pt x="314" y="30"/>
                    </a:lnTo>
                    <a:lnTo>
                      <a:pt x="294" y="20"/>
                    </a:lnTo>
                    <a:lnTo>
                      <a:pt x="294" y="176"/>
                    </a:lnTo>
                    <a:lnTo>
                      <a:pt x="294" y="176"/>
                    </a:lnTo>
                    <a:lnTo>
                      <a:pt x="286" y="180"/>
                    </a:lnTo>
                    <a:lnTo>
                      <a:pt x="280" y="184"/>
                    </a:lnTo>
                    <a:lnTo>
                      <a:pt x="274" y="192"/>
                    </a:lnTo>
                    <a:lnTo>
                      <a:pt x="272" y="200"/>
                    </a:lnTo>
                    <a:lnTo>
                      <a:pt x="232" y="200"/>
                    </a:lnTo>
                    <a:lnTo>
                      <a:pt x="232" y="202"/>
                    </a:lnTo>
                    <a:lnTo>
                      <a:pt x="232" y="202"/>
                    </a:lnTo>
                    <a:lnTo>
                      <a:pt x="230" y="220"/>
                    </a:lnTo>
                    <a:lnTo>
                      <a:pt x="272" y="220"/>
                    </a:lnTo>
                    <a:lnTo>
                      <a:pt x="272" y="220"/>
                    </a:lnTo>
                    <a:lnTo>
                      <a:pt x="274" y="228"/>
                    </a:lnTo>
                    <a:lnTo>
                      <a:pt x="280" y="234"/>
                    </a:lnTo>
                    <a:lnTo>
                      <a:pt x="286" y="240"/>
                    </a:lnTo>
                    <a:lnTo>
                      <a:pt x="294" y="244"/>
                    </a:lnTo>
                    <a:lnTo>
                      <a:pt x="294" y="288"/>
                    </a:lnTo>
                    <a:lnTo>
                      <a:pt x="294" y="288"/>
                    </a:lnTo>
                    <a:lnTo>
                      <a:pt x="294" y="298"/>
                    </a:lnTo>
                    <a:lnTo>
                      <a:pt x="290" y="308"/>
                    </a:lnTo>
                    <a:lnTo>
                      <a:pt x="286" y="316"/>
                    </a:lnTo>
                    <a:lnTo>
                      <a:pt x="280" y="324"/>
                    </a:lnTo>
                    <a:lnTo>
                      <a:pt x="272" y="330"/>
                    </a:lnTo>
                    <a:lnTo>
                      <a:pt x="264" y="334"/>
                    </a:lnTo>
                    <a:lnTo>
                      <a:pt x="254" y="338"/>
                    </a:lnTo>
                    <a:lnTo>
                      <a:pt x="244" y="338"/>
                    </a:lnTo>
                    <a:lnTo>
                      <a:pt x="234" y="338"/>
                    </a:lnTo>
                    <a:lnTo>
                      <a:pt x="234" y="338"/>
                    </a:lnTo>
                    <a:lnTo>
                      <a:pt x="230" y="328"/>
                    </a:lnTo>
                    <a:lnTo>
                      <a:pt x="222" y="320"/>
                    </a:lnTo>
                    <a:lnTo>
                      <a:pt x="212" y="316"/>
                    </a:lnTo>
                    <a:lnTo>
                      <a:pt x="200" y="314"/>
                    </a:lnTo>
                    <a:lnTo>
                      <a:pt x="200" y="314"/>
                    </a:lnTo>
                    <a:lnTo>
                      <a:pt x="188" y="316"/>
                    </a:lnTo>
                    <a:lnTo>
                      <a:pt x="178" y="322"/>
                    </a:lnTo>
                    <a:lnTo>
                      <a:pt x="170" y="332"/>
                    </a:lnTo>
                    <a:lnTo>
                      <a:pt x="166" y="342"/>
                    </a:lnTo>
                    <a:lnTo>
                      <a:pt x="166" y="342"/>
                    </a:lnTo>
                    <a:lnTo>
                      <a:pt x="146" y="350"/>
                    </a:lnTo>
                    <a:lnTo>
                      <a:pt x="128" y="362"/>
                    </a:lnTo>
                    <a:lnTo>
                      <a:pt x="112" y="378"/>
                    </a:lnTo>
                    <a:lnTo>
                      <a:pt x="100" y="396"/>
                    </a:lnTo>
                    <a:lnTo>
                      <a:pt x="100" y="396"/>
                    </a:lnTo>
                    <a:lnTo>
                      <a:pt x="118" y="404"/>
                    </a:lnTo>
                    <a:lnTo>
                      <a:pt x="118" y="404"/>
                    </a:lnTo>
                    <a:lnTo>
                      <a:pt x="128" y="390"/>
                    </a:lnTo>
                    <a:lnTo>
                      <a:pt x="140" y="378"/>
                    </a:lnTo>
                    <a:lnTo>
                      <a:pt x="152" y="370"/>
                    </a:lnTo>
                    <a:lnTo>
                      <a:pt x="168" y="362"/>
                    </a:lnTo>
                    <a:lnTo>
                      <a:pt x="168" y="362"/>
                    </a:lnTo>
                    <a:lnTo>
                      <a:pt x="174" y="372"/>
                    </a:lnTo>
                    <a:lnTo>
                      <a:pt x="182" y="378"/>
                    </a:lnTo>
                    <a:lnTo>
                      <a:pt x="190" y="382"/>
                    </a:lnTo>
                    <a:lnTo>
                      <a:pt x="200" y="384"/>
                    </a:lnTo>
                    <a:lnTo>
                      <a:pt x="200" y="384"/>
                    </a:lnTo>
                    <a:lnTo>
                      <a:pt x="212" y="382"/>
                    </a:lnTo>
                    <a:lnTo>
                      <a:pt x="222" y="378"/>
                    </a:lnTo>
                    <a:lnTo>
                      <a:pt x="230" y="370"/>
                    </a:lnTo>
                    <a:lnTo>
                      <a:pt x="234" y="358"/>
                    </a:lnTo>
                    <a:lnTo>
                      <a:pt x="244" y="358"/>
                    </a:lnTo>
                    <a:lnTo>
                      <a:pt x="244" y="358"/>
                    </a:lnTo>
                    <a:lnTo>
                      <a:pt x="258" y="358"/>
                    </a:lnTo>
                    <a:lnTo>
                      <a:pt x="272" y="354"/>
                    </a:lnTo>
                    <a:lnTo>
                      <a:pt x="284" y="346"/>
                    </a:lnTo>
                    <a:lnTo>
                      <a:pt x="294" y="338"/>
                    </a:lnTo>
                    <a:lnTo>
                      <a:pt x="302" y="328"/>
                    </a:lnTo>
                    <a:lnTo>
                      <a:pt x="310" y="316"/>
                    </a:lnTo>
                    <a:lnTo>
                      <a:pt x="314" y="302"/>
                    </a:lnTo>
                    <a:lnTo>
                      <a:pt x="314" y="288"/>
                    </a:lnTo>
                    <a:lnTo>
                      <a:pt x="314" y="288"/>
                    </a:lnTo>
                    <a:lnTo>
                      <a:pt x="314" y="288"/>
                    </a:lnTo>
                    <a:lnTo>
                      <a:pt x="314" y="244"/>
                    </a:lnTo>
                    <a:lnTo>
                      <a:pt x="314" y="244"/>
                    </a:lnTo>
                    <a:lnTo>
                      <a:pt x="324" y="240"/>
                    </a:lnTo>
                    <a:lnTo>
                      <a:pt x="330" y="234"/>
                    </a:lnTo>
                    <a:lnTo>
                      <a:pt x="336" y="228"/>
                    </a:lnTo>
                    <a:lnTo>
                      <a:pt x="338" y="220"/>
                    </a:lnTo>
                    <a:lnTo>
                      <a:pt x="414" y="220"/>
                    </a:lnTo>
                    <a:lnTo>
                      <a:pt x="414" y="220"/>
                    </a:lnTo>
                    <a:lnTo>
                      <a:pt x="414" y="210"/>
                    </a:lnTo>
                    <a:lnTo>
                      <a:pt x="414" y="210"/>
                    </a:lnTo>
                    <a:lnTo>
                      <a:pt x="414" y="200"/>
                    </a:lnTo>
                    <a:lnTo>
                      <a:pt x="338" y="200"/>
                    </a:lnTo>
                    <a:lnTo>
                      <a:pt x="338" y="200"/>
                    </a:lnTo>
                    <a:lnTo>
                      <a:pt x="336" y="192"/>
                    </a:lnTo>
                    <a:lnTo>
                      <a:pt x="330" y="184"/>
                    </a:lnTo>
                    <a:lnTo>
                      <a:pt x="324" y="180"/>
                    </a:lnTo>
                    <a:lnTo>
                      <a:pt x="314" y="176"/>
                    </a:lnTo>
                    <a:lnTo>
                      <a:pt x="314" y="176"/>
                    </a:lnTo>
                    <a:close/>
                    <a:moveTo>
                      <a:pt x="200" y="364"/>
                    </a:moveTo>
                    <a:lnTo>
                      <a:pt x="200" y="364"/>
                    </a:lnTo>
                    <a:lnTo>
                      <a:pt x="194" y="364"/>
                    </a:lnTo>
                    <a:lnTo>
                      <a:pt x="190" y="360"/>
                    </a:lnTo>
                    <a:lnTo>
                      <a:pt x="186" y="354"/>
                    </a:lnTo>
                    <a:lnTo>
                      <a:pt x="186" y="348"/>
                    </a:lnTo>
                    <a:lnTo>
                      <a:pt x="186" y="348"/>
                    </a:lnTo>
                    <a:lnTo>
                      <a:pt x="186" y="342"/>
                    </a:lnTo>
                    <a:lnTo>
                      <a:pt x="190" y="338"/>
                    </a:lnTo>
                    <a:lnTo>
                      <a:pt x="194" y="334"/>
                    </a:lnTo>
                    <a:lnTo>
                      <a:pt x="200" y="334"/>
                    </a:lnTo>
                    <a:lnTo>
                      <a:pt x="200" y="334"/>
                    </a:lnTo>
                    <a:lnTo>
                      <a:pt x="206" y="334"/>
                    </a:lnTo>
                    <a:lnTo>
                      <a:pt x="212" y="338"/>
                    </a:lnTo>
                    <a:lnTo>
                      <a:pt x="216" y="342"/>
                    </a:lnTo>
                    <a:lnTo>
                      <a:pt x="216" y="348"/>
                    </a:lnTo>
                    <a:lnTo>
                      <a:pt x="216" y="348"/>
                    </a:lnTo>
                    <a:lnTo>
                      <a:pt x="216" y="354"/>
                    </a:lnTo>
                    <a:lnTo>
                      <a:pt x="212" y="360"/>
                    </a:lnTo>
                    <a:lnTo>
                      <a:pt x="206" y="364"/>
                    </a:lnTo>
                    <a:lnTo>
                      <a:pt x="200" y="364"/>
                    </a:lnTo>
                    <a:lnTo>
                      <a:pt x="200" y="364"/>
                    </a:lnTo>
                    <a:close/>
                    <a:moveTo>
                      <a:pt x="334" y="118"/>
                    </a:moveTo>
                    <a:lnTo>
                      <a:pt x="394" y="118"/>
                    </a:lnTo>
                    <a:lnTo>
                      <a:pt x="394" y="118"/>
                    </a:lnTo>
                    <a:lnTo>
                      <a:pt x="402" y="138"/>
                    </a:lnTo>
                    <a:lnTo>
                      <a:pt x="334" y="138"/>
                    </a:lnTo>
                    <a:lnTo>
                      <a:pt x="334" y="118"/>
                    </a:lnTo>
                    <a:close/>
                    <a:moveTo>
                      <a:pt x="16" y="310"/>
                    </a:moveTo>
                    <a:lnTo>
                      <a:pt x="16" y="304"/>
                    </a:lnTo>
                    <a:lnTo>
                      <a:pt x="16" y="304"/>
                    </a:lnTo>
                    <a:lnTo>
                      <a:pt x="16" y="292"/>
                    </a:lnTo>
                    <a:lnTo>
                      <a:pt x="20" y="278"/>
                    </a:lnTo>
                    <a:lnTo>
                      <a:pt x="24" y="268"/>
                    </a:lnTo>
                    <a:lnTo>
                      <a:pt x="30" y="256"/>
                    </a:lnTo>
                    <a:lnTo>
                      <a:pt x="38" y="248"/>
                    </a:lnTo>
                    <a:lnTo>
                      <a:pt x="46" y="240"/>
                    </a:lnTo>
                    <a:lnTo>
                      <a:pt x="56" y="232"/>
                    </a:lnTo>
                    <a:lnTo>
                      <a:pt x="66" y="226"/>
                    </a:lnTo>
                    <a:lnTo>
                      <a:pt x="66" y="226"/>
                    </a:lnTo>
                    <a:lnTo>
                      <a:pt x="72" y="234"/>
                    </a:lnTo>
                    <a:lnTo>
                      <a:pt x="80" y="240"/>
                    </a:lnTo>
                    <a:lnTo>
                      <a:pt x="88" y="244"/>
                    </a:lnTo>
                    <a:lnTo>
                      <a:pt x="98" y="246"/>
                    </a:lnTo>
                    <a:lnTo>
                      <a:pt x="98" y="246"/>
                    </a:lnTo>
                    <a:lnTo>
                      <a:pt x="110" y="244"/>
                    </a:lnTo>
                    <a:lnTo>
                      <a:pt x="120" y="238"/>
                    </a:lnTo>
                    <a:lnTo>
                      <a:pt x="128" y="230"/>
                    </a:lnTo>
                    <a:lnTo>
                      <a:pt x="132" y="220"/>
                    </a:lnTo>
                    <a:lnTo>
                      <a:pt x="132" y="220"/>
                    </a:lnTo>
                    <a:lnTo>
                      <a:pt x="136" y="220"/>
                    </a:lnTo>
                    <a:lnTo>
                      <a:pt x="168" y="220"/>
                    </a:lnTo>
                    <a:lnTo>
                      <a:pt x="168" y="220"/>
                    </a:lnTo>
                    <a:lnTo>
                      <a:pt x="170" y="212"/>
                    </a:lnTo>
                    <a:lnTo>
                      <a:pt x="172" y="202"/>
                    </a:lnTo>
                    <a:lnTo>
                      <a:pt x="172" y="200"/>
                    </a:lnTo>
                    <a:lnTo>
                      <a:pt x="136" y="200"/>
                    </a:lnTo>
                    <a:lnTo>
                      <a:pt x="136" y="200"/>
                    </a:lnTo>
                    <a:lnTo>
                      <a:pt x="132" y="200"/>
                    </a:lnTo>
                    <a:lnTo>
                      <a:pt x="132" y="200"/>
                    </a:lnTo>
                    <a:lnTo>
                      <a:pt x="128" y="190"/>
                    </a:lnTo>
                    <a:lnTo>
                      <a:pt x="120" y="182"/>
                    </a:lnTo>
                    <a:lnTo>
                      <a:pt x="110" y="176"/>
                    </a:lnTo>
                    <a:lnTo>
                      <a:pt x="98" y="174"/>
                    </a:lnTo>
                    <a:lnTo>
                      <a:pt x="98" y="174"/>
                    </a:lnTo>
                    <a:lnTo>
                      <a:pt x="92" y="176"/>
                    </a:lnTo>
                    <a:lnTo>
                      <a:pt x="86" y="176"/>
                    </a:lnTo>
                    <a:lnTo>
                      <a:pt x="74" y="184"/>
                    </a:lnTo>
                    <a:lnTo>
                      <a:pt x="66" y="194"/>
                    </a:lnTo>
                    <a:lnTo>
                      <a:pt x="64" y="200"/>
                    </a:lnTo>
                    <a:lnTo>
                      <a:pt x="62" y="206"/>
                    </a:lnTo>
                    <a:lnTo>
                      <a:pt x="62" y="206"/>
                    </a:lnTo>
                    <a:lnTo>
                      <a:pt x="52" y="212"/>
                    </a:lnTo>
                    <a:lnTo>
                      <a:pt x="42" y="218"/>
                    </a:lnTo>
                    <a:lnTo>
                      <a:pt x="32" y="224"/>
                    </a:lnTo>
                    <a:lnTo>
                      <a:pt x="24" y="232"/>
                    </a:lnTo>
                    <a:lnTo>
                      <a:pt x="16" y="242"/>
                    </a:lnTo>
                    <a:lnTo>
                      <a:pt x="10" y="252"/>
                    </a:lnTo>
                    <a:lnTo>
                      <a:pt x="4" y="262"/>
                    </a:lnTo>
                    <a:lnTo>
                      <a:pt x="0" y="274"/>
                    </a:lnTo>
                    <a:lnTo>
                      <a:pt x="0" y="274"/>
                    </a:lnTo>
                    <a:lnTo>
                      <a:pt x="6" y="292"/>
                    </a:lnTo>
                    <a:lnTo>
                      <a:pt x="16" y="310"/>
                    </a:lnTo>
                    <a:lnTo>
                      <a:pt x="16" y="310"/>
                    </a:lnTo>
                    <a:close/>
                    <a:moveTo>
                      <a:pt x="98" y="194"/>
                    </a:moveTo>
                    <a:lnTo>
                      <a:pt x="98" y="194"/>
                    </a:lnTo>
                    <a:lnTo>
                      <a:pt x="104" y="196"/>
                    </a:lnTo>
                    <a:lnTo>
                      <a:pt x="110" y="198"/>
                    </a:lnTo>
                    <a:lnTo>
                      <a:pt x="112" y="204"/>
                    </a:lnTo>
                    <a:lnTo>
                      <a:pt x="114" y="210"/>
                    </a:lnTo>
                    <a:lnTo>
                      <a:pt x="114" y="210"/>
                    </a:lnTo>
                    <a:lnTo>
                      <a:pt x="112" y="216"/>
                    </a:lnTo>
                    <a:lnTo>
                      <a:pt x="110" y="220"/>
                    </a:lnTo>
                    <a:lnTo>
                      <a:pt x="104" y="224"/>
                    </a:lnTo>
                    <a:lnTo>
                      <a:pt x="98" y="226"/>
                    </a:lnTo>
                    <a:lnTo>
                      <a:pt x="98" y="226"/>
                    </a:lnTo>
                    <a:lnTo>
                      <a:pt x="92" y="224"/>
                    </a:lnTo>
                    <a:lnTo>
                      <a:pt x="88" y="220"/>
                    </a:lnTo>
                    <a:lnTo>
                      <a:pt x="84" y="216"/>
                    </a:lnTo>
                    <a:lnTo>
                      <a:pt x="82" y="210"/>
                    </a:lnTo>
                    <a:lnTo>
                      <a:pt x="82" y="210"/>
                    </a:lnTo>
                    <a:lnTo>
                      <a:pt x="84" y="204"/>
                    </a:lnTo>
                    <a:lnTo>
                      <a:pt x="88" y="198"/>
                    </a:lnTo>
                    <a:lnTo>
                      <a:pt x="92" y="196"/>
                    </a:lnTo>
                    <a:lnTo>
                      <a:pt x="98" y="194"/>
                    </a:lnTo>
                    <a:lnTo>
                      <a:pt x="98" y="194"/>
                    </a:lnTo>
                    <a:close/>
                    <a:moveTo>
                      <a:pt x="108" y="306"/>
                    </a:moveTo>
                    <a:lnTo>
                      <a:pt x="36" y="306"/>
                    </a:lnTo>
                    <a:lnTo>
                      <a:pt x="36" y="286"/>
                    </a:lnTo>
                    <a:lnTo>
                      <a:pt x="108" y="286"/>
                    </a:lnTo>
                    <a:lnTo>
                      <a:pt x="108" y="286"/>
                    </a:lnTo>
                    <a:lnTo>
                      <a:pt x="124" y="284"/>
                    </a:lnTo>
                    <a:lnTo>
                      <a:pt x="140" y="280"/>
                    </a:lnTo>
                    <a:lnTo>
                      <a:pt x="154" y="272"/>
                    </a:lnTo>
                    <a:lnTo>
                      <a:pt x="166" y="262"/>
                    </a:lnTo>
                    <a:lnTo>
                      <a:pt x="178" y="250"/>
                    </a:lnTo>
                    <a:lnTo>
                      <a:pt x="184" y="234"/>
                    </a:lnTo>
                    <a:lnTo>
                      <a:pt x="190" y="220"/>
                    </a:lnTo>
                    <a:lnTo>
                      <a:pt x="192" y="202"/>
                    </a:lnTo>
                    <a:lnTo>
                      <a:pt x="192" y="158"/>
                    </a:lnTo>
                    <a:lnTo>
                      <a:pt x="212" y="158"/>
                    </a:lnTo>
                    <a:lnTo>
                      <a:pt x="212" y="202"/>
                    </a:lnTo>
                    <a:lnTo>
                      <a:pt x="212" y="202"/>
                    </a:lnTo>
                    <a:lnTo>
                      <a:pt x="210" y="224"/>
                    </a:lnTo>
                    <a:lnTo>
                      <a:pt x="204" y="242"/>
                    </a:lnTo>
                    <a:lnTo>
                      <a:pt x="194" y="260"/>
                    </a:lnTo>
                    <a:lnTo>
                      <a:pt x="180" y="276"/>
                    </a:lnTo>
                    <a:lnTo>
                      <a:pt x="166" y="288"/>
                    </a:lnTo>
                    <a:lnTo>
                      <a:pt x="148" y="298"/>
                    </a:lnTo>
                    <a:lnTo>
                      <a:pt x="128" y="304"/>
                    </a:lnTo>
                    <a:lnTo>
                      <a:pt x="108" y="306"/>
                    </a:lnTo>
                    <a:lnTo>
                      <a:pt x="108" y="306"/>
                    </a:lnTo>
                    <a:close/>
                    <a:moveTo>
                      <a:pt x="192" y="68"/>
                    </a:moveTo>
                    <a:lnTo>
                      <a:pt x="192" y="98"/>
                    </a:lnTo>
                    <a:lnTo>
                      <a:pt x="212" y="98"/>
                    </a:lnTo>
                    <a:lnTo>
                      <a:pt x="212" y="68"/>
                    </a:lnTo>
                    <a:lnTo>
                      <a:pt x="212" y="68"/>
                    </a:lnTo>
                    <a:lnTo>
                      <a:pt x="222" y="64"/>
                    </a:lnTo>
                    <a:lnTo>
                      <a:pt x="230" y="56"/>
                    </a:lnTo>
                    <a:lnTo>
                      <a:pt x="236" y="46"/>
                    </a:lnTo>
                    <a:lnTo>
                      <a:pt x="236" y="34"/>
                    </a:lnTo>
                    <a:lnTo>
                      <a:pt x="236" y="34"/>
                    </a:lnTo>
                    <a:lnTo>
                      <a:pt x="236" y="28"/>
                    </a:lnTo>
                    <a:lnTo>
                      <a:pt x="234" y="22"/>
                    </a:lnTo>
                    <a:lnTo>
                      <a:pt x="230" y="16"/>
                    </a:lnTo>
                    <a:lnTo>
                      <a:pt x="226" y="10"/>
                    </a:lnTo>
                    <a:lnTo>
                      <a:pt x="222" y="6"/>
                    </a:lnTo>
                    <a:lnTo>
                      <a:pt x="216" y="2"/>
                    </a:lnTo>
                    <a:lnTo>
                      <a:pt x="208" y="0"/>
                    </a:lnTo>
                    <a:lnTo>
                      <a:pt x="202" y="0"/>
                    </a:lnTo>
                    <a:lnTo>
                      <a:pt x="202" y="0"/>
                    </a:lnTo>
                    <a:lnTo>
                      <a:pt x="194" y="0"/>
                    </a:lnTo>
                    <a:lnTo>
                      <a:pt x="188" y="2"/>
                    </a:lnTo>
                    <a:lnTo>
                      <a:pt x="182" y="6"/>
                    </a:lnTo>
                    <a:lnTo>
                      <a:pt x="176" y="10"/>
                    </a:lnTo>
                    <a:lnTo>
                      <a:pt x="172" y="16"/>
                    </a:lnTo>
                    <a:lnTo>
                      <a:pt x="168" y="22"/>
                    </a:lnTo>
                    <a:lnTo>
                      <a:pt x="166" y="28"/>
                    </a:lnTo>
                    <a:lnTo>
                      <a:pt x="166" y="34"/>
                    </a:lnTo>
                    <a:lnTo>
                      <a:pt x="166" y="34"/>
                    </a:lnTo>
                    <a:lnTo>
                      <a:pt x="168" y="46"/>
                    </a:lnTo>
                    <a:lnTo>
                      <a:pt x="174" y="56"/>
                    </a:lnTo>
                    <a:lnTo>
                      <a:pt x="182" y="64"/>
                    </a:lnTo>
                    <a:lnTo>
                      <a:pt x="192" y="68"/>
                    </a:lnTo>
                    <a:lnTo>
                      <a:pt x="192" y="68"/>
                    </a:lnTo>
                    <a:close/>
                    <a:moveTo>
                      <a:pt x="202" y="20"/>
                    </a:moveTo>
                    <a:lnTo>
                      <a:pt x="202" y="20"/>
                    </a:lnTo>
                    <a:lnTo>
                      <a:pt x="208" y="20"/>
                    </a:lnTo>
                    <a:lnTo>
                      <a:pt x="212" y="24"/>
                    </a:lnTo>
                    <a:lnTo>
                      <a:pt x="216" y="28"/>
                    </a:lnTo>
                    <a:lnTo>
                      <a:pt x="216" y="34"/>
                    </a:lnTo>
                    <a:lnTo>
                      <a:pt x="216" y="34"/>
                    </a:lnTo>
                    <a:lnTo>
                      <a:pt x="216" y="40"/>
                    </a:lnTo>
                    <a:lnTo>
                      <a:pt x="212" y="46"/>
                    </a:lnTo>
                    <a:lnTo>
                      <a:pt x="208" y="50"/>
                    </a:lnTo>
                    <a:lnTo>
                      <a:pt x="202" y="50"/>
                    </a:lnTo>
                    <a:lnTo>
                      <a:pt x="202" y="50"/>
                    </a:lnTo>
                    <a:lnTo>
                      <a:pt x="196" y="50"/>
                    </a:lnTo>
                    <a:lnTo>
                      <a:pt x="190" y="46"/>
                    </a:lnTo>
                    <a:lnTo>
                      <a:pt x="188" y="40"/>
                    </a:lnTo>
                    <a:lnTo>
                      <a:pt x="186" y="34"/>
                    </a:lnTo>
                    <a:lnTo>
                      <a:pt x="186" y="34"/>
                    </a:lnTo>
                    <a:lnTo>
                      <a:pt x="188" y="28"/>
                    </a:lnTo>
                    <a:lnTo>
                      <a:pt x="190" y="24"/>
                    </a:lnTo>
                    <a:lnTo>
                      <a:pt x="196" y="20"/>
                    </a:lnTo>
                    <a:lnTo>
                      <a:pt x="202" y="20"/>
                    </a:lnTo>
                    <a:lnTo>
                      <a:pt x="202" y="20"/>
                    </a:lnTo>
                    <a:close/>
                    <a:moveTo>
                      <a:pt x="10" y="118"/>
                    </a:moveTo>
                    <a:lnTo>
                      <a:pt x="274" y="118"/>
                    </a:lnTo>
                    <a:lnTo>
                      <a:pt x="274" y="138"/>
                    </a:lnTo>
                    <a:lnTo>
                      <a:pt x="2" y="138"/>
                    </a:lnTo>
                    <a:lnTo>
                      <a:pt x="2" y="138"/>
                    </a:lnTo>
                    <a:lnTo>
                      <a:pt x="10" y="118"/>
                    </a:lnTo>
                    <a:lnTo>
                      <a:pt x="10" y="1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Univers for KPMG" panose="020B0603020202020204" pitchFamily="34" charset="0"/>
                  <a:ea typeface="+mn-ea"/>
                  <a:cs typeface="+mn-cs"/>
                </a:endParaRPr>
              </a:p>
            </p:txBody>
          </p:sp>
        </p:grpSp>
      </p:grpSp>
      <p:sp>
        <p:nvSpPr>
          <p:cNvPr id="66" name="AutoShape 7">
            <a:extLst>
              <a:ext uri="{FF2B5EF4-FFF2-40B4-BE49-F238E27FC236}">
                <a16:creationId xmlns:a16="http://schemas.microsoft.com/office/drawing/2014/main" id="{C7B42AF7-5C41-4654-A56A-8705ED45CADD}"/>
              </a:ext>
            </a:extLst>
          </p:cNvPr>
          <p:cNvSpPr>
            <a:spLocks noChangeArrowheads="1"/>
          </p:cNvSpPr>
          <p:nvPr/>
        </p:nvSpPr>
        <p:spPr bwMode="auto">
          <a:xfrm>
            <a:off x="1520201" y="1854498"/>
            <a:ext cx="720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lvl1pPr marL="230188" indent="-230188"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Gestión de </a:t>
            </a: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clientes</a:t>
            </a:r>
            <a:endPar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68" name="AutoShape 7">
            <a:extLst>
              <a:ext uri="{FF2B5EF4-FFF2-40B4-BE49-F238E27FC236}">
                <a16:creationId xmlns:a16="http://schemas.microsoft.com/office/drawing/2014/main" id="{AD0EFAFB-EB55-42C4-A65B-AC374C262EFB}"/>
              </a:ext>
            </a:extLst>
          </p:cNvPr>
          <p:cNvSpPr>
            <a:spLocks noChangeArrowheads="1"/>
          </p:cNvSpPr>
          <p:nvPr/>
        </p:nvSpPr>
        <p:spPr bwMode="auto">
          <a:xfrm>
            <a:off x="2204643" y="1854498"/>
            <a:ext cx="720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Gestión </a:t>
            </a: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Productos</a:t>
            </a:r>
            <a:r>
              <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Servicios</a:t>
            </a:r>
          </a:p>
        </p:txBody>
      </p:sp>
      <p:sp>
        <p:nvSpPr>
          <p:cNvPr id="70" name="AutoShape 7">
            <a:extLst>
              <a:ext uri="{FF2B5EF4-FFF2-40B4-BE49-F238E27FC236}">
                <a16:creationId xmlns:a16="http://schemas.microsoft.com/office/drawing/2014/main" id="{552CE2C6-A024-45FA-BC4C-F271158495E8}"/>
              </a:ext>
            </a:extLst>
          </p:cNvPr>
          <p:cNvSpPr>
            <a:spLocks noChangeArrowheads="1"/>
          </p:cNvSpPr>
          <p:nvPr/>
        </p:nvSpPr>
        <p:spPr bwMode="auto">
          <a:xfrm>
            <a:off x="2889085" y="1854498"/>
            <a:ext cx="720000" cy="468000"/>
          </a:xfrm>
          <a:prstGeom prst="chevron">
            <a:avLst>
              <a:gd name="adj" fmla="val 19758"/>
            </a:avLst>
          </a:prstGeom>
          <a:solidFill>
            <a:schemeClr val="accent6"/>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Gestión de </a:t>
            </a:r>
            <a:r>
              <a:rPr kumimoji="0" lang="en-US" sz="9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órdenes</a:t>
            </a:r>
            <a:r>
              <a:rPr kumimoji="0" lang="en-US" sz="9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y </a:t>
            </a:r>
            <a:r>
              <a:rPr kumimoji="0" lang="en-US" sz="9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pedidos</a:t>
            </a:r>
            <a:endParaRPr kumimoji="0" lang="en-US" sz="9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endParaRPr>
          </a:p>
        </p:txBody>
      </p:sp>
      <p:sp>
        <p:nvSpPr>
          <p:cNvPr id="73" name="AutoShape 7">
            <a:extLst>
              <a:ext uri="{FF2B5EF4-FFF2-40B4-BE49-F238E27FC236}">
                <a16:creationId xmlns:a16="http://schemas.microsoft.com/office/drawing/2014/main" id="{FF109EFD-E19B-423F-B51F-EAF9A6E82BA7}"/>
              </a:ext>
            </a:extLst>
          </p:cNvPr>
          <p:cNvSpPr>
            <a:spLocks noChangeArrowheads="1"/>
          </p:cNvSpPr>
          <p:nvPr/>
        </p:nvSpPr>
        <p:spPr bwMode="auto">
          <a:xfrm>
            <a:off x="3573527" y="1854512"/>
            <a:ext cx="720000" cy="468000"/>
          </a:xfrm>
          <a:prstGeom prst="chevron">
            <a:avLst>
              <a:gd name="adj" fmla="val 19758"/>
            </a:avLst>
          </a:prstGeom>
          <a:solidFill>
            <a:schemeClr val="accent6"/>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Gestión de </a:t>
            </a:r>
            <a:r>
              <a:rPr kumimoji="0" lang="en-US" sz="9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facturas</a:t>
            </a:r>
            <a:endParaRPr kumimoji="0" lang="en-US" sz="9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endParaRPr>
          </a:p>
        </p:txBody>
      </p:sp>
      <p:sp>
        <p:nvSpPr>
          <p:cNvPr id="74" name="AutoShape 7">
            <a:extLst>
              <a:ext uri="{FF2B5EF4-FFF2-40B4-BE49-F238E27FC236}">
                <a16:creationId xmlns:a16="http://schemas.microsoft.com/office/drawing/2014/main" id="{B88EB4D8-5DB1-4F4A-9604-8D4CC3DEC776}"/>
              </a:ext>
            </a:extLst>
          </p:cNvPr>
          <p:cNvSpPr>
            <a:spLocks noChangeArrowheads="1"/>
          </p:cNvSpPr>
          <p:nvPr/>
        </p:nvSpPr>
        <p:spPr bwMode="auto">
          <a:xfrm>
            <a:off x="4257969" y="1854512"/>
            <a:ext cx="720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Servicio al </a:t>
            </a: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Cliente</a:t>
            </a:r>
            <a:r>
              <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Post-</a:t>
            </a: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Venta</a:t>
            </a:r>
            <a:endPar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5" name="AutoShape 7">
            <a:extLst>
              <a:ext uri="{FF2B5EF4-FFF2-40B4-BE49-F238E27FC236}">
                <a16:creationId xmlns:a16="http://schemas.microsoft.com/office/drawing/2014/main" id="{D598ED18-39F9-4540-AA59-5FDA16BE6A36}"/>
              </a:ext>
            </a:extLst>
          </p:cNvPr>
          <p:cNvSpPr>
            <a:spLocks noChangeArrowheads="1"/>
          </p:cNvSpPr>
          <p:nvPr/>
        </p:nvSpPr>
        <p:spPr bwMode="auto">
          <a:xfrm>
            <a:off x="4942411" y="1854498"/>
            <a:ext cx="720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Aplicaciones</a:t>
            </a:r>
            <a:r>
              <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de </a:t>
            </a: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caja</a:t>
            </a:r>
            <a:endPar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88" name="AutoShape 7">
            <a:extLst>
              <a:ext uri="{FF2B5EF4-FFF2-40B4-BE49-F238E27FC236}">
                <a16:creationId xmlns:a16="http://schemas.microsoft.com/office/drawing/2014/main" id="{834AFEF9-92C7-4C76-94BD-BE7595D4E78A}"/>
              </a:ext>
            </a:extLst>
          </p:cNvPr>
          <p:cNvSpPr>
            <a:spLocks noChangeArrowheads="1"/>
          </p:cNvSpPr>
          <p:nvPr/>
        </p:nvSpPr>
        <p:spPr bwMode="auto">
          <a:xfrm>
            <a:off x="5626853" y="1854498"/>
            <a:ext cx="720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Gestión</a:t>
            </a:r>
            <a:r>
              <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de </a:t>
            </a: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cobros</a:t>
            </a:r>
            <a:endPar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89" name="AutoShape 7">
            <a:extLst>
              <a:ext uri="{FF2B5EF4-FFF2-40B4-BE49-F238E27FC236}">
                <a16:creationId xmlns:a16="http://schemas.microsoft.com/office/drawing/2014/main" id="{00198182-BA13-4286-A6BC-5A8D1A98B6FA}"/>
              </a:ext>
            </a:extLst>
          </p:cNvPr>
          <p:cNvSpPr>
            <a:spLocks noChangeArrowheads="1"/>
          </p:cNvSpPr>
          <p:nvPr/>
        </p:nvSpPr>
        <p:spPr bwMode="auto">
          <a:xfrm>
            <a:off x="6311295" y="1854498"/>
            <a:ext cx="720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lvl="0" algn="ctr" eaLnBrk="0" fontAlgn="base" hangingPunct="0">
              <a:spcBef>
                <a:spcPct val="50000"/>
              </a:spcBef>
              <a:spcAft>
                <a:spcPct val="0"/>
              </a:spcAft>
              <a:defRPr/>
            </a:pPr>
            <a:r>
              <a:rPr lang="en-US" sz="700" b="1" kern="0" dirty="0" err="1">
                <a:solidFill>
                  <a:srgbClr val="FFFFFF"/>
                </a:solidFill>
                <a:latin typeface="Arial" panose="020B0604020202020204" pitchFamily="34" charset="0"/>
                <a:cs typeface="Arial" panose="020B0604020202020204" pitchFamily="34" charset="0"/>
              </a:rPr>
              <a:t>Cierre</a:t>
            </a:r>
            <a:r>
              <a:rPr lang="en-US" sz="700" b="1" kern="0" dirty="0">
                <a:solidFill>
                  <a:srgbClr val="FFFFFF"/>
                </a:solidFill>
                <a:latin typeface="Arial" panose="020B0604020202020204" pitchFamily="34" charset="0"/>
                <a:cs typeface="Arial" panose="020B0604020202020204" pitchFamily="34" charset="0"/>
              </a:rPr>
              <a:t> </a:t>
            </a:r>
            <a:r>
              <a:rPr lang="en-US" sz="700" b="1" kern="0" dirty="0" err="1">
                <a:solidFill>
                  <a:srgbClr val="FFFFFF"/>
                </a:solidFill>
                <a:latin typeface="Arial" panose="020B0604020202020204" pitchFamily="34" charset="0"/>
                <a:cs typeface="Arial" panose="020B0604020202020204" pitchFamily="34" charset="0"/>
              </a:rPr>
              <a:t>mes</a:t>
            </a:r>
            <a:r>
              <a:rPr lang="en-US" sz="700" b="1" kern="0" dirty="0">
                <a:solidFill>
                  <a:srgbClr val="FFFFFF"/>
                </a:solidFill>
                <a:latin typeface="Arial" panose="020B0604020202020204" pitchFamily="34" charset="0"/>
                <a:cs typeface="Arial" panose="020B0604020202020204" pitchFamily="34" charset="0"/>
              </a:rPr>
              <a:t> (Month End)</a:t>
            </a:r>
          </a:p>
        </p:txBody>
      </p:sp>
      <p:sp>
        <p:nvSpPr>
          <p:cNvPr id="90" name="AutoShape 7">
            <a:extLst>
              <a:ext uri="{FF2B5EF4-FFF2-40B4-BE49-F238E27FC236}">
                <a16:creationId xmlns:a16="http://schemas.microsoft.com/office/drawing/2014/main" id="{5BA9CEBB-45FC-452B-A2C2-02F41AC6FA69}"/>
              </a:ext>
            </a:extLst>
          </p:cNvPr>
          <p:cNvSpPr>
            <a:spLocks noChangeArrowheads="1"/>
          </p:cNvSpPr>
          <p:nvPr/>
        </p:nvSpPr>
        <p:spPr bwMode="auto">
          <a:xfrm>
            <a:off x="6995737" y="1854512"/>
            <a:ext cx="720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Análisis</a:t>
            </a:r>
            <a:r>
              <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de </a:t>
            </a: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cuentas</a:t>
            </a:r>
            <a:r>
              <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 </a:t>
            </a: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cobrar</a:t>
            </a:r>
            <a:endPar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1" name="AutoShape 7">
            <a:extLst>
              <a:ext uri="{FF2B5EF4-FFF2-40B4-BE49-F238E27FC236}">
                <a16:creationId xmlns:a16="http://schemas.microsoft.com/office/drawing/2014/main" id="{3EAFD133-2CF3-4495-BAC3-FB06EB4D8047}"/>
              </a:ext>
            </a:extLst>
          </p:cNvPr>
          <p:cNvSpPr>
            <a:spLocks noChangeArrowheads="1"/>
          </p:cNvSpPr>
          <p:nvPr/>
        </p:nvSpPr>
        <p:spPr bwMode="auto">
          <a:xfrm>
            <a:off x="7680176" y="1854512"/>
            <a:ext cx="720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Gestión</a:t>
            </a:r>
            <a:r>
              <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del </a:t>
            </a: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proceso</a:t>
            </a:r>
            <a:endPar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grpSp>
        <p:nvGrpSpPr>
          <p:cNvPr id="84" name="Group 83">
            <a:extLst>
              <a:ext uri="{FF2B5EF4-FFF2-40B4-BE49-F238E27FC236}">
                <a16:creationId xmlns:a16="http://schemas.microsoft.com/office/drawing/2014/main" id="{68B3311F-A280-473F-8BEB-35ED702F3548}"/>
              </a:ext>
            </a:extLst>
          </p:cNvPr>
          <p:cNvGrpSpPr/>
          <p:nvPr/>
        </p:nvGrpSpPr>
        <p:grpSpPr>
          <a:xfrm>
            <a:off x="7680176" y="178744"/>
            <a:ext cx="3564392" cy="689878"/>
            <a:chOff x="7680176" y="178744"/>
            <a:chExt cx="3564392" cy="689878"/>
          </a:xfrm>
        </p:grpSpPr>
        <p:sp>
          <p:nvSpPr>
            <p:cNvPr id="85" name="KMATable0ValueChain2">
              <a:extLst>
                <a:ext uri="{FF2B5EF4-FFF2-40B4-BE49-F238E27FC236}">
                  <a16:creationId xmlns:a16="http://schemas.microsoft.com/office/drawing/2014/main" id="{CFA5B6DD-FDE6-43CB-8486-27C1B3546F4C}"/>
                </a:ext>
              </a:extLst>
            </p:cNvPr>
            <p:cNvSpPr>
              <a:spLocks noChangeArrowheads="1"/>
            </p:cNvSpPr>
            <p:nvPr/>
          </p:nvSpPr>
          <p:spPr bwMode="auto">
            <a:xfrm>
              <a:off x="7680176" y="178744"/>
              <a:ext cx="3564392" cy="151256"/>
            </a:xfrm>
            <a:prstGeom prst="chevron">
              <a:avLst>
                <a:gd name="adj" fmla="val 21138"/>
              </a:avLst>
            </a:prstGeom>
            <a:solidFill>
              <a:schemeClr val="tx2"/>
            </a:solidFill>
            <a:ln>
              <a:noFill/>
            </a:ln>
          </p:spPr>
          <p:txBody>
            <a:bodyPr lIns="0" r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s-ES_tradnl" sz="10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Procesos de </a:t>
              </a:r>
              <a:r>
                <a:rPr kumimoji="0" lang="es-ES_tradnl" sz="10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Supply</a:t>
              </a:r>
              <a:r>
                <a:rPr kumimoji="0" lang="es-ES_tradnl" sz="10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a:t>
              </a:r>
              <a:r>
                <a:rPr kumimoji="0" lang="es-ES_tradnl" sz="10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Chain</a:t>
              </a:r>
              <a:r>
                <a:rPr kumimoji="0" lang="es-ES_tradnl" sz="10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 Producción</a:t>
              </a:r>
            </a:p>
          </p:txBody>
        </p:sp>
        <p:sp>
          <p:nvSpPr>
            <p:cNvPr id="86" name="Rounded Rectangle 68">
              <a:extLst>
                <a:ext uri="{FF2B5EF4-FFF2-40B4-BE49-F238E27FC236}">
                  <a16:creationId xmlns:a16="http://schemas.microsoft.com/office/drawing/2014/main" id="{55562EAF-D109-417A-8062-F4E1A380E0F4}"/>
                </a:ext>
              </a:extLst>
            </p:cNvPr>
            <p:cNvSpPr/>
            <p:nvPr/>
          </p:nvSpPr>
          <p:spPr>
            <a:xfrm>
              <a:off x="8105684" y="377237"/>
              <a:ext cx="756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err="1">
                  <a:solidFill>
                    <a:prstClr val="white"/>
                  </a:solidFill>
                  <a:latin typeface="Univers for KPMG Cond" panose="020B0606020202020204" pitchFamily="34" charset="0"/>
                </a:rPr>
                <a:t>Procurement</a:t>
              </a:r>
              <a:endParaRPr lang="es-ES" sz="900" i="1" dirty="0">
                <a:solidFill>
                  <a:prstClr val="white"/>
                </a:solidFill>
                <a:latin typeface="Univers for KPMG Cond" panose="020B0606020202020204" pitchFamily="34" charset="0"/>
              </a:endParaRPr>
            </a:p>
          </p:txBody>
        </p:sp>
        <p:sp>
          <p:nvSpPr>
            <p:cNvPr id="87" name="Rounded Rectangle 68">
              <a:extLst>
                <a:ext uri="{FF2B5EF4-FFF2-40B4-BE49-F238E27FC236}">
                  <a16:creationId xmlns:a16="http://schemas.microsoft.com/office/drawing/2014/main" id="{BD0A48B8-F44C-47F1-A746-C0369BF876C1}"/>
                </a:ext>
              </a:extLst>
            </p:cNvPr>
            <p:cNvSpPr/>
            <p:nvPr/>
          </p:nvSpPr>
          <p:spPr>
            <a:xfrm>
              <a:off x="9053259" y="377237"/>
              <a:ext cx="756000" cy="216000"/>
            </a:xfrm>
            <a:prstGeom prst="roundRect">
              <a:avLst/>
            </a:prstGeom>
            <a:solidFill>
              <a:schemeClr val="accent6"/>
            </a:solidFill>
            <a:ln w="19050">
              <a:solidFill>
                <a:schemeClr val="accent6"/>
              </a:solidFill>
            </a:ln>
          </p:spPr>
          <p:txBody>
            <a:bodyPr lIns="0" tIns="0" rIns="0" bIns="0" anchor="ctr" anchorCtr="0"/>
            <a:lstStyle/>
            <a:p>
              <a:pPr algn="ctr"/>
              <a:r>
                <a:rPr lang="es-ES_tradnl" sz="900" b="1">
                  <a:solidFill>
                    <a:srgbClr val="FFFFFF"/>
                  </a:solidFill>
                  <a:latin typeface="Univers for KPMG Cond" panose="020B0606020202020204" pitchFamily="34" charset="0"/>
                  <a:cs typeface="Arial" panose="020B0604020202020204" pitchFamily="34" charset="0"/>
                </a:rPr>
                <a:t>Customer </a:t>
              </a:r>
              <a:r>
                <a:rPr lang="es-ES_tradnl" sz="900" b="1" dirty="0" err="1">
                  <a:solidFill>
                    <a:srgbClr val="FFFFFF"/>
                  </a:solidFill>
                  <a:latin typeface="Univers for KPMG Cond" panose="020B0606020202020204" pitchFamily="34" charset="0"/>
                  <a:cs typeface="Arial" panose="020B0604020202020204" pitchFamily="34" charset="0"/>
                </a:rPr>
                <a:t>Serv</a:t>
              </a:r>
              <a:endParaRPr lang="es-ES" sz="900" b="1" dirty="0">
                <a:solidFill>
                  <a:srgbClr val="FFFFFF"/>
                </a:solidFill>
                <a:latin typeface="Univers for KPMG Cond" panose="020B0606020202020204" pitchFamily="34" charset="0"/>
                <a:cs typeface="Arial" panose="020B0604020202020204" pitchFamily="34" charset="0"/>
              </a:endParaRPr>
            </a:p>
          </p:txBody>
        </p:sp>
        <p:sp>
          <p:nvSpPr>
            <p:cNvPr id="92" name="Rounded Rectangle 68">
              <a:extLst>
                <a:ext uri="{FF2B5EF4-FFF2-40B4-BE49-F238E27FC236}">
                  <a16:creationId xmlns:a16="http://schemas.microsoft.com/office/drawing/2014/main" id="{1AA54B29-BB79-454C-A603-D4E2DB5C7D25}"/>
                </a:ext>
              </a:extLst>
            </p:cNvPr>
            <p:cNvSpPr/>
            <p:nvPr/>
          </p:nvSpPr>
          <p:spPr>
            <a:xfrm>
              <a:off x="9051714" y="652622"/>
              <a:ext cx="756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Logística</a:t>
              </a:r>
              <a:endParaRPr kumimoji="0" lang="es-ES"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93" name="Rounded Rectangle 68">
              <a:extLst>
                <a:ext uri="{FF2B5EF4-FFF2-40B4-BE49-F238E27FC236}">
                  <a16:creationId xmlns:a16="http://schemas.microsoft.com/office/drawing/2014/main" id="{6CFBE5C9-FE92-40B2-9AEB-09C1334AC583}"/>
                </a:ext>
              </a:extLst>
            </p:cNvPr>
            <p:cNvSpPr/>
            <p:nvPr/>
          </p:nvSpPr>
          <p:spPr>
            <a:xfrm>
              <a:off x="10011843" y="377237"/>
              <a:ext cx="756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Planificación</a:t>
              </a:r>
              <a:endParaRPr kumimoji="0" lang="es-ES"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94" name="Rounded Rectangle 68">
              <a:extLst>
                <a:ext uri="{FF2B5EF4-FFF2-40B4-BE49-F238E27FC236}">
                  <a16:creationId xmlns:a16="http://schemas.microsoft.com/office/drawing/2014/main" id="{A9B1813F-0A64-4E35-A121-B8032DE30563}"/>
                </a:ext>
              </a:extLst>
            </p:cNvPr>
            <p:cNvSpPr/>
            <p:nvPr/>
          </p:nvSpPr>
          <p:spPr>
            <a:xfrm>
              <a:off x="10011843" y="649565"/>
              <a:ext cx="756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Forestal</a:t>
              </a:r>
              <a:endParaRPr kumimoji="0" lang="es-ES"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95" name="Rounded Rectangle 68">
              <a:extLst>
                <a:ext uri="{FF2B5EF4-FFF2-40B4-BE49-F238E27FC236}">
                  <a16:creationId xmlns:a16="http://schemas.microsoft.com/office/drawing/2014/main" id="{DFEE8CB3-BB31-45D7-A017-8844010F5FD1}"/>
                </a:ext>
              </a:extLst>
            </p:cNvPr>
            <p:cNvSpPr/>
            <p:nvPr/>
          </p:nvSpPr>
          <p:spPr>
            <a:xfrm>
              <a:off x="8103822" y="651770"/>
              <a:ext cx="756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Producción</a:t>
              </a:r>
              <a:endParaRPr kumimoji="0" lang="es-ES"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grpSp>
      <p:grpSp>
        <p:nvGrpSpPr>
          <p:cNvPr id="54" name="Group 53">
            <a:extLst>
              <a:ext uri="{FF2B5EF4-FFF2-40B4-BE49-F238E27FC236}">
                <a16:creationId xmlns:a16="http://schemas.microsoft.com/office/drawing/2014/main" id="{AB5AA3C4-79F0-4636-AE5A-C0CD91A84528}"/>
              </a:ext>
            </a:extLst>
          </p:cNvPr>
          <p:cNvGrpSpPr/>
          <p:nvPr/>
        </p:nvGrpSpPr>
        <p:grpSpPr>
          <a:xfrm>
            <a:off x="5006877" y="44624"/>
            <a:ext cx="2119585" cy="744515"/>
            <a:chOff x="5006877" y="44624"/>
            <a:chExt cx="2119585" cy="826693"/>
          </a:xfrm>
        </p:grpSpPr>
        <p:sp>
          <p:nvSpPr>
            <p:cNvPr id="55" name="AutoShape 7">
              <a:extLst>
                <a:ext uri="{FF2B5EF4-FFF2-40B4-BE49-F238E27FC236}">
                  <a16:creationId xmlns:a16="http://schemas.microsoft.com/office/drawing/2014/main" id="{CB72E9A0-2942-4258-AE63-DA8C596D8766}"/>
                </a:ext>
              </a:extLst>
            </p:cNvPr>
            <p:cNvSpPr>
              <a:spLocks noChangeArrowheads="1"/>
            </p:cNvSpPr>
            <p:nvPr/>
          </p:nvSpPr>
          <p:spPr bwMode="auto">
            <a:xfrm>
              <a:off x="5006877" y="655317"/>
              <a:ext cx="396000" cy="216000"/>
            </a:xfrm>
            <a:prstGeom prst="chevron">
              <a:avLst>
                <a:gd name="adj" fmla="val 19758"/>
              </a:avLst>
            </a:prstGeom>
            <a:solidFill>
              <a:srgbClr val="F68D2E"/>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56"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1" y="74832"/>
              <a:ext cx="396000" cy="216000"/>
            </a:xfrm>
            <a:prstGeom prst="chevron">
              <a:avLst>
                <a:gd name="adj" fmla="val 19758"/>
              </a:avLst>
            </a:prstGeom>
            <a:solidFill>
              <a:schemeClr val="accent5"/>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8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endParaRPr>
            </a:p>
          </p:txBody>
        </p:sp>
        <p:sp>
          <p:nvSpPr>
            <p:cNvPr id="57"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0" y="348584"/>
              <a:ext cx="396000" cy="216000"/>
            </a:xfrm>
            <a:prstGeom prst="chevron">
              <a:avLst>
                <a:gd name="adj" fmla="val 19758"/>
              </a:avLst>
            </a:prstGeom>
            <a:solidFill>
              <a:schemeClr val="bg2"/>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60" name="TextBox 59"/>
            <p:cNvSpPr txBox="1"/>
            <p:nvPr/>
          </p:nvSpPr>
          <p:spPr>
            <a:xfrm>
              <a:off x="5470278" y="44624"/>
              <a:ext cx="1656184" cy="204322"/>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err="1">
                  <a:ln>
                    <a:noFill/>
                  </a:ln>
                  <a:solidFill>
                    <a:srgbClr val="00338D"/>
                  </a:solidFill>
                  <a:effectLst/>
                  <a:uLnTx/>
                  <a:uFillTx/>
                  <a:latin typeface="Arial"/>
                  <a:ea typeface="+mn-ea"/>
                  <a:cs typeface="+mn-cs"/>
                </a:rPr>
                <a:t>Supply</a:t>
              </a:r>
              <a:r>
                <a:rPr kumimoji="0" lang="es-ES" sz="1100" b="0" i="0" u="none" strike="noStrike" kern="1200" cap="none" spc="0" normalizeH="0" baseline="0" noProof="0" dirty="0">
                  <a:ln>
                    <a:noFill/>
                  </a:ln>
                  <a:solidFill>
                    <a:srgbClr val="00338D"/>
                  </a:solidFill>
                  <a:effectLst/>
                  <a:uLnTx/>
                  <a:uFillTx/>
                  <a:latin typeface="Arial"/>
                  <a:ea typeface="+mn-ea"/>
                  <a:cs typeface="+mn-cs"/>
                </a:rPr>
                <a:t> </a:t>
              </a:r>
              <a:r>
                <a:rPr kumimoji="0" lang="es-ES" sz="1100" b="0" i="0" u="none" strike="noStrike" kern="1200" cap="none" spc="0" normalizeH="0" baseline="0" noProof="0" dirty="0" err="1">
                  <a:ln>
                    <a:noFill/>
                  </a:ln>
                  <a:solidFill>
                    <a:srgbClr val="00338D"/>
                  </a:solidFill>
                  <a:effectLst/>
                  <a:uLnTx/>
                  <a:uFillTx/>
                  <a:latin typeface="Arial"/>
                  <a:ea typeface="+mn-ea"/>
                  <a:cs typeface="+mn-cs"/>
                </a:rPr>
                <a:t>Chain</a:t>
              </a:r>
              <a:endParaRPr kumimoji="0" lang="es-ES" sz="1100" b="0" i="0" u="none" strike="noStrike" kern="1200" cap="none" spc="0" normalizeH="0" baseline="0" noProof="0" dirty="0">
                <a:ln>
                  <a:noFill/>
                </a:ln>
                <a:solidFill>
                  <a:srgbClr val="00338D"/>
                </a:solidFill>
                <a:effectLst/>
                <a:uLnTx/>
                <a:uFillTx/>
                <a:latin typeface="Arial"/>
                <a:ea typeface="+mn-ea"/>
                <a:cs typeface="+mn-cs"/>
              </a:endParaRPr>
            </a:p>
          </p:txBody>
        </p:sp>
        <p:sp>
          <p:nvSpPr>
            <p:cNvPr id="62" name="TextBox 61"/>
            <p:cNvSpPr txBox="1"/>
            <p:nvPr/>
          </p:nvSpPr>
          <p:spPr>
            <a:xfrm>
              <a:off x="5470278" y="328440"/>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Finanzas</a:t>
              </a:r>
            </a:p>
          </p:txBody>
        </p:sp>
        <p:sp>
          <p:nvSpPr>
            <p:cNvPr id="64" name="TextBox 63">
              <a:extLst>
                <a:ext uri="{FF2B5EF4-FFF2-40B4-BE49-F238E27FC236}">
                  <a16:creationId xmlns:a16="http://schemas.microsoft.com/office/drawing/2014/main" id="{7F0ED837-5337-47B6-AC8C-3872F871071C}"/>
                </a:ext>
              </a:extLst>
            </p:cNvPr>
            <p:cNvSpPr txBox="1"/>
            <p:nvPr/>
          </p:nvSpPr>
          <p:spPr>
            <a:xfrm>
              <a:off x="5470278" y="625943"/>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Producción</a:t>
              </a:r>
            </a:p>
          </p:txBody>
        </p:sp>
      </p:grpSp>
    </p:spTree>
    <p:extLst>
      <p:ext uri="{BB962C8B-B14F-4D97-AF65-F5344CB8AC3E}">
        <p14:creationId xmlns:p14="http://schemas.microsoft.com/office/powerpoint/2010/main" val="30161073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34015" name="think-cell Slide" r:id="rId6" imgW="216" imgH="216" progId="TCLayout.ActiveDocument.1">
                  <p:embed/>
                </p:oleObj>
              </mc:Choice>
              <mc:Fallback>
                <p:oleObj name="think-cell Slide" r:id="rId6" imgW="216" imgH="216" progId="TCLayout.ActiveDocument.1">
                  <p:embed/>
                  <p:pic>
                    <p:nvPicPr>
                      <p:cNvPr id="4" name="Object 3" hidden="1"/>
                      <p:cNvPicPr/>
                      <p:nvPr/>
                    </p:nvPicPr>
                    <p:blipFill>
                      <a:blip r:embed="rId7"/>
                      <a:stretch>
                        <a:fillRect/>
                      </a:stretch>
                    </p:blipFill>
                    <p:spPr>
                      <a:xfrm>
                        <a:off x="1525589" y="1589"/>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DE92D78-B88A-4237-B719-CF68C8EF0807}"/>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4000" b="0" i="0" u="none" strike="noStrike" kern="1200" cap="none" spc="0" normalizeH="0" baseline="0" noProof="0" dirty="0">
              <a:ln>
                <a:noFill/>
              </a:ln>
              <a:solidFill>
                <a:prstClr val="white"/>
              </a:solidFill>
              <a:effectLst/>
              <a:uLnTx/>
              <a:uFillTx/>
              <a:latin typeface="KPMG Extralight" panose="020B0303030202040204" pitchFamily="34" charset="0"/>
              <a:ea typeface="+mn-ea"/>
              <a:cs typeface="+mn-cs"/>
              <a:sym typeface="KPMG Extralight" panose="020B0303030202040204" pitchFamily="34" charset="0"/>
            </a:endParaRPr>
          </a:p>
        </p:txBody>
      </p:sp>
      <p:sp>
        <p:nvSpPr>
          <p:cNvPr id="47" name="Title 1"/>
          <p:cNvSpPr>
            <a:spLocks noGrp="1"/>
          </p:cNvSpPr>
          <p:nvPr>
            <p:ph type="title"/>
          </p:nvPr>
        </p:nvSpPr>
        <p:spPr>
          <a:xfrm>
            <a:off x="990000" y="167350"/>
            <a:ext cx="8478958" cy="687855"/>
          </a:xfrm>
        </p:spPr>
        <p:txBody>
          <a:bodyPr/>
          <a:lstStyle/>
          <a:p>
            <a:r>
              <a:rPr lang="es-ES_tradnl" sz="2400" b="1" dirty="0">
                <a:solidFill>
                  <a:srgbClr val="00338D"/>
                </a:solidFill>
              </a:rPr>
              <a:t>2.2. Procesos</a:t>
            </a:r>
            <a:br>
              <a:rPr lang="es-ES_tradnl" sz="4000" b="1" dirty="0">
                <a:solidFill>
                  <a:srgbClr val="00338D"/>
                </a:solidFill>
              </a:rPr>
            </a:br>
            <a:r>
              <a:rPr lang="es-ES_tradnl" sz="4000" dirty="0" err="1">
                <a:solidFill>
                  <a:srgbClr val="00338D"/>
                </a:solidFill>
              </a:rPr>
              <a:t>Supply</a:t>
            </a:r>
            <a:r>
              <a:rPr lang="es-ES_tradnl" sz="4000" dirty="0">
                <a:solidFill>
                  <a:srgbClr val="00338D"/>
                </a:solidFill>
              </a:rPr>
              <a:t> </a:t>
            </a:r>
            <a:r>
              <a:rPr lang="es-ES_tradnl" sz="4000" dirty="0" err="1">
                <a:solidFill>
                  <a:srgbClr val="00338D"/>
                </a:solidFill>
              </a:rPr>
              <a:t>Chain</a:t>
            </a:r>
            <a:br>
              <a:rPr lang="es-ES_tradnl" sz="4000" b="1" dirty="0"/>
            </a:br>
            <a:endParaRPr lang="es-ES_tradnl" sz="4000" dirty="0"/>
          </a:p>
        </p:txBody>
      </p:sp>
      <p:sp>
        <p:nvSpPr>
          <p:cNvPr id="49" name="Rectangle 23"/>
          <p:cNvSpPr>
            <a:spLocks noChangeArrowheads="1"/>
          </p:cNvSpPr>
          <p:nvPr/>
        </p:nvSpPr>
        <p:spPr bwMode="auto">
          <a:xfrm>
            <a:off x="1271588" y="3010335"/>
            <a:ext cx="9648825" cy="3301134"/>
          </a:xfrm>
          <a:prstGeom prst="rect">
            <a:avLst/>
          </a:prstGeom>
          <a:noFill/>
          <a:ln w="12700">
            <a:solidFill>
              <a:srgbClr val="00A3A1"/>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Arial"/>
              <a:ea typeface="+mn-ea"/>
              <a:cs typeface="+mn-cs"/>
            </a:endParaRPr>
          </a:p>
        </p:txBody>
      </p:sp>
      <p:sp>
        <p:nvSpPr>
          <p:cNvPr id="46" name="Rectangle 23"/>
          <p:cNvSpPr>
            <a:spLocks noChangeArrowheads="1"/>
          </p:cNvSpPr>
          <p:nvPr/>
        </p:nvSpPr>
        <p:spPr bwMode="auto">
          <a:xfrm>
            <a:off x="1271588" y="1240797"/>
            <a:ext cx="7560140" cy="1377708"/>
          </a:xfrm>
          <a:prstGeom prst="rect">
            <a:avLst/>
          </a:prstGeom>
          <a:noFill/>
          <a:ln w="12700">
            <a:solidFill>
              <a:srgbClr val="00266A"/>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Arial"/>
              <a:ea typeface="+mn-ea"/>
              <a:cs typeface="+mn-cs"/>
            </a:endParaRPr>
          </a:p>
        </p:txBody>
      </p:sp>
      <p:sp>
        <p:nvSpPr>
          <p:cNvPr id="50" name="14 Rectángulo redondeado"/>
          <p:cNvSpPr/>
          <p:nvPr/>
        </p:nvSpPr>
        <p:spPr>
          <a:xfrm>
            <a:off x="1271464" y="1036475"/>
            <a:ext cx="2440800" cy="360000"/>
          </a:xfrm>
          <a:prstGeom prst="roundRect">
            <a:avLst/>
          </a:prstGeom>
          <a:solidFill>
            <a:schemeClr val="tx2">
              <a:lumMod val="75000"/>
            </a:schemeClr>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2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Taxonomía</a:t>
            </a:r>
          </a:p>
        </p:txBody>
      </p:sp>
      <p:grpSp>
        <p:nvGrpSpPr>
          <p:cNvPr id="13" name="Group 12">
            <a:extLst>
              <a:ext uri="{FF2B5EF4-FFF2-40B4-BE49-F238E27FC236}">
                <a16:creationId xmlns:a16="http://schemas.microsoft.com/office/drawing/2014/main" id="{3743C344-F426-4131-95C4-D95DF336F0E7}"/>
              </a:ext>
            </a:extLst>
          </p:cNvPr>
          <p:cNvGrpSpPr/>
          <p:nvPr/>
        </p:nvGrpSpPr>
        <p:grpSpPr>
          <a:xfrm>
            <a:off x="3485188" y="902264"/>
            <a:ext cx="432000" cy="432000"/>
            <a:chOff x="2288002" y="902264"/>
            <a:chExt cx="432000" cy="432000"/>
          </a:xfrm>
        </p:grpSpPr>
        <p:sp>
          <p:nvSpPr>
            <p:cNvPr id="9" name="Oval 8"/>
            <p:cNvSpPr/>
            <p:nvPr/>
          </p:nvSpPr>
          <p:spPr>
            <a:xfrm>
              <a:off x="2288002" y="902264"/>
              <a:ext cx="432000" cy="432000"/>
            </a:xfrm>
            <a:prstGeom prst="ellipse">
              <a:avLst/>
            </a:prstGeom>
            <a:solidFill>
              <a:srgbClr val="00486D"/>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8" name="Freeform 4814"/>
            <p:cNvSpPr>
              <a:spLocks noEditPoints="1"/>
            </p:cNvSpPr>
            <p:nvPr/>
          </p:nvSpPr>
          <p:spPr bwMode="auto">
            <a:xfrm>
              <a:off x="2333042" y="972867"/>
              <a:ext cx="254028" cy="305679"/>
            </a:xfrm>
            <a:custGeom>
              <a:avLst/>
              <a:gdLst>
                <a:gd name="T0" fmla="*/ 148 w 280"/>
                <a:gd name="T1" fmla="*/ 304 h 372"/>
                <a:gd name="T2" fmla="*/ 148 w 280"/>
                <a:gd name="T3" fmla="*/ 98 h 372"/>
                <a:gd name="T4" fmla="*/ 164 w 280"/>
                <a:gd name="T5" fmla="*/ 92 h 372"/>
                <a:gd name="T6" fmla="*/ 180 w 280"/>
                <a:gd name="T7" fmla="*/ 72 h 372"/>
                <a:gd name="T8" fmla="*/ 186 w 280"/>
                <a:gd name="T9" fmla="*/ 48 h 372"/>
                <a:gd name="T10" fmla="*/ 178 w 280"/>
                <a:gd name="T11" fmla="*/ 20 h 372"/>
                <a:gd name="T12" fmla="*/ 160 w 280"/>
                <a:gd name="T13" fmla="*/ 48 h 372"/>
                <a:gd name="T14" fmla="*/ 106 w 280"/>
                <a:gd name="T15" fmla="*/ 0 h 372"/>
                <a:gd name="T16" fmla="*/ 80 w 280"/>
                <a:gd name="T17" fmla="*/ 32 h 372"/>
                <a:gd name="T18" fmla="*/ 78 w 280"/>
                <a:gd name="T19" fmla="*/ 56 h 372"/>
                <a:gd name="T20" fmla="*/ 88 w 280"/>
                <a:gd name="T21" fmla="*/ 80 h 372"/>
                <a:gd name="T22" fmla="*/ 108 w 280"/>
                <a:gd name="T23" fmla="*/ 96 h 372"/>
                <a:gd name="T24" fmla="*/ 116 w 280"/>
                <a:gd name="T25" fmla="*/ 300 h 372"/>
                <a:gd name="T26" fmla="*/ 108 w 280"/>
                <a:gd name="T27" fmla="*/ 308 h 372"/>
                <a:gd name="T28" fmla="*/ 96 w 280"/>
                <a:gd name="T29" fmla="*/ 336 h 372"/>
                <a:gd name="T30" fmla="*/ 98 w 280"/>
                <a:gd name="T31" fmla="*/ 350 h 372"/>
                <a:gd name="T32" fmla="*/ 106 w 280"/>
                <a:gd name="T33" fmla="*/ 360 h 372"/>
                <a:gd name="T34" fmla="*/ 124 w 280"/>
                <a:gd name="T35" fmla="*/ 370 h 372"/>
                <a:gd name="T36" fmla="*/ 140 w 280"/>
                <a:gd name="T37" fmla="*/ 370 h 372"/>
                <a:gd name="T38" fmla="*/ 158 w 280"/>
                <a:gd name="T39" fmla="*/ 360 h 372"/>
                <a:gd name="T40" fmla="*/ 168 w 280"/>
                <a:gd name="T41" fmla="*/ 342 h 372"/>
                <a:gd name="T42" fmla="*/ 168 w 280"/>
                <a:gd name="T43" fmla="*/ 328 h 372"/>
                <a:gd name="T44" fmla="*/ 158 w 280"/>
                <a:gd name="T45" fmla="*/ 310 h 372"/>
                <a:gd name="T46" fmla="*/ 144 w 280"/>
                <a:gd name="T47" fmla="*/ 346 h 372"/>
                <a:gd name="T48" fmla="*/ 132 w 280"/>
                <a:gd name="T49" fmla="*/ 352 h 372"/>
                <a:gd name="T50" fmla="*/ 120 w 280"/>
                <a:gd name="T51" fmla="*/ 346 h 372"/>
                <a:gd name="T52" fmla="*/ 116 w 280"/>
                <a:gd name="T53" fmla="*/ 336 h 372"/>
                <a:gd name="T54" fmla="*/ 120 w 280"/>
                <a:gd name="T55" fmla="*/ 324 h 372"/>
                <a:gd name="T56" fmla="*/ 132 w 280"/>
                <a:gd name="T57" fmla="*/ 320 h 372"/>
                <a:gd name="T58" fmla="*/ 144 w 280"/>
                <a:gd name="T59" fmla="*/ 324 h 372"/>
                <a:gd name="T60" fmla="*/ 148 w 280"/>
                <a:gd name="T61" fmla="*/ 336 h 372"/>
                <a:gd name="T62" fmla="*/ 144 w 280"/>
                <a:gd name="T63" fmla="*/ 346 h 372"/>
                <a:gd name="T64" fmla="*/ 186 w 280"/>
                <a:gd name="T65" fmla="*/ 318 h 372"/>
                <a:gd name="T66" fmla="*/ 172 w 280"/>
                <a:gd name="T67" fmla="*/ 296 h 372"/>
                <a:gd name="T68" fmla="*/ 168 w 280"/>
                <a:gd name="T69" fmla="*/ 286 h 372"/>
                <a:gd name="T70" fmla="*/ 168 w 280"/>
                <a:gd name="T71" fmla="*/ 250 h 372"/>
                <a:gd name="T72" fmla="*/ 172 w 280"/>
                <a:gd name="T73" fmla="*/ 190 h 372"/>
                <a:gd name="T74" fmla="*/ 178 w 280"/>
                <a:gd name="T75" fmla="*/ 194 h 372"/>
                <a:gd name="T76" fmla="*/ 186 w 280"/>
                <a:gd name="T77" fmla="*/ 190 h 372"/>
                <a:gd name="T78" fmla="*/ 188 w 280"/>
                <a:gd name="T79" fmla="*/ 180 h 372"/>
                <a:gd name="T80" fmla="*/ 168 w 280"/>
                <a:gd name="T81" fmla="*/ 150 h 372"/>
                <a:gd name="T82" fmla="*/ 204 w 280"/>
                <a:gd name="T83" fmla="*/ 158 h 372"/>
                <a:gd name="T84" fmla="*/ 212 w 280"/>
                <a:gd name="T85" fmla="*/ 160 h 372"/>
                <a:gd name="T86" fmla="*/ 218 w 280"/>
                <a:gd name="T87" fmla="*/ 158 h 372"/>
                <a:gd name="T88" fmla="*/ 220 w 280"/>
                <a:gd name="T89" fmla="*/ 146 h 372"/>
                <a:gd name="T90" fmla="*/ 216 w 280"/>
                <a:gd name="T91" fmla="*/ 102 h 372"/>
                <a:gd name="T92" fmla="*/ 240 w 280"/>
                <a:gd name="T93" fmla="*/ 126 h 372"/>
                <a:gd name="T94" fmla="*/ 248 w 280"/>
                <a:gd name="T95" fmla="*/ 126 h 372"/>
                <a:gd name="T96" fmla="*/ 254 w 280"/>
                <a:gd name="T97" fmla="*/ 122 h 372"/>
                <a:gd name="T98" fmla="*/ 252 w 280"/>
                <a:gd name="T99" fmla="*/ 110 h 372"/>
                <a:gd name="T100" fmla="*/ 84 w 280"/>
                <a:gd name="T101" fmla="*/ 234 h 372"/>
                <a:gd name="T102" fmla="*/ 96 w 280"/>
                <a:gd name="T103" fmla="*/ 292 h 372"/>
                <a:gd name="T104" fmla="*/ 0 w 280"/>
                <a:gd name="T105" fmla="*/ 318 h 372"/>
                <a:gd name="T106" fmla="*/ 72 w 280"/>
                <a:gd name="T107" fmla="*/ 290 h 372"/>
                <a:gd name="T108" fmla="*/ 80 w 280"/>
                <a:gd name="T109" fmla="*/ 292 h 372"/>
                <a:gd name="T110" fmla="*/ 86 w 280"/>
                <a:gd name="T111" fmla="*/ 290 h 372"/>
                <a:gd name="T112" fmla="*/ 88 w 280"/>
                <a:gd name="T113" fmla="*/ 278 h 372"/>
                <a:gd name="T114" fmla="*/ 84 w 280"/>
                <a:gd name="T115" fmla="*/ 23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0" h="372">
                  <a:moveTo>
                    <a:pt x="158" y="310"/>
                  </a:moveTo>
                  <a:lnTo>
                    <a:pt x="158" y="310"/>
                  </a:lnTo>
                  <a:lnTo>
                    <a:pt x="148" y="304"/>
                  </a:lnTo>
                  <a:lnTo>
                    <a:pt x="148" y="304"/>
                  </a:lnTo>
                  <a:lnTo>
                    <a:pt x="148" y="300"/>
                  </a:lnTo>
                  <a:lnTo>
                    <a:pt x="148" y="98"/>
                  </a:lnTo>
                  <a:lnTo>
                    <a:pt x="148" y="98"/>
                  </a:lnTo>
                  <a:lnTo>
                    <a:pt x="156" y="96"/>
                  </a:lnTo>
                  <a:lnTo>
                    <a:pt x="164" y="92"/>
                  </a:lnTo>
                  <a:lnTo>
                    <a:pt x="170" y="86"/>
                  </a:lnTo>
                  <a:lnTo>
                    <a:pt x="176" y="80"/>
                  </a:lnTo>
                  <a:lnTo>
                    <a:pt x="180" y="72"/>
                  </a:lnTo>
                  <a:lnTo>
                    <a:pt x="184" y="64"/>
                  </a:lnTo>
                  <a:lnTo>
                    <a:pt x="186" y="56"/>
                  </a:lnTo>
                  <a:lnTo>
                    <a:pt x="186" y="48"/>
                  </a:lnTo>
                  <a:lnTo>
                    <a:pt x="186" y="48"/>
                  </a:lnTo>
                  <a:lnTo>
                    <a:pt x="184" y="32"/>
                  </a:lnTo>
                  <a:lnTo>
                    <a:pt x="178" y="20"/>
                  </a:lnTo>
                  <a:lnTo>
                    <a:pt x="170" y="10"/>
                  </a:lnTo>
                  <a:lnTo>
                    <a:pt x="160" y="0"/>
                  </a:lnTo>
                  <a:lnTo>
                    <a:pt x="160" y="48"/>
                  </a:lnTo>
                  <a:lnTo>
                    <a:pt x="106" y="48"/>
                  </a:lnTo>
                  <a:lnTo>
                    <a:pt x="106" y="0"/>
                  </a:lnTo>
                  <a:lnTo>
                    <a:pt x="106" y="0"/>
                  </a:lnTo>
                  <a:lnTo>
                    <a:pt x="94" y="10"/>
                  </a:lnTo>
                  <a:lnTo>
                    <a:pt x="86" y="20"/>
                  </a:lnTo>
                  <a:lnTo>
                    <a:pt x="80" y="32"/>
                  </a:lnTo>
                  <a:lnTo>
                    <a:pt x="78" y="48"/>
                  </a:lnTo>
                  <a:lnTo>
                    <a:pt x="78" y="48"/>
                  </a:lnTo>
                  <a:lnTo>
                    <a:pt x="78" y="56"/>
                  </a:lnTo>
                  <a:lnTo>
                    <a:pt x="82" y="64"/>
                  </a:lnTo>
                  <a:lnTo>
                    <a:pt x="84" y="72"/>
                  </a:lnTo>
                  <a:lnTo>
                    <a:pt x="88" y="80"/>
                  </a:lnTo>
                  <a:lnTo>
                    <a:pt x="94" y="86"/>
                  </a:lnTo>
                  <a:lnTo>
                    <a:pt x="100" y="92"/>
                  </a:lnTo>
                  <a:lnTo>
                    <a:pt x="108" y="96"/>
                  </a:lnTo>
                  <a:lnTo>
                    <a:pt x="116" y="98"/>
                  </a:lnTo>
                  <a:lnTo>
                    <a:pt x="116" y="300"/>
                  </a:lnTo>
                  <a:lnTo>
                    <a:pt x="116" y="300"/>
                  </a:lnTo>
                  <a:lnTo>
                    <a:pt x="116" y="304"/>
                  </a:lnTo>
                  <a:lnTo>
                    <a:pt x="116" y="304"/>
                  </a:lnTo>
                  <a:lnTo>
                    <a:pt x="108" y="308"/>
                  </a:lnTo>
                  <a:lnTo>
                    <a:pt x="102" y="316"/>
                  </a:lnTo>
                  <a:lnTo>
                    <a:pt x="98" y="326"/>
                  </a:lnTo>
                  <a:lnTo>
                    <a:pt x="96" y="336"/>
                  </a:lnTo>
                  <a:lnTo>
                    <a:pt x="96" y="336"/>
                  </a:lnTo>
                  <a:lnTo>
                    <a:pt x="96" y="342"/>
                  </a:lnTo>
                  <a:lnTo>
                    <a:pt x="98" y="350"/>
                  </a:lnTo>
                  <a:lnTo>
                    <a:pt x="102" y="356"/>
                  </a:lnTo>
                  <a:lnTo>
                    <a:pt x="106" y="360"/>
                  </a:lnTo>
                  <a:lnTo>
                    <a:pt x="106" y="360"/>
                  </a:lnTo>
                  <a:lnTo>
                    <a:pt x="112" y="366"/>
                  </a:lnTo>
                  <a:lnTo>
                    <a:pt x="118" y="368"/>
                  </a:lnTo>
                  <a:lnTo>
                    <a:pt x="124" y="370"/>
                  </a:lnTo>
                  <a:lnTo>
                    <a:pt x="132" y="372"/>
                  </a:lnTo>
                  <a:lnTo>
                    <a:pt x="132" y="372"/>
                  </a:lnTo>
                  <a:lnTo>
                    <a:pt x="140" y="370"/>
                  </a:lnTo>
                  <a:lnTo>
                    <a:pt x="146" y="368"/>
                  </a:lnTo>
                  <a:lnTo>
                    <a:pt x="152" y="366"/>
                  </a:lnTo>
                  <a:lnTo>
                    <a:pt x="158" y="360"/>
                  </a:lnTo>
                  <a:lnTo>
                    <a:pt x="162" y="356"/>
                  </a:lnTo>
                  <a:lnTo>
                    <a:pt x="166" y="350"/>
                  </a:lnTo>
                  <a:lnTo>
                    <a:pt x="168" y="342"/>
                  </a:lnTo>
                  <a:lnTo>
                    <a:pt x="168" y="336"/>
                  </a:lnTo>
                  <a:lnTo>
                    <a:pt x="168" y="336"/>
                  </a:lnTo>
                  <a:lnTo>
                    <a:pt x="168" y="328"/>
                  </a:lnTo>
                  <a:lnTo>
                    <a:pt x="166" y="322"/>
                  </a:lnTo>
                  <a:lnTo>
                    <a:pt x="162" y="316"/>
                  </a:lnTo>
                  <a:lnTo>
                    <a:pt x="158" y="310"/>
                  </a:lnTo>
                  <a:lnTo>
                    <a:pt x="158" y="310"/>
                  </a:lnTo>
                  <a:close/>
                  <a:moveTo>
                    <a:pt x="144" y="346"/>
                  </a:moveTo>
                  <a:lnTo>
                    <a:pt x="144" y="346"/>
                  </a:lnTo>
                  <a:lnTo>
                    <a:pt x="138" y="350"/>
                  </a:lnTo>
                  <a:lnTo>
                    <a:pt x="132" y="352"/>
                  </a:lnTo>
                  <a:lnTo>
                    <a:pt x="132" y="352"/>
                  </a:lnTo>
                  <a:lnTo>
                    <a:pt x="126" y="350"/>
                  </a:lnTo>
                  <a:lnTo>
                    <a:pt x="120" y="346"/>
                  </a:lnTo>
                  <a:lnTo>
                    <a:pt x="120" y="346"/>
                  </a:lnTo>
                  <a:lnTo>
                    <a:pt x="118" y="342"/>
                  </a:lnTo>
                  <a:lnTo>
                    <a:pt x="116" y="336"/>
                  </a:lnTo>
                  <a:lnTo>
                    <a:pt x="116" y="336"/>
                  </a:lnTo>
                  <a:lnTo>
                    <a:pt x="118" y="330"/>
                  </a:lnTo>
                  <a:lnTo>
                    <a:pt x="120" y="324"/>
                  </a:lnTo>
                  <a:lnTo>
                    <a:pt x="120" y="324"/>
                  </a:lnTo>
                  <a:lnTo>
                    <a:pt x="126" y="320"/>
                  </a:lnTo>
                  <a:lnTo>
                    <a:pt x="132" y="320"/>
                  </a:lnTo>
                  <a:lnTo>
                    <a:pt x="132" y="320"/>
                  </a:lnTo>
                  <a:lnTo>
                    <a:pt x="138" y="320"/>
                  </a:lnTo>
                  <a:lnTo>
                    <a:pt x="144" y="324"/>
                  </a:lnTo>
                  <a:lnTo>
                    <a:pt x="144" y="324"/>
                  </a:lnTo>
                  <a:lnTo>
                    <a:pt x="146" y="330"/>
                  </a:lnTo>
                  <a:lnTo>
                    <a:pt x="148" y="336"/>
                  </a:lnTo>
                  <a:lnTo>
                    <a:pt x="148" y="336"/>
                  </a:lnTo>
                  <a:lnTo>
                    <a:pt x="146" y="342"/>
                  </a:lnTo>
                  <a:lnTo>
                    <a:pt x="144" y="346"/>
                  </a:lnTo>
                  <a:lnTo>
                    <a:pt x="144" y="346"/>
                  </a:lnTo>
                  <a:close/>
                  <a:moveTo>
                    <a:pt x="280" y="38"/>
                  </a:moveTo>
                  <a:lnTo>
                    <a:pt x="280" y="318"/>
                  </a:lnTo>
                  <a:lnTo>
                    <a:pt x="186" y="318"/>
                  </a:lnTo>
                  <a:lnTo>
                    <a:pt x="186" y="318"/>
                  </a:lnTo>
                  <a:lnTo>
                    <a:pt x="180" y="306"/>
                  </a:lnTo>
                  <a:lnTo>
                    <a:pt x="172" y="296"/>
                  </a:lnTo>
                  <a:lnTo>
                    <a:pt x="172" y="296"/>
                  </a:lnTo>
                  <a:lnTo>
                    <a:pt x="168" y="292"/>
                  </a:lnTo>
                  <a:lnTo>
                    <a:pt x="168" y="286"/>
                  </a:lnTo>
                  <a:lnTo>
                    <a:pt x="248" y="286"/>
                  </a:lnTo>
                  <a:lnTo>
                    <a:pt x="248" y="170"/>
                  </a:lnTo>
                  <a:lnTo>
                    <a:pt x="168" y="250"/>
                  </a:lnTo>
                  <a:lnTo>
                    <a:pt x="168" y="188"/>
                  </a:lnTo>
                  <a:lnTo>
                    <a:pt x="172" y="190"/>
                  </a:lnTo>
                  <a:lnTo>
                    <a:pt x="172" y="190"/>
                  </a:lnTo>
                  <a:lnTo>
                    <a:pt x="174" y="192"/>
                  </a:lnTo>
                  <a:lnTo>
                    <a:pt x="178" y="194"/>
                  </a:lnTo>
                  <a:lnTo>
                    <a:pt x="178" y="194"/>
                  </a:lnTo>
                  <a:lnTo>
                    <a:pt x="182" y="192"/>
                  </a:lnTo>
                  <a:lnTo>
                    <a:pt x="186" y="190"/>
                  </a:lnTo>
                  <a:lnTo>
                    <a:pt x="186" y="190"/>
                  </a:lnTo>
                  <a:lnTo>
                    <a:pt x="188" y="186"/>
                  </a:lnTo>
                  <a:lnTo>
                    <a:pt x="188" y="184"/>
                  </a:lnTo>
                  <a:lnTo>
                    <a:pt x="188" y="180"/>
                  </a:lnTo>
                  <a:lnTo>
                    <a:pt x="186" y="176"/>
                  </a:lnTo>
                  <a:lnTo>
                    <a:pt x="168" y="160"/>
                  </a:lnTo>
                  <a:lnTo>
                    <a:pt x="168" y="150"/>
                  </a:lnTo>
                  <a:lnTo>
                    <a:pt x="182" y="136"/>
                  </a:lnTo>
                  <a:lnTo>
                    <a:pt x="204" y="158"/>
                  </a:lnTo>
                  <a:lnTo>
                    <a:pt x="204" y="158"/>
                  </a:lnTo>
                  <a:lnTo>
                    <a:pt x="208" y="160"/>
                  </a:lnTo>
                  <a:lnTo>
                    <a:pt x="212" y="160"/>
                  </a:lnTo>
                  <a:lnTo>
                    <a:pt x="212" y="160"/>
                  </a:lnTo>
                  <a:lnTo>
                    <a:pt x="214" y="160"/>
                  </a:lnTo>
                  <a:lnTo>
                    <a:pt x="218" y="158"/>
                  </a:lnTo>
                  <a:lnTo>
                    <a:pt x="218" y="158"/>
                  </a:lnTo>
                  <a:lnTo>
                    <a:pt x="220" y="154"/>
                  </a:lnTo>
                  <a:lnTo>
                    <a:pt x="222" y="150"/>
                  </a:lnTo>
                  <a:lnTo>
                    <a:pt x="220" y="146"/>
                  </a:lnTo>
                  <a:lnTo>
                    <a:pt x="218" y="144"/>
                  </a:lnTo>
                  <a:lnTo>
                    <a:pt x="196" y="122"/>
                  </a:lnTo>
                  <a:lnTo>
                    <a:pt x="216" y="102"/>
                  </a:lnTo>
                  <a:lnTo>
                    <a:pt x="236" y="124"/>
                  </a:lnTo>
                  <a:lnTo>
                    <a:pt x="236" y="124"/>
                  </a:lnTo>
                  <a:lnTo>
                    <a:pt x="240" y="126"/>
                  </a:lnTo>
                  <a:lnTo>
                    <a:pt x="244" y="128"/>
                  </a:lnTo>
                  <a:lnTo>
                    <a:pt x="244" y="128"/>
                  </a:lnTo>
                  <a:lnTo>
                    <a:pt x="248" y="126"/>
                  </a:lnTo>
                  <a:lnTo>
                    <a:pt x="252" y="124"/>
                  </a:lnTo>
                  <a:lnTo>
                    <a:pt x="252" y="124"/>
                  </a:lnTo>
                  <a:lnTo>
                    <a:pt x="254" y="122"/>
                  </a:lnTo>
                  <a:lnTo>
                    <a:pt x="254" y="118"/>
                  </a:lnTo>
                  <a:lnTo>
                    <a:pt x="254" y="114"/>
                  </a:lnTo>
                  <a:lnTo>
                    <a:pt x="252" y="110"/>
                  </a:lnTo>
                  <a:lnTo>
                    <a:pt x="230" y="88"/>
                  </a:lnTo>
                  <a:lnTo>
                    <a:pt x="280" y="38"/>
                  </a:lnTo>
                  <a:close/>
                  <a:moveTo>
                    <a:pt x="84" y="234"/>
                  </a:moveTo>
                  <a:lnTo>
                    <a:pt x="96" y="248"/>
                  </a:lnTo>
                  <a:lnTo>
                    <a:pt x="96" y="292"/>
                  </a:lnTo>
                  <a:lnTo>
                    <a:pt x="96" y="292"/>
                  </a:lnTo>
                  <a:lnTo>
                    <a:pt x="86" y="304"/>
                  </a:lnTo>
                  <a:lnTo>
                    <a:pt x="80" y="318"/>
                  </a:lnTo>
                  <a:lnTo>
                    <a:pt x="0" y="318"/>
                  </a:lnTo>
                  <a:lnTo>
                    <a:pt x="50" y="268"/>
                  </a:lnTo>
                  <a:lnTo>
                    <a:pt x="72" y="290"/>
                  </a:lnTo>
                  <a:lnTo>
                    <a:pt x="72" y="290"/>
                  </a:lnTo>
                  <a:lnTo>
                    <a:pt x="76" y="292"/>
                  </a:lnTo>
                  <a:lnTo>
                    <a:pt x="80" y="292"/>
                  </a:lnTo>
                  <a:lnTo>
                    <a:pt x="80" y="292"/>
                  </a:lnTo>
                  <a:lnTo>
                    <a:pt x="84" y="292"/>
                  </a:lnTo>
                  <a:lnTo>
                    <a:pt x="86" y="290"/>
                  </a:lnTo>
                  <a:lnTo>
                    <a:pt x="86" y="290"/>
                  </a:lnTo>
                  <a:lnTo>
                    <a:pt x="88" y="286"/>
                  </a:lnTo>
                  <a:lnTo>
                    <a:pt x="90" y="282"/>
                  </a:lnTo>
                  <a:lnTo>
                    <a:pt x="88" y="278"/>
                  </a:lnTo>
                  <a:lnTo>
                    <a:pt x="86" y="274"/>
                  </a:lnTo>
                  <a:lnTo>
                    <a:pt x="64" y="254"/>
                  </a:lnTo>
                  <a:lnTo>
                    <a:pt x="84" y="23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53" name="KMATable0ValueChain2"/>
          <p:cNvSpPr>
            <a:spLocks noChangeArrowheads="1"/>
          </p:cNvSpPr>
          <p:nvPr/>
        </p:nvSpPr>
        <p:spPr bwMode="auto">
          <a:xfrm>
            <a:off x="1415604" y="1594764"/>
            <a:ext cx="7200675" cy="205804"/>
          </a:xfrm>
          <a:prstGeom prst="chevron">
            <a:avLst>
              <a:gd name="adj" fmla="val 21138"/>
            </a:avLst>
          </a:prstGeom>
          <a:solidFill>
            <a:schemeClr val="tx2"/>
          </a:solidFill>
          <a:ln w="25400">
            <a:solidFill>
              <a:schemeClr val="bg1"/>
            </a:solidFill>
            <a:miter lim="800000"/>
            <a:headEnd/>
            <a:tailEnd/>
          </a:ln>
        </p:spPr>
        <p:txBody>
          <a:bodyPr lIns="0" tIns="0" rIns="0" bIns="0"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s-ES_tradnl" sz="11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Order</a:t>
            </a:r>
            <a:r>
              <a:rPr kumimoji="0" lang="es-ES_tradnl" sz="11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a:t>
            </a:r>
            <a:r>
              <a:rPr kumimoji="0" lang="es-ES_tradnl" sz="11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to</a:t>
            </a:r>
            <a:r>
              <a:rPr kumimoji="0" lang="es-ES_tradnl" sz="11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Cash (</a:t>
            </a:r>
            <a:r>
              <a:rPr kumimoji="0" lang="es-ES_tradnl" sz="11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Customer</a:t>
            </a:r>
            <a:r>
              <a:rPr kumimoji="0" lang="es-ES_tradnl" sz="11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Service)</a:t>
            </a:r>
          </a:p>
        </p:txBody>
      </p:sp>
      <p:grpSp>
        <p:nvGrpSpPr>
          <p:cNvPr id="15" name="Group 14">
            <a:extLst>
              <a:ext uri="{FF2B5EF4-FFF2-40B4-BE49-F238E27FC236}">
                <a16:creationId xmlns:a16="http://schemas.microsoft.com/office/drawing/2014/main" id="{F90E6F75-52E7-4C20-80C3-B6002248B6B7}"/>
              </a:ext>
            </a:extLst>
          </p:cNvPr>
          <p:cNvGrpSpPr/>
          <p:nvPr/>
        </p:nvGrpSpPr>
        <p:grpSpPr>
          <a:xfrm>
            <a:off x="1271465" y="2645174"/>
            <a:ext cx="2645723" cy="522388"/>
            <a:chOff x="623392" y="2645174"/>
            <a:chExt cx="2645723" cy="522388"/>
          </a:xfrm>
        </p:grpSpPr>
        <p:sp>
          <p:nvSpPr>
            <p:cNvPr id="52" name="16 Rectángulo redondeado"/>
            <p:cNvSpPr/>
            <p:nvPr/>
          </p:nvSpPr>
          <p:spPr>
            <a:xfrm>
              <a:off x="623392" y="2807562"/>
              <a:ext cx="2439942" cy="360000"/>
            </a:xfrm>
            <a:prstGeom prst="roundRect">
              <a:avLst/>
            </a:prstGeom>
            <a:solidFill>
              <a:schemeClr val="accent5">
                <a:lumMod val="50000"/>
              </a:schemeClr>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2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Características generales</a:t>
              </a:r>
            </a:p>
          </p:txBody>
        </p:sp>
        <p:grpSp>
          <p:nvGrpSpPr>
            <p:cNvPr id="12" name="Group 11">
              <a:extLst>
                <a:ext uri="{FF2B5EF4-FFF2-40B4-BE49-F238E27FC236}">
                  <a16:creationId xmlns:a16="http://schemas.microsoft.com/office/drawing/2014/main" id="{BDA0D93D-53AA-4E52-AEE9-C615AFDE9270}"/>
                </a:ext>
              </a:extLst>
            </p:cNvPr>
            <p:cNvGrpSpPr/>
            <p:nvPr/>
          </p:nvGrpSpPr>
          <p:grpSpPr>
            <a:xfrm>
              <a:off x="2837115" y="2645174"/>
              <a:ext cx="432000" cy="432000"/>
              <a:chOff x="2837115" y="2645174"/>
              <a:chExt cx="432000" cy="432000"/>
            </a:xfrm>
          </p:grpSpPr>
          <p:sp>
            <p:nvSpPr>
              <p:cNvPr id="43" name="Oval 42"/>
              <p:cNvSpPr/>
              <p:nvPr/>
            </p:nvSpPr>
            <p:spPr>
              <a:xfrm>
                <a:off x="2837115" y="2645174"/>
                <a:ext cx="432000" cy="432000"/>
              </a:xfrm>
              <a:prstGeom prst="ellipse">
                <a:avLst/>
              </a:prstGeom>
              <a:solidFill>
                <a:srgbClr val="00A3A1"/>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endParaRPr>
              </a:p>
            </p:txBody>
          </p:sp>
          <p:sp>
            <p:nvSpPr>
              <p:cNvPr id="34" name="Freeform 4958"/>
              <p:cNvSpPr>
                <a:spLocks noEditPoints="1"/>
              </p:cNvSpPr>
              <p:nvPr/>
            </p:nvSpPr>
            <p:spPr bwMode="auto">
              <a:xfrm>
                <a:off x="2920268" y="2709154"/>
                <a:ext cx="265695" cy="282144"/>
              </a:xfrm>
              <a:custGeom>
                <a:avLst/>
                <a:gdLst>
                  <a:gd name="T0" fmla="*/ 294 w 414"/>
                  <a:gd name="T1" fmla="*/ 176 h 404"/>
                  <a:gd name="T2" fmla="*/ 272 w 414"/>
                  <a:gd name="T3" fmla="*/ 200 h 404"/>
                  <a:gd name="T4" fmla="*/ 272 w 414"/>
                  <a:gd name="T5" fmla="*/ 220 h 404"/>
                  <a:gd name="T6" fmla="*/ 294 w 414"/>
                  <a:gd name="T7" fmla="*/ 244 h 404"/>
                  <a:gd name="T8" fmla="*/ 286 w 414"/>
                  <a:gd name="T9" fmla="*/ 316 h 404"/>
                  <a:gd name="T10" fmla="*/ 244 w 414"/>
                  <a:gd name="T11" fmla="*/ 338 h 404"/>
                  <a:gd name="T12" fmla="*/ 212 w 414"/>
                  <a:gd name="T13" fmla="*/ 316 h 404"/>
                  <a:gd name="T14" fmla="*/ 170 w 414"/>
                  <a:gd name="T15" fmla="*/ 332 h 404"/>
                  <a:gd name="T16" fmla="*/ 112 w 414"/>
                  <a:gd name="T17" fmla="*/ 378 h 404"/>
                  <a:gd name="T18" fmla="*/ 128 w 414"/>
                  <a:gd name="T19" fmla="*/ 390 h 404"/>
                  <a:gd name="T20" fmla="*/ 174 w 414"/>
                  <a:gd name="T21" fmla="*/ 372 h 404"/>
                  <a:gd name="T22" fmla="*/ 212 w 414"/>
                  <a:gd name="T23" fmla="*/ 382 h 404"/>
                  <a:gd name="T24" fmla="*/ 244 w 414"/>
                  <a:gd name="T25" fmla="*/ 358 h 404"/>
                  <a:gd name="T26" fmla="*/ 302 w 414"/>
                  <a:gd name="T27" fmla="*/ 328 h 404"/>
                  <a:gd name="T28" fmla="*/ 314 w 414"/>
                  <a:gd name="T29" fmla="*/ 288 h 404"/>
                  <a:gd name="T30" fmla="*/ 336 w 414"/>
                  <a:gd name="T31" fmla="*/ 228 h 404"/>
                  <a:gd name="T32" fmla="*/ 414 w 414"/>
                  <a:gd name="T33" fmla="*/ 210 h 404"/>
                  <a:gd name="T34" fmla="*/ 330 w 414"/>
                  <a:gd name="T35" fmla="*/ 184 h 404"/>
                  <a:gd name="T36" fmla="*/ 200 w 414"/>
                  <a:gd name="T37" fmla="*/ 364 h 404"/>
                  <a:gd name="T38" fmla="*/ 186 w 414"/>
                  <a:gd name="T39" fmla="*/ 348 h 404"/>
                  <a:gd name="T40" fmla="*/ 200 w 414"/>
                  <a:gd name="T41" fmla="*/ 334 h 404"/>
                  <a:gd name="T42" fmla="*/ 216 w 414"/>
                  <a:gd name="T43" fmla="*/ 348 h 404"/>
                  <a:gd name="T44" fmla="*/ 200 w 414"/>
                  <a:gd name="T45" fmla="*/ 364 h 404"/>
                  <a:gd name="T46" fmla="*/ 334 w 414"/>
                  <a:gd name="T47" fmla="*/ 138 h 404"/>
                  <a:gd name="T48" fmla="*/ 16 w 414"/>
                  <a:gd name="T49" fmla="*/ 292 h 404"/>
                  <a:gd name="T50" fmla="*/ 46 w 414"/>
                  <a:gd name="T51" fmla="*/ 240 h 404"/>
                  <a:gd name="T52" fmla="*/ 80 w 414"/>
                  <a:gd name="T53" fmla="*/ 240 h 404"/>
                  <a:gd name="T54" fmla="*/ 120 w 414"/>
                  <a:gd name="T55" fmla="*/ 238 h 404"/>
                  <a:gd name="T56" fmla="*/ 168 w 414"/>
                  <a:gd name="T57" fmla="*/ 220 h 404"/>
                  <a:gd name="T58" fmla="*/ 136 w 414"/>
                  <a:gd name="T59" fmla="*/ 200 h 404"/>
                  <a:gd name="T60" fmla="*/ 120 w 414"/>
                  <a:gd name="T61" fmla="*/ 182 h 404"/>
                  <a:gd name="T62" fmla="*/ 86 w 414"/>
                  <a:gd name="T63" fmla="*/ 176 h 404"/>
                  <a:gd name="T64" fmla="*/ 62 w 414"/>
                  <a:gd name="T65" fmla="*/ 206 h 404"/>
                  <a:gd name="T66" fmla="*/ 16 w 414"/>
                  <a:gd name="T67" fmla="*/ 242 h 404"/>
                  <a:gd name="T68" fmla="*/ 6 w 414"/>
                  <a:gd name="T69" fmla="*/ 292 h 404"/>
                  <a:gd name="T70" fmla="*/ 104 w 414"/>
                  <a:gd name="T71" fmla="*/ 196 h 404"/>
                  <a:gd name="T72" fmla="*/ 112 w 414"/>
                  <a:gd name="T73" fmla="*/ 216 h 404"/>
                  <a:gd name="T74" fmla="*/ 92 w 414"/>
                  <a:gd name="T75" fmla="*/ 224 h 404"/>
                  <a:gd name="T76" fmla="*/ 84 w 414"/>
                  <a:gd name="T77" fmla="*/ 204 h 404"/>
                  <a:gd name="T78" fmla="*/ 108 w 414"/>
                  <a:gd name="T79" fmla="*/ 306 h 404"/>
                  <a:gd name="T80" fmla="*/ 124 w 414"/>
                  <a:gd name="T81" fmla="*/ 284 h 404"/>
                  <a:gd name="T82" fmla="*/ 184 w 414"/>
                  <a:gd name="T83" fmla="*/ 234 h 404"/>
                  <a:gd name="T84" fmla="*/ 212 w 414"/>
                  <a:gd name="T85" fmla="*/ 202 h 404"/>
                  <a:gd name="T86" fmla="*/ 180 w 414"/>
                  <a:gd name="T87" fmla="*/ 276 h 404"/>
                  <a:gd name="T88" fmla="*/ 108 w 414"/>
                  <a:gd name="T89" fmla="*/ 306 h 404"/>
                  <a:gd name="T90" fmla="*/ 212 w 414"/>
                  <a:gd name="T91" fmla="*/ 68 h 404"/>
                  <a:gd name="T92" fmla="*/ 236 w 414"/>
                  <a:gd name="T93" fmla="*/ 34 h 404"/>
                  <a:gd name="T94" fmla="*/ 222 w 414"/>
                  <a:gd name="T95" fmla="*/ 6 h 404"/>
                  <a:gd name="T96" fmla="*/ 194 w 414"/>
                  <a:gd name="T97" fmla="*/ 0 h 404"/>
                  <a:gd name="T98" fmla="*/ 168 w 414"/>
                  <a:gd name="T99" fmla="*/ 22 h 404"/>
                  <a:gd name="T100" fmla="*/ 174 w 414"/>
                  <a:gd name="T101" fmla="*/ 56 h 404"/>
                  <a:gd name="T102" fmla="*/ 202 w 414"/>
                  <a:gd name="T103" fmla="*/ 20 h 404"/>
                  <a:gd name="T104" fmla="*/ 216 w 414"/>
                  <a:gd name="T105" fmla="*/ 34 h 404"/>
                  <a:gd name="T106" fmla="*/ 202 w 414"/>
                  <a:gd name="T107" fmla="*/ 50 h 404"/>
                  <a:gd name="T108" fmla="*/ 186 w 414"/>
                  <a:gd name="T109" fmla="*/ 34 h 404"/>
                  <a:gd name="T110" fmla="*/ 202 w 414"/>
                  <a:gd name="T111" fmla="*/ 20 h 404"/>
                  <a:gd name="T112" fmla="*/ 2 w 414"/>
                  <a:gd name="T113" fmla="*/ 138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4" h="404">
                    <a:moveTo>
                      <a:pt x="314" y="176"/>
                    </a:moveTo>
                    <a:lnTo>
                      <a:pt x="314" y="30"/>
                    </a:lnTo>
                    <a:lnTo>
                      <a:pt x="314" y="30"/>
                    </a:lnTo>
                    <a:lnTo>
                      <a:pt x="294" y="20"/>
                    </a:lnTo>
                    <a:lnTo>
                      <a:pt x="294" y="176"/>
                    </a:lnTo>
                    <a:lnTo>
                      <a:pt x="294" y="176"/>
                    </a:lnTo>
                    <a:lnTo>
                      <a:pt x="286" y="180"/>
                    </a:lnTo>
                    <a:lnTo>
                      <a:pt x="280" y="184"/>
                    </a:lnTo>
                    <a:lnTo>
                      <a:pt x="274" y="192"/>
                    </a:lnTo>
                    <a:lnTo>
                      <a:pt x="272" y="200"/>
                    </a:lnTo>
                    <a:lnTo>
                      <a:pt x="232" y="200"/>
                    </a:lnTo>
                    <a:lnTo>
                      <a:pt x="232" y="202"/>
                    </a:lnTo>
                    <a:lnTo>
                      <a:pt x="232" y="202"/>
                    </a:lnTo>
                    <a:lnTo>
                      <a:pt x="230" y="220"/>
                    </a:lnTo>
                    <a:lnTo>
                      <a:pt x="272" y="220"/>
                    </a:lnTo>
                    <a:lnTo>
                      <a:pt x="272" y="220"/>
                    </a:lnTo>
                    <a:lnTo>
                      <a:pt x="274" y="228"/>
                    </a:lnTo>
                    <a:lnTo>
                      <a:pt x="280" y="234"/>
                    </a:lnTo>
                    <a:lnTo>
                      <a:pt x="286" y="240"/>
                    </a:lnTo>
                    <a:lnTo>
                      <a:pt x="294" y="244"/>
                    </a:lnTo>
                    <a:lnTo>
                      <a:pt x="294" y="288"/>
                    </a:lnTo>
                    <a:lnTo>
                      <a:pt x="294" y="288"/>
                    </a:lnTo>
                    <a:lnTo>
                      <a:pt x="294" y="298"/>
                    </a:lnTo>
                    <a:lnTo>
                      <a:pt x="290" y="308"/>
                    </a:lnTo>
                    <a:lnTo>
                      <a:pt x="286" y="316"/>
                    </a:lnTo>
                    <a:lnTo>
                      <a:pt x="280" y="324"/>
                    </a:lnTo>
                    <a:lnTo>
                      <a:pt x="272" y="330"/>
                    </a:lnTo>
                    <a:lnTo>
                      <a:pt x="264" y="334"/>
                    </a:lnTo>
                    <a:lnTo>
                      <a:pt x="254" y="338"/>
                    </a:lnTo>
                    <a:lnTo>
                      <a:pt x="244" y="338"/>
                    </a:lnTo>
                    <a:lnTo>
                      <a:pt x="234" y="338"/>
                    </a:lnTo>
                    <a:lnTo>
                      <a:pt x="234" y="338"/>
                    </a:lnTo>
                    <a:lnTo>
                      <a:pt x="230" y="328"/>
                    </a:lnTo>
                    <a:lnTo>
                      <a:pt x="222" y="320"/>
                    </a:lnTo>
                    <a:lnTo>
                      <a:pt x="212" y="316"/>
                    </a:lnTo>
                    <a:lnTo>
                      <a:pt x="200" y="314"/>
                    </a:lnTo>
                    <a:lnTo>
                      <a:pt x="200" y="314"/>
                    </a:lnTo>
                    <a:lnTo>
                      <a:pt x="188" y="316"/>
                    </a:lnTo>
                    <a:lnTo>
                      <a:pt x="178" y="322"/>
                    </a:lnTo>
                    <a:lnTo>
                      <a:pt x="170" y="332"/>
                    </a:lnTo>
                    <a:lnTo>
                      <a:pt x="166" y="342"/>
                    </a:lnTo>
                    <a:lnTo>
                      <a:pt x="166" y="342"/>
                    </a:lnTo>
                    <a:lnTo>
                      <a:pt x="146" y="350"/>
                    </a:lnTo>
                    <a:lnTo>
                      <a:pt x="128" y="362"/>
                    </a:lnTo>
                    <a:lnTo>
                      <a:pt x="112" y="378"/>
                    </a:lnTo>
                    <a:lnTo>
                      <a:pt x="100" y="396"/>
                    </a:lnTo>
                    <a:lnTo>
                      <a:pt x="100" y="396"/>
                    </a:lnTo>
                    <a:lnTo>
                      <a:pt x="118" y="404"/>
                    </a:lnTo>
                    <a:lnTo>
                      <a:pt x="118" y="404"/>
                    </a:lnTo>
                    <a:lnTo>
                      <a:pt x="128" y="390"/>
                    </a:lnTo>
                    <a:lnTo>
                      <a:pt x="140" y="378"/>
                    </a:lnTo>
                    <a:lnTo>
                      <a:pt x="152" y="370"/>
                    </a:lnTo>
                    <a:lnTo>
                      <a:pt x="168" y="362"/>
                    </a:lnTo>
                    <a:lnTo>
                      <a:pt x="168" y="362"/>
                    </a:lnTo>
                    <a:lnTo>
                      <a:pt x="174" y="372"/>
                    </a:lnTo>
                    <a:lnTo>
                      <a:pt x="182" y="378"/>
                    </a:lnTo>
                    <a:lnTo>
                      <a:pt x="190" y="382"/>
                    </a:lnTo>
                    <a:lnTo>
                      <a:pt x="200" y="384"/>
                    </a:lnTo>
                    <a:lnTo>
                      <a:pt x="200" y="384"/>
                    </a:lnTo>
                    <a:lnTo>
                      <a:pt x="212" y="382"/>
                    </a:lnTo>
                    <a:lnTo>
                      <a:pt x="222" y="378"/>
                    </a:lnTo>
                    <a:lnTo>
                      <a:pt x="230" y="370"/>
                    </a:lnTo>
                    <a:lnTo>
                      <a:pt x="234" y="358"/>
                    </a:lnTo>
                    <a:lnTo>
                      <a:pt x="244" y="358"/>
                    </a:lnTo>
                    <a:lnTo>
                      <a:pt x="244" y="358"/>
                    </a:lnTo>
                    <a:lnTo>
                      <a:pt x="258" y="358"/>
                    </a:lnTo>
                    <a:lnTo>
                      <a:pt x="272" y="354"/>
                    </a:lnTo>
                    <a:lnTo>
                      <a:pt x="284" y="346"/>
                    </a:lnTo>
                    <a:lnTo>
                      <a:pt x="294" y="338"/>
                    </a:lnTo>
                    <a:lnTo>
                      <a:pt x="302" y="328"/>
                    </a:lnTo>
                    <a:lnTo>
                      <a:pt x="310" y="316"/>
                    </a:lnTo>
                    <a:lnTo>
                      <a:pt x="314" y="302"/>
                    </a:lnTo>
                    <a:lnTo>
                      <a:pt x="314" y="288"/>
                    </a:lnTo>
                    <a:lnTo>
                      <a:pt x="314" y="288"/>
                    </a:lnTo>
                    <a:lnTo>
                      <a:pt x="314" y="288"/>
                    </a:lnTo>
                    <a:lnTo>
                      <a:pt x="314" y="244"/>
                    </a:lnTo>
                    <a:lnTo>
                      <a:pt x="314" y="244"/>
                    </a:lnTo>
                    <a:lnTo>
                      <a:pt x="324" y="240"/>
                    </a:lnTo>
                    <a:lnTo>
                      <a:pt x="330" y="234"/>
                    </a:lnTo>
                    <a:lnTo>
                      <a:pt x="336" y="228"/>
                    </a:lnTo>
                    <a:lnTo>
                      <a:pt x="338" y="220"/>
                    </a:lnTo>
                    <a:lnTo>
                      <a:pt x="414" y="220"/>
                    </a:lnTo>
                    <a:lnTo>
                      <a:pt x="414" y="220"/>
                    </a:lnTo>
                    <a:lnTo>
                      <a:pt x="414" y="210"/>
                    </a:lnTo>
                    <a:lnTo>
                      <a:pt x="414" y="210"/>
                    </a:lnTo>
                    <a:lnTo>
                      <a:pt x="414" y="200"/>
                    </a:lnTo>
                    <a:lnTo>
                      <a:pt x="338" y="200"/>
                    </a:lnTo>
                    <a:lnTo>
                      <a:pt x="338" y="200"/>
                    </a:lnTo>
                    <a:lnTo>
                      <a:pt x="336" y="192"/>
                    </a:lnTo>
                    <a:lnTo>
                      <a:pt x="330" y="184"/>
                    </a:lnTo>
                    <a:lnTo>
                      <a:pt x="324" y="180"/>
                    </a:lnTo>
                    <a:lnTo>
                      <a:pt x="314" y="176"/>
                    </a:lnTo>
                    <a:lnTo>
                      <a:pt x="314" y="176"/>
                    </a:lnTo>
                    <a:close/>
                    <a:moveTo>
                      <a:pt x="200" y="364"/>
                    </a:moveTo>
                    <a:lnTo>
                      <a:pt x="200" y="364"/>
                    </a:lnTo>
                    <a:lnTo>
                      <a:pt x="194" y="364"/>
                    </a:lnTo>
                    <a:lnTo>
                      <a:pt x="190" y="360"/>
                    </a:lnTo>
                    <a:lnTo>
                      <a:pt x="186" y="354"/>
                    </a:lnTo>
                    <a:lnTo>
                      <a:pt x="186" y="348"/>
                    </a:lnTo>
                    <a:lnTo>
                      <a:pt x="186" y="348"/>
                    </a:lnTo>
                    <a:lnTo>
                      <a:pt x="186" y="342"/>
                    </a:lnTo>
                    <a:lnTo>
                      <a:pt x="190" y="338"/>
                    </a:lnTo>
                    <a:lnTo>
                      <a:pt x="194" y="334"/>
                    </a:lnTo>
                    <a:lnTo>
                      <a:pt x="200" y="334"/>
                    </a:lnTo>
                    <a:lnTo>
                      <a:pt x="200" y="334"/>
                    </a:lnTo>
                    <a:lnTo>
                      <a:pt x="206" y="334"/>
                    </a:lnTo>
                    <a:lnTo>
                      <a:pt x="212" y="338"/>
                    </a:lnTo>
                    <a:lnTo>
                      <a:pt x="216" y="342"/>
                    </a:lnTo>
                    <a:lnTo>
                      <a:pt x="216" y="348"/>
                    </a:lnTo>
                    <a:lnTo>
                      <a:pt x="216" y="348"/>
                    </a:lnTo>
                    <a:lnTo>
                      <a:pt x="216" y="354"/>
                    </a:lnTo>
                    <a:lnTo>
                      <a:pt x="212" y="360"/>
                    </a:lnTo>
                    <a:lnTo>
                      <a:pt x="206" y="364"/>
                    </a:lnTo>
                    <a:lnTo>
                      <a:pt x="200" y="364"/>
                    </a:lnTo>
                    <a:lnTo>
                      <a:pt x="200" y="364"/>
                    </a:lnTo>
                    <a:close/>
                    <a:moveTo>
                      <a:pt x="334" y="118"/>
                    </a:moveTo>
                    <a:lnTo>
                      <a:pt x="394" y="118"/>
                    </a:lnTo>
                    <a:lnTo>
                      <a:pt x="394" y="118"/>
                    </a:lnTo>
                    <a:lnTo>
                      <a:pt x="402" y="138"/>
                    </a:lnTo>
                    <a:lnTo>
                      <a:pt x="334" y="138"/>
                    </a:lnTo>
                    <a:lnTo>
                      <a:pt x="334" y="118"/>
                    </a:lnTo>
                    <a:close/>
                    <a:moveTo>
                      <a:pt x="16" y="310"/>
                    </a:moveTo>
                    <a:lnTo>
                      <a:pt x="16" y="304"/>
                    </a:lnTo>
                    <a:lnTo>
                      <a:pt x="16" y="304"/>
                    </a:lnTo>
                    <a:lnTo>
                      <a:pt x="16" y="292"/>
                    </a:lnTo>
                    <a:lnTo>
                      <a:pt x="20" y="278"/>
                    </a:lnTo>
                    <a:lnTo>
                      <a:pt x="24" y="268"/>
                    </a:lnTo>
                    <a:lnTo>
                      <a:pt x="30" y="256"/>
                    </a:lnTo>
                    <a:lnTo>
                      <a:pt x="38" y="248"/>
                    </a:lnTo>
                    <a:lnTo>
                      <a:pt x="46" y="240"/>
                    </a:lnTo>
                    <a:lnTo>
                      <a:pt x="56" y="232"/>
                    </a:lnTo>
                    <a:lnTo>
                      <a:pt x="66" y="226"/>
                    </a:lnTo>
                    <a:lnTo>
                      <a:pt x="66" y="226"/>
                    </a:lnTo>
                    <a:lnTo>
                      <a:pt x="72" y="234"/>
                    </a:lnTo>
                    <a:lnTo>
                      <a:pt x="80" y="240"/>
                    </a:lnTo>
                    <a:lnTo>
                      <a:pt x="88" y="244"/>
                    </a:lnTo>
                    <a:lnTo>
                      <a:pt x="98" y="246"/>
                    </a:lnTo>
                    <a:lnTo>
                      <a:pt x="98" y="246"/>
                    </a:lnTo>
                    <a:lnTo>
                      <a:pt x="110" y="244"/>
                    </a:lnTo>
                    <a:lnTo>
                      <a:pt x="120" y="238"/>
                    </a:lnTo>
                    <a:lnTo>
                      <a:pt x="128" y="230"/>
                    </a:lnTo>
                    <a:lnTo>
                      <a:pt x="132" y="220"/>
                    </a:lnTo>
                    <a:lnTo>
                      <a:pt x="132" y="220"/>
                    </a:lnTo>
                    <a:lnTo>
                      <a:pt x="136" y="220"/>
                    </a:lnTo>
                    <a:lnTo>
                      <a:pt x="168" y="220"/>
                    </a:lnTo>
                    <a:lnTo>
                      <a:pt x="168" y="220"/>
                    </a:lnTo>
                    <a:lnTo>
                      <a:pt x="170" y="212"/>
                    </a:lnTo>
                    <a:lnTo>
                      <a:pt x="172" y="202"/>
                    </a:lnTo>
                    <a:lnTo>
                      <a:pt x="172" y="200"/>
                    </a:lnTo>
                    <a:lnTo>
                      <a:pt x="136" y="200"/>
                    </a:lnTo>
                    <a:lnTo>
                      <a:pt x="136" y="200"/>
                    </a:lnTo>
                    <a:lnTo>
                      <a:pt x="132" y="200"/>
                    </a:lnTo>
                    <a:lnTo>
                      <a:pt x="132" y="200"/>
                    </a:lnTo>
                    <a:lnTo>
                      <a:pt x="128" y="190"/>
                    </a:lnTo>
                    <a:lnTo>
                      <a:pt x="120" y="182"/>
                    </a:lnTo>
                    <a:lnTo>
                      <a:pt x="110" y="176"/>
                    </a:lnTo>
                    <a:lnTo>
                      <a:pt x="98" y="174"/>
                    </a:lnTo>
                    <a:lnTo>
                      <a:pt x="98" y="174"/>
                    </a:lnTo>
                    <a:lnTo>
                      <a:pt x="92" y="176"/>
                    </a:lnTo>
                    <a:lnTo>
                      <a:pt x="86" y="176"/>
                    </a:lnTo>
                    <a:lnTo>
                      <a:pt x="74" y="184"/>
                    </a:lnTo>
                    <a:lnTo>
                      <a:pt x="66" y="194"/>
                    </a:lnTo>
                    <a:lnTo>
                      <a:pt x="64" y="200"/>
                    </a:lnTo>
                    <a:lnTo>
                      <a:pt x="62" y="206"/>
                    </a:lnTo>
                    <a:lnTo>
                      <a:pt x="62" y="206"/>
                    </a:lnTo>
                    <a:lnTo>
                      <a:pt x="52" y="212"/>
                    </a:lnTo>
                    <a:lnTo>
                      <a:pt x="42" y="218"/>
                    </a:lnTo>
                    <a:lnTo>
                      <a:pt x="32" y="224"/>
                    </a:lnTo>
                    <a:lnTo>
                      <a:pt x="24" y="232"/>
                    </a:lnTo>
                    <a:lnTo>
                      <a:pt x="16" y="242"/>
                    </a:lnTo>
                    <a:lnTo>
                      <a:pt x="10" y="252"/>
                    </a:lnTo>
                    <a:lnTo>
                      <a:pt x="4" y="262"/>
                    </a:lnTo>
                    <a:lnTo>
                      <a:pt x="0" y="274"/>
                    </a:lnTo>
                    <a:lnTo>
                      <a:pt x="0" y="274"/>
                    </a:lnTo>
                    <a:lnTo>
                      <a:pt x="6" y="292"/>
                    </a:lnTo>
                    <a:lnTo>
                      <a:pt x="16" y="310"/>
                    </a:lnTo>
                    <a:lnTo>
                      <a:pt x="16" y="310"/>
                    </a:lnTo>
                    <a:close/>
                    <a:moveTo>
                      <a:pt x="98" y="194"/>
                    </a:moveTo>
                    <a:lnTo>
                      <a:pt x="98" y="194"/>
                    </a:lnTo>
                    <a:lnTo>
                      <a:pt x="104" y="196"/>
                    </a:lnTo>
                    <a:lnTo>
                      <a:pt x="110" y="198"/>
                    </a:lnTo>
                    <a:lnTo>
                      <a:pt x="112" y="204"/>
                    </a:lnTo>
                    <a:lnTo>
                      <a:pt x="114" y="210"/>
                    </a:lnTo>
                    <a:lnTo>
                      <a:pt x="114" y="210"/>
                    </a:lnTo>
                    <a:lnTo>
                      <a:pt x="112" y="216"/>
                    </a:lnTo>
                    <a:lnTo>
                      <a:pt x="110" y="220"/>
                    </a:lnTo>
                    <a:lnTo>
                      <a:pt x="104" y="224"/>
                    </a:lnTo>
                    <a:lnTo>
                      <a:pt x="98" y="226"/>
                    </a:lnTo>
                    <a:lnTo>
                      <a:pt x="98" y="226"/>
                    </a:lnTo>
                    <a:lnTo>
                      <a:pt x="92" y="224"/>
                    </a:lnTo>
                    <a:lnTo>
                      <a:pt x="88" y="220"/>
                    </a:lnTo>
                    <a:lnTo>
                      <a:pt x="84" y="216"/>
                    </a:lnTo>
                    <a:lnTo>
                      <a:pt x="82" y="210"/>
                    </a:lnTo>
                    <a:lnTo>
                      <a:pt x="82" y="210"/>
                    </a:lnTo>
                    <a:lnTo>
                      <a:pt x="84" y="204"/>
                    </a:lnTo>
                    <a:lnTo>
                      <a:pt x="88" y="198"/>
                    </a:lnTo>
                    <a:lnTo>
                      <a:pt x="92" y="196"/>
                    </a:lnTo>
                    <a:lnTo>
                      <a:pt x="98" y="194"/>
                    </a:lnTo>
                    <a:lnTo>
                      <a:pt x="98" y="194"/>
                    </a:lnTo>
                    <a:close/>
                    <a:moveTo>
                      <a:pt x="108" y="306"/>
                    </a:moveTo>
                    <a:lnTo>
                      <a:pt x="36" y="306"/>
                    </a:lnTo>
                    <a:lnTo>
                      <a:pt x="36" y="286"/>
                    </a:lnTo>
                    <a:lnTo>
                      <a:pt x="108" y="286"/>
                    </a:lnTo>
                    <a:lnTo>
                      <a:pt x="108" y="286"/>
                    </a:lnTo>
                    <a:lnTo>
                      <a:pt x="124" y="284"/>
                    </a:lnTo>
                    <a:lnTo>
                      <a:pt x="140" y="280"/>
                    </a:lnTo>
                    <a:lnTo>
                      <a:pt x="154" y="272"/>
                    </a:lnTo>
                    <a:lnTo>
                      <a:pt x="166" y="262"/>
                    </a:lnTo>
                    <a:lnTo>
                      <a:pt x="178" y="250"/>
                    </a:lnTo>
                    <a:lnTo>
                      <a:pt x="184" y="234"/>
                    </a:lnTo>
                    <a:lnTo>
                      <a:pt x="190" y="220"/>
                    </a:lnTo>
                    <a:lnTo>
                      <a:pt x="192" y="202"/>
                    </a:lnTo>
                    <a:lnTo>
                      <a:pt x="192" y="158"/>
                    </a:lnTo>
                    <a:lnTo>
                      <a:pt x="212" y="158"/>
                    </a:lnTo>
                    <a:lnTo>
                      <a:pt x="212" y="202"/>
                    </a:lnTo>
                    <a:lnTo>
                      <a:pt x="212" y="202"/>
                    </a:lnTo>
                    <a:lnTo>
                      <a:pt x="210" y="224"/>
                    </a:lnTo>
                    <a:lnTo>
                      <a:pt x="204" y="242"/>
                    </a:lnTo>
                    <a:lnTo>
                      <a:pt x="194" y="260"/>
                    </a:lnTo>
                    <a:lnTo>
                      <a:pt x="180" y="276"/>
                    </a:lnTo>
                    <a:lnTo>
                      <a:pt x="166" y="288"/>
                    </a:lnTo>
                    <a:lnTo>
                      <a:pt x="148" y="298"/>
                    </a:lnTo>
                    <a:lnTo>
                      <a:pt x="128" y="304"/>
                    </a:lnTo>
                    <a:lnTo>
                      <a:pt x="108" y="306"/>
                    </a:lnTo>
                    <a:lnTo>
                      <a:pt x="108" y="306"/>
                    </a:lnTo>
                    <a:close/>
                    <a:moveTo>
                      <a:pt x="192" y="68"/>
                    </a:moveTo>
                    <a:lnTo>
                      <a:pt x="192" y="98"/>
                    </a:lnTo>
                    <a:lnTo>
                      <a:pt x="212" y="98"/>
                    </a:lnTo>
                    <a:lnTo>
                      <a:pt x="212" y="68"/>
                    </a:lnTo>
                    <a:lnTo>
                      <a:pt x="212" y="68"/>
                    </a:lnTo>
                    <a:lnTo>
                      <a:pt x="222" y="64"/>
                    </a:lnTo>
                    <a:lnTo>
                      <a:pt x="230" y="56"/>
                    </a:lnTo>
                    <a:lnTo>
                      <a:pt x="236" y="46"/>
                    </a:lnTo>
                    <a:lnTo>
                      <a:pt x="236" y="34"/>
                    </a:lnTo>
                    <a:lnTo>
                      <a:pt x="236" y="34"/>
                    </a:lnTo>
                    <a:lnTo>
                      <a:pt x="236" y="28"/>
                    </a:lnTo>
                    <a:lnTo>
                      <a:pt x="234" y="22"/>
                    </a:lnTo>
                    <a:lnTo>
                      <a:pt x="230" y="16"/>
                    </a:lnTo>
                    <a:lnTo>
                      <a:pt x="226" y="10"/>
                    </a:lnTo>
                    <a:lnTo>
                      <a:pt x="222" y="6"/>
                    </a:lnTo>
                    <a:lnTo>
                      <a:pt x="216" y="2"/>
                    </a:lnTo>
                    <a:lnTo>
                      <a:pt x="208" y="0"/>
                    </a:lnTo>
                    <a:lnTo>
                      <a:pt x="202" y="0"/>
                    </a:lnTo>
                    <a:lnTo>
                      <a:pt x="202" y="0"/>
                    </a:lnTo>
                    <a:lnTo>
                      <a:pt x="194" y="0"/>
                    </a:lnTo>
                    <a:lnTo>
                      <a:pt x="188" y="2"/>
                    </a:lnTo>
                    <a:lnTo>
                      <a:pt x="182" y="6"/>
                    </a:lnTo>
                    <a:lnTo>
                      <a:pt x="176" y="10"/>
                    </a:lnTo>
                    <a:lnTo>
                      <a:pt x="172" y="16"/>
                    </a:lnTo>
                    <a:lnTo>
                      <a:pt x="168" y="22"/>
                    </a:lnTo>
                    <a:lnTo>
                      <a:pt x="166" y="28"/>
                    </a:lnTo>
                    <a:lnTo>
                      <a:pt x="166" y="34"/>
                    </a:lnTo>
                    <a:lnTo>
                      <a:pt x="166" y="34"/>
                    </a:lnTo>
                    <a:lnTo>
                      <a:pt x="168" y="46"/>
                    </a:lnTo>
                    <a:lnTo>
                      <a:pt x="174" y="56"/>
                    </a:lnTo>
                    <a:lnTo>
                      <a:pt x="182" y="64"/>
                    </a:lnTo>
                    <a:lnTo>
                      <a:pt x="192" y="68"/>
                    </a:lnTo>
                    <a:lnTo>
                      <a:pt x="192" y="68"/>
                    </a:lnTo>
                    <a:close/>
                    <a:moveTo>
                      <a:pt x="202" y="20"/>
                    </a:moveTo>
                    <a:lnTo>
                      <a:pt x="202" y="20"/>
                    </a:lnTo>
                    <a:lnTo>
                      <a:pt x="208" y="20"/>
                    </a:lnTo>
                    <a:lnTo>
                      <a:pt x="212" y="24"/>
                    </a:lnTo>
                    <a:lnTo>
                      <a:pt x="216" y="28"/>
                    </a:lnTo>
                    <a:lnTo>
                      <a:pt x="216" y="34"/>
                    </a:lnTo>
                    <a:lnTo>
                      <a:pt x="216" y="34"/>
                    </a:lnTo>
                    <a:lnTo>
                      <a:pt x="216" y="40"/>
                    </a:lnTo>
                    <a:lnTo>
                      <a:pt x="212" y="46"/>
                    </a:lnTo>
                    <a:lnTo>
                      <a:pt x="208" y="50"/>
                    </a:lnTo>
                    <a:lnTo>
                      <a:pt x="202" y="50"/>
                    </a:lnTo>
                    <a:lnTo>
                      <a:pt x="202" y="50"/>
                    </a:lnTo>
                    <a:lnTo>
                      <a:pt x="196" y="50"/>
                    </a:lnTo>
                    <a:lnTo>
                      <a:pt x="190" y="46"/>
                    </a:lnTo>
                    <a:lnTo>
                      <a:pt x="188" y="40"/>
                    </a:lnTo>
                    <a:lnTo>
                      <a:pt x="186" y="34"/>
                    </a:lnTo>
                    <a:lnTo>
                      <a:pt x="186" y="34"/>
                    </a:lnTo>
                    <a:lnTo>
                      <a:pt x="188" y="28"/>
                    </a:lnTo>
                    <a:lnTo>
                      <a:pt x="190" y="24"/>
                    </a:lnTo>
                    <a:lnTo>
                      <a:pt x="196" y="20"/>
                    </a:lnTo>
                    <a:lnTo>
                      <a:pt x="202" y="20"/>
                    </a:lnTo>
                    <a:lnTo>
                      <a:pt x="202" y="20"/>
                    </a:lnTo>
                    <a:close/>
                    <a:moveTo>
                      <a:pt x="10" y="118"/>
                    </a:moveTo>
                    <a:lnTo>
                      <a:pt x="274" y="118"/>
                    </a:lnTo>
                    <a:lnTo>
                      <a:pt x="274" y="138"/>
                    </a:lnTo>
                    <a:lnTo>
                      <a:pt x="2" y="138"/>
                    </a:lnTo>
                    <a:lnTo>
                      <a:pt x="2" y="138"/>
                    </a:lnTo>
                    <a:lnTo>
                      <a:pt x="10" y="118"/>
                    </a:lnTo>
                    <a:lnTo>
                      <a:pt x="10" y="1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Univers for KPMG" panose="020B0603020202020204" pitchFamily="34" charset="0"/>
                  <a:ea typeface="+mn-ea"/>
                  <a:cs typeface="+mn-cs"/>
                </a:endParaRPr>
              </a:p>
            </p:txBody>
          </p:sp>
        </p:grpSp>
      </p:grpSp>
      <p:graphicFrame>
        <p:nvGraphicFramePr>
          <p:cNvPr id="51" name="Table 50"/>
          <p:cNvGraphicFramePr>
            <a:graphicFrameLocks noGrp="1"/>
          </p:cNvGraphicFramePr>
          <p:nvPr>
            <p:extLst>
              <p:ext uri="{D42A27DB-BD31-4B8C-83A1-F6EECF244321}">
                <p14:modId xmlns:p14="http://schemas.microsoft.com/office/powerpoint/2010/main" val="4191559261"/>
              </p:ext>
            </p:extLst>
          </p:nvPr>
        </p:nvGraphicFramePr>
        <p:xfrm>
          <a:off x="1631504" y="3532356"/>
          <a:ext cx="8928992" cy="2175120"/>
        </p:xfrm>
        <a:graphic>
          <a:graphicData uri="http://schemas.openxmlformats.org/drawingml/2006/table">
            <a:tbl>
              <a:tblPr firstRow="1" bandRow="1">
                <a:tableStyleId>{5C22544A-7EE6-4342-B048-85BDC9FD1C3A}</a:tableStyleId>
              </a:tblPr>
              <a:tblGrid>
                <a:gridCol w="2016224">
                  <a:extLst>
                    <a:ext uri="{9D8B030D-6E8A-4147-A177-3AD203B41FA5}">
                      <a16:colId xmlns:a16="http://schemas.microsoft.com/office/drawing/2014/main" val="20000"/>
                    </a:ext>
                  </a:extLst>
                </a:gridCol>
                <a:gridCol w="5184576">
                  <a:extLst>
                    <a:ext uri="{9D8B030D-6E8A-4147-A177-3AD203B41FA5}">
                      <a16:colId xmlns:a16="http://schemas.microsoft.com/office/drawing/2014/main" val="20001"/>
                    </a:ext>
                  </a:extLst>
                </a:gridCol>
                <a:gridCol w="1728192">
                  <a:extLst>
                    <a:ext uri="{9D8B030D-6E8A-4147-A177-3AD203B41FA5}">
                      <a16:colId xmlns:a16="http://schemas.microsoft.com/office/drawing/2014/main" val="20002"/>
                    </a:ext>
                  </a:extLst>
                </a:gridCol>
              </a:tblGrid>
              <a:tr h="356624">
                <a:tc>
                  <a:txBody>
                    <a:bodyPr/>
                    <a:lstStyle/>
                    <a:p>
                      <a:pPr marL="0" algn="l" defTabSz="844083" rtl="0" eaLnBrk="1" fontAlgn="base" latinLnBrk="0" hangingPunct="1">
                        <a:spcBef>
                          <a:spcPct val="50000"/>
                        </a:spcBef>
                        <a:spcAft>
                          <a:spcPct val="0"/>
                        </a:spcAft>
                      </a:pPr>
                      <a:r>
                        <a:rPr lang="en-US" sz="1100" b="0" kern="1200" dirty="0">
                          <a:solidFill>
                            <a:schemeClr val="dk1"/>
                          </a:solidFill>
                          <a:latin typeface="Univers for KPMG Cond" panose="020B0606020202020204" pitchFamily="34" charset="0"/>
                          <a:ea typeface="+mn-ea"/>
                          <a:cs typeface="+mn-cs"/>
                        </a:rPr>
                        <a:t>Servicio al </a:t>
                      </a:r>
                      <a:r>
                        <a:rPr lang="en-US" sz="1100" b="0" kern="1200" dirty="0" err="1">
                          <a:solidFill>
                            <a:schemeClr val="dk1"/>
                          </a:solidFill>
                          <a:latin typeface="Univers for KPMG Cond" panose="020B0606020202020204" pitchFamily="34" charset="0"/>
                          <a:ea typeface="+mn-ea"/>
                          <a:cs typeface="+mn-cs"/>
                        </a:rPr>
                        <a:t>Cliente</a:t>
                      </a:r>
                      <a:r>
                        <a:rPr lang="en-US" sz="1100" b="0" kern="1200" dirty="0">
                          <a:solidFill>
                            <a:schemeClr val="dk1"/>
                          </a:solidFill>
                          <a:latin typeface="Univers for KPMG Cond" panose="020B0606020202020204" pitchFamily="34" charset="0"/>
                          <a:ea typeface="+mn-ea"/>
                          <a:cs typeface="+mn-cs"/>
                        </a:rPr>
                        <a:t>/ Post-</a:t>
                      </a:r>
                      <a:r>
                        <a:rPr lang="en-US" sz="1100" b="0" kern="1200" dirty="0" err="1">
                          <a:solidFill>
                            <a:schemeClr val="dk1"/>
                          </a:solidFill>
                          <a:latin typeface="Univers for KPMG Cond" panose="020B0606020202020204" pitchFamily="34" charset="0"/>
                          <a:ea typeface="+mn-ea"/>
                          <a:cs typeface="+mn-cs"/>
                        </a:rPr>
                        <a:t>Venta</a:t>
                      </a:r>
                      <a:endParaRPr lang="en-US" sz="1100" b="0" kern="1200" dirty="0">
                        <a:solidFill>
                          <a:schemeClr val="dk1"/>
                        </a:solidFill>
                        <a:latin typeface="Univers for KPMG Cond" panose="020B0606020202020204" pitchFamily="34" charset="0"/>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Engloba el proceso de reclamaciones de clientes así como otro tipo de tareas de contacto con el cliente. El cliente notifica a través de email la incidencia al área de CS, abriendo en SAP un ticket cumplimentando la ficha para la descripción del problema. Hasta que no se abre el ticket, el departamento de calidad no interviene en la solución del problema.</a:t>
                      </a:r>
                    </a:p>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Además, soporta las funciones de un departamento de Atención al Cliente, atendiendo a las diferentes consultas de los clientes.</a:t>
                      </a:r>
                    </a:p>
                    <a:p>
                      <a:pPr marL="171450" marR="0" lvl="0" indent="-171450" algn="l" defTabSz="84408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100" b="0" dirty="0">
                          <a:solidFill>
                            <a:schemeClr val="tx1"/>
                          </a:solidFill>
                          <a:latin typeface="Univers for KPMG Cond" panose="020B0606020202020204" pitchFamily="34" charset="0"/>
                        </a:rPr>
                        <a:t>En caso de subproductos, se gestionan las reclamaciones desde las fábricas a través de correo electrónico.</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SAP </a:t>
                      </a:r>
                    </a:p>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Outlook</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522153">
                <a:tc>
                  <a:txBody>
                    <a:bodyPr/>
                    <a:lstStyle/>
                    <a:p>
                      <a:pPr algn="l"/>
                      <a:r>
                        <a:rPr lang="es-ES" sz="1100" dirty="0">
                          <a:latin typeface="Univers for KPMG Cond" panose="020B0606020202020204" pitchFamily="34" charset="0"/>
                        </a:rPr>
                        <a:t>Gestión del Proceso</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marR="0" lvl="0" indent="-171450" algn="l"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100" dirty="0">
                          <a:solidFill>
                            <a:schemeClr val="tx1"/>
                          </a:solidFill>
                          <a:latin typeface="Univers for KPMG Cond" panose="020B0606020202020204" pitchFamily="34" charset="0"/>
                        </a:rPr>
                        <a:t>Recoge la gestión del proceso de venta de Grupo Garnica. Destacar las actividades de seguimiento de pedidos, comunicación con el cliente, elaboración de KPI, etc.</a:t>
                      </a:r>
                    </a:p>
                  </a:txBody>
                  <a:tcPr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SAP</a:t>
                      </a:r>
                      <a:endParaRPr lang="es-ES" sz="1100" baseline="0" dirty="0">
                        <a:solidFill>
                          <a:schemeClr val="tx1"/>
                        </a:solidFill>
                        <a:latin typeface="Univers for KPMG Cond" panose="020B0606020202020204" pitchFamily="34" charset="0"/>
                      </a:endParaRPr>
                    </a:p>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Excel</a:t>
                      </a:r>
                    </a:p>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SGA</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bl>
          </a:graphicData>
        </a:graphic>
      </p:graphicFrame>
      <p:sp>
        <p:nvSpPr>
          <p:cNvPr id="66" name="Rectangle 65"/>
          <p:cNvSpPr/>
          <p:nvPr/>
        </p:nvSpPr>
        <p:spPr>
          <a:xfrm>
            <a:off x="3647728" y="3220251"/>
            <a:ext cx="5184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Descripción</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68" name="Rectangle 67"/>
          <p:cNvSpPr/>
          <p:nvPr/>
        </p:nvSpPr>
        <p:spPr>
          <a:xfrm>
            <a:off x="1631504" y="3220251"/>
            <a:ext cx="1980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Proceso</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grpSp>
        <p:nvGrpSpPr>
          <p:cNvPr id="70" name="Group 15"/>
          <p:cNvGrpSpPr>
            <a:grpSpLocks noChangeAspect="1"/>
          </p:cNvGrpSpPr>
          <p:nvPr/>
        </p:nvGrpSpPr>
        <p:grpSpPr bwMode="auto">
          <a:xfrm>
            <a:off x="1775520" y="3248548"/>
            <a:ext cx="331372" cy="230082"/>
            <a:chOff x="1316" y="1580"/>
            <a:chExt cx="428" cy="428"/>
          </a:xfrm>
          <a:solidFill>
            <a:schemeClr val="bg1"/>
          </a:solidFill>
        </p:grpSpPr>
        <p:sp>
          <p:nvSpPr>
            <p:cNvPr id="73" name="Freeform 16"/>
            <p:cNvSpPr>
              <a:spLocks noEditPoints="1"/>
            </p:cNvSpPr>
            <p:nvPr/>
          </p:nvSpPr>
          <p:spPr bwMode="auto">
            <a:xfrm>
              <a:off x="1470" y="1713"/>
              <a:ext cx="238" cy="238"/>
            </a:xfrm>
            <a:custGeom>
              <a:avLst/>
              <a:gdLst/>
              <a:ahLst/>
              <a:cxnLst>
                <a:cxn ang="0">
                  <a:pos x="19" y="3"/>
                </a:cxn>
                <a:cxn ang="0">
                  <a:pos x="19" y="3"/>
                </a:cxn>
                <a:cxn ang="0">
                  <a:pos x="31" y="0"/>
                </a:cxn>
                <a:cxn ang="0">
                  <a:pos x="51" y="17"/>
                </a:cxn>
                <a:cxn ang="0">
                  <a:pos x="46" y="30"/>
                </a:cxn>
                <a:cxn ang="0">
                  <a:pos x="46" y="31"/>
                </a:cxn>
                <a:cxn ang="0">
                  <a:pos x="97" y="80"/>
                </a:cxn>
                <a:cxn ang="0">
                  <a:pos x="96" y="96"/>
                </a:cxn>
                <a:cxn ang="0">
                  <a:pos x="80" y="96"/>
                </a:cxn>
                <a:cxn ang="0">
                  <a:pos x="32" y="46"/>
                </a:cxn>
                <a:cxn ang="0">
                  <a:pos x="30" y="46"/>
                </a:cxn>
                <a:cxn ang="0">
                  <a:pos x="17" y="51"/>
                </a:cxn>
                <a:cxn ang="0">
                  <a:pos x="0" y="31"/>
                </a:cxn>
                <a:cxn ang="0">
                  <a:pos x="3" y="19"/>
                </a:cxn>
                <a:cxn ang="0">
                  <a:pos x="3" y="19"/>
                </a:cxn>
                <a:cxn ang="0">
                  <a:pos x="3" y="19"/>
                </a:cxn>
                <a:cxn ang="0">
                  <a:pos x="16" y="32"/>
                </a:cxn>
                <a:cxn ang="0">
                  <a:pos x="27" y="27"/>
                </a:cxn>
                <a:cxn ang="0">
                  <a:pos x="32" y="16"/>
                </a:cxn>
                <a:cxn ang="0">
                  <a:pos x="19" y="4"/>
                </a:cxn>
                <a:cxn ang="0">
                  <a:pos x="19" y="3"/>
                </a:cxn>
                <a:cxn ang="0">
                  <a:pos x="84" y="84"/>
                </a:cxn>
                <a:cxn ang="0">
                  <a:pos x="92" y="84"/>
                </a:cxn>
                <a:cxn ang="0">
                  <a:pos x="92" y="92"/>
                </a:cxn>
                <a:cxn ang="0">
                  <a:pos x="84" y="92"/>
                </a:cxn>
                <a:cxn ang="0">
                  <a:pos x="84" y="84"/>
                </a:cxn>
              </a:cxnLst>
              <a:rect l="0" t="0" r="r" b="b"/>
              <a:pathLst>
                <a:path w="101" h="101">
                  <a:moveTo>
                    <a:pt x="19" y="3"/>
                  </a:moveTo>
                  <a:cubicBezTo>
                    <a:pt x="19" y="3"/>
                    <a:pt x="19" y="3"/>
                    <a:pt x="19" y="3"/>
                  </a:cubicBezTo>
                  <a:cubicBezTo>
                    <a:pt x="31" y="0"/>
                    <a:pt x="31" y="0"/>
                    <a:pt x="31" y="0"/>
                  </a:cubicBezTo>
                  <a:cubicBezTo>
                    <a:pt x="51" y="17"/>
                    <a:pt x="51" y="17"/>
                    <a:pt x="51" y="17"/>
                  </a:cubicBezTo>
                  <a:cubicBezTo>
                    <a:pt x="46" y="30"/>
                    <a:pt x="46" y="30"/>
                    <a:pt x="46" y="30"/>
                  </a:cubicBezTo>
                  <a:cubicBezTo>
                    <a:pt x="46" y="31"/>
                    <a:pt x="46" y="31"/>
                    <a:pt x="46" y="31"/>
                  </a:cubicBezTo>
                  <a:cubicBezTo>
                    <a:pt x="97" y="80"/>
                    <a:pt x="97" y="80"/>
                    <a:pt x="97" y="80"/>
                  </a:cubicBezTo>
                  <a:cubicBezTo>
                    <a:pt x="101" y="84"/>
                    <a:pt x="101" y="92"/>
                    <a:pt x="96" y="96"/>
                  </a:cubicBezTo>
                  <a:cubicBezTo>
                    <a:pt x="92" y="100"/>
                    <a:pt x="85" y="101"/>
                    <a:pt x="80" y="96"/>
                  </a:cubicBezTo>
                  <a:cubicBezTo>
                    <a:pt x="32" y="46"/>
                    <a:pt x="32" y="46"/>
                    <a:pt x="32" y="46"/>
                  </a:cubicBezTo>
                  <a:cubicBezTo>
                    <a:pt x="30" y="46"/>
                    <a:pt x="30" y="46"/>
                    <a:pt x="30" y="46"/>
                  </a:cubicBezTo>
                  <a:cubicBezTo>
                    <a:pt x="17" y="51"/>
                    <a:pt x="17" y="51"/>
                    <a:pt x="17" y="51"/>
                  </a:cubicBezTo>
                  <a:cubicBezTo>
                    <a:pt x="0" y="31"/>
                    <a:pt x="0" y="31"/>
                    <a:pt x="0" y="31"/>
                  </a:cubicBezTo>
                  <a:cubicBezTo>
                    <a:pt x="3" y="19"/>
                    <a:pt x="3" y="19"/>
                    <a:pt x="3" y="19"/>
                  </a:cubicBezTo>
                  <a:cubicBezTo>
                    <a:pt x="3" y="19"/>
                    <a:pt x="3" y="19"/>
                    <a:pt x="3" y="19"/>
                  </a:cubicBezTo>
                  <a:cubicBezTo>
                    <a:pt x="3" y="19"/>
                    <a:pt x="3" y="19"/>
                    <a:pt x="3" y="19"/>
                  </a:cubicBezTo>
                  <a:cubicBezTo>
                    <a:pt x="16" y="32"/>
                    <a:pt x="16" y="32"/>
                    <a:pt x="16" y="32"/>
                  </a:cubicBezTo>
                  <a:cubicBezTo>
                    <a:pt x="27" y="27"/>
                    <a:pt x="27" y="27"/>
                    <a:pt x="27" y="27"/>
                  </a:cubicBezTo>
                  <a:cubicBezTo>
                    <a:pt x="32" y="16"/>
                    <a:pt x="32" y="16"/>
                    <a:pt x="32" y="16"/>
                  </a:cubicBezTo>
                  <a:cubicBezTo>
                    <a:pt x="19" y="4"/>
                    <a:pt x="19" y="4"/>
                    <a:pt x="19" y="4"/>
                  </a:cubicBezTo>
                  <a:lnTo>
                    <a:pt x="19" y="3"/>
                  </a:lnTo>
                  <a:close/>
                  <a:moveTo>
                    <a:pt x="84" y="84"/>
                  </a:moveTo>
                  <a:cubicBezTo>
                    <a:pt x="86" y="82"/>
                    <a:pt x="90" y="82"/>
                    <a:pt x="92" y="84"/>
                  </a:cubicBezTo>
                  <a:cubicBezTo>
                    <a:pt x="94" y="86"/>
                    <a:pt x="94" y="90"/>
                    <a:pt x="92" y="92"/>
                  </a:cubicBezTo>
                  <a:cubicBezTo>
                    <a:pt x="90" y="94"/>
                    <a:pt x="86" y="94"/>
                    <a:pt x="84" y="92"/>
                  </a:cubicBezTo>
                  <a:cubicBezTo>
                    <a:pt x="82" y="90"/>
                    <a:pt x="82" y="86"/>
                    <a:pt x="84" y="84"/>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Arial"/>
                <a:ea typeface="+mn-ea"/>
                <a:cs typeface="+mn-cs"/>
              </a:endParaRPr>
            </a:p>
          </p:txBody>
        </p:sp>
        <p:sp>
          <p:nvSpPr>
            <p:cNvPr id="74" name="Freeform 17"/>
            <p:cNvSpPr>
              <a:spLocks/>
            </p:cNvSpPr>
            <p:nvPr/>
          </p:nvSpPr>
          <p:spPr bwMode="auto">
            <a:xfrm>
              <a:off x="1316" y="1580"/>
              <a:ext cx="428" cy="428"/>
            </a:xfrm>
            <a:custGeom>
              <a:avLst/>
              <a:gdLst/>
              <a:ahLst/>
              <a:cxnLst>
                <a:cxn ang="0">
                  <a:pos x="104" y="0"/>
                </a:cxn>
                <a:cxn ang="0">
                  <a:pos x="108" y="24"/>
                </a:cxn>
                <a:cxn ang="0">
                  <a:pos x="126" y="31"/>
                </a:cxn>
                <a:cxn ang="0">
                  <a:pos x="145" y="17"/>
                </a:cxn>
                <a:cxn ang="0">
                  <a:pos x="164" y="36"/>
                </a:cxn>
                <a:cxn ang="0">
                  <a:pos x="150" y="56"/>
                </a:cxn>
                <a:cxn ang="0">
                  <a:pos x="157" y="74"/>
                </a:cxn>
                <a:cxn ang="0">
                  <a:pos x="181" y="78"/>
                </a:cxn>
                <a:cxn ang="0">
                  <a:pos x="181" y="104"/>
                </a:cxn>
                <a:cxn ang="0">
                  <a:pos x="157" y="108"/>
                </a:cxn>
                <a:cxn ang="0">
                  <a:pos x="152" y="120"/>
                </a:cxn>
                <a:cxn ang="0">
                  <a:pos x="137" y="105"/>
                </a:cxn>
                <a:cxn ang="0">
                  <a:pos x="139" y="97"/>
                </a:cxn>
                <a:cxn ang="0">
                  <a:pos x="97" y="43"/>
                </a:cxn>
                <a:cxn ang="0">
                  <a:pos x="43" y="84"/>
                </a:cxn>
                <a:cxn ang="0">
                  <a:pos x="84" y="139"/>
                </a:cxn>
                <a:cxn ang="0">
                  <a:pos x="106" y="136"/>
                </a:cxn>
                <a:cxn ang="0">
                  <a:pos x="121" y="152"/>
                </a:cxn>
                <a:cxn ang="0">
                  <a:pos x="108" y="157"/>
                </a:cxn>
                <a:cxn ang="0">
                  <a:pos x="104" y="181"/>
                </a:cxn>
                <a:cxn ang="0">
                  <a:pos x="77" y="181"/>
                </a:cxn>
                <a:cxn ang="0">
                  <a:pos x="73" y="157"/>
                </a:cxn>
                <a:cxn ang="0">
                  <a:pos x="55" y="150"/>
                </a:cxn>
                <a:cxn ang="0">
                  <a:pos x="36" y="164"/>
                </a:cxn>
                <a:cxn ang="0">
                  <a:pos x="17" y="145"/>
                </a:cxn>
                <a:cxn ang="0">
                  <a:pos x="31" y="126"/>
                </a:cxn>
                <a:cxn ang="0">
                  <a:pos x="24" y="108"/>
                </a:cxn>
                <a:cxn ang="0">
                  <a:pos x="0" y="104"/>
                </a:cxn>
                <a:cxn ang="0">
                  <a:pos x="0" y="78"/>
                </a:cxn>
                <a:cxn ang="0">
                  <a:pos x="24" y="73"/>
                </a:cxn>
                <a:cxn ang="0">
                  <a:pos x="31" y="56"/>
                </a:cxn>
                <a:cxn ang="0">
                  <a:pos x="17" y="36"/>
                </a:cxn>
                <a:cxn ang="0">
                  <a:pos x="36" y="17"/>
                </a:cxn>
                <a:cxn ang="0">
                  <a:pos x="56" y="31"/>
                </a:cxn>
                <a:cxn ang="0">
                  <a:pos x="73" y="24"/>
                </a:cxn>
                <a:cxn ang="0">
                  <a:pos x="78" y="0"/>
                </a:cxn>
                <a:cxn ang="0">
                  <a:pos x="104" y="0"/>
                </a:cxn>
              </a:cxnLst>
              <a:rect l="0" t="0" r="r" b="b"/>
              <a:pathLst>
                <a:path w="181" h="181">
                  <a:moveTo>
                    <a:pt x="104" y="0"/>
                  </a:moveTo>
                  <a:cubicBezTo>
                    <a:pt x="108" y="24"/>
                    <a:pt x="108" y="24"/>
                    <a:pt x="108" y="24"/>
                  </a:cubicBezTo>
                  <a:cubicBezTo>
                    <a:pt x="126" y="31"/>
                    <a:pt x="126" y="31"/>
                    <a:pt x="126" y="31"/>
                  </a:cubicBezTo>
                  <a:cubicBezTo>
                    <a:pt x="145" y="17"/>
                    <a:pt x="145" y="17"/>
                    <a:pt x="145" y="17"/>
                  </a:cubicBezTo>
                  <a:cubicBezTo>
                    <a:pt x="164" y="36"/>
                    <a:pt x="164" y="36"/>
                    <a:pt x="164" y="36"/>
                  </a:cubicBezTo>
                  <a:cubicBezTo>
                    <a:pt x="150" y="56"/>
                    <a:pt x="150" y="56"/>
                    <a:pt x="150" y="56"/>
                  </a:cubicBezTo>
                  <a:cubicBezTo>
                    <a:pt x="157" y="74"/>
                    <a:pt x="157" y="74"/>
                    <a:pt x="157" y="74"/>
                  </a:cubicBezTo>
                  <a:cubicBezTo>
                    <a:pt x="181" y="78"/>
                    <a:pt x="181" y="78"/>
                    <a:pt x="181" y="78"/>
                  </a:cubicBezTo>
                  <a:cubicBezTo>
                    <a:pt x="181" y="104"/>
                    <a:pt x="181" y="104"/>
                    <a:pt x="181" y="104"/>
                  </a:cubicBezTo>
                  <a:cubicBezTo>
                    <a:pt x="157" y="108"/>
                    <a:pt x="157" y="108"/>
                    <a:pt x="157" y="108"/>
                  </a:cubicBezTo>
                  <a:cubicBezTo>
                    <a:pt x="152" y="120"/>
                    <a:pt x="152" y="120"/>
                    <a:pt x="152" y="120"/>
                  </a:cubicBezTo>
                  <a:cubicBezTo>
                    <a:pt x="137" y="105"/>
                    <a:pt x="137" y="105"/>
                    <a:pt x="137" y="105"/>
                  </a:cubicBezTo>
                  <a:cubicBezTo>
                    <a:pt x="138" y="103"/>
                    <a:pt x="138" y="100"/>
                    <a:pt x="139" y="97"/>
                  </a:cubicBezTo>
                  <a:cubicBezTo>
                    <a:pt x="142" y="71"/>
                    <a:pt x="124" y="46"/>
                    <a:pt x="97" y="43"/>
                  </a:cubicBezTo>
                  <a:cubicBezTo>
                    <a:pt x="71" y="39"/>
                    <a:pt x="46" y="58"/>
                    <a:pt x="43" y="84"/>
                  </a:cubicBezTo>
                  <a:cubicBezTo>
                    <a:pt x="39" y="111"/>
                    <a:pt x="58" y="135"/>
                    <a:pt x="84" y="139"/>
                  </a:cubicBezTo>
                  <a:cubicBezTo>
                    <a:pt x="92" y="140"/>
                    <a:pt x="99" y="139"/>
                    <a:pt x="106" y="136"/>
                  </a:cubicBezTo>
                  <a:cubicBezTo>
                    <a:pt x="121" y="152"/>
                    <a:pt x="121" y="152"/>
                    <a:pt x="121" y="152"/>
                  </a:cubicBezTo>
                  <a:cubicBezTo>
                    <a:pt x="108" y="157"/>
                    <a:pt x="108" y="157"/>
                    <a:pt x="108" y="157"/>
                  </a:cubicBezTo>
                  <a:cubicBezTo>
                    <a:pt x="104" y="181"/>
                    <a:pt x="104" y="181"/>
                    <a:pt x="104" y="181"/>
                  </a:cubicBezTo>
                  <a:cubicBezTo>
                    <a:pt x="77" y="181"/>
                    <a:pt x="77" y="181"/>
                    <a:pt x="77" y="181"/>
                  </a:cubicBezTo>
                  <a:cubicBezTo>
                    <a:pt x="73" y="157"/>
                    <a:pt x="73" y="157"/>
                    <a:pt x="73" y="157"/>
                  </a:cubicBezTo>
                  <a:cubicBezTo>
                    <a:pt x="55" y="150"/>
                    <a:pt x="55" y="150"/>
                    <a:pt x="55" y="150"/>
                  </a:cubicBezTo>
                  <a:cubicBezTo>
                    <a:pt x="36" y="164"/>
                    <a:pt x="36" y="164"/>
                    <a:pt x="36" y="164"/>
                  </a:cubicBezTo>
                  <a:cubicBezTo>
                    <a:pt x="17" y="145"/>
                    <a:pt x="17" y="145"/>
                    <a:pt x="17" y="145"/>
                  </a:cubicBezTo>
                  <a:cubicBezTo>
                    <a:pt x="31" y="126"/>
                    <a:pt x="31" y="126"/>
                    <a:pt x="31" y="126"/>
                  </a:cubicBezTo>
                  <a:cubicBezTo>
                    <a:pt x="24" y="108"/>
                    <a:pt x="24" y="108"/>
                    <a:pt x="24" y="108"/>
                  </a:cubicBezTo>
                  <a:cubicBezTo>
                    <a:pt x="0" y="104"/>
                    <a:pt x="0" y="104"/>
                    <a:pt x="0" y="104"/>
                  </a:cubicBezTo>
                  <a:cubicBezTo>
                    <a:pt x="0" y="78"/>
                    <a:pt x="0" y="78"/>
                    <a:pt x="0" y="78"/>
                  </a:cubicBezTo>
                  <a:cubicBezTo>
                    <a:pt x="24" y="73"/>
                    <a:pt x="24" y="73"/>
                    <a:pt x="24" y="73"/>
                  </a:cubicBezTo>
                  <a:cubicBezTo>
                    <a:pt x="31" y="56"/>
                    <a:pt x="31" y="56"/>
                    <a:pt x="31" y="56"/>
                  </a:cubicBezTo>
                  <a:cubicBezTo>
                    <a:pt x="17" y="36"/>
                    <a:pt x="17" y="36"/>
                    <a:pt x="17" y="36"/>
                  </a:cubicBezTo>
                  <a:cubicBezTo>
                    <a:pt x="36" y="17"/>
                    <a:pt x="36" y="17"/>
                    <a:pt x="36" y="17"/>
                  </a:cubicBezTo>
                  <a:cubicBezTo>
                    <a:pt x="56" y="31"/>
                    <a:pt x="56" y="31"/>
                    <a:pt x="56" y="31"/>
                  </a:cubicBezTo>
                  <a:cubicBezTo>
                    <a:pt x="73" y="24"/>
                    <a:pt x="73" y="24"/>
                    <a:pt x="73" y="24"/>
                  </a:cubicBezTo>
                  <a:cubicBezTo>
                    <a:pt x="78" y="0"/>
                    <a:pt x="78" y="0"/>
                    <a:pt x="78" y="0"/>
                  </a:cubicBezTo>
                  <a:lnTo>
                    <a:pt x="10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75" name="Rectangle 74"/>
          <p:cNvSpPr/>
          <p:nvPr/>
        </p:nvSpPr>
        <p:spPr>
          <a:xfrm>
            <a:off x="8868472" y="3220251"/>
            <a:ext cx="1692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Sistema</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83" name="Freeform 5014"/>
          <p:cNvSpPr>
            <a:spLocks noEditPoints="1"/>
          </p:cNvSpPr>
          <p:nvPr/>
        </p:nvSpPr>
        <p:spPr bwMode="auto">
          <a:xfrm>
            <a:off x="9013836" y="3265622"/>
            <a:ext cx="250516" cy="184071"/>
          </a:xfrm>
          <a:custGeom>
            <a:avLst/>
            <a:gdLst>
              <a:gd name="T0" fmla="*/ 360 w 360"/>
              <a:gd name="T1" fmla="*/ 256 h 278"/>
              <a:gd name="T2" fmla="*/ 360 w 360"/>
              <a:gd name="T3" fmla="*/ 252 h 278"/>
              <a:gd name="T4" fmla="*/ 358 w 360"/>
              <a:gd name="T5" fmla="*/ 252 h 278"/>
              <a:gd name="T6" fmla="*/ 318 w 360"/>
              <a:gd name="T7" fmla="*/ 200 h 278"/>
              <a:gd name="T8" fmla="*/ 314 w 360"/>
              <a:gd name="T9" fmla="*/ 198 h 278"/>
              <a:gd name="T10" fmla="*/ 50 w 360"/>
              <a:gd name="T11" fmla="*/ 196 h 278"/>
              <a:gd name="T12" fmla="*/ 46 w 360"/>
              <a:gd name="T13" fmla="*/ 198 h 278"/>
              <a:gd name="T14" fmla="*/ 2 w 360"/>
              <a:gd name="T15" fmla="*/ 250 h 278"/>
              <a:gd name="T16" fmla="*/ 2 w 360"/>
              <a:gd name="T17" fmla="*/ 252 h 278"/>
              <a:gd name="T18" fmla="*/ 0 w 360"/>
              <a:gd name="T19" fmla="*/ 252 h 278"/>
              <a:gd name="T20" fmla="*/ 0 w 360"/>
              <a:gd name="T21" fmla="*/ 256 h 278"/>
              <a:gd name="T22" fmla="*/ 0 w 360"/>
              <a:gd name="T23" fmla="*/ 256 h 278"/>
              <a:gd name="T24" fmla="*/ 0 w 360"/>
              <a:gd name="T25" fmla="*/ 268 h 278"/>
              <a:gd name="T26" fmla="*/ 4 w 360"/>
              <a:gd name="T27" fmla="*/ 276 h 278"/>
              <a:gd name="T28" fmla="*/ 10 w 360"/>
              <a:gd name="T29" fmla="*/ 278 h 278"/>
              <a:gd name="T30" fmla="*/ 350 w 360"/>
              <a:gd name="T31" fmla="*/ 278 h 278"/>
              <a:gd name="T32" fmla="*/ 356 w 360"/>
              <a:gd name="T33" fmla="*/ 276 h 278"/>
              <a:gd name="T34" fmla="*/ 360 w 360"/>
              <a:gd name="T35" fmla="*/ 268 h 278"/>
              <a:gd name="T36" fmla="*/ 360 w 360"/>
              <a:gd name="T37" fmla="*/ 256 h 278"/>
              <a:gd name="T38" fmla="*/ 360 w 360"/>
              <a:gd name="T39" fmla="*/ 256 h 278"/>
              <a:gd name="T40" fmla="*/ 146 w 360"/>
              <a:gd name="T41" fmla="*/ 234 h 278"/>
              <a:gd name="T42" fmla="*/ 226 w 360"/>
              <a:gd name="T43" fmla="*/ 254 h 278"/>
              <a:gd name="T44" fmla="*/ 338 w 360"/>
              <a:gd name="T45" fmla="*/ 268 h 278"/>
              <a:gd name="T46" fmla="*/ 334 w 360"/>
              <a:gd name="T47" fmla="*/ 270 h 278"/>
              <a:gd name="T48" fmla="*/ 332 w 360"/>
              <a:gd name="T49" fmla="*/ 270 h 278"/>
              <a:gd name="T50" fmla="*/ 326 w 360"/>
              <a:gd name="T51" fmla="*/ 268 h 278"/>
              <a:gd name="T52" fmla="*/ 324 w 360"/>
              <a:gd name="T53" fmla="*/ 262 h 278"/>
              <a:gd name="T54" fmla="*/ 326 w 360"/>
              <a:gd name="T55" fmla="*/ 256 h 278"/>
              <a:gd name="T56" fmla="*/ 328 w 360"/>
              <a:gd name="T57" fmla="*/ 256 h 278"/>
              <a:gd name="T58" fmla="*/ 334 w 360"/>
              <a:gd name="T59" fmla="*/ 256 h 278"/>
              <a:gd name="T60" fmla="*/ 338 w 360"/>
              <a:gd name="T61" fmla="*/ 256 h 278"/>
              <a:gd name="T62" fmla="*/ 340 w 360"/>
              <a:gd name="T63" fmla="*/ 262 h 278"/>
              <a:gd name="T64" fmla="*/ 340 w 360"/>
              <a:gd name="T65" fmla="*/ 266 h 278"/>
              <a:gd name="T66" fmla="*/ 338 w 360"/>
              <a:gd name="T67" fmla="*/ 268 h 278"/>
              <a:gd name="T68" fmla="*/ 306 w 360"/>
              <a:gd name="T69" fmla="*/ 184 h 278"/>
              <a:gd name="T70" fmla="*/ 310 w 360"/>
              <a:gd name="T71" fmla="*/ 184 h 278"/>
              <a:gd name="T72" fmla="*/ 318 w 360"/>
              <a:gd name="T73" fmla="*/ 178 h 278"/>
              <a:gd name="T74" fmla="*/ 318 w 360"/>
              <a:gd name="T75" fmla="*/ 12 h 278"/>
              <a:gd name="T76" fmla="*/ 318 w 360"/>
              <a:gd name="T77" fmla="*/ 6 h 278"/>
              <a:gd name="T78" fmla="*/ 310 w 360"/>
              <a:gd name="T79" fmla="*/ 0 h 278"/>
              <a:gd name="T80" fmla="*/ 54 w 360"/>
              <a:gd name="T81" fmla="*/ 0 h 278"/>
              <a:gd name="T82" fmla="*/ 50 w 360"/>
              <a:gd name="T83" fmla="*/ 0 h 278"/>
              <a:gd name="T84" fmla="*/ 42 w 360"/>
              <a:gd name="T85" fmla="*/ 6 h 278"/>
              <a:gd name="T86" fmla="*/ 42 w 360"/>
              <a:gd name="T87" fmla="*/ 172 h 278"/>
              <a:gd name="T88" fmla="*/ 42 w 360"/>
              <a:gd name="T89" fmla="*/ 178 h 278"/>
              <a:gd name="T90" fmla="*/ 50 w 360"/>
              <a:gd name="T91" fmla="*/ 184 h 278"/>
              <a:gd name="T92" fmla="*/ 54 w 360"/>
              <a:gd name="T93" fmla="*/ 184 h 278"/>
              <a:gd name="T94" fmla="*/ 294 w 360"/>
              <a:gd name="T95" fmla="*/ 24 h 278"/>
              <a:gd name="T96" fmla="*/ 66 w 360"/>
              <a:gd name="T97"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0" h="278">
                <a:moveTo>
                  <a:pt x="360" y="256"/>
                </a:moveTo>
                <a:lnTo>
                  <a:pt x="360" y="256"/>
                </a:lnTo>
                <a:lnTo>
                  <a:pt x="360" y="252"/>
                </a:lnTo>
                <a:lnTo>
                  <a:pt x="360" y="252"/>
                </a:lnTo>
                <a:lnTo>
                  <a:pt x="358" y="252"/>
                </a:lnTo>
                <a:lnTo>
                  <a:pt x="358" y="252"/>
                </a:lnTo>
                <a:lnTo>
                  <a:pt x="358" y="250"/>
                </a:lnTo>
                <a:lnTo>
                  <a:pt x="318" y="200"/>
                </a:lnTo>
                <a:lnTo>
                  <a:pt x="318" y="200"/>
                </a:lnTo>
                <a:lnTo>
                  <a:pt x="314" y="198"/>
                </a:lnTo>
                <a:lnTo>
                  <a:pt x="310" y="196"/>
                </a:lnTo>
                <a:lnTo>
                  <a:pt x="50" y="196"/>
                </a:lnTo>
                <a:lnTo>
                  <a:pt x="50" y="196"/>
                </a:lnTo>
                <a:lnTo>
                  <a:pt x="46" y="198"/>
                </a:lnTo>
                <a:lnTo>
                  <a:pt x="42" y="200"/>
                </a:lnTo>
                <a:lnTo>
                  <a:pt x="2" y="250"/>
                </a:lnTo>
                <a:lnTo>
                  <a:pt x="2" y="250"/>
                </a:lnTo>
                <a:lnTo>
                  <a:pt x="2" y="252"/>
                </a:lnTo>
                <a:lnTo>
                  <a:pt x="2" y="252"/>
                </a:lnTo>
                <a:lnTo>
                  <a:pt x="0" y="252"/>
                </a:lnTo>
                <a:lnTo>
                  <a:pt x="0" y="252"/>
                </a:lnTo>
                <a:lnTo>
                  <a:pt x="0" y="256"/>
                </a:lnTo>
                <a:lnTo>
                  <a:pt x="0" y="256"/>
                </a:lnTo>
                <a:lnTo>
                  <a:pt x="0" y="256"/>
                </a:lnTo>
                <a:lnTo>
                  <a:pt x="0" y="268"/>
                </a:lnTo>
                <a:lnTo>
                  <a:pt x="0" y="268"/>
                </a:lnTo>
                <a:lnTo>
                  <a:pt x="0" y="272"/>
                </a:lnTo>
                <a:lnTo>
                  <a:pt x="4" y="276"/>
                </a:lnTo>
                <a:lnTo>
                  <a:pt x="6" y="278"/>
                </a:lnTo>
                <a:lnTo>
                  <a:pt x="10" y="278"/>
                </a:lnTo>
                <a:lnTo>
                  <a:pt x="350" y="278"/>
                </a:lnTo>
                <a:lnTo>
                  <a:pt x="350" y="278"/>
                </a:lnTo>
                <a:lnTo>
                  <a:pt x="354" y="278"/>
                </a:lnTo>
                <a:lnTo>
                  <a:pt x="356" y="276"/>
                </a:lnTo>
                <a:lnTo>
                  <a:pt x="360" y="272"/>
                </a:lnTo>
                <a:lnTo>
                  <a:pt x="360" y="268"/>
                </a:lnTo>
                <a:lnTo>
                  <a:pt x="360" y="256"/>
                </a:lnTo>
                <a:lnTo>
                  <a:pt x="360" y="256"/>
                </a:lnTo>
                <a:lnTo>
                  <a:pt x="360" y="256"/>
                </a:lnTo>
                <a:lnTo>
                  <a:pt x="360" y="256"/>
                </a:lnTo>
                <a:close/>
                <a:moveTo>
                  <a:pt x="134" y="254"/>
                </a:moveTo>
                <a:lnTo>
                  <a:pt x="146" y="234"/>
                </a:lnTo>
                <a:lnTo>
                  <a:pt x="214" y="234"/>
                </a:lnTo>
                <a:lnTo>
                  <a:pt x="226" y="254"/>
                </a:lnTo>
                <a:lnTo>
                  <a:pt x="134" y="254"/>
                </a:lnTo>
                <a:close/>
                <a:moveTo>
                  <a:pt x="338" y="268"/>
                </a:moveTo>
                <a:lnTo>
                  <a:pt x="338" y="268"/>
                </a:lnTo>
                <a:lnTo>
                  <a:pt x="334" y="270"/>
                </a:lnTo>
                <a:lnTo>
                  <a:pt x="332" y="270"/>
                </a:lnTo>
                <a:lnTo>
                  <a:pt x="332" y="270"/>
                </a:lnTo>
                <a:lnTo>
                  <a:pt x="326" y="268"/>
                </a:lnTo>
                <a:lnTo>
                  <a:pt x="326" y="268"/>
                </a:lnTo>
                <a:lnTo>
                  <a:pt x="324" y="262"/>
                </a:lnTo>
                <a:lnTo>
                  <a:pt x="324" y="262"/>
                </a:lnTo>
                <a:lnTo>
                  <a:pt x="324" y="260"/>
                </a:lnTo>
                <a:lnTo>
                  <a:pt x="326" y="256"/>
                </a:lnTo>
                <a:lnTo>
                  <a:pt x="326" y="256"/>
                </a:lnTo>
                <a:lnTo>
                  <a:pt x="328" y="256"/>
                </a:lnTo>
                <a:lnTo>
                  <a:pt x="332" y="254"/>
                </a:lnTo>
                <a:lnTo>
                  <a:pt x="334" y="256"/>
                </a:lnTo>
                <a:lnTo>
                  <a:pt x="338" y="256"/>
                </a:lnTo>
                <a:lnTo>
                  <a:pt x="338" y="256"/>
                </a:lnTo>
                <a:lnTo>
                  <a:pt x="340" y="260"/>
                </a:lnTo>
                <a:lnTo>
                  <a:pt x="340" y="262"/>
                </a:lnTo>
                <a:lnTo>
                  <a:pt x="340" y="262"/>
                </a:lnTo>
                <a:lnTo>
                  <a:pt x="340" y="266"/>
                </a:lnTo>
                <a:lnTo>
                  <a:pt x="338" y="268"/>
                </a:lnTo>
                <a:lnTo>
                  <a:pt x="338" y="268"/>
                </a:lnTo>
                <a:close/>
                <a:moveTo>
                  <a:pt x="54" y="184"/>
                </a:moveTo>
                <a:lnTo>
                  <a:pt x="306" y="184"/>
                </a:lnTo>
                <a:lnTo>
                  <a:pt x="306" y="184"/>
                </a:lnTo>
                <a:lnTo>
                  <a:pt x="310" y="184"/>
                </a:lnTo>
                <a:lnTo>
                  <a:pt x="314" y="182"/>
                </a:lnTo>
                <a:lnTo>
                  <a:pt x="318" y="178"/>
                </a:lnTo>
                <a:lnTo>
                  <a:pt x="318" y="172"/>
                </a:lnTo>
                <a:lnTo>
                  <a:pt x="318" y="12"/>
                </a:lnTo>
                <a:lnTo>
                  <a:pt x="318" y="12"/>
                </a:lnTo>
                <a:lnTo>
                  <a:pt x="318" y="6"/>
                </a:lnTo>
                <a:lnTo>
                  <a:pt x="314" y="2"/>
                </a:lnTo>
                <a:lnTo>
                  <a:pt x="310" y="0"/>
                </a:lnTo>
                <a:lnTo>
                  <a:pt x="306" y="0"/>
                </a:lnTo>
                <a:lnTo>
                  <a:pt x="54" y="0"/>
                </a:lnTo>
                <a:lnTo>
                  <a:pt x="54" y="0"/>
                </a:lnTo>
                <a:lnTo>
                  <a:pt x="50" y="0"/>
                </a:lnTo>
                <a:lnTo>
                  <a:pt x="46" y="2"/>
                </a:lnTo>
                <a:lnTo>
                  <a:pt x="42" y="6"/>
                </a:lnTo>
                <a:lnTo>
                  <a:pt x="42" y="12"/>
                </a:lnTo>
                <a:lnTo>
                  <a:pt x="42" y="172"/>
                </a:lnTo>
                <a:lnTo>
                  <a:pt x="42" y="172"/>
                </a:lnTo>
                <a:lnTo>
                  <a:pt x="42" y="178"/>
                </a:lnTo>
                <a:lnTo>
                  <a:pt x="46" y="182"/>
                </a:lnTo>
                <a:lnTo>
                  <a:pt x="50" y="184"/>
                </a:lnTo>
                <a:lnTo>
                  <a:pt x="54" y="184"/>
                </a:lnTo>
                <a:lnTo>
                  <a:pt x="54" y="184"/>
                </a:lnTo>
                <a:close/>
                <a:moveTo>
                  <a:pt x="66" y="24"/>
                </a:moveTo>
                <a:lnTo>
                  <a:pt x="294" y="24"/>
                </a:lnTo>
                <a:lnTo>
                  <a:pt x="294" y="160"/>
                </a:lnTo>
                <a:lnTo>
                  <a:pt x="66" y="160"/>
                </a:lnTo>
                <a:lnTo>
                  <a:pt x="66" y="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4" name="AutoShape 7">
            <a:extLst>
              <a:ext uri="{FF2B5EF4-FFF2-40B4-BE49-F238E27FC236}">
                <a16:creationId xmlns:a16="http://schemas.microsoft.com/office/drawing/2014/main" id="{4939E8DE-0440-4C5F-BB15-2E132A4B5C69}"/>
              </a:ext>
            </a:extLst>
          </p:cNvPr>
          <p:cNvSpPr>
            <a:spLocks noChangeArrowheads="1"/>
          </p:cNvSpPr>
          <p:nvPr/>
        </p:nvSpPr>
        <p:spPr bwMode="auto">
          <a:xfrm>
            <a:off x="1628056" y="5627075"/>
            <a:ext cx="8928968" cy="482436"/>
          </a:xfrm>
          <a:prstGeom prst="chevron">
            <a:avLst>
              <a:gd name="adj" fmla="val 19758"/>
            </a:avLst>
          </a:prstGeom>
          <a:solidFill>
            <a:schemeClr val="bg2"/>
          </a:solidFill>
          <a:ln w="19050">
            <a:solidFill>
              <a:srgbClr val="C00000"/>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_tradnl" sz="9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Cuentas a Cobrar</a:t>
            </a:r>
          </a:p>
        </p:txBody>
      </p:sp>
      <p:sp>
        <p:nvSpPr>
          <p:cNvPr id="78" name="AutoShape 7">
            <a:extLst>
              <a:ext uri="{FF2B5EF4-FFF2-40B4-BE49-F238E27FC236}">
                <a16:creationId xmlns:a16="http://schemas.microsoft.com/office/drawing/2014/main" id="{2ADA8699-F232-49D7-AA82-596D82FB2CC8}"/>
              </a:ext>
            </a:extLst>
          </p:cNvPr>
          <p:cNvSpPr>
            <a:spLocks noChangeArrowheads="1"/>
          </p:cNvSpPr>
          <p:nvPr/>
        </p:nvSpPr>
        <p:spPr bwMode="auto">
          <a:xfrm>
            <a:off x="1585709" y="1864534"/>
            <a:ext cx="720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lvl1pPr marL="230188" indent="-230188"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Gestión de </a:t>
            </a: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clientes</a:t>
            </a:r>
            <a:endPar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80" name="AutoShape 7">
            <a:extLst>
              <a:ext uri="{FF2B5EF4-FFF2-40B4-BE49-F238E27FC236}">
                <a16:creationId xmlns:a16="http://schemas.microsoft.com/office/drawing/2014/main" id="{AB17E50B-9405-4793-8677-7553A499F6B1}"/>
              </a:ext>
            </a:extLst>
          </p:cNvPr>
          <p:cNvSpPr>
            <a:spLocks noChangeArrowheads="1"/>
          </p:cNvSpPr>
          <p:nvPr/>
        </p:nvSpPr>
        <p:spPr bwMode="auto">
          <a:xfrm>
            <a:off x="2270151" y="1864534"/>
            <a:ext cx="720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Gestión </a:t>
            </a: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Productos</a:t>
            </a:r>
            <a:r>
              <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Servicios</a:t>
            </a:r>
          </a:p>
        </p:txBody>
      </p:sp>
      <p:sp>
        <p:nvSpPr>
          <p:cNvPr id="81" name="AutoShape 7">
            <a:extLst>
              <a:ext uri="{FF2B5EF4-FFF2-40B4-BE49-F238E27FC236}">
                <a16:creationId xmlns:a16="http://schemas.microsoft.com/office/drawing/2014/main" id="{0B8C75E5-3301-4F20-AD3A-804F842C081D}"/>
              </a:ext>
            </a:extLst>
          </p:cNvPr>
          <p:cNvSpPr>
            <a:spLocks noChangeArrowheads="1"/>
          </p:cNvSpPr>
          <p:nvPr/>
        </p:nvSpPr>
        <p:spPr bwMode="auto">
          <a:xfrm>
            <a:off x="2954593" y="1864534"/>
            <a:ext cx="720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Gestión de </a:t>
            </a: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órdenes</a:t>
            </a:r>
            <a:r>
              <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y </a:t>
            </a: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pedidos</a:t>
            </a:r>
            <a:endPar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0" name="AutoShape 7">
            <a:extLst>
              <a:ext uri="{FF2B5EF4-FFF2-40B4-BE49-F238E27FC236}">
                <a16:creationId xmlns:a16="http://schemas.microsoft.com/office/drawing/2014/main" id="{5DD39146-F87D-42CB-B725-FBCA067FC987}"/>
              </a:ext>
            </a:extLst>
          </p:cNvPr>
          <p:cNvSpPr>
            <a:spLocks noChangeArrowheads="1"/>
          </p:cNvSpPr>
          <p:nvPr/>
        </p:nvSpPr>
        <p:spPr bwMode="auto">
          <a:xfrm>
            <a:off x="3639035" y="1864548"/>
            <a:ext cx="720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Gestión de </a:t>
            </a: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facturas</a:t>
            </a:r>
            <a:endPar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1" name="AutoShape 7">
            <a:extLst>
              <a:ext uri="{FF2B5EF4-FFF2-40B4-BE49-F238E27FC236}">
                <a16:creationId xmlns:a16="http://schemas.microsoft.com/office/drawing/2014/main" id="{93DBCF25-C50C-4C06-A0BD-AF76449B1046}"/>
              </a:ext>
            </a:extLst>
          </p:cNvPr>
          <p:cNvSpPr>
            <a:spLocks noChangeArrowheads="1"/>
          </p:cNvSpPr>
          <p:nvPr/>
        </p:nvSpPr>
        <p:spPr bwMode="auto">
          <a:xfrm>
            <a:off x="4323477" y="1864548"/>
            <a:ext cx="720000" cy="468000"/>
          </a:xfrm>
          <a:prstGeom prst="chevron">
            <a:avLst>
              <a:gd name="adj" fmla="val 19758"/>
            </a:avLst>
          </a:prstGeom>
          <a:solidFill>
            <a:schemeClr val="accent6"/>
          </a:solidFill>
          <a:ln w="19050">
            <a:solidFill>
              <a:schemeClr val="accent6"/>
            </a:solidFill>
          </a:ln>
        </p:spPr>
        <p:txBody>
          <a:bodyPr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8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Servicio al </a:t>
            </a:r>
            <a:r>
              <a:rPr kumimoji="0" lang="en-US" sz="8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Cliente</a:t>
            </a:r>
            <a:r>
              <a:rPr kumimoji="0" lang="en-US" sz="8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Post-</a:t>
            </a:r>
            <a:r>
              <a:rPr kumimoji="0" lang="en-US" sz="8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Venta</a:t>
            </a:r>
            <a:endParaRPr kumimoji="0" lang="en-US" sz="8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2" name="AutoShape 7">
            <a:extLst>
              <a:ext uri="{FF2B5EF4-FFF2-40B4-BE49-F238E27FC236}">
                <a16:creationId xmlns:a16="http://schemas.microsoft.com/office/drawing/2014/main" id="{CA9FD689-7150-4417-BBD4-6FC9F1B5D20A}"/>
              </a:ext>
            </a:extLst>
          </p:cNvPr>
          <p:cNvSpPr>
            <a:spLocks noChangeArrowheads="1"/>
          </p:cNvSpPr>
          <p:nvPr/>
        </p:nvSpPr>
        <p:spPr bwMode="auto">
          <a:xfrm>
            <a:off x="5007919" y="1864534"/>
            <a:ext cx="720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Aplicaciones</a:t>
            </a:r>
            <a:r>
              <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de </a:t>
            </a: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caja</a:t>
            </a:r>
            <a:endPar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3" name="AutoShape 7">
            <a:extLst>
              <a:ext uri="{FF2B5EF4-FFF2-40B4-BE49-F238E27FC236}">
                <a16:creationId xmlns:a16="http://schemas.microsoft.com/office/drawing/2014/main" id="{B0488859-319A-49EE-A785-CCE81B2C4269}"/>
              </a:ext>
            </a:extLst>
          </p:cNvPr>
          <p:cNvSpPr>
            <a:spLocks noChangeArrowheads="1"/>
          </p:cNvSpPr>
          <p:nvPr/>
        </p:nvSpPr>
        <p:spPr bwMode="auto">
          <a:xfrm>
            <a:off x="5692361" y="1864534"/>
            <a:ext cx="720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700" b="1"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Gestión de cobros</a:t>
            </a:r>
            <a:endPar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4" name="AutoShape 7">
            <a:extLst>
              <a:ext uri="{FF2B5EF4-FFF2-40B4-BE49-F238E27FC236}">
                <a16:creationId xmlns:a16="http://schemas.microsoft.com/office/drawing/2014/main" id="{3A8EE28A-336C-49C9-97AF-09F88208878D}"/>
              </a:ext>
            </a:extLst>
          </p:cNvPr>
          <p:cNvSpPr>
            <a:spLocks noChangeArrowheads="1"/>
          </p:cNvSpPr>
          <p:nvPr/>
        </p:nvSpPr>
        <p:spPr bwMode="auto">
          <a:xfrm>
            <a:off x="6376803" y="1864534"/>
            <a:ext cx="720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Cierre</a:t>
            </a:r>
            <a:r>
              <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mes</a:t>
            </a:r>
            <a:r>
              <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(Month End)</a:t>
            </a:r>
          </a:p>
        </p:txBody>
      </p:sp>
      <p:sp>
        <p:nvSpPr>
          <p:cNvPr id="95" name="AutoShape 7">
            <a:extLst>
              <a:ext uri="{FF2B5EF4-FFF2-40B4-BE49-F238E27FC236}">
                <a16:creationId xmlns:a16="http://schemas.microsoft.com/office/drawing/2014/main" id="{1D6781D1-4BE2-43AC-96F5-FEF26A7F634A}"/>
              </a:ext>
            </a:extLst>
          </p:cNvPr>
          <p:cNvSpPr>
            <a:spLocks noChangeArrowheads="1"/>
          </p:cNvSpPr>
          <p:nvPr/>
        </p:nvSpPr>
        <p:spPr bwMode="auto">
          <a:xfrm>
            <a:off x="7061245" y="1864548"/>
            <a:ext cx="720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700" b="1"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Análisis de cuentas a cobrar</a:t>
            </a:r>
            <a:endPar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6" name="AutoShape 7">
            <a:extLst>
              <a:ext uri="{FF2B5EF4-FFF2-40B4-BE49-F238E27FC236}">
                <a16:creationId xmlns:a16="http://schemas.microsoft.com/office/drawing/2014/main" id="{6D96F2C1-5606-41CE-9296-F68974F9AC31}"/>
              </a:ext>
            </a:extLst>
          </p:cNvPr>
          <p:cNvSpPr>
            <a:spLocks noChangeArrowheads="1"/>
          </p:cNvSpPr>
          <p:nvPr/>
        </p:nvSpPr>
        <p:spPr bwMode="auto">
          <a:xfrm>
            <a:off x="7745684" y="1864548"/>
            <a:ext cx="720000" cy="468000"/>
          </a:xfrm>
          <a:prstGeom prst="chevron">
            <a:avLst>
              <a:gd name="adj" fmla="val 19758"/>
            </a:avLst>
          </a:prstGeom>
          <a:solidFill>
            <a:schemeClr val="accent6"/>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Gestión del </a:t>
            </a:r>
            <a:r>
              <a:rPr kumimoji="0" lang="en-US" sz="9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proceso</a:t>
            </a:r>
            <a:endParaRPr kumimoji="0" lang="en-US" sz="9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endParaRPr>
          </a:p>
        </p:txBody>
      </p:sp>
      <p:grpSp>
        <p:nvGrpSpPr>
          <p:cNvPr id="87" name="Group 86">
            <a:extLst>
              <a:ext uri="{FF2B5EF4-FFF2-40B4-BE49-F238E27FC236}">
                <a16:creationId xmlns:a16="http://schemas.microsoft.com/office/drawing/2014/main" id="{A9031068-9020-40C2-B38F-F714E1E7CCA4}"/>
              </a:ext>
            </a:extLst>
          </p:cNvPr>
          <p:cNvGrpSpPr/>
          <p:nvPr/>
        </p:nvGrpSpPr>
        <p:grpSpPr>
          <a:xfrm>
            <a:off x="7680176" y="178744"/>
            <a:ext cx="3564392" cy="689878"/>
            <a:chOff x="7680176" y="178744"/>
            <a:chExt cx="3564392" cy="689878"/>
          </a:xfrm>
        </p:grpSpPr>
        <p:sp>
          <p:nvSpPr>
            <p:cNvPr id="88" name="KMATable0ValueChain2">
              <a:extLst>
                <a:ext uri="{FF2B5EF4-FFF2-40B4-BE49-F238E27FC236}">
                  <a16:creationId xmlns:a16="http://schemas.microsoft.com/office/drawing/2014/main" id="{FF99FEA3-AEDF-44AD-8416-FA0964EE8A3D}"/>
                </a:ext>
              </a:extLst>
            </p:cNvPr>
            <p:cNvSpPr>
              <a:spLocks noChangeArrowheads="1"/>
            </p:cNvSpPr>
            <p:nvPr/>
          </p:nvSpPr>
          <p:spPr bwMode="auto">
            <a:xfrm>
              <a:off x="7680176" y="178744"/>
              <a:ext cx="3564392" cy="151256"/>
            </a:xfrm>
            <a:prstGeom prst="chevron">
              <a:avLst>
                <a:gd name="adj" fmla="val 21138"/>
              </a:avLst>
            </a:prstGeom>
            <a:solidFill>
              <a:schemeClr val="tx2"/>
            </a:solidFill>
            <a:ln>
              <a:noFill/>
            </a:ln>
          </p:spPr>
          <p:txBody>
            <a:bodyPr lIns="0" r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s-ES_tradnl" sz="10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Procesos de </a:t>
              </a:r>
              <a:r>
                <a:rPr kumimoji="0" lang="es-ES_tradnl" sz="10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Supply</a:t>
              </a:r>
              <a:r>
                <a:rPr kumimoji="0" lang="es-ES_tradnl" sz="10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a:t>
              </a:r>
              <a:r>
                <a:rPr kumimoji="0" lang="es-ES_tradnl" sz="10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Chain</a:t>
              </a:r>
              <a:r>
                <a:rPr kumimoji="0" lang="es-ES_tradnl" sz="10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 Producción</a:t>
              </a:r>
            </a:p>
          </p:txBody>
        </p:sp>
        <p:sp>
          <p:nvSpPr>
            <p:cNvPr id="89" name="Rounded Rectangle 68">
              <a:extLst>
                <a:ext uri="{FF2B5EF4-FFF2-40B4-BE49-F238E27FC236}">
                  <a16:creationId xmlns:a16="http://schemas.microsoft.com/office/drawing/2014/main" id="{DB07D9FA-AFDC-440E-9B66-6DC15186620D}"/>
                </a:ext>
              </a:extLst>
            </p:cNvPr>
            <p:cNvSpPr/>
            <p:nvPr/>
          </p:nvSpPr>
          <p:spPr>
            <a:xfrm>
              <a:off x="8105684" y="377237"/>
              <a:ext cx="756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err="1">
                  <a:solidFill>
                    <a:prstClr val="white"/>
                  </a:solidFill>
                  <a:latin typeface="Univers for KPMG Cond" panose="020B0606020202020204" pitchFamily="34" charset="0"/>
                </a:rPr>
                <a:t>Procurement</a:t>
              </a:r>
              <a:endParaRPr lang="es-ES" sz="900" i="1" dirty="0">
                <a:solidFill>
                  <a:prstClr val="white"/>
                </a:solidFill>
                <a:latin typeface="Univers for KPMG Cond" panose="020B0606020202020204" pitchFamily="34" charset="0"/>
              </a:endParaRPr>
            </a:p>
          </p:txBody>
        </p:sp>
        <p:sp>
          <p:nvSpPr>
            <p:cNvPr id="97" name="Rounded Rectangle 68">
              <a:extLst>
                <a:ext uri="{FF2B5EF4-FFF2-40B4-BE49-F238E27FC236}">
                  <a16:creationId xmlns:a16="http://schemas.microsoft.com/office/drawing/2014/main" id="{B53F4391-E173-4360-A9F8-5F16E8DE2B0D}"/>
                </a:ext>
              </a:extLst>
            </p:cNvPr>
            <p:cNvSpPr/>
            <p:nvPr/>
          </p:nvSpPr>
          <p:spPr>
            <a:xfrm>
              <a:off x="9053259" y="377237"/>
              <a:ext cx="756000" cy="216000"/>
            </a:xfrm>
            <a:prstGeom prst="roundRect">
              <a:avLst/>
            </a:prstGeom>
            <a:solidFill>
              <a:schemeClr val="accent6"/>
            </a:solidFill>
            <a:ln w="19050">
              <a:solidFill>
                <a:schemeClr val="accent6"/>
              </a:solidFill>
            </a:ln>
          </p:spPr>
          <p:txBody>
            <a:bodyPr lIns="0" tIns="0" rIns="0" bIns="0" anchor="ctr" anchorCtr="0"/>
            <a:lstStyle/>
            <a:p>
              <a:pPr algn="ctr"/>
              <a:r>
                <a:rPr lang="es-ES_tradnl" sz="900" b="1">
                  <a:solidFill>
                    <a:srgbClr val="FFFFFF"/>
                  </a:solidFill>
                  <a:latin typeface="Univers for KPMG Cond" panose="020B0606020202020204" pitchFamily="34" charset="0"/>
                  <a:cs typeface="Arial" panose="020B0604020202020204" pitchFamily="34" charset="0"/>
                </a:rPr>
                <a:t>Customer </a:t>
              </a:r>
              <a:r>
                <a:rPr lang="es-ES_tradnl" sz="900" b="1" dirty="0" err="1">
                  <a:solidFill>
                    <a:srgbClr val="FFFFFF"/>
                  </a:solidFill>
                  <a:latin typeface="Univers for KPMG Cond" panose="020B0606020202020204" pitchFamily="34" charset="0"/>
                  <a:cs typeface="Arial" panose="020B0604020202020204" pitchFamily="34" charset="0"/>
                </a:rPr>
                <a:t>Serv</a:t>
              </a:r>
              <a:endParaRPr lang="es-ES" sz="900" b="1" dirty="0">
                <a:solidFill>
                  <a:srgbClr val="FFFFFF"/>
                </a:solidFill>
                <a:latin typeface="Univers for KPMG Cond" panose="020B0606020202020204" pitchFamily="34" charset="0"/>
                <a:cs typeface="Arial" panose="020B0604020202020204" pitchFamily="34" charset="0"/>
              </a:endParaRPr>
            </a:p>
          </p:txBody>
        </p:sp>
        <p:sp>
          <p:nvSpPr>
            <p:cNvPr id="98" name="Rounded Rectangle 68">
              <a:extLst>
                <a:ext uri="{FF2B5EF4-FFF2-40B4-BE49-F238E27FC236}">
                  <a16:creationId xmlns:a16="http://schemas.microsoft.com/office/drawing/2014/main" id="{B3A19A1B-5441-4B6C-885B-7DE7C1AEBEA8}"/>
                </a:ext>
              </a:extLst>
            </p:cNvPr>
            <p:cNvSpPr/>
            <p:nvPr/>
          </p:nvSpPr>
          <p:spPr>
            <a:xfrm>
              <a:off x="9051714" y="652622"/>
              <a:ext cx="756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Logística</a:t>
              </a:r>
              <a:endParaRPr kumimoji="0" lang="es-ES"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99" name="Rounded Rectangle 68">
              <a:extLst>
                <a:ext uri="{FF2B5EF4-FFF2-40B4-BE49-F238E27FC236}">
                  <a16:creationId xmlns:a16="http://schemas.microsoft.com/office/drawing/2014/main" id="{691E39C9-A365-4BFC-ACDB-5E7B9D0C706E}"/>
                </a:ext>
              </a:extLst>
            </p:cNvPr>
            <p:cNvSpPr/>
            <p:nvPr/>
          </p:nvSpPr>
          <p:spPr>
            <a:xfrm>
              <a:off x="10011843" y="377237"/>
              <a:ext cx="756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Planificación</a:t>
              </a:r>
              <a:endParaRPr kumimoji="0" lang="es-ES"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100" name="Rounded Rectangle 68">
              <a:extLst>
                <a:ext uri="{FF2B5EF4-FFF2-40B4-BE49-F238E27FC236}">
                  <a16:creationId xmlns:a16="http://schemas.microsoft.com/office/drawing/2014/main" id="{0827C71A-6027-4FE8-B059-1740F3D6100E}"/>
                </a:ext>
              </a:extLst>
            </p:cNvPr>
            <p:cNvSpPr/>
            <p:nvPr/>
          </p:nvSpPr>
          <p:spPr>
            <a:xfrm>
              <a:off x="10011843" y="649565"/>
              <a:ext cx="756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Forestal</a:t>
              </a:r>
              <a:endParaRPr kumimoji="0" lang="es-ES"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101" name="Rounded Rectangle 68">
              <a:extLst>
                <a:ext uri="{FF2B5EF4-FFF2-40B4-BE49-F238E27FC236}">
                  <a16:creationId xmlns:a16="http://schemas.microsoft.com/office/drawing/2014/main" id="{1E5CCE35-2AD9-44FD-8908-F1DF7A61E581}"/>
                </a:ext>
              </a:extLst>
            </p:cNvPr>
            <p:cNvSpPr/>
            <p:nvPr/>
          </p:nvSpPr>
          <p:spPr>
            <a:xfrm>
              <a:off x="8103822" y="651770"/>
              <a:ext cx="756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Producción</a:t>
              </a:r>
              <a:endParaRPr kumimoji="0" lang="es-ES"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grpSp>
      <p:grpSp>
        <p:nvGrpSpPr>
          <p:cNvPr id="54" name="Group 53">
            <a:extLst>
              <a:ext uri="{FF2B5EF4-FFF2-40B4-BE49-F238E27FC236}">
                <a16:creationId xmlns:a16="http://schemas.microsoft.com/office/drawing/2014/main" id="{AB5AA3C4-79F0-4636-AE5A-C0CD91A84528}"/>
              </a:ext>
            </a:extLst>
          </p:cNvPr>
          <p:cNvGrpSpPr/>
          <p:nvPr/>
        </p:nvGrpSpPr>
        <p:grpSpPr>
          <a:xfrm>
            <a:off x="5006877" y="44624"/>
            <a:ext cx="2119585" cy="744515"/>
            <a:chOff x="5006877" y="44624"/>
            <a:chExt cx="2119585" cy="826693"/>
          </a:xfrm>
        </p:grpSpPr>
        <p:sp>
          <p:nvSpPr>
            <p:cNvPr id="55" name="AutoShape 7">
              <a:extLst>
                <a:ext uri="{FF2B5EF4-FFF2-40B4-BE49-F238E27FC236}">
                  <a16:creationId xmlns:a16="http://schemas.microsoft.com/office/drawing/2014/main" id="{CB72E9A0-2942-4258-AE63-DA8C596D8766}"/>
                </a:ext>
              </a:extLst>
            </p:cNvPr>
            <p:cNvSpPr>
              <a:spLocks noChangeArrowheads="1"/>
            </p:cNvSpPr>
            <p:nvPr/>
          </p:nvSpPr>
          <p:spPr bwMode="auto">
            <a:xfrm>
              <a:off x="5006877" y="655317"/>
              <a:ext cx="396000" cy="216000"/>
            </a:xfrm>
            <a:prstGeom prst="chevron">
              <a:avLst>
                <a:gd name="adj" fmla="val 19758"/>
              </a:avLst>
            </a:prstGeom>
            <a:solidFill>
              <a:srgbClr val="F68D2E"/>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56"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1" y="74832"/>
              <a:ext cx="396000" cy="216000"/>
            </a:xfrm>
            <a:prstGeom prst="chevron">
              <a:avLst>
                <a:gd name="adj" fmla="val 19758"/>
              </a:avLst>
            </a:prstGeom>
            <a:solidFill>
              <a:schemeClr val="accent5"/>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8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endParaRPr>
            </a:p>
          </p:txBody>
        </p:sp>
        <p:sp>
          <p:nvSpPr>
            <p:cNvPr id="57"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0" y="348584"/>
              <a:ext cx="396000" cy="216000"/>
            </a:xfrm>
            <a:prstGeom prst="chevron">
              <a:avLst>
                <a:gd name="adj" fmla="val 19758"/>
              </a:avLst>
            </a:prstGeom>
            <a:solidFill>
              <a:schemeClr val="bg2"/>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60" name="TextBox 59"/>
            <p:cNvSpPr txBox="1"/>
            <p:nvPr/>
          </p:nvSpPr>
          <p:spPr>
            <a:xfrm>
              <a:off x="5470278" y="44624"/>
              <a:ext cx="1656184" cy="204322"/>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err="1">
                  <a:ln>
                    <a:noFill/>
                  </a:ln>
                  <a:solidFill>
                    <a:srgbClr val="00338D"/>
                  </a:solidFill>
                  <a:effectLst/>
                  <a:uLnTx/>
                  <a:uFillTx/>
                  <a:latin typeface="Arial"/>
                  <a:ea typeface="+mn-ea"/>
                  <a:cs typeface="+mn-cs"/>
                </a:rPr>
                <a:t>Supply</a:t>
              </a:r>
              <a:r>
                <a:rPr kumimoji="0" lang="es-ES" sz="1100" b="0" i="0" u="none" strike="noStrike" kern="1200" cap="none" spc="0" normalizeH="0" baseline="0" noProof="0" dirty="0">
                  <a:ln>
                    <a:noFill/>
                  </a:ln>
                  <a:solidFill>
                    <a:srgbClr val="00338D"/>
                  </a:solidFill>
                  <a:effectLst/>
                  <a:uLnTx/>
                  <a:uFillTx/>
                  <a:latin typeface="Arial"/>
                  <a:ea typeface="+mn-ea"/>
                  <a:cs typeface="+mn-cs"/>
                </a:rPr>
                <a:t> </a:t>
              </a:r>
              <a:r>
                <a:rPr kumimoji="0" lang="es-ES" sz="1100" b="0" i="0" u="none" strike="noStrike" kern="1200" cap="none" spc="0" normalizeH="0" baseline="0" noProof="0" dirty="0" err="1">
                  <a:ln>
                    <a:noFill/>
                  </a:ln>
                  <a:solidFill>
                    <a:srgbClr val="00338D"/>
                  </a:solidFill>
                  <a:effectLst/>
                  <a:uLnTx/>
                  <a:uFillTx/>
                  <a:latin typeface="Arial"/>
                  <a:ea typeface="+mn-ea"/>
                  <a:cs typeface="+mn-cs"/>
                </a:rPr>
                <a:t>Chain</a:t>
              </a:r>
              <a:endParaRPr kumimoji="0" lang="es-ES" sz="1100" b="0" i="0" u="none" strike="noStrike" kern="1200" cap="none" spc="0" normalizeH="0" baseline="0" noProof="0" dirty="0">
                <a:ln>
                  <a:noFill/>
                </a:ln>
                <a:solidFill>
                  <a:srgbClr val="00338D"/>
                </a:solidFill>
                <a:effectLst/>
                <a:uLnTx/>
                <a:uFillTx/>
                <a:latin typeface="Arial"/>
                <a:ea typeface="+mn-ea"/>
                <a:cs typeface="+mn-cs"/>
              </a:endParaRPr>
            </a:p>
          </p:txBody>
        </p:sp>
        <p:sp>
          <p:nvSpPr>
            <p:cNvPr id="62" name="TextBox 61"/>
            <p:cNvSpPr txBox="1"/>
            <p:nvPr/>
          </p:nvSpPr>
          <p:spPr>
            <a:xfrm>
              <a:off x="5470278" y="328440"/>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Finanzas</a:t>
              </a:r>
            </a:p>
          </p:txBody>
        </p:sp>
        <p:sp>
          <p:nvSpPr>
            <p:cNvPr id="64" name="TextBox 63">
              <a:extLst>
                <a:ext uri="{FF2B5EF4-FFF2-40B4-BE49-F238E27FC236}">
                  <a16:creationId xmlns:a16="http://schemas.microsoft.com/office/drawing/2014/main" id="{7F0ED837-5337-47B6-AC8C-3872F871071C}"/>
                </a:ext>
              </a:extLst>
            </p:cNvPr>
            <p:cNvSpPr txBox="1"/>
            <p:nvPr/>
          </p:nvSpPr>
          <p:spPr>
            <a:xfrm>
              <a:off x="5470278" y="625943"/>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Producción</a:t>
              </a:r>
            </a:p>
          </p:txBody>
        </p:sp>
      </p:grpSp>
    </p:spTree>
    <p:extLst>
      <p:ext uri="{BB962C8B-B14F-4D97-AF65-F5344CB8AC3E}">
        <p14:creationId xmlns:p14="http://schemas.microsoft.com/office/powerpoint/2010/main" val="39622127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90173" name="think-cell Slide" r:id="rId6" imgW="216" imgH="216" progId="TCLayout.ActiveDocument.1">
                  <p:embed/>
                </p:oleObj>
              </mc:Choice>
              <mc:Fallback>
                <p:oleObj name="think-cell Slide" r:id="rId6" imgW="216" imgH="216" progId="TCLayout.ActiveDocument.1">
                  <p:embed/>
                  <p:pic>
                    <p:nvPicPr>
                      <p:cNvPr id="0" name=""/>
                      <p:cNvPicPr/>
                      <p:nvPr/>
                    </p:nvPicPr>
                    <p:blipFill>
                      <a:blip r:embed="rId7"/>
                      <a:stretch>
                        <a:fillRect/>
                      </a:stretch>
                    </p:blipFill>
                    <p:spPr>
                      <a:xfrm>
                        <a:off x="1525589" y="1589"/>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DE92D78-B88A-4237-B719-CF68C8EF0807}"/>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kumimoji="0" lang="es-ES_tradnl" sz="4000" u="none" strike="noStrike" kern="1200" cap="none" spc="0" normalizeH="0" noProof="0" dirty="0">
              <a:ln>
                <a:noFill/>
              </a:ln>
              <a:solidFill>
                <a:prstClr val="white"/>
              </a:solidFill>
              <a:effectLst/>
              <a:uLnTx/>
              <a:uFillTx/>
              <a:latin typeface="KPMG Extralight" panose="020B0303030202040204" pitchFamily="34" charset="0"/>
              <a:ea typeface="+mj-ea"/>
              <a:cs typeface="+mj-cs"/>
              <a:sym typeface="KPMG Extralight" panose="020B0303030202040204" pitchFamily="34" charset="0"/>
            </a:endParaRPr>
          </a:p>
        </p:txBody>
      </p:sp>
      <p:sp>
        <p:nvSpPr>
          <p:cNvPr id="47" name="Title 1"/>
          <p:cNvSpPr>
            <a:spLocks noGrp="1"/>
          </p:cNvSpPr>
          <p:nvPr>
            <p:ph type="title"/>
          </p:nvPr>
        </p:nvSpPr>
        <p:spPr>
          <a:xfrm>
            <a:off x="990000" y="167350"/>
            <a:ext cx="8478958" cy="687855"/>
          </a:xfrm>
        </p:spPr>
        <p:txBody>
          <a:bodyPr/>
          <a:lstStyle/>
          <a:p>
            <a:r>
              <a:rPr lang="es-ES_tradnl" sz="2400" b="1" dirty="0">
                <a:solidFill>
                  <a:srgbClr val="00338D"/>
                </a:solidFill>
              </a:rPr>
              <a:t>2.2. Procesos</a:t>
            </a:r>
            <a:br>
              <a:rPr lang="es-ES_tradnl" sz="4000" b="1" dirty="0">
                <a:solidFill>
                  <a:srgbClr val="00338D"/>
                </a:solidFill>
              </a:rPr>
            </a:br>
            <a:r>
              <a:rPr lang="es-ES_tradnl" sz="4000" dirty="0">
                <a:solidFill>
                  <a:srgbClr val="00338D"/>
                </a:solidFill>
              </a:rPr>
              <a:t>Área de Finanzas</a:t>
            </a:r>
            <a:br>
              <a:rPr lang="es-ES_tradnl" sz="4000" b="1" dirty="0"/>
            </a:br>
            <a:endParaRPr lang="es-ES_tradnl" sz="4000" dirty="0"/>
          </a:p>
        </p:txBody>
      </p:sp>
      <p:sp>
        <p:nvSpPr>
          <p:cNvPr id="49" name="Rectangle 23"/>
          <p:cNvSpPr>
            <a:spLocks noChangeArrowheads="1"/>
          </p:cNvSpPr>
          <p:nvPr/>
        </p:nvSpPr>
        <p:spPr bwMode="auto">
          <a:xfrm>
            <a:off x="1271588" y="2996952"/>
            <a:ext cx="9648825" cy="3261156"/>
          </a:xfrm>
          <a:prstGeom prst="rect">
            <a:avLst/>
          </a:prstGeom>
          <a:noFill/>
          <a:ln w="12700">
            <a:solidFill>
              <a:srgbClr val="00A3A1"/>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Arial"/>
              <a:ea typeface="+mn-ea"/>
              <a:cs typeface="+mn-cs"/>
            </a:endParaRPr>
          </a:p>
        </p:txBody>
      </p:sp>
      <p:sp>
        <p:nvSpPr>
          <p:cNvPr id="46" name="Rectangle 23"/>
          <p:cNvSpPr>
            <a:spLocks noChangeArrowheads="1"/>
          </p:cNvSpPr>
          <p:nvPr/>
        </p:nvSpPr>
        <p:spPr bwMode="auto">
          <a:xfrm>
            <a:off x="1271588" y="1240797"/>
            <a:ext cx="7240087" cy="1377708"/>
          </a:xfrm>
          <a:prstGeom prst="rect">
            <a:avLst/>
          </a:prstGeom>
          <a:noFill/>
          <a:ln w="12700">
            <a:solidFill>
              <a:srgbClr val="00266A"/>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Arial"/>
              <a:ea typeface="+mn-ea"/>
              <a:cs typeface="+mn-cs"/>
            </a:endParaRPr>
          </a:p>
        </p:txBody>
      </p:sp>
      <p:sp>
        <p:nvSpPr>
          <p:cNvPr id="50" name="14 Rectángulo redondeado"/>
          <p:cNvSpPr/>
          <p:nvPr/>
        </p:nvSpPr>
        <p:spPr>
          <a:xfrm>
            <a:off x="1271464" y="1036475"/>
            <a:ext cx="2440800" cy="360000"/>
          </a:xfrm>
          <a:prstGeom prst="roundRect">
            <a:avLst/>
          </a:prstGeom>
          <a:solidFill>
            <a:schemeClr val="tx2">
              <a:lumMod val="75000"/>
            </a:schemeClr>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2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Taxonomía</a:t>
            </a:r>
          </a:p>
        </p:txBody>
      </p:sp>
      <p:grpSp>
        <p:nvGrpSpPr>
          <p:cNvPr id="13" name="Group 12">
            <a:extLst>
              <a:ext uri="{FF2B5EF4-FFF2-40B4-BE49-F238E27FC236}">
                <a16:creationId xmlns:a16="http://schemas.microsoft.com/office/drawing/2014/main" id="{3743C344-F426-4131-95C4-D95DF336F0E7}"/>
              </a:ext>
            </a:extLst>
          </p:cNvPr>
          <p:cNvGrpSpPr/>
          <p:nvPr/>
        </p:nvGrpSpPr>
        <p:grpSpPr>
          <a:xfrm>
            <a:off x="3485188" y="902264"/>
            <a:ext cx="432000" cy="432000"/>
            <a:chOff x="2288002" y="902264"/>
            <a:chExt cx="432000" cy="432000"/>
          </a:xfrm>
        </p:grpSpPr>
        <p:sp>
          <p:nvSpPr>
            <p:cNvPr id="9" name="Oval 8"/>
            <p:cNvSpPr/>
            <p:nvPr/>
          </p:nvSpPr>
          <p:spPr>
            <a:xfrm>
              <a:off x="2288002" y="902264"/>
              <a:ext cx="432000" cy="432000"/>
            </a:xfrm>
            <a:prstGeom prst="ellipse">
              <a:avLst/>
            </a:prstGeom>
            <a:solidFill>
              <a:srgbClr val="00486D"/>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8" name="Freeform 4814"/>
            <p:cNvSpPr>
              <a:spLocks noEditPoints="1"/>
            </p:cNvSpPr>
            <p:nvPr/>
          </p:nvSpPr>
          <p:spPr bwMode="auto">
            <a:xfrm>
              <a:off x="2333042" y="972867"/>
              <a:ext cx="254028" cy="305679"/>
            </a:xfrm>
            <a:custGeom>
              <a:avLst/>
              <a:gdLst>
                <a:gd name="T0" fmla="*/ 148 w 280"/>
                <a:gd name="T1" fmla="*/ 304 h 372"/>
                <a:gd name="T2" fmla="*/ 148 w 280"/>
                <a:gd name="T3" fmla="*/ 98 h 372"/>
                <a:gd name="T4" fmla="*/ 164 w 280"/>
                <a:gd name="T5" fmla="*/ 92 h 372"/>
                <a:gd name="T6" fmla="*/ 180 w 280"/>
                <a:gd name="T7" fmla="*/ 72 h 372"/>
                <a:gd name="T8" fmla="*/ 186 w 280"/>
                <a:gd name="T9" fmla="*/ 48 h 372"/>
                <a:gd name="T10" fmla="*/ 178 w 280"/>
                <a:gd name="T11" fmla="*/ 20 h 372"/>
                <a:gd name="T12" fmla="*/ 160 w 280"/>
                <a:gd name="T13" fmla="*/ 48 h 372"/>
                <a:gd name="T14" fmla="*/ 106 w 280"/>
                <a:gd name="T15" fmla="*/ 0 h 372"/>
                <a:gd name="T16" fmla="*/ 80 w 280"/>
                <a:gd name="T17" fmla="*/ 32 h 372"/>
                <a:gd name="T18" fmla="*/ 78 w 280"/>
                <a:gd name="T19" fmla="*/ 56 h 372"/>
                <a:gd name="T20" fmla="*/ 88 w 280"/>
                <a:gd name="T21" fmla="*/ 80 h 372"/>
                <a:gd name="T22" fmla="*/ 108 w 280"/>
                <a:gd name="T23" fmla="*/ 96 h 372"/>
                <a:gd name="T24" fmla="*/ 116 w 280"/>
                <a:gd name="T25" fmla="*/ 300 h 372"/>
                <a:gd name="T26" fmla="*/ 108 w 280"/>
                <a:gd name="T27" fmla="*/ 308 h 372"/>
                <a:gd name="T28" fmla="*/ 96 w 280"/>
                <a:gd name="T29" fmla="*/ 336 h 372"/>
                <a:gd name="T30" fmla="*/ 98 w 280"/>
                <a:gd name="T31" fmla="*/ 350 h 372"/>
                <a:gd name="T32" fmla="*/ 106 w 280"/>
                <a:gd name="T33" fmla="*/ 360 h 372"/>
                <a:gd name="T34" fmla="*/ 124 w 280"/>
                <a:gd name="T35" fmla="*/ 370 h 372"/>
                <a:gd name="T36" fmla="*/ 140 w 280"/>
                <a:gd name="T37" fmla="*/ 370 h 372"/>
                <a:gd name="T38" fmla="*/ 158 w 280"/>
                <a:gd name="T39" fmla="*/ 360 h 372"/>
                <a:gd name="T40" fmla="*/ 168 w 280"/>
                <a:gd name="T41" fmla="*/ 342 h 372"/>
                <a:gd name="T42" fmla="*/ 168 w 280"/>
                <a:gd name="T43" fmla="*/ 328 h 372"/>
                <a:gd name="T44" fmla="*/ 158 w 280"/>
                <a:gd name="T45" fmla="*/ 310 h 372"/>
                <a:gd name="T46" fmla="*/ 144 w 280"/>
                <a:gd name="T47" fmla="*/ 346 h 372"/>
                <a:gd name="T48" fmla="*/ 132 w 280"/>
                <a:gd name="T49" fmla="*/ 352 h 372"/>
                <a:gd name="T50" fmla="*/ 120 w 280"/>
                <a:gd name="T51" fmla="*/ 346 h 372"/>
                <a:gd name="T52" fmla="*/ 116 w 280"/>
                <a:gd name="T53" fmla="*/ 336 h 372"/>
                <a:gd name="T54" fmla="*/ 120 w 280"/>
                <a:gd name="T55" fmla="*/ 324 h 372"/>
                <a:gd name="T56" fmla="*/ 132 w 280"/>
                <a:gd name="T57" fmla="*/ 320 h 372"/>
                <a:gd name="T58" fmla="*/ 144 w 280"/>
                <a:gd name="T59" fmla="*/ 324 h 372"/>
                <a:gd name="T60" fmla="*/ 148 w 280"/>
                <a:gd name="T61" fmla="*/ 336 h 372"/>
                <a:gd name="T62" fmla="*/ 144 w 280"/>
                <a:gd name="T63" fmla="*/ 346 h 372"/>
                <a:gd name="T64" fmla="*/ 186 w 280"/>
                <a:gd name="T65" fmla="*/ 318 h 372"/>
                <a:gd name="T66" fmla="*/ 172 w 280"/>
                <a:gd name="T67" fmla="*/ 296 h 372"/>
                <a:gd name="T68" fmla="*/ 168 w 280"/>
                <a:gd name="T69" fmla="*/ 286 h 372"/>
                <a:gd name="T70" fmla="*/ 168 w 280"/>
                <a:gd name="T71" fmla="*/ 250 h 372"/>
                <a:gd name="T72" fmla="*/ 172 w 280"/>
                <a:gd name="T73" fmla="*/ 190 h 372"/>
                <a:gd name="T74" fmla="*/ 178 w 280"/>
                <a:gd name="T75" fmla="*/ 194 h 372"/>
                <a:gd name="T76" fmla="*/ 186 w 280"/>
                <a:gd name="T77" fmla="*/ 190 h 372"/>
                <a:gd name="T78" fmla="*/ 188 w 280"/>
                <a:gd name="T79" fmla="*/ 180 h 372"/>
                <a:gd name="T80" fmla="*/ 168 w 280"/>
                <a:gd name="T81" fmla="*/ 150 h 372"/>
                <a:gd name="T82" fmla="*/ 204 w 280"/>
                <a:gd name="T83" fmla="*/ 158 h 372"/>
                <a:gd name="T84" fmla="*/ 212 w 280"/>
                <a:gd name="T85" fmla="*/ 160 h 372"/>
                <a:gd name="T86" fmla="*/ 218 w 280"/>
                <a:gd name="T87" fmla="*/ 158 h 372"/>
                <a:gd name="T88" fmla="*/ 220 w 280"/>
                <a:gd name="T89" fmla="*/ 146 h 372"/>
                <a:gd name="T90" fmla="*/ 216 w 280"/>
                <a:gd name="T91" fmla="*/ 102 h 372"/>
                <a:gd name="T92" fmla="*/ 240 w 280"/>
                <a:gd name="T93" fmla="*/ 126 h 372"/>
                <a:gd name="T94" fmla="*/ 248 w 280"/>
                <a:gd name="T95" fmla="*/ 126 h 372"/>
                <a:gd name="T96" fmla="*/ 254 w 280"/>
                <a:gd name="T97" fmla="*/ 122 h 372"/>
                <a:gd name="T98" fmla="*/ 252 w 280"/>
                <a:gd name="T99" fmla="*/ 110 h 372"/>
                <a:gd name="T100" fmla="*/ 84 w 280"/>
                <a:gd name="T101" fmla="*/ 234 h 372"/>
                <a:gd name="T102" fmla="*/ 96 w 280"/>
                <a:gd name="T103" fmla="*/ 292 h 372"/>
                <a:gd name="T104" fmla="*/ 0 w 280"/>
                <a:gd name="T105" fmla="*/ 318 h 372"/>
                <a:gd name="T106" fmla="*/ 72 w 280"/>
                <a:gd name="T107" fmla="*/ 290 h 372"/>
                <a:gd name="T108" fmla="*/ 80 w 280"/>
                <a:gd name="T109" fmla="*/ 292 h 372"/>
                <a:gd name="T110" fmla="*/ 86 w 280"/>
                <a:gd name="T111" fmla="*/ 290 h 372"/>
                <a:gd name="T112" fmla="*/ 88 w 280"/>
                <a:gd name="T113" fmla="*/ 278 h 372"/>
                <a:gd name="T114" fmla="*/ 84 w 280"/>
                <a:gd name="T115" fmla="*/ 23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0" h="372">
                  <a:moveTo>
                    <a:pt x="158" y="310"/>
                  </a:moveTo>
                  <a:lnTo>
                    <a:pt x="158" y="310"/>
                  </a:lnTo>
                  <a:lnTo>
                    <a:pt x="148" y="304"/>
                  </a:lnTo>
                  <a:lnTo>
                    <a:pt x="148" y="304"/>
                  </a:lnTo>
                  <a:lnTo>
                    <a:pt x="148" y="300"/>
                  </a:lnTo>
                  <a:lnTo>
                    <a:pt x="148" y="98"/>
                  </a:lnTo>
                  <a:lnTo>
                    <a:pt x="148" y="98"/>
                  </a:lnTo>
                  <a:lnTo>
                    <a:pt x="156" y="96"/>
                  </a:lnTo>
                  <a:lnTo>
                    <a:pt x="164" y="92"/>
                  </a:lnTo>
                  <a:lnTo>
                    <a:pt x="170" y="86"/>
                  </a:lnTo>
                  <a:lnTo>
                    <a:pt x="176" y="80"/>
                  </a:lnTo>
                  <a:lnTo>
                    <a:pt x="180" y="72"/>
                  </a:lnTo>
                  <a:lnTo>
                    <a:pt x="184" y="64"/>
                  </a:lnTo>
                  <a:lnTo>
                    <a:pt x="186" y="56"/>
                  </a:lnTo>
                  <a:lnTo>
                    <a:pt x="186" y="48"/>
                  </a:lnTo>
                  <a:lnTo>
                    <a:pt x="186" y="48"/>
                  </a:lnTo>
                  <a:lnTo>
                    <a:pt x="184" y="32"/>
                  </a:lnTo>
                  <a:lnTo>
                    <a:pt x="178" y="20"/>
                  </a:lnTo>
                  <a:lnTo>
                    <a:pt x="170" y="10"/>
                  </a:lnTo>
                  <a:lnTo>
                    <a:pt x="160" y="0"/>
                  </a:lnTo>
                  <a:lnTo>
                    <a:pt x="160" y="48"/>
                  </a:lnTo>
                  <a:lnTo>
                    <a:pt x="106" y="48"/>
                  </a:lnTo>
                  <a:lnTo>
                    <a:pt x="106" y="0"/>
                  </a:lnTo>
                  <a:lnTo>
                    <a:pt x="106" y="0"/>
                  </a:lnTo>
                  <a:lnTo>
                    <a:pt x="94" y="10"/>
                  </a:lnTo>
                  <a:lnTo>
                    <a:pt x="86" y="20"/>
                  </a:lnTo>
                  <a:lnTo>
                    <a:pt x="80" y="32"/>
                  </a:lnTo>
                  <a:lnTo>
                    <a:pt x="78" y="48"/>
                  </a:lnTo>
                  <a:lnTo>
                    <a:pt x="78" y="48"/>
                  </a:lnTo>
                  <a:lnTo>
                    <a:pt x="78" y="56"/>
                  </a:lnTo>
                  <a:lnTo>
                    <a:pt x="82" y="64"/>
                  </a:lnTo>
                  <a:lnTo>
                    <a:pt x="84" y="72"/>
                  </a:lnTo>
                  <a:lnTo>
                    <a:pt x="88" y="80"/>
                  </a:lnTo>
                  <a:lnTo>
                    <a:pt x="94" y="86"/>
                  </a:lnTo>
                  <a:lnTo>
                    <a:pt x="100" y="92"/>
                  </a:lnTo>
                  <a:lnTo>
                    <a:pt x="108" y="96"/>
                  </a:lnTo>
                  <a:lnTo>
                    <a:pt x="116" y="98"/>
                  </a:lnTo>
                  <a:lnTo>
                    <a:pt x="116" y="300"/>
                  </a:lnTo>
                  <a:lnTo>
                    <a:pt x="116" y="300"/>
                  </a:lnTo>
                  <a:lnTo>
                    <a:pt x="116" y="304"/>
                  </a:lnTo>
                  <a:lnTo>
                    <a:pt x="116" y="304"/>
                  </a:lnTo>
                  <a:lnTo>
                    <a:pt x="108" y="308"/>
                  </a:lnTo>
                  <a:lnTo>
                    <a:pt x="102" y="316"/>
                  </a:lnTo>
                  <a:lnTo>
                    <a:pt x="98" y="326"/>
                  </a:lnTo>
                  <a:lnTo>
                    <a:pt x="96" y="336"/>
                  </a:lnTo>
                  <a:lnTo>
                    <a:pt x="96" y="336"/>
                  </a:lnTo>
                  <a:lnTo>
                    <a:pt x="96" y="342"/>
                  </a:lnTo>
                  <a:lnTo>
                    <a:pt x="98" y="350"/>
                  </a:lnTo>
                  <a:lnTo>
                    <a:pt x="102" y="356"/>
                  </a:lnTo>
                  <a:lnTo>
                    <a:pt x="106" y="360"/>
                  </a:lnTo>
                  <a:lnTo>
                    <a:pt x="106" y="360"/>
                  </a:lnTo>
                  <a:lnTo>
                    <a:pt x="112" y="366"/>
                  </a:lnTo>
                  <a:lnTo>
                    <a:pt x="118" y="368"/>
                  </a:lnTo>
                  <a:lnTo>
                    <a:pt x="124" y="370"/>
                  </a:lnTo>
                  <a:lnTo>
                    <a:pt x="132" y="372"/>
                  </a:lnTo>
                  <a:lnTo>
                    <a:pt x="132" y="372"/>
                  </a:lnTo>
                  <a:lnTo>
                    <a:pt x="140" y="370"/>
                  </a:lnTo>
                  <a:lnTo>
                    <a:pt x="146" y="368"/>
                  </a:lnTo>
                  <a:lnTo>
                    <a:pt x="152" y="366"/>
                  </a:lnTo>
                  <a:lnTo>
                    <a:pt x="158" y="360"/>
                  </a:lnTo>
                  <a:lnTo>
                    <a:pt x="162" y="356"/>
                  </a:lnTo>
                  <a:lnTo>
                    <a:pt x="166" y="350"/>
                  </a:lnTo>
                  <a:lnTo>
                    <a:pt x="168" y="342"/>
                  </a:lnTo>
                  <a:lnTo>
                    <a:pt x="168" y="336"/>
                  </a:lnTo>
                  <a:lnTo>
                    <a:pt x="168" y="336"/>
                  </a:lnTo>
                  <a:lnTo>
                    <a:pt x="168" y="328"/>
                  </a:lnTo>
                  <a:lnTo>
                    <a:pt x="166" y="322"/>
                  </a:lnTo>
                  <a:lnTo>
                    <a:pt x="162" y="316"/>
                  </a:lnTo>
                  <a:lnTo>
                    <a:pt x="158" y="310"/>
                  </a:lnTo>
                  <a:lnTo>
                    <a:pt x="158" y="310"/>
                  </a:lnTo>
                  <a:close/>
                  <a:moveTo>
                    <a:pt x="144" y="346"/>
                  </a:moveTo>
                  <a:lnTo>
                    <a:pt x="144" y="346"/>
                  </a:lnTo>
                  <a:lnTo>
                    <a:pt x="138" y="350"/>
                  </a:lnTo>
                  <a:lnTo>
                    <a:pt x="132" y="352"/>
                  </a:lnTo>
                  <a:lnTo>
                    <a:pt x="132" y="352"/>
                  </a:lnTo>
                  <a:lnTo>
                    <a:pt x="126" y="350"/>
                  </a:lnTo>
                  <a:lnTo>
                    <a:pt x="120" y="346"/>
                  </a:lnTo>
                  <a:lnTo>
                    <a:pt x="120" y="346"/>
                  </a:lnTo>
                  <a:lnTo>
                    <a:pt x="118" y="342"/>
                  </a:lnTo>
                  <a:lnTo>
                    <a:pt x="116" y="336"/>
                  </a:lnTo>
                  <a:lnTo>
                    <a:pt x="116" y="336"/>
                  </a:lnTo>
                  <a:lnTo>
                    <a:pt x="118" y="330"/>
                  </a:lnTo>
                  <a:lnTo>
                    <a:pt x="120" y="324"/>
                  </a:lnTo>
                  <a:lnTo>
                    <a:pt x="120" y="324"/>
                  </a:lnTo>
                  <a:lnTo>
                    <a:pt x="126" y="320"/>
                  </a:lnTo>
                  <a:lnTo>
                    <a:pt x="132" y="320"/>
                  </a:lnTo>
                  <a:lnTo>
                    <a:pt x="132" y="320"/>
                  </a:lnTo>
                  <a:lnTo>
                    <a:pt x="138" y="320"/>
                  </a:lnTo>
                  <a:lnTo>
                    <a:pt x="144" y="324"/>
                  </a:lnTo>
                  <a:lnTo>
                    <a:pt x="144" y="324"/>
                  </a:lnTo>
                  <a:lnTo>
                    <a:pt x="146" y="330"/>
                  </a:lnTo>
                  <a:lnTo>
                    <a:pt x="148" y="336"/>
                  </a:lnTo>
                  <a:lnTo>
                    <a:pt x="148" y="336"/>
                  </a:lnTo>
                  <a:lnTo>
                    <a:pt x="146" y="342"/>
                  </a:lnTo>
                  <a:lnTo>
                    <a:pt x="144" y="346"/>
                  </a:lnTo>
                  <a:lnTo>
                    <a:pt x="144" y="346"/>
                  </a:lnTo>
                  <a:close/>
                  <a:moveTo>
                    <a:pt x="280" y="38"/>
                  </a:moveTo>
                  <a:lnTo>
                    <a:pt x="280" y="318"/>
                  </a:lnTo>
                  <a:lnTo>
                    <a:pt x="186" y="318"/>
                  </a:lnTo>
                  <a:lnTo>
                    <a:pt x="186" y="318"/>
                  </a:lnTo>
                  <a:lnTo>
                    <a:pt x="180" y="306"/>
                  </a:lnTo>
                  <a:lnTo>
                    <a:pt x="172" y="296"/>
                  </a:lnTo>
                  <a:lnTo>
                    <a:pt x="172" y="296"/>
                  </a:lnTo>
                  <a:lnTo>
                    <a:pt x="168" y="292"/>
                  </a:lnTo>
                  <a:lnTo>
                    <a:pt x="168" y="286"/>
                  </a:lnTo>
                  <a:lnTo>
                    <a:pt x="248" y="286"/>
                  </a:lnTo>
                  <a:lnTo>
                    <a:pt x="248" y="170"/>
                  </a:lnTo>
                  <a:lnTo>
                    <a:pt x="168" y="250"/>
                  </a:lnTo>
                  <a:lnTo>
                    <a:pt x="168" y="188"/>
                  </a:lnTo>
                  <a:lnTo>
                    <a:pt x="172" y="190"/>
                  </a:lnTo>
                  <a:lnTo>
                    <a:pt x="172" y="190"/>
                  </a:lnTo>
                  <a:lnTo>
                    <a:pt x="174" y="192"/>
                  </a:lnTo>
                  <a:lnTo>
                    <a:pt x="178" y="194"/>
                  </a:lnTo>
                  <a:lnTo>
                    <a:pt x="178" y="194"/>
                  </a:lnTo>
                  <a:lnTo>
                    <a:pt x="182" y="192"/>
                  </a:lnTo>
                  <a:lnTo>
                    <a:pt x="186" y="190"/>
                  </a:lnTo>
                  <a:lnTo>
                    <a:pt x="186" y="190"/>
                  </a:lnTo>
                  <a:lnTo>
                    <a:pt x="188" y="186"/>
                  </a:lnTo>
                  <a:lnTo>
                    <a:pt x="188" y="184"/>
                  </a:lnTo>
                  <a:lnTo>
                    <a:pt x="188" y="180"/>
                  </a:lnTo>
                  <a:lnTo>
                    <a:pt x="186" y="176"/>
                  </a:lnTo>
                  <a:lnTo>
                    <a:pt x="168" y="160"/>
                  </a:lnTo>
                  <a:lnTo>
                    <a:pt x="168" y="150"/>
                  </a:lnTo>
                  <a:lnTo>
                    <a:pt x="182" y="136"/>
                  </a:lnTo>
                  <a:lnTo>
                    <a:pt x="204" y="158"/>
                  </a:lnTo>
                  <a:lnTo>
                    <a:pt x="204" y="158"/>
                  </a:lnTo>
                  <a:lnTo>
                    <a:pt x="208" y="160"/>
                  </a:lnTo>
                  <a:lnTo>
                    <a:pt x="212" y="160"/>
                  </a:lnTo>
                  <a:lnTo>
                    <a:pt x="212" y="160"/>
                  </a:lnTo>
                  <a:lnTo>
                    <a:pt x="214" y="160"/>
                  </a:lnTo>
                  <a:lnTo>
                    <a:pt x="218" y="158"/>
                  </a:lnTo>
                  <a:lnTo>
                    <a:pt x="218" y="158"/>
                  </a:lnTo>
                  <a:lnTo>
                    <a:pt x="220" y="154"/>
                  </a:lnTo>
                  <a:lnTo>
                    <a:pt x="222" y="150"/>
                  </a:lnTo>
                  <a:lnTo>
                    <a:pt x="220" y="146"/>
                  </a:lnTo>
                  <a:lnTo>
                    <a:pt x="218" y="144"/>
                  </a:lnTo>
                  <a:lnTo>
                    <a:pt x="196" y="122"/>
                  </a:lnTo>
                  <a:lnTo>
                    <a:pt x="216" y="102"/>
                  </a:lnTo>
                  <a:lnTo>
                    <a:pt x="236" y="124"/>
                  </a:lnTo>
                  <a:lnTo>
                    <a:pt x="236" y="124"/>
                  </a:lnTo>
                  <a:lnTo>
                    <a:pt x="240" y="126"/>
                  </a:lnTo>
                  <a:lnTo>
                    <a:pt x="244" y="128"/>
                  </a:lnTo>
                  <a:lnTo>
                    <a:pt x="244" y="128"/>
                  </a:lnTo>
                  <a:lnTo>
                    <a:pt x="248" y="126"/>
                  </a:lnTo>
                  <a:lnTo>
                    <a:pt x="252" y="124"/>
                  </a:lnTo>
                  <a:lnTo>
                    <a:pt x="252" y="124"/>
                  </a:lnTo>
                  <a:lnTo>
                    <a:pt x="254" y="122"/>
                  </a:lnTo>
                  <a:lnTo>
                    <a:pt x="254" y="118"/>
                  </a:lnTo>
                  <a:lnTo>
                    <a:pt x="254" y="114"/>
                  </a:lnTo>
                  <a:lnTo>
                    <a:pt x="252" y="110"/>
                  </a:lnTo>
                  <a:lnTo>
                    <a:pt x="230" y="88"/>
                  </a:lnTo>
                  <a:lnTo>
                    <a:pt x="280" y="38"/>
                  </a:lnTo>
                  <a:close/>
                  <a:moveTo>
                    <a:pt x="84" y="234"/>
                  </a:moveTo>
                  <a:lnTo>
                    <a:pt x="96" y="248"/>
                  </a:lnTo>
                  <a:lnTo>
                    <a:pt x="96" y="292"/>
                  </a:lnTo>
                  <a:lnTo>
                    <a:pt x="96" y="292"/>
                  </a:lnTo>
                  <a:lnTo>
                    <a:pt x="86" y="304"/>
                  </a:lnTo>
                  <a:lnTo>
                    <a:pt x="80" y="318"/>
                  </a:lnTo>
                  <a:lnTo>
                    <a:pt x="0" y="318"/>
                  </a:lnTo>
                  <a:lnTo>
                    <a:pt x="50" y="268"/>
                  </a:lnTo>
                  <a:lnTo>
                    <a:pt x="72" y="290"/>
                  </a:lnTo>
                  <a:lnTo>
                    <a:pt x="72" y="290"/>
                  </a:lnTo>
                  <a:lnTo>
                    <a:pt x="76" y="292"/>
                  </a:lnTo>
                  <a:lnTo>
                    <a:pt x="80" y="292"/>
                  </a:lnTo>
                  <a:lnTo>
                    <a:pt x="80" y="292"/>
                  </a:lnTo>
                  <a:lnTo>
                    <a:pt x="84" y="292"/>
                  </a:lnTo>
                  <a:lnTo>
                    <a:pt x="86" y="290"/>
                  </a:lnTo>
                  <a:lnTo>
                    <a:pt x="86" y="290"/>
                  </a:lnTo>
                  <a:lnTo>
                    <a:pt x="88" y="286"/>
                  </a:lnTo>
                  <a:lnTo>
                    <a:pt x="90" y="282"/>
                  </a:lnTo>
                  <a:lnTo>
                    <a:pt x="88" y="278"/>
                  </a:lnTo>
                  <a:lnTo>
                    <a:pt x="86" y="274"/>
                  </a:lnTo>
                  <a:lnTo>
                    <a:pt x="64" y="254"/>
                  </a:lnTo>
                  <a:lnTo>
                    <a:pt x="84" y="23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53" name="KMATable0ValueChain2"/>
          <p:cNvSpPr>
            <a:spLocks noChangeArrowheads="1"/>
          </p:cNvSpPr>
          <p:nvPr/>
        </p:nvSpPr>
        <p:spPr bwMode="auto">
          <a:xfrm>
            <a:off x="1343472" y="1481948"/>
            <a:ext cx="6912000" cy="238719"/>
          </a:xfrm>
          <a:prstGeom prst="chevron">
            <a:avLst>
              <a:gd name="adj" fmla="val 21138"/>
            </a:avLst>
          </a:prstGeom>
          <a:solidFill>
            <a:schemeClr val="tx2"/>
          </a:solidFill>
          <a:ln w="25400">
            <a:solidFill>
              <a:schemeClr val="bg1"/>
            </a:solidFill>
            <a:miter lim="800000"/>
            <a:headEnd/>
            <a:tailEnd/>
          </a:ln>
        </p:spPr>
        <p:txBody>
          <a:bodyPr lIns="0" tIns="0" rIns="0" bIns="0"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s-ES_tradnl" sz="11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Cuentas  a Cobrar</a:t>
            </a:r>
          </a:p>
        </p:txBody>
      </p:sp>
      <p:sp>
        <p:nvSpPr>
          <p:cNvPr id="44" name="Rectangle 43"/>
          <p:cNvSpPr/>
          <p:nvPr/>
        </p:nvSpPr>
        <p:spPr>
          <a:xfrm>
            <a:off x="3864328" y="3220251"/>
            <a:ext cx="4968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Descripción</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5" name="Rectangle 4"/>
          <p:cNvSpPr/>
          <p:nvPr/>
        </p:nvSpPr>
        <p:spPr>
          <a:xfrm>
            <a:off x="1631504" y="3220251"/>
            <a:ext cx="2196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Proceso</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grpSp>
        <p:nvGrpSpPr>
          <p:cNvPr id="78" name="Group 15"/>
          <p:cNvGrpSpPr>
            <a:grpSpLocks noChangeAspect="1"/>
          </p:cNvGrpSpPr>
          <p:nvPr/>
        </p:nvGrpSpPr>
        <p:grpSpPr bwMode="auto">
          <a:xfrm>
            <a:off x="1775520" y="3248548"/>
            <a:ext cx="331372" cy="230082"/>
            <a:chOff x="1316" y="1580"/>
            <a:chExt cx="428" cy="428"/>
          </a:xfrm>
          <a:solidFill>
            <a:schemeClr val="bg1"/>
          </a:solidFill>
        </p:grpSpPr>
        <p:sp>
          <p:nvSpPr>
            <p:cNvPr id="80" name="Freeform 16"/>
            <p:cNvSpPr>
              <a:spLocks noEditPoints="1"/>
            </p:cNvSpPr>
            <p:nvPr/>
          </p:nvSpPr>
          <p:spPr bwMode="auto">
            <a:xfrm>
              <a:off x="1470" y="1713"/>
              <a:ext cx="238" cy="238"/>
            </a:xfrm>
            <a:custGeom>
              <a:avLst/>
              <a:gdLst/>
              <a:ahLst/>
              <a:cxnLst>
                <a:cxn ang="0">
                  <a:pos x="19" y="3"/>
                </a:cxn>
                <a:cxn ang="0">
                  <a:pos x="19" y="3"/>
                </a:cxn>
                <a:cxn ang="0">
                  <a:pos x="31" y="0"/>
                </a:cxn>
                <a:cxn ang="0">
                  <a:pos x="51" y="17"/>
                </a:cxn>
                <a:cxn ang="0">
                  <a:pos x="46" y="30"/>
                </a:cxn>
                <a:cxn ang="0">
                  <a:pos x="46" y="31"/>
                </a:cxn>
                <a:cxn ang="0">
                  <a:pos x="97" y="80"/>
                </a:cxn>
                <a:cxn ang="0">
                  <a:pos x="96" y="96"/>
                </a:cxn>
                <a:cxn ang="0">
                  <a:pos x="80" y="96"/>
                </a:cxn>
                <a:cxn ang="0">
                  <a:pos x="32" y="46"/>
                </a:cxn>
                <a:cxn ang="0">
                  <a:pos x="30" y="46"/>
                </a:cxn>
                <a:cxn ang="0">
                  <a:pos x="17" y="51"/>
                </a:cxn>
                <a:cxn ang="0">
                  <a:pos x="0" y="31"/>
                </a:cxn>
                <a:cxn ang="0">
                  <a:pos x="3" y="19"/>
                </a:cxn>
                <a:cxn ang="0">
                  <a:pos x="3" y="19"/>
                </a:cxn>
                <a:cxn ang="0">
                  <a:pos x="3" y="19"/>
                </a:cxn>
                <a:cxn ang="0">
                  <a:pos x="16" y="32"/>
                </a:cxn>
                <a:cxn ang="0">
                  <a:pos x="27" y="27"/>
                </a:cxn>
                <a:cxn ang="0">
                  <a:pos x="32" y="16"/>
                </a:cxn>
                <a:cxn ang="0">
                  <a:pos x="19" y="4"/>
                </a:cxn>
                <a:cxn ang="0">
                  <a:pos x="19" y="3"/>
                </a:cxn>
                <a:cxn ang="0">
                  <a:pos x="84" y="84"/>
                </a:cxn>
                <a:cxn ang="0">
                  <a:pos x="92" y="84"/>
                </a:cxn>
                <a:cxn ang="0">
                  <a:pos x="92" y="92"/>
                </a:cxn>
                <a:cxn ang="0">
                  <a:pos x="84" y="92"/>
                </a:cxn>
                <a:cxn ang="0">
                  <a:pos x="84" y="84"/>
                </a:cxn>
              </a:cxnLst>
              <a:rect l="0" t="0" r="r" b="b"/>
              <a:pathLst>
                <a:path w="101" h="101">
                  <a:moveTo>
                    <a:pt x="19" y="3"/>
                  </a:moveTo>
                  <a:cubicBezTo>
                    <a:pt x="19" y="3"/>
                    <a:pt x="19" y="3"/>
                    <a:pt x="19" y="3"/>
                  </a:cubicBezTo>
                  <a:cubicBezTo>
                    <a:pt x="31" y="0"/>
                    <a:pt x="31" y="0"/>
                    <a:pt x="31" y="0"/>
                  </a:cubicBezTo>
                  <a:cubicBezTo>
                    <a:pt x="51" y="17"/>
                    <a:pt x="51" y="17"/>
                    <a:pt x="51" y="17"/>
                  </a:cubicBezTo>
                  <a:cubicBezTo>
                    <a:pt x="46" y="30"/>
                    <a:pt x="46" y="30"/>
                    <a:pt x="46" y="30"/>
                  </a:cubicBezTo>
                  <a:cubicBezTo>
                    <a:pt x="46" y="31"/>
                    <a:pt x="46" y="31"/>
                    <a:pt x="46" y="31"/>
                  </a:cubicBezTo>
                  <a:cubicBezTo>
                    <a:pt x="97" y="80"/>
                    <a:pt x="97" y="80"/>
                    <a:pt x="97" y="80"/>
                  </a:cubicBezTo>
                  <a:cubicBezTo>
                    <a:pt x="101" y="84"/>
                    <a:pt x="101" y="92"/>
                    <a:pt x="96" y="96"/>
                  </a:cubicBezTo>
                  <a:cubicBezTo>
                    <a:pt x="92" y="100"/>
                    <a:pt x="85" y="101"/>
                    <a:pt x="80" y="96"/>
                  </a:cubicBezTo>
                  <a:cubicBezTo>
                    <a:pt x="32" y="46"/>
                    <a:pt x="32" y="46"/>
                    <a:pt x="32" y="46"/>
                  </a:cubicBezTo>
                  <a:cubicBezTo>
                    <a:pt x="30" y="46"/>
                    <a:pt x="30" y="46"/>
                    <a:pt x="30" y="46"/>
                  </a:cubicBezTo>
                  <a:cubicBezTo>
                    <a:pt x="17" y="51"/>
                    <a:pt x="17" y="51"/>
                    <a:pt x="17" y="51"/>
                  </a:cubicBezTo>
                  <a:cubicBezTo>
                    <a:pt x="0" y="31"/>
                    <a:pt x="0" y="31"/>
                    <a:pt x="0" y="31"/>
                  </a:cubicBezTo>
                  <a:cubicBezTo>
                    <a:pt x="3" y="19"/>
                    <a:pt x="3" y="19"/>
                    <a:pt x="3" y="19"/>
                  </a:cubicBezTo>
                  <a:cubicBezTo>
                    <a:pt x="3" y="19"/>
                    <a:pt x="3" y="19"/>
                    <a:pt x="3" y="19"/>
                  </a:cubicBezTo>
                  <a:cubicBezTo>
                    <a:pt x="3" y="19"/>
                    <a:pt x="3" y="19"/>
                    <a:pt x="3" y="19"/>
                  </a:cubicBezTo>
                  <a:cubicBezTo>
                    <a:pt x="16" y="32"/>
                    <a:pt x="16" y="32"/>
                    <a:pt x="16" y="32"/>
                  </a:cubicBezTo>
                  <a:cubicBezTo>
                    <a:pt x="27" y="27"/>
                    <a:pt x="27" y="27"/>
                    <a:pt x="27" y="27"/>
                  </a:cubicBezTo>
                  <a:cubicBezTo>
                    <a:pt x="32" y="16"/>
                    <a:pt x="32" y="16"/>
                    <a:pt x="32" y="16"/>
                  </a:cubicBezTo>
                  <a:cubicBezTo>
                    <a:pt x="19" y="4"/>
                    <a:pt x="19" y="4"/>
                    <a:pt x="19" y="4"/>
                  </a:cubicBezTo>
                  <a:lnTo>
                    <a:pt x="19" y="3"/>
                  </a:lnTo>
                  <a:close/>
                  <a:moveTo>
                    <a:pt x="84" y="84"/>
                  </a:moveTo>
                  <a:cubicBezTo>
                    <a:pt x="86" y="82"/>
                    <a:pt x="90" y="82"/>
                    <a:pt x="92" y="84"/>
                  </a:cubicBezTo>
                  <a:cubicBezTo>
                    <a:pt x="94" y="86"/>
                    <a:pt x="94" y="90"/>
                    <a:pt x="92" y="92"/>
                  </a:cubicBezTo>
                  <a:cubicBezTo>
                    <a:pt x="90" y="94"/>
                    <a:pt x="86" y="94"/>
                    <a:pt x="84" y="92"/>
                  </a:cubicBezTo>
                  <a:cubicBezTo>
                    <a:pt x="82" y="90"/>
                    <a:pt x="82" y="86"/>
                    <a:pt x="84" y="84"/>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Arial"/>
                <a:ea typeface="+mn-ea"/>
                <a:cs typeface="+mn-cs"/>
              </a:endParaRPr>
            </a:p>
          </p:txBody>
        </p:sp>
        <p:sp>
          <p:nvSpPr>
            <p:cNvPr id="81" name="Freeform 17"/>
            <p:cNvSpPr>
              <a:spLocks/>
            </p:cNvSpPr>
            <p:nvPr/>
          </p:nvSpPr>
          <p:spPr bwMode="auto">
            <a:xfrm>
              <a:off x="1316" y="1580"/>
              <a:ext cx="428" cy="428"/>
            </a:xfrm>
            <a:custGeom>
              <a:avLst/>
              <a:gdLst/>
              <a:ahLst/>
              <a:cxnLst>
                <a:cxn ang="0">
                  <a:pos x="104" y="0"/>
                </a:cxn>
                <a:cxn ang="0">
                  <a:pos x="108" y="24"/>
                </a:cxn>
                <a:cxn ang="0">
                  <a:pos x="126" y="31"/>
                </a:cxn>
                <a:cxn ang="0">
                  <a:pos x="145" y="17"/>
                </a:cxn>
                <a:cxn ang="0">
                  <a:pos x="164" y="36"/>
                </a:cxn>
                <a:cxn ang="0">
                  <a:pos x="150" y="56"/>
                </a:cxn>
                <a:cxn ang="0">
                  <a:pos x="157" y="74"/>
                </a:cxn>
                <a:cxn ang="0">
                  <a:pos x="181" y="78"/>
                </a:cxn>
                <a:cxn ang="0">
                  <a:pos x="181" y="104"/>
                </a:cxn>
                <a:cxn ang="0">
                  <a:pos x="157" y="108"/>
                </a:cxn>
                <a:cxn ang="0">
                  <a:pos x="152" y="120"/>
                </a:cxn>
                <a:cxn ang="0">
                  <a:pos x="137" y="105"/>
                </a:cxn>
                <a:cxn ang="0">
                  <a:pos x="139" y="97"/>
                </a:cxn>
                <a:cxn ang="0">
                  <a:pos x="97" y="43"/>
                </a:cxn>
                <a:cxn ang="0">
                  <a:pos x="43" y="84"/>
                </a:cxn>
                <a:cxn ang="0">
                  <a:pos x="84" y="139"/>
                </a:cxn>
                <a:cxn ang="0">
                  <a:pos x="106" y="136"/>
                </a:cxn>
                <a:cxn ang="0">
                  <a:pos x="121" y="152"/>
                </a:cxn>
                <a:cxn ang="0">
                  <a:pos x="108" y="157"/>
                </a:cxn>
                <a:cxn ang="0">
                  <a:pos x="104" y="181"/>
                </a:cxn>
                <a:cxn ang="0">
                  <a:pos x="77" y="181"/>
                </a:cxn>
                <a:cxn ang="0">
                  <a:pos x="73" y="157"/>
                </a:cxn>
                <a:cxn ang="0">
                  <a:pos x="55" y="150"/>
                </a:cxn>
                <a:cxn ang="0">
                  <a:pos x="36" y="164"/>
                </a:cxn>
                <a:cxn ang="0">
                  <a:pos x="17" y="145"/>
                </a:cxn>
                <a:cxn ang="0">
                  <a:pos x="31" y="126"/>
                </a:cxn>
                <a:cxn ang="0">
                  <a:pos x="24" y="108"/>
                </a:cxn>
                <a:cxn ang="0">
                  <a:pos x="0" y="104"/>
                </a:cxn>
                <a:cxn ang="0">
                  <a:pos x="0" y="78"/>
                </a:cxn>
                <a:cxn ang="0">
                  <a:pos x="24" y="73"/>
                </a:cxn>
                <a:cxn ang="0">
                  <a:pos x="31" y="56"/>
                </a:cxn>
                <a:cxn ang="0">
                  <a:pos x="17" y="36"/>
                </a:cxn>
                <a:cxn ang="0">
                  <a:pos x="36" y="17"/>
                </a:cxn>
                <a:cxn ang="0">
                  <a:pos x="56" y="31"/>
                </a:cxn>
                <a:cxn ang="0">
                  <a:pos x="73" y="24"/>
                </a:cxn>
                <a:cxn ang="0">
                  <a:pos x="78" y="0"/>
                </a:cxn>
                <a:cxn ang="0">
                  <a:pos x="104" y="0"/>
                </a:cxn>
              </a:cxnLst>
              <a:rect l="0" t="0" r="r" b="b"/>
              <a:pathLst>
                <a:path w="181" h="181">
                  <a:moveTo>
                    <a:pt x="104" y="0"/>
                  </a:moveTo>
                  <a:cubicBezTo>
                    <a:pt x="108" y="24"/>
                    <a:pt x="108" y="24"/>
                    <a:pt x="108" y="24"/>
                  </a:cubicBezTo>
                  <a:cubicBezTo>
                    <a:pt x="126" y="31"/>
                    <a:pt x="126" y="31"/>
                    <a:pt x="126" y="31"/>
                  </a:cubicBezTo>
                  <a:cubicBezTo>
                    <a:pt x="145" y="17"/>
                    <a:pt x="145" y="17"/>
                    <a:pt x="145" y="17"/>
                  </a:cubicBezTo>
                  <a:cubicBezTo>
                    <a:pt x="164" y="36"/>
                    <a:pt x="164" y="36"/>
                    <a:pt x="164" y="36"/>
                  </a:cubicBezTo>
                  <a:cubicBezTo>
                    <a:pt x="150" y="56"/>
                    <a:pt x="150" y="56"/>
                    <a:pt x="150" y="56"/>
                  </a:cubicBezTo>
                  <a:cubicBezTo>
                    <a:pt x="157" y="74"/>
                    <a:pt x="157" y="74"/>
                    <a:pt x="157" y="74"/>
                  </a:cubicBezTo>
                  <a:cubicBezTo>
                    <a:pt x="181" y="78"/>
                    <a:pt x="181" y="78"/>
                    <a:pt x="181" y="78"/>
                  </a:cubicBezTo>
                  <a:cubicBezTo>
                    <a:pt x="181" y="104"/>
                    <a:pt x="181" y="104"/>
                    <a:pt x="181" y="104"/>
                  </a:cubicBezTo>
                  <a:cubicBezTo>
                    <a:pt x="157" y="108"/>
                    <a:pt x="157" y="108"/>
                    <a:pt x="157" y="108"/>
                  </a:cubicBezTo>
                  <a:cubicBezTo>
                    <a:pt x="152" y="120"/>
                    <a:pt x="152" y="120"/>
                    <a:pt x="152" y="120"/>
                  </a:cubicBezTo>
                  <a:cubicBezTo>
                    <a:pt x="137" y="105"/>
                    <a:pt x="137" y="105"/>
                    <a:pt x="137" y="105"/>
                  </a:cubicBezTo>
                  <a:cubicBezTo>
                    <a:pt x="138" y="103"/>
                    <a:pt x="138" y="100"/>
                    <a:pt x="139" y="97"/>
                  </a:cubicBezTo>
                  <a:cubicBezTo>
                    <a:pt x="142" y="71"/>
                    <a:pt x="124" y="46"/>
                    <a:pt x="97" y="43"/>
                  </a:cubicBezTo>
                  <a:cubicBezTo>
                    <a:pt x="71" y="39"/>
                    <a:pt x="46" y="58"/>
                    <a:pt x="43" y="84"/>
                  </a:cubicBezTo>
                  <a:cubicBezTo>
                    <a:pt x="39" y="111"/>
                    <a:pt x="58" y="135"/>
                    <a:pt x="84" y="139"/>
                  </a:cubicBezTo>
                  <a:cubicBezTo>
                    <a:pt x="92" y="140"/>
                    <a:pt x="99" y="139"/>
                    <a:pt x="106" y="136"/>
                  </a:cubicBezTo>
                  <a:cubicBezTo>
                    <a:pt x="121" y="152"/>
                    <a:pt x="121" y="152"/>
                    <a:pt x="121" y="152"/>
                  </a:cubicBezTo>
                  <a:cubicBezTo>
                    <a:pt x="108" y="157"/>
                    <a:pt x="108" y="157"/>
                    <a:pt x="108" y="157"/>
                  </a:cubicBezTo>
                  <a:cubicBezTo>
                    <a:pt x="104" y="181"/>
                    <a:pt x="104" y="181"/>
                    <a:pt x="104" y="181"/>
                  </a:cubicBezTo>
                  <a:cubicBezTo>
                    <a:pt x="77" y="181"/>
                    <a:pt x="77" y="181"/>
                    <a:pt x="77" y="181"/>
                  </a:cubicBezTo>
                  <a:cubicBezTo>
                    <a:pt x="73" y="157"/>
                    <a:pt x="73" y="157"/>
                    <a:pt x="73" y="157"/>
                  </a:cubicBezTo>
                  <a:cubicBezTo>
                    <a:pt x="55" y="150"/>
                    <a:pt x="55" y="150"/>
                    <a:pt x="55" y="150"/>
                  </a:cubicBezTo>
                  <a:cubicBezTo>
                    <a:pt x="36" y="164"/>
                    <a:pt x="36" y="164"/>
                    <a:pt x="36" y="164"/>
                  </a:cubicBezTo>
                  <a:cubicBezTo>
                    <a:pt x="17" y="145"/>
                    <a:pt x="17" y="145"/>
                    <a:pt x="17" y="145"/>
                  </a:cubicBezTo>
                  <a:cubicBezTo>
                    <a:pt x="31" y="126"/>
                    <a:pt x="31" y="126"/>
                    <a:pt x="31" y="126"/>
                  </a:cubicBezTo>
                  <a:cubicBezTo>
                    <a:pt x="24" y="108"/>
                    <a:pt x="24" y="108"/>
                    <a:pt x="24" y="108"/>
                  </a:cubicBezTo>
                  <a:cubicBezTo>
                    <a:pt x="0" y="104"/>
                    <a:pt x="0" y="104"/>
                    <a:pt x="0" y="104"/>
                  </a:cubicBezTo>
                  <a:cubicBezTo>
                    <a:pt x="0" y="78"/>
                    <a:pt x="0" y="78"/>
                    <a:pt x="0" y="78"/>
                  </a:cubicBezTo>
                  <a:cubicBezTo>
                    <a:pt x="24" y="73"/>
                    <a:pt x="24" y="73"/>
                    <a:pt x="24" y="73"/>
                  </a:cubicBezTo>
                  <a:cubicBezTo>
                    <a:pt x="31" y="56"/>
                    <a:pt x="31" y="56"/>
                    <a:pt x="31" y="56"/>
                  </a:cubicBezTo>
                  <a:cubicBezTo>
                    <a:pt x="17" y="36"/>
                    <a:pt x="17" y="36"/>
                    <a:pt x="17" y="36"/>
                  </a:cubicBezTo>
                  <a:cubicBezTo>
                    <a:pt x="36" y="17"/>
                    <a:pt x="36" y="17"/>
                    <a:pt x="36" y="17"/>
                  </a:cubicBezTo>
                  <a:cubicBezTo>
                    <a:pt x="56" y="31"/>
                    <a:pt x="56" y="31"/>
                    <a:pt x="56" y="31"/>
                  </a:cubicBezTo>
                  <a:cubicBezTo>
                    <a:pt x="73" y="24"/>
                    <a:pt x="73" y="24"/>
                    <a:pt x="73" y="24"/>
                  </a:cubicBezTo>
                  <a:cubicBezTo>
                    <a:pt x="78" y="0"/>
                    <a:pt x="78" y="0"/>
                    <a:pt x="78" y="0"/>
                  </a:cubicBezTo>
                  <a:lnTo>
                    <a:pt x="10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45" name="Rectangle 44"/>
          <p:cNvSpPr/>
          <p:nvPr/>
        </p:nvSpPr>
        <p:spPr>
          <a:xfrm>
            <a:off x="8868472" y="3220251"/>
            <a:ext cx="1692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Sistema</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120" name="Freeform 5014"/>
          <p:cNvSpPr>
            <a:spLocks noEditPoints="1"/>
          </p:cNvSpPr>
          <p:nvPr/>
        </p:nvSpPr>
        <p:spPr bwMode="auto">
          <a:xfrm>
            <a:off x="9013836" y="3265622"/>
            <a:ext cx="250516" cy="184071"/>
          </a:xfrm>
          <a:custGeom>
            <a:avLst/>
            <a:gdLst>
              <a:gd name="T0" fmla="*/ 360 w 360"/>
              <a:gd name="T1" fmla="*/ 256 h 278"/>
              <a:gd name="T2" fmla="*/ 360 w 360"/>
              <a:gd name="T3" fmla="*/ 252 h 278"/>
              <a:gd name="T4" fmla="*/ 358 w 360"/>
              <a:gd name="T5" fmla="*/ 252 h 278"/>
              <a:gd name="T6" fmla="*/ 318 w 360"/>
              <a:gd name="T7" fmla="*/ 200 h 278"/>
              <a:gd name="T8" fmla="*/ 314 w 360"/>
              <a:gd name="T9" fmla="*/ 198 h 278"/>
              <a:gd name="T10" fmla="*/ 50 w 360"/>
              <a:gd name="T11" fmla="*/ 196 h 278"/>
              <a:gd name="T12" fmla="*/ 46 w 360"/>
              <a:gd name="T13" fmla="*/ 198 h 278"/>
              <a:gd name="T14" fmla="*/ 2 w 360"/>
              <a:gd name="T15" fmla="*/ 250 h 278"/>
              <a:gd name="T16" fmla="*/ 2 w 360"/>
              <a:gd name="T17" fmla="*/ 252 h 278"/>
              <a:gd name="T18" fmla="*/ 0 w 360"/>
              <a:gd name="T19" fmla="*/ 252 h 278"/>
              <a:gd name="T20" fmla="*/ 0 w 360"/>
              <a:gd name="T21" fmla="*/ 256 h 278"/>
              <a:gd name="T22" fmla="*/ 0 w 360"/>
              <a:gd name="T23" fmla="*/ 256 h 278"/>
              <a:gd name="T24" fmla="*/ 0 w 360"/>
              <a:gd name="T25" fmla="*/ 268 h 278"/>
              <a:gd name="T26" fmla="*/ 4 w 360"/>
              <a:gd name="T27" fmla="*/ 276 h 278"/>
              <a:gd name="T28" fmla="*/ 10 w 360"/>
              <a:gd name="T29" fmla="*/ 278 h 278"/>
              <a:gd name="T30" fmla="*/ 350 w 360"/>
              <a:gd name="T31" fmla="*/ 278 h 278"/>
              <a:gd name="T32" fmla="*/ 356 w 360"/>
              <a:gd name="T33" fmla="*/ 276 h 278"/>
              <a:gd name="T34" fmla="*/ 360 w 360"/>
              <a:gd name="T35" fmla="*/ 268 h 278"/>
              <a:gd name="T36" fmla="*/ 360 w 360"/>
              <a:gd name="T37" fmla="*/ 256 h 278"/>
              <a:gd name="T38" fmla="*/ 360 w 360"/>
              <a:gd name="T39" fmla="*/ 256 h 278"/>
              <a:gd name="T40" fmla="*/ 146 w 360"/>
              <a:gd name="T41" fmla="*/ 234 h 278"/>
              <a:gd name="T42" fmla="*/ 226 w 360"/>
              <a:gd name="T43" fmla="*/ 254 h 278"/>
              <a:gd name="T44" fmla="*/ 338 w 360"/>
              <a:gd name="T45" fmla="*/ 268 h 278"/>
              <a:gd name="T46" fmla="*/ 334 w 360"/>
              <a:gd name="T47" fmla="*/ 270 h 278"/>
              <a:gd name="T48" fmla="*/ 332 w 360"/>
              <a:gd name="T49" fmla="*/ 270 h 278"/>
              <a:gd name="T50" fmla="*/ 326 w 360"/>
              <a:gd name="T51" fmla="*/ 268 h 278"/>
              <a:gd name="T52" fmla="*/ 324 w 360"/>
              <a:gd name="T53" fmla="*/ 262 h 278"/>
              <a:gd name="T54" fmla="*/ 326 w 360"/>
              <a:gd name="T55" fmla="*/ 256 h 278"/>
              <a:gd name="T56" fmla="*/ 328 w 360"/>
              <a:gd name="T57" fmla="*/ 256 h 278"/>
              <a:gd name="T58" fmla="*/ 334 w 360"/>
              <a:gd name="T59" fmla="*/ 256 h 278"/>
              <a:gd name="T60" fmla="*/ 338 w 360"/>
              <a:gd name="T61" fmla="*/ 256 h 278"/>
              <a:gd name="T62" fmla="*/ 340 w 360"/>
              <a:gd name="T63" fmla="*/ 262 h 278"/>
              <a:gd name="T64" fmla="*/ 340 w 360"/>
              <a:gd name="T65" fmla="*/ 266 h 278"/>
              <a:gd name="T66" fmla="*/ 338 w 360"/>
              <a:gd name="T67" fmla="*/ 268 h 278"/>
              <a:gd name="T68" fmla="*/ 306 w 360"/>
              <a:gd name="T69" fmla="*/ 184 h 278"/>
              <a:gd name="T70" fmla="*/ 310 w 360"/>
              <a:gd name="T71" fmla="*/ 184 h 278"/>
              <a:gd name="T72" fmla="*/ 318 w 360"/>
              <a:gd name="T73" fmla="*/ 178 h 278"/>
              <a:gd name="T74" fmla="*/ 318 w 360"/>
              <a:gd name="T75" fmla="*/ 12 h 278"/>
              <a:gd name="T76" fmla="*/ 318 w 360"/>
              <a:gd name="T77" fmla="*/ 6 h 278"/>
              <a:gd name="T78" fmla="*/ 310 w 360"/>
              <a:gd name="T79" fmla="*/ 0 h 278"/>
              <a:gd name="T80" fmla="*/ 54 w 360"/>
              <a:gd name="T81" fmla="*/ 0 h 278"/>
              <a:gd name="T82" fmla="*/ 50 w 360"/>
              <a:gd name="T83" fmla="*/ 0 h 278"/>
              <a:gd name="T84" fmla="*/ 42 w 360"/>
              <a:gd name="T85" fmla="*/ 6 h 278"/>
              <a:gd name="T86" fmla="*/ 42 w 360"/>
              <a:gd name="T87" fmla="*/ 172 h 278"/>
              <a:gd name="T88" fmla="*/ 42 w 360"/>
              <a:gd name="T89" fmla="*/ 178 h 278"/>
              <a:gd name="T90" fmla="*/ 50 w 360"/>
              <a:gd name="T91" fmla="*/ 184 h 278"/>
              <a:gd name="T92" fmla="*/ 54 w 360"/>
              <a:gd name="T93" fmla="*/ 184 h 278"/>
              <a:gd name="T94" fmla="*/ 294 w 360"/>
              <a:gd name="T95" fmla="*/ 24 h 278"/>
              <a:gd name="T96" fmla="*/ 66 w 360"/>
              <a:gd name="T97"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0" h="278">
                <a:moveTo>
                  <a:pt x="360" y="256"/>
                </a:moveTo>
                <a:lnTo>
                  <a:pt x="360" y="256"/>
                </a:lnTo>
                <a:lnTo>
                  <a:pt x="360" y="252"/>
                </a:lnTo>
                <a:lnTo>
                  <a:pt x="360" y="252"/>
                </a:lnTo>
                <a:lnTo>
                  <a:pt x="358" y="252"/>
                </a:lnTo>
                <a:lnTo>
                  <a:pt x="358" y="252"/>
                </a:lnTo>
                <a:lnTo>
                  <a:pt x="358" y="250"/>
                </a:lnTo>
                <a:lnTo>
                  <a:pt x="318" y="200"/>
                </a:lnTo>
                <a:lnTo>
                  <a:pt x="318" y="200"/>
                </a:lnTo>
                <a:lnTo>
                  <a:pt x="314" y="198"/>
                </a:lnTo>
                <a:lnTo>
                  <a:pt x="310" y="196"/>
                </a:lnTo>
                <a:lnTo>
                  <a:pt x="50" y="196"/>
                </a:lnTo>
                <a:lnTo>
                  <a:pt x="50" y="196"/>
                </a:lnTo>
                <a:lnTo>
                  <a:pt x="46" y="198"/>
                </a:lnTo>
                <a:lnTo>
                  <a:pt x="42" y="200"/>
                </a:lnTo>
                <a:lnTo>
                  <a:pt x="2" y="250"/>
                </a:lnTo>
                <a:lnTo>
                  <a:pt x="2" y="250"/>
                </a:lnTo>
                <a:lnTo>
                  <a:pt x="2" y="252"/>
                </a:lnTo>
                <a:lnTo>
                  <a:pt x="2" y="252"/>
                </a:lnTo>
                <a:lnTo>
                  <a:pt x="0" y="252"/>
                </a:lnTo>
                <a:lnTo>
                  <a:pt x="0" y="252"/>
                </a:lnTo>
                <a:lnTo>
                  <a:pt x="0" y="256"/>
                </a:lnTo>
                <a:lnTo>
                  <a:pt x="0" y="256"/>
                </a:lnTo>
                <a:lnTo>
                  <a:pt x="0" y="256"/>
                </a:lnTo>
                <a:lnTo>
                  <a:pt x="0" y="268"/>
                </a:lnTo>
                <a:lnTo>
                  <a:pt x="0" y="268"/>
                </a:lnTo>
                <a:lnTo>
                  <a:pt x="0" y="272"/>
                </a:lnTo>
                <a:lnTo>
                  <a:pt x="4" y="276"/>
                </a:lnTo>
                <a:lnTo>
                  <a:pt x="6" y="278"/>
                </a:lnTo>
                <a:lnTo>
                  <a:pt x="10" y="278"/>
                </a:lnTo>
                <a:lnTo>
                  <a:pt x="350" y="278"/>
                </a:lnTo>
                <a:lnTo>
                  <a:pt x="350" y="278"/>
                </a:lnTo>
                <a:lnTo>
                  <a:pt x="354" y="278"/>
                </a:lnTo>
                <a:lnTo>
                  <a:pt x="356" y="276"/>
                </a:lnTo>
                <a:lnTo>
                  <a:pt x="360" y="272"/>
                </a:lnTo>
                <a:lnTo>
                  <a:pt x="360" y="268"/>
                </a:lnTo>
                <a:lnTo>
                  <a:pt x="360" y="256"/>
                </a:lnTo>
                <a:lnTo>
                  <a:pt x="360" y="256"/>
                </a:lnTo>
                <a:lnTo>
                  <a:pt x="360" y="256"/>
                </a:lnTo>
                <a:lnTo>
                  <a:pt x="360" y="256"/>
                </a:lnTo>
                <a:close/>
                <a:moveTo>
                  <a:pt x="134" y="254"/>
                </a:moveTo>
                <a:lnTo>
                  <a:pt x="146" y="234"/>
                </a:lnTo>
                <a:lnTo>
                  <a:pt x="214" y="234"/>
                </a:lnTo>
                <a:lnTo>
                  <a:pt x="226" y="254"/>
                </a:lnTo>
                <a:lnTo>
                  <a:pt x="134" y="254"/>
                </a:lnTo>
                <a:close/>
                <a:moveTo>
                  <a:pt x="338" y="268"/>
                </a:moveTo>
                <a:lnTo>
                  <a:pt x="338" y="268"/>
                </a:lnTo>
                <a:lnTo>
                  <a:pt x="334" y="270"/>
                </a:lnTo>
                <a:lnTo>
                  <a:pt x="332" y="270"/>
                </a:lnTo>
                <a:lnTo>
                  <a:pt x="332" y="270"/>
                </a:lnTo>
                <a:lnTo>
                  <a:pt x="326" y="268"/>
                </a:lnTo>
                <a:lnTo>
                  <a:pt x="326" y="268"/>
                </a:lnTo>
                <a:lnTo>
                  <a:pt x="324" y="262"/>
                </a:lnTo>
                <a:lnTo>
                  <a:pt x="324" y="262"/>
                </a:lnTo>
                <a:lnTo>
                  <a:pt x="324" y="260"/>
                </a:lnTo>
                <a:lnTo>
                  <a:pt x="326" y="256"/>
                </a:lnTo>
                <a:lnTo>
                  <a:pt x="326" y="256"/>
                </a:lnTo>
                <a:lnTo>
                  <a:pt x="328" y="256"/>
                </a:lnTo>
                <a:lnTo>
                  <a:pt x="332" y="254"/>
                </a:lnTo>
                <a:lnTo>
                  <a:pt x="334" y="256"/>
                </a:lnTo>
                <a:lnTo>
                  <a:pt x="338" y="256"/>
                </a:lnTo>
                <a:lnTo>
                  <a:pt x="338" y="256"/>
                </a:lnTo>
                <a:lnTo>
                  <a:pt x="340" y="260"/>
                </a:lnTo>
                <a:lnTo>
                  <a:pt x="340" y="262"/>
                </a:lnTo>
                <a:lnTo>
                  <a:pt x="340" y="262"/>
                </a:lnTo>
                <a:lnTo>
                  <a:pt x="340" y="266"/>
                </a:lnTo>
                <a:lnTo>
                  <a:pt x="338" y="268"/>
                </a:lnTo>
                <a:lnTo>
                  <a:pt x="338" y="268"/>
                </a:lnTo>
                <a:close/>
                <a:moveTo>
                  <a:pt x="54" y="184"/>
                </a:moveTo>
                <a:lnTo>
                  <a:pt x="306" y="184"/>
                </a:lnTo>
                <a:lnTo>
                  <a:pt x="306" y="184"/>
                </a:lnTo>
                <a:lnTo>
                  <a:pt x="310" y="184"/>
                </a:lnTo>
                <a:lnTo>
                  <a:pt x="314" y="182"/>
                </a:lnTo>
                <a:lnTo>
                  <a:pt x="318" y="178"/>
                </a:lnTo>
                <a:lnTo>
                  <a:pt x="318" y="172"/>
                </a:lnTo>
                <a:lnTo>
                  <a:pt x="318" y="12"/>
                </a:lnTo>
                <a:lnTo>
                  <a:pt x="318" y="12"/>
                </a:lnTo>
                <a:lnTo>
                  <a:pt x="318" y="6"/>
                </a:lnTo>
                <a:lnTo>
                  <a:pt x="314" y="2"/>
                </a:lnTo>
                <a:lnTo>
                  <a:pt x="310" y="0"/>
                </a:lnTo>
                <a:lnTo>
                  <a:pt x="306" y="0"/>
                </a:lnTo>
                <a:lnTo>
                  <a:pt x="54" y="0"/>
                </a:lnTo>
                <a:lnTo>
                  <a:pt x="54" y="0"/>
                </a:lnTo>
                <a:lnTo>
                  <a:pt x="50" y="0"/>
                </a:lnTo>
                <a:lnTo>
                  <a:pt x="46" y="2"/>
                </a:lnTo>
                <a:lnTo>
                  <a:pt x="42" y="6"/>
                </a:lnTo>
                <a:lnTo>
                  <a:pt x="42" y="12"/>
                </a:lnTo>
                <a:lnTo>
                  <a:pt x="42" y="172"/>
                </a:lnTo>
                <a:lnTo>
                  <a:pt x="42" y="172"/>
                </a:lnTo>
                <a:lnTo>
                  <a:pt x="42" y="178"/>
                </a:lnTo>
                <a:lnTo>
                  <a:pt x="46" y="182"/>
                </a:lnTo>
                <a:lnTo>
                  <a:pt x="50" y="184"/>
                </a:lnTo>
                <a:lnTo>
                  <a:pt x="54" y="184"/>
                </a:lnTo>
                <a:lnTo>
                  <a:pt x="54" y="184"/>
                </a:lnTo>
                <a:close/>
                <a:moveTo>
                  <a:pt x="66" y="24"/>
                </a:moveTo>
                <a:lnTo>
                  <a:pt x="294" y="24"/>
                </a:lnTo>
                <a:lnTo>
                  <a:pt x="294" y="160"/>
                </a:lnTo>
                <a:lnTo>
                  <a:pt x="66" y="160"/>
                </a:lnTo>
                <a:lnTo>
                  <a:pt x="66" y="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48" name="Rectangle 23"/>
          <p:cNvSpPr>
            <a:spLocks noChangeArrowheads="1"/>
          </p:cNvSpPr>
          <p:nvPr/>
        </p:nvSpPr>
        <p:spPr bwMode="auto">
          <a:xfrm>
            <a:off x="8640214" y="1235354"/>
            <a:ext cx="2280199" cy="1383152"/>
          </a:xfrm>
          <a:prstGeom prst="rect">
            <a:avLst/>
          </a:prstGeom>
          <a:noFill/>
          <a:ln w="12700">
            <a:solidFill>
              <a:srgbClr val="6D2077"/>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Arial"/>
              <a:ea typeface="+mn-ea"/>
              <a:cs typeface="+mn-cs"/>
            </a:endParaRPr>
          </a:p>
        </p:txBody>
      </p:sp>
      <p:graphicFrame>
        <p:nvGraphicFramePr>
          <p:cNvPr id="71" name="Table 70"/>
          <p:cNvGraphicFramePr>
            <a:graphicFrameLocks noGrp="1"/>
          </p:cNvGraphicFramePr>
          <p:nvPr>
            <p:extLst>
              <p:ext uri="{D42A27DB-BD31-4B8C-83A1-F6EECF244321}">
                <p14:modId xmlns:p14="http://schemas.microsoft.com/office/powerpoint/2010/main" val="4275788769"/>
              </p:ext>
            </p:extLst>
          </p:nvPr>
        </p:nvGraphicFramePr>
        <p:xfrm>
          <a:off x="8869623" y="1374393"/>
          <a:ext cx="1898220" cy="1190511"/>
        </p:xfrm>
        <a:graphic>
          <a:graphicData uri="http://schemas.openxmlformats.org/drawingml/2006/table">
            <a:tbl>
              <a:tblPr firstRow="1" bandRow="1">
                <a:tableStyleId>{2D5ABB26-0587-4C30-8999-92F81FD0307C}</a:tableStyleId>
              </a:tblPr>
              <a:tblGrid>
                <a:gridCol w="949110">
                  <a:extLst>
                    <a:ext uri="{9D8B030D-6E8A-4147-A177-3AD203B41FA5}">
                      <a16:colId xmlns:a16="http://schemas.microsoft.com/office/drawing/2014/main" val="20000"/>
                    </a:ext>
                  </a:extLst>
                </a:gridCol>
                <a:gridCol w="949110">
                  <a:extLst>
                    <a:ext uri="{9D8B030D-6E8A-4147-A177-3AD203B41FA5}">
                      <a16:colId xmlns:a16="http://schemas.microsoft.com/office/drawing/2014/main" val="20001"/>
                    </a:ext>
                  </a:extLst>
                </a:gridCol>
              </a:tblGrid>
              <a:tr h="170073">
                <a:tc>
                  <a:txBody>
                    <a:bodyPr/>
                    <a:lstStyle/>
                    <a:p>
                      <a:pPr algn="ctr"/>
                      <a:r>
                        <a:rPr lang="es-ES" sz="900" b="1" i="1" dirty="0">
                          <a:solidFill>
                            <a:schemeClr val="bg1"/>
                          </a:solidFill>
                        </a:rPr>
                        <a:t>Centro</a:t>
                      </a:r>
                      <a:endParaRPr lang="es-ES" sz="900" b="1" i="1" dirty="0">
                        <a:solidFill>
                          <a:schemeClr val="bg1"/>
                        </a:solidFill>
                        <a:latin typeface="Univers for KPMG Cond" panose="020B0606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s-ES" sz="900" b="1" i="1" dirty="0" err="1">
                          <a:solidFill>
                            <a:schemeClr val="bg1"/>
                          </a:solidFill>
                          <a:latin typeface="Univers for KPMG Cond" panose="020B0606020202020204" pitchFamily="34" charset="0"/>
                        </a:rPr>
                        <a:t>FTEs</a:t>
                      </a:r>
                      <a:endParaRPr lang="es-ES" sz="900" b="1" i="1" dirty="0">
                        <a:solidFill>
                          <a:schemeClr val="bg1"/>
                        </a:solidFill>
                        <a:latin typeface="Univers for KPMG Cond" panose="020B0606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0"/>
                  </a:ext>
                </a:extLst>
              </a:tr>
              <a:tr h="170073">
                <a:tc>
                  <a:txBody>
                    <a:bodyPr/>
                    <a:lstStyle/>
                    <a:p>
                      <a:pPr algn="ctr"/>
                      <a:r>
                        <a:rPr lang="es-ES" sz="900" b="1" dirty="0">
                          <a:latin typeface="Univers for KPMG Cond" panose="020B0606020202020204" pitchFamily="34" charset="0"/>
                        </a:rPr>
                        <a:t>Baños</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70073">
                <a:tc>
                  <a:txBody>
                    <a:bodyPr/>
                    <a:lstStyle/>
                    <a:p>
                      <a:pPr algn="ctr"/>
                      <a:r>
                        <a:rPr lang="es-ES" sz="900" b="1" dirty="0">
                          <a:latin typeface="Univers for KPMG Cond" panose="020B0606020202020204" pitchFamily="34" charset="0"/>
                        </a:rPr>
                        <a:t>Fuenmayor</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170073">
                <a:tc>
                  <a:txBody>
                    <a:bodyPr/>
                    <a:lstStyle/>
                    <a:p>
                      <a:pPr algn="ctr"/>
                      <a:r>
                        <a:rPr lang="es-ES" sz="900" b="1" dirty="0">
                          <a:latin typeface="Univers for KPMG Cond" panose="020B0606020202020204" pitchFamily="34" charset="0"/>
                        </a:rPr>
                        <a:t>Valencia Don Juan</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170073">
                <a:tc>
                  <a:txBody>
                    <a:bodyPr/>
                    <a:lstStyle/>
                    <a:p>
                      <a:pPr algn="ctr"/>
                      <a:r>
                        <a:rPr lang="es-ES" sz="900" b="1" dirty="0">
                          <a:latin typeface="Univers for KPMG Cond" panose="020B0606020202020204" pitchFamily="34" charset="0"/>
                        </a:rPr>
                        <a:t>Maderas Llodio</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170073">
                <a:tc>
                  <a:txBody>
                    <a:bodyPr/>
                    <a:lstStyle/>
                    <a:p>
                      <a:pPr algn="ctr"/>
                      <a:r>
                        <a:rPr lang="es-ES" sz="900" b="1" dirty="0">
                          <a:latin typeface="Univers for KPMG Cond" panose="020B0606020202020204" pitchFamily="34" charset="0"/>
                        </a:rPr>
                        <a:t>Samazan</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170073">
                <a:tc>
                  <a:txBody>
                    <a:bodyPr/>
                    <a:lstStyle/>
                    <a:p>
                      <a:pPr algn="ctr"/>
                      <a:r>
                        <a:rPr lang="es-ES" sz="900" b="1" dirty="0">
                          <a:latin typeface="Univers for KPMG Cond" panose="020B0606020202020204" pitchFamily="34" charset="0"/>
                        </a:rPr>
                        <a:t>Sede Central</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25557623"/>
                  </a:ext>
                </a:extLst>
              </a:tr>
            </a:tbl>
          </a:graphicData>
        </a:graphic>
      </p:graphicFrame>
      <p:grpSp>
        <p:nvGrpSpPr>
          <p:cNvPr id="15" name="Group 14">
            <a:extLst>
              <a:ext uri="{FF2B5EF4-FFF2-40B4-BE49-F238E27FC236}">
                <a16:creationId xmlns:a16="http://schemas.microsoft.com/office/drawing/2014/main" id="{F90E6F75-52E7-4C20-80C3-B6002248B6B7}"/>
              </a:ext>
            </a:extLst>
          </p:cNvPr>
          <p:cNvGrpSpPr/>
          <p:nvPr/>
        </p:nvGrpSpPr>
        <p:grpSpPr>
          <a:xfrm>
            <a:off x="1271465" y="2645174"/>
            <a:ext cx="2645723" cy="522388"/>
            <a:chOff x="623392" y="2645174"/>
            <a:chExt cx="2645723" cy="522388"/>
          </a:xfrm>
        </p:grpSpPr>
        <p:sp>
          <p:nvSpPr>
            <p:cNvPr id="52" name="16 Rectángulo redondeado"/>
            <p:cNvSpPr/>
            <p:nvPr/>
          </p:nvSpPr>
          <p:spPr>
            <a:xfrm>
              <a:off x="623392" y="2807562"/>
              <a:ext cx="2439942" cy="360000"/>
            </a:xfrm>
            <a:prstGeom prst="roundRect">
              <a:avLst/>
            </a:prstGeom>
            <a:solidFill>
              <a:schemeClr val="accent5">
                <a:lumMod val="50000"/>
              </a:schemeClr>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2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Características generales</a:t>
              </a:r>
            </a:p>
          </p:txBody>
        </p:sp>
        <p:grpSp>
          <p:nvGrpSpPr>
            <p:cNvPr id="12" name="Group 11">
              <a:extLst>
                <a:ext uri="{FF2B5EF4-FFF2-40B4-BE49-F238E27FC236}">
                  <a16:creationId xmlns:a16="http://schemas.microsoft.com/office/drawing/2014/main" id="{BDA0D93D-53AA-4E52-AEE9-C615AFDE9270}"/>
                </a:ext>
              </a:extLst>
            </p:cNvPr>
            <p:cNvGrpSpPr/>
            <p:nvPr/>
          </p:nvGrpSpPr>
          <p:grpSpPr>
            <a:xfrm>
              <a:off x="2837115" y="2645174"/>
              <a:ext cx="432000" cy="432000"/>
              <a:chOff x="2837115" y="2645174"/>
              <a:chExt cx="432000" cy="432000"/>
            </a:xfrm>
          </p:grpSpPr>
          <p:sp>
            <p:nvSpPr>
              <p:cNvPr id="43" name="Oval 42"/>
              <p:cNvSpPr/>
              <p:nvPr/>
            </p:nvSpPr>
            <p:spPr>
              <a:xfrm>
                <a:off x="2837115" y="2645174"/>
                <a:ext cx="432000" cy="432000"/>
              </a:xfrm>
              <a:prstGeom prst="ellipse">
                <a:avLst/>
              </a:prstGeom>
              <a:solidFill>
                <a:srgbClr val="00A3A1"/>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endParaRPr>
              </a:p>
            </p:txBody>
          </p:sp>
          <p:sp>
            <p:nvSpPr>
              <p:cNvPr id="34" name="Freeform 4958"/>
              <p:cNvSpPr>
                <a:spLocks noEditPoints="1"/>
              </p:cNvSpPr>
              <p:nvPr/>
            </p:nvSpPr>
            <p:spPr bwMode="auto">
              <a:xfrm>
                <a:off x="2920268" y="2709154"/>
                <a:ext cx="265695" cy="282144"/>
              </a:xfrm>
              <a:custGeom>
                <a:avLst/>
                <a:gdLst>
                  <a:gd name="T0" fmla="*/ 294 w 414"/>
                  <a:gd name="T1" fmla="*/ 176 h 404"/>
                  <a:gd name="T2" fmla="*/ 272 w 414"/>
                  <a:gd name="T3" fmla="*/ 200 h 404"/>
                  <a:gd name="T4" fmla="*/ 272 w 414"/>
                  <a:gd name="T5" fmla="*/ 220 h 404"/>
                  <a:gd name="T6" fmla="*/ 294 w 414"/>
                  <a:gd name="T7" fmla="*/ 244 h 404"/>
                  <a:gd name="T8" fmla="*/ 286 w 414"/>
                  <a:gd name="T9" fmla="*/ 316 h 404"/>
                  <a:gd name="T10" fmla="*/ 244 w 414"/>
                  <a:gd name="T11" fmla="*/ 338 h 404"/>
                  <a:gd name="T12" fmla="*/ 212 w 414"/>
                  <a:gd name="T13" fmla="*/ 316 h 404"/>
                  <a:gd name="T14" fmla="*/ 170 w 414"/>
                  <a:gd name="T15" fmla="*/ 332 h 404"/>
                  <a:gd name="T16" fmla="*/ 112 w 414"/>
                  <a:gd name="T17" fmla="*/ 378 h 404"/>
                  <a:gd name="T18" fmla="*/ 128 w 414"/>
                  <a:gd name="T19" fmla="*/ 390 h 404"/>
                  <a:gd name="T20" fmla="*/ 174 w 414"/>
                  <a:gd name="T21" fmla="*/ 372 h 404"/>
                  <a:gd name="T22" fmla="*/ 212 w 414"/>
                  <a:gd name="T23" fmla="*/ 382 h 404"/>
                  <a:gd name="T24" fmla="*/ 244 w 414"/>
                  <a:gd name="T25" fmla="*/ 358 h 404"/>
                  <a:gd name="T26" fmla="*/ 302 w 414"/>
                  <a:gd name="T27" fmla="*/ 328 h 404"/>
                  <a:gd name="T28" fmla="*/ 314 w 414"/>
                  <a:gd name="T29" fmla="*/ 288 h 404"/>
                  <a:gd name="T30" fmla="*/ 336 w 414"/>
                  <a:gd name="T31" fmla="*/ 228 h 404"/>
                  <a:gd name="T32" fmla="*/ 414 w 414"/>
                  <a:gd name="T33" fmla="*/ 210 h 404"/>
                  <a:gd name="T34" fmla="*/ 330 w 414"/>
                  <a:gd name="T35" fmla="*/ 184 h 404"/>
                  <a:gd name="T36" fmla="*/ 200 w 414"/>
                  <a:gd name="T37" fmla="*/ 364 h 404"/>
                  <a:gd name="T38" fmla="*/ 186 w 414"/>
                  <a:gd name="T39" fmla="*/ 348 h 404"/>
                  <a:gd name="T40" fmla="*/ 200 w 414"/>
                  <a:gd name="T41" fmla="*/ 334 h 404"/>
                  <a:gd name="T42" fmla="*/ 216 w 414"/>
                  <a:gd name="T43" fmla="*/ 348 h 404"/>
                  <a:gd name="T44" fmla="*/ 200 w 414"/>
                  <a:gd name="T45" fmla="*/ 364 h 404"/>
                  <a:gd name="T46" fmla="*/ 334 w 414"/>
                  <a:gd name="T47" fmla="*/ 138 h 404"/>
                  <a:gd name="T48" fmla="*/ 16 w 414"/>
                  <a:gd name="T49" fmla="*/ 292 h 404"/>
                  <a:gd name="T50" fmla="*/ 46 w 414"/>
                  <a:gd name="T51" fmla="*/ 240 h 404"/>
                  <a:gd name="T52" fmla="*/ 80 w 414"/>
                  <a:gd name="T53" fmla="*/ 240 h 404"/>
                  <a:gd name="T54" fmla="*/ 120 w 414"/>
                  <a:gd name="T55" fmla="*/ 238 h 404"/>
                  <a:gd name="T56" fmla="*/ 168 w 414"/>
                  <a:gd name="T57" fmla="*/ 220 h 404"/>
                  <a:gd name="T58" fmla="*/ 136 w 414"/>
                  <a:gd name="T59" fmla="*/ 200 h 404"/>
                  <a:gd name="T60" fmla="*/ 120 w 414"/>
                  <a:gd name="T61" fmla="*/ 182 h 404"/>
                  <a:gd name="T62" fmla="*/ 86 w 414"/>
                  <a:gd name="T63" fmla="*/ 176 h 404"/>
                  <a:gd name="T64" fmla="*/ 62 w 414"/>
                  <a:gd name="T65" fmla="*/ 206 h 404"/>
                  <a:gd name="T66" fmla="*/ 16 w 414"/>
                  <a:gd name="T67" fmla="*/ 242 h 404"/>
                  <a:gd name="T68" fmla="*/ 6 w 414"/>
                  <a:gd name="T69" fmla="*/ 292 h 404"/>
                  <a:gd name="T70" fmla="*/ 104 w 414"/>
                  <a:gd name="T71" fmla="*/ 196 h 404"/>
                  <a:gd name="T72" fmla="*/ 112 w 414"/>
                  <a:gd name="T73" fmla="*/ 216 h 404"/>
                  <a:gd name="T74" fmla="*/ 92 w 414"/>
                  <a:gd name="T75" fmla="*/ 224 h 404"/>
                  <a:gd name="T76" fmla="*/ 84 w 414"/>
                  <a:gd name="T77" fmla="*/ 204 h 404"/>
                  <a:gd name="T78" fmla="*/ 108 w 414"/>
                  <a:gd name="T79" fmla="*/ 306 h 404"/>
                  <a:gd name="T80" fmla="*/ 124 w 414"/>
                  <a:gd name="T81" fmla="*/ 284 h 404"/>
                  <a:gd name="T82" fmla="*/ 184 w 414"/>
                  <a:gd name="T83" fmla="*/ 234 h 404"/>
                  <a:gd name="T84" fmla="*/ 212 w 414"/>
                  <a:gd name="T85" fmla="*/ 202 h 404"/>
                  <a:gd name="T86" fmla="*/ 180 w 414"/>
                  <a:gd name="T87" fmla="*/ 276 h 404"/>
                  <a:gd name="T88" fmla="*/ 108 w 414"/>
                  <a:gd name="T89" fmla="*/ 306 h 404"/>
                  <a:gd name="T90" fmla="*/ 212 w 414"/>
                  <a:gd name="T91" fmla="*/ 68 h 404"/>
                  <a:gd name="T92" fmla="*/ 236 w 414"/>
                  <a:gd name="T93" fmla="*/ 34 h 404"/>
                  <a:gd name="T94" fmla="*/ 222 w 414"/>
                  <a:gd name="T95" fmla="*/ 6 h 404"/>
                  <a:gd name="T96" fmla="*/ 194 w 414"/>
                  <a:gd name="T97" fmla="*/ 0 h 404"/>
                  <a:gd name="T98" fmla="*/ 168 w 414"/>
                  <a:gd name="T99" fmla="*/ 22 h 404"/>
                  <a:gd name="T100" fmla="*/ 174 w 414"/>
                  <a:gd name="T101" fmla="*/ 56 h 404"/>
                  <a:gd name="T102" fmla="*/ 202 w 414"/>
                  <a:gd name="T103" fmla="*/ 20 h 404"/>
                  <a:gd name="T104" fmla="*/ 216 w 414"/>
                  <a:gd name="T105" fmla="*/ 34 h 404"/>
                  <a:gd name="T106" fmla="*/ 202 w 414"/>
                  <a:gd name="T107" fmla="*/ 50 h 404"/>
                  <a:gd name="T108" fmla="*/ 186 w 414"/>
                  <a:gd name="T109" fmla="*/ 34 h 404"/>
                  <a:gd name="T110" fmla="*/ 202 w 414"/>
                  <a:gd name="T111" fmla="*/ 20 h 404"/>
                  <a:gd name="T112" fmla="*/ 2 w 414"/>
                  <a:gd name="T113" fmla="*/ 138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4" h="404">
                    <a:moveTo>
                      <a:pt x="314" y="176"/>
                    </a:moveTo>
                    <a:lnTo>
                      <a:pt x="314" y="30"/>
                    </a:lnTo>
                    <a:lnTo>
                      <a:pt x="314" y="30"/>
                    </a:lnTo>
                    <a:lnTo>
                      <a:pt x="294" y="20"/>
                    </a:lnTo>
                    <a:lnTo>
                      <a:pt x="294" y="176"/>
                    </a:lnTo>
                    <a:lnTo>
                      <a:pt x="294" y="176"/>
                    </a:lnTo>
                    <a:lnTo>
                      <a:pt x="286" y="180"/>
                    </a:lnTo>
                    <a:lnTo>
                      <a:pt x="280" y="184"/>
                    </a:lnTo>
                    <a:lnTo>
                      <a:pt x="274" y="192"/>
                    </a:lnTo>
                    <a:lnTo>
                      <a:pt x="272" y="200"/>
                    </a:lnTo>
                    <a:lnTo>
                      <a:pt x="232" y="200"/>
                    </a:lnTo>
                    <a:lnTo>
                      <a:pt x="232" y="202"/>
                    </a:lnTo>
                    <a:lnTo>
                      <a:pt x="232" y="202"/>
                    </a:lnTo>
                    <a:lnTo>
                      <a:pt x="230" y="220"/>
                    </a:lnTo>
                    <a:lnTo>
                      <a:pt x="272" y="220"/>
                    </a:lnTo>
                    <a:lnTo>
                      <a:pt x="272" y="220"/>
                    </a:lnTo>
                    <a:lnTo>
                      <a:pt x="274" y="228"/>
                    </a:lnTo>
                    <a:lnTo>
                      <a:pt x="280" y="234"/>
                    </a:lnTo>
                    <a:lnTo>
                      <a:pt x="286" y="240"/>
                    </a:lnTo>
                    <a:lnTo>
                      <a:pt x="294" y="244"/>
                    </a:lnTo>
                    <a:lnTo>
                      <a:pt x="294" y="288"/>
                    </a:lnTo>
                    <a:lnTo>
                      <a:pt x="294" y="288"/>
                    </a:lnTo>
                    <a:lnTo>
                      <a:pt x="294" y="298"/>
                    </a:lnTo>
                    <a:lnTo>
                      <a:pt x="290" y="308"/>
                    </a:lnTo>
                    <a:lnTo>
                      <a:pt x="286" y="316"/>
                    </a:lnTo>
                    <a:lnTo>
                      <a:pt x="280" y="324"/>
                    </a:lnTo>
                    <a:lnTo>
                      <a:pt x="272" y="330"/>
                    </a:lnTo>
                    <a:lnTo>
                      <a:pt x="264" y="334"/>
                    </a:lnTo>
                    <a:lnTo>
                      <a:pt x="254" y="338"/>
                    </a:lnTo>
                    <a:lnTo>
                      <a:pt x="244" y="338"/>
                    </a:lnTo>
                    <a:lnTo>
                      <a:pt x="234" y="338"/>
                    </a:lnTo>
                    <a:lnTo>
                      <a:pt x="234" y="338"/>
                    </a:lnTo>
                    <a:lnTo>
                      <a:pt x="230" y="328"/>
                    </a:lnTo>
                    <a:lnTo>
                      <a:pt x="222" y="320"/>
                    </a:lnTo>
                    <a:lnTo>
                      <a:pt x="212" y="316"/>
                    </a:lnTo>
                    <a:lnTo>
                      <a:pt x="200" y="314"/>
                    </a:lnTo>
                    <a:lnTo>
                      <a:pt x="200" y="314"/>
                    </a:lnTo>
                    <a:lnTo>
                      <a:pt x="188" y="316"/>
                    </a:lnTo>
                    <a:lnTo>
                      <a:pt x="178" y="322"/>
                    </a:lnTo>
                    <a:lnTo>
                      <a:pt x="170" y="332"/>
                    </a:lnTo>
                    <a:lnTo>
                      <a:pt x="166" y="342"/>
                    </a:lnTo>
                    <a:lnTo>
                      <a:pt x="166" y="342"/>
                    </a:lnTo>
                    <a:lnTo>
                      <a:pt x="146" y="350"/>
                    </a:lnTo>
                    <a:lnTo>
                      <a:pt x="128" y="362"/>
                    </a:lnTo>
                    <a:lnTo>
                      <a:pt x="112" y="378"/>
                    </a:lnTo>
                    <a:lnTo>
                      <a:pt x="100" y="396"/>
                    </a:lnTo>
                    <a:lnTo>
                      <a:pt x="100" y="396"/>
                    </a:lnTo>
                    <a:lnTo>
                      <a:pt x="118" y="404"/>
                    </a:lnTo>
                    <a:lnTo>
                      <a:pt x="118" y="404"/>
                    </a:lnTo>
                    <a:lnTo>
                      <a:pt x="128" y="390"/>
                    </a:lnTo>
                    <a:lnTo>
                      <a:pt x="140" y="378"/>
                    </a:lnTo>
                    <a:lnTo>
                      <a:pt x="152" y="370"/>
                    </a:lnTo>
                    <a:lnTo>
                      <a:pt x="168" y="362"/>
                    </a:lnTo>
                    <a:lnTo>
                      <a:pt x="168" y="362"/>
                    </a:lnTo>
                    <a:lnTo>
                      <a:pt x="174" y="372"/>
                    </a:lnTo>
                    <a:lnTo>
                      <a:pt x="182" y="378"/>
                    </a:lnTo>
                    <a:lnTo>
                      <a:pt x="190" y="382"/>
                    </a:lnTo>
                    <a:lnTo>
                      <a:pt x="200" y="384"/>
                    </a:lnTo>
                    <a:lnTo>
                      <a:pt x="200" y="384"/>
                    </a:lnTo>
                    <a:lnTo>
                      <a:pt x="212" y="382"/>
                    </a:lnTo>
                    <a:lnTo>
                      <a:pt x="222" y="378"/>
                    </a:lnTo>
                    <a:lnTo>
                      <a:pt x="230" y="370"/>
                    </a:lnTo>
                    <a:lnTo>
                      <a:pt x="234" y="358"/>
                    </a:lnTo>
                    <a:lnTo>
                      <a:pt x="244" y="358"/>
                    </a:lnTo>
                    <a:lnTo>
                      <a:pt x="244" y="358"/>
                    </a:lnTo>
                    <a:lnTo>
                      <a:pt x="258" y="358"/>
                    </a:lnTo>
                    <a:lnTo>
                      <a:pt x="272" y="354"/>
                    </a:lnTo>
                    <a:lnTo>
                      <a:pt x="284" y="346"/>
                    </a:lnTo>
                    <a:lnTo>
                      <a:pt x="294" y="338"/>
                    </a:lnTo>
                    <a:lnTo>
                      <a:pt x="302" y="328"/>
                    </a:lnTo>
                    <a:lnTo>
                      <a:pt x="310" y="316"/>
                    </a:lnTo>
                    <a:lnTo>
                      <a:pt x="314" y="302"/>
                    </a:lnTo>
                    <a:lnTo>
                      <a:pt x="314" y="288"/>
                    </a:lnTo>
                    <a:lnTo>
                      <a:pt x="314" y="288"/>
                    </a:lnTo>
                    <a:lnTo>
                      <a:pt x="314" y="288"/>
                    </a:lnTo>
                    <a:lnTo>
                      <a:pt x="314" y="244"/>
                    </a:lnTo>
                    <a:lnTo>
                      <a:pt x="314" y="244"/>
                    </a:lnTo>
                    <a:lnTo>
                      <a:pt x="324" y="240"/>
                    </a:lnTo>
                    <a:lnTo>
                      <a:pt x="330" y="234"/>
                    </a:lnTo>
                    <a:lnTo>
                      <a:pt x="336" y="228"/>
                    </a:lnTo>
                    <a:lnTo>
                      <a:pt x="338" y="220"/>
                    </a:lnTo>
                    <a:lnTo>
                      <a:pt x="414" y="220"/>
                    </a:lnTo>
                    <a:lnTo>
                      <a:pt x="414" y="220"/>
                    </a:lnTo>
                    <a:lnTo>
                      <a:pt x="414" y="210"/>
                    </a:lnTo>
                    <a:lnTo>
                      <a:pt x="414" y="210"/>
                    </a:lnTo>
                    <a:lnTo>
                      <a:pt x="414" y="200"/>
                    </a:lnTo>
                    <a:lnTo>
                      <a:pt x="338" y="200"/>
                    </a:lnTo>
                    <a:lnTo>
                      <a:pt x="338" y="200"/>
                    </a:lnTo>
                    <a:lnTo>
                      <a:pt x="336" y="192"/>
                    </a:lnTo>
                    <a:lnTo>
                      <a:pt x="330" y="184"/>
                    </a:lnTo>
                    <a:lnTo>
                      <a:pt x="324" y="180"/>
                    </a:lnTo>
                    <a:lnTo>
                      <a:pt x="314" y="176"/>
                    </a:lnTo>
                    <a:lnTo>
                      <a:pt x="314" y="176"/>
                    </a:lnTo>
                    <a:close/>
                    <a:moveTo>
                      <a:pt x="200" y="364"/>
                    </a:moveTo>
                    <a:lnTo>
                      <a:pt x="200" y="364"/>
                    </a:lnTo>
                    <a:lnTo>
                      <a:pt x="194" y="364"/>
                    </a:lnTo>
                    <a:lnTo>
                      <a:pt x="190" y="360"/>
                    </a:lnTo>
                    <a:lnTo>
                      <a:pt x="186" y="354"/>
                    </a:lnTo>
                    <a:lnTo>
                      <a:pt x="186" y="348"/>
                    </a:lnTo>
                    <a:lnTo>
                      <a:pt x="186" y="348"/>
                    </a:lnTo>
                    <a:lnTo>
                      <a:pt x="186" y="342"/>
                    </a:lnTo>
                    <a:lnTo>
                      <a:pt x="190" y="338"/>
                    </a:lnTo>
                    <a:lnTo>
                      <a:pt x="194" y="334"/>
                    </a:lnTo>
                    <a:lnTo>
                      <a:pt x="200" y="334"/>
                    </a:lnTo>
                    <a:lnTo>
                      <a:pt x="200" y="334"/>
                    </a:lnTo>
                    <a:lnTo>
                      <a:pt x="206" y="334"/>
                    </a:lnTo>
                    <a:lnTo>
                      <a:pt x="212" y="338"/>
                    </a:lnTo>
                    <a:lnTo>
                      <a:pt x="216" y="342"/>
                    </a:lnTo>
                    <a:lnTo>
                      <a:pt x="216" y="348"/>
                    </a:lnTo>
                    <a:lnTo>
                      <a:pt x="216" y="348"/>
                    </a:lnTo>
                    <a:lnTo>
                      <a:pt x="216" y="354"/>
                    </a:lnTo>
                    <a:lnTo>
                      <a:pt x="212" y="360"/>
                    </a:lnTo>
                    <a:lnTo>
                      <a:pt x="206" y="364"/>
                    </a:lnTo>
                    <a:lnTo>
                      <a:pt x="200" y="364"/>
                    </a:lnTo>
                    <a:lnTo>
                      <a:pt x="200" y="364"/>
                    </a:lnTo>
                    <a:close/>
                    <a:moveTo>
                      <a:pt x="334" y="118"/>
                    </a:moveTo>
                    <a:lnTo>
                      <a:pt x="394" y="118"/>
                    </a:lnTo>
                    <a:lnTo>
                      <a:pt x="394" y="118"/>
                    </a:lnTo>
                    <a:lnTo>
                      <a:pt x="402" y="138"/>
                    </a:lnTo>
                    <a:lnTo>
                      <a:pt x="334" y="138"/>
                    </a:lnTo>
                    <a:lnTo>
                      <a:pt x="334" y="118"/>
                    </a:lnTo>
                    <a:close/>
                    <a:moveTo>
                      <a:pt x="16" y="310"/>
                    </a:moveTo>
                    <a:lnTo>
                      <a:pt x="16" y="304"/>
                    </a:lnTo>
                    <a:lnTo>
                      <a:pt x="16" y="304"/>
                    </a:lnTo>
                    <a:lnTo>
                      <a:pt x="16" y="292"/>
                    </a:lnTo>
                    <a:lnTo>
                      <a:pt x="20" y="278"/>
                    </a:lnTo>
                    <a:lnTo>
                      <a:pt x="24" y="268"/>
                    </a:lnTo>
                    <a:lnTo>
                      <a:pt x="30" y="256"/>
                    </a:lnTo>
                    <a:lnTo>
                      <a:pt x="38" y="248"/>
                    </a:lnTo>
                    <a:lnTo>
                      <a:pt x="46" y="240"/>
                    </a:lnTo>
                    <a:lnTo>
                      <a:pt x="56" y="232"/>
                    </a:lnTo>
                    <a:lnTo>
                      <a:pt x="66" y="226"/>
                    </a:lnTo>
                    <a:lnTo>
                      <a:pt x="66" y="226"/>
                    </a:lnTo>
                    <a:lnTo>
                      <a:pt x="72" y="234"/>
                    </a:lnTo>
                    <a:lnTo>
                      <a:pt x="80" y="240"/>
                    </a:lnTo>
                    <a:lnTo>
                      <a:pt x="88" y="244"/>
                    </a:lnTo>
                    <a:lnTo>
                      <a:pt x="98" y="246"/>
                    </a:lnTo>
                    <a:lnTo>
                      <a:pt x="98" y="246"/>
                    </a:lnTo>
                    <a:lnTo>
                      <a:pt x="110" y="244"/>
                    </a:lnTo>
                    <a:lnTo>
                      <a:pt x="120" y="238"/>
                    </a:lnTo>
                    <a:lnTo>
                      <a:pt x="128" y="230"/>
                    </a:lnTo>
                    <a:lnTo>
                      <a:pt x="132" y="220"/>
                    </a:lnTo>
                    <a:lnTo>
                      <a:pt x="132" y="220"/>
                    </a:lnTo>
                    <a:lnTo>
                      <a:pt x="136" y="220"/>
                    </a:lnTo>
                    <a:lnTo>
                      <a:pt x="168" y="220"/>
                    </a:lnTo>
                    <a:lnTo>
                      <a:pt x="168" y="220"/>
                    </a:lnTo>
                    <a:lnTo>
                      <a:pt x="170" y="212"/>
                    </a:lnTo>
                    <a:lnTo>
                      <a:pt x="172" y="202"/>
                    </a:lnTo>
                    <a:lnTo>
                      <a:pt x="172" y="200"/>
                    </a:lnTo>
                    <a:lnTo>
                      <a:pt x="136" y="200"/>
                    </a:lnTo>
                    <a:lnTo>
                      <a:pt x="136" y="200"/>
                    </a:lnTo>
                    <a:lnTo>
                      <a:pt x="132" y="200"/>
                    </a:lnTo>
                    <a:lnTo>
                      <a:pt x="132" y="200"/>
                    </a:lnTo>
                    <a:lnTo>
                      <a:pt x="128" y="190"/>
                    </a:lnTo>
                    <a:lnTo>
                      <a:pt x="120" y="182"/>
                    </a:lnTo>
                    <a:lnTo>
                      <a:pt x="110" y="176"/>
                    </a:lnTo>
                    <a:lnTo>
                      <a:pt x="98" y="174"/>
                    </a:lnTo>
                    <a:lnTo>
                      <a:pt x="98" y="174"/>
                    </a:lnTo>
                    <a:lnTo>
                      <a:pt x="92" y="176"/>
                    </a:lnTo>
                    <a:lnTo>
                      <a:pt x="86" y="176"/>
                    </a:lnTo>
                    <a:lnTo>
                      <a:pt x="74" y="184"/>
                    </a:lnTo>
                    <a:lnTo>
                      <a:pt x="66" y="194"/>
                    </a:lnTo>
                    <a:lnTo>
                      <a:pt x="64" y="200"/>
                    </a:lnTo>
                    <a:lnTo>
                      <a:pt x="62" y="206"/>
                    </a:lnTo>
                    <a:lnTo>
                      <a:pt x="62" y="206"/>
                    </a:lnTo>
                    <a:lnTo>
                      <a:pt x="52" y="212"/>
                    </a:lnTo>
                    <a:lnTo>
                      <a:pt x="42" y="218"/>
                    </a:lnTo>
                    <a:lnTo>
                      <a:pt x="32" y="224"/>
                    </a:lnTo>
                    <a:lnTo>
                      <a:pt x="24" y="232"/>
                    </a:lnTo>
                    <a:lnTo>
                      <a:pt x="16" y="242"/>
                    </a:lnTo>
                    <a:lnTo>
                      <a:pt x="10" y="252"/>
                    </a:lnTo>
                    <a:lnTo>
                      <a:pt x="4" y="262"/>
                    </a:lnTo>
                    <a:lnTo>
                      <a:pt x="0" y="274"/>
                    </a:lnTo>
                    <a:lnTo>
                      <a:pt x="0" y="274"/>
                    </a:lnTo>
                    <a:lnTo>
                      <a:pt x="6" y="292"/>
                    </a:lnTo>
                    <a:lnTo>
                      <a:pt x="16" y="310"/>
                    </a:lnTo>
                    <a:lnTo>
                      <a:pt x="16" y="310"/>
                    </a:lnTo>
                    <a:close/>
                    <a:moveTo>
                      <a:pt x="98" y="194"/>
                    </a:moveTo>
                    <a:lnTo>
                      <a:pt x="98" y="194"/>
                    </a:lnTo>
                    <a:lnTo>
                      <a:pt x="104" y="196"/>
                    </a:lnTo>
                    <a:lnTo>
                      <a:pt x="110" y="198"/>
                    </a:lnTo>
                    <a:lnTo>
                      <a:pt x="112" y="204"/>
                    </a:lnTo>
                    <a:lnTo>
                      <a:pt x="114" y="210"/>
                    </a:lnTo>
                    <a:lnTo>
                      <a:pt x="114" y="210"/>
                    </a:lnTo>
                    <a:lnTo>
                      <a:pt x="112" y="216"/>
                    </a:lnTo>
                    <a:lnTo>
                      <a:pt x="110" y="220"/>
                    </a:lnTo>
                    <a:lnTo>
                      <a:pt x="104" y="224"/>
                    </a:lnTo>
                    <a:lnTo>
                      <a:pt x="98" y="226"/>
                    </a:lnTo>
                    <a:lnTo>
                      <a:pt x="98" y="226"/>
                    </a:lnTo>
                    <a:lnTo>
                      <a:pt x="92" y="224"/>
                    </a:lnTo>
                    <a:lnTo>
                      <a:pt x="88" y="220"/>
                    </a:lnTo>
                    <a:lnTo>
                      <a:pt x="84" y="216"/>
                    </a:lnTo>
                    <a:lnTo>
                      <a:pt x="82" y="210"/>
                    </a:lnTo>
                    <a:lnTo>
                      <a:pt x="82" y="210"/>
                    </a:lnTo>
                    <a:lnTo>
                      <a:pt x="84" y="204"/>
                    </a:lnTo>
                    <a:lnTo>
                      <a:pt x="88" y="198"/>
                    </a:lnTo>
                    <a:lnTo>
                      <a:pt x="92" y="196"/>
                    </a:lnTo>
                    <a:lnTo>
                      <a:pt x="98" y="194"/>
                    </a:lnTo>
                    <a:lnTo>
                      <a:pt x="98" y="194"/>
                    </a:lnTo>
                    <a:close/>
                    <a:moveTo>
                      <a:pt x="108" y="306"/>
                    </a:moveTo>
                    <a:lnTo>
                      <a:pt x="36" y="306"/>
                    </a:lnTo>
                    <a:lnTo>
                      <a:pt x="36" y="286"/>
                    </a:lnTo>
                    <a:lnTo>
                      <a:pt x="108" y="286"/>
                    </a:lnTo>
                    <a:lnTo>
                      <a:pt x="108" y="286"/>
                    </a:lnTo>
                    <a:lnTo>
                      <a:pt x="124" y="284"/>
                    </a:lnTo>
                    <a:lnTo>
                      <a:pt x="140" y="280"/>
                    </a:lnTo>
                    <a:lnTo>
                      <a:pt x="154" y="272"/>
                    </a:lnTo>
                    <a:lnTo>
                      <a:pt x="166" y="262"/>
                    </a:lnTo>
                    <a:lnTo>
                      <a:pt x="178" y="250"/>
                    </a:lnTo>
                    <a:lnTo>
                      <a:pt x="184" y="234"/>
                    </a:lnTo>
                    <a:lnTo>
                      <a:pt x="190" y="220"/>
                    </a:lnTo>
                    <a:lnTo>
                      <a:pt x="192" y="202"/>
                    </a:lnTo>
                    <a:lnTo>
                      <a:pt x="192" y="158"/>
                    </a:lnTo>
                    <a:lnTo>
                      <a:pt x="212" y="158"/>
                    </a:lnTo>
                    <a:lnTo>
                      <a:pt x="212" y="202"/>
                    </a:lnTo>
                    <a:lnTo>
                      <a:pt x="212" y="202"/>
                    </a:lnTo>
                    <a:lnTo>
                      <a:pt x="210" y="224"/>
                    </a:lnTo>
                    <a:lnTo>
                      <a:pt x="204" y="242"/>
                    </a:lnTo>
                    <a:lnTo>
                      <a:pt x="194" y="260"/>
                    </a:lnTo>
                    <a:lnTo>
                      <a:pt x="180" y="276"/>
                    </a:lnTo>
                    <a:lnTo>
                      <a:pt x="166" y="288"/>
                    </a:lnTo>
                    <a:lnTo>
                      <a:pt x="148" y="298"/>
                    </a:lnTo>
                    <a:lnTo>
                      <a:pt x="128" y="304"/>
                    </a:lnTo>
                    <a:lnTo>
                      <a:pt x="108" y="306"/>
                    </a:lnTo>
                    <a:lnTo>
                      <a:pt x="108" y="306"/>
                    </a:lnTo>
                    <a:close/>
                    <a:moveTo>
                      <a:pt x="192" y="68"/>
                    </a:moveTo>
                    <a:lnTo>
                      <a:pt x="192" y="98"/>
                    </a:lnTo>
                    <a:lnTo>
                      <a:pt x="212" y="98"/>
                    </a:lnTo>
                    <a:lnTo>
                      <a:pt x="212" y="68"/>
                    </a:lnTo>
                    <a:lnTo>
                      <a:pt x="212" y="68"/>
                    </a:lnTo>
                    <a:lnTo>
                      <a:pt x="222" y="64"/>
                    </a:lnTo>
                    <a:lnTo>
                      <a:pt x="230" y="56"/>
                    </a:lnTo>
                    <a:lnTo>
                      <a:pt x="236" y="46"/>
                    </a:lnTo>
                    <a:lnTo>
                      <a:pt x="236" y="34"/>
                    </a:lnTo>
                    <a:lnTo>
                      <a:pt x="236" y="34"/>
                    </a:lnTo>
                    <a:lnTo>
                      <a:pt x="236" y="28"/>
                    </a:lnTo>
                    <a:lnTo>
                      <a:pt x="234" y="22"/>
                    </a:lnTo>
                    <a:lnTo>
                      <a:pt x="230" y="16"/>
                    </a:lnTo>
                    <a:lnTo>
                      <a:pt x="226" y="10"/>
                    </a:lnTo>
                    <a:lnTo>
                      <a:pt x="222" y="6"/>
                    </a:lnTo>
                    <a:lnTo>
                      <a:pt x="216" y="2"/>
                    </a:lnTo>
                    <a:lnTo>
                      <a:pt x="208" y="0"/>
                    </a:lnTo>
                    <a:lnTo>
                      <a:pt x="202" y="0"/>
                    </a:lnTo>
                    <a:lnTo>
                      <a:pt x="202" y="0"/>
                    </a:lnTo>
                    <a:lnTo>
                      <a:pt x="194" y="0"/>
                    </a:lnTo>
                    <a:lnTo>
                      <a:pt x="188" y="2"/>
                    </a:lnTo>
                    <a:lnTo>
                      <a:pt x="182" y="6"/>
                    </a:lnTo>
                    <a:lnTo>
                      <a:pt x="176" y="10"/>
                    </a:lnTo>
                    <a:lnTo>
                      <a:pt x="172" y="16"/>
                    </a:lnTo>
                    <a:lnTo>
                      <a:pt x="168" y="22"/>
                    </a:lnTo>
                    <a:lnTo>
                      <a:pt x="166" y="28"/>
                    </a:lnTo>
                    <a:lnTo>
                      <a:pt x="166" y="34"/>
                    </a:lnTo>
                    <a:lnTo>
                      <a:pt x="166" y="34"/>
                    </a:lnTo>
                    <a:lnTo>
                      <a:pt x="168" y="46"/>
                    </a:lnTo>
                    <a:lnTo>
                      <a:pt x="174" y="56"/>
                    </a:lnTo>
                    <a:lnTo>
                      <a:pt x="182" y="64"/>
                    </a:lnTo>
                    <a:lnTo>
                      <a:pt x="192" y="68"/>
                    </a:lnTo>
                    <a:lnTo>
                      <a:pt x="192" y="68"/>
                    </a:lnTo>
                    <a:close/>
                    <a:moveTo>
                      <a:pt x="202" y="20"/>
                    </a:moveTo>
                    <a:lnTo>
                      <a:pt x="202" y="20"/>
                    </a:lnTo>
                    <a:lnTo>
                      <a:pt x="208" y="20"/>
                    </a:lnTo>
                    <a:lnTo>
                      <a:pt x="212" y="24"/>
                    </a:lnTo>
                    <a:lnTo>
                      <a:pt x="216" y="28"/>
                    </a:lnTo>
                    <a:lnTo>
                      <a:pt x="216" y="34"/>
                    </a:lnTo>
                    <a:lnTo>
                      <a:pt x="216" y="34"/>
                    </a:lnTo>
                    <a:lnTo>
                      <a:pt x="216" y="40"/>
                    </a:lnTo>
                    <a:lnTo>
                      <a:pt x="212" y="46"/>
                    </a:lnTo>
                    <a:lnTo>
                      <a:pt x="208" y="50"/>
                    </a:lnTo>
                    <a:lnTo>
                      <a:pt x="202" y="50"/>
                    </a:lnTo>
                    <a:lnTo>
                      <a:pt x="202" y="50"/>
                    </a:lnTo>
                    <a:lnTo>
                      <a:pt x="196" y="50"/>
                    </a:lnTo>
                    <a:lnTo>
                      <a:pt x="190" y="46"/>
                    </a:lnTo>
                    <a:lnTo>
                      <a:pt x="188" y="40"/>
                    </a:lnTo>
                    <a:lnTo>
                      <a:pt x="186" y="34"/>
                    </a:lnTo>
                    <a:lnTo>
                      <a:pt x="186" y="34"/>
                    </a:lnTo>
                    <a:lnTo>
                      <a:pt x="188" y="28"/>
                    </a:lnTo>
                    <a:lnTo>
                      <a:pt x="190" y="24"/>
                    </a:lnTo>
                    <a:lnTo>
                      <a:pt x="196" y="20"/>
                    </a:lnTo>
                    <a:lnTo>
                      <a:pt x="202" y="20"/>
                    </a:lnTo>
                    <a:lnTo>
                      <a:pt x="202" y="20"/>
                    </a:lnTo>
                    <a:close/>
                    <a:moveTo>
                      <a:pt x="10" y="118"/>
                    </a:moveTo>
                    <a:lnTo>
                      <a:pt x="274" y="118"/>
                    </a:lnTo>
                    <a:lnTo>
                      <a:pt x="274" y="138"/>
                    </a:lnTo>
                    <a:lnTo>
                      <a:pt x="2" y="138"/>
                    </a:lnTo>
                    <a:lnTo>
                      <a:pt x="2" y="138"/>
                    </a:lnTo>
                    <a:lnTo>
                      <a:pt x="10" y="118"/>
                    </a:lnTo>
                    <a:lnTo>
                      <a:pt x="10" y="1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Univers for KPMG" panose="020B0603020202020204" pitchFamily="34" charset="0"/>
                  <a:ea typeface="+mn-ea"/>
                  <a:cs typeface="+mn-cs"/>
                </a:endParaRPr>
              </a:p>
            </p:txBody>
          </p:sp>
        </p:grpSp>
      </p:grpSp>
      <p:sp>
        <p:nvSpPr>
          <p:cNvPr id="65" name="15 Rectángulo redondeado">
            <a:extLst>
              <a:ext uri="{FF2B5EF4-FFF2-40B4-BE49-F238E27FC236}">
                <a16:creationId xmlns:a16="http://schemas.microsoft.com/office/drawing/2014/main" id="{57B65ECB-5D5B-41B8-8B78-05E05096C0ED}"/>
              </a:ext>
            </a:extLst>
          </p:cNvPr>
          <p:cNvSpPr/>
          <p:nvPr/>
        </p:nvSpPr>
        <p:spPr>
          <a:xfrm>
            <a:off x="10092536" y="1036475"/>
            <a:ext cx="828000" cy="288000"/>
          </a:xfrm>
          <a:prstGeom prst="roundRect">
            <a:avLst/>
          </a:prstGeom>
          <a:solidFill>
            <a:schemeClr val="accent3"/>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Total</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000" b="1" kern="0" dirty="0">
                <a:solidFill>
                  <a:srgbClr val="FFFFFF"/>
                </a:solidFill>
                <a:latin typeface="Univers for KPMG" panose="020B0603020202020204" pitchFamily="34" charset="0"/>
                <a:cs typeface="Arial" pitchFamily="34" charset="0"/>
              </a:rPr>
              <a:t>1,52</a:t>
            </a:r>
            <a:r>
              <a:rPr lang="es-ES_tradnl" sz="900" b="1" kern="0" dirty="0">
                <a:solidFill>
                  <a:srgbClr val="FFFFFF"/>
                </a:solidFill>
                <a:latin typeface="Univers for KPMG" panose="020B0603020202020204" pitchFamily="34" charset="0"/>
                <a:cs typeface="Arial" pitchFamily="34" charset="0"/>
              </a:rPr>
              <a:t> </a:t>
            </a:r>
            <a:r>
              <a:rPr kumimoji="0" lang="es-ES_tradnl" sz="900" b="1" i="0" u="none" strike="noStrike" kern="0" cap="none" spc="0" normalizeH="0" baseline="0" noProof="0" dirty="0" err="1">
                <a:ln>
                  <a:noFill/>
                </a:ln>
                <a:solidFill>
                  <a:srgbClr val="FFFFFF"/>
                </a:solidFill>
                <a:effectLst/>
                <a:uLnTx/>
                <a:uFillTx/>
                <a:latin typeface="Univers for KPMG" panose="020B0603020202020204" pitchFamily="34" charset="0"/>
                <a:ea typeface="+mn-ea"/>
                <a:cs typeface="Arial" pitchFamily="34" charset="0"/>
              </a:rPr>
              <a:t>FTEs</a:t>
            </a:r>
            <a:endParaRPr kumimoji="0" lang="es-ES_tradnl" sz="9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endParaRPr>
          </a:p>
        </p:txBody>
      </p:sp>
      <p:sp>
        <p:nvSpPr>
          <p:cNvPr id="59" name="15 Rectángulo redondeado"/>
          <p:cNvSpPr/>
          <p:nvPr/>
        </p:nvSpPr>
        <p:spPr>
          <a:xfrm>
            <a:off x="8640214" y="1036475"/>
            <a:ext cx="1476000" cy="288000"/>
          </a:xfrm>
          <a:prstGeom prst="roundRect">
            <a:avLst/>
          </a:prstGeom>
          <a:solidFill>
            <a:schemeClr val="accent4"/>
          </a:solidFill>
          <a:ln w="9525" cap="flat" cmpd="sng" algn="ctr">
            <a:solidFill>
              <a:srgbClr val="E2E2E2"/>
            </a:solidFill>
            <a:prstDash val="solid"/>
          </a:ln>
          <a:effectLst/>
        </p:spPr>
        <p:txBody>
          <a:bodyPr lIns="360000" tIns="90000" rIns="108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1" i="0" u="none" strike="noStrike" kern="0" cap="none" spc="0" normalizeH="0" baseline="0" noProof="0" dirty="0" err="1">
                <a:ln>
                  <a:noFill/>
                </a:ln>
                <a:solidFill>
                  <a:srgbClr val="FFFFFF"/>
                </a:solidFill>
                <a:effectLst/>
                <a:uLnTx/>
                <a:uFillTx/>
                <a:latin typeface="Univers for KPMG" panose="020B0603020202020204" pitchFamily="34" charset="0"/>
                <a:ea typeface="+mn-ea"/>
                <a:cs typeface="Arial" pitchFamily="34" charset="0"/>
              </a:rPr>
              <a:t>FTEs</a:t>
            </a:r>
            <a:endParaRPr kumimoji="0" lang="es-ES_tradnl" sz="9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endParaRPr>
          </a:p>
        </p:txBody>
      </p:sp>
      <p:grpSp>
        <p:nvGrpSpPr>
          <p:cNvPr id="7" name="Group 6"/>
          <p:cNvGrpSpPr/>
          <p:nvPr/>
        </p:nvGrpSpPr>
        <p:grpSpPr>
          <a:xfrm>
            <a:off x="8565816" y="902264"/>
            <a:ext cx="432000" cy="432000"/>
            <a:chOff x="8321884" y="855203"/>
            <a:chExt cx="432000" cy="432000"/>
          </a:xfrm>
        </p:grpSpPr>
        <p:sp>
          <p:nvSpPr>
            <p:cNvPr id="99" name="Oval 98"/>
            <p:cNvSpPr/>
            <p:nvPr/>
          </p:nvSpPr>
          <p:spPr>
            <a:xfrm>
              <a:off x="8321884" y="855203"/>
              <a:ext cx="432000" cy="432000"/>
            </a:xfrm>
            <a:prstGeom prst="ellipse">
              <a:avLst/>
            </a:prstGeom>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05" name="Freeform 4851"/>
            <p:cNvSpPr>
              <a:spLocks noEditPoints="1"/>
            </p:cNvSpPr>
            <p:nvPr/>
          </p:nvSpPr>
          <p:spPr bwMode="auto">
            <a:xfrm>
              <a:off x="8403425" y="970313"/>
              <a:ext cx="258724" cy="218603"/>
            </a:xfrm>
            <a:custGeom>
              <a:avLst/>
              <a:gdLst>
                <a:gd name="T0" fmla="*/ 248 w 360"/>
                <a:gd name="T1" fmla="*/ 8 h 380"/>
                <a:gd name="T2" fmla="*/ 274 w 360"/>
                <a:gd name="T3" fmla="*/ 0 h 380"/>
                <a:gd name="T4" fmla="*/ 298 w 360"/>
                <a:gd name="T5" fmla="*/ 28 h 380"/>
                <a:gd name="T6" fmla="*/ 280 w 360"/>
                <a:gd name="T7" fmla="*/ 56 h 380"/>
                <a:gd name="T8" fmla="*/ 258 w 360"/>
                <a:gd name="T9" fmla="*/ 56 h 380"/>
                <a:gd name="T10" fmla="*/ 240 w 360"/>
                <a:gd name="T11" fmla="*/ 28 h 380"/>
                <a:gd name="T12" fmla="*/ 344 w 360"/>
                <a:gd name="T13" fmla="*/ 88 h 380"/>
                <a:gd name="T14" fmla="*/ 288 w 360"/>
                <a:gd name="T15" fmla="*/ 68 h 380"/>
                <a:gd name="T16" fmla="*/ 214 w 360"/>
                <a:gd name="T17" fmla="*/ 70 h 380"/>
                <a:gd name="T18" fmla="*/ 194 w 360"/>
                <a:gd name="T19" fmla="*/ 90 h 380"/>
                <a:gd name="T20" fmla="*/ 224 w 360"/>
                <a:gd name="T21" fmla="*/ 114 h 380"/>
                <a:gd name="T22" fmla="*/ 248 w 360"/>
                <a:gd name="T23" fmla="*/ 166 h 380"/>
                <a:gd name="T24" fmla="*/ 234 w 360"/>
                <a:gd name="T25" fmla="*/ 208 h 380"/>
                <a:gd name="T26" fmla="*/ 278 w 360"/>
                <a:gd name="T27" fmla="*/ 214 h 380"/>
                <a:gd name="T28" fmla="*/ 310 w 360"/>
                <a:gd name="T29" fmla="*/ 244 h 380"/>
                <a:gd name="T30" fmla="*/ 332 w 360"/>
                <a:gd name="T31" fmla="*/ 200 h 380"/>
                <a:gd name="T32" fmla="*/ 348 w 360"/>
                <a:gd name="T33" fmla="*/ 208 h 380"/>
                <a:gd name="T34" fmla="*/ 360 w 360"/>
                <a:gd name="T35" fmla="*/ 190 h 380"/>
                <a:gd name="T36" fmla="*/ 102 w 360"/>
                <a:gd name="T37" fmla="*/ 56 h 380"/>
                <a:gd name="T38" fmla="*/ 120 w 360"/>
                <a:gd name="T39" fmla="*/ 28 h 380"/>
                <a:gd name="T40" fmla="*/ 98 w 360"/>
                <a:gd name="T41" fmla="*/ 0 h 380"/>
                <a:gd name="T42" fmla="*/ 70 w 360"/>
                <a:gd name="T43" fmla="*/ 8 h 380"/>
                <a:gd name="T44" fmla="*/ 62 w 360"/>
                <a:gd name="T45" fmla="*/ 34 h 380"/>
                <a:gd name="T46" fmla="*/ 92 w 360"/>
                <a:gd name="T47" fmla="*/ 58 h 380"/>
                <a:gd name="T48" fmla="*/ 50 w 360"/>
                <a:gd name="T49" fmla="*/ 244 h 380"/>
                <a:gd name="T50" fmla="*/ 74 w 360"/>
                <a:gd name="T51" fmla="*/ 218 h 380"/>
                <a:gd name="T52" fmla="*/ 126 w 360"/>
                <a:gd name="T53" fmla="*/ 208 h 380"/>
                <a:gd name="T54" fmla="*/ 112 w 360"/>
                <a:gd name="T55" fmla="*/ 166 h 380"/>
                <a:gd name="T56" fmla="*/ 128 w 360"/>
                <a:gd name="T57" fmla="*/ 122 h 380"/>
                <a:gd name="T58" fmla="*/ 166 w 360"/>
                <a:gd name="T59" fmla="*/ 90 h 380"/>
                <a:gd name="T60" fmla="*/ 154 w 360"/>
                <a:gd name="T61" fmla="*/ 74 h 380"/>
                <a:gd name="T62" fmla="*/ 72 w 360"/>
                <a:gd name="T63" fmla="*/ 68 h 380"/>
                <a:gd name="T64" fmla="*/ 20 w 360"/>
                <a:gd name="T65" fmla="*/ 80 h 380"/>
                <a:gd name="T66" fmla="*/ 0 w 360"/>
                <a:gd name="T67" fmla="*/ 190 h 380"/>
                <a:gd name="T68" fmla="*/ 12 w 360"/>
                <a:gd name="T69" fmla="*/ 208 h 380"/>
                <a:gd name="T70" fmla="*/ 28 w 360"/>
                <a:gd name="T71" fmla="*/ 200 h 380"/>
                <a:gd name="T72" fmla="*/ 170 w 360"/>
                <a:gd name="T73" fmla="*/ 118 h 380"/>
                <a:gd name="T74" fmla="*/ 136 w 360"/>
                <a:gd name="T75" fmla="*/ 146 h 380"/>
                <a:gd name="T76" fmla="*/ 136 w 360"/>
                <a:gd name="T77" fmla="*/ 184 h 380"/>
                <a:gd name="T78" fmla="*/ 170 w 360"/>
                <a:gd name="T79" fmla="*/ 214 h 380"/>
                <a:gd name="T80" fmla="*/ 208 w 360"/>
                <a:gd name="T81" fmla="*/ 206 h 380"/>
                <a:gd name="T82" fmla="*/ 228 w 360"/>
                <a:gd name="T83" fmla="*/ 166 h 380"/>
                <a:gd name="T84" fmla="*/ 214 w 360"/>
                <a:gd name="T85" fmla="*/ 132 h 380"/>
                <a:gd name="T86" fmla="*/ 296 w 360"/>
                <a:gd name="T87" fmla="*/ 260 h 380"/>
                <a:gd name="T88" fmla="*/ 288 w 360"/>
                <a:gd name="T89" fmla="*/ 246 h 380"/>
                <a:gd name="T90" fmla="*/ 180 w 360"/>
                <a:gd name="T91" fmla="*/ 278 h 380"/>
                <a:gd name="T92" fmla="*/ 82 w 360"/>
                <a:gd name="T93" fmla="*/ 236 h 380"/>
                <a:gd name="T94" fmla="*/ 64 w 360"/>
                <a:gd name="T95" fmla="*/ 260 h 380"/>
                <a:gd name="T96" fmla="*/ 106 w 360"/>
                <a:gd name="T97" fmla="*/ 304 h 380"/>
                <a:gd name="T98" fmla="*/ 146 w 360"/>
                <a:gd name="T99" fmla="*/ 378 h 380"/>
                <a:gd name="T100" fmla="*/ 214 w 360"/>
                <a:gd name="T101" fmla="*/ 378 h 380"/>
                <a:gd name="T102" fmla="*/ 264 w 360"/>
                <a:gd name="T103" fmla="*/ 36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0" h="380">
                  <a:moveTo>
                    <a:pt x="240" y="28"/>
                  </a:moveTo>
                  <a:lnTo>
                    <a:pt x="240" y="28"/>
                  </a:lnTo>
                  <a:lnTo>
                    <a:pt x="240" y="22"/>
                  </a:lnTo>
                  <a:lnTo>
                    <a:pt x="242" y="18"/>
                  </a:lnTo>
                  <a:lnTo>
                    <a:pt x="248" y="8"/>
                  </a:lnTo>
                  <a:lnTo>
                    <a:pt x="258" y="2"/>
                  </a:lnTo>
                  <a:lnTo>
                    <a:pt x="262" y="0"/>
                  </a:lnTo>
                  <a:lnTo>
                    <a:pt x="268" y="0"/>
                  </a:lnTo>
                  <a:lnTo>
                    <a:pt x="268" y="0"/>
                  </a:lnTo>
                  <a:lnTo>
                    <a:pt x="274" y="0"/>
                  </a:lnTo>
                  <a:lnTo>
                    <a:pt x="280" y="2"/>
                  </a:lnTo>
                  <a:lnTo>
                    <a:pt x="290" y="8"/>
                  </a:lnTo>
                  <a:lnTo>
                    <a:pt x="296" y="18"/>
                  </a:lnTo>
                  <a:lnTo>
                    <a:pt x="298" y="22"/>
                  </a:lnTo>
                  <a:lnTo>
                    <a:pt x="298" y="28"/>
                  </a:lnTo>
                  <a:lnTo>
                    <a:pt x="298" y="28"/>
                  </a:lnTo>
                  <a:lnTo>
                    <a:pt x="298" y="34"/>
                  </a:lnTo>
                  <a:lnTo>
                    <a:pt x="296" y="40"/>
                  </a:lnTo>
                  <a:lnTo>
                    <a:pt x="290" y="50"/>
                  </a:lnTo>
                  <a:lnTo>
                    <a:pt x="280" y="56"/>
                  </a:lnTo>
                  <a:lnTo>
                    <a:pt x="274" y="58"/>
                  </a:lnTo>
                  <a:lnTo>
                    <a:pt x="268" y="58"/>
                  </a:lnTo>
                  <a:lnTo>
                    <a:pt x="268" y="58"/>
                  </a:lnTo>
                  <a:lnTo>
                    <a:pt x="262" y="58"/>
                  </a:lnTo>
                  <a:lnTo>
                    <a:pt x="258" y="56"/>
                  </a:lnTo>
                  <a:lnTo>
                    <a:pt x="248" y="50"/>
                  </a:lnTo>
                  <a:lnTo>
                    <a:pt x="242" y="40"/>
                  </a:lnTo>
                  <a:lnTo>
                    <a:pt x="240" y="34"/>
                  </a:lnTo>
                  <a:lnTo>
                    <a:pt x="240" y="28"/>
                  </a:lnTo>
                  <a:lnTo>
                    <a:pt x="240" y="28"/>
                  </a:lnTo>
                  <a:close/>
                  <a:moveTo>
                    <a:pt x="360" y="190"/>
                  </a:moveTo>
                  <a:lnTo>
                    <a:pt x="344" y="90"/>
                  </a:lnTo>
                  <a:lnTo>
                    <a:pt x="344" y="90"/>
                  </a:lnTo>
                  <a:lnTo>
                    <a:pt x="344" y="88"/>
                  </a:lnTo>
                  <a:lnTo>
                    <a:pt x="344" y="88"/>
                  </a:lnTo>
                  <a:lnTo>
                    <a:pt x="340" y="80"/>
                  </a:lnTo>
                  <a:lnTo>
                    <a:pt x="332" y="74"/>
                  </a:lnTo>
                  <a:lnTo>
                    <a:pt x="324" y="70"/>
                  </a:lnTo>
                  <a:lnTo>
                    <a:pt x="314" y="68"/>
                  </a:lnTo>
                  <a:lnTo>
                    <a:pt x="288" y="68"/>
                  </a:lnTo>
                  <a:lnTo>
                    <a:pt x="270" y="102"/>
                  </a:lnTo>
                  <a:lnTo>
                    <a:pt x="250" y="68"/>
                  </a:lnTo>
                  <a:lnTo>
                    <a:pt x="222" y="68"/>
                  </a:lnTo>
                  <a:lnTo>
                    <a:pt x="222" y="68"/>
                  </a:lnTo>
                  <a:lnTo>
                    <a:pt x="214" y="70"/>
                  </a:lnTo>
                  <a:lnTo>
                    <a:pt x="206" y="74"/>
                  </a:lnTo>
                  <a:lnTo>
                    <a:pt x="198" y="80"/>
                  </a:lnTo>
                  <a:lnTo>
                    <a:pt x="194" y="88"/>
                  </a:lnTo>
                  <a:lnTo>
                    <a:pt x="194" y="88"/>
                  </a:lnTo>
                  <a:lnTo>
                    <a:pt x="194" y="90"/>
                  </a:lnTo>
                  <a:lnTo>
                    <a:pt x="192" y="98"/>
                  </a:lnTo>
                  <a:lnTo>
                    <a:pt x="192" y="98"/>
                  </a:lnTo>
                  <a:lnTo>
                    <a:pt x="204" y="102"/>
                  </a:lnTo>
                  <a:lnTo>
                    <a:pt x="214" y="106"/>
                  </a:lnTo>
                  <a:lnTo>
                    <a:pt x="224" y="114"/>
                  </a:lnTo>
                  <a:lnTo>
                    <a:pt x="232" y="122"/>
                  </a:lnTo>
                  <a:lnTo>
                    <a:pt x="240" y="132"/>
                  </a:lnTo>
                  <a:lnTo>
                    <a:pt x="244" y="142"/>
                  </a:lnTo>
                  <a:lnTo>
                    <a:pt x="248" y="154"/>
                  </a:lnTo>
                  <a:lnTo>
                    <a:pt x="248" y="166"/>
                  </a:lnTo>
                  <a:lnTo>
                    <a:pt x="248" y="166"/>
                  </a:lnTo>
                  <a:lnTo>
                    <a:pt x="248" y="178"/>
                  </a:lnTo>
                  <a:lnTo>
                    <a:pt x="246" y="188"/>
                  </a:lnTo>
                  <a:lnTo>
                    <a:pt x="240" y="198"/>
                  </a:lnTo>
                  <a:lnTo>
                    <a:pt x="234" y="208"/>
                  </a:lnTo>
                  <a:lnTo>
                    <a:pt x="250" y="208"/>
                  </a:lnTo>
                  <a:lnTo>
                    <a:pt x="250" y="208"/>
                  </a:lnTo>
                  <a:lnTo>
                    <a:pt x="260" y="208"/>
                  </a:lnTo>
                  <a:lnTo>
                    <a:pt x="270" y="210"/>
                  </a:lnTo>
                  <a:lnTo>
                    <a:pt x="278" y="214"/>
                  </a:lnTo>
                  <a:lnTo>
                    <a:pt x="286" y="218"/>
                  </a:lnTo>
                  <a:lnTo>
                    <a:pt x="294" y="222"/>
                  </a:lnTo>
                  <a:lnTo>
                    <a:pt x="300" y="228"/>
                  </a:lnTo>
                  <a:lnTo>
                    <a:pt x="306" y="236"/>
                  </a:lnTo>
                  <a:lnTo>
                    <a:pt x="310" y="244"/>
                  </a:lnTo>
                  <a:lnTo>
                    <a:pt x="308" y="118"/>
                  </a:lnTo>
                  <a:lnTo>
                    <a:pt x="318" y="118"/>
                  </a:lnTo>
                  <a:lnTo>
                    <a:pt x="330" y="196"/>
                  </a:lnTo>
                  <a:lnTo>
                    <a:pt x="330" y="196"/>
                  </a:lnTo>
                  <a:lnTo>
                    <a:pt x="332" y="200"/>
                  </a:lnTo>
                  <a:lnTo>
                    <a:pt x="336" y="204"/>
                  </a:lnTo>
                  <a:lnTo>
                    <a:pt x="340" y="208"/>
                  </a:lnTo>
                  <a:lnTo>
                    <a:pt x="346" y="208"/>
                  </a:lnTo>
                  <a:lnTo>
                    <a:pt x="346" y="208"/>
                  </a:lnTo>
                  <a:lnTo>
                    <a:pt x="348" y="208"/>
                  </a:lnTo>
                  <a:lnTo>
                    <a:pt x="348" y="208"/>
                  </a:lnTo>
                  <a:lnTo>
                    <a:pt x="354" y="206"/>
                  </a:lnTo>
                  <a:lnTo>
                    <a:pt x="358" y="202"/>
                  </a:lnTo>
                  <a:lnTo>
                    <a:pt x="360" y="196"/>
                  </a:lnTo>
                  <a:lnTo>
                    <a:pt x="360" y="190"/>
                  </a:lnTo>
                  <a:lnTo>
                    <a:pt x="360" y="190"/>
                  </a:lnTo>
                  <a:close/>
                  <a:moveTo>
                    <a:pt x="92" y="58"/>
                  </a:moveTo>
                  <a:lnTo>
                    <a:pt x="92" y="58"/>
                  </a:lnTo>
                  <a:lnTo>
                    <a:pt x="98" y="58"/>
                  </a:lnTo>
                  <a:lnTo>
                    <a:pt x="102" y="56"/>
                  </a:lnTo>
                  <a:lnTo>
                    <a:pt x="112" y="50"/>
                  </a:lnTo>
                  <a:lnTo>
                    <a:pt x="118" y="40"/>
                  </a:lnTo>
                  <a:lnTo>
                    <a:pt x="120" y="34"/>
                  </a:lnTo>
                  <a:lnTo>
                    <a:pt x="120" y="28"/>
                  </a:lnTo>
                  <a:lnTo>
                    <a:pt x="120" y="28"/>
                  </a:lnTo>
                  <a:lnTo>
                    <a:pt x="120" y="22"/>
                  </a:lnTo>
                  <a:lnTo>
                    <a:pt x="118" y="18"/>
                  </a:lnTo>
                  <a:lnTo>
                    <a:pt x="112" y="8"/>
                  </a:lnTo>
                  <a:lnTo>
                    <a:pt x="102" y="2"/>
                  </a:lnTo>
                  <a:lnTo>
                    <a:pt x="98" y="0"/>
                  </a:lnTo>
                  <a:lnTo>
                    <a:pt x="92" y="0"/>
                  </a:lnTo>
                  <a:lnTo>
                    <a:pt x="92" y="0"/>
                  </a:lnTo>
                  <a:lnTo>
                    <a:pt x="86" y="0"/>
                  </a:lnTo>
                  <a:lnTo>
                    <a:pt x="80" y="2"/>
                  </a:lnTo>
                  <a:lnTo>
                    <a:pt x="70" y="8"/>
                  </a:lnTo>
                  <a:lnTo>
                    <a:pt x="64" y="18"/>
                  </a:lnTo>
                  <a:lnTo>
                    <a:pt x="62" y="22"/>
                  </a:lnTo>
                  <a:lnTo>
                    <a:pt x="62" y="28"/>
                  </a:lnTo>
                  <a:lnTo>
                    <a:pt x="62" y="28"/>
                  </a:lnTo>
                  <a:lnTo>
                    <a:pt x="62" y="34"/>
                  </a:lnTo>
                  <a:lnTo>
                    <a:pt x="64" y="40"/>
                  </a:lnTo>
                  <a:lnTo>
                    <a:pt x="70" y="50"/>
                  </a:lnTo>
                  <a:lnTo>
                    <a:pt x="80" y="56"/>
                  </a:lnTo>
                  <a:lnTo>
                    <a:pt x="86" y="58"/>
                  </a:lnTo>
                  <a:lnTo>
                    <a:pt x="92" y="58"/>
                  </a:lnTo>
                  <a:lnTo>
                    <a:pt x="92" y="58"/>
                  </a:lnTo>
                  <a:close/>
                  <a:moveTo>
                    <a:pt x="30" y="196"/>
                  </a:moveTo>
                  <a:lnTo>
                    <a:pt x="42" y="118"/>
                  </a:lnTo>
                  <a:lnTo>
                    <a:pt x="52" y="118"/>
                  </a:lnTo>
                  <a:lnTo>
                    <a:pt x="50" y="244"/>
                  </a:lnTo>
                  <a:lnTo>
                    <a:pt x="50" y="244"/>
                  </a:lnTo>
                  <a:lnTo>
                    <a:pt x="54" y="236"/>
                  </a:lnTo>
                  <a:lnTo>
                    <a:pt x="60" y="228"/>
                  </a:lnTo>
                  <a:lnTo>
                    <a:pt x="66" y="222"/>
                  </a:lnTo>
                  <a:lnTo>
                    <a:pt x="74" y="218"/>
                  </a:lnTo>
                  <a:lnTo>
                    <a:pt x="82" y="214"/>
                  </a:lnTo>
                  <a:lnTo>
                    <a:pt x="90" y="210"/>
                  </a:lnTo>
                  <a:lnTo>
                    <a:pt x="100" y="208"/>
                  </a:lnTo>
                  <a:lnTo>
                    <a:pt x="110" y="208"/>
                  </a:lnTo>
                  <a:lnTo>
                    <a:pt x="126" y="208"/>
                  </a:lnTo>
                  <a:lnTo>
                    <a:pt x="126" y="208"/>
                  </a:lnTo>
                  <a:lnTo>
                    <a:pt x="120" y="198"/>
                  </a:lnTo>
                  <a:lnTo>
                    <a:pt x="114" y="188"/>
                  </a:lnTo>
                  <a:lnTo>
                    <a:pt x="112" y="178"/>
                  </a:lnTo>
                  <a:lnTo>
                    <a:pt x="112" y="166"/>
                  </a:lnTo>
                  <a:lnTo>
                    <a:pt x="112" y="166"/>
                  </a:lnTo>
                  <a:lnTo>
                    <a:pt x="112" y="154"/>
                  </a:lnTo>
                  <a:lnTo>
                    <a:pt x="116" y="142"/>
                  </a:lnTo>
                  <a:lnTo>
                    <a:pt x="120" y="132"/>
                  </a:lnTo>
                  <a:lnTo>
                    <a:pt x="128" y="122"/>
                  </a:lnTo>
                  <a:lnTo>
                    <a:pt x="136" y="114"/>
                  </a:lnTo>
                  <a:lnTo>
                    <a:pt x="146" y="106"/>
                  </a:lnTo>
                  <a:lnTo>
                    <a:pt x="156" y="102"/>
                  </a:lnTo>
                  <a:lnTo>
                    <a:pt x="168" y="98"/>
                  </a:lnTo>
                  <a:lnTo>
                    <a:pt x="166" y="90"/>
                  </a:lnTo>
                  <a:lnTo>
                    <a:pt x="166" y="90"/>
                  </a:lnTo>
                  <a:lnTo>
                    <a:pt x="166" y="88"/>
                  </a:lnTo>
                  <a:lnTo>
                    <a:pt x="166" y="88"/>
                  </a:lnTo>
                  <a:lnTo>
                    <a:pt x="162" y="80"/>
                  </a:lnTo>
                  <a:lnTo>
                    <a:pt x="154" y="74"/>
                  </a:lnTo>
                  <a:lnTo>
                    <a:pt x="146" y="70"/>
                  </a:lnTo>
                  <a:lnTo>
                    <a:pt x="138" y="68"/>
                  </a:lnTo>
                  <a:lnTo>
                    <a:pt x="110" y="68"/>
                  </a:lnTo>
                  <a:lnTo>
                    <a:pt x="90" y="102"/>
                  </a:lnTo>
                  <a:lnTo>
                    <a:pt x="72" y="68"/>
                  </a:lnTo>
                  <a:lnTo>
                    <a:pt x="46" y="68"/>
                  </a:lnTo>
                  <a:lnTo>
                    <a:pt x="46" y="68"/>
                  </a:lnTo>
                  <a:lnTo>
                    <a:pt x="36" y="70"/>
                  </a:lnTo>
                  <a:lnTo>
                    <a:pt x="28" y="74"/>
                  </a:lnTo>
                  <a:lnTo>
                    <a:pt x="20" y="80"/>
                  </a:lnTo>
                  <a:lnTo>
                    <a:pt x="16" y="88"/>
                  </a:lnTo>
                  <a:lnTo>
                    <a:pt x="16" y="88"/>
                  </a:lnTo>
                  <a:lnTo>
                    <a:pt x="16" y="90"/>
                  </a:lnTo>
                  <a:lnTo>
                    <a:pt x="0" y="190"/>
                  </a:lnTo>
                  <a:lnTo>
                    <a:pt x="0" y="190"/>
                  </a:lnTo>
                  <a:lnTo>
                    <a:pt x="0" y="196"/>
                  </a:lnTo>
                  <a:lnTo>
                    <a:pt x="2" y="202"/>
                  </a:lnTo>
                  <a:lnTo>
                    <a:pt x="6" y="206"/>
                  </a:lnTo>
                  <a:lnTo>
                    <a:pt x="12" y="208"/>
                  </a:lnTo>
                  <a:lnTo>
                    <a:pt x="12" y="208"/>
                  </a:lnTo>
                  <a:lnTo>
                    <a:pt x="14" y="208"/>
                  </a:lnTo>
                  <a:lnTo>
                    <a:pt x="14" y="208"/>
                  </a:lnTo>
                  <a:lnTo>
                    <a:pt x="20" y="208"/>
                  </a:lnTo>
                  <a:lnTo>
                    <a:pt x="24" y="204"/>
                  </a:lnTo>
                  <a:lnTo>
                    <a:pt x="28" y="200"/>
                  </a:lnTo>
                  <a:lnTo>
                    <a:pt x="30" y="196"/>
                  </a:lnTo>
                  <a:lnTo>
                    <a:pt x="30" y="196"/>
                  </a:lnTo>
                  <a:close/>
                  <a:moveTo>
                    <a:pt x="180" y="118"/>
                  </a:moveTo>
                  <a:lnTo>
                    <a:pt x="180" y="118"/>
                  </a:lnTo>
                  <a:lnTo>
                    <a:pt x="170" y="118"/>
                  </a:lnTo>
                  <a:lnTo>
                    <a:pt x="162" y="120"/>
                  </a:lnTo>
                  <a:lnTo>
                    <a:pt x="152" y="126"/>
                  </a:lnTo>
                  <a:lnTo>
                    <a:pt x="146" y="132"/>
                  </a:lnTo>
                  <a:lnTo>
                    <a:pt x="140" y="138"/>
                  </a:lnTo>
                  <a:lnTo>
                    <a:pt x="136" y="146"/>
                  </a:lnTo>
                  <a:lnTo>
                    <a:pt x="132" y="156"/>
                  </a:lnTo>
                  <a:lnTo>
                    <a:pt x="132" y="166"/>
                  </a:lnTo>
                  <a:lnTo>
                    <a:pt x="132" y="166"/>
                  </a:lnTo>
                  <a:lnTo>
                    <a:pt x="132" y="176"/>
                  </a:lnTo>
                  <a:lnTo>
                    <a:pt x="136" y="184"/>
                  </a:lnTo>
                  <a:lnTo>
                    <a:pt x="140" y="194"/>
                  </a:lnTo>
                  <a:lnTo>
                    <a:pt x="146" y="200"/>
                  </a:lnTo>
                  <a:lnTo>
                    <a:pt x="152" y="206"/>
                  </a:lnTo>
                  <a:lnTo>
                    <a:pt x="162" y="210"/>
                  </a:lnTo>
                  <a:lnTo>
                    <a:pt x="170" y="214"/>
                  </a:lnTo>
                  <a:lnTo>
                    <a:pt x="180" y="214"/>
                  </a:lnTo>
                  <a:lnTo>
                    <a:pt x="180" y="214"/>
                  </a:lnTo>
                  <a:lnTo>
                    <a:pt x="190" y="214"/>
                  </a:lnTo>
                  <a:lnTo>
                    <a:pt x="200" y="210"/>
                  </a:lnTo>
                  <a:lnTo>
                    <a:pt x="208" y="206"/>
                  </a:lnTo>
                  <a:lnTo>
                    <a:pt x="214" y="200"/>
                  </a:lnTo>
                  <a:lnTo>
                    <a:pt x="220" y="194"/>
                  </a:lnTo>
                  <a:lnTo>
                    <a:pt x="224" y="184"/>
                  </a:lnTo>
                  <a:lnTo>
                    <a:pt x="228" y="176"/>
                  </a:lnTo>
                  <a:lnTo>
                    <a:pt x="228" y="166"/>
                  </a:lnTo>
                  <a:lnTo>
                    <a:pt x="228" y="166"/>
                  </a:lnTo>
                  <a:lnTo>
                    <a:pt x="228" y="156"/>
                  </a:lnTo>
                  <a:lnTo>
                    <a:pt x="224" y="146"/>
                  </a:lnTo>
                  <a:lnTo>
                    <a:pt x="220" y="138"/>
                  </a:lnTo>
                  <a:lnTo>
                    <a:pt x="214" y="132"/>
                  </a:lnTo>
                  <a:lnTo>
                    <a:pt x="208" y="126"/>
                  </a:lnTo>
                  <a:lnTo>
                    <a:pt x="200" y="120"/>
                  </a:lnTo>
                  <a:lnTo>
                    <a:pt x="190" y="118"/>
                  </a:lnTo>
                  <a:lnTo>
                    <a:pt x="180" y="118"/>
                  </a:lnTo>
                  <a:close/>
                  <a:moveTo>
                    <a:pt x="296" y="260"/>
                  </a:moveTo>
                  <a:lnTo>
                    <a:pt x="296" y="260"/>
                  </a:lnTo>
                  <a:lnTo>
                    <a:pt x="294" y="258"/>
                  </a:lnTo>
                  <a:lnTo>
                    <a:pt x="294" y="258"/>
                  </a:lnTo>
                  <a:lnTo>
                    <a:pt x="292" y="252"/>
                  </a:lnTo>
                  <a:lnTo>
                    <a:pt x="288" y="246"/>
                  </a:lnTo>
                  <a:lnTo>
                    <a:pt x="278" y="236"/>
                  </a:lnTo>
                  <a:lnTo>
                    <a:pt x="266" y="230"/>
                  </a:lnTo>
                  <a:lnTo>
                    <a:pt x="250" y="228"/>
                  </a:lnTo>
                  <a:lnTo>
                    <a:pt x="210" y="228"/>
                  </a:lnTo>
                  <a:lnTo>
                    <a:pt x="180" y="278"/>
                  </a:lnTo>
                  <a:lnTo>
                    <a:pt x="150" y="228"/>
                  </a:lnTo>
                  <a:lnTo>
                    <a:pt x="110" y="228"/>
                  </a:lnTo>
                  <a:lnTo>
                    <a:pt x="110" y="228"/>
                  </a:lnTo>
                  <a:lnTo>
                    <a:pt x="94" y="230"/>
                  </a:lnTo>
                  <a:lnTo>
                    <a:pt x="82" y="236"/>
                  </a:lnTo>
                  <a:lnTo>
                    <a:pt x="72" y="246"/>
                  </a:lnTo>
                  <a:lnTo>
                    <a:pt x="68" y="252"/>
                  </a:lnTo>
                  <a:lnTo>
                    <a:pt x="66" y="258"/>
                  </a:lnTo>
                  <a:lnTo>
                    <a:pt x="66" y="258"/>
                  </a:lnTo>
                  <a:lnTo>
                    <a:pt x="64" y="260"/>
                  </a:lnTo>
                  <a:lnTo>
                    <a:pt x="52" y="336"/>
                  </a:lnTo>
                  <a:lnTo>
                    <a:pt x="52" y="336"/>
                  </a:lnTo>
                  <a:lnTo>
                    <a:pt x="72" y="352"/>
                  </a:lnTo>
                  <a:lnTo>
                    <a:pt x="96" y="362"/>
                  </a:lnTo>
                  <a:lnTo>
                    <a:pt x="106" y="304"/>
                  </a:lnTo>
                  <a:lnTo>
                    <a:pt x="118" y="304"/>
                  </a:lnTo>
                  <a:lnTo>
                    <a:pt x="114" y="370"/>
                  </a:lnTo>
                  <a:lnTo>
                    <a:pt x="114" y="370"/>
                  </a:lnTo>
                  <a:lnTo>
                    <a:pt x="130" y="374"/>
                  </a:lnTo>
                  <a:lnTo>
                    <a:pt x="146" y="378"/>
                  </a:lnTo>
                  <a:lnTo>
                    <a:pt x="162" y="380"/>
                  </a:lnTo>
                  <a:lnTo>
                    <a:pt x="180" y="380"/>
                  </a:lnTo>
                  <a:lnTo>
                    <a:pt x="180" y="380"/>
                  </a:lnTo>
                  <a:lnTo>
                    <a:pt x="196" y="380"/>
                  </a:lnTo>
                  <a:lnTo>
                    <a:pt x="214" y="378"/>
                  </a:lnTo>
                  <a:lnTo>
                    <a:pt x="230" y="374"/>
                  </a:lnTo>
                  <a:lnTo>
                    <a:pt x="246" y="370"/>
                  </a:lnTo>
                  <a:lnTo>
                    <a:pt x="242" y="304"/>
                  </a:lnTo>
                  <a:lnTo>
                    <a:pt x="254" y="304"/>
                  </a:lnTo>
                  <a:lnTo>
                    <a:pt x="264" y="362"/>
                  </a:lnTo>
                  <a:lnTo>
                    <a:pt x="264" y="362"/>
                  </a:lnTo>
                  <a:lnTo>
                    <a:pt x="288" y="350"/>
                  </a:lnTo>
                  <a:lnTo>
                    <a:pt x="308" y="336"/>
                  </a:lnTo>
                  <a:lnTo>
                    <a:pt x="296" y="26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61" name="Oval 60"/>
            <p:cNvSpPr/>
            <p:nvPr/>
          </p:nvSpPr>
          <p:spPr>
            <a:xfrm>
              <a:off x="8321884" y="855203"/>
              <a:ext cx="432000" cy="432000"/>
            </a:xfrm>
            <a:prstGeom prst="ellipse">
              <a:avLst/>
            </a:prstGeom>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63" name="Freeform 4851"/>
            <p:cNvSpPr>
              <a:spLocks noEditPoints="1"/>
            </p:cNvSpPr>
            <p:nvPr/>
          </p:nvSpPr>
          <p:spPr bwMode="auto">
            <a:xfrm>
              <a:off x="8403425" y="970313"/>
              <a:ext cx="258724" cy="218603"/>
            </a:xfrm>
            <a:custGeom>
              <a:avLst/>
              <a:gdLst>
                <a:gd name="T0" fmla="*/ 248 w 360"/>
                <a:gd name="T1" fmla="*/ 8 h 380"/>
                <a:gd name="T2" fmla="*/ 274 w 360"/>
                <a:gd name="T3" fmla="*/ 0 h 380"/>
                <a:gd name="T4" fmla="*/ 298 w 360"/>
                <a:gd name="T5" fmla="*/ 28 h 380"/>
                <a:gd name="T6" fmla="*/ 280 w 360"/>
                <a:gd name="T7" fmla="*/ 56 h 380"/>
                <a:gd name="T8" fmla="*/ 258 w 360"/>
                <a:gd name="T9" fmla="*/ 56 h 380"/>
                <a:gd name="T10" fmla="*/ 240 w 360"/>
                <a:gd name="T11" fmla="*/ 28 h 380"/>
                <a:gd name="T12" fmla="*/ 344 w 360"/>
                <a:gd name="T13" fmla="*/ 88 h 380"/>
                <a:gd name="T14" fmla="*/ 288 w 360"/>
                <a:gd name="T15" fmla="*/ 68 h 380"/>
                <a:gd name="T16" fmla="*/ 214 w 360"/>
                <a:gd name="T17" fmla="*/ 70 h 380"/>
                <a:gd name="T18" fmla="*/ 194 w 360"/>
                <a:gd name="T19" fmla="*/ 90 h 380"/>
                <a:gd name="T20" fmla="*/ 224 w 360"/>
                <a:gd name="T21" fmla="*/ 114 h 380"/>
                <a:gd name="T22" fmla="*/ 248 w 360"/>
                <a:gd name="T23" fmla="*/ 166 h 380"/>
                <a:gd name="T24" fmla="*/ 234 w 360"/>
                <a:gd name="T25" fmla="*/ 208 h 380"/>
                <a:gd name="T26" fmla="*/ 278 w 360"/>
                <a:gd name="T27" fmla="*/ 214 h 380"/>
                <a:gd name="T28" fmla="*/ 310 w 360"/>
                <a:gd name="T29" fmla="*/ 244 h 380"/>
                <a:gd name="T30" fmla="*/ 332 w 360"/>
                <a:gd name="T31" fmla="*/ 200 h 380"/>
                <a:gd name="T32" fmla="*/ 348 w 360"/>
                <a:gd name="T33" fmla="*/ 208 h 380"/>
                <a:gd name="T34" fmla="*/ 360 w 360"/>
                <a:gd name="T35" fmla="*/ 190 h 380"/>
                <a:gd name="T36" fmla="*/ 102 w 360"/>
                <a:gd name="T37" fmla="*/ 56 h 380"/>
                <a:gd name="T38" fmla="*/ 120 w 360"/>
                <a:gd name="T39" fmla="*/ 28 h 380"/>
                <a:gd name="T40" fmla="*/ 98 w 360"/>
                <a:gd name="T41" fmla="*/ 0 h 380"/>
                <a:gd name="T42" fmla="*/ 70 w 360"/>
                <a:gd name="T43" fmla="*/ 8 h 380"/>
                <a:gd name="T44" fmla="*/ 62 w 360"/>
                <a:gd name="T45" fmla="*/ 34 h 380"/>
                <a:gd name="T46" fmla="*/ 92 w 360"/>
                <a:gd name="T47" fmla="*/ 58 h 380"/>
                <a:gd name="T48" fmla="*/ 50 w 360"/>
                <a:gd name="T49" fmla="*/ 244 h 380"/>
                <a:gd name="T50" fmla="*/ 74 w 360"/>
                <a:gd name="T51" fmla="*/ 218 h 380"/>
                <a:gd name="T52" fmla="*/ 126 w 360"/>
                <a:gd name="T53" fmla="*/ 208 h 380"/>
                <a:gd name="T54" fmla="*/ 112 w 360"/>
                <a:gd name="T55" fmla="*/ 166 h 380"/>
                <a:gd name="T56" fmla="*/ 128 w 360"/>
                <a:gd name="T57" fmla="*/ 122 h 380"/>
                <a:gd name="T58" fmla="*/ 166 w 360"/>
                <a:gd name="T59" fmla="*/ 90 h 380"/>
                <a:gd name="T60" fmla="*/ 154 w 360"/>
                <a:gd name="T61" fmla="*/ 74 h 380"/>
                <a:gd name="T62" fmla="*/ 72 w 360"/>
                <a:gd name="T63" fmla="*/ 68 h 380"/>
                <a:gd name="T64" fmla="*/ 20 w 360"/>
                <a:gd name="T65" fmla="*/ 80 h 380"/>
                <a:gd name="T66" fmla="*/ 0 w 360"/>
                <a:gd name="T67" fmla="*/ 190 h 380"/>
                <a:gd name="T68" fmla="*/ 12 w 360"/>
                <a:gd name="T69" fmla="*/ 208 h 380"/>
                <a:gd name="T70" fmla="*/ 28 w 360"/>
                <a:gd name="T71" fmla="*/ 200 h 380"/>
                <a:gd name="T72" fmla="*/ 170 w 360"/>
                <a:gd name="T73" fmla="*/ 118 h 380"/>
                <a:gd name="T74" fmla="*/ 136 w 360"/>
                <a:gd name="T75" fmla="*/ 146 h 380"/>
                <a:gd name="T76" fmla="*/ 136 w 360"/>
                <a:gd name="T77" fmla="*/ 184 h 380"/>
                <a:gd name="T78" fmla="*/ 170 w 360"/>
                <a:gd name="T79" fmla="*/ 214 h 380"/>
                <a:gd name="T80" fmla="*/ 208 w 360"/>
                <a:gd name="T81" fmla="*/ 206 h 380"/>
                <a:gd name="T82" fmla="*/ 228 w 360"/>
                <a:gd name="T83" fmla="*/ 166 h 380"/>
                <a:gd name="T84" fmla="*/ 214 w 360"/>
                <a:gd name="T85" fmla="*/ 132 h 380"/>
                <a:gd name="T86" fmla="*/ 296 w 360"/>
                <a:gd name="T87" fmla="*/ 260 h 380"/>
                <a:gd name="T88" fmla="*/ 288 w 360"/>
                <a:gd name="T89" fmla="*/ 246 h 380"/>
                <a:gd name="T90" fmla="*/ 180 w 360"/>
                <a:gd name="T91" fmla="*/ 278 h 380"/>
                <a:gd name="T92" fmla="*/ 82 w 360"/>
                <a:gd name="T93" fmla="*/ 236 h 380"/>
                <a:gd name="T94" fmla="*/ 64 w 360"/>
                <a:gd name="T95" fmla="*/ 260 h 380"/>
                <a:gd name="T96" fmla="*/ 106 w 360"/>
                <a:gd name="T97" fmla="*/ 304 h 380"/>
                <a:gd name="T98" fmla="*/ 146 w 360"/>
                <a:gd name="T99" fmla="*/ 378 h 380"/>
                <a:gd name="T100" fmla="*/ 214 w 360"/>
                <a:gd name="T101" fmla="*/ 378 h 380"/>
                <a:gd name="T102" fmla="*/ 264 w 360"/>
                <a:gd name="T103" fmla="*/ 36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0" h="380">
                  <a:moveTo>
                    <a:pt x="240" y="28"/>
                  </a:moveTo>
                  <a:lnTo>
                    <a:pt x="240" y="28"/>
                  </a:lnTo>
                  <a:lnTo>
                    <a:pt x="240" y="22"/>
                  </a:lnTo>
                  <a:lnTo>
                    <a:pt x="242" y="18"/>
                  </a:lnTo>
                  <a:lnTo>
                    <a:pt x="248" y="8"/>
                  </a:lnTo>
                  <a:lnTo>
                    <a:pt x="258" y="2"/>
                  </a:lnTo>
                  <a:lnTo>
                    <a:pt x="262" y="0"/>
                  </a:lnTo>
                  <a:lnTo>
                    <a:pt x="268" y="0"/>
                  </a:lnTo>
                  <a:lnTo>
                    <a:pt x="268" y="0"/>
                  </a:lnTo>
                  <a:lnTo>
                    <a:pt x="274" y="0"/>
                  </a:lnTo>
                  <a:lnTo>
                    <a:pt x="280" y="2"/>
                  </a:lnTo>
                  <a:lnTo>
                    <a:pt x="290" y="8"/>
                  </a:lnTo>
                  <a:lnTo>
                    <a:pt x="296" y="18"/>
                  </a:lnTo>
                  <a:lnTo>
                    <a:pt x="298" y="22"/>
                  </a:lnTo>
                  <a:lnTo>
                    <a:pt x="298" y="28"/>
                  </a:lnTo>
                  <a:lnTo>
                    <a:pt x="298" y="28"/>
                  </a:lnTo>
                  <a:lnTo>
                    <a:pt x="298" y="34"/>
                  </a:lnTo>
                  <a:lnTo>
                    <a:pt x="296" y="40"/>
                  </a:lnTo>
                  <a:lnTo>
                    <a:pt x="290" y="50"/>
                  </a:lnTo>
                  <a:lnTo>
                    <a:pt x="280" y="56"/>
                  </a:lnTo>
                  <a:lnTo>
                    <a:pt x="274" y="58"/>
                  </a:lnTo>
                  <a:lnTo>
                    <a:pt x="268" y="58"/>
                  </a:lnTo>
                  <a:lnTo>
                    <a:pt x="268" y="58"/>
                  </a:lnTo>
                  <a:lnTo>
                    <a:pt x="262" y="58"/>
                  </a:lnTo>
                  <a:lnTo>
                    <a:pt x="258" y="56"/>
                  </a:lnTo>
                  <a:lnTo>
                    <a:pt x="248" y="50"/>
                  </a:lnTo>
                  <a:lnTo>
                    <a:pt x="242" y="40"/>
                  </a:lnTo>
                  <a:lnTo>
                    <a:pt x="240" y="34"/>
                  </a:lnTo>
                  <a:lnTo>
                    <a:pt x="240" y="28"/>
                  </a:lnTo>
                  <a:lnTo>
                    <a:pt x="240" y="28"/>
                  </a:lnTo>
                  <a:close/>
                  <a:moveTo>
                    <a:pt x="360" y="190"/>
                  </a:moveTo>
                  <a:lnTo>
                    <a:pt x="344" y="90"/>
                  </a:lnTo>
                  <a:lnTo>
                    <a:pt x="344" y="90"/>
                  </a:lnTo>
                  <a:lnTo>
                    <a:pt x="344" y="88"/>
                  </a:lnTo>
                  <a:lnTo>
                    <a:pt x="344" y="88"/>
                  </a:lnTo>
                  <a:lnTo>
                    <a:pt x="340" y="80"/>
                  </a:lnTo>
                  <a:lnTo>
                    <a:pt x="332" y="74"/>
                  </a:lnTo>
                  <a:lnTo>
                    <a:pt x="324" y="70"/>
                  </a:lnTo>
                  <a:lnTo>
                    <a:pt x="314" y="68"/>
                  </a:lnTo>
                  <a:lnTo>
                    <a:pt x="288" y="68"/>
                  </a:lnTo>
                  <a:lnTo>
                    <a:pt x="270" y="102"/>
                  </a:lnTo>
                  <a:lnTo>
                    <a:pt x="250" y="68"/>
                  </a:lnTo>
                  <a:lnTo>
                    <a:pt x="222" y="68"/>
                  </a:lnTo>
                  <a:lnTo>
                    <a:pt x="222" y="68"/>
                  </a:lnTo>
                  <a:lnTo>
                    <a:pt x="214" y="70"/>
                  </a:lnTo>
                  <a:lnTo>
                    <a:pt x="206" y="74"/>
                  </a:lnTo>
                  <a:lnTo>
                    <a:pt x="198" y="80"/>
                  </a:lnTo>
                  <a:lnTo>
                    <a:pt x="194" y="88"/>
                  </a:lnTo>
                  <a:lnTo>
                    <a:pt x="194" y="88"/>
                  </a:lnTo>
                  <a:lnTo>
                    <a:pt x="194" y="90"/>
                  </a:lnTo>
                  <a:lnTo>
                    <a:pt x="192" y="98"/>
                  </a:lnTo>
                  <a:lnTo>
                    <a:pt x="192" y="98"/>
                  </a:lnTo>
                  <a:lnTo>
                    <a:pt x="204" y="102"/>
                  </a:lnTo>
                  <a:lnTo>
                    <a:pt x="214" y="106"/>
                  </a:lnTo>
                  <a:lnTo>
                    <a:pt x="224" y="114"/>
                  </a:lnTo>
                  <a:lnTo>
                    <a:pt x="232" y="122"/>
                  </a:lnTo>
                  <a:lnTo>
                    <a:pt x="240" y="132"/>
                  </a:lnTo>
                  <a:lnTo>
                    <a:pt x="244" y="142"/>
                  </a:lnTo>
                  <a:lnTo>
                    <a:pt x="248" y="154"/>
                  </a:lnTo>
                  <a:lnTo>
                    <a:pt x="248" y="166"/>
                  </a:lnTo>
                  <a:lnTo>
                    <a:pt x="248" y="166"/>
                  </a:lnTo>
                  <a:lnTo>
                    <a:pt x="248" y="178"/>
                  </a:lnTo>
                  <a:lnTo>
                    <a:pt x="246" y="188"/>
                  </a:lnTo>
                  <a:lnTo>
                    <a:pt x="240" y="198"/>
                  </a:lnTo>
                  <a:lnTo>
                    <a:pt x="234" y="208"/>
                  </a:lnTo>
                  <a:lnTo>
                    <a:pt x="250" y="208"/>
                  </a:lnTo>
                  <a:lnTo>
                    <a:pt x="250" y="208"/>
                  </a:lnTo>
                  <a:lnTo>
                    <a:pt x="260" y="208"/>
                  </a:lnTo>
                  <a:lnTo>
                    <a:pt x="270" y="210"/>
                  </a:lnTo>
                  <a:lnTo>
                    <a:pt x="278" y="214"/>
                  </a:lnTo>
                  <a:lnTo>
                    <a:pt x="286" y="218"/>
                  </a:lnTo>
                  <a:lnTo>
                    <a:pt x="294" y="222"/>
                  </a:lnTo>
                  <a:lnTo>
                    <a:pt x="300" y="228"/>
                  </a:lnTo>
                  <a:lnTo>
                    <a:pt x="306" y="236"/>
                  </a:lnTo>
                  <a:lnTo>
                    <a:pt x="310" y="244"/>
                  </a:lnTo>
                  <a:lnTo>
                    <a:pt x="308" y="118"/>
                  </a:lnTo>
                  <a:lnTo>
                    <a:pt x="318" y="118"/>
                  </a:lnTo>
                  <a:lnTo>
                    <a:pt x="330" y="196"/>
                  </a:lnTo>
                  <a:lnTo>
                    <a:pt x="330" y="196"/>
                  </a:lnTo>
                  <a:lnTo>
                    <a:pt x="332" y="200"/>
                  </a:lnTo>
                  <a:lnTo>
                    <a:pt x="336" y="204"/>
                  </a:lnTo>
                  <a:lnTo>
                    <a:pt x="340" y="208"/>
                  </a:lnTo>
                  <a:lnTo>
                    <a:pt x="346" y="208"/>
                  </a:lnTo>
                  <a:lnTo>
                    <a:pt x="346" y="208"/>
                  </a:lnTo>
                  <a:lnTo>
                    <a:pt x="348" y="208"/>
                  </a:lnTo>
                  <a:lnTo>
                    <a:pt x="348" y="208"/>
                  </a:lnTo>
                  <a:lnTo>
                    <a:pt x="354" y="206"/>
                  </a:lnTo>
                  <a:lnTo>
                    <a:pt x="358" y="202"/>
                  </a:lnTo>
                  <a:lnTo>
                    <a:pt x="360" y="196"/>
                  </a:lnTo>
                  <a:lnTo>
                    <a:pt x="360" y="190"/>
                  </a:lnTo>
                  <a:lnTo>
                    <a:pt x="360" y="190"/>
                  </a:lnTo>
                  <a:close/>
                  <a:moveTo>
                    <a:pt x="92" y="58"/>
                  </a:moveTo>
                  <a:lnTo>
                    <a:pt x="92" y="58"/>
                  </a:lnTo>
                  <a:lnTo>
                    <a:pt x="98" y="58"/>
                  </a:lnTo>
                  <a:lnTo>
                    <a:pt x="102" y="56"/>
                  </a:lnTo>
                  <a:lnTo>
                    <a:pt x="112" y="50"/>
                  </a:lnTo>
                  <a:lnTo>
                    <a:pt x="118" y="40"/>
                  </a:lnTo>
                  <a:lnTo>
                    <a:pt x="120" y="34"/>
                  </a:lnTo>
                  <a:lnTo>
                    <a:pt x="120" y="28"/>
                  </a:lnTo>
                  <a:lnTo>
                    <a:pt x="120" y="28"/>
                  </a:lnTo>
                  <a:lnTo>
                    <a:pt x="120" y="22"/>
                  </a:lnTo>
                  <a:lnTo>
                    <a:pt x="118" y="18"/>
                  </a:lnTo>
                  <a:lnTo>
                    <a:pt x="112" y="8"/>
                  </a:lnTo>
                  <a:lnTo>
                    <a:pt x="102" y="2"/>
                  </a:lnTo>
                  <a:lnTo>
                    <a:pt x="98" y="0"/>
                  </a:lnTo>
                  <a:lnTo>
                    <a:pt x="92" y="0"/>
                  </a:lnTo>
                  <a:lnTo>
                    <a:pt x="92" y="0"/>
                  </a:lnTo>
                  <a:lnTo>
                    <a:pt x="86" y="0"/>
                  </a:lnTo>
                  <a:lnTo>
                    <a:pt x="80" y="2"/>
                  </a:lnTo>
                  <a:lnTo>
                    <a:pt x="70" y="8"/>
                  </a:lnTo>
                  <a:lnTo>
                    <a:pt x="64" y="18"/>
                  </a:lnTo>
                  <a:lnTo>
                    <a:pt x="62" y="22"/>
                  </a:lnTo>
                  <a:lnTo>
                    <a:pt x="62" y="28"/>
                  </a:lnTo>
                  <a:lnTo>
                    <a:pt x="62" y="28"/>
                  </a:lnTo>
                  <a:lnTo>
                    <a:pt x="62" y="34"/>
                  </a:lnTo>
                  <a:lnTo>
                    <a:pt x="64" y="40"/>
                  </a:lnTo>
                  <a:lnTo>
                    <a:pt x="70" y="50"/>
                  </a:lnTo>
                  <a:lnTo>
                    <a:pt x="80" y="56"/>
                  </a:lnTo>
                  <a:lnTo>
                    <a:pt x="86" y="58"/>
                  </a:lnTo>
                  <a:lnTo>
                    <a:pt x="92" y="58"/>
                  </a:lnTo>
                  <a:lnTo>
                    <a:pt x="92" y="58"/>
                  </a:lnTo>
                  <a:close/>
                  <a:moveTo>
                    <a:pt x="30" y="196"/>
                  </a:moveTo>
                  <a:lnTo>
                    <a:pt x="42" y="118"/>
                  </a:lnTo>
                  <a:lnTo>
                    <a:pt x="52" y="118"/>
                  </a:lnTo>
                  <a:lnTo>
                    <a:pt x="50" y="244"/>
                  </a:lnTo>
                  <a:lnTo>
                    <a:pt x="50" y="244"/>
                  </a:lnTo>
                  <a:lnTo>
                    <a:pt x="54" y="236"/>
                  </a:lnTo>
                  <a:lnTo>
                    <a:pt x="60" y="228"/>
                  </a:lnTo>
                  <a:lnTo>
                    <a:pt x="66" y="222"/>
                  </a:lnTo>
                  <a:lnTo>
                    <a:pt x="74" y="218"/>
                  </a:lnTo>
                  <a:lnTo>
                    <a:pt x="82" y="214"/>
                  </a:lnTo>
                  <a:lnTo>
                    <a:pt x="90" y="210"/>
                  </a:lnTo>
                  <a:lnTo>
                    <a:pt x="100" y="208"/>
                  </a:lnTo>
                  <a:lnTo>
                    <a:pt x="110" y="208"/>
                  </a:lnTo>
                  <a:lnTo>
                    <a:pt x="126" y="208"/>
                  </a:lnTo>
                  <a:lnTo>
                    <a:pt x="126" y="208"/>
                  </a:lnTo>
                  <a:lnTo>
                    <a:pt x="120" y="198"/>
                  </a:lnTo>
                  <a:lnTo>
                    <a:pt x="114" y="188"/>
                  </a:lnTo>
                  <a:lnTo>
                    <a:pt x="112" y="178"/>
                  </a:lnTo>
                  <a:lnTo>
                    <a:pt x="112" y="166"/>
                  </a:lnTo>
                  <a:lnTo>
                    <a:pt x="112" y="166"/>
                  </a:lnTo>
                  <a:lnTo>
                    <a:pt x="112" y="154"/>
                  </a:lnTo>
                  <a:lnTo>
                    <a:pt x="116" y="142"/>
                  </a:lnTo>
                  <a:lnTo>
                    <a:pt x="120" y="132"/>
                  </a:lnTo>
                  <a:lnTo>
                    <a:pt x="128" y="122"/>
                  </a:lnTo>
                  <a:lnTo>
                    <a:pt x="136" y="114"/>
                  </a:lnTo>
                  <a:lnTo>
                    <a:pt x="146" y="106"/>
                  </a:lnTo>
                  <a:lnTo>
                    <a:pt x="156" y="102"/>
                  </a:lnTo>
                  <a:lnTo>
                    <a:pt x="168" y="98"/>
                  </a:lnTo>
                  <a:lnTo>
                    <a:pt x="166" y="90"/>
                  </a:lnTo>
                  <a:lnTo>
                    <a:pt x="166" y="90"/>
                  </a:lnTo>
                  <a:lnTo>
                    <a:pt x="166" y="88"/>
                  </a:lnTo>
                  <a:lnTo>
                    <a:pt x="166" y="88"/>
                  </a:lnTo>
                  <a:lnTo>
                    <a:pt x="162" y="80"/>
                  </a:lnTo>
                  <a:lnTo>
                    <a:pt x="154" y="74"/>
                  </a:lnTo>
                  <a:lnTo>
                    <a:pt x="146" y="70"/>
                  </a:lnTo>
                  <a:lnTo>
                    <a:pt x="138" y="68"/>
                  </a:lnTo>
                  <a:lnTo>
                    <a:pt x="110" y="68"/>
                  </a:lnTo>
                  <a:lnTo>
                    <a:pt x="90" y="102"/>
                  </a:lnTo>
                  <a:lnTo>
                    <a:pt x="72" y="68"/>
                  </a:lnTo>
                  <a:lnTo>
                    <a:pt x="46" y="68"/>
                  </a:lnTo>
                  <a:lnTo>
                    <a:pt x="46" y="68"/>
                  </a:lnTo>
                  <a:lnTo>
                    <a:pt x="36" y="70"/>
                  </a:lnTo>
                  <a:lnTo>
                    <a:pt x="28" y="74"/>
                  </a:lnTo>
                  <a:lnTo>
                    <a:pt x="20" y="80"/>
                  </a:lnTo>
                  <a:lnTo>
                    <a:pt x="16" y="88"/>
                  </a:lnTo>
                  <a:lnTo>
                    <a:pt x="16" y="88"/>
                  </a:lnTo>
                  <a:lnTo>
                    <a:pt x="16" y="90"/>
                  </a:lnTo>
                  <a:lnTo>
                    <a:pt x="0" y="190"/>
                  </a:lnTo>
                  <a:lnTo>
                    <a:pt x="0" y="190"/>
                  </a:lnTo>
                  <a:lnTo>
                    <a:pt x="0" y="196"/>
                  </a:lnTo>
                  <a:lnTo>
                    <a:pt x="2" y="202"/>
                  </a:lnTo>
                  <a:lnTo>
                    <a:pt x="6" y="206"/>
                  </a:lnTo>
                  <a:lnTo>
                    <a:pt x="12" y="208"/>
                  </a:lnTo>
                  <a:lnTo>
                    <a:pt x="12" y="208"/>
                  </a:lnTo>
                  <a:lnTo>
                    <a:pt x="14" y="208"/>
                  </a:lnTo>
                  <a:lnTo>
                    <a:pt x="14" y="208"/>
                  </a:lnTo>
                  <a:lnTo>
                    <a:pt x="20" y="208"/>
                  </a:lnTo>
                  <a:lnTo>
                    <a:pt x="24" y="204"/>
                  </a:lnTo>
                  <a:lnTo>
                    <a:pt x="28" y="200"/>
                  </a:lnTo>
                  <a:lnTo>
                    <a:pt x="30" y="196"/>
                  </a:lnTo>
                  <a:lnTo>
                    <a:pt x="30" y="196"/>
                  </a:lnTo>
                  <a:close/>
                  <a:moveTo>
                    <a:pt x="180" y="118"/>
                  </a:moveTo>
                  <a:lnTo>
                    <a:pt x="180" y="118"/>
                  </a:lnTo>
                  <a:lnTo>
                    <a:pt x="170" y="118"/>
                  </a:lnTo>
                  <a:lnTo>
                    <a:pt x="162" y="120"/>
                  </a:lnTo>
                  <a:lnTo>
                    <a:pt x="152" y="126"/>
                  </a:lnTo>
                  <a:lnTo>
                    <a:pt x="146" y="132"/>
                  </a:lnTo>
                  <a:lnTo>
                    <a:pt x="140" y="138"/>
                  </a:lnTo>
                  <a:lnTo>
                    <a:pt x="136" y="146"/>
                  </a:lnTo>
                  <a:lnTo>
                    <a:pt x="132" y="156"/>
                  </a:lnTo>
                  <a:lnTo>
                    <a:pt x="132" y="166"/>
                  </a:lnTo>
                  <a:lnTo>
                    <a:pt x="132" y="166"/>
                  </a:lnTo>
                  <a:lnTo>
                    <a:pt x="132" y="176"/>
                  </a:lnTo>
                  <a:lnTo>
                    <a:pt x="136" y="184"/>
                  </a:lnTo>
                  <a:lnTo>
                    <a:pt x="140" y="194"/>
                  </a:lnTo>
                  <a:lnTo>
                    <a:pt x="146" y="200"/>
                  </a:lnTo>
                  <a:lnTo>
                    <a:pt x="152" y="206"/>
                  </a:lnTo>
                  <a:lnTo>
                    <a:pt x="162" y="210"/>
                  </a:lnTo>
                  <a:lnTo>
                    <a:pt x="170" y="214"/>
                  </a:lnTo>
                  <a:lnTo>
                    <a:pt x="180" y="214"/>
                  </a:lnTo>
                  <a:lnTo>
                    <a:pt x="180" y="214"/>
                  </a:lnTo>
                  <a:lnTo>
                    <a:pt x="190" y="214"/>
                  </a:lnTo>
                  <a:lnTo>
                    <a:pt x="200" y="210"/>
                  </a:lnTo>
                  <a:lnTo>
                    <a:pt x="208" y="206"/>
                  </a:lnTo>
                  <a:lnTo>
                    <a:pt x="214" y="200"/>
                  </a:lnTo>
                  <a:lnTo>
                    <a:pt x="220" y="194"/>
                  </a:lnTo>
                  <a:lnTo>
                    <a:pt x="224" y="184"/>
                  </a:lnTo>
                  <a:lnTo>
                    <a:pt x="228" y="176"/>
                  </a:lnTo>
                  <a:lnTo>
                    <a:pt x="228" y="166"/>
                  </a:lnTo>
                  <a:lnTo>
                    <a:pt x="228" y="166"/>
                  </a:lnTo>
                  <a:lnTo>
                    <a:pt x="228" y="156"/>
                  </a:lnTo>
                  <a:lnTo>
                    <a:pt x="224" y="146"/>
                  </a:lnTo>
                  <a:lnTo>
                    <a:pt x="220" y="138"/>
                  </a:lnTo>
                  <a:lnTo>
                    <a:pt x="214" y="132"/>
                  </a:lnTo>
                  <a:lnTo>
                    <a:pt x="208" y="126"/>
                  </a:lnTo>
                  <a:lnTo>
                    <a:pt x="200" y="120"/>
                  </a:lnTo>
                  <a:lnTo>
                    <a:pt x="190" y="118"/>
                  </a:lnTo>
                  <a:lnTo>
                    <a:pt x="180" y="118"/>
                  </a:lnTo>
                  <a:close/>
                  <a:moveTo>
                    <a:pt x="296" y="260"/>
                  </a:moveTo>
                  <a:lnTo>
                    <a:pt x="296" y="260"/>
                  </a:lnTo>
                  <a:lnTo>
                    <a:pt x="294" y="258"/>
                  </a:lnTo>
                  <a:lnTo>
                    <a:pt x="294" y="258"/>
                  </a:lnTo>
                  <a:lnTo>
                    <a:pt x="292" y="252"/>
                  </a:lnTo>
                  <a:lnTo>
                    <a:pt x="288" y="246"/>
                  </a:lnTo>
                  <a:lnTo>
                    <a:pt x="278" y="236"/>
                  </a:lnTo>
                  <a:lnTo>
                    <a:pt x="266" y="230"/>
                  </a:lnTo>
                  <a:lnTo>
                    <a:pt x="250" y="228"/>
                  </a:lnTo>
                  <a:lnTo>
                    <a:pt x="210" y="228"/>
                  </a:lnTo>
                  <a:lnTo>
                    <a:pt x="180" y="278"/>
                  </a:lnTo>
                  <a:lnTo>
                    <a:pt x="150" y="228"/>
                  </a:lnTo>
                  <a:lnTo>
                    <a:pt x="110" y="228"/>
                  </a:lnTo>
                  <a:lnTo>
                    <a:pt x="110" y="228"/>
                  </a:lnTo>
                  <a:lnTo>
                    <a:pt x="94" y="230"/>
                  </a:lnTo>
                  <a:lnTo>
                    <a:pt x="82" y="236"/>
                  </a:lnTo>
                  <a:lnTo>
                    <a:pt x="72" y="246"/>
                  </a:lnTo>
                  <a:lnTo>
                    <a:pt x="68" y="252"/>
                  </a:lnTo>
                  <a:lnTo>
                    <a:pt x="66" y="258"/>
                  </a:lnTo>
                  <a:lnTo>
                    <a:pt x="66" y="258"/>
                  </a:lnTo>
                  <a:lnTo>
                    <a:pt x="64" y="260"/>
                  </a:lnTo>
                  <a:lnTo>
                    <a:pt x="52" y="336"/>
                  </a:lnTo>
                  <a:lnTo>
                    <a:pt x="52" y="336"/>
                  </a:lnTo>
                  <a:lnTo>
                    <a:pt x="72" y="352"/>
                  </a:lnTo>
                  <a:lnTo>
                    <a:pt x="96" y="362"/>
                  </a:lnTo>
                  <a:lnTo>
                    <a:pt x="106" y="304"/>
                  </a:lnTo>
                  <a:lnTo>
                    <a:pt x="118" y="304"/>
                  </a:lnTo>
                  <a:lnTo>
                    <a:pt x="114" y="370"/>
                  </a:lnTo>
                  <a:lnTo>
                    <a:pt x="114" y="370"/>
                  </a:lnTo>
                  <a:lnTo>
                    <a:pt x="130" y="374"/>
                  </a:lnTo>
                  <a:lnTo>
                    <a:pt x="146" y="378"/>
                  </a:lnTo>
                  <a:lnTo>
                    <a:pt x="162" y="380"/>
                  </a:lnTo>
                  <a:lnTo>
                    <a:pt x="180" y="380"/>
                  </a:lnTo>
                  <a:lnTo>
                    <a:pt x="180" y="380"/>
                  </a:lnTo>
                  <a:lnTo>
                    <a:pt x="196" y="380"/>
                  </a:lnTo>
                  <a:lnTo>
                    <a:pt x="214" y="378"/>
                  </a:lnTo>
                  <a:lnTo>
                    <a:pt x="230" y="374"/>
                  </a:lnTo>
                  <a:lnTo>
                    <a:pt x="246" y="370"/>
                  </a:lnTo>
                  <a:lnTo>
                    <a:pt x="242" y="304"/>
                  </a:lnTo>
                  <a:lnTo>
                    <a:pt x="254" y="304"/>
                  </a:lnTo>
                  <a:lnTo>
                    <a:pt x="264" y="362"/>
                  </a:lnTo>
                  <a:lnTo>
                    <a:pt x="264" y="362"/>
                  </a:lnTo>
                  <a:lnTo>
                    <a:pt x="288" y="350"/>
                  </a:lnTo>
                  <a:lnTo>
                    <a:pt x="308" y="336"/>
                  </a:lnTo>
                  <a:lnTo>
                    <a:pt x="296" y="26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88" name="AutoShape 7">
            <a:extLst>
              <a:ext uri="{FF2B5EF4-FFF2-40B4-BE49-F238E27FC236}">
                <a16:creationId xmlns:a16="http://schemas.microsoft.com/office/drawing/2014/main" id="{DB417AFB-EA6E-4676-99B9-C7B7020CA983}"/>
              </a:ext>
            </a:extLst>
          </p:cNvPr>
          <p:cNvSpPr>
            <a:spLocks noChangeArrowheads="1"/>
          </p:cNvSpPr>
          <p:nvPr/>
        </p:nvSpPr>
        <p:spPr bwMode="auto">
          <a:xfrm>
            <a:off x="1382400" y="1882800"/>
            <a:ext cx="720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lvl1pPr marL="230188" indent="-230188"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Gestión de </a:t>
            </a: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clientes</a:t>
            </a:r>
            <a:endPar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0" name="AutoShape 7">
            <a:extLst>
              <a:ext uri="{FF2B5EF4-FFF2-40B4-BE49-F238E27FC236}">
                <a16:creationId xmlns:a16="http://schemas.microsoft.com/office/drawing/2014/main" id="{C2ABAC4F-70AC-439A-B049-873C1483FAFB}"/>
              </a:ext>
            </a:extLst>
          </p:cNvPr>
          <p:cNvSpPr>
            <a:spLocks noChangeArrowheads="1"/>
          </p:cNvSpPr>
          <p:nvPr/>
        </p:nvSpPr>
        <p:spPr bwMode="auto">
          <a:xfrm>
            <a:off x="2066842" y="1882800"/>
            <a:ext cx="720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Gestión </a:t>
            </a: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Productos</a:t>
            </a:r>
            <a:r>
              <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Servicios</a:t>
            </a:r>
          </a:p>
        </p:txBody>
      </p:sp>
      <p:sp>
        <p:nvSpPr>
          <p:cNvPr id="91" name="AutoShape 7">
            <a:extLst>
              <a:ext uri="{FF2B5EF4-FFF2-40B4-BE49-F238E27FC236}">
                <a16:creationId xmlns:a16="http://schemas.microsoft.com/office/drawing/2014/main" id="{CAA37995-4D6F-4A3D-8AEC-04E5A3F07686}"/>
              </a:ext>
            </a:extLst>
          </p:cNvPr>
          <p:cNvSpPr>
            <a:spLocks noChangeArrowheads="1"/>
          </p:cNvSpPr>
          <p:nvPr/>
        </p:nvSpPr>
        <p:spPr bwMode="auto">
          <a:xfrm>
            <a:off x="2751284" y="1882800"/>
            <a:ext cx="720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Gestión de </a:t>
            </a: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órdenes</a:t>
            </a:r>
            <a:r>
              <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y </a:t>
            </a: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pedidos</a:t>
            </a:r>
            <a:endPar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2" name="AutoShape 7">
            <a:extLst>
              <a:ext uri="{FF2B5EF4-FFF2-40B4-BE49-F238E27FC236}">
                <a16:creationId xmlns:a16="http://schemas.microsoft.com/office/drawing/2014/main" id="{58CAA613-8679-4A24-B5F9-2E760F3959CF}"/>
              </a:ext>
            </a:extLst>
          </p:cNvPr>
          <p:cNvSpPr>
            <a:spLocks noChangeArrowheads="1"/>
          </p:cNvSpPr>
          <p:nvPr/>
        </p:nvSpPr>
        <p:spPr bwMode="auto">
          <a:xfrm>
            <a:off x="3435726" y="1882814"/>
            <a:ext cx="720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Gestión de </a:t>
            </a: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facturas</a:t>
            </a:r>
            <a:endPar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3" name="AutoShape 7">
            <a:extLst>
              <a:ext uri="{FF2B5EF4-FFF2-40B4-BE49-F238E27FC236}">
                <a16:creationId xmlns:a16="http://schemas.microsoft.com/office/drawing/2014/main" id="{530D998B-42B7-4EEF-9084-956D0CF5B213}"/>
              </a:ext>
            </a:extLst>
          </p:cNvPr>
          <p:cNvSpPr>
            <a:spLocks noChangeArrowheads="1"/>
          </p:cNvSpPr>
          <p:nvPr/>
        </p:nvSpPr>
        <p:spPr bwMode="auto">
          <a:xfrm>
            <a:off x="4120168" y="1882814"/>
            <a:ext cx="720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algn="ctr" eaLnBrk="0" fontAlgn="base" hangingPunct="0">
              <a:spcBef>
                <a:spcPct val="50000"/>
              </a:spcBef>
              <a:spcAft>
                <a:spcPct val="0"/>
              </a:spcAft>
            </a:pPr>
            <a:r>
              <a:rPr lang="en-US" sz="700" b="1" kern="0" dirty="0">
                <a:solidFill>
                  <a:srgbClr val="FFFFFF"/>
                </a:solidFill>
                <a:latin typeface="Arial" panose="020B0604020202020204" pitchFamily="34" charset="0"/>
                <a:cs typeface="Arial" panose="020B0604020202020204" pitchFamily="34" charset="0"/>
              </a:rPr>
              <a:t>Servicio al </a:t>
            </a:r>
            <a:r>
              <a:rPr lang="en-US" sz="700" b="1" kern="0" dirty="0" err="1">
                <a:solidFill>
                  <a:srgbClr val="FFFFFF"/>
                </a:solidFill>
                <a:latin typeface="Arial" panose="020B0604020202020204" pitchFamily="34" charset="0"/>
                <a:cs typeface="Arial" panose="020B0604020202020204" pitchFamily="34" charset="0"/>
              </a:rPr>
              <a:t>Cliente</a:t>
            </a:r>
            <a:r>
              <a:rPr lang="en-US" sz="700" b="1" kern="0" dirty="0">
                <a:solidFill>
                  <a:srgbClr val="FFFFFF"/>
                </a:solidFill>
                <a:latin typeface="Arial" panose="020B0604020202020204" pitchFamily="34" charset="0"/>
                <a:cs typeface="Arial" panose="020B0604020202020204" pitchFamily="34" charset="0"/>
              </a:rPr>
              <a:t>/ Post-</a:t>
            </a:r>
            <a:r>
              <a:rPr lang="en-US" sz="700" b="1" kern="0" dirty="0" err="1">
                <a:solidFill>
                  <a:srgbClr val="FFFFFF"/>
                </a:solidFill>
                <a:latin typeface="Arial" panose="020B0604020202020204" pitchFamily="34" charset="0"/>
                <a:cs typeface="Arial" panose="020B0604020202020204" pitchFamily="34" charset="0"/>
              </a:rPr>
              <a:t>Venta</a:t>
            </a:r>
            <a:endParaRPr lang="en-US" sz="700" b="1" kern="0" dirty="0">
              <a:solidFill>
                <a:srgbClr val="FFFFFF"/>
              </a:solidFill>
              <a:latin typeface="Arial" panose="020B0604020202020204" pitchFamily="34" charset="0"/>
              <a:cs typeface="Arial" panose="020B0604020202020204" pitchFamily="34" charset="0"/>
            </a:endParaRPr>
          </a:p>
        </p:txBody>
      </p:sp>
      <p:graphicFrame>
        <p:nvGraphicFramePr>
          <p:cNvPr id="55" name="Table 54">
            <a:extLst>
              <a:ext uri="{FF2B5EF4-FFF2-40B4-BE49-F238E27FC236}">
                <a16:creationId xmlns:a16="http://schemas.microsoft.com/office/drawing/2014/main" id="{F06CA894-1AE9-4CE6-8FD6-992EDE574E86}"/>
              </a:ext>
            </a:extLst>
          </p:cNvPr>
          <p:cNvGraphicFramePr>
            <a:graphicFrameLocks noGrp="1"/>
          </p:cNvGraphicFramePr>
          <p:nvPr/>
        </p:nvGraphicFramePr>
        <p:xfrm>
          <a:off x="1631504" y="3501008"/>
          <a:ext cx="8928992" cy="3233520"/>
        </p:xfrm>
        <a:graphic>
          <a:graphicData uri="http://schemas.openxmlformats.org/drawingml/2006/table">
            <a:tbl>
              <a:tblPr firstRow="1" bandRow="1">
                <a:tableStyleId>{5C22544A-7EE6-4342-B048-85BDC9FD1C3A}</a:tableStyleId>
              </a:tblPr>
              <a:tblGrid>
                <a:gridCol w="2232248">
                  <a:extLst>
                    <a:ext uri="{9D8B030D-6E8A-4147-A177-3AD203B41FA5}">
                      <a16:colId xmlns:a16="http://schemas.microsoft.com/office/drawing/2014/main" val="20000"/>
                    </a:ext>
                  </a:extLst>
                </a:gridCol>
                <a:gridCol w="4996112">
                  <a:extLst>
                    <a:ext uri="{9D8B030D-6E8A-4147-A177-3AD203B41FA5}">
                      <a16:colId xmlns:a16="http://schemas.microsoft.com/office/drawing/2014/main" val="20001"/>
                    </a:ext>
                  </a:extLst>
                </a:gridCol>
                <a:gridCol w="1700632">
                  <a:extLst>
                    <a:ext uri="{9D8B030D-6E8A-4147-A177-3AD203B41FA5}">
                      <a16:colId xmlns:a16="http://schemas.microsoft.com/office/drawing/2014/main" val="20002"/>
                    </a:ext>
                  </a:extLst>
                </a:gridCol>
              </a:tblGrid>
              <a:tr h="469144">
                <a:tc>
                  <a:txBody>
                    <a:bodyPr/>
                    <a:lstStyle/>
                    <a:p>
                      <a:pPr marL="0" indent="0" algn="ctr" fontAlgn="base">
                        <a:spcBef>
                          <a:spcPct val="50000"/>
                        </a:spcBef>
                        <a:spcAft>
                          <a:spcPct val="0"/>
                        </a:spcAft>
                      </a:pPr>
                      <a:r>
                        <a:rPr lang="en-US" sz="1100" b="0" kern="1200" baseline="0" dirty="0" err="1">
                          <a:solidFill>
                            <a:schemeClr val="dk1"/>
                          </a:solidFill>
                          <a:latin typeface="Univers for KPMG Cond" panose="020B0606020202020204" pitchFamily="34" charset="0"/>
                          <a:ea typeface="+mn-ea"/>
                          <a:cs typeface="+mn-cs"/>
                        </a:rPr>
                        <a:t>Aplicaciones</a:t>
                      </a:r>
                      <a:r>
                        <a:rPr lang="en-US" sz="1100" b="0" kern="1200" baseline="0" dirty="0">
                          <a:solidFill>
                            <a:schemeClr val="dk1"/>
                          </a:solidFill>
                          <a:latin typeface="Univers for KPMG Cond" panose="020B0606020202020204" pitchFamily="34" charset="0"/>
                          <a:ea typeface="+mn-ea"/>
                          <a:cs typeface="+mn-cs"/>
                        </a:rPr>
                        <a:t> de </a:t>
                      </a:r>
                      <a:r>
                        <a:rPr lang="en-US" sz="1100" b="0" kern="1200" baseline="0" dirty="0" err="1">
                          <a:solidFill>
                            <a:schemeClr val="dk1"/>
                          </a:solidFill>
                          <a:latin typeface="Univers for KPMG Cond" panose="020B0606020202020204" pitchFamily="34" charset="0"/>
                          <a:ea typeface="+mn-ea"/>
                          <a:cs typeface="+mn-cs"/>
                        </a:rPr>
                        <a:t>Caja</a:t>
                      </a:r>
                      <a:endParaRPr lang="en-US" sz="1100" b="0" kern="1200" baseline="0" dirty="0">
                        <a:solidFill>
                          <a:schemeClr val="dk1"/>
                        </a:solidFill>
                        <a:latin typeface="Univers for KPMG Cond" panose="020B0606020202020204" pitchFamily="34" charset="0"/>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100" b="0" kern="1200" baseline="0" dirty="0">
                          <a:solidFill>
                            <a:schemeClr val="dk1"/>
                          </a:solidFill>
                          <a:latin typeface="Univers for KPMG Cond" panose="020B0606020202020204" pitchFamily="34" charset="0"/>
                          <a:ea typeface="+mn-ea"/>
                          <a:cs typeface="+mn-cs"/>
                        </a:rPr>
                        <a:t>Diariamente se asocian los cobros recibidos con las facturas emitidas de manera manual</a:t>
                      </a:r>
                    </a:p>
                    <a:p>
                      <a:pPr marL="171450" indent="-171450" algn="l">
                        <a:buFont typeface="Arial" panose="020B0604020202020204" pitchFamily="34" charset="0"/>
                        <a:buChar char="•"/>
                      </a:pPr>
                      <a:r>
                        <a:rPr lang="es-ES" sz="1100" b="0" kern="1200" baseline="0" dirty="0">
                          <a:solidFill>
                            <a:schemeClr val="dk1"/>
                          </a:solidFill>
                          <a:latin typeface="Univers for KPMG Cond" panose="020B0606020202020204" pitchFamily="34" charset="0"/>
                          <a:ea typeface="+mn-ea"/>
                          <a:cs typeface="+mn-cs"/>
                        </a:rPr>
                        <a:t>El proceso de cobros no es homogéneo, ya que la mayoría se realizan desde Logroño, excepto en el caso de los subproductos, que se gestionan desde cada planta. </a:t>
                      </a:r>
                      <a:endParaRPr lang="es-ES" sz="1100" b="1" kern="1200" baseline="0" dirty="0">
                        <a:solidFill>
                          <a:schemeClr val="dk1"/>
                        </a:solidFill>
                        <a:latin typeface="Univers for KPMG Cond" panose="020B0606020202020204" pitchFamily="34" charset="0"/>
                        <a:ea typeface="+mn-ea"/>
                        <a:cs typeface="+mn-cs"/>
                      </a:endParaRP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SAP</a:t>
                      </a:r>
                    </a:p>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Excel</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90339138"/>
                  </a:ext>
                </a:extLst>
              </a:tr>
              <a:tr h="807840">
                <a:tc>
                  <a:txBody>
                    <a:bodyPr/>
                    <a:lstStyle/>
                    <a:p>
                      <a:pPr algn="ctr" eaLnBrk="0" fontAlgn="base" hangingPunct="0">
                        <a:spcBef>
                          <a:spcPct val="50000"/>
                        </a:spcBef>
                        <a:spcAft>
                          <a:spcPct val="0"/>
                        </a:spcAft>
                      </a:pPr>
                      <a:r>
                        <a:rPr lang="es-ES" sz="1100" b="0" kern="1200" baseline="0" dirty="0">
                          <a:solidFill>
                            <a:schemeClr val="dk1"/>
                          </a:solidFill>
                          <a:latin typeface="Univers for KPMG Cond" panose="020B0606020202020204" pitchFamily="34" charset="0"/>
                          <a:ea typeface="+mn-ea"/>
                          <a:cs typeface="+mn-cs"/>
                        </a:rPr>
                        <a:t>Gestión de cobros</a:t>
                      </a:r>
                      <a:endParaRPr lang="es-ES_tradnl" sz="1100" b="0" kern="1200" baseline="0" dirty="0">
                        <a:solidFill>
                          <a:schemeClr val="dk1"/>
                        </a:solidFill>
                        <a:latin typeface="Univers for KPMG Cond" panose="020B0606020202020204" pitchFamily="34" charset="0"/>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kern="1200" baseline="0" dirty="0">
                          <a:solidFill>
                            <a:schemeClr val="dk1"/>
                          </a:solidFill>
                          <a:latin typeface="Univers for KPMG Cond" panose="020B0606020202020204" pitchFamily="34" charset="0"/>
                          <a:ea typeface="+mn-ea"/>
                          <a:cs typeface="+mn-cs"/>
                        </a:rPr>
                        <a:t>Diariamente extraen todas las partidas vencidas no cobradas. Se limpia el “</a:t>
                      </a:r>
                      <a:r>
                        <a:rPr lang="es-ES" sz="1100" kern="1200" baseline="0" dirty="0" err="1">
                          <a:solidFill>
                            <a:schemeClr val="dk1"/>
                          </a:solidFill>
                          <a:latin typeface="Univers for KPMG Cond" panose="020B0606020202020204" pitchFamily="34" charset="0"/>
                          <a:ea typeface="+mn-ea"/>
                          <a:cs typeface="+mn-cs"/>
                        </a:rPr>
                        <a:t>ageing</a:t>
                      </a:r>
                      <a:r>
                        <a:rPr lang="es-ES" sz="1100" kern="1200" baseline="0" dirty="0">
                          <a:solidFill>
                            <a:schemeClr val="dk1"/>
                          </a:solidFill>
                          <a:latin typeface="Univers for KPMG Cond" panose="020B0606020202020204" pitchFamily="34" charset="0"/>
                          <a:ea typeface="+mn-ea"/>
                          <a:cs typeface="+mn-cs"/>
                        </a:rPr>
                        <a:t>” eliminando incobrables, descuentos etc.… y se envía dicho informe al director comercial</a:t>
                      </a:r>
                    </a:p>
                    <a:p>
                      <a:pPr marL="171450" indent="-171450" algn="l">
                        <a:buFont typeface="Arial" panose="020B0604020202020204" pitchFamily="34" charset="0"/>
                        <a:buChar char="•"/>
                      </a:pPr>
                      <a:r>
                        <a:rPr lang="es-ES" sz="1100" kern="1200" baseline="0" dirty="0">
                          <a:solidFill>
                            <a:schemeClr val="dk1"/>
                          </a:solidFill>
                          <a:latin typeface="Univers for KPMG Cond" panose="020B0606020202020204" pitchFamily="34" charset="0"/>
                          <a:ea typeface="+mn-ea"/>
                          <a:cs typeface="+mn-cs"/>
                        </a:rPr>
                        <a:t>El Key </a:t>
                      </a:r>
                      <a:r>
                        <a:rPr lang="es-ES" sz="1100" kern="1200" baseline="0" dirty="0" err="1">
                          <a:solidFill>
                            <a:schemeClr val="dk1"/>
                          </a:solidFill>
                          <a:latin typeface="Univers for KPMG Cond" panose="020B0606020202020204" pitchFamily="34" charset="0"/>
                          <a:ea typeface="+mn-ea"/>
                          <a:cs typeface="+mn-cs"/>
                        </a:rPr>
                        <a:t>user</a:t>
                      </a:r>
                      <a:r>
                        <a:rPr lang="es-ES" sz="1100" kern="1200" baseline="0" dirty="0">
                          <a:solidFill>
                            <a:schemeClr val="dk1"/>
                          </a:solidFill>
                          <a:latin typeface="Univers for KPMG Cond" panose="020B0606020202020204" pitchFamily="34" charset="0"/>
                          <a:ea typeface="+mn-ea"/>
                          <a:cs typeface="+mn-cs"/>
                        </a:rPr>
                        <a:t> de cobros distribuye la información entre los comerciales para que procedan a reclamar los cobros. En la información incluye posibles acciones a tomar. Actualmente este proceso es muy manual y no deja trazabilidad de la relación con clientes. </a:t>
                      </a:r>
                    </a:p>
                    <a:p>
                      <a:pPr marL="171450" indent="-171450" algn="l">
                        <a:buFont typeface="Arial" panose="020B0604020202020204" pitchFamily="34" charset="0"/>
                        <a:buChar char="•"/>
                      </a:pPr>
                      <a:r>
                        <a:rPr lang="es-ES" sz="1100" kern="1200" baseline="0" dirty="0">
                          <a:solidFill>
                            <a:schemeClr val="dk1"/>
                          </a:solidFill>
                          <a:latin typeface="Univers for KPMG Cond" panose="020B0606020202020204" pitchFamily="34" charset="0"/>
                          <a:ea typeface="+mn-ea"/>
                          <a:cs typeface="+mn-cs"/>
                        </a:rPr>
                        <a:t>La gestión de incobrables se pasa a la propia aseguradora (Solunion).</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SAP</a:t>
                      </a:r>
                    </a:p>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Excel</a:t>
                      </a:r>
                    </a:p>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Outlook</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468000">
                <a:tc>
                  <a:txBody>
                    <a:bodyPr/>
                    <a:lstStyle/>
                    <a:p>
                      <a:pPr algn="ctr" eaLnBrk="0" fontAlgn="base" hangingPunct="0">
                        <a:spcBef>
                          <a:spcPct val="50000"/>
                        </a:spcBef>
                        <a:spcAft>
                          <a:spcPct val="0"/>
                        </a:spcAft>
                      </a:pPr>
                      <a:r>
                        <a:rPr lang="es-ES" sz="1100" b="0" kern="1200" baseline="0" dirty="0">
                          <a:solidFill>
                            <a:schemeClr val="dk1"/>
                          </a:solidFill>
                          <a:latin typeface="Univers for KPMG Cond" panose="020B0606020202020204" pitchFamily="34" charset="0"/>
                          <a:ea typeface="+mn-ea"/>
                          <a:cs typeface="+mn-cs"/>
                        </a:rPr>
                        <a:t>Cierre de mes /</a:t>
                      </a:r>
                      <a:r>
                        <a:rPr lang="es-ES" sz="1100" b="0" kern="1200" baseline="0" dirty="0" err="1">
                          <a:solidFill>
                            <a:schemeClr val="dk1"/>
                          </a:solidFill>
                          <a:latin typeface="Univers for KPMG Cond" panose="020B0606020202020204" pitchFamily="34" charset="0"/>
                          <a:ea typeface="+mn-ea"/>
                          <a:cs typeface="+mn-cs"/>
                        </a:rPr>
                        <a:t>Month</a:t>
                      </a:r>
                      <a:r>
                        <a:rPr lang="es-ES" sz="1100" b="0" kern="1200" baseline="0" dirty="0">
                          <a:solidFill>
                            <a:schemeClr val="dk1"/>
                          </a:solidFill>
                          <a:latin typeface="Univers for KPMG Cond" panose="020B0606020202020204" pitchFamily="34" charset="0"/>
                          <a:ea typeface="+mn-ea"/>
                          <a:cs typeface="+mn-cs"/>
                        </a:rPr>
                        <a:t> </a:t>
                      </a:r>
                      <a:r>
                        <a:rPr lang="es-ES" sz="1100" b="0" kern="1200" baseline="0" dirty="0" err="1">
                          <a:solidFill>
                            <a:schemeClr val="dk1"/>
                          </a:solidFill>
                          <a:latin typeface="Univers for KPMG Cond" panose="020B0606020202020204" pitchFamily="34" charset="0"/>
                          <a:ea typeface="+mn-ea"/>
                          <a:cs typeface="+mn-cs"/>
                        </a:rPr>
                        <a:t>End</a:t>
                      </a:r>
                      <a:endParaRPr lang="es-ES_tradnl" sz="1100" b="0" kern="1200" baseline="0" dirty="0">
                        <a:solidFill>
                          <a:schemeClr val="dk1"/>
                        </a:solidFill>
                        <a:latin typeface="Univers for KPMG Cond" panose="020B0606020202020204" pitchFamily="34" charset="0"/>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defTabSz="844083" rtl="0" eaLnBrk="1" latinLnBrk="0" hangingPunct="1">
                        <a:buFont typeface="Arial" panose="020B0604020202020204" pitchFamily="34" charset="0"/>
                        <a:buChar char="•"/>
                      </a:pPr>
                      <a:r>
                        <a:rPr lang="es-ES" sz="1100" kern="1200" baseline="0" dirty="0">
                          <a:solidFill>
                            <a:schemeClr val="dk1"/>
                          </a:solidFill>
                          <a:latin typeface="Univers for KPMG Cond" panose="020B0606020202020204" pitchFamily="34" charset="0"/>
                          <a:ea typeface="+mn-ea"/>
                          <a:cs typeface="+mn-cs"/>
                        </a:rPr>
                        <a:t>Registran diariamente todos los cobros recibidos, realizando una conciliación en el momento garantizando el cuadre.</a:t>
                      </a:r>
                    </a:p>
                    <a:p>
                      <a:pPr marL="171450" indent="-171450" algn="l" defTabSz="844083" rtl="0" eaLnBrk="1" latinLnBrk="0" hangingPunct="1">
                        <a:buFont typeface="Arial" panose="020B0604020202020204" pitchFamily="34" charset="0"/>
                        <a:buChar char="•"/>
                      </a:pPr>
                      <a:r>
                        <a:rPr lang="es-ES" sz="1100" kern="1200" baseline="0" dirty="0">
                          <a:solidFill>
                            <a:schemeClr val="dk1"/>
                          </a:solidFill>
                          <a:latin typeface="Univers for KPMG Cond" panose="020B0606020202020204" pitchFamily="34" charset="0"/>
                          <a:ea typeface="+mn-ea"/>
                          <a:cs typeface="+mn-cs"/>
                        </a:rPr>
                        <a:t>Mensualmente lo revisan verificando dicho cuadre, pero no tienen conciliación bancaria como tarea de cierre mensual.</a:t>
                      </a:r>
                    </a:p>
                    <a:p>
                      <a:pPr marL="171450" indent="-171450" algn="l" defTabSz="844083" rtl="0" eaLnBrk="1" latinLnBrk="0" hangingPunct="1">
                        <a:buFont typeface="Arial" panose="020B0604020202020204" pitchFamily="34" charset="0"/>
                        <a:buChar char="•"/>
                      </a:pPr>
                      <a:r>
                        <a:rPr lang="es-ES" sz="1100" kern="1200" baseline="0" dirty="0">
                          <a:solidFill>
                            <a:schemeClr val="dk1"/>
                          </a:solidFill>
                          <a:latin typeface="Univers for KPMG Cond" panose="020B0606020202020204" pitchFamily="34" charset="0"/>
                          <a:ea typeface="+mn-ea"/>
                          <a:cs typeface="+mn-cs"/>
                        </a:rPr>
                        <a:t>De cara al cierre de mes se cancelan todos los cobros y pagos </a:t>
                      </a:r>
                      <a:r>
                        <a:rPr lang="es-ES" sz="1100" kern="1200" baseline="0" dirty="0" err="1">
                          <a:solidFill>
                            <a:schemeClr val="dk1"/>
                          </a:solidFill>
                          <a:latin typeface="Univers for KPMG Cond" panose="020B0606020202020204" pitchFamily="34" charset="0"/>
                          <a:ea typeface="+mn-ea"/>
                          <a:cs typeface="+mn-cs"/>
                        </a:rPr>
                        <a:t>intercompany</a:t>
                      </a:r>
                      <a:r>
                        <a:rPr lang="es-ES" sz="1100" kern="1200" baseline="0" dirty="0">
                          <a:solidFill>
                            <a:schemeClr val="dk1"/>
                          </a:solidFill>
                          <a:latin typeface="Univers for KPMG Cond" panose="020B0606020202020204" pitchFamily="34" charset="0"/>
                          <a:ea typeface="+mn-ea"/>
                          <a:cs typeface="+mn-cs"/>
                        </a:rPr>
                        <a:t>.</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SAP</a:t>
                      </a:r>
                    </a:p>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Excel</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66" name="AutoShape 7">
            <a:extLst>
              <a:ext uri="{FF2B5EF4-FFF2-40B4-BE49-F238E27FC236}">
                <a16:creationId xmlns:a16="http://schemas.microsoft.com/office/drawing/2014/main" id="{3D194641-149D-4C7F-9B12-F22583C1374E}"/>
              </a:ext>
            </a:extLst>
          </p:cNvPr>
          <p:cNvSpPr>
            <a:spLocks noChangeArrowheads="1"/>
          </p:cNvSpPr>
          <p:nvPr/>
        </p:nvSpPr>
        <p:spPr bwMode="auto">
          <a:xfrm>
            <a:off x="4804610" y="1882800"/>
            <a:ext cx="720000" cy="468000"/>
          </a:xfrm>
          <a:prstGeom prst="chevron">
            <a:avLst>
              <a:gd name="adj" fmla="val 19758"/>
            </a:avLst>
          </a:prstGeom>
          <a:solidFill>
            <a:schemeClr val="bg2"/>
          </a:solidFill>
          <a:ln w="19050">
            <a:solidFill>
              <a:srgbClr val="C00000"/>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Aplicaciones</a:t>
            </a:r>
            <a:r>
              <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de </a:t>
            </a: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caja</a:t>
            </a:r>
            <a:endPar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68" name="AutoShape 7">
            <a:extLst>
              <a:ext uri="{FF2B5EF4-FFF2-40B4-BE49-F238E27FC236}">
                <a16:creationId xmlns:a16="http://schemas.microsoft.com/office/drawing/2014/main" id="{A3E5E339-2A49-4907-B973-D808DBE46F3F}"/>
              </a:ext>
            </a:extLst>
          </p:cNvPr>
          <p:cNvSpPr>
            <a:spLocks noChangeArrowheads="1"/>
          </p:cNvSpPr>
          <p:nvPr/>
        </p:nvSpPr>
        <p:spPr bwMode="auto">
          <a:xfrm>
            <a:off x="5489052" y="1882800"/>
            <a:ext cx="720000" cy="468000"/>
          </a:xfrm>
          <a:prstGeom prst="chevron">
            <a:avLst>
              <a:gd name="adj" fmla="val 19758"/>
            </a:avLst>
          </a:prstGeom>
          <a:solidFill>
            <a:schemeClr val="bg2"/>
          </a:solidFill>
          <a:ln w="19050">
            <a:solidFill>
              <a:srgbClr val="C00000"/>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Gestión de </a:t>
            </a: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cobros</a:t>
            </a:r>
            <a:endPar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69" name="AutoShape 7">
            <a:extLst>
              <a:ext uri="{FF2B5EF4-FFF2-40B4-BE49-F238E27FC236}">
                <a16:creationId xmlns:a16="http://schemas.microsoft.com/office/drawing/2014/main" id="{3DB184A7-0594-4FC3-B436-9BA071DED958}"/>
              </a:ext>
            </a:extLst>
          </p:cNvPr>
          <p:cNvSpPr>
            <a:spLocks noChangeArrowheads="1"/>
          </p:cNvSpPr>
          <p:nvPr/>
        </p:nvSpPr>
        <p:spPr bwMode="auto">
          <a:xfrm>
            <a:off x="6173494" y="1882800"/>
            <a:ext cx="720000" cy="468000"/>
          </a:xfrm>
          <a:prstGeom prst="chevron">
            <a:avLst>
              <a:gd name="adj" fmla="val 19758"/>
            </a:avLst>
          </a:prstGeom>
          <a:solidFill>
            <a:schemeClr val="bg2"/>
          </a:solidFill>
          <a:ln w="19050">
            <a:solidFill>
              <a:srgbClr val="C00000"/>
            </a:solidFill>
          </a:ln>
        </p:spPr>
        <p:txBody>
          <a:bodyPr wrap="square" lIns="0" tIns="0" rIns="0" bIns="0" anchor="ctr" anchorCtr="0"/>
          <a:lstStyle/>
          <a:p>
            <a:pPr algn="ctr" eaLnBrk="0" fontAlgn="base" hangingPunct="0">
              <a:spcBef>
                <a:spcPct val="50000"/>
              </a:spcBef>
              <a:spcAft>
                <a:spcPct val="0"/>
              </a:spcAft>
              <a:defRPr/>
            </a:pPr>
            <a:r>
              <a:rPr lang="en-US" sz="700" b="1" kern="0" dirty="0" err="1">
                <a:solidFill>
                  <a:srgbClr val="FFFFFF"/>
                </a:solidFill>
                <a:latin typeface="Arial" panose="020B0604020202020204" pitchFamily="34" charset="0"/>
                <a:cs typeface="Arial" panose="020B0604020202020204" pitchFamily="34" charset="0"/>
              </a:rPr>
              <a:t>Cierre</a:t>
            </a:r>
            <a:r>
              <a:rPr lang="en-US" sz="700" b="1" kern="0" dirty="0">
                <a:solidFill>
                  <a:srgbClr val="FFFFFF"/>
                </a:solidFill>
                <a:latin typeface="Arial" panose="020B0604020202020204" pitchFamily="34" charset="0"/>
                <a:cs typeface="Arial" panose="020B0604020202020204" pitchFamily="34" charset="0"/>
              </a:rPr>
              <a:t> </a:t>
            </a:r>
            <a:r>
              <a:rPr lang="en-US" sz="700" b="1" kern="0" dirty="0" err="1">
                <a:solidFill>
                  <a:srgbClr val="FFFFFF"/>
                </a:solidFill>
                <a:latin typeface="Arial" panose="020B0604020202020204" pitchFamily="34" charset="0"/>
                <a:cs typeface="Arial" panose="020B0604020202020204" pitchFamily="34" charset="0"/>
              </a:rPr>
              <a:t>mes</a:t>
            </a:r>
            <a:r>
              <a:rPr lang="en-US" sz="700" b="1" kern="0" dirty="0">
                <a:solidFill>
                  <a:srgbClr val="FFFFFF"/>
                </a:solidFill>
                <a:latin typeface="Arial" panose="020B0604020202020204" pitchFamily="34" charset="0"/>
                <a:cs typeface="Arial" panose="020B0604020202020204" pitchFamily="34" charset="0"/>
              </a:rPr>
              <a:t> (Month End)</a:t>
            </a:r>
          </a:p>
        </p:txBody>
      </p:sp>
      <p:sp>
        <p:nvSpPr>
          <p:cNvPr id="70" name="AutoShape 7">
            <a:extLst>
              <a:ext uri="{FF2B5EF4-FFF2-40B4-BE49-F238E27FC236}">
                <a16:creationId xmlns:a16="http://schemas.microsoft.com/office/drawing/2014/main" id="{C8F7B0B9-9709-42F2-8D05-994552BE456C}"/>
              </a:ext>
            </a:extLst>
          </p:cNvPr>
          <p:cNvSpPr>
            <a:spLocks noChangeArrowheads="1"/>
          </p:cNvSpPr>
          <p:nvPr/>
        </p:nvSpPr>
        <p:spPr bwMode="auto">
          <a:xfrm>
            <a:off x="6857936" y="1882814"/>
            <a:ext cx="720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algn="ctr" eaLnBrk="0" fontAlgn="base" hangingPunct="0">
              <a:spcBef>
                <a:spcPct val="50000"/>
              </a:spcBef>
              <a:spcAft>
                <a:spcPct val="0"/>
              </a:spcAft>
            </a:pPr>
            <a:r>
              <a:rPr lang="en-US" sz="700" b="1" kern="0">
                <a:solidFill>
                  <a:srgbClr val="FFFFFF"/>
                </a:solidFill>
                <a:latin typeface="Arial" panose="020B0604020202020204" pitchFamily="34" charset="0"/>
                <a:cs typeface="Arial" panose="020B0604020202020204" pitchFamily="34" charset="0"/>
              </a:rPr>
              <a:t>Análisis</a:t>
            </a:r>
            <a:r>
              <a:rPr lang="en-US" sz="700" b="1" kern="0" dirty="0">
                <a:solidFill>
                  <a:srgbClr val="FFFFFF"/>
                </a:solidFill>
                <a:latin typeface="Arial" panose="020B0604020202020204" pitchFamily="34" charset="0"/>
                <a:cs typeface="Arial" panose="020B0604020202020204" pitchFamily="34" charset="0"/>
              </a:rPr>
              <a:t> </a:t>
            </a:r>
            <a:r>
              <a:rPr lang="en-US" sz="700" b="1" kern="0">
                <a:solidFill>
                  <a:srgbClr val="FFFFFF"/>
                </a:solidFill>
                <a:latin typeface="Arial" panose="020B0604020202020204" pitchFamily="34" charset="0"/>
                <a:cs typeface="Arial" panose="020B0604020202020204" pitchFamily="34" charset="0"/>
              </a:rPr>
              <a:t>de cuentas</a:t>
            </a:r>
            <a:r>
              <a:rPr lang="en-US" sz="700" b="1" kern="0" dirty="0">
                <a:solidFill>
                  <a:srgbClr val="FFFFFF"/>
                </a:solidFill>
                <a:latin typeface="Arial" panose="020B0604020202020204" pitchFamily="34" charset="0"/>
                <a:cs typeface="Arial" panose="020B0604020202020204" pitchFamily="34" charset="0"/>
              </a:rPr>
              <a:t> </a:t>
            </a:r>
            <a:r>
              <a:rPr lang="en-US" sz="700" b="1" kern="0">
                <a:solidFill>
                  <a:srgbClr val="FFFFFF"/>
                </a:solidFill>
                <a:latin typeface="Arial" panose="020B0604020202020204" pitchFamily="34" charset="0"/>
                <a:cs typeface="Arial" panose="020B0604020202020204" pitchFamily="34" charset="0"/>
              </a:rPr>
              <a:t>a cobrar</a:t>
            </a:r>
            <a:endParaRPr lang="en-US" sz="700" b="1" kern="0" dirty="0">
              <a:solidFill>
                <a:srgbClr val="FFFFFF"/>
              </a:solidFill>
              <a:latin typeface="Arial" panose="020B0604020202020204" pitchFamily="34" charset="0"/>
              <a:cs typeface="Arial" panose="020B0604020202020204" pitchFamily="34" charset="0"/>
            </a:endParaRPr>
          </a:p>
        </p:txBody>
      </p:sp>
      <p:sp>
        <p:nvSpPr>
          <p:cNvPr id="73" name="AutoShape 7">
            <a:extLst>
              <a:ext uri="{FF2B5EF4-FFF2-40B4-BE49-F238E27FC236}">
                <a16:creationId xmlns:a16="http://schemas.microsoft.com/office/drawing/2014/main" id="{5D6B69C6-C3C3-4E9A-BEED-47567840BF9D}"/>
              </a:ext>
            </a:extLst>
          </p:cNvPr>
          <p:cNvSpPr>
            <a:spLocks noChangeArrowheads="1"/>
          </p:cNvSpPr>
          <p:nvPr/>
        </p:nvSpPr>
        <p:spPr bwMode="auto">
          <a:xfrm>
            <a:off x="7542375" y="1882814"/>
            <a:ext cx="720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algn="ctr" eaLnBrk="0" fontAlgn="base" hangingPunct="0">
              <a:spcBef>
                <a:spcPct val="50000"/>
              </a:spcBef>
              <a:spcAft>
                <a:spcPct val="0"/>
              </a:spcAft>
            </a:pPr>
            <a:r>
              <a:rPr lang="en-US" sz="700" b="1" kern="0" dirty="0">
                <a:solidFill>
                  <a:srgbClr val="FFFFFF"/>
                </a:solidFill>
                <a:latin typeface="Arial" panose="020B0604020202020204" pitchFamily="34" charset="0"/>
                <a:cs typeface="Arial" panose="020B0604020202020204" pitchFamily="34" charset="0"/>
              </a:rPr>
              <a:t>Gestión del </a:t>
            </a:r>
            <a:r>
              <a:rPr lang="en-US" sz="700" b="1" kern="0" dirty="0" err="1">
                <a:solidFill>
                  <a:srgbClr val="FFFFFF"/>
                </a:solidFill>
                <a:latin typeface="Arial" panose="020B0604020202020204" pitchFamily="34" charset="0"/>
                <a:cs typeface="Arial" panose="020B0604020202020204" pitchFamily="34" charset="0"/>
              </a:rPr>
              <a:t>proceso</a:t>
            </a:r>
            <a:endParaRPr lang="en-US" sz="700" b="1" kern="0" dirty="0">
              <a:solidFill>
                <a:srgbClr val="FFFFFF"/>
              </a:solidFill>
              <a:latin typeface="Arial" panose="020B0604020202020204" pitchFamily="34" charset="0"/>
              <a:cs typeface="Arial" panose="020B0604020202020204" pitchFamily="34" charset="0"/>
            </a:endParaRPr>
          </a:p>
        </p:txBody>
      </p:sp>
      <p:sp>
        <p:nvSpPr>
          <p:cNvPr id="79" name="KMATable0ValueChain2">
            <a:extLst>
              <a:ext uri="{FF2B5EF4-FFF2-40B4-BE49-F238E27FC236}">
                <a16:creationId xmlns:a16="http://schemas.microsoft.com/office/drawing/2014/main" id="{B644D8BE-F6C0-4A81-B7B4-FD35F9431FEE}"/>
              </a:ext>
            </a:extLst>
          </p:cNvPr>
          <p:cNvSpPr>
            <a:spLocks noChangeArrowheads="1"/>
          </p:cNvSpPr>
          <p:nvPr/>
        </p:nvSpPr>
        <p:spPr bwMode="auto">
          <a:xfrm>
            <a:off x="7140568" y="178744"/>
            <a:ext cx="4104000" cy="163048"/>
          </a:xfrm>
          <a:prstGeom prst="chevron">
            <a:avLst>
              <a:gd name="adj" fmla="val 21138"/>
            </a:avLst>
          </a:prstGeom>
          <a:solidFill>
            <a:schemeClr val="tx2"/>
          </a:solidFill>
          <a:ln>
            <a:noFill/>
          </a:ln>
        </p:spPr>
        <p:txBody>
          <a:bodyPr lIns="0" r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s-ES_tradnl" sz="105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Procesos de Finanzas</a:t>
            </a:r>
          </a:p>
        </p:txBody>
      </p:sp>
      <p:sp>
        <p:nvSpPr>
          <p:cNvPr id="82" name="KMATable0ValueChain2">
            <a:extLst>
              <a:ext uri="{FF2B5EF4-FFF2-40B4-BE49-F238E27FC236}">
                <a16:creationId xmlns:a16="http://schemas.microsoft.com/office/drawing/2014/main" id="{B5A9E7DB-ECAF-4F12-84FA-4EB3D410F8CB}"/>
              </a:ext>
            </a:extLst>
          </p:cNvPr>
          <p:cNvSpPr>
            <a:spLocks noChangeArrowheads="1"/>
          </p:cNvSpPr>
          <p:nvPr/>
        </p:nvSpPr>
        <p:spPr bwMode="auto">
          <a:xfrm>
            <a:off x="7140568" y="178744"/>
            <a:ext cx="4104000" cy="163048"/>
          </a:xfrm>
          <a:prstGeom prst="chevron">
            <a:avLst>
              <a:gd name="adj" fmla="val 21138"/>
            </a:avLst>
          </a:prstGeom>
          <a:solidFill>
            <a:schemeClr val="tx2"/>
          </a:solidFill>
          <a:ln>
            <a:noFill/>
          </a:ln>
        </p:spPr>
        <p:txBody>
          <a:bodyPr lIns="0" r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s-ES_tradnl" sz="105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Procesos de Finanzas</a:t>
            </a:r>
          </a:p>
        </p:txBody>
      </p:sp>
      <p:sp>
        <p:nvSpPr>
          <p:cNvPr id="83" name="Rounded Rectangle 59">
            <a:extLst>
              <a:ext uri="{FF2B5EF4-FFF2-40B4-BE49-F238E27FC236}">
                <a16:creationId xmlns:a16="http://schemas.microsoft.com/office/drawing/2014/main" id="{FEEAFAC1-0B99-49DF-B057-C69DF26D573C}"/>
              </a:ext>
            </a:extLst>
          </p:cNvPr>
          <p:cNvSpPr/>
          <p:nvPr/>
        </p:nvSpPr>
        <p:spPr>
          <a:xfrm>
            <a:off x="7669537" y="631488"/>
            <a:ext cx="972000" cy="216000"/>
          </a:xfrm>
          <a:prstGeom prst="roundRect">
            <a:avLst/>
          </a:prstGeom>
          <a:solidFill>
            <a:schemeClr val="bg2">
              <a:lumMod val="7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Cuentas a Cobrar</a:t>
            </a:r>
            <a:endParaRPr lang="es-ES" sz="900" i="1" dirty="0">
              <a:solidFill>
                <a:prstClr val="white"/>
              </a:solidFill>
              <a:latin typeface="Univers for KPMG Cond" panose="020B0606020202020204" pitchFamily="34" charset="0"/>
            </a:endParaRPr>
          </a:p>
        </p:txBody>
      </p:sp>
      <p:sp>
        <p:nvSpPr>
          <p:cNvPr id="84" name="Rounded Rectangle 59">
            <a:extLst>
              <a:ext uri="{FF2B5EF4-FFF2-40B4-BE49-F238E27FC236}">
                <a16:creationId xmlns:a16="http://schemas.microsoft.com/office/drawing/2014/main" id="{15B19BE0-BA9B-4D2E-AE9E-AF8E9A3A632F}"/>
              </a:ext>
            </a:extLst>
          </p:cNvPr>
          <p:cNvSpPr/>
          <p:nvPr/>
        </p:nvSpPr>
        <p:spPr>
          <a:xfrm>
            <a:off x="8696350" y="631488"/>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Tesorería</a:t>
            </a:r>
            <a:endParaRPr lang="es-ES" sz="900" i="1" dirty="0">
              <a:solidFill>
                <a:prstClr val="white"/>
              </a:solidFill>
              <a:latin typeface="Univers for KPMG Cond" panose="020B0606020202020204" pitchFamily="34" charset="0"/>
            </a:endParaRPr>
          </a:p>
        </p:txBody>
      </p:sp>
      <p:sp>
        <p:nvSpPr>
          <p:cNvPr id="85" name="Rounded Rectangle 59">
            <a:extLst>
              <a:ext uri="{FF2B5EF4-FFF2-40B4-BE49-F238E27FC236}">
                <a16:creationId xmlns:a16="http://schemas.microsoft.com/office/drawing/2014/main" id="{4C972A04-B9A9-4259-84B2-F5300CC045FE}"/>
              </a:ext>
            </a:extLst>
          </p:cNvPr>
          <p:cNvSpPr/>
          <p:nvPr/>
        </p:nvSpPr>
        <p:spPr>
          <a:xfrm>
            <a:off x="9723162" y="631488"/>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Impuestos</a:t>
            </a:r>
            <a:endParaRPr lang="es-ES" sz="900" i="1" dirty="0">
              <a:solidFill>
                <a:prstClr val="white"/>
              </a:solidFill>
              <a:latin typeface="Univers for KPMG Cond" panose="020B0606020202020204" pitchFamily="34" charset="0"/>
            </a:endParaRPr>
          </a:p>
        </p:txBody>
      </p:sp>
      <p:sp>
        <p:nvSpPr>
          <p:cNvPr id="97" name="Rounded Rectangle 59">
            <a:extLst>
              <a:ext uri="{FF2B5EF4-FFF2-40B4-BE49-F238E27FC236}">
                <a16:creationId xmlns:a16="http://schemas.microsoft.com/office/drawing/2014/main" id="{4D47BDA9-0A1F-482F-98DF-771EC893E830}"/>
              </a:ext>
            </a:extLst>
          </p:cNvPr>
          <p:cNvSpPr/>
          <p:nvPr/>
        </p:nvSpPr>
        <p:spPr>
          <a:xfrm>
            <a:off x="7156668"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a:solidFill>
                  <a:prstClr val="white"/>
                </a:solidFill>
                <a:latin typeface="Univers for KPMG Cond" panose="020B0606020202020204" pitchFamily="34" charset="0"/>
              </a:rPr>
              <a:t>Cuentas </a:t>
            </a:r>
            <a:r>
              <a:rPr lang="es-ES_tradnl" sz="900" i="1" dirty="0">
                <a:solidFill>
                  <a:prstClr val="white"/>
                </a:solidFill>
                <a:latin typeface="Univers for KPMG Cond" panose="020B0606020202020204" pitchFamily="34" charset="0"/>
              </a:rPr>
              <a:t>a Pagar</a:t>
            </a:r>
            <a:endParaRPr lang="es-ES" sz="900" i="1" dirty="0">
              <a:solidFill>
                <a:prstClr val="white"/>
              </a:solidFill>
              <a:latin typeface="Univers for KPMG Cond" panose="020B0606020202020204" pitchFamily="34" charset="0"/>
            </a:endParaRPr>
          </a:p>
        </p:txBody>
      </p:sp>
      <p:sp>
        <p:nvSpPr>
          <p:cNvPr id="98" name="Rounded Rectangle 59">
            <a:extLst>
              <a:ext uri="{FF2B5EF4-FFF2-40B4-BE49-F238E27FC236}">
                <a16:creationId xmlns:a16="http://schemas.microsoft.com/office/drawing/2014/main" id="{4D97D6BC-3656-4388-BD6C-DD3B48B97DB0}"/>
              </a:ext>
            </a:extLst>
          </p:cNvPr>
          <p:cNvSpPr/>
          <p:nvPr/>
        </p:nvSpPr>
        <p:spPr>
          <a:xfrm>
            <a:off x="8167555"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Gastos de Viaje</a:t>
            </a:r>
            <a:endParaRPr lang="es-ES" sz="900" i="1" dirty="0">
              <a:solidFill>
                <a:prstClr val="white"/>
              </a:solidFill>
              <a:latin typeface="Univers for KPMG Cond" panose="020B0606020202020204" pitchFamily="34" charset="0"/>
            </a:endParaRPr>
          </a:p>
        </p:txBody>
      </p:sp>
      <p:sp>
        <p:nvSpPr>
          <p:cNvPr id="100" name="Rounded Rectangle 59">
            <a:extLst>
              <a:ext uri="{FF2B5EF4-FFF2-40B4-BE49-F238E27FC236}">
                <a16:creationId xmlns:a16="http://schemas.microsoft.com/office/drawing/2014/main" id="{15072154-71C9-4792-B5CA-48703342AD4E}"/>
              </a:ext>
            </a:extLst>
          </p:cNvPr>
          <p:cNvSpPr/>
          <p:nvPr/>
        </p:nvSpPr>
        <p:spPr>
          <a:xfrm>
            <a:off x="9201792"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Contabilidad General</a:t>
            </a:r>
            <a:endParaRPr lang="es-ES" sz="900" i="1" dirty="0">
              <a:solidFill>
                <a:prstClr val="white"/>
              </a:solidFill>
              <a:latin typeface="Univers for KPMG Cond" panose="020B0606020202020204" pitchFamily="34" charset="0"/>
            </a:endParaRPr>
          </a:p>
        </p:txBody>
      </p:sp>
      <p:sp>
        <p:nvSpPr>
          <p:cNvPr id="101" name="Rounded Rectangle 59">
            <a:extLst>
              <a:ext uri="{FF2B5EF4-FFF2-40B4-BE49-F238E27FC236}">
                <a16:creationId xmlns:a16="http://schemas.microsoft.com/office/drawing/2014/main" id="{70EE6660-2553-404C-95F3-2AA1DEB75C48}"/>
              </a:ext>
            </a:extLst>
          </p:cNvPr>
          <p:cNvSpPr/>
          <p:nvPr/>
        </p:nvSpPr>
        <p:spPr>
          <a:xfrm>
            <a:off x="10236030"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a:solidFill>
                  <a:prstClr val="white"/>
                </a:solidFill>
                <a:latin typeface="Univers for KPMG Cond" panose="020B0606020202020204" pitchFamily="34" charset="0"/>
              </a:rPr>
              <a:t>C</a:t>
            </a:r>
            <a:r>
              <a:rPr lang="es-ES_tradnl" sz="900" i="1" dirty="0">
                <a:solidFill>
                  <a:prstClr val="white"/>
                </a:solidFill>
                <a:latin typeface="Univers for KPMG Cond" panose="020B0606020202020204" pitchFamily="34" charset="0"/>
              </a:rPr>
              <a:t>ontrolling</a:t>
            </a:r>
            <a:endParaRPr lang="es-ES" sz="900" i="1" dirty="0">
              <a:solidFill>
                <a:prstClr val="white"/>
              </a:solidFill>
              <a:latin typeface="Univers for KPMG Cond" panose="020B0606020202020204" pitchFamily="34" charset="0"/>
            </a:endParaRPr>
          </a:p>
        </p:txBody>
      </p:sp>
      <p:grpSp>
        <p:nvGrpSpPr>
          <p:cNvPr id="62" name="Group 61">
            <a:extLst>
              <a:ext uri="{FF2B5EF4-FFF2-40B4-BE49-F238E27FC236}">
                <a16:creationId xmlns:a16="http://schemas.microsoft.com/office/drawing/2014/main" id="{AB5AA3C4-79F0-4636-AE5A-C0CD91A84528}"/>
              </a:ext>
            </a:extLst>
          </p:cNvPr>
          <p:cNvGrpSpPr/>
          <p:nvPr/>
        </p:nvGrpSpPr>
        <p:grpSpPr>
          <a:xfrm>
            <a:off x="5006877" y="44624"/>
            <a:ext cx="2119585" cy="744515"/>
            <a:chOff x="5006877" y="44624"/>
            <a:chExt cx="2119585" cy="826693"/>
          </a:xfrm>
        </p:grpSpPr>
        <p:sp>
          <p:nvSpPr>
            <p:cNvPr id="64" name="AutoShape 7">
              <a:extLst>
                <a:ext uri="{FF2B5EF4-FFF2-40B4-BE49-F238E27FC236}">
                  <a16:creationId xmlns:a16="http://schemas.microsoft.com/office/drawing/2014/main" id="{CB72E9A0-2942-4258-AE63-DA8C596D8766}"/>
                </a:ext>
              </a:extLst>
            </p:cNvPr>
            <p:cNvSpPr>
              <a:spLocks noChangeArrowheads="1"/>
            </p:cNvSpPr>
            <p:nvPr/>
          </p:nvSpPr>
          <p:spPr bwMode="auto">
            <a:xfrm>
              <a:off x="5006877" y="655317"/>
              <a:ext cx="396000" cy="216000"/>
            </a:xfrm>
            <a:prstGeom prst="chevron">
              <a:avLst>
                <a:gd name="adj" fmla="val 19758"/>
              </a:avLst>
            </a:prstGeom>
            <a:solidFill>
              <a:srgbClr val="F68D2E"/>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67"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1" y="74832"/>
              <a:ext cx="396000" cy="216000"/>
            </a:xfrm>
            <a:prstGeom prst="chevron">
              <a:avLst>
                <a:gd name="adj" fmla="val 19758"/>
              </a:avLst>
            </a:prstGeom>
            <a:solidFill>
              <a:schemeClr val="accent5"/>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8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endParaRPr>
            </a:p>
          </p:txBody>
        </p:sp>
        <p:sp>
          <p:nvSpPr>
            <p:cNvPr id="72"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0" y="348584"/>
              <a:ext cx="396000" cy="216000"/>
            </a:xfrm>
            <a:prstGeom prst="chevron">
              <a:avLst>
                <a:gd name="adj" fmla="val 19758"/>
              </a:avLst>
            </a:prstGeom>
            <a:solidFill>
              <a:schemeClr val="bg2"/>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75" name="TextBox 74"/>
            <p:cNvSpPr txBox="1"/>
            <p:nvPr/>
          </p:nvSpPr>
          <p:spPr>
            <a:xfrm>
              <a:off x="5470278" y="44624"/>
              <a:ext cx="1656184" cy="204322"/>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err="1">
                  <a:ln>
                    <a:noFill/>
                  </a:ln>
                  <a:solidFill>
                    <a:srgbClr val="00338D"/>
                  </a:solidFill>
                  <a:effectLst/>
                  <a:uLnTx/>
                  <a:uFillTx/>
                  <a:latin typeface="Arial"/>
                  <a:ea typeface="+mn-ea"/>
                  <a:cs typeface="+mn-cs"/>
                </a:rPr>
                <a:t>Supply</a:t>
              </a:r>
              <a:r>
                <a:rPr kumimoji="0" lang="es-ES" sz="1100" b="0" i="0" u="none" strike="noStrike" kern="1200" cap="none" spc="0" normalizeH="0" baseline="0" noProof="0" dirty="0">
                  <a:ln>
                    <a:noFill/>
                  </a:ln>
                  <a:solidFill>
                    <a:srgbClr val="00338D"/>
                  </a:solidFill>
                  <a:effectLst/>
                  <a:uLnTx/>
                  <a:uFillTx/>
                  <a:latin typeface="Arial"/>
                  <a:ea typeface="+mn-ea"/>
                  <a:cs typeface="+mn-cs"/>
                </a:rPr>
                <a:t> </a:t>
              </a:r>
              <a:r>
                <a:rPr kumimoji="0" lang="es-ES" sz="1100" b="0" i="0" u="none" strike="noStrike" kern="1200" cap="none" spc="0" normalizeH="0" baseline="0" noProof="0" dirty="0" err="1">
                  <a:ln>
                    <a:noFill/>
                  </a:ln>
                  <a:solidFill>
                    <a:srgbClr val="00338D"/>
                  </a:solidFill>
                  <a:effectLst/>
                  <a:uLnTx/>
                  <a:uFillTx/>
                  <a:latin typeface="Arial"/>
                  <a:ea typeface="+mn-ea"/>
                  <a:cs typeface="+mn-cs"/>
                </a:rPr>
                <a:t>Chain</a:t>
              </a:r>
              <a:endParaRPr kumimoji="0" lang="es-ES" sz="1100" b="0" i="0" u="none" strike="noStrike" kern="1200" cap="none" spc="0" normalizeH="0" baseline="0" noProof="0" dirty="0">
                <a:ln>
                  <a:noFill/>
                </a:ln>
                <a:solidFill>
                  <a:srgbClr val="00338D"/>
                </a:solidFill>
                <a:effectLst/>
                <a:uLnTx/>
                <a:uFillTx/>
                <a:latin typeface="Arial"/>
                <a:ea typeface="+mn-ea"/>
                <a:cs typeface="+mn-cs"/>
              </a:endParaRPr>
            </a:p>
          </p:txBody>
        </p:sp>
        <p:sp>
          <p:nvSpPr>
            <p:cNvPr id="102" name="TextBox 101"/>
            <p:cNvSpPr txBox="1"/>
            <p:nvPr/>
          </p:nvSpPr>
          <p:spPr>
            <a:xfrm>
              <a:off x="5470278" y="328440"/>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Finanzas</a:t>
              </a:r>
            </a:p>
          </p:txBody>
        </p:sp>
        <p:sp>
          <p:nvSpPr>
            <p:cNvPr id="103" name="TextBox 102">
              <a:extLst>
                <a:ext uri="{FF2B5EF4-FFF2-40B4-BE49-F238E27FC236}">
                  <a16:creationId xmlns:a16="http://schemas.microsoft.com/office/drawing/2014/main" id="{7F0ED837-5337-47B6-AC8C-3872F871071C}"/>
                </a:ext>
              </a:extLst>
            </p:cNvPr>
            <p:cNvSpPr txBox="1"/>
            <p:nvPr/>
          </p:nvSpPr>
          <p:spPr>
            <a:xfrm>
              <a:off x="5470278" y="625943"/>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Producción</a:t>
              </a:r>
            </a:p>
          </p:txBody>
        </p:sp>
      </p:grpSp>
      <p:sp>
        <p:nvSpPr>
          <p:cNvPr id="60" name="Rectangle 59">
            <a:extLst>
              <a:ext uri="{FF2B5EF4-FFF2-40B4-BE49-F238E27FC236}">
                <a16:creationId xmlns:a16="http://schemas.microsoft.com/office/drawing/2014/main" id="{9EC1755B-317A-9D43-A3DB-B39A3E7F1C55}"/>
              </a:ext>
            </a:extLst>
          </p:cNvPr>
          <p:cNvSpPr/>
          <p:nvPr/>
        </p:nvSpPr>
        <p:spPr>
          <a:xfrm>
            <a:off x="10928417" y="1408142"/>
            <a:ext cx="1127448" cy="6859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AU" sz="1500" dirty="0">
                <a:solidFill>
                  <a:schemeClr val="bg1"/>
                </a:solidFill>
              </a:rPr>
              <a:t>To update</a:t>
            </a:r>
          </a:p>
        </p:txBody>
      </p:sp>
    </p:spTree>
    <p:extLst>
      <p:ext uri="{BB962C8B-B14F-4D97-AF65-F5344CB8AC3E}">
        <p14:creationId xmlns:p14="http://schemas.microsoft.com/office/powerpoint/2010/main" val="29080997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91196" name="think-cell Slide" r:id="rId6" imgW="216" imgH="216" progId="TCLayout.ActiveDocument.1">
                  <p:embed/>
                </p:oleObj>
              </mc:Choice>
              <mc:Fallback>
                <p:oleObj name="think-cell Slide" r:id="rId6" imgW="216" imgH="216" progId="TCLayout.ActiveDocument.1">
                  <p:embed/>
                  <p:pic>
                    <p:nvPicPr>
                      <p:cNvPr id="0" name=""/>
                      <p:cNvPicPr/>
                      <p:nvPr/>
                    </p:nvPicPr>
                    <p:blipFill>
                      <a:blip r:embed="rId7"/>
                      <a:stretch>
                        <a:fillRect/>
                      </a:stretch>
                    </p:blipFill>
                    <p:spPr>
                      <a:xfrm>
                        <a:off x="1525589" y="1589"/>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DE92D78-B88A-4237-B719-CF68C8EF0807}"/>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kumimoji="0" lang="es-ES_tradnl" sz="4000" u="none" strike="noStrike" kern="1200" cap="none" spc="0" normalizeH="0" noProof="0" dirty="0">
              <a:ln>
                <a:noFill/>
              </a:ln>
              <a:solidFill>
                <a:prstClr val="white"/>
              </a:solidFill>
              <a:effectLst/>
              <a:uLnTx/>
              <a:uFillTx/>
              <a:latin typeface="KPMG Extralight" panose="020B0303030202040204" pitchFamily="34" charset="0"/>
              <a:ea typeface="+mj-ea"/>
              <a:cs typeface="+mj-cs"/>
              <a:sym typeface="KPMG Extralight" panose="020B0303030202040204" pitchFamily="34" charset="0"/>
            </a:endParaRPr>
          </a:p>
        </p:txBody>
      </p:sp>
      <p:sp>
        <p:nvSpPr>
          <p:cNvPr id="47" name="Title 1"/>
          <p:cNvSpPr>
            <a:spLocks noGrp="1"/>
          </p:cNvSpPr>
          <p:nvPr>
            <p:ph type="title"/>
          </p:nvPr>
        </p:nvSpPr>
        <p:spPr>
          <a:xfrm>
            <a:off x="990000" y="167350"/>
            <a:ext cx="8478958" cy="687855"/>
          </a:xfrm>
        </p:spPr>
        <p:txBody>
          <a:bodyPr/>
          <a:lstStyle/>
          <a:p>
            <a:r>
              <a:rPr lang="es-ES_tradnl" sz="2400" b="1" dirty="0">
                <a:solidFill>
                  <a:srgbClr val="00338D"/>
                </a:solidFill>
              </a:rPr>
              <a:t>2.2. Procesos</a:t>
            </a:r>
            <a:br>
              <a:rPr lang="es-ES_tradnl" sz="4000" b="1" dirty="0">
                <a:solidFill>
                  <a:srgbClr val="00338D"/>
                </a:solidFill>
              </a:rPr>
            </a:br>
            <a:r>
              <a:rPr lang="es-ES_tradnl" sz="4000" dirty="0">
                <a:solidFill>
                  <a:srgbClr val="00338D"/>
                </a:solidFill>
              </a:rPr>
              <a:t>Área de Finanzas </a:t>
            </a:r>
            <a:br>
              <a:rPr lang="es-ES_tradnl" sz="4000" b="1" dirty="0"/>
            </a:br>
            <a:endParaRPr lang="es-ES_tradnl" sz="4000" dirty="0"/>
          </a:p>
        </p:txBody>
      </p:sp>
      <p:sp>
        <p:nvSpPr>
          <p:cNvPr id="49" name="Rectangle 23"/>
          <p:cNvSpPr>
            <a:spLocks noChangeArrowheads="1"/>
          </p:cNvSpPr>
          <p:nvPr/>
        </p:nvSpPr>
        <p:spPr bwMode="auto">
          <a:xfrm>
            <a:off x="1271588" y="3010335"/>
            <a:ext cx="9648825" cy="3261156"/>
          </a:xfrm>
          <a:prstGeom prst="rect">
            <a:avLst/>
          </a:prstGeom>
          <a:noFill/>
          <a:ln w="12700">
            <a:solidFill>
              <a:srgbClr val="00A3A1"/>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Arial"/>
              <a:ea typeface="+mn-ea"/>
              <a:cs typeface="+mn-cs"/>
            </a:endParaRPr>
          </a:p>
        </p:txBody>
      </p:sp>
      <p:sp>
        <p:nvSpPr>
          <p:cNvPr id="46" name="Rectangle 23"/>
          <p:cNvSpPr>
            <a:spLocks noChangeArrowheads="1"/>
          </p:cNvSpPr>
          <p:nvPr/>
        </p:nvSpPr>
        <p:spPr bwMode="auto">
          <a:xfrm>
            <a:off x="1271588" y="1240797"/>
            <a:ext cx="7596884" cy="1377708"/>
          </a:xfrm>
          <a:prstGeom prst="rect">
            <a:avLst/>
          </a:prstGeom>
          <a:noFill/>
          <a:ln w="12700">
            <a:solidFill>
              <a:srgbClr val="00266A"/>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Arial"/>
              <a:ea typeface="+mn-ea"/>
              <a:cs typeface="+mn-cs"/>
            </a:endParaRPr>
          </a:p>
        </p:txBody>
      </p:sp>
      <p:sp>
        <p:nvSpPr>
          <p:cNvPr id="50" name="14 Rectángulo redondeado"/>
          <p:cNvSpPr/>
          <p:nvPr/>
        </p:nvSpPr>
        <p:spPr>
          <a:xfrm>
            <a:off x="1271464" y="1036475"/>
            <a:ext cx="2440800" cy="360000"/>
          </a:xfrm>
          <a:prstGeom prst="roundRect">
            <a:avLst/>
          </a:prstGeom>
          <a:solidFill>
            <a:schemeClr val="tx2">
              <a:lumMod val="75000"/>
            </a:schemeClr>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2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Taxonomía</a:t>
            </a:r>
          </a:p>
        </p:txBody>
      </p:sp>
      <p:grpSp>
        <p:nvGrpSpPr>
          <p:cNvPr id="13" name="Group 12">
            <a:extLst>
              <a:ext uri="{FF2B5EF4-FFF2-40B4-BE49-F238E27FC236}">
                <a16:creationId xmlns:a16="http://schemas.microsoft.com/office/drawing/2014/main" id="{3743C344-F426-4131-95C4-D95DF336F0E7}"/>
              </a:ext>
            </a:extLst>
          </p:cNvPr>
          <p:cNvGrpSpPr/>
          <p:nvPr/>
        </p:nvGrpSpPr>
        <p:grpSpPr>
          <a:xfrm>
            <a:off x="3485188" y="902264"/>
            <a:ext cx="432000" cy="432000"/>
            <a:chOff x="2288002" y="902264"/>
            <a:chExt cx="432000" cy="432000"/>
          </a:xfrm>
        </p:grpSpPr>
        <p:sp>
          <p:nvSpPr>
            <p:cNvPr id="9" name="Oval 8"/>
            <p:cNvSpPr/>
            <p:nvPr/>
          </p:nvSpPr>
          <p:spPr>
            <a:xfrm>
              <a:off x="2288002" y="902264"/>
              <a:ext cx="432000" cy="432000"/>
            </a:xfrm>
            <a:prstGeom prst="ellipse">
              <a:avLst/>
            </a:prstGeom>
            <a:solidFill>
              <a:srgbClr val="00486D"/>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8" name="Freeform 4814"/>
            <p:cNvSpPr>
              <a:spLocks noEditPoints="1"/>
            </p:cNvSpPr>
            <p:nvPr/>
          </p:nvSpPr>
          <p:spPr bwMode="auto">
            <a:xfrm>
              <a:off x="2333042" y="972867"/>
              <a:ext cx="254028" cy="305679"/>
            </a:xfrm>
            <a:custGeom>
              <a:avLst/>
              <a:gdLst>
                <a:gd name="T0" fmla="*/ 148 w 280"/>
                <a:gd name="T1" fmla="*/ 304 h 372"/>
                <a:gd name="T2" fmla="*/ 148 w 280"/>
                <a:gd name="T3" fmla="*/ 98 h 372"/>
                <a:gd name="T4" fmla="*/ 164 w 280"/>
                <a:gd name="T5" fmla="*/ 92 h 372"/>
                <a:gd name="T6" fmla="*/ 180 w 280"/>
                <a:gd name="T7" fmla="*/ 72 h 372"/>
                <a:gd name="T8" fmla="*/ 186 w 280"/>
                <a:gd name="T9" fmla="*/ 48 h 372"/>
                <a:gd name="T10" fmla="*/ 178 w 280"/>
                <a:gd name="T11" fmla="*/ 20 h 372"/>
                <a:gd name="T12" fmla="*/ 160 w 280"/>
                <a:gd name="T13" fmla="*/ 48 h 372"/>
                <a:gd name="T14" fmla="*/ 106 w 280"/>
                <a:gd name="T15" fmla="*/ 0 h 372"/>
                <a:gd name="T16" fmla="*/ 80 w 280"/>
                <a:gd name="T17" fmla="*/ 32 h 372"/>
                <a:gd name="T18" fmla="*/ 78 w 280"/>
                <a:gd name="T19" fmla="*/ 56 h 372"/>
                <a:gd name="T20" fmla="*/ 88 w 280"/>
                <a:gd name="T21" fmla="*/ 80 h 372"/>
                <a:gd name="T22" fmla="*/ 108 w 280"/>
                <a:gd name="T23" fmla="*/ 96 h 372"/>
                <a:gd name="T24" fmla="*/ 116 w 280"/>
                <a:gd name="T25" fmla="*/ 300 h 372"/>
                <a:gd name="T26" fmla="*/ 108 w 280"/>
                <a:gd name="T27" fmla="*/ 308 h 372"/>
                <a:gd name="T28" fmla="*/ 96 w 280"/>
                <a:gd name="T29" fmla="*/ 336 h 372"/>
                <a:gd name="T30" fmla="*/ 98 w 280"/>
                <a:gd name="T31" fmla="*/ 350 h 372"/>
                <a:gd name="T32" fmla="*/ 106 w 280"/>
                <a:gd name="T33" fmla="*/ 360 h 372"/>
                <a:gd name="T34" fmla="*/ 124 w 280"/>
                <a:gd name="T35" fmla="*/ 370 h 372"/>
                <a:gd name="T36" fmla="*/ 140 w 280"/>
                <a:gd name="T37" fmla="*/ 370 h 372"/>
                <a:gd name="T38" fmla="*/ 158 w 280"/>
                <a:gd name="T39" fmla="*/ 360 h 372"/>
                <a:gd name="T40" fmla="*/ 168 w 280"/>
                <a:gd name="T41" fmla="*/ 342 h 372"/>
                <a:gd name="T42" fmla="*/ 168 w 280"/>
                <a:gd name="T43" fmla="*/ 328 h 372"/>
                <a:gd name="T44" fmla="*/ 158 w 280"/>
                <a:gd name="T45" fmla="*/ 310 h 372"/>
                <a:gd name="T46" fmla="*/ 144 w 280"/>
                <a:gd name="T47" fmla="*/ 346 h 372"/>
                <a:gd name="T48" fmla="*/ 132 w 280"/>
                <a:gd name="T49" fmla="*/ 352 h 372"/>
                <a:gd name="T50" fmla="*/ 120 w 280"/>
                <a:gd name="T51" fmla="*/ 346 h 372"/>
                <a:gd name="T52" fmla="*/ 116 w 280"/>
                <a:gd name="T53" fmla="*/ 336 h 372"/>
                <a:gd name="T54" fmla="*/ 120 w 280"/>
                <a:gd name="T55" fmla="*/ 324 h 372"/>
                <a:gd name="T56" fmla="*/ 132 w 280"/>
                <a:gd name="T57" fmla="*/ 320 h 372"/>
                <a:gd name="T58" fmla="*/ 144 w 280"/>
                <a:gd name="T59" fmla="*/ 324 h 372"/>
                <a:gd name="T60" fmla="*/ 148 w 280"/>
                <a:gd name="T61" fmla="*/ 336 h 372"/>
                <a:gd name="T62" fmla="*/ 144 w 280"/>
                <a:gd name="T63" fmla="*/ 346 h 372"/>
                <a:gd name="T64" fmla="*/ 186 w 280"/>
                <a:gd name="T65" fmla="*/ 318 h 372"/>
                <a:gd name="T66" fmla="*/ 172 w 280"/>
                <a:gd name="T67" fmla="*/ 296 h 372"/>
                <a:gd name="T68" fmla="*/ 168 w 280"/>
                <a:gd name="T69" fmla="*/ 286 h 372"/>
                <a:gd name="T70" fmla="*/ 168 w 280"/>
                <a:gd name="T71" fmla="*/ 250 h 372"/>
                <a:gd name="T72" fmla="*/ 172 w 280"/>
                <a:gd name="T73" fmla="*/ 190 h 372"/>
                <a:gd name="T74" fmla="*/ 178 w 280"/>
                <a:gd name="T75" fmla="*/ 194 h 372"/>
                <a:gd name="T76" fmla="*/ 186 w 280"/>
                <a:gd name="T77" fmla="*/ 190 h 372"/>
                <a:gd name="T78" fmla="*/ 188 w 280"/>
                <a:gd name="T79" fmla="*/ 180 h 372"/>
                <a:gd name="T80" fmla="*/ 168 w 280"/>
                <a:gd name="T81" fmla="*/ 150 h 372"/>
                <a:gd name="T82" fmla="*/ 204 w 280"/>
                <a:gd name="T83" fmla="*/ 158 h 372"/>
                <a:gd name="T84" fmla="*/ 212 w 280"/>
                <a:gd name="T85" fmla="*/ 160 h 372"/>
                <a:gd name="T86" fmla="*/ 218 w 280"/>
                <a:gd name="T87" fmla="*/ 158 h 372"/>
                <a:gd name="T88" fmla="*/ 220 w 280"/>
                <a:gd name="T89" fmla="*/ 146 h 372"/>
                <a:gd name="T90" fmla="*/ 216 w 280"/>
                <a:gd name="T91" fmla="*/ 102 h 372"/>
                <a:gd name="T92" fmla="*/ 240 w 280"/>
                <a:gd name="T93" fmla="*/ 126 h 372"/>
                <a:gd name="T94" fmla="*/ 248 w 280"/>
                <a:gd name="T95" fmla="*/ 126 h 372"/>
                <a:gd name="T96" fmla="*/ 254 w 280"/>
                <a:gd name="T97" fmla="*/ 122 h 372"/>
                <a:gd name="T98" fmla="*/ 252 w 280"/>
                <a:gd name="T99" fmla="*/ 110 h 372"/>
                <a:gd name="T100" fmla="*/ 84 w 280"/>
                <a:gd name="T101" fmla="*/ 234 h 372"/>
                <a:gd name="T102" fmla="*/ 96 w 280"/>
                <a:gd name="T103" fmla="*/ 292 h 372"/>
                <a:gd name="T104" fmla="*/ 0 w 280"/>
                <a:gd name="T105" fmla="*/ 318 h 372"/>
                <a:gd name="T106" fmla="*/ 72 w 280"/>
                <a:gd name="T107" fmla="*/ 290 h 372"/>
                <a:gd name="T108" fmla="*/ 80 w 280"/>
                <a:gd name="T109" fmla="*/ 292 h 372"/>
                <a:gd name="T110" fmla="*/ 86 w 280"/>
                <a:gd name="T111" fmla="*/ 290 h 372"/>
                <a:gd name="T112" fmla="*/ 88 w 280"/>
                <a:gd name="T113" fmla="*/ 278 h 372"/>
                <a:gd name="T114" fmla="*/ 84 w 280"/>
                <a:gd name="T115" fmla="*/ 23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0" h="372">
                  <a:moveTo>
                    <a:pt x="158" y="310"/>
                  </a:moveTo>
                  <a:lnTo>
                    <a:pt x="158" y="310"/>
                  </a:lnTo>
                  <a:lnTo>
                    <a:pt x="148" y="304"/>
                  </a:lnTo>
                  <a:lnTo>
                    <a:pt x="148" y="304"/>
                  </a:lnTo>
                  <a:lnTo>
                    <a:pt x="148" y="300"/>
                  </a:lnTo>
                  <a:lnTo>
                    <a:pt x="148" y="98"/>
                  </a:lnTo>
                  <a:lnTo>
                    <a:pt x="148" y="98"/>
                  </a:lnTo>
                  <a:lnTo>
                    <a:pt x="156" y="96"/>
                  </a:lnTo>
                  <a:lnTo>
                    <a:pt x="164" y="92"/>
                  </a:lnTo>
                  <a:lnTo>
                    <a:pt x="170" y="86"/>
                  </a:lnTo>
                  <a:lnTo>
                    <a:pt x="176" y="80"/>
                  </a:lnTo>
                  <a:lnTo>
                    <a:pt x="180" y="72"/>
                  </a:lnTo>
                  <a:lnTo>
                    <a:pt x="184" y="64"/>
                  </a:lnTo>
                  <a:lnTo>
                    <a:pt x="186" y="56"/>
                  </a:lnTo>
                  <a:lnTo>
                    <a:pt x="186" y="48"/>
                  </a:lnTo>
                  <a:lnTo>
                    <a:pt x="186" y="48"/>
                  </a:lnTo>
                  <a:lnTo>
                    <a:pt x="184" y="32"/>
                  </a:lnTo>
                  <a:lnTo>
                    <a:pt x="178" y="20"/>
                  </a:lnTo>
                  <a:lnTo>
                    <a:pt x="170" y="10"/>
                  </a:lnTo>
                  <a:lnTo>
                    <a:pt x="160" y="0"/>
                  </a:lnTo>
                  <a:lnTo>
                    <a:pt x="160" y="48"/>
                  </a:lnTo>
                  <a:lnTo>
                    <a:pt x="106" y="48"/>
                  </a:lnTo>
                  <a:lnTo>
                    <a:pt x="106" y="0"/>
                  </a:lnTo>
                  <a:lnTo>
                    <a:pt x="106" y="0"/>
                  </a:lnTo>
                  <a:lnTo>
                    <a:pt x="94" y="10"/>
                  </a:lnTo>
                  <a:lnTo>
                    <a:pt x="86" y="20"/>
                  </a:lnTo>
                  <a:lnTo>
                    <a:pt x="80" y="32"/>
                  </a:lnTo>
                  <a:lnTo>
                    <a:pt x="78" y="48"/>
                  </a:lnTo>
                  <a:lnTo>
                    <a:pt x="78" y="48"/>
                  </a:lnTo>
                  <a:lnTo>
                    <a:pt x="78" y="56"/>
                  </a:lnTo>
                  <a:lnTo>
                    <a:pt x="82" y="64"/>
                  </a:lnTo>
                  <a:lnTo>
                    <a:pt x="84" y="72"/>
                  </a:lnTo>
                  <a:lnTo>
                    <a:pt x="88" y="80"/>
                  </a:lnTo>
                  <a:lnTo>
                    <a:pt x="94" y="86"/>
                  </a:lnTo>
                  <a:lnTo>
                    <a:pt x="100" y="92"/>
                  </a:lnTo>
                  <a:lnTo>
                    <a:pt x="108" y="96"/>
                  </a:lnTo>
                  <a:lnTo>
                    <a:pt x="116" y="98"/>
                  </a:lnTo>
                  <a:lnTo>
                    <a:pt x="116" y="300"/>
                  </a:lnTo>
                  <a:lnTo>
                    <a:pt x="116" y="300"/>
                  </a:lnTo>
                  <a:lnTo>
                    <a:pt x="116" y="304"/>
                  </a:lnTo>
                  <a:lnTo>
                    <a:pt x="116" y="304"/>
                  </a:lnTo>
                  <a:lnTo>
                    <a:pt x="108" y="308"/>
                  </a:lnTo>
                  <a:lnTo>
                    <a:pt x="102" y="316"/>
                  </a:lnTo>
                  <a:lnTo>
                    <a:pt x="98" y="326"/>
                  </a:lnTo>
                  <a:lnTo>
                    <a:pt x="96" y="336"/>
                  </a:lnTo>
                  <a:lnTo>
                    <a:pt x="96" y="336"/>
                  </a:lnTo>
                  <a:lnTo>
                    <a:pt x="96" y="342"/>
                  </a:lnTo>
                  <a:lnTo>
                    <a:pt x="98" y="350"/>
                  </a:lnTo>
                  <a:lnTo>
                    <a:pt x="102" y="356"/>
                  </a:lnTo>
                  <a:lnTo>
                    <a:pt x="106" y="360"/>
                  </a:lnTo>
                  <a:lnTo>
                    <a:pt x="106" y="360"/>
                  </a:lnTo>
                  <a:lnTo>
                    <a:pt x="112" y="366"/>
                  </a:lnTo>
                  <a:lnTo>
                    <a:pt x="118" y="368"/>
                  </a:lnTo>
                  <a:lnTo>
                    <a:pt x="124" y="370"/>
                  </a:lnTo>
                  <a:lnTo>
                    <a:pt x="132" y="372"/>
                  </a:lnTo>
                  <a:lnTo>
                    <a:pt x="132" y="372"/>
                  </a:lnTo>
                  <a:lnTo>
                    <a:pt x="140" y="370"/>
                  </a:lnTo>
                  <a:lnTo>
                    <a:pt x="146" y="368"/>
                  </a:lnTo>
                  <a:lnTo>
                    <a:pt x="152" y="366"/>
                  </a:lnTo>
                  <a:lnTo>
                    <a:pt x="158" y="360"/>
                  </a:lnTo>
                  <a:lnTo>
                    <a:pt x="162" y="356"/>
                  </a:lnTo>
                  <a:lnTo>
                    <a:pt x="166" y="350"/>
                  </a:lnTo>
                  <a:lnTo>
                    <a:pt x="168" y="342"/>
                  </a:lnTo>
                  <a:lnTo>
                    <a:pt x="168" y="336"/>
                  </a:lnTo>
                  <a:lnTo>
                    <a:pt x="168" y="336"/>
                  </a:lnTo>
                  <a:lnTo>
                    <a:pt x="168" y="328"/>
                  </a:lnTo>
                  <a:lnTo>
                    <a:pt x="166" y="322"/>
                  </a:lnTo>
                  <a:lnTo>
                    <a:pt x="162" y="316"/>
                  </a:lnTo>
                  <a:lnTo>
                    <a:pt x="158" y="310"/>
                  </a:lnTo>
                  <a:lnTo>
                    <a:pt x="158" y="310"/>
                  </a:lnTo>
                  <a:close/>
                  <a:moveTo>
                    <a:pt x="144" y="346"/>
                  </a:moveTo>
                  <a:lnTo>
                    <a:pt x="144" y="346"/>
                  </a:lnTo>
                  <a:lnTo>
                    <a:pt x="138" y="350"/>
                  </a:lnTo>
                  <a:lnTo>
                    <a:pt x="132" y="352"/>
                  </a:lnTo>
                  <a:lnTo>
                    <a:pt x="132" y="352"/>
                  </a:lnTo>
                  <a:lnTo>
                    <a:pt x="126" y="350"/>
                  </a:lnTo>
                  <a:lnTo>
                    <a:pt x="120" y="346"/>
                  </a:lnTo>
                  <a:lnTo>
                    <a:pt x="120" y="346"/>
                  </a:lnTo>
                  <a:lnTo>
                    <a:pt x="118" y="342"/>
                  </a:lnTo>
                  <a:lnTo>
                    <a:pt x="116" y="336"/>
                  </a:lnTo>
                  <a:lnTo>
                    <a:pt x="116" y="336"/>
                  </a:lnTo>
                  <a:lnTo>
                    <a:pt x="118" y="330"/>
                  </a:lnTo>
                  <a:lnTo>
                    <a:pt x="120" y="324"/>
                  </a:lnTo>
                  <a:lnTo>
                    <a:pt x="120" y="324"/>
                  </a:lnTo>
                  <a:lnTo>
                    <a:pt x="126" y="320"/>
                  </a:lnTo>
                  <a:lnTo>
                    <a:pt x="132" y="320"/>
                  </a:lnTo>
                  <a:lnTo>
                    <a:pt x="132" y="320"/>
                  </a:lnTo>
                  <a:lnTo>
                    <a:pt x="138" y="320"/>
                  </a:lnTo>
                  <a:lnTo>
                    <a:pt x="144" y="324"/>
                  </a:lnTo>
                  <a:lnTo>
                    <a:pt x="144" y="324"/>
                  </a:lnTo>
                  <a:lnTo>
                    <a:pt x="146" y="330"/>
                  </a:lnTo>
                  <a:lnTo>
                    <a:pt x="148" y="336"/>
                  </a:lnTo>
                  <a:lnTo>
                    <a:pt x="148" y="336"/>
                  </a:lnTo>
                  <a:lnTo>
                    <a:pt x="146" y="342"/>
                  </a:lnTo>
                  <a:lnTo>
                    <a:pt x="144" y="346"/>
                  </a:lnTo>
                  <a:lnTo>
                    <a:pt x="144" y="346"/>
                  </a:lnTo>
                  <a:close/>
                  <a:moveTo>
                    <a:pt x="280" y="38"/>
                  </a:moveTo>
                  <a:lnTo>
                    <a:pt x="280" y="318"/>
                  </a:lnTo>
                  <a:lnTo>
                    <a:pt x="186" y="318"/>
                  </a:lnTo>
                  <a:lnTo>
                    <a:pt x="186" y="318"/>
                  </a:lnTo>
                  <a:lnTo>
                    <a:pt x="180" y="306"/>
                  </a:lnTo>
                  <a:lnTo>
                    <a:pt x="172" y="296"/>
                  </a:lnTo>
                  <a:lnTo>
                    <a:pt x="172" y="296"/>
                  </a:lnTo>
                  <a:lnTo>
                    <a:pt x="168" y="292"/>
                  </a:lnTo>
                  <a:lnTo>
                    <a:pt x="168" y="286"/>
                  </a:lnTo>
                  <a:lnTo>
                    <a:pt x="248" y="286"/>
                  </a:lnTo>
                  <a:lnTo>
                    <a:pt x="248" y="170"/>
                  </a:lnTo>
                  <a:lnTo>
                    <a:pt x="168" y="250"/>
                  </a:lnTo>
                  <a:lnTo>
                    <a:pt x="168" y="188"/>
                  </a:lnTo>
                  <a:lnTo>
                    <a:pt x="172" y="190"/>
                  </a:lnTo>
                  <a:lnTo>
                    <a:pt x="172" y="190"/>
                  </a:lnTo>
                  <a:lnTo>
                    <a:pt x="174" y="192"/>
                  </a:lnTo>
                  <a:lnTo>
                    <a:pt x="178" y="194"/>
                  </a:lnTo>
                  <a:lnTo>
                    <a:pt x="178" y="194"/>
                  </a:lnTo>
                  <a:lnTo>
                    <a:pt x="182" y="192"/>
                  </a:lnTo>
                  <a:lnTo>
                    <a:pt x="186" y="190"/>
                  </a:lnTo>
                  <a:lnTo>
                    <a:pt x="186" y="190"/>
                  </a:lnTo>
                  <a:lnTo>
                    <a:pt x="188" y="186"/>
                  </a:lnTo>
                  <a:lnTo>
                    <a:pt x="188" y="184"/>
                  </a:lnTo>
                  <a:lnTo>
                    <a:pt x="188" y="180"/>
                  </a:lnTo>
                  <a:lnTo>
                    <a:pt x="186" y="176"/>
                  </a:lnTo>
                  <a:lnTo>
                    <a:pt x="168" y="160"/>
                  </a:lnTo>
                  <a:lnTo>
                    <a:pt x="168" y="150"/>
                  </a:lnTo>
                  <a:lnTo>
                    <a:pt x="182" y="136"/>
                  </a:lnTo>
                  <a:lnTo>
                    <a:pt x="204" y="158"/>
                  </a:lnTo>
                  <a:lnTo>
                    <a:pt x="204" y="158"/>
                  </a:lnTo>
                  <a:lnTo>
                    <a:pt x="208" y="160"/>
                  </a:lnTo>
                  <a:lnTo>
                    <a:pt x="212" y="160"/>
                  </a:lnTo>
                  <a:lnTo>
                    <a:pt x="212" y="160"/>
                  </a:lnTo>
                  <a:lnTo>
                    <a:pt x="214" y="160"/>
                  </a:lnTo>
                  <a:lnTo>
                    <a:pt x="218" y="158"/>
                  </a:lnTo>
                  <a:lnTo>
                    <a:pt x="218" y="158"/>
                  </a:lnTo>
                  <a:lnTo>
                    <a:pt x="220" y="154"/>
                  </a:lnTo>
                  <a:lnTo>
                    <a:pt x="222" y="150"/>
                  </a:lnTo>
                  <a:lnTo>
                    <a:pt x="220" y="146"/>
                  </a:lnTo>
                  <a:lnTo>
                    <a:pt x="218" y="144"/>
                  </a:lnTo>
                  <a:lnTo>
                    <a:pt x="196" y="122"/>
                  </a:lnTo>
                  <a:lnTo>
                    <a:pt x="216" y="102"/>
                  </a:lnTo>
                  <a:lnTo>
                    <a:pt x="236" y="124"/>
                  </a:lnTo>
                  <a:lnTo>
                    <a:pt x="236" y="124"/>
                  </a:lnTo>
                  <a:lnTo>
                    <a:pt x="240" y="126"/>
                  </a:lnTo>
                  <a:lnTo>
                    <a:pt x="244" y="128"/>
                  </a:lnTo>
                  <a:lnTo>
                    <a:pt x="244" y="128"/>
                  </a:lnTo>
                  <a:lnTo>
                    <a:pt x="248" y="126"/>
                  </a:lnTo>
                  <a:lnTo>
                    <a:pt x="252" y="124"/>
                  </a:lnTo>
                  <a:lnTo>
                    <a:pt x="252" y="124"/>
                  </a:lnTo>
                  <a:lnTo>
                    <a:pt x="254" y="122"/>
                  </a:lnTo>
                  <a:lnTo>
                    <a:pt x="254" y="118"/>
                  </a:lnTo>
                  <a:lnTo>
                    <a:pt x="254" y="114"/>
                  </a:lnTo>
                  <a:lnTo>
                    <a:pt x="252" y="110"/>
                  </a:lnTo>
                  <a:lnTo>
                    <a:pt x="230" y="88"/>
                  </a:lnTo>
                  <a:lnTo>
                    <a:pt x="280" y="38"/>
                  </a:lnTo>
                  <a:close/>
                  <a:moveTo>
                    <a:pt x="84" y="234"/>
                  </a:moveTo>
                  <a:lnTo>
                    <a:pt x="96" y="248"/>
                  </a:lnTo>
                  <a:lnTo>
                    <a:pt x="96" y="292"/>
                  </a:lnTo>
                  <a:lnTo>
                    <a:pt x="96" y="292"/>
                  </a:lnTo>
                  <a:lnTo>
                    <a:pt x="86" y="304"/>
                  </a:lnTo>
                  <a:lnTo>
                    <a:pt x="80" y="318"/>
                  </a:lnTo>
                  <a:lnTo>
                    <a:pt x="0" y="318"/>
                  </a:lnTo>
                  <a:lnTo>
                    <a:pt x="50" y="268"/>
                  </a:lnTo>
                  <a:lnTo>
                    <a:pt x="72" y="290"/>
                  </a:lnTo>
                  <a:lnTo>
                    <a:pt x="72" y="290"/>
                  </a:lnTo>
                  <a:lnTo>
                    <a:pt x="76" y="292"/>
                  </a:lnTo>
                  <a:lnTo>
                    <a:pt x="80" y="292"/>
                  </a:lnTo>
                  <a:lnTo>
                    <a:pt x="80" y="292"/>
                  </a:lnTo>
                  <a:lnTo>
                    <a:pt x="84" y="292"/>
                  </a:lnTo>
                  <a:lnTo>
                    <a:pt x="86" y="290"/>
                  </a:lnTo>
                  <a:lnTo>
                    <a:pt x="86" y="290"/>
                  </a:lnTo>
                  <a:lnTo>
                    <a:pt x="88" y="286"/>
                  </a:lnTo>
                  <a:lnTo>
                    <a:pt x="90" y="282"/>
                  </a:lnTo>
                  <a:lnTo>
                    <a:pt x="88" y="278"/>
                  </a:lnTo>
                  <a:lnTo>
                    <a:pt x="86" y="274"/>
                  </a:lnTo>
                  <a:lnTo>
                    <a:pt x="64" y="254"/>
                  </a:lnTo>
                  <a:lnTo>
                    <a:pt x="84" y="23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53" name="KMATable0ValueChain2"/>
          <p:cNvSpPr>
            <a:spLocks noChangeArrowheads="1"/>
          </p:cNvSpPr>
          <p:nvPr/>
        </p:nvSpPr>
        <p:spPr bwMode="auto">
          <a:xfrm>
            <a:off x="1343472" y="1481948"/>
            <a:ext cx="7344816" cy="253060"/>
          </a:xfrm>
          <a:prstGeom prst="chevron">
            <a:avLst>
              <a:gd name="adj" fmla="val 21138"/>
            </a:avLst>
          </a:prstGeom>
          <a:solidFill>
            <a:schemeClr val="tx2"/>
          </a:solidFill>
          <a:ln w="25400">
            <a:solidFill>
              <a:schemeClr val="bg1"/>
            </a:solidFill>
            <a:miter lim="800000"/>
            <a:headEnd/>
            <a:tailEnd/>
          </a:ln>
        </p:spPr>
        <p:txBody>
          <a:bodyPr lIns="0" tIns="0" rIns="0" bIns="0"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s-ES_tradnl" sz="11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Cuentas  a Cobrar</a:t>
            </a:r>
          </a:p>
        </p:txBody>
      </p:sp>
      <p:sp>
        <p:nvSpPr>
          <p:cNvPr id="44" name="Rectangle 43"/>
          <p:cNvSpPr/>
          <p:nvPr/>
        </p:nvSpPr>
        <p:spPr>
          <a:xfrm>
            <a:off x="3864328" y="3220251"/>
            <a:ext cx="4968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Descripción</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5" name="Rectangle 4"/>
          <p:cNvSpPr/>
          <p:nvPr/>
        </p:nvSpPr>
        <p:spPr>
          <a:xfrm>
            <a:off x="1631504" y="3220251"/>
            <a:ext cx="2196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Proceso</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grpSp>
        <p:nvGrpSpPr>
          <p:cNvPr id="78" name="Group 15"/>
          <p:cNvGrpSpPr>
            <a:grpSpLocks noChangeAspect="1"/>
          </p:cNvGrpSpPr>
          <p:nvPr/>
        </p:nvGrpSpPr>
        <p:grpSpPr bwMode="auto">
          <a:xfrm>
            <a:off x="1775520" y="3248548"/>
            <a:ext cx="331372" cy="230082"/>
            <a:chOff x="1316" y="1580"/>
            <a:chExt cx="428" cy="428"/>
          </a:xfrm>
          <a:solidFill>
            <a:schemeClr val="bg1"/>
          </a:solidFill>
        </p:grpSpPr>
        <p:sp>
          <p:nvSpPr>
            <p:cNvPr id="80" name="Freeform 16"/>
            <p:cNvSpPr>
              <a:spLocks noEditPoints="1"/>
            </p:cNvSpPr>
            <p:nvPr/>
          </p:nvSpPr>
          <p:spPr bwMode="auto">
            <a:xfrm>
              <a:off x="1470" y="1713"/>
              <a:ext cx="238" cy="238"/>
            </a:xfrm>
            <a:custGeom>
              <a:avLst/>
              <a:gdLst/>
              <a:ahLst/>
              <a:cxnLst>
                <a:cxn ang="0">
                  <a:pos x="19" y="3"/>
                </a:cxn>
                <a:cxn ang="0">
                  <a:pos x="19" y="3"/>
                </a:cxn>
                <a:cxn ang="0">
                  <a:pos x="31" y="0"/>
                </a:cxn>
                <a:cxn ang="0">
                  <a:pos x="51" y="17"/>
                </a:cxn>
                <a:cxn ang="0">
                  <a:pos x="46" y="30"/>
                </a:cxn>
                <a:cxn ang="0">
                  <a:pos x="46" y="31"/>
                </a:cxn>
                <a:cxn ang="0">
                  <a:pos x="97" y="80"/>
                </a:cxn>
                <a:cxn ang="0">
                  <a:pos x="96" y="96"/>
                </a:cxn>
                <a:cxn ang="0">
                  <a:pos x="80" y="96"/>
                </a:cxn>
                <a:cxn ang="0">
                  <a:pos x="32" y="46"/>
                </a:cxn>
                <a:cxn ang="0">
                  <a:pos x="30" y="46"/>
                </a:cxn>
                <a:cxn ang="0">
                  <a:pos x="17" y="51"/>
                </a:cxn>
                <a:cxn ang="0">
                  <a:pos x="0" y="31"/>
                </a:cxn>
                <a:cxn ang="0">
                  <a:pos x="3" y="19"/>
                </a:cxn>
                <a:cxn ang="0">
                  <a:pos x="3" y="19"/>
                </a:cxn>
                <a:cxn ang="0">
                  <a:pos x="3" y="19"/>
                </a:cxn>
                <a:cxn ang="0">
                  <a:pos x="16" y="32"/>
                </a:cxn>
                <a:cxn ang="0">
                  <a:pos x="27" y="27"/>
                </a:cxn>
                <a:cxn ang="0">
                  <a:pos x="32" y="16"/>
                </a:cxn>
                <a:cxn ang="0">
                  <a:pos x="19" y="4"/>
                </a:cxn>
                <a:cxn ang="0">
                  <a:pos x="19" y="3"/>
                </a:cxn>
                <a:cxn ang="0">
                  <a:pos x="84" y="84"/>
                </a:cxn>
                <a:cxn ang="0">
                  <a:pos x="92" y="84"/>
                </a:cxn>
                <a:cxn ang="0">
                  <a:pos x="92" y="92"/>
                </a:cxn>
                <a:cxn ang="0">
                  <a:pos x="84" y="92"/>
                </a:cxn>
                <a:cxn ang="0">
                  <a:pos x="84" y="84"/>
                </a:cxn>
              </a:cxnLst>
              <a:rect l="0" t="0" r="r" b="b"/>
              <a:pathLst>
                <a:path w="101" h="101">
                  <a:moveTo>
                    <a:pt x="19" y="3"/>
                  </a:moveTo>
                  <a:cubicBezTo>
                    <a:pt x="19" y="3"/>
                    <a:pt x="19" y="3"/>
                    <a:pt x="19" y="3"/>
                  </a:cubicBezTo>
                  <a:cubicBezTo>
                    <a:pt x="31" y="0"/>
                    <a:pt x="31" y="0"/>
                    <a:pt x="31" y="0"/>
                  </a:cubicBezTo>
                  <a:cubicBezTo>
                    <a:pt x="51" y="17"/>
                    <a:pt x="51" y="17"/>
                    <a:pt x="51" y="17"/>
                  </a:cubicBezTo>
                  <a:cubicBezTo>
                    <a:pt x="46" y="30"/>
                    <a:pt x="46" y="30"/>
                    <a:pt x="46" y="30"/>
                  </a:cubicBezTo>
                  <a:cubicBezTo>
                    <a:pt x="46" y="31"/>
                    <a:pt x="46" y="31"/>
                    <a:pt x="46" y="31"/>
                  </a:cubicBezTo>
                  <a:cubicBezTo>
                    <a:pt x="97" y="80"/>
                    <a:pt x="97" y="80"/>
                    <a:pt x="97" y="80"/>
                  </a:cubicBezTo>
                  <a:cubicBezTo>
                    <a:pt x="101" y="84"/>
                    <a:pt x="101" y="92"/>
                    <a:pt x="96" y="96"/>
                  </a:cubicBezTo>
                  <a:cubicBezTo>
                    <a:pt x="92" y="100"/>
                    <a:pt x="85" y="101"/>
                    <a:pt x="80" y="96"/>
                  </a:cubicBezTo>
                  <a:cubicBezTo>
                    <a:pt x="32" y="46"/>
                    <a:pt x="32" y="46"/>
                    <a:pt x="32" y="46"/>
                  </a:cubicBezTo>
                  <a:cubicBezTo>
                    <a:pt x="30" y="46"/>
                    <a:pt x="30" y="46"/>
                    <a:pt x="30" y="46"/>
                  </a:cubicBezTo>
                  <a:cubicBezTo>
                    <a:pt x="17" y="51"/>
                    <a:pt x="17" y="51"/>
                    <a:pt x="17" y="51"/>
                  </a:cubicBezTo>
                  <a:cubicBezTo>
                    <a:pt x="0" y="31"/>
                    <a:pt x="0" y="31"/>
                    <a:pt x="0" y="31"/>
                  </a:cubicBezTo>
                  <a:cubicBezTo>
                    <a:pt x="3" y="19"/>
                    <a:pt x="3" y="19"/>
                    <a:pt x="3" y="19"/>
                  </a:cubicBezTo>
                  <a:cubicBezTo>
                    <a:pt x="3" y="19"/>
                    <a:pt x="3" y="19"/>
                    <a:pt x="3" y="19"/>
                  </a:cubicBezTo>
                  <a:cubicBezTo>
                    <a:pt x="3" y="19"/>
                    <a:pt x="3" y="19"/>
                    <a:pt x="3" y="19"/>
                  </a:cubicBezTo>
                  <a:cubicBezTo>
                    <a:pt x="16" y="32"/>
                    <a:pt x="16" y="32"/>
                    <a:pt x="16" y="32"/>
                  </a:cubicBezTo>
                  <a:cubicBezTo>
                    <a:pt x="27" y="27"/>
                    <a:pt x="27" y="27"/>
                    <a:pt x="27" y="27"/>
                  </a:cubicBezTo>
                  <a:cubicBezTo>
                    <a:pt x="32" y="16"/>
                    <a:pt x="32" y="16"/>
                    <a:pt x="32" y="16"/>
                  </a:cubicBezTo>
                  <a:cubicBezTo>
                    <a:pt x="19" y="4"/>
                    <a:pt x="19" y="4"/>
                    <a:pt x="19" y="4"/>
                  </a:cubicBezTo>
                  <a:lnTo>
                    <a:pt x="19" y="3"/>
                  </a:lnTo>
                  <a:close/>
                  <a:moveTo>
                    <a:pt x="84" y="84"/>
                  </a:moveTo>
                  <a:cubicBezTo>
                    <a:pt x="86" y="82"/>
                    <a:pt x="90" y="82"/>
                    <a:pt x="92" y="84"/>
                  </a:cubicBezTo>
                  <a:cubicBezTo>
                    <a:pt x="94" y="86"/>
                    <a:pt x="94" y="90"/>
                    <a:pt x="92" y="92"/>
                  </a:cubicBezTo>
                  <a:cubicBezTo>
                    <a:pt x="90" y="94"/>
                    <a:pt x="86" y="94"/>
                    <a:pt x="84" y="92"/>
                  </a:cubicBezTo>
                  <a:cubicBezTo>
                    <a:pt x="82" y="90"/>
                    <a:pt x="82" y="86"/>
                    <a:pt x="84" y="84"/>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Arial"/>
                <a:ea typeface="+mn-ea"/>
                <a:cs typeface="+mn-cs"/>
              </a:endParaRPr>
            </a:p>
          </p:txBody>
        </p:sp>
        <p:sp>
          <p:nvSpPr>
            <p:cNvPr id="81" name="Freeform 17"/>
            <p:cNvSpPr>
              <a:spLocks/>
            </p:cNvSpPr>
            <p:nvPr/>
          </p:nvSpPr>
          <p:spPr bwMode="auto">
            <a:xfrm>
              <a:off x="1316" y="1580"/>
              <a:ext cx="428" cy="428"/>
            </a:xfrm>
            <a:custGeom>
              <a:avLst/>
              <a:gdLst/>
              <a:ahLst/>
              <a:cxnLst>
                <a:cxn ang="0">
                  <a:pos x="104" y="0"/>
                </a:cxn>
                <a:cxn ang="0">
                  <a:pos x="108" y="24"/>
                </a:cxn>
                <a:cxn ang="0">
                  <a:pos x="126" y="31"/>
                </a:cxn>
                <a:cxn ang="0">
                  <a:pos x="145" y="17"/>
                </a:cxn>
                <a:cxn ang="0">
                  <a:pos x="164" y="36"/>
                </a:cxn>
                <a:cxn ang="0">
                  <a:pos x="150" y="56"/>
                </a:cxn>
                <a:cxn ang="0">
                  <a:pos x="157" y="74"/>
                </a:cxn>
                <a:cxn ang="0">
                  <a:pos x="181" y="78"/>
                </a:cxn>
                <a:cxn ang="0">
                  <a:pos x="181" y="104"/>
                </a:cxn>
                <a:cxn ang="0">
                  <a:pos x="157" y="108"/>
                </a:cxn>
                <a:cxn ang="0">
                  <a:pos x="152" y="120"/>
                </a:cxn>
                <a:cxn ang="0">
                  <a:pos x="137" y="105"/>
                </a:cxn>
                <a:cxn ang="0">
                  <a:pos x="139" y="97"/>
                </a:cxn>
                <a:cxn ang="0">
                  <a:pos x="97" y="43"/>
                </a:cxn>
                <a:cxn ang="0">
                  <a:pos x="43" y="84"/>
                </a:cxn>
                <a:cxn ang="0">
                  <a:pos x="84" y="139"/>
                </a:cxn>
                <a:cxn ang="0">
                  <a:pos x="106" y="136"/>
                </a:cxn>
                <a:cxn ang="0">
                  <a:pos x="121" y="152"/>
                </a:cxn>
                <a:cxn ang="0">
                  <a:pos x="108" y="157"/>
                </a:cxn>
                <a:cxn ang="0">
                  <a:pos x="104" y="181"/>
                </a:cxn>
                <a:cxn ang="0">
                  <a:pos x="77" y="181"/>
                </a:cxn>
                <a:cxn ang="0">
                  <a:pos x="73" y="157"/>
                </a:cxn>
                <a:cxn ang="0">
                  <a:pos x="55" y="150"/>
                </a:cxn>
                <a:cxn ang="0">
                  <a:pos x="36" y="164"/>
                </a:cxn>
                <a:cxn ang="0">
                  <a:pos x="17" y="145"/>
                </a:cxn>
                <a:cxn ang="0">
                  <a:pos x="31" y="126"/>
                </a:cxn>
                <a:cxn ang="0">
                  <a:pos x="24" y="108"/>
                </a:cxn>
                <a:cxn ang="0">
                  <a:pos x="0" y="104"/>
                </a:cxn>
                <a:cxn ang="0">
                  <a:pos x="0" y="78"/>
                </a:cxn>
                <a:cxn ang="0">
                  <a:pos x="24" y="73"/>
                </a:cxn>
                <a:cxn ang="0">
                  <a:pos x="31" y="56"/>
                </a:cxn>
                <a:cxn ang="0">
                  <a:pos x="17" y="36"/>
                </a:cxn>
                <a:cxn ang="0">
                  <a:pos x="36" y="17"/>
                </a:cxn>
                <a:cxn ang="0">
                  <a:pos x="56" y="31"/>
                </a:cxn>
                <a:cxn ang="0">
                  <a:pos x="73" y="24"/>
                </a:cxn>
                <a:cxn ang="0">
                  <a:pos x="78" y="0"/>
                </a:cxn>
                <a:cxn ang="0">
                  <a:pos x="104" y="0"/>
                </a:cxn>
              </a:cxnLst>
              <a:rect l="0" t="0" r="r" b="b"/>
              <a:pathLst>
                <a:path w="181" h="181">
                  <a:moveTo>
                    <a:pt x="104" y="0"/>
                  </a:moveTo>
                  <a:cubicBezTo>
                    <a:pt x="108" y="24"/>
                    <a:pt x="108" y="24"/>
                    <a:pt x="108" y="24"/>
                  </a:cubicBezTo>
                  <a:cubicBezTo>
                    <a:pt x="126" y="31"/>
                    <a:pt x="126" y="31"/>
                    <a:pt x="126" y="31"/>
                  </a:cubicBezTo>
                  <a:cubicBezTo>
                    <a:pt x="145" y="17"/>
                    <a:pt x="145" y="17"/>
                    <a:pt x="145" y="17"/>
                  </a:cubicBezTo>
                  <a:cubicBezTo>
                    <a:pt x="164" y="36"/>
                    <a:pt x="164" y="36"/>
                    <a:pt x="164" y="36"/>
                  </a:cubicBezTo>
                  <a:cubicBezTo>
                    <a:pt x="150" y="56"/>
                    <a:pt x="150" y="56"/>
                    <a:pt x="150" y="56"/>
                  </a:cubicBezTo>
                  <a:cubicBezTo>
                    <a:pt x="157" y="74"/>
                    <a:pt x="157" y="74"/>
                    <a:pt x="157" y="74"/>
                  </a:cubicBezTo>
                  <a:cubicBezTo>
                    <a:pt x="181" y="78"/>
                    <a:pt x="181" y="78"/>
                    <a:pt x="181" y="78"/>
                  </a:cubicBezTo>
                  <a:cubicBezTo>
                    <a:pt x="181" y="104"/>
                    <a:pt x="181" y="104"/>
                    <a:pt x="181" y="104"/>
                  </a:cubicBezTo>
                  <a:cubicBezTo>
                    <a:pt x="157" y="108"/>
                    <a:pt x="157" y="108"/>
                    <a:pt x="157" y="108"/>
                  </a:cubicBezTo>
                  <a:cubicBezTo>
                    <a:pt x="152" y="120"/>
                    <a:pt x="152" y="120"/>
                    <a:pt x="152" y="120"/>
                  </a:cubicBezTo>
                  <a:cubicBezTo>
                    <a:pt x="137" y="105"/>
                    <a:pt x="137" y="105"/>
                    <a:pt x="137" y="105"/>
                  </a:cubicBezTo>
                  <a:cubicBezTo>
                    <a:pt x="138" y="103"/>
                    <a:pt x="138" y="100"/>
                    <a:pt x="139" y="97"/>
                  </a:cubicBezTo>
                  <a:cubicBezTo>
                    <a:pt x="142" y="71"/>
                    <a:pt x="124" y="46"/>
                    <a:pt x="97" y="43"/>
                  </a:cubicBezTo>
                  <a:cubicBezTo>
                    <a:pt x="71" y="39"/>
                    <a:pt x="46" y="58"/>
                    <a:pt x="43" y="84"/>
                  </a:cubicBezTo>
                  <a:cubicBezTo>
                    <a:pt x="39" y="111"/>
                    <a:pt x="58" y="135"/>
                    <a:pt x="84" y="139"/>
                  </a:cubicBezTo>
                  <a:cubicBezTo>
                    <a:pt x="92" y="140"/>
                    <a:pt x="99" y="139"/>
                    <a:pt x="106" y="136"/>
                  </a:cubicBezTo>
                  <a:cubicBezTo>
                    <a:pt x="121" y="152"/>
                    <a:pt x="121" y="152"/>
                    <a:pt x="121" y="152"/>
                  </a:cubicBezTo>
                  <a:cubicBezTo>
                    <a:pt x="108" y="157"/>
                    <a:pt x="108" y="157"/>
                    <a:pt x="108" y="157"/>
                  </a:cubicBezTo>
                  <a:cubicBezTo>
                    <a:pt x="104" y="181"/>
                    <a:pt x="104" y="181"/>
                    <a:pt x="104" y="181"/>
                  </a:cubicBezTo>
                  <a:cubicBezTo>
                    <a:pt x="77" y="181"/>
                    <a:pt x="77" y="181"/>
                    <a:pt x="77" y="181"/>
                  </a:cubicBezTo>
                  <a:cubicBezTo>
                    <a:pt x="73" y="157"/>
                    <a:pt x="73" y="157"/>
                    <a:pt x="73" y="157"/>
                  </a:cubicBezTo>
                  <a:cubicBezTo>
                    <a:pt x="55" y="150"/>
                    <a:pt x="55" y="150"/>
                    <a:pt x="55" y="150"/>
                  </a:cubicBezTo>
                  <a:cubicBezTo>
                    <a:pt x="36" y="164"/>
                    <a:pt x="36" y="164"/>
                    <a:pt x="36" y="164"/>
                  </a:cubicBezTo>
                  <a:cubicBezTo>
                    <a:pt x="17" y="145"/>
                    <a:pt x="17" y="145"/>
                    <a:pt x="17" y="145"/>
                  </a:cubicBezTo>
                  <a:cubicBezTo>
                    <a:pt x="31" y="126"/>
                    <a:pt x="31" y="126"/>
                    <a:pt x="31" y="126"/>
                  </a:cubicBezTo>
                  <a:cubicBezTo>
                    <a:pt x="24" y="108"/>
                    <a:pt x="24" y="108"/>
                    <a:pt x="24" y="108"/>
                  </a:cubicBezTo>
                  <a:cubicBezTo>
                    <a:pt x="0" y="104"/>
                    <a:pt x="0" y="104"/>
                    <a:pt x="0" y="104"/>
                  </a:cubicBezTo>
                  <a:cubicBezTo>
                    <a:pt x="0" y="78"/>
                    <a:pt x="0" y="78"/>
                    <a:pt x="0" y="78"/>
                  </a:cubicBezTo>
                  <a:cubicBezTo>
                    <a:pt x="24" y="73"/>
                    <a:pt x="24" y="73"/>
                    <a:pt x="24" y="73"/>
                  </a:cubicBezTo>
                  <a:cubicBezTo>
                    <a:pt x="31" y="56"/>
                    <a:pt x="31" y="56"/>
                    <a:pt x="31" y="56"/>
                  </a:cubicBezTo>
                  <a:cubicBezTo>
                    <a:pt x="17" y="36"/>
                    <a:pt x="17" y="36"/>
                    <a:pt x="17" y="36"/>
                  </a:cubicBezTo>
                  <a:cubicBezTo>
                    <a:pt x="36" y="17"/>
                    <a:pt x="36" y="17"/>
                    <a:pt x="36" y="17"/>
                  </a:cubicBezTo>
                  <a:cubicBezTo>
                    <a:pt x="56" y="31"/>
                    <a:pt x="56" y="31"/>
                    <a:pt x="56" y="31"/>
                  </a:cubicBezTo>
                  <a:cubicBezTo>
                    <a:pt x="73" y="24"/>
                    <a:pt x="73" y="24"/>
                    <a:pt x="73" y="24"/>
                  </a:cubicBezTo>
                  <a:cubicBezTo>
                    <a:pt x="78" y="0"/>
                    <a:pt x="78" y="0"/>
                    <a:pt x="78" y="0"/>
                  </a:cubicBezTo>
                  <a:lnTo>
                    <a:pt x="10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45" name="Rectangle 44"/>
          <p:cNvSpPr/>
          <p:nvPr/>
        </p:nvSpPr>
        <p:spPr>
          <a:xfrm>
            <a:off x="8868472" y="3220251"/>
            <a:ext cx="1692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Sistema</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120" name="Freeform 5014"/>
          <p:cNvSpPr>
            <a:spLocks noEditPoints="1"/>
          </p:cNvSpPr>
          <p:nvPr/>
        </p:nvSpPr>
        <p:spPr bwMode="auto">
          <a:xfrm>
            <a:off x="9013836" y="3265622"/>
            <a:ext cx="250516" cy="184071"/>
          </a:xfrm>
          <a:custGeom>
            <a:avLst/>
            <a:gdLst>
              <a:gd name="T0" fmla="*/ 360 w 360"/>
              <a:gd name="T1" fmla="*/ 256 h 278"/>
              <a:gd name="T2" fmla="*/ 360 w 360"/>
              <a:gd name="T3" fmla="*/ 252 h 278"/>
              <a:gd name="T4" fmla="*/ 358 w 360"/>
              <a:gd name="T5" fmla="*/ 252 h 278"/>
              <a:gd name="T6" fmla="*/ 318 w 360"/>
              <a:gd name="T7" fmla="*/ 200 h 278"/>
              <a:gd name="T8" fmla="*/ 314 w 360"/>
              <a:gd name="T9" fmla="*/ 198 h 278"/>
              <a:gd name="T10" fmla="*/ 50 w 360"/>
              <a:gd name="T11" fmla="*/ 196 h 278"/>
              <a:gd name="T12" fmla="*/ 46 w 360"/>
              <a:gd name="T13" fmla="*/ 198 h 278"/>
              <a:gd name="T14" fmla="*/ 2 w 360"/>
              <a:gd name="T15" fmla="*/ 250 h 278"/>
              <a:gd name="T16" fmla="*/ 2 w 360"/>
              <a:gd name="T17" fmla="*/ 252 h 278"/>
              <a:gd name="T18" fmla="*/ 0 w 360"/>
              <a:gd name="T19" fmla="*/ 252 h 278"/>
              <a:gd name="T20" fmla="*/ 0 w 360"/>
              <a:gd name="T21" fmla="*/ 256 h 278"/>
              <a:gd name="T22" fmla="*/ 0 w 360"/>
              <a:gd name="T23" fmla="*/ 256 h 278"/>
              <a:gd name="T24" fmla="*/ 0 w 360"/>
              <a:gd name="T25" fmla="*/ 268 h 278"/>
              <a:gd name="T26" fmla="*/ 4 w 360"/>
              <a:gd name="T27" fmla="*/ 276 h 278"/>
              <a:gd name="T28" fmla="*/ 10 w 360"/>
              <a:gd name="T29" fmla="*/ 278 h 278"/>
              <a:gd name="T30" fmla="*/ 350 w 360"/>
              <a:gd name="T31" fmla="*/ 278 h 278"/>
              <a:gd name="T32" fmla="*/ 356 w 360"/>
              <a:gd name="T33" fmla="*/ 276 h 278"/>
              <a:gd name="T34" fmla="*/ 360 w 360"/>
              <a:gd name="T35" fmla="*/ 268 h 278"/>
              <a:gd name="T36" fmla="*/ 360 w 360"/>
              <a:gd name="T37" fmla="*/ 256 h 278"/>
              <a:gd name="T38" fmla="*/ 360 w 360"/>
              <a:gd name="T39" fmla="*/ 256 h 278"/>
              <a:gd name="T40" fmla="*/ 146 w 360"/>
              <a:gd name="T41" fmla="*/ 234 h 278"/>
              <a:gd name="T42" fmla="*/ 226 w 360"/>
              <a:gd name="T43" fmla="*/ 254 h 278"/>
              <a:gd name="T44" fmla="*/ 338 w 360"/>
              <a:gd name="T45" fmla="*/ 268 h 278"/>
              <a:gd name="T46" fmla="*/ 334 w 360"/>
              <a:gd name="T47" fmla="*/ 270 h 278"/>
              <a:gd name="T48" fmla="*/ 332 w 360"/>
              <a:gd name="T49" fmla="*/ 270 h 278"/>
              <a:gd name="T50" fmla="*/ 326 w 360"/>
              <a:gd name="T51" fmla="*/ 268 h 278"/>
              <a:gd name="T52" fmla="*/ 324 w 360"/>
              <a:gd name="T53" fmla="*/ 262 h 278"/>
              <a:gd name="T54" fmla="*/ 326 w 360"/>
              <a:gd name="T55" fmla="*/ 256 h 278"/>
              <a:gd name="T56" fmla="*/ 328 w 360"/>
              <a:gd name="T57" fmla="*/ 256 h 278"/>
              <a:gd name="T58" fmla="*/ 334 w 360"/>
              <a:gd name="T59" fmla="*/ 256 h 278"/>
              <a:gd name="T60" fmla="*/ 338 w 360"/>
              <a:gd name="T61" fmla="*/ 256 h 278"/>
              <a:gd name="T62" fmla="*/ 340 w 360"/>
              <a:gd name="T63" fmla="*/ 262 h 278"/>
              <a:gd name="T64" fmla="*/ 340 w 360"/>
              <a:gd name="T65" fmla="*/ 266 h 278"/>
              <a:gd name="T66" fmla="*/ 338 w 360"/>
              <a:gd name="T67" fmla="*/ 268 h 278"/>
              <a:gd name="T68" fmla="*/ 306 w 360"/>
              <a:gd name="T69" fmla="*/ 184 h 278"/>
              <a:gd name="T70" fmla="*/ 310 w 360"/>
              <a:gd name="T71" fmla="*/ 184 h 278"/>
              <a:gd name="T72" fmla="*/ 318 w 360"/>
              <a:gd name="T73" fmla="*/ 178 h 278"/>
              <a:gd name="T74" fmla="*/ 318 w 360"/>
              <a:gd name="T75" fmla="*/ 12 h 278"/>
              <a:gd name="T76" fmla="*/ 318 w 360"/>
              <a:gd name="T77" fmla="*/ 6 h 278"/>
              <a:gd name="T78" fmla="*/ 310 w 360"/>
              <a:gd name="T79" fmla="*/ 0 h 278"/>
              <a:gd name="T80" fmla="*/ 54 w 360"/>
              <a:gd name="T81" fmla="*/ 0 h 278"/>
              <a:gd name="T82" fmla="*/ 50 w 360"/>
              <a:gd name="T83" fmla="*/ 0 h 278"/>
              <a:gd name="T84" fmla="*/ 42 w 360"/>
              <a:gd name="T85" fmla="*/ 6 h 278"/>
              <a:gd name="T86" fmla="*/ 42 w 360"/>
              <a:gd name="T87" fmla="*/ 172 h 278"/>
              <a:gd name="T88" fmla="*/ 42 w 360"/>
              <a:gd name="T89" fmla="*/ 178 h 278"/>
              <a:gd name="T90" fmla="*/ 50 w 360"/>
              <a:gd name="T91" fmla="*/ 184 h 278"/>
              <a:gd name="T92" fmla="*/ 54 w 360"/>
              <a:gd name="T93" fmla="*/ 184 h 278"/>
              <a:gd name="T94" fmla="*/ 294 w 360"/>
              <a:gd name="T95" fmla="*/ 24 h 278"/>
              <a:gd name="T96" fmla="*/ 66 w 360"/>
              <a:gd name="T97"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0" h="278">
                <a:moveTo>
                  <a:pt x="360" y="256"/>
                </a:moveTo>
                <a:lnTo>
                  <a:pt x="360" y="256"/>
                </a:lnTo>
                <a:lnTo>
                  <a:pt x="360" y="252"/>
                </a:lnTo>
                <a:lnTo>
                  <a:pt x="360" y="252"/>
                </a:lnTo>
                <a:lnTo>
                  <a:pt x="358" y="252"/>
                </a:lnTo>
                <a:lnTo>
                  <a:pt x="358" y="252"/>
                </a:lnTo>
                <a:lnTo>
                  <a:pt x="358" y="250"/>
                </a:lnTo>
                <a:lnTo>
                  <a:pt x="318" y="200"/>
                </a:lnTo>
                <a:lnTo>
                  <a:pt x="318" y="200"/>
                </a:lnTo>
                <a:lnTo>
                  <a:pt x="314" y="198"/>
                </a:lnTo>
                <a:lnTo>
                  <a:pt x="310" y="196"/>
                </a:lnTo>
                <a:lnTo>
                  <a:pt x="50" y="196"/>
                </a:lnTo>
                <a:lnTo>
                  <a:pt x="50" y="196"/>
                </a:lnTo>
                <a:lnTo>
                  <a:pt x="46" y="198"/>
                </a:lnTo>
                <a:lnTo>
                  <a:pt x="42" y="200"/>
                </a:lnTo>
                <a:lnTo>
                  <a:pt x="2" y="250"/>
                </a:lnTo>
                <a:lnTo>
                  <a:pt x="2" y="250"/>
                </a:lnTo>
                <a:lnTo>
                  <a:pt x="2" y="252"/>
                </a:lnTo>
                <a:lnTo>
                  <a:pt x="2" y="252"/>
                </a:lnTo>
                <a:lnTo>
                  <a:pt x="0" y="252"/>
                </a:lnTo>
                <a:lnTo>
                  <a:pt x="0" y="252"/>
                </a:lnTo>
                <a:lnTo>
                  <a:pt x="0" y="256"/>
                </a:lnTo>
                <a:lnTo>
                  <a:pt x="0" y="256"/>
                </a:lnTo>
                <a:lnTo>
                  <a:pt x="0" y="256"/>
                </a:lnTo>
                <a:lnTo>
                  <a:pt x="0" y="268"/>
                </a:lnTo>
                <a:lnTo>
                  <a:pt x="0" y="268"/>
                </a:lnTo>
                <a:lnTo>
                  <a:pt x="0" y="272"/>
                </a:lnTo>
                <a:lnTo>
                  <a:pt x="4" y="276"/>
                </a:lnTo>
                <a:lnTo>
                  <a:pt x="6" y="278"/>
                </a:lnTo>
                <a:lnTo>
                  <a:pt x="10" y="278"/>
                </a:lnTo>
                <a:lnTo>
                  <a:pt x="350" y="278"/>
                </a:lnTo>
                <a:lnTo>
                  <a:pt x="350" y="278"/>
                </a:lnTo>
                <a:lnTo>
                  <a:pt x="354" y="278"/>
                </a:lnTo>
                <a:lnTo>
                  <a:pt x="356" y="276"/>
                </a:lnTo>
                <a:lnTo>
                  <a:pt x="360" y="272"/>
                </a:lnTo>
                <a:lnTo>
                  <a:pt x="360" y="268"/>
                </a:lnTo>
                <a:lnTo>
                  <a:pt x="360" y="256"/>
                </a:lnTo>
                <a:lnTo>
                  <a:pt x="360" y="256"/>
                </a:lnTo>
                <a:lnTo>
                  <a:pt x="360" y="256"/>
                </a:lnTo>
                <a:lnTo>
                  <a:pt x="360" y="256"/>
                </a:lnTo>
                <a:close/>
                <a:moveTo>
                  <a:pt x="134" y="254"/>
                </a:moveTo>
                <a:lnTo>
                  <a:pt x="146" y="234"/>
                </a:lnTo>
                <a:lnTo>
                  <a:pt x="214" y="234"/>
                </a:lnTo>
                <a:lnTo>
                  <a:pt x="226" y="254"/>
                </a:lnTo>
                <a:lnTo>
                  <a:pt x="134" y="254"/>
                </a:lnTo>
                <a:close/>
                <a:moveTo>
                  <a:pt x="338" y="268"/>
                </a:moveTo>
                <a:lnTo>
                  <a:pt x="338" y="268"/>
                </a:lnTo>
                <a:lnTo>
                  <a:pt x="334" y="270"/>
                </a:lnTo>
                <a:lnTo>
                  <a:pt x="332" y="270"/>
                </a:lnTo>
                <a:lnTo>
                  <a:pt x="332" y="270"/>
                </a:lnTo>
                <a:lnTo>
                  <a:pt x="326" y="268"/>
                </a:lnTo>
                <a:lnTo>
                  <a:pt x="326" y="268"/>
                </a:lnTo>
                <a:lnTo>
                  <a:pt x="324" y="262"/>
                </a:lnTo>
                <a:lnTo>
                  <a:pt x="324" y="262"/>
                </a:lnTo>
                <a:lnTo>
                  <a:pt x="324" y="260"/>
                </a:lnTo>
                <a:lnTo>
                  <a:pt x="326" y="256"/>
                </a:lnTo>
                <a:lnTo>
                  <a:pt x="326" y="256"/>
                </a:lnTo>
                <a:lnTo>
                  <a:pt x="328" y="256"/>
                </a:lnTo>
                <a:lnTo>
                  <a:pt x="332" y="254"/>
                </a:lnTo>
                <a:lnTo>
                  <a:pt x="334" y="256"/>
                </a:lnTo>
                <a:lnTo>
                  <a:pt x="338" y="256"/>
                </a:lnTo>
                <a:lnTo>
                  <a:pt x="338" y="256"/>
                </a:lnTo>
                <a:lnTo>
                  <a:pt x="340" y="260"/>
                </a:lnTo>
                <a:lnTo>
                  <a:pt x="340" y="262"/>
                </a:lnTo>
                <a:lnTo>
                  <a:pt x="340" y="262"/>
                </a:lnTo>
                <a:lnTo>
                  <a:pt x="340" y="266"/>
                </a:lnTo>
                <a:lnTo>
                  <a:pt x="338" y="268"/>
                </a:lnTo>
                <a:lnTo>
                  <a:pt x="338" y="268"/>
                </a:lnTo>
                <a:close/>
                <a:moveTo>
                  <a:pt x="54" y="184"/>
                </a:moveTo>
                <a:lnTo>
                  <a:pt x="306" y="184"/>
                </a:lnTo>
                <a:lnTo>
                  <a:pt x="306" y="184"/>
                </a:lnTo>
                <a:lnTo>
                  <a:pt x="310" y="184"/>
                </a:lnTo>
                <a:lnTo>
                  <a:pt x="314" y="182"/>
                </a:lnTo>
                <a:lnTo>
                  <a:pt x="318" y="178"/>
                </a:lnTo>
                <a:lnTo>
                  <a:pt x="318" y="172"/>
                </a:lnTo>
                <a:lnTo>
                  <a:pt x="318" y="12"/>
                </a:lnTo>
                <a:lnTo>
                  <a:pt x="318" y="12"/>
                </a:lnTo>
                <a:lnTo>
                  <a:pt x="318" y="6"/>
                </a:lnTo>
                <a:lnTo>
                  <a:pt x="314" y="2"/>
                </a:lnTo>
                <a:lnTo>
                  <a:pt x="310" y="0"/>
                </a:lnTo>
                <a:lnTo>
                  <a:pt x="306" y="0"/>
                </a:lnTo>
                <a:lnTo>
                  <a:pt x="54" y="0"/>
                </a:lnTo>
                <a:lnTo>
                  <a:pt x="54" y="0"/>
                </a:lnTo>
                <a:lnTo>
                  <a:pt x="50" y="0"/>
                </a:lnTo>
                <a:lnTo>
                  <a:pt x="46" y="2"/>
                </a:lnTo>
                <a:lnTo>
                  <a:pt x="42" y="6"/>
                </a:lnTo>
                <a:lnTo>
                  <a:pt x="42" y="12"/>
                </a:lnTo>
                <a:lnTo>
                  <a:pt x="42" y="172"/>
                </a:lnTo>
                <a:lnTo>
                  <a:pt x="42" y="172"/>
                </a:lnTo>
                <a:lnTo>
                  <a:pt x="42" y="178"/>
                </a:lnTo>
                <a:lnTo>
                  <a:pt x="46" y="182"/>
                </a:lnTo>
                <a:lnTo>
                  <a:pt x="50" y="184"/>
                </a:lnTo>
                <a:lnTo>
                  <a:pt x="54" y="184"/>
                </a:lnTo>
                <a:lnTo>
                  <a:pt x="54" y="184"/>
                </a:lnTo>
                <a:close/>
                <a:moveTo>
                  <a:pt x="66" y="24"/>
                </a:moveTo>
                <a:lnTo>
                  <a:pt x="294" y="24"/>
                </a:lnTo>
                <a:lnTo>
                  <a:pt x="294" y="160"/>
                </a:lnTo>
                <a:lnTo>
                  <a:pt x="66" y="160"/>
                </a:lnTo>
                <a:lnTo>
                  <a:pt x="66" y="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grpSp>
        <p:nvGrpSpPr>
          <p:cNvPr id="15" name="Group 14">
            <a:extLst>
              <a:ext uri="{FF2B5EF4-FFF2-40B4-BE49-F238E27FC236}">
                <a16:creationId xmlns:a16="http://schemas.microsoft.com/office/drawing/2014/main" id="{F90E6F75-52E7-4C20-80C3-B6002248B6B7}"/>
              </a:ext>
            </a:extLst>
          </p:cNvPr>
          <p:cNvGrpSpPr/>
          <p:nvPr/>
        </p:nvGrpSpPr>
        <p:grpSpPr>
          <a:xfrm>
            <a:off x="1271465" y="2645174"/>
            <a:ext cx="2645723" cy="522388"/>
            <a:chOff x="623392" y="2645174"/>
            <a:chExt cx="2645723" cy="522388"/>
          </a:xfrm>
        </p:grpSpPr>
        <p:sp>
          <p:nvSpPr>
            <p:cNvPr id="52" name="16 Rectángulo redondeado"/>
            <p:cNvSpPr/>
            <p:nvPr/>
          </p:nvSpPr>
          <p:spPr>
            <a:xfrm>
              <a:off x="623392" y="2807562"/>
              <a:ext cx="2439942" cy="360000"/>
            </a:xfrm>
            <a:prstGeom prst="roundRect">
              <a:avLst/>
            </a:prstGeom>
            <a:solidFill>
              <a:schemeClr val="accent5">
                <a:lumMod val="50000"/>
              </a:schemeClr>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2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Características generales</a:t>
              </a:r>
            </a:p>
          </p:txBody>
        </p:sp>
        <p:grpSp>
          <p:nvGrpSpPr>
            <p:cNvPr id="12" name="Group 11">
              <a:extLst>
                <a:ext uri="{FF2B5EF4-FFF2-40B4-BE49-F238E27FC236}">
                  <a16:creationId xmlns:a16="http://schemas.microsoft.com/office/drawing/2014/main" id="{BDA0D93D-53AA-4E52-AEE9-C615AFDE9270}"/>
                </a:ext>
              </a:extLst>
            </p:cNvPr>
            <p:cNvGrpSpPr/>
            <p:nvPr/>
          </p:nvGrpSpPr>
          <p:grpSpPr>
            <a:xfrm>
              <a:off x="2837115" y="2645174"/>
              <a:ext cx="432000" cy="432000"/>
              <a:chOff x="2837115" y="2645174"/>
              <a:chExt cx="432000" cy="432000"/>
            </a:xfrm>
          </p:grpSpPr>
          <p:sp>
            <p:nvSpPr>
              <p:cNvPr id="43" name="Oval 42"/>
              <p:cNvSpPr/>
              <p:nvPr/>
            </p:nvSpPr>
            <p:spPr>
              <a:xfrm>
                <a:off x="2837115" y="2645174"/>
                <a:ext cx="432000" cy="432000"/>
              </a:xfrm>
              <a:prstGeom prst="ellipse">
                <a:avLst/>
              </a:prstGeom>
              <a:solidFill>
                <a:srgbClr val="00A3A1"/>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endParaRPr>
              </a:p>
            </p:txBody>
          </p:sp>
          <p:sp>
            <p:nvSpPr>
              <p:cNvPr id="34" name="Freeform 4958"/>
              <p:cNvSpPr>
                <a:spLocks noEditPoints="1"/>
              </p:cNvSpPr>
              <p:nvPr/>
            </p:nvSpPr>
            <p:spPr bwMode="auto">
              <a:xfrm>
                <a:off x="2920268" y="2709154"/>
                <a:ext cx="265695" cy="282144"/>
              </a:xfrm>
              <a:custGeom>
                <a:avLst/>
                <a:gdLst>
                  <a:gd name="T0" fmla="*/ 294 w 414"/>
                  <a:gd name="T1" fmla="*/ 176 h 404"/>
                  <a:gd name="T2" fmla="*/ 272 w 414"/>
                  <a:gd name="T3" fmla="*/ 200 h 404"/>
                  <a:gd name="T4" fmla="*/ 272 w 414"/>
                  <a:gd name="T5" fmla="*/ 220 h 404"/>
                  <a:gd name="T6" fmla="*/ 294 w 414"/>
                  <a:gd name="T7" fmla="*/ 244 h 404"/>
                  <a:gd name="T8" fmla="*/ 286 w 414"/>
                  <a:gd name="T9" fmla="*/ 316 h 404"/>
                  <a:gd name="T10" fmla="*/ 244 w 414"/>
                  <a:gd name="T11" fmla="*/ 338 h 404"/>
                  <a:gd name="T12" fmla="*/ 212 w 414"/>
                  <a:gd name="T13" fmla="*/ 316 h 404"/>
                  <a:gd name="T14" fmla="*/ 170 w 414"/>
                  <a:gd name="T15" fmla="*/ 332 h 404"/>
                  <a:gd name="T16" fmla="*/ 112 w 414"/>
                  <a:gd name="T17" fmla="*/ 378 h 404"/>
                  <a:gd name="T18" fmla="*/ 128 w 414"/>
                  <a:gd name="T19" fmla="*/ 390 h 404"/>
                  <a:gd name="T20" fmla="*/ 174 w 414"/>
                  <a:gd name="T21" fmla="*/ 372 h 404"/>
                  <a:gd name="T22" fmla="*/ 212 w 414"/>
                  <a:gd name="T23" fmla="*/ 382 h 404"/>
                  <a:gd name="T24" fmla="*/ 244 w 414"/>
                  <a:gd name="T25" fmla="*/ 358 h 404"/>
                  <a:gd name="T26" fmla="*/ 302 w 414"/>
                  <a:gd name="T27" fmla="*/ 328 h 404"/>
                  <a:gd name="T28" fmla="*/ 314 w 414"/>
                  <a:gd name="T29" fmla="*/ 288 h 404"/>
                  <a:gd name="T30" fmla="*/ 336 w 414"/>
                  <a:gd name="T31" fmla="*/ 228 h 404"/>
                  <a:gd name="T32" fmla="*/ 414 w 414"/>
                  <a:gd name="T33" fmla="*/ 210 h 404"/>
                  <a:gd name="T34" fmla="*/ 330 w 414"/>
                  <a:gd name="T35" fmla="*/ 184 h 404"/>
                  <a:gd name="T36" fmla="*/ 200 w 414"/>
                  <a:gd name="T37" fmla="*/ 364 h 404"/>
                  <a:gd name="T38" fmla="*/ 186 w 414"/>
                  <a:gd name="T39" fmla="*/ 348 h 404"/>
                  <a:gd name="T40" fmla="*/ 200 w 414"/>
                  <a:gd name="T41" fmla="*/ 334 h 404"/>
                  <a:gd name="T42" fmla="*/ 216 w 414"/>
                  <a:gd name="T43" fmla="*/ 348 h 404"/>
                  <a:gd name="T44" fmla="*/ 200 w 414"/>
                  <a:gd name="T45" fmla="*/ 364 h 404"/>
                  <a:gd name="T46" fmla="*/ 334 w 414"/>
                  <a:gd name="T47" fmla="*/ 138 h 404"/>
                  <a:gd name="T48" fmla="*/ 16 w 414"/>
                  <a:gd name="T49" fmla="*/ 292 h 404"/>
                  <a:gd name="T50" fmla="*/ 46 w 414"/>
                  <a:gd name="T51" fmla="*/ 240 h 404"/>
                  <a:gd name="T52" fmla="*/ 80 w 414"/>
                  <a:gd name="T53" fmla="*/ 240 h 404"/>
                  <a:gd name="T54" fmla="*/ 120 w 414"/>
                  <a:gd name="T55" fmla="*/ 238 h 404"/>
                  <a:gd name="T56" fmla="*/ 168 w 414"/>
                  <a:gd name="T57" fmla="*/ 220 h 404"/>
                  <a:gd name="T58" fmla="*/ 136 w 414"/>
                  <a:gd name="T59" fmla="*/ 200 h 404"/>
                  <a:gd name="T60" fmla="*/ 120 w 414"/>
                  <a:gd name="T61" fmla="*/ 182 h 404"/>
                  <a:gd name="T62" fmla="*/ 86 w 414"/>
                  <a:gd name="T63" fmla="*/ 176 h 404"/>
                  <a:gd name="T64" fmla="*/ 62 w 414"/>
                  <a:gd name="T65" fmla="*/ 206 h 404"/>
                  <a:gd name="T66" fmla="*/ 16 w 414"/>
                  <a:gd name="T67" fmla="*/ 242 h 404"/>
                  <a:gd name="T68" fmla="*/ 6 w 414"/>
                  <a:gd name="T69" fmla="*/ 292 h 404"/>
                  <a:gd name="T70" fmla="*/ 104 w 414"/>
                  <a:gd name="T71" fmla="*/ 196 h 404"/>
                  <a:gd name="T72" fmla="*/ 112 w 414"/>
                  <a:gd name="T73" fmla="*/ 216 h 404"/>
                  <a:gd name="T74" fmla="*/ 92 w 414"/>
                  <a:gd name="T75" fmla="*/ 224 h 404"/>
                  <a:gd name="T76" fmla="*/ 84 w 414"/>
                  <a:gd name="T77" fmla="*/ 204 h 404"/>
                  <a:gd name="T78" fmla="*/ 108 w 414"/>
                  <a:gd name="T79" fmla="*/ 306 h 404"/>
                  <a:gd name="T80" fmla="*/ 124 w 414"/>
                  <a:gd name="T81" fmla="*/ 284 h 404"/>
                  <a:gd name="T82" fmla="*/ 184 w 414"/>
                  <a:gd name="T83" fmla="*/ 234 h 404"/>
                  <a:gd name="T84" fmla="*/ 212 w 414"/>
                  <a:gd name="T85" fmla="*/ 202 h 404"/>
                  <a:gd name="T86" fmla="*/ 180 w 414"/>
                  <a:gd name="T87" fmla="*/ 276 h 404"/>
                  <a:gd name="T88" fmla="*/ 108 w 414"/>
                  <a:gd name="T89" fmla="*/ 306 h 404"/>
                  <a:gd name="T90" fmla="*/ 212 w 414"/>
                  <a:gd name="T91" fmla="*/ 68 h 404"/>
                  <a:gd name="T92" fmla="*/ 236 w 414"/>
                  <a:gd name="T93" fmla="*/ 34 h 404"/>
                  <a:gd name="T94" fmla="*/ 222 w 414"/>
                  <a:gd name="T95" fmla="*/ 6 h 404"/>
                  <a:gd name="T96" fmla="*/ 194 w 414"/>
                  <a:gd name="T97" fmla="*/ 0 h 404"/>
                  <a:gd name="T98" fmla="*/ 168 w 414"/>
                  <a:gd name="T99" fmla="*/ 22 h 404"/>
                  <a:gd name="T100" fmla="*/ 174 w 414"/>
                  <a:gd name="T101" fmla="*/ 56 h 404"/>
                  <a:gd name="T102" fmla="*/ 202 w 414"/>
                  <a:gd name="T103" fmla="*/ 20 h 404"/>
                  <a:gd name="T104" fmla="*/ 216 w 414"/>
                  <a:gd name="T105" fmla="*/ 34 h 404"/>
                  <a:gd name="T106" fmla="*/ 202 w 414"/>
                  <a:gd name="T107" fmla="*/ 50 h 404"/>
                  <a:gd name="T108" fmla="*/ 186 w 414"/>
                  <a:gd name="T109" fmla="*/ 34 h 404"/>
                  <a:gd name="T110" fmla="*/ 202 w 414"/>
                  <a:gd name="T111" fmla="*/ 20 h 404"/>
                  <a:gd name="T112" fmla="*/ 2 w 414"/>
                  <a:gd name="T113" fmla="*/ 138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4" h="404">
                    <a:moveTo>
                      <a:pt x="314" y="176"/>
                    </a:moveTo>
                    <a:lnTo>
                      <a:pt x="314" y="30"/>
                    </a:lnTo>
                    <a:lnTo>
                      <a:pt x="314" y="30"/>
                    </a:lnTo>
                    <a:lnTo>
                      <a:pt x="294" y="20"/>
                    </a:lnTo>
                    <a:lnTo>
                      <a:pt x="294" y="176"/>
                    </a:lnTo>
                    <a:lnTo>
                      <a:pt x="294" y="176"/>
                    </a:lnTo>
                    <a:lnTo>
                      <a:pt x="286" y="180"/>
                    </a:lnTo>
                    <a:lnTo>
                      <a:pt x="280" y="184"/>
                    </a:lnTo>
                    <a:lnTo>
                      <a:pt x="274" y="192"/>
                    </a:lnTo>
                    <a:lnTo>
                      <a:pt x="272" y="200"/>
                    </a:lnTo>
                    <a:lnTo>
                      <a:pt x="232" y="200"/>
                    </a:lnTo>
                    <a:lnTo>
                      <a:pt x="232" y="202"/>
                    </a:lnTo>
                    <a:lnTo>
                      <a:pt x="232" y="202"/>
                    </a:lnTo>
                    <a:lnTo>
                      <a:pt x="230" y="220"/>
                    </a:lnTo>
                    <a:lnTo>
                      <a:pt x="272" y="220"/>
                    </a:lnTo>
                    <a:lnTo>
                      <a:pt x="272" y="220"/>
                    </a:lnTo>
                    <a:lnTo>
                      <a:pt x="274" y="228"/>
                    </a:lnTo>
                    <a:lnTo>
                      <a:pt x="280" y="234"/>
                    </a:lnTo>
                    <a:lnTo>
                      <a:pt x="286" y="240"/>
                    </a:lnTo>
                    <a:lnTo>
                      <a:pt x="294" y="244"/>
                    </a:lnTo>
                    <a:lnTo>
                      <a:pt x="294" y="288"/>
                    </a:lnTo>
                    <a:lnTo>
                      <a:pt x="294" y="288"/>
                    </a:lnTo>
                    <a:lnTo>
                      <a:pt x="294" y="298"/>
                    </a:lnTo>
                    <a:lnTo>
                      <a:pt x="290" y="308"/>
                    </a:lnTo>
                    <a:lnTo>
                      <a:pt x="286" y="316"/>
                    </a:lnTo>
                    <a:lnTo>
                      <a:pt x="280" y="324"/>
                    </a:lnTo>
                    <a:lnTo>
                      <a:pt x="272" y="330"/>
                    </a:lnTo>
                    <a:lnTo>
                      <a:pt x="264" y="334"/>
                    </a:lnTo>
                    <a:lnTo>
                      <a:pt x="254" y="338"/>
                    </a:lnTo>
                    <a:lnTo>
                      <a:pt x="244" y="338"/>
                    </a:lnTo>
                    <a:lnTo>
                      <a:pt x="234" y="338"/>
                    </a:lnTo>
                    <a:lnTo>
                      <a:pt x="234" y="338"/>
                    </a:lnTo>
                    <a:lnTo>
                      <a:pt x="230" y="328"/>
                    </a:lnTo>
                    <a:lnTo>
                      <a:pt x="222" y="320"/>
                    </a:lnTo>
                    <a:lnTo>
                      <a:pt x="212" y="316"/>
                    </a:lnTo>
                    <a:lnTo>
                      <a:pt x="200" y="314"/>
                    </a:lnTo>
                    <a:lnTo>
                      <a:pt x="200" y="314"/>
                    </a:lnTo>
                    <a:lnTo>
                      <a:pt x="188" y="316"/>
                    </a:lnTo>
                    <a:lnTo>
                      <a:pt x="178" y="322"/>
                    </a:lnTo>
                    <a:lnTo>
                      <a:pt x="170" y="332"/>
                    </a:lnTo>
                    <a:lnTo>
                      <a:pt x="166" y="342"/>
                    </a:lnTo>
                    <a:lnTo>
                      <a:pt x="166" y="342"/>
                    </a:lnTo>
                    <a:lnTo>
                      <a:pt x="146" y="350"/>
                    </a:lnTo>
                    <a:lnTo>
                      <a:pt x="128" y="362"/>
                    </a:lnTo>
                    <a:lnTo>
                      <a:pt x="112" y="378"/>
                    </a:lnTo>
                    <a:lnTo>
                      <a:pt x="100" y="396"/>
                    </a:lnTo>
                    <a:lnTo>
                      <a:pt x="100" y="396"/>
                    </a:lnTo>
                    <a:lnTo>
                      <a:pt x="118" y="404"/>
                    </a:lnTo>
                    <a:lnTo>
                      <a:pt x="118" y="404"/>
                    </a:lnTo>
                    <a:lnTo>
                      <a:pt x="128" y="390"/>
                    </a:lnTo>
                    <a:lnTo>
                      <a:pt x="140" y="378"/>
                    </a:lnTo>
                    <a:lnTo>
                      <a:pt x="152" y="370"/>
                    </a:lnTo>
                    <a:lnTo>
                      <a:pt x="168" y="362"/>
                    </a:lnTo>
                    <a:lnTo>
                      <a:pt x="168" y="362"/>
                    </a:lnTo>
                    <a:lnTo>
                      <a:pt x="174" y="372"/>
                    </a:lnTo>
                    <a:lnTo>
                      <a:pt x="182" y="378"/>
                    </a:lnTo>
                    <a:lnTo>
                      <a:pt x="190" y="382"/>
                    </a:lnTo>
                    <a:lnTo>
                      <a:pt x="200" y="384"/>
                    </a:lnTo>
                    <a:lnTo>
                      <a:pt x="200" y="384"/>
                    </a:lnTo>
                    <a:lnTo>
                      <a:pt x="212" y="382"/>
                    </a:lnTo>
                    <a:lnTo>
                      <a:pt x="222" y="378"/>
                    </a:lnTo>
                    <a:lnTo>
                      <a:pt x="230" y="370"/>
                    </a:lnTo>
                    <a:lnTo>
                      <a:pt x="234" y="358"/>
                    </a:lnTo>
                    <a:lnTo>
                      <a:pt x="244" y="358"/>
                    </a:lnTo>
                    <a:lnTo>
                      <a:pt x="244" y="358"/>
                    </a:lnTo>
                    <a:lnTo>
                      <a:pt x="258" y="358"/>
                    </a:lnTo>
                    <a:lnTo>
                      <a:pt x="272" y="354"/>
                    </a:lnTo>
                    <a:lnTo>
                      <a:pt x="284" y="346"/>
                    </a:lnTo>
                    <a:lnTo>
                      <a:pt x="294" y="338"/>
                    </a:lnTo>
                    <a:lnTo>
                      <a:pt x="302" y="328"/>
                    </a:lnTo>
                    <a:lnTo>
                      <a:pt x="310" y="316"/>
                    </a:lnTo>
                    <a:lnTo>
                      <a:pt x="314" y="302"/>
                    </a:lnTo>
                    <a:lnTo>
                      <a:pt x="314" y="288"/>
                    </a:lnTo>
                    <a:lnTo>
                      <a:pt x="314" y="288"/>
                    </a:lnTo>
                    <a:lnTo>
                      <a:pt x="314" y="288"/>
                    </a:lnTo>
                    <a:lnTo>
                      <a:pt x="314" y="244"/>
                    </a:lnTo>
                    <a:lnTo>
                      <a:pt x="314" y="244"/>
                    </a:lnTo>
                    <a:lnTo>
                      <a:pt x="324" y="240"/>
                    </a:lnTo>
                    <a:lnTo>
                      <a:pt x="330" y="234"/>
                    </a:lnTo>
                    <a:lnTo>
                      <a:pt x="336" y="228"/>
                    </a:lnTo>
                    <a:lnTo>
                      <a:pt x="338" y="220"/>
                    </a:lnTo>
                    <a:lnTo>
                      <a:pt x="414" y="220"/>
                    </a:lnTo>
                    <a:lnTo>
                      <a:pt x="414" y="220"/>
                    </a:lnTo>
                    <a:lnTo>
                      <a:pt x="414" y="210"/>
                    </a:lnTo>
                    <a:lnTo>
                      <a:pt x="414" y="210"/>
                    </a:lnTo>
                    <a:lnTo>
                      <a:pt x="414" y="200"/>
                    </a:lnTo>
                    <a:lnTo>
                      <a:pt x="338" y="200"/>
                    </a:lnTo>
                    <a:lnTo>
                      <a:pt x="338" y="200"/>
                    </a:lnTo>
                    <a:lnTo>
                      <a:pt x="336" y="192"/>
                    </a:lnTo>
                    <a:lnTo>
                      <a:pt x="330" y="184"/>
                    </a:lnTo>
                    <a:lnTo>
                      <a:pt x="324" y="180"/>
                    </a:lnTo>
                    <a:lnTo>
                      <a:pt x="314" y="176"/>
                    </a:lnTo>
                    <a:lnTo>
                      <a:pt x="314" y="176"/>
                    </a:lnTo>
                    <a:close/>
                    <a:moveTo>
                      <a:pt x="200" y="364"/>
                    </a:moveTo>
                    <a:lnTo>
                      <a:pt x="200" y="364"/>
                    </a:lnTo>
                    <a:lnTo>
                      <a:pt x="194" y="364"/>
                    </a:lnTo>
                    <a:lnTo>
                      <a:pt x="190" y="360"/>
                    </a:lnTo>
                    <a:lnTo>
                      <a:pt x="186" y="354"/>
                    </a:lnTo>
                    <a:lnTo>
                      <a:pt x="186" y="348"/>
                    </a:lnTo>
                    <a:lnTo>
                      <a:pt x="186" y="348"/>
                    </a:lnTo>
                    <a:lnTo>
                      <a:pt x="186" y="342"/>
                    </a:lnTo>
                    <a:lnTo>
                      <a:pt x="190" y="338"/>
                    </a:lnTo>
                    <a:lnTo>
                      <a:pt x="194" y="334"/>
                    </a:lnTo>
                    <a:lnTo>
                      <a:pt x="200" y="334"/>
                    </a:lnTo>
                    <a:lnTo>
                      <a:pt x="200" y="334"/>
                    </a:lnTo>
                    <a:lnTo>
                      <a:pt x="206" y="334"/>
                    </a:lnTo>
                    <a:lnTo>
                      <a:pt x="212" y="338"/>
                    </a:lnTo>
                    <a:lnTo>
                      <a:pt x="216" y="342"/>
                    </a:lnTo>
                    <a:lnTo>
                      <a:pt x="216" y="348"/>
                    </a:lnTo>
                    <a:lnTo>
                      <a:pt x="216" y="348"/>
                    </a:lnTo>
                    <a:lnTo>
                      <a:pt x="216" y="354"/>
                    </a:lnTo>
                    <a:lnTo>
                      <a:pt x="212" y="360"/>
                    </a:lnTo>
                    <a:lnTo>
                      <a:pt x="206" y="364"/>
                    </a:lnTo>
                    <a:lnTo>
                      <a:pt x="200" y="364"/>
                    </a:lnTo>
                    <a:lnTo>
                      <a:pt x="200" y="364"/>
                    </a:lnTo>
                    <a:close/>
                    <a:moveTo>
                      <a:pt x="334" y="118"/>
                    </a:moveTo>
                    <a:lnTo>
                      <a:pt x="394" y="118"/>
                    </a:lnTo>
                    <a:lnTo>
                      <a:pt x="394" y="118"/>
                    </a:lnTo>
                    <a:lnTo>
                      <a:pt x="402" y="138"/>
                    </a:lnTo>
                    <a:lnTo>
                      <a:pt x="334" y="138"/>
                    </a:lnTo>
                    <a:lnTo>
                      <a:pt x="334" y="118"/>
                    </a:lnTo>
                    <a:close/>
                    <a:moveTo>
                      <a:pt x="16" y="310"/>
                    </a:moveTo>
                    <a:lnTo>
                      <a:pt x="16" y="304"/>
                    </a:lnTo>
                    <a:lnTo>
                      <a:pt x="16" y="304"/>
                    </a:lnTo>
                    <a:lnTo>
                      <a:pt x="16" y="292"/>
                    </a:lnTo>
                    <a:lnTo>
                      <a:pt x="20" y="278"/>
                    </a:lnTo>
                    <a:lnTo>
                      <a:pt x="24" y="268"/>
                    </a:lnTo>
                    <a:lnTo>
                      <a:pt x="30" y="256"/>
                    </a:lnTo>
                    <a:lnTo>
                      <a:pt x="38" y="248"/>
                    </a:lnTo>
                    <a:lnTo>
                      <a:pt x="46" y="240"/>
                    </a:lnTo>
                    <a:lnTo>
                      <a:pt x="56" y="232"/>
                    </a:lnTo>
                    <a:lnTo>
                      <a:pt x="66" y="226"/>
                    </a:lnTo>
                    <a:lnTo>
                      <a:pt x="66" y="226"/>
                    </a:lnTo>
                    <a:lnTo>
                      <a:pt x="72" y="234"/>
                    </a:lnTo>
                    <a:lnTo>
                      <a:pt x="80" y="240"/>
                    </a:lnTo>
                    <a:lnTo>
                      <a:pt x="88" y="244"/>
                    </a:lnTo>
                    <a:lnTo>
                      <a:pt x="98" y="246"/>
                    </a:lnTo>
                    <a:lnTo>
                      <a:pt x="98" y="246"/>
                    </a:lnTo>
                    <a:lnTo>
                      <a:pt x="110" y="244"/>
                    </a:lnTo>
                    <a:lnTo>
                      <a:pt x="120" y="238"/>
                    </a:lnTo>
                    <a:lnTo>
                      <a:pt x="128" y="230"/>
                    </a:lnTo>
                    <a:lnTo>
                      <a:pt x="132" y="220"/>
                    </a:lnTo>
                    <a:lnTo>
                      <a:pt x="132" y="220"/>
                    </a:lnTo>
                    <a:lnTo>
                      <a:pt x="136" y="220"/>
                    </a:lnTo>
                    <a:lnTo>
                      <a:pt x="168" y="220"/>
                    </a:lnTo>
                    <a:lnTo>
                      <a:pt x="168" y="220"/>
                    </a:lnTo>
                    <a:lnTo>
                      <a:pt x="170" y="212"/>
                    </a:lnTo>
                    <a:lnTo>
                      <a:pt x="172" y="202"/>
                    </a:lnTo>
                    <a:lnTo>
                      <a:pt x="172" y="200"/>
                    </a:lnTo>
                    <a:lnTo>
                      <a:pt x="136" y="200"/>
                    </a:lnTo>
                    <a:lnTo>
                      <a:pt x="136" y="200"/>
                    </a:lnTo>
                    <a:lnTo>
                      <a:pt x="132" y="200"/>
                    </a:lnTo>
                    <a:lnTo>
                      <a:pt x="132" y="200"/>
                    </a:lnTo>
                    <a:lnTo>
                      <a:pt x="128" y="190"/>
                    </a:lnTo>
                    <a:lnTo>
                      <a:pt x="120" y="182"/>
                    </a:lnTo>
                    <a:lnTo>
                      <a:pt x="110" y="176"/>
                    </a:lnTo>
                    <a:lnTo>
                      <a:pt x="98" y="174"/>
                    </a:lnTo>
                    <a:lnTo>
                      <a:pt x="98" y="174"/>
                    </a:lnTo>
                    <a:lnTo>
                      <a:pt x="92" y="176"/>
                    </a:lnTo>
                    <a:lnTo>
                      <a:pt x="86" y="176"/>
                    </a:lnTo>
                    <a:lnTo>
                      <a:pt x="74" y="184"/>
                    </a:lnTo>
                    <a:lnTo>
                      <a:pt x="66" y="194"/>
                    </a:lnTo>
                    <a:lnTo>
                      <a:pt x="64" y="200"/>
                    </a:lnTo>
                    <a:lnTo>
                      <a:pt x="62" y="206"/>
                    </a:lnTo>
                    <a:lnTo>
                      <a:pt x="62" y="206"/>
                    </a:lnTo>
                    <a:lnTo>
                      <a:pt x="52" y="212"/>
                    </a:lnTo>
                    <a:lnTo>
                      <a:pt x="42" y="218"/>
                    </a:lnTo>
                    <a:lnTo>
                      <a:pt x="32" y="224"/>
                    </a:lnTo>
                    <a:lnTo>
                      <a:pt x="24" y="232"/>
                    </a:lnTo>
                    <a:lnTo>
                      <a:pt x="16" y="242"/>
                    </a:lnTo>
                    <a:lnTo>
                      <a:pt x="10" y="252"/>
                    </a:lnTo>
                    <a:lnTo>
                      <a:pt x="4" y="262"/>
                    </a:lnTo>
                    <a:lnTo>
                      <a:pt x="0" y="274"/>
                    </a:lnTo>
                    <a:lnTo>
                      <a:pt x="0" y="274"/>
                    </a:lnTo>
                    <a:lnTo>
                      <a:pt x="6" y="292"/>
                    </a:lnTo>
                    <a:lnTo>
                      <a:pt x="16" y="310"/>
                    </a:lnTo>
                    <a:lnTo>
                      <a:pt x="16" y="310"/>
                    </a:lnTo>
                    <a:close/>
                    <a:moveTo>
                      <a:pt x="98" y="194"/>
                    </a:moveTo>
                    <a:lnTo>
                      <a:pt x="98" y="194"/>
                    </a:lnTo>
                    <a:lnTo>
                      <a:pt x="104" y="196"/>
                    </a:lnTo>
                    <a:lnTo>
                      <a:pt x="110" y="198"/>
                    </a:lnTo>
                    <a:lnTo>
                      <a:pt x="112" y="204"/>
                    </a:lnTo>
                    <a:lnTo>
                      <a:pt x="114" y="210"/>
                    </a:lnTo>
                    <a:lnTo>
                      <a:pt x="114" y="210"/>
                    </a:lnTo>
                    <a:lnTo>
                      <a:pt x="112" y="216"/>
                    </a:lnTo>
                    <a:lnTo>
                      <a:pt x="110" y="220"/>
                    </a:lnTo>
                    <a:lnTo>
                      <a:pt x="104" y="224"/>
                    </a:lnTo>
                    <a:lnTo>
                      <a:pt x="98" y="226"/>
                    </a:lnTo>
                    <a:lnTo>
                      <a:pt x="98" y="226"/>
                    </a:lnTo>
                    <a:lnTo>
                      <a:pt x="92" y="224"/>
                    </a:lnTo>
                    <a:lnTo>
                      <a:pt x="88" y="220"/>
                    </a:lnTo>
                    <a:lnTo>
                      <a:pt x="84" y="216"/>
                    </a:lnTo>
                    <a:lnTo>
                      <a:pt x="82" y="210"/>
                    </a:lnTo>
                    <a:lnTo>
                      <a:pt x="82" y="210"/>
                    </a:lnTo>
                    <a:lnTo>
                      <a:pt x="84" y="204"/>
                    </a:lnTo>
                    <a:lnTo>
                      <a:pt x="88" y="198"/>
                    </a:lnTo>
                    <a:lnTo>
                      <a:pt x="92" y="196"/>
                    </a:lnTo>
                    <a:lnTo>
                      <a:pt x="98" y="194"/>
                    </a:lnTo>
                    <a:lnTo>
                      <a:pt x="98" y="194"/>
                    </a:lnTo>
                    <a:close/>
                    <a:moveTo>
                      <a:pt x="108" y="306"/>
                    </a:moveTo>
                    <a:lnTo>
                      <a:pt x="36" y="306"/>
                    </a:lnTo>
                    <a:lnTo>
                      <a:pt x="36" y="286"/>
                    </a:lnTo>
                    <a:lnTo>
                      <a:pt x="108" y="286"/>
                    </a:lnTo>
                    <a:lnTo>
                      <a:pt x="108" y="286"/>
                    </a:lnTo>
                    <a:lnTo>
                      <a:pt x="124" y="284"/>
                    </a:lnTo>
                    <a:lnTo>
                      <a:pt x="140" y="280"/>
                    </a:lnTo>
                    <a:lnTo>
                      <a:pt x="154" y="272"/>
                    </a:lnTo>
                    <a:lnTo>
                      <a:pt x="166" y="262"/>
                    </a:lnTo>
                    <a:lnTo>
                      <a:pt x="178" y="250"/>
                    </a:lnTo>
                    <a:lnTo>
                      <a:pt x="184" y="234"/>
                    </a:lnTo>
                    <a:lnTo>
                      <a:pt x="190" y="220"/>
                    </a:lnTo>
                    <a:lnTo>
                      <a:pt x="192" y="202"/>
                    </a:lnTo>
                    <a:lnTo>
                      <a:pt x="192" y="158"/>
                    </a:lnTo>
                    <a:lnTo>
                      <a:pt x="212" y="158"/>
                    </a:lnTo>
                    <a:lnTo>
                      <a:pt x="212" y="202"/>
                    </a:lnTo>
                    <a:lnTo>
                      <a:pt x="212" y="202"/>
                    </a:lnTo>
                    <a:lnTo>
                      <a:pt x="210" y="224"/>
                    </a:lnTo>
                    <a:lnTo>
                      <a:pt x="204" y="242"/>
                    </a:lnTo>
                    <a:lnTo>
                      <a:pt x="194" y="260"/>
                    </a:lnTo>
                    <a:lnTo>
                      <a:pt x="180" y="276"/>
                    </a:lnTo>
                    <a:lnTo>
                      <a:pt x="166" y="288"/>
                    </a:lnTo>
                    <a:lnTo>
                      <a:pt x="148" y="298"/>
                    </a:lnTo>
                    <a:lnTo>
                      <a:pt x="128" y="304"/>
                    </a:lnTo>
                    <a:lnTo>
                      <a:pt x="108" y="306"/>
                    </a:lnTo>
                    <a:lnTo>
                      <a:pt x="108" y="306"/>
                    </a:lnTo>
                    <a:close/>
                    <a:moveTo>
                      <a:pt x="192" y="68"/>
                    </a:moveTo>
                    <a:lnTo>
                      <a:pt x="192" y="98"/>
                    </a:lnTo>
                    <a:lnTo>
                      <a:pt x="212" y="98"/>
                    </a:lnTo>
                    <a:lnTo>
                      <a:pt x="212" y="68"/>
                    </a:lnTo>
                    <a:lnTo>
                      <a:pt x="212" y="68"/>
                    </a:lnTo>
                    <a:lnTo>
                      <a:pt x="222" y="64"/>
                    </a:lnTo>
                    <a:lnTo>
                      <a:pt x="230" y="56"/>
                    </a:lnTo>
                    <a:lnTo>
                      <a:pt x="236" y="46"/>
                    </a:lnTo>
                    <a:lnTo>
                      <a:pt x="236" y="34"/>
                    </a:lnTo>
                    <a:lnTo>
                      <a:pt x="236" y="34"/>
                    </a:lnTo>
                    <a:lnTo>
                      <a:pt x="236" y="28"/>
                    </a:lnTo>
                    <a:lnTo>
                      <a:pt x="234" y="22"/>
                    </a:lnTo>
                    <a:lnTo>
                      <a:pt x="230" y="16"/>
                    </a:lnTo>
                    <a:lnTo>
                      <a:pt x="226" y="10"/>
                    </a:lnTo>
                    <a:lnTo>
                      <a:pt x="222" y="6"/>
                    </a:lnTo>
                    <a:lnTo>
                      <a:pt x="216" y="2"/>
                    </a:lnTo>
                    <a:lnTo>
                      <a:pt x="208" y="0"/>
                    </a:lnTo>
                    <a:lnTo>
                      <a:pt x="202" y="0"/>
                    </a:lnTo>
                    <a:lnTo>
                      <a:pt x="202" y="0"/>
                    </a:lnTo>
                    <a:lnTo>
                      <a:pt x="194" y="0"/>
                    </a:lnTo>
                    <a:lnTo>
                      <a:pt x="188" y="2"/>
                    </a:lnTo>
                    <a:lnTo>
                      <a:pt x="182" y="6"/>
                    </a:lnTo>
                    <a:lnTo>
                      <a:pt x="176" y="10"/>
                    </a:lnTo>
                    <a:lnTo>
                      <a:pt x="172" y="16"/>
                    </a:lnTo>
                    <a:lnTo>
                      <a:pt x="168" y="22"/>
                    </a:lnTo>
                    <a:lnTo>
                      <a:pt x="166" y="28"/>
                    </a:lnTo>
                    <a:lnTo>
                      <a:pt x="166" y="34"/>
                    </a:lnTo>
                    <a:lnTo>
                      <a:pt x="166" y="34"/>
                    </a:lnTo>
                    <a:lnTo>
                      <a:pt x="168" y="46"/>
                    </a:lnTo>
                    <a:lnTo>
                      <a:pt x="174" y="56"/>
                    </a:lnTo>
                    <a:lnTo>
                      <a:pt x="182" y="64"/>
                    </a:lnTo>
                    <a:lnTo>
                      <a:pt x="192" y="68"/>
                    </a:lnTo>
                    <a:lnTo>
                      <a:pt x="192" y="68"/>
                    </a:lnTo>
                    <a:close/>
                    <a:moveTo>
                      <a:pt x="202" y="20"/>
                    </a:moveTo>
                    <a:lnTo>
                      <a:pt x="202" y="20"/>
                    </a:lnTo>
                    <a:lnTo>
                      <a:pt x="208" y="20"/>
                    </a:lnTo>
                    <a:lnTo>
                      <a:pt x="212" y="24"/>
                    </a:lnTo>
                    <a:lnTo>
                      <a:pt x="216" y="28"/>
                    </a:lnTo>
                    <a:lnTo>
                      <a:pt x="216" y="34"/>
                    </a:lnTo>
                    <a:lnTo>
                      <a:pt x="216" y="34"/>
                    </a:lnTo>
                    <a:lnTo>
                      <a:pt x="216" y="40"/>
                    </a:lnTo>
                    <a:lnTo>
                      <a:pt x="212" y="46"/>
                    </a:lnTo>
                    <a:lnTo>
                      <a:pt x="208" y="50"/>
                    </a:lnTo>
                    <a:lnTo>
                      <a:pt x="202" y="50"/>
                    </a:lnTo>
                    <a:lnTo>
                      <a:pt x="202" y="50"/>
                    </a:lnTo>
                    <a:lnTo>
                      <a:pt x="196" y="50"/>
                    </a:lnTo>
                    <a:lnTo>
                      <a:pt x="190" y="46"/>
                    </a:lnTo>
                    <a:lnTo>
                      <a:pt x="188" y="40"/>
                    </a:lnTo>
                    <a:lnTo>
                      <a:pt x="186" y="34"/>
                    </a:lnTo>
                    <a:lnTo>
                      <a:pt x="186" y="34"/>
                    </a:lnTo>
                    <a:lnTo>
                      <a:pt x="188" y="28"/>
                    </a:lnTo>
                    <a:lnTo>
                      <a:pt x="190" y="24"/>
                    </a:lnTo>
                    <a:lnTo>
                      <a:pt x="196" y="20"/>
                    </a:lnTo>
                    <a:lnTo>
                      <a:pt x="202" y="20"/>
                    </a:lnTo>
                    <a:lnTo>
                      <a:pt x="202" y="20"/>
                    </a:lnTo>
                    <a:close/>
                    <a:moveTo>
                      <a:pt x="10" y="118"/>
                    </a:moveTo>
                    <a:lnTo>
                      <a:pt x="274" y="118"/>
                    </a:lnTo>
                    <a:lnTo>
                      <a:pt x="274" y="138"/>
                    </a:lnTo>
                    <a:lnTo>
                      <a:pt x="2" y="138"/>
                    </a:lnTo>
                    <a:lnTo>
                      <a:pt x="2" y="138"/>
                    </a:lnTo>
                    <a:lnTo>
                      <a:pt x="10" y="118"/>
                    </a:lnTo>
                    <a:lnTo>
                      <a:pt x="10" y="1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Univers for KPMG" panose="020B0603020202020204" pitchFamily="34" charset="0"/>
                  <a:ea typeface="+mn-ea"/>
                  <a:cs typeface="+mn-cs"/>
                </a:endParaRPr>
              </a:p>
            </p:txBody>
          </p:sp>
        </p:grpSp>
      </p:grpSp>
      <p:sp>
        <p:nvSpPr>
          <p:cNvPr id="54" name="KMATable0ValueChain2">
            <a:extLst>
              <a:ext uri="{FF2B5EF4-FFF2-40B4-BE49-F238E27FC236}">
                <a16:creationId xmlns:a16="http://schemas.microsoft.com/office/drawing/2014/main" id="{5B8B71EC-D585-4486-B258-4F327CD772DD}"/>
              </a:ext>
            </a:extLst>
          </p:cNvPr>
          <p:cNvSpPr>
            <a:spLocks noChangeArrowheads="1"/>
          </p:cNvSpPr>
          <p:nvPr/>
        </p:nvSpPr>
        <p:spPr bwMode="auto">
          <a:xfrm>
            <a:off x="7140568" y="178744"/>
            <a:ext cx="4104000" cy="163048"/>
          </a:xfrm>
          <a:prstGeom prst="chevron">
            <a:avLst>
              <a:gd name="adj" fmla="val 21138"/>
            </a:avLst>
          </a:prstGeom>
          <a:solidFill>
            <a:schemeClr val="tx2"/>
          </a:solidFill>
          <a:ln>
            <a:noFill/>
          </a:ln>
        </p:spPr>
        <p:txBody>
          <a:bodyPr lIns="0" r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s-ES_tradnl" sz="105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Procesos de Finanzas</a:t>
            </a:r>
          </a:p>
        </p:txBody>
      </p:sp>
      <p:grpSp>
        <p:nvGrpSpPr>
          <p:cNvPr id="3" name="Group 2">
            <a:extLst>
              <a:ext uri="{FF2B5EF4-FFF2-40B4-BE49-F238E27FC236}">
                <a16:creationId xmlns:a16="http://schemas.microsoft.com/office/drawing/2014/main" id="{A00DD471-D799-4833-A14D-C543C8479740}"/>
              </a:ext>
            </a:extLst>
          </p:cNvPr>
          <p:cNvGrpSpPr/>
          <p:nvPr/>
        </p:nvGrpSpPr>
        <p:grpSpPr>
          <a:xfrm>
            <a:off x="1608155" y="1878071"/>
            <a:ext cx="2088884" cy="468000"/>
            <a:chOff x="1382400" y="1882800"/>
            <a:chExt cx="2088884" cy="468000"/>
          </a:xfrm>
        </p:grpSpPr>
        <p:sp>
          <p:nvSpPr>
            <p:cNvPr id="88" name="AutoShape 7">
              <a:extLst>
                <a:ext uri="{FF2B5EF4-FFF2-40B4-BE49-F238E27FC236}">
                  <a16:creationId xmlns:a16="http://schemas.microsoft.com/office/drawing/2014/main" id="{DB417AFB-EA6E-4676-99B9-C7B7020CA983}"/>
                </a:ext>
              </a:extLst>
            </p:cNvPr>
            <p:cNvSpPr>
              <a:spLocks noChangeArrowheads="1"/>
            </p:cNvSpPr>
            <p:nvPr/>
          </p:nvSpPr>
          <p:spPr bwMode="auto">
            <a:xfrm>
              <a:off x="1382400" y="1882800"/>
              <a:ext cx="720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lvl1pPr marL="230188" indent="-230188"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Gestión de </a:t>
              </a: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clientes</a:t>
              </a:r>
              <a:endPar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0" name="AutoShape 7">
              <a:extLst>
                <a:ext uri="{FF2B5EF4-FFF2-40B4-BE49-F238E27FC236}">
                  <a16:creationId xmlns:a16="http://schemas.microsoft.com/office/drawing/2014/main" id="{C2ABAC4F-70AC-439A-B049-873C1483FAFB}"/>
                </a:ext>
              </a:extLst>
            </p:cNvPr>
            <p:cNvSpPr>
              <a:spLocks noChangeArrowheads="1"/>
            </p:cNvSpPr>
            <p:nvPr/>
          </p:nvSpPr>
          <p:spPr bwMode="auto">
            <a:xfrm>
              <a:off x="2066842" y="1882800"/>
              <a:ext cx="720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Gestión </a:t>
              </a: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Productos</a:t>
              </a:r>
              <a:r>
                <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Servicios</a:t>
              </a:r>
            </a:p>
          </p:txBody>
        </p:sp>
        <p:sp>
          <p:nvSpPr>
            <p:cNvPr id="91" name="AutoShape 7">
              <a:extLst>
                <a:ext uri="{FF2B5EF4-FFF2-40B4-BE49-F238E27FC236}">
                  <a16:creationId xmlns:a16="http://schemas.microsoft.com/office/drawing/2014/main" id="{CAA37995-4D6F-4A3D-8AEC-04E5A3F07686}"/>
                </a:ext>
              </a:extLst>
            </p:cNvPr>
            <p:cNvSpPr>
              <a:spLocks noChangeArrowheads="1"/>
            </p:cNvSpPr>
            <p:nvPr/>
          </p:nvSpPr>
          <p:spPr bwMode="auto">
            <a:xfrm>
              <a:off x="2751284" y="1882800"/>
              <a:ext cx="720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Gestión de </a:t>
              </a: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órdenes</a:t>
              </a:r>
              <a:r>
                <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y </a:t>
              </a: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pedidos</a:t>
              </a:r>
              <a:endPar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grpSp>
      <p:sp>
        <p:nvSpPr>
          <p:cNvPr id="92" name="AutoShape 7">
            <a:extLst>
              <a:ext uri="{FF2B5EF4-FFF2-40B4-BE49-F238E27FC236}">
                <a16:creationId xmlns:a16="http://schemas.microsoft.com/office/drawing/2014/main" id="{58CAA613-8679-4A24-B5F9-2E760F3959CF}"/>
              </a:ext>
            </a:extLst>
          </p:cNvPr>
          <p:cNvSpPr>
            <a:spLocks noChangeArrowheads="1"/>
          </p:cNvSpPr>
          <p:nvPr/>
        </p:nvSpPr>
        <p:spPr bwMode="auto">
          <a:xfrm>
            <a:off x="3661481" y="1878085"/>
            <a:ext cx="720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Gestión de </a:t>
            </a: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facturas</a:t>
            </a:r>
            <a:endPar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3" name="AutoShape 7">
            <a:extLst>
              <a:ext uri="{FF2B5EF4-FFF2-40B4-BE49-F238E27FC236}">
                <a16:creationId xmlns:a16="http://schemas.microsoft.com/office/drawing/2014/main" id="{530D998B-42B7-4EEF-9084-956D0CF5B213}"/>
              </a:ext>
            </a:extLst>
          </p:cNvPr>
          <p:cNvSpPr>
            <a:spLocks noChangeArrowheads="1"/>
          </p:cNvSpPr>
          <p:nvPr/>
        </p:nvSpPr>
        <p:spPr bwMode="auto">
          <a:xfrm>
            <a:off x="4345923" y="1878085"/>
            <a:ext cx="720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algn="ctr" eaLnBrk="0" fontAlgn="base" hangingPunct="0">
              <a:spcBef>
                <a:spcPct val="50000"/>
              </a:spcBef>
              <a:spcAft>
                <a:spcPct val="0"/>
              </a:spcAft>
            </a:pPr>
            <a:r>
              <a:rPr lang="en-US" sz="700" b="1" kern="0" dirty="0">
                <a:solidFill>
                  <a:srgbClr val="FFFFFF"/>
                </a:solidFill>
                <a:latin typeface="Arial" panose="020B0604020202020204" pitchFamily="34" charset="0"/>
                <a:cs typeface="Arial" panose="020B0604020202020204" pitchFamily="34" charset="0"/>
              </a:rPr>
              <a:t>Servicio al </a:t>
            </a:r>
            <a:r>
              <a:rPr lang="en-US" sz="700" b="1" kern="0" dirty="0" err="1">
                <a:solidFill>
                  <a:srgbClr val="FFFFFF"/>
                </a:solidFill>
                <a:latin typeface="Arial" panose="020B0604020202020204" pitchFamily="34" charset="0"/>
                <a:cs typeface="Arial" panose="020B0604020202020204" pitchFamily="34" charset="0"/>
              </a:rPr>
              <a:t>Cliente</a:t>
            </a:r>
            <a:r>
              <a:rPr lang="en-US" sz="700" b="1" kern="0" dirty="0">
                <a:solidFill>
                  <a:srgbClr val="FFFFFF"/>
                </a:solidFill>
                <a:latin typeface="Arial" panose="020B0604020202020204" pitchFamily="34" charset="0"/>
                <a:cs typeface="Arial" panose="020B0604020202020204" pitchFamily="34" charset="0"/>
              </a:rPr>
              <a:t>/ Post-</a:t>
            </a:r>
            <a:r>
              <a:rPr lang="en-US" sz="700" b="1" kern="0" dirty="0" err="1">
                <a:solidFill>
                  <a:srgbClr val="FFFFFF"/>
                </a:solidFill>
                <a:latin typeface="Arial" panose="020B0604020202020204" pitchFamily="34" charset="0"/>
                <a:cs typeface="Arial" panose="020B0604020202020204" pitchFamily="34" charset="0"/>
              </a:rPr>
              <a:t>Venta</a:t>
            </a:r>
            <a:endParaRPr lang="en-US" sz="700" b="1" kern="0" dirty="0">
              <a:solidFill>
                <a:srgbClr val="FFFFFF"/>
              </a:solidFill>
              <a:latin typeface="Arial" panose="020B0604020202020204" pitchFamily="34" charset="0"/>
              <a:cs typeface="Arial" panose="020B0604020202020204" pitchFamily="34" charset="0"/>
            </a:endParaRPr>
          </a:p>
        </p:txBody>
      </p:sp>
      <p:graphicFrame>
        <p:nvGraphicFramePr>
          <p:cNvPr id="55" name="Table 54">
            <a:extLst>
              <a:ext uri="{FF2B5EF4-FFF2-40B4-BE49-F238E27FC236}">
                <a16:creationId xmlns:a16="http://schemas.microsoft.com/office/drawing/2014/main" id="{F06CA894-1AE9-4CE6-8FD6-992EDE574E86}"/>
              </a:ext>
            </a:extLst>
          </p:cNvPr>
          <p:cNvGraphicFramePr>
            <a:graphicFrameLocks noGrp="1"/>
          </p:cNvGraphicFramePr>
          <p:nvPr/>
        </p:nvGraphicFramePr>
        <p:xfrm>
          <a:off x="1631504" y="3501008"/>
          <a:ext cx="8928992" cy="1545840"/>
        </p:xfrm>
        <a:graphic>
          <a:graphicData uri="http://schemas.openxmlformats.org/drawingml/2006/table">
            <a:tbl>
              <a:tblPr firstRow="1" bandRow="1">
                <a:tableStyleId>{5C22544A-7EE6-4342-B048-85BDC9FD1C3A}</a:tableStyleId>
              </a:tblPr>
              <a:tblGrid>
                <a:gridCol w="2232248">
                  <a:extLst>
                    <a:ext uri="{9D8B030D-6E8A-4147-A177-3AD203B41FA5}">
                      <a16:colId xmlns:a16="http://schemas.microsoft.com/office/drawing/2014/main" val="20000"/>
                    </a:ext>
                  </a:extLst>
                </a:gridCol>
                <a:gridCol w="4996112">
                  <a:extLst>
                    <a:ext uri="{9D8B030D-6E8A-4147-A177-3AD203B41FA5}">
                      <a16:colId xmlns:a16="http://schemas.microsoft.com/office/drawing/2014/main" val="20001"/>
                    </a:ext>
                  </a:extLst>
                </a:gridCol>
                <a:gridCol w="1700632">
                  <a:extLst>
                    <a:ext uri="{9D8B030D-6E8A-4147-A177-3AD203B41FA5}">
                      <a16:colId xmlns:a16="http://schemas.microsoft.com/office/drawing/2014/main" val="20002"/>
                    </a:ext>
                  </a:extLst>
                </a:gridCol>
              </a:tblGrid>
              <a:tr h="468000">
                <a:tc>
                  <a:txBody>
                    <a:bodyPr/>
                    <a:lstStyle/>
                    <a:p>
                      <a:pPr algn="ctr" eaLnBrk="0" fontAlgn="base" hangingPunct="0">
                        <a:spcBef>
                          <a:spcPct val="50000"/>
                        </a:spcBef>
                        <a:spcAft>
                          <a:spcPct val="0"/>
                        </a:spcAft>
                      </a:pPr>
                      <a:r>
                        <a:rPr lang="es-ES_tradnl" sz="1100" b="0" kern="1200" baseline="0" dirty="0">
                          <a:solidFill>
                            <a:schemeClr val="dk1"/>
                          </a:solidFill>
                          <a:latin typeface="Univers for KPMG Cond" panose="020B0606020202020204" pitchFamily="34" charset="0"/>
                          <a:ea typeface="+mn-ea"/>
                          <a:cs typeface="+mn-cs"/>
                        </a:rPr>
                        <a:t>Análisis de cuentas a cobrar</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defTabSz="844083" rtl="0" eaLnBrk="1" latinLnBrk="0" hangingPunct="1">
                        <a:buFont typeface="Arial" panose="020B0604020202020204" pitchFamily="34" charset="0"/>
                        <a:buChar char="•"/>
                      </a:pPr>
                      <a:r>
                        <a:rPr lang="es-ES" sz="1100" b="0" kern="1200" baseline="0" dirty="0">
                          <a:solidFill>
                            <a:schemeClr val="dk1"/>
                          </a:solidFill>
                          <a:latin typeface="Univers for KPMG Cond" panose="020B0606020202020204" pitchFamily="34" charset="0"/>
                          <a:ea typeface="+mn-ea"/>
                          <a:cs typeface="+mn-cs"/>
                        </a:rPr>
                        <a:t>Las reclamaciones a clientes no están automatizadas, sino que se realizan diaria y semanalmente de manera mail y vía mail.</a:t>
                      </a:r>
                    </a:p>
                    <a:p>
                      <a:pPr marL="171450" indent="-171450" algn="l" defTabSz="844083" rtl="0" eaLnBrk="1" latinLnBrk="0" hangingPunct="1">
                        <a:buFont typeface="Arial" panose="020B0604020202020204" pitchFamily="34" charset="0"/>
                        <a:buChar char="•"/>
                      </a:pPr>
                      <a:r>
                        <a:rPr lang="es-ES" sz="1100" b="0" kern="1200" baseline="0" dirty="0">
                          <a:solidFill>
                            <a:schemeClr val="dk1"/>
                          </a:solidFill>
                          <a:latin typeface="Univers for KPMG Cond" panose="020B0606020202020204" pitchFamily="34" charset="0"/>
                          <a:ea typeface="+mn-ea"/>
                          <a:cs typeface="+mn-cs"/>
                        </a:rPr>
                        <a:t>No existe una recurrencia determinada para reclamar cobros, se hace en el momento que se vence el plazo.</a:t>
                      </a:r>
                    </a:p>
                    <a:p>
                      <a:pPr marL="171450" indent="-171450" algn="l" defTabSz="844083" rtl="0" eaLnBrk="1" latinLnBrk="0" hangingPunct="1">
                        <a:buFont typeface="Arial" panose="020B0604020202020204" pitchFamily="34" charset="0"/>
                        <a:buChar char="•"/>
                      </a:pPr>
                      <a:r>
                        <a:rPr lang="es-ES" sz="1100" b="0" kern="1200" baseline="0" dirty="0">
                          <a:solidFill>
                            <a:schemeClr val="dk1"/>
                          </a:solidFill>
                          <a:latin typeface="Univers for KPMG Cond" panose="020B0606020202020204" pitchFamily="34" charset="0"/>
                          <a:ea typeface="+mn-ea"/>
                          <a:cs typeface="+mn-cs"/>
                        </a:rPr>
                        <a:t>Actualmente no tienen un histórico de la relación de los comerciales con los cliente, lo cual dificulta las tareas de gestión de cobros.</a:t>
                      </a:r>
                      <a:endParaRPr lang="es-ES" sz="1100" b="1" kern="1200" baseline="0" dirty="0">
                        <a:solidFill>
                          <a:schemeClr val="dk1"/>
                        </a:solidFill>
                        <a:latin typeface="Univers for KPMG Cond" panose="020B0606020202020204" pitchFamily="34" charset="0"/>
                        <a:ea typeface="+mn-ea"/>
                        <a:cs typeface="+mn-cs"/>
                      </a:endParaRP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SAP</a:t>
                      </a:r>
                    </a:p>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Outlook</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874440466"/>
                  </a:ext>
                </a:extLst>
              </a:tr>
              <a:tr h="468000">
                <a:tc>
                  <a:txBody>
                    <a:bodyPr/>
                    <a:lstStyle/>
                    <a:p>
                      <a:pPr algn="ctr" eaLnBrk="0" fontAlgn="base" hangingPunct="0">
                        <a:spcBef>
                          <a:spcPct val="50000"/>
                        </a:spcBef>
                        <a:spcAft>
                          <a:spcPct val="0"/>
                        </a:spcAft>
                      </a:pPr>
                      <a:r>
                        <a:rPr lang="es-ES_tradnl" sz="1100" b="0" kern="1200" baseline="0" dirty="0">
                          <a:solidFill>
                            <a:schemeClr val="dk1"/>
                          </a:solidFill>
                          <a:latin typeface="Univers for KPMG Cond" panose="020B0606020202020204" pitchFamily="34" charset="0"/>
                          <a:ea typeface="+mn-ea"/>
                          <a:cs typeface="+mn-cs"/>
                        </a:rPr>
                        <a:t>Gestión del proceso</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100" kern="1200" baseline="0" dirty="0">
                          <a:solidFill>
                            <a:schemeClr val="dk1"/>
                          </a:solidFill>
                          <a:latin typeface="Univers for KPMG Cond" panose="020B0606020202020204" pitchFamily="34" charset="0"/>
                          <a:ea typeface="+mn-ea"/>
                          <a:cs typeface="+mn-cs"/>
                        </a:rPr>
                        <a:t>No se realizan controles periódicos ni recurrentes</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N/A</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679187976"/>
                  </a:ext>
                </a:extLst>
              </a:tr>
            </a:tbl>
          </a:graphicData>
        </a:graphic>
      </p:graphicFrame>
      <p:sp>
        <p:nvSpPr>
          <p:cNvPr id="66" name="AutoShape 7">
            <a:extLst>
              <a:ext uri="{FF2B5EF4-FFF2-40B4-BE49-F238E27FC236}">
                <a16:creationId xmlns:a16="http://schemas.microsoft.com/office/drawing/2014/main" id="{3D194641-149D-4C7F-9B12-F22583C1374E}"/>
              </a:ext>
            </a:extLst>
          </p:cNvPr>
          <p:cNvSpPr>
            <a:spLocks noChangeArrowheads="1"/>
          </p:cNvSpPr>
          <p:nvPr/>
        </p:nvSpPr>
        <p:spPr bwMode="auto">
          <a:xfrm>
            <a:off x="5030365" y="1878071"/>
            <a:ext cx="720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700" b="1"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Aplicaciones</a:t>
            </a:r>
            <a:r>
              <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700" b="1"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de caja</a:t>
            </a:r>
            <a:endPar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68" name="AutoShape 7">
            <a:extLst>
              <a:ext uri="{FF2B5EF4-FFF2-40B4-BE49-F238E27FC236}">
                <a16:creationId xmlns:a16="http://schemas.microsoft.com/office/drawing/2014/main" id="{A3E5E339-2A49-4907-B973-D808DBE46F3F}"/>
              </a:ext>
            </a:extLst>
          </p:cNvPr>
          <p:cNvSpPr>
            <a:spLocks noChangeArrowheads="1"/>
          </p:cNvSpPr>
          <p:nvPr/>
        </p:nvSpPr>
        <p:spPr bwMode="auto">
          <a:xfrm>
            <a:off x="5714807" y="1878071"/>
            <a:ext cx="720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Gestión de </a:t>
            </a: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cobros</a:t>
            </a:r>
            <a:endPar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69" name="AutoShape 7">
            <a:extLst>
              <a:ext uri="{FF2B5EF4-FFF2-40B4-BE49-F238E27FC236}">
                <a16:creationId xmlns:a16="http://schemas.microsoft.com/office/drawing/2014/main" id="{3DB184A7-0594-4FC3-B436-9BA071DED958}"/>
              </a:ext>
            </a:extLst>
          </p:cNvPr>
          <p:cNvSpPr>
            <a:spLocks noChangeArrowheads="1"/>
          </p:cNvSpPr>
          <p:nvPr/>
        </p:nvSpPr>
        <p:spPr bwMode="auto">
          <a:xfrm>
            <a:off x="6399249" y="1878071"/>
            <a:ext cx="720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algn="ctr" eaLnBrk="0" fontAlgn="base" hangingPunct="0">
              <a:spcBef>
                <a:spcPct val="50000"/>
              </a:spcBef>
              <a:spcAft>
                <a:spcPct val="0"/>
              </a:spcAft>
              <a:defRPr/>
            </a:pPr>
            <a:r>
              <a:rPr lang="en-US" sz="700" b="1" kern="0" dirty="0" err="1">
                <a:solidFill>
                  <a:srgbClr val="FFFFFF"/>
                </a:solidFill>
                <a:latin typeface="Arial" panose="020B0604020202020204" pitchFamily="34" charset="0"/>
                <a:cs typeface="Arial" panose="020B0604020202020204" pitchFamily="34" charset="0"/>
              </a:rPr>
              <a:t>Cierre</a:t>
            </a:r>
            <a:r>
              <a:rPr lang="en-US" sz="700" b="1" kern="0" dirty="0">
                <a:solidFill>
                  <a:srgbClr val="FFFFFF"/>
                </a:solidFill>
                <a:latin typeface="Arial" panose="020B0604020202020204" pitchFamily="34" charset="0"/>
                <a:cs typeface="Arial" panose="020B0604020202020204" pitchFamily="34" charset="0"/>
              </a:rPr>
              <a:t> </a:t>
            </a:r>
            <a:r>
              <a:rPr lang="en-US" sz="700" b="1" kern="0" dirty="0" err="1">
                <a:solidFill>
                  <a:srgbClr val="FFFFFF"/>
                </a:solidFill>
                <a:latin typeface="Arial" panose="020B0604020202020204" pitchFamily="34" charset="0"/>
                <a:cs typeface="Arial" panose="020B0604020202020204" pitchFamily="34" charset="0"/>
              </a:rPr>
              <a:t>mes</a:t>
            </a:r>
            <a:r>
              <a:rPr lang="en-US" sz="700" b="1" kern="0" dirty="0">
                <a:solidFill>
                  <a:srgbClr val="FFFFFF"/>
                </a:solidFill>
                <a:latin typeface="Arial" panose="020B0604020202020204" pitchFamily="34" charset="0"/>
                <a:cs typeface="Arial" panose="020B0604020202020204" pitchFamily="34" charset="0"/>
              </a:rPr>
              <a:t> (Month End)</a:t>
            </a:r>
          </a:p>
        </p:txBody>
      </p:sp>
      <p:sp>
        <p:nvSpPr>
          <p:cNvPr id="70" name="AutoShape 7">
            <a:extLst>
              <a:ext uri="{FF2B5EF4-FFF2-40B4-BE49-F238E27FC236}">
                <a16:creationId xmlns:a16="http://schemas.microsoft.com/office/drawing/2014/main" id="{C8F7B0B9-9709-42F2-8D05-994552BE456C}"/>
              </a:ext>
            </a:extLst>
          </p:cNvPr>
          <p:cNvSpPr>
            <a:spLocks noChangeArrowheads="1"/>
          </p:cNvSpPr>
          <p:nvPr/>
        </p:nvSpPr>
        <p:spPr bwMode="auto">
          <a:xfrm>
            <a:off x="7083691" y="1878085"/>
            <a:ext cx="720000" cy="468000"/>
          </a:xfrm>
          <a:prstGeom prst="chevron">
            <a:avLst>
              <a:gd name="adj" fmla="val 19758"/>
            </a:avLst>
          </a:prstGeom>
          <a:solidFill>
            <a:schemeClr val="bg2"/>
          </a:solidFill>
          <a:ln w="19050">
            <a:solidFill>
              <a:srgbClr val="C00000"/>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Análisis</a:t>
            </a:r>
            <a:r>
              <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de </a:t>
            </a: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cuentas</a:t>
            </a:r>
            <a:r>
              <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 </a:t>
            </a: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cobrar</a:t>
            </a:r>
            <a:endPar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3" name="AutoShape 7">
            <a:extLst>
              <a:ext uri="{FF2B5EF4-FFF2-40B4-BE49-F238E27FC236}">
                <a16:creationId xmlns:a16="http://schemas.microsoft.com/office/drawing/2014/main" id="{5D6B69C6-C3C3-4E9A-BEED-47567840BF9D}"/>
              </a:ext>
            </a:extLst>
          </p:cNvPr>
          <p:cNvSpPr>
            <a:spLocks noChangeArrowheads="1"/>
          </p:cNvSpPr>
          <p:nvPr/>
        </p:nvSpPr>
        <p:spPr bwMode="auto">
          <a:xfrm>
            <a:off x="7768130" y="1878085"/>
            <a:ext cx="720000" cy="468000"/>
          </a:xfrm>
          <a:prstGeom prst="chevron">
            <a:avLst>
              <a:gd name="adj" fmla="val 19758"/>
            </a:avLst>
          </a:prstGeom>
          <a:solidFill>
            <a:schemeClr val="bg2"/>
          </a:solidFill>
          <a:ln w="19050">
            <a:solidFill>
              <a:srgbClr val="C00000"/>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Gestión del </a:t>
            </a: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proceso</a:t>
            </a:r>
            <a:endPar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9" name="KMATable0ValueChain2">
            <a:extLst>
              <a:ext uri="{FF2B5EF4-FFF2-40B4-BE49-F238E27FC236}">
                <a16:creationId xmlns:a16="http://schemas.microsoft.com/office/drawing/2014/main" id="{11E7DFE6-3CFD-45F0-9D2F-433308C80256}"/>
              </a:ext>
            </a:extLst>
          </p:cNvPr>
          <p:cNvSpPr>
            <a:spLocks noChangeArrowheads="1"/>
          </p:cNvSpPr>
          <p:nvPr/>
        </p:nvSpPr>
        <p:spPr bwMode="auto">
          <a:xfrm>
            <a:off x="7140568" y="178744"/>
            <a:ext cx="4104000" cy="163048"/>
          </a:xfrm>
          <a:prstGeom prst="chevron">
            <a:avLst>
              <a:gd name="adj" fmla="val 21138"/>
            </a:avLst>
          </a:prstGeom>
          <a:solidFill>
            <a:schemeClr val="tx2"/>
          </a:solidFill>
          <a:ln>
            <a:noFill/>
          </a:ln>
        </p:spPr>
        <p:txBody>
          <a:bodyPr lIns="0" r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s-ES_tradnl" sz="105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Procesos de Finanzas</a:t>
            </a:r>
          </a:p>
        </p:txBody>
      </p:sp>
      <p:sp>
        <p:nvSpPr>
          <p:cNvPr id="82" name="KMATable0ValueChain2">
            <a:extLst>
              <a:ext uri="{FF2B5EF4-FFF2-40B4-BE49-F238E27FC236}">
                <a16:creationId xmlns:a16="http://schemas.microsoft.com/office/drawing/2014/main" id="{7FBB60E6-9216-4A85-B82F-921E6582ADED}"/>
              </a:ext>
            </a:extLst>
          </p:cNvPr>
          <p:cNvSpPr>
            <a:spLocks noChangeArrowheads="1"/>
          </p:cNvSpPr>
          <p:nvPr/>
        </p:nvSpPr>
        <p:spPr bwMode="auto">
          <a:xfrm>
            <a:off x="7140568" y="178744"/>
            <a:ext cx="4104000" cy="163048"/>
          </a:xfrm>
          <a:prstGeom prst="chevron">
            <a:avLst>
              <a:gd name="adj" fmla="val 21138"/>
            </a:avLst>
          </a:prstGeom>
          <a:solidFill>
            <a:schemeClr val="tx2"/>
          </a:solidFill>
          <a:ln>
            <a:noFill/>
          </a:ln>
        </p:spPr>
        <p:txBody>
          <a:bodyPr lIns="0" r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s-ES_tradnl" sz="105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Procesos de Finanzas</a:t>
            </a:r>
          </a:p>
        </p:txBody>
      </p:sp>
      <p:sp>
        <p:nvSpPr>
          <p:cNvPr id="83" name="Rounded Rectangle 59">
            <a:extLst>
              <a:ext uri="{FF2B5EF4-FFF2-40B4-BE49-F238E27FC236}">
                <a16:creationId xmlns:a16="http://schemas.microsoft.com/office/drawing/2014/main" id="{7C2CB6D4-DD1F-4AFC-A4FD-A6A29B65C706}"/>
              </a:ext>
            </a:extLst>
          </p:cNvPr>
          <p:cNvSpPr/>
          <p:nvPr/>
        </p:nvSpPr>
        <p:spPr>
          <a:xfrm>
            <a:off x="7669537" y="631488"/>
            <a:ext cx="972000" cy="216000"/>
          </a:xfrm>
          <a:prstGeom prst="roundRect">
            <a:avLst/>
          </a:prstGeom>
          <a:solidFill>
            <a:schemeClr val="bg2">
              <a:lumMod val="7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Cuentas a Cobrar</a:t>
            </a:r>
            <a:endParaRPr lang="es-ES" sz="900" i="1" dirty="0">
              <a:solidFill>
                <a:prstClr val="white"/>
              </a:solidFill>
              <a:latin typeface="Univers for KPMG Cond" panose="020B0606020202020204" pitchFamily="34" charset="0"/>
            </a:endParaRPr>
          </a:p>
        </p:txBody>
      </p:sp>
      <p:sp>
        <p:nvSpPr>
          <p:cNvPr id="84" name="Rounded Rectangle 59">
            <a:extLst>
              <a:ext uri="{FF2B5EF4-FFF2-40B4-BE49-F238E27FC236}">
                <a16:creationId xmlns:a16="http://schemas.microsoft.com/office/drawing/2014/main" id="{60026178-5C0D-4488-BD97-454D0FD42D06}"/>
              </a:ext>
            </a:extLst>
          </p:cNvPr>
          <p:cNvSpPr/>
          <p:nvPr/>
        </p:nvSpPr>
        <p:spPr>
          <a:xfrm>
            <a:off x="8696350" y="631488"/>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Tesorería</a:t>
            </a:r>
            <a:endParaRPr lang="es-ES" sz="900" i="1" dirty="0">
              <a:solidFill>
                <a:prstClr val="white"/>
              </a:solidFill>
              <a:latin typeface="Univers for KPMG Cond" panose="020B0606020202020204" pitchFamily="34" charset="0"/>
            </a:endParaRPr>
          </a:p>
        </p:txBody>
      </p:sp>
      <p:sp>
        <p:nvSpPr>
          <p:cNvPr id="85" name="Rounded Rectangle 59">
            <a:extLst>
              <a:ext uri="{FF2B5EF4-FFF2-40B4-BE49-F238E27FC236}">
                <a16:creationId xmlns:a16="http://schemas.microsoft.com/office/drawing/2014/main" id="{BDD2BA90-AFC0-437A-99CD-47531D632FED}"/>
              </a:ext>
            </a:extLst>
          </p:cNvPr>
          <p:cNvSpPr/>
          <p:nvPr/>
        </p:nvSpPr>
        <p:spPr>
          <a:xfrm>
            <a:off x="9723162" y="631488"/>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Impuestos</a:t>
            </a:r>
            <a:endParaRPr lang="es-ES" sz="900" i="1" dirty="0">
              <a:solidFill>
                <a:prstClr val="white"/>
              </a:solidFill>
              <a:latin typeface="Univers for KPMG Cond" panose="020B0606020202020204" pitchFamily="34" charset="0"/>
            </a:endParaRPr>
          </a:p>
        </p:txBody>
      </p:sp>
      <p:sp>
        <p:nvSpPr>
          <p:cNvPr id="86" name="Rounded Rectangle 59">
            <a:extLst>
              <a:ext uri="{FF2B5EF4-FFF2-40B4-BE49-F238E27FC236}">
                <a16:creationId xmlns:a16="http://schemas.microsoft.com/office/drawing/2014/main" id="{21F42B6D-DBDD-413F-A864-85D51D2C22B3}"/>
              </a:ext>
            </a:extLst>
          </p:cNvPr>
          <p:cNvSpPr/>
          <p:nvPr/>
        </p:nvSpPr>
        <p:spPr>
          <a:xfrm>
            <a:off x="7156668"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a:solidFill>
                  <a:prstClr val="white"/>
                </a:solidFill>
                <a:latin typeface="Univers for KPMG Cond" panose="020B0606020202020204" pitchFamily="34" charset="0"/>
              </a:rPr>
              <a:t>Cuentas </a:t>
            </a:r>
            <a:r>
              <a:rPr lang="es-ES_tradnl" sz="900" i="1" dirty="0">
                <a:solidFill>
                  <a:prstClr val="white"/>
                </a:solidFill>
                <a:latin typeface="Univers for KPMG Cond" panose="020B0606020202020204" pitchFamily="34" charset="0"/>
              </a:rPr>
              <a:t>a Pagar</a:t>
            </a:r>
            <a:endParaRPr lang="es-ES" sz="900" i="1" dirty="0">
              <a:solidFill>
                <a:prstClr val="white"/>
              </a:solidFill>
              <a:latin typeface="Univers for KPMG Cond" panose="020B0606020202020204" pitchFamily="34" charset="0"/>
            </a:endParaRPr>
          </a:p>
        </p:txBody>
      </p:sp>
      <p:sp>
        <p:nvSpPr>
          <p:cNvPr id="87" name="Rounded Rectangle 59">
            <a:extLst>
              <a:ext uri="{FF2B5EF4-FFF2-40B4-BE49-F238E27FC236}">
                <a16:creationId xmlns:a16="http://schemas.microsoft.com/office/drawing/2014/main" id="{4940AECD-BC52-4C33-BAE4-67570924F5AE}"/>
              </a:ext>
            </a:extLst>
          </p:cNvPr>
          <p:cNvSpPr/>
          <p:nvPr/>
        </p:nvSpPr>
        <p:spPr>
          <a:xfrm>
            <a:off x="8167555"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Gastos de Viaje</a:t>
            </a:r>
            <a:endParaRPr lang="es-ES" sz="900" i="1" dirty="0">
              <a:solidFill>
                <a:prstClr val="white"/>
              </a:solidFill>
              <a:latin typeface="Univers for KPMG Cond" panose="020B0606020202020204" pitchFamily="34" charset="0"/>
            </a:endParaRPr>
          </a:p>
        </p:txBody>
      </p:sp>
      <p:sp>
        <p:nvSpPr>
          <p:cNvPr id="89" name="Rounded Rectangle 59">
            <a:extLst>
              <a:ext uri="{FF2B5EF4-FFF2-40B4-BE49-F238E27FC236}">
                <a16:creationId xmlns:a16="http://schemas.microsoft.com/office/drawing/2014/main" id="{6E8507CD-E14D-41DB-86AA-82797FED3F39}"/>
              </a:ext>
            </a:extLst>
          </p:cNvPr>
          <p:cNvSpPr/>
          <p:nvPr/>
        </p:nvSpPr>
        <p:spPr>
          <a:xfrm>
            <a:off x="9201792"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Contabilidad General</a:t>
            </a:r>
            <a:endParaRPr lang="es-ES" sz="900" i="1" dirty="0">
              <a:solidFill>
                <a:prstClr val="white"/>
              </a:solidFill>
              <a:latin typeface="Univers for KPMG Cond" panose="020B0606020202020204" pitchFamily="34" charset="0"/>
            </a:endParaRPr>
          </a:p>
        </p:txBody>
      </p:sp>
      <p:sp>
        <p:nvSpPr>
          <p:cNvPr id="94" name="Rounded Rectangle 59">
            <a:extLst>
              <a:ext uri="{FF2B5EF4-FFF2-40B4-BE49-F238E27FC236}">
                <a16:creationId xmlns:a16="http://schemas.microsoft.com/office/drawing/2014/main" id="{1CC95BCB-4211-444E-9328-CB5B37A7CD2D}"/>
              </a:ext>
            </a:extLst>
          </p:cNvPr>
          <p:cNvSpPr/>
          <p:nvPr/>
        </p:nvSpPr>
        <p:spPr>
          <a:xfrm>
            <a:off x="10236030"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a:solidFill>
                  <a:prstClr val="white"/>
                </a:solidFill>
                <a:latin typeface="Univers for KPMG Cond" panose="020B0606020202020204" pitchFamily="34" charset="0"/>
              </a:rPr>
              <a:t>C</a:t>
            </a:r>
            <a:r>
              <a:rPr lang="es-ES_tradnl" sz="900" i="1" dirty="0">
                <a:solidFill>
                  <a:prstClr val="white"/>
                </a:solidFill>
                <a:latin typeface="Univers for KPMG Cond" panose="020B0606020202020204" pitchFamily="34" charset="0"/>
              </a:rPr>
              <a:t>ontrolling</a:t>
            </a:r>
            <a:endParaRPr lang="es-ES" sz="900" i="1" dirty="0">
              <a:solidFill>
                <a:prstClr val="white"/>
              </a:solidFill>
              <a:latin typeface="Univers for KPMG Cond" panose="020B0606020202020204" pitchFamily="34" charset="0"/>
            </a:endParaRPr>
          </a:p>
        </p:txBody>
      </p:sp>
      <p:grpSp>
        <p:nvGrpSpPr>
          <p:cNvPr id="56" name="Group 55">
            <a:extLst>
              <a:ext uri="{FF2B5EF4-FFF2-40B4-BE49-F238E27FC236}">
                <a16:creationId xmlns:a16="http://schemas.microsoft.com/office/drawing/2014/main" id="{AB5AA3C4-79F0-4636-AE5A-C0CD91A84528}"/>
              </a:ext>
            </a:extLst>
          </p:cNvPr>
          <p:cNvGrpSpPr/>
          <p:nvPr/>
        </p:nvGrpSpPr>
        <p:grpSpPr>
          <a:xfrm>
            <a:off x="5006877" y="44624"/>
            <a:ext cx="2119585" cy="744515"/>
            <a:chOff x="5006877" y="44624"/>
            <a:chExt cx="2119585" cy="826693"/>
          </a:xfrm>
        </p:grpSpPr>
        <p:sp>
          <p:nvSpPr>
            <p:cNvPr id="57" name="AutoShape 7">
              <a:extLst>
                <a:ext uri="{FF2B5EF4-FFF2-40B4-BE49-F238E27FC236}">
                  <a16:creationId xmlns:a16="http://schemas.microsoft.com/office/drawing/2014/main" id="{CB72E9A0-2942-4258-AE63-DA8C596D8766}"/>
                </a:ext>
              </a:extLst>
            </p:cNvPr>
            <p:cNvSpPr>
              <a:spLocks noChangeArrowheads="1"/>
            </p:cNvSpPr>
            <p:nvPr/>
          </p:nvSpPr>
          <p:spPr bwMode="auto">
            <a:xfrm>
              <a:off x="5006877" y="655317"/>
              <a:ext cx="396000" cy="216000"/>
            </a:xfrm>
            <a:prstGeom prst="chevron">
              <a:avLst>
                <a:gd name="adj" fmla="val 19758"/>
              </a:avLst>
            </a:prstGeom>
            <a:solidFill>
              <a:srgbClr val="F68D2E"/>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60"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1" y="74832"/>
              <a:ext cx="396000" cy="216000"/>
            </a:xfrm>
            <a:prstGeom prst="chevron">
              <a:avLst>
                <a:gd name="adj" fmla="val 19758"/>
              </a:avLst>
            </a:prstGeom>
            <a:solidFill>
              <a:schemeClr val="accent5"/>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8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endParaRPr>
            </a:p>
          </p:txBody>
        </p:sp>
        <p:sp>
          <p:nvSpPr>
            <p:cNvPr id="62"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0" y="348584"/>
              <a:ext cx="396000" cy="216000"/>
            </a:xfrm>
            <a:prstGeom prst="chevron">
              <a:avLst>
                <a:gd name="adj" fmla="val 19758"/>
              </a:avLst>
            </a:prstGeom>
            <a:solidFill>
              <a:schemeClr val="bg2"/>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67" name="TextBox 66"/>
            <p:cNvSpPr txBox="1"/>
            <p:nvPr/>
          </p:nvSpPr>
          <p:spPr>
            <a:xfrm>
              <a:off x="5470278" y="44624"/>
              <a:ext cx="1656184" cy="204322"/>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err="1">
                  <a:ln>
                    <a:noFill/>
                  </a:ln>
                  <a:solidFill>
                    <a:srgbClr val="00338D"/>
                  </a:solidFill>
                  <a:effectLst/>
                  <a:uLnTx/>
                  <a:uFillTx/>
                  <a:latin typeface="Arial"/>
                  <a:ea typeface="+mn-ea"/>
                  <a:cs typeface="+mn-cs"/>
                </a:rPr>
                <a:t>Supply</a:t>
              </a:r>
              <a:r>
                <a:rPr kumimoji="0" lang="es-ES" sz="1100" b="0" i="0" u="none" strike="noStrike" kern="1200" cap="none" spc="0" normalizeH="0" baseline="0" noProof="0" dirty="0">
                  <a:ln>
                    <a:noFill/>
                  </a:ln>
                  <a:solidFill>
                    <a:srgbClr val="00338D"/>
                  </a:solidFill>
                  <a:effectLst/>
                  <a:uLnTx/>
                  <a:uFillTx/>
                  <a:latin typeface="Arial"/>
                  <a:ea typeface="+mn-ea"/>
                  <a:cs typeface="+mn-cs"/>
                </a:rPr>
                <a:t> </a:t>
              </a:r>
              <a:r>
                <a:rPr kumimoji="0" lang="es-ES" sz="1100" b="0" i="0" u="none" strike="noStrike" kern="1200" cap="none" spc="0" normalizeH="0" baseline="0" noProof="0" dirty="0" err="1">
                  <a:ln>
                    <a:noFill/>
                  </a:ln>
                  <a:solidFill>
                    <a:srgbClr val="00338D"/>
                  </a:solidFill>
                  <a:effectLst/>
                  <a:uLnTx/>
                  <a:uFillTx/>
                  <a:latin typeface="Arial"/>
                  <a:ea typeface="+mn-ea"/>
                  <a:cs typeface="+mn-cs"/>
                </a:rPr>
                <a:t>Chain</a:t>
              </a:r>
              <a:endParaRPr kumimoji="0" lang="es-ES" sz="1100" b="0" i="0" u="none" strike="noStrike" kern="1200" cap="none" spc="0" normalizeH="0" baseline="0" noProof="0" dirty="0">
                <a:ln>
                  <a:noFill/>
                </a:ln>
                <a:solidFill>
                  <a:srgbClr val="00338D"/>
                </a:solidFill>
                <a:effectLst/>
                <a:uLnTx/>
                <a:uFillTx/>
                <a:latin typeface="Arial"/>
                <a:ea typeface="+mn-ea"/>
                <a:cs typeface="+mn-cs"/>
              </a:endParaRPr>
            </a:p>
          </p:txBody>
        </p:sp>
        <p:sp>
          <p:nvSpPr>
            <p:cNvPr id="72" name="TextBox 71"/>
            <p:cNvSpPr txBox="1"/>
            <p:nvPr/>
          </p:nvSpPr>
          <p:spPr>
            <a:xfrm>
              <a:off x="5470278" y="328440"/>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Finanzas</a:t>
              </a:r>
            </a:p>
          </p:txBody>
        </p:sp>
        <p:sp>
          <p:nvSpPr>
            <p:cNvPr id="75" name="TextBox 74">
              <a:extLst>
                <a:ext uri="{FF2B5EF4-FFF2-40B4-BE49-F238E27FC236}">
                  <a16:creationId xmlns:a16="http://schemas.microsoft.com/office/drawing/2014/main" id="{7F0ED837-5337-47B6-AC8C-3872F871071C}"/>
                </a:ext>
              </a:extLst>
            </p:cNvPr>
            <p:cNvSpPr txBox="1"/>
            <p:nvPr/>
          </p:nvSpPr>
          <p:spPr>
            <a:xfrm>
              <a:off x="5470278" y="625943"/>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Producción</a:t>
              </a:r>
            </a:p>
          </p:txBody>
        </p:sp>
      </p:grpSp>
    </p:spTree>
    <p:extLst>
      <p:ext uri="{BB962C8B-B14F-4D97-AF65-F5344CB8AC3E}">
        <p14:creationId xmlns:p14="http://schemas.microsoft.com/office/powerpoint/2010/main" val="39077158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272256" y="1916832"/>
            <a:ext cx="2634080" cy="2464985"/>
          </a:xfrm>
          <a:prstGeom prst="rect">
            <a:avLst/>
          </a:prstGeom>
        </p:spPr>
      </p:pic>
      <p:sp>
        <p:nvSpPr>
          <p:cNvPr id="11" name="Rounded Rectangle 10"/>
          <p:cNvSpPr/>
          <p:nvPr/>
        </p:nvSpPr>
        <p:spPr>
          <a:xfrm>
            <a:off x="728165" y="3047002"/>
            <a:ext cx="2919563" cy="3016357"/>
          </a:xfrm>
          <a:prstGeom prst="roundRect">
            <a:avLst/>
          </a:prstGeom>
          <a:no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rial"/>
              <a:ea typeface="+mn-ea"/>
              <a:cs typeface="+mn-cs"/>
            </a:endParaRPr>
          </a:p>
        </p:txBody>
      </p:sp>
      <p:sp>
        <p:nvSpPr>
          <p:cNvPr id="12" name="Right Arrow 11"/>
          <p:cNvSpPr/>
          <p:nvPr/>
        </p:nvSpPr>
        <p:spPr>
          <a:xfrm>
            <a:off x="3898036" y="4095903"/>
            <a:ext cx="1437321" cy="629241"/>
          </a:xfrm>
          <a:prstGeom prst="rightArrow">
            <a:avLst/>
          </a:prstGeom>
          <a:solidFill>
            <a:schemeClr val="accent1">
              <a:lumMod val="20000"/>
              <a:lumOff val="80000"/>
            </a:schemeClr>
          </a:solidFill>
          <a:ln>
            <a:solidFill>
              <a:schemeClr val="accent1">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rial"/>
              <a:ea typeface="+mn-ea"/>
              <a:cs typeface="+mn-cs"/>
            </a:endParaRPr>
          </a:p>
        </p:txBody>
      </p:sp>
      <p:sp>
        <p:nvSpPr>
          <p:cNvPr id="57" name="Title 1"/>
          <p:cNvSpPr txBox="1">
            <a:spLocks/>
          </p:cNvSpPr>
          <p:nvPr/>
        </p:nvSpPr>
        <p:spPr>
          <a:xfrm>
            <a:off x="990000" y="167350"/>
            <a:ext cx="8478958" cy="687855"/>
          </a:xfrm>
          <a:prstGeom prst="rect">
            <a:avLst/>
          </a:prstGeom>
          <a:noFill/>
        </p:spPr>
        <p:txBody>
          <a:bodyPr vert="horz" lIns="0" tIns="0" rIns="0" bIns="0" rtlCol="0" anchor="t" anchorCtr="0">
            <a:noAutofit/>
          </a:bodyPr>
          <a:lstStyle>
            <a:lvl1pPr eaLnBrk="1" hangingPunct="1">
              <a:lnSpc>
                <a:spcPct val="75000"/>
              </a:lnSpc>
              <a:defRPr sz="5400" b="0" i="0">
                <a:solidFill>
                  <a:schemeClr val="tx2"/>
                </a:solidFill>
                <a:latin typeface="+mj-lt"/>
                <a:cs typeface="KPMG Extralight"/>
              </a:defRPr>
            </a:lvl1pPr>
          </a:lstStyle>
          <a:p>
            <a:pPr marL="0" marR="0" lvl="0" indent="0" algn="l" defTabSz="914400" rtl="0" eaLnBrk="1" fontAlgn="auto" latinLnBrk="0" hangingPunct="1">
              <a:lnSpc>
                <a:spcPct val="75000"/>
              </a:lnSpc>
              <a:spcBef>
                <a:spcPts val="0"/>
              </a:spcBef>
              <a:spcAft>
                <a:spcPts val="0"/>
              </a:spcAft>
              <a:buClrTx/>
              <a:buSzTx/>
              <a:buFontTx/>
              <a:buNone/>
              <a:tabLst/>
              <a:defRPr/>
            </a:pPr>
            <a:r>
              <a:rPr kumimoji="0" lang="es-ES_tradnl" sz="2400" b="1" i="0" u="none" strike="noStrike" kern="0" cap="none" spc="0" normalizeH="0" baseline="0" noProof="0" dirty="0">
                <a:ln>
                  <a:noFill/>
                </a:ln>
                <a:solidFill>
                  <a:srgbClr val="00338D"/>
                </a:solidFill>
                <a:effectLst/>
                <a:uLnTx/>
                <a:uFillTx/>
                <a:latin typeface="KPMG Extralight"/>
                <a:ea typeface="+mn-ea"/>
              </a:rPr>
              <a:t>1. Introducción</a:t>
            </a:r>
            <a:br>
              <a:rPr kumimoji="0" lang="es-ES_tradnl" sz="4000" b="1" i="0" u="none" strike="noStrike" kern="0" cap="none" spc="0" normalizeH="0" baseline="0" noProof="0" dirty="0">
                <a:ln>
                  <a:noFill/>
                </a:ln>
                <a:solidFill>
                  <a:srgbClr val="00338D"/>
                </a:solidFill>
                <a:effectLst/>
                <a:uLnTx/>
                <a:uFillTx/>
                <a:latin typeface="KPMG Extralight"/>
                <a:ea typeface="+mn-ea"/>
              </a:rPr>
            </a:br>
            <a:r>
              <a:rPr kumimoji="0" lang="es-ES_tradnl" sz="4000" b="0" i="0" u="none" strike="noStrike" kern="0" cap="none" spc="0" normalizeH="0" baseline="0" noProof="0" dirty="0">
                <a:ln>
                  <a:noFill/>
                </a:ln>
                <a:solidFill>
                  <a:srgbClr val="00338D"/>
                </a:solidFill>
                <a:effectLst/>
                <a:uLnTx/>
                <a:uFillTx/>
                <a:latin typeface="KPMG Extralight"/>
                <a:ea typeface="+mn-ea"/>
              </a:rPr>
              <a:t>Alcance del análisis (I/III)</a:t>
            </a:r>
          </a:p>
        </p:txBody>
      </p:sp>
      <p:sp>
        <p:nvSpPr>
          <p:cNvPr id="58" name="TextBox 2"/>
          <p:cNvSpPr txBox="1"/>
          <p:nvPr/>
        </p:nvSpPr>
        <p:spPr>
          <a:xfrm>
            <a:off x="623392" y="1140547"/>
            <a:ext cx="5055585" cy="161582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600"/>
              </a:spcAft>
              <a:buClr>
                <a:srgbClr val="002060"/>
              </a:buClr>
              <a:buSzTx/>
              <a:buFontTx/>
              <a:buNone/>
              <a:tabLst/>
              <a:defRPr/>
            </a:pPr>
            <a:r>
              <a:rPr kumimoji="0" lang="es-ES" sz="1200" b="0" i="0" u="none" strike="noStrike" kern="1200" cap="none" spc="0" normalizeH="0" baseline="0" noProof="0" dirty="0">
                <a:ln>
                  <a:noFill/>
                </a:ln>
                <a:solidFill>
                  <a:srgbClr val="00338D"/>
                </a:solidFill>
                <a:effectLst/>
                <a:uLnTx/>
                <a:uFillTx/>
                <a:latin typeface="Univers for KPMG" panose="020B0603020202020204" pitchFamily="34" charset="0"/>
                <a:ea typeface="+mn-ea"/>
                <a:cs typeface="+mn-cs"/>
              </a:rPr>
              <a:t>Dentro del alcance del proyecto </a:t>
            </a:r>
            <a:r>
              <a:rPr kumimoji="0" lang="es-ES" sz="1200" b="1" i="0" u="none" strike="noStrike" kern="0" cap="none" spc="0" normalizeH="0" baseline="0" noProof="0" dirty="0">
                <a:ln>
                  <a:noFill/>
                </a:ln>
                <a:solidFill>
                  <a:srgbClr val="0091DA"/>
                </a:solidFill>
                <a:effectLst/>
                <a:uLnTx/>
                <a:uFillTx/>
                <a:latin typeface="Univers for KPMG" panose="020B0603020202020204" pitchFamily="34" charset="0"/>
                <a:ea typeface="+mn-ea"/>
                <a:cs typeface="+mn-cs"/>
              </a:rPr>
              <a:t>CSC </a:t>
            </a:r>
            <a:r>
              <a:rPr kumimoji="0" lang="es-ES" sz="1200" b="0" i="0" u="none" strike="noStrike" kern="1200" cap="none" spc="0" normalizeH="0" baseline="0" noProof="0" dirty="0">
                <a:ln>
                  <a:noFill/>
                </a:ln>
                <a:solidFill>
                  <a:srgbClr val="00338D"/>
                </a:solidFill>
                <a:effectLst/>
                <a:uLnTx/>
                <a:uFillTx/>
                <a:latin typeface="Univers for KPMG" panose="020B0603020202020204" pitchFamily="34" charset="0"/>
                <a:ea typeface="+mn-ea"/>
                <a:cs typeface="+mn-cs"/>
              </a:rPr>
              <a:t>se ha levantado la información de la situación actual de las </a:t>
            </a:r>
            <a:r>
              <a:rPr kumimoji="0" lang="es-ES" sz="1200" b="1" i="0" u="none" strike="noStrike" kern="0" cap="none" spc="0" normalizeH="0" baseline="0" noProof="0" dirty="0">
                <a:ln>
                  <a:noFill/>
                </a:ln>
                <a:solidFill>
                  <a:srgbClr val="0091DA"/>
                </a:solidFill>
                <a:effectLst/>
                <a:uLnTx/>
                <a:uFillTx/>
                <a:latin typeface="Univers for KPMG" panose="020B0603020202020204" pitchFamily="34" charset="0"/>
                <a:ea typeface="+mn-ea"/>
                <a:cs typeface="+mn-cs"/>
              </a:rPr>
              <a:t>diferentes plantas en España, Francia y con los HQ </a:t>
            </a:r>
            <a:r>
              <a:rPr kumimoji="0" lang="es-ES" sz="1200" b="0" i="0" u="none" strike="noStrike" kern="1200" cap="none" spc="0" normalizeH="0" baseline="0" noProof="0" dirty="0">
                <a:ln>
                  <a:noFill/>
                </a:ln>
                <a:solidFill>
                  <a:srgbClr val="00338D"/>
                </a:solidFill>
                <a:effectLst/>
                <a:uLnTx/>
                <a:uFillTx/>
                <a:latin typeface="Univers for KPMG" panose="020B0603020202020204" pitchFamily="34" charset="0"/>
                <a:ea typeface="+mn-ea"/>
                <a:cs typeface="+mn-cs"/>
              </a:rPr>
              <a:t>de las siguientes funciones de </a:t>
            </a:r>
            <a:r>
              <a:rPr kumimoji="0" lang="es-ES" sz="1200" b="1" i="0" u="none" strike="noStrike" kern="0" cap="none" spc="0" normalizeH="0" baseline="0" noProof="0" dirty="0">
                <a:ln>
                  <a:noFill/>
                </a:ln>
                <a:solidFill>
                  <a:srgbClr val="0091DA"/>
                </a:solidFill>
                <a:effectLst/>
                <a:uLnTx/>
                <a:uFillTx/>
                <a:latin typeface="Univers for KPMG" panose="020B0603020202020204" pitchFamily="34" charset="0"/>
                <a:ea typeface="+mn-ea"/>
                <a:cs typeface="+mn-cs"/>
              </a:rPr>
              <a:t>Garnica</a:t>
            </a:r>
            <a:r>
              <a:rPr kumimoji="0" lang="es-ES" sz="1200" b="0" i="0" u="none" strike="noStrike" kern="1200" cap="none" spc="0" normalizeH="0" baseline="0" noProof="0" dirty="0">
                <a:ln>
                  <a:noFill/>
                </a:ln>
                <a:solidFill>
                  <a:srgbClr val="00338D"/>
                </a:solidFill>
                <a:effectLst/>
                <a:uLnTx/>
                <a:uFillTx/>
                <a:latin typeface="Univers for KPMG" panose="020B0603020202020204" pitchFamily="34" charset="0"/>
                <a:ea typeface="+mn-ea"/>
                <a:cs typeface="+mn-cs"/>
              </a:rPr>
              <a:t>.</a:t>
            </a:r>
          </a:p>
          <a:p>
            <a:pPr marL="0" marR="0" lvl="0" indent="0" algn="l" defTabSz="914400" rtl="0" eaLnBrk="1" fontAlgn="auto" latinLnBrk="0" hangingPunct="1">
              <a:lnSpc>
                <a:spcPct val="100000"/>
              </a:lnSpc>
              <a:spcBef>
                <a:spcPts val="0"/>
              </a:spcBef>
              <a:spcAft>
                <a:spcPts val="600"/>
              </a:spcAft>
              <a:buClr>
                <a:srgbClr val="002060"/>
              </a:buClr>
              <a:buSzTx/>
              <a:buFontTx/>
              <a:buNone/>
              <a:tabLst/>
              <a:defRPr/>
            </a:pPr>
            <a:endParaRPr kumimoji="0" lang="es-ES" sz="1200" b="0" i="0" u="none" strike="noStrike" kern="1200" cap="none" spc="0" normalizeH="0" baseline="0" noProof="0" dirty="0">
              <a:ln>
                <a:noFill/>
              </a:ln>
              <a:solidFill>
                <a:srgbClr val="00338D"/>
              </a:solidFill>
              <a:effectLst/>
              <a:uLnTx/>
              <a:uFillTx/>
              <a:latin typeface="Univers for KPMG" panose="020B0603020202020204" pitchFamily="34" charset="0"/>
              <a:ea typeface="+mn-ea"/>
              <a:cs typeface="+mn-cs"/>
            </a:endParaRPr>
          </a:p>
          <a:p>
            <a:pPr marL="0" marR="0" lvl="0" indent="0" algn="l" defTabSz="914400" rtl="0" eaLnBrk="1" fontAlgn="auto" latinLnBrk="0" hangingPunct="1">
              <a:lnSpc>
                <a:spcPct val="100000"/>
              </a:lnSpc>
              <a:spcBef>
                <a:spcPts val="0"/>
              </a:spcBef>
              <a:spcAft>
                <a:spcPts val="600"/>
              </a:spcAft>
              <a:buClr>
                <a:srgbClr val="002060"/>
              </a:buClr>
              <a:buSzTx/>
              <a:buFontTx/>
              <a:buNone/>
              <a:tabLst/>
              <a:defRPr/>
            </a:pPr>
            <a:r>
              <a:rPr kumimoji="0" lang="es-ES" sz="1200" b="0" i="0" u="none" strike="noStrike" kern="1200" cap="none" spc="0" normalizeH="0" baseline="0" noProof="0" dirty="0">
                <a:ln>
                  <a:noFill/>
                </a:ln>
                <a:solidFill>
                  <a:srgbClr val="00338D"/>
                </a:solidFill>
                <a:effectLst/>
                <a:uLnTx/>
                <a:uFillTx/>
                <a:latin typeface="Univers for KPMG" panose="020B0603020202020204" pitchFamily="34" charset="0"/>
                <a:ea typeface="+mn-ea"/>
                <a:cs typeface="+mn-cs"/>
              </a:rPr>
              <a:t>						</a:t>
            </a:r>
          </a:p>
          <a:p>
            <a:pPr marL="0" marR="0" lvl="0" indent="0" algn="l" defTabSz="914400" rtl="0" eaLnBrk="1" fontAlgn="auto" latinLnBrk="0" hangingPunct="1">
              <a:lnSpc>
                <a:spcPct val="100000"/>
              </a:lnSpc>
              <a:spcBef>
                <a:spcPts val="0"/>
              </a:spcBef>
              <a:spcAft>
                <a:spcPts val="600"/>
              </a:spcAft>
              <a:buClr>
                <a:srgbClr val="002060"/>
              </a:buClr>
              <a:buSzTx/>
              <a:buFontTx/>
              <a:buNone/>
              <a:tabLst/>
              <a:defRPr/>
            </a:pPr>
            <a:endParaRPr kumimoji="0" lang="es-ES_tradnl" sz="1200" b="0" i="0" u="none" strike="noStrike" kern="1200" cap="none" spc="0" normalizeH="0" baseline="0" noProof="0" dirty="0">
              <a:ln>
                <a:noFill/>
              </a:ln>
              <a:solidFill>
                <a:srgbClr val="00338D"/>
              </a:solidFill>
              <a:effectLst/>
              <a:uLnTx/>
              <a:uFillTx/>
              <a:latin typeface="Univers for KPMG" panose="020B0603020202020204" pitchFamily="34" charset="0"/>
              <a:ea typeface="+mn-ea"/>
              <a:cs typeface="+mn-cs"/>
            </a:endParaRPr>
          </a:p>
        </p:txBody>
      </p:sp>
      <p:sp>
        <p:nvSpPr>
          <p:cNvPr id="132" name="Freeform 3"/>
          <p:cNvSpPr>
            <a:spLocks/>
          </p:cNvSpPr>
          <p:nvPr/>
        </p:nvSpPr>
        <p:spPr bwMode="auto">
          <a:xfrm>
            <a:off x="7356447" y="4130684"/>
            <a:ext cx="227147" cy="221102"/>
          </a:xfrm>
          <a:custGeom>
            <a:avLst/>
            <a:gdLst>
              <a:gd name="T0" fmla="*/ 0 w 513"/>
              <a:gd name="T1" fmla="*/ 2147483646 h 511"/>
              <a:gd name="T2" fmla="*/ 0 w 513"/>
              <a:gd name="T3" fmla="*/ 2147483646 h 511"/>
              <a:gd name="T4" fmla="*/ 2147483646 w 513"/>
              <a:gd name="T5" fmla="*/ 2147483646 h 511"/>
              <a:gd name="T6" fmla="*/ 2147483646 w 513"/>
              <a:gd name="T7" fmla="*/ 2147483646 h 511"/>
              <a:gd name="T8" fmla="*/ 2147483646 w 513"/>
              <a:gd name="T9" fmla="*/ 2147483646 h 511"/>
              <a:gd name="T10" fmla="*/ 2147483646 w 513"/>
              <a:gd name="T11" fmla="*/ 2147483646 h 511"/>
              <a:gd name="T12" fmla="*/ 2147483646 w 513"/>
              <a:gd name="T13" fmla="*/ 2147483646 h 511"/>
              <a:gd name="T14" fmla="*/ 2147483646 w 513"/>
              <a:gd name="T15" fmla="*/ 2147483646 h 511"/>
              <a:gd name="T16" fmla="*/ 2147483646 w 513"/>
              <a:gd name="T17" fmla="*/ 2147483646 h 511"/>
              <a:gd name="T18" fmla="*/ 2147483646 w 513"/>
              <a:gd name="T19" fmla="*/ 0 h 511"/>
              <a:gd name="T20" fmla="*/ 2147483646 w 513"/>
              <a:gd name="T21" fmla="*/ 0 h 511"/>
              <a:gd name="T22" fmla="*/ 2147483646 w 513"/>
              <a:gd name="T23" fmla="*/ 2147483646 h 511"/>
              <a:gd name="T24" fmla="*/ 2147483646 w 513"/>
              <a:gd name="T25" fmla="*/ 2147483646 h 511"/>
              <a:gd name="T26" fmla="*/ 2147483646 w 513"/>
              <a:gd name="T27" fmla="*/ 2147483646 h 511"/>
              <a:gd name="T28" fmla="*/ 2147483646 w 513"/>
              <a:gd name="T29" fmla="*/ 2147483646 h 511"/>
              <a:gd name="T30" fmla="*/ 2147483646 w 513"/>
              <a:gd name="T31" fmla="*/ 2147483646 h 511"/>
              <a:gd name="T32" fmla="*/ 2147483646 w 513"/>
              <a:gd name="T33" fmla="*/ 2147483646 h 511"/>
              <a:gd name="T34" fmla="*/ 2147483646 w 513"/>
              <a:gd name="T35" fmla="*/ 2147483646 h 511"/>
              <a:gd name="T36" fmla="*/ 2147483646 w 513"/>
              <a:gd name="T37" fmla="*/ 2147483646 h 511"/>
              <a:gd name="T38" fmla="*/ 2147483646 w 513"/>
              <a:gd name="T39" fmla="*/ 2147483646 h 511"/>
              <a:gd name="T40" fmla="*/ 2147483646 w 513"/>
              <a:gd name="T41" fmla="*/ 2147483646 h 511"/>
              <a:gd name="T42" fmla="*/ 2147483646 w 513"/>
              <a:gd name="T43" fmla="*/ 2147483646 h 511"/>
              <a:gd name="T44" fmla="*/ 2147483646 w 513"/>
              <a:gd name="T45" fmla="*/ 2147483646 h 511"/>
              <a:gd name="T46" fmla="*/ 2147483646 w 513"/>
              <a:gd name="T47" fmla="*/ 2147483646 h 511"/>
              <a:gd name="T48" fmla="*/ 2147483646 w 513"/>
              <a:gd name="T49" fmla="*/ 2147483646 h 511"/>
              <a:gd name="T50" fmla="*/ 2147483646 w 513"/>
              <a:gd name="T51" fmla="*/ 2147483646 h 511"/>
              <a:gd name="T52" fmla="*/ 2147483646 w 513"/>
              <a:gd name="T53" fmla="*/ 2147483646 h 511"/>
              <a:gd name="T54" fmla="*/ 2147483646 w 513"/>
              <a:gd name="T55" fmla="*/ 2147483646 h 511"/>
              <a:gd name="T56" fmla="*/ 2147483646 w 513"/>
              <a:gd name="T57" fmla="*/ 2147483646 h 511"/>
              <a:gd name="T58" fmla="*/ 2147483646 w 513"/>
              <a:gd name="T59" fmla="*/ 2147483646 h 511"/>
              <a:gd name="T60" fmla="*/ 2147483646 w 513"/>
              <a:gd name="T61" fmla="*/ 2147483646 h 511"/>
              <a:gd name="T62" fmla="*/ 2147483646 w 513"/>
              <a:gd name="T63" fmla="*/ 2147483646 h 511"/>
              <a:gd name="T64" fmla="*/ 2147483646 w 513"/>
              <a:gd name="T65" fmla="*/ 2147483646 h 511"/>
              <a:gd name="T66" fmla="*/ 2147483646 w 513"/>
              <a:gd name="T67" fmla="*/ 2147483646 h 511"/>
              <a:gd name="T68" fmla="*/ 2147483646 w 513"/>
              <a:gd name="T69" fmla="*/ 2147483646 h 511"/>
              <a:gd name="T70" fmla="*/ 2147483646 w 513"/>
              <a:gd name="T71" fmla="*/ 2147483646 h 511"/>
              <a:gd name="T72" fmla="*/ 2147483646 w 513"/>
              <a:gd name="T73" fmla="*/ 2147483646 h 511"/>
              <a:gd name="T74" fmla="*/ 2147483646 w 513"/>
              <a:gd name="T75" fmla="*/ 2147483646 h 511"/>
              <a:gd name="T76" fmla="*/ 2147483646 w 513"/>
              <a:gd name="T77" fmla="*/ 2147483646 h 511"/>
              <a:gd name="T78" fmla="*/ 2147483646 w 513"/>
              <a:gd name="T79" fmla="*/ 2147483646 h 511"/>
              <a:gd name="T80" fmla="*/ 2147483646 w 513"/>
              <a:gd name="T81" fmla="*/ 2147483646 h 511"/>
              <a:gd name="T82" fmla="*/ 0 w 513"/>
              <a:gd name="T83" fmla="*/ 2147483646 h 511"/>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513"/>
              <a:gd name="T127" fmla="*/ 0 h 511"/>
              <a:gd name="T128" fmla="*/ 513 w 513"/>
              <a:gd name="T129" fmla="*/ 511 h 511"/>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513" h="511">
                <a:moveTo>
                  <a:pt x="0" y="236"/>
                </a:moveTo>
                <a:lnTo>
                  <a:pt x="0" y="197"/>
                </a:lnTo>
                <a:lnTo>
                  <a:pt x="40" y="188"/>
                </a:lnTo>
                <a:lnTo>
                  <a:pt x="98" y="204"/>
                </a:lnTo>
                <a:lnTo>
                  <a:pt x="106" y="197"/>
                </a:lnTo>
                <a:lnTo>
                  <a:pt x="106" y="172"/>
                </a:lnTo>
                <a:lnTo>
                  <a:pt x="40" y="83"/>
                </a:lnTo>
                <a:lnTo>
                  <a:pt x="40" y="33"/>
                </a:lnTo>
                <a:lnTo>
                  <a:pt x="98" y="50"/>
                </a:lnTo>
                <a:lnTo>
                  <a:pt x="113" y="0"/>
                </a:lnTo>
                <a:lnTo>
                  <a:pt x="147" y="0"/>
                </a:lnTo>
                <a:lnTo>
                  <a:pt x="196" y="98"/>
                </a:lnTo>
                <a:lnTo>
                  <a:pt x="236" y="98"/>
                </a:lnTo>
                <a:lnTo>
                  <a:pt x="268" y="123"/>
                </a:lnTo>
                <a:lnTo>
                  <a:pt x="293" y="123"/>
                </a:lnTo>
                <a:lnTo>
                  <a:pt x="335" y="67"/>
                </a:lnTo>
                <a:lnTo>
                  <a:pt x="358" y="74"/>
                </a:lnTo>
                <a:lnTo>
                  <a:pt x="358" y="114"/>
                </a:lnTo>
                <a:lnTo>
                  <a:pt x="342" y="146"/>
                </a:lnTo>
                <a:lnTo>
                  <a:pt x="350" y="162"/>
                </a:lnTo>
                <a:lnTo>
                  <a:pt x="381" y="180"/>
                </a:lnTo>
                <a:lnTo>
                  <a:pt x="456" y="180"/>
                </a:lnTo>
                <a:lnTo>
                  <a:pt x="487" y="197"/>
                </a:lnTo>
                <a:lnTo>
                  <a:pt x="513" y="284"/>
                </a:lnTo>
                <a:lnTo>
                  <a:pt x="487" y="381"/>
                </a:lnTo>
                <a:lnTo>
                  <a:pt x="406" y="407"/>
                </a:lnTo>
                <a:lnTo>
                  <a:pt x="438" y="446"/>
                </a:lnTo>
                <a:lnTo>
                  <a:pt x="430" y="470"/>
                </a:lnTo>
                <a:lnTo>
                  <a:pt x="381" y="511"/>
                </a:lnTo>
                <a:lnTo>
                  <a:pt x="293" y="495"/>
                </a:lnTo>
                <a:lnTo>
                  <a:pt x="293" y="437"/>
                </a:lnTo>
                <a:lnTo>
                  <a:pt x="268" y="421"/>
                </a:lnTo>
                <a:lnTo>
                  <a:pt x="219" y="437"/>
                </a:lnTo>
                <a:lnTo>
                  <a:pt x="202" y="430"/>
                </a:lnTo>
                <a:lnTo>
                  <a:pt x="172" y="366"/>
                </a:lnTo>
                <a:lnTo>
                  <a:pt x="113" y="348"/>
                </a:lnTo>
                <a:lnTo>
                  <a:pt x="74" y="309"/>
                </a:lnTo>
                <a:lnTo>
                  <a:pt x="48" y="309"/>
                </a:lnTo>
                <a:lnTo>
                  <a:pt x="32" y="293"/>
                </a:lnTo>
                <a:lnTo>
                  <a:pt x="56" y="236"/>
                </a:lnTo>
                <a:lnTo>
                  <a:pt x="9" y="244"/>
                </a:lnTo>
                <a:lnTo>
                  <a:pt x="0" y="236"/>
                </a:lnTo>
                <a:close/>
              </a:path>
            </a:pathLst>
          </a:custGeom>
          <a:solidFill>
            <a:srgbClr val="FF9933"/>
          </a:solidFill>
          <a:ln w="12700" cap="flat" cmpd="sng">
            <a:solidFill>
              <a:schemeClr val="bg1"/>
            </a:solidFill>
            <a:prstDash val="solid"/>
            <a:round/>
            <a:headEnd type="none" w="med" len="med"/>
            <a:tailEnd type="none" w="med" len="med"/>
          </a:ln>
        </p:spPr>
        <p:txBody>
          <a:bodyPr lIns="42203" rIns="42203"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2" b="0" i="0" u="none" strike="noStrike" kern="1200" cap="none" spc="0" normalizeH="0" baseline="0" noProof="0">
              <a:ln>
                <a:noFill/>
              </a:ln>
              <a:solidFill>
                <a:srgbClr val="000000"/>
              </a:solidFill>
              <a:effectLst/>
              <a:uLnTx/>
              <a:uFillTx/>
              <a:latin typeface="Arial"/>
              <a:ea typeface="+mn-ea"/>
              <a:cs typeface="+mn-cs"/>
            </a:endParaRPr>
          </a:p>
        </p:txBody>
      </p:sp>
      <p:sp>
        <p:nvSpPr>
          <p:cNvPr id="133" name="Freeform 4"/>
          <p:cNvSpPr>
            <a:spLocks/>
          </p:cNvSpPr>
          <p:nvPr/>
        </p:nvSpPr>
        <p:spPr bwMode="auto">
          <a:xfrm>
            <a:off x="6453940" y="3973187"/>
            <a:ext cx="602347" cy="224130"/>
          </a:xfrm>
          <a:custGeom>
            <a:avLst/>
            <a:gdLst>
              <a:gd name="T0" fmla="*/ 2147483646 w 1357"/>
              <a:gd name="T1" fmla="*/ 2147483646 h 515"/>
              <a:gd name="T2" fmla="*/ 2147483646 w 1357"/>
              <a:gd name="T3" fmla="*/ 2147483646 h 515"/>
              <a:gd name="T4" fmla="*/ 2147483646 w 1357"/>
              <a:gd name="T5" fmla="*/ 2147483646 h 515"/>
              <a:gd name="T6" fmla="*/ 2147483646 w 1357"/>
              <a:gd name="T7" fmla="*/ 2147483646 h 515"/>
              <a:gd name="T8" fmla="*/ 2147483646 w 1357"/>
              <a:gd name="T9" fmla="*/ 2147483646 h 515"/>
              <a:gd name="T10" fmla="*/ 2147483646 w 1357"/>
              <a:gd name="T11" fmla="*/ 2147483646 h 515"/>
              <a:gd name="T12" fmla="*/ 2147483646 w 1357"/>
              <a:gd name="T13" fmla="*/ 2147483646 h 515"/>
              <a:gd name="T14" fmla="*/ 2147483646 w 1357"/>
              <a:gd name="T15" fmla="*/ 2147483646 h 515"/>
              <a:gd name="T16" fmla="*/ 2147483646 w 1357"/>
              <a:gd name="T17" fmla="*/ 2147483646 h 515"/>
              <a:gd name="T18" fmla="*/ 2147483646 w 1357"/>
              <a:gd name="T19" fmla="*/ 2147483646 h 515"/>
              <a:gd name="T20" fmla="*/ 2147483646 w 1357"/>
              <a:gd name="T21" fmla="*/ 2147483646 h 515"/>
              <a:gd name="T22" fmla="*/ 2147483646 w 1357"/>
              <a:gd name="T23" fmla="*/ 2147483646 h 515"/>
              <a:gd name="T24" fmla="*/ 2147483646 w 1357"/>
              <a:gd name="T25" fmla="*/ 2147483646 h 515"/>
              <a:gd name="T26" fmla="*/ 2147483646 w 1357"/>
              <a:gd name="T27" fmla="*/ 2147483646 h 515"/>
              <a:gd name="T28" fmla="*/ 2147483646 w 1357"/>
              <a:gd name="T29" fmla="*/ 2147483646 h 515"/>
              <a:gd name="T30" fmla="*/ 2147483646 w 1357"/>
              <a:gd name="T31" fmla="*/ 2147483646 h 515"/>
              <a:gd name="T32" fmla="*/ 2147483646 w 1357"/>
              <a:gd name="T33" fmla="*/ 2147483646 h 515"/>
              <a:gd name="T34" fmla="*/ 2147483646 w 1357"/>
              <a:gd name="T35" fmla="*/ 2147483646 h 515"/>
              <a:gd name="T36" fmla="*/ 2147483646 w 1357"/>
              <a:gd name="T37" fmla="*/ 2147483646 h 515"/>
              <a:gd name="T38" fmla="*/ 2147483646 w 1357"/>
              <a:gd name="T39" fmla="*/ 2147483646 h 515"/>
              <a:gd name="T40" fmla="*/ 2147483646 w 1357"/>
              <a:gd name="T41" fmla="*/ 2147483646 h 515"/>
              <a:gd name="T42" fmla="*/ 2147483646 w 1357"/>
              <a:gd name="T43" fmla="*/ 2147483646 h 515"/>
              <a:gd name="T44" fmla="*/ 2147483646 w 1357"/>
              <a:gd name="T45" fmla="*/ 2147483646 h 515"/>
              <a:gd name="T46" fmla="*/ 2147483646 w 1357"/>
              <a:gd name="T47" fmla="*/ 2147483646 h 515"/>
              <a:gd name="T48" fmla="*/ 2147483646 w 1357"/>
              <a:gd name="T49" fmla="*/ 0 h 515"/>
              <a:gd name="T50" fmla="*/ 2147483646 w 1357"/>
              <a:gd name="T51" fmla="*/ 2147483646 h 515"/>
              <a:gd name="T52" fmla="*/ 2147483646 w 1357"/>
              <a:gd name="T53" fmla="*/ 2147483646 h 515"/>
              <a:gd name="T54" fmla="*/ 2147483646 w 1357"/>
              <a:gd name="T55" fmla="*/ 2147483646 h 515"/>
              <a:gd name="T56" fmla="*/ 2147483646 w 1357"/>
              <a:gd name="T57" fmla="*/ 2147483646 h 515"/>
              <a:gd name="T58" fmla="*/ 2147483646 w 1357"/>
              <a:gd name="T59" fmla="*/ 2147483646 h 515"/>
              <a:gd name="T60" fmla="*/ 2147483646 w 1357"/>
              <a:gd name="T61" fmla="*/ 2147483646 h 515"/>
              <a:gd name="T62" fmla="*/ 2147483646 w 1357"/>
              <a:gd name="T63" fmla="*/ 2147483646 h 515"/>
              <a:gd name="T64" fmla="*/ 0 w 1357"/>
              <a:gd name="T65" fmla="*/ 2147483646 h 51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357"/>
              <a:gd name="T100" fmla="*/ 0 h 515"/>
              <a:gd name="T101" fmla="*/ 1357 w 1357"/>
              <a:gd name="T102" fmla="*/ 515 h 515"/>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357" h="515">
                <a:moveTo>
                  <a:pt x="0" y="153"/>
                </a:moveTo>
                <a:lnTo>
                  <a:pt x="25" y="192"/>
                </a:lnTo>
                <a:lnTo>
                  <a:pt x="56" y="306"/>
                </a:lnTo>
                <a:lnTo>
                  <a:pt x="79" y="323"/>
                </a:lnTo>
                <a:lnTo>
                  <a:pt x="97" y="353"/>
                </a:lnTo>
                <a:lnTo>
                  <a:pt x="121" y="353"/>
                </a:lnTo>
                <a:lnTo>
                  <a:pt x="155" y="338"/>
                </a:lnTo>
                <a:lnTo>
                  <a:pt x="179" y="330"/>
                </a:lnTo>
                <a:lnTo>
                  <a:pt x="195" y="338"/>
                </a:lnTo>
                <a:lnTo>
                  <a:pt x="179" y="380"/>
                </a:lnTo>
                <a:lnTo>
                  <a:pt x="89" y="436"/>
                </a:lnTo>
                <a:lnTo>
                  <a:pt x="97" y="461"/>
                </a:lnTo>
                <a:lnTo>
                  <a:pt x="147" y="484"/>
                </a:lnTo>
                <a:lnTo>
                  <a:pt x="155" y="515"/>
                </a:lnTo>
                <a:lnTo>
                  <a:pt x="250" y="476"/>
                </a:lnTo>
                <a:lnTo>
                  <a:pt x="299" y="491"/>
                </a:lnTo>
                <a:lnTo>
                  <a:pt x="332" y="484"/>
                </a:lnTo>
                <a:lnTo>
                  <a:pt x="349" y="451"/>
                </a:lnTo>
                <a:lnTo>
                  <a:pt x="398" y="420"/>
                </a:lnTo>
                <a:lnTo>
                  <a:pt x="472" y="427"/>
                </a:lnTo>
                <a:lnTo>
                  <a:pt x="511" y="420"/>
                </a:lnTo>
                <a:lnTo>
                  <a:pt x="552" y="436"/>
                </a:lnTo>
                <a:lnTo>
                  <a:pt x="624" y="427"/>
                </a:lnTo>
                <a:lnTo>
                  <a:pt x="698" y="467"/>
                </a:lnTo>
                <a:lnTo>
                  <a:pt x="739" y="427"/>
                </a:lnTo>
                <a:lnTo>
                  <a:pt x="763" y="420"/>
                </a:lnTo>
                <a:lnTo>
                  <a:pt x="876" y="436"/>
                </a:lnTo>
                <a:lnTo>
                  <a:pt x="934" y="403"/>
                </a:lnTo>
                <a:lnTo>
                  <a:pt x="1006" y="412"/>
                </a:lnTo>
                <a:lnTo>
                  <a:pt x="1065" y="395"/>
                </a:lnTo>
                <a:lnTo>
                  <a:pt x="1088" y="338"/>
                </a:lnTo>
                <a:lnTo>
                  <a:pt x="1161" y="298"/>
                </a:lnTo>
                <a:lnTo>
                  <a:pt x="1187" y="306"/>
                </a:lnTo>
                <a:lnTo>
                  <a:pt x="1210" y="338"/>
                </a:lnTo>
                <a:lnTo>
                  <a:pt x="1243" y="323"/>
                </a:lnTo>
                <a:lnTo>
                  <a:pt x="1267" y="284"/>
                </a:lnTo>
                <a:lnTo>
                  <a:pt x="1333" y="274"/>
                </a:lnTo>
                <a:lnTo>
                  <a:pt x="1349" y="259"/>
                </a:lnTo>
                <a:lnTo>
                  <a:pt x="1357" y="209"/>
                </a:lnTo>
                <a:lnTo>
                  <a:pt x="1308" y="201"/>
                </a:lnTo>
                <a:lnTo>
                  <a:pt x="1250" y="170"/>
                </a:lnTo>
                <a:lnTo>
                  <a:pt x="1195" y="153"/>
                </a:lnTo>
                <a:lnTo>
                  <a:pt x="1031" y="136"/>
                </a:lnTo>
                <a:lnTo>
                  <a:pt x="964" y="95"/>
                </a:lnTo>
                <a:lnTo>
                  <a:pt x="926" y="95"/>
                </a:lnTo>
                <a:lnTo>
                  <a:pt x="885" y="122"/>
                </a:lnTo>
                <a:lnTo>
                  <a:pt x="869" y="81"/>
                </a:lnTo>
                <a:lnTo>
                  <a:pt x="763" y="55"/>
                </a:lnTo>
                <a:lnTo>
                  <a:pt x="706" y="0"/>
                </a:lnTo>
                <a:lnTo>
                  <a:pt x="681" y="0"/>
                </a:lnTo>
                <a:lnTo>
                  <a:pt x="657" y="39"/>
                </a:lnTo>
                <a:lnTo>
                  <a:pt x="567" y="72"/>
                </a:lnTo>
                <a:lnTo>
                  <a:pt x="535" y="103"/>
                </a:lnTo>
                <a:lnTo>
                  <a:pt x="535" y="72"/>
                </a:lnTo>
                <a:lnTo>
                  <a:pt x="521" y="64"/>
                </a:lnTo>
                <a:lnTo>
                  <a:pt x="382" y="55"/>
                </a:lnTo>
                <a:lnTo>
                  <a:pt x="341" y="72"/>
                </a:lnTo>
                <a:lnTo>
                  <a:pt x="283" y="55"/>
                </a:lnTo>
                <a:lnTo>
                  <a:pt x="241" y="64"/>
                </a:lnTo>
                <a:lnTo>
                  <a:pt x="227" y="89"/>
                </a:lnTo>
                <a:lnTo>
                  <a:pt x="211" y="55"/>
                </a:lnTo>
                <a:lnTo>
                  <a:pt x="170" y="48"/>
                </a:lnTo>
                <a:lnTo>
                  <a:pt x="97" y="48"/>
                </a:lnTo>
                <a:lnTo>
                  <a:pt x="56" y="95"/>
                </a:lnTo>
                <a:lnTo>
                  <a:pt x="47" y="136"/>
                </a:lnTo>
                <a:lnTo>
                  <a:pt x="0" y="153"/>
                </a:lnTo>
                <a:close/>
              </a:path>
            </a:pathLst>
          </a:custGeom>
          <a:solidFill>
            <a:schemeClr val="bg1">
              <a:lumMod val="85000"/>
            </a:schemeClr>
          </a:solidFill>
          <a:ln w="12700" cap="flat" cmpd="sng">
            <a:solidFill>
              <a:schemeClr val="bg1"/>
            </a:solidFill>
            <a:prstDash val="solid"/>
            <a:round/>
            <a:headEnd type="none" w="med" len="med"/>
            <a:tailEnd type="none" w="med" len="med"/>
          </a:ln>
        </p:spPr>
        <p:txBody>
          <a:bodyPr lIns="42203" rIns="42203"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2" b="0" i="0" u="none" strike="noStrike" kern="1200" cap="none" spc="0" normalizeH="0" baseline="0" noProof="0">
              <a:ln>
                <a:noFill/>
              </a:ln>
              <a:solidFill>
                <a:srgbClr val="000000"/>
              </a:solidFill>
              <a:effectLst/>
              <a:uLnTx/>
              <a:uFillTx/>
              <a:latin typeface="Arial"/>
              <a:ea typeface="+mn-ea"/>
              <a:cs typeface="+mn-cs"/>
            </a:endParaRPr>
          </a:p>
        </p:txBody>
      </p:sp>
      <p:sp>
        <p:nvSpPr>
          <p:cNvPr id="134" name="Freeform 5"/>
          <p:cNvSpPr>
            <a:spLocks/>
          </p:cNvSpPr>
          <p:nvPr/>
        </p:nvSpPr>
        <p:spPr bwMode="auto">
          <a:xfrm>
            <a:off x="6764240" y="4746537"/>
            <a:ext cx="385340" cy="329128"/>
          </a:xfrm>
          <a:custGeom>
            <a:avLst/>
            <a:gdLst>
              <a:gd name="T0" fmla="*/ 0 w 870"/>
              <a:gd name="T1" fmla="*/ 2147483646 h 760"/>
              <a:gd name="T2" fmla="*/ 2147483646 w 870"/>
              <a:gd name="T3" fmla="*/ 2147483646 h 760"/>
              <a:gd name="T4" fmla="*/ 2147483646 w 870"/>
              <a:gd name="T5" fmla="*/ 2147483646 h 760"/>
              <a:gd name="T6" fmla="*/ 2147483646 w 870"/>
              <a:gd name="T7" fmla="*/ 2147483646 h 760"/>
              <a:gd name="T8" fmla="*/ 2147483646 w 870"/>
              <a:gd name="T9" fmla="*/ 2147483646 h 760"/>
              <a:gd name="T10" fmla="*/ 2147483646 w 870"/>
              <a:gd name="T11" fmla="*/ 2147483646 h 760"/>
              <a:gd name="T12" fmla="*/ 2147483646 w 870"/>
              <a:gd name="T13" fmla="*/ 2147483646 h 760"/>
              <a:gd name="T14" fmla="*/ 2147483646 w 870"/>
              <a:gd name="T15" fmla="*/ 2147483646 h 760"/>
              <a:gd name="T16" fmla="*/ 2147483646 w 870"/>
              <a:gd name="T17" fmla="*/ 2147483646 h 760"/>
              <a:gd name="T18" fmla="*/ 2147483646 w 870"/>
              <a:gd name="T19" fmla="*/ 2147483646 h 760"/>
              <a:gd name="T20" fmla="*/ 2147483646 w 870"/>
              <a:gd name="T21" fmla="*/ 2147483646 h 760"/>
              <a:gd name="T22" fmla="*/ 2147483646 w 870"/>
              <a:gd name="T23" fmla="*/ 2147483646 h 760"/>
              <a:gd name="T24" fmla="*/ 2147483646 w 870"/>
              <a:gd name="T25" fmla="*/ 2147483646 h 760"/>
              <a:gd name="T26" fmla="*/ 2147483646 w 870"/>
              <a:gd name="T27" fmla="*/ 2147483646 h 760"/>
              <a:gd name="T28" fmla="*/ 2147483646 w 870"/>
              <a:gd name="T29" fmla="*/ 0 h 760"/>
              <a:gd name="T30" fmla="*/ 2147483646 w 870"/>
              <a:gd name="T31" fmla="*/ 2147483646 h 760"/>
              <a:gd name="T32" fmla="*/ 2147483646 w 870"/>
              <a:gd name="T33" fmla="*/ 2147483646 h 760"/>
              <a:gd name="T34" fmla="*/ 2147483646 w 870"/>
              <a:gd name="T35" fmla="*/ 2147483646 h 760"/>
              <a:gd name="T36" fmla="*/ 2147483646 w 870"/>
              <a:gd name="T37" fmla="*/ 2147483646 h 760"/>
              <a:gd name="T38" fmla="*/ 2147483646 w 870"/>
              <a:gd name="T39" fmla="*/ 2147483646 h 760"/>
              <a:gd name="T40" fmla="*/ 2147483646 w 870"/>
              <a:gd name="T41" fmla="*/ 2147483646 h 760"/>
              <a:gd name="T42" fmla="*/ 2147483646 w 870"/>
              <a:gd name="T43" fmla="*/ 2147483646 h 760"/>
              <a:gd name="T44" fmla="*/ 2147483646 w 870"/>
              <a:gd name="T45" fmla="*/ 2147483646 h 760"/>
              <a:gd name="T46" fmla="*/ 2147483646 w 870"/>
              <a:gd name="T47" fmla="*/ 2147483646 h 760"/>
              <a:gd name="T48" fmla="*/ 2147483646 w 870"/>
              <a:gd name="T49" fmla="*/ 2147483646 h 760"/>
              <a:gd name="T50" fmla="*/ 2147483646 w 870"/>
              <a:gd name="T51" fmla="*/ 2147483646 h 760"/>
              <a:gd name="T52" fmla="*/ 2147483646 w 870"/>
              <a:gd name="T53" fmla="*/ 2147483646 h 760"/>
              <a:gd name="T54" fmla="*/ 2147483646 w 870"/>
              <a:gd name="T55" fmla="*/ 2147483646 h 760"/>
              <a:gd name="T56" fmla="*/ 2147483646 w 870"/>
              <a:gd name="T57" fmla="*/ 2147483646 h 760"/>
              <a:gd name="T58" fmla="*/ 2147483646 w 870"/>
              <a:gd name="T59" fmla="*/ 2147483646 h 760"/>
              <a:gd name="T60" fmla="*/ 2147483646 w 870"/>
              <a:gd name="T61" fmla="*/ 2147483646 h 760"/>
              <a:gd name="T62" fmla="*/ 2147483646 w 870"/>
              <a:gd name="T63" fmla="*/ 2147483646 h 760"/>
              <a:gd name="T64" fmla="*/ 2147483646 w 870"/>
              <a:gd name="T65" fmla="*/ 2147483646 h 760"/>
              <a:gd name="T66" fmla="*/ 2147483646 w 870"/>
              <a:gd name="T67" fmla="*/ 2147483646 h 760"/>
              <a:gd name="T68" fmla="*/ 2147483646 w 870"/>
              <a:gd name="T69" fmla="*/ 2147483646 h 760"/>
              <a:gd name="T70" fmla="*/ 2147483646 w 870"/>
              <a:gd name="T71" fmla="*/ 2147483646 h 760"/>
              <a:gd name="T72" fmla="*/ 2147483646 w 870"/>
              <a:gd name="T73" fmla="*/ 2147483646 h 760"/>
              <a:gd name="T74" fmla="*/ 2147483646 w 870"/>
              <a:gd name="T75" fmla="*/ 2147483646 h 760"/>
              <a:gd name="T76" fmla="*/ 2147483646 w 870"/>
              <a:gd name="T77" fmla="*/ 2147483646 h 760"/>
              <a:gd name="T78" fmla="*/ 2147483646 w 870"/>
              <a:gd name="T79" fmla="*/ 2147483646 h 760"/>
              <a:gd name="T80" fmla="*/ 2147483646 w 870"/>
              <a:gd name="T81" fmla="*/ 2147483646 h 760"/>
              <a:gd name="T82" fmla="*/ 2147483646 w 870"/>
              <a:gd name="T83" fmla="*/ 2147483646 h 760"/>
              <a:gd name="T84" fmla="*/ 2147483646 w 870"/>
              <a:gd name="T85" fmla="*/ 2147483646 h 760"/>
              <a:gd name="T86" fmla="*/ 2147483646 w 870"/>
              <a:gd name="T87" fmla="*/ 2147483646 h 760"/>
              <a:gd name="T88" fmla="*/ 2147483646 w 870"/>
              <a:gd name="T89" fmla="*/ 2147483646 h 760"/>
              <a:gd name="T90" fmla="*/ 2147483646 w 870"/>
              <a:gd name="T91" fmla="*/ 2147483646 h 760"/>
              <a:gd name="T92" fmla="*/ 2147483646 w 870"/>
              <a:gd name="T93" fmla="*/ 2147483646 h 760"/>
              <a:gd name="T94" fmla="*/ 2147483646 w 870"/>
              <a:gd name="T95" fmla="*/ 2147483646 h 760"/>
              <a:gd name="T96" fmla="*/ 2147483646 w 870"/>
              <a:gd name="T97" fmla="*/ 2147483646 h 760"/>
              <a:gd name="T98" fmla="*/ 2147483646 w 870"/>
              <a:gd name="T99" fmla="*/ 2147483646 h 760"/>
              <a:gd name="T100" fmla="*/ 2147483646 w 870"/>
              <a:gd name="T101" fmla="*/ 2147483646 h 760"/>
              <a:gd name="T102" fmla="*/ 2147483646 w 870"/>
              <a:gd name="T103" fmla="*/ 2147483646 h 760"/>
              <a:gd name="T104" fmla="*/ 2147483646 w 870"/>
              <a:gd name="T105" fmla="*/ 2147483646 h 760"/>
              <a:gd name="T106" fmla="*/ 2147483646 w 870"/>
              <a:gd name="T107" fmla="*/ 2147483646 h 760"/>
              <a:gd name="T108" fmla="*/ 2147483646 w 870"/>
              <a:gd name="T109" fmla="*/ 2147483646 h 760"/>
              <a:gd name="T110" fmla="*/ 2147483646 w 870"/>
              <a:gd name="T111" fmla="*/ 2147483646 h 760"/>
              <a:gd name="T112" fmla="*/ 2147483646 w 870"/>
              <a:gd name="T113" fmla="*/ 2147483646 h 760"/>
              <a:gd name="T114" fmla="*/ 2147483646 w 870"/>
              <a:gd name="T115" fmla="*/ 2147483646 h 760"/>
              <a:gd name="T116" fmla="*/ 0 w 870"/>
              <a:gd name="T117" fmla="*/ 2147483646 h 76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870"/>
              <a:gd name="T178" fmla="*/ 0 h 760"/>
              <a:gd name="T179" fmla="*/ 870 w 870"/>
              <a:gd name="T180" fmla="*/ 760 h 76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870" h="760">
                <a:moveTo>
                  <a:pt x="0" y="614"/>
                </a:moveTo>
                <a:lnTo>
                  <a:pt x="34" y="518"/>
                </a:lnTo>
                <a:lnTo>
                  <a:pt x="81" y="484"/>
                </a:lnTo>
                <a:lnTo>
                  <a:pt x="129" y="493"/>
                </a:lnTo>
                <a:lnTo>
                  <a:pt x="154" y="468"/>
                </a:lnTo>
                <a:lnTo>
                  <a:pt x="154" y="444"/>
                </a:lnTo>
                <a:lnTo>
                  <a:pt x="129" y="411"/>
                </a:lnTo>
                <a:lnTo>
                  <a:pt x="178" y="388"/>
                </a:lnTo>
                <a:lnTo>
                  <a:pt x="205" y="331"/>
                </a:lnTo>
                <a:lnTo>
                  <a:pt x="266" y="299"/>
                </a:lnTo>
                <a:lnTo>
                  <a:pt x="285" y="249"/>
                </a:lnTo>
                <a:lnTo>
                  <a:pt x="342" y="185"/>
                </a:lnTo>
                <a:lnTo>
                  <a:pt x="325" y="72"/>
                </a:lnTo>
                <a:lnTo>
                  <a:pt x="333" y="16"/>
                </a:lnTo>
                <a:lnTo>
                  <a:pt x="390" y="0"/>
                </a:lnTo>
                <a:lnTo>
                  <a:pt x="447" y="49"/>
                </a:lnTo>
                <a:lnTo>
                  <a:pt x="529" y="25"/>
                </a:lnTo>
                <a:lnTo>
                  <a:pt x="538" y="56"/>
                </a:lnTo>
                <a:lnTo>
                  <a:pt x="593" y="113"/>
                </a:lnTo>
                <a:lnTo>
                  <a:pt x="593" y="153"/>
                </a:lnTo>
                <a:lnTo>
                  <a:pt x="617" y="202"/>
                </a:lnTo>
                <a:lnTo>
                  <a:pt x="617" y="241"/>
                </a:lnTo>
                <a:lnTo>
                  <a:pt x="659" y="275"/>
                </a:lnTo>
                <a:lnTo>
                  <a:pt x="667" y="299"/>
                </a:lnTo>
                <a:lnTo>
                  <a:pt x="700" y="316"/>
                </a:lnTo>
                <a:lnTo>
                  <a:pt x="674" y="348"/>
                </a:lnTo>
                <a:lnTo>
                  <a:pt x="682" y="378"/>
                </a:lnTo>
                <a:lnTo>
                  <a:pt x="724" y="371"/>
                </a:lnTo>
                <a:lnTo>
                  <a:pt x="755" y="340"/>
                </a:lnTo>
                <a:lnTo>
                  <a:pt x="781" y="331"/>
                </a:lnTo>
                <a:lnTo>
                  <a:pt x="870" y="348"/>
                </a:lnTo>
                <a:lnTo>
                  <a:pt x="830" y="388"/>
                </a:lnTo>
                <a:lnTo>
                  <a:pt x="805" y="388"/>
                </a:lnTo>
                <a:lnTo>
                  <a:pt x="773" y="430"/>
                </a:lnTo>
                <a:lnTo>
                  <a:pt x="764" y="581"/>
                </a:lnTo>
                <a:lnTo>
                  <a:pt x="715" y="565"/>
                </a:lnTo>
                <a:lnTo>
                  <a:pt x="692" y="574"/>
                </a:lnTo>
                <a:lnTo>
                  <a:pt x="674" y="614"/>
                </a:lnTo>
                <a:lnTo>
                  <a:pt x="610" y="686"/>
                </a:lnTo>
                <a:lnTo>
                  <a:pt x="579" y="679"/>
                </a:lnTo>
                <a:lnTo>
                  <a:pt x="561" y="645"/>
                </a:lnTo>
                <a:lnTo>
                  <a:pt x="529" y="631"/>
                </a:lnTo>
                <a:lnTo>
                  <a:pt x="512" y="638"/>
                </a:lnTo>
                <a:lnTo>
                  <a:pt x="478" y="686"/>
                </a:lnTo>
                <a:lnTo>
                  <a:pt x="447" y="694"/>
                </a:lnTo>
                <a:lnTo>
                  <a:pt x="407" y="735"/>
                </a:lnTo>
                <a:lnTo>
                  <a:pt x="375" y="694"/>
                </a:lnTo>
                <a:lnTo>
                  <a:pt x="350" y="702"/>
                </a:lnTo>
                <a:lnTo>
                  <a:pt x="333" y="735"/>
                </a:lnTo>
                <a:lnTo>
                  <a:pt x="308" y="743"/>
                </a:lnTo>
                <a:lnTo>
                  <a:pt x="261" y="735"/>
                </a:lnTo>
                <a:lnTo>
                  <a:pt x="205" y="760"/>
                </a:lnTo>
                <a:lnTo>
                  <a:pt x="187" y="751"/>
                </a:lnTo>
                <a:lnTo>
                  <a:pt x="171" y="711"/>
                </a:lnTo>
                <a:lnTo>
                  <a:pt x="171" y="653"/>
                </a:lnTo>
                <a:lnTo>
                  <a:pt x="154" y="645"/>
                </a:lnTo>
                <a:lnTo>
                  <a:pt x="106" y="679"/>
                </a:lnTo>
                <a:lnTo>
                  <a:pt x="59" y="679"/>
                </a:lnTo>
                <a:lnTo>
                  <a:pt x="0" y="614"/>
                </a:lnTo>
                <a:close/>
              </a:path>
            </a:pathLst>
          </a:custGeom>
          <a:solidFill>
            <a:schemeClr val="bg1">
              <a:lumMod val="85000"/>
            </a:schemeClr>
          </a:solidFill>
          <a:ln w="12700" cap="flat" cmpd="sng">
            <a:solidFill>
              <a:schemeClr val="bg1"/>
            </a:solidFill>
            <a:prstDash val="solid"/>
            <a:round/>
            <a:headEnd type="none" w="med" len="med"/>
            <a:tailEnd type="none" w="med" len="med"/>
          </a:ln>
        </p:spPr>
        <p:txBody>
          <a:bodyPr lIns="42203" rIns="42203"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2" b="0" i="0" u="none" strike="noStrike" kern="1200" cap="none" spc="0" normalizeH="0" baseline="0" noProof="0">
              <a:ln>
                <a:noFill/>
              </a:ln>
              <a:solidFill>
                <a:srgbClr val="000000"/>
              </a:solidFill>
              <a:effectLst/>
              <a:uLnTx/>
              <a:uFillTx/>
              <a:latin typeface="Arial"/>
              <a:ea typeface="+mn-ea"/>
              <a:cs typeface="+mn-cs"/>
            </a:endParaRPr>
          </a:p>
        </p:txBody>
      </p:sp>
      <p:sp>
        <p:nvSpPr>
          <p:cNvPr id="135" name="Freeform 6"/>
          <p:cNvSpPr>
            <a:spLocks/>
          </p:cNvSpPr>
          <p:nvPr/>
        </p:nvSpPr>
        <p:spPr bwMode="auto">
          <a:xfrm>
            <a:off x="6345437" y="5264457"/>
            <a:ext cx="676372" cy="457346"/>
          </a:xfrm>
          <a:custGeom>
            <a:avLst/>
            <a:gdLst>
              <a:gd name="T0" fmla="*/ 0 w 1523"/>
              <a:gd name="T1" fmla="*/ 2147483646 h 1058"/>
              <a:gd name="T2" fmla="*/ 2147483646 w 1523"/>
              <a:gd name="T3" fmla="*/ 2147483646 h 1058"/>
              <a:gd name="T4" fmla="*/ 2147483646 w 1523"/>
              <a:gd name="T5" fmla="*/ 2147483646 h 1058"/>
              <a:gd name="T6" fmla="*/ 2147483646 w 1523"/>
              <a:gd name="T7" fmla="*/ 2147483646 h 1058"/>
              <a:gd name="T8" fmla="*/ 2147483646 w 1523"/>
              <a:gd name="T9" fmla="*/ 2147483646 h 1058"/>
              <a:gd name="T10" fmla="*/ 2147483646 w 1523"/>
              <a:gd name="T11" fmla="*/ 2147483646 h 1058"/>
              <a:gd name="T12" fmla="*/ 2147483646 w 1523"/>
              <a:gd name="T13" fmla="*/ 2147483646 h 1058"/>
              <a:gd name="T14" fmla="*/ 2147483646 w 1523"/>
              <a:gd name="T15" fmla="*/ 0 h 1058"/>
              <a:gd name="T16" fmla="*/ 2147483646 w 1523"/>
              <a:gd name="T17" fmla="*/ 0 h 1058"/>
              <a:gd name="T18" fmla="*/ 2147483646 w 1523"/>
              <a:gd name="T19" fmla="*/ 2147483646 h 1058"/>
              <a:gd name="T20" fmla="*/ 2147483646 w 1523"/>
              <a:gd name="T21" fmla="*/ 2147483646 h 1058"/>
              <a:gd name="T22" fmla="*/ 2147483646 w 1523"/>
              <a:gd name="T23" fmla="*/ 2147483646 h 1058"/>
              <a:gd name="T24" fmla="*/ 2147483646 w 1523"/>
              <a:gd name="T25" fmla="*/ 2147483646 h 1058"/>
              <a:gd name="T26" fmla="*/ 2147483646 w 1523"/>
              <a:gd name="T27" fmla="*/ 2147483646 h 1058"/>
              <a:gd name="T28" fmla="*/ 2147483646 w 1523"/>
              <a:gd name="T29" fmla="*/ 2147483646 h 1058"/>
              <a:gd name="T30" fmla="*/ 2147483646 w 1523"/>
              <a:gd name="T31" fmla="*/ 2147483646 h 1058"/>
              <a:gd name="T32" fmla="*/ 2147483646 w 1523"/>
              <a:gd name="T33" fmla="*/ 2147483646 h 1058"/>
              <a:gd name="T34" fmla="*/ 2147483646 w 1523"/>
              <a:gd name="T35" fmla="*/ 2147483646 h 1058"/>
              <a:gd name="T36" fmla="*/ 2147483646 w 1523"/>
              <a:gd name="T37" fmla="*/ 2147483646 h 1058"/>
              <a:gd name="T38" fmla="*/ 2147483646 w 1523"/>
              <a:gd name="T39" fmla="*/ 2147483646 h 1058"/>
              <a:gd name="T40" fmla="*/ 2147483646 w 1523"/>
              <a:gd name="T41" fmla="*/ 2147483646 h 1058"/>
              <a:gd name="T42" fmla="*/ 2147483646 w 1523"/>
              <a:gd name="T43" fmla="*/ 2147483646 h 1058"/>
              <a:gd name="T44" fmla="*/ 2147483646 w 1523"/>
              <a:gd name="T45" fmla="*/ 2147483646 h 1058"/>
              <a:gd name="T46" fmla="*/ 2147483646 w 1523"/>
              <a:gd name="T47" fmla="*/ 2147483646 h 1058"/>
              <a:gd name="T48" fmla="*/ 2147483646 w 1523"/>
              <a:gd name="T49" fmla="*/ 2147483646 h 1058"/>
              <a:gd name="T50" fmla="*/ 2147483646 w 1523"/>
              <a:gd name="T51" fmla="*/ 2147483646 h 1058"/>
              <a:gd name="T52" fmla="*/ 2147483646 w 1523"/>
              <a:gd name="T53" fmla="*/ 2147483646 h 1058"/>
              <a:gd name="T54" fmla="*/ 2147483646 w 1523"/>
              <a:gd name="T55" fmla="*/ 2147483646 h 1058"/>
              <a:gd name="T56" fmla="*/ 2147483646 w 1523"/>
              <a:gd name="T57" fmla="*/ 2147483646 h 1058"/>
              <a:gd name="T58" fmla="*/ 2147483646 w 1523"/>
              <a:gd name="T59" fmla="*/ 2147483646 h 1058"/>
              <a:gd name="T60" fmla="*/ 2147483646 w 1523"/>
              <a:gd name="T61" fmla="*/ 2147483646 h 1058"/>
              <a:gd name="T62" fmla="*/ 2147483646 w 1523"/>
              <a:gd name="T63" fmla="*/ 2147483646 h 1058"/>
              <a:gd name="T64" fmla="*/ 2147483646 w 1523"/>
              <a:gd name="T65" fmla="*/ 2147483646 h 1058"/>
              <a:gd name="T66" fmla="*/ 2147483646 w 1523"/>
              <a:gd name="T67" fmla="*/ 2147483646 h 1058"/>
              <a:gd name="T68" fmla="*/ 2147483646 w 1523"/>
              <a:gd name="T69" fmla="*/ 2147483646 h 1058"/>
              <a:gd name="T70" fmla="*/ 2147483646 w 1523"/>
              <a:gd name="T71" fmla="*/ 2147483646 h 1058"/>
              <a:gd name="T72" fmla="*/ 2147483646 w 1523"/>
              <a:gd name="T73" fmla="*/ 2147483646 h 1058"/>
              <a:gd name="T74" fmla="*/ 2147483646 w 1523"/>
              <a:gd name="T75" fmla="*/ 2147483646 h 1058"/>
              <a:gd name="T76" fmla="*/ 2147483646 w 1523"/>
              <a:gd name="T77" fmla="*/ 2147483646 h 1058"/>
              <a:gd name="T78" fmla="*/ 2147483646 w 1523"/>
              <a:gd name="T79" fmla="*/ 2147483646 h 1058"/>
              <a:gd name="T80" fmla="*/ 2147483646 w 1523"/>
              <a:gd name="T81" fmla="*/ 2147483646 h 1058"/>
              <a:gd name="T82" fmla="*/ 2147483646 w 1523"/>
              <a:gd name="T83" fmla="*/ 2147483646 h 1058"/>
              <a:gd name="T84" fmla="*/ 2147483646 w 1523"/>
              <a:gd name="T85" fmla="*/ 2147483646 h 1058"/>
              <a:gd name="T86" fmla="*/ 2147483646 w 1523"/>
              <a:gd name="T87" fmla="*/ 2147483646 h 1058"/>
              <a:gd name="T88" fmla="*/ 2147483646 w 1523"/>
              <a:gd name="T89" fmla="*/ 2147483646 h 1058"/>
              <a:gd name="T90" fmla="*/ 2147483646 w 1523"/>
              <a:gd name="T91" fmla="*/ 2147483646 h 1058"/>
              <a:gd name="T92" fmla="*/ 2147483646 w 1523"/>
              <a:gd name="T93" fmla="*/ 2147483646 h 1058"/>
              <a:gd name="T94" fmla="*/ 2147483646 w 1523"/>
              <a:gd name="T95" fmla="*/ 2147483646 h 1058"/>
              <a:gd name="T96" fmla="*/ 2147483646 w 1523"/>
              <a:gd name="T97" fmla="*/ 2147483646 h 1058"/>
              <a:gd name="T98" fmla="*/ 2147483646 w 1523"/>
              <a:gd name="T99" fmla="*/ 2147483646 h 105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523"/>
              <a:gd name="T151" fmla="*/ 0 h 1058"/>
              <a:gd name="T152" fmla="*/ 1523 w 1523"/>
              <a:gd name="T153" fmla="*/ 1058 h 105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523" h="1058">
                <a:moveTo>
                  <a:pt x="0" y="677"/>
                </a:moveTo>
                <a:lnTo>
                  <a:pt x="0" y="654"/>
                </a:lnTo>
                <a:lnTo>
                  <a:pt x="17" y="620"/>
                </a:lnTo>
                <a:lnTo>
                  <a:pt x="34" y="492"/>
                </a:lnTo>
                <a:lnTo>
                  <a:pt x="163" y="394"/>
                </a:lnTo>
                <a:lnTo>
                  <a:pt x="163" y="363"/>
                </a:lnTo>
                <a:lnTo>
                  <a:pt x="140" y="337"/>
                </a:lnTo>
                <a:lnTo>
                  <a:pt x="188" y="265"/>
                </a:lnTo>
                <a:lnTo>
                  <a:pt x="197" y="233"/>
                </a:lnTo>
                <a:lnTo>
                  <a:pt x="163" y="169"/>
                </a:lnTo>
                <a:lnTo>
                  <a:pt x="107" y="177"/>
                </a:lnTo>
                <a:lnTo>
                  <a:pt x="91" y="169"/>
                </a:lnTo>
                <a:lnTo>
                  <a:pt x="84" y="144"/>
                </a:lnTo>
                <a:lnTo>
                  <a:pt x="91" y="113"/>
                </a:lnTo>
                <a:lnTo>
                  <a:pt x="114" y="95"/>
                </a:lnTo>
                <a:lnTo>
                  <a:pt x="147" y="0"/>
                </a:lnTo>
                <a:lnTo>
                  <a:pt x="203" y="30"/>
                </a:lnTo>
                <a:lnTo>
                  <a:pt x="223" y="0"/>
                </a:lnTo>
                <a:lnTo>
                  <a:pt x="279" y="30"/>
                </a:lnTo>
                <a:lnTo>
                  <a:pt x="325" y="39"/>
                </a:lnTo>
                <a:lnTo>
                  <a:pt x="335" y="79"/>
                </a:lnTo>
                <a:lnTo>
                  <a:pt x="317" y="128"/>
                </a:lnTo>
                <a:lnTo>
                  <a:pt x="367" y="153"/>
                </a:lnTo>
                <a:lnTo>
                  <a:pt x="441" y="153"/>
                </a:lnTo>
                <a:lnTo>
                  <a:pt x="529" y="177"/>
                </a:lnTo>
                <a:lnTo>
                  <a:pt x="570" y="169"/>
                </a:lnTo>
                <a:lnTo>
                  <a:pt x="595" y="233"/>
                </a:lnTo>
                <a:lnTo>
                  <a:pt x="628" y="249"/>
                </a:lnTo>
                <a:lnTo>
                  <a:pt x="667" y="299"/>
                </a:lnTo>
                <a:lnTo>
                  <a:pt x="718" y="249"/>
                </a:lnTo>
                <a:lnTo>
                  <a:pt x="732" y="249"/>
                </a:lnTo>
                <a:lnTo>
                  <a:pt x="757" y="280"/>
                </a:lnTo>
                <a:lnTo>
                  <a:pt x="806" y="265"/>
                </a:lnTo>
                <a:lnTo>
                  <a:pt x="823" y="273"/>
                </a:lnTo>
                <a:lnTo>
                  <a:pt x="880" y="215"/>
                </a:lnTo>
                <a:lnTo>
                  <a:pt x="952" y="265"/>
                </a:lnTo>
                <a:lnTo>
                  <a:pt x="978" y="265"/>
                </a:lnTo>
                <a:lnTo>
                  <a:pt x="969" y="233"/>
                </a:lnTo>
                <a:lnTo>
                  <a:pt x="985" y="215"/>
                </a:lnTo>
                <a:lnTo>
                  <a:pt x="1017" y="215"/>
                </a:lnTo>
                <a:lnTo>
                  <a:pt x="1050" y="201"/>
                </a:lnTo>
                <a:lnTo>
                  <a:pt x="1073" y="224"/>
                </a:lnTo>
                <a:lnTo>
                  <a:pt x="1091" y="224"/>
                </a:lnTo>
                <a:lnTo>
                  <a:pt x="1122" y="113"/>
                </a:lnTo>
                <a:lnTo>
                  <a:pt x="1180" y="119"/>
                </a:lnTo>
                <a:lnTo>
                  <a:pt x="1236" y="103"/>
                </a:lnTo>
                <a:lnTo>
                  <a:pt x="1277" y="47"/>
                </a:lnTo>
                <a:lnTo>
                  <a:pt x="1319" y="79"/>
                </a:lnTo>
                <a:lnTo>
                  <a:pt x="1351" y="54"/>
                </a:lnTo>
                <a:lnTo>
                  <a:pt x="1358" y="64"/>
                </a:lnTo>
                <a:lnTo>
                  <a:pt x="1375" y="54"/>
                </a:lnTo>
                <a:lnTo>
                  <a:pt x="1441" y="64"/>
                </a:lnTo>
                <a:lnTo>
                  <a:pt x="1489" y="30"/>
                </a:lnTo>
                <a:lnTo>
                  <a:pt x="1523" y="30"/>
                </a:lnTo>
                <a:lnTo>
                  <a:pt x="1489" y="128"/>
                </a:lnTo>
                <a:lnTo>
                  <a:pt x="1496" y="224"/>
                </a:lnTo>
                <a:lnTo>
                  <a:pt x="1422" y="249"/>
                </a:lnTo>
                <a:lnTo>
                  <a:pt x="1382" y="290"/>
                </a:lnTo>
                <a:lnTo>
                  <a:pt x="1375" y="314"/>
                </a:lnTo>
                <a:lnTo>
                  <a:pt x="1343" y="314"/>
                </a:lnTo>
                <a:lnTo>
                  <a:pt x="1375" y="394"/>
                </a:lnTo>
                <a:lnTo>
                  <a:pt x="1375" y="404"/>
                </a:lnTo>
                <a:lnTo>
                  <a:pt x="1334" y="451"/>
                </a:lnTo>
                <a:lnTo>
                  <a:pt x="1326" y="506"/>
                </a:lnTo>
                <a:lnTo>
                  <a:pt x="1351" y="564"/>
                </a:lnTo>
                <a:lnTo>
                  <a:pt x="1334" y="574"/>
                </a:lnTo>
                <a:lnTo>
                  <a:pt x="1303" y="564"/>
                </a:lnTo>
                <a:lnTo>
                  <a:pt x="1236" y="525"/>
                </a:lnTo>
                <a:lnTo>
                  <a:pt x="1210" y="525"/>
                </a:lnTo>
                <a:lnTo>
                  <a:pt x="1220" y="564"/>
                </a:lnTo>
                <a:lnTo>
                  <a:pt x="1210" y="579"/>
                </a:lnTo>
                <a:lnTo>
                  <a:pt x="1180" y="598"/>
                </a:lnTo>
                <a:lnTo>
                  <a:pt x="1156" y="638"/>
                </a:lnTo>
                <a:lnTo>
                  <a:pt x="1073" y="701"/>
                </a:lnTo>
                <a:lnTo>
                  <a:pt x="1009" y="717"/>
                </a:lnTo>
                <a:lnTo>
                  <a:pt x="969" y="790"/>
                </a:lnTo>
                <a:lnTo>
                  <a:pt x="994" y="879"/>
                </a:lnTo>
                <a:lnTo>
                  <a:pt x="978" y="919"/>
                </a:lnTo>
                <a:lnTo>
                  <a:pt x="936" y="968"/>
                </a:lnTo>
                <a:lnTo>
                  <a:pt x="895" y="990"/>
                </a:lnTo>
                <a:lnTo>
                  <a:pt x="870" y="986"/>
                </a:lnTo>
                <a:lnTo>
                  <a:pt x="854" y="968"/>
                </a:lnTo>
                <a:lnTo>
                  <a:pt x="888" y="944"/>
                </a:lnTo>
                <a:lnTo>
                  <a:pt x="870" y="929"/>
                </a:lnTo>
                <a:lnTo>
                  <a:pt x="823" y="929"/>
                </a:lnTo>
                <a:lnTo>
                  <a:pt x="757" y="1032"/>
                </a:lnTo>
                <a:lnTo>
                  <a:pt x="685" y="1024"/>
                </a:lnTo>
                <a:lnTo>
                  <a:pt x="644" y="1058"/>
                </a:lnTo>
                <a:lnTo>
                  <a:pt x="563" y="1024"/>
                </a:lnTo>
                <a:lnTo>
                  <a:pt x="521" y="968"/>
                </a:lnTo>
                <a:lnTo>
                  <a:pt x="441" y="990"/>
                </a:lnTo>
                <a:lnTo>
                  <a:pt x="425" y="986"/>
                </a:lnTo>
                <a:lnTo>
                  <a:pt x="385" y="903"/>
                </a:lnTo>
                <a:lnTo>
                  <a:pt x="284" y="919"/>
                </a:lnTo>
                <a:lnTo>
                  <a:pt x="271" y="863"/>
                </a:lnTo>
                <a:lnTo>
                  <a:pt x="147" y="847"/>
                </a:lnTo>
                <a:lnTo>
                  <a:pt x="107" y="847"/>
                </a:lnTo>
                <a:lnTo>
                  <a:pt x="76" y="798"/>
                </a:lnTo>
                <a:lnTo>
                  <a:pt x="57" y="734"/>
                </a:lnTo>
                <a:lnTo>
                  <a:pt x="17" y="709"/>
                </a:lnTo>
                <a:lnTo>
                  <a:pt x="0" y="677"/>
                </a:lnTo>
                <a:close/>
              </a:path>
            </a:pathLst>
          </a:custGeom>
          <a:solidFill>
            <a:schemeClr val="bg1">
              <a:lumMod val="85000"/>
            </a:schemeClr>
          </a:solidFill>
          <a:ln w="12700" cap="flat" cmpd="sng">
            <a:solidFill>
              <a:schemeClr val="bg1"/>
            </a:solidFill>
            <a:prstDash val="solid"/>
            <a:round/>
            <a:headEnd type="none" w="med" len="med"/>
            <a:tailEnd type="none" w="med" len="med"/>
          </a:ln>
        </p:spPr>
        <p:txBody>
          <a:bodyPr lIns="42203" rIns="42203"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2" b="0" i="0" u="none" strike="noStrike" kern="1200" cap="none" spc="0" normalizeH="0" baseline="0" noProof="0">
              <a:ln>
                <a:noFill/>
              </a:ln>
              <a:solidFill>
                <a:srgbClr val="000000"/>
              </a:solidFill>
              <a:effectLst/>
              <a:uLnTx/>
              <a:uFillTx/>
              <a:latin typeface="Arial"/>
              <a:ea typeface="+mn-ea"/>
              <a:cs typeface="+mn-cs"/>
            </a:endParaRPr>
          </a:p>
        </p:txBody>
      </p:sp>
      <p:sp>
        <p:nvSpPr>
          <p:cNvPr id="136" name="Freeform 7"/>
          <p:cNvSpPr>
            <a:spLocks/>
          </p:cNvSpPr>
          <p:nvPr/>
        </p:nvSpPr>
        <p:spPr bwMode="auto">
          <a:xfrm>
            <a:off x="8424243" y="4366929"/>
            <a:ext cx="336666" cy="353358"/>
          </a:xfrm>
          <a:custGeom>
            <a:avLst/>
            <a:gdLst>
              <a:gd name="T0" fmla="*/ 0 w 763"/>
              <a:gd name="T1" fmla="*/ 2147483646 h 816"/>
              <a:gd name="T2" fmla="*/ 2147483646 w 763"/>
              <a:gd name="T3" fmla="*/ 2147483646 h 816"/>
              <a:gd name="T4" fmla="*/ 0 w 763"/>
              <a:gd name="T5" fmla="*/ 2147483646 h 816"/>
              <a:gd name="T6" fmla="*/ 2147483646 w 763"/>
              <a:gd name="T7" fmla="*/ 2147483646 h 816"/>
              <a:gd name="T8" fmla="*/ 2147483646 w 763"/>
              <a:gd name="T9" fmla="*/ 2147483646 h 816"/>
              <a:gd name="T10" fmla="*/ 2147483646 w 763"/>
              <a:gd name="T11" fmla="*/ 2147483646 h 816"/>
              <a:gd name="T12" fmla="*/ 2147483646 w 763"/>
              <a:gd name="T13" fmla="*/ 2147483646 h 816"/>
              <a:gd name="T14" fmla="*/ 2147483646 w 763"/>
              <a:gd name="T15" fmla="*/ 2147483646 h 816"/>
              <a:gd name="T16" fmla="*/ 2147483646 w 763"/>
              <a:gd name="T17" fmla="*/ 2147483646 h 816"/>
              <a:gd name="T18" fmla="*/ 2147483646 w 763"/>
              <a:gd name="T19" fmla="*/ 2147483646 h 816"/>
              <a:gd name="T20" fmla="*/ 2147483646 w 763"/>
              <a:gd name="T21" fmla="*/ 2147483646 h 816"/>
              <a:gd name="T22" fmla="*/ 2147483646 w 763"/>
              <a:gd name="T23" fmla="*/ 2147483646 h 816"/>
              <a:gd name="T24" fmla="*/ 2147483646 w 763"/>
              <a:gd name="T25" fmla="*/ 2147483646 h 816"/>
              <a:gd name="T26" fmla="*/ 2147483646 w 763"/>
              <a:gd name="T27" fmla="*/ 2147483646 h 816"/>
              <a:gd name="T28" fmla="*/ 2147483646 w 763"/>
              <a:gd name="T29" fmla="*/ 2147483646 h 816"/>
              <a:gd name="T30" fmla="*/ 2147483646 w 763"/>
              <a:gd name="T31" fmla="*/ 2147483646 h 816"/>
              <a:gd name="T32" fmla="*/ 2147483646 w 763"/>
              <a:gd name="T33" fmla="*/ 0 h 816"/>
              <a:gd name="T34" fmla="*/ 2147483646 w 763"/>
              <a:gd name="T35" fmla="*/ 2147483646 h 816"/>
              <a:gd name="T36" fmla="*/ 2147483646 w 763"/>
              <a:gd name="T37" fmla="*/ 2147483646 h 816"/>
              <a:gd name="T38" fmla="*/ 2147483646 w 763"/>
              <a:gd name="T39" fmla="*/ 2147483646 h 816"/>
              <a:gd name="T40" fmla="*/ 2147483646 w 763"/>
              <a:gd name="T41" fmla="*/ 2147483646 h 816"/>
              <a:gd name="T42" fmla="*/ 2147483646 w 763"/>
              <a:gd name="T43" fmla="*/ 2147483646 h 816"/>
              <a:gd name="T44" fmla="*/ 2147483646 w 763"/>
              <a:gd name="T45" fmla="*/ 2147483646 h 816"/>
              <a:gd name="T46" fmla="*/ 2147483646 w 763"/>
              <a:gd name="T47" fmla="*/ 2147483646 h 816"/>
              <a:gd name="T48" fmla="*/ 2147483646 w 763"/>
              <a:gd name="T49" fmla="*/ 2147483646 h 816"/>
              <a:gd name="T50" fmla="*/ 2147483646 w 763"/>
              <a:gd name="T51" fmla="*/ 2147483646 h 816"/>
              <a:gd name="T52" fmla="*/ 2147483646 w 763"/>
              <a:gd name="T53" fmla="*/ 2147483646 h 816"/>
              <a:gd name="T54" fmla="*/ 2147483646 w 763"/>
              <a:gd name="T55" fmla="*/ 2147483646 h 816"/>
              <a:gd name="T56" fmla="*/ 2147483646 w 763"/>
              <a:gd name="T57" fmla="*/ 2147483646 h 816"/>
              <a:gd name="T58" fmla="*/ 2147483646 w 763"/>
              <a:gd name="T59" fmla="*/ 2147483646 h 816"/>
              <a:gd name="T60" fmla="*/ 2147483646 w 763"/>
              <a:gd name="T61" fmla="*/ 2147483646 h 816"/>
              <a:gd name="T62" fmla="*/ 2147483646 w 763"/>
              <a:gd name="T63" fmla="*/ 2147483646 h 816"/>
              <a:gd name="T64" fmla="*/ 2147483646 w 763"/>
              <a:gd name="T65" fmla="*/ 2147483646 h 816"/>
              <a:gd name="T66" fmla="*/ 2147483646 w 763"/>
              <a:gd name="T67" fmla="*/ 2147483646 h 816"/>
              <a:gd name="T68" fmla="*/ 2147483646 w 763"/>
              <a:gd name="T69" fmla="*/ 2147483646 h 816"/>
              <a:gd name="T70" fmla="*/ 2147483646 w 763"/>
              <a:gd name="T71" fmla="*/ 2147483646 h 816"/>
              <a:gd name="T72" fmla="*/ 2147483646 w 763"/>
              <a:gd name="T73" fmla="*/ 2147483646 h 816"/>
              <a:gd name="T74" fmla="*/ 2147483646 w 763"/>
              <a:gd name="T75" fmla="*/ 2147483646 h 816"/>
              <a:gd name="T76" fmla="*/ 2147483646 w 763"/>
              <a:gd name="T77" fmla="*/ 2147483646 h 816"/>
              <a:gd name="T78" fmla="*/ 2147483646 w 763"/>
              <a:gd name="T79" fmla="*/ 2147483646 h 816"/>
              <a:gd name="T80" fmla="*/ 2147483646 w 763"/>
              <a:gd name="T81" fmla="*/ 2147483646 h 816"/>
              <a:gd name="T82" fmla="*/ 2147483646 w 763"/>
              <a:gd name="T83" fmla="*/ 2147483646 h 816"/>
              <a:gd name="T84" fmla="*/ 2147483646 w 763"/>
              <a:gd name="T85" fmla="*/ 2147483646 h 816"/>
              <a:gd name="T86" fmla="*/ 2147483646 w 763"/>
              <a:gd name="T87" fmla="*/ 2147483646 h 816"/>
              <a:gd name="T88" fmla="*/ 2147483646 w 763"/>
              <a:gd name="T89" fmla="*/ 2147483646 h 816"/>
              <a:gd name="T90" fmla="*/ 2147483646 w 763"/>
              <a:gd name="T91" fmla="*/ 2147483646 h 816"/>
              <a:gd name="T92" fmla="*/ 2147483646 w 763"/>
              <a:gd name="T93" fmla="*/ 2147483646 h 816"/>
              <a:gd name="T94" fmla="*/ 2147483646 w 763"/>
              <a:gd name="T95" fmla="*/ 2147483646 h 816"/>
              <a:gd name="T96" fmla="*/ 0 w 763"/>
              <a:gd name="T97" fmla="*/ 2147483646 h 81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763"/>
              <a:gd name="T148" fmla="*/ 0 h 816"/>
              <a:gd name="T149" fmla="*/ 763 w 763"/>
              <a:gd name="T150" fmla="*/ 816 h 81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763" h="816">
                <a:moveTo>
                  <a:pt x="0" y="502"/>
                </a:moveTo>
                <a:lnTo>
                  <a:pt x="16" y="469"/>
                </a:lnTo>
                <a:lnTo>
                  <a:pt x="0" y="404"/>
                </a:lnTo>
                <a:lnTo>
                  <a:pt x="9" y="389"/>
                </a:lnTo>
                <a:lnTo>
                  <a:pt x="82" y="396"/>
                </a:lnTo>
                <a:lnTo>
                  <a:pt x="90" y="347"/>
                </a:lnTo>
                <a:lnTo>
                  <a:pt x="130" y="333"/>
                </a:lnTo>
                <a:lnTo>
                  <a:pt x="138" y="314"/>
                </a:lnTo>
                <a:lnTo>
                  <a:pt x="115" y="291"/>
                </a:lnTo>
                <a:lnTo>
                  <a:pt x="138" y="243"/>
                </a:lnTo>
                <a:lnTo>
                  <a:pt x="115" y="226"/>
                </a:lnTo>
                <a:lnTo>
                  <a:pt x="138" y="185"/>
                </a:lnTo>
                <a:lnTo>
                  <a:pt x="106" y="153"/>
                </a:lnTo>
                <a:lnTo>
                  <a:pt x="138" y="90"/>
                </a:lnTo>
                <a:lnTo>
                  <a:pt x="124" y="33"/>
                </a:lnTo>
                <a:lnTo>
                  <a:pt x="194" y="9"/>
                </a:lnTo>
                <a:lnTo>
                  <a:pt x="316" y="0"/>
                </a:lnTo>
                <a:lnTo>
                  <a:pt x="332" y="9"/>
                </a:lnTo>
                <a:lnTo>
                  <a:pt x="341" y="23"/>
                </a:lnTo>
                <a:lnTo>
                  <a:pt x="325" y="41"/>
                </a:lnTo>
                <a:lnTo>
                  <a:pt x="316" y="82"/>
                </a:lnTo>
                <a:lnTo>
                  <a:pt x="294" y="90"/>
                </a:lnTo>
                <a:lnTo>
                  <a:pt x="294" y="104"/>
                </a:lnTo>
                <a:lnTo>
                  <a:pt x="308" y="113"/>
                </a:lnTo>
                <a:lnTo>
                  <a:pt x="350" y="104"/>
                </a:lnTo>
                <a:lnTo>
                  <a:pt x="399" y="131"/>
                </a:lnTo>
                <a:lnTo>
                  <a:pt x="440" y="122"/>
                </a:lnTo>
                <a:lnTo>
                  <a:pt x="553" y="146"/>
                </a:lnTo>
                <a:lnTo>
                  <a:pt x="569" y="161"/>
                </a:lnTo>
                <a:lnTo>
                  <a:pt x="546" y="226"/>
                </a:lnTo>
                <a:lnTo>
                  <a:pt x="537" y="291"/>
                </a:lnTo>
                <a:lnTo>
                  <a:pt x="489" y="306"/>
                </a:lnTo>
                <a:lnTo>
                  <a:pt x="503" y="340"/>
                </a:lnTo>
                <a:lnTo>
                  <a:pt x="578" y="380"/>
                </a:lnTo>
                <a:lnTo>
                  <a:pt x="633" y="389"/>
                </a:lnTo>
                <a:lnTo>
                  <a:pt x="740" y="371"/>
                </a:lnTo>
                <a:lnTo>
                  <a:pt x="763" y="445"/>
                </a:lnTo>
                <a:lnTo>
                  <a:pt x="723" y="475"/>
                </a:lnTo>
                <a:lnTo>
                  <a:pt x="585" y="541"/>
                </a:lnTo>
                <a:lnTo>
                  <a:pt x="479" y="631"/>
                </a:lnTo>
                <a:lnTo>
                  <a:pt x="423" y="744"/>
                </a:lnTo>
                <a:lnTo>
                  <a:pt x="399" y="744"/>
                </a:lnTo>
                <a:lnTo>
                  <a:pt x="138" y="816"/>
                </a:lnTo>
                <a:lnTo>
                  <a:pt x="98" y="696"/>
                </a:lnTo>
                <a:lnTo>
                  <a:pt x="58" y="671"/>
                </a:lnTo>
                <a:lnTo>
                  <a:pt x="40" y="565"/>
                </a:lnTo>
                <a:lnTo>
                  <a:pt x="9" y="550"/>
                </a:lnTo>
                <a:lnTo>
                  <a:pt x="25" y="517"/>
                </a:lnTo>
                <a:lnTo>
                  <a:pt x="0" y="502"/>
                </a:lnTo>
                <a:close/>
              </a:path>
            </a:pathLst>
          </a:custGeom>
          <a:solidFill>
            <a:schemeClr val="bg1">
              <a:lumMod val="85000"/>
            </a:schemeClr>
          </a:solidFill>
          <a:ln w="12700" cap="flat" cmpd="sng">
            <a:solidFill>
              <a:schemeClr val="bg1"/>
            </a:solidFill>
            <a:prstDash val="solid"/>
            <a:round/>
            <a:headEnd type="none" w="med" len="med"/>
            <a:tailEnd type="none" w="med" len="med"/>
          </a:ln>
        </p:spPr>
        <p:txBody>
          <a:bodyPr lIns="42203" rIns="42203"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2" b="0" i="0" u="none" strike="noStrike" kern="1200" cap="none" spc="0" normalizeH="0" baseline="0" noProof="0">
              <a:ln>
                <a:noFill/>
              </a:ln>
              <a:solidFill>
                <a:srgbClr val="000000"/>
              </a:solidFill>
              <a:effectLst/>
              <a:uLnTx/>
              <a:uFillTx/>
              <a:latin typeface="Arial"/>
              <a:ea typeface="+mn-ea"/>
              <a:cs typeface="+mn-cs"/>
            </a:endParaRPr>
          </a:p>
        </p:txBody>
      </p:sp>
      <p:sp>
        <p:nvSpPr>
          <p:cNvPr id="137" name="Freeform 8"/>
          <p:cNvSpPr>
            <a:spLocks/>
          </p:cNvSpPr>
          <p:nvPr/>
        </p:nvSpPr>
        <p:spPr bwMode="auto">
          <a:xfrm>
            <a:off x="7114089" y="4136741"/>
            <a:ext cx="314356" cy="516912"/>
          </a:xfrm>
          <a:custGeom>
            <a:avLst/>
            <a:gdLst>
              <a:gd name="T0" fmla="*/ 2147483646 w 708"/>
              <a:gd name="T1" fmla="*/ 2147483646 h 1193"/>
              <a:gd name="T2" fmla="*/ 2147483646 w 708"/>
              <a:gd name="T3" fmla="*/ 2147483646 h 1193"/>
              <a:gd name="T4" fmla="*/ 2147483646 w 708"/>
              <a:gd name="T5" fmla="*/ 2147483646 h 1193"/>
              <a:gd name="T6" fmla="*/ 2147483646 w 708"/>
              <a:gd name="T7" fmla="*/ 2147483646 h 1193"/>
              <a:gd name="T8" fmla="*/ 2147483646 w 708"/>
              <a:gd name="T9" fmla="*/ 2147483646 h 1193"/>
              <a:gd name="T10" fmla="*/ 2147483646 w 708"/>
              <a:gd name="T11" fmla="*/ 2147483646 h 1193"/>
              <a:gd name="T12" fmla="*/ 2147483646 w 708"/>
              <a:gd name="T13" fmla="*/ 2147483646 h 1193"/>
              <a:gd name="T14" fmla="*/ 2147483646 w 708"/>
              <a:gd name="T15" fmla="*/ 2147483646 h 1193"/>
              <a:gd name="T16" fmla="*/ 2147483646 w 708"/>
              <a:gd name="T17" fmla="*/ 2147483646 h 1193"/>
              <a:gd name="T18" fmla="*/ 2147483646 w 708"/>
              <a:gd name="T19" fmla="*/ 0 h 1193"/>
              <a:gd name="T20" fmla="*/ 2147483646 w 708"/>
              <a:gd name="T21" fmla="*/ 2147483646 h 1193"/>
              <a:gd name="T22" fmla="*/ 2147483646 w 708"/>
              <a:gd name="T23" fmla="*/ 2147483646 h 1193"/>
              <a:gd name="T24" fmla="*/ 2147483646 w 708"/>
              <a:gd name="T25" fmla="*/ 2147483646 h 1193"/>
              <a:gd name="T26" fmla="*/ 2147483646 w 708"/>
              <a:gd name="T27" fmla="*/ 2147483646 h 1193"/>
              <a:gd name="T28" fmla="*/ 2147483646 w 708"/>
              <a:gd name="T29" fmla="*/ 2147483646 h 1193"/>
              <a:gd name="T30" fmla="*/ 2147483646 w 708"/>
              <a:gd name="T31" fmla="*/ 2147483646 h 1193"/>
              <a:gd name="T32" fmla="*/ 2147483646 w 708"/>
              <a:gd name="T33" fmla="*/ 2147483646 h 1193"/>
              <a:gd name="T34" fmla="*/ 2147483646 w 708"/>
              <a:gd name="T35" fmla="*/ 2147483646 h 1193"/>
              <a:gd name="T36" fmla="*/ 2147483646 w 708"/>
              <a:gd name="T37" fmla="*/ 2147483646 h 1193"/>
              <a:gd name="T38" fmla="*/ 2147483646 w 708"/>
              <a:gd name="T39" fmla="*/ 2147483646 h 1193"/>
              <a:gd name="T40" fmla="*/ 2147483646 w 708"/>
              <a:gd name="T41" fmla="*/ 2147483646 h 1193"/>
              <a:gd name="T42" fmla="*/ 2147483646 w 708"/>
              <a:gd name="T43" fmla="*/ 2147483646 h 1193"/>
              <a:gd name="T44" fmla="*/ 2147483646 w 708"/>
              <a:gd name="T45" fmla="*/ 2147483646 h 1193"/>
              <a:gd name="T46" fmla="*/ 2147483646 w 708"/>
              <a:gd name="T47" fmla="*/ 2147483646 h 1193"/>
              <a:gd name="T48" fmla="*/ 2147483646 w 708"/>
              <a:gd name="T49" fmla="*/ 2147483646 h 1193"/>
              <a:gd name="T50" fmla="*/ 2147483646 w 708"/>
              <a:gd name="T51" fmla="*/ 2147483646 h 1193"/>
              <a:gd name="T52" fmla="*/ 2147483646 w 708"/>
              <a:gd name="T53" fmla="*/ 2147483646 h 1193"/>
              <a:gd name="T54" fmla="*/ 2147483646 w 708"/>
              <a:gd name="T55" fmla="*/ 2147483646 h 1193"/>
              <a:gd name="T56" fmla="*/ 2147483646 w 708"/>
              <a:gd name="T57" fmla="*/ 2147483646 h 1193"/>
              <a:gd name="T58" fmla="*/ 2147483646 w 708"/>
              <a:gd name="T59" fmla="*/ 2147483646 h 1193"/>
              <a:gd name="T60" fmla="*/ 2147483646 w 708"/>
              <a:gd name="T61" fmla="*/ 2147483646 h 1193"/>
              <a:gd name="T62" fmla="*/ 2147483646 w 708"/>
              <a:gd name="T63" fmla="*/ 2147483646 h 1193"/>
              <a:gd name="T64" fmla="*/ 2147483646 w 708"/>
              <a:gd name="T65" fmla="*/ 2147483646 h 1193"/>
              <a:gd name="T66" fmla="*/ 2147483646 w 708"/>
              <a:gd name="T67" fmla="*/ 2147483646 h 1193"/>
              <a:gd name="T68" fmla="*/ 2147483646 w 708"/>
              <a:gd name="T69" fmla="*/ 2147483646 h 1193"/>
              <a:gd name="T70" fmla="*/ 2147483646 w 708"/>
              <a:gd name="T71" fmla="*/ 2147483646 h 1193"/>
              <a:gd name="T72" fmla="*/ 2147483646 w 708"/>
              <a:gd name="T73" fmla="*/ 2147483646 h 1193"/>
              <a:gd name="T74" fmla="*/ 0 w 708"/>
              <a:gd name="T75" fmla="*/ 2147483646 h 119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08"/>
              <a:gd name="T115" fmla="*/ 0 h 1193"/>
              <a:gd name="T116" fmla="*/ 708 w 708"/>
              <a:gd name="T117" fmla="*/ 1193 h 119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08" h="1193">
                <a:moveTo>
                  <a:pt x="0" y="380"/>
                </a:moveTo>
                <a:lnTo>
                  <a:pt x="16" y="347"/>
                </a:lnTo>
                <a:lnTo>
                  <a:pt x="65" y="313"/>
                </a:lnTo>
                <a:lnTo>
                  <a:pt x="88" y="281"/>
                </a:lnTo>
                <a:lnTo>
                  <a:pt x="145" y="290"/>
                </a:lnTo>
                <a:lnTo>
                  <a:pt x="226" y="265"/>
                </a:lnTo>
                <a:lnTo>
                  <a:pt x="226" y="249"/>
                </a:lnTo>
                <a:lnTo>
                  <a:pt x="203" y="225"/>
                </a:lnTo>
                <a:lnTo>
                  <a:pt x="203" y="185"/>
                </a:lnTo>
                <a:lnTo>
                  <a:pt x="226" y="178"/>
                </a:lnTo>
                <a:lnTo>
                  <a:pt x="218" y="161"/>
                </a:lnTo>
                <a:lnTo>
                  <a:pt x="188" y="143"/>
                </a:lnTo>
                <a:lnTo>
                  <a:pt x="195" y="89"/>
                </a:lnTo>
                <a:lnTo>
                  <a:pt x="301" y="40"/>
                </a:lnTo>
                <a:lnTo>
                  <a:pt x="334" y="8"/>
                </a:lnTo>
                <a:lnTo>
                  <a:pt x="374" y="8"/>
                </a:lnTo>
                <a:lnTo>
                  <a:pt x="414" y="48"/>
                </a:lnTo>
                <a:lnTo>
                  <a:pt x="447" y="31"/>
                </a:lnTo>
                <a:lnTo>
                  <a:pt x="464" y="40"/>
                </a:lnTo>
                <a:lnTo>
                  <a:pt x="544" y="0"/>
                </a:lnTo>
                <a:lnTo>
                  <a:pt x="584" y="14"/>
                </a:lnTo>
                <a:lnTo>
                  <a:pt x="584" y="64"/>
                </a:lnTo>
                <a:lnTo>
                  <a:pt x="650" y="153"/>
                </a:lnTo>
                <a:lnTo>
                  <a:pt x="650" y="178"/>
                </a:lnTo>
                <a:lnTo>
                  <a:pt x="642" y="185"/>
                </a:lnTo>
                <a:lnTo>
                  <a:pt x="584" y="169"/>
                </a:lnTo>
                <a:lnTo>
                  <a:pt x="544" y="178"/>
                </a:lnTo>
                <a:lnTo>
                  <a:pt x="544" y="217"/>
                </a:lnTo>
                <a:lnTo>
                  <a:pt x="553" y="225"/>
                </a:lnTo>
                <a:lnTo>
                  <a:pt x="600" y="217"/>
                </a:lnTo>
                <a:lnTo>
                  <a:pt x="576" y="274"/>
                </a:lnTo>
                <a:lnTo>
                  <a:pt x="592" y="290"/>
                </a:lnTo>
                <a:lnTo>
                  <a:pt x="618" y="290"/>
                </a:lnTo>
                <a:lnTo>
                  <a:pt x="657" y="329"/>
                </a:lnTo>
                <a:lnTo>
                  <a:pt x="708" y="388"/>
                </a:lnTo>
                <a:lnTo>
                  <a:pt x="708" y="402"/>
                </a:lnTo>
                <a:lnTo>
                  <a:pt x="657" y="411"/>
                </a:lnTo>
                <a:lnTo>
                  <a:pt x="642" y="427"/>
                </a:lnTo>
                <a:lnTo>
                  <a:pt x="650" y="499"/>
                </a:lnTo>
                <a:lnTo>
                  <a:pt x="609" y="644"/>
                </a:lnTo>
                <a:lnTo>
                  <a:pt x="609" y="718"/>
                </a:lnTo>
                <a:lnTo>
                  <a:pt x="633" y="775"/>
                </a:lnTo>
                <a:lnTo>
                  <a:pt x="674" y="790"/>
                </a:lnTo>
                <a:lnTo>
                  <a:pt x="691" y="831"/>
                </a:lnTo>
                <a:lnTo>
                  <a:pt x="609" y="929"/>
                </a:lnTo>
                <a:lnTo>
                  <a:pt x="600" y="962"/>
                </a:lnTo>
                <a:lnTo>
                  <a:pt x="584" y="962"/>
                </a:lnTo>
                <a:lnTo>
                  <a:pt x="560" y="920"/>
                </a:lnTo>
                <a:lnTo>
                  <a:pt x="544" y="929"/>
                </a:lnTo>
                <a:lnTo>
                  <a:pt x="544" y="985"/>
                </a:lnTo>
                <a:lnTo>
                  <a:pt x="447" y="1114"/>
                </a:lnTo>
                <a:lnTo>
                  <a:pt x="414" y="1138"/>
                </a:lnTo>
                <a:lnTo>
                  <a:pt x="341" y="1130"/>
                </a:lnTo>
                <a:lnTo>
                  <a:pt x="317" y="1147"/>
                </a:lnTo>
                <a:lnTo>
                  <a:pt x="292" y="1193"/>
                </a:lnTo>
                <a:lnTo>
                  <a:pt x="267" y="1171"/>
                </a:lnTo>
                <a:lnTo>
                  <a:pt x="236" y="1163"/>
                </a:lnTo>
                <a:lnTo>
                  <a:pt x="226" y="1171"/>
                </a:lnTo>
                <a:lnTo>
                  <a:pt x="203" y="1138"/>
                </a:lnTo>
                <a:lnTo>
                  <a:pt x="179" y="1138"/>
                </a:lnTo>
                <a:lnTo>
                  <a:pt x="129" y="1042"/>
                </a:lnTo>
                <a:lnTo>
                  <a:pt x="105" y="962"/>
                </a:lnTo>
                <a:lnTo>
                  <a:pt x="113" y="911"/>
                </a:lnTo>
                <a:lnTo>
                  <a:pt x="171" y="873"/>
                </a:lnTo>
                <a:lnTo>
                  <a:pt x="171" y="854"/>
                </a:lnTo>
                <a:lnTo>
                  <a:pt x="129" y="854"/>
                </a:lnTo>
                <a:lnTo>
                  <a:pt x="154" y="815"/>
                </a:lnTo>
                <a:lnTo>
                  <a:pt x="145" y="790"/>
                </a:lnTo>
                <a:lnTo>
                  <a:pt x="105" y="790"/>
                </a:lnTo>
                <a:lnTo>
                  <a:pt x="113" y="701"/>
                </a:lnTo>
                <a:lnTo>
                  <a:pt x="65" y="725"/>
                </a:lnTo>
                <a:lnTo>
                  <a:pt x="48" y="693"/>
                </a:lnTo>
                <a:lnTo>
                  <a:pt x="48" y="630"/>
                </a:lnTo>
                <a:lnTo>
                  <a:pt x="24" y="589"/>
                </a:lnTo>
                <a:lnTo>
                  <a:pt x="41" y="563"/>
                </a:lnTo>
                <a:lnTo>
                  <a:pt x="0" y="380"/>
                </a:lnTo>
                <a:close/>
              </a:path>
            </a:pathLst>
          </a:custGeom>
          <a:solidFill>
            <a:schemeClr val="bg1">
              <a:lumMod val="85000"/>
            </a:schemeClr>
          </a:solidFill>
          <a:ln w="12700" cap="flat" cmpd="sng">
            <a:solidFill>
              <a:schemeClr val="bg1"/>
            </a:solidFill>
            <a:prstDash val="solid"/>
            <a:round/>
            <a:headEnd type="none" w="med" len="med"/>
            <a:tailEnd type="none" w="med" len="med"/>
          </a:ln>
        </p:spPr>
        <p:txBody>
          <a:bodyPr lIns="42203" rIns="42203"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31" b="0" i="0" u="none" strike="noStrike" kern="1200" cap="none" spc="0" normalizeH="0" baseline="0" noProof="0">
              <a:ln>
                <a:noFill/>
              </a:ln>
              <a:solidFill>
                <a:srgbClr val="000000"/>
              </a:solidFill>
              <a:effectLst/>
              <a:uLnTx/>
              <a:uFillTx/>
              <a:latin typeface="Arial"/>
              <a:ea typeface="+mn-ea"/>
              <a:cs typeface="+mn-cs"/>
            </a:endParaRPr>
          </a:p>
        </p:txBody>
      </p:sp>
      <p:sp>
        <p:nvSpPr>
          <p:cNvPr id="138" name="Freeform 9"/>
          <p:cNvSpPr>
            <a:spLocks/>
          </p:cNvSpPr>
          <p:nvPr/>
        </p:nvSpPr>
        <p:spPr bwMode="auto">
          <a:xfrm>
            <a:off x="7435542" y="4249816"/>
            <a:ext cx="79096" cy="49469"/>
          </a:xfrm>
          <a:custGeom>
            <a:avLst/>
            <a:gdLst>
              <a:gd name="T0" fmla="*/ 0 w 179"/>
              <a:gd name="T1" fmla="*/ 2147483646 h 115"/>
              <a:gd name="T2" fmla="*/ 2147483646 w 179"/>
              <a:gd name="T3" fmla="*/ 2147483646 h 115"/>
              <a:gd name="T4" fmla="*/ 2147483646 w 179"/>
              <a:gd name="T5" fmla="*/ 2147483646 h 115"/>
              <a:gd name="T6" fmla="*/ 2147483646 w 179"/>
              <a:gd name="T7" fmla="*/ 2147483646 h 115"/>
              <a:gd name="T8" fmla="*/ 2147483646 w 179"/>
              <a:gd name="T9" fmla="*/ 2147483646 h 115"/>
              <a:gd name="T10" fmla="*/ 2147483646 w 179"/>
              <a:gd name="T11" fmla="*/ 2147483646 h 115"/>
              <a:gd name="T12" fmla="*/ 2147483646 w 179"/>
              <a:gd name="T13" fmla="*/ 2147483646 h 115"/>
              <a:gd name="T14" fmla="*/ 2147483646 w 179"/>
              <a:gd name="T15" fmla="*/ 0 h 115"/>
              <a:gd name="T16" fmla="*/ 2147483646 w 179"/>
              <a:gd name="T17" fmla="*/ 0 h 115"/>
              <a:gd name="T18" fmla="*/ 0 w 179"/>
              <a:gd name="T19" fmla="*/ 2147483646 h 1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79"/>
              <a:gd name="T31" fmla="*/ 0 h 115"/>
              <a:gd name="T32" fmla="*/ 179 w 179"/>
              <a:gd name="T33" fmla="*/ 115 h 1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79" h="115">
                <a:moveTo>
                  <a:pt x="0" y="25"/>
                </a:moveTo>
                <a:lnTo>
                  <a:pt x="23" y="74"/>
                </a:lnTo>
                <a:lnTo>
                  <a:pt x="156" y="115"/>
                </a:lnTo>
                <a:lnTo>
                  <a:pt x="179" y="105"/>
                </a:lnTo>
                <a:lnTo>
                  <a:pt x="146" y="74"/>
                </a:lnTo>
                <a:lnTo>
                  <a:pt x="137" y="9"/>
                </a:lnTo>
                <a:lnTo>
                  <a:pt x="107" y="16"/>
                </a:lnTo>
                <a:lnTo>
                  <a:pt x="74" y="0"/>
                </a:lnTo>
                <a:lnTo>
                  <a:pt x="23" y="0"/>
                </a:lnTo>
                <a:lnTo>
                  <a:pt x="0" y="25"/>
                </a:lnTo>
                <a:close/>
              </a:path>
            </a:pathLst>
          </a:custGeom>
          <a:solidFill>
            <a:schemeClr val="bg1">
              <a:lumMod val="85000"/>
            </a:schemeClr>
          </a:solidFill>
          <a:ln w="12700" cap="flat" cmpd="sng">
            <a:solidFill>
              <a:schemeClr val="bg1"/>
            </a:solidFill>
            <a:prstDash val="solid"/>
            <a:round/>
            <a:headEnd type="none" w="med" len="med"/>
            <a:tailEnd type="none" w="med" len="med"/>
          </a:ln>
        </p:spPr>
        <p:txBody>
          <a:bodyPr lIns="42203" rIns="42203"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2" b="0" i="0" u="none" strike="noStrike" kern="1200" cap="none" spc="0" normalizeH="0" baseline="0" noProof="0">
              <a:ln>
                <a:noFill/>
              </a:ln>
              <a:solidFill>
                <a:srgbClr val="000000"/>
              </a:solidFill>
              <a:effectLst/>
              <a:uLnTx/>
              <a:uFillTx/>
              <a:latin typeface="Arial"/>
              <a:ea typeface="+mn-ea"/>
              <a:cs typeface="+mn-cs"/>
            </a:endParaRPr>
          </a:p>
        </p:txBody>
      </p:sp>
      <p:sp>
        <p:nvSpPr>
          <p:cNvPr id="139" name="Freeform 10"/>
          <p:cNvSpPr>
            <a:spLocks/>
          </p:cNvSpPr>
          <p:nvPr/>
        </p:nvSpPr>
        <p:spPr bwMode="auto">
          <a:xfrm>
            <a:off x="6295749" y="4956530"/>
            <a:ext cx="648994" cy="437155"/>
          </a:xfrm>
          <a:custGeom>
            <a:avLst/>
            <a:gdLst>
              <a:gd name="T0" fmla="*/ 2147483646 w 1464"/>
              <a:gd name="T1" fmla="*/ 2147483646 h 1012"/>
              <a:gd name="T2" fmla="*/ 2147483646 w 1464"/>
              <a:gd name="T3" fmla="*/ 2147483646 h 1012"/>
              <a:gd name="T4" fmla="*/ 2147483646 w 1464"/>
              <a:gd name="T5" fmla="*/ 2147483646 h 1012"/>
              <a:gd name="T6" fmla="*/ 2147483646 w 1464"/>
              <a:gd name="T7" fmla="*/ 2147483646 h 1012"/>
              <a:gd name="T8" fmla="*/ 2147483646 w 1464"/>
              <a:gd name="T9" fmla="*/ 2147483646 h 1012"/>
              <a:gd name="T10" fmla="*/ 2147483646 w 1464"/>
              <a:gd name="T11" fmla="*/ 2147483646 h 1012"/>
              <a:gd name="T12" fmla="*/ 2147483646 w 1464"/>
              <a:gd name="T13" fmla="*/ 2147483646 h 1012"/>
              <a:gd name="T14" fmla="*/ 2147483646 w 1464"/>
              <a:gd name="T15" fmla="*/ 2147483646 h 1012"/>
              <a:gd name="T16" fmla="*/ 2147483646 w 1464"/>
              <a:gd name="T17" fmla="*/ 2147483646 h 1012"/>
              <a:gd name="T18" fmla="*/ 2147483646 w 1464"/>
              <a:gd name="T19" fmla="*/ 0 h 1012"/>
              <a:gd name="T20" fmla="*/ 2147483646 w 1464"/>
              <a:gd name="T21" fmla="*/ 2147483646 h 1012"/>
              <a:gd name="T22" fmla="*/ 2147483646 w 1464"/>
              <a:gd name="T23" fmla="*/ 2147483646 h 1012"/>
              <a:gd name="T24" fmla="*/ 2147483646 w 1464"/>
              <a:gd name="T25" fmla="*/ 2147483646 h 1012"/>
              <a:gd name="T26" fmla="*/ 2147483646 w 1464"/>
              <a:gd name="T27" fmla="*/ 2147483646 h 1012"/>
              <a:gd name="T28" fmla="*/ 2147483646 w 1464"/>
              <a:gd name="T29" fmla="*/ 2147483646 h 1012"/>
              <a:gd name="T30" fmla="*/ 2147483646 w 1464"/>
              <a:gd name="T31" fmla="*/ 2147483646 h 1012"/>
              <a:gd name="T32" fmla="*/ 2147483646 w 1464"/>
              <a:gd name="T33" fmla="*/ 2147483646 h 1012"/>
              <a:gd name="T34" fmla="*/ 2147483646 w 1464"/>
              <a:gd name="T35" fmla="*/ 2147483646 h 1012"/>
              <a:gd name="T36" fmla="*/ 2147483646 w 1464"/>
              <a:gd name="T37" fmla="*/ 2147483646 h 1012"/>
              <a:gd name="T38" fmla="*/ 2147483646 w 1464"/>
              <a:gd name="T39" fmla="*/ 2147483646 h 1012"/>
              <a:gd name="T40" fmla="*/ 2147483646 w 1464"/>
              <a:gd name="T41" fmla="*/ 2147483646 h 1012"/>
              <a:gd name="T42" fmla="*/ 2147483646 w 1464"/>
              <a:gd name="T43" fmla="*/ 2147483646 h 1012"/>
              <a:gd name="T44" fmla="*/ 2147483646 w 1464"/>
              <a:gd name="T45" fmla="*/ 2147483646 h 1012"/>
              <a:gd name="T46" fmla="*/ 2147483646 w 1464"/>
              <a:gd name="T47" fmla="*/ 2147483646 h 1012"/>
              <a:gd name="T48" fmla="*/ 2147483646 w 1464"/>
              <a:gd name="T49" fmla="*/ 2147483646 h 1012"/>
              <a:gd name="T50" fmla="*/ 2147483646 w 1464"/>
              <a:gd name="T51" fmla="*/ 2147483646 h 1012"/>
              <a:gd name="T52" fmla="*/ 2147483646 w 1464"/>
              <a:gd name="T53" fmla="*/ 2147483646 h 1012"/>
              <a:gd name="T54" fmla="*/ 2147483646 w 1464"/>
              <a:gd name="T55" fmla="*/ 2147483646 h 1012"/>
              <a:gd name="T56" fmla="*/ 2147483646 w 1464"/>
              <a:gd name="T57" fmla="*/ 2147483646 h 1012"/>
              <a:gd name="T58" fmla="*/ 2147483646 w 1464"/>
              <a:gd name="T59" fmla="*/ 2147483646 h 1012"/>
              <a:gd name="T60" fmla="*/ 2147483646 w 1464"/>
              <a:gd name="T61" fmla="*/ 2147483646 h 1012"/>
              <a:gd name="T62" fmla="*/ 2147483646 w 1464"/>
              <a:gd name="T63" fmla="*/ 2147483646 h 1012"/>
              <a:gd name="T64" fmla="*/ 2147483646 w 1464"/>
              <a:gd name="T65" fmla="*/ 2147483646 h 1012"/>
              <a:gd name="T66" fmla="*/ 2147483646 w 1464"/>
              <a:gd name="T67" fmla="*/ 2147483646 h 1012"/>
              <a:gd name="T68" fmla="*/ 2147483646 w 1464"/>
              <a:gd name="T69" fmla="*/ 2147483646 h 1012"/>
              <a:gd name="T70" fmla="*/ 2147483646 w 1464"/>
              <a:gd name="T71" fmla="*/ 2147483646 h 1012"/>
              <a:gd name="T72" fmla="*/ 2147483646 w 1464"/>
              <a:gd name="T73" fmla="*/ 2147483646 h 1012"/>
              <a:gd name="T74" fmla="*/ 2147483646 w 1464"/>
              <a:gd name="T75" fmla="*/ 2147483646 h 1012"/>
              <a:gd name="T76" fmla="*/ 2147483646 w 1464"/>
              <a:gd name="T77" fmla="*/ 2147483646 h 1012"/>
              <a:gd name="T78" fmla="*/ 2147483646 w 1464"/>
              <a:gd name="T79" fmla="*/ 2147483646 h 1012"/>
              <a:gd name="T80" fmla="*/ 2147483646 w 1464"/>
              <a:gd name="T81" fmla="*/ 2147483646 h 1012"/>
              <a:gd name="T82" fmla="*/ 2147483646 w 1464"/>
              <a:gd name="T83" fmla="*/ 2147483646 h 1012"/>
              <a:gd name="T84" fmla="*/ 0 w 1464"/>
              <a:gd name="T85" fmla="*/ 2147483646 h 1012"/>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464"/>
              <a:gd name="T130" fmla="*/ 0 h 1012"/>
              <a:gd name="T131" fmla="*/ 1464 w 1464"/>
              <a:gd name="T132" fmla="*/ 1012 h 1012"/>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464" h="1012">
                <a:moveTo>
                  <a:pt x="0" y="551"/>
                </a:moveTo>
                <a:lnTo>
                  <a:pt x="8" y="534"/>
                </a:lnTo>
                <a:lnTo>
                  <a:pt x="154" y="510"/>
                </a:lnTo>
                <a:lnTo>
                  <a:pt x="220" y="510"/>
                </a:lnTo>
                <a:lnTo>
                  <a:pt x="268" y="486"/>
                </a:lnTo>
                <a:lnTo>
                  <a:pt x="293" y="412"/>
                </a:lnTo>
                <a:lnTo>
                  <a:pt x="336" y="364"/>
                </a:lnTo>
                <a:lnTo>
                  <a:pt x="351" y="300"/>
                </a:lnTo>
                <a:lnTo>
                  <a:pt x="351" y="227"/>
                </a:lnTo>
                <a:lnTo>
                  <a:pt x="325" y="195"/>
                </a:lnTo>
                <a:lnTo>
                  <a:pt x="301" y="195"/>
                </a:lnTo>
                <a:lnTo>
                  <a:pt x="293" y="178"/>
                </a:lnTo>
                <a:lnTo>
                  <a:pt x="293" y="139"/>
                </a:lnTo>
                <a:lnTo>
                  <a:pt x="316" y="106"/>
                </a:lnTo>
                <a:lnTo>
                  <a:pt x="488" y="121"/>
                </a:lnTo>
                <a:lnTo>
                  <a:pt x="529" y="139"/>
                </a:lnTo>
                <a:lnTo>
                  <a:pt x="570" y="121"/>
                </a:lnTo>
                <a:lnTo>
                  <a:pt x="586" y="90"/>
                </a:lnTo>
                <a:lnTo>
                  <a:pt x="642" y="56"/>
                </a:lnTo>
                <a:lnTo>
                  <a:pt x="773" y="0"/>
                </a:lnTo>
                <a:lnTo>
                  <a:pt x="798" y="9"/>
                </a:lnTo>
                <a:lnTo>
                  <a:pt x="845" y="56"/>
                </a:lnTo>
                <a:lnTo>
                  <a:pt x="862" y="97"/>
                </a:lnTo>
                <a:lnTo>
                  <a:pt x="919" y="147"/>
                </a:lnTo>
                <a:lnTo>
                  <a:pt x="959" y="106"/>
                </a:lnTo>
                <a:lnTo>
                  <a:pt x="983" y="106"/>
                </a:lnTo>
                <a:lnTo>
                  <a:pt x="1016" y="106"/>
                </a:lnTo>
                <a:lnTo>
                  <a:pt x="1057" y="130"/>
                </a:lnTo>
                <a:lnTo>
                  <a:pt x="1116" y="195"/>
                </a:lnTo>
                <a:lnTo>
                  <a:pt x="1163" y="195"/>
                </a:lnTo>
                <a:lnTo>
                  <a:pt x="1211" y="161"/>
                </a:lnTo>
                <a:lnTo>
                  <a:pt x="1228" y="169"/>
                </a:lnTo>
                <a:lnTo>
                  <a:pt x="1228" y="227"/>
                </a:lnTo>
                <a:lnTo>
                  <a:pt x="1244" y="267"/>
                </a:lnTo>
                <a:lnTo>
                  <a:pt x="1235" y="283"/>
                </a:lnTo>
                <a:lnTo>
                  <a:pt x="1244" y="325"/>
                </a:lnTo>
                <a:lnTo>
                  <a:pt x="1285" y="372"/>
                </a:lnTo>
                <a:lnTo>
                  <a:pt x="1262" y="444"/>
                </a:lnTo>
                <a:lnTo>
                  <a:pt x="1308" y="461"/>
                </a:lnTo>
                <a:lnTo>
                  <a:pt x="1318" y="534"/>
                </a:lnTo>
                <a:lnTo>
                  <a:pt x="1342" y="558"/>
                </a:lnTo>
                <a:lnTo>
                  <a:pt x="1333" y="639"/>
                </a:lnTo>
                <a:lnTo>
                  <a:pt x="1365" y="663"/>
                </a:lnTo>
                <a:lnTo>
                  <a:pt x="1424" y="743"/>
                </a:lnTo>
                <a:lnTo>
                  <a:pt x="1464" y="767"/>
                </a:lnTo>
                <a:lnTo>
                  <a:pt x="1432" y="792"/>
                </a:lnTo>
                <a:lnTo>
                  <a:pt x="1390" y="760"/>
                </a:lnTo>
                <a:lnTo>
                  <a:pt x="1349" y="816"/>
                </a:lnTo>
                <a:lnTo>
                  <a:pt x="1293" y="832"/>
                </a:lnTo>
                <a:lnTo>
                  <a:pt x="1235" y="826"/>
                </a:lnTo>
                <a:lnTo>
                  <a:pt x="1204" y="937"/>
                </a:lnTo>
                <a:lnTo>
                  <a:pt x="1186" y="937"/>
                </a:lnTo>
                <a:lnTo>
                  <a:pt x="1163" y="914"/>
                </a:lnTo>
                <a:lnTo>
                  <a:pt x="1130" y="928"/>
                </a:lnTo>
                <a:lnTo>
                  <a:pt x="1098" y="928"/>
                </a:lnTo>
                <a:lnTo>
                  <a:pt x="1082" y="946"/>
                </a:lnTo>
                <a:lnTo>
                  <a:pt x="1091" y="978"/>
                </a:lnTo>
                <a:lnTo>
                  <a:pt x="1065" y="978"/>
                </a:lnTo>
                <a:lnTo>
                  <a:pt x="993" y="928"/>
                </a:lnTo>
                <a:lnTo>
                  <a:pt x="936" y="986"/>
                </a:lnTo>
                <a:lnTo>
                  <a:pt x="919" y="978"/>
                </a:lnTo>
                <a:lnTo>
                  <a:pt x="870" y="993"/>
                </a:lnTo>
                <a:lnTo>
                  <a:pt x="845" y="962"/>
                </a:lnTo>
                <a:lnTo>
                  <a:pt x="831" y="962"/>
                </a:lnTo>
                <a:lnTo>
                  <a:pt x="780" y="1012"/>
                </a:lnTo>
                <a:lnTo>
                  <a:pt x="741" y="962"/>
                </a:lnTo>
                <a:lnTo>
                  <a:pt x="708" y="946"/>
                </a:lnTo>
                <a:lnTo>
                  <a:pt x="683" y="882"/>
                </a:lnTo>
                <a:lnTo>
                  <a:pt x="642" y="890"/>
                </a:lnTo>
                <a:lnTo>
                  <a:pt x="554" y="866"/>
                </a:lnTo>
                <a:lnTo>
                  <a:pt x="480" y="866"/>
                </a:lnTo>
                <a:lnTo>
                  <a:pt x="430" y="841"/>
                </a:lnTo>
                <a:lnTo>
                  <a:pt x="448" y="792"/>
                </a:lnTo>
                <a:lnTo>
                  <a:pt x="438" y="752"/>
                </a:lnTo>
                <a:lnTo>
                  <a:pt x="392" y="743"/>
                </a:lnTo>
                <a:lnTo>
                  <a:pt x="336" y="713"/>
                </a:lnTo>
                <a:lnTo>
                  <a:pt x="316" y="743"/>
                </a:lnTo>
                <a:lnTo>
                  <a:pt x="260" y="713"/>
                </a:lnTo>
                <a:lnTo>
                  <a:pt x="227" y="808"/>
                </a:lnTo>
                <a:lnTo>
                  <a:pt x="204" y="826"/>
                </a:lnTo>
                <a:lnTo>
                  <a:pt x="197" y="857"/>
                </a:lnTo>
                <a:lnTo>
                  <a:pt x="130" y="777"/>
                </a:lnTo>
                <a:lnTo>
                  <a:pt x="89" y="703"/>
                </a:lnTo>
                <a:lnTo>
                  <a:pt x="89" y="679"/>
                </a:lnTo>
                <a:lnTo>
                  <a:pt x="41" y="623"/>
                </a:lnTo>
                <a:lnTo>
                  <a:pt x="0" y="551"/>
                </a:lnTo>
                <a:close/>
              </a:path>
            </a:pathLst>
          </a:custGeom>
          <a:solidFill>
            <a:schemeClr val="bg1">
              <a:lumMod val="85000"/>
            </a:schemeClr>
          </a:solidFill>
          <a:ln w="12700" cap="flat" cmpd="sng">
            <a:solidFill>
              <a:schemeClr val="bg1"/>
            </a:solidFill>
            <a:prstDash val="solid"/>
            <a:round/>
            <a:headEnd type="none" w="med" len="med"/>
            <a:tailEnd type="none" w="med" len="med"/>
          </a:ln>
        </p:spPr>
        <p:txBody>
          <a:bodyPr lIns="42203" rIns="42203"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2" b="0" i="0" u="none" strike="noStrike" kern="1200" cap="none" spc="0" normalizeH="0" baseline="0" noProof="0">
              <a:ln>
                <a:noFill/>
              </a:ln>
              <a:solidFill>
                <a:srgbClr val="000000"/>
              </a:solidFill>
              <a:effectLst/>
              <a:uLnTx/>
              <a:uFillTx/>
              <a:latin typeface="Arial"/>
              <a:ea typeface="+mn-ea"/>
              <a:cs typeface="+mn-cs"/>
            </a:endParaRPr>
          </a:p>
        </p:txBody>
      </p:sp>
      <p:sp>
        <p:nvSpPr>
          <p:cNvPr id="140" name="Freeform 11"/>
          <p:cNvSpPr>
            <a:spLocks/>
          </p:cNvSpPr>
          <p:nvPr/>
        </p:nvSpPr>
        <p:spPr bwMode="auto">
          <a:xfrm>
            <a:off x="6991389" y="4032753"/>
            <a:ext cx="382297" cy="231196"/>
          </a:xfrm>
          <a:custGeom>
            <a:avLst/>
            <a:gdLst>
              <a:gd name="T0" fmla="*/ 0 w 861"/>
              <a:gd name="T1" fmla="*/ 2147483646 h 533"/>
              <a:gd name="T2" fmla="*/ 0 w 861"/>
              <a:gd name="T3" fmla="*/ 2147483646 h 533"/>
              <a:gd name="T4" fmla="*/ 2147483646 w 861"/>
              <a:gd name="T5" fmla="*/ 2147483646 h 533"/>
              <a:gd name="T6" fmla="*/ 2147483646 w 861"/>
              <a:gd name="T7" fmla="*/ 2147483646 h 533"/>
              <a:gd name="T8" fmla="*/ 2147483646 w 861"/>
              <a:gd name="T9" fmla="*/ 2147483646 h 533"/>
              <a:gd name="T10" fmla="*/ 2147483646 w 861"/>
              <a:gd name="T11" fmla="*/ 2147483646 h 533"/>
              <a:gd name="T12" fmla="*/ 2147483646 w 861"/>
              <a:gd name="T13" fmla="*/ 2147483646 h 533"/>
              <a:gd name="T14" fmla="*/ 2147483646 w 861"/>
              <a:gd name="T15" fmla="*/ 2147483646 h 533"/>
              <a:gd name="T16" fmla="*/ 2147483646 w 861"/>
              <a:gd name="T17" fmla="*/ 2147483646 h 533"/>
              <a:gd name="T18" fmla="*/ 2147483646 w 861"/>
              <a:gd name="T19" fmla="*/ 2147483646 h 533"/>
              <a:gd name="T20" fmla="*/ 2147483646 w 861"/>
              <a:gd name="T21" fmla="*/ 2147483646 h 533"/>
              <a:gd name="T22" fmla="*/ 2147483646 w 861"/>
              <a:gd name="T23" fmla="*/ 2147483646 h 533"/>
              <a:gd name="T24" fmla="*/ 2147483646 w 861"/>
              <a:gd name="T25" fmla="*/ 2147483646 h 533"/>
              <a:gd name="T26" fmla="*/ 2147483646 w 861"/>
              <a:gd name="T27" fmla="*/ 2147483646 h 533"/>
              <a:gd name="T28" fmla="*/ 2147483646 w 861"/>
              <a:gd name="T29" fmla="*/ 2147483646 h 533"/>
              <a:gd name="T30" fmla="*/ 2147483646 w 861"/>
              <a:gd name="T31" fmla="*/ 2147483646 h 533"/>
              <a:gd name="T32" fmla="*/ 2147483646 w 861"/>
              <a:gd name="T33" fmla="*/ 2147483646 h 533"/>
              <a:gd name="T34" fmla="*/ 2147483646 w 861"/>
              <a:gd name="T35" fmla="*/ 2147483646 h 533"/>
              <a:gd name="T36" fmla="*/ 2147483646 w 861"/>
              <a:gd name="T37" fmla="*/ 2147483646 h 533"/>
              <a:gd name="T38" fmla="*/ 2147483646 w 861"/>
              <a:gd name="T39" fmla="*/ 2147483646 h 533"/>
              <a:gd name="T40" fmla="*/ 2147483646 w 861"/>
              <a:gd name="T41" fmla="*/ 2147483646 h 533"/>
              <a:gd name="T42" fmla="*/ 2147483646 w 861"/>
              <a:gd name="T43" fmla="*/ 2147483646 h 533"/>
              <a:gd name="T44" fmla="*/ 2147483646 w 861"/>
              <a:gd name="T45" fmla="*/ 2147483646 h 533"/>
              <a:gd name="T46" fmla="*/ 2147483646 w 861"/>
              <a:gd name="T47" fmla="*/ 2147483646 h 533"/>
              <a:gd name="T48" fmla="*/ 2147483646 w 861"/>
              <a:gd name="T49" fmla="*/ 2147483646 h 533"/>
              <a:gd name="T50" fmla="*/ 2147483646 w 861"/>
              <a:gd name="T51" fmla="*/ 2147483646 h 533"/>
              <a:gd name="T52" fmla="*/ 2147483646 w 861"/>
              <a:gd name="T53" fmla="*/ 2147483646 h 533"/>
              <a:gd name="T54" fmla="*/ 2147483646 w 861"/>
              <a:gd name="T55" fmla="*/ 2147483646 h 533"/>
              <a:gd name="T56" fmla="*/ 2147483646 w 861"/>
              <a:gd name="T57" fmla="*/ 2147483646 h 533"/>
              <a:gd name="T58" fmla="*/ 2147483646 w 861"/>
              <a:gd name="T59" fmla="*/ 2147483646 h 533"/>
              <a:gd name="T60" fmla="*/ 2147483646 w 861"/>
              <a:gd name="T61" fmla="*/ 2147483646 h 533"/>
              <a:gd name="T62" fmla="*/ 2147483646 w 861"/>
              <a:gd name="T63" fmla="*/ 2147483646 h 533"/>
              <a:gd name="T64" fmla="*/ 2147483646 w 861"/>
              <a:gd name="T65" fmla="*/ 2147483646 h 533"/>
              <a:gd name="T66" fmla="*/ 2147483646 w 861"/>
              <a:gd name="T67" fmla="*/ 2147483646 h 533"/>
              <a:gd name="T68" fmla="*/ 2147483646 w 861"/>
              <a:gd name="T69" fmla="*/ 2147483646 h 533"/>
              <a:gd name="T70" fmla="*/ 2147483646 w 861"/>
              <a:gd name="T71" fmla="*/ 2147483646 h 533"/>
              <a:gd name="T72" fmla="*/ 2147483646 w 861"/>
              <a:gd name="T73" fmla="*/ 2147483646 h 533"/>
              <a:gd name="T74" fmla="*/ 2147483646 w 861"/>
              <a:gd name="T75" fmla="*/ 0 h 533"/>
              <a:gd name="T76" fmla="*/ 2147483646 w 861"/>
              <a:gd name="T77" fmla="*/ 2147483646 h 533"/>
              <a:gd name="T78" fmla="*/ 2147483646 w 861"/>
              <a:gd name="T79" fmla="*/ 2147483646 h 533"/>
              <a:gd name="T80" fmla="*/ 2147483646 w 861"/>
              <a:gd name="T81" fmla="*/ 2147483646 h 533"/>
              <a:gd name="T82" fmla="*/ 2147483646 w 861"/>
              <a:gd name="T83" fmla="*/ 2147483646 h 533"/>
              <a:gd name="T84" fmla="*/ 2147483646 w 861"/>
              <a:gd name="T85" fmla="*/ 2147483646 h 533"/>
              <a:gd name="T86" fmla="*/ 2147483646 w 861"/>
              <a:gd name="T87" fmla="*/ 2147483646 h 533"/>
              <a:gd name="T88" fmla="*/ 2147483646 w 861"/>
              <a:gd name="T89" fmla="*/ 2147483646 h 533"/>
              <a:gd name="T90" fmla="*/ 2147483646 w 861"/>
              <a:gd name="T91" fmla="*/ 2147483646 h 533"/>
              <a:gd name="T92" fmla="*/ 2147483646 w 861"/>
              <a:gd name="T93" fmla="*/ 2147483646 h 533"/>
              <a:gd name="T94" fmla="*/ 2147483646 w 861"/>
              <a:gd name="T95" fmla="*/ 2147483646 h 533"/>
              <a:gd name="T96" fmla="*/ 2147483646 w 861"/>
              <a:gd name="T97" fmla="*/ 2147483646 h 533"/>
              <a:gd name="T98" fmla="*/ 2147483646 w 861"/>
              <a:gd name="T99" fmla="*/ 2147483646 h 533"/>
              <a:gd name="T100" fmla="*/ 2147483646 w 861"/>
              <a:gd name="T101" fmla="*/ 2147483646 h 533"/>
              <a:gd name="T102" fmla="*/ 2147483646 w 861"/>
              <a:gd name="T103" fmla="*/ 2147483646 h 533"/>
              <a:gd name="T104" fmla="*/ 2147483646 w 861"/>
              <a:gd name="T105" fmla="*/ 2147483646 h 533"/>
              <a:gd name="T106" fmla="*/ 2147483646 w 861"/>
              <a:gd name="T107" fmla="*/ 2147483646 h 533"/>
              <a:gd name="T108" fmla="*/ 2147483646 w 861"/>
              <a:gd name="T109" fmla="*/ 2147483646 h 533"/>
              <a:gd name="T110" fmla="*/ 2147483646 w 861"/>
              <a:gd name="T111" fmla="*/ 2147483646 h 533"/>
              <a:gd name="T112" fmla="*/ 2147483646 w 861"/>
              <a:gd name="T113" fmla="*/ 2147483646 h 533"/>
              <a:gd name="T114" fmla="*/ 0 w 861"/>
              <a:gd name="T115" fmla="*/ 2147483646 h 533"/>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861"/>
              <a:gd name="T175" fmla="*/ 0 h 533"/>
              <a:gd name="T176" fmla="*/ 861 w 861"/>
              <a:gd name="T177" fmla="*/ 533 h 533"/>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861" h="533">
                <a:moveTo>
                  <a:pt x="0" y="209"/>
                </a:moveTo>
                <a:lnTo>
                  <a:pt x="0" y="283"/>
                </a:lnTo>
                <a:lnTo>
                  <a:pt x="40" y="315"/>
                </a:lnTo>
                <a:lnTo>
                  <a:pt x="49" y="338"/>
                </a:lnTo>
                <a:lnTo>
                  <a:pt x="229" y="315"/>
                </a:lnTo>
                <a:lnTo>
                  <a:pt x="261" y="362"/>
                </a:lnTo>
                <a:lnTo>
                  <a:pt x="293" y="379"/>
                </a:lnTo>
                <a:lnTo>
                  <a:pt x="277" y="451"/>
                </a:lnTo>
                <a:lnTo>
                  <a:pt x="309" y="468"/>
                </a:lnTo>
                <a:lnTo>
                  <a:pt x="318" y="500"/>
                </a:lnTo>
                <a:lnTo>
                  <a:pt x="358" y="483"/>
                </a:lnTo>
                <a:lnTo>
                  <a:pt x="365" y="524"/>
                </a:lnTo>
                <a:lnTo>
                  <a:pt x="422" y="533"/>
                </a:lnTo>
                <a:lnTo>
                  <a:pt x="503" y="508"/>
                </a:lnTo>
                <a:lnTo>
                  <a:pt x="503" y="492"/>
                </a:lnTo>
                <a:lnTo>
                  <a:pt x="480" y="468"/>
                </a:lnTo>
                <a:lnTo>
                  <a:pt x="480" y="428"/>
                </a:lnTo>
                <a:lnTo>
                  <a:pt x="503" y="421"/>
                </a:lnTo>
                <a:lnTo>
                  <a:pt x="495" y="404"/>
                </a:lnTo>
                <a:lnTo>
                  <a:pt x="465" y="386"/>
                </a:lnTo>
                <a:lnTo>
                  <a:pt x="472" y="332"/>
                </a:lnTo>
                <a:lnTo>
                  <a:pt x="578" y="283"/>
                </a:lnTo>
                <a:lnTo>
                  <a:pt x="611" y="251"/>
                </a:lnTo>
                <a:lnTo>
                  <a:pt x="651" y="251"/>
                </a:lnTo>
                <a:lnTo>
                  <a:pt x="691" y="291"/>
                </a:lnTo>
                <a:lnTo>
                  <a:pt x="724" y="274"/>
                </a:lnTo>
                <a:lnTo>
                  <a:pt x="741" y="224"/>
                </a:lnTo>
                <a:lnTo>
                  <a:pt x="732" y="177"/>
                </a:lnTo>
                <a:lnTo>
                  <a:pt x="813" y="155"/>
                </a:lnTo>
                <a:lnTo>
                  <a:pt x="861" y="121"/>
                </a:lnTo>
                <a:lnTo>
                  <a:pt x="813" y="113"/>
                </a:lnTo>
                <a:lnTo>
                  <a:pt x="782" y="80"/>
                </a:lnTo>
                <a:lnTo>
                  <a:pt x="683" y="72"/>
                </a:lnTo>
                <a:lnTo>
                  <a:pt x="674" y="106"/>
                </a:lnTo>
                <a:lnTo>
                  <a:pt x="657" y="63"/>
                </a:lnTo>
                <a:lnTo>
                  <a:pt x="683" y="41"/>
                </a:lnTo>
                <a:lnTo>
                  <a:pt x="674" y="24"/>
                </a:lnTo>
                <a:lnTo>
                  <a:pt x="618" y="0"/>
                </a:lnTo>
                <a:lnTo>
                  <a:pt x="544" y="41"/>
                </a:lnTo>
                <a:lnTo>
                  <a:pt x="529" y="72"/>
                </a:lnTo>
                <a:lnTo>
                  <a:pt x="503" y="63"/>
                </a:lnTo>
                <a:lnTo>
                  <a:pt x="488" y="80"/>
                </a:lnTo>
                <a:lnTo>
                  <a:pt x="503" y="24"/>
                </a:lnTo>
                <a:lnTo>
                  <a:pt x="480" y="16"/>
                </a:lnTo>
                <a:lnTo>
                  <a:pt x="406" y="72"/>
                </a:lnTo>
                <a:lnTo>
                  <a:pt x="365" y="63"/>
                </a:lnTo>
                <a:lnTo>
                  <a:pt x="277" y="87"/>
                </a:lnTo>
                <a:lnTo>
                  <a:pt x="252" y="87"/>
                </a:lnTo>
                <a:lnTo>
                  <a:pt x="229" y="72"/>
                </a:lnTo>
                <a:lnTo>
                  <a:pt x="212" y="72"/>
                </a:lnTo>
                <a:lnTo>
                  <a:pt x="203" y="87"/>
                </a:lnTo>
                <a:lnTo>
                  <a:pt x="162" y="72"/>
                </a:lnTo>
                <a:lnTo>
                  <a:pt x="147" y="80"/>
                </a:lnTo>
                <a:lnTo>
                  <a:pt x="139" y="130"/>
                </a:lnTo>
                <a:lnTo>
                  <a:pt x="123" y="145"/>
                </a:lnTo>
                <a:lnTo>
                  <a:pt x="57" y="155"/>
                </a:lnTo>
                <a:lnTo>
                  <a:pt x="33" y="194"/>
                </a:lnTo>
                <a:lnTo>
                  <a:pt x="0" y="209"/>
                </a:lnTo>
                <a:close/>
              </a:path>
            </a:pathLst>
          </a:custGeom>
          <a:solidFill>
            <a:schemeClr val="bg1">
              <a:lumMod val="85000"/>
            </a:schemeClr>
          </a:solidFill>
          <a:ln w="12700" cap="flat" cmpd="sng">
            <a:solidFill>
              <a:schemeClr val="bg1"/>
            </a:solidFill>
            <a:prstDash val="solid"/>
            <a:round/>
            <a:headEnd type="none" w="med" len="med"/>
            <a:tailEnd type="none" w="med" len="med"/>
          </a:ln>
        </p:spPr>
        <p:txBody>
          <a:bodyPr lIns="42203" rIns="42203"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2" b="0" i="0" u="none" strike="noStrike" kern="1200" cap="none" spc="0" normalizeH="0" baseline="0" noProof="0">
              <a:ln>
                <a:noFill/>
              </a:ln>
              <a:solidFill>
                <a:srgbClr val="000000"/>
              </a:solidFill>
              <a:effectLst/>
              <a:uLnTx/>
              <a:uFillTx/>
              <a:latin typeface="Arial"/>
              <a:ea typeface="+mn-ea"/>
              <a:cs typeface="+mn-cs"/>
            </a:endParaRPr>
          </a:p>
        </p:txBody>
      </p:sp>
      <p:sp>
        <p:nvSpPr>
          <p:cNvPr id="141" name="Freeform 12"/>
          <p:cNvSpPr>
            <a:spLocks/>
          </p:cNvSpPr>
          <p:nvPr/>
        </p:nvSpPr>
        <p:spPr bwMode="auto">
          <a:xfrm>
            <a:off x="8476975" y="4303325"/>
            <a:ext cx="385340" cy="257447"/>
          </a:xfrm>
          <a:custGeom>
            <a:avLst/>
            <a:gdLst>
              <a:gd name="T0" fmla="*/ 0 w 869"/>
              <a:gd name="T1" fmla="*/ 2147483646 h 597"/>
              <a:gd name="T2" fmla="*/ 2147483646 w 869"/>
              <a:gd name="T3" fmla="*/ 2147483646 h 597"/>
              <a:gd name="T4" fmla="*/ 2147483646 w 869"/>
              <a:gd name="T5" fmla="*/ 2147483646 h 597"/>
              <a:gd name="T6" fmla="*/ 2147483646 w 869"/>
              <a:gd name="T7" fmla="*/ 2147483646 h 597"/>
              <a:gd name="T8" fmla="*/ 2147483646 w 869"/>
              <a:gd name="T9" fmla="*/ 2147483646 h 597"/>
              <a:gd name="T10" fmla="*/ 2147483646 w 869"/>
              <a:gd name="T11" fmla="*/ 2147483646 h 597"/>
              <a:gd name="T12" fmla="*/ 2147483646 w 869"/>
              <a:gd name="T13" fmla="*/ 2147483646 h 597"/>
              <a:gd name="T14" fmla="*/ 2147483646 w 869"/>
              <a:gd name="T15" fmla="*/ 2147483646 h 597"/>
              <a:gd name="T16" fmla="*/ 2147483646 w 869"/>
              <a:gd name="T17" fmla="*/ 2147483646 h 597"/>
              <a:gd name="T18" fmla="*/ 2147483646 w 869"/>
              <a:gd name="T19" fmla="*/ 2147483646 h 597"/>
              <a:gd name="T20" fmla="*/ 2147483646 w 869"/>
              <a:gd name="T21" fmla="*/ 2147483646 h 597"/>
              <a:gd name="T22" fmla="*/ 2147483646 w 869"/>
              <a:gd name="T23" fmla="*/ 2147483646 h 597"/>
              <a:gd name="T24" fmla="*/ 2147483646 w 869"/>
              <a:gd name="T25" fmla="*/ 2147483646 h 597"/>
              <a:gd name="T26" fmla="*/ 2147483646 w 869"/>
              <a:gd name="T27" fmla="*/ 0 h 597"/>
              <a:gd name="T28" fmla="*/ 2147483646 w 869"/>
              <a:gd name="T29" fmla="*/ 2147483646 h 597"/>
              <a:gd name="T30" fmla="*/ 2147483646 w 869"/>
              <a:gd name="T31" fmla="*/ 2147483646 h 597"/>
              <a:gd name="T32" fmla="*/ 2147483646 w 869"/>
              <a:gd name="T33" fmla="*/ 2147483646 h 597"/>
              <a:gd name="T34" fmla="*/ 2147483646 w 869"/>
              <a:gd name="T35" fmla="*/ 2147483646 h 597"/>
              <a:gd name="T36" fmla="*/ 2147483646 w 869"/>
              <a:gd name="T37" fmla="*/ 2147483646 h 597"/>
              <a:gd name="T38" fmla="*/ 2147483646 w 869"/>
              <a:gd name="T39" fmla="*/ 2147483646 h 597"/>
              <a:gd name="T40" fmla="*/ 2147483646 w 869"/>
              <a:gd name="T41" fmla="*/ 2147483646 h 597"/>
              <a:gd name="T42" fmla="*/ 2147483646 w 869"/>
              <a:gd name="T43" fmla="*/ 2147483646 h 597"/>
              <a:gd name="T44" fmla="*/ 2147483646 w 869"/>
              <a:gd name="T45" fmla="*/ 2147483646 h 597"/>
              <a:gd name="T46" fmla="*/ 2147483646 w 869"/>
              <a:gd name="T47" fmla="*/ 2147483646 h 597"/>
              <a:gd name="T48" fmla="*/ 2147483646 w 869"/>
              <a:gd name="T49" fmla="*/ 2147483646 h 597"/>
              <a:gd name="T50" fmla="*/ 2147483646 w 869"/>
              <a:gd name="T51" fmla="*/ 2147483646 h 597"/>
              <a:gd name="T52" fmla="*/ 2147483646 w 869"/>
              <a:gd name="T53" fmla="*/ 2147483646 h 597"/>
              <a:gd name="T54" fmla="*/ 2147483646 w 869"/>
              <a:gd name="T55" fmla="*/ 2147483646 h 597"/>
              <a:gd name="T56" fmla="*/ 2147483646 w 869"/>
              <a:gd name="T57" fmla="*/ 2147483646 h 597"/>
              <a:gd name="T58" fmla="*/ 2147483646 w 869"/>
              <a:gd name="T59" fmla="*/ 2147483646 h 597"/>
              <a:gd name="T60" fmla="*/ 2147483646 w 869"/>
              <a:gd name="T61" fmla="*/ 2147483646 h 597"/>
              <a:gd name="T62" fmla="*/ 2147483646 w 869"/>
              <a:gd name="T63" fmla="*/ 2147483646 h 597"/>
              <a:gd name="T64" fmla="*/ 2147483646 w 869"/>
              <a:gd name="T65" fmla="*/ 2147483646 h 597"/>
              <a:gd name="T66" fmla="*/ 2147483646 w 869"/>
              <a:gd name="T67" fmla="*/ 2147483646 h 597"/>
              <a:gd name="T68" fmla="*/ 2147483646 w 869"/>
              <a:gd name="T69" fmla="*/ 2147483646 h 597"/>
              <a:gd name="T70" fmla="*/ 2147483646 w 869"/>
              <a:gd name="T71" fmla="*/ 2147483646 h 597"/>
              <a:gd name="T72" fmla="*/ 2147483646 w 869"/>
              <a:gd name="T73" fmla="*/ 2147483646 h 597"/>
              <a:gd name="T74" fmla="*/ 2147483646 w 869"/>
              <a:gd name="T75" fmla="*/ 2147483646 h 597"/>
              <a:gd name="T76" fmla="*/ 2147483646 w 869"/>
              <a:gd name="T77" fmla="*/ 2147483646 h 597"/>
              <a:gd name="T78" fmla="*/ 2147483646 w 869"/>
              <a:gd name="T79" fmla="*/ 2147483646 h 597"/>
              <a:gd name="T80" fmla="*/ 2147483646 w 869"/>
              <a:gd name="T81" fmla="*/ 2147483646 h 597"/>
              <a:gd name="T82" fmla="*/ 2147483646 w 869"/>
              <a:gd name="T83" fmla="*/ 2147483646 h 597"/>
              <a:gd name="T84" fmla="*/ 2147483646 w 869"/>
              <a:gd name="T85" fmla="*/ 2147483646 h 597"/>
              <a:gd name="T86" fmla="*/ 2147483646 w 869"/>
              <a:gd name="T87" fmla="*/ 2147483646 h 597"/>
              <a:gd name="T88" fmla="*/ 2147483646 w 869"/>
              <a:gd name="T89" fmla="*/ 2147483646 h 597"/>
              <a:gd name="T90" fmla="*/ 2147483646 w 869"/>
              <a:gd name="T91" fmla="*/ 2147483646 h 597"/>
              <a:gd name="T92" fmla="*/ 2147483646 w 869"/>
              <a:gd name="T93" fmla="*/ 2147483646 h 597"/>
              <a:gd name="T94" fmla="*/ 2147483646 w 869"/>
              <a:gd name="T95" fmla="*/ 2147483646 h 597"/>
              <a:gd name="T96" fmla="*/ 2147483646 w 869"/>
              <a:gd name="T97" fmla="*/ 2147483646 h 597"/>
              <a:gd name="T98" fmla="*/ 2147483646 w 869"/>
              <a:gd name="T99" fmla="*/ 2147483646 h 597"/>
              <a:gd name="T100" fmla="*/ 2147483646 w 869"/>
              <a:gd name="T101" fmla="*/ 2147483646 h 597"/>
              <a:gd name="T102" fmla="*/ 2147483646 w 869"/>
              <a:gd name="T103" fmla="*/ 2147483646 h 597"/>
              <a:gd name="T104" fmla="*/ 2147483646 w 869"/>
              <a:gd name="T105" fmla="*/ 2147483646 h 597"/>
              <a:gd name="T106" fmla="*/ 2147483646 w 869"/>
              <a:gd name="T107" fmla="*/ 2147483646 h 597"/>
              <a:gd name="T108" fmla="*/ 2147483646 w 869"/>
              <a:gd name="T109" fmla="*/ 2147483646 h 597"/>
              <a:gd name="T110" fmla="*/ 2147483646 w 869"/>
              <a:gd name="T111" fmla="*/ 2147483646 h 597"/>
              <a:gd name="T112" fmla="*/ 2147483646 w 869"/>
              <a:gd name="T113" fmla="*/ 2147483646 h 597"/>
              <a:gd name="T114" fmla="*/ 0 w 869"/>
              <a:gd name="T115" fmla="*/ 2147483646 h 597"/>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869"/>
              <a:gd name="T175" fmla="*/ 0 h 597"/>
              <a:gd name="T176" fmla="*/ 869 w 869"/>
              <a:gd name="T177" fmla="*/ 597 h 597"/>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869" h="597">
                <a:moveTo>
                  <a:pt x="0" y="47"/>
                </a:moveTo>
                <a:lnTo>
                  <a:pt x="29" y="14"/>
                </a:lnTo>
                <a:lnTo>
                  <a:pt x="55" y="39"/>
                </a:lnTo>
                <a:lnTo>
                  <a:pt x="128" y="53"/>
                </a:lnTo>
                <a:lnTo>
                  <a:pt x="170" y="104"/>
                </a:lnTo>
                <a:lnTo>
                  <a:pt x="208" y="111"/>
                </a:lnTo>
                <a:lnTo>
                  <a:pt x="283" y="88"/>
                </a:lnTo>
                <a:lnTo>
                  <a:pt x="332" y="88"/>
                </a:lnTo>
                <a:lnTo>
                  <a:pt x="396" y="96"/>
                </a:lnTo>
                <a:lnTo>
                  <a:pt x="461" y="120"/>
                </a:lnTo>
                <a:lnTo>
                  <a:pt x="503" y="96"/>
                </a:lnTo>
                <a:lnTo>
                  <a:pt x="526" y="120"/>
                </a:lnTo>
                <a:lnTo>
                  <a:pt x="551" y="53"/>
                </a:lnTo>
                <a:lnTo>
                  <a:pt x="657" y="0"/>
                </a:lnTo>
                <a:lnTo>
                  <a:pt x="778" y="30"/>
                </a:lnTo>
                <a:lnTo>
                  <a:pt x="803" y="72"/>
                </a:lnTo>
                <a:lnTo>
                  <a:pt x="836" y="81"/>
                </a:lnTo>
                <a:lnTo>
                  <a:pt x="861" y="72"/>
                </a:lnTo>
                <a:lnTo>
                  <a:pt x="869" y="81"/>
                </a:lnTo>
                <a:lnTo>
                  <a:pt x="861" y="111"/>
                </a:lnTo>
                <a:lnTo>
                  <a:pt x="819" y="136"/>
                </a:lnTo>
                <a:lnTo>
                  <a:pt x="803" y="120"/>
                </a:lnTo>
                <a:lnTo>
                  <a:pt x="786" y="128"/>
                </a:lnTo>
                <a:lnTo>
                  <a:pt x="770" y="193"/>
                </a:lnTo>
                <a:lnTo>
                  <a:pt x="794" y="256"/>
                </a:lnTo>
                <a:lnTo>
                  <a:pt x="843" y="291"/>
                </a:lnTo>
                <a:lnTo>
                  <a:pt x="843" y="322"/>
                </a:lnTo>
                <a:lnTo>
                  <a:pt x="861" y="345"/>
                </a:lnTo>
                <a:lnTo>
                  <a:pt x="861" y="418"/>
                </a:lnTo>
                <a:lnTo>
                  <a:pt x="836" y="452"/>
                </a:lnTo>
                <a:lnTo>
                  <a:pt x="803" y="458"/>
                </a:lnTo>
                <a:lnTo>
                  <a:pt x="737" y="523"/>
                </a:lnTo>
                <a:lnTo>
                  <a:pt x="648" y="581"/>
                </a:lnTo>
                <a:lnTo>
                  <a:pt x="639" y="597"/>
                </a:lnTo>
                <a:lnTo>
                  <a:pt x="616" y="523"/>
                </a:lnTo>
                <a:lnTo>
                  <a:pt x="509" y="541"/>
                </a:lnTo>
                <a:lnTo>
                  <a:pt x="454" y="532"/>
                </a:lnTo>
                <a:lnTo>
                  <a:pt x="379" y="492"/>
                </a:lnTo>
                <a:lnTo>
                  <a:pt x="365" y="458"/>
                </a:lnTo>
                <a:lnTo>
                  <a:pt x="413" y="443"/>
                </a:lnTo>
                <a:lnTo>
                  <a:pt x="422" y="378"/>
                </a:lnTo>
                <a:lnTo>
                  <a:pt x="445" y="313"/>
                </a:lnTo>
                <a:lnTo>
                  <a:pt x="429" y="298"/>
                </a:lnTo>
                <a:lnTo>
                  <a:pt x="316" y="274"/>
                </a:lnTo>
                <a:lnTo>
                  <a:pt x="275" y="283"/>
                </a:lnTo>
                <a:lnTo>
                  <a:pt x="226" y="256"/>
                </a:lnTo>
                <a:lnTo>
                  <a:pt x="184" y="265"/>
                </a:lnTo>
                <a:lnTo>
                  <a:pt x="170" y="256"/>
                </a:lnTo>
                <a:lnTo>
                  <a:pt x="170" y="242"/>
                </a:lnTo>
                <a:lnTo>
                  <a:pt x="192" y="234"/>
                </a:lnTo>
                <a:lnTo>
                  <a:pt x="201" y="193"/>
                </a:lnTo>
                <a:lnTo>
                  <a:pt x="217" y="175"/>
                </a:lnTo>
                <a:lnTo>
                  <a:pt x="208" y="161"/>
                </a:lnTo>
                <a:lnTo>
                  <a:pt x="192" y="152"/>
                </a:lnTo>
                <a:lnTo>
                  <a:pt x="70" y="161"/>
                </a:lnTo>
                <a:lnTo>
                  <a:pt x="45" y="128"/>
                </a:lnTo>
                <a:lnTo>
                  <a:pt x="45" y="96"/>
                </a:lnTo>
                <a:lnTo>
                  <a:pt x="0" y="47"/>
                </a:lnTo>
                <a:close/>
              </a:path>
            </a:pathLst>
          </a:custGeom>
          <a:solidFill>
            <a:schemeClr val="bg1">
              <a:lumMod val="85000"/>
            </a:schemeClr>
          </a:solidFill>
          <a:ln w="12700" cap="flat" cmpd="sng">
            <a:solidFill>
              <a:schemeClr val="bg1"/>
            </a:solidFill>
            <a:prstDash val="solid"/>
            <a:round/>
            <a:headEnd type="none" w="med" len="med"/>
            <a:tailEnd type="none" w="med" len="med"/>
          </a:ln>
        </p:spPr>
        <p:txBody>
          <a:bodyPr lIns="42203" rIns="42203"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2" b="0" i="0" u="none" strike="noStrike" kern="1200" cap="none" spc="0" normalizeH="0" baseline="0" noProof="0">
              <a:ln>
                <a:noFill/>
              </a:ln>
              <a:solidFill>
                <a:srgbClr val="000000"/>
              </a:solidFill>
              <a:effectLst/>
              <a:uLnTx/>
              <a:uFillTx/>
              <a:latin typeface="Arial"/>
              <a:ea typeface="+mn-ea"/>
              <a:cs typeface="+mn-cs"/>
            </a:endParaRPr>
          </a:p>
        </p:txBody>
      </p:sp>
      <p:sp>
        <p:nvSpPr>
          <p:cNvPr id="142" name="Freeform 13"/>
          <p:cNvSpPr>
            <a:spLocks/>
          </p:cNvSpPr>
          <p:nvPr/>
        </p:nvSpPr>
        <p:spPr bwMode="auto">
          <a:xfrm>
            <a:off x="7505513" y="4072125"/>
            <a:ext cx="206867" cy="145382"/>
          </a:xfrm>
          <a:custGeom>
            <a:avLst/>
            <a:gdLst>
              <a:gd name="T0" fmla="*/ 0 w 462"/>
              <a:gd name="T1" fmla="*/ 2147483646 h 334"/>
              <a:gd name="T2" fmla="*/ 2147483646 w 462"/>
              <a:gd name="T3" fmla="*/ 2147483646 h 334"/>
              <a:gd name="T4" fmla="*/ 2147483646 w 462"/>
              <a:gd name="T5" fmla="*/ 2147483646 h 334"/>
              <a:gd name="T6" fmla="*/ 2147483646 w 462"/>
              <a:gd name="T7" fmla="*/ 2147483646 h 334"/>
              <a:gd name="T8" fmla="*/ 2147483646 w 462"/>
              <a:gd name="T9" fmla="*/ 2147483646 h 334"/>
              <a:gd name="T10" fmla="*/ 2147483646 w 462"/>
              <a:gd name="T11" fmla="*/ 2147483646 h 334"/>
              <a:gd name="T12" fmla="*/ 2147483646 w 462"/>
              <a:gd name="T13" fmla="*/ 2147483646 h 334"/>
              <a:gd name="T14" fmla="*/ 2147483646 w 462"/>
              <a:gd name="T15" fmla="*/ 2147483646 h 334"/>
              <a:gd name="T16" fmla="*/ 2147483646 w 462"/>
              <a:gd name="T17" fmla="*/ 2147483646 h 334"/>
              <a:gd name="T18" fmla="*/ 2147483646 w 462"/>
              <a:gd name="T19" fmla="*/ 2147483646 h 334"/>
              <a:gd name="T20" fmla="*/ 2147483646 w 462"/>
              <a:gd name="T21" fmla="*/ 2147483646 h 334"/>
              <a:gd name="T22" fmla="*/ 2147483646 w 462"/>
              <a:gd name="T23" fmla="*/ 2147483646 h 334"/>
              <a:gd name="T24" fmla="*/ 2147483646 w 462"/>
              <a:gd name="T25" fmla="*/ 2147483646 h 334"/>
              <a:gd name="T26" fmla="*/ 2147483646 w 462"/>
              <a:gd name="T27" fmla="*/ 0 h 334"/>
              <a:gd name="T28" fmla="*/ 2147483646 w 462"/>
              <a:gd name="T29" fmla="*/ 2147483646 h 334"/>
              <a:gd name="T30" fmla="*/ 2147483646 w 462"/>
              <a:gd name="T31" fmla="*/ 2147483646 h 334"/>
              <a:gd name="T32" fmla="*/ 2147483646 w 462"/>
              <a:gd name="T33" fmla="*/ 2147483646 h 334"/>
              <a:gd name="T34" fmla="*/ 2147483646 w 462"/>
              <a:gd name="T35" fmla="*/ 2147483646 h 334"/>
              <a:gd name="T36" fmla="*/ 2147483646 w 462"/>
              <a:gd name="T37" fmla="*/ 2147483646 h 334"/>
              <a:gd name="T38" fmla="*/ 2147483646 w 462"/>
              <a:gd name="T39" fmla="*/ 2147483646 h 334"/>
              <a:gd name="T40" fmla="*/ 2147483646 w 462"/>
              <a:gd name="T41" fmla="*/ 2147483646 h 334"/>
              <a:gd name="T42" fmla="*/ 2147483646 w 462"/>
              <a:gd name="T43" fmla="*/ 2147483646 h 334"/>
              <a:gd name="T44" fmla="*/ 2147483646 w 462"/>
              <a:gd name="T45" fmla="*/ 2147483646 h 334"/>
              <a:gd name="T46" fmla="*/ 2147483646 w 462"/>
              <a:gd name="T47" fmla="*/ 2147483646 h 334"/>
              <a:gd name="T48" fmla="*/ 2147483646 w 462"/>
              <a:gd name="T49" fmla="*/ 2147483646 h 334"/>
              <a:gd name="T50" fmla="*/ 2147483646 w 462"/>
              <a:gd name="T51" fmla="*/ 2147483646 h 334"/>
              <a:gd name="T52" fmla="*/ 0 w 462"/>
              <a:gd name="T53" fmla="*/ 2147483646 h 33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62"/>
              <a:gd name="T82" fmla="*/ 0 h 334"/>
              <a:gd name="T83" fmla="*/ 462 w 462"/>
              <a:gd name="T84" fmla="*/ 334 h 33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62" h="334">
                <a:moveTo>
                  <a:pt x="0" y="283"/>
                </a:moveTo>
                <a:lnTo>
                  <a:pt x="8" y="299"/>
                </a:lnTo>
                <a:lnTo>
                  <a:pt x="39" y="317"/>
                </a:lnTo>
                <a:lnTo>
                  <a:pt x="114" y="317"/>
                </a:lnTo>
                <a:lnTo>
                  <a:pt x="145" y="334"/>
                </a:lnTo>
                <a:lnTo>
                  <a:pt x="219" y="309"/>
                </a:lnTo>
                <a:lnTo>
                  <a:pt x="268" y="275"/>
                </a:lnTo>
                <a:lnTo>
                  <a:pt x="308" y="220"/>
                </a:lnTo>
                <a:lnTo>
                  <a:pt x="334" y="220"/>
                </a:lnTo>
                <a:lnTo>
                  <a:pt x="358" y="204"/>
                </a:lnTo>
                <a:lnTo>
                  <a:pt x="367" y="122"/>
                </a:lnTo>
                <a:lnTo>
                  <a:pt x="406" y="122"/>
                </a:lnTo>
                <a:lnTo>
                  <a:pt x="462" y="68"/>
                </a:lnTo>
                <a:lnTo>
                  <a:pt x="367" y="0"/>
                </a:lnTo>
                <a:lnTo>
                  <a:pt x="334" y="19"/>
                </a:lnTo>
                <a:lnTo>
                  <a:pt x="325" y="50"/>
                </a:lnTo>
                <a:lnTo>
                  <a:pt x="219" y="73"/>
                </a:lnTo>
                <a:lnTo>
                  <a:pt x="155" y="68"/>
                </a:lnTo>
                <a:lnTo>
                  <a:pt x="122" y="82"/>
                </a:lnTo>
                <a:lnTo>
                  <a:pt x="82" y="73"/>
                </a:lnTo>
                <a:lnTo>
                  <a:pt x="73" y="114"/>
                </a:lnTo>
                <a:lnTo>
                  <a:pt x="57" y="130"/>
                </a:lnTo>
                <a:lnTo>
                  <a:pt x="64" y="196"/>
                </a:lnTo>
                <a:lnTo>
                  <a:pt x="39" y="211"/>
                </a:lnTo>
                <a:lnTo>
                  <a:pt x="16" y="211"/>
                </a:lnTo>
                <a:lnTo>
                  <a:pt x="16" y="251"/>
                </a:lnTo>
                <a:lnTo>
                  <a:pt x="0" y="283"/>
                </a:lnTo>
                <a:close/>
              </a:path>
            </a:pathLst>
          </a:custGeom>
          <a:solidFill>
            <a:schemeClr val="bg1">
              <a:lumMod val="85000"/>
            </a:schemeClr>
          </a:solidFill>
          <a:ln w="12700" cap="flat" cmpd="sng">
            <a:solidFill>
              <a:schemeClr val="bg1"/>
            </a:solidFill>
            <a:prstDash val="solid"/>
            <a:round/>
            <a:headEnd type="none" w="med" len="med"/>
            <a:tailEnd type="none" w="med" len="med"/>
          </a:ln>
        </p:spPr>
        <p:txBody>
          <a:bodyPr lIns="42203" rIns="42203"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31" b="0" i="0" u="none" strike="noStrike" kern="1200" cap="none" spc="0" normalizeH="0" baseline="0" noProof="0">
              <a:ln>
                <a:noFill/>
              </a:ln>
              <a:solidFill>
                <a:srgbClr val="000000"/>
              </a:solidFill>
              <a:effectLst/>
              <a:uLnTx/>
              <a:uFillTx/>
              <a:latin typeface="Arial"/>
              <a:ea typeface="+mn-ea"/>
              <a:cs typeface="+mn-cs"/>
            </a:endParaRPr>
          </a:p>
        </p:txBody>
      </p:sp>
      <p:sp>
        <p:nvSpPr>
          <p:cNvPr id="143" name="Freeform 14"/>
          <p:cNvSpPr>
            <a:spLocks/>
          </p:cNvSpPr>
          <p:nvPr/>
        </p:nvSpPr>
        <p:spPr bwMode="auto">
          <a:xfrm>
            <a:off x="7886798" y="4208422"/>
            <a:ext cx="392438" cy="477538"/>
          </a:xfrm>
          <a:custGeom>
            <a:avLst/>
            <a:gdLst>
              <a:gd name="T0" fmla="*/ 0 w 884"/>
              <a:gd name="T1" fmla="*/ 2147483646 h 1106"/>
              <a:gd name="T2" fmla="*/ 2147483646 w 884"/>
              <a:gd name="T3" fmla="*/ 2147483646 h 1106"/>
              <a:gd name="T4" fmla="*/ 2147483646 w 884"/>
              <a:gd name="T5" fmla="*/ 2147483646 h 1106"/>
              <a:gd name="T6" fmla="*/ 2147483646 w 884"/>
              <a:gd name="T7" fmla="*/ 2147483646 h 1106"/>
              <a:gd name="T8" fmla="*/ 2147483646 w 884"/>
              <a:gd name="T9" fmla="*/ 2147483646 h 1106"/>
              <a:gd name="T10" fmla="*/ 2147483646 w 884"/>
              <a:gd name="T11" fmla="*/ 0 h 1106"/>
              <a:gd name="T12" fmla="*/ 2147483646 w 884"/>
              <a:gd name="T13" fmla="*/ 2147483646 h 1106"/>
              <a:gd name="T14" fmla="*/ 2147483646 w 884"/>
              <a:gd name="T15" fmla="*/ 2147483646 h 1106"/>
              <a:gd name="T16" fmla="*/ 2147483646 w 884"/>
              <a:gd name="T17" fmla="*/ 2147483646 h 1106"/>
              <a:gd name="T18" fmla="*/ 2147483646 w 884"/>
              <a:gd name="T19" fmla="*/ 2147483646 h 1106"/>
              <a:gd name="T20" fmla="*/ 2147483646 w 884"/>
              <a:gd name="T21" fmla="*/ 2147483646 h 1106"/>
              <a:gd name="T22" fmla="*/ 2147483646 w 884"/>
              <a:gd name="T23" fmla="*/ 2147483646 h 1106"/>
              <a:gd name="T24" fmla="*/ 2147483646 w 884"/>
              <a:gd name="T25" fmla="*/ 2147483646 h 1106"/>
              <a:gd name="T26" fmla="*/ 2147483646 w 884"/>
              <a:gd name="T27" fmla="*/ 2147483646 h 1106"/>
              <a:gd name="T28" fmla="*/ 2147483646 w 884"/>
              <a:gd name="T29" fmla="*/ 2147483646 h 1106"/>
              <a:gd name="T30" fmla="*/ 2147483646 w 884"/>
              <a:gd name="T31" fmla="*/ 2147483646 h 1106"/>
              <a:gd name="T32" fmla="*/ 2147483646 w 884"/>
              <a:gd name="T33" fmla="*/ 2147483646 h 1106"/>
              <a:gd name="T34" fmla="*/ 2147483646 w 884"/>
              <a:gd name="T35" fmla="*/ 2147483646 h 1106"/>
              <a:gd name="T36" fmla="*/ 2147483646 w 884"/>
              <a:gd name="T37" fmla="*/ 2147483646 h 1106"/>
              <a:gd name="T38" fmla="*/ 2147483646 w 884"/>
              <a:gd name="T39" fmla="*/ 2147483646 h 1106"/>
              <a:gd name="T40" fmla="*/ 2147483646 w 884"/>
              <a:gd name="T41" fmla="*/ 2147483646 h 1106"/>
              <a:gd name="T42" fmla="*/ 2147483646 w 884"/>
              <a:gd name="T43" fmla="*/ 2147483646 h 1106"/>
              <a:gd name="T44" fmla="*/ 2147483646 w 884"/>
              <a:gd name="T45" fmla="*/ 2147483646 h 1106"/>
              <a:gd name="T46" fmla="*/ 2147483646 w 884"/>
              <a:gd name="T47" fmla="*/ 2147483646 h 1106"/>
              <a:gd name="T48" fmla="*/ 2147483646 w 884"/>
              <a:gd name="T49" fmla="*/ 2147483646 h 1106"/>
              <a:gd name="T50" fmla="*/ 2147483646 w 884"/>
              <a:gd name="T51" fmla="*/ 2147483646 h 1106"/>
              <a:gd name="T52" fmla="*/ 2147483646 w 884"/>
              <a:gd name="T53" fmla="*/ 2147483646 h 1106"/>
              <a:gd name="T54" fmla="*/ 2147483646 w 884"/>
              <a:gd name="T55" fmla="*/ 2147483646 h 1106"/>
              <a:gd name="T56" fmla="*/ 2147483646 w 884"/>
              <a:gd name="T57" fmla="*/ 2147483646 h 1106"/>
              <a:gd name="T58" fmla="*/ 2147483646 w 884"/>
              <a:gd name="T59" fmla="*/ 2147483646 h 1106"/>
              <a:gd name="T60" fmla="*/ 2147483646 w 884"/>
              <a:gd name="T61" fmla="*/ 2147483646 h 1106"/>
              <a:gd name="T62" fmla="*/ 2147483646 w 884"/>
              <a:gd name="T63" fmla="*/ 2147483646 h 1106"/>
              <a:gd name="T64" fmla="*/ 2147483646 w 884"/>
              <a:gd name="T65" fmla="*/ 2147483646 h 1106"/>
              <a:gd name="T66" fmla="*/ 2147483646 w 884"/>
              <a:gd name="T67" fmla="*/ 2147483646 h 1106"/>
              <a:gd name="T68" fmla="*/ 2147483646 w 884"/>
              <a:gd name="T69" fmla="*/ 2147483646 h 1106"/>
              <a:gd name="T70" fmla="*/ 2147483646 w 884"/>
              <a:gd name="T71" fmla="*/ 2147483646 h 1106"/>
              <a:gd name="T72" fmla="*/ 2147483646 w 884"/>
              <a:gd name="T73" fmla="*/ 2147483646 h 1106"/>
              <a:gd name="T74" fmla="*/ 2147483646 w 884"/>
              <a:gd name="T75" fmla="*/ 2147483646 h 1106"/>
              <a:gd name="T76" fmla="*/ 2147483646 w 884"/>
              <a:gd name="T77" fmla="*/ 2147483646 h 1106"/>
              <a:gd name="T78" fmla="*/ 2147483646 w 884"/>
              <a:gd name="T79" fmla="*/ 2147483646 h 1106"/>
              <a:gd name="T80" fmla="*/ 2147483646 w 884"/>
              <a:gd name="T81" fmla="*/ 2147483646 h 1106"/>
              <a:gd name="T82" fmla="*/ 2147483646 w 884"/>
              <a:gd name="T83" fmla="*/ 2147483646 h 1106"/>
              <a:gd name="T84" fmla="*/ 2147483646 w 884"/>
              <a:gd name="T85" fmla="*/ 2147483646 h 1106"/>
              <a:gd name="T86" fmla="*/ 2147483646 w 884"/>
              <a:gd name="T87" fmla="*/ 2147483646 h 1106"/>
              <a:gd name="T88" fmla="*/ 2147483646 w 884"/>
              <a:gd name="T89" fmla="*/ 2147483646 h 1106"/>
              <a:gd name="T90" fmla="*/ 2147483646 w 884"/>
              <a:gd name="T91" fmla="*/ 2147483646 h 1106"/>
              <a:gd name="T92" fmla="*/ 2147483646 w 884"/>
              <a:gd name="T93" fmla="*/ 2147483646 h 1106"/>
              <a:gd name="T94" fmla="*/ 2147483646 w 884"/>
              <a:gd name="T95" fmla="*/ 2147483646 h 1106"/>
              <a:gd name="T96" fmla="*/ 2147483646 w 884"/>
              <a:gd name="T97" fmla="*/ 2147483646 h 1106"/>
              <a:gd name="T98" fmla="*/ 2147483646 w 884"/>
              <a:gd name="T99" fmla="*/ 2147483646 h 1106"/>
              <a:gd name="T100" fmla="*/ 2147483646 w 884"/>
              <a:gd name="T101" fmla="*/ 2147483646 h 1106"/>
              <a:gd name="T102" fmla="*/ 2147483646 w 884"/>
              <a:gd name="T103" fmla="*/ 2147483646 h 1106"/>
              <a:gd name="T104" fmla="*/ 2147483646 w 884"/>
              <a:gd name="T105" fmla="*/ 2147483646 h 1106"/>
              <a:gd name="T106" fmla="*/ 2147483646 w 884"/>
              <a:gd name="T107" fmla="*/ 2147483646 h 1106"/>
              <a:gd name="T108" fmla="*/ 2147483646 w 884"/>
              <a:gd name="T109" fmla="*/ 2147483646 h 1106"/>
              <a:gd name="T110" fmla="*/ 2147483646 w 884"/>
              <a:gd name="T111" fmla="*/ 2147483646 h 1106"/>
              <a:gd name="T112" fmla="*/ 2147483646 w 884"/>
              <a:gd name="T113" fmla="*/ 2147483646 h 1106"/>
              <a:gd name="T114" fmla="*/ 2147483646 w 884"/>
              <a:gd name="T115" fmla="*/ 2147483646 h 1106"/>
              <a:gd name="T116" fmla="*/ 2147483646 w 884"/>
              <a:gd name="T117" fmla="*/ 2147483646 h 1106"/>
              <a:gd name="T118" fmla="*/ 0 w 884"/>
              <a:gd name="T119" fmla="*/ 2147483646 h 110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884"/>
              <a:gd name="T181" fmla="*/ 0 h 1106"/>
              <a:gd name="T182" fmla="*/ 884 w 884"/>
              <a:gd name="T183" fmla="*/ 1106 h 110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884" h="1106">
                <a:moveTo>
                  <a:pt x="0" y="201"/>
                </a:moveTo>
                <a:lnTo>
                  <a:pt x="16" y="153"/>
                </a:lnTo>
                <a:lnTo>
                  <a:pt x="8" y="121"/>
                </a:lnTo>
                <a:lnTo>
                  <a:pt x="33" y="112"/>
                </a:lnTo>
                <a:lnTo>
                  <a:pt x="57" y="16"/>
                </a:lnTo>
                <a:lnTo>
                  <a:pt x="88" y="0"/>
                </a:lnTo>
                <a:lnTo>
                  <a:pt x="113" y="48"/>
                </a:lnTo>
                <a:lnTo>
                  <a:pt x="178" y="88"/>
                </a:lnTo>
                <a:lnTo>
                  <a:pt x="316" y="64"/>
                </a:lnTo>
                <a:lnTo>
                  <a:pt x="416" y="96"/>
                </a:lnTo>
                <a:lnTo>
                  <a:pt x="438" y="135"/>
                </a:lnTo>
                <a:lnTo>
                  <a:pt x="464" y="144"/>
                </a:lnTo>
                <a:lnTo>
                  <a:pt x="504" y="130"/>
                </a:lnTo>
                <a:lnTo>
                  <a:pt x="529" y="135"/>
                </a:lnTo>
                <a:lnTo>
                  <a:pt x="561" y="130"/>
                </a:lnTo>
                <a:lnTo>
                  <a:pt x="586" y="112"/>
                </a:lnTo>
                <a:lnTo>
                  <a:pt x="618" y="112"/>
                </a:lnTo>
                <a:lnTo>
                  <a:pt x="632" y="135"/>
                </a:lnTo>
                <a:lnTo>
                  <a:pt x="681" y="121"/>
                </a:lnTo>
                <a:lnTo>
                  <a:pt x="700" y="153"/>
                </a:lnTo>
                <a:lnTo>
                  <a:pt x="771" y="130"/>
                </a:lnTo>
                <a:lnTo>
                  <a:pt x="821" y="135"/>
                </a:lnTo>
                <a:lnTo>
                  <a:pt x="870" y="233"/>
                </a:lnTo>
                <a:lnTo>
                  <a:pt x="861" y="291"/>
                </a:lnTo>
                <a:lnTo>
                  <a:pt x="884" y="470"/>
                </a:lnTo>
                <a:lnTo>
                  <a:pt x="870" y="510"/>
                </a:lnTo>
                <a:lnTo>
                  <a:pt x="844" y="671"/>
                </a:lnTo>
                <a:lnTo>
                  <a:pt x="803" y="718"/>
                </a:lnTo>
                <a:lnTo>
                  <a:pt x="723" y="760"/>
                </a:lnTo>
                <a:lnTo>
                  <a:pt x="700" y="800"/>
                </a:lnTo>
                <a:lnTo>
                  <a:pt x="657" y="823"/>
                </a:lnTo>
                <a:lnTo>
                  <a:pt x="676" y="905"/>
                </a:lnTo>
                <a:lnTo>
                  <a:pt x="731" y="929"/>
                </a:lnTo>
                <a:lnTo>
                  <a:pt x="723" y="986"/>
                </a:lnTo>
                <a:lnTo>
                  <a:pt x="691" y="1042"/>
                </a:lnTo>
                <a:lnTo>
                  <a:pt x="681" y="1092"/>
                </a:lnTo>
                <a:lnTo>
                  <a:pt x="618" y="1067"/>
                </a:lnTo>
                <a:lnTo>
                  <a:pt x="601" y="1075"/>
                </a:lnTo>
                <a:lnTo>
                  <a:pt x="568" y="1106"/>
                </a:lnTo>
                <a:lnTo>
                  <a:pt x="537" y="1106"/>
                </a:lnTo>
                <a:lnTo>
                  <a:pt x="454" y="1002"/>
                </a:lnTo>
                <a:lnTo>
                  <a:pt x="438" y="929"/>
                </a:lnTo>
                <a:lnTo>
                  <a:pt x="398" y="936"/>
                </a:lnTo>
                <a:lnTo>
                  <a:pt x="325" y="855"/>
                </a:lnTo>
                <a:lnTo>
                  <a:pt x="316" y="823"/>
                </a:lnTo>
                <a:lnTo>
                  <a:pt x="253" y="823"/>
                </a:lnTo>
                <a:lnTo>
                  <a:pt x="194" y="726"/>
                </a:lnTo>
                <a:lnTo>
                  <a:pt x="154" y="718"/>
                </a:lnTo>
                <a:lnTo>
                  <a:pt x="105" y="685"/>
                </a:lnTo>
                <a:lnTo>
                  <a:pt x="33" y="677"/>
                </a:lnTo>
                <a:lnTo>
                  <a:pt x="33" y="646"/>
                </a:lnTo>
                <a:lnTo>
                  <a:pt x="57" y="621"/>
                </a:lnTo>
                <a:lnTo>
                  <a:pt x="88" y="524"/>
                </a:lnTo>
                <a:lnTo>
                  <a:pt x="98" y="412"/>
                </a:lnTo>
                <a:lnTo>
                  <a:pt x="88" y="404"/>
                </a:lnTo>
                <a:lnTo>
                  <a:pt x="57" y="434"/>
                </a:lnTo>
                <a:lnTo>
                  <a:pt x="48" y="300"/>
                </a:lnTo>
                <a:lnTo>
                  <a:pt x="33" y="282"/>
                </a:lnTo>
                <a:lnTo>
                  <a:pt x="41" y="242"/>
                </a:lnTo>
                <a:lnTo>
                  <a:pt x="0" y="201"/>
                </a:lnTo>
                <a:close/>
              </a:path>
            </a:pathLst>
          </a:custGeom>
          <a:solidFill>
            <a:schemeClr val="bg1">
              <a:lumMod val="85000"/>
            </a:schemeClr>
          </a:solidFill>
          <a:ln w="12700" cap="flat" cmpd="sng">
            <a:solidFill>
              <a:schemeClr val="bg1"/>
            </a:solidFill>
            <a:prstDash val="solid"/>
            <a:round/>
            <a:headEnd type="none" w="med" len="med"/>
            <a:tailEnd type="none" w="med" len="med"/>
          </a:ln>
        </p:spPr>
        <p:txBody>
          <a:bodyPr lIns="42203" rIns="42203"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2" b="0" i="0" u="none" strike="noStrike" kern="1200" cap="none" spc="0" normalizeH="0" baseline="0" noProof="0">
              <a:ln>
                <a:noFill/>
              </a:ln>
              <a:solidFill>
                <a:srgbClr val="000000"/>
              </a:solidFill>
              <a:effectLst/>
              <a:uLnTx/>
              <a:uFillTx/>
              <a:latin typeface="Arial"/>
              <a:ea typeface="+mn-ea"/>
              <a:cs typeface="+mn-cs"/>
            </a:endParaRPr>
          </a:p>
        </p:txBody>
      </p:sp>
      <p:sp>
        <p:nvSpPr>
          <p:cNvPr id="144" name="Freeform 15"/>
          <p:cNvSpPr>
            <a:spLocks/>
          </p:cNvSpPr>
          <p:nvPr/>
        </p:nvSpPr>
        <p:spPr bwMode="auto">
          <a:xfrm>
            <a:off x="6453941" y="4106453"/>
            <a:ext cx="559756" cy="384656"/>
          </a:xfrm>
          <a:custGeom>
            <a:avLst/>
            <a:gdLst>
              <a:gd name="T0" fmla="*/ 0 w 1259"/>
              <a:gd name="T1" fmla="*/ 2147483646 h 889"/>
              <a:gd name="T2" fmla="*/ 2147483646 w 1259"/>
              <a:gd name="T3" fmla="*/ 2147483646 h 889"/>
              <a:gd name="T4" fmla="*/ 2147483646 w 1259"/>
              <a:gd name="T5" fmla="*/ 2147483646 h 889"/>
              <a:gd name="T6" fmla="*/ 2147483646 w 1259"/>
              <a:gd name="T7" fmla="*/ 2147483646 h 889"/>
              <a:gd name="T8" fmla="*/ 2147483646 w 1259"/>
              <a:gd name="T9" fmla="*/ 2147483646 h 889"/>
              <a:gd name="T10" fmla="*/ 2147483646 w 1259"/>
              <a:gd name="T11" fmla="*/ 2147483646 h 889"/>
              <a:gd name="T12" fmla="*/ 2147483646 w 1259"/>
              <a:gd name="T13" fmla="*/ 2147483646 h 889"/>
              <a:gd name="T14" fmla="*/ 2147483646 w 1259"/>
              <a:gd name="T15" fmla="*/ 2147483646 h 889"/>
              <a:gd name="T16" fmla="*/ 2147483646 w 1259"/>
              <a:gd name="T17" fmla="*/ 2147483646 h 889"/>
              <a:gd name="T18" fmla="*/ 2147483646 w 1259"/>
              <a:gd name="T19" fmla="*/ 2147483646 h 889"/>
              <a:gd name="T20" fmla="*/ 2147483646 w 1259"/>
              <a:gd name="T21" fmla="*/ 2147483646 h 889"/>
              <a:gd name="T22" fmla="*/ 2147483646 w 1259"/>
              <a:gd name="T23" fmla="*/ 2147483646 h 889"/>
              <a:gd name="T24" fmla="*/ 2147483646 w 1259"/>
              <a:gd name="T25" fmla="*/ 2147483646 h 889"/>
              <a:gd name="T26" fmla="*/ 2147483646 w 1259"/>
              <a:gd name="T27" fmla="*/ 2147483646 h 889"/>
              <a:gd name="T28" fmla="*/ 2147483646 w 1259"/>
              <a:gd name="T29" fmla="*/ 2147483646 h 889"/>
              <a:gd name="T30" fmla="*/ 2147483646 w 1259"/>
              <a:gd name="T31" fmla="*/ 2147483646 h 889"/>
              <a:gd name="T32" fmla="*/ 2147483646 w 1259"/>
              <a:gd name="T33" fmla="*/ 2147483646 h 889"/>
              <a:gd name="T34" fmla="*/ 2147483646 w 1259"/>
              <a:gd name="T35" fmla="*/ 2147483646 h 889"/>
              <a:gd name="T36" fmla="*/ 2147483646 w 1259"/>
              <a:gd name="T37" fmla="*/ 2147483646 h 889"/>
              <a:gd name="T38" fmla="*/ 2147483646 w 1259"/>
              <a:gd name="T39" fmla="*/ 2147483646 h 889"/>
              <a:gd name="T40" fmla="*/ 2147483646 w 1259"/>
              <a:gd name="T41" fmla="*/ 2147483646 h 889"/>
              <a:gd name="T42" fmla="*/ 2147483646 w 1259"/>
              <a:gd name="T43" fmla="*/ 2147483646 h 889"/>
              <a:gd name="T44" fmla="*/ 2147483646 w 1259"/>
              <a:gd name="T45" fmla="*/ 2147483646 h 889"/>
              <a:gd name="T46" fmla="*/ 2147483646 w 1259"/>
              <a:gd name="T47" fmla="*/ 2147483646 h 889"/>
              <a:gd name="T48" fmla="*/ 2147483646 w 1259"/>
              <a:gd name="T49" fmla="*/ 2147483646 h 889"/>
              <a:gd name="T50" fmla="*/ 2147483646 w 1259"/>
              <a:gd name="T51" fmla="*/ 2147483646 h 889"/>
              <a:gd name="T52" fmla="*/ 2147483646 w 1259"/>
              <a:gd name="T53" fmla="*/ 2147483646 h 889"/>
              <a:gd name="T54" fmla="*/ 2147483646 w 1259"/>
              <a:gd name="T55" fmla="*/ 2147483646 h 889"/>
              <a:gd name="T56" fmla="*/ 2147483646 w 1259"/>
              <a:gd name="T57" fmla="*/ 2147483646 h 889"/>
              <a:gd name="T58" fmla="*/ 2147483646 w 1259"/>
              <a:gd name="T59" fmla="*/ 2147483646 h 889"/>
              <a:gd name="T60" fmla="*/ 2147483646 w 1259"/>
              <a:gd name="T61" fmla="*/ 2147483646 h 889"/>
              <a:gd name="T62" fmla="*/ 2147483646 w 1259"/>
              <a:gd name="T63" fmla="*/ 2147483646 h 889"/>
              <a:gd name="T64" fmla="*/ 2147483646 w 1259"/>
              <a:gd name="T65" fmla="*/ 2147483646 h 889"/>
              <a:gd name="T66" fmla="*/ 2147483646 w 1259"/>
              <a:gd name="T67" fmla="*/ 2147483646 h 889"/>
              <a:gd name="T68" fmla="*/ 2147483646 w 1259"/>
              <a:gd name="T69" fmla="*/ 0 h 889"/>
              <a:gd name="T70" fmla="*/ 2147483646 w 1259"/>
              <a:gd name="T71" fmla="*/ 2147483646 h 889"/>
              <a:gd name="T72" fmla="*/ 2147483646 w 1259"/>
              <a:gd name="T73" fmla="*/ 2147483646 h 889"/>
              <a:gd name="T74" fmla="*/ 2147483646 w 1259"/>
              <a:gd name="T75" fmla="*/ 2147483646 h 889"/>
              <a:gd name="T76" fmla="*/ 2147483646 w 1259"/>
              <a:gd name="T77" fmla="*/ 2147483646 h 889"/>
              <a:gd name="T78" fmla="*/ 2147483646 w 1259"/>
              <a:gd name="T79" fmla="*/ 2147483646 h 889"/>
              <a:gd name="T80" fmla="*/ 2147483646 w 1259"/>
              <a:gd name="T81" fmla="*/ 2147483646 h 889"/>
              <a:gd name="T82" fmla="*/ 2147483646 w 1259"/>
              <a:gd name="T83" fmla="*/ 2147483646 h 889"/>
              <a:gd name="T84" fmla="*/ 2147483646 w 1259"/>
              <a:gd name="T85" fmla="*/ 2147483646 h 889"/>
              <a:gd name="T86" fmla="*/ 2147483646 w 1259"/>
              <a:gd name="T87" fmla="*/ 2147483646 h 889"/>
              <a:gd name="T88" fmla="*/ 2147483646 w 1259"/>
              <a:gd name="T89" fmla="*/ 2147483646 h 889"/>
              <a:gd name="T90" fmla="*/ 2147483646 w 1259"/>
              <a:gd name="T91" fmla="*/ 2147483646 h 889"/>
              <a:gd name="T92" fmla="*/ 2147483646 w 1259"/>
              <a:gd name="T93" fmla="*/ 2147483646 h 889"/>
              <a:gd name="T94" fmla="*/ 2147483646 w 1259"/>
              <a:gd name="T95" fmla="*/ 2147483646 h 889"/>
              <a:gd name="T96" fmla="*/ 2147483646 w 1259"/>
              <a:gd name="T97" fmla="*/ 2147483646 h 889"/>
              <a:gd name="T98" fmla="*/ 2147483646 w 1259"/>
              <a:gd name="T99" fmla="*/ 2147483646 h 889"/>
              <a:gd name="T100" fmla="*/ 2147483646 w 1259"/>
              <a:gd name="T101" fmla="*/ 2147483646 h 889"/>
              <a:gd name="T102" fmla="*/ 2147483646 w 1259"/>
              <a:gd name="T103" fmla="*/ 2147483646 h 889"/>
              <a:gd name="T104" fmla="*/ 2147483646 w 1259"/>
              <a:gd name="T105" fmla="*/ 2147483646 h 889"/>
              <a:gd name="T106" fmla="*/ 2147483646 w 1259"/>
              <a:gd name="T107" fmla="*/ 2147483646 h 889"/>
              <a:gd name="T108" fmla="*/ 2147483646 w 1259"/>
              <a:gd name="T109" fmla="*/ 2147483646 h 889"/>
              <a:gd name="T110" fmla="*/ 2147483646 w 1259"/>
              <a:gd name="T111" fmla="*/ 2147483646 h 889"/>
              <a:gd name="T112" fmla="*/ 0 w 1259"/>
              <a:gd name="T113" fmla="*/ 2147483646 h 889"/>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259"/>
              <a:gd name="T172" fmla="*/ 0 h 889"/>
              <a:gd name="T173" fmla="*/ 1259 w 1259"/>
              <a:gd name="T174" fmla="*/ 889 h 889"/>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259" h="889">
                <a:moveTo>
                  <a:pt x="0" y="492"/>
                </a:moveTo>
                <a:lnTo>
                  <a:pt x="16" y="525"/>
                </a:lnTo>
                <a:lnTo>
                  <a:pt x="113" y="515"/>
                </a:lnTo>
                <a:lnTo>
                  <a:pt x="155" y="534"/>
                </a:lnTo>
                <a:lnTo>
                  <a:pt x="162" y="598"/>
                </a:lnTo>
                <a:lnTo>
                  <a:pt x="195" y="637"/>
                </a:lnTo>
                <a:lnTo>
                  <a:pt x="195" y="655"/>
                </a:lnTo>
                <a:lnTo>
                  <a:pt x="170" y="663"/>
                </a:lnTo>
                <a:lnTo>
                  <a:pt x="309" y="718"/>
                </a:lnTo>
                <a:lnTo>
                  <a:pt x="398" y="713"/>
                </a:lnTo>
                <a:lnTo>
                  <a:pt x="486" y="767"/>
                </a:lnTo>
                <a:lnTo>
                  <a:pt x="681" y="792"/>
                </a:lnTo>
                <a:lnTo>
                  <a:pt x="706" y="784"/>
                </a:lnTo>
                <a:lnTo>
                  <a:pt x="732" y="792"/>
                </a:lnTo>
                <a:lnTo>
                  <a:pt x="771" y="833"/>
                </a:lnTo>
                <a:lnTo>
                  <a:pt x="836" y="840"/>
                </a:lnTo>
                <a:lnTo>
                  <a:pt x="876" y="889"/>
                </a:lnTo>
                <a:lnTo>
                  <a:pt x="895" y="864"/>
                </a:lnTo>
                <a:lnTo>
                  <a:pt x="903" y="775"/>
                </a:lnTo>
                <a:lnTo>
                  <a:pt x="919" y="760"/>
                </a:lnTo>
                <a:lnTo>
                  <a:pt x="1040" y="727"/>
                </a:lnTo>
                <a:lnTo>
                  <a:pt x="1105" y="760"/>
                </a:lnTo>
                <a:lnTo>
                  <a:pt x="1136" y="704"/>
                </a:lnTo>
                <a:lnTo>
                  <a:pt x="1112" y="663"/>
                </a:lnTo>
                <a:lnTo>
                  <a:pt x="1168" y="550"/>
                </a:lnTo>
                <a:lnTo>
                  <a:pt x="1176" y="291"/>
                </a:lnTo>
                <a:lnTo>
                  <a:pt x="1195" y="243"/>
                </a:lnTo>
                <a:lnTo>
                  <a:pt x="1210" y="235"/>
                </a:lnTo>
                <a:lnTo>
                  <a:pt x="1227" y="193"/>
                </a:lnTo>
                <a:lnTo>
                  <a:pt x="1259" y="169"/>
                </a:lnTo>
                <a:lnTo>
                  <a:pt x="1250" y="146"/>
                </a:lnTo>
                <a:lnTo>
                  <a:pt x="1210" y="114"/>
                </a:lnTo>
                <a:lnTo>
                  <a:pt x="1210" y="40"/>
                </a:lnTo>
                <a:lnTo>
                  <a:pt x="1187" y="8"/>
                </a:lnTo>
                <a:lnTo>
                  <a:pt x="1161" y="0"/>
                </a:lnTo>
                <a:lnTo>
                  <a:pt x="1088" y="40"/>
                </a:lnTo>
                <a:lnTo>
                  <a:pt x="1065" y="97"/>
                </a:lnTo>
                <a:lnTo>
                  <a:pt x="1006" y="114"/>
                </a:lnTo>
                <a:lnTo>
                  <a:pt x="934" y="105"/>
                </a:lnTo>
                <a:lnTo>
                  <a:pt x="876" y="138"/>
                </a:lnTo>
                <a:lnTo>
                  <a:pt x="763" y="122"/>
                </a:lnTo>
                <a:lnTo>
                  <a:pt x="739" y="129"/>
                </a:lnTo>
                <a:lnTo>
                  <a:pt x="698" y="169"/>
                </a:lnTo>
                <a:lnTo>
                  <a:pt x="624" y="129"/>
                </a:lnTo>
                <a:lnTo>
                  <a:pt x="552" y="138"/>
                </a:lnTo>
                <a:lnTo>
                  <a:pt x="511" y="122"/>
                </a:lnTo>
                <a:lnTo>
                  <a:pt x="472" y="129"/>
                </a:lnTo>
                <a:lnTo>
                  <a:pt x="398" y="122"/>
                </a:lnTo>
                <a:lnTo>
                  <a:pt x="349" y="153"/>
                </a:lnTo>
                <a:lnTo>
                  <a:pt x="332" y="186"/>
                </a:lnTo>
                <a:lnTo>
                  <a:pt x="299" y="193"/>
                </a:lnTo>
                <a:lnTo>
                  <a:pt x="250" y="178"/>
                </a:lnTo>
                <a:lnTo>
                  <a:pt x="155" y="217"/>
                </a:lnTo>
                <a:lnTo>
                  <a:pt x="89" y="355"/>
                </a:lnTo>
                <a:lnTo>
                  <a:pt x="38" y="387"/>
                </a:lnTo>
                <a:lnTo>
                  <a:pt x="38" y="413"/>
                </a:lnTo>
                <a:lnTo>
                  <a:pt x="0" y="492"/>
                </a:lnTo>
                <a:close/>
              </a:path>
            </a:pathLst>
          </a:custGeom>
          <a:solidFill>
            <a:srgbClr val="FF9933"/>
          </a:solidFill>
          <a:ln w="12700" cap="flat" cmpd="sng">
            <a:solidFill>
              <a:schemeClr val="bg1"/>
            </a:solidFill>
            <a:prstDash val="solid"/>
            <a:round/>
            <a:headEnd type="none" w="med" len="med"/>
            <a:tailEnd type="none" w="med" len="med"/>
          </a:ln>
        </p:spPr>
        <p:txBody>
          <a:bodyPr lIns="42203" rIns="42203" anchor="ctr"/>
          <a:lstStyle/>
          <a:p>
            <a:endParaRPr lang="en-US" sz="1662">
              <a:solidFill>
                <a:srgbClr val="000000"/>
              </a:solidFill>
              <a:latin typeface="Arial"/>
            </a:endParaRPr>
          </a:p>
        </p:txBody>
      </p:sp>
      <p:sp>
        <p:nvSpPr>
          <p:cNvPr id="145" name="Freeform 16"/>
          <p:cNvSpPr>
            <a:spLocks/>
          </p:cNvSpPr>
          <p:nvPr/>
        </p:nvSpPr>
        <p:spPr bwMode="auto">
          <a:xfrm>
            <a:off x="8175804" y="4213471"/>
            <a:ext cx="335651" cy="489653"/>
          </a:xfrm>
          <a:custGeom>
            <a:avLst/>
            <a:gdLst>
              <a:gd name="T0" fmla="*/ 0 w 756"/>
              <a:gd name="T1" fmla="*/ 2147483646 h 1130"/>
              <a:gd name="T2" fmla="*/ 2147483646 w 756"/>
              <a:gd name="T3" fmla="*/ 2147483646 h 1130"/>
              <a:gd name="T4" fmla="*/ 2147483646 w 756"/>
              <a:gd name="T5" fmla="*/ 2147483646 h 1130"/>
              <a:gd name="T6" fmla="*/ 2147483646 w 756"/>
              <a:gd name="T7" fmla="*/ 2147483646 h 1130"/>
              <a:gd name="T8" fmla="*/ 2147483646 w 756"/>
              <a:gd name="T9" fmla="*/ 2147483646 h 1130"/>
              <a:gd name="T10" fmla="*/ 2147483646 w 756"/>
              <a:gd name="T11" fmla="*/ 2147483646 h 1130"/>
              <a:gd name="T12" fmla="*/ 2147483646 w 756"/>
              <a:gd name="T13" fmla="*/ 2147483646 h 1130"/>
              <a:gd name="T14" fmla="*/ 2147483646 w 756"/>
              <a:gd name="T15" fmla="*/ 2147483646 h 1130"/>
              <a:gd name="T16" fmla="*/ 2147483646 w 756"/>
              <a:gd name="T17" fmla="*/ 2147483646 h 1130"/>
              <a:gd name="T18" fmla="*/ 2147483646 w 756"/>
              <a:gd name="T19" fmla="*/ 2147483646 h 1130"/>
              <a:gd name="T20" fmla="*/ 2147483646 w 756"/>
              <a:gd name="T21" fmla="*/ 2147483646 h 1130"/>
              <a:gd name="T22" fmla="*/ 2147483646 w 756"/>
              <a:gd name="T23" fmla="*/ 2147483646 h 1130"/>
              <a:gd name="T24" fmla="*/ 2147483646 w 756"/>
              <a:gd name="T25" fmla="*/ 2147483646 h 1130"/>
              <a:gd name="T26" fmla="*/ 2147483646 w 756"/>
              <a:gd name="T27" fmla="*/ 2147483646 h 1130"/>
              <a:gd name="T28" fmla="*/ 2147483646 w 756"/>
              <a:gd name="T29" fmla="*/ 2147483646 h 1130"/>
              <a:gd name="T30" fmla="*/ 2147483646 w 756"/>
              <a:gd name="T31" fmla="*/ 2147483646 h 1130"/>
              <a:gd name="T32" fmla="*/ 2147483646 w 756"/>
              <a:gd name="T33" fmla="*/ 2147483646 h 1130"/>
              <a:gd name="T34" fmla="*/ 2147483646 w 756"/>
              <a:gd name="T35" fmla="*/ 2147483646 h 1130"/>
              <a:gd name="T36" fmla="*/ 2147483646 w 756"/>
              <a:gd name="T37" fmla="*/ 2147483646 h 1130"/>
              <a:gd name="T38" fmla="*/ 2147483646 w 756"/>
              <a:gd name="T39" fmla="*/ 2147483646 h 1130"/>
              <a:gd name="T40" fmla="*/ 2147483646 w 756"/>
              <a:gd name="T41" fmla="*/ 2147483646 h 1130"/>
              <a:gd name="T42" fmla="*/ 2147483646 w 756"/>
              <a:gd name="T43" fmla="*/ 2147483646 h 1130"/>
              <a:gd name="T44" fmla="*/ 2147483646 w 756"/>
              <a:gd name="T45" fmla="*/ 2147483646 h 1130"/>
              <a:gd name="T46" fmla="*/ 2147483646 w 756"/>
              <a:gd name="T47" fmla="*/ 2147483646 h 1130"/>
              <a:gd name="T48" fmla="*/ 2147483646 w 756"/>
              <a:gd name="T49" fmla="*/ 2147483646 h 1130"/>
              <a:gd name="T50" fmla="*/ 2147483646 w 756"/>
              <a:gd name="T51" fmla="*/ 2147483646 h 1130"/>
              <a:gd name="T52" fmla="*/ 2147483646 w 756"/>
              <a:gd name="T53" fmla="*/ 2147483646 h 1130"/>
              <a:gd name="T54" fmla="*/ 2147483646 w 756"/>
              <a:gd name="T55" fmla="*/ 2147483646 h 1130"/>
              <a:gd name="T56" fmla="*/ 2147483646 w 756"/>
              <a:gd name="T57" fmla="*/ 2147483646 h 1130"/>
              <a:gd name="T58" fmla="*/ 2147483646 w 756"/>
              <a:gd name="T59" fmla="*/ 2147483646 h 1130"/>
              <a:gd name="T60" fmla="*/ 2147483646 w 756"/>
              <a:gd name="T61" fmla="*/ 2147483646 h 1130"/>
              <a:gd name="T62" fmla="*/ 2147483646 w 756"/>
              <a:gd name="T63" fmla="*/ 2147483646 h 1130"/>
              <a:gd name="T64" fmla="*/ 2147483646 w 756"/>
              <a:gd name="T65" fmla="*/ 2147483646 h 1130"/>
              <a:gd name="T66" fmla="*/ 2147483646 w 756"/>
              <a:gd name="T67" fmla="*/ 2147483646 h 1130"/>
              <a:gd name="T68" fmla="*/ 2147483646 w 756"/>
              <a:gd name="T69" fmla="*/ 2147483646 h 1130"/>
              <a:gd name="T70" fmla="*/ 2147483646 w 756"/>
              <a:gd name="T71" fmla="*/ 2147483646 h 1130"/>
              <a:gd name="T72" fmla="*/ 2147483646 w 756"/>
              <a:gd name="T73" fmla="*/ 2147483646 h 1130"/>
              <a:gd name="T74" fmla="*/ 2147483646 w 756"/>
              <a:gd name="T75" fmla="*/ 2147483646 h 1130"/>
              <a:gd name="T76" fmla="*/ 2147483646 w 756"/>
              <a:gd name="T77" fmla="*/ 2147483646 h 1130"/>
              <a:gd name="T78" fmla="*/ 2147483646 w 756"/>
              <a:gd name="T79" fmla="*/ 2147483646 h 1130"/>
              <a:gd name="T80" fmla="*/ 2147483646 w 756"/>
              <a:gd name="T81" fmla="*/ 2147483646 h 1130"/>
              <a:gd name="T82" fmla="*/ 2147483646 w 756"/>
              <a:gd name="T83" fmla="*/ 2147483646 h 1130"/>
              <a:gd name="T84" fmla="*/ 2147483646 w 756"/>
              <a:gd name="T85" fmla="*/ 2147483646 h 1130"/>
              <a:gd name="T86" fmla="*/ 2147483646 w 756"/>
              <a:gd name="T87" fmla="*/ 2147483646 h 1130"/>
              <a:gd name="T88" fmla="*/ 2147483646 w 756"/>
              <a:gd name="T89" fmla="*/ 2147483646 h 1130"/>
              <a:gd name="T90" fmla="*/ 2147483646 w 756"/>
              <a:gd name="T91" fmla="*/ 2147483646 h 1130"/>
              <a:gd name="T92" fmla="*/ 2147483646 w 756"/>
              <a:gd name="T93" fmla="*/ 2147483646 h 1130"/>
              <a:gd name="T94" fmla="*/ 2147483646 w 756"/>
              <a:gd name="T95" fmla="*/ 0 h 1130"/>
              <a:gd name="T96" fmla="*/ 2147483646 w 756"/>
              <a:gd name="T97" fmla="*/ 0 h 1130"/>
              <a:gd name="T98" fmla="*/ 2147483646 w 756"/>
              <a:gd name="T99" fmla="*/ 2147483646 h 1130"/>
              <a:gd name="T100" fmla="*/ 2147483646 w 756"/>
              <a:gd name="T101" fmla="*/ 2147483646 h 1130"/>
              <a:gd name="T102" fmla="*/ 2147483646 w 756"/>
              <a:gd name="T103" fmla="*/ 2147483646 h 1130"/>
              <a:gd name="T104" fmla="*/ 2147483646 w 756"/>
              <a:gd name="T105" fmla="*/ 2147483646 h 1130"/>
              <a:gd name="T106" fmla="*/ 2147483646 w 756"/>
              <a:gd name="T107" fmla="*/ 2147483646 h 1130"/>
              <a:gd name="T108" fmla="*/ 2147483646 w 756"/>
              <a:gd name="T109" fmla="*/ 2147483646 h 1130"/>
              <a:gd name="T110" fmla="*/ 2147483646 w 756"/>
              <a:gd name="T111" fmla="*/ 2147483646 h 1130"/>
              <a:gd name="T112" fmla="*/ 2147483646 w 756"/>
              <a:gd name="T113" fmla="*/ 2147483646 h 1130"/>
              <a:gd name="T114" fmla="*/ 2147483646 w 756"/>
              <a:gd name="T115" fmla="*/ 2147483646 h 1130"/>
              <a:gd name="T116" fmla="*/ 2147483646 w 756"/>
              <a:gd name="T117" fmla="*/ 2147483646 h 1130"/>
              <a:gd name="T118" fmla="*/ 2147483646 w 756"/>
              <a:gd name="T119" fmla="*/ 2147483646 h 1130"/>
              <a:gd name="T120" fmla="*/ 0 w 756"/>
              <a:gd name="T121" fmla="*/ 2147483646 h 113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56"/>
              <a:gd name="T184" fmla="*/ 0 h 1130"/>
              <a:gd name="T185" fmla="*/ 756 w 756"/>
              <a:gd name="T186" fmla="*/ 1130 h 1130"/>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56" h="1130">
                <a:moveTo>
                  <a:pt x="0" y="807"/>
                </a:moveTo>
                <a:lnTo>
                  <a:pt x="19" y="889"/>
                </a:lnTo>
                <a:lnTo>
                  <a:pt x="74" y="913"/>
                </a:lnTo>
                <a:lnTo>
                  <a:pt x="66" y="970"/>
                </a:lnTo>
                <a:lnTo>
                  <a:pt x="34" y="1026"/>
                </a:lnTo>
                <a:lnTo>
                  <a:pt x="24" y="1076"/>
                </a:lnTo>
                <a:lnTo>
                  <a:pt x="51" y="1130"/>
                </a:lnTo>
                <a:lnTo>
                  <a:pt x="91" y="1122"/>
                </a:lnTo>
                <a:lnTo>
                  <a:pt x="133" y="1099"/>
                </a:lnTo>
                <a:lnTo>
                  <a:pt x="164" y="1099"/>
                </a:lnTo>
                <a:lnTo>
                  <a:pt x="187" y="1076"/>
                </a:lnTo>
                <a:lnTo>
                  <a:pt x="295" y="1059"/>
                </a:lnTo>
                <a:lnTo>
                  <a:pt x="359" y="1026"/>
                </a:lnTo>
                <a:lnTo>
                  <a:pt x="391" y="986"/>
                </a:lnTo>
                <a:lnTo>
                  <a:pt x="432" y="978"/>
                </a:lnTo>
                <a:lnTo>
                  <a:pt x="448" y="938"/>
                </a:lnTo>
                <a:lnTo>
                  <a:pt x="481" y="913"/>
                </a:lnTo>
                <a:lnTo>
                  <a:pt x="571" y="905"/>
                </a:lnTo>
                <a:lnTo>
                  <a:pt x="587" y="872"/>
                </a:lnTo>
                <a:lnTo>
                  <a:pt x="562" y="857"/>
                </a:lnTo>
                <a:lnTo>
                  <a:pt x="578" y="824"/>
                </a:lnTo>
                <a:lnTo>
                  <a:pt x="562" y="759"/>
                </a:lnTo>
                <a:lnTo>
                  <a:pt x="571" y="744"/>
                </a:lnTo>
                <a:lnTo>
                  <a:pt x="644" y="751"/>
                </a:lnTo>
                <a:lnTo>
                  <a:pt x="652" y="702"/>
                </a:lnTo>
                <a:lnTo>
                  <a:pt x="692" y="688"/>
                </a:lnTo>
                <a:lnTo>
                  <a:pt x="700" y="669"/>
                </a:lnTo>
                <a:lnTo>
                  <a:pt x="677" y="646"/>
                </a:lnTo>
                <a:lnTo>
                  <a:pt x="700" y="598"/>
                </a:lnTo>
                <a:lnTo>
                  <a:pt x="677" y="581"/>
                </a:lnTo>
                <a:lnTo>
                  <a:pt x="700" y="540"/>
                </a:lnTo>
                <a:lnTo>
                  <a:pt x="668" y="508"/>
                </a:lnTo>
                <a:lnTo>
                  <a:pt x="700" y="445"/>
                </a:lnTo>
                <a:lnTo>
                  <a:pt x="686" y="388"/>
                </a:lnTo>
                <a:lnTo>
                  <a:pt x="756" y="364"/>
                </a:lnTo>
                <a:lnTo>
                  <a:pt x="731" y="331"/>
                </a:lnTo>
                <a:lnTo>
                  <a:pt x="731" y="299"/>
                </a:lnTo>
                <a:lnTo>
                  <a:pt x="686" y="250"/>
                </a:lnTo>
                <a:lnTo>
                  <a:pt x="610" y="266"/>
                </a:lnTo>
                <a:lnTo>
                  <a:pt x="578" y="233"/>
                </a:lnTo>
                <a:lnTo>
                  <a:pt x="587" y="170"/>
                </a:lnTo>
                <a:lnTo>
                  <a:pt x="562" y="162"/>
                </a:lnTo>
                <a:lnTo>
                  <a:pt x="538" y="96"/>
                </a:lnTo>
                <a:lnTo>
                  <a:pt x="498" y="72"/>
                </a:lnTo>
                <a:lnTo>
                  <a:pt x="439" y="80"/>
                </a:lnTo>
                <a:lnTo>
                  <a:pt x="319" y="40"/>
                </a:lnTo>
                <a:lnTo>
                  <a:pt x="246" y="32"/>
                </a:lnTo>
                <a:lnTo>
                  <a:pt x="187" y="0"/>
                </a:lnTo>
                <a:lnTo>
                  <a:pt x="164" y="0"/>
                </a:lnTo>
                <a:lnTo>
                  <a:pt x="156" y="32"/>
                </a:lnTo>
                <a:lnTo>
                  <a:pt x="180" y="89"/>
                </a:lnTo>
                <a:lnTo>
                  <a:pt x="164" y="119"/>
                </a:lnTo>
                <a:lnTo>
                  <a:pt x="213" y="217"/>
                </a:lnTo>
                <a:lnTo>
                  <a:pt x="204" y="275"/>
                </a:lnTo>
                <a:lnTo>
                  <a:pt x="227" y="454"/>
                </a:lnTo>
                <a:lnTo>
                  <a:pt x="213" y="494"/>
                </a:lnTo>
                <a:lnTo>
                  <a:pt x="187" y="655"/>
                </a:lnTo>
                <a:lnTo>
                  <a:pt x="146" y="702"/>
                </a:lnTo>
                <a:lnTo>
                  <a:pt x="66" y="744"/>
                </a:lnTo>
                <a:lnTo>
                  <a:pt x="43" y="784"/>
                </a:lnTo>
                <a:lnTo>
                  <a:pt x="0" y="807"/>
                </a:lnTo>
                <a:close/>
              </a:path>
            </a:pathLst>
          </a:custGeom>
          <a:solidFill>
            <a:schemeClr val="bg1">
              <a:lumMod val="85000"/>
            </a:schemeClr>
          </a:solidFill>
          <a:ln w="12700" cap="flat" cmpd="sng">
            <a:solidFill>
              <a:schemeClr val="bg1"/>
            </a:solidFill>
            <a:prstDash val="solid"/>
            <a:round/>
            <a:headEnd type="none" w="med" len="med"/>
            <a:tailEnd type="none" w="med" len="med"/>
          </a:ln>
        </p:spPr>
        <p:txBody>
          <a:bodyPr lIns="42203" rIns="42203"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2" b="0" i="0" u="none" strike="noStrike" kern="1200" cap="none" spc="0" normalizeH="0" baseline="0" noProof="0">
              <a:ln>
                <a:noFill/>
              </a:ln>
              <a:solidFill>
                <a:srgbClr val="000000"/>
              </a:solidFill>
              <a:effectLst/>
              <a:uLnTx/>
              <a:uFillTx/>
              <a:latin typeface="Arial"/>
              <a:ea typeface="+mn-ea"/>
              <a:cs typeface="+mn-cs"/>
            </a:endParaRPr>
          </a:p>
        </p:txBody>
      </p:sp>
      <p:sp>
        <p:nvSpPr>
          <p:cNvPr id="146" name="Freeform 18"/>
          <p:cNvSpPr>
            <a:spLocks/>
          </p:cNvSpPr>
          <p:nvPr/>
        </p:nvSpPr>
        <p:spPr bwMode="auto">
          <a:xfrm>
            <a:off x="7525794" y="4102413"/>
            <a:ext cx="410691" cy="426048"/>
          </a:xfrm>
          <a:custGeom>
            <a:avLst/>
            <a:gdLst>
              <a:gd name="T0" fmla="*/ 0 w 927"/>
              <a:gd name="T1" fmla="*/ 2147483646 h 983"/>
              <a:gd name="T2" fmla="*/ 2147483646 w 927"/>
              <a:gd name="T3" fmla="*/ 2147483646 h 983"/>
              <a:gd name="T4" fmla="*/ 2147483646 w 927"/>
              <a:gd name="T5" fmla="*/ 2147483646 h 983"/>
              <a:gd name="T6" fmla="*/ 2147483646 w 927"/>
              <a:gd name="T7" fmla="*/ 2147483646 h 983"/>
              <a:gd name="T8" fmla="*/ 2147483646 w 927"/>
              <a:gd name="T9" fmla="*/ 2147483646 h 983"/>
              <a:gd name="T10" fmla="*/ 2147483646 w 927"/>
              <a:gd name="T11" fmla="*/ 2147483646 h 983"/>
              <a:gd name="T12" fmla="*/ 2147483646 w 927"/>
              <a:gd name="T13" fmla="*/ 2147483646 h 983"/>
              <a:gd name="T14" fmla="*/ 2147483646 w 927"/>
              <a:gd name="T15" fmla="*/ 2147483646 h 983"/>
              <a:gd name="T16" fmla="*/ 2147483646 w 927"/>
              <a:gd name="T17" fmla="*/ 2147483646 h 983"/>
              <a:gd name="T18" fmla="*/ 2147483646 w 927"/>
              <a:gd name="T19" fmla="*/ 2147483646 h 983"/>
              <a:gd name="T20" fmla="*/ 2147483646 w 927"/>
              <a:gd name="T21" fmla="*/ 2147483646 h 983"/>
              <a:gd name="T22" fmla="*/ 2147483646 w 927"/>
              <a:gd name="T23" fmla="*/ 2147483646 h 983"/>
              <a:gd name="T24" fmla="*/ 2147483646 w 927"/>
              <a:gd name="T25" fmla="*/ 2147483646 h 983"/>
              <a:gd name="T26" fmla="*/ 2147483646 w 927"/>
              <a:gd name="T27" fmla="*/ 2147483646 h 983"/>
              <a:gd name="T28" fmla="*/ 2147483646 w 927"/>
              <a:gd name="T29" fmla="*/ 2147483646 h 983"/>
              <a:gd name="T30" fmla="*/ 2147483646 w 927"/>
              <a:gd name="T31" fmla="*/ 2147483646 h 983"/>
              <a:gd name="T32" fmla="*/ 2147483646 w 927"/>
              <a:gd name="T33" fmla="*/ 2147483646 h 983"/>
              <a:gd name="T34" fmla="*/ 2147483646 w 927"/>
              <a:gd name="T35" fmla="*/ 2147483646 h 983"/>
              <a:gd name="T36" fmla="*/ 2147483646 w 927"/>
              <a:gd name="T37" fmla="*/ 2147483646 h 983"/>
              <a:gd name="T38" fmla="*/ 2147483646 w 927"/>
              <a:gd name="T39" fmla="*/ 2147483646 h 983"/>
              <a:gd name="T40" fmla="*/ 2147483646 w 927"/>
              <a:gd name="T41" fmla="*/ 2147483646 h 983"/>
              <a:gd name="T42" fmla="*/ 2147483646 w 927"/>
              <a:gd name="T43" fmla="*/ 2147483646 h 983"/>
              <a:gd name="T44" fmla="*/ 2147483646 w 927"/>
              <a:gd name="T45" fmla="*/ 2147483646 h 983"/>
              <a:gd name="T46" fmla="*/ 2147483646 w 927"/>
              <a:gd name="T47" fmla="*/ 2147483646 h 983"/>
              <a:gd name="T48" fmla="*/ 2147483646 w 927"/>
              <a:gd name="T49" fmla="*/ 2147483646 h 983"/>
              <a:gd name="T50" fmla="*/ 2147483646 w 927"/>
              <a:gd name="T51" fmla="*/ 2147483646 h 983"/>
              <a:gd name="T52" fmla="*/ 2147483646 w 927"/>
              <a:gd name="T53" fmla="*/ 2147483646 h 983"/>
              <a:gd name="T54" fmla="*/ 2147483646 w 927"/>
              <a:gd name="T55" fmla="*/ 2147483646 h 983"/>
              <a:gd name="T56" fmla="*/ 2147483646 w 927"/>
              <a:gd name="T57" fmla="*/ 2147483646 h 983"/>
              <a:gd name="T58" fmla="*/ 2147483646 w 927"/>
              <a:gd name="T59" fmla="*/ 2147483646 h 983"/>
              <a:gd name="T60" fmla="*/ 2147483646 w 927"/>
              <a:gd name="T61" fmla="*/ 2147483646 h 983"/>
              <a:gd name="T62" fmla="*/ 2147483646 w 927"/>
              <a:gd name="T63" fmla="*/ 2147483646 h 983"/>
              <a:gd name="T64" fmla="*/ 2147483646 w 927"/>
              <a:gd name="T65" fmla="*/ 2147483646 h 983"/>
              <a:gd name="T66" fmla="*/ 2147483646 w 927"/>
              <a:gd name="T67" fmla="*/ 2147483646 h 983"/>
              <a:gd name="T68" fmla="*/ 2147483646 w 927"/>
              <a:gd name="T69" fmla="*/ 2147483646 h 983"/>
              <a:gd name="T70" fmla="*/ 2147483646 w 927"/>
              <a:gd name="T71" fmla="*/ 2147483646 h 983"/>
              <a:gd name="T72" fmla="*/ 2147483646 w 927"/>
              <a:gd name="T73" fmla="*/ 2147483646 h 983"/>
              <a:gd name="T74" fmla="*/ 2147483646 w 927"/>
              <a:gd name="T75" fmla="*/ 2147483646 h 983"/>
              <a:gd name="T76" fmla="*/ 2147483646 w 927"/>
              <a:gd name="T77" fmla="*/ 2147483646 h 983"/>
              <a:gd name="T78" fmla="*/ 2147483646 w 927"/>
              <a:gd name="T79" fmla="*/ 0 h 983"/>
              <a:gd name="T80" fmla="*/ 2147483646 w 927"/>
              <a:gd name="T81" fmla="*/ 2147483646 h 983"/>
              <a:gd name="T82" fmla="*/ 2147483646 w 927"/>
              <a:gd name="T83" fmla="*/ 2147483646 h 983"/>
              <a:gd name="T84" fmla="*/ 2147483646 w 927"/>
              <a:gd name="T85" fmla="*/ 2147483646 h 983"/>
              <a:gd name="T86" fmla="*/ 2147483646 w 927"/>
              <a:gd name="T87" fmla="*/ 2147483646 h 983"/>
              <a:gd name="T88" fmla="*/ 2147483646 w 927"/>
              <a:gd name="T89" fmla="*/ 2147483646 h 983"/>
              <a:gd name="T90" fmla="*/ 2147483646 w 927"/>
              <a:gd name="T91" fmla="*/ 2147483646 h 983"/>
              <a:gd name="T92" fmla="*/ 2147483646 w 927"/>
              <a:gd name="T93" fmla="*/ 2147483646 h 983"/>
              <a:gd name="T94" fmla="*/ 2147483646 w 927"/>
              <a:gd name="T95" fmla="*/ 2147483646 h 983"/>
              <a:gd name="T96" fmla="*/ 2147483646 w 927"/>
              <a:gd name="T97" fmla="*/ 2147483646 h 983"/>
              <a:gd name="T98" fmla="*/ 2147483646 w 927"/>
              <a:gd name="T99" fmla="*/ 2147483646 h 983"/>
              <a:gd name="T100" fmla="*/ 2147483646 w 927"/>
              <a:gd name="T101" fmla="*/ 2147483646 h 983"/>
              <a:gd name="T102" fmla="*/ 2147483646 w 927"/>
              <a:gd name="T103" fmla="*/ 2147483646 h 983"/>
              <a:gd name="T104" fmla="*/ 2147483646 w 927"/>
              <a:gd name="T105" fmla="*/ 2147483646 h 983"/>
              <a:gd name="T106" fmla="*/ 0 w 927"/>
              <a:gd name="T107" fmla="*/ 2147483646 h 98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27"/>
              <a:gd name="T163" fmla="*/ 0 h 983"/>
              <a:gd name="T164" fmla="*/ 927 w 927"/>
              <a:gd name="T165" fmla="*/ 983 h 98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27" h="983">
                <a:moveTo>
                  <a:pt x="0" y="580"/>
                </a:moveTo>
                <a:lnTo>
                  <a:pt x="25" y="596"/>
                </a:lnTo>
                <a:lnTo>
                  <a:pt x="83" y="604"/>
                </a:lnTo>
                <a:lnTo>
                  <a:pt x="124" y="596"/>
                </a:lnTo>
                <a:lnTo>
                  <a:pt x="220" y="619"/>
                </a:lnTo>
                <a:lnTo>
                  <a:pt x="286" y="701"/>
                </a:lnTo>
                <a:lnTo>
                  <a:pt x="423" y="781"/>
                </a:lnTo>
                <a:lnTo>
                  <a:pt x="450" y="813"/>
                </a:lnTo>
                <a:lnTo>
                  <a:pt x="441" y="830"/>
                </a:lnTo>
                <a:lnTo>
                  <a:pt x="367" y="821"/>
                </a:lnTo>
                <a:lnTo>
                  <a:pt x="351" y="830"/>
                </a:lnTo>
                <a:lnTo>
                  <a:pt x="337" y="878"/>
                </a:lnTo>
                <a:lnTo>
                  <a:pt x="343" y="919"/>
                </a:lnTo>
                <a:lnTo>
                  <a:pt x="506" y="983"/>
                </a:lnTo>
                <a:lnTo>
                  <a:pt x="596" y="961"/>
                </a:lnTo>
                <a:lnTo>
                  <a:pt x="612" y="942"/>
                </a:lnTo>
                <a:lnTo>
                  <a:pt x="627" y="878"/>
                </a:lnTo>
                <a:lnTo>
                  <a:pt x="587" y="854"/>
                </a:lnTo>
                <a:lnTo>
                  <a:pt x="578" y="759"/>
                </a:lnTo>
                <a:lnTo>
                  <a:pt x="627" y="691"/>
                </a:lnTo>
                <a:lnTo>
                  <a:pt x="627" y="604"/>
                </a:lnTo>
                <a:lnTo>
                  <a:pt x="710" y="490"/>
                </a:lnTo>
                <a:lnTo>
                  <a:pt x="815" y="387"/>
                </a:lnTo>
                <a:lnTo>
                  <a:pt x="847" y="378"/>
                </a:lnTo>
                <a:lnTo>
                  <a:pt x="872" y="369"/>
                </a:lnTo>
                <a:lnTo>
                  <a:pt x="896" y="273"/>
                </a:lnTo>
                <a:lnTo>
                  <a:pt x="927" y="257"/>
                </a:lnTo>
                <a:lnTo>
                  <a:pt x="919" y="241"/>
                </a:lnTo>
                <a:lnTo>
                  <a:pt x="847" y="241"/>
                </a:lnTo>
                <a:lnTo>
                  <a:pt x="733" y="207"/>
                </a:lnTo>
                <a:lnTo>
                  <a:pt x="635" y="143"/>
                </a:lnTo>
                <a:lnTo>
                  <a:pt x="603" y="177"/>
                </a:lnTo>
                <a:lnTo>
                  <a:pt x="545" y="177"/>
                </a:lnTo>
                <a:lnTo>
                  <a:pt x="545" y="119"/>
                </a:lnTo>
                <a:lnTo>
                  <a:pt x="578" y="22"/>
                </a:lnTo>
                <a:lnTo>
                  <a:pt x="545" y="5"/>
                </a:lnTo>
                <a:lnTo>
                  <a:pt x="513" y="5"/>
                </a:lnTo>
                <a:lnTo>
                  <a:pt x="481" y="22"/>
                </a:lnTo>
                <a:lnTo>
                  <a:pt x="464" y="5"/>
                </a:lnTo>
                <a:lnTo>
                  <a:pt x="423" y="0"/>
                </a:lnTo>
                <a:lnTo>
                  <a:pt x="367" y="54"/>
                </a:lnTo>
                <a:lnTo>
                  <a:pt x="328" y="54"/>
                </a:lnTo>
                <a:lnTo>
                  <a:pt x="319" y="136"/>
                </a:lnTo>
                <a:lnTo>
                  <a:pt x="295" y="152"/>
                </a:lnTo>
                <a:lnTo>
                  <a:pt x="269" y="152"/>
                </a:lnTo>
                <a:lnTo>
                  <a:pt x="229" y="207"/>
                </a:lnTo>
                <a:lnTo>
                  <a:pt x="180" y="241"/>
                </a:lnTo>
                <a:lnTo>
                  <a:pt x="106" y="266"/>
                </a:lnTo>
                <a:lnTo>
                  <a:pt x="132" y="353"/>
                </a:lnTo>
                <a:lnTo>
                  <a:pt x="106" y="450"/>
                </a:lnTo>
                <a:lnTo>
                  <a:pt x="25" y="476"/>
                </a:lnTo>
                <a:lnTo>
                  <a:pt x="57" y="515"/>
                </a:lnTo>
                <a:lnTo>
                  <a:pt x="49" y="539"/>
                </a:lnTo>
                <a:lnTo>
                  <a:pt x="0" y="580"/>
                </a:lnTo>
                <a:close/>
              </a:path>
            </a:pathLst>
          </a:custGeom>
          <a:solidFill>
            <a:schemeClr val="bg1">
              <a:lumMod val="85000"/>
            </a:schemeClr>
          </a:solidFill>
          <a:ln w="12700" cap="flat" cmpd="sng">
            <a:solidFill>
              <a:schemeClr val="bg1"/>
            </a:solidFill>
            <a:prstDash val="solid"/>
            <a:round/>
            <a:headEnd type="none" w="med" len="med"/>
            <a:tailEnd type="none" w="med" len="med"/>
          </a:ln>
        </p:spPr>
        <p:txBody>
          <a:bodyPr lIns="42203" rIns="42203"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2" b="0" i="0" u="none" strike="noStrike" kern="1200" cap="none" spc="0" normalizeH="0" baseline="0" noProof="0">
              <a:ln>
                <a:noFill/>
              </a:ln>
              <a:solidFill>
                <a:srgbClr val="000000"/>
              </a:solidFill>
              <a:effectLst/>
              <a:uLnTx/>
              <a:uFillTx/>
              <a:latin typeface="Arial"/>
              <a:ea typeface="+mn-ea"/>
              <a:cs typeface="+mn-cs"/>
            </a:endParaRPr>
          </a:p>
        </p:txBody>
      </p:sp>
      <p:sp>
        <p:nvSpPr>
          <p:cNvPr id="147" name="Freeform 19"/>
          <p:cNvSpPr>
            <a:spLocks/>
          </p:cNvSpPr>
          <p:nvPr/>
        </p:nvSpPr>
        <p:spPr bwMode="auto">
          <a:xfrm>
            <a:off x="6936628" y="4170058"/>
            <a:ext cx="253514" cy="390712"/>
          </a:xfrm>
          <a:custGeom>
            <a:avLst/>
            <a:gdLst>
              <a:gd name="T0" fmla="*/ 0 w 570"/>
              <a:gd name="T1" fmla="*/ 2147483646 h 905"/>
              <a:gd name="T2" fmla="*/ 2147483646 w 570"/>
              <a:gd name="T3" fmla="*/ 2147483646 h 905"/>
              <a:gd name="T4" fmla="*/ 2147483646 w 570"/>
              <a:gd name="T5" fmla="*/ 2147483646 h 905"/>
              <a:gd name="T6" fmla="*/ 2147483646 w 570"/>
              <a:gd name="T7" fmla="*/ 2147483646 h 905"/>
              <a:gd name="T8" fmla="*/ 2147483646 w 570"/>
              <a:gd name="T9" fmla="*/ 2147483646 h 905"/>
              <a:gd name="T10" fmla="*/ 2147483646 w 570"/>
              <a:gd name="T11" fmla="*/ 2147483646 h 905"/>
              <a:gd name="T12" fmla="*/ 2147483646 w 570"/>
              <a:gd name="T13" fmla="*/ 2147483646 h 905"/>
              <a:gd name="T14" fmla="*/ 2147483646 w 570"/>
              <a:gd name="T15" fmla="*/ 2147483646 h 905"/>
              <a:gd name="T16" fmla="*/ 2147483646 w 570"/>
              <a:gd name="T17" fmla="*/ 2147483646 h 905"/>
              <a:gd name="T18" fmla="*/ 2147483646 w 570"/>
              <a:gd name="T19" fmla="*/ 2147483646 h 905"/>
              <a:gd name="T20" fmla="*/ 2147483646 w 570"/>
              <a:gd name="T21" fmla="*/ 2147483646 h 905"/>
              <a:gd name="T22" fmla="*/ 2147483646 w 570"/>
              <a:gd name="T23" fmla="*/ 2147483646 h 905"/>
              <a:gd name="T24" fmla="*/ 2147483646 w 570"/>
              <a:gd name="T25" fmla="*/ 2147483646 h 905"/>
              <a:gd name="T26" fmla="*/ 2147483646 w 570"/>
              <a:gd name="T27" fmla="*/ 2147483646 h 905"/>
              <a:gd name="T28" fmla="*/ 2147483646 w 570"/>
              <a:gd name="T29" fmla="*/ 2147483646 h 905"/>
              <a:gd name="T30" fmla="*/ 2147483646 w 570"/>
              <a:gd name="T31" fmla="*/ 2147483646 h 905"/>
              <a:gd name="T32" fmla="*/ 2147483646 w 570"/>
              <a:gd name="T33" fmla="*/ 2147483646 h 905"/>
              <a:gd name="T34" fmla="*/ 2147483646 w 570"/>
              <a:gd name="T35" fmla="*/ 2147483646 h 905"/>
              <a:gd name="T36" fmla="*/ 2147483646 w 570"/>
              <a:gd name="T37" fmla="*/ 2147483646 h 905"/>
              <a:gd name="T38" fmla="*/ 2147483646 w 570"/>
              <a:gd name="T39" fmla="*/ 2147483646 h 905"/>
              <a:gd name="T40" fmla="*/ 2147483646 w 570"/>
              <a:gd name="T41" fmla="*/ 2147483646 h 905"/>
              <a:gd name="T42" fmla="*/ 2147483646 w 570"/>
              <a:gd name="T43" fmla="*/ 2147483646 h 905"/>
              <a:gd name="T44" fmla="*/ 2147483646 w 570"/>
              <a:gd name="T45" fmla="*/ 2147483646 h 905"/>
              <a:gd name="T46" fmla="*/ 2147483646 w 570"/>
              <a:gd name="T47" fmla="*/ 2147483646 h 905"/>
              <a:gd name="T48" fmla="*/ 2147483646 w 570"/>
              <a:gd name="T49" fmla="*/ 2147483646 h 905"/>
              <a:gd name="T50" fmla="*/ 2147483646 w 570"/>
              <a:gd name="T51" fmla="*/ 2147483646 h 905"/>
              <a:gd name="T52" fmla="*/ 2147483646 w 570"/>
              <a:gd name="T53" fmla="*/ 2147483646 h 905"/>
              <a:gd name="T54" fmla="*/ 2147483646 w 570"/>
              <a:gd name="T55" fmla="*/ 2147483646 h 905"/>
              <a:gd name="T56" fmla="*/ 2147483646 w 570"/>
              <a:gd name="T57" fmla="*/ 2147483646 h 905"/>
              <a:gd name="T58" fmla="*/ 2147483646 w 570"/>
              <a:gd name="T59" fmla="*/ 2147483646 h 905"/>
              <a:gd name="T60" fmla="*/ 2147483646 w 570"/>
              <a:gd name="T61" fmla="*/ 2147483646 h 905"/>
              <a:gd name="T62" fmla="*/ 2147483646 w 570"/>
              <a:gd name="T63" fmla="*/ 2147483646 h 905"/>
              <a:gd name="T64" fmla="*/ 2147483646 w 570"/>
              <a:gd name="T65" fmla="*/ 2147483646 h 905"/>
              <a:gd name="T66" fmla="*/ 2147483646 w 570"/>
              <a:gd name="T67" fmla="*/ 2147483646 h 905"/>
              <a:gd name="T68" fmla="*/ 2147483646 w 570"/>
              <a:gd name="T69" fmla="*/ 2147483646 h 905"/>
              <a:gd name="T70" fmla="*/ 2147483646 w 570"/>
              <a:gd name="T71" fmla="*/ 2147483646 h 905"/>
              <a:gd name="T72" fmla="*/ 2147483646 w 570"/>
              <a:gd name="T73" fmla="*/ 0 h 905"/>
              <a:gd name="T74" fmla="*/ 2147483646 w 570"/>
              <a:gd name="T75" fmla="*/ 2147483646 h 905"/>
              <a:gd name="T76" fmla="*/ 2147483646 w 570"/>
              <a:gd name="T77" fmla="*/ 2147483646 h 905"/>
              <a:gd name="T78" fmla="*/ 2147483646 w 570"/>
              <a:gd name="T79" fmla="*/ 2147483646 h 905"/>
              <a:gd name="T80" fmla="*/ 2147483646 w 570"/>
              <a:gd name="T81" fmla="*/ 2147483646 h 905"/>
              <a:gd name="T82" fmla="*/ 2147483646 w 570"/>
              <a:gd name="T83" fmla="*/ 2147483646 h 905"/>
              <a:gd name="T84" fmla="*/ 2147483646 w 570"/>
              <a:gd name="T85" fmla="*/ 2147483646 h 905"/>
              <a:gd name="T86" fmla="*/ 2147483646 w 570"/>
              <a:gd name="T87" fmla="*/ 2147483646 h 905"/>
              <a:gd name="T88" fmla="*/ 2147483646 w 570"/>
              <a:gd name="T89" fmla="*/ 2147483646 h 905"/>
              <a:gd name="T90" fmla="*/ 2147483646 w 570"/>
              <a:gd name="T91" fmla="*/ 2147483646 h 905"/>
              <a:gd name="T92" fmla="*/ 2147483646 w 570"/>
              <a:gd name="T93" fmla="*/ 2147483646 h 905"/>
              <a:gd name="T94" fmla="*/ 2147483646 w 570"/>
              <a:gd name="T95" fmla="*/ 2147483646 h 905"/>
              <a:gd name="T96" fmla="*/ 0 w 570"/>
              <a:gd name="T97" fmla="*/ 2147483646 h 90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0"/>
              <a:gd name="T148" fmla="*/ 0 h 905"/>
              <a:gd name="T149" fmla="*/ 570 w 570"/>
              <a:gd name="T150" fmla="*/ 905 h 90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0" h="905">
                <a:moveTo>
                  <a:pt x="0" y="782"/>
                </a:moveTo>
                <a:lnTo>
                  <a:pt x="9" y="801"/>
                </a:lnTo>
                <a:lnTo>
                  <a:pt x="24" y="808"/>
                </a:lnTo>
                <a:lnTo>
                  <a:pt x="73" y="792"/>
                </a:lnTo>
                <a:lnTo>
                  <a:pt x="99" y="848"/>
                </a:lnTo>
                <a:lnTo>
                  <a:pt x="155" y="823"/>
                </a:lnTo>
                <a:lnTo>
                  <a:pt x="227" y="864"/>
                </a:lnTo>
                <a:lnTo>
                  <a:pt x="277" y="864"/>
                </a:lnTo>
                <a:lnTo>
                  <a:pt x="302" y="905"/>
                </a:lnTo>
                <a:lnTo>
                  <a:pt x="351" y="881"/>
                </a:lnTo>
                <a:lnTo>
                  <a:pt x="406" y="897"/>
                </a:lnTo>
                <a:lnTo>
                  <a:pt x="423" y="872"/>
                </a:lnTo>
                <a:lnTo>
                  <a:pt x="504" y="890"/>
                </a:lnTo>
                <a:lnTo>
                  <a:pt x="512" y="839"/>
                </a:lnTo>
                <a:lnTo>
                  <a:pt x="570" y="801"/>
                </a:lnTo>
                <a:lnTo>
                  <a:pt x="570" y="782"/>
                </a:lnTo>
                <a:lnTo>
                  <a:pt x="528" y="782"/>
                </a:lnTo>
                <a:lnTo>
                  <a:pt x="553" y="743"/>
                </a:lnTo>
                <a:lnTo>
                  <a:pt x="544" y="718"/>
                </a:lnTo>
                <a:lnTo>
                  <a:pt x="504" y="718"/>
                </a:lnTo>
                <a:lnTo>
                  <a:pt x="512" y="629"/>
                </a:lnTo>
                <a:lnTo>
                  <a:pt x="464" y="653"/>
                </a:lnTo>
                <a:lnTo>
                  <a:pt x="447" y="621"/>
                </a:lnTo>
                <a:lnTo>
                  <a:pt x="447" y="558"/>
                </a:lnTo>
                <a:lnTo>
                  <a:pt x="423" y="517"/>
                </a:lnTo>
                <a:lnTo>
                  <a:pt x="440" y="491"/>
                </a:lnTo>
                <a:lnTo>
                  <a:pt x="399" y="308"/>
                </a:lnTo>
                <a:lnTo>
                  <a:pt x="415" y="275"/>
                </a:lnTo>
                <a:lnTo>
                  <a:pt x="464" y="241"/>
                </a:lnTo>
                <a:lnTo>
                  <a:pt x="487" y="209"/>
                </a:lnTo>
                <a:lnTo>
                  <a:pt x="480" y="168"/>
                </a:lnTo>
                <a:lnTo>
                  <a:pt x="440" y="185"/>
                </a:lnTo>
                <a:lnTo>
                  <a:pt x="431" y="153"/>
                </a:lnTo>
                <a:lnTo>
                  <a:pt x="399" y="136"/>
                </a:lnTo>
                <a:lnTo>
                  <a:pt x="415" y="64"/>
                </a:lnTo>
                <a:lnTo>
                  <a:pt x="383" y="47"/>
                </a:lnTo>
                <a:lnTo>
                  <a:pt x="351" y="0"/>
                </a:lnTo>
                <a:lnTo>
                  <a:pt x="171" y="23"/>
                </a:lnTo>
                <a:lnTo>
                  <a:pt x="139" y="47"/>
                </a:lnTo>
                <a:lnTo>
                  <a:pt x="122" y="89"/>
                </a:lnTo>
                <a:lnTo>
                  <a:pt x="107" y="97"/>
                </a:lnTo>
                <a:lnTo>
                  <a:pt x="88" y="145"/>
                </a:lnTo>
                <a:lnTo>
                  <a:pt x="80" y="404"/>
                </a:lnTo>
                <a:lnTo>
                  <a:pt x="24" y="517"/>
                </a:lnTo>
                <a:lnTo>
                  <a:pt x="48" y="558"/>
                </a:lnTo>
                <a:lnTo>
                  <a:pt x="17" y="614"/>
                </a:lnTo>
                <a:lnTo>
                  <a:pt x="24" y="661"/>
                </a:lnTo>
                <a:lnTo>
                  <a:pt x="41" y="679"/>
                </a:lnTo>
                <a:lnTo>
                  <a:pt x="0" y="782"/>
                </a:lnTo>
                <a:close/>
              </a:path>
            </a:pathLst>
          </a:custGeom>
          <a:solidFill>
            <a:schemeClr val="bg1">
              <a:lumMod val="85000"/>
            </a:schemeClr>
          </a:solidFill>
          <a:ln w="12700" cap="flat" cmpd="sng">
            <a:solidFill>
              <a:schemeClr val="bg1"/>
            </a:solidFill>
            <a:prstDash val="solid"/>
            <a:round/>
            <a:headEnd type="none" w="med" len="med"/>
            <a:tailEnd type="none" w="med" len="med"/>
          </a:ln>
        </p:spPr>
        <p:txBody>
          <a:bodyPr lIns="42203" rIns="42203"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2" b="0" i="0" u="none" strike="noStrike" kern="1200" cap="none" spc="0" normalizeH="0" baseline="0" noProof="0">
              <a:ln>
                <a:noFill/>
              </a:ln>
              <a:solidFill>
                <a:srgbClr val="000000"/>
              </a:solidFill>
              <a:effectLst/>
              <a:uLnTx/>
              <a:uFillTx/>
              <a:latin typeface="Arial"/>
              <a:ea typeface="+mn-ea"/>
              <a:cs typeface="+mn-cs"/>
            </a:endParaRPr>
          </a:p>
        </p:txBody>
      </p:sp>
      <p:sp>
        <p:nvSpPr>
          <p:cNvPr id="148" name="Freeform 20"/>
          <p:cNvSpPr>
            <a:spLocks/>
          </p:cNvSpPr>
          <p:nvPr/>
        </p:nvSpPr>
        <p:spPr bwMode="auto">
          <a:xfrm>
            <a:off x="5951984" y="3928763"/>
            <a:ext cx="386352" cy="360424"/>
          </a:xfrm>
          <a:custGeom>
            <a:avLst/>
            <a:gdLst>
              <a:gd name="T0" fmla="*/ 2147483646 w 870"/>
              <a:gd name="T1" fmla="*/ 2147483646 h 831"/>
              <a:gd name="T2" fmla="*/ 2147483646 w 870"/>
              <a:gd name="T3" fmla="*/ 2147483646 h 831"/>
              <a:gd name="T4" fmla="*/ 2147483646 w 870"/>
              <a:gd name="T5" fmla="*/ 2147483646 h 831"/>
              <a:gd name="T6" fmla="*/ 2147483646 w 870"/>
              <a:gd name="T7" fmla="*/ 2147483646 h 831"/>
              <a:gd name="T8" fmla="*/ 2147483646 w 870"/>
              <a:gd name="T9" fmla="*/ 2147483646 h 831"/>
              <a:gd name="T10" fmla="*/ 2147483646 w 870"/>
              <a:gd name="T11" fmla="*/ 2147483646 h 831"/>
              <a:gd name="T12" fmla="*/ 2147483646 w 870"/>
              <a:gd name="T13" fmla="*/ 2147483646 h 831"/>
              <a:gd name="T14" fmla="*/ 2147483646 w 870"/>
              <a:gd name="T15" fmla="*/ 2147483646 h 831"/>
              <a:gd name="T16" fmla="*/ 2147483646 w 870"/>
              <a:gd name="T17" fmla="*/ 2147483646 h 831"/>
              <a:gd name="T18" fmla="*/ 2147483646 w 870"/>
              <a:gd name="T19" fmla="*/ 2147483646 h 831"/>
              <a:gd name="T20" fmla="*/ 2147483646 w 870"/>
              <a:gd name="T21" fmla="*/ 2147483646 h 831"/>
              <a:gd name="T22" fmla="*/ 2147483646 w 870"/>
              <a:gd name="T23" fmla="*/ 2147483646 h 831"/>
              <a:gd name="T24" fmla="*/ 2147483646 w 870"/>
              <a:gd name="T25" fmla="*/ 2147483646 h 831"/>
              <a:gd name="T26" fmla="*/ 2147483646 w 870"/>
              <a:gd name="T27" fmla="*/ 2147483646 h 831"/>
              <a:gd name="T28" fmla="*/ 2147483646 w 870"/>
              <a:gd name="T29" fmla="*/ 2147483646 h 831"/>
              <a:gd name="T30" fmla="*/ 2147483646 w 870"/>
              <a:gd name="T31" fmla="*/ 2147483646 h 831"/>
              <a:gd name="T32" fmla="*/ 2147483646 w 870"/>
              <a:gd name="T33" fmla="*/ 2147483646 h 831"/>
              <a:gd name="T34" fmla="*/ 2147483646 w 870"/>
              <a:gd name="T35" fmla="*/ 2147483646 h 831"/>
              <a:gd name="T36" fmla="*/ 2147483646 w 870"/>
              <a:gd name="T37" fmla="*/ 2147483646 h 831"/>
              <a:gd name="T38" fmla="*/ 2147483646 w 870"/>
              <a:gd name="T39" fmla="*/ 2147483646 h 831"/>
              <a:gd name="T40" fmla="*/ 2147483646 w 870"/>
              <a:gd name="T41" fmla="*/ 2147483646 h 831"/>
              <a:gd name="T42" fmla="*/ 2147483646 w 870"/>
              <a:gd name="T43" fmla="*/ 2147483646 h 831"/>
              <a:gd name="T44" fmla="*/ 2147483646 w 870"/>
              <a:gd name="T45" fmla="*/ 2147483646 h 831"/>
              <a:gd name="T46" fmla="*/ 2147483646 w 870"/>
              <a:gd name="T47" fmla="*/ 2147483646 h 831"/>
              <a:gd name="T48" fmla="*/ 2147483646 w 870"/>
              <a:gd name="T49" fmla="*/ 2147483646 h 831"/>
              <a:gd name="T50" fmla="*/ 2147483646 w 870"/>
              <a:gd name="T51" fmla="*/ 2147483646 h 831"/>
              <a:gd name="T52" fmla="*/ 2147483646 w 870"/>
              <a:gd name="T53" fmla="*/ 2147483646 h 831"/>
              <a:gd name="T54" fmla="*/ 2147483646 w 870"/>
              <a:gd name="T55" fmla="*/ 2147483646 h 831"/>
              <a:gd name="T56" fmla="*/ 2147483646 w 870"/>
              <a:gd name="T57" fmla="*/ 2147483646 h 831"/>
              <a:gd name="T58" fmla="*/ 2147483646 w 870"/>
              <a:gd name="T59" fmla="*/ 2147483646 h 831"/>
              <a:gd name="T60" fmla="*/ 2147483646 w 870"/>
              <a:gd name="T61" fmla="*/ 2147483646 h 831"/>
              <a:gd name="T62" fmla="*/ 2147483646 w 870"/>
              <a:gd name="T63" fmla="*/ 2147483646 h 831"/>
              <a:gd name="T64" fmla="*/ 2147483646 w 870"/>
              <a:gd name="T65" fmla="*/ 2147483646 h 831"/>
              <a:gd name="T66" fmla="*/ 2147483646 w 870"/>
              <a:gd name="T67" fmla="*/ 2147483646 h 831"/>
              <a:gd name="T68" fmla="*/ 2147483646 w 870"/>
              <a:gd name="T69" fmla="*/ 2147483646 h 831"/>
              <a:gd name="T70" fmla="*/ 2147483646 w 870"/>
              <a:gd name="T71" fmla="*/ 2147483646 h 831"/>
              <a:gd name="T72" fmla="*/ 2147483646 w 870"/>
              <a:gd name="T73" fmla="*/ 2147483646 h 831"/>
              <a:gd name="T74" fmla="*/ 2147483646 w 870"/>
              <a:gd name="T75" fmla="*/ 2147483646 h 831"/>
              <a:gd name="T76" fmla="*/ 2147483646 w 870"/>
              <a:gd name="T77" fmla="*/ 2147483646 h 831"/>
              <a:gd name="T78" fmla="*/ 2147483646 w 870"/>
              <a:gd name="T79" fmla="*/ 2147483646 h 831"/>
              <a:gd name="T80" fmla="*/ 2147483646 w 870"/>
              <a:gd name="T81" fmla="*/ 2147483646 h 831"/>
              <a:gd name="T82" fmla="*/ 2147483646 w 870"/>
              <a:gd name="T83" fmla="*/ 2147483646 h 831"/>
              <a:gd name="T84" fmla="*/ 2147483646 w 870"/>
              <a:gd name="T85" fmla="*/ 2147483646 h 831"/>
              <a:gd name="T86" fmla="*/ 2147483646 w 870"/>
              <a:gd name="T87" fmla="*/ 2147483646 h 831"/>
              <a:gd name="T88" fmla="*/ 2147483646 w 870"/>
              <a:gd name="T89" fmla="*/ 2147483646 h 831"/>
              <a:gd name="T90" fmla="*/ 2147483646 w 870"/>
              <a:gd name="T91" fmla="*/ 2147483646 h 83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870"/>
              <a:gd name="T139" fmla="*/ 0 h 831"/>
              <a:gd name="T140" fmla="*/ 870 w 870"/>
              <a:gd name="T141" fmla="*/ 831 h 83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870" h="831">
                <a:moveTo>
                  <a:pt x="0" y="450"/>
                </a:moveTo>
                <a:lnTo>
                  <a:pt x="8" y="476"/>
                </a:lnTo>
                <a:lnTo>
                  <a:pt x="31" y="490"/>
                </a:lnTo>
                <a:lnTo>
                  <a:pt x="8" y="548"/>
                </a:lnTo>
                <a:lnTo>
                  <a:pt x="18" y="571"/>
                </a:lnTo>
                <a:lnTo>
                  <a:pt x="50" y="540"/>
                </a:lnTo>
                <a:lnTo>
                  <a:pt x="66" y="548"/>
                </a:lnTo>
                <a:lnTo>
                  <a:pt x="66" y="524"/>
                </a:lnTo>
                <a:lnTo>
                  <a:pt x="105" y="565"/>
                </a:lnTo>
                <a:lnTo>
                  <a:pt x="90" y="637"/>
                </a:lnTo>
                <a:lnTo>
                  <a:pt x="121" y="661"/>
                </a:lnTo>
                <a:lnTo>
                  <a:pt x="170" y="645"/>
                </a:lnTo>
                <a:lnTo>
                  <a:pt x="188" y="654"/>
                </a:lnTo>
                <a:lnTo>
                  <a:pt x="213" y="619"/>
                </a:lnTo>
                <a:lnTo>
                  <a:pt x="220" y="629"/>
                </a:lnTo>
                <a:lnTo>
                  <a:pt x="213" y="661"/>
                </a:lnTo>
                <a:lnTo>
                  <a:pt x="146" y="716"/>
                </a:lnTo>
                <a:lnTo>
                  <a:pt x="131" y="780"/>
                </a:lnTo>
                <a:lnTo>
                  <a:pt x="139" y="831"/>
                </a:lnTo>
                <a:lnTo>
                  <a:pt x="170" y="798"/>
                </a:lnTo>
                <a:lnTo>
                  <a:pt x="188" y="798"/>
                </a:lnTo>
                <a:lnTo>
                  <a:pt x="204" y="757"/>
                </a:lnTo>
                <a:lnTo>
                  <a:pt x="220" y="757"/>
                </a:lnTo>
                <a:lnTo>
                  <a:pt x="236" y="780"/>
                </a:lnTo>
                <a:lnTo>
                  <a:pt x="245" y="757"/>
                </a:lnTo>
                <a:lnTo>
                  <a:pt x="309" y="741"/>
                </a:lnTo>
                <a:lnTo>
                  <a:pt x="351" y="716"/>
                </a:lnTo>
                <a:lnTo>
                  <a:pt x="374" y="725"/>
                </a:lnTo>
                <a:lnTo>
                  <a:pt x="397" y="716"/>
                </a:lnTo>
                <a:lnTo>
                  <a:pt x="423" y="684"/>
                </a:lnTo>
                <a:lnTo>
                  <a:pt x="446" y="684"/>
                </a:lnTo>
                <a:lnTo>
                  <a:pt x="454" y="661"/>
                </a:lnTo>
                <a:lnTo>
                  <a:pt x="487" y="693"/>
                </a:lnTo>
                <a:lnTo>
                  <a:pt x="513" y="684"/>
                </a:lnTo>
                <a:lnTo>
                  <a:pt x="536" y="654"/>
                </a:lnTo>
                <a:lnTo>
                  <a:pt x="568" y="661"/>
                </a:lnTo>
                <a:lnTo>
                  <a:pt x="609" y="645"/>
                </a:lnTo>
                <a:lnTo>
                  <a:pt x="683" y="661"/>
                </a:lnTo>
                <a:lnTo>
                  <a:pt x="716" y="637"/>
                </a:lnTo>
                <a:lnTo>
                  <a:pt x="740" y="565"/>
                </a:lnTo>
                <a:lnTo>
                  <a:pt x="733" y="507"/>
                </a:lnTo>
                <a:lnTo>
                  <a:pt x="740" y="457"/>
                </a:lnTo>
                <a:lnTo>
                  <a:pt x="723" y="402"/>
                </a:lnTo>
                <a:lnTo>
                  <a:pt x="748" y="363"/>
                </a:lnTo>
                <a:lnTo>
                  <a:pt x="764" y="257"/>
                </a:lnTo>
                <a:lnTo>
                  <a:pt x="813" y="249"/>
                </a:lnTo>
                <a:lnTo>
                  <a:pt x="861" y="176"/>
                </a:lnTo>
                <a:lnTo>
                  <a:pt x="846" y="95"/>
                </a:lnTo>
                <a:lnTo>
                  <a:pt x="854" y="56"/>
                </a:lnTo>
                <a:lnTo>
                  <a:pt x="870" y="22"/>
                </a:lnTo>
                <a:lnTo>
                  <a:pt x="861" y="5"/>
                </a:lnTo>
                <a:lnTo>
                  <a:pt x="789" y="87"/>
                </a:lnTo>
                <a:lnTo>
                  <a:pt x="772" y="79"/>
                </a:lnTo>
                <a:lnTo>
                  <a:pt x="797" y="38"/>
                </a:lnTo>
                <a:lnTo>
                  <a:pt x="789" y="0"/>
                </a:lnTo>
                <a:lnTo>
                  <a:pt x="740" y="47"/>
                </a:lnTo>
                <a:lnTo>
                  <a:pt x="691" y="47"/>
                </a:lnTo>
                <a:lnTo>
                  <a:pt x="683" y="71"/>
                </a:lnTo>
                <a:lnTo>
                  <a:pt x="658" y="56"/>
                </a:lnTo>
                <a:lnTo>
                  <a:pt x="643" y="79"/>
                </a:lnTo>
                <a:lnTo>
                  <a:pt x="609" y="79"/>
                </a:lnTo>
                <a:lnTo>
                  <a:pt x="586" y="113"/>
                </a:lnTo>
                <a:lnTo>
                  <a:pt x="529" y="127"/>
                </a:lnTo>
                <a:lnTo>
                  <a:pt x="536" y="176"/>
                </a:lnTo>
                <a:lnTo>
                  <a:pt x="594" y="193"/>
                </a:lnTo>
                <a:lnTo>
                  <a:pt x="554" y="199"/>
                </a:lnTo>
                <a:lnTo>
                  <a:pt x="536" y="216"/>
                </a:lnTo>
                <a:lnTo>
                  <a:pt x="609" y="233"/>
                </a:lnTo>
                <a:lnTo>
                  <a:pt x="602" y="305"/>
                </a:lnTo>
                <a:lnTo>
                  <a:pt x="536" y="240"/>
                </a:lnTo>
                <a:lnTo>
                  <a:pt x="529" y="240"/>
                </a:lnTo>
                <a:lnTo>
                  <a:pt x="529" y="274"/>
                </a:lnTo>
                <a:lnTo>
                  <a:pt x="513" y="274"/>
                </a:lnTo>
                <a:lnTo>
                  <a:pt x="513" y="249"/>
                </a:lnTo>
                <a:lnTo>
                  <a:pt x="487" y="240"/>
                </a:lnTo>
                <a:lnTo>
                  <a:pt x="464" y="257"/>
                </a:lnTo>
                <a:lnTo>
                  <a:pt x="464" y="280"/>
                </a:lnTo>
                <a:lnTo>
                  <a:pt x="446" y="274"/>
                </a:lnTo>
                <a:lnTo>
                  <a:pt x="423" y="296"/>
                </a:lnTo>
                <a:lnTo>
                  <a:pt x="341" y="296"/>
                </a:lnTo>
                <a:lnTo>
                  <a:pt x="253" y="249"/>
                </a:lnTo>
                <a:lnTo>
                  <a:pt x="236" y="296"/>
                </a:lnTo>
                <a:lnTo>
                  <a:pt x="179" y="320"/>
                </a:lnTo>
                <a:lnTo>
                  <a:pt x="213" y="339"/>
                </a:lnTo>
                <a:lnTo>
                  <a:pt x="213" y="354"/>
                </a:lnTo>
                <a:lnTo>
                  <a:pt x="170" y="339"/>
                </a:lnTo>
                <a:lnTo>
                  <a:pt x="80" y="346"/>
                </a:lnTo>
                <a:lnTo>
                  <a:pt x="42" y="378"/>
                </a:lnTo>
                <a:lnTo>
                  <a:pt x="73" y="410"/>
                </a:lnTo>
                <a:lnTo>
                  <a:pt x="66" y="418"/>
                </a:lnTo>
                <a:lnTo>
                  <a:pt x="50" y="410"/>
                </a:lnTo>
                <a:lnTo>
                  <a:pt x="42" y="434"/>
                </a:lnTo>
                <a:lnTo>
                  <a:pt x="0" y="450"/>
                </a:lnTo>
                <a:close/>
              </a:path>
            </a:pathLst>
          </a:custGeom>
          <a:solidFill>
            <a:schemeClr val="bg1">
              <a:lumMod val="85000"/>
            </a:schemeClr>
          </a:solidFill>
          <a:ln w="12700" cap="flat" cmpd="sng">
            <a:solidFill>
              <a:schemeClr val="bg1"/>
            </a:solidFill>
            <a:prstDash val="solid"/>
            <a:round/>
            <a:headEnd type="none" w="med" len="med"/>
            <a:tailEnd type="none" w="med" len="med"/>
          </a:ln>
        </p:spPr>
        <p:txBody>
          <a:bodyPr lIns="42203" rIns="42203"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2" b="0" i="0" u="none" strike="noStrike" kern="1200" cap="none" spc="0" normalizeH="0" baseline="0" noProof="0">
              <a:ln>
                <a:noFill/>
              </a:ln>
              <a:solidFill>
                <a:srgbClr val="000000"/>
              </a:solidFill>
              <a:effectLst/>
              <a:uLnTx/>
              <a:uFillTx/>
              <a:latin typeface="Arial"/>
              <a:ea typeface="+mn-ea"/>
              <a:cs typeface="+mn-cs"/>
            </a:endParaRPr>
          </a:p>
        </p:txBody>
      </p:sp>
      <p:sp>
        <p:nvSpPr>
          <p:cNvPr id="149" name="Freeform 21"/>
          <p:cNvSpPr>
            <a:spLocks/>
          </p:cNvSpPr>
          <p:nvPr/>
        </p:nvSpPr>
        <p:spPr bwMode="auto">
          <a:xfrm>
            <a:off x="6262284" y="3937850"/>
            <a:ext cx="278866" cy="424030"/>
          </a:xfrm>
          <a:custGeom>
            <a:avLst/>
            <a:gdLst>
              <a:gd name="T0" fmla="*/ 0 w 627"/>
              <a:gd name="T1" fmla="*/ 2147483646 h 978"/>
              <a:gd name="T2" fmla="*/ 2147483646 w 627"/>
              <a:gd name="T3" fmla="*/ 2147483646 h 978"/>
              <a:gd name="T4" fmla="*/ 2147483646 w 627"/>
              <a:gd name="T5" fmla="*/ 2147483646 h 978"/>
              <a:gd name="T6" fmla="*/ 2147483646 w 627"/>
              <a:gd name="T7" fmla="*/ 2147483646 h 978"/>
              <a:gd name="T8" fmla="*/ 2147483646 w 627"/>
              <a:gd name="T9" fmla="*/ 2147483646 h 978"/>
              <a:gd name="T10" fmla="*/ 2147483646 w 627"/>
              <a:gd name="T11" fmla="*/ 2147483646 h 978"/>
              <a:gd name="T12" fmla="*/ 2147483646 w 627"/>
              <a:gd name="T13" fmla="*/ 2147483646 h 978"/>
              <a:gd name="T14" fmla="*/ 2147483646 w 627"/>
              <a:gd name="T15" fmla="*/ 2147483646 h 978"/>
              <a:gd name="T16" fmla="*/ 2147483646 w 627"/>
              <a:gd name="T17" fmla="*/ 2147483646 h 978"/>
              <a:gd name="T18" fmla="*/ 2147483646 w 627"/>
              <a:gd name="T19" fmla="*/ 2147483646 h 978"/>
              <a:gd name="T20" fmla="*/ 2147483646 w 627"/>
              <a:gd name="T21" fmla="*/ 2147483646 h 978"/>
              <a:gd name="T22" fmla="*/ 2147483646 w 627"/>
              <a:gd name="T23" fmla="*/ 2147483646 h 978"/>
              <a:gd name="T24" fmla="*/ 2147483646 w 627"/>
              <a:gd name="T25" fmla="*/ 2147483646 h 978"/>
              <a:gd name="T26" fmla="*/ 2147483646 w 627"/>
              <a:gd name="T27" fmla="*/ 2147483646 h 978"/>
              <a:gd name="T28" fmla="*/ 2147483646 w 627"/>
              <a:gd name="T29" fmla="*/ 2147483646 h 978"/>
              <a:gd name="T30" fmla="*/ 2147483646 w 627"/>
              <a:gd name="T31" fmla="*/ 2147483646 h 978"/>
              <a:gd name="T32" fmla="*/ 2147483646 w 627"/>
              <a:gd name="T33" fmla="*/ 2147483646 h 978"/>
              <a:gd name="T34" fmla="*/ 2147483646 w 627"/>
              <a:gd name="T35" fmla="*/ 2147483646 h 978"/>
              <a:gd name="T36" fmla="*/ 2147483646 w 627"/>
              <a:gd name="T37" fmla="*/ 2147483646 h 978"/>
              <a:gd name="T38" fmla="*/ 2147483646 w 627"/>
              <a:gd name="T39" fmla="*/ 2147483646 h 978"/>
              <a:gd name="T40" fmla="*/ 2147483646 w 627"/>
              <a:gd name="T41" fmla="*/ 2147483646 h 978"/>
              <a:gd name="T42" fmla="*/ 2147483646 w 627"/>
              <a:gd name="T43" fmla="*/ 2147483646 h 978"/>
              <a:gd name="T44" fmla="*/ 2147483646 w 627"/>
              <a:gd name="T45" fmla="*/ 2147483646 h 978"/>
              <a:gd name="T46" fmla="*/ 2147483646 w 627"/>
              <a:gd name="T47" fmla="*/ 2147483646 h 978"/>
              <a:gd name="T48" fmla="*/ 2147483646 w 627"/>
              <a:gd name="T49" fmla="*/ 2147483646 h 978"/>
              <a:gd name="T50" fmla="*/ 2147483646 w 627"/>
              <a:gd name="T51" fmla="*/ 2147483646 h 978"/>
              <a:gd name="T52" fmla="*/ 2147483646 w 627"/>
              <a:gd name="T53" fmla="*/ 2147483646 h 978"/>
              <a:gd name="T54" fmla="*/ 2147483646 w 627"/>
              <a:gd name="T55" fmla="*/ 2147483646 h 978"/>
              <a:gd name="T56" fmla="*/ 2147483646 w 627"/>
              <a:gd name="T57" fmla="*/ 2147483646 h 978"/>
              <a:gd name="T58" fmla="*/ 2147483646 w 627"/>
              <a:gd name="T59" fmla="*/ 2147483646 h 978"/>
              <a:gd name="T60" fmla="*/ 2147483646 w 627"/>
              <a:gd name="T61" fmla="*/ 2147483646 h 978"/>
              <a:gd name="T62" fmla="*/ 2147483646 w 627"/>
              <a:gd name="T63" fmla="*/ 2147483646 h 978"/>
              <a:gd name="T64" fmla="*/ 2147483646 w 627"/>
              <a:gd name="T65" fmla="*/ 2147483646 h 978"/>
              <a:gd name="T66" fmla="*/ 2147483646 w 627"/>
              <a:gd name="T67" fmla="*/ 2147483646 h 978"/>
              <a:gd name="T68" fmla="*/ 2147483646 w 627"/>
              <a:gd name="T69" fmla="*/ 2147483646 h 978"/>
              <a:gd name="T70" fmla="*/ 2147483646 w 627"/>
              <a:gd name="T71" fmla="*/ 2147483646 h 978"/>
              <a:gd name="T72" fmla="*/ 2147483646 w 627"/>
              <a:gd name="T73" fmla="*/ 0 h 978"/>
              <a:gd name="T74" fmla="*/ 2147483646 w 627"/>
              <a:gd name="T75" fmla="*/ 2147483646 h 978"/>
              <a:gd name="T76" fmla="*/ 2147483646 w 627"/>
              <a:gd name="T77" fmla="*/ 2147483646 h 978"/>
              <a:gd name="T78" fmla="*/ 2147483646 w 627"/>
              <a:gd name="T79" fmla="*/ 2147483646 h 978"/>
              <a:gd name="T80" fmla="*/ 2147483646 w 627"/>
              <a:gd name="T81" fmla="*/ 2147483646 h 978"/>
              <a:gd name="T82" fmla="*/ 2147483646 w 627"/>
              <a:gd name="T83" fmla="*/ 2147483646 h 978"/>
              <a:gd name="T84" fmla="*/ 2147483646 w 627"/>
              <a:gd name="T85" fmla="*/ 2147483646 h 978"/>
              <a:gd name="T86" fmla="*/ 2147483646 w 627"/>
              <a:gd name="T87" fmla="*/ 2147483646 h 978"/>
              <a:gd name="T88" fmla="*/ 2147483646 w 627"/>
              <a:gd name="T89" fmla="*/ 2147483646 h 978"/>
              <a:gd name="T90" fmla="*/ 2147483646 w 627"/>
              <a:gd name="T91" fmla="*/ 2147483646 h 978"/>
              <a:gd name="T92" fmla="*/ 2147483646 w 627"/>
              <a:gd name="T93" fmla="*/ 2147483646 h 978"/>
              <a:gd name="T94" fmla="*/ 2147483646 w 627"/>
              <a:gd name="T95" fmla="*/ 2147483646 h 978"/>
              <a:gd name="T96" fmla="*/ 2147483646 w 627"/>
              <a:gd name="T97" fmla="*/ 2147483646 h 978"/>
              <a:gd name="T98" fmla="*/ 2147483646 w 627"/>
              <a:gd name="T99" fmla="*/ 2147483646 h 978"/>
              <a:gd name="T100" fmla="*/ 2147483646 w 627"/>
              <a:gd name="T101" fmla="*/ 2147483646 h 978"/>
              <a:gd name="T102" fmla="*/ 2147483646 w 627"/>
              <a:gd name="T103" fmla="*/ 2147483646 h 978"/>
              <a:gd name="T104" fmla="*/ 2147483646 w 627"/>
              <a:gd name="T105" fmla="*/ 2147483646 h 978"/>
              <a:gd name="T106" fmla="*/ 2147483646 w 627"/>
              <a:gd name="T107" fmla="*/ 2147483646 h 978"/>
              <a:gd name="T108" fmla="*/ 2147483646 w 627"/>
              <a:gd name="T109" fmla="*/ 2147483646 h 978"/>
              <a:gd name="T110" fmla="*/ 0 w 627"/>
              <a:gd name="T111" fmla="*/ 2147483646 h 97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627"/>
              <a:gd name="T169" fmla="*/ 0 h 978"/>
              <a:gd name="T170" fmla="*/ 627 w 627"/>
              <a:gd name="T171" fmla="*/ 978 h 978"/>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627" h="978">
                <a:moveTo>
                  <a:pt x="0" y="801"/>
                </a:moveTo>
                <a:lnTo>
                  <a:pt x="17" y="809"/>
                </a:lnTo>
                <a:lnTo>
                  <a:pt x="17" y="856"/>
                </a:lnTo>
                <a:lnTo>
                  <a:pt x="41" y="881"/>
                </a:lnTo>
                <a:lnTo>
                  <a:pt x="81" y="889"/>
                </a:lnTo>
                <a:lnTo>
                  <a:pt x="106" y="914"/>
                </a:lnTo>
                <a:lnTo>
                  <a:pt x="186" y="946"/>
                </a:lnTo>
                <a:lnTo>
                  <a:pt x="333" y="962"/>
                </a:lnTo>
                <a:lnTo>
                  <a:pt x="383" y="978"/>
                </a:lnTo>
                <a:lnTo>
                  <a:pt x="448" y="905"/>
                </a:lnTo>
                <a:lnTo>
                  <a:pt x="432" y="872"/>
                </a:lnTo>
                <a:lnTo>
                  <a:pt x="470" y="793"/>
                </a:lnTo>
                <a:lnTo>
                  <a:pt x="470" y="767"/>
                </a:lnTo>
                <a:lnTo>
                  <a:pt x="521" y="735"/>
                </a:lnTo>
                <a:lnTo>
                  <a:pt x="587" y="597"/>
                </a:lnTo>
                <a:lnTo>
                  <a:pt x="579" y="566"/>
                </a:lnTo>
                <a:lnTo>
                  <a:pt x="529" y="543"/>
                </a:lnTo>
                <a:lnTo>
                  <a:pt x="521" y="518"/>
                </a:lnTo>
                <a:lnTo>
                  <a:pt x="611" y="462"/>
                </a:lnTo>
                <a:lnTo>
                  <a:pt x="627" y="420"/>
                </a:lnTo>
                <a:lnTo>
                  <a:pt x="611" y="412"/>
                </a:lnTo>
                <a:lnTo>
                  <a:pt x="587" y="420"/>
                </a:lnTo>
                <a:lnTo>
                  <a:pt x="553" y="435"/>
                </a:lnTo>
                <a:lnTo>
                  <a:pt x="529" y="435"/>
                </a:lnTo>
                <a:lnTo>
                  <a:pt x="511" y="405"/>
                </a:lnTo>
                <a:lnTo>
                  <a:pt x="488" y="388"/>
                </a:lnTo>
                <a:lnTo>
                  <a:pt x="457" y="274"/>
                </a:lnTo>
                <a:lnTo>
                  <a:pt x="432" y="235"/>
                </a:lnTo>
                <a:lnTo>
                  <a:pt x="479" y="218"/>
                </a:lnTo>
                <a:lnTo>
                  <a:pt x="488" y="177"/>
                </a:lnTo>
                <a:lnTo>
                  <a:pt x="479" y="177"/>
                </a:lnTo>
                <a:lnTo>
                  <a:pt x="496" y="121"/>
                </a:lnTo>
                <a:lnTo>
                  <a:pt x="383" y="137"/>
                </a:lnTo>
                <a:lnTo>
                  <a:pt x="383" y="96"/>
                </a:lnTo>
                <a:lnTo>
                  <a:pt x="326" y="34"/>
                </a:lnTo>
                <a:lnTo>
                  <a:pt x="277" y="34"/>
                </a:lnTo>
                <a:lnTo>
                  <a:pt x="252" y="0"/>
                </a:lnTo>
                <a:lnTo>
                  <a:pt x="236" y="7"/>
                </a:lnTo>
                <a:lnTo>
                  <a:pt x="227" y="34"/>
                </a:lnTo>
                <a:lnTo>
                  <a:pt x="220" y="49"/>
                </a:lnTo>
                <a:lnTo>
                  <a:pt x="203" y="7"/>
                </a:lnTo>
                <a:lnTo>
                  <a:pt x="186" y="7"/>
                </a:lnTo>
                <a:lnTo>
                  <a:pt x="179" y="34"/>
                </a:lnTo>
                <a:lnTo>
                  <a:pt x="155" y="34"/>
                </a:lnTo>
                <a:lnTo>
                  <a:pt x="147" y="73"/>
                </a:lnTo>
                <a:lnTo>
                  <a:pt x="162" y="154"/>
                </a:lnTo>
                <a:lnTo>
                  <a:pt x="114" y="227"/>
                </a:lnTo>
                <a:lnTo>
                  <a:pt x="65" y="235"/>
                </a:lnTo>
                <a:lnTo>
                  <a:pt x="49" y="341"/>
                </a:lnTo>
                <a:lnTo>
                  <a:pt x="24" y="380"/>
                </a:lnTo>
                <a:lnTo>
                  <a:pt x="41" y="435"/>
                </a:lnTo>
                <a:lnTo>
                  <a:pt x="34" y="485"/>
                </a:lnTo>
                <a:lnTo>
                  <a:pt x="41" y="543"/>
                </a:lnTo>
                <a:lnTo>
                  <a:pt x="17" y="615"/>
                </a:lnTo>
                <a:lnTo>
                  <a:pt x="41" y="711"/>
                </a:lnTo>
                <a:lnTo>
                  <a:pt x="0" y="801"/>
                </a:lnTo>
                <a:close/>
              </a:path>
            </a:pathLst>
          </a:custGeom>
          <a:solidFill>
            <a:schemeClr val="bg1">
              <a:lumMod val="85000"/>
            </a:schemeClr>
          </a:solidFill>
          <a:ln w="12700" cap="flat" cmpd="sng">
            <a:solidFill>
              <a:schemeClr val="bg1"/>
            </a:solidFill>
            <a:prstDash val="solid"/>
            <a:round/>
            <a:headEnd type="none" w="med" len="med"/>
            <a:tailEnd type="none" w="med" len="med"/>
          </a:ln>
        </p:spPr>
        <p:txBody>
          <a:bodyPr lIns="42203" rIns="42203"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2" b="0" i="0" u="none" strike="noStrike" kern="1200" cap="none" spc="0" normalizeH="0" baseline="0" noProof="0">
              <a:ln>
                <a:noFill/>
              </a:ln>
              <a:solidFill>
                <a:srgbClr val="000000"/>
              </a:solidFill>
              <a:effectLst/>
              <a:uLnTx/>
              <a:uFillTx/>
              <a:latin typeface="Arial"/>
              <a:ea typeface="+mn-ea"/>
              <a:cs typeface="+mn-cs"/>
            </a:endParaRPr>
          </a:p>
        </p:txBody>
      </p:sp>
      <p:sp>
        <p:nvSpPr>
          <p:cNvPr id="150" name="Freeform 22"/>
          <p:cNvSpPr>
            <a:spLocks/>
          </p:cNvSpPr>
          <p:nvPr/>
        </p:nvSpPr>
        <p:spPr bwMode="auto">
          <a:xfrm>
            <a:off x="6167977" y="4289188"/>
            <a:ext cx="373172" cy="241293"/>
          </a:xfrm>
          <a:custGeom>
            <a:avLst/>
            <a:gdLst>
              <a:gd name="T0" fmla="*/ 0 w 839"/>
              <a:gd name="T1" fmla="*/ 2147483646 h 556"/>
              <a:gd name="T2" fmla="*/ 2147483646 w 839"/>
              <a:gd name="T3" fmla="*/ 2147483646 h 556"/>
              <a:gd name="T4" fmla="*/ 2147483646 w 839"/>
              <a:gd name="T5" fmla="*/ 2147483646 h 556"/>
              <a:gd name="T6" fmla="*/ 2147483646 w 839"/>
              <a:gd name="T7" fmla="*/ 2147483646 h 556"/>
              <a:gd name="T8" fmla="*/ 2147483646 w 839"/>
              <a:gd name="T9" fmla="*/ 2147483646 h 556"/>
              <a:gd name="T10" fmla="*/ 0 w 839"/>
              <a:gd name="T11" fmla="*/ 2147483646 h 556"/>
              <a:gd name="T12" fmla="*/ 2147483646 w 839"/>
              <a:gd name="T13" fmla="*/ 2147483646 h 556"/>
              <a:gd name="T14" fmla="*/ 2147483646 w 839"/>
              <a:gd name="T15" fmla="*/ 2147483646 h 556"/>
              <a:gd name="T16" fmla="*/ 2147483646 w 839"/>
              <a:gd name="T17" fmla="*/ 2147483646 h 556"/>
              <a:gd name="T18" fmla="*/ 2147483646 w 839"/>
              <a:gd name="T19" fmla="*/ 2147483646 h 556"/>
              <a:gd name="T20" fmla="*/ 2147483646 w 839"/>
              <a:gd name="T21" fmla="*/ 2147483646 h 556"/>
              <a:gd name="T22" fmla="*/ 2147483646 w 839"/>
              <a:gd name="T23" fmla="*/ 2147483646 h 556"/>
              <a:gd name="T24" fmla="*/ 2147483646 w 839"/>
              <a:gd name="T25" fmla="*/ 2147483646 h 556"/>
              <a:gd name="T26" fmla="*/ 2147483646 w 839"/>
              <a:gd name="T27" fmla="*/ 2147483646 h 556"/>
              <a:gd name="T28" fmla="*/ 2147483646 w 839"/>
              <a:gd name="T29" fmla="*/ 0 h 556"/>
              <a:gd name="T30" fmla="*/ 2147483646 w 839"/>
              <a:gd name="T31" fmla="*/ 2147483646 h 556"/>
              <a:gd name="T32" fmla="*/ 2147483646 w 839"/>
              <a:gd name="T33" fmla="*/ 2147483646 h 556"/>
              <a:gd name="T34" fmla="*/ 2147483646 w 839"/>
              <a:gd name="T35" fmla="*/ 2147483646 h 556"/>
              <a:gd name="T36" fmla="*/ 2147483646 w 839"/>
              <a:gd name="T37" fmla="*/ 2147483646 h 556"/>
              <a:gd name="T38" fmla="*/ 2147483646 w 839"/>
              <a:gd name="T39" fmla="*/ 2147483646 h 556"/>
              <a:gd name="T40" fmla="*/ 2147483646 w 839"/>
              <a:gd name="T41" fmla="*/ 2147483646 h 556"/>
              <a:gd name="T42" fmla="*/ 2147483646 w 839"/>
              <a:gd name="T43" fmla="*/ 2147483646 h 556"/>
              <a:gd name="T44" fmla="*/ 2147483646 w 839"/>
              <a:gd name="T45" fmla="*/ 2147483646 h 556"/>
              <a:gd name="T46" fmla="*/ 2147483646 w 839"/>
              <a:gd name="T47" fmla="*/ 2147483646 h 556"/>
              <a:gd name="T48" fmla="*/ 2147483646 w 839"/>
              <a:gd name="T49" fmla="*/ 2147483646 h 556"/>
              <a:gd name="T50" fmla="*/ 2147483646 w 839"/>
              <a:gd name="T51" fmla="*/ 2147483646 h 556"/>
              <a:gd name="T52" fmla="*/ 2147483646 w 839"/>
              <a:gd name="T53" fmla="*/ 2147483646 h 556"/>
              <a:gd name="T54" fmla="*/ 2147483646 w 839"/>
              <a:gd name="T55" fmla="*/ 2147483646 h 556"/>
              <a:gd name="T56" fmla="*/ 2147483646 w 839"/>
              <a:gd name="T57" fmla="*/ 2147483646 h 556"/>
              <a:gd name="T58" fmla="*/ 2147483646 w 839"/>
              <a:gd name="T59" fmla="*/ 2147483646 h 556"/>
              <a:gd name="T60" fmla="*/ 2147483646 w 839"/>
              <a:gd name="T61" fmla="*/ 2147483646 h 556"/>
              <a:gd name="T62" fmla="*/ 2147483646 w 839"/>
              <a:gd name="T63" fmla="*/ 2147483646 h 556"/>
              <a:gd name="T64" fmla="*/ 2147483646 w 839"/>
              <a:gd name="T65" fmla="*/ 2147483646 h 556"/>
              <a:gd name="T66" fmla="*/ 2147483646 w 839"/>
              <a:gd name="T67" fmla="*/ 2147483646 h 556"/>
              <a:gd name="T68" fmla="*/ 2147483646 w 839"/>
              <a:gd name="T69" fmla="*/ 2147483646 h 556"/>
              <a:gd name="T70" fmla="*/ 2147483646 w 839"/>
              <a:gd name="T71" fmla="*/ 2147483646 h 556"/>
              <a:gd name="T72" fmla="*/ 2147483646 w 839"/>
              <a:gd name="T73" fmla="*/ 2147483646 h 556"/>
              <a:gd name="T74" fmla="*/ 2147483646 w 839"/>
              <a:gd name="T75" fmla="*/ 2147483646 h 556"/>
              <a:gd name="T76" fmla="*/ 2147483646 w 839"/>
              <a:gd name="T77" fmla="*/ 2147483646 h 556"/>
              <a:gd name="T78" fmla="*/ 2147483646 w 839"/>
              <a:gd name="T79" fmla="*/ 2147483646 h 556"/>
              <a:gd name="T80" fmla="*/ 2147483646 w 839"/>
              <a:gd name="T81" fmla="*/ 2147483646 h 556"/>
              <a:gd name="T82" fmla="*/ 2147483646 w 839"/>
              <a:gd name="T83" fmla="*/ 2147483646 h 556"/>
              <a:gd name="T84" fmla="*/ 2147483646 w 839"/>
              <a:gd name="T85" fmla="*/ 2147483646 h 556"/>
              <a:gd name="T86" fmla="*/ 2147483646 w 839"/>
              <a:gd name="T87" fmla="*/ 2147483646 h 556"/>
              <a:gd name="T88" fmla="*/ 2147483646 w 839"/>
              <a:gd name="T89" fmla="*/ 2147483646 h 556"/>
              <a:gd name="T90" fmla="*/ 2147483646 w 839"/>
              <a:gd name="T91" fmla="*/ 2147483646 h 556"/>
              <a:gd name="T92" fmla="*/ 2147483646 w 839"/>
              <a:gd name="T93" fmla="*/ 2147483646 h 556"/>
              <a:gd name="T94" fmla="*/ 2147483646 w 839"/>
              <a:gd name="T95" fmla="*/ 2147483646 h 556"/>
              <a:gd name="T96" fmla="*/ 2147483646 w 839"/>
              <a:gd name="T97" fmla="*/ 2147483646 h 556"/>
              <a:gd name="T98" fmla="*/ 2147483646 w 839"/>
              <a:gd name="T99" fmla="*/ 2147483646 h 556"/>
              <a:gd name="T100" fmla="*/ 2147483646 w 839"/>
              <a:gd name="T101" fmla="*/ 2147483646 h 556"/>
              <a:gd name="T102" fmla="*/ 2147483646 w 839"/>
              <a:gd name="T103" fmla="*/ 2147483646 h 556"/>
              <a:gd name="T104" fmla="*/ 0 w 839"/>
              <a:gd name="T105" fmla="*/ 2147483646 h 55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839"/>
              <a:gd name="T160" fmla="*/ 0 h 556"/>
              <a:gd name="T161" fmla="*/ 839 w 839"/>
              <a:gd name="T162" fmla="*/ 556 h 55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839" h="556">
                <a:moveTo>
                  <a:pt x="0" y="435"/>
                </a:moveTo>
                <a:lnTo>
                  <a:pt x="9" y="420"/>
                </a:lnTo>
                <a:lnTo>
                  <a:pt x="58" y="387"/>
                </a:lnTo>
                <a:lnTo>
                  <a:pt x="42" y="346"/>
                </a:lnTo>
                <a:lnTo>
                  <a:pt x="26" y="338"/>
                </a:lnTo>
                <a:lnTo>
                  <a:pt x="0" y="289"/>
                </a:lnTo>
                <a:lnTo>
                  <a:pt x="74" y="298"/>
                </a:lnTo>
                <a:lnTo>
                  <a:pt x="115" y="248"/>
                </a:lnTo>
                <a:lnTo>
                  <a:pt x="122" y="208"/>
                </a:lnTo>
                <a:lnTo>
                  <a:pt x="58" y="105"/>
                </a:lnTo>
                <a:lnTo>
                  <a:pt x="74" y="56"/>
                </a:lnTo>
                <a:lnTo>
                  <a:pt x="115" y="33"/>
                </a:lnTo>
                <a:lnTo>
                  <a:pt x="132" y="7"/>
                </a:lnTo>
                <a:lnTo>
                  <a:pt x="180" y="15"/>
                </a:lnTo>
                <a:lnTo>
                  <a:pt x="229" y="0"/>
                </a:lnTo>
                <a:lnTo>
                  <a:pt x="229" y="47"/>
                </a:lnTo>
                <a:lnTo>
                  <a:pt x="253" y="72"/>
                </a:lnTo>
                <a:lnTo>
                  <a:pt x="293" y="80"/>
                </a:lnTo>
                <a:lnTo>
                  <a:pt x="318" y="105"/>
                </a:lnTo>
                <a:lnTo>
                  <a:pt x="398" y="137"/>
                </a:lnTo>
                <a:lnTo>
                  <a:pt x="545" y="153"/>
                </a:lnTo>
                <a:lnTo>
                  <a:pt x="595" y="169"/>
                </a:lnTo>
                <a:lnTo>
                  <a:pt x="660" y="96"/>
                </a:lnTo>
                <a:lnTo>
                  <a:pt x="757" y="86"/>
                </a:lnTo>
                <a:lnTo>
                  <a:pt x="799" y="105"/>
                </a:lnTo>
                <a:lnTo>
                  <a:pt x="806" y="169"/>
                </a:lnTo>
                <a:lnTo>
                  <a:pt x="839" y="208"/>
                </a:lnTo>
                <a:lnTo>
                  <a:pt x="839" y="226"/>
                </a:lnTo>
                <a:lnTo>
                  <a:pt x="814" y="234"/>
                </a:lnTo>
                <a:lnTo>
                  <a:pt x="723" y="289"/>
                </a:lnTo>
                <a:lnTo>
                  <a:pt x="700" y="324"/>
                </a:lnTo>
                <a:lnTo>
                  <a:pt x="669" y="338"/>
                </a:lnTo>
                <a:lnTo>
                  <a:pt x="669" y="370"/>
                </a:lnTo>
                <a:lnTo>
                  <a:pt x="691" y="378"/>
                </a:lnTo>
                <a:lnTo>
                  <a:pt x="660" y="428"/>
                </a:lnTo>
                <a:lnTo>
                  <a:pt x="553" y="420"/>
                </a:lnTo>
                <a:lnTo>
                  <a:pt x="512" y="509"/>
                </a:lnTo>
                <a:lnTo>
                  <a:pt x="464" y="518"/>
                </a:lnTo>
                <a:lnTo>
                  <a:pt x="415" y="556"/>
                </a:lnTo>
                <a:lnTo>
                  <a:pt x="342" y="518"/>
                </a:lnTo>
                <a:lnTo>
                  <a:pt x="310" y="532"/>
                </a:lnTo>
                <a:lnTo>
                  <a:pt x="302" y="525"/>
                </a:lnTo>
                <a:lnTo>
                  <a:pt x="310" y="491"/>
                </a:lnTo>
                <a:lnTo>
                  <a:pt x="293" y="485"/>
                </a:lnTo>
                <a:lnTo>
                  <a:pt x="246" y="499"/>
                </a:lnTo>
                <a:lnTo>
                  <a:pt x="229" y="525"/>
                </a:lnTo>
                <a:lnTo>
                  <a:pt x="212" y="525"/>
                </a:lnTo>
                <a:lnTo>
                  <a:pt x="189" y="485"/>
                </a:lnTo>
                <a:lnTo>
                  <a:pt x="156" y="518"/>
                </a:lnTo>
                <a:lnTo>
                  <a:pt x="58" y="525"/>
                </a:lnTo>
                <a:lnTo>
                  <a:pt x="42" y="509"/>
                </a:lnTo>
                <a:lnTo>
                  <a:pt x="26" y="518"/>
                </a:lnTo>
                <a:lnTo>
                  <a:pt x="0" y="435"/>
                </a:lnTo>
                <a:close/>
              </a:path>
            </a:pathLst>
          </a:custGeom>
          <a:solidFill>
            <a:schemeClr val="bg1">
              <a:lumMod val="85000"/>
            </a:schemeClr>
          </a:solidFill>
          <a:ln w="12700" cap="flat" cmpd="sng">
            <a:solidFill>
              <a:schemeClr val="bg1"/>
            </a:solidFill>
            <a:prstDash val="solid"/>
            <a:round/>
            <a:headEnd type="none" w="med" len="med"/>
            <a:tailEnd type="none" w="med" len="med"/>
          </a:ln>
        </p:spPr>
        <p:txBody>
          <a:bodyPr lIns="42203" rIns="42203" anchor="ctr"/>
          <a:lstStyle/>
          <a:p>
            <a:endParaRPr lang="en-US" sz="831">
              <a:solidFill>
                <a:srgbClr val="000000"/>
              </a:solidFill>
              <a:latin typeface="Arial"/>
            </a:endParaRPr>
          </a:p>
        </p:txBody>
      </p:sp>
      <p:sp>
        <p:nvSpPr>
          <p:cNvPr id="151" name="Freeform 23"/>
          <p:cNvSpPr>
            <a:spLocks/>
          </p:cNvSpPr>
          <p:nvPr/>
        </p:nvSpPr>
        <p:spPr bwMode="auto">
          <a:xfrm>
            <a:off x="6020941" y="4204384"/>
            <a:ext cx="259598" cy="269562"/>
          </a:xfrm>
          <a:custGeom>
            <a:avLst/>
            <a:gdLst>
              <a:gd name="T0" fmla="*/ 0 w 586"/>
              <a:gd name="T1" fmla="*/ 2147483646 h 622"/>
              <a:gd name="T2" fmla="*/ 2147483646 w 586"/>
              <a:gd name="T3" fmla="*/ 2147483646 h 622"/>
              <a:gd name="T4" fmla="*/ 2147483646 w 586"/>
              <a:gd name="T5" fmla="*/ 2147483646 h 622"/>
              <a:gd name="T6" fmla="*/ 2147483646 w 586"/>
              <a:gd name="T7" fmla="*/ 2147483646 h 622"/>
              <a:gd name="T8" fmla="*/ 2147483646 w 586"/>
              <a:gd name="T9" fmla="*/ 2147483646 h 622"/>
              <a:gd name="T10" fmla="*/ 2147483646 w 586"/>
              <a:gd name="T11" fmla="*/ 2147483646 h 622"/>
              <a:gd name="T12" fmla="*/ 2147483646 w 586"/>
              <a:gd name="T13" fmla="*/ 2147483646 h 622"/>
              <a:gd name="T14" fmla="*/ 2147483646 w 586"/>
              <a:gd name="T15" fmla="*/ 2147483646 h 622"/>
              <a:gd name="T16" fmla="*/ 2147483646 w 586"/>
              <a:gd name="T17" fmla="*/ 2147483646 h 622"/>
              <a:gd name="T18" fmla="*/ 2147483646 w 586"/>
              <a:gd name="T19" fmla="*/ 2147483646 h 622"/>
              <a:gd name="T20" fmla="*/ 2147483646 w 586"/>
              <a:gd name="T21" fmla="*/ 2147483646 h 622"/>
              <a:gd name="T22" fmla="*/ 2147483646 w 586"/>
              <a:gd name="T23" fmla="*/ 2147483646 h 622"/>
              <a:gd name="T24" fmla="*/ 2147483646 w 586"/>
              <a:gd name="T25" fmla="*/ 2147483646 h 622"/>
              <a:gd name="T26" fmla="*/ 2147483646 w 586"/>
              <a:gd name="T27" fmla="*/ 2147483646 h 622"/>
              <a:gd name="T28" fmla="*/ 2147483646 w 586"/>
              <a:gd name="T29" fmla="*/ 2147483646 h 622"/>
              <a:gd name="T30" fmla="*/ 2147483646 w 586"/>
              <a:gd name="T31" fmla="*/ 2147483646 h 622"/>
              <a:gd name="T32" fmla="*/ 2147483646 w 586"/>
              <a:gd name="T33" fmla="*/ 2147483646 h 622"/>
              <a:gd name="T34" fmla="*/ 2147483646 w 586"/>
              <a:gd name="T35" fmla="*/ 2147483646 h 622"/>
              <a:gd name="T36" fmla="*/ 2147483646 w 586"/>
              <a:gd name="T37" fmla="*/ 2147483646 h 622"/>
              <a:gd name="T38" fmla="*/ 2147483646 w 586"/>
              <a:gd name="T39" fmla="*/ 2147483646 h 622"/>
              <a:gd name="T40" fmla="*/ 2147483646 w 586"/>
              <a:gd name="T41" fmla="*/ 2147483646 h 622"/>
              <a:gd name="T42" fmla="*/ 2147483646 w 586"/>
              <a:gd name="T43" fmla="*/ 2147483646 h 622"/>
              <a:gd name="T44" fmla="*/ 2147483646 w 586"/>
              <a:gd name="T45" fmla="*/ 2147483646 h 622"/>
              <a:gd name="T46" fmla="*/ 2147483646 w 586"/>
              <a:gd name="T47" fmla="*/ 2147483646 h 622"/>
              <a:gd name="T48" fmla="*/ 2147483646 w 586"/>
              <a:gd name="T49" fmla="*/ 2147483646 h 622"/>
              <a:gd name="T50" fmla="*/ 2147483646 w 586"/>
              <a:gd name="T51" fmla="*/ 2147483646 h 622"/>
              <a:gd name="T52" fmla="*/ 2147483646 w 586"/>
              <a:gd name="T53" fmla="*/ 2147483646 h 622"/>
              <a:gd name="T54" fmla="*/ 2147483646 w 586"/>
              <a:gd name="T55" fmla="*/ 2147483646 h 622"/>
              <a:gd name="T56" fmla="*/ 2147483646 w 586"/>
              <a:gd name="T57" fmla="*/ 2147483646 h 622"/>
              <a:gd name="T58" fmla="*/ 2147483646 w 586"/>
              <a:gd name="T59" fmla="*/ 2147483646 h 622"/>
              <a:gd name="T60" fmla="*/ 2147483646 w 586"/>
              <a:gd name="T61" fmla="*/ 2147483646 h 622"/>
              <a:gd name="T62" fmla="*/ 2147483646 w 586"/>
              <a:gd name="T63" fmla="*/ 2147483646 h 622"/>
              <a:gd name="T64" fmla="*/ 2147483646 w 586"/>
              <a:gd name="T65" fmla="*/ 2147483646 h 622"/>
              <a:gd name="T66" fmla="*/ 2147483646 w 586"/>
              <a:gd name="T67" fmla="*/ 2147483646 h 622"/>
              <a:gd name="T68" fmla="*/ 2147483646 w 586"/>
              <a:gd name="T69" fmla="*/ 2147483646 h 622"/>
              <a:gd name="T70" fmla="*/ 2147483646 w 586"/>
              <a:gd name="T71" fmla="*/ 2147483646 h 622"/>
              <a:gd name="T72" fmla="*/ 2147483646 w 586"/>
              <a:gd name="T73" fmla="*/ 2147483646 h 622"/>
              <a:gd name="T74" fmla="*/ 2147483646 w 586"/>
              <a:gd name="T75" fmla="*/ 2147483646 h 622"/>
              <a:gd name="T76" fmla="*/ 2147483646 w 586"/>
              <a:gd name="T77" fmla="*/ 2147483646 h 622"/>
              <a:gd name="T78" fmla="*/ 2147483646 w 586"/>
              <a:gd name="T79" fmla="*/ 2147483646 h 622"/>
              <a:gd name="T80" fmla="*/ 2147483646 w 586"/>
              <a:gd name="T81" fmla="*/ 0 h 622"/>
              <a:gd name="T82" fmla="*/ 2147483646 w 586"/>
              <a:gd name="T83" fmla="*/ 2147483646 h 622"/>
              <a:gd name="T84" fmla="*/ 2147483646 w 586"/>
              <a:gd name="T85" fmla="*/ 2147483646 h 622"/>
              <a:gd name="T86" fmla="*/ 2147483646 w 586"/>
              <a:gd name="T87" fmla="*/ 2147483646 h 622"/>
              <a:gd name="T88" fmla="*/ 2147483646 w 586"/>
              <a:gd name="T89" fmla="*/ 2147483646 h 622"/>
              <a:gd name="T90" fmla="*/ 2147483646 w 586"/>
              <a:gd name="T91" fmla="*/ 2147483646 h 622"/>
              <a:gd name="T92" fmla="*/ 2147483646 w 586"/>
              <a:gd name="T93" fmla="*/ 2147483646 h 622"/>
              <a:gd name="T94" fmla="*/ 2147483646 w 586"/>
              <a:gd name="T95" fmla="*/ 2147483646 h 622"/>
              <a:gd name="T96" fmla="*/ 2147483646 w 586"/>
              <a:gd name="T97" fmla="*/ 2147483646 h 622"/>
              <a:gd name="T98" fmla="*/ 2147483646 w 586"/>
              <a:gd name="T99" fmla="*/ 2147483646 h 622"/>
              <a:gd name="T100" fmla="*/ 2147483646 w 586"/>
              <a:gd name="T101" fmla="*/ 2147483646 h 622"/>
              <a:gd name="T102" fmla="*/ 2147483646 w 586"/>
              <a:gd name="T103" fmla="*/ 2147483646 h 622"/>
              <a:gd name="T104" fmla="*/ 2147483646 w 586"/>
              <a:gd name="T105" fmla="*/ 2147483646 h 622"/>
              <a:gd name="T106" fmla="*/ 2147483646 w 586"/>
              <a:gd name="T107" fmla="*/ 2147483646 h 622"/>
              <a:gd name="T108" fmla="*/ 2147483646 w 586"/>
              <a:gd name="T109" fmla="*/ 2147483646 h 622"/>
              <a:gd name="T110" fmla="*/ 2147483646 w 586"/>
              <a:gd name="T111" fmla="*/ 2147483646 h 622"/>
              <a:gd name="T112" fmla="*/ 2147483646 w 586"/>
              <a:gd name="T113" fmla="*/ 2147483646 h 622"/>
              <a:gd name="T114" fmla="*/ 2147483646 w 586"/>
              <a:gd name="T115" fmla="*/ 2147483646 h 622"/>
              <a:gd name="T116" fmla="*/ 0 w 586"/>
              <a:gd name="T117" fmla="*/ 2147483646 h 62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586"/>
              <a:gd name="T178" fmla="*/ 0 h 622"/>
              <a:gd name="T179" fmla="*/ 586 w 586"/>
              <a:gd name="T180" fmla="*/ 622 h 62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586" h="622">
                <a:moveTo>
                  <a:pt x="0" y="241"/>
                </a:moveTo>
                <a:lnTo>
                  <a:pt x="16" y="257"/>
                </a:lnTo>
                <a:lnTo>
                  <a:pt x="59" y="257"/>
                </a:lnTo>
                <a:lnTo>
                  <a:pt x="74" y="290"/>
                </a:lnTo>
                <a:lnTo>
                  <a:pt x="99" y="290"/>
                </a:lnTo>
                <a:lnTo>
                  <a:pt x="155" y="266"/>
                </a:lnTo>
                <a:lnTo>
                  <a:pt x="171" y="274"/>
                </a:lnTo>
                <a:lnTo>
                  <a:pt x="171" y="290"/>
                </a:lnTo>
                <a:lnTo>
                  <a:pt x="122" y="338"/>
                </a:lnTo>
                <a:lnTo>
                  <a:pt x="99" y="338"/>
                </a:lnTo>
                <a:lnTo>
                  <a:pt x="99" y="363"/>
                </a:lnTo>
                <a:lnTo>
                  <a:pt x="74" y="370"/>
                </a:lnTo>
                <a:lnTo>
                  <a:pt x="82" y="395"/>
                </a:lnTo>
                <a:lnTo>
                  <a:pt x="106" y="402"/>
                </a:lnTo>
                <a:lnTo>
                  <a:pt x="171" y="370"/>
                </a:lnTo>
                <a:lnTo>
                  <a:pt x="179" y="347"/>
                </a:lnTo>
                <a:lnTo>
                  <a:pt x="204" y="355"/>
                </a:lnTo>
                <a:lnTo>
                  <a:pt x="162" y="412"/>
                </a:lnTo>
                <a:lnTo>
                  <a:pt x="129" y="420"/>
                </a:lnTo>
                <a:lnTo>
                  <a:pt x="106" y="452"/>
                </a:lnTo>
                <a:lnTo>
                  <a:pt x="82" y="461"/>
                </a:lnTo>
                <a:lnTo>
                  <a:pt x="82" y="501"/>
                </a:lnTo>
                <a:lnTo>
                  <a:pt x="50" y="492"/>
                </a:lnTo>
                <a:lnTo>
                  <a:pt x="34" y="510"/>
                </a:lnTo>
                <a:lnTo>
                  <a:pt x="25" y="622"/>
                </a:lnTo>
                <a:lnTo>
                  <a:pt x="50" y="622"/>
                </a:lnTo>
                <a:lnTo>
                  <a:pt x="197" y="510"/>
                </a:lnTo>
                <a:lnTo>
                  <a:pt x="284" y="501"/>
                </a:lnTo>
                <a:lnTo>
                  <a:pt x="333" y="483"/>
                </a:lnTo>
                <a:lnTo>
                  <a:pt x="407" y="492"/>
                </a:lnTo>
                <a:lnTo>
                  <a:pt x="448" y="442"/>
                </a:lnTo>
                <a:lnTo>
                  <a:pt x="455" y="402"/>
                </a:lnTo>
                <a:lnTo>
                  <a:pt x="391" y="299"/>
                </a:lnTo>
                <a:lnTo>
                  <a:pt x="407" y="250"/>
                </a:lnTo>
                <a:lnTo>
                  <a:pt x="448" y="227"/>
                </a:lnTo>
                <a:lnTo>
                  <a:pt x="465" y="201"/>
                </a:lnTo>
                <a:lnTo>
                  <a:pt x="513" y="209"/>
                </a:lnTo>
                <a:lnTo>
                  <a:pt x="562" y="194"/>
                </a:lnTo>
                <a:lnTo>
                  <a:pt x="545" y="186"/>
                </a:lnTo>
                <a:lnTo>
                  <a:pt x="586" y="96"/>
                </a:lnTo>
                <a:lnTo>
                  <a:pt x="562" y="0"/>
                </a:lnTo>
                <a:lnTo>
                  <a:pt x="529" y="24"/>
                </a:lnTo>
                <a:lnTo>
                  <a:pt x="455" y="8"/>
                </a:lnTo>
                <a:lnTo>
                  <a:pt x="414" y="24"/>
                </a:lnTo>
                <a:lnTo>
                  <a:pt x="382" y="17"/>
                </a:lnTo>
                <a:lnTo>
                  <a:pt x="359" y="47"/>
                </a:lnTo>
                <a:lnTo>
                  <a:pt x="333" y="56"/>
                </a:lnTo>
                <a:lnTo>
                  <a:pt x="300" y="24"/>
                </a:lnTo>
                <a:lnTo>
                  <a:pt x="292" y="47"/>
                </a:lnTo>
                <a:lnTo>
                  <a:pt x="269" y="47"/>
                </a:lnTo>
                <a:lnTo>
                  <a:pt x="243" y="79"/>
                </a:lnTo>
                <a:lnTo>
                  <a:pt x="220" y="88"/>
                </a:lnTo>
                <a:lnTo>
                  <a:pt x="197" y="79"/>
                </a:lnTo>
                <a:lnTo>
                  <a:pt x="155" y="104"/>
                </a:lnTo>
                <a:lnTo>
                  <a:pt x="106" y="186"/>
                </a:lnTo>
                <a:lnTo>
                  <a:pt x="106" y="250"/>
                </a:lnTo>
                <a:lnTo>
                  <a:pt x="66" y="219"/>
                </a:lnTo>
                <a:lnTo>
                  <a:pt x="16" y="227"/>
                </a:lnTo>
                <a:lnTo>
                  <a:pt x="0" y="241"/>
                </a:lnTo>
                <a:close/>
              </a:path>
            </a:pathLst>
          </a:custGeom>
          <a:solidFill>
            <a:schemeClr val="bg1">
              <a:lumMod val="85000"/>
            </a:schemeClr>
          </a:solidFill>
          <a:ln w="12700" cap="flat" cmpd="sng">
            <a:solidFill>
              <a:schemeClr val="bg1"/>
            </a:solidFill>
            <a:prstDash val="solid"/>
            <a:round/>
            <a:headEnd type="none" w="med" len="med"/>
            <a:tailEnd type="none" w="med" len="med"/>
          </a:ln>
        </p:spPr>
        <p:txBody>
          <a:bodyPr lIns="42203" rIns="42203"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2" b="0" i="0" u="none" strike="noStrike" kern="1200" cap="none" spc="0" normalizeH="0" baseline="0" noProof="0">
              <a:ln>
                <a:noFill/>
              </a:ln>
              <a:solidFill>
                <a:srgbClr val="000000"/>
              </a:solidFill>
              <a:effectLst/>
              <a:uLnTx/>
              <a:uFillTx/>
              <a:latin typeface="Arial"/>
              <a:ea typeface="+mn-ea"/>
              <a:cs typeface="+mn-cs"/>
            </a:endParaRPr>
          </a:p>
        </p:txBody>
      </p:sp>
      <p:sp>
        <p:nvSpPr>
          <p:cNvPr id="152" name="Freeform 24"/>
          <p:cNvSpPr>
            <a:spLocks/>
          </p:cNvSpPr>
          <p:nvPr/>
        </p:nvSpPr>
        <p:spPr bwMode="auto">
          <a:xfrm>
            <a:off x="7382814" y="4281114"/>
            <a:ext cx="339707" cy="245332"/>
          </a:xfrm>
          <a:custGeom>
            <a:avLst/>
            <a:gdLst>
              <a:gd name="T0" fmla="*/ 0 w 766"/>
              <a:gd name="T1" fmla="*/ 2147483646 h 566"/>
              <a:gd name="T2" fmla="*/ 0 w 766"/>
              <a:gd name="T3" fmla="*/ 2147483646 h 566"/>
              <a:gd name="T4" fmla="*/ 2147483646 w 766"/>
              <a:gd name="T5" fmla="*/ 2147483646 h 566"/>
              <a:gd name="T6" fmla="*/ 2147483646 w 766"/>
              <a:gd name="T7" fmla="*/ 2147483646 h 566"/>
              <a:gd name="T8" fmla="*/ 2147483646 w 766"/>
              <a:gd name="T9" fmla="*/ 2147483646 h 566"/>
              <a:gd name="T10" fmla="*/ 2147483646 w 766"/>
              <a:gd name="T11" fmla="*/ 2147483646 h 566"/>
              <a:gd name="T12" fmla="*/ 2147483646 w 766"/>
              <a:gd name="T13" fmla="*/ 2147483646 h 566"/>
              <a:gd name="T14" fmla="*/ 2147483646 w 766"/>
              <a:gd name="T15" fmla="*/ 0 h 566"/>
              <a:gd name="T16" fmla="*/ 2147483646 w 766"/>
              <a:gd name="T17" fmla="*/ 2147483646 h 566"/>
              <a:gd name="T18" fmla="*/ 2147483646 w 766"/>
              <a:gd name="T19" fmla="*/ 2147483646 h 566"/>
              <a:gd name="T20" fmla="*/ 2147483646 w 766"/>
              <a:gd name="T21" fmla="*/ 2147483646 h 566"/>
              <a:gd name="T22" fmla="*/ 2147483646 w 766"/>
              <a:gd name="T23" fmla="*/ 2147483646 h 566"/>
              <a:gd name="T24" fmla="*/ 2147483646 w 766"/>
              <a:gd name="T25" fmla="*/ 2147483646 h 566"/>
              <a:gd name="T26" fmla="*/ 2147483646 w 766"/>
              <a:gd name="T27" fmla="*/ 2147483646 h 566"/>
              <a:gd name="T28" fmla="*/ 2147483646 w 766"/>
              <a:gd name="T29" fmla="*/ 2147483646 h 566"/>
              <a:gd name="T30" fmla="*/ 2147483646 w 766"/>
              <a:gd name="T31" fmla="*/ 2147483646 h 566"/>
              <a:gd name="T32" fmla="*/ 2147483646 w 766"/>
              <a:gd name="T33" fmla="*/ 2147483646 h 566"/>
              <a:gd name="T34" fmla="*/ 2147483646 w 766"/>
              <a:gd name="T35" fmla="*/ 2147483646 h 566"/>
              <a:gd name="T36" fmla="*/ 2147483646 w 766"/>
              <a:gd name="T37" fmla="*/ 2147483646 h 566"/>
              <a:gd name="T38" fmla="*/ 2147483646 w 766"/>
              <a:gd name="T39" fmla="*/ 2147483646 h 566"/>
              <a:gd name="T40" fmla="*/ 2147483646 w 766"/>
              <a:gd name="T41" fmla="*/ 2147483646 h 566"/>
              <a:gd name="T42" fmla="*/ 2147483646 w 766"/>
              <a:gd name="T43" fmla="*/ 2147483646 h 566"/>
              <a:gd name="T44" fmla="*/ 2147483646 w 766"/>
              <a:gd name="T45" fmla="*/ 2147483646 h 566"/>
              <a:gd name="T46" fmla="*/ 2147483646 w 766"/>
              <a:gd name="T47" fmla="*/ 2147483646 h 566"/>
              <a:gd name="T48" fmla="*/ 2147483646 w 766"/>
              <a:gd name="T49" fmla="*/ 2147483646 h 566"/>
              <a:gd name="T50" fmla="*/ 2147483646 w 766"/>
              <a:gd name="T51" fmla="*/ 2147483646 h 566"/>
              <a:gd name="T52" fmla="*/ 2147483646 w 766"/>
              <a:gd name="T53" fmla="*/ 2147483646 h 566"/>
              <a:gd name="T54" fmla="*/ 2147483646 w 766"/>
              <a:gd name="T55" fmla="*/ 2147483646 h 566"/>
              <a:gd name="T56" fmla="*/ 2147483646 w 766"/>
              <a:gd name="T57" fmla="*/ 2147483646 h 566"/>
              <a:gd name="T58" fmla="*/ 2147483646 w 766"/>
              <a:gd name="T59" fmla="*/ 2147483646 h 566"/>
              <a:gd name="T60" fmla="*/ 2147483646 w 766"/>
              <a:gd name="T61" fmla="*/ 2147483646 h 566"/>
              <a:gd name="T62" fmla="*/ 2147483646 w 766"/>
              <a:gd name="T63" fmla="*/ 2147483646 h 566"/>
              <a:gd name="T64" fmla="*/ 2147483646 w 766"/>
              <a:gd name="T65" fmla="*/ 2147483646 h 566"/>
              <a:gd name="T66" fmla="*/ 2147483646 w 766"/>
              <a:gd name="T67" fmla="*/ 2147483646 h 566"/>
              <a:gd name="T68" fmla="*/ 2147483646 w 766"/>
              <a:gd name="T69" fmla="*/ 2147483646 h 566"/>
              <a:gd name="T70" fmla="*/ 2147483646 w 766"/>
              <a:gd name="T71" fmla="*/ 2147483646 h 566"/>
              <a:gd name="T72" fmla="*/ 2147483646 w 766"/>
              <a:gd name="T73" fmla="*/ 2147483646 h 566"/>
              <a:gd name="T74" fmla="*/ 2147483646 w 766"/>
              <a:gd name="T75" fmla="*/ 2147483646 h 566"/>
              <a:gd name="T76" fmla="*/ 2147483646 w 766"/>
              <a:gd name="T77" fmla="*/ 2147483646 h 566"/>
              <a:gd name="T78" fmla="*/ 2147483646 w 766"/>
              <a:gd name="T79" fmla="*/ 2147483646 h 566"/>
              <a:gd name="T80" fmla="*/ 2147483646 w 766"/>
              <a:gd name="T81" fmla="*/ 2147483646 h 566"/>
              <a:gd name="T82" fmla="*/ 2147483646 w 766"/>
              <a:gd name="T83" fmla="*/ 2147483646 h 566"/>
              <a:gd name="T84" fmla="*/ 2147483646 w 766"/>
              <a:gd name="T85" fmla="*/ 2147483646 h 566"/>
              <a:gd name="T86" fmla="*/ 2147483646 w 766"/>
              <a:gd name="T87" fmla="*/ 2147483646 h 566"/>
              <a:gd name="T88" fmla="*/ 2147483646 w 766"/>
              <a:gd name="T89" fmla="*/ 2147483646 h 566"/>
              <a:gd name="T90" fmla="*/ 2147483646 w 766"/>
              <a:gd name="T91" fmla="*/ 2147483646 h 566"/>
              <a:gd name="T92" fmla="*/ 0 w 766"/>
              <a:gd name="T93" fmla="*/ 2147483646 h 56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66"/>
              <a:gd name="T142" fmla="*/ 0 h 566"/>
              <a:gd name="T143" fmla="*/ 766 w 766"/>
              <a:gd name="T144" fmla="*/ 566 h 56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66" h="566">
                <a:moveTo>
                  <a:pt x="0" y="389"/>
                </a:moveTo>
                <a:lnTo>
                  <a:pt x="0" y="315"/>
                </a:lnTo>
                <a:lnTo>
                  <a:pt x="41" y="170"/>
                </a:lnTo>
                <a:lnTo>
                  <a:pt x="33" y="98"/>
                </a:lnTo>
                <a:lnTo>
                  <a:pt x="48" y="82"/>
                </a:lnTo>
                <a:lnTo>
                  <a:pt x="99" y="73"/>
                </a:lnTo>
                <a:lnTo>
                  <a:pt x="99" y="59"/>
                </a:lnTo>
                <a:lnTo>
                  <a:pt x="48" y="0"/>
                </a:lnTo>
                <a:lnTo>
                  <a:pt x="107" y="18"/>
                </a:lnTo>
                <a:lnTo>
                  <a:pt x="137" y="82"/>
                </a:lnTo>
                <a:lnTo>
                  <a:pt x="154" y="89"/>
                </a:lnTo>
                <a:lnTo>
                  <a:pt x="203" y="73"/>
                </a:lnTo>
                <a:lnTo>
                  <a:pt x="228" y="89"/>
                </a:lnTo>
                <a:lnTo>
                  <a:pt x="228" y="147"/>
                </a:lnTo>
                <a:lnTo>
                  <a:pt x="316" y="163"/>
                </a:lnTo>
                <a:lnTo>
                  <a:pt x="341" y="179"/>
                </a:lnTo>
                <a:lnTo>
                  <a:pt x="399" y="187"/>
                </a:lnTo>
                <a:lnTo>
                  <a:pt x="440" y="179"/>
                </a:lnTo>
                <a:lnTo>
                  <a:pt x="536" y="202"/>
                </a:lnTo>
                <a:lnTo>
                  <a:pt x="602" y="284"/>
                </a:lnTo>
                <a:lnTo>
                  <a:pt x="739" y="364"/>
                </a:lnTo>
                <a:lnTo>
                  <a:pt x="766" y="396"/>
                </a:lnTo>
                <a:lnTo>
                  <a:pt x="757" y="413"/>
                </a:lnTo>
                <a:lnTo>
                  <a:pt x="683" y="404"/>
                </a:lnTo>
                <a:lnTo>
                  <a:pt x="667" y="413"/>
                </a:lnTo>
                <a:lnTo>
                  <a:pt x="653" y="461"/>
                </a:lnTo>
                <a:lnTo>
                  <a:pt x="659" y="502"/>
                </a:lnTo>
                <a:lnTo>
                  <a:pt x="659" y="558"/>
                </a:lnTo>
                <a:lnTo>
                  <a:pt x="602" y="566"/>
                </a:lnTo>
                <a:lnTo>
                  <a:pt x="536" y="535"/>
                </a:lnTo>
                <a:lnTo>
                  <a:pt x="512" y="446"/>
                </a:lnTo>
                <a:lnTo>
                  <a:pt x="481" y="422"/>
                </a:lnTo>
                <a:lnTo>
                  <a:pt x="432" y="413"/>
                </a:lnTo>
                <a:lnTo>
                  <a:pt x="391" y="389"/>
                </a:lnTo>
                <a:lnTo>
                  <a:pt x="350" y="396"/>
                </a:lnTo>
                <a:lnTo>
                  <a:pt x="310" y="437"/>
                </a:lnTo>
                <a:lnTo>
                  <a:pt x="302" y="461"/>
                </a:lnTo>
                <a:lnTo>
                  <a:pt x="251" y="502"/>
                </a:lnTo>
                <a:lnTo>
                  <a:pt x="203" y="494"/>
                </a:lnTo>
                <a:lnTo>
                  <a:pt x="195" y="413"/>
                </a:lnTo>
                <a:lnTo>
                  <a:pt x="146" y="437"/>
                </a:lnTo>
                <a:lnTo>
                  <a:pt x="137" y="486"/>
                </a:lnTo>
                <a:lnTo>
                  <a:pt x="114" y="502"/>
                </a:lnTo>
                <a:lnTo>
                  <a:pt x="82" y="502"/>
                </a:lnTo>
                <a:lnTo>
                  <a:pt x="65" y="461"/>
                </a:lnTo>
                <a:lnTo>
                  <a:pt x="24" y="446"/>
                </a:lnTo>
                <a:lnTo>
                  <a:pt x="0" y="389"/>
                </a:lnTo>
                <a:close/>
              </a:path>
            </a:pathLst>
          </a:custGeom>
          <a:solidFill>
            <a:schemeClr val="accent3"/>
          </a:solidFill>
          <a:ln w="12700" cap="flat" cmpd="sng">
            <a:solidFill>
              <a:schemeClr val="bg1"/>
            </a:solidFill>
            <a:prstDash val="solid"/>
            <a:round/>
            <a:headEnd type="none" w="med" len="med"/>
            <a:tailEnd type="none" w="med" len="med"/>
          </a:ln>
        </p:spPr>
        <p:txBody>
          <a:bodyPr lIns="42203" rIns="42203"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2" b="0" i="0" u="none" strike="noStrike" kern="1200" cap="none" spc="0" normalizeH="0" baseline="0" noProof="0">
              <a:ln>
                <a:noFill/>
              </a:ln>
              <a:solidFill>
                <a:srgbClr val="000000"/>
              </a:solidFill>
              <a:effectLst/>
              <a:uLnTx/>
              <a:uFillTx/>
              <a:latin typeface="Arial"/>
              <a:ea typeface="+mn-ea"/>
              <a:cs typeface="+mn-cs"/>
            </a:endParaRPr>
          </a:p>
        </p:txBody>
      </p:sp>
      <p:sp>
        <p:nvSpPr>
          <p:cNvPr id="153" name="Freeform 25"/>
          <p:cNvSpPr>
            <a:spLocks/>
          </p:cNvSpPr>
          <p:nvPr/>
        </p:nvSpPr>
        <p:spPr bwMode="auto">
          <a:xfrm>
            <a:off x="6435689" y="4685960"/>
            <a:ext cx="480661" cy="333167"/>
          </a:xfrm>
          <a:custGeom>
            <a:avLst/>
            <a:gdLst>
              <a:gd name="T0" fmla="*/ 0 w 1083"/>
              <a:gd name="T1" fmla="*/ 2147483646 h 769"/>
              <a:gd name="T2" fmla="*/ 2147483646 w 1083"/>
              <a:gd name="T3" fmla="*/ 2147483646 h 769"/>
              <a:gd name="T4" fmla="*/ 2147483646 w 1083"/>
              <a:gd name="T5" fmla="*/ 2147483646 h 769"/>
              <a:gd name="T6" fmla="*/ 2147483646 w 1083"/>
              <a:gd name="T7" fmla="*/ 2147483646 h 769"/>
              <a:gd name="T8" fmla="*/ 2147483646 w 1083"/>
              <a:gd name="T9" fmla="*/ 2147483646 h 769"/>
              <a:gd name="T10" fmla="*/ 2147483646 w 1083"/>
              <a:gd name="T11" fmla="*/ 2147483646 h 769"/>
              <a:gd name="T12" fmla="*/ 2147483646 w 1083"/>
              <a:gd name="T13" fmla="*/ 2147483646 h 769"/>
              <a:gd name="T14" fmla="*/ 2147483646 w 1083"/>
              <a:gd name="T15" fmla="*/ 2147483646 h 769"/>
              <a:gd name="T16" fmla="*/ 2147483646 w 1083"/>
              <a:gd name="T17" fmla="*/ 2147483646 h 769"/>
              <a:gd name="T18" fmla="*/ 2147483646 w 1083"/>
              <a:gd name="T19" fmla="*/ 2147483646 h 769"/>
              <a:gd name="T20" fmla="*/ 2147483646 w 1083"/>
              <a:gd name="T21" fmla="*/ 2147483646 h 769"/>
              <a:gd name="T22" fmla="*/ 2147483646 w 1083"/>
              <a:gd name="T23" fmla="*/ 2147483646 h 769"/>
              <a:gd name="T24" fmla="*/ 2147483646 w 1083"/>
              <a:gd name="T25" fmla="*/ 2147483646 h 769"/>
              <a:gd name="T26" fmla="*/ 2147483646 w 1083"/>
              <a:gd name="T27" fmla="*/ 2147483646 h 769"/>
              <a:gd name="T28" fmla="*/ 2147483646 w 1083"/>
              <a:gd name="T29" fmla="*/ 2147483646 h 769"/>
              <a:gd name="T30" fmla="*/ 2147483646 w 1083"/>
              <a:gd name="T31" fmla="*/ 2147483646 h 769"/>
              <a:gd name="T32" fmla="*/ 2147483646 w 1083"/>
              <a:gd name="T33" fmla="*/ 0 h 769"/>
              <a:gd name="T34" fmla="*/ 2147483646 w 1083"/>
              <a:gd name="T35" fmla="*/ 2147483646 h 769"/>
              <a:gd name="T36" fmla="*/ 2147483646 w 1083"/>
              <a:gd name="T37" fmla="*/ 2147483646 h 769"/>
              <a:gd name="T38" fmla="*/ 2147483646 w 1083"/>
              <a:gd name="T39" fmla="*/ 2147483646 h 769"/>
              <a:gd name="T40" fmla="*/ 2147483646 w 1083"/>
              <a:gd name="T41" fmla="*/ 2147483646 h 769"/>
              <a:gd name="T42" fmla="*/ 2147483646 w 1083"/>
              <a:gd name="T43" fmla="*/ 2147483646 h 769"/>
              <a:gd name="T44" fmla="*/ 2147483646 w 1083"/>
              <a:gd name="T45" fmla="*/ 2147483646 h 769"/>
              <a:gd name="T46" fmla="*/ 2147483646 w 1083"/>
              <a:gd name="T47" fmla="*/ 2147483646 h 769"/>
              <a:gd name="T48" fmla="*/ 2147483646 w 1083"/>
              <a:gd name="T49" fmla="*/ 2147483646 h 769"/>
              <a:gd name="T50" fmla="*/ 2147483646 w 1083"/>
              <a:gd name="T51" fmla="*/ 2147483646 h 769"/>
              <a:gd name="T52" fmla="*/ 2147483646 w 1083"/>
              <a:gd name="T53" fmla="*/ 2147483646 h 769"/>
              <a:gd name="T54" fmla="*/ 2147483646 w 1083"/>
              <a:gd name="T55" fmla="*/ 2147483646 h 769"/>
              <a:gd name="T56" fmla="*/ 2147483646 w 1083"/>
              <a:gd name="T57" fmla="*/ 2147483646 h 769"/>
              <a:gd name="T58" fmla="*/ 2147483646 w 1083"/>
              <a:gd name="T59" fmla="*/ 2147483646 h 769"/>
              <a:gd name="T60" fmla="*/ 2147483646 w 1083"/>
              <a:gd name="T61" fmla="*/ 2147483646 h 769"/>
              <a:gd name="T62" fmla="*/ 2147483646 w 1083"/>
              <a:gd name="T63" fmla="*/ 2147483646 h 769"/>
              <a:gd name="T64" fmla="*/ 2147483646 w 1083"/>
              <a:gd name="T65" fmla="*/ 2147483646 h 769"/>
              <a:gd name="T66" fmla="*/ 2147483646 w 1083"/>
              <a:gd name="T67" fmla="*/ 2147483646 h 769"/>
              <a:gd name="T68" fmla="*/ 2147483646 w 1083"/>
              <a:gd name="T69" fmla="*/ 2147483646 h 769"/>
              <a:gd name="T70" fmla="*/ 2147483646 w 1083"/>
              <a:gd name="T71" fmla="*/ 2147483646 h 769"/>
              <a:gd name="T72" fmla="*/ 2147483646 w 1083"/>
              <a:gd name="T73" fmla="*/ 2147483646 h 769"/>
              <a:gd name="T74" fmla="*/ 2147483646 w 1083"/>
              <a:gd name="T75" fmla="*/ 2147483646 h 769"/>
              <a:gd name="T76" fmla="*/ 2147483646 w 1083"/>
              <a:gd name="T77" fmla="*/ 2147483646 h 769"/>
              <a:gd name="T78" fmla="*/ 2147483646 w 1083"/>
              <a:gd name="T79" fmla="*/ 2147483646 h 769"/>
              <a:gd name="T80" fmla="*/ 2147483646 w 1083"/>
              <a:gd name="T81" fmla="*/ 2147483646 h 769"/>
              <a:gd name="T82" fmla="*/ 2147483646 w 1083"/>
              <a:gd name="T83" fmla="*/ 2147483646 h 769"/>
              <a:gd name="T84" fmla="*/ 2147483646 w 1083"/>
              <a:gd name="T85" fmla="*/ 2147483646 h 769"/>
              <a:gd name="T86" fmla="*/ 2147483646 w 1083"/>
              <a:gd name="T87" fmla="*/ 2147483646 h 769"/>
              <a:gd name="T88" fmla="*/ 2147483646 w 1083"/>
              <a:gd name="T89" fmla="*/ 2147483646 h 769"/>
              <a:gd name="T90" fmla="*/ 2147483646 w 1083"/>
              <a:gd name="T91" fmla="*/ 2147483646 h 769"/>
              <a:gd name="T92" fmla="*/ 2147483646 w 1083"/>
              <a:gd name="T93" fmla="*/ 2147483646 h 769"/>
              <a:gd name="T94" fmla="*/ 2147483646 w 1083"/>
              <a:gd name="T95" fmla="*/ 2147483646 h 769"/>
              <a:gd name="T96" fmla="*/ 2147483646 w 1083"/>
              <a:gd name="T97" fmla="*/ 2147483646 h 769"/>
              <a:gd name="T98" fmla="*/ 2147483646 w 1083"/>
              <a:gd name="T99" fmla="*/ 2147483646 h 769"/>
              <a:gd name="T100" fmla="*/ 2147483646 w 1083"/>
              <a:gd name="T101" fmla="*/ 2147483646 h 769"/>
              <a:gd name="T102" fmla="*/ 2147483646 w 1083"/>
              <a:gd name="T103" fmla="*/ 2147483646 h 769"/>
              <a:gd name="T104" fmla="*/ 2147483646 w 1083"/>
              <a:gd name="T105" fmla="*/ 2147483646 h 769"/>
              <a:gd name="T106" fmla="*/ 2147483646 w 1083"/>
              <a:gd name="T107" fmla="*/ 2147483646 h 769"/>
              <a:gd name="T108" fmla="*/ 2147483646 w 1083"/>
              <a:gd name="T109" fmla="*/ 2147483646 h 769"/>
              <a:gd name="T110" fmla="*/ 2147483646 w 1083"/>
              <a:gd name="T111" fmla="*/ 2147483646 h 769"/>
              <a:gd name="T112" fmla="*/ 2147483646 w 1083"/>
              <a:gd name="T113" fmla="*/ 2147483646 h 769"/>
              <a:gd name="T114" fmla="*/ 2147483646 w 1083"/>
              <a:gd name="T115" fmla="*/ 2147483646 h 769"/>
              <a:gd name="T116" fmla="*/ 2147483646 w 1083"/>
              <a:gd name="T117" fmla="*/ 2147483646 h 769"/>
              <a:gd name="T118" fmla="*/ 2147483646 w 1083"/>
              <a:gd name="T119" fmla="*/ 2147483646 h 769"/>
              <a:gd name="T120" fmla="*/ 2147483646 w 1083"/>
              <a:gd name="T121" fmla="*/ 2147483646 h 769"/>
              <a:gd name="T122" fmla="*/ 0 w 1083"/>
              <a:gd name="T123" fmla="*/ 2147483646 h 76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83"/>
              <a:gd name="T187" fmla="*/ 0 h 769"/>
              <a:gd name="T188" fmla="*/ 1083 w 1083"/>
              <a:gd name="T189" fmla="*/ 769 h 76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83" h="769">
                <a:moveTo>
                  <a:pt x="0" y="728"/>
                </a:moveTo>
                <a:lnTo>
                  <a:pt x="81" y="696"/>
                </a:lnTo>
                <a:lnTo>
                  <a:pt x="107" y="671"/>
                </a:lnTo>
                <a:lnTo>
                  <a:pt x="59" y="606"/>
                </a:lnTo>
                <a:lnTo>
                  <a:pt x="90" y="549"/>
                </a:lnTo>
                <a:lnTo>
                  <a:pt x="68" y="492"/>
                </a:lnTo>
                <a:lnTo>
                  <a:pt x="90" y="387"/>
                </a:lnTo>
                <a:lnTo>
                  <a:pt x="76" y="348"/>
                </a:lnTo>
                <a:lnTo>
                  <a:pt x="81" y="277"/>
                </a:lnTo>
                <a:lnTo>
                  <a:pt x="76" y="235"/>
                </a:lnTo>
                <a:lnTo>
                  <a:pt x="35" y="201"/>
                </a:lnTo>
                <a:lnTo>
                  <a:pt x="51" y="187"/>
                </a:lnTo>
                <a:lnTo>
                  <a:pt x="107" y="178"/>
                </a:lnTo>
                <a:lnTo>
                  <a:pt x="132" y="154"/>
                </a:lnTo>
                <a:lnTo>
                  <a:pt x="132" y="114"/>
                </a:lnTo>
                <a:lnTo>
                  <a:pt x="147" y="89"/>
                </a:lnTo>
                <a:lnTo>
                  <a:pt x="318" y="0"/>
                </a:lnTo>
                <a:lnTo>
                  <a:pt x="326" y="32"/>
                </a:lnTo>
                <a:lnTo>
                  <a:pt x="360" y="32"/>
                </a:lnTo>
                <a:lnTo>
                  <a:pt x="367" y="50"/>
                </a:lnTo>
                <a:lnTo>
                  <a:pt x="529" y="106"/>
                </a:lnTo>
                <a:lnTo>
                  <a:pt x="587" y="81"/>
                </a:lnTo>
                <a:lnTo>
                  <a:pt x="620" y="114"/>
                </a:lnTo>
                <a:lnTo>
                  <a:pt x="643" y="114"/>
                </a:lnTo>
                <a:lnTo>
                  <a:pt x="651" y="81"/>
                </a:lnTo>
                <a:lnTo>
                  <a:pt x="677" y="73"/>
                </a:lnTo>
                <a:lnTo>
                  <a:pt x="724" y="89"/>
                </a:lnTo>
                <a:lnTo>
                  <a:pt x="822" y="97"/>
                </a:lnTo>
                <a:lnTo>
                  <a:pt x="888" y="122"/>
                </a:lnTo>
                <a:lnTo>
                  <a:pt x="938" y="163"/>
                </a:lnTo>
                <a:lnTo>
                  <a:pt x="962" y="154"/>
                </a:lnTo>
                <a:lnTo>
                  <a:pt x="977" y="122"/>
                </a:lnTo>
                <a:lnTo>
                  <a:pt x="1002" y="122"/>
                </a:lnTo>
                <a:lnTo>
                  <a:pt x="1007" y="146"/>
                </a:lnTo>
                <a:lnTo>
                  <a:pt x="1074" y="154"/>
                </a:lnTo>
                <a:lnTo>
                  <a:pt x="1066" y="210"/>
                </a:lnTo>
                <a:lnTo>
                  <a:pt x="1083" y="323"/>
                </a:lnTo>
                <a:lnTo>
                  <a:pt x="1026" y="387"/>
                </a:lnTo>
                <a:lnTo>
                  <a:pt x="1007" y="437"/>
                </a:lnTo>
                <a:lnTo>
                  <a:pt x="946" y="469"/>
                </a:lnTo>
                <a:lnTo>
                  <a:pt x="919" y="526"/>
                </a:lnTo>
                <a:lnTo>
                  <a:pt x="870" y="549"/>
                </a:lnTo>
                <a:lnTo>
                  <a:pt x="895" y="582"/>
                </a:lnTo>
                <a:lnTo>
                  <a:pt x="895" y="606"/>
                </a:lnTo>
                <a:lnTo>
                  <a:pt x="870" y="631"/>
                </a:lnTo>
                <a:lnTo>
                  <a:pt x="822" y="622"/>
                </a:lnTo>
                <a:lnTo>
                  <a:pt x="775" y="656"/>
                </a:lnTo>
                <a:lnTo>
                  <a:pt x="741" y="752"/>
                </a:lnTo>
                <a:lnTo>
                  <a:pt x="700" y="728"/>
                </a:lnTo>
                <a:lnTo>
                  <a:pt x="667" y="728"/>
                </a:lnTo>
                <a:lnTo>
                  <a:pt x="643" y="728"/>
                </a:lnTo>
                <a:lnTo>
                  <a:pt x="603" y="769"/>
                </a:lnTo>
                <a:lnTo>
                  <a:pt x="546" y="719"/>
                </a:lnTo>
                <a:lnTo>
                  <a:pt x="529" y="678"/>
                </a:lnTo>
                <a:lnTo>
                  <a:pt x="482" y="631"/>
                </a:lnTo>
                <a:lnTo>
                  <a:pt x="457" y="622"/>
                </a:lnTo>
                <a:lnTo>
                  <a:pt x="326" y="678"/>
                </a:lnTo>
                <a:lnTo>
                  <a:pt x="270" y="712"/>
                </a:lnTo>
                <a:lnTo>
                  <a:pt x="254" y="743"/>
                </a:lnTo>
                <a:lnTo>
                  <a:pt x="213" y="761"/>
                </a:lnTo>
                <a:lnTo>
                  <a:pt x="172" y="743"/>
                </a:lnTo>
                <a:lnTo>
                  <a:pt x="0" y="728"/>
                </a:lnTo>
                <a:close/>
              </a:path>
            </a:pathLst>
          </a:custGeom>
          <a:solidFill>
            <a:schemeClr val="bg1">
              <a:lumMod val="85000"/>
            </a:schemeClr>
          </a:solidFill>
          <a:ln w="12700" cap="flat" cmpd="sng">
            <a:solidFill>
              <a:schemeClr val="bg1"/>
            </a:solidFill>
            <a:prstDash val="solid"/>
            <a:round/>
            <a:headEnd type="none" w="med" len="med"/>
            <a:tailEnd type="none" w="med" len="med"/>
          </a:ln>
        </p:spPr>
        <p:txBody>
          <a:bodyPr lIns="42203" rIns="42203"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2" b="0" i="0" u="none" strike="noStrike" kern="1200" cap="none" spc="0" normalizeH="0" baseline="0" noProof="0">
              <a:ln>
                <a:noFill/>
              </a:ln>
              <a:solidFill>
                <a:srgbClr val="000000"/>
              </a:solidFill>
              <a:effectLst/>
              <a:uLnTx/>
              <a:uFillTx/>
              <a:latin typeface="Arial"/>
              <a:ea typeface="+mn-ea"/>
              <a:cs typeface="+mn-cs"/>
            </a:endParaRPr>
          </a:p>
        </p:txBody>
      </p:sp>
      <p:sp>
        <p:nvSpPr>
          <p:cNvPr id="154" name="Freeform 26"/>
          <p:cNvSpPr>
            <a:spLocks/>
          </p:cNvSpPr>
          <p:nvPr/>
        </p:nvSpPr>
        <p:spPr bwMode="auto">
          <a:xfrm>
            <a:off x="6998488" y="4624376"/>
            <a:ext cx="361003" cy="285714"/>
          </a:xfrm>
          <a:custGeom>
            <a:avLst/>
            <a:gdLst>
              <a:gd name="T0" fmla="*/ 0 w 813"/>
              <a:gd name="T1" fmla="*/ 2147483646 h 661"/>
              <a:gd name="T2" fmla="*/ 2147483646 w 813"/>
              <a:gd name="T3" fmla="*/ 2147483646 h 661"/>
              <a:gd name="T4" fmla="*/ 2147483646 w 813"/>
              <a:gd name="T5" fmla="*/ 2147483646 h 661"/>
              <a:gd name="T6" fmla="*/ 2147483646 w 813"/>
              <a:gd name="T7" fmla="*/ 2147483646 h 661"/>
              <a:gd name="T8" fmla="*/ 2147483646 w 813"/>
              <a:gd name="T9" fmla="*/ 2147483646 h 661"/>
              <a:gd name="T10" fmla="*/ 2147483646 w 813"/>
              <a:gd name="T11" fmla="*/ 2147483646 h 661"/>
              <a:gd name="T12" fmla="*/ 2147483646 w 813"/>
              <a:gd name="T13" fmla="*/ 2147483646 h 661"/>
              <a:gd name="T14" fmla="*/ 2147483646 w 813"/>
              <a:gd name="T15" fmla="*/ 2147483646 h 661"/>
              <a:gd name="T16" fmla="*/ 2147483646 w 813"/>
              <a:gd name="T17" fmla="*/ 2147483646 h 661"/>
              <a:gd name="T18" fmla="*/ 2147483646 w 813"/>
              <a:gd name="T19" fmla="*/ 2147483646 h 661"/>
              <a:gd name="T20" fmla="*/ 2147483646 w 813"/>
              <a:gd name="T21" fmla="*/ 2147483646 h 661"/>
              <a:gd name="T22" fmla="*/ 2147483646 w 813"/>
              <a:gd name="T23" fmla="*/ 2147483646 h 661"/>
              <a:gd name="T24" fmla="*/ 2147483646 w 813"/>
              <a:gd name="T25" fmla="*/ 2147483646 h 661"/>
              <a:gd name="T26" fmla="*/ 2147483646 w 813"/>
              <a:gd name="T27" fmla="*/ 2147483646 h 661"/>
              <a:gd name="T28" fmla="*/ 2147483646 w 813"/>
              <a:gd name="T29" fmla="*/ 2147483646 h 661"/>
              <a:gd name="T30" fmla="*/ 2147483646 w 813"/>
              <a:gd name="T31" fmla="*/ 2147483646 h 661"/>
              <a:gd name="T32" fmla="*/ 2147483646 w 813"/>
              <a:gd name="T33" fmla="*/ 2147483646 h 661"/>
              <a:gd name="T34" fmla="*/ 2147483646 w 813"/>
              <a:gd name="T35" fmla="*/ 2147483646 h 661"/>
              <a:gd name="T36" fmla="*/ 2147483646 w 813"/>
              <a:gd name="T37" fmla="*/ 2147483646 h 661"/>
              <a:gd name="T38" fmla="*/ 2147483646 w 813"/>
              <a:gd name="T39" fmla="*/ 2147483646 h 661"/>
              <a:gd name="T40" fmla="*/ 2147483646 w 813"/>
              <a:gd name="T41" fmla="*/ 2147483646 h 661"/>
              <a:gd name="T42" fmla="*/ 2147483646 w 813"/>
              <a:gd name="T43" fmla="*/ 2147483646 h 661"/>
              <a:gd name="T44" fmla="*/ 2147483646 w 813"/>
              <a:gd name="T45" fmla="*/ 2147483646 h 661"/>
              <a:gd name="T46" fmla="*/ 2147483646 w 813"/>
              <a:gd name="T47" fmla="*/ 2147483646 h 661"/>
              <a:gd name="T48" fmla="*/ 2147483646 w 813"/>
              <a:gd name="T49" fmla="*/ 2147483646 h 661"/>
              <a:gd name="T50" fmla="*/ 2147483646 w 813"/>
              <a:gd name="T51" fmla="*/ 2147483646 h 661"/>
              <a:gd name="T52" fmla="*/ 2147483646 w 813"/>
              <a:gd name="T53" fmla="*/ 2147483646 h 661"/>
              <a:gd name="T54" fmla="*/ 2147483646 w 813"/>
              <a:gd name="T55" fmla="*/ 2147483646 h 661"/>
              <a:gd name="T56" fmla="*/ 2147483646 w 813"/>
              <a:gd name="T57" fmla="*/ 0 h 661"/>
              <a:gd name="T58" fmla="*/ 2147483646 w 813"/>
              <a:gd name="T59" fmla="*/ 2147483646 h 661"/>
              <a:gd name="T60" fmla="*/ 2147483646 w 813"/>
              <a:gd name="T61" fmla="*/ 2147483646 h 661"/>
              <a:gd name="T62" fmla="*/ 2147483646 w 813"/>
              <a:gd name="T63" fmla="*/ 2147483646 h 661"/>
              <a:gd name="T64" fmla="*/ 2147483646 w 813"/>
              <a:gd name="T65" fmla="*/ 2147483646 h 661"/>
              <a:gd name="T66" fmla="*/ 2147483646 w 813"/>
              <a:gd name="T67" fmla="*/ 2147483646 h 661"/>
              <a:gd name="T68" fmla="*/ 2147483646 w 813"/>
              <a:gd name="T69" fmla="*/ 2147483646 h 661"/>
              <a:gd name="T70" fmla="*/ 2147483646 w 813"/>
              <a:gd name="T71" fmla="*/ 2147483646 h 661"/>
              <a:gd name="T72" fmla="*/ 2147483646 w 813"/>
              <a:gd name="T73" fmla="*/ 2147483646 h 661"/>
              <a:gd name="T74" fmla="*/ 2147483646 w 813"/>
              <a:gd name="T75" fmla="*/ 2147483646 h 661"/>
              <a:gd name="T76" fmla="*/ 2147483646 w 813"/>
              <a:gd name="T77" fmla="*/ 2147483646 h 661"/>
              <a:gd name="T78" fmla="*/ 2147483646 w 813"/>
              <a:gd name="T79" fmla="*/ 2147483646 h 661"/>
              <a:gd name="T80" fmla="*/ 2147483646 w 813"/>
              <a:gd name="T81" fmla="*/ 2147483646 h 661"/>
              <a:gd name="T82" fmla="*/ 2147483646 w 813"/>
              <a:gd name="T83" fmla="*/ 2147483646 h 661"/>
              <a:gd name="T84" fmla="*/ 2147483646 w 813"/>
              <a:gd name="T85" fmla="*/ 2147483646 h 661"/>
              <a:gd name="T86" fmla="*/ 2147483646 w 813"/>
              <a:gd name="T87" fmla="*/ 2147483646 h 661"/>
              <a:gd name="T88" fmla="*/ 2147483646 w 813"/>
              <a:gd name="T89" fmla="*/ 2147483646 h 661"/>
              <a:gd name="T90" fmla="*/ 2147483646 w 813"/>
              <a:gd name="T91" fmla="*/ 2147483646 h 661"/>
              <a:gd name="T92" fmla="*/ 2147483646 w 813"/>
              <a:gd name="T93" fmla="*/ 2147483646 h 661"/>
              <a:gd name="T94" fmla="*/ 2147483646 w 813"/>
              <a:gd name="T95" fmla="*/ 2147483646 h 661"/>
              <a:gd name="T96" fmla="*/ 2147483646 w 813"/>
              <a:gd name="T97" fmla="*/ 2147483646 h 661"/>
              <a:gd name="T98" fmla="*/ 2147483646 w 813"/>
              <a:gd name="T99" fmla="*/ 2147483646 h 661"/>
              <a:gd name="T100" fmla="*/ 2147483646 w 813"/>
              <a:gd name="T101" fmla="*/ 2147483646 h 661"/>
              <a:gd name="T102" fmla="*/ 0 w 813"/>
              <a:gd name="T103" fmla="*/ 2147483646 h 66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13"/>
              <a:gd name="T157" fmla="*/ 0 h 661"/>
              <a:gd name="T158" fmla="*/ 813 w 813"/>
              <a:gd name="T159" fmla="*/ 661 h 66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13" h="661">
                <a:moveTo>
                  <a:pt x="0" y="308"/>
                </a:moveTo>
                <a:lnTo>
                  <a:pt x="9" y="339"/>
                </a:lnTo>
                <a:lnTo>
                  <a:pt x="64" y="396"/>
                </a:lnTo>
                <a:lnTo>
                  <a:pt x="64" y="436"/>
                </a:lnTo>
                <a:lnTo>
                  <a:pt x="88" y="485"/>
                </a:lnTo>
                <a:lnTo>
                  <a:pt x="88" y="524"/>
                </a:lnTo>
                <a:lnTo>
                  <a:pt x="130" y="558"/>
                </a:lnTo>
                <a:lnTo>
                  <a:pt x="138" y="582"/>
                </a:lnTo>
                <a:lnTo>
                  <a:pt x="171" y="599"/>
                </a:lnTo>
                <a:lnTo>
                  <a:pt x="145" y="631"/>
                </a:lnTo>
                <a:lnTo>
                  <a:pt x="153" y="661"/>
                </a:lnTo>
                <a:lnTo>
                  <a:pt x="195" y="654"/>
                </a:lnTo>
                <a:lnTo>
                  <a:pt x="226" y="623"/>
                </a:lnTo>
                <a:lnTo>
                  <a:pt x="252" y="614"/>
                </a:lnTo>
                <a:lnTo>
                  <a:pt x="341" y="631"/>
                </a:lnTo>
                <a:lnTo>
                  <a:pt x="398" y="566"/>
                </a:lnTo>
                <a:lnTo>
                  <a:pt x="431" y="558"/>
                </a:lnTo>
                <a:lnTo>
                  <a:pt x="448" y="485"/>
                </a:lnTo>
                <a:lnTo>
                  <a:pt x="496" y="452"/>
                </a:lnTo>
                <a:lnTo>
                  <a:pt x="512" y="422"/>
                </a:lnTo>
                <a:lnTo>
                  <a:pt x="601" y="332"/>
                </a:lnTo>
                <a:lnTo>
                  <a:pt x="650" y="308"/>
                </a:lnTo>
                <a:lnTo>
                  <a:pt x="740" y="201"/>
                </a:lnTo>
                <a:lnTo>
                  <a:pt x="813" y="170"/>
                </a:lnTo>
                <a:lnTo>
                  <a:pt x="772" y="138"/>
                </a:lnTo>
                <a:lnTo>
                  <a:pt x="756" y="63"/>
                </a:lnTo>
                <a:lnTo>
                  <a:pt x="682" y="33"/>
                </a:lnTo>
                <a:lnTo>
                  <a:pt x="674" y="8"/>
                </a:lnTo>
                <a:lnTo>
                  <a:pt x="601" y="0"/>
                </a:lnTo>
                <a:lnTo>
                  <a:pt x="577" y="17"/>
                </a:lnTo>
                <a:lnTo>
                  <a:pt x="552" y="63"/>
                </a:lnTo>
                <a:lnTo>
                  <a:pt x="527" y="41"/>
                </a:lnTo>
                <a:lnTo>
                  <a:pt x="496" y="33"/>
                </a:lnTo>
                <a:lnTo>
                  <a:pt x="486" y="41"/>
                </a:lnTo>
                <a:lnTo>
                  <a:pt x="463" y="8"/>
                </a:lnTo>
                <a:lnTo>
                  <a:pt x="439" y="8"/>
                </a:lnTo>
                <a:lnTo>
                  <a:pt x="414" y="56"/>
                </a:lnTo>
                <a:lnTo>
                  <a:pt x="308" y="81"/>
                </a:lnTo>
                <a:lnTo>
                  <a:pt x="235" y="89"/>
                </a:lnTo>
                <a:lnTo>
                  <a:pt x="202" y="81"/>
                </a:lnTo>
                <a:lnTo>
                  <a:pt x="153" y="106"/>
                </a:lnTo>
                <a:lnTo>
                  <a:pt x="145" y="114"/>
                </a:lnTo>
                <a:lnTo>
                  <a:pt x="153" y="170"/>
                </a:lnTo>
                <a:lnTo>
                  <a:pt x="138" y="185"/>
                </a:lnTo>
                <a:lnTo>
                  <a:pt x="96" y="177"/>
                </a:lnTo>
                <a:lnTo>
                  <a:pt x="88" y="185"/>
                </a:lnTo>
                <a:lnTo>
                  <a:pt x="88" y="242"/>
                </a:lnTo>
                <a:lnTo>
                  <a:pt x="73" y="267"/>
                </a:lnTo>
                <a:lnTo>
                  <a:pt x="88" y="299"/>
                </a:lnTo>
                <a:lnTo>
                  <a:pt x="64" y="316"/>
                </a:lnTo>
                <a:lnTo>
                  <a:pt x="32" y="299"/>
                </a:lnTo>
                <a:lnTo>
                  <a:pt x="0" y="308"/>
                </a:lnTo>
                <a:close/>
              </a:path>
            </a:pathLst>
          </a:custGeom>
          <a:solidFill>
            <a:schemeClr val="bg1">
              <a:lumMod val="85000"/>
            </a:schemeClr>
          </a:solidFill>
          <a:ln w="12700" cap="flat" cmpd="sng">
            <a:solidFill>
              <a:schemeClr val="bg1"/>
            </a:solidFill>
            <a:prstDash val="solid"/>
            <a:round/>
            <a:headEnd type="none" w="med" len="med"/>
            <a:tailEnd type="none" w="med" len="med"/>
          </a:ln>
        </p:spPr>
        <p:txBody>
          <a:bodyPr lIns="42203" rIns="42203"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2" b="0" i="0" u="none" strike="noStrike" kern="1200" cap="none" spc="0" normalizeH="0" baseline="0" noProof="0">
              <a:ln>
                <a:noFill/>
              </a:ln>
              <a:solidFill>
                <a:srgbClr val="000000"/>
              </a:solidFill>
              <a:effectLst/>
              <a:uLnTx/>
              <a:uFillTx/>
              <a:latin typeface="Arial"/>
              <a:ea typeface="+mn-ea"/>
              <a:cs typeface="+mn-cs"/>
            </a:endParaRPr>
          </a:p>
        </p:txBody>
      </p:sp>
      <p:sp>
        <p:nvSpPr>
          <p:cNvPr id="155" name="Freeform 28"/>
          <p:cNvSpPr>
            <a:spLocks/>
          </p:cNvSpPr>
          <p:nvPr/>
        </p:nvSpPr>
        <p:spPr bwMode="auto">
          <a:xfrm>
            <a:off x="8151466" y="4604182"/>
            <a:ext cx="335651" cy="340232"/>
          </a:xfrm>
          <a:custGeom>
            <a:avLst/>
            <a:gdLst>
              <a:gd name="T0" fmla="*/ 0 w 756"/>
              <a:gd name="T1" fmla="*/ 2147483646 h 784"/>
              <a:gd name="T2" fmla="*/ 2147483646 w 756"/>
              <a:gd name="T3" fmla="*/ 2147483646 h 784"/>
              <a:gd name="T4" fmla="*/ 2147483646 w 756"/>
              <a:gd name="T5" fmla="*/ 2147483646 h 784"/>
              <a:gd name="T6" fmla="*/ 2147483646 w 756"/>
              <a:gd name="T7" fmla="*/ 2147483646 h 784"/>
              <a:gd name="T8" fmla="*/ 2147483646 w 756"/>
              <a:gd name="T9" fmla="*/ 2147483646 h 784"/>
              <a:gd name="T10" fmla="*/ 2147483646 w 756"/>
              <a:gd name="T11" fmla="*/ 2147483646 h 784"/>
              <a:gd name="T12" fmla="*/ 2147483646 w 756"/>
              <a:gd name="T13" fmla="*/ 2147483646 h 784"/>
              <a:gd name="T14" fmla="*/ 2147483646 w 756"/>
              <a:gd name="T15" fmla="*/ 2147483646 h 784"/>
              <a:gd name="T16" fmla="*/ 2147483646 w 756"/>
              <a:gd name="T17" fmla="*/ 2147483646 h 784"/>
              <a:gd name="T18" fmla="*/ 2147483646 w 756"/>
              <a:gd name="T19" fmla="*/ 2147483646 h 784"/>
              <a:gd name="T20" fmla="*/ 2147483646 w 756"/>
              <a:gd name="T21" fmla="*/ 2147483646 h 784"/>
              <a:gd name="T22" fmla="*/ 2147483646 w 756"/>
              <a:gd name="T23" fmla="*/ 2147483646 h 784"/>
              <a:gd name="T24" fmla="*/ 2147483646 w 756"/>
              <a:gd name="T25" fmla="*/ 2147483646 h 784"/>
              <a:gd name="T26" fmla="*/ 2147483646 w 756"/>
              <a:gd name="T27" fmla="*/ 2147483646 h 784"/>
              <a:gd name="T28" fmla="*/ 2147483646 w 756"/>
              <a:gd name="T29" fmla="*/ 2147483646 h 784"/>
              <a:gd name="T30" fmla="*/ 2147483646 w 756"/>
              <a:gd name="T31" fmla="*/ 2147483646 h 784"/>
              <a:gd name="T32" fmla="*/ 2147483646 w 756"/>
              <a:gd name="T33" fmla="*/ 2147483646 h 784"/>
              <a:gd name="T34" fmla="*/ 2147483646 w 756"/>
              <a:gd name="T35" fmla="*/ 2147483646 h 784"/>
              <a:gd name="T36" fmla="*/ 2147483646 w 756"/>
              <a:gd name="T37" fmla="*/ 0 h 784"/>
              <a:gd name="T38" fmla="*/ 2147483646 w 756"/>
              <a:gd name="T39" fmla="*/ 2147483646 h 784"/>
              <a:gd name="T40" fmla="*/ 2147483646 w 756"/>
              <a:gd name="T41" fmla="*/ 2147483646 h 784"/>
              <a:gd name="T42" fmla="*/ 2147483646 w 756"/>
              <a:gd name="T43" fmla="*/ 2147483646 h 784"/>
              <a:gd name="T44" fmla="*/ 2147483646 w 756"/>
              <a:gd name="T45" fmla="*/ 2147483646 h 784"/>
              <a:gd name="T46" fmla="*/ 2147483646 w 756"/>
              <a:gd name="T47" fmla="*/ 2147483646 h 784"/>
              <a:gd name="T48" fmla="*/ 2147483646 w 756"/>
              <a:gd name="T49" fmla="*/ 2147483646 h 784"/>
              <a:gd name="T50" fmla="*/ 2147483646 w 756"/>
              <a:gd name="T51" fmla="*/ 2147483646 h 784"/>
              <a:gd name="T52" fmla="*/ 2147483646 w 756"/>
              <a:gd name="T53" fmla="*/ 2147483646 h 784"/>
              <a:gd name="T54" fmla="*/ 2147483646 w 756"/>
              <a:gd name="T55" fmla="*/ 2147483646 h 784"/>
              <a:gd name="T56" fmla="*/ 2147483646 w 756"/>
              <a:gd name="T57" fmla="*/ 2147483646 h 784"/>
              <a:gd name="T58" fmla="*/ 2147483646 w 756"/>
              <a:gd name="T59" fmla="*/ 2147483646 h 784"/>
              <a:gd name="T60" fmla="*/ 2147483646 w 756"/>
              <a:gd name="T61" fmla="*/ 2147483646 h 784"/>
              <a:gd name="T62" fmla="*/ 2147483646 w 756"/>
              <a:gd name="T63" fmla="*/ 2147483646 h 784"/>
              <a:gd name="T64" fmla="*/ 2147483646 w 756"/>
              <a:gd name="T65" fmla="*/ 2147483646 h 784"/>
              <a:gd name="T66" fmla="*/ 2147483646 w 756"/>
              <a:gd name="T67" fmla="*/ 2147483646 h 784"/>
              <a:gd name="T68" fmla="*/ 2147483646 w 756"/>
              <a:gd name="T69" fmla="*/ 2147483646 h 784"/>
              <a:gd name="T70" fmla="*/ 2147483646 w 756"/>
              <a:gd name="T71" fmla="*/ 2147483646 h 784"/>
              <a:gd name="T72" fmla="*/ 2147483646 w 756"/>
              <a:gd name="T73" fmla="*/ 2147483646 h 784"/>
              <a:gd name="T74" fmla="*/ 2147483646 w 756"/>
              <a:gd name="T75" fmla="*/ 2147483646 h 784"/>
              <a:gd name="T76" fmla="*/ 2147483646 w 756"/>
              <a:gd name="T77" fmla="*/ 2147483646 h 784"/>
              <a:gd name="T78" fmla="*/ 2147483646 w 756"/>
              <a:gd name="T79" fmla="*/ 2147483646 h 784"/>
              <a:gd name="T80" fmla="*/ 2147483646 w 756"/>
              <a:gd name="T81" fmla="*/ 2147483646 h 784"/>
              <a:gd name="T82" fmla="*/ 2147483646 w 756"/>
              <a:gd name="T83" fmla="*/ 2147483646 h 784"/>
              <a:gd name="T84" fmla="*/ 2147483646 w 756"/>
              <a:gd name="T85" fmla="*/ 2147483646 h 784"/>
              <a:gd name="T86" fmla="*/ 2147483646 w 756"/>
              <a:gd name="T87" fmla="*/ 2147483646 h 784"/>
              <a:gd name="T88" fmla="*/ 2147483646 w 756"/>
              <a:gd name="T89" fmla="*/ 2147483646 h 784"/>
              <a:gd name="T90" fmla="*/ 2147483646 w 756"/>
              <a:gd name="T91" fmla="*/ 2147483646 h 784"/>
              <a:gd name="T92" fmla="*/ 2147483646 w 756"/>
              <a:gd name="T93" fmla="*/ 2147483646 h 784"/>
              <a:gd name="T94" fmla="*/ 0 w 756"/>
              <a:gd name="T95" fmla="*/ 2147483646 h 7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56"/>
              <a:gd name="T145" fmla="*/ 0 h 784"/>
              <a:gd name="T146" fmla="*/ 756 w 756"/>
              <a:gd name="T147" fmla="*/ 784 h 78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56" h="784">
                <a:moveTo>
                  <a:pt x="0" y="630"/>
                </a:moveTo>
                <a:lnTo>
                  <a:pt x="31" y="582"/>
                </a:lnTo>
                <a:lnTo>
                  <a:pt x="24" y="541"/>
                </a:lnTo>
                <a:lnTo>
                  <a:pt x="49" y="476"/>
                </a:lnTo>
                <a:lnTo>
                  <a:pt x="40" y="402"/>
                </a:lnTo>
                <a:lnTo>
                  <a:pt x="31" y="363"/>
                </a:lnTo>
                <a:lnTo>
                  <a:pt x="75" y="266"/>
                </a:lnTo>
                <a:lnTo>
                  <a:pt x="107" y="225"/>
                </a:lnTo>
                <a:lnTo>
                  <a:pt x="147" y="217"/>
                </a:lnTo>
                <a:lnTo>
                  <a:pt x="189" y="194"/>
                </a:lnTo>
                <a:lnTo>
                  <a:pt x="220" y="194"/>
                </a:lnTo>
                <a:lnTo>
                  <a:pt x="243" y="171"/>
                </a:lnTo>
                <a:lnTo>
                  <a:pt x="351" y="154"/>
                </a:lnTo>
                <a:lnTo>
                  <a:pt x="415" y="121"/>
                </a:lnTo>
                <a:lnTo>
                  <a:pt x="447" y="81"/>
                </a:lnTo>
                <a:lnTo>
                  <a:pt x="488" y="73"/>
                </a:lnTo>
                <a:lnTo>
                  <a:pt x="504" y="33"/>
                </a:lnTo>
                <a:lnTo>
                  <a:pt x="537" y="8"/>
                </a:lnTo>
                <a:lnTo>
                  <a:pt x="627" y="0"/>
                </a:lnTo>
                <a:lnTo>
                  <a:pt x="658" y="15"/>
                </a:lnTo>
                <a:lnTo>
                  <a:pt x="676" y="121"/>
                </a:lnTo>
                <a:lnTo>
                  <a:pt x="716" y="146"/>
                </a:lnTo>
                <a:lnTo>
                  <a:pt x="756" y="266"/>
                </a:lnTo>
                <a:lnTo>
                  <a:pt x="666" y="307"/>
                </a:lnTo>
                <a:lnTo>
                  <a:pt x="609" y="307"/>
                </a:lnTo>
                <a:lnTo>
                  <a:pt x="585" y="323"/>
                </a:lnTo>
                <a:lnTo>
                  <a:pt x="554" y="379"/>
                </a:lnTo>
                <a:lnTo>
                  <a:pt x="495" y="372"/>
                </a:lnTo>
                <a:lnTo>
                  <a:pt x="415" y="420"/>
                </a:lnTo>
                <a:lnTo>
                  <a:pt x="292" y="558"/>
                </a:lnTo>
                <a:lnTo>
                  <a:pt x="310" y="582"/>
                </a:lnTo>
                <a:lnTo>
                  <a:pt x="333" y="564"/>
                </a:lnTo>
                <a:lnTo>
                  <a:pt x="359" y="572"/>
                </a:lnTo>
                <a:lnTo>
                  <a:pt x="391" y="639"/>
                </a:lnTo>
                <a:lnTo>
                  <a:pt x="310" y="734"/>
                </a:lnTo>
                <a:lnTo>
                  <a:pt x="283" y="745"/>
                </a:lnTo>
                <a:lnTo>
                  <a:pt x="278" y="734"/>
                </a:lnTo>
                <a:lnTo>
                  <a:pt x="278" y="711"/>
                </a:lnTo>
                <a:lnTo>
                  <a:pt x="310" y="685"/>
                </a:lnTo>
                <a:lnTo>
                  <a:pt x="302" y="677"/>
                </a:lnTo>
                <a:lnTo>
                  <a:pt x="252" y="701"/>
                </a:lnTo>
                <a:lnTo>
                  <a:pt x="202" y="784"/>
                </a:lnTo>
                <a:lnTo>
                  <a:pt x="156" y="734"/>
                </a:lnTo>
                <a:lnTo>
                  <a:pt x="99" y="745"/>
                </a:lnTo>
                <a:lnTo>
                  <a:pt x="75" y="734"/>
                </a:lnTo>
                <a:lnTo>
                  <a:pt x="65" y="677"/>
                </a:lnTo>
                <a:lnTo>
                  <a:pt x="49" y="654"/>
                </a:lnTo>
                <a:lnTo>
                  <a:pt x="0" y="630"/>
                </a:lnTo>
                <a:close/>
              </a:path>
            </a:pathLst>
          </a:custGeom>
          <a:solidFill>
            <a:schemeClr val="bg1">
              <a:lumMod val="85000"/>
            </a:schemeClr>
          </a:solidFill>
          <a:ln w="12700" cap="flat" cmpd="sng">
            <a:solidFill>
              <a:schemeClr val="bg1"/>
            </a:solidFill>
            <a:prstDash val="solid"/>
            <a:round/>
            <a:headEnd type="none" w="med" len="med"/>
            <a:tailEnd type="none" w="med" len="med"/>
          </a:ln>
        </p:spPr>
        <p:txBody>
          <a:bodyPr lIns="42203" rIns="42203"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2" b="0" i="0" u="none" strike="noStrike" kern="1200" cap="none" spc="0" normalizeH="0" baseline="0" noProof="0">
              <a:ln>
                <a:noFill/>
              </a:ln>
              <a:solidFill>
                <a:srgbClr val="000000"/>
              </a:solidFill>
              <a:effectLst/>
              <a:uLnTx/>
              <a:uFillTx/>
              <a:latin typeface="Arial"/>
              <a:ea typeface="+mn-ea"/>
              <a:cs typeface="+mn-cs"/>
            </a:endParaRPr>
          </a:p>
        </p:txBody>
      </p:sp>
      <p:sp>
        <p:nvSpPr>
          <p:cNvPr id="156" name="Freeform 29"/>
          <p:cNvSpPr>
            <a:spLocks/>
          </p:cNvSpPr>
          <p:nvPr/>
        </p:nvSpPr>
        <p:spPr bwMode="auto">
          <a:xfrm>
            <a:off x="7686013" y="4686969"/>
            <a:ext cx="487760" cy="455327"/>
          </a:xfrm>
          <a:custGeom>
            <a:avLst/>
            <a:gdLst>
              <a:gd name="T0" fmla="*/ 2147483646 w 1098"/>
              <a:gd name="T1" fmla="*/ 2147483646 h 1051"/>
              <a:gd name="T2" fmla="*/ 2147483646 w 1098"/>
              <a:gd name="T3" fmla="*/ 2147483646 h 1051"/>
              <a:gd name="T4" fmla="*/ 2147483646 w 1098"/>
              <a:gd name="T5" fmla="*/ 2147483646 h 1051"/>
              <a:gd name="T6" fmla="*/ 2147483646 w 1098"/>
              <a:gd name="T7" fmla="*/ 2147483646 h 1051"/>
              <a:gd name="T8" fmla="*/ 2147483646 w 1098"/>
              <a:gd name="T9" fmla="*/ 2147483646 h 1051"/>
              <a:gd name="T10" fmla="*/ 2147483646 w 1098"/>
              <a:gd name="T11" fmla="*/ 2147483646 h 1051"/>
              <a:gd name="T12" fmla="*/ 2147483646 w 1098"/>
              <a:gd name="T13" fmla="*/ 2147483646 h 1051"/>
              <a:gd name="T14" fmla="*/ 2147483646 w 1098"/>
              <a:gd name="T15" fmla="*/ 2147483646 h 1051"/>
              <a:gd name="T16" fmla="*/ 2147483646 w 1098"/>
              <a:gd name="T17" fmla="*/ 2147483646 h 1051"/>
              <a:gd name="T18" fmla="*/ 2147483646 w 1098"/>
              <a:gd name="T19" fmla="*/ 2147483646 h 1051"/>
              <a:gd name="T20" fmla="*/ 2147483646 w 1098"/>
              <a:gd name="T21" fmla="*/ 2147483646 h 1051"/>
              <a:gd name="T22" fmla="*/ 2147483646 w 1098"/>
              <a:gd name="T23" fmla="*/ 2147483646 h 1051"/>
              <a:gd name="T24" fmla="*/ 2147483646 w 1098"/>
              <a:gd name="T25" fmla="*/ 2147483646 h 1051"/>
              <a:gd name="T26" fmla="*/ 2147483646 w 1098"/>
              <a:gd name="T27" fmla="*/ 2147483646 h 1051"/>
              <a:gd name="T28" fmla="*/ 2147483646 w 1098"/>
              <a:gd name="T29" fmla="*/ 2147483646 h 1051"/>
              <a:gd name="T30" fmla="*/ 2147483646 w 1098"/>
              <a:gd name="T31" fmla="*/ 2147483646 h 1051"/>
              <a:gd name="T32" fmla="*/ 2147483646 w 1098"/>
              <a:gd name="T33" fmla="*/ 2147483646 h 1051"/>
              <a:gd name="T34" fmla="*/ 2147483646 w 1098"/>
              <a:gd name="T35" fmla="*/ 2147483646 h 1051"/>
              <a:gd name="T36" fmla="*/ 2147483646 w 1098"/>
              <a:gd name="T37" fmla="*/ 2147483646 h 1051"/>
              <a:gd name="T38" fmla="*/ 2147483646 w 1098"/>
              <a:gd name="T39" fmla="*/ 2147483646 h 1051"/>
              <a:gd name="T40" fmla="*/ 2147483646 w 1098"/>
              <a:gd name="T41" fmla="*/ 2147483646 h 1051"/>
              <a:gd name="T42" fmla="*/ 2147483646 w 1098"/>
              <a:gd name="T43" fmla="*/ 2147483646 h 1051"/>
              <a:gd name="T44" fmla="*/ 2147483646 w 1098"/>
              <a:gd name="T45" fmla="*/ 2147483646 h 1051"/>
              <a:gd name="T46" fmla="*/ 2147483646 w 1098"/>
              <a:gd name="T47" fmla="*/ 0 h 1051"/>
              <a:gd name="T48" fmla="*/ 2147483646 w 1098"/>
              <a:gd name="T49" fmla="*/ 2147483646 h 1051"/>
              <a:gd name="T50" fmla="*/ 2147483646 w 1098"/>
              <a:gd name="T51" fmla="*/ 2147483646 h 1051"/>
              <a:gd name="T52" fmla="*/ 2147483646 w 1098"/>
              <a:gd name="T53" fmla="*/ 2147483646 h 1051"/>
              <a:gd name="T54" fmla="*/ 2147483646 w 1098"/>
              <a:gd name="T55" fmla="*/ 2147483646 h 1051"/>
              <a:gd name="T56" fmla="*/ 2147483646 w 1098"/>
              <a:gd name="T57" fmla="*/ 2147483646 h 1051"/>
              <a:gd name="T58" fmla="*/ 2147483646 w 1098"/>
              <a:gd name="T59" fmla="*/ 2147483646 h 1051"/>
              <a:gd name="T60" fmla="*/ 2147483646 w 1098"/>
              <a:gd name="T61" fmla="*/ 2147483646 h 1051"/>
              <a:gd name="T62" fmla="*/ 2147483646 w 1098"/>
              <a:gd name="T63" fmla="*/ 2147483646 h 1051"/>
              <a:gd name="T64" fmla="*/ 2147483646 w 1098"/>
              <a:gd name="T65" fmla="*/ 2147483646 h 1051"/>
              <a:gd name="T66" fmla="*/ 2147483646 w 1098"/>
              <a:gd name="T67" fmla="*/ 2147483646 h 1051"/>
              <a:gd name="T68" fmla="*/ 2147483646 w 1098"/>
              <a:gd name="T69" fmla="*/ 2147483646 h 1051"/>
              <a:gd name="T70" fmla="*/ 2147483646 w 1098"/>
              <a:gd name="T71" fmla="*/ 2147483646 h 1051"/>
              <a:gd name="T72" fmla="*/ 2147483646 w 1098"/>
              <a:gd name="T73" fmla="*/ 2147483646 h 1051"/>
              <a:gd name="T74" fmla="*/ 2147483646 w 1098"/>
              <a:gd name="T75" fmla="*/ 2147483646 h 1051"/>
              <a:gd name="T76" fmla="*/ 2147483646 w 1098"/>
              <a:gd name="T77" fmla="*/ 2147483646 h 1051"/>
              <a:gd name="T78" fmla="*/ 0 w 1098"/>
              <a:gd name="T79" fmla="*/ 2147483646 h 1051"/>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98"/>
              <a:gd name="T121" fmla="*/ 0 h 1051"/>
              <a:gd name="T122" fmla="*/ 1098 w 1098"/>
              <a:gd name="T123" fmla="*/ 1051 h 1051"/>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98" h="1051">
                <a:moveTo>
                  <a:pt x="0" y="597"/>
                </a:moveTo>
                <a:lnTo>
                  <a:pt x="8" y="687"/>
                </a:lnTo>
                <a:lnTo>
                  <a:pt x="32" y="743"/>
                </a:lnTo>
                <a:lnTo>
                  <a:pt x="252" y="864"/>
                </a:lnTo>
                <a:lnTo>
                  <a:pt x="301" y="864"/>
                </a:lnTo>
                <a:lnTo>
                  <a:pt x="319" y="823"/>
                </a:lnTo>
                <a:lnTo>
                  <a:pt x="342" y="831"/>
                </a:lnTo>
                <a:lnTo>
                  <a:pt x="358" y="864"/>
                </a:lnTo>
                <a:lnTo>
                  <a:pt x="407" y="872"/>
                </a:lnTo>
                <a:lnTo>
                  <a:pt x="439" y="889"/>
                </a:lnTo>
                <a:lnTo>
                  <a:pt x="414" y="921"/>
                </a:lnTo>
                <a:lnTo>
                  <a:pt x="391" y="921"/>
                </a:lnTo>
                <a:lnTo>
                  <a:pt x="391" y="961"/>
                </a:lnTo>
                <a:lnTo>
                  <a:pt x="407" y="993"/>
                </a:lnTo>
                <a:lnTo>
                  <a:pt x="439" y="977"/>
                </a:lnTo>
                <a:lnTo>
                  <a:pt x="481" y="985"/>
                </a:lnTo>
                <a:lnTo>
                  <a:pt x="521" y="1051"/>
                </a:lnTo>
                <a:lnTo>
                  <a:pt x="561" y="1034"/>
                </a:lnTo>
                <a:lnTo>
                  <a:pt x="536" y="1001"/>
                </a:lnTo>
                <a:lnTo>
                  <a:pt x="536" y="961"/>
                </a:lnTo>
                <a:lnTo>
                  <a:pt x="561" y="921"/>
                </a:lnTo>
                <a:lnTo>
                  <a:pt x="602" y="921"/>
                </a:lnTo>
                <a:lnTo>
                  <a:pt x="642" y="840"/>
                </a:lnTo>
                <a:lnTo>
                  <a:pt x="642" y="782"/>
                </a:lnTo>
                <a:lnTo>
                  <a:pt x="701" y="791"/>
                </a:lnTo>
                <a:lnTo>
                  <a:pt x="823" y="710"/>
                </a:lnTo>
                <a:lnTo>
                  <a:pt x="806" y="653"/>
                </a:lnTo>
                <a:lnTo>
                  <a:pt x="846" y="573"/>
                </a:lnTo>
                <a:lnTo>
                  <a:pt x="879" y="540"/>
                </a:lnTo>
                <a:lnTo>
                  <a:pt x="854" y="517"/>
                </a:lnTo>
                <a:lnTo>
                  <a:pt x="830" y="532"/>
                </a:lnTo>
                <a:lnTo>
                  <a:pt x="806" y="517"/>
                </a:lnTo>
                <a:lnTo>
                  <a:pt x="806" y="483"/>
                </a:lnTo>
                <a:lnTo>
                  <a:pt x="879" y="477"/>
                </a:lnTo>
                <a:lnTo>
                  <a:pt x="902" y="420"/>
                </a:lnTo>
                <a:lnTo>
                  <a:pt x="959" y="428"/>
                </a:lnTo>
                <a:lnTo>
                  <a:pt x="985" y="445"/>
                </a:lnTo>
                <a:lnTo>
                  <a:pt x="1049" y="436"/>
                </a:lnTo>
                <a:lnTo>
                  <a:pt x="1080" y="388"/>
                </a:lnTo>
                <a:lnTo>
                  <a:pt x="1073" y="347"/>
                </a:lnTo>
                <a:lnTo>
                  <a:pt x="1098" y="282"/>
                </a:lnTo>
                <a:lnTo>
                  <a:pt x="1089" y="208"/>
                </a:lnTo>
                <a:lnTo>
                  <a:pt x="1016" y="169"/>
                </a:lnTo>
                <a:lnTo>
                  <a:pt x="985" y="178"/>
                </a:lnTo>
                <a:lnTo>
                  <a:pt x="823" y="80"/>
                </a:lnTo>
                <a:lnTo>
                  <a:pt x="757" y="56"/>
                </a:lnTo>
                <a:lnTo>
                  <a:pt x="740" y="31"/>
                </a:lnTo>
                <a:lnTo>
                  <a:pt x="693" y="0"/>
                </a:lnTo>
                <a:lnTo>
                  <a:pt x="684" y="16"/>
                </a:lnTo>
                <a:lnTo>
                  <a:pt x="701" y="47"/>
                </a:lnTo>
                <a:lnTo>
                  <a:pt x="693" y="72"/>
                </a:lnTo>
                <a:lnTo>
                  <a:pt x="642" y="47"/>
                </a:lnTo>
                <a:lnTo>
                  <a:pt x="626" y="56"/>
                </a:lnTo>
                <a:lnTo>
                  <a:pt x="618" y="137"/>
                </a:lnTo>
                <a:lnTo>
                  <a:pt x="595" y="113"/>
                </a:lnTo>
                <a:lnTo>
                  <a:pt x="561" y="145"/>
                </a:lnTo>
                <a:lnTo>
                  <a:pt x="514" y="145"/>
                </a:lnTo>
                <a:lnTo>
                  <a:pt x="481" y="129"/>
                </a:lnTo>
                <a:lnTo>
                  <a:pt x="439" y="137"/>
                </a:lnTo>
                <a:lnTo>
                  <a:pt x="399" y="105"/>
                </a:lnTo>
                <a:lnTo>
                  <a:pt x="325" y="129"/>
                </a:lnTo>
                <a:lnTo>
                  <a:pt x="319" y="137"/>
                </a:lnTo>
                <a:lnTo>
                  <a:pt x="325" y="185"/>
                </a:lnTo>
                <a:lnTo>
                  <a:pt x="270" y="185"/>
                </a:lnTo>
                <a:lnTo>
                  <a:pt x="221" y="208"/>
                </a:lnTo>
                <a:lnTo>
                  <a:pt x="205" y="226"/>
                </a:lnTo>
                <a:lnTo>
                  <a:pt x="212" y="258"/>
                </a:lnTo>
                <a:lnTo>
                  <a:pt x="205" y="282"/>
                </a:lnTo>
                <a:lnTo>
                  <a:pt x="122" y="306"/>
                </a:lnTo>
                <a:lnTo>
                  <a:pt x="115" y="347"/>
                </a:lnTo>
                <a:lnTo>
                  <a:pt x="139" y="388"/>
                </a:lnTo>
                <a:lnTo>
                  <a:pt x="149" y="452"/>
                </a:lnTo>
                <a:lnTo>
                  <a:pt x="139" y="483"/>
                </a:lnTo>
                <a:lnTo>
                  <a:pt x="154" y="532"/>
                </a:lnTo>
                <a:lnTo>
                  <a:pt x="139" y="573"/>
                </a:lnTo>
                <a:lnTo>
                  <a:pt x="67" y="540"/>
                </a:lnTo>
                <a:lnTo>
                  <a:pt x="59" y="622"/>
                </a:lnTo>
                <a:lnTo>
                  <a:pt x="40" y="622"/>
                </a:lnTo>
                <a:lnTo>
                  <a:pt x="8" y="590"/>
                </a:lnTo>
                <a:lnTo>
                  <a:pt x="0" y="597"/>
                </a:lnTo>
                <a:close/>
              </a:path>
            </a:pathLst>
          </a:custGeom>
          <a:solidFill>
            <a:schemeClr val="bg1">
              <a:lumMod val="85000"/>
            </a:schemeClr>
          </a:solidFill>
          <a:ln w="12700" cap="flat" cmpd="sng">
            <a:solidFill>
              <a:schemeClr val="bg1"/>
            </a:solidFill>
            <a:prstDash val="solid"/>
            <a:round/>
            <a:headEnd type="none" w="med" len="med"/>
            <a:tailEnd type="none" w="med" len="med"/>
          </a:ln>
        </p:spPr>
        <p:txBody>
          <a:bodyPr lIns="42203" rIns="42203"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2" b="0" i="0" u="none" strike="noStrike" kern="1200" cap="none" spc="0" normalizeH="0" baseline="0" noProof="0">
              <a:ln>
                <a:noFill/>
              </a:ln>
              <a:solidFill>
                <a:srgbClr val="000000"/>
              </a:solidFill>
              <a:effectLst/>
              <a:uLnTx/>
              <a:uFillTx/>
              <a:latin typeface="Arial"/>
              <a:ea typeface="+mn-ea"/>
              <a:cs typeface="+mn-cs"/>
            </a:endParaRPr>
          </a:p>
        </p:txBody>
      </p:sp>
      <p:sp>
        <p:nvSpPr>
          <p:cNvPr id="157" name="Freeform 30"/>
          <p:cNvSpPr>
            <a:spLocks/>
          </p:cNvSpPr>
          <p:nvPr/>
        </p:nvSpPr>
        <p:spPr bwMode="auto">
          <a:xfrm>
            <a:off x="6851448" y="4421446"/>
            <a:ext cx="342750" cy="349320"/>
          </a:xfrm>
          <a:custGeom>
            <a:avLst/>
            <a:gdLst>
              <a:gd name="T0" fmla="*/ 0 w 771"/>
              <a:gd name="T1" fmla="*/ 2147483646 h 809"/>
              <a:gd name="T2" fmla="*/ 2147483646 w 771"/>
              <a:gd name="T3" fmla="*/ 2147483646 h 809"/>
              <a:gd name="T4" fmla="*/ 0 w 771"/>
              <a:gd name="T5" fmla="*/ 2147483646 h 809"/>
              <a:gd name="T6" fmla="*/ 2147483646 w 771"/>
              <a:gd name="T7" fmla="*/ 2147483646 h 809"/>
              <a:gd name="T8" fmla="*/ 2147483646 w 771"/>
              <a:gd name="T9" fmla="*/ 2147483646 h 809"/>
              <a:gd name="T10" fmla="*/ 2147483646 w 771"/>
              <a:gd name="T11" fmla="*/ 2147483646 h 809"/>
              <a:gd name="T12" fmla="*/ 0 w 771"/>
              <a:gd name="T13" fmla="*/ 2147483646 h 809"/>
              <a:gd name="T14" fmla="*/ 2147483646 w 771"/>
              <a:gd name="T15" fmla="*/ 2147483646 h 809"/>
              <a:gd name="T16" fmla="*/ 2147483646 w 771"/>
              <a:gd name="T17" fmla="*/ 2147483646 h 809"/>
              <a:gd name="T18" fmla="*/ 2147483646 w 771"/>
              <a:gd name="T19" fmla="*/ 2147483646 h 809"/>
              <a:gd name="T20" fmla="*/ 2147483646 w 771"/>
              <a:gd name="T21" fmla="*/ 2147483646 h 809"/>
              <a:gd name="T22" fmla="*/ 2147483646 w 771"/>
              <a:gd name="T23" fmla="*/ 2147483646 h 809"/>
              <a:gd name="T24" fmla="*/ 2147483646 w 771"/>
              <a:gd name="T25" fmla="*/ 2147483646 h 809"/>
              <a:gd name="T26" fmla="*/ 0 w 771"/>
              <a:gd name="T27" fmla="*/ 2147483646 h 809"/>
              <a:gd name="T28" fmla="*/ 2147483646 w 771"/>
              <a:gd name="T29" fmla="*/ 2147483646 h 809"/>
              <a:gd name="T30" fmla="*/ 2147483646 w 771"/>
              <a:gd name="T31" fmla="*/ 2147483646 h 809"/>
              <a:gd name="T32" fmla="*/ 2147483646 w 771"/>
              <a:gd name="T33" fmla="*/ 0 h 809"/>
              <a:gd name="T34" fmla="*/ 2147483646 w 771"/>
              <a:gd name="T35" fmla="*/ 2147483646 h 809"/>
              <a:gd name="T36" fmla="*/ 2147483646 w 771"/>
              <a:gd name="T37" fmla="*/ 2147483646 h 809"/>
              <a:gd name="T38" fmla="*/ 2147483646 w 771"/>
              <a:gd name="T39" fmla="*/ 2147483646 h 809"/>
              <a:gd name="T40" fmla="*/ 2147483646 w 771"/>
              <a:gd name="T41" fmla="*/ 2147483646 h 809"/>
              <a:gd name="T42" fmla="*/ 2147483646 w 771"/>
              <a:gd name="T43" fmla="*/ 2147483646 h 809"/>
              <a:gd name="T44" fmla="*/ 2147483646 w 771"/>
              <a:gd name="T45" fmla="*/ 2147483646 h 809"/>
              <a:gd name="T46" fmla="*/ 2147483646 w 771"/>
              <a:gd name="T47" fmla="*/ 2147483646 h 809"/>
              <a:gd name="T48" fmla="*/ 2147483646 w 771"/>
              <a:gd name="T49" fmla="*/ 2147483646 h 809"/>
              <a:gd name="T50" fmla="*/ 2147483646 w 771"/>
              <a:gd name="T51" fmla="*/ 2147483646 h 809"/>
              <a:gd name="T52" fmla="*/ 2147483646 w 771"/>
              <a:gd name="T53" fmla="*/ 2147483646 h 809"/>
              <a:gd name="T54" fmla="*/ 2147483646 w 771"/>
              <a:gd name="T55" fmla="*/ 2147483646 h 809"/>
              <a:gd name="T56" fmla="*/ 2147483646 w 771"/>
              <a:gd name="T57" fmla="*/ 2147483646 h 809"/>
              <a:gd name="T58" fmla="*/ 2147483646 w 771"/>
              <a:gd name="T59" fmla="*/ 2147483646 h 809"/>
              <a:gd name="T60" fmla="*/ 2147483646 w 771"/>
              <a:gd name="T61" fmla="*/ 2147483646 h 809"/>
              <a:gd name="T62" fmla="*/ 2147483646 w 771"/>
              <a:gd name="T63" fmla="*/ 2147483646 h 809"/>
              <a:gd name="T64" fmla="*/ 2147483646 w 771"/>
              <a:gd name="T65" fmla="*/ 2147483646 h 809"/>
              <a:gd name="T66" fmla="*/ 2147483646 w 771"/>
              <a:gd name="T67" fmla="*/ 2147483646 h 809"/>
              <a:gd name="T68" fmla="*/ 2147483646 w 771"/>
              <a:gd name="T69" fmla="*/ 2147483646 h 809"/>
              <a:gd name="T70" fmla="*/ 2147483646 w 771"/>
              <a:gd name="T71" fmla="*/ 2147483646 h 809"/>
              <a:gd name="T72" fmla="*/ 2147483646 w 771"/>
              <a:gd name="T73" fmla="*/ 2147483646 h 809"/>
              <a:gd name="T74" fmla="*/ 2147483646 w 771"/>
              <a:gd name="T75" fmla="*/ 2147483646 h 809"/>
              <a:gd name="T76" fmla="*/ 2147483646 w 771"/>
              <a:gd name="T77" fmla="*/ 2147483646 h 809"/>
              <a:gd name="T78" fmla="*/ 2147483646 w 771"/>
              <a:gd name="T79" fmla="*/ 2147483646 h 809"/>
              <a:gd name="T80" fmla="*/ 2147483646 w 771"/>
              <a:gd name="T81" fmla="*/ 2147483646 h 809"/>
              <a:gd name="T82" fmla="*/ 2147483646 w 771"/>
              <a:gd name="T83" fmla="*/ 2147483646 h 809"/>
              <a:gd name="T84" fmla="*/ 2147483646 w 771"/>
              <a:gd name="T85" fmla="*/ 2147483646 h 809"/>
              <a:gd name="T86" fmla="*/ 2147483646 w 771"/>
              <a:gd name="T87" fmla="*/ 2147483646 h 809"/>
              <a:gd name="T88" fmla="*/ 2147483646 w 771"/>
              <a:gd name="T89" fmla="*/ 2147483646 h 809"/>
              <a:gd name="T90" fmla="*/ 2147483646 w 771"/>
              <a:gd name="T91" fmla="*/ 2147483646 h 809"/>
              <a:gd name="T92" fmla="*/ 2147483646 w 771"/>
              <a:gd name="T93" fmla="*/ 2147483646 h 809"/>
              <a:gd name="T94" fmla="*/ 2147483646 w 771"/>
              <a:gd name="T95" fmla="*/ 2147483646 h 809"/>
              <a:gd name="T96" fmla="*/ 2147483646 w 771"/>
              <a:gd name="T97" fmla="*/ 2147483646 h 809"/>
              <a:gd name="T98" fmla="*/ 2147483646 w 771"/>
              <a:gd name="T99" fmla="*/ 2147483646 h 809"/>
              <a:gd name="T100" fmla="*/ 2147483646 w 771"/>
              <a:gd name="T101" fmla="*/ 2147483646 h 809"/>
              <a:gd name="T102" fmla="*/ 2147483646 w 771"/>
              <a:gd name="T103" fmla="*/ 2147483646 h 809"/>
              <a:gd name="T104" fmla="*/ 2147483646 w 771"/>
              <a:gd name="T105" fmla="*/ 2147483646 h 809"/>
              <a:gd name="T106" fmla="*/ 2147483646 w 771"/>
              <a:gd name="T107" fmla="*/ 2147483646 h 809"/>
              <a:gd name="T108" fmla="*/ 2147483646 w 771"/>
              <a:gd name="T109" fmla="*/ 2147483646 h 809"/>
              <a:gd name="T110" fmla="*/ 2147483646 w 771"/>
              <a:gd name="T111" fmla="*/ 2147483646 h 809"/>
              <a:gd name="T112" fmla="*/ 2147483646 w 771"/>
              <a:gd name="T113" fmla="*/ 2147483646 h 809"/>
              <a:gd name="T114" fmla="*/ 0 w 771"/>
              <a:gd name="T115" fmla="*/ 2147483646 h 80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71"/>
              <a:gd name="T175" fmla="*/ 0 h 809"/>
              <a:gd name="T176" fmla="*/ 771 w 771"/>
              <a:gd name="T177" fmla="*/ 809 h 80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71" h="809">
                <a:moveTo>
                  <a:pt x="0" y="728"/>
                </a:moveTo>
                <a:lnTo>
                  <a:pt x="8" y="598"/>
                </a:lnTo>
                <a:lnTo>
                  <a:pt x="0" y="540"/>
                </a:lnTo>
                <a:lnTo>
                  <a:pt x="39" y="485"/>
                </a:lnTo>
                <a:lnTo>
                  <a:pt x="15" y="445"/>
                </a:lnTo>
                <a:lnTo>
                  <a:pt x="15" y="404"/>
                </a:lnTo>
                <a:lnTo>
                  <a:pt x="0" y="362"/>
                </a:lnTo>
                <a:lnTo>
                  <a:pt x="15" y="332"/>
                </a:lnTo>
                <a:lnTo>
                  <a:pt x="54" y="309"/>
                </a:lnTo>
                <a:lnTo>
                  <a:pt x="54" y="291"/>
                </a:lnTo>
                <a:lnTo>
                  <a:pt x="31" y="234"/>
                </a:lnTo>
                <a:lnTo>
                  <a:pt x="39" y="170"/>
                </a:lnTo>
                <a:lnTo>
                  <a:pt x="31" y="153"/>
                </a:lnTo>
                <a:lnTo>
                  <a:pt x="0" y="137"/>
                </a:lnTo>
                <a:lnTo>
                  <a:pt x="8" y="48"/>
                </a:lnTo>
                <a:lnTo>
                  <a:pt x="24" y="33"/>
                </a:lnTo>
                <a:lnTo>
                  <a:pt x="145" y="0"/>
                </a:lnTo>
                <a:lnTo>
                  <a:pt x="210" y="33"/>
                </a:lnTo>
                <a:lnTo>
                  <a:pt x="217" y="80"/>
                </a:lnTo>
                <a:lnTo>
                  <a:pt x="234" y="98"/>
                </a:lnTo>
                <a:lnTo>
                  <a:pt x="193" y="201"/>
                </a:lnTo>
                <a:lnTo>
                  <a:pt x="202" y="220"/>
                </a:lnTo>
                <a:lnTo>
                  <a:pt x="217" y="227"/>
                </a:lnTo>
                <a:lnTo>
                  <a:pt x="266" y="211"/>
                </a:lnTo>
                <a:lnTo>
                  <a:pt x="292" y="267"/>
                </a:lnTo>
                <a:lnTo>
                  <a:pt x="348" y="242"/>
                </a:lnTo>
                <a:lnTo>
                  <a:pt x="420" y="283"/>
                </a:lnTo>
                <a:lnTo>
                  <a:pt x="470" y="283"/>
                </a:lnTo>
                <a:lnTo>
                  <a:pt x="495" y="324"/>
                </a:lnTo>
                <a:lnTo>
                  <a:pt x="544" y="300"/>
                </a:lnTo>
                <a:lnTo>
                  <a:pt x="599" y="316"/>
                </a:lnTo>
                <a:lnTo>
                  <a:pt x="616" y="291"/>
                </a:lnTo>
                <a:lnTo>
                  <a:pt x="697" y="309"/>
                </a:lnTo>
                <a:lnTo>
                  <a:pt x="721" y="389"/>
                </a:lnTo>
                <a:lnTo>
                  <a:pt x="771" y="485"/>
                </a:lnTo>
                <a:lnTo>
                  <a:pt x="746" y="533"/>
                </a:lnTo>
                <a:lnTo>
                  <a:pt x="640" y="558"/>
                </a:lnTo>
                <a:lnTo>
                  <a:pt x="567" y="566"/>
                </a:lnTo>
                <a:lnTo>
                  <a:pt x="534" y="558"/>
                </a:lnTo>
                <a:lnTo>
                  <a:pt x="485" y="583"/>
                </a:lnTo>
                <a:lnTo>
                  <a:pt x="477" y="591"/>
                </a:lnTo>
                <a:lnTo>
                  <a:pt x="485" y="647"/>
                </a:lnTo>
                <a:lnTo>
                  <a:pt x="470" y="662"/>
                </a:lnTo>
                <a:lnTo>
                  <a:pt x="428" y="654"/>
                </a:lnTo>
                <a:lnTo>
                  <a:pt x="420" y="662"/>
                </a:lnTo>
                <a:lnTo>
                  <a:pt x="420" y="719"/>
                </a:lnTo>
                <a:lnTo>
                  <a:pt x="405" y="744"/>
                </a:lnTo>
                <a:lnTo>
                  <a:pt x="420" y="776"/>
                </a:lnTo>
                <a:lnTo>
                  <a:pt x="396" y="793"/>
                </a:lnTo>
                <a:lnTo>
                  <a:pt x="364" y="776"/>
                </a:lnTo>
                <a:lnTo>
                  <a:pt x="332" y="785"/>
                </a:lnTo>
                <a:lnTo>
                  <a:pt x="250" y="809"/>
                </a:lnTo>
                <a:lnTo>
                  <a:pt x="193" y="760"/>
                </a:lnTo>
                <a:lnTo>
                  <a:pt x="136" y="776"/>
                </a:lnTo>
                <a:lnTo>
                  <a:pt x="69" y="768"/>
                </a:lnTo>
                <a:lnTo>
                  <a:pt x="64" y="744"/>
                </a:lnTo>
                <a:lnTo>
                  <a:pt x="39" y="744"/>
                </a:lnTo>
                <a:lnTo>
                  <a:pt x="0" y="728"/>
                </a:lnTo>
                <a:close/>
              </a:path>
            </a:pathLst>
          </a:custGeom>
          <a:solidFill>
            <a:schemeClr val="bg1">
              <a:lumMod val="85000"/>
            </a:schemeClr>
          </a:solidFill>
          <a:ln w="12700" cap="flat" cmpd="sng">
            <a:solidFill>
              <a:schemeClr val="bg1"/>
            </a:solidFill>
            <a:prstDash val="solid"/>
            <a:round/>
            <a:headEnd type="none" w="med" len="med"/>
            <a:tailEnd type="none" w="med" len="med"/>
          </a:ln>
        </p:spPr>
        <p:txBody>
          <a:bodyPr lIns="42203" rIns="42203"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31" b="0" i="0" u="none" strike="noStrike" kern="1200" cap="none" spc="0" normalizeH="0" baseline="0" noProof="0">
              <a:ln>
                <a:noFill/>
              </a:ln>
              <a:solidFill>
                <a:srgbClr val="000000"/>
              </a:solidFill>
              <a:effectLst/>
              <a:uLnTx/>
              <a:uFillTx/>
              <a:latin typeface="Arial"/>
              <a:ea typeface="+mn-ea"/>
              <a:cs typeface="+mn-cs"/>
            </a:endParaRPr>
          </a:p>
        </p:txBody>
      </p:sp>
      <p:sp>
        <p:nvSpPr>
          <p:cNvPr id="159" name="Freeform 32"/>
          <p:cNvSpPr>
            <a:spLocks/>
          </p:cNvSpPr>
          <p:nvPr/>
        </p:nvSpPr>
        <p:spPr bwMode="auto">
          <a:xfrm>
            <a:off x="6462052" y="4390148"/>
            <a:ext cx="413734" cy="366482"/>
          </a:xfrm>
          <a:custGeom>
            <a:avLst/>
            <a:gdLst>
              <a:gd name="T0" fmla="*/ 2147483646 w 933"/>
              <a:gd name="T1" fmla="*/ 2147483646 h 849"/>
              <a:gd name="T2" fmla="*/ 2147483646 w 933"/>
              <a:gd name="T3" fmla="*/ 2147483646 h 849"/>
              <a:gd name="T4" fmla="*/ 2147483646 w 933"/>
              <a:gd name="T5" fmla="*/ 2147483646 h 849"/>
              <a:gd name="T6" fmla="*/ 2147483646 w 933"/>
              <a:gd name="T7" fmla="*/ 2147483646 h 849"/>
              <a:gd name="T8" fmla="*/ 2147483646 w 933"/>
              <a:gd name="T9" fmla="*/ 2147483646 h 849"/>
              <a:gd name="T10" fmla="*/ 2147483646 w 933"/>
              <a:gd name="T11" fmla="*/ 2147483646 h 849"/>
              <a:gd name="T12" fmla="*/ 2147483646 w 933"/>
              <a:gd name="T13" fmla="*/ 2147483646 h 849"/>
              <a:gd name="T14" fmla="*/ 2147483646 w 933"/>
              <a:gd name="T15" fmla="*/ 2147483646 h 849"/>
              <a:gd name="T16" fmla="*/ 2147483646 w 933"/>
              <a:gd name="T17" fmla="*/ 2147483646 h 849"/>
              <a:gd name="T18" fmla="*/ 2147483646 w 933"/>
              <a:gd name="T19" fmla="*/ 2147483646 h 849"/>
              <a:gd name="T20" fmla="*/ 2147483646 w 933"/>
              <a:gd name="T21" fmla="*/ 2147483646 h 849"/>
              <a:gd name="T22" fmla="*/ 2147483646 w 933"/>
              <a:gd name="T23" fmla="*/ 2147483646 h 849"/>
              <a:gd name="T24" fmla="*/ 2147483646 w 933"/>
              <a:gd name="T25" fmla="*/ 2147483646 h 849"/>
              <a:gd name="T26" fmla="*/ 2147483646 w 933"/>
              <a:gd name="T27" fmla="*/ 2147483646 h 849"/>
              <a:gd name="T28" fmla="*/ 2147483646 w 933"/>
              <a:gd name="T29" fmla="*/ 2147483646 h 849"/>
              <a:gd name="T30" fmla="*/ 2147483646 w 933"/>
              <a:gd name="T31" fmla="*/ 2147483646 h 849"/>
              <a:gd name="T32" fmla="*/ 2147483646 w 933"/>
              <a:gd name="T33" fmla="*/ 2147483646 h 849"/>
              <a:gd name="T34" fmla="*/ 2147483646 w 933"/>
              <a:gd name="T35" fmla="*/ 2147483646 h 849"/>
              <a:gd name="T36" fmla="*/ 2147483646 w 933"/>
              <a:gd name="T37" fmla="*/ 2147483646 h 849"/>
              <a:gd name="T38" fmla="*/ 2147483646 w 933"/>
              <a:gd name="T39" fmla="*/ 2147483646 h 849"/>
              <a:gd name="T40" fmla="*/ 2147483646 w 933"/>
              <a:gd name="T41" fmla="*/ 2147483646 h 849"/>
              <a:gd name="T42" fmla="*/ 2147483646 w 933"/>
              <a:gd name="T43" fmla="*/ 2147483646 h 849"/>
              <a:gd name="T44" fmla="*/ 2147483646 w 933"/>
              <a:gd name="T45" fmla="*/ 2147483646 h 849"/>
              <a:gd name="T46" fmla="*/ 2147483646 w 933"/>
              <a:gd name="T47" fmla="*/ 2147483646 h 849"/>
              <a:gd name="T48" fmla="*/ 2147483646 w 933"/>
              <a:gd name="T49" fmla="*/ 2147483646 h 849"/>
              <a:gd name="T50" fmla="*/ 2147483646 w 933"/>
              <a:gd name="T51" fmla="*/ 2147483646 h 849"/>
              <a:gd name="T52" fmla="*/ 2147483646 w 933"/>
              <a:gd name="T53" fmla="*/ 2147483646 h 849"/>
              <a:gd name="T54" fmla="*/ 2147483646 w 933"/>
              <a:gd name="T55" fmla="*/ 2147483646 h 849"/>
              <a:gd name="T56" fmla="*/ 2147483646 w 933"/>
              <a:gd name="T57" fmla="*/ 2147483646 h 849"/>
              <a:gd name="T58" fmla="*/ 2147483646 w 933"/>
              <a:gd name="T59" fmla="*/ 2147483646 h 849"/>
              <a:gd name="T60" fmla="*/ 2147483646 w 933"/>
              <a:gd name="T61" fmla="*/ 2147483646 h 849"/>
              <a:gd name="T62" fmla="*/ 2147483646 w 933"/>
              <a:gd name="T63" fmla="*/ 2147483646 h 84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33"/>
              <a:gd name="T97" fmla="*/ 0 h 849"/>
              <a:gd name="T98" fmla="*/ 933 w 933"/>
              <a:gd name="T99" fmla="*/ 849 h 84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33" h="849">
                <a:moveTo>
                  <a:pt x="0" y="194"/>
                </a:moveTo>
                <a:lnTo>
                  <a:pt x="22" y="201"/>
                </a:lnTo>
                <a:lnTo>
                  <a:pt x="73" y="194"/>
                </a:lnTo>
                <a:lnTo>
                  <a:pt x="139" y="201"/>
                </a:lnTo>
                <a:lnTo>
                  <a:pt x="179" y="201"/>
                </a:lnTo>
                <a:lnTo>
                  <a:pt x="195" y="217"/>
                </a:lnTo>
                <a:lnTo>
                  <a:pt x="187" y="275"/>
                </a:lnTo>
                <a:lnTo>
                  <a:pt x="203" y="284"/>
                </a:lnTo>
                <a:lnTo>
                  <a:pt x="211" y="313"/>
                </a:lnTo>
                <a:lnTo>
                  <a:pt x="195" y="388"/>
                </a:lnTo>
                <a:lnTo>
                  <a:pt x="203" y="435"/>
                </a:lnTo>
                <a:lnTo>
                  <a:pt x="225" y="445"/>
                </a:lnTo>
                <a:lnTo>
                  <a:pt x="325" y="435"/>
                </a:lnTo>
                <a:lnTo>
                  <a:pt x="398" y="476"/>
                </a:lnTo>
                <a:lnTo>
                  <a:pt x="405" y="492"/>
                </a:lnTo>
                <a:lnTo>
                  <a:pt x="366" y="534"/>
                </a:lnTo>
                <a:lnTo>
                  <a:pt x="349" y="589"/>
                </a:lnTo>
                <a:lnTo>
                  <a:pt x="308" y="630"/>
                </a:lnTo>
                <a:lnTo>
                  <a:pt x="267" y="638"/>
                </a:lnTo>
                <a:lnTo>
                  <a:pt x="259" y="686"/>
                </a:lnTo>
                <a:lnTo>
                  <a:pt x="267" y="718"/>
                </a:lnTo>
                <a:lnTo>
                  <a:pt x="301" y="718"/>
                </a:lnTo>
                <a:lnTo>
                  <a:pt x="308" y="736"/>
                </a:lnTo>
                <a:lnTo>
                  <a:pt x="470" y="792"/>
                </a:lnTo>
                <a:lnTo>
                  <a:pt x="528" y="767"/>
                </a:lnTo>
                <a:lnTo>
                  <a:pt x="561" y="800"/>
                </a:lnTo>
                <a:lnTo>
                  <a:pt x="584" y="800"/>
                </a:lnTo>
                <a:lnTo>
                  <a:pt x="592" y="767"/>
                </a:lnTo>
                <a:lnTo>
                  <a:pt x="618" y="759"/>
                </a:lnTo>
                <a:lnTo>
                  <a:pt x="665" y="775"/>
                </a:lnTo>
                <a:lnTo>
                  <a:pt x="763" y="783"/>
                </a:lnTo>
                <a:lnTo>
                  <a:pt x="829" y="808"/>
                </a:lnTo>
                <a:lnTo>
                  <a:pt x="879" y="849"/>
                </a:lnTo>
                <a:lnTo>
                  <a:pt x="903" y="840"/>
                </a:lnTo>
                <a:lnTo>
                  <a:pt x="918" y="808"/>
                </a:lnTo>
                <a:lnTo>
                  <a:pt x="879" y="792"/>
                </a:lnTo>
                <a:lnTo>
                  <a:pt x="887" y="662"/>
                </a:lnTo>
                <a:lnTo>
                  <a:pt x="879" y="604"/>
                </a:lnTo>
                <a:lnTo>
                  <a:pt x="918" y="549"/>
                </a:lnTo>
                <a:lnTo>
                  <a:pt x="894" y="509"/>
                </a:lnTo>
                <a:lnTo>
                  <a:pt x="894" y="468"/>
                </a:lnTo>
                <a:lnTo>
                  <a:pt x="879" y="426"/>
                </a:lnTo>
                <a:lnTo>
                  <a:pt x="894" y="396"/>
                </a:lnTo>
                <a:lnTo>
                  <a:pt x="933" y="373"/>
                </a:lnTo>
                <a:lnTo>
                  <a:pt x="933" y="355"/>
                </a:lnTo>
                <a:lnTo>
                  <a:pt x="910" y="298"/>
                </a:lnTo>
                <a:lnTo>
                  <a:pt x="918" y="234"/>
                </a:lnTo>
                <a:lnTo>
                  <a:pt x="910" y="217"/>
                </a:lnTo>
                <a:lnTo>
                  <a:pt x="879" y="201"/>
                </a:lnTo>
                <a:lnTo>
                  <a:pt x="860" y="226"/>
                </a:lnTo>
                <a:lnTo>
                  <a:pt x="820" y="177"/>
                </a:lnTo>
                <a:lnTo>
                  <a:pt x="755" y="170"/>
                </a:lnTo>
                <a:lnTo>
                  <a:pt x="716" y="129"/>
                </a:lnTo>
                <a:lnTo>
                  <a:pt x="690" y="121"/>
                </a:lnTo>
                <a:lnTo>
                  <a:pt x="665" y="129"/>
                </a:lnTo>
                <a:lnTo>
                  <a:pt x="470" y="104"/>
                </a:lnTo>
                <a:lnTo>
                  <a:pt x="382" y="50"/>
                </a:lnTo>
                <a:lnTo>
                  <a:pt x="293" y="55"/>
                </a:lnTo>
                <a:lnTo>
                  <a:pt x="154" y="0"/>
                </a:lnTo>
                <a:lnTo>
                  <a:pt x="63" y="55"/>
                </a:lnTo>
                <a:lnTo>
                  <a:pt x="40" y="90"/>
                </a:lnTo>
                <a:lnTo>
                  <a:pt x="9" y="104"/>
                </a:lnTo>
                <a:lnTo>
                  <a:pt x="9" y="136"/>
                </a:lnTo>
                <a:lnTo>
                  <a:pt x="31" y="144"/>
                </a:lnTo>
                <a:lnTo>
                  <a:pt x="0" y="194"/>
                </a:lnTo>
                <a:close/>
              </a:path>
            </a:pathLst>
          </a:custGeom>
          <a:solidFill>
            <a:schemeClr val="bg1">
              <a:lumMod val="85000"/>
            </a:schemeClr>
          </a:solidFill>
          <a:ln w="12700" cap="flat" cmpd="sng">
            <a:solidFill>
              <a:schemeClr val="bg1"/>
            </a:solidFill>
            <a:prstDash val="solid"/>
            <a:round/>
            <a:headEnd type="none" w="med" len="med"/>
            <a:tailEnd type="none" w="med" len="med"/>
          </a:ln>
        </p:spPr>
        <p:txBody>
          <a:bodyPr lIns="42203" rIns="42203"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31" b="0" i="0" u="none" strike="noStrike" kern="1200" cap="none" spc="0" normalizeH="0" baseline="0" noProof="0">
              <a:ln>
                <a:noFill/>
              </a:ln>
              <a:solidFill>
                <a:srgbClr val="000000"/>
              </a:solidFill>
              <a:effectLst/>
              <a:uLnTx/>
              <a:uFillTx/>
              <a:latin typeface="Arial"/>
              <a:ea typeface="+mn-ea"/>
              <a:cs typeface="+mn-cs"/>
            </a:endParaRPr>
          </a:p>
        </p:txBody>
      </p:sp>
      <p:sp>
        <p:nvSpPr>
          <p:cNvPr id="160" name="Freeform 33"/>
          <p:cNvSpPr>
            <a:spLocks/>
          </p:cNvSpPr>
          <p:nvPr/>
        </p:nvSpPr>
        <p:spPr bwMode="auto">
          <a:xfrm>
            <a:off x="7601848" y="4259913"/>
            <a:ext cx="599305" cy="563355"/>
          </a:xfrm>
          <a:custGeom>
            <a:avLst/>
            <a:gdLst>
              <a:gd name="T0" fmla="*/ 2147483646 w 1351"/>
              <a:gd name="T1" fmla="*/ 2147483646 h 1300"/>
              <a:gd name="T2" fmla="*/ 2147483646 w 1351"/>
              <a:gd name="T3" fmla="*/ 2147483646 h 1300"/>
              <a:gd name="T4" fmla="*/ 2147483646 w 1351"/>
              <a:gd name="T5" fmla="*/ 2147483646 h 1300"/>
              <a:gd name="T6" fmla="*/ 2147483646 w 1351"/>
              <a:gd name="T7" fmla="*/ 2147483646 h 1300"/>
              <a:gd name="T8" fmla="*/ 2147483646 w 1351"/>
              <a:gd name="T9" fmla="*/ 2147483646 h 1300"/>
              <a:gd name="T10" fmla="*/ 2147483646 w 1351"/>
              <a:gd name="T11" fmla="*/ 2147483646 h 1300"/>
              <a:gd name="T12" fmla="*/ 2147483646 w 1351"/>
              <a:gd name="T13" fmla="*/ 2147483646 h 1300"/>
              <a:gd name="T14" fmla="*/ 2147483646 w 1351"/>
              <a:gd name="T15" fmla="*/ 2147483646 h 1300"/>
              <a:gd name="T16" fmla="*/ 2147483646 w 1351"/>
              <a:gd name="T17" fmla="*/ 2147483646 h 1300"/>
              <a:gd name="T18" fmla="*/ 2147483646 w 1351"/>
              <a:gd name="T19" fmla="*/ 2147483646 h 1300"/>
              <a:gd name="T20" fmla="*/ 2147483646 w 1351"/>
              <a:gd name="T21" fmla="*/ 2147483646 h 1300"/>
              <a:gd name="T22" fmla="*/ 2147483646 w 1351"/>
              <a:gd name="T23" fmla="*/ 2147483646 h 1300"/>
              <a:gd name="T24" fmla="*/ 2147483646 w 1351"/>
              <a:gd name="T25" fmla="*/ 2147483646 h 1300"/>
              <a:gd name="T26" fmla="*/ 2147483646 w 1351"/>
              <a:gd name="T27" fmla="*/ 2147483646 h 1300"/>
              <a:gd name="T28" fmla="*/ 2147483646 w 1351"/>
              <a:gd name="T29" fmla="*/ 2147483646 h 1300"/>
              <a:gd name="T30" fmla="*/ 2147483646 w 1351"/>
              <a:gd name="T31" fmla="*/ 2147483646 h 1300"/>
              <a:gd name="T32" fmla="*/ 2147483646 w 1351"/>
              <a:gd name="T33" fmla="*/ 2147483646 h 1300"/>
              <a:gd name="T34" fmla="*/ 2147483646 w 1351"/>
              <a:gd name="T35" fmla="*/ 2147483646 h 1300"/>
              <a:gd name="T36" fmla="*/ 2147483646 w 1351"/>
              <a:gd name="T37" fmla="*/ 2147483646 h 1300"/>
              <a:gd name="T38" fmla="*/ 2147483646 w 1351"/>
              <a:gd name="T39" fmla="*/ 2147483646 h 1300"/>
              <a:gd name="T40" fmla="*/ 2147483646 w 1351"/>
              <a:gd name="T41" fmla="*/ 2147483646 h 1300"/>
              <a:gd name="T42" fmla="*/ 2147483646 w 1351"/>
              <a:gd name="T43" fmla="*/ 2147483646 h 1300"/>
              <a:gd name="T44" fmla="*/ 2147483646 w 1351"/>
              <a:gd name="T45" fmla="*/ 2147483646 h 1300"/>
              <a:gd name="T46" fmla="*/ 2147483646 w 1351"/>
              <a:gd name="T47" fmla="*/ 2147483646 h 1300"/>
              <a:gd name="T48" fmla="*/ 2147483646 w 1351"/>
              <a:gd name="T49" fmla="*/ 2147483646 h 1300"/>
              <a:gd name="T50" fmla="*/ 2147483646 w 1351"/>
              <a:gd name="T51" fmla="*/ 2147483646 h 1300"/>
              <a:gd name="T52" fmla="*/ 2147483646 w 1351"/>
              <a:gd name="T53" fmla="*/ 2147483646 h 1300"/>
              <a:gd name="T54" fmla="*/ 2147483646 w 1351"/>
              <a:gd name="T55" fmla="*/ 2147483646 h 1300"/>
              <a:gd name="T56" fmla="*/ 2147483646 w 1351"/>
              <a:gd name="T57" fmla="*/ 2147483646 h 1300"/>
              <a:gd name="T58" fmla="*/ 2147483646 w 1351"/>
              <a:gd name="T59" fmla="*/ 2147483646 h 1300"/>
              <a:gd name="T60" fmla="*/ 2147483646 w 1351"/>
              <a:gd name="T61" fmla="*/ 2147483646 h 1300"/>
              <a:gd name="T62" fmla="*/ 2147483646 w 1351"/>
              <a:gd name="T63" fmla="*/ 2147483646 h 1300"/>
              <a:gd name="T64" fmla="*/ 2147483646 w 1351"/>
              <a:gd name="T65" fmla="*/ 2147483646 h 1300"/>
              <a:gd name="T66" fmla="*/ 2147483646 w 1351"/>
              <a:gd name="T67" fmla="*/ 2147483646 h 1300"/>
              <a:gd name="T68" fmla="*/ 2147483646 w 1351"/>
              <a:gd name="T69" fmla="*/ 2147483646 h 1300"/>
              <a:gd name="T70" fmla="*/ 2147483646 w 1351"/>
              <a:gd name="T71" fmla="*/ 2147483646 h 1300"/>
              <a:gd name="T72" fmla="*/ 2147483646 w 1351"/>
              <a:gd name="T73" fmla="*/ 2147483646 h 1300"/>
              <a:gd name="T74" fmla="*/ 2147483646 w 1351"/>
              <a:gd name="T75" fmla="*/ 2147483646 h 1300"/>
              <a:gd name="T76" fmla="*/ 2147483646 w 1351"/>
              <a:gd name="T77" fmla="*/ 2147483646 h 1300"/>
              <a:gd name="T78" fmla="*/ 2147483646 w 1351"/>
              <a:gd name="T79" fmla="*/ 2147483646 h 1300"/>
              <a:gd name="T80" fmla="*/ 2147483646 w 1351"/>
              <a:gd name="T81" fmla="*/ 2147483646 h 1300"/>
              <a:gd name="T82" fmla="*/ 2147483646 w 1351"/>
              <a:gd name="T83" fmla="*/ 2147483646 h 1300"/>
              <a:gd name="T84" fmla="*/ 2147483646 w 1351"/>
              <a:gd name="T85" fmla="*/ 2147483646 h 130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351"/>
              <a:gd name="T130" fmla="*/ 0 h 1300"/>
              <a:gd name="T131" fmla="*/ 1351 w 1351"/>
              <a:gd name="T132" fmla="*/ 1300 h 130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351" h="1300">
                <a:moveTo>
                  <a:pt x="0" y="1010"/>
                </a:moveTo>
                <a:lnTo>
                  <a:pt x="24" y="1041"/>
                </a:lnTo>
                <a:lnTo>
                  <a:pt x="9" y="1082"/>
                </a:lnTo>
                <a:lnTo>
                  <a:pt x="73" y="1131"/>
                </a:lnTo>
                <a:lnTo>
                  <a:pt x="114" y="1107"/>
                </a:lnTo>
                <a:lnTo>
                  <a:pt x="141" y="1123"/>
                </a:lnTo>
                <a:lnTo>
                  <a:pt x="254" y="1262"/>
                </a:lnTo>
                <a:lnTo>
                  <a:pt x="317" y="1300"/>
                </a:lnTo>
                <a:lnTo>
                  <a:pt x="400" y="1276"/>
                </a:lnTo>
                <a:lnTo>
                  <a:pt x="407" y="1252"/>
                </a:lnTo>
                <a:lnTo>
                  <a:pt x="400" y="1220"/>
                </a:lnTo>
                <a:lnTo>
                  <a:pt x="416" y="1202"/>
                </a:lnTo>
                <a:lnTo>
                  <a:pt x="465" y="1179"/>
                </a:lnTo>
                <a:lnTo>
                  <a:pt x="520" y="1179"/>
                </a:lnTo>
                <a:lnTo>
                  <a:pt x="514" y="1131"/>
                </a:lnTo>
                <a:lnTo>
                  <a:pt x="520" y="1123"/>
                </a:lnTo>
                <a:lnTo>
                  <a:pt x="594" y="1099"/>
                </a:lnTo>
                <a:lnTo>
                  <a:pt x="634" y="1131"/>
                </a:lnTo>
                <a:lnTo>
                  <a:pt x="676" y="1123"/>
                </a:lnTo>
                <a:lnTo>
                  <a:pt x="709" y="1139"/>
                </a:lnTo>
                <a:lnTo>
                  <a:pt x="756" y="1139"/>
                </a:lnTo>
                <a:lnTo>
                  <a:pt x="790" y="1107"/>
                </a:lnTo>
                <a:lnTo>
                  <a:pt x="813" y="1131"/>
                </a:lnTo>
                <a:lnTo>
                  <a:pt x="821" y="1050"/>
                </a:lnTo>
                <a:lnTo>
                  <a:pt x="837" y="1041"/>
                </a:lnTo>
                <a:lnTo>
                  <a:pt x="888" y="1066"/>
                </a:lnTo>
                <a:lnTo>
                  <a:pt x="896" y="1041"/>
                </a:lnTo>
                <a:lnTo>
                  <a:pt x="879" y="1010"/>
                </a:lnTo>
                <a:lnTo>
                  <a:pt x="888" y="994"/>
                </a:lnTo>
                <a:lnTo>
                  <a:pt x="935" y="1025"/>
                </a:lnTo>
                <a:lnTo>
                  <a:pt x="952" y="1050"/>
                </a:lnTo>
                <a:lnTo>
                  <a:pt x="1018" y="1074"/>
                </a:lnTo>
                <a:lnTo>
                  <a:pt x="1180" y="1172"/>
                </a:lnTo>
                <a:lnTo>
                  <a:pt x="1211" y="1163"/>
                </a:lnTo>
                <a:lnTo>
                  <a:pt x="1284" y="1202"/>
                </a:lnTo>
                <a:lnTo>
                  <a:pt x="1275" y="1163"/>
                </a:lnTo>
                <a:lnTo>
                  <a:pt x="1319" y="1066"/>
                </a:lnTo>
                <a:lnTo>
                  <a:pt x="1351" y="1025"/>
                </a:lnTo>
                <a:lnTo>
                  <a:pt x="1324" y="971"/>
                </a:lnTo>
                <a:lnTo>
                  <a:pt x="1261" y="946"/>
                </a:lnTo>
                <a:lnTo>
                  <a:pt x="1244" y="954"/>
                </a:lnTo>
                <a:lnTo>
                  <a:pt x="1211" y="985"/>
                </a:lnTo>
                <a:lnTo>
                  <a:pt x="1180" y="985"/>
                </a:lnTo>
                <a:lnTo>
                  <a:pt x="1097" y="881"/>
                </a:lnTo>
                <a:lnTo>
                  <a:pt x="1081" y="808"/>
                </a:lnTo>
                <a:lnTo>
                  <a:pt x="1041" y="815"/>
                </a:lnTo>
                <a:lnTo>
                  <a:pt x="968" y="734"/>
                </a:lnTo>
                <a:lnTo>
                  <a:pt x="959" y="702"/>
                </a:lnTo>
                <a:lnTo>
                  <a:pt x="896" y="702"/>
                </a:lnTo>
                <a:lnTo>
                  <a:pt x="837" y="605"/>
                </a:lnTo>
                <a:lnTo>
                  <a:pt x="797" y="597"/>
                </a:lnTo>
                <a:lnTo>
                  <a:pt x="748" y="564"/>
                </a:lnTo>
                <a:lnTo>
                  <a:pt x="676" y="556"/>
                </a:lnTo>
                <a:lnTo>
                  <a:pt x="676" y="525"/>
                </a:lnTo>
                <a:lnTo>
                  <a:pt x="700" y="500"/>
                </a:lnTo>
                <a:lnTo>
                  <a:pt x="731" y="403"/>
                </a:lnTo>
                <a:lnTo>
                  <a:pt x="741" y="291"/>
                </a:lnTo>
                <a:lnTo>
                  <a:pt x="731" y="283"/>
                </a:lnTo>
                <a:lnTo>
                  <a:pt x="700" y="313"/>
                </a:lnTo>
                <a:lnTo>
                  <a:pt x="691" y="179"/>
                </a:lnTo>
                <a:lnTo>
                  <a:pt x="676" y="161"/>
                </a:lnTo>
                <a:lnTo>
                  <a:pt x="684" y="121"/>
                </a:lnTo>
                <a:lnTo>
                  <a:pt x="643" y="80"/>
                </a:lnTo>
                <a:lnTo>
                  <a:pt x="659" y="32"/>
                </a:lnTo>
                <a:lnTo>
                  <a:pt x="651" y="0"/>
                </a:lnTo>
                <a:lnTo>
                  <a:pt x="619" y="9"/>
                </a:lnTo>
                <a:lnTo>
                  <a:pt x="514" y="112"/>
                </a:lnTo>
                <a:lnTo>
                  <a:pt x="431" y="226"/>
                </a:lnTo>
                <a:lnTo>
                  <a:pt x="431" y="313"/>
                </a:lnTo>
                <a:lnTo>
                  <a:pt x="382" y="381"/>
                </a:lnTo>
                <a:lnTo>
                  <a:pt x="391" y="476"/>
                </a:lnTo>
                <a:lnTo>
                  <a:pt x="431" y="500"/>
                </a:lnTo>
                <a:lnTo>
                  <a:pt x="416" y="564"/>
                </a:lnTo>
                <a:lnTo>
                  <a:pt x="400" y="583"/>
                </a:lnTo>
                <a:lnTo>
                  <a:pt x="310" y="605"/>
                </a:lnTo>
                <a:lnTo>
                  <a:pt x="147" y="541"/>
                </a:lnTo>
                <a:lnTo>
                  <a:pt x="147" y="597"/>
                </a:lnTo>
                <a:lnTo>
                  <a:pt x="179" y="679"/>
                </a:lnTo>
                <a:lnTo>
                  <a:pt x="171" y="752"/>
                </a:lnTo>
                <a:lnTo>
                  <a:pt x="147" y="815"/>
                </a:lnTo>
                <a:lnTo>
                  <a:pt x="106" y="815"/>
                </a:lnTo>
                <a:lnTo>
                  <a:pt x="114" y="937"/>
                </a:lnTo>
                <a:lnTo>
                  <a:pt x="99" y="954"/>
                </a:lnTo>
                <a:lnTo>
                  <a:pt x="57" y="954"/>
                </a:lnTo>
                <a:lnTo>
                  <a:pt x="41" y="921"/>
                </a:lnTo>
                <a:lnTo>
                  <a:pt x="24" y="921"/>
                </a:lnTo>
                <a:lnTo>
                  <a:pt x="0" y="1010"/>
                </a:lnTo>
                <a:close/>
              </a:path>
            </a:pathLst>
          </a:custGeom>
          <a:solidFill>
            <a:schemeClr val="bg1">
              <a:lumMod val="85000"/>
            </a:schemeClr>
          </a:solidFill>
          <a:ln w="12700" cap="flat" cmpd="sng">
            <a:solidFill>
              <a:schemeClr val="bg1"/>
            </a:solidFill>
            <a:prstDash val="solid"/>
            <a:round/>
            <a:headEnd type="none" w="med" len="med"/>
            <a:tailEnd type="none" w="med" len="med"/>
          </a:ln>
        </p:spPr>
        <p:txBody>
          <a:bodyPr lIns="42203" rIns="42203"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2" b="0" i="0" u="none" strike="noStrike" kern="1200" cap="none" spc="0" normalizeH="0" baseline="0" noProof="0">
              <a:ln>
                <a:noFill/>
              </a:ln>
              <a:solidFill>
                <a:srgbClr val="000000"/>
              </a:solidFill>
              <a:effectLst/>
              <a:uLnTx/>
              <a:uFillTx/>
              <a:latin typeface="Arial"/>
              <a:ea typeface="+mn-ea"/>
              <a:cs typeface="+mn-cs"/>
            </a:endParaRPr>
          </a:p>
        </p:txBody>
      </p:sp>
      <p:sp>
        <p:nvSpPr>
          <p:cNvPr id="161" name="Line 34"/>
          <p:cNvSpPr>
            <a:spLocks noChangeShapeType="1"/>
          </p:cNvSpPr>
          <p:nvPr/>
        </p:nvSpPr>
        <p:spPr bwMode="auto">
          <a:xfrm>
            <a:off x="6016883" y="4327553"/>
            <a:ext cx="94306" cy="1008"/>
          </a:xfrm>
          <a:prstGeom prst="line">
            <a:avLst/>
          </a:prstGeom>
          <a:solidFill>
            <a:schemeClr val="bg1">
              <a:lumMod val="85000"/>
            </a:schemeClr>
          </a:solidFill>
          <a:ln w="12700">
            <a:solidFill>
              <a:schemeClr val="bg1"/>
            </a:solidFill>
            <a:round/>
            <a:headEnd/>
            <a:tailEnd/>
          </a:ln>
        </p:spPr>
        <p:txBody>
          <a:bodyPr lIns="42203" rIns="42203"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2" b="0" i="0" u="none" strike="noStrike" kern="1200" cap="none" spc="0" normalizeH="0" baseline="0" noProof="0">
              <a:ln>
                <a:noFill/>
              </a:ln>
              <a:solidFill>
                <a:srgbClr val="000000"/>
              </a:solidFill>
              <a:effectLst/>
              <a:uLnTx/>
              <a:uFillTx/>
              <a:latin typeface="Arial"/>
              <a:ea typeface="+mn-ea"/>
              <a:cs typeface="+mn-cs"/>
            </a:endParaRPr>
          </a:p>
        </p:txBody>
      </p:sp>
      <p:sp>
        <p:nvSpPr>
          <p:cNvPr id="162" name="Freeform 35"/>
          <p:cNvSpPr>
            <a:spLocks/>
          </p:cNvSpPr>
          <p:nvPr/>
        </p:nvSpPr>
        <p:spPr bwMode="auto">
          <a:xfrm>
            <a:off x="7377743" y="5757139"/>
            <a:ext cx="392438" cy="363453"/>
          </a:xfrm>
          <a:custGeom>
            <a:avLst/>
            <a:gdLst>
              <a:gd name="T0" fmla="*/ 0 w 886"/>
              <a:gd name="T1" fmla="*/ 2147483646 h 840"/>
              <a:gd name="T2" fmla="*/ 2147483646 w 886"/>
              <a:gd name="T3" fmla="*/ 2147483646 h 840"/>
              <a:gd name="T4" fmla="*/ 2147483646 w 886"/>
              <a:gd name="T5" fmla="*/ 2147483646 h 840"/>
              <a:gd name="T6" fmla="*/ 2147483646 w 886"/>
              <a:gd name="T7" fmla="*/ 2147483646 h 840"/>
              <a:gd name="T8" fmla="*/ 2147483646 w 886"/>
              <a:gd name="T9" fmla="*/ 2147483646 h 840"/>
              <a:gd name="T10" fmla="*/ 2147483646 w 886"/>
              <a:gd name="T11" fmla="*/ 2147483646 h 840"/>
              <a:gd name="T12" fmla="*/ 2147483646 w 886"/>
              <a:gd name="T13" fmla="*/ 2147483646 h 840"/>
              <a:gd name="T14" fmla="*/ 2147483646 w 886"/>
              <a:gd name="T15" fmla="*/ 2147483646 h 840"/>
              <a:gd name="T16" fmla="*/ 2147483646 w 886"/>
              <a:gd name="T17" fmla="*/ 2147483646 h 840"/>
              <a:gd name="T18" fmla="*/ 2147483646 w 886"/>
              <a:gd name="T19" fmla="*/ 2147483646 h 840"/>
              <a:gd name="T20" fmla="*/ 2147483646 w 886"/>
              <a:gd name="T21" fmla="*/ 2147483646 h 840"/>
              <a:gd name="T22" fmla="*/ 2147483646 w 886"/>
              <a:gd name="T23" fmla="*/ 2147483646 h 840"/>
              <a:gd name="T24" fmla="*/ 2147483646 w 886"/>
              <a:gd name="T25" fmla="*/ 2147483646 h 840"/>
              <a:gd name="T26" fmla="*/ 2147483646 w 886"/>
              <a:gd name="T27" fmla="*/ 2147483646 h 840"/>
              <a:gd name="T28" fmla="*/ 2147483646 w 886"/>
              <a:gd name="T29" fmla="*/ 2147483646 h 840"/>
              <a:gd name="T30" fmla="*/ 2147483646 w 886"/>
              <a:gd name="T31" fmla="*/ 2147483646 h 840"/>
              <a:gd name="T32" fmla="*/ 2147483646 w 886"/>
              <a:gd name="T33" fmla="*/ 2147483646 h 840"/>
              <a:gd name="T34" fmla="*/ 2147483646 w 886"/>
              <a:gd name="T35" fmla="*/ 2147483646 h 840"/>
              <a:gd name="T36" fmla="*/ 2147483646 w 886"/>
              <a:gd name="T37" fmla="*/ 2147483646 h 840"/>
              <a:gd name="T38" fmla="*/ 2147483646 w 886"/>
              <a:gd name="T39" fmla="*/ 2147483646 h 840"/>
              <a:gd name="T40" fmla="*/ 2147483646 w 886"/>
              <a:gd name="T41" fmla="*/ 2147483646 h 840"/>
              <a:gd name="T42" fmla="*/ 2147483646 w 886"/>
              <a:gd name="T43" fmla="*/ 2147483646 h 840"/>
              <a:gd name="T44" fmla="*/ 2147483646 w 886"/>
              <a:gd name="T45" fmla="*/ 2147483646 h 840"/>
              <a:gd name="T46" fmla="*/ 2147483646 w 886"/>
              <a:gd name="T47" fmla="*/ 2147483646 h 840"/>
              <a:gd name="T48" fmla="*/ 2147483646 w 886"/>
              <a:gd name="T49" fmla="*/ 2147483646 h 840"/>
              <a:gd name="T50" fmla="*/ 2147483646 w 886"/>
              <a:gd name="T51" fmla="*/ 2147483646 h 840"/>
              <a:gd name="T52" fmla="*/ 2147483646 w 886"/>
              <a:gd name="T53" fmla="*/ 0 h 840"/>
              <a:gd name="T54" fmla="*/ 2147483646 w 886"/>
              <a:gd name="T55" fmla="*/ 2147483646 h 840"/>
              <a:gd name="T56" fmla="*/ 2147483646 w 886"/>
              <a:gd name="T57" fmla="*/ 2147483646 h 840"/>
              <a:gd name="T58" fmla="*/ 2147483646 w 886"/>
              <a:gd name="T59" fmla="*/ 2147483646 h 840"/>
              <a:gd name="T60" fmla="*/ 2147483646 w 886"/>
              <a:gd name="T61" fmla="*/ 2147483646 h 840"/>
              <a:gd name="T62" fmla="*/ 2147483646 w 886"/>
              <a:gd name="T63" fmla="*/ 2147483646 h 840"/>
              <a:gd name="T64" fmla="*/ 2147483646 w 886"/>
              <a:gd name="T65" fmla="*/ 2147483646 h 840"/>
              <a:gd name="T66" fmla="*/ 2147483646 w 886"/>
              <a:gd name="T67" fmla="*/ 2147483646 h 840"/>
              <a:gd name="T68" fmla="*/ 2147483646 w 886"/>
              <a:gd name="T69" fmla="*/ 2147483646 h 840"/>
              <a:gd name="T70" fmla="*/ 2147483646 w 886"/>
              <a:gd name="T71" fmla="*/ 2147483646 h 840"/>
              <a:gd name="T72" fmla="*/ 2147483646 w 886"/>
              <a:gd name="T73" fmla="*/ 2147483646 h 840"/>
              <a:gd name="T74" fmla="*/ 2147483646 w 886"/>
              <a:gd name="T75" fmla="*/ 2147483646 h 840"/>
              <a:gd name="T76" fmla="*/ 2147483646 w 886"/>
              <a:gd name="T77" fmla="*/ 2147483646 h 840"/>
              <a:gd name="T78" fmla="*/ 2147483646 w 886"/>
              <a:gd name="T79" fmla="*/ 2147483646 h 840"/>
              <a:gd name="T80" fmla="*/ 2147483646 w 886"/>
              <a:gd name="T81" fmla="*/ 2147483646 h 840"/>
              <a:gd name="T82" fmla="*/ 2147483646 w 886"/>
              <a:gd name="T83" fmla="*/ 2147483646 h 840"/>
              <a:gd name="T84" fmla="*/ 2147483646 w 886"/>
              <a:gd name="T85" fmla="*/ 2147483646 h 840"/>
              <a:gd name="T86" fmla="*/ 2147483646 w 886"/>
              <a:gd name="T87" fmla="*/ 2147483646 h 840"/>
              <a:gd name="T88" fmla="*/ 2147483646 w 886"/>
              <a:gd name="T89" fmla="*/ 2147483646 h 840"/>
              <a:gd name="T90" fmla="*/ 2147483646 w 886"/>
              <a:gd name="T91" fmla="*/ 2147483646 h 840"/>
              <a:gd name="T92" fmla="*/ 2147483646 w 886"/>
              <a:gd name="T93" fmla="*/ 2147483646 h 840"/>
              <a:gd name="T94" fmla="*/ 2147483646 w 886"/>
              <a:gd name="T95" fmla="*/ 2147483646 h 840"/>
              <a:gd name="T96" fmla="*/ 2147483646 w 886"/>
              <a:gd name="T97" fmla="*/ 2147483646 h 840"/>
              <a:gd name="T98" fmla="*/ 2147483646 w 886"/>
              <a:gd name="T99" fmla="*/ 2147483646 h 840"/>
              <a:gd name="T100" fmla="*/ 2147483646 w 886"/>
              <a:gd name="T101" fmla="*/ 2147483646 h 840"/>
              <a:gd name="T102" fmla="*/ 2147483646 w 886"/>
              <a:gd name="T103" fmla="*/ 2147483646 h 840"/>
              <a:gd name="T104" fmla="*/ 2147483646 w 886"/>
              <a:gd name="T105" fmla="*/ 2147483646 h 840"/>
              <a:gd name="T106" fmla="*/ 2147483646 w 886"/>
              <a:gd name="T107" fmla="*/ 2147483646 h 840"/>
              <a:gd name="T108" fmla="*/ 2147483646 w 886"/>
              <a:gd name="T109" fmla="*/ 2147483646 h 840"/>
              <a:gd name="T110" fmla="*/ 0 w 886"/>
              <a:gd name="T111" fmla="*/ 2147483646 h 84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886"/>
              <a:gd name="T169" fmla="*/ 0 h 840"/>
              <a:gd name="T170" fmla="*/ 886 w 886"/>
              <a:gd name="T171" fmla="*/ 840 h 840"/>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886" h="840">
                <a:moveTo>
                  <a:pt x="0" y="808"/>
                </a:moveTo>
                <a:lnTo>
                  <a:pt x="9" y="784"/>
                </a:lnTo>
                <a:lnTo>
                  <a:pt x="33" y="758"/>
                </a:lnTo>
                <a:lnTo>
                  <a:pt x="58" y="758"/>
                </a:lnTo>
                <a:lnTo>
                  <a:pt x="74" y="735"/>
                </a:lnTo>
                <a:lnTo>
                  <a:pt x="48" y="664"/>
                </a:lnTo>
                <a:lnTo>
                  <a:pt x="82" y="637"/>
                </a:lnTo>
                <a:lnTo>
                  <a:pt x="82" y="622"/>
                </a:lnTo>
                <a:lnTo>
                  <a:pt x="58" y="574"/>
                </a:lnTo>
                <a:lnTo>
                  <a:pt x="74" y="549"/>
                </a:lnTo>
                <a:lnTo>
                  <a:pt x="107" y="542"/>
                </a:lnTo>
                <a:lnTo>
                  <a:pt x="131" y="436"/>
                </a:lnTo>
                <a:lnTo>
                  <a:pt x="154" y="436"/>
                </a:lnTo>
                <a:lnTo>
                  <a:pt x="179" y="461"/>
                </a:lnTo>
                <a:lnTo>
                  <a:pt x="188" y="452"/>
                </a:lnTo>
                <a:lnTo>
                  <a:pt x="236" y="461"/>
                </a:lnTo>
                <a:lnTo>
                  <a:pt x="251" y="444"/>
                </a:lnTo>
                <a:lnTo>
                  <a:pt x="277" y="338"/>
                </a:lnTo>
                <a:lnTo>
                  <a:pt x="365" y="283"/>
                </a:lnTo>
                <a:lnTo>
                  <a:pt x="383" y="251"/>
                </a:lnTo>
                <a:lnTo>
                  <a:pt x="455" y="225"/>
                </a:lnTo>
                <a:lnTo>
                  <a:pt x="448" y="161"/>
                </a:lnTo>
                <a:lnTo>
                  <a:pt x="474" y="153"/>
                </a:lnTo>
                <a:lnTo>
                  <a:pt x="474" y="105"/>
                </a:lnTo>
                <a:lnTo>
                  <a:pt x="489" y="73"/>
                </a:lnTo>
                <a:lnTo>
                  <a:pt x="481" y="16"/>
                </a:lnTo>
                <a:lnTo>
                  <a:pt x="504" y="0"/>
                </a:lnTo>
                <a:lnTo>
                  <a:pt x="644" y="9"/>
                </a:lnTo>
                <a:lnTo>
                  <a:pt x="667" y="40"/>
                </a:lnTo>
                <a:lnTo>
                  <a:pt x="644" y="145"/>
                </a:lnTo>
                <a:lnTo>
                  <a:pt x="659" y="186"/>
                </a:lnTo>
                <a:lnTo>
                  <a:pt x="715" y="259"/>
                </a:lnTo>
                <a:lnTo>
                  <a:pt x="856" y="298"/>
                </a:lnTo>
                <a:lnTo>
                  <a:pt x="886" y="356"/>
                </a:lnTo>
                <a:lnTo>
                  <a:pt x="838" y="387"/>
                </a:lnTo>
                <a:lnTo>
                  <a:pt x="829" y="428"/>
                </a:lnTo>
                <a:lnTo>
                  <a:pt x="789" y="461"/>
                </a:lnTo>
                <a:lnTo>
                  <a:pt x="739" y="656"/>
                </a:lnTo>
                <a:lnTo>
                  <a:pt x="707" y="697"/>
                </a:lnTo>
                <a:lnTo>
                  <a:pt x="644" y="744"/>
                </a:lnTo>
                <a:lnTo>
                  <a:pt x="611" y="808"/>
                </a:lnTo>
                <a:lnTo>
                  <a:pt x="576" y="825"/>
                </a:lnTo>
                <a:lnTo>
                  <a:pt x="536" y="816"/>
                </a:lnTo>
                <a:lnTo>
                  <a:pt x="521" y="768"/>
                </a:lnTo>
                <a:lnTo>
                  <a:pt x="474" y="735"/>
                </a:lnTo>
                <a:lnTo>
                  <a:pt x="448" y="744"/>
                </a:lnTo>
                <a:lnTo>
                  <a:pt x="391" y="735"/>
                </a:lnTo>
                <a:lnTo>
                  <a:pt x="365" y="758"/>
                </a:lnTo>
                <a:lnTo>
                  <a:pt x="334" y="768"/>
                </a:lnTo>
                <a:lnTo>
                  <a:pt x="285" y="833"/>
                </a:lnTo>
                <a:lnTo>
                  <a:pt x="251" y="840"/>
                </a:lnTo>
                <a:lnTo>
                  <a:pt x="203" y="840"/>
                </a:lnTo>
                <a:lnTo>
                  <a:pt x="146" y="800"/>
                </a:lnTo>
                <a:lnTo>
                  <a:pt x="74" y="800"/>
                </a:lnTo>
                <a:lnTo>
                  <a:pt x="17" y="816"/>
                </a:lnTo>
                <a:lnTo>
                  <a:pt x="0" y="808"/>
                </a:lnTo>
                <a:close/>
              </a:path>
            </a:pathLst>
          </a:custGeom>
          <a:solidFill>
            <a:schemeClr val="bg1">
              <a:lumMod val="85000"/>
            </a:schemeClr>
          </a:solidFill>
          <a:ln w="12700" cap="flat" cmpd="sng">
            <a:solidFill>
              <a:schemeClr val="bg1"/>
            </a:solidFill>
            <a:prstDash val="solid"/>
            <a:round/>
            <a:headEnd type="none" w="med" len="med"/>
            <a:tailEnd type="none" w="med" len="med"/>
          </a:ln>
        </p:spPr>
        <p:txBody>
          <a:bodyPr lIns="42203" rIns="42203"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2" b="0" i="0" u="none" strike="noStrike" kern="1200" cap="none" spc="0" normalizeH="0" baseline="0" noProof="0">
              <a:ln>
                <a:noFill/>
              </a:ln>
              <a:solidFill>
                <a:srgbClr val="000000"/>
              </a:solidFill>
              <a:effectLst/>
              <a:uLnTx/>
              <a:uFillTx/>
              <a:latin typeface="Arial"/>
              <a:ea typeface="+mn-ea"/>
              <a:cs typeface="+mn-cs"/>
            </a:endParaRPr>
          </a:p>
        </p:txBody>
      </p:sp>
      <p:sp>
        <p:nvSpPr>
          <p:cNvPr id="163" name="Freeform 36"/>
          <p:cNvSpPr>
            <a:spLocks/>
          </p:cNvSpPr>
          <p:nvPr/>
        </p:nvSpPr>
        <p:spPr bwMode="auto">
          <a:xfrm>
            <a:off x="6548247" y="6022664"/>
            <a:ext cx="352890" cy="301869"/>
          </a:xfrm>
          <a:custGeom>
            <a:avLst/>
            <a:gdLst>
              <a:gd name="T0" fmla="*/ 0 w 795"/>
              <a:gd name="T1" fmla="*/ 2147483646 h 696"/>
              <a:gd name="T2" fmla="*/ 0 w 795"/>
              <a:gd name="T3" fmla="*/ 2147483646 h 696"/>
              <a:gd name="T4" fmla="*/ 2147483646 w 795"/>
              <a:gd name="T5" fmla="*/ 2147483646 h 696"/>
              <a:gd name="T6" fmla="*/ 2147483646 w 795"/>
              <a:gd name="T7" fmla="*/ 2147483646 h 696"/>
              <a:gd name="T8" fmla="*/ 2147483646 w 795"/>
              <a:gd name="T9" fmla="*/ 2147483646 h 696"/>
              <a:gd name="T10" fmla="*/ 2147483646 w 795"/>
              <a:gd name="T11" fmla="*/ 2147483646 h 696"/>
              <a:gd name="T12" fmla="*/ 2147483646 w 795"/>
              <a:gd name="T13" fmla="*/ 2147483646 h 696"/>
              <a:gd name="T14" fmla="*/ 2147483646 w 795"/>
              <a:gd name="T15" fmla="*/ 2147483646 h 696"/>
              <a:gd name="T16" fmla="*/ 2147483646 w 795"/>
              <a:gd name="T17" fmla="*/ 2147483646 h 696"/>
              <a:gd name="T18" fmla="*/ 2147483646 w 795"/>
              <a:gd name="T19" fmla="*/ 2147483646 h 696"/>
              <a:gd name="T20" fmla="*/ 2147483646 w 795"/>
              <a:gd name="T21" fmla="*/ 0 h 696"/>
              <a:gd name="T22" fmla="*/ 2147483646 w 795"/>
              <a:gd name="T23" fmla="*/ 2147483646 h 696"/>
              <a:gd name="T24" fmla="*/ 2147483646 w 795"/>
              <a:gd name="T25" fmla="*/ 2147483646 h 696"/>
              <a:gd name="T26" fmla="*/ 2147483646 w 795"/>
              <a:gd name="T27" fmla="*/ 2147483646 h 696"/>
              <a:gd name="T28" fmla="*/ 2147483646 w 795"/>
              <a:gd name="T29" fmla="*/ 2147483646 h 696"/>
              <a:gd name="T30" fmla="*/ 2147483646 w 795"/>
              <a:gd name="T31" fmla="*/ 2147483646 h 696"/>
              <a:gd name="T32" fmla="*/ 2147483646 w 795"/>
              <a:gd name="T33" fmla="*/ 2147483646 h 696"/>
              <a:gd name="T34" fmla="*/ 2147483646 w 795"/>
              <a:gd name="T35" fmla="*/ 2147483646 h 696"/>
              <a:gd name="T36" fmla="*/ 2147483646 w 795"/>
              <a:gd name="T37" fmla="*/ 2147483646 h 696"/>
              <a:gd name="T38" fmla="*/ 2147483646 w 795"/>
              <a:gd name="T39" fmla="*/ 2147483646 h 696"/>
              <a:gd name="T40" fmla="*/ 2147483646 w 795"/>
              <a:gd name="T41" fmla="*/ 2147483646 h 696"/>
              <a:gd name="T42" fmla="*/ 2147483646 w 795"/>
              <a:gd name="T43" fmla="*/ 2147483646 h 696"/>
              <a:gd name="T44" fmla="*/ 2147483646 w 795"/>
              <a:gd name="T45" fmla="*/ 2147483646 h 696"/>
              <a:gd name="T46" fmla="*/ 2147483646 w 795"/>
              <a:gd name="T47" fmla="*/ 2147483646 h 696"/>
              <a:gd name="T48" fmla="*/ 2147483646 w 795"/>
              <a:gd name="T49" fmla="*/ 2147483646 h 696"/>
              <a:gd name="T50" fmla="*/ 2147483646 w 795"/>
              <a:gd name="T51" fmla="*/ 2147483646 h 696"/>
              <a:gd name="T52" fmla="*/ 2147483646 w 795"/>
              <a:gd name="T53" fmla="*/ 2147483646 h 696"/>
              <a:gd name="T54" fmla="*/ 2147483646 w 795"/>
              <a:gd name="T55" fmla="*/ 2147483646 h 696"/>
              <a:gd name="T56" fmla="*/ 2147483646 w 795"/>
              <a:gd name="T57" fmla="*/ 2147483646 h 696"/>
              <a:gd name="T58" fmla="*/ 2147483646 w 795"/>
              <a:gd name="T59" fmla="*/ 2147483646 h 696"/>
              <a:gd name="T60" fmla="*/ 2147483646 w 795"/>
              <a:gd name="T61" fmla="*/ 2147483646 h 696"/>
              <a:gd name="T62" fmla="*/ 2147483646 w 795"/>
              <a:gd name="T63" fmla="*/ 2147483646 h 696"/>
              <a:gd name="T64" fmla="*/ 2147483646 w 795"/>
              <a:gd name="T65" fmla="*/ 2147483646 h 696"/>
              <a:gd name="T66" fmla="*/ 2147483646 w 795"/>
              <a:gd name="T67" fmla="*/ 2147483646 h 696"/>
              <a:gd name="T68" fmla="*/ 2147483646 w 795"/>
              <a:gd name="T69" fmla="*/ 2147483646 h 696"/>
              <a:gd name="T70" fmla="*/ 2147483646 w 795"/>
              <a:gd name="T71" fmla="*/ 2147483646 h 696"/>
              <a:gd name="T72" fmla="*/ 2147483646 w 795"/>
              <a:gd name="T73" fmla="*/ 2147483646 h 696"/>
              <a:gd name="T74" fmla="*/ 2147483646 w 795"/>
              <a:gd name="T75" fmla="*/ 2147483646 h 696"/>
              <a:gd name="T76" fmla="*/ 2147483646 w 795"/>
              <a:gd name="T77" fmla="*/ 2147483646 h 696"/>
              <a:gd name="T78" fmla="*/ 2147483646 w 795"/>
              <a:gd name="T79" fmla="*/ 2147483646 h 696"/>
              <a:gd name="T80" fmla="*/ 2147483646 w 795"/>
              <a:gd name="T81" fmla="*/ 2147483646 h 696"/>
              <a:gd name="T82" fmla="*/ 2147483646 w 795"/>
              <a:gd name="T83" fmla="*/ 2147483646 h 696"/>
              <a:gd name="T84" fmla="*/ 2147483646 w 795"/>
              <a:gd name="T85" fmla="*/ 2147483646 h 696"/>
              <a:gd name="T86" fmla="*/ 2147483646 w 795"/>
              <a:gd name="T87" fmla="*/ 2147483646 h 696"/>
              <a:gd name="T88" fmla="*/ 2147483646 w 795"/>
              <a:gd name="T89" fmla="*/ 2147483646 h 696"/>
              <a:gd name="T90" fmla="*/ 2147483646 w 795"/>
              <a:gd name="T91" fmla="*/ 2147483646 h 696"/>
              <a:gd name="T92" fmla="*/ 2147483646 w 795"/>
              <a:gd name="T93" fmla="*/ 2147483646 h 696"/>
              <a:gd name="T94" fmla="*/ 2147483646 w 795"/>
              <a:gd name="T95" fmla="*/ 2147483646 h 696"/>
              <a:gd name="T96" fmla="*/ 2147483646 w 795"/>
              <a:gd name="T97" fmla="*/ 2147483646 h 696"/>
              <a:gd name="T98" fmla="*/ 2147483646 w 795"/>
              <a:gd name="T99" fmla="*/ 2147483646 h 696"/>
              <a:gd name="T100" fmla="*/ 0 w 795"/>
              <a:gd name="T101" fmla="*/ 2147483646 h 69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795"/>
              <a:gd name="T154" fmla="*/ 0 h 696"/>
              <a:gd name="T155" fmla="*/ 795 w 795"/>
              <a:gd name="T156" fmla="*/ 696 h 69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795" h="696">
                <a:moveTo>
                  <a:pt x="0" y="227"/>
                </a:moveTo>
                <a:lnTo>
                  <a:pt x="0" y="194"/>
                </a:lnTo>
                <a:lnTo>
                  <a:pt x="64" y="146"/>
                </a:lnTo>
                <a:lnTo>
                  <a:pt x="72" y="89"/>
                </a:lnTo>
                <a:lnTo>
                  <a:pt x="113" y="58"/>
                </a:lnTo>
                <a:lnTo>
                  <a:pt x="292" y="66"/>
                </a:lnTo>
                <a:lnTo>
                  <a:pt x="413" y="9"/>
                </a:lnTo>
                <a:lnTo>
                  <a:pt x="487" y="15"/>
                </a:lnTo>
                <a:lnTo>
                  <a:pt x="537" y="47"/>
                </a:lnTo>
                <a:lnTo>
                  <a:pt x="601" y="47"/>
                </a:lnTo>
                <a:lnTo>
                  <a:pt x="649" y="0"/>
                </a:lnTo>
                <a:lnTo>
                  <a:pt x="708" y="47"/>
                </a:lnTo>
                <a:lnTo>
                  <a:pt x="731" y="24"/>
                </a:lnTo>
                <a:lnTo>
                  <a:pt x="795" y="9"/>
                </a:lnTo>
                <a:lnTo>
                  <a:pt x="779" y="99"/>
                </a:lnTo>
                <a:lnTo>
                  <a:pt x="692" y="106"/>
                </a:lnTo>
                <a:lnTo>
                  <a:pt x="674" y="128"/>
                </a:lnTo>
                <a:lnTo>
                  <a:pt x="684" y="186"/>
                </a:lnTo>
                <a:lnTo>
                  <a:pt x="674" y="202"/>
                </a:lnTo>
                <a:lnTo>
                  <a:pt x="568" y="259"/>
                </a:lnTo>
                <a:lnTo>
                  <a:pt x="512" y="356"/>
                </a:lnTo>
                <a:lnTo>
                  <a:pt x="521" y="372"/>
                </a:lnTo>
                <a:lnTo>
                  <a:pt x="593" y="338"/>
                </a:lnTo>
                <a:lnTo>
                  <a:pt x="616" y="356"/>
                </a:lnTo>
                <a:lnTo>
                  <a:pt x="649" y="436"/>
                </a:lnTo>
                <a:lnTo>
                  <a:pt x="692" y="493"/>
                </a:lnTo>
                <a:lnTo>
                  <a:pt x="616" y="614"/>
                </a:lnTo>
                <a:lnTo>
                  <a:pt x="593" y="590"/>
                </a:lnTo>
                <a:lnTo>
                  <a:pt x="576" y="590"/>
                </a:lnTo>
                <a:lnTo>
                  <a:pt x="593" y="646"/>
                </a:lnTo>
                <a:lnTo>
                  <a:pt x="512" y="696"/>
                </a:lnTo>
                <a:lnTo>
                  <a:pt x="495" y="696"/>
                </a:lnTo>
                <a:lnTo>
                  <a:pt x="431" y="646"/>
                </a:lnTo>
                <a:lnTo>
                  <a:pt x="333" y="597"/>
                </a:lnTo>
                <a:lnTo>
                  <a:pt x="317" y="565"/>
                </a:lnTo>
                <a:lnTo>
                  <a:pt x="261" y="565"/>
                </a:lnTo>
                <a:lnTo>
                  <a:pt x="228" y="550"/>
                </a:lnTo>
                <a:lnTo>
                  <a:pt x="138" y="444"/>
                </a:lnTo>
                <a:lnTo>
                  <a:pt x="113" y="397"/>
                </a:lnTo>
                <a:lnTo>
                  <a:pt x="88" y="380"/>
                </a:lnTo>
                <a:lnTo>
                  <a:pt x="57" y="314"/>
                </a:lnTo>
                <a:lnTo>
                  <a:pt x="57" y="300"/>
                </a:lnTo>
                <a:lnTo>
                  <a:pt x="88" y="307"/>
                </a:lnTo>
                <a:lnTo>
                  <a:pt x="121" y="348"/>
                </a:lnTo>
                <a:lnTo>
                  <a:pt x="154" y="348"/>
                </a:lnTo>
                <a:lnTo>
                  <a:pt x="162" y="323"/>
                </a:lnTo>
                <a:lnTo>
                  <a:pt x="130" y="314"/>
                </a:lnTo>
                <a:lnTo>
                  <a:pt x="121" y="267"/>
                </a:lnTo>
                <a:lnTo>
                  <a:pt x="81" y="250"/>
                </a:lnTo>
                <a:lnTo>
                  <a:pt x="39" y="259"/>
                </a:lnTo>
                <a:lnTo>
                  <a:pt x="0" y="227"/>
                </a:lnTo>
                <a:close/>
              </a:path>
            </a:pathLst>
          </a:custGeom>
          <a:solidFill>
            <a:schemeClr val="bg1">
              <a:lumMod val="85000"/>
            </a:schemeClr>
          </a:solidFill>
          <a:ln w="12700" cap="flat" cmpd="sng">
            <a:solidFill>
              <a:schemeClr val="bg1"/>
            </a:solidFill>
            <a:prstDash val="solid"/>
            <a:round/>
            <a:headEnd type="none" w="med" len="med"/>
            <a:tailEnd type="none" w="med" len="med"/>
          </a:ln>
        </p:spPr>
        <p:txBody>
          <a:bodyPr lIns="42203" rIns="42203"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31" b="0" i="0" u="none" strike="noStrike" kern="1200" cap="none" spc="0" normalizeH="0" baseline="0" noProof="0">
              <a:ln>
                <a:noFill/>
              </a:ln>
              <a:solidFill>
                <a:srgbClr val="000000"/>
              </a:solidFill>
              <a:effectLst/>
              <a:uLnTx/>
              <a:uFillTx/>
              <a:latin typeface="Arial"/>
              <a:ea typeface="+mn-ea"/>
              <a:cs typeface="+mn-cs"/>
            </a:endParaRPr>
          </a:p>
        </p:txBody>
      </p:sp>
      <p:sp>
        <p:nvSpPr>
          <p:cNvPr id="164" name="Freeform 37"/>
          <p:cNvSpPr>
            <a:spLocks/>
          </p:cNvSpPr>
          <p:nvPr/>
        </p:nvSpPr>
        <p:spPr bwMode="auto">
          <a:xfrm>
            <a:off x="6760186" y="5491616"/>
            <a:ext cx="401565" cy="472491"/>
          </a:xfrm>
          <a:custGeom>
            <a:avLst/>
            <a:gdLst>
              <a:gd name="T0" fmla="*/ 2147483646 w 902"/>
              <a:gd name="T1" fmla="*/ 2147483646 h 1090"/>
              <a:gd name="T2" fmla="*/ 2147483646 w 902"/>
              <a:gd name="T3" fmla="*/ 2147483646 h 1090"/>
              <a:gd name="T4" fmla="*/ 2147483646 w 902"/>
              <a:gd name="T5" fmla="*/ 2147483646 h 1090"/>
              <a:gd name="T6" fmla="*/ 2147483646 w 902"/>
              <a:gd name="T7" fmla="*/ 2147483646 h 1090"/>
              <a:gd name="T8" fmla="*/ 2147483646 w 902"/>
              <a:gd name="T9" fmla="*/ 2147483646 h 1090"/>
              <a:gd name="T10" fmla="*/ 2147483646 w 902"/>
              <a:gd name="T11" fmla="*/ 0 h 1090"/>
              <a:gd name="T12" fmla="*/ 2147483646 w 902"/>
              <a:gd name="T13" fmla="*/ 2147483646 h 1090"/>
              <a:gd name="T14" fmla="*/ 2147483646 w 902"/>
              <a:gd name="T15" fmla="*/ 2147483646 h 1090"/>
              <a:gd name="T16" fmla="*/ 2147483646 w 902"/>
              <a:gd name="T17" fmla="*/ 2147483646 h 1090"/>
              <a:gd name="T18" fmla="*/ 2147483646 w 902"/>
              <a:gd name="T19" fmla="*/ 2147483646 h 1090"/>
              <a:gd name="T20" fmla="*/ 2147483646 w 902"/>
              <a:gd name="T21" fmla="*/ 2147483646 h 1090"/>
              <a:gd name="T22" fmla="*/ 2147483646 w 902"/>
              <a:gd name="T23" fmla="*/ 2147483646 h 1090"/>
              <a:gd name="T24" fmla="*/ 2147483646 w 902"/>
              <a:gd name="T25" fmla="*/ 2147483646 h 1090"/>
              <a:gd name="T26" fmla="*/ 2147483646 w 902"/>
              <a:gd name="T27" fmla="*/ 2147483646 h 1090"/>
              <a:gd name="T28" fmla="*/ 2147483646 w 902"/>
              <a:gd name="T29" fmla="*/ 2147483646 h 1090"/>
              <a:gd name="T30" fmla="*/ 2147483646 w 902"/>
              <a:gd name="T31" fmla="*/ 2147483646 h 1090"/>
              <a:gd name="T32" fmla="*/ 2147483646 w 902"/>
              <a:gd name="T33" fmla="*/ 2147483646 h 1090"/>
              <a:gd name="T34" fmla="*/ 2147483646 w 902"/>
              <a:gd name="T35" fmla="*/ 2147483646 h 1090"/>
              <a:gd name="T36" fmla="*/ 2147483646 w 902"/>
              <a:gd name="T37" fmla="*/ 2147483646 h 1090"/>
              <a:gd name="T38" fmla="*/ 2147483646 w 902"/>
              <a:gd name="T39" fmla="*/ 2147483646 h 1090"/>
              <a:gd name="T40" fmla="*/ 2147483646 w 902"/>
              <a:gd name="T41" fmla="*/ 2147483646 h 1090"/>
              <a:gd name="T42" fmla="*/ 2147483646 w 902"/>
              <a:gd name="T43" fmla="*/ 2147483646 h 1090"/>
              <a:gd name="T44" fmla="*/ 2147483646 w 902"/>
              <a:gd name="T45" fmla="*/ 2147483646 h 1090"/>
              <a:gd name="T46" fmla="*/ 2147483646 w 902"/>
              <a:gd name="T47" fmla="*/ 2147483646 h 1090"/>
              <a:gd name="T48" fmla="*/ 2147483646 w 902"/>
              <a:gd name="T49" fmla="*/ 2147483646 h 1090"/>
              <a:gd name="T50" fmla="*/ 2147483646 w 902"/>
              <a:gd name="T51" fmla="*/ 2147483646 h 1090"/>
              <a:gd name="T52" fmla="*/ 2147483646 w 902"/>
              <a:gd name="T53" fmla="*/ 2147483646 h 1090"/>
              <a:gd name="T54" fmla="*/ 2147483646 w 902"/>
              <a:gd name="T55" fmla="*/ 2147483646 h 1090"/>
              <a:gd name="T56" fmla="*/ 2147483646 w 902"/>
              <a:gd name="T57" fmla="*/ 2147483646 h 1090"/>
              <a:gd name="T58" fmla="*/ 2147483646 w 902"/>
              <a:gd name="T59" fmla="*/ 2147483646 h 1090"/>
              <a:gd name="T60" fmla="*/ 2147483646 w 902"/>
              <a:gd name="T61" fmla="*/ 2147483646 h 1090"/>
              <a:gd name="T62" fmla="*/ 2147483646 w 902"/>
              <a:gd name="T63" fmla="*/ 2147483646 h 1090"/>
              <a:gd name="T64" fmla="*/ 2147483646 w 902"/>
              <a:gd name="T65" fmla="*/ 2147483646 h 1090"/>
              <a:gd name="T66" fmla="*/ 2147483646 w 902"/>
              <a:gd name="T67" fmla="*/ 2147483646 h 1090"/>
              <a:gd name="T68" fmla="*/ 0 w 902"/>
              <a:gd name="T69" fmla="*/ 2147483646 h 109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02"/>
              <a:gd name="T106" fmla="*/ 0 h 1090"/>
              <a:gd name="T107" fmla="*/ 902 w 902"/>
              <a:gd name="T108" fmla="*/ 1090 h 1090"/>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02" h="1090">
                <a:moveTo>
                  <a:pt x="0" y="443"/>
                </a:moveTo>
                <a:lnTo>
                  <a:pt x="42" y="394"/>
                </a:lnTo>
                <a:lnTo>
                  <a:pt x="58" y="354"/>
                </a:lnTo>
                <a:lnTo>
                  <a:pt x="33" y="265"/>
                </a:lnTo>
                <a:lnTo>
                  <a:pt x="73" y="192"/>
                </a:lnTo>
                <a:lnTo>
                  <a:pt x="137" y="176"/>
                </a:lnTo>
                <a:lnTo>
                  <a:pt x="220" y="113"/>
                </a:lnTo>
                <a:lnTo>
                  <a:pt x="244" y="73"/>
                </a:lnTo>
                <a:lnTo>
                  <a:pt x="274" y="54"/>
                </a:lnTo>
                <a:lnTo>
                  <a:pt x="284" y="39"/>
                </a:lnTo>
                <a:lnTo>
                  <a:pt x="274" y="0"/>
                </a:lnTo>
                <a:lnTo>
                  <a:pt x="300" y="0"/>
                </a:lnTo>
                <a:lnTo>
                  <a:pt x="367" y="39"/>
                </a:lnTo>
                <a:lnTo>
                  <a:pt x="398" y="49"/>
                </a:lnTo>
                <a:lnTo>
                  <a:pt x="415" y="39"/>
                </a:lnTo>
                <a:lnTo>
                  <a:pt x="537" y="120"/>
                </a:lnTo>
                <a:lnTo>
                  <a:pt x="587" y="176"/>
                </a:lnTo>
                <a:lnTo>
                  <a:pt x="643" y="192"/>
                </a:lnTo>
                <a:lnTo>
                  <a:pt x="659" y="226"/>
                </a:lnTo>
                <a:lnTo>
                  <a:pt x="732" y="265"/>
                </a:lnTo>
                <a:lnTo>
                  <a:pt x="789" y="273"/>
                </a:lnTo>
                <a:lnTo>
                  <a:pt x="829" y="370"/>
                </a:lnTo>
                <a:lnTo>
                  <a:pt x="797" y="443"/>
                </a:lnTo>
                <a:lnTo>
                  <a:pt x="749" y="475"/>
                </a:lnTo>
                <a:lnTo>
                  <a:pt x="739" y="515"/>
                </a:lnTo>
                <a:lnTo>
                  <a:pt x="763" y="574"/>
                </a:lnTo>
                <a:lnTo>
                  <a:pt x="772" y="645"/>
                </a:lnTo>
                <a:lnTo>
                  <a:pt x="797" y="661"/>
                </a:lnTo>
                <a:lnTo>
                  <a:pt x="804" y="687"/>
                </a:lnTo>
                <a:lnTo>
                  <a:pt x="797" y="687"/>
                </a:lnTo>
                <a:lnTo>
                  <a:pt x="821" y="742"/>
                </a:lnTo>
                <a:lnTo>
                  <a:pt x="789" y="774"/>
                </a:lnTo>
                <a:lnTo>
                  <a:pt x="829" y="815"/>
                </a:lnTo>
                <a:lnTo>
                  <a:pt x="862" y="872"/>
                </a:lnTo>
                <a:lnTo>
                  <a:pt x="885" y="880"/>
                </a:lnTo>
                <a:lnTo>
                  <a:pt x="902" y="903"/>
                </a:lnTo>
                <a:lnTo>
                  <a:pt x="902" y="967"/>
                </a:lnTo>
                <a:lnTo>
                  <a:pt x="862" y="960"/>
                </a:lnTo>
                <a:lnTo>
                  <a:pt x="804" y="967"/>
                </a:lnTo>
                <a:lnTo>
                  <a:pt x="789" y="985"/>
                </a:lnTo>
                <a:lnTo>
                  <a:pt x="772" y="1065"/>
                </a:lnTo>
                <a:lnTo>
                  <a:pt x="749" y="1090"/>
                </a:lnTo>
                <a:lnTo>
                  <a:pt x="700" y="1081"/>
                </a:lnTo>
                <a:lnTo>
                  <a:pt x="682" y="1057"/>
                </a:lnTo>
                <a:lnTo>
                  <a:pt x="618" y="1065"/>
                </a:lnTo>
                <a:lnTo>
                  <a:pt x="560" y="1042"/>
                </a:lnTo>
                <a:lnTo>
                  <a:pt x="497" y="985"/>
                </a:lnTo>
                <a:lnTo>
                  <a:pt x="463" y="985"/>
                </a:lnTo>
                <a:lnTo>
                  <a:pt x="446" y="967"/>
                </a:lnTo>
                <a:lnTo>
                  <a:pt x="398" y="840"/>
                </a:lnTo>
                <a:lnTo>
                  <a:pt x="390" y="758"/>
                </a:lnTo>
                <a:lnTo>
                  <a:pt x="375" y="734"/>
                </a:lnTo>
                <a:lnTo>
                  <a:pt x="350" y="726"/>
                </a:lnTo>
                <a:lnTo>
                  <a:pt x="333" y="734"/>
                </a:lnTo>
                <a:lnTo>
                  <a:pt x="325" y="758"/>
                </a:lnTo>
                <a:lnTo>
                  <a:pt x="341" y="799"/>
                </a:lnTo>
                <a:lnTo>
                  <a:pt x="333" y="806"/>
                </a:lnTo>
                <a:lnTo>
                  <a:pt x="316" y="799"/>
                </a:lnTo>
                <a:lnTo>
                  <a:pt x="293" y="758"/>
                </a:lnTo>
                <a:lnTo>
                  <a:pt x="269" y="742"/>
                </a:lnTo>
                <a:lnTo>
                  <a:pt x="244" y="742"/>
                </a:lnTo>
                <a:lnTo>
                  <a:pt x="186" y="806"/>
                </a:lnTo>
                <a:lnTo>
                  <a:pt x="146" y="815"/>
                </a:lnTo>
                <a:lnTo>
                  <a:pt x="137" y="806"/>
                </a:lnTo>
                <a:lnTo>
                  <a:pt x="114" y="766"/>
                </a:lnTo>
                <a:lnTo>
                  <a:pt x="129" y="742"/>
                </a:lnTo>
                <a:lnTo>
                  <a:pt x="170" y="734"/>
                </a:lnTo>
                <a:lnTo>
                  <a:pt x="129" y="589"/>
                </a:lnTo>
                <a:lnTo>
                  <a:pt x="97" y="525"/>
                </a:lnTo>
                <a:lnTo>
                  <a:pt x="0" y="443"/>
                </a:lnTo>
                <a:close/>
              </a:path>
            </a:pathLst>
          </a:custGeom>
          <a:solidFill>
            <a:schemeClr val="bg1">
              <a:lumMod val="85000"/>
            </a:schemeClr>
          </a:solidFill>
          <a:ln w="12700" cap="flat" cmpd="sng">
            <a:solidFill>
              <a:schemeClr val="bg1"/>
            </a:solidFill>
            <a:prstDash val="solid"/>
            <a:round/>
            <a:headEnd type="none" w="med" len="med"/>
            <a:tailEnd type="none" w="med" len="med"/>
          </a:ln>
        </p:spPr>
        <p:txBody>
          <a:bodyPr lIns="42203" rIns="42203"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2" b="0" i="0" u="none" strike="noStrike" kern="1200" cap="none" spc="0" normalizeH="0" baseline="0" noProof="0">
              <a:ln>
                <a:noFill/>
              </a:ln>
              <a:solidFill>
                <a:srgbClr val="000000"/>
              </a:solidFill>
              <a:effectLst/>
              <a:uLnTx/>
              <a:uFillTx/>
              <a:latin typeface="Arial"/>
              <a:ea typeface="+mn-ea"/>
              <a:cs typeface="+mn-cs"/>
            </a:endParaRPr>
          </a:p>
        </p:txBody>
      </p:sp>
      <p:sp>
        <p:nvSpPr>
          <p:cNvPr id="165" name="Freeform 38"/>
          <p:cNvSpPr>
            <a:spLocks/>
          </p:cNvSpPr>
          <p:nvPr/>
        </p:nvSpPr>
        <p:spPr bwMode="auto">
          <a:xfrm>
            <a:off x="7084680" y="5694543"/>
            <a:ext cx="514124" cy="426048"/>
          </a:xfrm>
          <a:custGeom>
            <a:avLst/>
            <a:gdLst>
              <a:gd name="T0" fmla="*/ 2147483646 w 1161"/>
              <a:gd name="T1" fmla="*/ 2147483646 h 987"/>
              <a:gd name="T2" fmla="*/ 2147483646 w 1161"/>
              <a:gd name="T3" fmla="*/ 2147483646 h 987"/>
              <a:gd name="T4" fmla="*/ 2147483646 w 1161"/>
              <a:gd name="T5" fmla="*/ 2147483646 h 987"/>
              <a:gd name="T6" fmla="*/ 2147483646 w 1161"/>
              <a:gd name="T7" fmla="*/ 2147483646 h 987"/>
              <a:gd name="T8" fmla="*/ 2147483646 w 1161"/>
              <a:gd name="T9" fmla="*/ 2147483646 h 987"/>
              <a:gd name="T10" fmla="*/ 2147483646 w 1161"/>
              <a:gd name="T11" fmla="*/ 2147483646 h 987"/>
              <a:gd name="T12" fmla="*/ 2147483646 w 1161"/>
              <a:gd name="T13" fmla="*/ 2147483646 h 987"/>
              <a:gd name="T14" fmla="*/ 2147483646 w 1161"/>
              <a:gd name="T15" fmla="*/ 2147483646 h 987"/>
              <a:gd name="T16" fmla="*/ 2147483646 w 1161"/>
              <a:gd name="T17" fmla="*/ 2147483646 h 987"/>
              <a:gd name="T18" fmla="*/ 2147483646 w 1161"/>
              <a:gd name="T19" fmla="*/ 2147483646 h 987"/>
              <a:gd name="T20" fmla="*/ 2147483646 w 1161"/>
              <a:gd name="T21" fmla="*/ 0 h 987"/>
              <a:gd name="T22" fmla="*/ 2147483646 w 1161"/>
              <a:gd name="T23" fmla="*/ 2147483646 h 987"/>
              <a:gd name="T24" fmla="*/ 2147483646 w 1161"/>
              <a:gd name="T25" fmla="*/ 2147483646 h 987"/>
              <a:gd name="T26" fmla="*/ 2147483646 w 1161"/>
              <a:gd name="T27" fmla="*/ 2147483646 h 987"/>
              <a:gd name="T28" fmla="*/ 2147483646 w 1161"/>
              <a:gd name="T29" fmla="*/ 2147483646 h 987"/>
              <a:gd name="T30" fmla="*/ 2147483646 w 1161"/>
              <a:gd name="T31" fmla="*/ 2147483646 h 987"/>
              <a:gd name="T32" fmla="*/ 2147483646 w 1161"/>
              <a:gd name="T33" fmla="*/ 2147483646 h 987"/>
              <a:gd name="T34" fmla="*/ 2147483646 w 1161"/>
              <a:gd name="T35" fmla="*/ 2147483646 h 987"/>
              <a:gd name="T36" fmla="*/ 2147483646 w 1161"/>
              <a:gd name="T37" fmla="*/ 2147483646 h 987"/>
              <a:gd name="T38" fmla="*/ 2147483646 w 1161"/>
              <a:gd name="T39" fmla="*/ 2147483646 h 987"/>
              <a:gd name="T40" fmla="*/ 2147483646 w 1161"/>
              <a:gd name="T41" fmla="*/ 2147483646 h 987"/>
              <a:gd name="T42" fmla="*/ 2147483646 w 1161"/>
              <a:gd name="T43" fmla="*/ 2147483646 h 987"/>
              <a:gd name="T44" fmla="*/ 2147483646 w 1161"/>
              <a:gd name="T45" fmla="*/ 2147483646 h 987"/>
              <a:gd name="T46" fmla="*/ 2147483646 w 1161"/>
              <a:gd name="T47" fmla="*/ 2147483646 h 987"/>
              <a:gd name="T48" fmla="*/ 2147483646 w 1161"/>
              <a:gd name="T49" fmla="*/ 2147483646 h 987"/>
              <a:gd name="T50" fmla="*/ 2147483646 w 1161"/>
              <a:gd name="T51" fmla="*/ 2147483646 h 987"/>
              <a:gd name="T52" fmla="*/ 2147483646 w 1161"/>
              <a:gd name="T53" fmla="*/ 2147483646 h 987"/>
              <a:gd name="T54" fmla="*/ 2147483646 w 1161"/>
              <a:gd name="T55" fmla="*/ 2147483646 h 987"/>
              <a:gd name="T56" fmla="*/ 2147483646 w 1161"/>
              <a:gd name="T57" fmla="*/ 2147483646 h 987"/>
              <a:gd name="T58" fmla="*/ 2147483646 w 1161"/>
              <a:gd name="T59" fmla="*/ 2147483646 h 987"/>
              <a:gd name="T60" fmla="*/ 2147483646 w 1161"/>
              <a:gd name="T61" fmla="*/ 2147483646 h 987"/>
              <a:gd name="T62" fmla="*/ 2147483646 w 1161"/>
              <a:gd name="T63" fmla="*/ 2147483646 h 987"/>
              <a:gd name="T64" fmla="*/ 0 w 1161"/>
              <a:gd name="T65" fmla="*/ 2147483646 h 9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61"/>
              <a:gd name="T100" fmla="*/ 0 h 987"/>
              <a:gd name="T101" fmla="*/ 1161 w 1161"/>
              <a:gd name="T102" fmla="*/ 987 h 98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61" h="987">
                <a:moveTo>
                  <a:pt x="0" y="615"/>
                </a:moveTo>
                <a:lnTo>
                  <a:pt x="23" y="590"/>
                </a:lnTo>
                <a:lnTo>
                  <a:pt x="40" y="510"/>
                </a:lnTo>
                <a:lnTo>
                  <a:pt x="55" y="492"/>
                </a:lnTo>
                <a:lnTo>
                  <a:pt x="113" y="485"/>
                </a:lnTo>
                <a:lnTo>
                  <a:pt x="153" y="492"/>
                </a:lnTo>
                <a:lnTo>
                  <a:pt x="227" y="501"/>
                </a:lnTo>
                <a:lnTo>
                  <a:pt x="300" y="477"/>
                </a:lnTo>
                <a:lnTo>
                  <a:pt x="315" y="445"/>
                </a:lnTo>
                <a:lnTo>
                  <a:pt x="382" y="428"/>
                </a:lnTo>
                <a:lnTo>
                  <a:pt x="477" y="331"/>
                </a:lnTo>
                <a:lnTo>
                  <a:pt x="512" y="331"/>
                </a:lnTo>
                <a:lnTo>
                  <a:pt x="544" y="357"/>
                </a:lnTo>
                <a:lnTo>
                  <a:pt x="632" y="315"/>
                </a:lnTo>
                <a:lnTo>
                  <a:pt x="746" y="324"/>
                </a:lnTo>
                <a:lnTo>
                  <a:pt x="788" y="315"/>
                </a:lnTo>
                <a:lnTo>
                  <a:pt x="811" y="291"/>
                </a:lnTo>
                <a:lnTo>
                  <a:pt x="828" y="212"/>
                </a:lnTo>
                <a:lnTo>
                  <a:pt x="878" y="114"/>
                </a:lnTo>
                <a:lnTo>
                  <a:pt x="950" y="58"/>
                </a:lnTo>
                <a:lnTo>
                  <a:pt x="959" y="9"/>
                </a:lnTo>
                <a:lnTo>
                  <a:pt x="991" y="0"/>
                </a:lnTo>
                <a:lnTo>
                  <a:pt x="1048" y="40"/>
                </a:lnTo>
                <a:lnTo>
                  <a:pt x="1097" y="58"/>
                </a:lnTo>
                <a:lnTo>
                  <a:pt x="1153" y="114"/>
                </a:lnTo>
                <a:lnTo>
                  <a:pt x="1161" y="154"/>
                </a:lnTo>
                <a:lnTo>
                  <a:pt x="1138" y="170"/>
                </a:lnTo>
                <a:lnTo>
                  <a:pt x="1146" y="227"/>
                </a:lnTo>
                <a:lnTo>
                  <a:pt x="1131" y="259"/>
                </a:lnTo>
                <a:lnTo>
                  <a:pt x="1131" y="307"/>
                </a:lnTo>
                <a:lnTo>
                  <a:pt x="1105" y="315"/>
                </a:lnTo>
                <a:lnTo>
                  <a:pt x="1112" y="379"/>
                </a:lnTo>
                <a:lnTo>
                  <a:pt x="1040" y="405"/>
                </a:lnTo>
                <a:lnTo>
                  <a:pt x="1022" y="437"/>
                </a:lnTo>
                <a:lnTo>
                  <a:pt x="934" y="492"/>
                </a:lnTo>
                <a:lnTo>
                  <a:pt x="908" y="598"/>
                </a:lnTo>
                <a:lnTo>
                  <a:pt x="893" y="615"/>
                </a:lnTo>
                <a:lnTo>
                  <a:pt x="845" y="606"/>
                </a:lnTo>
                <a:lnTo>
                  <a:pt x="836" y="615"/>
                </a:lnTo>
                <a:lnTo>
                  <a:pt x="811" y="590"/>
                </a:lnTo>
                <a:lnTo>
                  <a:pt x="788" y="590"/>
                </a:lnTo>
                <a:lnTo>
                  <a:pt x="764" y="696"/>
                </a:lnTo>
                <a:lnTo>
                  <a:pt x="731" y="703"/>
                </a:lnTo>
                <a:lnTo>
                  <a:pt x="715" y="728"/>
                </a:lnTo>
                <a:lnTo>
                  <a:pt x="739" y="776"/>
                </a:lnTo>
                <a:lnTo>
                  <a:pt x="739" y="791"/>
                </a:lnTo>
                <a:lnTo>
                  <a:pt x="705" y="818"/>
                </a:lnTo>
                <a:lnTo>
                  <a:pt x="731" y="889"/>
                </a:lnTo>
                <a:lnTo>
                  <a:pt x="715" y="912"/>
                </a:lnTo>
                <a:lnTo>
                  <a:pt x="690" y="912"/>
                </a:lnTo>
                <a:lnTo>
                  <a:pt x="666" y="938"/>
                </a:lnTo>
                <a:lnTo>
                  <a:pt x="657" y="962"/>
                </a:lnTo>
                <a:lnTo>
                  <a:pt x="601" y="962"/>
                </a:lnTo>
                <a:lnTo>
                  <a:pt x="512" y="987"/>
                </a:lnTo>
                <a:lnTo>
                  <a:pt x="382" y="962"/>
                </a:lnTo>
                <a:lnTo>
                  <a:pt x="340" y="970"/>
                </a:lnTo>
                <a:lnTo>
                  <a:pt x="315" y="946"/>
                </a:lnTo>
                <a:lnTo>
                  <a:pt x="300" y="946"/>
                </a:lnTo>
                <a:lnTo>
                  <a:pt x="292" y="938"/>
                </a:lnTo>
                <a:lnTo>
                  <a:pt x="300" y="889"/>
                </a:lnTo>
                <a:lnTo>
                  <a:pt x="284" y="873"/>
                </a:lnTo>
                <a:lnTo>
                  <a:pt x="186" y="858"/>
                </a:lnTo>
                <a:lnTo>
                  <a:pt x="80" y="783"/>
                </a:lnTo>
                <a:lnTo>
                  <a:pt x="55" y="742"/>
                </a:lnTo>
                <a:lnTo>
                  <a:pt x="48" y="688"/>
                </a:lnTo>
                <a:lnTo>
                  <a:pt x="0" y="615"/>
                </a:lnTo>
                <a:close/>
              </a:path>
            </a:pathLst>
          </a:custGeom>
          <a:solidFill>
            <a:schemeClr val="bg1">
              <a:lumMod val="85000"/>
            </a:schemeClr>
          </a:solidFill>
          <a:ln w="12700" cap="flat" cmpd="sng">
            <a:solidFill>
              <a:schemeClr val="bg1"/>
            </a:solidFill>
            <a:prstDash val="solid"/>
            <a:round/>
            <a:headEnd type="none" w="med" len="med"/>
            <a:tailEnd type="none" w="med" len="med"/>
          </a:ln>
        </p:spPr>
        <p:txBody>
          <a:bodyPr lIns="42203" rIns="42203"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2" b="0" i="0" u="none" strike="noStrike" kern="1200" cap="none" spc="0" normalizeH="0" baseline="0" noProof="0">
              <a:ln>
                <a:noFill/>
              </a:ln>
              <a:solidFill>
                <a:srgbClr val="000000"/>
              </a:solidFill>
              <a:effectLst/>
              <a:uLnTx/>
              <a:uFillTx/>
              <a:latin typeface="Arial"/>
              <a:ea typeface="+mn-ea"/>
              <a:cs typeface="+mn-cs"/>
            </a:endParaRPr>
          </a:p>
        </p:txBody>
      </p:sp>
      <p:sp>
        <p:nvSpPr>
          <p:cNvPr id="166" name="Freeform 39"/>
          <p:cNvSpPr>
            <a:spLocks/>
          </p:cNvSpPr>
          <p:nvPr/>
        </p:nvSpPr>
        <p:spPr bwMode="auto">
          <a:xfrm>
            <a:off x="6283582" y="5631949"/>
            <a:ext cx="354919" cy="443212"/>
          </a:xfrm>
          <a:custGeom>
            <a:avLst/>
            <a:gdLst>
              <a:gd name="T0" fmla="*/ 0 w 797"/>
              <a:gd name="T1" fmla="*/ 2147483646 h 1026"/>
              <a:gd name="T2" fmla="*/ 2147483646 w 797"/>
              <a:gd name="T3" fmla="*/ 2147483646 h 1026"/>
              <a:gd name="T4" fmla="*/ 2147483646 w 797"/>
              <a:gd name="T5" fmla="*/ 2147483646 h 1026"/>
              <a:gd name="T6" fmla="*/ 2147483646 w 797"/>
              <a:gd name="T7" fmla="*/ 2147483646 h 1026"/>
              <a:gd name="T8" fmla="*/ 2147483646 w 797"/>
              <a:gd name="T9" fmla="*/ 2147483646 h 1026"/>
              <a:gd name="T10" fmla="*/ 2147483646 w 797"/>
              <a:gd name="T11" fmla="*/ 2147483646 h 1026"/>
              <a:gd name="T12" fmla="*/ 2147483646 w 797"/>
              <a:gd name="T13" fmla="*/ 2147483646 h 1026"/>
              <a:gd name="T14" fmla="*/ 2147483646 w 797"/>
              <a:gd name="T15" fmla="*/ 2147483646 h 1026"/>
              <a:gd name="T16" fmla="*/ 2147483646 w 797"/>
              <a:gd name="T17" fmla="*/ 0 h 1026"/>
              <a:gd name="T18" fmla="*/ 2147483646 w 797"/>
              <a:gd name="T19" fmla="*/ 2147483646 h 1026"/>
              <a:gd name="T20" fmla="*/ 2147483646 w 797"/>
              <a:gd name="T21" fmla="*/ 2147483646 h 1026"/>
              <a:gd name="T22" fmla="*/ 2147483646 w 797"/>
              <a:gd name="T23" fmla="*/ 2147483646 h 1026"/>
              <a:gd name="T24" fmla="*/ 2147483646 w 797"/>
              <a:gd name="T25" fmla="*/ 2147483646 h 1026"/>
              <a:gd name="T26" fmla="*/ 2147483646 w 797"/>
              <a:gd name="T27" fmla="*/ 2147483646 h 1026"/>
              <a:gd name="T28" fmla="*/ 2147483646 w 797"/>
              <a:gd name="T29" fmla="*/ 2147483646 h 1026"/>
              <a:gd name="T30" fmla="*/ 2147483646 w 797"/>
              <a:gd name="T31" fmla="*/ 2147483646 h 1026"/>
              <a:gd name="T32" fmla="*/ 2147483646 w 797"/>
              <a:gd name="T33" fmla="*/ 2147483646 h 1026"/>
              <a:gd name="T34" fmla="*/ 2147483646 w 797"/>
              <a:gd name="T35" fmla="*/ 2147483646 h 1026"/>
              <a:gd name="T36" fmla="*/ 2147483646 w 797"/>
              <a:gd name="T37" fmla="*/ 2147483646 h 1026"/>
              <a:gd name="T38" fmla="*/ 2147483646 w 797"/>
              <a:gd name="T39" fmla="*/ 2147483646 h 1026"/>
              <a:gd name="T40" fmla="*/ 2147483646 w 797"/>
              <a:gd name="T41" fmla="*/ 2147483646 h 1026"/>
              <a:gd name="T42" fmla="*/ 2147483646 w 797"/>
              <a:gd name="T43" fmla="*/ 2147483646 h 1026"/>
              <a:gd name="T44" fmla="*/ 2147483646 w 797"/>
              <a:gd name="T45" fmla="*/ 2147483646 h 1026"/>
              <a:gd name="T46" fmla="*/ 2147483646 w 797"/>
              <a:gd name="T47" fmla="*/ 2147483646 h 1026"/>
              <a:gd name="T48" fmla="*/ 2147483646 w 797"/>
              <a:gd name="T49" fmla="*/ 2147483646 h 1026"/>
              <a:gd name="T50" fmla="*/ 2147483646 w 797"/>
              <a:gd name="T51" fmla="*/ 2147483646 h 1026"/>
              <a:gd name="T52" fmla="*/ 2147483646 w 797"/>
              <a:gd name="T53" fmla="*/ 2147483646 h 1026"/>
              <a:gd name="T54" fmla="*/ 2147483646 w 797"/>
              <a:gd name="T55" fmla="*/ 2147483646 h 1026"/>
              <a:gd name="T56" fmla="*/ 2147483646 w 797"/>
              <a:gd name="T57" fmla="*/ 2147483646 h 1026"/>
              <a:gd name="T58" fmla="*/ 2147483646 w 797"/>
              <a:gd name="T59" fmla="*/ 2147483646 h 1026"/>
              <a:gd name="T60" fmla="*/ 2147483646 w 797"/>
              <a:gd name="T61" fmla="*/ 2147483646 h 1026"/>
              <a:gd name="T62" fmla="*/ 2147483646 w 797"/>
              <a:gd name="T63" fmla="*/ 2147483646 h 1026"/>
              <a:gd name="T64" fmla="*/ 2147483646 w 797"/>
              <a:gd name="T65" fmla="*/ 2147483646 h 1026"/>
              <a:gd name="T66" fmla="*/ 2147483646 w 797"/>
              <a:gd name="T67" fmla="*/ 2147483646 h 1026"/>
              <a:gd name="T68" fmla="*/ 2147483646 w 797"/>
              <a:gd name="T69" fmla="*/ 2147483646 h 1026"/>
              <a:gd name="T70" fmla="*/ 2147483646 w 797"/>
              <a:gd name="T71" fmla="*/ 2147483646 h 1026"/>
              <a:gd name="T72" fmla="*/ 2147483646 w 797"/>
              <a:gd name="T73" fmla="*/ 2147483646 h 1026"/>
              <a:gd name="T74" fmla="*/ 2147483646 w 797"/>
              <a:gd name="T75" fmla="*/ 2147483646 h 1026"/>
              <a:gd name="T76" fmla="*/ 2147483646 w 797"/>
              <a:gd name="T77" fmla="*/ 2147483646 h 1026"/>
              <a:gd name="T78" fmla="*/ 2147483646 w 797"/>
              <a:gd name="T79" fmla="*/ 2147483646 h 1026"/>
              <a:gd name="T80" fmla="*/ 2147483646 w 797"/>
              <a:gd name="T81" fmla="*/ 2147483646 h 1026"/>
              <a:gd name="T82" fmla="*/ 2147483646 w 797"/>
              <a:gd name="T83" fmla="*/ 2147483646 h 1026"/>
              <a:gd name="T84" fmla="*/ 2147483646 w 797"/>
              <a:gd name="T85" fmla="*/ 2147483646 h 1026"/>
              <a:gd name="T86" fmla="*/ 2147483646 w 797"/>
              <a:gd name="T87" fmla="*/ 2147483646 h 1026"/>
              <a:gd name="T88" fmla="*/ 2147483646 w 797"/>
              <a:gd name="T89" fmla="*/ 2147483646 h 1026"/>
              <a:gd name="T90" fmla="*/ 2147483646 w 797"/>
              <a:gd name="T91" fmla="*/ 2147483646 h 1026"/>
              <a:gd name="T92" fmla="*/ 2147483646 w 797"/>
              <a:gd name="T93" fmla="*/ 2147483646 h 1026"/>
              <a:gd name="T94" fmla="*/ 2147483646 w 797"/>
              <a:gd name="T95" fmla="*/ 2147483646 h 1026"/>
              <a:gd name="T96" fmla="*/ 2147483646 w 797"/>
              <a:gd name="T97" fmla="*/ 2147483646 h 1026"/>
              <a:gd name="T98" fmla="*/ 2147483646 w 797"/>
              <a:gd name="T99" fmla="*/ 2147483646 h 1026"/>
              <a:gd name="T100" fmla="*/ 2147483646 w 797"/>
              <a:gd name="T101" fmla="*/ 2147483646 h 1026"/>
              <a:gd name="T102" fmla="*/ 2147483646 w 797"/>
              <a:gd name="T103" fmla="*/ 2147483646 h 1026"/>
              <a:gd name="T104" fmla="*/ 2147483646 w 797"/>
              <a:gd name="T105" fmla="*/ 2147483646 h 1026"/>
              <a:gd name="T106" fmla="*/ 2147483646 w 797"/>
              <a:gd name="T107" fmla="*/ 2147483646 h 1026"/>
              <a:gd name="T108" fmla="*/ 0 w 797"/>
              <a:gd name="T109" fmla="*/ 2147483646 h 102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97"/>
              <a:gd name="T166" fmla="*/ 0 h 1026"/>
              <a:gd name="T167" fmla="*/ 797 w 797"/>
              <a:gd name="T168" fmla="*/ 1026 h 102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97" h="1026">
                <a:moveTo>
                  <a:pt x="0" y="493"/>
                </a:moveTo>
                <a:lnTo>
                  <a:pt x="9" y="420"/>
                </a:lnTo>
                <a:lnTo>
                  <a:pt x="57" y="347"/>
                </a:lnTo>
                <a:lnTo>
                  <a:pt x="130" y="139"/>
                </a:lnTo>
                <a:lnTo>
                  <a:pt x="228" y="90"/>
                </a:lnTo>
                <a:lnTo>
                  <a:pt x="268" y="97"/>
                </a:lnTo>
                <a:lnTo>
                  <a:pt x="300" y="41"/>
                </a:lnTo>
                <a:lnTo>
                  <a:pt x="300" y="16"/>
                </a:lnTo>
                <a:lnTo>
                  <a:pt x="284" y="0"/>
                </a:lnTo>
                <a:lnTo>
                  <a:pt x="408" y="16"/>
                </a:lnTo>
                <a:lnTo>
                  <a:pt x="421" y="72"/>
                </a:lnTo>
                <a:lnTo>
                  <a:pt x="522" y="56"/>
                </a:lnTo>
                <a:lnTo>
                  <a:pt x="562" y="139"/>
                </a:lnTo>
                <a:lnTo>
                  <a:pt x="578" y="143"/>
                </a:lnTo>
                <a:lnTo>
                  <a:pt x="658" y="121"/>
                </a:lnTo>
                <a:lnTo>
                  <a:pt x="700" y="177"/>
                </a:lnTo>
                <a:lnTo>
                  <a:pt x="781" y="211"/>
                </a:lnTo>
                <a:lnTo>
                  <a:pt x="797" y="257"/>
                </a:lnTo>
                <a:lnTo>
                  <a:pt x="781" y="299"/>
                </a:lnTo>
                <a:lnTo>
                  <a:pt x="756" y="316"/>
                </a:lnTo>
                <a:lnTo>
                  <a:pt x="700" y="307"/>
                </a:lnTo>
                <a:lnTo>
                  <a:pt x="624" y="332"/>
                </a:lnTo>
                <a:lnTo>
                  <a:pt x="610" y="380"/>
                </a:lnTo>
                <a:lnTo>
                  <a:pt x="586" y="404"/>
                </a:lnTo>
                <a:lnTo>
                  <a:pt x="586" y="430"/>
                </a:lnTo>
                <a:lnTo>
                  <a:pt x="642" y="444"/>
                </a:lnTo>
                <a:lnTo>
                  <a:pt x="658" y="468"/>
                </a:lnTo>
                <a:lnTo>
                  <a:pt x="692" y="614"/>
                </a:lnTo>
                <a:lnTo>
                  <a:pt x="658" y="622"/>
                </a:lnTo>
                <a:lnTo>
                  <a:pt x="651" y="645"/>
                </a:lnTo>
                <a:lnTo>
                  <a:pt x="675" y="694"/>
                </a:lnTo>
                <a:lnTo>
                  <a:pt x="682" y="743"/>
                </a:lnTo>
                <a:lnTo>
                  <a:pt x="658" y="914"/>
                </a:lnTo>
                <a:lnTo>
                  <a:pt x="675" y="944"/>
                </a:lnTo>
                <a:lnTo>
                  <a:pt x="707" y="963"/>
                </a:lnTo>
                <a:lnTo>
                  <a:pt x="666" y="963"/>
                </a:lnTo>
                <a:lnTo>
                  <a:pt x="624" y="1026"/>
                </a:lnTo>
                <a:lnTo>
                  <a:pt x="602" y="971"/>
                </a:lnTo>
                <a:lnTo>
                  <a:pt x="439" y="792"/>
                </a:lnTo>
                <a:lnTo>
                  <a:pt x="375" y="751"/>
                </a:lnTo>
                <a:lnTo>
                  <a:pt x="325" y="671"/>
                </a:lnTo>
                <a:lnTo>
                  <a:pt x="317" y="713"/>
                </a:lnTo>
                <a:lnTo>
                  <a:pt x="349" y="759"/>
                </a:lnTo>
                <a:lnTo>
                  <a:pt x="340" y="768"/>
                </a:lnTo>
                <a:lnTo>
                  <a:pt x="317" y="768"/>
                </a:lnTo>
                <a:lnTo>
                  <a:pt x="277" y="735"/>
                </a:lnTo>
                <a:lnTo>
                  <a:pt x="228" y="720"/>
                </a:lnTo>
                <a:lnTo>
                  <a:pt x="203" y="680"/>
                </a:lnTo>
                <a:lnTo>
                  <a:pt x="194" y="703"/>
                </a:lnTo>
                <a:lnTo>
                  <a:pt x="221" y="743"/>
                </a:lnTo>
                <a:lnTo>
                  <a:pt x="90" y="735"/>
                </a:lnTo>
                <a:lnTo>
                  <a:pt x="32" y="751"/>
                </a:lnTo>
                <a:lnTo>
                  <a:pt x="9" y="614"/>
                </a:lnTo>
                <a:lnTo>
                  <a:pt x="24" y="581"/>
                </a:lnTo>
                <a:lnTo>
                  <a:pt x="0" y="493"/>
                </a:lnTo>
                <a:close/>
              </a:path>
            </a:pathLst>
          </a:custGeom>
          <a:solidFill>
            <a:schemeClr val="bg1">
              <a:lumMod val="85000"/>
            </a:schemeClr>
          </a:solidFill>
          <a:ln w="12700" cap="flat" cmpd="sng">
            <a:solidFill>
              <a:schemeClr val="bg1"/>
            </a:solidFill>
            <a:prstDash val="solid"/>
            <a:round/>
            <a:headEnd type="none" w="med" len="med"/>
            <a:tailEnd type="none" w="med" len="med"/>
          </a:ln>
        </p:spPr>
        <p:txBody>
          <a:bodyPr lIns="42203" rIns="42203"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2" b="0" i="0" u="none" strike="noStrike" kern="1200" cap="none" spc="0" normalizeH="0" baseline="0" noProof="0">
              <a:ln>
                <a:noFill/>
              </a:ln>
              <a:solidFill>
                <a:srgbClr val="000000"/>
              </a:solidFill>
              <a:effectLst/>
              <a:uLnTx/>
              <a:uFillTx/>
              <a:latin typeface="Arial"/>
              <a:ea typeface="+mn-ea"/>
              <a:cs typeface="+mn-cs"/>
            </a:endParaRPr>
          </a:p>
        </p:txBody>
      </p:sp>
      <p:sp>
        <p:nvSpPr>
          <p:cNvPr id="167" name="Freeform 40"/>
          <p:cNvSpPr>
            <a:spLocks/>
          </p:cNvSpPr>
          <p:nvPr/>
        </p:nvSpPr>
        <p:spPr bwMode="auto">
          <a:xfrm>
            <a:off x="7079613" y="5562289"/>
            <a:ext cx="474577" cy="346291"/>
          </a:xfrm>
          <a:custGeom>
            <a:avLst/>
            <a:gdLst>
              <a:gd name="T0" fmla="*/ 0 w 1074"/>
              <a:gd name="T1" fmla="*/ 2147483646 h 800"/>
              <a:gd name="T2" fmla="*/ 2147483646 w 1074"/>
              <a:gd name="T3" fmla="*/ 2147483646 h 800"/>
              <a:gd name="T4" fmla="*/ 2147483646 w 1074"/>
              <a:gd name="T5" fmla="*/ 2147483646 h 800"/>
              <a:gd name="T6" fmla="*/ 2147483646 w 1074"/>
              <a:gd name="T7" fmla="*/ 2147483646 h 800"/>
              <a:gd name="T8" fmla="*/ 2147483646 w 1074"/>
              <a:gd name="T9" fmla="*/ 2147483646 h 800"/>
              <a:gd name="T10" fmla="*/ 2147483646 w 1074"/>
              <a:gd name="T11" fmla="*/ 2147483646 h 800"/>
              <a:gd name="T12" fmla="*/ 2147483646 w 1074"/>
              <a:gd name="T13" fmla="*/ 2147483646 h 800"/>
              <a:gd name="T14" fmla="*/ 2147483646 w 1074"/>
              <a:gd name="T15" fmla="*/ 2147483646 h 800"/>
              <a:gd name="T16" fmla="*/ 2147483646 w 1074"/>
              <a:gd name="T17" fmla="*/ 2147483646 h 800"/>
              <a:gd name="T18" fmla="*/ 2147483646 w 1074"/>
              <a:gd name="T19" fmla="*/ 2147483646 h 800"/>
              <a:gd name="T20" fmla="*/ 2147483646 w 1074"/>
              <a:gd name="T21" fmla="*/ 2147483646 h 800"/>
              <a:gd name="T22" fmla="*/ 2147483646 w 1074"/>
              <a:gd name="T23" fmla="*/ 2147483646 h 800"/>
              <a:gd name="T24" fmla="*/ 2147483646 w 1074"/>
              <a:gd name="T25" fmla="*/ 2147483646 h 800"/>
              <a:gd name="T26" fmla="*/ 2147483646 w 1074"/>
              <a:gd name="T27" fmla="*/ 2147483646 h 800"/>
              <a:gd name="T28" fmla="*/ 2147483646 w 1074"/>
              <a:gd name="T29" fmla="*/ 2147483646 h 800"/>
              <a:gd name="T30" fmla="*/ 2147483646 w 1074"/>
              <a:gd name="T31" fmla="*/ 2147483646 h 800"/>
              <a:gd name="T32" fmla="*/ 2147483646 w 1074"/>
              <a:gd name="T33" fmla="*/ 2147483646 h 800"/>
              <a:gd name="T34" fmla="*/ 2147483646 w 1074"/>
              <a:gd name="T35" fmla="*/ 2147483646 h 800"/>
              <a:gd name="T36" fmla="*/ 2147483646 w 1074"/>
              <a:gd name="T37" fmla="*/ 2147483646 h 800"/>
              <a:gd name="T38" fmla="*/ 2147483646 w 1074"/>
              <a:gd name="T39" fmla="*/ 2147483646 h 800"/>
              <a:gd name="T40" fmla="*/ 2147483646 w 1074"/>
              <a:gd name="T41" fmla="*/ 2147483646 h 800"/>
              <a:gd name="T42" fmla="*/ 2147483646 w 1074"/>
              <a:gd name="T43" fmla="*/ 2147483646 h 800"/>
              <a:gd name="T44" fmla="*/ 2147483646 w 1074"/>
              <a:gd name="T45" fmla="*/ 2147483646 h 800"/>
              <a:gd name="T46" fmla="*/ 2147483646 w 1074"/>
              <a:gd name="T47" fmla="*/ 2147483646 h 800"/>
              <a:gd name="T48" fmla="*/ 2147483646 w 1074"/>
              <a:gd name="T49" fmla="*/ 0 h 800"/>
              <a:gd name="T50" fmla="*/ 2147483646 w 1074"/>
              <a:gd name="T51" fmla="*/ 2147483646 h 800"/>
              <a:gd name="T52" fmla="*/ 2147483646 w 1074"/>
              <a:gd name="T53" fmla="*/ 2147483646 h 800"/>
              <a:gd name="T54" fmla="*/ 2147483646 w 1074"/>
              <a:gd name="T55" fmla="*/ 2147483646 h 800"/>
              <a:gd name="T56" fmla="*/ 2147483646 w 1074"/>
              <a:gd name="T57" fmla="*/ 2147483646 h 800"/>
              <a:gd name="T58" fmla="*/ 2147483646 w 1074"/>
              <a:gd name="T59" fmla="*/ 2147483646 h 800"/>
              <a:gd name="T60" fmla="*/ 2147483646 w 1074"/>
              <a:gd name="T61" fmla="*/ 2147483646 h 800"/>
              <a:gd name="T62" fmla="*/ 2147483646 w 1074"/>
              <a:gd name="T63" fmla="*/ 2147483646 h 800"/>
              <a:gd name="T64" fmla="*/ 2147483646 w 1074"/>
              <a:gd name="T65" fmla="*/ 2147483646 h 800"/>
              <a:gd name="T66" fmla="*/ 2147483646 w 1074"/>
              <a:gd name="T67" fmla="*/ 2147483646 h 800"/>
              <a:gd name="T68" fmla="*/ 2147483646 w 1074"/>
              <a:gd name="T69" fmla="*/ 2147483646 h 800"/>
              <a:gd name="T70" fmla="*/ 2147483646 w 1074"/>
              <a:gd name="T71" fmla="*/ 2147483646 h 800"/>
              <a:gd name="T72" fmla="*/ 2147483646 w 1074"/>
              <a:gd name="T73" fmla="*/ 2147483646 h 800"/>
              <a:gd name="T74" fmla="*/ 2147483646 w 1074"/>
              <a:gd name="T75" fmla="*/ 2147483646 h 800"/>
              <a:gd name="T76" fmla="*/ 2147483646 w 1074"/>
              <a:gd name="T77" fmla="*/ 2147483646 h 800"/>
              <a:gd name="T78" fmla="*/ 2147483646 w 1074"/>
              <a:gd name="T79" fmla="*/ 2147483646 h 800"/>
              <a:gd name="T80" fmla="*/ 2147483646 w 1074"/>
              <a:gd name="T81" fmla="*/ 2147483646 h 800"/>
              <a:gd name="T82" fmla="*/ 2147483646 w 1074"/>
              <a:gd name="T83" fmla="*/ 2147483646 h 800"/>
              <a:gd name="T84" fmla="*/ 2147483646 w 1074"/>
              <a:gd name="T85" fmla="*/ 2147483646 h 800"/>
              <a:gd name="T86" fmla="*/ 2147483646 w 1074"/>
              <a:gd name="T87" fmla="*/ 2147483646 h 800"/>
              <a:gd name="T88" fmla="*/ 2147483646 w 1074"/>
              <a:gd name="T89" fmla="*/ 2147483646 h 800"/>
              <a:gd name="T90" fmla="*/ 2147483646 w 1074"/>
              <a:gd name="T91" fmla="*/ 2147483646 h 800"/>
              <a:gd name="T92" fmla="*/ 2147483646 w 1074"/>
              <a:gd name="T93" fmla="*/ 2147483646 h 800"/>
              <a:gd name="T94" fmla="*/ 2147483646 w 1074"/>
              <a:gd name="T95" fmla="*/ 2147483646 h 800"/>
              <a:gd name="T96" fmla="*/ 2147483646 w 1074"/>
              <a:gd name="T97" fmla="*/ 2147483646 h 800"/>
              <a:gd name="T98" fmla="*/ 2147483646 w 1074"/>
              <a:gd name="T99" fmla="*/ 2147483646 h 800"/>
              <a:gd name="T100" fmla="*/ 2147483646 w 1074"/>
              <a:gd name="T101" fmla="*/ 2147483646 h 800"/>
              <a:gd name="T102" fmla="*/ 2147483646 w 1074"/>
              <a:gd name="T103" fmla="*/ 2147483646 h 800"/>
              <a:gd name="T104" fmla="*/ 2147483646 w 1074"/>
              <a:gd name="T105" fmla="*/ 2147483646 h 800"/>
              <a:gd name="T106" fmla="*/ 2147483646 w 1074"/>
              <a:gd name="T107" fmla="*/ 2147483646 h 800"/>
              <a:gd name="T108" fmla="*/ 2147483646 w 1074"/>
              <a:gd name="T109" fmla="*/ 2147483646 h 800"/>
              <a:gd name="T110" fmla="*/ 2147483646 w 1074"/>
              <a:gd name="T111" fmla="*/ 2147483646 h 800"/>
              <a:gd name="T112" fmla="*/ 2147483646 w 1074"/>
              <a:gd name="T113" fmla="*/ 2147483646 h 800"/>
              <a:gd name="T114" fmla="*/ 2147483646 w 1074"/>
              <a:gd name="T115" fmla="*/ 2147483646 h 800"/>
              <a:gd name="T116" fmla="*/ 2147483646 w 1074"/>
              <a:gd name="T117" fmla="*/ 2147483646 h 800"/>
              <a:gd name="T118" fmla="*/ 0 w 1074"/>
              <a:gd name="T119" fmla="*/ 2147483646 h 80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074"/>
              <a:gd name="T181" fmla="*/ 0 h 800"/>
              <a:gd name="T182" fmla="*/ 1074 w 1074"/>
              <a:gd name="T183" fmla="*/ 800 h 80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074" h="800">
                <a:moveTo>
                  <a:pt x="0" y="339"/>
                </a:moveTo>
                <a:lnTo>
                  <a:pt x="10" y="299"/>
                </a:lnTo>
                <a:lnTo>
                  <a:pt x="58" y="267"/>
                </a:lnTo>
                <a:lnTo>
                  <a:pt x="90" y="194"/>
                </a:lnTo>
                <a:lnTo>
                  <a:pt x="50" y="97"/>
                </a:lnTo>
                <a:lnTo>
                  <a:pt x="58" y="81"/>
                </a:lnTo>
                <a:lnTo>
                  <a:pt x="74" y="81"/>
                </a:lnTo>
                <a:lnTo>
                  <a:pt x="139" y="97"/>
                </a:lnTo>
                <a:lnTo>
                  <a:pt x="261" y="105"/>
                </a:lnTo>
                <a:lnTo>
                  <a:pt x="325" y="66"/>
                </a:lnTo>
                <a:lnTo>
                  <a:pt x="408" y="81"/>
                </a:lnTo>
                <a:lnTo>
                  <a:pt x="432" y="33"/>
                </a:lnTo>
                <a:lnTo>
                  <a:pt x="480" y="66"/>
                </a:lnTo>
                <a:lnTo>
                  <a:pt x="522" y="75"/>
                </a:lnTo>
                <a:lnTo>
                  <a:pt x="538" y="40"/>
                </a:lnTo>
                <a:lnTo>
                  <a:pt x="594" y="25"/>
                </a:lnTo>
                <a:lnTo>
                  <a:pt x="650" y="50"/>
                </a:lnTo>
                <a:lnTo>
                  <a:pt x="700" y="33"/>
                </a:lnTo>
                <a:lnTo>
                  <a:pt x="741" y="58"/>
                </a:lnTo>
                <a:lnTo>
                  <a:pt x="798" y="33"/>
                </a:lnTo>
                <a:lnTo>
                  <a:pt x="846" y="40"/>
                </a:lnTo>
                <a:lnTo>
                  <a:pt x="870" y="33"/>
                </a:lnTo>
                <a:lnTo>
                  <a:pt x="878" y="8"/>
                </a:lnTo>
                <a:lnTo>
                  <a:pt x="903" y="16"/>
                </a:lnTo>
                <a:lnTo>
                  <a:pt x="960" y="0"/>
                </a:lnTo>
                <a:lnTo>
                  <a:pt x="977" y="16"/>
                </a:lnTo>
                <a:lnTo>
                  <a:pt x="977" y="75"/>
                </a:lnTo>
                <a:lnTo>
                  <a:pt x="1001" y="89"/>
                </a:lnTo>
                <a:lnTo>
                  <a:pt x="1040" y="97"/>
                </a:lnTo>
                <a:lnTo>
                  <a:pt x="1074" y="187"/>
                </a:lnTo>
                <a:lnTo>
                  <a:pt x="1058" y="236"/>
                </a:lnTo>
                <a:lnTo>
                  <a:pt x="1001" y="299"/>
                </a:lnTo>
                <a:lnTo>
                  <a:pt x="969" y="308"/>
                </a:lnTo>
                <a:lnTo>
                  <a:pt x="960" y="357"/>
                </a:lnTo>
                <a:lnTo>
                  <a:pt x="888" y="413"/>
                </a:lnTo>
                <a:lnTo>
                  <a:pt x="838" y="511"/>
                </a:lnTo>
                <a:lnTo>
                  <a:pt x="821" y="590"/>
                </a:lnTo>
                <a:lnTo>
                  <a:pt x="798" y="614"/>
                </a:lnTo>
                <a:lnTo>
                  <a:pt x="756" y="623"/>
                </a:lnTo>
                <a:lnTo>
                  <a:pt x="642" y="614"/>
                </a:lnTo>
                <a:lnTo>
                  <a:pt x="554" y="656"/>
                </a:lnTo>
                <a:lnTo>
                  <a:pt x="522" y="630"/>
                </a:lnTo>
                <a:lnTo>
                  <a:pt x="487" y="630"/>
                </a:lnTo>
                <a:lnTo>
                  <a:pt x="392" y="727"/>
                </a:lnTo>
                <a:lnTo>
                  <a:pt x="325" y="744"/>
                </a:lnTo>
                <a:lnTo>
                  <a:pt x="310" y="776"/>
                </a:lnTo>
                <a:lnTo>
                  <a:pt x="237" y="800"/>
                </a:lnTo>
                <a:lnTo>
                  <a:pt x="163" y="791"/>
                </a:lnTo>
                <a:lnTo>
                  <a:pt x="163" y="727"/>
                </a:lnTo>
                <a:lnTo>
                  <a:pt x="146" y="704"/>
                </a:lnTo>
                <a:lnTo>
                  <a:pt x="123" y="696"/>
                </a:lnTo>
                <a:lnTo>
                  <a:pt x="90" y="639"/>
                </a:lnTo>
                <a:lnTo>
                  <a:pt x="50" y="598"/>
                </a:lnTo>
                <a:lnTo>
                  <a:pt x="82" y="566"/>
                </a:lnTo>
                <a:lnTo>
                  <a:pt x="58" y="511"/>
                </a:lnTo>
                <a:lnTo>
                  <a:pt x="65" y="511"/>
                </a:lnTo>
                <a:lnTo>
                  <a:pt x="58" y="485"/>
                </a:lnTo>
                <a:lnTo>
                  <a:pt x="33" y="469"/>
                </a:lnTo>
                <a:lnTo>
                  <a:pt x="24" y="398"/>
                </a:lnTo>
                <a:lnTo>
                  <a:pt x="0" y="339"/>
                </a:lnTo>
                <a:close/>
              </a:path>
            </a:pathLst>
          </a:custGeom>
          <a:solidFill>
            <a:schemeClr val="bg1">
              <a:lumMod val="85000"/>
            </a:schemeClr>
          </a:solidFill>
          <a:ln w="12700" cap="flat" cmpd="sng">
            <a:solidFill>
              <a:schemeClr val="bg1"/>
            </a:solidFill>
            <a:prstDash val="solid"/>
            <a:round/>
            <a:headEnd type="none" w="med" len="med"/>
            <a:tailEnd type="none" w="med" len="med"/>
          </a:ln>
        </p:spPr>
        <p:txBody>
          <a:bodyPr lIns="42203" rIns="42203"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2" b="0" i="0" u="none" strike="noStrike" kern="1200" cap="none" spc="0" normalizeH="0" baseline="0" noProof="0">
              <a:ln>
                <a:noFill/>
              </a:ln>
              <a:solidFill>
                <a:srgbClr val="000000"/>
              </a:solidFill>
              <a:effectLst/>
              <a:uLnTx/>
              <a:uFillTx/>
              <a:latin typeface="Arial"/>
              <a:ea typeface="+mn-ea"/>
              <a:cs typeface="+mn-cs"/>
            </a:endParaRPr>
          </a:p>
        </p:txBody>
      </p:sp>
      <p:sp>
        <p:nvSpPr>
          <p:cNvPr id="168" name="Freeform 41"/>
          <p:cNvSpPr>
            <a:spLocks/>
          </p:cNvSpPr>
          <p:nvPr/>
        </p:nvSpPr>
        <p:spPr bwMode="auto">
          <a:xfrm>
            <a:off x="6776411" y="5942905"/>
            <a:ext cx="449225" cy="293792"/>
          </a:xfrm>
          <a:custGeom>
            <a:avLst/>
            <a:gdLst>
              <a:gd name="T0" fmla="*/ 0 w 1016"/>
              <a:gd name="T1" fmla="*/ 2147483646 h 678"/>
              <a:gd name="T2" fmla="*/ 2147483646 w 1016"/>
              <a:gd name="T3" fmla="*/ 2147483646 h 678"/>
              <a:gd name="T4" fmla="*/ 2147483646 w 1016"/>
              <a:gd name="T5" fmla="*/ 2147483646 h 678"/>
              <a:gd name="T6" fmla="*/ 2147483646 w 1016"/>
              <a:gd name="T7" fmla="*/ 2147483646 h 678"/>
              <a:gd name="T8" fmla="*/ 2147483646 w 1016"/>
              <a:gd name="T9" fmla="*/ 2147483646 h 678"/>
              <a:gd name="T10" fmla="*/ 2147483646 w 1016"/>
              <a:gd name="T11" fmla="*/ 2147483646 h 678"/>
              <a:gd name="T12" fmla="*/ 2147483646 w 1016"/>
              <a:gd name="T13" fmla="*/ 2147483646 h 678"/>
              <a:gd name="T14" fmla="*/ 2147483646 w 1016"/>
              <a:gd name="T15" fmla="*/ 2147483646 h 678"/>
              <a:gd name="T16" fmla="*/ 2147483646 w 1016"/>
              <a:gd name="T17" fmla="*/ 2147483646 h 678"/>
              <a:gd name="T18" fmla="*/ 2147483646 w 1016"/>
              <a:gd name="T19" fmla="*/ 2147483646 h 678"/>
              <a:gd name="T20" fmla="*/ 2147483646 w 1016"/>
              <a:gd name="T21" fmla="*/ 2147483646 h 678"/>
              <a:gd name="T22" fmla="*/ 2147483646 w 1016"/>
              <a:gd name="T23" fmla="*/ 2147483646 h 678"/>
              <a:gd name="T24" fmla="*/ 2147483646 w 1016"/>
              <a:gd name="T25" fmla="*/ 2147483646 h 678"/>
              <a:gd name="T26" fmla="*/ 2147483646 w 1016"/>
              <a:gd name="T27" fmla="*/ 2147483646 h 678"/>
              <a:gd name="T28" fmla="*/ 2147483646 w 1016"/>
              <a:gd name="T29" fmla="*/ 2147483646 h 678"/>
              <a:gd name="T30" fmla="*/ 2147483646 w 1016"/>
              <a:gd name="T31" fmla="*/ 2147483646 h 678"/>
              <a:gd name="T32" fmla="*/ 2147483646 w 1016"/>
              <a:gd name="T33" fmla="*/ 2147483646 h 678"/>
              <a:gd name="T34" fmla="*/ 2147483646 w 1016"/>
              <a:gd name="T35" fmla="*/ 2147483646 h 678"/>
              <a:gd name="T36" fmla="*/ 2147483646 w 1016"/>
              <a:gd name="T37" fmla="*/ 2147483646 h 678"/>
              <a:gd name="T38" fmla="*/ 2147483646 w 1016"/>
              <a:gd name="T39" fmla="*/ 2147483646 h 678"/>
              <a:gd name="T40" fmla="*/ 2147483646 w 1016"/>
              <a:gd name="T41" fmla="*/ 2147483646 h 678"/>
              <a:gd name="T42" fmla="*/ 2147483646 w 1016"/>
              <a:gd name="T43" fmla="*/ 2147483646 h 678"/>
              <a:gd name="T44" fmla="*/ 2147483646 w 1016"/>
              <a:gd name="T45" fmla="*/ 2147483646 h 678"/>
              <a:gd name="T46" fmla="*/ 2147483646 w 1016"/>
              <a:gd name="T47" fmla="*/ 2147483646 h 678"/>
              <a:gd name="T48" fmla="*/ 2147483646 w 1016"/>
              <a:gd name="T49" fmla="*/ 2147483646 h 678"/>
              <a:gd name="T50" fmla="*/ 2147483646 w 1016"/>
              <a:gd name="T51" fmla="*/ 2147483646 h 678"/>
              <a:gd name="T52" fmla="*/ 2147483646 w 1016"/>
              <a:gd name="T53" fmla="*/ 2147483646 h 678"/>
              <a:gd name="T54" fmla="*/ 2147483646 w 1016"/>
              <a:gd name="T55" fmla="*/ 0 h 678"/>
              <a:gd name="T56" fmla="*/ 2147483646 w 1016"/>
              <a:gd name="T57" fmla="*/ 2147483646 h 678"/>
              <a:gd name="T58" fmla="*/ 2147483646 w 1016"/>
              <a:gd name="T59" fmla="*/ 2147483646 h 678"/>
              <a:gd name="T60" fmla="*/ 2147483646 w 1016"/>
              <a:gd name="T61" fmla="*/ 2147483646 h 678"/>
              <a:gd name="T62" fmla="*/ 2147483646 w 1016"/>
              <a:gd name="T63" fmla="*/ 2147483646 h 678"/>
              <a:gd name="T64" fmla="*/ 2147483646 w 1016"/>
              <a:gd name="T65" fmla="*/ 2147483646 h 678"/>
              <a:gd name="T66" fmla="*/ 2147483646 w 1016"/>
              <a:gd name="T67" fmla="*/ 2147483646 h 678"/>
              <a:gd name="T68" fmla="*/ 2147483646 w 1016"/>
              <a:gd name="T69" fmla="*/ 2147483646 h 678"/>
              <a:gd name="T70" fmla="*/ 2147483646 w 1016"/>
              <a:gd name="T71" fmla="*/ 2147483646 h 678"/>
              <a:gd name="T72" fmla="*/ 2147483646 w 1016"/>
              <a:gd name="T73" fmla="*/ 2147483646 h 678"/>
              <a:gd name="T74" fmla="*/ 2147483646 w 1016"/>
              <a:gd name="T75" fmla="*/ 2147483646 h 678"/>
              <a:gd name="T76" fmla="*/ 0 w 1016"/>
              <a:gd name="T77" fmla="*/ 2147483646 h 67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016"/>
              <a:gd name="T118" fmla="*/ 0 h 678"/>
              <a:gd name="T119" fmla="*/ 1016 w 1016"/>
              <a:gd name="T120" fmla="*/ 678 h 67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016" h="678">
                <a:moveTo>
                  <a:pt x="0" y="541"/>
                </a:moveTo>
                <a:lnTo>
                  <a:pt x="9" y="557"/>
                </a:lnTo>
                <a:lnTo>
                  <a:pt x="81" y="523"/>
                </a:lnTo>
                <a:lnTo>
                  <a:pt x="104" y="541"/>
                </a:lnTo>
                <a:lnTo>
                  <a:pt x="137" y="621"/>
                </a:lnTo>
                <a:lnTo>
                  <a:pt x="180" y="678"/>
                </a:lnTo>
                <a:lnTo>
                  <a:pt x="211" y="613"/>
                </a:lnTo>
                <a:lnTo>
                  <a:pt x="357" y="541"/>
                </a:lnTo>
                <a:lnTo>
                  <a:pt x="464" y="573"/>
                </a:lnTo>
                <a:lnTo>
                  <a:pt x="513" y="557"/>
                </a:lnTo>
                <a:lnTo>
                  <a:pt x="544" y="515"/>
                </a:lnTo>
                <a:lnTo>
                  <a:pt x="610" y="476"/>
                </a:lnTo>
                <a:lnTo>
                  <a:pt x="649" y="403"/>
                </a:lnTo>
                <a:lnTo>
                  <a:pt x="771" y="403"/>
                </a:lnTo>
                <a:lnTo>
                  <a:pt x="845" y="371"/>
                </a:lnTo>
                <a:lnTo>
                  <a:pt x="1016" y="379"/>
                </a:lnTo>
                <a:lnTo>
                  <a:pt x="1008" y="371"/>
                </a:lnTo>
                <a:lnTo>
                  <a:pt x="1016" y="322"/>
                </a:lnTo>
                <a:lnTo>
                  <a:pt x="1000" y="306"/>
                </a:lnTo>
                <a:lnTo>
                  <a:pt x="902" y="291"/>
                </a:lnTo>
                <a:lnTo>
                  <a:pt x="796" y="216"/>
                </a:lnTo>
                <a:lnTo>
                  <a:pt x="771" y="175"/>
                </a:lnTo>
                <a:lnTo>
                  <a:pt x="764" y="121"/>
                </a:lnTo>
                <a:lnTo>
                  <a:pt x="716" y="48"/>
                </a:lnTo>
                <a:lnTo>
                  <a:pt x="667" y="39"/>
                </a:lnTo>
                <a:lnTo>
                  <a:pt x="649" y="15"/>
                </a:lnTo>
                <a:lnTo>
                  <a:pt x="585" y="23"/>
                </a:lnTo>
                <a:lnTo>
                  <a:pt x="527" y="0"/>
                </a:lnTo>
                <a:lnTo>
                  <a:pt x="472" y="7"/>
                </a:lnTo>
                <a:lnTo>
                  <a:pt x="464" y="72"/>
                </a:lnTo>
                <a:lnTo>
                  <a:pt x="399" y="81"/>
                </a:lnTo>
                <a:lnTo>
                  <a:pt x="283" y="194"/>
                </a:lnTo>
                <a:lnTo>
                  <a:pt x="267" y="284"/>
                </a:lnTo>
                <a:lnTo>
                  <a:pt x="180" y="291"/>
                </a:lnTo>
                <a:lnTo>
                  <a:pt x="162" y="313"/>
                </a:lnTo>
                <a:lnTo>
                  <a:pt x="172" y="371"/>
                </a:lnTo>
                <a:lnTo>
                  <a:pt x="162" y="387"/>
                </a:lnTo>
                <a:lnTo>
                  <a:pt x="56" y="444"/>
                </a:lnTo>
                <a:lnTo>
                  <a:pt x="0" y="541"/>
                </a:lnTo>
                <a:close/>
              </a:path>
            </a:pathLst>
          </a:custGeom>
          <a:solidFill>
            <a:schemeClr val="bg1">
              <a:lumMod val="85000"/>
            </a:schemeClr>
          </a:solidFill>
          <a:ln w="12700" cap="flat" cmpd="sng">
            <a:solidFill>
              <a:schemeClr val="bg1"/>
            </a:solidFill>
            <a:prstDash val="solid"/>
            <a:round/>
            <a:headEnd type="none" w="med" len="med"/>
            <a:tailEnd type="none" w="med" len="med"/>
          </a:ln>
        </p:spPr>
        <p:txBody>
          <a:bodyPr lIns="42203" rIns="42203"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2" b="0" i="0" u="none" strike="noStrike" kern="1200" cap="none" spc="0" normalizeH="0" baseline="0" noProof="0">
              <a:ln>
                <a:noFill/>
              </a:ln>
              <a:solidFill>
                <a:srgbClr val="000000"/>
              </a:solidFill>
              <a:effectLst/>
              <a:uLnTx/>
              <a:uFillTx/>
              <a:latin typeface="Arial"/>
              <a:ea typeface="+mn-ea"/>
              <a:cs typeface="+mn-cs"/>
            </a:endParaRPr>
          </a:p>
        </p:txBody>
      </p:sp>
      <p:sp>
        <p:nvSpPr>
          <p:cNvPr id="169" name="Freeform 42"/>
          <p:cNvSpPr>
            <a:spLocks/>
          </p:cNvSpPr>
          <p:nvPr/>
        </p:nvSpPr>
        <p:spPr bwMode="auto">
          <a:xfrm>
            <a:off x="6544192" y="5666277"/>
            <a:ext cx="464436" cy="384655"/>
          </a:xfrm>
          <a:custGeom>
            <a:avLst/>
            <a:gdLst>
              <a:gd name="T0" fmla="*/ 0 w 1047"/>
              <a:gd name="T1" fmla="*/ 2147483646 h 889"/>
              <a:gd name="T2" fmla="*/ 2147483646 w 1047"/>
              <a:gd name="T3" fmla="*/ 2147483646 h 889"/>
              <a:gd name="T4" fmla="*/ 2147483646 w 1047"/>
              <a:gd name="T5" fmla="*/ 2147483646 h 889"/>
              <a:gd name="T6" fmla="*/ 2147483646 w 1047"/>
              <a:gd name="T7" fmla="*/ 2147483646 h 889"/>
              <a:gd name="T8" fmla="*/ 2147483646 w 1047"/>
              <a:gd name="T9" fmla="*/ 2147483646 h 889"/>
              <a:gd name="T10" fmla="*/ 2147483646 w 1047"/>
              <a:gd name="T11" fmla="*/ 0 h 889"/>
              <a:gd name="T12" fmla="*/ 2147483646 w 1047"/>
              <a:gd name="T13" fmla="*/ 2147483646 h 889"/>
              <a:gd name="T14" fmla="*/ 2147483646 w 1047"/>
              <a:gd name="T15" fmla="*/ 2147483646 h 889"/>
              <a:gd name="T16" fmla="*/ 2147483646 w 1047"/>
              <a:gd name="T17" fmla="*/ 2147483646 h 889"/>
              <a:gd name="T18" fmla="*/ 2147483646 w 1047"/>
              <a:gd name="T19" fmla="*/ 2147483646 h 889"/>
              <a:gd name="T20" fmla="*/ 2147483646 w 1047"/>
              <a:gd name="T21" fmla="*/ 2147483646 h 889"/>
              <a:gd name="T22" fmla="*/ 2147483646 w 1047"/>
              <a:gd name="T23" fmla="*/ 2147483646 h 889"/>
              <a:gd name="T24" fmla="*/ 2147483646 w 1047"/>
              <a:gd name="T25" fmla="*/ 2147483646 h 889"/>
              <a:gd name="T26" fmla="*/ 2147483646 w 1047"/>
              <a:gd name="T27" fmla="*/ 2147483646 h 889"/>
              <a:gd name="T28" fmla="*/ 2147483646 w 1047"/>
              <a:gd name="T29" fmla="*/ 2147483646 h 889"/>
              <a:gd name="T30" fmla="*/ 2147483646 w 1047"/>
              <a:gd name="T31" fmla="*/ 2147483646 h 889"/>
              <a:gd name="T32" fmla="*/ 2147483646 w 1047"/>
              <a:gd name="T33" fmla="*/ 2147483646 h 889"/>
              <a:gd name="T34" fmla="*/ 2147483646 w 1047"/>
              <a:gd name="T35" fmla="*/ 2147483646 h 889"/>
              <a:gd name="T36" fmla="*/ 2147483646 w 1047"/>
              <a:gd name="T37" fmla="*/ 2147483646 h 889"/>
              <a:gd name="T38" fmla="*/ 2147483646 w 1047"/>
              <a:gd name="T39" fmla="*/ 2147483646 h 889"/>
              <a:gd name="T40" fmla="*/ 2147483646 w 1047"/>
              <a:gd name="T41" fmla="*/ 2147483646 h 889"/>
              <a:gd name="T42" fmla="*/ 2147483646 w 1047"/>
              <a:gd name="T43" fmla="*/ 2147483646 h 889"/>
              <a:gd name="T44" fmla="*/ 2147483646 w 1047"/>
              <a:gd name="T45" fmla="*/ 2147483646 h 889"/>
              <a:gd name="T46" fmla="*/ 2147483646 w 1047"/>
              <a:gd name="T47" fmla="*/ 2147483646 h 889"/>
              <a:gd name="T48" fmla="*/ 2147483646 w 1047"/>
              <a:gd name="T49" fmla="*/ 2147483646 h 889"/>
              <a:gd name="T50" fmla="*/ 2147483646 w 1047"/>
              <a:gd name="T51" fmla="*/ 2147483646 h 889"/>
              <a:gd name="T52" fmla="*/ 2147483646 w 1047"/>
              <a:gd name="T53" fmla="*/ 2147483646 h 889"/>
              <a:gd name="T54" fmla="*/ 2147483646 w 1047"/>
              <a:gd name="T55" fmla="*/ 2147483646 h 889"/>
              <a:gd name="T56" fmla="*/ 2147483646 w 1047"/>
              <a:gd name="T57" fmla="*/ 2147483646 h 889"/>
              <a:gd name="T58" fmla="*/ 2147483646 w 1047"/>
              <a:gd name="T59" fmla="*/ 2147483646 h 889"/>
              <a:gd name="T60" fmla="*/ 2147483646 w 1047"/>
              <a:gd name="T61" fmla="*/ 2147483646 h 889"/>
              <a:gd name="T62" fmla="*/ 2147483646 w 1047"/>
              <a:gd name="T63" fmla="*/ 2147483646 h 88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47"/>
              <a:gd name="T97" fmla="*/ 0 h 889"/>
              <a:gd name="T98" fmla="*/ 1047 w 1047"/>
              <a:gd name="T99" fmla="*/ 889 h 889"/>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47" h="889">
                <a:moveTo>
                  <a:pt x="0" y="348"/>
                </a:moveTo>
                <a:lnTo>
                  <a:pt x="0" y="322"/>
                </a:lnTo>
                <a:lnTo>
                  <a:pt x="24" y="298"/>
                </a:lnTo>
                <a:lnTo>
                  <a:pt x="38" y="250"/>
                </a:lnTo>
                <a:lnTo>
                  <a:pt x="114" y="225"/>
                </a:lnTo>
                <a:lnTo>
                  <a:pt x="170" y="234"/>
                </a:lnTo>
                <a:lnTo>
                  <a:pt x="195" y="217"/>
                </a:lnTo>
                <a:lnTo>
                  <a:pt x="211" y="175"/>
                </a:lnTo>
                <a:lnTo>
                  <a:pt x="195" y="129"/>
                </a:lnTo>
                <a:lnTo>
                  <a:pt x="236" y="95"/>
                </a:lnTo>
                <a:lnTo>
                  <a:pt x="308" y="103"/>
                </a:lnTo>
                <a:lnTo>
                  <a:pt x="374" y="0"/>
                </a:lnTo>
                <a:lnTo>
                  <a:pt x="421" y="0"/>
                </a:lnTo>
                <a:lnTo>
                  <a:pt x="439" y="15"/>
                </a:lnTo>
                <a:lnTo>
                  <a:pt x="405" y="39"/>
                </a:lnTo>
                <a:lnTo>
                  <a:pt x="421" y="57"/>
                </a:lnTo>
                <a:lnTo>
                  <a:pt x="446" y="61"/>
                </a:lnTo>
                <a:lnTo>
                  <a:pt x="487" y="39"/>
                </a:lnTo>
                <a:lnTo>
                  <a:pt x="584" y="121"/>
                </a:lnTo>
                <a:lnTo>
                  <a:pt x="616" y="185"/>
                </a:lnTo>
                <a:lnTo>
                  <a:pt x="657" y="330"/>
                </a:lnTo>
                <a:lnTo>
                  <a:pt x="616" y="338"/>
                </a:lnTo>
                <a:lnTo>
                  <a:pt x="601" y="362"/>
                </a:lnTo>
                <a:lnTo>
                  <a:pt x="624" y="402"/>
                </a:lnTo>
                <a:lnTo>
                  <a:pt x="633" y="411"/>
                </a:lnTo>
                <a:lnTo>
                  <a:pt x="673" y="402"/>
                </a:lnTo>
                <a:lnTo>
                  <a:pt x="731" y="338"/>
                </a:lnTo>
                <a:lnTo>
                  <a:pt x="756" y="338"/>
                </a:lnTo>
                <a:lnTo>
                  <a:pt x="780" y="354"/>
                </a:lnTo>
                <a:lnTo>
                  <a:pt x="803" y="395"/>
                </a:lnTo>
                <a:lnTo>
                  <a:pt x="820" y="402"/>
                </a:lnTo>
                <a:lnTo>
                  <a:pt x="828" y="395"/>
                </a:lnTo>
                <a:lnTo>
                  <a:pt x="812" y="354"/>
                </a:lnTo>
                <a:lnTo>
                  <a:pt x="820" y="330"/>
                </a:lnTo>
                <a:lnTo>
                  <a:pt x="837" y="322"/>
                </a:lnTo>
                <a:lnTo>
                  <a:pt x="862" y="330"/>
                </a:lnTo>
                <a:lnTo>
                  <a:pt x="877" y="354"/>
                </a:lnTo>
                <a:lnTo>
                  <a:pt x="885" y="436"/>
                </a:lnTo>
                <a:lnTo>
                  <a:pt x="933" y="563"/>
                </a:lnTo>
                <a:lnTo>
                  <a:pt x="950" y="581"/>
                </a:lnTo>
                <a:lnTo>
                  <a:pt x="984" y="581"/>
                </a:lnTo>
                <a:lnTo>
                  <a:pt x="1047" y="638"/>
                </a:lnTo>
                <a:lnTo>
                  <a:pt x="992" y="645"/>
                </a:lnTo>
                <a:lnTo>
                  <a:pt x="984" y="710"/>
                </a:lnTo>
                <a:lnTo>
                  <a:pt x="919" y="719"/>
                </a:lnTo>
                <a:lnTo>
                  <a:pt x="803" y="832"/>
                </a:lnTo>
                <a:lnTo>
                  <a:pt x="739" y="847"/>
                </a:lnTo>
                <a:lnTo>
                  <a:pt x="716" y="870"/>
                </a:lnTo>
                <a:lnTo>
                  <a:pt x="657" y="823"/>
                </a:lnTo>
                <a:lnTo>
                  <a:pt x="609" y="870"/>
                </a:lnTo>
                <a:lnTo>
                  <a:pt x="545" y="870"/>
                </a:lnTo>
                <a:lnTo>
                  <a:pt x="495" y="838"/>
                </a:lnTo>
                <a:lnTo>
                  <a:pt x="421" y="832"/>
                </a:lnTo>
                <a:lnTo>
                  <a:pt x="300" y="889"/>
                </a:lnTo>
                <a:lnTo>
                  <a:pt x="121" y="881"/>
                </a:lnTo>
                <a:lnTo>
                  <a:pt x="89" y="862"/>
                </a:lnTo>
                <a:lnTo>
                  <a:pt x="72" y="832"/>
                </a:lnTo>
                <a:lnTo>
                  <a:pt x="96" y="661"/>
                </a:lnTo>
                <a:lnTo>
                  <a:pt x="89" y="612"/>
                </a:lnTo>
                <a:lnTo>
                  <a:pt x="65" y="563"/>
                </a:lnTo>
                <a:lnTo>
                  <a:pt x="72" y="540"/>
                </a:lnTo>
                <a:lnTo>
                  <a:pt x="106" y="532"/>
                </a:lnTo>
                <a:lnTo>
                  <a:pt x="72" y="386"/>
                </a:lnTo>
                <a:lnTo>
                  <a:pt x="56" y="362"/>
                </a:lnTo>
                <a:lnTo>
                  <a:pt x="0" y="348"/>
                </a:lnTo>
                <a:close/>
              </a:path>
            </a:pathLst>
          </a:custGeom>
          <a:solidFill>
            <a:schemeClr val="bg1">
              <a:lumMod val="85000"/>
            </a:schemeClr>
          </a:solidFill>
          <a:ln w="12700" cap="flat" cmpd="sng">
            <a:solidFill>
              <a:schemeClr val="bg1"/>
            </a:solidFill>
            <a:prstDash val="solid"/>
            <a:round/>
            <a:headEnd type="none" w="med" len="med"/>
            <a:tailEnd type="none" w="med" len="med"/>
          </a:ln>
        </p:spPr>
        <p:txBody>
          <a:bodyPr lIns="42203" rIns="42203"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2" b="0" i="0" u="none" strike="noStrike" kern="1200" cap="none" spc="0" normalizeH="0" baseline="0" noProof="0">
              <a:ln>
                <a:noFill/>
              </a:ln>
              <a:solidFill>
                <a:srgbClr val="000000"/>
              </a:solidFill>
              <a:effectLst/>
              <a:uLnTx/>
              <a:uFillTx/>
              <a:latin typeface="Arial"/>
              <a:ea typeface="+mn-ea"/>
              <a:cs typeface="+mn-cs"/>
            </a:endParaRPr>
          </a:p>
        </p:txBody>
      </p:sp>
      <p:sp>
        <p:nvSpPr>
          <p:cNvPr id="170" name="Freeform 43"/>
          <p:cNvSpPr>
            <a:spLocks/>
          </p:cNvSpPr>
          <p:nvPr/>
        </p:nvSpPr>
        <p:spPr bwMode="auto">
          <a:xfrm>
            <a:off x="7277108" y="4693028"/>
            <a:ext cx="479647" cy="364464"/>
          </a:xfrm>
          <a:custGeom>
            <a:avLst/>
            <a:gdLst>
              <a:gd name="T0" fmla="*/ 0 w 1080"/>
              <a:gd name="T1" fmla="*/ 2147483646 h 842"/>
              <a:gd name="T2" fmla="*/ 2147483646 w 1080"/>
              <a:gd name="T3" fmla="*/ 2147483646 h 842"/>
              <a:gd name="T4" fmla="*/ 2147483646 w 1080"/>
              <a:gd name="T5" fmla="*/ 2147483646 h 842"/>
              <a:gd name="T6" fmla="*/ 2147483646 w 1080"/>
              <a:gd name="T7" fmla="*/ 2147483646 h 842"/>
              <a:gd name="T8" fmla="*/ 2147483646 w 1080"/>
              <a:gd name="T9" fmla="*/ 2147483646 h 842"/>
              <a:gd name="T10" fmla="*/ 2147483646 w 1080"/>
              <a:gd name="T11" fmla="*/ 2147483646 h 842"/>
              <a:gd name="T12" fmla="*/ 2147483646 w 1080"/>
              <a:gd name="T13" fmla="*/ 2147483646 h 842"/>
              <a:gd name="T14" fmla="*/ 2147483646 w 1080"/>
              <a:gd name="T15" fmla="*/ 2147483646 h 842"/>
              <a:gd name="T16" fmla="*/ 2147483646 w 1080"/>
              <a:gd name="T17" fmla="*/ 2147483646 h 842"/>
              <a:gd name="T18" fmla="*/ 2147483646 w 1080"/>
              <a:gd name="T19" fmla="*/ 2147483646 h 842"/>
              <a:gd name="T20" fmla="*/ 2147483646 w 1080"/>
              <a:gd name="T21" fmla="*/ 2147483646 h 842"/>
              <a:gd name="T22" fmla="*/ 2147483646 w 1080"/>
              <a:gd name="T23" fmla="*/ 2147483646 h 842"/>
              <a:gd name="T24" fmla="*/ 2147483646 w 1080"/>
              <a:gd name="T25" fmla="*/ 2147483646 h 842"/>
              <a:gd name="T26" fmla="*/ 2147483646 w 1080"/>
              <a:gd name="T27" fmla="*/ 2147483646 h 842"/>
              <a:gd name="T28" fmla="*/ 2147483646 w 1080"/>
              <a:gd name="T29" fmla="*/ 2147483646 h 842"/>
              <a:gd name="T30" fmla="*/ 2147483646 w 1080"/>
              <a:gd name="T31" fmla="*/ 2147483646 h 842"/>
              <a:gd name="T32" fmla="*/ 2147483646 w 1080"/>
              <a:gd name="T33" fmla="*/ 2147483646 h 842"/>
              <a:gd name="T34" fmla="*/ 2147483646 w 1080"/>
              <a:gd name="T35" fmla="*/ 2147483646 h 842"/>
              <a:gd name="T36" fmla="*/ 2147483646 w 1080"/>
              <a:gd name="T37" fmla="*/ 2147483646 h 842"/>
              <a:gd name="T38" fmla="*/ 2147483646 w 1080"/>
              <a:gd name="T39" fmla="*/ 2147483646 h 842"/>
              <a:gd name="T40" fmla="*/ 2147483646 w 1080"/>
              <a:gd name="T41" fmla="*/ 2147483646 h 842"/>
              <a:gd name="T42" fmla="*/ 2147483646 w 1080"/>
              <a:gd name="T43" fmla="*/ 2147483646 h 842"/>
              <a:gd name="T44" fmla="*/ 2147483646 w 1080"/>
              <a:gd name="T45" fmla="*/ 2147483646 h 842"/>
              <a:gd name="T46" fmla="*/ 2147483646 w 1080"/>
              <a:gd name="T47" fmla="*/ 2147483646 h 842"/>
              <a:gd name="T48" fmla="*/ 2147483646 w 1080"/>
              <a:gd name="T49" fmla="*/ 2147483646 h 842"/>
              <a:gd name="T50" fmla="*/ 2147483646 w 1080"/>
              <a:gd name="T51" fmla="*/ 2147483646 h 842"/>
              <a:gd name="T52" fmla="*/ 2147483646 w 1080"/>
              <a:gd name="T53" fmla="*/ 2147483646 h 842"/>
              <a:gd name="T54" fmla="*/ 2147483646 w 1080"/>
              <a:gd name="T55" fmla="*/ 2147483646 h 842"/>
              <a:gd name="T56" fmla="*/ 2147483646 w 1080"/>
              <a:gd name="T57" fmla="*/ 2147483646 h 842"/>
              <a:gd name="T58" fmla="*/ 2147483646 w 1080"/>
              <a:gd name="T59" fmla="*/ 2147483646 h 842"/>
              <a:gd name="T60" fmla="*/ 2147483646 w 1080"/>
              <a:gd name="T61" fmla="*/ 2147483646 h 842"/>
              <a:gd name="T62" fmla="*/ 2147483646 w 1080"/>
              <a:gd name="T63" fmla="*/ 2147483646 h 842"/>
              <a:gd name="T64" fmla="*/ 2147483646 w 1080"/>
              <a:gd name="T65" fmla="*/ 2147483646 h 842"/>
              <a:gd name="T66" fmla="*/ 2147483646 w 1080"/>
              <a:gd name="T67" fmla="*/ 2147483646 h 842"/>
              <a:gd name="T68" fmla="*/ 2147483646 w 1080"/>
              <a:gd name="T69" fmla="*/ 2147483646 h 842"/>
              <a:gd name="T70" fmla="*/ 2147483646 w 1080"/>
              <a:gd name="T71" fmla="*/ 2147483646 h 842"/>
              <a:gd name="T72" fmla="*/ 2147483646 w 1080"/>
              <a:gd name="T73" fmla="*/ 2147483646 h 842"/>
              <a:gd name="T74" fmla="*/ 2147483646 w 1080"/>
              <a:gd name="T75" fmla="*/ 2147483646 h 842"/>
              <a:gd name="T76" fmla="*/ 2147483646 w 1080"/>
              <a:gd name="T77" fmla="*/ 2147483646 h 842"/>
              <a:gd name="T78" fmla="*/ 2147483646 w 1080"/>
              <a:gd name="T79" fmla="*/ 2147483646 h 842"/>
              <a:gd name="T80" fmla="*/ 2147483646 w 1080"/>
              <a:gd name="T81" fmla="*/ 2147483646 h 842"/>
              <a:gd name="T82" fmla="*/ 2147483646 w 1080"/>
              <a:gd name="T83" fmla="*/ 2147483646 h 842"/>
              <a:gd name="T84" fmla="*/ 2147483646 w 1080"/>
              <a:gd name="T85" fmla="*/ 2147483646 h 842"/>
              <a:gd name="T86" fmla="*/ 2147483646 w 1080"/>
              <a:gd name="T87" fmla="*/ 2147483646 h 842"/>
              <a:gd name="T88" fmla="*/ 2147483646 w 1080"/>
              <a:gd name="T89" fmla="*/ 2147483646 h 842"/>
              <a:gd name="T90" fmla="*/ 2147483646 w 1080"/>
              <a:gd name="T91" fmla="*/ 2147483646 h 842"/>
              <a:gd name="T92" fmla="*/ 2147483646 w 1080"/>
              <a:gd name="T93" fmla="*/ 2147483646 h 842"/>
              <a:gd name="T94" fmla="*/ 2147483646 w 1080"/>
              <a:gd name="T95" fmla="*/ 2147483646 h 842"/>
              <a:gd name="T96" fmla="*/ 2147483646 w 1080"/>
              <a:gd name="T97" fmla="*/ 2147483646 h 842"/>
              <a:gd name="T98" fmla="*/ 2147483646 w 1080"/>
              <a:gd name="T99" fmla="*/ 2147483646 h 842"/>
              <a:gd name="T100" fmla="*/ 2147483646 w 1080"/>
              <a:gd name="T101" fmla="*/ 2147483646 h 842"/>
              <a:gd name="T102" fmla="*/ 2147483646 w 1080"/>
              <a:gd name="T103" fmla="*/ 2147483646 h 842"/>
              <a:gd name="T104" fmla="*/ 2147483646 w 1080"/>
              <a:gd name="T105" fmla="*/ 2147483646 h 842"/>
              <a:gd name="T106" fmla="*/ 2147483646 w 1080"/>
              <a:gd name="T107" fmla="*/ 2147483646 h 842"/>
              <a:gd name="T108" fmla="*/ 2147483646 w 1080"/>
              <a:gd name="T109" fmla="*/ 2147483646 h 842"/>
              <a:gd name="T110" fmla="*/ 2147483646 w 1080"/>
              <a:gd name="T111" fmla="*/ 2147483646 h 842"/>
              <a:gd name="T112" fmla="*/ 2147483646 w 1080"/>
              <a:gd name="T113" fmla="*/ 2147483646 h 842"/>
              <a:gd name="T114" fmla="*/ 2147483646 w 1080"/>
              <a:gd name="T115" fmla="*/ 2147483646 h 842"/>
              <a:gd name="T116" fmla="*/ 2147483646 w 1080"/>
              <a:gd name="T117" fmla="*/ 0 h 842"/>
              <a:gd name="T118" fmla="*/ 2147483646 w 1080"/>
              <a:gd name="T119" fmla="*/ 2147483646 h 842"/>
              <a:gd name="T120" fmla="*/ 2147483646 w 1080"/>
              <a:gd name="T121" fmla="*/ 2147483646 h 842"/>
              <a:gd name="T122" fmla="*/ 0 w 1080"/>
              <a:gd name="T123" fmla="*/ 2147483646 h 84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080"/>
              <a:gd name="T187" fmla="*/ 0 h 842"/>
              <a:gd name="T188" fmla="*/ 1080 w 1080"/>
              <a:gd name="T189" fmla="*/ 842 h 84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080" h="842">
                <a:moveTo>
                  <a:pt x="0" y="147"/>
                </a:moveTo>
                <a:lnTo>
                  <a:pt x="16" y="194"/>
                </a:lnTo>
                <a:lnTo>
                  <a:pt x="65" y="261"/>
                </a:lnTo>
                <a:lnTo>
                  <a:pt x="65" y="381"/>
                </a:lnTo>
                <a:lnTo>
                  <a:pt x="39" y="421"/>
                </a:lnTo>
                <a:lnTo>
                  <a:pt x="48" y="453"/>
                </a:lnTo>
                <a:lnTo>
                  <a:pt x="130" y="510"/>
                </a:lnTo>
                <a:lnTo>
                  <a:pt x="130" y="552"/>
                </a:lnTo>
                <a:lnTo>
                  <a:pt x="163" y="615"/>
                </a:lnTo>
                <a:lnTo>
                  <a:pt x="186" y="703"/>
                </a:lnTo>
                <a:lnTo>
                  <a:pt x="179" y="760"/>
                </a:lnTo>
                <a:lnTo>
                  <a:pt x="186" y="793"/>
                </a:lnTo>
                <a:lnTo>
                  <a:pt x="236" y="784"/>
                </a:lnTo>
                <a:lnTo>
                  <a:pt x="260" y="824"/>
                </a:lnTo>
                <a:lnTo>
                  <a:pt x="326" y="842"/>
                </a:lnTo>
                <a:lnTo>
                  <a:pt x="382" y="816"/>
                </a:lnTo>
                <a:lnTo>
                  <a:pt x="407" y="793"/>
                </a:lnTo>
                <a:lnTo>
                  <a:pt x="414" y="696"/>
                </a:lnTo>
                <a:lnTo>
                  <a:pt x="496" y="632"/>
                </a:lnTo>
                <a:lnTo>
                  <a:pt x="529" y="632"/>
                </a:lnTo>
                <a:lnTo>
                  <a:pt x="553" y="615"/>
                </a:lnTo>
                <a:lnTo>
                  <a:pt x="553" y="574"/>
                </a:lnTo>
                <a:lnTo>
                  <a:pt x="584" y="583"/>
                </a:lnTo>
                <a:lnTo>
                  <a:pt x="610" y="574"/>
                </a:lnTo>
                <a:lnTo>
                  <a:pt x="602" y="544"/>
                </a:lnTo>
                <a:lnTo>
                  <a:pt x="641" y="533"/>
                </a:lnTo>
                <a:lnTo>
                  <a:pt x="667" y="500"/>
                </a:lnTo>
                <a:lnTo>
                  <a:pt x="693" y="493"/>
                </a:lnTo>
                <a:lnTo>
                  <a:pt x="723" y="510"/>
                </a:lnTo>
                <a:lnTo>
                  <a:pt x="755" y="493"/>
                </a:lnTo>
                <a:lnTo>
                  <a:pt x="795" y="510"/>
                </a:lnTo>
                <a:lnTo>
                  <a:pt x="845" y="510"/>
                </a:lnTo>
                <a:lnTo>
                  <a:pt x="895" y="525"/>
                </a:lnTo>
                <a:lnTo>
                  <a:pt x="934" y="583"/>
                </a:lnTo>
                <a:lnTo>
                  <a:pt x="966" y="615"/>
                </a:lnTo>
                <a:lnTo>
                  <a:pt x="985" y="615"/>
                </a:lnTo>
                <a:lnTo>
                  <a:pt x="993" y="533"/>
                </a:lnTo>
                <a:lnTo>
                  <a:pt x="1065" y="566"/>
                </a:lnTo>
                <a:lnTo>
                  <a:pt x="1080" y="525"/>
                </a:lnTo>
                <a:lnTo>
                  <a:pt x="1065" y="476"/>
                </a:lnTo>
                <a:lnTo>
                  <a:pt x="1075" y="445"/>
                </a:lnTo>
                <a:lnTo>
                  <a:pt x="1065" y="381"/>
                </a:lnTo>
                <a:lnTo>
                  <a:pt x="1041" y="340"/>
                </a:lnTo>
                <a:lnTo>
                  <a:pt x="1048" y="299"/>
                </a:lnTo>
                <a:lnTo>
                  <a:pt x="985" y="261"/>
                </a:lnTo>
                <a:lnTo>
                  <a:pt x="872" y="122"/>
                </a:lnTo>
                <a:lnTo>
                  <a:pt x="845" y="106"/>
                </a:lnTo>
                <a:lnTo>
                  <a:pt x="804" y="130"/>
                </a:lnTo>
                <a:lnTo>
                  <a:pt x="795" y="162"/>
                </a:lnTo>
                <a:lnTo>
                  <a:pt x="740" y="162"/>
                </a:lnTo>
                <a:lnTo>
                  <a:pt x="641" y="194"/>
                </a:lnTo>
                <a:lnTo>
                  <a:pt x="560" y="155"/>
                </a:lnTo>
                <a:lnTo>
                  <a:pt x="529" y="106"/>
                </a:lnTo>
                <a:lnTo>
                  <a:pt x="470" y="90"/>
                </a:lnTo>
                <a:lnTo>
                  <a:pt x="489" y="49"/>
                </a:lnTo>
                <a:lnTo>
                  <a:pt x="455" y="34"/>
                </a:lnTo>
                <a:lnTo>
                  <a:pt x="407" y="16"/>
                </a:lnTo>
                <a:lnTo>
                  <a:pt x="373" y="24"/>
                </a:lnTo>
                <a:lnTo>
                  <a:pt x="333" y="0"/>
                </a:lnTo>
                <a:lnTo>
                  <a:pt x="163" y="9"/>
                </a:lnTo>
                <a:lnTo>
                  <a:pt x="90" y="40"/>
                </a:lnTo>
                <a:lnTo>
                  <a:pt x="0" y="147"/>
                </a:lnTo>
                <a:close/>
              </a:path>
            </a:pathLst>
          </a:custGeom>
          <a:solidFill>
            <a:schemeClr val="bg1">
              <a:lumMod val="85000"/>
            </a:schemeClr>
          </a:solidFill>
          <a:ln w="12700" cap="flat" cmpd="sng">
            <a:solidFill>
              <a:schemeClr val="bg1"/>
            </a:solidFill>
            <a:prstDash val="solid"/>
            <a:round/>
            <a:headEnd type="none" w="med" len="med"/>
            <a:tailEnd type="none" w="med" len="med"/>
          </a:ln>
        </p:spPr>
        <p:txBody>
          <a:bodyPr lIns="42203" rIns="42203"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2" b="0" i="0" u="none" strike="noStrike" kern="1200" cap="none" spc="0" normalizeH="0" baseline="0" noProof="0">
              <a:ln>
                <a:noFill/>
              </a:ln>
              <a:solidFill>
                <a:srgbClr val="000000"/>
              </a:solidFill>
              <a:effectLst/>
              <a:uLnTx/>
              <a:uFillTx/>
              <a:latin typeface="Arial"/>
              <a:ea typeface="+mn-ea"/>
              <a:cs typeface="+mn-cs"/>
            </a:endParaRPr>
          </a:p>
        </p:txBody>
      </p:sp>
      <p:sp>
        <p:nvSpPr>
          <p:cNvPr id="171" name="Freeform 44"/>
          <p:cNvSpPr>
            <a:spLocks/>
          </p:cNvSpPr>
          <p:nvPr/>
        </p:nvSpPr>
        <p:spPr bwMode="auto">
          <a:xfrm>
            <a:off x="7446699" y="5274554"/>
            <a:ext cx="479647" cy="437155"/>
          </a:xfrm>
          <a:custGeom>
            <a:avLst/>
            <a:gdLst>
              <a:gd name="T0" fmla="*/ 0 w 1080"/>
              <a:gd name="T1" fmla="*/ 2147483646 h 1011"/>
              <a:gd name="T2" fmla="*/ 2147483646 w 1080"/>
              <a:gd name="T3" fmla="*/ 2147483646 h 1011"/>
              <a:gd name="T4" fmla="*/ 2147483646 w 1080"/>
              <a:gd name="T5" fmla="*/ 2147483646 h 1011"/>
              <a:gd name="T6" fmla="*/ 2147483646 w 1080"/>
              <a:gd name="T7" fmla="*/ 2147483646 h 1011"/>
              <a:gd name="T8" fmla="*/ 2147483646 w 1080"/>
              <a:gd name="T9" fmla="*/ 2147483646 h 1011"/>
              <a:gd name="T10" fmla="*/ 2147483646 w 1080"/>
              <a:gd name="T11" fmla="*/ 2147483646 h 1011"/>
              <a:gd name="T12" fmla="*/ 2147483646 w 1080"/>
              <a:gd name="T13" fmla="*/ 2147483646 h 1011"/>
              <a:gd name="T14" fmla="*/ 2147483646 w 1080"/>
              <a:gd name="T15" fmla="*/ 2147483646 h 1011"/>
              <a:gd name="T16" fmla="*/ 2147483646 w 1080"/>
              <a:gd name="T17" fmla="*/ 2147483646 h 1011"/>
              <a:gd name="T18" fmla="*/ 2147483646 w 1080"/>
              <a:gd name="T19" fmla="*/ 0 h 1011"/>
              <a:gd name="T20" fmla="*/ 2147483646 w 1080"/>
              <a:gd name="T21" fmla="*/ 2147483646 h 1011"/>
              <a:gd name="T22" fmla="*/ 2147483646 w 1080"/>
              <a:gd name="T23" fmla="*/ 2147483646 h 1011"/>
              <a:gd name="T24" fmla="*/ 2147483646 w 1080"/>
              <a:gd name="T25" fmla="*/ 2147483646 h 1011"/>
              <a:gd name="T26" fmla="*/ 2147483646 w 1080"/>
              <a:gd name="T27" fmla="*/ 2147483646 h 1011"/>
              <a:gd name="T28" fmla="*/ 2147483646 w 1080"/>
              <a:gd name="T29" fmla="*/ 2147483646 h 1011"/>
              <a:gd name="T30" fmla="*/ 2147483646 w 1080"/>
              <a:gd name="T31" fmla="*/ 2147483646 h 1011"/>
              <a:gd name="T32" fmla="*/ 2147483646 w 1080"/>
              <a:gd name="T33" fmla="*/ 2147483646 h 1011"/>
              <a:gd name="T34" fmla="*/ 2147483646 w 1080"/>
              <a:gd name="T35" fmla="*/ 2147483646 h 1011"/>
              <a:gd name="T36" fmla="*/ 2147483646 w 1080"/>
              <a:gd name="T37" fmla="*/ 2147483646 h 1011"/>
              <a:gd name="T38" fmla="*/ 2147483646 w 1080"/>
              <a:gd name="T39" fmla="*/ 2147483646 h 1011"/>
              <a:gd name="T40" fmla="*/ 2147483646 w 1080"/>
              <a:gd name="T41" fmla="*/ 2147483646 h 1011"/>
              <a:gd name="T42" fmla="*/ 2147483646 w 1080"/>
              <a:gd name="T43" fmla="*/ 2147483646 h 1011"/>
              <a:gd name="T44" fmla="*/ 2147483646 w 1080"/>
              <a:gd name="T45" fmla="*/ 2147483646 h 1011"/>
              <a:gd name="T46" fmla="*/ 2147483646 w 1080"/>
              <a:gd name="T47" fmla="*/ 2147483646 h 1011"/>
              <a:gd name="T48" fmla="*/ 2147483646 w 1080"/>
              <a:gd name="T49" fmla="*/ 2147483646 h 1011"/>
              <a:gd name="T50" fmla="*/ 2147483646 w 1080"/>
              <a:gd name="T51" fmla="*/ 2147483646 h 1011"/>
              <a:gd name="T52" fmla="*/ 2147483646 w 1080"/>
              <a:gd name="T53" fmla="*/ 2147483646 h 1011"/>
              <a:gd name="T54" fmla="*/ 2147483646 w 1080"/>
              <a:gd name="T55" fmla="*/ 2147483646 h 1011"/>
              <a:gd name="T56" fmla="*/ 2147483646 w 1080"/>
              <a:gd name="T57" fmla="*/ 2147483646 h 1011"/>
              <a:gd name="T58" fmla="*/ 2147483646 w 1080"/>
              <a:gd name="T59" fmla="*/ 2147483646 h 1011"/>
              <a:gd name="T60" fmla="*/ 2147483646 w 1080"/>
              <a:gd name="T61" fmla="*/ 2147483646 h 1011"/>
              <a:gd name="T62" fmla="*/ 2147483646 w 1080"/>
              <a:gd name="T63" fmla="*/ 2147483646 h 1011"/>
              <a:gd name="T64" fmla="*/ 2147483646 w 1080"/>
              <a:gd name="T65" fmla="*/ 2147483646 h 1011"/>
              <a:gd name="T66" fmla="*/ 2147483646 w 1080"/>
              <a:gd name="T67" fmla="*/ 2147483646 h 1011"/>
              <a:gd name="T68" fmla="*/ 2147483646 w 1080"/>
              <a:gd name="T69" fmla="*/ 2147483646 h 101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80"/>
              <a:gd name="T106" fmla="*/ 0 h 1011"/>
              <a:gd name="T107" fmla="*/ 1080 w 1080"/>
              <a:gd name="T108" fmla="*/ 1011 h 101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80" h="1011">
                <a:moveTo>
                  <a:pt x="0" y="379"/>
                </a:moveTo>
                <a:lnTo>
                  <a:pt x="0" y="323"/>
                </a:lnTo>
                <a:lnTo>
                  <a:pt x="32" y="275"/>
                </a:lnTo>
                <a:lnTo>
                  <a:pt x="8" y="186"/>
                </a:lnTo>
                <a:lnTo>
                  <a:pt x="40" y="122"/>
                </a:lnTo>
                <a:lnTo>
                  <a:pt x="73" y="106"/>
                </a:lnTo>
                <a:lnTo>
                  <a:pt x="202" y="81"/>
                </a:lnTo>
                <a:lnTo>
                  <a:pt x="244" y="122"/>
                </a:lnTo>
                <a:lnTo>
                  <a:pt x="269" y="130"/>
                </a:lnTo>
                <a:lnTo>
                  <a:pt x="285" y="113"/>
                </a:lnTo>
                <a:lnTo>
                  <a:pt x="311" y="113"/>
                </a:lnTo>
                <a:lnTo>
                  <a:pt x="399" y="146"/>
                </a:lnTo>
                <a:lnTo>
                  <a:pt x="422" y="139"/>
                </a:lnTo>
                <a:lnTo>
                  <a:pt x="422" y="89"/>
                </a:lnTo>
                <a:lnTo>
                  <a:pt x="463" y="113"/>
                </a:lnTo>
                <a:lnTo>
                  <a:pt x="520" y="106"/>
                </a:lnTo>
                <a:lnTo>
                  <a:pt x="584" y="113"/>
                </a:lnTo>
                <a:lnTo>
                  <a:pt x="634" y="66"/>
                </a:lnTo>
                <a:lnTo>
                  <a:pt x="705" y="41"/>
                </a:lnTo>
                <a:lnTo>
                  <a:pt x="756" y="0"/>
                </a:lnTo>
                <a:lnTo>
                  <a:pt x="806" y="56"/>
                </a:lnTo>
                <a:lnTo>
                  <a:pt x="935" y="89"/>
                </a:lnTo>
                <a:lnTo>
                  <a:pt x="919" y="186"/>
                </a:lnTo>
                <a:lnTo>
                  <a:pt x="893" y="243"/>
                </a:lnTo>
                <a:lnTo>
                  <a:pt x="902" y="298"/>
                </a:lnTo>
                <a:lnTo>
                  <a:pt x="919" y="331"/>
                </a:lnTo>
                <a:lnTo>
                  <a:pt x="1049" y="340"/>
                </a:lnTo>
                <a:lnTo>
                  <a:pt x="1080" y="357"/>
                </a:lnTo>
                <a:lnTo>
                  <a:pt x="1080" y="437"/>
                </a:lnTo>
                <a:lnTo>
                  <a:pt x="1065" y="445"/>
                </a:lnTo>
                <a:lnTo>
                  <a:pt x="1080" y="509"/>
                </a:lnTo>
                <a:lnTo>
                  <a:pt x="1065" y="551"/>
                </a:lnTo>
                <a:lnTo>
                  <a:pt x="1040" y="558"/>
                </a:lnTo>
                <a:lnTo>
                  <a:pt x="1025" y="542"/>
                </a:lnTo>
                <a:lnTo>
                  <a:pt x="1000" y="509"/>
                </a:lnTo>
                <a:lnTo>
                  <a:pt x="958" y="492"/>
                </a:lnTo>
                <a:lnTo>
                  <a:pt x="919" y="509"/>
                </a:lnTo>
                <a:lnTo>
                  <a:pt x="869" y="501"/>
                </a:lnTo>
                <a:lnTo>
                  <a:pt x="814" y="542"/>
                </a:lnTo>
                <a:lnTo>
                  <a:pt x="806" y="598"/>
                </a:lnTo>
                <a:lnTo>
                  <a:pt x="780" y="607"/>
                </a:lnTo>
                <a:lnTo>
                  <a:pt x="780" y="712"/>
                </a:lnTo>
                <a:lnTo>
                  <a:pt x="756" y="776"/>
                </a:lnTo>
                <a:lnTo>
                  <a:pt x="683" y="808"/>
                </a:lnTo>
                <a:lnTo>
                  <a:pt x="666" y="759"/>
                </a:lnTo>
                <a:lnTo>
                  <a:pt x="634" y="743"/>
                </a:lnTo>
                <a:lnTo>
                  <a:pt x="552" y="816"/>
                </a:lnTo>
                <a:lnTo>
                  <a:pt x="504" y="825"/>
                </a:lnTo>
                <a:lnTo>
                  <a:pt x="472" y="808"/>
                </a:lnTo>
                <a:lnTo>
                  <a:pt x="413" y="882"/>
                </a:lnTo>
                <a:lnTo>
                  <a:pt x="341" y="931"/>
                </a:lnTo>
                <a:lnTo>
                  <a:pt x="326" y="962"/>
                </a:lnTo>
                <a:lnTo>
                  <a:pt x="292" y="985"/>
                </a:lnTo>
                <a:lnTo>
                  <a:pt x="277" y="1011"/>
                </a:lnTo>
                <a:lnTo>
                  <a:pt x="228" y="993"/>
                </a:lnTo>
                <a:lnTo>
                  <a:pt x="171" y="953"/>
                </a:lnTo>
                <a:lnTo>
                  <a:pt x="228" y="890"/>
                </a:lnTo>
                <a:lnTo>
                  <a:pt x="244" y="841"/>
                </a:lnTo>
                <a:lnTo>
                  <a:pt x="210" y="751"/>
                </a:lnTo>
                <a:lnTo>
                  <a:pt x="171" y="743"/>
                </a:lnTo>
                <a:lnTo>
                  <a:pt x="147" y="729"/>
                </a:lnTo>
                <a:lnTo>
                  <a:pt x="147" y="670"/>
                </a:lnTo>
                <a:lnTo>
                  <a:pt x="130" y="654"/>
                </a:lnTo>
                <a:lnTo>
                  <a:pt x="73" y="670"/>
                </a:lnTo>
                <a:lnTo>
                  <a:pt x="48" y="662"/>
                </a:lnTo>
                <a:lnTo>
                  <a:pt x="40" y="591"/>
                </a:lnTo>
                <a:lnTo>
                  <a:pt x="48" y="558"/>
                </a:lnTo>
                <a:lnTo>
                  <a:pt x="73" y="581"/>
                </a:lnTo>
                <a:lnTo>
                  <a:pt x="107" y="509"/>
                </a:lnTo>
                <a:lnTo>
                  <a:pt x="58" y="404"/>
                </a:lnTo>
                <a:lnTo>
                  <a:pt x="0" y="379"/>
                </a:lnTo>
                <a:close/>
              </a:path>
            </a:pathLst>
          </a:custGeom>
          <a:solidFill>
            <a:schemeClr val="bg1">
              <a:lumMod val="85000"/>
            </a:schemeClr>
          </a:solidFill>
          <a:ln w="12700" cap="flat" cmpd="sng">
            <a:solidFill>
              <a:schemeClr val="bg1"/>
            </a:solidFill>
            <a:prstDash val="solid"/>
            <a:round/>
            <a:headEnd type="none" w="med" len="med"/>
            <a:tailEnd type="none" w="med" len="med"/>
          </a:ln>
        </p:spPr>
        <p:txBody>
          <a:bodyPr lIns="42203" rIns="42203"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2" b="0" i="0" u="none" strike="noStrike" kern="1200" cap="none" spc="0" normalizeH="0" baseline="0" noProof="0">
              <a:ln>
                <a:noFill/>
              </a:ln>
              <a:solidFill>
                <a:srgbClr val="000000"/>
              </a:solidFill>
              <a:effectLst/>
              <a:uLnTx/>
              <a:uFillTx/>
              <a:latin typeface="Arial"/>
              <a:ea typeface="+mn-ea"/>
              <a:cs typeface="+mn-cs"/>
            </a:endParaRPr>
          </a:p>
        </p:txBody>
      </p:sp>
      <p:sp>
        <p:nvSpPr>
          <p:cNvPr id="172" name="Freeform 45"/>
          <p:cNvSpPr>
            <a:spLocks/>
          </p:cNvSpPr>
          <p:nvPr/>
        </p:nvSpPr>
        <p:spPr bwMode="auto">
          <a:xfrm>
            <a:off x="6934603" y="5245274"/>
            <a:ext cx="568883" cy="367492"/>
          </a:xfrm>
          <a:custGeom>
            <a:avLst/>
            <a:gdLst>
              <a:gd name="T0" fmla="*/ 2147483646 w 1286"/>
              <a:gd name="T1" fmla="*/ 2147483646 h 849"/>
              <a:gd name="T2" fmla="*/ 2147483646 w 1286"/>
              <a:gd name="T3" fmla="*/ 2147483646 h 849"/>
              <a:gd name="T4" fmla="*/ 2147483646 w 1286"/>
              <a:gd name="T5" fmla="*/ 2147483646 h 849"/>
              <a:gd name="T6" fmla="*/ 2147483646 w 1286"/>
              <a:gd name="T7" fmla="*/ 2147483646 h 849"/>
              <a:gd name="T8" fmla="*/ 2147483646 w 1286"/>
              <a:gd name="T9" fmla="*/ 2147483646 h 849"/>
              <a:gd name="T10" fmla="*/ 2147483646 w 1286"/>
              <a:gd name="T11" fmla="*/ 0 h 849"/>
              <a:gd name="T12" fmla="*/ 2147483646 w 1286"/>
              <a:gd name="T13" fmla="*/ 2147483646 h 849"/>
              <a:gd name="T14" fmla="*/ 2147483646 w 1286"/>
              <a:gd name="T15" fmla="*/ 2147483646 h 849"/>
              <a:gd name="T16" fmla="*/ 2147483646 w 1286"/>
              <a:gd name="T17" fmla="*/ 2147483646 h 849"/>
              <a:gd name="T18" fmla="*/ 2147483646 w 1286"/>
              <a:gd name="T19" fmla="*/ 2147483646 h 849"/>
              <a:gd name="T20" fmla="*/ 2147483646 w 1286"/>
              <a:gd name="T21" fmla="*/ 2147483646 h 849"/>
              <a:gd name="T22" fmla="*/ 2147483646 w 1286"/>
              <a:gd name="T23" fmla="*/ 2147483646 h 849"/>
              <a:gd name="T24" fmla="*/ 2147483646 w 1286"/>
              <a:gd name="T25" fmla="*/ 2147483646 h 849"/>
              <a:gd name="T26" fmla="*/ 2147483646 w 1286"/>
              <a:gd name="T27" fmla="*/ 2147483646 h 849"/>
              <a:gd name="T28" fmla="*/ 2147483646 w 1286"/>
              <a:gd name="T29" fmla="*/ 2147483646 h 849"/>
              <a:gd name="T30" fmla="*/ 2147483646 w 1286"/>
              <a:gd name="T31" fmla="*/ 2147483646 h 849"/>
              <a:gd name="T32" fmla="*/ 2147483646 w 1286"/>
              <a:gd name="T33" fmla="*/ 2147483646 h 849"/>
              <a:gd name="T34" fmla="*/ 2147483646 w 1286"/>
              <a:gd name="T35" fmla="*/ 2147483646 h 849"/>
              <a:gd name="T36" fmla="*/ 2147483646 w 1286"/>
              <a:gd name="T37" fmla="*/ 2147483646 h 849"/>
              <a:gd name="T38" fmla="*/ 2147483646 w 1286"/>
              <a:gd name="T39" fmla="*/ 2147483646 h 849"/>
              <a:gd name="T40" fmla="*/ 2147483646 w 1286"/>
              <a:gd name="T41" fmla="*/ 2147483646 h 849"/>
              <a:gd name="T42" fmla="*/ 2147483646 w 1286"/>
              <a:gd name="T43" fmla="*/ 2147483646 h 849"/>
              <a:gd name="T44" fmla="*/ 2147483646 w 1286"/>
              <a:gd name="T45" fmla="*/ 2147483646 h 849"/>
              <a:gd name="T46" fmla="*/ 2147483646 w 1286"/>
              <a:gd name="T47" fmla="*/ 2147483646 h 849"/>
              <a:gd name="T48" fmla="*/ 2147483646 w 1286"/>
              <a:gd name="T49" fmla="*/ 2147483646 h 849"/>
              <a:gd name="T50" fmla="*/ 2147483646 w 1286"/>
              <a:gd name="T51" fmla="*/ 2147483646 h 849"/>
              <a:gd name="T52" fmla="*/ 2147483646 w 1286"/>
              <a:gd name="T53" fmla="*/ 2147483646 h 849"/>
              <a:gd name="T54" fmla="*/ 2147483646 w 1286"/>
              <a:gd name="T55" fmla="*/ 2147483646 h 849"/>
              <a:gd name="T56" fmla="*/ 2147483646 w 1286"/>
              <a:gd name="T57" fmla="*/ 2147483646 h 849"/>
              <a:gd name="T58" fmla="*/ 2147483646 w 1286"/>
              <a:gd name="T59" fmla="*/ 2147483646 h 849"/>
              <a:gd name="T60" fmla="*/ 2147483646 w 1286"/>
              <a:gd name="T61" fmla="*/ 2147483646 h 849"/>
              <a:gd name="T62" fmla="*/ 2147483646 w 1286"/>
              <a:gd name="T63" fmla="*/ 2147483646 h 849"/>
              <a:gd name="T64" fmla="*/ 2147483646 w 1286"/>
              <a:gd name="T65" fmla="*/ 2147483646 h 849"/>
              <a:gd name="T66" fmla="*/ 2147483646 w 1286"/>
              <a:gd name="T67" fmla="*/ 2147483646 h 849"/>
              <a:gd name="T68" fmla="*/ 2147483646 w 1286"/>
              <a:gd name="T69" fmla="*/ 2147483646 h 849"/>
              <a:gd name="T70" fmla="*/ 2147483646 w 1286"/>
              <a:gd name="T71" fmla="*/ 2147483646 h 849"/>
              <a:gd name="T72" fmla="*/ 2147483646 w 1286"/>
              <a:gd name="T73" fmla="*/ 2147483646 h 849"/>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286"/>
              <a:gd name="T112" fmla="*/ 0 h 849"/>
              <a:gd name="T113" fmla="*/ 1286 w 1286"/>
              <a:gd name="T114" fmla="*/ 849 h 849"/>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286" h="849">
                <a:moveTo>
                  <a:pt x="0" y="549"/>
                </a:moveTo>
                <a:lnTo>
                  <a:pt x="8" y="494"/>
                </a:lnTo>
                <a:lnTo>
                  <a:pt x="49" y="447"/>
                </a:lnTo>
                <a:lnTo>
                  <a:pt x="49" y="437"/>
                </a:lnTo>
                <a:lnTo>
                  <a:pt x="17" y="357"/>
                </a:lnTo>
                <a:lnTo>
                  <a:pt x="49" y="357"/>
                </a:lnTo>
                <a:lnTo>
                  <a:pt x="56" y="333"/>
                </a:lnTo>
                <a:lnTo>
                  <a:pt x="96" y="292"/>
                </a:lnTo>
                <a:lnTo>
                  <a:pt x="170" y="267"/>
                </a:lnTo>
                <a:lnTo>
                  <a:pt x="163" y="171"/>
                </a:lnTo>
                <a:lnTo>
                  <a:pt x="197" y="73"/>
                </a:lnTo>
                <a:lnTo>
                  <a:pt x="253" y="0"/>
                </a:lnTo>
                <a:lnTo>
                  <a:pt x="333" y="0"/>
                </a:lnTo>
                <a:lnTo>
                  <a:pt x="342" y="33"/>
                </a:lnTo>
                <a:lnTo>
                  <a:pt x="373" y="26"/>
                </a:lnTo>
                <a:lnTo>
                  <a:pt x="414" y="58"/>
                </a:lnTo>
                <a:lnTo>
                  <a:pt x="439" y="43"/>
                </a:lnTo>
                <a:lnTo>
                  <a:pt x="448" y="9"/>
                </a:lnTo>
                <a:lnTo>
                  <a:pt x="520" y="18"/>
                </a:lnTo>
                <a:lnTo>
                  <a:pt x="536" y="26"/>
                </a:lnTo>
                <a:lnTo>
                  <a:pt x="520" y="43"/>
                </a:lnTo>
                <a:lnTo>
                  <a:pt x="472" y="73"/>
                </a:lnTo>
                <a:lnTo>
                  <a:pt x="472" y="97"/>
                </a:lnTo>
                <a:lnTo>
                  <a:pt x="512" y="114"/>
                </a:lnTo>
                <a:lnTo>
                  <a:pt x="572" y="114"/>
                </a:lnTo>
                <a:lnTo>
                  <a:pt x="586" y="131"/>
                </a:lnTo>
                <a:lnTo>
                  <a:pt x="595" y="179"/>
                </a:lnTo>
                <a:lnTo>
                  <a:pt x="610" y="203"/>
                </a:lnTo>
                <a:lnTo>
                  <a:pt x="659" y="187"/>
                </a:lnTo>
                <a:lnTo>
                  <a:pt x="684" y="196"/>
                </a:lnTo>
                <a:lnTo>
                  <a:pt x="821" y="156"/>
                </a:lnTo>
                <a:lnTo>
                  <a:pt x="862" y="114"/>
                </a:lnTo>
                <a:lnTo>
                  <a:pt x="896" y="114"/>
                </a:lnTo>
                <a:lnTo>
                  <a:pt x="927" y="73"/>
                </a:lnTo>
                <a:lnTo>
                  <a:pt x="1007" y="66"/>
                </a:lnTo>
                <a:lnTo>
                  <a:pt x="1057" y="82"/>
                </a:lnTo>
                <a:lnTo>
                  <a:pt x="1147" y="82"/>
                </a:lnTo>
                <a:lnTo>
                  <a:pt x="1227" y="138"/>
                </a:lnTo>
                <a:lnTo>
                  <a:pt x="1252" y="196"/>
                </a:lnTo>
                <a:lnTo>
                  <a:pt x="1219" y="212"/>
                </a:lnTo>
                <a:lnTo>
                  <a:pt x="1187" y="276"/>
                </a:lnTo>
                <a:lnTo>
                  <a:pt x="1211" y="365"/>
                </a:lnTo>
                <a:lnTo>
                  <a:pt x="1179" y="413"/>
                </a:lnTo>
                <a:lnTo>
                  <a:pt x="1179" y="469"/>
                </a:lnTo>
                <a:lnTo>
                  <a:pt x="1237" y="494"/>
                </a:lnTo>
                <a:lnTo>
                  <a:pt x="1286" y="599"/>
                </a:lnTo>
                <a:lnTo>
                  <a:pt x="1252" y="671"/>
                </a:lnTo>
                <a:lnTo>
                  <a:pt x="1227" y="648"/>
                </a:lnTo>
                <a:lnTo>
                  <a:pt x="1219" y="681"/>
                </a:lnTo>
                <a:lnTo>
                  <a:pt x="1227" y="752"/>
                </a:lnTo>
                <a:lnTo>
                  <a:pt x="1219" y="777"/>
                </a:lnTo>
                <a:lnTo>
                  <a:pt x="1195" y="784"/>
                </a:lnTo>
                <a:lnTo>
                  <a:pt x="1147" y="777"/>
                </a:lnTo>
                <a:lnTo>
                  <a:pt x="1090" y="802"/>
                </a:lnTo>
                <a:lnTo>
                  <a:pt x="1049" y="777"/>
                </a:lnTo>
                <a:lnTo>
                  <a:pt x="999" y="794"/>
                </a:lnTo>
                <a:lnTo>
                  <a:pt x="943" y="769"/>
                </a:lnTo>
                <a:lnTo>
                  <a:pt x="887" y="784"/>
                </a:lnTo>
                <a:lnTo>
                  <a:pt x="871" y="819"/>
                </a:lnTo>
                <a:lnTo>
                  <a:pt x="829" y="810"/>
                </a:lnTo>
                <a:lnTo>
                  <a:pt x="781" y="777"/>
                </a:lnTo>
                <a:lnTo>
                  <a:pt x="757" y="825"/>
                </a:lnTo>
                <a:lnTo>
                  <a:pt x="674" y="810"/>
                </a:lnTo>
                <a:lnTo>
                  <a:pt x="610" y="849"/>
                </a:lnTo>
                <a:lnTo>
                  <a:pt x="488" y="841"/>
                </a:lnTo>
                <a:lnTo>
                  <a:pt x="423" y="825"/>
                </a:lnTo>
                <a:lnTo>
                  <a:pt x="407" y="825"/>
                </a:lnTo>
                <a:lnTo>
                  <a:pt x="399" y="841"/>
                </a:lnTo>
                <a:lnTo>
                  <a:pt x="342" y="833"/>
                </a:lnTo>
                <a:lnTo>
                  <a:pt x="269" y="794"/>
                </a:lnTo>
                <a:lnTo>
                  <a:pt x="253" y="760"/>
                </a:lnTo>
                <a:lnTo>
                  <a:pt x="197" y="744"/>
                </a:lnTo>
                <a:lnTo>
                  <a:pt x="147" y="688"/>
                </a:lnTo>
                <a:lnTo>
                  <a:pt x="25" y="607"/>
                </a:lnTo>
                <a:lnTo>
                  <a:pt x="0" y="549"/>
                </a:lnTo>
                <a:close/>
              </a:path>
            </a:pathLst>
          </a:custGeom>
          <a:solidFill>
            <a:schemeClr val="bg1">
              <a:lumMod val="85000"/>
            </a:schemeClr>
          </a:solidFill>
          <a:ln w="12700" cap="flat" cmpd="sng">
            <a:solidFill>
              <a:schemeClr val="bg1"/>
            </a:solidFill>
            <a:prstDash val="solid"/>
            <a:round/>
            <a:headEnd type="none" w="med" len="med"/>
            <a:tailEnd type="none" w="med" len="med"/>
          </a:ln>
        </p:spPr>
        <p:txBody>
          <a:bodyPr lIns="42203" rIns="42203"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2" b="0" i="0" u="none" strike="noStrike" kern="1200" cap="none" spc="0" normalizeH="0" baseline="0" noProof="0">
              <a:ln>
                <a:noFill/>
              </a:ln>
              <a:solidFill>
                <a:srgbClr val="000000"/>
              </a:solidFill>
              <a:effectLst/>
              <a:uLnTx/>
              <a:uFillTx/>
              <a:latin typeface="Arial"/>
              <a:ea typeface="+mn-ea"/>
              <a:cs typeface="+mn-cs"/>
            </a:endParaRPr>
          </a:p>
        </p:txBody>
      </p:sp>
      <p:sp>
        <p:nvSpPr>
          <p:cNvPr id="173" name="Freeform 46"/>
          <p:cNvSpPr>
            <a:spLocks/>
          </p:cNvSpPr>
          <p:nvPr/>
        </p:nvSpPr>
        <p:spPr bwMode="auto">
          <a:xfrm>
            <a:off x="7363547" y="4902015"/>
            <a:ext cx="507025" cy="441194"/>
          </a:xfrm>
          <a:custGeom>
            <a:avLst/>
            <a:gdLst>
              <a:gd name="T0" fmla="*/ 0 w 1139"/>
              <a:gd name="T1" fmla="*/ 2147483646 h 1019"/>
              <a:gd name="T2" fmla="*/ 2147483646 w 1139"/>
              <a:gd name="T3" fmla="*/ 2147483646 h 1019"/>
              <a:gd name="T4" fmla="*/ 2147483646 w 1139"/>
              <a:gd name="T5" fmla="*/ 2147483646 h 1019"/>
              <a:gd name="T6" fmla="*/ 2147483646 w 1139"/>
              <a:gd name="T7" fmla="*/ 2147483646 h 1019"/>
              <a:gd name="T8" fmla="*/ 2147483646 w 1139"/>
              <a:gd name="T9" fmla="*/ 2147483646 h 1019"/>
              <a:gd name="T10" fmla="*/ 2147483646 w 1139"/>
              <a:gd name="T11" fmla="*/ 2147483646 h 1019"/>
              <a:gd name="T12" fmla="*/ 2147483646 w 1139"/>
              <a:gd name="T13" fmla="*/ 2147483646 h 1019"/>
              <a:gd name="T14" fmla="*/ 2147483646 w 1139"/>
              <a:gd name="T15" fmla="*/ 2147483646 h 1019"/>
              <a:gd name="T16" fmla="*/ 2147483646 w 1139"/>
              <a:gd name="T17" fmla="*/ 2147483646 h 1019"/>
              <a:gd name="T18" fmla="*/ 2147483646 w 1139"/>
              <a:gd name="T19" fmla="*/ 2147483646 h 1019"/>
              <a:gd name="T20" fmla="*/ 2147483646 w 1139"/>
              <a:gd name="T21" fmla="*/ 2147483646 h 1019"/>
              <a:gd name="T22" fmla="*/ 2147483646 w 1139"/>
              <a:gd name="T23" fmla="*/ 2147483646 h 1019"/>
              <a:gd name="T24" fmla="*/ 2147483646 w 1139"/>
              <a:gd name="T25" fmla="*/ 2147483646 h 1019"/>
              <a:gd name="T26" fmla="*/ 2147483646 w 1139"/>
              <a:gd name="T27" fmla="*/ 2147483646 h 1019"/>
              <a:gd name="T28" fmla="*/ 2147483646 w 1139"/>
              <a:gd name="T29" fmla="*/ 2147483646 h 1019"/>
              <a:gd name="T30" fmla="*/ 2147483646 w 1139"/>
              <a:gd name="T31" fmla="*/ 2147483646 h 1019"/>
              <a:gd name="T32" fmla="*/ 2147483646 w 1139"/>
              <a:gd name="T33" fmla="*/ 2147483646 h 1019"/>
              <a:gd name="T34" fmla="*/ 2147483646 w 1139"/>
              <a:gd name="T35" fmla="*/ 2147483646 h 1019"/>
              <a:gd name="T36" fmla="*/ 2147483646 w 1139"/>
              <a:gd name="T37" fmla="*/ 2147483646 h 1019"/>
              <a:gd name="T38" fmla="*/ 2147483646 w 1139"/>
              <a:gd name="T39" fmla="*/ 2147483646 h 1019"/>
              <a:gd name="T40" fmla="*/ 2147483646 w 1139"/>
              <a:gd name="T41" fmla="*/ 2147483646 h 1019"/>
              <a:gd name="T42" fmla="*/ 2147483646 w 1139"/>
              <a:gd name="T43" fmla="*/ 2147483646 h 1019"/>
              <a:gd name="T44" fmla="*/ 2147483646 w 1139"/>
              <a:gd name="T45" fmla="*/ 2147483646 h 1019"/>
              <a:gd name="T46" fmla="*/ 2147483646 w 1139"/>
              <a:gd name="T47" fmla="*/ 2147483646 h 1019"/>
              <a:gd name="T48" fmla="*/ 2147483646 w 1139"/>
              <a:gd name="T49" fmla="*/ 2147483646 h 1019"/>
              <a:gd name="T50" fmla="*/ 2147483646 w 1139"/>
              <a:gd name="T51" fmla="*/ 2147483646 h 1019"/>
              <a:gd name="T52" fmla="*/ 2147483646 w 1139"/>
              <a:gd name="T53" fmla="*/ 2147483646 h 1019"/>
              <a:gd name="T54" fmla="*/ 2147483646 w 1139"/>
              <a:gd name="T55" fmla="*/ 2147483646 h 1019"/>
              <a:gd name="T56" fmla="*/ 2147483646 w 1139"/>
              <a:gd name="T57" fmla="*/ 2147483646 h 1019"/>
              <a:gd name="T58" fmla="*/ 2147483646 w 1139"/>
              <a:gd name="T59" fmla="*/ 2147483646 h 1019"/>
              <a:gd name="T60" fmla="*/ 2147483646 w 1139"/>
              <a:gd name="T61" fmla="*/ 2147483646 h 1019"/>
              <a:gd name="T62" fmla="*/ 2147483646 w 1139"/>
              <a:gd name="T63" fmla="*/ 2147483646 h 1019"/>
              <a:gd name="T64" fmla="*/ 2147483646 w 1139"/>
              <a:gd name="T65" fmla="*/ 2147483646 h 1019"/>
              <a:gd name="T66" fmla="*/ 2147483646 w 1139"/>
              <a:gd name="T67" fmla="*/ 2147483646 h 1019"/>
              <a:gd name="T68" fmla="*/ 2147483646 w 1139"/>
              <a:gd name="T69" fmla="*/ 2147483646 h 1019"/>
              <a:gd name="T70" fmla="*/ 2147483646 w 1139"/>
              <a:gd name="T71" fmla="*/ 2147483646 h 1019"/>
              <a:gd name="T72" fmla="*/ 2147483646 w 1139"/>
              <a:gd name="T73" fmla="*/ 2147483646 h 1019"/>
              <a:gd name="T74" fmla="*/ 2147483646 w 1139"/>
              <a:gd name="T75" fmla="*/ 2147483646 h 1019"/>
              <a:gd name="T76" fmla="*/ 2147483646 w 1139"/>
              <a:gd name="T77" fmla="*/ 2147483646 h 1019"/>
              <a:gd name="T78" fmla="*/ 2147483646 w 1139"/>
              <a:gd name="T79" fmla="*/ 2147483646 h 1019"/>
              <a:gd name="T80" fmla="*/ 2147483646 w 1139"/>
              <a:gd name="T81" fmla="*/ 0 h 1019"/>
              <a:gd name="T82" fmla="*/ 2147483646 w 1139"/>
              <a:gd name="T83" fmla="*/ 2147483646 h 1019"/>
              <a:gd name="T84" fmla="*/ 2147483646 w 1139"/>
              <a:gd name="T85" fmla="*/ 0 h 1019"/>
              <a:gd name="T86" fmla="*/ 2147483646 w 1139"/>
              <a:gd name="T87" fmla="*/ 2147483646 h 1019"/>
              <a:gd name="T88" fmla="*/ 2147483646 w 1139"/>
              <a:gd name="T89" fmla="*/ 2147483646 h 1019"/>
              <a:gd name="T90" fmla="*/ 2147483646 w 1139"/>
              <a:gd name="T91" fmla="*/ 2147483646 h 1019"/>
              <a:gd name="T92" fmla="*/ 2147483646 w 1139"/>
              <a:gd name="T93" fmla="*/ 2147483646 h 1019"/>
              <a:gd name="T94" fmla="*/ 2147483646 w 1139"/>
              <a:gd name="T95" fmla="*/ 2147483646 h 1019"/>
              <a:gd name="T96" fmla="*/ 2147483646 w 1139"/>
              <a:gd name="T97" fmla="*/ 2147483646 h 1019"/>
              <a:gd name="T98" fmla="*/ 2147483646 w 1139"/>
              <a:gd name="T99" fmla="*/ 2147483646 h 1019"/>
              <a:gd name="T100" fmla="*/ 2147483646 w 1139"/>
              <a:gd name="T101" fmla="*/ 2147483646 h 1019"/>
              <a:gd name="T102" fmla="*/ 2147483646 w 1139"/>
              <a:gd name="T103" fmla="*/ 2147483646 h 1019"/>
              <a:gd name="T104" fmla="*/ 2147483646 w 1139"/>
              <a:gd name="T105" fmla="*/ 2147483646 h 1019"/>
              <a:gd name="T106" fmla="*/ 2147483646 w 1139"/>
              <a:gd name="T107" fmla="*/ 2147483646 h 1019"/>
              <a:gd name="T108" fmla="*/ 2147483646 w 1139"/>
              <a:gd name="T109" fmla="*/ 2147483646 h 1019"/>
              <a:gd name="T110" fmla="*/ 2147483646 w 1139"/>
              <a:gd name="T111" fmla="*/ 2147483646 h 1019"/>
              <a:gd name="T112" fmla="*/ 2147483646 w 1139"/>
              <a:gd name="T113" fmla="*/ 2147483646 h 1019"/>
              <a:gd name="T114" fmla="*/ 2147483646 w 1139"/>
              <a:gd name="T115" fmla="*/ 2147483646 h 1019"/>
              <a:gd name="T116" fmla="*/ 2147483646 w 1139"/>
              <a:gd name="T117" fmla="*/ 2147483646 h 1019"/>
              <a:gd name="T118" fmla="*/ 0 w 1139"/>
              <a:gd name="T119" fmla="*/ 2147483646 h 101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139"/>
              <a:gd name="T181" fmla="*/ 0 h 1019"/>
              <a:gd name="T182" fmla="*/ 1139 w 1139"/>
              <a:gd name="T183" fmla="*/ 1019 h 101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139" h="1019">
                <a:moveTo>
                  <a:pt x="0" y="413"/>
                </a:moveTo>
                <a:lnTo>
                  <a:pt x="8" y="438"/>
                </a:lnTo>
                <a:lnTo>
                  <a:pt x="42" y="453"/>
                </a:lnTo>
                <a:lnTo>
                  <a:pt x="42" y="525"/>
                </a:lnTo>
                <a:lnTo>
                  <a:pt x="139" y="720"/>
                </a:lnTo>
                <a:lnTo>
                  <a:pt x="156" y="865"/>
                </a:lnTo>
                <a:lnTo>
                  <a:pt x="236" y="921"/>
                </a:lnTo>
                <a:lnTo>
                  <a:pt x="261" y="979"/>
                </a:lnTo>
                <a:lnTo>
                  <a:pt x="390" y="954"/>
                </a:lnTo>
                <a:lnTo>
                  <a:pt x="432" y="995"/>
                </a:lnTo>
                <a:lnTo>
                  <a:pt x="457" y="1003"/>
                </a:lnTo>
                <a:lnTo>
                  <a:pt x="473" y="986"/>
                </a:lnTo>
                <a:lnTo>
                  <a:pt x="499" y="986"/>
                </a:lnTo>
                <a:lnTo>
                  <a:pt x="587" y="1019"/>
                </a:lnTo>
                <a:lnTo>
                  <a:pt x="610" y="1012"/>
                </a:lnTo>
                <a:lnTo>
                  <a:pt x="610" y="962"/>
                </a:lnTo>
                <a:lnTo>
                  <a:pt x="651" y="986"/>
                </a:lnTo>
                <a:lnTo>
                  <a:pt x="708" y="979"/>
                </a:lnTo>
                <a:lnTo>
                  <a:pt x="772" y="986"/>
                </a:lnTo>
                <a:lnTo>
                  <a:pt x="822" y="939"/>
                </a:lnTo>
                <a:lnTo>
                  <a:pt x="893" y="914"/>
                </a:lnTo>
                <a:lnTo>
                  <a:pt x="944" y="873"/>
                </a:lnTo>
                <a:lnTo>
                  <a:pt x="937" y="816"/>
                </a:lnTo>
                <a:lnTo>
                  <a:pt x="1009" y="688"/>
                </a:lnTo>
                <a:lnTo>
                  <a:pt x="1066" y="679"/>
                </a:lnTo>
                <a:lnTo>
                  <a:pt x="1090" y="640"/>
                </a:lnTo>
                <a:lnTo>
                  <a:pt x="1098" y="543"/>
                </a:lnTo>
                <a:lnTo>
                  <a:pt x="1139" y="493"/>
                </a:lnTo>
                <a:lnTo>
                  <a:pt x="1123" y="461"/>
                </a:lnTo>
                <a:lnTo>
                  <a:pt x="1033" y="438"/>
                </a:lnTo>
                <a:lnTo>
                  <a:pt x="994" y="413"/>
                </a:lnTo>
                <a:lnTo>
                  <a:pt x="976" y="380"/>
                </a:lnTo>
                <a:lnTo>
                  <a:pt x="984" y="364"/>
                </a:lnTo>
                <a:lnTo>
                  <a:pt x="764" y="243"/>
                </a:lnTo>
                <a:lnTo>
                  <a:pt x="740" y="187"/>
                </a:lnTo>
                <a:lnTo>
                  <a:pt x="732" y="97"/>
                </a:lnTo>
                <a:lnTo>
                  <a:pt x="740" y="90"/>
                </a:lnTo>
                <a:lnTo>
                  <a:pt x="701" y="32"/>
                </a:lnTo>
                <a:lnTo>
                  <a:pt x="651" y="17"/>
                </a:lnTo>
                <a:lnTo>
                  <a:pt x="601" y="17"/>
                </a:lnTo>
                <a:lnTo>
                  <a:pt x="561" y="0"/>
                </a:lnTo>
                <a:lnTo>
                  <a:pt x="529" y="17"/>
                </a:lnTo>
                <a:lnTo>
                  <a:pt x="499" y="0"/>
                </a:lnTo>
                <a:lnTo>
                  <a:pt x="473" y="7"/>
                </a:lnTo>
                <a:lnTo>
                  <a:pt x="447" y="40"/>
                </a:lnTo>
                <a:lnTo>
                  <a:pt x="408" y="51"/>
                </a:lnTo>
                <a:lnTo>
                  <a:pt x="416" y="81"/>
                </a:lnTo>
                <a:lnTo>
                  <a:pt x="390" y="90"/>
                </a:lnTo>
                <a:lnTo>
                  <a:pt x="359" y="81"/>
                </a:lnTo>
                <a:lnTo>
                  <a:pt x="359" y="122"/>
                </a:lnTo>
                <a:lnTo>
                  <a:pt x="335" y="139"/>
                </a:lnTo>
                <a:lnTo>
                  <a:pt x="302" y="139"/>
                </a:lnTo>
                <a:lnTo>
                  <a:pt x="220" y="203"/>
                </a:lnTo>
                <a:lnTo>
                  <a:pt x="213" y="300"/>
                </a:lnTo>
                <a:lnTo>
                  <a:pt x="188" y="323"/>
                </a:lnTo>
                <a:lnTo>
                  <a:pt x="132" y="349"/>
                </a:lnTo>
                <a:lnTo>
                  <a:pt x="66" y="331"/>
                </a:lnTo>
                <a:lnTo>
                  <a:pt x="66" y="372"/>
                </a:lnTo>
                <a:lnTo>
                  <a:pt x="49" y="404"/>
                </a:lnTo>
                <a:lnTo>
                  <a:pt x="0" y="413"/>
                </a:lnTo>
                <a:close/>
              </a:path>
            </a:pathLst>
          </a:custGeom>
          <a:solidFill>
            <a:schemeClr val="bg1">
              <a:lumMod val="85000"/>
            </a:schemeClr>
          </a:solidFill>
          <a:ln w="12700" cap="flat" cmpd="sng">
            <a:solidFill>
              <a:schemeClr val="bg1"/>
            </a:solidFill>
            <a:prstDash val="solid"/>
            <a:round/>
            <a:headEnd type="none" w="med" len="med"/>
            <a:tailEnd type="none" w="med" len="med"/>
          </a:ln>
        </p:spPr>
        <p:txBody>
          <a:bodyPr lIns="42203" rIns="42203"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2" b="0" i="0" u="none" strike="noStrike" kern="1200" cap="none" spc="0" normalizeH="0" baseline="0" noProof="0">
              <a:ln>
                <a:noFill/>
              </a:ln>
              <a:solidFill>
                <a:srgbClr val="000000"/>
              </a:solidFill>
              <a:effectLst/>
              <a:uLnTx/>
              <a:uFillTx/>
              <a:latin typeface="Arial"/>
              <a:ea typeface="+mn-ea"/>
              <a:cs typeface="+mn-cs"/>
            </a:endParaRPr>
          </a:p>
        </p:txBody>
      </p:sp>
      <p:sp>
        <p:nvSpPr>
          <p:cNvPr id="174" name="Freeform 47"/>
          <p:cNvSpPr>
            <a:spLocks/>
          </p:cNvSpPr>
          <p:nvPr/>
        </p:nvSpPr>
        <p:spPr bwMode="auto">
          <a:xfrm>
            <a:off x="6842322" y="5019127"/>
            <a:ext cx="600320" cy="314994"/>
          </a:xfrm>
          <a:custGeom>
            <a:avLst/>
            <a:gdLst>
              <a:gd name="T0" fmla="*/ 2147483646 w 1351"/>
              <a:gd name="T1" fmla="*/ 2147483646 h 726"/>
              <a:gd name="T2" fmla="*/ 2147483646 w 1351"/>
              <a:gd name="T3" fmla="*/ 2147483646 h 726"/>
              <a:gd name="T4" fmla="*/ 2147483646 w 1351"/>
              <a:gd name="T5" fmla="*/ 2147483646 h 726"/>
              <a:gd name="T6" fmla="*/ 2147483646 w 1351"/>
              <a:gd name="T7" fmla="*/ 2147483646 h 726"/>
              <a:gd name="T8" fmla="*/ 2147483646 w 1351"/>
              <a:gd name="T9" fmla="*/ 2147483646 h 726"/>
              <a:gd name="T10" fmla="*/ 2147483646 w 1351"/>
              <a:gd name="T11" fmla="*/ 2147483646 h 726"/>
              <a:gd name="T12" fmla="*/ 2147483646 w 1351"/>
              <a:gd name="T13" fmla="*/ 2147483646 h 726"/>
              <a:gd name="T14" fmla="*/ 2147483646 w 1351"/>
              <a:gd name="T15" fmla="*/ 2147483646 h 726"/>
              <a:gd name="T16" fmla="*/ 2147483646 w 1351"/>
              <a:gd name="T17" fmla="*/ 2147483646 h 726"/>
              <a:gd name="T18" fmla="*/ 2147483646 w 1351"/>
              <a:gd name="T19" fmla="*/ 2147483646 h 726"/>
              <a:gd name="T20" fmla="*/ 2147483646 w 1351"/>
              <a:gd name="T21" fmla="*/ 2147483646 h 726"/>
              <a:gd name="T22" fmla="*/ 2147483646 w 1351"/>
              <a:gd name="T23" fmla="*/ 2147483646 h 726"/>
              <a:gd name="T24" fmla="*/ 2147483646 w 1351"/>
              <a:gd name="T25" fmla="*/ 2147483646 h 726"/>
              <a:gd name="T26" fmla="*/ 2147483646 w 1351"/>
              <a:gd name="T27" fmla="*/ 2147483646 h 726"/>
              <a:gd name="T28" fmla="*/ 2147483646 w 1351"/>
              <a:gd name="T29" fmla="*/ 2147483646 h 726"/>
              <a:gd name="T30" fmla="*/ 2147483646 w 1351"/>
              <a:gd name="T31" fmla="*/ 2147483646 h 726"/>
              <a:gd name="T32" fmla="*/ 2147483646 w 1351"/>
              <a:gd name="T33" fmla="*/ 2147483646 h 726"/>
              <a:gd name="T34" fmla="*/ 2147483646 w 1351"/>
              <a:gd name="T35" fmla="*/ 2147483646 h 726"/>
              <a:gd name="T36" fmla="*/ 2147483646 w 1351"/>
              <a:gd name="T37" fmla="*/ 2147483646 h 726"/>
              <a:gd name="T38" fmla="*/ 2147483646 w 1351"/>
              <a:gd name="T39" fmla="*/ 2147483646 h 726"/>
              <a:gd name="T40" fmla="*/ 2147483646 w 1351"/>
              <a:gd name="T41" fmla="*/ 2147483646 h 726"/>
              <a:gd name="T42" fmla="*/ 2147483646 w 1351"/>
              <a:gd name="T43" fmla="*/ 2147483646 h 726"/>
              <a:gd name="T44" fmla="*/ 2147483646 w 1351"/>
              <a:gd name="T45" fmla="*/ 2147483646 h 726"/>
              <a:gd name="T46" fmla="*/ 2147483646 w 1351"/>
              <a:gd name="T47" fmla="*/ 2147483646 h 726"/>
              <a:gd name="T48" fmla="*/ 2147483646 w 1351"/>
              <a:gd name="T49" fmla="*/ 2147483646 h 726"/>
              <a:gd name="T50" fmla="*/ 2147483646 w 1351"/>
              <a:gd name="T51" fmla="*/ 2147483646 h 726"/>
              <a:gd name="T52" fmla="*/ 2147483646 w 1351"/>
              <a:gd name="T53" fmla="*/ 2147483646 h 726"/>
              <a:gd name="T54" fmla="*/ 2147483646 w 1351"/>
              <a:gd name="T55" fmla="*/ 2147483646 h 726"/>
              <a:gd name="T56" fmla="*/ 2147483646 w 1351"/>
              <a:gd name="T57" fmla="*/ 2147483646 h 726"/>
              <a:gd name="T58" fmla="*/ 2147483646 w 1351"/>
              <a:gd name="T59" fmla="*/ 2147483646 h 726"/>
              <a:gd name="T60" fmla="*/ 2147483646 w 1351"/>
              <a:gd name="T61" fmla="*/ 2147483646 h 726"/>
              <a:gd name="T62" fmla="*/ 2147483646 w 1351"/>
              <a:gd name="T63" fmla="*/ 2147483646 h 726"/>
              <a:gd name="T64" fmla="*/ 2147483646 w 1351"/>
              <a:gd name="T65" fmla="*/ 2147483646 h 726"/>
              <a:gd name="T66" fmla="*/ 2147483646 w 1351"/>
              <a:gd name="T67" fmla="*/ 2147483646 h 726"/>
              <a:gd name="T68" fmla="*/ 2147483646 w 1351"/>
              <a:gd name="T69" fmla="*/ 2147483646 h 726"/>
              <a:gd name="T70" fmla="*/ 2147483646 w 1351"/>
              <a:gd name="T71" fmla="*/ 2147483646 h 726"/>
              <a:gd name="T72" fmla="*/ 2147483646 w 1351"/>
              <a:gd name="T73" fmla="*/ 2147483646 h 726"/>
              <a:gd name="T74" fmla="*/ 2147483646 w 1351"/>
              <a:gd name="T75" fmla="*/ 2147483646 h 726"/>
              <a:gd name="T76" fmla="*/ 2147483646 w 1351"/>
              <a:gd name="T77" fmla="*/ 2147483646 h 726"/>
              <a:gd name="T78" fmla="*/ 2147483646 w 1351"/>
              <a:gd name="T79" fmla="*/ 2147483646 h 72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351"/>
              <a:gd name="T121" fmla="*/ 0 h 726"/>
              <a:gd name="T122" fmla="*/ 1351 w 1351"/>
              <a:gd name="T123" fmla="*/ 726 h 72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351" h="726">
                <a:moveTo>
                  <a:pt x="0" y="136"/>
                </a:moveTo>
                <a:lnTo>
                  <a:pt x="9" y="178"/>
                </a:lnTo>
                <a:lnTo>
                  <a:pt x="50" y="225"/>
                </a:lnTo>
                <a:lnTo>
                  <a:pt x="27" y="297"/>
                </a:lnTo>
                <a:lnTo>
                  <a:pt x="73" y="314"/>
                </a:lnTo>
                <a:lnTo>
                  <a:pt x="83" y="387"/>
                </a:lnTo>
                <a:lnTo>
                  <a:pt x="107" y="411"/>
                </a:lnTo>
                <a:lnTo>
                  <a:pt x="98" y="492"/>
                </a:lnTo>
                <a:lnTo>
                  <a:pt x="130" y="516"/>
                </a:lnTo>
                <a:lnTo>
                  <a:pt x="189" y="596"/>
                </a:lnTo>
                <a:lnTo>
                  <a:pt x="229" y="620"/>
                </a:lnTo>
                <a:lnTo>
                  <a:pt x="236" y="630"/>
                </a:lnTo>
                <a:lnTo>
                  <a:pt x="253" y="620"/>
                </a:lnTo>
                <a:lnTo>
                  <a:pt x="319" y="630"/>
                </a:lnTo>
                <a:lnTo>
                  <a:pt x="367" y="596"/>
                </a:lnTo>
                <a:lnTo>
                  <a:pt x="401" y="596"/>
                </a:lnTo>
                <a:lnTo>
                  <a:pt x="457" y="523"/>
                </a:lnTo>
                <a:lnTo>
                  <a:pt x="537" y="523"/>
                </a:lnTo>
                <a:lnTo>
                  <a:pt x="546" y="556"/>
                </a:lnTo>
                <a:lnTo>
                  <a:pt x="577" y="549"/>
                </a:lnTo>
                <a:lnTo>
                  <a:pt x="618" y="581"/>
                </a:lnTo>
                <a:lnTo>
                  <a:pt x="643" y="566"/>
                </a:lnTo>
                <a:lnTo>
                  <a:pt x="652" y="532"/>
                </a:lnTo>
                <a:lnTo>
                  <a:pt x="724" y="541"/>
                </a:lnTo>
                <a:lnTo>
                  <a:pt x="740" y="549"/>
                </a:lnTo>
                <a:lnTo>
                  <a:pt x="724" y="566"/>
                </a:lnTo>
                <a:lnTo>
                  <a:pt x="676" y="596"/>
                </a:lnTo>
                <a:lnTo>
                  <a:pt x="676" y="620"/>
                </a:lnTo>
                <a:lnTo>
                  <a:pt x="716" y="637"/>
                </a:lnTo>
                <a:lnTo>
                  <a:pt x="776" y="637"/>
                </a:lnTo>
                <a:lnTo>
                  <a:pt x="790" y="654"/>
                </a:lnTo>
                <a:lnTo>
                  <a:pt x="799" y="702"/>
                </a:lnTo>
                <a:lnTo>
                  <a:pt x="814" y="726"/>
                </a:lnTo>
                <a:lnTo>
                  <a:pt x="863" y="710"/>
                </a:lnTo>
                <a:lnTo>
                  <a:pt x="888" y="719"/>
                </a:lnTo>
                <a:lnTo>
                  <a:pt x="1025" y="679"/>
                </a:lnTo>
                <a:lnTo>
                  <a:pt x="1066" y="637"/>
                </a:lnTo>
                <a:lnTo>
                  <a:pt x="1100" y="637"/>
                </a:lnTo>
                <a:lnTo>
                  <a:pt x="1131" y="596"/>
                </a:lnTo>
                <a:lnTo>
                  <a:pt x="1211" y="589"/>
                </a:lnTo>
                <a:lnTo>
                  <a:pt x="1261" y="605"/>
                </a:lnTo>
                <a:lnTo>
                  <a:pt x="1351" y="605"/>
                </a:lnTo>
                <a:lnTo>
                  <a:pt x="1334" y="460"/>
                </a:lnTo>
                <a:lnTo>
                  <a:pt x="1237" y="265"/>
                </a:lnTo>
                <a:lnTo>
                  <a:pt x="1237" y="193"/>
                </a:lnTo>
                <a:lnTo>
                  <a:pt x="1203" y="178"/>
                </a:lnTo>
                <a:lnTo>
                  <a:pt x="1195" y="153"/>
                </a:lnTo>
                <a:lnTo>
                  <a:pt x="1116" y="136"/>
                </a:lnTo>
                <a:lnTo>
                  <a:pt x="1075" y="178"/>
                </a:lnTo>
                <a:lnTo>
                  <a:pt x="991" y="208"/>
                </a:lnTo>
                <a:lnTo>
                  <a:pt x="903" y="274"/>
                </a:lnTo>
                <a:lnTo>
                  <a:pt x="863" y="291"/>
                </a:lnTo>
                <a:lnTo>
                  <a:pt x="837" y="283"/>
                </a:lnTo>
                <a:lnTo>
                  <a:pt x="847" y="258"/>
                </a:lnTo>
                <a:lnTo>
                  <a:pt x="878" y="241"/>
                </a:lnTo>
                <a:lnTo>
                  <a:pt x="895" y="193"/>
                </a:lnTo>
                <a:lnTo>
                  <a:pt x="952" y="136"/>
                </a:lnTo>
                <a:lnTo>
                  <a:pt x="945" y="120"/>
                </a:lnTo>
                <a:lnTo>
                  <a:pt x="855" y="104"/>
                </a:lnTo>
                <a:lnTo>
                  <a:pt x="699" y="22"/>
                </a:lnTo>
                <a:lnTo>
                  <a:pt x="635" y="14"/>
                </a:lnTo>
                <a:lnTo>
                  <a:pt x="586" y="55"/>
                </a:lnTo>
                <a:lnTo>
                  <a:pt x="563" y="14"/>
                </a:lnTo>
                <a:lnTo>
                  <a:pt x="546" y="14"/>
                </a:lnTo>
                <a:lnTo>
                  <a:pt x="489" y="48"/>
                </a:lnTo>
                <a:lnTo>
                  <a:pt x="432" y="55"/>
                </a:lnTo>
                <a:lnTo>
                  <a:pt x="401" y="48"/>
                </a:lnTo>
                <a:lnTo>
                  <a:pt x="383" y="14"/>
                </a:lnTo>
                <a:lnTo>
                  <a:pt x="351" y="0"/>
                </a:lnTo>
                <a:lnTo>
                  <a:pt x="334" y="7"/>
                </a:lnTo>
                <a:lnTo>
                  <a:pt x="300" y="55"/>
                </a:lnTo>
                <a:lnTo>
                  <a:pt x="269" y="63"/>
                </a:lnTo>
                <a:lnTo>
                  <a:pt x="229" y="104"/>
                </a:lnTo>
                <a:lnTo>
                  <a:pt x="197" y="63"/>
                </a:lnTo>
                <a:lnTo>
                  <a:pt x="172" y="71"/>
                </a:lnTo>
                <a:lnTo>
                  <a:pt x="155" y="104"/>
                </a:lnTo>
                <a:lnTo>
                  <a:pt x="130" y="112"/>
                </a:lnTo>
                <a:lnTo>
                  <a:pt x="83" y="104"/>
                </a:lnTo>
                <a:lnTo>
                  <a:pt x="27" y="129"/>
                </a:lnTo>
                <a:lnTo>
                  <a:pt x="9" y="120"/>
                </a:lnTo>
                <a:lnTo>
                  <a:pt x="0" y="136"/>
                </a:lnTo>
                <a:close/>
              </a:path>
            </a:pathLst>
          </a:custGeom>
          <a:solidFill>
            <a:schemeClr val="bg1">
              <a:lumMod val="85000"/>
            </a:schemeClr>
          </a:solidFill>
          <a:ln w="12700" cap="flat" cmpd="sng">
            <a:solidFill>
              <a:schemeClr val="bg1"/>
            </a:solidFill>
            <a:prstDash val="solid"/>
            <a:round/>
            <a:headEnd type="none" w="med" len="med"/>
            <a:tailEnd type="none" w="med" len="med"/>
          </a:ln>
        </p:spPr>
        <p:txBody>
          <a:bodyPr lIns="42203" rIns="42203"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2" b="0" i="0" u="none" strike="noStrike" kern="1200" cap="none" spc="0" normalizeH="0" baseline="0" noProof="0">
              <a:ln>
                <a:noFill/>
              </a:ln>
              <a:solidFill>
                <a:srgbClr val="000000"/>
              </a:solidFill>
              <a:effectLst/>
              <a:uLnTx/>
              <a:uFillTx/>
              <a:latin typeface="Arial"/>
              <a:ea typeface="+mn-ea"/>
              <a:cs typeface="+mn-cs"/>
            </a:endParaRPr>
          </a:p>
        </p:txBody>
      </p:sp>
      <p:sp>
        <p:nvSpPr>
          <p:cNvPr id="175" name="Freeform 48"/>
          <p:cNvSpPr>
            <a:spLocks/>
          </p:cNvSpPr>
          <p:nvPr/>
        </p:nvSpPr>
        <p:spPr bwMode="auto">
          <a:xfrm>
            <a:off x="7568385" y="5486569"/>
            <a:ext cx="429957" cy="421001"/>
          </a:xfrm>
          <a:custGeom>
            <a:avLst/>
            <a:gdLst>
              <a:gd name="T0" fmla="*/ 0 w 968"/>
              <a:gd name="T1" fmla="*/ 2147483646 h 971"/>
              <a:gd name="T2" fmla="*/ 2147483646 w 968"/>
              <a:gd name="T3" fmla="*/ 2147483646 h 971"/>
              <a:gd name="T4" fmla="*/ 2147483646 w 968"/>
              <a:gd name="T5" fmla="*/ 2147483646 h 971"/>
              <a:gd name="T6" fmla="*/ 2147483646 w 968"/>
              <a:gd name="T7" fmla="*/ 2147483646 h 971"/>
              <a:gd name="T8" fmla="*/ 2147483646 w 968"/>
              <a:gd name="T9" fmla="*/ 2147483646 h 971"/>
              <a:gd name="T10" fmla="*/ 2147483646 w 968"/>
              <a:gd name="T11" fmla="*/ 2147483646 h 971"/>
              <a:gd name="T12" fmla="*/ 2147483646 w 968"/>
              <a:gd name="T13" fmla="*/ 2147483646 h 971"/>
              <a:gd name="T14" fmla="*/ 2147483646 w 968"/>
              <a:gd name="T15" fmla="*/ 2147483646 h 971"/>
              <a:gd name="T16" fmla="*/ 2147483646 w 968"/>
              <a:gd name="T17" fmla="*/ 2147483646 h 971"/>
              <a:gd name="T18" fmla="*/ 2147483646 w 968"/>
              <a:gd name="T19" fmla="*/ 2147483646 h 971"/>
              <a:gd name="T20" fmla="*/ 2147483646 w 968"/>
              <a:gd name="T21" fmla="*/ 2147483646 h 971"/>
              <a:gd name="T22" fmla="*/ 2147483646 w 968"/>
              <a:gd name="T23" fmla="*/ 2147483646 h 971"/>
              <a:gd name="T24" fmla="*/ 2147483646 w 968"/>
              <a:gd name="T25" fmla="*/ 2147483646 h 971"/>
              <a:gd name="T26" fmla="*/ 2147483646 w 968"/>
              <a:gd name="T27" fmla="*/ 2147483646 h 971"/>
              <a:gd name="T28" fmla="*/ 2147483646 w 968"/>
              <a:gd name="T29" fmla="*/ 2147483646 h 971"/>
              <a:gd name="T30" fmla="*/ 2147483646 w 968"/>
              <a:gd name="T31" fmla="*/ 2147483646 h 971"/>
              <a:gd name="T32" fmla="*/ 2147483646 w 968"/>
              <a:gd name="T33" fmla="*/ 2147483646 h 971"/>
              <a:gd name="T34" fmla="*/ 2147483646 w 968"/>
              <a:gd name="T35" fmla="*/ 2147483646 h 971"/>
              <a:gd name="T36" fmla="*/ 2147483646 w 968"/>
              <a:gd name="T37" fmla="*/ 0 h 971"/>
              <a:gd name="T38" fmla="*/ 2147483646 w 968"/>
              <a:gd name="T39" fmla="*/ 2147483646 h 971"/>
              <a:gd name="T40" fmla="*/ 2147483646 w 968"/>
              <a:gd name="T41" fmla="*/ 2147483646 h 971"/>
              <a:gd name="T42" fmla="*/ 2147483646 w 968"/>
              <a:gd name="T43" fmla="*/ 2147483646 h 971"/>
              <a:gd name="T44" fmla="*/ 2147483646 w 968"/>
              <a:gd name="T45" fmla="*/ 2147483646 h 971"/>
              <a:gd name="T46" fmla="*/ 2147483646 w 968"/>
              <a:gd name="T47" fmla="*/ 2147483646 h 971"/>
              <a:gd name="T48" fmla="*/ 2147483646 w 968"/>
              <a:gd name="T49" fmla="*/ 2147483646 h 971"/>
              <a:gd name="T50" fmla="*/ 2147483646 w 968"/>
              <a:gd name="T51" fmla="*/ 2147483646 h 971"/>
              <a:gd name="T52" fmla="*/ 2147483646 w 968"/>
              <a:gd name="T53" fmla="*/ 2147483646 h 971"/>
              <a:gd name="T54" fmla="*/ 2147483646 w 968"/>
              <a:gd name="T55" fmla="*/ 2147483646 h 971"/>
              <a:gd name="T56" fmla="*/ 2147483646 w 968"/>
              <a:gd name="T57" fmla="*/ 2147483646 h 971"/>
              <a:gd name="T58" fmla="*/ 2147483646 w 968"/>
              <a:gd name="T59" fmla="*/ 2147483646 h 971"/>
              <a:gd name="T60" fmla="*/ 2147483646 w 968"/>
              <a:gd name="T61" fmla="*/ 2147483646 h 971"/>
              <a:gd name="T62" fmla="*/ 2147483646 w 968"/>
              <a:gd name="T63" fmla="*/ 2147483646 h 971"/>
              <a:gd name="T64" fmla="*/ 2147483646 w 968"/>
              <a:gd name="T65" fmla="*/ 2147483646 h 971"/>
              <a:gd name="T66" fmla="*/ 2147483646 w 968"/>
              <a:gd name="T67" fmla="*/ 2147483646 h 971"/>
              <a:gd name="T68" fmla="*/ 2147483646 w 968"/>
              <a:gd name="T69" fmla="*/ 2147483646 h 971"/>
              <a:gd name="T70" fmla="*/ 2147483646 w 968"/>
              <a:gd name="T71" fmla="*/ 2147483646 h 971"/>
              <a:gd name="T72" fmla="*/ 2147483646 w 968"/>
              <a:gd name="T73" fmla="*/ 2147483646 h 971"/>
              <a:gd name="T74" fmla="*/ 2147483646 w 968"/>
              <a:gd name="T75" fmla="*/ 2147483646 h 971"/>
              <a:gd name="T76" fmla="*/ 2147483646 w 968"/>
              <a:gd name="T77" fmla="*/ 2147483646 h 971"/>
              <a:gd name="T78" fmla="*/ 2147483646 w 968"/>
              <a:gd name="T79" fmla="*/ 2147483646 h 971"/>
              <a:gd name="T80" fmla="*/ 2147483646 w 968"/>
              <a:gd name="T81" fmla="*/ 2147483646 h 971"/>
              <a:gd name="T82" fmla="*/ 2147483646 w 968"/>
              <a:gd name="T83" fmla="*/ 2147483646 h 971"/>
              <a:gd name="T84" fmla="*/ 2147483646 w 968"/>
              <a:gd name="T85" fmla="*/ 2147483646 h 971"/>
              <a:gd name="T86" fmla="*/ 2147483646 w 968"/>
              <a:gd name="T87" fmla="*/ 2147483646 h 971"/>
              <a:gd name="T88" fmla="*/ 2147483646 w 968"/>
              <a:gd name="T89" fmla="*/ 2147483646 h 971"/>
              <a:gd name="T90" fmla="*/ 2147483646 w 968"/>
              <a:gd name="T91" fmla="*/ 2147483646 h 971"/>
              <a:gd name="T92" fmla="*/ 2147483646 w 968"/>
              <a:gd name="T93" fmla="*/ 2147483646 h 971"/>
              <a:gd name="T94" fmla="*/ 2147483646 w 968"/>
              <a:gd name="T95" fmla="*/ 2147483646 h 971"/>
              <a:gd name="T96" fmla="*/ 2147483646 w 968"/>
              <a:gd name="T97" fmla="*/ 2147483646 h 971"/>
              <a:gd name="T98" fmla="*/ 2147483646 w 968"/>
              <a:gd name="T99" fmla="*/ 2147483646 h 971"/>
              <a:gd name="T100" fmla="*/ 2147483646 w 968"/>
              <a:gd name="T101" fmla="*/ 2147483646 h 971"/>
              <a:gd name="T102" fmla="*/ 2147483646 w 968"/>
              <a:gd name="T103" fmla="*/ 2147483646 h 971"/>
              <a:gd name="T104" fmla="*/ 2147483646 w 968"/>
              <a:gd name="T105" fmla="*/ 2147483646 h 971"/>
              <a:gd name="T106" fmla="*/ 2147483646 w 968"/>
              <a:gd name="T107" fmla="*/ 2147483646 h 971"/>
              <a:gd name="T108" fmla="*/ 2147483646 w 968"/>
              <a:gd name="T109" fmla="*/ 2147483646 h 971"/>
              <a:gd name="T110" fmla="*/ 0 w 968"/>
              <a:gd name="T111" fmla="*/ 2147483646 h 971"/>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968"/>
              <a:gd name="T169" fmla="*/ 0 h 971"/>
              <a:gd name="T170" fmla="*/ 968 w 968"/>
              <a:gd name="T171" fmla="*/ 971 h 971"/>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968" h="971">
                <a:moveTo>
                  <a:pt x="0" y="519"/>
                </a:moveTo>
                <a:lnTo>
                  <a:pt x="15" y="493"/>
                </a:lnTo>
                <a:lnTo>
                  <a:pt x="49" y="470"/>
                </a:lnTo>
                <a:lnTo>
                  <a:pt x="64" y="439"/>
                </a:lnTo>
                <a:lnTo>
                  <a:pt x="136" y="390"/>
                </a:lnTo>
                <a:lnTo>
                  <a:pt x="195" y="316"/>
                </a:lnTo>
                <a:lnTo>
                  <a:pt x="227" y="333"/>
                </a:lnTo>
                <a:lnTo>
                  <a:pt x="275" y="324"/>
                </a:lnTo>
                <a:lnTo>
                  <a:pt x="357" y="251"/>
                </a:lnTo>
                <a:lnTo>
                  <a:pt x="389" y="267"/>
                </a:lnTo>
                <a:lnTo>
                  <a:pt x="406" y="316"/>
                </a:lnTo>
                <a:lnTo>
                  <a:pt x="479" y="284"/>
                </a:lnTo>
                <a:lnTo>
                  <a:pt x="503" y="220"/>
                </a:lnTo>
                <a:lnTo>
                  <a:pt x="503" y="115"/>
                </a:lnTo>
                <a:lnTo>
                  <a:pt x="529" y="106"/>
                </a:lnTo>
                <a:lnTo>
                  <a:pt x="537" y="50"/>
                </a:lnTo>
                <a:lnTo>
                  <a:pt x="592" y="9"/>
                </a:lnTo>
                <a:lnTo>
                  <a:pt x="642" y="17"/>
                </a:lnTo>
                <a:lnTo>
                  <a:pt x="681" y="0"/>
                </a:lnTo>
                <a:lnTo>
                  <a:pt x="723" y="17"/>
                </a:lnTo>
                <a:lnTo>
                  <a:pt x="748" y="50"/>
                </a:lnTo>
                <a:lnTo>
                  <a:pt x="739" y="106"/>
                </a:lnTo>
                <a:lnTo>
                  <a:pt x="763" y="115"/>
                </a:lnTo>
                <a:lnTo>
                  <a:pt x="763" y="156"/>
                </a:lnTo>
                <a:lnTo>
                  <a:pt x="723" y="195"/>
                </a:lnTo>
                <a:lnTo>
                  <a:pt x="715" y="237"/>
                </a:lnTo>
                <a:lnTo>
                  <a:pt x="723" y="259"/>
                </a:lnTo>
                <a:lnTo>
                  <a:pt x="788" y="308"/>
                </a:lnTo>
                <a:lnTo>
                  <a:pt x="795" y="333"/>
                </a:lnTo>
                <a:lnTo>
                  <a:pt x="763" y="398"/>
                </a:lnTo>
                <a:lnTo>
                  <a:pt x="781" y="447"/>
                </a:lnTo>
                <a:lnTo>
                  <a:pt x="837" y="536"/>
                </a:lnTo>
                <a:lnTo>
                  <a:pt x="852" y="583"/>
                </a:lnTo>
                <a:lnTo>
                  <a:pt x="909" y="615"/>
                </a:lnTo>
                <a:lnTo>
                  <a:pt x="909" y="688"/>
                </a:lnTo>
                <a:lnTo>
                  <a:pt x="934" y="744"/>
                </a:lnTo>
                <a:lnTo>
                  <a:pt x="968" y="776"/>
                </a:lnTo>
                <a:lnTo>
                  <a:pt x="960" y="801"/>
                </a:lnTo>
                <a:lnTo>
                  <a:pt x="844" y="840"/>
                </a:lnTo>
                <a:lnTo>
                  <a:pt x="748" y="834"/>
                </a:lnTo>
                <a:lnTo>
                  <a:pt x="723" y="858"/>
                </a:lnTo>
                <a:lnTo>
                  <a:pt x="658" y="834"/>
                </a:lnTo>
                <a:lnTo>
                  <a:pt x="592" y="849"/>
                </a:lnTo>
                <a:lnTo>
                  <a:pt x="511" y="922"/>
                </a:lnTo>
                <a:lnTo>
                  <a:pt x="529" y="938"/>
                </a:lnTo>
                <a:lnTo>
                  <a:pt x="511" y="953"/>
                </a:lnTo>
                <a:lnTo>
                  <a:pt x="446" y="971"/>
                </a:lnTo>
                <a:lnTo>
                  <a:pt x="416" y="913"/>
                </a:lnTo>
                <a:lnTo>
                  <a:pt x="275" y="874"/>
                </a:lnTo>
                <a:lnTo>
                  <a:pt x="219" y="801"/>
                </a:lnTo>
                <a:lnTo>
                  <a:pt x="204" y="760"/>
                </a:lnTo>
                <a:lnTo>
                  <a:pt x="227" y="655"/>
                </a:lnTo>
                <a:lnTo>
                  <a:pt x="204" y="624"/>
                </a:lnTo>
                <a:lnTo>
                  <a:pt x="64" y="615"/>
                </a:lnTo>
                <a:lnTo>
                  <a:pt x="56" y="575"/>
                </a:lnTo>
                <a:lnTo>
                  <a:pt x="0" y="519"/>
                </a:lnTo>
                <a:close/>
              </a:path>
            </a:pathLst>
          </a:custGeom>
          <a:solidFill>
            <a:schemeClr val="bg1">
              <a:lumMod val="85000"/>
            </a:schemeClr>
          </a:solidFill>
          <a:ln w="12700" cap="flat" cmpd="sng">
            <a:solidFill>
              <a:schemeClr val="bg1"/>
            </a:solidFill>
            <a:prstDash val="solid"/>
            <a:round/>
            <a:headEnd type="none" w="med" len="med"/>
            <a:tailEnd type="none" w="med" len="med"/>
          </a:ln>
        </p:spPr>
        <p:txBody>
          <a:bodyPr lIns="42203" rIns="42203"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2" b="0" i="0" u="none" strike="noStrike" kern="1200" cap="none" spc="0" normalizeH="0" baseline="0" noProof="0">
              <a:ln>
                <a:noFill/>
              </a:ln>
              <a:solidFill>
                <a:srgbClr val="000000"/>
              </a:solidFill>
              <a:effectLst/>
              <a:uLnTx/>
              <a:uFillTx/>
              <a:latin typeface="Arial"/>
              <a:ea typeface="+mn-ea"/>
              <a:cs typeface="+mn-cs"/>
            </a:endParaRPr>
          </a:p>
        </p:txBody>
      </p:sp>
      <p:sp>
        <p:nvSpPr>
          <p:cNvPr id="176" name="Freeform 49"/>
          <p:cNvSpPr>
            <a:spLocks/>
          </p:cNvSpPr>
          <p:nvPr/>
        </p:nvSpPr>
        <p:spPr bwMode="auto">
          <a:xfrm>
            <a:off x="7883753" y="5429022"/>
            <a:ext cx="321454" cy="325089"/>
          </a:xfrm>
          <a:custGeom>
            <a:avLst/>
            <a:gdLst>
              <a:gd name="T0" fmla="*/ 0 w 723"/>
              <a:gd name="T1" fmla="*/ 2147483646 h 750"/>
              <a:gd name="T2" fmla="*/ 2147483646 w 723"/>
              <a:gd name="T3" fmla="*/ 2147483646 h 750"/>
              <a:gd name="T4" fmla="*/ 2147483646 w 723"/>
              <a:gd name="T5" fmla="*/ 2147483646 h 750"/>
              <a:gd name="T6" fmla="*/ 2147483646 w 723"/>
              <a:gd name="T7" fmla="*/ 2147483646 h 750"/>
              <a:gd name="T8" fmla="*/ 2147483646 w 723"/>
              <a:gd name="T9" fmla="*/ 2147483646 h 750"/>
              <a:gd name="T10" fmla="*/ 2147483646 w 723"/>
              <a:gd name="T11" fmla="*/ 2147483646 h 750"/>
              <a:gd name="T12" fmla="*/ 2147483646 w 723"/>
              <a:gd name="T13" fmla="*/ 2147483646 h 750"/>
              <a:gd name="T14" fmla="*/ 2147483646 w 723"/>
              <a:gd name="T15" fmla="*/ 2147483646 h 750"/>
              <a:gd name="T16" fmla="*/ 2147483646 w 723"/>
              <a:gd name="T17" fmla="*/ 2147483646 h 750"/>
              <a:gd name="T18" fmla="*/ 2147483646 w 723"/>
              <a:gd name="T19" fmla="*/ 2147483646 h 750"/>
              <a:gd name="T20" fmla="*/ 2147483646 w 723"/>
              <a:gd name="T21" fmla="*/ 2147483646 h 750"/>
              <a:gd name="T22" fmla="*/ 2147483646 w 723"/>
              <a:gd name="T23" fmla="*/ 2147483646 h 750"/>
              <a:gd name="T24" fmla="*/ 2147483646 w 723"/>
              <a:gd name="T25" fmla="*/ 2147483646 h 750"/>
              <a:gd name="T26" fmla="*/ 2147483646 w 723"/>
              <a:gd name="T27" fmla="*/ 2147483646 h 750"/>
              <a:gd name="T28" fmla="*/ 2147483646 w 723"/>
              <a:gd name="T29" fmla="*/ 2147483646 h 750"/>
              <a:gd name="T30" fmla="*/ 2147483646 w 723"/>
              <a:gd name="T31" fmla="*/ 2147483646 h 750"/>
              <a:gd name="T32" fmla="*/ 2147483646 w 723"/>
              <a:gd name="T33" fmla="*/ 2147483646 h 750"/>
              <a:gd name="T34" fmla="*/ 2147483646 w 723"/>
              <a:gd name="T35" fmla="*/ 2147483646 h 750"/>
              <a:gd name="T36" fmla="*/ 2147483646 w 723"/>
              <a:gd name="T37" fmla="*/ 2147483646 h 750"/>
              <a:gd name="T38" fmla="*/ 2147483646 w 723"/>
              <a:gd name="T39" fmla="*/ 2147483646 h 750"/>
              <a:gd name="T40" fmla="*/ 2147483646 w 723"/>
              <a:gd name="T41" fmla="*/ 2147483646 h 750"/>
              <a:gd name="T42" fmla="*/ 2147483646 w 723"/>
              <a:gd name="T43" fmla="*/ 2147483646 h 750"/>
              <a:gd name="T44" fmla="*/ 2147483646 w 723"/>
              <a:gd name="T45" fmla="*/ 2147483646 h 750"/>
              <a:gd name="T46" fmla="*/ 2147483646 w 723"/>
              <a:gd name="T47" fmla="*/ 2147483646 h 750"/>
              <a:gd name="T48" fmla="*/ 2147483646 w 723"/>
              <a:gd name="T49" fmla="*/ 2147483646 h 750"/>
              <a:gd name="T50" fmla="*/ 2147483646 w 723"/>
              <a:gd name="T51" fmla="*/ 2147483646 h 750"/>
              <a:gd name="T52" fmla="*/ 2147483646 w 723"/>
              <a:gd name="T53" fmla="*/ 2147483646 h 750"/>
              <a:gd name="T54" fmla="*/ 2147483646 w 723"/>
              <a:gd name="T55" fmla="*/ 2147483646 h 750"/>
              <a:gd name="T56" fmla="*/ 2147483646 w 723"/>
              <a:gd name="T57" fmla="*/ 2147483646 h 750"/>
              <a:gd name="T58" fmla="*/ 2147483646 w 723"/>
              <a:gd name="T59" fmla="*/ 2147483646 h 750"/>
              <a:gd name="T60" fmla="*/ 2147483646 w 723"/>
              <a:gd name="T61" fmla="*/ 2147483646 h 750"/>
              <a:gd name="T62" fmla="*/ 2147483646 w 723"/>
              <a:gd name="T63" fmla="*/ 2147483646 h 750"/>
              <a:gd name="T64" fmla="*/ 2147483646 w 723"/>
              <a:gd name="T65" fmla="*/ 2147483646 h 750"/>
              <a:gd name="T66" fmla="*/ 2147483646 w 723"/>
              <a:gd name="T67" fmla="*/ 2147483646 h 750"/>
              <a:gd name="T68" fmla="*/ 2147483646 w 723"/>
              <a:gd name="T69" fmla="*/ 2147483646 h 750"/>
              <a:gd name="T70" fmla="*/ 2147483646 w 723"/>
              <a:gd name="T71" fmla="*/ 2147483646 h 750"/>
              <a:gd name="T72" fmla="*/ 2147483646 w 723"/>
              <a:gd name="T73" fmla="*/ 2147483646 h 750"/>
              <a:gd name="T74" fmla="*/ 2147483646 w 723"/>
              <a:gd name="T75" fmla="*/ 0 h 750"/>
              <a:gd name="T76" fmla="*/ 2147483646 w 723"/>
              <a:gd name="T77" fmla="*/ 2147483646 h 750"/>
              <a:gd name="T78" fmla="*/ 2147483646 w 723"/>
              <a:gd name="T79" fmla="*/ 2147483646 h 750"/>
              <a:gd name="T80" fmla="*/ 2147483646 w 723"/>
              <a:gd name="T81" fmla="*/ 2147483646 h 750"/>
              <a:gd name="T82" fmla="*/ 2147483646 w 723"/>
              <a:gd name="T83" fmla="*/ 2147483646 h 750"/>
              <a:gd name="T84" fmla="*/ 2147483646 w 723"/>
              <a:gd name="T85" fmla="*/ 2147483646 h 750"/>
              <a:gd name="T86" fmla="*/ 2147483646 w 723"/>
              <a:gd name="T87" fmla="*/ 2147483646 h 750"/>
              <a:gd name="T88" fmla="*/ 2147483646 w 723"/>
              <a:gd name="T89" fmla="*/ 2147483646 h 750"/>
              <a:gd name="T90" fmla="*/ 2147483646 w 723"/>
              <a:gd name="T91" fmla="*/ 2147483646 h 750"/>
              <a:gd name="T92" fmla="*/ 2147483646 w 723"/>
              <a:gd name="T93" fmla="*/ 2147483646 h 750"/>
              <a:gd name="T94" fmla="*/ 2147483646 w 723"/>
              <a:gd name="T95" fmla="*/ 2147483646 h 750"/>
              <a:gd name="T96" fmla="*/ 2147483646 w 723"/>
              <a:gd name="T97" fmla="*/ 2147483646 h 750"/>
              <a:gd name="T98" fmla="*/ 2147483646 w 723"/>
              <a:gd name="T99" fmla="*/ 2147483646 h 750"/>
              <a:gd name="T100" fmla="*/ 2147483646 w 723"/>
              <a:gd name="T101" fmla="*/ 2147483646 h 750"/>
              <a:gd name="T102" fmla="*/ 2147483646 w 723"/>
              <a:gd name="T103" fmla="*/ 2147483646 h 750"/>
              <a:gd name="T104" fmla="*/ 2147483646 w 723"/>
              <a:gd name="T105" fmla="*/ 2147483646 h 750"/>
              <a:gd name="T106" fmla="*/ 2147483646 w 723"/>
              <a:gd name="T107" fmla="*/ 2147483646 h 750"/>
              <a:gd name="T108" fmla="*/ 2147483646 w 723"/>
              <a:gd name="T109" fmla="*/ 2147483646 h 750"/>
              <a:gd name="T110" fmla="*/ 2147483646 w 723"/>
              <a:gd name="T111" fmla="*/ 2147483646 h 750"/>
              <a:gd name="T112" fmla="*/ 2147483646 w 723"/>
              <a:gd name="T113" fmla="*/ 2147483646 h 750"/>
              <a:gd name="T114" fmla="*/ 0 w 723"/>
              <a:gd name="T115" fmla="*/ 2147483646 h 75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723"/>
              <a:gd name="T175" fmla="*/ 0 h 750"/>
              <a:gd name="T176" fmla="*/ 723 w 723"/>
              <a:gd name="T177" fmla="*/ 750 h 750"/>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723" h="750">
                <a:moveTo>
                  <a:pt x="0" y="372"/>
                </a:moveTo>
                <a:lnTo>
                  <a:pt x="8" y="394"/>
                </a:lnTo>
                <a:lnTo>
                  <a:pt x="73" y="443"/>
                </a:lnTo>
                <a:lnTo>
                  <a:pt x="80" y="468"/>
                </a:lnTo>
                <a:lnTo>
                  <a:pt x="48" y="533"/>
                </a:lnTo>
                <a:lnTo>
                  <a:pt x="66" y="582"/>
                </a:lnTo>
                <a:lnTo>
                  <a:pt x="122" y="671"/>
                </a:lnTo>
                <a:lnTo>
                  <a:pt x="137" y="718"/>
                </a:lnTo>
                <a:lnTo>
                  <a:pt x="194" y="750"/>
                </a:lnTo>
                <a:lnTo>
                  <a:pt x="194" y="718"/>
                </a:lnTo>
                <a:lnTo>
                  <a:pt x="228" y="710"/>
                </a:lnTo>
                <a:lnTo>
                  <a:pt x="228" y="685"/>
                </a:lnTo>
                <a:lnTo>
                  <a:pt x="260" y="646"/>
                </a:lnTo>
                <a:lnTo>
                  <a:pt x="245" y="596"/>
                </a:lnTo>
                <a:lnTo>
                  <a:pt x="260" y="540"/>
                </a:lnTo>
                <a:lnTo>
                  <a:pt x="276" y="515"/>
                </a:lnTo>
                <a:lnTo>
                  <a:pt x="300" y="515"/>
                </a:lnTo>
                <a:lnTo>
                  <a:pt x="316" y="491"/>
                </a:lnTo>
                <a:lnTo>
                  <a:pt x="309" y="459"/>
                </a:lnTo>
                <a:lnTo>
                  <a:pt x="333" y="394"/>
                </a:lnTo>
                <a:lnTo>
                  <a:pt x="358" y="394"/>
                </a:lnTo>
                <a:lnTo>
                  <a:pt x="375" y="378"/>
                </a:lnTo>
                <a:lnTo>
                  <a:pt x="375" y="355"/>
                </a:lnTo>
                <a:lnTo>
                  <a:pt x="511" y="250"/>
                </a:lnTo>
                <a:lnTo>
                  <a:pt x="553" y="241"/>
                </a:lnTo>
                <a:lnTo>
                  <a:pt x="568" y="201"/>
                </a:lnTo>
                <a:lnTo>
                  <a:pt x="618" y="175"/>
                </a:lnTo>
                <a:lnTo>
                  <a:pt x="641" y="185"/>
                </a:lnTo>
                <a:lnTo>
                  <a:pt x="666" y="144"/>
                </a:lnTo>
                <a:lnTo>
                  <a:pt x="681" y="152"/>
                </a:lnTo>
                <a:lnTo>
                  <a:pt x="700" y="127"/>
                </a:lnTo>
                <a:lnTo>
                  <a:pt x="723" y="121"/>
                </a:lnTo>
                <a:lnTo>
                  <a:pt x="700" y="80"/>
                </a:lnTo>
                <a:lnTo>
                  <a:pt x="691" y="39"/>
                </a:lnTo>
                <a:lnTo>
                  <a:pt x="650" y="39"/>
                </a:lnTo>
                <a:lnTo>
                  <a:pt x="568" y="12"/>
                </a:lnTo>
                <a:lnTo>
                  <a:pt x="537" y="22"/>
                </a:lnTo>
                <a:lnTo>
                  <a:pt x="478" y="0"/>
                </a:lnTo>
                <a:lnTo>
                  <a:pt x="447" y="22"/>
                </a:lnTo>
                <a:lnTo>
                  <a:pt x="276" y="64"/>
                </a:lnTo>
                <a:lnTo>
                  <a:pt x="268" y="80"/>
                </a:lnTo>
                <a:lnTo>
                  <a:pt x="292" y="121"/>
                </a:lnTo>
                <a:lnTo>
                  <a:pt x="276" y="135"/>
                </a:lnTo>
                <a:lnTo>
                  <a:pt x="219" y="152"/>
                </a:lnTo>
                <a:lnTo>
                  <a:pt x="203" y="144"/>
                </a:lnTo>
                <a:lnTo>
                  <a:pt x="194" y="96"/>
                </a:lnTo>
                <a:lnTo>
                  <a:pt x="154" y="102"/>
                </a:lnTo>
                <a:lnTo>
                  <a:pt x="88" y="80"/>
                </a:lnTo>
                <a:lnTo>
                  <a:pt x="73" y="88"/>
                </a:lnTo>
                <a:lnTo>
                  <a:pt x="88" y="152"/>
                </a:lnTo>
                <a:lnTo>
                  <a:pt x="73" y="194"/>
                </a:lnTo>
                <a:lnTo>
                  <a:pt x="48" y="201"/>
                </a:lnTo>
                <a:lnTo>
                  <a:pt x="33" y="185"/>
                </a:lnTo>
                <a:lnTo>
                  <a:pt x="24" y="241"/>
                </a:lnTo>
                <a:lnTo>
                  <a:pt x="48" y="250"/>
                </a:lnTo>
                <a:lnTo>
                  <a:pt x="48" y="291"/>
                </a:lnTo>
                <a:lnTo>
                  <a:pt x="8" y="330"/>
                </a:lnTo>
                <a:lnTo>
                  <a:pt x="0" y="372"/>
                </a:lnTo>
                <a:close/>
              </a:path>
            </a:pathLst>
          </a:custGeom>
          <a:solidFill>
            <a:schemeClr val="bg1">
              <a:lumMod val="85000"/>
            </a:schemeClr>
          </a:solidFill>
          <a:ln w="12700" cap="flat" cmpd="sng">
            <a:solidFill>
              <a:schemeClr val="bg1"/>
            </a:solidFill>
            <a:prstDash val="solid"/>
            <a:round/>
            <a:headEnd type="none" w="med" len="med"/>
            <a:tailEnd type="none" w="med" len="med"/>
          </a:ln>
        </p:spPr>
        <p:txBody>
          <a:bodyPr lIns="42203" rIns="42203"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2" b="0" i="0" u="none" strike="noStrike" kern="1200" cap="none" spc="0" normalizeH="0" baseline="0" noProof="0">
              <a:ln>
                <a:noFill/>
              </a:ln>
              <a:solidFill>
                <a:srgbClr val="000000"/>
              </a:solidFill>
              <a:effectLst/>
              <a:uLnTx/>
              <a:uFillTx/>
              <a:latin typeface="Arial"/>
              <a:ea typeface="+mn-ea"/>
              <a:cs typeface="+mn-cs"/>
            </a:endParaRPr>
          </a:p>
        </p:txBody>
      </p:sp>
      <p:sp>
        <p:nvSpPr>
          <p:cNvPr id="177" name="Freeform 50"/>
          <p:cNvSpPr>
            <a:spLocks/>
          </p:cNvSpPr>
          <p:nvPr/>
        </p:nvSpPr>
        <p:spPr bwMode="auto">
          <a:xfrm>
            <a:off x="7921277" y="4870716"/>
            <a:ext cx="315369" cy="311965"/>
          </a:xfrm>
          <a:custGeom>
            <a:avLst/>
            <a:gdLst>
              <a:gd name="T0" fmla="*/ 0 w 715"/>
              <a:gd name="T1" fmla="*/ 2147483646 h 720"/>
              <a:gd name="T2" fmla="*/ 0 w 715"/>
              <a:gd name="T3" fmla="*/ 2147483646 h 720"/>
              <a:gd name="T4" fmla="*/ 2147483646 w 715"/>
              <a:gd name="T5" fmla="*/ 2147483646 h 720"/>
              <a:gd name="T6" fmla="*/ 2147483646 w 715"/>
              <a:gd name="T7" fmla="*/ 2147483646 h 720"/>
              <a:gd name="T8" fmla="*/ 2147483646 w 715"/>
              <a:gd name="T9" fmla="*/ 2147483646 h 720"/>
              <a:gd name="T10" fmla="*/ 2147483646 w 715"/>
              <a:gd name="T11" fmla="*/ 2147483646 h 720"/>
              <a:gd name="T12" fmla="*/ 2147483646 w 715"/>
              <a:gd name="T13" fmla="*/ 2147483646 h 720"/>
              <a:gd name="T14" fmla="*/ 2147483646 w 715"/>
              <a:gd name="T15" fmla="*/ 2147483646 h 720"/>
              <a:gd name="T16" fmla="*/ 2147483646 w 715"/>
              <a:gd name="T17" fmla="*/ 2147483646 h 720"/>
              <a:gd name="T18" fmla="*/ 2147483646 w 715"/>
              <a:gd name="T19" fmla="*/ 2147483646 h 720"/>
              <a:gd name="T20" fmla="*/ 2147483646 w 715"/>
              <a:gd name="T21" fmla="*/ 2147483646 h 720"/>
              <a:gd name="T22" fmla="*/ 2147483646 w 715"/>
              <a:gd name="T23" fmla="*/ 2147483646 h 720"/>
              <a:gd name="T24" fmla="*/ 2147483646 w 715"/>
              <a:gd name="T25" fmla="*/ 2147483646 h 720"/>
              <a:gd name="T26" fmla="*/ 2147483646 w 715"/>
              <a:gd name="T27" fmla="*/ 2147483646 h 720"/>
              <a:gd name="T28" fmla="*/ 2147483646 w 715"/>
              <a:gd name="T29" fmla="*/ 2147483646 h 720"/>
              <a:gd name="T30" fmla="*/ 2147483646 w 715"/>
              <a:gd name="T31" fmla="*/ 2147483646 h 720"/>
              <a:gd name="T32" fmla="*/ 2147483646 w 715"/>
              <a:gd name="T33" fmla="*/ 0 h 720"/>
              <a:gd name="T34" fmla="*/ 2147483646 w 715"/>
              <a:gd name="T35" fmla="*/ 2147483646 h 720"/>
              <a:gd name="T36" fmla="*/ 2147483646 w 715"/>
              <a:gd name="T37" fmla="*/ 2147483646 h 720"/>
              <a:gd name="T38" fmla="*/ 2147483646 w 715"/>
              <a:gd name="T39" fmla="*/ 2147483646 h 720"/>
              <a:gd name="T40" fmla="*/ 2147483646 w 715"/>
              <a:gd name="T41" fmla="*/ 2147483646 h 720"/>
              <a:gd name="T42" fmla="*/ 2147483646 w 715"/>
              <a:gd name="T43" fmla="*/ 2147483646 h 720"/>
              <a:gd name="T44" fmla="*/ 2147483646 w 715"/>
              <a:gd name="T45" fmla="*/ 2147483646 h 720"/>
              <a:gd name="T46" fmla="*/ 2147483646 w 715"/>
              <a:gd name="T47" fmla="*/ 2147483646 h 720"/>
              <a:gd name="T48" fmla="*/ 2147483646 w 715"/>
              <a:gd name="T49" fmla="*/ 2147483646 h 720"/>
              <a:gd name="T50" fmla="*/ 2147483646 w 715"/>
              <a:gd name="T51" fmla="*/ 2147483646 h 720"/>
              <a:gd name="T52" fmla="*/ 2147483646 w 715"/>
              <a:gd name="T53" fmla="*/ 2147483646 h 720"/>
              <a:gd name="T54" fmla="*/ 2147483646 w 715"/>
              <a:gd name="T55" fmla="*/ 2147483646 h 720"/>
              <a:gd name="T56" fmla="*/ 2147483646 w 715"/>
              <a:gd name="T57" fmla="*/ 2147483646 h 720"/>
              <a:gd name="T58" fmla="*/ 2147483646 w 715"/>
              <a:gd name="T59" fmla="*/ 2147483646 h 720"/>
              <a:gd name="T60" fmla="*/ 2147483646 w 715"/>
              <a:gd name="T61" fmla="*/ 2147483646 h 720"/>
              <a:gd name="T62" fmla="*/ 2147483646 w 715"/>
              <a:gd name="T63" fmla="*/ 2147483646 h 720"/>
              <a:gd name="T64" fmla="*/ 2147483646 w 715"/>
              <a:gd name="T65" fmla="*/ 2147483646 h 720"/>
              <a:gd name="T66" fmla="*/ 2147483646 w 715"/>
              <a:gd name="T67" fmla="*/ 2147483646 h 720"/>
              <a:gd name="T68" fmla="*/ 2147483646 w 715"/>
              <a:gd name="T69" fmla="*/ 2147483646 h 720"/>
              <a:gd name="T70" fmla="*/ 2147483646 w 715"/>
              <a:gd name="T71" fmla="*/ 2147483646 h 720"/>
              <a:gd name="T72" fmla="*/ 2147483646 w 715"/>
              <a:gd name="T73" fmla="*/ 2147483646 h 720"/>
              <a:gd name="T74" fmla="*/ 0 w 715"/>
              <a:gd name="T75" fmla="*/ 2147483646 h 72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15"/>
              <a:gd name="T115" fmla="*/ 0 h 720"/>
              <a:gd name="T116" fmla="*/ 715 w 715"/>
              <a:gd name="T117" fmla="*/ 720 h 72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15" h="720">
                <a:moveTo>
                  <a:pt x="0" y="581"/>
                </a:moveTo>
                <a:lnTo>
                  <a:pt x="0" y="541"/>
                </a:lnTo>
                <a:lnTo>
                  <a:pt x="25" y="501"/>
                </a:lnTo>
                <a:lnTo>
                  <a:pt x="66" y="501"/>
                </a:lnTo>
                <a:lnTo>
                  <a:pt x="106" y="420"/>
                </a:lnTo>
                <a:lnTo>
                  <a:pt x="106" y="362"/>
                </a:lnTo>
                <a:lnTo>
                  <a:pt x="165" y="371"/>
                </a:lnTo>
                <a:lnTo>
                  <a:pt x="287" y="290"/>
                </a:lnTo>
                <a:lnTo>
                  <a:pt x="270" y="233"/>
                </a:lnTo>
                <a:lnTo>
                  <a:pt x="310" y="153"/>
                </a:lnTo>
                <a:lnTo>
                  <a:pt x="343" y="120"/>
                </a:lnTo>
                <a:lnTo>
                  <a:pt x="318" y="97"/>
                </a:lnTo>
                <a:lnTo>
                  <a:pt x="294" y="112"/>
                </a:lnTo>
                <a:lnTo>
                  <a:pt x="270" y="97"/>
                </a:lnTo>
                <a:lnTo>
                  <a:pt x="270" y="63"/>
                </a:lnTo>
                <a:lnTo>
                  <a:pt x="343" y="57"/>
                </a:lnTo>
                <a:lnTo>
                  <a:pt x="366" y="0"/>
                </a:lnTo>
                <a:lnTo>
                  <a:pt x="423" y="8"/>
                </a:lnTo>
                <a:lnTo>
                  <a:pt x="449" y="25"/>
                </a:lnTo>
                <a:lnTo>
                  <a:pt x="513" y="16"/>
                </a:lnTo>
                <a:lnTo>
                  <a:pt x="562" y="40"/>
                </a:lnTo>
                <a:lnTo>
                  <a:pt x="578" y="63"/>
                </a:lnTo>
                <a:lnTo>
                  <a:pt x="588" y="120"/>
                </a:lnTo>
                <a:lnTo>
                  <a:pt x="612" y="131"/>
                </a:lnTo>
                <a:lnTo>
                  <a:pt x="669" y="120"/>
                </a:lnTo>
                <a:lnTo>
                  <a:pt x="715" y="170"/>
                </a:lnTo>
                <a:lnTo>
                  <a:pt x="588" y="380"/>
                </a:lnTo>
                <a:lnTo>
                  <a:pt x="473" y="493"/>
                </a:lnTo>
                <a:lnTo>
                  <a:pt x="465" y="557"/>
                </a:lnTo>
                <a:lnTo>
                  <a:pt x="383" y="720"/>
                </a:lnTo>
                <a:lnTo>
                  <a:pt x="318" y="671"/>
                </a:lnTo>
                <a:lnTo>
                  <a:pt x="270" y="671"/>
                </a:lnTo>
                <a:lnTo>
                  <a:pt x="212" y="694"/>
                </a:lnTo>
                <a:lnTo>
                  <a:pt x="125" y="703"/>
                </a:lnTo>
                <a:lnTo>
                  <a:pt x="106" y="694"/>
                </a:lnTo>
                <a:lnTo>
                  <a:pt x="90" y="654"/>
                </a:lnTo>
                <a:lnTo>
                  <a:pt x="25" y="614"/>
                </a:lnTo>
                <a:lnTo>
                  <a:pt x="0" y="581"/>
                </a:lnTo>
                <a:close/>
              </a:path>
            </a:pathLst>
          </a:custGeom>
          <a:solidFill>
            <a:schemeClr val="bg1">
              <a:lumMod val="85000"/>
            </a:schemeClr>
          </a:solidFill>
          <a:ln w="12700" cap="flat" cmpd="sng">
            <a:solidFill>
              <a:schemeClr val="bg1"/>
            </a:solidFill>
            <a:prstDash val="solid"/>
            <a:round/>
            <a:headEnd type="none" w="med" len="med"/>
            <a:tailEnd type="none" w="med" len="med"/>
          </a:ln>
        </p:spPr>
        <p:txBody>
          <a:bodyPr lIns="42203" rIns="42203"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2" b="0" i="0" u="none" strike="noStrike" kern="1200" cap="none" spc="0" normalizeH="0" baseline="0" noProof="0">
              <a:ln>
                <a:noFill/>
              </a:ln>
              <a:solidFill>
                <a:srgbClr val="000000"/>
              </a:solidFill>
              <a:effectLst/>
              <a:uLnTx/>
              <a:uFillTx/>
              <a:latin typeface="Arial"/>
              <a:ea typeface="+mn-ea"/>
              <a:cs typeface="+mn-cs"/>
            </a:endParaRPr>
          </a:p>
        </p:txBody>
      </p:sp>
      <p:sp>
        <p:nvSpPr>
          <p:cNvPr id="178" name="Freeform 51"/>
          <p:cNvSpPr>
            <a:spLocks/>
          </p:cNvSpPr>
          <p:nvPr/>
        </p:nvSpPr>
        <p:spPr bwMode="auto">
          <a:xfrm>
            <a:off x="7778294" y="5109990"/>
            <a:ext cx="359989" cy="391722"/>
          </a:xfrm>
          <a:custGeom>
            <a:avLst/>
            <a:gdLst>
              <a:gd name="T0" fmla="*/ 0 w 811"/>
              <a:gd name="T1" fmla="*/ 2147483646 h 905"/>
              <a:gd name="T2" fmla="*/ 2147483646 w 811"/>
              <a:gd name="T3" fmla="*/ 2147483646 h 905"/>
              <a:gd name="T4" fmla="*/ 2147483646 w 811"/>
              <a:gd name="T5" fmla="*/ 2147483646 h 905"/>
              <a:gd name="T6" fmla="*/ 2147483646 w 811"/>
              <a:gd name="T7" fmla="*/ 2147483646 h 905"/>
              <a:gd name="T8" fmla="*/ 2147483646 w 811"/>
              <a:gd name="T9" fmla="*/ 2147483646 h 905"/>
              <a:gd name="T10" fmla="*/ 2147483646 w 811"/>
              <a:gd name="T11" fmla="*/ 2147483646 h 905"/>
              <a:gd name="T12" fmla="*/ 2147483646 w 811"/>
              <a:gd name="T13" fmla="*/ 2147483646 h 905"/>
              <a:gd name="T14" fmla="*/ 2147483646 w 811"/>
              <a:gd name="T15" fmla="*/ 2147483646 h 905"/>
              <a:gd name="T16" fmla="*/ 2147483646 w 811"/>
              <a:gd name="T17" fmla="*/ 2147483646 h 905"/>
              <a:gd name="T18" fmla="*/ 2147483646 w 811"/>
              <a:gd name="T19" fmla="*/ 2147483646 h 905"/>
              <a:gd name="T20" fmla="*/ 2147483646 w 811"/>
              <a:gd name="T21" fmla="*/ 2147483646 h 905"/>
              <a:gd name="T22" fmla="*/ 2147483646 w 811"/>
              <a:gd name="T23" fmla="*/ 2147483646 h 905"/>
              <a:gd name="T24" fmla="*/ 2147483646 w 811"/>
              <a:gd name="T25" fmla="*/ 2147483646 h 905"/>
              <a:gd name="T26" fmla="*/ 2147483646 w 811"/>
              <a:gd name="T27" fmla="*/ 2147483646 h 905"/>
              <a:gd name="T28" fmla="*/ 2147483646 w 811"/>
              <a:gd name="T29" fmla="*/ 2147483646 h 905"/>
              <a:gd name="T30" fmla="*/ 2147483646 w 811"/>
              <a:gd name="T31" fmla="*/ 2147483646 h 905"/>
              <a:gd name="T32" fmla="*/ 2147483646 w 811"/>
              <a:gd name="T33" fmla="*/ 2147483646 h 905"/>
              <a:gd name="T34" fmla="*/ 2147483646 w 811"/>
              <a:gd name="T35" fmla="*/ 2147483646 h 905"/>
              <a:gd name="T36" fmla="*/ 2147483646 w 811"/>
              <a:gd name="T37" fmla="*/ 2147483646 h 905"/>
              <a:gd name="T38" fmla="*/ 2147483646 w 811"/>
              <a:gd name="T39" fmla="*/ 2147483646 h 905"/>
              <a:gd name="T40" fmla="*/ 2147483646 w 811"/>
              <a:gd name="T41" fmla="*/ 2147483646 h 905"/>
              <a:gd name="T42" fmla="*/ 2147483646 w 811"/>
              <a:gd name="T43" fmla="*/ 2147483646 h 905"/>
              <a:gd name="T44" fmla="*/ 2147483646 w 811"/>
              <a:gd name="T45" fmla="*/ 2147483646 h 905"/>
              <a:gd name="T46" fmla="*/ 2147483646 w 811"/>
              <a:gd name="T47" fmla="*/ 2147483646 h 905"/>
              <a:gd name="T48" fmla="*/ 2147483646 w 811"/>
              <a:gd name="T49" fmla="*/ 2147483646 h 905"/>
              <a:gd name="T50" fmla="*/ 2147483646 w 811"/>
              <a:gd name="T51" fmla="*/ 2147483646 h 905"/>
              <a:gd name="T52" fmla="*/ 2147483646 w 811"/>
              <a:gd name="T53" fmla="*/ 2147483646 h 905"/>
              <a:gd name="T54" fmla="*/ 2147483646 w 811"/>
              <a:gd name="T55" fmla="*/ 2147483646 h 905"/>
              <a:gd name="T56" fmla="*/ 2147483646 w 811"/>
              <a:gd name="T57" fmla="*/ 2147483646 h 905"/>
              <a:gd name="T58" fmla="*/ 2147483646 w 811"/>
              <a:gd name="T59" fmla="*/ 2147483646 h 905"/>
              <a:gd name="T60" fmla="*/ 2147483646 w 811"/>
              <a:gd name="T61" fmla="*/ 2147483646 h 905"/>
              <a:gd name="T62" fmla="*/ 2147483646 w 811"/>
              <a:gd name="T63" fmla="*/ 2147483646 h 905"/>
              <a:gd name="T64" fmla="*/ 2147483646 w 811"/>
              <a:gd name="T65" fmla="*/ 2147483646 h 905"/>
              <a:gd name="T66" fmla="*/ 2147483646 w 811"/>
              <a:gd name="T67" fmla="*/ 2147483646 h 905"/>
              <a:gd name="T68" fmla="*/ 2147483646 w 811"/>
              <a:gd name="T69" fmla="*/ 2147483646 h 905"/>
              <a:gd name="T70" fmla="*/ 2147483646 w 811"/>
              <a:gd name="T71" fmla="*/ 2147483646 h 905"/>
              <a:gd name="T72" fmla="*/ 2147483646 w 811"/>
              <a:gd name="T73" fmla="*/ 2147483646 h 905"/>
              <a:gd name="T74" fmla="*/ 2147483646 w 811"/>
              <a:gd name="T75" fmla="*/ 2147483646 h 905"/>
              <a:gd name="T76" fmla="*/ 2147483646 w 811"/>
              <a:gd name="T77" fmla="*/ 2147483646 h 905"/>
              <a:gd name="T78" fmla="*/ 2147483646 w 811"/>
              <a:gd name="T79" fmla="*/ 2147483646 h 905"/>
              <a:gd name="T80" fmla="*/ 2147483646 w 811"/>
              <a:gd name="T81" fmla="*/ 0 h 905"/>
              <a:gd name="T82" fmla="*/ 2147483646 w 811"/>
              <a:gd name="T83" fmla="*/ 2147483646 h 905"/>
              <a:gd name="T84" fmla="*/ 2147483646 w 811"/>
              <a:gd name="T85" fmla="*/ 2147483646 h 905"/>
              <a:gd name="T86" fmla="*/ 2147483646 w 811"/>
              <a:gd name="T87" fmla="*/ 2147483646 h 905"/>
              <a:gd name="T88" fmla="*/ 2147483646 w 811"/>
              <a:gd name="T89" fmla="*/ 2147483646 h 905"/>
              <a:gd name="T90" fmla="*/ 2147483646 w 811"/>
              <a:gd name="T91" fmla="*/ 2147483646 h 905"/>
              <a:gd name="T92" fmla="*/ 0 w 811"/>
              <a:gd name="T93" fmla="*/ 2147483646 h 90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811"/>
              <a:gd name="T142" fmla="*/ 0 h 905"/>
              <a:gd name="T143" fmla="*/ 811 w 811"/>
              <a:gd name="T144" fmla="*/ 905 h 905"/>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811" h="905">
                <a:moveTo>
                  <a:pt x="0" y="339"/>
                </a:moveTo>
                <a:lnTo>
                  <a:pt x="7" y="396"/>
                </a:lnTo>
                <a:lnTo>
                  <a:pt x="57" y="452"/>
                </a:lnTo>
                <a:lnTo>
                  <a:pt x="186" y="485"/>
                </a:lnTo>
                <a:lnTo>
                  <a:pt x="170" y="582"/>
                </a:lnTo>
                <a:lnTo>
                  <a:pt x="144" y="639"/>
                </a:lnTo>
                <a:lnTo>
                  <a:pt x="153" y="694"/>
                </a:lnTo>
                <a:lnTo>
                  <a:pt x="170" y="727"/>
                </a:lnTo>
                <a:lnTo>
                  <a:pt x="300" y="736"/>
                </a:lnTo>
                <a:lnTo>
                  <a:pt x="331" y="753"/>
                </a:lnTo>
                <a:lnTo>
                  <a:pt x="331" y="833"/>
                </a:lnTo>
                <a:lnTo>
                  <a:pt x="397" y="855"/>
                </a:lnTo>
                <a:lnTo>
                  <a:pt x="437" y="849"/>
                </a:lnTo>
                <a:lnTo>
                  <a:pt x="446" y="897"/>
                </a:lnTo>
                <a:lnTo>
                  <a:pt x="462" y="905"/>
                </a:lnTo>
                <a:lnTo>
                  <a:pt x="519" y="888"/>
                </a:lnTo>
                <a:lnTo>
                  <a:pt x="535" y="874"/>
                </a:lnTo>
                <a:lnTo>
                  <a:pt x="511" y="833"/>
                </a:lnTo>
                <a:lnTo>
                  <a:pt x="519" y="817"/>
                </a:lnTo>
                <a:lnTo>
                  <a:pt x="690" y="775"/>
                </a:lnTo>
                <a:lnTo>
                  <a:pt x="721" y="753"/>
                </a:lnTo>
                <a:lnTo>
                  <a:pt x="780" y="775"/>
                </a:lnTo>
                <a:lnTo>
                  <a:pt x="811" y="765"/>
                </a:lnTo>
                <a:lnTo>
                  <a:pt x="762" y="719"/>
                </a:lnTo>
                <a:lnTo>
                  <a:pt x="714" y="639"/>
                </a:lnTo>
                <a:lnTo>
                  <a:pt x="697" y="598"/>
                </a:lnTo>
                <a:lnTo>
                  <a:pt x="690" y="502"/>
                </a:lnTo>
                <a:lnTo>
                  <a:pt x="641" y="403"/>
                </a:lnTo>
                <a:lnTo>
                  <a:pt x="641" y="349"/>
                </a:lnTo>
                <a:lnTo>
                  <a:pt x="697" y="227"/>
                </a:lnTo>
                <a:lnTo>
                  <a:pt x="714" y="163"/>
                </a:lnTo>
                <a:lnTo>
                  <a:pt x="649" y="114"/>
                </a:lnTo>
                <a:lnTo>
                  <a:pt x="601" y="114"/>
                </a:lnTo>
                <a:lnTo>
                  <a:pt x="543" y="137"/>
                </a:lnTo>
                <a:lnTo>
                  <a:pt x="456" y="146"/>
                </a:lnTo>
                <a:lnTo>
                  <a:pt x="437" y="137"/>
                </a:lnTo>
                <a:lnTo>
                  <a:pt x="421" y="97"/>
                </a:lnTo>
                <a:lnTo>
                  <a:pt x="356" y="57"/>
                </a:lnTo>
                <a:lnTo>
                  <a:pt x="316" y="74"/>
                </a:lnTo>
                <a:lnTo>
                  <a:pt x="276" y="8"/>
                </a:lnTo>
                <a:lnTo>
                  <a:pt x="234" y="0"/>
                </a:lnTo>
                <a:lnTo>
                  <a:pt x="202" y="16"/>
                </a:lnTo>
                <a:lnTo>
                  <a:pt x="161" y="66"/>
                </a:lnTo>
                <a:lnTo>
                  <a:pt x="153" y="163"/>
                </a:lnTo>
                <a:lnTo>
                  <a:pt x="129" y="202"/>
                </a:lnTo>
                <a:lnTo>
                  <a:pt x="72" y="211"/>
                </a:lnTo>
                <a:lnTo>
                  <a:pt x="0" y="339"/>
                </a:lnTo>
                <a:close/>
              </a:path>
            </a:pathLst>
          </a:custGeom>
          <a:solidFill>
            <a:schemeClr val="bg1">
              <a:lumMod val="85000"/>
            </a:schemeClr>
          </a:solidFill>
          <a:ln w="12700" cap="flat" cmpd="sng">
            <a:solidFill>
              <a:schemeClr val="bg1"/>
            </a:solidFill>
            <a:prstDash val="solid"/>
            <a:round/>
            <a:headEnd type="none" w="med" len="med"/>
            <a:tailEnd type="none" w="med" len="med"/>
          </a:ln>
        </p:spPr>
        <p:txBody>
          <a:bodyPr lIns="42203" rIns="42203" anchor="ctr"/>
          <a:lstStyle/>
          <a:p>
            <a:endParaRPr lang="en-US" sz="1662">
              <a:solidFill>
                <a:srgbClr val="000000"/>
              </a:solidFill>
              <a:latin typeface="Arial"/>
            </a:endParaRPr>
          </a:p>
        </p:txBody>
      </p:sp>
      <p:sp>
        <p:nvSpPr>
          <p:cNvPr id="179" name="Freeform 52"/>
          <p:cNvSpPr>
            <a:spLocks/>
          </p:cNvSpPr>
          <p:nvPr/>
        </p:nvSpPr>
        <p:spPr bwMode="auto">
          <a:xfrm>
            <a:off x="7797561" y="5042348"/>
            <a:ext cx="86195" cy="60576"/>
          </a:xfrm>
          <a:custGeom>
            <a:avLst/>
            <a:gdLst>
              <a:gd name="T0" fmla="*/ 0 w 195"/>
              <a:gd name="T1" fmla="*/ 2147483646 h 138"/>
              <a:gd name="T2" fmla="*/ 2147483646 w 195"/>
              <a:gd name="T3" fmla="*/ 2147483646 h 138"/>
              <a:gd name="T4" fmla="*/ 2147483646 w 195"/>
              <a:gd name="T5" fmla="*/ 2147483646 h 138"/>
              <a:gd name="T6" fmla="*/ 2147483646 w 195"/>
              <a:gd name="T7" fmla="*/ 0 h 138"/>
              <a:gd name="T8" fmla="*/ 2147483646 w 195"/>
              <a:gd name="T9" fmla="*/ 2147483646 h 138"/>
              <a:gd name="T10" fmla="*/ 2147483646 w 195"/>
              <a:gd name="T11" fmla="*/ 2147483646 h 138"/>
              <a:gd name="T12" fmla="*/ 2147483646 w 195"/>
              <a:gd name="T13" fmla="*/ 2147483646 h 138"/>
              <a:gd name="T14" fmla="*/ 2147483646 w 195"/>
              <a:gd name="T15" fmla="*/ 2147483646 h 138"/>
              <a:gd name="T16" fmla="*/ 2147483646 w 195"/>
              <a:gd name="T17" fmla="*/ 2147483646 h 138"/>
              <a:gd name="T18" fmla="*/ 2147483646 w 195"/>
              <a:gd name="T19" fmla="*/ 2147483646 h 138"/>
              <a:gd name="T20" fmla="*/ 2147483646 w 195"/>
              <a:gd name="T21" fmla="*/ 2147483646 h 138"/>
              <a:gd name="T22" fmla="*/ 2147483646 w 195"/>
              <a:gd name="T23" fmla="*/ 2147483646 h 138"/>
              <a:gd name="T24" fmla="*/ 2147483646 w 195"/>
              <a:gd name="T25" fmla="*/ 2147483646 h 138"/>
              <a:gd name="T26" fmla="*/ 0 w 195"/>
              <a:gd name="T27" fmla="*/ 2147483646 h 13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95"/>
              <a:gd name="T43" fmla="*/ 0 h 138"/>
              <a:gd name="T44" fmla="*/ 195 w 195"/>
              <a:gd name="T45" fmla="*/ 138 h 13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95" h="138">
                <a:moveTo>
                  <a:pt x="0" y="57"/>
                </a:moveTo>
                <a:lnTo>
                  <a:pt x="8" y="41"/>
                </a:lnTo>
                <a:lnTo>
                  <a:pt x="57" y="41"/>
                </a:lnTo>
                <a:lnTo>
                  <a:pt x="75" y="0"/>
                </a:lnTo>
                <a:lnTo>
                  <a:pt x="98" y="8"/>
                </a:lnTo>
                <a:lnTo>
                  <a:pt x="114" y="41"/>
                </a:lnTo>
                <a:lnTo>
                  <a:pt x="163" y="49"/>
                </a:lnTo>
                <a:lnTo>
                  <a:pt x="195" y="66"/>
                </a:lnTo>
                <a:lnTo>
                  <a:pt x="170" y="98"/>
                </a:lnTo>
                <a:lnTo>
                  <a:pt x="147" y="98"/>
                </a:lnTo>
                <a:lnTo>
                  <a:pt x="147" y="138"/>
                </a:lnTo>
                <a:lnTo>
                  <a:pt x="57" y="115"/>
                </a:lnTo>
                <a:lnTo>
                  <a:pt x="18" y="90"/>
                </a:lnTo>
                <a:lnTo>
                  <a:pt x="0" y="57"/>
                </a:lnTo>
                <a:close/>
              </a:path>
            </a:pathLst>
          </a:custGeom>
          <a:solidFill>
            <a:schemeClr val="bg1">
              <a:lumMod val="85000"/>
            </a:schemeClr>
          </a:solidFill>
          <a:ln w="12700" cap="flat" cmpd="sng">
            <a:solidFill>
              <a:schemeClr val="bg1"/>
            </a:solidFill>
            <a:prstDash val="solid"/>
            <a:round/>
            <a:headEnd type="none" w="med" len="med"/>
            <a:tailEnd type="none" w="med" len="med"/>
          </a:ln>
        </p:spPr>
        <p:txBody>
          <a:bodyPr lIns="42203" rIns="42203"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2" b="0" i="0" u="none" strike="noStrike" kern="1200" cap="none" spc="0" normalizeH="0" baseline="0" noProof="0">
              <a:ln>
                <a:noFill/>
              </a:ln>
              <a:solidFill>
                <a:srgbClr val="000000"/>
              </a:solidFill>
              <a:effectLst/>
              <a:uLnTx/>
              <a:uFillTx/>
              <a:latin typeface="Arial"/>
              <a:ea typeface="+mn-ea"/>
              <a:cs typeface="+mn-cs"/>
            </a:endParaRPr>
          </a:p>
        </p:txBody>
      </p:sp>
      <p:sp>
        <p:nvSpPr>
          <p:cNvPr id="180" name="Freeform 53"/>
          <p:cNvSpPr>
            <a:spLocks/>
          </p:cNvSpPr>
          <p:nvPr/>
        </p:nvSpPr>
        <p:spPr bwMode="auto">
          <a:xfrm>
            <a:off x="7934457" y="5968146"/>
            <a:ext cx="1075910" cy="436145"/>
          </a:xfrm>
          <a:custGeom>
            <a:avLst/>
            <a:gdLst>
              <a:gd name="T0" fmla="*/ 2147483646 w 3634"/>
              <a:gd name="T1" fmla="*/ 2147483646 h 1510"/>
              <a:gd name="T2" fmla="*/ 0 w 3634"/>
              <a:gd name="T3" fmla="*/ 2147483646 h 1510"/>
              <a:gd name="T4" fmla="*/ 0 w 3634"/>
              <a:gd name="T5" fmla="*/ 2147483646 h 1510"/>
              <a:gd name="T6" fmla="*/ 2147483646 w 3634"/>
              <a:gd name="T7" fmla="*/ 2147483646 h 1510"/>
              <a:gd name="T8" fmla="*/ 2147483646 w 3634"/>
              <a:gd name="T9" fmla="*/ 2147483646 h 1510"/>
              <a:gd name="T10" fmla="*/ 2147483646 w 3634"/>
              <a:gd name="T11" fmla="*/ 0 h 1510"/>
              <a:gd name="T12" fmla="*/ 2147483646 w 3634"/>
              <a:gd name="T13" fmla="*/ 0 h 1510"/>
              <a:gd name="T14" fmla="*/ 2147483646 w 3634"/>
              <a:gd name="T15" fmla="*/ 2147483646 h 1510"/>
              <a:gd name="T16" fmla="*/ 0 60000 65536"/>
              <a:gd name="T17" fmla="*/ 0 60000 65536"/>
              <a:gd name="T18" fmla="*/ 0 60000 65536"/>
              <a:gd name="T19" fmla="*/ 0 60000 65536"/>
              <a:gd name="T20" fmla="*/ 0 60000 65536"/>
              <a:gd name="T21" fmla="*/ 0 60000 65536"/>
              <a:gd name="T22" fmla="*/ 0 60000 65536"/>
              <a:gd name="T23" fmla="*/ 0 60000 65536"/>
              <a:gd name="T24" fmla="*/ 0 w 3634"/>
              <a:gd name="T25" fmla="*/ 0 h 1510"/>
              <a:gd name="T26" fmla="*/ 3634 w 3634"/>
              <a:gd name="T27" fmla="*/ 1510 h 15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634" h="1510">
                <a:moveTo>
                  <a:pt x="3634" y="1510"/>
                </a:moveTo>
                <a:lnTo>
                  <a:pt x="0" y="1510"/>
                </a:lnTo>
                <a:lnTo>
                  <a:pt x="0" y="463"/>
                </a:lnTo>
                <a:lnTo>
                  <a:pt x="272" y="154"/>
                </a:lnTo>
                <a:lnTo>
                  <a:pt x="2805" y="154"/>
                </a:lnTo>
                <a:lnTo>
                  <a:pt x="2805" y="0"/>
                </a:lnTo>
                <a:lnTo>
                  <a:pt x="3634" y="0"/>
                </a:lnTo>
                <a:lnTo>
                  <a:pt x="3634" y="1510"/>
                </a:lnTo>
                <a:close/>
              </a:path>
            </a:pathLst>
          </a:custGeom>
          <a:solidFill>
            <a:srgbClr val="FFFFFF"/>
          </a:solidFill>
          <a:ln w="12700" cap="flat" cmpd="sng">
            <a:solidFill>
              <a:schemeClr val="bg1"/>
            </a:solidFill>
            <a:prstDash val="solid"/>
            <a:round/>
            <a:headEnd type="none" w="med" len="med"/>
            <a:tailEnd type="none" w="med" len="med"/>
          </a:ln>
        </p:spPr>
        <p:txBody>
          <a:bodyPr lIns="42203" rIns="42203"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2" b="0" i="0" u="none" strike="noStrike" kern="1200" cap="none" spc="0" normalizeH="0" baseline="0" noProof="0">
              <a:ln>
                <a:noFill/>
              </a:ln>
              <a:solidFill>
                <a:srgbClr val="000000"/>
              </a:solidFill>
              <a:effectLst/>
              <a:uLnTx/>
              <a:uFillTx/>
              <a:latin typeface="Arial"/>
              <a:ea typeface="+mn-ea"/>
              <a:cs typeface="+mn-cs"/>
            </a:endParaRPr>
          </a:p>
        </p:txBody>
      </p:sp>
      <p:grpSp>
        <p:nvGrpSpPr>
          <p:cNvPr id="181" name="Group 54"/>
          <p:cNvGrpSpPr>
            <a:grpSpLocks/>
          </p:cNvGrpSpPr>
          <p:nvPr/>
        </p:nvGrpSpPr>
        <p:grpSpPr bwMode="auto">
          <a:xfrm>
            <a:off x="7982111" y="5075652"/>
            <a:ext cx="966390" cy="1275112"/>
            <a:chOff x="4707" y="2450"/>
            <a:chExt cx="1089" cy="1473"/>
          </a:xfrm>
          <a:solidFill>
            <a:schemeClr val="bg1">
              <a:lumMod val="85000"/>
            </a:schemeClr>
          </a:solidFill>
        </p:grpSpPr>
        <p:sp>
          <p:nvSpPr>
            <p:cNvPr id="197" name="Freeform 55"/>
            <p:cNvSpPr>
              <a:spLocks/>
            </p:cNvSpPr>
            <p:nvPr/>
          </p:nvSpPr>
          <p:spPr bwMode="auto">
            <a:xfrm>
              <a:off x="5117" y="2744"/>
              <a:ext cx="80" cy="64"/>
            </a:xfrm>
            <a:custGeom>
              <a:avLst/>
              <a:gdLst>
                <a:gd name="T0" fmla="*/ 0 w 240"/>
                <a:gd name="T1" fmla="*/ 18 h 193"/>
                <a:gd name="T2" fmla="*/ 0 w 240"/>
                <a:gd name="T3" fmla="*/ 14 h 193"/>
                <a:gd name="T4" fmla="*/ 3 w 240"/>
                <a:gd name="T5" fmla="*/ 13 h 193"/>
                <a:gd name="T6" fmla="*/ 5 w 240"/>
                <a:gd name="T7" fmla="*/ 6 h 193"/>
                <a:gd name="T8" fmla="*/ 11 w 240"/>
                <a:gd name="T9" fmla="*/ 1 h 193"/>
                <a:gd name="T10" fmla="*/ 18 w 240"/>
                <a:gd name="T11" fmla="*/ 0 h 193"/>
                <a:gd name="T12" fmla="*/ 25 w 240"/>
                <a:gd name="T13" fmla="*/ 1 h 193"/>
                <a:gd name="T14" fmla="*/ 26 w 240"/>
                <a:gd name="T15" fmla="*/ 2 h 193"/>
                <a:gd name="T16" fmla="*/ 25 w 240"/>
                <a:gd name="T17" fmla="*/ 5 h 193"/>
                <a:gd name="T18" fmla="*/ 27 w 240"/>
                <a:gd name="T19" fmla="*/ 7 h 193"/>
                <a:gd name="T20" fmla="*/ 23 w 240"/>
                <a:gd name="T21" fmla="*/ 11 h 193"/>
                <a:gd name="T22" fmla="*/ 20 w 240"/>
                <a:gd name="T23" fmla="*/ 16 h 193"/>
                <a:gd name="T24" fmla="*/ 15 w 240"/>
                <a:gd name="T25" fmla="*/ 18 h 193"/>
                <a:gd name="T26" fmla="*/ 14 w 240"/>
                <a:gd name="T27" fmla="*/ 21 h 193"/>
                <a:gd name="T28" fmla="*/ 3 w 240"/>
                <a:gd name="T29" fmla="*/ 21 h 193"/>
                <a:gd name="T30" fmla="*/ 0 w 240"/>
                <a:gd name="T31" fmla="*/ 18 h 19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40"/>
                <a:gd name="T49" fmla="*/ 0 h 193"/>
                <a:gd name="T50" fmla="*/ 240 w 240"/>
                <a:gd name="T51" fmla="*/ 193 h 19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40" h="193">
                  <a:moveTo>
                    <a:pt x="0" y="159"/>
                  </a:moveTo>
                  <a:lnTo>
                    <a:pt x="0" y="124"/>
                  </a:lnTo>
                  <a:lnTo>
                    <a:pt x="30" y="115"/>
                  </a:lnTo>
                  <a:lnTo>
                    <a:pt x="44" y="52"/>
                  </a:lnTo>
                  <a:lnTo>
                    <a:pt x="98" y="7"/>
                  </a:lnTo>
                  <a:lnTo>
                    <a:pt x="163" y="0"/>
                  </a:lnTo>
                  <a:lnTo>
                    <a:pt x="224" y="7"/>
                  </a:lnTo>
                  <a:lnTo>
                    <a:pt x="233" y="17"/>
                  </a:lnTo>
                  <a:lnTo>
                    <a:pt x="224" y="43"/>
                  </a:lnTo>
                  <a:lnTo>
                    <a:pt x="240" y="61"/>
                  </a:lnTo>
                  <a:lnTo>
                    <a:pt x="205" y="96"/>
                  </a:lnTo>
                  <a:lnTo>
                    <a:pt x="179" y="141"/>
                  </a:lnTo>
                  <a:lnTo>
                    <a:pt x="133" y="159"/>
                  </a:lnTo>
                  <a:lnTo>
                    <a:pt x="126" y="193"/>
                  </a:lnTo>
                  <a:lnTo>
                    <a:pt x="30" y="186"/>
                  </a:lnTo>
                  <a:lnTo>
                    <a:pt x="0" y="159"/>
                  </a:lnTo>
                  <a:close/>
                </a:path>
              </a:pathLst>
            </a:custGeom>
            <a:grpFill/>
            <a:ln w="12700" cap="flat" cmpd="sng">
              <a:solidFill>
                <a:schemeClr val="bg1"/>
              </a:solidFill>
              <a:prstDash val="solid"/>
              <a:round/>
              <a:headEnd type="none" w="med" len="med"/>
              <a:tailEnd type="none" w="med" len="med"/>
            </a:ln>
          </p:spPr>
          <p:txBody>
            <a:bodyPr lIns="42203" rIns="42203"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62" b="0" i="0" u="none" strike="noStrike" kern="1200" cap="none" spc="0" normalizeH="0" baseline="0" noProof="0">
                <a:ln>
                  <a:noFill/>
                </a:ln>
                <a:solidFill>
                  <a:srgbClr val="000000"/>
                </a:solidFill>
                <a:effectLst/>
                <a:uLnTx/>
                <a:uFillTx/>
                <a:latin typeface="Arial"/>
                <a:ea typeface="+mn-ea"/>
                <a:cs typeface="+mn-cs"/>
              </a:endParaRPr>
            </a:p>
          </p:txBody>
        </p:sp>
        <p:sp>
          <p:nvSpPr>
            <p:cNvPr id="198" name="Freeform 56"/>
            <p:cNvSpPr>
              <a:spLocks/>
            </p:cNvSpPr>
            <p:nvPr/>
          </p:nvSpPr>
          <p:spPr bwMode="auto">
            <a:xfrm>
              <a:off x="5152" y="2833"/>
              <a:ext cx="51" cy="32"/>
            </a:xfrm>
            <a:custGeom>
              <a:avLst/>
              <a:gdLst>
                <a:gd name="T0" fmla="*/ 0 w 153"/>
                <a:gd name="T1" fmla="*/ 5 h 97"/>
                <a:gd name="T2" fmla="*/ 2 w 153"/>
                <a:gd name="T3" fmla="*/ 9 h 97"/>
                <a:gd name="T4" fmla="*/ 7 w 153"/>
                <a:gd name="T5" fmla="*/ 8 h 97"/>
                <a:gd name="T6" fmla="*/ 12 w 153"/>
                <a:gd name="T7" fmla="*/ 11 h 97"/>
                <a:gd name="T8" fmla="*/ 17 w 153"/>
                <a:gd name="T9" fmla="*/ 11 h 97"/>
                <a:gd name="T10" fmla="*/ 14 w 153"/>
                <a:gd name="T11" fmla="*/ 5 h 97"/>
                <a:gd name="T12" fmla="*/ 3 w 153"/>
                <a:gd name="T13" fmla="*/ 0 h 97"/>
                <a:gd name="T14" fmla="*/ 0 w 153"/>
                <a:gd name="T15" fmla="*/ 5 h 97"/>
                <a:gd name="T16" fmla="*/ 0 60000 65536"/>
                <a:gd name="T17" fmla="*/ 0 60000 65536"/>
                <a:gd name="T18" fmla="*/ 0 60000 65536"/>
                <a:gd name="T19" fmla="*/ 0 60000 65536"/>
                <a:gd name="T20" fmla="*/ 0 60000 65536"/>
                <a:gd name="T21" fmla="*/ 0 60000 65536"/>
                <a:gd name="T22" fmla="*/ 0 60000 65536"/>
                <a:gd name="T23" fmla="*/ 0 60000 65536"/>
                <a:gd name="T24" fmla="*/ 0 w 153"/>
                <a:gd name="T25" fmla="*/ 0 h 97"/>
                <a:gd name="T26" fmla="*/ 153 w 153"/>
                <a:gd name="T27" fmla="*/ 97 h 9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53" h="97">
                  <a:moveTo>
                    <a:pt x="0" y="50"/>
                  </a:moveTo>
                  <a:lnTo>
                    <a:pt x="20" y="84"/>
                  </a:lnTo>
                  <a:lnTo>
                    <a:pt x="66" y="71"/>
                  </a:lnTo>
                  <a:lnTo>
                    <a:pt x="109" y="97"/>
                  </a:lnTo>
                  <a:lnTo>
                    <a:pt x="153" y="97"/>
                  </a:lnTo>
                  <a:lnTo>
                    <a:pt x="127" y="50"/>
                  </a:lnTo>
                  <a:lnTo>
                    <a:pt x="27" y="0"/>
                  </a:lnTo>
                  <a:lnTo>
                    <a:pt x="0" y="50"/>
                  </a:lnTo>
                  <a:close/>
                </a:path>
              </a:pathLst>
            </a:custGeom>
            <a:grpFill/>
            <a:ln w="12700" cap="flat" cmpd="sng">
              <a:solidFill>
                <a:schemeClr val="bg1"/>
              </a:solidFill>
              <a:prstDash val="solid"/>
              <a:round/>
              <a:headEnd type="none" w="med" len="med"/>
              <a:tailEnd type="none" w="med" len="med"/>
            </a:ln>
          </p:spPr>
          <p:txBody>
            <a:bodyPr lIns="42203" rIns="42203"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62" b="0" i="0" u="none" strike="noStrike" kern="1200" cap="none" spc="0" normalizeH="0" baseline="0" noProof="0">
                <a:ln>
                  <a:noFill/>
                </a:ln>
                <a:solidFill>
                  <a:srgbClr val="000000"/>
                </a:solidFill>
                <a:effectLst/>
                <a:uLnTx/>
                <a:uFillTx/>
                <a:latin typeface="Arial"/>
                <a:ea typeface="+mn-ea"/>
                <a:cs typeface="+mn-cs"/>
              </a:endParaRPr>
            </a:p>
          </p:txBody>
        </p:sp>
        <p:sp>
          <p:nvSpPr>
            <p:cNvPr id="199" name="Freeform 57"/>
            <p:cNvSpPr>
              <a:spLocks/>
            </p:cNvSpPr>
            <p:nvPr/>
          </p:nvSpPr>
          <p:spPr bwMode="auto">
            <a:xfrm>
              <a:off x="5340" y="2495"/>
              <a:ext cx="217" cy="187"/>
            </a:xfrm>
            <a:custGeom>
              <a:avLst/>
              <a:gdLst>
                <a:gd name="T0" fmla="*/ 0 w 651"/>
                <a:gd name="T1" fmla="*/ 35 h 559"/>
                <a:gd name="T2" fmla="*/ 1 w 651"/>
                <a:gd name="T3" fmla="*/ 42 h 559"/>
                <a:gd name="T4" fmla="*/ 5 w 651"/>
                <a:gd name="T5" fmla="*/ 42 h 559"/>
                <a:gd name="T6" fmla="*/ 8 w 651"/>
                <a:gd name="T7" fmla="*/ 49 h 559"/>
                <a:gd name="T8" fmla="*/ 11 w 651"/>
                <a:gd name="T9" fmla="*/ 48 h 559"/>
                <a:gd name="T10" fmla="*/ 18 w 651"/>
                <a:gd name="T11" fmla="*/ 40 h 559"/>
                <a:gd name="T12" fmla="*/ 19 w 651"/>
                <a:gd name="T13" fmla="*/ 40 h 559"/>
                <a:gd name="T14" fmla="*/ 24 w 651"/>
                <a:gd name="T15" fmla="*/ 42 h 559"/>
                <a:gd name="T16" fmla="*/ 26 w 651"/>
                <a:gd name="T17" fmla="*/ 49 h 559"/>
                <a:gd name="T18" fmla="*/ 25 w 651"/>
                <a:gd name="T19" fmla="*/ 54 h 559"/>
                <a:gd name="T20" fmla="*/ 26 w 651"/>
                <a:gd name="T21" fmla="*/ 56 h 559"/>
                <a:gd name="T22" fmla="*/ 41 w 651"/>
                <a:gd name="T23" fmla="*/ 54 h 559"/>
                <a:gd name="T24" fmla="*/ 43 w 651"/>
                <a:gd name="T25" fmla="*/ 59 h 559"/>
                <a:gd name="T26" fmla="*/ 49 w 651"/>
                <a:gd name="T27" fmla="*/ 63 h 559"/>
                <a:gd name="T28" fmla="*/ 64 w 651"/>
                <a:gd name="T29" fmla="*/ 42 h 559"/>
                <a:gd name="T30" fmla="*/ 68 w 651"/>
                <a:gd name="T31" fmla="*/ 29 h 559"/>
                <a:gd name="T32" fmla="*/ 72 w 651"/>
                <a:gd name="T33" fmla="*/ 25 h 559"/>
                <a:gd name="T34" fmla="*/ 72 w 651"/>
                <a:gd name="T35" fmla="*/ 21 h 559"/>
                <a:gd name="T36" fmla="*/ 65 w 651"/>
                <a:gd name="T37" fmla="*/ 18 h 559"/>
                <a:gd name="T38" fmla="*/ 59 w 651"/>
                <a:gd name="T39" fmla="*/ 21 h 559"/>
                <a:gd name="T40" fmla="*/ 55 w 651"/>
                <a:gd name="T41" fmla="*/ 21 h 559"/>
                <a:gd name="T42" fmla="*/ 52 w 651"/>
                <a:gd name="T43" fmla="*/ 18 h 559"/>
                <a:gd name="T44" fmla="*/ 51 w 651"/>
                <a:gd name="T45" fmla="*/ 13 h 559"/>
                <a:gd name="T46" fmla="*/ 54 w 651"/>
                <a:gd name="T47" fmla="*/ 10 h 559"/>
                <a:gd name="T48" fmla="*/ 54 w 651"/>
                <a:gd name="T49" fmla="*/ 7 h 559"/>
                <a:gd name="T50" fmla="*/ 52 w 651"/>
                <a:gd name="T51" fmla="*/ 6 h 559"/>
                <a:gd name="T52" fmla="*/ 48 w 651"/>
                <a:gd name="T53" fmla="*/ 10 h 559"/>
                <a:gd name="T54" fmla="*/ 46 w 651"/>
                <a:gd name="T55" fmla="*/ 9 h 559"/>
                <a:gd name="T56" fmla="*/ 48 w 651"/>
                <a:gd name="T57" fmla="*/ 6 h 559"/>
                <a:gd name="T58" fmla="*/ 52 w 651"/>
                <a:gd name="T59" fmla="*/ 5 h 559"/>
                <a:gd name="T60" fmla="*/ 52 w 651"/>
                <a:gd name="T61" fmla="*/ 0 h 559"/>
                <a:gd name="T62" fmla="*/ 32 w 651"/>
                <a:gd name="T63" fmla="*/ 9 h 559"/>
                <a:gd name="T64" fmla="*/ 23 w 651"/>
                <a:gd name="T65" fmla="*/ 19 h 559"/>
                <a:gd name="T66" fmla="*/ 16 w 651"/>
                <a:gd name="T67" fmla="*/ 22 h 559"/>
                <a:gd name="T68" fmla="*/ 12 w 651"/>
                <a:gd name="T69" fmla="*/ 27 h 559"/>
                <a:gd name="T70" fmla="*/ 0 w 651"/>
                <a:gd name="T71" fmla="*/ 35 h 55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51"/>
                <a:gd name="T109" fmla="*/ 0 h 559"/>
                <a:gd name="T110" fmla="*/ 651 w 651"/>
                <a:gd name="T111" fmla="*/ 559 h 55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51" h="559">
                  <a:moveTo>
                    <a:pt x="0" y="318"/>
                  </a:moveTo>
                  <a:lnTo>
                    <a:pt x="7" y="379"/>
                  </a:lnTo>
                  <a:lnTo>
                    <a:pt x="44" y="379"/>
                  </a:lnTo>
                  <a:lnTo>
                    <a:pt x="73" y="432"/>
                  </a:lnTo>
                  <a:lnTo>
                    <a:pt x="98" y="423"/>
                  </a:lnTo>
                  <a:lnTo>
                    <a:pt x="159" y="355"/>
                  </a:lnTo>
                  <a:lnTo>
                    <a:pt x="170" y="355"/>
                  </a:lnTo>
                  <a:lnTo>
                    <a:pt x="216" y="379"/>
                  </a:lnTo>
                  <a:lnTo>
                    <a:pt x="231" y="432"/>
                  </a:lnTo>
                  <a:lnTo>
                    <a:pt x="223" y="485"/>
                  </a:lnTo>
                  <a:lnTo>
                    <a:pt x="231" y="497"/>
                  </a:lnTo>
                  <a:lnTo>
                    <a:pt x="365" y="485"/>
                  </a:lnTo>
                  <a:lnTo>
                    <a:pt x="383" y="530"/>
                  </a:lnTo>
                  <a:lnTo>
                    <a:pt x="437" y="559"/>
                  </a:lnTo>
                  <a:lnTo>
                    <a:pt x="572" y="373"/>
                  </a:lnTo>
                  <a:lnTo>
                    <a:pt x="616" y="264"/>
                  </a:lnTo>
                  <a:lnTo>
                    <a:pt x="651" y="220"/>
                  </a:lnTo>
                  <a:lnTo>
                    <a:pt x="651" y="186"/>
                  </a:lnTo>
                  <a:lnTo>
                    <a:pt x="589" y="158"/>
                  </a:lnTo>
                  <a:lnTo>
                    <a:pt x="535" y="186"/>
                  </a:lnTo>
                  <a:lnTo>
                    <a:pt x="499" y="186"/>
                  </a:lnTo>
                  <a:lnTo>
                    <a:pt x="472" y="158"/>
                  </a:lnTo>
                  <a:lnTo>
                    <a:pt x="455" y="114"/>
                  </a:lnTo>
                  <a:lnTo>
                    <a:pt x="483" y="88"/>
                  </a:lnTo>
                  <a:lnTo>
                    <a:pt x="483" y="67"/>
                  </a:lnTo>
                  <a:lnTo>
                    <a:pt x="472" y="50"/>
                  </a:lnTo>
                  <a:lnTo>
                    <a:pt x="428" y="88"/>
                  </a:lnTo>
                  <a:lnTo>
                    <a:pt x="411" y="77"/>
                  </a:lnTo>
                  <a:lnTo>
                    <a:pt x="428" y="50"/>
                  </a:lnTo>
                  <a:lnTo>
                    <a:pt x="464" y="44"/>
                  </a:lnTo>
                  <a:lnTo>
                    <a:pt x="472" y="0"/>
                  </a:lnTo>
                  <a:lnTo>
                    <a:pt x="285" y="77"/>
                  </a:lnTo>
                  <a:lnTo>
                    <a:pt x="206" y="173"/>
                  </a:lnTo>
                  <a:lnTo>
                    <a:pt x="144" y="200"/>
                  </a:lnTo>
                  <a:lnTo>
                    <a:pt x="104" y="246"/>
                  </a:lnTo>
                  <a:lnTo>
                    <a:pt x="0" y="318"/>
                  </a:lnTo>
                  <a:close/>
                </a:path>
              </a:pathLst>
            </a:custGeom>
            <a:grpFill/>
            <a:ln w="12700" cap="flat" cmpd="sng">
              <a:solidFill>
                <a:schemeClr val="bg1"/>
              </a:solidFill>
              <a:prstDash val="solid"/>
              <a:round/>
              <a:headEnd type="none" w="med" len="med"/>
              <a:tailEnd type="none" w="med" len="med"/>
            </a:ln>
          </p:spPr>
          <p:txBody>
            <a:bodyPr lIns="42203" rIns="42203"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62" b="0" i="0" u="none" strike="noStrike" kern="1200" cap="none" spc="0" normalizeH="0" baseline="0" noProof="0">
                <a:ln>
                  <a:noFill/>
                </a:ln>
                <a:solidFill>
                  <a:srgbClr val="000000"/>
                </a:solidFill>
                <a:effectLst/>
                <a:uLnTx/>
                <a:uFillTx/>
                <a:latin typeface="Arial"/>
                <a:ea typeface="+mn-ea"/>
                <a:cs typeface="+mn-cs"/>
              </a:endParaRPr>
            </a:p>
          </p:txBody>
        </p:sp>
        <p:sp>
          <p:nvSpPr>
            <p:cNvPr id="200" name="Freeform 58"/>
            <p:cNvSpPr>
              <a:spLocks/>
            </p:cNvSpPr>
            <p:nvPr/>
          </p:nvSpPr>
          <p:spPr bwMode="auto">
            <a:xfrm>
              <a:off x="5616" y="2450"/>
              <a:ext cx="107" cy="75"/>
            </a:xfrm>
            <a:custGeom>
              <a:avLst/>
              <a:gdLst>
                <a:gd name="T0" fmla="*/ 0 w 319"/>
                <a:gd name="T1" fmla="*/ 7 h 224"/>
                <a:gd name="T2" fmla="*/ 0 w 319"/>
                <a:gd name="T3" fmla="*/ 10 h 224"/>
                <a:gd name="T4" fmla="*/ 3 w 319"/>
                <a:gd name="T5" fmla="*/ 15 h 224"/>
                <a:gd name="T6" fmla="*/ 12 w 319"/>
                <a:gd name="T7" fmla="*/ 14 h 224"/>
                <a:gd name="T8" fmla="*/ 18 w 319"/>
                <a:gd name="T9" fmla="*/ 16 h 224"/>
                <a:gd name="T10" fmla="*/ 28 w 319"/>
                <a:gd name="T11" fmla="*/ 24 h 224"/>
                <a:gd name="T12" fmla="*/ 34 w 319"/>
                <a:gd name="T13" fmla="*/ 25 h 224"/>
                <a:gd name="T14" fmla="*/ 35 w 319"/>
                <a:gd name="T15" fmla="*/ 24 h 224"/>
                <a:gd name="T16" fmla="*/ 34 w 319"/>
                <a:gd name="T17" fmla="*/ 20 h 224"/>
                <a:gd name="T18" fmla="*/ 36 w 319"/>
                <a:gd name="T19" fmla="*/ 17 h 224"/>
                <a:gd name="T20" fmla="*/ 31 w 319"/>
                <a:gd name="T21" fmla="*/ 9 h 224"/>
                <a:gd name="T22" fmla="*/ 25 w 319"/>
                <a:gd name="T23" fmla="*/ 7 h 224"/>
                <a:gd name="T24" fmla="*/ 25 w 319"/>
                <a:gd name="T25" fmla="*/ 0 h 224"/>
                <a:gd name="T26" fmla="*/ 22 w 319"/>
                <a:gd name="T27" fmla="*/ 0 h 224"/>
                <a:gd name="T28" fmla="*/ 21 w 319"/>
                <a:gd name="T29" fmla="*/ 4 h 224"/>
                <a:gd name="T30" fmla="*/ 19 w 319"/>
                <a:gd name="T31" fmla="*/ 4 h 224"/>
                <a:gd name="T32" fmla="*/ 16 w 319"/>
                <a:gd name="T33" fmla="*/ 0 h 224"/>
                <a:gd name="T34" fmla="*/ 14 w 319"/>
                <a:gd name="T35" fmla="*/ 2 h 224"/>
                <a:gd name="T36" fmla="*/ 10 w 319"/>
                <a:gd name="T37" fmla="*/ 1 h 224"/>
                <a:gd name="T38" fmla="*/ 6 w 319"/>
                <a:gd name="T39" fmla="*/ 4 h 224"/>
                <a:gd name="T40" fmla="*/ 1 w 319"/>
                <a:gd name="T41" fmla="*/ 5 h 224"/>
                <a:gd name="T42" fmla="*/ 0 w 319"/>
                <a:gd name="T43" fmla="*/ 7 h 2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19"/>
                <a:gd name="T67" fmla="*/ 0 h 224"/>
                <a:gd name="T68" fmla="*/ 319 w 319"/>
                <a:gd name="T69" fmla="*/ 224 h 22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19" h="224">
                  <a:moveTo>
                    <a:pt x="0" y="65"/>
                  </a:moveTo>
                  <a:lnTo>
                    <a:pt x="0" y="89"/>
                  </a:lnTo>
                  <a:lnTo>
                    <a:pt x="27" y="136"/>
                  </a:lnTo>
                  <a:lnTo>
                    <a:pt x="108" y="124"/>
                  </a:lnTo>
                  <a:lnTo>
                    <a:pt x="162" y="143"/>
                  </a:lnTo>
                  <a:lnTo>
                    <a:pt x="249" y="213"/>
                  </a:lnTo>
                  <a:lnTo>
                    <a:pt x="300" y="224"/>
                  </a:lnTo>
                  <a:lnTo>
                    <a:pt x="314" y="213"/>
                  </a:lnTo>
                  <a:lnTo>
                    <a:pt x="300" y="180"/>
                  </a:lnTo>
                  <a:lnTo>
                    <a:pt x="319" y="151"/>
                  </a:lnTo>
                  <a:lnTo>
                    <a:pt x="275" y="83"/>
                  </a:lnTo>
                  <a:lnTo>
                    <a:pt x="222" y="65"/>
                  </a:lnTo>
                  <a:lnTo>
                    <a:pt x="222" y="0"/>
                  </a:lnTo>
                  <a:lnTo>
                    <a:pt x="194" y="0"/>
                  </a:lnTo>
                  <a:lnTo>
                    <a:pt x="186" y="36"/>
                  </a:lnTo>
                  <a:lnTo>
                    <a:pt x="171" y="36"/>
                  </a:lnTo>
                  <a:lnTo>
                    <a:pt x="142" y="0"/>
                  </a:lnTo>
                  <a:lnTo>
                    <a:pt x="123" y="18"/>
                  </a:lnTo>
                  <a:lnTo>
                    <a:pt x="89" y="9"/>
                  </a:lnTo>
                  <a:lnTo>
                    <a:pt x="53" y="36"/>
                  </a:lnTo>
                  <a:lnTo>
                    <a:pt x="9" y="43"/>
                  </a:lnTo>
                  <a:lnTo>
                    <a:pt x="0" y="65"/>
                  </a:lnTo>
                  <a:close/>
                </a:path>
              </a:pathLst>
            </a:custGeom>
            <a:grpFill/>
            <a:ln w="12700" cap="flat" cmpd="sng">
              <a:solidFill>
                <a:schemeClr val="bg1"/>
              </a:solidFill>
              <a:prstDash val="solid"/>
              <a:round/>
              <a:headEnd type="none" w="med" len="med"/>
              <a:tailEnd type="none" w="med" len="med"/>
            </a:ln>
          </p:spPr>
          <p:txBody>
            <a:bodyPr lIns="42203" rIns="42203"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62" b="0" i="0" u="none" strike="noStrike" kern="1200" cap="none" spc="0" normalizeH="0" baseline="0" noProof="0">
                <a:ln>
                  <a:noFill/>
                </a:ln>
                <a:solidFill>
                  <a:srgbClr val="000000"/>
                </a:solidFill>
                <a:effectLst/>
                <a:uLnTx/>
                <a:uFillTx/>
                <a:latin typeface="Arial"/>
                <a:ea typeface="+mn-ea"/>
                <a:cs typeface="+mn-cs"/>
              </a:endParaRPr>
            </a:p>
          </p:txBody>
        </p:sp>
        <p:sp>
          <p:nvSpPr>
            <p:cNvPr id="201" name="Freeform 59"/>
            <p:cNvSpPr>
              <a:spLocks/>
            </p:cNvSpPr>
            <p:nvPr/>
          </p:nvSpPr>
          <p:spPr bwMode="auto">
            <a:xfrm>
              <a:off x="5698" y="3514"/>
              <a:ext cx="98" cy="102"/>
            </a:xfrm>
            <a:custGeom>
              <a:avLst/>
              <a:gdLst>
                <a:gd name="T0" fmla="*/ 0 w 292"/>
                <a:gd name="T1" fmla="*/ 33 h 304"/>
                <a:gd name="T2" fmla="*/ 1 w 292"/>
                <a:gd name="T3" fmla="*/ 28 h 304"/>
                <a:gd name="T4" fmla="*/ 7 w 292"/>
                <a:gd name="T5" fmla="*/ 13 h 304"/>
                <a:gd name="T6" fmla="*/ 14 w 292"/>
                <a:gd name="T7" fmla="*/ 10 h 304"/>
                <a:gd name="T8" fmla="*/ 23 w 292"/>
                <a:gd name="T9" fmla="*/ 9 h 304"/>
                <a:gd name="T10" fmla="*/ 25 w 292"/>
                <a:gd name="T11" fmla="*/ 8 h 304"/>
                <a:gd name="T12" fmla="*/ 29 w 292"/>
                <a:gd name="T13" fmla="*/ 1 h 304"/>
                <a:gd name="T14" fmla="*/ 31 w 292"/>
                <a:gd name="T15" fmla="*/ 0 h 304"/>
                <a:gd name="T16" fmla="*/ 32 w 292"/>
                <a:gd name="T17" fmla="*/ 1 h 304"/>
                <a:gd name="T18" fmla="*/ 33 w 292"/>
                <a:gd name="T19" fmla="*/ 5 h 304"/>
                <a:gd name="T20" fmla="*/ 31 w 292"/>
                <a:gd name="T21" fmla="*/ 19 h 304"/>
                <a:gd name="T22" fmla="*/ 25 w 292"/>
                <a:gd name="T23" fmla="*/ 23 h 304"/>
                <a:gd name="T24" fmla="*/ 9 w 292"/>
                <a:gd name="T25" fmla="*/ 31 h 304"/>
                <a:gd name="T26" fmla="*/ 6 w 292"/>
                <a:gd name="T27" fmla="*/ 34 h 304"/>
                <a:gd name="T28" fmla="*/ 1 w 292"/>
                <a:gd name="T29" fmla="*/ 34 h 304"/>
                <a:gd name="T30" fmla="*/ 0 w 292"/>
                <a:gd name="T31" fmla="*/ 33 h 30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92"/>
                <a:gd name="T49" fmla="*/ 0 h 304"/>
                <a:gd name="T50" fmla="*/ 292 w 292"/>
                <a:gd name="T51" fmla="*/ 304 h 304"/>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92" h="304">
                  <a:moveTo>
                    <a:pt x="0" y="295"/>
                  </a:moveTo>
                  <a:lnTo>
                    <a:pt x="7" y="243"/>
                  </a:lnTo>
                  <a:lnTo>
                    <a:pt x="59" y="119"/>
                  </a:lnTo>
                  <a:lnTo>
                    <a:pt x="122" y="90"/>
                  </a:lnTo>
                  <a:lnTo>
                    <a:pt x="203" y="82"/>
                  </a:lnTo>
                  <a:lnTo>
                    <a:pt x="217" y="75"/>
                  </a:lnTo>
                  <a:lnTo>
                    <a:pt x="257" y="13"/>
                  </a:lnTo>
                  <a:lnTo>
                    <a:pt x="274" y="0"/>
                  </a:lnTo>
                  <a:lnTo>
                    <a:pt x="282" y="13"/>
                  </a:lnTo>
                  <a:lnTo>
                    <a:pt x="292" y="48"/>
                  </a:lnTo>
                  <a:lnTo>
                    <a:pt x="274" y="172"/>
                  </a:lnTo>
                  <a:lnTo>
                    <a:pt x="217" y="208"/>
                  </a:lnTo>
                  <a:lnTo>
                    <a:pt x="77" y="277"/>
                  </a:lnTo>
                  <a:lnTo>
                    <a:pt x="50" y="304"/>
                  </a:lnTo>
                  <a:lnTo>
                    <a:pt x="7" y="304"/>
                  </a:lnTo>
                  <a:lnTo>
                    <a:pt x="0" y="295"/>
                  </a:lnTo>
                  <a:close/>
                </a:path>
              </a:pathLst>
            </a:custGeom>
            <a:grpFill/>
            <a:ln w="12700" cap="flat" cmpd="sng">
              <a:solidFill>
                <a:schemeClr val="bg1"/>
              </a:solidFill>
              <a:prstDash val="solid"/>
              <a:round/>
              <a:headEnd type="none" w="med" len="med"/>
              <a:tailEnd type="none" w="med" len="med"/>
            </a:ln>
          </p:spPr>
          <p:txBody>
            <a:bodyPr lIns="42203" rIns="42203"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62" b="0" i="0" u="none" strike="noStrike" kern="1200" cap="none" spc="0" normalizeH="0" baseline="0" noProof="0">
                <a:ln>
                  <a:noFill/>
                </a:ln>
                <a:solidFill>
                  <a:srgbClr val="000000"/>
                </a:solidFill>
                <a:effectLst/>
                <a:uLnTx/>
                <a:uFillTx/>
                <a:latin typeface="Arial"/>
                <a:ea typeface="+mn-ea"/>
                <a:cs typeface="+mn-cs"/>
              </a:endParaRPr>
            </a:p>
          </p:txBody>
        </p:sp>
        <p:sp>
          <p:nvSpPr>
            <p:cNvPr id="202" name="Freeform 60"/>
            <p:cNvSpPr>
              <a:spLocks/>
            </p:cNvSpPr>
            <p:nvPr/>
          </p:nvSpPr>
          <p:spPr bwMode="auto">
            <a:xfrm>
              <a:off x="5556" y="3642"/>
              <a:ext cx="149" cy="187"/>
            </a:xfrm>
            <a:custGeom>
              <a:avLst/>
              <a:gdLst>
                <a:gd name="T0" fmla="*/ 49 w 449"/>
                <a:gd name="T1" fmla="*/ 1 h 560"/>
                <a:gd name="T2" fmla="*/ 49 w 449"/>
                <a:gd name="T3" fmla="*/ 2 h 560"/>
                <a:gd name="T4" fmla="*/ 49 w 449"/>
                <a:gd name="T5" fmla="*/ 13 h 560"/>
                <a:gd name="T6" fmla="*/ 47 w 449"/>
                <a:gd name="T7" fmla="*/ 36 h 560"/>
                <a:gd name="T8" fmla="*/ 42 w 449"/>
                <a:gd name="T9" fmla="*/ 48 h 560"/>
                <a:gd name="T10" fmla="*/ 39 w 449"/>
                <a:gd name="T11" fmla="*/ 49 h 560"/>
                <a:gd name="T12" fmla="*/ 23 w 449"/>
                <a:gd name="T13" fmla="*/ 52 h 560"/>
                <a:gd name="T14" fmla="*/ 18 w 449"/>
                <a:gd name="T15" fmla="*/ 59 h 560"/>
                <a:gd name="T16" fmla="*/ 12 w 449"/>
                <a:gd name="T17" fmla="*/ 62 h 560"/>
                <a:gd name="T18" fmla="*/ 8 w 449"/>
                <a:gd name="T19" fmla="*/ 59 h 560"/>
                <a:gd name="T20" fmla="*/ 2 w 449"/>
                <a:gd name="T21" fmla="*/ 59 h 560"/>
                <a:gd name="T22" fmla="*/ 0 w 449"/>
                <a:gd name="T23" fmla="*/ 58 h 560"/>
                <a:gd name="T24" fmla="*/ 4 w 449"/>
                <a:gd name="T25" fmla="*/ 54 h 560"/>
                <a:gd name="T26" fmla="*/ 11 w 449"/>
                <a:gd name="T27" fmla="*/ 54 h 560"/>
                <a:gd name="T28" fmla="*/ 14 w 449"/>
                <a:gd name="T29" fmla="*/ 52 h 560"/>
                <a:gd name="T30" fmla="*/ 20 w 449"/>
                <a:gd name="T31" fmla="*/ 46 h 560"/>
                <a:gd name="T32" fmla="*/ 23 w 449"/>
                <a:gd name="T33" fmla="*/ 36 h 560"/>
                <a:gd name="T34" fmla="*/ 37 w 449"/>
                <a:gd name="T35" fmla="*/ 4 h 560"/>
                <a:gd name="T36" fmla="*/ 42 w 449"/>
                <a:gd name="T37" fmla="*/ 0 h 560"/>
                <a:gd name="T38" fmla="*/ 49 w 449"/>
                <a:gd name="T39" fmla="*/ 1 h 56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49"/>
                <a:gd name="T61" fmla="*/ 0 h 560"/>
                <a:gd name="T62" fmla="*/ 449 w 449"/>
                <a:gd name="T63" fmla="*/ 560 h 56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49" h="560">
                  <a:moveTo>
                    <a:pt x="444" y="8"/>
                  </a:moveTo>
                  <a:lnTo>
                    <a:pt x="449" y="17"/>
                  </a:lnTo>
                  <a:lnTo>
                    <a:pt x="449" y="117"/>
                  </a:lnTo>
                  <a:lnTo>
                    <a:pt x="428" y="321"/>
                  </a:lnTo>
                  <a:lnTo>
                    <a:pt x="379" y="427"/>
                  </a:lnTo>
                  <a:lnTo>
                    <a:pt x="353" y="444"/>
                  </a:lnTo>
                  <a:lnTo>
                    <a:pt x="205" y="463"/>
                  </a:lnTo>
                  <a:lnTo>
                    <a:pt x="160" y="533"/>
                  </a:lnTo>
                  <a:lnTo>
                    <a:pt x="112" y="560"/>
                  </a:lnTo>
                  <a:lnTo>
                    <a:pt x="68" y="533"/>
                  </a:lnTo>
                  <a:lnTo>
                    <a:pt x="16" y="533"/>
                  </a:lnTo>
                  <a:lnTo>
                    <a:pt x="0" y="517"/>
                  </a:lnTo>
                  <a:lnTo>
                    <a:pt x="33" y="489"/>
                  </a:lnTo>
                  <a:lnTo>
                    <a:pt x="95" y="489"/>
                  </a:lnTo>
                  <a:lnTo>
                    <a:pt x="131" y="469"/>
                  </a:lnTo>
                  <a:lnTo>
                    <a:pt x="183" y="417"/>
                  </a:lnTo>
                  <a:lnTo>
                    <a:pt x="205" y="321"/>
                  </a:lnTo>
                  <a:lnTo>
                    <a:pt x="336" y="36"/>
                  </a:lnTo>
                  <a:lnTo>
                    <a:pt x="379" y="0"/>
                  </a:lnTo>
                  <a:lnTo>
                    <a:pt x="444" y="8"/>
                  </a:lnTo>
                  <a:close/>
                </a:path>
              </a:pathLst>
            </a:custGeom>
            <a:grpFill/>
            <a:ln w="12700" cap="flat" cmpd="sng">
              <a:solidFill>
                <a:schemeClr val="bg1"/>
              </a:solidFill>
              <a:prstDash val="solid"/>
              <a:round/>
              <a:headEnd type="none" w="med" len="med"/>
              <a:tailEnd type="none" w="med" len="med"/>
            </a:ln>
          </p:spPr>
          <p:txBody>
            <a:bodyPr lIns="42203" rIns="42203"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62" b="0" i="0" u="none" strike="noStrike" kern="1200" cap="none" spc="0" normalizeH="0" baseline="0" noProof="0">
                <a:ln>
                  <a:noFill/>
                </a:ln>
                <a:solidFill>
                  <a:srgbClr val="000000"/>
                </a:solidFill>
                <a:effectLst/>
                <a:uLnTx/>
                <a:uFillTx/>
                <a:latin typeface="Arial"/>
                <a:ea typeface="+mn-ea"/>
                <a:cs typeface="+mn-cs"/>
              </a:endParaRPr>
            </a:p>
          </p:txBody>
        </p:sp>
        <p:sp>
          <p:nvSpPr>
            <p:cNvPr id="203" name="Freeform 61"/>
            <p:cNvSpPr>
              <a:spLocks/>
            </p:cNvSpPr>
            <p:nvPr/>
          </p:nvSpPr>
          <p:spPr bwMode="auto">
            <a:xfrm>
              <a:off x="5246" y="3790"/>
              <a:ext cx="104" cy="116"/>
            </a:xfrm>
            <a:custGeom>
              <a:avLst/>
              <a:gdLst>
                <a:gd name="T0" fmla="*/ 33 w 313"/>
                <a:gd name="T1" fmla="*/ 0 h 347"/>
                <a:gd name="T2" fmla="*/ 35 w 313"/>
                <a:gd name="T3" fmla="*/ 28 h 347"/>
                <a:gd name="T4" fmla="*/ 30 w 313"/>
                <a:gd name="T5" fmla="*/ 34 h 347"/>
                <a:gd name="T6" fmla="*/ 24 w 313"/>
                <a:gd name="T7" fmla="*/ 35 h 347"/>
                <a:gd name="T8" fmla="*/ 19 w 313"/>
                <a:gd name="T9" fmla="*/ 39 h 347"/>
                <a:gd name="T10" fmla="*/ 10 w 313"/>
                <a:gd name="T11" fmla="*/ 35 h 347"/>
                <a:gd name="T12" fmla="*/ 1 w 313"/>
                <a:gd name="T13" fmla="*/ 22 h 347"/>
                <a:gd name="T14" fmla="*/ 0 w 313"/>
                <a:gd name="T15" fmla="*/ 17 h 347"/>
                <a:gd name="T16" fmla="*/ 8 w 313"/>
                <a:gd name="T17" fmla="*/ 11 h 347"/>
                <a:gd name="T18" fmla="*/ 12 w 313"/>
                <a:gd name="T19" fmla="*/ 1 h 347"/>
                <a:gd name="T20" fmla="*/ 17 w 313"/>
                <a:gd name="T21" fmla="*/ 4 h 347"/>
                <a:gd name="T22" fmla="*/ 27 w 313"/>
                <a:gd name="T23" fmla="*/ 4 h 347"/>
                <a:gd name="T24" fmla="*/ 30 w 313"/>
                <a:gd name="T25" fmla="*/ 0 h 347"/>
                <a:gd name="T26" fmla="*/ 33 w 313"/>
                <a:gd name="T27" fmla="*/ 0 h 34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13"/>
                <a:gd name="T43" fmla="*/ 0 h 347"/>
                <a:gd name="T44" fmla="*/ 313 w 313"/>
                <a:gd name="T45" fmla="*/ 347 h 34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13" h="347">
                  <a:moveTo>
                    <a:pt x="294" y="0"/>
                  </a:moveTo>
                  <a:lnTo>
                    <a:pt x="313" y="251"/>
                  </a:lnTo>
                  <a:lnTo>
                    <a:pt x="275" y="304"/>
                  </a:lnTo>
                  <a:lnTo>
                    <a:pt x="214" y="312"/>
                  </a:lnTo>
                  <a:lnTo>
                    <a:pt x="176" y="347"/>
                  </a:lnTo>
                  <a:lnTo>
                    <a:pt x="89" y="312"/>
                  </a:lnTo>
                  <a:lnTo>
                    <a:pt x="9" y="196"/>
                  </a:lnTo>
                  <a:lnTo>
                    <a:pt x="0" y="153"/>
                  </a:lnTo>
                  <a:lnTo>
                    <a:pt x="72" y="97"/>
                  </a:lnTo>
                  <a:lnTo>
                    <a:pt x="108" y="11"/>
                  </a:lnTo>
                  <a:lnTo>
                    <a:pt x="151" y="36"/>
                  </a:lnTo>
                  <a:lnTo>
                    <a:pt x="248" y="36"/>
                  </a:lnTo>
                  <a:lnTo>
                    <a:pt x="269" y="0"/>
                  </a:lnTo>
                  <a:lnTo>
                    <a:pt x="294" y="0"/>
                  </a:lnTo>
                  <a:close/>
                </a:path>
              </a:pathLst>
            </a:custGeom>
            <a:grpFill/>
            <a:ln w="12700" cap="flat" cmpd="sng">
              <a:solidFill>
                <a:schemeClr val="bg1"/>
              </a:solidFill>
              <a:prstDash val="solid"/>
              <a:round/>
              <a:headEnd type="none" w="med" len="med"/>
              <a:tailEnd type="none" w="med" len="med"/>
            </a:ln>
          </p:spPr>
          <p:txBody>
            <a:bodyPr lIns="42203" rIns="42203"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62" b="0" i="0" u="none" strike="noStrike" kern="1200" cap="none" spc="0" normalizeH="0" baseline="0" noProof="0">
                <a:ln>
                  <a:noFill/>
                </a:ln>
                <a:solidFill>
                  <a:srgbClr val="000000"/>
                </a:solidFill>
                <a:effectLst/>
                <a:uLnTx/>
                <a:uFillTx/>
                <a:latin typeface="Arial"/>
                <a:ea typeface="+mn-ea"/>
                <a:cs typeface="+mn-cs"/>
              </a:endParaRPr>
            </a:p>
          </p:txBody>
        </p:sp>
        <p:sp>
          <p:nvSpPr>
            <p:cNvPr id="204" name="Freeform 62"/>
            <p:cNvSpPr>
              <a:spLocks/>
            </p:cNvSpPr>
            <p:nvPr/>
          </p:nvSpPr>
          <p:spPr bwMode="auto">
            <a:xfrm>
              <a:off x="4999" y="3687"/>
              <a:ext cx="179" cy="151"/>
            </a:xfrm>
            <a:custGeom>
              <a:avLst/>
              <a:gdLst>
                <a:gd name="T0" fmla="*/ 0 w 536"/>
                <a:gd name="T1" fmla="*/ 20 h 453"/>
                <a:gd name="T2" fmla="*/ 5 w 536"/>
                <a:gd name="T3" fmla="*/ 18 h 453"/>
                <a:gd name="T4" fmla="*/ 20 w 536"/>
                <a:gd name="T5" fmla="*/ 15 h 453"/>
                <a:gd name="T6" fmla="*/ 29 w 536"/>
                <a:gd name="T7" fmla="*/ 15 h 453"/>
                <a:gd name="T8" fmla="*/ 34 w 536"/>
                <a:gd name="T9" fmla="*/ 14 h 453"/>
                <a:gd name="T10" fmla="*/ 39 w 536"/>
                <a:gd name="T11" fmla="*/ 5 h 453"/>
                <a:gd name="T12" fmla="*/ 43 w 536"/>
                <a:gd name="T13" fmla="*/ 3 h 453"/>
                <a:gd name="T14" fmla="*/ 57 w 536"/>
                <a:gd name="T15" fmla="*/ 0 h 453"/>
                <a:gd name="T16" fmla="*/ 60 w 536"/>
                <a:gd name="T17" fmla="*/ 2 h 453"/>
                <a:gd name="T18" fmla="*/ 60 w 536"/>
                <a:gd name="T19" fmla="*/ 7 h 453"/>
                <a:gd name="T20" fmla="*/ 53 w 536"/>
                <a:gd name="T21" fmla="*/ 9 h 453"/>
                <a:gd name="T22" fmla="*/ 45 w 536"/>
                <a:gd name="T23" fmla="*/ 15 h 453"/>
                <a:gd name="T24" fmla="*/ 41 w 536"/>
                <a:gd name="T25" fmla="*/ 26 h 453"/>
                <a:gd name="T26" fmla="*/ 31 w 536"/>
                <a:gd name="T27" fmla="*/ 47 h 453"/>
                <a:gd name="T28" fmla="*/ 16 w 536"/>
                <a:gd name="T29" fmla="*/ 50 h 453"/>
                <a:gd name="T30" fmla="*/ 13 w 536"/>
                <a:gd name="T31" fmla="*/ 41 h 453"/>
                <a:gd name="T32" fmla="*/ 8 w 536"/>
                <a:gd name="T33" fmla="*/ 36 h 453"/>
                <a:gd name="T34" fmla="*/ 5 w 536"/>
                <a:gd name="T35" fmla="*/ 28 h 453"/>
                <a:gd name="T36" fmla="*/ 0 w 536"/>
                <a:gd name="T37" fmla="*/ 21 h 453"/>
                <a:gd name="T38" fmla="*/ 0 w 536"/>
                <a:gd name="T39" fmla="*/ 20 h 45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36"/>
                <a:gd name="T61" fmla="*/ 0 h 453"/>
                <a:gd name="T62" fmla="*/ 536 w 536"/>
                <a:gd name="T63" fmla="*/ 453 h 45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36" h="453">
                  <a:moveTo>
                    <a:pt x="0" y="176"/>
                  </a:moveTo>
                  <a:lnTo>
                    <a:pt x="44" y="159"/>
                  </a:lnTo>
                  <a:lnTo>
                    <a:pt x="178" y="138"/>
                  </a:lnTo>
                  <a:lnTo>
                    <a:pt x="257" y="138"/>
                  </a:lnTo>
                  <a:lnTo>
                    <a:pt x="302" y="124"/>
                  </a:lnTo>
                  <a:lnTo>
                    <a:pt x="348" y="42"/>
                  </a:lnTo>
                  <a:lnTo>
                    <a:pt x="390" y="28"/>
                  </a:lnTo>
                  <a:lnTo>
                    <a:pt x="515" y="0"/>
                  </a:lnTo>
                  <a:lnTo>
                    <a:pt x="536" y="16"/>
                  </a:lnTo>
                  <a:lnTo>
                    <a:pt x="536" y="61"/>
                  </a:lnTo>
                  <a:lnTo>
                    <a:pt x="479" y="77"/>
                  </a:lnTo>
                  <a:lnTo>
                    <a:pt x="401" y="138"/>
                  </a:lnTo>
                  <a:lnTo>
                    <a:pt x="372" y="236"/>
                  </a:lnTo>
                  <a:lnTo>
                    <a:pt x="274" y="425"/>
                  </a:lnTo>
                  <a:lnTo>
                    <a:pt x="140" y="453"/>
                  </a:lnTo>
                  <a:lnTo>
                    <a:pt x="116" y="372"/>
                  </a:lnTo>
                  <a:lnTo>
                    <a:pt x="72" y="328"/>
                  </a:lnTo>
                  <a:lnTo>
                    <a:pt x="44" y="249"/>
                  </a:lnTo>
                  <a:lnTo>
                    <a:pt x="0" y="193"/>
                  </a:lnTo>
                  <a:lnTo>
                    <a:pt x="0" y="176"/>
                  </a:lnTo>
                  <a:close/>
                </a:path>
              </a:pathLst>
            </a:custGeom>
            <a:grpFill/>
            <a:ln w="12700" cap="flat" cmpd="sng">
              <a:solidFill>
                <a:schemeClr val="bg1"/>
              </a:solidFill>
              <a:prstDash val="solid"/>
              <a:round/>
              <a:headEnd type="none" w="med" len="med"/>
              <a:tailEnd type="none" w="med" len="med"/>
            </a:ln>
          </p:spPr>
          <p:txBody>
            <a:bodyPr lIns="42203" rIns="42203"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62" b="0" i="0" u="none" strike="noStrike" kern="1200" cap="none" spc="0" normalizeH="0" baseline="0" noProof="0">
                <a:ln>
                  <a:noFill/>
                </a:ln>
                <a:solidFill>
                  <a:srgbClr val="000000"/>
                </a:solidFill>
                <a:effectLst/>
                <a:uLnTx/>
                <a:uFillTx/>
                <a:latin typeface="Arial"/>
                <a:ea typeface="+mn-ea"/>
                <a:cs typeface="+mn-cs"/>
              </a:endParaRPr>
            </a:p>
          </p:txBody>
        </p:sp>
        <p:sp>
          <p:nvSpPr>
            <p:cNvPr id="205" name="Freeform 63"/>
            <p:cNvSpPr>
              <a:spLocks/>
            </p:cNvSpPr>
            <p:nvPr/>
          </p:nvSpPr>
          <p:spPr bwMode="auto">
            <a:xfrm>
              <a:off x="4749" y="3616"/>
              <a:ext cx="62" cy="97"/>
            </a:xfrm>
            <a:custGeom>
              <a:avLst/>
              <a:gdLst>
                <a:gd name="T0" fmla="*/ 13 w 187"/>
                <a:gd name="T1" fmla="*/ 32 h 292"/>
                <a:gd name="T2" fmla="*/ 17 w 187"/>
                <a:gd name="T3" fmla="*/ 27 h 292"/>
                <a:gd name="T4" fmla="*/ 21 w 187"/>
                <a:gd name="T5" fmla="*/ 14 h 292"/>
                <a:gd name="T6" fmla="*/ 20 w 187"/>
                <a:gd name="T7" fmla="*/ 6 h 292"/>
                <a:gd name="T8" fmla="*/ 17 w 187"/>
                <a:gd name="T9" fmla="*/ 3 h 292"/>
                <a:gd name="T10" fmla="*/ 8 w 187"/>
                <a:gd name="T11" fmla="*/ 0 h 292"/>
                <a:gd name="T12" fmla="*/ 0 w 187"/>
                <a:gd name="T13" fmla="*/ 7 h 292"/>
                <a:gd name="T14" fmla="*/ 5 w 187"/>
                <a:gd name="T15" fmla="*/ 19 h 292"/>
                <a:gd name="T16" fmla="*/ 9 w 187"/>
                <a:gd name="T17" fmla="*/ 24 h 292"/>
                <a:gd name="T18" fmla="*/ 11 w 187"/>
                <a:gd name="T19" fmla="*/ 31 h 292"/>
                <a:gd name="T20" fmla="*/ 13 w 187"/>
                <a:gd name="T21" fmla="*/ 32 h 2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7"/>
                <a:gd name="T34" fmla="*/ 0 h 292"/>
                <a:gd name="T35" fmla="*/ 187 w 187"/>
                <a:gd name="T36" fmla="*/ 292 h 2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7" h="292">
                  <a:moveTo>
                    <a:pt x="117" y="292"/>
                  </a:moveTo>
                  <a:lnTo>
                    <a:pt x="152" y="243"/>
                  </a:lnTo>
                  <a:lnTo>
                    <a:pt x="187" y="124"/>
                  </a:lnTo>
                  <a:lnTo>
                    <a:pt x="178" y="53"/>
                  </a:lnTo>
                  <a:lnTo>
                    <a:pt x="152" y="28"/>
                  </a:lnTo>
                  <a:lnTo>
                    <a:pt x="72" y="0"/>
                  </a:lnTo>
                  <a:lnTo>
                    <a:pt x="0" y="61"/>
                  </a:lnTo>
                  <a:lnTo>
                    <a:pt x="43" y="171"/>
                  </a:lnTo>
                  <a:lnTo>
                    <a:pt x="79" y="215"/>
                  </a:lnTo>
                  <a:lnTo>
                    <a:pt x="96" y="276"/>
                  </a:lnTo>
                  <a:lnTo>
                    <a:pt x="117" y="292"/>
                  </a:lnTo>
                  <a:close/>
                </a:path>
              </a:pathLst>
            </a:custGeom>
            <a:grpFill/>
            <a:ln w="12700" cap="flat" cmpd="sng">
              <a:solidFill>
                <a:schemeClr val="bg1"/>
              </a:solidFill>
              <a:prstDash val="solid"/>
              <a:round/>
              <a:headEnd type="none" w="med" len="med"/>
              <a:tailEnd type="none" w="med" len="med"/>
            </a:ln>
          </p:spPr>
          <p:txBody>
            <a:bodyPr lIns="42203" rIns="42203"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62" b="0" i="0" u="none" strike="noStrike" kern="1200" cap="none" spc="0" normalizeH="0" baseline="0" noProof="0">
                <a:ln>
                  <a:noFill/>
                </a:ln>
                <a:solidFill>
                  <a:srgbClr val="000000"/>
                </a:solidFill>
                <a:effectLst/>
                <a:uLnTx/>
                <a:uFillTx/>
                <a:latin typeface="Arial"/>
                <a:ea typeface="+mn-ea"/>
                <a:cs typeface="+mn-cs"/>
              </a:endParaRPr>
            </a:p>
          </p:txBody>
        </p:sp>
        <p:sp>
          <p:nvSpPr>
            <p:cNvPr id="206" name="Freeform 64"/>
            <p:cNvSpPr>
              <a:spLocks/>
            </p:cNvSpPr>
            <p:nvPr/>
          </p:nvSpPr>
          <p:spPr bwMode="auto">
            <a:xfrm>
              <a:off x="4707" y="3880"/>
              <a:ext cx="68" cy="43"/>
            </a:xfrm>
            <a:custGeom>
              <a:avLst/>
              <a:gdLst>
                <a:gd name="T0" fmla="*/ 14 w 205"/>
                <a:gd name="T1" fmla="*/ 14 h 131"/>
                <a:gd name="T2" fmla="*/ 23 w 205"/>
                <a:gd name="T3" fmla="*/ 0 h 131"/>
                <a:gd name="T4" fmla="*/ 21 w 205"/>
                <a:gd name="T5" fmla="*/ 0 h 131"/>
                <a:gd name="T6" fmla="*/ 12 w 205"/>
                <a:gd name="T7" fmla="*/ 7 h 131"/>
                <a:gd name="T8" fmla="*/ 8 w 205"/>
                <a:gd name="T9" fmla="*/ 7 h 131"/>
                <a:gd name="T10" fmla="*/ 3 w 205"/>
                <a:gd name="T11" fmla="*/ 4 h 131"/>
                <a:gd name="T12" fmla="*/ 0 w 205"/>
                <a:gd name="T13" fmla="*/ 5 h 131"/>
                <a:gd name="T14" fmla="*/ 4 w 205"/>
                <a:gd name="T15" fmla="*/ 11 h 131"/>
                <a:gd name="T16" fmla="*/ 9 w 205"/>
                <a:gd name="T17" fmla="*/ 11 h 131"/>
                <a:gd name="T18" fmla="*/ 14 w 205"/>
                <a:gd name="T19" fmla="*/ 14 h 13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05"/>
                <a:gd name="T31" fmla="*/ 0 h 131"/>
                <a:gd name="T32" fmla="*/ 205 w 205"/>
                <a:gd name="T33" fmla="*/ 131 h 13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05" h="131">
                  <a:moveTo>
                    <a:pt x="126" y="131"/>
                  </a:moveTo>
                  <a:lnTo>
                    <a:pt x="205" y="0"/>
                  </a:lnTo>
                  <a:lnTo>
                    <a:pt x="190" y="0"/>
                  </a:lnTo>
                  <a:lnTo>
                    <a:pt x="108" y="62"/>
                  </a:lnTo>
                  <a:lnTo>
                    <a:pt x="72" y="62"/>
                  </a:lnTo>
                  <a:lnTo>
                    <a:pt x="28" y="36"/>
                  </a:lnTo>
                  <a:lnTo>
                    <a:pt x="0" y="49"/>
                  </a:lnTo>
                  <a:lnTo>
                    <a:pt x="36" y="98"/>
                  </a:lnTo>
                  <a:lnTo>
                    <a:pt x="83" y="104"/>
                  </a:lnTo>
                  <a:lnTo>
                    <a:pt x="126" y="131"/>
                  </a:lnTo>
                  <a:close/>
                </a:path>
              </a:pathLst>
            </a:custGeom>
            <a:grpFill/>
            <a:ln w="12700" cap="flat" cmpd="sng">
              <a:solidFill>
                <a:schemeClr val="bg1"/>
              </a:solidFill>
              <a:prstDash val="solid"/>
              <a:round/>
              <a:headEnd type="none" w="med" len="med"/>
              <a:tailEnd type="none" w="med" len="med"/>
            </a:ln>
          </p:spPr>
          <p:txBody>
            <a:bodyPr lIns="42203" rIns="42203"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62" b="0" i="0" u="none" strike="noStrike" kern="1200" cap="none" spc="0" normalizeH="0" baseline="0" noProof="0">
                <a:ln>
                  <a:noFill/>
                </a:ln>
                <a:solidFill>
                  <a:srgbClr val="000000"/>
                </a:solidFill>
                <a:effectLst/>
                <a:uLnTx/>
                <a:uFillTx/>
                <a:latin typeface="Arial"/>
                <a:ea typeface="+mn-ea"/>
                <a:cs typeface="+mn-cs"/>
              </a:endParaRPr>
            </a:p>
          </p:txBody>
        </p:sp>
        <p:sp>
          <p:nvSpPr>
            <p:cNvPr id="207" name="Freeform 65"/>
            <p:cNvSpPr>
              <a:spLocks/>
            </p:cNvSpPr>
            <p:nvPr/>
          </p:nvSpPr>
          <p:spPr bwMode="auto">
            <a:xfrm>
              <a:off x="4897" y="3776"/>
              <a:ext cx="58" cy="53"/>
            </a:xfrm>
            <a:custGeom>
              <a:avLst/>
              <a:gdLst>
                <a:gd name="T0" fmla="*/ 5 w 173"/>
                <a:gd name="T1" fmla="*/ 18 h 159"/>
                <a:gd name="T2" fmla="*/ 10 w 173"/>
                <a:gd name="T3" fmla="*/ 18 h 159"/>
                <a:gd name="T4" fmla="*/ 17 w 173"/>
                <a:gd name="T5" fmla="*/ 13 h 159"/>
                <a:gd name="T6" fmla="*/ 19 w 173"/>
                <a:gd name="T7" fmla="*/ 10 h 159"/>
                <a:gd name="T8" fmla="*/ 9 w 173"/>
                <a:gd name="T9" fmla="*/ 0 h 159"/>
                <a:gd name="T10" fmla="*/ 4 w 173"/>
                <a:gd name="T11" fmla="*/ 2 h 159"/>
                <a:gd name="T12" fmla="*/ 0 w 173"/>
                <a:gd name="T13" fmla="*/ 7 h 159"/>
                <a:gd name="T14" fmla="*/ 1 w 173"/>
                <a:gd name="T15" fmla="*/ 14 h 159"/>
                <a:gd name="T16" fmla="*/ 5 w 173"/>
                <a:gd name="T17" fmla="*/ 18 h 1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3"/>
                <a:gd name="T28" fmla="*/ 0 h 159"/>
                <a:gd name="T29" fmla="*/ 173 w 173"/>
                <a:gd name="T30" fmla="*/ 159 h 1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3" h="159">
                  <a:moveTo>
                    <a:pt x="46" y="159"/>
                  </a:moveTo>
                  <a:lnTo>
                    <a:pt x="90" y="159"/>
                  </a:lnTo>
                  <a:lnTo>
                    <a:pt x="154" y="116"/>
                  </a:lnTo>
                  <a:lnTo>
                    <a:pt x="173" y="88"/>
                  </a:lnTo>
                  <a:lnTo>
                    <a:pt x="80" y="0"/>
                  </a:lnTo>
                  <a:lnTo>
                    <a:pt x="36" y="16"/>
                  </a:lnTo>
                  <a:lnTo>
                    <a:pt x="0" y="62"/>
                  </a:lnTo>
                  <a:lnTo>
                    <a:pt x="10" y="122"/>
                  </a:lnTo>
                  <a:lnTo>
                    <a:pt x="46" y="159"/>
                  </a:lnTo>
                  <a:close/>
                </a:path>
              </a:pathLst>
            </a:custGeom>
            <a:grpFill/>
            <a:ln w="12700" cap="flat" cmpd="sng">
              <a:solidFill>
                <a:schemeClr val="bg1"/>
              </a:solidFill>
              <a:prstDash val="solid"/>
              <a:round/>
              <a:headEnd type="none" w="med" len="med"/>
              <a:tailEnd type="none" w="med" len="med"/>
            </a:ln>
          </p:spPr>
          <p:txBody>
            <a:bodyPr lIns="42203" rIns="42203"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662" b="0" i="0" u="none" strike="noStrike" kern="1200" cap="none" spc="0" normalizeH="0" baseline="0" noProof="0">
                <a:ln>
                  <a:noFill/>
                </a:ln>
                <a:solidFill>
                  <a:srgbClr val="000000"/>
                </a:solidFill>
                <a:effectLst/>
                <a:uLnTx/>
                <a:uFillTx/>
                <a:latin typeface="Arial"/>
                <a:ea typeface="+mn-ea"/>
                <a:cs typeface="+mn-cs"/>
              </a:endParaRPr>
            </a:p>
          </p:txBody>
        </p:sp>
      </p:grpSp>
      <p:sp>
        <p:nvSpPr>
          <p:cNvPr id="182" name="Freeform 17"/>
          <p:cNvSpPr>
            <a:spLocks/>
          </p:cNvSpPr>
          <p:nvPr/>
        </p:nvSpPr>
        <p:spPr bwMode="auto">
          <a:xfrm>
            <a:off x="7033978" y="4756630"/>
            <a:ext cx="367088" cy="389704"/>
          </a:xfrm>
          <a:custGeom>
            <a:avLst/>
            <a:gdLst>
              <a:gd name="T0" fmla="*/ 0 w 829"/>
              <a:gd name="T1" fmla="*/ 2147483646 h 897"/>
              <a:gd name="T2" fmla="*/ 2147483646 w 829"/>
              <a:gd name="T3" fmla="*/ 2147483646 h 897"/>
              <a:gd name="T4" fmla="*/ 2147483646 w 829"/>
              <a:gd name="T5" fmla="*/ 2147483646 h 897"/>
              <a:gd name="T6" fmla="*/ 2147483646 w 829"/>
              <a:gd name="T7" fmla="*/ 2147483646 h 897"/>
              <a:gd name="T8" fmla="*/ 2147483646 w 829"/>
              <a:gd name="T9" fmla="*/ 2147483646 h 897"/>
              <a:gd name="T10" fmla="*/ 2147483646 w 829"/>
              <a:gd name="T11" fmla="*/ 2147483646 h 897"/>
              <a:gd name="T12" fmla="*/ 2147483646 w 829"/>
              <a:gd name="T13" fmla="*/ 2147483646 h 897"/>
              <a:gd name="T14" fmla="*/ 2147483646 w 829"/>
              <a:gd name="T15" fmla="*/ 2147483646 h 897"/>
              <a:gd name="T16" fmla="*/ 2147483646 w 829"/>
              <a:gd name="T17" fmla="*/ 2147483646 h 897"/>
              <a:gd name="T18" fmla="*/ 2147483646 w 829"/>
              <a:gd name="T19" fmla="*/ 2147483646 h 897"/>
              <a:gd name="T20" fmla="*/ 2147483646 w 829"/>
              <a:gd name="T21" fmla="*/ 2147483646 h 897"/>
              <a:gd name="T22" fmla="*/ 2147483646 w 829"/>
              <a:gd name="T23" fmla="*/ 2147483646 h 897"/>
              <a:gd name="T24" fmla="*/ 2147483646 w 829"/>
              <a:gd name="T25" fmla="*/ 2147483646 h 897"/>
              <a:gd name="T26" fmla="*/ 2147483646 w 829"/>
              <a:gd name="T27" fmla="*/ 2147483646 h 897"/>
              <a:gd name="T28" fmla="*/ 2147483646 w 829"/>
              <a:gd name="T29" fmla="*/ 2147483646 h 897"/>
              <a:gd name="T30" fmla="*/ 2147483646 w 829"/>
              <a:gd name="T31" fmla="*/ 2147483646 h 897"/>
              <a:gd name="T32" fmla="*/ 2147483646 w 829"/>
              <a:gd name="T33" fmla="*/ 2147483646 h 897"/>
              <a:gd name="T34" fmla="*/ 2147483646 w 829"/>
              <a:gd name="T35" fmla="*/ 2147483646 h 897"/>
              <a:gd name="T36" fmla="*/ 2147483646 w 829"/>
              <a:gd name="T37" fmla="*/ 2147483646 h 897"/>
              <a:gd name="T38" fmla="*/ 2147483646 w 829"/>
              <a:gd name="T39" fmla="*/ 2147483646 h 897"/>
              <a:gd name="T40" fmla="*/ 2147483646 w 829"/>
              <a:gd name="T41" fmla="*/ 2147483646 h 897"/>
              <a:gd name="T42" fmla="*/ 2147483646 w 829"/>
              <a:gd name="T43" fmla="*/ 2147483646 h 897"/>
              <a:gd name="T44" fmla="*/ 2147483646 w 829"/>
              <a:gd name="T45" fmla="*/ 2147483646 h 897"/>
              <a:gd name="T46" fmla="*/ 2147483646 w 829"/>
              <a:gd name="T47" fmla="*/ 2147483646 h 897"/>
              <a:gd name="T48" fmla="*/ 2147483646 w 829"/>
              <a:gd name="T49" fmla="*/ 2147483646 h 897"/>
              <a:gd name="T50" fmla="*/ 2147483646 w 829"/>
              <a:gd name="T51" fmla="*/ 2147483646 h 897"/>
              <a:gd name="T52" fmla="*/ 2147483646 w 829"/>
              <a:gd name="T53" fmla="*/ 2147483646 h 897"/>
              <a:gd name="T54" fmla="*/ 2147483646 w 829"/>
              <a:gd name="T55" fmla="*/ 2147483646 h 897"/>
              <a:gd name="T56" fmla="*/ 2147483646 w 829"/>
              <a:gd name="T57" fmla="*/ 2147483646 h 897"/>
              <a:gd name="T58" fmla="*/ 2147483646 w 829"/>
              <a:gd name="T59" fmla="*/ 2147483646 h 897"/>
              <a:gd name="T60" fmla="*/ 2147483646 w 829"/>
              <a:gd name="T61" fmla="*/ 2147483646 h 897"/>
              <a:gd name="T62" fmla="*/ 2147483646 w 829"/>
              <a:gd name="T63" fmla="*/ 2147483646 h 897"/>
              <a:gd name="T64" fmla="*/ 2147483646 w 829"/>
              <a:gd name="T65" fmla="*/ 2147483646 h 897"/>
              <a:gd name="T66" fmla="*/ 2147483646 w 829"/>
              <a:gd name="T67" fmla="*/ 2147483646 h 897"/>
              <a:gd name="T68" fmla="*/ 2147483646 w 829"/>
              <a:gd name="T69" fmla="*/ 2147483646 h 897"/>
              <a:gd name="T70" fmla="*/ 2147483646 w 829"/>
              <a:gd name="T71" fmla="*/ 0 h 897"/>
              <a:gd name="T72" fmla="*/ 2147483646 w 829"/>
              <a:gd name="T73" fmla="*/ 2147483646 h 897"/>
              <a:gd name="T74" fmla="*/ 2147483646 w 829"/>
              <a:gd name="T75" fmla="*/ 2147483646 h 897"/>
              <a:gd name="T76" fmla="*/ 2147483646 w 829"/>
              <a:gd name="T77" fmla="*/ 2147483646 h 897"/>
              <a:gd name="T78" fmla="*/ 2147483646 w 829"/>
              <a:gd name="T79" fmla="*/ 2147483646 h 897"/>
              <a:gd name="T80" fmla="*/ 2147483646 w 829"/>
              <a:gd name="T81" fmla="*/ 2147483646 h 897"/>
              <a:gd name="T82" fmla="*/ 2147483646 w 829"/>
              <a:gd name="T83" fmla="*/ 2147483646 h 897"/>
              <a:gd name="T84" fmla="*/ 2147483646 w 829"/>
              <a:gd name="T85" fmla="*/ 2147483646 h 897"/>
              <a:gd name="T86" fmla="*/ 2147483646 w 829"/>
              <a:gd name="T87" fmla="*/ 2147483646 h 897"/>
              <a:gd name="T88" fmla="*/ 2147483646 w 829"/>
              <a:gd name="T89" fmla="*/ 2147483646 h 897"/>
              <a:gd name="T90" fmla="*/ 2147483646 w 829"/>
              <a:gd name="T91" fmla="*/ 2147483646 h 897"/>
              <a:gd name="T92" fmla="*/ 2147483646 w 829"/>
              <a:gd name="T93" fmla="*/ 2147483646 h 897"/>
              <a:gd name="T94" fmla="*/ 2147483646 w 829"/>
              <a:gd name="T95" fmla="*/ 2147483646 h 897"/>
              <a:gd name="T96" fmla="*/ 2147483646 w 829"/>
              <a:gd name="T97" fmla="*/ 2147483646 h 897"/>
              <a:gd name="T98" fmla="*/ 2147483646 w 829"/>
              <a:gd name="T99" fmla="*/ 2147483646 h 897"/>
              <a:gd name="T100" fmla="*/ 0 w 829"/>
              <a:gd name="T101" fmla="*/ 2147483646 h 897"/>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29"/>
              <a:gd name="T154" fmla="*/ 0 h 897"/>
              <a:gd name="T155" fmla="*/ 829 w 829"/>
              <a:gd name="T156" fmla="*/ 897 h 897"/>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29" h="897">
                <a:moveTo>
                  <a:pt x="0" y="661"/>
                </a:moveTo>
                <a:lnTo>
                  <a:pt x="57" y="654"/>
                </a:lnTo>
                <a:lnTo>
                  <a:pt x="114" y="620"/>
                </a:lnTo>
                <a:lnTo>
                  <a:pt x="131" y="620"/>
                </a:lnTo>
                <a:lnTo>
                  <a:pt x="154" y="661"/>
                </a:lnTo>
                <a:lnTo>
                  <a:pt x="203" y="620"/>
                </a:lnTo>
                <a:lnTo>
                  <a:pt x="267" y="628"/>
                </a:lnTo>
                <a:lnTo>
                  <a:pt x="423" y="710"/>
                </a:lnTo>
                <a:lnTo>
                  <a:pt x="513" y="726"/>
                </a:lnTo>
                <a:lnTo>
                  <a:pt x="520" y="742"/>
                </a:lnTo>
                <a:lnTo>
                  <a:pt x="463" y="799"/>
                </a:lnTo>
                <a:lnTo>
                  <a:pt x="446" y="847"/>
                </a:lnTo>
                <a:lnTo>
                  <a:pt x="415" y="864"/>
                </a:lnTo>
                <a:lnTo>
                  <a:pt x="405" y="889"/>
                </a:lnTo>
                <a:lnTo>
                  <a:pt x="431" y="897"/>
                </a:lnTo>
                <a:lnTo>
                  <a:pt x="471" y="880"/>
                </a:lnTo>
                <a:lnTo>
                  <a:pt x="559" y="814"/>
                </a:lnTo>
                <a:lnTo>
                  <a:pt x="643" y="784"/>
                </a:lnTo>
                <a:lnTo>
                  <a:pt x="684" y="742"/>
                </a:lnTo>
                <a:lnTo>
                  <a:pt x="763" y="759"/>
                </a:lnTo>
                <a:lnTo>
                  <a:pt x="812" y="750"/>
                </a:lnTo>
                <a:lnTo>
                  <a:pt x="829" y="718"/>
                </a:lnTo>
                <a:lnTo>
                  <a:pt x="829" y="677"/>
                </a:lnTo>
                <a:lnTo>
                  <a:pt x="805" y="637"/>
                </a:lnTo>
                <a:lnTo>
                  <a:pt x="755" y="646"/>
                </a:lnTo>
                <a:lnTo>
                  <a:pt x="748" y="613"/>
                </a:lnTo>
                <a:lnTo>
                  <a:pt x="755" y="556"/>
                </a:lnTo>
                <a:lnTo>
                  <a:pt x="732" y="468"/>
                </a:lnTo>
                <a:lnTo>
                  <a:pt x="699" y="405"/>
                </a:lnTo>
                <a:lnTo>
                  <a:pt x="699" y="363"/>
                </a:lnTo>
                <a:lnTo>
                  <a:pt x="617" y="306"/>
                </a:lnTo>
                <a:lnTo>
                  <a:pt x="608" y="274"/>
                </a:lnTo>
                <a:lnTo>
                  <a:pt x="634" y="234"/>
                </a:lnTo>
                <a:lnTo>
                  <a:pt x="634" y="114"/>
                </a:lnTo>
                <a:lnTo>
                  <a:pt x="585" y="47"/>
                </a:lnTo>
                <a:lnTo>
                  <a:pt x="569" y="0"/>
                </a:lnTo>
                <a:lnTo>
                  <a:pt x="520" y="24"/>
                </a:lnTo>
                <a:lnTo>
                  <a:pt x="431" y="114"/>
                </a:lnTo>
                <a:lnTo>
                  <a:pt x="415" y="144"/>
                </a:lnTo>
                <a:lnTo>
                  <a:pt x="367" y="177"/>
                </a:lnTo>
                <a:lnTo>
                  <a:pt x="350" y="250"/>
                </a:lnTo>
                <a:lnTo>
                  <a:pt x="317" y="258"/>
                </a:lnTo>
                <a:lnTo>
                  <a:pt x="260" y="323"/>
                </a:lnTo>
                <a:lnTo>
                  <a:pt x="220" y="363"/>
                </a:lnTo>
                <a:lnTo>
                  <a:pt x="195" y="363"/>
                </a:lnTo>
                <a:lnTo>
                  <a:pt x="163" y="405"/>
                </a:lnTo>
                <a:lnTo>
                  <a:pt x="154" y="556"/>
                </a:lnTo>
                <a:lnTo>
                  <a:pt x="105" y="540"/>
                </a:lnTo>
                <a:lnTo>
                  <a:pt x="82" y="549"/>
                </a:lnTo>
                <a:lnTo>
                  <a:pt x="64" y="589"/>
                </a:lnTo>
                <a:lnTo>
                  <a:pt x="0" y="661"/>
                </a:lnTo>
                <a:close/>
              </a:path>
            </a:pathLst>
          </a:custGeom>
          <a:solidFill>
            <a:schemeClr val="bg1">
              <a:lumMod val="85000"/>
            </a:schemeClr>
          </a:solidFill>
          <a:ln w="12700" cap="flat" cmpd="sng">
            <a:solidFill>
              <a:schemeClr val="bg1"/>
            </a:solidFill>
            <a:prstDash val="solid"/>
            <a:round/>
            <a:headEnd type="none" w="med" len="med"/>
            <a:tailEnd type="none" w="med" len="med"/>
          </a:ln>
        </p:spPr>
        <p:txBody>
          <a:bodyPr lIns="42203" rIns="42203"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2" b="0" i="0" u="none" strike="noStrike" kern="1200" cap="none" spc="0" normalizeH="0" baseline="0" noProof="0">
              <a:ln>
                <a:noFill/>
              </a:ln>
              <a:solidFill>
                <a:srgbClr val="000000"/>
              </a:solidFill>
              <a:effectLst/>
              <a:uLnTx/>
              <a:uFillTx/>
              <a:latin typeface="Arial"/>
              <a:ea typeface="+mn-ea"/>
              <a:cs typeface="+mn-cs"/>
            </a:endParaRPr>
          </a:p>
        </p:txBody>
      </p:sp>
      <p:sp>
        <p:nvSpPr>
          <p:cNvPr id="183" name="Freeform 27"/>
          <p:cNvSpPr>
            <a:spLocks/>
          </p:cNvSpPr>
          <p:nvPr/>
        </p:nvSpPr>
        <p:spPr bwMode="auto">
          <a:xfrm>
            <a:off x="7292562" y="4445676"/>
            <a:ext cx="393453" cy="333167"/>
          </a:xfrm>
          <a:custGeom>
            <a:avLst/>
            <a:gdLst>
              <a:gd name="T0" fmla="*/ 0 w 886"/>
              <a:gd name="T1" fmla="*/ 2147483646 h 767"/>
              <a:gd name="T2" fmla="*/ 2147483646 w 886"/>
              <a:gd name="T3" fmla="*/ 2147483646 h 767"/>
              <a:gd name="T4" fmla="*/ 2147483646 w 886"/>
              <a:gd name="T5" fmla="*/ 2147483646 h 767"/>
              <a:gd name="T6" fmla="*/ 2147483646 w 886"/>
              <a:gd name="T7" fmla="*/ 2147483646 h 767"/>
              <a:gd name="T8" fmla="*/ 2147483646 w 886"/>
              <a:gd name="T9" fmla="*/ 2147483646 h 767"/>
              <a:gd name="T10" fmla="*/ 2147483646 w 886"/>
              <a:gd name="T11" fmla="*/ 2147483646 h 767"/>
              <a:gd name="T12" fmla="*/ 2147483646 w 886"/>
              <a:gd name="T13" fmla="*/ 2147483646 h 767"/>
              <a:gd name="T14" fmla="*/ 2147483646 w 886"/>
              <a:gd name="T15" fmla="*/ 2147483646 h 767"/>
              <a:gd name="T16" fmla="*/ 2147483646 w 886"/>
              <a:gd name="T17" fmla="*/ 2147483646 h 767"/>
              <a:gd name="T18" fmla="*/ 2147483646 w 886"/>
              <a:gd name="T19" fmla="*/ 2147483646 h 767"/>
              <a:gd name="T20" fmla="*/ 2147483646 w 886"/>
              <a:gd name="T21" fmla="*/ 2147483646 h 767"/>
              <a:gd name="T22" fmla="*/ 2147483646 w 886"/>
              <a:gd name="T23" fmla="*/ 2147483646 h 767"/>
              <a:gd name="T24" fmla="*/ 2147483646 w 886"/>
              <a:gd name="T25" fmla="*/ 2147483646 h 767"/>
              <a:gd name="T26" fmla="*/ 2147483646 w 886"/>
              <a:gd name="T27" fmla="*/ 2147483646 h 767"/>
              <a:gd name="T28" fmla="*/ 2147483646 w 886"/>
              <a:gd name="T29" fmla="*/ 2147483646 h 767"/>
              <a:gd name="T30" fmla="*/ 2147483646 w 886"/>
              <a:gd name="T31" fmla="*/ 2147483646 h 767"/>
              <a:gd name="T32" fmla="*/ 2147483646 w 886"/>
              <a:gd name="T33" fmla="*/ 2147483646 h 767"/>
              <a:gd name="T34" fmla="*/ 2147483646 w 886"/>
              <a:gd name="T35" fmla="*/ 2147483646 h 767"/>
              <a:gd name="T36" fmla="*/ 2147483646 w 886"/>
              <a:gd name="T37" fmla="*/ 2147483646 h 767"/>
              <a:gd name="T38" fmla="*/ 2147483646 w 886"/>
              <a:gd name="T39" fmla="*/ 2147483646 h 767"/>
              <a:gd name="T40" fmla="*/ 2147483646 w 886"/>
              <a:gd name="T41" fmla="*/ 2147483646 h 767"/>
              <a:gd name="T42" fmla="*/ 2147483646 w 886"/>
              <a:gd name="T43" fmla="*/ 2147483646 h 767"/>
              <a:gd name="T44" fmla="*/ 2147483646 w 886"/>
              <a:gd name="T45" fmla="*/ 2147483646 h 767"/>
              <a:gd name="T46" fmla="*/ 2147483646 w 886"/>
              <a:gd name="T47" fmla="*/ 2147483646 h 767"/>
              <a:gd name="T48" fmla="*/ 2147483646 w 886"/>
              <a:gd name="T49" fmla="*/ 2147483646 h 767"/>
              <a:gd name="T50" fmla="*/ 2147483646 w 886"/>
              <a:gd name="T51" fmla="*/ 2147483646 h 767"/>
              <a:gd name="T52" fmla="*/ 2147483646 w 886"/>
              <a:gd name="T53" fmla="*/ 2147483646 h 767"/>
              <a:gd name="T54" fmla="*/ 2147483646 w 886"/>
              <a:gd name="T55" fmla="*/ 2147483646 h 767"/>
              <a:gd name="T56" fmla="*/ 2147483646 w 886"/>
              <a:gd name="T57" fmla="*/ 2147483646 h 767"/>
              <a:gd name="T58" fmla="*/ 2147483646 w 886"/>
              <a:gd name="T59" fmla="*/ 2147483646 h 767"/>
              <a:gd name="T60" fmla="*/ 2147483646 w 886"/>
              <a:gd name="T61" fmla="*/ 2147483646 h 767"/>
              <a:gd name="T62" fmla="*/ 2147483646 w 886"/>
              <a:gd name="T63" fmla="*/ 2147483646 h 767"/>
              <a:gd name="T64" fmla="*/ 2147483646 w 886"/>
              <a:gd name="T65" fmla="*/ 2147483646 h 767"/>
              <a:gd name="T66" fmla="*/ 2147483646 w 886"/>
              <a:gd name="T67" fmla="*/ 2147483646 h 767"/>
              <a:gd name="T68" fmla="*/ 2147483646 w 886"/>
              <a:gd name="T69" fmla="*/ 2147483646 h 767"/>
              <a:gd name="T70" fmla="*/ 2147483646 w 886"/>
              <a:gd name="T71" fmla="*/ 0 h 767"/>
              <a:gd name="T72" fmla="*/ 2147483646 w 886"/>
              <a:gd name="T73" fmla="*/ 2147483646 h 767"/>
              <a:gd name="T74" fmla="*/ 2147483646 w 886"/>
              <a:gd name="T75" fmla="*/ 2147483646 h 767"/>
              <a:gd name="T76" fmla="*/ 2147483646 w 886"/>
              <a:gd name="T77" fmla="*/ 2147483646 h 767"/>
              <a:gd name="T78" fmla="*/ 2147483646 w 886"/>
              <a:gd name="T79" fmla="*/ 2147483646 h 767"/>
              <a:gd name="T80" fmla="*/ 2147483646 w 886"/>
              <a:gd name="T81" fmla="*/ 2147483646 h 767"/>
              <a:gd name="T82" fmla="*/ 2147483646 w 886"/>
              <a:gd name="T83" fmla="*/ 2147483646 h 767"/>
              <a:gd name="T84" fmla="*/ 2147483646 w 886"/>
              <a:gd name="T85" fmla="*/ 2147483646 h 767"/>
              <a:gd name="T86" fmla="*/ 2147483646 w 886"/>
              <a:gd name="T87" fmla="*/ 2147483646 h 767"/>
              <a:gd name="T88" fmla="*/ 2147483646 w 886"/>
              <a:gd name="T89" fmla="*/ 2147483646 h 767"/>
              <a:gd name="T90" fmla="*/ 2147483646 w 886"/>
              <a:gd name="T91" fmla="*/ 2147483646 h 767"/>
              <a:gd name="T92" fmla="*/ 2147483646 w 886"/>
              <a:gd name="T93" fmla="*/ 2147483646 h 767"/>
              <a:gd name="T94" fmla="*/ 2147483646 w 886"/>
              <a:gd name="T95" fmla="*/ 2147483646 h 767"/>
              <a:gd name="T96" fmla="*/ 2147483646 w 886"/>
              <a:gd name="T97" fmla="*/ 2147483646 h 767"/>
              <a:gd name="T98" fmla="*/ 2147483646 w 886"/>
              <a:gd name="T99" fmla="*/ 2147483646 h 767"/>
              <a:gd name="T100" fmla="*/ 2147483646 w 886"/>
              <a:gd name="T101" fmla="*/ 2147483646 h 767"/>
              <a:gd name="T102" fmla="*/ 2147483646 w 886"/>
              <a:gd name="T103" fmla="*/ 2147483646 h 767"/>
              <a:gd name="T104" fmla="*/ 2147483646 w 886"/>
              <a:gd name="T105" fmla="*/ 2147483646 h 767"/>
              <a:gd name="T106" fmla="*/ 0 w 886"/>
              <a:gd name="T107" fmla="*/ 2147483646 h 76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86"/>
              <a:gd name="T163" fmla="*/ 0 h 767"/>
              <a:gd name="T164" fmla="*/ 886 w 886"/>
              <a:gd name="T165" fmla="*/ 767 h 767"/>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86" h="767">
                <a:moveTo>
                  <a:pt x="0" y="420"/>
                </a:moveTo>
                <a:lnTo>
                  <a:pt x="8" y="445"/>
                </a:lnTo>
                <a:lnTo>
                  <a:pt x="82" y="475"/>
                </a:lnTo>
                <a:lnTo>
                  <a:pt x="98" y="550"/>
                </a:lnTo>
                <a:lnTo>
                  <a:pt x="139" y="582"/>
                </a:lnTo>
                <a:lnTo>
                  <a:pt x="309" y="573"/>
                </a:lnTo>
                <a:lnTo>
                  <a:pt x="349" y="597"/>
                </a:lnTo>
                <a:lnTo>
                  <a:pt x="383" y="589"/>
                </a:lnTo>
                <a:lnTo>
                  <a:pt x="431" y="607"/>
                </a:lnTo>
                <a:lnTo>
                  <a:pt x="465" y="622"/>
                </a:lnTo>
                <a:lnTo>
                  <a:pt x="446" y="663"/>
                </a:lnTo>
                <a:lnTo>
                  <a:pt x="505" y="679"/>
                </a:lnTo>
                <a:lnTo>
                  <a:pt x="536" y="728"/>
                </a:lnTo>
                <a:lnTo>
                  <a:pt x="617" y="767"/>
                </a:lnTo>
                <a:lnTo>
                  <a:pt x="716" y="735"/>
                </a:lnTo>
                <a:lnTo>
                  <a:pt x="771" y="735"/>
                </a:lnTo>
                <a:lnTo>
                  <a:pt x="780" y="703"/>
                </a:lnTo>
                <a:lnTo>
                  <a:pt x="716" y="654"/>
                </a:lnTo>
                <a:lnTo>
                  <a:pt x="731" y="613"/>
                </a:lnTo>
                <a:lnTo>
                  <a:pt x="707" y="582"/>
                </a:lnTo>
                <a:lnTo>
                  <a:pt x="731" y="493"/>
                </a:lnTo>
                <a:lnTo>
                  <a:pt x="748" y="493"/>
                </a:lnTo>
                <a:lnTo>
                  <a:pt x="764" y="526"/>
                </a:lnTo>
                <a:lnTo>
                  <a:pt x="806" y="526"/>
                </a:lnTo>
                <a:lnTo>
                  <a:pt x="821" y="509"/>
                </a:lnTo>
                <a:lnTo>
                  <a:pt x="813" y="387"/>
                </a:lnTo>
                <a:lnTo>
                  <a:pt x="854" y="387"/>
                </a:lnTo>
                <a:lnTo>
                  <a:pt x="878" y="324"/>
                </a:lnTo>
                <a:lnTo>
                  <a:pt x="886" y="251"/>
                </a:lnTo>
                <a:lnTo>
                  <a:pt x="854" y="169"/>
                </a:lnTo>
                <a:lnTo>
                  <a:pt x="797" y="177"/>
                </a:lnTo>
                <a:lnTo>
                  <a:pt x="731" y="146"/>
                </a:lnTo>
                <a:lnTo>
                  <a:pt x="707" y="57"/>
                </a:lnTo>
                <a:lnTo>
                  <a:pt x="676" y="33"/>
                </a:lnTo>
                <a:lnTo>
                  <a:pt x="627" y="24"/>
                </a:lnTo>
                <a:lnTo>
                  <a:pt x="586" y="0"/>
                </a:lnTo>
                <a:lnTo>
                  <a:pt x="545" y="7"/>
                </a:lnTo>
                <a:lnTo>
                  <a:pt x="505" y="48"/>
                </a:lnTo>
                <a:lnTo>
                  <a:pt x="497" y="72"/>
                </a:lnTo>
                <a:lnTo>
                  <a:pt x="446" y="113"/>
                </a:lnTo>
                <a:lnTo>
                  <a:pt x="398" y="105"/>
                </a:lnTo>
                <a:lnTo>
                  <a:pt x="390" y="24"/>
                </a:lnTo>
                <a:lnTo>
                  <a:pt x="341" y="48"/>
                </a:lnTo>
                <a:lnTo>
                  <a:pt x="332" y="97"/>
                </a:lnTo>
                <a:lnTo>
                  <a:pt x="309" y="113"/>
                </a:lnTo>
                <a:lnTo>
                  <a:pt x="277" y="113"/>
                </a:lnTo>
                <a:lnTo>
                  <a:pt x="195" y="211"/>
                </a:lnTo>
                <a:lnTo>
                  <a:pt x="186" y="244"/>
                </a:lnTo>
                <a:lnTo>
                  <a:pt x="170" y="244"/>
                </a:lnTo>
                <a:lnTo>
                  <a:pt x="146" y="202"/>
                </a:lnTo>
                <a:lnTo>
                  <a:pt x="130" y="211"/>
                </a:lnTo>
                <a:lnTo>
                  <a:pt x="130" y="267"/>
                </a:lnTo>
                <a:lnTo>
                  <a:pt x="33" y="396"/>
                </a:lnTo>
                <a:lnTo>
                  <a:pt x="0" y="420"/>
                </a:lnTo>
                <a:close/>
              </a:path>
            </a:pathLst>
          </a:custGeom>
          <a:solidFill>
            <a:schemeClr val="bg1">
              <a:lumMod val="85000"/>
            </a:schemeClr>
          </a:solidFill>
          <a:ln w="12700" cap="flat" cmpd="sng">
            <a:solidFill>
              <a:schemeClr val="bg1"/>
            </a:solidFill>
            <a:prstDash val="solid"/>
            <a:round/>
            <a:headEnd type="none" w="med" len="med"/>
            <a:tailEnd type="none" w="med" len="med"/>
          </a:ln>
        </p:spPr>
        <p:txBody>
          <a:bodyPr lIns="42203" rIns="42203"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31" b="0" i="0" u="none" strike="noStrike" kern="1200" cap="none" spc="0" normalizeH="0" baseline="0" noProof="0" dirty="0">
              <a:ln>
                <a:noFill/>
              </a:ln>
              <a:solidFill>
                <a:srgbClr val="000000"/>
              </a:solidFill>
              <a:effectLst/>
              <a:uLnTx/>
              <a:uFillTx/>
              <a:latin typeface="Arial"/>
              <a:ea typeface="+mn-ea"/>
              <a:cs typeface="+mn-cs"/>
            </a:endParaRPr>
          </a:p>
        </p:txBody>
      </p:sp>
      <p:sp>
        <p:nvSpPr>
          <p:cNvPr id="186" name="Elipse 7"/>
          <p:cNvSpPr/>
          <p:nvPr/>
        </p:nvSpPr>
        <p:spPr>
          <a:xfrm rot="1742879">
            <a:off x="7301255" y="4226439"/>
            <a:ext cx="516747" cy="478772"/>
          </a:xfrm>
          <a:prstGeom prst="ellipse">
            <a:avLst/>
          </a:prstGeom>
          <a:noFill/>
          <a:ln>
            <a:solidFill>
              <a:srgbClr val="FF9933"/>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50409" tIns="50409" rIns="50409" bIns="50409"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385" b="0" i="0" u="none" strike="noStrike" kern="1200" cap="none" spc="0" normalizeH="0" baseline="0" noProof="0" dirty="0" err="1">
              <a:ln>
                <a:noFill/>
              </a:ln>
              <a:solidFill>
                <a:prstClr val="white"/>
              </a:solidFill>
              <a:effectLst/>
              <a:uLnTx/>
              <a:uFillTx/>
              <a:latin typeface="Arial"/>
              <a:ea typeface="+mn-ea"/>
              <a:cs typeface="+mn-cs"/>
            </a:endParaRPr>
          </a:p>
        </p:txBody>
      </p:sp>
      <p:sp>
        <p:nvSpPr>
          <p:cNvPr id="5" name="Rounded Rectangle 4"/>
          <p:cNvSpPr/>
          <p:nvPr/>
        </p:nvSpPr>
        <p:spPr>
          <a:xfrm>
            <a:off x="1165102" y="3495826"/>
            <a:ext cx="2285321" cy="552660"/>
          </a:xfrm>
          <a:prstGeom prst="roundRect">
            <a:avLst/>
          </a:prstGeom>
          <a:solidFill>
            <a:srgbClr val="6D2077"/>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8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rPr>
              <a:t>SEDE CENTRAL</a:t>
            </a:r>
          </a:p>
        </p:txBody>
      </p:sp>
      <p:sp>
        <p:nvSpPr>
          <p:cNvPr id="216" name="Rectangular Callout 229"/>
          <p:cNvSpPr>
            <a:spLocks noChangeArrowheads="1"/>
          </p:cNvSpPr>
          <p:nvPr/>
        </p:nvSpPr>
        <p:spPr bwMode="auto">
          <a:xfrm>
            <a:off x="5373384" y="5118048"/>
            <a:ext cx="794482" cy="313011"/>
          </a:xfrm>
          <a:prstGeom prst="wedgeRectCallout">
            <a:avLst>
              <a:gd name="adj1" fmla="val 200468"/>
              <a:gd name="adj2" fmla="val -251589"/>
            </a:avLst>
          </a:prstGeom>
          <a:ln>
            <a:solidFill>
              <a:srgbClr val="FF9933"/>
            </a:solidFill>
            <a:headEnd/>
            <a:tailEnd/>
          </a:ln>
        </p:spPr>
        <p:style>
          <a:lnRef idx="2">
            <a:schemeClr val="accent3"/>
          </a:lnRef>
          <a:fillRef idx="1">
            <a:schemeClr val="lt1"/>
          </a:fillRef>
          <a:effectRef idx="0">
            <a:schemeClr val="accent3"/>
          </a:effectRef>
          <a:fontRef idx="minor">
            <a:schemeClr val="dk1"/>
          </a:fontRef>
        </p:style>
        <p:txBody>
          <a:bodyPr wrap="square" lIns="36000" tIns="36000" rIns="36000" bIns="36000" anchor="ctr"/>
          <a:lstStyle>
            <a:lvl1pPr>
              <a:defRPr>
                <a:solidFill>
                  <a:srgbClr val="000066"/>
                </a:solidFill>
                <a:latin typeface="Tahoma" panose="020B0604030504040204" pitchFamily="34" charset="0"/>
              </a:defRPr>
            </a:lvl1pPr>
            <a:lvl2pPr marL="742950" indent="-285750">
              <a:defRPr>
                <a:solidFill>
                  <a:srgbClr val="000066"/>
                </a:solidFill>
                <a:latin typeface="Tahoma" panose="020B0604030504040204" pitchFamily="34" charset="0"/>
              </a:defRPr>
            </a:lvl2pPr>
            <a:lvl3pPr marL="1143000" indent="-228600">
              <a:defRPr>
                <a:solidFill>
                  <a:srgbClr val="000066"/>
                </a:solidFill>
                <a:latin typeface="Tahoma" panose="020B0604030504040204" pitchFamily="34" charset="0"/>
              </a:defRPr>
            </a:lvl3pPr>
            <a:lvl4pPr marL="1600200" indent="-228600">
              <a:defRPr>
                <a:solidFill>
                  <a:srgbClr val="000066"/>
                </a:solidFill>
                <a:latin typeface="Tahoma" panose="020B0604030504040204" pitchFamily="34" charset="0"/>
              </a:defRPr>
            </a:lvl4pPr>
            <a:lvl5pPr marL="2057400" indent="-228600">
              <a:defRPr>
                <a:solidFill>
                  <a:srgbClr val="000066"/>
                </a:solidFill>
                <a:latin typeface="Tahoma" panose="020B0604030504040204" pitchFamily="34" charset="0"/>
              </a:defRPr>
            </a:lvl5pPr>
            <a:lvl6pPr marL="2514600" indent="-228600" eaLnBrk="0" fontAlgn="base" hangingPunct="0">
              <a:spcBef>
                <a:spcPct val="0"/>
              </a:spcBef>
              <a:spcAft>
                <a:spcPct val="0"/>
              </a:spcAft>
              <a:defRPr>
                <a:solidFill>
                  <a:srgbClr val="000066"/>
                </a:solidFill>
                <a:latin typeface="Tahoma" panose="020B0604030504040204" pitchFamily="34" charset="0"/>
              </a:defRPr>
            </a:lvl6pPr>
            <a:lvl7pPr marL="2971800" indent="-228600" eaLnBrk="0" fontAlgn="base" hangingPunct="0">
              <a:spcBef>
                <a:spcPct val="0"/>
              </a:spcBef>
              <a:spcAft>
                <a:spcPct val="0"/>
              </a:spcAft>
              <a:defRPr>
                <a:solidFill>
                  <a:srgbClr val="000066"/>
                </a:solidFill>
                <a:latin typeface="Tahoma" panose="020B0604030504040204" pitchFamily="34" charset="0"/>
              </a:defRPr>
            </a:lvl7pPr>
            <a:lvl8pPr marL="3429000" indent="-228600" eaLnBrk="0" fontAlgn="base" hangingPunct="0">
              <a:spcBef>
                <a:spcPct val="0"/>
              </a:spcBef>
              <a:spcAft>
                <a:spcPct val="0"/>
              </a:spcAft>
              <a:defRPr>
                <a:solidFill>
                  <a:srgbClr val="000066"/>
                </a:solidFill>
                <a:latin typeface="Tahoma" panose="020B0604030504040204" pitchFamily="34" charset="0"/>
              </a:defRPr>
            </a:lvl8pPr>
            <a:lvl9pPr marL="3886200" indent="-228600" eaLnBrk="0" fontAlgn="base" hangingPunct="0">
              <a:spcBef>
                <a:spcPct val="0"/>
              </a:spcBef>
              <a:spcAft>
                <a:spcPct val="0"/>
              </a:spcAft>
              <a:defRPr>
                <a:solidFill>
                  <a:srgbClr val="000066"/>
                </a:solidFill>
                <a:latin typeface="Tahoma" panose="020B060403050404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altLang="en-US" sz="1000" b="1" i="1" u="none" strike="noStrike" kern="1200" cap="none" spc="0" normalizeH="0" baseline="0" noProof="0" dirty="0" err="1">
                <a:ln>
                  <a:noFill/>
                </a:ln>
                <a:solidFill>
                  <a:srgbClr val="00338D"/>
                </a:solidFill>
                <a:effectLst/>
                <a:uLnTx/>
                <a:uFillTx/>
                <a:latin typeface="Arial" panose="020B0604020202020204" pitchFamily="34" charset="0"/>
                <a:ea typeface="+mn-ea"/>
                <a:cs typeface="Arial" panose="020B0604020202020204" pitchFamily="34" charset="0"/>
              </a:rPr>
              <a:t>Fuemayor</a:t>
            </a:r>
            <a:endParaRPr kumimoji="0" lang="es-ES_tradnl" altLang="en-US" sz="1000" b="1"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endParaRPr>
          </a:p>
        </p:txBody>
      </p:sp>
      <p:sp>
        <p:nvSpPr>
          <p:cNvPr id="218" name="Rectangular Callout 229"/>
          <p:cNvSpPr>
            <a:spLocks noChangeArrowheads="1"/>
          </p:cNvSpPr>
          <p:nvPr/>
        </p:nvSpPr>
        <p:spPr bwMode="auto">
          <a:xfrm>
            <a:off x="6662420" y="3673952"/>
            <a:ext cx="517167" cy="236390"/>
          </a:xfrm>
          <a:prstGeom prst="wedgeRectCallout">
            <a:avLst>
              <a:gd name="adj1" fmla="val 104275"/>
              <a:gd name="adj2" fmla="val 221359"/>
            </a:avLst>
          </a:prstGeom>
          <a:ln>
            <a:solidFill>
              <a:srgbClr val="FF9933"/>
            </a:solidFill>
            <a:headEnd/>
            <a:tailEnd/>
          </a:ln>
        </p:spPr>
        <p:style>
          <a:lnRef idx="2">
            <a:schemeClr val="accent2"/>
          </a:lnRef>
          <a:fillRef idx="1">
            <a:schemeClr val="lt1"/>
          </a:fillRef>
          <a:effectRef idx="0">
            <a:schemeClr val="accent2"/>
          </a:effectRef>
          <a:fontRef idx="minor">
            <a:schemeClr val="dk1"/>
          </a:fontRef>
        </p:style>
        <p:txBody>
          <a:bodyPr wrap="square" lIns="36000" tIns="36000" rIns="36000" bIns="36000" anchor="ctr"/>
          <a:lstStyle>
            <a:lvl1pPr>
              <a:defRPr>
                <a:solidFill>
                  <a:srgbClr val="000066"/>
                </a:solidFill>
                <a:latin typeface="Tahoma" panose="020B0604030504040204" pitchFamily="34" charset="0"/>
              </a:defRPr>
            </a:lvl1pPr>
            <a:lvl2pPr marL="742950" indent="-285750">
              <a:defRPr>
                <a:solidFill>
                  <a:srgbClr val="000066"/>
                </a:solidFill>
                <a:latin typeface="Tahoma" panose="020B0604030504040204" pitchFamily="34" charset="0"/>
              </a:defRPr>
            </a:lvl2pPr>
            <a:lvl3pPr marL="1143000" indent="-228600">
              <a:defRPr>
                <a:solidFill>
                  <a:srgbClr val="000066"/>
                </a:solidFill>
                <a:latin typeface="Tahoma" panose="020B0604030504040204" pitchFamily="34" charset="0"/>
              </a:defRPr>
            </a:lvl3pPr>
            <a:lvl4pPr marL="1600200" indent="-228600">
              <a:defRPr>
                <a:solidFill>
                  <a:srgbClr val="000066"/>
                </a:solidFill>
                <a:latin typeface="Tahoma" panose="020B0604030504040204" pitchFamily="34" charset="0"/>
              </a:defRPr>
            </a:lvl4pPr>
            <a:lvl5pPr marL="2057400" indent="-228600">
              <a:defRPr>
                <a:solidFill>
                  <a:srgbClr val="000066"/>
                </a:solidFill>
                <a:latin typeface="Tahoma" panose="020B0604030504040204" pitchFamily="34" charset="0"/>
              </a:defRPr>
            </a:lvl5pPr>
            <a:lvl6pPr marL="2514600" indent="-228600" eaLnBrk="0" fontAlgn="base" hangingPunct="0">
              <a:spcBef>
                <a:spcPct val="0"/>
              </a:spcBef>
              <a:spcAft>
                <a:spcPct val="0"/>
              </a:spcAft>
              <a:defRPr>
                <a:solidFill>
                  <a:srgbClr val="000066"/>
                </a:solidFill>
                <a:latin typeface="Tahoma" panose="020B0604030504040204" pitchFamily="34" charset="0"/>
              </a:defRPr>
            </a:lvl6pPr>
            <a:lvl7pPr marL="2971800" indent="-228600" eaLnBrk="0" fontAlgn="base" hangingPunct="0">
              <a:spcBef>
                <a:spcPct val="0"/>
              </a:spcBef>
              <a:spcAft>
                <a:spcPct val="0"/>
              </a:spcAft>
              <a:defRPr>
                <a:solidFill>
                  <a:srgbClr val="000066"/>
                </a:solidFill>
                <a:latin typeface="Tahoma" panose="020B0604030504040204" pitchFamily="34" charset="0"/>
              </a:defRPr>
            </a:lvl7pPr>
            <a:lvl8pPr marL="3429000" indent="-228600" eaLnBrk="0" fontAlgn="base" hangingPunct="0">
              <a:spcBef>
                <a:spcPct val="0"/>
              </a:spcBef>
              <a:spcAft>
                <a:spcPct val="0"/>
              </a:spcAft>
              <a:defRPr>
                <a:solidFill>
                  <a:srgbClr val="000066"/>
                </a:solidFill>
                <a:latin typeface="Tahoma" panose="020B0604030504040204" pitchFamily="34" charset="0"/>
              </a:defRPr>
            </a:lvl8pPr>
            <a:lvl9pPr marL="3886200" indent="-228600" eaLnBrk="0" fontAlgn="base" hangingPunct="0">
              <a:spcBef>
                <a:spcPct val="0"/>
              </a:spcBef>
              <a:spcAft>
                <a:spcPct val="0"/>
              </a:spcAft>
              <a:defRPr>
                <a:solidFill>
                  <a:srgbClr val="000066"/>
                </a:solidFill>
                <a:latin typeface="Tahoma" panose="020B060403050404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altLang="en-US" sz="1000" b="1"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Baños</a:t>
            </a:r>
          </a:p>
        </p:txBody>
      </p:sp>
      <p:sp>
        <p:nvSpPr>
          <p:cNvPr id="219" name="Rounded Rectangle 218"/>
          <p:cNvSpPr/>
          <p:nvPr/>
        </p:nvSpPr>
        <p:spPr>
          <a:xfrm>
            <a:off x="1165102" y="4420731"/>
            <a:ext cx="2285321" cy="552660"/>
          </a:xfrm>
          <a:prstGeom prst="roundRect">
            <a:avLst/>
          </a:prstGeom>
          <a:solidFill>
            <a:srgbClr val="F68D2E"/>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28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rPr>
              <a:t>PLANTAS ESPAÑA</a:t>
            </a:r>
          </a:p>
        </p:txBody>
      </p:sp>
      <p:sp>
        <p:nvSpPr>
          <p:cNvPr id="9" name="Oval 8"/>
          <p:cNvSpPr/>
          <p:nvPr/>
        </p:nvSpPr>
        <p:spPr>
          <a:xfrm>
            <a:off x="862504" y="3483365"/>
            <a:ext cx="587567" cy="575471"/>
          </a:xfrm>
          <a:prstGeom prst="ellipse">
            <a:avLst/>
          </a:prstGeom>
          <a:solidFill>
            <a:schemeClr val="bg1"/>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rial"/>
              <a:ea typeface="+mn-ea"/>
              <a:cs typeface="+mn-cs"/>
            </a:endParaRPr>
          </a:p>
        </p:txBody>
      </p:sp>
      <p:sp>
        <p:nvSpPr>
          <p:cNvPr id="222" name="Oval 221"/>
          <p:cNvSpPr/>
          <p:nvPr/>
        </p:nvSpPr>
        <p:spPr>
          <a:xfrm>
            <a:off x="862504" y="4414737"/>
            <a:ext cx="587567" cy="575471"/>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rial"/>
              <a:ea typeface="+mn-ea"/>
              <a:cs typeface="+mn-cs"/>
            </a:endParaRPr>
          </a:p>
        </p:txBody>
      </p:sp>
      <p:sp>
        <p:nvSpPr>
          <p:cNvPr id="13" name="TextBox 12"/>
          <p:cNvSpPr txBox="1"/>
          <p:nvPr/>
        </p:nvSpPr>
        <p:spPr>
          <a:xfrm>
            <a:off x="3683218" y="4927025"/>
            <a:ext cx="189842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srgbClr val="003087"/>
                </a:solidFill>
                <a:effectLst/>
                <a:uLnTx/>
                <a:uFillTx/>
                <a:latin typeface="Univers for KPMG"/>
                <a:ea typeface="+mn-ea"/>
                <a:cs typeface="Univers for KPMG"/>
              </a:rPr>
              <a:t>Reuniones de trabajo personas clave</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943544" y="3534149"/>
            <a:ext cx="443114" cy="443114"/>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3816" y="4524849"/>
            <a:ext cx="371100" cy="371100"/>
          </a:xfrm>
          <a:prstGeom prst="rect">
            <a:avLst/>
          </a:prstGeom>
        </p:spPr>
      </p:pic>
      <p:sp>
        <p:nvSpPr>
          <p:cNvPr id="99" name="Rounded Rectangle 98"/>
          <p:cNvSpPr/>
          <p:nvPr/>
        </p:nvSpPr>
        <p:spPr>
          <a:xfrm>
            <a:off x="715867" y="2996952"/>
            <a:ext cx="2916000" cy="277636"/>
          </a:xfrm>
          <a:prstGeom prst="roundRect">
            <a:avLst/>
          </a:prstGeom>
          <a:solidFill>
            <a:schemeClr val="tx2"/>
          </a:solidFill>
          <a:ln>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1"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rPr>
              <a:t>Unidades dentro del análisis</a:t>
            </a:r>
          </a:p>
        </p:txBody>
      </p:sp>
      <p:grpSp>
        <p:nvGrpSpPr>
          <p:cNvPr id="479" name="Group 478"/>
          <p:cNvGrpSpPr/>
          <p:nvPr/>
        </p:nvGrpSpPr>
        <p:grpSpPr>
          <a:xfrm flipH="1">
            <a:off x="10887256" y="5262885"/>
            <a:ext cx="1085697" cy="1140454"/>
            <a:chOff x="5334000" y="2441575"/>
            <a:chExt cx="1558926" cy="1985963"/>
          </a:xfrm>
        </p:grpSpPr>
        <p:sp>
          <p:nvSpPr>
            <p:cNvPr id="480" name="Freeform 5"/>
            <p:cNvSpPr>
              <a:spLocks/>
            </p:cNvSpPr>
            <p:nvPr/>
          </p:nvSpPr>
          <p:spPr bwMode="auto">
            <a:xfrm>
              <a:off x="6515100" y="2649538"/>
              <a:ext cx="60325" cy="166688"/>
            </a:xfrm>
            <a:custGeom>
              <a:avLst/>
              <a:gdLst>
                <a:gd name="T0" fmla="*/ 7 w 16"/>
                <a:gd name="T1" fmla="*/ 0 h 44"/>
                <a:gd name="T2" fmla="*/ 15 w 16"/>
                <a:gd name="T3" fmla="*/ 17 h 44"/>
                <a:gd name="T4" fmla="*/ 16 w 16"/>
                <a:gd name="T5" fmla="*/ 42 h 44"/>
                <a:gd name="T6" fmla="*/ 9 w 16"/>
                <a:gd name="T7" fmla="*/ 44 h 44"/>
                <a:gd name="T8" fmla="*/ 2 w 16"/>
                <a:gd name="T9" fmla="*/ 40 h 44"/>
                <a:gd name="T10" fmla="*/ 0 w 16"/>
                <a:gd name="T11" fmla="*/ 1 h 44"/>
                <a:gd name="T12" fmla="*/ 7 w 16"/>
                <a:gd name="T13" fmla="*/ 0 h 44"/>
              </a:gdLst>
              <a:ahLst/>
              <a:cxnLst>
                <a:cxn ang="0">
                  <a:pos x="T0" y="T1"/>
                </a:cxn>
                <a:cxn ang="0">
                  <a:pos x="T2" y="T3"/>
                </a:cxn>
                <a:cxn ang="0">
                  <a:pos x="T4" y="T5"/>
                </a:cxn>
                <a:cxn ang="0">
                  <a:pos x="T6" y="T7"/>
                </a:cxn>
                <a:cxn ang="0">
                  <a:pos x="T8" y="T9"/>
                </a:cxn>
                <a:cxn ang="0">
                  <a:pos x="T10" y="T11"/>
                </a:cxn>
                <a:cxn ang="0">
                  <a:pos x="T12" y="T13"/>
                </a:cxn>
              </a:cxnLst>
              <a:rect l="0" t="0" r="r" b="b"/>
              <a:pathLst>
                <a:path w="16" h="44">
                  <a:moveTo>
                    <a:pt x="7" y="0"/>
                  </a:moveTo>
                  <a:cubicBezTo>
                    <a:pt x="11" y="8"/>
                    <a:pt x="15" y="11"/>
                    <a:pt x="15" y="17"/>
                  </a:cubicBezTo>
                  <a:cubicBezTo>
                    <a:pt x="15" y="24"/>
                    <a:pt x="14" y="31"/>
                    <a:pt x="16" y="42"/>
                  </a:cubicBezTo>
                  <a:cubicBezTo>
                    <a:pt x="9" y="44"/>
                    <a:pt x="9" y="44"/>
                    <a:pt x="9" y="44"/>
                  </a:cubicBezTo>
                  <a:cubicBezTo>
                    <a:pt x="2" y="40"/>
                    <a:pt x="2" y="40"/>
                    <a:pt x="2" y="40"/>
                  </a:cubicBezTo>
                  <a:cubicBezTo>
                    <a:pt x="0" y="1"/>
                    <a:pt x="0" y="1"/>
                    <a:pt x="0" y="1"/>
                  </a:cubicBezTo>
                  <a:lnTo>
                    <a:pt x="7" y="0"/>
                  </a:lnTo>
                  <a:close/>
                </a:path>
              </a:pathLst>
            </a:custGeom>
            <a:solidFill>
              <a:srgbClr val="FFDA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481" name="Freeform 6"/>
            <p:cNvSpPr>
              <a:spLocks/>
            </p:cNvSpPr>
            <p:nvPr/>
          </p:nvSpPr>
          <p:spPr bwMode="auto">
            <a:xfrm>
              <a:off x="6537325" y="2797175"/>
              <a:ext cx="109538" cy="241300"/>
            </a:xfrm>
            <a:custGeom>
              <a:avLst/>
              <a:gdLst>
                <a:gd name="T0" fmla="*/ 10 w 29"/>
                <a:gd name="T1" fmla="*/ 0 h 64"/>
                <a:gd name="T2" fmla="*/ 27 w 29"/>
                <a:gd name="T3" fmla="*/ 44 h 64"/>
                <a:gd name="T4" fmla="*/ 29 w 29"/>
                <a:gd name="T5" fmla="*/ 58 h 64"/>
                <a:gd name="T6" fmla="*/ 10 w 29"/>
                <a:gd name="T7" fmla="*/ 54 h 64"/>
                <a:gd name="T8" fmla="*/ 0 w 29"/>
                <a:gd name="T9" fmla="*/ 5 h 64"/>
                <a:gd name="T10" fmla="*/ 10 w 29"/>
                <a:gd name="T11" fmla="*/ 0 h 64"/>
              </a:gdLst>
              <a:ahLst/>
              <a:cxnLst>
                <a:cxn ang="0">
                  <a:pos x="T0" y="T1"/>
                </a:cxn>
                <a:cxn ang="0">
                  <a:pos x="T2" y="T3"/>
                </a:cxn>
                <a:cxn ang="0">
                  <a:pos x="T4" y="T5"/>
                </a:cxn>
                <a:cxn ang="0">
                  <a:pos x="T6" y="T7"/>
                </a:cxn>
                <a:cxn ang="0">
                  <a:pos x="T8" y="T9"/>
                </a:cxn>
                <a:cxn ang="0">
                  <a:pos x="T10" y="T11"/>
                </a:cxn>
              </a:cxnLst>
              <a:rect l="0" t="0" r="r" b="b"/>
              <a:pathLst>
                <a:path w="29" h="64">
                  <a:moveTo>
                    <a:pt x="10" y="0"/>
                  </a:moveTo>
                  <a:cubicBezTo>
                    <a:pt x="14" y="13"/>
                    <a:pt x="23" y="31"/>
                    <a:pt x="27" y="44"/>
                  </a:cubicBezTo>
                  <a:cubicBezTo>
                    <a:pt x="29" y="49"/>
                    <a:pt x="28" y="52"/>
                    <a:pt x="29" y="58"/>
                  </a:cubicBezTo>
                  <a:cubicBezTo>
                    <a:pt x="19" y="64"/>
                    <a:pt x="13" y="61"/>
                    <a:pt x="10" y="54"/>
                  </a:cubicBezTo>
                  <a:cubicBezTo>
                    <a:pt x="6" y="43"/>
                    <a:pt x="1" y="17"/>
                    <a:pt x="0" y="5"/>
                  </a:cubicBezTo>
                  <a:lnTo>
                    <a:pt x="10" y="0"/>
                  </a:lnTo>
                  <a:close/>
                </a:path>
              </a:pathLst>
            </a:custGeom>
            <a:solidFill>
              <a:srgbClr val="C61C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482" name="Freeform 7"/>
            <p:cNvSpPr>
              <a:spLocks/>
            </p:cNvSpPr>
            <p:nvPr/>
          </p:nvSpPr>
          <p:spPr bwMode="auto">
            <a:xfrm>
              <a:off x="6548438" y="3827463"/>
              <a:ext cx="57150" cy="90488"/>
            </a:xfrm>
            <a:custGeom>
              <a:avLst/>
              <a:gdLst>
                <a:gd name="T0" fmla="*/ 0 w 36"/>
                <a:gd name="T1" fmla="*/ 57 h 57"/>
                <a:gd name="T2" fmla="*/ 36 w 36"/>
                <a:gd name="T3" fmla="*/ 35 h 57"/>
                <a:gd name="T4" fmla="*/ 36 w 36"/>
                <a:gd name="T5" fmla="*/ 0 h 57"/>
                <a:gd name="T6" fmla="*/ 3 w 36"/>
                <a:gd name="T7" fmla="*/ 21 h 57"/>
                <a:gd name="T8" fmla="*/ 0 w 36"/>
                <a:gd name="T9" fmla="*/ 57 h 57"/>
              </a:gdLst>
              <a:ahLst/>
              <a:cxnLst>
                <a:cxn ang="0">
                  <a:pos x="T0" y="T1"/>
                </a:cxn>
                <a:cxn ang="0">
                  <a:pos x="T2" y="T3"/>
                </a:cxn>
                <a:cxn ang="0">
                  <a:pos x="T4" y="T5"/>
                </a:cxn>
                <a:cxn ang="0">
                  <a:pos x="T6" y="T7"/>
                </a:cxn>
                <a:cxn ang="0">
                  <a:pos x="T8" y="T9"/>
                </a:cxn>
              </a:cxnLst>
              <a:rect l="0" t="0" r="r" b="b"/>
              <a:pathLst>
                <a:path w="36" h="57">
                  <a:moveTo>
                    <a:pt x="0" y="57"/>
                  </a:moveTo>
                  <a:lnTo>
                    <a:pt x="36" y="35"/>
                  </a:lnTo>
                  <a:lnTo>
                    <a:pt x="36" y="0"/>
                  </a:lnTo>
                  <a:lnTo>
                    <a:pt x="3" y="21"/>
                  </a:lnTo>
                  <a:lnTo>
                    <a:pt x="0" y="57"/>
                  </a:lnTo>
                  <a:close/>
                </a:path>
              </a:pathLst>
            </a:custGeom>
            <a:solidFill>
              <a:srgbClr val="0D4A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483" name="Freeform 8"/>
            <p:cNvSpPr>
              <a:spLocks/>
            </p:cNvSpPr>
            <p:nvPr/>
          </p:nvSpPr>
          <p:spPr bwMode="auto">
            <a:xfrm>
              <a:off x="6367463" y="3721100"/>
              <a:ext cx="238125" cy="139700"/>
            </a:xfrm>
            <a:custGeom>
              <a:avLst/>
              <a:gdLst>
                <a:gd name="T0" fmla="*/ 117 w 150"/>
                <a:gd name="T1" fmla="*/ 88 h 88"/>
                <a:gd name="T2" fmla="*/ 150 w 150"/>
                <a:gd name="T3" fmla="*/ 67 h 88"/>
                <a:gd name="T4" fmla="*/ 36 w 150"/>
                <a:gd name="T5" fmla="*/ 0 h 88"/>
                <a:gd name="T6" fmla="*/ 0 w 150"/>
                <a:gd name="T7" fmla="*/ 22 h 88"/>
                <a:gd name="T8" fmla="*/ 117 w 150"/>
                <a:gd name="T9" fmla="*/ 88 h 88"/>
              </a:gdLst>
              <a:ahLst/>
              <a:cxnLst>
                <a:cxn ang="0">
                  <a:pos x="T0" y="T1"/>
                </a:cxn>
                <a:cxn ang="0">
                  <a:pos x="T2" y="T3"/>
                </a:cxn>
                <a:cxn ang="0">
                  <a:pos x="T4" y="T5"/>
                </a:cxn>
                <a:cxn ang="0">
                  <a:pos x="T6" y="T7"/>
                </a:cxn>
                <a:cxn ang="0">
                  <a:pos x="T8" y="T9"/>
                </a:cxn>
              </a:cxnLst>
              <a:rect l="0" t="0" r="r" b="b"/>
              <a:pathLst>
                <a:path w="150" h="88">
                  <a:moveTo>
                    <a:pt x="117" y="88"/>
                  </a:moveTo>
                  <a:lnTo>
                    <a:pt x="150" y="67"/>
                  </a:lnTo>
                  <a:lnTo>
                    <a:pt x="36" y="0"/>
                  </a:lnTo>
                  <a:lnTo>
                    <a:pt x="0" y="22"/>
                  </a:lnTo>
                  <a:lnTo>
                    <a:pt x="117" y="88"/>
                  </a:lnTo>
                  <a:close/>
                </a:path>
              </a:pathLst>
            </a:custGeom>
            <a:solidFill>
              <a:srgbClr val="1056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484" name="Freeform 9"/>
            <p:cNvSpPr>
              <a:spLocks/>
            </p:cNvSpPr>
            <p:nvPr/>
          </p:nvSpPr>
          <p:spPr bwMode="auto">
            <a:xfrm>
              <a:off x="6367463" y="3756025"/>
              <a:ext cx="185738" cy="161925"/>
            </a:xfrm>
            <a:custGeom>
              <a:avLst/>
              <a:gdLst>
                <a:gd name="T0" fmla="*/ 0 w 117"/>
                <a:gd name="T1" fmla="*/ 0 h 102"/>
                <a:gd name="T2" fmla="*/ 0 w 117"/>
                <a:gd name="T3" fmla="*/ 35 h 102"/>
                <a:gd name="T4" fmla="*/ 114 w 117"/>
                <a:gd name="T5" fmla="*/ 102 h 102"/>
                <a:gd name="T6" fmla="*/ 117 w 117"/>
                <a:gd name="T7" fmla="*/ 66 h 102"/>
                <a:gd name="T8" fmla="*/ 0 w 117"/>
                <a:gd name="T9" fmla="*/ 0 h 102"/>
              </a:gdLst>
              <a:ahLst/>
              <a:cxnLst>
                <a:cxn ang="0">
                  <a:pos x="T0" y="T1"/>
                </a:cxn>
                <a:cxn ang="0">
                  <a:pos x="T2" y="T3"/>
                </a:cxn>
                <a:cxn ang="0">
                  <a:pos x="T4" y="T5"/>
                </a:cxn>
                <a:cxn ang="0">
                  <a:pos x="T6" y="T7"/>
                </a:cxn>
                <a:cxn ang="0">
                  <a:pos x="T8" y="T9"/>
                </a:cxn>
              </a:cxnLst>
              <a:rect l="0" t="0" r="r" b="b"/>
              <a:pathLst>
                <a:path w="117" h="102">
                  <a:moveTo>
                    <a:pt x="0" y="0"/>
                  </a:moveTo>
                  <a:lnTo>
                    <a:pt x="0" y="35"/>
                  </a:lnTo>
                  <a:lnTo>
                    <a:pt x="114" y="102"/>
                  </a:lnTo>
                  <a:lnTo>
                    <a:pt x="117" y="66"/>
                  </a:lnTo>
                  <a:lnTo>
                    <a:pt x="0" y="0"/>
                  </a:lnTo>
                  <a:close/>
                </a:path>
              </a:pathLst>
            </a:custGeom>
            <a:solidFill>
              <a:srgbClr val="000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485" name="Freeform 10"/>
            <p:cNvSpPr>
              <a:spLocks/>
            </p:cNvSpPr>
            <p:nvPr/>
          </p:nvSpPr>
          <p:spPr bwMode="auto">
            <a:xfrm>
              <a:off x="6213475" y="4019550"/>
              <a:ext cx="55563" cy="90488"/>
            </a:xfrm>
            <a:custGeom>
              <a:avLst/>
              <a:gdLst>
                <a:gd name="T0" fmla="*/ 0 w 35"/>
                <a:gd name="T1" fmla="*/ 57 h 57"/>
                <a:gd name="T2" fmla="*/ 35 w 35"/>
                <a:gd name="T3" fmla="*/ 38 h 57"/>
                <a:gd name="T4" fmla="*/ 35 w 35"/>
                <a:gd name="T5" fmla="*/ 0 h 57"/>
                <a:gd name="T6" fmla="*/ 0 w 35"/>
                <a:gd name="T7" fmla="*/ 21 h 57"/>
                <a:gd name="T8" fmla="*/ 0 w 35"/>
                <a:gd name="T9" fmla="*/ 57 h 57"/>
              </a:gdLst>
              <a:ahLst/>
              <a:cxnLst>
                <a:cxn ang="0">
                  <a:pos x="T0" y="T1"/>
                </a:cxn>
                <a:cxn ang="0">
                  <a:pos x="T2" y="T3"/>
                </a:cxn>
                <a:cxn ang="0">
                  <a:pos x="T4" y="T5"/>
                </a:cxn>
                <a:cxn ang="0">
                  <a:pos x="T6" y="T7"/>
                </a:cxn>
                <a:cxn ang="0">
                  <a:pos x="T8" y="T9"/>
                </a:cxn>
              </a:cxnLst>
              <a:rect l="0" t="0" r="r" b="b"/>
              <a:pathLst>
                <a:path w="35" h="57">
                  <a:moveTo>
                    <a:pt x="0" y="57"/>
                  </a:moveTo>
                  <a:lnTo>
                    <a:pt x="35" y="38"/>
                  </a:lnTo>
                  <a:lnTo>
                    <a:pt x="35" y="0"/>
                  </a:lnTo>
                  <a:lnTo>
                    <a:pt x="0" y="21"/>
                  </a:lnTo>
                  <a:lnTo>
                    <a:pt x="0" y="57"/>
                  </a:lnTo>
                  <a:close/>
                </a:path>
              </a:pathLst>
            </a:custGeom>
            <a:solidFill>
              <a:srgbClr val="0D4A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486" name="Freeform 11"/>
            <p:cNvSpPr>
              <a:spLocks/>
            </p:cNvSpPr>
            <p:nvPr/>
          </p:nvSpPr>
          <p:spPr bwMode="auto">
            <a:xfrm>
              <a:off x="6027738" y="3913188"/>
              <a:ext cx="241300" cy="139700"/>
            </a:xfrm>
            <a:custGeom>
              <a:avLst/>
              <a:gdLst>
                <a:gd name="T0" fmla="*/ 117 w 152"/>
                <a:gd name="T1" fmla="*/ 88 h 88"/>
                <a:gd name="T2" fmla="*/ 152 w 152"/>
                <a:gd name="T3" fmla="*/ 67 h 88"/>
                <a:gd name="T4" fmla="*/ 36 w 152"/>
                <a:gd name="T5" fmla="*/ 0 h 88"/>
                <a:gd name="T6" fmla="*/ 0 w 152"/>
                <a:gd name="T7" fmla="*/ 22 h 88"/>
                <a:gd name="T8" fmla="*/ 117 w 152"/>
                <a:gd name="T9" fmla="*/ 88 h 88"/>
              </a:gdLst>
              <a:ahLst/>
              <a:cxnLst>
                <a:cxn ang="0">
                  <a:pos x="T0" y="T1"/>
                </a:cxn>
                <a:cxn ang="0">
                  <a:pos x="T2" y="T3"/>
                </a:cxn>
                <a:cxn ang="0">
                  <a:pos x="T4" y="T5"/>
                </a:cxn>
                <a:cxn ang="0">
                  <a:pos x="T6" y="T7"/>
                </a:cxn>
                <a:cxn ang="0">
                  <a:pos x="T8" y="T9"/>
                </a:cxn>
              </a:cxnLst>
              <a:rect l="0" t="0" r="r" b="b"/>
              <a:pathLst>
                <a:path w="152" h="88">
                  <a:moveTo>
                    <a:pt x="117" y="88"/>
                  </a:moveTo>
                  <a:lnTo>
                    <a:pt x="152" y="67"/>
                  </a:lnTo>
                  <a:lnTo>
                    <a:pt x="36" y="0"/>
                  </a:lnTo>
                  <a:lnTo>
                    <a:pt x="0" y="22"/>
                  </a:lnTo>
                  <a:lnTo>
                    <a:pt x="117" y="88"/>
                  </a:lnTo>
                  <a:close/>
                </a:path>
              </a:pathLst>
            </a:custGeom>
            <a:solidFill>
              <a:srgbClr val="1056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487" name="Freeform 12"/>
            <p:cNvSpPr>
              <a:spLocks/>
            </p:cNvSpPr>
            <p:nvPr/>
          </p:nvSpPr>
          <p:spPr bwMode="auto">
            <a:xfrm>
              <a:off x="6027738" y="3948113"/>
              <a:ext cx="185738" cy="161925"/>
            </a:xfrm>
            <a:custGeom>
              <a:avLst/>
              <a:gdLst>
                <a:gd name="T0" fmla="*/ 0 w 117"/>
                <a:gd name="T1" fmla="*/ 0 h 102"/>
                <a:gd name="T2" fmla="*/ 0 w 117"/>
                <a:gd name="T3" fmla="*/ 36 h 102"/>
                <a:gd name="T4" fmla="*/ 117 w 117"/>
                <a:gd name="T5" fmla="*/ 102 h 102"/>
                <a:gd name="T6" fmla="*/ 117 w 117"/>
                <a:gd name="T7" fmla="*/ 66 h 102"/>
                <a:gd name="T8" fmla="*/ 0 w 117"/>
                <a:gd name="T9" fmla="*/ 0 h 102"/>
              </a:gdLst>
              <a:ahLst/>
              <a:cxnLst>
                <a:cxn ang="0">
                  <a:pos x="T0" y="T1"/>
                </a:cxn>
                <a:cxn ang="0">
                  <a:pos x="T2" y="T3"/>
                </a:cxn>
                <a:cxn ang="0">
                  <a:pos x="T4" y="T5"/>
                </a:cxn>
                <a:cxn ang="0">
                  <a:pos x="T6" y="T7"/>
                </a:cxn>
                <a:cxn ang="0">
                  <a:pos x="T8" y="T9"/>
                </a:cxn>
              </a:cxnLst>
              <a:rect l="0" t="0" r="r" b="b"/>
              <a:pathLst>
                <a:path w="117" h="102">
                  <a:moveTo>
                    <a:pt x="0" y="0"/>
                  </a:moveTo>
                  <a:lnTo>
                    <a:pt x="0" y="36"/>
                  </a:lnTo>
                  <a:lnTo>
                    <a:pt x="117" y="102"/>
                  </a:lnTo>
                  <a:lnTo>
                    <a:pt x="117" y="66"/>
                  </a:lnTo>
                  <a:lnTo>
                    <a:pt x="0" y="0"/>
                  </a:lnTo>
                  <a:close/>
                </a:path>
              </a:pathLst>
            </a:custGeom>
            <a:solidFill>
              <a:srgbClr val="000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488" name="Freeform 13"/>
            <p:cNvSpPr>
              <a:spLocks/>
            </p:cNvSpPr>
            <p:nvPr/>
          </p:nvSpPr>
          <p:spPr bwMode="auto">
            <a:xfrm>
              <a:off x="6457950" y="3265488"/>
              <a:ext cx="65088" cy="36513"/>
            </a:xfrm>
            <a:custGeom>
              <a:avLst/>
              <a:gdLst>
                <a:gd name="T0" fmla="*/ 41 w 41"/>
                <a:gd name="T1" fmla="*/ 12 h 23"/>
                <a:gd name="T2" fmla="*/ 22 w 41"/>
                <a:gd name="T3" fmla="*/ 0 h 23"/>
                <a:gd name="T4" fmla="*/ 0 w 41"/>
                <a:gd name="T5" fmla="*/ 12 h 23"/>
                <a:gd name="T6" fmla="*/ 22 w 41"/>
                <a:gd name="T7" fmla="*/ 23 h 23"/>
                <a:gd name="T8" fmla="*/ 41 w 41"/>
                <a:gd name="T9" fmla="*/ 12 h 23"/>
              </a:gdLst>
              <a:ahLst/>
              <a:cxnLst>
                <a:cxn ang="0">
                  <a:pos x="T0" y="T1"/>
                </a:cxn>
                <a:cxn ang="0">
                  <a:pos x="T2" y="T3"/>
                </a:cxn>
                <a:cxn ang="0">
                  <a:pos x="T4" y="T5"/>
                </a:cxn>
                <a:cxn ang="0">
                  <a:pos x="T6" y="T7"/>
                </a:cxn>
                <a:cxn ang="0">
                  <a:pos x="T8" y="T9"/>
                </a:cxn>
              </a:cxnLst>
              <a:rect l="0" t="0" r="r" b="b"/>
              <a:pathLst>
                <a:path w="41" h="23">
                  <a:moveTo>
                    <a:pt x="41" y="12"/>
                  </a:moveTo>
                  <a:lnTo>
                    <a:pt x="22" y="0"/>
                  </a:lnTo>
                  <a:lnTo>
                    <a:pt x="0" y="12"/>
                  </a:lnTo>
                  <a:lnTo>
                    <a:pt x="22" y="23"/>
                  </a:lnTo>
                  <a:lnTo>
                    <a:pt x="41" y="12"/>
                  </a:lnTo>
                  <a:close/>
                </a:path>
              </a:pathLst>
            </a:custGeom>
            <a:solidFill>
              <a:srgbClr val="919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489" name="Freeform 14"/>
            <p:cNvSpPr>
              <a:spLocks/>
            </p:cNvSpPr>
            <p:nvPr/>
          </p:nvSpPr>
          <p:spPr bwMode="auto">
            <a:xfrm>
              <a:off x="6481763" y="3284538"/>
              <a:ext cx="44450" cy="527050"/>
            </a:xfrm>
            <a:custGeom>
              <a:avLst/>
              <a:gdLst>
                <a:gd name="T0" fmla="*/ 7 w 28"/>
                <a:gd name="T1" fmla="*/ 11 h 332"/>
                <a:gd name="T2" fmla="*/ 0 w 28"/>
                <a:gd name="T3" fmla="*/ 147 h 332"/>
                <a:gd name="T4" fmla="*/ 7 w 28"/>
                <a:gd name="T5" fmla="*/ 332 h 332"/>
                <a:gd name="T6" fmla="*/ 28 w 28"/>
                <a:gd name="T7" fmla="*/ 320 h 332"/>
                <a:gd name="T8" fmla="*/ 26 w 28"/>
                <a:gd name="T9" fmla="*/ 0 h 332"/>
                <a:gd name="T10" fmla="*/ 7 w 28"/>
                <a:gd name="T11" fmla="*/ 11 h 332"/>
              </a:gdLst>
              <a:ahLst/>
              <a:cxnLst>
                <a:cxn ang="0">
                  <a:pos x="T0" y="T1"/>
                </a:cxn>
                <a:cxn ang="0">
                  <a:pos x="T2" y="T3"/>
                </a:cxn>
                <a:cxn ang="0">
                  <a:pos x="T4" y="T5"/>
                </a:cxn>
                <a:cxn ang="0">
                  <a:pos x="T6" y="T7"/>
                </a:cxn>
                <a:cxn ang="0">
                  <a:pos x="T8" y="T9"/>
                </a:cxn>
                <a:cxn ang="0">
                  <a:pos x="T10" y="T11"/>
                </a:cxn>
              </a:cxnLst>
              <a:rect l="0" t="0" r="r" b="b"/>
              <a:pathLst>
                <a:path w="28" h="332">
                  <a:moveTo>
                    <a:pt x="7" y="11"/>
                  </a:moveTo>
                  <a:lnTo>
                    <a:pt x="0" y="147"/>
                  </a:lnTo>
                  <a:lnTo>
                    <a:pt x="7" y="332"/>
                  </a:lnTo>
                  <a:lnTo>
                    <a:pt x="28" y="320"/>
                  </a:lnTo>
                  <a:lnTo>
                    <a:pt x="26" y="0"/>
                  </a:lnTo>
                  <a:lnTo>
                    <a:pt x="7" y="11"/>
                  </a:lnTo>
                  <a:close/>
                </a:path>
              </a:pathLst>
            </a:custGeom>
            <a:solidFill>
              <a:srgbClr val="063A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490" name="Freeform 15"/>
            <p:cNvSpPr>
              <a:spLocks/>
            </p:cNvSpPr>
            <p:nvPr/>
          </p:nvSpPr>
          <p:spPr bwMode="auto">
            <a:xfrm>
              <a:off x="6457950" y="3284538"/>
              <a:ext cx="34925" cy="527050"/>
            </a:xfrm>
            <a:custGeom>
              <a:avLst/>
              <a:gdLst>
                <a:gd name="T0" fmla="*/ 22 w 22"/>
                <a:gd name="T1" fmla="*/ 11 h 332"/>
                <a:gd name="T2" fmla="*/ 0 w 22"/>
                <a:gd name="T3" fmla="*/ 0 h 332"/>
                <a:gd name="T4" fmla="*/ 0 w 22"/>
                <a:gd name="T5" fmla="*/ 320 h 332"/>
                <a:gd name="T6" fmla="*/ 22 w 22"/>
                <a:gd name="T7" fmla="*/ 332 h 332"/>
                <a:gd name="T8" fmla="*/ 22 w 22"/>
                <a:gd name="T9" fmla="*/ 11 h 332"/>
              </a:gdLst>
              <a:ahLst/>
              <a:cxnLst>
                <a:cxn ang="0">
                  <a:pos x="T0" y="T1"/>
                </a:cxn>
                <a:cxn ang="0">
                  <a:pos x="T2" y="T3"/>
                </a:cxn>
                <a:cxn ang="0">
                  <a:pos x="T4" y="T5"/>
                </a:cxn>
                <a:cxn ang="0">
                  <a:pos x="T6" y="T7"/>
                </a:cxn>
                <a:cxn ang="0">
                  <a:pos x="T8" y="T9"/>
                </a:cxn>
              </a:cxnLst>
              <a:rect l="0" t="0" r="r" b="b"/>
              <a:pathLst>
                <a:path w="22" h="332">
                  <a:moveTo>
                    <a:pt x="22" y="11"/>
                  </a:moveTo>
                  <a:lnTo>
                    <a:pt x="0" y="0"/>
                  </a:lnTo>
                  <a:lnTo>
                    <a:pt x="0" y="320"/>
                  </a:lnTo>
                  <a:lnTo>
                    <a:pt x="22" y="332"/>
                  </a:lnTo>
                  <a:lnTo>
                    <a:pt x="22" y="11"/>
                  </a:lnTo>
                  <a:close/>
                </a:path>
              </a:pathLst>
            </a:custGeom>
            <a:solidFill>
              <a:srgbClr val="000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491" name="Freeform 16"/>
            <p:cNvSpPr>
              <a:spLocks/>
            </p:cNvSpPr>
            <p:nvPr/>
          </p:nvSpPr>
          <p:spPr bwMode="auto">
            <a:xfrm>
              <a:off x="6137275" y="3476625"/>
              <a:ext cx="52388" cy="531813"/>
            </a:xfrm>
            <a:custGeom>
              <a:avLst/>
              <a:gdLst>
                <a:gd name="T0" fmla="*/ 12 w 33"/>
                <a:gd name="T1" fmla="*/ 12 h 335"/>
                <a:gd name="T2" fmla="*/ 0 w 33"/>
                <a:gd name="T3" fmla="*/ 166 h 335"/>
                <a:gd name="T4" fmla="*/ 12 w 33"/>
                <a:gd name="T5" fmla="*/ 335 h 335"/>
                <a:gd name="T6" fmla="*/ 33 w 33"/>
                <a:gd name="T7" fmla="*/ 323 h 335"/>
                <a:gd name="T8" fmla="*/ 33 w 33"/>
                <a:gd name="T9" fmla="*/ 0 h 335"/>
                <a:gd name="T10" fmla="*/ 12 w 33"/>
                <a:gd name="T11" fmla="*/ 12 h 335"/>
              </a:gdLst>
              <a:ahLst/>
              <a:cxnLst>
                <a:cxn ang="0">
                  <a:pos x="T0" y="T1"/>
                </a:cxn>
                <a:cxn ang="0">
                  <a:pos x="T2" y="T3"/>
                </a:cxn>
                <a:cxn ang="0">
                  <a:pos x="T4" y="T5"/>
                </a:cxn>
                <a:cxn ang="0">
                  <a:pos x="T6" y="T7"/>
                </a:cxn>
                <a:cxn ang="0">
                  <a:pos x="T8" y="T9"/>
                </a:cxn>
                <a:cxn ang="0">
                  <a:pos x="T10" y="T11"/>
                </a:cxn>
              </a:cxnLst>
              <a:rect l="0" t="0" r="r" b="b"/>
              <a:pathLst>
                <a:path w="33" h="335">
                  <a:moveTo>
                    <a:pt x="12" y="12"/>
                  </a:moveTo>
                  <a:lnTo>
                    <a:pt x="0" y="166"/>
                  </a:lnTo>
                  <a:lnTo>
                    <a:pt x="12" y="335"/>
                  </a:lnTo>
                  <a:lnTo>
                    <a:pt x="33" y="323"/>
                  </a:lnTo>
                  <a:lnTo>
                    <a:pt x="33" y="0"/>
                  </a:lnTo>
                  <a:lnTo>
                    <a:pt x="12" y="12"/>
                  </a:lnTo>
                  <a:close/>
                </a:path>
              </a:pathLst>
            </a:custGeom>
            <a:solidFill>
              <a:srgbClr val="063A7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492" name="Freeform 17"/>
            <p:cNvSpPr>
              <a:spLocks/>
            </p:cNvSpPr>
            <p:nvPr/>
          </p:nvSpPr>
          <p:spPr bwMode="auto">
            <a:xfrm>
              <a:off x="6122988" y="3476625"/>
              <a:ext cx="33338" cy="531813"/>
            </a:xfrm>
            <a:custGeom>
              <a:avLst/>
              <a:gdLst>
                <a:gd name="T0" fmla="*/ 21 w 21"/>
                <a:gd name="T1" fmla="*/ 12 h 335"/>
                <a:gd name="T2" fmla="*/ 0 w 21"/>
                <a:gd name="T3" fmla="*/ 0 h 335"/>
                <a:gd name="T4" fmla="*/ 2 w 21"/>
                <a:gd name="T5" fmla="*/ 323 h 335"/>
                <a:gd name="T6" fmla="*/ 21 w 21"/>
                <a:gd name="T7" fmla="*/ 335 h 335"/>
                <a:gd name="T8" fmla="*/ 21 w 21"/>
                <a:gd name="T9" fmla="*/ 12 h 335"/>
              </a:gdLst>
              <a:ahLst/>
              <a:cxnLst>
                <a:cxn ang="0">
                  <a:pos x="T0" y="T1"/>
                </a:cxn>
                <a:cxn ang="0">
                  <a:pos x="T2" y="T3"/>
                </a:cxn>
                <a:cxn ang="0">
                  <a:pos x="T4" y="T5"/>
                </a:cxn>
                <a:cxn ang="0">
                  <a:pos x="T6" y="T7"/>
                </a:cxn>
                <a:cxn ang="0">
                  <a:pos x="T8" y="T9"/>
                </a:cxn>
              </a:cxnLst>
              <a:rect l="0" t="0" r="r" b="b"/>
              <a:pathLst>
                <a:path w="21" h="335">
                  <a:moveTo>
                    <a:pt x="21" y="12"/>
                  </a:moveTo>
                  <a:lnTo>
                    <a:pt x="0" y="0"/>
                  </a:lnTo>
                  <a:lnTo>
                    <a:pt x="2" y="323"/>
                  </a:lnTo>
                  <a:lnTo>
                    <a:pt x="21" y="335"/>
                  </a:lnTo>
                  <a:lnTo>
                    <a:pt x="21" y="12"/>
                  </a:lnTo>
                  <a:close/>
                </a:path>
              </a:pathLst>
            </a:custGeom>
            <a:solidFill>
              <a:srgbClr val="000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493" name="Freeform 18"/>
            <p:cNvSpPr>
              <a:spLocks/>
            </p:cNvSpPr>
            <p:nvPr/>
          </p:nvSpPr>
          <p:spPr bwMode="auto">
            <a:xfrm>
              <a:off x="6122988" y="3457575"/>
              <a:ext cx="66675" cy="38100"/>
            </a:xfrm>
            <a:custGeom>
              <a:avLst/>
              <a:gdLst>
                <a:gd name="T0" fmla="*/ 42 w 42"/>
                <a:gd name="T1" fmla="*/ 12 h 24"/>
                <a:gd name="T2" fmla="*/ 21 w 42"/>
                <a:gd name="T3" fmla="*/ 0 h 24"/>
                <a:gd name="T4" fmla="*/ 0 w 42"/>
                <a:gd name="T5" fmla="*/ 12 h 24"/>
                <a:gd name="T6" fmla="*/ 21 w 42"/>
                <a:gd name="T7" fmla="*/ 24 h 24"/>
                <a:gd name="T8" fmla="*/ 42 w 42"/>
                <a:gd name="T9" fmla="*/ 12 h 24"/>
              </a:gdLst>
              <a:ahLst/>
              <a:cxnLst>
                <a:cxn ang="0">
                  <a:pos x="T0" y="T1"/>
                </a:cxn>
                <a:cxn ang="0">
                  <a:pos x="T2" y="T3"/>
                </a:cxn>
                <a:cxn ang="0">
                  <a:pos x="T4" y="T5"/>
                </a:cxn>
                <a:cxn ang="0">
                  <a:pos x="T6" y="T7"/>
                </a:cxn>
                <a:cxn ang="0">
                  <a:pos x="T8" y="T9"/>
                </a:cxn>
              </a:cxnLst>
              <a:rect l="0" t="0" r="r" b="b"/>
              <a:pathLst>
                <a:path w="42" h="24">
                  <a:moveTo>
                    <a:pt x="42" y="12"/>
                  </a:moveTo>
                  <a:lnTo>
                    <a:pt x="21" y="0"/>
                  </a:lnTo>
                  <a:lnTo>
                    <a:pt x="0" y="12"/>
                  </a:lnTo>
                  <a:lnTo>
                    <a:pt x="21" y="24"/>
                  </a:lnTo>
                  <a:lnTo>
                    <a:pt x="42" y="12"/>
                  </a:lnTo>
                  <a:close/>
                </a:path>
              </a:pathLst>
            </a:custGeom>
            <a:solidFill>
              <a:srgbClr val="9190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494" name="Freeform 19"/>
            <p:cNvSpPr>
              <a:spLocks/>
            </p:cNvSpPr>
            <p:nvPr/>
          </p:nvSpPr>
          <p:spPr bwMode="auto">
            <a:xfrm>
              <a:off x="6062663" y="3465513"/>
              <a:ext cx="44450" cy="74613"/>
            </a:xfrm>
            <a:custGeom>
              <a:avLst/>
              <a:gdLst>
                <a:gd name="T0" fmla="*/ 28 w 28"/>
                <a:gd name="T1" fmla="*/ 16 h 47"/>
                <a:gd name="T2" fmla="*/ 0 w 28"/>
                <a:gd name="T3" fmla="*/ 0 h 47"/>
                <a:gd name="T4" fmla="*/ 0 w 28"/>
                <a:gd name="T5" fmla="*/ 31 h 47"/>
                <a:gd name="T6" fmla="*/ 28 w 28"/>
                <a:gd name="T7" fmla="*/ 47 h 47"/>
                <a:gd name="T8" fmla="*/ 28 w 28"/>
                <a:gd name="T9" fmla="*/ 16 h 47"/>
              </a:gdLst>
              <a:ahLst/>
              <a:cxnLst>
                <a:cxn ang="0">
                  <a:pos x="T0" y="T1"/>
                </a:cxn>
                <a:cxn ang="0">
                  <a:pos x="T2" y="T3"/>
                </a:cxn>
                <a:cxn ang="0">
                  <a:pos x="T4" y="T5"/>
                </a:cxn>
                <a:cxn ang="0">
                  <a:pos x="T6" y="T7"/>
                </a:cxn>
                <a:cxn ang="0">
                  <a:pos x="T8" y="T9"/>
                </a:cxn>
              </a:cxnLst>
              <a:rect l="0" t="0" r="r" b="b"/>
              <a:pathLst>
                <a:path w="28" h="47">
                  <a:moveTo>
                    <a:pt x="28" y="16"/>
                  </a:moveTo>
                  <a:lnTo>
                    <a:pt x="0" y="0"/>
                  </a:lnTo>
                  <a:lnTo>
                    <a:pt x="0" y="31"/>
                  </a:lnTo>
                  <a:lnTo>
                    <a:pt x="28" y="47"/>
                  </a:lnTo>
                  <a:lnTo>
                    <a:pt x="28" y="16"/>
                  </a:lnTo>
                  <a:close/>
                </a:path>
              </a:pathLst>
            </a:custGeom>
            <a:solidFill>
              <a:srgbClr val="000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495" name="Freeform 20"/>
            <p:cNvSpPr>
              <a:spLocks/>
            </p:cNvSpPr>
            <p:nvPr/>
          </p:nvSpPr>
          <p:spPr bwMode="auto">
            <a:xfrm>
              <a:off x="6062663" y="3197225"/>
              <a:ext cx="509588" cy="293688"/>
            </a:xfrm>
            <a:custGeom>
              <a:avLst/>
              <a:gdLst>
                <a:gd name="T0" fmla="*/ 321 w 321"/>
                <a:gd name="T1" fmla="*/ 16 h 185"/>
                <a:gd name="T2" fmla="*/ 292 w 321"/>
                <a:gd name="T3" fmla="*/ 0 h 185"/>
                <a:gd name="T4" fmla="*/ 0 w 321"/>
                <a:gd name="T5" fmla="*/ 169 h 185"/>
                <a:gd name="T6" fmla="*/ 28 w 321"/>
                <a:gd name="T7" fmla="*/ 185 h 185"/>
                <a:gd name="T8" fmla="*/ 321 w 321"/>
                <a:gd name="T9" fmla="*/ 16 h 185"/>
              </a:gdLst>
              <a:ahLst/>
              <a:cxnLst>
                <a:cxn ang="0">
                  <a:pos x="T0" y="T1"/>
                </a:cxn>
                <a:cxn ang="0">
                  <a:pos x="T2" y="T3"/>
                </a:cxn>
                <a:cxn ang="0">
                  <a:pos x="T4" y="T5"/>
                </a:cxn>
                <a:cxn ang="0">
                  <a:pos x="T6" y="T7"/>
                </a:cxn>
                <a:cxn ang="0">
                  <a:pos x="T8" y="T9"/>
                </a:cxn>
              </a:cxnLst>
              <a:rect l="0" t="0" r="r" b="b"/>
              <a:pathLst>
                <a:path w="321" h="185">
                  <a:moveTo>
                    <a:pt x="321" y="16"/>
                  </a:moveTo>
                  <a:lnTo>
                    <a:pt x="292" y="0"/>
                  </a:lnTo>
                  <a:lnTo>
                    <a:pt x="0" y="169"/>
                  </a:lnTo>
                  <a:lnTo>
                    <a:pt x="28" y="185"/>
                  </a:lnTo>
                  <a:lnTo>
                    <a:pt x="321" y="16"/>
                  </a:lnTo>
                  <a:close/>
                </a:path>
              </a:pathLst>
            </a:custGeom>
            <a:solidFill>
              <a:srgbClr val="1056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496" name="Freeform 21"/>
            <p:cNvSpPr>
              <a:spLocks/>
            </p:cNvSpPr>
            <p:nvPr/>
          </p:nvSpPr>
          <p:spPr bwMode="auto">
            <a:xfrm>
              <a:off x="6107113" y="3222625"/>
              <a:ext cx="465138" cy="317500"/>
            </a:xfrm>
            <a:custGeom>
              <a:avLst/>
              <a:gdLst>
                <a:gd name="T0" fmla="*/ 0 w 293"/>
                <a:gd name="T1" fmla="*/ 169 h 200"/>
                <a:gd name="T2" fmla="*/ 0 w 293"/>
                <a:gd name="T3" fmla="*/ 200 h 200"/>
                <a:gd name="T4" fmla="*/ 293 w 293"/>
                <a:gd name="T5" fmla="*/ 31 h 200"/>
                <a:gd name="T6" fmla="*/ 293 w 293"/>
                <a:gd name="T7" fmla="*/ 0 h 200"/>
                <a:gd name="T8" fmla="*/ 0 w 293"/>
                <a:gd name="T9" fmla="*/ 169 h 200"/>
              </a:gdLst>
              <a:ahLst/>
              <a:cxnLst>
                <a:cxn ang="0">
                  <a:pos x="T0" y="T1"/>
                </a:cxn>
                <a:cxn ang="0">
                  <a:pos x="T2" y="T3"/>
                </a:cxn>
                <a:cxn ang="0">
                  <a:pos x="T4" y="T5"/>
                </a:cxn>
                <a:cxn ang="0">
                  <a:pos x="T6" y="T7"/>
                </a:cxn>
                <a:cxn ang="0">
                  <a:pos x="T8" y="T9"/>
                </a:cxn>
              </a:cxnLst>
              <a:rect l="0" t="0" r="r" b="b"/>
              <a:pathLst>
                <a:path w="293" h="200">
                  <a:moveTo>
                    <a:pt x="0" y="169"/>
                  </a:moveTo>
                  <a:lnTo>
                    <a:pt x="0" y="200"/>
                  </a:lnTo>
                  <a:lnTo>
                    <a:pt x="293" y="31"/>
                  </a:lnTo>
                  <a:lnTo>
                    <a:pt x="293" y="0"/>
                  </a:lnTo>
                  <a:lnTo>
                    <a:pt x="0" y="169"/>
                  </a:lnTo>
                  <a:close/>
                </a:path>
              </a:pathLst>
            </a:custGeom>
            <a:solidFill>
              <a:srgbClr val="0D4A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497" name="Freeform 22"/>
            <p:cNvSpPr>
              <a:spLocks/>
            </p:cNvSpPr>
            <p:nvPr/>
          </p:nvSpPr>
          <p:spPr bwMode="auto">
            <a:xfrm>
              <a:off x="6084888" y="2498725"/>
              <a:ext cx="460375" cy="268288"/>
            </a:xfrm>
            <a:custGeom>
              <a:avLst/>
              <a:gdLst>
                <a:gd name="T0" fmla="*/ 290 w 290"/>
                <a:gd name="T1" fmla="*/ 7 h 169"/>
                <a:gd name="T2" fmla="*/ 278 w 290"/>
                <a:gd name="T3" fmla="*/ 0 h 169"/>
                <a:gd name="T4" fmla="*/ 0 w 290"/>
                <a:gd name="T5" fmla="*/ 162 h 169"/>
                <a:gd name="T6" fmla="*/ 12 w 290"/>
                <a:gd name="T7" fmla="*/ 169 h 169"/>
                <a:gd name="T8" fmla="*/ 290 w 290"/>
                <a:gd name="T9" fmla="*/ 7 h 169"/>
              </a:gdLst>
              <a:ahLst/>
              <a:cxnLst>
                <a:cxn ang="0">
                  <a:pos x="T0" y="T1"/>
                </a:cxn>
                <a:cxn ang="0">
                  <a:pos x="T2" y="T3"/>
                </a:cxn>
                <a:cxn ang="0">
                  <a:pos x="T4" y="T5"/>
                </a:cxn>
                <a:cxn ang="0">
                  <a:pos x="T6" y="T7"/>
                </a:cxn>
                <a:cxn ang="0">
                  <a:pos x="T8" y="T9"/>
                </a:cxn>
              </a:cxnLst>
              <a:rect l="0" t="0" r="r" b="b"/>
              <a:pathLst>
                <a:path w="290" h="169">
                  <a:moveTo>
                    <a:pt x="290" y="7"/>
                  </a:moveTo>
                  <a:lnTo>
                    <a:pt x="278" y="0"/>
                  </a:lnTo>
                  <a:lnTo>
                    <a:pt x="0" y="162"/>
                  </a:lnTo>
                  <a:lnTo>
                    <a:pt x="12" y="169"/>
                  </a:lnTo>
                  <a:lnTo>
                    <a:pt x="290" y="7"/>
                  </a:lnTo>
                  <a:close/>
                </a:path>
              </a:pathLst>
            </a:custGeom>
            <a:solidFill>
              <a:srgbClr val="D0D1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498" name="Freeform 23"/>
            <p:cNvSpPr>
              <a:spLocks/>
            </p:cNvSpPr>
            <p:nvPr/>
          </p:nvSpPr>
          <p:spPr bwMode="auto">
            <a:xfrm>
              <a:off x="6084888" y="2755900"/>
              <a:ext cx="19050" cy="720725"/>
            </a:xfrm>
            <a:custGeom>
              <a:avLst/>
              <a:gdLst>
                <a:gd name="T0" fmla="*/ 12 w 12"/>
                <a:gd name="T1" fmla="*/ 7 h 454"/>
                <a:gd name="T2" fmla="*/ 0 w 12"/>
                <a:gd name="T3" fmla="*/ 0 h 454"/>
                <a:gd name="T4" fmla="*/ 2 w 12"/>
                <a:gd name="T5" fmla="*/ 447 h 454"/>
                <a:gd name="T6" fmla="*/ 12 w 12"/>
                <a:gd name="T7" fmla="*/ 454 h 454"/>
                <a:gd name="T8" fmla="*/ 12 w 12"/>
                <a:gd name="T9" fmla="*/ 7 h 454"/>
              </a:gdLst>
              <a:ahLst/>
              <a:cxnLst>
                <a:cxn ang="0">
                  <a:pos x="T0" y="T1"/>
                </a:cxn>
                <a:cxn ang="0">
                  <a:pos x="T2" y="T3"/>
                </a:cxn>
                <a:cxn ang="0">
                  <a:pos x="T4" y="T5"/>
                </a:cxn>
                <a:cxn ang="0">
                  <a:pos x="T6" y="T7"/>
                </a:cxn>
                <a:cxn ang="0">
                  <a:pos x="T8" y="T9"/>
                </a:cxn>
              </a:cxnLst>
              <a:rect l="0" t="0" r="r" b="b"/>
              <a:pathLst>
                <a:path w="12" h="454">
                  <a:moveTo>
                    <a:pt x="12" y="7"/>
                  </a:moveTo>
                  <a:lnTo>
                    <a:pt x="0" y="0"/>
                  </a:lnTo>
                  <a:lnTo>
                    <a:pt x="2" y="447"/>
                  </a:lnTo>
                  <a:lnTo>
                    <a:pt x="12" y="454"/>
                  </a:lnTo>
                  <a:lnTo>
                    <a:pt x="12" y="7"/>
                  </a:lnTo>
                  <a:close/>
                </a:path>
              </a:pathLst>
            </a:custGeom>
            <a:solidFill>
              <a:srgbClr val="E3EA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499" name="Freeform 24"/>
            <p:cNvSpPr>
              <a:spLocks/>
            </p:cNvSpPr>
            <p:nvPr/>
          </p:nvSpPr>
          <p:spPr bwMode="auto">
            <a:xfrm>
              <a:off x="6103938" y="2509838"/>
              <a:ext cx="444500" cy="966788"/>
            </a:xfrm>
            <a:custGeom>
              <a:avLst/>
              <a:gdLst>
                <a:gd name="T0" fmla="*/ 0 w 280"/>
                <a:gd name="T1" fmla="*/ 162 h 609"/>
                <a:gd name="T2" fmla="*/ 0 w 280"/>
                <a:gd name="T3" fmla="*/ 609 h 609"/>
                <a:gd name="T4" fmla="*/ 280 w 280"/>
                <a:gd name="T5" fmla="*/ 447 h 609"/>
                <a:gd name="T6" fmla="*/ 278 w 280"/>
                <a:gd name="T7" fmla="*/ 0 h 609"/>
                <a:gd name="T8" fmla="*/ 0 w 280"/>
                <a:gd name="T9" fmla="*/ 162 h 609"/>
              </a:gdLst>
              <a:ahLst/>
              <a:cxnLst>
                <a:cxn ang="0">
                  <a:pos x="T0" y="T1"/>
                </a:cxn>
                <a:cxn ang="0">
                  <a:pos x="T2" y="T3"/>
                </a:cxn>
                <a:cxn ang="0">
                  <a:pos x="T4" y="T5"/>
                </a:cxn>
                <a:cxn ang="0">
                  <a:pos x="T6" y="T7"/>
                </a:cxn>
                <a:cxn ang="0">
                  <a:pos x="T8" y="T9"/>
                </a:cxn>
              </a:cxnLst>
              <a:rect l="0" t="0" r="r" b="b"/>
              <a:pathLst>
                <a:path w="280" h="609">
                  <a:moveTo>
                    <a:pt x="0" y="162"/>
                  </a:moveTo>
                  <a:lnTo>
                    <a:pt x="0" y="609"/>
                  </a:lnTo>
                  <a:lnTo>
                    <a:pt x="280" y="447"/>
                  </a:lnTo>
                  <a:lnTo>
                    <a:pt x="278" y="0"/>
                  </a:lnTo>
                  <a:lnTo>
                    <a:pt x="0" y="162"/>
                  </a:lnTo>
                  <a:close/>
                </a:path>
              </a:pathLst>
            </a:custGeom>
            <a:solidFill>
              <a:srgbClr val="F6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00" name="Freeform 25"/>
            <p:cNvSpPr>
              <a:spLocks noEditPoints="1"/>
            </p:cNvSpPr>
            <p:nvPr/>
          </p:nvSpPr>
          <p:spPr bwMode="auto">
            <a:xfrm>
              <a:off x="6122988" y="2660650"/>
              <a:ext cx="406400" cy="506413"/>
            </a:xfrm>
            <a:custGeom>
              <a:avLst/>
              <a:gdLst>
                <a:gd name="T0" fmla="*/ 28 w 256"/>
                <a:gd name="T1" fmla="*/ 295 h 319"/>
                <a:gd name="T2" fmla="*/ 28 w 256"/>
                <a:gd name="T3" fmla="*/ 248 h 319"/>
                <a:gd name="T4" fmla="*/ 28 w 256"/>
                <a:gd name="T5" fmla="*/ 202 h 319"/>
                <a:gd name="T6" fmla="*/ 28 w 256"/>
                <a:gd name="T7" fmla="*/ 155 h 319"/>
                <a:gd name="T8" fmla="*/ 61 w 256"/>
                <a:gd name="T9" fmla="*/ 297 h 319"/>
                <a:gd name="T10" fmla="*/ 61 w 256"/>
                <a:gd name="T11" fmla="*/ 229 h 319"/>
                <a:gd name="T12" fmla="*/ 61 w 256"/>
                <a:gd name="T13" fmla="*/ 171 h 319"/>
                <a:gd name="T14" fmla="*/ 61 w 256"/>
                <a:gd name="T15" fmla="*/ 107 h 319"/>
                <a:gd name="T16" fmla="*/ 95 w 256"/>
                <a:gd name="T17" fmla="*/ 250 h 319"/>
                <a:gd name="T18" fmla="*/ 92 w 256"/>
                <a:gd name="T19" fmla="*/ 212 h 319"/>
                <a:gd name="T20" fmla="*/ 92 w 256"/>
                <a:gd name="T21" fmla="*/ 131 h 319"/>
                <a:gd name="T22" fmla="*/ 126 w 256"/>
                <a:gd name="T23" fmla="*/ 262 h 319"/>
                <a:gd name="T24" fmla="*/ 126 w 256"/>
                <a:gd name="T25" fmla="*/ 214 h 319"/>
                <a:gd name="T26" fmla="*/ 126 w 256"/>
                <a:gd name="T27" fmla="*/ 169 h 319"/>
                <a:gd name="T28" fmla="*/ 126 w 256"/>
                <a:gd name="T29" fmla="*/ 122 h 319"/>
                <a:gd name="T30" fmla="*/ 126 w 256"/>
                <a:gd name="T31" fmla="*/ 76 h 319"/>
                <a:gd name="T32" fmla="*/ 159 w 256"/>
                <a:gd name="T33" fmla="*/ 219 h 319"/>
                <a:gd name="T34" fmla="*/ 166 w 256"/>
                <a:gd name="T35" fmla="*/ 176 h 319"/>
                <a:gd name="T36" fmla="*/ 161 w 256"/>
                <a:gd name="T37" fmla="*/ 131 h 319"/>
                <a:gd name="T38" fmla="*/ 161 w 256"/>
                <a:gd name="T39" fmla="*/ 74 h 319"/>
                <a:gd name="T40" fmla="*/ 228 w 256"/>
                <a:gd name="T41" fmla="*/ 186 h 319"/>
                <a:gd name="T42" fmla="*/ 228 w 256"/>
                <a:gd name="T43" fmla="*/ 138 h 319"/>
                <a:gd name="T44" fmla="*/ 228 w 256"/>
                <a:gd name="T45" fmla="*/ 93 h 319"/>
                <a:gd name="T46" fmla="*/ 228 w 256"/>
                <a:gd name="T47" fmla="*/ 45 h 319"/>
                <a:gd name="T48" fmla="*/ 226 w 256"/>
                <a:gd name="T49" fmla="*/ 0 h 319"/>
                <a:gd name="T50" fmla="*/ 195 w 256"/>
                <a:gd name="T51" fmla="*/ 198 h 319"/>
                <a:gd name="T52" fmla="*/ 192 w 256"/>
                <a:gd name="T53" fmla="*/ 143 h 319"/>
                <a:gd name="T54" fmla="*/ 192 w 256"/>
                <a:gd name="T55" fmla="*/ 62 h 319"/>
                <a:gd name="T56" fmla="*/ 240 w 256"/>
                <a:gd name="T57" fmla="*/ 171 h 319"/>
                <a:gd name="T58" fmla="*/ 199 w 256"/>
                <a:gd name="T59" fmla="*/ 195 h 319"/>
                <a:gd name="T60" fmla="*/ 140 w 256"/>
                <a:gd name="T61" fmla="*/ 231 h 319"/>
                <a:gd name="T62" fmla="*/ 99 w 256"/>
                <a:gd name="T63" fmla="*/ 252 h 319"/>
                <a:gd name="T64" fmla="*/ 59 w 256"/>
                <a:gd name="T65" fmla="*/ 276 h 319"/>
                <a:gd name="T66" fmla="*/ 26 w 256"/>
                <a:gd name="T67" fmla="*/ 297 h 319"/>
                <a:gd name="T68" fmla="*/ 245 w 256"/>
                <a:gd name="T69" fmla="*/ 131 h 319"/>
                <a:gd name="T70" fmla="*/ 204 w 256"/>
                <a:gd name="T71" fmla="*/ 155 h 319"/>
                <a:gd name="T72" fmla="*/ 154 w 256"/>
                <a:gd name="T73" fmla="*/ 181 h 319"/>
                <a:gd name="T74" fmla="*/ 116 w 256"/>
                <a:gd name="T75" fmla="*/ 202 h 319"/>
                <a:gd name="T76" fmla="*/ 80 w 256"/>
                <a:gd name="T77" fmla="*/ 226 h 319"/>
                <a:gd name="T78" fmla="*/ 54 w 256"/>
                <a:gd name="T79" fmla="*/ 240 h 319"/>
                <a:gd name="T80" fmla="*/ 14 w 256"/>
                <a:gd name="T81" fmla="*/ 264 h 319"/>
                <a:gd name="T82" fmla="*/ 235 w 256"/>
                <a:gd name="T83" fmla="*/ 98 h 319"/>
                <a:gd name="T84" fmla="*/ 195 w 256"/>
                <a:gd name="T85" fmla="*/ 122 h 319"/>
                <a:gd name="T86" fmla="*/ 176 w 256"/>
                <a:gd name="T87" fmla="*/ 133 h 319"/>
                <a:gd name="T88" fmla="*/ 135 w 256"/>
                <a:gd name="T89" fmla="*/ 157 h 319"/>
                <a:gd name="T90" fmla="*/ 95 w 256"/>
                <a:gd name="T91" fmla="*/ 179 h 319"/>
                <a:gd name="T92" fmla="*/ 76 w 256"/>
                <a:gd name="T93" fmla="*/ 190 h 319"/>
                <a:gd name="T94" fmla="*/ 45 w 256"/>
                <a:gd name="T95" fmla="*/ 207 h 319"/>
                <a:gd name="T96" fmla="*/ 4 w 256"/>
                <a:gd name="T97" fmla="*/ 229 h 319"/>
                <a:gd name="T98" fmla="*/ 226 w 256"/>
                <a:gd name="T99" fmla="*/ 64 h 319"/>
                <a:gd name="T100" fmla="*/ 185 w 256"/>
                <a:gd name="T101" fmla="*/ 86 h 319"/>
                <a:gd name="T102" fmla="*/ 149 w 256"/>
                <a:gd name="T103" fmla="*/ 110 h 319"/>
                <a:gd name="T104" fmla="*/ 109 w 256"/>
                <a:gd name="T105" fmla="*/ 131 h 319"/>
                <a:gd name="T106" fmla="*/ 85 w 256"/>
                <a:gd name="T107" fmla="*/ 145 h 319"/>
                <a:gd name="T108" fmla="*/ 45 w 256"/>
                <a:gd name="T109" fmla="*/ 167 h 319"/>
                <a:gd name="T110" fmla="*/ 0 w 256"/>
                <a:gd name="T111" fmla="*/ 193 h 319"/>
                <a:gd name="T112" fmla="*/ 226 w 256"/>
                <a:gd name="T113" fmla="*/ 24 h 319"/>
                <a:gd name="T114" fmla="*/ 195 w 256"/>
                <a:gd name="T115" fmla="*/ 43 h 319"/>
                <a:gd name="T116" fmla="*/ 164 w 256"/>
                <a:gd name="T117" fmla="*/ 62 h 319"/>
                <a:gd name="T118" fmla="*/ 126 w 256"/>
                <a:gd name="T119" fmla="*/ 86 h 319"/>
                <a:gd name="T120" fmla="*/ 85 w 256"/>
                <a:gd name="T121" fmla="*/ 105 h 319"/>
                <a:gd name="T122" fmla="*/ 35 w 256"/>
                <a:gd name="T123" fmla="*/ 133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56" h="319">
                  <a:moveTo>
                    <a:pt x="4" y="150"/>
                  </a:moveTo>
                  <a:lnTo>
                    <a:pt x="0" y="155"/>
                  </a:lnTo>
                  <a:lnTo>
                    <a:pt x="0" y="157"/>
                  </a:lnTo>
                  <a:lnTo>
                    <a:pt x="4" y="155"/>
                  </a:lnTo>
                  <a:lnTo>
                    <a:pt x="4" y="150"/>
                  </a:lnTo>
                  <a:lnTo>
                    <a:pt x="4" y="150"/>
                  </a:lnTo>
                  <a:close/>
                  <a:moveTo>
                    <a:pt x="28" y="316"/>
                  </a:moveTo>
                  <a:lnTo>
                    <a:pt x="28" y="312"/>
                  </a:lnTo>
                  <a:lnTo>
                    <a:pt x="26" y="314"/>
                  </a:lnTo>
                  <a:lnTo>
                    <a:pt x="26" y="319"/>
                  </a:lnTo>
                  <a:lnTo>
                    <a:pt x="28" y="316"/>
                  </a:lnTo>
                  <a:lnTo>
                    <a:pt x="28" y="316"/>
                  </a:lnTo>
                  <a:close/>
                  <a:moveTo>
                    <a:pt x="28" y="307"/>
                  </a:moveTo>
                  <a:lnTo>
                    <a:pt x="28" y="300"/>
                  </a:lnTo>
                  <a:lnTo>
                    <a:pt x="26" y="302"/>
                  </a:lnTo>
                  <a:lnTo>
                    <a:pt x="26" y="307"/>
                  </a:lnTo>
                  <a:lnTo>
                    <a:pt x="28" y="307"/>
                  </a:lnTo>
                  <a:lnTo>
                    <a:pt x="28" y="307"/>
                  </a:lnTo>
                  <a:close/>
                  <a:moveTo>
                    <a:pt x="28" y="295"/>
                  </a:moveTo>
                  <a:lnTo>
                    <a:pt x="28" y="288"/>
                  </a:lnTo>
                  <a:lnTo>
                    <a:pt x="26" y="290"/>
                  </a:lnTo>
                  <a:lnTo>
                    <a:pt x="26" y="295"/>
                  </a:lnTo>
                  <a:lnTo>
                    <a:pt x="28" y="295"/>
                  </a:lnTo>
                  <a:lnTo>
                    <a:pt x="28" y="295"/>
                  </a:lnTo>
                  <a:close/>
                  <a:moveTo>
                    <a:pt x="28" y="283"/>
                  </a:moveTo>
                  <a:lnTo>
                    <a:pt x="28" y="276"/>
                  </a:lnTo>
                  <a:lnTo>
                    <a:pt x="26" y="278"/>
                  </a:lnTo>
                  <a:lnTo>
                    <a:pt x="26" y="283"/>
                  </a:lnTo>
                  <a:lnTo>
                    <a:pt x="28" y="283"/>
                  </a:lnTo>
                  <a:lnTo>
                    <a:pt x="28" y="283"/>
                  </a:lnTo>
                  <a:close/>
                  <a:moveTo>
                    <a:pt x="28" y="271"/>
                  </a:moveTo>
                  <a:lnTo>
                    <a:pt x="28" y="267"/>
                  </a:lnTo>
                  <a:lnTo>
                    <a:pt x="26" y="267"/>
                  </a:lnTo>
                  <a:lnTo>
                    <a:pt x="26" y="274"/>
                  </a:lnTo>
                  <a:lnTo>
                    <a:pt x="28" y="271"/>
                  </a:lnTo>
                  <a:lnTo>
                    <a:pt x="28" y="271"/>
                  </a:lnTo>
                  <a:close/>
                  <a:moveTo>
                    <a:pt x="28" y="259"/>
                  </a:moveTo>
                  <a:lnTo>
                    <a:pt x="28" y="255"/>
                  </a:lnTo>
                  <a:lnTo>
                    <a:pt x="26" y="255"/>
                  </a:lnTo>
                  <a:lnTo>
                    <a:pt x="26" y="262"/>
                  </a:lnTo>
                  <a:lnTo>
                    <a:pt x="28" y="259"/>
                  </a:lnTo>
                  <a:lnTo>
                    <a:pt x="28" y="259"/>
                  </a:lnTo>
                  <a:close/>
                  <a:moveTo>
                    <a:pt x="28" y="248"/>
                  </a:moveTo>
                  <a:lnTo>
                    <a:pt x="28" y="243"/>
                  </a:lnTo>
                  <a:lnTo>
                    <a:pt x="26" y="243"/>
                  </a:lnTo>
                  <a:lnTo>
                    <a:pt x="26" y="250"/>
                  </a:lnTo>
                  <a:lnTo>
                    <a:pt x="28" y="248"/>
                  </a:lnTo>
                  <a:lnTo>
                    <a:pt x="28" y="248"/>
                  </a:lnTo>
                  <a:close/>
                  <a:moveTo>
                    <a:pt x="28" y="236"/>
                  </a:moveTo>
                  <a:lnTo>
                    <a:pt x="28" y="231"/>
                  </a:lnTo>
                  <a:lnTo>
                    <a:pt x="26" y="233"/>
                  </a:lnTo>
                  <a:lnTo>
                    <a:pt x="26" y="238"/>
                  </a:lnTo>
                  <a:lnTo>
                    <a:pt x="28" y="236"/>
                  </a:lnTo>
                  <a:lnTo>
                    <a:pt x="28" y="236"/>
                  </a:lnTo>
                  <a:close/>
                  <a:moveTo>
                    <a:pt x="28" y="226"/>
                  </a:moveTo>
                  <a:lnTo>
                    <a:pt x="28" y="219"/>
                  </a:lnTo>
                  <a:lnTo>
                    <a:pt x="26" y="221"/>
                  </a:lnTo>
                  <a:lnTo>
                    <a:pt x="26" y="226"/>
                  </a:lnTo>
                  <a:lnTo>
                    <a:pt x="28" y="226"/>
                  </a:lnTo>
                  <a:lnTo>
                    <a:pt x="28" y="226"/>
                  </a:lnTo>
                  <a:close/>
                  <a:moveTo>
                    <a:pt x="28" y="214"/>
                  </a:moveTo>
                  <a:lnTo>
                    <a:pt x="28" y="207"/>
                  </a:lnTo>
                  <a:lnTo>
                    <a:pt x="26" y="209"/>
                  </a:lnTo>
                  <a:lnTo>
                    <a:pt x="26" y="214"/>
                  </a:lnTo>
                  <a:lnTo>
                    <a:pt x="28" y="214"/>
                  </a:lnTo>
                  <a:lnTo>
                    <a:pt x="28" y="214"/>
                  </a:lnTo>
                  <a:close/>
                  <a:moveTo>
                    <a:pt x="28" y="202"/>
                  </a:moveTo>
                  <a:lnTo>
                    <a:pt x="28" y="195"/>
                  </a:lnTo>
                  <a:lnTo>
                    <a:pt x="26" y="198"/>
                  </a:lnTo>
                  <a:lnTo>
                    <a:pt x="26" y="202"/>
                  </a:lnTo>
                  <a:lnTo>
                    <a:pt x="28" y="202"/>
                  </a:lnTo>
                  <a:lnTo>
                    <a:pt x="28" y="202"/>
                  </a:lnTo>
                  <a:close/>
                  <a:moveTo>
                    <a:pt x="28" y="190"/>
                  </a:moveTo>
                  <a:lnTo>
                    <a:pt x="28" y="186"/>
                  </a:lnTo>
                  <a:lnTo>
                    <a:pt x="26" y="186"/>
                  </a:lnTo>
                  <a:lnTo>
                    <a:pt x="26" y="193"/>
                  </a:lnTo>
                  <a:lnTo>
                    <a:pt x="28" y="190"/>
                  </a:lnTo>
                  <a:lnTo>
                    <a:pt x="28" y="190"/>
                  </a:lnTo>
                  <a:close/>
                  <a:moveTo>
                    <a:pt x="28" y="179"/>
                  </a:moveTo>
                  <a:lnTo>
                    <a:pt x="28" y="174"/>
                  </a:lnTo>
                  <a:lnTo>
                    <a:pt x="26" y="174"/>
                  </a:lnTo>
                  <a:lnTo>
                    <a:pt x="26" y="181"/>
                  </a:lnTo>
                  <a:lnTo>
                    <a:pt x="28" y="179"/>
                  </a:lnTo>
                  <a:lnTo>
                    <a:pt x="28" y="179"/>
                  </a:lnTo>
                  <a:close/>
                  <a:moveTo>
                    <a:pt x="28" y="167"/>
                  </a:moveTo>
                  <a:lnTo>
                    <a:pt x="28" y="162"/>
                  </a:lnTo>
                  <a:lnTo>
                    <a:pt x="26" y="162"/>
                  </a:lnTo>
                  <a:lnTo>
                    <a:pt x="26" y="169"/>
                  </a:lnTo>
                  <a:lnTo>
                    <a:pt x="28" y="167"/>
                  </a:lnTo>
                  <a:lnTo>
                    <a:pt x="28" y="167"/>
                  </a:lnTo>
                  <a:close/>
                  <a:moveTo>
                    <a:pt x="28" y="155"/>
                  </a:moveTo>
                  <a:lnTo>
                    <a:pt x="28" y="150"/>
                  </a:lnTo>
                  <a:lnTo>
                    <a:pt x="26" y="152"/>
                  </a:lnTo>
                  <a:lnTo>
                    <a:pt x="26" y="157"/>
                  </a:lnTo>
                  <a:lnTo>
                    <a:pt x="28" y="155"/>
                  </a:lnTo>
                  <a:lnTo>
                    <a:pt x="28" y="155"/>
                  </a:lnTo>
                  <a:close/>
                  <a:moveTo>
                    <a:pt x="28" y="145"/>
                  </a:moveTo>
                  <a:lnTo>
                    <a:pt x="28" y="138"/>
                  </a:lnTo>
                  <a:lnTo>
                    <a:pt x="26" y="141"/>
                  </a:lnTo>
                  <a:lnTo>
                    <a:pt x="26" y="145"/>
                  </a:lnTo>
                  <a:lnTo>
                    <a:pt x="28" y="145"/>
                  </a:lnTo>
                  <a:lnTo>
                    <a:pt x="28" y="145"/>
                  </a:lnTo>
                  <a:close/>
                  <a:moveTo>
                    <a:pt x="28" y="133"/>
                  </a:moveTo>
                  <a:lnTo>
                    <a:pt x="28" y="126"/>
                  </a:lnTo>
                  <a:lnTo>
                    <a:pt x="26" y="129"/>
                  </a:lnTo>
                  <a:lnTo>
                    <a:pt x="26" y="133"/>
                  </a:lnTo>
                  <a:lnTo>
                    <a:pt x="28" y="133"/>
                  </a:lnTo>
                  <a:lnTo>
                    <a:pt x="28" y="133"/>
                  </a:lnTo>
                  <a:close/>
                  <a:moveTo>
                    <a:pt x="28" y="114"/>
                  </a:moveTo>
                  <a:lnTo>
                    <a:pt x="26" y="117"/>
                  </a:lnTo>
                  <a:lnTo>
                    <a:pt x="26" y="122"/>
                  </a:lnTo>
                  <a:lnTo>
                    <a:pt x="28" y="122"/>
                  </a:lnTo>
                  <a:lnTo>
                    <a:pt x="28" y="114"/>
                  </a:lnTo>
                  <a:lnTo>
                    <a:pt x="28" y="114"/>
                  </a:lnTo>
                  <a:close/>
                  <a:moveTo>
                    <a:pt x="61" y="297"/>
                  </a:moveTo>
                  <a:lnTo>
                    <a:pt x="61" y="293"/>
                  </a:lnTo>
                  <a:lnTo>
                    <a:pt x="59" y="295"/>
                  </a:lnTo>
                  <a:lnTo>
                    <a:pt x="59" y="300"/>
                  </a:lnTo>
                  <a:lnTo>
                    <a:pt x="61" y="297"/>
                  </a:lnTo>
                  <a:lnTo>
                    <a:pt x="61" y="297"/>
                  </a:lnTo>
                  <a:close/>
                  <a:moveTo>
                    <a:pt x="61" y="288"/>
                  </a:moveTo>
                  <a:lnTo>
                    <a:pt x="61" y="281"/>
                  </a:lnTo>
                  <a:lnTo>
                    <a:pt x="59" y="283"/>
                  </a:lnTo>
                  <a:lnTo>
                    <a:pt x="59" y="288"/>
                  </a:lnTo>
                  <a:lnTo>
                    <a:pt x="61" y="288"/>
                  </a:lnTo>
                  <a:lnTo>
                    <a:pt x="61" y="288"/>
                  </a:lnTo>
                  <a:close/>
                  <a:moveTo>
                    <a:pt x="61" y="264"/>
                  </a:moveTo>
                  <a:lnTo>
                    <a:pt x="61" y="257"/>
                  </a:lnTo>
                  <a:lnTo>
                    <a:pt x="59" y="259"/>
                  </a:lnTo>
                  <a:lnTo>
                    <a:pt x="59" y="264"/>
                  </a:lnTo>
                  <a:lnTo>
                    <a:pt x="61" y="264"/>
                  </a:lnTo>
                  <a:lnTo>
                    <a:pt x="61" y="264"/>
                  </a:lnTo>
                  <a:close/>
                  <a:moveTo>
                    <a:pt x="61" y="252"/>
                  </a:moveTo>
                  <a:lnTo>
                    <a:pt x="61" y="245"/>
                  </a:lnTo>
                  <a:lnTo>
                    <a:pt x="59" y="248"/>
                  </a:lnTo>
                  <a:lnTo>
                    <a:pt x="59" y="255"/>
                  </a:lnTo>
                  <a:lnTo>
                    <a:pt x="61" y="252"/>
                  </a:lnTo>
                  <a:lnTo>
                    <a:pt x="61" y="252"/>
                  </a:lnTo>
                  <a:close/>
                  <a:moveTo>
                    <a:pt x="61" y="229"/>
                  </a:moveTo>
                  <a:lnTo>
                    <a:pt x="61" y="224"/>
                  </a:lnTo>
                  <a:lnTo>
                    <a:pt x="59" y="224"/>
                  </a:lnTo>
                  <a:lnTo>
                    <a:pt x="59" y="231"/>
                  </a:lnTo>
                  <a:lnTo>
                    <a:pt x="61" y="229"/>
                  </a:lnTo>
                  <a:lnTo>
                    <a:pt x="61" y="229"/>
                  </a:lnTo>
                  <a:close/>
                  <a:moveTo>
                    <a:pt x="61" y="217"/>
                  </a:moveTo>
                  <a:lnTo>
                    <a:pt x="61" y="212"/>
                  </a:lnTo>
                  <a:lnTo>
                    <a:pt x="59" y="212"/>
                  </a:lnTo>
                  <a:lnTo>
                    <a:pt x="59" y="219"/>
                  </a:lnTo>
                  <a:lnTo>
                    <a:pt x="61" y="217"/>
                  </a:lnTo>
                  <a:lnTo>
                    <a:pt x="61" y="217"/>
                  </a:lnTo>
                  <a:close/>
                  <a:moveTo>
                    <a:pt x="61" y="205"/>
                  </a:moveTo>
                  <a:lnTo>
                    <a:pt x="61" y="200"/>
                  </a:lnTo>
                  <a:lnTo>
                    <a:pt x="59" y="202"/>
                  </a:lnTo>
                  <a:lnTo>
                    <a:pt x="59" y="207"/>
                  </a:lnTo>
                  <a:lnTo>
                    <a:pt x="61" y="205"/>
                  </a:lnTo>
                  <a:lnTo>
                    <a:pt x="61" y="205"/>
                  </a:lnTo>
                  <a:close/>
                  <a:moveTo>
                    <a:pt x="61" y="183"/>
                  </a:moveTo>
                  <a:lnTo>
                    <a:pt x="61" y="176"/>
                  </a:lnTo>
                  <a:lnTo>
                    <a:pt x="59" y="179"/>
                  </a:lnTo>
                  <a:lnTo>
                    <a:pt x="59" y="183"/>
                  </a:lnTo>
                  <a:lnTo>
                    <a:pt x="61" y="183"/>
                  </a:lnTo>
                  <a:lnTo>
                    <a:pt x="61" y="183"/>
                  </a:lnTo>
                  <a:close/>
                  <a:moveTo>
                    <a:pt x="61" y="171"/>
                  </a:moveTo>
                  <a:lnTo>
                    <a:pt x="61" y="167"/>
                  </a:lnTo>
                  <a:lnTo>
                    <a:pt x="59" y="167"/>
                  </a:lnTo>
                  <a:lnTo>
                    <a:pt x="59" y="174"/>
                  </a:lnTo>
                  <a:lnTo>
                    <a:pt x="61" y="171"/>
                  </a:lnTo>
                  <a:lnTo>
                    <a:pt x="61" y="171"/>
                  </a:lnTo>
                  <a:close/>
                  <a:moveTo>
                    <a:pt x="61" y="148"/>
                  </a:moveTo>
                  <a:lnTo>
                    <a:pt x="61" y="143"/>
                  </a:lnTo>
                  <a:lnTo>
                    <a:pt x="59" y="143"/>
                  </a:lnTo>
                  <a:lnTo>
                    <a:pt x="59" y="150"/>
                  </a:lnTo>
                  <a:lnTo>
                    <a:pt x="61" y="148"/>
                  </a:lnTo>
                  <a:lnTo>
                    <a:pt x="61" y="148"/>
                  </a:lnTo>
                  <a:close/>
                  <a:moveTo>
                    <a:pt x="61" y="136"/>
                  </a:moveTo>
                  <a:lnTo>
                    <a:pt x="61" y="131"/>
                  </a:lnTo>
                  <a:lnTo>
                    <a:pt x="59" y="133"/>
                  </a:lnTo>
                  <a:lnTo>
                    <a:pt x="59" y="138"/>
                  </a:lnTo>
                  <a:lnTo>
                    <a:pt x="61" y="136"/>
                  </a:lnTo>
                  <a:lnTo>
                    <a:pt x="61" y="136"/>
                  </a:lnTo>
                  <a:close/>
                  <a:moveTo>
                    <a:pt x="59" y="119"/>
                  </a:moveTo>
                  <a:lnTo>
                    <a:pt x="59" y="122"/>
                  </a:lnTo>
                  <a:lnTo>
                    <a:pt x="59" y="126"/>
                  </a:lnTo>
                  <a:lnTo>
                    <a:pt x="61" y="124"/>
                  </a:lnTo>
                  <a:lnTo>
                    <a:pt x="61" y="122"/>
                  </a:lnTo>
                  <a:lnTo>
                    <a:pt x="64" y="119"/>
                  </a:lnTo>
                  <a:lnTo>
                    <a:pt x="64" y="117"/>
                  </a:lnTo>
                  <a:lnTo>
                    <a:pt x="59" y="119"/>
                  </a:lnTo>
                  <a:lnTo>
                    <a:pt x="59" y="119"/>
                  </a:lnTo>
                  <a:lnTo>
                    <a:pt x="59" y="119"/>
                  </a:lnTo>
                  <a:close/>
                  <a:moveTo>
                    <a:pt x="61" y="114"/>
                  </a:moveTo>
                  <a:lnTo>
                    <a:pt x="61" y="107"/>
                  </a:lnTo>
                  <a:lnTo>
                    <a:pt x="59" y="110"/>
                  </a:lnTo>
                  <a:lnTo>
                    <a:pt x="59" y="114"/>
                  </a:lnTo>
                  <a:lnTo>
                    <a:pt x="61" y="114"/>
                  </a:lnTo>
                  <a:lnTo>
                    <a:pt x="61" y="114"/>
                  </a:lnTo>
                  <a:close/>
                  <a:moveTo>
                    <a:pt x="61" y="95"/>
                  </a:moveTo>
                  <a:lnTo>
                    <a:pt x="59" y="98"/>
                  </a:lnTo>
                  <a:lnTo>
                    <a:pt x="59" y="103"/>
                  </a:lnTo>
                  <a:lnTo>
                    <a:pt x="61" y="103"/>
                  </a:lnTo>
                  <a:lnTo>
                    <a:pt x="61" y="95"/>
                  </a:lnTo>
                  <a:lnTo>
                    <a:pt x="61" y="95"/>
                  </a:lnTo>
                  <a:close/>
                  <a:moveTo>
                    <a:pt x="95" y="278"/>
                  </a:moveTo>
                  <a:lnTo>
                    <a:pt x="95" y="274"/>
                  </a:lnTo>
                  <a:lnTo>
                    <a:pt x="92" y="274"/>
                  </a:lnTo>
                  <a:lnTo>
                    <a:pt x="92" y="281"/>
                  </a:lnTo>
                  <a:lnTo>
                    <a:pt x="95" y="278"/>
                  </a:lnTo>
                  <a:lnTo>
                    <a:pt x="95" y="278"/>
                  </a:lnTo>
                  <a:close/>
                  <a:moveTo>
                    <a:pt x="95" y="267"/>
                  </a:moveTo>
                  <a:lnTo>
                    <a:pt x="95" y="262"/>
                  </a:lnTo>
                  <a:lnTo>
                    <a:pt x="92" y="264"/>
                  </a:lnTo>
                  <a:lnTo>
                    <a:pt x="92" y="269"/>
                  </a:lnTo>
                  <a:lnTo>
                    <a:pt x="95" y="267"/>
                  </a:lnTo>
                  <a:lnTo>
                    <a:pt x="95" y="267"/>
                  </a:lnTo>
                  <a:close/>
                  <a:moveTo>
                    <a:pt x="95" y="257"/>
                  </a:moveTo>
                  <a:lnTo>
                    <a:pt x="95" y="250"/>
                  </a:lnTo>
                  <a:lnTo>
                    <a:pt x="92" y="252"/>
                  </a:lnTo>
                  <a:lnTo>
                    <a:pt x="92" y="255"/>
                  </a:lnTo>
                  <a:lnTo>
                    <a:pt x="90" y="257"/>
                  </a:lnTo>
                  <a:lnTo>
                    <a:pt x="90" y="259"/>
                  </a:lnTo>
                  <a:lnTo>
                    <a:pt x="95" y="257"/>
                  </a:lnTo>
                  <a:lnTo>
                    <a:pt x="95" y="257"/>
                  </a:lnTo>
                  <a:lnTo>
                    <a:pt x="95" y="257"/>
                  </a:lnTo>
                  <a:lnTo>
                    <a:pt x="95" y="257"/>
                  </a:lnTo>
                  <a:close/>
                  <a:moveTo>
                    <a:pt x="95" y="245"/>
                  </a:moveTo>
                  <a:lnTo>
                    <a:pt x="95" y="238"/>
                  </a:lnTo>
                  <a:lnTo>
                    <a:pt x="92" y="240"/>
                  </a:lnTo>
                  <a:lnTo>
                    <a:pt x="92" y="245"/>
                  </a:lnTo>
                  <a:lnTo>
                    <a:pt x="95" y="245"/>
                  </a:lnTo>
                  <a:lnTo>
                    <a:pt x="95" y="245"/>
                  </a:lnTo>
                  <a:close/>
                  <a:moveTo>
                    <a:pt x="95" y="233"/>
                  </a:moveTo>
                  <a:lnTo>
                    <a:pt x="95" y="226"/>
                  </a:lnTo>
                  <a:lnTo>
                    <a:pt x="92" y="229"/>
                  </a:lnTo>
                  <a:lnTo>
                    <a:pt x="92" y="233"/>
                  </a:lnTo>
                  <a:lnTo>
                    <a:pt x="95" y="233"/>
                  </a:lnTo>
                  <a:lnTo>
                    <a:pt x="95" y="233"/>
                  </a:lnTo>
                  <a:close/>
                  <a:moveTo>
                    <a:pt x="95" y="209"/>
                  </a:moveTo>
                  <a:lnTo>
                    <a:pt x="95" y="205"/>
                  </a:lnTo>
                  <a:lnTo>
                    <a:pt x="92" y="205"/>
                  </a:lnTo>
                  <a:lnTo>
                    <a:pt x="92" y="212"/>
                  </a:lnTo>
                  <a:lnTo>
                    <a:pt x="95" y="209"/>
                  </a:lnTo>
                  <a:lnTo>
                    <a:pt x="95" y="209"/>
                  </a:lnTo>
                  <a:close/>
                  <a:moveTo>
                    <a:pt x="95" y="198"/>
                  </a:moveTo>
                  <a:lnTo>
                    <a:pt x="95" y="193"/>
                  </a:lnTo>
                  <a:lnTo>
                    <a:pt x="92" y="193"/>
                  </a:lnTo>
                  <a:lnTo>
                    <a:pt x="92" y="200"/>
                  </a:lnTo>
                  <a:lnTo>
                    <a:pt x="95" y="198"/>
                  </a:lnTo>
                  <a:lnTo>
                    <a:pt x="95" y="198"/>
                  </a:lnTo>
                  <a:close/>
                  <a:moveTo>
                    <a:pt x="95" y="164"/>
                  </a:moveTo>
                  <a:lnTo>
                    <a:pt x="95" y="157"/>
                  </a:lnTo>
                  <a:lnTo>
                    <a:pt x="92" y="160"/>
                  </a:lnTo>
                  <a:lnTo>
                    <a:pt x="92" y="164"/>
                  </a:lnTo>
                  <a:lnTo>
                    <a:pt x="95" y="164"/>
                  </a:lnTo>
                  <a:lnTo>
                    <a:pt x="95" y="164"/>
                  </a:lnTo>
                  <a:close/>
                  <a:moveTo>
                    <a:pt x="95" y="152"/>
                  </a:moveTo>
                  <a:lnTo>
                    <a:pt x="95" y="145"/>
                  </a:lnTo>
                  <a:lnTo>
                    <a:pt x="92" y="148"/>
                  </a:lnTo>
                  <a:lnTo>
                    <a:pt x="92" y="152"/>
                  </a:lnTo>
                  <a:lnTo>
                    <a:pt x="95" y="152"/>
                  </a:lnTo>
                  <a:lnTo>
                    <a:pt x="95" y="152"/>
                  </a:lnTo>
                  <a:close/>
                  <a:moveTo>
                    <a:pt x="95" y="129"/>
                  </a:moveTo>
                  <a:lnTo>
                    <a:pt x="95" y="124"/>
                  </a:lnTo>
                  <a:lnTo>
                    <a:pt x="92" y="124"/>
                  </a:lnTo>
                  <a:lnTo>
                    <a:pt x="92" y="131"/>
                  </a:lnTo>
                  <a:lnTo>
                    <a:pt x="95" y="129"/>
                  </a:lnTo>
                  <a:lnTo>
                    <a:pt x="95" y="129"/>
                  </a:lnTo>
                  <a:close/>
                  <a:moveTo>
                    <a:pt x="95" y="117"/>
                  </a:moveTo>
                  <a:lnTo>
                    <a:pt x="95" y="112"/>
                  </a:lnTo>
                  <a:lnTo>
                    <a:pt x="92" y="112"/>
                  </a:lnTo>
                  <a:lnTo>
                    <a:pt x="92" y="119"/>
                  </a:lnTo>
                  <a:lnTo>
                    <a:pt x="95" y="117"/>
                  </a:lnTo>
                  <a:lnTo>
                    <a:pt x="95" y="117"/>
                  </a:lnTo>
                  <a:close/>
                  <a:moveTo>
                    <a:pt x="95" y="95"/>
                  </a:moveTo>
                  <a:lnTo>
                    <a:pt x="95" y="88"/>
                  </a:lnTo>
                  <a:lnTo>
                    <a:pt x="92" y="91"/>
                  </a:lnTo>
                  <a:lnTo>
                    <a:pt x="92" y="95"/>
                  </a:lnTo>
                  <a:lnTo>
                    <a:pt x="95" y="95"/>
                  </a:lnTo>
                  <a:lnTo>
                    <a:pt x="95" y="95"/>
                  </a:lnTo>
                  <a:close/>
                  <a:moveTo>
                    <a:pt x="95" y="76"/>
                  </a:moveTo>
                  <a:lnTo>
                    <a:pt x="92" y="79"/>
                  </a:lnTo>
                  <a:lnTo>
                    <a:pt x="92" y="84"/>
                  </a:lnTo>
                  <a:lnTo>
                    <a:pt x="95" y="84"/>
                  </a:lnTo>
                  <a:lnTo>
                    <a:pt x="95" y="76"/>
                  </a:lnTo>
                  <a:lnTo>
                    <a:pt x="95" y="76"/>
                  </a:lnTo>
                  <a:close/>
                  <a:moveTo>
                    <a:pt x="128" y="259"/>
                  </a:moveTo>
                  <a:lnTo>
                    <a:pt x="128" y="255"/>
                  </a:lnTo>
                  <a:lnTo>
                    <a:pt x="126" y="255"/>
                  </a:lnTo>
                  <a:lnTo>
                    <a:pt x="126" y="262"/>
                  </a:lnTo>
                  <a:lnTo>
                    <a:pt x="128" y="259"/>
                  </a:lnTo>
                  <a:lnTo>
                    <a:pt x="128" y="259"/>
                  </a:lnTo>
                  <a:close/>
                  <a:moveTo>
                    <a:pt x="128" y="248"/>
                  </a:moveTo>
                  <a:lnTo>
                    <a:pt x="128" y="243"/>
                  </a:lnTo>
                  <a:lnTo>
                    <a:pt x="126" y="243"/>
                  </a:lnTo>
                  <a:lnTo>
                    <a:pt x="126" y="250"/>
                  </a:lnTo>
                  <a:lnTo>
                    <a:pt x="128" y="248"/>
                  </a:lnTo>
                  <a:lnTo>
                    <a:pt x="128" y="248"/>
                  </a:lnTo>
                  <a:close/>
                  <a:moveTo>
                    <a:pt x="128" y="236"/>
                  </a:moveTo>
                  <a:lnTo>
                    <a:pt x="128" y="231"/>
                  </a:lnTo>
                  <a:lnTo>
                    <a:pt x="126" y="233"/>
                  </a:lnTo>
                  <a:lnTo>
                    <a:pt x="126" y="238"/>
                  </a:lnTo>
                  <a:lnTo>
                    <a:pt x="128" y="236"/>
                  </a:lnTo>
                  <a:lnTo>
                    <a:pt x="128" y="236"/>
                  </a:lnTo>
                  <a:close/>
                  <a:moveTo>
                    <a:pt x="128" y="226"/>
                  </a:moveTo>
                  <a:lnTo>
                    <a:pt x="128" y="219"/>
                  </a:lnTo>
                  <a:lnTo>
                    <a:pt x="126" y="221"/>
                  </a:lnTo>
                  <a:lnTo>
                    <a:pt x="126" y="226"/>
                  </a:lnTo>
                  <a:lnTo>
                    <a:pt x="128" y="226"/>
                  </a:lnTo>
                  <a:lnTo>
                    <a:pt x="128" y="226"/>
                  </a:lnTo>
                  <a:close/>
                  <a:moveTo>
                    <a:pt x="128" y="214"/>
                  </a:moveTo>
                  <a:lnTo>
                    <a:pt x="128" y="207"/>
                  </a:lnTo>
                  <a:lnTo>
                    <a:pt x="126" y="209"/>
                  </a:lnTo>
                  <a:lnTo>
                    <a:pt x="126" y="214"/>
                  </a:lnTo>
                  <a:lnTo>
                    <a:pt x="128" y="214"/>
                  </a:lnTo>
                  <a:lnTo>
                    <a:pt x="128" y="214"/>
                  </a:lnTo>
                  <a:close/>
                  <a:moveTo>
                    <a:pt x="128" y="202"/>
                  </a:moveTo>
                  <a:lnTo>
                    <a:pt x="128" y="195"/>
                  </a:lnTo>
                  <a:lnTo>
                    <a:pt x="126" y="198"/>
                  </a:lnTo>
                  <a:lnTo>
                    <a:pt x="126" y="202"/>
                  </a:lnTo>
                  <a:lnTo>
                    <a:pt x="128" y="202"/>
                  </a:lnTo>
                  <a:lnTo>
                    <a:pt x="128" y="202"/>
                  </a:lnTo>
                  <a:close/>
                  <a:moveTo>
                    <a:pt x="128" y="190"/>
                  </a:moveTo>
                  <a:lnTo>
                    <a:pt x="128" y="186"/>
                  </a:lnTo>
                  <a:lnTo>
                    <a:pt x="126" y="186"/>
                  </a:lnTo>
                  <a:lnTo>
                    <a:pt x="126" y="193"/>
                  </a:lnTo>
                  <a:lnTo>
                    <a:pt x="128" y="190"/>
                  </a:lnTo>
                  <a:lnTo>
                    <a:pt x="128" y="190"/>
                  </a:lnTo>
                  <a:close/>
                  <a:moveTo>
                    <a:pt x="128" y="179"/>
                  </a:moveTo>
                  <a:lnTo>
                    <a:pt x="128" y="174"/>
                  </a:lnTo>
                  <a:lnTo>
                    <a:pt x="126" y="174"/>
                  </a:lnTo>
                  <a:lnTo>
                    <a:pt x="126" y="181"/>
                  </a:lnTo>
                  <a:lnTo>
                    <a:pt x="128" y="179"/>
                  </a:lnTo>
                  <a:lnTo>
                    <a:pt x="128" y="179"/>
                  </a:lnTo>
                  <a:close/>
                  <a:moveTo>
                    <a:pt x="128" y="167"/>
                  </a:moveTo>
                  <a:lnTo>
                    <a:pt x="128" y="162"/>
                  </a:lnTo>
                  <a:lnTo>
                    <a:pt x="126" y="162"/>
                  </a:lnTo>
                  <a:lnTo>
                    <a:pt x="126" y="169"/>
                  </a:lnTo>
                  <a:lnTo>
                    <a:pt x="128" y="167"/>
                  </a:lnTo>
                  <a:lnTo>
                    <a:pt x="128" y="167"/>
                  </a:lnTo>
                  <a:close/>
                  <a:moveTo>
                    <a:pt x="128" y="155"/>
                  </a:moveTo>
                  <a:lnTo>
                    <a:pt x="128" y="150"/>
                  </a:lnTo>
                  <a:lnTo>
                    <a:pt x="126" y="152"/>
                  </a:lnTo>
                  <a:lnTo>
                    <a:pt x="126" y="157"/>
                  </a:lnTo>
                  <a:lnTo>
                    <a:pt x="128" y="155"/>
                  </a:lnTo>
                  <a:lnTo>
                    <a:pt x="128" y="155"/>
                  </a:lnTo>
                  <a:close/>
                  <a:moveTo>
                    <a:pt x="128" y="143"/>
                  </a:moveTo>
                  <a:lnTo>
                    <a:pt x="128" y="138"/>
                  </a:lnTo>
                  <a:lnTo>
                    <a:pt x="126" y="141"/>
                  </a:lnTo>
                  <a:lnTo>
                    <a:pt x="126" y="145"/>
                  </a:lnTo>
                  <a:lnTo>
                    <a:pt x="128" y="143"/>
                  </a:lnTo>
                  <a:lnTo>
                    <a:pt x="128" y="143"/>
                  </a:lnTo>
                  <a:close/>
                  <a:moveTo>
                    <a:pt x="128" y="133"/>
                  </a:moveTo>
                  <a:lnTo>
                    <a:pt x="128" y="126"/>
                  </a:lnTo>
                  <a:lnTo>
                    <a:pt x="126" y="129"/>
                  </a:lnTo>
                  <a:lnTo>
                    <a:pt x="126" y="133"/>
                  </a:lnTo>
                  <a:lnTo>
                    <a:pt x="128" y="133"/>
                  </a:lnTo>
                  <a:lnTo>
                    <a:pt x="128" y="133"/>
                  </a:lnTo>
                  <a:close/>
                  <a:moveTo>
                    <a:pt x="128" y="122"/>
                  </a:moveTo>
                  <a:lnTo>
                    <a:pt x="128" y="114"/>
                  </a:lnTo>
                  <a:lnTo>
                    <a:pt x="126" y="117"/>
                  </a:lnTo>
                  <a:lnTo>
                    <a:pt x="126" y="122"/>
                  </a:lnTo>
                  <a:lnTo>
                    <a:pt x="128" y="122"/>
                  </a:lnTo>
                  <a:lnTo>
                    <a:pt x="128" y="122"/>
                  </a:lnTo>
                  <a:close/>
                  <a:moveTo>
                    <a:pt x="128" y="110"/>
                  </a:moveTo>
                  <a:lnTo>
                    <a:pt x="128" y="105"/>
                  </a:lnTo>
                  <a:lnTo>
                    <a:pt x="126" y="105"/>
                  </a:lnTo>
                  <a:lnTo>
                    <a:pt x="126" y="112"/>
                  </a:lnTo>
                  <a:lnTo>
                    <a:pt x="128" y="110"/>
                  </a:lnTo>
                  <a:lnTo>
                    <a:pt x="128" y="110"/>
                  </a:lnTo>
                  <a:close/>
                  <a:moveTo>
                    <a:pt x="128" y="98"/>
                  </a:moveTo>
                  <a:lnTo>
                    <a:pt x="128" y="93"/>
                  </a:lnTo>
                  <a:lnTo>
                    <a:pt x="126" y="93"/>
                  </a:lnTo>
                  <a:lnTo>
                    <a:pt x="126" y="100"/>
                  </a:lnTo>
                  <a:lnTo>
                    <a:pt x="128" y="98"/>
                  </a:lnTo>
                  <a:lnTo>
                    <a:pt x="128" y="98"/>
                  </a:lnTo>
                  <a:close/>
                  <a:moveTo>
                    <a:pt x="128" y="86"/>
                  </a:moveTo>
                  <a:lnTo>
                    <a:pt x="128" y="81"/>
                  </a:lnTo>
                  <a:lnTo>
                    <a:pt x="126" y="81"/>
                  </a:lnTo>
                  <a:lnTo>
                    <a:pt x="126" y="88"/>
                  </a:lnTo>
                  <a:lnTo>
                    <a:pt x="128" y="86"/>
                  </a:lnTo>
                  <a:lnTo>
                    <a:pt x="128" y="86"/>
                  </a:lnTo>
                  <a:close/>
                  <a:moveTo>
                    <a:pt x="128" y="74"/>
                  </a:moveTo>
                  <a:lnTo>
                    <a:pt x="128" y="69"/>
                  </a:lnTo>
                  <a:lnTo>
                    <a:pt x="126" y="72"/>
                  </a:lnTo>
                  <a:lnTo>
                    <a:pt x="126" y="76"/>
                  </a:lnTo>
                  <a:lnTo>
                    <a:pt x="128" y="74"/>
                  </a:lnTo>
                  <a:lnTo>
                    <a:pt x="128" y="74"/>
                  </a:lnTo>
                  <a:close/>
                  <a:moveTo>
                    <a:pt x="128" y="57"/>
                  </a:moveTo>
                  <a:lnTo>
                    <a:pt x="126" y="60"/>
                  </a:lnTo>
                  <a:lnTo>
                    <a:pt x="126" y="64"/>
                  </a:lnTo>
                  <a:lnTo>
                    <a:pt x="128" y="64"/>
                  </a:lnTo>
                  <a:lnTo>
                    <a:pt x="128" y="57"/>
                  </a:lnTo>
                  <a:lnTo>
                    <a:pt x="128" y="57"/>
                  </a:lnTo>
                  <a:close/>
                  <a:moveTo>
                    <a:pt x="161" y="240"/>
                  </a:moveTo>
                  <a:lnTo>
                    <a:pt x="161" y="236"/>
                  </a:lnTo>
                  <a:lnTo>
                    <a:pt x="159" y="236"/>
                  </a:lnTo>
                  <a:lnTo>
                    <a:pt x="159" y="243"/>
                  </a:lnTo>
                  <a:lnTo>
                    <a:pt x="161" y="240"/>
                  </a:lnTo>
                  <a:lnTo>
                    <a:pt x="161" y="240"/>
                  </a:lnTo>
                  <a:close/>
                  <a:moveTo>
                    <a:pt x="161" y="229"/>
                  </a:moveTo>
                  <a:lnTo>
                    <a:pt x="161" y="224"/>
                  </a:lnTo>
                  <a:lnTo>
                    <a:pt x="159" y="224"/>
                  </a:lnTo>
                  <a:lnTo>
                    <a:pt x="159" y="231"/>
                  </a:lnTo>
                  <a:lnTo>
                    <a:pt x="161" y="229"/>
                  </a:lnTo>
                  <a:lnTo>
                    <a:pt x="161" y="229"/>
                  </a:lnTo>
                  <a:close/>
                  <a:moveTo>
                    <a:pt x="161" y="214"/>
                  </a:moveTo>
                  <a:lnTo>
                    <a:pt x="161" y="212"/>
                  </a:lnTo>
                  <a:lnTo>
                    <a:pt x="159" y="212"/>
                  </a:lnTo>
                  <a:lnTo>
                    <a:pt x="159" y="219"/>
                  </a:lnTo>
                  <a:lnTo>
                    <a:pt x="161" y="219"/>
                  </a:lnTo>
                  <a:lnTo>
                    <a:pt x="161" y="219"/>
                  </a:lnTo>
                  <a:lnTo>
                    <a:pt x="166" y="217"/>
                  </a:lnTo>
                  <a:lnTo>
                    <a:pt x="166" y="212"/>
                  </a:lnTo>
                  <a:lnTo>
                    <a:pt x="161" y="214"/>
                  </a:lnTo>
                  <a:lnTo>
                    <a:pt x="161" y="214"/>
                  </a:lnTo>
                  <a:close/>
                  <a:moveTo>
                    <a:pt x="161" y="205"/>
                  </a:moveTo>
                  <a:lnTo>
                    <a:pt x="161" y="200"/>
                  </a:lnTo>
                  <a:lnTo>
                    <a:pt x="159" y="202"/>
                  </a:lnTo>
                  <a:lnTo>
                    <a:pt x="159" y="207"/>
                  </a:lnTo>
                  <a:lnTo>
                    <a:pt x="161" y="205"/>
                  </a:lnTo>
                  <a:lnTo>
                    <a:pt x="161" y="205"/>
                  </a:lnTo>
                  <a:close/>
                  <a:moveTo>
                    <a:pt x="161" y="195"/>
                  </a:moveTo>
                  <a:lnTo>
                    <a:pt x="161" y="188"/>
                  </a:lnTo>
                  <a:lnTo>
                    <a:pt x="159" y="190"/>
                  </a:lnTo>
                  <a:lnTo>
                    <a:pt x="159" y="195"/>
                  </a:lnTo>
                  <a:lnTo>
                    <a:pt x="161" y="195"/>
                  </a:lnTo>
                  <a:lnTo>
                    <a:pt x="161" y="195"/>
                  </a:lnTo>
                  <a:close/>
                  <a:moveTo>
                    <a:pt x="159" y="179"/>
                  </a:moveTo>
                  <a:lnTo>
                    <a:pt x="159" y="179"/>
                  </a:lnTo>
                  <a:lnTo>
                    <a:pt x="159" y="183"/>
                  </a:lnTo>
                  <a:lnTo>
                    <a:pt x="161" y="183"/>
                  </a:lnTo>
                  <a:lnTo>
                    <a:pt x="161" y="179"/>
                  </a:lnTo>
                  <a:lnTo>
                    <a:pt x="166" y="176"/>
                  </a:lnTo>
                  <a:lnTo>
                    <a:pt x="166" y="174"/>
                  </a:lnTo>
                  <a:lnTo>
                    <a:pt x="159" y="176"/>
                  </a:lnTo>
                  <a:lnTo>
                    <a:pt x="159" y="179"/>
                  </a:lnTo>
                  <a:lnTo>
                    <a:pt x="159" y="179"/>
                  </a:lnTo>
                  <a:close/>
                  <a:moveTo>
                    <a:pt x="161" y="171"/>
                  </a:moveTo>
                  <a:lnTo>
                    <a:pt x="161" y="164"/>
                  </a:lnTo>
                  <a:lnTo>
                    <a:pt x="159" y="167"/>
                  </a:lnTo>
                  <a:lnTo>
                    <a:pt x="159" y="171"/>
                  </a:lnTo>
                  <a:lnTo>
                    <a:pt x="161" y="171"/>
                  </a:lnTo>
                  <a:lnTo>
                    <a:pt x="161" y="171"/>
                  </a:lnTo>
                  <a:close/>
                  <a:moveTo>
                    <a:pt x="161" y="160"/>
                  </a:moveTo>
                  <a:lnTo>
                    <a:pt x="161" y="155"/>
                  </a:lnTo>
                  <a:lnTo>
                    <a:pt x="159" y="155"/>
                  </a:lnTo>
                  <a:lnTo>
                    <a:pt x="159" y="162"/>
                  </a:lnTo>
                  <a:lnTo>
                    <a:pt x="161" y="160"/>
                  </a:lnTo>
                  <a:lnTo>
                    <a:pt x="161" y="160"/>
                  </a:lnTo>
                  <a:close/>
                  <a:moveTo>
                    <a:pt x="161" y="148"/>
                  </a:moveTo>
                  <a:lnTo>
                    <a:pt x="161" y="143"/>
                  </a:lnTo>
                  <a:lnTo>
                    <a:pt x="159" y="143"/>
                  </a:lnTo>
                  <a:lnTo>
                    <a:pt x="159" y="150"/>
                  </a:lnTo>
                  <a:lnTo>
                    <a:pt x="161" y="148"/>
                  </a:lnTo>
                  <a:lnTo>
                    <a:pt x="161" y="148"/>
                  </a:lnTo>
                  <a:close/>
                  <a:moveTo>
                    <a:pt x="161" y="136"/>
                  </a:moveTo>
                  <a:lnTo>
                    <a:pt x="161" y="131"/>
                  </a:lnTo>
                  <a:lnTo>
                    <a:pt x="159" y="131"/>
                  </a:lnTo>
                  <a:lnTo>
                    <a:pt x="159" y="138"/>
                  </a:lnTo>
                  <a:lnTo>
                    <a:pt x="161" y="136"/>
                  </a:lnTo>
                  <a:lnTo>
                    <a:pt x="161" y="136"/>
                  </a:lnTo>
                  <a:close/>
                  <a:moveTo>
                    <a:pt x="161" y="124"/>
                  </a:moveTo>
                  <a:lnTo>
                    <a:pt x="161" y="119"/>
                  </a:lnTo>
                  <a:lnTo>
                    <a:pt x="159" y="122"/>
                  </a:lnTo>
                  <a:lnTo>
                    <a:pt x="159" y="126"/>
                  </a:lnTo>
                  <a:lnTo>
                    <a:pt x="161" y="124"/>
                  </a:lnTo>
                  <a:lnTo>
                    <a:pt x="161" y="124"/>
                  </a:lnTo>
                  <a:close/>
                  <a:moveTo>
                    <a:pt x="161" y="114"/>
                  </a:moveTo>
                  <a:lnTo>
                    <a:pt x="161" y="107"/>
                  </a:lnTo>
                  <a:lnTo>
                    <a:pt x="159" y="110"/>
                  </a:lnTo>
                  <a:lnTo>
                    <a:pt x="159" y="114"/>
                  </a:lnTo>
                  <a:lnTo>
                    <a:pt x="161" y="114"/>
                  </a:lnTo>
                  <a:lnTo>
                    <a:pt x="161" y="114"/>
                  </a:lnTo>
                  <a:close/>
                  <a:moveTo>
                    <a:pt x="161" y="91"/>
                  </a:moveTo>
                  <a:lnTo>
                    <a:pt x="161" y="84"/>
                  </a:lnTo>
                  <a:lnTo>
                    <a:pt x="159" y="86"/>
                  </a:lnTo>
                  <a:lnTo>
                    <a:pt x="159" y="93"/>
                  </a:lnTo>
                  <a:lnTo>
                    <a:pt x="161" y="91"/>
                  </a:lnTo>
                  <a:lnTo>
                    <a:pt x="161" y="91"/>
                  </a:lnTo>
                  <a:close/>
                  <a:moveTo>
                    <a:pt x="161" y="79"/>
                  </a:moveTo>
                  <a:lnTo>
                    <a:pt x="161" y="74"/>
                  </a:lnTo>
                  <a:lnTo>
                    <a:pt x="159" y="74"/>
                  </a:lnTo>
                  <a:lnTo>
                    <a:pt x="159" y="81"/>
                  </a:lnTo>
                  <a:lnTo>
                    <a:pt x="161" y="79"/>
                  </a:lnTo>
                  <a:lnTo>
                    <a:pt x="161" y="79"/>
                  </a:lnTo>
                  <a:close/>
                  <a:moveTo>
                    <a:pt x="161" y="55"/>
                  </a:moveTo>
                  <a:lnTo>
                    <a:pt x="161" y="50"/>
                  </a:lnTo>
                  <a:lnTo>
                    <a:pt x="159" y="50"/>
                  </a:lnTo>
                  <a:lnTo>
                    <a:pt x="159" y="57"/>
                  </a:lnTo>
                  <a:lnTo>
                    <a:pt x="161" y="55"/>
                  </a:lnTo>
                  <a:lnTo>
                    <a:pt x="161" y="55"/>
                  </a:lnTo>
                  <a:close/>
                  <a:moveTo>
                    <a:pt x="161" y="38"/>
                  </a:moveTo>
                  <a:lnTo>
                    <a:pt x="159" y="41"/>
                  </a:lnTo>
                  <a:lnTo>
                    <a:pt x="159" y="45"/>
                  </a:lnTo>
                  <a:lnTo>
                    <a:pt x="161" y="43"/>
                  </a:lnTo>
                  <a:lnTo>
                    <a:pt x="161" y="38"/>
                  </a:lnTo>
                  <a:lnTo>
                    <a:pt x="161" y="38"/>
                  </a:lnTo>
                  <a:close/>
                  <a:moveTo>
                    <a:pt x="228" y="202"/>
                  </a:moveTo>
                  <a:lnTo>
                    <a:pt x="228" y="195"/>
                  </a:lnTo>
                  <a:lnTo>
                    <a:pt x="226" y="198"/>
                  </a:lnTo>
                  <a:lnTo>
                    <a:pt x="226" y="202"/>
                  </a:lnTo>
                  <a:lnTo>
                    <a:pt x="228" y="202"/>
                  </a:lnTo>
                  <a:lnTo>
                    <a:pt x="228" y="202"/>
                  </a:lnTo>
                  <a:close/>
                  <a:moveTo>
                    <a:pt x="228" y="190"/>
                  </a:moveTo>
                  <a:lnTo>
                    <a:pt x="228" y="186"/>
                  </a:lnTo>
                  <a:lnTo>
                    <a:pt x="226" y="186"/>
                  </a:lnTo>
                  <a:lnTo>
                    <a:pt x="226" y="193"/>
                  </a:lnTo>
                  <a:lnTo>
                    <a:pt x="228" y="190"/>
                  </a:lnTo>
                  <a:lnTo>
                    <a:pt x="228" y="190"/>
                  </a:lnTo>
                  <a:close/>
                  <a:moveTo>
                    <a:pt x="228" y="179"/>
                  </a:moveTo>
                  <a:lnTo>
                    <a:pt x="228" y="174"/>
                  </a:lnTo>
                  <a:lnTo>
                    <a:pt x="226" y="174"/>
                  </a:lnTo>
                  <a:lnTo>
                    <a:pt x="226" y="181"/>
                  </a:lnTo>
                  <a:lnTo>
                    <a:pt x="228" y="179"/>
                  </a:lnTo>
                  <a:lnTo>
                    <a:pt x="228" y="179"/>
                  </a:lnTo>
                  <a:close/>
                  <a:moveTo>
                    <a:pt x="228" y="167"/>
                  </a:moveTo>
                  <a:lnTo>
                    <a:pt x="228" y="162"/>
                  </a:lnTo>
                  <a:lnTo>
                    <a:pt x="226" y="162"/>
                  </a:lnTo>
                  <a:lnTo>
                    <a:pt x="226" y="169"/>
                  </a:lnTo>
                  <a:lnTo>
                    <a:pt x="228" y="167"/>
                  </a:lnTo>
                  <a:lnTo>
                    <a:pt x="228" y="167"/>
                  </a:lnTo>
                  <a:close/>
                  <a:moveTo>
                    <a:pt x="228" y="155"/>
                  </a:moveTo>
                  <a:lnTo>
                    <a:pt x="228" y="150"/>
                  </a:lnTo>
                  <a:lnTo>
                    <a:pt x="226" y="152"/>
                  </a:lnTo>
                  <a:lnTo>
                    <a:pt x="226" y="157"/>
                  </a:lnTo>
                  <a:lnTo>
                    <a:pt x="228" y="155"/>
                  </a:lnTo>
                  <a:lnTo>
                    <a:pt x="228" y="155"/>
                  </a:lnTo>
                  <a:close/>
                  <a:moveTo>
                    <a:pt x="228" y="145"/>
                  </a:moveTo>
                  <a:lnTo>
                    <a:pt x="228" y="138"/>
                  </a:lnTo>
                  <a:lnTo>
                    <a:pt x="226" y="141"/>
                  </a:lnTo>
                  <a:lnTo>
                    <a:pt x="226" y="145"/>
                  </a:lnTo>
                  <a:lnTo>
                    <a:pt x="228" y="145"/>
                  </a:lnTo>
                  <a:lnTo>
                    <a:pt x="228" y="145"/>
                  </a:lnTo>
                  <a:close/>
                  <a:moveTo>
                    <a:pt x="228" y="133"/>
                  </a:moveTo>
                  <a:lnTo>
                    <a:pt x="228" y="126"/>
                  </a:lnTo>
                  <a:lnTo>
                    <a:pt x="226" y="129"/>
                  </a:lnTo>
                  <a:lnTo>
                    <a:pt x="226" y="133"/>
                  </a:lnTo>
                  <a:lnTo>
                    <a:pt x="228" y="133"/>
                  </a:lnTo>
                  <a:lnTo>
                    <a:pt x="228" y="133"/>
                  </a:lnTo>
                  <a:close/>
                  <a:moveTo>
                    <a:pt x="228" y="122"/>
                  </a:moveTo>
                  <a:lnTo>
                    <a:pt x="228" y="114"/>
                  </a:lnTo>
                  <a:lnTo>
                    <a:pt x="226" y="117"/>
                  </a:lnTo>
                  <a:lnTo>
                    <a:pt x="226" y="122"/>
                  </a:lnTo>
                  <a:lnTo>
                    <a:pt x="228" y="122"/>
                  </a:lnTo>
                  <a:lnTo>
                    <a:pt x="228" y="122"/>
                  </a:lnTo>
                  <a:close/>
                  <a:moveTo>
                    <a:pt x="228" y="110"/>
                  </a:moveTo>
                  <a:lnTo>
                    <a:pt x="228" y="105"/>
                  </a:lnTo>
                  <a:lnTo>
                    <a:pt x="226" y="105"/>
                  </a:lnTo>
                  <a:lnTo>
                    <a:pt x="226" y="112"/>
                  </a:lnTo>
                  <a:lnTo>
                    <a:pt x="228" y="110"/>
                  </a:lnTo>
                  <a:lnTo>
                    <a:pt x="228" y="110"/>
                  </a:lnTo>
                  <a:close/>
                  <a:moveTo>
                    <a:pt x="228" y="98"/>
                  </a:moveTo>
                  <a:lnTo>
                    <a:pt x="228" y="93"/>
                  </a:lnTo>
                  <a:lnTo>
                    <a:pt x="226" y="93"/>
                  </a:lnTo>
                  <a:lnTo>
                    <a:pt x="226" y="100"/>
                  </a:lnTo>
                  <a:lnTo>
                    <a:pt x="228" y="98"/>
                  </a:lnTo>
                  <a:lnTo>
                    <a:pt x="228" y="98"/>
                  </a:lnTo>
                  <a:close/>
                  <a:moveTo>
                    <a:pt x="228" y="86"/>
                  </a:moveTo>
                  <a:lnTo>
                    <a:pt x="228" y="81"/>
                  </a:lnTo>
                  <a:lnTo>
                    <a:pt x="226" y="81"/>
                  </a:lnTo>
                  <a:lnTo>
                    <a:pt x="226" y="88"/>
                  </a:lnTo>
                  <a:lnTo>
                    <a:pt x="228" y="86"/>
                  </a:lnTo>
                  <a:lnTo>
                    <a:pt x="228" y="86"/>
                  </a:lnTo>
                  <a:close/>
                  <a:moveTo>
                    <a:pt x="228" y="74"/>
                  </a:moveTo>
                  <a:lnTo>
                    <a:pt x="228" y="69"/>
                  </a:lnTo>
                  <a:lnTo>
                    <a:pt x="226" y="72"/>
                  </a:lnTo>
                  <a:lnTo>
                    <a:pt x="226" y="76"/>
                  </a:lnTo>
                  <a:lnTo>
                    <a:pt x="228" y="74"/>
                  </a:lnTo>
                  <a:lnTo>
                    <a:pt x="228" y="74"/>
                  </a:lnTo>
                  <a:close/>
                  <a:moveTo>
                    <a:pt x="228" y="64"/>
                  </a:moveTo>
                  <a:lnTo>
                    <a:pt x="228" y="57"/>
                  </a:lnTo>
                  <a:lnTo>
                    <a:pt x="226" y="60"/>
                  </a:lnTo>
                  <a:lnTo>
                    <a:pt x="226" y="64"/>
                  </a:lnTo>
                  <a:lnTo>
                    <a:pt x="228" y="64"/>
                  </a:lnTo>
                  <a:lnTo>
                    <a:pt x="228" y="64"/>
                  </a:lnTo>
                  <a:close/>
                  <a:moveTo>
                    <a:pt x="228" y="53"/>
                  </a:moveTo>
                  <a:lnTo>
                    <a:pt x="228" y="45"/>
                  </a:lnTo>
                  <a:lnTo>
                    <a:pt x="226" y="48"/>
                  </a:lnTo>
                  <a:lnTo>
                    <a:pt x="226" y="53"/>
                  </a:lnTo>
                  <a:lnTo>
                    <a:pt x="228" y="53"/>
                  </a:lnTo>
                  <a:lnTo>
                    <a:pt x="228" y="53"/>
                  </a:lnTo>
                  <a:close/>
                  <a:moveTo>
                    <a:pt x="228" y="41"/>
                  </a:moveTo>
                  <a:lnTo>
                    <a:pt x="228" y="34"/>
                  </a:lnTo>
                  <a:lnTo>
                    <a:pt x="226" y="36"/>
                  </a:lnTo>
                  <a:lnTo>
                    <a:pt x="226" y="41"/>
                  </a:lnTo>
                  <a:lnTo>
                    <a:pt x="228" y="41"/>
                  </a:lnTo>
                  <a:lnTo>
                    <a:pt x="228" y="41"/>
                  </a:lnTo>
                  <a:close/>
                  <a:moveTo>
                    <a:pt x="228" y="29"/>
                  </a:moveTo>
                  <a:lnTo>
                    <a:pt x="228" y="24"/>
                  </a:lnTo>
                  <a:lnTo>
                    <a:pt x="226" y="24"/>
                  </a:lnTo>
                  <a:lnTo>
                    <a:pt x="226" y="31"/>
                  </a:lnTo>
                  <a:lnTo>
                    <a:pt x="228" y="29"/>
                  </a:lnTo>
                  <a:lnTo>
                    <a:pt x="228" y="29"/>
                  </a:lnTo>
                  <a:close/>
                  <a:moveTo>
                    <a:pt x="228" y="17"/>
                  </a:moveTo>
                  <a:lnTo>
                    <a:pt x="228" y="12"/>
                  </a:lnTo>
                  <a:lnTo>
                    <a:pt x="226" y="12"/>
                  </a:lnTo>
                  <a:lnTo>
                    <a:pt x="226" y="19"/>
                  </a:lnTo>
                  <a:lnTo>
                    <a:pt x="228" y="17"/>
                  </a:lnTo>
                  <a:lnTo>
                    <a:pt x="228" y="17"/>
                  </a:lnTo>
                  <a:close/>
                  <a:moveTo>
                    <a:pt x="228" y="0"/>
                  </a:moveTo>
                  <a:lnTo>
                    <a:pt x="226" y="0"/>
                  </a:lnTo>
                  <a:lnTo>
                    <a:pt x="226" y="7"/>
                  </a:lnTo>
                  <a:lnTo>
                    <a:pt x="228" y="5"/>
                  </a:lnTo>
                  <a:lnTo>
                    <a:pt x="228" y="0"/>
                  </a:lnTo>
                  <a:lnTo>
                    <a:pt x="228" y="0"/>
                  </a:lnTo>
                  <a:close/>
                  <a:moveTo>
                    <a:pt x="195" y="221"/>
                  </a:moveTo>
                  <a:lnTo>
                    <a:pt x="195" y="214"/>
                  </a:lnTo>
                  <a:lnTo>
                    <a:pt x="192" y="217"/>
                  </a:lnTo>
                  <a:lnTo>
                    <a:pt x="192" y="224"/>
                  </a:lnTo>
                  <a:lnTo>
                    <a:pt x="195" y="221"/>
                  </a:lnTo>
                  <a:lnTo>
                    <a:pt x="195" y="221"/>
                  </a:lnTo>
                  <a:close/>
                  <a:moveTo>
                    <a:pt x="195" y="209"/>
                  </a:moveTo>
                  <a:lnTo>
                    <a:pt x="195" y="205"/>
                  </a:lnTo>
                  <a:lnTo>
                    <a:pt x="192" y="205"/>
                  </a:lnTo>
                  <a:lnTo>
                    <a:pt x="192" y="212"/>
                  </a:lnTo>
                  <a:lnTo>
                    <a:pt x="195" y="209"/>
                  </a:lnTo>
                  <a:lnTo>
                    <a:pt x="195" y="209"/>
                  </a:lnTo>
                  <a:close/>
                  <a:moveTo>
                    <a:pt x="195" y="198"/>
                  </a:moveTo>
                  <a:lnTo>
                    <a:pt x="195" y="193"/>
                  </a:lnTo>
                  <a:lnTo>
                    <a:pt x="192" y="193"/>
                  </a:lnTo>
                  <a:lnTo>
                    <a:pt x="192" y="198"/>
                  </a:lnTo>
                  <a:lnTo>
                    <a:pt x="190" y="198"/>
                  </a:lnTo>
                  <a:lnTo>
                    <a:pt x="190" y="202"/>
                  </a:lnTo>
                  <a:lnTo>
                    <a:pt x="195" y="198"/>
                  </a:lnTo>
                  <a:lnTo>
                    <a:pt x="195" y="198"/>
                  </a:lnTo>
                  <a:lnTo>
                    <a:pt x="195" y="198"/>
                  </a:lnTo>
                  <a:lnTo>
                    <a:pt x="195" y="198"/>
                  </a:lnTo>
                  <a:close/>
                  <a:moveTo>
                    <a:pt x="195" y="186"/>
                  </a:moveTo>
                  <a:lnTo>
                    <a:pt x="195" y="181"/>
                  </a:lnTo>
                  <a:lnTo>
                    <a:pt x="192" y="183"/>
                  </a:lnTo>
                  <a:lnTo>
                    <a:pt x="192" y="188"/>
                  </a:lnTo>
                  <a:lnTo>
                    <a:pt x="195" y="186"/>
                  </a:lnTo>
                  <a:lnTo>
                    <a:pt x="195" y="186"/>
                  </a:lnTo>
                  <a:close/>
                  <a:moveTo>
                    <a:pt x="195" y="174"/>
                  </a:moveTo>
                  <a:lnTo>
                    <a:pt x="195" y="169"/>
                  </a:lnTo>
                  <a:lnTo>
                    <a:pt x="192" y="171"/>
                  </a:lnTo>
                  <a:lnTo>
                    <a:pt x="192" y="176"/>
                  </a:lnTo>
                  <a:lnTo>
                    <a:pt x="195" y="174"/>
                  </a:lnTo>
                  <a:lnTo>
                    <a:pt x="195" y="174"/>
                  </a:lnTo>
                  <a:close/>
                  <a:moveTo>
                    <a:pt x="195" y="152"/>
                  </a:moveTo>
                  <a:lnTo>
                    <a:pt x="195" y="145"/>
                  </a:lnTo>
                  <a:lnTo>
                    <a:pt x="192" y="148"/>
                  </a:lnTo>
                  <a:lnTo>
                    <a:pt x="192" y="152"/>
                  </a:lnTo>
                  <a:lnTo>
                    <a:pt x="195" y="152"/>
                  </a:lnTo>
                  <a:lnTo>
                    <a:pt x="195" y="152"/>
                  </a:lnTo>
                  <a:close/>
                  <a:moveTo>
                    <a:pt x="195" y="141"/>
                  </a:moveTo>
                  <a:lnTo>
                    <a:pt x="195" y="133"/>
                  </a:lnTo>
                  <a:lnTo>
                    <a:pt x="192" y="136"/>
                  </a:lnTo>
                  <a:lnTo>
                    <a:pt x="192" y="143"/>
                  </a:lnTo>
                  <a:lnTo>
                    <a:pt x="195" y="141"/>
                  </a:lnTo>
                  <a:lnTo>
                    <a:pt x="195" y="141"/>
                  </a:lnTo>
                  <a:close/>
                  <a:moveTo>
                    <a:pt x="195" y="105"/>
                  </a:moveTo>
                  <a:lnTo>
                    <a:pt x="195" y="100"/>
                  </a:lnTo>
                  <a:lnTo>
                    <a:pt x="192" y="100"/>
                  </a:lnTo>
                  <a:lnTo>
                    <a:pt x="192" y="107"/>
                  </a:lnTo>
                  <a:lnTo>
                    <a:pt x="195" y="105"/>
                  </a:lnTo>
                  <a:lnTo>
                    <a:pt x="195" y="105"/>
                  </a:lnTo>
                  <a:close/>
                  <a:moveTo>
                    <a:pt x="195" y="95"/>
                  </a:moveTo>
                  <a:lnTo>
                    <a:pt x="195" y="88"/>
                  </a:lnTo>
                  <a:lnTo>
                    <a:pt x="192" y="91"/>
                  </a:lnTo>
                  <a:lnTo>
                    <a:pt x="192" y="95"/>
                  </a:lnTo>
                  <a:lnTo>
                    <a:pt x="195" y="95"/>
                  </a:lnTo>
                  <a:lnTo>
                    <a:pt x="195" y="95"/>
                  </a:lnTo>
                  <a:close/>
                  <a:moveTo>
                    <a:pt x="195" y="72"/>
                  </a:moveTo>
                  <a:lnTo>
                    <a:pt x="195" y="64"/>
                  </a:lnTo>
                  <a:lnTo>
                    <a:pt x="192" y="67"/>
                  </a:lnTo>
                  <a:lnTo>
                    <a:pt x="192" y="72"/>
                  </a:lnTo>
                  <a:lnTo>
                    <a:pt x="195" y="72"/>
                  </a:lnTo>
                  <a:lnTo>
                    <a:pt x="195" y="72"/>
                  </a:lnTo>
                  <a:close/>
                  <a:moveTo>
                    <a:pt x="195" y="60"/>
                  </a:moveTo>
                  <a:lnTo>
                    <a:pt x="195" y="53"/>
                  </a:lnTo>
                  <a:lnTo>
                    <a:pt x="192" y="55"/>
                  </a:lnTo>
                  <a:lnTo>
                    <a:pt x="192" y="62"/>
                  </a:lnTo>
                  <a:lnTo>
                    <a:pt x="195" y="60"/>
                  </a:lnTo>
                  <a:lnTo>
                    <a:pt x="195" y="60"/>
                  </a:lnTo>
                  <a:close/>
                  <a:moveTo>
                    <a:pt x="195" y="36"/>
                  </a:moveTo>
                  <a:lnTo>
                    <a:pt x="195" y="31"/>
                  </a:lnTo>
                  <a:lnTo>
                    <a:pt x="192" y="31"/>
                  </a:lnTo>
                  <a:lnTo>
                    <a:pt x="192" y="38"/>
                  </a:lnTo>
                  <a:lnTo>
                    <a:pt x="195" y="36"/>
                  </a:lnTo>
                  <a:lnTo>
                    <a:pt x="195" y="36"/>
                  </a:lnTo>
                  <a:close/>
                  <a:moveTo>
                    <a:pt x="195" y="19"/>
                  </a:moveTo>
                  <a:lnTo>
                    <a:pt x="192" y="22"/>
                  </a:lnTo>
                  <a:lnTo>
                    <a:pt x="192" y="26"/>
                  </a:lnTo>
                  <a:lnTo>
                    <a:pt x="195" y="24"/>
                  </a:lnTo>
                  <a:lnTo>
                    <a:pt x="195" y="19"/>
                  </a:lnTo>
                  <a:lnTo>
                    <a:pt x="195" y="19"/>
                  </a:lnTo>
                  <a:close/>
                  <a:moveTo>
                    <a:pt x="256" y="164"/>
                  </a:moveTo>
                  <a:lnTo>
                    <a:pt x="256" y="162"/>
                  </a:lnTo>
                  <a:lnTo>
                    <a:pt x="249" y="164"/>
                  </a:lnTo>
                  <a:lnTo>
                    <a:pt x="249" y="167"/>
                  </a:lnTo>
                  <a:lnTo>
                    <a:pt x="256" y="164"/>
                  </a:lnTo>
                  <a:lnTo>
                    <a:pt x="256" y="164"/>
                  </a:lnTo>
                  <a:close/>
                  <a:moveTo>
                    <a:pt x="245" y="169"/>
                  </a:moveTo>
                  <a:lnTo>
                    <a:pt x="245" y="167"/>
                  </a:lnTo>
                  <a:lnTo>
                    <a:pt x="240" y="169"/>
                  </a:lnTo>
                  <a:lnTo>
                    <a:pt x="240" y="171"/>
                  </a:lnTo>
                  <a:lnTo>
                    <a:pt x="245" y="169"/>
                  </a:lnTo>
                  <a:lnTo>
                    <a:pt x="245" y="169"/>
                  </a:lnTo>
                  <a:close/>
                  <a:moveTo>
                    <a:pt x="235" y="176"/>
                  </a:moveTo>
                  <a:lnTo>
                    <a:pt x="235" y="171"/>
                  </a:lnTo>
                  <a:lnTo>
                    <a:pt x="230" y="176"/>
                  </a:lnTo>
                  <a:lnTo>
                    <a:pt x="230" y="179"/>
                  </a:lnTo>
                  <a:lnTo>
                    <a:pt x="235" y="176"/>
                  </a:lnTo>
                  <a:lnTo>
                    <a:pt x="235" y="176"/>
                  </a:lnTo>
                  <a:close/>
                  <a:moveTo>
                    <a:pt x="226" y="181"/>
                  </a:moveTo>
                  <a:lnTo>
                    <a:pt x="226" y="179"/>
                  </a:lnTo>
                  <a:lnTo>
                    <a:pt x="221" y="181"/>
                  </a:lnTo>
                  <a:lnTo>
                    <a:pt x="221" y="183"/>
                  </a:lnTo>
                  <a:lnTo>
                    <a:pt x="226" y="181"/>
                  </a:lnTo>
                  <a:lnTo>
                    <a:pt x="226" y="181"/>
                  </a:lnTo>
                  <a:close/>
                  <a:moveTo>
                    <a:pt x="216" y="186"/>
                  </a:moveTo>
                  <a:lnTo>
                    <a:pt x="216" y="183"/>
                  </a:lnTo>
                  <a:lnTo>
                    <a:pt x="211" y="186"/>
                  </a:lnTo>
                  <a:lnTo>
                    <a:pt x="211" y="190"/>
                  </a:lnTo>
                  <a:lnTo>
                    <a:pt x="216" y="186"/>
                  </a:lnTo>
                  <a:lnTo>
                    <a:pt x="216" y="186"/>
                  </a:lnTo>
                  <a:close/>
                  <a:moveTo>
                    <a:pt x="204" y="193"/>
                  </a:moveTo>
                  <a:lnTo>
                    <a:pt x="204" y="190"/>
                  </a:lnTo>
                  <a:lnTo>
                    <a:pt x="199" y="193"/>
                  </a:lnTo>
                  <a:lnTo>
                    <a:pt x="199" y="195"/>
                  </a:lnTo>
                  <a:lnTo>
                    <a:pt x="204" y="193"/>
                  </a:lnTo>
                  <a:lnTo>
                    <a:pt x="204" y="193"/>
                  </a:lnTo>
                  <a:close/>
                  <a:moveTo>
                    <a:pt x="185" y="205"/>
                  </a:moveTo>
                  <a:lnTo>
                    <a:pt x="185" y="202"/>
                  </a:lnTo>
                  <a:lnTo>
                    <a:pt x="180" y="205"/>
                  </a:lnTo>
                  <a:lnTo>
                    <a:pt x="180" y="207"/>
                  </a:lnTo>
                  <a:lnTo>
                    <a:pt x="185" y="205"/>
                  </a:lnTo>
                  <a:lnTo>
                    <a:pt x="185" y="205"/>
                  </a:lnTo>
                  <a:close/>
                  <a:moveTo>
                    <a:pt x="176" y="209"/>
                  </a:moveTo>
                  <a:lnTo>
                    <a:pt x="176" y="207"/>
                  </a:lnTo>
                  <a:lnTo>
                    <a:pt x="171" y="209"/>
                  </a:lnTo>
                  <a:lnTo>
                    <a:pt x="171" y="212"/>
                  </a:lnTo>
                  <a:lnTo>
                    <a:pt x="176" y="209"/>
                  </a:lnTo>
                  <a:lnTo>
                    <a:pt x="176" y="209"/>
                  </a:lnTo>
                  <a:close/>
                  <a:moveTo>
                    <a:pt x="154" y="221"/>
                  </a:moveTo>
                  <a:lnTo>
                    <a:pt x="154" y="219"/>
                  </a:lnTo>
                  <a:lnTo>
                    <a:pt x="149" y="221"/>
                  </a:lnTo>
                  <a:lnTo>
                    <a:pt x="149" y="224"/>
                  </a:lnTo>
                  <a:lnTo>
                    <a:pt x="154" y="221"/>
                  </a:lnTo>
                  <a:lnTo>
                    <a:pt x="154" y="221"/>
                  </a:lnTo>
                  <a:close/>
                  <a:moveTo>
                    <a:pt x="145" y="229"/>
                  </a:moveTo>
                  <a:lnTo>
                    <a:pt x="145" y="224"/>
                  </a:lnTo>
                  <a:lnTo>
                    <a:pt x="140" y="226"/>
                  </a:lnTo>
                  <a:lnTo>
                    <a:pt x="140" y="231"/>
                  </a:lnTo>
                  <a:lnTo>
                    <a:pt x="145" y="229"/>
                  </a:lnTo>
                  <a:lnTo>
                    <a:pt x="145" y="229"/>
                  </a:lnTo>
                  <a:close/>
                  <a:moveTo>
                    <a:pt x="135" y="233"/>
                  </a:moveTo>
                  <a:lnTo>
                    <a:pt x="135" y="231"/>
                  </a:lnTo>
                  <a:lnTo>
                    <a:pt x="130" y="233"/>
                  </a:lnTo>
                  <a:lnTo>
                    <a:pt x="130" y="236"/>
                  </a:lnTo>
                  <a:lnTo>
                    <a:pt x="135" y="233"/>
                  </a:lnTo>
                  <a:lnTo>
                    <a:pt x="135" y="233"/>
                  </a:lnTo>
                  <a:close/>
                  <a:moveTo>
                    <a:pt x="126" y="238"/>
                  </a:moveTo>
                  <a:lnTo>
                    <a:pt x="126" y="236"/>
                  </a:lnTo>
                  <a:lnTo>
                    <a:pt x="121" y="238"/>
                  </a:lnTo>
                  <a:lnTo>
                    <a:pt x="121" y="243"/>
                  </a:lnTo>
                  <a:lnTo>
                    <a:pt x="126" y="238"/>
                  </a:lnTo>
                  <a:lnTo>
                    <a:pt x="126" y="238"/>
                  </a:lnTo>
                  <a:close/>
                  <a:moveTo>
                    <a:pt x="116" y="245"/>
                  </a:moveTo>
                  <a:lnTo>
                    <a:pt x="116" y="243"/>
                  </a:lnTo>
                  <a:lnTo>
                    <a:pt x="109" y="245"/>
                  </a:lnTo>
                  <a:lnTo>
                    <a:pt x="109" y="248"/>
                  </a:lnTo>
                  <a:lnTo>
                    <a:pt x="116" y="245"/>
                  </a:lnTo>
                  <a:lnTo>
                    <a:pt x="116" y="245"/>
                  </a:lnTo>
                  <a:close/>
                  <a:moveTo>
                    <a:pt x="104" y="250"/>
                  </a:moveTo>
                  <a:lnTo>
                    <a:pt x="104" y="248"/>
                  </a:lnTo>
                  <a:lnTo>
                    <a:pt x="99" y="250"/>
                  </a:lnTo>
                  <a:lnTo>
                    <a:pt x="99" y="252"/>
                  </a:lnTo>
                  <a:lnTo>
                    <a:pt x="104" y="250"/>
                  </a:lnTo>
                  <a:lnTo>
                    <a:pt x="104" y="250"/>
                  </a:lnTo>
                  <a:close/>
                  <a:moveTo>
                    <a:pt x="85" y="262"/>
                  </a:moveTo>
                  <a:lnTo>
                    <a:pt x="85" y="259"/>
                  </a:lnTo>
                  <a:lnTo>
                    <a:pt x="80" y="262"/>
                  </a:lnTo>
                  <a:lnTo>
                    <a:pt x="80" y="264"/>
                  </a:lnTo>
                  <a:lnTo>
                    <a:pt x="85" y="262"/>
                  </a:lnTo>
                  <a:lnTo>
                    <a:pt x="85" y="262"/>
                  </a:lnTo>
                  <a:close/>
                  <a:moveTo>
                    <a:pt x="76" y="269"/>
                  </a:moveTo>
                  <a:lnTo>
                    <a:pt x="76" y="264"/>
                  </a:lnTo>
                  <a:lnTo>
                    <a:pt x="71" y="267"/>
                  </a:lnTo>
                  <a:lnTo>
                    <a:pt x="71" y="271"/>
                  </a:lnTo>
                  <a:lnTo>
                    <a:pt x="76" y="269"/>
                  </a:lnTo>
                  <a:lnTo>
                    <a:pt x="76" y="269"/>
                  </a:lnTo>
                  <a:close/>
                  <a:moveTo>
                    <a:pt x="59" y="276"/>
                  </a:moveTo>
                  <a:lnTo>
                    <a:pt x="59" y="276"/>
                  </a:lnTo>
                  <a:lnTo>
                    <a:pt x="66" y="274"/>
                  </a:lnTo>
                  <a:lnTo>
                    <a:pt x="66" y="271"/>
                  </a:lnTo>
                  <a:lnTo>
                    <a:pt x="61" y="271"/>
                  </a:lnTo>
                  <a:lnTo>
                    <a:pt x="61" y="269"/>
                  </a:lnTo>
                  <a:lnTo>
                    <a:pt x="59" y="271"/>
                  </a:lnTo>
                  <a:lnTo>
                    <a:pt x="59" y="276"/>
                  </a:lnTo>
                  <a:lnTo>
                    <a:pt x="59" y="276"/>
                  </a:lnTo>
                  <a:lnTo>
                    <a:pt x="59" y="276"/>
                  </a:lnTo>
                  <a:close/>
                  <a:moveTo>
                    <a:pt x="54" y="278"/>
                  </a:moveTo>
                  <a:lnTo>
                    <a:pt x="54" y="276"/>
                  </a:lnTo>
                  <a:lnTo>
                    <a:pt x="50" y="278"/>
                  </a:lnTo>
                  <a:lnTo>
                    <a:pt x="50" y="283"/>
                  </a:lnTo>
                  <a:lnTo>
                    <a:pt x="54" y="278"/>
                  </a:lnTo>
                  <a:lnTo>
                    <a:pt x="54" y="278"/>
                  </a:lnTo>
                  <a:close/>
                  <a:moveTo>
                    <a:pt x="45" y="286"/>
                  </a:moveTo>
                  <a:lnTo>
                    <a:pt x="45" y="283"/>
                  </a:lnTo>
                  <a:lnTo>
                    <a:pt x="40" y="286"/>
                  </a:lnTo>
                  <a:lnTo>
                    <a:pt x="40" y="288"/>
                  </a:lnTo>
                  <a:lnTo>
                    <a:pt x="45" y="286"/>
                  </a:lnTo>
                  <a:lnTo>
                    <a:pt x="45" y="286"/>
                  </a:lnTo>
                  <a:close/>
                  <a:moveTo>
                    <a:pt x="35" y="290"/>
                  </a:moveTo>
                  <a:lnTo>
                    <a:pt x="35" y="288"/>
                  </a:lnTo>
                  <a:lnTo>
                    <a:pt x="31" y="290"/>
                  </a:lnTo>
                  <a:lnTo>
                    <a:pt x="31" y="293"/>
                  </a:lnTo>
                  <a:lnTo>
                    <a:pt x="35" y="290"/>
                  </a:lnTo>
                  <a:lnTo>
                    <a:pt x="35" y="290"/>
                  </a:lnTo>
                  <a:close/>
                  <a:moveTo>
                    <a:pt x="26" y="297"/>
                  </a:moveTo>
                  <a:lnTo>
                    <a:pt x="26" y="293"/>
                  </a:lnTo>
                  <a:lnTo>
                    <a:pt x="21" y="297"/>
                  </a:lnTo>
                  <a:lnTo>
                    <a:pt x="21" y="300"/>
                  </a:lnTo>
                  <a:lnTo>
                    <a:pt x="26" y="297"/>
                  </a:lnTo>
                  <a:lnTo>
                    <a:pt x="26" y="297"/>
                  </a:lnTo>
                  <a:close/>
                  <a:moveTo>
                    <a:pt x="14" y="302"/>
                  </a:moveTo>
                  <a:lnTo>
                    <a:pt x="14" y="300"/>
                  </a:lnTo>
                  <a:lnTo>
                    <a:pt x="9" y="302"/>
                  </a:lnTo>
                  <a:lnTo>
                    <a:pt x="9" y="305"/>
                  </a:lnTo>
                  <a:lnTo>
                    <a:pt x="14" y="302"/>
                  </a:lnTo>
                  <a:lnTo>
                    <a:pt x="14" y="302"/>
                  </a:lnTo>
                  <a:close/>
                  <a:moveTo>
                    <a:pt x="4" y="305"/>
                  </a:moveTo>
                  <a:lnTo>
                    <a:pt x="0" y="307"/>
                  </a:lnTo>
                  <a:lnTo>
                    <a:pt x="0" y="312"/>
                  </a:lnTo>
                  <a:lnTo>
                    <a:pt x="4" y="309"/>
                  </a:lnTo>
                  <a:lnTo>
                    <a:pt x="4" y="305"/>
                  </a:lnTo>
                  <a:lnTo>
                    <a:pt x="4" y="305"/>
                  </a:lnTo>
                  <a:close/>
                  <a:moveTo>
                    <a:pt x="254" y="126"/>
                  </a:moveTo>
                  <a:lnTo>
                    <a:pt x="254" y="122"/>
                  </a:lnTo>
                  <a:lnTo>
                    <a:pt x="249" y="126"/>
                  </a:lnTo>
                  <a:lnTo>
                    <a:pt x="249" y="129"/>
                  </a:lnTo>
                  <a:lnTo>
                    <a:pt x="254" y="126"/>
                  </a:lnTo>
                  <a:lnTo>
                    <a:pt x="254" y="126"/>
                  </a:lnTo>
                  <a:close/>
                  <a:moveTo>
                    <a:pt x="245" y="131"/>
                  </a:moveTo>
                  <a:lnTo>
                    <a:pt x="245" y="129"/>
                  </a:lnTo>
                  <a:lnTo>
                    <a:pt x="240" y="131"/>
                  </a:lnTo>
                  <a:lnTo>
                    <a:pt x="240" y="133"/>
                  </a:lnTo>
                  <a:lnTo>
                    <a:pt x="245" y="131"/>
                  </a:lnTo>
                  <a:lnTo>
                    <a:pt x="245" y="131"/>
                  </a:lnTo>
                  <a:close/>
                  <a:moveTo>
                    <a:pt x="235" y="136"/>
                  </a:moveTo>
                  <a:lnTo>
                    <a:pt x="235" y="133"/>
                  </a:lnTo>
                  <a:lnTo>
                    <a:pt x="230" y="136"/>
                  </a:lnTo>
                  <a:lnTo>
                    <a:pt x="230" y="141"/>
                  </a:lnTo>
                  <a:lnTo>
                    <a:pt x="235" y="136"/>
                  </a:lnTo>
                  <a:lnTo>
                    <a:pt x="235" y="136"/>
                  </a:lnTo>
                  <a:close/>
                  <a:moveTo>
                    <a:pt x="226" y="143"/>
                  </a:moveTo>
                  <a:lnTo>
                    <a:pt x="226" y="141"/>
                  </a:lnTo>
                  <a:lnTo>
                    <a:pt x="221" y="143"/>
                  </a:lnTo>
                  <a:lnTo>
                    <a:pt x="221" y="145"/>
                  </a:lnTo>
                  <a:lnTo>
                    <a:pt x="226" y="143"/>
                  </a:lnTo>
                  <a:lnTo>
                    <a:pt x="226" y="143"/>
                  </a:lnTo>
                  <a:close/>
                  <a:moveTo>
                    <a:pt x="216" y="148"/>
                  </a:moveTo>
                  <a:lnTo>
                    <a:pt x="216" y="145"/>
                  </a:lnTo>
                  <a:lnTo>
                    <a:pt x="211" y="148"/>
                  </a:lnTo>
                  <a:lnTo>
                    <a:pt x="211" y="150"/>
                  </a:lnTo>
                  <a:lnTo>
                    <a:pt x="216" y="148"/>
                  </a:lnTo>
                  <a:lnTo>
                    <a:pt x="216" y="148"/>
                  </a:lnTo>
                  <a:close/>
                  <a:moveTo>
                    <a:pt x="204" y="155"/>
                  </a:moveTo>
                  <a:lnTo>
                    <a:pt x="204" y="150"/>
                  </a:lnTo>
                  <a:lnTo>
                    <a:pt x="199" y="155"/>
                  </a:lnTo>
                  <a:lnTo>
                    <a:pt x="199" y="157"/>
                  </a:lnTo>
                  <a:lnTo>
                    <a:pt x="204" y="155"/>
                  </a:lnTo>
                  <a:lnTo>
                    <a:pt x="204" y="155"/>
                  </a:lnTo>
                  <a:close/>
                  <a:moveTo>
                    <a:pt x="195" y="157"/>
                  </a:moveTo>
                  <a:lnTo>
                    <a:pt x="195" y="157"/>
                  </a:lnTo>
                  <a:lnTo>
                    <a:pt x="190" y="160"/>
                  </a:lnTo>
                  <a:lnTo>
                    <a:pt x="190" y="162"/>
                  </a:lnTo>
                  <a:lnTo>
                    <a:pt x="192" y="162"/>
                  </a:lnTo>
                  <a:lnTo>
                    <a:pt x="192" y="164"/>
                  </a:lnTo>
                  <a:lnTo>
                    <a:pt x="195" y="164"/>
                  </a:lnTo>
                  <a:lnTo>
                    <a:pt x="195" y="157"/>
                  </a:lnTo>
                  <a:lnTo>
                    <a:pt x="195" y="157"/>
                  </a:lnTo>
                  <a:lnTo>
                    <a:pt x="195" y="157"/>
                  </a:lnTo>
                  <a:close/>
                  <a:moveTo>
                    <a:pt x="185" y="167"/>
                  </a:moveTo>
                  <a:lnTo>
                    <a:pt x="185" y="162"/>
                  </a:lnTo>
                  <a:lnTo>
                    <a:pt x="180" y="167"/>
                  </a:lnTo>
                  <a:lnTo>
                    <a:pt x="180" y="169"/>
                  </a:lnTo>
                  <a:lnTo>
                    <a:pt x="185" y="167"/>
                  </a:lnTo>
                  <a:lnTo>
                    <a:pt x="185" y="167"/>
                  </a:lnTo>
                  <a:close/>
                  <a:moveTo>
                    <a:pt x="176" y="171"/>
                  </a:moveTo>
                  <a:lnTo>
                    <a:pt x="176" y="169"/>
                  </a:lnTo>
                  <a:lnTo>
                    <a:pt x="171" y="171"/>
                  </a:lnTo>
                  <a:lnTo>
                    <a:pt x="171" y="174"/>
                  </a:lnTo>
                  <a:lnTo>
                    <a:pt x="176" y="171"/>
                  </a:lnTo>
                  <a:lnTo>
                    <a:pt x="176" y="171"/>
                  </a:lnTo>
                  <a:close/>
                  <a:moveTo>
                    <a:pt x="154" y="183"/>
                  </a:moveTo>
                  <a:lnTo>
                    <a:pt x="154" y="181"/>
                  </a:lnTo>
                  <a:lnTo>
                    <a:pt x="149" y="183"/>
                  </a:lnTo>
                  <a:lnTo>
                    <a:pt x="149" y="186"/>
                  </a:lnTo>
                  <a:lnTo>
                    <a:pt x="154" y="183"/>
                  </a:lnTo>
                  <a:lnTo>
                    <a:pt x="154" y="183"/>
                  </a:lnTo>
                  <a:close/>
                  <a:moveTo>
                    <a:pt x="145" y="188"/>
                  </a:moveTo>
                  <a:lnTo>
                    <a:pt x="145" y="186"/>
                  </a:lnTo>
                  <a:lnTo>
                    <a:pt x="140" y="188"/>
                  </a:lnTo>
                  <a:lnTo>
                    <a:pt x="140" y="190"/>
                  </a:lnTo>
                  <a:lnTo>
                    <a:pt x="145" y="188"/>
                  </a:lnTo>
                  <a:lnTo>
                    <a:pt x="145" y="188"/>
                  </a:lnTo>
                  <a:close/>
                  <a:moveTo>
                    <a:pt x="135" y="195"/>
                  </a:moveTo>
                  <a:lnTo>
                    <a:pt x="135" y="193"/>
                  </a:lnTo>
                  <a:lnTo>
                    <a:pt x="130" y="195"/>
                  </a:lnTo>
                  <a:lnTo>
                    <a:pt x="130" y="198"/>
                  </a:lnTo>
                  <a:lnTo>
                    <a:pt x="135" y="195"/>
                  </a:lnTo>
                  <a:lnTo>
                    <a:pt x="135" y="195"/>
                  </a:lnTo>
                  <a:close/>
                  <a:moveTo>
                    <a:pt x="126" y="200"/>
                  </a:moveTo>
                  <a:lnTo>
                    <a:pt x="126" y="198"/>
                  </a:lnTo>
                  <a:lnTo>
                    <a:pt x="121" y="200"/>
                  </a:lnTo>
                  <a:lnTo>
                    <a:pt x="121" y="202"/>
                  </a:lnTo>
                  <a:lnTo>
                    <a:pt x="126" y="200"/>
                  </a:lnTo>
                  <a:lnTo>
                    <a:pt x="126" y="200"/>
                  </a:lnTo>
                  <a:close/>
                  <a:moveTo>
                    <a:pt x="116" y="207"/>
                  </a:moveTo>
                  <a:lnTo>
                    <a:pt x="116" y="202"/>
                  </a:lnTo>
                  <a:lnTo>
                    <a:pt x="109" y="207"/>
                  </a:lnTo>
                  <a:lnTo>
                    <a:pt x="109" y="209"/>
                  </a:lnTo>
                  <a:lnTo>
                    <a:pt x="116" y="207"/>
                  </a:lnTo>
                  <a:lnTo>
                    <a:pt x="116" y="207"/>
                  </a:lnTo>
                  <a:close/>
                  <a:moveTo>
                    <a:pt x="104" y="212"/>
                  </a:moveTo>
                  <a:lnTo>
                    <a:pt x="104" y="209"/>
                  </a:lnTo>
                  <a:lnTo>
                    <a:pt x="99" y="212"/>
                  </a:lnTo>
                  <a:lnTo>
                    <a:pt x="99" y="214"/>
                  </a:lnTo>
                  <a:lnTo>
                    <a:pt x="104" y="212"/>
                  </a:lnTo>
                  <a:lnTo>
                    <a:pt x="104" y="212"/>
                  </a:lnTo>
                  <a:close/>
                  <a:moveTo>
                    <a:pt x="95" y="217"/>
                  </a:moveTo>
                  <a:lnTo>
                    <a:pt x="95" y="214"/>
                  </a:lnTo>
                  <a:lnTo>
                    <a:pt x="90" y="217"/>
                  </a:lnTo>
                  <a:lnTo>
                    <a:pt x="90" y="221"/>
                  </a:lnTo>
                  <a:lnTo>
                    <a:pt x="92" y="219"/>
                  </a:lnTo>
                  <a:lnTo>
                    <a:pt x="92" y="224"/>
                  </a:lnTo>
                  <a:lnTo>
                    <a:pt x="95" y="221"/>
                  </a:lnTo>
                  <a:lnTo>
                    <a:pt x="95" y="217"/>
                  </a:lnTo>
                  <a:lnTo>
                    <a:pt x="95" y="217"/>
                  </a:lnTo>
                  <a:lnTo>
                    <a:pt x="95" y="217"/>
                  </a:lnTo>
                  <a:close/>
                  <a:moveTo>
                    <a:pt x="85" y="224"/>
                  </a:moveTo>
                  <a:lnTo>
                    <a:pt x="85" y="221"/>
                  </a:lnTo>
                  <a:lnTo>
                    <a:pt x="80" y="224"/>
                  </a:lnTo>
                  <a:lnTo>
                    <a:pt x="80" y="226"/>
                  </a:lnTo>
                  <a:lnTo>
                    <a:pt x="85" y="224"/>
                  </a:lnTo>
                  <a:lnTo>
                    <a:pt x="85" y="224"/>
                  </a:lnTo>
                  <a:close/>
                  <a:moveTo>
                    <a:pt x="76" y="229"/>
                  </a:moveTo>
                  <a:lnTo>
                    <a:pt x="76" y="226"/>
                  </a:lnTo>
                  <a:lnTo>
                    <a:pt x="71" y="229"/>
                  </a:lnTo>
                  <a:lnTo>
                    <a:pt x="71" y="231"/>
                  </a:lnTo>
                  <a:lnTo>
                    <a:pt x="76" y="229"/>
                  </a:lnTo>
                  <a:lnTo>
                    <a:pt x="76" y="229"/>
                  </a:lnTo>
                  <a:close/>
                  <a:moveTo>
                    <a:pt x="66" y="236"/>
                  </a:moveTo>
                  <a:lnTo>
                    <a:pt x="66" y="233"/>
                  </a:lnTo>
                  <a:lnTo>
                    <a:pt x="59" y="236"/>
                  </a:lnTo>
                  <a:lnTo>
                    <a:pt x="59" y="236"/>
                  </a:lnTo>
                  <a:lnTo>
                    <a:pt x="59" y="236"/>
                  </a:lnTo>
                  <a:lnTo>
                    <a:pt x="59" y="243"/>
                  </a:lnTo>
                  <a:lnTo>
                    <a:pt x="61" y="240"/>
                  </a:lnTo>
                  <a:lnTo>
                    <a:pt x="61" y="238"/>
                  </a:lnTo>
                  <a:lnTo>
                    <a:pt x="66" y="236"/>
                  </a:lnTo>
                  <a:lnTo>
                    <a:pt x="66" y="236"/>
                  </a:lnTo>
                  <a:close/>
                  <a:moveTo>
                    <a:pt x="54" y="240"/>
                  </a:moveTo>
                  <a:lnTo>
                    <a:pt x="54" y="238"/>
                  </a:lnTo>
                  <a:lnTo>
                    <a:pt x="50" y="240"/>
                  </a:lnTo>
                  <a:lnTo>
                    <a:pt x="50" y="243"/>
                  </a:lnTo>
                  <a:lnTo>
                    <a:pt x="54" y="240"/>
                  </a:lnTo>
                  <a:lnTo>
                    <a:pt x="54" y="240"/>
                  </a:lnTo>
                  <a:close/>
                  <a:moveTo>
                    <a:pt x="45" y="248"/>
                  </a:moveTo>
                  <a:lnTo>
                    <a:pt x="45" y="243"/>
                  </a:lnTo>
                  <a:lnTo>
                    <a:pt x="40" y="248"/>
                  </a:lnTo>
                  <a:lnTo>
                    <a:pt x="40" y="250"/>
                  </a:lnTo>
                  <a:lnTo>
                    <a:pt x="45" y="248"/>
                  </a:lnTo>
                  <a:lnTo>
                    <a:pt x="45" y="248"/>
                  </a:lnTo>
                  <a:close/>
                  <a:moveTo>
                    <a:pt x="35" y="252"/>
                  </a:moveTo>
                  <a:lnTo>
                    <a:pt x="35" y="250"/>
                  </a:lnTo>
                  <a:lnTo>
                    <a:pt x="31" y="252"/>
                  </a:lnTo>
                  <a:lnTo>
                    <a:pt x="31" y="255"/>
                  </a:lnTo>
                  <a:lnTo>
                    <a:pt x="35" y="252"/>
                  </a:lnTo>
                  <a:lnTo>
                    <a:pt x="35" y="252"/>
                  </a:lnTo>
                  <a:close/>
                  <a:moveTo>
                    <a:pt x="26" y="257"/>
                  </a:moveTo>
                  <a:lnTo>
                    <a:pt x="26" y="255"/>
                  </a:lnTo>
                  <a:lnTo>
                    <a:pt x="21" y="257"/>
                  </a:lnTo>
                  <a:lnTo>
                    <a:pt x="21" y="262"/>
                  </a:lnTo>
                  <a:lnTo>
                    <a:pt x="26" y="257"/>
                  </a:lnTo>
                  <a:lnTo>
                    <a:pt x="26" y="257"/>
                  </a:lnTo>
                  <a:close/>
                  <a:moveTo>
                    <a:pt x="14" y="264"/>
                  </a:moveTo>
                  <a:lnTo>
                    <a:pt x="14" y="262"/>
                  </a:lnTo>
                  <a:lnTo>
                    <a:pt x="9" y="264"/>
                  </a:lnTo>
                  <a:lnTo>
                    <a:pt x="9" y="267"/>
                  </a:lnTo>
                  <a:lnTo>
                    <a:pt x="14" y="264"/>
                  </a:lnTo>
                  <a:lnTo>
                    <a:pt x="14" y="264"/>
                  </a:lnTo>
                  <a:close/>
                  <a:moveTo>
                    <a:pt x="4" y="267"/>
                  </a:moveTo>
                  <a:lnTo>
                    <a:pt x="0" y="269"/>
                  </a:lnTo>
                  <a:lnTo>
                    <a:pt x="0" y="274"/>
                  </a:lnTo>
                  <a:lnTo>
                    <a:pt x="4" y="269"/>
                  </a:lnTo>
                  <a:lnTo>
                    <a:pt x="4" y="267"/>
                  </a:lnTo>
                  <a:lnTo>
                    <a:pt x="4" y="267"/>
                  </a:lnTo>
                  <a:close/>
                  <a:moveTo>
                    <a:pt x="254" y="86"/>
                  </a:moveTo>
                  <a:lnTo>
                    <a:pt x="254" y="84"/>
                  </a:lnTo>
                  <a:lnTo>
                    <a:pt x="249" y="86"/>
                  </a:lnTo>
                  <a:lnTo>
                    <a:pt x="249" y="91"/>
                  </a:lnTo>
                  <a:lnTo>
                    <a:pt x="254" y="86"/>
                  </a:lnTo>
                  <a:lnTo>
                    <a:pt x="254" y="86"/>
                  </a:lnTo>
                  <a:close/>
                  <a:moveTo>
                    <a:pt x="245" y="93"/>
                  </a:moveTo>
                  <a:lnTo>
                    <a:pt x="245" y="91"/>
                  </a:lnTo>
                  <a:lnTo>
                    <a:pt x="240" y="93"/>
                  </a:lnTo>
                  <a:lnTo>
                    <a:pt x="240" y="95"/>
                  </a:lnTo>
                  <a:lnTo>
                    <a:pt x="245" y="93"/>
                  </a:lnTo>
                  <a:lnTo>
                    <a:pt x="245" y="93"/>
                  </a:lnTo>
                  <a:close/>
                  <a:moveTo>
                    <a:pt x="235" y="98"/>
                  </a:moveTo>
                  <a:lnTo>
                    <a:pt x="235" y="95"/>
                  </a:lnTo>
                  <a:lnTo>
                    <a:pt x="230" y="98"/>
                  </a:lnTo>
                  <a:lnTo>
                    <a:pt x="230" y="100"/>
                  </a:lnTo>
                  <a:lnTo>
                    <a:pt x="235" y="98"/>
                  </a:lnTo>
                  <a:lnTo>
                    <a:pt x="235" y="98"/>
                  </a:lnTo>
                  <a:close/>
                  <a:moveTo>
                    <a:pt x="226" y="105"/>
                  </a:moveTo>
                  <a:lnTo>
                    <a:pt x="226" y="100"/>
                  </a:lnTo>
                  <a:lnTo>
                    <a:pt x="221" y="105"/>
                  </a:lnTo>
                  <a:lnTo>
                    <a:pt x="221" y="107"/>
                  </a:lnTo>
                  <a:lnTo>
                    <a:pt x="226" y="105"/>
                  </a:lnTo>
                  <a:lnTo>
                    <a:pt x="226" y="105"/>
                  </a:lnTo>
                  <a:close/>
                  <a:moveTo>
                    <a:pt x="216" y="110"/>
                  </a:moveTo>
                  <a:lnTo>
                    <a:pt x="216" y="107"/>
                  </a:lnTo>
                  <a:lnTo>
                    <a:pt x="211" y="110"/>
                  </a:lnTo>
                  <a:lnTo>
                    <a:pt x="211" y="112"/>
                  </a:lnTo>
                  <a:lnTo>
                    <a:pt x="216" y="110"/>
                  </a:lnTo>
                  <a:lnTo>
                    <a:pt x="216" y="110"/>
                  </a:lnTo>
                  <a:close/>
                  <a:moveTo>
                    <a:pt x="204" y="117"/>
                  </a:moveTo>
                  <a:lnTo>
                    <a:pt x="204" y="112"/>
                  </a:lnTo>
                  <a:lnTo>
                    <a:pt x="199" y="114"/>
                  </a:lnTo>
                  <a:lnTo>
                    <a:pt x="199" y="119"/>
                  </a:lnTo>
                  <a:lnTo>
                    <a:pt x="204" y="117"/>
                  </a:lnTo>
                  <a:lnTo>
                    <a:pt x="204" y="117"/>
                  </a:lnTo>
                  <a:close/>
                  <a:moveTo>
                    <a:pt x="195" y="122"/>
                  </a:moveTo>
                  <a:lnTo>
                    <a:pt x="195" y="119"/>
                  </a:lnTo>
                  <a:lnTo>
                    <a:pt x="190" y="122"/>
                  </a:lnTo>
                  <a:lnTo>
                    <a:pt x="190" y="124"/>
                  </a:lnTo>
                  <a:lnTo>
                    <a:pt x="195" y="122"/>
                  </a:lnTo>
                  <a:lnTo>
                    <a:pt x="195" y="122"/>
                  </a:lnTo>
                  <a:close/>
                  <a:moveTo>
                    <a:pt x="195" y="129"/>
                  </a:moveTo>
                  <a:lnTo>
                    <a:pt x="192" y="131"/>
                  </a:lnTo>
                  <a:lnTo>
                    <a:pt x="192" y="124"/>
                  </a:lnTo>
                  <a:lnTo>
                    <a:pt x="195" y="124"/>
                  </a:lnTo>
                  <a:lnTo>
                    <a:pt x="195" y="129"/>
                  </a:lnTo>
                  <a:lnTo>
                    <a:pt x="195" y="129"/>
                  </a:lnTo>
                  <a:close/>
                  <a:moveTo>
                    <a:pt x="195" y="117"/>
                  </a:moveTo>
                  <a:lnTo>
                    <a:pt x="192" y="119"/>
                  </a:lnTo>
                  <a:lnTo>
                    <a:pt x="192" y="112"/>
                  </a:lnTo>
                  <a:lnTo>
                    <a:pt x="195" y="112"/>
                  </a:lnTo>
                  <a:lnTo>
                    <a:pt x="195" y="117"/>
                  </a:lnTo>
                  <a:lnTo>
                    <a:pt x="195" y="117"/>
                  </a:lnTo>
                  <a:close/>
                  <a:moveTo>
                    <a:pt x="185" y="126"/>
                  </a:moveTo>
                  <a:lnTo>
                    <a:pt x="185" y="124"/>
                  </a:lnTo>
                  <a:lnTo>
                    <a:pt x="180" y="126"/>
                  </a:lnTo>
                  <a:lnTo>
                    <a:pt x="180" y="131"/>
                  </a:lnTo>
                  <a:lnTo>
                    <a:pt x="185" y="126"/>
                  </a:lnTo>
                  <a:lnTo>
                    <a:pt x="185" y="126"/>
                  </a:lnTo>
                  <a:close/>
                  <a:moveTo>
                    <a:pt x="176" y="133"/>
                  </a:moveTo>
                  <a:lnTo>
                    <a:pt x="176" y="131"/>
                  </a:lnTo>
                  <a:lnTo>
                    <a:pt x="171" y="133"/>
                  </a:lnTo>
                  <a:lnTo>
                    <a:pt x="171" y="136"/>
                  </a:lnTo>
                  <a:lnTo>
                    <a:pt x="176" y="133"/>
                  </a:lnTo>
                  <a:lnTo>
                    <a:pt x="176" y="133"/>
                  </a:lnTo>
                  <a:close/>
                  <a:moveTo>
                    <a:pt x="166" y="138"/>
                  </a:moveTo>
                  <a:lnTo>
                    <a:pt x="159" y="141"/>
                  </a:lnTo>
                  <a:lnTo>
                    <a:pt x="159" y="138"/>
                  </a:lnTo>
                  <a:lnTo>
                    <a:pt x="166" y="136"/>
                  </a:lnTo>
                  <a:lnTo>
                    <a:pt x="166" y="138"/>
                  </a:lnTo>
                  <a:lnTo>
                    <a:pt x="166" y="138"/>
                  </a:lnTo>
                  <a:close/>
                  <a:moveTo>
                    <a:pt x="154" y="145"/>
                  </a:moveTo>
                  <a:lnTo>
                    <a:pt x="154" y="141"/>
                  </a:lnTo>
                  <a:lnTo>
                    <a:pt x="149" y="145"/>
                  </a:lnTo>
                  <a:lnTo>
                    <a:pt x="149" y="148"/>
                  </a:lnTo>
                  <a:lnTo>
                    <a:pt x="154" y="145"/>
                  </a:lnTo>
                  <a:lnTo>
                    <a:pt x="154" y="145"/>
                  </a:lnTo>
                  <a:close/>
                  <a:moveTo>
                    <a:pt x="145" y="150"/>
                  </a:moveTo>
                  <a:lnTo>
                    <a:pt x="145" y="148"/>
                  </a:lnTo>
                  <a:lnTo>
                    <a:pt x="140" y="150"/>
                  </a:lnTo>
                  <a:lnTo>
                    <a:pt x="140" y="152"/>
                  </a:lnTo>
                  <a:lnTo>
                    <a:pt x="145" y="150"/>
                  </a:lnTo>
                  <a:lnTo>
                    <a:pt x="145" y="150"/>
                  </a:lnTo>
                  <a:close/>
                  <a:moveTo>
                    <a:pt x="135" y="157"/>
                  </a:moveTo>
                  <a:lnTo>
                    <a:pt x="135" y="152"/>
                  </a:lnTo>
                  <a:lnTo>
                    <a:pt x="130" y="157"/>
                  </a:lnTo>
                  <a:lnTo>
                    <a:pt x="130" y="160"/>
                  </a:lnTo>
                  <a:lnTo>
                    <a:pt x="135" y="157"/>
                  </a:lnTo>
                  <a:lnTo>
                    <a:pt x="135" y="157"/>
                  </a:lnTo>
                  <a:close/>
                  <a:moveTo>
                    <a:pt x="126" y="162"/>
                  </a:moveTo>
                  <a:lnTo>
                    <a:pt x="126" y="160"/>
                  </a:lnTo>
                  <a:lnTo>
                    <a:pt x="121" y="162"/>
                  </a:lnTo>
                  <a:lnTo>
                    <a:pt x="121" y="164"/>
                  </a:lnTo>
                  <a:lnTo>
                    <a:pt x="126" y="162"/>
                  </a:lnTo>
                  <a:lnTo>
                    <a:pt x="126" y="162"/>
                  </a:lnTo>
                  <a:close/>
                  <a:moveTo>
                    <a:pt x="114" y="167"/>
                  </a:moveTo>
                  <a:lnTo>
                    <a:pt x="114" y="164"/>
                  </a:lnTo>
                  <a:lnTo>
                    <a:pt x="109" y="167"/>
                  </a:lnTo>
                  <a:lnTo>
                    <a:pt x="109" y="171"/>
                  </a:lnTo>
                  <a:lnTo>
                    <a:pt x="114" y="167"/>
                  </a:lnTo>
                  <a:lnTo>
                    <a:pt x="114" y="167"/>
                  </a:lnTo>
                  <a:close/>
                  <a:moveTo>
                    <a:pt x="104" y="174"/>
                  </a:moveTo>
                  <a:lnTo>
                    <a:pt x="104" y="171"/>
                  </a:lnTo>
                  <a:lnTo>
                    <a:pt x="99" y="174"/>
                  </a:lnTo>
                  <a:lnTo>
                    <a:pt x="99" y="176"/>
                  </a:lnTo>
                  <a:lnTo>
                    <a:pt x="104" y="174"/>
                  </a:lnTo>
                  <a:lnTo>
                    <a:pt x="104" y="174"/>
                  </a:lnTo>
                  <a:close/>
                  <a:moveTo>
                    <a:pt x="95" y="179"/>
                  </a:moveTo>
                  <a:lnTo>
                    <a:pt x="95" y="176"/>
                  </a:lnTo>
                  <a:lnTo>
                    <a:pt x="90" y="179"/>
                  </a:lnTo>
                  <a:lnTo>
                    <a:pt x="90" y="181"/>
                  </a:lnTo>
                  <a:lnTo>
                    <a:pt x="95" y="179"/>
                  </a:lnTo>
                  <a:lnTo>
                    <a:pt x="95" y="179"/>
                  </a:lnTo>
                  <a:close/>
                  <a:moveTo>
                    <a:pt x="95" y="186"/>
                  </a:moveTo>
                  <a:lnTo>
                    <a:pt x="92" y="188"/>
                  </a:lnTo>
                  <a:lnTo>
                    <a:pt x="92" y="181"/>
                  </a:lnTo>
                  <a:lnTo>
                    <a:pt x="95" y="181"/>
                  </a:lnTo>
                  <a:lnTo>
                    <a:pt x="95" y="186"/>
                  </a:lnTo>
                  <a:lnTo>
                    <a:pt x="95" y="186"/>
                  </a:lnTo>
                  <a:close/>
                  <a:moveTo>
                    <a:pt x="95" y="174"/>
                  </a:moveTo>
                  <a:lnTo>
                    <a:pt x="92" y="176"/>
                  </a:lnTo>
                  <a:lnTo>
                    <a:pt x="92" y="171"/>
                  </a:lnTo>
                  <a:lnTo>
                    <a:pt x="95" y="169"/>
                  </a:lnTo>
                  <a:lnTo>
                    <a:pt x="95" y="174"/>
                  </a:lnTo>
                  <a:lnTo>
                    <a:pt x="95" y="174"/>
                  </a:lnTo>
                  <a:close/>
                  <a:moveTo>
                    <a:pt x="85" y="186"/>
                  </a:moveTo>
                  <a:lnTo>
                    <a:pt x="85" y="181"/>
                  </a:lnTo>
                  <a:lnTo>
                    <a:pt x="80" y="186"/>
                  </a:lnTo>
                  <a:lnTo>
                    <a:pt x="80" y="188"/>
                  </a:lnTo>
                  <a:lnTo>
                    <a:pt x="85" y="186"/>
                  </a:lnTo>
                  <a:lnTo>
                    <a:pt x="85" y="186"/>
                  </a:lnTo>
                  <a:close/>
                  <a:moveTo>
                    <a:pt x="76" y="190"/>
                  </a:moveTo>
                  <a:lnTo>
                    <a:pt x="76" y="188"/>
                  </a:lnTo>
                  <a:lnTo>
                    <a:pt x="71" y="190"/>
                  </a:lnTo>
                  <a:lnTo>
                    <a:pt x="71" y="193"/>
                  </a:lnTo>
                  <a:lnTo>
                    <a:pt x="76" y="190"/>
                  </a:lnTo>
                  <a:lnTo>
                    <a:pt x="76" y="190"/>
                  </a:lnTo>
                  <a:close/>
                  <a:moveTo>
                    <a:pt x="64" y="198"/>
                  </a:moveTo>
                  <a:lnTo>
                    <a:pt x="64" y="193"/>
                  </a:lnTo>
                  <a:lnTo>
                    <a:pt x="59" y="195"/>
                  </a:lnTo>
                  <a:lnTo>
                    <a:pt x="59" y="200"/>
                  </a:lnTo>
                  <a:lnTo>
                    <a:pt x="64" y="198"/>
                  </a:lnTo>
                  <a:lnTo>
                    <a:pt x="64" y="198"/>
                  </a:lnTo>
                  <a:close/>
                  <a:moveTo>
                    <a:pt x="61" y="195"/>
                  </a:moveTo>
                  <a:lnTo>
                    <a:pt x="59" y="195"/>
                  </a:lnTo>
                  <a:lnTo>
                    <a:pt x="59" y="190"/>
                  </a:lnTo>
                  <a:lnTo>
                    <a:pt x="61" y="188"/>
                  </a:lnTo>
                  <a:lnTo>
                    <a:pt x="61" y="195"/>
                  </a:lnTo>
                  <a:lnTo>
                    <a:pt x="61" y="195"/>
                  </a:lnTo>
                  <a:close/>
                  <a:moveTo>
                    <a:pt x="54" y="202"/>
                  </a:moveTo>
                  <a:lnTo>
                    <a:pt x="54" y="200"/>
                  </a:lnTo>
                  <a:lnTo>
                    <a:pt x="50" y="202"/>
                  </a:lnTo>
                  <a:lnTo>
                    <a:pt x="50" y="205"/>
                  </a:lnTo>
                  <a:lnTo>
                    <a:pt x="54" y="202"/>
                  </a:lnTo>
                  <a:lnTo>
                    <a:pt x="54" y="202"/>
                  </a:lnTo>
                  <a:close/>
                  <a:moveTo>
                    <a:pt x="45" y="207"/>
                  </a:moveTo>
                  <a:lnTo>
                    <a:pt x="45" y="205"/>
                  </a:lnTo>
                  <a:lnTo>
                    <a:pt x="40" y="207"/>
                  </a:lnTo>
                  <a:lnTo>
                    <a:pt x="40" y="212"/>
                  </a:lnTo>
                  <a:lnTo>
                    <a:pt x="45" y="207"/>
                  </a:lnTo>
                  <a:lnTo>
                    <a:pt x="45" y="207"/>
                  </a:lnTo>
                  <a:close/>
                  <a:moveTo>
                    <a:pt x="35" y="214"/>
                  </a:moveTo>
                  <a:lnTo>
                    <a:pt x="35" y="212"/>
                  </a:lnTo>
                  <a:lnTo>
                    <a:pt x="31" y="214"/>
                  </a:lnTo>
                  <a:lnTo>
                    <a:pt x="31" y="217"/>
                  </a:lnTo>
                  <a:lnTo>
                    <a:pt x="35" y="214"/>
                  </a:lnTo>
                  <a:lnTo>
                    <a:pt x="35" y="214"/>
                  </a:lnTo>
                  <a:close/>
                  <a:moveTo>
                    <a:pt x="26" y="219"/>
                  </a:moveTo>
                  <a:lnTo>
                    <a:pt x="26" y="217"/>
                  </a:lnTo>
                  <a:lnTo>
                    <a:pt x="19" y="219"/>
                  </a:lnTo>
                  <a:lnTo>
                    <a:pt x="19" y="221"/>
                  </a:lnTo>
                  <a:lnTo>
                    <a:pt x="26" y="219"/>
                  </a:lnTo>
                  <a:lnTo>
                    <a:pt x="26" y="219"/>
                  </a:lnTo>
                  <a:close/>
                  <a:moveTo>
                    <a:pt x="14" y="226"/>
                  </a:moveTo>
                  <a:lnTo>
                    <a:pt x="14" y="221"/>
                  </a:lnTo>
                  <a:lnTo>
                    <a:pt x="9" y="226"/>
                  </a:lnTo>
                  <a:lnTo>
                    <a:pt x="9" y="229"/>
                  </a:lnTo>
                  <a:lnTo>
                    <a:pt x="14" y="226"/>
                  </a:lnTo>
                  <a:lnTo>
                    <a:pt x="14" y="226"/>
                  </a:lnTo>
                  <a:close/>
                  <a:moveTo>
                    <a:pt x="4" y="229"/>
                  </a:moveTo>
                  <a:lnTo>
                    <a:pt x="0" y="231"/>
                  </a:lnTo>
                  <a:lnTo>
                    <a:pt x="0" y="233"/>
                  </a:lnTo>
                  <a:lnTo>
                    <a:pt x="4" y="231"/>
                  </a:lnTo>
                  <a:lnTo>
                    <a:pt x="4" y="229"/>
                  </a:lnTo>
                  <a:lnTo>
                    <a:pt x="4" y="229"/>
                  </a:lnTo>
                  <a:close/>
                  <a:moveTo>
                    <a:pt x="254" y="48"/>
                  </a:moveTo>
                  <a:lnTo>
                    <a:pt x="254" y="45"/>
                  </a:lnTo>
                  <a:lnTo>
                    <a:pt x="249" y="48"/>
                  </a:lnTo>
                  <a:lnTo>
                    <a:pt x="249" y="50"/>
                  </a:lnTo>
                  <a:lnTo>
                    <a:pt x="254" y="48"/>
                  </a:lnTo>
                  <a:lnTo>
                    <a:pt x="254" y="48"/>
                  </a:lnTo>
                  <a:close/>
                  <a:moveTo>
                    <a:pt x="245" y="55"/>
                  </a:moveTo>
                  <a:lnTo>
                    <a:pt x="245" y="50"/>
                  </a:lnTo>
                  <a:lnTo>
                    <a:pt x="240" y="55"/>
                  </a:lnTo>
                  <a:lnTo>
                    <a:pt x="240" y="57"/>
                  </a:lnTo>
                  <a:lnTo>
                    <a:pt x="245" y="55"/>
                  </a:lnTo>
                  <a:lnTo>
                    <a:pt x="245" y="55"/>
                  </a:lnTo>
                  <a:close/>
                  <a:moveTo>
                    <a:pt x="235" y="60"/>
                  </a:moveTo>
                  <a:lnTo>
                    <a:pt x="235" y="57"/>
                  </a:lnTo>
                  <a:lnTo>
                    <a:pt x="230" y="60"/>
                  </a:lnTo>
                  <a:lnTo>
                    <a:pt x="230" y="62"/>
                  </a:lnTo>
                  <a:lnTo>
                    <a:pt x="235" y="60"/>
                  </a:lnTo>
                  <a:lnTo>
                    <a:pt x="235" y="60"/>
                  </a:lnTo>
                  <a:close/>
                  <a:moveTo>
                    <a:pt x="226" y="64"/>
                  </a:moveTo>
                  <a:lnTo>
                    <a:pt x="226" y="62"/>
                  </a:lnTo>
                  <a:lnTo>
                    <a:pt x="221" y="64"/>
                  </a:lnTo>
                  <a:lnTo>
                    <a:pt x="221" y="69"/>
                  </a:lnTo>
                  <a:lnTo>
                    <a:pt x="226" y="64"/>
                  </a:lnTo>
                  <a:lnTo>
                    <a:pt x="226" y="64"/>
                  </a:lnTo>
                  <a:close/>
                  <a:moveTo>
                    <a:pt x="216" y="72"/>
                  </a:moveTo>
                  <a:lnTo>
                    <a:pt x="216" y="69"/>
                  </a:lnTo>
                  <a:lnTo>
                    <a:pt x="209" y="72"/>
                  </a:lnTo>
                  <a:lnTo>
                    <a:pt x="209" y="74"/>
                  </a:lnTo>
                  <a:lnTo>
                    <a:pt x="216" y="72"/>
                  </a:lnTo>
                  <a:lnTo>
                    <a:pt x="216" y="72"/>
                  </a:lnTo>
                  <a:close/>
                  <a:moveTo>
                    <a:pt x="204" y="76"/>
                  </a:moveTo>
                  <a:lnTo>
                    <a:pt x="204" y="74"/>
                  </a:lnTo>
                  <a:lnTo>
                    <a:pt x="199" y="76"/>
                  </a:lnTo>
                  <a:lnTo>
                    <a:pt x="199" y="79"/>
                  </a:lnTo>
                  <a:lnTo>
                    <a:pt x="204" y="76"/>
                  </a:lnTo>
                  <a:lnTo>
                    <a:pt x="204" y="76"/>
                  </a:lnTo>
                  <a:close/>
                  <a:moveTo>
                    <a:pt x="192" y="81"/>
                  </a:moveTo>
                  <a:lnTo>
                    <a:pt x="190" y="84"/>
                  </a:lnTo>
                  <a:lnTo>
                    <a:pt x="190" y="86"/>
                  </a:lnTo>
                  <a:lnTo>
                    <a:pt x="192" y="84"/>
                  </a:lnTo>
                  <a:lnTo>
                    <a:pt x="195" y="84"/>
                  </a:lnTo>
                  <a:lnTo>
                    <a:pt x="195" y="84"/>
                  </a:lnTo>
                  <a:lnTo>
                    <a:pt x="195" y="76"/>
                  </a:lnTo>
                  <a:lnTo>
                    <a:pt x="192" y="79"/>
                  </a:lnTo>
                  <a:lnTo>
                    <a:pt x="192" y="81"/>
                  </a:lnTo>
                  <a:lnTo>
                    <a:pt x="192" y="81"/>
                  </a:lnTo>
                  <a:close/>
                  <a:moveTo>
                    <a:pt x="185" y="88"/>
                  </a:moveTo>
                  <a:lnTo>
                    <a:pt x="185" y="86"/>
                  </a:lnTo>
                  <a:lnTo>
                    <a:pt x="180" y="88"/>
                  </a:lnTo>
                  <a:lnTo>
                    <a:pt x="180" y="91"/>
                  </a:lnTo>
                  <a:lnTo>
                    <a:pt x="185" y="88"/>
                  </a:lnTo>
                  <a:lnTo>
                    <a:pt x="185" y="88"/>
                  </a:lnTo>
                  <a:close/>
                  <a:moveTo>
                    <a:pt x="176" y="95"/>
                  </a:moveTo>
                  <a:lnTo>
                    <a:pt x="176" y="91"/>
                  </a:lnTo>
                  <a:lnTo>
                    <a:pt x="171" y="95"/>
                  </a:lnTo>
                  <a:lnTo>
                    <a:pt x="171" y="98"/>
                  </a:lnTo>
                  <a:lnTo>
                    <a:pt x="176" y="95"/>
                  </a:lnTo>
                  <a:lnTo>
                    <a:pt x="176" y="95"/>
                  </a:lnTo>
                  <a:close/>
                  <a:moveTo>
                    <a:pt x="164" y="98"/>
                  </a:moveTo>
                  <a:lnTo>
                    <a:pt x="161" y="100"/>
                  </a:lnTo>
                  <a:lnTo>
                    <a:pt x="161" y="95"/>
                  </a:lnTo>
                  <a:lnTo>
                    <a:pt x="159" y="98"/>
                  </a:lnTo>
                  <a:lnTo>
                    <a:pt x="159" y="103"/>
                  </a:lnTo>
                  <a:lnTo>
                    <a:pt x="159" y="103"/>
                  </a:lnTo>
                  <a:lnTo>
                    <a:pt x="161" y="103"/>
                  </a:lnTo>
                  <a:lnTo>
                    <a:pt x="164" y="100"/>
                  </a:lnTo>
                  <a:lnTo>
                    <a:pt x="164" y="98"/>
                  </a:lnTo>
                  <a:lnTo>
                    <a:pt x="164" y="98"/>
                  </a:lnTo>
                  <a:close/>
                  <a:moveTo>
                    <a:pt x="154" y="105"/>
                  </a:moveTo>
                  <a:lnTo>
                    <a:pt x="154" y="103"/>
                  </a:lnTo>
                  <a:lnTo>
                    <a:pt x="149" y="105"/>
                  </a:lnTo>
                  <a:lnTo>
                    <a:pt x="149" y="110"/>
                  </a:lnTo>
                  <a:lnTo>
                    <a:pt x="154" y="105"/>
                  </a:lnTo>
                  <a:lnTo>
                    <a:pt x="154" y="105"/>
                  </a:lnTo>
                  <a:close/>
                  <a:moveTo>
                    <a:pt x="145" y="112"/>
                  </a:moveTo>
                  <a:lnTo>
                    <a:pt x="145" y="110"/>
                  </a:lnTo>
                  <a:lnTo>
                    <a:pt x="140" y="112"/>
                  </a:lnTo>
                  <a:lnTo>
                    <a:pt x="140" y="114"/>
                  </a:lnTo>
                  <a:lnTo>
                    <a:pt x="145" y="112"/>
                  </a:lnTo>
                  <a:lnTo>
                    <a:pt x="145" y="112"/>
                  </a:lnTo>
                  <a:close/>
                  <a:moveTo>
                    <a:pt x="135" y="117"/>
                  </a:moveTo>
                  <a:lnTo>
                    <a:pt x="135" y="114"/>
                  </a:lnTo>
                  <a:lnTo>
                    <a:pt x="130" y="117"/>
                  </a:lnTo>
                  <a:lnTo>
                    <a:pt x="130" y="122"/>
                  </a:lnTo>
                  <a:lnTo>
                    <a:pt x="135" y="117"/>
                  </a:lnTo>
                  <a:lnTo>
                    <a:pt x="135" y="117"/>
                  </a:lnTo>
                  <a:close/>
                  <a:moveTo>
                    <a:pt x="126" y="124"/>
                  </a:moveTo>
                  <a:lnTo>
                    <a:pt x="126" y="122"/>
                  </a:lnTo>
                  <a:lnTo>
                    <a:pt x="121" y="124"/>
                  </a:lnTo>
                  <a:lnTo>
                    <a:pt x="121" y="126"/>
                  </a:lnTo>
                  <a:lnTo>
                    <a:pt x="126" y="124"/>
                  </a:lnTo>
                  <a:lnTo>
                    <a:pt x="126" y="124"/>
                  </a:lnTo>
                  <a:close/>
                  <a:moveTo>
                    <a:pt x="114" y="129"/>
                  </a:moveTo>
                  <a:lnTo>
                    <a:pt x="114" y="126"/>
                  </a:lnTo>
                  <a:lnTo>
                    <a:pt x="109" y="129"/>
                  </a:lnTo>
                  <a:lnTo>
                    <a:pt x="109" y="131"/>
                  </a:lnTo>
                  <a:lnTo>
                    <a:pt x="114" y="129"/>
                  </a:lnTo>
                  <a:lnTo>
                    <a:pt x="114" y="129"/>
                  </a:lnTo>
                  <a:close/>
                  <a:moveTo>
                    <a:pt x="104" y="136"/>
                  </a:moveTo>
                  <a:lnTo>
                    <a:pt x="104" y="131"/>
                  </a:lnTo>
                  <a:lnTo>
                    <a:pt x="99" y="136"/>
                  </a:lnTo>
                  <a:lnTo>
                    <a:pt x="99" y="138"/>
                  </a:lnTo>
                  <a:lnTo>
                    <a:pt x="104" y="136"/>
                  </a:lnTo>
                  <a:lnTo>
                    <a:pt x="104" y="136"/>
                  </a:lnTo>
                  <a:close/>
                  <a:moveTo>
                    <a:pt x="92" y="138"/>
                  </a:moveTo>
                  <a:lnTo>
                    <a:pt x="90" y="141"/>
                  </a:lnTo>
                  <a:lnTo>
                    <a:pt x="90" y="143"/>
                  </a:lnTo>
                  <a:lnTo>
                    <a:pt x="92" y="143"/>
                  </a:lnTo>
                  <a:lnTo>
                    <a:pt x="95" y="141"/>
                  </a:lnTo>
                  <a:lnTo>
                    <a:pt x="95" y="141"/>
                  </a:lnTo>
                  <a:lnTo>
                    <a:pt x="95" y="136"/>
                  </a:lnTo>
                  <a:lnTo>
                    <a:pt x="92" y="136"/>
                  </a:lnTo>
                  <a:lnTo>
                    <a:pt x="92" y="138"/>
                  </a:lnTo>
                  <a:lnTo>
                    <a:pt x="92" y="138"/>
                  </a:lnTo>
                  <a:close/>
                  <a:moveTo>
                    <a:pt x="85" y="145"/>
                  </a:moveTo>
                  <a:lnTo>
                    <a:pt x="85" y="143"/>
                  </a:lnTo>
                  <a:lnTo>
                    <a:pt x="80" y="148"/>
                  </a:lnTo>
                  <a:lnTo>
                    <a:pt x="80" y="150"/>
                  </a:lnTo>
                  <a:lnTo>
                    <a:pt x="85" y="145"/>
                  </a:lnTo>
                  <a:lnTo>
                    <a:pt x="85" y="145"/>
                  </a:lnTo>
                  <a:close/>
                  <a:moveTo>
                    <a:pt x="76" y="152"/>
                  </a:moveTo>
                  <a:lnTo>
                    <a:pt x="76" y="150"/>
                  </a:lnTo>
                  <a:lnTo>
                    <a:pt x="71" y="152"/>
                  </a:lnTo>
                  <a:lnTo>
                    <a:pt x="71" y="155"/>
                  </a:lnTo>
                  <a:lnTo>
                    <a:pt x="76" y="152"/>
                  </a:lnTo>
                  <a:lnTo>
                    <a:pt x="76" y="152"/>
                  </a:lnTo>
                  <a:close/>
                  <a:moveTo>
                    <a:pt x="64" y="155"/>
                  </a:moveTo>
                  <a:lnTo>
                    <a:pt x="61" y="157"/>
                  </a:lnTo>
                  <a:lnTo>
                    <a:pt x="61" y="155"/>
                  </a:lnTo>
                  <a:lnTo>
                    <a:pt x="59" y="155"/>
                  </a:lnTo>
                  <a:lnTo>
                    <a:pt x="59" y="162"/>
                  </a:lnTo>
                  <a:lnTo>
                    <a:pt x="59" y="162"/>
                  </a:lnTo>
                  <a:lnTo>
                    <a:pt x="61" y="160"/>
                  </a:lnTo>
                  <a:lnTo>
                    <a:pt x="64" y="157"/>
                  </a:lnTo>
                  <a:lnTo>
                    <a:pt x="64" y="155"/>
                  </a:lnTo>
                  <a:lnTo>
                    <a:pt x="64" y="155"/>
                  </a:lnTo>
                  <a:close/>
                  <a:moveTo>
                    <a:pt x="54" y="164"/>
                  </a:moveTo>
                  <a:lnTo>
                    <a:pt x="54" y="162"/>
                  </a:lnTo>
                  <a:lnTo>
                    <a:pt x="50" y="164"/>
                  </a:lnTo>
                  <a:lnTo>
                    <a:pt x="50" y="167"/>
                  </a:lnTo>
                  <a:lnTo>
                    <a:pt x="54" y="164"/>
                  </a:lnTo>
                  <a:lnTo>
                    <a:pt x="54" y="164"/>
                  </a:lnTo>
                  <a:close/>
                  <a:moveTo>
                    <a:pt x="45" y="169"/>
                  </a:moveTo>
                  <a:lnTo>
                    <a:pt x="45" y="167"/>
                  </a:lnTo>
                  <a:lnTo>
                    <a:pt x="40" y="169"/>
                  </a:lnTo>
                  <a:lnTo>
                    <a:pt x="40" y="171"/>
                  </a:lnTo>
                  <a:lnTo>
                    <a:pt x="45" y="169"/>
                  </a:lnTo>
                  <a:lnTo>
                    <a:pt x="45" y="169"/>
                  </a:lnTo>
                  <a:close/>
                  <a:moveTo>
                    <a:pt x="35" y="176"/>
                  </a:moveTo>
                  <a:lnTo>
                    <a:pt x="35" y="171"/>
                  </a:lnTo>
                  <a:lnTo>
                    <a:pt x="31" y="176"/>
                  </a:lnTo>
                  <a:lnTo>
                    <a:pt x="31" y="179"/>
                  </a:lnTo>
                  <a:lnTo>
                    <a:pt x="35" y="176"/>
                  </a:lnTo>
                  <a:lnTo>
                    <a:pt x="35" y="176"/>
                  </a:lnTo>
                  <a:close/>
                  <a:moveTo>
                    <a:pt x="26" y="181"/>
                  </a:moveTo>
                  <a:lnTo>
                    <a:pt x="26" y="179"/>
                  </a:lnTo>
                  <a:lnTo>
                    <a:pt x="19" y="181"/>
                  </a:lnTo>
                  <a:lnTo>
                    <a:pt x="19" y="183"/>
                  </a:lnTo>
                  <a:lnTo>
                    <a:pt x="26" y="181"/>
                  </a:lnTo>
                  <a:lnTo>
                    <a:pt x="26" y="181"/>
                  </a:lnTo>
                  <a:close/>
                  <a:moveTo>
                    <a:pt x="14" y="186"/>
                  </a:moveTo>
                  <a:lnTo>
                    <a:pt x="14" y="183"/>
                  </a:lnTo>
                  <a:lnTo>
                    <a:pt x="9" y="186"/>
                  </a:lnTo>
                  <a:lnTo>
                    <a:pt x="9" y="190"/>
                  </a:lnTo>
                  <a:lnTo>
                    <a:pt x="14" y="186"/>
                  </a:lnTo>
                  <a:lnTo>
                    <a:pt x="14" y="186"/>
                  </a:lnTo>
                  <a:close/>
                  <a:moveTo>
                    <a:pt x="4" y="190"/>
                  </a:moveTo>
                  <a:lnTo>
                    <a:pt x="0" y="193"/>
                  </a:lnTo>
                  <a:lnTo>
                    <a:pt x="0" y="195"/>
                  </a:lnTo>
                  <a:lnTo>
                    <a:pt x="4" y="193"/>
                  </a:lnTo>
                  <a:lnTo>
                    <a:pt x="4" y="190"/>
                  </a:lnTo>
                  <a:lnTo>
                    <a:pt x="4" y="190"/>
                  </a:lnTo>
                  <a:close/>
                  <a:moveTo>
                    <a:pt x="254" y="10"/>
                  </a:moveTo>
                  <a:lnTo>
                    <a:pt x="254" y="7"/>
                  </a:lnTo>
                  <a:lnTo>
                    <a:pt x="249" y="10"/>
                  </a:lnTo>
                  <a:lnTo>
                    <a:pt x="249" y="12"/>
                  </a:lnTo>
                  <a:lnTo>
                    <a:pt x="254" y="10"/>
                  </a:lnTo>
                  <a:lnTo>
                    <a:pt x="254" y="10"/>
                  </a:lnTo>
                  <a:close/>
                  <a:moveTo>
                    <a:pt x="245" y="15"/>
                  </a:moveTo>
                  <a:lnTo>
                    <a:pt x="245" y="12"/>
                  </a:lnTo>
                  <a:lnTo>
                    <a:pt x="240" y="15"/>
                  </a:lnTo>
                  <a:lnTo>
                    <a:pt x="240" y="19"/>
                  </a:lnTo>
                  <a:lnTo>
                    <a:pt x="245" y="15"/>
                  </a:lnTo>
                  <a:lnTo>
                    <a:pt x="245" y="15"/>
                  </a:lnTo>
                  <a:close/>
                  <a:moveTo>
                    <a:pt x="235" y="22"/>
                  </a:moveTo>
                  <a:lnTo>
                    <a:pt x="235" y="19"/>
                  </a:lnTo>
                  <a:lnTo>
                    <a:pt x="230" y="22"/>
                  </a:lnTo>
                  <a:lnTo>
                    <a:pt x="230" y="24"/>
                  </a:lnTo>
                  <a:lnTo>
                    <a:pt x="235" y="22"/>
                  </a:lnTo>
                  <a:lnTo>
                    <a:pt x="235" y="22"/>
                  </a:lnTo>
                  <a:close/>
                  <a:moveTo>
                    <a:pt x="226" y="26"/>
                  </a:moveTo>
                  <a:lnTo>
                    <a:pt x="226" y="24"/>
                  </a:lnTo>
                  <a:lnTo>
                    <a:pt x="221" y="26"/>
                  </a:lnTo>
                  <a:lnTo>
                    <a:pt x="221" y="29"/>
                  </a:lnTo>
                  <a:lnTo>
                    <a:pt x="226" y="26"/>
                  </a:lnTo>
                  <a:lnTo>
                    <a:pt x="226" y="26"/>
                  </a:lnTo>
                  <a:close/>
                  <a:moveTo>
                    <a:pt x="216" y="34"/>
                  </a:moveTo>
                  <a:lnTo>
                    <a:pt x="216" y="29"/>
                  </a:lnTo>
                  <a:lnTo>
                    <a:pt x="209" y="34"/>
                  </a:lnTo>
                  <a:lnTo>
                    <a:pt x="209" y="36"/>
                  </a:lnTo>
                  <a:lnTo>
                    <a:pt x="216" y="34"/>
                  </a:lnTo>
                  <a:lnTo>
                    <a:pt x="216" y="34"/>
                  </a:lnTo>
                  <a:close/>
                  <a:moveTo>
                    <a:pt x="204" y="38"/>
                  </a:moveTo>
                  <a:lnTo>
                    <a:pt x="204" y="36"/>
                  </a:lnTo>
                  <a:lnTo>
                    <a:pt x="199" y="38"/>
                  </a:lnTo>
                  <a:lnTo>
                    <a:pt x="199" y="41"/>
                  </a:lnTo>
                  <a:lnTo>
                    <a:pt x="204" y="38"/>
                  </a:lnTo>
                  <a:lnTo>
                    <a:pt x="204" y="38"/>
                  </a:lnTo>
                  <a:close/>
                  <a:moveTo>
                    <a:pt x="195" y="43"/>
                  </a:moveTo>
                  <a:lnTo>
                    <a:pt x="195" y="41"/>
                  </a:lnTo>
                  <a:lnTo>
                    <a:pt x="190" y="45"/>
                  </a:lnTo>
                  <a:lnTo>
                    <a:pt x="190" y="48"/>
                  </a:lnTo>
                  <a:lnTo>
                    <a:pt x="192" y="45"/>
                  </a:lnTo>
                  <a:lnTo>
                    <a:pt x="192" y="50"/>
                  </a:lnTo>
                  <a:lnTo>
                    <a:pt x="195" y="48"/>
                  </a:lnTo>
                  <a:lnTo>
                    <a:pt x="195" y="43"/>
                  </a:lnTo>
                  <a:lnTo>
                    <a:pt x="195" y="43"/>
                  </a:lnTo>
                  <a:lnTo>
                    <a:pt x="195" y="43"/>
                  </a:lnTo>
                  <a:close/>
                  <a:moveTo>
                    <a:pt x="185" y="50"/>
                  </a:moveTo>
                  <a:lnTo>
                    <a:pt x="185" y="48"/>
                  </a:lnTo>
                  <a:lnTo>
                    <a:pt x="180" y="50"/>
                  </a:lnTo>
                  <a:lnTo>
                    <a:pt x="180" y="53"/>
                  </a:lnTo>
                  <a:lnTo>
                    <a:pt x="185" y="50"/>
                  </a:lnTo>
                  <a:lnTo>
                    <a:pt x="185" y="50"/>
                  </a:lnTo>
                  <a:close/>
                  <a:moveTo>
                    <a:pt x="176" y="55"/>
                  </a:moveTo>
                  <a:lnTo>
                    <a:pt x="176" y="53"/>
                  </a:lnTo>
                  <a:lnTo>
                    <a:pt x="171" y="55"/>
                  </a:lnTo>
                  <a:lnTo>
                    <a:pt x="171" y="60"/>
                  </a:lnTo>
                  <a:lnTo>
                    <a:pt x="176" y="55"/>
                  </a:lnTo>
                  <a:lnTo>
                    <a:pt x="176" y="55"/>
                  </a:lnTo>
                  <a:close/>
                  <a:moveTo>
                    <a:pt x="164" y="62"/>
                  </a:moveTo>
                  <a:lnTo>
                    <a:pt x="164" y="60"/>
                  </a:lnTo>
                  <a:lnTo>
                    <a:pt x="159" y="62"/>
                  </a:lnTo>
                  <a:lnTo>
                    <a:pt x="159" y="62"/>
                  </a:lnTo>
                  <a:lnTo>
                    <a:pt x="159" y="62"/>
                  </a:lnTo>
                  <a:lnTo>
                    <a:pt x="159" y="69"/>
                  </a:lnTo>
                  <a:lnTo>
                    <a:pt x="161" y="67"/>
                  </a:lnTo>
                  <a:lnTo>
                    <a:pt x="161" y="64"/>
                  </a:lnTo>
                  <a:lnTo>
                    <a:pt x="164" y="62"/>
                  </a:lnTo>
                  <a:lnTo>
                    <a:pt x="164" y="62"/>
                  </a:lnTo>
                  <a:close/>
                  <a:moveTo>
                    <a:pt x="154" y="67"/>
                  </a:moveTo>
                  <a:lnTo>
                    <a:pt x="154" y="64"/>
                  </a:lnTo>
                  <a:lnTo>
                    <a:pt x="149" y="67"/>
                  </a:lnTo>
                  <a:lnTo>
                    <a:pt x="149" y="69"/>
                  </a:lnTo>
                  <a:lnTo>
                    <a:pt x="154" y="67"/>
                  </a:lnTo>
                  <a:lnTo>
                    <a:pt x="154" y="67"/>
                  </a:lnTo>
                  <a:close/>
                  <a:moveTo>
                    <a:pt x="145" y="74"/>
                  </a:moveTo>
                  <a:lnTo>
                    <a:pt x="145" y="69"/>
                  </a:lnTo>
                  <a:lnTo>
                    <a:pt x="140" y="74"/>
                  </a:lnTo>
                  <a:lnTo>
                    <a:pt x="140" y="76"/>
                  </a:lnTo>
                  <a:lnTo>
                    <a:pt x="145" y="74"/>
                  </a:lnTo>
                  <a:lnTo>
                    <a:pt x="145" y="74"/>
                  </a:lnTo>
                  <a:close/>
                  <a:moveTo>
                    <a:pt x="135" y="79"/>
                  </a:moveTo>
                  <a:lnTo>
                    <a:pt x="135" y="76"/>
                  </a:lnTo>
                  <a:lnTo>
                    <a:pt x="130" y="79"/>
                  </a:lnTo>
                  <a:lnTo>
                    <a:pt x="130" y="81"/>
                  </a:lnTo>
                  <a:lnTo>
                    <a:pt x="135" y="79"/>
                  </a:lnTo>
                  <a:lnTo>
                    <a:pt x="135" y="79"/>
                  </a:lnTo>
                  <a:close/>
                  <a:moveTo>
                    <a:pt x="126" y="86"/>
                  </a:moveTo>
                  <a:lnTo>
                    <a:pt x="126" y="81"/>
                  </a:lnTo>
                  <a:lnTo>
                    <a:pt x="121" y="86"/>
                  </a:lnTo>
                  <a:lnTo>
                    <a:pt x="121" y="88"/>
                  </a:lnTo>
                  <a:lnTo>
                    <a:pt x="126" y="86"/>
                  </a:lnTo>
                  <a:lnTo>
                    <a:pt x="126" y="86"/>
                  </a:lnTo>
                  <a:close/>
                  <a:moveTo>
                    <a:pt x="114" y="91"/>
                  </a:moveTo>
                  <a:lnTo>
                    <a:pt x="114" y="88"/>
                  </a:lnTo>
                  <a:lnTo>
                    <a:pt x="109" y="91"/>
                  </a:lnTo>
                  <a:lnTo>
                    <a:pt x="109" y="93"/>
                  </a:lnTo>
                  <a:lnTo>
                    <a:pt x="114" y="91"/>
                  </a:lnTo>
                  <a:lnTo>
                    <a:pt x="114" y="91"/>
                  </a:lnTo>
                  <a:close/>
                  <a:moveTo>
                    <a:pt x="104" y="95"/>
                  </a:moveTo>
                  <a:lnTo>
                    <a:pt x="104" y="93"/>
                  </a:lnTo>
                  <a:lnTo>
                    <a:pt x="99" y="95"/>
                  </a:lnTo>
                  <a:lnTo>
                    <a:pt x="99" y="100"/>
                  </a:lnTo>
                  <a:lnTo>
                    <a:pt x="104" y="95"/>
                  </a:lnTo>
                  <a:lnTo>
                    <a:pt x="104" y="95"/>
                  </a:lnTo>
                  <a:close/>
                  <a:moveTo>
                    <a:pt x="95" y="100"/>
                  </a:moveTo>
                  <a:lnTo>
                    <a:pt x="95" y="100"/>
                  </a:lnTo>
                  <a:lnTo>
                    <a:pt x="90" y="103"/>
                  </a:lnTo>
                  <a:lnTo>
                    <a:pt x="90" y="105"/>
                  </a:lnTo>
                  <a:lnTo>
                    <a:pt x="92" y="103"/>
                  </a:lnTo>
                  <a:lnTo>
                    <a:pt x="92" y="107"/>
                  </a:lnTo>
                  <a:lnTo>
                    <a:pt x="95" y="105"/>
                  </a:lnTo>
                  <a:lnTo>
                    <a:pt x="95" y="100"/>
                  </a:lnTo>
                  <a:lnTo>
                    <a:pt x="95" y="100"/>
                  </a:lnTo>
                  <a:lnTo>
                    <a:pt x="95" y="100"/>
                  </a:lnTo>
                  <a:close/>
                  <a:moveTo>
                    <a:pt x="85" y="107"/>
                  </a:moveTo>
                  <a:lnTo>
                    <a:pt x="85" y="105"/>
                  </a:lnTo>
                  <a:lnTo>
                    <a:pt x="80" y="107"/>
                  </a:lnTo>
                  <a:lnTo>
                    <a:pt x="80" y="112"/>
                  </a:lnTo>
                  <a:lnTo>
                    <a:pt x="85" y="107"/>
                  </a:lnTo>
                  <a:lnTo>
                    <a:pt x="85" y="107"/>
                  </a:lnTo>
                  <a:close/>
                  <a:moveTo>
                    <a:pt x="76" y="114"/>
                  </a:moveTo>
                  <a:lnTo>
                    <a:pt x="76" y="110"/>
                  </a:lnTo>
                  <a:lnTo>
                    <a:pt x="69" y="114"/>
                  </a:lnTo>
                  <a:lnTo>
                    <a:pt x="69" y="117"/>
                  </a:lnTo>
                  <a:lnTo>
                    <a:pt x="76" y="114"/>
                  </a:lnTo>
                  <a:lnTo>
                    <a:pt x="76" y="114"/>
                  </a:lnTo>
                  <a:close/>
                  <a:moveTo>
                    <a:pt x="54" y="126"/>
                  </a:moveTo>
                  <a:lnTo>
                    <a:pt x="54" y="122"/>
                  </a:lnTo>
                  <a:lnTo>
                    <a:pt x="50" y="126"/>
                  </a:lnTo>
                  <a:lnTo>
                    <a:pt x="50" y="129"/>
                  </a:lnTo>
                  <a:lnTo>
                    <a:pt x="54" y="126"/>
                  </a:lnTo>
                  <a:lnTo>
                    <a:pt x="54" y="126"/>
                  </a:lnTo>
                  <a:close/>
                  <a:moveTo>
                    <a:pt x="45" y="131"/>
                  </a:moveTo>
                  <a:lnTo>
                    <a:pt x="45" y="129"/>
                  </a:lnTo>
                  <a:lnTo>
                    <a:pt x="40" y="131"/>
                  </a:lnTo>
                  <a:lnTo>
                    <a:pt x="40" y="133"/>
                  </a:lnTo>
                  <a:lnTo>
                    <a:pt x="45" y="131"/>
                  </a:lnTo>
                  <a:lnTo>
                    <a:pt x="45" y="131"/>
                  </a:lnTo>
                  <a:close/>
                  <a:moveTo>
                    <a:pt x="35" y="136"/>
                  </a:moveTo>
                  <a:lnTo>
                    <a:pt x="35" y="133"/>
                  </a:lnTo>
                  <a:lnTo>
                    <a:pt x="31" y="136"/>
                  </a:lnTo>
                  <a:lnTo>
                    <a:pt x="31" y="141"/>
                  </a:lnTo>
                  <a:lnTo>
                    <a:pt x="35" y="136"/>
                  </a:lnTo>
                  <a:lnTo>
                    <a:pt x="35" y="136"/>
                  </a:lnTo>
                  <a:close/>
                  <a:moveTo>
                    <a:pt x="26" y="143"/>
                  </a:moveTo>
                  <a:lnTo>
                    <a:pt x="26" y="141"/>
                  </a:lnTo>
                  <a:lnTo>
                    <a:pt x="19" y="143"/>
                  </a:lnTo>
                  <a:lnTo>
                    <a:pt x="19" y="145"/>
                  </a:lnTo>
                  <a:lnTo>
                    <a:pt x="26" y="143"/>
                  </a:lnTo>
                  <a:lnTo>
                    <a:pt x="26" y="143"/>
                  </a:lnTo>
                  <a:close/>
                  <a:moveTo>
                    <a:pt x="14" y="148"/>
                  </a:moveTo>
                  <a:lnTo>
                    <a:pt x="14" y="145"/>
                  </a:lnTo>
                  <a:lnTo>
                    <a:pt x="9" y="148"/>
                  </a:lnTo>
                  <a:lnTo>
                    <a:pt x="9" y="152"/>
                  </a:lnTo>
                  <a:lnTo>
                    <a:pt x="14" y="148"/>
                  </a:lnTo>
                  <a:close/>
                </a:path>
              </a:pathLst>
            </a:custGeom>
            <a:solidFill>
              <a:srgbClr val="C4D6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01" name="Freeform 26"/>
            <p:cNvSpPr>
              <a:spLocks/>
            </p:cNvSpPr>
            <p:nvPr/>
          </p:nvSpPr>
          <p:spPr bwMode="auto">
            <a:xfrm>
              <a:off x="6062663" y="2709863"/>
              <a:ext cx="44450" cy="71438"/>
            </a:xfrm>
            <a:custGeom>
              <a:avLst/>
              <a:gdLst>
                <a:gd name="T0" fmla="*/ 28 w 28"/>
                <a:gd name="T1" fmla="*/ 17 h 45"/>
                <a:gd name="T2" fmla="*/ 0 w 28"/>
                <a:gd name="T3" fmla="*/ 0 h 45"/>
                <a:gd name="T4" fmla="*/ 0 w 28"/>
                <a:gd name="T5" fmla="*/ 31 h 45"/>
                <a:gd name="T6" fmla="*/ 28 w 28"/>
                <a:gd name="T7" fmla="*/ 45 h 45"/>
                <a:gd name="T8" fmla="*/ 28 w 28"/>
                <a:gd name="T9" fmla="*/ 17 h 45"/>
              </a:gdLst>
              <a:ahLst/>
              <a:cxnLst>
                <a:cxn ang="0">
                  <a:pos x="T0" y="T1"/>
                </a:cxn>
                <a:cxn ang="0">
                  <a:pos x="T2" y="T3"/>
                </a:cxn>
                <a:cxn ang="0">
                  <a:pos x="T4" y="T5"/>
                </a:cxn>
                <a:cxn ang="0">
                  <a:pos x="T6" y="T7"/>
                </a:cxn>
                <a:cxn ang="0">
                  <a:pos x="T8" y="T9"/>
                </a:cxn>
              </a:cxnLst>
              <a:rect l="0" t="0" r="r" b="b"/>
              <a:pathLst>
                <a:path w="28" h="45">
                  <a:moveTo>
                    <a:pt x="28" y="17"/>
                  </a:moveTo>
                  <a:lnTo>
                    <a:pt x="0" y="0"/>
                  </a:lnTo>
                  <a:lnTo>
                    <a:pt x="0" y="31"/>
                  </a:lnTo>
                  <a:lnTo>
                    <a:pt x="28" y="45"/>
                  </a:lnTo>
                  <a:lnTo>
                    <a:pt x="28" y="17"/>
                  </a:lnTo>
                  <a:close/>
                </a:path>
              </a:pathLst>
            </a:custGeom>
            <a:solidFill>
              <a:srgbClr val="000F3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02" name="Freeform 27"/>
            <p:cNvSpPr>
              <a:spLocks/>
            </p:cNvSpPr>
            <p:nvPr/>
          </p:nvSpPr>
          <p:spPr bwMode="auto">
            <a:xfrm>
              <a:off x="6062663" y="2441575"/>
              <a:ext cx="509588" cy="295275"/>
            </a:xfrm>
            <a:custGeom>
              <a:avLst/>
              <a:gdLst>
                <a:gd name="T0" fmla="*/ 321 w 321"/>
                <a:gd name="T1" fmla="*/ 17 h 186"/>
                <a:gd name="T2" fmla="*/ 292 w 321"/>
                <a:gd name="T3" fmla="*/ 0 h 186"/>
                <a:gd name="T4" fmla="*/ 0 w 321"/>
                <a:gd name="T5" fmla="*/ 169 h 186"/>
                <a:gd name="T6" fmla="*/ 28 w 321"/>
                <a:gd name="T7" fmla="*/ 186 h 186"/>
                <a:gd name="T8" fmla="*/ 321 w 321"/>
                <a:gd name="T9" fmla="*/ 17 h 186"/>
              </a:gdLst>
              <a:ahLst/>
              <a:cxnLst>
                <a:cxn ang="0">
                  <a:pos x="T0" y="T1"/>
                </a:cxn>
                <a:cxn ang="0">
                  <a:pos x="T2" y="T3"/>
                </a:cxn>
                <a:cxn ang="0">
                  <a:pos x="T4" y="T5"/>
                </a:cxn>
                <a:cxn ang="0">
                  <a:pos x="T6" y="T7"/>
                </a:cxn>
                <a:cxn ang="0">
                  <a:pos x="T8" y="T9"/>
                </a:cxn>
              </a:cxnLst>
              <a:rect l="0" t="0" r="r" b="b"/>
              <a:pathLst>
                <a:path w="321" h="186">
                  <a:moveTo>
                    <a:pt x="321" y="17"/>
                  </a:moveTo>
                  <a:lnTo>
                    <a:pt x="292" y="0"/>
                  </a:lnTo>
                  <a:lnTo>
                    <a:pt x="0" y="169"/>
                  </a:lnTo>
                  <a:lnTo>
                    <a:pt x="28" y="186"/>
                  </a:lnTo>
                  <a:lnTo>
                    <a:pt x="321" y="17"/>
                  </a:lnTo>
                  <a:close/>
                </a:path>
              </a:pathLst>
            </a:custGeom>
            <a:solidFill>
              <a:srgbClr val="1056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03" name="Freeform 28"/>
            <p:cNvSpPr>
              <a:spLocks/>
            </p:cNvSpPr>
            <p:nvPr/>
          </p:nvSpPr>
          <p:spPr bwMode="auto">
            <a:xfrm>
              <a:off x="6107113" y="2468563"/>
              <a:ext cx="465138" cy="312738"/>
            </a:xfrm>
            <a:custGeom>
              <a:avLst/>
              <a:gdLst>
                <a:gd name="T0" fmla="*/ 0 w 293"/>
                <a:gd name="T1" fmla="*/ 169 h 197"/>
                <a:gd name="T2" fmla="*/ 0 w 293"/>
                <a:gd name="T3" fmla="*/ 197 h 197"/>
                <a:gd name="T4" fmla="*/ 293 w 293"/>
                <a:gd name="T5" fmla="*/ 31 h 197"/>
                <a:gd name="T6" fmla="*/ 293 w 293"/>
                <a:gd name="T7" fmla="*/ 0 h 197"/>
                <a:gd name="T8" fmla="*/ 0 w 293"/>
                <a:gd name="T9" fmla="*/ 169 h 197"/>
              </a:gdLst>
              <a:ahLst/>
              <a:cxnLst>
                <a:cxn ang="0">
                  <a:pos x="T0" y="T1"/>
                </a:cxn>
                <a:cxn ang="0">
                  <a:pos x="T2" y="T3"/>
                </a:cxn>
                <a:cxn ang="0">
                  <a:pos x="T4" y="T5"/>
                </a:cxn>
                <a:cxn ang="0">
                  <a:pos x="T6" y="T7"/>
                </a:cxn>
                <a:cxn ang="0">
                  <a:pos x="T8" y="T9"/>
                </a:cxn>
              </a:cxnLst>
              <a:rect l="0" t="0" r="r" b="b"/>
              <a:pathLst>
                <a:path w="293" h="197">
                  <a:moveTo>
                    <a:pt x="0" y="169"/>
                  </a:moveTo>
                  <a:lnTo>
                    <a:pt x="0" y="197"/>
                  </a:lnTo>
                  <a:lnTo>
                    <a:pt x="293" y="31"/>
                  </a:lnTo>
                  <a:lnTo>
                    <a:pt x="293" y="0"/>
                  </a:lnTo>
                  <a:lnTo>
                    <a:pt x="0" y="169"/>
                  </a:lnTo>
                  <a:close/>
                </a:path>
              </a:pathLst>
            </a:custGeom>
            <a:solidFill>
              <a:srgbClr val="0D4A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04" name="Freeform 29"/>
            <p:cNvSpPr>
              <a:spLocks/>
            </p:cNvSpPr>
            <p:nvPr/>
          </p:nvSpPr>
          <p:spPr bwMode="auto">
            <a:xfrm>
              <a:off x="6515100" y="2687638"/>
              <a:ext cx="52388" cy="112713"/>
            </a:xfrm>
            <a:custGeom>
              <a:avLst/>
              <a:gdLst>
                <a:gd name="T0" fmla="*/ 13 w 14"/>
                <a:gd name="T1" fmla="*/ 13 h 30"/>
                <a:gd name="T2" fmla="*/ 6 w 14"/>
                <a:gd name="T3" fmla="*/ 5 h 30"/>
                <a:gd name="T4" fmla="*/ 5 w 14"/>
                <a:gd name="T5" fmla="*/ 1 h 30"/>
                <a:gd name="T6" fmla="*/ 3 w 14"/>
                <a:gd name="T7" fmla="*/ 0 h 30"/>
                <a:gd name="T8" fmla="*/ 1 w 14"/>
                <a:gd name="T9" fmla="*/ 7 h 30"/>
                <a:gd name="T10" fmla="*/ 4 w 14"/>
                <a:gd name="T11" fmla="*/ 14 h 30"/>
                <a:gd name="T12" fmla="*/ 8 w 14"/>
                <a:gd name="T13" fmla="*/ 30 h 30"/>
                <a:gd name="T14" fmla="*/ 14 w 14"/>
                <a:gd name="T15" fmla="*/ 28 h 30"/>
                <a:gd name="T16" fmla="*/ 14 w 14"/>
                <a:gd name="T17" fmla="*/ 18 h 30"/>
                <a:gd name="T18" fmla="*/ 13 w 14"/>
                <a:gd name="T19"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30">
                  <a:moveTo>
                    <a:pt x="13" y="13"/>
                  </a:moveTo>
                  <a:cubicBezTo>
                    <a:pt x="10" y="13"/>
                    <a:pt x="7" y="9"/>
                    <a:pt x="6" y="5"/>
                  </a:cubicBezTo>
                  <a:cubicBezTo>
                    <a:pt x="6" y="4"/>
                    <a:pt x="5" y="2"/>
                    <a:pt x="5" y="1"/>
                  </a:cubicBezTo>
                  <a:cubicBezTo>
                    <a:pt x="4" y="1"/>
                    <a:pt x="4" y="0"/>
                    <a:pt x="3" y="0"/>
                  </a:cubicBezTo>
                  <a:cubicBezTo>
                    <a:pt x="2" y="1"/>
                    <a:pt x="0" y="4"/>
                    <a:pt x="1" y="7"/>
                  </a:cubicBezTo>
                  <a:cubicBezTo>
                    <a:pt x="4" y="14"/>
                    <a:pt x="4" y="14"/>
                    <a:pt x="4" y="14"/>
                  </a:cubicBezTo>
                  <a:cubicBezTo>
                    <a:pt x="2" y="22"/>
                    <a:pt x="2" y="24"/>
                    <a:pt x="8" y="30"/>
                  </a:cubicBezTo>
                  <a:cubicBezTo>
                    <a:pt x="14" y="28"/>
                    <a:pt x="14" y="28"/>
                    <a:pt x="14" y="28"/>
                  </a:cubicBezTo>
                  <a:cubicBezTo>
                    <a:pt x="14" y="18"/>
                    <a:pt x="14" y="18"/>
                    <a:pt x="14" y="18"/>
                  </a:cubicBezTo>
                  <a:lnTo>
                    <a:pt x="13" y="13"/>
                  </a:lnTo>
                  <a:close/>
                </a:path>
              </a:pathLst>
            </a:custGeom>
            <a:solidFill>
              <a:srgbClr val="FFDA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05" name="Freeform 30"/>
            <p:cNvSpPr>
              <a:spLocks/>
            </p:cNvSpPr>
            <p:nvPr/>
          </p:nvSpPr>
          <p:spPr bwMode="auto">
            <a:xfrm>
              <a:off x="6654800" y="2762250"/>
              <a:ext cx="211138" cy="125413"/>
            </a:xfrm>
            <a:custGeom>
              <a:avLst/>
              <a:gdLst>
                <a:gd name="T0" fmla="*/ 36 w 56"/>
                <a:gd name="T1" fmla="*/ 12 h 33"/>
                <a:gd name="T2" fmla="*/ 52 w 56"/>
                <a:gd name="T3" fmla="*/ 31 h 33"/>
                <a:gd name="T4" fmla="*/ 20 w 56"/>
                <a:gd name="T5" fmla="*/ 21 h 33"/>
                <a:gd name="T6" fmla="*/ 4 w 56"/>
                <a:gd name="T7" fmla="*/ 3 h 33"/>
                <a:gd name="T8" fmla="*/ 36 w 56"/>
                <a:gd name="T9" fmla="*/ 12 h 33"/>
              </a:gdLst>
              <a:ahLst/>
              <a:cxnLst>
                <a:cxn ang="0">
                  <a:pos x="T0" y="T1"/>
                </a:cxn>
                <a:cxn ang="0">
                  <a:pos x="T2" y="T3"/>
                </a:cxn>
                <a:cxn ang="0">
                  <a:pos x="T4" y="T5"/>
                </a:cxn>
                <a:cxn ang="0">
                  <a:pos x="T6" y="T7"/>
                </a:cxn>
                <a:cxn ang="0">
                  <a:pos x="T8" y="T9"/>
                </a:cxn>
              </a:cxnLst>
              <a:rect l="0" t="0" r="r" b="b"/>
              <a:pathLst>
                <a:path w="56" h="33">
                  <a:moveTo>
                    <a:pt x="36" y="12"/>
                  </a:moveTo>
                  <a:cubicBezTo>
                    <a:pt x="49" y="20"/>
                    <a:pt x="56" y="28"/>
                    <a:pt x="52" y="31"/>
                  </a:cubicBezTo>
                  <a:cubicBezTo>
                    <a:pt x="48" y="33"/>
                    <a:pt x="34" y="29"/>
                    <a:pt x="20" y="21"/>
                  </a:cubicBezTo>
                  <a:cubicBezTo>
                    <a:pt x="7" y="14"/>
                    <a:pt x="0" y="5"/>
                    <a:pt x="4" y="3"/>
                  </a:cubicBezTo>
                  <a:cubicBezTo>
                    <a:pt x="8" y="0"/>
                    <a:pt x="23" y="5"/>
                    <a:pt x="36" y="12"/>
                  </a:cubicBezTo>
                  <a:close/>
                </a:path>
              </a:pathLst>
            </a:custGeom>
            <a:solidFill>
              <a:srgbClr val="C5DD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06" name="Freeform 31"/>
            <p:cNvSpPr>
              <a:spLocks/>
            </p:cNvSpPr>
            <p:nvPr/>
          </p:nvSpPr>
          <p:spPr bwMode="auto">
            <a:xfrm>
              <a:off x="6704013" y="3635375"/>
              <a:ext cx="112713" cy="217488"/>
            </a:xfrm>
            <a:custGeom>
              <a:avLst/>
              <a:gdLst>
                <a:gd name="T0" fmla="*/ 0 w 30"/>
                <a:gd name="T1" fmla="*/ 10 h 58"/>
                <a:gd name="T2" fmla="*/ 12 w 30"/>
                <a:gd name="T3" fmla="*/ 47 h 58"/>
                <a:gd name="T4" fmla="*/ 13 w 30"/>
                <a:gd name="T5" fmla="*/ 58 h 58"/>
                <a:gd name="T6" fmla="*/ 21 w 30"/>
                <a:gd name="T7" fmla="*/ 58 h 58"/>
                <a:gd name="T8" fmla="*/ 30 w 30"/>
                <a:gd name="T9" fmla="*/ 50 h 58"/>
                <a:gd name="T10" fmla="*/ 26 w 30"/>
                <a:gd name="T11" fmla="*/ 30 h 58"/>
                <a:gd name="T12" fmla="*/ 17 w 30"/>
                <a:gd name="T13" fmla="*/ 12 h 58"/>
                <a:gd name="T14" fmla="*/ 8 w 30"/>
                <a:gd name="T15" fmla="*/ 0 h 58"/>
                <a:gd name="T16" fmla="*/ 0 w 30"/>
                <a:gd name="T17" fmla="*/ 1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58">
                  <a:moveTo>
                    <a:pt x="0" y="10"/>
                  </a:moveTo>
                  <a:cubicBezTo>
                    <a:pt x="3" y="17"/>
                    <a:pt x="12" y="41"/>
                    <a:pt x="12" y="47"/>
                  </a:cubicBezTo>
                  <a:cubicBezTo>
                    <a:pt x="13" y="50"/>
                    <a:pt x="13" y="53"/>
                    <a:pt x="13" y="58"/>
                  </a:cubicBezTo>
                  <a:cubicBezTo>
                    <a:pt x="13" y="58"/>
                    <a:pt x="20" y="58"/>
                    <a:pt x="21" y="58"/>
                  </a:cubicBezTo>
                  <a:cubicBezTo>
                    <a:pt x="22" y="57"/>
                    <a:pt x="30" y="50"/>
                    <a:pt x="30" y="50"/>
                  </a:cubicBezTo>
                  <a:cubicBezTo>
                    <a:pt x="30" y="50"/>
                    <a:pt x="27" y="31"/>
                    <a:pt x="26" y="30"/>
                  </a:cubicBezTo>
                  <a:cubicBezTo>
                    <a:pt x="21" y="19"/>
                    <a:pt x="27" y="17"/>
                    <a:pt x="17" y="12"/>
                  </a:cubicBezTo>
                  <a:cubicBezTo>
                    <a:pt x="12" y="10"/>
                    <a:pt x="10" y="5"/>
                    <a:pt x="8" y="0"/>
                  </a:cubicBezTo>
                  <a:lnTo>
                    <a:pt x="0" y="10"/>
                  </a:lnTo>
                  <a:close/>
                </a:path>
              </a:pathLst>
            </a:custGeom>
            <a:solidFill>
              <a:srgbClr val="EFBF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07" name="Freeform 32"/>
            <p:cNvSpPr>
              <a:spLocks/>
            </p:cNvSpPr>
            <p:nvPr/>
          </p:nvSpPr>
          <p:spPr bwMode="auto">
            <a:xfrm>
              <a:off x="6748463" y="3679825"/>
              <a:ext cx="90488" cy="200025"/>
            </a:xfrm>
            <a:custGeom>
              <a:avLst/>
              <a:gdLst>
                <a:gd name="T0" fmla="*/ 1 w 24"/>
                <a:gd name="T1" fmla="*/ 41 h 53"/>
                <a:gd name="T2" fmla="*/ 1 w 24"/>
                <a:gd name="T3" fmla="*/ 50 h 53"/>
                <a:gd name="T4" fmla="*/ 11 w 24"/>
                <a:gd name="T5" fmla="*/ 49 h 53"/>
                <a:gd name="T6" fmla="*/ 19 w 24"/>
                <a:gd name="T7" fmla="*/ 38 h 53"/>
                <a:gd name="T8" fmla="*/ 14 w 24"/>
                <a:gd name="T9" fmla="*/ 17 h 53"/>
                <a:gd name="T10" fmla="*/ 22 w 24"/>
                <a:gd name="T11" fmla="*/ 33 h 53"/>
                <a:gd name="T12" fmla="*/ 24 w 24"/>
                <a:gd name="T13" fmla="*/ 32 h 53"/>
                <a:gd name="T14" fmla="*/ 17 w 24"/>
                <a:gd name="T15" fmla="*/ 14 h 53"/>
                <a:gd name="T16" fmla="*/ 16 w 24"/>
                <a:gd name="T17" fmla="*/ 8 h 53"/>
                <a:gd name="T18" fmla="*/ 5 w 24"/>
                <a:gd name="T19" fmla="*/ 0 h 53"/>
                <a:gd name="T20" fmla="*/ 9 w 24"/>
                <a:gd name="T21" fmla="*/ 38 h 53"/>
                <a:gd name="T22" fmla="*/ 1 w 24"/>
                <a:gd name="T23" fmla="*/ 4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53">
                  <a:moveTo>
                    <a:pt x="1" y="41"/>
                  </a:moveTo>
                  <a:cubicBezTo>
                    <a:pt x="1" y="46"/>
                    <a:pt x="0" y="48"/>
                    <a:pt x="1" y="50"/>
                  </a:cubicBezTo>
                  <a:cubicBezTo>
                    <a:pt x="3" y="53"/>
                    <a:pt x="9" y="50"/>
                    <a:pt x="11" y="49"/>
                  </a:cubicBezTo>
                  <a:cubicBezTo>
                    <a:pt x="14" y="48"/>
                    <a:pt x="18" y="42"/>
                    <a:pt x="19" y="38"/>
                  </a:cubicBezTo>
                  <a:cubicBezTo>
                    <a:pt x="17" y="31"/>
                    <a:pt x="16" y="24"/>
                    <a:pt x="14" y="17"/>
                  </a:cubicBezTo>
                  <a:cubicBezTo>
                    <a:pt x="22" y="33"/>
                    <a:pt x="22" y="33"/>
                    <a:pt x="22" y="33"/>
                  </a:cubicBezTo>
                  <a:cubicBezTo>
                    <a:pt x="24" y="32"/>
                    <a:pt x="24" y="32"/>
                    <a:pt x="24" y="32"/>
                  </a:cubicBezTo>
                  <a:cubicBezTo>
                    <a:pt x="21" y="26"/>
                    <a:pt x="19" y="19"/>
                    <a:pt x="17" y="14"/>
                  </a:cubicBezTo>
                  <a:cubicBezTo>
                    <a:pt x="17" y="12"/>
                    <a:pt x="17" y="9"/>
                    <a:pt x="16" y="8"/>
                  </a:cubicBezTo>
                  <a:cubicBezTo>
                    <a:pt x="14" y="3"/>
                    <a:pt x="9" y="2"/>
                    <a:pt x="5" y="0"/>
                  </a:cubicBezTo>
                  <a:cubicBezTo>
                    <a:pt x="8" y="9"/>
                    <a:pt x="16" y="30"/>
                    <a:pt x="9" y="38"/>
                  </a:cubicBezTo>
                  <a:cubicBezTo>
                    <a:pt x="7" y="41"/>
                    <a:pt x="3" y="42"/>
                    <a:pt x="1" y="41"/>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08" name="Freeform 33"/>
            <p:cNvSpPr>
              <a:spLocks/>
            </p:cNvSpPr>
            <p:nvPr/>
          </p:nvSpPr>
          <p:spPr bwMode="auto">
            <a:xfrm>
              <a:off x="6564313" y="3386138"/>
              <a:ext cx="195263" cy="342900"/>
            </a:xfrm>
            <a:custGeom>
              <a:avLst/>
              <a:gdLst>
                <a:gd name="T0" fmla="*/ 1 w 52"/>
                <a:gd name="T1" fmla="*/ 13 h 91"/>
                <a:gd name="T2" fmla="*/ 39 w 52"/>
                <a:gd name="T3" fmla="*/ 91 h 91"/>
                <a:gd name="T4" fmla="*/ 39 w 52"/>
                <a:gd name="T5" fmla="*/ 91 h 91"/>
                <a:gd name="T6" fmla="*/ 40 w 52"/>
                <a:gd name="T7" fmla="*/ 91 h 91"/>
                <a:gd name="T8" fmla="*/ 49 w 52"/>
                <a:gd name="T9" fmla="*/ 81 h 91"/>
                <a:gd name="T10" fmla="*/ 51 w 52"/>
                <a:gd name="T11" fmla="*/ 71 h 91"/>
                <a:gd name="T12" fmla="*/ 32 w 52"/>
                <a:gd name="T13" fmla="*/ 20 h 91"/>
                <a:gd name="T14" fmla="*/ 23 w 52"/>
                <a:gd name="T15" fmla="*/ 11 h 91"/>
                <a:gd name="T16" fmla="*/ 1 w 52"/>
                <a:gd name="T17" fmla="*/ 13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91">
                  <a:moveTo>
                    <a:pt x="1" y="13"/>
                  </a:moveTo>
                  <a:cubicBezTo>
                    <a:pt x="39" y="91"/>
                    <a:pt x="39" y="91"/>
                    <a:pt x="39" y="91"/>
                  </a:cubicBezTo>
                  <a:cubicBezTo>
                    <a:pt x="39" y="91"/>
                    <a:pt x="39" y="91"/>
                    <a:pt x="39" y="91"/>
                  </a:cubicBezTo>
                  <a:cubicBezTo>
                    <a:pt x="39" y="91"/>
                    <a:pt x="39" y="91"/>
                    <a:pt x="40" y="91"/>
                  </a:cubicBezTo>
                  <a:cubicBezTo>
                    <a:pt x="42" y="91"/>
                    <a:pt x="46" y="87"/>
                    <a:pt x="49" y="81"/>
                  </a:cubicBezTo>
                  <a:cubicBezTo>
                    <a:pt x="51" y="76"/>
                    <a:pt x="52" y="73"/>
                    <a:pt x="51" y="71"/>
                  </a:cubicBezTo>
                  <a:cubicBezTo>
                    <a:pt x="47" y="55"/>
                    <a:pt x="41" y="35"/>
                    <a:pt x="32" y="20"/>
                  </a:cubicBezTo>
                  <a:cubicBezTo>
                    <a:pt x="28" y="15"/>
                    <a:pt x="27" y="16"/>
                    <a:pt x="23" y="11"/>
                  </a:cubicBezTo>
                  <a:cubicBezTo>
                    <a:pt x="15" y="0"/>
                    <a:pt x="0" y="4"/>
                    <a:pt x="1" y="13"/>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09" name="Freeform 34"/>
            <p:cNvSpPr>
              <a:spLocks/>
            </p:cNvSpPr>
            <p:nvPr/>
          </p:nvSpPr>
          <p:spPr bwMode="auto">
            <a:xfrm>
              <a:off x="6665913" y="3744913"/>
              <a:ext cx="117475" cy="214313"/>
            </a:xfrm>
            <a:custGeom>
              <a:avLst/>
              <a:gdLst>
                <a:gd name="T0" fmla="*/ 10 w 31"/>
                <a:gd name="T1" fmla="*/ 6 h 57"/>
                <a:gd name="T2" fmla="*/ 5 w 31"/>
                <a:gd name="T3" fmla="*/ 44 h 57"/>
                <a:gd name="T4" fmla="*/ 0 w 31"/>
                <a:gd name="T5" fmla="*/ 54 h 57"/>
                <a:gd name="T6" fmla="*/ 8 w 31"/>
                <a:gd name="T7" fmla="*/ 57 h 57"/>
                <a:gd name="T8" fmla="*/ 20 w 31"/>
                <a:gd name="T9" fmla="*/ 54 h 57"/>
                <a:gd name="T10" fmla="*/ 25 w 31"/>
                <a:gd name="T11" fmla="*/ 35 h 57"/>
                <a:gd name="T12" fmla="*/ 24 w 31"/>
                <a:gd name="T13" fmla="*/ 15 h 57"/>
                <a:gd name="T14" fmla="*/ 22 w 31"/>
                <a:gd name="T15" fmla="*/ 0 h 57"/>
                <a:gd name="T16" fmla="*/ 10 w 31"/>
                <a:gd name="T17" fmla="*/ 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57">
                  <a:moveTo>
                    <a:pt x="10" y="6"/>
                  </a:moveTo>
                  <a:cubicBezTo>
                    <a:pt x="10" y="13"/>
                    <a:pt x="7" y="38"/>
                    <a:pt x="5" y="44"/>
                  </a:cubicBezTo>
                  <a:cubicBezTo>
                    <a:pt x="4" y="47"/>
                    <a:pt x="3" y="50"/>
                    <a:pt x="0" y="54"/>
                  </a:cubicBezTo>
                  <a:cubicBezTo>
                    <a:pt x="0" y="54"/>
                    <a:pt x="7" y="57"/>
                    <a:pt x="8" y="57"/>
                  </a:cubicBezTo>
                  <a:cubicBezTo>
                    <a:pt x="9" y="57"/>
                    <a:pt x="20" y="54"/>
                    <a:pt x="20" y="54"/>
                  </a:cubicBezTo>
                  <a:cubicBezTo>
                    <a:pt x="20" y="54"/>
                    <a:pt x="25" y="36"/>
                    <a:pt x="25" y="35"/>
                  </a:cubicBezTo>
                  <a:cubicBezTo>
                    <a:pt x="25" y="23"/>
                    <a:pt x="31" y="24"/>
                    <a:pt x="24" y="15"/>
                  </a:cubicBezTo>
                  <a:cubicBezTo>
                    <a:pt x="21" y="11"/>
                    <a:pt x="22" y="5"/>
                    <a:pt x="22" y="0"/>
                  </a:cubicBezTo>
                  <a:lnTo>
                    <a:pt x="10" y="6"/>
                  </a:lnTo>
                  <a:close/>
                </a:path>
              </a:pathLst>
            </a:custGeom>
            <a:solidFill>
              <a:srgbClr val="FFDA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10" name="Freeform 35"/>
            <p:cNvSpPr>
              <a:spLocks/>
            </p:cNvSpPr>
            <p:nvPr/>
          </p:nvSpPr>
          <p:spPr bwMode="auto">
            <a:xfrm>
              <a:off x="6657975" y="3800475"/>
              <a:ext cx="128588" cy="177800"/>
            </a:xfrm>
            <a:custGeom>
              <a:avLst/>
              <a:gdLst>
                <a:gd name="T0" fmla="*/ 5 w 34"/>
                <a:gd name="T1" fmla="*/ 35 h 47"/>
                <a:gd name="T2" fmla="*/ 1 w 34"/>
                <a:gd name="T3" fmla="*/ 43 h 47"/>
                <a:gd name="T4" fmla="*/ 10 w 34"/>
                <a:gd name="T5" fmla="*/ 46 h 47"/>
                <a:gd name="T6" fmla="*/ 23 w 34"/>
                <a:gd name="T7" fmla="*/ 40 h 47"/>
                <a:gd name="T8" fmla="*/ 28 w 34"/>
                <a:gd name="T9" fmla="*/ 19 h 47"/>
                <a:gd name="T10" fmla="*/ 28 w 34"/>
                <a:gd name="T11" fmla="*/ 37 h 47"/>
                <a:gd name="T12" fmla="*/ 29 w 34"/>
                <a:gd name="T13" fmla="*/ 37 h 47"/>
                <a:gd name="T14" fmla="*/ 32 w 34"/>
                <a:gd name="T15" fmla="*/ 17 h 47"/>
                <a:gd name="T16" fmla="*/ 33 w 34"/>
                <a:gd name="T17" fmla="*/ 12 h 47"/>
                <a:gd name="T18" fmla="*/ 27 w 34"/>
                <a:gd name="T19" fmla="*/ 0 h 47"/>
                <a:gd name="T20" fmla="*/ 14 w 34"/>
                <a:gd name="T21" fmla="*/ 36 h 47"/>
                <a:gd name="T22" fmla="*/ 5 w 34"/>
                <a:gd name="T23"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7">
                  <a:moveTo>
                    <a:pt x="5" y="35"/>
                  </a:moveTo>
                  <a:cubicBezTo>
                    <a:pt x="3" y="39"/>
                    <a:pt x="0" y="40"/>
                    <a:pt x="1" y="43"/>
                  </a:cubicBezTo>
                  <a:cubicBezTo>
                    <a:pt x="1" y="46"/>
                    <a:pt x="8" y="47"/>
                    <a:pt x="10" y="46"/>
                  </a:cubicBezTo>
                  <a:cubicBezTo>
                    <a:pt x="14" y="46"/>
                    <a:pt x="20" y="43"/>
                    <a:pt x="23" y="40"/>
                  </a:cubicBezTo>
                  <a:cubicBezTo>
                    <a:pt x="24" y="33"/>
                    <a:pt x="26" y="26"/>
                    <a:pt x="28" y="19"/>
                  </a:cubicBezTo>
                  <a:cubicBezTo>
                    <a:pt x="28" y="37"/>
                    <a:pt x="28" y="37"/>
                    <a:pt x="28" y="37"/>
                  </a:cubicBezTo>
                  <a:cubicBezTo>
                    <a:pt x="29" y="37"/>
                    <a:pt x="29" y="37"/>
                    <a:pt x="29" y="37"/>
                  </a:cubicBezTo>
                  <a:cubicBezTo>
                    <a:pt x="30" y="30"/>
                    <a:pt x="31" y="23"/>
                    <a:pt x="32" y="17"/>
                  </a:cubicBezTo>
                  <a:cubicBezTo>
                    <a:pt x="32" y="15"/>
                    <a:pt x="33" y="13"/>
                    <a:pt x="33" y="12"/>
                  </a:cubicBezTo>
                  <a:cubicBezTo>
                    <a:pt x="34" y="7"/>
                    <a:pt x="30" y="3"/>
                    <a:pt x="27" y="0"/>
                  </a:cubicBezTo>
                  <a:cubicBezTo>
                    <a:pt x="25" y="9"/>
                    <a:pt x="23" y="31"/>
                    <a:pt x="14" y="36"/>
                  </a:cubicBezTo>
                  <a:cubicBezTo>
                    <a:pt x="11" y="37"/>
                    <a:pt x="6" y="36"/>
                    <a:pt x="5" y="35"/>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11" name="Freeform 36"/>
            <p:cNvSpPr>
              <a:spLocks/>
            </p:cNvSpPr>
            <p:nvPr/>
          </p:nvSpPr>
          <p:spPr bwMode="auto">
            <a:xfrm>
              <a:off x="6559550" y="3060700"/>
              <a:ext cx="254000" cy="423863"/>
            </a:xfrm>
            <a:custGeom>
              <a:avLst/>
              <a:gdLst>
                <a:gd name="T0" fmla="*/ 2 w 67"/>
                <a:gd name="T1" fmla="*/ 96 h 112"/>
                <a:gd name="T2" fmla="*/ 26 w 67"/>
                <a:gd name="T3" fmla="*/ 101 h 112"/>
                <a:gd name="T4" fmla="*/ 67 w 67"/>
                <a:gd name="T5" fmla="*/ 30 h 112"/>
                <a:gd name="T6" fmla="*/ 27 w 67"/>
                <a:gd name="T7" fmla="*/ 0 h 112"/>
                <a:gd name="T8" fmla="*/ 17 w 67"/>
                <a:gd name="T9" fmla="*/ 32 h 112"/>
                <a:gd name="T10" fmla="*/ 2 w 67"/>
                <a:gd name="T11" fmla="*/ 96 h 112"/>
              </a:gdLst>
              <a:ahLst/>
              <a:cxnLst>
                <a:cxn ang="0">
                  <a:pos x="T0" y="T1"/>
                </a:cxn>
                <a:cxn ang="0">
                  <a:pos x="T2" y="T3"/>
                </a:cxn>
                <a:cxn ang="0">
                  <a:pos x="T4" y="T5"/>
                </a:cxn>
                <a:cxn ang="0">
                  <a:pos x="T6" y="T7"/>
                </a:cxn>
                <a:cxn ang="0">
                  <a:pos x="T8" y="T9"/>
                </a:cxn>
                <a:cxn ang="0">
                  <a:pos x="T10" y="T11"/>
                </a:cxn>
              </a:cxnLst>
              <a:rect l="0" t="0" r="r" b="b"/>
              <a:pathLst>
                <a:path w="67" h="112">
                  <a:moveTo>
                    <a:pt x="2" y="96"/>
                  </a:moveTo>
                  <a:cubicBezTo>
                    <a:pt x="0" y="104"/>
                    <a:pt x="17" y="112"/>
                    <a:pt x="26" y="101"/>
                  </a:cubicBezTo>
                  <a:cubicBezTo>
                    <a:pt x="67" y="30"/>
                    <a:pt x="67" y="30"/>
                    <a:pt x="67" y="30"/>
                  </a:cubicBezTo>
                  <a:cubicBezTo>
                    <a:pt x="27" y="0"/>
                    <a:pt x="27" y="0"/>
                    <a:pt x="27" y="0"/>
                  </a:cubicBezTo>
                  <a:cubicBezTo>
                    <a:pt x="22" y="14"/>
                    <a:pt x="20" y="17"/>
                    <a:pt x="17" y="32"/>
                  </a:cubicBezTo>
                  <a:cubicBezTo>
                    <a:pt x="11" y="53"/>
                    <a:pt x="6" y="78"/>
                    <a:pt x="2" y="96"/>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12" name="Freeform 37"/>
            <p:cNvSpPr>
              <a:spLocks/>
            </p:cNvSpPr>
            <p:nvPr/>
          </p:nvSpPr>
          <p:spPr bwMode="auto">
            <a:xfrm>
              <a:off x="6681788" y="3109913"/>
              <a:ext cx="211138" cy="430213"/>
            </a:xfrm>
            <a:custGeom>
              <a:avLst/>
              <a:gdLst>
                <a:gd name="T0" fmla="*/ 13 w 56"/>
                <a:gd name="T1" fmla="*/ 2 h 114"/>
                <a:gd name="T2" fmla="*/ 10 w 56"/>
                <a:gd name="T3" fmla="*/ 2 h 114"/>
                <a:gd name="T4" fmla="*/ 7 w 56"/>
                <a:gd name="T5" fmla="*/ 18 h 114"/>
                <a:gd name="T6" fmla="*/ 1 w 56"/>
                <a:gd name="T7" fmla="*/ 93 h 114"/>
                <a:gd name="T8" fmla="*/ 1 w 56"/>
                <a:gd name="T9" fmla="*/ 101 h 114"/>
                <a:gd name="T10" fmla="*/ 25 w 56"/>
                <a:gd name="T11" fmla="*/ 102 h 114"/>
                <a:gd name="T12" fmla="*/ 34 w 56"/>
                <a:gd name="T13" fmla="*/ 68 h 114"/>
                <a:gd name="T14" fmla="*/ 30 w 56"/>
                <a:gd name="T15" fmla="*/ 0 h 114"/>
                <a:gd name="T16" fmla="*/ 13 w 56"/>
                <a:gd name="T17" fmla="*/ 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114">
                  <a:moveTo>
                    <a:pt x="13" y="2"/>
                  </a:moveTo>
                  <a:cubicBezTo>
                    <a:pt x="10" y="2"/>
                    <a:pt x="10" y="2"/>
                    <a:pt x="10" y="2"/>
                  </a:cubicBezTo>
                  <a:cubicBezTo>
                    <a:pt x="7" y="18"/>
                    <a:pt x="7" y="18"/>
                    <a:pt x="7" y="18"/>
                  </a:cubicBezTo>
                  <a:cubicBezTo>
                    <a:pt x="0" y="36"/>
                    <a:pt x="1" y="77"/>
                    <a:pt x="1" y="93"/>
                  </a:cubicBezTo>
                  <a:cubicBezTo>
                    <a:pt x="1" y="96"/>
                    <a:pt x="1" y="99"/>
                    <a:pt x="1" y="101"/>
                  </a:cubicBezTo>
                  <a:cubicBezTo>
                    <a:pt x="1" y="114"/>
                    <a:pt x="22" y="109"/>
                    <a:pt x="25" y="102"/>
                  </a:cubicBezTo>
                  <a:cubicBezTo>
                    <a:pt x="29" y="89"/>
                    <a:pt x="30" y="83"/>
                    <a:pt x="34" y="68"/>
                  </a:cubicBezTo>
                  <a:cubicBezTo>
                    <a:pt x="41" y="43"/>
                    <a:pt x="56" y="23"/>
                    <a:pt x="30" y="0"/>
                  </a:cubicBezTo>
                  <a:lnTo>
                    <a:pt x="13" y="2"/>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13" name="Freeform 38"/>
            <p:cNvSpPr>
              <a:spLocks/>
            </p:cNvSpPr>
            <p:nvPr/>
          </p:nvSpPr>
          <p:spPr bwMode="auto">
            <a:xfrm>
              <a:off x="6684963" y="3392488"/>
              <a:ext cx="101600" cy="434975"/>
            </a:xfrm>
            <a:custGeom>
              <a:avLst/>
              <a:gdLst>
                <a:gd name="T0" fmla="*/ 0 w 27"/>
                <a:gd name="T1" fmla="*/ 26 h 115"/>
                <a:gd name="T2" fmla="*/ 1 w 27"/>
                <a:gd name="T3" fmla="*/ 113 h 115"/>
                <a:gd name="T4" fmla="*/ 1 w 27"/>
                <a:gd name="T5" fmla="*/ 113 h 115"/>
                <a:gd name="T6" fmla="*/ 2 w 27"/>
                <a:gd name="T7" fmla="*/ 114 h 115"/>
                <a:gd name="T8" fmla="*/ 15 w 27"/>
                <a:gd name="T9" fmla="*/ 109 h 115"/>
                <a:gd name="T10" fmla="*/ 21 w 27"/>
                <a:gd name="T11" fmla="*/ 101 h 115"/>
                <a:gd name="T12" fmla="*/ 26 w 27"/>
                <a:gd name="T13" fmla="*/ 54 h 115"/>
                <a:gd name="T14" fmla="*/ 24 w 27"/>
                <a:gd name="T15" fmla="*/ 26 h 115"/>
                <a:gd name="T16" fmla="*/ 0 w 27"/>
                <a:gd name="T17" fmla="*/ 26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115">
                  <a:moveTo>
                    <a:pt x="0" y="26"/>
                  </a:moveTo>
                  <a:cubicBezTo>
                    <a:pt x="1" y="113"/>
                    <a:pt x="1" y="113"/>
                    <a:pt x="1" y="113"/>
                  </a:cubicBezTo>
                  <a:cubicBezTo>
                    <a:pt x="1" y="113"/>
                    <a:pt x="1" y="113"/>
                    <a:pt x="1" y="113"/>
                  </a:cubicBezTo>
                  <a:cubicBezTo>
                    <a:pt x="2" y="114"/>
                    <a:pt x="2" y="114"/>
                    <a:pt x="2" y="114"/>
                  </a:cubicBezTo>
                  <a:cubicBezTo>
                    <a:pt x="4" y="115"/>
                    <a:pt x="10" y="112"/>
                    <a:pt x="15" y="109"/>
                  </a:cubicBezTo>
                  <a:cubicBezTo>
                    <a:pt x="19" y="106"/>
                    <a:pt x="21" y="103"/>
                    <a:pt x="21" y="101"/>
                  </a:cubicBezTo>
                  <a:cubicBezTo>
                    <a:pt x="25" y="81"/>
                    <a:pt x="27" y="69"/>
                    <a:pt x="26" y="54"/>
                  </a:cubicBezTo>
                  <a:cubicBezTo>
                    <a:pt x="26" y="40"/>
                    <a:pt x="24" y="32"/>
                    <a:pt x="24" y="26"/>
                  </a:cubicBezTo>
                  <a:cubicBezTo>
                    <a:pt x="24" y="12"/>
                    <a:pt x="1" y="0"/>
                    <a:pt x="0" y="26"/>
                  </a:cubicBez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14" name="Freeform 39"/>
            <p:cNvSpPr>
              <a:spLocks/>
            </p:cNvSpPr>
            <p:nvPr/>
          </p:nvSpPr>
          <p:spPr bwMode="auto">
            <a:xfrm>
              <a:off x="6638925" y="2555875"/>
              <a:ext cx="152400" cy="219075"/>
            </a:xfrm>
            <a:custGeom>
              <a:avLst/>
              <a:gdLst>
                <a:gd name="T0" fmla="*/ 30 w 40"/>
                <a:gd name="T1" fmla="*/ 0 h 58"/>
                <a:gd name="T2" fmla="*/ 12 w 40"/>
                <a:gd name="T3" fmla="*/ 5 h 58"/>
                <a:gd name="T4" fmla="*/ 3 w 40"/>
                <a:gd name="T5" fmla="*/ 56 h 58"/>
                <a:gd name="T6" fmla="*/ 20 w 40"/>
                <a:gd name="T7" fmla="*/ 58 h 58"/>
                <a:gd name="T8" fmla="*/ 40 w 40"/>
                <a:gd name="T9" fmla="*/ 26 h 58"/>
                <a:gd name="T10" fmla="*/ 30 w 40"/>
                <a:gd name="T11" fmla="*/ 0 h 58"/>
              </a:gdLst>
              <a:ahLst/>
              <a:cxnLst>
                <a:cxn ang="0">
                  <a:pos x="T0" y="T1"/>
                </a:cxn>
                <a:cxn ang="0">
                  <a:pos x="T2" y="T3"/>
                </a:cxn>
                <a:cxn ang="0">
                  <a:pos x="T4" y="T5"/>
                </a:cxn>
                <a:cxn ang="0">
                  <a:pos x="T6" y="T7"/>
                </a:cxn>
                <a:cxn ang="0">
                  <a:pos x="T8" y="T9"/>
                </a:cxn>
                <a:cxn ang="0">
                  <a:pos x="T10" y="T11"/>
                </a:cxn>
              </a:cxnLst>
              <a:rect l="0" t="0" r="r" b="b"/>
              <a:pathLst>
                <a:path w="40" h="58">
                  <a:moveTo>
                    <a:pt x="30" y="0"/>
                  </a:moveTo>
                  <a:cubicBezTo>
                    <a:pt x="21" y="0"/>
                    <a:pt x="15" y="1"/>
                    <a:pt x="12" y="5"/>
                  </a:cubicBezTo>
                  <a:cubicBezTo>
                    <a:pt x="0" y="21"/>
                    <a:pt x="13" y="42"/>
                    <a:pt x="3" y="56"/>
                  </a:cubicBezTo>
                  <a:cubicBezTo>
                    <a:pt x="20" y="58"/>
                    <a:pt x="20" y="58"/>
                    <a:pt x="20" y="58"/>
                  </a:cubicBezTo>
                  <a:cubicBezTo>
                    <a:pt x="40" y="26"/>
                    <a:pt x="40" y="26"/>
                    <a:pt x="40" y="26"/>
                  </a:cubicBezTo>
                  <a:lnTo>
                    <a:pt x="30" y="0"/>
                  </a:lnTo>
                  <a:close/>
                </a:path>
              </a:pathLst>
            </a:custGeom>
            <a:solidFill>
              <a:srgbClr val="CD9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15" name="Freeform 40"/>
            <p:cNvSpPr>
              <a:spLocks/>
            </p:cNvSpPr>
            <p:nvPr/>
          </p:nvSpPr>
          <p:spPr bwMode="auto">
            <a:xfrm>
              <a:off x="6575425" y="2774950"/>
              <a:ext cx="147638" cy="271463"/>
            </a:xfrm>
            <a:custGeom>
              <a:avLst/>
              <a:gdLst>
                <a:gd name="T0" fmla="*/ 23 w 39"/>
                <a:gd name="T1" fmla="*/ 7 h 72"/>
                <a:gd name="T2" fmla="*/ 2 w 39"/>
                <a:gd name="T3" fmla="*/ 55 h 72"/>
                <a:gd name="T4" fmla="*/ 16 w 39"/>
                <a:gd name="T5" fmla="*/ 64 h 72"/>
                <a:gd name="T6" fmla="*/ 39 w 39"/>
                <a:gd name="T7" fmla="*/ 16 h 72"/>
                <a:gd name="T8" fmla="*/ 23 w 39"/>
                <a:gd name="T9" fmla="*/ 7 h 72"/>
              </a:gdLst>
              <a:ahLst/>
              <a:cxnLst>
                <a:cxn ang="0">
                  <a:pos x="T0" y="T1"/>
                </a:cxn>
                <a:cxn ang="0">
                  <a:pos x="T2" y="T3"/>
                </a:cxn>
                <a:cxn ang="0">
                  <a:pos x="T4" y="T5"/>
                </a:cxn>
                <a:cxn ang="0">
                  <a:pos x="T6" y="T7"/>
                </a:cxn>
                <a:cxn ang="0">
                  <a:pos x="T8" y="T9"/>
                </a:cxn>
              </a:cxnLst>
              <a:rect l="0" t="0" r="r" b="b"/>
              <a:pathLst>
                <a:path w="39" h="72">
                  <a:moveTo>
                    <a:pt x="23" y="7"/>
                  </a:moveTo>
                  <a:cubicBezTo>
                    <a:pt x="16" y="17"/>
                    <a:pt x="5" y="39"/>
                    <a:pt x="2" y="55"/>
                  </a:cubicBezTo>
                  <a:cubicBezTo>
                    <a:pt x="0" y="65"/>
                    <a:pt x="10" y="72"/>
                    <a:pt x="16" y="64"/>
                  </a:cubicBezTo>
                  <a:cubicBezTo>
                    <a:pt x="25" y="51"/>
                    <a:pt x="39" y="29"/>
                    <a:pt x="39" y="16"/>
                  </a:cubicBezTo>
                  <a:cubicBezTo>
                    <a:pt x="39" y="4"/>
                    <a:pt x="28" y="0"/>
                    <a:pt x="23" y="7"/>
                  </a:cubicBezTo>
                  <a:close/>
                </a:path>
              </a:pathLst>
            </a:custGeom>
            <a:solidFill>
              <a:srgbClr val="C61C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16" name="Freeform 41"/>
            <p:cNvSpPr>
              <a:spLocks/>
            </p:cNvSpPr>
            <p:nvPr/>
          </p:nvSpPr>
          <p:spPr bwMode="auto">
            <a:xfrm>
              <a:off x="6699250" y="2701925"/>
              <a:ext cx="79375" cy="128588"/>
            </a:xfrm>
            <a:custGeom>
              <a:avLst/>
              <a:gdLst>
                <a:gd name="T0" fmla="*/ 21 w 21"/>
                <a:gd name="T1" fmla="*/ 0 h 34"/>
                <a:gd name="T2" fmla="*/ 21 w 21"/>
                <a:gd name="T3" fmla="*/ 23 h 34"/>
                <a:gd name="T4" fmla="*/ 7 w 21"/>
                <a:gd name="T5" fmla="*/ 34 h 34"/>
                <a:gd name="T6" fmla="*/ 0 w 21"/>
                <a:gd name="T7" fmla="*/ 28 h 34"/>
                <a:gd name="T8" fmla="*/ 0 w 21"/>
                <a:gd name="T9" fmla="*/ 6 h 34"/>
                <a:gd name="T10" fmla="*/ 21 w 21"/>
                <a:gd name="T11" fmla="*/ 0 h 34"/>
              </a:gdLst>
              <a:ahLst/>
              <a:cxnLst>
                <a:cxn ang="0">
                  <a:pos x="T0" y="T1"/>
                </a:cxn>
                <a:cxn ang="0">
                  <a:pos x="T2" y="T3"/>
                </a:cxn>
                <a:cxn ang="0">
                  <a:pos x="T4" y="T5"/>
                </a:cxn>
                <a:cxn ang="0">
                  <a:pos x="T6" y="T7"/>
                </a:cxn>
                <a:cxn ang="0">
                  <a:pos x="T8" y="T9"/>
                </a:cxn>
                <a:cxn ang="0">
                  <a:pos x="T10" y="T11"/>
                </a:cxn>
              </a:cxnLst>
              <a:rect l="0" t="0" r="r" b="b"/>
              <a:pathLst>
                <a:path w="21" h="34">
                  <a:moveTo>
                    <a:pt x="21" y="0"/>
                  </a:moveTo>
                  <a:cubicBezTo>
                    <a:pt x="21" y="4"/>
                    <a:pt x="17" y="13"/>
                    <a:pt x="21" y="23"/>
                  </a:cubicBezTo>
                  <a:cubicBezTo>
                    <a:pt x="7" y="34"/>
                    <a:pt x="7" y="34"/>
                    <a:pt x="7" y="34"/>
                  </a:cubicBezTo>
                  <a:cubicBezTo>
                    <a:pt x="0" y="28"/>
                    <a:pt x="0" y="28"/>
                    <a:pt x="0" y="28"/>
                  </a:cubicBezTo>
                  <a:cubicBezTo>
                    <a:pt x="2" y="19"/>
                    <a:pt x="2" y="14"/>
                    <a:pt x="0" y="6"/>
                  </a:cubicBezTo>
                  <a:lnTo>
                    <a:pt x="21" y="0"/>
                  </a:lnTo>
                  <a:close/>
                </a:path>
              </a:pathLst>
            </a:custGeom>
            <a:solidFill>
              <a:srgbClr val="EFBF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17" name="Freeform 42"/>
            <p:cNvSpPr>
              <a:spLocks/>
            </p:cNvSpPr>
            <p:nvPr/>
          </p:nvSpPr>
          <p:spPr bwMode="auto">
            <a:xfrm>
              <a:off x="6613525" y="2770188"/>
              <a:ext cx="263525" cy="476250"/>
            </a:xfrm>
            <a:custGeom>
              <a:avLst/>
              <a:gdLst>
                <a:gd name="T0" fmla="*/ 44 w 70"/>
                <a:gd name="T1" fmla="*/ 2 h 126"/>
                <a:gd name="T2" fmla="*/ 58 w 70"/>
                <a:gd name="T3" fmla="*/ 17 h 126"/>
                <a:gd name="T4" fmla="*/ 56 w 70"/>
                <a:gd name="T5" fmla="*/ 60 h 126"/>
                <a:gd name="T6" fmla="*/ 52 w 70"/>
                <a:gd name="T7" fmla="*/ 79 h 126"/>
                <a:gd name="T8" fmla="*/ 53 w 70"/>
                <a:gd name="T9" fmla="*/ 88 h 126"/>
                <a:gd name="T10" fmla="*/ 62 w 70"/>
                <a:gd name="T11" fmla="*/ 126 h 126"/>
                <a:gd name="T12" fmla="*/ 5 w 70"/>
                <a:gd name="T13" fmla="*/ 97 h 126"/>
                <a:gd name="T14" fmla="*/ 10 w 70"/>
                <a:gd name="T15" fmla="*/ 74 h 126"/>
                <a:gd name="T16" fmla="*/ 5 w 70"/>
                <a:gd name="T17" fmla="*/ 48 h 126"/>
                <a:gd name="T18" fmla="*/ 0 w 70"/>
                <a:gd name="T19" fmla="*/ 32 h 126"/>
                <a:gd name="T20" fmla="*/ 14 w 70"/>
                <a:gd name="T21" fmla="*/ 2 h 126"/>
                <a:gd name="T22" fmla="*/ 24 w 70"/>
                <a:gd name="T23" fmla="*/ 2 h 126"/>
                <a:gd name="T24" fmla="*/ 44 w 70"/>
                <a:gd name="T25" fmla="*/ 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 h="126">
                  <a:moveTo>
                    <a:pt x="44" y="2"/>
                  </a:moveTo>
                  <a:cubicBezTo>
                    <a:pt x="48" y="10"/>
                    <a:pt x="51" y="14"/>
                    <a:pt x="58" y="17"/>
                  </a:cubicBezTo>
                  <a:cubicBezTo>
                    <a:pt x="70" y="24"/>
                    <a:pt x="61" y="46"/>
                    <a:pt x="56" y="60"/>
                  </a:cubicBezTo>
                  <a:cubicBezTo>
                    <a:pt x="52" y="68"/>
                    <a:pt x="52" y="74"/>
                    <a:pt x="52" y="79"/>
                  </a:cubicBezTo>
                  <a:cubicBezTo>
                    <a:pt x="52" y="83"/>
                    <a:pt x="52" y="85"/>
                    <a:pt x="53" y="88"/>
                  </a:cubicBezTo>
                  <a:cubicBezTo>
                    <a:pt x="60" y="101"/>
                    <a:pt x="65" y="116"/>
                    <a:pt x="62" y="126"/>
                  </a:cubicBezTo>
                  <a:cubicBezTo>
                    <a:pt x="46" y="121"/>
                    <a:pt x="22" y="109"/>
                    <a:pt x="5" y="97"/>
                  </a:cubicBezTo>
                  <a:cubicBezTo>
                    <a:pt x="8" y="90"/>
                    <a:pt x="11" y="78"/>
                    <a:pt x="10" y="74"/>
                  </a:cubicBezTo>
                  <a:cubicBezTo>
                    <a:pt x="10" y="71"/>
                    <a:pt x="8" y="56"/>
                    <a:pt x="5" y="48"/>
                  </a:cubicBezTo>
                  <a:cubicBezTo>
                    <a:pt x="1" y="43"/>
                    <a:pt x="0" y="37"/>
                    <a:pt x="0" y="32"/>
                  </a:cubicBezTo>
                  <a:cubicBezTo>
                    <a:pt x="0" y="27"/>
                    <a:pt x="10" y="7"/>
                    <a:pt x="14" y="2"/>
                  </a:cubicBezTo>
                  <a:cubicBezTo>
                    <a:pt x="16" y="0"/>
                    <a:pt x="21" y="1"/>
                    <a:pt x="24" y="2"/>
                  </a:cubicBezTo>
                  <a:cubicBezTo>
                    <a:pt x="23" y="8"/>
                    <a:pt x="37" y="13"/>
                    <a:pt x="44" y="2"/>
                  </a:cubicBezTo>
                  <a:close/>
                </a:path>
              </a:pathLst>
            </a:custGeom>
            <a:solidFill>
              <a:srgbClr val="E22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18" name="Freeform 43"/>
            <p:cNvSpPr>
              <a:spLocks/>
            </p:cNvSpPr>
            <p:nvPr/>
          </p:nvSpPr>
          <p:spPr bwMode="auto">
            <a:xfrm>
              <a:off x="6654800" y="2827338"/>
              <a:ext cx="211138" cy="238125"/>
            </a:xfrm>
            <a:custGeom>
              <a:avLst/>
              <a:gdLst>
                <a:gd name="T0" fmla="*/ 40 w 56"/>
                <a:gd name="T1" fmla="*/ 5 h 63"/>
                <a:gd name="T2" fmla="*/ 6 w 56"/>
                <a:gd name="T3" fmla="*/ 44 h 63"/>
                <a:gd name="T4" fmla="*/ 16 w 56"/>
                <a:gd name="T5" fmla="*/ 57 h 63"/>
                <a:gd name="T6" fmla="*/ 53 w 56"/>
                <a:gd name="T7" fmla="*/ 19 h 63"/>
                <a:gd name="T8" fmla="*/ 40 w 56"/>
                <a:gd name="T9" fmla="*/ 5 h 63"/>
              </a:gdLst>
              <a:ahLst/>
              <a:cxnLst>
                <a:cxn ang="0">
                  <a:pos x="T0" y="T1"/>
                </a:cxn>
                <a:cxn ang="0">
                  <a:pos x="T2" y="T3"/>
                </a:cxn>
                <a:cxn ang="0">
                  <a:pos x="T4" y="T5"/>
                </a:cxn>
                <a:cxn ang="0">
                  <a:pos x="T6" y="T7"/>
                </a:cxn>
                <a:cxn ang="0">
                  <a:pos x="T8" y="T9"/>
                </a:cxn>
              </a:cxnLst>
              <a:rect l="0" t="0" r="r" b="b"/>
              <a:pathLst>
                <a:path w="56" h="63">
                  <a:moveTo>
                    <a:pt x="40" y="5"/>
                  </a:moveTo>
                  <a:cubicBezTo>
                    <a:pt x="30" y="12"/>
                    <a:pt x="14" y="30"/>
                    <a:pt x="6" y="44"/>
                  </a:cubicBezTo>
                  <a:cubicBezTo>
                    <a:pt x="0" y="53"/>
                    <a:pt x="8" y="63"/>
                    <a:pt x="16" y="57"/>
                  </a:cubicBezTo>
                  <a:cubicBezTo>
                    <a:pt x="29" y="48"/>
                    <a:pt x="49" y="31"/>
                    <a:pt x="53" y="19"/>
                  </a:cubicBezTo>
                  <a:cubicBezTo>
                    <a:pt x="56" y="7"/>
                    <a:pt x="47" y="0"/>
                    <a:pt x="40" y="5"/>
                  </a:cubicBezTo>
                  <a:close/>
                </a:path>
              </a:pathLst>
            </a:custGeom>
            <a:solidFill>
              <a:srgbClr val="C61C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19" name="Freeform 44"/>
            <p:cNvSpPr>
              <a:spLocks/>
            </p:cNvSpPr>
            <p:nvPr/>
          </p:nvSpPr>
          <p:spPr bwMode="auto">
            <a:xfrm>
              <a:off x="6389688" y="2865438"/>
              <a:ext cx="169863" cy="85725"/>
            </a:xfrm>
            <a:custGeom>
              <a:avLst/>
              <a:gdLst>
                <a:gd name="T0" fmla="*/ 43 w 45"/>
                <a:gd name="T1" fmla="*/ 23 h 23"/>
                <a:gd name="T2" fmla="*/ 34 w 45"/>
                <a:gd name="T3" fmla="*/ 18 h 23"/>
                <a:gd name="T4" fmla="*/ 16 w 45"/>
                <a:gd name="T5" fmla="*/ 13 h 23"/>
                <a:gd name="T6" fmla="*/ 5 w 45"/>
                <a:gd name="T7" fmla="*/ 13 h 23"/>
                <a:gd name="T8" fmla="*/ 0 w 45"/>
                <a:gd name="T9" fmla="*/ 7 h 23"/>
                <a:gd name="T10" fmla="*/ 27 w 45"/>
                <a:gd name="T11" fmla="*/ 1 h 23"/>
                <a:gd name="T12" fmla="*/ 45 w 45"/>
                <a:gd name="T13" fmla="*/ 17 h 23"/>
                <a:gd name="T14" fmla="*/ 43 w 45"/>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23">
                  <a:moveTo>
                    <a:pt x="43" y="23"/>
                  </a:moveTo>
                  <a:cubicBezTo>
                    <a:pt x="34" y="18"/>
                    <a:pt x="34" y="18"/>
                    <a:pt x="34" y="18"/>
                  </a:cubicBezTo>
                  <a:cubicBezTo>
                    <a:pt x="24" y="20"/>
                    <a:pt x="23" y="15"/>
                    <a:pt x="16" y="13"/>
                  </a:cubicBezTo>
                  <a:cubicBezTo>
                    <a:pt x="14" y="13"/>
                    <a:pt x="8" y="13"/>
                    <a:pt x="5" y="13"/>
                  </a:cubicBezTo>
                  <a:cubicBezTo>
                    <a:pt x="3" y="12"/>
                    <a:pt x="2" y="11"/>
                    <a:pt x="0" y="7"/>
                  </a:cubicBezTo>
                  <a:cubicBezTo>
                    <a:pt x="3" y="4"/>
                    <a:pt x="13" y="0"/>
                    <a:pt x="27" y="1"/>
                  </a:cubicBezTo>
                  <a:cubicBezTo>
                    <a:pt x="33" y="7"/>
                    <a:pt x="39" y="10"/>
                    <a:pt x="45" y="17"/>
                  </a:cubicBezTo>
                  <a:lnTo>
                    <a:pt x="43" y="23"/>
                  </a:lnTo>
                  <a:close/>
                </a:path>
              </a:pathLst>
            </a:custGeom>
            <a:solidFill>
              <a:srgbClr val="FFDA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20" name="Freeform 45"/>
            <p:cNvSpPr>
              <a:spLocks/>
            </p:cNvSpPr>
            <p:nvPr/>
          </p:nvSpPr>
          <p:spPr bwMode="auto">
            <a:xfrm>
              <a:off x="6515100" y="2898775"/>
              <a:ext cx="219075" cy="158750"/>
            </a:xfrm>
            <a:custGeom>
              <a:avLst/>
              <a:gdLst>
                <a:gd name="T0" fmla="*/ 4 w 58"/>
                <a:gd name="T1" fmla="*/ 0 h 42"/>
                <a:gd name="T2" fmla="*/ 47 w 58"/>
                <a:gd name="T3" fmla="*/ 20 h 42"/>
                <a:gd name="T4" fmla="*/ 58 w 58"/>
                <a:gd name="T5" fmla="*/ 28 h 42"/>
                <a:gd name="T6" fmla="*/ 41 w 58"/>
                <a:gd name="T7" fmla="*/ 38 h 42"/>
                <a:gd name="T8" fmla="*/ 0 w 58"/>
                <a:gd name="T9" fmla="*/ 11 h 42"/>
                <a:gd name="T10" fmla="*/ 4 w 58"/>
                <a:gd name="T11" fmla="*/ 0 h 42"/>
              </a:gdLst>
              <a:ahLst/>
              <a:cxnLst>
                <a:cxn ang="0">
                  <a:pos x="T0" y="T1"/>
                </a:cxn>
                <a:cxn ang="0">
                  <a:pos x="T2" y="T3"/>
                </a:cxn>
                <a:cxn ang="0">
                  <a:pos x="T4" y="T5"/>
                </a:cxn>
                <a:cxn ang="0">
                  <a:pos x="T6" y="T7"/>
                </a:cxn>
                <a:cxn ang="0">
                  <a:pos x="T8" y="T9"/>
                </a:cxn>
                <a:cxn ang="0">
                  <a:pos x="T10" y="T11"/>
                </a:cxn>
              </a:cxnLst>
              <a:rect l="0" t="0" r="r" b="b"/>
              <a:pathLst>
                <a:path w="58" h="42">
                  <a:moveTo>
                    <a:pt x="4" y="0"/>
                  </a:moveTo>
                  <a:cubicBezTo>
                    <a:pt x="16" y="6"/>
                    <a:pt x="35" y="13"/>
                    <a:pt x="47" y="20"/>
                  </a:cubicBezTo>
                  <a:cubicBezTo>
                    <a:pt x="52" y="22"/>
                    <a:pt x="53" y="25"/>
                    <a:pt x="58" y="28"/>
                  </a:cubicBezTo>
                  <a:cubicBezTo>
                    <a:pt x="55" y="40"/>
                    <a:pt x="49" y="42"/>
                    <a:pt x="41" y="38"/>
                  </a:cubicBezTo>
                  <a:cubicBezTo>
                    <a:pt x="31" y="33"/>
                    <a:pt x="9" y="18"/>
                    <a:pt x="0" y="11"/>
                  </a:cubicBezTo>
                  <a:lnTo>
                    <a:pt x="4" y="0"/>
                  </a:lnTo>
                  <a:close/>
                </a:path>
              </a:pathLst>
            </a:custGeom>
            <a:solidFill>
              <a:srgbClr val="C61C1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21" name="Freeform 46"/>
            <p:cNvSpPr>
              <a:spLocks/>
            </p:cNvSpPr>
            <p:nvPr/>
          </p:nvSpPr>
          <p:spPr bwMode="auto">
            <a:xfrm>
              <a:off x="6665913" y="2574925"/>
              <a:ext cx="161925" cy="192088"/>
            </a:xfrm>
            <a:custGeom>
              <a:avLst/>
              <a:gdLst>
                <a:gd name="T0" fmla="*/ 8 w 43"/>
                <a:gd name="T1" fmla="*/ 0 h 51"/>
                <a:gd name="T2" fmla="*/ 2 w 43"/>
                <a:gd name="T3" fmla="*/ 30 h 51"/>
                <a:gd name="T4" fmla="*/ 4 w 43"/>
                <a:gd name="T5" fmla="*/ 43 h 51"/>
                <a:gd name="T6" fmla="*/ 10 w 43"/>
                <a:gd name="T7" fmla="*/ 50 h 51"/>
                <a:gd name="T8" fmla="*/ 36 w 43"/>
                <a:gd name="T9" fmla="*/ 36 h 51"/>
                <a:gd name="T10" fmla="*/ 43 w 43"/>
                <a:gd name="T11" fmla="*/ 11 h 51"/>
                <a:gd name="T12" fmla="*/ 8 w 43"/>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43" h="51">
                  <a:moveTo>
                    <a:pt x="8" y="0"/>
                  </a:moveTo>
                  <a:cubicBezTo>
                    <a:pt x="0" y="12"/>
                    <a:pt x="3" y="20"/>
                    <a:pt x="2" y="30"/>
                  </a:cubicBezTo>
                  <a:cubicBezTo>
                    <a:pt x="1" y="35"/>
                    <a:pt x="3" y="40"/>
                    <a:pt x="4" y="43"/>
                  </a:cubicBezTo>
                  <a:cubicBezTo>
                    <a:pt x="5" y="47"/>
                    <a:pt x="7" y="49"/>
                    <a:pt x="10" y="50"/>
                  </a:cubicBezTo>
                  <a:cubicBezTo>
                    <a:pt x="15" y="51"/>
                    <a:pt x="35" y="43"/>
                    <a:pt x="36" y="36"/>
                  </a:cubicBezTo>
                  <a:cubicBezTo>
                    <a:pt x="43" y="11"/>
                    <a:pt x="43" y="11"/>
                    <a:pt x="43" y="11"/>
                  </a:cubicBezTo>
                  <a:lnTo>
                    <a:pt x="8" y="0"/>
                  </a:lnTo>
                  <a:close/>
                </a:path>
              </a:pathLst>
            </a:custGeom>
            <a:solidFill>
              <a:srgbClr val="FFDA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22" name="Freeform 47"/>
            <p:cNvSpPr>
              <a:spLocks/>
            </p:cNvSpPr>
            <p:nvPr/>
          </p:nvSpPr>
          <p:spPr bwMode="auto">
            <a:xfrm>
              <a:off x="6665913" y="2536825"/>
              <a:ext cx="180975" cy="257175"/>
            </a:xfrm>
            <a:custGeom>
              <a:avLst/>
              <a:gdLst>
                <a:gd name="T0" fmla="*/ 29 w 48"/>
                <a:gd name="T1" fmla="*/ 43 h 68"/>
                <a:gd name="T2" fmla="*/ 34 w 48"/>
                <a:gd name="T3" fmla="*/ 37 h 68"/>
                <a:gd name="T4" fmla="*/ 31 w 48"/>
                <a:gd name="T5" fmla="*/ 50 h 68"/>
                <a:gd name="T6" fmla="*/ 21 w 48"/>
                <a:gd name="T7" fmla="*/ 68 h 68"/>
                <a:gd name="T8" fmla="*/ 48 w 48"/>
                <a:gd name="T9" fmla="*/ 32 h 68"/>
                <a:gd name="T10" fmla="*/ 19 w 48"/>
                <a:gd name="T11" fmla="*/ 3 h 68"/>
                <a:gd name="T12" fmla="*/ 5 w 48"/>
                <a:gd name="T13" fmla="*/ 13 h 68"/>
                <a:gd name="T14" fmla="*/ 29 w 48"/>
                <a:gd name="T15" fmla="*/ 43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68">
                  <a:moveTo>
                    <a:pt x="29" y="43"/>
                  </a:moveTo>
                  <a:cubicBezTo>
                    <a:pt x="30" y="37"/>
                    <a:pt x="33" y="37"/>
                    <a:pt x="34" y="37"/>
                  </a:cubicBezTo>
                  <a:cubicBezTo>
                    <a:pt x="39" y="39"/>
                    <a:pt x="33" y="47"/>
                    <a:pt x="31" y="50"/>
                  </a:cubicBezTo>
                  <a:cubicBezTo>
                    <a:pt x="26" y="54"/>
                    <a:pt x="24" y="63"/>
                    <a:pt x="21" y="68"/>
                  </a:cubicBezTo>
                  <a:cubicBezTo>
                    <a:pt x="40" y="64"/>
                    <a:pt x="47" y="61"/>
                    <a:pt x="48" y="32"/>
                  </a:cubicBezTo>
                  <a:cubicBezTo>
                    <a:pt x="48" y="16"/>
                    <a:pt x="40" y="0"/>
                    <a:pt x="19" y="3"/>
                  </a:cubicBezTo>
                  <a:cubicBezTo>
                    <a:pt x="14" y="4"/>
                    <a:pt x="8" y="6"/>
                    <a:pt x="5" y="13"/>
                  </a:cubicBezTo>
                  <a:cubicBezTo>
                    <a:pt x="0" y="27"/>
                    <a:pt x="25" y="31"/>
                    <a:pt x="29" y="43"/>
                  </a:cubicBezTo>
                  <a:close/>
                </a:path>
              </a:pathLst>
            </a:custGeom>
            <a:solidFill>
              <a:srgbClr val="CD93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23" name="Freeform 48"/>
            <p:cNvSpPr>
              <a:spLocks/>
            </p:cNvSpPr>
            <p:nvPr/>
          </p:nvSpPr>
          <p:spPr bwMode="auto">
            <a:xfrm>
              <a:off x="6616700" y="3121025"/>
              <a:ext cx="246063" cy="139700"/>
            </a:xfrm>
            <a:custGeom>
              <a:avLst/>
              <a:gdLst>
                <a:gd name="T0" fmla="*/ 41 w 65"/>
                <a:gd name="T1" fmla="*/ 13 h 37"/>
                <a:gd name="T2" fmla="*/ 60 w 65"/>
                <a:gd name="T3" fmla="*/ 34 h 37"/>
                <a:gd name="T4" fmla="*/ 24 w 65"/>
                <a:gd name="T5" fmla="*/ 24 h 37"/>
                <a:gd name="T6" fmla="*/ 5 w 65"/>
                <a:gd name="T7" fmla="*/ 3 h 37"/>
                <a:gd name="T8" fmla="*/ 41 w 65"/>
                <a:gd name="T9" fmla="*/ 13 h 37"/>
              </a:gdLst>
              <a:ahLst/>
              <a:cxnLst>
                <a:cxn ang="0">
                  <a:pos x="T0" y="T1"/>
                </a:cxn>
                <a:cxn ang="0">
                  <a:pos x="T2" y="T3"/>
                </a:cxn>
                <a:cxn ang="0">
                  <a:pos x="T4" y="T5"/>
                </a:cxn>
                <a:cxn ang="0">
                  <a:pos x="T6" y="T7"/>
                </a:cxn>
                <a:cxn ang="0">
                  <a:pos x="T8" y="T9"/>
                </a:cxn>
              </a:cxnLst>
              <a:rect l="0" t="0" r="r" b="b"/>
              <a:pathLst>
                <a:path w="65" h="37">
                  <a:moveTo>
                    <a:pt x="41" y="13"/>
                  </a:moveTo>
                  <a:cubicBezTo>
                    <a:pt x="56" y="22"/>
                    <a:pt x="65" y="31"/>
                    <a:pt x="60" y="34"/>
                  </a:cubicBezTo>
                  <a:cubicBezTo>
                    <a:pt x="55" y="37"/>
                    <a:pt x="39" y="32"/>
                    <a:pt x="24" y="24"/>
                  </a:cubicBezTo>
                  <a:cubicBezTo>
                    <a:pt x="9" y="15"/>
                    <a:pt x="0" y="6"/>
                    <a:pt x="5" y="3"/>
                  </a:cubicBezTo>
                  <a:cubicBezTo>
                    <a:pt x="10" y="0"/>
                    <a:pt x="26" y="5"/>
                    <a:pt x="41" y="13"/>
                  </a:cubicBezTo>
                  <a:close/>
                </a:path>
              </a:pathLst>
            </a:custGeom>
            <a:solidFill>
              <a:srgbClr val="E222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24" name="Freeform 49"/>
            <p:cNvSpPr>
              <a:spLocks/>
            </p:cNvSpPr>
            <p:nvPr/>
          </p:nvSpPr>
          <p:spPr bwMode="auto">
            <a:xfrm>
              <a:off x="5375275" y="4238625"/>
              <a:ext cx="230188" cy="153988"/>
            </a:xfrm>
            <a:custGeom>
              <a:avLst/>
              <a:gdLst>
                <a:gd name="T0" fmla="*/ 12 w 61"/>
                <a:gd name="T1" fmla="*/ 9 h 41"/>
                <a:gd name="T2" fmla="*/ 0 w 61"/>
                <a:gd name="T3" fmla="*/ 18 h 41"/>
                <a:gd name="T4" fmla="*/ 4 w 61"/>
                <a:gd name="T5" fmla="*/ 38 h 41"/>
                <a:gd name="T6" fmla="*/ 24 w 61"/>
                <a:gd name="T7" fmla="*/ 36 h 41"/>
                <a:gd name="T8" fmla="*/ 26 w 61"/>
                <a:gd name="T9" fmla="*/ 31 h 41"/>
                <a:gd name="T10" fmla="*/ 35 w 61"/>
                <a:gd name="T11" fmla="*/ 29 h 41"/>
                <a:gd name="T12" fmla="*/ 60 w 61"/>
                <a:gd name="T13" fmla="*/ 7 h 41"/>
                <a:gd name="T14" fmla="*/ 56 w 61"/>
                <a:gd name="T15" fmla="*/ 0 h 41"/>
                <a:gd name="T16" fmla="*/ 29 w 61"/>
                <a:gd name="T17" fmla="*/ 5 h 41"/>
                <a:gd name="T18" fmla="*/ 12 w 61"/>
                <a:gd name="T19" fmla="*/ 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41">
                  <a:moveTo>
                    <a:pt x="12" y="9"/>
                  </a:moveTo>
                  <a:cubicBezTo>
                    <a:pt x="0" y="18"/>
                    <a:pt x="0" y="18"/>
                    <a:pt x="0" y="18"/>
                  </a:cubicBezTo>
                  <a:cubicBezTo>
                    <a:pt x="0" y="29"/>
                    <a:pt x="0" y="35"/>
                    <a:pt x="4" y="38"/>
                  </a:cubicBezTo>
                  <a:cubicBezTo>
                    <a:pt x="10" y="41"/>
                    <a:pt x="19" y="38"/>
                    <a:pt x="24" y="36"/>
                  </a:cubicBezTo>
                  <a:cubicBezTo>
                    <a:pt x="26" y="31"/>
                    <a:pt x="26" y="31"/>
                    <a:pt x="26" y="31"/>
                  </a:cubicBezTo>
                  <a:cubicBezTo>
                    <a:pt x="31" y="31"/>
                    <a:pt x="30" y="32"/>
                    <a:pt x="35" y="29"/>
                  </a:cubicBezTo>
                  <a:cubicBezTo>
                    <a:pt x="45" y="24"/>
                    <a:pt x="58" y="16"/>
                    <a:pt x="60" y="7"/>
                  </a:cubicBezTo>
                  <a:cubicBezTo>
                    <a:pt x="61" y="4"/>
                    <a:pt x="59" y="0"/>
                    <a:pt x="56" y="0"/>
                  </a:cubicBezTo>
                  <a:cubicBezTo>
                    <a:pt x="29" y="5"/>
                    <a:pt x="29" y="5"/>
                    <a:pt x="29" y="5"/>
                  </a:cubicBezTo>
                  <a:lnTo>
                    <a:pt x="12" y="9"/>
                  </a:lnTo>
                  <a:close/>
                </a:path>
              </a:pathLst>
            </a:custGeom>
            <a:solidFill>
              <a:srgbClr val="0B0B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25" name="Freeform 50"/>
            <p:cNvSpPr>
              <a:spLocks/>
            </p:cNvSpPr>
            <p:nvPr/>
          </p:nvSpPr>
          <p:spPr bwMode="auto">
            <a:xfrm>
              <a:off x="5443538" y="4283075"/>
              <a:ext cx="230188" cy="144463"/>
            </a:xfrm>
            <a:custGeom>
              <a:avLst/>
              <a:gdLst>
                <a:gd name="T0" fmla="*/ 13 w 61"/>
                <a:gd name="T1" fmla="*/ 6 h 38"/>
                <a:gd name="T2" fmla="*/ 1 w 61"/>
                <a:gd name="T3" fmla="*/ 15 h 38"/>
                <a:gd name="T4" fmla="*/ 4 w 61"/>
                <a:gd name="T5" fmla="*/ 35 h 38"/>
                <a:gd name="T6" fmla="*/ 24 w 61"/>
                <a:gd name="T7" fmla="*/ 34 h 38"/>
                <a:gd name="T8" fmla="*/ 26 w 61"/>
                <a:gd name="T9" fmla="*/ 29 h 38"/>
                <a:gd name="T10" fmla="*/ 38 w 61"/>
                <a:gd name="T11" fmla="*/ 26 h 38"/>
                <a:gd name="T12" fmla="*/ 61 w 61"/>
                <a:gd name="T13" fmla="*/ 6 h 38"/>
                <a:gd name="T14" fmla="*/ 57 w 61"/>
                <a:gd name="T15" fmla="*/ 0 h 38"/>
                <a:gd name="T16" fmla="*/ 30 w 61"/>
                <a:gd name="T17" fmla="*/ 3 h 38"/>
                <a:gd name="T18" fmla="*/ 13 w 61"/>
                <a:gd name="T19"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38">
                  <a:moveTo>
                    <a:pt x="13" y="6"/>
                  </a:moveTo>
                  <a:cubicBezTo>
                    <a:pt x="1" y="15"/>
                    <a:pt x="1" y="15"/>
                    <a:pt x="1" y="15"/>
                  </a:cubicBezTo>
                  <a:cubicBezTo>
                    <a:pt x="0" y="26"/>
                    <a:pt x="0" y="31"/>
                    <a:pt x="4" y="35"/>
                  </a:cubicBezTo>
                  <a:cubicBezTo>
                    <a:pt x="9" y="38"/>
                    <a:pt x="18" y="36"/>
                    <a:pt x="24" y="34"/>
                  </a:cubicBezTo>
                  <a:cubicBezTo>
                    <a:pt x="26" y="29"/>
                    <a:pt x="26" y="29"/>
                    <a:pt x="26" y="29"/>
                  </a:cubicBezTo>
                  <a:cubicBezTo>
                    <a:pt x="33" y="29"/>
                    <a:pt x="31" y="30"/>
                    <a:pt x="38" y="26"/>
                  </a:cubicBezTo>
                  <a:cubicBezTo>
                    <a:pt x="48" y="21"/>
                    <a:pt x="59" y="14"/>
                    <a:pt x="61" y="6"/>
                  </a:cubicBezTo>
                  <a:cubicBezTo>
                    <a:pt x="61" y="4"/>
                    <a:pt x="60" y="0"/>
                    <a:pt x="57" y="0"/>
                  </a:cubicBezTo>
                  <a:cubicBezTo>
                    <a:pt x="30" y="3"/>
                    <a:pt x="30" y="3"/>
                    <a:pt x="30" y="3"/>
                  </a:cubicBezTo>
                  <a:lnTo>
                    <a:pt x="13" y="6"/>
                  </a:lnTo>
                  <a:close/>
                </a:path>
              </a:pathLst>
            </a:custGeom>
            <a:solidFill>
              <a:srgbClr val="0B0B0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26" name="Freeform 51"/>
            <p:cNvSpPr>
              <a:spLocks/>
            </p:cNvSpPr>
            <p:nvPr/>
          </p:nvSpPr>
          <p:spPr bwMode="auto">
            <a:xfrm>
              <a:off x="5632450" y="3049588"/>
              <a:ext cx="195263" cy="180975"/>
            </a:xfrm>
            <a:custGeom>
              <a:avLst/>
              <a:gdLst>
                <a:gd name="T0" fmla="*/ 52 w 52"/>
                <a:gd name="T1" fmla="*/ 19 h 48"/>
                <a:gd name="T2" fmla="*/ 26 w 52"/>
                <a:gd name="T3" fmla="*/ 2 h 48"/>
                <a:gd name="T4" fmla="*/ 0 w 52"/>
                <a:gd name="T5" fmla="*/ 23 h 48"/>
                <a:gd name="T6" fmla="*/ 19 w 52"/>
                <a:gd name="T7" fmla="*/ 48 h 48"/>
                <a:gd name="T8" fmla="*/ 52 w 52"/>
                <a:gd name="T9" fmla="*/ 19 h 48"/>
              </a:gdLst>
              <a:ahLst/>
              <a:cxnLst>
                <a:cxn ang="0">
                  <a:pos x="T0" y="T1"/>
                </a:cxn>
                <a:cxn ang="0">
                  <a:pos x="T2" y="T3"/>
                </a:cxn>
                <a:cxn ang="0">
                  <a:pos x="T4" y="T5"/>
                </a:cxn>
                <a:cxn ang="0">
                  <a:pos x="T6" y="T7"/>
                </a:cxn>
                <a:cxn ang="0">
                  <a:pos x="T8" y="T9"/>
                </a:cxn>
              </a:cxnLst>
              <a:rect l="0" t="0" r="r" b="b"/>
              <a:pathLst>
                <a:path w="52" h="48">
                  <a:moveTo>
                    <a:pt x="52" y="19"/>
                  </a:moveTo>
                  <a:cubicBezTo>
                    <a:pt x="52" y="19"/>
                    <a:pt x="36" y="0"/>
                    <a:pt x="26" y="2"/>
                  </a:cubicBezTo>
                  <a:cubicBezTo>
                    <a:pt x="0" y="23"/>
                    <a:pt x="0" y="23"/>
                    <a:pt x="0" y="23"/>
                  </a:cubicBezTo>
                  <a:cubicBezTo>
                    <a:pt x="19" y="48"/>
                    <a:pt x="19" y="48"/>
                    <a:pt x="19" y="48"/>
                  </a:cubicBezTo>
                  <a:lnTo>
                    <a:pt x="52" y="19"/>
                  </a:lnTo>
                  <a:close/>
                </a:path>
              </a:pathLst>
            </a:custGeom>
            <a:solidFill>
              <a:srgbClr val="BABA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27" name="Freeform 52"/>
            <p:cNvSpPr>
              <a:spLocks/>
            </p:cNvSpPr>
            <p:nvPr/>
          </p:nvSpPr>
          <p:spPr bwMode="auto">
            <a:xfrm>
              <a:off x="5668963" y="3121025"/>
              <a:ext cx="265113" cy="241300"/>
            </a:xfrm>
            <a:custGeom>
              <a:avLst/>
              <a:gdLst>
                <a:gd name="T0" fmla="*/ 100 w 167"/>
                <a:gd name="T1" fmla="*/ 0 h 152"/>
                <a:gd name="T2" fmla="*/ 167 w 167"/>
                <a:gd name="T3" fmla="*/ 62 h 152"/>
                <a:gd name="T4" fmla="*/ 57 w 167"/>
                <a:gd name="T5" fmla="*/ 152 h 152"/>
                <a:gd name="T6" fmla="*/ 26 w 167"/>
                <a:gd name="T7" fmla="*/ 129 h 152"/>
                <a:gd name="T8" fmla="*/ 0 w 167"/>
                <a:gd name="T9" fmla="*/ 105 h 152"/>
                <a:gd name="T10" fmla="*/ 100 w 167"/>
                <a:gd name="T11" fmla="*/ 0 h 152"/>
              </a:gdLst>
              <a:ahLst/>
              <a:cxnLst>
                <a:cxn ang="0">
                  <a:pos x="T0" y="T1"/>
                </a:cxn>
                <a:cxn ang="0">
                  <a:pos x="T2" y="T3"/>
                </a:cxn>
                <a:cxn ang="0">
                  <a:pos x="T4" y="T5"/>
                </a:cxn>
                <a:cxn ang="0">
                  <a:pos x="T6" y="T7"/>
                </a:cxn>
                <a:cxn ang="0">
                  <a:pos x="T8" y="T9"/>
                </a:cxn>
                <a:cxn ang="0">
                  <a:pos x="T10" y="T11"/>
                </a:cxn>
              </a:cxnLst>
              <a:rect l="0" t="0" r="r" b="b"/>
              <a:pathLst>
                <a:path w="167" h="152">
                  <a:moveTo>
                    <a:pt x="100" y="0"/>
                  </a:moveTo>
                  <a:lnTo>
                    <a:pt x="167" y="62"/>
                  </a:lnTo>
                  <a:lnTo>
                    <a:pt x="57" y="152"/>
                  </a:lnTo>
                  <a:lnTo>
                    <a:pt x="26" y="129"/>
                  </a:lnTo>
                  <a:lnTo>
                    <a:pt x="0" y="105"/>
                  </a:lnTo>
                  <a:lnTo>
                    <a:pt x="100" y="0"/>
                  </a:lnTo>
                  <a:close/>
                </a:path>
              </a:pathLst>
            </a:custGeom>
            <a:solidFill>
              <a:srgbClr val="660C0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28" name="Freeform 53"/>
            <p:cNvSpPr>
              <a:spLocks/>
            </p:cNvSpPr>
            <p:nvPr/>
          </p:nvSpPr>
          <p:spPr bwMode="auto">
            <a:xfrm>
              <a:off x="5673725" y="3121025"/>
              <a:ext cx="263525" cy="241300"/>
            </a:xfrm>
            <a:custGeom>
              <a:avLst/>
              <a:gdLst>
                <a:gd name="T0" fmla="*/ 95 w 166"/>
                <a:gd name="T1" fmla="*/ 0 h 152"/>
                <a:gd name="T2" fmla="*/ 166 w 166"/>
                <a:gd name="T3" fmla="*/ 62 h 152"/>
                <a:gd name="T4" fmla="*/ 54 w 166"/>
                <a:gd name="T5" fmla="*/ 152 h 152"/>
                <a:gd name="T6" fmla="*/ 23 w 166"/>
                <a:gd name="T7" fmla="*/ 129 h 152"/>
                <a:gd name="T8" fmla="*/ 0 w 166"/>
                <a:gd name="T9" fmla="*/ 103 h 152"/>
                <a:gd name="T10" fmla="*/ 95 w 166"/>
                <a:gd name="T11" fmla="*/ 0 h 152"/>
              </a:gdLst>
              <a:ahLst/>
              <a:cxnLst>
                <a:cxn ang="0">
                  <a:pos x="T0" y="T1"/>
                </a:cxn>
                <a:cxn ang="0">
                  <a:pos x="T2" y="T3"/>
                </a:cxn>
                <a:cxn ang="0">
                  <a:pos x="T4" y="T5"/>
                </a:cxn>
                <a:cxn ang="0">
                  <a:pos x="T6" y="T7"/>
                </a:cxn>
                <a:cxn ang="0">
                  <a:pos x="T8" y="T9"/>
                </a:cxn>
                <a:cxn ang="0">
                  <a:pos x="T10" y="T11"/>
                </a:cxn>
              </a:cxnLst>
              <a:rect l="0" t="0" r="r" b="b"/>
              <a:pathLst>
                <a:path w="166" h="152">
                  <a:moveTo>
                    <a:pt x="95" y="0"/>
                  </a:moveTo>
                  <a:lnTo>
                    <a:pt x="166" y="62"/>
                  </a:lnTo>
                  <a:lnTo>
                    <a:pt x="54" y="152"/>
                  </a:lnTo>
                  <a:lnTo>
                    <a:pt x="23" y="129"/>
                  </a:lnTo>
                  <a:lnTo>
                    <a:pt x="0" y="103"/>
                  </a:lnTo>
                  <a:lnTo>
                    <a:pt x="95" y="0"/>
                  </a:lnTo>
                  <a:close/>
                </a:path>
              </a:pathLst>
            </a:custGeom>
            <a:solidFill>
              <a:srgbClr val="8D1F1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29" name="Freeform 54"/>
            <p:cNvSpPr>
              <a:spLocks/>
            </p:cNvSpPr>
            <p:nvPr/>
          </p:nvSpPr>
          <p:spPr bwMode="auto">
            <a:xfrm>
              <a:off x="5649913" y="3106738"/>
              <a:ext cx="314325" cy="255588"/>
            </a:xfrm>
            <a:custGeom>
              <a:avLst/>
              <a:gdLst>
                <a:gd name="T0" fmla="*/ 17 w 83"/>
                <a:gd name="T1" fmla="*/ 29 h 68"/>
                <a:gd name="T2" fmla="*/ 46 w 83"/>
                <a:gd name="T3" fmla="*/ 3 h 68"/>
                <a:gd name="T4" fmla="*/ 74 w 83"/>
                <a:gd name="T5" fmla="*/ 30 h 68"/>
                <a:gd name="T6" fmla="*/ 31 w 83"/>
                <a:gd name="T7" fmla="*/ 68 h 68"/>
                <a:gd name="T8" fmla="*/ 7 w 83"/>
                <a:gd name="T9" fmla="*/ 51 h 68"/>
                <a:gd name="T10" fmla="*/ 17 w 83"/>
                <a:gd name="T11" fmla="*/ 29 h 68"/>
              </a:gdLst>
              <a:ahLst/>
              <a:cxnLst>
                <a:cxn ang="0">
                  <a:pos x="T0" y="T1"/>
                </a:cxn>
                <a:cxn ang="0">
                  <a:pos x="T2" y="T3"/>
                </a:cxn>
                <a:cxn ang="0">
                  <a:pos x="T4" y="T5"/>
                </a:cxn>
                <a:cxn ang="0">
                  <a:pos x="T6" y="T7"/>
                </a:cxn>
                <a:cxn ang="0">
                  <a:pos x="T8" y="T9"/>
                </a:cxn>
                <a:cxn ang="0">
                  <a:pos x="T10" y="T11"/>
                </a:cxn>
              </a:cxnLst>
              <a:rect l="0" t="0" r="r" b="b"/>
              <a:pathLst>
                <a:path w="83" h="68">
                  <a:moveTo>
                    <a:pt x="17" y="29"/>
                  </a:moveTo>
                  <a:cubicBezTo>
                    <a:pt x="17" y="29"/>
                    <a:pt x="42" y="6"/>
                    <a:pt x="46" y="3"/>
                  </a:cubicBezTo>
                  <a:cubicBezTo>
                    <a:pt x="53" y="0"/>
                    <a:pt x="83" y="22"/>
                    <a:pt x="74" y="30"/>
                  </a:cubicBezTo>
                  <a:cubicBezTo>
                    <a:pt x="66" y="37"/>
                    <a:pt x="31" y="68"/>
                    <a:pt x="31" y="68"/>
                  </a:cubicBezTo>
                  <a:cubicBezTo>
                    <a:pt x="31" y="68"/>
                    <a:pt x="14" y="53"/>
                    <a:pt x="7" y="51"/>
                  </a:cubicBezTo>
                  <a:cubicBezTo>
                    <a:pt x="0" y="49"/>
                    <a:pt x="17" y="29"/>
                    <a:pt x="17" y="29"/>
                  </a:cubicBezTo>
                  <a:close/>
                </a:path>
              </a:pathLst>
            </a:custGeom>
            <a:solidFill>
              <a:srgbClr val="CCCB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30" name="Freeform 55"/>
            <p:cNvSpPr>
              <a:spLocks/>
            </p:cNvSpPr>
            <p:nvPr/>
          </p:nvSpPr>
          <p:spPr bwMode="auto">
            <a:xfrm>
              <a:off x="5819775" y="3136900"/>
              <a:ext cx="87313" cy="79375"/>
            </a:xfrm>
            <a:custGeom>
              <a:avLst/>
              <a:gdLst>
                <a:gd name="T0" fmla="*/ 0 w 23"/>
                <a:gd name="T1" fmla="*/ 0 h 21"/>
                <a:gd name="T2" fmla="*/ 23 w 23"/>
                <a:gd name="T3" fmla="*/ 21 h 21"/>
              </a:gdLst>
              <a:ahLst/>
              <a:cxnLst>
                <a:cxn ang="0">
                  <a:pos x="T0" y="T1"/>
                </a:cxn>
                <a:cxn ang="0">
                  <a:pos x="T2" y="T3"/>
                </a:cxn>
              </a:cxnLst>
              <a:rect l="0" t="0" r="r" b="b"/>
              <a:pathLst>
                <a:path w="23" h="21">
                  <a:moveTo>
                    <a:pt x="0" y="0"/>
                  </a:moveTo>
                  <a:cubicBezTo>
                    <a:pt x="0" y="0"/>
                    <a:pt x="19" y="7"/>
                    <a:pt x="23" y="21"/>
                  </a:cubicBezTo>
                </a:path>
              </a:pathLst>
            </a:custGeom>
            <a:noFill/>
            <a:ln w="3175" cap="flat">
              <a:solidFill>
                <a:srgbClr val="4141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31" name="Freeform 56"/>
            <p:cNvSpPr>
              <a:spLocks/>
            </p:cNvSpPr>
            <p:nvPr/>
          </p:nvSpPr>
          <p:spPr bwMode="auto">
            <a:xfrm>
              <a:off x="5805488" y="3151188"/>
              <a:ext cx="87313" cy="79375"/>
            </a:xfrm>
            <a:custGeom>
              <a:avLst/>
              <a:gdLst>
                <a:gd name="T0" fmla="*/ 0 w 23"/>
                <a:gd name="T1" fmla="*/ 0 h 21"/>
                <a:gd name="T2" fmla="*/ 23 w 23"/>
                <a:gd name="T3" fmla="*/ 21 h 21"/>
              </a:gdLst>
              <a:ahLst/>
              <a:cxnLst>
                <a:cxn ang="0">
                  <a:pos x="T0" y="T1"/>
                </a:cxn>
                <a:cxn ang="0">
                  <a:pos x="T2" y="T3"/>
                </a:cxn>
              </a:cxnLst>
              <a:rect l="0" t="0" r="r" b="b"/>
              <a:pathLst>
                <a:path w="23" h="21">
                  <a:moveTo>
                    <a:pt x="0" y="0"/>
                  </a:moveTo>
                  <a:cubicBezTo>
                    <a:pt x="0" y="0"/>
                    <a:pt x="19" y="6"/>
                    <a:pt x="23" y="21"/>
                  </a:cubicBezTo>
                </a:path>
              </a:pathLst>
            </a:custGeom>
            <a:noFill/>
            <a:ln w="3175" cap="flat">
              <a:solidFill>
                <a:srgbClr val="4141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32" name="Freeform 57"/>
            <p:cNvSpPr>
              <a:spLocks/>
            </p:cNvSpPr>
            <p:nvPr/>
          </p:nvSpPr>
          <p:spPr bwMode="auto">
            <a:xfrm>
              <a:off x="5789613" y="3162300"/>
              <a:ext cx="87313" cy="79375"/>
            </a:xfrm>
            <a:custGeom>
              <a:avLst/>
              <a:gdLst>
                <a:gd name="T0" fmla="*/ 0 w 23"/>
                <a:gd name="T1" fmla="*/ 0 h 21"/>
                <a:gd name="T2" fmla="*/ 23 w 23"/>
                <a:gd name="T3" fmla="*/ 21 h 21"/>
              </a:gdLst>
              <a:ahLst/>
              <a:cxnLst>
                <a:cxn ang="0">
                  <a:pos x="T0" y="T1"/>
                </a:cxn>
                <a:cxn ang="0">
                  <a:pos x="T2" y="T3"/>
                </a:cxn>
              </a:cxnLst>
              <a:rect l="0" t="0" r="r" b="b"/>
              <a:pathLst>
                <a:path w="23" h="21">
                  <a:moveTo>
                    <a:pt x="0" y="0"/>
                  </a:moveTo>
                  <a:cubicBezTo>
                    <a:pt x="0" y="0"/>
                    <a:pt x="18" y="7"/>
                    <a:pt x="23" y="21"/>
                  </a:cubicBezTo>
                </a:path>
              </a:pathLst>
            </a:custGeom>
            <a:noFill/>
            <a:ln w="3175" cap="flat">
              <a:solidFill>
                <a:srgbClr val="4141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33" name="Freeform 58"/>
            <p:cNvSpPr>
              <a:spLocks/>
            </p:cNvSpPr>
            <p:nvPr/>
          </p:nvSpPr>
          <p:spPr bwMode="auto">
            <a:xfrm>
              <a:off x="5775325" y="3178175"/>
              <a:ext cx="87313" cy="79375"/>
            </a:xfrm>
            <a:custGeom>
              <a:avLst/>
              <a:gdLst>
                <a:gd name="T0" fmla="*/ 0 w 23"/>
                <a:gd name="T1" fmla="*/ 0 h 21"/>
                <a:gd name="T2" fmla="*/ 23 w 23"/>
                <a:gd name="T3" fmla="*/ 21 h 21"/>
              </a:gdLst>
              <a:ahLst/>
              <a:cxnLst>
                <a:cxn ang="0">
                  <a:pos x="T0" y="T1"/>
                </a:cxn>
                <a:cxn ang="0">
                  <a:pos x="T2" y="T3"/>
                </a:cxn>
              </a:cxnLst>
              <a:rect l="0" t="0" r="r" b="b"/>
              <a:pathLst>
                <a:path w="23" h="21">
                  <a:moveTo>
                    <a:pt x="0" y="0"/>
                  </a:moveTo>
                  <a:cubicBezTo>
                    <a:pt x="0" y="0"/>
                    <a:pt x="18" y="7"/>
                    <a:pt x="23" y="21"/>
                  </a:cubicBezTo>
                </a:path>
              </a:pathLst>
            </a:custGeom>
            <a:noFill/>
            <a:ln w="3175" cap="flat">
              <a:solidFill>
                <a:srgbClr val="4141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34" name="Freeform 59"/>
            <p:cNvSpPr>
              <a:spLocks/>
            </p:cNvSpPr>
            <p:nvPr/>
          </p:nvSpPr>
          <p:spPr bwMode="auto">
            <a:xfrm>
              <a:off x="5759450" y="3192463"/>
              <a:ext cx="87313" cy="79375"/>
            </a:xfrm>
            <a:custGeom>
              <a:avLst/>
              <a:gdLst>
                <a:gd name="T0" fmla="*/ 0 w 23"/>
                <a:gd name="T1" fmla="*/ 0 h 21"/>
                <a:gd name="T2" fmla="*/ 23 w 23"/>
                <a:gd name="T3" fmla="*/ 21 h 21"/>
              </a:gdLst>
              <a:ahLst/>
              <a:cxnLst>
                <a:cxn ang="0">
                  <a:pos x="T0" y="T1"/>
                </a:cxn>
                <a:cxn ang="0">
                  <a:pos x="T2" y="T3"/>
                </a:cxn>
              </a:cxnLst>
              <a:rect l="0" t="0" r="r" b="b"/>
              <a:pathLst>
                <a:path w="23" h="21">
                  <a:moveTo>
                    <a:pt x="0" y="0"/>
                  </a:moveTo>
                  <a:cubicBezTo>
                    <a:pt x="0" y="0"/>
                    <a:pt x="18" y="6"/>
                    <a:pt x="23" y="21"/>
                  </a:cubicBezTo>
                </a:path>
              </a:pathLst>
            </a:custGeom>
            <a:noFill/>
            <a:ln w="3175" cap="flat">
              <a:solidFill>
                <a:srgbClr val="4141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35" name="Freeform 60"/>
            <p:cNvSpPr>
              <a:spLocks/>
            </p:cNvSpPr>
            <p:nvPr/>
          </p:nvSpPr>
          <p:spPr bwMode="auto">
            <a:xfrm>
              <a:off x="5745163" y="3205163"/>
              <a:ext cx="87313" cy="79375"/>
            </a:xfrm>
            <a:custGeom>
              <a:avLst/>
              <a:gdLst>
                <a:gd name="T0" fmla="*/ 0 w 23"/>
                <a:gd name="T1" fmla="*/ 0 h 21"/>
                <a:gd name="T2" fmla="*/ 23 w 23"/>
                <a:gd name="T3" fmla="*/ 21 h 21"/>
              </a:gdLst>
              <a:ahLst/>
              <a:cxnLst>
                <a:cxn ang="0">
                  <a:pos x="T0" y="T1"/>
                </a:cxn>
                <a:cxn ang="0">
                  <a:pos x="T2" y="T3"/>
                </a:cxn>
              </a:cxnLst>
              <a:rect l="0" t="0" r="r" b="b"/>
              <a:pathLst>
                <a:path w="23" h="21">
                  <a:moveTo>
                    <a:pt x="0" y="0"/>
                  </a:moveTo>
                  <a:cubicBezTo>
                    <a:pt x="0" y="0"/>
                    <a:pt x="18" y="7"/>
                    <a:pt x="23" y="21"/>
                  </a:cubicBezTo>
                </a:path>
              </a:pathLst>
            </a:custGeom>
            <a:noFill/>
            <a:ln w="3175" cap="flat">
              <a:solidFill>
                <a:srgbClr val="4141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36" name="Freeform 61"/>
            <p:cNvSpPr>
              <a:spLocks/>
            </p:cNvSpPr>
            <p:nvPr/>
          </p:nvSpPr>
          <p:spPr bwMode="auto">
            <a:xfrm>
              <a:off x="5729288" y="3219450"/>
              <a:ext cx="87313" cy="79375"/>
            </a:xfrm>
            <a:custGeom>
              <a:avLst/>
              <a:gdLst>
                <a:gd name="T0" fmla="*/ 0 w 23"/>
                <a:gd name="T1" fmla="*/ 0 h 21"/>
                <a:gd name="T2" fmla="*/ 23 w 23"/>
                <a:gd name="T3" fmla="*/ 21 h 21"/>
              </a:gdLst>
              <a:ahLst/>
              <a:cxnLst>
                <a:cxn ang="0">
                  <a:pos x="T0" y="T1"/>
                </a:cxn>
                <a:cxn ang="0">
                  <a:pos x="T2" y="T3"/>
                </a:cxn>
              </a:cxnLst>
              <a:rect l="0" t="0" r="r" b="b"/>
              <a:pathLst>
                <a:path w="23" h="21">
                  <a:moveTo>
                    <a:pt x="0" y="0"/>
                  </a:moveTo>
                  <a:cubicBezTo>
                    <a:pt x="0" y="0"/>
                    <a:pt x="18" y="6"/>
                    <a:pt x="23" y="21"/>
                  </a:cubicBezTo>
                </a:path>
              </a:pathLst>
            </a:custGeom>
            <a:noFill/>
            <a:ln w="3175" cap="flat">
              <a:solidFill>
                <a:srgbClr val="4141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37" name="Freeform 62"/>
            <p:cNvSpPr>
              <a:spLocks/>
            </p:cNvSpPr>
            <p:nvPr/>
          </p:nvSpPr>
          <p:spPr bwMode="auto">
            <a:xfrm>
              <a:off x="5715000" y="3230563"/>
              <a:ext cx="87313" cy="79375"/>
            </a:xfrm>
            <a:custGeom>
              <a:avLst/>
              <a:gdLst>
                <a:gd name="T0" fmla="*/ 0 w 23"/>
                <a:gd name="T1" fmla="*/ 0 h 21"/>
                <a:gd name="T2" fmla="*/ 23 w 23"/>
                <a:gd name="T3" fmla="*/ 21 h 21"/>
              </a:gdLst>
              <a:ahLst/>
              <a:cxnLst>
                <a:cxn ang="0">
                  <a:pos x="T0" y="T1"/>
                </a:cxn>
                <a:cxn ang="0">
                  <a:pos x="T2" y="T3"/>
                </a:cxn>
              </a:cxnLst>
              <a:rect l="0" t="0" r="r" b="b"/>
              <a:pathLst>
                <a:path w="23" h="21">
                  <a:moveTo>
                    <a:pt x="0" y="0"/>
                  </a:moveTo>
                  <a:cubicBezTo>
                    <a:pt x="0" y="0"/>
                    <a:pt x="18" y="7"/>
                    <a:pt x="23" y="21"/>
                  </a:cubicBezTo>
                </a:path>
              </a:pathLst>
            </a:custGeom>
            <a:noFill/>
            <a:ln w="3175" cap="flat">
              <a:solidFill>
                <a:srgbClr val="4141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38" name="Freeform 63"/>
            <p:cNvSpPr>
              <a:spLocks/>
            </p:cNvSpPr>
            <p:nvPr/>
          </p:nvSpPr>
          <p:spPr bwMode="auto">
            <a:xfrm>
              <a:off x="5699125" y="3246438"/>
              <a:ext cx="87313" cy="79375"/>
            </a:xfrm>
            <a:custGeom>
              <a:avLst/>
              <a:gdLst>
                <a:gd name="T0" fmla="*/ 0 w 23"/>
                <a:gd name="T1" fmla="*/ 0 h 21"/>
                <a:gd name="T2" fmla="*/ 23 w 23"/>
                <a:gd name="T3" fmla="*/ 21 h 21"/>
              </a:gdLst>
              <a:ahLst/>
              <a:cxnLst>
                <a:cxn ang="0">
                  <a:pos x="T0" y="T1"/>
                </a:cxn>
                <a:cxn ang="0">
                  <a:pos x="T2" y="T3"/>
                </a:cxn>
              </a:cxnLst>
              <a:rect l="0" t="0" r="r" b="b"/>
              <a:pathLst>
                <a:path w="23" h="21">
                  <a:moveTo>
                    <a:pt x="0" y="0"/>
                  </a:moveTo>
                  <a:cubicBezTo>
                    <a:pt x="0" y="0"/>
                    <a:pt x="18" y="6"/>
                    <a:pt x="23" y="21"/>
                  </a:cubicBezTo>
                </a:path>
              </a:pathLst>
            </a:custGeom>
            <a:noFill/>
            <a:ln w="3175" cap="flat">
              <a:solidFill>
                <a:srgbClr val="4141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39" name="Freeform 64"/>
            <p:cNvSpPr>
              <a:spLocks/>
            </p:cNvSpPr>
            <p:nvPr/>
          </p:nvSpPr>
          <p:spPr bwMode="auto">
            <a:xfrm>
              <a:off x="5684838" y="3260725"/>
              <a:ext cx="85725" cy="76200"/>
            </a:xfrm>
            <a:custGeom>
              <a:avLst/>
              <a:gdLst>
                <a:gd name="T0" fmla="*/ 0 w 23"/>
                <a:gd name="T1" fmla="*/ 0 h 20"/>
                <a:gd name="T2" fmla="*/ 23 w 23"/>
                <a:gd name="T3" fmla="*/ 20 h 20"/>
              </a:gdLst>
              <a:ahLst/>
              <a:cxnLst>
                <a:cxn ang="0">
                  <a:pos x="T0" y="T1"/>
                </a:cxn>
                <a:cxn ang="0">
                  <a:pos x="T2" y="T3"/>
                </a:cxn>
              </a:cxnLst>
              <a:rect l="0" t="0" r="r" b="b"/>
              <a:pathLst>
                <a:path w="23" h="20">
                  <a:moveTo>
                    <a:pt x="0" y="0"/>
                  </a:moveTo>
                  <a:cubicBezTo>
                    <a:pt x="0" y="0"/>
                    <a:pt x="18" y="6"/>
                    <a:pt x="23" y="20"/>
                  </a:cubicBezTo>
                </a:path>
              </a:pathLst>
            </a:custGeom>
            <a:noFill/>
            <a:ln w="3175" cap="flat">
              <a:solidFill>
                <a:srgbClr val="41414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40" name="Freeform 65"/>
            <p:cNvSpPr>
              <a:spLocks/>
            </p:cNvSpPr>
            <p:nvPr/>
          </p:nvSpPr>
          <p:spPr bwMode="auto">
            <a:xfrm>
              <a:off x="5786438" y="3200400"/>
              <a:ext cx="166688" cy="174625"/>
            </a:xfrm>
            <a:custGeom>
              <a:avLst/>
              <a:gdLst>
                <a:gd name="T0" fmla="*/ 0 w 44"/>
                <a:gd name="T1" fmla="*/ 33 h 46"/>
                <a:gd name="T2" fmla="*/ 9 w 44"/>
                <a:gd name="T3" fmla="*/ 26 h 46"/>
                <a:gd name="T4" fmla="*/ 11 w 44"/>
                <a:gd name="T5" fmla="*/ 18 h 46"/>
                <a:gd name="T6" fmla="*/ 17 w 44"/>
                <a:gd name="T7" fmla="*/ 10 h 46"/>
                <a:gd name="T8" fmla="*/ 21 w 44"/>
                <a:gd name="T9" fmla="*/ 2 h 46"/>
                <a:gd name="T10" fmla="*/ 25 w 44"/>
                <a:gd name="T11" fmla="*/ 5 h 46"/>
                <a:gd name="T12" fmla="*/ 24 w 44"/>
                <a:gd name="T13" fmla="*/ 13 h 46"/>
                <a:gd name="T14" fmla="*/ 29 w 44"/>
                <a:gd name="T15" fmla="*/ 15 h 46"/>
                <a:gd name="T16" fmla="*/ 34 w 44"/>
                <a:gd name="T17" fmla="*/ 12 h 46"/>
                <a:gd name="T18" fmla="*/ 37 w 44"/>
                <a:gd name="T19" fmla="*/ 5 h 46"/>
                <a:gd name="T20" fmla="*/ 41 w 44"/>
                <a:gd name="T21" fmla="*/ 9 h 46"/>
                <a:gd name="T22" fmla="*/ 42 w 44"/>
                <a:gd name="T23" fmla="*/ 24 h 46"/>
                <a:gd name="T24" fmla="*/ 37 w 44"/>
                <a:gd name="T25" fmla="*/ 29 h 46"/>
                <a:gd name="T26" fmla="*/ 28 w 44"/>
                <a:gd name="T27" fmla="*/ 35 h 46"/>
                <a:gd name="T28" fmla="*/ 16 w 44"/>
                <a:gd name="T29" fmla="*/ 40 h 46"/>
                <a:gd name="T30" fmla="*/ 8 w 44"/>
                <a:gd name="T31" fmla="*/ 46 h 46"/>
                <a:gd name="T32" fmla="*/ 1 w 44"/>
                <a:gd name="T33" fmla="*/ 34 h 46"/>
                <a:gd name="T34" fmla="*/ 1 w 44"/>
                <a:gd name="T35" fmla="*/ 34 h 46"/>
                <a:gd name="T36" fmla="*/ 0 w 44"/>
                <a:gd name="T37"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6">
                  <a:moveTo>
                    <a:pt x="0" y="33"/>
                  </a:moveTo>
                  <a:cubicBezTo>
                    <a:pt x="9" y="26"/>
                    <a:pt x="9" y="26"/>
                    <a:pt x="9" y="26"/>
                  </a:cubicBezTo>
                  <a:cubicBezTo>
                    <a:pt x="9" y="22"/>
                    <a:pt x="10" y="20"/>
                    <a:pt x="11" y="18"/>
                  </a:cubicBezTo>
                  <a:cubicBezTo>
                    <a:pt x="12" y="15"/>
                    <a:pt x="14" y="14"/>
                    <a:pt x="17" y="10"/>
                  </a:cubicBezTo>
                  <a:cubicBezTo>
                    <a:pt x="18" y="9"/>
                    <a:pt x="18" y="4"/>
                    <a:pt x="21" y="2"/>
                  </a:cubicBezTo>
                  <a:cubicBezTo>
                    <a:pt x="23" y="0"/>
                    <a:pt x="26" y="1"/>
                    <a:pt x="25" y="5"/>
                  </a:cubicBezTo>
                  <a:cubicBezTo>
                    <a:pt x="25" y="8"/>
                    <a:pt x="24" y="10"/>
                    <a:pt x="24" y="13"/>
                  </a:cubicBezTo>
                  <a:cubicBezTo>
                    <a:pt x="23" y="18"/>
                    <a:pt x="24" y="18"/>
                    <a:pt x="29" y="15"/>
                  </a:cubicBezTo>
                  <a:cubicBezTo>
                    <a:pt x="34" y="12"/>
                    <a:pt x="34" y="12"/>
                    <a:pt x="34" y="12"/>
                  </a:cubicBezTo>
                  <a:cubicBezTo>
                    <a:pt x="37" y="5"/>
                    <a:pt x="37" y="5"/>
                    <a:pt x="37" y="5"/>
                  </a:cubicBezTo>
                  <a:cubicBezTo>
                    <a:pt x="39" y="6"/>
                    <a:pt x="41" y="6"/>
                    <a:pt x="41" y="9"/>
                  </a:cubicBezTo>
                  <a:cubicBezTo>
                    <a:pt x="42" y="14"/>
                    <a:pt x="44" y="22"/>
                    <a:pt x="42" y="24"/>
                  </a:cubicBezTo>
                  <a:cubicBezTo>
                    <a:pt x="41" y="25"/>
                    <a:pt x="39" y="26"/>
                    <a:pt x="37" y="29"/>
                  </a:cubicBezTo>
                  <a:cubicBezTo>
                    <a:pt x="34" y="32"/>
                    <a:pt x="33" y="33"/>
                    <a:pt x="28" y="35"/>
                  </a:cubicBezTo>
                  <a:cubicBezTo>
                    <a:pt x="25" y="37"/>
                    <a:pt x="19" y="38"/>
                    <a:pt x="16" y="40"/>
                  </a:cubicBezTo>
                  <a:cubicBezTo>
                    <a:pt x="8" y="46"/>
                    <a:pt x="8" y="46"/>
                    <a:pt x="8" y="46"/>
                  </a:cubicBezTo>
                  <a:cubicBezTo>
                    <a:pt x="1" y="34"/>
                    <a:pt x="1" y="34"/>
                    <a:pt x="1" y="34"/>
                  </a:cubicBezTo>
                  <a:cubicBezTo>
                    <a:pt x="1" y="34"/>
                    <a:pt x="1" y="34"/>
                    <a:pt x="1" y="34"/>
                  </a:cubicBezTo>
                  <a:lnTo>
                    <a:pt x="0" y="33"/>
                  </a:lnTo>
                  <a:close/>
                </a:path>
              </a:pathLst>
            </a:custGeom>
            <a:solidFill>
              <a:srgbClr val="804D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41" name="Freeform 66"/>
            <p:cNvSpPr>
              <a:spLocks/>
            </p:cNvSpPr>
            <p:nvPr/>
          </p:nvSpPr>
          <p:spPr bwMode="auto">
            <a:xfrm>
              <a:off x="5334000" y="3490913"/>
              <a:ext cx="165100" cy="841375"/>
            </a:xfrm>
            <a:custGeom>
              <a:avLst/>
              <a:gdLst>
                <a:gd name="T0" fmla="*/ 15 w 44"/>
                <a:gd name="T1" fmla="*/ 5 h 223"/>
                <a:gd name="T2" fmla="*/ 1 w 44"/>
                <a:gd name="T3" fmla="*/ 43 h 223"/>
                <a:gd name="T4" fmla="*/ 3 w 44"/>
                <a:gd name="T5" fmla="*/ 62 h 223"/>
                <a:gd name="T6" fmla="*/ 6 w 44"/>
                <a:gd name="T7" fmla="*/ 124 h 223"/>
                <a:gd name="T8" fmla="*/ 10 w 44"/>
                <a:gd name="T9" fmla="*/ 220 h 223"/>
                <a:gd name="T10" fmla="*/ 10 w 44"/>
                <a:gd name="T11" fmla="*/ 220 h 223"/>
                <a:gd name="T12" fmla="*/ 11 w 44"/>
                <a:gd name="T13" fmla="*/ 221 h 223"/>
                <a:gd name="T14" fmla="*/ 32 w 44"/>
                <a:gd name="T15" fmla="*/ 215 h 223"/>
                <a:gd name="T16" fmla="*/ 41 w 44"/>
                <a:gd name="T17" fmla="*/ 209 h 223"/>
                <a:gd name="T18" fmla="*/ 44 w 44"/>
                <a:gd name="T19" fmla="*/ 207 h 223"/>
                <a:gd name="T20" fmla="*/ 39 w 44"/>
                <a:gd name="T21" fmla="*/ 44 h 223"/>
                <a:gd name="T22" fmla="*/ 37 w 44"/>
                <a:gd name="T23" fmla="*/ 0 h 223"/>
                <a:gd name="T24" fmla="*/ 15 w 44"/>
                <a:gd name="T25" fmla="*/ 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223">
                  <a:moveTo>
                    <a:pt x="15" y="5"/>
                  </a:moveTo>
                  <a:cubicBezTo>
                    <a:pt x="1" y="20"/>
                    <a:pt x="0" y="33"/>
                    <a:pt x="1" y="43"/>
                  </a:cubicBezTo>
                  <a:cubicBezTo>
                    <a:pt x="1" y="50"/>
                    <a:pt x="3" y="56"/>
                    <a:pt x="3" y="62"/>
                  </a:cubicBezTo>
                  <a:cubicBezTo>
                    <a:pt x="5" y="83"/>
                    <a:pt x="5" y="99"/>
                    <a:pt x="6" y="124"/>
                  </a:cubicBezTo>
                  <a:cubicBezTo>
                    <a:pt x="10" y="220"/>
                    <a:pt x="10" y="220"/>
                    <a:pt x="10" y="220"/>
                  </a:cubicBezTo>
                  <a:cubicBezTo>
                    <a:pt x="10" y="220"/>
                    <a:pt x="10" y="220"/>
                    <a:pt x="10" y="220"/>
                  </a:cubicBezTo>
                  <a:cubicBezTo>
                    <a:pt x="10" y="221"/>
                    <a:pt x="10" y="221"/>
                    <a:pt x="11" y="221"/>
                  </a:cubicBezTo>
                  <a:cubicBezTo>
                    <a:pt x="14" y="223"/>
                    <a:pt x="23" y="220"/>
                    <a:pt x="32" y="215"/>
                  </a:cubicBezTo>
                  <a:cubicBezTo>
                    <a:pt x="36" y="213"/>
                    <a:pt x="39" y="211"/>
                    <a:pt x="41" y="209"/>
                  </a:cubicBezTo>
                  <a:cubicBezTo>
                    <a:pt x="42" y="208"/>
                    <a:pt x="43" y="208"/>
                    <a:pt x="44" y="207"/>
                  </a:cubicBezTo>
                  <a:cubicBezTo>
                    <a:pt x="39" y="44"/>
                    <a:pt x="39" y="44"/>
                    <a:pt x="39" y="44"/>
                  </a:cubicBezTo>
                  <a:cubicBezTo>
                    <a:pt x="37" y="0"/>
                    <a:pt x="37" y="0"/>
                    <a:pt x="37" y="0"/>
                  </a:cubicBezTo>
                  <a:lnTo>
                    <a:pt x="15" y="5"/>
                  </a:lnTo>
                  <a:close/>
                </a:path>
              </a:pathLst>
            </a:custGeom>
            <a:solidFill>
              <a:srgbClr val="0005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42" name="Freeform 67"/>
            <p:cNvSpPr>
              <a:spLocks/>
            </p:cNvSpPr>
            <p:nvPr/>
          </p:nvSpPr>
          <p:spPr bwMode="auto">
            <a:xfrm>
              <a:off x="5438775" y="3027363"/>
              <a:ext cx="290513" cy="203200"/>
            </a:xfrm>
            <a:custGeom>
              <a:avLst/>
              <a:gdLst>
                <a:gd name="T0" fmla="*/ 50 w 77"/>
                <a:gd name="T1" fmla="*/ 22 h 54"/>
                <a:gd name="T2" fmla="*/ 70 w 77"/>
                <a:gd name="T3" fmla="*/ 51 h 54"/>
                <a:gd name="T4" fmla="*/ 26 w 77"/>
                <a:gd name="T5" fmla="*/ 32 h 54"/>
                <a:gd name="T6" fmla="*/ 7 w 77"/>
                <a:gd name="T7" fmla="*/ 3 h 54"/>
                <a:gd name="T8" fmla="*/ 50 w 77"/>
                <a:gd name="T9" fmla="*/ 22 h 54"/>
              </a:gdLst>
              <a:ahLst/>
              <a:cxnLst>
                <a:cxn ang="0">
                  <a:pos x="T0" y="T1"/>
                </a:cxn>
                <a:cxn ang="0">
                  <a:pos x="T2" y="T3"/>
                </a:cxn>
                <a:cxn ang="0">
                  <a:pos x="T4" y="T5"/>
                </a:cxn>
                <a:cxn ang="0">
                  <a:pos x="T6" y="T7"/>
                </a:cxn>
                <a:cxn ang="0">
                  <a:pos x="T8" y="T9"/>
                </a:cxn>
              </a:cxnLst>
              <a:rect l="0" t="0" r="r" b="b"/>
              <a:pathLst>
                <a:path w="77" h="54">
                  <a:moveTo>
                    <a:pt x="50" y="22"/>
                  </a:moveTo>
                  <a:cubicBezTo>
                    <a:pt x="68" y="35"/>
                    <a:pt x="77" y="48"/>
                    <a:pt x="70" y="51"/>
                  </a:cubicBezTo>
                  <a:cubicBezTo>
                    <a:pt x="63" y="54"/>
                    <a:pt x="44" y="45"/>
                    <a:pt x="26" y="32"/>
                  </a:cubicBezTo>
                  <a:cubicBezTo>
                    <a:pt x="9" y="19"/>
                    <a:pt x="0" y="6"/>
                    <a:pt x="7" y="3"/>
                  </a:cubicBezTo>
                  <a:cubicBezTo>
                    <a:pt x="13" y="0"/>
                    <a:pt x="33" y="9"/>
                    <a:pt x="50" y="22"/>
                  </a:cubicBezTo>
                  <a:close/>
                </a:path>
              </a:pathLst>
            </a:custGeom>
            <a:solidFill>
              <a:srgbClr val="0D4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43" name="Freeform 68"/>
            <p:cNvSpPr>
              <a:spLocks/>
            </p:cNvSpPr>
            <p:nvPr/>
          </p:nvSpPr>
          <p:spPr bwMode="auto">
            <a:xfrm>
              <a:off x="5503863" y="2928938"/>
              <a:ext cx="158750" cy="222250"/>
            </a:xfrm>
            <a:custGeom>
              <a:avLst/>
              <a:gdLst>
                <a:gd name="T0" fmla="*/ 7 w 42"/>
                <a:gd name="T1" fmla="*/ 6 h 59"/>
                <a:gd name="T2" fmla="*/ 0 w 42"/>
                <a:gd name="T3" fmla="*/ 43 h 59"/>
                <a:gd name="T4" fmla="*/ 26 w 42"/>
                <a:gd name="T5" fmla="*/ 59 h 59"/>
                <a:gd name="T6" fmla="*/ 42 w 42"/>
                <a:gd name="T7" fmla="*/ 0 h 59"/>
                <a:gd name="T8" fmla="*/ 7 w 42"/>
                <a:gd name="T9" fmla="*/ 6 h 59"/>
              </a:gdLst>
              <a:ahLst/>
              <a:cxnLst>
                <a:cxn ang="0">
                  <a:pos x="T0" y="T1"/>
                </a:cxn>
                <a:cxn ang="0">
                  <a:pos x="T2" y="T3"/>
                </a:cxn>
                <a:cxn ang="0">
                  <a:pos x="T4" y="T5"/>
                </a:cxn>
                <a:cxn ang="0">
                  <a:pos x="T6" y="T7"/>
                </a:cxn>
                <a:cxn ang="0">
                  <a:pos x="T8" y="T9"/>
                </a:cxn>
              </a:cxnLst>
              <a:rect l="0" t="0" r="r" b="b"/>
              <a:pathLst>
                <a:path w="42" h="59">
                  <a:moveTo>
                    <a:pt x="7" y="6"/>
                  </a:moveTo>
                  <a:cubicBezTo>
                    <a:pt x="7" y="27"/>
                    <a:pt x="8" y="23"/>
                    <a:pt x="0" y="43"/>
                  </a:cubicBezTo>
                  <a:cubicBezTo>
                    <a:pt x="26" y="59"/>
                    <a:pt x="26" y="59"/>
                    <a:pt x="26" y="59"/>
                  </a:cubicBezTo>
                  <a:cubicBezTo>
                    <a:pt x="27" y="30"/>
                    <a:pt x="31" y="27"/>
                    <a:pt x="42" y="0"/>
                  </a:cubicBezTo>
                  <a:lnTo>
                    <a:pt x="7" y="6"/>
                  </a:lnTo>
                  <a:close/>
                </a:path>
              </a:pathLst>
            </a:custGeom>
            <a:solidFill>
              <a:srgbClr val="6C3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44" name="Freeform 69"/>
            <p:cNvSpPr>
              <a:spLocks/>
            </p:cNvSpPr>
            <p:nvPr/>
          </p:nvSpPr>
          <p:spPr bwMode="auto">
            <a:xfrm>
              <a:off x="5507038" y="2824163"/>
              <a:ext cx="200025" cy="263525"/>
            </a:xfrm>
            <a:custGeom>
              <a:avLst/>
              <a:gdLst>
                <a:gd name="T0" fmla="*/ 51 w 53"/>
                <a:gd name="T1" fmla="*/ 16 h 70"/>
                <a:gd name="T2" fmla="*/ 51 w 53"/>
                <a:gd name="T3" fmla="*/ 35 h 70"/>
                <a:gd name="T4" fmla="*/ 47 w 53"/>
                <a:gd name="T5" fmla="*/ 48 h 70"/>
                <a:gd name="T6" fmla="*/ 38 w 53"/>
                <a:gd name="T7" fmla="*/ 69 h 70"/>
                <a:gd name="T8" fmla="*/ 29 w 53"/>
                <a:gd name="T9" fmla="*/ 65 h 70"/>
                <a:gd name="T10" fmla="*/ 16 w 53"/>
                <a:gd name="T11" fmla="*/ 56 h 70"/>
                <a:gd name="T12" fmla="*/ 2 w 53"/>
                <a:gd name="T13" fmla="*/ 44 h 70"/>
                <a:gd name="T14" fmla="*/ 5 w 53"/>
                <a:gd name="T15" fmla="*/ 19 h 70"/>
                <a:gd name="T16" fmla="*/ 11 w 53"/>
                <a:gd name="T17" fmla="*/ 9 h 70"/>
                <a:gd name="T18" fmla="*/ 40 w 53"/>
                <a:gd name="T19" fmla="*/ 5 h 70"/>
                <a:gd name="T20" fmla="*/ 51 w 53"/>
                <a:gd name="T21" fmla="*/ 1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70">
                  <a:moveTo>
                    <a:pt x="51" y="16"/>
                  </a:moveTo>
                  <a:cubicBezTo>
                    <a:pt x="53" y="22"/>
                    <a:pt x="53" y="28"/>
                    <a:pt x="51" y="35"/>
                  </a:cubicBezTo>
                  <a:cubicBezTo>
                    <a:pt x="50" y="40"/>
                    <a:pt x="49" y="44"/>
                    <a:pt x="47" y="48"/>
                  </a:cubicBezTo>
                  <a:cubicBezTo>
                    <a:pt x="46" y="53"/>
                    <a:pt x="42" y="68"/>
                    <a:pt x="38" y="69"/>
                  </a:cubicBezTo>
                  <a:cubicBezTo>
                    <a:pt x="36" y="70"/>
                    <a:pt x="31" y="66"/>
                    <a:pt x="29" y="65"/>
                  </a:cubicBezTo>
                  <a:cubicBezTo>
                    <a:pt x="24" y="62"/>
                    <a:pt x="20" y="59"/>
                    <a:pt x="16" y="56"/>
                  </a:cubicBezTo>
                  <a:cubicBezTo>
                    <a:pt x="11" y="53"/>
                    <a:pt x="4" y="50"/>
                    <a:pt x="2" y="44"/>
                  </a:cubicBezTo>
                  <a:cubicBezTo>
                    <a:pt x="0" y="37"/>
                    <a:pt x="2" y="25"/>
                    <a:pt x="5" y="19"/>
                  </a:cubicBezTo>
                  <a:cubicBezTo>
                    <a:pt x="6" y="15"/>
                    <a:pt x="8" y="11"/>
                    <a:pt x="11" y="9"/>
                  </a:cubicBezTo>
                  <a:cubicBezTo>
                    <a:pt x="19" y="1"/>
                    <a:pt x="31" y="0"/>
                    <a:pt x="40" y="5"/>
                  </a:cubicBezTo>
                  <a:cubicBezTo>
                    <a:pt x="45" y="8"/>
                    <a:pt x="49" y="12"/>
                    <a:pt x="51" y="16"/>
                  </a:cubicBezTo>
                  <a:close/>
                </a:path>
              </a:pathLst>
            </a:custGeom>
            <a:solidFill>
              <a:srgbClr val="804D0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45" name="Freeform 70"/>
            <p:cNvSpPr>
              <a:spLocks/>
            </p:cNvSpPr>
            <p:nvPr/>
          </p:nvSpPr>
          <p:spPr bwMode="auto">
            <a:xfrm>
              <a:off x="5370513" y="3529013"/>
              <a:ext cx="219075" cy="838200"/>
            </a:xfrm>
            <a:custGeom>
              <a:avLst/>
              <a:gdLst>
                <a:gd name="T0" fmla="*/ 18 w 58"/>
                <a:gd name="T1" fmla="*/ 0 h 222"/>
                <a:gd name="T2" fmla="*/ 7 w 58"/>
                <a:gd name="T3" fmla="*/ 59 h 222"/>
                <a:gd name="T4" fmla="*/ 15 w 58"/>
                <a:gd name="T5" fmla="*/ 125 h 222"/>
                <a:gd name="T6" fmla="*/ 18 w 58"/>
                <a:gd name="T7" fmla="*/ 219 h 222"/>
                <a:gd name="T8" fmla="*/ 18 w 58"/>
                <a:gd name="T9" fmla="*/ 219 h 222"/>
                <a:gd name="T10" fmla="*/ 18 w 58"/>
                <a:gd name="T11" fmla="*/ 220 h 222"/>
                <a:gd name="T12" fmla="*/ 40 w 58"/>
                <a:gd name="T13" fmla="*/ 214 h 222"/>
                <a:gd name="T14" fmla="*/ 51 w 58"/>
                <a:gd name="T15" fmla="*/ 202 h 222"/>
                <a:gd name="T16" fmla="*/ 52 w 58"/>
                <a:gd name="T17" fmla="*/ 42 h 222"/>
                <a:gd name="T18" fmla="*/ 58 w 58"/>
                <a:gd name="T19" fmla="*/ 10 h 222"/>
                <a:gd name="T20" fmla="*/ 18 w 58"/>
                <a:gd name="T21"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8" h="222">
                  <a:moveTo>
                    <a:pt x="18" y="0"/>
                  </a:moveTo>
                  <a:cubicBezTo>
                    <a:pt x="6" y="23"/>
                    <a:pt x="0" y="26"/>
                    <a:pt x="7" y="59"/>
                  </a:cubicBezTo>
                  <a:cubicBezTo>
                    <a:pt x="10" y="82"/>
                    <a:pt x="14" y="102"/>
                    <a:pt x="15" y="125"/>
                  </a:cubicBezTo>
                  <a:cubicBezTo>
                    <a:pt x="18" y="219"/>
                    <a:pt x="18" y="219"/>
                    <a:pt x="18" y="219"/>
                  </a:cubicBezTo>
                  <a:cubicBezTo>
                    <a:pt x="18" y="219"/>
                    <a:pt x="18" y="219"/>
                    <a:pt x="18" y="219"/>
                  </a:cubicBezTo>
                  <a:cubicBezTo>
                    <a:pt x="18" y="220"/>
                    <a:pt x="18" y="220"/>
                    <a:pt x="18" y="220"/>
                  </a:cubicBezTo>
                  <a:cubicBezTo>
                    <a:pt x="21" y="222"/>
                    <a:pt x="31" y="219"/>
                    <a:pt x="40" y="214"/>
                  </a:cubicBezTo>
                  <a:cubicBezTo>
                    <a:pt x="48" y="209"/>
                    <a:pt x="53" y="204"/>
                    <a:pt x="51" y="202"/>
                  </a:cubicBezTo>
                  <a:cubicBezTo>
                    <a:pt x="52" y="42"/>
                    <a:pt x="52" y="42"/>
                    <a:pt x="52" y="42"/>
                  </a:cubicBezTo>
                  <a:cubicBezTo>
                    <a:pt x="58" y="10"/>
                    <a:pt x="58" y="10"/>
                    <a:pt x="58" y="10"/>
                  </a:cubicBezTo>
                  <a:lnTo>
                    <a:pt x="18" y="0"/>
                  </a:lnTo>
                  <a:close/>
                </a:path>
              </a:pathLst>
            </a:custGeom>
            <a:solidFill>
              <a:srgbClr val="00053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46" name="Freeform 71"/>
            <p:cNvSpPr>
              <a:spLocks/>
            </p:cNvSpPr>
            <p:nvPr/>
          </p:nvSpPr>
          <p:spPr bwMode="auto">
            <a:xfrm>
              <a:off x="5499100" y="3049588"/>
              <a:ext cx="114300" cy="79375"/>
            </a:xfrm>
            <a:custGeom>
              <a:avLst/>
              <a:gdLst>
                <a:gd name="T0" fmla="*/ 5 w 30"/>
                <a:gd name="T1" fmla="*/ 0 h 21"/>
                <a:gd name="T2" fmla="*/ 29 w 30"/>
                <a:gd name="T3" fmla="*/ 6 h 21"/>
                <a:gd name="T4" fmla="*/ 30 w 30"/>
                <a:gd name="T5" fmla="*/ 13 h 21"/>
                <a:gd name="T6" fmla="*/ 2 w 30"/>
                <a:gd name="T7" fmla="*/ 7 h 21"/>
                <a:gd name="T8" fmla="*/ 5 w 30"/>
                <a:gd name="T9" fmla="*/ 0 h 21"/>
              </a:gdLst>
              <a:ahLst/>
              <a:cxnLst>
                <a:cxn ang="0">
                  <a:pos x="T0" y="T1"/>
                </a:cxn>
                <a:cxn ang="0">
                  <a:pos x="T2" y="T3"/>
                </a:cxn>
                <a:cxn ang="0">
                  <a:pos x="T4" y="T5"/>
                </a:cxn>
                <a:cxn ang="0">
                  <a:pos x="T6" y="T7"/>
                </a:cxn>
                <a:cxn ang="0">
                  <a:pos x="T8" y="T9"/>
                </a:cxn>
              </a:cxnLst>
              <a:rect l="0" t="0" r="r" b="b"/>
              <a:pathLst>
                <a:path w="30" h="21">
                  <a:moveTo>
                    <a:pt x="5" y="0"/>
                  </a:moveTo>
                  <a:cubicBezTo>
                    <a:pt x="9" y="5"/>
                    <a:pt x="21" y="8"/>
                    <a:pt x="29" y="6"/>
                  </a:cubicBezTo>
                  <a:cubicBezTo>
                    <a:pt x="30" y="13"/>
                    <a:pt x="30" y="13"/>
                    <a:pt x="30" y="13"/>
                  </a:cubicBezTo>
                  <a:cubicBezTo>
                    <a:pt x="22" y="21"/>
                    <a:pt x="0" y="18"/>
                    <a:pt x="2" y="7"/>
                  </a:cubicBezTo>
                  <a:lnTo>
                    <a:pt x="5" y="0"/>
                  </a:lnTo>
                  <a:close/>
                </a:path>
              </a:pathLst>
            </a:custGeom>
            <a:solidFill>
              <a:srgbClr val="231F2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47" name="Freeform 72"/>
            <p:cNvSpPr>
              <a:spLocks/>
            </p:cNvSpPr>
            <p:nvPr/>
          </p:nvSpPr>
          <p:spPr bwMode="auto">
            <a:xfrm>
              <a:off x="5367338" y="3038475"/>
              <a:ext cx="355600" cy="554038"/>
            </a:xfrm>
            <a:custGeom>
              <a:avLst/>
              <a:gdLst>
                <a:gd name="T0" fmla="*/ 37 w 94"/>
                <a:gd name="T1" fmla="*/ 9 h 147"/>
                <a:gd name="T2" fmla="*/ 27 w 94"/>
                <a:gd name="T3" fmla="*/ 0 h 147"/>
                <a:gd name="T4" fmla="*/ 22 w 94"/>
                <a:gd name="T5" fmla="*/ 1 h 147"/>
                <a:gd name="T6" fmla="*/ 4 w 94"/>
                <a:gd name="T7" fmla="*/ 93 h 147"/>
                <a:gd name="T8" fmla="*/ 2 w 94"/>
                <a:gd name="T9" fmla="*/ 129 h 147"/>
                <a:gd name="T10" fmla="*/ 56 w 94"/>
                <a:gd name="T11" fmla="*/ 142 h 147"/>
                <a:gd name="T12" fmla="*/ 92 w 94"/>
                <a:gd name="T13" fmla="*/ 51 h 147"/>
                <a:gd name="T14" fmla="*/ 80 w 94"/>
                <a:gd name="T15" fmla="*/ 30 h 147"/>
                <a:gd name="T16" fmla="*/ 65 w 94"/>
                <a:gd name="T17" fmla="*/ 15 h 147"/>
                <a:gd name="T18" fmla="*/ 37 w 94"/>
                <a:gd name="T19" fmla="*/ 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 h="147">
                  <a:moveTo>
                    <a:pt x="37" y="9"/>
                  </a:moveTo>
                  <a:cubicBezTo>
                    <a:pt x="32" y="6"/>
                    <a:pt x="32" y="0"/>
                    <a:pt x="27" y="0"/>
                  </a:cubicBezTo>
                  <a:cubicBezTo>
                    <a:pt x="26" y="0"/>
                    <a:pt x="24" y="0"/>
                    <a:pt x="22" y="1"/>
                  </a:cubicBezTo>
                  <a:cubicBezTo>
                    <a:pt x="4" y="8"/>
                    <a:pt x="6" y="54"/>
                    <a:pt x="4" y="93"/>
                  </a:cubicBezTo>
                  <a:cubicBezTo>
                    <a:pt x="4" y="117"/>
                    <a:pt x="0" y="120"/>
                    <a:pt x="2" y="129"/>
                  </a:cubicBezTo>
                  <a:cubicBezTo>
                    <a:pt x="3" y="135"/>
                    <a:pt x="34" y="147"/>
                    <a:pt x="56" y="142"/>
                  </a:cubicBezTo>
                  <a:cubicBezTo>
                    <a:pt x="71" y="139"/>
                    <a:pt x="94" y="59"/>
                    <a:pt x="92" y="51"/>
                  </a:cubicBezTo>
                  <a:cubicBezTo>
                    <a:pt x="91" y="46"/>
                    <a:pt x="88" y="37"/>
                    <a:pt x="80" y="30"/>
                  </a:cubicBezTo>
                  <a:cubicBezTo>
                    <a:pt x="73" y="24"/>
                    <a:pt x="71" y="21"/>
                    <a:pt x="65" y="15"/>
                  </a:cubicBezTo>
                  <a:cubicBezTo>
                    <a:pt x="50" y="20"/>
                    <a:pt x="38" y="14"/>
                    <a:pt x="37" y="9"/>
                  </a:cubicBezTo>
                  <a:close/>
                </a:path>
              </a:pathLst>
            </a:custGeom>
            <a:solidFill>
              <a:srgbClr val="0D48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48" name="Freeform 73"/>
            <p:cNvSpPr>
              <a:spLocks/>
            </p:cNvSpPr>
            <p:nvPr/>
          </p:nvSpPr>
          <p:spPr bwMode="auto">
            <a:xfrm>
              <a:off x="5597525" y="3284538"/>
              <a:ext cx="271463" cy="285750"/>
            </a:xfrm>
            <a:custGeom>
              <a:avLst/>
              <a:gdLst>
                <a:gd name="T0" fmla="*/ 17 w 72"/>
                <a:gd name="T1" fmla="*/ 37 h 76"/>
                <a:gd name="T2" fmla="*/ 57 w 72"/>
                <a:gd name="T3" fmla="*/ 4 h 76"/>
                <a:gd name="T4" fmla="*/ 69 w 72"/>
                <a:gd name="T5" fmla="*/ 19 h 76"/>
                <a:gd name="T6" fmla="*/ 19 w 72"/>
                <a:gd name="T7" fmla="*/ 70 h 76"/>
                <a:gd name="T8" fmla="*/ 3 w 72"/>
                <a:gd name="T9" fmla="*/ 71 h 76"/>
                <a:gd name="T10" fmla="*/ 0 w 72"/>
                <a:gd name="T11" fmla="*/ 58 h 76"/>
                <a:gd name="T12" fmla="*/ 17 w 72"/>
                <a:gd name="T13" fmla="*/ 37 h 76"/>
              </a:gdLst>
              <a:ahLst/>
              <a:cxnLst>
                <a:cxn ang="0">
                  <a:pos x="T0" y="T1"/>
                </a:cxn>
                <a:cxn ang="0">
                  <a:pos x="T2" y="T3"/>
                </a:cxn>
                <a:cxn ang="0">
                  <a:pos x="T4" y="T5"/>
                </a:cxn>
                <a:cxn ang="0">
                  <a:pos x="T6" y="T7"/>
                </a:cxn>
                <a:cxn ang="0">
                  <a:pos x="T8" y="T9"/>
                </a:cxn>
                <a:cxn ang="0">
                  <a:pos x="T10" y="T11"/>
                </a:cxn>
                <a:cxn ang="0">
                  <a:pos x="T12" y="T13"/>
                </a:cxn>
              </a:cxnLst>
              <a:rect l="0" t="0" r="r" b="b"/>
              <a:pathLst>
                <a:path w="72" h="76">
                  <a:moveTo>
                    <a:pt x="17" y="37"/>
                  </a:moveTo>
                  <a:cubicBezTo>
                    <a:pt x="57" y="4"/>
                    <a:pt x="57" y="4"/>
                    <a:pt x="57" y="4"/>
                  </a:cubicBezTo>
                  <a:cubicBezTo>
                    <a:pt x="61" y="0"/>
                    <a:pt x="72" y="15"/>
                    <a:pt x="69" y="19"/>
                  </a:cubicBezTo>
                  <a:cubicBezTo>
                    <a:pt x="61" y="28"/>
                    <a:pt x="31" y="60"/>
                    <a:pt x="19" y="70"/>
                  </a:cubicBezTo>
                  <a:cubicBezTo>
                    <a:pt x="12" y="76"/>
                    <a:pt x="7" y="75"/>
                    <a:pt x="3" y="71"/>
                  </a:cubicBezTo>
                  <a:cubicBezTo>
                    <a:pt x="1" y="68"/>
                    <a:pt x="0" y="63"/>
                    <a:pt x="0" y="58"/>
                  </a:cubicBezTo>
                  <a:cubicBezTo>
                    <a:pt x="1" y="50"/>
                    <a:pt x="10" y="43"/>
                    <a:pt x="17" y="37"/>
                  </a:cubicBezTo>
                  <a:close/>
                </a:path>
              </a:pathLst>
            </a:custGeom>
            <a:solidFill>
              <a:srgbClr val="1056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49" name="Freeform 74"/>
            <p:cNvSpPr>
              <a:spLocks/>
            </p:cNvSpPr>
            <p:nvPr/>
          </p:nvSpPr>
          <p:spPr bwMode="auto">
            <a:xfrm>
              <a:off x="5597525" y="3159125"/>
              <a:ext cx="125413" cy="388938"/>
            </a:xfrm>
            <a:custGeom>
              <a:avLst/>
              <a:gdLst>
                <a:gd name="T0" fmla="*/ 25 w 33"/>
                <a:gd name="T1" fmla="*/ 5 h 103"/>
                <a:gd name="T2" fmla="*/ 32 w 33"/>
                <a:gd name="T3" fmla="*/ 17 h 103"/>
                <a:gd name="T4" fmla="*/ 28 w 33"/>
                <a:gd name="T5" fmla="*/ 75 h 103"/>
                <a:gd name="T6" fmla="*/ 10 w 33"/>
                <a:gd name="T7" fmla="*/ 102 h 103"/>
                <a:gd name="T8" fmla="*/ 0 w 33"/>
                <a:gd name="T9" fmla="*/ 91 h 103"/>
                <a:gd name="T10" fmla="*/ 3 w 33"/>
                <a:gd name="T11" fmla="*/ 36 h 103"/>
                <a:gd name="T12" fmla="*/ 25 w 33"/>
                <a:gd name="T13" fmla="*/ 5 h 103"/>
              </a:gdLst>
              <a:ahLst/>
              <a:cxnLst>
                <a:cxn ang="0">
                  <a:pos x="T0" y="T1"/>
                </a:cxn>
                <a:cxn ang="0">
                  <a:pos x="T2" y="T3"/>
                </a:cxn>
                <a:cxn ang="0">
                  <a:pos x="T4" y="T5"/>
                </a:cxn>
                <a:cxn ang="0">
                  <a:pos x="T6" y="T7"/>
                </a:cxn>
                <a:cxn ang="0">
                  <a:pos x="T8" y="T9"/>
                </a:cxn>
                <a:cxn ang="0">
                  <a:pos x="T10" y="T11"/>
                </a:cxn>
                <a:cxn ang="0">
                  <a:pos x="T12" y="T13"/>
                </a:cxn>
              </a:cxnLst>
              <a:rect l="0" t="0" r="r" b="b"/>
              <a:pathLst>
                <a:path w="33" h="103">
                  <a:moveTo>
                    <a:pt x="25" y="5"/>
                  </a:moveTo>
                  <a:cubicBezTo>
                    <a:pt x="31" y="11"/>
                    <a:pt x="33" y="13"/>
                    <a:pt x="32" y="17"/>
                  </a:cubicBezTo>
                  <a:cubicBezTo>
                    <a:pt x="29" y="34"/>
                    <a:pt x="30" y="55"/>
                    <a:pt x="28" y="75"/>
                  </a:cubicBezTo>
                  <a:cubicBezTo>
                    <a:pt x="25" y="92"/>
                    <a:pt x="27" y="103"/>
                    <a:pt x="10" y="102"/>
                  </a:cubicBezTo>
                  <a:cubicBezTo>
                    <a:pt x="2" y="102"/>
                    <a:pt x="0" y="99"/>
                    <a:pt x="0" y="91"/>
                  </a:cubicBezTo>
                  <a:cubicBezTo>
                    <a:pt x="3" y="36"/>
                    <a:pt x="3" y="36"/>
                    <a:pt x="3" y="36"/>
                  </a:cubicBezTo>
                  <a:cubicBezTo>
                    <a:pt x="4" y="7"/>
                    <a:pt x="17" y="0"/>
                    <a:pt x="25" y="5"/>
                  </a:cubicBezTo>
                  <a:close/>
                </a:path>
              </a:pathLst>
            </a:custGeom>
            <a:solidFill>
              <a:srgbClr val="1056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50" name="Freeform 75"/>
            <p:cNvSpPr>
              <a:spLocks/>
            </p:cNvSpPr>
            <p:nvPr/>
          </p:nvSpPr>
          <p:spPr bwMode="auto">
            <a:xfrm>
              <a:off x="5662613" y="3068638"/>
              <a:ext cx="142875" cy="117475"/>
            </a:xfrm>
            <a:custGeom>
              <a:avLst/>
              <a:gdLst>
                <a:gd name="T0" fmla="*/ 0 w 38"/>
                <a:gd name="T1" fmla="*/ 13 h 31"/>
                <a:gd name="T2" fmla="*/ 17 w 38"/>
                <a:gd name="T3" fmla="*/ 0 h 31"/>
                <a:gd name="T4" fmla="*/ 38 w 38"/>
                <a:gd name="T5" fmla="*/ 16 h 31"/>
                <a:gd name="T6" fmla="*/ 20 w 38"/>
                <a:gd name="T7" fmla="*/ 31 h 31"/>
                <a:gd name="T8" fmla="*/ 0 w 38"/>
                <a:gd name="T9" fmla="*/ 13 h 31"/>
              </a:gdLst>
              <a:ahLst/>
              <a:cxnLst>
                <a:cxn ang="0">
                  <a:pos x="T0" y="T1"/>
                </a:cxn>
                <a:cxn ang="0">
                  <a:pos x="T2" y="T3"/>
                </a:cxn>
                <a:cxn ang="0">
                  <a:pos x="T4" y="T5"/>
                </a:cxn>
                <a:cxn ang="0">
                  <a:pos x="T6" y="T7"/>
                </a:cxn>
                <a:cxn ang="0">
                  <a:pos x="T8" y="T9"/>
                </a:cxn>
              </a:cxnLst>
              <a:rect l="0" t="0" r="r" b="b"/>
              <a:pathLst>
                <a:path w="38" h="31">
                  <a:moveTo>
                    <a:pt x="0" y="13"/>
                  </a:moveTo>
                  <a:cubicBezTo>
                    <a:pt x="17" y="0"/>
                    <a:pt x="17" y="0"/>
                    <a:pt x="17" y="0"/>
                  </a:cubicBezTo>
                  <a:cubicBezTo>
                    <a:pt x="17" y="0"/>
                    <a:pt x="32" y="3"/>
                    <a:pt x="38" y="16"/>
                  </a:cubicBezTo>
                  <a:cubicBezTo>
                    <a:pt x="20" y="31"/>
                    <a:pt x="20" y="31"/>
                    <a:pt x="20" y="31"/>
                  </a:cubicBezTo>
                  <a:cubicBezTo>
                    <a:pt x="20" y="31"/>
                    <a:pt x="11" y="17"/>
                    <a:pt x="0" y="13"/>
                  </a:cubicBezTo>
                  <a:close/>
                </a:path>
              </a:pathLst>
            </a:custGeom>
            <a:solidFill>
              <a:srgbClr val="9091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225" name="Freeform 31"/>
          <p:cNvSpPr>
            <a:spLocks/>
          </p:cNvSpPr>
          <p:nvPr/>
        </p:nvSpPr>
        <p:spPr bwMode="auto">
          <a:xfrm flipH="1">
            <a:off x="6405433" y="4022062"/>
            <a:ext cx="195313" cy="114481"/>
          </a:xfrm>
          <a:custGeom>
            <a:avLst/>
            <a:gdLst>
              <a:gd name="T0" fmla="*/ 0 w 521"/>
              <a:gd name="T1" fmla="*/ 2147483646 h 306"/>
              <a:gd name="T2" fmla="*/ 2147483646 w 521"/>
              <a:gd name="T3" fmla="*/ 2147483646 h 306"/>
              <a:gd name="T4" fmla="*/ 2147483646 w 521"/>
              <a:gd name="T5" fmla="*/ 2147483646 h 306"/>
              <a:gd name="T6" fmla="*/ 2147483646 w 521"/>
              <a:gd name="T7" fmla="*/ 2147483646 h 306"/>
              <a:gd name="T8" fmla="*/ 2147483646 w 521"/>
              <a:gd name="T9" fmla="*/ 2147483646 h 306"/>
              <a:gd name="T10" fmla="*/ 2147483646 w 521"/>
              <a:gd name="T11" fmla="*/ 2147483646 h 306"/>
              <a:gd name="T12" fmla="*/ 2147483646 w 521"/>
              <a:gd name="T13" fmla="*/ 2147483646 h 306"/>
              <a:gd name="T14" fmla="*/ 2147483646 w 521"/>
              <a:gd name="T15" fmla="*/ 2147483646 h 306"/>
              <a:gd name="T16" fmla="*/ 2147483646 w 521"/>
              <a:gd name="T17" fmla="*/ 2147483646 h 306"/>
              <a:gd name="T18" fmla="*/ 2147483646 w 521"/>
              <a:gd name="T19" fmla="*/ 2147483646 h 306"/>
              <a:gd name="T20" fmla="*/ 2147483646 w 521"/>
              <a:gd name="T21" fmla="*/ 2147483646 h 306"/>
              <a:gd name="T22" fmla="*/ 2147483646 w 521"/>
              <a:gd name="T23" fmla="*/ 2147483646 h 306"/>
              <a:gd name="T24" fmla="*/ 2147483646 w 521"/>
              <a:gd name="T25" fmla="*/ 2147483646 h 306"/>
              <a:gd name="T26" fmla="*/ 2147483646 w 521"/>
              <a:gd name="T27" fmla="*/ 2147483646 h 306"/>
              <a:gd name="T28" fmla="*/ 2147483646 w 521"/>
              <a:gd name="T29" fmla="*/ 2147483646 h 306"/>
              <a:gd name="T30" fmla="*/ 2147483646 w 521"/>
              <a:gd name="T31" fmla="*/ 2147483646 h 306"/>
              <a:gd name="T32" fmla="*/ 2147483646 w 521"/>
              <a:gd name="T33" fmla="*/ 2147483646 h 306"/>
              <a:gd name="T34" fmla="*/ 2147483646 w 521"/>
              <a:gd name="T35" fmla="*/ 2147483646 h 306"/>
              <a:gd name="T36" fmla="*/ 2147483646 w 521"/>
              <a:gd name="T37" fmla="*/ 2147483646 h 306"/>
              <a:gd name="T38" fmla="*/ 2147483646 w 521"/>
              <a:gd name="T39" fmla="*/ 2147483646 h 306"/>
              <a:gd name="T40" fmla="*/ 2147483646 w 521"/>
              <a:gd name="T41" fmla="*/ 2147483646 h 306"/>
              <a:gd name="T42" fmla="*/ 2147483646 w 521"/>
              <a:gd name="T43" fmla="*/ 2147483646 h 306"/>
              <a:gd name="T44" fmla="*/ 2147483646 w 521"/>
              <a:gd name="T45" fmla="*/ 0 h 306"/>
              <a:gd name="T46" fmla="*/ 2147483646 w 521"/>
              <a:gd name="T47" fmla="*/ 2147483646 h 306"/>
              <a:gd name="T48" fmla="*/ 2147483646 w 521"/>
              <a:gd name="T49" fmla="*/ 2147483646 h 306"/>
              <a:gd name="T50" fmla="*/ 2147483646 w 521"/>
              <a:gd name="T51" fmla="*/ 2147483646 h 306"/>
              <a:gd name="T52" fmla="*/ 2147483646 w 521"/>
              <a:gd name="T53" fmla="*/ 2147483646 h 306"/>
              <a:gd name="T54" fmla="*/ 2147483646 w 521"/>
              <a:gd name="T55" fmla="*/ 2147483646 h 306"/>
              <a:gd name="T56" fmla="*/ 2147483646 w 521"/>
              <a:gd name="T57" fmla="*/ 2147483646 h 306"/>
              <a:gd name="T58" fmla="*/ 2147483646 w 521"/>
              <a:gd name="T59" fmla="*/ 2147483646 h 306"/>
              <a:gd name="T60" fmla="*/ 2147483646 w 521"/>
              <a:gd name="T61" fmla="*/ 2147483646 h 306"/>
              <a:gd name="T62" fmla="*/ 0 w 521"/>
              <a:gd name="T63" fmla="*/ 2147483646 h 30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521"/>
              <a:gd name="T97" fmla="*/ 0 h 306"/>
              <a:gd name="T98" fmla="*/ 521 w 521"/>
              <a:gd name="T99" fmla="*/ 306 h 30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521" h="306">
                <a:moveTo>
                  <a:pt x="0" y="233"/>
                </a:moveTo>
                <a:lnTo>
                  <a:pt x="17" y="242"/>
                </a:lnTo>
                <a:lnTo>
                  <a:pt x="97" y="202"/>
                </a:lnTo>
                <a:lnTo>
                  <a:pt x="137" y="216"/>
                </a:lnTo>
                <a:lnTo>
                  <a:pt x="195" y="233"/>
                </a:lnTo>
                <a:lnTo>
                  <a:pt x="210" y="183"/>
                </a:lnTo>
                <a:lnTo>
                  <a:pt x="244" y="183"/>
                </a:lnTo>
                <a:lnTo>
                  <a:pt x="293" y="281"/>
                </a:lnTo>
                <a:lnTo>
                  <a:pt x="333" y="281"/>
                </a:lnTo>
                <a:lnTo>
                  <a:pt x="365" y="306"/>
                </a:lnTo>
                <a:lnTo>
                  <a:pt x="390" y="306"/>
                </a:lnTo>
                <a:lnTo>
                  <a:pt x="432" y="250"/>
                </a:lnTo>
                <a:lnTo>
                  <a:pt x="455" y="257"/>
                </a:lnTo>
                <a:lnTo>
                  <a:pt x="478" y="257"/>
                </a:lnTo>
                <a:lnTo>
                  <a:pt x="503" y="242"/>
                </a:lnTo>
                <a:lnTo>
                  <a:pt x="496" y="176"/>
                </a:lnTo>
                <a:lnTo>
                  <a:pt x="512" y="160"/>
                </a:lnTo>
                <a:lnTo>
                  <a:pt x="521" y="119"/>
                </a:lnTo>
                <a:lnTo>
                  <a:pt x="365" y="39"/>
                </a:lnTo>
                <a:lnTo>
                  <a:pt x="350" y="39"/>
                </a:lnTo>
                <a:lnTo>
                  <a:pt x="350" y="55"/>
                </a:lnTo>
                <a:lnTo>
                  <a:pt x="308" y="22"/>
                </a:lnTo>
                <a:lnTo>
                  <a:pt x="299" y="0"/>
                </a:lnTo>
                <a:lnTo>
                  <a:pt x="236" y="15"/>
                </a:lnTo>
                <a:lnTo>
                  <a:pt x="227" y="39"/>
                </a:lnTo>
                <a:lnTo>
                  <a:pt x="186" y="65"/>
                </a:lnTo>
                <a:lnTo>
                  <a:pt x="179" y="104"/>
                </a:lnTo>
                <a:lnTo>
                  <a:pt x="137" y="80"/>
                </a:lnTo>
                <a:lnTo>
                  <a:pt x="89" y="114"/>
                </a:lnTo>
                <a:lnTo>
                  <a:pt x="8" y="136"/>
                </a:lnTo>
                <a:lnTo>
                  <a:pt x="17" y="183"/>
                </a:lnTo>
                <a:lnTo>
                  <a:pt x="0" y="233"/>
                </a:lnTo>
                <a:close/>
              </a:path>
            </a:pathLst>
          </a:custGeom>
          <a:solidFill>
            <a:schemeClr val="bg1">
              <a:lumMod val="85000"/>
            </a:schemeClr>
          </a:solidFill>
          <a:ln w="12700" cap="flat" cmpd="sng">
            <a:solidFill>
              <a:schemeClr val="bg1"/>
            </a:solidFill>
            <a:prstDash val="solid"/>
            <a:round/>
            <a:headEnd type="none" w="med" len="med"/>
            <a:tailEnd type="none" w="med" len="med"/>
          </a:ln>
        </p:spPr>
        <p:txBody>
          <a:bodyPr lIns="42203" rIns="42203"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62" b="0" i="0" u="none" strike="noStrike" kern="1200" cap="none" spc="0" normalizeH="0" baseline="0" noProof="0">
              <a:ln>
                <a:noFill/>
              </a:ln>
              <a:solidFill>
                <a:srgbClr val="000000"/>
              </a:solidFill>
              <a:effectLst/>
              <a:uLnTx/>
              <a:uFillTx/>
              <a:latin typeface="Arial"/>
              <a:ea typeface="+mn-ea"/>
              <a:cs typeface="+mn-cs"/>
            </a:endParaRPr>
          </a:p>
        </p:txBody>
      </p:sp>
      <p:sp>
        <p:nvSpPr>
          <p:cNvPr id="193" name="Rectangular Callout 229"/>
          <p:cNvSpPr>
            <a:spLocks noChangeArrowheads="1"/>
          </p:cNvSpPr>
          <p:nvPr/>
        </p:nvSpPr>
        <p:spPr bwMode="auto">
          <a:xfrm>
            <a:off x="7561182" y="3697992"/>
            <a:ext cx="1078944" cy="328816"/>
          </a:xfrm>
          <a:prstGeom prst="wedgeRectCallout">
            <a:avLst>
              <a:gd name="adj1" fmla="val -42676"/>
              <a:gd name="adj2" fmla="val 142163"/>
            </a:avLst>
          </a:prstGeom>
          <a:ln>
            <a:solidFill>
              <a:srgbClr val="FF9933"/>
            </a:solidFill>
            <a:headEnd/>
            <a:tailEnd/>
          </a:ln>
        </p:spPr>
        <p:style>
          <a:lnRef idx="2">
            <a:schemeClr val="accent3"/>
          </a:lnRef>
          <a:fillRef idx="1">
            <a:schemeClr val="lt1"/>
          </a:fillRef>
          <a:effectRef idx="0">
            <a:schemeClr val="accent3"/>
          </a:effectRef>
          <a:fontRef idx="minor">
            <a:schemeClr val="dk1"/>
          </a:fontRef>
        </p:style>
        <p:txBody>
          <a:bodyPr wrap="square" lIns="36000" tIns="36000" rIns="36000" bIns="36000" anchor="ctr"/>
          <a:lstStyle>
            <a:lvl1pPr>
              <a:defRPr>
                <a:solidFill>
                  <a:srgbClr val="000066"/>
                </a:solidFill>
                <a:latin typeface="Tahoma" panose="020B0604030504040204" pitchFamily="34" charset="0"/>
              </a:defRPr>
            </a:lvl1pPr>
            <a:lvl2pPr marL="742950" indent="-285750">
              <a:defRPr>
                <a:solidFill>
                  <a:srgbClr val="000066"/>
                </a:solidFill>
                <a:latin typeface="Tahoma" panose="020B0604030504040204" pitchFamily="34" charset="0"/>
              </a:defRPr>
            </a:lvl2pPr>
            <a:lvl3pPr marL="1143000" indent="-228600">
              <a:defRPr>
                <a:solidFill>
                  <a:srgbClr val="000066"/>
                </a:solidFill>
                <a:latin typeface="Tahoma" panose="020B0604030504040204" pitchFamily="34" charset="0"/>
              </a:defRPr>
            </a:lvl3pPr>
            <a:lvl4pPr marL="1600200" indent="-228600">
              <a:defRPr>
                <a:solidFill>
                  <a:srgbClr val="000066"/>
                </a:solidFill>
                <a:latin typeface="Tahoma" panose="020B0604030504040204" pitchFamily="34" charset="0"/>
              </a:defRPr>
            </a:lvl4pPr>
            <a:lvl5pPr marL="2057400" indent="-228600">
              <a:defRPr>
                <a:solidFill>
                  <a:srgbClr val="000066"/>
                </a:solidFill>
                <a:latin typeface="Tahoma" panose="020B0604030504040204" pitchFamily="34" charset="0"/>
              </a:defRPr>
            </a:lvl5pPr>
            <a:lvl6pPr marL="2514600" indent="-228600" eaLnBrk="0" fontAlgn="base" hangingPunct="0">
              <a:spcBef>
                <a:spcPct val="0"/>
              </a:spcBef>
              <a:spcAft>
                <a:spcPct val="0"/>
              </a:spcAft>
              <a:defRPr>
                <a:solidFill>
                  <a:srgbClr val="000066"/>
                </a:solidFill>
                <a:latin typeface="Tahoma" panose="020B0604030504040204" pitchFamily="34" charset="0"/>
              </a:defRPr>
            </a:lvl6pPr>
            <a:lvl7pPr marL="2971800" indent="-228600" eaLnBrk="0" fontAlgn="base" hangingPunct="0">
              <a:spcBef>
                <a:spcPct val="0"/>
              </a:spcBef>
              <a:spcAft>
                <a:spcPct val="0"/>
              </a:spcAft>
              <a:defRPr>
                <a:solidFill>
                  <a:srgbClr val="000066"/>
                </a:solidFill>
                <a:latin typeface="Tahoma" panose="020B0604030504040204" pitchFamily="34" charset="0"/>
              </a:defRPr>
            </a:lvl7pPr>
            <a:lvl8pPr marL="3429000" indent="-228600" eaLnBrk="0" fontAlgn="base" hangingPunct="0">
              <a:spcBef>
                <a:spcPct val="0"/>
              </a:spcBef>
              <a:spcAft>
                <a:spcPct val="0"/>
              </a:spcAft>
              <a:defRPr>
                <a:solidFill>
                  <a:srgbClr val="000066"/>
                </a:solidFill>
                <a:latin typeface="Tahoma" panose="020B0604030504040204" pitchFamily="34" charset="0"/>
              </a:defRPr>
            </a:lvl8pPr>
            <a:lvl9pPr marL="3886200" indent="-228600" eaLnBrk="0" fontAlgn="base" hangingPunct="0">
              <a:spcBef>
                <a:spcPct val="0"/>
              </a:spcBef>
              <a:spcAft>
                <a:spcPct val="0"/>
              </a:spcAft>
              <a:defRPr>
                <a:solidFill>
                  <a:srgbClr val="000066"/>
                </a:solidFill>
                <a:latin typeface="Tahoma" panose="020B060403050404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altLang="en-US" sz="1000" b="1"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Sede Central</a:t>
            </a:r>
          </a:p>
        </p:txBody>
      </p:sp>
      <p:sp>
        <p:nvSpPr>
          <p:cNvPr id="195" name="Rectangular Callout 229"/>
          <p:cNvSpPr>
            <a:spLocks noChangeArrowheads="1"/>
          </p:cNvSpPr>
          <p:nvPr/>
        </p:nvSpPr>
        <p:spPr bwMode="auto">
          <a:xfrm>
            <a:off x="7063385" y="3326138"/>
            <a:ext cx="794482" cy="313011"/>
          </a:xfrm>
          <a:prstGeom prst="wedgeRectCallout">
            <a:avLst>
              <a:gd name="adj1" fmla="val -2145"/>
              <a:gd name="adj2" fmla="val 201821"/>
            </a:avLst>
          </a:prstGeom>
          <a:ln>
            <a:solidFill>
              <a:srgbClr val="FF9933"/>
            </a:solidFill>
            <a:headEnd/>
            <a:tailEnd/>
          </a:ln>
        </p:spPr>
        <p:style>
          <a:lnRef idx="2">
            <a:schemeClr val="accent3"/>
          </a:lnRef>
          <a:fillRef idx="1">
            <a:schemeClr val="lt1"/>
          </a:fillRef>
          <a:effectRef idx="0">
            <a:schemeClr val="accent3"/>
          </a:effectRef>
          <a:fontRef idx="minor">
            <a:schemeClr val="dk1"/>
          </a:fontRef>
        </p:style>
        <p:txBody>
          <a:bodyPr wrap="square" lIns="36000" tIns="36000" rIns="36000" bIns="36000" anchor="ctr"/>
          <a:lstStyle>
            <a:lvl1pPr>
              <a:defRPr>
                <a:solidFill>
                  <a:srgbClr val="000066"/>
                </a:solidFill>
                <a:latin typeface="Tahoma" panose="020B0604030504040204" pitchFamily="34" charset="0"/>
              </a:defRPr>
            </a:lvl1pPr>
            <a:lvl2pPr marL="742950" indent="-285750">
              <a:defRPr>
                <a:solidFill>
                  <a:srgbClr val="000066"/>
                </a:solidFill>
                <a:latin typeface="Tahoma" panose="020B0604030504040204" pitchFamily="34" charset="0"/>
              </a:defRPr>
            </a:lvl2pPr>
            <a:lvl3pPr marL="1143000" indent="-228600">
              <a:defRPr>
                <a:solidFill>
                  <a:srgbClr val="000066"/>
                </a:solidFill>
                <a:latin typeface="Tahoma" panose="020B0604030504040204" pitchFamily="34" charset="0"/>
              </a:defRPr>
            </a:lvl3pPr>
            <a:lvl4pPr marL="1600200" indent="-228600">
              <a:defRPr>
                <a:solidFill>
                  <a:srgbClr val="000066"/>
                </a:solidFill>
                <a:latin typeface="Tahoma" panose="020B0604030504040204" pitchFamily="34" charset="0"/>
              </a:defRPr>
            </a:lvl4pPr>
            <a:lvl5pPr marL="2057400" indent="-228600">
              <a:defRPr>
                <a:solidFill>
                  <a:srgbClr val="000066"/>
                </a:solidFill>
                <a:latin typeface="Tahoma" panose="020B0604030504040204" pitchFamily="34" charset="0"/>
              </a:defRPr>
            </a:lvl5pPr>
            <a:lvl6pPr marL="2514600" indent="-228600" eaLnBrk="0" fontAlgn="base" hangingPunct="0">
              <a:spcBef>
                <a:spcPct val="0"/>
              </a:spcBef>
              <a:spcAft>
                <a:spcPct val="0"/>
              </a:spcAft>
              <a:defRPr>
                <a:solidFill>
                  <a:srgbClr val="000066"/>
                </a:solidFill>
                <a:latin typeface="Tahoma" panose="020B0604030504040204" pitchFamily="34" charset="0"/>
              </a:defRPr>
            </a:lvl6pPr>
            <a:lvl7pPr marL="2971800" indent="-228600" eaLnBrk="0" fontAlgn="base" hangingPunct="0">
              <a:spcBef>
                <a:spcPct val="0"/>
              </a:spcBef>
              <a:spcAft>
                <a:spcPct val="0"/>
              </a:spcAft>
              <a:defRPr>
                <a:solidFill>
                  <a:srgbClr val="000066"/>
                </a:solidFill>
                <a:latin typeface="Tahoma" panose="020B0604030504040204" pitchFamily="34" charset="0"/>
              </a:defRPr>
            </a:lvl7pPr>
            <a:lvl8pPr marL="3429000" indent="-228600" eaLnBrk="0" fontAlgn="base" hangingPunct="0">
              <a:spcBef>
                <a:spcPct val="0"/>
              </a:spcBef>
              <a:spcAft>
                <a:spcPct val="0"/>
              </a:spcAft>
              <a:defRPr>
                <a:solidFill>
                  <a:srgbClr val="000066"/>
                </a:solidFill>
                <a:latin typeface="Tahoma" panose="020B0604030504040204" pitchFamily="34" charset="0"/>
              </a:defRPr>
            </a:lvl8pPr>
            <a:lvl9pPr marL="3886200" indent="-228600" eaLnBrk="0" fontAlgn="base" hangingPunct="0">
              <a:spcBef>
                <a:spcPct val="0"/>
              </a:spcBef>
              <a:spcAft>
                <a:spcPct val="0"/>
              </a:spcAft>
              <a:defRPr>
                <a:solidFill>
                  <a:srgbClr val="000066"/>
                </a:solidFill>
                <a:latin typeface="Tahoma" panose="020B060403050404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altLang="en-US" sz="1000" b="1" i="1" u="none" strike="noStrike" kern="1200" cap="none" spc="0" normalizeH="0" baseline="0" noProof="0" dirty="0" err="1">
                <a:ln>
                  <a:noFill/>
                </a:ln>
                <a:solidFill>
                  <a:srgbClr val="00338D"/>
                </a:solidFill>
                <a:effectLst/>
                <a:uLnTx/>
                <a:uFillTx/>
                <a:latin typeface="Arial" panose="020B0604020202020204" pitchFamily="34" charset="0"/>
                <a:ea typeface="+mn-ea"/>
                <a:cs typeface="Arial" panose="020B0604020202020204" pitchFamily="34" charset="0"/>
              </a:rPr>
              <a:t>Llodio</a:t>
            </a:r>
            <a:endParaRPr kumimoji="0" lang="es-ES_tradnl" altLang="en-US" sz="1000" b="1"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endParaRPr>
          </a:p>
        </p:txBody>
      </p:sp>
      <p:sp>
        <p:nvSpPr>
          <p:cNvPr id="208" name="Rectangular Callout 229"/>
          <p:cNvSpPr>
            <a:spLocks noChangeArrowheads="1"/>
          </p:cNvSpPr>
          <p:nvPr/>
        </p:nvSpPr>
        <p:spPr bwMode="auto">
          <a:xfrm>
            <a:off x="5251604" y="3361661"/>
            <a:ext cx="1078944" cy="328816"/>
          </a:xfrm>
          <a:prstGeom prst="wedgeRectCallout">
            <a:avLst>
              <a:gd name="adj1" fmla="val 91511"/>
              <a:gd name="adj2" fmla="val 243550"/>
            </a:avLst>
          </a:prstGeom>
          <a:ln>
            <a:solidFill>
              <a:srgbClr val="FF9933"/>
            </a:solidFill>
            <a:headEnd/>
            <a:tailEnd/>
          </a:ln>
        </p:spPr>
        <p:style>
          <a:lnRef idx="2">
            <a:schemeClr val="accent3"/>
          </a:lnRef>
          <a:fillRef idx="1">
            <a:schemeClr val="lt1"/>
          </a:fillRef>
          <a:effectRef idx="0">
            <a:schemeClr val="accent3"/>
          </a:effectRef>
          <a:fontRef idx="minor">
            <a:schemeClr val="dk1"/>
          </a:fontRef>
        </p:style>
        <p:txBody>
          <a:bodyPr wrap="square" lIns="36000" tIns="36000" rIns="36000" bIns="36000" anchor="ctr"/>
          <a:lstStyle>
            <a:lvl1pPr>
              <a:defRPr>
                <a:solidFill>
                  <a:srgbClr val="000066"/>
                </a:solidFill>
                <a:latin typeface="Tahoma" panose="020B0604030504040204" pitchFamily="34" charset="0"/>
              </a:defRPr>
            </a:lvl1pPr>
            <a:lvl2pPr marL="742950" indent="-285750">
              <a:defRPr>
                <a:solidFill>
                  <a:srgbClr val="000066"/>
                </a:solidFill>
                <a:latin typeface="Tahoma" panose="020B0604030504040204" pitchFamily="34" charset="0"/>
              </a:defRPr>
            </a:lvl2pPr>
            <a:lvl3pPr marL="1143000" indent="-228600">
              <a:defRPr>
                <a:solidFill>
                  <a:srgbClr val="000066"/>
                </a:solidFill>
                <a:latin typeface="Tahoma" panose="020B0604030504040204" pitchFamily="34" charset="0"/>
              </a:defRPr>
            </a:lvl3pPr>
            <a:lvl4pPr marL="1600200" indent="-228600">
              <a:defRPr>
                <a:solidFill>
                  <a:srgbClr val="000066"/>
                </a:solidFill>
                <a:latin typeface="Tahoma" panose="020B0604030504040204" pitchFamily="34" charset="0"/>
              </a:defRPr>
            </a:lvl4pPr>
            <a:lvl5pPr marL="2057400" indent="-228600">
              <a:defRPr>
                <a:solidFill>
                  <a:srgbClr val="000066"/>
                </a:solidFill>
                <a:latin typeface="Tahoma" panose="020B0604030504040204" pitchFamily="34" charset="0"/>
              </a:defRPr>
            </a:lvl5pPr>
            <a:lvl6pPr marL="2514600" indent="-228600" eaLnBrk="0" fontAlgn="base" hangingPunct="0">
              <a:spcBef>
                <a:spcPct val="0"/>
              </a:spcBef>
              <a:spcAft>
                <a:spcPct val="0"/>
              </a:spcAft>
              <a:defRPr>
                <a:solidFill>
                  <a:srgbClr val="000066"/>
                </a:solidFill>
                <a:latin typeface="Tahoma" panose="020B0604030504040204" pitchFamily="34" charset="0"/>
              </a:defRPr>
            </a:lvl6pPr>
            <a:lvl7pPr marL="2971800" indent="-228600" eaLnBrk="0" fontAlgn="base" hangingPunct="0">
              <a:spcBef>
                <a:spcPct val="0"/>
              </a:spcBef>
              <a:spcAft>
                <a:spcPct val="0"/>
              </a:spcAft>
              <a:defRPr>
                <a:solidFill>
                  <a:srgbClr val="000066"/>
                </a:solidFill>
                <a:latin typeface="Tahoma" panose="020B0604030504040204" pitchFamily="34" charset="0"/>
              </a:defRPr>
            </a:lvl7pPr>
            <a:lvl8pPr marL="3429000" indent="-228600" eaLnBrk="0" fontAlgn="base" hangingPunct="0">
              <a:spcBef>
                <a:spcPct val="0"/>
              </a:spcBef>
              <a:spcAft>
                <a:spcPct val="0"/>
              </a:spcAft>
              <a:defRPr>
                <a:solidFill>
                  <a:srgbClr val="000066"/>
                </a:solidFill>
                <a:latin typeface="Tahoma" panose="020B0604030504040204" pitchFamily="34" charset="0"/>
              </a:defRPr>
            </a:lvl8pPr>
            <a:lvl9pPr marL="3886200" indent="-228600" eaLnBrk="0" fontAlgn="base" hangingPunct="0">
              <a:spcBef>
                <a:spcPct val="0"/>
              </a:spcBef>
              <a:spcAft>
                <a:spcPct val="0"/>
              </a:spcAft>
              <a:defRPr>
                <a:solidFill>
                  <a:srgbClr val="000066"/>
                </a:solidFill>
                <a:latin typeface="Tahoma" panose="020B060403050404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altLang="en-US" sz="1000" b="1"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rPr>
              <a:t>Valencia </a:t>
            </a:r>
            <a:r>
              <a:rPr kumimoji="0" lang="es-ES_tradnl" altLang="en-US" sz="1000" b="1" i="1" u="none" strike="noStrike" kern="1200" cap="none" spc="0" normalizeH="0" baseline="0" noProof="0" dirty="0" err="1">
                <a:ln>
                  <a:noFill/>
                </a:ln>
                <a:solidFill>
                  <a:srgbClr val="00338D"/>
                </a:solidFill>
                <a:effectLst/>
                <a:uLnTx/>
                <a:uFillTx/>
                <a:latin typeface="Arial" panose="020B0604020202020204" pitchFamily="34" charset="0"/>
                <a:ea typeface="+mn-ea"/>
                <a:cs typeface="Arial" panose="020B0604020202020204" pitchFamily="34" charset="0"/>
              </a:rPr>
              <a:t>D.Juan</a:t>
            </a:r>
            <a:endParaRPr kumimoji="0" lang="es-ES_tradnl" altLang="en-US" sz="1000" b="1"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endParaRPr>
          </a:p>
        </p:txBody>
      </p:sp>
      <p:sp>
        <p:nvSpPr>
          <p:cNvPr id="184" name="Rectangular Callout 229"/>
          <p:cNvSpPr>
            <a:spLocks noChangeArrowheads="1"/>
          </p:cNvSpPr>
          <p:nvPr/>
        </p:nvSpPr>
        <p:spPr bwMode="auto">
          <a:xfrm>
            <a:off x="6435689" y="2498349"/>
            <a:ext cx="794482" cy="313011"/>
          </a:xfrm>
          <a:prstGeom prst="wedgeRectCallout">
            <a:avLst>
              <a:gd name="adj1" fmla="val 181286"/>
              <a:gd name="adj2" fmla="val 210950"/>
            </a:avLst>
          </a:prstGeom>
          <a:ln>
            <a:solidFill>
              <a:srgbClr val="FF9933"/>
            </a:solidFill>
            <a:headEnd/>
            <a:tailEnd/>
          </a:ln>
        </p:spPr>
        <p:style>
          <a:lnRef idx="2">
            <a:schemeClr val="accent3"/>
          </a:lnRef>
          <a:fillRef idx="1">
            <a:schemeClr val="lt1"/>
          </a:fillRef>
          <a:effectRef idx="0">
            <a:schemeClr val="accent3"/>
          </a:effectRef>
          <a:fontRef idx="minor">
            <a:schemeClr val="dk1"/>
          </a:fontRef>
        </p:style>
        <p:txBody>
          <a:bodyPr wrap="square" lIns="36000" tIns="36000" rIns="36000" bIns="36000" anchor="ctr"/>
          <a:lstStyle>
            <a:lvl1pPr>
              <a:defRPr>
                <a:solidFill>
                  <a:srgbClr val="000066"/>
                </a:solidFill>
                <a:latin typeface="Tahoma" panose="020B0604030504040204" pitchFamily="34" charset="0"/>
              </a:defRPr>
            </a:lvl1pPr>
            <a:lvl2pPr marL="742950" indent="-285750">
              <a:defRPr>
                <a:solidFill>
                  <a:srgbClr val="000066"/>
                </a:solidFill>
                <a:latin typeface="Tahoma" panose="020B0604030504040204" pitchFamily="34" charset="0"/>
              </a:defRPr>
            </a:lvl2pPr>
            <a:lvl3pPr marL="1143000" indent="-228600">
              <a:defRPr>
                <a:solidFill>
                  <a:srgbClr val="000066"/>
                </a:solidFill>
                <a:latin typeface="Tahoma" panose="020B0604030504040204" pitchFamily="34" charset="0"/>
              </a:defRPr>
            </a:lvl3pPr>
            <a:lvl4pPr marL="1600200" indent="-228600">
              <a:defRPr>
                <a:solidFill>
                  <a:srgbClr val="000066"/>
                </a:solidFill>
                <a:latin typeface="Tahoma" panose="020B0604030504040204" pitchFamily="34" charset="0"/>
              </a:defRPr>
            </a:lvl4pPr>
            <a:lvl5pPr marL="2057400" indent="-228600">
              <a:defRPr>
                <a:solidFill>
                  <a:srgbClr val="000066"/>
                </a:solidFill>
                <a:latin typeface="Tahoma" panose="020B0604030504040204" pitchFamily="34" charset="0"/>
              </a:defRPr>
            </a:lvl5pPr>
            <a:lvl6pPr marL="2514600" indent="-228600" eaLnBrk="0" fontAlgn="base" hangingPunct="0">
              <a:spcBef>
                <a:spcPct val="0"/>
              </a:spcBef>
              <a:spcAft>
                <a:spcPct val="0"/>
              </a:spcAft>
              <a:defRPr>
                <a:solidFill>
                  <a:srgbClr val="000066"/>
                </a:solidFill>
                <a:latin typeface="Tahoma" panose="020B0604030504040204" pitchFamily="34" charset="0"/>
              </a:defRPr>
            </a:lvl6pPr>
            <a:lvl7pPr marL="2971800" indent="-228600" eaLnBrk="0" fontAlgn="base" hangingPunct="0">
              <a:spcBef>
                <a:spcPct val="0"/>
              </a:spcBef>
              <a:spcAft>
                <a:spcPct val="0"/>
              </a:spcAft>
              <a:defRPr>
                <a:solidFill>
                  <a:srgbClr val="000066"/>
                </a:solidFill>
                <a:latin typeface="Tahoma" panose="020B0604030504040204" pitchFamily="34" charset="0"/>
              </a:defRPr>
            </a:lvl7pPr>
            <a:lvl8pPr marL="3429000" indent="-228600" eaLnBrk="0" fontAlgn="base" hangingPunct="0">
              <a:spcBef>
                <a:spcPct val="0"/>
              </a:spcBef>
              <a:spcAft>
                <a:spcPct val="0"/>
              </a:spcAft>
              <a:defRPr>
                <a:solidFill>
                  <a:srgbClr val="000066"/>
                </a:solidFill>
                <a:latin typeface="Tahoma" panose="020B0604030504040204" pitchFamily="34" charset="0"/>
              </a:defRPr>
            </a:lvl8pPr>
            <a:lvl9pPr marL="3886200" indent="-228600" eaLnBrk="0" fontAlgn="base" hangingPunct="0">
              <a:spcBef>
                <a:spcPct val="0"/>
              </a:spcBef>
              <a:spcAft>
                <a:spcPct val="0"/>
              </a:spcAft>
              <a:defRPr>
                <a:solidFill>
                  <a:srgbClr val="000066"/>
                </a:solidFill>
                <a:latin typeface="Tahoma" panose="020B060403050404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altLang="en-US" sz="1000" b="1" i="1" u="none" strike="noStrike" kern="1200" cap="none" spc="0" normalizeH="0" baseline="0" noProof="0" dirty="0" err="1">
                <a:ln>
                  <a:noFill/>
                </a:ln>
                <a:solidFill>
                  <a:srgbClr val="00338D"/>
                </a:solidFill>
                <a:effectLst/>
                <a:uLnTx/>
                <a:uFillTx/>
                <a:latin typeface="Arial" panose="020B0604020202020204" pitchFamily="34" charset="0"/>
                <a:ea typeface="+mn-ea"/>
                <a:cs typeface="Arial" panose="020B0604020202020204" pitchFamily="34" charset="0"/>
              </a:rPr>
              <a:t>Samazán</a:t>
            </a:r>
            <a:endParaRPr kumimoji="0" lang="es-ES_tradnl" altLang="en-US" sz="1000" b="1"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endParaRPr>
          </a:p>
        </p:txBody>
      </p:sp>
      <p:sp>
        <p:nvSpPr>
          <p:cNvPr id="185" name="Rectangular Callout 229"/>
          <p:cNvSpPr>
            <a:spLocks noChangeArrowheads="1"/>
          </p:cNvSpPr>
          <p:nvPr/>
        </p:nvSpPr>
        <p:spPr bwMode="auto">
          <a:xfrm>
            <a:off x="10341457" y="2362717"/>
            <a:ext cx="794482" cy="313011"/>
          </a:xfrm>
          <a:prstGeom prst="wedgeRectCallout">
            <a:avLst>
              <a:gd name="adj1" fmla="val -181979"/>
              <a:gd name="adj2" fmla="val 52713"/>
            </a:avLst>
          </a:prstGeom>
          <a:ln>
            <a:solidFill>
              <a:srgbClr val="FF9933"/>
            </a:solidFill>
            <a:headEnd/>
            <a:tailEnd/>
          </a:ln>
        </p:spPr>
        <p:style>
          <a:lnRef idx="2">
            <a:schemeClr val="accent3"/>
          </a:lnRef>
          <a:fillRef idx="1">
            <a:schemeClr val="lt1"/>
          </a:fillRef>
          <a:effectRef idx="0">
            <a:schemeClr val="accent3"/>
          </a:effectRef>
          <a:fontRef idx="minor">
            <a:schemeClr val="dk1"/>
          </a:fontRef>
        </p:style>
        <p:txBody>
          <a:bodyPr wrap="square" lIns="36000" tIns="36000" rIns="36000" bIns="36000" anchor="ctr"/>
          <a:lstStyle>
            <a:lvl1pPr>
              <a:defRPr>
                <a:solidFill>
                  <a:srgbClr val="000066"/>
                </a:solidFill>
                <a:latin typeface="Tahoma" panose="020B0604030504040204" pitchFamily="34" charset="0"/>
              </a:defRPr>
            </a:lvl1pPr>
            <a:lvl2pPr marL="742950" indent="-285750">
              <a:defRPr>
                <a:solidFill>
                  <a:srgbClr val="000066"/>
                </a:solidFill>
                <a:latin typeface="Tahoma" panose="020B0604030504040204" pitchFamily="34" charset="0"/>
              </a:defRPr>
            </a:lvl2pPr>
            <a:lvl3pPr marL="1143000" indent="-228600">
              <a:defRPr>
                <a:solidFill>
                  <a:srgbClr val="000066"/>
                </a:solidFill>
                <a:latin typeface="Tahoma" panose="020B0604030504040204" pitchFamily="34" charset="0"/>
              </a:defRPr>
            </a:lvl3pPr>
            <a:lvl4pPr marL="1600200" indent="-228600">
              <a:defRPr>
                <a:solidFill>
                  <a:srgbClr val="000066"/>
                </a:solidFill>
                <a:latin typeface="Tahoma" panose="020B0604030504040204" pitchFamily="34" charset="0"/>
              </a:defRPr>
            </a:lvl4pPr>
            <a:lvl5pPr marL="2057400" indent="-228600">
              <a:defRPr>
                <a:solidFill>
                  <a:srgbClr val="000066"/>
                </a:solidFill>
                <a:latin typeface="Tahoma" panose="020B0604030504040204" pitchFamily="34" charset="0"/>
              </a:defRPr>
            </a:lvl5pPr>
            <a:lvl6pPr marL="2514600" indent="-228600" eaLnBrk="0" fontAlgn="base" hangingPunct="0">
              <a:spcBef>
                <a:spcPct val="0"/>
              </a:spcBef>
              <a:spcAft>
                <a:spcPct val="0"/>
              </a:spcAft>
              <a:defRPr>
                <a:solidFill>
                  <a:srgbClr val="000066"/>
                </a:solidFill>
                <a:latin typeface="Tahoma" panose="020B0604030504040204" pitchFamily="34" charset="0"/>
              </a:defRPr>
            </a:lvl6pPr>
            <a:lvl7pPr marL="2971800" indent="-228600" eaLnBrk="0" fontAlgn="base" hangingPunct="0">
              <a:spcBef>
                <a:spcPct val="0"/>
              </a:spcBef>
              <a:spcAft>
                <a:spcPct val="0"/>
              </a:spcAft>
              <a:defRPr>
                <a:solidFill>
                  <a:srgbClr val="000066"/>
                </a:solidFill>
                <a:latin typeface="Tahoma" panose="020B0604030504040204" pitchFamily="34" charset="0"/>
              </a:defRPr>
            </a:lvl7pPr>
            <a:lvl8pPr marL="3429000" indent="-228600" eaLnBrk="0" fontAlgn="base" hangingPunct="0">
              <a:spcBef>
                <a:spcPct val="0"/>
              </a:spcBef>
              <a:spcAft>
                <a:spcPct val="0"/>
              </a:spcAft>
              <a:defRPr>
                <a:solidFill>
                  <a:srgbClr val="000066"/>
                </a:solidFill>
                <a:latin typeface="Tahoma" panose="020B0604030504040204" pitchFamily="34" charset="0"/>
              </a:defRPr>
            </a:lvl8pPr>
            <a:lvl9pPr marL="3886200" indent="-228600" eaLnBrk="0" fontAlgn="base" hangingPunct="0">
              <a:spcBef>
                <a:spcPct val="0"/>
              </a:spcBef>
              <a:spcAft>
                <a:spcPct val="0"/>
              </a:spcAft>
              <a:defRPr>
                <a:solidFill>
                  <a:srgbClr val="000066"/>
                </a:solidFill>
                <a:latin typeface="Tahoma" panose="020B0604030504040204" pitchFamily="34"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altLang="en-US" sz="1000" b="1" i="1" u="none" strike="noStrike" kern="1200" cap="none" spc="0" normalizeH="0" baseline="0" noProof="0" dirty="0" err="1">
                <a:ln>
                  <a:noFill/>
                </a:ln>
                <a:solidFill>
                  <a:srgbClr val="00338D"/>
                </a:solidFill>
                <a:effectLst/>
                <a:uLnTx/>
                <a:uFillTx/>
                <a:latin typeface="Arial" panose="020B0604020202020204" pitchFamily="34" charset="0"/>
                <a:ea typeface="+mn-ea"/>
                <a:cs typeface="Arial" panose="020B0604020202020204" pitchFamily="34" charset="0"/>
              </a:rPr>
              <a:t>Troyes</a:t>
            </a:r>
            <a:endParaRPr kumimoji="0" lang="es-ES_tradnl" altLang="en-US" sz="1000" b="1" i="1" u="none" strike="noStrike" kern="1200" cap="none" spc="0" normalizeH="0" baseline="0" noProof="0" dirty="0">
              <a:ln>
                <a:noFill/>
              </a:ln>
              <a:solidFill>
                <a:srgbClr val="00338D"/>
              </a:solidFill>
              <a:effectLst/>
              <a:uLnTx/>
              <a:uFillTx/>
              <a:latin typeface="Arial" panose="020B0604020202020204" pitchFamily="34" charset="0"/>
              <a:ea typeface="+mn-ea"/>
              <a:cs typeface="Arial" panose="020B0604020202020204" pitchFamily="34" charset="0"/>
            </a:endParaRPr>
          </a:p>
        </p:txBody>
      </p:sp>
      <p:sp>
        <p:nvSpPr>
          <p:cNvPr id="189" name="Rounded Rectangle 188"/>
          <p:cNvSpPr/>
          <p:nvPr/>
        </p:nvSpPr>
        <p:spPr>
          <a:xfrm>
            <a:off x="1190515" y="5327660"/>
            <a:ext cx="2285321" cy="552660"/>
          </a:xfrm>
          <a:prstGeom prst="roundRect">
            <a:avLst/>
          </a:prstGeom>
          <a:solidFill>
            <a:schemeClr val="bg2"/>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288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rPr>
              <a:t>PLANTAS FRANCIA</a:t>
            </a:r>
          </a:p>
        </p:txBody>
      </p:sp>
      <p:sp>
        <p:nvSpPr>
          <p:cNvPr id="190" name="Oval 189"/>
          <p:cNvSpPr/>
          <p:nvPr/>
        </p:nvSpPr>
        <p:spPr>
          <a:xfrm>
            <a:off x="887917" y="5321666"/>
            <a:ext cx="587567" cy="575471"/>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rial"/>
              <a:ea typeface="+mn-ea"/>
              <a:cs typeface="+mn-cs"/>
            </a:endParaRPr>
          </a:p>
        </p:txBody>
      </p:sp>
      <p:pic>
        <p:nvPicPr>
          <p:cNvPr id="191" name="Picture 19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9229" y="5431778"/>
            <a:ext cx="371100" cy="371100"/>
          </a:xfrm>
          <a:prstGeom prst="rect">
            <a:avLst/>
          </a:prstGeom>
        </p:spPr>
      </p:pic>
      <p:sp>
        <p:nvSpPr>
          <p:cNvPr id="6" name="Rectangle 5"/>
          <p:cNvSpPr/>
          <p:nvPr/>
        </p:nvSpPr>
        <p:spPr>
          <a:xfrm>
            <a:off x="6405432" y="731419"/>
            <a:ext cx="5368699" cy="118494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600"/>
              </a:spcAft>
              <a:buClr>
                <a:srgbClr val="002060"/>
              </a:buClr>
              <a:buSzTx/>
              <a:buFontTx/>
              <a:buNone/>
              <a:tabLst/>
              <a:defRPr/>
            </a:pPr>
            <a:endParaRPr kumimoji="0" lang="es-ES" sz="1800" b="0" i="0" u="none" strike="noStrike" kern="1200" cap="none" spc="0" normalizeH="0" baseline="0" noProof="0" dirty="0">
              <a:ln>
                <a:noFill/>
              </a:ln>
              <a:solidFill>
                <a:srgbClr val="00338D"/>
              </a:solidFill>
              <a:effectLst/>
              <a:uLnTx/>
              <a:uFillTx/>
              <a:latin typeface="Univers for KPMG" panose="020B0603020202020204" pitchFamily="34" charset="0"/>
              <a:ea typeface="+mn-ea"/>
              <a:cs typeface="+mn-cs"/>
            </a:endParaRPr>
          </a:p>
          <a:p>
            <a:pPr marL="0" marR="0" lvl="0" indent="0" algn="l" defTabSz="914400" rtl="0" eaLnBrk="1" fontAlgn="auto" latinLnBrk="0" hangingPunct="1">
              <a:lnSpc>
                <a:spcPct val="100000"/>
              </a:lnSpc>
              <a:spcBef>
                <a:spcPts val="0"/>
              </a:spcBef>
              <a:spcAft>
                <a:spcPts val="600"/>
              </a:spcAft>
              <a:buClr>
                <a:srgbClr val="002060"/>
              </a:buClr>
              <a:buSzTx/>
              <a:buFontTx/>
              <a:buNone/>
              <a:tabLst/>
              <a:defRPr/>
            </a:pPr>
            <a:r>
              <a:rPr kumimoji="0" lang="es-ES" sz="1200" b="0" i="0" u="none" strike="noStrike" kern="1200" cap="none" spc="0" normalizeH="0" baseline="0" noProof="0" dirty="0">
                <a:ln>
                  <a:noFill/>
                </a:ln>
                <a:solidFill>
                  <a:srgbClr val="00338D"/>
                </a:solidFill>
                <a:effectLst/>
                <a:uLnTx/>
                <a:uFillTx/>
                <a:latin typeface="Univers for KPMG" panose="020B0603020202020204" pitchFamily="34" charset="0"/>
                <a:ea typeface="+mn-ea"/>
                <a:cs typeface="+mn-cs"/>
              </a:rPr>
              <a:t>Para ello, se han mantenido </a:t>
            </a:r>
            <a:r>
              <a:rPr kumimoji="0" lang="es-ES" sz="1200" b="1" i="0" u="none" strike="noStrike" kern="0" cap="none" spc="0" normalizeH="0" baseline="0" noProof="0" dirty="0">
                <a:ln>
                  <a:noFill/>
                </a:ln>
                <a:solidFill>
                  <a:srgbClr val="0091DA"/>
                </a:solidFill>
                <a:effectLst/>
                <a:uLnTx/>
                <a:uFillTx/>
                <a:latin typeface="Univers for KPMG" panose="020B0603020202020204" pitchFamily="34" charset="0"/>
                <a:ea typeface="+mn-ea"/>
                <a:cs typeface="+mn-cs"/>
              </a:rPr>
              <a:t>reuniones de trabajo </a:t>
            </a:r>
            <a:r>
              <a:rPr kumimoji="0" lang="es-ES" sz="1200" b="0" i="0" u="none" strike="noStrike" kern="1200" cap="none" spc="0" normalizeH="0" baseline="0" noProof="0" dirty="0">
                <a:ln>
                  <a:noFill/>
                </a:ln>
                <a:solidFill>
                  <a:srgbClr val="00338D"/>
                </a:solidFill>
                <a:effectLst/>
                <a:uLnTx/>
                <a:uFillTx/>
                <a:latin typeface="Univers for KPMG" panose="020B0603020202020204" pitchFamily="34" charset="0"/>
                <a:ea typeface="+mn-ea"/>
                <a:cs typeface="+mn-cs"/>
              </a:rPr>
              <a:t>con personas clave de la organización</a:t>
            </a:r>
            <a:r>
              <a:rPr kumimoji="0" lang="es-ES" sz="1200" b="1" i="0" u="none" strike="noStrike" kern="0" cap="none" spc="0" normalizeH="0" baseline="0" noProof="0" dirty="0">
                <a:ln>
                  <a:noFill/>
                </a:ln>
                <a:solidFill>
                  <a:srgbClr val="0091DA"/>
                </a:solidFill>
                <a:effectLst/>
                <a:uLnTx/>
                <a:uFillTx/>
                <a:latin typeface="Univers for KPMG" panose="020B0603020202020204" pitchFamily="34" charset="0"/>
                <a:ea typeface="+mn-ea"/>
                <a:cs typeface="+mn-cs"/>
              </a:rPr>
              <a:t> </a:t>
            </a:r>
            <a:r>
              <a:rPr kumimoji="0" lang="es-ES" sz="1200" b="0" i="0" u="none" strike="noStrike" kern="1200" cap="none" spc="0" normalizeH="0" baseline="0" noProof="0" dirty="0">
                <a:ln>
                  <a:noFill/>
                </a:ln>
                <a:solidFill>
                  <a:srgbClr val="00338D"/>
                </a:solidFill>
                <a:effectLst/>
                <a:uLnTx/>
                <a:uFillTx/>
                <a:latin typeface="Univers for KPMG" panose="020B0603020202020204" pitchFamily="34" charset="0"/>
                <a:ea typeface="+mn-ea"/>
                <a:cs typeface="+mn-cs"/>
              </a:rPr>
              <a:t>para conocer las actividades, procesos y dedicaciones. Las personas clave han sido parte de los HQ y parte de las plantas con conocimiento general de las mismas. </a:t>
            </a:r>
            <a:endParaRPr kumimoji="0" lang="es-ES_tradnl" sz="1200" b="0" i="0" u="none" strike="noStrike" kern="1200" cap="none" spc="0" normalizeH="0" baseline="0" noProof="0" dirty="0">
              <a:ln>
                <a:noFill/>
              </a:ln>
              <a:solidFill>
                <a:srgbClr val="00338D"/>
              </a:solidFill>
              <a:effectLst/>
              <a:uLnTx/>
              <a:uFillTx/>
              <a:latin typeface="Univers for KPMG" panose="020B0603020202020204" pitchFamily="34" charset="0"/>
              <a:ea typeface="+mn-ea"/>
              <a:cs typeface="+mn-cs"/>
            </a:endParaRPr>
          </a:p>
        </p:txBody>
      </p:sp>
      <p:sp>
        <p:nvSpPr>
          <p:cNvPr id="10" name="TextBox 9"/>
          <p:cNvSpPr txBox="1"/>
          <p:nvPr/>
        </p:nvSpPr>
        <p:spPr>
          <a:xfrm>
            <a:off x="537872" y="1773713"/>
            <a:ext cx="5400600" cy="978892"/>
          </a:xfrm>
          <a:prstGeom prst="rect">
            <a:avLst/>
          </a:prstGeom>
          <a:noFill/>
        </p:spPr>
        <p:txBody>
          <a:bodyPr wrap="square" lIns="54610" tIns="54610" rIns="54610" bIns="54610" numCol="2" rtlCol="0">
            <a:noAutofit/>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s-ES" sz="1200" b="0" i="0" u="none" strike="noStrike" kern="1200" cap="none" spc="0" normalizeH="0" baseline="0" noProof="0" dirty="0">
                <a:ln>
                  <a:noFill/>
                </a:ln>
                <a:solidFill>
                  <a:srgbClr val="00338D"/>
                </a:solidFill>
                <a:effectLst/>
                <a:uLnTx/>
                <a:uFillTx/>
                <a:latin typeface="Univers for KPMG" panose="020B0603020202020204" pitchFamily="34" charset="0"/>
                <a:ea typeface="+mn-ea"/>
                <a:cs typeface="+mn-cs"/>
              </a:rPr>
              <a:t>Administración</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s-ES" sz="1200" b="0" i="0" u="none" strike="noStrike" kern="1200" cap="none" spc="0" normalizeH="0" baseline="0" noProof="0" dirty="0">
                <a:ln>
                  <a:noFill/>
                </a:ln>
                <a:solidFill>
                  <a:srgbClr val="00338D"/>
                </a:solidFill>
                <a:effectLst/>
                <a:uLnTx/>
                <a:uFillTx/>
                <a:latin typeface="Univers for KPMG" panose="020B0603020202020204" pitchFamily="34" charset="0"/>
                <a:ea typeface="+mn-ea"/>
                <a:cs typeface="+mn-cs"/>
              </a:rPr>
              <a:t>Finanzas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s-ES" sz="1200" b="0" i="0" u="none" strike="noStrike" kern="1200" cap="none" spc="0" normalizeH="0" baseline="0" noProof="0" dirty="0">
                <a:ln>
                  <a:noFill/>
                </a:ln>
                <a:solidFill>
                  <a:srgbClr val="00338D"/>
                </a:solidFill>
                <a:effectLst/>
                <a:uLnTx/>
                <a:uFillTx/>
                <a:latin typeface="Univers for KPMG" panose="020B0603020202020204" pitchFamily="34" charset="0"/>
                <a:ea typeface="+mn-ea"/>
                <a:cs typeface="+mn-cs"/>
              </a:rPr>
              <a:t>Producción</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s-ES" sz="1200" b="0" i="0" u="none" strike="noStrike" kern="1200" cap="none" spc="0" normalizeH="0" baseline="0" noProof="0" dirty="0">
                <a:ln>
                  <a:noFill/>
                </a:ln>
                <a:solidFill>
                  <a:srgbClr val="00338D"/>
                </a:solidFill>
                <a:effectLst/>
                <a:uLnTx/>
                <a:uFillTx/>
                <a:latin typeface="Univers for KPMG" panose="020B0603020202020204" pitchFamily="34" charset="0"/>
                <a:ea typeface="+mn-ea"/>
                <a:cs typeface="+mn-cs"/>
              </a:rPr>
              <a:t>Logística</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s-ES" sz="1200" b="0" i="0" u="none" strike="noStrike" kern="1200" cap="none" spc="0" normalizeH="0" baseline="0" noProof="0" dirty="0">
                <a:ln>
                  <a:noFill/>
                </a:ln>
                <a:solidFill>
                  <a:srgbClr val="00338D"/>
                </a:solidFill>
                <a:effectLst/>
                <a:uLnTx/>
                <a:uFillTx/>
                <a:latin typeface="Univers for KPMG" panose="020B0603020202020204" pitchFamily="34" charset="0"/>
                <a:ea typeface="+mn-ea"/>
                <a:cs typeface="+mn-cs"/>
              </a:rPr>
              <a:t>Inventarios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s-ES" sz="1200" b="0" i="0" u="none" strike="noStrike" kern="1200" cap="none" spc="0" normalizeH="0" baseline="0" noProof="0" dirty="0">
                <a:ln>
                  <a:noFill/>
                </a:ln>
                <a:solidFill>
                  <a:srgbClr val="00338D"/>
                </a:solidFill>
                <a:effectLst/>
                <a:uLnTx/>
                <a:uFillTx/>
                <a:latin typeface="Univers for KPMG" panose="020B0603020202020204" pitchFamily="34" charset="0"/>
                <a:ea typeface="+mn-ea"/>
                <a:cs typeface="+mn-cs"/>
              </a:rPr>
              <a:t>Forestal</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s-ES" sz="1200" b="0" i="0" u="none" strike="noStrike" kern="1200" cap="none" spc="0" normalizeH="0" baseline="0" noProof="0" dirty="0" err="1">
                <a:ln>
                  <a:noFill/>
                </a:ln>
                <a:solidFill>
                  <a:srgbClr val="00338D"/>
                </a:solidFill>
                <a:effectLst/>
                <a:uLnTx/>
                <a:uFillTx/>
                <a:latin typeface="Univers for KPMG" panose="020B0603020202020204" pitchFamily="34" charset="0"/>
                <a:ea typeface="+mn-ea"/>
                <a:cs typeface="+mn-cs"/>
              </a:rPr>
              <a:t>Customer</a:t>
            </a:r>
            <a:r>
              <a:rPr kumimoji="0" lang="es-ES" sz="1200" b="0" i="0" u="none" strike="noStrike" kern="1200" cap="none" spc="0" normalizeH="0" baseline="0" noProof="0" dirty="0">
                <a:ln>
                  <a:noFill/>
                </a:ln>
                <a:solidFill>
                  <a:srgbClr val="00338D"/>
                </a:solidFill>
                <a:effectLst/>
                <a:uLnTx/>
                <a:uFillTx/>
                <a:latin typeface="Univers for KPMG" panose="020B0603020202020204" pitchFamily="34" charset="0"/>
                <a:ea typeface="+mn-ea"/>
                <a:cs typeface="+mn-cs"/>
              </a:rPr>
              <a:t> Service</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s-ES" sz="1200" b="0" i="0" u="none" strike="noStrike" kern="1200" cap="none" spc="0" normalizeH="0" baseline="0" noProof="0" dirty="0">
                <a:ln>
                  <a:noFill/>
                </a:ln>
                <a:solidFill>
                  <a:srgbClr val="00338D"/>
                </a:solidFill>
                <a:effectLst/>
                <a:uLnTx/>
                <a:uFillTx/>
                <a:latin typeface="Univers for KPMG" panose="020B0603020202020204" pitchFamily="34" charset="0"/>
                <a:ea typeface="+mn-ea"/>
                <a:cs typeface="+mn-cs"/>
              </a:rPr>
              <a:t>Compras	</a:t>
            </a:r>
          </a:p>
        </p:txBody>
      </p:sp>
    </p:spTree>
    <p:extLst>
      <p:ext uri="{BB962C8B-B14F-4D97-AF65-F5344CB8AC3E}">
        <p14:creationId xmlns:p14="http://schemas.microsoft.com/office/powerpoint/2010/main" val="2396102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92221" name="think-cell Slide" r:id="rId6" imgW="216" imgH="216" progId="TCLayout.ActiveDocument.1">
                  <p:embed/>
                </p:oleObj>
              </mc:Choice>
              <mc:Fallback>
                <p:oleObj name="think-cell Slide" r:id="rId6" imgW="216" imgH="216" progId="TCLayout.ActiveDocument.1">
                  <p:embed/>
                  <p:pic>
                    <p:nvPicPr>
                      <p:cNvPr id="0" name=""/>
                      <p:cNvPicPr/>
                      <p:nvPr/>
                    </p:nvPicPr>
                    <p:blipFill>
                      <a:blip r:embed="rId7"/>
                      <a:stretch>
                        <a:fillRect/>
                      </a:stretch>
                    </p:blipFill>
                    <p:spPr>
                      <a:xfrm>
                        <a:off x="1525589" y="1589"/>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DE92D78-B88A-4237-B719-CF68C8EF0807}"/>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s-ES_tradnl" sz="4000" dirty="0">
              <a:latin typeface="KPMG Extralight" panose="020B0303030202040204" pitchFamily="34" charset="0"/>
              <a:ea typeface="+mj-ea"/>
              <a:cs typeface="+mj-cs"/>
              <a:sym typeface="KPMG Extralight" panose="020B0303030202040204" pitchFamily="34" charset="0"/>
            </a:endParaRPr>
          </a:p>
        </p:txBody>
      </p:sp>
      <p:sp>
        <p:nvSpPr>
          <p:cNvPr id="47" name="Title 1"/>
          <p:cNvSpPr>
            <a:spLocks noGrp="1"/>
          </p:cNvSpPr>
          <p:nvPr>
            <p:ph type="title"/>
          </p:nvPr>
        </p:nvSpPr>
        <p:spPr>
          <a:xfrm>
            <a:off x="990000" y="167350"/>
            <a:ext cx="8478958" cy="687855"/>
          </a:xfrm>
        </p:spPr>
        <p:txBody>
          <a:bodyPr/>
          <a:lstStyle/>
          <a:p>
            <a:r>
              <a:rPr lang="es-ES_tradnl" sz="2400" b="1" dirty="0">
                <a:solidFill>
                  <a:srgbClr val="00338D"/>
                </a:solidFill>
              </a:rPr>
              <a:t>2.2. Procesos</a:t>
            </a:r>
            <a:br>
              <a:rPr lang="es-ES_tradnl" sz="4000" b="1" dirty="0">
                <a:solidFill>
                  <a:srgbClr val="00338D"/>
                </a:solidFill>
              </a:rPr>
            </a:br>
            <a:r>
              <a:rPr lang="es-ES_tradnl" sz="4000" dirty="0">
                <a:solidFill>
                  <a:srgbClr val="00338D"/>
                </a:solidFill>
              </a:rPr>
              <a:t>Área de Finanzas</a:t>
            </a:r>
            <a:br>
              <a:rPr lang="es-ES_tradnl" sz="4000" b="1" dirty="0"/>
            </a:br>
            <a:endParaRPr lang="es-ES_tradnl" sz="4000" dirty="0"/>
          </a:p>
        </p:txBody>
      </p:sp>
      <p:sp>
        <p:nvSpPr>
          <p:cNvPr id="49" name="Rectangle 23"/>
          <p:cNvSpPr>
            <a:spLocks noChangeArrowheads="1"/>
          </p:cNvSpPr>
          <p:nvPr/>
        </p:nvSpPr>
        <p:spPr bwMode="auto">
          <a:xfrm>
            <a:off x="1271588" y="3010335"/>
            <a:ext cx="9648825" cy="3261156"/>
          </a:xfrm>
          <a:prstGeom prst="rect">
            <a:avLst/>
          </a:prstGeom>
          <a:noFill/>
          <a:ln w="12700">
            <a:solidFill>
              <a:srgbClr val="00A3A1"/>
            </a:solidFill>
            <a:miter lim="800000"/>
            <a:headEnd/>
            <a:tailEnd/>
          </a:ln>
        </p:spPr>
        <p:txBody>
          <a:bodyPr tIns="91440" bIns="91440" anchor="ctr"/>
          <a:lstStyle/>
          <a:p>
            <a:pPr algn="ctr">
              <a:defRPr/>
            </a:pPr>
            <a:endParaRPr lang="es-ES_tradnl" sz="1600" b="1" kern="0" dirty="0">
              <a:solidFill>
                <a:srgbClr val="FFFFFF"/>
              </a:solidFill>
            </a:endParaRPr>
          </a:p>
        </p:txBody>
      </p:sp>
      <p:sp>
        <p:nvSpPr>
          <p:cNvPr id="46" name="Rectangle 23"/>
          <p:cNvSpPr>
            <a:spLocks noChangeArrowheads="1"/>
          </p:cNvSpPr>
          <p:nvPr/>
        </p:nvSpPr>
        <p:spPr bwMode="auto">
          <a:xfrm>
            <a:off x="1271588" y="1240797"/>
            <a:ext cx="7240087" cy="1377708"/>
          </a:xfrm>
          <a:prstGeom prst="rect">
            <a:avLst/>
          </a:prstGeom>
          <a:noFill/>
          <a:ln w="12700">
            <a:solidFill>
              <a:srgbClr val="00266A"/>
            </a:solidFill>
            <a:miter lim="800000"/>
            <a:headEnd/>
            <a:tailEnd/>
          </a:ln>
        </p:spPr>
        <p:txBody>
          <a:bodyPr tIns="91440" bIns="91440" anchor="ctr"/>
          <a:lstStyle/>
          <a:p>
            <a:pPr algn="ctr">
              <a:defRPr/>
            </a:pPr>
            <a:endParaRPr lang="es-ES_tradnl" sz="1600" b="1" kern="0" dirty="0">
              <a:solidFill>
                <a:srgbClr val="FFFFFF"/>
              </a:solidFill>
            </a:endParaRPr>
          </a:p>
        </p:txBody>
      </p:sp>
      <p:sp>
        <p:nvSpPr>
          <p:cNvPr id="50" name="14 Rectángulo redondeado"/>
          <p:cNvSpPr/>
          <p:nvPr/>
        </p:nvSpPr>
        <p:spPr>
          <a:xfrm>
            <a:off x="1271464" y="1036475"/>
            <a:ext cx="2440800" cy="360000"/>
          </a:xfrm>
          <a:prstGeom prst="roundRect">
            <a:avLst/>
          </a:prstGeom>
          <a:solidFill>
            <a:schemeClr val="tx2">
              <a:lumMod val="75000"/>
            </a:schemeClr>
          </a:solidFill>
          <a:ln w="9525" cap="flat" cmpd="sng" algn="ctr">
            <a:solidFill>
              <a:srgbClr val="E2E2E2"/>
            </a:solidFill>
            <a:prstDash val="solid"/>
          </a:ln>
          <a:effectLst/>
        </p:spPr>
        <p:txBody>
          <a:bodyPr tIns="90000" bIns="90000" rtlCol="0" anchor="ctr" anchorCtr="0"/>
          <a:lstStyle/>
          <a:p>
            <a:pPr algn="ctr">
              <a:defRPr/>
            </a:pPr>
            <a:r>
              <a:rPr lang="es-ES_tradnl" sz="1200" b="1" kern="0" dirty="0">
                <a:solidFill>
                  <a:srgbClr val="FFFFFF"/>
                </a:solidFill>
                <a:latin typeface="Univers for KPMG" panose="020B0603020202020204" pitchFamily="34" charset="0"/>
                <a:cs typeface="Arial" pitchFamily="34" charset="0"/>
              </a:rPr>
              <a:t>Taxonomía</a:t>
            </a:r>
          </a:p>
        </p:txBody>
      </p:sp>
      <p:grpSp>
        <p:nvGrpSpPr>
          <p:cNvPr id="13" name="Group 12">
            <a:extLst>
              <a:ext uri="{FF2B5EF4-FFF2-40B4-BE49-F238E27FC236}">
                <a16:creationId xmlns:a16="http://schemas.microsoft.com/office/drawing/2014/main" id="{3743C344-F426-4131-95C4-D95DF336F0E7}"/>
              </a:ext>
            </a:extLst>
          </p:cNvPr>
          <p:cNvGrpSpPr/>
          <p:nvPr/>
        </p:nvGrpSpPr>
        <p:grpSpPr>
          <a:xfrm>
            <a:off x="3485188" y="902264"/>
            <a:ext cx="432000" cy="432000"/>
            <a:chOff x="2288002" y="902264"/>
            <a:chExt cx="432000" cy="432000"/>
          </a:xfrm>
        </p:grpSpPr>
        <p:sp>
          <p:nvSpPr>
            <p:cNvPr id="9" name="Oval 8"/>
            <p:cNvSpPr/>
            <p:nvPr/>
          </p:nvSpPr>
          <p:spPr>
            <a:xfrm>
              <a:off x="2288002" y="902264"/>
              <a:ext cx="432000" cy="432000"/>
            </a:xfrm>
            <a:prstGeom prst="ellipse">
              <a:avLst/>
            </a:prstGeom>
            <a:solidFill>
              <a:srgbClr val="00486D"/>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ES_tradnl" dirty="0">
                <a:solidFill>
                  <a:prstClr val="white"/>
                </a:solidFill>
              </a:endParaRPr>
            </a:p>
          </p:txBody>
        </p:sp>
        <p:sp>
          <p:nvSpPr>
            <p:cNvPr id="58" name="Freeform 4814"/>
            <p:cNvSpPr>
              <a:spLocks noEditPoints="1"/>
            </p:cNvSpPr>
            <p:nvPr/>
          </p:nvSpPr>
          <p:spPr bwMode="auto">
            <a:xfrm>
              <a:off x="2333042" y="972867"/>
              <a:ext cx="254028" cy="305679"/>
            </a:xfrm>
            <a:custGeom>
              <a:avLst/>
              <a:gdLst>
                <a:gd name="T0" fmla="*/ 148 w 280"/>
                <a:gd name="T1" fmla="*/ 304 h 372"/>
                <a:gd name="T2" fmla="*/ 148 w 280"/>
                <a:gd name="T3" fmla="*/ 98 h 372"/>
                <a:gd name="T4" fmla="*/ 164 w 280"/>
                <a:gd name="T5" fmla="*/ 92 h 372"/>
                <a:gd name="T6" fmla="*/ 180 w 280"/>
                <a:gd name="T7" fmla="*/ 72 h 372"/>
                <a:gd name="T8" fmla="*/ 186 w 280"/>
                <a:gd name="T9" fmla="*/ 48 h 372"/>
                <a:gd name="T10" fmla="*/ 178 w 280"/>
                <a:gd name="T11" fmla="*/ 20 h 372"/>
                <a:gd name="T12" fmla="*/ 160 w 280"/>
                <a:gd name="T13" fmla="*/ 48 h 372"/>
                <a:gd name="T14" fmla="*/ 106 w 280"/>
                <a:gd name="T15" fmla="*/ 0 h 372"/>
                <a:gd name="T16" fmla="*/ 80 w 280"/>
                <a:gd name="T17" fmla="*/ 32 h 372"/>
                <a:gd name="T18" fmla="*/ 78 w 280"/>
                <a:gd name="T19" fmla="*/ 56 h 372"/>
                <a:gd name="T20" fmla="*/ 88 w 280"/>
                <a:gd name="T21" fmla="*/ 80 h 372"/>
                <a:gd name="T22" fmla="*/ 108 w 280"/>
                <a:gd name="T23" fmla="*/ 96 h 372"/>
                <a:gd name="T24" fmla="*/ 116 w 280"/>
                <a:gd name="T25" fmla="*/ 300 h 372"/>
                <a:gd name="T26" fmla="*/ 108 w 280"/>
                <a:gd name="T27" fmla="*/ 308 h 372"/>
                <a:gd name="T28" fmla="*/ 96 w 280"/>
                <a:gd name="T29" fmla="*/ 336 h 372"/>
                <a:gd name="T30" fmla="*/ 98 w 280"/>
                <a:gd name="T31" fmla="*/ 350 h 372"/>
                <a:gd name="T32" fmla="*/ 106 w 280"/>
                <a:gd name="T33" fmla="*/ 360 h 372"/>
                <a:gd name="T34" fmla="*/ 124 w 280"/>
                <a:gd name="T35" fmla="*/ 370 h 372"/>
                <a:gd name="T36" fmla="*/ 140 w 280"/>
                <a:gd name="T37" fmla="*/ 370 h 372"/>
                <a:gd name="T38" fmla="*/ 158 w 280"/>
                <a:gd name="T39" fmla="*/ 360 h 372"/>
                <a:gd name="T40" fmla="*/ 168 w 280"/>
                <a:gd name="T41" fmla="*/ 342 h 372"/>
                <a:gd name="T42" fmla="*/ 168 w 280"/>
                <a:gd name="T43" fmla="*/ 328 h 372"/>
                <a:gd name="T44" fmla="*/ 158 w 280"/>
                <a:gd name="T45" fmla="*/ 310 h 372"/>
                <a:gd name="T46" fmla="*/ 144 w 280"/>
                <a:gd name="T47" fmla="*/ 346 h 372"/>
                <a:gd name="T48" fmla="*/ 132 w 280"/>
                <a:gd name="T49" fmla="*/ 352 h 372"/>
                <a:gd name="T50" fmla="*/ 120 w 280"/>
                <a:gd name="T51" fmla="*/ 346 h 372"/>
                <a:gd name="T52" fmla="*/ 116 w 280"/>
                <a:gd name="T53" fmla="*/ 336 h 372"/>
                <a:gd name="T54" fmla="*/ 120 w 280"/>
                <a:gd name="T55" fmla="*/ 324 h 372"/>
                <a:gd name="T56" fmla="*/ 132 w 280"/>
                <a:gd name="T57" fmla="*/ 320 h 372"/>
                <a:gd name="T58" fmla="*/ 144 w 280"/>
                <a:gd name="T59" fmla="*/ 324 h 372"/>
                <a:gd name="T60" fmla="*/ 148 w 280"/>
                <a:gd name="T61" fmla="*/ 336 h 372"/>
                <a:gd name="T62" fmla="*/ 144 w 280"/>
                <a:gd name="T63" fmla="*/ 346 h 372"/>
                <a:gd name="T64" fmla="*/ 186 w 280"/>
                <a:gd name="T65" fmla="*/ 318 h 372"/>
                <a:gd name="T66" fmla="*/ 172 w 280"/>
                <a:gd name="T67" fmla="*/ 296 h 372"/>
                <a:gd name="T68" fmla="*/ 168 w 280"/>
                <a:gd name="T69" fmla="*/ 286 h 372"/>
                <a:gd name="T70" fmla="*/ 168 w 280"/>
                <a:gd name="T71" fmla="*/ 250 h 372"/>
                <a:gd name="T72" fmla="*/ 172 w 280"/>
                <a:gd name="T73" fmla="*/ 190 h 372"/>
                <a:gd name="T74" fmla="*/ 178 w 280"/>
                <a:gd name="T75" fmla="*/ 194 h 372"/>
                <a:gd name="T76" fmla="*/ 186 w 280"/>
                <a:gd name="T77" fmla="*/ 190 h 372"/>
                <a:gd name="T78" fmla="*/ 188 w 280"/>
                <a:gd name="T79" fmla="*/ 180 h 372"/>
                <a:gd name="T80" fmla="*/ 168 w 280"/>
                <a:gd name="T81" fmla="*/ 150 h 372"/>
                <a:gd name="T82" fmla="*/ 204 w 280"/>
                <a:gd name="T83" fmla="*/ 158 h 372"/>
                <a:gd name="T84" fmla="*/ 212 w 280"/>
                <a:gd name="T85" fmla="*/ 160 h 372"/>
                <a:gd name="T86" fmla="*/ 218 w 280"/>
                <a:gd name="T87" fmla="*/ 158 h 372"/>
                <a:gd name="T88" fmla="*/ 220 w 280"/>
                <a:gd name="T89" fmla="*/ 146 h 372"/>
                <a:gd name="T90" fmla="*/ 216 w 280"/>
                <a:gd name="T91" fmla="*/ 102 h 372"/>
                <a:gd name="T92" fmla="*/ 240 w 280"/>
                <a:gd name="T93" fmla="*/ 126 h 372"/>
                <a:gd name="T94" fmla="*/ 248 w 280"/>
                <a:gd name="T95" fmla="*/ 126 h 372"/>
                <a:gd name="T96" fmla="*/ 254 w 280"/>
                <a:gd name="T97" fmla="*/ 122 h 372"/>
                <a:gd name="T98" fmla="*/ 252 w 280"/>
                <a:gd name="T99" fmla="*/ 110 h 372"/>
                <a:gd name="T100" fmla="*/ 84 w 280"/>
                <a:gd name="T101" fmla="*/ 234 h 372"/>
                <a:gd name="T102" fmla="*/ 96 w 280"/>
                <a:gd name="T103" fmla="*/ 292 h 372"/>
                <a:gd name="T104" fmla="*/ 0 w 280"/>
                <a:gd name="T105" fmla="*/ 318 h 372"/>
                <a:gd name="T106" fmla="*/ 72 w 280"/>
                <a:gd name="T107" fmla="*/ 290 h 372"/>
                <a:gd name="T108" fmla="*/ 80 w 280"/>
                <a:gd name="T109" fmla="*/ 292 h 372"/>
                <a:gd name="T110" fmla="*/ 86 w 280"/>
                <a:gd name="T111" fmla="*/ 290 h 372"/>
                <a:gd name="T112" fmla="*/ 88 w 280"/>
                <a:gd name="T113" fmla="*/ 278 h 372"/>
                <a:gd name="T114" fmla="*/ 84 w 280"/>
                <a:gd name="T115" fmla="*/ 23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0" h="372">
                  <a:moveTo>
                    <a:pt x="158" y="310"/>
                  </a:moveTo>
                  <a:lnTo>
                    <a:pt x="158" y="310"/>
                  </a:lnTo>
                  <a:lnTo>
                    <a:pt x="148" y="304"/>
                  </a:lnTo>
                  <a:lnTo>
                    <a:pt x="148" y="304"/>
                  </a:lnTo>
                  <a:lnTo>
                    <a:pt x="148" y="300"/>
                  </a:lnTo>
                  <a:lnTo>
                    <a:pt x="148" y="98"/>
                  </a:lnTo>
                  <a:lnTo>
                    <a:pt x="148" y="98"/>
                  </a:lnTo>
                  <a:lnTo>
                    <a:pt x="156" y="96"/>
                  </a:lnTo>
                  <a:lnTo>
                    <a:pt x="164" y="92"/>
                  </a:lnTo>
                  <a:lnTo>
                    <a:pt x="170" y="86"/>
                  </a:lnTo>
                  <a:lnTo>
                    <a:pt x="176" y="80"/>
                  </a:lnTo>
                  <a:lnTo>
                    <a:pt x="180" y="72"/>
                  </a:lnTo>
                  <a:lnTo>
                    <a:pt x="184" y="64"/>
                  </a:lnTo>
                  <a:lnTo>
                    <a:pt x="186" y="56"/>
                  </a:lnTo>
                  <a:lnTo>
                    <a:pt x="186" y="48"/>
                  </a:lnTo>
                  <a:lnTo>
                    <a:pt x="186" y="48"/>
                  </a:lnTo>
                  <a:lnTo>
                    <a:pt x="184" y="32"/>
                  </a:lnTo>
                  <a:lnTo>
                    <a:pt x="178" y="20"/>
                  </a:lnTo>
                  <a:lnTo>
                    <a:pt x="170" y="10"/>
                  </a:lnTo>
                  <a:lnTo>
                    <a:pt x="160" y="0"/>
                  </a:lnTo>
                  <a:lnTo>
                    <a:pt x="160" y="48"/>
                  </a:lnTo>
                  <a:lnTo>
                    <a:pt x="106" y="48"/>
                  </a:lnTo>
                  <a:lnTo>
                    <a:pt x="106" y="0"/>
                  </a:lnTo>
                  <a:lnTo>
                    <a:pt x="106" y="0"/>
                  </a:lnTo>
                  <a:lnTo>
                    <a:pt x="94" y="10"/>
                  </a:lnTo>
                  <a:lnTo>
                    <a:pt x="86" y="20"/>
                  </a:lnTo>
                  <a:lnTo>
                    <a:pt x="80" y="32"/>
                  </a:lnTo>
                  <a:lnTo>
                    <a:pt x="78" y="48"/>
                  </a:lnTo>
                  <a:lnTo>
                    <a:pt x="78" y="48"/>
                  </a:lnTo>
                  <a:lnTo>
                    <a:pt x="78" y="56"/>
                  </a:lnTo>
                  <a:lnTo>
                    <a:pt x="82" y="64"/>
                  </a:lnTo>
                  <a:lnTo>
                    <a:pt x="84" y="72"/>
                  </a:lnTo>
                  <a:lnTo>
                    <a:pt x="88" y="80"/>
                  </a:lnTo>
                  <a:lnTo>
                    <a:pt x="94" y="86"/>
                  </a:lnTo>
                  <a:lnTo>
                    <a:pt x="100" y="92"/>
                  </a:lnTo>
                  <a:lnTo>
                    <a:pt x="108" y="96"/>
                  </a:lnTo>
                  <a:lnTo>
                    <a:pt x="116" y="98"/>
                  </a:lnTo>
                  <a:lnTo>
                    <a:pt x="116" y="300"/>
                  </a:lnTo>
                  <a:lnTo>
                    <a:pt x="116" y="300"/>
                  </a:lnTo>
                  <a:lnTo>
                    <a:pt x="116" y="304"/>
                  </a:lnTo>
                  <a:lnTo>
                    <a:pt x="116" y="304"/>
                  </a:lnTo>
                  <a:lnTo>
                    <a:pt x="108" y="308"/>
                  </a:lnTo>
                  <a:lnTo>
                    <a:pt x="102" y="316"/>
                  </a:lnTo>
                  <a:lnTo>
                    <a:pt x="98" y="326"/>
                  </a:lnTo>
                  <a:lnTo>
                    <a:pt x="96" y="336"/>
                  </a:lnTo>
                  <a:lnTo>
                    <a:pt x="96" y="336"/>
                  </a:lnTo>
                  <a:lnTo>
                    <a:pt x="96" y="342"/>
                  </a:lnTo>
                  <a:lnTo>
                    <a:pt x="98" y="350"/>
                  </a:lnTo>
                  <a:lnTo>
                    <a:pt x="102" y="356"/>
                  </a:lnTo>
                  <a:lnTo>
                    <a:pt x="106" y="360"/>
                  </a:lnTo>
                  <a:lnTo>
                    <a:pt x="106" y="360"/>
                  </a:lnTo>
                  <a:lnTo>
                    <a:pt x="112" y="366"/>
                  </a:lnTo>
                  <a:lnTo>
                    <a:pt x="118" y="368"/>
                  </a:lnTo>
                  <a:lnTo>
                    <a:pt x="124" y="370"/>
                  </a:lnTo>
                  <a:lnTo>
                    <a:pt x="132" y="372"/>
                  </a:lnTo>
                  <a:lnTo>
                    <a:pt x="132" y="372"/>
                  </a:lnTo>
                  <a:lnTo>
                    <a:pt x="140" y="370"/>
                  </a:lnTo>
                  <a:lnTo>
                    <a:pt x="146" y="368"/>
                  </a:lnTo>
                  <a:lnTo>
                    <a:pt x="152" y="366"/>
                  </a:lnTo>
                  <a:lnTo>
                    <a:pt x="158" y="360"/>
                  </a:lnTo>
                  <a:lnTo>
                    <a:pt x="162" y="356"/>
                  </a:lnTo>
                  <a:lnTo>
                    <a:pt x="166" y="350"/>
                  </a:lnTo>
                  <a:lnTo>
                    <a:pt x="168" y="342"/>
                  </a:lnTo>
                  <a:lnTo>
                    <a:pt x="168" y="336"/>
                  </a:lnTo>
                  <a:lnTo>
                    <a:pt x="168" y="336"/>
                  </a:lnTo>
                  <a:lnTo>
                    <a:pt x="168" y="328"/>
                  </a:lnTo>
                  <a:lnTo>
                    <a:pt x="166" y="322"/>
                  </a:lnTo>
                  <a:lnTo>
                    <a:pt x="162" y="316"/>
                  </a:lnTo>
                  <a:lnTo>
                    <a:pt x="158" y="310"/>
                  </a:lnTo>
                  <a:lnTo>
                    <a:pt x="158" y="310"/>
                  </a:lnTo>
                  <a:close/>
                  <a:moveTo>
                    <a:pt x="144" y="346"/>
                  </a:moveTo>
                  <a:lnTo>
                    <a:pt x="144" y="346"/>
                  </a:lnTo>
                  <a:lnTo>
                    <a:pt x="138" y="350"/>
                  </a:lnTo>
                  <a:lnTo>
                    <a:pt x="132" y="352"/>
                  </a:lnTo>
                  <a:lnTo>
                    <a:pt x="132" y="352"/>
                  </a:lnTo>
                  <a:lnTo>
                    <a:pt x="126" y="350"/>
                  </a:lnTo>
                  <a:lnTo>
                    <a:pt x="120" y="346"/>
                  </a:lnTo>
                  <a:lnTo>
                    <a:pt x="120" y="346"/>
                  </a:lnTo>
                  <a:lnTo>
                    <a:pt x="118" y="342"/>
                  </a:lnTo>
                  <a:lnTo>
                    <a:pt x="116" y="336"/>
                  </a:lnTo>
                  <a:lnTo>
                    <a:pt x="116" y="336"/>
                  </a:lnTo>
                  <a:lnTo>
                    <a:pt x="118" y="330"/>
                  </a:lnTo>
                  <a:lnTo>
                    <a:pt x="120" y="324"/>
                  </a:lnTo>
                  <a:lnTo>
                    <a:pt x="120" y="324"/>
                  </a:lnTo>
                  <a:lnTo>
                    <a:pt x="126" y="320"/>
                  </a:lnTo>
                  <a:lnTo>
                    <a:pt x="132" y="320"/>
                  </a:lnTo>
                  <a:lnTo>
                    <a:pt x="132" y="320"/>
                  </a:lnTo>
                  <a:lnTo>
                    <a:pt x="138" y="320"/>
                  </a:lnTo>
                  <a:lnTo>
                    <a:pt x="144" y="324"/>
                  </a:lnTo>
                  <a:lnTo>
                    <a:pt x="144" y="324"/>
                  </a:lnTo>
                  <a:lnTo>
                    <a:pt x="146" y="330"/>
                  </a:lnTo>
                  <a:lnTo>
                    <a:pt x="148" y="336"/>
                  </a:lnTo>
                  <a:lnTo>
                    <a:pt x="148" y="336"/>
                  </a:lnTo>
                  <a:lnTo>
                    <a:pt x="146" y="342"/>
                  </a:lnTo>
                  <a:lnTo>
                    <a:pt x="144" y="346"/>
                  </a:lnTo>
                  <a:lnTo>
                    <a:pt x="144" y="346"/>
                  </a:lnTo>
                  <a:close/>
                  <a:moveTo>
                    <a:pt x="280" y="38"/>
                  </a:moveTo>
                  <a:lnTo>
                    <a:pt x="280" y="318"/>
                  </a:lnTo>
                  <a:lnTo>
                    <a:pt x="186" y="318"/>
                  </a:lnTo>
                  <a:lnTo>
                    <a:pt x="186" y="318"/>
                  </a:lnTo>
                  <a:lnTo>
                    <a:pt x="180" y="306"/>
                  </a:lnTo>
                  <a:lnTo>
                    <a:pt x="172" y="296"/>
                  </a:lnTo>
                  <a:lnTo>
                    <a:pt x="172" y="296"/>
                  </a:lnTo>
                  <a:lnTo>
                    <a:pt x="168" y="292"/>
                  </a:lnTo>
                  <a:lnTo>
                    <a:pt x="168" y="286"/>
                  </a:lnTo>
                  <a:lnTo>
                    <a:pt x="248" y="286"/>
                  </a:lnTo>
                  <a:lnTo>
                    <a:pt x="248" y="170"/>
                  </a:lnTo>
                  <a:lnTo>
                    <a:pt x="168" y="250"/>
                  </a:lnTo>
                  <a:lnTo>
                    <a:pt x="168" y="188"/>
                  </a:lnTo>
                  <a:lnTo>
                    <a:pt x="172" y="190"/>
                  </a:lnTo>
                  <a:lnTo>
                    <a:pt x="172" y="190"/>
                  </a:lnTo>
                  <a:lnTo>
                    <a:pt x="174" y="192"/>
                  </a:lnTo>
                  <a:lnTo>
                    <a:pt x="178" y="194"/>
                  </a:lnTo>
                  <a:lnTo>
                    <a:pt x="178" y="194"/>
                  </a:lnTo>
                  <a:lnTo>
                    <a:pt x="182" y="192"/>
                  </a:lnTo>
                  <a:lnTo>
                    <a:pt x="186" y="190"/>
                  </a:lnTo>
                  <a:lnTo>
                    <a:pt x="186" y="190"/>
                  </a:lnTo>
                  <a:lnTo>
                    <a:pt x="188" y="186"/>
                  </a:lnTo>
                  <a:lnTo>
                    <a:pt x="188" y="184"/>
                  </a:lnTo>
                  <a:lnTo>
                    <a:pt x="188" y="180"/>
                  </a:lnTo>
                  <a:lnTo>
                    <a:pt x="186" y="176"/>
                  </a:lnTo>
                  <a:lnTo>
                    <a:pt x="168" y="160"/>
                  </a:lnTo>
                  <a:lnTo>
                    <a:pt x="168" y="150"/>
                  </a:lnTo>
                  <a:lnTo>
                    <a:pt x="182" y="136"/>
                  </a:lnTo>
                  <a:lnTo>
                    <a:pt x="204" y="158"/>
                  </a:lnTo>
                  <a:lnTo>
                    <a:pt x="204" y="158"/>
                  </a:lnTo>
                  <a:lnTo>
                    <a:pt x="208" y="160"/>
                  </a:lnTo>
                  <a:lnTo>
                    <a:pt x="212" y="160"/>
                  </a:lnTo>
                  <a:lnTo>
                    <a:pt x="212" y="160"/>
                  </a:lnTo>
                  <a:lnTo>
                    <a:pt x="214" y="160"/>
                  </a:lnTo>
                  <a:lnTo>
                    <a:pt x="218" y="158"/>
                  </a:lnTo>
                  <a:lnTo>
                    <a:pt x="218" y="158"/>
                  </a:lnTo>
                  <a:lnTo>
                    <a:pt x="220" y="154"/>
                  </a:lnTo>
                  <a:lnTo>
                    <a:pt x="222" y="150"/>
                  </a:lnTo>
                  <a:lnTo>
                    <a:pt x="220" y="146"/>
                  </a:lnTo>
                  <a:lnTo>
                    <a:pt x="218" y="144"/>
                  </a:lnTo>
                  <a:lnTo>
                    <a:pt x="196" y="122"/>
                  </a:lnTo>
                  <a:lnTo>
                    <a:pt x="216" y="102"/>
                  </a:lnTo>
                  <a:lnTo>
                    <a:pt x="236" y="124"/>
                  </a:lnTo>
                  <a:lnTo>
                    <a:pt x="236" y="124"/>
                  </a:lnTo>
                  <a:lnTo>
                    <a:pt x="240" y="126"/>
                  </a:lnTo>
                  <a:lnTo>
                    <a:pt x="244" y="128"/>
                  </a:lnTo>
                  <a:lnTo>
                    <a:pt x="244" y="128"/>
                  </a:lnTo>
                  <a:lnTo>
                    <a:pt x="248" y="126"/>
                  </a:lnTo>
                  <a:lnTo>
                    <a:pt x="252" y="124"/>
                  </a:lnTo>
                  <a:lnTo>
                    <a:pt x="252" y="124"/>
                  </a:lnTo>
                  <a:lnTo>
                    <a:pt x="254" y="122"/>
                  </a:lnTo>
                  <a:lnTo>
                    <a:pt x="254" y="118"/>
                  </a:lnTo>
                  <a:lnTo>
                    <a:pt x="254" y="114"/>
                  </a:lnTo>
                  <a:lnTo>
                    <a:pt x="252" y="110"/>
                  </a:lnTo>
                  <a:lnTo>
                    <a:pt x="230" y="88"/>
                  </a:lnTo>
                  <a:lnTo>
                    <a:pt x="280" y="38"/>
                  </a:lnTo>
                  <a:close/>
                  <a:moveTo>
                    <a:pt x="84" y="234"/>
                  </a:moveTo>
                  <a:lnTo>
                    <a:pt x="96" y="248"/>
                  </a:lnTo>
                  <a:lnTo>
                    <a:pt x="96" y="292"/>
                  </a:lnTo>
                  <a:lnTo>
                    <a:pt x="96" y="292"/>
                  </a:lnTo>
                  <a:lnTo>
                    <a:pt x="86" y="304"/>
                  </a:lnTo>
                  <a:lnTo>
                    <a:pt x="80" y="318"/>
                  </a:lnTo>
                  <a:lnTo>
                    <a:pt x="0" y="318"/>
                  </a:lnTo>
                  <a:lnTo>
                    <a:pt x="50" y="268"/>
                  </a:lnTo>
                  <a:lnTo>
                    <a:pt x="72" y="290"/>
                  </a:lnTo>
                  <a:lnTo>
                    <a:pt x="72" y="290"/>
                  </a:lnTo>
                  <a:lnTo>
                    <a:pt x="76" y="292"/>
                  </a:lnTo>
                  <a:lnTo>
                    <a:pt x="80" y="292"/>
                  </a:lnTo>
                  <a:lnTo>
                    <a:pt x="80" y="292"/>
                  </a:lnTo>
                  <a:lnTo>
                    <a:pt x="84" y="292"/>
                  </a:lnTo>
                  <a:lnTo>
                    <a:pt x="86" y="290"/>
                  </a:lnTo>
                  <a:lnTo>
                    <a:pt x="86" y="290"/>
                  </a:lnTo>
                  <a:lnTo>
                    <a:pt x="88" y="286"/>
                  </a:lnTo>
                  <a:lnTo>
                    <a:pt x="90" y="282"/>
                  </a:lnTo>
                  <a:lnTo>
                    <a:pt x="88" y="278"/>
                  </a:lnTo>
                  <a:lnTo>
                    <a:pt x="86" y="274"/>
                  </a:lnTo>
                  <a:lnTo>
                    <a:pt x="64" y="254"/>
                  </a:lnTo>
                  <a:lnTo>
                    <a:pt x="84" y="23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_tradnl" dirty="0">
                <a:solidFill>
                  <a:srgbClr val="000000"/>
                </a:solidFill>
              </a:endParaRPr>
            </a:p>
          </p:txBody>
        </p:sp>
      </p:grpSp>
      <p:sp>
        <p:nvSpPr>
          <p:cNvPr id="53" name="KMATable0ValueChain2"/>
          <p:cNvSpPr>
            <a:spLocks noChangeArrowheads="1"/>
          </p:cNvSpPr>
          <p:nvPr/>
        </p:nvSpPr>
        <p:spPr bwMode="auto">
          <a:xfrm>
            <a:off x="1343472" y="1481948"/>
            <a:ext cx="6912000" cy="238719"/>
          </a:xfrm>
          <a:prstGeom prst="chevron">
            <a:avLst>
              <a:gd name="adj" fmla="val 21138"/>
            </a:avLst>
          </a:prstGeom>
          <a:solidFill>
            <a:schemeClr val="tx2"/>
          </a:solidFill>
          <a:ln w="25400">
            <a:solidFill>
              <a:schemeClr val="bg1"/>
            </a:solidFill>
            <a:miter lim="800000"/>
            <a:headEnd/>
            <a:tailEnd/>
          </a:ln>
        </p:spPr>
        <p:txBody>
          <a:bodyPr lIns="0" tIns="0" rIns="0" bIns="0" anchor="ctr"/>
          <a:lstStyle/>
          <a:p>
            <a:pPr algn="ctr" fontAlgn="base">
              <a:spcBef>
                <a:spcPct val="50000"/>
              </a:spcBef>
              <a:spcAft>
                <a:spcPct val="0"/>
              </a:spcAft>
            </a:pPr>
            <a:r>
              <a:rPr lang="es-ES_tradnl" sz="1100" b="1" dirty="0">
                <a:solidFill>
                  <a:srgbClr val="FFFFFF"/>
                </a:solidFill>
                <a:latin typeface="Univers for KPMG Cond" panose="020B0606020202020204" pitchFamily="34" charset="0"/>
                <a:cs typeface="Arial" panose="020B0604020202020204" pitchFamily="34" charset="0"/>
              </a:rPr>
              <a:t>Tesorería</a:t>
            </a:r>
          </a:p>
        </p:txBody>
      </p:sp>
      <p:sp>
        <p:nvSpPr>
          <p:cNvPr id="44" name="Rectangle 43"/>
          <p:cNvSpPr/>
          <p:nvPr/>
        </p:nvSpPr>
        <p:spPr>
          <a:xfrm>
            <a:off x="3864328" y="3220251"/>
            <a:ext cx="4968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prstClr val="white"/>
                </a:solidFill>
                <a:latin typeface="Univers for KPMG Cond" panose="020B0606020202020204" pitchFamily="34" charset="0"/>
              </a:rPr>
              <a:t>Descripción</a:t>
            </a:r>
            <a:endParaRPr lang="es-ES" dirty="0">
              <a:solidFill>
                <a:prstClr val="white"/>
              </a:solidFill>
              <a:latin typeface="Univers for KPMG Cond" panose="020B0606020202020204" pitchFamily="34" charset="0"/>
            </a:endParaRPr>
          </a:p>
        </p:txBody>
      </p:sp>
      <p:sp>
        <p:nvSpPr>
          <p:cNvPr id="5" name="Rectangle 4"/>
          <p:cNvSpPr/>
          <p:nvPr/>
        </p:nvSpPr>
        <p:spPr>
          <a:xfrm>
            <a:off x="1631504" y="3220251"/>
            <a:ext cx="2196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prstClr val="white"/>
                </a:solidFill>
                <a:latin typeface="Univers for KPMG Cond" panose="020B0606020202020204" pitchFamily="34" charset="0"/>
              </a:rPr>
              <a:t>Proceso</a:t>
            </a:r>
            <a:endParaRPr lang="es-ES" dirty="0">
              <a:solidFill>
                <a:prstClr val="white"/>
              </a:solidFill>
              <a:latin typeface="Univers for KPMG Cond" panose="020B0606020202020204" pitchFamily="34" charset="0"/>
            </a:endParaRPr>
          </a:p>
        </p:txBody>
      </p:sp>
      <p:grpSp>
        <p:nvGrpSpPr>
          <p:cNvPr id="78" name="Group 15"/>
          <p:cNvGrpSpPr>
            <a:grpSpLocks noChangeAspect="1"/>
          </p:cNvGrpSpPr>
          <p:nvPr/>
        </p:nvGrpSpPr>
        <p:grpSpPr bwMode="auto">
          <a:xfrm>
            <a:off x="1775520" y="3248548"/>
            <a:ext cx="331372" cy="230082"/>
            <a:chOff x="1316" y="1580"/>
            <a:chExt cx="428" cy="428"/>
          </a:xfrm>
          <a:solidFill>
            <a:schemeClr val="bg1"/>
          </a:solidFill>
        </p:grpSpPr>
        <p:sp>
          <p:nvSpPr>
            <p:cNvPr id="80" name="Freeform 16"/>
            <p:cNvSpPr>
              <a:spLocks noEditPoints="1"/>
            </p:cNvSpPr>
            <p:nvPr/>
          </p:nvSpPr>
          <p:spPr bwMode="auto">
            <a:xfrm>
              <a:off x="1470" y="1713"/>
              <a:ext cx="238" cy="238"/>
            </a:xfrm>
            <a:custGeom>
              <a:avLst/>
              <a:gdLst/>
              <a:ahLst/>
              <a:cxnLst>
                <a:cxn ang="0">
                  <a:pos x="19" y="3"/>
                </a:cxn>
                <a:cxn ang="0">
                  <a:pos x="19" y="3"/>
                </a:cxn>
                <a:cxn ang="0">
                  <a:pos x="31" y="0"/>
                </a:cxn>
                <a:cxn ang="0">
                  <a:pos x="51" y="17"/>
                </a:cxn>
                <a:cxn ang="0">
                  <a:pos x="46" y="30"/>
                </a:cxn>
                <a:cxn ang="0">
                  <a:pos x="46" y="31"/>
                </a:cxn>
                <a:cxn ang="0">
                  <a:pos x="97" y="80"/>
                </a:cxn>
                <a:cxn ang="0">
                  <a:pos x="96" y="96"/>
                </a:cxn>
                <a:cxn ang="0">
                  <a:pos x="80" y="96"/>
                </a:cxn>
                <a:cxn ang="0">
                  <a:pos x="32" y="46"/>
                </a:cxn>
                <a:cxn ang="0">
                  <a:pos x="30" y="46"/>
                </a:cxn>
                <a:cxn ang="0">
                  <a:pos x="17" y="51"/>
                </a:cxn>
                <a:cxn ang="0">
                  <a:pos x="0" y="31"/>
                </a:cxn>
                <a:cxn ang="0">
                  <a:pos x="3" y="19"/>
                </a:cxn>
                <a:cxn ang="0">
                  <a:pos x="3" y="19"/>
                </a:cxn>
                <a:cxn ang="0">
                  <a:pos x="3" y="19"/>
                </a:cxn>
                <a:cxn ang="0">
                  <a:pos x="16" y="32"/>
                </a:cxn>
                <a:cxn ang="0">
                  <a:pos x="27" y="27"/>
                </a:cxn>
                <a:cxn ang="0">
                  <a:pos x="32" y="16"/>
                </a:cxn>
                <a:cxn ang="0">
                  <a:pos x="19" y="4"/>
                </a:cxn>
                <a:cxn ang="0">
                  <a:pos x="19" y="3"/>
                </a:cxn>
                <a:cxn ang="0">
                  <a:pos x="84" y="84"/>
                </a:cxn>
                <a:cxn ang="0">
                  <a:pos x="92" y="84"/>
                </a:cxn>
                <a:cxn ang="0">
                  <a:pos x="92" y="92"/>
                </a:cxn>
                <a:cxn ang="0">
                  <a:pos x="84" y="92"/>
                </a:cxn>
                <a:cxn ang="0">
                  <a:pos x="84" y="84"/>
                </a:cxn>
              </a:cxnLst>
              <a:rect l="0" t="0" r="r" b="b"/>
              <a:pathLst>
                <a:path w="101" h="101">
                  <a:moveTo>
                    <a:pt x="19" y="3"/>
                  </a:moveTo>
                  <a:cubicBezTo>
                    <a:pt x="19" y="3"/>
                    <a:pt x="19" y="3"/>
                    <a:pt x="19" y="3"/>
                  </a:cubicBezTo>
                  <a:cubicBezTo>
                    <a:pt x="31" y="0"/>
                    <a:pt x="31" y="0"/>
                    <a:pt x="31" y="0"/>
                  </a:cubicBezTo>
                  <a:cubicBezTo>
                    <a:pt x="51" y="17"/>
                    <a:pt x="51" y="17"/>
                    <a:pt x="51" y="17"/>
                  </a:cubicBezTo>
                  <a:cubicBezTo>
                    <a:pt x="46" y="30"/>
                    <a:pt x="46" y="30"/>
                    <a:pt x="46" y="30"/>
                  </a:cubicBezTo>
                  <a:cubicBezTo>
                    <a:pt x="46" y="31"/>
                    <a:pt x="46" y="31"/>
                    <a:pt x="46" y="31"/>
                  </a:cubicBezTo>
                  <a:cubicBezTo>
                    <a:pt x="97" y="80"/>
                    <a:pt x="97" y="80"/>
                    <a:pt x="97" y="80"/>
                  </a:cubicBezTo>
                  <a:cubicBezTo>
                    <a:pt x="101" y="84"/>
                    <a:pt x="101" y="92"/>
                    <a:pt x="96" y="96"/>
                  </a:cubicBezTo>
                  <a:cubicBezTo>
                    <a:pt x="92" y="100"/>
                    <a:pt x="85" y="101"/>
                    <a:pt x="80" y="96"/>
                  </a:cubicBezTo>
                  <a:cubicBezTo>
                    <a:pt x="32" y="46"/>
                    <a:pt x="32" y="46"/>
                    <a:pt x="32" y="46"/>
                  </a:cubicBezTo>
                  <a:cubicBezTo>
                    <a:pt x="30" y="46"/>
                    <a:pt x="30" y="46"/>
                    <a:pt x="30" y="46"/>
                  </a:cubicBezTo>
                  <a:cubicBezTo>
                    <a:pt x="17" y="51"/>
                    <a:pt x="17" y="51"/>
                    <a:pt x="17" y="51"/>
                  </a:cubicBezTo>
                  <a:cubicBezTo>
                    <a:pt x="0" y="31"/>
                    <a:pt x="0" y="31"/>
                    <a:pt x="0" y="31"/>
                  </a:cubicBezTo>
                  <a:cubicBezTo>
                    <a:pt x="3" y="19"/>
                    <a:pt x="3" y="19"/>
                    <a:pt x="3" y="19"/>
                  </a:cubicBezTo>
                  <a:cubicBezTo>
                    <a:pt x="3" y="19"/>
                    <a:pt x="3" y="19"/>
                    <a:pt x="3" y="19"/>
                  </a:cubicBezTo>
                  <a:cubicBezTo>
                    <a:pt x="3" y="19"/>
                    <a:pt x="3" y="19"/>
                    <a:pt x="3" y="19"/>
                  </a:cubicBezTo>
                  <a:cubicBezTo>
                    <a:pt x="16" y="32"/>
                    <a:pt x="16" y="32"/>
                    <a:pt x="16" y="32"/>
                  </a:cubicBezTo>
                  <a:cubicBezTo>
                    <a:pt x="27" y="27"/>
                    <a:pt x="27" y="27"/>
                    <a:pt x="27" y="27"/>
                  </a:cubicBezTo>
                  <a:cubicBezTo>
                    <a:pt x="32" y="16"/>
                    <a:pt x="32" y="16"/>
                    <a:pt x="32" y="16"/>
                  </a:cubicBezTo>
                  <a:cubicBezTo>
                    <a:pt x="19" y="4"/>
                    <a:pt x="19" y="4"/>
                    <a:pt x="19" y="4"/>
                  </a:cubicBezTo>
                  <a:lnTo>
                    <a:pt x="19" y="3"/>
                  </a:lnTo>
                  <a:close/>
                  <a:moveTo>
                    <a:pt x="84" y="84"/>
                  </a:moveTo>
                  <a:cubicBezTo>
                    <a:pt x="86" y="82"/>
                    <a:pt x="90" y="82"/>
                    <a:pt x="92" y="84"/>
                  </a:cubicBezTo>
                  <a:cubicBezTo>
                    <a:pt x="94" y="86"/>
                    <a:pt x="94" y="90"/>
                    <a:pt x="92" y="92"/>
                  </a:cubicBezTo>
                  <a:cubicBezTo>
                    <a:pt x="90" y="94"/>
                    <a:pt x="86" y="94"/>
                    <a:pt x="84" y="92"/>
                  </a:cubicBezTo>
                  <a:cubicBezTo>
                    <a:pt x="82" y="90"/>
                    <a:pt x="82" y="86"/>
                    <a:pt x="84" y="84"/>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218987"/>
              <a:endParaRPr lang="en-US" sz="1500" dirty="0">
                <a:solidFill>
                  <a:srgbClr val="000000"/>
                </a:solidFill>
              </a:endParaRPr>
            </a:p>
          </p:txBody>
        </p:sp>
        <p:sp>
          <p:nvSpPr>
            <p:cNvPr id="81" name="Freeform 17"/>
            <p:cNvSpPr>
              <a:spLocks/>
            </p:cNvSpPr>
            <p:nvPr/>
          </p:nvSpPr>
          <p:spPr bwMode="auto">
            <a:xfrm>
              <a:off x="1316" y="1580"/>
              <a:ext cx="428" cy="428"/>
            </a:xfrm>
            <a:custGeom>
              <a:avLst/>
              <a:gdLst/>
              <a:ahLst/>
              <a:cxnLst>
                <a:cxn ang="0">
                  <a:pos x="104" y="0"/>
                </a:cxn>
                <a:cxn ang="0">
                  <a:pos x="108" y="24"/>
                </a:cxn>
                <a:cxn ang="0">
                  <a:pos x="126" y="31"/>
                </a:cxn>
                <a:cxn ang="0">
                  <a:pos x="145" y="17"/>
                </a:cxn>
                <a:cxn ang="0">
                  <a:pos x="164" y="36"/>
                </a:cxn>
                <a:cxn ang="0">
                  <a:pos x="150" y="56"/>
                </a:cxn>
                <a:cxn ang="0">
                  <a:pos x="157" y="74"/>
                </a:cxn>
                <a:cxn ang="0">
                  <a:pos x="181" y="78"/>
                </a:cxn>
                <a:cxn ang="0">
                  <a:pos x="181" y="104"/>
                </a:cxn>
                <a:cxn ang="0">
                  <a:pos x="157" y="108"/>
                </a:cxn>
                <a:cxn ang="0">
                  <a:pos x="152" y="120"/>
                </a:cxn>
                <a:cxn ang="0">
                  <a:pos x="137" y="105"/>
                </a:cxn>
                <a:cxn ang="0">
                  <a:pos x="139" y="97"/>
                </a:cxn>
                <a:cxn ang="0">
                  <a:pos x="97" y="43"/>
                </a:cxn>
                <a:cxn ang="0">
                  <a:pos x="43" y="84"/>
                </a:cxn>
                <a:cxn ang="0">
                  <a:pos x="84" y="139"/>
                </a:cxn>
                <a:cxn ang="0">
                  <a:pos x="106" y="136"/>
                </a:cxn>
                <a:cxn ang="0">
                  <a:pos x="121" y="152"/>
                </a:cxn>
                <a:cxn ang="0">
                  <a:pos x="108" y="157"/>
                </a:cxn>
                <a:cxn ang="0">
                  <a:pos x="104" y="181"/>
                </a:cxn>
                <a:cxn ang="0">
                  <a:pos x="77" y="181"/>
                </a:cxn>
                <a:cxn ang="0">
                  <a:pos x="73" y="157"/>
                </a:cxn>
                <a:cxn ang="0">
                  <a:pos x="55" y="150"/>
                </a:cxn>
                <a:cxn ang="0">
                  <a:pos x="36" y="164"/>
                </a:cxn>
                <a:cxn ang="0">
                  <a:pos x="17" y="145"/>
                </a:cxn>
                <a:cxn ang="0">
                  <a:pos x="31" y="126"/>
                </a:cxn>
                <a:cxn ang="0">
                  <a:pos x="24" y="108"/>
                </a:cxn>
                <a:cxn ang="0">
                  <a:pos x="0" y="104"/>
                </a:cxn>
                <a:cxn ang="0">
                  <a:pos x="0" y="78"/>
                </a:cxn>
                <a:cxn ang="0">
                  <a:pos x="24" y="73"/>
                </a:cxn>
                <a:cxn ang="0">
                  <a:pos x="31" y="56"/>
                </a:cxn>
                <a:cxn ang="0">
                  <a:pos x="17" y="36"/>
                </a:cxn>
                <a:cxn ang="0">
                  <a:pos x="36" y="17"/>
                </a:cxn>
                <a:cxn ang="0">
                  <a:pos x="56" y="31"/>
                </a:cxn>
                <a:cxn ang="0">
                  <a:pos x="73" y="24"/>
                </a:cxn>
                <a:cxn ang="0">
                  <a:pos x="78" y="0"/>
                </a:cxn>
                <a:cxn ang="0">
                  <a:pos x="104" y="0"/>
                </a:cxn>
              </a:cxnLst>
              <a:rect l="0" t="0" r="r" b="b"/>
              <a:pathLst>
                <a:path w="181" h="181">
                  <a:moveTo>
                    <a:pt x="104" y="0"/>
                  </a:moveTo>
                  <a:cubicBezTo>
                    <a:pt x="108" y="24"/>
                    <a:pt x="108" y="24"/>
                    <a:pt x="108" y="24"/>
                  </a:cubicBezTo>
                  <a:cubicBezTo>
                    <a:pt x="126" y="31"/>
                    <a:pt x="126" y="31"/>
                    <a:pt x="126" y="31"/>
                  </a:cubicBezTo>
                  <a:cubicBezTo>
                    <a:pt x="145" y="17"/>
                    <a:pt x="145" y="17"/>
                    <a:pt x="145" y="17"/>
                  </a:cubicBezTo>
                  <a:cubicBezTo>
                    <a:pt x="164" y="36"/>
                    <a:pt x="164" y="36"/>
                    <a:pt x="164" y="36"/>
                  </a:cubicBezTo>
                  <a:cubicBezTo>
                    <a:pt x="150" y="56"/>
                    <a:pt x="150" y="56"/>
                    <a:pt x="150" y="56"/>
                  </a:cubicBezTo>
                  <a:cubicBezTo>
                    <a:pt x="157" y="74"/>
                    <a:pt x="157" y="74"/>
                    <a:pt x="157" y="74"/>
                  </a:cubicBezTo>
                  <a:cubicBezTo>
                    <a:pt x="181" y="78"/>
                    <a:pt x="181" y="78"/>
                    <a:pt x="181" y="78"/>
                  </a:cubicBezTo>
                  <a:cubicBezTo>
                    <a:pt x="181" y="104"/>
                    <a:pt x="181" y="104"/>
                    <a:pt x="181" y="104"/>
                  </a:cubicBezTo>
                  <a:cubicBezTo>
                    <a:pt x="157" y="108"/>
                    <a:pt x="157" y="108"/>
                    <a:pt x="157" y="108"/>
                  </a:cubicBezTo>
                  <a:cubicBezTo>
                    <a:pt x="152" y="120"/>
                    <a:pt x="152" y="120"/>
                    <a:pt x="152" y="120"/>
                  </a:cubicBezTo>
                  <a:cubicBezTo>
                    <a:pt x="137" y="105"/>
                    <a:pt x="137" y="105"/>
                    <a:pt x="137" y="105"/>
                  </a:cubicBezTo>
                  <a:cubicBezTo>
                    <a:pt x="138" y="103"/>
                    <a:pt x="138" y="100"/>
                    <a:pt x="139" y="97"/>
                  </a:cubicBezTo>
                  <a:cubicBezTo>
                    <a:pt x="142" y="71"/>
                    <a:pt x="124" y="46"/>
                    <a:pt x="97" y="43"/>
                  </a:cubicBezTo>
                  <a:cubicBezTo>
                    <a:pt x="71" y="39"/>
                    <a:pt x="46" y="58"/>
                    <a:pt x="43" y="84"/>
                  </a:cubicBezTo>
                  <a:cubicBezTo>
                    <a:pt x="39" y="111"/>
                    <a:pt x="58" y="135"/>
                    <a:pt x="84" y="139"/>
                  </a:cubicBezTo>
                  <a:cubicBezTo>
                    <a:pt x="92" y="140"/>
                    <a:pt x="99" y="139"/>
                    <a:pt x="106" y="136"/>
                  </a:cubicBezTo>
                  <a:cubicBezTo>
                    <a:pt x="121" y="152"/>
                    <a:pt x="121" y="152"/>
                    <a:pt x="121" y="152"/>
                  </a:cubicBezTo>
                  <a:cubicBezTo>
                    <a:pt x="108" y="157"/>
                    <a:pt x="108" y="157"/>
                    <a:pt x="108" y="157"/>
                  </a:cubicBezTo>
                  <a:cubicBezTo>
                    <a:pt x="104" y="181"/>
                    <a:pt x="104" y="181"/>
                    <a:pt x="104" y="181"/>
                  </a:cubicBezTo>
                  <a:cubicBezTo>
                    <a:pt x="77" y="181"/>
                    <a:pt x="77" y="181"/>
                    <a:pt x="77" y="181"/>
                  </a:cubicBezTo>
                  <a:cubicBezTo>
                    <a:pt x="73" y="157"/>
                    <a:pt x="73" y="157"/>
                    <a:pt x="73" y="157"/>
                  </a:cubicBezTo>
                  <a:cubicBezTo>
                    <a:pt x="55" y="150"/>
                    <a:pt x="55" y="150"/>
                    <a:pt x="55" y="150"/>
                  </a:cubicBezTo>
                  <a:cubicBezTo>
                    <a:pt x="36" y="164"/>
                    <a:pt x="36" y="164"/>
                    <a:pt x="36" y="164"/>
                  </a:cubicBezTo>
                  <a:cubicBezTo>
                    <a:pt x="17" y="145"/>
                    <a:pt x="17" y="145"/>
                    <a:pt x="17" y="145"/>
                  </a:cubicBezTo>
                  <a:cubicBezTo>
                    <a:pt x="31" y="126"/>
                    <a:pt x="31" y="126"/>
                    <a:pt x="31" y="126"/>
                  </a:cubicBezTo>
                  <a:cubicBezTo>
                    <a:pt x="24" y="108"/>
                    <a:pt x="24" y="108"/>
                    <a:pt x="24" y="108"/>
                  </a:cubicBezTo>
                  <a:cubicBezTo>
                    <a:pt x="0" y="104"/>
                    <a:pt x="0" y="104"/>
                    <a:pt x="0" y="104"/>
                  </a:cubicBezTo>
                  <a:cubicBezTo>
                    <a:pt x="0" y="78"/>
                    <a:pt x="0" y="78"/>
                    <a:pt x="0" y="78"/>
                  </a:cubicBezTo>
                  <a:cubicBezTo>
                    <a:pt x="24" y="73"/>
                    <a:pt x="24" y="73"/>
                    <a:pt x="24" y="73"/>
                  </a:cubicBezTo>
                  <a:cubicBezTo>
                    <a:pt x="31" y="56"/>
                    <a:pt x="31" y="56"/>
                    <a:pt x="31" y="56"/>
                  </a:cubicBezTo>
                  <a:cubicBezTo>
                    <a:pt x="17" y="36"/>
                    <a:pt x="17" y="36"/>
                    <a:pt x="17" y="36"/>
                  </a:cubicBezTo>
                  <a:cubicBezTo>
                    <a:pt x="36" y="17"/>
                    <a:pt x="36" y="17"/>
                    <a:pt x="36" y="17"/>
                  </a:cubicBezTo>
                  <a:cubicBezTo>
                    <a:pt x="56" y="31"/>
                    <a:pt x="56" y="31"/>
                    <a:pt x="56" y="31"/>
                  </a:cubicBezTo>
                  <a:cubicBezTo>
                    <a:pt x="73" y="24"/>
                    <a:pt x="73" y="24"/>
                    <a:pt x="73" y="24"/>
                  </a:cubicBezTo>
                  <a:cubicBezTo>
                    <a:pt x="78" y="0"/>
                    <a:pt x="78" y="0"/>
                    <a:pt x="78" y="0"/>
                  </a:cubicBezTo>
                  <a:lnTo>
                    <a:pt x="10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218987"/>
              <a:endParaRPr lang="en-US" sz="1500" dirty="0">
                <a:solidFill>
                  <a:srgbClr val="000000"/>
                </a:solidFill>
              </a:endParaRPr>
            </a:p>
          </p:txBody>
        </p:sp>
      </p:grpSp>
      <p:sp>
        <p:nvSpPr>
          <p:cNvPr id="45" name="Rectangle 44"/>
          <p:cNvSpPr/>
          <p:nvPr/>
        </p:nvSpPr>
        <p:spPr>
          <a:xfrm>
            <a:off x="8868472" y="3220251"/>
            <a:ext cx="1692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prstClr val="white"/>
                </a:solidFill>
                <a:latin typeface="Univers for KPMG Cond" panose="020B0606020202020204" pitchFamily="34" charset="0"/>
              </a:rPr>
              <a:t>Sistema</a:t>
            </a:r>
            <a:endParaRPr lang="es-ES" dirty="0">
              <a:solidFill>
                <a:prstClr val="white"/>
              </a:solidFill>
              <a:latin typeface="Univers for KPMG Cond" panose="020B0606020202020204" pitchFamily="34" charset="0"/>
            </a:endParaRPr>
          </a:p>
        </p:txBody>
      </p:sp>
      <p:sp>
        <p:nvSpPr>
          <p:cNvPr id="120" name="Freeform 5014"/>
          <p:cNvSpPr>
            <a:spLocks noEditPoints="1"/>
          </p:cNvSpPr>
          <p:nvPr/>
        </p:nvSpPr>
        <p:spPr bwMode="auto">
          <a:xfrm>
            <a:off x="9013836" y="3265622"/>
            <a:ext cx="250516" cy="184071"/>
          </a:xfrm>
          <a:custGeom>
            <a:avLst/>
            <a:gdLst>
              <a:gd name="T0" fmla="*/ 360 w 360"/>
              <a:gd name="T1" fmla="*/ 256 h 278"/>
              <a:gd name="T2" fmla="*/ 360 w 360"/>
              <a:gd name="T3" fmla="*/ 252 h 278"/>
              <a:gd name="T4" fmla="*/ 358 w 360"/>
              <a:gd name="T5" fmla="*/ 252 h 278"/>
              <a:gd name="T6" fmla="*/ 318 w 360"/>
              <a:gd name="T7" fmla="*/ 200 h 278"/>
              <a:gd name="T8" fmla="*/ 314 w 360"/>
              <a:gd name="T9" fmla="*/ 198 h 278"/>
              <a:gd name="T10" fmla="*/ 50 w 360"/>
              <a:gd name="T11" fmla="*/ 196 h 278"/>
              <a:gd name="T12" fmla="*/ 46 w 360"/>
              <a:gd name="T13" fmla="*/ 198 h 278"/>
              <a:gd name="T14" fmla="*/ 2 w 360"/>
              <a:gd name="T15" fmla="*/ 250 h 278"/>
              <a:gd name="T16" fmla="*/ 2 w 360"/>
              <a:gd name="T17" fmla="*/ 252 h 278"/>
              <a:gd name="T18" fmla="*/ 0 w 360"/>
              <a:gd name="T19" fmla="*/ 252 h 278"/>
              <a:gd name="T20" fmla="*/ 0 w 360"/>
              <a:gd name="T21" fmla="*/ 256 h 278"/>
              <a:gd name="T22" fmla="*/ 0 w 360"/>
              <a:gd name="T23" fmla="*/ 256 h 278"/>
              <a:gd name="T24" fmla="*/ 0 w 360"/>
              <a:gd name="T25" fmla="*/ 268 h 278"/>
              <a:gd name="T26" fmla="*/ 4 w 360"/>
              <a:gd name="T27" fmla="*/ 276 h 278"/>
              <a:gd name="T28" fmla="*/ 10 w 360"/>
              <a:gd name="T29" fmla="*/ 278 h 278"/>
              <a:gd name="T30" fmla="*/ 350 w 360"/>
              <a:gd name="T31" fmla="*/ 278 h 278"/>
              <a:gd name="T32" fmla="*/ 356 w 360"/>
              <a:gd name="T33" fmla="*/ 276 h 278"/>
              <a:gd name="T34" fmla="*/ 360 w 360"/>
              <a:gd name="T35" fmla="*/ 268 h 278"/>
              <a:gd name="T36" fmla="*/ 360 w 360"/>
              <a:gd name="T37" fmla="*/ 256 h 278"/>
              <a:gd name="T38" fmla="*/ 360 w 360"/>
              <a:gd name="T39" fmla="*/ 256 h 278"/>
              <a:gd name="T40" fmla="*/ 146 w 360"/>
              <a:gd name="T41" fmla="*/ 234 h 278"/>
              <a:gd name="T42" fmla="*/ 226 w 360"/>
              <a:gd name="T43" fmla="*/ 254 h 278"/>
              <a:gd name="T44" fmla="*/ 338 w 360"/>
              <a:gd name="T45" fmla="*/ 268 h 278"/>
              <a:gd name="T46" fmla="*/ 334 w 360"/>
              <a:gd name="T47" fmla="*/ 270 h 278"/>
              <a:gd name="T48" fmla="*/ 332 w 360"/>
              <a:gd name="T49" fmla="*/ 270 h 278"/>
              <a:gd name="T50" fmla="*/ 326 w 360"/>
              <a:gd name="T51" fmla="*/ 268 h 278"/>
              <a:gd name="T52" fmla="*/ 324 w 360"/>
              <a:gd name="T53" fmla="*/ 262 h 278"/>
              <a:gd name="T54" fmla="*/ 326 w 360"/>
              <a:gd name="T55" fmla="*/ 256 h 278"/>
              <a:gd name="T56" fmla="*/ 328 w 360"/>
              <a:gd name="T57" fmla="*/ 256 h 278"/>
              <a:gd name="T58" fmla="*/ 334 w 360"/>
              <a:gd name="T59" fmla="*/ 256 h 278"/>
              <a:gd name="T60" fmla="*/ 338 w 360"/>
              <a:gd name="T61" fmla="*/ 256 h 278"/>
              <a:gd name="T62" fmla="*/ 340 w 360"/>
              <a:gd name="T63" fmla="*/ 262 h 278"/>
              <a:gd name="T64" fmla="*/ 340 w 360"/>
              <a:gd name="T65" fmla="*/ 266 h 278"/>
              <a:gd name="T66" fmla="*/ 338 w 360"/>
              <a:gd name="T67" fmla="*/ 268 h 278"/>
              <a:gd name="T68" fmla="*/ 306 w 360"/>
              <a:gd name="T69" fmla="*/ 184 h 278"/>
              <a:gd name="T70" fmla="*/ 310 w 360"/>
              <a:gd name="T71" fmla="*/ 184 h 278"/>
              <a:gd name="T72" fmla="*/ 318 w 360"/>
              <a:gd name="T73" fmla="*/ 178 h 278"/>
              <a:gd name="T74" fmla="*/ 318 w 360"/>
              <a:gd name="T75" fmla="*/ 12 h 278"/>
              <a:gd name="T76" fmla="*/ 318 w 360"/>
              <a:gd name="T77" fmla="*/ 6 h 278"/>
              <a:gd name="T78" fmla="*/ 310 w 360"/>
              <a:gd name="T79" fmla="*/ 0 h 278"/>
              <a:gd name="T80" fmla="*/ 54 w 360"/>
              <a:gd name="T81" fmla="*/ 0 h 278"/>
              <a:gd name="T82" fmla="*/ 50 w 360"/>
              <a:gd name="T83" fmla="*/ 0 h 278"/>
              <a:gd name="T84" fmla="*/ 42 w 360"/>
              <a:gd name="T85" fmla="*/ 6 h 278"/>
              <a:gd name="T86" fmla="*/ 42 w 360"/>
              <a:gd name="T87" fmla="*/ 172 h 278"/>
              <a:gd name="T88" fmla="*/ 42 w 360"/>
              <a:gd name="T89" fmla="*/ 178 h 278"/>
              <a:gd name="T90" fmla="*/ 50 w 360"/>
              <a:gd name="T91" fmla="*/ 184 h 278"/>
              <a:gd name="T92" fmla="*/ 54 w 360"/>
              <a:gd name="T93" fmla="*/ 184 h 278"/>
              <a:gd name="T94" fmla="*/ 294 w 360"/>
              <a:gd name="T95" fmla="*/ 24 h 278"/>
              <a:gd name="T96" fmla="*/ 66 w 360"/>
              <a:gd name="T97"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0" h="278">
                <a:moveTo>
                  <a:pt x="360" y="256"/>
                </a:moveTo>
                <a:lnTo>
                  <a:pt x="360" y="256"/>
                </a:lnTo>
                <a:lnTo>
                  <a:pt x="360" y="252"/>
                </a:lnTo>
                <a:lnTo>
                  <a:pt x="360" y="252"/>
                </a:lnTo>
                <a:lnTo>
                  <a:pt x="358" y="252"/>
                </a:lnTo>
                <a:lnTo>
                  <a:pt x="358" y="252"/>
                </a:lnTo>
                <a:lnTo>
                  <a:pt x="358" y="250"/>
                </a:lnTo>
                <a:lnTo>
                  <a:pt x="318" y="200"/>
                </a:lnTo>
                <a:lnTo>
                  <a:pt x="318" y="200"/>
                </a:lnTo>
                <a:lnTo>
                  <a:pt x="314" y="198"/>
                </a:lnTo>
                <a:lnTo>
                  <a:pt x="310" y="196"/>
                </a:lnTo>
                <a:lnTo>
                  <a:pt x="50" y="196"/>
                </a:lnTo>
                <a:lnTo>
                  <a:pt x="50" y="196"/>
                </a:lnTo>
                <a:lnTo>
                  <a:pt x="46" y="198"/>
                </a:lnTo>
                <a:lnTo>
                  <a:pt x="42" y="200"/>
                </a:lnTo>
                <a:lnTo>
                  <a:pt x="2" y="250"/>
                </a:lnTo>
                <a:lnTo>
                  <a:pt x="2" y="250"/>
                </a:lnTo>
                <a:lnTo>
                  <a:pt x="2" y="252"/>
                </a:lnTo>
                <a:lnTo>
                  <a:pt x="2" y="252"/>
                </a:lnTo>
                <a:lnTo>
                  <a:pt x="0" y="252"/>
                </a:lnTo>
                <a:lnTo>
                  <a:pt x="0" y="252"/>
                </a:lnTo>
                <a:lnTo>
                  <a:pt x="0" y="256"/>
                </a:lnTo>
                <a:lnTo>
                  <a:pt x="0" y="256"/>
                </a:lnTo>
                <a:lnTo>
                  <a:pt x="0" y="256"/>
                </a:lnTo>
                <a:lnTo>
                  <a:pt x="0" y="268"/>
                </a:lnTo>
                <a:lnTo>
                  <a:pt x="0" y="268"/>
                </a:lnTo>
                <a:lnTo>
                  <a:pt x="0" y="272"/>
                </a:lnTo>
                <a:lnTo>
                  <a:pt x="4" y="276"/>
                </a:lnTo>
                <a:lnTo>
                  <a:pt x="6" y="278"/>
                </a:lnTo>
                <a:lnTo>
                  <a:pt x="10" y="278"/>
                </a:lnTo>
                <a:lnTo>
                  <a:pt x="350" y="278"/>
                </a:lnTo>
                <a:lnTo>
                  <a:pt x="350" y="278"/>
                </a:lnTo>
                <a:lnTo>
                  <a:pt x="354" y="278"/>
                </a:lnTo>
                <a:lnTo>
                  <a:pt x="356" y="276"/>
                </a:lnTo>
                <a:lnTo>
                  <a:pt x="360" y="272"/>
                </a:lnTo>
                <a:lnTo>
                  <a:pt x="360" y="268"/>
                </a:lnTo>
                <a:lnTo>
                  <a:pt x="360" y="256"/>
                </a:lnTo>
                <a:lnTo>
                  <a:pt x="360" y="256"/>
                </a:lnTo>
                <a:lnTo>
                  <a:pt x="360" y="256"/>
                </a:lnTo>
                <a:lnTo>
                  <a:pt x="360" y="256"/>
                </a:lnTo>
                <a:close/>
                <a:moveTo>
                  <a:pt x="134" y="254"/>
                </a:moveTo>
                <a:lnTo>
                  <a:pt x="146" y="234"/>
                </a:lnTo>
                <a:lnTo>
                  <a:pt x="214" y="234"/>
                </a:lnTo>
                <a:lnTo>
                  <a:pt x="226" y="254"/>
                </a:lnTo>
                <a:lnTo>
                  <a:pt x="134" y="254"/>
                </a:lnTo>
                <a:close/>
                <a:moveTo>
                  <a:pt x="338" y="268"/>
                </a:moveTo>
                <a:lnTo>
                  <a:pt x="338" y="268"/>
                </a:lnTo>
                <a:lnTo>
                  <a:pt x="334" y="270"/>
                </a:lnTo>
                <a:lnTo>
                  <a:pt x="332" y="270"/>
                </a:lnTo>
                <a:lnTo>
                  <a:pt x="332" y="270"/>
                </a:lnTo>
                <a:lnTo>
                  <a:pt x="326" y="268"/>
                </a:lnTo>
                <a:lnTo>
                  <a:pt x="326" y="268"/>
                </a:lnTo>
                <a:lnTo>
                  <a:pt x="324" y="262"/>
                </a:lnTo>
                <a:lnTo>
                  <a:pt x="324" y="262"/>
                </a:lnTo>
                <a:lnTo>
                  <a:pt x="324" y="260"/>
                </a:lnTo>
                <a:lnTo>
                  <a:pt x="326" y="256"/>
                </a:lnTo>
                <a:lnTo>
                  <a:pt x="326" y="256"/>
                </a:lnTo>
                <a:lnTo>
                  <a:pt x="328" y="256"/>
                </a:lnTo>
                <a:lnTo>
                  <a:pt x="332" y="254"/>
                </a:lnTo>
                <a:lnTo>
                  <a:pt x="334" y="256"/>
                </a:lnTo>
                <a:lnTo>
                  <a:pt x="338" y="256"/>
                </a:lnTo>
                <a:lnTo>
                  <a:pt x="338" y="256"/>
                </a:lnTo>
                <a:lnTo>
                  <a:pt x="340" y="260"/>
                </a:lnTo>
                <a:lnTo>
                  <a:pt x="340" y="262"/>
                </a:lnTo>
                <a:lnTo>
                  <a:pt x="340" y="262"/>
                </a:lnTo>
                <a:lnTo>
                  <a:pt x="340" y="266"/>
                </a:lnTo>
                <a:lnTo>
                  <a:pt x="338" y="268"/>
                </a:lnTo>
                <a:lnTo>
                  <a:pt x="338" y="268"/>
                </a:lnTo>
                <a:close/>
                <a:moveTo>
                  <a:pt x="54" y="184"/>
                </a:moveTo>
                <a:lnTo>
                  <a:pt x="306" y="184"/>
                </a:lnTo>
                <a:lnTo>
                  <a:pt x="306" y="184"/>
                </a:lnTo>
                <a:lnTo>
                  <a:pt x="310" y="184"/>
                </a:lnTo>
                <a:lnTo>
                  <a:pt x="314" y="182"/>
                </a:lnTo>
                <a:lnTo>
                  <a:pt x="318" y="178"/>
                </a:lnTo>
                <a:lnTo>
                  <a:pt x="318" y="172"/>
                </a:lnTo>
                <a:lnTo>
                  <a:pt x="318" y="12"/>
                </a:lnTo>
                <a:lnTo>
                  <a:pt x="318" y="12"/>
                </a:lnTo>
                <a:lnTo>
                  <a:pt x="318" y="6"/>
                </a:lnTo>
                <a:lnTo>
                  <a:pt x="314" y="2"/>
                </a:lnTo>
                <a:lnTo>
                  <a:pt x="310" y="0"/>
                </a:lnTo>
                <a:lnTo>
                  <a:pt x="306" y="0"/>
                </a:lnTo>
                <a:lnTo>
                  <a:pt x="54" y="0"/>
                </a:lnTo>
                <a:lnTo>
                  <a:pt x="54" y="0"/>
                </a:lnTo>
                <a:lnTo>
                  <a:pt x="50" y="0"/>
                </a:lnTo>
                <a:lnTo>
                  <a:pt x="46" y="2"/>
                </a:lnTo>
                <a:lnTo>
                  <a:pt x="42" y="6"/>
                </a:lnTo>
                <a:lnTo>
                  <a:pt x="42" y="12"/>
                </a:lnTo>
                <a:lnTo>
                  <a:pt x="42" y="172"/>
                </a:lnTo>
                <a:lnTo>
                  <a:pt x="42" y="172"/>
                </a:lnTo>
                <a:lnTo>
                  <a:pt x="42" y="178"/>
                </a:lnTo>
                <a:lnTo>
                  <a:pt x="46" y="182"/>
                </a:lnTo>
                <a:lnTo>
                  <a:pt x="50" y="184"/>
                </a:lnTo>
                <a:lnTo>
                  <a:pt x="54" y="184"/>
                </a:lnTo>
                <a:lnTo>
                  <a:pt x="54" y="184"/>
                </a:lnTo>
                <a:close/>
                <a:moveTo>
                  <a:pt x="66" y="24"/>
                </a:moveTo>
                <a:lnTo>
                  <a:pt x="294" y="24"/>
                </a:lnTo>
                <a:lnTo>
                  <a:pt x="294" y="160"/>
                </a:lnTo>
                <a:lnTo>
                  <a:pt x="66" y="160"/>
                </a:lnTo>
                <a:lnTo>
                  <a:pt x="66" y="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_tradnl" dirty="0">
              <a:solidFill>
                <a:srgbClr val="000000"/>
              </a:solidFill>
            </a:endParaRPr>
          </a:p>
        </p:txBody>
      </p:sp>
      <p:sp>
        <p:nvSpPr>
          <p:cNvPr id="48" name="Rectangle 23"/>
          <p:cNvSpPr>
            <a:spLocks noChangeArrowheads="1"/>
          </p:cNvSpPr>
          <p:nvPr/>
        </p:nvSpPr>
        <p:spPr bwMode="auto">
          <a:xfrm>
            <a:off x="8640214" y="1235354"/>
            <a:ext cx="2280199" cy="1383152"/>
          </a:xfrm>
          <a:prstGeom prst="rect">
            <a:avLst/>
          </a:prstGeom>
          <a:noFill/>
          <a:ln w="12700">
            <a:solidFill>
              <a:srgbClr val="6D2077"/>
            </a:solidFill>
            <a:miter lim="800000"/>
            <a:headEnd/>
            <a:tailEnd/>
          </a:ln>
        </p:spPr>
        <p:txBody>
          <a:bodyPr tIns="91440" bIns="91440" anchor="ctr"/>
          <a:lstStyle/>
          <a:p>
            <a:pPr algn="ctr">
              <a:defRPr/>
            </a:pPr>
            <a:endParaRPr lang="es-ES_tradnl" sz="1600" b="1" kern="0" dirty="0">
              <a:solidFill>
                <a:srgbClr val="FFFFFF"/>
              </a:solidFill>
            </a:endParaRPr>
          </a:p>
        </p:txBody>
      </p:sp>
      <p:graphicFrame>
        <p:nvGraphicFramePr>
          <p:cNvPr id="71" name="Table 70"/>
          <p:cNvGraphicFramePr>
            <a:graphicFrameLocks noGrp="1"/>
          </p:cNvGraphicFramePr>
          <p:nvPr>
            <p:extLst>
              <p:ext uri="{D42A27DB-BD31-4B8C-83A1-F6EECF244321}">
                <p14:modId xmlns:p14="http://schemas.microsoft.com/office/powerpoint/2010/main" val="1093416119"/>
              </p:ext>
            </p:extLst>
          </p:nvPr>
        </p:nvGraphicFramePr>
        <p:xfrm>
          <a:off x="8869623" y="1374393"/>
          <a:ext cx="1898220" cy="1190511"/>
        </p:xfrm>
        <a:graphic>
          <a:graphicData uri="http://schemas.openxmlformats.org/drawingml/2006/table">
            <a:tbl>
              <a:tblPr firstRow="1" bandRow="1">
                <a:tableStyleId>{2D5ABB26-0587-4C30-8999-92F81FD0307C}</a:tableStyleId>
              </a:tblPr>
              <a:tblGrid>
                <a:gridCol w="949110">
                  <a:extLst>
                    <a:ext uri="{9D8B030D-6E8A-4147-A177-3AD203B41FA5}">
                      <a16:colId xmlns:a16="http://schemas.microsoft.com/office/drawing/2014/main" val="20000"/>
                    </a:ext>
                  </a:extLst>
                </a:gridCol>
                <a:gridCol w="949110">
                  <a:extLst>
                    <a:ext uri="{9D8B030D-6E8A-4147-A177-3AD203B41FA5}">
                      <a16:colId xmlns:a16="http://schemas.microsoft.com/office/drawing/2014/main" val="20001"/>
                    </a:ext>
                  </a:extLst>
                </a:gridCol>
              </a:tblGrid>
              <a:tr h="170073">
                <a:tc>
                  <a:txBody>
                    <a:bodyPr/>
                    <a:lstStyle/>
                    <a:p>
                      <a:pPr algn="ctr"/>
                      <a:r>
                        <a:rPr lang="es-ES" sz="900" b="1" i="1" dirty="0">
                          <a:solidFill>
                            <a:schemeClr val="bg1"/>
                          </a:solidFill>
                        </a:rPr>
                        <a:t>Centro</a:t>
                      </a:r>
                      <a:endParaRPr lang="es-ES" sz="900" b="1" i="1" dirty="0">
                        <a:solidFill>
                          <a:schemeClr val="bg1"/>
                        </a:solidFill>
                        <a:latin typeface="Univers for KPMG Cond" panose="020B0606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s-ES" sz="900" b="1" i="1" dirty="0" err="1">
                          <a:solidFill>
                            <a:schemeClr val="bg1"/>
                          </a:solidFill>
                          <a:latin typeface="Univers for KPMG Cond" panose="020B0606020202020204" pitchFamily="34" charset="0"/>
                        </a:rPr>
                        <a:t>FTEs</a:t>
                      </a:r>
                      <a:endParaRPr lang="es-ES" sz="900" b="1" i="1" dirty="0">
                        <a:solidFill>
                          <a:schemeClr val="bg1"/>
                        </a:solidFill>
                        <a:latin typeface="Univers for KPMG Cond" panose="020B0606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0"/>
                  </a:ext>
                </a:extLst>
              </a:tr>
              <a:tr h="170073">
                <a:tc>
                  <a:txBody>
                    <a:bodyPr/>
                    <a:lstStyle/>
                    <a:p>
                      <a:pPr algn="ctr"/>
                      <a:r>
                        <a:rPr lang="es-ES" sz="900" b="1" dirty="0">
                          <a:latin typeface="Univers for KPMG Cond" panose="020B0606020202020204" pitchFamily="34" charset="0"/>
                        </a:rPr>
                        <a:t>Baños</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70073">
                <a:tc>
                  <a:txBody>
                    <a:bodyPr/>
                    <a:lstStyle/>
                    <a:p>
                      <a:pPr algn="ctr"/>
                      <a:r>
                        <a:rPr lang="es-ES" sz="900" b="1" dirty="0">
                          <a:latin typeface="Univers for KPMG Cond" panose="020B0606020202020204" pitchFamily="34" charset="0"/>
                        </a:rPr>
                        <a:t>Fuenmayor</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170073">
                <a:tc>
                  <a:txBody>
                    <a:bodyPr/>
                    <a:lstStyle/>
                    <a:p>
                      <a:pPr algn="ctr"/>
                      <a:r>
                        <a:rPr lang="es-ES" sz="900" b="1" dirty="0">
                          <a:latin typeface="Univers for KPMG Cond" panose="020B0606020202020204" pitchFamily="34" charset="0"/>
                        </a:rPr>
                        <a:t>Valencia Don Juan</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170073">
                <a:tc>
                  <a:txBody>
                    <a:bodyPr/>
                    <a:lstStyle/>
                    <a:p>
                      <a:pPr algn="ctr"/>
                      <a:r>
                        <a:rPr lang="es-ES" sz="900" b="1" dirty="0">
                          <a:latin typeface="Univers for KPMG Cond" panose="020B0606020202020204" pitchFamily="34" charset="0"/>
                        </a:rPr>
                        <a:t>Maderas Llodio</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170073">
                <a:tc>
                  <a:txBody>
                    <a:bodyPr/>
                    <a:lstStyle/>
                    <a:p>
                      <a:pPr algn="ctr"/>
                      <a:r>
                        <a:rPr lang="es-ES" sz="900" b="1" dirty="0">
                          <a:latin typeface="Univers for KPMG Cond" panose="020B0606020202020204" pitchFamily="34" charset="0"/>
                        </a:rPr>
                        <a:t>Samazan</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170073">
                <a:tc>
                  <a:txBody>
                    <a:bodyPr/>
                    <a:lstStyle/>
                    <a:p>
                      <a:pPr algn="ctr"/>
                      <a:r>
                        <a:rPr lang="es-ES" sz="900" b="1" dirty="0">
                          <a:latin typeface="Univers for KPMG Cond" panose="020B0606020202020204" pitchFamily="34" charset="0"/>
                        </a:rPr>
                        <a:t>Sede Central</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25557623"/>
                  </a:ext>
                </a:extLst>
              </a:tr>
            </a:tbl>
          </a:graphicData>
        </a:graphic>
      </p:graphicFrame>
      <p:grpSp>
        <p:nvGrpSpPr>
          <p:cNvPr id="15" name="Group 14">
            <a:extLst>
              <a:ext uri="{FF2B5EF4-FFF2-40B4-BE49-F238E27FC236}">
                <a16:creationId xmlns:a16="http://schemas.microsoft.com/office/drawing/2014/main" id="{F90E6F75-52E7-4C20-80C3-B6002248B6B7}"/>
              </a:ext>
            </a:extLst>
          </p:cNvPr>
          <p:cNvGrpSpPr/>
          <p:nvPr/>
        </p:nvGrpSpPr>
        <p:grpSpPr>
          <a:xfrm>
            <a:off x="1271465" y="2645174"/>
            <a:ext cx="2645723" cy="522388"/>
            <a:chOff x="623392" y="2645174"/>
            <a:chExt cx="2645723" cy="522388"/>
          </a:xfrm>
        </p:grpSpPr>
        <p:sp>
          <p:nvSpPr>
            <p:cNvPr id="52" name="16 Rectángulo redondeado"/>
            <p:cNvSpPr/>
            <p:nvPr/>
          </p:nvSpPr>
          <p:spPr>
            <a:xfrm>
              <a:off x="623392" y="2807562"/>
              <a:ext cx="2439942" cy="360000"/>
            </a:xfrm>
            <a:prstGeom prst="roundRect">
              <a:avLst/>
            </a:prstGeom>
            <a:solidFill>
              <a:schemeClr val="accent5">
                <a:lumMod val="50000"/>
              </a:schemeClr>
            </a:solidFill>
            <a:ln w="9525" cap="flat" cmpd="sng" algn="ctr">
              <a:solidFill>
                <a:srgbClr val="E2E2E2"/>
              </a:solidFill>
              <a:prstDash val="solid"/>
            </a:ln>
            <a:effectLst/>
          </p:spPr>
          <p:txBody>
            <a:bodyPr tIns="90000" bIns="90000" rtlCol="0" anchor="ctr" anchorCtr="0"/>
            <a:lstStyle/>
            <a:p>
              <a:pPr algn="ctr">
                <a:defRPr/>
              </a:pPr>
              <a:r>
                <a:rPr lang="es-ES_tradnl" sz="1200" b="1" kern="0" dirty="0">
                  <a:solidFill>
                    <a:srgbClr val="FFFFFF"/>
                  </a:solidFill>
                  <a:latin typeface="Univers for KPMG" panose="020B0603020202020204" pitchFamily="34" charset="0"/>
                  <a:cs typeface="Arial" pitchFamily="34" charset="0"/>
                </a:rPr>
                <a:t>Características generales</a:t>
              </a:r>
            </a:p>
          </p:txBody>
        </p:sp>
        <p:grpSp>
          <p:nvGrpSpPr>
            <p:cNvPr id="12" name="Group 11">
              <a:extLst>
                <a:ext uri="{FF2B5EF4-FFF2-40B4-BE49-F238E27FC236}">
                  <a16:creationId xmlns:a16="http://schemas.microsoft.com/office/drawing/2014/main" id="{BDA0D93D-53AA-4E52-AEE9-C615AFDE9270}"/>
                </a:ext>
              </a:extLst>
            </p:cNvPr>
            <p:cNvGrpSpPr/>
            <p:nvPr/>
          </p:nvGrpSpPr>
          <p:grpSpPr>
            <a:xfrm>
              <a:off x="2837115" y="2645174"/>
              <a:ext cx="432000" cy="432000"/>
              <a:chOff x="2837115" y="2645174"/>
              <a:chExt cx="432000" cy="432000"/>
            </a:xfrm>
          </p:grpSpPr>
          <p:sp>
            <p:nvSpPr>
              <p:cNvPr id="43" name="Oval 42"/>
              <p:cNvSpPr/>
              <p:nvPr/>
            </p:nvSpPr>
            <p:spPr>
              <a:xfrm>
                <a:off x="2837115" y="2645174"/>
                <a:ext cx="432000" cy="432000"/>
              </a:xfrm>
              <a:prstGeom prst="ellipse">
                <a:avLst/>
              </a:prstGeom>
              <a:solidFill>
                <a:srgbClr val="00A3A1"/>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ES_tradnl" dirty="0">
                  <a:solidFill>
                    <a:prstClr val="white"/>
                  </a:solidFill>
                  <a:latin typeface="Univers for KPMG" panose="020B0603020202020204" pitchFamily="34" charset="0"/>
                </a:endParaRPr>
              </a:p>
            </p:txBody>
          </p:sp>
          <p:sp>
            <p:nvSpPr>
              <p:cNvPr id="34" name="Freeform 4958"/>
              <p:cNvSpPr>
                <a:spLocks noEditPoints="1"/>
              </p:cNvSpPr>
              <p:nvPr/>
            </p:nvSpPr>
            <p:spPr bwMode="auto">
              <a:xfrm>
                <a:off x="2920268" y="2709154"/>
                <a:ext cx="265695" cy="282144"/>
              </a:xfrm>
              <a:custGeom>
                <a:avLst/>
                <a:gdLst>
                  <a:gd name="T0" fmla="*/ 294 w 414"/>
                  <a:gd name="T1" fmla="*/ 176 h 404"/>
                  <a:gd name="T2" fmla="*/ 272 w 414"/>
                  <a:gd name="T3" fmla="*/ 200 h 404"/>
                  <a:gd name="T4" fmla="*/ 272 w 414"/>
                  <a:gd name="T5" fmla="*/ 220 h 404"/>
                  <a:gd name="T6" fmla="*/ 294 w 414"/>
                  <a:gd name="T7" fmla="*/ 244 h 404"/>
                  <a:gd name="T8" fmla="*/ 286 w 414"/>
                  <a:gd name="T9" fmla="*/ 316 h 404"/>
                  <a:gd name="T10" fmla="*/ 244 w 414"/>
                  <a:gd name="T11" fmla="*/ 338 h 404"/>
                  <a:gd name="T12" fmla="*/ 212 w 414"/>
                  <a:gd name="T13" fmla="*/ 316 h 404"/>
                  <a:gd name="T14" fmla="*/ 170 w 414"/>
                  <a:gd name="T15" fmla="*/ 332 h 404"/>
                  <a:gd name="T16" fmla="*/ 112 w 414"/>
                  <a:gd name="T17" fmla="*/ 378 h 404"/>
                  <a:gd name="T18" fmla="*/ 128 w 414"/>
                  <a:gd name="T19" fmla="*/ 390 h 404"/>
                  <a:gd name="T20" fmla="*/ 174 w 414"/>
                  <a:gd name="T21" fmla="*/ 372 h 404"/>
                  <a:gd name="T22" fmla="*/ 212 w 414"/>
                  <a:gd name="T23" fmla="*/ 382 h 404"/>
                  <a:gd name="T24" fmla="*/ 244 w 414"/>
                  <a:gd name="T25" fmla="*/ 358 h 404"/>
                  <a:gd name="T26" fmla="*/ 302 w 414"/>
                  <a:gd name="T27" fmla="*/ 328 h 404"/>
                  <a:gd name="T28" fmla="*/ 314 w 414"/>
                  <a:gd name="T29" fmla="*/ 288 h 404"/>
                  <a:gd name="T30" fmla="*/ 336 w 414"/>
                  <a:gd name="T31" fmla="*/ 228 h 404"/>
                  <a:gd name="T32" fmla="*/ 414 w 414"/>
                  <a:gd name="T33" fmla="*/ 210 h 404"/>
                  <a:gd name="T34" fmla="*/ 330 w 414"/>
                  <a:gd name="T35" fmla="*/ 184 h 404"/>
                  <a:gd name="T36" fmla="*/ 200 w 414"/>
                  <a:gd name="T37" fmla="*/ 364 h 404"/>
                  <a:gd name="T38" fmla="*/ 186 w 414"/>
                  <a:gd name="T39" fmla="*/ 348 h 404"/>
                  <a:gd name="T40" fmla="*/ 200 w 414"/>
                  <a:gd name="T41" fmla="*/ 334 h 404"/>
                  <a:gd name="T42" fmla="*/ 216 w 414"/>
                  <a:gd name="T43" fmla="*/ 348 h 404"/>
                  <a:gd name="T44" fmla="*/ 200 w 414"/>
                  <a:gd name="T45" fmla="*/ 364 h 404"/>
                  <a:gd name="T46" fmla="*/ 334 w 414"/>
                  <a:gd name="T47" fmla="*/ 138 h 404"/>
                  <a:gd name="T48" fmla="*/ 16 w 414"/>
                  <a:gd name="T49" fmla="*/ 292 h 404"/>
                  <a:gd name="T50" fmla="*/ 46 w 414"/>
                  <a:gd name="T51" fmla="*/ 240 h 404"/>
                  <a:gd name="T52" fmla="*/ 80 w 414"/>
                  <a:gd name="T53" fmla="*/ 240 h 404"/>
                  <a:gd name="T54" fmla="*/ 120 w 414"/>
                  <a:gd name="T55" fmla="*/ 238 h 404"/>
                  <a:gd name="T56" fmla="*/ 168 w 414"/>
                  <a:gd name="T57" fmla="*/ 220 h 404"/>
                  <a:gd name="T58" fmla="*/ 136 w 414"/>
                  <a:gd name="T59" fmla="*/ 200 h 404"/>
                  <a:gd name="T60" fmla="*/ 120 w 414"/>
                  <a:gd name="T61" fmla="*/ 182 h 404"/>
                  <a:gd name="T62" fmla="*/ 86 w 414"/>
                  <a:gd name="T63" fmla="*/ 176 h 404"/>
                  <a:gd name="T64" fmla="*/ 62 w 414"/>
                  <a:gd name="T65" fmla="*/ 206 h 404"/>
                  <a:gd name="T66" fmla="*/ 16 w 414"/>
                  <a:gd name="T67" fmla="*/ 242 h 404"/>
                  <a:gd name="T68" fmla="*/ 6 w 414"/>
                  <a:gd name="T69" fmla="*/ 292 h 404"/>
                  <a:gd name="T70" fmla="*/ 104 w 414"/>
                  <a:gd name="T71" fmla="*/ 196 h 404"/>
                  <a:gd name="T72" fmla="*/ 112 w 414"/>
                  <a:gd name="T73" fmla="*/ 216 h 404"/>
                  <a:gd name="T74" fmla="*/ 92 w 414"/>
                  <a:gd name="T75" fmla="*/ 224 h 404"/>
                  <a:gd name="T76" fmla="*/ 84 w 414"/>
                  <a:gd name="T77" fmla="*/ 204 h 404"/>
                  <a:gd name="T78" fmla="*/ 108 w 414"/>
                  <a:gd name="T79" fmla="*/ 306 h 404"/>
                  <a:gd name="T80" fmla="*/ 124 w 414"/>
                  <a:gd name="T81" fmla="*/ 284 h 404"/>
                  <a:gd name="T82" fmla="*/ 184 w 414"/>
                  <a:gd name="T83" fmla="*/ 234 h 404"/>
                  <a:gd name="T84" fmla="*/ 212 w 414"/>
                  <a:gd name="T85" fmla="*/ 202 h 404"/>
                  <a:gd name="T86" fmla="*/ 180 w 414"/>
                  <a:gd name="T87" fmla="*/ 276 h 404"/>
                  <a:gd name="T88" fmla="*/ 108 w 414"/>
                  <a:gd name="T89" fmla="*/ 306 h 404"/>
                  <a:gd name="T90" fmla="*/ 212 w 414"/>
                  <a:gd name="T91" fmla="*/ 68 h 404"/>
                  <a:gd name="T92" fmla="*/ 236 w 414"/>
                  <a:gd name="T93" fmla="*/ 34 h 404"/>
                  <a:gd name="T94" fmla="*/ 222 w 414"/>
                  <a:gd name="T95" fmla="*/ 6 h 404"/>
                  <a:gd name="T96" fmla="*/ 194 w 414"/>
                  <a:gd name="T97" fmla="*/ 0 h 404"/>
                  <a:gd name="T98" fmla="*/ 168 w 414"/>
                  <a:gd name="T99" fmla="*/ 22 h 404"/>
                  <a:gd name="T100" fmla="*/ 174 w 414"/>
                  <a:gd name="T101" fmla="*/ 56 h 404"/>
                  <a:gd name="T102" fmla="*/ 202 w 414"/>
                  <a:gd name="T103" fmla="*/ 20 h 404"/>
                  <a:gd name="T104" fmla="*/ 216 w 414"/>
                  <a:gd name="T105" fmla="*/ 34 h 404"/>
                  <a:gd name="T106" fmla="*/ 202 w 414"/>
                  <a:gd name="T107" fmla="*/ 50 h 404"/>
                  <a:gd name="T108" fmla="*/ 186 w 414"/>
                  <a:gd name="T109" fmla="*/ 34 h 404"/>
                  <a:gd name="T110" fmla="*/ 202 w 414"/>
                  <a:gd name="T111" fmla="*/ 20 h 404"/>
                  <a:gd name="T112" fmla="*/ 2 w 414"/>
                  <a:gd name="T113" fmla="*/ 138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4" h="404">
                    <a:moveTo>
                      <a:pt x="314" y="176"/>
                    </a:moveTo>
                    <a:lnTo>
                      <a:pt x="314" y="30"/>
                    </a:lnTo>
                    <a:lnTo>
                      <a:pt x="314" y="30"/>
                    </a:lnTo>
                    <a:lnTo>
                      <a:pt x="294" y="20"/>
                    </a:lnTo>
                    <a:lnTo>
                      <a:pt x="294" y="176"/>
                    </a:lnTo>
                    <a:lnTo>
                      <a:pt x="294" y="176"/>
                    </a:lnTo>
                    <a:lnTo>
                      <a:pt x="286" y="180"/>
                    </a:lnTo>
                    <a:lnTo>
                      <a:pt x="280" y="184"/>
                    </a:lnTo>
                    <a:lnTo>
                      <a:pt x="274" y="192"/>
                    </a:lnTo>
                    <a:lnTo>
                      <a:pt x="272" y="200"/>
                    </a:lnTo>
                    <a:lnTo>
                      <a:pt x="232" y="200"/>
                    </a:lnTo>
                    <a:lnTo>
                      <a:pt x="232" y="202"/>
                    </a:lnTo>
                    <a:lnTo>
                      <a:pt x="232" y="202"/>
                    </a:lnTo>
                    <a:lnTo>
                      <a:pt x="230" y="220"/>
                    </a:lnTo>
                    <a:lnTo>
                      <a:pt x="272" y="220"/>
                    </a:lnTo>
                    <a:lnTo>
                      <a:pt x="272" y="220"/>
                    </a:lnTo>
                    <a:lnTo>
                      <a:pt x="274" y="228"/>
                    </a:lnTo>
                    <a:lnTo>
                      <a:pt x="280" y="234"/>
                    </a:lnTo>
                    <a:lnTo>
                      <a:pt x="286" y="240"/>
                    </a:lnTo>
                    <a:lnTo>
                      <a:pt x="294" y="244"/>
                    </a:lnTo>
                    <a:lnTo>
                      <a:pt x="294" y="288"/>
                    </a:lnTo>
                    <a:lnTo>
                      <a:pt x="294" y="288"/>
                    </a:lnTo>
                    <a:lnTo>
                      <a:pt x="294" y="298"/>
                    </a:lnTo>
                    <a:lnTo>
                      <a:pt x="290" y="308"/>
                    </a:lnTo>
                    <a:lnTo>
                      <a:pt x="286" y="316"/>
                    </a:lnTo>
                    <a:lnTo>
                      <a:pt x="280" y="324"/>
                    </a:lnTo>
                    <a:lnTo>
                      <a:pt x="272" y="330"/>
                    </a:lnTo>
                    <a:lnTo>
                      <a:pt x="264" y="334"/>
                    </a:lnTo>
                    <a:lnTo>
                      <a:pt x="254" y="338"/>
                    </a:lnTo>
                    <a:lnTo>
                      <a:pt x="244" y="338"/>
                    </a:lnTo>
                    <a:lnTo>
                      <a:pt x="234" y="338"/>
                    </a:lnTo>
                    <a:lnTo>
                      <a:pt x="234" y="338"/>
                    </a:lnTo>
                    <a:lnTo>
                      <a:pt x="230" y="328"/>
                    </a:lnTo>
                    <a:lnTo>
                      <a:pt x="222" y="320"/>
                    </a:lnTo>
                    <a:lnTo>
                      <a:pt x="212" y="316"/>
                    </a:lnTo>
                    <a:lnTo>
                      <a:pt x="200" y="314"/>
                    </a:lnTo>
                    <a:lnTo>
                      <a:pt x="200" y="314"/>
                    </a:lnTo>
                    <a:lnTo>
                      <a:pt x="188" y="316"/>
                    </a:lnTo>
                    <a:lnTo>
                      <a:pt x="178" y="322"/>
                    </a:lnTo>
                    <a:lnTo>
                      <a:pt x="170" y="332"/>
                    </a:lnTo>
                    <a:lnTo>
                      <a:pt x="166" y="342"/>
                    </a:lnTo>
                    <a:lnTo>
                      <a:pt x="166" y="342"/>
                    </a:lnTo>
                    <a:lnTo>
                      <a:pt x="146" y="350"/>
                    </a:lnTo>
                    <a:lnTo>
                      <a:pt x="128" y="362"/>
                    </a:lnTo>
                    <a:lnTo>
                      <a:pt x="112" y="378"/>
                    </a:lnTo>
                    <a:lnTo>
                      <a:pt x="100" y="396"/>
                    </a:lnTo>
                    <a:lnTo>
                      <a:pt x="100" y="396"/>
                    </a:lnTo>
                    <a:lnTo>
                      <a:pt x="118" y="404"/>
                    </a:lnTo>
                    <a:lnTo>
                      <a:pt x="118" y="404"/>
                    </a:lnTo>
                    <a:lnTo>
                      <a:pt x="128" y="390"/>
                    </a:lnTo>
                    <a:lnTo>
                      <a:pt x="140" y="378"/>
                    </a:lnTo>
                    <a:lnTo>
                      <a:pt x="152" y="370"/>
                    </a:lnTo>
                    <a:lnTo>
                      <a:pt x="168" y="362"/>
                    </a:lnTo>
                    <a:lnTo>
                      <a:pt x="168" y="362"/>
                    </a:lnTo>
                    <a:lnTo>
                      <a:pt x="174" y="372"/>
                    </a:lnTo>
                    <a:lnTo>
                      <a:pt x="182" y="378"/>
                    </a:lnTo>
                    <a:lnTo>
                      <a:pt x="190" y="382"/>
                    </a:lnTo>
                    <a:lnTo>
                      <a:pt x="200" y="384"/>
                    </a:lnTo>
                    <a:lnTo>
                      <a:pt x="200" y="384"/>
                    </a:lnTo>
                    <a:lnTo>
                      <a:pt x="212" y="382"/>
                    </a:lnTo>
                    <a:lnTo>
                      <a:pt x="222" y="378"/>
                    </a:lnTo>
                    <a:lnTo>
                      <a:pt x="230" y="370"/>
                    </a:lnTo>
                    <a:lnTo>
                      <a:pt x="234" y="358"/>
                    </a:lnTo>
                    <a:lnTo>
                      <a:pt x="244" y="358"/>
                    </a:lnTo>
                    <a:lnTo>
                      <a:pt x="244" y="358"/>
                    </a:lnTo>
                    <a:lnTo>
                      <a:pt x="258" y="358"/>
                    </a:lnTo>
                    <a:lnTo>
                      <a:pt x="272" y="354"/>
                    </a:lnTo>
                    <a:lnTo>
                      <a:pt x="284" y="346"/>
                    </a:lnTo>
                    <a:lnTo>
                      <a:pt x="294" y="338"/>
                    </a:lnTo>
                    <a:lnTo>
                      <a:pt x="302" y="328"/>
                    </a:lnTo>
                    <a:lnTo>
                      <a:pt x="310" y="316"/>
                    </a:lnTo>
                    <a:lnTo>
                      <a:pt x="314" y="302"/>
                    </a:lnTo>
                    <a:lnTo>
                      <a:pt x="314" y="288"/>
                    </a:lnTo>
                    <a:lnTo>
                      <a:pt x="314" y="288"/>
                    </a:lnTo>
                    <a:lnTo>
                      <a:pt x="314" y="288"/>
                    </a:lnTo>
                    <a:lnTo>
                      <a:pt x="314" y="244"/>
                    </a:lnTo>
                    <a:lnTo>
                      <a:pt x="314" y="244"/>
                    </a:lnTo>
                    <a:lnTo>
                      <a:pt x="324" y="240"/>
                    </a:lnTo>
                    <a:lnTo>
                      <a:pt x="330" y="234"/>
                    </a:lnTo>
                    <a:lnTo>
                      <a:pt x="336" y="228"/>
                    </a:lnTo>
                    <a:lnTo>
                      <a:pt x="338" y="220"/>
                    </a:lnTo>
                    <a:lnTo>
                      <a:pt x="414" y="220"/>
                    </a:lnTo>
                    <a:lnTo>
                      <a:pt x="414" y="220"/>
                    </a:lnTo>
                    <a:lnTo>
                      <a:pt x="414" y="210"/>
                    </a:lnTo>
                    <a:lnTo>
                      <a:pt x="414" y="210"/>
                    </a:lnTo>
                    <a:lnTo>
                      <a:pt x="414" y="200"/>
                    </a:lnTo>
                    <a:lnTo>
                      <a:pt x="338" y="200"/>
                    </a:lnTo>
                    <a:lnTo>
                      <a:pt x="338" y="200"/>
                    </a:lnTo>
                    <a:lnTo>
                      <a:pt x="336" y="192"/>
                    </a:lnTo>
                    <a:lnTo>
                      <a:pt x="330" y="184"/>
                    </a:lnTo>
                    <a:lnTo>
                      <a:pt x="324" y="180"/>
                    </a:lnTo>
                    <a:lnTo>
                      <a:pt x="314" y="176"/>
                    </a:lnTo>
                    <a:lnTo>
                      <a:pt x="314" y="176"/>
                    </a:lnTo>
                    <a:close/>
                    <a:moveTo>
                      <a:pt x="200" y="364"/>
                    </a:moveTo>
                    <a:lnTo>
                      <a:pt x="200" y="364"/>
                    </a:lnTo>
                    <a:lnTo>
                      <a:pt x="194" y="364"/>
                    </a:lnTo>
                    <a:lnTo>
                      <a:pt x="190" y="360"/>
                    </a:lnTo>
                    <a:lnTo>
                      <a:pt x="186" y="354"/>
                    </a:lnTo>
                    <a:lnTo>
                      <a:pt x="186" y="348"/>
                    </a:lnTo>
                    <a:lnTo>
                      <a:pt x="186" y="348"/>
                    </a:lnTo>
                    <a:lnTo>
                      <a:pt x="186" y="342"/>
                    </a:lnTo>
                    <a:lnTo>
                      <a:pt x="190" y="338"/>
                    </a:lnTo>
                    <a:lnTo>
                      <a:pt x="194" y="334"/>
                    </a:lnTo>
                    <a:lnTo>
                      <a:pt x="200" y="334"/>
                    </a:lnTo>
                    <a:lnTo>
                      <a:pt x="200" y="334"/>
                    </a:lnTo>
                    <a:lnTo>
                      <a:pt x="206" y="334"/>
                    </a:lnTo>
                    <a:lnTo>
                      <a:pt x="212" y="338"/>
                    </a:lnTo>
                    <a:lnTo>
                      <a:pt x="216" y="342"/>
                    </a:lnTo>
                    <a:lnTo>
                      <a:pt x="216" y="348"/>
                    </a:lnTo>
                    <a:lnTo>
                      <a:pt x="216" y="348"/>
                    </a:lnTo>
                    <a:lnTo>
                      <a:pt x="216" y="354"/>
                    </a:lnTo>
                    <a:lnTo>
                      <a:pt x="212" y="360"/>
                    </a:lnTo>
                    <a:lnTo>
                      <a:pt x="206" y="364"/>
                    </a:lnTo>
                    <a:lnTo>
                      <a:pt x="200" y="364"/>
                    </a:lnTo>
                    <a:lnTo>
                      <a:pt x="200" y="364"/>
                    </a:lnTo>
                    <a:close/>
                    <a:moveTo>
                      <a:pt x="334" y="118"/>
                    </a:moveTo>
                    <a:lnTo>
                      <a:pt x="394" y="118"/>
                    </a:lnTo>
                    <a:lnTo>
                      <a:pt x="394" y="118"/>
                    </a:lnTo>
                    <a:lnTo>
                      <a:pt x="402" y="138"/>
                    </a:lnTo>
                    <a:lnTo>
                      <a:pt x="334" y="138"/>
                    </a:lnTo>
                    <a:lnTo>
                      <a:pt x="334" y="118"/>
                    </a:lnTo>
                    <a:close/>
                    <a:moveTo>
                      <a:pt x="16" y="310"/>
                    </a:moveTo>
                    <a:lnTo>
                      <a:pt x="16" y="304"/>
                    </a:lnTo>
                    <a:lnTo>
                      <a:pt x="16" y="304"/>
                    </a:lnTo>
                    <a:lnTo>
                      <a:pt x="16" y="292"/>
                    </a:lnTo>
                    <a:lnTo>
                      <a:pt x="20" y="278"/>
                    </a:lnTo>
                    <a:lnTo>
                      <a:pt x="24" y="268"/>
                    </a:lnTo>
                    <a:lnTo>
                      <a:pt x="30" y="256"/>
                    </a:lnTo>
                    <a:lnTo>
                      <a:pt x="38" y="248"/>
                    </a:lnTo>
                    <a:lnTo>
                      <a:pt x="46" y="240"/>
                    </a:lnTo>
                    <a:lnTo>
                      <a:pt x="56" y="232"/>
                    </a:lnTo>
                    <a:lnTo>
                      <a:pt x="66" y="226"/>
                    </a:lnTo>
                    <a:lnTo>
                      <a:pt x="66" y="226"/>
                    </a:lnTo>
                    <a:lnTo>
                      <a:pt x="72" y="234"/>
                    </a:lnTo>
                    <a:lnTo>
                      <a:pt x="80" y="240"/>
                    </a:lnTo>
                    <a:lnTo>
                      <a:pt x="88" y="244"/>
                    </a:lnTo>
                    <a:lnTo>
                      <a:pt x="98" y="246"/>
                    </a:lnTo>
                    <a:lnTo>
                      <a:pt x="98" y="246"/>
                    </a:lnTo>
                    <a:lnTo>
                      <a:pt x="110" y="244"/>
                    </a:lnTo>
                    <a:lnTo>
                      <a:pt x="120" y="238"/>
                    </a:lnTo>
                    <a:lnTo>
                      <a:pt x="128" y="230"/>
                    </a:lnTo>
                    <a:lnTo>
                      <a:pt x="132" y="220"/>
                    </a:lnTo>
                    <a:lnTo>
                      <a:pt x="132" y="220"/>
                    </a:lnTo>
                    <a:lnTo>
                      <a:pt x="136" y="220"/>
                    </a:lnTo>
                    <a:lnTo>
                      <a:pt x="168" y="220"/>
                    </a:lnTo>
                    <a:lnTo>
                      <a:pt x="168" y="220"/>
                    </a:lnTo>
                    <a:lnTo>
                      <a:pt x="170" y="212"/>
                    </a:lnTo>
                    <a:lnTo>
                      <a:pt x="172" y="202"/>
                    </a:lnTo>
                    <a:lnTo>
                      <a:pt x="172" y="200"/>
                    </a:lnTo>
                    <a:lnTo>
                      <a:pt x="136" y="200"/>
                    </a:lnTo>
                    <a:lnTo>
                      <a:pt x="136" y="200"/>
                    </a:lnTo>
                    <a:lnTo>
                      <a:pt x="132" y="200"/>
                    </a:lnTo>
                    <a:lnTo>
                      <a:pt x="132" y="200"/>
                    </a:lnTo>
                    <a:lnTo>
                      <a:pt x="128" y="190"/>
                    </a:lnTo>
                    <a:lnTo>
                      <a:pt x="120" y="182"/>
                    </a:lnTo>
                    <a:lnTo>
                      <a:pt x="110" y="176"/>
                    </a:lnTo>
                    <a:lnTo>
                      <a:pt x="98" y="174"/>
                    </a:lnTo>
                    <a:lnTo>
                      <a:pt x="98" y="174"/>
                    </a:lnTo>
                    <a:lnTo>
                      <a:pt x="92" y="176"/>
                    </a:lnTo>
                    <a:lnTo>
                      <a:pt x="86" y="176"/>
                    </a:lnTo>
                    <a:lnTo>
                      <a:pt x="74" y="184"/>
                    </a:lnTo>
                    <a:lnTo>
                      <a:pt x="66" y="194"/>
                    </a:lnTo>
                    <a:lnTo>
                      <a:pt x="64" y="200"/>
                    </a:lnTo>
                    <a:lnTo>
                      <a:pt x="62" y="206"/>
                    </a:lnTo>
                    <a:lnTo>
                      <a:pt x="62" y="206"/>
                    </a:lnTo>
                    <a:lnTo>
                      <a:pt x="52" y="212"/>
                    </a:lnTo>
                    <a:lnTo>
                      <a:pt x="42" y="218"/>
                    </a:lnTo>
                    <a:lnTo>
                      <a:pt x="32" y="224"/>
                    </a:lnTo>
                    <a:lnTo>
                      <a:pt x="24" y="232"/>
                    </a:lnTo>
                    <a:lnTo>
                      <a:pt x="16" y="242"/>
                    </a:lnTo>
                    <a:lnTo>
                      <a:pt x="10" y="252"/>
                    </a:lnTo>
                    <a:lnTo>
                      <a:pt x="4" y="262"/>
                    </a:lnTo>
                    <a:lnTo>
                      <a:pt x="0" y="274"/>
                    </a:lnTo>
                    <a:lnTo>
                      <a:pt x="0" y="274"/>
                    </a:lnTo>
                    <a:lnTo>
                      <a:pt x="6" y="292"/>
                    </a:lnTo>
                    <a:lnTo>
                      <a:pt x="16" y="310"/>
                    </a:lnTo>
                    <a:lnTo>
                      <a:pt x="16" y="310"/>
                    </a:lnTo>
                    <a:close/>
                    <a:moveTo>
                      <a:pt x="98" y="194"/>
                    </a:moveTo>
                    <a:lnTo>
                      <a:pt x="98" y="194"/>
                    </a:lnTo>
                    <a:lnTo>
                      <a:pt x="104" y="196"/>
                    </a:lnTo>
                    <a:lnTo>
                      <a:pt x="110" y="198"/>
                    </a:lnTo>
                    <a:lnTo>
                      <a:pt x="112" y="204"/>
                    </a:lnTo>
                    <a:lnTo>
                      <a:pt x="114" y="210"/>
                    </a:lnTo>
                    <a:lnTo>
                      <a:pt x="114" y="210"/>
                    </a:lnTo>
                    <a:lnTo>
                      <a:pt x="112" y="216"/>
                    </a:lnTo>
                    <a:lnTo>
                      <a:pt x="110" y="220"/>
                    </a:lnTo>
                    <a:lnTo>
                      <a:pt x="104" y="224"/>
                    </a:lnTo>
                    <a:lnTo>
                      <a:pt x="98" y="226"/>
                    </a:lnTo>
                    <a:lnTo>
                      <a:pt x="98" y="226"/>
                    </a:lnTo>
                    <a:lnTo>
                      <a:pt x="92" y="224"/>
                    </a:lnTo>
                    <a:lnTo>
                      <a:pt x="88" y="220"/>
                    </a:lnTo>
                    <a:lnTo>
                      <a:pt x="84" y="216"/>
                    </a:lnTo>
                    <a:lnTo>
                      <a:pt x="82" y="210"/>
                    </a:lnTo>
                    <a:lnTo>
                      <a:pt x="82" y="210"/>
                    </a:lnTo>
                    <a:lnTo>
                      <a:pt x="84" y="204"/>
                    </a:lnTo>
                    <a:lnTo>
                      <a:pt x="88" y="198"/>
                    </a:lnTo>
                    <a:lnTo>
                      <a:pt x="92" y="196"/>
                    </a:lnTo>
                    <a:lnTo>
                      <a:pt x="98" y="194"/>
                    </a:lnTo>
                    <a:lnTo>
                      <a:pt x="98" y="194"/>
                    </a:lnTo>
                    <a:close/>
                    <a:moveTo>
                      <a:pt x="108" y="306"/>
                    </a:moveTo>
                    <a:lnTo>
                      <a:pt x="36" y="306"/>
                    </a:lnTo>
                    <a:lnTo>
                      <a:pt x="36" y="286"/>
                    </a:lnTo>
                    <a:lnTo>
                      <a:pt x="108" y="286"/>
                    </a:lnTo>
                    <a:lnTo>
                      <a:pt x="108" y="286"/>
                    </a:lnTo>
                    <a:lnTo>
                      <a:pt x="124" y="284"/>
                    </a:lnTo>
                    <a:lnTo>
                      <a:pt x="140" y="280"/>
                    </a:lnTo>
                    <a:lnTo>
                      <a:pt x="154" y="272"/>
                    </a:lnTo>
                    <a:lnTo>
                      <a:pt x="166" y="262"/>
                    </a:lnTo>
                    <a:lnTo>
                      <a:pt x="178" y="250"/>
                    </a:lnTo>
                    <a:lnTo>
                      <a:pt x="184" y="234"/>
                    </a:lnTo>
                    <a:lnTo>
                      <a:pt x="190" y="220"/>
                    </a:lnTo>
                    <a:lnTo>
                      <a:pt x="192" y="202"/>
                    </a:lnTo>
                    <a:lnTo>
                      <a:pt x="192" y="158"/>
                    </a:lnTo>
                    <a:lnTo>
                      <a:pt x="212" y="158"/>
                    </a:lnTo>
                    <a:lnTo>
                      <a:pt x="212" y="202"/>
                    </a:lnTo>
                    <a:lnTo>
                      <a:pt x="212" y="202"/>
                    </a:lnTo>
                    <a:lnTo>
                      <a:pt x="210" y="224"/>
                    </a:lnTo>
                    <a:lnTo>
                      <a:pt x="204" y="242"/>
                    </a:lnTo>
                    <a:lnTo>
                      <a:pt x="194" y="260"/>
                    </a:lnTo>
                    <a:lnTo>
                      <a:pt x="180" y="276"/>
                    </a:lnTo>
                    <a:lnTo>
                      <a:pt x="166" y="288"/>
                    </a:lnTo>
                    <a:lnTo>
                      <a:pt x="148" y="298"/>
                    </a:lnTo>
                    <a:lnTo>
                      <a:pt x="128" y="304"/>
                    </a:lnTo>
                    <a:lnTo>
                      <a:pt x="108" y="306"/>
                    </a:lnTo>
                    <a:lnTo>
                      <a:pt x="108" y="306"/>
                    </a:lnTo>
                    <a:close/>
                    <a:moveTo>
                      <a:pt x="192" y="68"/>
                    </a:moveTo>
                    <a:lnTo>
                      <a:pt x="192" y="98"/>
                    </a:lnTo>
                    <a:lnTo>
                      <a:pt x="212" y="98"/>
                    </a:lnTo>
                    <a:lnTo>
                      <a:pt x="212" y="68"/>
                    </a:lnTo>
                    <a:lnTo>
                      <a:pt x="212" y="68"/>
                    </a:lnTo>
                    <a:lnTo>
                      <a:pt x="222" y="64"/>
                    </a:lnTo>
                    <a:lnTo>
                      <a:pt x="230" y="56"/>
                    </a:lnTo>
                    <a:lnTo>
                      <a:pt x="236" y="46"/>
                    </a:lnTo>
                    <a:lnTo>
                      <a:pt x="236" y="34"/>
                    </a:lnTo>
                    <a:lnTo>
                      <a:pt x="236" y="34"/>
                    </a:lnTo>
                    <a:lnTo>
                      <a:pt x="236" y="28"/>
                    </a:lnTo>
                    <a:lnTo>
                      <a:pt x="234" y="22"/>
                    </a:lnTo>
                    <a:lnTo>
                      <a:pt x="230" y="16"/>
                    </a:lnTo>
                    <a:lnTo>
                      <a:pt x="226" y="10"/>
                    </a:lnTo>
                    <a:lnTo>
                      <a:pt x="222" y="6"/>
                    </a:lnTo>
                    <a:lnTo>
                      <a:pt x="216" y="2"/>
                    </a:lnTo>
                    <a:lnTo>
                      <a:pt x="208" y="0"/>
                    </a:lnTo>
                    <a:lnTo>
                      <a:pt x="202" y="0"/>
                    </a:lnTo>
                    <a:lnTo>
                      <a:pt x="202" y="0"/>
                    </a:lnTo>
                    <a:lnTo>
                      <a:pt x="194" y="0"/>
                    </a:lnTo>
                    <a:lnTo>
                      <a:pt x="188" y="2"/>
                    </a:lnTo>
                    <a:lnTo>
                      <a:pt x="182" y="6"/>
                    </a:lnTo>
                    <a:lnTo>
                      <a:pt x="176" y="10"/>
                    </a:lnTo>
                    <a:lnTo>
                      <a:pt x="172" y="16"/>
                    </a:lnTo>
                    <a:lnTo>
                      <a:pt x="168" y="22"/>
                    </a:lnTo>
                    <a:lnTo>
                      <a:pt x="166" y="28"/>
                    </a:lnTo>
                    <a:lnTo>
                      <a:pt x="166" y="34"/>
                    </a:lnTo>
                    <a:lnTo>
                      <a:pt x="166" y="34"/>
                    </a:lnTo>
                    <a:lnTo>
                      <a:pt x="168" y="46"/>
                    </a:lnTo>
                    <a:lnTo>
                      <a:pt x="174" y="56"/>
                    </a:lnTo>
                    <a:lnTo>
                      <a:pt x="182" y="64"/>
                    </a:lnTo>
                    <a:lnTo>
                      <a:pt x="192" y="68"/>
                    </a:lnTo>
                    <a:lnTo>
                      <a:pt x="192" y="68"/>
                    </a:lnTo>
                    <a:close/>
                    <a:moveTo>
                      <a:pt x="202" y="20"/>
                    </a:moveTo>
                    <a:lnTo>
                      <a:pt x="202" y="20"/>
                    </a:lnTo>
                    <a:lnTo>
                      <a:pt x="208" y="20"/>
                    </a:lnTo>
                    <a:lnTo>
                      <a:pt x="212" y="24"/>
                    </a:lnTo>
                    <a:lnTo>
                      <a:pt x="216" y="28"/>
                    </a:lnTo>
                    <a:lnTo>
                      <a:pt x="216" y="34"/>
                    </a:lnTo>
                    <a:lnTo>
                      <a:pt x="216" y="34"/>
                    </a:lnTo>
                    <a:lnTo>
                      <a:pt x="216" y="40"/>
                    </a:lnTo>
                    <a:lnTo>
                      <a:pt x="212" y="46"/>
                    </a:lnTo>
                    <a:lnTo>
                      <a:pt x="208" y="50"/>
                    </a:lnTo>
                    <a:lnTo>
                      <a:pt x="202" y="50"/>
                    </a:lnTo>
                    <a:lnTo>
                      <a:pt x="202" y="50"/>
                    </a:lnTo>
                    <a:lnTo>
                      <a:pt x="196" y="50"/>
                    </a:lnTo>
                    <a:lnTo>
                      <a:pt x="190" y="46"/>
                    </a:lnTo>
                    <a:lnTo>
                      <a:pt x="188" y="40"/>
                    </a:lnTo>
                    <a:lnTo>
                      <a:pt x="186" y="34"/>
                    </a:lnTo>
                    <a:lnTo>
                      <a:pt x="186" y="34"/>
                    </a:lnTo>
                    <a:lnTo>
                      <a:pt x="188" y="28"/>
                    </a:lnTo>
                    <a:lnTo>
                      <a:pt x="190" y="24"/>
                    </a:lnTo>
                    <a:lnTo>
                      <a:pt x="196" y="20"/>
                    </a:lnTo>
                    <a:lnTo>
                      <a:pt x="202" y="20"/>
                    </a:lnTo>
                    <a:lnTo>
                      <a:pt x="202" y="20"/>
                    </a:lnTo>
                    <a:close/>
                    <a:moveTo>
                      <a:pt x="10" y="118"/>
                    </a:moveTo>
                    <a:lnTo>
                      <a:pt x="274" y="118"/>
                    </a:lnTo>
                    <a:lnTo>
                      <a:pt x="274" y="138"/>
                    </a:lnTo>
                    <a:lnTo>
                      <a:pt x="2" y="138"/>
                    </a:lnTo>
                    <a:lnTo>
                      <a:pt x="2" y="138"/>
                    </a:lnTo>
                    <a:lnTo>
                      <a:pt x="10" y="118"/>
                    </a:lnTo>
                    <a:lnTo>
                      <a:pt x="10" y="1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_tradnl" dirty="0">
                  <a:solidFill>
                    <a:srgbClr val="000000"/>
                  </a:solidFill>
                  <a:latin typeface="Univers for KPMG" panose="020B0603020202020204" pitchFamily="34" charset="0"/>
                </a:endParaRPr>
              </a:p>
            </p:txBody>
          </p:sp>
        </p:grpSp>
      </p:grpSp>
      <p:sp>
        <p:nvSpPr>
          <p:cNvPr id="65" name="15 Rectángulo redondeado">
            <a:extLst>
              <a:ext uri="{FF2B5EF4-FFF2-40B4-BE49-F238E27FC236}">
                <a16:creationId xmlns:a16="http://schemas.microsoft.com/office/drawing/2014/main" id="{57B65ECB-5D5B-41B8-8B78-05E05096C0ED}"/>
              </a:ext>
            </a:extLst>
          </p:cNvPr>
          <p:cNvSpPr/>
          <p:nvPr/>
        </p:nvSpPr>
        <p:spPr>
          <a:xfrm>
            <a:off x="10092536" y="1036475"/>
            <a:ext cx="828000" cy="288000"/>
          </a:xfrm>
          <a:prstGeom prst="roundRect">
            <a:avLst/>
          </a:prstGeom>
          <a:solidFill>
            <a:schemeClr val="accent3"/>
          </a:solidFill>
          <a:ln w="9525" cap="flat" cmpd="sng" algn="ctr">
            <a:solidFill>
              <a:srgbClr val="E2E2E2"/>
            </a:solidFill>
            <a:prstDash val="solid"/>
          </a:ln>
          <a:effectLst/>
        </p:spPr>
        <p:txBody>
          <a:bodyPr tIns="90000" bIns="90000" rtlCol="0" anchor="ctr" anchorCtr="0"/>
          <a:lstStyle/>
          <a:p>
            <a:pPr algn="ctr"/>
            <a:r>
              <a:rPr lang="es-ES_tradnl" sz="900" b="1" kern="0" dirty="0">
                <a:solidFill>
                  <a:srgbClr val="FFFFFF"/>
                </a:solidFill>
                <a:latin typeface="Univers for KPMG" panose="020B0603020202020204" pitchFamily="34" charset="0"/>
                <a:cs typeface="Arial" pitchFamily="34" charset="0"/>
              </a:rPr>
              <a:t>Total</a:t>
            </a:r>
          </a:p>
          <a:p>
            <a:pPr algn="ctr"/>
            <a:r>
              <a:rPr lang="es-ES_tradnl" sz="900" b="1" kern="0" dirty="0">
                <a:solidFill>
                  <a:srgbClr val="FFFFFF"/>
                </a:solidFill>
                <a:latin typeface="Univers for KPMG" panose="020B0603020202020204" pitchFamily="34" charset="0"/>
                <a:cs typeface="Arial" pitchFamily="34" charset="0"/>
              </a:rPr>
              <a:t>2,87 </a:t>
            </a:r>
            <a:r>
              <a:rPr lang="es-ES_tradnl" sz="900" b="1" kern="0" dirty="0" err="1">
                <a:solidFill>
                  <a:srgbClr val="FFFFFF"/>
                </a:solidFill>
                <a:latin typeface="Univers for KPMG" panose="020B0603020202020204" pitchFamily="34" charset="0"/>
                <a:cs typeface="Arial" pitchFamily="34" charset="0"/>
              </a:rPr>
              <a:t>FTEs</a:t>
            </a:r>
            <a:endParaRPr lang="es-ES_tradnl" sz="900" b="1" kern="0" dirty="0">
              <a:solidFill>
                <a:srgbClr val="FFFFFF"/>
              </a:solidFill>
              <a:latin typeface="Univers for KPMG" panose="020B0603020202020204" pitchFamily="34" charset="0"/>
              <a:cs typeface="Arial" pitchFamily="34" charset="0"/>
            </a:endParaRPr>
          </a:p>
        </p:txBody>
      </p:sp>
      <p:sp>
        <p:nvSpPr>
          <p:cNvPr id="59" name="15 Rectángulo redondeado"/>
          <p:cNvSpPr/>
          <p:nvPr/>
        </p:nvSpPr>
        <p:spPr>
          <a:xfrm>
            <a:off x="8640214" y="1036475"/>
            <a:ext cx="1476000" cy="288000"/>
          </a:xfrm>
          <a:prstGeom prst="roundRect">
            <a:avLst/>
          </a:prstGeom>
          <a:solidFill>
            <a:schemeClr val="accent4"/>
          </a:solidFill>
          <a:ln w="9525" cap="flat" cmpd="sng" algn="ctr">
            <a:solidFill>
              <a:srgbClr val="E2E2E2"/>
            </a:solidFill>
            <a:prstDash val="solid"/>
          </a:ln>
          <a:effectLst/>
        </p:spPr>
        <p:txBody>
          <a:bodyPr lIns="360000" tIns="90000" rIns="108000" bIns="90000" rtlCol="0" anchor="ctr" anchorCtr="0"/>
          <a:lstStyle/>
          <a:p>
            <a:pPr algn="ctr"/>
            <a:r>
              <a:rPr lang="es-ES_tradnl" sz="900" b="1" kern="0" dirty="0" err="1">
                <a:solidFill>
                  <a:srgbClr val="FFFFFF"/>
                </a:solidFill>
                <a:latin typeface="Univers for KPMG" panose="020B0603020202020204" pitchFamily="34" charset="0"/>
                <a:cs typeface="Arial" pitchFamily="34" charset="0"/>
              </a:rPr>
              <a:t>FTEs</a:t>
            </a:r>
            <a:endParaRPr lang="es-ES_tradnl" sz="900" b="1" kern="0" dirty="0">
              <a:solidFill>
                <a:srgbClr val="FFFFFF"/>
              </a:solidFill>
              <a:latin typeface="Univers for KPMG" panose="020B0603020202020204" pitchFamily="34" charset="0"/>
              <a:cs typeface="Arial" pitchFamily="34" charset="0"/>
            </a:endParaRPr>
          </a:p>
        </p:txBody>
      </p:sp>
      <p:grpSp>
        <p:nvGrpSpPr>
          <p:cNvPr id="7" name="Group 6"/>
          <p:cNvGrpSpPr/>
          <p:nvPr/>
        </p:nvGrpSpPr>
        <p:grpSpPr>
          <a:xfrm>
            <a:off x="8565816" y="902264"/>
            <a:ext cx="432000" cy="432000"/>
            <a:chOff x="8321884" y="855203"/>
            <a:chExt cx="432000" cy="432000"/>
          </a:xfrm>
        </p:grpSpPr>
        <p:sp>
          <p:nvSpPr>
            <p:cNvPr id="99" name="Oval 98"/>
            <p:cNvSpPr/>
            <p:nvPr/>
          </p:nvSpPr>
          <p:spPr>
            <a:xfrm>
              <a:off x="8321884" y="855203"/>
              <a:ext cx="432000" cy="432000"/>
            </a:xfrm>
            <a:prstGeom prst="ellipse">
              <a:avLst/>
            </a:prstGeom>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ES_tradnl" dirty="0">
                <a:solidFill>
                  <a:prstClr val="white"/>
                </a:solidFill>
              </a:endParaRPr>
            </a:p>
          </p:txBody>
        </p:sp>
        <p:sp>
          <p:nvSpPr>
            <p:cNvPr id="105" name="Freeform 4851"/>
            <p:cNvSpPr>
              <a:spLocks noEditPoints="1"/>
            </p:cNvSpPr>
            <p:nvPr/>
          </p:nvSpPr>
          <p:spPr bwMode="auto">
            <a:xfrm>
              <a:off x="8403425" y="970313"/>
              <a:ext cx="258724" cy="218603"/>
            </a:xfrm>
            <a:custGeom>
              <a:avLst/>
              <a:gdLst>
                <a:gd name="T0" fmla="*/ 248 w 360"/>
                <a:gd name="T1" fmla="*/ 8 h 380"/>
                <a:gd name="T2" fmla="*/ 274 w 360"/>
                <a:gd name="T3" fmla="*/ 0 h 380"/>
                <a:gd name="T4" fmla="*/ 298 w 360"/>
                <a:gd name="T5" fmla="*/ 28 h 380"/>
                <a:gd name="T6" fmla="*/ 280 w 360"/>
                <a:gd name="T7" fmla="*/ 56 h 380"/>
                <a:gd name="T8" fmla="*/ 258 w 360"/>
                <a:gd name="T9" fmla="*/ 56 h 380"/>
                <a:gd name="T10" fmla="*/ 240 w 360"/>
                <a:gd name="T11" fmla="*/ 28 h 380"/>
                <a:gd name="T12" fmla="*/ 344 w 360"/>
                <a:gd name="T13" fmla="*/ 88 h 380"/>
                <a:gd name="T14" fmla="*/ 288 w 360"/>
                <a:gd name="T15" fmla="*/ 68 h 380"/>
                <a:gd name="T16" fmla="*/ 214 w 360"/>
                <a:gd name="T17" fmla="*/ 70 h 380"/>
                <a:gd name="T18" fmla="*/ 194 w 360"/>
                <a:gd name="T19" fmla="*/ 90 h 380"/>
                <a:gd name="T20" fmla="*/ 224 w 360"/>
                <a:gd name="T21" fmla="*/ 114 h 380"/>
                <a:gd name="T22" fmla="*/ 248 w 360"/>
                <a:gd name="T23" fmla="*/ 166 h 380"/>
                <a:gd name="T24" fmla="*/ 234 w 360"/>
                <a:gd name="T25" fmla="*/ 208 h 380"/>
                <a:gd name="T26" fmla="*/ 278 w 360"/>
                <a:gd name="T27" fmla="*/ 214 h 380"/>
                <a:gd name="T28" fmla="*/ 310 w 360"/>
                <a:gd name="T29" fmla="*/ 244 h 380"/>
                <a:gd name="T30" fmla="*/ 332 w 360"/>
                <a:gd name="T31" fmla="*/ 200 h 380"/>
                <a:gd name="T32" fmla="*/ 348 w 360"/>
                <a:gd name="T33" fmla="*/ 208 h 380"/>
                <a:gd name="T34" fmla="*/ 360 w 360"/>
                <a:gd name="T35" fmla="*/ 190 h 380"/>
                <a:gd name="T36" fmla="*/ 102 w 360"/>
                <a:gd name="T37" fmla="*/ 56 h 380"/>
                <a:gd name="T38" fmla="*/ 120 w 360"/>
                <a:gd name="T39" fmla="*/ 28 h 380"/>
                <a:gd name="T40" fmla="*/ 98 w 360"/>
                <a:gd name="T41" fmla="*/ 0 h 380"/>
                <a:gd name="T42" fmla="*/ 70 w 360"/>
                <a:gd name="T43" fmla="*/ 8 h 380"/>
                <a:gd name="T44" fmla="*/ 62 w 360"/>
                <a:gd name="T45" fmla="*/ 34 h 380"/>
                <a:gd name="T46" fmla="*/ 92 w 360"/>
                <a:gd name="T47" fmla="*/ 58 h 380"/>
                <a:gd name="T48" fmla="*/ 50 w 360"/>
                <a:gd name="T49" fmla="*/ 244 h 380"/>
                <a:gd name="T50" fmla="*/ 74 w 360"/>
                <a:gd name="T51" fmla="*/ 218 h 380"/>
                <a:gd name="T52" fmla="*/ 126 w 360"/>
                <a:gd name="T53" fmla="*/ 208 h 380"/>
                <a:gd name="T54" fmla="*/ 112 w 360"/>
                <a:gd name="T55" fmla="*/ 166 h 380"/>
                <a:gd name="T56" fmla="*/ 128 w 360"/>
                <a:gd name="T57" fmla="*/ 122 h 380"/>
                <a:gd name="T58" fmla="*/ 166 w 360"/>
                <a:gd name="T59" fmla="*/ 90 h 380"/>
                <a:gd name="T60" fmla="*/ 154 w 360"/>
                <a:gd name="T61" fmla="*/ 74 h 380"/>
                <a:gd name="T62" fmla="*/ 72 w 360"/>
                <a:gd name="T63" fmla="*/ 68 h 380"/>
                <a:gd name="T64" fmla="*/ 20 w 360"/>
                <a:gd name="T65" fmla="*/ 80 h 380"/>
                <a:gd name="T66" fmla="*/ 0 w 360"/>
                <a:gd name="T67" fmla="*/ 190 h 380"/>
                <a:gd name="T68" fmla="*/ 12 w 360"/>
                <a:gd name="T69" fmla="*/ 208 h 380"/>
                <a:gd name="T70" fmla="*/ 28 w 360"/>
                <a:gd name="T71" fmla="*/ 200 h 380"/>
                <a:gd name="T72" fmla="*/ 170 w 360"/>
                <a:gd name="T73" fmla="*/ 118 h 380"/>
                <a:gd name="T74" fmla="*/ 136 w 360"/>
                <a:gd name="T75" fmla="*/ 146 h 380"/>
                <a:gd name="T76" fmla="*/ 136 w 360"/>
                <a:gd name="T77" fmla="*/ 184 h 380"/>
                <a:gd name="T78" fmla="*/ 170 w 360"/>
                <a:gd name="T79" fmla="*/ 214 h 380"/>
                <a:gd name="T80" fmla="*/ 208 w 360"/>
                <a:gd name="T81" fmla="*/ 206 h 380"/>
                <a:gd name="T82" fmla="*/ 228 w 360"/>
                <a:gd name="T83" fmla="*/ 166 h 380"/>
                <a:gd name="T84" fmla="*/ 214 w 360"/>
                <a:gd name="T85" fmla="*/ 132 h 380"/>
                <a:gd name="T86" fmla="*/ 296 w 360"/>
                <a:gd name="T87" fmla="*/ 260 h 380"/>
                <a:gd name="T88" fmla="*/ 288 w 360"/>
                <a:gd name="T89" fmla="*/ 246 h 380"/>
                <a:gd name="T90" fmla="*/ 180 w 360"/>
                <a:gd name="T91" fmla="*/ 278 h 380"/>
                <a:gd name="T92" fmla="*/ 82 w 360"/>
                <a:gd name="T93" fmla="*/ 236 h 380"/>
                <a:gd name="T94" fmla="*/ 64 w 360"/>
                <a:gd name="T95" fmla="*/ 260 h 380"/>
                <a:gd name="T96" fmla="*/ 106 w 360"/>
                <a:gd name="T97" fmla="*/ 304 h 380"/>
                <a:gd name="T98" fmla="*/ 146 w 360"/>
                <a:gd name="T99" fmla="*/ 378 h 380"/>
                <a:gd name="T100" fmla="*/ 214 w 360"/>
                <a:gd name="T101" fmla="*/ 378 h 380"/>
                <a:gd name="T102" fmla="*/ 264 w 360"/>
                <a:gd name="T103" fmla="*/ 36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0" h="380">
                  <a:moveTo>
                    <a:pt x="240" y="28"/>
                  </a:moveTo>
                  <a:lnTo>
                    <a:pt x="240" y="28"/>
                  </a:lnTo>
                  <a:lnTo>
                    <a:pt x="240" y="22"/>
                  </a:lnTo>
                  <a:lnTo>
                    <a:pt x="242" y="18"/>
                  </a:lnTo>
                  <a:lnTo>
                    <a:pt x="248" y="8"/>
                  </a:lnTo>
                  <a:lnTo>
                    <a:pt x="258" y="2"/>
                  </a:lnTo>
                  <a:lnTo>
                    <a:pt x="262" y="0"/>
                  </a:lnTo>
                  <a:lnTo>
                    <a:pt x="268" y="0"/>
                  </a:lnTo>
                  <a:lnTo>
                    <a:pt x="268" y="0"/>
                  </a:lnTo>
                  <a:lnTo>
                    <a:pt x="274" y="0"/>
                  </a:lnTo>
                  <a:lnTo>
                    <a:pt x="280" y="2"/>
                  </a:lnTo>
                  <a:lnTo>
                    <a:pt x="290" y="8"/>
                  </a:lnTo>
                  <a:lnTo>
                    <a:pt x="296" y="18"/>
                  </a:lnTo>
                  <a:lnTo>
                    <a:pt x="298" y="22"/>
                  </a:lnTo>
                  <a:lnTo>
                    <a:pt x="298" y="28"/>
                  </a:lnTo>
                  <a:lnTo>
                    <a:pt x="298" y="28"/>
                  </a:lnTo>
                  <a:lnTo>
                    <a:pt x="298" y="34"/>
                  </a:lnTo>
                  <a:lnTo>
                    <a:pt x="296" y="40"/>
                  </a:lnTo>
                  <a:lnTo>
                    <a:pt x="290" y="50"/>
                  </a:lnTo>
                  <a:lnTo>
                    <a:pt x="280" y="56"/>
                  </a:lnTo>
                  <a:lnTo>
                    <a:pt x="274" y="58"/>
                  </a:lnTo>
                  <a:lnTo>
                    <a:pt x="268" y="58"/>
                  </a:lnTo>
                  <a:lnTo>
                    <a:pt x="268" y="58"/>
                  </a:lnTo>
                  <a:lnTo>
                    <a:pt x="262" y="58"/>
                  </a:lnTo>
                  <a:lnTo>
                    <a:pt x="258" y="56"/>
                  </a:lnTo>
                  <a:lnTo>
                    <a:pt x="248" y="50"/>
                  </a:lnTo>
                  <a:lnTo>
                    <a:pt x="242" y="40"/>
                  </a:lnTo>
                  <a:lnTo>
                    <a:pt x="240" y="34"/>
                  </a:lnTo>
                  <a:lnTo>
                    <a:pt x="240" y="28"/>
                  </a:lnTo>
                  <a:lnTo>
                    <a:pt x="240" y="28"/>
                  </a:lnTo>
                  <a:close/>
                  <a:moveTo>
                    <a:pt x="360" y="190"/>
                  </a:moveTo>
                  <a:lnTo>
                    <a:pt x="344" y="90"/>
                  </a:lnTo>
                  <a:lnTo>
                    <a:pt x="344" y="90"/>
                  </a:lnTo>
                  <a:lnTo>
                    <a:pt x="344" y="88"/>
                  </a:lnTo>
                  <a:lnTo>
                    <a:pt x="344" y="88"/>
                  </a:lnTo>
                  <a:lnTo>
                    <a:pt x="340" y="80"/>
                  </a:lnTo>
                  <a:lnTo>
                    <a:pt x="332" y="74"/>
                  </a:lnTo>
                  <a:lnTo>
                    <a:pt x="324" y="70"/>
                  </a:lnTo>
                  <a:lnTo>
                    <a:pt x="314" y="68"/>
                  </a:lnTo>
                  <a:lnTo>
                    <a:pt x="288" y="68"/>
                  </a:lnTo>
                  <a:lnTo>
                    <a:pt x="270" y="102"/>
                  </a:lnTo>
                  <a:lnTo>
                    <a:pt x="250" y="68"/>
                  </a:lnTo>
                  <a:lnTo>
                    <a:pt x="222" y="68"/>
                  </a:lnTo>
                  <a:lnTo>
                    <a:pt x="222" y="68"/>
                  </a:lnTo>
                  <a:lnTo>
                    <a:pt x="214" y="70"/>
                  </a:lnTo>
                  <a:lnTo>
                    <a:pt x="206" y="74"/>
                  </a:lnTo>
                  <a:lnTo>
                    <a:pt x="198" y="80"/>
                  </a:lnTo>
                  <a:lnTo>
                    <a:pt x="194" y="88"/>
                  </a:lnTo>
                  <a:lnTo>
                    <a:pt x="194" y="88"/>
                  </a:lnTo>
                  <a:lnTo>
                    <a:pt x="194" y="90"/>
                  </a:lnTo>
                  <a:lnTo>
                    <a:pt x="192" y="98"/>
                  </a:lnTo>
                  <a:lnTo>
                    <a:pt x="192" y="98"/>
                  </a:lnTo>
                  <a:lnTo>
                    <a:pt x="204" y="102"/>
                  </a:lnTo>
                  <a:lnTo>
                    <a:pt x="214" y="106"/>
                  </a:lnTo>
                  <a:lnTo>
                    <a:pt x="224" y="114"/>
                  </a:lnTo>
                  <a:lnTo>
                    <a:pt x="232" y="122"/>
                  </a:lnTo>
                  <a:lnTo>
                    <a:pt x="240" y="132"/>
                  </a:lnTo>
                  <a:lnTo>
                    <a:pt x="244" y="142"/>
                  </a:lnTo>
                  <a:lnTo>
                    <a:pt x="248" y="154"/>
                  </a:lnTo>
                  <a:lnTo>
                    <a:pt x="248" y="166"/>
                  </a:lnTo>
                  <a:lnTo>
                    <a:pt x="248" y="166"/>
                  </a:lnTo>
                  <a:lnTo>
                    <a:pt x="248" y="178"/>
                  </a:lnTo>
                  <a:lnTo>
                    <a:pt x="246" y="188"/>
                  </a:lnTo>
                  <a:lnTo>
                    <a:pt x="240" y="198"/>
                  </a:lnTo>
                  <a:lnTo>
                    <a:pt x="234" y="208"/>
                  </a:lnTo>
                  <a:lnTo>
                    <a:pt x="250" y="208"/>
                  </a:lnTo>
                  <a:lnTo>
                    <a:pt x="250" y="208"/>
                  </a:lnTo>
                  <a:lnTo>
                    <a:pt x="260" y="208"/>
                  </a:lnTo>
                  <a:lnTo>
                    <a:pt x="270" y="210"/>
                  </a:lnTo>
                  <a:lnTo>
                    <a:pt x="278" y="214"/>
                  </a:lnTo>
                  <a:lnTo>
                    <a:pt x="286" y="218"/>
                  </a:lnTo>
                  <a:lnTo>
                    <a:pt x="294" y="222"/>
                  </a:lnTo>
                  <a:lnTo>
                    <a:pt x="300" y="228"/>
                  </a:lnTo>
                  <a:lnTo>
                    <a:pt x="306" y="236"/>
                  </a:lnTo>
                  <a:lnTo>
                    <a:pt x="310" y="244"/>
                  </a:lnTo>
                  <a:lnTo>
                    <a:pt x="308" y="118"/>
                  </a:lnTo>
                  <a:lnTo>
                    <a:pt x="318" y="118"/>
                  </a:lnTo>
                  <a:lnTo>
                    <a:pt x="330" y="196"/>
                  </a:lnTo>
                  <a:lnTo>
                    <a:pt x="330" y="196"/>
                  </a:lnTo>
                  <a:lnTo>
                    <a:pt x="332" y="200"/>
                  </a:lnTo>
                  <a:lnTo>
                    <a:pt x="336" y="204"/>
                  </a:lnTo>
                  <a:lnTo>
                    <a:pt x="340" y="208"/>
                  </a:lnTo>
                  <a:lnTo>
                    <a:pt x="346" y="208"/>
                  </a:lnTo>
                  <a:lnTo>
                    <a:pt x="346" y="208"/>
                  </a:lnTo>
                  <a:lnTo>
                    <a:pt x="348" y="208"/>
                  </a:lnTo>
                  <a:lnTo>
                    <a:pt x="348" y="208"/>
                  </a:lnTo>
                  <a:lnTo>
                    <a:pt x="354" y="206"/>
                  </a:lnTo>
                  <a:lnTo>
                    <a:pt x="358" y="202"/>
                  </a:lnTo>
                  <a:lnTo>
                    <a:pt x="360" y="196"/>
                  </a:lnTo>
                  <a:lnTo>
                    <a:pt x="360" y="190"/>
                  </a:lnTo>
                  <a:lnTo>
                    <a:pt x="360" y="190"/>
                  </a:lnTo>
                  <a:close/>
                  <a:moveTo>
                    <a:pt x="92" y="58"/>
                  </a:moveTo>
                  <a:lnTo>
                    <a:pt x="92" y="58"/>
                  </a:lnTo>
                  <a:lnTo>
                    <a:pt x="98" y="58"/>
                  </a:lnTo>
                  <a:lnTo>
                    <a:pt x="102" y="56"/>
                  </a:lnTo>
                  <a:lnTo>
                    <a:pt x="112" y="50"/>
                  </a:lnTo>
                  <a:lnTo>
                    <a:pt x="118" y="40"/>
                  </a:lnTo>
                  <a:lnTo>
                    <a:pt x="120" y="34"/>
                  </a:lnTo>
                  <a:lnTo>
                    <a:pt x="120" y="28"/>
                  </a:lnTo>
                  <a:lnTo>
                    <a:pt x="120" y="28"/>
                  </a:lnTo>
                  <a:lnTo>
                    <a:pt x="120" y="22"/>
                  </a:lnTo>
                  <a:lnTo>
                    <a:pt x="118" y="18"/>
                  </a:lnTo>
                  <a:lnTo>
                    <a:pt x="112" y="8"/>
                  </a:lnTo>
                  <a:lnTo>
                    <a:pt x="102" y="2"/>
                  </a:lnTo>
                  <a:lnTo>
                    <a:pt x="98" y="0"/>
                  </a:lnTo>
                  <a:lnTo>
                    <a:pt x="92" y="0"/>
                  </a:lnTo>
                  <a:lnTo>
                    <a:pt x="92" y="0"/>
                  </a:lnTo>
                  <a:lnTo>
                    <a:pt x="86" y="0"/>
                  </a:lnTo>
                  <a:lnTo>
                    <a:pt x="80" y="2"/>
                  </a:lnTo>
                  <a:lnTo>
                    <a:pt x="70" y="8"/>
                  </a:lnTo>
                  <a:lnTo>
                    <a:pt x="64" y="18"/>
                  </a:lnTo>
                  <a:lnTo>
                    <a:pt x="62" y="22"/>
                  </a:lnTo>
                  <a:lnTo>
                    <a:pt x="62" y="28"/>
                  </a:lnTo>
                  <a:lnTo>
                    <a:pt x="62" y="28"/>
                  </a:lnTo>
                  <a:lnTo>
                    <a:pt x="62" y="34"/>
                  </a:lnTo>
                  <a:lnTo>
                    <a:pt x="64" y="40"/>
                  </a:lnTo>
                  <a:lnTo>
                    <a:pt x="70" y="50"/>
                  </a:lnTo>
                  <a:lnTo>
                    <a:pt x="80" y="56"/>
                  </a:lnTo>
                  <a:lnTo>
                    <a:pt x="86" y="58"/>
                  </a:lnTo>
                  <a:lnTo>
                    <a:pt x="92" y="58"/>
                  </a:lnTo>
                  <a:lnTo>
                    <a:pt x="92" y="58"/>
                  </a:lnTo>
                  <a:close/>
                  <a:moveTo>
                    <a:pt x="30" y="196"/>
                  </a:moveTo>
                  <a:lnTo>
                    <a:pt x="42" y="118"/>
                  </a:lnTo>
                  <a:lnTo>
                    <a:pt x="52" y="118"/>
                  </a:lnTo>
                  <a:lnTo>
                    <a:pt x="50" y="244"/>
                  </a:lnTo>
                  <a:lnTo>
                    <a:pt x="50" y="244"/>
                  </a:lnTo>
                  <a:lnTo>
                    <a:pt x="54" y="236"/>
                  </a:lnTo>
                  <a:lnTo>
                    <a:pt x="60" y="228"/>
                  </a:lnTo>
                  <a:lnTo>
                    <a:pt x="66" y="222"/>
                  </a:lnTo>
                  <a:lnTo>
                    <a:pt x="74" y="218"/>
                  </a:lnTo>
                  <a:lnTo>
                    <a:pt x="82" y="214"/>
                  </a:lnTo>
                  <a:lnTo>
                    <a:pt x="90" y="210"/>
                  </a:lnTo>
                  <a:lnTo>
                    <a:pt x="100" y="208"/>
                  </a:lnTo>
                  <a:lnTo>
                    <a:pt x="110" y="208"/>
                  </a:lnTo>
                  <a:lnTo>
                    <a:pt x="126" y="208"/>
                  </a:lnTo>
                  <a:lnTo>
                    <a:pt x="126" y="208"/>
                  </a:lnTo>
                  <a:lnTo>
                    <a:pt x="120" y="198"/>
                  </a:lnTo>
                  <a:lnTo>
                    <a:pt x="114" y="188"/>
                  </a:lnTo>
                  <a:lnTo>
                    <a:pt x="112" y="178"/>
                  </a:lnTo>
                  <a:lnTo>
                    <a:pt x="112" y="166"/>
                  </a:lnTo>
                  <a:lnTo>
                    <a:pt x="112" y="166"/>
                  </a:lnTo>
                  <a:lnTo>
                    <a:pt x="112" y="154"/>
                  </a:lnTo>
                  <a:lnTo>
                    <a:pt x="116" y="142"/>
                  </a:lnTo>
                  <a:lnTo>
                    <a:pt x="120" y="132"/>
                  </a:lnTo>
                  <a:lnTo>
                    <a:pt x="128" y="122"/>
                  </a:lnTo>
                  <a:lnTo>
                    <a:pt x="136" y="114"/>
                  </a:lnTo>
                  <a:lnTo>
                    <a:pt x="146" y="106"/>
                  </a:lnTo>
                  <a:lnTo>
                    <a:pt x="156" y="102"/>
                  </a:lnTo>
                  <a:lnTo>
                    <a:pt x="168" y="98"/>
                  </a:lnTo>
                  <a:lnTo>
                    <a:pt x="166" y="90"/>
                  </a:lnTo>
                  <a:lnTo>
                    <a:pt x="166" y="90"/>
                  </a:lnTo>
                  <a:lnTo>
                    <a:pt x="166" y="88"/>
                  </a:lnTo>
                  <a:lnTo>
                    <a:pt x="166" y="88"/>
                  </a:lnTo>
                  <a:lnTo>
                    <a:pt x="162" y="80"/>
                  </a:lnTo>
                  <a:lnTo>
                    <a:pt x="154" y="74"/>
                  </a:lnTo>
                  <a:lnTo>
                    <a:pt x="146" y="70"/>
                  </a:lnTo>
                  <a:lnTo>
                    <a:pt x="138" y="68"/>
                  </a:lnTo>
                  <a:lnTo>
                    <a:pt x="110" y="68"/>
                  </a:lnTo>
                  <a:lnTo>
                    <a:pt x="90" y="102"/>
                  </a:lnTo>
                  <a:lnTo>
                    <a:pt x="72" y="68"/>
                  </a:lnTo>
                  <a:lnTo>
                    <a:pt x="46" y="68"/>
                  </a:lnTo>
                  <a:lnTo>
                    <a:pt x="46" y="68"/>
                  </a:lnTo>
                  <a:lnTo>
                    <a:pt x="36" y="70"/>
                  </a:lnTo>
                  <a:lnTo>
                    <a:pt x="28" y="74"/>
                  </a:lnTo>
                  <a:lnTo>
                    <a:pt x="20" y="80"/>
                  </a:lnTo>
                  <a:lnTo>
                    <a:pt x="16" y="88"/>
                  </a:lnTo>
                  <a:lnTo>
                    <a:pt x="16" y="88"/>
                  </a:lnTo>
                  <a:lnTo>
                    <a:pt x="16" y="90"/>
                  </a:lnTo>
                  <a:lnTo>
                    <a:pt x="0" y="190"/>
                  </a:lnTo>
                  <a:lnTo>
                    <a:pt x="0" y="190"/>
                  </a:lnTo>
                  <a:lnTo>
                    <a:pt x="0" y="196"/>
                  </a:lnTo>
                  <a:lnTo>
                    <a:pt x="2" y="202"/>
                  </a:lnTo>
                  <a:lnTo>
                    <a:pt x="6" y="206"/>
                  </a:lnTo>
                  <a:lnTo>
                    <a:pt x="12" y="208"/>
                  </a:lnTo>
                  <a:lnTo>
                    <a:pt x="12" y="208"/>
                  </a:lnTo>
                  <a:lnTo>
                    <a:pt x="14" y="208"/>
                  </a:lnTo>
                  <a:lnTo>
                    <a:pt x="14" y="208"/>
                  </a:lnTo>
                  <a:lnTo>
                    <a:pt x="20" y="208"/>
                  </a:lnTo>
                  <a:lnTo>
                    <a:pt x="24" y="204"/>
                  </a:lnTo>
                  <a:lnTo>
                    <a:pt x="28" y="200"/>
                  </a:lnTo>
                  <a:lnTo>
                    <a:pt x="30" y="196"/>
                  </a:lnTo>
                  <a:lnTo>
                    <a:pt x="30" y="196"/>
                  </a:lnTo>
                  <a:close/>
                  <a:moveTo>
                    <a:pt x="180" y="118"/>
                  </a:moveTo>
                  <a:lnTo>
                    <a:pt x="180" y="118"/>
                  </a:lnTo>
                  <a:lnTo>
                    <a:pt x="170" y="118"/>
                  </a:lnTo>
                  <a:lnTo>
                    <a:pt x="162" y="120"/>
                  </a:lnTo>
                  <a:lnTo>
                    <a:pt x="152" y="126"/>
                  </a:lnTo>
                  <a:lnTo>
                    <a:pt x="146" y="132"/>
                  </a:lnTo>
                  <a:lnTo>
                    <a:pt x="140" y="138"/>
                  </a:lnTo>
                  <a:lnTo>
                    <a:pt x="136" y="146"/>
                  </a:lnTo>
                  <a:lnTo>
                    <a:pt x="132" y="156"/>
                  </a:lnTo>
                  <a:lnTo>
                    <a:pt x="132" y="166"/>
                  </a:lnTo>
                  <a:lnTo>
                    <a:pt x="132" y="166"/>
                  </a:lnTo>
                  <a:lnTo>
                    <a:pt x="132" y="176"/>
                  </a:lnTo>
                  <a:lnTo>
                    <a:pt x="136" y="184"/>
                  </a:lnTo>
                  <a:lnTo>
                    <a:pt x="140" y="194"/>
                  </a:lnTo>
                  <a:lnTo>
                    <a:pt x="146" y="200"/>
                  </a:lnTo>
                  <a:lnTo>
                    <a:pt x="152" y="206"/>
                  </a:lnTo>
                  <a:lnTo>
                    <a:pt x="162" y="210"/>
                  </a:lnTo>
                  <a:lnTo>
                    <a:pt x="170" y="214"/>
                  </a:lnTo>
                  <a:lnTo>
                    <a:pt x="180" y="214"/>
                  </a:lnTo>
                  <a:lnTo>
                    <a:pt x="180" y="214"/>
                  </a:lnTo>
                  <a:lnTo>
                    <a:pt x="190" y="214"/>
                  </a:lnTo>
                  <a:lnTo>
                    <a:pt x="200" y="210"/>
                  </a:lnTo>
                  <a:lnTo>
                    <a:pt x="208" y="206"/>
                  </a:lnTo>
                  <a:lnTo>
                    <a:pt x="214" y="200"/>
                  </a:lnTo>
                  <a:lnTo>
                    <a:pt x="220" y="194"/>
                  </a:lnTo>
                  <a:lnTo>
                    <a:pt x="224" y="184"/>
                  </a:lnTo>
                  <a:lnTo>
                    <a:pt x="228" y="176"/>
                  </a:lnTo>
                  <a:lnTo>
                    <a:pt x="228" y="166"/>
                  </a:lnTo>
                  <a:lnTo>
                    <a:pt x="228" y="166"/>
                  </a:lnTo>
                  <a:lnTo>
                    <a:pt x="228" y="156"/>
                  </a:lnTo>
                  <a:lnTo>
                    <a:pt x="224" y="146"/>
                  </a:lnTo>
                  <a:lnTo>
                    <a:pt x="220" y="138"/>
                  </a:lnTo>
                  <a:lnTo>
                    <a:pt x="214" y="132"/>
                  </a:lnTo>
                  <a:lnTo>
                    <a:pt x="208" y="126"/>
                  </a:lnTo>
                  <a:lnTo>
                    <a:pt x="200" y="120"/>
                  </a:lnTo>
                  <a:lnTo>
                    <a:pt x="190" y="118"/>
                  </a:lnTo>
                  <a:lnTo>
                    <a:pt x="180" y="118"/>
                  </a:lnTo>
                  <a:close/>
                  <a:moveTo>
                    <a:pt x="296" y="260"/>
                  </a:moveTo>
                  <a:lnTo>
                    <a:pt x="296" y="260"/>
                  </a:lnTo>
                  <a:lnTo>
                    <a:pt x="294" y="258"/>
                  </a:lnTo>
                  <a:lnTo>
                    <a:pt x="294" y="258"/>
                  </a:lnTo>
                  <a:lnTo>
                    <a:pt x="292" y="252"/>
                  </a:lnTo>
                  <a:lnTo>
                    <a:pt x="288" y="246"/>
                  </a:lnTo>
                  <a:lnTo>
                    <a:pt x="278" y="236"/>
                  </a:lnTo>
                  <a:lnTo>
                    <a:pt x="266" y="230"/>
                  </a:lnTo>
                  <a:lnTo>
                    <a:pt x="250" y="228"/>
                  </a:lnTo>
                  <a:lnTo>
                    <a:pt x="210" y="228"/>
                  </a:lnTo>
                  <a:lnTo>
                    <a:pt x="180" y="278"/>
                  </a:lnTo>
                  <a:lnTo>
                    <a:pt x="150" y="228"/>
                  </a:lnTo>
                  <a:lnTo>
                    <a:pt x="110" y="228"/>
                  </a:lnTo>
                  <a:lnTo>
                    <a:pt x="110" y="228"/>
                  </a:lnTo>
                  <a:lnTo>
                    <a:pt x="94" y="230"/>
                  </a:lnTo>
                  <a:lnTo>
                    <a:pt x="82" y="236"/>
                  </a:lnTo>
                  <a:lnTo>
                    <a:pt x="72" y="246"/>
                  </a:lnTo>
                  <a:lnTo>
                    <a:pt x="68" y="252"/>
                  </a:lnTo>
                  <a:lnTo>
                    <a:pt x="66" y="258"/>
                  </a:lnTo>
                  <a:lnTo>
                    <a:pt x="66" y="258"/>
                  </a:lnTo>
                  <a:lnTo>
                    <a:pt x="64" y="260"/>
                  </a:lnTo>
                  <a:lnTo>
                    <a:pt x="52" y="336"/>
                  </a:lnTo>
                  <a:lnTo>
                    <a:pt x="52" y="336"/>
                  </a:lnTo>
                  <a:lnTo>
                    <a:pt x="72" y="352"/>
                  </a:lnTo>
                  <a:lnTo>
                    <a:pt x="96" y="362"/>
                  </a:lnTo>
                  <a:lnTo>
                    <a:pt x="106" y="304"/>
                  </a:lnTo>
                  <a:lnTo>
                    <a:pt x="118" y="304"/>
                  </a:lnTo>
                  <a:lnTo>
                    <a:pt x="114" y="370"/>
                  </a:lnTo>
                  <a:lnTo>
                    <a:pt x="114" y="370"/>
                  </a:lnTo>
                  <a:lnTo>
                    <a:pt x="130" y="374"/>
                  </a:lnTo>
                  <a:lnTo>
                    <a:pt x="146" y="378"/>
                  </a:lnTo>
                  <a:lnTo>
                    <a:pt x="162" y="380"/>
                  </a:lnTo>
                  <a:lnTo>
                    <a:pt x="180" y="380"/>
                  </a:lnTo>
                  <a:lnTo>
                    <a:pt x="180" y="380"/>
                  </a:lnTo>
                  <a:lnTo>
                    <a:pt x="196" y="380"/>
                  </a:lnTo>
                  <a:lnTo>
                    <a:pt x="214" y="378"/>
                  </a:lnTo>
                  <a:lnTo>
                    <a:pt x="230" y="374"/>
                  </a:lnTo>
                  <a:lnTo>
                    <a:pt x="246" y="370"/>
                  </a:lnTo>
                  <a:lnTo>
                    <a:pt x="242" y="304"/>
                  </a:lnTo>
                  <a:lnTo>
                    <a:pt x="254" y="304"/>
                  </a:lnTo>
                  <a:lnTo>
                    <a:pt x="264" y="362"/>
                  </a:lnTo>
                  <a:lnTo>
                    <a:pt x="264" y="362"/>
                  </a:lnTo>
                  <a:lnTo>
                    <a:pt x="288" y="350"/>
                  </a:lnTo>
                  <a:lnTo>
                    <a:pt x="308" y="336"/>
                  </a:lnTo>
                  <a:lnTo>
                    <a:pt x="296" y="26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_tradnl" dirty="0">
                <a:solidFill>
                  <a:srgbClr val="000000"/>
                </a:solidFill>
              </a:endParaRPr>
            </a:p>
          </p:txBody>
        </p:sp>
        <p:sp>
          <p:nvSpPr>
            <p:cNvPr id="61" name="Oval 60"/>
            <p:cNvSpPr/>
            <p:nvPr/>
          </p:nvSpPr>
          <p:spPr>
            <a:xfrm>
              <a:off x="8321884" y="855203"/>
              <a:ext cx="432000" cy="432000"/>
            </a:xfrm>
            <a:prstGeom prst="ellipse">
              <a:avLst/>
            </a:prstGeom>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ES_tradnl" dirty="0">
                <a:solidFill>
                  <a:prstClr val="white"/>
                </a:solidFill>
              </a:endParaRPr>
            </a:p>
          </p:txBody>
        </p:sp>
        <p:sp>
          <p:nvSpPr>
            <p:cNvPr id="63" name="Freeform 4851"/>
            <p:cNvSpPr>
              <a:spLocks noEditPoints="1"/>
            </p:cNvSpPr>
            <p:nvPr/>
          </p:nvSpPr>
          <p:spPr bwMode="auto">
            <a:xfrm>
              <a:off x="8403425" y="970313"/>
              <a:ext cx="258724" cy="218603"/>
            </a:xfrm>
            <a:custGeom>
              <a:avLst/>
              <a:gdLst>
                <a:gd name="T0" fmla="*/ 248 w 360"/>
                <a:gd name="T1" fmla="*/ 8 h 380"/>
                <a:gd name="T2" fmla="*/ 274 w 360"/>
                <a:gd name="T3" fmla="*/ 0 h 380"/>
                <a:gd name="T4" fmla="*/ 298 w 360"/>
                <a:gd name="T5" fmla="*/ 28 h 380"/>
                <a:gd name="T6" fmla="*/ 280 w 360"/>
                <a:gd name="T7" fmla="*/ 56 h 380"/>
                <a:gd name="T8" fmla="*/ 258 w 360"/>
                <a:gd name="T9" fmla="*/ 56 h 380"/>
                <a:gd name="T10" fmla="*/ 240 w 360"/>
                <a:gd name="T11" fmla="*/ 28 h 380"/>
                <a:gd name="T12" fmla="*/ 344 w 360"/>
                <a:gd name="T13" fmla="*/ 88 h 380"/>
                <a:gd name="T14" fmla="*/ 288 w 360"/>
                <a:gd name="T15" fmla="*/ 68 h 380"/>
                <a:gd name="T16" fmla="*/ 214 w 360"/>
                <a:gd name="T17" fmla="*/ 70 h 380"/>
                <a:gd name="T18" fmla="*/ 194 w 360"/>
                <a:gd name="T19" fmla="*/ 90 h 380"/>
                <a:gd name="T20" fmla="*/ 224 w 360"/>
                <a:gd name="T21" fmla="*/ 114 h 380"/>
                <a:gd name="T22" fmla="*/ 248 w 360"/>
                <a:gd name="T23" fmla="*/ 166 h 380"/>
                <a:gd name="T24" fmla="*/ 234 w 360"/>
                <a:gd name="T25" fmla="*/ 208 h 380"/>
                <a:gd name="T26" fmla="*/ 278 w 360"/>
                <a:gd name="T27" fmla="*/ 214 h 380"/>
                <a:gd name="T28" fmla="*/ 310 w 360"/>
                <a:gd name="T29" fmla="*/ 244 h 380"/>
                <a:gd name="T30" fmla="*/ 332 w 360"/>
                <a:gd name="T31" fmla="*/ 200 h 380"/>
                <a:gd name="T32" fmla="*/ 348 w 360"/>
                <a:gd name="T33" fmla="*/ 208 h 380"/>
                <a:gd name="T34" fmla="*/ 360 w 360"/>
                <a:gd name="T35" fmla="*/ 190 h 380"/>
                <a:gd name="T36" fmla="*/ 102 w 360"/>
                <a:gd name="T37" fmla="*/ 56 h 380"/>
                <a:gd name="T38" fmla="*/ 120 w 360"/>
                <a:gd name="T39" fmla="*/ 28 h 380"/>
                <a:gd name="T40" fmla="*/ 98 w 360"/>
                <a:gd name="T41" fmla="*/ 0 h 380"/>
                <a:gd name="T42" fmla="*/ 70 w 360"/>
                <a:gd name="T43" fmla="*/ 8 h 380"/>
                <a:gd name="T44" fmla="*/ 62 w 360"/>
                <a:gd name="T45" fmla="*/ 34 h 380"/>
                <a:gd name="T46" fmla="*/ 92 w 360"/>
                <a:gd name="T47" fmla="*/ 58 h 380"/>
                <a:gd name="T48" fmla="*/ 50 w 360"/>
                <a:gd name="T49" fmla="*/ 244 h 380"/>
                <a:gd name="T50" fmla="*/ 74 w 360"/>
                <a:gd name="T51" fmla="*/ 218 h 380"/>
                <a:gd name="T52" fmla="*/ 126 w 360"/>
                <a:gd name="T53" fmla="*/ 208 h 380"/>
                <a:gd name="T54" fmla="*/ 112 w 360"/>
                <a:gd name="T55" fmla="*/ 166 h 380"/>
                <a:gd name="T56" fmla="*/ 128 w 360"/>
                <a:gd name="T57" fmla="*/ 122 h 380"/>
                <a:gd name="T58" fmla="*/ 166 w 360"/>
                <a:gd name="T59" fmla="*/ 90 h 380"/>
                <a:gd name="T60" fmla="*/ 154 w 360"/>
                <a:gd name="T61" fmla="*/ 74 h 380"/>
                <a:gd name="T62" fmla="*/ 72 w 360"/>
                <a:gd name="T63" fmla="*/ 68 h 380"/>
                <a:gd name="T64" fmla="*/ 20 w 360"/>
                <a:gd name="T65" fmla="*/ 80 h 380"/>
                <a:gd name="T66" fmla="*/ 0 w 360"/>
                <a:gd name="T67" fmla="*/ 190 h 380"/>
                <a:gd name="T68" fmla="*/ 12 w 360"/>
                <a:gd name="T69" fmla="*/ 208 h 380"/>
                <a:gd name="T70" fmla="*/ 28 w 360"/>
                <a:gd name="T71" fmla="*/ 200 h 380"/>
                <a:gd name="T72" fmla="*/ 170 w 360"/>
                <a:gd name="T73" fmla="*/ 118 h 380"/>
                <a:gd name="T74" fmla="*/ 136 w 360"/>
                <a:gd name="T75" fmla="*/ 146 h 380"/>
                <a:gd name="T76" fmla="*/ 136 w 360"/>
                <a:gd name="T77" fmla="*/ 184 h 380"/>
                <a:gd name="T78" fmla="*/ 170 w 360"/>
                <a:gd name="T79" fmla="*/ 214 h 380"/>
                <a:gd name="T80" fmla="*/ 208 w 360"/>
                <a:gd name="T81" fmla="*/ 206 h 380"/>
                <a:gd name="T82" fmla="*/ 228 w 360"/>
                <a:gd name="T83" fmla="*/ 166 h 380"/>
                <a:gd name="T84" fmla="*/ 214 w 360"/>
                <a:gd name="T85" fmla="*/ 132 h 380"/>
                <a:gd name="T86" fmla="*/ 296 w 360"/>
                <a:gd name="T87" fmla="*/ 260 h 380"/>
                <a:gd name="T88" fmla="*/ 288 w 360"/>
                <a:gd name="T89" fmla="*/ 246 h 380"/>
                <a:gd name="T90" fmla="*/ 180 w 360"/>
                <a:gd name="T91" fmla="*/ 278 h 380"/>
                <a:gd name="T92" fmla="*/ 82 w 360"/>
                <a:gd name="T93" fmla="*/ 236 h 380"/>
                <a:gd name="T94" fmla="*/ 64 w 360"/>
                <a:gd name="T95" fmla="*/ 260 h 380"/>
                <a:gd name="T96" fmla="*/ 106 w 360"/>
                <a:gd name="T97" fmla="*/ 304 h 380"/>
                <a:gd name="T98" fmla="*/ 146 w 360"/>
                <a:gd name="T99" fmla="*/ 378 h 380"/>
                <a:gd name="T100" fmla="*/ 214 w 360"/>
                <a:gd name="T101" fmla="*/ 378 h 380"/>
                <a:gd name="T102" fmla="*/ 264 w 360"/>
                <a:gd name="T103" fmla="*/ 36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0" h="380">
                  <a:moveTo>
                    <a:pt x="240" y="28"/>
                  </a:moveTo>
                  <a:lnTo>
                    <a:pt x="240" y="28"/>
                  </a:lnTo>
                  <a:lnTo>
                    <a:pt x="240" y="22"/>
                  </a:lnTo>
                  <a:lnTo>
                    <a:pt x="242" y="18"/>
                  </a:lnTo>
                  <a:lnTo>
                    <a:pt x="248" y="8"/>
                  </a:lnTo>
                  <a:lnTo>
                    <a:pt x="258" y="2"/>
                  </a:lnTo>
                  <a:lnTo>
                    <a:pt x="262" y="0"/>
                  </a:lnTo>
                  <a:lnTo>
                    <a:pt x="268" y="0"/>
                  </a:lnTo>
                  <a:lnTo>
                    <a:pt x="268" y="0"/>
                  </a:lnTo>
                  <a:lnTo>
                    <a:pt x="274" y="0"/>
                  </a:lnTo>
                  <a:lnTo>
                    <a:pt x="280" y="2"/>
                  </a:lnTo>
                  <a:lnTo>
                    <a:pt x="290" y="8"/>
                  </a:lnTo>
                  <a:lnTo>
                    <a:pt x="296" y="18"/>
                  </a:lnTo>
                  <a:lnTo>
                    <a:pt x="298" y="22"/>
                  </a:lnTo>
                  <a:lnTo>
                    <a:pt x="298" y="28"/>
                  </a:lnTo>
                  <a:lnTo>
                    <a:pt x="298" y="28"/>
                  </a:lnTo>
                  <a:lnTo>
                    <a:pt x="298" y="34"/>
                  </a:lnTo>
                  <a:lnTo>
                    <a:pt x="296" y="40"/>
                  </a:lnTo>
                  <a:lnTo>
                    <a:pt x="290" y="50"/>
                  </a:lnTo>
                  <a:lnTo>
                    <a:pt x="280" y="56"/>
                  </a:lnTo>
                  <a:lnTo>
                    <a:pt x="274" y="58"/>
                  </a:lnTo>
                  <a:lnTo>
                    <a:pt x="268" y="58"/>
                  </a:lnTo>
                  <a:lnTo>
                    <a:pt x="268" y="58"/>
                  </a:lnTo>
                  <a:lnTo>
                    <a:pt x="262" y="58"/>
                  </a:lnTo>
                  <a:lnTo>
                    <a:pt x="258" y="56"/>
                  </a:lnTo>
                  <a:lnTo>
                    <a:pt x="248" y="50"/>
                  </a:lnTo>
                  <a:lnTo>
                    <a:pt x="242" y="40"/>
                  </a:lnTo>
                  <a:lnTo>
                    <a:pt x="240" y="34"/>
                  </a:lnTo>
                  <a:lnTo>
                    <a:pt x="240" y="28"/>
                  </a:lnTo>
                  <a:lnTo>
                    <a:pt x="240" y="28"/>
                  </a:lnTo>
                  <a:close/>
                  <a:moveTo>
                    <a:pt x="360" y="190"/>
                  </a:moveTo>
                  <a:lnTo>
                    <a:pt x="344" y="90"/>
                  </a:lnTo>
                  <a:lnTo>
                    <a:pt x="344" y="90"/>
                  </a:lnTo>
                  <a:lnTo>
                    <a:pt x="344" y="88"/>
                  </a:lnTo>
                  <a:lnTo>
                    <a:pt x="344" y="88"/>
                  </a:lnTo>
                  <a:lnTo>
                    <a:pt x="340" y="80"/>
                  </a:lnTo>
                  <a:lnTo>
                    <a:pt x="332" y="74"/>
                  </a:lnTo>
                  <a:lnTo>
                    <a:pt x="324" y="70"/>
                  </a:lnTo>
                  <a:lnTo>
                    <a:pt x="314" y="68"/>
                  </a:lnTo>
                  <a:lnTo>
                    <a:pt x="288" y="68"/>
                  </a:lnTo>
                  <a:lnTo>
                    <a:pt x="270" y="102"/>
                  </a:lnTo>
                  <a:lnTo>
                    <a:pt x="250" y="68"/>
                  </a:lnTo>
                  <a:lnTo>
                    <a:pt x="222" y="68"/>
                  </a:lnTo>
                  <a:lnTo>
                    <a:pt x="222" y="68"/>
                  </a:lnTo>
                  <a:lnTo>
                    <a:pt x="214" y="70"/>
                  </a:lnTo>
                  <a:lnTo>
                    <a:pt x="206" y="74"/>
                  </a:lnTo>
                  <a:lnTo>
                    <a:pt x="198" y="80"/>
                  </a:lnTo>
                  <a:lnTo>
                    <a:pt x="194" y="88"/>
                  </a:lnTo>
                  <a:lnTo>
                    <a:pt x="194" y="88"/>
                  </a:lnTo>
                  <a:lnTo>
                    <a:pt x="194" y="90"/>
                  </a:lnTo>
                  <a:lnTo>
                    <a:pt x="192" y="98"/>
                  </a:lnTo>
                  <a:lnTo>
                    <a:pt x="192" y="98"/>
                  </a:lnTo>
                  <a:lnTo>
                    <a:pt x="204" y="102"/>
                  </a:lnTo>
                  <a:lnTo>
                    <a:pt x="214" y="106"/>
                  </a:lnTo>
                  <a:lnTo>
                    <a:pt x="224" y="114"/>
                  </a:lnTo>
                  <a:lnTo>
                    <a:pt x="232" y="122"/>
                  </a:lnTo>
                  <a:lnTo>
                    <a:pt x="240" y="132"/>
                  </a:lnTo>
                  <a:lnTo>
                    <a:pt x="244" y="142"/>
                  </a:lnTo>
                  <a:lnTo>
                    <a:pt x="248" y="154"/>
                  </a:lnTo>
                  <a:lnTo>
                    <a:pt x="248" y="166"/>
                  </a:lnTo>
                  <a:lnTo>
                    <a:pt x="248" y="166"/>
                  </a:lnTo>
                  <a:lnTo>
                    <a:pt x="248" y="178"/>
                  </a:lnTo>
                  <a:lnTo>
                    <a:pt x="246" y="188"/>
                  </a:lnTo>
                  <a:lnTo>
                    <a:pt x="240" y="198"/>
                  </a:lnTo>
                  <a:lnTo>
                    <a:pt x="234" y="208"/>
                  </a:lnTo>
                  <a:lnTo>
                    <a:pt x="250" y="208"/>
                  </a:lnTo>
                  <a:lnTo>
                    <a:pt x="250" y="208"/>
                  </a:lnTo>
                  <a:lnTo>
                    <a:pt x="260" y="208"/>
                  </a:lnTo>
                  <a:lnTo>
                    <a:pt x="270" y="210"/>
                  </a:lnTo>
                  <a:lnTo>
                    <a:pt x="278" y="214"/>
                  </a:lnTo>
                  <a:lnTo>
                    <a:pt x="286" y="218"/>
                  </a:lnTo>
                  <a:lnTo>
                    <a:pt x="294" y="222"/>
                  </a:lnTo>
                  <a:lnTo>
                    <a:pt x="300" y="228"/>
                  </a:lnTo>
                  <a:lnTo>
                    <a:pt x="306" y="236"/>
                  </a:lnTo>
                  <a:lnTo>
                    <a:pt x="310" y="244"/>
                  </a:lnTo>
                  <a:lnTo>
                    <a:pt x="308" y="118"/>
                  </a:lnTo>
                  <a:lnTo>
                    <a:pt x="318" y="118"/>
                  </a:lnTo>
                  <a:lnTo>
                    <a:pt x="330" y="196"/>
                  </a:lnTo>
                  <a:lnTo>
                    <a:pt x="330" y="196"/>
                  </a:lnTo>
                  <a:lnTo>
                    <a:pt x="332" y="200"/>
                  </a:lnTo>
                  <a:lnTo>
                    <a:pt x="336" y="204"/>
                  </a:lnTo>
                  <a:lnTo>
                    <a:pt x="340" y="208"/>
                  </a:lnTo>
                  <a:lnTo>
                    <a:pt x="346" y="208"/>
                  </a:lnTo>
                  <a:lnTo>
                    <a:pt x="346" y="208"/>
                  </a:lnTo>
                  <a:lnTo>
                    <a:pt x="348" y="208"/>
                  </a:lnTo>
                  <a:lnTo>
                    <a:pt x="348" y="208"/>
                  </a:lnTo>
                  <a:lnTo>
                    <a:pt x="354" y="206"/>
                  </a:lnTo>
                  <a:lnTo>
                    <a:pt x="358" y="202"/>
                  </a:lnTo>
                  <a:lnTo>
                    <a:pt x="360" y="196"/>
                  </a:lnTo>
                  <a:lnTo>
                    <a:pt x="360" y="190"/>
                  </a:lnTo>
                  <a:lnTo>
                    <a:pt x="360" y="190"/>
                  </a:lnTo>
                  <a:close/>
                  <a:moveTo>
                    <a:pt x="92" y="58"/>
                  </a:moveTo>
                  <a:lnTo>
                    <a:pt x="92" y="58"/>
                  </a:lnTo>
                  <a:lnTo>
                    <a:pt x="98" y="58"/>
                  </a:lnTo>
                  <a:lnTo>
                    <a:pt x="102" y="56"/>
                  </a:lnTo>
                  <a:lnTo>
                    <a:pt x="112" y="50"/>
                  </a:lnTo>
                  <a:lnTo>
                    <a:pt x="118" y="40"/>
                  </a:lnTo>
                  <a:lnTo>
                    <a:pt x="120" y="34"/>
                  </a:lnTo>
                  <a:lnTo>
                    <a:pt x="120" y="28"/>
                  </a:lnTo>
                  <a:lnTo>
                    <a:pt x="120" y="28"/>
                  </a:lnTo>
                  <a:lnTo>
                    <a:pt x="120" y="22"/>
                  </a:lnTo>
                  <a:lnTo>
                    <a:pt x="118" y="18"/>
                  </a:lnTo>
                  <a:lnTo>
                    <a:pt x="112" y="8"/>
                  </a:lnTo>
                  <a:lnTo>
                    <a:pt x="102" y="2"/>
                  </a:lnTo>
                  <a:lnTo>
                    <a:pt x="98" y="0"/>
                  </a:lnTo>
                  <a:lnTo>
                    <a:pt x="92" y="0"/>
                  </a:lnTo>
                  <a:lnTo>
                    <a:pt x="92" y="0"/>
                  </a:lnTo>
                  <a:lnTo>
                    <a:pt x="86" y="0"/>
                  </a:lnTo>
                  <a:lnTo>
                    <a:pt x="80" y="2"/>
                  </a:lnTo>
                  <a:lnTo>
                    <a:pt x="70" y="8"/>
                  </a:lnTo>
                  <a:lnTo>
                    <a:pt x="64" y="18"/>
                  </a:lnTo>
                  <a:lnTo>
                    <a:pt x="62" y="22"/>
                  </a:lnTo>
                  <a:lnTo>
                    <a:pt x="62" y="28"/>
                  </a:lnTo>
                  <a:lnTo>
                    <a:pt x="62" y="28"/>
                  </a:lnTo>
                  <a:lnTo>
                    <a:pt x="62" y="34"/>
                  </a:lnTo>
                  <a:lnTo>
                    <a:pt x="64" y="40"/>
                  </a:lnTo>
                  <a:lnTo>
                    <a:pt x="70" y="50"/>
                  </a:lnTo>
                  <a:lnTo>
                    <a:pt x="80" y="56"/>
                  </a:lnTo>
                  <a:lnTo>
                    <a:pt x="86" y="58"/>
                  </a:lnTo>
                  <a:lnTo>
                    <a:pt x="92" y="58"/>
                  </a:lnTo>
                  <a:lnTo>
                    <a:pt x="92" y="58"/>
                  </a:lnTo>
                  <a:close/>
                  <a:moveTo>
                    <a:pt x="30" y="196"/>
                  </a:moveTo>
                  <a:lnTo>
                    <a:pt x="42" y="118"/>
                  </a:lnTo>
                  <a:lnTo>
                    <a:pt x="52" y="118"/>
                  </a:lnTo>
                  <a:lnTo>
                    <a:pt x="50" y="244"/>
                  </a:lnTo>
                  <a:lnTo>
                    <a:pt x="50" y="244"/>
                  </a:lnTo>
                  <a:lnTo>
                    <a:pt x="54" y="236"/>
                  </a:lnTo>
                  <a:lnTo>
                    <a:pt x="60" y="228"/>
                  </a:lnTo>
                  <a:lnTo>
                    <a:pt x="66" y="222"/>
                  </a:lnTo>
                  <a:lnTo>
                    <a:pt x="74" y="218"/>
                  </a:lnTo>
                  <a:lnTo>
                    <a:pt x="82" y="214"/>
                  </a:lnTo>
                  <a:lnTo>
                    <a:pt x="90" y="210"/>
                  </a:lnTo>
                  <a:lnTo>
                    <a:pt x="100" y="208"/>
                  </a:lnTo>
                  <a:lnTo>
                    <a:pt x="110" y="208"/>
                  </a:lnTo>
                  <a:lnTo>
                    <a:pt x="126" y="208"/>
                  </a:lnTo>
                  <a:lnTo>
                    <a:pt x="126" y="208"/>
                  </a:lnTo>
                  <a:lnTo>
                    <a:pt x="120" y="198"/>
                  </a:lnTo>
                  <a:lnTo>
                    <a:pt x="114" y="188"/>
                  </a:lnTo>
                  <a:lnTo>
                    <a:pt x="112" y="178"/>
                  </a:lnTo>
                  <a:lnTo>
                    <a:pt x="112" y="166"/>
                  </a:lnTo>
                  <a:lnTo>
                    <a:pt x="112" y="166"/>
                  </a:lnTo>
                  <a:lnTo>
                    <a:pt x="112" y="154"/>
                  </a:lnTo>
                  <a:lnTo>
                    <a:pt x="116" y="142"/>
                  </a:lnTo>
                  <a:lnTo>
                    <a:pt x="120" y="132"/>
                  </a:lnTo>
                  <a:lnTo>
                    <a:pt x="128" y="122"/>
                  </a:lnTo>
                  <a:lnTo>
                    <a:pt x="136" y="114"/>
                  </a:lnTo>
                  <a:lnTo>
                    <a:pt x="146" y="106"/>
                  </a:lnTo>
                  <a:lnTo>
                    <a:pt x="156" y="102"/>
                  </a:lnTo>
                  <a:lnTo>
                    <a:pt x="168" y="98"/>
                  </a:lnTo>
                  <a:lnTo>
                    <a:pt x="166" y="90"/>
                  </a:lnTo>
                  <a:lnTo>
                    <a:pt x="166" y="90"/>
                  </a:lnTo>
                  <a:lnTo>
                    <a:pt x="166" y="88"/>
                  </a:lnTo>
                  <a:lnTo>
                    <a:pt x="166" y="88"/>
                  </a:lnTo>
                  <a:lnTo>
                    <a:pt x="162" y="80"/>
                  </a:lnTo>
                  <a:lnTo>
                    <a:pt x="154" y="74"/>
                  </a:lnTo>
                  <a:lnTo>
                    <a:pt x="146" y="70"/>
                  </a:lnTo>
                  <a:lnTo>
                    <a:pt x="138" y="68"/>
                  </a:lnTo>
                  <a:lnTo>
                    <a:pt x="110" y="68"/>
                  </a:lnTo>
                  <a:lnTo>
                    <a:pt x="90" y="102"/>
                  </a:lnTo>
                  <a:lnTo>
                    <a:pt x="72" y="68"/>
                  </a:lnTo>
                  <a:lnTo>
                    <a:pt x="46" y="68"/>
                  </a:lnTo>
                  <a:lnTo>
                    <a:pt x="46" y="68"/>
                  </a:lnTo>
                  <a:lnTo>
                    <a:pt x="36" y="70"/>
                  </a:lnTo>
                  <a:lnTo>
                    <a:pt x="28" y="74"/>
                  </a:lnTo>
                  <a:lnTo>
                    <a:pt x="20" y="80"/>
                  </a:lnTo>
                  <a:lnTo>
                    <a:pt x="16" y="88"/>
                  </a:lnTo>
                  <a:lnTo>
                    <a:pt x="16" y="88"/>
                  </a:lnTo>
                  <a:lnTo>
                    <a:pt x="16" y="90"/>
                  </a:lnTo>
                  <a:lnTo>
                    <a:pt x="0" y="190"/>
                  </a:lnTo>
                  <a:lnTo>
                    <a:pt x="0" y="190"/>
                  </a:lnTo>
                  <a:lnTo>
                    <a:pt x="0" y="196"/>
                  </a:lnTo>
                  <a:lnTo>
                    <a:pt x="2" y="202"/>
                  </a:lnTo>
                  <a:lnTo>
                    <a:pt x="6" y="206"/>
                  </a:lnTo>
                  <a:lnTo>
                    <a:pt x="12" y="208"/>
                  </a:lnTo>
                  <a:lnTo>
                    <a:pt x="12" y="208"/>
                  </a:lnTo>
                  <a:lnTo>
                    <a:pt x="14" y="208"/>
                  </a:lnTo>
                  <a:lnTo>
                    <a:pt x="14" y="208"/>
                  </a:lnTo>
                  <a:lnTo>
                    <a:pt x="20" y="208"/>
                  </a:lnTo>
                  <a:lnTo>
                    <a:pt x="24" y="204"/>
                  </a:lnTo>
                  <a:lnTo>
                    <a:pt x="28" y="200"/>
                  </a:lnTo>
                  <a:lnTo>
                    <a:pt x="30" y="196"/>
                  </a:lnTo>
                  <a:lnTo>
                    <a:pt x="30" y="196"/>
                  </a:lnTo>
                  <a:close/>
                  <a:moveTo>
                    <a:pt x="180" y="118"/>
                  </a:moveTo>
                  <a:lnTo>
                    <a:pt x="180" y="118"/>
                  </a:lnTo>
                  <a:lnTo>
                    <a:pt x="170" y="118"/>
                  </a:lnTo>
                  <a:lnTo>
                    <a:pt x="162" y="120"/>
                  </a:lnTo>
                  <a:lnTo>
                    <a:pt x="152" y="126"/>
                  </a:lnTo>
                  <a:lnTo>
                    <a:pt x="146" y="132"/>
                  </a:lnTo>
                  <a:lnTo>
                    <a:pt x="140" y="138"/>
                  </a:lnTo>
                  <a:lnTo>
                    <a:pt x="136" y="146"/>
                  </a:lnTo>
                  <a:lnTo>
                    <a:pt x="132" y="156"/>
                  </a:lnTo>
                  <a:lnTo>
                    <a:pt x="132" y="166"/>
                  </a:lnTo>
                  <a:lnTo>
                    <a:pt x="132" y="166"/>
                  </a:lnTo>
                  <a:lnTo>
                    <a:pt x="132" y="176"/>
                  </a:lnTo>
                  <a:lnTo>
                    <a:pt x="136" y="184"/>
                  </a:lnTo>
                  <a:lnTo>
                    <a:pt x="140" y="194"/>
                  </a:lnTo>
                  <a:lnTo>
                    <a:pt x="146" y="200"/>
                  </a:lnTo>
                  <a:lnTo>
                    <a:pt x="152" y="206"/>
                  </a:lnTo>
                  <a:lnTo>
                    <a:pt x="162" y="210"/>
                  </a:lnTo>
                  <a:lnTo>
                    <a:pt x="170" y="214"/>
                  </a:lnTo>
                  <a:lnTo>
                    <a:pt x="180" y="214"/>
                  </a:lnTo>
                  <a:lnTo>
                    <a:pt x="180" y="214"/>
                  </a:lnTo>
                  <a:lnTo>
                    <a:pt x="190" y="214"/>
                  </a:lnTo>
                  <a:lnTo>
                    <a:pt x="200" y="210"/>
                  </a:lnTo>
                  <a:lnTo>
                    <a:pt x="208" y="206"/>
                  </a:lnTo>
                  <a:lnTo>
                    <a:pt x="214" y="200"/>
                  </a:lnTo>
                  <a:lnTo>
                    <a:pt x="220" y="194"/>
                  </a:lnTo>
                  <a:lnTo>
                    <a:pt x="224" y="184"/>
                  </a:lnTo>
                  <a:lnTo>
                    <a:pt x="228" y="176"/>
                  </a:lnTo>
                  <a:lnTo>
                    <a:pt x="228" y="166"/>
                  </a:lnTo>
                  <a:lnTo>
                    <a:pt x="228" y="166"/>
                  </a:lnTo>
                  <a:lnTo>
                    <a:pt x="228" y="156"/>
                  </a:lnTo>
                  <a:lnTo>
                    <a:pt x="224" y="146"/>
                  </a:lnTo>
                  <a:lnTo>
                    <a:pt x="220" y="138"/>
                  </a:lnTo>
                  <a:lnTo>
                    <a:pt x="214" y="132"/>
                  </a:lnTo>
                  <a:lnTo>
                    <a:pt x="208" y="126"/>
                  </a:lnTo>
                  <a:lnTo>
                    <a:pt x="200" y="120"/>
                  </a:lnTo>
                  <a:lnTo>
                    <a:pt x="190" y="118"/>
                  </a:lnTo>
                  <a:lnTo>
                    <a:pt x="180" y="118"/>
                  </a:lnTo>
                  <a:close/>
                  <a:moveTo>
                    <a:pt x="296" y="260"/>
                  </a:moveTo>
                  <a:lnTo>
                    <a:pt x="296" y="260"/>
                  </a:lnTo>
                  <a:lnTo>
                    <a:pt x="294" y="258"/>
                  </a:lnTo>
                  <a:lnTo>
                    <a:pt x="294" y="258"/>
                  </a:lnTo>
                  <a:lnTo>
                    <a:pt x="292" y="252"/>
                  </a:lnTo>
                  <a:lnTo>
                    <a:pt x="288" y="246"/>
                  </a:lnTo>
                  <a:lnTo>
                    <a:pt x="278" y="236"/>
                  </a:lnTo>
                  <a:lnTo>
                    <a:pt x="266" y="230"/>
                  </a:lnTo>
                  <a:lnTo>
                    <a:pt x="250" y="228"/>
                  </a:lnTo>
                  <a:lnTo>
                    <a:pt x="210" y="228"/>
                  </a:lnTo>
                  <a:lnTo>
                    <a:pt x="180" y="278"/>
                  </a:lnTo>
                  <a:lnTo>
                    <a:pt x="150" y="228"/>
                  </a:lnTo>
                  <a:lnTo>
                    <a:pt x="110" y="228"/>
                  </a:lnTo>
                  <a:lnTo>
                    <a:pt x="110" y="228"/>
                  </a:lnTo>
                  <a:lnTo>
                    <a:pt x="94" y="230"/>
                  </a:lnTo>
                  <a:lnTo>
                    <a:pt x="82" y="236"/>
                  </a:lnTo>
                  <a:lnTo>
                    <a:pt x="72" y="246"/>
                  </a:lnTo>
                  <a:lnTo>
                    <a:pt x="68" y="252"/>
                  </a:lnTo>
                  <a:lnTo>
                    <a:pt x="66" y="258"/>
                  </a:lnTo>
                  <a:lnTo>
                    <a:pt x="66" y="258"/>
                  </a:lnTo>
                  <a:lnTo>
                    <a:pt x="64" y="260"/>
                  </a:lnTo>
                  <a:lnTo>
                    <a:pt x="52" y="336"/>
                  </a:lnTo>
                  <a:lnTo>
                    <a:pt x="52" y="336"/>
                  </a:lnTo>
                  <a:lnTo>
                    <a:pt x="72" y="352"/>
                  </a:lnTo>
                  <a:lnTo>
                    <a:pt x="96" y="362"/>
                  </a:lnTo>
                  <a:lnTo>
                    <a:pt x="106" y="304"/>
                  </a:lnTo>
                  <a:lnTo>
                    <a:pt x="118" y="304"/>
                  </a:lnTo>
                  <a:lnTo>
                    <a:pt x="114" y="370"/>
                  </a:lnTo>
                  <a:lnTo>
                    <a:pt x="114" y="370"/>
                  </a:lnTo>
                  <a:lnTo>
                    <a:pt x="130" y="374"/>
                  </a:lnTo>
                  <a:lnTo>
                    <a:pt x="146" y="378"/>
                  </a:lnTo>
                  <a:lnTo>
                    <a:pt x="162" y="380"/>
                  </a:lnTo>
                  <a:lnTo>
                    <a:pt x="180" y="380"/>
                  </a:lnTo>
                  <a:lnTo>
                    <a:pt x="180" y="380"/>
                  </a:lnTo>
                  <a:lnTo>
                    <a:pt x="196" y="380"/>
                  </a:lnTo>
                  <a:lnTo>
                    <a:pt x="214" y="378"/>
                  </a:lnTo>
                  <a:lnTo>
                    <a:pt x="230" y="374"/>
                  </a:lnTo>
                  <a:lnTo>
                    <a:pt x="246" y="370"/>
                  </a:lnTo>
                  <a:lnTo>
                    <a:pt x="242" y="304"/>
                  </a:lnTo>
                  <a:lnTo>
                    <a:pt x="254" y="304"/>
                  </a:lnTo>
                  <a:lnTo>
                    <a:pt x="264" y="362"/>
                  </a:lnTo>
                  <a:lnTo>
                    <a:pt x="264" y="362"/>
                  </a:lnTo>
                  <a:lnTo>
                    <a:pt x="288" y="350"/>
                  </a:lnTo>
                  <a:lnTo>
                    <a:pt x="308" y="336"/>
                  </a:lnTo>
                  <a:lnTo>
                    <a:pt x="296" y="26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_tradnl" dirty="0">
                <a:solidFill>
                  <a:srgbClr val="000000"/>
                </a:solidFill>
              </a:endParaRPr>
            </a:p>
          </p:txBody>
        </p:sp>
      </p:grpSp>
      <p:sp>
        <p:nvSpPr>
          <p:cNvPr id="54" name="KMATable0ValueChain2">
            <a:extLst>
              <a:ext uri="{FF2B5EF4-FFF2-40B4-BE49-F238E27FC236}">
                <a16:creationId xmlns:a16="http://schemas.microsoft.com/office/drawing/2014/main" id="{5B8B71EC-D585-4486-B258-4F327CD772DD}"/>
              </a:ext>
            </a:extLst>
          </p:cNvPr>
          <p:cNvSpPr>
            <a:spLocks noChangeArrowheads="1"/>
          </p:cNvSpPr>
          <p:nvPr/>
        </p:nvSpPr>
        <p:spPr bwMode="auto">
          <a:xfrm>
            <a:off x="7140568" y="178744"/>
            <a:ext cx="4104000" cy="163048"/>
          </a:xfrm>
          <a:prstGeom prst="chevron">
            <a:avLst>
              <a:gd name="adj" fmla="val 21138"/>
            </a:avLst>
          </a:prstGeom>
          <a:solidFill>
            <a:schemeClr val="tx2"/>
          </a:solidFill>
          <a:ln>
            <a:noFill/>
          </a:ln>
        </p:spPr>
        <p:txBody>
          <a:bodyPr lIns="0" rIns="0" anchor="ctr" anchorCtr="0"/>
          <a:lstStyle/>
          <a:p>
            <a:pPr algn="ctr" fontAlgn="base">
              <a:spcBef>
                <a:spcPct val="50000"/>
              </a:spcBef>
              <a:spcAft>
                <a:spcPct val="0"/>
              </a:spcAft>
            </a:pPr>
            <a:r>
              <a:rPr lang="es-ES_tradnl" sz="1050" b="1" dirty="0">
                <a:solidFill>
                  <a:srgbClr val="FFFFFF"/>
                </a:solidFill>
                <a:latin typeface="Univers for KPMG Cond" panose="020B0606020202020204" pitchFamily="34" charset="0"/>
                <a:cs typeface="Arial" panose="020B0604020202020204" pitchFamily="34" charset="0"/>
              </a:rPr>
              <a:t>Procesos de Finanzas</a:t>
            </a:r>
          </a:p>
        </p:txBody>
      </p:sp>
      <p:sp>
        <p:nvSpPr>
          <p:cNvPr id="88" name="AutoShape 7">
            <a:extLst>
              <a:ext uri="{FF2B5EF4-FFF2-40B4-BE49-F238E27FC236}">
                <a16:creationId xmlns:a16="http://schemas.microsoft.com/office/drawing/2014/main" id="{DB417AFB-EA6E-4676-99B9-C7B7020CA983}"/>
              </a:ext>
            </a:extLst>
          </p:cNvPr>
          <p:cNvSpPr>
            <a:spLocks noChangeArrowheads="1"/>
          </p:cNvSpPr>
          <p:nvPr/>
        </p:nvSpPr>
        <p:spPr bwMode="auto">
          <a:xfrm>
            <a:off x="1382400" y="1882800"/>
            <a:ext cx="936000" cy="468000"/>
          </a:xfrm>
          <a:prstGeom prst="chevron">
            <a:avLst>
              <a:gd name="adj" fmla="val 19758"/>
            </a:avLst>
          </a:prstGeom>
          <a:solidFill>
            <a:schemeClr val="bg2"/>
          </a:solidFill>
          <a:ln w="19050">
            <a:solidFill>
              <a:srgbClr val="C00000"/>
            </a:solidFill>
          </a:ln>
        </p:spPr>
        <p:txBody>
          <a:bodyPr wrap="square" lIns="0" tIns="0" rIns="0" bIns="0" anchor="ctr" anchorCtr="0"/>
          <a:lstStyle>
            <a:lvl1pPr marL="230188" indent="-230188"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marL="0" indent="0" algn="ctr" fontAlgn="base">
              <a:spcBef>
                <a:spcPct val="50000"/>
              </a:spcBef>
              <a:spcAft>
                <a:spcPct val="0"/>
              </a:spcAft>
            </a:pPr>
            <a:r>
              <a:rPr lang="en-US" sz="800" b="1" kern="0" dirty="0">
                <a:solidFill>
                  <a:srgbClr val="FFFFFF"/>
                </a:solidFill>
              </a:rPr>
              <a:t>Gestión de </a:t>
            </a:r>
            <a:r>
              <a:rPr lang="en-US" sz="800" b="1" kern="0" dirty="0" err="1">
                <a:solidFill>
                  <a:srgbClr val="FFFFFF"/>
                </a:solidFill>
              </a:rPr>
              <a:t>caja</a:t>
            </a:r>
            <a:endParaRPr lang="en-US" sz="800" b="1" kern="0" dirty="0">
              <a:solidFill>
                <a:srgbClr val="FFFFFF"/>
              </a:solidFill>
            </a:endParaRPr>
          </a:p>
        </p:txBody>
      </p:sp>
      <p:sp>
        <p:nvSpPr>
          <p:cNvPr id="90" name="AutoShape 7">
            <a:extLst>
              <a:ext uri="{FF2B5EF4-FFF2-40B4-BE49-F238E27FC236}">
                <a16:creationId xmlns:a16="http://schemas.microsoft.com/office/drawing/2014/main" id="{C2ABAC4F-70AC-439A-B049-873C1483FAFB}"/>
              </a:ext>
            </a:extLst>
          </p:cNvPr>
          <p:cNvSpPr>
            <a:spLocks noChangeArrowheads="1"/>
          </p:cNvSpPr>
          <p:nvPr/>
        </p:nvSpPr>
        <p:spPr bwMode="auto">
          <a:xfrm>
            <a:off x="2336036" y="1882800"/>
            <a:ext cx="936000" cy="468000"/>
          </a:xfrm>
          <a:prstGeom prst="chevron">
            <a:avLst>
              <a:gd name="adj" fmla="val 19758"/>
            </a:avLst>
          </a:prstGeom>
          <a:solidFill>
            <a:schemeClr val="bg2"/>
          </a:solidFill>
          <a:ln w="19050">
            <a:solidFill>
              <a:srgbClr val="C00000"/>
            </a:solidFill>
          </a:ln>
        </p:spPr>
        <p:txBody>
          <a:bodyPr wrap="square" lIns="0" tIns="0" rIns="0" bIns="0" anchor="ctr" anchorCtr="0"/>
          <a:lstStyle/>
          <a:p>
            <a:pPr algn="ctr" eaLnBrk="0" fontAlgn="base" hangingPunct="0">
              <a:spcBef>
                <a:spcPct val="50000"/>
              </a:spcBef>
              <a:spcAft>
                <a:spcPct val="0"/>
              </a:spcAft>
            </a:pPr>
            <a:r>
              <a:rPr lang="en-US" sz="800" b="1" kern="0" dirty="0">
                <a:solidFill>
                  <a:srgbClr val="FFFFFF"/>
                </a:solidFill>
                <a:latin typeface="Arial" panose="020B0604020202020204" pitchFamily="34" charset="0"/>
                <a:cs typeface="Arial" panose="020B0604020202020204" pitchFamily="34" charset="0"/>
              </a:rPr>
              <a:t>Gestión de </a:t>
            </a:r>
            <a:r>
              <a:rPr lang="en-US" sz="800" b="1" kern="0" dirty="0" err="1">
                <a:solidFill>
                  <a:srgbClr val="FFFFFF"/>
                </a:solidFill>
                <a:latin typeface="Arial" panose="020B0604020202020204" pitchFamily="34" charset="0"/>
                <a:cs typeface="Arial" panose="020B0604020202020204" pitchFamily="34" charset="0"/>
              </a:rPr>
              <a:t>pagos</a:t>
            </a:r>
            <a:endParaRPr lang="en-US" sz="800" b="1" kern="0" dirty="0">
              <a:solidFill>
                <a:srgbClr val="FFFFFF"/>
              </a:solidFill>
              <a:latin typeface="Arial" panose="020B0604020202020204" pitchFamily="34" charset="0"/>
              <a:cs typeface="Arial" panose="020B0604020202020204" pitchFamily="34" charset="0"/>
            </a:endParaRPr>
          </a:p>
        </p:txBody>
      </p:sp>
      <p:sp>
        <p:nvSpPr>
          <p:cNvPr id="91" name="AutoShape 7">
            <a:extLst>
              <a:ext uri="{FF2B5EF4-FFF2-40B4-BE49-F238E27FC236}">
                <a16:creationId xmlns:a16="http://schemas.microsoft.com/office/drawing/2014/main" id="{CAA37995-4D6F-4A3D-8AEC-04E5A3F07686}"/>
              </a:ext>
            </a:extLst>
          </p:cNvPr>
          <p:cNvSpPr>
            <a:spLocks noChangeArrowheads="1"/>
          </p:cNvSpPr>
          <p:nvPr/>
        </p:nvSpPr>
        <p:spPr bwMode="auto">
          <a:xfrm>
            <a:off x="3289672" y="1882800"/>
            <a:ext cx="936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algn="ctr" eaLnBrk="0" fontAlgn="base" hangingPunct="0">
              <a:spcBef>
                <a:spcPct val="50000"/>
              </a:spcBef>
              <a:spcAft>
                <a:spcPct val="0"/>
              </a:spcAft>
            </a:pPr>
            <a:r>
              <a:rPr lang="en-US" sz="800" b="1" kern="0" dirty="0">
                <a:solidFill>
                  <a:srgbClr val="FFFFFF"/>
                </a:solidFill>
                <a:latin typeface="Arial" panose="020B0604020202020204" pitchFamily="34" charset="0"/>
                <a:cs typeface="Arial" panose="020B0604020202020204" pitchFamily="34" charset="0"/>
              </a:rPr>
              <a:t>Gestión de </a:t>
            </a:r>
            <a:r>
              <a:rPr lang="en-US" sz="800" b="1" kern="0" dirty="0" err="1">
                <a:solidFill>
                  <a:srgbClr val="FFFFFF"/>
                </a:solidFill>
                <a:latin typeface="Arial" panose="020B0604020202020204" pitchFamily="34" charset="0"/>
                <a:cs typeface="Arial" panose="020B0604020202020204" pitchFamily="34" charset="0"/>
              </a:rPr>
              <a:t>cobros</a:t>
            </a:r>
            <a:endParaRPr lang="en-US" sz="800" b="1" kern="0" dirty="0">
              <a:solidFill>
                <a:srgbClr val="FFFFFF"/>
              </a:solidFill>
              <a:latin typeface="Arial" panose="020B0604020202020204" pitchFamily="34" charset="0"/>
              <a:cs typeface="Arial" panose="020B0604020202020204" pitchFamily="34" charset="0"/>
            </a:endParaRPr>
          </a:p>
        </p:txBody>
      </p:sp>
      <p:sp>
        <p:nvSpPr>
          <p:cNvPr id="92" name="AutoShape 7">
            <a:extLst>
              <a:ext uri="{FF2B5EF4-FFF2-40B4-BE49-F238E27FC236}">
                <a16:creationId xmlns:a16="http://schemas.microsoft.com/office/drawing/2014/main" id="{58CAA613-8679-4A24-B5F9-2E760F3959CF}"/>
              </a:ext>
            </a:extLst>
          </p:cNvPr>
          <p:cNvSpPr>
            <a:spLocks noChangeArrowheads="1"/>
          </p:cNvSpPr>
          <p:nvPr/>
        </p:nvSpPr>
        <p:spPr bwMode="auto">
          <a:xfrm>
            <a:off x="4243308" y="1882814"/>
            <a:ext cx="936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algn="ctr" eaLnBrk="0" fontAlgn="base" hangingPunct="0">
              <a:spcBef>
                <a:spcPct val="50000"/>
              </a:spcBef>
              <a:spcAft>
                <a:spcPct val="0"/>
              </a:spcAft>
            </a:pPr>
            <a:r>
              <a:rPr lang="en-US" sz="800" b="1" kern="0">
                <a:solidFill>
                  <a:srgbClr val="FFFFFF"/>
                </a:solidFill>
                <a:latin typeface="Arial" panose="020B0604020202020204" pitchFamily="34" charset="0"/>
                <a:cs typeface="Arial" panose="020B0604020202020204" pitchFamily="34" charset="0"/>
              </a:rPr>
              <a:t>Financiación e inversión</a:t>
            </a:r>
            <a:endParaRPr lang="en-US" sz="800" b="1" kern="0" dirty="0">
              <a:solidFill>
                <a:srgbClr val="FFFFFF"/>
              </a:solidFill>
              <a:latin typeface="Arial" panose="020B0604020202020204" pitchFamily="34" charset="0"/>
              <a:cs typeface="Arial" panose="020B0604020202020204" pitchFamily="34" charset="0"/>
            </a:endParaRPr>
          </a:p>
        </p:txBody>
      </p:sp>
      <p:sp>
        <p:nvSpPr>
          <p:cNvPr id="93" name="AutoShape 7">
            <a:extLst>
              <a:ext uri="{FF2B5EF4-FFF2-40B4-BE49-F238E27FC236}">
                <a16:creationId xmlns:a16="http://schemas.microsoft.com/office/drawing/2014/main" id="{530D998B-42B7-4EEF-9084-956D0CF5B213}"/>
              </a:ext>
            </a:extLst>
          </p:cNvPr>
          <p:cNvSpPr>
            <a:spLocks noChangeArrowheads="1"/>
          </p:cNvSpPr>
          <p:nvPr/>
        </p:nvSpPr>
        <p:spPr bwMode="auto">
          <a:xfrm>
            <a:off x="5196944" y="1882814"/>
            <a:ext cx="936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algn="ctr" eaLnBrk="0" fontAlgn="base" hangingPunct="0">
              <a:spcBef>
                <a:spcPct val="50000"/>
              </a:spcBef>
              <a:spcAft>
                <a:spcPct val="0"/>
              </a:spcAft>
            </a:pPr>
            <a:r>
              <a:rPr lang="en-US" sz="800" b="1" kern="0" dirty="0">
                <a:solidFill>
                  <a:srgbClr val="FFFFFF"/>
                </a:solidFill>
                <a:latin typeface="Arial" panose="020B0604020202020204" pitchFamily="34" charset="0"/>
                <a:cs typeface="Arial" panose="020B0604020202020204" pitchFamily="34" charset="0"/>
              </a:rPr>
              <a:t>Gestión del </a:t>
            </a:r>
            <a:r>
              <a:rPr lang="en-US" sz="800" b="1" kern="0" dirty="0" err="1">
                <a:solidFill>
                  <a:srgbClr val="FFFFFF"/>
                </a:solidFill>
                <a:latin typeface="Arial" panose="020B0604020202020204" pitchFamily="34" charset="0"/>
                <a:cs typeface="Arial" panose="020B0604020202020204" pitchFamily="34" charset="0"/>
              </a:rPr>
              <a:t>tipo</a:t>
            </a:r>
            <a:r>
              <a:rPr lang="en-US" sz="800" b="1" kern="0" dirty="0">
                <a:solidFill>
                  <a:srgbClr val="FFFFFF"/>
                </a:solidFill>
                <a:latin typeface="Arial" panose="020B0604020202020204" pitchFamily="34" charset="0"/>
                <a:cs typeface="Arial" panose="020B0604020202020204" pitchFamily="34" charset="0"/>
              </a:rPr>
              <a:t> de </a:t>
            </a:r>
            <a:r>
              <a:rPr lang="en-US" sz="800" b="1" kern="0" dirty="0" err="1">
                <a:solidFill>
                  <a:srgbClr val="FFFFFF"/>
                </a:solidFill>
                <a:latin typeface="Arial" panose="020B0604020202020204" pitchFamily="34" charset="0"/>
                <a:cs typeface="Arial" panose="020B0604020202020204" pitchFamily="34" charset="0"/>
              </a:rPr>
              <a:t>cambio</a:t>
            </a:r>
            <a:endParaRPr lang="en-US" sz="800" b="1" kern="0" dirty="0">
              <a:solidFill>
                <a:srgbClr val="FFFFFF"/>
              </a:solidFill>
              <a:latin typeface="Arial" panose="020B0604020202020204" pitchFamily="34" charset="0"/>
              <a:cs typeface="Arial" panose="020B0604020202020204" pitchFamily="34" charset="0"/>
            </a:endParaRPr>
          </a:p>
        </p:txBody>
      </p:sp>
      <p:graphicFrame>
        <p:nvGraphicFramePr>
          <p:cNvPr id="55" name="Table 54">
            <a:extLst>
              <a:ext uri="{FF2B5EF4-FFF2-40B4-BE49-F238E27FC236}">
                <a16:creationId xmlns:a16="http://schemas.microsoft.com/office/drawing/2014/main" id="{F06CA894-1AE9-4CE6-8FD6-992EDE574E86}"/>
              </a:ext>
            </a:extLst>
          </p:cNvPr>
          <p:cNvGraphicFramePr>
            <a:graphicFrameLocks noGrp="1"/>
          </p:cNvGraphicFramePr>
          <p:nvPr>
            <p:extLst>
              <p:ext uri="{D42A27DB-BD31-4B8C-83A1-F6EECF244321}">
                <p14:modId xmlns:p14="http://schemas.microsoft.com/office/powerpoint/2010/main" val="3813781011"/>
              </p:ext>
            </p:extLst>
          </p:nvPr>
        </p:nvGraphicFramePr>
        <p:xfrm>
          <a:off x="1631504" y="3501008"/>
          <a:ext cx="8928992" cy="3496800"/>
        </p:xfrm>
        <a:graphic>
          <a:graphicData uri="http://schemas.openxmlformats.org/drawingml/2006/table">
            <a:tbl>
              <a:tblPr firstRow="1" bandRow="1">
                <a:tableStyleId>{5C22544A-7EE6-4342-B048-85BDC9FD1C3A}</a:tableStyleId>
              </a:tblPr>
              <a:tblGrid>
                <a:gridCol w="2232248">
                  <a:extLst>
                    <a:ext uri="{9D8B030D-6E8A-4147-A177-3AD203B41FA5}">
                      <a16:colId xmlns:a16="http://schemas.microsoft.com/office/drawing/2014/main" val="20000"/>
                    </a:ext>
                  </a:extLst>
                </a:gridCol>
                <a:gridCol w="4996112">
                  <a:extLst>
                    <a:ext uri="{9D8B030D-6E8A-4147-A177-3AD203B41FA5}">
                      <a16:colId xmlns:a16="http://schemas.microsoft.com/office/drawing/2014/main" val="20001"/>
                    </a:ext>
                  </a:extLst>
                </a:gridCol>
                <a:gridCol w="1700632">
                  <a:extLst>
                    <a:ext uri="{9D8B030D-6E8A-4147-A177-3AD203B41FA5}">
                      <a16:colId xmlns:a16="http://schemas.microsoft.com/office/drawing/2014/main" val="20002"/>
                    </a:ext>
                  </a:extLst>
                </a:gridCol>
              </a:tblGrid>
              <a:tr h="1449907">
                <a:tc>
                  <a:txBody>
                    <a:bodyPr/>
                    <a:lstStyle/>
                    <a:p>
                      <a:pPr marL="0" indent="0" algn="ctr" fontAlgn="base">
                        <a:spcBef>
                          <a:spcPct val="50000"/>
                        </a:spcBef>
                        <a:spcAft>
                          <a:spcPct val="0"/>
                        </a:spcAft>
                      </a:pPr>
                      <a:r>
                        <a:rPr lang="en-US" sz="1100" b="0" kern="1200" baseline="0" dirty="0">
                          <a:solidFill>
                            <a:schemeClr val="dk1"/>
                          </a:solidFill>
                          <a:latin typeface="Univers for KPMG Cond" panose="020B0606020202020204" pitchFamily="34" charset="0"/>
                          <a:ea typeface="+mn-ea"/>
                          <a:cs typeface="+mn-cs"/>
                        </a:rPr>
                        <a:t>Gestión de </a:t>
                      </a:r>
                      <a:r>
                        <a:rPr lang="en-US" sz="1100" b="0" kern="1200" baseline="0" dirty="0" err="1">
                          <a:solidFill>
                            <a:schemeClr val="dk1"/>
                          </a:solidFill>
                          <a:latin typeface="Univers for KPMG Cond" panose="020B0606020202020204" pitchFamily="34" charset="0"/>
                          <a:ea typeface="+mn-ea"/>
                          <a:cs typeface="+mn-cs"/>
                        </a:rPr>
                        <a:t>caja</a:t>
                      </a:r>
                      <a:endParaRPr lang="en-US" sz="1100" b="0" kern="1200" baseline="0" dirty="0">
                        <a:solidFill>
                          <a:schemeClr val="dk1"/>
                        </a:solidFill>
                        <a:latin typeface="Univers for KPMG Cond" panose="020B0606020202020204" pitchFamily="34" charset="0"/>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100" b="0" kern="1200" baseline="0" dirty="0">
                          <a:solidFill>
                            <a:schemeClr val="dk1"/>
                          </a:solidFill>
                          <a:latin typeface="Univers for KPMG Cond" panose="020B0606020202020204" pitchFamily="34" charset="0"/>
                          <a:ea typeface="+mn-ea"/>
                          <a:cs typeface="+mn-cs"/>
                        </a:rPr>
                        <a:t>Se cargan diariamente todos los extractos en SAP</a:t>
                      </a:r>
                    </a:p>
                    <a:p>
                      <a:pPr marL="171450" indent="-171450" algn="l">
                        <a:buFont typeface="Arial" panose="020B0604020202020204" pitchFamily="34" charset="0"/>
                        <a:buChar char="•"/>
                      </a:pPr>
                      <a:r>
                        <a:rPr lang="es-ES" sz="1100" b="0" kern="1200" baseline="0" dirty="0">
                          <a:solidFill>
                            <a:schemeClr val="dk1"/>
                          </a:solidFill>
                          <a:latin typeface="Univers for KPMG Cond" panose="020B0606020202020204" pitchFamily="34" charset="0"/>
                          <a:ea typeface="+mn-ea"/>
                          <a:cs typeface="+mn-cs"/>
                        </a:rPr>
                        <a:t>Se calcula la posición de tesorería mediante una transacción en SAP (FF7AN) con una plantilla específica. </a:t>
                      </a:r>
                    </a:p>
                    <a:p>
                      <a:pPr marL="171450" indent="-171450" algn="l">
                        <a:buFont typeface="Arial" panose="020B0604020202020204" pitchFamily="34" charset="0"/>
                        <a:buChar char="•"/>
                      </a:pPr>
                      <a:r>
                        <a:rPr lang="es-ES" sz="1100" b="0" kern="1200" baseline="0" dirty="0">
                          <a:solidFill>
                            <a:schemeClr val="dk1"/>
                          </a:solidFill>
                          <a:latin typeface="Univers for KPMG Cond" panose="020B0606020202020204" pitchFamily="34" charset="0"/>
                          <a:ea typeface="+mn-ea"/>
                          <a:cs typeface="+mn-cs"/>
                        </a:rPr>
                        <a:t>Mensualmente calculan la previsión de tesorería a cuatro meses vista. Cada planta realiza la suya y desde Logroño consolidan todas (Además de ejecutar la propia)</a:t>
                      </a:r>
                    </a:p>
                    <a:p>
                      <a:pPr marL="171450" indent="-171450" algn="l">
                        <a:buFont typeface="Arial" panose="020B0604020202020204" pitchFamily="34" charset="0"/>
                        <a:buChar char="•"/>
                      </a:pPr>
                      <a:r>
                        <a:rPr lang="es-ES" sz="1100" b="0" kern="1200" baseline="0" dirty="0">
                          <a:solidFill>
                            <a:schemeClr val="dk1"/>
                          </a:solidFill>
                          <a:latin typeface="Univers for KPMG Cond" panose="020B0606020202020204" pitchFamily="34" charset="0"/>
                          <a:ea typeface="+mn-ea"/>
                          <a:cs typeface="+mn-cs"/>
                        </a:rPr>
                        <a:t>Los avales se gestionan desde cada planta </a:t>
                      </a:r>
                      <a:endParaRPr lang="es-ES" sz="1100" b="1" kern="1200" baseline="0" dirty="0">
                        <a:solidFill>
                          <a:schemeClr val="dk1"/>
                        </a:solidFill>
                        <a:latin typeface="Univers for KPMG Cond" panose="020B0606020202020204" pitchFamily="34" charset="0"/>
                        <a:ea typeface="+mn-ea"/>
                        <a:cs typeface="+mn-cs"/>
                      </a:endParaRPr>
                    </a:p>
                    <a:p>
                      <a:pPr marL="171450" indent="-171450" algn="l">
                        <a:buFont typeface="Arial" panose="020B0604020202020204" pitchFamily="34" charset="0"/>
                        <a:buChar char="•"/>
                      </a:pPr>
                      <a:r>
                        <a:rPr lang="es-ES" sz="1100" b="0" kern="1200" baseline="0" dirty="0">
                          <a:solidFill>
                            <a:schemeClr val="dk1"/>
                          </a:solidFill>
                          <a:latin typeface="Univers for KPMG Cond" panose="020B0606020202020204" pitchFamily="34" charset="0"/>
                          <a:ea typeface="+mn-ea"/>
                          <a:cs typeface="+mn-cs"/>
                        </a:rPr>
                        <a:t>Se concilia el extracto con la cuentas de proveedores. Los cobros y pagos de clientes y proveedores se descargan el banco y van a cuenta transitoria. Van cancelando las facturas de clientes y proveedores mediante el clearing de las cuentas transitorias (F-04)</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SAP</a:t>
                      </a:r>
                    </a:p>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Excel</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90339138"/>
                  </a:ext>
                </a:extLst>
              </a:tr>
              <a:tr h="1142381">
                <a:tc>
                  <a:txBody>
                    <a:bodyPr/>
                    <a:lstStyle/>
                    <a:p>
                      <a:pPr algn="ctr" eaLnBrk="0" fontAlgn="base" hangingPunct="0">
                        <a:spcBef>
                          <a:spcPct val="50000"/>
                        </a:spcBef>
                        <a:spcAft>
                          <a:spcPct val="0"/>
                        </a:spcAft>
                      </a:pPr>
                      <a:r>
                        <a:rPr lang="es-ES_tradnl" sz="1100" b="0" kern="1200" baseline="0" dirty="0">
                          <a:solidFill>
                            <a:schemeClr val="dk1"/>
                          </a:solidFill>
                          <a:latin typeface="Univers for KPMG Cond" panose="020B0606020202020204" pitchFamily="34" charset="0"/>
                          <a:ea typeface="+mn-ea"/>
                          <a:cs typeface="+mn-cs"/>
                        </a:rPr>
                        <a:t>Gestión de pagos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b="0" kern="1200" baseline="0" dirty="0">
                          <a:solidFill>
                            <a:schemeClr val="dk1"/>
                          </a:solidFill>
                          <a:latin typeface="Univers for KPMG Cond" panose="020B0606020202020204" pitchFamily="34" charset="0"/>
                          <a:ea typeface="+mn-ea"/>
                          <a:cs typeface="+mn-cs"/>
                        </a:rPr>
                        <a:t>Realizan pagos en Cuatro monedas distintas (Euros, Libra, Dólar y Dólar Canadiense)</a:t>
                      </a:r>
                    </a:p>
                    <a:p>
                      <a:pPr marL="171450" indent="-171450" algn="l">
                        <a:buFont typeface="Arial" panose="020B0604020202020204" pitchFamily="34" charset="0"/>
                        <a:buChar char="•"/>
                      </a:pPr>
                      <a:r>
                        <a:rPr lang="es-ES" sz="1100" b="0" kern="1200" baseline="0" dirty="0">
                          <a:solidFill>
                            <a:schemeClr val="dk1"/>
                          </a:solidFill>
                          <a:latin typeface="Univers for KPMG Cond" panose="020B0606020202020204" pitchFamily="34" charset="0"/>
                          <a:ea typeface="+mn-ea"/>
                          <a:cs typeface="+mn-cs"/>
                        </a:rPr>
                        <a:t>Los medios de pago son: Transferencia, Giro, Remesas, cheques y anticipos</a:t>
                      </a:r>
                    </a:p>
                    <a:p>
                      <a:pPr marL="171450" indent="-171450" algn="l">
                        <a:buFont typeface="Arial" panose="020B0604020202020204" pitchFamily="34" charset="0"/>
                        <a:buChar char="•"/>
                      </a:pPr>
                      <a:r>
                        <a:rPr lang="es-ES" sz="1100" b="0" kern="1200" baseline="0" dirty="0">
                          <a:solidFill>
                            <a:schemeClr val="dk1"/>
                          </a:solidFill>
                          <a:latin typeface="Univers for KPMG Cond" panose="020B0606020202020204" pitchFamily="34" charset="0"/>
                          <a:ea typeface="+mn-ea"/>
                          <a:cs typeface="+mn-cs"/>
                        </a:rPr>
                        <a:t>Actualmente no tienen prácticamente incidencias en pagos (solo si esta mal informado en el maestro del proveedor)</a:t>
                      </a:r>
                    </a:p>
                    <a:p>
                      <a:pPr marL="171450" indent="-171450" algn="l">
                        <a:buFont typeface="Arial" panose="020B0604020202020204" pitchFamily="34" charset="0"/>
                        <a:buChar char="•"/>
                      </a:pPr>
                      <a:r>
                        <a:rPr lang="es-ES" sz="1100" b="0" kern="1200" baseline="0" dirty="0">
                          <a:solidFill>
                            <a:schemeClr val="dk1"/>
                          </a:solidFill>
                          <a:latin typeface="Univers for KPMG Cond" panose="020B0606020202020204" pitchFamily="34" charset="0"/>
                          <a:ea typeface="+mn-ea"/>
                          <a:cs typeface="+mn-cs"/>
                        </a:rPr>
                        <a:t>Con la FBL1H seleccionan las partidas a pagar. Con la F110 generan el fichero de pago y se genera un documento KZ para cada una de las líneas de pago. Con la F04 compensan el importe total de pago con cada línea de KZ y quedan contabilizadas.</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SAP</a:t>
                      </a:r>
                    </a:p>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Excel</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bl>
          </a:graphicData>
        </a:graphic>
      </p:graphicFrame>
      <p:sp>
        <p:nvSpPr>
          <p:cNvPr id="66" name="AutoShape 7">
            <a:extLst>
              <a:ext uri="{FF2B5EF4-FFF2-40B4-BE49-F238E27FC236}">
                <a16:creationId xmlns:a16="http://schemas.microsoft.com/office/drawing/2014/main" id="{3D194641-149D-4C7F-9B12-F22583C1374E}"/>
              </a:ext>
            </a:extLst>
          </p:cNvPr>
          <p:cNvSpPr>
            <a:spLocks noChangeArrowheads="1"/>
          </p:cNvSpPr>
          <p:nvPr/>
        </p:nvSpPr>
        <p:spPr bwMode="auto">
          <a:xfrm>
            <a:off x="6150580" y="1882800"/>
            <a:ext cx="936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algn="ctr" eaLnBrk="0" fontAlgn="base" hangingPunct="0">
              <a:spcBef>
                <a:spcPct val="50000"/>
              </a:spcBef>
              <a:spcAft>
                <a:spcPct val="0"/>
              </a:spcAft>
            </a:pPr>
            <a:r>
              <a:rPr lang="en-US" sz="800" b="1" kern="0" dirty="0">
                <a:solidFill>
                  <a:srgbClr val="FFFFFF"/>
                </a:solidFill>
                <a:latin typeface="Arial" panose="020B0604020202020204" pitchFamily="34" charset="0"/>
                <a:cs typeface="Arial" panose="020B0604020202020204" pitchFamily="34" charset="0"/>
              </a:rPr>
              <a:t>Gestión de </a:t>
            </a:r>
            <a:r>
              <a:rPr lang="en-US" sz="800" b="1" kern="0" dirty="0" err="1">
                <a:solidFill>
                  <a:srgbClr val="FFFFFF"/>
                </a:solidFill>
                <a:latin typeface="Arial" panose="020B0604020202020204" pitchFamily="34" charset="0"/>
                <a:cs typeface="Arial" panose="020B0604020202020204" pitchFamily="34" charset="0"/>
              </a:rPr>
              <a:t>riesgos</a:t>
            </a:r>
            <a:endParaRPr lang="en-US" sz="800" b="1" kern="0" dirty="0">
              <a:solidFill>
                <a:srgbClr val="FFFFFF"/>
              </a:solidFill>
              <a:latin typeface="Arial" panose="020B0604020202020204" pitchFamily="34" charset="0"/>
              <a:cs typeface="Arial" panose="020B0604020202020204" pitchFamily="34" charset="0"/>
            </a:endParaRPr>
          </a:p>
        </p:txBody>
      </p:sp>
      <p:sp>
        <p:nvSpPr>
          <p:cNvPr id="70" name="KMATable0ValueChain2">
            <a:extLst>
              <a:ext uri="{FF2B5EF4-FFF2-40B4-BE49-F238E27FC236}">
                <a16:creationId xmlns:a16="http://schemas.microsoft.com/office/drawing/2014/main" id="{54F1B218-D017-463F-9B02-22DF93DFE482}"/>
              </a:ext>
            </a:extLst>
          </p:cNvPr>
          <p:cNvSpPr>
            <a:spLocks noChangeArrowheads="1"/>
          </p:cNvSpPr>
          <p:nvPr/>
        </p:nvSpPr>
        <p:spPr bwMode="auto">
          <a:xfrm>
            <a:off x="7140568" y="178744"/>
            <a:ext cx="4104000" cy="163048"/>
          </a:xfrm>
          <a:prstGeom prst="chevron">
            <a:avLst>
              <a:gd name="adj" fmla="val 21138"/>
            </a:avLst>
          </a:prstGeom>
          <a:solidFill>
            <a:schemeClr val="tx2"/>
          </a:solidFill>
          <a:ln>
            <a:noFill/>
          </a:ln>
        </p:spPr>
        <p:txBody>
          <a:bodyPr lIns="0" r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s-ES_tradnl" sz="105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Procesos de Finanzas</a:t>
            </a:r>
          </a:p>
        </p:txBody>
      </p:sp>
      <p:sp>
        <p:nvSpPr>
          <p:cNvPr id="73" name="KMATable0ValueChain2">
            <a:extLst>
              <a:ext uri="{FF2B5EF4-FFF2-40B4-BE49-F238E27FC236}">
                <a16:creationId xmlns:a16="http://schemas.microsoft.com/office/drawing/2014/main" id="{7DC8B81D-E12F-4237-944B-8346078947DE}"/>
              </a:ext>
            </a:extLst>
          </p:cNvPr>
          <p:cNvSpPr>
            <a:spLocks noChangeArrowheads="1"/>
          </p:cNvSpPr>
          <p:nvPr/>
        </p:nvSpPr>
        <p:spPr bwMode="auto">
          <a:xfrm>
            <a:off x="7140568" y="178744"/>
            <a:ext cx="4104000" cy="163048"/>
          </a:xfrm>
          <a:prstGeom prst="chevron">
            <a:avLst>
              <a:gd name="adj" fmla="val 21138"/>
            </a:avLst>
          </a:prstGeom>
          <a:solidFill>
            <a:schemeClr val="tx2"/>
          </a:solidFill>
          <a:ln>
            <a:noFill/>
          </a:ln>
        </p:spPr>
        <p:txBody>
          <a:bodyPr lIns="0" r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s-ES_tradnl" sz="105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Procesos de Finanzas</a:t>
            </a:r>
          </a:p>
        </p:txBody>
      </p:sp>
      <p:sp>
        <p:nvSpPr>
          <p:cNvPr id="74" name="Rounded Rectangle 59">
            <a:extLst>
              <a:ext uri="{FF2B5EF4-FFF2-40B4-BE49-F238E27FC236}">
                <a16:creationId xmlns:a16="http://schemas.microsoft.com/office/drawing/2014/main" id="{9D9880D1-DFEE-45A5-96D0-C175AEB9FAAA}"/>
              </a:ext>
            </a:extLst>
          </p:cNvPr>
          <p:cNvSpPr/>
          <p:nvPr/>
        </p:nvSpPr>
        <p:spPr>
          <a:xfrm>
            <a:off x="7669537" y="631488"/>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Cuentas a Cobrar</a:t>
            </a:r>
            <a:endParaRPr lang="es-ES" sz="900" i="1" dirty="0">
              <a:solidFill>
                <a:prstClr val="white"/>
              </a:solidFill>
              <a:latin typeface="Univers for KPMG Cond" panose="020B0606020202020204" pitchFamily="34" charset="0"/>
            </a:endParaRPr>
          </a:p>
        </p:txBody>
      </p:sp>
      <p:sp>
        <p:nvSpPr>
          <p:cNvPr id="76" name="Rounded Rectangle 59">
            <a:extLst>
              <a:ext uri="{FF2B5EF4-FFF2-40B4-BE49-F238E27FC236}">
                <a16:creationId xmlns:a16="http://schemas.microsoft.com/office/drawing/2014/main" id="{E9ED3631-D2D5-4F7C-A8CD-603571CA4E71}"/>
              </a:ext>
            </a:extLst>
          </p:cNvPr>
          <p:cNvSpPr/>
          <p:nvPr/>
        </p:nvSpPr>
        <p:spPr>
          <a:xfrm>
            <a:off x="8696350" y="631488"/>
            <a:ext cx="972000" cy="216000"/>
          </a:xfrm>
          <a:prstGeom prst="roundRect">
            <a:avLst/>
          </a:prstGeom>
          <a:solidFill>
            <a:schemeClr val="bg2">
              <a:lumMod val="7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Tesorería</a:t>
            </a:r>
            <a:endParaRPr lang="es-ES" sz="900" i="1" dirty="0">
              <a:solidFill>
                <a:prstClr val="white"/>
              </a:solidFill>
              <a:latin typeface="Univers for KPMG Cond" panose="020B0606020202020204" pitchFamily="34" charset="0"/>
            </a:endParaRPr>
          </a:p>
        </p:txBody>
      </p:sp>
      <p:sp>
        <p:nvSpPr>
          <p:cNvPr id="77" name="Rounded Rectangle 59">
            <a:extLst>
              <a:ext uri="{FF2B5EF4-FFF2-40B4-BE49-F238E27FC236}">
                <a16:creationId xmlns:a16="http://schemas.microsoft.com/office/drawing/2014/main" id="{BA83BAB0-43CF-4710-AE22-91BB5B006C4B}"/>
              </a:ext>
            </a:extLst>
          </p:cNvPr>
          <p:cNvSpPr/>
          <p:nvPr/>
        </p:nvSpPr>
        <p:spPr>
          <a:xfrm>
            <a:off x="9723162" y="631488"/>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Impuestos</a:t>
            </a:r>
            <a:endParaRPr lang="es-ES" sz="900" i="1" dirty="0">
              <a:solidFill>
                <a:prstClr val="white"/>
              </a:solidFill>
              <a:latin typeface="Univers for KPMG Cond" panose="020B0606020202020204" pitchFamily="34" charset="0"/>
            </a:endParaRPr>
          </a:p>
        </p:txBody>
      </p:sp>
      <p:sp>
        <p:nvSpPr>
          <p:cNvPr id="89" name="Rounded Rectangle 59">
            <a:extLst>
              <a:ext uri="{FF2B5EF4-FFF2-40B4-BE49-F238E27FC236}">
                <a16:creationId xmlns:a16="http://schemas.microsoft.com/office/drawing/2014/main" id="{A33EF5BB-30B3-465C-8811-0B8A300A5D2B}"/>
              </a:ext>
            </a:extLst>
          </p:cNvPr>
          <p:cNvSpPr/>
          <p:nvPr/>
        </p:nvSpPr>
        <p:spPr>
          <a:xfrm>
            <a:off x="7156668"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a:solidFill>
                  <a:prstClr val="white"/>
                </a:solidFill>
                <a:latin typeface="Univers for KPMG Cond" panose="020B0606020202020204" pitchFamily="34" charset="0"/>
              </a:rPr>
              <a:t>Cuentas </a:t>
            </a:r>
            <a:r>
              <a:rPr lang="es-ES_tradnl" sz="900" i="1" dirty="0">
                <a:solidFill>
                  <a:prstClr val="white"/>
                </a:solidFill>
                <a:latin typeface="Univers for KPMG Cond" panose="020B0606020202020204" pitchFamily="34" charset="0"/>
              </a:rPr>
              <a:t>a Pagar</a:t>
            </a:r>
            <a:endParaRPr lang="es-ES" sz="900" i="1" dirty="0">
              <a:solidFill>
                <a:prstClr val="white"/>
              </a:solidFill>
              <a:latin typeface="Univers for KPMG Cond" panose="020B0606020202020204" pitchFamily="34" charset="0"/>
            </a:endParaRPr>
          </a:p>
        </p:txBody>
      </p:sp>
      <p:sp>
        <p:nvSpPr>
          <p:cNvPr id="94" name="Rounded Rectangle 59">
            <a:extLst>
              <a:ext uri="{FF2B5EF4-FFF2-40B4-BE49-F238E27FC236}">
                <a16:creationId xmlns:a16="http://schemas.microsoft.com/office/drawing/2014/main" id="{528C8C4F-C712-4122-89DA-E2C0CA27DAF2}"/>
              </a:ext>
            </a:extLst>
          </p:cNvPr>
          <p:cNvSpPr/>
          <p:nvPr/>
        </p:nvSpPr>
        <p:spPr>
          <a:xfrm>
            <a:off x="8167555"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Gastos de Viaje</a:t>
            </a:r>
            <a:endParaRPr lang="es-ES" sz="900" i="1" dirty="0">
              <a:solidFill>
                <a:prstClr val="white"/>
              </a:solidFill>
              <a:latin typeface="Univers for KPMG Cond" panose="020B0606020202020204" pitchFamily="34" charset="0"/>
            </a:endParaRPr>
          </a:p>
        </p:txBody>
      </p:sp>
      <p:sp>
        <p:nvSpPr>
          <p:cNvPr id="95" name="Rounded Rectangle 59">
            <a:extLst>
              <a:ext uri="{FF2B5EF4-FFF2-40B4-BE49-F238E27FC236}">
                <a16:creationId xmlns:a16="http://schemas.microsoft.com/office/drawing/2014/main" id="{7CDFD956-DC18-4F08-90CB-73653895A171}"/>
              </a:ext>
            </a:extLst>
          </p:cNvPr>
          <p:cNvSpPr/>
          <p:nvPr/>
        </p:nvSpPr>
        <p:spPr>
          <a:xfrm>
            <a:off x="9201792"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Contabilidad General</a:t>
            </a:r>
            <a:endParaRPr lang="es-ES" sz="900" i="1" dirty="0">
              <a:solidFill>
                <a:prstClr val="white"/>
              </a:solidFill>
              <a:latin typeface="Univers for KPMG Cond" panose="020B0606020202020204" pitchFamily="34" charset="0"/>
            </a:endParaRPr>
          </a:p>
        </p:txBody>
      </p:sp>
      <p:sp>
        <p:nvSpPr>
          <p:cNvPr id="96" name="Rounded Rectangle 59">
            <a:extLst>
              <a:ext uri="{FF2B5EF4-FFF2-40B4-BE49-F238E27FC236}">
                <a16:creationId xmlns:a16="http://schemas.microsoft.com/office/drawing/2014/main" id="{D3AC9FD5-DC76-4956-9E16-62A8C2570898}"/>
              </a:ext>
            </a:extLst>
          </p:cNvPr>
          <p:cNvSpPr/>
          <p:nvPr/>
        </p:nvSpPr>
        <p:spPr>
          <a:xfrm>
            <a:off x="10236030"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a:solidFill>
                  <a:prstClr val="white"/>
                </a:solidFill>
                <a:latin typeface="Univers for KPMG Cond" panose="020B0606020202020204" pitchFamily="34" charset="0"/>
              </a:rPr>
              <a:t>C</a:t>
            </a:r>
            <a:r>
              <a:rPr lang="es-ES_tradnl" sz="900" i="1" dirty="0">
                <a:solidFill>
                  <a:prstClr val="white"/>
                </a:solidFill>
                <a:latin typeface="Univers for KPMG Cond" panose="020B0606020202020204" pitchFamily="34" charset="0"/>
              </a:rPr>
              <a:t>ontrolling</a:t>
            </a:r>
            <a:endParaRPr lang="es-ES" sz="900" i="1" dirty="0">
              <a:solidFill>
                <a:prstClr val="white"/>
              </a:solidFill>
              <a:latin typeface="Univers for KPMG Cond" panose="020B0606020202020204" pitchFamily="34" charset="0"/>
            </a:endParaRPr>
          </a:p>
        </p:txBody>
      </p:sp>
      <p:grpSp>
        <p:nvGrpSpPr>
          <p:cNvPr id="60" name="Group 59">
            <a:extLst>
              <a:ext uri="{FF2B5EF4-FFF2-40B4-BE49-F238E27FC236}">
                <a16:creationId xmlns:a16="http://schemas.microsoft.com/office/drawing/2014/main" id="{AB5AA3C4-79F0-4636-AE5A-C0CD91A84528}"/>
              </a:ext>
            </a:extLst>
          </p:cNvPr>
          <p:cNvGrpSpPr/>
          <p:nvPr/>
        </p:nvGrpSpPr>
        <p:grpSpPr>
          <a:xfrm>
            <a:off x="5006877" y="44624"/>
            <a:ext cx="2119585" cy="744515"/>
            <a:chOff x="5006877" y="44624"/>
            <a:chExt cx="2119585" cy="826693"/>
          </a:xfrm>
        </p:grpSpPr>
        <p:sp>
          <p:nvSpPr>
            <p:cNvPr id="62" name="AutoShape 7">
              <a:extLst>
                <a:ext uri="{FF2B5EF4-FFF2-40B4-BE49-F238E27FC236}">
                  <a16:creationId xmlns:a16="http://schemas.microsoft.com/office/drawing/2014/main" id="{CB72E9A0-2942-4258-AE63-DA8C596D8766}"/>
                </a:ext>
              </a:extLst>
            </p:cNvPr>
            <p:cNvSpPr>
              <a:spLocks noChangeArrowheads="1"/>
            </p:cNvSpPr>
            <p:nvPr/>
          </p:nvSpPr>
          <p:spPr bwMode="auto">
            <a:xfrm>
              <a:off x="5006877" y="655317"/>
              <a:ext cx="396000" cy="216000"/>
            </a:xfrm>
            <a:prstGeom prst="chevron">
              <a:avLst>
                <a:gd name="adj" fmla="val 19758"/>
              </a:avLst>
            </a:prstGeom>
            <a:solidFill>
              <a:srgbClr val="F68D2E"/>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64"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1" y="74832"/>
              <a:ext cx="396000" cy="216000"/>
            </a:xfrm>
            <a:prstGeom prst="chevron">
              <a:avLst>
                <a:gd name="adj" fmla="val 19758"/>
              </a:avLst>
            </a:prstGeom>
            <a:solidFill>
              <a:schemeClr val="accent5"/>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8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endParaRPr>
            </a:p>
          </p:txBody>
        </p:sp>
        <p:sp>
          <p:nvSpPr>
            <p:cNvPr id="67"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0" y="348584"/>
              <a:ext cx="396000" cy="216000"/>
            </a:xfrm>
            <a:prstGeom prst="chevron">
              <a:avLst>
                <a:gd name="adj" fmla="val 19758"/>
              </a:avLst>
            </a:prstGeom>
            <a:solidFill>
              <a:schemeClr val="bg2"/>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72" name="TextBox 71"/>
            <p:cNvSpPr txBox="1"/>
            <p:nvPr/>
          </p:nvSpPr>
          <p:spPr>
            <a:xfrm>
              <a:off x="5470278" y="44624"/>
              <a:ext cx="1656184" cy="204322"/>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err="1">
                  <a:ln>
                    <a:noFill/>
                  </a:ln>
                  <a:solidFill>
                    <a:srgbClr val="00338D"/>
                  </a:solidFill>
                  <a:effectLst/>
                  <a:uLnTx/>
                  <a:uFillTx/>
                  <a:latin typeface="Arial"/>
                  <a:ea typeface="+mn-ea"/>
                  <a:cs typeface="+mn-cs"/>
                </a:rPr>
                <a:t>Supply</a:t>
              </a:r>
              <a:r>
                <a:rPr kumimoji="0" lang="es-ES" sz="1100" b="0" i="0" u="none" strike="noStrike" kern="1200" cap="none" spc="0" normalizeH="0" baseline="0" noProof="0" dirty="0">
                  <a:ln>
                    <a:noFill/>
                  </a:ln>
                  <a:solidFill>
                    <a:srgbClr val="00338D"/>
                  </a:solidFill>
                  <a:effectLst/>
                  <a:uLnTx/>
                  <a:uFillTx/>
                  <a:latin typeface="Arial"/>
                  <a:ea typeface="+mn-ea"/>
                  <a:cs typeface="+mn-cs"/>
                </a:rPr>
                <a:t> </a:t>
              </a:r>
              <a:r>
                <a:rPr kumimoji="0" lang="es-ES" sz="1100" b="0" i="0" u="none" strike="noStrike" kern="1200" cap="none" spc="0" normalizeH="0" baseline="0" noProof="0" dirty="0" err="1">
                  <a:ln>
                    <a:noFill/>
                  </a:ln>
                  <a:solidFill>
                    <a:srgbClr val="00338D"/>
                  </a:solidFill>
                  <a:effectLst/>
                  <a:uLnTx/>
                  <a:uFillTx/>
                  <a:latin typeface="Arial"/>
                  <a:ea typeface="+mn-ea"/>
                  <a:cs typeface="+mn-cs"/>
                </a:rPr>
                <a:t>Chain</a:t>
              </a:r>
              <a:endParaRPr kumimoji="0" lang="es-ES" sz="1100" b="0" i="0" u="none" strike="noStrike" kern="1200" cap="none" spc="0" normalizeH="0" baseline="0" noProof="0" dirty="0">
                <a:ln>
                  <a:noFill/>
                </a:ln>
                <a:solidFill>
                  <a:srgbClr val="00338D"/>
                </a:solidFill>
                <a:effectLst/>
                <a:uLnTx/>
                <a:uFillTx/>
                <a:latin typeface="Arial"/>
                <a:ea typeface="+mn-ea"/>
                <a:cs typeface="+mn-cs"/>
              </a:endParaRPr>
            </a:p>
          </p:txBody>
        </p:sp>
        <p:sp>
          <p:nvSpPr>
            <p:cNvPr id="75" name="TextBox 74"/>
            <p:cNvSpPr txBox="1"/>
            <p:nvPr/>
          </p:nvSpPr>
          <p:spPr>
            <a:xfrm>
              <a:off x="5470278" y="328440"/>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Finanzas</a:t>
              </a:r>
            </a:p>
          </p:txBody>
        </p:sp>
        <p:sp>
          <p:nvSpPr>
            <p:cNvPr id="97" name="TextBox 96">
              <a:extLst>
                <a:ext uri="{FF2B5EF4-FFF2-40B4-BE49-F238E27FC236}">
                  <a16:creationId xmlns:a16="http://schemas.microsoft.com/office/drawing/2014/main" id="{7F0ED837-5337-47B6-AC8C-3872F871071C}"/>
                </a:ext>
              </a:extLst>
            </p:cNvPr>
            <p:cNvSpPr txBox="1"/>
            <p:nvPr/>
          </p:nvSpPr>
          <p:spPr>
            <a:xfrm>
              <a:off x="5470278" y="625943"/>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Producción</a:t>
              </a:r>
            </a:p>
          </p:txBody>
        </p:sp>
      </p:grpSp>
      <p:sp>
        <p:nvSpPr>
          <p:cNvPr id="57" name="Rectangle 56">
            <a:extLst>
              <a:ext uri="{FF2B5EF4-FFF2-40B4-BE49-F238E27FC236}">
                <a16:creationId xmlns:a16="http://schemas.microsoft.com/office/drawing/2014/main" id="{438B2CC9-F3DA-D944-BDFC-E58486895F67}"/>
              </a:ext>
            </a:extLst>
          </p:cNvPr>
          <p:cNvSpPr/>
          <p:nvPr/>
        </p:nvSpPr>
        <p:spPr>
          <a:xfrm>
            <a:off x="10928417" y="1408142"/>
            <a:ext cx="1127448" cy="6859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AU" sz="1500" dirty="0">
                <a:solidFill>
                  <a:schemeClr val="bg1"/>
                </a:solidFill>
              </a:rPr>
              <a:t>To update</a:t>
            </a:r>
          </a:p>
        </p:txBody>
      </p:sp>
    </p:spTree>
    <p:extLst>
      <p:ext uri="{BB962C8B-B14F-4D97-AF65-F5344CB8AC3E}">
        <p14:creationId xmlns:p14="http://schemas.microsoft.com/office/powerpoint/2010/main" val="17467599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93244" name="think-cell Slide" r:id="rId6" imgW="216" imgH="216" progId="TCLayout.ActiveDocument.1">
                  <p:embed/>
                </p:oleObj>
              </mc:Choice>
              <mc:Fallback>
                <p:oleObj name="think-cell Slide" r:id="rId6" imgW="216" imgH="216" progId="TCLayout.ActiveDocument.1">
                  <p:embed/>
                  <p:pic>
                    <p:nvPicPr>
                      <p:cNvPr id="0" name=""/>
                      <p:cNvPicPr/>
                      <p:nvPr/>
                    </p:nvPicPr>
                    <p:blipFill>
                      <a:blip r:embed="rId7"/>
                      <a:stretch>
                        <a:fillRect/>
                      </a:stretch>
                    </p:blipFill>
                    <p:spPr>
                      <a:xfrm>
                        <a:off x="1525589" y="1589"/>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DE92D78-B88A-4237-B719-CF68C8EF0807}"/>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s-ES_tradnl" sz="4000" dirty="0">
              <a:latin typeface="KPMG Extralight" panose="020B0303030202040204" pitchFamily="34" charset="0"/>
              <a:ea typeface="+mj-ea"/>
              <a:cs typeface="+mj-cs"/>
              <a:sym typeface="KPMG Extralight" panose="020B0303030202040204" pitchFamily="34" charset="0"/>
            </a:endParaRPr>
          </a:p>
        </p:txBody>
      </p:sp>
      <p:sp>
        <p:nvSpPr>
          <p:cNvPr id="47" name="Title 1"/>
          <p:cNvSpPr>
            <a:spLocks noGrp="1"/>
          </p:cNvSpPr>
          <p:nvPr>
            <p:ph type="title"/>
          </p:nvPr>
        </p:nvSpPr>
        <p:spPr>
          <a:xfrm>
            <a:off x="990000" y="167350"/>
            <a:ext cx="8478958" cy="687855"/>
          </a:xfrm>
        </p:spPr>
        <p:txBody>
          <a:bodyPr/>
          <a:lstStyle/>
          <a:p>
            <a:r>
              <a:rPr lang="es-ES_tradnl" sz="2400" b="1" dirty="0">
                <a:solidFill>
                  <a:srgbClr val="00338D"/>
                </a:solidFill>
              </a:rPr>
              <a:t>2.2. Procesos</a:t>
            </a:r>
            <a:br>
              <a:rPr lang="es-ES_tradnl" sz="4000" b="1" dirty="0">
                <a:solidFill>
                  <a:srgbClr val="00338D"/>
                </a:solidFill>
              </a:rPr>
            </a:br>
            <a:r>
              <a:rPr lang="es-ES_tradnl" sz="4000" dirty="0">
                <a:solidFill>
                  <a:srgbClr val="00338D"/>
                </a:solidFill>
              </a:rPr>
              <a:t>Área de Finanzas</a:t>
            </a:r>
            <a:br>
              <a:rPr lang="es-ES_tradnl" sz="4000" b="1" dirty="0"/>
            </a:br>
            <a:endParaRPr lang="es-ES_tradnl" sz="4000" dirty="0"/>
          </a:p>
        </p:txBody>
      </p:sp>
      <p:sp>
        <p:nvSpPr>
          <p:cNvPr id="49" name="Rectangle 23"/>
          <p:cNvSpPr>
            <a:spLocks noChangeArrowheads="1"/>
          </p:cNvSpPr>
          <p:nvPr/>
        </p:nvSpPr>
        <p:spPr bwMode="auto">
          <a:xfrm>
            <a:off x="1271588" y="3010335"/>
            <a:ext cx="9648825" cy="3261156"/>
          </a:xfrm>
          <a:prstGeom prst="rect">
            <a:avLst/>
          </a:prstGeom>
          <a:noFill/>
          <a:ln w="12700">
            <a:solidFill>
              <a:srgbClr val="00A3A1"/>
            </a:solidFill>
            <a:miter lim="800000"/>
            <a:headEnd/>
            <a:tailEnd/>
          </a:ln>
        </p:spPr>
        <p:txBody>
          <a:bodyPr tIns="91440" bIns="91440" anchor="ctr"/>
          <a:lstStyle/>
          <a:p>
            <a:pPr algn="ctr">
              <a:defRPr/>
            </a:pPr>
            <a:endParaRPr lang="es-ES_tradnl" sz="1600" b="1" kern="0" dirty="0">
              <a:solidFill>
                <a:srgbClr val="FFFFFF"/>
              </a:solidFill>
            </a:endParaRPr>
          </a:p>
        </p:txBody>
      </p:sp>
      <p:sp>
        <p:nvSpPr>
          <p:cNvPr id="46" name="Rectangle 23"/>
          <p:cNvSpPr>
            <a:spLocks noChangeArrowheads="1"/>
          </p:cNvSpPr>
          <p:nvPr/>
        </p:nvSpPr>
        <p:spPr bwMode="auto">
          <a:xfrm>
            <a:off x="1271588" y="1240797"/>
            <a:ext cx="7560740" cy="1377708"/>
          </a:xfrm>
          <a:prstGeom prst="rect">
            <a:avLst/>
          </a:prstGeom>
          <a:noFill/>
          <a:ln w="12700">
            <a:solidFill>
              <a:srgbClr val="00266A"/>
            </a:solidFill>
            <a:miter lim="800000"/>
            <a:headEnd/>
            <a:tailEnd/>
          </a:ln>
        </p:spPr>
        <p:txBody>
          <a:bodyPr tIns="91440" bIns="91440" anchor="ctr"/>
          <a:lstStyle/>
          <a:p>
            <a:pPr algn="ctr">
              <a:defRPr/>
            </a:pPr>
            <a:endParaRPr lang="es-ES_tradnl" sz="1600" b="1" kern="0" dirty="0">
              <a:solidFill>
                <a:srgbClr val="FFFFFF"/>
              </a:solidFill>
            </a:endParaRPr>
          </a:p>
        </p:txBody>
      </p:sp>
      <p:sp>
        <p:nvSpPr>
          <p:cNvPr id="50" name="14 Rectángulo redondeado"/>
          <p:cNvSpPr/>
          <p:nvPr/>
        </p:nvSpPr>
        <p:spPr>
          <a:xfrm>
            <a:off x="1271464" y="1036475"/>
            <a:ext cx="2440800" cy="360000"/>
          </a:xfrm>
          <a:prstGeom prst="roundRect">
            <a:avLst/>
          </a:prstGeom>
          <a:solidFill>
            <a:schemeClr val="tx2">
              <a:lumMod val="75000"/>
            </a:schemeClr>
          </a:solidFill>
          <a:ln w="9525" cap="flat" cmpd="sng" algn="ctr">
            <a:solidFill>
              <a:srgbClr val="E2E2E2"/>
            </a:solidFill>
            <a:prstDash val="solid"/>
          </a:ln>
          <a:effectLst/>
        </p:spPr>
        <p:txBody>
          <a:bodyPr tIns="90000" bIns="90000" rtlCol="0" anchor="ctr" anchorCtr="0"/>
          <a:lstStyle/>
          <a:p>
            <a:pPr algn="ctr">
              <a:defRPr/>
            </a:pPr>
            <a:r>
              <a:rPr lang="es-ES_tradnl" sz="1200" b="1" kern="0" dirty="0">
                <a:solidFill>
                  <a:srgbClr val="FFFFFF"/>
                </a:solidFill>
                <a:latin typeface="Univers for KPMG" panose="020B0603020202020204" pitchFamily="34" charset="0"/>
                <a:cs typeface="Arial" pitchFamily="34" charset="0"/>
              </a:rPr>
              <a:t>Taxonomía</a:t>
            </a:r>
          </a:p>
        </p:txBody>
      </p:sp>
      <p:grpSp>
        <p:nvGrpSpPr>
          <p:cNvPr id="13" name="Group 12">
            <a:extLst>
              <a:ext uri="{FF2B5EF4-FFF2-40B4-BE49-F238E27FC236}">
                <a16:creationId xmlns:a16="http://schemas.microsoft.com/office/drawing/2014/main" id="{3743C344-F426-4131-95C4-D95DF336F0E7}"/>
              </a:ext>
            </a:extLst>
          </p:cNvPr>
          <p:cNvGrpSpPr/>
          <p:nvPr/>
        </p:nvGrpSpPr>
        <p:grpSpPr>
          <a:xfrm>
            <a:off x="3485188" y="902264"/>
            <a:ext cx="432000" cy="432000"/>
            <a:chOff x="2288002" y="902264"/>
            <a:chExt cx="432000" cy="432000"/>
          </a:xfrm>
        </p:grpSpPr>
        <p:sp>
          <p:nvSpPr>
            <p:cNvPr id="9" name="Oval 8"/>
            <p:cNvSpPr/>
            <p:nvPr/>
          </p:nvSpPr>
          <p:spPr>
            <a:xfrm>
              <a:off x="2288002" y="902264"/>
              <a:ext cx="432000" cy="432000"/>
            </a:xfrm>
            <a:prstGeom prst="ellipse">
              <a:avLst/>
            </a:prstGeom>
            <a:solidFill>
              <a:srgbClr val="00486D"/>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ES_tradnl" dirty="0">
                <a:solidFill>
                  <a:prstClr val="white"/>
                </a:solidFill>
              </a:endParaRPr>
            </a:p>
          </p:txBody>
        </p:sp>
        <p:sp>
          <p:nvSpPr>
            <p:cNvPr id="58" name="Freeform 4814"/>
            <p:cNvSpPr>
              <a:spLocks noEditPoints="1"/>
            </p:cNvSpPr>
            <p:nvPr/>
          </p:nvSpPr>
          <p:spPr bwMode="auto">
            <a:xfrm>
              <a:off x="2333042" y="972867"/>
              <a:ext cx="254028" cy="305679"/>
            </a:xfrm>
            <a:custGeom>
              <a:avLst/>
              <a:gdLst>
                <a:gd name="T0" fmla="*/ 148 w 280"/>
                <a:gd name="T1" fmla="*/ 304 h 372"/>
                <a:gd name="T2" fmla="*/ 148 w 280"/>
                <a:gd name="T3" fmla="*/ 98 h 372"/>
                <a:gd name="T4" fmla="*/ 164 w 280"/>
                <a:gd name="T5" fmla="*/ 92 h 372"/>
                <a:gd name="T6" fmla="*/ 180 w 280"/>
                <a:gd name="T7" fmla="*/ 72 h 372"/>
                <a:gd name="T8" fmla="*/ 186 w 280"/>
                <a:gd name="T9" fmla="*/ 48 h 372"/>
                <a:gd name="T10" fmla="*/ 178 w 280"/>
                <a:gd name="T11" fmla="*/ 20 h 372"/>
                <a:gd name="T12" fmla="*/ 160 w 280"/>
                <a:gd name="T13" fmla="*/ 48 h 372"/>
                <a:gd name="T14" fmla="*/ 106 w 280"/>
                <a:gd name="T15" fmla="*/ 0 h 372"/>
                <a:gd name="T16" fmla="*/ 80 w 280"/>
                <a:gd name="T17" fmla="*/ 32 h 372"/>
                <a:gd name="T18" fmla="*/ 78 w 280"/>
                <a:gd name="T19" fmla="*/ 56 h 372"/>
                <a:gd name="T20" fmla="*/ 88 w 280"/>
                <a:gd name="T21" fmla="*/ 80 h 372"/>
                <a:gd name="T22" fmla="*/ 108 w 280"/>
                <a:gd name="T23" fmla="*/ 96 h 372"/>
                <a:gd name="T24" fmla="*/ 116 w 280"/>
                <a:gd name="T25" fmla="*/ 300 h 372"/>
                <a:gd name="T26" fmla="*/ 108 w 280"/>
                <a:gd name="T27" fmla="*/ 308 h 372"/>
                <a:gd name="T28" fmla="*/ 96 w 280"/>
                <a:gd name="T29" fmla="*/ 336 h 372"/>
                <a:gd name="T30" fmla="*/ 98 w 280"/>
                <a:gd name="T31" fmla="*/ 350 h 372"/>
                <a:gd name="T32" fmla="*/ 106 w 280"/>
                <a:gd name="T33" fmla="*/ 360 h 372"/>
                <a:gd name="T34" fmla="*/ 124 w 280"/>
                <a:gd name="T35" fmla="*/ 370 h 372"/>
                <a:gd name="T36" fmla="*/ 140 w 280"/>
                <a:gd name="T37" fmla="*/ 370 h 372"/>
                <a:gd name="T38" fmla="*/ 158 w 280"/>
                <a:gd name="T39" fmla="*/ 360 h 372"/>
                <a:gd name="T40" fmla="*/ 168 w 280"/>
                <a:gd name="T41" fmla="*/ 342 h 372"/>
                <a:gd name="T42" fmla="*/ 168 w 280"/>
                <a:gd name="T43" fmla="*/ 328 h 372"/>
                <a:gd name="T44" fmla="*/ 158 w 280"/>
                <a:gd name="T45" fmla="*/ 310 h 372"/>
                <a:gd name="T46" fmla="*/ 144 w 280"/>
                <a:gd name="T47" fmla="*/ 346 h 372"/>
                <a:gd name="T48" fmla="*/ 132 w 280"/>
                <a:gd name="T49" fmla="*/ 352 h 372"/>
                <a:gd name="T50" fmla="*/ 120 w 280"/>
                <a:gd name="T51" fmla="*/ 346 h 372"/>
                <a:gd name="T52" fmla="*/ 116 w 280"/>
                <a:gd name="T53" fmla="*/ 336 h 372"/>
                <a:gd name="T54" fmla="*/ 120 w 280"/>
                <a:gd name="T55" fmla="*/ 324 h 372"/>
                <a:gd name="T56" fmla="*/ 132 w 280"/>
                <a:gd name="T57" fmla="*/ 320 h 372"/>
                <a:gd name="T58" fmla="*/ 144 w 280"/>
                <a:gd name="T59" fmla="*/ 324 h 372"/>
                <a:gd name="T60" fmla="*/ 148 w 280"/>
                <a:gd name="T61" fmla="*/ 336 h 372"/>
                <a:gd name="T62" fmla="*/ 144 w 280"/>
                <a:gd name="T63" fmla="*/ 346 h 372"/>
                <a:gd name="T64" fmla="*/ 186 w 280"/>
                <a:gd name="T65" fmla="*/ 318 h 372"/>
                <a:gd name="T66" fmla="*/ 172 w 280"/>
                <a:gd name="T67" fmla="*/ 296 h 372"/>
                <a:gd name="T68" fmla="*/ 168 w 280"/>
                <a:gd name="T69" fmla="*/ 286 h 372"/>
                <a:gd name="T70" fmla="*/ 168 w 280"/>
                <a:gd name="T71" fmla="*/ 250 h 372"/>
                <a:gd name="T72" fmla="*/ 172 w 280"/>
                <a:gd name="T73" fmla="*/ 190 h 372"/>
                <a:gd name="T74" fmla="*/ 178 w 280"/>
                <a:gd name="T75" fmla="*/ 194 h 372"/>
                <a:gd name="T76" fmla="*/ 186 w 280"/>
                <a:gd name="T77" fmla="*/ 190 h 372"/>
                <a:gd name="T78" fmla="*/ 188 w 280"/>
                <a:gd name="T79" fmla="*/ 180 h 372"/>
                <a:gd name="T80" fmla="*/ 168 w 280"/>
                <a:gd name="T81" fmla="*/ 150 h 372"/>
                <a:gd name="T82" fmla="*/ 204 w 280"/>
                <a:gd name="T83" fmla="*/ 158 h 372"/>
                <a:gd name="T84" fmla="*/ 212 w 280"/>
                <a:gd name="T85" fmla="*/ 160 h 372"/>
                <a:gd name="T86" fmla="*/ 218 w 280"/>
                <a:gd name="T87" fmla="*/ 158 h 372"/>
                <a:gd name="T88" fmla="*/ 220 w 280"/>
                <a:gd name="T89" fmla="*/ 146 h 372"/>
                <a:gd name="T90" fmla="*/ 216 w 280"/>
                <a:gd name="T91" fmla="*/ 102 h 372"/>
                <a:gd name="T92" fmla="*/ 240 w 280"/>
                <a:gd name="T93" fmla="*/ 126 h 372"/>
                <a:gd name="T94" fmla="*/ 248 w 280"/>
                <a:gd name="T95" fmla="*/ 126 h 372"/>
                <a:gd name="T96" fmla="*/ 254 w 280"/>
                <a:gd name="T97" fmla="*/ 122 h 372"/>
                <a:gd name="T98" fmla="*/ 252 w 280"/>
                <a:gd name="T99" fmla="*/ 110 h 372"/>
                <a:gd name="T100" fmla="*/ 84 w 280"/>
                <a:gd name="T101" fmla="*/ 234 h 372"/>
                <a:gd name="T102" fmla="*/ 96 w 280"/>
                <a:gd name="T103" fmla="*/ 292 h 372"/>
                <a:gd name="T104" fmla="*/ 0 w 280"/>
                <a:gd name="T105" fmla="*/ 318 h 372"/>
                <a:gd name="T106" fmla="*/ 72 w 280"/>
                <a:gd name="T107" fmla="*/ 290 h 372"/>
                <a:gd name="T108" fmla="*/ 80 w 280"/>
                <a:gd name="T109" fmla="*/ 292 h 372"/>
                <a:gd name="T110" fmla="*/ 86 w 280"/>
                <a:gd name="T111" fmla="*/ 290 h 372"/>
                <a:gd name="T112" fmla="*/ 88 w 280"/>
                <a:gd name="T113" fmla="*/ 278 h 372"/>
                <a:gd name="T114" fmla="*/ 84 w 280"/>
                <a:gd name="T115" fmla="*/ 23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0" h="372">
                  <a:moveTo>
                    <a:pt x="158" y="310"/>
                  </a:moveTo>
                  <a:lnTo>
                    <a:pt x="158" y="310"/>
                  </a:lnTo>
                  <a:lnTo>
                    <a:pt x="148" y="304"/>
                  </a:lnTo>
                  <a:lnTo>
                    <a:pt x="148" y="304"/>
                  </a:lnTo>
                  <a:lnTo>
                    <a:pt x="148" y="300"/>
                  </a:lnTo>
                  <a:lnTo>
                    <a:pt x="148" y="98"/>
                  </a:lnTo>
                  <a:lnTo>
                    <a:pt x="148" y="98"/>
                  </a:lnTo>
                  <a:lnTo>
                    <a:pt x="156" y="96"/>
                  </a:lnTo>
                  <a:lnTo>
                    <a:pt x="164" y="92"/>
                  </a:lnTo>
                  <a:lnTo>
                    <a:pt x="170" y="86"/>
                  </a:lnTo>
                  <a:lnTo>
                    <a:pt x="176" y="80"/>
                  </a:lnTo>
                  <a:lnTo>
                    <a:pt x="180" y="72"/>
                  </a:lnTo>
                  <a:lnTo>
                    <a:pt x="184" y="64"/>
                  </a:lnTo>
                  <a:lnTo>
                    <a:pt x="186" y="56"/>
                  </a:lnTo>
                  <a:lnTo>
                    <a:pt x="186" y="48"/>
                  </a:lnTo>
                  <a:lnTo>
                    <a:pt x="186" y="48"/>
                  </a:lnTo>
                  <a:lnTo>
                    <a:pt x="184" y="32"/>
                  </a:lnTo>
                  <a:lnTo>
                    <a:pt x="178" y="20"/>
                  </a:lnTo>
                  <a:lnTo>
                    <a:pt x="170" y="10"/>
                  </a:lnTo>
                  <a:lnTo>
                    <a:pt x="160" y="0"/>
                  </a:lnTo>
                  <a:lnTo>
                    <a:pt x="160" y="48"/>
                  </a:lnTo>
                  <a:lnTo>
                    <a:pt x="106" y="48"/>
                  </a:lnTo>
                  <a:lnTo>
                    <a:pt x="106" y="0"/>
                  </a:lnTo>
                  <a:lnTo>
                    <a:pt x="106" y="0"/>
                  </a:lnTo>
                  <a:lnTo>
                    <a:pt x="94" y="10"/>
                  </a:lnTo>
                  <a:lnTo>
                    <a:pt x="86" y="20"/>
                  </a:lnTo>
                  <a:lnTo>
                    <a:pt x="80" y="32"/>
                  </a:lnTo>
                  <a:lnTo>
                    <a:pt x="78" y="48"/>
                  </a:lnTo>
                  <a:lnTo>
                    <a:pt x="78" y="48"/>
                  </a:lnTo>
                  <a:lnTo>
                    <a:pt x="78" y="56"/>
                  </a:lnTo>
                  <a:lnTo>
                    <a:pt x="82" y="64"/>
                  </a:lnTo>
                  <a:lnTo>
                    <a:pt x="84" y="72"/>
                  </a:lnTo>
                  <a:lnTo>
                    <a:pt x="88" y="80"/>
                  </a:lnTo>
                  <a:lnTo>
                    <a:pt x="94" y="86"/>
                  </a:lnTo>
                  <a:lnTo>
                    <a:pt x="100" y="92"/>
                  </a:lnTo>
                  <a:lnTo>
                    <a:pt x="108" y="96"/>
                  </a:lnTo>
                  <a:lnTo>
                    <a:pt x="116" y="98"/>
                  </a:lnTo>
                  <a:lnTo>
                    <a:pt x="116" y="300"/>
                  </a:lnTo>
                  <a:lnTo>
                    <a:pt x="116" y="300"/>
                  </a:lnTo>
                  <a:lnTo>
                    <a:pt x="116" y="304"/>
                  </a:lnTo>
                  <a:lnTo>
                    <a:pt x="116" y="304"/>
                  </a:lnTo>
                  <a:lnTo>
                    <a:pt x="108" y="308"/>
                  </a:lnTo>
                  <a:lnTo>
                    <a:pt x="102" y="316"/>
                  </a:lnTo>
                  <a:lnTo>
                    <a:pt x="98" y="326"/>
                  </a:lnTo>
                  <a:lnTo>
                    <a:pt x="96" y="336"/>
                  </a:lnTo>
                  <a:lnTo>
                    <a:pt x="96" y="336"/>
                  </a:lnTo>
                  <a:lnTo>
                    <a:pt x="96" y="342"/>
                  </a:lnTo>
                  <a:lnTo>
                    <a:pt x="98" y="350"/>
                  </a:lnTo>
                  <a:lnTo>
                    <a:pt x="102" y="356"/>
                  </a:lnTo>
                  <a:lnTo>
                    <a:pt x="106" y="360"/>
                  </a:lnTo>
                  <a:lnTo>
                    <a:pt x="106" y="360"/>
                  </a:lnTo>
                  <a:lnTo>
                    <a:pt x="112" y="366"/>
                  </a:lnTo>
                  <a:lnTo>
                    <a:pt x="118" y="368"/>
                  </a:lnTo>
                  <a:lnTo>
                    <a:pt x="124" y="370"/>
                  </a:lnTo>
                  <a:lnTo>
                    <a:pt x="132" y="372"/>
                  </a:lnTo>
                  <a:lnTo>
                    <a:pt x="132" y="372"/>
                  </a:lnTo>
                  <a:lnTo>
                    <a:pt x="140" y="370"/>
                  </a:lnTo>
                  <a:lnTo>
                    <a:pt x="146" y="368"/>
                  </a:lnTo>
                  <a:lnTo>
                    <a:pt x="152" y="366"/>
                  </a:lnTo>
                  <a:lnTo>
                    <a:pt x="158" y="360"/>
                  </a:lnTo>
                  <a:lnTo>
                    <a:pt x="162" y="356"/>
                  </a:lnTo>
                  <a:lnTo>
                    <a:pt x="166" y="350"/>
                  </a:lnTo>
                  <a:lnTo>
                    <a:pt x="168" y="342"/>
                  </a:lnTo>
                  <a:lnTo>
                    <a:pt x="168" y="336"/>
                  </a:lnTo>
                  <a:lnTo>
                    <a:pt x="168" y="336"/>
                  </a:lnTo>
                  <a:lnTo>
                    <a:pt x="168" y="328"/>
                  </a:lnTo>
                  <a:lnTo>
                    <a:pt x="166" y="322"/>
                  </a:lnTo>
                  <a:lnTo>
                    <a:pt x="162" y="316"/>
                  </a:lnTo>
                  <a:lnTo>
                    <a:pt x="158" y="310"/>
                  </a:lnTo>
                  <a:lnTo>
                    <a:pt x="158" y="310"/>
                  </a:lnTo>
                  <a:close/>
                  <a:moveTo>
                    <a:pt x="144" y="346"/>
                  </a:moveTo>
                  <a:lnTo>
                    <a:pt x="144" y="346"/>
                  </a:lnTo>
                  <a:lnTo>
                    <a:pt x="138" y="350"/>
                  </a:lnTo>
                  <a:lnTo>
                    <a:pt x="132" y="352"/>
                  </a:lnTo>
                  <a:lnTo>
                    <a:pt x="132" y="352"/>
                  </a:lnTo>
                  <a:lnTo>
                    <a:pt x="126" y="350"/>
                  </a:lnTo>
                  <a:lnTo>
                    <a:pt x="120" y="346"/>
                  </a:lnTo>
                  <a:lnTo>
                    <a:pt x="120" y="346"/>
                  </a:lnTo>
                  <a:lnTo>
                    <a:pt x="118" y="342"/>
                  </a:lnTo>
                  <a:lnTo>
                    <a:pt x="116" y="336"/>
                  </a:lnTo>
                  <a:lnTo>
                    <a:pt x="116" y="336"/>
                  </a:lnTo>
                  <a:lnTo>
                    <a:pt x="118" y="330"/>
                  </a:lnTo>
                  <a:lnTo>
                    <a:pt x="120" y="324"/>
                  </a:lnTo>
                  <a:lnTo>
                    <a:pt x="120" y="324"/>
                  </a:lnTo>
                  <a:lnTo>
                    <a:pt x="126" y="320"/>
                  </a:lnTo>
                  <a:lnTo>
                    <a:pt x="132" y="320"/>
                  </a:lnTo>
                  <a:lnTo>
                    <a:pt x="132" y="320"/>
                  </a:lnTo>
                  <a:lnTo>
                    <a:pt x="138" y="320"/>
                  </a:lnTo>
                  <a:lnTo>
                    <a:pt x="144" y="324"/>
                  </a:lnTo>
                  <a:lnTo>
                    <a:pt x="144" y="324"/>
                  </a:lnTo>
                  <a:lnTo>
                    <a:pt x="146" y="330"/>
                  </a:lnTo>
                  <a:lnTo>
                    <a:pt x="148" y="336"/>
                  </a:lnTo>
                  <a:lnTo>
                    <a:pt x="148" y="336"/>
                  </a:lnTo>
                  <a:lnTo>
                    <a:pt x="146" y="342"/>
                  </a:lnTo>
                  <a:lnTo>
                    <a:pt x="144" y="346"/>
                  </a:lnTo>
                  <a:lnTo>
                    <a:pt x="144" y="346"/>
                  </a:lnTo>
                  <a:close/>
                  <a:moveTo>
                    <a:pt x="280" y="38"/>
                  </a:moveTo>
                  <a:lnTo>
                    <a:pt x="280" y="318"/>
                  </a:lnTo>
                  <a:lnTo>
                    <a:pt x="186" y="318"/>
                  </a:lnTo>
                  <a:lnTo>
                    <a:pt x="186" y="318"/>
                  </a:lnTo>
                  <a:lnTo>
                    <a:pt x="180" y="306"/>
                  </a:lnTo>
                  <a:lnTo>
                    <a:pt x="172" y="296"/>
                  </a:lnTo>
                  <a:lnTo>
                    <a:pt x="172" y="296"/>
                  </a:lnTo>
                  <a:lnTo>
                    <a:pt x="168" y="292"/>
                  </a:lnTo>
                  <a:lnTo>
                    <a:pt x="168" y="286"/>
                  </a:lnTo>
                  <a:lnTo>
                    <a:pt x="248" y="286"/>
                  </a:lnTo>
                  <a:lnTo>
                    <a:pt x="248" y="170"/>
                  </a:lnTo>
                  <a:lnTo>
                    <a:pt x="168" y="250"/>
                  </a:lnTo>
                  <a:lnTo>
                    <a:pt x="168" y="188"/>
                  </a:lnTo>
                  <a:lnTo>
                    <a:pt x="172" y="190"/>
                  </a:lnTo>
                  <a:lnTo>
                    <a:pt x="172" y="190"/>
                  </a:lnTo>
                  <a:lnTo>
                    <a:pt x="174" y="192"/>
                  </a:lnTo>
                  <a:lnTo>
                    <a:pt x="178" y="194"/>
                  </a:lnTo>
                  <a:lnTo>
                    <a:pt x="178" y="194"/>
                  </a:lnTo>
                  <a:lnTo>
                    <a:pt x="182" y="192"/>
                  </a:lnTo>
                  <a:lnTo>
                    <a:pt x="186" y="190"/>
                  </a:lnTo>
                  <a:lnTo>
                    <a:pt x="186" y="190"/>
                  </a:lnTo>
                  <a:lnTo>
                    <a:pt x="188" y="186"/>
                  </a:lnTo>
                  <a:lnTo>
                    <a:pt x="188" y="184"/>
                  </a:lnTo>
                  <a:lnTo>
                    <a:pt x="188" y="180"/>
                  </a:lnTo>
                  <a:lnTo>
                    <a:pt x="186" y="176"/>
                  </a:lnTo>
                  <a:lnTo>
                    <a:pt x="168" y="160"/>
                  </a:lnTo>
                  <a:lnTo>
                    <a:pt x="168" y="150"/>
                  </a:lnTo>
                  <a:lnTo>
                    <a:pt x="182" y="136"/>
                  </a:lnTo>
                  <a:lnTo>
                    <a:pt x="204" y="158"/>
                  </a:lnTo>
                  <a:lnTo>
                    <a:pt x="204" y="158"/>
                  </a:lnTo>
                  <a:lnTo>
                    <a:pt x="208" y="160"/>
                  </a:lnTo>
                  <a:lnTo>
                    <a:pt x="212" y="160"/>
                  </a:lnTo>
                  <a:lnTo>
                    <a:pt x="212" y="160"/>
                  </a:lnTo>
                  <a:lnTo>
                    <a:pt x="214" y="160"/>
                  </a:lnTo>
                  <a:lnTo>
                    <a:pt x="218" y="158"/>
                  </a:lnTo>
                  <a:lnTo>
                    <a:pt x="218" y="158"/>
                  </a:lnTo>
                  <a:lnTo>
                    <a:pt x="220" y="154"/>
                  </a:lnTo>
                  <a:lnTo>
                    <a:pt x="222" y="150"/>
                  </a:lnTo>
                  <a:lnTo>
                    <a:pt x="220" y="146"/>
                  </a:lnTo>
                  <a:lnTo>
                    <a:pt x="218" y="144"/>
                  </a:lnTo>
                  <a:lnTo>
                    <a:pt x="196" y="122"/>
                  </a:lnTo>
                  <a:lnTo>
                    <a:pt x="216" y="102"/>
                  </a:lnTo>
                  <a:lnTo>
                    <a:pt x="236" y="124"/>
                  </a:lnTo>
                  <a:lnTo>
                    <a:pt x="236" y="124"/>
                  </a:lnTo>
                  <a:lnTo>
                    <a:pt x="240" y="126"/>
                  </a:lnTo>
                  <a:lnTo>
                    <a:pt x="244" y="128"/>
                  </a:lnTo>
                  <a:lnTo>
                    <a:pt x="244" y="128"/>
                  </a:lnTo>
                  <a:lnTo>
                    <a:pt x="248" y="126"/>
                  </a:lnTo>
                  <a:lnTo>
                    <a:pt x="252" y="124"/>
                  </a:lnTo>
                  <a:lnTo>
                    <a:pt x="252" y="124"/>
                  </a:lnTo>
                  <a:lnTo>
                    <a:pt x="254" y="122"/>
                  </a:lnTo>
                  <a:lnTo>
                    <a:pt x="254" y="118"/>
                  </a:lnTo>
                  <a:lnTo>
                    <a:pt x="254" y="114"/>
                  </a:lnTo>
                  <a:lnTo>
                    <a:pt x="252" y="110"/>
                  </a:lnTo>
                  <a:lnTo>
                    <a:pt x="230" y="88"/>
                  </a:lnTo>
                  <a:lnTo>
                    <a:pt x="280" y="38"/>
                  </a:lnTo>
                  <a:close/>
                  <a:moveTo>
                    <a:pt x="84" y="234"/>
                  </a:moveTo>
                  <a:lnTo>
                    <a:pt x="96" y="248"/>
                  </a:lnTo>
                  <a:lnTo>
                    <a:pt x="96" y="292"/>
                  </a:lnTo>
                  <a:lnTo>
                    <a:pt x="96" y="292"/>
                  </a:lnTo>
                  <a:lnTo>
                    <a:pt x="86" y="304"/>
                  </a:lnTo>
                  <a:lnTo>
                    <a:pt x="80" y="318"/>
                  </a:lnTo>
                  <a:lnTo>
                    <a:pt x="0" y="318"/>
                  </a:lnTo>
                  <a:lnTo>
                    <a:pt x="50" y="268"/>
                  </a:lnTo>
                  <a:lnTo>
                    <a:pt x="72" y="290"/>
                  </a:lnTo>
                  <a:lnTo>
                    <a:pt x="72" y="290"/>
                  </a:lnTo>
                  <a:lnTo>
                    <a:pt x="76" y="292"/>
                  </a:lnTo>
                  <a:lnTo>
                    <a:pt x="80" y="292"/>
                  </a:lnTo>
                  <a:lnTo>
                    <a:pt x="80" y="292"/>
                  </a:lnTo>
                  <a:lnTo>
                    <a:pt x="84" y="292"/>
                  </a:lnTo>
                  <a:lnTo>
                    <a:pt x="86" y="290"/>
                  </a:lnTo>
                  <a:lnTo>
                    <a:pt x="86" y="290"/>
                  </a:lnTo>
                  <a:lnTo>
                    <a:pt x="88" y="286"/>
                  </a:lnTo>
                  <a:lnTo>
                    <a:pt x="90" y="282"/>
                  </a:lnTo>
                  <a:lnTo>
                    <a:pt x="88" y="278"/>
                  </a:lnTo>
                  <a:lnTo>
                    <a:pt x="86" y="274"/>
                  </a:lnTo>
                  <a:lnTo>
                    <a:pt x="64" y="254"/>
                  </a:lnTo>
                  <a:lnTo>
                    <a:pt x="84" y="23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_tradnl" dirty="0">
                <a:solidFill>
                  <a:srgbClr val="000000"/>
                </a:solidFill>
              </a:endParaRPr>
            </a:p>
          </p:txBody>
        </p:sp>
      </p:grpSp>
      <p:sp>
        <p:nvSpPr>
          <p:cNvPr id="53" name="KMATable0ValueChain2"/>
          <p:cNvSpPr>
            <a:spLocks noChangeArrowheads="1"/>
          </p:cNvSpPr>
          <p:nvPr/>
        </p:nvSpPr>
        <p:spPr bwMode="auto">
          <a:xfrm>
            <a:off x="1343472" y="1481948"/>
            <a:ext cx="7200800" cy="253060"/>
          </a:xfrm>
          <a:prstGeom prst="chevron">
            <a:avLst>
              <a:gd name="adj" fmla="val 21138"/>
            </a:avLst>
          </a:prstGeom>
          <a:solidFill>
            <a:schemeClr val="tx2"/>
          </a:solidFill>
          <a:ln w="25400">
            <a:solidFill>
              <a:schemeClr val="bg1"/>
            </a:solidFill>
            <a:miter lim="800000"/>
            <a:headEnd/>
            <a:tailEnd/>
          </a:ln>
        </p:spPr>
        <p:txBody>
          <a:bodyPr lIns="0" tIns="0" rIns="0" bIns="0" anchor="ctr"/>
          <a:lstStyle/>
          <a:p>
            <a:pPr algn="ctr" fontAlgn="base">
              <a:spcBef>
                <a:spcPct val="50000"/>
              </a:spcBef>
              <a:spcAft>
                <a:spcPct val="0"/>
              </a:spcAft>
            </a:pPr>
            <a:r>
              <a:rPr lang="es-ES_tradnl" sz="1100" b="1" dirty="0">
                <a:solidFill>
                  <a:srgbClr val="FFFFFF"/>
                </a:solidFill>
                <a:latin typeface="Univers for KPMG Cond" panose="020B0606020202020204" pitchFamily="34" charset="0"/>
                <a:cs typeface="Arial" panose="020B0604020202020204" pitchFamily="34" charset="0"/>
              </a:rPr>
              <a:t>Tesorería</a:t>
            </a:r>
          </a:p>
        </p:txBody>
      </p:sp>
      <p:sp>
        <p:nvSpPr>
          <p:cNvPr id="44" name="Rectangle 43"/>
          <p:cNvSpPr/>
          <p:nvPr/>
        </p:nvSpPr>
        <p:spPr>
          <a:xfrm>
            <a:off x="3864328" y="3220251"/>
            <a:ext cx="4968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prstClr val="white"/>
                </a:solidFill>
                <a:latin typeface="Univers for KPMG Cond" panose="020B0606020202020204" pitchFamily="34" charset="0"/>
              </a:rPr>
              <a:t>Descripción</a:t>
            </a:r>
            <a:endParaRPr lang="es-ES" dirty="0">
              <a:solidFill>
                <a:prstClr val="white"/>
              </a:solidFill>
              <a:latin typeface="Univers for KPMG Cond" panose="020B0606020202020204" pitchFamily="34" charset="0"/>
            </a:endParaRPr>
          </a:p>
        </p:txBody>
      </p:sp>
      <p:sp>
        <p:nvSpPr>
          <p:cNvPr id="5" name="Rectangle 4"/>
          <p:cNvSpPr/>
          <p:nvPr/>
        </p:nvSpPr>
        <p:spPr>
          <a:xfrm>
            <a:off x="1631504" y="3220251"/>
            <a:ext cx="2196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prstClr val="white"/>
                </a:solidFill>
                <a:latin typeface="Univers for KPMG Cond" panose="020B0606020202020204" pitchFamily="34" charset="0"/>
              </a:rPr>
              <a:t>Proceso</a:t>
            </a:r>
            <a:endParaRPr lang="es-ES" dirty="0">
              <a:solidFill>
                <a:prstClr val="white"/>
              </a:solidFill>
              <a:latin typeface="Univers for KPMG Cond" panose="020B0606020202020204" pitchFamily="34" charset="0"/>
            </a:endParaRPr>
          </a:p>
        </p:txBody>
      </p:sp>
      <p:grpSp>
        <p:nvGrpSpPr>
          <p:cNvPr id="78" name="Group 15"/>
          <p:cNvGrpSpPr>
            <a:grpSpLocks noChangeAspect="1"/>
          </p:cNvGrpSpPr>
          <p:nvPr/>
        </p:nvGrpSpPr>
        <p:grpSpPr bwMode="auto">
          <a:xfrm>
            <a:off x="1775520" y="3248548"/>
            <a:ext cx="331372" cy="230082"/>
            <a:chOff x="1316" y="1580"/>
            <a:chExt cx="428" cy="428"/>
          </a:xfrm>
          <a:solidFill>
            <a:schemeClr val="bg1"/>
          </a:solidFill>
        </p:grpSpPr>
        <p:sp>
          <p:nvSpPr>
            <p:cNvPr id="80" name="Freeform 16"/>
            <p:cNvSpPr>
              <a:spLocks noEditPoints="1"/>
            </p:cNvSpPr>
            <p:nvPr/>
          </p:nvSpPr>
          <p:spPr bwMode="auto">
            <a:xfrm>
              <a:off x="1470" y="1713"/>
              <a:ext cx="238" cy="238"/>
            </a:xfrm>
            <a:custGeom>
              <a:avLst/>
              <a:gdLst/>
              <a:ahLst/>
              <a:cxnLst>
                <a:cxn ang="0">
                  <a:pos x="19" y="3"/>
                </a:cxn>
                <a:cxn ang="0">
                  <a:pos x="19" y="3"/>
                </a:cxn>
                <a:cxn ang="0">
                  <a:pos x="31" y="0"/>
                </a:cxn>
                <a:cxn ang="0">
                  <a:pos x="51" y="17"/>
                </a:cxn>
                <a:cxn ang="0">
                  <a:pos x="46" y="30"/>
                </a:cxn>
                <a:cxn ang="0">
                  <a:pos x="46" y="31"/>
                </a:cxn>
                <a:cxn ang="0">
                  <a:pos x="97" y="80"/>
                </a:cxn>
                <a:cxn ang="0">
                  <a:pos x="96" y="96"/>
                </a:cxn>
                <a:cxn ang="0">
                  <a:pos x="80" y="96"/>
                </a:cxn>
                <a:cxn ang="0">
                  <a:pos x="32" y="46"/>
                </a:cxn>
                <a:cxn ang="0">
                  <a:pos x="30" y="46"/>
                </a:cxn>
                <a:cxn ang="0">
                  <a:pos x="17" y="51"/>
                </a:cxn>
                <a:cxn ang="0">
                  <a:pos x="0" y="31"/>
                </a:cxn>
                <a:cxn ang="0">
                  <a:pos x="3" y="19"/>
                </a:cxn>
                <a:cxn ang="0">
                  <a:pos x="3" y="19"/>
                </a:cxn>
                <a:cxn ang="0">
                  <a:pos x="3" y="19"/>
                </a:cxn>
                <a:cxn ang="0">
                  <a:pos x="16" y="32"/>
                </a:cxn>
                <a:cxn ang="0">
                  <a:pos x="27" y="27"/>
                </a:cxn>
                <a:cxn ang="0">
                  <a:pos x="32" y="16"/>
                </a:cxn>
                <a:cxn ang="0">
                  <a:pos x="19" y="4"/>
                </a:cxn>
                <a:cxn ang="0">
                  <a:pos x="19" y="3"/>
                </a:cxn>
                <a:cxn ang="0">
                  <a:pos x="84" y="84"/>
                </a:cxn>
                <a:cxn ang="0">
                  <a:pos x="92" y="84"/>
                </a:cxn>
                <a:cxn ang="0">
                  <a:pos x="92" y="92"/>
                </a:cxn>
                <a:cxn ang="0">
                  <a:pos x="84" y="92"/>
                </a:cxn>
                <a:cxn ang="0">
                  <a:pos x="84" y="84"/>
                </a:cxn>
              </a:cxnLst>
              <a:rect l="0" t="0" r="r" b="b"/>
              <a:pathLst>
                <a:path w="101" h="101">
                  <a:moveTo>
                    <a:pt x="19" y="3"/>
                  </a:moveTo>
                  <a:cubicBezTo>
                    <a:pt x="19" y="3"/>
                    <a:pt x="19" y="3"/>
                    <a:pt x="19" y="3"/>
                  </a:cubicBezTo>
                  <a:cubicBezTo>
                    <a:pt x="31" y="0"/>
                    <a:pt x="31" y="0"/>
                    <a:pt x="31" y="0"/>
                  </a:cubicBezTo>
                  <a:cubicBezTo>
                    <a:pt x="51" y="17"/>
                    <a:pt x="51" y="17"/>
                    <a:pt x="51" y="17"/>
                  </a:cubicBezTo>
                  <a:cubicBezTo>
                    <a:pt x="46" y="30"/>
                    <a:pt x="46" y="30"/>
                    <a:pt x="46" y="30"/>
                  </a:cubicBezTo>
                  <a:cubicBezTo>
                    <a:pt x="46" y="31"/>
                    <a:pt x="46" y="31"/>
                    <a:pt x="46" y="31"/>
                  </a:cubicBezTo>
                  <a:cubicBezTo>
                    <a:pt x="97" y="80"/>
                    <a:pt x="97" y="80"/>
                    <a:pt x="97" y="80"/>
                  </a:cubicBezTo>
                  <a:cubicBezTo>
                    <a:pt x="101" y="84"/>
                    <a:pt x="101" y="92"/>
                    <a:pt x="96" y="96"/>
                  </a:cubicBezTo>
                  <a:cubicBezTo>
                    <a:pt x="92" y="100"/>
                    <a:pt x="85" y="101"/>
                    <a:pt x="80" y="96"/>
                  </a:cubicBezTo>
                  <a:cubicBezTo>
                    <a:pt x="32" y="46"/>
                    <a:pt x="32" y="46"/>
                    <a:pt x="32" y="46"/>
                  </a:cubicBezTo>
                  <a:cubicBezTo>
                    <a:pt x="30" y="46"/>
                    <a:pt x="30" y="46"/>
                    <a:pt x="30" y="46"/>
                  </a:cubicBezTo>
                  <a:cubicBezTo>
                    <a:pt x="17" y="51"/>
                    <a:pt x="17" y="51"/>
                    <a:pt x="17" y="51"/>
                  </a:cubicBezTo>
                  <a:cubicBezTo>
                    <a:pt x="0" y="31"/>
                    <a:pt x="0" y="31"/>
                    <a:pt x="0" y="31"/>
                  </a:cubicBezTo>
                  <a:cubicBezTo>
                    <a:pt x="3" y="19"/>
                    <a:pt x="3" y="19"/>
                    <a:pt x="3" y="19"/>
                  </a:cubicBezTo>
                  <a:cubicBezTo>
                    <a:pt x="3" y="19"/>
                    <a:pt x="3" y="19"/>
                    <a:pt x="3" y="19"/>
                  </a:cubicBezTo>
                  <a:cubicBezTo>
                    <a:pt x="3" y="19"/>
                    <a:pt x="3" y="19"/>
                    <a:pt x="3" y="19"/>
                  </a:cubicBezTo>
                  <a:cubicBezTo>
                    <a:pt x="16" y="32"/>
                    <a:pt x="16" y="32"/>
                    <a:pt x="16" y="32"/>
                  </a:cubicBezTo>
                  <a:cubicBezTo>
                    <a:pt x="27" y="27"/>
                    <a:pt x="27" y="27"/>
                    <a:pt x="27" y="27"/>
                  </a:cubicBezTo>
                  <a:cubicBezTo>
                    <a:pt x="32" y="16"/>
                    <a:pt x="32" y="16"/>
                    <a:pt x="32" y="16"/>
                  </a:cubicBezTo>
                  <a:cubicBezTo>
                    <a:pt x="19" y="4"/>
                    <a:pt x="19" y="4"/>
                    <a:pt x="19" y="4"/>
                  </a:cubicBezTo>
                  <a:lnTo>
                    <a:pt x="19" y="3"/>
                  </a:lnTo>
                  <a:close/>
                  <a:moveTo>
                    <a:pt x="84" y="84"/>
                  </a:moveTo>
                  <a:cubicBezTo>
                    <a:pt x="86" y="82"/>
                    <a:pt x="90" y="82"/>
                    <a:pt x="92" y="84"/>
                  </a:cubicBezTo>
                  <a:cubicBezTo>
                    <a:pt x="94" y="86"/>
                    <a:pt x="94" y="90"/>
                    <a:pt x="92" y="92"/>
                  </a:cubicBezTo>
                  <a:cubicBezTo>
                    <a:pt x="90" y="94"/>
                    <a:pt x="86" y="94"/>
                    <a:pt x="84" y="92"/>
                  </a:cubicBezTo>
                  <a:cubicBezTo>
                    <a:pt x="82" y="90"/>
                    <a:pt x="82" y="86"/>
                    <a:pt x="84" y="84"/>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218987"/>
              <a:endParaRPr lang="en-US" sz="1500" dirty="0">
                <a:solidFill>
                  <a:srgbClr val="000000"/>
                </a:solidFill>
              </a:endParaRPr>
            </a:p>
          </p:txBody>
        </p:sp>
        <p:sp>
          <p:nvSpPr>
            <p:cNvPr id="81" name="Freeform 17"/>
            <p:cNvSpPr>
              <a:spLocks/>
            </p:cNvSpPr>
            <p:nvPr/>
          </p:nvSpPr>
          <p:spPr bwMode="auto">
            <a:xfrm>
              <a:off x="1316" y="1580"/>
              <a:ext cx="428" cy="428"/>
            </a:xfrm>
            <a:custGeom>
              <a:avLst/>
              <a:gdLst/>
              <a:ahLst/>
              <a:cxnLst>
                <a:cxn ang="0">
                  <a:pos x="104" y="0"/>
                </a:cxn>
                <a:cxn ang="0">
                  <a:pos x="108" y="24"/>
                </a:cxn>
                <a:cxn ang="0">
                  <a:pos x="126" y="31"/>
                </a:cxn>
                <a:cxn ang="0">
                  <a:pos x="145" y="17"/>
                </a:cxn>
                <a:cxn ang="0">
                  <a:pos x="164" y="36"/>
                </a:cxn>
                <a:cxn ang="0">
                  <a:pos x="150" y="56"/>
                </a:cxn>
                <a:cxn ang="0">
                  <a:pos x="157" y="74"/>
                </a:cxn>
                <a:cxn ang="0">
                  <a:pos x="181" y="78"/>
                </a:cxn>
                <a:cxn ang="0">
                  <a:pos x="181" y="104"/>
                </a:cxn>
                <a:cxn ang="0">
                  <a:pos x="157" y="108"/>
                </a:cxn>
                <a:cxn ang="0">
                  <a:pos x="152" y="120"/>
                </a:cxn>
                <a:cxn ang="0">
                  <a:pos x="137" y="105"/>
                </a:cxn>
                <a:cxn ang="0">
                  <a:pos x="139" y="97"/>
                </a:cxn>
                <a:cxn ang="0">
                  <a:pos x="97" y="43"/>
                </a:cxn>
                <a:cxn ang="0">
                  <a:pos x="43" y="84"/>
                </a:cxn>
                <a:cxn ang="0">
                  <a:pos x="84" y="139"/>
                </a:cxn>
                <a:cxn ang="0">
                  <a:pos x="106" y="136"/>
                </a:cxn>
                <a:cxn ang="0">
                  <a:pos x="121" y="152"/>
                </a:cxn>
                <a:cxn ang="0">
                  <a:pos x="108" y="157"/>
                </a:cxn>
                <a:cxn ang="0">
                  <a:pos x="104" y="181"/>
                </a:cxn>
                <a:cxn ang="0">
                  <a:pos x="77" y="181"/>
                </a:cxn>
                <a:cxn ang="0">
                  <a:pos x="73" y="157"/>
                </a:cxn>
                <a:cxn ang="0">
                  <a:pos x="55" y="150"/>
                </a:cxn>
                <a:cxn ang="0">
                  <a:pos x="36" y="164"/>
                </a:cxn>
                <a:cxn ang="0">
                  <a:pos x="17" y="145"/>
                </a:cxn>
                <a:cxn ang="0">
                  <a:pos x="31" y="126"/>
                </a:cxn>
                <a:cxn ang="0">
                  <a:pos x="24" y="108"/>
                </a:cxn>
                <a:cxn ang="0">
                  <a:pos x="0" y="104"/>
                </a:cxn>
                <a:cxn ang="0">
                  <a:pos x="0" y="78"/>
                </a:cxn>
                <a:cxn ang="0">
                  <a:pos x="24" y="73"/>
                </a:cxn>
                <a:cxn ang="0">
                  <a:pos x="31" y="56"/>
                </a:cxn>
                <a:cxn ang="0">
                  <a:pos x="17" y="36"/>
                </a:cxn>
                <a:cxn ang="0">
                  <a:pos x="36" y="17"/>
                </a:cxn>
                <a:cxn ang="0">
                  <a:pos x="56" y="31"/>
                </a:cxn>
                <a:cxn ang="0">
                  <a:pos x="73" y="24"/>
                </a:cxn>
                <a:cxn ang="0">
                  <a:pos x="78" y="0"/>
                </a:cxn>
                <a:cxn ang="0">
                  <a:pos x="104" y="0"/>
                </a:cxn>
              </a:cxnLst>
              <a:rect l="0" t="0" r="r" b="b"/>
              <a:pathLst>
                <a:path w="181" h="181">
                  <a:moveTo>
                    <a:pt x="104" y="0"/>
                  </a:moveTo>
                  <a:cubicBezTo>
                    <a:pt x="108" y="24"/>
                    <a:pt x="108" y="24"/>
                    <a:pt x="108" y="24"/>
                  </a:cubicBezTo>
                  <a:cubicBezTo>
                    <a:pt x="126" y="31"/>
                    <a:pt x="126" y="31"/>
                    <a:pt x="126" y="31"/>
                  </a:cubicBezTo>
                  <a:cubicBezTo>
                    <a:pt x="145" y="17"/>
                    <a:pt x="145" y="17"/>
                    <a:pt x="145" y="17"/>
                  </a:cubicBezTo>
                  <a:cubicBezTo>
                    <a:pt x="164" y="36"/>
                    <a:pt x="164" y="36"/>
                    <a:pt x="164" y="36"/>
                  </a:cubicBezTo>
                  <a:cubicBezTo>
                    <a:pt x="150" y="56"/>
                    <a:pt x="150" y="56"/>
                    <a:pt x="150" y="56"/>
                  </a:cubicBezTo>
                  <a:cubicBezTo>
                    <a:pt x="157" y="74"/>
                    <a:pt x="157" y="74"/>
                    <a:pt x="157" y="74"/>
                  </a:cubicBezTo>
                  <a:cubicBezTo>
                    <a:pt x="181" y="78"/>
                    <a:pt x="181" y="78"/>
                    <a:pt x="181" y="78"/>
                  </a:cubicBezTo>
                  <a:cubicBezTo>
                    <a:pt x="181" y="104"/>
                    <a:pt x="181" y="104"/>
                    <a:pt x="181" y="104"/>
                  </a:cubicBezTo>
                  <a:cubicBezTo>
                    <a:pt x="157" y="108"/>
                    <a:pt x="157" y="108"/>
                    <a:pt x="157" y="108"/>
                  </a:cubicBezTo>
                  <a:cubicBezTo>
                    <a:pt x="152" y="120"/>
                    <a:pt x="152" y="120"/>
                    <a:pt x="152" y="120"/>
                  </a:cubicBezTo>
                  <a:cubicBezTo>
                    <a:pt x="137" y="105"/>
                    <a:pt x="137" y="105"/>
                    <a:pt x="137" y="105"/>
                  </a:cubicBezTo>
                  <a:cubicBezTo>
                    <a:pt x="138" y="103"/>
                    <a:pt x="138" y="100"/>
                    <a:pt x="139" y="97"/>
                  </a:cubicBezTo>
                  <a:cubicBezTo>
                    <a:pt x="142" y="71"/>
                    <a:pt x="124" y="46"/>
                    <a:pt x="97" y="43"/>
                  </a:cubicBezTo>
                  <a:cubicBezTo>
                    <a:pt x="71" y="39"/>
                    <a:pt x="46" y="58"/>
                    <a:pt x="43" y="84"/>
                  </a:cubicBezTo>
                  <a:cubicBezTo>
                    <a:pt x="39" y="111"/>
                    <a:pt x="58" y="135"/>
                    <a:pt x="84" y="139"/>
                  </a:cubicBezTo>
                  <a:cubicBezTo>
                    <a:pt x="92" y="140"/>
                    <a:pt x="99" y="139"/>
                    <a:pt x="106" y="136"/>
                  </a:cubicBezTo>
                  <a:cubicBezTo>
                    <a:pt x="121" y="152"/>
                    <a:pt x="121" y="152"/>
                    <a:pt x="121" y="152"/>
                  </a:cubicBezTo>
                  <a:cubicBezTo>
                    <a:pt x="108" y="157"/>
                    <a:pt x="108" y="157"/>
                    <a:pt x="108" y="157"/>
                  </a:cubicBezTo>
                  <a:cubicBezTo>
                    <a:pt x="104" y="181"/>
                    <a:pt x="104" y="181"/>
                    <a:pt x="104" y="181"/>
                  </a:cubicBezTo>
                  <a:cubicBezTo>
                    <a:pt x="77" y="181"/>
                    <a:pt x="77" y="181"/>
                    <a:pt x="77" y="181"/>
                  </a:cubicBezTo>
                  <a:cubicBezTo>
                    <a:pt x="73" y="157"/>
                    <a:pt x="73" y="157"/>
                    <a:pt x="73" y="157"/>
                  </a:cubicBezTo>
                  <a:cubicBezTo>
                    <a:pt x="55" y="150"/>
                    <a:pt x="55" y="150"/>
                    <a:pt x="55" y="150"/>
                  </a:cubicBezTo>
                  <a:cubicBezTo>
                    <a:pt x="36" y="164"/>
                    <a:pt x="36" y="164"/>
                    <a:pt x="36" y="164"/>
                  </a:cubicBezTo>
                  <a:cubicBezTo>
                    <a:pt x="17" y="145"/>
                    <a:pt x="17" y="145"/>
                    <a:pt x="17" y="145"/>
                  </a:cubicBezTo>
                  <a:cubicBezTo>
                    <a:pt x="31" y="126"/>
                    <a:pt x="31" y="126"/>
                    <a:pt x="31" y="126"/>
                  </a:cubicBezTo>
                  <a:cubicBezTo>
                    <a:pt x="24" y="108"/>
                    <a:pt x="24" y="108"/>
                    <a:pt x="24" y="108"/>
                  </a:cubicBezTo>
                  <a:cubicBezTo>
                    <a:pt x="0" y="104"/>
                    <a:pt x="0" y="104"/>
                    <a:pt x="0" y="104"/>
                  </a:cubicBezTo>
                  <a:cubicBezTo>
                    <a:pt x="0" y="78"/>
                    <a:pt x="0" y="78"/>
                    <a:pt x="0" y="78"/>
                  </a:cubicBezTo>
                  <a:cubicBezTo>
                    <a:pt x="24" y="73"/>
                    <a:pt x="24" y="73"/>
                    <a:pt x="24" y="73"/>
                  </a:cubicBezTo>
                  <a:cubicBezTo>
                    <a:pt x="31" y="56"/>
                    <a:pt x="31" y="56"/>
                    <a:pt x="31" y="56"/>
                  </a:cubicBezTo>
                  <a:cubicBezTo>
                    <a:pt x="17" y="36"/>
                    <a:pt x="17" y="36"/>
                    <a:pt x="17" y="36"/>
                  </a:cubicBezTo>
                  <a:cubicBezTo>
                    <a:pt x="36" y="17"/>
                    <a:pt x="36" y="17"/>
                    <a:pt x="36" y="17"/>
                  </a:cubicBezTo>
                  <a:cubicBezTo>
                    <a:pt x="56" y="31"/>
                    <a:pt x="56" y="31"/>
                    <a:pt x="56" y="31"/>
                  </a:cubicBezTo>
                  <a:cubicBezTo>
                    <a:pt x="73" y="24"/>
                    <a:pt x="73" y="24"/>
                    <a:pt x="73" y="24"/>
                  </a:cubicBezTo>
                  <a:cubicBezTo>
                    <a:pt x="78" y="0"/>
                    <a:pt x="78" y="0"/>
                    <a:pt x="78" y="0"/>
                  </a:cubicBezTo>
                  <a:lnTo>
                    <a:pt x="10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218987"/>
              <a:endParaRPr lang="en-US" sz="1500" dirty="0">
                <a:solidFill>
                  <a:srgbClr val="000000"/>
                </a:solidFill>
              </a:endParaRPr>
            </a:p>
          </p:txBody>
        </p:sp>
      </p:grpSp>
      <p:sp>
        <p:nvSpPr>
          <p:cNvPr id="45" name="Rectangle 44"/>
          <p:cNvSpPr/>
          <p:nvPr/>
        </p:nvSpPr>
        <p:spPr>
          <a:xfrm>
            <a:off x="8868472" y="3220251"/>
            <a:ext cx="1692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prstClr val="white"/>
                </a:solidFill>
                <a:latin typeface="Univers for KPMG Cond" panose="020B0606020202020204" pitchFamily="34" charset="0"/>
              </a:rPr>
              <a:t>Sistema</a:t>
            </a:r>
            <a:endParaRPr lang="es-ES" dirty="0">
              <a:solidFill>
                <a:prstClr val="white"/>
              </a:solidFill>
              <a:latin typeface="Univers for KPMG Cond" panose="020B0606020202020204" pitchFamily="34" charset="0"/>
            </a:endParaRPr>
          </a:p>
        </p:txBody>
      </p:sp>
      <p:sp>
        <p:nvSpPr>
          <p:cNvPr id="120" name="Freeform 5014"/>
          <p:cNvSpPr>
            <a:spLocks noEditPoints="1"/>
          </p:cNvSpPr>
          <p:nvPr/>
        </p:nvSpPr>
        <p:spPr bwMode="auto">
          <a:xfrm>
            <a:off x="9013836" y="3265622"/>
            <a:ext cx="250516" cy="184071"/>
          </a:xfrm>
          <a:custGeom>
            <a:avLst/>
            <a:gdLst>
              <a:gd name="T0" fmla="*/ 360 w 360"/>
              <a:gd name="T1" fmla="*/ 256 h 278"/>
              <a:gd name="T2" fmla="*/ 360 w 360"/>
              <a:gd name="T3" fmla="*/ 252 h 278"/>
              <a:gd name="T4" fmla="*/ 358 w 360"/>
              <a:gd name="T5" fmla="*/ 252 h 278"/>
              <a:gd name="T6" fmla="*/ 318 w 360"/>
              <a:gd name="T7" fmla="*/ 200 h 278"/>
              <a:gd name="T8" fmla="*/ 314 w 360"/>
              <a:gd name="T9" fmla="*/ 198 h 278"/>
              <a:gd name="T10" fmla="*/ 50 w 360"/>
              <a:gd name="T11" fmla="*/ 196 h 278"/>
              <a:gd name="T12" fmla="*/ 46 w 360"/>
              <a:gd name="T13" fmla="*/ 198 h 278"/>
              <a:gd name="T14" fmla="*/ 2 w 360"/>
              <a:gd name="T15" fmla="*/ 250 h 278"/>
              <a:gd name="T16" fmla="*/ 2 w 360"/>
              <a:gd name="T17" fmla="*/ 252 h 278"/>
              <a:gd name="T18" fmla="*/ 0 w 360"/>
              <a:gd name="T19" fmla="*/ 252 h 278"/>
              <a:gd name="T20" fmla="*/ 0 w 360"/>
              <a:gd name="T21" fmla="*/ 256 h 278"/>
              <a:gd name="T22" fmla="*/ 0 w 360"/>
              <a:gd name="T23" fmla="*/ 256 h 278"/>
              <a:gd name="T24" fmla="*/ 0 w 360"/>
              <a:gd name="T25" fmla="*/ 268 h 278"/>
              <a:gd name="T26" fmla="*/ 4 w 360"/>
              <a:gd name="T27" fmla="*/ 276 h 278"/>
              <a:gd name="T28" fmla="*/ 10 w 360"/>
              <a:gd name="T29" fmla="*/ 278 h 278"/>
              <a:gd name="T30" fmla="*/ 350 w 360"/>
              <a:gd name="T31" fmla="*/ 278 h 278"/>
              <a:gd name="T32" fmla="*/ 356 w 360"/>
              <a:gd name="T33" fmla="*/ 276 h 278"/>
              <a:gd name="T34" fmla="*/ 360 w 360"/>
              <a:gd name="T35" fmla="*/ 268 h 278"/>
              <a:gd name="T36" fmla="*/ 360 w 360"/>
              <a:gd name="T37" fmla="*/ 256 h 278"/>
              <a:gd name="T38" fmla="*/ 360 w 360"/>
              <a:gd name="T39" fmla="*/ 256 h 278"/>
              <a:gd name="T40" fmla="*/ 146 w 360"/>
              <a:gd name="T41" fmla="*/ 234 h 278"/>
              <a:gd name="T42" fmla="*/ 226 w 360"/>
              <a:gd name="T43" fmla="*/ 254 h 278"/>
              <a:gd name="T44" fmla="*/ 338 w 360"/>
              <a:gd name="T45" fmla="*/ 268 h 278"/>
              <a:gd name="T46" fmla="*/ 334 w 360"/>
              <a:gd name="T47" fmla="*/ 270 h 278"/>
              <a:gd name="T48" fmla="*/ 332 w 360"/>
              <a:gd name="T49" fmla="*/ 270 h 278"/>
              <a:gd name="T50" fmla="*/ 326 w 360"/>
              <a:gd name="T51" fmla="*/ 268 h 278"/>
              <a:gd name="T52" fmla="*/ 324 w 360"/>
              <a:gd name="T53" fmla="*/ 262 h 278"/>
              <a:gd name="T54" fmla="*/ 326 w 360"/>
              <a:gd name="T55" fmla="*/ 256 h 278"/>
              <a:gd name="T56" fmla="*/ 328 w 360"/>
              <a:gd name="T57" fmla="*/ 256 h 278"/>
              <a:gd name="T58" fmla="*/ 334 w 360"/>
              <a:gd name="T59" fmla="*/ 256 h 278"/>
              <a:gd name="T60" fmla="*/ 338 w 360"/>
              <a:gd name="T61" fmla="*/ 256 h 278"/>
              <a:gd name="T62" fmla="*/ 340 w 360"/>
              <a:gd name="T63" fmla="*/ 262 h 278"/>
              <a:gd name="T64" fmla="*/ 340 w 360"/>
              <a:gd name="T65" fmla="*/ 266 h 278"/>
              <a:gd name="T66" fmla="*/ 338 w 360"/>
              <a:gd name="T67" fmla="*/ 268 h 278"/>
              <a:gd name="T68" fmla="*/ 306 w 360"/>
              <a:gd name="T69" fmla="*/ 184 h 278"/>
              <a:gd name="T70" fmla="*/ 310 w 360"/>
              <a:gd name="T71" fmla="*/ 184 h 278"/>
              <a:gd name="T72" fmla="*/ 318 w 360"/>
              <a:gd name="T73" fmla="*/ 178 h 278"/>
              <a:gd name="T74" fmla="*/ 318 w 360"/>
              <a:gd name="T75" fmla="*/ 12 h 278"/>
              <a:gd name="T76" fmla="*/ 318 w 360"/>
              <a:gd name="T77" fmla="*/ 6 h 278"/>
              <a:gd name="T78" fmla="*/ 310 w 360"/>
              <a:gd name="T79" fmla="*/ 0 h 278"/>
              <a:gd name="T80" fmla="*/ 54 w 360"/>
              <a:gd name="T81" fmla="*/ 0 h 278"/>
              <a:gd name="T82" fmla="*/ 50 w 360"/>
              <a:gd name="T83" fmla="*/ 0 h 278"/>
              <a:gd name="T84" fmla="*/ 42 w 360"/>
              <a:gd name="T85" fmla="*/ 6 h 278"/>
              <a:gd name="T86" fmla="*/ 42 w 360"/>
              <a:gd name="T87" fmla="*/ 172 h 278"/>
              <a:gd name="T88" fmla="*/ 42 w 360"/>
              <a:gd name="T89" fmla="*/ 178 h 278"/>
              <a:gd name="T90" fmla="*/ 50 w 360"/>
              <a:gd name="T91" fmla="*/ 184 h 278"/>
              <a:gd name="T92" fmla="*/ 54 w 360"/>
              <a:gd name="T93" fmla="*/ 184 h 278"/>
              <a:gd name="T94" fmla="*/ 294 w 360"/>
              <a:gd name="T95" fmla="*/ 24 h 278"/>
              <a:gd name="T96" fmla="*/ 66 w 360"/>
              <a:gd name="T97"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0" h="278">
                <a:moveTo>
                  <a:pt x="360" y="256"/>
                </a:moveTo>
                <a:lnTo>
                  <a:pt x="360" y="256"/>
                </a:lnTo>
                <a:lnTo>
                  <a:pt x="360" y="252"/>
                </a:lnTo>
                <a:lnTo>
                  <a:pt x="360" y="252"/>
                </a:lnTo>
                <a:lnTo>
                  <a:pt x="358" y="252"/>
                </a:lnTo>
                <a:lnTo>
                  <a:pt x="358" y="252"/>
                </a:lnTo>
                <a:lnTo>
                  <a:pt x="358" y="250"/>
                </a:lnTo>
                <a:lnTo>
                  <a:pt x="318" y="200"/>
                </a:lnTo>
                <a:lnTo>
                  <a:pt x="318" y="200"/>
                </a:lnTo>
                <a:lnTo>
                  <a:pt x="314" y="198"/>
                </a:lnTo>
                <a:lnTo>
                  <a:pt x="310" y="196"/>
                </a:lnTo>
                <a:lnTo>
                  <a:pt x="50" y="196"/>
                </a:lnTo>
                <a:lnTo>
                  <a:pt x="50" y="196"/>
                </a:lnTo>
                <a:lnTo>
                  <a:pt x="46" y="198"/>
                </a:lnTo>
                <a:lnTo>
                  <a:pt x="42" y="200"/>
                </a:lnTo>
                <a:lnTo>
                  <a:pt x="2" y="250"/>
                </a:lnTo>
                <a:lnTo>
                  <a:pt x="2" y="250"/>
                </a:lnTo>
                <a:lnTo>
                  <a:pt x="2" y="252"/>
                </a:lnTo>
                <a:lnTo>
                  <a:pt x="2" y="252"/>
                </a:lnTo>
                <a:lnTo>
                  <a:pt x="0" y="252"/>
                </a:lnTo>
                <a:lnTo>
                  <a:pt x="0" y="252"/>
                </a:lnTo>
                <a:lnTo>
                  <a:pt x="0" y="256"/>
                </a:lnTo>
                <a:lnTo>
                  <a:pt x="0" y="256"/>
                </a:lnTo>
                <a:lnTo>
                  <a:pt x="0" y="256"/>
                </a:lnTo>
                <a:lnTo>
                  <a:pt x="0" y="268"/>
                </a:lnTo>
                <a:lnTo>
                  <a:pt x="0" y="268"/>
                </a:lnTo>
                <a:lnTo>
                  <a:pt x="0" y="272"/>
                </a:lnTo>
                <a:lnTo>
                  <a:pt x="4" y="276"/>
                </a:lnTo>
                <a:lnTo>
                  <a:pt x="6" y="278"/>
                </a:lnTo>
                <a:lnTo>
                  <a:pt x="10" y="278"/>
                </a:lnTo>
                <a:lnTo>
                  <a:pt x="350" y="278"/>
                </a:lnTo>
                <a:lnTo>
                  <a:pt x="350" y="278"/>
                </a:lnTo>
                <a:lnTo>
                  <a:pt x="354" y="278"/>
                </a:lnTo>
                <a:lnTo>
                  <a:pt x="356" y="276"/>
                </a:lnTo>
                <a:lnTo>
                  <a:pt x="360" y="272"/>
                </a:lnTo>
                <a:lnTo>
                  <a:pt x="360" y="268"/>
                </a:lnTo>
                <a:lnTo>
                  <a:pt x="360" y="256"/>
                </a:lnTo>
                <a:lnTo>
                  <a:pt x="360" y="256"/>
                </a:lnTo>
                <a:lnTo>
                  <a:pt x="360" y="256"/>
                </a:lnTo>
                <a:lnTo>
                  <a:pt x="360" y="256"/>
                </a:lnTo>
                <a:close/>
                <a:moveTo>
                  <a:pt x="134" y="254"/>
                </a:moveTo>
                <a:lnTo>
                  <a:pt x="146" y="234"/>
                </a:lnTo>
                <a:lnTo>
                  <a:pt x="214" y="234"/>
                </a:lnTo>
                <a:lnTo>
                  <a:pt x="226" y="254"/>
                </a:lnTo>
                <a:lnTo>
                  <a:pt x="134" y="254"/>
                </a:lnTo>
                <a:close/>
                <a:moveTo>
                  <a:pt x="338" y="268"/>
                </a:moveTo>
                <a:lnTo>
                  <a:pt x="338" y="268"/>
                </a:lnTo>
                <a:lnTo>
                  <a:pt x="334" y="270"/>
                </a:lnTo>
                <a:lnTo>
                  <a:pt x="332" y="270"/>
                </a:lnTo>
                <a:lnTo>
                  <a:pt x="332" y="270"/>
                </a:lnTo>
                <a:lnTo>
                  <a:pt x="326" y="268"/>
                </a:lnTo>
                <a:lnTo>
                  <a:pt x="326" y="268"/>
                </a:lnTo>
                <a:lnTo>
                  <a:pt x="324" y="262"/>
                </a:lnTo>
                <a:lnTo>
                  <a:pt x="324" y="262"/>
                </a:lnTo>
                <a:lnTo>
                  <a:pt x="324" y="260"/>
                </a:lnTo>
                <a:lnTo>
                  <a:pt x="326" y="256"/>
                </a:lnTo>
                <a:lnTo>
                  <a:pt x="326" y="256"/>
                </a:lnTo>
                <a:lnTo>
                  <a:pt x="328" y="256"/>
                </a:lnTo>
                <a:lnTo>
                  <a:pt x="332" y="254"/>
                </a:lnTo>
                <a:lnTo>
                  <a:pt x="334" y="256"/>
                </a:lnTo>
                <a:lnTo>
                  <a:pt x="338" y="256"/>
                </a:lnTo>
                <a:lnTo>
                  <a:pt x="338" y="256"/>
                </a:lnTo>
                <a:lnTo>
                  <a:pt x="340" y="260"/>
                </a:lnTo>
                <a:lnTo>
                  <a:pt x="340" y="262"/>
                </a:lnTo>
                <a:lnTo>
                  <a:pt x="340" y="262"/>
                </a:lnTo>
                <a:lnTo>
                  <a:pt x="340" y="266"/>
                </a:lnTo>
                <a:lnTo>
                  <a:pt x="338" y="268"/>
                </a:lnTo>
                <a:lnTo>
                  <a:pt x="338" y="268"/>
                </a:lnTo>
                <a:close/>
                <a:moveTo>
                  <a:pt x="54" y="184"/>
                </a:moveTo>
                <a:lnTo>
                  <a:pt x="306" y="184"/>
                </a:lnTo>
                <a:lnTo>
                  <a:pt x="306" y="184"/>
                </a:lnTo>
                <a:lnTo>
                  <a:pt x="310" y="184"/>
                </a:lnTo>
                <a:lnTo>
                  <a:pt x="314" y="182"/>
                </a:lnTo>
                <a:lnTo>
                  <a:pt x="318" y="178"/>
                </a:lnTo>
                <a:lnTo>
                  <a:pt x="318" y="172"/>
                </a:lnTo>
                <a:lnTo>
                  <a:pt x="318" y="12"/>
                </a:lnTo>
                <a:lnTo>
                  <a:pt x="318" y="12"/>
                </a:lnTo>
                <a:lnTo>
                  <a:pt x="318" y="6"/>
                </a:lnTo>
                <a:lnTo>
                  <a:pt x="314" y="2"/>
                </a:lnTo>
                <a:lnTo>
                  <a:pt x="310" y="0"/>
                </a:lnTo>
                <a:lnTo>
                  <a:pt x="306" y="0"/>
                </a:lnTo>
                <a:lnTo>
                  <a:pt x="54" y="0"/>
                </a:lnTo>
                <a:lnTo>
                  <a:pt x="54" y="0"/>
                </a:lnTo>
                <a:lnTo>
                  <a:pt x="50" y="0"/>
                </a:lnTo>
                <a:lnTo>
                  <a:pt x="46" y="2"/>
                </a:lnTo>
                <a:lnTo>
                  <a:pt x="42" y="6"/>
                </a:lnTo>
                <a:lnTo>
                  <a:pt x="42" y="12"/>
                </a:lnTo>
                <a:lnTo>
                  <a:pt x="42" y="172"/>
                </a:lnTo>
                <a:lnTo>
                  <a:pt x="42" y="172"/>
                </a:lnTo>
                <a:lnTo>
                  <a:pt x="42" y="178"/>
                </a:lnTo>
                <a:lnTo>
                  <a:pt x="46" y="182"/>
                </a:lnTo>
                <a:lnTo>
                  <a:pt x="50" y="184"/>
                </a:lnTo>
                <a:lnTo>
                  <a:pt x="54" y="184"/>
                </a:lnTo>
                <a:lnTo>
                  <a:pt x="54" y="184"/>
                </a:lnTo>
                <a:close/>
                <a:moveTo>
                  <a:pt x="66" y="24"/>
                </a:moveTo>
                <a:lnTo>
                  <a:pt x="294" y="24"/>
                </a:lnTo>
                <a:lnTo>
                  <a:pt x="294" y="160"/>
                </a:lnTo>
                <a:lnTo>
                  <a:pt x="66" y="160"/>
                </a:lnTo>
                <a:lnTo>
                  <a:pt x="66" y="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_tradnl" dirty="0">
              <a:solidFill>
                <a:srgbClr val="000000"/>
              </a:solidFill>
            </a:endParaRPr>
          </a:p>
        </p:txBody>
      </p:sp>
      <p:grpSp>
        <p:nvGrpSpPr>
          <p:cNvPr id="15" name="Group 14">
            <a:extLst>
              <a:ext uri="{FF2B5EF4-FFF2-40B4-BE49-F238E27FC236}">
                <a16:creationId xmlns:a16="http://schemas.microsoft.com/office/drawing/2014/main" id="{F90E6F75-52E7-4C20-80C3-B6002248B6B7}"/>
              </a:ext>
            </a:extLst>
          </p:cNvPr>
          <p:cNvGrpSpPr/>
          <p:nvPr/>
        </p:nvGrpSpPr>
        <p:grpSpPr>
          <a:xfrm>
            <a:off x="1271465" y="2645174"/>
            <a:ext cx="2645723" cy="522388"/>
            <a:chOff x="623392" y="2645174"/>
            <a:chExt cx="2645723" cy="522388"/>
          </a:xfrm>
        </p:grpSpPr>
        <p:sp>
          <p:nvSpPr>
            <p:cNvPr id="52" name="16 Rectángulo redondeado"/>
            <p:cNvSpPr/>
            <p:nvPr/>
          </p:nvSpPr>
          <p:spPr>
            <a:xfrm>
              <a:off x="623392" y="2807562"/>
              <a:ext cx="2439942" cy="360000"/>
            </a:xfrm>
            <a:prstGeom prst="roundRect">
              <a:avLst/>
            </a:prstGeom>
            <a:solidFill>
              <a:schemeClr val="accent5">
                <a:lumMod val="50000"/>
              </a:schemeClr>
            </a:solidFill>
            <a:ln w="9525" cap="flat" cmpd="sng" algn="ctr">
              <a:solidFill>
                <a:srgbClr val="E2E2E2"/>
              </a:solidFill>
              <a:prstDash val="solid"/>
            </a:ln>
            <a:effectLst/>
          </p:spPr>
          <p:txBody>
            <a:bodyPr tIns="90000" bIns="90000" rtlCol="0" anchor="ctr" anchorCtr="0"/>
            <a:lstStyle/>
            <a:p>
              <a:pPr algn="ctr">
                <a:defRPr/>
              </a:pPr>
              <a:r>
                <a:rPr lang="es-ES_tradnl" sz="1200" b="1" kern="0" dirty="0">
                  <a:solidFill>
                    <a:srgbClr val="FFFFFF"/>
                  </a:solidFill>
                  <a:latin typeface="Univers for KPMG" panose="020B0603020202020204" pitchFamily="34" charset="0"/>
                  <a:cs typeface="Arial" pitchFamily="34" charset="0"/>
                </a:rPr>
                <a:t>Características generales</a:t>
              </a:r>
            </a:p>
          </p:txBody>
        </p:sp>
        <p:grpSp>
          <p:nvGrpSpPr>
            <p:cNvPr id="12" name="Group 11">
              <a:extLst>
                <a:ext uri="{FF2B5EF4-FFF2-40B4-BE49-F238E27FC236}">
                  <a16:creationId xmlns:a16="http://schemas.microsoft.com/office/drawing/2014/main" id="{BDA0D93D-53AA-4E52-AEE9-C615AFDE9270}"/>
                </a:ext>
              </a:extLst>
            </p:cNvPr>
            <p:cNvGrpSpPr/>
            <p:nvPr/>
          </p:nvGrpSpPr>
          <p:grpSpPr>
            <a:xfrm>
              <a:off x="2837115" y="2645174"/>
              <a:ext cx="432000" cy="432000"/>
              <a:chOff x="2837115" y="2645174"/>
              <a:chExt cx="432000" cy="432000"/>
            </a:xfrm>
          </p:grpSpPr>
          <p:sp>
            <p:nvSpPr>
              <p:cNvPr id="43" name="Oval 42"/>
              <p:cNvSpPr/>
              <p:nvPr/>
            </p:nvSpPr>
            <p:spPr>
              <a:xfrm>
                <a:off x="2837115" y="2645174"/>
                <a:ext cx="432000" cy="432000"/>
              </a:xfrm>
              <a:prstGeom prst="ellipse">
                <a:avLst/>
              </a:prstGeom>
              <a:solidFill>
                <a:srgbClr val="00A3A1"/>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ES_tradnl" dirty="0">
                  <a:solidFill>
                    <a:prstClr val="white"/>
                  </a:solidFill>
                  <a:latin typeface="Univers for KPMG" panose="020B0603020202020204" pitchFamily="34" charset="0"/>
                </a:endParaRPr>
              </a:p>
            </p:txBody>
          </p:sp>
          <p:sp>
            <p:nvSpPr>
              <p:cNvPr id="34" name="Freeform 4958"/>
              <p:cNvSpPr>
                <a:spLocks noEditPoints="1"/>
              </p:cNvSpPr>
              <p:nvPr/>
            </p:nvSpPr>
            <p:spPr bwMode="auto">
              <a:xfrm>
                <a:off x="2920268" y="2709154"/>
                <a:ext cx="265695" cy="282144"/>
              </a:xfrm>
              <a:custGeom>
                <a:avLst/>
                <a:gdLst>
                  <a:gd name="T0" fmla="*/ 294 w 414"/>
                  <a:gd name="T1" fmla="*/ 176 h 404"/>
                  <a:gd name="T2" fmla="*/ 272 w 414"/>
                  <a:gd name="T3" fmla="*/ 200 h 404"/>
                  <a:gd name="T4" fmla="*/ 272 w 414"/>
                  <a:gd name="T5" fmla="*/ 220 h 404"/>
                  <a:gd name="T6" fmla="*/ 294 w 414"/>
                  <a:gd name="T7" fmla="*/ 244 h 404"/>
                  <a:gd name="T8" fmla="*/ 286 w 414"/>
                  <a:gd name="T9" fmla="*/ 316 h 404"/>
                  <a:gd name="T10" fmla="*/ 244 w 414"/>
                  <a:gd name="T11" fmla="*/ 338 h 404"/>
                  <a:gd name="T12" fmla="*/ 212 w 414"/>
                  <a:gd name="T13" fmla="*/ 316 h 404"/>
                  <a:gd name="T14" fmla="*/ 170 w 414"/>
                  <a:gd name="T15" fmla="*/ 332 h 404"/>
                  <a:gd name="T16" fmla="*/ 112 w 414"/>
                  <a:gd name="T17" fmla="*/ 378 h 404"/>
                  <a:gd name="T18" fmla="*/ 128 w 414"/>
                  <a:gd name="T19" fmla="*/ 390 h 404"/>
                  <a:gd name="T20" fmla="*/ 174 w 414"/>
                  <a:gd name="T21" fmla="*/ 372 h 404"/>
                  <a:gd name="T22" fmla="*/ 212 w 414"/>
                  <a:gd name="T23" fmla="*/ 382 h 404"/>
                  <a:gd name="T24" fmla="*/ 244 w 414"/>
                  <a:gd name="T25" fmla="*/ 358 h 404"/>
                  <a:gd name="T26" fmla="*/ 302 w 414"/>
                  <a:gd name="T27" fmla="*/ 328 h 404"/>
                  <a:gd name="T28" fmla="*/ 314 w 414"/>
                  <a:gd name="T29" fmla="*/ 288 h 404"/>
                  <a:gd name="T30" fmla="*/ 336 w 414"/>
                  <a:gd name="T31" fmla="*/ 228 h 404"/>
                  <a:gd name="T32" fmla="*/ 414 w 414"/>
                  <a:gd name="T33" fmla="*/ 210 h 404"/>
                  <a:gd name="T34" fmla="*/ 330 w 414"/>
                  <a:gd name="T35" fmla="*/ 184 h 404"/>
                  <a:gd name="T36" fmla="*/ 200 w 414"/>
                  <a:gd name="T37" fmla="*/ 364 h 404"/>
                  <a:gd name="T38" fmla="*/ 186 w 414"/>
                  <a:gd name="T39" fmla="*/ 348 h 404"/>
                  <a:gd name="T40" fmla="*/ 200 w 414"/>
                  <a:gd name="T41" fmla="*/ 334 h 404"/>
                  <a:gd name="T42" fmla="*/ 216 w 414"/>
                  <a:gd name="T43" fmla="*/ 348 h 404"/>
                  <a:gd name="T44" fmla="*/ 200 w 414"/>
                  <a:gd name="T45" fmla="*/ 364 h 404"/>
                  <a:gd name="T46" fmla="*/ 334 w 414"/>
                  <a:gd name="T47" fmla="*/ 138 h 404"/>
                  <a:gd name="T48" fmla="*/ 16 w 414"/>
                  <a:gd name="T49" fmla="*/ 292 h 404"/>
                  <a:gd name="T50" fmla="*/ 46 w 414"/>
                  <a:gd name="T51" fmla="*/ 240 h 404"/>
                  <a:gd name="T52" fmla="*/ 80 w 414"/>
                  <a:gd name="T53" fmla="*/ 240 h 404"/>
                  <a:gd name="T54" fmla="*/ 120 w 414"/>
                  <a:gd name="T55" fmla="*/ 238 h 404"/>
                  <a:gd name="T56" fmla="*/ 168 w 414"/>
                  <a:gd name="T57" fmla="*/ 220 h 404"/>
                  <a:gd name="T58" fmla="*/ 136 w 414"/>
                  <a:gd name="T59" fmla="*/ 200 h 404"/>
                  <a:gd name="T60" fmla="*/ 120 w 414"/>
                  <a:gd name="T61" fmla="*/ 182 h 404"/>
                  <a:gd name="T62" fmla="*/ 86 w 414"/>
                  <a:gd name="T63" fmla="*/ 176 h 404"/>
                  <a:gd name="T64" fmla="*/ 62 w 414"/>
                  <a:gd name="T65" fmla="*/ 206 h 404"/>
                  <a:gd name="T66" fmla="*/ 16 w 414"/>
                  <a:gd name="T67" fmla="*/ 242 h 404"/>
                  <a:gd name="T68" fmla="*/ 6 w 414"/>
                  <a:gd name="T69" fmla="*/ 292 h 404"/>
                  <a:gd name="T70" fmla="*/ 104 w 414"/>
                  <a:gd name="T71" fmla="*/ 196 h 404"/>
                  <a:gd name="T72" fmla="*/ 112 w 414"/>
                  <a:gd name="T73" fmla="*/ 216 h 404"/>
                  <a:gd name="T74" fmla="*/ 92 w 414"/>
                  <a:gd name="T75" fmla="*/ 224 h 404"/>
                  <a:gd name="T76" fmla="*/ 84 w 414"/>
                  <a:gd name="T77" fmla="*/ 204 h 404"/>
                  <a:gd name="T78" fmla="*/ 108 w 414"/>
                  <a:gd name="T79" fmla="*/ 306 h 404"/>
                  <a:gd name="T80" fmla="*/ 124 w 414"/>
                  <a:gd name="T81" fmla="*/ 284 h 404"/>
                  <a:gd name="T82" fmla="*/ 184 w 414"/>
                  <a:gd name="T83" fmla="*/ 234 h 404"/>
                  <a:gd name="T84" fmla="*/ 212 w 414"/>
                  <a:gd name="T85" fmla="*/ 202 h 404"/>
                  <a:gd name="T86" fmla="*/ 180 w 414"/>
                  <a:gd name="T87" fmla="*/ 276 h 404"/>
                  <a:gd name="T88" fmla="*/ 108 w 414"/>
                  <a:gd name="T89" fmla="*/ 306 h 404"/>
                  <a:gd name="T90" fmla="*/ 212 w 414"/>
                  <a:gd name="T91" fmla="*/ 68 h 404"/>
                  <a:gd name="T92" fmla="*/ 236 w 414"/>
                  <a:gd name="T93" fmla="*/ 34 h 404"/>
                  <a:gd name="T94" fmla="*/ 222 w 414"/>
                  <a:gd name="T95" fmla="*/ 6 h 404"/>
                  <a:gd name="T96" fmla="*/ 194 w 414"/>
                  <a:gd name="T97" fmla="*/ 0 h 404"/>
                  <a:gd name="T98" fmla="*/ 168 w 414"/>
                  <a:gd name="T99" fmla="*/ 22 h 404"/>
                  <a:gd name="T100" fmla="*/ 174 w 414"/>
                  <a:gd name="T101" fmla="*/ 56 h 404"/>
                  <a:gd name="T102" fmla="*/ 202 w 414"/>
                  <a:gd name="T103" fmla="*/ 20 h 404"/>
                  <a:gd name="T104" fmla="*/ 216 w 414"/>
                  <a:gd name="T105" fmla="*/ 34 h 404"/>
                  <a:gd name="T106" fmla="*/ 202 w 414"/>
                  <a:gd name="T107" fmla="*/ 50 h 404"/>
                  <a:gd name="T108" fmla="*/ 186 w 414"/>
                  <a:gd name="T109" fmla="*/ 34 h 404"/>
                  <a:gd name="T110" fmla="*/ 202 w 414"/>
                  <a:gd name="T111" fmla="*/ 20 h 404"/>
                  <a:gd name="T112" fmla="*/ 2 w 414"/>
                  <a:gd name="T113" fmla="*/ 138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4" h="404">
                    <a:moveTo>
                      <a:pt x="314" y="176"/>
                    </a:moveTo>
                    <a:lnTo>
                      <a:pt x="314" y="30"/>
                    </a:lnTo>
                    <a:lnTo>
                      <a:pt x="314" y="30"/>
                    </a:lnTo>
                    <a:lnTo>
                      <a:pt x="294" y="20"/>
                    </a:lnTo>
                    <a:lnTo>
                      <a:pt x="294" y="176"/>
                    </a:lnTo>
                    <a:lnTo>
                      <a:pt x="294" y="176"/>
                    </a:lnTo>
                    <a:lnTo>
                      <a:pt x="286" y="180"/>
                    </a:lnTo>
                    <a:lnTo>
                      <a:pt x="280" y="184"/>
                    </a:lnTo>
                    <a:lnTo>
                      <a:pt x="274" y="192"/>
                    </a:lnTo>
                    <a:lnTo>
                      <a:pt x="272" y="200"/>
                    </a:lnTo>
                    <a:lnTo>
                      <a:pt x="232" y="200"/>
                    </a:lnTo>
                    <a:lnTo>
                      <a:pt x="232" y="202"/>
                    </a:lnTo>
                    <a:lnTo>
                      <a:pt x="232" y="202"/>
                    </a:lnTo>
                    <a:lnTo>
                      <a:pt x="230" y="220"/>
                    </a:lnTo>
                    <a:lnTo>
                      <a:pt x="272" y="220"/>
                    </a:lnTo>
                    <a:lnTo>
                      <a:pt x="272" y="220"/>
                    </a:lnTo>
                    <a:lnTo>
                      <a:pt x="274" y="228"/>
                    </a:lnTo>
                    <a:lnTo>
                      <a:pt x="280" y="234"/>
                    </a:lnTo>
                    <a:lnTo>
                      <a:pt x="286" y="240"/>
                    </a:lnTo>
                    <a:lnTo>
                      <a:pt x="294" y="244"/>
                    </a:lnTo>
                    <a:lnTo>
                      <a:pt x="294" y="288"/>
                    </a:lnTo>
                    <a:lnTo>
                      <a:pt x="294" y="288"/>
                    </a:lnTo>
                    <a:lnTo>
                      <a:pt x="294" y="298"/>
                    </a:lnTo>
                    <a:lnTo>
                      <a:pt x="290" y="308"/>
                    </a:lnTo>
                    <a:lnTo>
                      <a:pt x="286" y="316"/>
                    </a:lnTo>
                    <a:lnTo>
                      <a:pt x="280" y="324"/>
                    </a:lnTo>
                    <a:lnTo>
                      <a:pt x="272" y="330"/>
                    </a:lnTo>
                    <a:lnTo>
                      <a:pt x="264" y="334"/>
                    </a:lnTo>
                    <a:lnTo>
                      <a:pt x="254" y="338"/>
                    </a:lnTo>
                    <a:lnTo>
                      <a:pt x="244" y="338"/>
                    </a:lnTo>
                    <a:lnTo>
                      <a:pt x="234" y="338"/>
                    </a:lnTo>
                    <a:lnTo>
                      <a:pt x="234" y="338"/>
                    </a:lnTo>
                    <a:lnTo>
                      <a:pt x="230" y="328"/>
                    </a:lnTo>
                    <a:lnTo>
                      <a:pt x="222" y="320"/>
                    </a:lnTo>
                    <a:lnTo>
                      <a:pt x="212" y="316"/>
                    </a:lnTo>
                    <a:lnTo>
                      <a:pt x="200" y="314"/>
                    </a:lnTo>
                    <a:lnTo>
                      <a:pt x="200" y="314"/>
                    </a:lnTo>
                    <a:lnTo>
                      <a:pt x="188" y="316"/>
                    </a:lnTo>
                    <a:lnTo>
                      <a:pt x="178" y="322"/>
                    </a:lnTo>
                    <a:lnTo>
                      <a:pt x="170" y="332"/>
                    </a:lnTo>
                    <a:lnTo>
                      <a:pt x="166" y="342"/>
                    </a:lnTo>
                    <a:lnTo>
                      <a:pt x="166" y="342"/>
                    </a:lnTo>
                    <a:lnTo>
                      <a:pt x="146" y="350"/>
                    </a:lnTo>
                    <a:lnTo>
                      <a:pt x="128" y="362"/>
                    </a:lnTo>
                    <a:lnTo>
                      <a:pt x="112" y="378"/>
                    </a:lnTo>
                    <a:lnTo>
                      <a:pt x="100" y="396"/>
                    </a:lnTo>
                    <a:lnTo>
                      <a:pt x="100" y="396"/>
                    </a:lnTo>
                    <a:lnTo>
                      <a:pt x="118" y="404"/>
                    </a:lnTo>
                    <a:lnTo>
                      <a:pt x="118" y="404"/>
                    </a:lnTo>
                    <a:lnTo>
                      <a:pt x="128" y="390"/>
                    </a:lnTo>
                    <a:lnTo>
                      <a:pt x="140" y="378"/>
                    </a:lnTo>
                    <a:lnTo>
                      <a:pt x="152" y="370"/>
                    </a:lnTo>
                    <a:lnTo>
                      <a:pt x="168" y="362"/>
                    </a:lnTo>
                    <a:lnTo>
                      <a:pt x="168" y="362"/>
                    </a:lnTo>
                    <a:lnTo>
                      <a:pt x="174" y="372"/>
                    </a:lnTo>
                    <a:lnTo>
                      <a:pt x="182" y="378"/>
                    </a:lnTo>
                    <a:lnTo>
                      <a:pt x="190" y="382"/>
                    </a:lnTo>
                    <a:lnTo>
                      <a:pt x="200" y="384"/>
                    </a:lnTo>
                    <a:lnTo>
                      <a:pt x="200" y="384"/>
                    </a:lnTo>
                    <a:lnTo>
                      <a:pt x="212" y="382"/>
                    </a:lnTo>
                    <a:lnTo>
                      <a:pt x="222" y="378"/>
                    </a:lnTo>
                    <a:lnTo>
                      <a:pt x="230" y="370"/>
                    </a:lnTo>
                    <a:lnTo>
                      <a:pt x="234" y="358"/>
                    </a:lnTo>
                    <a:lnTo>
                      <a:pt x="244" y="358"/>
                    </a:lnTo>
                    <a:lnTo>
                      <a:pt x="244" y="358"/>
                    </a:lnTo>
                    <a:lnTo>
                      <a:pt x="258" y="358"/>
                    </a:lnTo>
                    <a:lnTo>
                      <a:pt x="272" y="354"/>
                    </a:lnTo>
                    <a:lnTo>
                      <a:pt x="284" y="346"/>
                    </a:lnTo>
                    <a:lnTo>
                      <a:pt x="294" y="338"/>
                    </a:lnTo>
                    <a:lnTo>
                      <a:pt x="302" y="328"/>
                    </a:lnTo>
                    <a:lnTo>
                      <a:pt x="310" y="316"/>
                    </a:lnTo>
                    <a:lnTo>
                      <a:pt x="314" y="302"/>
                    </a:lnTo>
                    <a:lnTo>
                      <a:pt x="314" y="288"/>
                    </a:lnTo>
                    <a:lnTo>
                      <a:pt x="314" y="288"/>
                    </a:lnTo>
                    <a:lnTo>
                      <a:pt x="314" y="288"/>
                    </a:lnTo>
                    <a:lnTo>
                      <a:pt x="314" y="244"/>
                    </a:lnTo>
                    <a:lnTo>
                      <a:pt x="314" y="244"/>
                    </a:lnTo>
                    <a:lnTo>
                      <a:pt x="324" y="240"/>
                    </a:lnTo>
                    <a:lnTo>
                      <a:pt x="330" y="234"/>
                    </a:lnTo>
                    <a:lnTo>
                      <a:pt x="336" y="228"/>
                    </a:lnTo>
                    <a:lnTo>
                      <a:pt x="338" y="220"/>
                    </a:lnTo>
                    <a:lnTo>
                      <a:pt x="414" y="220"/>
                    </a:lnTo>
                    <a:lnTo>
                      <a:pt x="414" y="220"/>
                    </a:lnTo>
                    <a:lnTo>
                      <a:pt x="414" y="210"/>
                    </a:lnTo>
                    <a:lnTo>
                      <a:pt x="414" y="210"/>
                    </a:lnTo>
                    <a:lnTo>
                      <a:pt x="414" y="200"/>
                    </a:lnTo>
                    <a:lnTo>
                      <a:pt x="338" y="200"/>
                    </a:lnTo>
                    <a:lnTo>
                      <a:pt x="338" y="200"/>
                    </a:lnTo>
                    <a:lnTo>
                      <a:pt x="336" y="192"/>
                    </a:lnTo>
                    <a:lnTo>
                      <a:pt x="330" y="184"/>
                    </a:lnTo>
                    <a:lnTo>
                      <a:pt x="324" y="180"/>
                    </a:lnTo>
                    <a:lnTo>
                      <a:pt x="314" y="176"/>
                    </a:lnTo>
                    <a:lnTo>
                      <a:pt x="314" y="176"/>
                    </a:lnTo>
                    <a:close/>
                    <a:moveTo>
                      <a:pt x="200" y="364"/>
                    </a:moveTo>
                    <a:lnTo>
                      <a:pt x="200" y="364"/>
                    </a:lnTo>
                    <a:lnTo>
                      <a:pt x="194" y="364"/>
                    </a:lnTo>
                    <a:lnTo>
                      <a:pt x="190" y="360"/>
                    </a:lnTo>
                    <a:lnTo>
                      <a:pt x="186" y="354"/>
                    </a:lnTo>
                    <a:lnTo>
                      <a:pt x="186" y="348"/>
                    </a:lnTo>
                    <a:lnTo>
                      <a:pt x="186" y="348"/>
                    </a:lnTo>
                    <a:lnTo>
                      <a:pt x="186" y="342"/>
                    </a:lnTo>
                    <a:lnTo>
                      <a:pt x="190" y="338"/>
                    </a:lnTo>
                    <a:lnTo>
                      <a:pt x="194" y="334"/>
                    </a:lnTo>
                    <a:lnTo>
                      <a:pt x="200" y="334"/>
                    </a:lnTo>
                    <a:lnTo>
                      <a:pt x="200" y="334"/>
                    </a:lnTo>
                    <a:lnTo>
                      <a:pt x="206" y="334"/>
                    </a:lnTo>
                    <a:lnTo>
                      <a:pt x="212" y="338"/>
                    </a:lnTo>
                    <a:lnTo>
                      <a:pt x="216" y="342"/>
                    </a:lnTo>
                    <a:lnTo>
                      <a:pt x="216" y="348"/>
                    </a:lnTo>
                    <a:lnTo>
                      <a:pt x="216" y="348"/>
                    </a:lnTo>
                    <a:lnTo>
                      <a:pt x="216" y="354"/>
                    </a:lnTo>
                    <a:lnTo>
                      <a:pt x="212" y="360"/>
                    </a:lnTo>
                    <a:lnTo>
                      <a:pt x="206" y="364"/>
                    </a:lnTo>
                    <a:lnTo>
                      <a:pt x="200" y="364"/>
                    </a:lnTo>
                    <a:lnTo>
                      <a:pt x="200" y="364"/>
                    </a:lnTo>
                    <a:close/>
                    <a:moveTo>
                      <a:pt x="334" y="118"/>
                    </a:moveTo>
                    <a:lnTo>
                      <a:pt x="394" y="118"/>
                    </a:lnTo>
                    <a:lnTo>
                      <a:pt x="394" y="118"/>
                    </a:lnTo>
                    <a:lnTo>
                      <a:pt x="402" y="138"/>
                    </a:lnTo>
                    <a:lnTo>
                      <a:pt x="334" y="138"/>
                    </a:lnTo>
                    <a:lnTo>
                      <a:pt x="334" y="118"/>
                    </a:lnTo>
                    <a:close/>
                    <a:moveTo>
                      <a:pt x="16" y="310"/>
                    </a:moveTo>
                    <a:lnTo>
                      <a:pt x="16" y="304"/>
                    </a:lnTo>
                    <a:lnTo>
                      <a:pt x="16" y="304"/>
                    </a:lnTo>
                    <a:lnTo>
                      <a:pt x="16" y="292"/>
                    </a:lnTo>
                    <a:lnTo>
                      <a:pt x="20" y="278"/>
                    </a:lnTo>
                    <a:lnTo>
                      <a:pt x="24" y="268"/>
                    </a:lnTo>
                    <a:lnTo>
                      <a:pt x="30" y="256"/>
                    </a:lnTo>
                    <a:lnTo>
                      <a:pt x="38" y="248"/>
                    </a:lnTo>
                    <a:lnTo>
                      <a:pt x="46" y="240"/>
                    </a:lnTo>
                    <a:lnTo>
                      <a:pt x="56" y="232"/>
                    </a:lnTo>
                    <a:lnTo>
                      <a:pt x="66" y="226"/>
                    </a:lnTo>
                    <a:lnTo>
                      <a:pt x="66" y="226"/>
                    </a:lnTo>
                    <a:lnTo>
                      <a:pt x="72" y="234"/>
                    </a:lnTo>
                    <a:lnTo>
                      <a:pt x="80" y="240"/>
                    </a:lnTo>
                    <a:lnTo>
                      <a:pt x="88" y="244"/>
                    </a:lnTo>
                    <a:lnTo>
                      <a:pt x="98" y="246"/>
                    </a:lnTo>
                    <a:lnTo>
                      <a:pt x="98" y="246"/>
                    </a:lnTo>
                    <a:lnTo>
                      <a:pt x="110" y="244"/>
                    </a:lnTo>
                    <a:lnTo>
                      <a:pt x="120" y="238"/>
                    </a:lnTo>
                    <a:lnTo>
                      <a:pt x="128" y="230"/>
                    </a:lnTo>
                    <a:lnTo>
                      <a:pt x="132" y="220"/>
                    </a:lnTo>
                    <a:lnTo>
                      <a:pt x="132" y="220"/>
                    </a:lnTo>
                    <a:lnTo>
                      <a:pt x="136" y="220"/>
                    </a:lnTo>
                    <a:lnTo>
                      <a:pt x="168" y="220"/>
                    </a:lnTo>
                    <a:lnTo>
                      <a:pt x="168" y="220"/>
                    </a:lnTo>
                    <a:lnTo>
                      <a:pt x="170" y="212"/>
                    </a:lnTo>
                    <a:lnTo>
                      <a:pt x="172" y="202"/>
                    </a:lnTo>
                    <a:lnTo>
                      <a:pt x="172" y="200"/>
                    </a:lnTo>
                    <a:lnTo>
                      <a:pt x="136" y="200"/>
                    </a:lnTo>
                    <a:lnTo>
                      <a:pt x="136" y="200"/>
                    </a:lnTo>
                    <a:lnTo>
                      <a:pt x="132" y="200"/>
                    </a:lnTo>
                    <a:lnTo>
                      <a:pt x="132" y="200"/>
                    </a:lnTo>
                    <a:lnTo>
                      <a:pt x="128" y="190"/>
                    </a:lnTo>
                    <a:lnTo>
                      <a:pt x="120" y="182"/>
                    </a:lnTo>
                    <a:lnTo>
                      <a:pt x="110" y="176"/>
                    </a:lnTo>
                    <a:lnTo>
                      <a:pt x="98" y="174"/>
                    </a:lnTo>
                    <a:lnTo>
                      <a:pt x="98" y="174"/>
                    </a:lnTo>
                    <a:lnTo>
                      <a:pt x="92" y="176"/>
                    </a:lnTo>
                    <a:lnTo>
                      <a:pt x="86" y="176"/>
                    </a:lnTo>
                    <a:lnTo>
                      <a:pt x="74" y="184"/>
                    </a:lnTo>
                    <a:lnTo>
                      <a:pt x="66" y="194"/>
                    </a:lnTo>
                    <a:lnTo>
                      <a:pt x="64" y="200"/>
                    </a:lnTo>
                    <a:lnTo>
                      <a:pt x="62" y="206"/>
                    </a:lnTo>
                    <a:lnTo>
                      <a:pt x="62" y="206"/>
                    </a:lnTo>
                    <a:lnTo>
                      <a:pt x="52" y="212"/>
                    </a:lnTo>
                    <a:lnTo>
                      <a:pt x="42" y="218"/>
                    </a:lnTo>
                    <a:lnTo>
                      <a:pt x="32" y="224"/>
                    </a:lnTo>
                    <a:lnTo>
                      <a:pt x="24" y="232"/>
                    </a:lnTo>
                    <a:lnTo>
                      <a:pt x="16" y="242"/>
                    </a:lnTo>
                    <a:lnTo>
                      <a:pt x="10" y="252"/>
                    </a:lnTo>
                    <a:lnTo>
                      <a:pt x="4" y="262"/>
                    </a:lnTo>
                    <a:lnTo>
                      <a:pt x="0" y="274"/>
                    </a:lnTo>
                    <a:lnTo>
                      <a:pt x="0" y="274"/>
                    </a:lnTo>
                    <a:lnTo>
                      <a:pt x="6" y="292"/>
                    </a:lnTo>
                    <a:lnTo>
                      <a:pt x="16" y="310"/>
                    </a:lnTo>
                    <a:lnTo>
                      <a:pt x="16" y="310"/>
                    </a:lnTo>
                    <a:close/>
                    <a:moveTo>
                      <a:pt x="98" y="194"/>
                    </a:moveTo>
                    <a:lnTo>
                      <a:pt x="98" y="194"/>
                    </a:lnTo>
                    <a:lnTo>
                      <a:pt x="104" y="196"/>
                    </a:lnTo>
                    <a:lnTo>
                      <a:pt x="110" y="198"/>
                    </a:lnTo>
                    <a:lnTo>
                      <a:pt x="112" y="204"/>
                    </a:lnTo>
                    <a:lnTo>
                      <a:pt x="114" y="210"/>
                    </a:lnTo>
                    <a:lnTo>
                      <a:pt x="114" y="210"/>
                    </a:lnTo>
                    <a:lnTo>
                      <a:pt x="112" y="216"/>
                    </a:lnTo>
                    <a:lnTo>
                      <a:pt x="110" y="220"/>
                    </a:lnTo>
                    <a:lnTo>
                      <a:pt x="104" y="224"/>
                    </a:lnTo>
                    <a:lnTo>
                      <a:pt x="98" y="226"/>
                    </a:lnTo>
                    <a:lnTo>
                      <a:pt x="98" y="226"/>
                    </a:lnTo>
                    <a:lnTo>
                      <a:pt x="92" y="224"/>
                    </a:lnTo>
                    <a:lnTo>
                      <a:pt x="88" y="220"/>
                    </a:lnTo>
                    <a:lnTo>
                      <a:pt x="84" y="216"/>
                    </a:lnTo>
                    <a:lnTo>
                      <a:pt x="82" y="210"/>
                    </a:lnTo>
                    <a:lnTo>
                      <a:pt x="82" y="210"/>
                    </a:lnTo>
                    <a:lnTo>
                      <a:pt x="84" y="204"/>
                    </a:lnTo>
                    <a:lnTo>
                      <a:pt x="88" y="198"/>
                    </a:lnTo>
                    <a:lnTo>
                      <a:pt x="92" y="196"/>
                    </a:lnTo>
                    <a:lnTo>
                      <a:pt x="98" y="194"/>
                    </a:lnTo>
                    <a:lnTo>
                      <a:pt x="98" y="194"/>
                    </a:lnTo>
                    <a:close/>
                    <a:moveTo>
                      <a:pt x="108" y="306"/>
                    </a:moveTo>
                    <a:lnTo>
                      <a:pt x="36" y="306"/>
                    </a:lnTo>
                    <a:lnTo>
                      <a:pt x="36" y="286"/>
                    </a:lnTo>
                    <a:lnTo>
                      <a:pt x="108" y="286"/>
                    </a:lnTo>
                    <a:lnTo>
                      <a:pt x="108" y="286"/>
                    </a:lnTo>
                    <a:lnTo>
                      <a:pt x="124" y="284"/>
                    </a:lnTo>
                    <a:lnTo>
                      <a:pt x="140" y="280"/>
                    </a:lnTo>
                    <a:lnTo>
                      <a:pt x="154" y="272"/>
                    </a:lnTo>
                    <a:lnTo>
                      <a:pt x="166" y="262"/>
                    </a:lnTo>
                    <a:lnTo>
                      <a:pt x="178" y="250"/>
                    </a:lnTo>
                    <a:lnTo>
                      <a:pt x="184" y="234"/>
                    </a:lnTo>
                    <a:lnTo>
                      <a:pt x="190" y="220"/>
                    </a:lnTo>
                    <a:lnTo>
                      <a:pt x="192" y="202"/>
                    </a:lnTo>
                    <a:lnTo>
                      <a:pt x="192" y="158"/>
                    </a:lnTo>
                    <a:lnTo>
                      <a:pt x="212" y="158"/>
                    </a:lnTo>
                    <a:lnTo>
                      <a:pt x="212" y="202"/>
                    </a:lnTo>
                    <a:lnTo>
                      <a:pt x="212" y="202"/>
                    </a:lnTo>
                    <a:lnTo>
                      <a:pt x="210" y="224"/>
                    </a:lnTo>
                    <a:lnTo>
                      <a:pt x="204" y="242"/>
                    </a:lnTo>
                    <a:lnTo>
                      <a:pt x="194" y="260"/>
                    </a:lnTo>
                    <a:lnTo>
                      <a:pt x="180" y="276"/>
                    </a:lnTo>
                    <a:lnTo>
                      <a:pt x="166" y="288"/>
                    </a:lnTo>
                    <a:lnTo>
                      <a:pt x="148" y="298"/>
                    </a:lnTo>
                    <a:lnTo>
                      <a:pt x="128" y="304"/>
                    </a:lnTo>
                    <a:lnTo>
                      <a:pt x="108" y="306"/>
                    </a:lnTo>
                    <a:lnTo>
                      <a:pt x="108" y="306"/>
                    </a:lnTo>
                    <a:close/>
                    <a:moveTo>
                      <a:pt x="192" y="68"/>
                    </a:moveTo>
                    <a:lnTo>
                      <a:pt x="192" y="98"/>
                    </a:lnTo>
                    <a:lnTo>
                      <a:pt x="212" y="98"/>
                    </a:lnTo>
                    <a:lnTo>
                      <a:pt x="212" y="68"/>
                    </a:lnTo>
                    <a:lnTo>
                      <a:pt x="212" y="68"/>
                    </a:lnTo>
                    <a:lnTo>
                      <a:pt x="222" y="64"/>
                    </a:lnTo>
                    <a:lnTo>
                      <a:pt x="230" y="56"/>
                    </a:lnTo>
                    <a:lnTo>
                      <a:pt x="236" y="46"/>
                    </a:lnTo>
                    <a:lnTo>
                      <a:pt x="236" y="34"/>
                    </a:lnTo>
                    <a:lnTo>
                      <a:pt x="236" y="34"/>
                    </a:lnTo>
                    <a:lnTo>
                      <a:pt x="236" y="28"/>
                    </a:lnTo>
                    <a:lnTo>
                      <a:pt x="234" y="22"/>
                    </a:lnTo>
                    <a:lnTo>
                      <a:pt x="230" y="16"/>
                    </a:lnTo>
                    <a:lnTo>
                      <a:pt x="226" y="10"/>
                    </a:lnTo>
                    <a:lnTo>
                      <a:pt x="222" y="6"/>
                    </a:lnTo>
                    <a:lnTo>
                      <a:pt x="216" y="2"/>
                    </a:lnTo>
                    <a:lnTo>
                      <a:pt x="208" y="0"/>
                    </a:lnTo>
                    <a:lnTo>
                      <a:pt x="202" y="0"/>
                    </a:lnTo>
                    <a:lnTo>
                      <a:pt x="202" y="0"/>
                    </a:lnTo>
                    <a:lnTo>
                      <a:pt x="194" y="0"/>
                    </a:lnTo>
                    <a:lnTo>
                      <a:pt x="188" y="2"/>
                    </a:lnTo>
                    <a:lnTo>
                      <a:pt x="182" y="6"/>
                    </a:lnTo>
                    <a:lnTo>
                      <a:pt x="176" y="10"/>
                    </a:lnTo>
                    <a:lnTo>
                      <a:pt x="172" y="16"/>
                    </a:lnTo>
                    <a:lnTo>
                      <a:pt x="168" y="22"/>
                    </a:lnTo>
                    <a:lnTo>
                      <a:pt x="166" y="28"/>
                    </a:lnTo>
                    <a:lnTo>
                      <a:pt x="166" y="34"/>
                    </a:lnTo>
                    <a:lnTo>
                      <a:pt x="166" y="34"/>
                    </a:lnTo>
                    <a:lnTo>
                      <a:pt x="168" y="46"/>
                    </a:lnTo>
                    <a:lnTo>
                      <a:pt x="174" y="56"/>
                    </a:lnTo>
                    <a:lnTo>
                      <a:pt x="182" y="64"/>
                    </a:lnTo>
                    <a:lnTo>
                      <a:pt x="192" y="68"/>
                    </a:lnTo>
                    <a:lnTo>
                      <a:pt x="192" y="68"/>
                    </a:lnTo>
                    <a:close/>
                    <a:moveTo>
                      <a:pt x="202" y="20"/>
                    </a:moveTo>
                    <a:lnTo>
                      <a:pt x="202" y="20"/>
                    </a:lnTo>
                    <a:lnTo>
                      <a:pt x="208" y="20"/>
                    </a:lnTo>
                    <a:lnTo>
                      <a:pt x="212" y="24"/>
                    </a:lnTo>
                    <a:lnTo>
                      <a:pt x="216" y="28"/>
                    </a:lnTo>
                    <a:lnTo>
                      <a:pt x="216" y="34"/>
                    </a:lnTo>
                    <a:lnTo>
                      <a:pt x="216" y="34"/>
                    </a:lnTo>
                    <a:lnTo>
                      <a:pt x="216" y="40"/>
                    </a:lnTo>
                    <a:lnTo>
                      <a:pt x="212" y="46"/>
                    </a:lnTo>
                    <a:lnTo>
                      <a:pt x="208" y="50"/>
                    </a:lnTo>
                    <a:lnTo>
                      <a:pt x="202" y="50"/>
                    </a:lnTo>
                    <a:lnTo>
                      <a:pt x="202" y="50"/>
                    </a:lnTo>
                    <a:lnTo>
                      <a:pt x="196" y="50"/>
                    </a:lnTo>
                    <a:lnTo>
                      <a:pt x="190" y="46"/>
                    </a:lnTo>
                    <a:lnTo>
                      <a:pt x="188" y="40"/>
                    </a:lnTo>
                    <a:lnTo>
                      <a:pt x="186" y="34"/>
                    </a:lnTo>
                    <a:lnTo>
                      <a:pt x="186" y="34"/>
                    </a:lnTo>
                    <a:lnTo>
                      <a:pt x="188" y="28"/>
                    </a:lnTo>
                    <a:lnTo>
                      <a:pt x="190" y="24"/>
                    </a:lnTo>
                    <a:lnTo>
                      <a:pt x="196" y="20"/>
                    </a:lnTo>
                    <a:lnTo>
                      <a:pt x="202" y="20"/>
                    </a:lnTo>
                    <a:lnTo>
                      <a:pt x="202" y="20"/>
                    </a:lnTo>
                    <a:close/>
                    <a:moveTo>
                      <a:pt x="10" y="118"/>
                    </a:moveTo>
                    <a:lnTo>
                      <a:pt x="274" y="118"/>
                    </a:lnTo>
                    <a:lnTo>
                      <a:pt x="274" y="138"/>
                    </a:lnTo>
                    <a:lnTo>
                      <a:pt x="2" y="138"/>
                    </a:lnTo>
                    <a:lnTo>
                      <a:pt x="2" y="138"/>
                    </a:lnTo>
                    <a:lnTo>
                      <a:pt x="10" y="118"/>
                    </a:lnTo>
                    <a:lnTo>
                      <a:pt x="10" y="1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_tradnl" dirty="0">
                  <a:solidFill>
                    <a:srgbClr val="000000"/>
                  </a:solidFill>
                  <a:latin typeface="Univers for KPMG" panose="020B0603020202020204" pitchFamily="34" charset="0"/>
                </a:endParaRPr>
              </a:p>
            </p:txBody>
          </p:sp>
        </p:grpSp>
      </p:grpSp>
      <p:sp>
        <p:nvSpPr>
          <p:cNvPr id="54" name="KMATable0ValueChain2">
            <a:extLst>
              <a:ext uri="{FF2B5EF4-FFF2-40B4-BE49-F238E27FC236}">
                <a16:creationId xmlns:a16="http://schemas.microsoft.com/office/drawing/2014/main" id="{5B8B71EC-D585-4486-B258-4F327CD772DD}"/>
              </a:ext>
            </a:extLst>
          </p:cNvPr>
          <p:cNvSpPr>
            <a:spLocks noChangeArrowheads="1"/>
          </p:cNvSpPr>
          <p:nvPr/>
        </p:nvSpPr>
        <p:spPr bwMode="auto">
          <a:xfrm>
            <a:off x="7140568" y="178744"/>
            <a:ext cx="4104000" cy="163048"/>
          </a:xfrm>
          <a:prstGeom prst="chevron">
            <a:avLst>
              <a:gd name="adj" fmla="val 21138"/>
            </a:avLst>
          </a:prstGeom>
          <a:solidFill>
            <a:schemeClr val="tx2"/>
          </a:solidFill>
          <a:ln>
            <a:noFill/>
          </a:ln>
        </p:spPr>
        <p:txBody>
          <a:bodyPr lIns="0" rIns="0" anchor="ctr" anchorCtr="0"/>
          <a:lstStyle/>
          <a:p>
            <a:pPr algn="ctr" fontAlgn="base">
              <a:spcBef>
                <a:spcPct val="50000"/>
              </a:spcBef>
              <a:spcAft>
                <a:spcPct val="0"/>
              </a:spcAft>
            </a:pPr>
            <a:r>
              <a:rPr lang="es-ES_tradnl" sz="1050" b="1" dirty="0">
                <a:solidFill>
                  <a:srgbClr val="FFFFFF"/>
                </a:solidFill>
                <a:latin typeface="Univers for KPMG Cond" panose="020B0606020202020204" pitchFamily="34" charset="0"/>
                <a:cs typeface="Arial" panose="020B0604020202020204" pitchFamily="34" charset="0"/>
              </a:rPr>
              <a:t>Procesos de Finanzas</a:t>
            </a:r>
          </a:p>
        </p:txBody>
      </p:sp>
      <p:graphicFrame>
        <p:nvGraphicFramePr>
          <p:cNvPr id="55" name="Table 54">
            <a:extLst>
              <a:ext uri="{FF2B5EF4-FFF2-40B4-BE49-F238E27FC236}">
                <a16:creationId xmlns:a16="http://schemas.microsoft.com/office/drawing/2014/main" id="{F06CA894-1AE9-4CE6-8FD6-992EDE574E86}"/>
              </a:ext>
            </a:extLst>
          </p:cNvPr>
          <p:cNvGraphicFramePr>
            <a:graphicFrameLocks noGrp="1"/>
          </p:cNvGraphicFramePr>
          <p:nvPr/>
        </p:nvGraphicFramePr>
        <p:xfrm>
          <a:off x="1631504" y="3501008"/>
          <a:ext cx="8928992" cy="1820400"/>
        </p:xfrm>
        <a:graphic>
          <a:graphicData uri="http://schemas.openxmlformats.org/drawingml/2006/table">
            <a:tbl>
              <a:tblPr firstRow="1" bandRow="1">
                <a:tableStyleId>{5C22544A-7EE6-4342-B048-85BDC9FD1C3A}</a:tableStyleId>
              </a:tblPr>
              <a:tblGrid>
                <a:gridCol w="2232248">
                  <a:extLst>
                    <a:ext uri="{9D8B030D-6E8A-4147-A177-3AD203B41FA5}">
                      <a16:colId xmlns:a16="http://schemas.microsoft.com/office/drawing/2014/main" val="20000"/>
                    </a:ext>
                  </a:extLst>
                </a:gridCol>
                <a:gridCol w="4996112">
                  <a:extLst>
                    <a:ext uri="{9D8B030D-6E8A-4147-A177-3AD203B41FA5}">
                      <a16:colId xmlns:a16="http://schemas.microsoft.com/office/drawing/2014/main" val="20001"/>
                    </a:ext>
                  </a:extLst>
                </a:gridCol>
                <a:gridCol w="1700632">
                  <a:extLst>
                    <a:ext uri="{9D8B030D-6E8A-4147-A177-3AD203B41FA5}">
                      <a16:colId xmlns:a16="http://schemas.microsoft.com/office/drawing/2014/main" val="20002"/>
                    </a:ext>
                  </a:extLst>
                </a:gridCol>
              </a:tblGrid>
              <a:tr h="468000">
                <a:tc>
                  <a:txBody>
                    <a:bodyPr/>
                    <a:lstStyle/>
                    <a:p>
                      <a:pPr algn="ctr" eaLnBrk="0" fontAlgn="base" hangingPunct="0">
                        <a:spcBef>
                          <a:spcPct val="50000"/>
                        </a:spcBef>
                        <a:spcAft>
                          <a:spcPct val="0"/>
                        </a:spcAft>
                      </a:pPr>
                      <a:r>
                        <a:rPr lang="es-ES" sz="1100" b="0" kern="1200" baseline="0" dirty="0">
                          <a:solidFill>
                            <a:schemeClr val="dk1"/>
                          </a:solidFill>
                          <a:latin typeface="Univers for KPMG Cond" panose="020B0606020202020204" pitchFamily="34" charset="0"/>
                          <a:ea typeface="+mn-ea"/>
                          <a:cs typeface="+mn-cs"/>
                        </a:rPr>
                        <a:t>Gestión de cobros</a:t>
                      </a:r>
                      <a:endParaRPr lang="es-ES_tradnl" sz="1100" b="0" kern="1200" baseline="0" dirty="0">
                        <a:solidFill>
                          <a:schemeClr val="dk1"/>
                        </a:solidFill>
                        <a:latin typeface="Univers for KPMG Cond" panose="020B0606020202020204" pitchFamily="34" charset="0"/>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100" b="0" kern="1200" baseline="0" dirty="0">
                          <a:solidFill>
                            <a:schemeClr val="dk1"/>
                          </a:solidFill>
                          <a:latin typeface="Univers for KPMG Cond" panose="020B0606020202020204" pitchFamily="34" charset="0"/>
                          <a:ea typeface="+mn-ea"/>
                          <a:cs typeface="+mn-cs"/>
                        </a:rPr>
                        <a:t>Métodos de cobro internacionales: Transferencia y Giro</a:t>
                      </a:r>
                    </a:p>
                    <a:p>
                      <a:pPr marL="171450" indent="-171450" algn="l">
                        <a:buFont typeface="Arial" panose="020B0604020202020204" pitchFamily="34" charset="0"/>
                        <a:buChar char="•"/>
                      </a:pPr>
                      <a:r>
                        <a:rPr lang="es-ES" sz="1100" b="0" kern="1200" baseline="0" dirty="0">
                          <a:solidFill>
                            <a:schemeClr val="dk1"/>
                          </a:solidFill>
                          <a:latin typeface="Univers for KPMG Cond" panose="020B0606020202020204" pitchFamily="34" charset="0"/>
                          <a:ea typeface="+mn-ea"/>
                          <a:cs typeface="+mn-cs"/>
                        </a:rPr>
                        <a:t>Métodos de cobro nacionales: Pagaré, transferencia, Confirming y Giro y se aceptan cheques (sobre todo en Francia)</a:t>
                      </a:r>
                    </a:p>
                    <a:p>
                      <a:pPr marL="171450" marR="0" lvl="0" indent="-171450" algn="l" defTabSz="84408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100" b="0" kern="1200" baseline="0" dirty="0">
                          <a:solidFill>
                            <a:schemeClr val="dk1"/>
                          </a:solidFill>
                          <a:latin typeface="Univers for KPMG Cond" panose="020B0606020202020204" pitchFamily="34" charset="0"/>
                          <a:ea typeface="+mn-ea"/>
                          <a:cs typeface="+mn-cs"/>
                        </a:rPr>
                        <a:t>Cuentan con tres cuentas de Cash </a:t>
                      </a:r>
                      <a:r>
                        <a:rPr lang="es-ES" sz="1100" b="0" kern="1200" baseline="0" dirty="0" err="1">
                          <a:solidFill>
                            <a:schemeClr val="dk1"/>
                          </a:solidFill>
                          <a:latin typeface="Univers for KPMG Cond" panose="020B0606020202020204" pitchFamily="34" charset="0"/>
                          <a:ea typeface="+mn-ea"/>
                          <a:cs typeface="+mn-cs"/>
                        </a:rPr>
                        <a:t>Pooling</a:t>
                      </a:r>
                      <a:r>
                        <a:rPr lang="es-ES" sz="1100" b="0" kern="1200" baseline="0" dirty="0">
                          <a:solidFill>
                            <a:schemeClr val="dk1"/>
                          </a:solidFill>
                          <a:latin typeface="Univers for KPMG Cond" panose="020B0606020202020204" pitchFamily="34" charset="0"/>
                          <a:ea typeface="+mn-ea"/>
                          <a:cs typeface="+mn-cs"/>
                        </a:rPr>
                        <a:t> (Caixa, </a:t>
                      </a:r>
                      <a:r>
                        <a:rPr lang="es-ES" sz="1100" b="0" kern="1200" baseline="0" dirty="0" err="1">
                          <a:solidFill>
                            <a:schemeClr val="dk1"/>
                          </a:solidFill>
                          <a:latin typeface="Univers for KPMG Cond" panose="020B0606020202020204" pitchFamily="34" charset="0"/>
                          <a:ea typeface="+mn-ea"/>
                          <a:cs typeface="+mn-cs"/>
                        </a:rPr>
                        <a:t>Sabadel</a:t>
                      </a:r>
                      <a:r>
                        <a:rPr lang="es-ES" sz="1100" b="0" kern="1200" baseline="0" dirty="0">
                          <a:solidFill>
                            <a:schemeClr val="dk1"/>
                          </a:solidFill>
                          <a:latin typeface="Univers for KPMG Cond" panose="020B0606020202020204" pitchFamily="34" charset="0"/>
                          <a:ea typeface="+mn-ea"/>
                          <a:cs typeface="+mn-cs"/>
                        </a:rPr>
                        <a:t> e Ibercaja)</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SAP</a:t>
                      </a:r>
                    </a:p>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Excel</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90339138"/>
                  </a:ext>
                </a:extLst>
              </a:tr>
              <a:tr h="468000">
                <a:tc>
                  <a:txBody>
                    <a:bodyPr/>
                    <a:lstStyle/>
                    <a:p>
                      <a:pPr algn="ctr" eaLnBrk="0" fontAlgn="base" hangingPunct="0">
                        <a:spcBef>
                          <a:spcPct val="50000"/>
                        </a:spcBef>
                        <a:spcAft>
                          <a:spcPct val="0"/>
                        </a:spcAft>
                      </a:pPr>
                      <a:r>
                        <a:rPr lang="es-ES_tradnl" sz="1100" b="0" kern="1200" baseline="0" dirty="0">
                          <a:solidFill>
                            <a:schemeClr val="dk1"/>
                          </a:solidFill>
                          <a:latin typeface="Univers for KPMG Cond" panose="020B0606020202020204" pitchFamily="34" charset="0"/>
                          <a:ea typeface="+mn-ea"/>
                          <a:cs typeface="+mn-cs"/>
                        </a:rPr>
                        <a:t>Financiación e Inversión</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b="0" kern="1200" baseline="0" dirty="0">
                          <a:solidFill>
                            <a:schemeClr val="dk1"/>
                          </a:solidFill>
                          <a:latin typeface="Univers for KPMG Cond" panose="020B0606020202020204" pitchFamily="34" charset="0"/>
                          <a:ea typeface="+mn-ea"/>
                          <a:cs typeface="+mn-cs"/>
                        </a:rPr>
                        <a:t>La financiación se gestiona a nivel Grupo a nivel matriz LUXCO y GGP. La financiación mas importante la tienen con ING. </a:t>
                      </a:r>
                    </a:p>
                    <a:p>
                      <a:pPr marL="171450" indent="-171450" algn="l">
                        <a:buFont typeface="Arial" panose="020B0604020202020204" pitchFamily="34" charset="0"/>
                        <a:buChar char="•"/>
                      </a:pPr>
                      <a:r>
                        <a:rPr lang="es-ES" sz="1100" b="0" kern="1200" baseline="0" dirty="0">
                          <a:solidFill>
                            <a:schemeClr val="dk1"/>
                          </a:solidFill>
                          <a:latin typeface="Univers for KPMG Cond" panose="020B0606020202020204" pitchFamily="34" charset="0"/>
                          <a:ea typeface="+mn-ea"/>
                          <a:cs typeface="+mn-cs"/>
                        </a:rPr>
                        <a:t>A nivel planta lo referente a financiación se gestiona mediante cuentas de crédito.</a:t>
                      </a:r>
                    </a:p>
                    <a:p>
                      <a:pPr marL="171450" indent="-171450" algn="l">
                        <a:buFont typeface="Arial" panose="020B0604020202020204" pitchFamily="34" charset="0"/>
                        <a:buChar char="•"/>
                      </a:pPr>
                      <a:r>
                        <a:rPr lang="es-ES" sz="1100" b="0" kern="1200" baseline="0" dirty="0">
                          <a:solidFill>
                            <a:schemeClr val="dk1"/>
                          </a:solidFill>
                          <a:latin typeface="Univers for KPMG Cond" panose="020B0606020202020204" pitchFamily="34" charset="0"/>
                          <a:ea typeface="+mn-ea"/>
                          <a:cs typeface="+mn-cs"/>
                        </a:rPr>
                        <a:t>La relación con los bancos para actividades estratégicas se canalizan desde </a:t>
                      </a:r>
                      <a:r>
                        <a:rPr lang="es-ES" sz="1100" b="0" kern="1200" baseline="0" dirty="0" err="1">
                          <a:solidFill>
                            <a:schemeClr val="dk1"/>
                          </a:solidFill>
                          <a:latin typeface="Univers for KPMG Cond" panose="020B0606020202020204" pitchFamily="34" charset="0"/>
                          <a:ea typeface="+mn-ea"/>
                          <a:cs typeface="+mn-cs"/>
                        </a:rPr>
                        <a:t>Headquarters</a:t>
                      </a:r>
                      <a:endParaRPr lang="es-ES" sz="1100" b="0" kern="1200" baseline="0" dirty="0">
                        <a:solidFill>
                          <a:schemeClr val="dk1"/>
                        </a:solidFill>
                        <a:latin typeface="Univers for KPMG Cond" panose="020B0606020202020204" pitchFamily="34" charset="0"/>
                        <a:ea typeface="+mn-ea"/>
                        <a:cs typeface="+mn-cs"/>
                      </a:endParaRP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SAP</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bl>
          </a:graphicData>
        </a:graphic>
      </p:graphicFrame>
      <p:sp>
        <p:nvSpPr>
          <p:cNvPr id="48" name="AutoShape 7">
            <a:extLst>
              <a:ext uri="{FF2B5EF4-FFF2-40B4-BE49-F238E27FC236}">
                <a16:creationId xmlns:a16="http://schemas.microsoft.com/office/drawing/2014/main" id="{FEF6AA48-E475-4DDB-BF9A-598F4D1494EC}"/>
              </a:ext>
            </a:extLst>
          </p:cNvPr>
          <p:cNvSpPr>
            <a:spLocks noChangeArrowheads="1"/>
          </p:cNvSpPr>
          <p:nvPr/>
        </p:nvSpPr>
        <p:spPr bwMode="auto">
          <a:xfrm>
            <a:off x="1382400" y="1882800"/>
            <a:ext cx="936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lvl1pPr marL="230188" indent="-230188"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marL="0" indent="0" algn="ctr" fontAlgn="base">
              <a:spcBef>
                <a:spcPct val="50000"/>
              </a:spcBef>
              <a:spcAft>
                <a:spcPct val="0"/>
              </a:spcAft>
            </a:pPr>
            <a:r>
              <a:rPr lang="en-US" sz="800" b="1" kern="0" dirty="0">
                <a:solidFill>
                  <a:srgbClr val="FFFFFF"/>
                </a:solidFill>
              </a:rPr>
              <a:t>Gestión de </a:t>
            </a:r>
            <a:r>
              <a:rPr lang="en-US" sz="800" b="1" kern="0" dirty="0" err="1">
                <a:solidFill>
                  <a:srgbClr val="FFFFFF"/>
                </a:solidFill>
              </a:rPr>
              <a:t>caja</a:t>
            </a:r>
            <a:endParaRPr lang="en-US" sz="800" b="1" kern="0" dirty="0">
              <a:solidFill>
                <a:srgbClr val="FFFFFF"/>
              </a:solidFill>
            </a:endParaRPr>
          </a:p>
        </p:txBody>
      </p:sp>
      <p:sp>
        <p:nvSpPr>
          <p:cNvPr id="51" name="AutoShape 7">
            <a:extLst>
              <a:ext uri="{FF2B5EF4-FFF2-40B4-BE49-F238E27FC236}">
                <a16:creationId xmlns:a16="http://schemas.microsoft.com/office/drawing/2014/main" id="{FB416141-189D-4394-A5F7-0E4A42DF2B23}"/>
              </a:ext>
            </a:extLst>
          </p:cNvPr>
          <p:cNvSpPr>
            <a:spLocks noChangeArrowheads="1"/>
          </p:cNvSpPr>
          <p:nvPr/>
        </p:nvSpPr>
        <p:spPr bwMode="auto">
          <a:xfrm>
            <a:off x="2336036" y="1882800"/>
            <a:ext cx="936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algn="ctr" eaLnBrk="0" fontAlgn="base" hangingPunct="0">
              <a:spcBef>
                <a:spcPct val="50000"/>
              </a:spcBef>
              <a:spcAft>
                <a:spcPct val="0"/>
              </a:spcAft>
            </a:pPr>
            <a:r>
              <a:rPr lang="en-US" sz="800" b="1" kern="0" dirty="0">
                <a:solidFill>
                  <a:srgbClr val="FFFFFF"/>
                </a:solidFill>
                <a:latin typeface="Arial" panose="020B0604020202020204" pitchFamily="34" charset="0"/>
                <a:cs typeface="Arial" panose="020B0604020202020204" pitchFamily="34" charset="0"/>
              </a:rPr>
              <a:t>Gestión de </a:t>
            </a:r>
            <a:r>
              <a:rPr lang="en-US" sz="800" b="1" kern="0" dirty="0" err="1">
                <a:solidFill>
                  <a:srgbClr val="FFFFFF"/>
                </a:solidFill>
                <a:latin typeface="Arial" panose="020B0604020202020204" pitchFamily="34" charset="0"/>
                <a:cs typeface="Arial" panose="020B0604020202020204" pitchFamily="34" charset="0"/>
              </a:rPr>
              <a:t>pagos</a:t>
            </a:r>
            <a:endParaRPr lang="en-US" sz="800" b="1" kern="0" dirty="0">
              <a:solidFill>
                <a:srgbClr val="FFFFFF"/>
              </a:solidFill>
              <a:latin typeface="Arial" panose="020B0604020202020204" pitchFamily="34" charset="0"/>
              <a:cs typeface="Arial" panose="020B0604020202020204" pitchFamily="34" charset="0"/>
            </a:endParaRPr>
          </a:p>
        </p:txBody>
      </p:sp>
      <p:sp>
        <p:nvSpPr>
          <p:cNvPr id="59" name="AutoShape 7">
            <a:extLst>
              <a:ext uri="{FF2B5EF4-FFF2-40B4-BE49-F238E27FC236}">
                <a16:creationId xmlns:a16="http://schemas.microsoft.com/office/drawing/2014/main" id="{26A6CA3F-BE61-4D07-8904-141E24F36FFF}"/>
              </a:ext>
            </a:extLst>
          </p:cNvPr>
          <p:cNvSpPr>
            <a:spLocks noChangeArrowheads="1"/>
          </p:cNvSpPr>
          <p:nvPr/>
        </p:nvSpPr>
        <p:spPr bwMode="auto">
          <a:xfrm>
            <a:off x="3289672" y="1882800"/>
            <a:ext cx="936000" cy="468000"/>
          </a:xfrm>
          <a:prstGeom prst="chevron">
            <a:avLst>
              <a:gd name="adj" fmla="val 19758"/>
            </a:avLst>
          </a:prstGeom>
          <a:solidFill>
            <a:schemeClr val="bg2"/>
          </a:solidFill>
          <a:ln w="19050">
            <a:solidFill>
              <a:srgbClr val="C00000"/>
            </a:solidFill>
          </a:ln>
        </p:spPr>
        <p:txBody>
          <a:bodyPr wrap="square" lIns="0" tIns="0" rIns="0" bIns="0" anchor="ctr" anchorCtr="0"/>
          <a:lstStyle/>
          <a:p>
            <a:pPr algn="ctr" eaLnBrk="0" fontAlgn="base" hangingPunct="0">
              <a:spcBef>
                <a:spcPct val="50000"/>
              </a:spcBef>
              <a:spcAft>
                <a:spcPct val="0"/>
              </a:spcAft>
            </a:pPr>
            <a:r>
              <a:rPr lang="en-US" sz="800" b="1" kern="0" dirty="0">
                <a:solidFill>
                  <a:srgbClr val="FFFFFF"/>
                </a:solidFill>
                <a:latin typeface="Arial" panose="020B0604020202020204" pitchFamily="34" charset="0"/>
                <a:cs typeface="Arial" panose="020B0604020202020204" pitchFamily="34" charset="0"/>
              </a:rPr>
              <a:t>Gestión de </a:t>
            </a:r>
            <a:r>
              <a:rPr lang="en-US" sz="800" b="1" kern="0" dirty="0" err="1">
                <a:solidFill>
                  <a:srgbClr val="FFFFFF"/>
                </a:solidFill>
                <a:latin typeface="Arial" panose="020B0604020202020204" pitchFamily="34" charset="0"/>
                <a:cs typeface="Arial" panose="020B0604020202020204" pitchFamily="34" charset="0"/>
              </a:rPr>
              <a:t>cobros</a:t>
            </a:r>
            <a:endParaRPr lang="en-US" sz="800" b="1" kern="0" dirty="0">
              <a:solidFill>
                <a:srgbClr val="FFFFFF"/>
              </a:solidFill>
              <a:latin typeface="Arial" panose="020B0604020202020204" pitchFamily="34" charset="0"/>
              <a:cs typeface="Arial" panose="020B0604020202020204" pitchFamily="34" charset="0"/>
            </a:endParaRPr>
          </a:p>
        </p:txBody>
      </p:sp>
      <p:sp>
        <p:nvSpPr>
          <p:cNvPr id="61" name="AutoShape 7">
            <a:extLst>
              <a:ext uri="{FF2B5EF4-FFF2-40B4-BE49-F238E27FC236}">
                <a16:creationId xmlns:a16="http://schemas.microsoft.com/office/drawing/2014/main" id="{0D68F2AE-68E9-499E-9591-F54A93E31A51}"/>
              </a:ext>
            </a:extLst>
          </p:cNvPr>
          <p:cNvSpPr>
            <a:spLocks noChangeArrowheads="1"/>
          </p:cNvSpPr>
          <p:nvPr/>
        </p:nvSpPr>
        <p:spPr bwMode="auto">
          <a:xfrm>
            <a:off x="4243308" y="1882814"/>
            <a:ext cx="936000" cy="468000"/>
          </a:xfrm>
          <a:prstGeom prst="chevron">
            <a:avLst>
              <a:gd name="adj" fmla="val 19758"/>
            </a:avLst>
          </a:prstGeom>
          <a:solidFill>
            <a:schemeClr val="bg2"/>
          </a:solidFill>
          <a:ln w="19050">
            <a:solidFill>
              <a:srgbClr val="C00000"/>
            </a:solidFill>
          </a:ln>
        </p:spPr>
        <p:txBody>
          <a:bodyPr wrap="square" lIns="0" tIns="0" rIns="0" bIns="0" anchor="ctr" anchorCtr="0"/>
          <a:lstStyle/>
          <a:p>
            <a:pPr algn="ctr" eaLnBrk="0" fontAlgn="base" hangingPunct="0">
              <a:spcBef>
                <a:spcPct val="50000"/>
              </a:spcBef>
              <a:spcAft>
                <a:spcPct val="0"/>
              </a:spcAft>
            </a:pPr>
            <a:r>
              <a:rPr lang="en-US" sz="800" b="1" kern="0">
                <a:solidFill>
                  <a:srgbClr val="FFFFFF"/>
                </a:solidFill>
                <a:latin typeface="Arial" panose="020B0604020202020204" pitchFamily="34" charset="0"/>
                <a:cs typeface="Arial" panose="020B0604020202020204" pitchFamily="34" charset="0"/>
              </a:rPr>
              <a:t>Financiación e inversión</a:t>
            </a:r>
            <a:endParaRPr lang="en-US" sz="800" b="1" kern="0" dirty="0">
              <a:solidFill>
                <a:srgbClr val="FFFFFF"/>
              </a:solidFill>
              <a:latin typeface="Arial" panose="020B0604020202020204" pitchFamily="34" charset="0"/>
              <a:cs typeface="Arial" panose="020B0604020202020204" pitchFamily="34" charset="0"/>
            </a:endParaRPr>
          </a:p>
        </p:txBody>
      </p:sp>
      <p:sp>
        <p:nvSpPr>
          <p:cNvPr id="63" name="AutoShape 7">
            <a:extLst>
              <a:ext uri="{FF2B5EF4-FFF2-40B4-BE49-F238E27FC236}">
                <a16:creationId xmlns:a16="http://schemas.microsoft.com/office/drawing/2014/main" id="{A53A2560-D190-46C1-9856-D01E64916C3A}"/>
              </a:ext>
            </a:extLst>
          </p:cNvPr>
          <p:cNvSpPr>
            <a:spLocks noChangeArrowheads="1"/>
          </p:cNvSpPr>
          <p:nvPr/>
        </p:nvSpPr>
        <p:spPr bwMode="auto">
          <a:xfrm>
            <a:off x="5196944" y="1882814"/>
            <a:ext cx="936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algn="ctr" eaLnBrk="0" fontAlgn="base" hangingPunct="0">
              <a:spcBef>
                <a:spcPct val="50000"/>
              </a:spcBef>
              <a:spcAft>
                <a:spcPct val="0"/>
              </a:spcAft>
            </a:pPr>
            <a:r>
              <a:rPr lang="en-US" sz="800" b="1" kern="0" dirty="0">
                <a:solidFill>
                  <a:srgbClr val="FFFFFF"/>
                </a:solidFill>
                <a:latin typeface="Arial" panose="020B0604020202020204" pitchFamily="34" charset="0"/>
                <a:cs typeface="Arial" panose="020B0604020202020204" pitchFamily="34" charset="0"/>
              </a:rPr>
              <a:t>Gestión del </a:t>
            </a:r>
            <a:r>
              <a:rPr lang="en-US" sz="800" b="1" kern="0" dirty="0" err="1">
                <a:solidFill>
                  <a:srgbClr val="FFFFFF"/>
                </a:solidFill>
                <a:latin typeface="Arial" panose="020B0604020202020204" pitchFamily="34" charset="0"/>
                <a:cs typeface="Arial" panose="020B0604020202020204" pitchFamily="34" charset="0"/>
              </a:rPr>
              <a:t>tipo</a:t>
            </a:r>
            <a:r>
              <a:rPr lang="en-US" sz="800" b="1" kern="0" dirty="0">
                <a:solidFill>
                  <a:srgbClr val="FFFFFF"/>
                </a:solidFill>
                <a:latin typeface="Arial" panose="020B0604020202020204" pitchFamily="34" charset="0"/>
                <a:cs typeface="Arial" panose="020B0604020202020204" pitchFamily="34" charset="0"/>
              </a:rPr>
              <a:t> de </a:t>
            </a:r>
            <a:r>
              <a:rPr lang="en-US" sz="800" b="1" kern="0" dirty="0" err="1">
                <a:solidFill>
                  <a:srgbClr val="FFFFFF"/>
                </a:solidFill>
                <a:latin typeface="Arial" panose="020B0604020202020204" pitchFamily="34" charset="0"/>
                <a:cs typeface="Arial" panose="020B0604020202020204" pitchFamily="34" charset="0"/>
              </a:rPr>
              <a:t>cambio</a:t>
            </a:r>
            <a:endParaRPr lang="en-US" sz="800" b="1" kern="0" dirty="0">
              <a:solidFill>
                <a:srgbClr val="FFFFFF"/>
              </a:solidFill>
              <a:latin typeface="Arial" panose="020B0604020202020204" pitchFamily="34" charset="0"/>
              <a:cs typeface="Arial" panose="020B0604020202020204" pitchFamily="34" charset="0"/>
            </a:endParaRPr>
          </a:p>
        </p:txBody>
      </p:sp>
      <p:sp>
        <p:nvSpPr>
          <p:cNvPr id="64" name="AutoShape 7">
            <a:extLst>
              <a:ext uri="{FF2B5EF4-FFF2-40B4-BE49-F238E27FC236}">
                <a16:creationId xmlns:a16="http://schemas.microsoft.com/office/drawing/2014/main" id="{8DE0D5DE-B092-4155-8176-A7EE5141F139}"/>
              </a:ext>
            </a:extLst>
          </p:cNvPr>
          <p:cNvSpPr>
            <a:spLocks noChangeArrowheads="1"/>
          </p:cNvSpPr>
          <p:nvPr/>
        </p:nvSpPr>
        <p:spPr bwMode="auto">
          <a:xfrm>
            <a:off x="6150580" y="1882800"/>
            <a:ext cx="936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algn="ctr" eaLnBrk="0" fontAlgn="base" hangingPunct="0">
              <a:spcBef>
                <a:spcPct val="50000"/>
              </a:spcBef>
              <a:spcAft>
                <a:spcPct val="0"/>
              </a:spcAft>
            </a:pPr>
            <a:r>
              <a:rPr lang="en-US" sz="800" b="1" kern="0" dirty="0">
                <a:solidFill>
                  <a:srgbClr val="FFFFFF"/>
                </a:solidFill>
                <a:latin typeface="Arial" panose="020B0604020202020204" pitchFamily="34" charset="0"/>
                <a:cs typeface="Arial" panose="020B0604020202020204" pitchFamily="34" charset="0"/>
              </a:rPr>
              <a:t>Gestión de </a:t>
            </a:r>
            <a:r>
              <a:rPr lang="en-US" sz="800" b="1" kern="0" dirty="0" err="1">
                <a:solidFill>
                  <a:srgbClr val="FFFFFF"/>
                </a:solidFill>
                <a:latin typeface="Arial" panose="020B0604020202020204" pitchFamily="34" charset="0"/>
                <a:cs typeface="Arial" panose="020B0604020202020204" pitchFamily="34" charset="0"/>
              </a:rPr>
              <a:t>riesgos</a:t>
            </a:r>
            <a:endParaRPr lang="en-US" sz="800" b="1" kern="0" dirty="0">
              <a:solidFill>
                <a:srgbClr val="FFFFFF"/>
              </a:solidFill>
              <a:latin typeface="Arial" panose="020B0604020202020204" pitchFamily="34" charset="0"/>
              <a:cs typeface="Arial" panose="020B0604020202020204" pitchFamily="34" charset="0"/>
            </a:endParaRPr>
          </a:p>
        </p:txBody>
      </p:sp>
      <p:sp>
        <p:nvSpPr>
          <p:cNvPr id="70" name="Rounded Rectangle 59">
            <a:extLst>
              <a:ext uri="{FF2B5EF4-FFF2-40B4-BE49-F238E27FC236}">
                <a16:creationId xmlns:a16="http://schemas.microsoft.com/office/drawing/2014/main" id="{7290D353-ED11-4D25-A627-0236D9C60C1A}"/>
              </a:ext>
            </a:extLst>
          </p:cNvPr>
          <p:cNvSpPr/>
          <p:nvPr/>
        </p:nvSpPr>
        <p:spPr>
          <a:xfrm>
            <a:off x="7669537" y="631488"/>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Cuentas a Cobrar</a:t>
            </a:r>
            <a:endParaRPr lang="es-ES" sz="900" i="1" dirty="0">
              <a:solidFill>
                <a:prstClr val="white"/>
              </a:solidFill>
              <a:latin typeface="Univers for KPMG Cond" panose="020B0606020202020204" pitchFamily="34" charset="0"/>
            </a:endParaRPr>
          </a:p>
        </p:txBody>
      </p:sp>
      <p:sp>
        <p:nvSpPr>
          <p:cNvPr id="73" name="Rounded Rectangle 59">
            <a:extLst>
              <a:ext uri="{FF2B5EF4-FFF2-40B4-BE49-F238E27FC236}">
                <a16:creationId xmlns:a16="http://schemas.microsoft.com/office/drawing/2014/main" id="{85E9E0E6-0AE9-485F-90DA-DE178B67FC79}"/>
              </a:ext>
            </a:extLst>
          </p:cNvPr>
          <p:cNvSpPr/>
          <p:nvPr/>
        </p:nvSpPr>
        <p:spPr>
          <a:xfrm>
            <a:off x="8696350" y="631488"/>
            <a:ext cx="972000" cy="216000"/>
          </a:xfrm>
          <a:prstGeom prst="roundRect">
            <a:avLst/>
          </a:prstGeom>
          <a:solidFill>
            <a:schemeClr val="bg2">
              <a:lumMod val="7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Tesorería</a:t>
            </a:r>
            <a:endParaRPr lang="es-ES" sz="900" i="1" dirty="0">
              <a:solidFill>
                <a:prstClr val="white"/>
              </a:solidFill>
              <a:latin typeface="Univers for KPMG Cond" panose="020B0606020202020204" pitchFamily="34" charset="0"/>
            </a:endParaRPr>
          </a:p>
        </p:txBody>
      </p:sp>
      <p:sp>
        <p:nvSpPr>
          <p:cNvPr id="74" name="Rounded Rectangle 59">
            <a:extLst>
              <a:ext uri="{FF2B5EF4-FFF2-40B4-BE49-F238E27FC236}">
                <a16:creationId xmlns:a16="http://schemas.microsoft.com/office/drawing/2014/main" id="{1181DC02-A168-441E-B493-760743DC7EF3}"/>
              </a:ext>
            </a:extLst>
          </p:cNvPr>
          <p:cNvSpPr/>
          <p:nvPr/>
        </p:nvSpPr>
        <p:spPr>
          <a:xfrm>
            <a:off x="9723162" y="631488"/>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Impuestos</a:t>
            </a:r>
            <a:endParaRPr lang="es-ES" sz="900" i="1" dirty="0">
              <a:solidFill>
                <a:prstClr val="white"/>
              </a:solidFill>
              <a:latin typeface="Univers for KPMG Cond" panose="020B0606020202020204" pitchFamily="34" charset="0"/>
            </a:endParaRPr>
          </a:p>
        </p:txBody>
      </p:sp>
      <p:sp>
        <p:nvSpPr>
          <p:cNvPr id="76" name="Rounded Rectangle 59">
            <a:extLst>
              <a:ext uri="{FF2B5EF4-FFF2-40B4-BE49-F238E27FC236}">
                <a16:creationId xmlns:a16="http://schemas.microsoft.com/office/drawing/2014/main" id="{87F8DDE5-2999-4870-B29F-8EEE7E81C2A3}"/>
              </a:ext>
            </a:extLst>
          </p:cNvPr>
          <p:cNvSpPr/>
          <p:nvPr/>
        </p:nvSpPr>
        <p:spPr>
          <a:xfrm>
            <a:off x="7156668"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a:solidFill>
                  <a:prstClr val="white"/>
                </a:solidFill>
                <a:latin typeface="Univers for KPMG Cond" panose="020B0606020202020204" pitchFamily="34" charset="0"/>
              </a:rPr>
              <a:t>Cuentas </a:t>
            </a:r>
            <a:r>
              <a:rPr lang="es-ES_tradnl" sz="900" i="1" dirty="0">
                <a:solidFill>
                  <a:prstClr val="white"/>
                </a:solidFill>
                <a:latin typeface="Univers for KPMG Cond" panose="020B0606020202020204" pitchFamily="34" charset="0"/>
              </a:rPr>
              <a:t>a Pagar</a:t>
            </a:r>
            <a:endParaRPr lang="es-ES" sz="900" i="1" dirty="0">
              <a:solidFill>
                <a:prstClr val="white"/>
              </a:solidFill>
              <a:latin typeface="Univers for KPMG Cond" panose="020B0606020202020204" pitchFamily="34" charset="0"/>
            </a:endParaRPr>
          </a:p>
        </p:txBody>
      </p:sp>
      <p:sp>
        <p:nvSpPr>
          <p:cNvPr id="77" name="Rounded Rectangle 59">
            <a:extLst>
              <a:ext uri="{FF2B5EF4-FFF2-40B4-BE49-F238E27FC236}">
                <a16:creationId xmlns:a16="http://schemas.microsoft.com/office/drawing/2014/main" id="{0C669302-15CA-4100-BA96-B0CFDCF8F06C}"/>
              </a:ext>
            </a:extLst>
          </p:cNvPr>
          <p:cNvSpPr/>
          <p:nvPr/>
        </p:nvSpPr>
        <p:spPr>
          <a:xfrm>
            <a:off x="8167555"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Gastos de Viaje</a:t>
            </a:r>
            <a:endParaRPr lang="es-ES" sz="900" i="1" dirty="0">
              <a:solidFill>
                <a:prstClr val="white"/>
              </a:solidFill>
              <a:latin typeface="Univers for KPMG Cond" panose="020B0606020202020204" pitchFamily="34" charset="0"/>
            </a:endParaRPr>
          </a:p>
        </p:txBody>
      </p:sp>
      <p:sp>
        <p:nvSpPr>
          <p:cNvPr id="86" name="Rounded Rectangle 59">
            <a:extLst>
              <a:ext uri="{FF2B5EF4-FFF2-40B4-BE49-F238E27FC236}">
                <a16:creationId xmlns:a16="http://schemas.microsoft.com/office/drawing/2014/main" id="{6F0CEFF3-FD18-4570-8787-669D6867A377}"/>
              </a:ext>
            </a:extLst>
          </p:cNvPr>
          <p:cNvSpPr/>
          <p:nvPr/>
        </p:nvSpPr>
        <p:spPr>
          <a:xfrm>
            <a:off x="9201792"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Contabilidad General</a:t>
            </a:r>
            <a:endParaRPr lang="es-ES" sz="900" i="1" dirty="0">
              <a:solidFill>
                <a:prstClr val="white"/>
              </a:solidFill>
              <a:latin typeface="Univers for KPMG Cond" panose="020B0606020202020204" pitchFamily="34" charset="0"/>
            </a:endParaRPr>
          </a:p>
        </p:txBody>
      </p:sp>
      <p:sp>
        <p:nvSpPr>
          <p:cNvPr id="87" name="Rounded Rectangle 59">
            <a:extLst>
              <a:ext uri="{FF2B5EF4-FFF2-40B4-BE49-F238E27FC236}">
                <a16:creationId xmlns:a16="http://schemas.microsoft.com/office/drawing/2014/main" id="{5A393074-2FD6-4014-A87A-E947B92CC3F9}"/>
              </a:ext>
            </a:extLst>
          </p:cNvPr>
          <p:cNvSpPr/>
          <p:nvPr/>
        </p:nvSpPr>
        <p:spPr>
          <a:xfrm>
            <a:off x="10236030"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a:solidFill>
                  <a:prstClr val="white"/>
                </a:solidFill>
                <a:latin typeface="Univers for KPMG Cond" panose="020B0606020202020204" pitchFamily="34" charset="0"/>
              </a:rPr>
              <a:t>C</a:t>
            </a:r>
            <a:r>
              <a:rPr lang="es-ES_tradnl" sz="900" i="1" dirty="0">
                <a:solidFill>
                  <a:prstClr val="white"/>
                </a:solidFill>
                <a:latin typeface="Univers for KPMG Cond" panose="020B0606020202020204" pitchFamily="34" charset="0"/>
              </a:rPr>
              <a:t>ontrolling</a:t>
            </a:r>
            <a:endParaRPr lang="es-ES" sz="900" i="1" dirty="0">
              <a:solidFill>
                <a:prstClr val="white"/>
              </a:solidFill>
              <a:latin typeface="Univers for KPMG Cond" panose="020B0606020202020204" pitchFamily="34" charset="0"/>
            </a:endParaRPr>
          </a:p>
        </p:txBody>
      </p:sp>
      <p:grpSp>
        <p:nvGrpSpPr>
          <p:cNvPr id="56" name="Group 55">
            <a:extLst>
              <a:ext uri="{FF2B5EF4-FFF2-40B4-BE49-F238E27FC236}">
                <a16:creationId xmlns:a16="http://schemas.microsoft.com/office/drawing/2014/main" id="{AB5AA3C4-79F0-4636-AE5A-C0CD91A84528}"/>
              </a:ext>
            </a:extLst>
          </p:cNvPr>
          <p:cNvGrpSpPr/>
          <p:nvPr/>
        </p:nvGrpSpPr>
        <p:grpSpPr>
          <a:xfrm>
            <a:off x="5006877" y="44624"/>
            <a:ext cx="2119585" cy="744515"/>
            <a:chOff x="5006877" y="44624"/>
            <a:chExt cx="2119585" cy="826693"/>
          </a:xfrm>
        </p:grpSpPr>
        <p:sp>
          <p:nvSpPr>
            <p:cNvPr id="57" name="AutoShape 7">
              <a:extLst>
                <a:ext uri="{FF2B5EF4-FFF2-40B4-BE49-F238E27FC236}">
                  <a16:creationId xmlns:a16="http://schemas.microsoft.com/office/drawing/2014/main" id="{CB72E9A0-2942-4258-AE63-DA8C596D8766}"/>
                </a:ext>
              </a:extLst>
            </p:cNvPr>
            <p:cNvSpPr>
              <a:spLocks noChangeArrowheads="1"/>
            </p:cNvSpPr>
            <p:nvPr/>
          </p:nvSpPr>
          <p:spPr bwMode="auto">
            <a:xfrm>
              <a:off x="5006877" y="655317"/>
              <a:ext cx="396000" cy="216000"/>
            </a:xfrm>
            <a:prstGeom prst="chevron">
              <a:avLst>
                <a:gd name="adj" fmla="val 19758"/>
              </a:avLst>
            </a:prstGeom>
            <a:solidFill>
              <a:srgbClr val="F68D2E"/>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60"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1" y="74832"/>
              <a:ext cx="396000" cy="216000"/>
            </a:xfrm>
            <a:prstGeom prst="chevron">
              <a:avLst>
                <a:gd name="adj" fmla="val 19758"/>
              </a:avLst>
            </a:prstGeom>
            <a:solidFill>
              <a:schemeClr val="accent5"/>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8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endParaRPr>
            </a:p>
          </p:txBody>
        </p:sp>
        <p:sp>
          <p:nvSpPr>
            <p:cNvPr id="62"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0" y="348584"/>
              <a:ext cx="396000" cy="216000"/>
            </a:xfrm>
            <a:prstGeom prst="chevron">
              <a:avLst>
                <a:gd name="adj" fmla="val 19758"/>
              </a:avLst>
            </a:prstGeom>
            <a:solidFill>
              <a:schemeClr val="bg2"/>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65" name="TextBox 64"/>
            <p:cNvSpPr txBox="1"/>
            <p:nvPr/>
          </p:nvSpPr>
          <p:spPr>
            <a:xfrm>
              <a:off x="5470278" y="44624"/>
              <a:ext cx="1656184" cy="204322"/>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err="1">
                  <a:ln>
                    <a:noFill/>
                  </a:ln>
                  <a:solidFill>
                    <a:srgbClr val="00338D"/>
                  </a:solidFill>
                  <a:effectLst/>
                  <a:uLnTx/>
                  <a:uFillTx/>
                  <a:latin typeface="Arial"/>
                  <a:ea typeface="+mn-ea"/>
                  <a:cs typeface="+mn-cs"/>
                </a:rPr>
                <a:t>Supply</a:t>
              </a:r>
              <a:r>
                <a:rPr kumimoji="0" lang="es-ES" sz="1100" b="0" i="0" u="none" strike="noStrike" kern="1200" cap="none" spc="0" normalizeH="0" baseline="0" noProof="0" dirty="0">
                  <a:ln>
                    <a:noFill/>
                  </a:ln>
                  <a:solidFill>
                    <a:srgbClr val="00338D"/>
                  </a:solidFill>
                  <a:effectLst/>
                  <a:uLnTx/>
                  <a:uFillTx/>
                  <a:latin typeface="Arial"/>
                  <a:ea typeface="+mn-ea"/>
                  <a:cs typeface="+mn-cs"/>
                </a:rPr>
                <a:t> </a:t>
              </a:r>
              <a:r>
                <a:rPr kumimoji="0" lang="es-ES" sz="1100" b="0" i="0" u="none" strike="noStrike" kern="1200" cap="none" spc="0" normalizeH="0" baseline="0" noProof="0" dirty="0" err="1">
                  <a:ln>
                    <a:noFill/>
                  </a:ln>
                  <a:solidFill>
                    <a:srgbClr val="00338D"/>
                  </a:solidFill>
                  <a:effectLst/>
                  <a:uLnTx/>
                  <a:uFillTx/>
                  <a:latin typeface="Arial"/>
                  <a:ea typeface="+mn-ea"/>
                  <a:cs typeface="+mn-cs"/>
                </a:rPr>
                <a:t>Chain</a:t>
              </a:r>
              <a:endParaRPr kumimoji="0" lang="es-ES" sz="1100" b="0" i="0" u="none" strike="noStrike" kern="1200" cap="none" spc="0" normalizeH="0" baseline="0" noProof="0" dirty="0">
                <a:ln>
                  <a:noFill/>
                </a:ln>
                <a:solidFill>
                  <a:srgbClr val="00338D"/>
                </a:solidFill>
                <a:effectLst/>
                <a:uLnTx/>
                <a:uFillTx/>
                <a:latin typeface="Arial"/>
                <a:ea typeface="+mn-ea"/>
                <a:cs typeface="+mn-cs"/>
              </a:endParaRPr>
            </a:p>
          </p:txBody>
        </p:sp>
        <p:sp>
          <p:nvSpPr>
            <p:cNvPr id="67" name="TextBox 66"/>
            <p:cNvSpPr txBox="1"/>
            <p:nvPr/>
          </p:nvSpPr>
          <p:spPr>
            <a:xfrm>
              <a:off x="5470278" y="328440"/>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Finanzas</a:t>
              </a:r>
            </a:p>
          </p:txBody>
        </p:sp>
        <p:sp>
          <p:nvSpPr>
            <p:cNvPr id="72" name="TextBox 71">
              <a:extLst>
                <a:ext uri="{FF2B5EF4-FFF2-40B4-BE49-F238E27FC236}">
                  <a16:creationId xmlns:a16="http://schemas.microsoft.com/office/drawing/2014/main" id="{7F0ED837-5337-47B6-AC8C-3872F871071C}"/>
                </a:ext>
              </a:extLst>
            </p:cNvPr>
            <p:cNvSpPr txBox="1"/>
            <p:nvPr/>
          </p:nvSpPr>
          <p:spPr>
            <a:xfrm>
              <a:off x="5470278" y="625943"/>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Producción</a:t>
              </a:r>
            </a:p>
          </p:txBody>
        </p:sp>
      </p:grpSp>
    </p:spTree>
    <p:extLst>
      <p:ext uri="{BB962C8B-B14F-4D97-AF65-F5344CB8AC3E}">
        <p14:creationId xmlns:p14="http://schemas.microsoft.com/office/powerpoint/2010/main" val="29400874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94268" name="think-cell Slide" r:id="rId6" imgW="216" imgH="216" progId="TCLayout.ActiveDocument.1">
                  <p:embed/>
                </p:oleObj>
              </mc:Choice>
              <mc:Fallback>
                <p:oleObj name="think-cell Slide" r:id="rId6" imgW="216" imgH="216" progId="TCLayout.ActiveDocument.1">
                  <p:embed/>
                  <p:pic>
                    <p:nvPicPr>
                      <p:cNvPr id="0" name=""/>
                      <p:cNvPicPr/>
                      <p:nvPr/>
                    </p:nvPicPr>
                    <p:blipFill>
                      <a:blip r:embed="rId7"/>
                      <a:stretch>
                        <a:fillRect/>
                      </a:stretch>
                    </p:blipFill>
                    <p:spPr>
                      <a:xfrm>
                        <a:off x="1525589" y="1589"/>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DE92D78-B88A-4237-B719-CF68C8EF0807}"/>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s-ES_tradnl" sz="4000" dirty="0">
              <a:latin typeface="KPMG Extralight" panose="020B0303030202040204" pitchFamily="34" charset="0"/>
              <a:ea typeface="+mj-ea"/>
              <a:cs typeface="+mj-cs"/>
              <a:sym typeface="KPMG Extralight" panose="020B0303030202040204" pitchFamily="34" charset="0"/>
            </a:endParaRPr>
          </a:p>
        </p:txBody>
      </p:sp>
      <p:sp>
        <p:nvSpPr>
          <p:cNvPr id="47" name="Title 1"/>
          <p:cNvSpPr>
            <a:spLocks noGrp="1"/>
          </p:cNvSpPr>
          <p:nvPr>
            <p:ph type="title"/>
          </p:nvPr>
        </p:nvSpPr>
        <p:spPr>
          <a:xfrm>
            <a:off x="990000" y="167350"/>
            <a:ext cx="8478958" cy="687855"/>
          </a:xfrm>
        </p:spPr>
        <p:txBody>
          <a:bodyPr/>
          <a:lstStyle/>
          <a:p>
            <a:r>
              <a:rPr lang="es-ES_tradnl" sz="2400" b="1" dirty="0">
                <a:solidFill>
                  <a:srgbClr val="00338D"/>
                </a:solidFill>
              </a:rPr>
              <a:t>2.2. Procesos</a:t>
            </a:r>
            <a:br>
              <a:rPr lang="es-ES_tradnl" sz="4000" b="1" dirty="0">
                <a:solidFill>
                  <a:srgbClr val="00338D"/>
                </a:solidFill>
              </a:rPr>
            </a:br>
            <a:r>
              <a:rPr lang="es-ES_tradnl" sz="4000" dirty="0">
                <a:solidFill>
                  <a:srgbClr val="00338D"/>
                </a:solidFill>
              </a:rPr>
              <a:t>Área de Finanzas</a:t>
            </a:r>
            <a:br>
              <a:rPr lang="es-ES_tradnl" sz="4000" b="1" dirty="0"/>
            </a:br>
            <a:endParaRPr lang="es-ES_tradnl" sz="4000" dirty="0"/>
          </a:p>
        </p:txBody>
      </p:sp>
      <p:sp>
        <p:nvSpPr>
          <p:cNvPr id="49" name="Rectangle 23"/>
          <p:cNvSpPr>
            <a:spLocks noChangeArrowheads="1"/>
          </p:cNvSpPr>
          <p:nvPr/>
        </p:nvSpPr>
        <p:spPr bwMode="auto">
          <a:xfrm>
            <a:off x="1271588" y="3010335"/>
            <a:ext cx="9648825" cy="3261156"/>
          </a:xfrm>
          <a:prstGeom prst="rect">
            <a:avLst/>
          </a:prstGeom>
          <a:noFill/>
          <a:ln w="12700">
            <a:solidFill>
              <a:srgbClr val="00A3A1"/>
            </a:solidFill>
            <a:miter lim="800000"/>
            <a:headEnd/>
            <a:tailEnd/>
          </a:ln>
        </p:spPr>
        <p:txBody>
          <a:bodyPr tIns="91440" bIns="91440" anchor="ctr"/>
          <a:lstStyle/>
          <a:p>
            <a:pPr algn="ctr">
              <a:defRPr/>
            </a:pPr>
            <a:endParaRPr lang="es-ES_tradnl" sz="1600" b="1" kern="0" dirty="0">
              <a:solidFill>
                <a:srgbClr val="FFFFFF"/>
              </a:solidFill>
            </a:endParaRPr>
          </a:p>
        </p:txBody>
      </p:sp>
      <p:sp>
        <p:nvSpPr>
          <p:cNvPr id="46" name="Rectangle 23"/>
          <p:cNvSpPr>
            <a:spLocks noChangeArrowheads="1"/>
          </p:cNvSpPr>
          <p:nvPr/>
        </p:nvSpPr>
        <p:spPr bwMode="auto">
          <a:xfrm>
            <a:off x="1271588" y="1240797"/>
            <a:ext cx="7596884" cy="1377708"/>
          </a:xfrm>
          <a:prstGeom prst="rect">
            <a:avLst/>
          </a:prstGeom>
          <a:noFill/>
          <a:ln w="12700">
            <a:solidFill>
              <a:srgbClr val="00266A"/>
            </a:solidFill>
            <a:miter lim="800000"/>
            <a:headEnd/>
            <a:tailEnd/>
          </a:ln>
        </p:spPr>
        <p:txBody>
          <a:bodyPr tIns="91440" bIns="91440" anchor="ctr"/>
          <a:lstStyle/>
          <a:p>
            <a:pPr algn="ctr">
              <a:defRPr/>
            </a:pPr>
            <a:endParaRPr lang="es-ES_tradnl" sz="1600" b="1" kern="0" dirty="0">
              <a:solidFill>
                <a:srgbClr val="FFFFFF"/>
              </a:solidFill>
            </a:endParaRPr>
          </a:p>
        </p:txBody>
      </p:sp>
      <p:sp>
        <p:nvSpPr>
          <p:cNvPr id="50" name="14 Rectángulo redondeado"/>
          <p:cNvSpPr/>
          <p:nvPr/>
        </p:nvSpPr>
        <p:spPr>
          <a:xfrm>
            <a:off x="1271464" y="1036475"/>
            <a:ext cx="2440800" cy="360000"/>
          </a:xfrm>
          <a:prstGeom prst="roundRect">
            <a:avLst/>
          </a:prstGeom>
          <a:solidFill>
            <a:schemeClr val="tx2">
              <a:lumMod val="75000"/>
            </a:schemeClr>
          </a:solidFill>
          <a:ln w="9525" cap="flat" cmpd="sng" algn="ctr">
            <a:solidFill>
              <a:srgbClr val="E2E2E2"/>
            </a:solidFill>
            <a:prstDash val="solid"/>
          </a:ln>
          <a:effectLst/>
        </p:spPr>
        <p:txBody>
          <a:bodyPr tIns="90000" bIns="90000" rtlCol="0" anchor="ctr" anchorCtr="0"/>
          <a:lstStyle/>
          <a:p>
            <a:pPr algn="ctr">
              <a:defRPr/>
            </a:pPr>
            <a:r>
              <a:rPr lang="es-ES_tradnl" sz="1200" b="1" kern="0" dirty="0">
                <a:solidFill>
                  <a:srgbClr val="FFFFFF"/>
                </a:solidFill>
                <a:latin typeface="Univers for KPMG" panose="020B0603020202020204" pitchFamily="34" charset="0"/>
                <a:cs typeface="Arial" pitchFamily="34" charset="0"/>
              </a:rPr>
              <a:t>Taxonomía</a:t>
            </a:r>
          </a:p>
        </p:txBody>
      </p:sp>
      <p:grpSp>
        <p:nvGrpSpPr>
          <p:cNvPr id="13" name="Group 12">
            <a:extLst>
              <a:ext uri="{FF2B5EF4-FFF2-40B4-BE49-F238E27FC236}">
                <a16:creationId xmlns:a16="http://schemas.microsoft.com/office/drawing/2014/main" id="{3743C344-F426-4131-95C4-D95DF336F0E7}"/>
              </a:ext>
            </a:extLst>
          </p:cNvPr>
          <p:cNvGrpSpPr/>
          <p:nvPr/>
        </p:nvGrpSpPr>
        <p:grpSpPr>
          <a:xfrm>
            <a:off x="3485188" y="902264"/>
            <a:ext cx="432000" cy="432000"/>
            <a:chOff x="2288002" y="902264"/>
            <a:chExt cx="432000" cy="432000"/>
          </a:xfrm>
        </p:grpSpPr>
        <p:sp>
          <p:nvSpPr>
            <p:cNvPr id="9" name="Oval 8"/>
            <p:cNvSpPr/>
            <p:nvPr/>
          </p:nvSpPr>
          <p:spPr>
            <a:xfrm>
              <a:off x="2288002" y="902264"/>
              <a:ext cx="432000" cy="432000"/>
            </a:xfrm>
            <a:prstGeom prst="ellipse">
              <a:avLst/>
            </a:prstGeom>
            <a:solidFill>
              <a:srgbClr val="00486D"/>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ES_tradnl" dirty="0">
                <a:solidFill>
                  <a:prstClr val="white"/>
                </a:solidFill>
              </a:endParaRPr>
            </a:p>
          </p:txBody>
        </p:sp>
        <p:sp>
          <p:nvSpPr>
            <p:cNvPr id="58" name="Freeform 4814"/>
            <p:cNvSpPr>
              <a:spLocks noEditPoints="1"/>
            </p:cNvSpPr>
            <p:nvPr/>
          </p:nvSpPr>
          <p:spPr bwMode="auto">
            <a:xfrm>
              <a:off x="2333042" y="972867"/>
              <a:ext cx="254028" cy="305679"/>
            </a:xfrm>
            <a:custGeom>
              <a:avLst/>
              <a:gdLst>
                <a:gd name="T0" fmla="*/ 148 w 280"/>
                <a:gd name="T1" fmla="*/ 304 h 372"/>
                <a:gd name="T2" fmla="*/ 148 w 280"/>
                <a:gd name="T3" fmla="*/ 98 h 372"/>
                <a:gd name="T4" fmla="*/ 164 w 280"/>
                <a:gd name="T5" fmla="*/ 92 h 372"/>
                <a:gd name="T6" fmla="*/ 180 w 280"/>
                <a:gd name="T7" fmla="*/ 72 h 372"/>
                <a:gd name="T8" fmla="*/ 186 w 280"/>
                <a:gd name="T9" fmla="*/ 48 h 372"/>
                <a:gd name="T10" fmla="*/ 178 w 280"/>
                <a:gd name="T11" fmla="*/ 20 h 372"/>
                <a:gd name="T12" fmla="*/ 160 w 280"/>
                <a:gd name="T13" fmla="*/ 48 h 372"/>
                <a:gd name="T14" fmla="*/ 106 w 280"/>
                <a:gd name="T15" fmla="*/ 0 h 372"/>
                <a:gd name="T16" fmla="*/ 80 w 280"/>
                <a:gd name="T17" fmla="*/ 32 h 372"/>
                <a:gd name="T18" fmla="*/ 78 w 280"/>
                <a:gd name="T19" fmla="*/ 56 h 372"/>
                <a:gd name="T20" fmla="*/ 88 w 280"/>
                <a:gd name="T21" fmla="*/ 80 h 372"/>
                <a:gd name="T22" fmla="*/ 108 w 280"/>
                <a:gd name="T23" fmla="*/ 96 h 372"/>
                <a:gd name="T24" fmla="*/ 116 w 280"/>
                <a:gd name="T25" fmla="*/ 300 h 372"/>
                <a:gd name="T26" fmla="*/ 108 w 280"/>
                <a:gd name="T27" fmla="*/ 308 h 372"/>
                <a:gd name="T28" fmla="*/ 96 w 280"/>
                <a:gd name="T29" fmla="*/ 336 h 372"/>
                <a:gd name="T30" fmla="*/ 98 w 280"/>
                <a:gd name="T31" fmla="*/ 350 h 372"/>
                <a:gd name="T32" fmla="*/ 106 w 280"/>
                <a:gd name="T33" fmla="*/ 360 h 372"/>
                <a:gd name="T34" fmla="*/ 124 w 280"/>
                <a:gd name="T35" fmla="*/ 370 h 372"/>
                <a:gd name="T36" fmla="*/ 140 w 280"/>
                <a:gd name="T37" fmla="*/ 370 h 372"/>
                <a:gd name="T38" fmla="*/ 158 w 280"/>
                <a:gd name="T39" fmla="*/ 360 h 372"/>
                <a:gd name="T40" fmla="*/ 168 w 280"/>
                <a:gd name="T41" fmla="*/ 342 h 372"/>
                <a:gd name="T42" fmla="*/ 168 w 280"/>
                <a:gd name="T43" fmla="*/ 328 h 372"/>
                <a:gd name="T44" fmla="*/ 158 w 280"/>
                <a:gd name="T45" fmla="*/ 310 h 372"/>
                <a:gd name="T46" fmla="*/ 144 w 280"/>
                <a:gd name="T47" fmla="*/ 346 h 372"/>
                <a:gd name="T48" fmla="*/ 132 w 280"/>
                <a:gd name="T49" fmla="*/ 352 h 372"/>
                <a:gd name="T50" fmla="*/ 120 w 280"/>
                <a:gd name="T51" fmla="*/ 346 h 372"/>
                <a:gd name="T52" fmla="*/ 116 w 280"/>
                <a:gd name="T53" fmla="*/ 336 h 372"/>
                <a:gd name="T54" fmla="*/ 120 w 280"/>
                <a:gd name="T55" fmla="*/ 324 h 372"/>
                <a:gd name="T56" fmla="*/ 132 w 280"/>
                <a:gd name="T57" fmla="*/ 320 h 372"/>
                <a:gd name="T58" fmla="*/ 144 w 280"/>
                <a:gd name="T59" fmla="*/ 324 h 372"/>
                <a:gd name="T60" fmla="*/ 148 w 280"/>
                <a:gd name="T61" fmla="*/ 336 h 372"/>
                <a:gd name="T62" fmla="*/ 144 w 280"/>
                <a:gd name="T63" fmla="*/ 346 h 372"/>
                <a:gd name="T64" fmla="*/ 186 w 280"/>
                <a:gd name="T65" fmla="*/ 318 h 372"/>
                <a:gd name="T66" fmla="*/ 172 w 280"/>
                <a:gd name="T67" fmla="*/ 296 h 372"/>
                <a:gd name="T68" fmla="*/ 168 w 280"/>
                <a:gd name="T69" fmla="*/ 286 h 372"/>
                <a:gd name="T70" fmla="*/ 168 w 280"/>
                <a:gd name="T71" fmla="*/ 250 h 372"/>
                <a:gd name="T72" fmla="*/ 172 w 280"/>
                <a:gd name="T73" fmla="*/ 190 h 372"/>
                <a:gd name="T74" fmla="*/ 178 w 280"/>
                <a:gd name="T75" fmla="*/ 194 h 372"/>
                <a:gd name="T76" fmla="*/ 186 w 280"/>
                <a:gd name="T77" fmla="*/ 190 h 372"/>
                <a:gd name="T78" fmla="*/ 188 w 280"/>
                <a:gd name="T79" fmla="*/ 180 h 372"/>
                <a:gd name="T80" fmla="*/ 168 w 280"/>
                <a:gd name="T81" fmla="*/ 150 h 372"/>
                <a:gd name="T82" fmla="*/ 204 w 280"/>
                <a:gd name="T83" fmla="*/ 158 h 372"/>
                <a:gd name="T84" fmla="*/ 212 w 280"/>
                <a:gd name="T85" fmla="*/ 160 h 372"/>
                <a:gd name="T86" fmla="*/ 218 w 280"/>
                <a:gd name="T87" fmla="*/ 158 h 372"/>
                <a:gd name="T88" fmla="*/ 220 w 280"/>
                <a:gd name="T89" fmla="*/ 146 h 372"/>
                <a:gd name="T90" fmla="*/ 216 w 280"/>
                <a:gd name="T91" fmla="*/ 102 h 372"/>
                <a:gd name="T92" fmla="*/ 240 w 280"/>
                <a:gd name="T93" fmla="*/ 126 h 372"/>
                <a:gd name="T94" fmla="*/ 248 w 280"/>
                <a:gd name="T95" fmla="*/ 126 h 372"/>
                <a:gd name="T96" fmla="*/ 254 w 280"/>
                <a:gd name="T97" fmla="*/ 122 h 372"/>
                <a:gd name="T98" fmla="*/ 252 w 280"/>
                <a:gd name="T99" fmla="*/ 110 h 372"/>
                <a:gd name="T100" fmla="*/ 84 w 280"/>
                <a:gd name="T101" fmla="*/ 234 h 372"/>
                <a:gd name="T102" fmla="*/ 96 w 280"/>
                <a:gd name="T103" fmla="*/ 292 h 372"/>
                <a:gd name="T104" fmla="*/ 0 w 280"/>
                <a:gd name="T105" fmla="*/ 318 h 372"/>
                <a:gd name="T106" fmla="*/ 72 w 280"/>
                <a:gd name="T107" fmla="*/ 290 h 372"/>
                <a:gd name="T108" fmla="*/ 80 w 280"/>
                <a:gd name="T109" fmla="*/ 292 h 372"/>
                <a:gd name="T110" fmla="*/ 86 w 280"/>
                <a:gd name="T111" fmla="*/ 290 h 372"/>
                <a:gd name="T112" fmla="*/ 88 w 280"/>
                <a:gd name="T113" fmla="*/ 278 h 372"/>
                <a:gd name="T114" fmla="*/ 84 w 280"/>
                <a:gd name="T115" fmla="*/ 23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0" h="372">
                  <a:moveTo>
                    <a:pt x="158" y="310"/>
                  </a:moveTo>
                  <a:lnTo>
                    <a:pt x="158" y="310"/>
                  </a:lnTo>
                  <a:lnTo>
                    <a:pt x="148" y="304"/>
                  </a:lnTo>
                  <a:lnTo>
                    <a:pt x="148" y="304"/>
                  </a:lnTo>
                  <a:lnTo>
                    <a:pt x="148" y="300"/>
                  </a:lnTo>
                  <a:lnTo>
                    <a:pt x="148" y="98"/>
                  </a:lnTo>
                  <a:lnTo>
                    <a:pt x="148" y="98"/>
                  </a:lnTo>
                  <a:lnTo>
                    <a:pt x="156" y="96"/>
                  </a:lnTo>
                  <a:lnTo>
                    <a:pt x="164" y="92"/>
                  </a:lnTo>
                  <a:lnTo>
                    <a:pt x="170" y="86"/>
                  </a:lnTo>
                  <a:lnTo>
                    <a:pt x="176" y="80"/>
                  </a:lnTo>
                  <a:lnTo>
                    <a:pt x="180" y="72"/>
                  </a:lnTo>
                  <a:lnTo>
                    <a:pt x="184" y="64"/>
                  </a:lnTo>
                  <a:lnTo>
                    <a:pt x="186" y="56"/>
                  </a:lnTo>
                  <a:lnTo>
                    <a:pt x="186" y="48"/>
                  </a:lnTo>
                  <a:lnTo>
                    <a:pt x="186" y="48"/>
                  </a:lnTo>
                  <a:lnTo>
                    <a:pt x="184" y="32"/>
                  </a:lnTo>
                  <a:lnTo>
                    <a:pt x="178" y="20"/>
                  </a:lnTo>
                  <a:lnTo>
                    <a:pt x="170" y="10"/>
                  </a:lnTo>
                  <a:lnTo>
                    <a:pt x="160" y="0"/>
                  </a:lnTo>
                  <a:lnTo>
                    <a:pt x="160" y="48"/>
                  </a:lnTo>
                  <a:lnTo>
                    <a:pt x="106" y="48"/>
                  </a:lnTo>
                  <a:lnTo>
                    <a:pt x="106" y="0"/>
                  </a:lnTo>
                  <a:lnTo>
                    <a:pt x="106" y="0"/>
                  </a:lnTo>
                  <a:lnTo>
                    <a:pt x="94" y="10"/>
                  </a:lnTo>
                  <a:lnTo>
                    <a:pt x="86" y="20"/>
                  </a:lnTo>
                  <a:lnTo>
                    <a:pt x="80" y="32"/>
                  </a:lnTo>
                  <a:lnTo>
                    <a:pt x="78" y="48"/>
                  </a:lnTo>
                  <a:lnTo>
                    <a:pt x="78" y="48"/>
                  </a:lnTo>
                  <a:lnTo>
                    <a:pt x="78" y="56"/>
                  </a:lnTo>
                  <a:lnTo>
                    <a:pt x="82" y="64"/>
                  </a:lnTo>
                  <a:lnTo>
                    <a:pt x="84" y="72"/>
                  </a:lnTo>
                  <a:lnTo>
                    <a:pt x="88" y="80"/>
                  </a:lnTo>
                  <a:lnTo>
                    <a:pt x="94" y="86"/>
                  </a:lnTo>
                  <a:lnTo>
                    <a:pt x="100" y="92"/>
                  </a:lnTo>
                  <a:lnTo>
                    <a:pt x="108" y="96"/>
                  </a:lnTo>
                  <a:lnTo>
                    <a:pt x="116" y="98"/>
                  </a:lnTo>
                  <a:lnTo>
                    <a:pt x="116" y="300"/>
                  </a:lnTo>
                  <a:lnTo>
                    <a:pt x="116" y="300"/>
                  </a:lnTo>
                  <a:lnTo>
                    <a:pt x="116" y="304"/>
                  </a:lnTo>
                  <a:lnTo>
                    <a:pt x="116" y="304"/>
                  </a:lnTo>
                  <a:lnTo>
                    <a:pt x="108" y="308"/>
                  </a:lnTo>
                  <a:lnTo>
                    <a:pt x="102" y="316"/>
                  </a:lnTo>
                  <a:lnTo>
                    <a:pt x="98" y="326"/>
                  </a:lnTo>
                  <a:lnTo>
                    <a:pt x="96" y="336"/>
                  </a:lnTo>
                  <a:lnTo>
                    <a:pt x="96" y="336"/>
                  </a:lnTo>
                  <a:lnTo>
                    <a:pt x="96" y="342"/>
                  </a:lnTo>
                  <a:lnTo>
                    <a:pt x="98" y="350"/>
                  </a:lnTo>
                  <a:lnTo>
                    <a:pt x="102" y="356"/>
                  </a:lnTo>
                  <a:lnTo>
                    <a:pt x="106" y="360"/>
                  </a:lnTo>
                  <a:lnTo>
                    <a:pt x="106" y="360"/>
                  </a:lnTo>
                  <a:lnTo>
                    <a:pt x="112" y="366"/>
                  </a:lnTo>
                  <a:lnTo>
                    <a:pt x="118" y="368"/>
                  </a:lnTo>
                  <a:lnTo>
                    <a:pt x="124" y="370"/>
                  </a:lnTo>
                  <a:lnTo>
                    <a:pt x="132" y="372"/>
                  </a:lnTo>
                  <a:lnTo>
                    <a:pt x="132" y="372"/>
                  </a:lnTo>
                  <a:lnTo>
                    <a:pt x="140" y="370"/>
                  </a:lnTo>
                  <a:lnTo>
                    <a:pt x="146" y="368"/>
                  </a:lnTo>
                  <a:lnTo>
                    <a:pt x="152" y="366"/>
                  </a:lnTo>
                  <a:lnTo>
                    <a:pt x="158" y="360"/>
                  </a:lnTo>
                  <a:lnTo>
                    <a:pt x="162" y="356"/>
                  </a:lnTo>
                  <a:lnTo>
                    <a:pt x="166" y="350"/>
                  </a:lnTo>
                  <a:lnTo>
                    <a:pt x="168" y="342"/>
                  </a:lnTo>
                  <a:lnTo>
                    <a:pt x="168" y="336"/>
                  </a:lnTo>
                  <a:lnTo>
                    <a:pt x="168" y="336"/>
                  </a:lnTo>
                  <a:lnTo>
                    <a:pt x="168" y="328"/>
                  </a:lnTo>
                  <a:lnTo>
                    <a:pt x="166" y="322"/>
                  </a:lnTo>
                  <a:lnTo>
                    <a:pt x="162" y="316"/>
                  </a:lnTo>
                  <a:lnTo>
                    <a:pt x="158" y="310"/>
                  </a:lnTo>
                  <a:lnTo>
                    <a:pt x="158" y="310"/>
                  </a:lnTo>
                  <a:close/>
                  <a:moveTo>
                    <a:pt x="144" y="346"/>
                  </a:moveTo>
                  <a:lnTo>
                    <a:pt x="144" y="346"/>
                  </a:lnTo>
                  <a:lnTo>
                    <a:pt x="138" y="350"/>
                  </a:lnTo>
                  <a:lnTo>
                    <a:pt x="132" y="352"/>
                  </a:lnTo>
                  <a:lnTo>
                    <a:pt x="132" y="352"/>
                  </a:lnTo>
                  <a:lnTo>
                    <a:pt x="126" y="350"/>
                  </a:lnTo>
                  <a:lnTo>
                    <a:pt x="120" y="346"/>
                  </a:lnTo>
                  <a:lnTo>
                    <a:pt x="120" y="346"/>
                  </a:lnTo>
                  <a:lnTo>
                    <a:pt x="118" y="342"/>
                  </a:lnTo>
                  <a:lnTo>
                    <a:pt x="116" y="336"/>
                  </a:lnTo>
                  <a:lnTo>
                    <a:pt x="116" y="336"/>
                  </a:lnTo>
                  <a:lnTo>
                    <a:pt x="118" y="330"/>
                  </a:lnTo>
                  <a:lnTo>
                    <a:pt x="120" y="324"/>
                  </a:lnTo>
                  <a:lnTo>
                    <a:pt x="120" y="324"/>
                  </a:lnTo>
                  <a:lnTo>
                    <a:pt x="126" y="320"/>
                  </a:lnTo>
                  <a:lnTo>
                    <a:pt x="132" y="320"/>
                  </a:lnTo>
                  <a:lnTo>
                    <a:pt x="132" y="320"/>
                  </a:lnTo>
                  <a:lnTo>
                    <a:pt x="138" y="320"/>
                  </a:lnTo>
                  <a:lnTo>
                    <a:pt x="144" y="324"/>
                  </a:lnTo>
                  <a:lnTo>
                    <a:pt x="144" y="324"/>
                  </a:lnTo>
                  <a:lnTo>
                    <a:pt x="146" y="330"/>
                  </a:lnTo>
                  <a:lnTo>
                    <a:pt x="148" y="336"/>
                  </a:lnTo>
                  <a:lnTo>
                    <a:pt x="148" y="336"/>
                  </a:lnTo>
                  <a:lnTo>
                    <a:pt x="146" y="342"/>
                  </a:lnTo>
                  <a:lnTo>
                    <a:pt x="144" y="346"/>
                  </a:lnTo>
                  <a:lnTo>
                    <a:pt x="144" y="346"/>
                  </a:lnTo>
                  <a:close/>
                  <a:moveTo>
                    <a:pt x="280" y="38"/>
                  </a:moveTo>
                  <a:lnTo>
                    <a:pt x="280" y="318"/>
                  </a:lnTo>
                  <a:lnTo>
                    <a:pt x="186" y="318"/>
                  </a:lnTo>
                  <a:lnTo>
                    <a:pt x="186" y="318"/>
                  </a:lnTo>
                  <a:lnTo>
                    <a:pt x="180" y="306"/>
                  </a:lnTo>
                  <a:lnTo>
                    <a:pt x="172" y="296"/>
                  </a:lnTo>
                  <a:lnTo>
                    <a:pt x="172" y="296"/>
                  </a:lnTo>
                  <a:lnTo>
                    <a:pt x="168" y="292"/>
                  </a:lnTo>
                  <a:lnTo>
                    <a:pt x="168" y="286"/>
                  </a:lnTo>
                  <a:lnTo>
                    <a:pt x="248" y="286"/>
                  </a:lnTo>
                  <a:lnTo>
                    <a:pt x="248" y="170"/>
                  </a:lnTo>
                  <a:lnTo>
                    <a:pt x="168" y="250"/>
                  </a:lnTo>
                  <a:lnTo>
                    <a:pt x="168" y="188"/>
                  </a:lnTo>
                  <a:lnTo>
                    <a:pt x="172" y="190"/>
                  </a:lnTo>
                  <a:lnTo>
                    <a:pt x="172" y="190"/>
                  </a:lnTo>
                  <a:lnTo>
                    <a:pt x="174" y="192"/>
                  </a:lnTo>
                  <a:lnTo>
                    <a:pt x="178" y="194"/>
                  </a:lnTo>
                  <a:lnTo>
                    <a:pt x="178" y="194"/>
                  </a:lnTo>
                  <a:lnTo>
                    <a:pt x="182" y="192"/>
                  </a:lnTo>
                  <a:lnTo>
                    <a:pt x="186" y="190"/>
                  </a:lnTo>
                  <a:lnTo>
                    <a:pt x="186" y="190"/>
                  </a:lnTo>
                  <a:lnTo>
                    <a:pt x="188" y="186"/>
                  </a:lnTo>
                  <a:lnTo>
                    <a:pt x="188" y="184"/>
                  </a:lnTo>
                  <a:lnTo>
                    <a:pt x="188" y="180"/>
                  </a:lnTo>
                  <a:lnTo>
                    <a:pt x="186" y="176"/>
                  </a:lnTo>
                  <a:lnTo>
                    <a:pt x="168" y="160"/>
                  </a:lnTo>
                  <a:lnTo>
                    <a:pt x="168" y="150"/>
                  </a:lnTo>
                  <a:lnTo>
                    <a:pt x="182" y="136"/>
                  </a:lnTo>
                  <a:lnTo>
                    <a:pt x="204" y="158"/>
                  </a:lnTo>
                  <a:lnTo>
                    <a:pt x="204" y="158"/>
                  </a:lnTo>
                  <a:lnTo>
                    <a:pt x="208" y="160"/>
                  </a:lnTo>
                  <a:lnTo>
                    <a:pt x="212" y="160"/>
                  </a:lnTo>
                  <a:lnTo>
                    <a:pt x="212" y="160"/>
                  </a:lnTo>
                  <a:lnTo>
                    <a:pt x="214" y="160"/>
                  </a:lnTo>
                  <a:lnTo>
                    <a:pt x="218" y="158"/>
                  </a:lnTo>
                  <a:lnTo>
                    <a:pt x="218" y="158"/>
                  </a:lnTo>
                  <a:lnTo>
                    <a:pt x="220" y="154"/>
                  </a:lnTo>
                  <a:lnTo>
                    <a:pt x="222" y="150"/>
                  </a:lnTo>
                  <a:lnTo>
                    <a:pt x="220" y="146"/>
                  </a:lnTo>
                  <a:lnTo>
                    <a:pt x="218" y="144"/>
                  </a:lnTo>
                  <a:lnTo>
                    <a:pt x="196" y="122"/>
                  </a:lnTo>
                  <a:lnTo>
                    <a:pt x="216" y="102"/>
                  </a:lnTo>
                  <a:lnTo>
                    <a:pt x="236" y="124"/>
                  </a:lnTo>
                  <a:lnTo>
                    <a:pt x="236" y="124"/>
                  </a:lnTo>
                  <a:lnTo>
                    <a:pt x="240" y="126"/>
                  </a:lnTo>
                  <a:lnTo>
                    <a:pt x="244" y="128"/>
                  </a:lnTo>
                  <a:lnTo>
                    <a:pt x="244" y="128"/>
                  </a:lnTo>
                  <a:lnTo>
                    <a:pt x="248" y="126"/>
                  </a:lnTo>
                  <a:lnTo>
                    <a:pt x="252" y="124"/>
                  </a:lnTo>
                  <a:lnTo>
                    <a:pt x="252" y="124"/>
                  </a:lnTo>
                  <a:lnTo>
                    <a:pt x="254" y="122"/>
                  </a:lnTo>
                  <a:lnTo>
                    <a:pt x="254" y="118"/>
                  </a:lnTo>
                  <a:lnTo>
                    <a:pt x="254" y="114"/>
                  </a:lnTo>
                  <a:lnTo>
                    <a:pt x="252" y="110"/>
                  </a:lnTo>
                  <a:lnTo>
                    <a:pt x="230" y="88"/>
                  </a:lnTo>
                  <a:lnTo>
                    <a:pt x="280" y="38"/>
                  </a:lnTo>
                  <a:close/>
                  <a:moveTo>
                    <a:pt x="84" y="234"/>
                  </a:moveTo>
                  <a:lnTo>
                    <a:pt x="96" y="248"/>
                  </a:lnTo>
                  <a:lnTo>
                    <a:pt x="96" y="292"/>
                  </a:lnTo>
                  <a:lnTo>
                    <a:pt x="96" y="292"/>
                  </a:lnTo>
                  <a:lnTo>
                    <a:pt x="86" y="304"/>
                  </a:lnTo>
                  <a:lnTo>
                    <a:pt x="80" y="318"/>
                  </a:lnTo>
                  <a:lnTo>
                    <a:pt x="0" y="318"/>
                  </a:lnTo>
                  <a:lnTo>
                    <a:pt x="50" y="268"/>
                  </a:lnTo>
                  <a:lnTo>
                    <a:pt x="72" y="290"/>
                  </a:lnTo>
                  <a:lnTo>
                    <a:pt x="72" y="290"/>
                  </a:lnTo>
                  <a:lnTo>
                    <a:pt x="76" y="292"/>
                  </a:lnTo>
                  <a:lnTo>
                    <a:pt x="80" y="292"/>
                  </a:lnTo>
                  <a:lnTo>
                    <a:pt x="80" y="292"/>
                  </a:lnTo>
                  <a:lnTo>
                    <a:pt x="84" y="292"/>
                  </a:lnTo>
                  <a:lnTo>
                    <a:pt x="86" y="290"/>
                  </a:lnTo>
                  <a:lnTo>
                    <a:pt x="86" y="290"/>
                  </a:lnTo>
                  <a:lnTo>
                    <a:pt x="88" y="286"/>
                  </a:lnTo>
                  <a:lnTo>
                    <a:pt x="90" y="282"/>
                  </a:lnTo>
                  <a:lnTo>
                    <a:pt x="88" y="278"/>
                  </a:lnTo>
                  <a:lnTo>
                    <a:pt x="86" y="274"/>
                  </a:lnTo>
                  <a:lnTo>
                    <a:pt x="64" y="254"/>
                  </a:lnTo>
                  <a:lnTo>
                    <a:pt x="84" y="23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_tradnl" dirty="0">
                <a:solidFill>
                  <a:srgbClr val="000000"/>
                </a:solidFill>
              </a:endParaRPr>
            </a:p>
          </p:txBody>
        </p:sp>
      </p:grpSp>
      <p:sp>
        <p:nvSpPr>
          <p:cNvPr id="53" name="KMATable0ValueChain2"/>
          <p:cNvSpPr>
            <a:spLocks noChangeArrowheads="1"/>
          </p:cNvSpPr>
          <p:nvPr/>
        </p:nvSpPr>
        <p:spPr bwMode="auto">
          <a:xfrm>
            <a:off x="1343472" y="1481949"/>
            <a:ext cx="7416824" cy="220432"/>
          </a:xfrm>
          <a:prstGeom prst="chevron">
            <a:avLst>
              <a:gd name="adj" fmla="val 21138"/>
            </a:avLst>
          </a:prstGeom>
          <a:solidFill>
            <a:schemeClr val="tx2"/>
          </a:solidFill>
          <a:ln w="25400">
            <a:solidFill>
              <a:schemeClr val="bg1"/>
            </a:solidFill>
            <a:miter lim="800000"/>
            <a:headEnd/>
            <a:tailEnd/>
          </a:ln>
        </p:spPr>
        <p:txBody>
          <a:bodyPr lIns="0" tIns="0" rIns="0" bIns="0" anchor="ctr"/>
          <a:lstStyle/>
          <a:p>
            <a:pPr algn="ctr" fontAlgn="base">
              <a:spcBef>
                <a:spcPct val="50000"/>
              </a:spcBef>
              <a:spcAft>
                <a:spcPct val="0"/>
              </a:spcAft>
            </a:pPr>
            <a:r>
              <a:rPr lang="es-ES_tradnl" sz="1100" b="1" dirty="0">
                <a:solidFill>
                  <a:srgbClr val="FFFFFF"/>
                </a:solidFill>
                <a:latin typeface="Univers for KPMG Cond" panose="020B0606020202020204" pitchFamily="34" charset="0"/>
                <a:cs typeface="Arial" panose="020B0604020202020204" pitchFamily="34" charset="0"/>
              </a:rPr>
              <a:t>Tesorería</a:t>
            </a:r>
          </a:p>
        </p:txBody>
      </p:sp>
      <p:sp>
        <p:nvSpPr>
          <p:cNvPr id="44" name="Rectangle 43"/>
          <p:cNvSpPr/>
          <p:nvPr/>
        </p:nvSpPr>
        <p:spPr>
          <a:xfrm>
            <a:off x="3864328" y="3220251"/>
            <a:ext cx="4968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prstClr val="white"/>
                </a:solidFill>
                <a:latin typeface="Univers for KPMG Cond" panose="020B0606020202020204" pitchFamily="34" charset="0"/>
              </a:rPr>
              <a:t>Descripción</a:t>
            </a:r>
            <a:endParaRPr lang="es-ES" dirty="0">
              <a:solidFill>
                <a:prstClr val="white"/>
              </a:solidFill>
              <a:latin typeface="Univers for KPMG Cond" panose="020B0606020202020204" pitchFamily="34" charset="0"/>
            </a:endParaRPr>
          </a:p>
        </p:txBody>
      </p:sp>
      <p:sp>
        <p:nvSpPr>
          <p:cNvPr id="5" name="Rectangle 4"/>
          <p:cNvSpPr/>
          <p:nvPr/>
        </p:nvSpPr>
        <p:spPr>
          <a:xfrm>
            <a:off x="1631504" y="3220251"/>
            <a:ext cx="2196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prstClr val="white"/>
                </a:solidFill>
                <a:latin typeface="Univers for KPMG Cond" panose="020B0606020202020204" pitchFamily="34" charset="0"/>
              </a:rPr>
              <a:t>Proceso</a:t>
            </a:r>
            <a:endParaRPr lang="es-ES" dirty="0">
              <a:solidFill>
                <a:prstClr val="white"/>
              </a:solidFill>
              <a:latin typeface="Univers for KPMG Cond" panose="020B0606020202020204" pitchFamily="34" charset="0"/>
            </a:endParaRPr>
          </a:p>
        </p:txBody>
      </p:sp>
      <p:grpSp>
        <p:nvGrpSpPr>
          <p:cNvPr id="78" name="Group 15"/>
          <p:cNvGrpSpPr>
            <a:grpSpLocks noChangeAspect="1"/>
          </p:cNvGrpSpPr>
          <p:nvPr/>
        </p:nvGrpSpPr>
        <p:grpSpPr bwMode="auto">
          <a:xfrm>
            <a:off x="1775520" y="3248548"/>
            <a:ext cx="331372" cy="230082"/>
            <a:chOff x="1316" y="1580"/>
            <a:chExt cx="428" cy="428"/>
          </a:xfrm>
          <a:solidFill>
            <a:schemeClr val="bg1"/>
          </a:solidFill>
        </p:grpSpPr>
        <p:sp>
          <p:nvSpPr>
            <p:cNvPr id="80" name="Freeform 16"/>
            <p:cNvSpPr>
              <a:spLocks noEditPoints="1"/>
            </p:cNvSpPr>
            <p:nvPr/>
          </p:nvSpPr>
          <p:spPr bwMode="auto">
            <a:xfrm>
              <a:off x="1470" y="1713"/>
              <a:ext cx="238" cy="238"/>
            </a:xfrm>
            <a:custGeom>
              <a:avLst/>
              <a:gdLst/>
              <a:ahLst/>
              <a:cxnLst>
                <a:cxn ang="0">
                  <a:pos x="19" y="3"/>
                </a:cxn>
                <a:cxn ang="0">
                  <a:pos x="19" y="3"/>
                </a:cxn>
                <a:cxn ang="0">
                  <a:pos x="31" y="0"/>
                </a:cxn>
                <a:cxn ang="0">
                  <a:pos x="51" y="17"/>
                </a:cxn>
                <a:cxn ang="0">
                  <a:pos x="46" y="30"/>
                </a:cxn>
                <a:cxn ang="0">
                  <a:pos x="46" y="31"/>
                </a:cxn>
                <a:cxn ang="0">
                  <a:pos x="97" y="80"/>
                </a:cxn>
                <a:cxn ang="0">
                  <a:pos x="96" y="96"/>
                </a:cxn>
                <a:cxn ang="0">
                  <a:pos x="80" y="96"/>
                </a:cxn>
                <a:cxn ang="0">
                  <a:pos x="32" y="46"/>
                </a:cxn>
                <a:cxn ang="0">
                  <a:pos x="30" y="46"/>
                </a:cxn>
                <a:cxn ang="0">
                  <a:pos x="17" y="51"/>
                </a:cxn>
                <a:cxn ang="0">
                  <a:pos x="0" y="31"/>
                </a:cxn>
                <a:cxn ang="0">
                  <a:pos x="3" y="19"/>
                </a:cxn>
                <a:cxn ang="0">
                  <a:pos x="3" y="19"/>
                </a:cxn>
                <a:cxn ang="0">
                  <a:pos x="3" y="19"/>
                </a:cxn>
                <a:cxn ang="0">
                  <a:pos x="16" y="32"/>
                </a:cxn>
                <a:cxn ang="0">
                  <a:pos x="27" y="27"/>
                </a:cxn>
                <a:cxn ang="0">
                  <a:pos x="32" y="16"/>
                </a:cxn>
                <a:cxn ang="0">
                  <a:pos x="19" y="4"/>
                </a:cxn>
                <a:cxn ang="0">
                  <a:pos x="19" y="3"/>
                </a:cxn>
                <a:cxn ang="0">
                  <a:pos x="84" y="84"/>
                </a:cxn>
                <a:cxn ang="0">
                  <a:pos x="92" y="84"/>
                </a:cxn>
                <a:cxn ang="0">
                  <a:pos x="92" y="92"/>
                </a:cxn>
                <a:cxn ang="0">
                  <a:pos x="84" y="92"/>
                </a:cxn>
                <a:cxn ang="0">
                  <a:pos x="84" y="84"/>
                </a:cxn>
              </a:cxnLst>
              <a:rect l="0" t="0" r="r" b="b"/>
              <a:pathLst>
                <a:path w="101" h="101">
                  <a:moveTo>
                    <a:pt x="19" y="3"/>
                  </a:moveTo>
                  <a:cubicBezTo>
                    <a:pt x="19" y="3"/>
                    <a:pt x="19" y="3"/>
                    <a:pt x="19" y="3"/>
                  </a:cubicBezTo>
                  <a:cubicBezTo>
                    <a:pt x="31" y="0"/>
                    <a:pt x="31" y="0"/>
                    <a:pt x="31" y="0"/>
                  </a:cubicBezTo>
                  <a:cubicBezTo>
                    <a:pt x="51" y="17"/>
                    <a:pt x="51" y="17"/>
                    <a:pt x="51" y="17"/>
                  </a:cubicBezTo>
                  <a:cubicBezTo>
                    <a:pt x="46" y="30"/>
                    <a:pt x="46" y="30"/>
                    <a:pt x="46" y="30"/>
                  </a:cubicBezTo>
                  <a:cubicBezTo>
                    <a:pt x="46" y="31"/>
                    <a:pt x="46" y="31"/>
                    <a:pt x="46" y="31"/>
                  </a:cubicBezTo>
                  <a:cubicBezTo>
                    <a:pt x="97" y="80"/>
                    <a:pt x="97" y="80"/>
                    <a:pt x="97" y="80"/>
                  </a:cubicBezTo>
                  <a:cubicBezTo>
                    <a:pt x="101" y="84"/>
                    <a:pt x="101" y="92"/>
                    <a:pt x="96" y="96"/>
                  </a:cubicBezTo>
                  <a:cubicBezTo>
                    <a:pt x="92" y="100"/>
                    <a:pt x="85" y="101"/>
                    <a:pt x="80" y="96"/>
                  </a:cubicBezTo>
                  <a:cubicBezTo>
                    <a:pt x="32" y="46"/>
                    <a:pt x="32" y="46"/>
                    <a:pt x="32" y="46"/>
                  </a:cubicBezTo>
                  <a:cubicBezTo>
                    <a:pt x="30" y="46"/>
                    <a:pt x="30" y="46"/>
                    <a:pt x="30" y="46"/>
                  </a:cubicBezTo>
                  <a:cubicBezTo>
                    <a:pt x="17" y="51"/>
                    <a:pt x="17" y="51"/>
                    <a:pt x="17" y="51"/>
                  </a:cubicBezTo>
                  <a:cubicBezTo>
                    <a:pt x="0" y="31"/>
                    <a:pt x="0" y="31"/>
                    <a:pt x="0" y="31"/>
                  </a:cubicBezTo>
                  <a:cubicBezTo>
                    <a:pt x="3" y="19"/>
                    <a:pt x="3" y="19"/>
                    <a:pt x="3" y="19"/>
                  </a:cubicBezTo>
                  <a:cubicBezTo>
                    <a:pt x="3" y="19"/>
                    <a:pt x="3" y="19"/>
                    <a:pt x="3" y="19"/>
                  </a:cubicBezTo>
                  <a:cubicBezTo>
                    <a:pt x="3" y="19"/>
                    <a:pt x="3" y="19"/>
                    <a:pt x="3" y="19"/>
                  </a:cubicBezTo>
                  <a:cubicBezTo>
                    <a:pt x="16" y="32"/>
                    <a:pt x="16" y="32"/>
                    <a:pt x="16" y="32"/>
                  </a:cubicBezTo>
                  <a:cubicBezTo>
                    <a:pt x="27" y="27"/>
                    <a:pt x="27" y="27"/>
                    <a:pt x="27" y="27"/>
                  </a:cubicBezTo>
                  <a:cubicBezTo>
                    <a:pt x="32" y="16"/>
                    <a:pt x="32" y="16"/>
                    <a:pt x="32" y="16"/>
                  </a:cubicBezTo>
                  <a:cubicBezTo>
                    <a:pt x="19" y="4"/>
                    <a:pt x="19" y="4"/>
                    <a:pt x="19" y="4"/>
                  </a:cubicBezTo>
                  <a:lnTo>
                    <a:pt x="19" y="3"/>
                  </a:lnTo>
                  <a:close/>
                  <a:moveTo>
                    <a:pt x="84" y="84"/>
                  </a:moveTo>
                  <a:cubicBezTo>
                    <a:pt x="86" y="82"/>
                    <a:pt x="90" y="82"/>
                    <a:pt x="92" y="84"/>
                  </a:cubicBezTo>
                  <a:cubicBezTo>
                    <a:pt x="94" y="86"/>
                    <a:pt x="94" y="90"/>
                    <a:pt x="92" y="92"/>
                  </a:cubicBezTo>
                  <a:cubicBezTo>
                    <a:pt x="90" y="94"/>
                    <a:pt x="86" y="94"/>
                    <a:pt x="84" y="92"/>
                  </a:cubicBezTo>
                  <a:cubicBezTo>
                    <a:pt x="82" y="90"/>
                    <a:pt x="82" y="86"/>
                    <a:pt x="84" y="84"/>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218987"/>
              <a:endParaRPr lang="en-US" sz="1500" dirty="0">
                <a:solidFill>
                  <a:srgbClr val="000000"/>
                </a:solidFill>
              </a:endParaRPr>
            </a:p>
          </p:txBody>
        </p:sp>
        <p:sp>
          <p:nvSpPr>
            <p:cNvPr id="81" name="Freeform 17"/>
            <p:cNvSpPr>
              <a:spLocks/>
            </p:cNvSpPr>
            <p:nvPr/>
          </p:nvSpPr>
          <p:spPr bwMode="auto">
            <a:xfrm>
              <a:off x="1316" y="1580"/>
              <a:ext cx="428" cy="428"/>
            </a:xfrm>
            <a:custGeom>
              <a:avLst/>
              <a:gdLst/>
              <a:ahLst/>
              <a:cxnLst>
                <a:cxn ang="0">
                  <a:pos x="104" y="0"/>
                </a:cxn>
                <a:cxn ang="0">
                  <a:pos x="108" y="24"/>
                </a:cxn>
                <a:cxn ang="0">
                  <a:pos x="126" y="31"/>
                </a:cxn>
                <a:cxn ang="0">
                  <a:pos x="145" y="17"/>
                </a:cxn>
                <a:cxn ang="0">
                  <a:pos x="164" y="36"/>
                </a:cxn>
                <a:cxn ang="0">
                  <a:pos x="150" y="56"/>
                </a:cxn>
                <a:cxn ang="0">
                  <a:pos x="157" y="74"/>
                </a:cxn>
                <a:cxn ang="0">
                  <a:pos x="181" y="78"/>
                </a:cxn>
                <a:cxn ang="0">
                  <a:pos x="181" y="104"/>
                </a:cxn>
                <a:cxn ang="0">
                  <a:pos x="157" y="108"/>
                </a:cxn>
                <a:cxn ang="0">
                  <a:pos x="152" y="120"/>
                </a:cxn>
                <a:cxn ang="0">
                  <a:pos x="137" y="105"/>
                </a:cxn>
                <a:cxn ang="0">
                  <a:pos x="139" y="97"/>
                </a:cxn>
                <a:cxn ang="0">
                  <a:pos x="97" y="43"/>
                </a:cxn>
                <a:cxn ang="0">
                  <a:pos x="43" y="84"/>
                </a:cxn>
                <a:cxn ang="0">
                  <a:pos x="84" y="139"/>
                </a:cxn>
                <a:cxn ang="0">
                  <a:pos x="106" y="136"/>
                </a:cxn>
                <a:cxn ang="0">
                  <a:pos x="121" y="152"/>
                </a:cxn>
                <a:cxn ang="0">
                  <a:pos x="108" y="157"/>
                </a:cxn>
                <a:cxn ang="0">
                  <a:pos x="104" y="181"/>
                </a:cxn>
                <a:cxn ang="0">
                  <a:pos x="77" y="181"/>
                </a:cxn>
                <a:cxn ang="0">
                  <a:pos x="73" y="157"/>
                </a:cxn>
                <a:cxn ang="0">
                  <a:pos x="55" y="150"/>
                </a:cxn>
                <a:cxn ang="0">
                  <a:pos x="36" y="164"/>
                </a:cxn>
                <a:cxn ang="0">
                  <a:pos x="17" y="145"/>
                </a:cxn>
                <a:cxn ang="0">
                  <a:pos x="31" y="126"/>
                </a:cxn>
                <a:cxn ang="0">
                  <a:pos x="24" y="108"/>
                </a:cxn>
                <a:cxn ang="0">
                  <a:pos x="0" y="104"/>
                </a:cxn>
                <a:cxn ang="0">
                  <a:pos x="0" y="78"/>
                </a:cxn>
                <a:cxn ang="0">
                  <a:pos x="24" y="73"/>
                </a:cxn>
                <a:cxn ang="0">
                  <a:pos x="31" y="56"/>
                </a:cxn>
                <a:cxn ang="0">
                  <a:pos x="17" y="36"/>
                </a:cxn>
                <a:cxn ang="0">
                  <a:pos x="36" y="17"/>
                </a:cxn>
                <a:cxn ang="0">
                  <a:pos x="56" y="31"/>
                </a:cxn>
                <a:cxn ang="0">
                  <a:pos x="73" y="24"/>
                </a:cxn>
                <a:cxn ang="0">
                  <a:pos x="78" y="0"/>
                </a:cxn>
                <a:cxn ang="0">
                  <a:pos x="104" y="0"/>
                </a:cxn>
              </a:cxnLst>
              <a:rect l="0" t="0" r="r" b="b"/>
              <a:pathLst>
                <a:path w="181" h="181">
                  <a:moveTo>
                    <a:pt x="104" y="0"/>
                  </a:moveTo>
                  <a:cubicBezTo>
                    <a:pt x="108" y="24"/>
                    <a:pt x="108" y="24"/>
                    <a:pt x="108" y="24"/>
                  </a:cubicBezTo>
                  <a:cubicBezTo>
                    <a:pt x="126" y="31"/>
                    <a:pt x="126" y="31"/>
                    <a:pt x="126" y="31"/>
                  </a:cubicBezTo>
                  <a:cubicBezTo>
                    <a:pt x="145" y="17"/>
                    <a:pt x="145" y="17"/>
                    <a:pt x="145" y="17"/>
                  </a:cubicBezTo>
                  <a:cubicBezTo>
                    <a:pt x="164" y="36"/>
                    <a:pt x="164" y="36"/>
                    <a:pt x="164" y="36"/>
                  </a:cubicBezTo>
                  <a:cubicBezTo>
                    <a:pt x="150" y="56"/>
                    <a:pt x="150" y="56"/>
                    <a:pt x="150" y="56"/>
                  </a:cubicBezTo>
                  <a:cubicBezTo>
                    <a:pt x="157" y="74"/>
                    <a:pt x="157" y="74"/>
                    <a:pt x="157" y="74"/>
                  </a:cubicBezTo>
                  <a:cubicBezTo>
                    <a:pt x="181" y="78"/>
                    <a:pt x="181" y="78"/>
                    <a:pt x="181" y="78"/>
                  </a:cubicBezTo>
                  <a:cubicBezTo>
                    <a:pt x="181" y="104"/>
                    <a:pt x="181" y="104"/>
                    <a:pt x="181" y="104"/>
                  </a:cubicBezTo>
                  <a:cubicBezTo>
                    <a:pt x="157" y="108"/>
                    <a:pt x="157" y="108"/>
                    <a:pt x="157" y="108"/>
                  </a:cubicBezTo>
                  <a:cubicBezTo>
                    <a:pt x="152" y="120"/>
                    <a:pt x="152" y="120"/>
                    <a:pt x="152" y="120"/>
                  </a:cubicBezTo>
                  <a:cubicBezTo>
                    <a:pt x="137" y="105"/>
                    <a:pt x="137" y="105"/>
                    <a:pt x="137" y="105"/>
                  </a:cubicBezTo>
                  <a:cubicBezTo>
                    <a:pt x="138" y="103"/>
                    <a:pt x="138" y="100"/>
                    <a:pt x="139" y="97"/>
                  </a:cubicBezTo>
                  <a:cubicBezTo>
                    <a:pt x="142" y="71"/>
                    <a:pt x="124" y="46"/>
                    <a:pt x="97" y="43"/>
                  </a:cubicBezTo>
                  <a:cubicBezTo>
                    <a:pt x="71" y="39"/>
                    <a:pt x="46" y="58"/>
                    <a:pt x="43" y="84"/>
                  </a:cubicBezTo>
                  <a:cubicBezTo>
                    <a:pt x="39" y="111"/>
                    <a:pt x="58" y="135"/>
                    <a:pt x="84" y="139"/>
                  </a:cubicBezTo>
                  <a:cubicBezTo>
                    <a:pt x="92" y="140"/>
                    <a:pt x="99" y="139"/>
                    <a:pt x="106" y="136"/>
                  </a:cubicBezTo>
                  <a:cubicBezTo>
                    <a:pt x="121" y="152"/>
                    <a:pt x="121" y="152"/>
                    <a:pt x="121" y="152"/>
                  </a:cubicBezTo>
                  <a:cubicBezTo>
                    <a:pt x="108" y="157"/>
                    <a:pt x="108" y="157"/>
                    <a:pt x="108" y="157"/>
                  </a:cubicBezTo>
                  <a:cubicBezTo>
                    <a:pt x="104" y="181"/>
                    <a:pt x="104" y="181"/>
                    <a:pt x="104" y="181"/>
                  </a:cubicBezTo>
                  <a:cubicBezTo>
                    <a:pt x="77" y="181"/>
                    <a:pt x="77" y="181"/>
                    <a:pt x="77" y="181"/>
                  </a:cubicBezTo>
                  <a:cubicBezTo>
                    <a:pt x="73" y="157"/>
                    <a:pt x="73" y="157"/>
                    <a:pt x="73" y="157"/>
                  </a:cubicBezTo>
                  <a:cubicBezTo>
                    <a:pt x="55" y="150"/>
                    <a:pt x="55" y="150"/>
                    <a:pt x="55" y="150"/>
                  </a:cubicBezTo>
                  <a:cubicBezTo>
                    <a:pt x="36" y="164"/>
                    <a:pt x="36" y="164"/>
                    <a:pt x="36" y="164"/>
                  </a:cubicBezTo>
                  <a:cubicBezTo>
                    <a:pt x="17" y="145"/>
                    <a:pt x="17" y="145"/>
                    <a:pt x="17" y="145"/>
                  </a:cubicBezTo>
                  <a:cubicBezTo>
                    <a:pt x="31" y="126"/>
                    <a:pt x="31" y="126"/>
                    <a:pt x="31" y="126"/>
                  </a:cubicBezTo>
                  <a:cubicBezTo>
                    <a:pt x="24" y="108"/>
                    <a:pt x="24" y="108"/>
                    <a:pt x="24" y="108"/>
                  </a:cubicBezTo>
                  <a:cubicBezTo>
                    <a:pt x="0" y="104"/>
                    <a:pt x="0" y="104"/>
                    <a:pt x="0" y="104"/>
                  </a:cubicBezTo>
                  <a:cubicBezTo>
                    <a:pt x="0" y="78"/>
                    <a:pt x="0" y="78"/>
                    <a:pt x="0" y="78"/>
                  </a:cubicBezTo>
                  <a:cubicBezTo>
                    <a:pt x="24" y="73"/>
                    <a:pt x="24" y="73"/>
                    <a:pt x="24" y="73"/>
                  </a:cubicBezTo>
                  <a:cubicBezTo>
                    <a:pt x="31" y="56"/>
                    <a:pt x="31" y="56"/>
                    <a:pt x="31" y="56"/>
                  </a:cubicBezTo>
                  <a:cubicBezTo>
                    <a:pt x="17" y="36"/>
                    <a:pt x="17" y="36"/>
                    <a:pt x="17" y="36"/>
                  </a:cubicBezTo>
                  <a:cubicBezTo>
                    <a:pt x="36" y="17"/>
                    <a:pt x="36" y="17"/>
                    <a:pt x="36" y="17"/>
                  </a:cubicBezTo>
                  <a:cubicBezTo>
                    <a:pt x="56" y="31"/>
                    <a:pt x="56" y="31"/>
                    <a:pt x="56" y="31"/>
                  </a:cubicBezTo>
                  <a:cubicBezTo>
                    <a:pt x="73" y="24"/>
                    <a:pt x="73" y="24"/>
                    <a:pt x="73" y="24"/>
                  </a:cubicBezTo>
                  <a:cubicBezTo>
                    <a:pt x="78" y="0"/>
                    <a:pt x="78" y="0"/>
                    <a:pt x="78" y="0"/>
                  </a:cubicBezTo>
                  <a:lnTo>
                    <a:pt x="10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218987"/>
              <a:endParaRPr lang="en-US" sz="1500" dirty="0">
                <a:solidFill>
                  <a:srgbClr val="000000"/>
                </a:solidFill>
              </a:endParaRPr>
            </a:p>
          </p:txBody>
        </p:sp>
      </p:grpSp>
      <p:sp>
        <p:nvSpPr>
          <p:cNvPr id="45" name="Rectangle 44"/>
          <p:cNvSpPr/>
          <p:nvPr/>
        </p:nvSpPr>
        <p:spPr>
          <a:xfrm>
            <a:off x="8868472" y="3220251"/>
            <a:ext cx="1692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prstClr val="white"/>
                </a:solidFill>
                <a:latin typeface="Univers for KPMG Cond" panose="020B0606020202020204" pitchFamily="34" charset="0"/>
              </a:rPr>
              <a:t>Sistema</a:t>
            </a:r>
            <a:endParaRPr lang="es-ES" dirty="0">
              <a:solidFill>
                <a:prstClr val="white"/>
              </a:solidFill>
              <a:latin typeface="Univers for KPMG Cond" panose="020B0606020202020204" pitchFamily="34" charset="0"/>
            </a:endParaRPr>
          </a:p>
        </p:txBody>
      </p:sp>
      <p:sp>
        <p:nvSpPr>
          <p:cNvPr id="120" name="Freeform 5014"/>
          <p:cNvSpPr>
            <a:spLocks noEditPoints="1"/>
          </p:cNvSpPr>
          <p:nvPr/>
        </p:nvSpPr>
        <p:spPr bwMode="auto">
          <a:xfrm>
            <a:off x="9013836" y="3265622"/>
            <a:ext cx="250516" cy="184071"/>
          </a:xfrm>
          <a:custGeom>
            <a:avLst/>
            <a:gdLst>
              <a:gd name="T0" fmla="*/ 360 w 360"/>
              <a:gd name="T1" fmla="*/ 256 h 278"/>
              <a:gd name="T2" fmla="*/ 360 w 360"/>
              <a:gd name="T3" fmla="*/ 252 h 278"/>
              <a:gd name="T4" fmla="*/ 358 w 360"/>
              <a:gd name="T5" fmla="*/ 252 h 278"/>
              <a:gd name="T6" fmla="*/ 318 w 360"/>
              <a:gd name="T7" fmla="*/ 200 h 278"/>
              <a:gd name="T8" fmla="*/ 314 w 360"/>
              <a:gd name="T9" fmla="*/ 198 h 278"/>
              <a:gd name="T10" fmla="*/ 50 w 360"/>
              <a:gd name="T11" fmla="*/ 196 h 278"/>
              <a:gd name="T12" fmla="*/ 46 w 360"/>
              <a:gd name="T13" fmla="*/ 198 h 278"/>
              <a:gd name="T14" fmla="*/ 2 w 360"/>
              <a:gd name="T15" fmla="*/ 250 h 278"/>
              <a:gd name="T16" fmla="*/ 2 w 360"/>
              <a:gd name="T17" fmla="*/ 252 h 278"/>
              <a:gd name="T18" fmla="*/ 0 w 360"/>
              <a:gd name="T19" fmla="*/ 252 h 278"/>
              <a:gd name="T20" fmla="*/ 0 w 360"/>
              <a:gd name="T21" fmla="*/ 256 h 278"/>
              <a:gd name="T22" fmla="*/ 0 w 360"/>
              <a:gd name="T23" fmla="*/ 256 h 278"/>
              <a:gd name="T24" fmla="*/ 0 w 360"/>
              <a:gd name="T25" fmla="*/ 268 h 278"/>
              <a:gd name="T26" fmla="*/ 4 w 360"/>
              <a:gd name="T27" fmla="*/ 276 h 278"/>
              <a:gd name="T28" fmla="*/ 10 w 360"/>
              <a:gd name="T29" fmla="*/ 278 h 278"/>
              <a:gd name="T30" fmla="*/ 350 w 360"/>
              <a:gd name="T31" fmla="*/ 278 h 278"/>
              <a:gd name="T32" fmla="*/ 356 w 360"/>
              <a:gd name="T33" fmla="*/ 276 h 278"/>
              <a:gd name="T34" fmla="*/ 360 w 360"/>
              <a:gd name="T35" fmla="*/ 268 h 278"/>
              <a:gd name="T36" fmla="*/ 360 w 360"/>
              <a:gd name="T37" fmla="*/ 256 h 278"/>
              <a:gd name="T38" fmla="*/ 360 w 360"/>
              <a:gd name="T39" fmla="*/ 256 h 278"/>
              <a:gd name="T40" fmla="*/ 146 w 360"/>
              <a:gd name="T41" fmla="*/ 234 h 278"/>
              <a:gd name="T42" fmla="*/ 226 w 360"/>
              <a:gd name="T43" fmla="*/ 254 h 278"/>
              <a:gd name="T44" fmla="*/ 338 w 360"/>
              <a:gd name="T45" fmla="*/ 268 h 278"/>
              <a:gd name="T46" fmla="*/ 334 w 360"/>
              <a:gd name="T47" fmla="*/ 270 h 278"/>
              <a:gd name="T48" fmla="*/ 332 w 360"/>
              <a:gd name="T49" fmla="*/ 270 h 278"/>
              <a:gd name="T50" fmla="*/ 326 w 360"/>
              <a:gd name="T51" fmla="*/ 268 h 278"/>
              <a:gd name="T52" fmla="*/ 324 w 360"/>
              <a:gd name="T53" fmla="*/ 262 h 278"/>
              <a:gd name="T54" fmla="*/ 326 w 360"/>
              <a:gd name="T55" fmla="*/ 256 h 278"/>
              <a:gd name="T56" fmla="*/ 328 w 360"/>
              <a:gd name="T57" fmla="*/ 256 h 278"/>
              <a:gd name="T58" fmla="*/ 334 w 360"/>
              <a:gd name="T59" fmla="*/ 256 h 278"/>
              <a:gd name="T60" fmla="*/ 338 w 360"/>
              <a:gd name="T61" fmla="*/ 256 h 278"/>
              <a:gd name="T62" fmla="*/ 340 w 360"/>
              <a:gd name="T63" fmla="*/ 262 h 278"/>
              <a:gd name="T64" fmla="*/ 340 w 360"/>
              <a:gd name="T65" fmla="*/ 266 h 278"/>
              <a:gd name="T66" fmla="*/ 338 w 360"/>
              <a:gd name="T67" fmla="*/ 268 h 278"/>
              <a:gd name="T68" fmla="*/ 306 w 360"/>
              <a:gd name="T69" fmla="*/ 184 h 278"/>
              <a:gd name="T70" fmla="*/ 310 w 360"/>
              <a:gd name="T71" fmla="*/ 184 h 278"/>
              <a:gd name="T72" fmla="*/ 318 w 360"/>
              <a:gd name="T73" fmla="*/ 178 h 278"/>
              <a:gd name="T74" fmla="*/ 318 w 360"/>
              <a:gd name="T75" fmla="*/ 12 h 278"/>
              <a:gd name="T76" fmla="*/ 318 w 360"/>
              <a:gd name="T77" fmla="*/ 6 h 278"/>
              <a:gd name="T78" fmla="*/ 310 w 360"/>
              <a:gd name="T79" fmla="*/ 0 h 278"/>
              <a:gd name="T80" fmla="*/ 54 w 360"/>
              <a:gd name="T81" fmla="*/ 0 h 278"/>
              <a:gd name="T82" fmla="*/ 50 w 360"/>
              <a:gd name="T83" fmla="*/ 0 h 278"/>
              <a:gd name="T84" fmla="*/ 42 w 360"/>
              <a:gd name="T85" fmla="*/ 6 h 278"/>
              <a:gd name="T86" fmla="*/ 42 w 360"/>
              <a:gd name="T87" fmla="*/ 172 h 278"/>
              <a:gd name="T88" fmla="*/ 42 w 360"/>
              <a:gd name="T89" fmla="*/ 178 h 278"/>
              <a:gd name="T90" fmla="*/ 50 w 360"/>
              <a:gd name="T91" fmla="*/ 184 h 278"/>
              <a:gd name="T92" fmla="*/ 54 w 360"/>
              <a:gd name="T93" fmla="*/ 184 h 278"/>
              <a:gd name="T94" fmla="*/ 294 w 360"/>
              <a:gd name="T95" fmla="*/ 24 h 278"/>
              <a:gd name="T96" fmla="*/ 66 w 360"/>
              <a:gd name="T97"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0" h="278">
                <a:moveTo>
                  <a:pt x="360" y="256"/>
                </a:moveTo>
                <a:lnTo>
                  <a:pt x="360" y="256"/>
                </a:lnTo>
                <a:lnTo>
                  <a:pt x="360" y="252"/>
                </a:lnTo>
                <a:lnTo>
                  <a:pt x="360" y="252"/>
                </a:lnTo>
                <a:lnTo>
                  <a:pt x="358" y="252"/>
                </a:lnTo>
                <a:lnTo>
                  <a:pt x="358" y="252"/>
                </a:lnTo>
                <a:lnTo>
                  <a:pt x="358" y="250"/>
                </a:lnTo>
                <a:lnTo>
                  <a:pt x="318" y="200"/>
                </a:lnTo>
                <a:lnTo>
                  <a:pt x="318" y="200"/>
                </a:lnTo>
                <a:lnTo>
                  <a:pt x="314" y="198"/>
                </a:lnTo>
                <a:lnTo>
                  <a:pt x="310" y="196"/>
                </a:lnTo>
                <a:lnTo>
                  <a:pt x="50" y="196"/>
                </a:lnTo>
                <a:lnTo>
                  <a:pt x="50" y="196"/>
                </a:lnTo>
                <a:lnTo>
                  <a:pt x="46" y="198"/>
                </a:lnTo>
                <a:lnTo>
                  <a:pt x="42" y="200"/>
                </a:lnTo>
                <a:lnTo>
                  <a:pt x="2" y="250"/>
                </a:lnTo>
                <a:lnTo>
                  <a:pt x="2" y="250"/>
                </a:lnTo>
                <a:lnTo>
                  <a:pt x="2" y="252"/>
                </a:lnTo>
                <a:lnTo>
                  <a:pt x="2" y="252"/>
                </a:lnTo>
                <a:lnTo>
                  <a:pt x="0" y="252"/>
                </a:lnTo>
                <a:lnTo>
                  <a:pt x="0" y="252"/>
                </a:lnTo>
                <a:lnTo>
                  <a:pt x="0" y="256"/>
                </a:lnTo>
                <a:lnTo>
                  <a:pt x="0" y="256"/>
                </a:lnTo>
                <a:lnTo>
                  <a:pt x="0" y="256"/>
                </a:lnTo>
                <a:lnTo>
                  <a:pt x="0" y="268"/>
                </a:lnTo>
                <a:lnTo>
                  <a:pt x="0" y="268"/>
                </a:lnTo>
                <a:lnTo>
                  <a:pt x="0" y="272"/>
                </a:lnTo>
                <a:lnTo>
                  <a:pt x="4" y="276"/>
                </a:lnTo>
                <a:lnTo>
                  <a:pt x="6" y="278"/>
                </a:lnTo>
                <a:lnTo>
                  <a:pt x="10" y="278"/>
                </a:lnTo>
                <a:lnTo>
                  <a:pt x="350" y="278"/>
                </a:lnTo>
                <a:lnTo>
                  <a:pt x="350" y="278"/>
                </a:lnTo>
                <a:lnTo>
                  <a:pt x="354" y="278"/>
                </a:lnTo>
                <a:lnTo>
                  <a:pt x="356" y="276"/>
                </a:lnTo>
                <a:lnTo>
                  <a:pt x="360" y="272"/>
                </a:lnTo>
                <a:lnTo>
                  <a:pt x="360" y="268"/>
                </a:lnTo>
                <a:lnTo>
                  <a:pt x="360" y="256"/>
                </a:lnTo>
                <a:lnTo>
                  <a:pt x="360" y="256"/>
                </a:lnTo>
                <a:lnTo>
                  <a:pt x="360" y="256"/>
                </a:lnTo>
                <a:lnTo>
                  <a:pt x="360" y="256"/>
                </a:lnTo>
                <a:close/>
                <a:moveTo>
                  <a:pt x="134" y="254"/>
                </a:moveTo>
                <a:lnTo>
                  <a:pt x="146" y="234"/>
                </a:lnTo>
                <a:lnTo>
                  <a:pt x="214" y="234"/>
                </a:lnTo>
                <a:lnTo>
                  <a:pt x="226" y="254"/>
                </a:lnTo>
                <a:lnTo>
                  <a:pt x="134" y="254"/>
                </a:lnTo>
                <a:close/>
                <a:moveTo>
                  <a:pt x="338" y="268"/>
                </a:moveTo>
                <a:lnTo>
                  <a:pt x="338" y="268"/>
                </a:lnTo>
                <a:lnTo>
                  <a:pt x="334" y="270"/>
                </a:lnTo>
                <a:lnTo>
                  <a:pt x="332" y="270"/>
                </a:lnTo>
                <a:lnTo>
                  <a:pt x="332" y="270"/>
                </a:lnTo>
                <a:lnTo>
                  <a:pt x="326" y="268"/>
                </a:lnTo>
                <a:lnTo>
                  <a:pt x="326" y="268"/>
                </a:lnTo>
                <a:lnTo>
                  <a:pt x="324" y="262"/>
                </a:lnTo>
                <a:lnTo>
                  <a:pt x="324" y="262"/>
                </a:lnTo>
                <a:lnTo>
                  <a:pt x="324" y="260"/>
                </a:lnTo>
                <a:lnTo>
                  <a:pt x="326" y="256"/>
                </a:lnTo>
                <a:lnTo>
                  <a:pt x="326" y="256"/>
                </a:lnTo>
                <a:lnTo>
                  <a:pt x="328" y="256"/>
                </a:lnTo>
                <a:lnTo>
                  <a:pt x="332" y="254"/>
                </a:lnTo>
                <a:lnTo>
                  <a:pt x="334" y="256"/>
                </a:lnTo>
                <a:lnTo>
                  <a:pt x="338" y="256"/>
                </a:lnTo>
                <a:lnTo>
                  <a:pt x="338" y="256"/>
                </a:lnTo>
                <a:lnTo>
                  <a:pt x="340" y="260"/>
                </a:lnTo>
                <a:lnTo>
                  <a:pt x="340" y="262"/>
                </a:lnTo>
                <a:lnTo>
                  <a:pt x="340" y="262"/>
                </a:lnTo>
                <a:lnTo>
                  <a:pt x="340" y="266"/>
                </a:lnTo>
                <a:lnTo>
                  <a:pt x="338" y="268"/>
                </a:lnTo>
                <a:lnTo>
                  <a:pt x="338" y="268"/>
                </a:lnTo>
                <a:close/>
                <a:moveTo>
                  <a:pt x="54" y="184"/>
                </a:moveTo>
                <a:lnTo>
                  <a:pt x="306" y="184"/>
                </a:lnTo>
                <a:lnTo>
                  <a:pt x="306" y="184"/>
                </a:lnTo>
                <a:lnTo>
                  <a:pt x="310" y="184"/>
                </a:lnTo>
                <a:lnTo>
                  <a:pt x="314" y="182"/>
                </a:lnTo>
                <a:lnTo>
                  <a:pt x="318" y="178"/>
                </a:lnTo>
                <a:lnTo>
                  <a:pt x="318" y="172"/>
                </a:lnTo>
                <a:lnTo>
                  <a:pt x="318" y="12"/>
                </a:lnTo>
                <a:lnTo>
                  <a:pt x="318" y="12"/>
                </a:lnTo>
                <a:lnTo>
                  <a:pt x="318" y="6"/>
                </a:lnTo>
                <a:lnTo>
                  <a:pt x="314" y="2"/>
                </a:lnTo>
                <a:lnTo>
                  <a:pt x="310" y="0"/>
                </a:lnTo>
                <a:lnTo>
                  <a:pt x="306" y="0"/>
                </a:lnTo>
                <a:lnTo>
                  <a:pt x="54" y="0"/>
                </a:lnTo>
                <a:lnTo>
                  <a:pt x="54" y="0"/>
                </a:lnTo>
                <a:lnTo>
                  <a:pt x="50" y="0"/>
                </a:lnTo>
                <a:lnTo>
                  <a:pt x="46" y="2"/>
                </a:lnTo>
                <a:lnTo>
                  <a:pt x="42" y="6"/>
                </a:lnTo>
                <a:lnTo>
                  <a:pt x="42" y="12"/>
                </a:lnTo>
                <a:lnTo>
                  <a:pt x="42" y="172"/>
                </a:lnTo>
                <a:lnTo>
                  <a:pt x="42" y="172"/>
                </a:lnTo>
                <a:lnTo>
                  <a:pt x="42" y="178"/>
                </a:lnTo>
                <a:lnTo>
                  <a:pt x="46" y="182"/>
                </a:lnTo>
                <a:lnTo>
                  <a:pt x="50" y="184"/>
                </a:lnTo>
                <a:lnTo>
                  <a:pt x="54" y="184"/>
                </a:lnTo>
                <a:lnTo>
                  <a:pt x="54" y="184"/>
                </a:lnTo>
                <a:close/>
                <a:moveTo>
                  <a:pt x="66" y="24"/>
                </a:moveTo>
                <a:lnTo>
                  <a:pt x="294" y="24"/>
                </a:lnTo>
                <a:lnTo>
                  <a:pt x="294" y="160"/>
                </a:lnTo>
                <a:lnTo>
                  <a:pt x="66" y="160"/>
                </a:lnTo>
                <a:lnTo>
                  <a:pt x="66" y="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_tradnl" dirty="0">
              <a:solidFill>
                <a:srgbClr val="000000"/>
              </a:solidFill>
            </a:endParaRPr>
          </a:p>
        </p:txBody>
      </p:sp>
      <p:grpSp>
        <p:nvGrpSpPr>
          <p:cNvPr id="15" name="Group 14">
            <a:extLst>
              <a:ext uri="{FF2B5EF4-FFF2-40B4-BE49-F238E27FC236}">
                <a16:creationId xmlns:a16="http://schemas.microsoft.com/office/drawing/2014/main" id="{F90E6F75-52E7-4C20-80C3-B6002248B6B7}"/>
              </a:ext>
            </a:extLst>
          </p:cNvPr>
          <p:cNvGrpSpPr/>
          <p:nvPr/>
        </p:nvGrpSpPr>
        <p:grpSpPr>
          <a:xfrm>
            <a:off x="1271465" y="2645174"/>
            <a:ext cx="2645723" cy="522388"/>
            <a:chOff x="623392" y="2645174"/>
            <a:chExt cx="2645723" cy="522388"/>
          </a:xfrm>
        </p:grpSpPr>
        <p:sp>
          <p:nvSpPr>
            <p:cNvPr id="52" name="16 Rectángulo redondeado"/>
            <p:cNvSpPr/>
            <p:nvPr/>
          </p:nvSpPr>
          <p:spPr>
            <a:xfrm>
              <a:off x="623392" y="2807562"/>
              <a:ext cx="2439942" cy="360000"/>
            </a:xfrm>
            <a:prstGeom prst="roundRect">
              <a:avLst/>
            </a:prstGeom>
            <a:solidFill>
              <a:schemeClr val="accent5">
                <a:lumMod val="50000"/>
              </a:schemeClr>
            </a:solidFill>
            <a:ln w="9525" cap="flat" cmpd="sng" algn="ctr">
              <a:solidFill>
                <a:srgbClr val="E2E2E2"/>
              </a:solidFill>
              <a:prstDash val="solid"/>
            </a:ln>
            <a:effectLst/>
          </p:spPr>
          <p:txBody>
            <a:bodyPr tIns="90000" bIns="90000" rtlCol="0" anchor="ctr" anchorCtr="0"/>
            <a:lstStyle/>
            <a:p>
              <a:pPr algn="ctr">
                <a:defRPr/>
              </a:pPr>
              <a:r>
                <a:rPr lang="es-ES_tradnl" sz="1200" b="1" kern="0" dirty="0">
                  <a:solidFill>
                    <a:srgbClr val="FFFFFF"/>
                  </a:solidFill>
                  <a:latin typeface="Univers for KPMG" panose="020B0603020202020204" pitchFamily="34" charset="0"/>
                  <a:cs typeface="Arial" pitchFamily="34" charset="0"/>
                </a:rPr>
                <a:t>Características generales</a:t>
              </a:r>
            </a:p>
          </p:txBody>
        </p:sp>
        <p:grpSp>
          <p:nvGrpSpPr>
            <p:cNvPr id="12" name="Group 11">
              <a:extLst>
                <a:ext uri="{FF2B5EF4-FFF2-40B4-BE49-F238E27FC236}">
                  <a16:creationId xmlns:a16="http://schemas.microsoft.com/office/drawing/2014/main" id="{BDA0D93D-53AA-4E52-AEE9-C615AFDE9270}"/>
                </a:ext>
              </a:extLst>
            </p:cNvPr>
            <p:cNvGrpSpPr/>
            <p:nvPr/>
          </p:nvGrpSpPr>
          <p:grpSpPr>
            <a:xfrm>
              <a:off x="2837115" y="2645174"/>
              <a:ext cx="432000" cy="432000"/>
              <a:chOff x="2837115" y="2645174"/>
              <a:chExt cx="432000" cy="432000"/>
            </a:xfrm>
          </p:grpSpPr>
          <p:sp>
            <p:nvSpPr>
              <p:cNvPr id="43" name="Oval 42"/>
              <p:cNvSpPr/>
              <p:nvPr/>
            </p:nvSpPr>
            <p:spPr>
              <a:xfrm>
                <a:off x="2837115" y="2645174"/>
                <a:ext cx="432000" cy="432000"/>
              </a:xfrm>
              <a:prstGeom prst="ellipse">
                <a:avLst/>
              </a:prstGeom>
              <a:solidFill>
                <a:srgbClr val="00A3A1"/>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ES_tradnl" dirty="0">
                  <a:solidFill>
                    <a:prstClr val="white"/>
                  </a:solidFill>
                  <a:latin typeface="Univers for KPMG" panose="020B0603020202020204" pitchFamily="34" charset="0"/>
                </a:endParaRPr>
              </a:p>
            </p:txBody>
          </p:sp>
          <p:sp>
            <p:nvSpPr>
              <p:cNvPr id="34" name="Freeform 4958"/>
              <p:cNvSpPr>
                <a:spLocks noEditPoints="1"/>
              </p:cNvSpPr>
              <p:nvPr/>
            </p:nvSpPr>
            <p:spPr bwMode="auto">
              <a:xfrm>
                <a:off x="2920268" y="2709154"/>
                <a:ext cx="265695" cy="282144"/>
              </a:xfrm>
              <a:custGeom>
                <a:avLst/>
                <a:gdLst>
                  <a:gd name="T0" fmla="*/ 294 w 414"/>
                  <a:gd name="T1" fmla="*/ 176 h 404"/>
                  <a:gd name="T2" fmla="*/ 272 w 414"/>
                  <a:gd name="T3" fmla="*/ 200 h 404"/>
                  <a:gd name="T4" fmla="*/ 272 w 414"/>
                  <a:gd name="T5" fmla="*/ 220 h 404"/>
                  <a:gd name="T6" fmla="*/ 294 w 414"/>
                  <a:gd name="T7" fmla="*/ 244 h 404"/>
                  <a:gd name="T8" fmla="*/ 286 w 414"/>
                  <a:gd name="T9" fmla="*/ 316 h 404"/>
                  <a:gd name="T10" fmla="*/ 244 w 414"/>
                  <a:gd name="T11" fmla="*/ 338 h 404"/>
                  <a:gd name="T12" fmla="*/ 212 w 414"/>
                  <a:gd name="T13" fmla="*/ 316 h 404"/>
                  <a:gd name="T14" fmla="*/ 170 w 414"/>
                  <a:gd name="T15" fmla="*/ 332 h 404"/>
                  <a:gd name="T16" fmla="*/ 112 w 414"/>
                  <a:gd name="T17" fmla="*/ 378 h 404"/>
                  <a:gd name="T18" fmla="*/ 128 w 414"/>
                  <a:gd name="T19" fmla="*/ 390 h 404"/>
                  <a:gd name="T20" fmla="*/ 174 w 414"/>
                  <a:gd name="T21" fmla="*/ 372 h 404"/>
                  <a:gd name="T22" fmla="*/ 212 w 414"/>
                  <a:gd name="T23" fmla="*/ 382 h 404"/>
                  <a:gd name="T24" fmla="*/ 244 w 414"/>
                  <a:gd name="T25" fmla="*/ 358 h 404"/>
                  <a:gd name="T26" fmla="*/ 302 w 414"/>
                  <a:gd name="T27" fmla="*/ 328 h 404"/>
                  <a:gd name="T28" fmla="*/ 314 w 414"/>
                  <a:gd name="T29" fmla="*/ 288 h 404"/>
                  <a:gd name="T30" fmla="*/ 336 w 414"/>
                  <a:gd name="T31" fmla="*/ 228 h 404"/>
                  <a:gd name="T32" fmla="*/ 414 w 414"/>
                  <a:gd name="T33" fmla="*/ 210 h 404"/>
                  <a:gd name="T34" fmla="*/ 330 w 414"/>
                  <a:gd name="T35" fmla="*/ 184 h 404"/>
                  <a:gd name="T36" fmla="*/ 200 w 414"/>
                  <a:gd name="T37" fmla="*/ 364 h 404"/>
                  <a:gd name="T38" fmla="*/ 186 w 414"/>
                  <a:gd name="T39" fmla="*/ 348 h 404"/>
                  <a:gd name="T40" fmla="*/ 200 w 414"/>
                  <a:gd name="T41" fmla="*/ 334 h 404"/>
                  <a:gd name="T42" fmla="*/ 216 w 414"/>
                  <a:gd name="T43" fmla="*/ 348 h 404"/>
                  <a:gd name="T44" fmla="*/ 200 w 414"/>
                  <a:gd name="T45" fmla="*/ 364 h 404"/>
                  <a:gd name="T46" fmla="*/ 334 w 414"/>
                  <a:gd name="T47" fmla="*/ 138 h 404"/>
                  <a:gd name="T48" fmla="*/ 16 w 414"/>
                  <a:gd name="T49" fmla="*/ 292 h 404"/>
                  <a:gd name="T50" fmla="*/ 46 w 414"/>
                  <a:gd name="T51" fmla="*/ 240 h 404"/>
                  <a:gd name="T52" fmla="*/ 80 w 414"/>
                  <a:gd name="T53" fmla="*/ 240 h 404"/>
                  <a:gd name="T54" fmla="*/ 120 w 414"/>
                  <a:gd name="T55" fmla="*/ 238 h 404"/>
                  <a:gd name="T56" fmla="*/ 168 w 414"/>
                  <a:gd name="T57" fmla="*/ 220 h 404"/>
                  <a:gd name="T58" fmla="*/ 136 w 414"/>
                  <a:gd name="T59" fmla="*/ 200 h 404"/>
                  <a:gd name="T60" fmla="*/ 120 w 414"/>
                  <a:gd name="T61" fmla="*/ 182 h 404"/>
                  <a:gd name="T62" fmla="*/ 86 w 414"/>
                  <a:gd name="T63" fmla="*/ 176 h 404"/>
                  <a:gd name="T64" fmla="*/ 62 w 414"/>
                  <a:gd name="T65" fmla="*/ 206 h 404"/>
                  <a:gd name="T66" fmla="*/ 16 w 414"/>
                  <a:gd name="T67" fmla="*/ 242 h 404"/>
                  <a:gd name="T68" fmla="*/ 6 w 414"/>
                  <a:gd name="T69" fmla="*/ 292 h 404"/>
                  <a:gd name="T70" fmla="*/ 104 w 414"/>
                  <a:gd name="T71" fmla="*/ 196 h 404"/>
                  <a:gd name="T72" fmla="*/ 112 w 414"/>
                  <a:gd name="T73" fmla="*/ 216 h 404"/>
                  <a:gd name="T74" fmla="*/ 92 w 414"/>
                  <a:gd name="T75" fmla="*/ 224 h 404"/>
                  <a:gd name="T76" fmla="*/ 84 w 414"/>
                  <a:gd name="T77" fmla="*/ 204 h 404"/>
                  <a:gd name="T78" fmla="*/ 108 w 414"/>
                  <a:gd name="T79" fmla="*/ 306 h 404"/>
                  <a:gd name="T80" fmla="*/ 124 w 414"/>
                  <a:gd name="T81" fmla="*/ 284 h 404"/>
                  <a:gd name="T82" fmla="*/ 184 w 414"/>
                  <a:gd name="T83" fmla="*/ 234 h 404"/>
                  <a:gd name="T84" fmla="*/ 212 w 414"/>
                  <a:gd name="T85" fmla="*/ 202 h 404"/>
                  <a:gd name="T86" fmla="*/ 180 w 414"/>
                  <a:gd name="T87" fmla="*/ 276 h 404"/>
                  <a:gd name="T88" fmla="*/ 108 w 414"/>
                  <a:gd name="T89" fmla="*/ 306 h 404"/>
                  <a:gd name="T90" fmla="*/ 212 w 414"/>
                  <a:gd name="T91" fmla="*/ 68 h 404"/>
                  <a:gd name="T92" fmla="*/ 236 w 414"/>
                  <a:gd name="T93" fmla="*/ 34 h 404"/>
                  <a:gd name="T94" fmla="*/ 222 w 414"/>
                  <a:gd name="T95" fmla="*/ 6 h 404"/>
                  <a:gd name="T96" fmla="*/ 194 w 414"/>
                  <a:gd name="T97" fmla="*/ 0 h 404"/>
                  <a:gd name="T98" fmla="*/ 168 w 414"/>
                  <a:gd name="T99" fmla="*/ 22 h 404"/>
                  <a:gd name="T100" fmla="*/ 174 w 414"/>
                  <a:gd name="T101" fmla="*/ 56 h 404"/>
                  <a:gd name="T102" fmla="*/ 202 w 414"/>
                  <a:gd name="T103" fmla="*/ 20 h 404"/>
                  <a:gd name="T104" fmla="*/ 216 w 414"/>
                  <a:gd name="T105" fmla="*/ 34 h 404"/>
                  <a:gd name="T106" fmla="*/ 202 w 414"/>
                  <a:gd name="T107" fmla="*/ 50 h 404"/>
                  <a:gd name="T108" fmla="*/ 186 w 414"/>
                  <a:gd name="T109" fmla="*/ 34 h 404"/>
                  <a:gd name="T110" fmla="*/ 202 w 414"/>
                  <a:gd name="T111" fmla="*/ 20 h 404"/>
                  <a:gd name="T112" fmla="*/ 2 w 414"/>
                  <a:gd name="T113" fmla="*/ 138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4" h="404">
                    <a:moveTo>
                      <a:pt x="314" y="176"/>
                    </a:moveTo>
                    <a:lnTo>
                      <a:pt x="314" y="30"/>
                    </a:lnTo>
                    <a:lnTo>
                      <a:pt x="314" y="30"/>
                    </a:lnTo>
                    <a:lnTo>
                      <a:pt x="294" y="20"/>
                    </a:lnTo>
                    <a:lnTo>
                      <a:pt x="294" y="176"/>
                    </a:lnTo>
                    <a:lnTo>
                      <a:pt x="294" y="176"/>
                    </a:lnTo>
                    <a:lnTo>
                      <a:pt x="286" y="180"/>
                    </a:lnTo>
                    <a:lnTo>
                      <a:pt x="280" y="184"/>
                    </a:lnTo>
                    <a:lnTo>
                      <a:pt x="274" y="192"/>
                    </a:lnTo>
                    <a:lnTo>
                      <a:pt x="272" y="200"/>
                    </a:lnTo>
                    <a:lnTo>
                      <a:pt x="232" y="200"/>
                    </a:lnTo>
                    <a:lnTo>
                      <a:pt x="232" y="202"/>
                    </a:lnTo>
                    <a:lnTo>
                      <a:pt x="232" y="202"/>
                    </a:lnTo>
                    <a:lnTo>
                      <a:pt x="230" y="220"/>
                    </a:lnTo>
                    <a:lnTo>
                      <a:pt x="272" y="220"/>
                    </a:lnTo>
                    <a:lnTo>
                      <a:pt x="272" y="220"/>
                    </a:lnTo>
                    <a:lnTo>
                      <a:pt x="274" y="228"/>
                    </a:lnTo>
                    <a:lnTo>
                      <a:pt x="280" y="234"/>
                    </a:lnTo>
                    <a:lnTo>
                      <a:pt x="286" y="240"/>
                    </a:lnTo>
                    <a:lnTo>
                      <a:pt x="294" y="244"/>
                    </a:lnTo>
                    <a:lnTo>
                      <a:pt x="294" y="288"/>
                    </a:lnTo>
                    <a:lnTo>
                      <a:pt x="294" y="288"/>
                    </a:lnTo>
                    <a:lnTo>
                      <a:pt x="294" y="298"/>
                    </a:lnTo>
                    <a:lnTo>
                      <a:pt x="290" y="308"/>
                    </a:lnTo>
                    <a:lnTo>
                      <a:pt x="286" y="316"/>
                    </a:lnTo>
                    <a:lnTo>
                      <a:pt x="280" y="324"/>
                    </a:lnTo>
                    <a:lnTo>
                      <a:pt x="272" y="330"/>
                    </a:lnTo>
                    <a:lnTo>
                      <a:pt x="264" y="334"/>
                    </a:lnTo>
                    <a:lnTo>
                      <a:pt x="254" y="338"/>
                    </a:lnTo>
                    <a:lnTo>
                      <a:pt x="244" y="338"/>
                    </a:lnTo>
                    <a:lnTo>
                      <a:pt x="234" y="338"/>
                    </a:lnTo>
                    <a:lnTo>
                      <a:pt x="234" y="338"/>
                    </a:lnTo>
                    <a:lnTo>
                      <a:pt x="230" y="328"/>
                    </a:lnTo>
                    <a:lnTo>
                      <a:pt x="222" y="320"/>
                    </a:lnTo>
                    <a:lnTo>
                      <a:pt x="212" y="316"/>
                    </a:lnTo>
                    <a:lnTo>
                      <a:pt x="200" y="314"/>
                    </a:lnTo>
                    <a:lnTo>
                      <a:pt x="200" y="314"/>
                    </a:lnTo>
                    <a:lnTo>
                      <a:pt x="188" y="316"/>
                    </a:lnTo>
                    <a:lnTo>
                      <a:pt x="178" y="322"/>
                    </a:lnTo>
                    <a:lnTo>
                      <a:pt x="170" y="332"/>
                    </a:lnTo>
                    <a:lnTo>
                      <a:pt x="166" y="342"/>
                    </a:lnTo>
                    <a:lnTo>
                      <a:pt x="166" y="342"/>
                    </a:lnTo>
                    <a:lnTo>
                      <a:pt x="146" y="350"/>
                    </a:lnTo>
                    <a:lnTo>
                      <a:pt x="128" y="362"/>
                    </a:lnTo>
                    <a:lnTo>
                      <a:pt x="112" y="378"/>
                    </a:lnTo>
                    <a:lnTo>
                      <a:pt x="100" y="396"/>
                    </a:lnTo>
                    <a:lnTo>
                      <a:pt x="100" y="396"/>
                    </a:lnTo>
                    <a:lnTo>
                      <a:pt x="118" y="404"/>
                    </a:lnTo>
                    <a:lnTo>
                      <a:pt x="118" y="404"/>
                    </a:lnTo>
                    <a:lnTo>
                      <a:pt x="128" y="390"/>
                    </a:lnTo>
                    <a:lnTo>
                      <a:pt x="140" y="378"/>
                    </a:lnTo>
                    <a:lnTo>
                      <a:pt x="152" y="370"/>
                    </a:lnTo>
                    <a:lnTo>
                      <a:pt x="168" y="362"/>
                    </a:lnTo>
                    <a:lnTo>
                      <a:pt x="168" y="362"/>
                    </a:lnTo>
                    <a:lnTo>
                      <a:pt x="174" y="372"/>
                    </a:lnTo>
                    <a:lnTo>
                      <a:pt x="182" y="378"/>
                    </a:lnTo>
                    <a:lnTo>
                      <a:pt x="190" y="382"/>
                    </a:lnTo>
                    <a:lnTo>
                      <a:pt x="200" y="384"/>
                    </a:lnTo>
                    <a:lnTo>
                      <a:pt x="200" y="384"/>
                    </a:lnTo>
                    <a:lnTo>
                      <a:pt x="212" y="382"/>
                    </a:lnTo>
                    <a:lnTo>
                      <a:pt x="222" y="378"/>
                    </a:lnTo>
                    <a:lnTo>
                      <a:pt x="230" y="370"/>
                    </a:lnTo>
                    <a:lnTo>
                      <a:pt x="234" y="358"/>
                    </a:lnTo>
                    <a:lnTo>
                      <a:pt x="244" y="358"/>
                    </a:lnTo>
                    <a:lnTo>
                      <a:pt x="244" y="358"/>
                    </a:lnTo>
                    <a:lnTo>
                      <a:pt x="258" y="358"/>
                    </a:lnTo>
                    <a:lnTo>
                      <a:pt x="272" y="354"/>
                    </a:lnTo>
                    <a:lnTo>
                      <a:pt x="284" y="346"/>
                    </a:lnTo>
                    <a:lnTo>
                      <a:pt x="294" y="338"/>
                    </a:lnTo>
                    <a:lnTo>
                      <a:pt x="302" y="328"/>
                    </a:lnTo>
                    <a:lnTo>
                      <a:pt x="310" y="316"/>
                    </a:lnTo>
                    <a:lnTo>
                      <a:pt x="314" y="302"/>
                    </a:lnTo>
                    <a:lnTo>
                      <a:pt x="314" y="288"/>
                    </a:lnTo>
                    <a:lnTo>
                      <a:pt x="314" y="288"/>
                    </a:lnTo>
                    <a:lnTo>
                      <a:pt x="314" y="288"/>
                    </a:lnTo>
                    <a:lnTo>
                      <a:pt x="314" y="244"/>
                    </a:lnTo>
                    <a:lnTo>
                      <a:pt x="314" y="244"/>
                    </a:lnTo>
                    <a:lnTo>
                      <a:pt x="324" y="240"/>
                    </a:lnTo>
                    <a:lnTo>
                      <a:pt x="330" y="234"/>
                    </a:lnTo>
                    <a:lnTo>
                      <a:pt x="336" y="228"/>
                    </a:lnTo>
                    <a:lnTo>
                      <a:pt x="338" y="220"/>
                    </a:lnTo>
                    <a:lnTo>
                      <a:pt x="414" y="220"/>
                    </a:lnTo>
                    <a:lnTo>
                      <a:pt x="414" y="220"/>
                    </a:lnTo>
                    <a:lnTo>
                      <a:pt x="414" y="210"/>
                    </a:lnTo>
                    <a:lnTo>
                      <a:pt x="414" y="210"/>
                    </a:lnTo>
                    <a:lnTo>
                      <a:pt x="414" y="200"/>
                    </a:lnTo>
                    <a:lnTo>
                      <a:pt x="338" y="200"/>
                    </a:lnTo>
                    <a:lnTo>
                      <a:pt x="338" y="200"/>
                    </a:lnTo>
                    <a:lnTo>
                      <a:pt x="336" y="192"/>
                    </a:lnTo>
                    <a:lnTo>
                      <a:pt x="330" y="184"/>
                    </a:lnTo>
                    <a:lnTo>
                      <a:pt x="324" y="180"/>
                    </a:lnTo>
                    <a:lnTo>
                      <a:pt x="314" y="176"/>
                    </a:lnTo>
                    <a:lnTo>
                      <a:pt x="314" y="176"/>
                    </a:lnTo>
                    <a:close/>
                    <a:moveTo>
                      <a:pt x="200" y="364"/>
                    </a:moveTo>
                    <a:lnTo>
                      <a:pt x="200" y="364"/>
                    </a:lnTo>
                    <a:lnTo>
                      <a:pt x="194" y="364"/>
                    </a:lnTo>
                    <a:lnTo>
                      <a:pt x="190" y="360"/>
                    </a:lnTo>
                    <a:lnTo>
                      <a:pt x="186" y="354"/>
                    </a:lnTo>
                    <a:lnTo>
                      <a:pt x="186" y="348"/>
                    </a:lnTo>
                    <a:lnTo>
                      <a:pt x="186" y="348"/>
                    </a:lnTo>
                    <a:lnTo>
                      <a:pt x="186" y="342"/>
                    </a:lnTo>
                    <a:lnTo>
                      <a:pt x="190" y="338"/>
                    </a:lnTo>
                    <a:lnTo>
                      <a:pt x="194" y="334"/>
                    </a:lnTo>
                    <a:lnTo>
                      <a:pt x="200" y="334"/>
                    </a:lnTo>
                    <a:lnTo>
                      <a:pt x="200" y="334"/>
                    </a:lnTo>
                    <a:lnTo>
                      <a:pt x="206" y="334"/>
                    </a:lnTo>
                    <a:lnTo>
                      <a:pt x="212" y="338"/>
                    </a:lnTo>
                    <a:lnTo>
                      <a:pt x="216" y="342"/>
                    </a:lnTo>
                    <a:lnTo>
                      <a:pt x="216" y="348"/>
                    </a:lnTo>
                    <a:lnTo>
                      <a:pt x="216" y="348"/>
                    </a:lnTo>
                    <a:lnTo>
                      <a:pt x="216" y="354"/>
                    </a:lnTo>
                    <a:lnTo>
                      <a:pt x="212" y="360"/>
                    </a:lnTo>
                    <a:lnTo>
                      <a:pt x="206" y="364"/>
                    </a:lnTo>
                    <a:lnTo>
                      <a:pt x="200" y="364"/>
                    </a:lnTo>
                    <a:lnTo>
                      <a:pt x="200" y="364"/>
                    </a:lnTo>
                    <a:close/>
                    <a:moveTo>
                      <a:pt x="334" y="118"/>
                    </a:moveTo>
                    <a:lnTo>
                      <a:pt x="394" y="118"/>
                    </a:lnTo>
                    <a:lnTo>
                      <a:pt x="394" y="118"/>
                    </a:lnTo>
                    <a:lnTo>
                      <a:pt x="402" y="138"/>
                    </a:lnTo>
                    <a:lnTo>
                      <a:pt x="334" y="138"/>
                    </a:lnTo>
                    <a:lnTo>
                      <a:pt x="334" y="118"/>
                    </a:lnTo>
                    <a:close/>
                    <a:moveTo>
                      <a:pt x="16" y="310"/>
                    </a:moveTo>
                    <a:lnTo>
                      <a:pt x="16" y="304"/>
                    </a:lnTo>
                    <a:lnTo>
                      <a:pt x="16" y="304"/>
                    </a:lnTo>
                    <a:lnTo>
                      <a:pt x="16" y="292"/>
                    </a:lnTo>
                    <a:lnTo>
                      <a:pt x="20" y="278"/>
                    </a:lnTo>
                    <a:lnTo>
                      <a:pt x="24" y="268"/>
                    </a:lnTo>
                    <a:lnTo>
                      <a:pt x="30" y="256"/>
                    </a:lnTo>
                    <a:lnTo>
                      <a:pt x="38" y="248"/>
                    </a:lnTo>
                    <a:lnTo>
                      <a:pt x="46" y="240"/>
                    </a:lnTo>
                    <a:lnTo>
                      <a:pt x="56" y="232"/>
                    </a:lnTo>
                    <a:lnTo>
                      <a:pt x="66" y="226"/>
                    </a:lnTo>
                    <a:lnTo>
                      <a:pt x="66" y="226"/>
                    </a:lnTo>
                    <a:lnTo>
                      <a:pt x="72" y="234"/>
                    </a:lnTo>
                    <a:lnTo>
                      <a:pt x="80" y="240"/>
                    </a:lnTo>
                    <a:lnTo>
                      <a:pt x="88" y="244"/>
                    </a:lnTo>
                    <a:lnTo>
                      <a:pt x="98" y="246"/>
                    </a:lnTo>
                    <a:lnTo>
                      <a:pt x="98" y="246"/>
                    </a:lnTo>
                    <a:lnTo>
                      <a:pt x="110" y="244"/>
                    </a:lnTo>
                    <a:lnTo>
                      <a:pt x="120" y="238"/>
                    </a:lnTo>
                    <a:lnTo>
                      <a:pt x="128" y="230"/>
                    </a:lnTo>
                    <a:lnTo>
                      <a:pt x="132" y="220"/>
                    </a:lnTo>
                    <a:lnTo>
                      <a:pt x="132" y="220"/>
                    </a:lnTo>
                    <a:lnTo>
                      <a:pt x="136" y="220"/>
                    </a:lnTo>
                    <a:lnTo>
                      <a:pt x="168" y="220"/>
                    </a:lnTo>
                    <a:lnTo>
                      <a:pt x="168" y="220"/>
                    </a:lnTo>
                    <a:lnTo>
                      <a:pt x="170" y="212"/>
                    </a:lnTo>
                    <a:lnTo>
                      <a:pt x="172" y="202"/>
                    </a:lnTo>
                    <a:lnTo>
                      <a:pt x="172" y="200"/>
                    </a:lnTo>
                    <a:lnTo>
                      <a:pt x="136" y="200"/>
                    </a:lnTo>
                    <a:lnTo>
                      <a:pt x="136" y="200"/>
                    </a:lnTo>
                    <a:lnTo>
                      <a:pt x="132" y="200"/>
                    </a:lnTo>
                    <a:lnTo>
                      <a:pt x="132" y="200"/>
                    </a:lnTo>
                    <a:lnTo>
                      <a:pt x="128" y="190"/>
                    </a:lnTo>
                    <a:lnTo>
                      <a:pt x="120" y="182"/>
                    </a:lnTo>
                    <a:lnTo>
                      <a:pt x="110" y="176"/>
                    </a:lnTo>
                    <a:lnTo>
                      <a:pt x="98" y="174"/>
                    </a:lnTo>
                    <a:lnTo>
                      <a:pt x="98" y="174"/>
                    </a:lnTo>
                    <a:lnTo>
                      <a:pt x="92" y="176"/>
                    </a:lnTo>
                    <a:lnTo>
                      <a:pt x="86" y="176"/>
                    </a:lnTo>
                    <a:lnTo>
                      <a:pt x="74" y="184"/>
                    </a:lnTo>
                    <a:lnTo>
                      <a:pt x="66" y="194"/>
                    </a:lnTo>
                    <a:lnTo>
                      <a:pt x="64" y="200"/>
                    </a:lnTo>
                    <a:lnTo>
                      <a:pt x="62" y="206"/>
                    </a:lnTo>
                    <a:lnTo>
                      <a:pt x="62" y="206"/>
                    </a:lnTo>
                    <a:lnTo>
                      <a:pt x="52" y="212"/>
                    </a:lnTo>
                    <a:lnTo>
                      <a:pt x="42" y="218"/>
                    </a:lnTo>
                    <a:lnTo>
                      <a:pt x="32" y="224"/>
                    </a:lnTo>
                    <a:lnTo>
                      <a:pt x="24" y="232"/>
                    </a:lnTo>
                    <a:lnTo>
                      <a:pt x="16" y="242"/>
                    </a:lnTo>
                    <a:lnTo>
                      <a:pt x="10" y="252"/>
                    </a:lnTo>
                    <a:lnTo>
                      <a:pt x="4" y="262"/>
                    </a:lnTo>
                    <a:lnTo>
                      <a:pt x="0" y="274"/>
                    </a:lnTo>
                    <a:lnTo>
                      <a:pt x="0" y="274"/>
                    </a:lnTo>
                    <a:lnTo>
                      <a:pt x="6" y="292"/>
                    </a:lnTo>
                    <a:lnTo>
                      <a:pt x="16" y="310"/>
                    </a:lnTo>
                    <a:lnTo>
                      <a:pt x="16" y="310"/>
                    </a:lnTo>
                    <a:close/>
                    <a:moveTo>
                      <a:pt x="98" y="194"/>
                    </a:moveTo>
                    <a:lnTo>
                      <a:pt x="98" y="194"/>
                    </a:lnTo>
                    <a:lnTo>
                      <a:pt x="104" y="196"/>
                    </a:lnTo>
                    <a:lnTo>
                      <a:pt x="110" y="198"/>
                    </a:lnTo>
                    <a:lnTo>
                      <a:pt x="112" y="204"/>
                    </a:lnTo>
                    <a:lnTo>
                      <a:pt x="114" y="210"/>
                    </a:lnTo>
                    <a:lnTo>
                      <a:pt x="114" y="210"/>
                    </a:lnTo>
                    <a:lnTo>
                      <a:pt x="112" y="216"/>
                    </a:lnTo>
                    <a:lnTo>
                      <a:pt x="110" y="220"/>
                    </a:lnTo>
                    <a:lnTo>
                      <a:pt x="104" y="224"/>
                    </a:lnTo>
                    <a:lnTo>
                      <a:pt x="98" y="226"/>
                    </a:lnTo>
                    <a:lnTo>
                      <a:pt x="98" y="226"/>
                    </a:lnTo>
                    <a:lnTo>
                      <a:pt x="92" y="224"/>
                    </a:lnTo>
                    <a:lnTo>
                      <a:pt x="88" y="220"/>
                    </a:lnTo>
                    <a:lnTo>
                      <a:pt x="84" y="216"/>
                    </a:lnTo>
                    <a:lnTo>
                      <a:pt x="82" y="210"/>
                    </a:lnTo>
                    <a:lnTo>
                      <a:pt x="82" y="210"/>
                    </a:lnTo>
                    <a:lnTo>
                      <a:pt x="84" y="204"/>
                    </a:lnTo>
                    <a:lnTo>
                      <a:pt x="88" y="198"/>
                    </a:lnTo>
                    <a:lnTo>
                      <a:pt x="92" y="196"/>
                    </a:lnTo>
                    <a:lnTo>
                      <a:pt x="98" y="194"/>
                    </a:lnTo>
                    <a:lnTo>
                      <a:pt x="98" y="194"/>
                    </a:lnTo>
                    <a:close/>
                    <a:moveTo>
                      <a:pt x="108" y="306"/>
                    </a:moveTo>
                    <a:lnTo>
                      <a:pt x="36" y="306"/>
                    </a:lnTo>
                    <a:lnTo>
                      <a:pt x="36" y="286"/>
                    </a:lnTo>
                    <a:lnTo>
                      <a:pt x="108" y="286"/>
                    </a:lnTo>
                    <a:lnTo>
                      <a:pt x="108" y="286"/>
                    </a:lnTo>
                    <a:lnTo>
                      <a:pt x="124" y="284"/>
                    </a:lnTo>
                    <a:lnTo>
                      <a:pt x="140" y="280"/>
                    </a:lnTo>
                    <a:lnTo>
                      <a:pt x="154" y="272"/>
                    </a:lnTo>
                    <a:lnTo>
                      <a:pt x="166" y="262"/>
                    </a:lnTo>
                    <a:lnTo>
                      <a:pt x="178" y="250"/>
                    </a:lnTo>
                    <a:lnTo>
                      <a:pt x="184" y="234"/>
                    </a:lnTo>
                    <a:lnTo>
                      <a:pt x="190" y="220"/>
                    </a:lnTo>
                    <a:lnTo>
                      <a:pt x="192" y="202"/>
                    </a:lnTo>
                    <a:lnTo>
                      <a:pt x="192" y="158"/>
                    </a:lnTo>
                    <a:lnTo>
                      <a:pt x="212" y="158"/>
                    </a:lnTo>
                    <a:lnTo>
                      <a:pt x="212" y="202"/>
                    </a:lnTo>
                    <a:lnTo>
                      <a:pt x="212" y="202"/>
                    </a:lnTo>
                    <a:lnTo>
                      <a:pt x="210" y="224"/>
                    </a:lnTo>
                    <a:lnTo>
                      <a:pt x="204" y="242"/>
                    </a:lnTo>
                    <a:lnTo>
                      <a:pt x="194" y="260"/>
                    </a:lnTo>
                    <a:lnTo>
                      <a:pt x="180" y="276"/>
                    </a:lnTo>
                    <a:lnTo>
                      <a:pt x="166" y="288"/>
                    </a:lnTo>
                    <a:lnTo>
                      <a:pt x="148" y="298"/>
                    </a:lnTo>
                    <a:lnTo>
                      <a:pt x="128" y="304"/>
                    </a:lnTo>
                    <a:lnTo>
                      <a:pt x="108" y="306"/>
                    </a:lnTo>
                    <a:lnTo>
                      <a:pt x="108" y="306"/>
                    </a:lnTo>
                    <a:close/>
                    <a:moveTo>
                      <a:pt x="192" y="68"/>
                    </a:moveTo>
                    <a:lnTo>
                      <a:pt x="192" y="98"/>
                    </a:lnTo>
                    <a:lnTo>
                      <a:pt x="212" y="98"/>
                    </a:lnTo>
                    <a:lnTo>
                      <a:pt x="212" y="68"/>
                    </a:lnTo>
                    <a:lnTo>
                      <a:pt x="212" y="68"/>
                    </a:lnTo>
                    <a:lnTo>
                      <a:pt x="222" y="64"/>
                    </a:lnTo>
                    <a:lnTo>
                      <a:pt x="230" y="56"/>
                    </a:lnTo>
                    <a:lnTo>
                      <a:pt x="236" y="46"/>
                    </a:lnTo>
                    <a:lnTo>
                      <a:pt x="236" y="34"/>
                    </a:lnTo>
                    <a:lnTo>
                      <a:pt x="236" y="34"/>
                    </a:lnTo>
                    <a:lnTo>
                      <a:pt x="236" y="28"/>
                    </a:lnTo>
                    <a:lnTo>
                      <a:pt x="234" y="22"/>
                    </a:lnTo>
                    <a:lnTo>
                      <a:pt x="230" y="16"/>
                    </a:lnTo>
                    <a:lnTo>
                      <a:pt x="226" y="10"/>
                    </a:lnTo>
                    <a:lnTo>
                      <a:pt x="222" y="6"/>
                    </a:lnTo>
                    <a:lnTo>
                      <a:pt x="216" y="2"/>
                    </a:lnTo>
                    <a:lnTo>
                      <a:pt x="208" y="0"/>
                    </a:lnTo>
                    <a:lnTo>
                      <a:pt x="202" y="0"/>
                    </a:lnTo>
                    <a:lnTo>
                      <a:pt x="202" y="0"/>
                    </a:lnTo>
                    <a:lnTo>
                      <a:pt x="194" y="0"/>
                    </a:lnTo>
                    <a:lnTo>
                      <a:pt x="188" y="2"/>
                    </a:lnTo>
                    <a:lnTo>
                      <a:pt x="182" y="6"/>
                    </a:lnTo>
                    <a:lnTo>
                      <a:pt x="176" y="10"/>
                    </a:lnTo>
                    <a:lnTo>
                      <a:pt x="172" y="16"/>
                    </a:lnTo>
                    <a:lnTo>
                      <a:pt x="168" y="22"/>
                    </a:lnTo>
                    <a:lnTo>
                      <a:pt x="166" y="28"/>
                    </a:lnTo>
                    <a:lnTo>
                      <a:pt x="166" y="34"/>
                    </a:lnTo>
                    <a:lnTo>
                      <a:pt x="166" y="34"/>
                    </a:lnTo>
                    <a:lnTo>
                      <a:pt x="168" y="46"/>
                    </a:lnTo>
                    <a:lnTo>
                      <a:pt x="174" y="56"/>
                    </a:lnTo>
                    <a:lnTo>
                      <a:pt x="182" y="64"/>
                    </a:lnTo>
                    <a:lnTo>
                      <a:pt x="192" y="68"/>
                    </a:lnTo>
                    <a:lnTo>
                      <a:pt x="192" y="68"/>
                    </a:lnTo>
                    <a:close/>
                    <a:moveTo>
                      <a:pt x="202" y="20"/>
                    </a:moveTo>
                    <a:lnTo>
                      <a:pt x="202" y="20"/>
                    </a:lnTo>
                    <a:lnTo>
                      <a:pt x="208" y="20"/>
                    </a:lnTo>
                    <a:lnTo>
                      <a:pt x="212" y="24"/>
                    </a:lnTo>
                    <a:lnTo>
                      <a:pt x="216" y="28"/>
                    </a:lnTo>
                    <a:lnTo>
                      <a:pt x="216" y="34"/>
                    </a:lnTo>
                    <a:lnTo>
                      <a:pt x="216" y="34"/>
                    </a:lnTo>
                    <a:lnTo>
                      <a:pt x="216" y="40"/>
                    </a:lnTo>
                    <a:lnTo>
                      <a:pt x="212" y="46"/>
                    </a:lnTo>
                    <a:lnTo>
                      <a:pt x="208" y="50"/>
                    </a:lnTo>
                    <a:lnTo>
                      <a:pt x="202" y="50"/>
                    </a:lnTo>
                    <a:lnTo>
                      <a:pt x="202" y="50"/>
                    </a:lnTo>
                    <a:lnTo>
                      <a:pt x="196" y="50"/>
                    </a:lnTo>
                    <a:lnTo>
                      <a:pt x="190" y="46"/>
                    </a:lnTo>
                    <a:lnTo>
                      <a:pt x="188" y="40"/>
                    </a:lnTo>
                    <a:lnTo>
                      <a:pt x="186" y="34"/>
                    </a:lnTo>
                    <a:lnTo>
                      <a:pt x="186" y="34"/>
                    </a:lnTo>
                    <a:lnTo>
                      <a:pt x="188" y="28"/>
                    </a:lnTo>
                    <a:lnTo>
                      <a:pt x="190" y="24"/>
                    </a:lnTo>
                    <a:lnTo>
                      <a:pt x="196" y="20"/>
                    </a:lnTo>
                    <a:lnTo>
                      <a:pt x="202" y="20"/>
                    </a:lnTo>
                    <a:lnTo>
                      <a:pt x="202" y="20"/>
                    </a:lnTo>
                    <a:close/>
                    <a:moveTo>
                      <a:pt x="10" y="118"/>
                    </a:moveTo>
                    <a:lnTo>
                      <a:pt x="274" y="118"/>
                    </a:lnTo>
                    <a:lnTo>
                      <a:pt x="274" y="138"/>
                    </a:lnTo>
                    <a:lnTo>
                      <a:pt x="2" y="138"/>
                    </a:lnTo>
                    <a:lnTo>
                      <a:pt x="2" y="138"/>
                    </a:lnTo>
                    <a:lnTo>
                      <a:pt x="10" y="118"/>
                    </a:lnTo>
                    <a:lnTo>
                      <a:pt x="10" y="1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_tradnl" dirty="0">
                  <a:solidFill>
                    <a:srgbClr val="000000"/>
                  </a:solidFill>
                  <a:latin typeface="Univers for KPMG" panose="020B0603020202020204" pitchFamily="34" charset="0"/>
                </a:endParaRPr>
              </a:p>
            </p:txBody>
          </p:sp>
        </p:grpSp>
      </p:grpSp>
      <p:sp>
        <p:nvSpPr>
          <p:cNvPr id="54" name="KMATable0ValueChain2">
            <a:extLst>
              <a:ext uri="{FF2B5EF4-FFF2-40B4-BE49-F238E27FC236}">
                <a16:creationId xmlns:a16="http://schemas.microsoft.com/office/drawing/2014/main" id="{5B8B71EC-D585-4486-B258-4F327CD772DD}"/>
              </a:ext>
            </a:extLst>
          </p:cNvPr>
          <p:cNvSpPr>
            <a:spLocks noChangeArrowheads="1"/>
          </p:cNvSpPr>
          <p:nvPr/>
        </p:nvSpPr>
        <p:spPr bwMode="auto">
          <a:xfrm>
            <a:off x="7140568" y="178744"/>
            <a:ext cx="4104000" cy="163048"/>
          </a:xfrm>
          <a:prstGeom prst="chevron">
            <a:avLst>
              <a:gd name="adj" fmla="val 21138"/>
            </a:avLst>
          </a:prstGeom>
          <a:solidFill>
            <a:schemeClr val="tx2"/>
          </a:solidFill>
          <a:ln>
            <a:noFill/>
          </a:ln>
        </p:spPr>
        <p:txBody>
          <a:bodyPr lIns="0" rIns="0" anchor="ctr" anchorCtr="0"/>
          <a:lstStyle/>
          <a:p>
            <a:pPr algn="ctr" fontAlgn="base">
              <a:spcBef>
                <a:spcPct val="50000"/>
              </a:spcBef>
              <a:spcAft>
                <a:spcPct val="0"/>
              </a:spcAft>
            </a:pPr>
            <a:r>
              <a:rPr lang="es-ES_tradnl" sz="1050" b="1" dirty="0">
                <a:solidFill>
                  <a:srgbClr val="FFFFFF"/>
                </a:solidFill>
                <a:latin typeface="Univers for KPMG Cond" panose="020B0606020202020204" pitchFamily="34" charset="0"/>
                <a:cs typeface="Arial" panose="020B0604020202020204" pitchFamily="34" charset="0"/>
              </a:rPr>
              <a:t>Procesos de Finanzas</a:t>
            </a:r>
          </a:p>
        </p:txBody>
      </p:sp>
      <p:graphicFrame>
        <p:nvGraphicFramePr>
          <p:cNvPr id="55" name="Table 54">
            <a:extLst>
              <a:ext uri="{FF2B5EF4-FFF2-40B4-BE49-F238E27FC236}">
                <a16:creationId xmlns:a16="http://schemas.microsoft.com/office/drawing/2014/main" id="{F06CA894-1AE9-4CE6-8FD6-992EDE574E86}"/>
              </a:ext>
            </a:extLst>
          </p:cNvPr>
          <p:cNvGraphicFramePr>
            <a:graphicFrameLocks noGrp="1"/>
          </p:cNvGraphicFramePr>
          <p:nvPr/>
        </p:nvGraphicFramePr>
        <p:xfrm>
          <a:off x="1631504" y="3501008"/>
          <a:ext cx="8928992" cy="1485120"/>
        </p:xfrm>
        <a:graphic>
          <a:graphicData uri="http://schemas.openxmlformats.org/drawingml/2006/table">
            <a:tbl>
              <a:tblPr firstRow="1" bandRow="1">
                <a:tableStyleId>{5C22544A-7EE6-4342-B048-85BDC9FD1C3A}</a:tableStyleId>
              </a:tblPr>
              <a:tblGrid>
                <a:gridCol w="2232248">
                  <a:extLst>
                    <a:ext uri="{9D8B030D-6E8A-4147-A177-3AD203B41FA5}">
                      <a16:colId xmlns:a16="http://schemas.microsoft.com/office/drawing/2014/main" val="20000"/>
                    </a:ext>
                  </a:extLst>
                </a:gridCol>
                <a:gridCol w="4996112">
                  <a:extLst>
                    <a:ext uri="{9D8B030D-6E8A-4147-A177-3AD203B41FA5}">
                      <a16:colId xmlns:a16="http://schemas.microsoft.com/office/drawing/2014/main" val="20001"/>
                    </a:ext>
                  </a:extLst>
                </a:gridCol>
                <a:gridCol w="1700632">
                  <a:extLst>
                    <a:ext uri="{9D8B030D-6E8A-4147-A177-3AD203B41FA5}">
                      <a16:colId xmlns:a16="http://schemas.microsoft.com/office/drawing/2014/main" val="20002"/>
                    </a:ext>
                  </a:extLst>
                </a:gridCol>
              </a:tblGrid>
              <a:tr h="468000">
                <a:tc>
                  <a:txBody>
                    <a:bodyPr/>
                    <a:lstStyle/>
                    <a:p>
                      <a:pPr marL="0" indent="0" algn="ctr" fontAlgn="base">
                        <a:spcBef>
                          <a:spcPct val="50000"/>
                        </a:spcBef>
                        <a:spcAft>
                          <a:spcPct val="0"/>
                        </a:spcAft>
                      </a:pPr>
                      <a:r>
                        <a:rPr lang="en-US" sz="1100" b="0" kern="1200" baseline="0" dirty="0">
                          <a:solidFill>
                            <a:schemeClr val="dk1"/>
                          </a:solidFill>
                          <a:latin typeface="Univers for KPMG Cond" panose="020B0606020202020204" pitchFamily="34" charset="0"/>
                          <a:ea typeface="+mn-ea"/>
                          <a:cs typeface="+mn-cs"/>
                        </a:rPr>
                        <a:t>Gestion del </a:t>
                      </a:r>
                      <a:r>
                        <a:rPr lang="en-US" sz="1100" b="0" kern="1200" baseline="0" dirty="0" err="1">
                          <a:solidFill>
                            <a:schemeClr val="dk1"/>
                          </a:solidFill>
                          <a:latin typeface="Univers for KPMG Cond" panose="020B0606020202020204" pitchFamily="34" charset="0"/>
                          <a:ea typeface="+mn-ea"/>
                          <a:cs typeface="+mn-cs"/>
                        </a:rPr>
                        <a:t>tipo</a:t>
                      </a:r>
                      <a:r>
                        <a:rPr lang="en-US" sz="1100" b="0" kern="1200" baseline="0" dirty="0">
                          <a:solidFill>
                            <a:schemeClr val="dk1"/>
                          </a:solidFill>
                          <a:latin typeface="Univers for KPMG Cond" panose="020B0606020202020204" pitchFamily="34" charset="0"/>
                          <a:ea typeface="+mn-ea"/>
                          <a:cs typeface="+mn-cs"/>
                        </a:rPr>
                        <a:t> de </a:t>
                      </a:r>
                      <a:r>
                        <a:rPr lang="en-US" sz="1100" b="0" kern="1200" baseline="0" dirty="0" err="1">
                          <a:solidFill>
                            <a:schemeClr val="dk1"/>
                          </a:solidFill>
                          <a:latin typeface="Univers for KPMG Cond" panose="020B0606020202020204" pitchFamily="34" charset="0"/>
                          <a:ea typeface="+mn-ea"/>
                          <a:cs typeface="+mn-cs"/>
                        </a:rPr>
                        <a:t>cambio</a:t>
                      </a:r>
                      <a:endParaRPr lang="en-US" sz="1100" b="0" kern="1200" baseline="0" dirty="0">
                        <a:solidFill>
                          <a:schemeClr val="dk1"/>
                        </a:solidFill>
                        <a:latin typeface="Univers for KPMG Cond" panose="020B0606020202020204" pitchFamily="34" charset="0"/>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100" b="0" kern="1200" baseline="0" dirty="0">
                          <a:solidFill>
                            <a:schemeClr val="dk1"/>
                          </a:solidFill>
                          <a:latin typeface="Univers for KPMG Cond" panose="020B0606020202020204" pitchFamily="34" charset="0"/>
                          <a:ea typeface="+mn-ea"/>
                          <a:cs typeface="+mn-cs"/>
                        </a:rPr>
                        <a:t>En los últimos años Garnica ha mantenido para el aseguramiento del tipo de cambio de sus ventas en EE.UU, pero se cancelaron a finales del año 2019</a:t>
                      </a:r>
                    </a:p>
                    <a:p>
                      <a:pPr marL="171450" indent="-171450" algn="l">
                        <a:buFont typeface="Arial" panose="020B0604020202020204" pitchFamily="34" charset="0"/>
                        <a:buChar char="•"/>
                      </a:pPr>
                      <a:r>
                        <a:rPr lang="es-ES" sz="1100" b="0" kern="1200" baseline="0" dirty="0">
                          <a:solidFill>
                            <a:schemeClr val="dk1"/>
                          </a:solidFill>
                          <a:latin typeface="Univers for KPMG Cond" panose="020B0606020202020204" pitchFamily="34" charset="0"/>
                          <a:ea typeface="+mn-ea"/>
                          <a:cs typeface="+mn-cs"/>
                        </a:rPr>
                        <a:t>Por otro lado mantienen Derivados de tipo de interés por un valor razonable de 50M€</a:t>
                      </a:r>
                    </a:p>
                    <a:p>
                      <a:pPr marL="171450" indent="-171450" algn="l">
                        <a:buFont typeface="Arial" panose="020B0604020202020204" pitchFamily="34" charset="0"/>
                        <a:buChar char="•"/>
                      </a:pPr>
                      <a:r>
                        <a:rPr lang="es-ES" sz="1100" b="0" kern="1200" baseline="0" dirty="0">
                          <a:solidFill>
                            <a:schemeClr val="dk1"/>
                          </a:solidFill>
                          <a:latin typeface="Univers for KPMG Cond" panose="020B0606020202020204" pitchFamily="34" charset="0"/>
                          <a:ea typeface="+mn-ea"/>
                          <a:cs typeface="+mn-cs"/>
                        </a:rPr>
                        <a:t>Deloitte les presta asesoramiento con la contabilización de los mismos</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SAP</a:t>
                      </a:r>
                    </a:p>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Excel</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90339138"/>
                  </a:ext>
                </a:extLst>
              </a:tr>
              <a:tr h="468000">
                <a:tc>
                  <a:txBody>
                    <a:bodyPr/>
                    <a:lstStyle/>
                    <a:p>
                      <a:pPr algn="ctr" eaLnBrk="0" fontAlgn="base" hangingPunct="0">
                        <a:spcBef>
                          <a:spcPct val="50000"/>
                        </a:spcBef>
                        <a:spcAft>
                          <a:spcPct val="0"/>
                        </a:spcAft>
                      </a:pPr>
                      <a:r>
                        <a:rPr lang="es-ES" sz="1100" b="0" kern="1200" baseline="0" dirty="0">
                          <a:solidFill>
                            <a:schemeClr val="dk1"/>
                          </a:solidFill>
                          <a:latin typeface="Univers for KPMG Cond" panose="020B0606020202020204" pitchFamily="34" charset="0"/>
                          <a:ea typeface="+mn-ea"/>
                          <a:cs typeface="+mn-cs"/>
                        </a:rPr>
                        <a:t>Gestión de riesgos</a:t>
                      </a:r>
                      <a:endParaRPr lang="es-ES_tradnl" sz="1100" b="0" kern="1200" baseline="0" dirty="0">
                        <a:solidFill>
                          <a:schemeClr val="dk1"/>
                        </a:solidFill>
                        <a:latin typeface="Univers for KPMG Cond" panose="020B0606020202020204" pitchFamily="34" charset="0"/>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kern="1200" baseline="0" dirty="0">
                          <a:solidFill>
                            <a:schemeClr val="dk1"/>
                          </a:solidFill>
                          <a:latin typeface="Univers for KPMG Cond" panose="020B0606020202020204" pitchFamily="34" charset="0"/>
                          <a:ea typeface="+mn-ea"/>
                          <a:cs typeface="+mn-cs"/>
                        </a:rPr>
                        <a:t>Los principales riesgos que tienen que afrontar son los de tipo de cambio y tipo de interés y se cubren de los mismos mediante los derivados mencionados</a:t>
                      </a:r>
                    </a:p>
                    <a:p>
                      <a:pPr marL="171450" indent="-171450" algn="l">
                        <a:buFont typeface="Arial" panose="020B0604020202020204" pitchFamily="34" charset="0"/>
                        <a:buChar char="•"/>
                      </a:pPr>
                      <a:r>
                        <a:rPr lang="es-ES" sz="1100" kern="1200" baseline="0" dirty="0">
                          <a:solidFill>
                            <a:schemeClr val="dk1"/>
                          </a:solidFill>
                          <a:latin typeface="Univers for KPMG Cond" panose="020B0606020202020204" pitchFamily="34" charset="0"/>
                          <a:ea typeface="+mn-ea"/>
                          <a:cs typeface="+mn-cs"/>
                        </a:rPr>
                        <a:t>No realizan ningún informe especifico de riesgos</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N/A</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bl>
          </a:graphicData>
        </a:graphic>
      </p:graphicFrame>
      <p:sp>
        <p:nvSpPr>
          <p:cNvPr id="48" name="AutoShape 7">
            <a:extLst>
              <a:ext uri="{FF2B5EF4-FFF2-40B4-BE49-F238E27FC236}">
                <a16:creationId xmlns:a16="http://schemas.microsoft.com/office/drawing/2014/main" id="{77112075-95E0-48FB-912E-13D75C23339D}"/>
              </a:ext>
            </a:extLst>
          </p:cNvPr>
          <p:cNvSpPr>
            <a:spLocks noChangeArrowheads="1"/>
          </p:cNvSpPr>
          <p:nvPr/>
        </p:nvSpPr>
        <p:spPr bwMode="auto">
          <a:xfrm>
            <a:off x="1382400" y="1882800"/>
            <a:ext cx="936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lvl1pPr marL="230188" indent="-230188"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marL="0" indent="0" algn="ctr" fontAlgn="base">
              <a:spcBef>
                <a:spcPct val="50000"/>
              </a:spcBef>
              <a:spcAft>
                <a:spcPct val="0"/>
              </a:spcAft>
            </a:pPr>
            <a:r>
              <a:rPr lang="en-US" sz="800" b="1" kern="0" dirty="0">
                <a:solidFill>
                  <a:srgbClr val="FFFFFF"/>
                </a:solidFill>
              </a:rPr>
              <a:t>Gestión de </a:t>
            </a:r>
            <a:r>
              <a:rPr lang="en-US" sz="800" b="1" kern="0" dirty="0" err="1">
                <a:solidFill>
                  <a:srgbClr val="FFFFFF"/>
                </a:solidFill>
              </a:rPr>
              <a:t>caja</a:t>
            </a:r>
            <a:endParaRPr lang="en-US" sz="800" b="1" kern="0" dirty="0">
              <a:solidFill>
                <a:srgbClr val="FFFFFF"/>
              </a:solidFill>
            </a:endParaRPr>
          </a:p>
        </p:txBody>
      </p:sp>
      <p:sp>
        <p:nvSpPr>
          <p:cNvPr id="59" name="AutoShape 7">
            <a:extLst>
              <a:ext uri="{FF2B5EF4-FFF2-40B4-BE49-F238E27FC236}">
                <a16:creationId xmlns:a16="http://schemas.microsoft.com/office/drawing/2014/main" id="{B65308CD-3F7E-4D9C-90D4-1A4C094837B0}"/>
              </a:ext>
            </a:extLst>
          </p:cNvPr>
          <p:cNvSpPr>
            <a:spLocks noChangeArrowheads="1"/>
          </p:cNvSpPr>
          <p:nvPr/>
        </p:nvSpPr>
        <p:spPr bwMode="auto">
          <a:xfrm>
            <a:off x="2336036" y="1882800"/>
            <a:ext cx="936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algn="ctr" eaLnBrk="0" fontAlgn="base" hangingPunct="0">
              <a:spcBef>
                <a:spcPct val="50000"/>
              </a:spcBef>
              <a:spcAft>
                <a:spcPct val="0"/>
              </a:spcAft>
            </a:pPr>
            <a:r>
              <a:rPr lang="en-US" sz="800" b="1" kern="0" dirty="0">
                <a:solidFill>
                  <a:srgbClr val="FFFFFF"/>
                </a:solidFill>
                <a:latin typeface="Arial" panose="020B0604020202020204" pitchFamily="34" charset="0"/>
                <a:cs typeface="Arial" panose="020B0604020202020204" pitchFamily="34" charset="0"/>
              </a:rPr>
              <a:t>Gestión de </a:t>
            </a:r>
            <a:r>
              <a:rPr lang="en-US" sz="800" b="1" kern="0" dirty="0" err="1">
                <a:solidFill>
                  <a:srgbClr val="FFFFFF"/>
                </a:solidFill>
                <a:latin typeface="Arial" panose="020B0604020202020204" pitchFamily="34" charset="0"/>
                <a:cs typeface="Arial" panose="020B0604020202020204" pitchFamily="34" charset="0"/>
              </a:rPr>
              <a:t>pagos</a:t>
            </a:r>
            <a:endParaRPr lang="en-US" sz="800" b="1" kern="0" dirty="0">
              <a:solidFill>
                <a:srgbClr val="FFFFFF"/>
              </a:solidFill>
              <a:latin typeface="Arial" panose="020B0604020202020204" pitchFamily="34" charset="0"/>
              <a:cs typeface="Arial" panose="020B0604020202020204" pitchFamily="34" charset="0"/>
            </a:endParaRPr>
          </a:p>
        </p:txBody>
      </p:sp>
      <p:sp>
        <p:nvSpPr>
          <p:cNvPr id="61" name="AutoShape 7">
            <a:extLst>
              <a:ext uri="{FF2B5EF4-FFF2-40B4-BE49-F238E27FC236}">
                <a16:creationId xmlns:a16="http://schemas.microsoft.com/office/drawing/2014/main" id="{731D2EF0-7C49-4FF2-8E88-949FFB3242F1}"/>
              </a:ext>
            </a:extLst>
          </p:cNvPr>
          <p:cNvSpPr>
            <a:spLocks noChangeArrowheads="1"/>
          </p:cNvSpPr>
          <p:nvPr/>
        </p:nvSpPr>
        <p:spPr bwMode="auto">
          <a:xfrm>
            <a:off x="3289672" y="1882800"/>
            <a:ext cx="936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algn="ctr" eaLnBrk="0" fontAlgn="base" hangingPunct="0">
              <a:spcBef>
                <a:spcPct val="50000"/>
              </a:spcBef>
              <a:spcAft>
                <a:spcPct val="0"/>
              </a:spcAft>
            </a:pPr>
            <a:r>
              <a:rPr lang="en-US" sz="800" b="1" kern="0" dirty="0">
                <a:solidFill>
                  <a:srgbClr val="FFFFFF"/>
                </a:solidFill>
                <a:latin typeface="Arial" panose="020B0604020202020204" pitchFamily="34" charset="0"/>
                <a:cs typeface="Arial" panose="020B0604020202020204" pitchFamily="34" charset="0"/>
              </a:rPr>
              <a:t>Gestión de </a:t>
            </a:r>
            <a:r>
              <a:rPr lang="en-US" sz="800" b="1" kern="0" dirty="0" err="1">
                <a:solidFill>
                  <a:srgbClr val="FFFFFF"/>
                </a:solidFill>
                <a:latin typeface="Arial" panose="020B0604020202020204" pitchFamily="34" charset="0"/>
                <a:cs typeface="Arial" panose="020B0604020202020204" pitchFamily="34" charset="0"/>
              </a:rPr>
              <a:t>cobros</a:t>
            </a:r>
            <a:endParaRPr lang="en-US" sz="800" b="1" kern="0" dirty="0">
              <a:solidFill>
                <a:srgbClr val="FFFFFF"/>
              </a:solidFill>
              <a:latin typeface="Arial" panose="020B0604020202020204" pitchFamily="34" charset="0"/>
              <a:cs typeface="Arial" panose="020B0604020202020204" pitchFamily="34" charset="0"/>
            </a:endParaRPr>
          </a:p>
        </p:txBody>
      </p:sp>
      <p:sp>
        <p:nvSpPr>
          <p:cNvPr id="63" name="AutoShape 7">
            <a:extLst>
              <a:ext uri="{FF2B5EF4-FFF2-40B4-BE49-F238E27FC236}">
                <a16:creationId xmlns:a16="http://schemas.microsoft.com/office/drawing/2014/main" id="{EE2D95CD-EA5E-4CD2-89B3-231AA29FB32E}"/>
              </a:ext>
            </a:extLst>
          </p:cNvPr>
          <p:cNvSpPr>
            <a:spLocks noChangeArrowheads="1"/>
          </p:cNvSpPr>
          <p:nvPr/>
        </p:nvSpPr>
        <p:spPr bwMode="auto">
          <a:xfrm>
            <a:off x="4243308" y="1882814"/>
            <a:ext cx="936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algn="ctr" eaLnBrk="0" fontAlgn="base" hangingPunct="0">
              <a:spcBef>
                <a:spcPct val="50000"/>
              </a:spcBef>
              <a:spcAft>
                <a:spcPct val="0"/>
              </a:spcAft>
            </a:pPr>
            <a:r>
              <a:rPr lang="en-US" sz="800" b="1" kern="0">
                <a:solidFill>
                  <a:srgbClr val="FFFFFF"/>
                </a:solidFill>
                <a:latin typeface="Arial" panose="020B0604020202020204" pitchFamily="34" charset="0"/>
                <a:cs typeface="Arial" panose="020B0604020202020204" pitchFamily="34" charset="0"/>
              </a:rPr>
              <a:t>Financiación e inversión</a:t>
            </a:r>
            <a:endParaRPr lang="en-US" sz="800" b="1" kern="0" dirty="0">
              <a:solidFill>
                <a:srgbClr val="FFFFFF"/>
              </a:solidFill>
              <a:latin typeface="Arial" panose="020B0604020202020204" pitchFamily="34" charset="0"/>
              <a:cs typeface="Arial" panose="020B0604020202020204" pitchFamily="34" charset="0"/>
            </a:endParaRPr>
          </a:p>
        </p:txBody>
      </p:sp>
      <p:sp>
        <p:nvSpPr>
          <p:cNvPr id="65" name="AutoShape 7">
            <a:extLst>
              <a:ext uri="{FF2B5EF4-FFF2-40B4-BE49-F238E27FC236}">
                <a16:creationId xmlns:a16="http://schemas.microsoft.com/office/drawing/2014/main" id="{0DBA74E9-1185-4EC8-8614-9C21B5BDCD0B}"/>
              </a:ext>
            </a:extLst>
          </p:cNvPr>
          <p:cNvSpPr>
            <a:spLocks noChangeArrowheads="1"/>
          </p:cNvSpPr>
          <p:nvPr/>
        </p:nvSpPr>
        <p:spPr bwMode="auto">
          <a:xfrm>
            <a:off x="5196944" y="1882814"/>
            <a:ext cx="936000" cy="468000"/>
          </a:xfrm>
          <a:prstGeom prst="chevron">
            <a:avLst>
              <a:gd name="adj" fmla="val 19758"/>
            </a:avLst>
          </a:prstGeom>
          <a:solidFill>
            <a:schemeClr val="bg2"/>
          </a:solidFill>
          <a:ln w="19050">
            <a:solidFill>
              <a:srgbClr val="C00000"/>
            </a:solidFill>
          </a:ln>
        </p:spPr>
        <p:txBody>
          <a:bodyPr wrap="square" lIns="0" tIns="0" rIns="0" bIns="0" anchor="ctr" anchorCtr="0"/>
          <a:lstStyle/>
          <a:p>
            <a:pPr algn="ctr" eaLnBrk="0" fontAlgn="base" hangingPunct="0">
              <a:spcBef>
                <a:spcPct val="50000"/>
              </a:spcBef>
              <a:spcAft>
                <a:spcPct val="0"/>
              </a:spcAft>
            </a:pPr>
            <a:r>
              <a:rPr lang="en-US" sz="800" b="1" kern="0" dirty="0">
                <a:solidFill>
                  <a:srgbClr val="FFFFFF"/>
                </a:solidFill>
                <a:latin typeface="Arial" panose="020B0604020202020204" pitchFamily="34" charset="0"/>
                <a:cs typeface="Arial" panose="020B0604020202020204" pitchFamily="34" charset="0"/>
              </a:rPr>
              <a:t>Gestión del </a:t>
            </a:r>
            <a:r>
              <a:rPr lang="en-US" sz="800" b="1" kern="0" dirty="0" err="1">
                <a:solidFill>
                  <a:srgbClr val="FFFFFF"/>
                </a:solidFill>
                <a:latin typeface="Arial" panose="020B0604020202020204" pitchFamily="34" charset="0"/>
                <a:cs typeface="Arial" panose="020B0604020202020204" pitchFamily="34" charset="0"/>
              </a:rPr>
              <a:t>tipo</a:t>
            </a:r>
            <a:r>
              <a:rPr lang="en-US" sz="800" b="1" kern="0" dirty="0">
                <a:solidFill>
                  <a:srgbClr val="FFFFFF"/>
                </a:solidFill>
                <a:latin typeface="Arial" panose="020B0604020202020204" pitchFamily="34" charset="0"/>
                <a:cs typeface="Arial" panose="020B0604020202020204" pitchFamily="34" charset="0"/>
              </a:rPr>
              <a:t> de </a:t>
            </a:r>
            <a:r>
              <a:rPr lang="en-US" sz="800" b="1" kern="0" dirty="0" err="1">
                <a:solidFill>
                  <a:srgbClr val="FFFFFF"/>
                </a:solidFill>
                <a:latin typeface="Arial" panose="020B0604020202020204" pitchFamily="34" charset="0"/>
                <a:cs typeface="Arial" panose="020B0604020202020204" pitchFamily="34" charset="0"/>
              </a:rPr>
              <a:t>cambio</a:t>
            </a:r>
            <a:endParaRPr lang="en-US" sz="800" b="1" kern="0" dirty="0">
              <a:solidFill>
                <a:srgbClr val="FFFFFF"/>
              </a:solidFill>
              <a:latin typeface="Arial" panose="020B0604020202020204" pitchFamily="34" charset="0"/>
              <a:cs typeface="Arial" panose="020B0604020202020204" pitchFamily="34" charset="0"/>
            </a:endParaRPr>
          </a:p>
        </p:txBody>
      </p:sp>
      <p:sp>
        <p:nvSpPr>
          <p:cNvPr id="67" name="AutoShape 7">
            <a:extLst>
              <a:ext uri="{FF2B5EF4-FFF2-40B4-BE49-F238E27FC236}">
                <a16:creationId xmlns:a16="http://schemas.microsoft.com/office/drawing/2014/main" id="{A754FEB5-EB31-421B-B895-4BAF98ABE6D6}"/>
              </a:ext>
            </a:extLst>
          </p:cNvPr>
          <p:cNvSpPr>
            <a:spLocks noChangeArrowheads="1"/>
          </p:cNvSpPr>
          <p:nvPr/>
        </p:nvSpPr>
        <p:spPr bwMode="auto">
          <a:xfrm>
            <a:off x="6150580" y="1882800"/>
            <a:ext cx="936000" cy="468000"/>
          </a:xfrm>
          <a:prstGeom prst="chevron">
            <a:avLst>
              <a:gd name="adj" fmla="val 19758"/>
            </a:avLst>
          </a:prstGeom>
          <a:solidFill>
            <a:schemeClr val="bg2"/>
          </a:solidFill>
          <a:ln w="19050">
            <a:solidFill>
              <a:srgbClr val="C00000"/>
            </a:solidFill>
          </a:ln>
        </p:spPr>
        <p:txBody>
          <a:bodyPr wrap="square" lIns="0" tIns="0" rIns="0" bIns="0" anchor="ctr" anchorCtr="0"/>
          <a:lstStyle/>
          <a:p>
            <a:pPr algn="ctr" eaLnBrk="0" fontAlgn="base" hangingPunct="0">
              <a:spcBef>
                <a:spcPct val="50000"/>
              </a:spcBef>
              <a:spcAft>
                <a:spcPct val="0"/>
              </a:spcAft>
            </a:pPr>
            <a:r>
              <a:rPr lang="en-US" sz="800" b="1" kern="0" dirty="0">
                <a:solidFill>
                  <a:srgbClr val="FFFFFF"/>
                </a:solidFill>
                <a:latin typeface="Arial" panose="020B0604020202020204" pitchFamily="34" charset="0"/>
                <a:cs typeface="Arial" panose="020B0604020202020204" pitchFamily="34" charset="0"/>
              </a:rPr>
              <a:t>Gestión de </a:t>
            </a:r>
            <a:r>
              <a:rPr lang="en-US" sz="800" b="1" kern="0" dirty="0" err="1">
                <a:solidFill>
                  <a:srgbClr val="FFFFFF"/>
                </a:solidFill>
                <a:latin typeface="Arial" panose="020B0604020202020204" pitchFamily="34" charset="0"/>
                <a:cs typeface="Arial" panose="020B0604020202020204" pitchFamily="34" charset="0"/>
              </a:rPr>
              <a:t>riesgos</a:t>
            </a:r>
            <a:endParaRPr lang="en-US" sz="800" b="1" kern="0" dirty="0">
              <a:solidFill>
                <a:srgbClr val="FFFFFF"/>
              </a:solidFill>
              <a:latin typeface="Arial" panose="020B0604020202020204" pitchFamily="34" charset="0"/>
              <a:cs typeface="Arial" panose="020B0604020202020204" pitchFamily="34" charset="0"/>
            </a:endParaRPr>
          </a:p>
        </p:txBody>
      </p:sp>
      <p:sp>
        <p:nvSpPr>
          <p:cNvPr id="72" name="Rounded Rectangle 59">
            <a:extLst>
              <a:ext uri="{FF2B5EF4-FFF2-40B4-BE49-F238E27FC236}">
                <a16:creationId xmlns:a16="http://schemas.microsoft.com/office/drawing/2014/main" id="{05A03BE2-E65A-4365-A52F-5CAA0103C580}"/>
              </a:ext>
            </a:extLst>
          </p:cNvPr>
          <p:cNvSpPr/>
          <p:nvPr/>
        </p:nvSpPr>
        <p:spPr>
          <a:xfrm>
            <a:off x="7669537" y="631488"/>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Cuentas a Cobrar</a:t>
            </a:r>
            <a:endParaRPr lang="es-ES" sz="900" i="1" dirty="0">
              <a:solidFill>
                <a:prstClr val="white"/>
              </a:solidFill>
              <a:latin typeface="Univers for KPMG Cond" panose="020B0606020202020204" pitchFamily="34" charset="0"/>
            </a:endParaRPr>
          </a:p>
        </p:txBody>
      </p:sp>
      <p:sp>
        <p:nvSpPr>
          <p:cNvPr id="73" name="Rounded Rectangle 59">
            <a:extLst>
              <a:ext uri="{FF2B5EF4-FFF2-40B4-BE49-F238E27FC236}">
                <a16:creationId xmlns:a16="http://schemas.microsoft.com/office/drawing/2014/main" id="{AFF2B352-A774-4206-BC40-9FAA02C2D26C}"/>
              </a:ext>
            </a:extLst>
          </p:cNvPr>
          <p:cNvSpPr/>
          <p:nvPr/>
        </p:nvSpPr>
        <p:spPr>
          <a:xfrm>
            <a:off x="8696350" y="631488"/>
            <a:ext cx="972000" cy="216000"/>
          </a:xfrm>
          <a:prstGeom prst="roundRect">
            <a:avLst/>
          </a:prstGeom>
          <a:solidFill>
            <a:schemeClr val="bg2">
              <a:lumMod val="7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Tesorería</a:t>
            </a:r>
            <a:endParaRPr lang="es-ES" sz="900" i="1" dirty="0">
              <a:solidFill>
                <a:prstClr val="white"/>
              </a:solidFill>
              <a:latin typeface="Univers for KPMG Cond" panose="020B0606020202020204" pitchFamily="34" charset="0"/>
            </a:endParaRPr>
          </a:p>
        </p:txBody>
      </p:sp>
      <p:sp>
        <p:nvSpPr>
          <p:cNvPr id="74" name="Rounded Rectangle 59">
            <a:extLst>
              <a:ext uri="{FF2B5EF4-FFF2-40B4-BE49-F238E27FC236}">
                <a16:creationId xmlns:a16="http://schemas.microsoft.com/office/drawing/2014/main" id="{C0FDCF7B-56D2-4ED8-92CB-6A587EB96E9F}"/>
              </a:ext>
            </a:extLst>
          </p:cNvPr>
          <p:cNvSpPr/>
          <p:nvPr/>
        </p:nvSpPr>
        <p:spPr>
          <a:xfrm>
            <a:off x="9723162" y="631488"/>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Impuestos</a:t>
            </a:r>
            <a:endParaRPr lang="es-ES" sz="900" i="1" dirty="0">
              <a:solidFill>
                <a:prstClr val="white"/>
              </a:solidFill>
              <a:latin typeface="Univers for KPMG Cond" panose="020B0606020202020204" pitchFamily="34" charset="0"/>
            </a:endParaRPr>
          </a:p>
        </p:txBody>
      </p:sp>
      <p:sp>
        <p:nvSpPr>
          <p:cNvPr id="76" name="Rounded Rectangle 59">
            <a:extLst>
              <a:ext uri="{FF2B5EF4-FFF2-40B4-BE49-F238E27FC236}">
                <a16:creationId xmlns:a16="http://schemas.microsoft.com/office/drawing/2014/main" id="{75F0473E-DEEB-4B81-9F3E-23549C9341CB}"/>
              </a:ext>
            </a:extLst>
          </p:cNvPr>
          <p:cNvSpPr/>
          <p:nvPr/>
        </p:nvSpPr>
        <p:spPr>
          <a:xfrm>
            <a:off x="7156668"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a:solidFill>
                  <a:prstClr val="white"/>
                </a:solidFill>
                <a:latin typeface="Univers for KPMG Cond" panose="020B0606020202020204" pitchFamily="34" charset="0"/>
              </a:rPr>
              <a:t>Cuentas </a:t>
            </a:r>
            <a:r>
              <a:rPr lang="es-ES_tradnl" sz="900" i="1" dirty="0">
                <a:solidFill>
                  <a:prstClr val="white"/>
                </a:solidFill>
                <a:latin typeface="Univers for KPMG Cond" panose="020B0606020202020204" pitchFamily="34" charset="0"/>
              </a:rPr>
              <a:t>a Pagar</a:t>
            </a:r>
            <a:endParaRPr lang="es-ES" sz="900" i="1" dirty="0">
              <a:solidFill>
                <a:prstClr val="white"/>
              </a:solidFill>
              <a:latin typeface="Univers for KPMG Cond" panose="020B0606020202020204" pitchFamily="34" charset="0"/>
            </a:endParaRPr>
          </a:p>
        </p:txBody>
      </p:sp>
      <p:sp>
        <p:nvSpPr>
          <p:cNvPr id="77" name="Rounded Rectangle 59">
            <a:extLst>
              <a:ext uri="{FF2B5EF4-FFF2-40B4-BE49-F238E27FC236}">
                <a16:creationId xmlns:a16="http://schemas.microsoft.com/office/drawing/2014/main" id="{D3584636-568E-4749-9022-44A56BBCDA8D}"/>
              </a:ext>
            </a:extLst>
          </p:cNvPr>
          <p:cNvSpPr/>
          <p:nvPr/>
        </p:nvSpPr>
        <p:spPr>
          <a:xfrm>
            <a:off x="8167555"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Gastos de Viaje</a:t>
            </a:r>
            <a:endParaRPr lang="es-ES" sz="900" i="1" dirty="0">
              <a:solidFill>
                <a:prstClr val="white"/>
              </a:solidFill>
              <a:latin typeface="Univers for KPMG Cond" panose="020B0606020202020204" pitchFamily="34" charset="0"/>
            </a:endParaRPr>
          </a:p>
        </p:txBody>
      </p:sp>
      <p:sp>
        <p:nvSpPr>
          <p:cNvPr id="86" name="Rounded Rectangle 59">
            <a:extLst>
              <a:ext uri="{FF2B5EF4-FFF2-40B4-BE49-F238E27FC236}">
                <a16:creationId xmlns:a16="http://schemas.microsoft.com/office/drawing/2014/main" id="{41943DAF-B778-483F-A081-2B19B0F60959}"/>
              </a:ext>
            </a:extLst>
          </p:cNvPr>
          <p:cNvSpPr/>
          <p:nvPr/>
        </p:nvSpPr>
        <p:spPr>
          <a:xfrm>
            <a:off x="9201792"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Contabilidad General</a:t>
            </a:r>
            <a:endParaRPr lang="es-ES" sz="900" i="1" dirty="0">
              <a:solidFill>
                <a:prstClr val="white"/>
              </a:solidFill>
              <a:latin typeface="Univers for KPMG Cond" panose="020B0606020202020204" pitchFamily="34" charset="0"/>
            </a:endParaRPr>
          </a:p>
        </p:txBody>
      </p:sp>
      <p:sp>
        <p:nvSpPr>
          <p:cNvPr id="87" name="Rounded Rectangle 59">
            <a:extLst>
              <a:ext uri="{FF2B5EF4-FFF2-40B4-BE49-F238E27FC236}">
                <a16:creationId xmlns:a16="http://schemas.microsoft.com/office/drawing/2014/main" id="{1B49CE9D-0481-4B47-8A48-CE43777E28C3}"/>
              </a:ext>
            </a:extLst>
          </p:cNvPr>
          <p:cNvSpPr/>
          <p:nvPr/>
        </p:nvSpPr>
        <p:spPr>
          <a:xfrm>
            <a:off x="10236030"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a:solidFill>
                  <a:prstClr val="white"/>
                </a:solidFill>
                <a:latin typeface="Univers for KPMG Cond" panose="020B0606020202020204" pitchFamily="34" charset="0"/>
              </a:rPr>
              <a:t>C</a:t>
            </a:r>
            <a:r>
              <a:rPr lang="es-ES_tradnl" sz="900" i="1" dirty="0">
                <a:solidFill>
                  <a:prstClr val="white"/>
                </a:solidFill>
                <a:latin typeface="Univers for KPMG Cond" panose="020B0606020202020204" pitchFamily="34" charset="0"/>
              </a:rPr>
              <a:t>ontrolling</a:t>
            </a:r>
            <a:endParaRPr lang="es-ES" sz="900" i="1" dirty="0">
              <a:solidFill>
                <a:prstClr val="white"/>
              </a:solidFill>
              <a:latin typeface="Univers for KPMG Cond" panose="020B0606020202020204" pitchFamily="34" charset="0"/>
            </a:endParaRPr>
          </a:p>
        </p:txBody>
      </p:sp>
      <p:grpSp>
        <p:nvGrpSpPr>
          <p:cNvPr id="51" name="Group 50">
            <a:extLst>
              <a:ext uri="{FF2B5EF4-FFF2-40B4-BE49-F238E27FC236}">
                <a16:creationId xmlns:a16="http://schemas.microsoft.com/office/drawing/2014/main" id="{AB5AA3C4-79F0-4636-AE5A-C0CD91A84528}"/>
              </a:ext>
            </a:extLst>
          </p:cNvPr>
          <p:cNvGrpSpPr/>
          <p:nvPr/>
        </p:nvGrpSpPr>
        <p:grpSpPr>
          <a:xfrm>
            <a:off x="5006877" y="44624"/>
            <a:ext cx="2119585" cy="744515"/>
            <a:chOff x="5006877" y="44624"/>
            <a:chExt cx="2119585" cy="826693"/>
          </a:xfrm>
        </p:grpSpPr>
        <p:sp>
          <p:nvSpPr>
            <p:cNvPr id="56" name="AutoShape 7">
              <a:extLst>
                <a:ext uri="{FF2B5EF4-FFF2-40B4-BE49-F238E27FC236}">
                  <a16:creationId xmlns:a16="http://schemas.microsoft.com/office/drawing/2014/main" id="{CB72E9A0-2942-4258-AE63-DA8C596D8766}"/>
                </a:ext>
              </a:extLst>
            </p:cNvPr>
            <p:cNvSpPr>
              <a:spLocks noChangeArrowheads="1"/>
            </p:cNvSpPr>
            <p:nvPr/>
          </p:nvSpPr>
          <p:spPr bwMode="auto">
            <a:xfrm>
              <a:off x="5006877" y="655317"/>
              <a:ext cx="396000" cy="216000"/>
            </a:xfrm>
            <a:prstGeom prst="chevron">
              <a:avLst>
                <a:gd name="adj" fmla="val 19758"/>
              </a:avLst>
            </a:prstGeom>
            <a:solidFill>
              <a:srgbClr val="F68D2E"/>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57"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1" y="74832"/>
              <a:ext cx="396000" cy="216000"/>
            </a:xfrm>
            <a:prstGeom prst="chevron">
              <a:avLst>
                <a:gd name="adj" fmla="val 19758"/>
              </a:avLst>
            </a:prstGeom>
            <a:solidFill>
              <a:schemeClr val="accent5"/>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8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endParaRPr>
            </a:p>
          </p:txBody>
        </p:sp>
        <p:sp>
          <p:nvSpPr>
            <p:cNvPr id="60"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0" y="348584"/>
              <a:ext cx="396000" cy="216000"/>
            </a:xfrm>
            <a:prstGeom prst="chevron">
              <a:avLst>
                <a:gd name="adj" fmla="val 19758"/>
              </a:avLst>
            </a:prstGeom>
            <a:solidFill>
              <a:schemeClr val="bg2"/>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62" name="TextBox 61"/>
            <p:cNvSpPr txBox="1"/>
            <p:nvPr/>
          </p:nvSpPr>
          <p:spPr>
            <a:xfrm>
              <a:off x="5470278" y="44624"/>
              <a:ext cx="1656184" cy="204322"/>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err="1">
                  <a:ln>
                    <a:noFill/>
                  </a:ln>
                  <a:solidFill>
                    <a:srgbClr val="00338D"/>
                  </a:solidFill>
                  <a:effectLst/>
                  <a:uLnTx/>
                  <a:uFillTx/>
                  <a:latin typeface="Arial"/>
                  <a:ea typeface="+mn-ea"/>
                  <a:cs typeface="+mn-cs"/>
                </a:rPr>
                <a:t>Supply</a:t>
              </a:r>
              <a:r>
                <a:rPr kumimoji="0" lang="es-ES" sz="1100" b="0" i="0" u="none" strike="noStrike" kern="1200" cap="none" spc="0" normalizeH="0" baseline="0" noProof="0" dirty="0">
                  <a:ln>
                    <a:noFill/>
                  </a:ln>
                  <a:solidFill>
                    <a:srgbClr val="00338D"/>
                  </a:solidFill>
                  <a:effectLst/>
                  <a:uLnTx/>
                  <a:uFillTx/>
                  <a:latin typeface="Arial"/>
                  <a:ea typeface="+mn-ea"/>
                  <a:cs typeface="+mn-cs"/>
                </a:rPr>
                <a:t> </a:t>
              </a:r>
              <a:r>
                <a:rPr kumimoji="0" lang="es-ES" sz="1100" b="0" i="0" u="none" strike="noStrike" kern="1200" cap="none" spc="0" normalizeH="0" baseline="0" noProof="0" dirty="0" err="1">
                  <a:ln>
                    <a:noFill/>
                  </a:ln>
                  <a:solidFill>
                    <a:srgbClr val="00338D"/>
                  </a:solidFill>
                  <a:effectLst/>
                  <a:uLnTx/>
                  <a:uFillTx/>
                  <a:latin typeface="Arial"/>
                  <a:ea typeface="+mn-ea"/>
                  <a:cs typeface="+mn-cs"/>
                </a:rPr>
                <a:t>Chain</a:t>
              </a:r>
              <a:endParaRPr kumimoji="0" lang="es-ES" sz="1100" b="0" i="0" u="none" strike="noStrike" kern="1200" cap="none" spc="0" normalizeH="0" baseline="0" noProof="0" dirty="0">
                <a:ln>
                  <a:noFill/>
                </a:ln>
                <a:solidFill>
                  <a:srgbClr val="00338D"/>
                </a:solidFill>
                <a:effectLst/>
                <a:uLnTx/>
                <a:uFillTx/>
                <a:latin typeface="Arial"/>
                <a:ea typeface="+mn-ea"/>
                <a:cs typeface="+mn-cs"/>
              </a:endParaRPr>
            </a:p>
          </p:txBody>
        </p:sp>
        <p:sp>
          <p:nvSpPr>
            <p:cNvPr id="64" name="TextBox 63"/>
            <p:cNvSpPr txBox="1"/>
            <p:nvPr/>
          </p:nvSpPr>
          <p:spPr>
            <a:xfrm>
              <a:off x="5470278" y="328440"/>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Finanzas</a:t>
              </a:r>
            </a:p>
          </p:txBody>
        </p:sp>
        <p:sp>
          <p:nvSpPr>
            <p:cNvPr id="66" name="TextBox 65">
              <a:extLst>
                <a:ext uri="{FF2B5EF4-FFF2-40B4-BE49-F238E27FC236}">
                  <a16:creationId xmlns:a16="http://schemas.microsoft.com/office/drawing/2014/main" id="{7F0ED837-5337-47B6-AC8C-3872F871071C}"/>
                </a:ext>
              </a:extLst>
            </p:cNvPr>
            <p:cNvSpPr txBox="1"/>
            <p:nvPr/>
          </p:nvSpPr>
          <p:spPr>
            <a:xfrm>
              <a:off x="5470278" y="625943"/>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Producción</a:t>
              </a:r>
            </a:p>
          </p:txBody>
        </p:sp>
      </p:grpSp>
    </p:spTree>
    <p:extLst>
      <p:ext uri="{BB962C8B-B14F-4D97-AF65-F5344CB8AC3E}">
        <p14:creationId xmlns:p14="http://schemas.microsoft.com/office/powerpoint/2010/main" val="29221246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95293" name="think-cell Slide" r:id="rId6" imgW="216" imgH="216" progId="TCLayout.ActiveDocument.1">
                  <p:embed/>
                </p:oleObj>
              </mc:Choice>
              <mc:Fallback>
                <p:oleObj name="think-cell Slide" r:id="rId6" imgW="216" imgH="216" progId="TCLayout.ActiveDocument.1">
                  <p:embed/>
                  <p:pic>
                    <p:nvPicPr>
                      <p:cNvPr id="0" name=""/>
                      <p:cNvPicPr/>
                      <p:nvPr/>
                    </p:nvPicPr>
                    <p:blipFill>
                      <a:blip r:embed="rId7"/>
                      <a:stretch>
                        <a:fillRect/>
                      </a:stretch>
                    </p:blipFill>
                    <p:spPr>
                      <a:xfrm>
                        <a:off x="1525589" y="1589"/>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DE92D78-B88A-4237-B719-CF68C8EF0807}"/>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s-ES_tradnl" sz="4000" dirty="0">
              <a:latin typeface="KPMG Extralight" panose="020B0303030202040204" pitchFamily="34" charset="0"/>
              <a:ea typeface="+mj-ea"/>
              <a:cs typeface="+mj-cs"/>
              <a:sym typeface="KPMG Extralight" panose="020B0303030202040204" pitchFamily="34" charset="0"/>
            </a:endParaRPr>
          </a:p>
        </p:txBody>
      </p:sp>
      <p:sp>
        <p:nvSpPr>
          <p:cNvPr id="47" name="Title 1"/>
          <p:cNvSpPr>
            <a:spLocks noGrp="1"/>
          </p:cNvSpPr>
          <p:nvPr>
            <p:ph type="title"/>
          </p:nvPr>
        </p:nvSpPr>
        <p:spPr>
          <a:xfrm>
            <a:off x="990000" y="167350"/>
            <a:ext cx="8478958" cy="687855"/>
          </a:xfrm>
        </p:spPr>
        <p:txBody>
          <a:bodyPr/>
          <a:lstStyle/>
          <a:p>
            <a:r>
              <a:rPr lang="es-ES_tradnl" sz="2400" b="1" dirty="0">
                <a:solidFill>
                  <a:srgbClr val="00338D"/>
                </a:solidFill>
              </a:rPr>
              <a:t>2.2. Procesos</a:t>
            </a:r>
            <a:br>
              <a:rPr lang="es-ES_tradnl" sz="4000" b="1" dirty="0">
                <a:solidFill>
                  <a:srgbClr val="00338D"/>
                </a:solidFill>
              </a:rPr>
            </a:br>
            <a:r>
              <a:rPr lang="es-ES_tradnl" sz="4000" dirty="0">
                <a:solidFill>
                  <a:srgbClr val="00338D"/>
                </a:solidFill>
              </a:rPr>
              <a:t>Área de Finanzas</a:t>
            </a:r>
            <a:br>
              <a:rPr lang="es-ES_tradnl" sz="4000" b="1" dirty="0"/>
            </a:br>
            <a:endParaRPr lang="es-ES_tradnl" sz="4000" dirty="0"/>
          </a:p>
        </p:txBody>
      </p:sp>
      <p:sp>
        <p:nvSpPr>
          <p:cNvPr id="49" name="Rectangle 23"/>
          <p:cNvSpPr>
            <a:spLocks noChangeArrowheads="1"/>
          </p:cNvSpPr>
          <p:nvPr/>
        </p:nvSpPr>
        <p:spPr bwMode="auto">
          <a:xfrm>
            <a:off x="1271588" y="3010335"/>
            <a:ext cx="9648825" cy="3261156"/>
          </a:xfrm>
          <a:prstGeom prst="rect">
            <a:avLst/>
          </a:prstGeom>
          <a:noFill/>
          <a:ln w="12700">
            <a:solidFill>
              <a:srgbClr val="00A3A1"/>
            </a:solidFill>
            <a:miter lim="800000"/>
            <a:headEnd/>
            <a:tailEnd/>
          </a:ln>
        </p:spPr>
        <p:txBody>
          <a:bodyPr tIns="91440" bIns="91440" anchor="ctr"/>
          <a:lstStyle/>
          <a:p>
            <a:pPr algn="ctr">
              <a:defRPr/>
            </a:pPr>
            <a:endParaRPr lang="es-ES_tradnl" sz="1600" b="1" kern="0" dirty="0">
              <a:solidFill>
                <a:srgbClr val="FFFFFF"/>
              </a:solidFill>
            </a:endParaRPr>
          </a:p>
        </p:txBody>
      </p:sp>
      <p:sp>
        <p:nvSpPr>
          <p:cNvPr id="46" name="Rectangle 23"/>
          <p:cNvSpPr>
            <a:spLocks noChangeArrowheads="1"/>
          </p:cNvSpPr>
          <p:nvPr/>
        </p:nvSpPr>
        <p:spPr bwMode="auto">
          <a:xfrm>
            <a:off x="1271588" y="1240797"/>
            <a:ext cx="7240087" cy="1377708"/>
          </a:xfrm>
          <a:prstGeom prst="rect">
            <a:avLst/>
          </a:prstGeom>
          <a:noFill/>
          <a:ln w="12700">
            <a:solidFill>
              <a:srgbClr val="00266A"/>
            </a:solidFill>
            <a:miter lim="800000"/>
            <a:headEnd/>
            <a:tailEnd/>
          </a:ln>
        </p:spPr>
        <p:txBody>
          <a:bodyPr tIns="91440" bIns="91440" anchor="ctr"/>
          <a:lstStyle/>
          <a:p>
            <a:pPr algn="ctr">
              <a:defRPr/>
            </a:pPr>
            <a:endParaRPr lang="es-ES_tradnl" sz="1600" b="1" kern="0" dirty="0">
              <a:solidFill>
                <a:srgbClr val="FFFFFF"/>
              </a:solidFill>
            </a:endParaRPr>
          </a:p>
        </p:txBody>
      </p:sp>
      <p:sp>
        <p:nvSpPr>
          <p:cNvPr id="50" name="14 Rectángulo redondeado"/>
          <p:cNvSpPr/>
          <p:nvPr/>
        </p:nvSpPr>
        <p:spPr>
          <a:xfrm>
            <a:off x="1271464" y="1036475"/>
            <a:ext cx="2440800" cy="360000"/>
          </a:xfrm>
          <a:prstGeom prst="roundRect">
            <a:avLst/>
          </a:prstGeom>
          <a:solidFill>
            <a:schemeClr val="tx2">
              <a:lumMod val="75000"/>
            </a:schemeClr>
          </a:solidFill>
          <a:ln w="9525" cap="flat" cmpd="sng" algn="ctr">
            <a:solidFill>
              <a:srgbClr val="E2E2E2"/>
            </a:solidFill>
            <a:prstDash val="solid"/>
          </a:ln>
          <a:effectLst/>
        </p:spPr>
        <p:txBody>
          <a:bodyPr tIns="90000" bIns="90000" rtlCol="0" anchor="ctr" anchorCtr="0"/>
          <a:lstStyle/>
          <a:p>
            <a:pPr algn="ctr">
              <a:defRPr/>
            </a:pPr>
            <a:r>
              <a:rPr lang="es-ES_tradnl" sz="1200" b="1" kern="0" dirty="0">
                <a:solidFill>
                  <a:srgbClr val="FFFFFF"/>
                </a:solidFill>
                <a:latin typeface="Univers for KPMG" panose="020B0603020202020204" pitchFamily="34" charset="0"/>
                <a:cs typeface="Arial" pitchFamily="34" charset="0"/>
              </a:rPr>
              <a:t>Taxonomía</a:t>
            </a:r>
          </a:p>
        </p:txBody>
      </p:sp>
      <p:grpSp>
        <p:nvGrpSpPr>
          <p:cNvPr id="13" name="Group 12">
            <a:extLst>
              <a:ext uri="{FF2B5EF4-FFF2-40B4-BE49-F238E27FC236}">
                <a16:creationId xmlns:a16="http://schemas.microsoft.com/office/drawing/2014/main" id="{3743C344-F426-4131-95C4-D95DF336F0E7}"/>
              </a:ext>
            </a:extLst>
          </p:cNvPr>
          <p:cNvGrpSpPr/>
          <p:nvPr/>
        </p:nvGrpSpPr>
        <p:grpSpPr>
          <a:xfrm>
            <a:off x="3485188" y="902264"/>
            <a:ext cx="432000" cy="432000"/>
            <a:chOff x="2288002" y="902264"/>
            <a:chExt cx="432000" cy="432000"/>
          </a:xfrm>
        </p:grpSpPr>
        <p:sp>
          <p:nvSpPr>
            <p:cNvPr id="9" name="Oval 8"/>
            <p:cNvSpPr/>
            <p:nvPr/>
          </p:nvSpPr>
          <p:spPr>
            <a:xfrm>
              <a:off x="2288002" y="902264"/>
              <a:ext cx="432000" cy="432000"/>
            </a:xfrm>
            <a:prstGeom prst="ellipse">
              <a:avLst/>
            </a:prstGeom>
            <a:solidFill>
              <a:srgbClr val="00486D"/>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ES_tradnl" dirty="0">
                <a:solidFill>
                  <a:prstClr val="white"/>
                </a:solidFill>
              </a:endParaRPr>
            </a:p>
          </p:txBody>
        </p:sp>
        <p:sp>
          <p:nvSpPr>
            <p:cNvPr id="58" name="Freeform 4814"/>
            <p:cNvSpPr>
              <a:spLocks noEditPoints="1"/>
            </p:cNvSpPr>
            <p:nvPr/>
          </p:nvSpPr>
          <p:spPr bwMode="auto">
            <a:xfrm>
              <a:off x="2333042" y="972867"/>
              <a:ext cx="254028" cy="305679"/>
            </a:xfrm>
            <a:custGeom>
              <a:avLst/>
              <a:gdLst>
                <a:gd name="T0" fmla="*/ 148 w 280"/>
                <a:gd name="T1" fmla="*/ 304 h 372"/>
                <a:gd name="T2" fmla="*/ 148 w 280"/>
                <a:gd name="T3" fmla="*/ 98 h 372"/>
                <a:gd name="T4" fmla="*/ 164 w 280"/>
                <a:gd name="T5" fmla="*/ 92 h 372"/>
                <a:gd name="T6" fmla="*/ 180 w 280"/>
                <a:gd name="T7" fmla="*/ 72 h 372"/>
                <a:gd name="T8" fmla="*/ 186 w 280"/>
                <a:gd name="T9" fmla="*/ 48 h 372"/>
                <a:gd name="T10" fmla="*/ 178 w 280"/>
                <a:gd name="T11" fmla="*/ 20 h 372"/>
                <a:gd name="T12" fmla="*/ 160 w 280"/>
                <a:gd name="T13" fmla="*/ 48 h 372"/>
                <a:gd name="T14" fmla="*/ 106 w 280"/>
                <a:gd name="T15" fmla="*/ 0 h 372"/>
                <a:gd name="T16" fmla="*/ 80 w 280"/>
                <a:gd name="T17" fmla="*/ 32 h 372"/>
                <a:gd name="T18" fmla="*/ 78 w 280"/>
                <a:gd name="T19" fmla="*/ 56 h 372"/>
                <a:gd name="T20" fmla="*/ 88 w 280"/>
                <a:gd name="T21" fmla="*/ 80 h 372"/>
                <a:gd name="T22" fmla="*/ 108 w 280"/>
                <a:gd name="T23" fmla="*/ 96 h 372"/>
                <a:gd name="T24" fmla="*/ 116 w 280"/>
                <a:gd name="T25" fmla="*/ 300 h 372"/>
                <a:gd name="T26" fmla="*/ 108 w 280"/>
                <a:gd name="T27" fmla="*/ 308 h 372"/>
                <a:gd name="T28" fmla="*/ 96 w 280"/>
                <a:gd name="T29" fmla="*/ 336 h 372"/>
                <a:gd name="T30" fmla="*/ 98 w 280"/>
                <a:gd name="T31" fmla="*/ 350 h 372"/>
                <a:gd name="T32" fmla="*/ 106 w 280"/>
                <a:gd name="T33" fmla="*/ 360 h 372"/>
                <a:gd name="T34" fmla="*/ 124 w 280"/>
                <a:gd name="T35" fmla="*/ 370 h 372"/>
                <a:gd name="T36" fmla="*/ 140 w 280"/>
                <a:gd name="T37" fmla="*/ 370 h 372"/>
                <a:gd name="T38" fmla="*/ 158 w 280"/>
                <a:gd name="T39" fmla="*/ 360 h 372"/>
                <a:gd name="T40" fmla="*/ 168 w 280"/>
                <a:gd name="T41" fmla="*/ 342 h 372"/>
                <a:gd name="T42" fmla="*/ 168 w 280"/>
                <a:gd name="T43" fmla="*/ 328 h 372"/>
                <a:gd name="T44" fmla="*/ 158 w 280"/>
                <a:gd name="T45" fmla="*/ 310 h 372"/>
                <a:gd name="T46" fmla="*/ 144 w 280"/>
                <a:gd name="T47" fmla="*/ 346 h 372"/>
                <a:gd name="T48" fmla="*/ 132 w 280"/>
                <a:gd name="T49" fmla="*/ 352 h 372"/>
                <a:gd name="T50" fmla="*/ 120 w 280"/>
                <a:gd name="T51" fmla="*/ 346 h 372"/>
                <a:gd name="T52" fmla="*/ 116 w 280"/>
                <a:gd name="T53" fmla="*/ 336 h 372"/>
                <a:gd name="T54" fmla="*/ 120 w 280"/>
                <a:gd name="T55" fmla="*/ 324 h 372"/>
                <a:gd name="T56" fmla="*/ 132 w 280"/>
                <a:gd name="T57" fmla="*/ 320 h 372"/>
                <a:gd name="T58" fmla="*/ 144 w 280"/>
                <a:gd name="T59" fmla="*/ 324 h 372"/>
                <a:gd name="T60" fmla="*/ 148 w 280"/>
                <a:gd name="T61" fmla="*/ 336 h 372"/>
                <a:gd name="T62" fmla="*/ 144 w 280"/>
                <a:gd name="T63" fmla="*/ 346 h 372"/>
                <a:gd name="T64" fmla="*/ 186 w 280"/>
                <a:gd name="T65" fmla="*/ 318 h 372"/>
                <a:gd name="T66" fmla="*/ 172 w 280"/>
                <a:gd name="T67" fmla="*/ 296 h 372"/>
                <a:gd name="T68" fmla="*/ 168 w 280"/>
                <a:gd name="T69" fmla="*/ 286 h 372"/>
                <a:gd name="T70" fmla="*/ 168 w 280"/>
                <a:gd name="T71" fmla="*/ 250 h 372"/>
                <a:gd name="T72" fmla="*/ 172 w 280"/>
                <a:gd name="T73" fmla="*/ 190 h 372"/>
                <a:gd name="T74" fmla="*/ 178 w 280"/>
                <a:gd name="T75" fmla="*/ 194 h 372"/>
                <a:gd name="T76" fmla="*/ 186 w 280"/>
                <a:gd name="T77" fmla="*/ 190 h 372"/>
                <a:gd name="T78" fmla="*/ 188 w 280"/>
                <a:gd name="T79" fmla="*/ 180 h 372"/>
                <a:gd name="T80" fmla="*/ 168 w 280"/>
                <a:gd name="T81" fmla="*/ 150 h 372"/>
                <a:gd name="T82" fmla="*/ 204 w 280"/>
                <a:gd name="T83" fmla="*/ 158 h 372"/>
                <a:gd name="T84" fmla="*/ 212 w 280"/>
                <a:gd name="T85" fmla="*/ 160 h 372"/>
                <a:gd name="T86" fmla="*/ 218 w 280"/>
                <a:gd name="T87" fmla="*/ 158 h 372"/>
                <a:gd name="T88" fmla="*/ 220 w 280"/>
                <a:gd name="T89" fmla="*/ 146 h 372"/>
                <a:gd name="T90" fmla="*/ 216 w 280"/>
                <a:gd name="T91" fmla="*/ 102 h 372"/>
                <a:gd name="T92" fmla="*/ 240 w 280"/>
                <a:gd name="T93" fmla="*/ 126 h 372"/>
                <a:gd name="T94" fmla="*/ 248 w 280"/>
                <a:gd name="T95" fmla="*/ 126 h 372"/>
                <a:gd name="T96" fmla="*/ 254 w 280"/>
                <a:gd name="T97" fmla="*/ 122 h 372"/>
                <a:gd name="T98" fmla="*/ 252 w 280"/>
                <a:gd name="T99" fmla="*/ 110 h 372"/>
                <a:gd name="T100" fmla="*/ 84 w 280"/>
                <a:gd name="T101" fmla="*/ 234 h 372"/>
                <a:gd name="T102" fmla="*/ 96 w 280"/>
                <a:gd name="T103" fmla="*/ 292 h 372"/>
                <a:gd name="T104" fmla="*/ 0 w 280"/>
                <a:gd name="T105" fmla="*/ 318 h 372"/>
                <a:gd name="T106" fmla="*/ 72 w 280"/>
                <a:gd name="T107" fmla="*/ 290 h 372"/>
                <a:gd name="T108" fmla="*/ 80 w 280"/>
                <a:gd name="T109" fmla="*/ 292 h 372"/>
                <a:gd name="T110" fmla="*/ 86 w 280"/>
                <a:gd name="T111" fmla="*/ 290 h 372"/>
                <a:gd name="T112" fmla="*/ 88 w 280"/>
                <a:gd name="T113" fmla="*/ 278 h 372"/>
                <a:gd name="T114" fmla="*/ 84 w 280"/>
                <a:gd name="T115" fmla="*/ 23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0" h="372">
                  <a:moveTo>
                    <a:pt x="158" y="310"/>
                  </a:moveTo>
                  <a:lnTo>
                    <a:pt x="158" y="310"/>
                  </a:lnTo>
                  <a:lnTo>
                    <a:pt x="148" y="304"/>
                  </a:lnTo>
                  <a:lnTo>
                    <a:pt x="148" y="304"/>
                  </a:lnTo>
                  <a:lnTo>
                    <a:pt x="148" y="300"/>
                  </a:lnTo>
                  <a:lnTo>
                    <a:pt x="148" y="98"/>
                  </a:lnTo>
                  <a:lnTo>
                    <a:pt x="148" y="98"/>
                  </a:lnTo>
                  <a:lnTo>
                    <a:pt x="156" y="96"/>
                  </a:lnTo>
                  <a:lnTo>
                    <a:pt x="164" y="92"/>
                  </a:lnTo>
                  <a:lnTo>
                    <a:pt x="170" y="86"/>
                  </a:lnTo>
                  <a:lnTo>
                    <a:pt x="176" y="80"/>
                  </a:lnTo>
                  <a:lnTo>
                    <a:pt x="180" y="72"/>
                  </a:lnTo>
                  <a:lnTo>
                    <a:pt x="184" y="64"/>
                  </a:lnTo>
                  <a:lnTo>
                    <a:pt x="186" y="56"/>
                  </a:lnTo>
                  <a:lnTo>
                    <a:pt x="186" y="48"/>
                  </a:lnTo>
                  <a:lnTo>
                    <a:pt x="186" y="48"/>
                  </a:lnTo>
                  <a:lnTo>
                    <a:pt x="184" y="32"/>
                  </a:lnTo>
                  <a:lnTo>
                    <a:pt x="178" y="20"/>
                  </a:lnTo>
                  <a:lnTo>
                    <a:pt x="170" y="10"/>
                  </a:lnTo>
                  <a:lnTo>
                    <a:pt x="160" y="0"/>
                  </a:lnTo>
                  <a:lnTo>
                    <a:pt x="160" y="48"/>
                  </a:lnTo>
                  <a:lnTo>
                    <a:pt x="106" y="48"/>
                  </a:lnTo>
                  <a:lnTo>
                    <a:pt x="106" y="0"/>
                  </a:lnTo>
                  <a:lnTo>
                    <a:pt x="106" y="0"/>
                  </a:lnTo>
                  <a:lnTo>
                    <a:pt x="94" y="10"/>
                  </a:lnTo>
                  <a:lnTo>
                    <a:pt x="86" y="20"/>
                  </a:lnTo>
                  <a:lnTo>
                    <a:pt x="80" y="32"/>
                  </a:lnTo>
                  <a:lnTo>
                    <a:pt x="78" y="48"/>
                  </a:lnTo>
                  <a:lnTo>
                    <a:pt x="78" y="48"/>
                  </a:lnTo>
                  <a:lnTo>
                    <a:pt x="78" y="56"/>
                  </a:lnTo>
                  <a:lnTo>
                    <a:pt x="82" y="64"/>
                  </a:lnTo>
                  <a:lnTo>
                    <a:pt x="84" y="72"/>
                  </a:lnTo>
                  <a:lnTo>
                    <a:pt x="88" y="80"/>
                  </a:lnTo>
                  <a:lnTo>
                    <a:pt x="94" y="86"/>
                  </a:lnTo>
                  <a:lnTo>
                    <a:pt x="100" y="92"/>
                  </a:lnTo>
                  <a:lnTo>
                    <a:pt x="108" y="96"/>
                  </a:lnTo>
                  <a:lnTo>
                    <a:pt x="116" y="98"/>
                  </a:lnTo>
                  <a:lnTo>
                    <a:pt x="116" y="300"/>
                  </a:lnTo>
                  <a:lnTo>
                    <a:pt x="116" y="300"/>
                  </a:lnTo>
                  <a:lnTo>
                    <a:pt x="116" y="304"/>
                  </a:lnTo>
                  <a:lnTo>
                    <a:pt x="116" y="304"/>
                  </a:lnTo>
                  <a:lnTo>
                    <a:pt x="108" y="308"/>
                  </a:lnTo>
                  <a:lnTo>
                    <a:pt x="102" y="316"/>
                  </a:lnTo>
                  <a:lnTo>
                    <a:pt x="98" y="326"/>
                  </a:lnTo>
                  <a:lnTo>
                    <a:pt x="96" y="336"/>
                  </a:lnTo>
                  <a:lnTo>
                    <a:pt x="96" y="336"/>
                  </a:lnTo>
                  <a:lnTo>
                    <a:pt x="96" y="342"/>
                  </a:lnTo>
                  <a:lnTo>
                    <a:pt x="98" y="350"/>
                  </a:lnTo>
                  <a:lnTo>
                    <a:pt x="102" y="356"/>
                  </a:lnTo>
                  <a:lnTo>
                    <a:pt x="106" y="360"/>
                  </a:lnTo>
                  <a:lnTo>
                    <a:pt x="106" y="360"/>
                  </a:lnTo>
                  <a:lnTo>
                    <a:pt x="112" y="366"/>
                  </a:lnTo>
                  <a:lnTo>
                    <a:pt x="118" y="368"/>
                  </a:lnTo>
                  <a:lnTo>
                    <a:pt x="124" y="370"/>
                  </a:lnTo>
                  <a:lnTo>
                    <a:pt x="132" y="372"/>
                  </a:lnTo>
                  <a:lnTo>
                    <a:pt x="132" y="372"/>
                  </a:lnTo>
                  <a:lnTo>
                    <a:pt x="140" y="370"/>
                  </a:lnTo>
                  <a:lnTo>
                    <a:pt x="146" y="368"/>
                  </a:lnTo>
                  <a:lnTo>
                    <a:pt x="152" y="366"/>
                  </a:lnTo>
                  <a:lnTo>
                    <a:pt x="158" y="360"/>
                  </a:lnTo>
                  <a:lnTo>
                    <a:pt x="162" y="356"/>
                  </a:lnTo>
                  <a:lnTo>
                    <a:pt x="166" y="350"/>
                  </a:lnTo>
                  <a:lnTo>
                    <a:pt x="168" y="342"/>
                  </a:lnTo>
                  <a:lnTo>
                    <a:pt x="168" y="336"/>
                  </a:lnTo>
                  <a:lnTo>
                    <a:pt x="168" y="336"/>
                  </a:lnTo>
                  <a:lnTo>
                    <a:pt x="168" y="328"/>
                  </a:lnTo>
                  <a:lnTo>
                    <a:pt x="166" y="322"/>
                  </a:lnTo>
                  <a:lnTo>
                    <a:pt x="162" y="316"/>
                  </a:lnTo>
                  <a:lnTo>
                    <a:pt x="158" y="310"/>
                  </a:lnTo>
                  <a:lnTo>
                    <a:pt x="158" y="310"/>
                  </a:lnTo>
                  <a:close/>
                  <a:moveTo>
                    <a:pt x="144" y="346"/>
                  </a:moveTo>
                  <a:lnTo>
                    <a:pt x="144" y="346"/>
                  </a:lnTo>
                  <a:lnTo>
                    <a:pt x="138" y="350"/>
                  </a:lnTo>
                  <a:lnTo>
                    <a:pt x="132" y="352"/>
                  </a:lnTo>
                  <a:lnTo>
                    <a:pt x="132" y="352"/>
                  </a:lnTo>
                  <a:lnTo>
                    <a:pt x="126" y="350"/>
                  </a:lnTo>
                  <a:lnTo>
                    <a:pt x="120" y="346"/>
                  </a:lnTo>
                  <a:lnTo>
                    <a:pt x="120" y="346"/>
                  </a:lnTo>
                  <a:lnTo>
                    <a:pt x="118" y="342"/>
                  </a:lnTo>
                  <a:lnTo>
                    <a:pt x="116" y="336"/>
                  </a:lnTo>
                  <a:lnTo>
                    <a:pt x="116" y="336"/>
                  </a:lnTo>
                  <a:lnTo>
                    <a:pt x="118" y="330"/>
                  </a:lnTo>
                  <a:lnTo>
                    <a:pt x="120" y="324"/>
                  </a:lnTo>
                  <a:lnTo>
                    <a:pt x="120" y="324"/>
                  </a:lnTo>
                  <a:lnTo>
                    <a:pt x="126" y="320"/>
                  </a:lnTo>
                  <a:lnTo>
                    <a:pt x="132" y="320"/>
                  </a:lnTo>
                  <a:lnTo>
                    <a:pt x="132" y="320"/>
                  </a:lnTo>
                  <a:lnTo>
                    <a:pt x="138" y="320"/>
                  </a:lnTo>
                  <a:lnTo>
                    <a:pt x="144" y="324"/>
                  </a:lnTo>
                  <a:lnTo>
                    <a:pt x="144" y="324"/>
                  </a:lnTo>
                  <a:lnTo>
                    <a:pt x="146" y="330"/>
                  </a:lnTo>
                  <a:lnTo>
                    <a:pt x="148" y="336"/>
                  </a:lnTo>
                  <a:lnTo>
                    <a:pt x="148" y="336"/>
                  </a:lnTo>
                  <a:lnTo>
                    <a:pt x="146" y="342"/>
                  </a:lnTo>
                  <a:lnTo>
                    <a:pt x="144" y="346"/>
                  </a:lnTo>
                  <a:lnTo>
                    <a:pt x="144" y="346"/>
                  </a:lnTo>
                  <a:close/>
                  <a:moveTo>
                    <a:pt x="280" y="38"/>
                  </a:moveTo>
                  <a:lnTo>
                    <a:pt x="280" y="318"/>
                  </a:lnTo>
                  <a:lnTo>
                    <a:pt x="186" y="318"/>
                  </a:lnTo>
                  <a:lnTo>
                    <a:pt x="186" y="318"/>
                  </a:lnTo>
                  <a:lnTo>
                    <a:pt x="180" y="306"/>
                  </a:lnTo>
                  <a:lnTo>
                    <a:pt x="172" y="296"/>
                  </a:lnTo>
                  <a:lnTo>
                    <a:pt x="172" y="296"/>
                  </a:lnTo>
                  <a:lnTo>
                    <a:pt x="168" y="292"/>
                  </a:lnTo>
                  <a:lnTo>
                    <a:pt x="168" y="286"/>
                  </a:lnTo>
                  <a:lnTo>
                    <a:pt x="248" y="286"/>
                  </a:lnTo>
                  <a:lnTo>
                    <a:pt x="248" y="170"/>
                  </a:lnTo>
                  <a:lnTo>
                    <a:pt x="168" y="250"/>
                  </a:lnTo>
                  <a:lnTo>
                    <a:pt x="168" y="188"/>
                  </a:lnTo>
                  <a:lnTo>
                    <a:pt x="172" y="190"/>
                  </a:lnTo>
                  <a:lnTo>
                    <a:pt x="172" y="190"/>
                  </a:lnTo>
                  <a:lnTo>
                    <a:pt x="174" y="192"/>
                  </a:lnTo>
                  <a:lnTo>
                    <a:pt x="178" y="194"/>
                  </a:lnTo>
                  <a:lnTo>
                    <a:pt x="178" y="194"/>
                  </a:lnTo>
                  <a:lnTo>
                    <a:pt x="182" y="192"/>
                  </a:lnTo>
                  <a:lnTo>
                    <a:pt x="186" y="190"/>
                  </a:lnTo>
                  <a:lnTo>
                    <a:pt x="186" y="190"/>
                  </a:lnTo>
                  <a:lnTo>
                    <a:pt x="188" y="186"/>
                  </a:lnTo>
                  <a:lnTo>
                    <a:pt x="188" y="184"/>
                  </a:lnTo>
                  <a:lnTo>
                    <a:pt x="188" y="180"/>
                  </a:lnTo>
                  <a:lnTo>
                    <a:pt x="186" y="176"/>
                  </a:lnTo>
                  <a:lnTo>
                    <a:pt x="168" y="160"/>
                  </a:lnTo>
                  <a:lnTo>
                    <a:pt x="168" y="150"/>
                  </a:lnTo>
                  <a:lnTo>
                    <a:pt x="182" y="136"/>
                  </a:lnTo>
                  <a:lnTo>
                    <a:pt x="204" y="158"/>
                  </a:lnTo>
                  <a:lnTo>
                    <a:pt x="204" y="158"/>
                  </a:lnTo>
                  <a:lnTo>
                    <a:pt x="208" y="160"/>
                  </a:lnTo>
                  <a:lnTo>
                    <a:pt x="212" y="160"/>
                  </a:lnTo>
                  <a:lnTo>
                    <a:pt x="212" y="160"/>
                  </a:lnTo>
                  <a:lnTo>
                    <a:pt x="214" y="160"/>
                  </a:lnTo>
                  <a:lnTo>
                    <a:pt x="218" y="158"/>
                  </a:lnTo>
                  <a:lnTo>
                    <a:pt x="218" y="158"/>
                  </a:lnTo>
                  <a:lnTo>
                    <a:pt x="220" y="154"/>
                  </a:lnTo>
                  <a:lnTo>
                    <a:pt x="222" y="150"/>
                  </a:lnTo>
                  <a:lnTo>
                    <a:pt x="220" y="146"/>
                  </a:lnTo>
                  <a:lnTo>
                    <a:pt x="218" y="144"/>
                  </a:lnTo>
                  <a:lnTo>
                    <a:pt x="196" y="122"/>
                  </a:lnTo>
                  <a:lnTo>
                    <a:pt x="216" y="102"/>
                  </a:lnTo>
                  <a:lnTo>
                    <a:pt x="236" y="124"/>
                  </a:lnTo>
                  <a:lnTo>
                    <a:pt x="236" y="124"/>
                  </a:lnTo>
                  <a:lnTo>
                    <a:pt x="240" y="126"/>
                  </a:lnTo>
                  <a:lnTo>
                    <a:pt x="244" y="128"/>
                  </a:lnTo>
                  <a:lnTo>
                    <a:pt x="244" y="128"/>
                  </a:lnTo>
                  <a:lnTo>
                    <a:pt x="248" y="126"/>
                  </a:lnTo>
                  <a:lnTo>
                    <a:pt x="252" y="124"/>
                  </a:lnTo>
                  <a:lnTo>
                    <a:pt x="252" y="124"/>
                  </a:lnTo>
                  <a:lnTo>
                    <a:pt x="254" y="122"/>
                  </a:lnTo>
                  <a:lnTo>
                    <a:pt x="254" y="118"/>
                  </a:lnTo>
                  <a:lnTo>
                    <a:pt x="254" y="114"/>
                  </a:lnTo>
                  <a:lnTo>
                    <a:pt x="252" y="110"/>
                  </a:lnTo>
                  <a:lnTo>
                    <a:pt x="230" y="88"/>
                  </a:lnTo>
                  <a:lnTo>
                    <a:pt x="280" y="38"/>
                  </a:lnTo>
                  <a:close/>
                  <a:moveTo>
                    <a:pt x="84" y="234"/>
                  </a:moveTo>
                  <a:lnTo>
                    <a:pt x="96" y="248"/>
                  </a:lnTo>
                  <a:lnTo>
                    <a:pt x="96" y="292"/>
                  </a:lnTo>
                  <a:lnTo>
                    <a:pt x="96" y="292"/>
                  </a:lnTo>
                  <a:lnTo>
                    <a:pt x="86" y="304"/>
                  </a:lnTo>
                  <a:lnTo>
                    <a:pt x="80" y="318"/>
                  </a:lnTo>
                  <a:lnTo>
                    <a:pt x="0" y="318"/>
                  </a:lnTo>
                  <a:lnTo>
                    <a:pt x="50" y="268"/>
                  </a:lnTo>
                  <a:lnTo>
                    <a:pt x="72" y="290"/>
                  </a:lnTo>
                  <a:lnTo>
                    <a:pt x="72" y="290"/>
                  </a:lnTo>
                  <a:lnTo>
                    <a:pt x="76" y="292"/>
                  </a:lnTo>
                  <a:lnTo>
                    <a:pt x="80" y="292"/>
                  </a:lnTo>
                  <a:lnTo>
                    <a:pt x="80" y="292"/>
                  </a:lnTo>
                  <a:lnTo>
                    <a:pt x="84" y="292"/>
                  </a:lnTo>
                  <a:lnTo>
                    <a:pt x="86" y="290"/>
                  </a:lnTo>
                  <a:lnTo>
                    <a:pt x="86" y="290"/>
                  </a:lnTo>
                  <a:lnTo>
                    <a:pt x="88" y="286"/>
                  </a:lnTo>
                  <a:lnTo>
                    <a:pt x="90" y="282"/>
                  </a:lnTo>
                  <a:lnTo>
                    <a:pt x="88" y="278"/>
                  </a:lnTo>
                  <a:lnTo>
                    <a:pt x="86" y="274"/>
                  </a:lnTo>
                  <a:lnTo>
                    <a:pt x="64" y="254"/>
                  </a:lnTo>
                  <a:lnTo>
                    <a:pt x="84" y="23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_tradnl" dirty="0">
                <a:solidFill>
                  <a:srgbClr val="000000"/>
                </a:solidFill>
              </a:endParaRPr>
            </a:p>
          </p:txBody>
        </p:sp>
      </p:grpSp>
      <p:sp>
        <p:nvSpPr>
          <p:cNvPr id="53" name="KMATable0ValueChain2"/>
          <p:cNvSpPr>
            <a:spLocks noChangeArrowheads="1"/>
          </p:cNvSpPr>
          <p:nvPr/>
        </p:nvSpPr>
        <p:spPr bwMode="auto">
          <a:xfrm>
            <a:off x="1343472" y="1481948"/>
            <a:ext cx="6912000" cy="238719"/>
          </a:xfrm>
          <a:prstGeom prst="chevron">
            <a:avLst>
              <a:gd name="adj" fmla="val 21138"/>
            </a:avLst>
          </a:prstGeom>
          <a:solidFill>
            <a:schemeClr val="tx2"/>
          </a:solidFill>
          <a:ln w="25400">
            <a:solidFill>
              <a:schemeClr val="bg1"/>
            </a:solidFill>
            <a:miter lim="800000"/>
            <a:headEnd/>
            <a:tailEnd/>
          </a:ln>
        </p:spPr>
        <p:txBody>
          <a:bodyPr lIns="0" tIns="0" rIns="0" bIns="0" anchor="ctr"/>
          <a:lstStyle/>
          <a:p>
            <a:pPr algn="ctr" fontAlgn="base">
              <a:spcBef>
                <a:spcPct val="50000"/>
              </a:spcBef>
              <a:spcAft>
                <a:spcPct val="0"/>
              </a:spcAft>
            </a:pPr>
            <a:r>
              <a:rPr lang="es-ES_tradnl" sz="1100" b="1" dirty="0">
                <a:solidFill>
                  <a:srgbClr val="FFFFFF"/>
                </a:solidFill>
                <a:latin typeface="Univers for KPMG Cond" panose="020B0606020202020204" pitchFamily="34" charset="0"/>
                <a:cs typeface="Arial" panose="020B0604020202020204" pitchFamily="34" charset="0"/>
              </a:rPr>
              <a:t>Impuestos</a:t>
            </a:r>
          </a:p>
        </p:txBody>
      </p:sp>
      <p:sp>
        <p:nvSpPr>
          <p:cNvPr id="44" name="Rectangle 43"/>
          <p:cNvSpPr/>
          <p:nvPr/>
        </p:nvSpPr>
        <p:spPr>
          <a:xfrm>
            <a:off x="3864328" y="3220251"/>
            <a:ext cx="4968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prstClr val="white"/>
                </a:solidFill>
                <a:latin typeface="Univers for KPMG Cond" panose="020B0606020202020204" pitchFamily="34" charset="0"/>
              </a:rPr>
              <a:t>Descripción</a:t>
            </a:r>
            <a:endParaRPr lang="es-ES" dirty="0">
              <a:solidFill>
                <a:prstClr val="white"/>
              </a:solidFill>
              <a:latin typeface="Univers for KPMG Cond" panose="020B0606020202020204" pitchFamily="34" charset="0"/>
            </a:endParaRPr>
          </a:p>
        </p:txBody>
      </p:sp>
      <p:sp>
        <p:nvSpPr>
          <p:cNvPr id="5" name="Rectangle 4"/>
          <p:cNvSpPr/>
          <p:nvPr/>
        </p:nvSpPr>
        <p:spPr>
          <a:xfrm>
            <a:off x="1631504" y="3220251"/>
            <a:ext cx="2196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prstClr val="white"/>
                </a:solidFill>
                <a:latin typeface="Univers for KPMG Cond" panose="020B0606020202020204" pitchFamily="34" charset="0"/>
              </a:rPr>
              <a:t>Proceso</a:t>
            </a:r>
            <a:endParaRPr lang="es-ES" dirty="0">
              <a:solidFill>
                <a:prstClr val="white"/>
              </a:solidFill>
              <a:latin typeface="Univers for KPMG Cond" panose="020B0606020202020204" pitchFamily="34" charset="0"/>
            </a:endParaRPr>
          </a:p>
        </p:txBody>
      </p:sp>
      <p:grpSp>
        <p:nvGrpSpPr>
          <p:cNvPr id="78" name="Group 15"/>
          <p:cNvGrpSpPr>
            <a:grpSpLocks noChangeAspect="1"/>
          </p:cNvGrpSpPr>
          <p:nvPr/>
        </p:nvGrpSpPr>
        <p:grpSpPr bwMode="auto">
          <a:xfrm>
            <a:off x="1775520" y="3248548"/>
            <a:ext cx="331372" cy="230082"/>
            <a:chOff x="1316" y="1580"/>
            <a:chExt cx="428" cy="428"/>
          </a:xfrm>
          <a:solidFill>
            <a:schemeClr val="bg1"/>
          </a:solidFill>
        </p:grpSpPr>
        <p:sp>
          <p:nvSpPr>
            <p:cNvPr id="80" name="Freeform 16"/>
            <p:cNvSpPr>
              <a:spLocks noEditPoints="1"/>
            </p:cNvSpPr>
            <p:nvPr/>
          </p:nvSpPr>
          <p:spPr bwMode="auto">
            <a:xfrm>
              <a:off x="1470" y="1713"/>
              <a:ext cx="238" cy="238"/>
            </a:xfrm>
            <a:custGeom>
              <a:avLst/>
              <a:gdLst/>
              <a:ahLst/>
              <a:cxnLst>
                <a:cxn ang="0">
                  <a:pos x="19" y="3"/>
                </a:cxn>
                <a:cxn ang="0">
                  <a:pos x="19" y="3"/>
                </a:cxn>
                <a:cxn ang="0">
                  <a:pos x="31" y="0"/>
                </a:cxn>
                <a:cxn ang="0">
                  <a:pos x="51" y="17"/>
                </a:cxn>
                <a:cxn ang="0">
                  <a:pos x="46" y="30"/>
                </a:cxn>
                <a:cxn ang="0">
                  <a:pos x="46" y="31"/>
                </a:cxn>
                <a:cxn ang="0">
                  <a:pos x="97" y="80"/>
                </a:cxn>
                <a:cxn ang="0">
                  <a:pos x="96" y="96"/>
                </a:cxn>
                <a:cxn ang="0">
                  <a:pos x="80" y="96"/>
                </a:cxn>
                <a:cxn ang="0">
                  <a:pos x="32" y="46"/>
                </a:cxn>
                <a:cxn ang="0">
                  <a:pos x="30" y="46"/>
                </a:cxn>
                <a:cxn ang="0">
                  <a:pos x="17" y="51"/>
                </a:cxn>
                <a:cxn ang="0">
                  <a:pos x="0" y="31"/>
                </a:cxn>
                <a:cxn ang="0">
                  <a:pos x="3" y="19"/>
                </a:cxn>
                <a:cxn ang="0">
                  <a:pos x="3" y="19"/>
                </a:cxn>
                <a:cxn ang="0">
                  <a:pos x="3" y="19"/>
                </a:cxn>
                <a:cxn ang="0">
                  <a:pos x="16" y="32"/>
                </a:cxn>
                <a:cxn ang="0">
                  <a:pos x="27" y="27"/>
                </a:cxn>
                <a:cxn ang="0">
                  <a:pos x="32" y="16"/>
                </a:cxn>
                <a:cxn ang="0">
                  <a:pos x="19" y="4"/>
                </a:cxn>
                <a:cxn ang="0">
                  <a:pos x="19" y="3"/>
                </a:cxn>
                <a:cxn ang="0">
                  <a:pos x="84" y="84"/>
                </a:cxn>
                <a:cxn ang="0">
                  <a:pos x="92" y="84"/>
                </a:cxn>
                <a:cxn ang="0">
                  <a:pos x="92" y="92"/>
                </a:cxn>
                <a:cxn ang="0">
                  <a:pos x="84" y="92"/>
                </a:cxn>
                <a:cxn ang="0">
                  <a:pos x="84" y="84"/>
                </a:cxn>
              </a:cxnLst>
              <a:rect l="0" t="0" r="r" b="b"/>
              <a:pathLst>
                <a:path w="101" h="101">
                  <a:moveTo>
                    <a:pt x="19" y="3"/>
                  </a:moveTo>
                  <a:cubicBezTo>
                    <a:pt x="19" y="3"/>
                    <a:pt x="19" y="3"/>
                    <a:pt x="19" y="3"/>
                  </a:cubicBezTo>
                  <a:cubicBezTo>
                    <a:pt x="31" y="0"/>
                    <a:pt x="31" y="0"/>
                    <a:pt x="31" y="0"/>
                  </a:cubicBezTo>
                  <a:cubicBezTo>
                    <a:pt x="51" y="17"/>
                    <a:pt x="51" y="17"/>
                    <a:pt x="51" y="17"/>
                  </a:cubicBezTo>
                  <a:cubicBezTo>
                    <a:pt x="46" y="30"/>
                    <a:pt x="46" y="30"/>
                    <a:pt x="46" y="30"/>
                  </a:cubicBezTo>
                  <a:cubicBezTo>
                    <a:pt x="46" y="31"/>
                    <a:pt x="46" y="31"/>
                    <a:pt x="46" y="31"/>
                  </a:cubicBezTo>
                  <a:cubicBezTo>
                    <a:pt x="97" y="80"/>
                    <a:pt x="97" y="80"/>
                    <a:pt x="97" y="80"/>
                  </a:cubicBezTo>
                  <a:cubicBezTo>
                    <a:pt x="101" y="84"/>
                    <a:pt x="101" y="92"/>
                    <a:pt x="96" y="96"/>
                  </a:cubicBezTo>
                  <a:cubicBezTo>
                    <a:pt x="92" y="100"/>
                    <a:pt x="85" y="101"/>
                    <a:pt x="80" y="96"/>
                  </a:cubicBezTo>
                  <a:cubicBezTo>
                    <a:pt x="32" y="46"/>
                    <a:pt x="32" y="46"/>
                    <a:pt x="32" y="46"/>
                  </a:cubicBezTo>
                  <a:cubicBezTo>
                    <a:pt x="30" y="46"/>
                    <a:pt x="30" y="46"/>
                    <a:pt x="30" y="46"/>
                  </a:cubicBezTo>
                  <a:cubicBezTo>
                    <a:pt x="17" y="51"/>
                    <a:pt x="17" y="51"/>
                    <a:pt x="17" y="51"/>
                  </a:cubicBezTo>
                  <a:cubicBezTo>
                    <a:pt x="0" y="31"/>
                    <a:pt x="0" y="31"/>
                    <a:pt x="0" y="31"/>
                  </a:cubicBezTo>
                  <a:cubicBezTo>
                    <a:pt x="3" y="19"/>
                    <a:pt x="3" y="19"/>
                    <a:pt x="3" y="19"/>
                  </a:cubicBezTo>
                  <a:cubicBezTo>
                    <a:pt x="3" y="19"/>
                    <a:pt x="3" y="19"/>
                    <a:pt x="3" y="19"/>
                  </a:cubicBezTo>
                  <a:cubicBezTo>
                    <a:pt x="3" y="19"/>
                    <a:pt x="3" y="19"/>
                    <a:pt x="3" y="19"/>
                  </a:cubicBezTo>
                  <a:cubicBezTo>
                    <a:pt x="16" y="32"/>
                    <a:pt x="16" y="32"/>
                    <a:pt x="16" y="32"/>
                  </a:cubicBezTo>
                  <a:cubicBezTo>
                    <a:pt x="27" y="27"/>
                    <a:pt x="27" y="27"/>
                    <a:pt x="27" y="27"/>
                  </a:cubicBezTo>
                  <a:cubicBezTo>
                    <a:pt x="32" y="16"/>
                    <a:pt x="32" y="16"/>
                    <a:pt x="32" y="16"/>
                  </a:cubicBezTo>
                  <a:cubicBezTo>
                    <a:pt x="19" y="4"/>
                    <a:pt x="19" y="4"/>
                    <a:pt x="19" y="4"/>
                  </a:cubicBezTo>
                  <a:lnTo>
                    <a:pt x="19" y="3"/>
                  </a:lnTo>
                  <a:close/>
                  <a:moveTo>
                    <a:pt x="84" y="84"/>
                  </a:moveTo>
                  <a:cubicBezTo>
                    <a:pt x="86" y="82"/>
                    <a:pt x="90" y="82"/>
                    <a:pt x="92" y="84"/>
                  </a:cubicBezTo>
                  <a:cubicBezTo>
                    <a:pt x="94" y="86"/>
                    <a:pt x="94" y="90"/>
                    <a:pt x="92" y="92"/>
                  </a:cubicBezTo>
                  <a:cubicBezTo>
                    <a:pt x="90" y="94"/>
                    <a:pt x="86" y="94"/>
                    <a:pt x="84" y="92"/>
                  </a:cubicBezTo>
                  <a:cubicBezTo>
                    <a:pt x="82" y="90"/>
                    <a:pt x="82" y="86"/>
                    <a:pt x="84" y="84"/>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218987"/>
              <a:endParaRPr lang="en-US" sz="1500" dirty="0">
                <a:solidFill>
                  <a:srgbClr val="000000"/>
                </a:solidFill>
              </a:endParaRPr>
            </a:p>
          </p:txBody>
        </p:sp>
        <p:sp>
          <p:nvSpPr>
            <p:cNvPr id="81" name="Freeform 17"/>
            <p:cNvSpPr>
              <a:spLocks/>
            </p:cNvSpPr>
            <p:nvPr/>
          </p:nvSpPr>
          <p:spPr bwMode="auto">
            <a:xfrm>
              <a:off x="1316" y="1580"/>
              <a:ext cx="428" cy="428"/>
            </a:xfrm>
            <a:custGeom>
              <a:avLst/>
              <a:gdLst/>
              <a:ahLst/>
              <a:cxnLst>
                <a:cxn ang="0">
                  <a:pos x="104" y="0"/>
                </a:cxn>
                <a:cxn ang="0">
                  <a:pos x="108" y="24"/>
                </a:cxn>
                <a:cxn ang="0">
                  <a:pos x="126" y="31"/>
                </a:cxn>
                <a:cxn ang="0">
                  <a:pos x="145" y="17"/>
                </a:cxn>
                <a:cxn ang="0">
                  <a:pos x="164" y="36"/>
                </a:cxn>
                <a:cxn ang="0">
                  <a:pos x="150" y="56"/>
                </a:cxn>
                <a:cxn ang="0">
                  <a:pos x="157" y="74"/>
                </a:cxn>
                <a:cxn ang="0">
                  <a:pos x="181" y="78"/>
                </a:cxn>
                <a:cxn ang="0">
                  <a:pos x="181" y="104"/>
                </a:cxn>
                <a:cxn ang="0">
                  <a:pos x="157" y="108"/>
                </a:cxn>
                <a:cxn ang="0">
                  <a:pos x="152" y="120"/>
                </a:cxn>
                <a:cxn ang="0">
                  <a:pos x="137" y="105"/>
                </a:cxn>
                <a:cxn ang="0">
                  <a:pos x="139" y="97"/>
                </a:cxn>
                <a:cxn ang="0">
                  <a:pos x="97" y="43"/>
                </a:cxn>
                <a:cxn ang="0">
                  <a:pos x="43" y="84"/>
                </a:cxn>
                <a:cxn ang="0">
                  <a:pos x="84" y="139"/>
                </a:cxn>
                <a:cxn ang="0">
                  <a:pos x="106" y="136"/>
                </a:cxn>
                <a:cxn ang="0">
                  <a:pos x="121" y="152"/>
                </a:cxn>
                <a:cxn ang="0">
                  <a:pos x="108" y="157"/>
                </a:cxn>
                <a:cxn ang="0">
                  <a:pos x="104" y="181"/>
                </a:cxn>
                <a:cxn ang="0">
                  <a:pos x="77" y="181"/>
                </a:cxn>
                <a:cxn ang="0">
                  <a:pos x="73" y="157"/>
                </a:cxn>
                <a:cxn ang="0">
                  <a:pos x="55" y="150"/>
                </a:cxn>
                <a:cxn ang="0">
                  <a:pos x="36" y="164"/>
                </a:cxn>
                <a:cxn ang="0">
                  <a:pos x="17" y="145"/>
                </a:cxn>
                <a:cxn ang="0">
                  <a:pos x="31" y="126"/>
                </a:cxn>
                <a:cxn ang="0">
                  <a:pos x="24" y="108"/>
                </a:cxn>
                <a:cxn ang="0">
                  <a:pos x="0" y="104"/>
                </a:cxn>
                <a:cxn ang="0">
                  <a:pos x="0" y="78"/>
                </a:cxn>
                <a:cxn ang="0">
                  <a:pos x="24" y="73"/>
                </a:cxn>
                <a:cxn ang="0">
                  <a:pos x="31" y="56"/>
                </a:cxn>
                <a:cxn ang="0">
                  <a:pos x="17" y="36"/>
                </a:cxn>
                <a:cxn ang="0">
                  <a:pos x="36" y="17"/>
                </a:cxn>
                <a:cxn ang="0">
                  <a:pos x="56" y="31"/>
                </a:cxn>
                <a:cxn ang="0">
                  <a:pos x="73" y="24"/>
                </a:cxn>
                <a:cxn ang="0">
                  <a:pos x="78" y="0"/>
                </a:cxn>
                <a:cxn ang="0">
                  <a:pos x="104" y="0"/>
                </a:cxn>
              </a:cxnLst>
              <a:rect l="0" t="0" r="r" b="b"/>
              <a:pathLst>
                <a:path w="181" h="181">
                  <a:moveTo>
                    <a:pt x="104" y="0"/>
                  </a:moveTo>
                  <a:cubicBezTo>
                    <a:pt x="108" y="24"/>
                    <a:pt x="108" y="24"/>
                    <a:pt x="108" y="24"/>
                  </a:cubicBezTo>
                  <a:cubicBezTo>
                    <a:pt x="126" y="31"/>
                    <a:pt x="126" y="31"/>
                    <a:pt x="126" y="31"/>
                  </a:cubicBezTo>
                  <a:cubicBezTo>
                    <a:pt x="145" y="17"/>
                    <a:pt x="145" y="17"/>
                    <a:pt x="145" y="17"/>
                  </a:cubicBezTo>
                  <a:cubicBezTo>
                    <a:pt x="164" y="36"/>
                    <a:pt x="164" y="36"/>
                    <a:pt x="164" y="36"/>
                  </a:cubicBezTo>
                  <a:cubicBezTo>
                    <a:pt x="150" y="56"/>
                    <a:pt x="150" y="56"/>
                    <a:pt x="150" y="56"/>
                  </a:cubicBezTo>
                  <a:cubicBezTo>
                    <a:pt x="157" y="74"/>
                    <a:pt x="157" y="74"/>
                    <a:pt x="157" y="74"/>
                  </a:cubicBezTo>
                  <a:cubicBezTo>
                    <a:pt x="181" y="78"/>
                    <a:pt x="181" y="78"/>
                    <a:pt x="181" y="78"/>
                  </a:cubicBezTo>
                  <a:cubicBezTo>
                    <a:pt x="181" y="104"/>
                    <a:pt x="181" y="104"/>
                    <a:pt x="181" y="104"/>
                  </a:cubicBezTo>
                  <a:cubicBezTo>
                    <a:pt x="157" y="108"/>
                    <a:pt x="157" y="108"/>
                    <a:pt x="157" y="108"/>
                  </a:cubicBezTo>
                  <a:cubicBezTo>
                    <a:pt x="152" y="120"/>
                    <a:pt x="152" y="120"/>
                    <a:pt x="152" y="120"/>
                  </a:cubicBezTo>
                  <a:cubicBezTo>
                    <a:pt x="137" y="105"/>
                    <a:pt x="137" y="105"/>
                    <a:pt x="137" y="105"/>
                  </a:cubicBezTo>
                  <a:cubicBezTo>
                    <a:pt x="138" y="103"/>
                    <a:pt x="138" y="100"/>
                    <a:pt x="139" y="97"/>
                  </a:cubicBezTo>
                  <a:cubicBezTo>
                    <a:pt x="142" y="71"/>
                    <a:pt x="124" y="46"/>
                    <a:pt x="97" y="43"/>
                  </a:cubicBezTo>
                  <a:cubicBezTo>
                    <a:pt x="71" y="39"/>
                    <a:pt x="46" y="58"/>
                    <a:pt x="43" y="84"/>
                  </a:cubicBezTo>
                  <a:cubicBezTo>
                    <a:pt x="39" y="111"/>
                    <a:pt x="58" y="135"/>
                    <a:pt x="84" y="139"/>
                  </a:cubicBezTo>
                  <a:cubicBezTo>
                    <a:pt x="92" y="140"/>
                    <a:pt x="99" y="139"/>
                    <a:pt x="106" y="136"/>
                  </a:cubicBezTo>
                  <a:cubicBezTo>
                    <a:pt x="121" y="152"/>
                    <a:pt x="121" y="152"/>
                    <a:pt x="121" y="152"/>
                  </a:cubicBezTo>
                  <a:cubicBezTo>
                    <a:pt x="108" y="157"/>
                    <a:pt x="108" y="157"/>
                    <a:pt x="108" y="157"/>
                  </a:cubicBezTo>
                  <a:cubicBezTo>
                    <a:pt x="104" y="181"/>
                    <a:pt x="104" y="181"/>
                    <a:pt x="104" y="181"/>
                  </a:cubicBezTo>
                  <a:cubicBezTo>
                    <a:pt x="77" y="181"/>
                    <a:pt x="77" y="181"/>
                    <a:pt x="77" y="181"/>
                  </a:cubicBezTo>
                  <a:cubicBezTo>
                    <a:pt x="73" y="157"/>
                    <a:pt x="73" y="157"/>
                    <a:pt x="73" y="157"/>
                  </a:cubicBezTo>
                  <a:cubicBezTo>
                    <a:pt x="55" y="150"/>
                    <a:pt x="55" y="150"/>
                    <a:pt x="55" y="150"/>
                  </a:cubicBezTo>
                  <a:cubicBezTo>
                    <a:pt x="36" y="164"/>
                    <a:pt x="36" y="164"/>
                    <a:pt x="36" y="164"/>
                  </a:cubicBezTo>
                  <a:cubicBezTo>
                    <a:pt x="17" y="145"/>
                    <a:pt x="17" y="145"/>
                    <a:pt x="17" y="145"/>
                  </a:cubicBezTo>
                  <a:cubicBezTo>
                    <a:pt x="31" y="126"/>
                    <a:pt x="31" y="126"/>
                    <a:pt x="31" y="126"/>
                  </a:cubicBezTo>
                  <a:cubicBezTo>
                    <a:pt x="24" y="108"/>
                    <a:pt x="24" y="108"/>
                    <a:pt x="24" y="108"/>
                  </a:cubicBezTo>
                  <a:cubicBezTo>
                    <a:pt x="0" y="104"/>
                    <a:pt x="0" y="104"/>
                    <a:pt x="0" y="104"/>
                  </a:cubicBezTo>
                  <a:cubicBezTo>
                    <a:pt x="0" y="78"/>
                    <a:pt x="0" y="78"/>
                    <a:pt x="0" y="78"/>
                  </a:cubicBezTo>
                  <a:cubicBezTo>
                    <a:pt x="24" y="73"/>
                    <a:pt x="24" y="73"/>
                    <a:pt x="24" y="73"/>
                  </a:cubicBezTo>
                  <a:cubicBezTo>
                    <a:pt x="31" y="56"/>
                    <a:pt x="31" y="56"/>
                    <a:pt x="31" y="56"/>
                  </a:cubicBezTo>
                  <a:cubicBezTo>
                    <a:pt x="17" y="36"/>
                    <a:pt x="17" y="36"/>
                    <a:pt x="17" y="36"/>
                  </a:cubicBezTo>
                  <a:cubicBezTo>
                    <a:pt x="36" y="17"/>
                    <a:pt x="36" y="17"/>
                    <a:pt x="36" y="17"/>
                  </a:cubicBezTo>
                  <a:cubicBezTo>
                    <a:pt x="56" y="31"/>
                    <a:pt x="56" y="31"/>
                    <a:pt x="56" y="31"/>
                  </a:cubicBezTo>
                  <a:cubicBezTo>
                    <a:pt x="73" y="24"/>
                    <a:pt x="73" y="24"/>
                    <a:pt x="73" y="24"/>
                  </a:cubicBezTo>
                  <a:cubicBezTo>
                    <a:pt x="78" y="0"/>
                    <a:pt x="78" y="0"/>
                    <a:pt x="78" y="0"/>
                  </a:cubicBezTo>
                  <a:lnTo>
                    <a:pt x="10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218987"/>
              <a:endParaRPr lang="en-US" sz="1500" dirty="0">
                <a:solidFill>
                  <a:srgbClr val="000000"/>
                </a:solidFill>
              </a:endParaRPr>
            </a:p>
          </p:txBody>
        </p:sp>
      </p:grpSp>
      <p:sp>
        <p:nvSpPr>
          <p:cNvPr id="45" name="Rectangle 44"/>
          <p:cNvSpPr/>
          <p:nvPr/>
        </p:nvSpPr>
        <p:spPr>
          <a:xfrm>
            <a:off x="8868472" y="3220251"/>
            <a:ext cx="1692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prstClr val="white"/>
                </a:solidFill>
                <a:latin typeface="Univers for KPMG Cond" panose="020B0606020202020204" pitchFamily="34" charset="0"/>
              </a:rPr>
              <a:t>Sistema</a:t>
            </a:r>
            <a:endParaRPr lang="es-ES" dirty="0">
              <a:solidFill>
                <a:prstClr val="white"/>
              </a:solidFill>
              <a:latin typeface="Univers for KPMG Cond" panose="020B0606020202020204" pitchFamily="34" charset="0"/>
            </a:endParaRPr>
          </a:p>
        </p:txBody>
      </p:sp>
      <p:sp>
        <p:nvSpPr>
          <p:cNvPr id="120" name="Freeform 5014"/>
          <p:cNvSpPr>
            <a:spLocks noEditPoints="1"/>
          </p:cNvSpPr>
          <p:nvPr/>
        </p:nvSpPr>
        <p:spPr bwMode="auto">
          <a:xfrm>
            <a:off x="9013836" y="3265622"/>
            <a:ext cx="250516" cy="184071"/>
          </a:xfrm>
          <a:custGeom>
            <a:avLst/>
            <a:gdLst>
              <a:gd name="T0" fmla="*/ 360 w 360"/>
              <a:gd name="T1" fmla="*/ 256 h 278"/>
              <a:gd name="T2" fmla="*/ 360 w 360"/>
              <a:gd name="T3" fmla="*/ 252 h 278"/>
              <a:gd name="T4" fmla="*/ 358 w 360"/>
              <a:gd name="T5" fmla="*/ 252 h 278"/>
              <a:gd name="T6" fmla="*/ 318 w 360"/>
              <a:gd name="T7" fmla="*/ 200 h 278"/>
              <a:gd name="T8" fmla="*/ 314 w 360"/>
              <a:gd name="T9" fmla="*/ 198 h 278"/>
              <a:gd name="T10" fmla="*/ 50 w 360"/>
              <a:gd name="T11" fmla="*/ 196 h 278"/>
              <a:gd name="T12" fmla="*/ 46 w 360"/>
              <a:gd name="T13" fmla="*/ 198 h 278"/>
              <a:gd name="T14" fmla="*/ 2 w 360"/>
              <a:gd name="T15" fmla="*/ 250 h 278"/>
              <a:gd name="T16" fmla="*/ 2 w 360"/>
              <a:gd name="T17" fmla="*/ 252 h 278"/>
              <a:gd name="T18" fmla="*/ 0 w 360"/>
              <a:gd name="T19" fmla="*/ 252 h 278"/>
              <a:gd name="T20" fmla="*/ 0 w 360"/>
              <a:gd name="T21" fmla="*/ 256 h 278"/>
              <a:gd name="T22" fmla="*/ 0 w 360"/>
              <a:gd name="T23" fmla="*/ 256 h 278"/>
              <a:gd name="T24" fmla="*/ 0 w 360"/>
              <a:gd name="T25" fmla="*/ 268 h 278"/>
              <a:gd name="T26" fmla="*/ 4 w 360"/>
              <a:gd name="T27" fmla="*/ 276 h 278"/>
              <a:gd name="T28" fmla="*/ 10 w 360"/>
              <a:gd name="T29" fmla="*/ 278 h 278"/>
              <a:gd name="T30" fmla="*/ 350 w 360"/>
              <a:gd name="T31" fmla="*/ 278 h 278"/>
              <a:gd name="T32" fmla="*/ 356 w 360"/>
              <a:gd name="T33" fmla="*/ 276 h 278"/>
              <a:gd name="T34" fmla="*/ 360 w 360"/>
              <a:gd name="T35" fmla="*/ 268 h 278"/>
              <a:gd name="T36" fmla="*/ 360 w 360"/>
              <a:gd name="T37" fmla="*/ 256 h 278"/>
              <a:gd name="T38" fmla="*/ 360 w 360"/>
              <a:gd name="T39" fmla="*/ 256 h 278"/>
              <a:gd name="T40" fmla="*/ 146 w 360"/>
              <a:gd name="T41" fmla="*/ 234 h 278"/>
              <a:gd name="T42" fmla="*/ 226 w 360"/>
              <a:gd name="T43" fmla="*/ 254 h 278"/>
              <a:gd name="T44" fmla="*/ 338 w 360"/>
              <a:gd name="T45" fmla="*/ 268 h 278"/>
              <a:gd name="T46" fmla="*/ 334 w 360"/>
              <a:gd name="T47" fmla="*/ 270 h 278"/>
              <a:gd name="T48" fmla="*/ 332 w 360"/>
              <a:gd name="T49" fmla="*/ 270 h 278"/>
              <a:gd name="T50" fmla="*/ 326 w 360"/>
              <a:gd name="T51" fmla="*/ 268 h 278"/>
              <a:gd name="T52" fmla="*/ 324 w 360"/>
              <a:gd name="T53" fmla="*/ 262 h 278"/>
              <a:gd name="T54" fmla="*/ 326 w 360"/>
              <a:gd name="T55" fmla="*/ 256 h 278"/>
              <a:gd name="T56" fmla="*/ 328 w 360"/>
              <a:gd name="T57" fmla="*/ 256 h 278"/>
              <a:gd name="T58" fmla="*/ 334 w 360"/>
              <a:gd name="T59" fmla="*/ 256 h 278"/>
              <a:gd name="T60" fmla="*/ 338 w 360"/>
              <a:gd name="T61" fmla="*/ 256 h 278"/>
              <a:gd name="T62" fmla="*/ 340 w 360"/>
              <a:gd name="T63" fmla="*/ 262 h 278"/>
              <a:gd name="T64" fmla="*/ 340 w 360"/>
              <a:gd name="T65" fmla="*/ 266 h 278"/>
              <a:gd name="T66" fmla="*/ 338 w 360"/>
              <a:gd name="T67" fmla="*/ 268 h 278"/>
              <a:gd name="T68" fmla="*/ 306 w 360"/>
              <a:gd name="T69" fmla="*/ 184 h 278"/>
              <a:gd name="T70" fmla="*/ 310 w 360"/>
              <a:gd name="T71" fmla="*/ 184 h 278"/>
              <a:gd name="T72" fmla="*/ 318 w 360"/>
              <a:gd name="T73" fmla="*/ 178 h 278"/>
              <a:gd name="T74" fmla="*/ 318 w 360"/>
              <a:gd name="T75" fmla="*/ 12 h 278"/>
              <a:gd name="T76" fmla="*/ 318 w 360"/>
              <a:gd name="T77" fmla="*/ 6 h 278"/>
              <a:gd name="T78" fmla="*/ 310 w 360"/>
              <a:gd name="T79" fmla="*/ 0 h 278"/>
              <a:gd name="T80" fmla="*/ 54 w 360"/>
              <a:gd name="T81" fmla="*/ 0 h 278"/>
              <a:gd name="T82" fmla="*/ 50 w 360"/>
              <a:gd name="T83" fmla="*/ 0 h 278"/>
              <a:gd name="T84" fmla="*/ 42 w 360"/>
              <a:gd name="T85" fmla="*/ 6 h 278"/>
              <a:gd name="T86" fmla="*/ 42 w 360"/>
              <a:gd name="T87" fmla="*/ 172 h 278"/>
              <a:gd name="T88" fmla="*/ 42 w 360"/>
              <a:gd name="T89" fmla="*/ 178 h 278"/>
              <a:gd name="T90" fmla="*/ 50 w 360"/>
              <a:gd name="T91" fmla="*/ 184 h 278"/>
              <a:gd name="T92" fmla="*/ 54 w 360"/>
              <a:gd name="T93" fmla="*/ 184 h 278"/>
              <a:gd name="T94" fmla="*/ 294 w 360"/>
              <a:gd name="T95" fmla="*/ 24 h 278"/>
              <a:gd name="T96" fmla="*/ 66 w 360"/>
              <a:gd name="T97"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0" h="278">
                <a:moveTo>
                  <a:pt x="360" y="256"/>
                </a:moveTo>
                <a:lnTo>
                  <a:pt x="360" y="256"/>
                </a:lnTo>
                <a:lnTo>
                  <a:pt x="360" y="252"/>
                </a:lnTo>
                <a:lnTo>
                  <a:pt x="360" y="252"/>
                </a:lnTo>
                <a:lnTo>
                  <a:pt x="358" y="252"/>
                </a:lnTo>
                <a:lnTo>
                  <a:pt x="358" y="252"/>
                </a:lnTo>
                <a:lnTo>
                  <a:pt x="358" y="250"/>
                </a:lnTo>
                <a:lnTo>
                  <a:pt x="318" y="200"/>
                </a:lnTo>
                <a:lnTo>
                  <a:pt x="318" y="200"/>
                </a:lnTo>
                <a:lnTo>
                  <a:pt x="314" y="198"/>
                </a:lnTo>
                <a:lnTo>
                  <a:pt x="310" y="196"/>
                </a:lnTo>
                <a:lnTo>
                  <a:pt x="50" y="196"/>
                </a:lnTo>
                <a:lnTo>
                  <a:pt x="50" y="196"/>
                </a:lnTo>
                <a:lnTo>
                  <a:pt x="46" y="198"/>
                </a:lnTo>
                <a:lnTo>
                  <a:pt x="42" y="200"/>
                </a:lnTo>
                <a:lnTo>
                  <a:pt x="2" y="250"/>
                </a:lnTo>
                <a:lnTo>
                  <a:pt x="2" y="250"/>
                </a:lnTo>
                <a:lnTo>
                  <a:pt x="2" y="252"/>
                </a:lnTo>
                <a:lnTo>
                  <a:pt x="2" y="252"/>
                </a:lnTo>
                <a:lnTo>
                  <a:pt x="0" y="252"/>
                </a:lnTo>
                <a:lnTo>
                  <a:pt x="0" y="252"/>
                </a:lnTo>
                <a:lnTo>
                  <a:pt x="0" y="256"/>
                </a:lnTo>
                <a:lnTo>
                  <a:pt x="0" y="256"/>
                </a:lnTo>
                <a:lnTo>
                  <a:pt x="0" y="256"/>
                </a:lnTo>
                <a:lnTo>
                  <a:pt x="0" y="268"/>
                </a:lnTo>
                <a:lnTo>
                  <a:pt x="0" y="268"/>
                </a:lnTo>
                <a:lnTo>
                  <a:pt x="0" y="272"/>
                </a:lnTo>
                <a:lnTo>
                  <a:pt x="4" y="276"/>
                </a:lnTo>
                <a:lnTo>
                  <a:pt x="6" y="278"/>
                </a:lnTo>
                <a:lnTo>
                  <a:pt x="10" y="278"/>
                </a:lnTo>
                <a:lnTo>
                  <a:pt x="350" y="278"/>
                </a:lnTo>
                <a:lnTo>
                  <a:pt x="350" y="278"/>
                </a:lnTo>
                <a:lnTo>
                  <a:pt x="354" y="278"/>
                </a:lnTo>
                <a:lnTo>
                  <a:pt x="356" y="276"/>
                </a:lnTo>
                <a:lnTo>
                  <a:pt x="360" y="272"/>
                </a:lnTo>
                <a:lnTo>
                  <a:pt x="360" y="268"/>
                </a:lnTo>
                <a:lnTo>
                  <a:pt x="360" y="256"/>
                </a:lnTo>
                <a:lnTo>
                  <a:pt x="360" y="256"/>
                </a:lnTo>
                <a:lnTo>
                  <a:pt x="360" y="256"/>
                </a:lnTo>
                <a:lnTo>
                  <a:pt x="360" y="256"/>
                </a:lnTo>
                <a:close/>
                <a:moveTo>
                  <a:pt x="134" y="254"/>
                </a:moveTo>
                <a:lnTo>
                  <a:pt x="146" y="234"/>
                </a:lnTo>
                <a:lnTo>
                  <a:pt x="214" y="234"/>
                </a:lnTo>
                <a:lnTo>
                  <a:pt x="226" y="254"/>
                </a:lnTo>
                <a:lnTo>
                  <a:pt x="134" y="254"/>
                </a:lnTo>
                <a:close/>
                <a:moveTo>
                  <a:pt x="338" y="268"/>
                </a:moveTo>
                <a:lnTo>
                  <a:pt x="338" y="268"/>
                </a:lnTo>
                <a:lnTo>
                  <a:pt x="334" y="270"/>
                </a:lnTo>
                <a:lnTo>
                  <a:pt x="332" y="270"/>
                </a:lnTo>
                <a:lnTo>
                  <a:pt x="332" y="270"/>
                </a:lnTo>
                <a:lnTo>
                  <a:pt x="326" y="268"/>
                </a:lnTo>
                <a:lnTo>
                  <a:pt x="326" y="268"/>
                </a:lnTo>
                <a:lnTo>
                  <a:pt x="324" y="262"/>
                </a:lnTo>
                <a:lnTo>
                  <a:pt x="324" y="262"/>
                </a:lnTo>
                <a:lnTo>
                  <a:pt x="324" y="260"/>
                </a:lnTo>
                <a:lnTo>
                  <a:pt x="326" y="256"/>
                </a:lnTo>
                <a:lnTo>
                  <a:pt x="326" y="256"/>
                </a:lnTo>
                <a:lnTo>
                  <a:pt x="328" y="256"/>
                </a:lnTo>
                <a:lnTo>
                  <a:pt x="332" y="254"/>
                </a:lnTo>
                <a:lnTo>
                  <a:pt x="334" y="256"/>
                </a:lnTo>
                <a:lnTo>
                  <a:pt x="338" y="256"/>
                </a:lnTo>
                <a:lnTo>
                  <a:pt x="338" y="256"/>
                </a:lnTo>
                <a:lnTo>
                  <a:pt x="340" y="260"/>
                </a:lnTo>
                <a:lnTo>
                  <a:pt x="340" y="262"/>
                </a:lnTo>
                <a:lnTo>
                  <a:pt x="340" y="262"/>
                </a:lnTo>
                <a:lnTo>
                  <a:pt x="340" y="266"/>
                </a:lnTo>
                <a:lnTo>
                  <a:pt x="338" y="268"/>
                </a:lnTo>
                <a:lnTo>
                  <a:pt x="338" y="268"/>
                </a:lnTo>
                <a:close/>
                <a:moveTo>
                  <a:pt x="54" y="184"/>
                </a:moveTo>
                <a:lnTo>
                  <a:pt x="306" y="184"/>
                </a:lnTo>
                <a:lnTo>
                  <a:pt x="306" y="184"/>
                </a:lnTo>
                <a:lnTo>
                  <a:pt x="310" y="184"/>
                </a:lnTo>
                <a:lnTo>
                  <a:pt x="314" y="182"/>
                </a:lnTo>
                <a:lnTo>
                  <a:pt x="318" y="178"/>
                </a:lnTo>
                <a:lnTo>
                  <a:pt x="318" y="172"/>
                </a:lnTo>
                <a:lnTo>
                  <a:pt x="318" y="12"/>
                </a:lnTo>
                <a:lnTo>
                  <a:pt x="318" y="12"/>
                </a:lnTo>
                <a:lnTo>
                  <a:pt x="318" y="6"/>
                </a:lnTo>
                <a:lnTo>
                  <a:pt x="314" y="2"/>
                </a:lnTo>
                <a:lnTo>
                  <a:pt x="310" y="0"/>
                </a:lnTo>
                <a:lnTo>
                  <a:pt x="306" y="0"/>
                </a:lnTo>
                <a:lnTo>
                  <a:pt x="54" y="0"/>
                </a:lnTo>
                <a:lnTo>
                  <a:pt x="54" y="0"/>
                </a:lnTo>
                <a:lnTo>
                  <a:pt x="50" y="0"/>
                </a:lnTo>
                <a:lnTo>
                  <a:pt x="46" y="2"/>
                </a:lnTo>
                <a:lnTo>
                  <a:pt x="42" y="6"/>
                </a:lnTo>
                <a:lnTo>
                  <a:pt x="42" y="12"/>
                </a:lnTo>
                <a:lnTo>
                  <a:pt x="42" y="172"/>
                </a:lnTo>
                <a:lnTo>
                  <a:pt x="42" y="172"/>
                </a:lnTo>
                <a:lnTo>
                  <a:pt x="42" y="178"/>
                </a:lnTo>
                <a:lnTo>
                  <a:pt x="46" y="182"/>
                </a:lnTo>
                <a:lnTo>
                  <a:pt x="50" y="184"/>
                </a:lnTo>
                <a:lnTo>
                  <a:pt x="54" y="184"/>
                </a:lnTo>
                <a:lnTo>
                  <a:pt x="54" y="184"/>
                </a:lnTo>
                <a:close/>
                <a:moveTo>
                  <a:pt x="66" y="24"/>
                </a:moveTo>
                <a:lnTo>
                  <a:pt x="294" y="24"/>
                </a:lnTo>
                <a:lnTo>
                  <a:pt x="294" y="160"/>
                </a:lnTo>
                <a:lnTo>
                  <a:pt x="66" y="160"/>
                </a:lnTo>
                <a:lnTo>
                  <a:pt x="66" y="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_tradnl" dirty="0">
              <a:solidFill>
                <a:srgbClr val="000000"/>
              </a:solidFill>
            </a:endParaRPr>
          </a:p>
        </p:txBody>
      </p:sp>
      <p:sp>
        <p:nvSpPr>
          <p:cNvPr id="48" name="Rectangle 23"/>
          <p:cNvSpPr>
            <a:spLocks noChangeArrowheads="1"/>
          </p:cNvSpPr>
          <p:nvPr/>
        </p:nvSpPr>
        <p:spPr bwMode="auto">
          <a:xfrm>
            <a:off x="8640214" y="1235354"/>
            <a:ext cx="2280199" cy="1383152"/>
          </a:xfrm>
          <a:prstGeom prst="rect">
            <a:avLst/>
          </a:prstGeom>
          <a:noFill/>
          <a:ln w="12700">
            <a:solidFill>
              <a:srgbClr val="6D2077"/>
            </a:solidFill>
            <a:miter lim="800000"/>
            <a:headEnd/>
            <a:tailEnd/>
          </a:ln>
        </p:spPr>
        <p:txBody>
          <a:bodyPr tIns="91440" bIns="91440" anchor="ctr"/>
          <a:lstStyle/>
          <a:p>
            <a:pPr algn="ctr">
              <a:defRPr/>
            </a:pPr>
            <a:endParaRPr lang="es-ES_tradnl" sz="1600" b="1" kern="0" dirty="0">
              <a:solidFill>
                <a:srgbClr val="FFFFFF"/>
              </a:solidFill>
            </a:endParaRPr>
          </a:p>
        </p:txBody>
      </p:sp>
      <p:graphicFrame>
        <p:nvGraphicFramePr>
          <p:cNvPr id="71" name="Table 70"/>
          <p:cNvGraphicFramePr>
            <a:graphicFrameLocks noGrp="1"/>
          </p:cNvGraphicFramePr>
          <p:nvPr>
            <p:extLst>
              <p:ext uri="{D42A27DB-BD31-4B8C-83A1-F6EECF244321}">
                <p14:modId xmlns:p14="http://schemas.microsoft.com/office/powerpoint/2010/main" val="489623864"/>
              </p:ext>
            </p:extLst>
          </p:nvPr>
        </p:nvGraphicFramePr>
        <p:xfrm>
          <a:off x="8869623" y="1374393"/>
          <a:ext cx="1898220" cy="1190511"/>
        </p:xfrm>
        <a:graphic>
          <a:graphicData uri="http://schemas.openxmlformats.org/drawingml/2006/table">
            <a:tbl>
              <a:tblPr firstRow="1" bandRow="1">
                <a:tableStyleId>{2D5ABB26-0587-4C30-8999-92F81FD0307C}</a:tableStyleId>
              </a:tblPr>
              <a:tblGrid>
                <a:gridCol w="949110">
                  <a:extLst>
                    <a:ext uri="{9D8B030D-6E8A-4147-A177-3AD203B41FA5}">
                      <a16:colId xmlns:a16="http://schemas.microsoft.com/office/drawing/2014/main" val="20000"/>
                    </a:ext>
                  </a:extLst>
                </a:gridCol>
                <a:gridCol w="949110">
                  <a:extLst>
                    <a:ext uri="{9D8B030D-6E8A-4147-A177-3AD203B41FA5}">
                      <a16:colId xmlns:a16="http://schemas.microsoft.com/office/drawing/2014/main" val="20001"/>
                    </a:ext>
                  </a:extLst>
                </a:gridCol>
              </a:tblGrid>
              <a:tr h="170073">
                <a:tc>
                  <a:txBody>
                    <a:bodyPr/>
                    <a:lstStyle/>
                    <a:p>
                      <a:pPr algn="ctr"/>
                      <a:r>
                        <a:rPr lang="es-ES" sz="900" b="1" i="1" dirty="0">
                          <a:solidFill>
                            <a:schemeClr val="bg1"/>
                          </a:solidFill>
                        </a:rPr>
                        <a:t>Centro</a:t>
                      </a:r>
                      <a:endParaRPr lang="es-ES" sz="900" b="1" i="1" dirty="0">
                        <a:solidFill>
                          <a:schemeClr val="bg1"/>
                        </a:solidFill>
                        <a:latin typeface="Univers for KPMG Cond" panose="020B0606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s-ES" sz="900" b="1" i="1" dirty="0" err="1">
                          <a:solidFill>
                            <a:schemeClr val="bg1"/>
                          </a:solidFill>
                          <a:latin typeface="Univers for KPMG Cond" panose="020B0606020202020204" pitchFamily="34" charset="0"/>
                        </a:rPr>
                        <a:t>FTEs</a:t>
                      </a:r>
                      <a:endParaRPr lang="es-ES" sz="900" b="1" i="1" dirty="0">
                        <a:solidFill>
                          <a:schemeClr val="bg1"/>
                        </a:solidFill>
                        <a:latin typeface="Univers for KPMG Cond" panose="020B0606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0"/>
                  </a:ext>
                </a:extLst>
              </a:tr>
              <a:tr h="170073">
                <a:tc>
                  <a:txBody>
                    <a:bodyPr/>
                    <a:lstStyle/>
                    <a:p>
                      <a:pPr algn="ctr"/>
                      <a:r>
                        <a:rPr lang="es-ES" sz="900" b="1" dirty="0">
                          <a:latin typeface="Univers for KPMG Cond" panose="020B0606020202020204" pitchFamily="34" charset="0"/>
                        </a:rPr>
                        <a:t>Baños</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70073">
                <a:tc>
                  <a:txBody>
                    <a:bodyPr/>
                    <a:lstStyle/>
                    <a:p>
                      <a:pPr algn="ctr"/>
                      <a:r>
                        <a:rPr lang="es-ES" sz="900" b="1" dirty="0">
                          <a:latin typeface="Univers for KPMG Cond" panose="020B0606020202020204" pitchFamily="34" charset="0"/>
                        </a:rPr>
                        <a:t>Fuenmayor</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170073">
                <a:tc>
                  <a:txBody>
                    <a:bodyPr/>
                    <a:lstStyle/>
                    <a:p>
                      <a:pPr algn="ctr"/>
                      <a:r>
                        <a:rPr lang="es-ES" sz="900" b="1" dirty="0">
                          <a:latin typeface="Univers for KPMG Cond" panose="020B0606020202020204" pitchFamily="34" charset="0"/>
                        </a:rPr>
                        <a:t>Valencia Don Juan</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170073">
                <a:tc>
                  <a:txBody>
                    <a:bodyPr/>
                    <a:lstStyle/>
                    <a:p>
                      <a:pPr algn="ctr"/>
                      <a:r>
                        <a:rPr lang="es-ES" sz="900" b="1" dirty="0">
                          <a:latin typeface="Univers for KPMG Cond" panose="020B0606020202020204" pitchFamily="34" charset="0"/>
                        </a:rPr>
                        <a:t>Maderas Llodio</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170073">
                <a:tc>
                  <a:txBody>
                    <a:bodyPr/>
                    <a:lstStyle/>
                    <a:p>
                      <a:pPr algn="ctr"/>
                      <a:r>
                        <a:rPr lang="es-ES" sz="900" b="1" dirty="0">
                          <a:latin typeface="Univers for KPMG Cond" panose="020B0606020202020204" pitchFamily="34" charset="0"/>
                        </a:rPr>
                        <a:t>Samazan</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170073">
                <a:tc>
                  <a:txBody>
                    <a:bodyPr/>
                    <a:lstStyle/>
                    <a:p>
                      <a:pPr algn="ctr"/>
                      <a:r>
                        <a:rPr lang="es-ES" sz="900" b="1" dirty="0">
                          <a:latin typeface="Univers for KPMG Cond" panose="020B0606020202020204" pitchFamily="34" charset="0"/>
                        </a:rPr>
                        <a:t>Sede Central</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25557623"/>
                  </a:ext>
                </a:extLst>
              </a:tr>
            </a:tbl>
          </a:graphicData>
        </a:graphic>
      </p:graphicFrame>
      <p:grpSp>
        <p:nvGrpSpPr>
          <p:cNvPr id="15" name="Group 14">
            <a:extLst>
              <a:ext uri="{FF2B5EF4-FFF2-40B4-BE49-F238E27FC236}">
                <a16:creationId xmlns:a16="http://schemas.microsoft.com/office/drawing/2014/main" id="{F90E6F75-52E7-4C20-80C3-B6002248B6B7}"/>
              </a:ext>
            </a:extLst>
          </p:cNvPr>
          <p:cNvGrpSpPr/>
          <p:nvPr/>
        </p:nvGrpSpPr>
        <p:grpSpPr>
          <a:xfrm>
            <a:off x="1271465" y="2645174"/>
            <a:ext cx="2645723" cy="522388"/>
            <a:chOff x="623392" y="2645174"/>
            <a:chExt cx="2645723" cy="522388"/>
          </a:xfrm>
        </p:grpSpPr>
        <p:sp>
          <p:nvSpPr>
            <p:cNvPr id="52" name="16 Rectángulo redondeado"/>
            <p:cNvSpPr/>
            <p:nvPr/>
          </p:nvSpPr>
          <p:spPr>
            <a:xfrm>
              <a:off x="623392" y="2807562"/>
              <a:ext cx="2439942" cy="360000"/>
            </a:xfrm>
            <a:prstGeom prst="roundRect">
              <a:avLst/>
            </a:prstGeom>
            <a:solidFill>
              <a:schemeClr val="accent5">
                <a:lumMod val="50000"/>
              </a:schemeClr>
            </a:solidFill>
            <a:ln w="9525" cap="flat" cmpd="sng" algn="ctr">
              <a:solidFill>
                <a:srgbClr val="E2E2E2"/>
              </a:solidFill>
              <a:prstDash val="solid"/>
            </a:ln>
            <a:effectLst/>
          </p:spPr>
          <p:txBody>
            <a:bodyPr tIns="90000" bIns="90000" rtlCol="0" anchor="ctr" anchorCtr="0"/>
            <a:lstStyle/>
            <a:p>
              <a:pPr algn="ctr">
                <a:defRPr/>
              </a:pPr>
              <a:r>
                <a:rPr lang="es-ES_tradnl" sz="1200" b="1" kern="0" dirty="0">
                  <a:solidFill>
                    <a:srgbClr val="FFFFFF"/>
                  </a:solidFill>
                  <a:latin typeface="Univers for KPMG" panose="020B0603020202020204" pitchFamily="34" charset="0"/>
                  <a:cs typeface="Arial" pitchFamily="34" charset="0"/>
                </a:rPr>
                <a:t>Características generales</a:t>
              </a:r>
            </a:p>
          </p:txBody>
        </p:sp>
        <p:grpSp>
          <p:nvGrpSpPr>
            <p:cNvPr id="12" name="Group 11">
              <a:extLst>
                <a:ext uri="{FF2B5EF4-FFF2-40B4-BE49-F238E27FC236}">
                  <a16:creationId xmlns:a16="http://schemas.microsoft.com/office/drawing/2014/main" id="{BDA0D93D-53AA-4E52-AEE9-C615AFDE9270}"/>
                </a:ext>
              </a:extLst>
            </p:cNvPr>
            <p:cNvGrpSpPr/>
            <p:nvPr/>
          </p:nvGrpSpPr>
          <p:grpSpPr>
            <a:xfrm>
              <a:off x="2837115" y="2645174"/>
              <a:ext cx="432000" cy="432000"/>
              <a:chOff x="2837115" y="2645174"/>
              <a:chExt cx="432000" cy="432000"/>
            </a:xfrm>
          </p:grpSpPr>
          <p:sp>
            <p:nvSpPr>
              <p:cNvPr id="43" name="Oval 42"/>
              <p:cNvSpPr/>
              <p:nvPr/>
            </p:nvSpPr>
            <p:spPr>
              <a:xfrm>
                <a:off x="2837115" y="2645174"/>
                <a:ext cx="432000" cy="432000"/>
              </a:xfrm>
              <a:prstGeom prst="ellipse">
                <a:avLst/>
              </a:prstGeom>
              <a:solidFill>
                <a:srgbClr val="00A3A1"/>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ES_tradnl" dirty="0">
                  <a:solidFill>
                    <a:prstClr val="white"/>
                  </a:solidFill>
                  <a:latin typeface="Univers for KPMG" panose="020B0603020202020204" pitchFamily="34" charset="0"/>
                </a:endParaRPr>
              </a:p>
            </p:txBody>
          </p:sp>
          <p:sp>
            <p:nvSpPr>
              <p:cNvPr id="34" name="Freeform 4958"/>
              <p:cNvSpPr>
                <a:spLocks noEditPoints="1"/>
              </p:cNvSpPr>
              <p:nvPr/>
            </p:nvSpPr>
            <p:spPr bwMode="auto">
              <a:xfrm>
                <a:off x="2920268" y="2709154"/>
                <a:ext cx="265695" cy="282144"/>
              </a:xfrm>
              <a:custGeom>
                <a:avLst/>
                <a:gdLst>
                  <a:gd name="T0" fmla="*/ 294 w 414"/>
                  <a:gd name="T1" fmla="*/ 176 h 404"/>
                  <a:gd name="T2" fmla="*/ 272 w 414"/>
                  <a:gd name="T3" fmla="*/ 200 h 404"/>
                  <a:gd name="T4" fmla="*/ 272 w 414"/>
                  <a:gd name="T5" fmla="*/ 220 h 404"/>
                  <a:gd name="T6" fmla="*/ 294 w 414"/>
                  <a:gd name="T7" fmla="*/ 244 h 404"/>
                  <a:gd name="T8" fmla="*/ 286 w 414"/>
                  <a:gd name="T9" fmla="*/ 316 h 404"/>
                  <a:gd name="T10" fmla="*/ 244 w 414"/>
                  <a:gd name="T11" fmla="*/ 338 h 404"/>
                  <a:gd name="T12" fmla="*/ 212 w 414"/>
                  <a:gd name="T13" fmla="*/ 316 h 404"/>
                  <a:gd name="T14" fmla="*/ 170 w 414"/>
                  <a:gd name="T15" fmla="*/ 332 h 404"/>
                  <a:gd name="T16" fmla="*/ 112 w 414"/>
                  <a:gd name="T17" fmla="*/ 378 h 404"/>
                  <a:gd name="T18" fmla="*/ 128 w 414"/>
                  <a:gd name="T19" fmla="*/ 390 h 404"/>
                  <a:gd name="T20" fmla="*/ 174 w 414"/>
                  <a:gd name="T21" fmla="*/ 372 h 404"/>
                  <a:gd name="T22" fmla="*/ 212 w 414"/>
                  <a:gd name="T23" fmla="*/ 382 h 404"/>
                  <a:gd name="T24" fmla="*/ 244 w 414"/>
                  <a:gd name="T25" fmla="*/ 358 h 404"/>
                  <a:gd name="T26" fmla="*/ 302 w 414"/>
                  <a:gd name="T27" fmla="*/ 328 h 404"/>
                  <a:gd name="T28" fmla="*/ 314 w 414"/>
                  <a:gd name="T29" fmla="*/ 288 h 404"/>
                  <a:gd name="T30" fmla="*/ 336 w 414"/>
                  <a:gd name="T31" fmla="*/ 228 h 404"/>
                  <a:gd name="T32" fmla="*/ 414 w 414"/>
                  <a:gd name="T33" fmla="*/ 210 h 404"/>
                  <a:gd name="T34" fmla="*/ 330 w 414"/>
                  <a:gd name="T35" fmla="*/ 184 h 404"/>
                  <a:gd name="T36" fmla="*/ 200 w 414"/>
                  <a:gd name="T37" fmla="*/ 364 h 404"/>
                  <a:gd name="T38" fmla="*/ 186 w 414"/>
                  <a:gd name="T39" fmla="*/ 348 h 404"/>
                  <a:gd name="T40" fmla="*/ 200 w 414"/>
                  <a:gd name="T41" fmla="*/ 334 h 404"/>
                  <a:gd name="T42" fmla="*/ 216 w 414"/>
                  <a:gd name="T43" fmla="*/ 348 h 404"/>
                  <a:gd name="T44" fmla="*/ 200 w 414"/>
                  <a:gd name="T45" fmla="*/ 364 h 404"/>
                  <a:gd name="T46" fmla="*/ 334 w 414"/>
                  <a:gd name="T47" fmla="*/ 138 h 404"/>
                  <a:gd name="T48" fmla="*/ 16 w 414"/>
                  <a:gd name="T49" fmla="*/ 292 h 404"/>
                  <a:gd name="T50" fmla="*/ 46 w 414"/>
                  <a:gd name="T51" fmla="*/ 240 h 404"/>
                  <a:gd name="T52" fmla="*/ 80 w 414"/>
                  <a:gd name="T53" fmla="*/ 240 h 404"/>
                  <a:gd name="T54" fmla="*/ 120 w 414"/>
                  <a:gd name="T55" fmla="*/ 238 h 404"/>
                  <a:gd name="T56" fmla="*/ 168 w 414"/>
                  <a:gd name="T57" fmla="*/ 220 h 404"/>
                  <a:gd name="T58" fmla="*/ 136 w 414"/>
                  <a:gd name="T59" fmla="*/ 200 h 404"/>
                  <a:gd name="T60" fmla="*/ 120 w 414"/>
                  <a:gd name="T61" fmla="*/ 182 h 404"/>
                  <a:gd name="T62" fmla="*/ 86 w 414"/>
                  <a:gd name="T63" fmla="*/ 176 h 404"/>
                  <a:gd name="T64" fmla="*/ 62 w 414"/>
                  <a:gd name="T65" fmla="*/ 206 h 404"/>
                  <a:gd name="T66" fmla="*/ 16 w 414"/>
                  <a:gd name="T67" fmla="*/ 242 h 404"/>
                  <a:gd name="T68" fmla="*/ 6 w 414"/>
                  <a:gd name="T69" fmla="*/ 292 h 404"/>
                  <a:gd name="T70" fmla="*/ 104 w 414"/>
                  <a:gd name="T71" fmla="*/ 196 h 404"/>
                  <a:gd name="T72" fmla="*/ 112 w 414"/>
                  <a:gd name="T73" fmla="*/ 216 h 404"/>
                  <a:gd name="T74" fmla="*/ 92 w 414"/>
                  <a:gd name="T75" fmla="*/ 224 h 404"/>
                  <a:gd name="T76" fmla="*/ 84 w 414"/>
                  <a:gd name="T77" fmla="*/ 204 h 404"/>
                  <a:gd name="T78" fmla="*/ 108 w 414"/>
                  <a:gd name="T79" fmla="*/ 306 h 404"/>
                  <a:gd name="T80" fmla="*/ 124 w 414"/>
                  <a:gd name="T81" fmla="*/ 284 h 404"/>
                  <a:gd name="T82" fmla="*/ 184 w 414"/>
                  <a:gd name="T83" fmla="*/ 234 h 404"/>
                  <a:gd name="T84" fmla="*/ 212 w 414"/>
                  <a:gd name="T85" fmla="*/ 202 h 404"/>
                  <a:gd name="T86" fmla="*/ 180 w 414"/>
                  <a:gd name="T87" fmla="*/ 276 h 404"/>
                  <a:gd name="T88" fmla="*/ 108 w 414"/>
                  <a:gd name="T89" fmla="*/ 306 h 404"/>
                  <a:gd name="T90" fmla="*/ 212 w 414"/>
                  <a:gd name="T91" fmla="*/ 68 h 404"/>
                  <a:gd name="T92" fmla="*/ 236 w 414"/>
                  <a:gd name="T93" fmla="*/ 34 h 404"/>
                  <a:gd name="T94" fmla="*/ 222 w 414"/>
                  <a:gd name="T95" fmla="*/ 6 h 404"/>
                  <a:gd name="T96" fmla="*/ 194 w 414"/>
                  <a:gd name="T97" fmla="*/ 0 h 404"/>
                  <a:gd name="T98" fmla="*/ 168 w 414"/>
                  <a:gd name="T99" fmla="*/ 22 h 404"/>
                  <a:gd name="T100" fmla="*/ 174 w 414"/>
                  <a:gd name="T101" fmla="*/ 56 h 404"/>
                  <a:gd name="T102" fmla="*/ 202 w 414"/>
                  <a:gd name="T103" fmla="*/ 20 h 404"/>
                  <a:gd name="T104" fmla="*/ 216 w 414"/>
                  <a:gd name="T105" fmla="*/ 34 h 404"/>
                  <a:gd name="T106" fmla="*/ 202 w 414"/>
                  <a:gd name="T107" fmla="*/ 50 h 404"/>
                  <a:gd name="T108" fmla="*/ 186 w 414"/>
                  <a:gd name="T109" fmla="*/ 34 h 404"/>
                  <a:gd name="T110" fmla="*/ 202 w 414"/>
                  <a:gd name="T111" fmla="*/ 20 h 404"/>
                  <a:gd name="T112" fmla="*/ 2 w 414"/>
                  <a:gd name="T113" fmla="*/ 138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4" h="404">
                    <a:moveTo>
                      <a:pt x="314" y="176"/>
                    </a:moveTo>
                    <a:lnTo>
                      <a:pt x="314" y="30"/>
                    </a:lnTo>
                    <a:lnTo>
                      <a:pt x="314" y="30"/>
                    </a:lnTo>
                    <a:lnTo>
                      <a:pt x="294" y="20"/>
                    </a:lnTo>
                    <a:lnTo>
                      <a:pt x="294" y="176"/>
                    </a:lnTo>
                    <a:lnTo>
                      <a:pt x="294" y="176"/>
                    </a:lnTo>
                    <a:lnTo>
                      <a:pt x="286" y="180"/>
                    </a:lnTo>
                    <a:lnTo>
                      <a:pt x="280" y="184"/>
                    </a:lnTo>
                    <a:lnTo>
                      <a:pt x="274" y="192"/>
                    </a:lnTo>
                    <a:lnTo>
                      <a:pt x="272" y="200"/>
                    </a:lnTo>
                    <a:lnTo>
                      <a:pt x="232" y="200"/>
                    </a:lnTo>
                    <a:lnTo>
                      <a:pt x="232" y="202"/>
                    </a:lnTo>
                    <a:lnTo>
                      <a:pt x="232" y="202"/>
                    </a:lnTo>
                    <a:lnTo>
                      <a:pt x="230" y="220"/>
                    </a:lnTo>
                    <a:lnTo>
                      <a:pt x="272" y="220"/>
                    </a:lnTo>
                    <a:lnTo>
                      <a:pt x="272" y="220"/>
                    </a:lnTo>
                    <a:lnTo>
                      <a:pt x="274" y="228"/>
                    </a:lnTo>
                    <a:lnTo>
                      <a:pt x="280" y="234"/>
                    </a:lnTo>
                    <a:lnTo>
                      <a:pt x="286" y="240"/>
                    </a:lnTo>
                    <a:lnTo>
                      <a:pt x="294" y="244"/>
                    </a:lnTo>
                    <a:lnTo>
                      <a:pt x="294" y="288"/>
                    </a:lnTo>
                    <a:lnTo>
                      <a:pt x="294" y="288"/>
                    </a:lnTo>
                    <a:lnTo>
                      <a:pt x="294" y="298"/>
                    </a:lnTo>
                    <a:lnTo>
                      <a:pt x="290" y="308"/>
                    </a:lnTo>
                    <a:lnTo>
                      <a:pt x="286" y="316"/>
                    </a:lnTo>
                    <a:lnTo>
                      <a:pt x="280" y="324"/>
                    </a:lnTo>
                    <a:lnTo>
                      <a:pt x="272" y="330"/>
                    </a:lnTo>
                    <a:lnTo>
                      <a:pt x="264" y="334"/>
                    </a:lnTo>
                    <a:lnTo>
                      <a:pt x="254" y="338"/>
                    </a:lnTo>
                    <a:lnTo>
                      <a:pt x="244" y="338"/>
                    </a:lnTo>
                    <a:lnTo>
                      <a:pt x="234" y="338"/>
                    </a:lnTo>
                    <a:lnTo>
                      <a:pt x="234" y="338"/>
                    </a:lnTo>
                    <a:lnTo>
                      <a:pt x="230" y="328"/>
                    </a:lnTo>
                    <a:lnTo>
                      <a:pt x="222" y="320"/>
                    </a:lnTo>
                    <a:lnTo>
                      <a:pt x="212" y="316"/>
                    </a:lnTo>
                    <a:lnTo>
                      <a:pt x="200" y="314"/>
                    </a:lnTo>
                    <a:lnTo>
                      <a:pt x="200" y="314"/>
                    </a:lnTo>
                    <a:lnTo>
                      <a:pt x="188" y="316"/>
                    </a:lnTo>
                    <a:lnTo>
                      <a:pt x="178" y="322"/>
                    </a:lnTo>
                    <a:lnTo>
                      <a:pt x="170" y="332"/>
                    </a:lnTo>
                    <a:lnTo>
                      <a:pt x="166" y="342"/>
                    </a:lnTo>
                    <a:lnTo>
                      <a:pt x="166" y="342"/>
                    </a:lnTo>
                    <a:lnTo>
                      <a:pt x="146" y="350"/>
                    </a:lnTo>
                    <a:lnTo>
                      <a:pt x="128" y="362"/>
                    </a:lnTo>
                    <a:lnTo>
                      <a:pt x="112" y="378"/>
                    </a:lnTo>
                    <a:lnTo>
                      <a:pt x="100" y="396"/>
                    </a:lnTo>
                    <a:lnTo>
                      <a:pt x="100" y="396"/>
                    </a:lnTo>
                    <a:lnTo>
                      <a:pt x="118" y="404"/>
                    </a:lnTo>
                    <a:lnTo>
                      <a:pt x="118" y="404"/>
                    </a:lnTo>
                    <a:lnTo>
                      <a:pt x="128" y="390"/>
                    </a:lnTo>
                    <a:lnTo>
                      <a:pt x="140" y="378"/>
                    </a:lnTo>
                    <a:lnTo>
                      <a:pt x="152" y="370"/>
                    </a:lnTo>
                    <a:lnTo>
                      <a:pt x="168" y="362"/>
                    </a:lnTo>
                    <a:lnTo>
                      <a:pt x="168" y="362"/>
                    </a:lnTo>
                    <a:lnTo>
                      <a:pt x="174" y="372"/>
                    </a:lnTo>
                    <a:lnTo>
                      <a:pt x="182" y="378"/>
                    </a:lnTo>
                    <a:lnTo>
                      <a:pt x="190" y="382"/>
                    </a:lnTo>
                    <a:lnTo>
                      <a:pt x="200" y="384"/>
                    </a:lnTo>
                    <a:lnTo>
                      <a:pt x="200" y="384"/>
                    </a:lnTo>
                    <a:lnTo>
                      <a:pt x="212" y="382"/>
                    </a:lnTo>
                    <a:lnTo>
                      <a:pt x="222" y="378"/>
                    </a:lnTo>
                    <a:lnTo>
                      <a:pt x="230" y="370"/>
                    </a:lnTo>
                    <a:lnTo>
                      <a:pt x="234" y="358"/>
                    </a:lnTo>
                    <a:lnTo>
                      <a:pt x="244" y="358"/>
                    </a:lnTo>
                    <a:lnTo>
                      <a:pt x="244" y="358"/>
                    </a:lnTo>
                    <a:lnTo>
                      <a:pt x="258" y="358"/>
                    </a:lnTo>
                    <a:lnTo>
                      <a:pt x="272" y="354"/>
                    </a:lnTo>
                    <a:lnTo>
                      <a:pt x="284" y="346"/>
                    </a:lnTo>
                    <a:lnTo>
                      <a:pt x="294" y="338"/>
                    </a:lnTo>
                    <a:lnTo>
                      <a:pt x="302" y="328"/>
                    </a:lnTo>
                    <a:lnTo>
                      <a:pt x="310" y="316"/>
                    </a:lnTo>
                    <a:lnTo>
                      <a:pt x="314" y="302"/>
                    </a:lnTo>
                    <a:lnTo>
                      <a:pt x="314" y="288"/>
                    </a:lnTo>
                    <a:lnTo>
                      <a:pt x="314" y="288"/>
                    </a:lnTo>
                    <a:lnTo>
                      <a:pt x="314" y="288"/>
                    </a:lnTo>
                    <a:lnTo>
                      <a:pt x="314" y="244"/>
                    </a:lnTo>
                    <a:lnTo>
                      <a:pt x="314" y="244"/>
                    </a:lnTo>
                    <a:lnTo>
                      <a:pt x="324" y="240"/>
                    </a:lnTo>
                    <a:lnTo>
                      <a:pt x="330" y="234"/>
                    </a:lnTo>
                    <a:lnTo>
                      <a:pt x="336" y="228"/>
                    </a:lnTo>
                    <a:lnTo>
                      <a:pt x="338" y="220"/>
                    </a:lnTo>
                    <a:lnTo>
                      <a:pt x="414" y="220"/>
                    </a:lnTo>
                    <a:lnTo>
                      <a:pt x="414" y="220"/>
                    </a:lnTo>
                    <a:lnTo>
                      <a:pt x="414" y="210"/>
                    </a:lnTo>
                    <a:lnTo>
                      <a:pt x="414" y="210"/>
                    </a:lnTo>
                    <a:lnTo>
                      <a:pt x="414" y="200"/>
                    </a:lnTo>
                    <a:lnTo>
                      <a:pt x="338" y="200"/>
                    </a:lnTo>
                    <a:lnTo>
                      <a:pt x="338" y="200"/>
                    </a:lnTo>
                    <a:lnTo>
                      <a:pt x="336" y="192"/>
                    </a:lnTo>
                    <a:lnTo>
                      <a:pt x="330" y="184"/>
                    </a:lnTo>
                    <a:lnTo>
                      <a:pt x="324" y="180"/>
                    </a:lnTo>
                    <a:lnTo>
                      <a:pt x="314" y="176"/>
                    </a:lnTo>
                    <a:lnTo>
                      <a:pt x="314" y="176"/>
                    </a:lnTo>
                    <a:close/>
                    <a:moveTo>
                      <a:pt x="200" y="364"/>
                    </a:moveTo>
                    <a:lnTo>
                      <a:pt x="200" y="364"/>
                    </a:lnTo>
                    <a:lnTo>
                      <a:pt x="194" y="364"/>
                    </a:lnTo>
                    <a:lnTo>
                      <a:pt x="190" y="360"/>
                    </a:lnTo>
                    <a:lnTo>
                      <a:pt x="186" y="354"/>
                    </a:lnTo>
                    <a:lnTo>
                      <a:pt x="186" y="348"/>
                    </a:lnTo>
                    <a:lnTo>
                      <a:pt x="186" y="348"/>
                    </a:lnTo>
                    <a:lnTo>
                      <a:pt x="186" y="342"/>
                    </a:lnTo>
                    <a:lnTo>
                      <a:pt x="190" y="338"/>
                    </a:lnTo>
                    <a:lnTo>
                      <a:pt x="194" y="334"/>
                    </a:lnTo>
                    <a:lnTo>
                      <a:pt x="200" y="334"/>
                    </a:lnTo>
                    <a:lnTo>
                      <a:pt x="200" y="334"/>
                    </a:lnTo>
                    <a:lnTo>
                      <a:pt x="206" y="334"/>
                    </a:lnTo>
                    <a:lnTo>
                      <a:pt x="212" y="338"/>
                    </a:lnTo>
                    <a:lnTo>
                      <a:pt x="216" y="342"/>
                    </a:lnTo>
                    <a:lnTo>
                      <a:pt x="216" y="348"/>
                    </a:lnTo>
                    <a:lnTo>
                      <a:pt x="216" y="348"/>
                    </a:lnTo>
                    <a:lnTo>
                      <a:pt x="216" y="354"/>
                    </a:lnTo>
                    <a:lnTo>
                      <a:pt x="212" y="360"/>
                    </a:lnTo>
                    <a:lnTo>
                      <a:pt x="206" y="364"/>
                    </a:lnTo>
                    <a:lnTo>
                      <a:pt x="200" y="364"/>
                    </a:lnTo>
                    <a:lnTo>
                      <a:pt x="200" y="364"/>
                    </a:lnTo>
                    <a:close/>
                    <a:moveTo>
                      <a:pt x="334" y="118"/>
                    </a:moveTo>
                    <a:lnTo>
                      <a:pt x="394" y="118"/>
                    </a:lnTo>
                    <a:lnTo>
                      <a:pt x="394" y="118"/>
                    </a:lnTo>
                    <a:lnTo>
                      <a:pt x="402" y="138"/>
                    </a:lnTo>
                    <a:lnTo>
                      <a:pt x="334" y="138"/>
                    </a:lnTo>
                    <a:lnTo>
                      <a:pt x="334" y="118"/>
                    </a:lnTo>
                    <a:close/>
                    <a:moveTo>
                      <a:pt x="16" y="310"/>
                    </a:moveTo>
                    <a:lnTo>
                      <a:pt x="16" y="304"/>
                    </a:lnTo>
                    <a:lnTo>
                      <a:pt x="16" y="304"/>
                    </a:lnTo>
                    <a:lnTo>
                      <a:pt x="16" y="292"/>
                    </a:lnTo>
                    <a:lnTo>
                      <a:pt x="20" y="278"/>
                    </a:lnTo>
                    <a:lnTo>
                      <a:pt x="24" y="268"/>
                    </a:lnTo>
                    <a:lnTo>
                      <a:pt x="30" y="256"/>
                    </a:lnTo>
                    <a:lnTo>
                      <a:pt x="38" y="248"/>
                    </a:lnTo>
                    <a:lnTo>
                      <a:pt x="46" y="240"/>
                    </a:lnTo>
                    <a:lnTo>
                      <a:pt x="56" y="232"/>
                    </a:lnTo>
                    <a:lnTo>
                      <a:pt x="66" y="226"/>
                    </a:lnTo>
                    <a:lnTo>
                      <a:pt x="66" y="226"/>
                    </a:lnTo>
                    <a:lnTo>
                      <a:pt x="72" y="234"/>
                    </a:lnTo>
                    <a:lnTo>
                      <a:pt x="80" y="240"/>
                    </a:lnTo>
                    <a:lnTo>
                      <a:pt x="88" y="244"/>
                    </a:lnTo>
                    <a:lnTo>
                      <a:pt x="98" y="246"/>
                    </a:lnTo>
                    <a:lnTo>
                      <a:pt x="98" y="246"/>
                    </a:lnTo>
                    <a:lnTo>
                      <a:pt x="110" y="244"/>
                    </a:lnTo>
                    <a:lnTo>
                      <a:pt x="120" y="238"/>
                    </a:lnTo>
                    <a:lnTo>
                      <a:pt x="128" y="230"/>
                    </a:lnTo>
                    <a:lnTo>
                      <a:pt x="132" y="220"/>
                    </a:lnTo>
                    <a:lnTo>
                      <a:pt x="132" y="220"/>
                    </a:lnTo>
                    <a:lnTo>
                      <a:pt x="136" y="220"/>
                    </a:lnTo>
                    <a:lnTo>
                      <a:pt x="168" y="220"/>
                    </a:lnTo>
                    <a:lnTo>
                      <a:pt x="168" y="220"/>
                    </a:lnTo>
                    <a:lnTo>
                      <a:pt x="170" y="212"/>
                    </a:lnTo>
                    <a:lnTo>
                      <a:pt x="172" y="202"/>
                    </a:lnTo>
                    <a:lnTo>
                      <a:pt x="172" y="200"/>
                    </a:lnTo>
                    <a:lnTo>
                      <a:pt x="136" y="200"/>
                    </a:lnTo>
                    <a:lnTo>
                      <a:pt x="136" y="200"/>
                    </a:lnTo>
                    <a:lnTo>
                      <a:pt x="132" y="200"/>
                    </a:lnTo>
                    <a:lnTo>
                      <a:pt x="132" y="200"/>
                    </a:lnTo>
                    <a:lnTo>
                      <a:pt x="128" y="190"/>
                    </a:lnTo>
                    <a:lnTo>
                      <a:pt x="120" y="182"/>
                    </a:lnTo>
                    <a:lnTo>
                      <a:pt x="110" y="176"/>
                    </a:lnTo>
                    <a:lnTo>
                      <a:pt x="98" y="174"/>
                    </a:lnTo>
                    <a:lnTo>
                      <a:pt x="98" y="174"/>
                    </a:lnTo>
                    <a:lnTo>
                      <a:pt x="92" y="176"/>
                    </a:lnTo>
                    <a:lnTo>
                      <a:pt x="86" y="176"/>
                    </a:lnTo>
                    <a:lnTo>
                      <a:pt x="74" y="184"/>
                    </a:lnTo>
                    <a:lnTo>
                      <a:pt x="66" y="194"/>
                    </a:lnTo>
                    <a:lnTo>
                      <a:pt x="64" y="200"/>
                    </a:lnTo>
                    <a:lnTo>
                      <a:pt x="62" y="206"/>
                    </a:lnTo>
                    <a:lnTo>
                      <a:pt x="62" y="206"/>
                    </a:lnTo>
                    <a:lnTo>
                      <a:pt x="52" y="212"/>
                    </a:lnTo>
                    <a:lnTo>
                      <a:pt x="42" y="218"/>
                    </a:lnTo>
                    <a:lnTo>
                      <a:pt x="32" y="224"/>
                    </a:lnTo>
                    <a:lnTo>
                      <a:pt x="24" y="232"/>
                    </a:lnTo>
                    <a:lnTo>
                      <a:pt x="16" y="242"/>
                    </a:lnTo>
                    <a:lnTo>
                      <a:pt x="10" y="252"/>
                    </a:lnTo>
                    <a:lnTo>
                      <a:pt x="4" y="262"/>
                    </a:lnTo>
                    <a:lnTo>
                      <a:pt x="0" y="274"/>
                    </a:lnTo>
                    <a:lnTo>
                      <a:pt x="0" y="274"/>
                    </a:lnTo>
                    <a:lnTo>
                      <a:pt x="6" y="292"/>
                    </a:lnTo>
                    <a:lnTo>
                      <a:pt x="16" y="310"/>
                    </a:lnTo>
                    <a:lnTo>
                      <a:pt x="16" y="310"/>
                    </a:lnTo>
                    <a:close/>
                    <a:moveTo>
                      <a:pt x="98" y="194"/>
                    </a:moveTo>
                    <a:lnTo>
                      <a:pt x="98" y="194"/>
                    </a:lnTo>
                    <a:lnTo>
                      <a:pt x="104" y="196"/>
                    </a:lnTo>
                    <a:lnTo>
                      <a:pt x="110" y="198"/>
                    </a:lnTo>
                    <a:lnTo>
                      <a:pt x="112" y="204"/>
                    </a:lnTo>
                    <a:lnTo>
                      <a:pt x="114" y="210"/>
                    </a:lnTo>
                    <a:lnTo>
                      <a:pt x="114" y="210"/>
                    </a:lnTo>
                    <a:lnTo>
                      <a:pt x="112" y="216"/>
                    </a:lnTo>
                    <a:lnTo>
                      <a:pt x="110" y="220"/>
                    </a:lnTo>
                    <a:lnTo>
                      <a:pt x="104" y="224"/>
                    </a:lnTo>
                    <a:lnTo>
                      <a:pt x="98" y="226"/>
                    </a:lnTo>
                    <a:lnTo>
                      <a:pt x="98" y="226"/>
                    </a:lnTo>
                    <a:lnTo>
                      <a:pt x="92" y="224"/>
                    </a:lnTo>
                    <a:lnTo>
                      <a:pt x="88" y="220"/>
                    </a:lnTo>
                    <a:lnTo>
                      <a:pt x="84" y="216"/>
                    </a:lnTo>
                    <a:lnTo>
                      <a:pt x="82" y="210"/>
                    </a:lnTo>
                    <a:lnTo>
                      <a:pt x="82" y="210"/>
                    </a:lnTo>
                    <a:lnTo>
                      <a:pt x="84" y="204"/>
                    </a:lnTo>
                    <a:lnTo>
                      <a:pt x="88" y="198"/>
                    </a:lnTo>
                    <a:lnTo>
                      <a:pt x="92" y="196"/>
                    </a:lnTo>
                    <a:lnTo>
                      <a:pt x="98" y="194"/>
                    </a:lnTo>
                    <a:lnTo>
                      <a:pt x="98" y="194"/>
                    </a:lnTo>
                    <a:close/>
                    <a:moveTo>
                      <a:pt x="108" y="306"/>
                    </a:moveTo>
                    <a:lnTo>
                      <a:pt x="36" y="306"/>
                    </a:lnTo>
                    <a:lnTo>
                      <a:pt x="36" y="286"/>
                    </a:lnTo>
                    <a:lnTo>
                      <a:pt x="108" y="286"/>
                    </a:lnTo>
                    <a:lnTo>
                      <a:pt x="108" y="286"/>
                    </a:lnTo>
                    <a:lnTo>
                      <a:pt x="124" y="284"/>
                    </a:lnTo>
                    <a:lnTo>
                      <a:pt x="140" y="280"/>
                    </a:lnTo>
                    <a:lnTo>
                      <a:pt x="154" y="272"/>
                    </a:lnTo>
                    <a:lnTo>
                      <a:pt x="166" y="262"/>
                    </a:lnTo>
                    <a:lnTo>
                      <a:pt x="178" y="250"/>
                    </a:lnTo>
                    <a:lnTo>
                      <a:pt x="184" y="234"/>
                    </a:lnTo>
                    <a:lnTo>
                      <a:pt x="190" y="220"/>
                    </a:lnTo>
                    <a:lnTo>
                      <a:pt x="192" y="202"/>
                    </a:lnTo>
                    <a:lnTo>
                      <a:pt x="192" y="158"/>
                    </a:lnTo>
                    <a:lnTo>
                      <a:pt x="212" y="158"/>
                    </a:lnTo>
                    <a:lnTo>
                      <a:pt x="212" y="202"/>
                    </a:lnTo>
                    <a:lnTo>
                      <a:pt x="212" y="202"/>
                    </a:lnTo>
                    <a:lnTo>
                      <a:pt x="210" y="224"/>
                    </a:lnTo>
                    <a:lnTo>
                      <a:pt x="204" y="242"/>
                    </a:lnTo>
                    <a:lnTo>
                      <a:pt x="194" y="260"/>
                    </a:lnTo>
                    <a:lnTo>
                      <a:pt x="180" y="276"/>
                    </a:lnTo>
                    <a:lnTo>
                      <a:pt x="166" y="288"/>
                    </a:lnTo>
                    <a:lnTo>
                      <a:pt x="148" y="298"/>
                    </a:lnTo>
                    <a:lnTo>
                      <a:pt x="128" y="304"/>
                    </a:lnTo>
                    <a:lnTo>
                      <a:pt x="108" y="306"/>
                    </a:lnTo>
                    <a:lnTo>
                      <a:pt x="108" y="306"/>
                    </a:lnTo>
                    <a:close/>
                    <a:moveTo>
                      <a:pt x="192" y="68"/>
                    </a:moveTo>
                    <a:lnTo>
                      <a:pt x="192" y="98"/>
                    </a:lnTo>
                    <a:lnTo>
                      <a:pt x="212" y="98"/>
                    </a:lnTo>
                    <a:lnTo>
                      <a:pt x="212" y="68"/>
                    </a:lnTo>
                    <a:lnTo>
                      <a:pt x="212" y="68"/>
                    </a:lnTo>
                    <a:lnTo>
                      <a:pt x="222" y="64"/>
                    </a:lnTo>
                    <a:lnTo>
                      <a:pt x="230" y="56"/>
                    </a:lnTo>
                    <a:lnTo>
                      <a:pt x="236" y="46"/>
                    </a:lnTo>
                    <a:lnTo>
                      <a:pt x="236" y="34"/>
                    </a:lnTo>
                    <a:lnTo>
                      <a:pt x="236" y="34"/>
                    </a:lnTo>
                    <a:lnTo>
                      <a:pt x="236" y="28"/>
                    </a:lnTo>
                    <a:lnTo>
                      <a:pt x="234" y="22"/>
                    </a:lnTo>
                    <a:lnTo>
                      <a:pt x="230" y="16"/>
                    </a:lnTo>
                    <a:lnTo>
                      <a:pt x="226" y="10"/>
                    </a:lnTo>
                    <a:lnTo>
                      <a:pt x="222" y="6"/>
                    </a:lnTo>
                    <a:lnTo>
                      <a:pt x="216" y="2"/>
                    </a:lnTo>
                    <a:lnTo>
                      <a:pt x="208" y="0"/>
                    </a:lnTo>
                    <a:lnTo>
                      <a:pt x="202" y="0"/>
                    </a:lnTo>
                    <a:lnTo>
                      <a:pt x="202" y="0"/>
                    </a:lnTo>
                    <a:lnTo>
                      <a:pt x="194" y="0"/>
                    </a:lnTo>
                    <a:lnTo>
                      <a:pt x="188" y="2"/>
                    </a:lnTo>
                    <a:lnTo>
                      <a:pt x="182" y="6"/>
                    </a:lnTo>
                    <a:lnTo>
                      <a:pt x="176" y="10"/>
                    </a:lnTo>
                    <a:lnTo>
                      <a:pt x="172" y="16"/>
                    </a:lnTo>
                    <a:lnTo>
                      <a:pt x="168" y="22"/>
                    </a:lnTo>
                    <a:lnTo>
                      <a:pt x="166" y="28"/>
                    </a:lnTo>
                    <a:lnTo>
                      <a:pt x="166" y="34"/>
                    </a:lnTo>
                    <a:lnTo>
                      <a:pt x="166" y="34"/>
                    </a:lnTo>
                    <a:lnTo>
                      <a:pt x="168" y="46"/>
                    </a:lnTo>
                    <a:lnTo>
                      <a:pt x="174" y="56"/>
                    </a:lnTo>
                    <a:lnTo>
                      <a:pt x="182" y="64"/>
                    </a:lnTo>
                    <a:lnTo>
                      <a:pt x="192" y="68"/>
                    </a:lnTo>
                    <a:lnTo>
                      <a:pt x="192" y="68"/>
                    </a:lnTo>
                    <a:close/>
                    <a:moveTo>
                      <a:pt x="202" y="20"/>
                    </a:moveTo>
                    <a:lnTo>
                      <a:pt x="202" y="20"/>
                    </a:lnTo>
                    <a:lnTo>
                      <a:pt x="208" y="20"/>
                    </a:lnTo>
                    <a:lnTo>
                      <a:pt x="212" y="24"/>
                    </a:lnTo>
                    <a:lnTo>
                      <a:pt x="216" y="28"/>
                    </a:lnTo>
                    <a:lnTo>
                      <a:pt x="216" y="34"/>
                    </a:lnTo>
                    <a:lnTo>
                      <a:pt x="216" y="34"/>
                    </a:lnTo>
                    <a:lnTo>
                      <a:pt x="216" y="40"/>
                    </a:lnTo>
                    <a:lnTo>
                      <a:pt x="212" y="46"/>
                    </a:lnTo>
                    <a:lnTo>
                      <a:pt x="208" y="50"/>
                    </a:lnTo>
                    <a:lnTo>
                      <a:pt x="202" y="50"/>
                    </a:lnTo>
                    <a:lnTo>
                      <a:pt x="202" y="50"/>
                    </a:lnTo>
                    <a:lnTo>
                      <a:pt x="196" y="50"/>
                    </a:lnTo>
                    <a:lnTo>
                      <a:pt x="190" y="46"/>
                    </a:lnTo>
                    <a:lnTo>
                      <a:pt x="188" y="40"/>
                    </a:lnTo>
                    <a:lnTo>
                      <a:pt x="186" y="34"/>
                    </a:lnTo>
                    <a:lnTo>
                      <a:pt x="186" y="34"/>
                    </a:lnTo>
                    <a:lnTo>
                      <a:pt x="188" y="28"/>
                    </a:lnTo>
                    <a:lnTo>
                      <a:pt x="190" y="24"/>
                    </a:lnTo>
                    <a:lnTo>
                      <a:pt x="196" y="20"/>
                    </a:lnTo>
                    <a:lnTo>
                      <a:pt x="202" y="20"/>
                    </a:lnTo>
                    <a:lnTo>
                      <a:pt x="202" y="20"/>
                    </a:lnTo>
                    <a:close/>
                    <a:moveTo>
                      <a:pt x="10" y="118"/>
                    </a:moveTo>
                    <a:lnTo>
                      <a:pt x="274" y="118"/>
                    </a:lnTo>
                    <a:lnTo>
                      <a:pt x="274" y="138"/>
                    </a:lnTo>
                    <a:lnTo>
                      <a:pt x="2" y="138"/>
                    </a:lnTo>
                    <a:lnTo>
                      <a:pt x="2" y="138"/>
                    </a:lnTo>
                    <a:lnTo>
                      <a:pt x="10" y="118"/>
                    </a:lnTo>
                    <a:lnTo>
                      <a:pt x="10" y="1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_tradnl" dirty="0">
                  <a:solidFill>
                    <a:srgbClr val="000000"/>
                  </a:solidFill>
                  <a:latin typeface="Univers for KPMG" panose="020B0603020202020204" pitchFamily="34" charset="0"/>
                </a:endParaRPr>
              </a:p>
            </p:txBody>
          </p:sp>
        </p:grpSp>
      </p:grpSp>
      <p:sp>
        <p:nvSpPr>
          <p:cNvPr id="65" name="15 Rectángulo redondeado">
            <a:extLst>
              <a:ext uri="{FF2B5EF4-FFF2-40B4-BE49-F238E27FC236}">
                <a16:creationId xmlns:a16="http://schemas.microsoft.com/office/drawing/2014/main" id="{57B65ECB-5D5B-41B8-8B78-05E05096C0ED}"/>
              </a:ext>
            </a:extLst>
          </p:cNvPr>
          <p:cNvSpPr/>
          <p:nvPr/>
        </p:nvSpPr>
        <p:spPr>
          <a:xfrm>
            <a:off x="10092536" y="1036475"/>
            <a:ext cx="828000" cy="288000"/>
          </a:xfrm>
          <a:prstGeom prst="roundRect">
            <a:avLst/>
          </a:prstGeom>
          <a:solidFill>
            <a:schemeClr val="accent3"/>
          </a:solidFill>
          <a:ln w="9525" cap="flat" cmpd="sng" algn="ctr">
            <a:solidFill>
              <a:srgbClr val="E2E2E2"/>
            </a:solidFill>
            <a:prstDash val="solid"/>
          </a:ln>
          <a:effectLst/>
        </p:spPr>
        <p:txBody>
          <a:bodyPr tIns="90000" bIns="90000" rtlCol="0" anchor="ctr" anchorCtr="0"/>
          <a:lstStyle/>
          <a:p>
            <a:pPr algn="ctr"/>
            <a:r>
              <a:rPr lang="es-ES_tradnl" sz="900" b="1" kern="0" dirty="0">
                <a:solidFill>
                  <a:srgbClr val="FFFFFF"/>
                </a:solidFill>
                <a:latin typeface="Univers for KPMG" panose="020B0603020202020204" pitchFamily="34" charset="0"/>
                <a:cs typeface="Arial" pitchFamily="34" charset="0"/>
              </a:rPr>
              <a:t>Total</a:t>
            </a:r>
          </a:p>
          <a:p>
            <a:pPr algn="ctr"/>
            <a:r>
              <a:rPr lang="es-ES_tradnl" sz="1000" b="1" kern="0" dirty="0">
                <a:solidFill>
                  <a:srgbClr val="FFFFFF"/>
                </a:solidFill>
                <a:latin typeface="Univers for KPMG" panose="020B0603020202020204" pitchFamily="34" charset="0"/>
                <a:cs typeface="Arial" pitchFamily="34" charset="0"/>
              </a:rPr>
              <a:t>0,73</a:t>
            </a:r>
            <a:r>
              <a:rPr lang="es-ES_tradnl" sz="900" b="1" kern="0" dirty="0">
                <a:solidFill>
                  <a:srgbClr val="FFFFFF"/>
                </a:solidFill>
                <a:latin typeface="Univers for KPMG" panose="020B0603020202020204" pitchFamily="34" charset="0"/>
                <a:cs typeface="Arial" pitchFamily="34" charset="0"/>
              </a:rPr>
              <a:t> </a:t>
            </a:r>
            <a:r>
              <a:rPr lang="es-ES_tradnl" sz="900" b="1" kern="0" dirty="0" err="1">
                <a:solidFill>
                  <a:srgbClr val="FFFFFF"/>
                </a:solidFill>
                <a:latin typeface="Univers for KPMG" panose="020B0603020202020204" pitchFamily="34" charset="0"/>
                <a:cs typeface="Arial" pitchFamily="34" charset="0"/>
              </a:rPr>
              <a:t>FTEs</a:t>
            </a:r>
            <a:endParaRPr lang="es-ES_tradnl" sz="900" b="1" kern="0" dirty="0">
              <a:solidFill>
                <a:srgbClr val="FFFFFF"/>
              </a:solidFill>
              <a:latin typeface="Univers for KPMG" panose="020B0603020202020204" pitchFamily="34" charset="0"/>
              <a:cs typeface="Arial" pitchFamily="34" charset="0"/>
            </a:endParaRPr>
          </a:p>
        </p:txBody>
      </p:sp>
      <p:sp>
        <p:nvSpPr>
          <p:cNvPr id="59" name="15 Rectángulo redondeado"/>
          <p:cNvSpPr/>
          <p:nvPr/>
        </p:nvSpPr>
        <p:spPr>
          <a:xfrm>
            <a:off x="8640214" y="1036475"/>
            <a:ext cx="1476000" cy="288000"/>
          </a:xfrm>
          <a:prstGeom prst="roundRect">
            <a:avLst/>
          </a:prstGeom>
          <a:solidFill>
            <a:schemeClr val="accent4"/>
          </a:solidFill>
          <a:ln w="9525" cap="flat" cmpd="sng" algn="ctr">
            <a:solidFill>
              <a:srgbClr val="E2E2E2"/>
            </a:solidFill>
            <a:prstDash val="solid"/>
          </a:ln>
          <a:effectLst/>
        </p:spPr>
        <p:txBody>
          <a:bodyPr lIns="360000" tIns="90000" rIns="108000" bIns="90000" rtlCol="0" anchor="ctr" anchorCtr="0"/>
          <a:lstStyle/>
          <a:p>
            <a:pPr algn="ctr"/>
            <a:r>
              <a:rPr lang="es-ES_tradnl" sz="900" b="1" kern="0" dirty="0" err="1">
                <a:solidFill>
                  <a:srgbClr val="FFFFFF"/>
                </a:solidFill>
                <a:latin typeface="Univers for KPMG" panose="020B0603020202020204" pitchFamily="34" charset="0"/>
                <a:cs typeface="Arial" pitchFamily="34" charset="0"/>
              </a:rPr>
              <a:t>FTEs</a:t>
            </a:r>
            <a:endParaRPr lang="es-ES_tradnl" sz="900" b="1" kern="0" dirty="0">
              <a:solidFill>
                <a:srgbClr val="FFFFFF"/>
              </a:solidFill>
              <a:latin typeface="Univers for KPMG" panose="020B0603020202020204" pitchFamily="34" charset="0"/>
              <a:cs typeface="Arial" pitchFamily="34" charset="0"/>
            </a:endParaRPr>
          </a:p>
        </p:txBody>
      </p:sp>
      <p:grpSp>
        <p:nvGrpSpPr>
          <p:cNvPr id="7" name="Group 6"/>
          <p:cNvGrpSpPr/>
          <p:nvPr/>
        </p:nvGrpSpPr>
        <p:grpSpPr>
          <a:xfrm>
            <a:off x="8565816" y="902264"/>
            <a:ext cx="432000" cy="432000"/>
            <a:chOff x="8321884" y="855203"/>
            <a:chExt cx="432000" cy="432000"/>
          </a:xfrm>
        </p:grpSpPr>
        <p:sp>
          <p:nvSpPr>
            <p:cNvPr id="99" name="Oval 98"/>
            <p:cNvSpPr/>
            <p:nvPr/>
          </p:nvSpPr>
          <p:spPr>
            <a:xfrm>
              <a:off x="8321884" y="855203"/>
              <a:ext cx="432000" cy="432000"/>
            </a:xfrm>
            <a:prstGeom prst="ellipse">
              <a:avLst/>
            </a:prstGeom>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ES_tradnl" dirty="0">
                <a:solidFill>
                  <a:prstClr val="white"/>
                </a:solidFill>
              </a:endParaRPr>
            </a:p>
          </p:txBody>
        </p:sp>
        <p:sp>
          <p:nvSpPr>
            <p:cNvPr id="105" name="Freeform 4851"/>
            <p:cNvSpPr>
              <a:spLocks noEditPoints="1"/>
            </p:cNvSpPr>
            <p:nvPr/>
          </p:nvSpPr>
          <p:spPr bwMode="auto">
            <a:xfrm>
              <a:off x="8403425" y="970313"/>
              <a:ext cx="258724" cy="218603"/>
            </a:xfrm>
            <a:custGeom>
              <a:avLst/>
              <a:gdLst>
                <a:gd name="T0" fmla="*/ 248 w 360"/>
                <a:gd name="T1" fmla="*/ 8 h 380"/>
                <a:gd name="T2" fmla="*/ 274 w 360"/>
                <a:gd name="T3" fmla="*/ 0 h 380"/>
                <a:gd name="T4" fmla="*/ 298 w 360"/>
                <a:gd name="T5" fmla="*/ 28 h 380"/>
                <a:gd name="T6" fmla="*/ 280 w 360"/>
                <a:gd name="T7" fmla="*/ 56 h 380"/>
                <a:gd name="T8" fmla="*/ 258 w 360"/>
                <a:gd name="T9" fmla="*/ 56 h 380"/>
                <a:gd name="T10" fmla="*/ 240 w 360"/>
                <a:gd name="T11" fmla="*/ 28 h 380"/>
                <a:gd name="T12" fmla="*/ 344 w 360"/>
                <a:gd name="T13" fmla="*/ 88 h 380"/>
                <a:gd name="T14" fmla="*/ 288 w 360"/>
                <a:gd name="T15" fmla="*/ 68 h 380"/>
                <a:gd name="T16" fmla="*/ 214 w 360"/>
                <a:gd name="T17" fmla="*/ 70 h 380"/>
                <a:gd name="T18" fmla="*/ 194 w 360"/>
                <a:gd name="T19" fmla="*/ 90 h 380"/>
                <a:gd name="T20" fmla="*/ 224 w 360"/>
                <a:gd name="T21" fmla="*/ 114 h 380"/>
                <a:gd name="T22" fmla="*/ 248 w 360"/>
                <a:gd name="T23" fmla="*/ 166 h 380"/>
                <a:gd name="T24" fmla="*/ 234 w 360"/>
                <a:gd name="T25" fmla="*/ 208 h 380"/>
                <a:gd name="T26" fmla="*/ 278 w 360"/>
                <a:gd name="T27" fmla="*/ 214 h 380"/>
                <a:gd name="T28" fmla="*/ 310 w 360"/>
                <a:gd name="T29" fmla="*/ 244 h 380"/>
                <a:gd name="T30" fmla="*/ 332 w 360"/>
                <a:gd name="T31" fmla="*/ 200 h 380"/>
                <a:gd name="T32" fmla="*/ 348 w 360"/>
                <a:gd name="T33" fmla="*/ 208 h 380"/>
                <a:gd name="T34" fmla="*/ 360 w 360"/>
                <a:gd name="T35" fmla="*/ 190 h 380"/>
                <a:gd name="T36" fmla="*/ 102 w 360"/>
                <a:gd name="T37" fmla="*/ 56 h 380"/>
                <a:gd name="T38" fmla="*/ 120 w 360"/>
                <a:gd name="T39" fmla="*/ 28 h 380"/>
                <a:gd name="T40" fmla="*/ 98 w 360"/>
                <a:gd name="T41" fmla="*/ 0 h 380"/>
                <a:gd name="T42" fmla="*/ 70 w 360"/>
                <a:gd name="T43" fmla="*/ 8 h 380"/>
                <a:gd name="T44" fmla="*/ 62 w 360"/>
                <a:gd name="T45" fmla="*/ 34 h 380"/>
                <a:gd name="T46" fmla="*/ 92 w 360"/>
                <a:gd name="T47" fmla="*/ 58 h 380"/>
                <a:gd name="T48" fmla="*/ 50 w 360"/>
                <a:gd name="T49" fmla="*/ 244 h 380"/>
                <a:gd name="T50" fmla="*/ 74 w 360"/>
                <a:gd name="T51" fmla="*/ 218 h 380"/>
                <a:gd name="T52" fmla="*/ 126 w 360"/>
                <a:gd name="T53" fmla="*/ 208 h 380"/>
                <a:gd name="T54" fmla="*/ 112 w 360"/>
                <a:gd name="T55" fmla="*/ 166 h 380"/>
                <a:gd name="T56" fmla="*/ 128 w 360"/>
                <a:gd name="T57" fmla="*/ 122 h 380"/>
                <a:gd name="T58" fmla="*/ 166 w 360"/>
                <a:gd name="T59" fmla="*/ 90 h 380"/>
                <a:gd name="T60" fmla="*/ 154 w 360"/>
                <a:gd name="T61" fmla="*/ 74 h 380"/>
                <a:gd name="T62" fmla="*/ 72 w 360"/>
                <a:gd name="T63" fmla="*/ 68 h 380"/>
                <a:gd name="T64" fmla="*/ 20 w 360"/>
                <a:gd name="T65" fmla="*/ 80 h 380"/>
                <a:gd name="T66" fmla="*/ 0 w 360"/>
                <a:gd name="T67" fmla="*/ 190 h 380"/>
                <a:gd name="T68" fmla="*/ 12 w 360"/>
                <a:gd name="T69" fmla="*/ 208 h 380"/>
                <a:gd name="T70" fmla="*/ 28 w 360"/>
                <a:gd name="T71" fmla="*/ 200 h 380"/>
                <a:gd name="T72" fmla="*/ 170 w 360"/>
                <a:gd name="T73" fmla="*/ 118 h 380"/>
                <a:gd name="T74" fmla="*/ 136 w 360"/>
                <a:gd name="T75" fmla="*/ 146 h 380"/>
                <a:gd name="T76" fmla="*/ 136 w 360"/>
                <a:gd name="T77" fmla="*/ 184 h 380"/>
                <a:gd name="T78" fmla="*/ 170 w 360"/>
                <a:gd name="T79" fmla="*/ 214 h 380"/>
                <a:gd name="T80" fmla="*/ 208 w 360"/>
                <a:gd name="T81" fmla="*/ 206 h 380"/>
                <a:gd name="T82" fmla="*/ 228 w 360"/>
                <a:gd name="T83" fmla="*/ 166 h 380"/>
                <a:gd name="T84" fmla="*/ 214 w 360"/>
                <a:gd name="T85" fmla="*/ 132 h 380"/>
                <a:gd name="T86" fmla="*/ 296 w 360"/>
                <a:gd name="T87" fmla="*/ 260 h 380"/>
                <a:gd name="T88" fmla="*/ 288 w 360"/>
                <a:gd name="T89" fmla="*/ 246 h 380"/>
                <a:gd name="T90" fmla="*/ 180 w 360"/>
                <a:gd name="T91" fmla="*/ 278 h 380"/>
                <a:gd name="T92" fmla="*/ 82 w 360"/>
                <a:gd name="T93" fmla="*/ 236 h 380"/>
                <a:gd name="T94" fmla="*/ 64 w 360"/>
                <a:gd name="T95" fmla="*/ 260 h 380"/>
                <a:gd name="T96" fmla="*/ 106 w 360"/>
                <a:gd name="T97" fmla="*/ 304 h 380"/>
                <a:gd name="T98" fmla="*/ 146 w 360"/>
                <a:gd name="T99" fmla="*/ 378 h 380"/>
                <a:gd name="T100" fmla="*/ 214 w 360"/>
                <a:gd name="T101" fmla="*/ 378 h 380"/>
                <a:gd name="T102" fmla="*/ 264 w 360"/>
                <a:gd name="T103" fmla="*/ 36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0" h="380">
                  <a:moveTo>
                    <a:pt x="240" y="28"/>
                  </a:moveTo>
                  <a:lnTo>
                    <a:pt x="240" y="28"/>
                  </a:lnTo>
                  <a:lnTo>
                    <a:pt x="240" y="22"/>
                  </a:lnTo>
                  <a:lnTo>
                    <a:pt x="242" y="18"/>
                  </a:lnTo>
                  <a:lnTo>
                    <a:pt x="248" y="8"/>
                  </a:lnTo>
                  <a:lnTo>
                    <a:pt x="258" y="2"/>
                  </a:lnTo>
                  <a:lnTo>
                    <a:pt x="262" y="0"/>
                  </a:lnTo>
                  <a:lnTo>
                    <a:pt x="268" y="0"/>
                  </a:lnTo>
                  <a:lnTo>
                    <a:pt x="268" y="0"/>
                  </a:lnTo>
                  <a:lnTo>
                    <a:pt x="274" y="0"/>
                  </a:lnTo>
                  <a:lnTo>
                    <a:pt x="280" y="2"/>
                  </a:lnTo>
                  <a:lnTo>
                    <a:pt x="290" y="8"/>
                  </a:lnTo>
                  <a:lnTo>
                    <a:pt x="296" y="18"/>
                  </a:lnTo>
                  <a:lnTo>
                    <a:pt x="298" y="22"/>
                  </a:lnTo>
                  <a:lnTo>
                    <a:pt x="298" y="28"/>
                  </a:lnTo>
                  <a:lnTo>
                    <a:pt x="298" y="28"/>
                  </a:lnTo>
                  <a:lnTo>
                    <a:pt x="298" y="34"/>
                  </a:lnTo>
                  <a:lnTo>
                    <a:pt x="296" y="40"/>
                  </a:lnTo>
                  <a:lnTo>
                    <a:pt x="290" y="50"/>
                  </a:lnTo>
                  <a:lnTo>
                    <a:pt x="280" y="56"/>
                  </a:lnTo>
                  <a:lnTo>
                    <a:pt x="274" y="58"/>
                  </a:lnTo>
                  <a:lnTo>
                    <a:pt x="268" y="58"/>
                  </a:lnTo>
                  <a:lnTo>
                    <a:pt x="268" y="58"/>
                  </a:lnTo>
                  <a:lnTo>
                    <a:pt x="262" y="58"/>
                  </a:lnTo>
                  <a:lnTo>
                    <a:pt x="258" y="56"/>
                  </a:lnTo>
                  <a:lnTo>
                    <a:pt x="248" y="50"/>
                  </a:lnTo>
                  <a:lnTo>
                    <a:pt x="242" y="40"/>
                  </a:lnTo>
                  <a:lnTo>
                    <a:pt x="240" y="34"/>
                  </a:lnTo>
                  <a:lnTo>
                    <a:pt x="240" y="28"/>
                  </a:lnTo>
                  <a:lnTo>
                    <a:pt x="240" y="28"/>
                  </a:lnTo>
                  <a:close/>
                  <a:moveTo>
                    <a:pt x="360" y="190"/>
                  </a:moveTo>
                  <a:lnTo>
                    <a:pt x="344" y="90"/>
                  </a:lnTo>
                  <a:lnTo>
                    <a:pt x="344" y="90"/>
                  </a:lnTo>
                  <a:lnTo>
                    <a:pt x="344" y="88"/>
                  </a:lnTo>
                  <a:lnTo>
                    <a:pt x="344" y="88"/>
                  </a:lnTo>
                  <a:lnTo>
                    <a:pt x="340" y="80"/>
                  </a:lnTo>
                  <a:lnTo>
                    <a:pt x="332" y="74"/>
                  </a:lnTo>
                  <a:lnTo>
                    <a:pt x="324" y="70"/>
                  </a:lnTo>
                  <a:lnTo>
                    <a:pt x="314" y="68"/>
                  </a:lnTo>
                  <a:lnTo>
                    <a:pt x="288" y="68"/>
                  </a:lnTo>
                  <a:lnTo>
                    <a:pt x="270" y="102"/>
                  </a:lnTo>
                  <a:lnTo>
                    <a:pt x="250" y="68"/>
                  </a:lnTo>
                  <a:lnTo>
                    <a:pt x="222" y="68"/>
                  </a:lnTo>
                  <a:lnTo>
                    <a:pt x="222" y="68"/>
                  </a:lnTo>
                  <a:lnTo>
                    <a:pt x="214" y="70"/>
                  </a:lnTo>
                  <a:lnTo>
                    <a:pt x="206" y="74"/>
                  </a:lnTo>
                  <a:lnTo>
                    <a:pt x="198" y="80"/>
                  </a:lnTo>
                  <a:lnTo>
                    <a:pt x="194" y="88"/>
                  </a:lnTo>
                  <a:lnTo>
                    <a:pt x="194" y="88"/>
                  </a:lnTo>
                  <a:lnTo>
                    <a:pt x="194" y="90"/>
                  </a:lnTo>
                  <a:lnTo>
                    <a:pt x="192" y="98"/>
                  </a:lnTo>
                  <a:lnTo>
                    <a:pt x="192" y="98"/>
                  </a:lnTo>
                  <a:lnTo>
                    <a:pt x="204" y="102"/>
                  </a:lnTo>
                  <a:lnTo>
                    <a:pt x="214" y="106"/>
                  </a:lnTo>
                  <a:lnTo>
                    <a:pt x="224" y="114"/>
                  </a:lnTo>
                  <a:lnTo>
                    <a:pt x="232" y="122"/>
                  </a:lnTo>
                  <a:lnTo>
                    <a:pt x="240" y="132"/>
                  </a:lnTo>
                  <a:lnTo>
                    <a:pt x="244" y="142"/>
                  </a:lnTo>
                  <a:lnTo>
                    <a:pt x="248" y="154"/>
                  </a:lnTo>
                  <a:lnTo>
                    <a:pt x="248" y="166"/>
                  </a:lnTo>
                  <a:lnTo>
                    <a:pt x="248" y="166"/>
                  </a:lnTo>
                  <a:lnTo>
                    <a:pt x="248" y="178"/>
                  </a:lnTo>
                  <a:lnTo>
                    <a:pt x="246" y="188"/>
                  </a:lnTo>
                  <a:lnTo>
                    <a:pt x="240" y="198"/>
                  </a:lnTo>
                  <a:lnTo>
                    <a:pt x="234" y="208"/>
                  </a:lnTo>
                  <a:lnTo>
                    <a:pt x="250" y="208"/>
                  </a:lnTo>
                  <a:lnTo>
                    <a:pt x="250" y="208"/>
                  </a:lnTo>
                  <a:lnTo>
                    <a:pt x="260" y="208"/>
                  </a:lnTo>
                  <a:lnTo>
                    <a:pt x="270" y="210"/>
                  </a:lnTo>
                  <a:lnTo>
                    <a:pt x="278" y="214"/>
                  </a:lnTo>
                  <a:lnTo>
                    <a:pt x="286" y="218"/>
                  </a:lnTo>
                  <a:lnTo>
                    <a:pt x="294" y="222"/>
                  </a:lnTo>
                  <a:lnTo>
                    <a:pt x="300" y="228"/>
                  </a:lnTo>
                  <a:lnTo>
                    <a:pt x="306" y="236"/>
                  </a:lnTo>
                  <a:lnTo>
                    <a:pt x="310" y="244"/>
                  </a:lnTo>
                  <a:lnTo>
                    <a:pt x="308" y="118"/>
                  </a:lnTo>
                  <a:lnTo>
                    <a:pt x="318" y="118"/>
                  </a:lnTo>
                  <a:lnTo>
                    <a:pt x="330" y="196"/>
                  </a:lnTo>
                  <a:lnTo>
                    <a:pt x="330" y="196"/>
                  </a:lnTo>
                  <a:lnTo>
                    <a:pt x="332" y="200"/>
                  </a:lnTo>
                  <a:lnTo>
                    <a:pt x="336" y="204"/>
                  </a:lnTo>
                  <a:lnTo>
                    <a:pt x="340" y="208"/>
                  </a:lnTo>
                  <a:lnTo>
                    <a:pt x="346" y="208"/>
                  </a:lnTo>
                  <a:lnTo>
                    <a:pt x="346" y="208"/>
                  </a:lnTo>
                  <a:lnTo>
                    <a:pt x="348" y="208"/>
                  </a:lnTo>
                  <a:lnTo>
                    <a:pt x="348" y="208"/>
                  </a:lnTo>
                  <a:lnTo>
                    <a:pt x="354" y="206"/>
                  </a:lnTo>
                  <a:lnTo>
                    <a:pt x="358" y="202"/>
                  </a:lnTo>
                  <a:lnTo>
                    <a:pt x="360" y="196"/>
                  </a:lnTo>
                  <a:lnTo>
                    <a:pt x="360" y="190"/>
                  </a:lnTo>
                  <a:lnTo>
                    <a:pt x="360" y="190"/>
                  </a:lnTo>
                  <a:close/>
                  <a:moveTo>
                    <a:pt x="92" y="58"/>
                  </a:moveTo>
                  <a:lnTo>
                    <a:pt x="92" y="58"/>
                  </a:lnTo>
                  <a:lnTo>
                    <a:pt x="98" y="58"/>
                  </a:lnTo>
                  <a:lnTo>
                    <a:pt x="102" y="56"/>
                  </a:lnTo>
                  <a:lnTo>
                    <a:pt x="112" y="50"/>
                  </a:lnTo>
                  <a:lnTo>
                    <a:pt x="118" y="40"/>
                  </a:lnTo>
                  <a:lnTo>
                    <a:pt x="120" y="34"/>
                  </a:lnTo>
                  <a:lnTo>
                    <a:pt x="120" y="28"/>
                  </a:lnTo>
                  <a:lnTo>
                    <a:pt x="120" y="28"/>
                  </a:lnTo>
                  <a:lnTo>
                    <a:pt x="120" y="22"/>
                  </a:lnTo>
                  <a:lnTo>
                    <a:pt x="118" y="18"/>
                  </a:lnTo>
                  <a:lnTo>
                    <a:pt x="112" y="8"/>
                  </a:lnTo>
                  <a:lnTo>
                    <a:pt x="102" y="2"/>
                  </a:lnTo>
                  <a:lnTo>
                    <a:pt x="98" y="0"/>
                  </a:lnTo>
                  <a:lnTo>
                    <a:pt x="92" y="0"/>
                  </a:lnTo>
                  <a:lnTo>
                    <a:pt x="92" y="0"/>
                  </a:lnTo>
                  <a:lnTo>
                    <a:pt x="86" y="0"/>
                  </a:lnTo>
                  <a:lnTo>
                    <a:pt x="80" y="2"/>
                  </a:lnTo>
                  <a:lnTo>
                    <a:pt x="70" y="8"/>
                  </a:lnTo>
                  <a:lnTo>
                    <a:pt x="64" y="18"/>
                  </a:lnTo>
                  <a:lnTo>
                    <a:pt x="62" y="22"/>
                  </a:lnTo>
                  <a:lnTo>
                    <a:pt x="62" y="28"/>
                  </a:lnTo>
                  <a:lnTo>
                    <a:pt x="62" y="28"/>
                  </a:lnTo>
                  <a:lnTo>
                    <a:pt x="62" y="34"/>
                  </a:lnTo>
                  <a:lnTo>
                    <a:pt x="64" y="40"/>
                  </a:lnTo>
                  <a:lnTo>
                    <a:pt x="70" y="50"/>
                  </a:lnTo>
                  <a:lnTo>
                    <a:pt x="80" y="56"/>
                  </a:lnTo>
                  <a:lnTo>
                    <a:pt x="86" y="58"/>
                  </a:lnTo>
                  <a:lnTo>
                    <a:pt x="92" y="58"/>
                  </a:lnTo>
                  <a:lnTo>
                    <a:pt x="92" y="58"/>
                  </a:lnTo>
                  <a:close/>
                  <a:moveTo>
                    <a:pt x="30" y="196"/>
                  </a:moveTo>
                  <a:lnTo>
                    <a:pt x="42" y="118"/>
                  </a:lnTo>
                  <a:lnTo>
                    <a:pt x="52" y="118"/>
                  </a:lnTo>
                  <a:lnTo>
                    <a:pt x="50" y="244"/>
                  </a:lnTo>
                  <a:lnTo>
                    <a:pt x="50" y="244"/>
                  </a:lnTo>
                  <a:lnTo>
                    <a:pt x="54" y="236"/>
                  </a:lnTo>
                  <a:lnTo>
                    <a:pt x="60" y="228"/>
                  </a:lnTo>
                  <a:lnTo>
                    <a:pt x="66" y="222"/>
                  </a:lnTo>
                  <a:lnTo>
                    <a:pt x="74" y="218"/>
                  </a:lnTo>
                  <a:lnTo>
                    <a:pt x="82" y="214"/>
                  </a:lnTo>
                  <a:lnTo>
                    <a:pt x="90" y="210"/>
                  </a:lnTo>
                  <a:lnTo>
                    <a:pt x="100" y="208"/>
                  </a:lnTo>
                  <a:lnTo>
                    <a:pt x="110" y="208"/>
                  </a:lnTo>
                  <a:lnTo>
                    <a:pt x="126" y="208"/>
                  </a:lnTo>
                  <a:lnTo>
                    <a:pt x="126" y="208"/>
                  </a:lnTo>
                  <a:lnTo>
                    <a:pt x="120" y="198"/>
                  </a:lnTo>
                  <a:lnTo>
                    <a:pt x="114" y="188"/>
                  </a:lnTo>
                  <a:lnTo>
                    <a:pt x="112" y="178"/>
                  </a:lnTo>
                  <a:lnTo>
                    <a:pt x="112" y="166"/>
                  </a:lnTo>
                  <a:lnTo>
                    <a:pt x="112" y="166"/>
                  </a:lnTo>
                  <a:lnTo>
                    <a:pt x="112" y="154"/>
                  </a:lnTo>
                  <a:lnTo>
                    <a:pt x="116" y="142"/>
                  </a:lnTo>
                  <a:lnTo>
                    <a:pt x="120" y="132"/>
                  </a:lnTo>
                  <a:lnTo>
                    <a:pt x="128" y="122"/>
                  </a:lnTo>
                  <a:lnTo>
                    <a:pt x="136" y="114"/>
                  </a:lnTo>
                  <a:lnTo>
                    <a:pt x="146" y="106"/>
                  </a:lnTo>
                  <a:lnTo>
                    <a:pt x="156" y="102"/>
                  </a:lnTo>
                  <a:lnTo>
                    <a:pt x="168" y="98"/>
                  </a:lnTo>
                  <a:lnTo>
                    <a:pt x="166" y="90"/>
                  </a:lnTo>
                  <a:lnTo>
                    <a:pt x="166" y="90"/>
                  </a:lnTo>
                  <a:lnTo>
                    <a:pt x="166" y="88"/>
                  </a:lnTo>
                  <a:lnTo>
                    <a:pt x="166" y="88"/>
                  </a:lnTo>
                  <a:lnTo>
                    <a:pt x="162" y="80"/>
                  </a:lnTo>
                  <a:lnTo>
                    <a:pt x="154" y="74"/>
                  </a:lnTo>
                  <a:lnTo>
                    <a:pt x="146" y="70"/>
                  </a:lnTo>
                  <a:lnTo>
                    <a:pt x="138" y="68"/>
                  </a:lnTo>
                  <a:lnTo>
                    <a:pt x="110" y="68"/>
                  </a:lnTo>
                  <a:lnTo>
                    <a:pt x="90" y="102"/>
                  </a:lnTo>
                  <a:lnTo>
                    <a:pt x="72" y="68"/>
                  </a:lnTo>
                  <a:lnTo>
                    <a:pt x="46" y="68"/>
                  </a:lnTo>
                  <a:lnTo>
                    <a:pt x="46" y="68"/>
                  </a:lnTo>
                  <a:lnTo>
                    <a:pt x="36" y="70"/>
                  </a:lnTo>
                  <a:lnTo>
                    <a:pt x="28" y="74"/>
                  </a:lnTo>
                  <a:lnTo>
                    <a:pt x="20" y="80"/>
                  </a:lnTo>
                  <a:lnTo>
                    <a:pt x="16" y="88"/>
                  </a:lnTo>
                  <a:lnTo>
                    <a:pt x="16" y="88"/>
                  </a:lnTo>
                  <a:lnTo>
                    <a:pt x="16" y="90"/>
                  </a:lnTo>
                  <a:lnTo>
                    <a:pt x="0" y="190"/>
                  </a:lnTo>
                  <a:lnTo>
                    <a:pt x="0" y="190"/>
                  </a:lnTo>
                  <a:lnTo>
                    <a:pt x="0" y="196"/>
                  </a:lnTo>
                  <a:lnTo>
                    <a:pt x="2" y="202"/>
                  </a:lnTo>
                  <a:lnTo>
                    <a:pt x="6" y="206"/>
                  </a:lnTo>
                  <a:lnTo>
                    <a:pt x="12" y="208"/>
                  </a:lnTo>
                  <a:lnTo>
                    <a:pt x="12" y="208"/>
                  </a:lnTo>
                  <a:lnTo>
                    <a:pt x="14" y="208"/>
                  </a:lnTo>
                  <a:lnTo>
                    <a:pt x="14" y="208"/>
                  </a:lnTo>
                  <a:lnTo>
                    <a:pt x="20" y="208"/>
                  </a:lnTo>
                  <a:lnTo>
                    <a:pt x="24" y="204"/>
                  </a:lnTo>
                  <a:lnTo>
                    <a:pt x="28" y="200"/>
                  </a:lnTo>
                  <a:lnTo>
                    <a:pt x="30" y="196"/>
                  </a:lnTo>
                  <a:lnTo>
                    <a:pt x="30" y="196"/>
                  </a:lnTo>
                  <a:close/>
                  <a:moveTo>
                    <a:pt x="180" y="118"/>
                  </a:moveTo>
                  <a:lnTo>
                    <a:pt x="180" y="118"/>
                  </a:lnTo>
                  <a:lnTo>
                    <a:pt x="170" y="118"/>
                  </a:lnTo>
                  <a:lnTo>
                    <a:pt x="162" y="120"/>
                  </a:lnTo>
                  <a:lnTo>
                    <a:pt x="152" y="126"/>
                  </a:lnTo>
                  <a:lnTo>
                    <a:pt x="146" y="132"/>
                  </a:lnTo>
                  <a:lnTo>
                    <a:pt x="140" y="138"/>
                  </a:lnTo>
                  <a:lnTo>
                    <a:pt x="136" y="146"/>
                  </a:lnTo>
                  <a:lnTo>
                    <a:pt x="132" y="156"/>
                  </a:lnTo>
                  <a:lnTo>
                    <a:pt x="132" y="166"/>
                  </a:lnTo>
                  <a:lnTo>
                    <a:pt x="132" y="166"/>
                  </a:lnTo>
                  <a:lnTo>
                    <a:pt x="132" y="176"/>
                  </a:lnTo>
                  <a:lnTo>
                    <a:pt x="136" y="184"/>
                  </a:lnTo>
                  <a:lnTo>
                    <a:pt x="140" y="194"/>
                  </a:lnTo>
                  <a:lnTo>
                    <a:pt x="146" y="200"/>
                  </a:lnTo>
                  <a:lnTo>
                    <a:pt x="152" y="206"/>
                  </a:lnTo>
                  <a:lnTo>
                    <a:pt x="162" y="210"/>
                  </a:lnTo>
                  <a:lnTo>
                    <a:pt x="170" y="214"/>
                  </a:lnTo>
                  <a:lnTo>
                    <a:pt x="180" y="214"/>
                  </a:lnTo>
                  <a:lnTo>
                    <a:pt x="180" y="214"/>
                  </a:lnTo>
                  <a:lnTo>
                    <a:pt x="190" y="214"/>
                  </a:lnTo>
                  <a:lnTo>
                    <a:pt x="200" y="210"/>
                  </a:lnTo>
                  <a:lnTo>
                    <a:pt x="208" y="206"/>
                  </a:lnTo>
                  <a:lnTo>
                    <a:pt x="214" y="200"/>
                  </a:lnTo>
                  <a:lnTo>
                    <a:pt x="220" y="194"/>
                  </a:lnTo>
                  <a:lnTo>
                    <a:pt x="224" y="184"/>
                  </a:lnTo>
                  <a:lnTo>
                    <a:pt x="228" y="176"/>
                  </a:lnTo>
                  <a:lnTo>
                    <a:pt x="228" y="166"/>
                  </a:lnTo>
                  <a:lnTo>
                    <a:pt x="228" y="166"/>
                  </a:lnTo>
                  <a:lnTo>
                    <a:pt x="228" y="156"/>
                  </a:lnTo>
                  <a:lnTo>
                    <a:pt x="224" y="146"/>
                  </a:lnTo>
                  <a:lnTo>
                    <a:pt x="220" y="138"/>
                  </a:lnTo>
                  <a:lnTo>
                    <a:pt x="214" y="132"/>
                  </a:lnTo>
                  <a:lnTo>
                    <a:pt x="208" y="126"/>
                  </a:lnTo>
                  <a:lnTo>
                    <a:pt x="200" y="120"/>
                  </a:lnTo>
                  <a:lnTo>
                    <a:pt x="190" y="118"/>
                  </a:lnTo>
                  <a:lnTo>
                    <a:pt x="180" y="118"/>
                  </a:lnTo>
                  <a:close/>
                  <a:moveTo>
                    <a:pt x="296" y="260"/>
                  </a:moveTo>
                  <a:lnTo>
                    <a:pt x="296" y="260"/>
                  </a:lnTo>
                  <a:lnTo>
                    <a:pt x="294" y="258"/>
                  </a:lnTo>
                  <a:lnTo>
                    <a:pt x="294" y="258"/>
                  </a:lnTo>
                  <a:lnTo>
                    <a:pt x="292" y="252"/>
                  </a:lnTo>
                  <a:lnTo>
                    <a:pt x="288" y="246"/>
                  </a:lnTo>
                  <a:lnTo>
                    <a:pt x="278" y="236"/>
                  </a:lnTo>
                  <a:lnTo>
                    <a:pt x="266" y="230"/>
                  </a:lnTo>
                  <a:lnTo>
                    <a:pt x="250" y="228"/>
                  </a:lnTo>
                  <a:lnTo>
                    <a:pt x="210" y="228"/>
                  </a:lnTo>
                  <a:lnTo>
                    <a:pt x="180" y="278"/>
                  </a:lnTo>
                  <a:lnTo>
                    <a:pt x="150" y="228"/>
                  </a:lnTo>
                  <a:lnTo>
                    <a:pt x="110" y="228"/>
                  </a:lnTo>
                  <a:lnTo>
                    <a:pt x="110" y="228"/>
                  </a:lnTo>
                  <a:lnTo>
                    <a:pt x="94" y="230"/>
                  </a:lnTo>
                  <a:lnTo>
                    <a:pt x="82" y="236"/>
                  </a:lnTo>
                  <a:lnTo>
                    <a:pt x="72" y="246"/>
                  </a:lnTo>
                  <a:lnTo>
                    <a:pt x="68" y="252"/>
                  </a:lnTo>
                  <a:lnTo>
                    <a:pt x="66" y="258"/>
                  </a:lnTo>
                  <a:lnTo>
                    <a:pt x="66" y="258"/>
                  </a:lnTo>
                  <a:lnTo>
                    <a:pt x="64" y="260"/>
                  </a:lnTo>
                  <a:lnTo>
                    <a:pt x="52" y="336"/>
                  </a:lnTo>
                  <a:lnTo>
                    <a:pt x="52" y="336"/>
                  </a:lnTo>
                  <a:lnTo>
                    <a:pt x="72" y="352"/>
                  </a:lnTo>
                  <a:lnTo>
                    <a:pt x="96" y="362"/>
                  </a:lnTo>
                  <a:lnTo>
                    <a:pt x="106" y="304"/>
                  </a:lnTo>
                  <a:lnTo>
                    <a:pt x="118" y="304"/>
                  </a:lnTo>
                  <a:lnTo>
                    <a:pt x="114" y="370"/>
                  </a:lnTo>
                  <a:lnTo>
                    <a:pt x="114" y="370"/>
                  </a:lnTo>
                  <a:lnTo>
                    <a:pt x="130" y="374"/>
                  </a:lnTo>
                  <a:lnTo>
                    <a:pt x="146" y="378"/>
                  </a:lnTo>
                  <a:lnTo>
                    <a:pt x="162" y="380"/>
                  </a:lnTo>
                  <a:lnTo>
                    <a:pt x="180" y="380"/>
                  </a:lnTo>
                  <a:lnTo>
                    <a:pt x="180" y="380"/>
                  </a:lnTo>
                  <a:lnTo>
                    <a:pt x="196" y="380"/>
                  </a:lnTo>
                  <a:lnTo>
                    <a:pt x="214" y="378"/>
                  </a:lnTo>
                  <a:lnTo>
                    <a:pt x="230" y="374"/>
                  </a:lnTo>
                  <a:lnTo>
                    <a:pt x="246" y="370"/>
                  </a:lnTo>
                  <a:lnTo>
                    <a:pt x="242" y="304"/>
                  </a:lnTo>
                  <a:lnTo>
                    <a:pt x="254" y="304"/>
                  </a:lnTo>
                  <a:lnTo>
                    <a:pt x="264" y="362"/>
                  </a:lnTo>
                  <a:lnTo>
                    <a:pt x="264" y="362"/>
                  </a:lnTo>
                  <a:lnTo>
                    <a:pt x="288" y="350"/>
                  </a:lnTo>
                  <a:lnTo>
                    <a:pt x="308" y="336"/>
                  </a:lnTo>
                  <a:lnTo>
                    <a:pt x="296" y="26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_tradnl" dirty="0">
                <a:solidFill>
                  <a:srgbClr val="000000"/>
                </a:solidFill>
              </a:endParaRPr>
            </a:p>
          </p:txBody>
        </p:sp>
        <p:sp>
          <p:nvSpPr>
            <p:cNvPr id="61" name="Oval 60"/>
            <p:cNvSpPr/>
            <p:nvPr/>
          </p:nvSpPr>
          <p:spPr>
            <a:xfrm>
              <a:off x="8321884" y="855203"/>
              <a:ext cx="432000" cy="432000"/>
            </a:xfrm>
            <a:prstGeom prst="ellipse">
              <a:avLst/>
            </a:prstGeom>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ES_tradnl" dirty="0">
                <a:solidFill>
                  <a:prstClr val="white"/>
                </a:solidFill>
              </a:endParaRPr>
            </a:p>
          </p:txBody>
        </p:sp>
        <p:sp>
          <p:nvSpPr>
            <p:cNvPr id="63" name="Freeform 4851"/>
            <p:cNvSpPr>
              <a:spLocks noEditPoints="1"/>
            </p:cNvSpPr>
            <p:nvPr/>
          </p:nvSpPr>
          <p:spPr bwMode="auto">
            <a:xfrm>
              <a:off x="8403425" y="970313"/>
              <a:ext cx="258724" cy="218603"/>
            </a:xfrm>
            <a:custGeom>
              <a:avLst/>
              <a:gdLst>
                <a:gd name="T0" fmla="*/ 248 w 360"/>
                <a:gd name="T1" fmla="*/ 8 h 380"/>
                <a:gd name="T2" fmla="*/ 274 w 360"/>
                <a:gd name="T3" fmla="*/ 0 h 380"/>
                <a:gd name="T4" fmla="*/ 298 w 360"/>
                <a:gd name="T5" fmla="*/ 28 h 380"/>
                <a:gd name="T6" fmla="*/ 280 w 360"/>
                <a:gd name="T7" fmla="*/ 56 h 380"/>
                <a:gd name="T8" fmla="*/ 258 w 360"/>
                <a:gd name="T9" fmla="*/ 56 h 380"/>
                <a:gd name="T10" fmla="*/ 240 w 360"/>
                <a:gd name="T11" fmla="*/ 28 h 380"/>
                <a:gd name="T12" fmla="*/ 344 w 360"/>
                <a:gd name="T13" fmla="*/ 88 h 380"/>
                <a:gd name="T14" fmla="*/ 288 w 360"/>
                <a:gd name="T15" fmla="*/ 68 h 380"/>
                <a:gd name="T16" fmla="*/ 214 w 360"/>
                <a:gd name="T17" fmla="*/ 70 h 380"/>
                <a:gd name="T18" fmla="*/ 194 w 360"/>
                <a:gd name="T19" fmla="*/ 90 h 380"/>
                <a:gd name="T20" fmla="*/ 224 w 360"/>
                <a:gd name="T21" fmla="*/ 114 h 380"/>
                <a:gd name="T22" fmla="*/ 248 w 360"/>
                <a:gd name="T23" fmla="*/ 166 h 380"/>
                <a:gd name="T24" fmla="*/ 234 w 360"/>
                <a:gd name="T25" fmla="*/ 208 h 380"/>
                <a:gd name="T26" fmla="*/ 278 w 360"/>
                <a:gd name="T27" fmla="*/ 214 h 380"/>
                <a:gd name="T28" fmla="*/ 310 w 360"/>
                <a:gd name="T29" fmla="*/ 244 h 380"/>
                <a:gd name="T30" fmla="*/ 332 w 360"/>
                <a:gd name="T31" fmla="*/ 200 h 380"/>
                <a:gd name="T32" fmla="*/ 348 w 360"/>
                <a:gd name="T33" fmla="*/ 208 h 380"/>
                <a:gd name="T34" fmla="*/ 360 w 360"/>
                <a:gd name="T35" fmla="*/ 190 h 380"/>
                <a:gd name="T36" fmla="*/ 102 w 360"/>
                <a:gd name="T37" fmla="*/ 56 h 380"/>
                <a:gd name="T38" fmla="*/ 120 w 360"/>
                <a:gd name="T39" fmla="*/ 28 h 380"/>
                <a:gd name="T40" fmla="*/ 98 w 360"/>
                <a:gd name="T41" fmla="*/ 0 h 380"/>
                <a:gd name="T42" fmla="*/ 70 w 360"/>
                <a:gd name="T43" fmla="*/ 8 h 380"/>
                <a:gd name="T44" fmla="*/ 62 w 360"/>
                <a:gd name="T45" fmla="*/ 34 h 380"/>
                <a:gd name="T46" fmla="*/ 92 w 360"/>
                <a:gd name="T47" fmla="*/ 58 h 380"/>
                <a:gd name="T48" fmla="*/ 50 w 360"/>
                <a:gd name="T49" fmla="*/ 244 h 380"/>
                <a:gd name="T50" fmla="*/ 74 w 360"/>
                <a:gd name="T51" fmla="*/ 218 h 380"/>
                <a:gd name="T52" fmla="*/ 126 w 360"/>
                <a:gd name="T53" fmla="*/ 208 h 380"/>
                <a:gd name="T54" fmla="*/ 112 w 360"/>
                <a:gd name="T55" fmla="*/ 166 h 380"/>
                <a:gd name="T56" fmla="*/ 128 w 360"/>
                <a:gd name="T57" fmla="*/ 122 h 380"/>
                <a:gd name="T58" fmla="*/ 166 w 360"/>
                <a:gd name="T59" fmla="*/ 90 h 380"/>
                <a:gd name="T60" fmla="*/ 154 w 360"/>
                <a:gd name="T61" fmla="*/ 74 h 380"/>
                <a:gd name="T62" fmla="*/ 72 w 360"/>
                <a:gd name="T63" fmla="*/ 68 h 380"/>
                <a:gd name="T64" fmla="*/ 20 w 360"/>
                <a:gd name="T65" fmla="*/ 80 h 380"/>
                <a:gd name="T66" fmla="*/ 0 w 360"/>
                <a:gd name="T67" fmla="*/ 190 h 380"/>
                <a:gd name="T68" fmla="*/ 12 w 360"/>
                <a:gd name="T69" fmla="*/ 208 h 380"/>
                <a:gd name="T70" fmla="*/ 28 w 360"/>
                <a:gd name="T71" fmla="*/ 200 h 380"/>
                <a:gd name="T72" fmla="*/ 170 w 360"/>
                <a:gd name="T73" fmla="*/ 118 h 380"/>
                <a:gd name="T74" fmla="*/ 136 w 360"/>
                <a:gd name="T75" fmla="*/ 146 h 380"/>
                <a:gd name="T76" fmla="*/ 136 w 360"/>
                <a:gd name="T77" fmla="*/ 184 h 380"/>
                <a:gd name="T78" fmla="*/ 170 w 360"/>
                <a:gd name="T79" fmla="*/ 214 h 380"/>
                <a:gd name="T80" fmla="*/ 208 w 360"/>
                <a:gd name="T81" fmla="*/ 206 h 380"/>
                <a:gd name="T82" fmla="*/ 228 w 360"/>
                <a:gd name="T83" fmla="*/ 166 h 380"/>
                <a:gd name="T84" fmla="*/ 214 w 360"/>
                <a:gd name="T85" fmla="*/ 132 h 380"/>
                <a:gd name="T86" fmla="*/ 296 w 360"/>
                <a:gd name="T87" fmla="*/ 260 h 380"/>
                <a:gd name="T88" fmla="*/ 288 w 360"/>
                <a:gd name="T89" fmla="*/ 246 h 380"/>
                <a:gd name="T90" fmla="*/ 180 w 360"/>
                <a:gd name="T91" fmla="*/ 278 h 380"/>
                <a:gd name="T92" fmla="*/ 82 w 360"/>
                <a:gd name="T93" fmla="*/ 236 h 380"/>
                <a:gd name="T94" fmla="*/ 64 w 360"/>
                <a:gd name="T95" fmla="*/ 260 h 380"/>
                <a:gd name="T96" fmla="*/ 106 w 360"/>
                <a:gd name="T97" fmla="*/ 304 h 380"/>
                <a:gd name="T98" fmla="*/ 146 w 360"/>
                <a:gd name="T99" fmla="*/ 378 h 380"/>
                <a:gd name="T100" fmla="*/ 214 w 360"/>
                <a:gd name="T101" fmla="*/ 378 h 380"/>
                <a:gd name="T102" fmla="*/ 264 w 360"/>
                <a:gd name="T103" fmla="*/ 36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0" h="380">
                  <a:moveTo>
                    <a:pt x="240" y="28"/>
                  </a:moveTo>
                  <a:lnTo>
                    <a:pt x="240" y="28"/>
                  </a:lnTo>
                  <a:lnTo>
                    <a:pt x="240" y="22"/>
                  </a:lnTo>
                  <a:lnTo>
                    <a:pt x="242" y="18"/>
                  </a:lnTo>
                  <a:lnTo>
                    <a:pt x="248" y="8"/>
                  </a:lnTo>
                  <a:lnTo>
                    <a:pt x="258" y="2"/>
                  </a:lnTo>
                  <a:lnTo>
                    <a:pt x="262" y="0"/>
                  </a:lnTo>
                  <a:lnTo>
                    <a:pt x="268" y="0"/>
                  </a:lnTo>
                  <a:lnTo>
                    <a:pt x="268" y="0"/>
                  </a:lnTo>
                  <a:lnTo>
                    <a:pt x="274" y="0"/>
                  </a:lnTo>
                  <a:lnTo>
                    <a:pt x="280" y="2"/>
                  </a:lnTo>
                  <a:lnTo>
                    <a:pt x="290" y="8"/>
                  </a:lnTo>
                  <a:lnTo>
                    <a:pt x="296" y="18"/>
                  </a:lnTo>
                  <a:lnTo>
                    <a:pt x="298" y="22"/>
                  </a:lnTo>
                  <a:lnTo>
                    <a:pt x="298" y="28"/>
                  </a:lnTo>
                  <a:lnTo>
                    <a:pt x="298" y="28"/>
                  </a:lnTo>
                  <a:lnTo>
                    <a:pt x="298" y="34"/>
                  </a:lnTo>
                  <a:lnTo>
                    <a:pt x="296" y="40"/>
                  </a:lnTo>
                  <a:lnTo>
                    <a:pt x="290" y="50"/>
                  </a:lnTo>
                  <a:lnTo>
                    <a:pt x="280" y="56"/>
                  </a:lnTo>
                  <a:lnTo>
                    <a:pt x="274" y="58"/>
                  </a:lnTo>
                  <a:lnTo>
                    <a:pt x="268" y="58"/>
                  </a:lnTo>
                  <a:lnTo>
                    <a:pt x="268" y="58"/>
                  </a:lnTo>
                  <a:lnTo>
                    <a:pt x="262" y="58"/>
                  </a:lnTo>
                  <a:lnTo>
                    <a:pt x="258" y="56"/>
                  </a:lnTo>
                  <a:lnTo>
                    <a:pt x="248" y="50"/>
                  </a:lnTo>
                  <a:lnTo>
                    <a:pt x="242" y="40"/>
                  </a:lnTo>
                  <a:lnTo>
                    <a:pt x="240" y="34"/>
                  </a:lnTo>
                  <a:lnTo>
                    <a:pt x="240" y="28"/>
                  </a:lnTo>
                  <a:lnTo>
                    <a:pt x="240" y="28"/>
                  </a:lnTo>
                  <a:close/>
                  <a:moveTo>
                    <a:pt x="360" y="190"/>
                  </a:moveTo>
                  <a:lnTo>
                    <a:pt x="344" y="90"/>
                  </a:lnTo>
                  <a:lnTo>
                    <a:pt x="344" y="90"/>
                  </a:lnTo>
                  <a:lnTo>
                    <a:pt x="344" y="88"/>
                  </a:lnTo>
                  <a:lnTo>
                    <a:pt x="344" y="88"/>
                  </a:lnTo>
                  <a:lnTo>
                    <a:pt x="340" y="80"/>
                  </a:lnTo>
                  <a:lnTo>
                    <a:pt x="332" y="74"/>
                  </a:lnTo>
                  <a:lnTo>
                    <a:pt x="324" y="70"/>
                  </a:lnTo>
                  <a:lnTo>
                    <a:pt x="314" y="68"/>
                  </a:lnTo>
                  <a:lnTo>
                    <a:pt x="288" y="68"/>
                  </a:lnTo>
                  <a:lnTo>
                    <a:pt x="270" y="102"/>
                  </a:lnTo>
                  <a:lnTo>
                    <a:pt x="250" y="68"/>
                  </a:lnTo>
                  <a:lnTo>
                    <a:pt x="222" y="68"/>
                  </a:lnTo>
                  <a:lnTo>
                    <a:pt x="222" y="68"/>
                  </a:lnTo>
                  <a:lnTo>
                    <a:pt x="214" y="70"/>
                  </a:lnTo>
                  <a:lnTo>
                    <a:pt x="206" y="74"/>
                  </a:lnTo>
                  <a:lnTo>
                    <a:pt x="198" y="80"/>
                  </a:lnTo>
                  <a:lnTo>
                    <a:pt x="194" y="88"/>
                  </a:lnTo>
                  <a:lnTo>
                    <a:pt x="194" y="88"/>
                  </a:lnTo>
                  <a:lnTo>
                    <a:pt x="194" y="90"/>
                  </a:lnTo>
                  <a:lnTo>
                    <a:pt x="192" y="98"/>
                  </a:lnTo>
                  <a:lnTo>
                    <a:pt x="192" y="98"/>
                  </a:lnTo>
                  <a:lnTo>
                    <a:pt x="204" y="102"/>
                  </a:lnTo>
                  <a:lnTo>
                    <a:pt x="214" y="106"/>
                  </a:lnTo>
                  <a:lnTo>
                    <a:pt x="224" y="114"/>
                  </a:lnTo>
                  <a:lnTo>
                    <a:pt x="232" y="122"/>
                  </a:lnTo>
                  <a:lnTo>
                    <a:pt x="240" y="132"/>
                  </a:lnTo>
                  <a:lnTo>
                    <a:pt x="244" y="142"/>
                  </a:lnTo>
                  <a:lnTo>
                    <a:pt x="248" y="154"/>
                  </a:lnTo>
                  <a:lnTo>
                    <a:pt x="248" y="166"/>
                  </a:lnTo>
                  <a:lnTo>
                    <a:pt x="248" y="166"/>
                  </a:lnTo>
                  <a:lnTo>
                    <a:pt x="248" y="178"/>
                  </a:lnTo>
                  <a:lnTo>
                    <a:pt x="246" y="188"/>
                  </a:lnTo>
                  <a:lnTo>
                    <a:pt x="240" y="198"/>
                  </a:lnTo>
                  <a:lnTo>
                    <a:pt x="234" y="208"/>
                  </a:lnTo>
                  <a:lnTo>
                    <a:pt x="250" y="208"/>
                  </a:lnTo>
                  <a:lnTo>
                    <a:pt x="250" y="208"/>
                  </a:lnTo>
                  <a:lnTo>
                    <a:pt x="260" y="208"/>
                  </a:lnTo>
                  <a:lnTo>
                    <a:pt x="270" y="210"/>
                  </a:lnTo>
                  <a:lnTo>
                    <a:pt x="278" y="214"/>
                  </a:lnTo>
                  <a:lnTo>
                    <a:pt x="286" y="218"/>
                  </a:lnTo>
                  <a:lnTo>
                    <a:pt x="294" y="222"/>
                  </a:lnTo>
                  <a:lnTo>
                    <a:pt x="300" y="228"/>
                  </a:lnTo>
                  <a:lnTo>
                    <a:pt x="306" y="236"/>
                  </a:lnTo>
                  <a:lnTo>
                    <a:pt x="310" y="244"/>
                  </a:lnTo>
                  <a:lnTo>
                    <a:pt x="308" y="118"/>
                  </a:lnTo>
                  <a:lnTo>
                    <a:pt x="318" y="118"/>
                  </a:lnTo>
                  <a:lnTo>
                    <a:pt x="330" y="196"/>
                  </a:lnTo>
                  <a:lnTo>
                    <a:pt x="330" y="196"/>
                  </a:lnTo>
                  <a:lnTo>
                    <a:pt x="332" y="200"/>
                  </a:lnTo>
                  <a:lnTo>
                    <a:pt x="336" y="204"/>
                  </a:lnTo>
                  <a:lnTo>
                    <a:pt x="340" y="208"/>
                  </a:lnTo>
                  <a:lnTo>
                    <a:pt x="346" y="208"/>
                  </a:lnTo>
                  <a:lnTo>
                    <a:pt x="346" y="208"/>
                  </a:lnTo>
                  <a:lnTo>
                    <a:pt x="348" y="208"/>
                  </a:lnTo>
                  <a:lnTo>
                    <a:pt x="348" y="208"/>
                  </a:lnTo>
                  <a:lnTo>
                    <a:pt x="354" y="206"/>
                  </a:lnTo>
                  <a:lnTo>
                    <a:pt x="358" y="202"/>
                  </a:lnTo>
                  <a:lnTo>
                    <a:pt x="360" y="196"/>
                  </a:lnTo>
                  <a:lnTo>
                    <a:pt x="360" y="190"/>
                  </a:lnTo>
                  <a:lnTo>
                    <a:pt x="360" y="190"/>
                  </a:lnTo>
                  <a:close/>
                  <a:moveTo>
                    <a:pt x="92" y="58"/>
                  </a:moveTo>
                  <a:lnTo>
                    <a:pt x="92" y="58"/>
                  </a:lnTo>
                  <a:lnTo>
                    <a:pt x="98" y="58"/>
                  </a:lnTo>
                  <a:lnTo>
                    <a:pt x="102" y="56"/>
                  </a:lnTo>
                  <a:lnTo>
                    <a:pt x="112" y="50"/>
                  </a:lnTo>
                  <a:lnTo>
                    <a:pt x="118" y="40"/>
                  </a:lnTo>
                  <a:lnTo>
                    <a:pt x="120" y="34"/>
                  </a:lnTo>
                  <a:lnTo>
                    <a:pt x="120" y="28"/>
                  </a:lnTo>
                  <a:lnTo>
                    <a:pt x="120" y="28"/>
                  </a:lnTo>
                  <a:lnTo>
                    <a:pt x="120" y="22"/>
                  </a:lnTo>
                  <a:lnTo>
                    <a:pt x="118" y="18"/>
                  </a:lnTo>
                  <a:lnTo>
                    <a:pt x="112" y="8"/>
                  </a:lnTo>
                  <a:lnTo>
                    <a:pt x="102" y="2"/>
                  </a:lnTo>
                  <a:lnTo>
                    <a:pt x="98" y="0"/>
                  </a:lnTo>
                  <a:lnTo>
                    <a:pt x="92" y="0"/>
                  </a:lnTo>
                  <a:lnTo>
                    <a:pt x="92" y="0"/>
                  </a:lnTo>
                  <a:lnTo>
                    <a:pt x="86" y="0"/>
                  </a:lnTo>
                  <a:lnTo>
                    <a:pt x="80" y="2"/>
                  </a:lnTo>
                  <a:lnTo>
                    <a:pt x="70" y="8"/>
                  </a:lnTo>
                  <a:lnTo>
                    <a:pt x="64" y="18"/>
                  </a:lnTo>
                  <a:lnTo>
                    <a:pt x="62" y="22"/>
                  </a:lnTo>
                  <a:lnTo>
                    <a:pt x="62" y="28"/>
                  </a:lnTo>
                  <a:lnTo>
                    <a:pt x="62" y="28"/>
                  </a:lnTo>
                  <a:lnTo>
                    <a:pt x="62" y="34"/>
                  </a:lnTo>
                  <a:lnTo>
                    <a:pt x="64" y="40"/>
                  </a:lnTo>
                  <a:lnTo>
                    <a:pt x="70" y="50"/>
                  </a:lnTo>
                  <a:lnTo>
                    <a:pt x="80" y="56"/>
                  </a:lnTo>
                  <a:lnTo>
                    <a:pt x="86" y="58"/>
                  </a:lnTo>
                  <a:lnTo>
                    <a:pt x="92" y="58"/>
                  </a:lnTo>
                  <a:lnTo>
                    <a:pt x="92" y="58"/>
                  </a:lnTo>
                  <a:close/>
                  <a:moveTo>
                    <a:pt x="30" y="196"/>
                  </a:moveTo>
                  <a:lnTo>
                    <a:pt x="42" y="118"/>
                  </a:lnTo>
                  <a:lnTo>
                    <a:pt x="52" y="118"/>
                  </a:lnTo>
                  <a:lnTo>
                    <a:pt x="50" y="244"/>
                  </a:lnTo>
                  <a:lnTo>
                    <a:pt x="50" y="244"/>
                  </a:lnTo>
                  <a:lnTo>
                    <a:pt x="54" y="236"/>
                  </a:lnTo>
                  <a:lnTo>
                    <a:pt x="60" y="228"/>
                  </a:lnTo>
                  <a:lnTo>
                    <a:pt x="66" y="222"/>
                  </a:lnTo>
                  <a:lnTo>
                    <a:pt x="74" y="218"/>
                  </a:lnTo>
                  <a:lnTo>
                    <a:pt x="82" y="214"/>
                  </a:lnTo>
                  <a:lnTo>
                    <a:pt x="90" y="210"/>
                  </a:lnTo>
                  <a:lnTo>
                    <a:pt x="100" y="208"/>
                  </a:lnTo>
                  <a:lnTo>
                    <a:pt x="110" y="208"/>
                  </a:lnTo>
                  <a:lnTo>
                    <a:pt x="126" y="208"/>
                  </a:lnTo>
                  <a:lnTo>
                    <a:pt x="126" y="208"/>
                  </a:lnTo>
                  <a:lnTo>
                    <a:pt x="120" y="198"/>
                  </a:lnTo>
                  <a:lnTo>
                    <a:pt x="114" y="188"/>
                  </a:lnTo>
                  <a:lnTo>
                    <a:pt x="112" y="178"/>
                  </a:lnTo>
                  <a:lnTo>
                    <a:pt x="112" y="166"/>
                  </a:lnTo>
                  <a:lnTo>
                    <a:pt x="112" y="166"/>
                  </a:lnTo>
                  <a:lnTo>
                    <a:pt x="112" y="154"/>
                  </a:lnTo>
                  <a:lnTo>
                    <a:pt x="116" y="142"/>
                  </a:lnTo>
                  <a:lnTo>
                    <a:pt x="120" y="132"/>
                  </a:lnTo>
                  <a:lnTo>
                    <a:pt x="128" y="122"/>
                  </a:lnTo>
                  <a:lnTo>
                    <a:pt x="136" y="114"/>
                  </a:lnTo>
                  <a:lnTo>
                    <a:pt x="146" y="106"/>
                  </a:lnTo>
                  <a:lnTo>
                    <a:pt x="156" y="102"/>
                  </a:lnTo>
                  <a:lnTo>
                    <a:pt x="168" y="98"/>
                  </a:lnTo>
                  <a:lnTo>
                    <a:pt x="166" y="90"/>
                  </a:lnTo>
                  <a:lnTo>
                    <a:pt x="166" y="90"/>
                  </a:lnTo>
                  <a:lnTo>
                    <a:pt x="166" y="88"/>
                  </a:lnTo>
                  <a:lnTo>
                    <a:pt x="166" y="88"/>
                  </a:lnTo>
                  <a:lnTo>
                    <a:pt x="162" y="80"/>
                  </a:lnTo>
                  <a:lnTo>
                    <a:pt x="154" y="74"/>
                  </a:lnTo>
                  <a:lnTo>
                    <a:pt x="146" y="70"/>
                  </a:lnTo>
                  <a:lnTo>
                    <a:pt x="138" y="68"/>
                  </a:lnTo>
                  <a:lnTo>
                    <a:pt x="110" y="68"/>
                  </a:lnTo>
                  <a:lnTo>
                    <a:pt x="90" y="102"/>
                  </a:lnTo>
                  <a:lnTo>
                    <a:pt x="72" y="68"/>
                  </a:lnTo>
                  <a:lnTo>
                    <a:pt x="46" y="68"/>
                  </a:lnTo>
                  <a:lnTo>
                    <a:pt x="46" y="68"/>
                  </a:lnTo>
                  <a:lnTo>
                    <a:pt x="36" y="70"/>
                  </a:lnTo>
                  <a:lnTo>
                    <a:pt x="28" y="74"/>
                  </a:lnTo>
                  <a:lnTo>
                    <a:pt x="20" y="80"/>
                  </a:lnTo>
                  <a:lnTo>
                    <a:pt x="16" y="88"/>
                  </a:lnTo>
                  <a:lnTo>
                    <a:pt x="16" y="88"/>
                  </a:lnTo>
                  <a:lnTo>
                    <a:pt x="16" y="90"/>
                  </a:lnTo>
                  <a:lnTo>
                    <a:pt x="0" y="190"/>
                  </a:lnTo>
                  <a:lnTo>
                    <a:pt x="0" y="190"/>
                  </a:lnTo>
                  <a:lnTo>
                    <a:pt x="0" y="196"/>
                  </a:lnTo>
                  <a:lnTo>
                    <a:pt x="2" y="202"/>
                  </a:lnTo>
                  <a:lnTo>
                    <a:pt x="6" y="206"/>
                  </a:lnTo>
                  <a:lnTo>
                    <a:pt x="12" y="208"/>
                  </a:lnTo>
                  <a:lnTo>
                    <a:pt x="12" y="208"/>
                  </a:lnTo>
                  <a:lnTo>
                    <a:pt x="14" y="208"/>
                  </a:lnTo>
                  <a:lnTo>
                    <a:pt x="14" y="208"/>
                  </a:lnTo>
                  <a:lnTo>
                    <a:pt x="20" y="208"/>
                  </a:lnTo>
                  <a:lnTo>
                    <a:pt x="24" y="204"/>
                  </a:lnTo>
                  <a:lnTo>
                    <a:pt x="28" y="200"/>
                  </a:lnTo>
                  <a:lnTo>
                    <a:pt x="30" y="196"/>
                  </a:lnTo>
                  <a:lnTo>
                    <a:pt x="30" y="196"/>
                  </a:lnTo>
                  <a:close/>
                  <a:moveTo>
                    <a:pt x="180" y="118"/>
                  </a:moveTo>
                  <a:lnTo>
                    <a:pt x="180" y="118"/>
                  </a:lnTo>
                  <a:lnTo>
                    <a:pt x="170" y="118"/>
                  </a:lnTo>
                  <a:lnTo>
                    <a:pt x="162" y="120"/>
                  </a:lnTo>
                  <a:lnTo>
                    <a:pt x="152" y="126"/>
                  </a:lnTo>
                  <a:lnTo>
                    <a:pt x="146" y="132"/>
                  </a:lnTo>
                  <a:lnTo>
                    <a:pt x="140" y="138"/>
                  </a:lnTo>
                  <a:lnTo>
                    <a:pt x="136" y="146"/>
                  </a:lnTo>
                  <a:lnTo>
                    <a:pt x="132" y="156"/>
                  </a:lnTo>
                  <a:lnTo>
                    <a:pt x="132" y="166"/>
                  </a:lnTo>
                  <a:lnTo>
                    <a:pt x="132" y="166"/>
                  </a:lnTo>
                  <a:lnTo>
                    <a:pt x="132" y="176"/>
                  </a:lnTo>
                  <a:lnTo>
                    <a:pt x="136" y="184"/>
                  </a:lnTo>
                  <a:lnTo>
                    <a:pt x="140" y="194"/>
                  </a:lnTo>
                  <a:lnTo>
                    <a:pt x="146" y="200"/>
                  </a:lnTo>
                  <a:lnTo>
                    <a:pt x="152" y="206"/>
                  </a:lnTo>
                  <a:lnTo>
                    <a:pt x="162" y="210"/>
                  </a:lnTo>
                  <a:lnTo>
                    <a:pt x="170" y="214"/>
                  </a:lnTo>
                  <a:lnTo>
                    <a:pt x="180" y="214"/>
                  </a:lnTo>
                  <a:lnTo>
                    <a:pt x="180" y="214"/>
                  </a:lnTo>
                  <a:lnTo>
                    <a:pt x="190" y="214"/>
                  </a:lnTo>
                  <a:lnTo>
                    <a:pt x="200" y="210"/>
                  </a:lnTo>
                  <a:lnTo>
                    <a:pt x="208" y="206"/>
                  </a:lnTo>
                  <a:lnTo>
                    <a:pt x="214" y="200"/>
                  </a:lnTo>
                  <a:lnTo>
                    <a:pt x="220" y="194"/>
                  </a:lnTo>
                  <a:lnTo>
                    <a:pt x="224" y="184"/>
                  </a:lnTo>
                  <a:lnTo>
                    <a:pt x="228" y="176"/>
                  </a:lnTo>
                  <a:lnTo>
                    <a:pt x="228" y="166"/>
                  </a:lnTo>
                  <a:lnTo>
                    <a:pt x="228" y="166"/>
                  </a:lnTo>
                  <a:lnTo>
                    <a:pt x="228" y="156"/>
                  </a:lnTo>
                  <a:lnTo>
                    <a:pt x="224" y="146"/>
                  </a:lnTo>
                  <a:lnTo>
                    <a:pt x="220" y="138"/>
                  </a:lnTo>
                  <a:lnTo>
                    <a:pt x="214" y="132"/>
                  </a:lnTo>
                  <a:lnTo>
                    <a:pt x="208" y="126"/>
                  </a:lnTo>
                  <a:lnTo>
                    <a:pt x="200" y="120"/>
                  </a:lnTo>
                  <a:lnTo>
                    <a:pt x="190" y="118"/>
                  </a:lnTo>
                  <a:lnTo>
                    <a:pt x="180" y="118"/>
                  </a:lnTo>
                  <a:close/>
                  <a:moveTo>
                    <a:pt x="296" y="260"/>
                  </a:moveTo>
                  <a:lnTo>
                    <a:pt x="296" y="260"/>
                  </a:lnTo>
                  <a:lnTo>
                    <a:pt x="294" y="258"/>
                  </a:lnTo>
                  <a:lnTo>
                    <a:pt x="294" y="258"/>
                  </a:lnTo>
                  <a:lnTo>
                    <a:pt x="292" y="252"/>
                  </a:lnTo>
                  <a:lnTo>
                    <a:pt x="288" y="246"/>
                  </a:lnTo>
                  <a:lnTo>
                    <a:pt x="278" y="236"/>
                  </a:lnTo>
                  <a:lnTo>
                    <a:pt x="266" y="230"/>
                  </a:lnTo>
                  <a:lnTo>
                    <a:pt x="250" y="228"/>
                  </a:lnTo>
                  <a:lnTo>
                    <a:pt x="210" y="228"/>
                  </a:lnTo>
                  <a:lnTo>
                    <a:pt x="180" y="278"/>
                  </a:lnTo>
                  <a:lnTo>
                    <a:pt x="150" y="228"/>
                  </a:lnTo>
                  <a:lnTo>
                    <a:pt x="110" y="228"/>
                  </a:lnTo>
                  <a:lnTo>
                    <a:pt x="110" y="228"/>
                  </a:lnTo>
                  <a:lnTo>
                    <a:pt x="94" y="230"/>
                  </a:lnTo>
                  <a:lnTo>
                    <a:pt x="82" y="236"/>
                  </a:lnTo>
                  <a:lnTo>
                    <a:pt x="72" y="246"/>
                  </a:lnTo>
                  <a:lnTo>
                    <a:pt x="68" y="252"/>
                  </a:lnTo>
                  <a:lnTo>
                    <a:pt x="66" y="258"/>
                  </a:lnTo>
                  <a:lnTo>
                    <a:pt x="66" y="258"/>
                  </a:lnTo>
                  <a:lnTo>
                    <a:pt x="64" y="260"/>
                  </a:lnTo>
                  <a:lnTo>
                    <a:pt x="52" y="336"/>
                  </a:lnTo>
                  <a:lnTo>
                    <a:pt x="52" y="336"/>
                  </a:lnTo>
                  <a:lnTo>
                    <a:pt x="72" y="352"/>
                  </a:lnTo>
                  <a:lnTo>
                    <a:pt x="96" y="362"/>
                  </a:lnTo>
                  <a:lnTo>
                    <a:pt x="106" y="304"/>
                  </a:lnTo>
                  <a:lnTo>
                    <a:pt x="118" y="304"/>
                  </a:lnTo>
                  <a:lnTo>
                    <a:pt x="114" y="370"/>
                  </a:lnTo>
                  <a:lnTo>
                    <a:pt x="114" y="370"/>
                  </a:lnTo>
                  <a:lnTo>
                    <a:pt x="130" y="374"/>
                  </a:lnTo>
                  <a:lnTo>
                    <a:pt x="146" y="378"/>
                  </a:lnTo>
                  <a:lnTo>
                    <a:pt x="162" y="380"/>
                  </a:lnTo>
                  <a:lnTo>
                    <a:pt x="180" y="380"/>
                  </a:lnTo>
                  <a:lnTo>
                    <a:pt x="180" y="380"/>
                  </a:lnTo>
                  <a:lnTo>
                    <a:pt x="196" y="380"/>
                  </a:lnTo>
                  <a:lnTo>
                    <a:pt x="214" y="378"/>
                  </a:lnTo>
                  <a:lnTo>
                    <a:pt x="230" y="374"/>
                  </a:lnTo>
                  <a:lnTo>
                    <a:pt x="246" y="370"/>
                  </a:lnTo>
                  <a:lnTo>
                    <a:pt x="242" y="304"/>
                  </a:lnTo>
                  <a:lnTo>
                    <a:pt x="254" y="304"/>
                  </a:lnTo>
                  <a:lnTo>
                    <a:pt x="264" y="362"/>
                  </a:lnTo>
                  <a:lnTo>
                    <a:pt x="264" y="362"/>
                  </a:lnTo>
                  <a:lnTo>
                    <a:pt x="288" y="350"/>
                  </a:lnTo>
                  <a:lnTo>
                    <a:pt x="308" y="336"/>
                  </a:lnTo>
                  <a:lnTo>
                    <a:pt x="296" y="26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_tradnl" dirty="0">
                <a:solidFill>
                  <a:srgbClr val="000000"/>
                </a:solidFill>
              </a:endParaRPr>
            </a:p>
          </p:txBody>
        </p:sp>
      </p:grpSp>
      <p:sp>
        <p:nvSpPr>
          <p:cNvPr id="54" name="KMATable0ValueChain2">
            <a:extLst>
              <a:ext uri="{FF2B5EF4-FFF2-40B4-BE49-F238E27FC236}">
                <a16:creationId xmlns:a16="http://schemas.microsoft.com/office/drawing/2014/main" id="{5B8B71EC-D585-4486-B258-4F327CD772DD}"/>
              </a:ext>
            </a:extLst>
          </p:cNvPr>
          <p:cNvSpPr>
            <a:spLocks noChangeArrowheads="1"/>
          </p:cNvSpPr>
          <p:nvPr/>
        </p:nvSpPr>
        <p:spPr bwMode="auto">
          <a:xfrm>
            <a:off x="7140568" y="178744"/>
            <a:ext cx="4104000" cy="163048"/>
          </a:xfrm>
          <a:prstGeom prst="chevron">
            <a:avLst>
              <a:gd name="adj" fmla="val 21138"/>
            </a:avLst>
          </a:prstGeom>
          <a:solidFill>
            <a:schemeClr val="tx2"/>
          </a:solidFill>
          <a:ln>
            <a:noFill/>
          </a:ln>
        </p:spPr>
        <p:txBody>
          <a:bodyPr lIns="0" rIns="0" anchor="ctr" anchorCtr="0"/>
          <a:lstStyle/>
          <a:p>
            <a:pPr algn="ctr" fontAlgn="base">
              <a:spcBef>
                <a:spcPct val="50000"/>
              </a:spcBef>
              <a:spcAft>
                <a:spcPct val="0"/>
              </a:spcAft>
            </a:pPr>
            <a:r>
              <a:rPr lang="es-ES_tradnl" sz="1050" b="1" dirty="0">
                <a:solidFill>
                  <a:srgbClr val="FFFFFF"/>
                </a:solidFill>
                <a:latin typeface="Univers for KPMG Cond" panose="020B0606020202020204" pitchFamily="34" charset="0"/>
                <a:cs typeface="Arial" panose="020B0604020202020204" pitchFamily="34" charset="0"/>
              </a:rPr>
              <a:t>Procesos de Finanzas</a:t>
            </a:r>
          </a:p>
        </p:txBody>
      </p:sp>
      <p:graphicFrame>
        <p:nvGraphicFramePr>
          <p:cNvPr id="55" name="Table 54">
            <a:extLst>
              <a:ext uri="{FF2B5EF4-FFF2-40B4-BE49-F238E27FC236}">
                <a16:creationId xmlns:a16="http://schemas.microsoft.com/office/drawing/2014/main" id="{F06CA894-1AE9-4CE6-8FD6-992EDE574E86}"/>
              </a:ext>
            </a:extLst>
          </p:cNvPr>
          <p:cNvGraphicFramePr>
            <a:graphicFrameLocks noGrp="1"/>
          </p:cNvGraphicFramePr>
          <p:nvPr/>
        </p:nvGraphicFramePr>
        <p:xfrm>
          <a:off x="1631504" y="3501008"/>
          <a:ext cx="8928992" cy="3329160"/>
        </p:xfrm>
        <a:graphic>
          <a:graphicData uri="http://schemas.openxmlformats.org/drawingml/2006/table">
            <a:tbl>
              <a:tblPr firstRow="1" bandRow="1">
                <a:tableStyleId>{5C22544A-7EE6-4342-B048-85BDC9FD1C3A}</a:tableStyleId>
              </a:tblPr>
              <a:tblGrid>
                <a:gridCol w="2232248">
                  <a:extLst>
                    <a:ext uri="{9D8B030D-6E8A-4147-A177-3AD203B41FA5}">
                      <a16:colId xmlns:a16="http://schemas.microsoft.com/office/drawing/2014/main" val="20000"/>
                    </a:ext>
                  </a:extLst>
                </a:gridCol>
                <a:gridCol w="4996112">
                  <a:extLst>
                    <a:ext uri="{9D8B030D-6E8A-4147-A177-3AD203B41FA5}">
                      <a16:colId xmlns:a16="http://schemas.microsoft.com/office/drawing/2014/main" val="20001"/>
                    </a:ext>
                  </a:extLst>
                </a:gridCol>
                <a:gridCol w="1700632">
                  <a:extLst>
                    <a:ext uri="{9D8B030D-6E8A-4147-A177-3AD203B41FA5}">
                      <a16:colId xmlns:a16="http://schemas.microsoft.com/office/drawing/2014/main" val="20002"/>
                    </a:ext>
                  </a:extLst>
                </a:gridCol>
              </a:tblGrid>
              <a:tr h="468000">
                <a:tc>
                  <a:txBody>
                    <a:bodyPr/>
                    <a:lstStyle/>
                    <a:p>
                      <a:pPr marL="0" marR="0" lvl="0" indent="0" algn="ctr" defTabSz="844083" rtl="0" eaLnBrk="1" fontAlgn="base" latinLnBrk="0" hangingPunct="1">
                        <a:lnSpc>
                          <a:spcPct val="100000"/>
                        </a:lnSpc>
                        <a:spcBef>
                          <a:spcPct val="50000"/>
                        </a:spcBef>
                        <a:spcAft>
                          <a:spcPct val="0"/>
                        </a:spcAft>
                        <a:buClrTx/>
                        <a:buSzTx/>
                        <a:buFontTx/>
                        <a:buNone/>
                        <a:tabLst/>
                        <a:defRPr/>
                      </a:pPr>
                      <a:r>
                        <a:rPr lang="en-US" sz="1100" b="0" kern="1200" baseline="0" dirty="0" err="1">
                          <a:solidFill>
                            <a:schemeClr val="dk1"/>
                          </a:solidFill>
                          <a:latin typeface="Univers for KPMG Cond" panose="020B0606020202020204" pitchFamily="34" charset="0"/>
                          <a:ea typeface="+mn-ea"/>
                          <a:cs typeface="+mn-cs"/>
                        </a:rPr>
                        <a:t>Estrategia</a:t>
                      </a:r>
                      <a:r>
                        <a:rPr lang="en-US" sz="1100" b="0" kern="1200" baseline="0" dirty="0">
                          <a:solidFill>
                            <a:schemeClr val="dk1"/>
                          </a:solidFill>
                          <a:latin typeface="Univers for KPMG Cond" panose="020B0606020202020204" pitchFamily="34" charset="0"/>
                          <a:ea typeface="+mn-ea"/>
                          <a:cs typeface="+mn-cs"/>
                        </a:rPr>
                        <a:t> Fiscal</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100" b="0" kern="1200" baseline="0" dirty="0">
                          <a:solidFill>
                            <a:schemeClr val="dk1"/>
                          </a:solidFill>
                          <a:latin typeface="Univers for KPMG Cond" panose="020B0606020202020204" pitchFamily="34" charset="0"/>
                          <a:ea typeface="+mn-ea"/>
                          <a:cs typeface="+mn-cs"/>
                        </a:rPr>
                        <a:t>Actualmente no cuentan con una estrategia fiscal internacional óptima. Se encuentran en proceso de optimización de la misma.</a:t>
                      </a:r>
                    </a:p>
                    <a:p>
                      <a:pPr marL="171450" indent="-171450" algn="l">
                        <a:buFont typeface="Arial" panose="020B0604020202020204" pitchFamily="34" charset="0"/>
                        <a:buChar char="•"/>
                      </a:pPr>
                      <a:r>
                        <a:rPr lang="es-ES" sz="1100" b="0" kern="1200" baseline="0" dirty="0">
                          <a:solidFill>
                            <a:schemeClr val="dk1"/>
                          </a:solidFill>
                          <a:latin typeface="Univers for KPMG Cond" panose="020B0606020202020204" pitchFamily="34" charset="0"/>
                          <a:ea typeface="+mn-ea"/>
                          <a:cs typeface="+mn-cs"/>
                        </a:rPr>
                        <a:t>En el pasado se sometieron a amortizaciones anticipadas y ahora está siendo necesario revertir todos esos deterioros.</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N/A</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90339138"/>
                  </a:ext>
                </a:extLst>
              </a:tr>
              <a:tr h="468000">
                <a:tc>
                  <a:txBody>
                    <a:bodyPr/>
                    <a:lstStyle/>
                    <a:p>
                      <a:pPr marL="0" marR="0" lvl="0" indent="0" algn="ctr" defTabSz="844083" rtl="0" eaLnBrk="0" fontAlgn="base" latinLnBrk="0" hangingPunct="0">
                        <a:lnSpc>
                          <a:spcPct val="100000"/>
                        </a:lnSpc>
                        <a:spcBef>
                          <a:spcPct val="50000"/>
                        </a:spcBef>
                        <a:spcAft>
                          <a:spcPct val="0"/>
                        </a:spcAft>
                        <a:buClrTx/>
                        <a:buSzTx/>
                        <a:buFontTx/>
                        <a:buNone/>
                        <a:tabLst/>
                        <a:defRPr/>
                      </a:pPr>
                      <a:r>
                        <a:rPr lang="es-ES" sz="1100" b="0" kern="1200" baseline="0" dirty="0">
                          <a:solidFill>
                            <a:schemeClr val="dk1"/>
                          </a:solidFill>
                          <a:latin typeface="Univers for KPMG Cond" panose="020B0606020202020204" pitchFamily="34" charset="0"/>
                          <a:ea typeface="+mn-ea"/>
                          <a:cs typeface="+mn-cs"/>
                        </a:rPr>
                        <a:t>Cálculo, contabilización y presentación de impuestos</a:t>
                      </a:r>
                      <a:endParaRPr lang="en-US" sz="1100" b="0" kern="1200" baseline="0" dirty="0">
                        <a:solidFill>
                          <a:schemeClr val="dk1"/>
                        </a:solidFill>
                        <a:latin typeface="Univers for KPMG Cond" panose="020B0606020202020204" pitchFamily="34" charset="0"/>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kern="1200" baseline="0" dirty="0">
                          <a:solidFill>
                            <a:schemeClr val="dk1"/>
                          </a:solidFill>
                          <a:latin typeface="Univers for KPMG Cond" panose="020B0606020202020204" pitchFamily="34" charset="0"/>
                          <a:ea typeface="+mn-ea"/>
                          <a:cs typeface="+mn-cs"/>
                        </a:rPr>
                        <a:t>Actualmente presentan los siguientes impuestos en España, la mayoría de ellos se calculan en cada planta mediante transacción SAP y se adjuntan en la pagina de la AEAT.</a:t>
                      </a:r>
                    </a:p>
                    <a:p>
                      <a:pPr marL="171450" indent="-171450" algn="l">
                        <a:buFont typeface="Arial" panose="020B0604020202020204" pitchFamily="34" charset="0"/>
                        <a:buChar char="•"/>
                      </a:pPr>
                      <a:r>
                        <a:rPr lang="es-ES" sz="1100" kern="1200" baseline="0" dirty="0">
                          <a:solidFill>
                            <a:schemeClr val="dk1"/>
                          </a:solidFill>
                          <a:latin typeface="Univers for KPMG Cond" panose="020B0606020202020204" pitchFamily="34" charset="0"/>
                          <a:ea typeface="+mn-ea"/>
                          <a:cs typeface="+mn-cs"/>
                        </a:rPr>
                        <a:t>IVA (Con reporte al SII), Se prepara en cada planta mensualmente modelos 322, 349 y 353. Realizan la liquidación de IVA el día 5 de cada mes a nivel planta y se consolidan.</a:t>
                      </a:r>
                    </a:p>
                    <a:p>
                      <a:pPr marL="171450" indent="-171450" algn="l">
                        <a:buFont typeface="Arial" panose="020B0604020202020204" pitchFamily="34" charset="0"/>
                        <a:buChar char="•"/>
                      </a:pPr>
                      <a:r>
                        <a:rPr lang="es-ES" sz="1100" kern="1200" baseline="0" dirty="0">
                          <a:solidFill>
                            <a:schemeClr val="dk1"/>
                          </a:solidFill>
                          <a:latin typeface="Univers for KPMG Cond" panose="020B0606020202020204" pitchFamily="34" charset="0"/>
                          <a:ea typeface="+mn-ea"/>
                          <a:cs typeface="+mn-cs"/>
                        </a:rPr>
                        <a:t>Impuesto de sociedades en España: Los impuestos de todo el grupo en España son reportados a Logroño donde se prepara. Logroño consolida todas las plantas y HQ de España y supervisado por asesor fiscal. </a:t>
                      </a:r>
                    </a:p>
                    <a:p>
                      <a:pPr marL="171450" indent="-171450" algn="l">
                        <a:buFont typeface="Arial" panose="020B0604020202020204" pitchFamily="34" charset="0"/>
                        <a:buChar char="•"/>
                      </a:pPr>
                      <a:r>
                        <a:rPr lang="es-ES" sz="1100" kern="1200" baseline="0" dirty="0">
                          <a:solidFill>
                            <a:schemeClr val="dk1"/>
                          </a:solidFill>
                          <a:latin typeface="Univers for KPMG Cond" panose="020B0606020202020204" pitchFamily="34" charset="0"/>
                          <a:ea typeface="+mn-ea"/>
                          <a:cs typeface="+mn-cs"/>
                        </a:rPr>
                        <a:t>La gestión del IRPF no está centralizado, el último día para presentarlo es el 20 de cada mes.</a:t>
                      </a:r>
                    </a:p>
                    <a:p>
                      <a:pPr marL="171450" indent="-171450" algn="l">
                        <a:buFont typeface="Arial" panose="020B0604020202020204" pitchFamily="34" charset="0"/>
                        <a:buChar char="•"/>
                      </a:pPr>
                      <a:r>
                        <a:rPr lang="es-ES" sz="1100" kern="1200" baseline="0" dirty="0">
                          <a:solidFill>
                            <a:schemeClr val="dk1"/>
                          </a:solidFill>
                          <a:latin typeface="Univers for KPMG Cond" panose="020B0606020202020204" pitchFamily="34" charset="0"/>
                          <a:ea typeface="+mn-ea"/>
                          <a:cs typeface="+mn-cs"/>
                        </a:rPr>
                        <a:t>Los </a:t>
                      </a:r>
                      <a:r>
                        <a:rPr lang="es-ES" sz="1100" kern="1200" baseline="0" dirty="0" err="1">
                          <a:solidFill>
                            <a:schemeClr val="dk1"/>
                          </a:solidFill>
                          <a:latin typeface="Univers for KPMG Cond" panose="020B0606020202020204" pitchFamily="34" charset="0"/>
                          <a:ea typeface="+mn-ea"/>
                          <a:cs typeface="+mn-cs"/>
                        </a:rPr>
                        <a:t>IAEs</a:t>
                      </a:r>
                      <a:r>
                        <a:rPr lang="es-ES" sz="1100" kern="1200" baseline="0" dirty="0">
                          <a:solidFill>
                            <a:schemeClr val="dk1"/>
                          </a:solidFill>
                          <a:latin typeface="Univers for KPMG Cond" panose="020B0606020202020204" pitchFamily="34" charset="0"/>
                          <a:ea typeface="+mn-ea"/>
                          <a:cs typeface="+mn-cs"/>
                        </a:rPr>
                        <a:t> se calculan y se presentan en cada planta.</a:t>
                      </a:r>
                    </a:p>
                    <a:p>
                      <a:pPr marL="171450" indent="-171450" algn="l">
                        <a:buFont typeface="Arial" panose="020B0604020202020204" pitchFamily="34" charset="0"/>
                        <a:buChar char="•"/>
                      </a:pPr>
                      <a:r>
                        <a:rPr lang="es-ES" sz="1100" kern="1200" baseline="0" dirty="0">
                          <a:solidFill>
                            <a:schemeClr val="dk1"/>
                          </a:solidFill>
                          <a:latin typeface="Univers for KPMG Cond" panose="020B0606020202020204" pitchFamily="34" charset="0"/>
                          <a:ea typeface="+mn-ea"/>
                          <a:cs typeface="+mn-cs"/>
                        </a:rPr>
                        <a:t>En Francia los impuestos se tratan de manera independiente. Además cuentan con muchas tasas (Aprendizaje , forestal, crecimiento empleado, vehículos, CVO, inmovilizado, etc…) por las que </a:t>
                      </a:r>
                      <a:r>
                        <a:rPr lang="es-ES" sz="1100" kern="1200" baseline="0" dirty="0" err="1">
                          <a:solidFill>
                            <a:schemeClr val="dk1"/>
                          </a:solidFill>
                          <a:latin typeface="Univers for KPMG Cond" panose="020B0606020202020204" pitchFamily="34" charset="0"/>
                          <a:ea typeface="+mn-ea"/>
                          <a:cs typeface="+mn-cs"/>
                        </a:rPr>
                        <a:t>previsionan</a:t>
                      </a:r>
                      <a:r>
                        <a:rPr lang="es-ES" sz="1100" kern="1200" baseline="0" dirty="0">
                          <a:solidFill>
                            <a:schemeClr val="dk1"/>
                          </a:solidFill>
                          <a:latin typeface="Univers for KPMG Cond" panose="020B0606020202020204" pitchFamily="34" charset="0"/>
                          <a:ea typeface="+mn-ea"/>
                          <a:cs typeface="+mn-cs"/>
                        </a:rPr>
                        <a:t> 70.000€ al mes</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SAP</a:t>
                      </a:r>
                    </a:p>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Outlook</a:t>
                      </a:r>
                    </a:p>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Excel</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bl>
          </a:graphicData>
        </a:graphic>
      </p:graphicFrame>
      <p:sp>
        <p:nvSpPr>
          <p:cNvPr id="66" name="AutoShape 7">
            <a:extLst>
              <a:ext uri="{FF2B5EF4-FFF2-40B4-BE49-F238E27FC236}">
                <a16:creationId xmlns:a16="http://schemas.microsoft.com/office/drawing/2014/main" id="{6260B937-0E8A-4428-8D29-46B98A9EC35E}"/>
              </a:ext>
            </a:extLst>
          </p:cNvPr>
          <p:cNvSpPr>
            <a:spLocks noChangeArrowheads="1"/>
          </p:cNvSpPr>
          <p:nvPr/>
        </p:nvSpPr>
        <p:spPr bwMode="auto">
          <a:xfrm>
            <a:off x="1382400" y="1882800"/>
            <a:ext cx="936000" cy="468000"/>
          </a:xfrm>
          <a:prstGeom prst="chevron">
            <a:avLst>
              <a:gd name="adj" fmla="val 19758"/>
            </a:avLst>
          </a:prstGeom>
          <a:solidFill>
            <a:schemeClr val="bg2"/>
          </a:solidFill>
          <a:ln w="19050">
            <a:solidFill>
              <a:srgbClr val="C00000"/>
            </a:solidFill>
          </a:ln>
        </p:spPr>
        <p:txBody>
          <a:bodyPr wrap="square" lIns="0" tIns="0" rIns="0" bIns="0" anchor="ctr" anchorCtr="0"/>
          <a:lstStyle>
            <a:lvl1pPr marL="230188" indent="-230188"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marL="0" indent="0" algn="ctr" fontAlgn="base">
              <a:spcBef>
                <a:spcPct val="50000"/>
              </a:spcBef>
              <a:spcAft>
                <a:spcPct val="0"/>
              </a:spcAft>
            </a:pPr>
            <a:r>
              <a:rPr lang="en-US" sz="800" b="1" kern="0" dirty="0" err="1">
                <a:solidFill>
                  <a:srgbClr val="FFFFFF"/>
                </a:solidFill>
              </a:rPr>
              <a:t>Estrategia</a:t>
            </a:r>
            <a:r>
              <a:rPr lang="en-US" sz="800" b="1" kern="0" dirty="0">
                <a:solidFill>
                  <a:srgbClr val="FFFFFF"/>
                </a:solidFill>
              </a:rPr>
              <a:t> Fiscal</a:t>
            </a:r>
          </a:p>
        </p:txBody>
      </p:sp>
      <p:sp>
        <p:nvSpPr>
          <p:cNvPr id="67" name="AutoShape 7">
            <a:extLst>
              <a:ext uri="{FF2B5EF4-FFF2-40B4-BE49-F238E27FC236}">
                <a16:creationId xmlns:a16="http://schemas.microsoft.com/office/drawing/2014/main" id="{66EDC9E5-43E2-4F4A-8788-BB57358819A8}"/>
              </a:ext>
            </a:extLst>
          </p:cNvPr>
          <p:cNvSpPr>
            <a:spLocks noChangeArrowheads="1"/>
          </p:cNvSpPr>
          <p:nvPr/>
        </p:nvSpPr>
        <p:spPr bwMode="auto">
          <a:xfrm>
            <a:off x="2336036" y="1882800"/>
            <a:ext cx="936000" cy="468000"/>
          </a:xfrm>
          <a:prstGeom prst="chevron">
            <a:avLst>
              <a:gd name="adj" fmla="val 19758"/>
            </a:avLst>
          </a:prstGeom>
          <a:solidFill>
            <a:schemeClr val="bg2"/>
          </a:solidFill>
          <a:ln w="19050">
            <a:solidFill>
              <a:srgbClr val="C00000"/>
            </a:solidFill>
          </a:ln>
        </p:spPr>
        <p:txBody>
          <a:bodyPr wrap="square" lIns="0" tIns="0" rIns="0" bIns="0" anchor="ctr" anchorCtr="0"/>
          <a:lstStyle/>
          <a:p>
            <a:pPr algn="ctr" eaLnBrk="0" fontAlgn="base" hangingPunct="0">
              <a:spcBef>
                <a:spcPct val="50000"/>
              </a:spcBef>
              <a:spcAft>
                <a:spcPct val="0"/>
              </a:spcAft>
            </a:pPr>
            <a:r>
              <a:rPr lang="es-ES" sz="800" b="1" kern="0" dirty="0">
                <a:solidFill>
                  <a:srgbClr val="FFFFFF"/>
                </a:solidFill>
                <a:latin typeface="Arial" panose="020B0604020202020204" pitchFamily="34" charset="0"/>
                <a:cs typeface="Arial" panose="020B0604020202020204" pitchFamily="34" charset="0"/>
              </a:rPr>
              <a:t>Cálculo, contabilización y presentación de impuestos</a:t>
            </a:r>
            <a:endParaRPr lang="en-US" sz="800" b="1" kern="0" dirty="0">
              <a:solidFill>
                <a:srgbClr val="FFFFFF"/>
              </a:solidFill>
              <a:latin typeface="Arial" panose="020B0604020202020204" pitchFamily="34" charset="0"/>
              <a:cs typeface="Arial" panose="020B0604020202020204" pitchFamily="34" charset="0"/>
            </a:endParaRPr>
          </a:p>
        </p:txBody>
      </p:sp>
      <p:sp>
        <p:nvSpPr>
          <p:cNvPr id="68" name="AutoShape 7">
            <a:extLst>
              <a:ext uri="{FF2B5EF4-FFF2-40B4-BE49-F238E27FC236}">
                <a16:creationId xmlns:a16="http://schemas.microsoft.com/office/drawing/2014/main" id="{3E2F2D49-391D-45E2-B1A8-EDC0283E616D}"/>
              </a:ext>
            </a:extLst>
          </p:cNvPr>
          <p:cNvSpPr>
            <a:spLocks noChangeArrowheads="1"/>
          </p:cNvSpPr>
          <p:nvPr/>
        </p:nvSpPr>
        <p:spPr bwMode="auto">
          <a:xfrm>
            <a:off x="3289672" y="1882800"/>
            <a:ext cx="936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algn="ctr" eaLnBrk="0" fontAlgn="base" hangingPunct="0">
              <a:spcBef>
                <a:spcPct val="50000"/>
              </a:spcBef>
              <a:spcAft>
                <a:spcPct val="0"/>
              </a:spcAft>
            </a:pPr>
            <a:r>
              <a:rPr lang="en-US" sz="800" b="1" kern="0" dirty="0">
                <a:solidFill>
                  <a:srgbClr val="FFFFFF"/>
                </a:solidFill>
                <a:latin typeface="Arial" panose="020B0604020202020204" pitchFamily="34" charset="0"/>
                <a:cs typeface="Arial" panose="020B0604020202020204" pitchFamily="34" charset="0"/>
              </a:rPr>
              <a:t>Plan Fiscal</a:t>
            </a:r>
          </a:p>
        </p:txBody>
      </p:sp>
      <p:sp>
        <p:nvSpPr>
          <p:cNvPr id="69" name="AutoShape 7">
            <a:extLst>
              <a:ext uri="{FF2B5EF4-FFF2-40B4-BE49-F238E27FC236}">
                <a16:creationId xmlns:a16="http://schemas.microsoft.com/office/drawing/2014/main" id="{EFAF0139-750A-4EDD-BC7B-0F3EF4D9211A}"/>
              </a:ext>
            </a:extLst>
          </p:cNvPr>
          <p:cNvSpPr>
            <a:spLocks noChangeArrowheads="1"/>
          </p:cNvSpPr>
          <p:nvPr/>
        </p:nvSpPr>
        <p:spPr bwMode="auto">
          <a:xfrm>
            <a:off x="4243308" y="1882814"/>
            <a:ext cx="936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algn="ctr" eaLnBrk="0" fontAlgn="base" hangingPunct="0">
              <a:spcBef>
                <a:spcPct val="50000"/>
              </a:spcBef>
              <a:spcAft>
                <a:spcPct val="0"/>
              </a:spcAft>
            </a:pPr>
            <a:r>
              <a:rPr lang="en-US" sz="800" b="1" kern="0" dirty="0">
                <a:solidFill>
                  <a:srgbClr val="FFFFFF"/>
                </a:solidFill>
                <a:latin typeface="Arial" panose="020B0604020202020204" pitchFamily="34" charset="0"/>
                <a:cs typeface="Arial" panose="020B0604020202020204" pitchFamily="34" charset="0"/>
              </a:rPr>
              <a:t>Gestión con Administraciones </a:t>
            </a:r>
            <a:r>
              <a:rPr lang="en-US" sz="800" b="1" kern="0" dirty="0" err="1">
                <a:solidFill>
                  <a:srgbClr val="FFFFFF"/>
                </a:solidFill>
                <a:latin typeface="Arial" panose="020B0604020202020204" pitchFamily="34" charset="0"/>
                <a:cs typeface="Arial" panose="020B0604020202020204" pitchFamily="34" charset="0"/>
              </a:rPr>
              <a:t>Públicas</a:t>
            </a:r>
            <a:endParaRPr lang="en-US" sz="800" b="1" kern="0" dirty="0">
              <a:solidFill>
                <a:srgbClr val="FFFFFF"/>
              </a:solidFill>
              <a:latin typeface="Arial" panose="020B0604020202020204" pitchFamily="34" charset="0"/>
              <a:cs typeface="Arial" panose="020B0604020202020204" pitchFamily="34" charset="0"/>
            </a:endParaRPr>
          </a:p>
        </p:txBody>
      </p:sp>
      <p:sp>
        <p:nvSpPr>
          <p:cNvPr id="70" name="AutoShape 7">
            <a:extLst>
              <a:ext uri="{FF2B5EF4-FFF2-40B4-BE49-F238E27FC236}">
                <a16:creationId xmlns:a16="http://schemas.microsoft.com/office/drawing/2014/main" id="{5861322F-5994-4924-A69F-56764FD7D694}"/>
              </a:ext>
            </a:extLst>
          </p:cNvPr>
          <p:cNvSpPr>
            <a:spLocks noChangeArrowheads="1"/>
          </p:cNvSpPr>
          <p:nvPr/>
        </p:nvSpPr>
        <p:spPr bwMode="auto">
          <a:xfrm>
            <a:off x="5196944" y="1882814"/>
            <a:ext cx="936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algn="ctr" eaLnBrk="0" fontAlgn="base" hangingPunct="0">
              <a:spcBef>
                <a:spcPct val="50000"/>
              </a:spcBef>
              <a:spcAft>
                <a:spcPct val="0"/>
              </a:spcAft>
            </a:pPr>
            <a:r>
              <a:rPr lang="en-US" sz="800" b="1" kern="0" dirty="0" err="1">
                <a:solidFill>
                  <a:srgbClr val="FFFFFF"/>
                </a:solidFill>
                <a:latin typeface="Arial" panose="020B0604020202020204" pitchFamily="34" charset="0"/>
                <a:cs typeface="Arial" panose="020B0604020202020204" pitchFamily="34" charset="0"/>
              </a:rPr>
              <a:t>Reporte</a:t>
            </a:r>
            <a:r>
              <a:rPr lang="en-US" sz="800" b="1" kern="0" dirty="0">
                <a:solidFill>
                  <a:srgbClr val="FFFFFF"/>
                </a:solidFill>
                <a:latin typeface="Arial" panose="020B0604020202020204" pitchFamily="34" charset="0"/>
                <a:cs typeface="Arial" panose="020B0604020202020204" pitchFamily="34" charset="0"/>
              </a:rPr>
              <a:t> Fiscal</a:t>
            </a:r>
          </a:p>
        </p:txBody>
      </p:sp>
      <p:sp>
        <p:nvSpPr>
          <p:cNvPr id="72" name="AutoShape 7">
            <a:extLst>
              <a:ext uri="{FF2B5EF4-FFF2-40B4-BE49-F238E27FC236}">
                <a16:creationId xmlns:a16="http://schemas.microsoft.com/office/drawing/2014/main" id="{2B661280-37D9-4524-87E0-DD4C5AF40965}"/>
              </a:ext>
            </a:extLst>
          </p:cNvPr>
          <p:cNvSpPr>
            <a:spLocks noChangeArrowheads="1"/>
          </p:cNvSpPr>
          <p:nvPr/>
        </p:nvSpPr>
        <p:spPr bwMode="auto">
          <a:xfrm>
            <a:off x="6150580" y="1882800"/>
            <a:ext cx="936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algn="ctr" eaLnBrk="0" fontAlgn="base" hangingPunct="0">
              <a:spcBef>
                <a:spcPct val="50000"/>
              </a:spcBef>
              <a:spcAft>
                <a:spcPct val="0"/>
              </a:spcAft>
            </a:pPr>
            <a:r>
              <a:rPr lang="en-US" sz="800" b="1" kern="0" dirty="0">
                <a:solidFill>
                  <a:srgbClr val="FFFFFF"/>
                </a:solidFill>
                <a:latin typeface="Arial" panose="020B0604020202020204" pitchFamily="34" charset="0"/>
                <a:cs typeface="Arial" panose="020B0604020202020204" pitchFamily="34" charset="0"/>
              </a:rPr>
              <a:t>Sistemas</a:t>
            </a:r>
          </a:p>
        </p:txBody>
      </p:sp>
      <p:sp>
        <p:nvSpPr>
          <p:cNvPr id="79" name="Rounded Rectangle 59">
            <a:extLst>
              <a:ext uri="{FF2B5EF4-FFF2-40B4-BE49-F238E27FC236}">
                <a16:creationId xmlns:a16="http://schemas.microsoft.com/office/drawing/2014/main" id="{89F5B4F1-5182-4645-82EB-93FD3854333E}"/>
              </a:ext>
            </a:extLst>
          </p:cNvPr>
          <p:cNvSpPr/>
          <p:nvPr/>
        </p:nvSpPr>
        <p:spPr>
          <a:xfrm>
            <a:off x="7669537" y="631488"/>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Cuentas a Cobrar</a:t>
            </a:r>
            <a:endParaRPr lang="es-ES" sz="900" i="1" dirty="0">
              <a:solidFill>
                <a:prstClr val="white"/>
              </a:solidFill>
              <a:latin typeface="Univers for KPMG Cond" panose="020B0606020202020204" pitchFamily="34" charset="0"/>
            </a:endParaRPr>
          </a:p>
        </p:txBody>
      </p:sp>
      <p:sp>
        <p:nvSpPr>
          <p:cNvPr id="82" name="Rounded Rectangle 59">
            <a:extLst>
              <a:ext uri="{FF2B5EF4-FFF2-40B4-BE49-F238E27FC236}">
                <a16:creationId xmlns:a16="http://schemas.microsoft.com/office/drawing/2014/main" id="{615710D5-DAC9-445D-9793-45B9149163F3}"/>
              </a:ext>
            </a:extLst>
          </p:cNvPr>
          <p:cNvSpPr/>
          <p:nvPr/>
        </p:nvSpPr>
        <p:spPr>
          <a:xfrm>
            <a:off x="8696350" y="631488"/>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Tesorería</a:t>
            </a:r>
            <a:endParaRPr lang="es-ES" sz="900" i="1" dirty="0">
              <a:solidFill>
                <a:prstClr val="white"/>
              </a:solidFill>
              <a:latin typeface="Univers for KPMG Cond" panose="020B0606020202020204" pitchFamily="34" charset="0"/>
            </a:endParaRPr>
          </a:p>
        </p:txBody>
      </p:sp>
      <p:sp>
        <p:nvSpPr>
          <p:cNvPr id="83" name="Rounded Rectangle 59">
            <a:extLst>
              <a:ext uri="{FF2B5EF4-FFF2-40B4-BE49-F238E27FC236}">
                <a16:creationId xmlns:a16="http://schemas.microsoft.com/office/drawing/2014/main" id="{FA472D51-BCDF-43B6-82AF-50C66C5AACDB}"/>
              </a:ext>
            </a:extLst>
          </p:cNvPr>
          <p:cNvSpPr/>
          <p:nvPr/>
        </p:nvSpPr>
        <p:spPr>
          <a:xfrm>
            <a:off x="9723162" y="631488"/>
            <a:ext cx="972000" cy="216000"/>
          </a:xfrm>
          <a:prstGeom prst="roundRect">
            <a:avLst/>
          </a:prstGeom>
          <a:solidFill>
            <a:schemeClr val="bg2">
              <a:lumMod val="7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Impuestos</a:t>
            </a:r>
            <a:endParaRPr lang="es-ES" sz="900" i="1" dirty="0">
              <a:solidFill>
                <a:prstClr val="white"/>
              </a:solidFill>
              <a:latin typeface="Univers for KPMG Cond" panose="020B0606020202020204" pitchFamily="34" charset="0"/>
            </a:endParaRPr>
          </a:p>
        </p:txBody>
      </p:sp>
      <p:sp>
        <p:nvSpPr>
          <p:cNvPr id="84" name="Rounded Rectangle 59">
            <a:extLst>
              <a:ext uri="{FF2B5EF4-FFF2-40B4-BE49-F238E27FC236}">
                <a16:creationId xmlns:a16="http://schemas.microsoft.com/office/drawing/2014/main" id="{6CE7ABD9-2268-4BA5-83B9-9F95340EF561}"/>
              </a:ext>
            </a:extLst>
          </p:cNvPr>
          <p:cNvSpPr/>
          <p:nvPr/>
        </p:nvSpPr>
        <p:spPr>
          <a:xfrm>
            <a:off x="7156668"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a:solidFill>
                  <a:prstClr val="white"/>
                </a:solidFill>
                <a:latin typeface="Univers for KPMG Cond" panose="020B0606020202020204" pitchFamily="34" charset="0"/>
              </a:rPr>
              <a:t>Cuentas </a:t>
            </a:r>
            <a:r>
              <a:rPr lang="es-ES_tradnl" sz="900" i="1" dirty="0">
                <a:solidFill>
                  <a:prstClr val="white"/>
                </a:solidFill>
                <a:latin typeface="Univers for KPMG Cond" panose="020B0606020202020204" pitchFamily="34" charset="0"/>
              </a:rPr>
              <a:t>a Pagar</a:t>
            </a:r>
            <a:endParaRPr lang="es-ES" sz="900" i="1" dirty="0">
              <a:solidFill>
                <a:prstClr val="white"/>
              </a:solidFill>
              <a:latin typeface="Univers for KPMG Cond" panose="020B0606020202020204" pitchFamily="34" charset="0"/>
            </a:endParaRPr>
          </a:p>
        </p:txBody>
      </p:sp>
      <p:sp>
        <p:nvSpPr>
          <p:cNvPr id="85" name="Rounded Rectangle 59">
            <a:extLst>
              <a:ext uri="{FF2B5EF4-FFF2-40B4-BE49-F238E27FC236}">
                <a16:creationId xmlns:a16="http://schemas.microsoft.com/office/drawing/2014/main" id="{99936622-B471-4C24-8BB1-D2411966589B}"/>
              </a:ext>
            </a:extLst>
          </p:cNvPr>
          <p:cNvSpPr/>
          <p:nvPr/>
        </p:nvSpPr>
        <p:spPr>
          <a:xfrm>
            <a:off x="8167555"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Gastos de Viaje</a:t>
            </a:r>
            <a:endParaRPr lang="es-ES" sz="900" i="1" dirty="0">
              <a:solidFill>
                <a:prstClr val="white"/>
              </a:solidFill>
              <a:latin typeface="Univers for KPMG Cond" panose="020B0606020202020204" pitchFamily="34" charset="0"/>
            </a:endParaRPr>
          </a:p>
        </p:txBody>
      </p:sp>
      <p:sp>
        <p:nvSpPr>
          <p:cNvPr id="92" name="Rounded Rectangle 59">
            <a:extLst>
              <a:ext uri="{FF2B5EF4-FFF2-40B4-BE49-F238E27FC236}">
                <a16:creationId xmlns:a16="http://schemas.microsoft.com/office/drawing/2014/main" id="{FD6B1BDE-C63A-4020-AAAF-E323D971620E}"/>
              </a:ext>
            </a:extLst>
          </p:cNvPr>
          <p:cNvSpPr/>
          <p:nvPr/>
        </p:nvSpPr>
        <p:spPr>
          <a:xfrm>
            <a:off x="9201792"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Contabilidad General</a:t>
            </a:r>
            <a:endParaRPr lang="es-ES" sz="900" i="1" dirty="0">
              <a:solidFill>
                <a:prstClr val="white"/>
              </a:solidFill>
              <a:latin typeface="Univers for KPMG Cond" panose="020B0606020202020204" pitchFamily="34" charset="0"/>
            </a:endParaRPr>
          </a:p>
        </p:txBody>
      </p:sp>
      <p:sp>
        <p:nvSpPr>
          <p:cNvPr id="93" name="Rounded Rectangle 59">
            <a:extLst>
              <a:ext uri="{FF2B5EF4-FFF2-40B4-BE49-F238E27FC236}">
                <a16:creationId xmlns:a16="http://schemas.microsoft.com/office/drawing/2014/main" id="{96585CE1-35DA-438E-876A-3CDC9AD9DB87}"/>
              </a:ext>
            </a:extLst>
          </p:cNvPr>
          <p:cNvSpPr/>
          <p:nvPr/>
        </p:nvSpPr>
        <p:spPr>
          <a:xfrm>
            <a:off x="10236030"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a:solidFill>
                  <a:prstClr val="white"/>
                </a:solidFill>
                <a:latin typeface="Univers for KPMG Cond" panose="020B0606020202020204" pitchFamily="34" charset="0"/>
              </a:rPr>
              <a:t>C</a:t>
            </a:r>
            <a:r>
              <a:rPr lang="es-ES_tradnl" sz="900" i="1" dirty="0">
                <a:solidFill>
                  <a:prstClr val="white"/>
                </a:solidFill>
                <a:latin typeface="Univers for KPMG Cond" panose="020B0606020202020204" pitchFamily="34" charset="0"/>
              </a:rPr>
              <a:t>ontrolling</a:t>
            </a:r>
            <a:endParaRPr lang="es-ES" sz="900" i="1" dirty="0">
              <a:solidFill>
                <a:prstClr val="white"/>
              </a:solidFill>
              <a:latin typeface="Univers for KPMG Cond" panose="020B0606020202020204" pitchFamily="34" charset="0"/>
            </a:endParaRPr>
          </a:p>
        </p:txBody>
      </p:sp>
      <p:grpSp>
        <p:nvGrpSpPr>
          <p:cNvPr id="57" name="Group 56">
            <a:extLst>
              <a:ext uri="{FF2B5EF4-FFF2-40B4-BE49-F238E27FC236}">
                <a16:creationId xmlns:a16="http://schemas.microsoft.com/office/drawing/2014/main" id="{AB5AA3C4-79F0-4636-AE5A-C0CD91A84528}"/>
              </a:ext>
            </a:extLst>
          </p:cNvPr>
          <p:cNvGrpSpPr/>
          <p:nvPr/>
        </p:nvGrpSpPr>
        <p:grpSpPr>
          <a:xfrm>
            <a:off x="5006877" y="44624"/>
            <a:ext cx="2119585" cy="744515"/>
            <a:chOff x="5006877" y="44624"/>
            <a:chExt cx="2119585" cy="826693"/>
          </a:xfrm>
        </p:grpSpPr>
        <p:sp>
          <p:nvSpPr>
            <p:cNvPr id="60" name="AutoShape 7">
              <a:extLst>
                <a:ext uri="{FF2B5EF4-FFF2-40B4-BE49-F238E27FC236}">
                  <a16:creationId xmlns:a16="http://schemas.microsoft.com/office/drawing/2014/main" id="{CB72E9A0-2942-4258-AE63-DA8C596D8766}"/>
                </a:ext>
              </a:extLst>
            </p:cNvPr>
            <p:cNvSpPr>
              <a:spLocks noChangeArrowheads="1"/>
            </p:cNvSpPr>
            <p:nvPr/>
          </p:nvSpPr>
          <p:spPr bwMode="auto">
            <a:xfrm>
              <a:off x="5006877" y="655317"/>
              <a:ext cx="396000" cy="216000"/>
            </a:xfrm>
            <a:prstGeom prst="chevron">
              <a:avLst>
                <a:gd name="adj" fmla="val 19758"/>
              </a:avLst>
            </a:prstGeom>
            <a:solidFill>
              <a:srgbClr val="F68D2E"/>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62"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1" y="74832"/>
              <a:ext cx="396000" cy="216000"/>
            </a:xfrm>
            <a:prstGeom prst="chevron">
              <a:avLst>
                <a:gd name="adj" fmla="val 19758"/>
              </a:avLst>
            </a:prstGeom>
            <a:solidFill>
              <a:schemeClr val="accent5"/>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8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endParaRPr>
            </a:p>
          </p:txBody>
        </p:sp>
        <p:sp>
          <p:nvSpPr>
            <p:cNvPr id="64"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0" y="348584"/>
              <a:ext cx="396000" cy="216000"/>
            </a:xfrm>
            <a:prstGeom prst="chevron">
              <a:avLst>
                <a:gd name="adj" fmla="val 19758"/>
              </a:avLst>
            </a:prstGeom>
            <a:solidFill>
              <a:schemeClr val="bg2"/>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73" name="TextBox 72"/>
            <p:cNvSpPr txBox="1"/>
            <p:nvPr/>
          </p:nvSpPr>
          <p:spPr>
            <a:xfrm>
              <a:off x="5470278" y="44624"/>
              <a:ext cx="1656184" cy="204322"/>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err="1">
                  <a:ln>
                    <a:noFill/>
                  </a:ln>
                  <a:solidFill>
                    <a:srgbClr val="00338D"/>
                  </a:solidFill>
                  <a:effectLst/>
                  <a:uLnTx/>
                  <a:uFillTx/>
                  <a:latin typeface="Arial"/>
                  <a:ea typeface="+mn-ea"/>
                  <a:cs typeface="+mn-cs"/>
                </a:rPr>
                <a:t>Supply</a:t>
              </a:r>
              <a:r>
                <a:rPr kumimoji="0" lang="es-ES" sz="1100" b="0" i="0" u="none" strike="noStrike" kern="1200" cap="none" spc="0" normalizeH="0" baseline="0" noProof="0" dirty="0">
                  <a:ln>
                    <a:noFill/>
                  </a:ln>
                  <a:solidFill>
                    <a:srgbClr val="00338D"/>
                  </a:solidFill>
                  <a:effectLst/>
                  <a:uLnTx/>
                  <a:uFillTx/>
                  <a:latin typeface="Arial"/>
                  <a:ea typeface="+mn-ea"/>
                  <a:cs typeface="+mn-cs"/>
                </a:rPr>
                <a:t> </a:t>
              </a:r>
              <a:r>
                <a:rPr kumimoji="0" lang="es-ES" sz="1100" b="0" i="0" u="none" strike="noStrike" kern="1200" cap="none" spc="0" normalizeH="0" baseline="0" noProof="0" dirty="0" err="1">
                  <a:ln>
                    <a:noFill/>
                  </a:ln>
                  <a:solidFill>
                    <a:srgbClr val="00338D"/>
                  </a:solidFill>
                  <a:effectLst/>
                  <a:uLnTx/>
                  <a:uFillTx/>
                  <a:latin typeface="Arial"/>
                  <a:ea typeface="+mn-ea"/>
                  <a:cs typeface="+mn-cs"/>
                </a:rPr>
                <a:t>Chain</a:t>
              </a:r>
              <a:endParaRPr kumimoji="0" lang="es-ES" sz="1100" b="0" i="0" u="none" strike="noStrike" kern="1200" cap="none" spc="0" normalizeH="0" baseline="0" noProof="0" dirty="0">
                <a:ln>
                  <a:noFill/>
                </a:ln>
                <a:solidFill>
                  <a:srgbClr val="00338D"/>
                </a:solidFill>
                <a:effectLst/>
                <a:uLnTx/>
                <a:uFillTx/>
                <a:latin typeface="Arial"/>
                <a:ea typeface="+mn-ea"/>
                <a:cs typeface="+mn-cs"/>
              </a:endParaRPr>
            </a:p>
          </p:txBody>
        </p:sp>
        <p:sp>
          <p:nvSpPr>
            <p:cNvPr id="75" name="TextBox 74"/>
            <p:cNvSpPr txBox="1"/>
            <p:nvPr/>
          </p:nvSpPr>
          <p:spPr>
            <a:xfrm>
              <a:off x="5470278" y="328440"/>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Finanzas</a:t>
              </a:r>
            </a:p>
          </p:txBody>
        </p:sp>
        <p:sp>
          <p:nvSpPr>
            <p:cNvPr id="94" name="TextBox 93">
              <a:extLst>
                <a:ext uri="{FF2B5EF4-FFF2-40B4-BE49-F238E27FC236}">
                  <a16:creationId xmlns:a16="http://schemas.microsoft.com/office/drawing/2014/main" id="{7F0ED837-5337-47B6-AC8C-3872F871071C}"/>
                </a:ext>
              </a:extLst>
            </p:cNvPr>
            <p:cNvSpPr txBox="1"/>
            <p:nvPr/>
          </p:nvSpPr>
          <p:spPr>
            <a:xfrm>
              <a:off x="5470278" y="625943"/>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Producción</a:t>
              </a:r>
            </a:p>
          </p:txBody>
        </p:sp>
      </p:grpSp>
      <p:sp>
        <p:nvSpPr>
          <p:cNvPr id="56" name="Rectangle 55">
            <a:extLst>
              <a:ext uri="{FF2B5EF4-FFF2-40B4-BE49-F238E27FC236}">
                <a16:creationId xmlns:a16="http://schemas.microsoft.com/office/drawing/2014/main" id="{1EB033AB-73B8-344C-B055-E454BADA6166}"/>
              </a:ext>
            </a:extLst>
          </p:cNvPr>
          <p:cNvSpPr/>
          <p:nvPr/>
        </p:nvSpPr>
        <p:spPr>
          <a:xfrm>
            <a:off x="10928417" y="1408142"/>
            <a:ext cx="1127448" cy="6859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AU" sz="1500" dirty="0">
                <a:solidFill>
                  <a:schemeClr val="bg1"/>
                </a:solidFill>
              </a:rPr>
              <a:t>To update</a:t>
            </a:r>
          </a:p>
        </p:txBody>
      </p:sp>
    </p:spTree>
    <p:extLst>
      <p:ext uri="{BB962C8B-B14F-4D97-AF65-F5344CB8AC3E}">
        <p14:creationId xmlns:p14="http://schemas.microsoft.com/office/powerpoint/2010/main" val="6705473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96316" name="think-cell Slide" r:id="rId6" imgW="216" imgH="216" progId="TCLayout.ActiveDocument.1">
                  <p:embed/>
                </p:oleObj>
              </mc:Choice>
              <mc:Fallback>
                <p:oleObj name="think-cell Slide" r:id="rId6" imgW="216" imgH="216" progId="TCLayout.ActiveDocument.1">
                  <p:embed/>
                  <p:pic>
                    <p:nvPicPr>
                      <p:cNvPr id="0" name=""/>
                      <p:cNvPicPr/>
                      <p:nvPr/>
                    </p:nvPicPr>
                    <p:blipFill>
                      <a:blip r:embed="rId7"/>
                      <a:stretch>
                        <a:fillRect/>
                      </a:stretch>
                    </p:blipFill>
                    <p:spPr>
                      <a:xfrm>
                        <a:off x="1525589" y="1589"/>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DE92D78-B88A-4237-B719-CF68C8EF0807}"/>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s-ES_tradnl" sz="4000" dirty="0">
              <a:latin typeface="KPMG Extralight" panose="020B0303030202040204" pitchFamily="34" charset="0"/>
              <a:ea typeface="+mj-ea"/>
              <a:cs typeface="+mj-cs"/>
              <a:sym typeface="KPMG Extralight" panose="020B0303030202040204" pitchFamily="34" charset="0"/>
            </a:endParaRPr>
          </a:p>
        </p:txBody>
      </p:sp>
      <p:sp>
        <p:nvSpPr>
          <p:cNvPr id="47" name="Title 1"/>
          <p:cNvSpPr>
            <a:spLocks noGrp="1"/>
          </p:cNvSpPr>
          <p:nvPr>
            <p:ph type="title"/>
          </p:nvPr>
        </p:nvSpPr>
        <p:spPr>
          <a:xfrm>
            <a:off x="990000" y="167350"/>
            <a:ext cx="8478958" cy="687855"/>
          </a:xfrm>
        </p:spPr>
        <p:txBody>
          <a:bodyPr/>
          <a:lstStyle/>
          <a:p>
            <a:r>
              <a:rPr lang="es-ES_tradnl" sz="2400" b="1" dirty="0">
                <a:solidFill>
                  <a:srgbClr val="00338D"/>
                </a:solidFill>
              </a:rPr>
              <a:t>2.2. Procesos</a:t>
            </a:r>
            <a:br>
              <a:rPr lang="es-ES_tradnl" sz="4000" b="1" dirty="0">
                <a:solidFill>
                  <a:srgbClr val="00338D"/>
                </a:solidFill>
              </a:rPr>
            </a:br>
            <a:r>
              <a:rPr lang="es-ES_tradnl" sz="4000" dirty="0">
                <a:solidFill>
                  <a:srgbClr val="00338D"/>
                </a:solidFill>
              </a:rPr>
              <a:t>Área de Finanzas</a:t>
            </a:r>
            <a:br>
              <a:rPr lang="es-ES_tradnl" sz="4000" b="1" dirty="0"/>
            </a:br>
            <a:endParaRPr lang="es-ES_tradnl" sz="4000" dirty="0"/>
          </a:p>
        </p:txBody>
      </p:sp>
      <p:sp>
        <p:nvSpPr>
          <p:cNvPr id="49" name="Rectangle 23"/>
          <p:cNvSpPr>
            <a:spLocks noChangeArrowheads="1"/>
          </p:cNvSpPr>
          <p:nvPr/>
        </p:nvSpPr>
        <p:spPr bwMode="auto">
          <a:xfrm>
            <a:off x="1271588" y="3010335"/>
            <a:ext cx="9648825" cy="3261156"/>
          </a:xfrm>
          <a:prstGeom prst="rect">
            <a:avLst/>
          </a:prstGeom>
          <a:noFill/>
          <a:ln w="12700">
            <a:solidFill>
              <a:srgbClr val="00A3A1"/>
            </a:solidFill>
            <a:miter lim="800000"/>
            <a:headEnd/>
            <a:tailEnd/>
          </a:ln>
        </p:spPr>
        <p:txBody>
          <a:bodyPr tIns="91440" bIns="91440" anchor="ctr"/>
          <a:lstStyle/>
          <a:p>
            <a:pPr algn="ctr">
              <a:defRPr/>
            </a:pPr>
            <a:endParaRPr lang="es-ES_tradnl" sz="1600" b="1" kern="0" dirty="0">
              <a:solidFill>
                <a:srgbClr val="FFFFFF"/>
              </a:solidFill>
            </a:endParaRPr>
          </a:p>
        </p:txBody>
      </p:sp>
      <p:sp>
        <p:nvSpPr>
          <p:cNvPr id="46" name="Rectangle 23"/>
          <p:cNvSpPr>
            <a:spLocks noChangeArrowheads="1"/>
          </p:cNvSpPr>
          <p:nvPr/>
        </p:nvSpPr>
        <p:spPr bwMode="auto">
          <a:xfrm>
            <a:off x="1271588" y="1240797"/>
            <a:ext cx="7560740" cy="1377708"/>
          </a:xfrm>
          <a:prstGeom prst="rect">
            <a:avLst/>
          </a:prstGeom>
          <a:noFill/>
          <a:ln w="12700">
            <a:solidFill>
              <a:srgbClr val="00266A"/>
            </a:solidFill>
            <a:miter lim="800000"/>
            <a:headEnd/>
            <a:tailEnd/>
          </a:ln>
        </p:spPr>
        <p:txBody>
          <a:bodyPr tIns="91440" bIns="91440" anchor="ctr"/>
          <a:lstStyle/>
          <a:p>
            <a:pPr algn="ctr">
              <a:defRPr/>
            </a:pPr>
            <a:endParaRPr lang="es-ES_tradnl" sz="1600" b="1" kern="0" dirty="0">
              <a:solidFill>
                <a:srgbClr val="FFFFFF"/>
              </a:solidFill>
            </a:endParaRPr>
          </a:p>
        </p:txBody>
      </p:sp>
      <p:sp>
        <p:nvSpPr>
          <p:cNvPr id="50" name="14 Rectángulo redondeado"/>
          <p:cNvSpPr/>
          <p:nvPr/>
        </p:nvSpPr>
        <p:spPr>
          <a:xfrm>
            <a:off x="1271464" y="1036475"/>
            <a:ext cx="2440800" cy="360000"/>
          </a:xfrm>
          <a:prstGeom prst="roundRect">
            <a:avLst/>
          </a:prstGeom>
          <a:solidFill>
            <a:schemeClr val="tx2">
              <a:lumMod val="75000"/>
            </a:schemeClr>
          </a:solidFill>
          <a:ln w="9525" cap="flat" cmpd="sng" algn="ctr">
            <a:solidFill>
              <a:srgbClr val="E2E2E2"/>
            </a:solidFill>
            <a:prstDash val="solid"/>
          </a:ln>
          <a:effectLst/>
        </p:spPr>
        <p:txBody>
          <a:bodyPr tIns="90000" bIns="90000" rtlCol="0" anchor="ctr" anchorCtr="0"/>
          <a:lstStyle/>
          <a:p>
            <a:pPr algn="ctr">
              <a:defRPr/>
            </a:pPr>
            <a:r>
              <a:rPr lang="es-ES_tradnl" sz="1200" b="1" kern="0" dirty="0">
                <a:solidFill>
                  <a:srgbClr val="FFFFFF"/>
                </a:solidFill>
                <a:latin typeface="Univers for KPMG" panose="020B0603020202020204" pitchFamily="34" charset="0"/>
                <a:cs typeface="Arial" pitchFamily="34" charset="0"/>
              </a:rPr>
              <a:t>Taxonomía</a:t>
            </a:r>
          </a:p>
        </p:txBody>
      </p:sp>
      <p:grpSp>
        <p:nvGrpSpPr>
          <p:cNvPr id="13" name="Group 12">
            <a:extLst>
              <a:ext uri="{FF2B5EF4-FFF2-40B4-BE49-F238E27FC236}">
                <a16:creationId xmlns:a16="http://schemas.microsoft.com/office/drawing/2014/main" id="{3743C344-F426-4131-95C4-D95DF336F0E7}"/>
              </a:ext>
            </a:extLst>
          </p:cNvPr>
          <p:cNvGrpSpPr/>
          <p:nvPr/>
        </p:nvGrpSpPr>
        <p:grpSpPr>
          <a:xfrm>
            <a:off x="3485188" y="902264"/>
            <a:ext cx="432000" cy="432000"/>
            <a:chOff x="2288002" y="902264"/>
            <a:chExt cx="432000" cy="432000"/>
          </a:xfrm>
        </p:grpSpPr>
        <p:sp>
          <p:nvSpPr>
            <p:cNvPr id="9" name="Oval 8"/>
            <p:cNvSpPr/>
            <p:nvPr/>
          </p:nvSpPr>
          <p:spPr>
            <a:xfrm>
              <a:off x="2288002" y="902264"/>
              <a:ext cx="432000" cy="432000"/>
            </a:xfrm>
            <a:prstGeom prst="ellipse">
              <a:avLst/>
            </a:prstGeom>
            <a:solidFill>
              <a:srgbClr val="00486D"/>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ES_tradnl" dirty="0">
                <a:solidFill>
                  <a:prstClr val="white"/>
                </a:solidFill>
              </a:endParaRPr>
            </a:p>
          </p:txBody>
        </p:sp>
        <p:sp>
          <p:nvSpPr>
            <p:cNvPr id="58" name="Freeform 4814"/>
            <p:cNvSpPr>
              <a:spLocks noEditPoints="1"/>
            </p:cNvSpPr>
            <p:nvPr/>
          </p:nvSpPr>
          <p:spPr bwMode="auto">
            <a:xfrm>
              <a:off x="2333042" y="972867"/>
              <a:ext cx="254028" cy="305679"/>
            </a:xfrm>
            <a:custGeom>
              <a:avLst/>
              <a:gdLst>
                <a:gd name="T0" fmla="*/ 148 w 280"/>
                <a:gd name="T1" fmla="*/ 304 h 372"/>
                <a:gd name="T2" fmla="*/ 148 w 280"/>
                <a:gd name="T3" fmla="*/ 98 h 372"/>
                <a:gd name="T4" fmla="*/ 164 w 280"/>
                <a:gd name="T5" fmla="*/ 92 h 372"/>
                <a:gd name="T6" fmla="*/ 180 w 280"/>
                <a:gd name="T7" fmla="*/ 72 h 372"/>
                <a:gd name="T8" fmla="*/ 186 w 280"/>
                <a:gd name="T9" fmla="*/ 48 h 372"/>
                <a:gd name="T10" fmla="*/ 178 w 280"/>
                <a:gd name="T11" fmla="*/ 20 h 372"/>
                <a:gd name="T12" fmla="*/ 160 w 280"/>
                <a:gd name="T13" fmla="*/ 48 h 372"/>
                <a:gd name="T14" fmla="*/ 106 w 280"/>
                <a:gd name="T15" fmla="*/ 0 h 372"/>
                <a:gd name="T16" fmla="*/ 80 w 280"/>
                <a:gd name="T17" fmla="*/ 32 h 372"/>
                <a:gd name="T18" fmla="*/ 78 w 280"/>
                <a:gd name="T19" fmla="*/ 56 h 372"/>
                <a:gd name="T20" fmla="*/ 88 w 280"/>
                <a:gd name="T21" fmla="*/ 80 h 372"/>
                <a:gd name="T22" fmla="*/ 108 w 280"/>
                <a:gd name="T23" fmla="*/ 96 h 372"/>
                <a:gd name="T24" fmla="*/ 116 w 280"/>
                <a:gd name="T25" fmla="*/ 300 h 372"/>
                <a:gd name="T26" fmla="*/ 108 w 280"/>
                <a:gd name="T27" fmla="*/ 308 h 372"/>
                <a:gd name="T28" fmla="*/ 96 w 280"/>
                <a:gd name="T29" fmla="*/ 336 h 372"/>
                <a:gd name="T30" fmla="*/ 98 w 280"/>
                <a:gd name="T31" fmla="*/ 350 h 372"/>
                <a:gd name="T32" fmla="*/ 106 w 280"/>
                <a:gd name="T33" fmla="*/ 360 h 372"/>
                <a:gd name="T34" fmla="*/ 124 w 280"/>
                <a:gd name="T35" fmla="*/ 370 h 372"/>
                <a:gd name="T36" fmla="*/ 140 w 280"/>
                <a:gd name="T37" fmla="*/ 370 h 372"/>
                <a:gd name="T38" fmla="*/ 158 w 280"/>
                <a:gd name="T39" fmla="*/ 360 h 372"/>
                <a:gd name="T40" fmla="*/ 168 w 280"/>
                <a:gd name="T41" fmla="*/ 342 h 372"/>
                <a:gd name="T42" fmla="*/ 168 w 280"/>
                <a:gd name="T43" fmla="*/ 328 h 372"/>
                <a:gd name="T44" fmla="*/ 158 w 280"/>
                <a:gd name="T45" fmla="*/ 310 h 372"/>
                <a:gd name="T46" fmla="*/ 144 w 280"/>
                <a:gd name="T47" fmla="*/ 346 h 372"/>
                <a:gd name="T48" fmla="*/ 132 w 280"/>
                <a:gd name="T49" fmla="*/ 352 h 372"/>
                <a:gd name="T50" fmla="*/ 120 w 280"/>
                <a:gd name="T51" fmla="*/ 346 h 372"/>
                <a:gd name="T52" fmla="*/ 116 w 280"/>
                <a:gd name="T53" fmla="*/ 336 h 372"/>
                <a:gd name="T54" fmla="*/ 120 w 280"/>
                <a:gd name="T55" fmla="*/ 324 h 372"/>
                <a:gd name="T56" fmla="*/ 132 w 280"/>
                <a:gd name="T57" fmla="*/ 320 h 372"/>
                <a:gd name="T58" fmla="*/ 144 w 280"/>
                <a:gd name="T59" fmla="*/ 324 h 372"/>
                <a:gd name="T60" fmla="*/ 148 w 280"/>
                <a:gd name="T61" fmla="*/ 336 h 372"/>
                <a:gd name="T62" fmla="*/ 144 w 280"/>
                <a:gd name="T63" fmla="*/ 346 h 372"/>
                <a:gd name="T64" fmla="*/ 186 w 280"/>
                <a:gd name="T65" fmla="*/ 318 h 372"/>
                <a:gd name="T66" fmla="*/ 172 w 280"/>
                <a:gd name="T67" fmla="*/ 296 h 372"/>
                <a:gd name="T68" fmla="*/ 168 w 280"/>
                <a:gd name="T69" fmla="*/ 286 h 372"/>
                <a:gd name="T70" fmla="*/ 168 w 280"/>
                <a:gd name="T71" fmla="*/ 250 h 372"/>
                <a:gd name="T72" fmla="*/ 172 w 280"/>
                <a:gd name="T73" fmla="*/ 190 h 372"/>
                <a:gd name="T74" fmla="*/ 178 w 280"/>
                <a:gd name="T75" fmla="*/ 194 h 372"/>
                <a:gd name="T76" fmla="*/ 186 w 280"/>
                <a:gd name="T77" fmla="*/ 190 h 372"/>
                <a:gd name="T78" fmla="*/ 188 w 280"/>
                <a:gd name="T79" fmla="*/ 180 h 372"/>
                <a:gd name="T80" fmla="*/ 168 w 280"/>
                <a:gd name="T81" fmla="*/ 150 h 372"/>
                <a:gd name="T82" fmla="*/ 204 w 280"/>
                <a:gd name="T83" fmla="*/ 158 h 372"/>
                <a:gd name="T84" fmla="*/ 212 w 280"/>
                <a:gd name="T85" fmla="*/ 160 h 372"/>
                <a:gd name="T86" fmla="*/ 218 w 280"/>
                <a:gd name="T87" fmla="*/ 158 h 372"/>
                <a:gd name="T88" fmla="*/ 220 w 280"/>
                <a:gd name="T89" fmla="*/ 146 h 372"/>
                <a:gd name="T90" fmla="*/ 216 w 280"/>
                <a:gd name="T91" fmla="*/ 102 h 372"/>
                <a:gd name="T92" fmla="*/ 240 w 280"/>
                <a:gd name="T93" fmla="*/ 126 h 372"/>
                <a:gd name="T94" fmla="*/ 248 w 280"/>
                <a:gd name="T95" fmla="*/ 126 h 372"/>
                <a:gd name="T96" fmla="*/ 254 w 280"/>
                <a:gd name="T97" fmla="*/ 122 h 372"/>
                <a:gd name="T98" fmla="*/ 252 w 280"/>
                <a:gd name="T99" fmla="*/ 110 h 372"/>
                <a:gd name="T100" fmla="*/ 84 w 280"/>
                <a:gd name="T101" fmla="*/ 234 h 372"/>
                <a:gd name="T102" fmla="*/ 96 w 280"/>
                <a:gd name="T103" fmla="*/ 292 h 372"/>
                <a:gd name="T104" fmla="*/ 0 w 280"/>
                <a:gd name="T105" fmla="*/ 318 h 372"/>
                <a:gd name="T106" fmla="*/ 72 w 280"/>
                <a:gd name="T107" fmla="*/ 290 h 372"/>
                <a:gd name="T108" fmla="*/ 80 w 280"/>
                <a:gd name="T109" fmla="*/ 292 h 372"/>
                <a:gd name="T110" fmla="*/ 86 w 280"/>
                <a:gd name="T111" fmla="*/ 290 h 372"/>
                <a:gd name="T112" fmla="*/ 88 w 280"/>
                <a:gd name="T113" fmla="*/ 278 h 372"/>
                <a:gd name="T114" fmla="*/ 84 w 280"/>
                <a:gd name="T115" fmla="*/ 23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0" h="372">
                  <a:moveTo>
                    <a:pt x="158" y="310"/>
                  </a:moveTo>
                  <a:lnTo>
                    <a:pt x="158" y="310"/>
                  </a:lnTo>
                  <a:lnTo>
                    <a:pt x="148" y="304"/>
                  </a:lnTo>
                  <a:lnTo>
                    <a:pt x="148" y="304"/>
                  </a:lnTo>
                  <a:lnTo>
                    <a:pt x="148" y="300"/>
                  </a:lnTo>
                  <a:lnTo>
                    <a:pt x="148" y="98"/>
                  </a:lnTo>
                  <a:lnTo>
                    <a:pt x="148" y="98"/>
                  </a:lnTo>
                  <a:lnTo>
                    <a:pt x="156" y="96"/>
                  </a:lnTo>
                  <a:lnTo>
                    <a:pt x="164" y="92"/>
                  </a:lnTo>
                  <a:lnTo>
                    <a:pt x="170" y="86"/>
                  </a:lnTo>
                  <a:lnTo>
                    <a:pt x="176" y="80"/>
                  </a:lnTo>
                  <a:lnTo>
                    <a:pt x="180" y="72"/>
                  </a:lnTo>
                  <a:lnTo>
                    <a:pt x="184" y="64"/>
                  </a:lnTo>
                  <a:lnTo>
                    <a:pt x="186" y="56"/>
                  </a:lnTo>
                  <a:lnTo>
                    <a:pt x="186" y="48"/>
                  </a:lnTo>
                  <a:lnTo>
                    <a:pt x="186" y="48"/>
                  </a:lnTo>
                  <a:lnTo>
                    <a:pt x="184" y="32"/>
                  </a:lnTo>
                  <a:lnTo>
                    <a:pt x="178" y="20"/>
                  </a:lnTo>
                  <a:lnTo>
                    <a:pt x="170" y="10"/>
                  </a:lnTo>
                  <a:lnTo>
                    <a:pt x="160" y="0"/>
                  </a:lnTo>
                  <a:lnTo>
                    <a:pt x="160" y="48"/>
                  </a:lnTo>
                  <a:lnTo>
                    <a:pt x="106" y="48"/>
                  </a:lnTo>
                  <a:lnTo>
                    <a:pt x="106" y="0"/>
                  </a:lnTo>
                  <a:lnTo>
                    <a:pt x="106" y="0"/>
                  </a:lnTo>
                  <a:lnTo>
                    <a:pt x="94" y="10"/>
                  </a:lnTo>
                  <a:lnTo>
                    <a:pt x="86" y="20"/>
                  </a:lnTo>
                  <a:lnTo>
                    <a:pt x="80" y="32"/>
                  </a:lnTo>
                  <a:lnTo>
                    <a:pt x="78" y="48"/>
                  </a:lnTo>
                  <a:lnTo>
                    <a:pt x="78" y="48"/>
                  </a:lnTo>
                  <a:lnTo>
                    <a:pt x="78" y="56"/>
                  </a:lnTo>
                  <a:lnTo>
                    <a:pt x="82" y="64"/>
                  </a:lnTo>
                  <a:lnTo>
                    <a:pt x="84" y="72"/>
                  </a:lnTo>
                  <a:lnTo>
                    <a:pt x="88" y="80"/>
                  </a:lnTo>
                  <a:lnTo>
                    <a:pt x="94" y="86"/>
                  </a:lnTo>
                  <a:lnTo>
                    <a:pt x="100" y="92"/>
                  </a:lnTo>
                  <a:lnTo>
                    <a:pt x="108" y="96"/>
                  </a:lnTo>
                  <a:lnTo>
                    <a:pt x="116" y="98"/>
                  </a:lnTo>
                  <a:lnTo>
                    <a:pt x="116" y="300"/>
                  </a:lnTo>
                  <a:lnTo>
                    <a:pt x="116" y="300"/>
                  </a:lnTo>
                  <a:lnTo>
                    <a:pt x="116" y="304"/>
                  </a:lnTo>
                  <a:lnTo>
                    <a:pt x="116" y="304"/>
                  </a:lnTo>
                  <a:lnTo>
                    <a:pt x="108" y="308"/>
                  </a:lnTo>
                  <a:lnTo>
                    <a:pt x="102" y="316"/>
                  </a:lnTo>
                  <a:lnTo>
                    <a:pt x="98" y="326"/>
                  </a:lnTo>
                  <a:lnTo>
                    <a:pt x="96" y="336"/>
                  </a:lnTo>
                  <a:lnTo>
                    <a:pt x="96" y="336"/>
                  </a:lnTo>
                  <a:lnTo>
                    <a:pt x="96" y="342"/>
                  </a:lnTo>
                  <a:lnTo>
                    <a:pt x="98" y="350"/>
                  </a:lnTo>
                  <a:lnTo>
                    <a:pt x="102" y="356"/>
                  </a:lnTo>
                  <a:lnTo>
                    <a:pt x="106" y="360"/>
                  </a:lnTo>
                  <a:lnTo>
                    <a:pt x="106" y="360"/>
                  </a:lnTo>
                  <a:lnTo>
                    <a:pt x="112" y="366"/>
                  </a:lnTo>
                  <a:lnTo>
                    <a:pt x="118" y="368"/>
                  </a:lnTo>
                  <a:lnTo>
                    <a:pt x="124" y="370"/>
                  </a:lnTo>
                  <a:lnTo>
                    <a:pt x="132" y="372"/>
                  </a:lnTo>
                  <a:lnTo>
                    <a:pt x="132" y="372"/>
                  </a:lnTo>
                  <a:lnTo>
                    <a:pt x="140" y="370"/>
                  </a:lnTo>
                  <a:lnTo>
                    <a:pt x="146" y="368"/>
                  </a:lnTo>
                  <a:lnTo>
                    <a:pt x="152" y="366"/>
                  </a:lnTo>
                  <a:lnTo>
                    <a:pt x="158" y="360"/>
                  </a:lnTo>
                  <a:lnTo>
                    <a:pt x="162" y="356"/>
                  </a:lnTo>
                  <a:lnTo>
                    <a:pt x="166" y="350"/>
                  </a:lnTo>
                  <a:lnTo>
                    <a:pt x="168" y="342"/>
                  </a:lnTo>
                  <a:lnTo>
                    <a:pt x="168" y="336"/>
                  </a:lnTo>
                  <a:lnTo>
                    <a:pt x="168" y="336"/>
                  </a:lnTo>
                  <a:lnTo>
                    <a:pt x="168" y="328"/>
                  </a:lnTo>
                  <a:lnTo>
                    <a:pt x="166" y="322"/>
                  </a:lnTo>
                  <a:lnTo>
                    <a:pt x="162" y="316"/>
                  </a:lnTo>
                  <a:lnTo>
                    <a:pt x="158" y="310"/>
                  </a:lnTo>
                  <a:lnTo>
                    <a:pt x="158" y="310"/>
                  </a:lnTo>
                  <a:close/>
                  <a:moveTo>
                    <a:pt x="144" y="346"/>
                  </a:moveTo>
                  <a:lnTo>
                    <a:pt x="144" y="346"/>
                  </a:lnTo>
                  <a:lnTo>
                    <a:pt x="138" y="350"/>
                  </a:lnTo>
                  <a:lnTo>
                    <a:pt x="132" y="352"/>
                  </a:lnTo>
                  <a:lnTo>
                    <a:pt x="132" y="352"/>
                  </a:lnTo>
                  <a:lnTo>
                    <a:pt x="126" y="350"/>
                  </a:lnTo>
                  <a:lnTo>
                    <a:pt x="120" y="346"/>
                  </a:lnTo>
                  <a:lnTo>
                    <a:pt x="120" y="346"/>
                  </a:lnTo>
                  <a:lnTo>
                    <a:pt x="118" y="342"/>
                  </a:lnTo>
                  <a:lnTo>
                    <a:pt x="116" y="336"/>
                  </a:lnTo>
                  <a:lnTo>
                    <a:pt x="116" y="336"/>
                  </a:lnTo>
                  <a:lnTo>
                    <a:pt x="118" y="330"/>
                  </a:lnTo>
                  <a:lnTo>
                    <a:pt x="120" y="324"/>
                  </a:lnTo>
                  <a:lnTo>
                    <a:pt x="120" y="324"/>
                  </a:lnTo>
                  <a:lnTo>
                    <a:pt x="126" y="320"/>
                  </a:lnTo>
                  <a:lnTo>
                    <a:pt x="132" y="320"/>
                  </a:lnTo>
                  <a:lnTo>
                    <a:pt x="132" y="320"/>
                  </a:lnTo>
                  <a:lnTo>
                    <a:pt x="138" y="320"/>
                  </a:lnTo>
                  <a:lnTo>
                    <a:pt x="144" y="324"/>
                  </a:lnTo>
                  <a:lnTo>
                    <a:pt x="144" y="324"/>
                  </a:lnTo>
                  <a:lnTo>
                    <a:pt x="146" y="330"/>
                  </a:lnTo>
                  <a:lnTo>
                    <a:pt x="148" y="336"/>
                  </a:lnTo>
                  <a:lnTo>
                    <a:pt x="148" y="336"/>
                  </a:lnTo>
                  <a:lnTo>
                    <a:pt x="146" y="342"/>
                  </a:lnTo>
                  <a:lnTo>
                    <a:pt x="144" y="346"/>
                  </a:lnTo>
                  <a:lnTo>
                    <a:pt x="144" y="346"/>
                  </a:lnTo>
                  <a:close/>
                  <a:moveTo>
                    <a:pt x="280" y="38"/>
                  </a:moveTo>
                  <a:lnTo>
                    <a:pt x="280" y="318"/>
                  </a:lnTo>
                  <a:lnTo>
                    <a:pt x="186" y="318"/>
                  </a:lnTo>
                  <a:lnTo>
                    <a:pt x="186" y="318"/>
                  </a:lnTo>
                  <a:lnTo>
                    <a:pt x="180" y="306"/>
                  </a:lnTo>
                  <a:lnTo>
                    <a:pt x="172" y="296"/>
                  </a:lnTo>
                  <a:lnTo>
                    <a:pt x="172" y="296"/>
                  </a:lnTo>
                  <a:lnTo>
                    <a:pt x="168" y="292"/>
                  </a:lnTo>
                  <a:lnTo>
                    <a:pt x="168" y="286"/>
                  </a:lnTo>
                  <a:lnTo>
                    <a:pt x="248" y="286"/>
                  </a:lnTo>
                  <a:lnTo>
                    <a:pt x="248" y="170"/>
                  </a:lnTo>
                  <a:lnTo>
                    <a:pt x="168" y="250"/>
                  </a:lnTo>
                  <a:lnTo>
                    <a:pt x="168" y="188"/>
                  </a:lnTo>
                  <a:lnTo>
                    <a:pt x="172" y="190"/>
                  </a:lnTo>
                  <a:lnTo>
                    <a:pt x="172" y="190"/>
                  </a:lnTo>
                  <a:lnTo>
                    <a:pt x="174" y="192"/>
                  </a:lnTo>
                  <a:lnTo>
                    <a:pt x="178" y="194"/>
                  </a:lnTo>
                  <a:lnTo>
                    <a:pt x="178" y="194"/>
                  </a:lnTo>
                  <a:lnTo>
                    <a:pt x="182" y="192"/>
                  </a:lnTo>
                  <a:lnTo>
                    <a:pt x="186" y="190"/>
                  </a:lnTo>
                  <a:lnTo>
                    <a:pt x="186" y="190"/>
                  </a:lnTo>
                  <a:lnTo>
                    <a:pt x="188" y="186"/>
                  </a:lnTo>
                  <a:lnTo>
                    <a:pt x="188" y="184"/>
                  </a:lnTo>
                  <a:lnTo>
                    <a:pt x="188" y="180"/>
                  </a:lnTo>
                  <a:lnTo>
                    <a:pt x="186" y="176"/>
                  </a:lnTo>
                  <a:lnTo>
                    <a:pt x="168" y="160"/>
                  </a:lnTo>
                  <a:lnTo>
                    <a:pt x="168" y="150"/>
                  </a:lnTo>
                  <a:lnTo>
                    <a:pt x="182" y="136"/>
                  </a:lnTo>
                  <a:lnTo>
                    <a:pt x="204" y="158"/>
                  </a:lnTo>
                  <a:lnTo>
                    <a:pt x="204" y="158"/>
                  </a:lnTo>
                  <a:lnTo>
                    <a:pt x="208" y="160"/>
                  </a:lnTo>
                  <a:lnTo>
                    <a:pt x="212" y="160"/>
                  </a:lnTo>
                  <a:lnTo>
                    <a:pt x="212" y="160"/>
                  </a:lnTo>
                  <a:lnTo>
                    <a:pt x="214" y="160"/>
                  </a:lnTo>
                  <a:lnTo>
                    <a:pt x="218" y="158"/>
                  </a:lnTo>
                  <a:lnTo>
                    <a:pt x="218" y="158"/>
                  </a:lnTo>
                  <a:lnTo>
                    <a:pt x="220" y="154"/>
                  </a:lnTo>
                  <a:lnTo>
                    <a:pt x="222" y="150"/>
                  </a:lnTo>
                  <a:lnTo>
                    <a:pt x="220" y="146"/>
                  </a:lnTo>
                  <a:lnTo>
                    <a:pt x="218" y="144"/>
                  </a:lnTo>
                  <a:lnTo>
                    <a:pt x="196" y="122"/>
                  </a:lnTo>
                  <a:lnTo>
                    <a:pt x="216" y="102"/>
                  </a:lnTo>
                  <a:lnTo>
                    <a:pt x="236" y="124"/>
                  </a:lnTo>
                  <a:lnTo>
                    <a:pt x="236" y="124"/>
                  </a:lnTo>
                  <a:lnTo>
                    <a:pt x="240" y="126"/>
                  </a:lnTo>
                  <a:lnTo>
                    <a:pt x="244" y="128"/>
                  </a:lnTo>
                  <a:lnTo>
                    <a:pt x="244" y="128"/>
                  </a:lnTo>
                  <a:lnTo>
                    <a:pt x="248" y="126"/>
                  </a:lnTo>
                  <a:lnTo>
                    <a:pt x="252" y="124"/>
                  </a:lnTo>
                  <a:lnTo>
                    <a:pt x="252" y="124"/>
                  </a:lnTo>
                  <a:lnTo>
                    <a:pt x="254" y="122"/>
                  </a:lnTo>
                  <a:lnTo>
                    <a:pt x="254" y="118"/>
                  </a:lnTo>
                  <a:lnTo>
                    <a:pt x="254" y="114"/>
                  </a:lnTo>
                  <a:lnTo>
                    <a:pt x="252" y="110"/>
                  </a:lnTo>
                  <a:lnTo>
                    <a:pt x="230" y="88"/>
                  </a:lnTo>
                  <a:lnTo>
                    <a:pt x="280" y="38"/>
                  </a:lnTo>
                  <a:close/>
                  <a:moveTo>
                    <a:pt x="84" y="234"/>
                  </a:moveTo>
                  <a:lnTo>
                    <a:pt x="96" y="248"/>
                  </a:lnTo>
                  <a:lnTo>
                    <a:pt x="96" y="292"/>
                  </a:lnTo>
                  <a:lnTo>
                    <a:pt x="96" y="292"/>
                  </a:lnTo>
                  <a:lnTo>
                    <a:pt x="86" y="304"/>
                  </a:lnTo>
                  <a:lnTo>
                    <a:pt x="80" y="318"/>
                  </a:lnTo>
                  <a:lnTo>
                    <a:pt x="0" y="318"/>
                  </a:lnTo>
                  <a:lnTo>
                    <a:pt x="50" y="268"/>
                  </a:lnTo>
                  <a:lnTo>
                    <a:pt x="72" y="290"/>
                  </a:lnTo>
                  <a:lnTo>
                    <a:pt x="72" y="290"/>
                  </a:lnTo>
                  <a:lnTo>
                    <a:pt x="76" y="292"/>
                  </a:lnTo>
                  <a:lnTo>
                    <a:pt x="80" y="292"/>
                  </a:lnTo>
                  <a:lnTo>
                    <a:pt x="80" y="292"/>
                  </a:lnTo>
                  <a:lnTo>
                    <a:pt x="84" y="292"/>
                  </a:lnTo>
                  <a:lnTo>
                    <a:pt x="86" y="290"/>
                  </a:lnTo>
                  <a:lnTo>
                    <a:pt x="86" y="290"/>
                  </a:lnTo>
                  <a:lnTo>
                    <a:pt x="88" y="286"/>
                  </a:lnTo>
                  <a:lnTo>
                    <a:pt x="90" y="282"/>
                  </a:lnTo>
                  <a:lnTo>
                    <a:pt x="88" y="278"/>
                  </a:lnTo>
                  <a:lnTo>
                    <a:pt x="86" y="274"/>
                  </a:lnTo>
                  <a:lnTo>
                    <a:pt x="64" y="254"/>
                  </a:lnTo>
                  <a:lnTo>
                    <a:pt x="84" y="23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_tradnl" dirty="0">
                <a:solidFill>
                  <a:srgbClr val="000000"/>
                </a:solidFill>
              </a:endParaRPr>
            </a:p>
          </p:txBody>
        </p:sp>
      </p:grpSp>
      <p:sp>
        <p:nvSpPr>
          <p:cNvPr id="53" name="KMATable0ValueChain2"/>
          <p:cNvSpPr>
            <a:spLocks noChangeArrowheads="1"/>
          </p:cNvSpPr>
          <p:nvPr/>
        </p:nvSpPr>
        <p:spPr bwMode="auto">
          <a:xfrm>
            <a:off x="1343472" y="1481949"/>
            <a:ext cx="7272808" cy="220432"/>
          </a:xfrm>
          <a:prstGeom prst="chevron">
            <a:avLst>
              <a:gd name="adj" fmla="val 21138"/>
            </a:avLst>
          </a:prstGeom>
          <a:solidFill>
            <a:schemeClr val="tx2"/>
          </a:solidFill>
          <a:ln w="25400">
            <a:solidFill>
              <a:schemeClr val="bg1"/>
            </a:solidFill>
            <a:miter lim="800000"/>
            <a:headEnd/>
            <a:tailEnd/>
          </a:ln>
        </p:spPr>
        <p:txBody>
          <a:bodyPr lIns="0" tIns="0" rIns="0" bIns="0" anchor="ctr"/>
          <a:lstStyle/>
          <a:p>
            <a:pPr algn="ctr" fontAlgn="base">
              <a:spcBef>
                <a:spcPct val="50000"/>
              </a:spcBef>
              <a:spcAft>
                <a:spcPct val="0"/>
              </a:spcAft>
            </a:pPr>
            <a:r>
              <a:rPr lang="es-ES_tradnl" sz="1100" b="1" dirty="0">
                <a:solidFill>
                  <a:srgbClr val="FFFFFF"/>
                </a:solidFill>
                <a:latin typeface="Univers for KPMG Cond" panose="020B0606020202020204" pitchFamily="34" charset="0"/>
                <a:cs typeface="Arial" panose="020B0604020202020204" pitchFamily="34" charset="0"/>
              </a:rPr>
              <a:t>Impuestos</a:t>
            </a:r>
          </a:p>
        </p:txBody>
      </p:sp>
      <p:sp>
        <p:nvSpPr>
          <p:cNvPr id="44" name="Rectangle 43"/>
          <p:cNvSpPr/>
          <p:nvPr/>
        </p:nvSpPr>
        <p:spPr>
          <a:xfrm>
            <a:off x="3864328" y="3220251"/>
            <a:ext cx="4968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prstClr val="white"/>
                </a:solidFill>
                <a:latin typeface="Univers for KPMG Cond" panose="020B0606020202020204" pitchFamily="34" charset="0"/>
              </a:rPr>
              <a:t>Descripción</a:t>
            </a:r>
            <a:endParaRPr lang="es-ES" dirty="0">
              <a:solidFill>
                <a:prstClr val="white"/>
              </a:solidFill>
              <a:latin typeface="Univers for KPMG Cond" panose="020B0606020202020204" pitchFamily="34" charset="0"/>
            </a:endParaRPr>
          </a:p>
        </p:txBody>
      </p:sp>
      <p:sp>
        <p:nvSpPr>
          <p:cNvPr id="5" name="Rectangle 4"/>
          <p:cNvSpPr/>
          <p:nvPr/>
        </p:nvSpPr>
        <p:spPr>
          <a:xfrm>
            <a:off x="1631504" y="3220251"/>
            <a:ext cx="2196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prstClr val="white"/>
                </a:solidFill>
                <a:latin typeface="Univers for KPMG Cond" panose="020B0606020202020204" pitchFamily="34" charset="0"/>
              </a:rPr>
              <a:t>Proceso</a:t>
            </a:r>
            <a:endParaRPr lang="es-ES" dirty="0">
              <a:solidFill>
                <a:prstClr val="white"/>
              </a:solidFill>
              <a:latin typeface="Univers for KPMG Cond" panose="020B0606020202020204" pitchFamily="34" charset="0"/>
            </a:endParaRPr>
          </a:p>
        </p:txBody>
      </p:sp>
      <p:grpSp>
        <p:nvGrpSpPr>
          <p:cNvPr id="78" name="Group 15"/>
          <p:cNvGrpSpPr>
            <a:grpSpLocks noChangeAspect="1"/>
          </p:cNvGrpSpPr>
          <p:nvPr/>
        </p:nvGrpSpPr>
        <p:grpSpPr bwMode="auto">
          <a:xfrm>
            <a:off x="1775520" y="3248548"/>
            <a:ext cx="331372" cy="230082"/>
            <a:chOff x="1316" y="1580"/>
            <a:chExt cx="428" cy="428"/>
          </a:xfrm>
          <a:solidFill>
            <a:schemeClr val="bg1"/>
          </a:solidFill>
        </p:grpSpPr>
        <p:sp>
          <p:nvSpPr>
            <p:cNvPr id="80" name="Freeform 16"/>
            <p:cNvSpPr>
              <a:spLocks noEditPoints="1"/>
            </p:cNvSpPr>
            <p:nvPr/>
          </p:nvSpPr>
          <p:spPr bwMode="auto">
            <a:xfrm>
              <a:off x="1470" y="1713"/>
              <a:ext cx="238" cy="238"/>
            </a:xfrm>
            <a:custGeom>
              <a:avLst/>
              <a:gdLst/>
              <a:ahLst/>
              <a:cxnLst>
                <a:cxn ang="0">
                  <a:pos x="19" y="3"/>
                </a:cxn>
                <a:cxn ang="0">
                  <a:pos x="19" y="3"/>
                </a:cxn>
                <a:cxn ang="0">
                  <a:pos x="31" y="0"/>
                </a:cxn>
                <a:cxn ang="0">
                  <a:pos x="51" y="17"/>
                </a:cxn>
                <a:cxn ang="0">
                  <a:pos x="46" y="30"/>
                </a:cxn>
                <a:cxn ang="0">
                  <a:pos x="46" y="31"/>
                </a:cxn>
                <a:cxn ang="0">
                  <a:pos x="97" y="80"/>
                </a:cxn>
                <a:cxn ang="0">
                  <a:pos x="96" y="96"/>
                </a:cxn>
                <a:cxn ang="0">
                  <a:pos x="80" y="96"/>
                </a:cxn>
                <a:cxn ang="0">
                  <a:pos x="32" y="46"/>
                </a:cxn>
                <a:cxn ang="0">
                  <a:pos x="30" y="46"/>
                </a:cxn>
                <a:cxn ang="0">
                  <a:pos x="17" y="51"/>
                </a:cxn>
                <a:cxn ang="0">
                  <a:pos x="0" y="31"/>
                </a:cxn>
                <a:cxn ang="0">
                  <a:pos x="3" y="19"/>
                </a:cxn>
                <a:cxn ang="0">
                  <a:pos x="3" y="19"/>
                </a:cxn>
                <a:cxn ang="0">
                  <a:pos x="3" y="19"/>
                </a:cxn>
                <a:cxn ang="0">
                  <a:pos x="16" y="32"/>
                </a:cxn>
                <a:cxn ang="0">
                  <a:pos x="27" y="27"/>
                </a:cxn>
                <a:cxn ang="0">
                  <a:pos x="32" y="16"/>
                </a:cxn>
                <a:cxn ang="0">
                  <a:pos x="19" y="4"/>
                </a:cxn>
                <a:cxn ang="0">
                  <a:pos x="19" y="3"/>
                </a:cxn>
                <a:cxn ang="0">
                  <a:pos x="84" y="84"/>
                </a:cxn>
                <a:cxn ang="0">
                  <a:pos x="92" y="84"/>
                </a:cxn>
                <a:cxn ang="0">
                  <a:pos x="92" y="92"/>
                </a:cxn>
                <a:cxn ang="0">
                  <a:pos x="84" y="92"/>
                </a:cxn>
                <a:cxn ang="0">
                  <a:pos x="84" y="84"/>
                </a:cxn>
              </a:cxnLst>
              <a:rect l="0" t="0" r="r" b="b"/>
              <a:pathLst>
                <a:path w="101" h="101">
                  <a:moveTo>
                    <a:pt x="19" y="3"/>
                  </a:moveTo>
                  <a:cubicBezTo>
                    <a:pt x="19" y="3"/>
                    <a:pt x="19" y="3"/>
                    <a:pt x="19" y="3"/>
                  </a:cubicBezTo>
                  <a:cubicBezTo>
                    <a:pt x="31" y="0"/>
                    <a:pt x="31" y="0"/>
                    <a:pt x="31" y="0"/>
                  </a:cubicBezTo>
                  <a:cubicBezTo>
                    <a:pt x="51" y="17"/>
                    <a:pt x="51" y="17"/>
                    <a:pt x="51" y="17"/>
                  </a:cubicBezTo>
                  <a:cubicBezTo>
                    <a:pt x="46" y="30"/>
                    <a:pt x="46" y="30"/>
                    <a:pt x="46" y="30"/>
                  </a:cubicBezTo>
                  <a:cubicBezTo>
                    <a:pt x="46" y="31"/>
                    <a:pt x="46" y="31"/>
                    <a:pt x="46" y="31"/>
                  </a:cubicBezTo>
                  <a:cubicBezTo>
                    <a:pt x="97" y="80"/>
                    <a:pt x="97" y="80"/>
                    <a:pt x="97" y="80"/>
                  </a:cubicBezTo>
                  <a:cubicBezTo>
                    <a:pt x="101" y="84"/>
                    <a:pt x="101" y="92"/>
                    <a:pt x="96" y="96"/>
                  </a:cubicBezTo>
                  <a:cubicBezTo>
                    <a:pt x="92" y="100"/>
                    <a:pt x="85" y="101"/>
                    <a:pt x="80" y="96"/>
                  </a:cubicBezTo>
                  <a:cubicBezTo>
                    <a:pt x="32" y="46"/>
                    <a:pt x="32" y="46"/>
                    <a:pt x="32" y="46"/>
                  </a:cubicBezTo>
                  <a:cubicBezTo>
                    <a:pt x="30" y="46"/>
                    <a:pt x="30" y="46"/>
                    <a:pt x="30" y="46"/>
                  </a:cubicBezTo>
                  <a:cubicBezTo>
                    <a:pt x="17" y="51"/>
                    <a:pt x="17" y="51"/>
                    <a:pt x="17" y="51"/>
                  </a:cubicBezTo>
                  <a:cubicBezTo>
                    <a:pt x="0" y="31"/>
                    <a:pt x="0" y="31"/>
                    <a:pt x="0" y="31"/>
                  </a:cubicBezTo>
                  <a:cubicBezTo>
                    <a:pt x="3" y="19"/>
                    <a:pt x="3" y="19"/>
                    <a:pt x="3" y="19"/>
                  </a:cubicBezTo>
                  <a:cubicBezTo>
                    <a:pt x="3" y="19"/>
                    <a:pt x="3" y="19"/>
                    <a:pt x="3" y="19"/>
                  </a:cubicBezTo>
                  <a:cubicBezTo>
                    <a:pt x="3" y="19"/>
                    <a:pt x="3" y="19"/>
                    <a:pt x="3" y="19"/>
                  </a:cubicBezTo>
                  <a:cubicBezTo>
                    <a:pt x="16" y="32"/>
                    <a:pt x="16" y="32"/>
                    <a:pt x="16" y="32"/>
                  </a:cubicBezTo>
                  <a:cubicBezTo>
                    <a:pt x="27" y="27"/>
                    <a:pt x="27" y="27"/>
                    <a:pt x="27" y="27"/>
                  </a:cubicBezTo>
                  <a:cubicBezTo>
                    <a:pt x="32" y="16"/>
                    <a:pt x="32" y="16"/>
                    <a:pt x="32" y="16"/>
                  </a:cubicBezTo>
                  <a:cubicBezTo>
                    <a:pt x="19" y="4"/>
                    <a:pt x="19" y="4"/>
                    <a:pt x="19" y="4"/>
                  </a:cubicBezTo>
                  <a:lnTo>
                    <a:pt x="19" y="3"/>
                  </a:lnTo>
                  <a:close/>
                  <a:moveTo>
                    <a:pt x="84" y="84"/>
                  </a:moveTo>
                  <a:cubicBezTo>
                    <a:pt x="86" y="82"/>
                    <a:pt x="90" y="82"/>
                    <a:pt x="92" y="84"/>
                  </a:cubicBezTo>
                  <a:cubicBezTo>
                    <a:pt x="94" y="86"/>
                    <a:pt x="94" y="90"/>
                    <a:pt x="92" y="92"/>
                  </a:cubicBezTo>
                  <a:cubicBezTo>
                    <a:pt x="90" y="94"/>
                    <a:pt x="86" y="94"/>
                    <a:pt x="84" y="92"/>
                  </a:cubicBezTo>
                  <a:cubicBezTo>
                    <a:pt x="82" y="90"/>
                    <a:pt x="82" y="86"/>
                    <a:pt x="84" y="84"/>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218987"/>
              <a:endParaRPr lang="en-US" sz="1500" dirty="0">
                <a:solidFill>
                  <a:srgbClr val="000000"/>
                </a:solidFill>
              </a:endParaRPr>
            </a:p>
          </p:txBody>
        </p:sp>
        <p:sp>
          <p:nvSpPr>
            <p:cNvPr id="81" name="Freeform 17"/>
            <p:cNvSpPr>
              <a:spLocks/>
            </p:cNvSpPr>
            <p:nvPr/>
          </p:nvSpPr>
          <p:spPr bwMode="auto">
            <a:xfrm>
              <a:off x="1316" y="1580"/>
              <a:ext cx="428" cy="428"/>
            </a:xfrm>
            <a:custGeom>
              <a:avLst/>
              <a:gdLst/>
              <a:ahLst/>
              <a:cxnLst>
                <a:cxn ang="0">
                  <a:pos x="104" y="0"/>
                </a:cxn>
                <a:cxn ang="0">
                  <a:pos x="108" y="24"/>
                </a:cxn>
                <a:cxn ang="0">
                  <a:pos x="126" y="31"/>
                </a:cxn>
                <a:cxn ang="0">
                  <a:pos x="145" y="17"/>
                </a:cxn>
                <a:cxn ang="0">
                  <a:pos x="164" y="36"/>
                </a:cxn>
                <a:cxn ang="0">
                  <a:pos x="150" y="56"/>
                </a:cxn>
                <a:cxn ang="0">
                  <a:pos x="157" y="74"/>
                </a:cxn>
                <a:cxn ang="0">
                  <a:pos x="181" y="78"/>
                </a:cxn>
                <a:cxn ang="0">
                  <a:pos x="181" y="104"/>
                </a:cxn>
                <a:cxn ang="0">
                  <a:pos x="157" y="108"/>
                </a:cxn>
                <a:cxn ang="0">
                  <a:pos x="152" y="120"/>
                </a:cxn>
                <a:cxn ang="0">
                  <a:pos x="137" y="105"/>
                </a:cxn>
                <a:cxn ang="0">
                  <a:pos x="139" y="97"/>
                </a:cxn>
                <a:cxn ang="0">
                  <a:pos x="97" y="43"/>
                </a:cxn>
                <a:cxn ang="0">
                  <a:pos x="43" y="84"/>
                </a:cxn>
                <a:cxn ang="0">
                  <a:pos x="84" y="139"/>
                </a:cxn>
                <a:cxn ang="0">
                  <a:pos x="106" y="136"/>
                </a:cxn>
                <a:cxn ang="0">
                  <a:pos x="121" y="152"/>
                </a:cxn>
                <a:cxn ang="0">
                  <a:pos x="108" y="157"/>
                </a:cxn>
                <a:cxn ang="0">
                  <a:pos x="104" y="181"/>
                </a:cxn>
                <a:cxn ang="0">
                  <a:pos x="77" y="181"/>
                </a:cxn>
                <a:cxn ang="0">
                  <a:pos x="73" y="157"/>
                </a:cxn>
                <a:cxn ang="0">
                  <a:pos x="55" y="150"/>
                </a:cxn>
                <a:cxn ang="0">
                  <a:pos x="36" y="164"/>
                </a:cxn>
                <a:cxn ang="0">
                  <a:pos x="17" y="145"/>
                </a:cxn>
                <a:cxn ang="0">
                  <a:pos x="31" y="126"/>
                </a:cxn>
                <a:cxn ang="0">
                  <a:pos x="24" y="108"/>
                </a:cxn>
                <a:cxn ang="0">
                  <a:pos x="0" y="104"/>
                </a:cxn>
                <a:cxn ang="0">
                  <a:pos x="0" y="78"/>
                </a:cxn>
                <a:cxn ang="0">
                  <a:pos x="24" y="73"/>
                </a:cxn>
                <a:cxn ang="0">
                  <a:pos x="31" y="56"/>
                </a:cxn>
                <a:cxn ang="0">
                  <a:pos x="17" y="36"/>
                </a:cxn>
                <a:cxn ang="0">
                  <a:pos x="36" y="17"/>
                </a:cxn>
                <a:cxn ang="0">
                  <a:pos x="56" y="31"/>
                </a:cxn>
                <a:cxn ang="0">
                  <a:pos x="73" y="24"/>
                </a:cxn>
                <a:cxn ang="0">
                  <a:pos x="78" y="0"/>
                </a:cxn>
                <a:cxn ang="0">
                  <a:pos x="104" y="0"/>
                </a:cxn>
              </a:cxnLst>
              <a:rect l="0" t="0" r="r" b="b"/>
              <a:pathLst>
                <a:path w="181" h="181">
                  <a:moveTo>
                    <a:pt x="104" y="0"/>
                  </a:moveTo>
                  <a:cubicBezTo>
                    <a:pt x="108" y="24"/>
                    <a:pt x="108" y="24"/>
                    <a:pt x="108" y="24"/>
                  </a:cubicBezTo>
                  <a:cubicBezTo>
                    <a:pt x="126" y="31"/>
                    <a:pt x="126" y="31"/>
                    <a:pt x="126" y="31"/>
                  </a:cubicBezTo>
                  <a:cubicBezTo>
                    <a:pt x="145" y="17"/>
                    <a:pt x="145" y="17"/>
                    <a:pt x="145" y="17"/>
                  </a:cubicBezTo>
                  <a:cubicBezTo>
                    <a:pt x="164" y="36"/>
                    <a:pt x="164" y="36"/>
                    <a:pt x="164" y="36"/>
                  </a:cubicBezTo>
                  <a:cubicBezTo>
                    <a:pt x="150" y="56"/>
                    <a:pt x="150" y="56"/>
                    <a:pt x="150" y="56"/>
                  </a:cubicBezTo>
                  <a:cubicBezTo>
                    <a:pt x="157" y="74"/>
                    <a:pt x="157" y="74"/>
                    <a:pt x="157" y="74"/>
                  </a:cubicBezTo>
                  <a:cubicBezTo>
                    <a:pt x="181" y="78"/>
                    <a:pt x="181" y="78"/>
                    <a:pt x="181" y="78"/>
                  </a:cubicBezTo>
                  <a:cubicBezTo>
                    <a:pt x="181" y="104"/>
                    <a:pt x="181" y="104"/>
                    <a:pt x="181" y="104"/>
                  </a:cubicBezTo>
                  <a:cubicBezTo>
                    <a:pt x="157" y="108"/>
                    <a:pt x="157" y="108"/>
                    <a:pt x="157" y="108"/>
                  </a:cubicBezTo>
                  <a:cubicBezTo>
                    <a:pt x="152" y="120"/>
                    <a:pt x="152" y="120"/>
                    <a:pt x="152" y="120"/>
                  </a:cubicBezTo>
                  <a:cubicBezTo>
                    <a:pt x="137" y="105"/>
                    <a:pt x="137" y="105"/>
                    <a:pt x="137" y="105"/>
                  </a:cubicBezTo>
                  <a:cubicBezTo>
                    <a:pt x="138" y="103"/>
                    <a:pt x="138" y="100"/>
                    <a:pt x="139" y="97"/>
                  </a:cubicBezTo>
                  <a:cubicBezTo>
                    <a:pt x="142" y="71"/>
                    <a:pt x="124" y="46"/>
                    <a:pt x="97" y="43"/>
                  </a:cubicBezTo>
                  <a:cubicBezTo>
                    <a:pt x="71" y="39"/>
                    <a:pt x="46" y="58"/>
                    <a:pt x="43" y="84"/>
                  </a:cubicBezTo>
                  <a:cubicBezTo>
                    <a:pt x="39" y="111"/>
                    <a:pt x="58" y="135"/>
                    <a:pt x="84" y="139"/>
                  </a:cubicBezTo>
                  <a:cubicBezTo>
                    <a:pt x="92" y="140"/>
                    <a:pt x="99" y="139"/>
                    <a:pt x="106" y="136"/>
                  </a:cubicBezTo>
                  <a:cubicBezTo>
                    <a:pt x="121" y="152"/>
                    <a:pt x="121" y="152"/>
                    <a:pt x="121" y="152"/>
                  </a:cubicBezTo>
                  <a:cubicBezTo>
                    <a:pt x="108" y="157"/>
                    <a:pt x="108" y="157"/>
                    <a:pt x="108" y="157"/>
                  </a:cubicBezTo>
                  <a:cubicBezTo>
                    <a:pt x="104" y="181"/>
                    <a:pt x="104" y="181"/>
                    <a:pt x="104" y="181"/>
                  </a:cubicBezTo>
                  <a:cubicBezTo>
                    <a:pt x="77" y="181"/>
                    <a:pt x="77" y="181"/>
                    <a:pt x="77" y="181"/>
                  </a:cubicBezTo>
                  <a:cubicBezTo>
                    <a:pt x="73" y="157"/>
                    <a:pt x="73" y="157"/>
                    <a:pt x="73" y="157"/>
                  </a:cubicBezTo>
                  <a:cubicBezTo>
                    <a:pt x="55" y="150"/>
                    <a:pt x="55" y="150"/>
                    <a:pt x="55" y="150"/>
                  </a:cubicBezTo>
                  <a:cubicBezTo>
                    <a:pt x="36" y="164"/>
                    <a:pt x="36" y="164"/>
                    <a:pt x="36" y="164"/>
                  </a:cubicBezTo>
                  <a:cubicBezTo>
                    <a:pt x="17" y="145"/>
                    <a:pt x="17" y="145"/>
                    <a:pt x="17" y="145"/>
                  </a:cubicBezTo>
                  <a:cubicBezTo>
                    <a:pt x="31" y="126"/>
                    <a:pt x="31" y="126"/>
                    <a:pt x="31" y="126"/>
                  </a:cubicBezTo>
                  <a:cubicBezTo>
                    <a:pt x="24" y="108"/>
                    <a:pt x="24" y="108"/>
                    <a:pt x="24" y="108"/>
                  </a:cubicBezTo>
                  <a:cubicBezTo>
                    <a:pt x="0" y="104"/>
                    <a:pt x="0" y="104"/>
                    <a:pt x="0" y="104"/>
                  </a:cubicBezTo>
                  <a:cubicBezTo>
                    <a:pt x="0" y="78"/>
                    <a:pt x="0" y="78"/>
                    <a:pt x="0" y="78"/>
                  </a:cubicBezTo>
                  <a:cubicBezTo>
                    <a:pt x="24" y="73"/>
                    <a:pt x="24" y="73"/>
                    <a:pt x="24" y="73"/>
                  </a:cubicBezTo>
                  <a:cubicBezTo>
                    <a:pt x="31" y="56"/>
                    <a:pt x="31" y="56"/>
                    <a:pt x="31" y="56"/>
                  </a:cubicBezTo>
                  <a:cubicBezTo>
                    <a:pt x="17" y="36"/>
                    <a:pt x="17" y="36"/>
                    <a:pt x="17" y="36"/>
                  </a:cubicBezTo>
                  <a:cubicBezTo>
                    <a:pt x="36" y="17"/>
                    <a:pt x="36" y="17"/>
                    <a:pt x="36" y="17"/>
                  </a:cubicBezTo>
                  <a:cubicBezTo>
                    <a:pt x="56" y="31"/>
                    <a:pt x="56" y="31"/>
                    <a:pt x="56" y="31"/>
                  </a:cubicBezTo>
                  <a:cubicBezTo>
                    <a:pt x="73" y="24"/>
                    <a:pt x="73" y="24"/>
                    <a:pt x="73" y="24"/>
                  </a:cubicBezTo>
                  <a:cubicBezTo>
                    <a:pt x="78" y="0"/>
                    <a:pt x="78" y="0"/>
                    <a:pt x="78" y="0"/>
                  </a:cubicBezTo>
                  <a:lnTo>
                    <a:pt x="10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218987"/>
              <a:endParaRPr lang="en-US" sz="1500" dirty="0">
                <a:solidFill>
                  <a:srgbClr val="000000"/>
                </a:solidFill>
              </a:endParaRPr>
            </a:p>
          </p:txBody>
        </p:sp>
      </p:grpSp>
      <p:sp>
        <p:nvSpPr>
          <p:cNvPr id="45" name="Rectangle 44"/>
          <p:cNvSpPr/>
          <p:nvPr/>
        </p:nvSpPr>
        <p:spPr>
          <a:xfrm>
            <a:off x="8868472" y="3220251"/>
            <a:ext cx="1692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400" dirty="0">
                <a:solidFill>
                  <a:prstClr val="white"/>
                </a:solidFill>
                <a:latin typeface="Univers for KPMG Cond" panose="020B0606020202020204" pitchFamily="34" charset="0"/>
              </a:rPr>
              <a:t>Sistema</a:t>
            </a:r>
            <a:endParaRPr lang="es-ES" dirty="0">
              <a:solidFill>
                <a:prstClr val="white"/>
              </a:solidFill>
              <a:latin typeface="Univers for KPMG Cond" panose="020B0606020202020204" pitchFamily="34" charset="0"/>
            </a:endParaRPr>
          </a:p>
        </p:txBody>
      </p:sp>
      <p:sp>
        <p:nvSpPr>
          <p:cNvPr id="120" name="Freeform 5014"/>
          <p:cNvSpPr>
            <a:spLocks noEditPoints="1"/>
          </p:cNvSpPr>
          <p:nvPr/>
        </p:nvSpPr>
        <p:spPr bwMode="auto">
          <a:xfrm>
            <a:off x="9013836" y="3265622"/>
            <a:ext cx="250516" cy="184071"/>
          </a:xfrm>
          <a:custGeom>
            <a:avLst/>
            <a:gdLst>
              <a:gd name="T0" fmla="*/ 360 w 360"/>
              <a:gd name="T1" fmla="*/ 256 h 278"/>
              <a:gd name="T2" fmla="*/ 360 w 360"/>
              <a:gd name="T3" fmla="*/ 252 h 278"/>
              <a:gd name="T4" fmla="*/ 358 w 360"/>
              <a:gd name="T5" fmla="*/ 252 h 278"/>
              <a:gd name="T6" fmla="*/ 318 w 360"/>
              <a:gd name="T7" fmla="*/ 200 h 278"/>
              <a:gd name="T8" fmla="*/ 314 w 360"/>
              <a:gd name="T9" fmla="*/ 198 h 278"/>
              <a:gd name="T10" fmla="*/ 50 w 360"/>
              <a:gd name="T11" fmla="*/ 196 h 278"/>
              <a:gd name="T12" fmla="*/ 46 w 360"/>
              <a:gd name="T13" fmla="*/ 198 h 278"/>
              <a:gd name="T14" fmla="*/ 2 w 360"/>
              <a:gd name="T15" fmla="*/ 250 h 278"/>
              <a:gd name="T16" fmla="*/ 2 w 360"/>
              <a:gd name="T17" fmla="*/ 252 h 278"/>
              <a:gd name="T18" fmla="*/ 0 w 360"/>
              <a:gd name="T19" fmla="*/ 252 h 278"/>
              <a:gd name="T20" fmla="*/ 0 w 360"/>
              <a:gd name="T21" fmla="*/ 256 h 278"/>
              <a:gd name="T22" fmla="*/ 0 w 360"/>
              <a:gd name="T23" fmla="*/ 256 h 278"/>
              <a:gd name="T24" fmla="*/ 0 w 360"/>
              <a:gd name="T25" fmla="*/ 268 h 278"/>
              <a:gd name="T26" fmla="*/ 4 w 360"/>
              <a:gd name="T27" fmla="*/ 276 h 278"/>
              <a:gd name="T28" fmla="*/ 10 w 360"/>
              <a:gd name="T29" fmla="*/ 278 h 278"/>
              <a:gd name="T30" fmla="*/ 350 w 360"/>
              <a:gd name="T31" fmla="*/ 278 h 278"/>
              <a:gd name="T32" fmla="*/ 356 w 360"/>
              <a:gd name="T33" fmla="*/ 276 h 278"/>
              <a:gd name="T34" fmla="*/ 360 w 360"/>
              <a:gd name="T35" fmla="*/ 268 h 278"/>
              <a:gd name="T36" fmla="*/ 360 w 360"/>
              <a:gd name="T37" fmla="*/ 256 h 278"/>
              <a:gd name="T38" fmla="*/ 360 w 360"/>
              <a:gd name="T39" fmla="*/ 256 h 278"/>
              <a:gd name="T40" fmla="*/ 146 w 360"/>
              <a:gd name="T41" fmla="*/ 234 h 278"/>
              <a:gd name="T42" fmla="*/ 226 w 360"/>
              <a:gd name="T43" fmla="*/ 254 h 278"/>
              <a:gd name="T44" fmla="*/ 338 w 360"/>
              <a:gd name="T45" fmla="*/ 268 h 278"/>
              <a:gd name="T46" fmla="*/ 334 w 360"/>
              <a:gd name="T47" fmla="*/ 270 h 278"/>
              <a:gd name="T48" fmla="*/ 332 w 360"/>
              <a:gd name="T49" fmla="*/ 270 h 278"/>
              <a:gd name="T50" fmla="*/ 326 w 360"/>
              <a:gd name="T51" fmla="*/ 268 h 278"/>
              <a:gd name="T52" fmla="*/ 324 w 360"/>
              <a:gd name="T53" fmla="*/ 262 h 278"/>
              <a:gd name="T54" fmla="*/ 326 w 360"/>
              <a:gd name="T55" fmla="*/ 256 h 278"/>
              <a:gd name="T56" fmla="*/ 328 w 360"/>
              <a:gd name="T57" fmla="*/ 256 h 278"/>
              <a:gd name="T58" fmla="*/ 334 w 360"/>
              <a:gd name="T59" fmla="*/ 256 h 278"/>
              <a:gd name="T60" fmla="*/ 338 w 360"/>
              <a:gd name="T61" fmla="*/ 256 h 278"/>
              <a:gd name="T62" fmla="*/ 340 w 360"/>
              <a:gd name="T63" fmla="*/ 262 h 278"/>
              <a:gd name="T64" fmla="*/ 340 w 360"/>
              <a:gd name="T65" fmla="*/ 266 h 278"/>
              <a:gd name="T66" fmla="*/ 338 w 360"/>
              <a:gd name="T67" fmla="*/ 268 h 278"/>
              <a:gd name="T68" fmla="*/ 306 w 360"/>
              <a:gd name="T69" fmla="*/ 184 h 278"/>
              <a:gd name="T70" fmla="*/ 310 w 360"/>
              <a:gd name="T71" fmla="*/ 184 h 278"/>
              <a:gd name="T72" fmla="*/ 318 w 360"/>
              <a:gd name="T73" fmla="*/ 178 h 278"/>
              <a:gd name="T74" fmla="*/ 318 w 360"/>
              <a:gd name="T75" fmla="*/ 12 h 278"/>
              <a:gd name="T76" fmla="*/ 318 w 360"/>
              <a:gd name="T77" fmla="*/ 6 h 278"/>
              <a:gd name="T78" fmla="*/ 310 w 360"/>
              <a:gd name="T79" fmla="*/ 0 h 278"/>
              <a:gd name="T80" fmla="*/ 54 w 360"/>
              <a:gd name="T81" fmla="*/ 0 h 278"/>
              <a:gd name="T82" fmla="*/ 50 w 360"/>
              <a:gd name="T83" fmla="*/ 0 h 278"/>
              <a:gd name="T84" fmla="*/ 42 w 360"/>
              <a:gd name="T85" fmla="*/ 6 h 278"/>
              <a:gd name="T86" fmla="*/ 42 w 360"/>
              <a:gd name="T87" fmla="*/ 172 h 278"/>
              <a:gd name="T88" fmla="*/ 42 w 360"/>
              <a:gd name="T89" fmla="*/ 178 h 278"/>
              <a:gd name="T90" fmla="*/ 50 w 360"/>
              <a:gd name="T91" fmla="*/ 184 h 278"/>
              <a:gd name="T92" fmla="*/ 54 w 360"/>
              <a:gd name="T93" fmla="*/ 184 h 278"/>
              <a:gd name="T94" fmla="*/ 294 w 360"/>
              <a:gd name="T95" fmla="*/ 24 h 278"/>
              <a:gd name="T96" fmla="*/ 66 w 360"/>
              <a:gd name="T97"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0" h="278">
                <a:moveTo>
                  <a:pt x="360" y="256"/>
                </a:moveTo>
                <a:lnTo>
                  <a:pt x="360" y="256"/>
                </a:lnTo>
                <a:lnTo>
                  <a:pt x="360" y="252"/>
                </a:lnTo>
                <a:lnTo>
                  <a:pt x="360" y="252"/>
                </a:lnTo>
                <a:lnTo>
                  <a:pt x="358" y="252"/>
                </a:lnTo>
                <a:lnTo>
                  <a:pt x="358" y="252"/>
                </a:lnTo>
                <a:lnTo>
                  <a:pt x="358" y="250"/>
                </a:lnTo>
                <a:lnTo>
                  <a:pt x="318" y="200"/>
                </a:lnTo>
                <a:lnTo>
                  <a:pt x="318" y="200"/>
                </a:lnTo>
                <a:lnTo>
                  <a:pt x="314" y="198"/>
                </a:lnTo>
                <a:lnTo>
                  <a:pt x="310" y="196"/>
                </a:lnTo>
                <a:lnTo>
                  <a:pt x="50" y="196"/>
                </a:lnTo>
                <a:lnTo>
                  <a:pt x="50" y="196"/>
                </a:lnTo>
                <a:lnTo>
                  <a:pt x="46" y="198"/>
                </a:lnTo>
                <a:lnTo>
                  <a:pt x="42" y="200"/>
                </a:lnTo>
                <a:lnTo>
                  <a:pt x="2" y="250"/>
                </a:lnTo>
                <a:lnTo>
                  <a:pt x="2" y="250"/>
                </a:lnTo>
                <a:lnTo>
                  <a:pt x="2" y="252"/>
                </a:lnTo>
                <a:lnTo>
                  <a:pt x="2" y="252"/>
                </a:lnTo>
                <a:lnTo>
                  <a:pt x="0" y="252"/>
                </a:lnTo>
                <a:lnTo>
                  <a:pt x="0" y="252"/>
                </a:lnTo>
                <a:lnTo>
                  <a:pt x="0" y="256"/>
                </a:lnTo>
                <a:lnTo>
                  <a:pt x="0" y="256"/>
                </a:lnTo>
                <a:lnTo>
                  <a:pt x="0" y="256"/>
                </a:lnTo>
                <a:lnTo>
                  <a:pt x="0" y="268"/>
                </a:lnTo>
                <a:lnTo>
                  <a:pt x="0" y="268"/>
                </a:lnTo>
                <a:lnTo>
                  <a:pt x="0" y="272"/>
                </a:lnTo>
                <a:lnTo>
                  <a:pt x="4" y="276"/>
                </a:lnTo>
                <a:lnTo>
                  <a:pt x="6" y="278"/>
                </a:lnTo>
                <a:lnTo>
                  <a:pt x="10" y="278"/>
                </a:lnTo>
                <a:lnTo>
                  <a:pt x="350" y="278"/>
                </a:lnTo>
                <a:lnTo>
                  <a:pt x="350" y="278"/>
                </a:lnTo>
                <a:lnTo>
                  <a:pt x="354" y="278"/>
                </a:lnTo>
                <a:lnTo>
                  <a:pt x="356" y="276"/>
                </a:lnTo>
                <a:lnTo>
                  <a:pt x="360" y="272"/>
                </a:lnTo>
                <a:lnTo>
                  <a:pt x="360" y="268"/>
                </a:lnTo>
                <a:lnTo>
                  <a:pt x="360" y="256"/>
                </a:lnTo>
                <a:lnTo>
                  <a:pt x="360" y="256"/>
                </a:lnTo>
                <a:lnTo>
                  <a:pt x="360" y="256"/>
                </a:lnTo>
                <a:lnTo>
                  <a:pt x="360" y="256"/>
                </a:lnTo>
                <a:close/>
                <a:moveTo>
                  <a:pt x="134" y="254"/>
                </a:moveTo>
                <a:lnTo>
                  <a:pt x="146" y="234"/>
                </a:lnTo>
                <a:lnTo>
                  <a:pt x="214" y="234"/>
                </a:lnTo>
                <a:lnTo>
                  <a:pt x="226" y="254"/>
                </a:lnTo>
                <a:lnTo>
                  <a:pt x="134" y="254"/>
                </a:lnTo>
                <a:close/>
                <a:moveTo>
                  <a:pt x="338" y="268"/>
                </a:moveTo>
                <a:lnTo>
                  <a:pt x="338" y="268"/>
                </a:lnTo>
                <a:lnTo>
                  <a:pt x="334" y="270"/>
                </a:lnTo>
                <a:lnTo>
                  <a:pt x="332" y="270"/>
                </a:lnTo>
                <a:lnTo>
                  <a:pt x="332" y="270"/>
                </a:lnTo>
                <a:lnTo>
                  <a:pt x="326" y="268"/>
                </a:lnTo>
                <a:lnTo>
                  <a:pt x="326" y="268"/>
                </a:lnTo>
                <a:lnTo>
                  <a:pt x="324" y="262"/>
                </a:lnTo>
                <a:lnTo>
                  <a:pt x="324" y="262"/>
                </a:lnTo>
                <a:lnTo>
                  <a:pt x="324" y="260"/>
                </a:lnTo>
                <a:lnTo>
                  <a:pt x="326" y="256"/>
                </a:lnTo>
                <a:lnTo>
                  <a:pt x="326" y="256"/>
                </a:lnTo>
                <a:lnTo>
                  <a:pt x="328" y="256"/>
                </a:lnTo>
                <a:lnTo>
                  <a:pt x="332" y="254"/>
                </a:lnTo>
                <a:lnTo>
                  <a:pt x="334" y="256"/>
                </a:lnTo>
                <a:lnTo>
                  <a:pt x="338" y="256"/>
                </a:lnTo>
                <a:lnTo>
                  <a:pt x="338" y="256"/>
                </a:lnTo>
                <a:lnTo>
                  <a:pt x="340" y="260"/>
                </a:lnTo>
                <a:lnTo>
                  <a:pt x="340" y="262"/>
                </a:lnTo>
                <a:lnTo>
                  <a:pt x="340" y="262"/>
                </a:lnTo>
                <a:lnTo>
                  <a:pt x="340" y="266"/>
                </a:lnTo>
                <a:lnTo>
                  <a:pt x="338" y="268"/>
                </a:lnTo>
                <a:lnTo>
                  <a:pt x="338" y="268"/>
                </a:lnTo>
                <a:close/>
                <a:moveTo>
                  <a:pt x="54" y="184"/>
                </a:moveTo>
                <a:lnTo>
                  <a:pt x="306" y="184"/>
                </a:lnTo>
                <a:lnTo>
                  <a:pt x="306" y="184"/>
                </a:lnTo>
                <a:lnTo>
                  <a:pt x="310" y="184"/>
                </a:lnTo>
                <a:lnTo>
                  <a:pt x="314" y="182"/>
                </a:lnTo>
                <a:lnTo>
                  <a:pt x="318" y="178"/>
                </a:lnTo>
                <a:lnTo>
                  <a:pt x="318" y="172"/>
                </a:lnTo>
                <a:lnTo>
                  <a:pt x="318" y="12"/>
                </a:lnTo>
                <a:lnTo>
                  <a:pt x="318" y="12"/>
                </a:lnTo>
                <a:lnTo>
                  <a:pt x="318" y="6"/>
                </a:lnTo>
                <a:lnTo>
                  <a:pt x="314" y="2"/>
                </a:lnTo>
                <a:lnTo>
                  <a:pt x="310" y="0"/>
                </a:lnTo>
                <a:lnTo>
                  <a:pt x="306" y="0"/>
                </a:lnTo>
                <a:lnTo>
                  <a:pt x="54" y="0"/>
                </a:lnTo>
                <a:lnTo>
                  <a:pt x="54" y="0"/>
                </a:lnTo>
                <a:lnTo>
                  <a:pt x="50" y="0"/>
                </a:lnTo>
                <a:lnTo>
                  <a:pt x="46" y="2"/>
                </a:lnTo>
                <a:lnTo>
                  <a:pt x="42" y="6"/>
                </a:lnTo>
                <a:lnTo>
                  <a:pt x="42" y="12"/>
                </a:lnTo>
                <a:lnTo>
                  <a:pt x="42" y="172"/>
                </a:lnTo>
                <a:lnTo>
                  <a:pt x="42" y="172"/>
                </a:lnTo>
                <a:lnTo>
                  <a:pt x="42" y="178"/>
                </a:lnTo>
                <a:lnTo>
                  <a:pt x="46" y="182"/>
                </a:lnTo>
                <a:lnTo>
                  <a:pt x="50" y="184"/>
                </a:lnTo>
                <a:lnTo>
                  <a:pt x="54" y="184"/>
                </a:lnTo>
                <a:lnTo>
                  <a:pt x="54" y="184"/>
                </a:lnTo>
                <a:close/>
                <a:moveTo>
                  <a:pt x="66" y="24"/>
                </a:moveTo>
                <a:lnTo>
                  <a:pt x="294" y="24"/>
                </a:lnTo>
                <a:lnTo>
                  <a:pt x="294" y="160"/>
                </a:lnTo>
                <a:lnTo>
                  <a:pt x="66" y="160"/>
                </a:lnTo>
                <a:lnTo>
                  <a:pt x="66" y="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_tradnl" dirty="0">
              <a:solidFill>
                <a:srgbClr val="000000"/>
              </a:solidFill>
            </a:endParaRPr>
          </a:p>
        </p:txBody>
      </p:sp>
      <p:grpSp>
        <p:nvGrpSpPr>
          <p:cNvPr id="15" name="Group 14">
            <a:extLst>
              <a:ext uri="{FF2B5EF4-FFF2-40B4-BE49-F238E27FC236}">
                <a16:creationId xmlns:a16="http://schemas.microsoft.com/office/drawing/2014/main" id="{F90E6F75-52E7-4C20-80C3-B6002248B6B7}"/>
              </a:ext>
            </a:extLst>
          </p:cNvPr>
          <p:cNvGrpSpPr/>
          <p:nvPr/>
        </p:nvGrpSpPr>
        <p:grpSpPr>
          <a:xfrm>
            <a:off x="1271465" y="2645174"/>
            <a:ext cx="2645723" cy="522388"/>
            <a:chOff x="623392" y="2645174"/>
            <a:chExt cx="2645723" cy="522388"/>
          </a:xfrm>
        </p:grpSpPr>
        <p:sp>
          <p:nvSpPr>
            <p:cNvPr id="52" name="16 Rectángulo redondeado"/>
            <p:cNvSpPr/>
            <p:nvPr/>
          </p:nvSpPr>
          <p:spPr>
            <a:xfrm>
              <a:off x="623392" y="2807562"/>
              <a:ext cx="2439942" cy="360000"/>
            </a:xfrm>
            <a:prstGeom prst="roundRect">
              <a:avLst/>
            </a:prstGeom>
            <a:solidFill>
              <a:schemeClr val="accent5">
                <a:lumMod val="50000"/>
              </a:schemeClr>
            </a:solidFill>
            <a:ln w="9525" cap="flat" cmpd="sng" algn="ctr">
              <a:solidFill>
                <a:srgbClr val="E2E2E2"/>
              </a:solidFill>
              <a:prstDash val="solid"/>
            </a:ln>
            <a:effectLst/>
          </p:spPr>
          <p:txBody>
            <a:bodyPr tIns="90000" bIns="90000" rtlCol="0" anchor="ctr" anchorCtr="0"/>
            <a:lstStyle/>
            <a:p>
              <a:pPr algn="ctr">
                <a:defRPr/>
              </a:pPr>
              <a:r>
                <a:rPr lang="es-ES_tradnl" sz="1200" b="1" kern="0" dirty="0">
                  <a:solidFill>
                    <a:srgbClr val="FFFFFF"/>
                  </a:solidFill>
                  <a:latin typeface="Univers for KPMG" panose="020B0603020202020204" pitchFamily="34" charset="0"/>
                  <a:cs typeface="Arial" pitchFamily="34" charset="0"/>
                </a:rPr>
                <a:t>Características generales</a:t>
              </a:r>
            </a:p>
          </p:txBody>
        </p:sp>
        <p:grpSp>
          <p:nvGrpSpPr>
            <p:cNvPr id="12" name="Group 11">
              <a:extLst>
                <a:ext uri="{FF2B5EF4-FFF2-40B4-BE49-F238E27FC236}">
                  <a16:creationId xmlns:a16="http://schemas.microsoft.com/office/drawing/2014/main" id="{BDA0D93D-53AA-4E52-AEE9-C615AFDE9270}"/>
                </a:ext>
              </a:extLst>
            </p:cNvPr>
            <p:cNvGrpSpPr/>
            <p:nvPr/>
          </p:nvGrpSpPr>
          <p:grpSpPr>
            <a:xfrm>
              <a:off x="2837115" y="2645174"/>
              <a:ext cx="432000" cy="432000"/>
              <a:chOff x="2837115" y="2645174"/>
              <a:chExt cx="432000" cy="432000"/>
            </a:xfrm>
          </p:grpSpPr>
          <p:sp>
            <p:nvSpPr>
              <p:cNvPr id="43" name="Oval 42"/>
              <p:cNvSpPr/>
              <p:nvPr/>
            </p:nvSpPr>
            <p:spPr>
              <a:xfrm>
                <a:off x="2837115" y="2645174"/>
                <a:ext cx="432000" cy="432000"/>
              </a:xfrm>
              <a:prstGeom prst="ellipse">
                <a:avLst/>
              </a:prstGeom>
              <a:solidFill>
                <a:srgbClr val="00A3A1"/>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s-ES_tradnl" dirty="0">
                  <a:solidFill>
                    <a:prstClr val="white"/>
                  </a:solidFill>
                  <a:latin typeface="Univers for KPMG" panose="020B0603020202020204" pitchFamily="34" charset="0"/>
                </a:endParaRPr>
              </a:p>
            </p:txBody>
          </p:sp>
          <p:sp>
            <p:nvSpPr>
              <p:cNvPr id="34" name="Freeform 4958"/>
              <p:cNvSpPr>
                <a:spLocks noEditPoints="1"/>
              </p:cNvSpPr>
              <p:nvPr/>
            </p:nvSpPr>
            <p:spPr bwMode="auto">
              <a:xfrm>
                <a:off x="2920268" y="2709154"/>
                <a:ext cx="265695" cy="282144"/>
              </a:xfrm>
              <a:custGeom>
                <a:avLst/>
                <a:gdLst>
                  <a:gd name="T0" fmla="*/ 294 w 414"/>
                  <a:gd name="T1" fmla="*/ 176 h 404"/>
                  <a:gd name="T2" fmla="*/ 272 w 414"/>
                  <a:gd name="T3" fmla="*/ 200 h 404"/>
                  <a:gd name="T4" fmla="*/ 272 w 414"/>
                  <a:gd name="T5" fmla="*/ 220 h 404"/>
                  <a:gd name="T6" fmla="*/ 294 w 414"/>
                  <a:gd name="T7" fmla="*/ 244 h 404"/>
                  <a:gd name="T8" fmla="*/ 286 w 414"/>
                  <a:gd name="T9" fmla="*/ 316 h 404"/>
                  <a:gd name="T10" fmla="*/ 244 w 414"/>
                  <a:gd name="T11" fmla="*/ 338 h 404"/>
                  <a:gd name="T12" fmla="*/ 212 w 414"/>
                  <a:gd name="T13" fmla="*/ 316 h 404"/>
                  <a:gd name="T14" fmla="*/ 170 w 414"/>
                  <a:gd name="T15" fmla="*/ 332 h 404"/>
                  <a:gd name="T16" fmla="*/ 112 w 414"/>
                  <a:gd name="T17" fmla="*/ 378 h 404"/>
                  <a:gd name="T18" fmla="*/ 128 w 414"/>
                  <a:gd name="T19" fmla="*/ 390 h 404"/>
                  <a:gd name="T20" fmla="*/ 174 w 414"/>
                  <a:gd name="T21" fmla="*/ 372 h 404"/>
                  <a:gd name="T22" fmla="*/ 212 w 414"/>
                  <a:gd name="T23" fmla="*/ 382 h 404"/>
                  <a:gd name="T24" fmla="*/ 244 w 414"/>
                  <a:gd name="T25" fmla="*/ 358 h 404"/>
                  <a:gd name="T26" fmla="*/ 302 w 414"/>
                  <a:gd name="T27" fmla="*/ 328 h 404"/>
                  <a:gd name="T28" fmla="*/ 314 w 414"/>
                  <a:gd name="T29" fmla="*/ 288 h 404"/>
                  <a:gd name="T30" fmla="*/ 336 w 414"/>
                  <a:gd name="T31" fmla="*/ 228 h 404"/>
                  <a:gd name="T32" fmla="*/ 414 w 414"/>
                  <a:gd name="T33" fmla="*/ 210 h 404"/>
                  <a:gd name="T34" fmla="*/ 330 w 414"/>
                  <a:gd name="T35" fmla="*/ 184 h 404"/>
                  <a:gd name="T36" fmla="*/ 200 w 414"/>
                  <a:gd name="T37" fmla="*/ 364 h 404"/>
                  <a:gd name="T38" fmla="*/ 186 w 414"/>
                  <a:gd name="T39" fmla="*/ 348 h 404"/>
                  <a:gd name="T40" fmla="*/ 200 w 414"/>
                  <a:gd name="T41" fmla="*/ 334 h 404"/>
                  <a:gd name="T42" fmla="*/ 216 w 414"/>
                  <a:gd name="T43" fmla="*/ 348 h 404"/>
                  <a:gd name="T44" fmla="*/ 200 w 414"/>
                  <a:gd name="T45" fmla="*/ 364 h 404"/>
                  <a:gd name="T46" fmla="*/ 334 w 414"/>
                  <a:gd name="T47" fmla="*/ 138 h 404"/>
                  <a:gd name="T48" fmla="*/ 16 w 414"/>
                  <a:gd name="T49" fmla="*/ 292 h 404"/>
                  <a:gd name="T50" fmla="*/ 46 w 414"/>
                  <a:gd name="T51" fmla="*/ 240 h 404"/>
                  <a:gd name="T52" fmla="*/ 80 w 414"/>
                  <a:gd name="T53" fmla="*/ 240 h 404"/>
                  <a:gd name="T54" fmla="*/ 120 w 414"/>
                  <a:gd name="T55" fmla="*/ 238 h 404"/>
                  <a:gd name="T56" fmla="*/ 168 w 414"/>
                  <a:gd name="T57" fmla="*/ 220 h 404"/>
                  <a:gd name="T58" fmla="*/ 136 w 414"/>
                  <a:gd name="T59" fmla="*/ 200 h 404"/>
                  <a:gd name="T60" fmla="*/ 120 w 414"/>
                  <a:gd name="T61" fmla="*/ 182 h 404"/>
                  <a:gd name="T62" fmla="*/ 86 w 414"/>
                  <a:gd name="T63" fmla="*/ 176 h 404"/>
                  <a:gd name="T64" fmla="*/ 62 w 414"/>
                  <a:gd name="T65" fmla="*/ 206 h 404"/>
                  <a:gd name="T66" fmla="*/ 16 w 414"/>
                  <a:gd name="T67" fmla="*/ 242 h 404"/>
                  <a:gd name="T68" fmla="*/ 6 w 414"/>
                  <a:gd name="T69" fmla="*/ 292 h 404"/>
                  <a:gd name="T70" fmla="*/ 104 w 414"/>
                  <a:gd name="T71" fmla="*/ 196 h 404"/>
                  <a:gd name="T72" fmla="*/ 112 w 414"/>
                  <a:gd name="T73" fmla="*/ 216 h 404"/>
                  <a:gd name="T74" fmla="*/ 92 w 414"/>
                  <a:gd name="T75" fmla="*/ 224 h 404"/>
                  <a:gd name="T76" fmla="*/ 84 w 414"/>
                  <a:gd name="T77" fmla="*/ 204 h 404"/>
                  <a:gd name="T78" fmla="*/ 108 w 414"/>
                  <a:gd name="T79" fmla="*/ 306 h 404"/>
                  <a:gd name="T80" fmla="*/ 124 w 414"/>
                  <a:gd name="T81" fmla="*/ 284 h 404"/>
                  <a:gd name="T82" fmla="*/ 184 w 414"/>
                  <a:gd name="T83" fmla="*/ 234 h 404"/>
                  <a:gd name="T84" fmla="*/ 212 w 414"/>
                  <a:gd name="T85" fmla="*/ 202 h 404"/>
                  <a:gd name="T86" fmla="*/ 180 w 414"/>
                  <a:gd name="T87" fmla="*/ 276 h 404"/>
                  <a:gd name="T88" fmla="*/ 108 w 414"/>
                  <a:gd name="T89" fmla="*/ 306 h 404"/>
                  <a:gd name="T90" fmla="*/ 212 w 414"/>
                  <a:gd name="T91" fmla="*/ 68 h 404"/>
                  <a:gd name="T92" fmla="*/ 236 w 414"/>
                  <a:gd name="T93" fmla="*/ 34 h 404"/>
                  <a:gd name="T94" fmla="*/ 222 w 414"/>
                  <a:gd name="T95" fmla="*/ 6 h 404"/>
                  <a:gd name="T96" fmla="*/ 194 w 414"/>
                  <a:gd name="T97" fmla="*/ 0 h 404"/>
                  <a:gd name="T98" fmla="*/ 168 w 414"/>
                  <a:gd name="T99" fmla="*/ 22 h 404"/>
                  <a:gd name="T100" fmla="*/ 174 w 414"/>
                  <a:gd name="T101" fmla="*/ 56 h 404"/>
                  <a:gd name="T102" fmla="*/ 202 w 414"/>
                  <a:gd name="T103" fmla="*/ 20 h 404"/>
                  <a:gd name="T104" fmla="*/ 216 w 414"/>
                  <a:gd name="T105" fmla="*/ 34 h 404"/>
                  <a:gd name="T106" fmla="*/ 202 w 414"/>
                  <a:gd name="T107" fmla="*/ 50 h 404"/>
                  <a:gd name="T108" fmla="*/ 186 w 414"/>
                  <a:gd name="T109" fmla="*/ 34 h 404"/>
                  <a:gd name="T110" fmla="*/ 202 w 414"/>
                  <a:gd name="T111" fmla="*/ 20 h 404"/>
                  <a:gd name="T112" fmla="*/ 2 w 414"/>
                  <a:gd name="T113" fmla="*/ 138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4" h="404">
                    <a:moveTo>
                      <a:pt x="314" y="176"/>
                    </a:moveTo>
                    <a:lnTo>
                      <a:pt x="314" y="30"/>
                    </a:lnTo>
                    <a:lnTo>
                      <a:pt x="314" y="30"/>
                    </a:lnTo>
                    <a:lnTo>
                      <a:pt x="294" y="20"/>
                    </a:lnTo>
                    <a:lnTo>
                      <a:pt x="294" y="176"/>
                    </a:lnTo>
                    <a:lnTo>
                      <a:pt x="294" y="176"/>
                    </a:lnTo>
                    <a:lnTo>
                      <a:pt x="286" y="180"/>
                    </a:lnTo>
                    <a:lnTo>
                      <a:pt x="280" y="184"/>
                    </a:lnTo>
                    <a:lnTo>
                      <a:pt x="274" y="192"/>
                    </a:lnTo>
                    <a:lnTo>
                      <a:pt x="272" y="200"/>
                    </a:lnTo>
                    <a:lnTo>
                      <a:pt x="232" y="200"/>
                    </a:lnTo>
                    <a:lnTo>
                      <a:pt x="232" y="202"/>
                    </a:lnTo>
                    <a:lnTo>
                      <a:pt x="232" y="202"/>
                    </a:lnTo>
                    <a:lnTo>
                      <a:pt x="230" y="220"/>
                    </a:lnTo>
                    <a:lnTo>
                      <a:pt x="272" y="220"/>
                    </a:lnTo>
                    <a:lnTo>
                      <a:pt x="272" y="220"/>
                    </a:lnTo>
                    <a:lnTo>
                      <a:pt x="274" y="228"/>
                    </a:lnTo>
                    <a:lnTo>
                      <a:pt x="280" y="234"/>
                    </a:lnTo>
                    <a:lnTo>
                      <a:pt x="286" y="240"/>
                    </a:lnTo>
                    <a:lnTo>
                      <a:pt x="294" y="244"/>
                    </a:lnTo>
                    <a:lnTo>
                      <a:pt x="294" y="288"/>
                    </a:lnTo>
                    <a:lnTo>
                      <a:pt x="294" y="288"/>
                    </a:lnTo>
                    <a:lnTo>
                      <a:pt x="294" y="298"/>
                    </a:lnTo>
                    <a:lnTo>
                      <a:pt x="290" y="308"/>
                    </a:lnTo>
                    <a:lnTo>
                      <a:pt x="286" y="316"/>
                    </a:lnTo>
                    <a:lnTo>
                      <a:pt x="280" y="324"/>
                    </a:lnTo>
                    <a:lnTo>
                      <a:pt x="272" y="330"/>
                    </a:lnTo>
                    <a:lnTo>
                      <a:pt x="264" y="334"/>
                    </a:lnTo>
                    <a:lnTo>
                      <a:pt x="254" y="338"/>
                    </a:lnTo>
                    <a:lnTo>
                      <a:pt x="244" y="338"/>
                    </a:lnTo>
                    <a:lnTo>
                      <a:pt x="234" y="338"/>
                    </a:lnTo>
                    <a:lnTo>
                      <a:pt x="234" y="338"/>
                    </a:lnTo>
                    <a:lnTo>
                      <a:pt x="230" y="328"/>
                    </a:lnTo>
                    <a:lnTo>
                      <a:pt x="222" y="320"/>
                    </a:lnTo>
                    <a:lnTo>
                      <a:pt x="212" y="316"/>
                    </a:lnTo>
                    <a:lnTo>
                      <a:pt x="200" y="314"/>
                    </a:lnTo>
                    <a:lnTo>
                      <a:pt x="200" y="314"/>
                    </a:lnTo>
                    <a:lnTo>
                      <a:pt x="188" y="316"/>
                    </a:lnTo>
                    <a:lnTo>
                      <a:pt x="178" y="322"/>
                    </a:lnTo>
                    <a:lnTo>
                      <a:pt x="170" y="332"/>
                    </a:lnTo>
                    <a:lnTo>
                      <a:pt x="166" y="342"/>
                    </a:lnTo>
                    <a:lnTo>
                      <a:pt x="166" y="342"/>
                    </a:lnTo>
                    <a:lnTo>
                      <a:pt x="146" y="350"/>
                    </a:lnTo>
                    <a:lnTo>
                      <a:pt x="128" y="362"/>
                    </a:lnTo>
                    <a:lnTo>
                      <a:pt x="112" y="378"/>
                    </a:lnTo>
                    <a:lnTo>
                      <a:pt x="100" y="396"/>
                    </a:lnTo>
                    <a:lnTo>
                      <a:pt x="100" y="396"/>
                    </a:lnTo>
                    <a:lnTo>
                      <a:pt x="118" y="404"/>
                    </a:lnTo>
                    <a:lnTo>
                      <a:pt x="118" y="404"/>
                    </a:lnTo>
                    <a:lnTo>
                      <a:pt x="128" y="390"/>
                    </a:lnTo>
                    <a:lnTo>
                      <a:pt x="140" y="378"/>
                    </a:lnTo>
                    <a:lnTo>
                      <a:pt x="152" y="370"/>
                    </a:lnTo>
                    <a:lnTo>
                      <a:pt x="168" y="362"/>
                    </a:lnTo>
                    <a:lnTo>
                      <a:pt x="168" y="362"/>
                    </a:lnTo>
                    <a:lnTo>
                      <a:pt x="174" y="372"/>
                    </a:lnTo>
                    <a:lnTo>
                      <a:pt x="182" y="378"/>
                    </a:lnTo>
                    <a:lnTo>
                      <a:pt x="190" y="382"/>
                    </a:lnTo>
                    <a:lnTo>
                      <a:pt x="200" y="384"/>
                    </a:lnTo>
                    <a:lnTo>
                      <a:pt x="200" y="384"/>
                    </a:lnTo>
                    <a:lnTo>
                      <a:pt x="212" y="382"/>
                    </a:lnTo>
                    <a:lnTo>
                      <a:pt x="222" y="378"/>
                    </a:lnTo>
                    <a:lnTo>
                      <a:pt x="230" y="370"/>
                    </a:lnTo>
                    <a:lnTo>
                      <a:pt x="234" y="358"/>
                    </a:lnTo>
                    <a:lnTo>
                      <a:pt x="244" y="358"/>
                    </a:lnTo>
                    <a:lnTo>
                      <a:pt x="244" y="358"/>
                    </a:lnTo>
                    <a:lnTo>
                      <a:pt x="258" y="358"/>
                    </a:lnTo>
                    <a:lnTo>
                      <a:pt x="272" y="354"/>
                    </a:lnTo>
                    <a:lnTo>
                      <a:pt x="284" y="346"/>
                    </a:lnTo>
                    <a:lnTo>
                      <a:pt x="294" y="338"/>
                    </a:lnTo>
                    <a:lnTo>
                      <a:pt x="302" y="328"/>
                    </a:lnTo>
                    <a:lnTo>
                      <a:pt x="310" y="316"/>
                    </a:lnTo>
                    <a:lnTo>
                      <a:pt x="314" y="302"/>
                    </a:lnTo>
                    <a:lnTo>
                      <a:pt x="314" y="288"/>
                    </a:lnTo>
                    <a:lnTo>
                      <a:pt x="314" y="288"/>
                    </a:lnTo>
                    <a:lnTo>
                      <a:pt x="314" y="288"/>
                    </a:lnTo>
                    <a:lnTo>
                      <a:pt x="314" y="244"/>
                    </a:lnTo>
                    <a:lnTo>
                      <a:pt x="314" y="244"/>
                    </a:lnTo>
                    <a:lnTo>
                      <a:pt x="324" y="240"/>
                    </a:lnTo>
                    <a:lnTo>
                      <a:pt x="330" y="234"/>
                    </a:lnTo>
                    <a:lnTo>
                      <a:pt x="336" y="228"/>
                    </a:lnTo>
                    <a:lnTo>
                      <a:pt x="338" y="220"/>
                    </a:lnTo>
                    <a:lnTo>
                      <a:pt x="414" y="220"/>
                    </a:lnTo>
                    <a:lnTo>
                      <a:pt x="414" y="220"/>
                    </a:lnTo>
                    <a:lnTo>
                      <a:pt x="414" y="210"/>
                    </a:lnTo>
                    <a:lnTo>
                      <a:pt x="414" y="210"/>
                    </a:lnTo>
                    <a:lnTo>
                      <a:pt x="414" y="200"/>
                    </a:lnTo>
                    <a:lnTo>
                      <a:pt x="338" y="200"/>
                    </a:lnTo>
                    <a:lnTo>
                      <a:pt x="338" y="200"/>
                    </a:lnTo>
                    <a:lnTo>
                      <a:pt x="336" y="192"/>
                    </a:lnTo>
                    <a:lnTo>
                      <a:pt x="330" y="184"/>
                    </a:lnTo>
                    <a:lnTo>
                      <a:pt x="324" y="180"/>
                    </a:lnTo>
                    <a:lnTo>
                      <a:pt x="314" y="176"/>
                    </a:lnTo>
                    <a:lnTo>
                      <a:pt x="314" y="176"/>
                    </a:lnTo>
                    <a:close/>
                    <a:moveTo>
                      <a:pt x="200" y="364"/>
                    </a:moveTo>
                    <a:lnTo>
                      <a:pt x="200" y="364"/>
                    </a:lnTo>
                    <a:lnTo>
                      <a:pt x="194" y="364"/>
                    </a:lnTo>
                    <a:lnTo>
                      <a:pt x="190" y="360"/>
                    </a:lnTo>
                    <a:lnTo>
                      <a:pt x="186" y="354"/>
                    </a:lnTo>
                    <a:lnTo>
                      <a:pt x="186" y="348"/>
                    </a:lnTo>
                    <a:lnTo>
                      <a:pt x="186" y="348"/>
                    </a:lnTo>
                    <a:lnTo>
                      <a:pt x="186" y="342"/>
                    </a:lnTo>
                    <a:lnTo>
                      <a:pt x="190" y="338"/>
                    </a:lnTo>
                    <a:lnTo>
                      <a:pt x="194" y="334"/>
                    </a:lnTo>
                    <a:lnTo>
                      <a:pt x="200" y="334"/>
                    </a:lnTo>
                    <a:lnTo>
                      <a:pt x="200" y="334"/>
                    </a:lnTo>
                    <a:lnTo>
                      <a:pt x="206" y="334"/>
                    </a:lnTo>
                    <a:lnTo>
                      <a:pt x="212" y="338"/>
                    </a:lnTo>
                    <a:lnTo>
                      <a:pt x="216" y="342"/>
                    </a:lnTo>
                    <a:lnTo>
                      <a:pt x="216" y="348"/>
                    </a:lnTo>
                    <a:lnTo>
                      <a:pt x="216" y="348"/>
                    </a:lnTo>
                    <a:lnTo>
                      <a:pt x="216" y="354"/>
                    </a:lnTo>
                    <a:lnTo>
                      <a:pt x="212" y="360"/>
                    </a:lnTo>
                    <a:lnTo>
                      <a:pt x="206" y="364"/>
                    </a:lnTo>
                    <a:lnTo>
                      <a:pt x="200" y="364"/>
                    </a:lnTo>
                    <a:lnTo>
                      <a:pt x="200" y="364"/>
                    </a:lnTo>
                    <a:close/>
                    <a:moveTo>
                      <a:pt x="334" y="118"/>
                    </a:moveTo>
                    <a:lnTo>
                      <a:pt x="394" y="118"/>
                    </a:lnTo>
                    <a:lnTo>
                      <a:pt x="394" y="118"/>
                    </a:lnTo>
                    <a:lnTo>
                      <a:pt x="402" y="138"/>
                    </a:lnTo>
                    <a:lnTo>
                      <a:pt x="334" y="138"/>
                    </a:lnTo>
                    <a:lnTo>
                      <a:pt x="334" y="118"/>
                    </a:lnTo>
                    <a:close/>
                    <a:moveTo>
                      <a:pt x="16" y="310"/>
                    </a:moveTo>
                    <a:lnTo>
                      <a:pt x="16" y="304"/>
                    </a:lnTo>
                    <a:lnTo>
                      <a:pt x="16" y="304"/>
                    </a:lnTo>
                    <a:lnTo>
                      <a:pt x="16" y="292"/>
                    </a:lnTo>
                    <a:lnTo>
                      <a:pt x="20" y="278"/>
                    </a:lnTo>
                    <a:lnTo>
                      <a:pt x="24" y="268"/>
                    </a:lnTo>
                    <a:lnTo>
                      <a:pt x="30" y="256"/>
                    </a:lnTo>
                    <a:lnTo>
                      <a:pt x="38" y="248"/>
                    </a:lnTo>
                    <a:lnTo>
                      <a:pt x="46" y="240"/>
                    </a:lnTo>
                    <a:lnTo>
                      <a:pt x="56" y="232"/>
                    </a:lnTo>
                    <a:lnTo>
                      <a:pt x="66" y="226"/>
                    </a:lnTo>
                    <a:lnTo>
                      <a:pt x="66" y="226"/>
                    </a:lnTo>
                    <a:lnTo>
                      <a:pt x="72" y="234"/>
                    </a:lnTo>
                    <a:lnTo>
                      <a:pt x="80" y="240"/>
                    </a:lnTo>
                    <a:lnTo>
                      <a:pt x="88" y="244"/>
                    </a:lnTo>
                    <a:lnTo>
                      <a:pt x="98" y="246"/>
                    </a:lnTo>
                    <a:lnTo>
                      <a:pt x="98" y="246"/>
                    </a:lnTo>
                    <a:lnTo>
                      <a:pt x="110" y="244"/>
                    </a:lnTo>
                    <a:lnTo>
                      <a:pt x="120" y="238"/>
                    </a:lnTo>
                    <a:lnTo>
                      <a:pt x="128" y="230"/>
                    </a:lnTo>
                    <a:lnTo>
                      <a:pt x="132" y="220"/>
                    </a:lnTo>
                    <a:lnTo>
                      <a:pt x="132" y="220"/>
                    </a:lnTo>
                    <a:lnTo>
                      <a:pt x="136" y="220"/>
                    </a:lnTo>
                    <a:lnTo>
                      <a:pt x="168" y="220"/>
                    </a:lnTo>
                    <a:lnTo>
                      <a:pt x="168" y="220"/>
                    </a:lnTo>
                    <a:lnTo>
                      <a:pt x="170" y="212"/>
                    </a:lnTo>
                    <a:lnTo>
                      <a:pt x="172" y="202"/>
                    </a:lnTo>
                    <a:lnTo>
                      <a:pt x="172" y="200"/>
                    </a:lnTo>
                    <a:lnTo>
                      <a:pt x="136" y="200"/>
                    </a:lnTo>
                    <a:lnTo>
                      <a:pt x="136" y="200"/>
                    </a:lnTo>
                    <a:lnTo>
                      <a:pt x="132" y="200"/>
                    </a:lnTo>
                    <a:lnTo>
                      <a:pt x="132" y="200"/>
                    </a:lnTo>
                    <a:lnTo>
                      <a:pt x="128" y="190"/>
                    </a:lnTo>
                    <a:lnTo>
                      <a:pt x="120" y="182"/>
                    </a:lnTo>
                    <a:lnTo>
                      <a:pt x="110" y="176"/>
                    </a:lnTo>
                    <a:lnTo>
                      <a:pt x="98" y="174"/>
                    </a:lnTo>
                    <a:lnTo>
                      <a:pt x="98" y="174"/>
                    </a:lnTo>
                    <a:lnTo>
                      <a:pt x="92" y="176"/>
                    </a:lnTo>
                    <a:lnTo>
                      <a:pt x="86" y="176"/>
                    </a:lnTo>
                    <a:lnTo>
                      <a:pt x="74" y="184"/>
                    </a:lnTo>
                    <a:lnTo>
                      <a:pt x="66" y="194"/>
                    </a:lnTo>
                    <a:lnTo>
                      <a:pt x="64" y="200"/>
                    </a:lnTo>
                    <a:lnTo>
                      <a:pt x="62" y="206"/>
                    </a:lnTo>
                    <a:lnTo>
                      <a:pt x="62" y="206"/>
                    </a:lnTo>
                    <a:lnTo>
                      <a:pt x="52" y="212"/>
                    </a:lnTo>
                    <a:lnTo>
                      <a:pt x="42" y="218"/>
                    </a:lnTo>
                    <a:lnTo>
                      <a:pt x="32" y="224"/>
                    </a:lnTo>
                    <a:lnTo>
                      <a:pt x="24" y="232"/>
                    </a:lnTo>
                    <a:lnTo>
                      <a:pt x="16" y="242"/>
                    </a:lnTo>
                    <a:lnTo>
                      <a:pt x="10" y="252"/>
                    </a:lnTo>
                    <a:lnTo>
                      <a:pt x="4" y="262"/>
                    </a:lnTo>
                    <a:lnTo>
                      <a:pt x="0" y="274"/>
                    </a:lnTo>
                    <a:lnTo>
                      <a:pt x="0" y="274"/>
                    </a:lnTo>
                    <a:lnTo>
                      <a:pt x="6" y="292"/>
                    </a:lnTo>
                    <a:lnTo>
                      <a:pt x="16" y="310"/>
                    </a:lnTo>
                    <a:lnTo>
                      <a:pt x="16" y="310"/>
                    </a:lnTo>
                    <a:close/>
                    <a:moveTo>
                      <a:pt x="98" y="194"/>
                    </a:moveTo>
                    <a:lnTo>
                      <a:pt x="98" y="194"/>
                    </a:lnTo>
                    <a:lnTo>
                      <a:pt x="104" y="196"/>
                    </a:lnTo>
                    <a:lnTo>
                      <a:pt x="110" y="198"/>
                    </a:lnTo>
                    <a:lnTo>
                      <a:pt x="112" y="204"/>
                    </a:lnTo>
                    <a:lnTo>
                      <a:pt x="114" y="210"/>
                    </a:lnTo>
                    <a:lnTo>
                      <a:pt x="114" y="210"/>
                    </a:lnTo>
                    <a:lnTo>
                      <a:pt x="112" y="216"/>
                    </a:lnTo>
                    <a:lnTo>
                      <a:pt x="110" y="220"/>
                    </a:lnTo>
                    <a:lnTo>
                      <a:pt x="104" y="224"/>
                    </a:lnTo>
                    <a:lnTo>
                      <a:pt x="98" y="226"/>
                    </a:lnTo>
                    <a:lnTo>
                      <a:pt x="98" y="226"/>
                    </a:lnTo>
                    <a:lnTo>
                      <a:pt x="92" y="224"/>
                    </a:lnTo>
                    <a:lnTo>
                      <a:pt x="88" y="220"/>
                    </a:lnTo>
                    <a:lnTo>
                      <a:pt x="84" y="216"/>
                    </a:lnTo>
                    <a:lnTo>
                      <a:pt x="82" y="210"/>
                    </a:lnTo>
                    <a:lnTo>
                      <a:pt x="82" y="210"/>
                    </a:lnTo>
                    <a:lnTo>
                      <a:pt x="84" y="204"/>
                    </a:lnTo>
                    <a:lnTo>
                      <a:pt x="88" y="198"/>
                    </a:lnTo>
                    <a:lnTo>
                      <a:pt x="92" y="196"/>
                    </a:lnTo>
                    <a:lnTo>
                      <a:pt x="98" y="194"/>
                    </a:lnTo>
                    <a:lnTo>
                      <a:pt x="98" y="194"/>
                    </a:lnTo>
                    <a:close/>
                    <a:moveTo>
                      <a:pt x="108" y="306"/>
                    </a:moveTo>
                    <a:lnTo>
                      <a:pt x="36" y="306"/>
                    </a:lnTo>
                    <a:lnTo>
                      <a:pt x="36" y="286"/>
                    </a:lnTo>
                    <a:lnTo>
                      <a:pt x="108" y="286"/>
                    </a:lnTo>
                    <a:lnTo>
                      <a:pt x="108" y="286"/>
                    </a:lnTo>
                    <a:lnTo>
                      <a:pt x="124" y="284"/>
                    </a:lnTo>
                    <a:lnTo>
                      <a:pt x="140" y="280"/>
                    </a:lnTo>
                    <a:lnTo>
                      <a:pt x="154" y="272"/>
                    </a:lnTo>
                    <a:lnTo>
                      <a:pt x="166" y="262"/>
                    </a:lnTo>
                    <a:lnTo>
                      <a:pt x="178" y="250"/>
                    </a:lnTo>
                    <a:lnTo>
                      <a:pt x="184" y="234"/>
                    </a:lnTo>
                    <a:lnTo>
                      <a:pt x="190" y="220"/>
                    </a:lnTo>
                    <a:lnTo>
                      <a:pt x="192" y="202"/>
                    </a:lnTo>
                    <a:lnTo>
                      <a:pt x="192" y="158"/>
                    </a:lnTo>
                    <a:lnTo>
                      <a:pt x="212" y="158"/>
                    </a:lnTo>
                    <a:lnTo>
                      <a:pt x="212" y="202"/>
                    </a:lnTo>
                    <a:lnTo>
                      <a:pt x="212" y="202"/>
                    </a:lnTo>
                    <a:lnTo>
                      <a:pt x="210" y="224"/>
                    </a:lnTo>
                    <a:lnTo>
                      <a:pt x="204" y="242"/>
                    </a:lnTo>
                    <a:lnTo>
                      <a:pt x="194" y="260"/>
                    </a:lnTo>
                    <a:lnTo>
                      <a:pt x="180" y="276"/>
                    </a:lnTo>
                    <a:lnTo>
                      <a:pt x="166" y="288"/>
                    </a:lnTo>
                    <a:lnTo>
                      <a:pt x="148" y="298"/>
                    </a:lnTo>
                    <a:lnTo>
                      <a:pt x="128" y="304"/>
                    </a:lnTo>
                    <a:lnTo>
                      <a:pt x="108" y="306"/>
                    </a:lnTo>
                    <a:lnTo>
                      <a:pt x="108" y="306"/>
                    </a:lnTo>
                    <a:close/>
                    <a:moveTo>
                      <a:pt x="192" y="68"/>
                    </a:moveTo>
                    <a:lnTo>
                      <a:pt x="192" y="98"/>
                    </a:lnTo>
                    <a:lnTo>
                      <a:pt x="212" y="98"/>
                    </a:lnTo>
                    <a:lnTo>
                      <a:pt x="212" y="68"/>
                    </a:lnTo>
                    <a:lnTo>
                      <a:pt x="212" y="68"/>
                    </a:lnTo>
                    <a:lnTo>
                      <a:pt x="222" y="64"/>
                    </a:lnTo>
                    <a:lnTo>
                      <a:pt x="230" y="56"/>
                    </a:lnTo>
                    <a:lnTo>
                      <a:pt x="236" y="46"/>
                    </a:lnTo>
                    <a:lnTo>
                      <a:pt x="236" y="34"/>
                    </a:lnTo>
                    <a:lnTo>
                      <a:pt x="236" y="34"/>
                    </a:lnTo>
                    <a:lnTo>
                      <a:pt x="236" y="28"/>
                    </a:lnTo>
                    <a:lnTo>
                      <a:pt x="234" y="22"/>
                    </a:lnTo>
                    <a:lnTo>
                      <a:pt x="230" y="16"/>
                    </a:lnTo>
                    <a:lnTo>
                      <a:pt x="226" y="10"/>
                    </a:lnTo>
                    <a:lnTo>
                      <a:pt x="222" y="6"/>
                    </a:lnTo>
                    <a:lnTo>
                      <a:pt x="216" y="2"/>
                    </a:lnTo>
                    <a:lnTo>
                      <a:pt x="208" y="0"/>
                    </a:lnTo>
                    <a:lnTo>
                      <a:pt x="202" y="0"/>
                    </a:lnTo>
                    <a:lnTo>
                      <a:pt x="202" y="0"/>
                    </a:lnTo>
                    <a:lnTo>
                      <a:pt x="194" y="0"/>
                    </a:lnTo>
                    <a:lnTo>
                      <a:pt x="188" y="2"/>
                    </a:lnTo>
                    <a:lnTo>
                      <a:pt x="182" y="6"/>
                    </a:lnTo>
                    <a:lnTo>
                      <a:pt x="176" y="10"/>
                    </a:lnTo>
                    <a:lnTo>
                      <a:pt x="172" y="16"/>
                    </a:lnTo>
                    <a:lnTo>
                      <a:pt x="168" y="22"/>
                    </a:lnTo>
                    <a:lnTo>
                      <a:pt x="166" y="28"/>
                    </a:lnTo>
                    <a:lnTo>
                      <a:pt x="166" y="34"/>
                    </a:lnTo>
                    <a:lnTo>
                      <a:pt x="166" y="34"/>
                    </a:lnTo>
                    <a:lnTo>
                      <a:pt x="168" y="46"/>
                    </a:lnTo>
                    <a:lnTo>
                      <a:pt x="174" y="56"/>
                    </a:lnTo>
                    <a:lnTo>
                      <a:pt x="182" y="64"/>
                    </a:lnTo>
                    <a:lnTo>
                      <a:pt x="192" y="68"/>
                    </a:lnTo>
                    <a:lnTo>
                      <a:pt x="192" y="68"/>
                    </a:lnTo>
                    <a:close/>
                    <a:moveTo>
                      <a:pt x="202" y="20"/>
                    </a:moveTo>
                    <a:lnTo>
                      <a:pt x="202" y="20"/>
                    </a:lnTo>
                    <a:lnTo>
                      <a:pt x="208" y="20"/>
                    </a:lnTo>
                    <a:lnTo>
                      <a:pt x="212" y="24"/>
                    </a:lnTo>
                    <a:lnTo>
                      <a:pt x="216" y="28"/>
                    </a:lnTo>
                    <a:lnTo>
                      <a:pt x="216" y="34"/>
                    </a:lnTo>
                    <a:lnTo>
                      <a:pt x="216" y="34"/>
                    </a:lnTo>
                    <a:lnTo>
                      <a:pt x="216" y="40"/>
                    </a:lnTo>
                    <a:lnTo>
                      <a:pt x="212" y="46"/>
                    </a:lnTo>
                    <a:lnTo>
                      <a:pt x="208" y="50"/>
                    </a:lnTo>
                    <a:lnTo>
                      <a:pt x="202" y="50"/>
                    </a:lnTo>
                    <a:lnTo>
                      <a:pt x="202" y="50"/>
                    </a:lnTo>
                    <a:lnTo>
                      <a:pt x="196" y="50"/>
                    </a:lnTo>
                    <a:lnTo>
                      <a:pt x="190" y="46"/>
                    </a:lnTo>
                    <a:lnTo>
                      <a:pt x="188" y="40"/>
                    </a:lnTo>
                    <a:lnTo>
                      <a:pt x="186" y="34"/>
                    </a:lnTo>
                    <a:lnTo>
                      <a:pt x="186" y="34"/>
                    </a:lnTo>
                    <a:lnTo>
                      <a:pt x="188" y="28"/>
                    </a:lnTo>
                    <a:lnTo>
                      <a:pt x="190" y="24"/>
                    </a:lnTo>
                    <a:lnTo>
                      <a:pt x="196" y="20"/>
                    </a:lnTo>
                    <a:lnTo>
                      <a:pt x="202" y="20"/>
                    </a:lnTo>
                    <a:lnTo>
                      <a:pt x="202" y="20"/>
                    </a:lnTo>
                    <a:close/>
                    <a:moveTo>
                      <a:pt x="10" y="118"/>
                    </a:moveTo>
                    <a:lnTo>
                      <a:pt x="274" y="118"/>
                    </a:lnTo>
                    <a:lnTo>
                      <a:pt x="274" y="138"/>
                    </a:lnTo>
                    <a:lnTo>
                      <a:pt x="2" y="138"/>
                    </a:lnTo>
                    <a:lnTo>
                      <a:pt x="2" y="138"/>
                    </a:lnTo>
                    <a:lnTo>
                      <a:pt x="10" y="118"/>
                    </a:lnTo>
                    <a:lnTo>
                      <a:pt x="10" y="1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s-ES_tradnl" dirty="0">
                  <a:solidFill>
                    <a:srgbClr val="000000"/>
                  </a:solidFill>
                  <a:latin typeface="Univers for KPMG" panose="020B0603020202020204" pitchFamily="34" charset="0"/>
                </a:endParaRPr>
              </a:p>
            </p:txBody>
          </p:sp>
        </p:grpSp>
      </p:grpSp>
      <p:sp>
        <p:nvSpPr>
          <p:cNvPr id="54" name="KMATable0ValueChain2">
            <a:extLst>
              <a:ext uri="{FF2B5EF4-FFF2-40B4-BE49-F238E27FC236}">
                <a16:creationId xmlns:a16="http://schemas.microsoft.com/office/drawing/2014/main" id="{5B8B71EC-D585-4486-B258-4F327CD772DD}"/>
              </a:ext>
            </a:extLst>
          </p:cNvPr>
          <p:cNvSpPr>
            <a:spLocks noChangeArrowheads="1"/>
          </p:cNvSpPr>
          <p:nvPr/>
        </p:nvSpPr>
        <p:spPr bwMode="auto">
          <a:xfrm>
            <a:off x="7140568" y="178744"/>
            <a:ext cx="4104000" cy="163048"/>
          </a:xfrm>
          <a:prstGeom prst="chevron">
            <a:avLst>
              <a:gd name="adj" fmla="val 21138"/>
            </a:avLst>
          </a:prstGeom>
          <a:solidFill>
            <a:schemeClr val="tx2"/>
          </a:solidFill>
          <a:ln>
            <a:noFill/>
          </a:ln>
        </p:spPr>
        <p:txBody>
          <a:bodyPr lIns="0" rIns="0" anchor="ctr" anchorCtr="0"/>
          <a:lstStyle/>
          <a:p>
            <a:pPr algn="ctr" fontAlgn="base">
              <a:spcBef>
                <a:spcPct val="50000"/>
              </a:spcBef>
              <a:spcAft>
                <a:spcPct val="0"/>
              </a:spcAft>
            </a:pPr>
            <a:r>
              <a:rPr lang="es-ES_tradnl" sz="1050" b="1" dirty="0">
                <a:solidFill>
                  <a:srgbClr val="FFFFFF"/>
                </a:solidFill>
                <a:latin typeface="Univers for KPMG Cond" panose="020B0606020202020204" pitchFamily="34" charset="0"/>
                <a:cs typeface="Arial" panose="020B0604020202020204" pitchFamily="34" charset="0"/>
              </a:rPr>
              <a:t>Procesos de Finanzas</a:t>
            </a:r>
          </a:p>
        </p:txBody>
      </p:sp>
      <p:graphicFrame>
        <p:nvGraphicFramePr>
          <p:cNvPr id="73" name="Table 72">
            <a:extLst>
              <a:ext uri="{FF2B5EF4-FFF2-40B4-BE49-F238E27FC236}">
                <a16:creationId xmlns:a16="http://schemas.microsoft.com/office/drawing/2014/main" id="{749E5D5F-5E18-49DA-BB57-21882A91960B}"/>
              </a:ext>
            </a:extLst>
          </p:cNvPr>
          <p:cNvGraphicFramePr>
            <a:graphicFrameLocks noGrp="1"/>
          </p:cNvGraphicFramePr>
          <p:nvPr/>
        </p:nvGraphicFramePr>
        <p:xfrm>
          <a:off x="1631504" y="3501008"/>
          <a:ext cx="8928992" cy="3030960"/>
        </p:xfrm>
        <a:graphic>
          <a:graphicData uri="http://schemas.openxmlformats.org/drawingml/2006/table">
            <a:tbl>
              <a:tblPr firstRow="1" bandRow="1">
                <a:tableStyleId>{5C22544A-7EE6-4342-B048-85BDC9FD1C3A}</a:tableStyleId>
              </a:tblPr>
              <a:tblGrid>
                <a:gridCol w="2232248">
                  <a:extLst>
                    <a:ext uri="{9D8B030D-6E8A-4147-A177-3AD203B41FA5}">
                      <a16:colId xmlns:a16="http://schemas.microsoft.com/office/drawing/2014/main" val="20000"/>
                    </a:ext>
                  </a:extLst>
                </a:gridCol>
                <a:gridCol w="4996112">
                  <a:extLst>
                    <a:ext uri="{9D8B030D-6E8A-4147-A177-3AD203B41FA5}">
                      <a16:colId xmlns:a16="http://schemas.microsoft.com/office/drawing/2014/main" val="20001"/>
                    </a:ext>
                  </a:extLst>
                </a:gridCol>
                <a:gridCol w="1700632">
                  <a:extLst>
                    <a:ext uri="{9D8B030D-6E8A-4147-A177-3AD203B41FA5}">
                      <a16:colId xmlns:a16="http://schemas.microsoft.com/office/drawing/2014/main" val="20002"/>
                    </a:ext>
                  </a:extLst>
                </a:gridCol>
              </a:tblGrid>
              <a:tr h="468000">
                <a:tc>
                  <a:txBody>
                    <a:bodyPr/>
                    <a:lstStyle/>
                    <a:p>
                      <a:pPr marL="0" marR="0" lvl="0" indent="0" algn="ctr" defTabSz="844083" rtl="0" eaLnBrk="0" fontAlgn="base" latinLnBrk="0" hangingPunct="0">
                        <a:lnSpc>
                          <a:spcPct val="100000"/>
                        </a:lnSpc>
                        <a:spcBef>
                          <a:spcPct val="50000"/>
                        </a:spcBef>
                        <a:spcAft>
                          <a:spcPct val="0"/>
                        </a:spcAft>
                        <a:buClrTx/>
                        <a:buSzTx/>
                        <a:buFontTx/>
                        <a:buNone/>
                        <a:tabLst/>
                        <a:defRPr/>
                      </a:pPr>
                      <a:r>
                        <a:rPr lang="en-US" sz="1100" b="0" kern="1200" baseline="0" dirty="0">
                          <a:solidFill>
                            <a:schemeClr val="dk1"/>
                          </a:solidFill>
                          <a:latin typeface="Univers for KPMG Cond" panose="020B0606020202020204" pitchFamily="34" charset="0"/>
                          <a:ea typeface="+mn-ea"/>
                          <a:cs typeface="+mn-cs"/>
                        </a:rPr>
                        <a:t>Plan Fiscal</a:t>
                      </a:r>
                      <a:endParaRPr lang="es-ES_tradnl" sz="1100" b="0" kern="1200" baseline="0" dirty="0">
                        <a:solidFill>
                          <a:schemeClr val="dk1"/>
                        </a:solidFill>
                        <a:latin typeface="Univers for KPMG Cond" panose="020B0606020202020204" pitchFamily="34" charset="0"/>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marR="0" lvl="0" indent="-171450" algn="l" defTabSz="84408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100" b="0" kern="1200" baseline="0" dirty="0">
                          <a:solidFill>
                            <a:schemeClr val="dk1"/>
                          </a:solidFill>
                          <a:latin typeface="Univers for KPMG Cond" panose="020B0606020202020204" pitchFamily="34" charset="0"/>
                          <a:ea typeface="+mn-ea"/>
                          <a:cs typeface="+mn-cs"/>
                        </a:rPr>
                        <a:t>Cuentan con asesores a nivel local y a nivel internacional (Deloitte, PwC, Antonio Rodrigo y JLC), cada uno de ellos para un tipo de impuesto.</a:t>
                      </a:r>
                    </a:p>
                    <a:p>
                      <a:pPr marL="171450" marR="0" lvl="0" indent="-171450" algn="l" defTabSz="84408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100" b="0" kern="1200" baseline="0" dirty="0">
                          <a:solidFill>
                            <a:schemeClr val="dk1"/>
                          </a:solidFill>
                          <a:latin typeface="Univers for KPMG Cond" panose="020B0606020202020204" pitchFamily="34" charset="0"/>
                          <a:ea typeface="+mn-ea"/>
                          <a:cs typeface="+mn-cs"/>
                        </a:rPr>
                        <a:t>La contabilización de los impuestos se hace en cada planta mediante  SAP y posteriormente se consolidan desde Logroño.</a:t>
                      </a:r>
                    </a:p>
                    <a:p>
                      <a:pPr marL="171450" marR="0" lvl="0" indent="-171450" algn="l" defTabSz="84408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100" b="0" kern="1200" baseline="0" dirty="0">
                          <a:solidFill>
                            <a:schemeClr val="dk1"/>
                          </a:solidFill>
                          <a:latin typeface="Univers for KPMG Cond" panose="020B0606020202020204" pitchFamily="34" charset="0"/>
                          <a:ea typeface="+mn-ea"/>
                          <a:cs typeface="+mn-cs"/>
                        </a:rPr>
                        <a:t>El pago de IVA e IS se realiza a nivel centralizado para el “GRUPO FISCAL “ que abarca GPB, GPF, GPV, GGP . Queda fuera de esta centralización MLL , GPFR y GT.</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SAP</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34810341"/>
                  </a:ext>
                </a:extLst>
              </a:tr>
              <a:tr h="468000">
                <a:tc>
                  <a:txBody>
                    <a:bodyPr/>
                    <a:lstStyle/>
                    <a:p>
                      <a:pPr algn="ctr" eaLnBrk="0" fontAlgn="base" hangingPunct="0">
                        <a:spcBef>
                          <a:spcPct val="50000"/>
                        </a:spcBef>
                        <a:spcAft>
                          <a:spcPct val="0"/>
                        </a:spcAft>
                      </a:pPr>
                      <a:r>
                        <a:rPr lang="en-US" sz="1100" b="0" kern="1200" baseline="0" dirty="0">
                          <a:solidFill>
                            <a:schemeClr val="dk1"/>
                          </a:solidFill>
                          <a:latin typeface="Univers for KPMG Cond" panose="020B0606020202020204" pitchFamily="34" charset="0"/>
                          <a:ea typeface="+mn-ea"/>
                          <a:cs typeface="+mn-cs"/>
                        </a:rPr>
                        <a:t>Gestión con Administraciones </a:t>
                      </a:r>
                      <a:r>
                        <a:rPr lang="en-US" sz="1100" b="0" kern="1200" baseline="0" dirty="0" err="1">
                          <a:solidFill>
                            <a:schemeClr val="dk1"/>
                          </a:solidFill>
                          <a:latin typeface="Univers for KPMG Cond" panose="020B0606020202020204" pitchFamily="34" charset="0"/>
                          <a:ea typeface="+mn-ea"/>
                          <a:cs typeface="+mn-cs"/>
                        </a:rPr>
                        <a:t>Públicas</a:t>
                      </a:r>
                      <a:endParaRPr lang="en-US" sz="1100" b="0" kern="1200" baseline="0" dirty="0">
                        <a:solidFill>
                          <a:schemeClr val="dk1"/>
                        </a:solidFill>
                        <a:latin typeface="Univers for KPMG Cond" panose="020B0606020202020204" pitchFamily="34" charset="0"/>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100" b="0" kern="1200" baseline="0" dirty="0">
                          <a:solidFill>
                            <a:schemeClr val="dk1"/>
                          </a:solidFill>
                          <a:latin typeface="Univers for KPMG Cond" panose="020B0606020202020204" pitchFamily="34" charset="0"/>
                          <a:ea typeface="+mn-ea"/>
                          <a:cs typeface="+mn-cs"/>
                        </a:rPr>
                        <a:t>La recepción y gestión de los requerimientos de la AEAT se hace a nivel CIF (Planta)</a:t>
                      </a:r>
                    </a:p>
                    <a:p>
                      <a:pPr marL="171450" indent="-171450" algn="l">
                        <a:buFont typeface="Arial" panose="020B0604020202020204" pitchFamily="34" charset="0"/>
                        <a:buChar char="•"/>
                      </a:pPr>
                      <a:r>
                        <a:rPr lang="es-ES" sz="1100" b="0" kern="1200" baseline="0" dirty="0">
                          <a:solidFill>
                            <a:schemeClr val="dk1"/>
                          </a:solidFill>
                          <a:latin typeface="Univers for KPMG Cond" panose="020B0606020202020204" pitchFamily="34" charset="0"/>
                          <a:ea typeface="+mn-ea"/>
                          <a:cs typeface="+mn-cs"/>
                        </a:rPr>
                        <a:t>Los requerimientos se reciben por correo electrónico, por lo que no hace falta ninguna interfaz de comunicación entre SAP y la AEAT</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Outlook</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90339138"/>
                  </a:ext>
                </a:extLst>
              </a:tr>
              <a:tr h="472568">
                <a:tc>
                  <a:txBody>
                    <a:bodyPr/>
                    <a:lstStyle/>
                    <a:p>
                      <a:pPr marL="0" marR="0" lvl="0" indent="0" algn="ctr" defTabSz="844083" rtl="0" eaLnBrk="0" fontAlgn="base" latinLnBrk="0" hangingPunct="0">
                        <a:lnSpc>
                          <a:spcPct val="100000"/>
                        </a:lnSpc>
                        <a:spcBef>
                          <a:spcPct val="50000"/>
                        </a:spcBef>
                        <a:spcAft>
                          <a:spcPct val="0"/>
                        </a:spcAft>
                        <a:buClrTx/>
                        <a:buSzTx/>
                        <a:buFontTx/>
                        <a:buNone/>
                        <a:tabLst/>
                        <a:defRPr/>
                      </a:pPr>
                      <a:r>
                        <a:rPr lang="en-US" sz="1100" b="0" kern="1200" baseline="0" dirty="0" err="1">
                          <a:solidFill>
                            <a:schemeClr val="dk1"/>
                          </a:solidFill>
                          <a:latin typeface="Univers for KPMG Cond" panose="020B0606020202020204" pitchFamily="34" charset="0"/>
                          <a:ea typeface="+mn-ea"/>
                          <a:cs typeface="+mn-cs"/>
                        </a:rPr>
                        <a:t>Reporte</a:t>
                      </a:r>
                      <a:r>
                        <a:rPr lang="en-US" sz="1100" b="0" kern="1200" baseline="0" dirty="0">
                          <a:solidFill>
                            <a:schemeClr val="dk1"/>
                          </a:solidFill>
                          <a:latin typeface="Univers for KPMG Cond" panose="020B0606020202020204" pitchFamily="34" charset="0"/>
                          <a:ea typeface="+mn-ea"/>
                          <a:cs typeface="+mn-cs"/>
                        </a:rPr>
                        <a:t> Fiscal</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kern="1200" baseline="0" dirty="0">
                          <a:solidFill>
                            <a:schemeClr val="dk1"/>
                          </a:solidFill>
                          <a:latin typeface="Univers for KPMG Cond" panose="020B0606020202020204" pitchFamily="34" charset="0"/>
                          <a:ea typeface="+mn-ea"/>
                          <a:cs typeface="+mn-cs"/>
                        </a:rPr>
                        <a:t>Actualmente no cuentan con ningún reporte fiscal, no obstante se recoge toda la información la memoria de sus cuentas anuales</a:t>
                      </a:r>
                    </a:p>
                    <a:p>
                      <a:pPr marL="171450" indent="-171450" algn="l">
                        <a:buFont typeface="Arial" panose="020B0604020202020204" pitchFamily="34" charset="0"/>
                        <a:buChar char="•"/>
                      </a:pPr>
                      <a:r>
                        <a:rPr lang="es-ES" sz="1100" kern="1200" baseline="0" dirty="0">
                          <a:solidFill>
                            <a:schemeClr val="dk1"/>
                          </a:solidFill>
                          <a:latin typeface="Univers for KPMG Cond" panose="020B0606020202020204" pitchFamily="34" charset="0"/>
                          <a:ea typeface="+mn-ea"/>
                          <a:cs typeface="+mn-cs"/>
                        </a:rPr>
                        <a:t>Todos los impuestos presentados se guardan físicamente durante al menos 5 años</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N/A</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468000">
                <a:tc>
                  <a:txBody>
                    <a:bodyPr/>
                    <a:lstStyle/>
                    <a:p>
                      <a:pPr marL="0" marR="0" lvl="0" indent="0" algn="ctr" defTabSz="844083" rtl="0" eaLnBrk="0" fontAlgn="base" latinLnBrk="0" hangingPunct="0">
                        <a:lnSpc>
                          <a:spcPct val="100000"/>
                        </a:lnSpc>
                        <a:spcBef>
                          <a:spcPct val="50000"/>
                        </a:spcBef>
                        <a:spcAft>
                          <a:spcPct val="0"/>
                        </a:spcAft>
                        <a:buClrTx/>
                        <a:buSzTx/>
                        <a:buFontTx/>
                        <a:buNone/>
                        <a:tabLst/>
                        <a:defRPr/>
                      </a:pPr>
                      <a:r>
                        <a:rPr lang="en-US" sz="1100" b="0" kern="1200" baseline="0" dirty="0">
                          <a:solidFill>
                            <a:schemeClr val="dk1"/>
                          </a:solidFill>
                          <a:latin typeface="Univers for KPMG Cond" panose="020B0606020202020204" pitchFamily="34" charset="0"/>
                          <a:ea typeface="+mn-ea"/>
                          <a:cs typeface="+mn-cs"/>
                        </a:rPr>
                        <a:t>Sistemas</a:t>
                      </a:r>
                      <a:endParaRPr lang="es-ES_tradnl" sz="1100" b="0" kern="1200" baseline="0" dirty="0">
                        <a:solidFill>
                          <a:schemeClr val="dk1"/>
                        </a:solidFill>
                        <a:latin typeface="Univers for KPMG Cond" panose="020B0606020202020204" pitchFamily="34" charset="0"/>
                        <a:ea typeface="+mn-ea"/>
                        <a:cs typeface="+mn-cs"/>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100" kern="1200" baseline="0" dirty="0">
                          <a:solidFill>
                            <a:schemeClr val="dk1"/>
                          </a:solidFill>
                          <a:latin typeface="Univers for KPMG Cond" panose="020B0606020202020204" pitchFamily="34" charset="0"/>
                          <a:ea typeface="+mn-ea"/>
                          <a:cs typeface="+mn-cs"/>
                        </a:rPr>
                        <a:t>El calculo de los impuestos se realiza vía transacción en SAP</a:t>
                      </a:r>
                    </a:p>
                    <a:p>
                      <a:pPr marL="171450" indent="-171450" algn="l">
                        <a:buFont typeface="Arial" panose="020B0604020202020204" pitchFamily="34" charset="0"/>
                        <a:buChar char="•"/>
                      </a:pPr>
                      <a:r>
                        <a:rPr lang="es-ES" sz="1100" kern="1200" baseline="0" dirty="0">
                          <a:solidFill>
                            <a:schemeClr val="dk1"/>
                          </a:solidFill>
                          <a:latin typeface="Univers for KPMG Cond" panose="020B0606020202020204" pitchFamily="34" charset="0"/>
                          <a:ea typeface="+mn-ea"/>
                          <a:cs typeface="+mn-cs"/>
                        </a:rPr>
                        <a:t>La interlocución se hace por correo electrónico</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SAP</a:t>
                      </a:r>
                    </a:p>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Outlook</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48" name="AutoShape 7">
            <a:extLst>
              <a:ext uri="{FF2B5EF4-FFF2-40B4-BE49-F238E27FC236}">
                <a16:creationId xmlns:a16="http://schemas.microsoft.com/office/drawing/2014/main" id="{ACCE7736-A66A-4237-8449-7C45BEC81A34}"/>
              </a:ext>
            </a:extLst>
          </p:cNvPr>
          <p:cNvSpPr>
            <a:spLocks noChangeArrowheads="1"/>
          </p:cNvSpPr>
          <p:nvPr/>
        </p:nvSpPr>
        <p:spPr bwMode="auto">
          <a:xfrm>
            <a:off x="1382400" y="1882800"/>
            <a:ext cx="936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lvl1pPr marL="230188" indent="-230188"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marL="0" indent="0" algn="ctr" fontAlgn="base">
              <a:spcBef>
                <a:spcPct val="50000"/>
              </a:spcBef>
              <a:spcAft>
                <a:spcPct val="0"/>
              </a:spcAft>
            </a:pPr>
            <a:r>
              <a:rPr lang="en-US" sz="800" b="1" kern="0" dirty="0" err="1">
                <a:solidFill>
                  <a:srgbClr val="FFFFFF"/>
                </a:solidFill>
              </a:rPr>
              <a:t>Estrategia</a:t>
            </a:r>
            <a:r>
              <a:rPr lang="en-US" sz="800" b="1" kern="0" dirty="0">
                <a:solidFill>
                  <a:srgbClr val="FFFFFF"/>
                </a:solidFill>
              </a:rPr>
              <a:t> Fiscal</a:t>
            </a:r>
          </a:p>
        </p:txBody>
      </p:sp>
      <p:sp>
        <p:nvSpPr>
          <p:cNvPr id="55" name="AutoShape 7">
            <a:extLst>
              <a:ext uri="{FF2B5EF4-FFF2-40B4-BE49-F238E27FC236}">
                <a16:creationId xmlns:a16="http://schemas.microsoft.com/office/drawing/2014/main" id="{894699C0-E2A5-4F84-B814-26C2D1CDB28A}"/>
              </a:ext>
            </a:extLst>
          </p:cNvPr>
          <p:cNvSpPr>
            <a:spLocks noChangeArrowheads="1"/>
          </p:cNvSpPr>
          <p:nvPr/>
        </p:nvSpPr>
        <p:spPr bwMode="auto">
          <a:xfrm>
            <a:off x="2336036" y="1882800"/>
            <a:ext cx="936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algn="ctr" eaLnBrk="0" fontAlgn="base" hangingPunct="0">
              <a:spcBef>
                <a:spcPct val="50000"/>
              </a:spcBef>
              <a:spcAft>
                <a:spcPct val="0"/>
              </a:spcAft>
            </a:pPr>
            <a:r>
              <a:rPr lang="es-ES" sz="800" b="1" kern="0" dirty="0">
                <a:solidFill>
                  <a:srgbClr val="FFFFFF"/>
                </a:solidFill>
                <a:latin typeface="Arial" panose="020B0604020202020204" pitchFamily="34" charset="0"/>
                <a:cs typeface="Arial" panose="020B0604020202020204" pitchFamily="34" charset="0"/>
              </a:rPr>
              <a:t>Cálculo, contabilización y presentación </a:t>
            </a:r>
            <a:r>
              <a:rPr lang="es-ES" sz="800" b="1" kern="0">
                <a:solidFill>
                  <a:srgbClr val="FFFFFF"/>
                </a:solidFill>
                <a:latin typeface="Arial" panose="020B0604020202020204" pitchFamily="34" charset="0"/>
                <a:cs typeface="Arial" panose="020B0604020202020204" pitchFamily="34" charset="0"/>
              </a:rPr>
              <a:t>de impuestos</a:t>
            </a:r>
            <a:endParaRPr lang="en-US" sz="800" b="1" kern="0" dirty="0">
              <a:solidFill>
                <a:srgbClr val="FFFFFF"/>
              </a:solidFill>
              <a:latin typeface="Arial" panose="020B0604020202020204" pitchFamily="34" charset="0"/>
              <a:cs typeface="Arial" panose="020B0604020202020204" pitchFamily="34" charset="0"/>
            </a:endParaRPr>
          </a:p>
        </p:txBody>
      </p:sp>
      <p:sp>
        <p:nvSpPr>
          <p:cNvPr id="59" name="AutoShape 7">
            <a:extLst>
              <a:ext uri="{FF2B5EF4-FFF2-40B4-BE49-F238E27FC236}">
                <a16:creationId xmlns:a16="http://schemas.microsoft.com/office/drawing/2014/main" id="{A7C030D3-2389-45F3-8E02-4B7675B3B510}"/>
              </a:ext>
            </a:extLst>
          </p:cNvPr>
          <p:cNvSpPr>
            <a:spLocks noChangeArrowheads="1"/>
          </p:cNvSpPr>
          <p:nvPr/>
        </p:nvSpPr>
        <p:spPr bwMode="auto">
          <a:xfrm>
            <a:off x="3289672" y="1882800"/>
            <a:ext cx="936000" cy="468000"/>
          </a:xfrm>
          <a:prstGeom prst="chevron">
            <a:avLst>
              <a:gd name="adj" fmla="val 19758"/>
            </a:avLst>
          </a:prstGeom>
          <a:solidFill>
            <a:schemeClr val="bg2"/>
          </a:solidFill>
          <a:ln w="19050">
            <a:solidFill>
              <a:srgbClr val="C00000"/>
            </a:solidFill>
          </a:ln>
        </p:spPr>
        <p:txBody>
          <a:bodyPr wrap="square" lIns="0" tIns="0" rIns="0" bIns="0" anchor="ctr" anchorCtr="0"/>
          <a:lstStyle/>
          <a:p>
            <a:pPr algn="ctr" eaLnBrk="0" fontAlgn="base" hangingPunct="0">
              <a:spcBef>
                <a:spcPct val="50000"/>
              </a:spcBef>
              <a:spcAft>
                <a:spcPct val="0"/>
              </a:spcAft>
            </a:pPr>
            <a:r>
              <a:rPr lang="en-US" sz="800" b="1" kern="0" dirty="0">
                <a:solidFill>
                  <a:srgbClr val="FFFFFF"/>
                </a:solidFill>
                <a:latin typeface="Arial" panose="020B0604020202020204" pitchFamily="34" charset="0"/>
                <a:cs typeface="Arial" panose="020B0604020202020204" pitchFamily="34" charset="0"/>
              </a:rPr>
              <a:t>Plan Fiscal</a:t>
            </a:r>
          </a:p>
        </p:txBody>
      </p:sp>
      <p:sp>
        <p:nvSpPr>
          <p:cNvPr id="61" name="AutoShape 7">
            <a:extLst>
              <a:ext uri="{FF2B5EF4-FFF2-40B4-BE49-F238E27FC236}">
                <a16:creationId xmlns:a16="http://schemas.microsoft.com/office/drawing/2014/main" id="{2C28276D-8B3B-462A-86C2-BFA82B4835AE}"/>
              </a:ext>
            </a:extLst>
          </p:cNvPr>
          <p:cNvSpPr>
            <a:spLocks noChangeArrowheads="1"/>
          </p:cNvSpPr>
          <p:nvPr/>
        </p:nvSpPr>
        <p:spPr bwMode="auto">
          <a:xfrm>
            <a:off x="4243308" y="1882814"/>
            <a:ext cx="936000" cy="468000"/>
          </a:xfrm>
          <a:prstGeom prst="chevron">
            <a:avLst>
              <a:gd name="adj" fmla="val 19758"/>
            </a:avLst>
          </a:prstGeom>
          <a:solidFill>
            <a:schemeClr val="bg2"/>
          </a:solidFill>
          <a:ln w="19050">
            <a:solidFill>
              <a:srgbClr val="C00000"/>
            </a:solidFill>
          </a:ln>
        </p:spPr>
        <p:txBody>
          <a:bodyPr wrap="square" lIns="0" tIns="0" rIns="0" bIns="0" anchor="ctr" anchorCtr="0"/>
          <a:lstStyle/>
          <a:p>
            <a:pPr algn="ctr" eaLnBrk="0" fontAlgn="base" hangingPunct="0">
              <a:spcBef>
                <a:spcPct val="50000"/>
              </a:spcBef>
              <a:spcAft>
                <a:spcPct val="0"/>
              </a:spcAft>
            </a:pPr>
            <a:r>
              <a:rPr lang="en-US" sz="800" b="1" kern="0" dirty="0">
                <a:solidFill>
                  <a:srgbClr val="FFFFFF"/>
                </a:solidFill>
                <a:latin typeface="Arial" panose="020B0604020202020204" pitchFamily="34" charset="0"/>
                <a:cs typeface="Arial" panose="020B0604020202020204" pitchFamily="34" charset="0"/>
              </a:rPr>
              <a:t>Gestión con Administraciones </a:t>
            </a:r>
            <a:r>
              <a:rPr lang="en-US" sz="800" b="1" kern="0" dirty="0" err="1">
                <a:solidFill>
                  <a:srgbClr val="FFFFFF"/>
                </a:solidFill>
                <a:latin typeface="Arial" panose="020B0604020202020204" pitchFamily="34" charset="0"/>
                <a:cs typeface="Arial" panose="020B0604020202020204" pitchFamily="34" charset="0"/>
              </a:rPr>
              <a:t>Públicas</a:t>
            </a:r>
            <a:endParaRPr lang="en-US" sz="800" b="1" kern="0" dirty="0">
              <a:solidFill>
                <a:srgbClr val="FFFFFF"/>
              </a:solidFill>
              <a:latin typeface="Arial" panose="020B0604020202020204" pitchFamily="34" charset="0"/>
              <a:cs typeface="Arial" panose="020B0604020202020204" pitchFamily="34" charset="0"/>
            </a:endParaRPr>
          </a:p>
        </p:txBody>
      </p:sp>
      <p:sp>
        <p:nvSpPr>
          <p:cNvPr id="63" name="AutoShape 7">
            <a:extLst>
              <a:ext uri="{FF2B5EF4-FFF2-40B4-BE49-F238E27FC236}">
                <a16:creationId xmlns:a16="http://schemas.microsoft.com/office/drawing/2014/main" id="{D67E388D-6EF1-4DA0-8DF4-B1C2F1C46E1C}"/>
              </a:ext>
            </a:extLst>
          </p:cNvPr>
          <p:cNvSpPr>
            <a:spLocks noChangeArrowheads="1"/>
          </p:cNvSpPr>
          <p:nvPr/>
        </p:nvSpPr>
        <p:spPr bwMode="auto">
          <a:xfrm>
            <a:off x="5196944" y="1882814"/>
            <a:ext cx="936000" cy="468000"/>
          </a:xfrm>
          <a:prstGeom prst="chevron">
            <a:avLst>
              <a:gd name="adj" fmla="val 19758"/>
            </a:avLst>
          </a:prstGeom>
          <a:solidFill>
            <a:schemeClr val="bg2"/>
          </a:solidFill>
          <a:ln w="19050">
            <a:solidFill>
              <a:srgbClr val="C00000"/>
            </a:solidFill>
          </a:ln>
        </p:spPr>
        <p:txBody>
          <a:bodyPr wrap="square" lIns="0" tIns="0" rIns="0" bIns="0" anchor="ctr" anchorCtr="0"/>
          <a:lstStyle/>
          <a:p>
            <a:pPr algn="ctr" eaLnBrk="0" fontAlgn="base" hangingPunct="0">
              <a:spcBef>
                <a:spcPct val="50000"/>
              </a:spcBef>
              <a:spcAft>
                <a:spcPct val="0"/>
              </a:spcAft>
            </a:pPr>
            <a:r>
              <a:rPr lang="en-US" sz="800" b="1" kern="0">
                <a:solidFill>
                  <a:srgbClr val="FFFFFF"/>
                </a:solidFill>
                <a:latin typeface="Arial" panose="020B0604020202020204" pitchFamily="34" charset="0"/>
                <a:cs typeface="Arial" panose="020B0604020202020204" pitchFamily="34" charset="0"/>
              </a:rPr>
              <a:t>Reporte</a:t>
            </a:r>
            <a:r>
              <a:rPr lang="en-US" sz="800" b="1" kern="0" dirty="0">
                <a:solidFill>
                  <a:srgbClr val="FFFFFF"/>
                </a:solidFill>
                <a:latin typeface="Arial" panose="020B0604020202020204" pitchFamily="34" charset="0"/>
                <a:cs typeface="Arial" panose="020B0604020202020204" pitchFamily="34" charset="0"/>
              </a:rPr>
              <a:t> Fiscal</a:t>
            </a:r>
          </a:p>
        </p:txBody>
      </p:sp>
      <p:sp>
        <p:nvSpPr>
          <p:cNvPr id="65" name="AutoShape 7">
            <a:extLst>
              <a:ext uri="{FF2B5EF4-FFF2-40B4-BE49-F238E27FC236}">
                <a16:creationId xmlns:a16="http://schemas.microsoft.com/office/drawing/2014/main" id="{4B48215C-598C-4F14-BAD2-557027669C27}"/>
              </a:ext>
            </a:extLst>
          </p:cNvPr>
          <p:cNvSpPr>
            <a:spLocks noChangeArrowheads="1"/>
          </p:cNvSpPr>
          <p:nvPr/>
        </p:nvSpPr>
        <p:spPr bwMode="auto">
          <a:xfrm>
            <a:off x="6150580" y="1882800"/>
            <a:ext cx="936000" cy="468000"/>
          </a:xfrm>
          <a:prstGeom prst="chevron">
            <a:avLst>
              <a:gd name="adj" fmla="val 19758"/>
            </a:avLst>
          </a:prstGeom>
          <a:solidFill>
            <a:schemeClr val="bg2"/>
          </a:solidFill>
          <a:ln w="19050">
            <a:solidFill>
              <a:srgbClr val="C00000"/>
            </a:solidFill>
          </a:ln>
        </p:spPr>
        <p:txBody>
          <a:bodyPr wrap="square" lIns="0" tIns="0" rIns="0" bIns="0" anchor="ctr" anchorCtr="0"/>
          <a:lstStyle/>
          <a:p>
            <a:pPr algn="ctr" eaLnBrk="0" fontAlgn="base" hangingPunct="0">
              <a:spcBef>
                <a:spcPct val="50000"/>
              </a:spcBef>
              <a:spcAft>
                <a:spcPct val="0"/>
              </a:spcAft>
            </a:pPr>
            <a:r>
              <a:rPr lang="en-US" sz="800" b="1" kern="0" dirty="0">
                <a:solidFill>
                  <a:srgbClr val="FFFFFF"/>
                </a:solidFill>
                <a:latin typeface="Arial" panose="020B0604020202020204" pitchFamily="34" charset="0"/>
                <a:cs typeface="Arial" panose="020B0604020202020204" pitchFamily="34" charset="0"/>
              </a:rPr>
              <a:t>Sistemas</a:t>
            </a:r>
          </a:p>
        </p:txBody>
      </p:sp>
      <p:sp>
        <p:nvSpPr>
          <p:cNvPr id="88" name="Rounded Rectangle 59">
            <a:extLst>
              <a:ext uri="{FF2B5EF4-FFF2-40B4-BE49-F238E27FC236}">
                <a16:creationId xmlns:a16="http://schemas.microsoft.com/office/drawing/2014/main" id="{E6DE6C29-5061-4F85-98D6-622E5143B06B}"/>
              </a:ext>
            </a:extLst>
          </p:cNvPr>
          <p:cNvSpPr/>
          <p:nvPr/>
        </p:nvSpPr>
        <p:spPr>
          <a:xfrm>
            <a:off x="7669537" y="631488"/>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Cuentas a Cobrar</a:t>
            </a:r>
            <a:endParaRPr lang="es-ES" sz="900" i="1" dirty="0">
              <a:solidFill>
                <a:prstClr val="white"/>
              </a:solidFill>
              <a:latin typeface="Univers for KPMG Cond" panose="020B0606020202020204" pitchFamily="34" charset="0"/>
            </a:endParaRPr>
          </a:p>
        </p:txBody>
      </p:sp>
      <p:sp>
        <p:nvSpPr>
          <p:cNvPr id="89" name="Rounded Rectangle 59">
            <a:extLst>
              <a:ext uri="{FF2B5EF4-FFF2-40B4-BE49-F238E27FC236}">
                <a16:creationId xmlns:a16="http://schemas.microsoft.com/office/drawing/2014/main" id="{19643313-1C9D-47E4-8681-8B6B08B204D9}"/>
              </a:ext>
            </a:extLst>
          </p:cNvPr>
          <p:cNvSpPr/>
          <p:nvPr/>
        </p:nvSpPr>
        <p:spPr>
          <a:xfrm>
            <a:off x="8696350" y="631488"/>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Tesorería</a:t>
            </a:r>
            <a:endParaRPr lang="es-ES" sz="900" i="1" dirty="0">
              <a:solidFill>
                <a:prstClr val="white"/>
              </a:solidFill>
              <a:latin typeface="Univers for KPMG Cond" panose="020B0606020202020204" pitchFamily="34" charset="0"/>
            </a:endParaRPr>
          </a:p>
        </p:txBody>
      </p:sp>
      <p:sp>
        <p:nvSpPr>
          <p:cNvPr id="90" name="Rounded Rectangle 59">
            <a:extLst>
              <a:ext uri="{FF2B5EF4-FFF2-40B4-BE49-F238E27FC236}">
                <a16:creationId xmlns:a16="http://schemas.microsoft.com/office/drawing/2014/main" id="{B6B4BDE6-D7B7-4CFC-BF79-75229805B2E0}"/>
              </a:ext>
            </a:extLst>
          </p:cNvPr>
          <p:cNvSpPr/>
          <p:nvPr/>
        </p:nvSpPr>
        <p:spPr>
          <a:xfrm>
            <a:off x="9723162" y="631488"/>
            <a:ext cx="972000" cy="216000"/>
          </a:xfrm>
          <a:prstGeom prst="roundRect">
            <a:avLst/>
          </a:prstGeom>
          <a:solidFill>
            <a:schemeClr val="bg2">
              <a:lumMod val="7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Impuestos</a:t>
            </a:r>
            <a:endParaRPr lang="es-ES" sz="900" i="1" dirty="0">
              <a:solidFill>
                <a:prstClr val="white"/>
              </a:solidFill>
              <a:latin typeface="Univers for KPMG Cond" panose="020B0606020202020204" pitchFamily="34" charset="0"/>
            </a:endParaRPr>
          </a:p>
        </p:txBody>
      </p:sp>
      <p:sp>
        <p:nvSpPr>
          <p:cNvPr id="91" name="Rounded Rectangle 59">
            <a:extLst>
              <a:ext uri="{FF2B5EF4-FFF2-40B4-BE49-F238E27FC236}">
                <a16:creationId xmlns:a16="http://schemas.microsoft.com/office/drawing/2014/main" id="{E2B960E7-D63F-43C0-AEF7-6E9374D6840A}"/>
              </a:ext>
            </a:extLst>
          </p:cNvPr>
          <p:cNvSpPr/>
          <p:nvPr/>
        </p:nvSpPr>
        <p:spPr>
          <a:xfrm>
            <a:off x="7156668"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a:solidFill>
                  <a:prstClr val="white"/>
                </a:solidFill>
                <a:latin typeface="Univers for KPMG Cond" panose="020B0606020202020204" pitchFamily="34" charset="0"/>
              </a:rPr>
              <a:t>Cuentas </a:t>
            </a:r>
            <a:r>
              <a:rPr lang="es-ES_tradnl" sz="900" i="1" dirty="0">
                <a:solidFill>
                  <a:prstClr val="white"/>
                </a:solidFill>
                <a:latin typeface="Univers for KPMG Cond" panose="020B0606020202020204" pitchFamily="34" charset="0"/>
              </a:rPr>
              <a:t>a Pagar</a:t>
            </a:r>
            <a:endParaRPr lang="es-ES" sz="900" i="1" dirty="0">
              <a:solidFill>
                <a:prstClr val="white"/>
              </a:solidFill>
              <a:latin typeface="Univers for KPMG Cond" panose="020B0606020202020204" pitchFamily="34" charset="0"/>
            </a:endParaRPr>
          </a:p>
        </p:txBody>
      </p:sp>
      <p:sp>
        <p:nvSpPr>
          <p:cNvPr id="92" name="Rounded Rectangle 59">
            <a:extLst>
              <a:ext uri="{FF2B5EF4-FFF2-40B4-BE49-F238E27FC236}">
                <a16:creationId xmlns:a16="http://schemas.microsoft.com/office/drawing/2014/main" id="{286FBB35-DB63-41C0-A9ED-AFF7A829586D}"/>
              </a:ext>
            </a:extLst>
          </p:cNvPr>
          <p:cNvSpPr/>
          <p:nvPr/>
        </p:nvSpPr>
        <p:spPr>
          <a:xfrm>
            <a:off x="8167555"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Gastos de Viaje</a:t>
            </a:r>
            <a:endParaRPr lang="es-ES" sz="900" i="1" dirty="0">
              <a:solidFill>
                <a:prstClr val="white"/>
              </a:solidFill>
              <a:latin typeface="Univers for KPMG Cond" panose="020B0606020202020204" pitchFamily="34" charset="0"/>
            </a:endParaRPr>
          </a:p>
        </p:txBody>
      </p:sp>
      <p:sp>
        <p:nvSpPr>
          <p:cNvPr id="93" name="Rounded Rectangle 59">
            <a:extLst>
              <a:ext uri="{FF2B5EF4-FFF2-40B4-BE49-F238E27FC236}">
                <a16:creationId xmlns:a16="http://schemas.microsoft.com/office/drawing/2014/main" id="{B57FDCB9-3975-4C50-898A-BF86DB4E08D7}"/>
              </a:ext>
            </a:extLst>
          </p:cNvPr>
          <p:cNvSpPr/>
          <p:nvPr/>
        </p:nvSpPr>
        <p:spPr>
          <a:xfrm>
            <a:off x="9201792"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Contabilidad General</a:t>
            </a:r>
            <a:endParaRPr lang="es-ES" sz="900" i="1" dirty="0">
              <a:solidFill>
                <a:prstClr val="white"/>
              </a:solidFill>
              <a:latin typeface="Univers for KPMG Cond" panose="020B0606020202020204" pitchFamily="34" charset="0"/>
            </a:endParaRPr>
          </a:p>
        </p:txBody>
      </p:sp>
      <p:sp>
        <p:nvSpPr>
          <p:cNvPr id="94" name="Rounded Rectangle 59">
            <a:extLst>
              <a:ext uri="{FF2B5EF4-FFF2-40B4-BE49-F238E27FC236}">
                <a16:creationId xmlns:a16="http://schemas.microsoft.com/office/drawing/2014/main" id="{4C239671-36B6-4FE7-8A6F-4841BAEBA2D5}"/>
              </a:ext>
            </a:extLst>
          </p:cNvPr>
          <p:cNvSpPr/>
          <p:nvPr/>
        </p:nvSpPr>
        <p:spPr>
          <a:xfrm>
            <a:off x="10236030" y="378194"/>
            <a:ext cx="972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a:solidFill>
                  <a:prstClr val="white"/>
                </a:solidFill>
                <a:latin typeface="Univers for KPMG Cond" panose="020B0606020202020204" pitchFamily="34" charset="0"/>
              </a:rPr>
              <a:t>C</a:t>
            </a:r>
            <a:r>
              <a:rPr lang="es-ES_tradnl" sz="900" i="1" dirty="0">
                <a:solidFill>
                  <a:prstClr val="white"/>
                </a:solidFill>
                <a:latin typeface="Univers for KPMG Cond" panose="020B0606020202020204" pitchFamily="34" charset="0"/>
              </a:rPr>
              <a:t>ontrolling</a:t>
            </a:r>
            <a:endParaRPr lang="es-ES" sz="900" i="1" dirty="0">
              <a:solidFill>
                <a:prstClr val="white"/>
              </a:solidFill>
              <a:latin typeface="Univers for KPMG Cond" panose="020B0606020202020204" pitchFamily="34" charset="0"/>
            </a:endParaRPr>
          </a:p>
        </p:txBody>
      </p:sp>
      <p:grpSp>
        <p:nvGrpSpPr>
          <p:cNvPr id="51" name="Group 50">
            <a:extLst>
              <a:ext uri="{FF2B5EF4-FFF2-40B4-BE49-F238E27FC236}">
                <a16:creationId xmlns:a16="http://schemas.microsoft.com/office/drawing/2014/main" id="{AB5AA3C4-79F0-4636-AE5A-C0CD91A84528}"/>
              </a:ext>
            </a:extLst>
          </p:cNvPr>
          <p:cNvGrpSpPr/>
          <p:nvPr/>
        </p:nvGrpSpPr>
        <p:grpSpPr>
          <a:xfrm>
            <a:off x="5006877" y="44624"/>
            <a:ext cx="2119585" cy="744515"/>
            <a:chOff x="5006877" y="44624"/>
            <a:chExt cx="2119585" cy="826693"/>
          </a:xfrm>
        </p:grpSpPr>
        <p:sp>
          <p:nvSpPr>
            <p:cNvPr id="56" name="AutoShape 7">
              <a:extLst>
                <a:ext uri="{FF2B5EF4-FFF2-40B4-BE49-F238E27FC236}">
                  <a16:creationId xmlns:a16="http://schemas.microsoft.com/office/drawing/2014/main" id="{CB72E9A0-2942-4258-AE63-DA8C596D8766}"/>
                </a:ext>
              </a:extLst>
            </p:cNvPr>
            <p:cNvSpPr>
              <a:spLocks noChangeArrowheads="1"/>
            </p:cNvSpPr>
            <p:nvPr/>
          </p:nvSpPr>
          <p:spPr bwMode="auto">
            <a:xfrm>
              <a:off x="5006877" y="655317"/>
              <a:ext cx="396000" cy="216000"/>
            </a:xfrm>
            <a:prstGeom prst="chevron">
              <a:avLst>
                <a:gd name="adj" fmla="val 19758"/>
              </a:avLst>
            </a:prstGeom>
            <a:solidFill>
              <a:srgbClr val="F68D2E"/>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57"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1" y="74832"/>
              <a:ext cx="396000" cy="216000"/>
            </a:xfrm>
            <a:prstGeom prst="chevron">
              <a:avLst>
                <a:gd name="adj" fmla="val 19758"/>
              </a:avLst>
            </a:prstGeom>
            <a:solidFill>
              <a:schemeClr val="accent5"/>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8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endParaRPr>
            </a:p>
          </p:txBody>
        </p:sp>
        <p:sp>
          <p:nvSpPr>
            <p:cNvPr id="60"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0" y="348584"/>
              <a:ext cx="396000" cy="216000"/>
            </a:xfrm>
            <a:prstGeom prst="chevron">
              <a:avLst>
                <a:gd name="adj" fmla="val 19758"/>
              </a:avLst>
            </a:prstGeom>
            <a:solidFill>
              <a:schemeClr val="bg2"/>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62" name="TextBox 61"/>
            <p:cNvSpPr txBox="1"/>
            <p:nvPr/>
          </p:nvSpPr>
          <p:spPr>
            <a:xfrm>
              <a:off x="5470278" y="44624"/>
              <a:ext cx="1656184" cy="204322"/>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err="1">
                  <a:ln>
                    <a:noFill/>
                  </a:ln>
                  <a:solidFill>
                    <a:srgbClr val="00338D"/>
                  </a:solidFill>
                  <a:effectLst/>
                  <a:uLnTx/>
                  <a:uFillTx/>
                  <a:latin typeface="Arial"/>
                  <a:ea typeface="+mn-ea"/>
                  <a:cs typeface="+mn-cs"/>
                </a:rPr>
                <a:t>Supply</a:t>
              </a:r>
              <a:r>
                <a:rPr kumimoji="0" lang="es-ES" sz="1100" b="0" i="0" u="none" strike="noStrike" kern="1200" cap="none" spc="0" normalizeH="0" baseline="0" noProof="0" dirty="0">
                  <a:ln>
                    <a:noFill/>
                  </a:ln>
                  <a:solidFill>
                    <a:srgbClr val="00338D"/>
                  </a:solidFill>
                  <a:effectLst/>
                  <a:uLnTx/>
                  <a:uFillTx/>
                  <a:latin typeface="Arial"/>
                  <a:ea typeface="+mn-ea"/>
                  <a:cs typeface="+mn-cs"/>
                </a:rPr>
                <a:t> </a:t>
              </a:r>
              <a:r>
                <a:rPr kumimoji="0" lang="es-ES" sz="1100" b="0" i="0" u="none" strike="noStrike" kern="1200" cap="none" spc="0" normalizeH="0" baseline="0" noProof="0" dirty="0" err="1">
                  <a:ln>
                    <a:noFill/>
                  </a:ln>
                  <a:solidFill>
                    <a:srgbClr val="00338D"/>
                  </a:solidFill>
                  <a:effectLst/>
                  <a:uLnTx/>
                  <a:uFillTx/>
                  <a:latin typeface="Arial"/>
                  <a:ea typeface="+mn-ea"/>
                  <a:cs typeface="+mn-cs"/>
                </a:rPr>
                <a:t>Chain</a:t>
              </a:r>
              <a:endParaRPr kumimoji="0" lang="es-ES" sz="1100" b="0" i="0" u="none" strike="noStrike" kern="1200" cap="none" spc="0" normalizeH="0" baseline="0" noProof="0" dirty="0">
                <a:ln>
                  <a:noFill/>
                </a:ln>
                <a:solidFill>
                  <a:srgbClr val="00338D"/>
                </a:solidFill>
                <a:effectLst/>
                <a:uLnTx/>
                <a:uFillTx/>
                <a:latin typeface="Arial"/>
                <a:ea typeface="+mn-ea"/>
                <a:cs typeface="+mn-cs"/>
              </a:endParaRPr>
            </a:p>
          </p:txBody>
        </p:sp>
        <p:sp>
          <p:nvSpPr>
            <p:cNvPr id="64" name="TextBox 63"/>
            <p:cNvSpPr txBox="1"/>
            <p:nvPr/>
          </p:nvSpPr>
          <p:spPr>
            <a:xfrm>
              <a:off x="5470278" y="328440"/>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Finanzas</a:t>
              </a:r>
            </a:p>
          </p:txBody>
        </p:sp>
        <p:sp>
          <p:nvSpPr>
            <p:cNvPr id="66" name="TextBox 65">
              <a:extLst>
                <a:ext uri="{FF2B5EF4-FFF2-40B4-BE49-F238E27FC236}">
                  <a16:creationId xmlns:a16="http://schemas.microsoft.com/office/drawing/2014/main" id="{7F0ED837-5337-47B6-AC8C-3872F871071C}"/>
                </a:ext>
              </a:extLst>
            </p:cNvPr>
            <p:cNvSpPr txBox="1"/>
            <p:nvPr/>
          </p:nvSpPr>
          <p:spPr>
            <a:xfrm>
              <a:off x="5470278" y="625943"/>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Producción</a:t>
              </a:r>
            </a:p>
          </p:txBody>
        </p:sp>
      </p:grpSp>
    </p:spTree>
    <p:extLst>
      <p:ext uri="{BB962C8B-B14F-4D97-AF65-F5344CB8AC3E}">
        <p14:creationId xmlns:p14="http://schemas.microsoft.com/office/powerpoint/2010/main" val="41001873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42210" name="think-cell Slide" r:id="rId6" imgW="216" imgH="216" progId="TCLayout.ActiveDocument.1">
                  <p:embed/>
                </p:oleObj>
              </mc:Choice>
              <mc:Fallback>
                <p:oleObj name="think-cell Slide" r:id="rId6" imgW="216" imgH="216" progId="TCLayout.ActiveDocument.1">
                  <p:embed/>
                  <p:pic>
                    <p:nvPicPr>
                      <p:cNvPr id="4" name="Object 3" hidden="1"/>
                      <p:cNvPicPr/>
                      <p:nvPr/>
                    </p:nvPicPr>
                    <p:blipFill>
                      <a:blip r:embed="rId7"/>
                      <a:stretch>
                        <a:fillRect/>
                      </a:stretch>
                    </p:blipFill>
                    <p:spPr>
                      <a:xfrm>
                        <a:off x="1525589" y="1589"/>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DE92D78-B88A-4237-B719-CF68C8EF0807}"/>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4000" b="0" i="0" u="none" strike="noStrike" kern="1200" cap="none" spc="0" normalizeH="0" baseline="0" noProof="0" dirty="0">
              <a:ln>
                <a:noFill/>
              </a:ln>
              <a:solidFill>
                <a:prstClr val="white"/>
              </a:solidFill>
              <a:effectLst/>
              <a:uLnTx/>
              <a:uFillTx/>
              <a:latin typeface="KPMG Extralight" panose="020B0303030202040204" pitchFamily="34" charset="0"/>
              <a:ea typeface="+mn-ea"/>
              <a:cs typeface="+mn-cs"/>
              <a:sym typeface="KPMG Extralight" panose="020B0303030202040204" pitchFamily="34" charset="0"/>
            </a:endParaRPr>
          </a:p>
        </p:txBody>
      </p:sp>
      <p:sp>
        <p:nvSpPr>
          <p:cNvPr id="47" name="Title 1"/>
          <p:cNvSpPr>
            <a:spLocks noGrp="1"/>
          </p:cNvSpPr>
          <p:nvPr>
            <p:ph type="title"/>
          </p:nvPr>
        </p:nvSpPr>
        <p:spPr>
          <a:xfrm>
            <a:off x="990000" y="167350"/>
            <a:ext cx="8478958" cy="687855"/>
          </a:xfrm>
        </p:spPr>
        <p:txBody>
          <a:bodyPr/>
          <a:lstStyle/>
          <a:p>
            <a:r>
              <a:rPr lang="es-ES_tradnl" sz="2400" b="1" dirty="0">
                <a:solidFill>
                  <a:srgbClr val="00338D"/>
                </a:solidFill>
              </a:rPr>
              <a:t>2.2. Procesos</a:t>
            </a:r>
            <a:br>
              <a:rPr lang="es-ES_tradnl" sz="4000" b="1" dirty="0">
                <a:solidFill>
                  <a:srgbClr val="00338D"/>
                </a:solidFill>
              </a:rPr>
            </a:br>
            <a:r>
              <a:rPr lang="es-ES_tradnl" sz="4000" dirty="0" err="1">
                <a:solidFill>
                  <a:srgbClr val="00338D"/>
                </a:solidFill>
              </a:rPr>
              <a:t>Supply</a:t>
            </a:r>
            <a:r>
              <a:rPr lang="es-ES_tradnl" sz="4000" dirty="0">
                <a:solidFill>
                  <a:srgbClr val="00338D"/>
                </a:solidFill>
              </a:rPr>
              <a:t> </a:t>
            </a:r>
            <a:r>
              <a:rPr lang="es-ES_tradnl" sz="4000" dirty="0" err="1">
                <a:solidFill>
                  <a:srgbClr val="00338D"/>
                </a:solidFill>
              </a:rPr>
              <a:t>Chain</a:t>
            </a:r>
            <a:br>
              <a:rPr lang="es-ES_tradnl" sz="4000" b="1" dirty="0"/>
            </a:br>
            <a:endParaRPr lang="es-ES_tradnl" sz="4000" dirty="0"/>
          </a:p>
        </p:txBody>
      </p:sp>
      <p:sp>
        <p:nvSpPr>
          <p:cNvPr id="49" name="Rectangle 23"/>
          <p:cNvSpPr>
            <a:spLocks noChangeArrowheads="1"/>
          </p:cNvSpPr>
          <p:nvPr/>
        </p:nvSpPr>
        <p:spPr bwMode="auto">
          <a:xfrm>
            <a:off x="1271588" y="3010335"/>
            <a:ext cx="9648825" cy="3261156"/>
          </a:xfrm>
          <a:prstGeom prst="rect">
            <a:avLst/>
          </a:prstGeom>
          <a:noFill/>
          <a:ln w="12700">
            <a:solidFill>
              <a:srgbClr val="00A3A1"/>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Arial"/>
              <a:ea typeface="+mn-ea"/>
              <a:cs typeface="+mn-cs"/>
            </a:endParaRPr>
          </a:p>
        </p:txBody>
      </p:sp>
      <p:sp>
        <p:nvSpPr>
          <p:cNvPr id="46" name="Rectangle 23"/>
          <p:cNvSpPr>
            <a:spLocks noChangeArrowheads="1"/>
          </p:cNvSpPr>
          <p:nvPr/>
        </p:nvSpPr>
        <p:spPr bwMode="auto">
          <a:xfrm>
            <a:off x="1271588" y="1240797"/>
            <a:ext cx="7240087" cy="1377708"/>
          </a:xfrm>
          <a:prstGeom prst="rect">
            <a:avLst/>
          </a:prstGeom>
          <a:noFill/>
          <a:ln w="12700">
            <a:solidFill>
              <a:srgbClr val="00266A"/>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Arial"/>
              <a:ea typeface="+mn-ea"/>
              <a:cs typeface="+mn-cs"/>
            </a:endParaRPr>
          </a:p>
        </p:txBody>
      </p:sp>
      <p:sp>
        <p:nvSpPr>
          <p:cNvPr id="50" name="14 Rectángulo redondeado"/>
          <p:cNvSpPr/>
          <p:nvPr/>
        </p:nvSpPr>
        <p:spPr>
          <a:xfrm>
            <a:off x="1271464" y="1036475"/>
            <a:ext cx="2440800" cy="360000"/>
          </a:xfrm>
          <a:prstGeom prst="roundRect">
            <a:avLst/>
          </a:prstGeom>
          <a:solidFill>
            <a:schemeClr val="tx2">
              <a:lumMod val="75000"/>
            </a:schemeClr>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2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Taxonomía</a:t>
            </a:r>
          </a:p>
        </p:txBody>
      </p:sp>
      <p:grpSp>
        <p:nvGrpSpPr>
          <p:cNvPr id="13" name="Group 12">
            <a:extLst>
              <a:ext uri="{FF2B5EF4-FFF2-40B4-BE49-F238E27FC236}">
                <a16:creationId xmlns:a16="http://schemas.microsoft.com/office/drawing/2014/main" id="{3743C344-F426-4131-95C4-D95DF336F0E7}"/>
              </a:ext>
            </a:extLst>
          </p:cNvPr>
          <p:cNvGrpSpPr/>
          <p:nvPr/>
        </p:nvGrpSpPr>
        <p:grpSpPr>
          <a:xfrm>
            <a:off x="3485188" y="902264"/>
            <a:ext cx="432000" cy="432000"/>
            <a:chOff x="2288002" y="902264"/>
            <a:chExt cx="432000" cy="432000"/>
          </a:xfrm>
        </p:grpSpPr>
        <p:sp>
          <p:nvSpPr>
            <p:cNvPr id="9" name="Oval 8"/>
            <p:cNvSpPr/>
            <p:nvPr/>
          </p:nvSpPr>
          <p:spPr>
            <a:xfrm>
              <a:off x="2288002" y="902264"/>
              <a:ext cx="432000" cy="432000"/>
            </a:xfrm>
            <a:prstGeom prst="ellipse">
              <a:avLst/>
            </a:prstGeom>
            <a:solidFill>
              <a:srgbClr val="00486D"/>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8" name="Freeform 4814"/>
            <p:cNvSpPr>
              <a:spLocks noEditPoints="1"/>
            </p:cNvSpPr>
            <p:nvPr/>
          </p:nvSpPr>
          <p:spPr bwMode="auto">
            <a:xfrm>
              <a:off x="2333042" y="972867"/>
              <a:ext cx="254028" cy="305679"/>
            </a:xfrm>
            <a:custGeom>
              <a:avLst/>
              <a:gdLst>
                <a:gd name="T0" fmla="*/ 148 w 280"/>
                <a:gd name="T1" fmla="*/ 304 h 372"/>
                <a:gd name="T2" fmla="*/ 148 w 280"/>
                <a:gd name="T3" fmla="*/ 98 h 372"/>
                <a:gd name="T4" fmla="*/ 164 w 280"/>
                <a:gd name="T5" fmla="*/ 92 h 372"/>
                <a:gd name="T6" fmla="*/ 180 w 280"/>
                <a:gd name="T7" fmla="*/ 72 h 372"/>
                <a:gd name="T8" fmla="*/ 186 w 280"/>
                <a:gd name="T9" fmla="*/ 48 h 372"/>
                <a:gd name="T10" fmla="*/ 178 w 280"/>
                <a:gd name="T11" fmla="*/ 20 h 372"/>
                <a:gd name="T12" fmla="*/ 160 w 280"/>
                <a:gd name="T13" fmla="*/ 48 h 372"/>
                <a:gd name="T14" fmla="*/ 106 w 280"/>
                <a:gd name="T15" fmla="*/ 0 h 372"/>
                <a:gd name="T16" fmla="*/ 80 w 280"/>
                <a:gd name="T17" fmla="*/ 32 h 372"/>
                <a:gd name="T18" fmla="*/ 78 w 280"/>
                <a:gd name="T19" fmla="*/ 56 h 372"/>
                <a:gd name="T20" fmla="*/ 88 w 280"/>
                <a:gd name="T21" fmla="*/ 80 h 372"/>
                <a:gd name="T22" fmla="*/ 108 w 280"/>
                <a:gd name="T23" fmla="*/ 96 h 372"/>
                <a:gd name="T24" fmla="*/ 116 w 280"/>
                <a:gd name="T25" fmla="*/ 300 h 372"/>
                <a:gd name="T26" fmla="*/ 108 w 280"/>
                <a:gd name="T27" fmla="*/ 308 h 372"/>
                <a:gd name="T28" fmla="*/ 96 w 280"/>
                <a:gd name="T29" fmla="*/ 336 h 372"/>
                <a:gd name="T30" fmla="*/ 98 w 280"/>
                <a:gd name="T31" fmla="*/ 350 h 372"/>
                <a:gd name="T32" fmla="*/ 106 w 280"/>
                <a:gd name="T33" fmla="*/ 360 h 372"/>
                <a:gd name="T34" fmla="*/ 124 w 280"/>
                <a:gd name="T35" fmla="*/ 370 h 372"/>
                <a:gd name="T36" fmla="*/ 140 w 280"/>
                <a:gd name="T37" fmla="*/ 370 h 372"/>
                <a:gd name="T38" fmla="*/ 158 w 280"/>
                <a:gd name="T39" fmla="*/ 360 h 372"/>
                <a:gd name="T40" fmla="*/ 168 w 280"/>
                <a:gd name="T41" fmla="*/ 342 h 372"/>
                <a:gd name="T42" fmla="*/ 168 w 280"/>
                <a:gd name="T43" fmla="*/ 328 h 372"/>
                <a:gd name="T44" fmla="*/ 158 w 280"/>
                <a:gd name="T45" fmla="*/ 310 h 372"/>
                <a:gd name="T46" fmla="*/ 144 w 280"/>
                <a:gd name="T47" fmla="*/ 346 h 372"/>
                <a:gd name="T48" fmla="*/ 132 w 280"/>
                <a:gd name="T49" fmla="*/ 352 h 372"/>
                <a:gd name="T50" fmla="*/ 120 w 280"/>
                <a:gd name="T51" fmla="*/ 346 h 372"/>
                <a:gd name="T52" fmla="*/ 116 w 280"/>
                <a:gd name="T53" fmla="*/ 336 h 372"/>
                <a:gd name="T54" fmla="*/ 120 w 280"/>
                <a:gd name="T55" fmla="*/ 324 h 372"/>
                <a:gd name="T56" fmla="*/ 132 w 280"/>
                <a:gd name="T57" fmla="*/ 320 h 372"/>
                <a:gd name="T58" fmla="*/ 144 w 280"/>
                <a:gd name="T59" fmla="*/ 324 h 372"/>
                <a:gd name="T60" fmla="*/ 148 w 280"/>
                <a:gd name="T61" fmla="*/ 336 h 372"/>
                <a:gd name="T62" fmla="*/ 144 w 280"/>
                <a:gd name="T63" fmla="*/ 346 h 372"/>
                <a:gd name="T64" fmla="*/ 186 w 280"/>
                <a:gd name="T65" fmla="*/ 318 h 372"/>
                <a:gd name="T66" fmla="*/ 172 w 280"/>
                <a:gd name="T67" fmla="*/ 296 h 372"/>
                <a:gd name="T68" fmla="*/ 168 w 280"/>
                <a:gd name="T69" fmla="*/ 286 h 372"/>
                <a:gd name="T70" fmla="*/ 168 w 280"/>
                <a:gd name="T71" fmla="*/ 250 h 372"/>
                <a:gd name="T72" fmla="*/ 172 w 280"/>
                <a:gd name="T73" fmla="*/ 190 h 372"/>
                <a:gd name="T74" fmla="*/ 178 w 280"/>
                <a:gd name="T75" fmla="*/ 194 h 372"/>
                <a:gd name="T76" fmla="*/ 186 w 280"/>
                <a:gd name="T77" fmla="*/ 190 h 372"/>
                <a:gd name="T78" fmla="*/ 188 w 280"/>
                <a:gd name="T79" fmla="*/ 180 h 372"/>
                <a:gd name="T80" fmla="*/ 168 w 280"/>
                <a:gd name="T81" fmla="*/ 150 h 372"/>
                <a:gd name="T82" fmla="*/ 204 w 280"/>
                <a:gd name="T83" fmla="*/ 158 h 372"/>
                <a:gd name="T84" fmla="*/ 212 w 280"/>
                <a:gd name="T85" fmla="*/ 160 h 372"/>
                <a:gd name="T86" fmla="*/ 218 w 280"/>
                <a:gd name="T87" fmla="*/ 158 h 372"/>
                <a:gd name="T88" fmla="*/ 220 w 280"/>
                <a:gd name="T89" fmla="*/ 146 h 372"/>
                <a:gd name="T90" fmla="*/ 216 w 280"/>
                <a:gd name="T91" fmla="*/ 102 h 372"/>
                <a:gd name="T92" fmla="*/ 240 w 280"/>
                <a:gd name="T93" fmla="*/ 126 h 372"/>
                <a:gd name="T94" fmla="*/ 248 w 280"/>
                <a:gd name="T95" fmla="*/ 126 h 372"/>
                <a:gd name="T96" fmla="*/ 254 w 280"/>
                <a:gd name="T97" fmla="*/ 122 h 372"/>
                <a:gd name="T98" fmla="*/ 252 w 280"/>
                <a:gd name="T99" fmla="*/ 110 h 372"/>
                <a:gd name="T100" fmla="*/ 84 w 280"/>
                <a:gd name="T101" fmla="*/ 234 h 372"/>
                <a:gd name="T102" fmla="*/ 96 w 280"/>
                <a:gd name="T103" fmla="*/ 292 h 372"/>
                <a:gd name="T104" fmla="*/ 0 w 280"/>
                <a:gd name="T105" fmla="*/ 318 h 372"/>
                <a:gd name="T106" fmla="*/ 72 w 280"/>
                <a:gd name="T107" fmla="*/ 290 h 372"/>
                <a:gd name="T108" fmla="*/ 80 w 280"/>
                <a:gd name="T109" fmla="*/ 292 h 372"/>
                <a:gd name="T110" fmla="*/ 86 w 280"/>
                <a:gd name="T111" fmla="*/ 290 h 372"/>
                <a:gd name="T112" fmla="*/ 88 w 280"/>
                <a:gd name="T113" fmla="*/ 278 h 372"/>
                <a:gd name="T114" fmla="*/ 84 w 280"/>
                <a:gd name="T115" fmla="*/ 23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0" h="372">
                  <a:moveTo>
                    <a:pt x="158" y="310"/>
                  </a:moveTo>
                  <a:lnTo>
                    <a:pt x="158" y="310"/>
                  </a:lnTo>
                  <a:lnTo>
                    <a:pt x="148" y="304"/>
                  </a:lnTo>
                  <a:lnTo>
                    <a:pt x="148" y="304"/>
                  </a:lnTo>
                  <a:lnTo>
                    <a:pt x="148" y="300"/>
                  </a:lnTo>
                  <a:lnTo>
                    <a:pt x="148" y="98"/>
                  </a:lnTo>
                  <a:lnTo>
                    <a:pt x="148" y="98"/>
                  </a:lnTo>
                  <a:lnTo>
                    <a:pt x="156" y="96"/>
                  </a:lnTo>
                  <a:lnTo>
                    <a:pt x="164" y="92"/>
                  </a:lnTo>
                  <a:lnTo>
                    <a:pt x="170" y="86"/>
                  </a:lnTo>
                  <a:lnTo>
                    <a:pt x="176" y="80"/>
                  </a:lnTo>
                  <a:lnTo>
                    <a:pt x="180" y="72"/>
                  </a:lnTo>
                  <a:lnTo>
                    <a:pt x="184" y="64"/>
                  </a:lnTo>
                  <a:lnTo>
                    <a:pt x="186" y="56"/>
                  </a:lnTo>
                  <a:lnTo>
                    <a:pt x="186" y="48"/>
                  </a:lnTo>
                  <a:lnTo>
                    <a:pt x="186" y="48"/>
                  </a:lnTo>
                  <a:lnTo>
                    <a:pt x="184" y="32"/>
                  </a:lnTo>
                  <a:lnTo>
                    <a:pt x="178" y="20"/>
                  </a:lnTo>
                  <a:lnTo>
                    <a:pt x="170" y="10"/>
                  </a:lnTo>
                  <a:lnTo>
                    <a:pt x="160" y="0"/>
                  </a:lnTo>
                  <a:lnTo>
                    <a:pt x="160" y="48"/>
                  </a:lnTo>
                  <a:lnTo>
                    <a:pt x="106" y="48"/>
                  </a:lnTo>
                  <a:lnTo>
                    <a:pt x="106" y="0"/>
                  </a:lnTo>
                  <a:lnTo>
                    <a:pt x="106" y="0"/>
                  </a:lnTo>
                  <a:lnTo>
                    <a:pt x="94" y="10"/>
                  </a:lnTo>
                  <a:lnTo>
                    <a:pt x="86" y="20"/>
                  </a:lnTo>
                  <a:lnTo>
                    <a:pt x="80" y="32"/>
                  </a:lnTo>
                  <a:lnTo>
                    <a:pt x="78" y="48"/>
                  </a:lnTo>
                  <a:lnTo>
                    <a:pt x="78" y="48"/>
                  </a:lnTo>
                  <a:lnTo>
                    <a:pt x="78" y="56"/>
                  </a:lnTo>
                  <a:lnTo>
                    <a:pt x="82" y="64"/>
                  </a:lnTo>
                  <a:lnTo>
                    <a:pt x="84" y="72"/>
                  </a:lnTo>
                  <a:lnTo>
                    <a:pt x="88" y="80"/>
                  </a:lnTo>
                  <a:lnTo>
                    <a:pt x="94" y="86"/>
                  </a:lnTo>
                  <a:lnTo>
                    <a:pt x="100" y="92"/>
                  </a:lnTo>
                  <a:lnTo>
                    <a:pt x="108" y="96"/>
                  </a:lnTo>
                  <a:lnTo>
                    <a:pt x="116" y="98"/>
                  </a:lnTo>
                  <a:lnTo>
                    <a:pt x="116" y="300"/>
                  </a:lnTo>
                  <a:lnTo>
                    <a:pt x="116" y="300"/>
                  </a:lnTo>
                  <a:lnTo>
                    <a:pt x="116" y="304"/>
                  </a:lnTo>
                  <a:lnTo>
                    <a:pt x="116" y="304"/>
                  </a:lnTo>
                  <a:lnTo>
                    <a:pt x="108" y="308"/>
                  </a:lnTo>
                  <a:lnTo>
                    <a:pt x="102" y="316"/>
                  </a:lnTo>
                  <a:lnTo>
                    <a:pt x="98" y="326"/>
                  </a:lnTo>
                  <a:lnTo>
                    <a:pt x="96" y="336"/>
                  </a:lnTo>
                  <a:lnTo>
                    <a:pt x="96" y="336"/>
                  </a:lnTo>
                  <a:lnTo>
                    <a:pt x="96" y="342"/>
                  </a:lnTo>
                  <a:lnTo>
                    <a:pt x="98" y="350"/>
                  </a:lnTo>
                  <a:lnTo>
                    <a:pt x="102" y="356"/>
                  </a:lnTo>
                  <a:lnTo>
                    <a:pt x="106" y="360"/>
                  </a:lnTo>
                  <a:lnTo>
                    <a:pt x="106" y="360"/>
                  </a:lnTo>
                  <a:lnTo>
                    <a:pt x="112" y="366"/>
                  </a:lnTo>
                  <a:lnTo>
                    <a:pt x="118" y="368"/>
                  </a:lnTo>
                  <a:lnTo>
                    <a:pt x="124" y="370"/>
                  </a:lnTo>
                  <a:lnTo>
                    <a:pt x="132" y="372"/>
                  </a:lnTo>
                  <a:lnTo>
                    <a:pt x="132" y="372"/>
                  </a:lnTo>
                  <a:lnTo>
                    <a:pt x="140" y="370"/>
                  </a:lnTo>
                  <a:lnTo>
                    <a:pt x="146" y="368"/>
                  </a:lnTo>
                  <a:lnTo>
                    <a:pt x="152" y="366"/>
                  </a:lnTo>
                  <a:lnTo>
                    <a:pt x="158" y="360"/>
                  </a:lnTo>
                  <a:lnTo>
                    <a:pt x="162" y="356"/>
                  </a:lnTo>
                  <a:lnTo>
                    <a:pt x="166" y="350"/>
                  </a:lnTo>
                  <a:lnTo>
                    <a:pt x="168" y="342"/>
                  </a:lnTo>
                  <a:lnTo>
                    <a:pt x="168" y="336"/>
                  </a:lnTo>
                  <a:lnTo>
                    <a:pt x="168" y="336"/>
                  </a:lnTo>
                  <a:lnTo>
                    <a:pt x="168" y="328"/>
                  </a:lnTo>
                  <a:lnTo>
                    <a:pt x="166" y="322"/>
                  </a:lnTo>
                  <a:lnTo>
                    <a:pt x="162" y="316"/>
                  </a:lnTo>
                  <a:lnTo>
                    <a:pt x="158" y="310"/>
                  </a:lnTo>
                  <a:lnTo>
                    <a:pt x="158" y="310"/>
                  </a:lnTo>
                  <a:close/>
                  <a:moveTo>
                    <a:pt x="144" y="346"/>
                  </a:moveTo>
                  <a:lnTo>
                    <a:pt x="144" y="346"/>
                  </a:lnTo>
                  <a:lnTo>
                    <a:pt x="138" y="350"/>
                  </a:lnTo>
                  <a:lnTo>
                    <a:pt x="132" y="352"/>
                  </a:lnTo>
                  <a:lnTo>
                    <a:pt x="132" y="352"/>
                  </a:lnTo>
                  <a:lnTo>
                    <a:pt x="126" y="350"/>
                  </a:lnTo>
                  <a:lnTo>
                    <a:pt x="120" y="346"/>
                  </a:lnTo>
                  <a:lnTo>
                    <a:pt x="120" y="346"/>
                  </a:lnTo>
                  <a:lnTo>
                    <a:pt x="118" y="342"/>
                  </a:lnTo>
                  <a:lnTo>
                    <a:pt x="116" y="336"/>
                  </a:lnTo>
                  <a:lnTo>
                    <a:pt x="116" y="336"/>
                  </a:lnTo>
                  <a:lnTo>
                    <a:pt x="118" y="330"/>
                  </a:lnTo>
                  <a:lnTo>
                    <a:pt x="120" y="324"/>
                  </a:lnTo>
                  <a:lnTo>
                    <a:pt x="120" y="324"/>
                  </a:lnTo>
                  <a:lnTo>
                    <a:pt x="126" y="320"/>
                  </a:lnTo>
                  <a:lnTo>
                    <a:pt x="132" y="320"/>
                  </a:lnTo>
                  <a:lnTo>
                    <a:pt x="132" y="320"/>
                  </a:lnTo>
                  <a:lnTo>
                    <a:pt x="138" y="320"/>
                  </a:lnTo>
                  <a:lnTo>
                    <a:pt x="144" y="324"/>
                  </a:lnTo>
                  <a:lnTo>
                    <a:pt x="144" y="324"/>
                  </a:lnTo>
                  <a:lnTo>
                    <a:pt x="146" y="330"/>
                  </a:lnTo>
                  <a:lnTo>
                    <a:pt x="148" y="336"/>
                  </a:lnTo>
                  <a:lnTo>
                    <a:pt x="148" y="336"/>
                  </a:lnTo>
                  <a:lnTo>
                    <a:pt x="146" y="342"/>
                  </a:lnTo>
                  <a:lnTo>
                    <a:pt x="144" y="346"/>
                  </a:lnTo>
                  <a:lnTo>
                    <a:pt x="144" y="346"/>
                  </a:lnTo>
                  <a:close/>
                  <a:moveTo>
                    <a:pt x="280" y="38"/>
                  </a:moveTo>
                  <a:lnTo>
                    <a:pt x="280" y="318"/>
                  </a:lnTo>
                  <a:lnTo>
                    <a:pt x="186" y="318"/>
                  </a:lnTo>
                  <a:lnTo>
                    <a:pt x="186" y="318"/>
                  </a:lnTo>
                  <a:lnTo>
                    <a:pt x="180" y="306"/>
                  </a:lnTo>
                  <a:lnTo>
                    <a:pt x="172" y="296"/>
                  </a:lnTo>
                  <a:lnTo>
                    <a:pt x="172" y="296"/>
                  </a:lnTo>
                  <a:lnTo>
                    <a:pt x="168" y="292"/>
                  </a:lnTo>
                  <a:lnTo>
                    <a:pt x="168" y="286"/>
                  </a:lnTo>
                  <a:lnTo>
                    <a:pt x="248" y="286"/>
                  </a:lnTo>
                  <a:lnTo>
                    <a:pt x="248" y="170"/>
                  </a:lnTo>
                  <a:lnTo>
                    <a:pt x="168" y="250"/>
                  </a:lnTo>
                  <a:lnTo>
                    <a:pt x="168" y="188"/>
                  </a:lnTo>
                  <a:lnTo>
                    <a:pt x="172" y="190"/>
                  </a:lnTo>
                  <a:lnTo>
                    <a:pt x="172" y="190"/>
                  </a:lnTo>
                  <a:lnTo>
                    <a:pt x="174" y="192"/>
                  </a:lnTo>
                  <a:lnTo>
                    <a:pt x="178" y="194"/>
                  </a:lnTo>
                  <a:lnTo>
                    <a:pt x="178" y="194"/>
                  </a:lnTo>
                  <a:lnTo>
                    <a:pt x="182" y="192"/>
                  </a:lnTo>
                  <a:lnTo>
                    <a:pt x="186" y="190"/>
                  </a:lnTo>
                  <a:lnTo>
                    <a:pt x="186" y="190"/>
                  </a:lnTo>
                  <a:lnTo>
                    <a:pt x="188" y="186"/>
                  </a:lnTo>
                  <a:lnTo>
                    <a:pt x="188" y="184"/>
                  </a:lnTo>
                  <a:lnTo>
                    <a:pt x="188" y="180"/>
                  </a:lnTo>
                  <a:lnTo>
                    <a:pt x="186" y="176"/>
                  </a:lnTo>
                  <a:lnTo>
                    <a:pt x="168" y="160"/>
                  </a:lnTo>
                  <a:lnTo>
                    <a:pt x="168" y="150"/>
                  </a:lnTo>
                  <a:lnTo>
                    <a:pt x="182" y="136"/>
                  </a:lnTo>
                  <a:lnTo>
                    <a:pt x="204" y="158"/>
                  </a:lnTo>
                  <a:lnTo>
                    <a:pt x="204" y="158"/>
                  </a:lnTo>
                  <a:lnTo>
                    <a:pt x="208" y="160"/>
                  </a:lnTo>
                  <a:lnTo>
                    <a:pt x="212" y="160"/>
                  </a:lnTo>
                  <a:lnTo>
                    <a:pt x="212" y="160"/>
                  </a:lnTo>
                  <a:lnTo>
                    <a:pt x="214" y="160"/>
                  </a:lnTo>
                  <a:lnTo>
                    <a:pt x="218" y="158"/>
                  </a:lnTo>
                  <a:lnTo>
                    <a:pt x="218" y="158"/>
                  </a:lnTo>
                  <a:lnTo>
                    <a:pt x="220" y="154"/>
                  </a:lnTo>
                  <a:lnTo>
                    <a:pt x="222" y="150"/>
                  </a:lnTo>
                  <a:lnTo>
                    <a:pt x="220" y="146"/>
                  </a:lnTo>
                  <a:lnTo>
                    <a:pt x="218" y="144"/>
                  </a:lnTo>
                  <a:lnTo>
                    <a:pt x="196" y="122"/>
                  </a:lnTo>
                  <a:lnTo>
                    <a:pt x="216" y="102"/>
                  </a:lnTo>
                  <a:lnTo>
                    <a:pt x="236" y="124"/>
                  </a:lnTo>
                  <a:lnTo>
                    <a:pt x="236" y="124"/>
                  </a:lnTo>
                  <a:lnTo>
                    <a:pt x="240" y="126"/>
                  </a:lnTo>
                  <a:lnTo>
                    <a:pt x="244" y="128"/>
                  </a:lnTo>
                  <a:lnTo>
                    <a:pt x="244" y="128"/>
                  </a:lnTo>
                  <a:lnTo>
                    <a:pt x="248" y="126"/>
                  </a:lnTo>
                  <a:lnTo>
                    <a:pt x="252" y="124"/>
                  </a:lnTo>
                  <a:lnTo>
                    <a:pt x="252" y="124"/>
                  </a:lnTo>
                  <a:lnTo>
                    <a:pt x="254" y="122"/>
                  </a:lnTo>
                  <a:lnTo>
                    <a:pt x="254" y="118"/>
                  </a:lnTo>
                  <a:lnTo>
                    <a:pt x="254" y="114"/>
                  </a:lnTo>
                  <a:lnTo>
                    <a:pt x="252" y="110"/>
                  </a:lnTo>
                  <a:lnTo>
                    <a:pt x="230" y="88"/>
                  </a:lnTo>
                  <a:lnTo>
                    <a:pt x="280" y="38"/>
                  </a:lnTo>
                  <a:close/>
                  <a:moveTo>
                    <a:pt x="84" y="234"/>
                  </a:moveTo>
                  <a:lnTo>
                    <a:pt x="96" y="248"/>
                  </a:lnTo>
                  <a:lnTo>
                    <a:pt x="96" y="292"/>
                  </a:lnTo>
                  <a:lnTo>
                    <a:pt x="96" y="292"/>
                  </a:lnTo>
                  <a:lnTo>
                    <a:pt x="86" y="304"/>
                  </a:lnTo>
                  <a:lnTo>
                    <a:pt x="80" y="318"/>
                  </a:lnTo>
                  <a:lnTo>
                    <a:pt x="0" y="318"/>
                  </a:lnTo>
                  <a:lnTo>
                    <a:pt x="50" y="268"/>
                  </a:lnTo>
                  <a:lnTo>
                    <a:pt x="72" y="290"/>
                  </a:lnTo>
                  <a:lnTo>
                    <a:pt x="72" y="290"/>
                  </a:lnTo>
                  <a:lnTo>
                    <a:pt x="76" y="292"/>
                  </a:lnTo>
                  <a:lnTo>
                    <a:pt x="80" y="292"/>
                  </a:lnTo>
                  <a:lnTo>
                    <a:pt x="80" y="292"/>
                  </a:lnTo>
                  <a:lnTo>
                    <a:pt x="84" y="292"/>
                  </a:lnTo>
                  <a:lnTo>
                    <a:pt x="86" y="290"/>
                  </a:lnTo>
                  <a:lnTo>
                    <a:pt x="86" y="290"/>
                  </a:lnTo>
                  <a:lnTo>
                    <a:pt x="88" y="286"/>
                  </a:lnTo>
                  <a:lnTo>
                    <a:pt x="90" y="282"/>
                  </a:lnTo>
                  <a:lnTo>
                    <a:pt x="88" y="278"/>
                  </a:lnTo>
                  <a:lnTo>
                    <a:pt x="86" y="274"/>
                  </a:lnTo>
                  <a:lnTo>
                    <a:pt x="64" y="254"/>
                  </a:lnTo>
                  <a:lnTo>
                    <a:pt x="84" y="23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53" name="KMATable0ValueChain2"/>
          <p:cNvSpPr>
            <a:spLocks noChangeArrowheads="1"/>
          </p:cNvSpPr>
          <p:nvPr/>
        </p:nvSpPr>
        <p:spPr bwMode="auto">
          <a:xfrm>
            <a:off x="1415605" y="1594763"/>
            <a:ext cx="6840000" cy="238719"/>
          </a:xfrm>
          <a:prstGeom prst="chevron">
            <a:avLst>
              <a:gd name="adj" fmla="val 21138"/>
            </a:avLst>
          </a:prstGeom>
          <a:solidFill>
            <a:schemeClr val="tx2"/>
          </a:solidFill>
          <a:ln w="25400">
            <a:solidFill>
              <a:schemeClr val="bg1"/>
            </a:solidFill>
            <a:miter lim="800000"/>
            <a:headEnd/>
            <a:tailEnd/>
          </a:ln>
        </p:spPr>
        <p:txBody>
          <a:bodyPr lIns="0" tIns="0" rIns="0" bIns="0"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s-ES_tradnl" sz="11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Purchase</a:t>
            </a:r>
            <a:r>
              <a:rPr kumimoji="0" lang="es-ES_tradnl" sz="11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a:t>
            </a:r>
            <a:r>
              <a:rPr kumimoji="0" lang="es-ES_tradnl" sz="11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to</a:t>
            </a:r>
            <a:r>
              <a:rPr kumimoji="0" lang="es-ES_tradnl" sz="11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a:t>
            </a:r>
            <a:r>
              <a:rPr kumimoji="0" lang="es-ES_tradnl" sz="11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Pay</a:t>
            </a:r>
            <a:r>
              <a:rPr kumimoji="0" lang="es-ES_tradnl" sz="11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(Planificación)</a:t>
            </a:r>
          </a:p>
        </p:txBody>
      </p:sp>
      <p:graphicFrame>
        <p:nvGraphicFramePr>
          <p:cNvPr id="3" name="Table 2"/>
          <p:cNvGraphicFramePr>
            <a:graphicFrameLocks noGrp="1"/>
          </p:cNvGraphicFramePr>
          <p:nvPr/>
        </p:nvGraphicFramePr>
        <p:xfrm>
          <a:off x="1631504" y="3532356"/>
          <a:ext cx="8928992" cy="2993880"/>
        </p:xfrm>
        <a:graphic>
          <a:graphicData uri="http://schemas.openxmlformats.org/drawingml/2006/table">
            <a:tbl>
              <a:tblPr firstRow="1" bandRow="1">
                <a:tableStyleId>{5C22544A-7EE6-4342-B048-85BDC9FD1C3A}</a:tableStyleId>
              </a:tblPr>
              <a:tblGrid>
                <a:gridCol w="1996894">
                  <a:extLst>
                    <a:ext uri="{9D8B030D-6E8A-4147-A177-3AD203B41FA5}">
                      <a16:colId xmlns:a16="http://schemas.microsoft.com/office/drawing/2014/main" val="20000"/>
                    </a:ext>
                  </a:extLst>
                </a:gridCol>
                <a:gridCol w="5231466">
                  <a:extLst>
                    <a:ext uri="{9D8B030D-6E8A-4147-A177-3AD203B41FA5}">
                      <a16:colId xmlns:a16="http://schemas.microsoft.com/office/drawing/2014/main" val="20001"/>
                    </a:ext>
                  </a:extLst>
                </a:gridCol>
                <a:gridCol w="1700632">
                  <a:extLst>
                    <a:ext uri="{9D8B030D-6E8A-4147-A177-3AD203B41FA5}">
                      <a16:colId xmlns:a16="http://schemas.microsoft.com/office/drawing/2014/main" val="20002"/>
                    </a:ext>
                  </a:extLst>
                </a:gridCol>
              </a:tblGrid>
              <a:tr h="480479">
                <a:tc>
                  <a:txBody>
                    <a:bodyPr/>
                    <a:lstStyle/>
                    <a:p>
                      <a:pPr algn="l"/>
                      <a:r>
                        <a:rPr lang="es-ES" sz="1100" b="0" dirty="0">
                          <a:solidFill>
                            <a:schemeClr val="tx1"/>
                          </a:solidFill>
                          <a:latin typeface="Univers for KPMG Cond" panose="020B0606020202020204" pitchFamily="34" charset="0"/>
                        </a:rPr>
                        <a:t>Gestión de Maestro</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b="0" baseline="0" dirty="0">
                          <a:solidFill>
                            <a:schemeClr val="tx1"/>
                          </a:solidFill>
                          <a:latin typeface="Univers for KPMG Cond" panose="020B0606020202020204" pitchFamily="34" charset="0"/>
                        </a:rPr>
                        <a:t>Engloba el alta/mantenimiento de los artículos productivos. Como el resto de artículos, se dan inicialmente de alta en SGA (aplicativo de alta de materiales ADOC) volcándose a SAP a través de la interface.</a:t>
                      </a:r>
                    </a:p>
                    <a:p>
                      <a:pPr marL="171450" indent="-171450" algn="l">
                        <a:buFont typeface="Arial" panose="020B0604020202020204" pitchFamily="34" charset="0"/>
                        <a:buChar char="•"/>
                      </a:pPr>
                      <a:r>
                        <a:rPr lang="es-ES" sz="1100" b="0" baseline="0" dirty="0">
                          <a:solidFill>
                            <a:schemeClr val="tx1"/>
                          </a:solidFill>
                          <a:latin typeface="Univers for KPMG Cond" panose="020B0606020202020204" pitchFamily="34" charset="0"/>
                        </a:rPr>
                        <a:t>El alta/mantenimiento de los artículos productivos se centralizan en el departamento de </a:t>
                      </a:r>
                      <a:r>
                        <a:rPr lang="es-ES" sz="1100" b="0" baseline="0" dirty="0" err="1">
                          <a:solidFill>
                            <a:schemeClr val="tx1"/>
                          </a:solidFill>
                          <a:latin typeface="Univers for KPMG Cond" panose="020B0606020202020204" pitchFamily="34" charset="0"/>
                        </a:rPr>
                        <a:t>Ingenieria</a:t>
                      </a:r>
                      <a:r>
                        <a:rPr lang="es-ES" sz="1100" b="0" baseline="0" dirty="0">
                          <a:solidFill>
                            <a:schemeClr val="tx1"/>
                          </a:solidFill>
                          <a:latin typeface="Univers for KPMG Cond" panose="020B0606020202020204" pitchFamily="34" charset="0"/>
                        </a:rPr>
                        <a:t> de Producto. Están formados por listas de materiales cuya estructura varía en función del tipo de producto. Los artículos productivos se dividen en dos bloques principales: Pipeline de I+D Nuevo (se trata de un producto solicitado nuevo en todos los aspectos) y </a:t>
                      </a:r>
                      <a:r>
                        <a:rPr lang="es-ES" sz="1100" b="0" baseline="0" dirty="0" err="1">
                          <a:solidFill>
                            <a:schemeClr val="tx1"/>
                          </a:solidFill>
                          <a:latin typeface="Univers for KPMG Cond" panose="020B0606020202020204" pitchFamily="34" charset="0"/>
                        </a:rPr>
                        <a:t>Minor</a:t>
                      </a:r>
                      <a:r>
                        <a:rPr lang="es-ES" sz="1100" b="0" baseline="0" dirty="0">
                          <a:solidFill>
                            <a:schemeClr val="tx1"/>
                          </a:solidFill>
                          <a:latin typeface="Univers for KPMG Cond" panose="020B0606020202020204" pitchFamily="34" charset="0"/>
                        </a:rPr>
                        <a:t> </a:t>
                      </a:r>
                      <a:r>
                        <a:rPr lang="es-ES" sz="1100" b="0" baseline="0" dirty="0" err="1">
                          <a:solidFill>
                            <a:schemeClr val="tx1"/>
                          </a:solidFill>
                          <a:latin typeface="Univers for KPMG Cond" panose="020B0606020202020204" pitchFamily="34" charset="0"/>
                        </a:rPr>
                        <a:t>Modification</a:t>
                      </a:r>
                      <a:r>
                        <a:rPr lang="es-ES" sz="1100" b="0" baseline="0" dirty="0">
                          <a:solidFill>
                            <a:schemeClr val="tx1"/>
                          </a:solidFill>
                          <a:latin typeface="Univers for KPMG Cond" panose="020B0606020202020204" pitchFamily="34" charset="0"/>
                        </a:rPr>
                        <a:t> (nuevos productos respetándose la estructura de los existentes salvo pequeña variación).</a:t>
                      </a:r>
                    </a:p>
                    <a:p>
                      <a:pPr marL="171450" indent="-171450" algn="l">
                        <a:buFont typeface="Arial" panose="020B0604020202020204" pitchFamily="34" charset="0"/>
                        <a:buChar char="•"/>
                      </a:pPr>
                      <a:r>
                        <a:rPr lang="es-ES" sz="1100" b="0" baseline="0" dirty="0">
                          <a:solidFill>
                            <a:schemeClr val="tx1"/>
                          </a:solidFill>
                          <a:latin typeface="Univers for KPMG Cond" panose="020B0606020202020204" pitchFamily="34" charset="0"/>
                        </a:rPr>
                        <a:t>Lo relativo a costes se gestiona desde el departamento de </a:t>
                      </a:r>
                      <a:r>
                        <a:rPr lang="es-ES" sz="1100" b="0" baseline="0" dirty="0" err="1">
                          <a:solidFill>
                            <a:schemeClr val="tx1"/>
                          </a:solidFill>
                          <a:latin typeface="Univers for KPMG Cond" panose="020B0606020202020204" pitchFamily="34" charset="0"/>
                        </a:rPr>
                        <a:t>Pricing</a:t>
                      </a:r>
                      <a:r>
                        <a:rPr lang="es-ES" sz="1100" b="0" baseline="0" dirty="0">
                          <a:solidFill>
                            <a:schemeClr val="tx1"/>
                          </a:solidFill>
                          <a:latin typeface="Univers for KPMG Cond" panose="020B0606020202020204" pitchFamily="34" charset="0"/>
                        </a:rPr>
                        <a:t> y </a:t>
                      </a:r>
                      <a:r>
                        <a:rPr lang="es-ES" sz="1100" b="0" baseline="0" dirty="0" err="1">
                          <a:solidFill>
                            <a:schemeClr val="tx1"/>
                          </a:solidFill>
                          <a:latin typeface="Univers for KPMG Cond" panose="020B0606020202020204" pitchFamily="34" charset="0"/>
                        </a:rPr>
                        <a:t>Controlling</a:t>
                      </a:r>
                      <a:r>
                        <a:rPr lang="es-ES" sz="1100" b="0" baseline="0" dirty="0">
                          <a:solidFill>
                            <a:schemeClr val="tx1"/>
                          </a:solidFill>
                          <a:latin typeface="Univers for KPMG Cond" panose="020B0606020202020204" pitchFamily="34" charset="0"/>
                        </a:rPr>
                        <a:t>.</a:t>
                      </a:r>
                      <a:endParaRPr lang="es-ES" sz="1100" b="0" dirty="0">
                        <a:solidFill>
                          <a:schemeClr val="tx1"/>
                        </a:solidFill>
                        <a:latin typeface="Univers for KPMG Cond" panose="020B0606020202020204" pitchFamily="34" charset="0"/>
                      </a:endParaRP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SAP </a:t>
                      </a:r>
                    </a:p>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SGA – SGA </a:t>
                      </a:r>
                      <a:r>
                        <a:rPr lang="es-ES" sz="1100" b="0" dirty="0" err="1">
                          <a:solidFill>
                            <a:schemeClr val="tx1"/>
                          </a:solidFill>
                          <a:latin typeface="Univers for KPMG Cond" panose="020B0606020202020204" pitchFamily="34" charset="0"/>
                        </a:rPr>
                        <a:t>Adoc</a:t>
                      </a:r>
                      <a:endParaRPr lang="es-ES" sz="1100" b="0" dirty="0">
                        <a:solidFill>
                          <a:schemeClr val="tx1"/>
                        </a:solidFill>
                        <a:latin typeface="Univers for KPMG Cond" panose="020B0606020202020204" pitchFamily="34" charset="0"/>
                      </a:endParaRPr>
                    </a:p>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Excel</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480479">
                <a:tc>
                  <a:txBody>
                    <a:bodyPr/>
                    <a:lstStyle/>
                    <a:p>
                      <a:pPr algn="l"/>
                      <a:r>
                        <a:rPr lang="es-ES" sz="1100" dirty="0">
                          <a:latin typeface="Univers for KPMG Cond" panose="020B0606020202020204" pitchFamily="34" charset="0"/>
                        </a:rPr>
                        <a:t>Gestión de pedidos de Compra</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Engloba el proceso de aprovisionamiento de necesidades dentro del apartado de fabricación. Estas necesidades se gestionan desde SAP principalmente (productos consumibles). En el caso de madera se gestiona por fuera del sistema a través de ficheros indicado la provisión según el cálculo de la demanda de fabricación enviado al área de Forestal. No hay MRP.</a:t>
                      </a:r>
                    </a:p>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Dentro de este apartado se incluyen los pedidos de subcontratación del proceso productivo.</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SAP </a:t>
                      </a:r>
                    </a:p>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Excel</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44" name="Rectangle 43"/>
          <p:cNvSpPr/>
          <p:nvPr/>
        </p:nvSpPr>
        <p:spPr>
          <a:xfrm>
            <a:off x="3647728" y="3220251"/>
            <a:ext cx="5184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Descripción</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5" name="Rectangle 4"/>
          <p:cNvSpPr/>
          <p:nvPr/>
        </p:nvSpPr>
        <p:spPr>
          <a:xfrm>
            <a:off x="1631504" y="3220251"/>
            <a:ext cx="1980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Proceso</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grpSp>
        <p:nvGrpSpPr>
          <p:cNvPr id="78" name="Group 15"/>
          <p:cNvGrpSpPr>
            <a:grpSpLocks noChangeAspect="1"/>
          </p:cNvGrpSpPr>
          <p:nvPr/>
        </p:nvGrpSpPr>
        <p:grpSpPr bwMode="auto">
          <a:xfrm>
            <a:off x="1775520" y="3248548"/>
            <a:ext cx="331372" cy="230082"/>
            <a:chOff x="1316" y="1580"/>
            <a:chExt cx="428" cy="428"/>
          </a:xfrm>
          <a:solidFill>
            <a:schemeClr val="bg1"/>
          </a:solidFill>
        </p:grpSpPr>
        <p:sp>
          <p:nvSpPr>
            <p:cNvPr id="80" name="Freeform 16"/>
            <p:cNvSpPr>
              <a:spLocks noEditPoints="1"/>
            </p:cNvSpPr>
            <p:nvPr/>
          </p:nvSpPr>
          <p:spPr bwMode="auto">
            <a:xfrm>
              <a:off x="1470" y="1713"/>
              <a:ext cx="238" cy="238"/>
            </a:xfrm>
            <a:custGeom>
              <a:avLst/>
              <a:gdLst/>
              <a:ahLst/>
              <a:cxnLst>
                <a:cxn ang="0">
                  <a:pos x="19" y="3"/>
                </a:cxn>
                <a:cxn ang="0">
                  <a:pos x="19" y="3"/>
                </a:cxn>
                <a:cxn ang="0">
                  <a:pos x="31" y="0"/>
                </a:cxn>
                <a:cxn ang="0">
                  <a:pos x="51" y="17"/>
                </a:cxn>
                <a:cxn ang="0">
                  <a:pos x="46" y="30"/>
                </a:cxn>
                <a:cxn ang="0">
                  <a:pos x="46" y="31"/>
                </a:cxn>
                <a:cxn ang="0">
                  <a:pos x="97" y="80"/>
                </a:cxn>
                <a:cxn ang="0">
                  <a:pos x="96" y="96"/>
                </a:cxn>
                <a:cxn ang="0">
                  <a:pos x="80" y="96"/>
                </a:cxn>
                <a:cxn ang="0">
                  <a:pos x="32" y="46"/>
                </a:cxn>
                <a:cxn ang="0">
                  <a:pos x="30" y="46"/>
                </a:cxn>
                <a:cxn ang="0">
                  <a:pos x="17" y="51"/>
                </a:cxn>
                <a:cxn ang="0">
                  <a:pos x="0" y="31"/>
                </a:cxn>
                <a:cxn ang="0">
                  <a:pos x="3" y="19"/>
                </a:cxn>
                <a:cxn ang="0">
                  <a:pos x="3" y="19"/>
                </a:cxn>
                <a:cxn ang="0">
                  <a:pos x="3" y="19"/>
                </a:cxn>
                <a:cxn ang="0">
                  <a:pos x="16" y="32"/>
                </a:cxn>
                <a:cxn ang="0">
                  <a:pos x="27" y="27"/>
                </a:cxn>
                <a:cxn ang="0">
                  <a:pos x="32" y="16"/>
                </a:cxn>
                <a:cxn ang="0">
                  <a:pos x="19" y="4"/>
                </a:cxn>
                <a:cxn ang="0">
                  <a:pos x="19" y="3"/>
                </a:cxn>
                <a:cxn ang="0">
                  <a:pos x="84" y="84"/>
                </a:cxn>
                <a:cxn ang="0">
                  <a:pos x="92" y="84"/>
                </a:cxn>
                <a:cxn ang="0">
                  <a:pos x="92" y="92"/>
                </a:cxn>
                <a:cxn ang="0">
                  <a:pos x="84" y="92"/>
                </a:cxn>
                <a:cxn ang="0">
                  <a:pos x="84" y="84"/>
                </a:cxn>
              </a:cxnLst>
              <a:rect l="0" t="0" r="r" b="b"/>
              <a:pathLst>
                <a:path w="101" h="101">
                  <a:moveTo>
                    <a:pt x="19" y="3"/>
                  </a:moveTo>
                  <a:cubicBezTo>
                    <a:pt x="19" y="3"/>
                    <a:pt x="19" y="3"/>
                    <a:pt x="19" y="3"/>
                  </a:cubicBezTo>
                  <a:cubicBezTo>
                    <a:pt x="31" y="0"/>
                    <a:pt x="31" y="0"/>
                    <a:pt x="31" y="0"/>
                  </a:cubicBezTo>
                  <a:cubicBezTo>
                    <a:pt x="51" y="17"/>
                    <a:pt x="51" y="17"/>
                    <a:pt x="51" y="17"/>
                  </a:cubicBezTo>
                  <a:cubicBezTo>
                    <a:pt x="46" y="30"/>
                    <a:pt x="46" y="30"/>
                    <a:pt x="46" y="30"/>
                  </a:cubicBezTo>
                  <a:cubicBezTo>
                    <a:pt x="46" y="31"/>
                    <a:pt x="46" y="31"/>
                    <a:pt x="46" y="31"/>
                  </a:cubicBezTo>
                  <a:cubicBezTo>
                    <a:pt x="97" y="80"/>
                    <a:pt x="97" y="80"/>
                    <a:pt x="97" y="80"/>
                  </a:cubicBezTo>
                  <a:cubicBezTo>
                    <a:pt x="101" y="84"/>
                    <a:pt x="101" y="92"/>
                    <a:pt x="96" y="96"/>
                  </a:cubicBezTo>
                  <a:cubicBezTo>
                    <a:pt x="92" y="100"/>
                    <a:pt x="85" y="101"/>
                    <a:pt x="80" y="96"/>
                  </a:cubicBezTo>
                  <a:cubicBezTo>
                    <a:pt x="32" y="46"/>
                    <a:pt x="32" y="46"/>
                    <a:pt x="32" y="46"/>
                  </a:cubicBezTo>
                  <a:cubicBezTo>
                    <a:pt x="30" y="46"/>
                    <a:pt x="30" y="46"/>
                    <a:pt x="30" y="46"/>
                  </a:cubicBezTo>
                  <a:cubicBezTo>
                    <a:pt x="17" y="51"/>
                    <a:pt x="17" y="51"/>
                    <a:pt x="17" y="51"/>
                  </a:cubicBezTo>
                  <a:cubicBezTo>
                    <a:pt x="0" y="31"/>
                    <a:pt x="0" y="31"/>
                    <a:pt x="0" y="31"/>
                  </a:cubicBezTo>
                  <a:cubicBezTo>
                    <a:pt x="3" y="19"/>
                    <a:pt x="3" y="19"/>
                    <a:pt x="3" y="19"/>
                  </a:cubicBezTo>
                  <a:cubicBezTo>
                    <a:pt x="3" y="19"/>
                    <a:pt x="3" y="19"/>
                    <a:pt x="3" y="19"/>
                  </a:cubicBezTo>
                  <a:cubicBezTo>
                    <a:pt x="3" y="19"/>
                    <a:pt x="3" y="19"/>
                    <a:pt x="3" y="19"/>
                  </a:cubicBezTo>
                  <a:cubicBezTo>
                    <a:pt x="16" y="32"/>
                    <a:pt x="16" y="32"/>
                    <a:pt x="16" y="32"/>
                  </a:cubicBezTo>
                  <a:cubicBezTo>
                    <a:pt x="27" y="27"/>
                    <a:pt x="27" y="27"/>
                    <a:pt x="27" y="27"/>
                  </a:cubicBezTo>
                  <a:cubicBezTo>
                    <a:pt x="32" y="16"/>
                    <a:pt x="32" y="16"/>
                    <a:pt x="32" y="16"/>
                  </a:cubicBezTo>
                  <a:cubicBezTo>
                    <a:pt x="19" y="4"/>
                    <a:pt x="19" y="4"/>
                    <a:pt x="19" y="4"/>
                  </a:cubicBezTo>
                  <a:lnTo>
                    <a:pt x="19" y="3"/>
                  </a:lnTo>
                  <a:close/>
                  <a:moveTo>
                    <a:pt x="84" y="84"/>
                  </a:moveTo>
                  <a:cubicBezTo>
                    <a:pt x="86" y="82"/>
                    <a:pt x="90" y="82"/>
                    <a:pt x="92" y="84"/>
                  </a:cubicBezTo>
                  <a:cubicBezTo>
                    <a:pt x="94" y="86"/>
                    <a:pt x="94" y="90"/>
                    <a:pt x="92" y="92"/>
                  </a:cubicBezTo>
                  <a:cubicBezTo>
                    <a:pt x="90" y="94"/>
                    <a:pt x="86" y="94"/>
                    <a:pt x="84" y="92"/>
                  </a:cubicBezTo>
                  <a:cubicBezTo>
                    <a:pt x="82" y="90"/>
                    <a:pt x="82" y="86"/>
                    <a:pt x="84" y="84"/>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Arial"/>
                <a:ea typeface="+mn-ea"/>
                <a:cs typeface="+mn-cs"/>
              </a:endParaRPr>
            </a:p>
          </p:txBody>
        </p:sp>
        <p:sp>
          <p:nvSpPr>
            <p:cNvPr id="81" name="Freeform 17"/>
            <p:cNvSpPr>
              <a:spLocks/>
            </p:cNvSpPr>
            <p:nvPr/>
          </p:nvSpPr>
          <p:spPr bwMode="auto">
            <a:xfrm>
              <a:off x="1316" y="1580"/>
              <a:ext cx="428" cy="428"/>
            </a:xfrm>
            <a:custGeom>
              <a:avLst/>
              <a:gdLst/>
              <a:ahLst/>
              <a:cxnLst>
                <a:cxn ang="0">
                  <a:pos x="104" y="0"/>
                </a:cxn>
                <a:cxn ang="0">
                  <a:pos x="108" y="24"/>
                </a:cxn>
                <a:cxn ang="0">
                  <a:pos x="126" y="31"/>
                </a:cxn>
                <a:cxn ang="0">
                  <a:pos x="145" y="17"/>
                </a:cxn>
                <a:cxn ang="0">
                  <a:pos x="164" y="36"/>
                </a:cxn>
                <a:cxn ang="0">
                  <a:pos x="150" y="56"/>
                </a:cxn>
                <a:cxn ang="0">
                  <a:pos x="157" y="74"/>
                </a:cxn>
                <a:cxn ang="0">
                  <a:pos x="181" y="78"/>
                </a:cxn>
                <a:cxn ang="0">
                  <a:pos x="181" y="104"/>
                </a:cxn>
                <a:cxn ang="0">
                  <a:pos x="157" y="108"/>
                </a:cxn>
                <a:cxn ang="0">
                  <a:pos x="152" y="120"/>
                </a:cxn>
                <a:cxn ang="0">
                  <a:pos x="137" y="105"/>
                </a:cxn>
                <a:cxn ang="0">
                  <a:pos x="139" y="97"/>
                </a:cxn>
                <a:cxn ang="0">
                  <a:pos x="97" y="43"/>
                </a:cxn>
                <a:cxn ang="0">
                  <a:pos x="43" y="84"/>
                </a:cxn>
                <a:cxn ang="0">
                  <a:pos x="84" y="139"/>
                </a:cxn>
                <a:cxn ang="0">
                  <a:pos x="106" y="136"/>
                </a:cxn>
                <a:cxn ang="0">
                  <a:pos x="121" y="152"/>
                </a:cxn>
                <a:cxn ang="0">
                  <a:pos x="108" y="157"/>
                </a:cxn>
                <a:cxn ang="0">
                  <a:pos x="104" y="181"/>
                </a:cxn>
                <a:cxn ang="0">
                  <a:pos x="77" y="181"/>
                </a:cxn>
                <a:cxn ang="0">
                  <a:pos x="73" y="157"/>
                </a:cxn>
                <a:cxn ang="0">
                  <a:pos x="55" y="150"/>
                </a:cxn>
                <a:cxn ang="0">
                  <a:pos x="36" y="164"/>
                </a:cxn>
                <a:cxn ang="0">
                  <a:pos x="17" y="145"/>
                </a:cxn>
                <a:cxn ang="0">
                  <a:pos x="31" y="126"/>
                </a:cxn>
                <a:cxn ang="0">
                  <a:pos x="24" y="108"/>
                </a:cxn>
                <a:cxn ang="0">
                  <a:pos x="0" y="104"/>
                </a:cxn>
                <a:cxn ang="0">
                  <a:pos x="0" y="78"/>
                </a:cxn>
                <a:cxn ang="0">
                  <a:pos x="24" y="73"/>
                </a:cxn>
                <a:cxn ang="0">
                  <a:pos x="31" y="56"/>
                </a:cxn>
                <a:cxn ang="0">
                  <a:pos x="17" y="36"/>
                </a:cxn>
                <a:cxn ang="0">
                  <a:pos x="36" y="17"/>
                </a:cxn>
                <a:cxn ang="0">
                  <a:pos x="56" y="31"/>
                </a:cxn>
                <a:cxn ang="0">
                  <a:pos x="73" y="24"/>
                </a:cxn>
                <a:cxn ang="0">
                  <a:pos x="78" y="0"/>
                </a:cxn>
                <a:cxn ang="0">
                  <a:pos x="104" y="0"/>
                </a:cxn>
              </a:cxnLst>
              <a:rect l="0" t="0" r="r" b="b"/>
              <a:pathLst>
                <a:path w="181" h="181">
                  <a:moveTo>
                    <a:pt x="104" y="0"/>
                  </a:moveTo>
                  <a:cubicBezTo>
                    <a:pt x="108" y="24"/>
                    <a:pt x="108" y="24"/>
                    <a:pt x="108" y="24"/>
                  </a:cubicBezTo>
                  <a:cubicBezTo>
                    <a:pt x="126" y="31"/>
                    <a:pt x="126" y="31"/>
                    <a:pt x="126" y="31"/>
                  </a:cubicBezTo>
                  <a:cubicBezTo>
                    <a:pt x="145" y="17"/>
                    <a:pt x="145" y="17"/>
                    <a:pt x="145" y="17"/>
                  </a:cubicBezTo>
                  <a:cubicBezTo>
                    <a:pt x="164" y="36"/>
                    <a:pt x="164" y="36"/>
                    <a:pt x="164" y="36"/>
                  </a:cubicBezTo>
                  <a:cubicBezTo>
                    <a:pt x="150" y="56"/>
                    <a:pt x="150" y="56"/>
                    <a:pt x="150" y="56"/>
                  </a:cubicBezTo>
                  <a:cubicBezTo>
                    <a:pt x="157" y="74"/>
                    <a:pt x="157" y="74"/>
                    <a:pt x="157" y="74"/>
                  </a:cubicBezTo>
                  <a:cubicBezTo>
                    <a:pt x="181" y="78"/>
                    <a:pt x="181" y="78"/>
                    <a:pt x="181" y="78"/>
                  </a:cubicBezTo>
                  <a:cubicBezTo>
                    <a:pt x="181" y="104"/>
                    <a:pt x="181" y="104"/>
                    <a:pt x="181" y="104"/>
                  </a:cubicBezTo>
                  <a:cubicBezTo>
                    <a:pt x="157" y="108"/>
                    <a:pt x="157" y="108"/>
                    <a:pt x="157" y="108"/>
                  </a:cubicBezTo>
                  <a:cubicBezTo>
                    <a:pt x="152" y="120"/>
                    <a:pt x="152" y="120"/>
                    <a:pt x="152" y="120"/>
                  </a:cubicBezTo>
                  <a:cubicBezTo>
                    <a:pt x="137" y="105"/>
                    <a:pt x="137" y="105"/>
                    <a:pt x="137" y="105"/>
                  </a:cubicBezTo>
                  <a:cubicBezTo>
                    <a:pt x="138" y="103"/>
                    <a:pt x="138" y="100"/>
                    <a:pt x="139" y="97"/>
                  </a:cubicBezTo>
                  <a:cubicBezTo>
                    <a:pt x="142" y="71"/>
                    <a:pt x="124" y="46"/>
                    <a:pt x="97" y="43"/>
                  </a:cubicBezTo>
                  <a:cubicBezTo>
                    <a:pt x="71" y="39"/>
                    <a:pt x="46" y="58"/>
                    <a:pt x="43" y="84"/>
                  </a:cubicBezTo>
                  <a:cubicBezTo>
                    <a:pt x="39" y="111"/>
                    <a:pt x="58" y="135"/>
                    <a:pt x="84" y="139"/>
                  </a:cubicBezTo>
                  <a:cubicBezTo>
                    <a:pt x="92" y="140"/>
                    <a:pt x="99" y="139"/>
                    <a:pt x="106" y="136"/>
                  </a:cubicBezTo>
                  <a:cubicBezTo>
                    <a:pt x="121" y="152"/>
                    <a:pt x="121" y="152"/>
                    <a:pt x="121" y="152"/>
                  </a:cubicBezTo>
                  <a:cubicBezTo>
                    <a:pt x="108" y="157"/>
                    <a:pt x="108" y="157"/>
                    <a:pt x="108" y="157"/>
                  </a:cubicBezTo>
                  <a:cubicBezTo>
                    <a:pt x="104" y="181"/>
                    <a:pt x="104" y="181"/>
                    <a:pt x="104" y="181"/>
                  </a:cubicBezTo>
                  <a:cubicBezTo>
                    <a:pt x="77" y="181"/>
                    <a:pt x="77" y="181"/>
                    <a:pt x="77" y="181"/>
                  </a:cubicBezTo>
                  <a:cubicBezTo>
                    <a:pt x="73" y="157"/>
                    <a:pt x="73" y="157"/>
                    <a:pt x="73" y="157"/>
                  </a:cubicBezTo>
                  <a:cubicBezTo>
                    <a:pt x="55" y="150"/>
                    <a:pt x="55" y="150"/>
                    <a:pt x="55" y="150"/>
                  </a:cubicBezTo>
                  <a:cubicBezTo>
                    <a:pt x="36" y="164"/>
                    <a:pt x="36" y="164"/>
                    <a:pt x="36" y="164"/>
                  </a:cubicBezTo>
                  <a:cubicBezTo>
                    <a:pt x="17" y="145"/>
                    <a:pt x="17" y="145"/>
                    <a:pt x="17" y="145"/>
                  </a:cubicBezTo>
                  <a:cubicBezTo>
                    <a:pt x="31" y="126"/>
                    <a:pt x="31" y="126"/>
                    <a:pt x="31" y="126"/>
                  </a:cubicBezTo>
                  <a:cubicBezTo>
                    <a:pt x="24" y="108"/>
                    <a:pt x="24" y="108"/>
                    <a:pt x="24" y="108"/>
                  </a:cubicBezTo>
                  <a:cubicBezTo>
                    <a:pt x="0" y="104"/>
                    <a:pt x="0" y="104"/>
                    <a:pt x="0" y="104"/>
                  </a:cubicBezTo>
                  <a:cubicBezTo>
                    <a:pt x="0" y="78"/>
                    <a:pt x="0" y="78"/>
                    <a:pt x="0" y="78"/>
                  </a:cubicBezTo>
                  <a:cubicBezTo>
                    <a:pt x="24" y="73"/>
                    <a:pt x="24" y="73"/>
                    <a:pt x="24" y="73"/>
                  </a:cubicBezTo>
                  <a:cubicBezTo>
                    <a:pt x="31" y="56"/>
                    <a:pt x="31" y="56"/>
                    <a:pt x="31" y="56"/>
                  </a:cubicBezTo>
                  <a:cubicBezTo>
                    <a:pt x="17" y="36"/>
                    <a:pt x="17" y="36"/>
                    <a:pt x="17" y="36"/>
                  </a:cubicBezTo>
                  <a:cubicBezTo>
                    <a:pt x="36" y="17"/>
                    <a:pt x="36" y="17"/>
                    <a:pt x="36" y="17"/>
                  </a:cubicBezTo>
                  <a:cubicBezTo>
                    <a:pt x="56" y="31"/>
                    <a:pt x="56" y="31"/>
                    <a:pt x="56" y="31"/>
                  </a:cubicBezTo>
                  <a:cubicBezTo>
                    <a:pt x="73" y="24"/>
                    <a:pt x="73" y="24"/>
                    <a:pt x="73" y="24"/>
                  </a:cubicBezTo>
                  <a:cubicBezTo>
                    <a:pt x="78" y="0"/>
                    <a:pt x="78" y="0"/>
                    <a:pt x="78" y="0"/>
                  </a:cubicBezTo>
                  <a:lnTo>
                    <a:pt x="10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45" name="Rectangle 44"/>
          <p:cNvSpPr/>
          <p:nvPr/>
        </p:nvSpPr>
        <p:spPr>
          <a:xfrm>
            <a:off x="8868472" y="3220251"/>
            <a:ext cx="1692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Sistema</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120" name="Freeform 5014"/>
          <p:cNvSpPr>
            <a:spLocks noEditPoints="1"/>
          </p:cNvSpPr>
          <p:nvPr/>
        </p:nvSpPr>
        <p:spPr bwMode="auto">
          <a:xfrm>
            <a:off x="9013836" y="3265622"/>
            <a:ext cx="250516" cy="184071"/>
          </a:xfrm>
          <a:custGeom>
            <a:avLst/>
            <a:gdLst>
              <a:gd name="T0" fmla="*/ 360 w 360"/>
              <a:gd name="T1" fmla="*/ 256 h 278"/>
              <a:gd name="T2" fmla="*/ 360 w 360"/>
              <a:gd name="T3" fmla="*/ 252 h 278"/>
              <a:gd name="T4" fmla="*/ 358 w 360"/>
              <a:gd name="T5" fmla="*/ 252 h 278"/>
              <a:gd name="T6" fmla="*/ 318 w 360"/>
              <a:gd name="T7" fmla="*/ 200 h 278"/>
              <a:gd name="T8" fmla="*/ 314 w 360"/>
              <a:gd name="T9" fmla="*/ 198 h 278"/>
              <a:gd name="T10" fmla="*/ 50 w 360"/>
              <a:gd name="T11" fmla="*/ 196 h 278"/>
              <a:gd name="T12" fmla="*/ 46 w 360"/>
              <a:gd name="T13" fmla="*/ 198 h 278"/>
              <a:gd name="T14" fmla="*/ 2 w 360"/>
              <a:gd name="T15" fmla="*/ 250 h 278"/>
              <a:gd name="T16" fmla="*/ 2 w 360"/>
              <a:gd name="T17" fmla="*/ 252 h 278"/>
              <a:gd name="T18" fmla="*/ 0 w 360"/>
              <a:gd name="T19" fmla="*/ 252 h 278"/>
              <a:gd name="T20" fmla="*/ 0 w 360"/>
              <a:gd name="T21" fmla="*/ 256 h 278"/>
              <a:gd name="T22" fmla="*/ 0 w 360"/>
              <a:gd name="T23" fmla="*/ 256 h 278"/>
              <a:gd name="T24" fmla="*/ 0 w 360"/>
              <a:gd name="T25" fmla="*/ 268 h 278"/>
              <a:gd name="T26" fmla="*/ 4 w 360"/>
              <a:gd name="T27" fmla="*/ 276 h 278"/>
              <a:gd name="T28" fmla="*/ 10 w 360"/>
              <a:gd name="T29" fmla="*/ 278 h 278"/>
              <a:gd name="T30" fmla="*/ 350 w 360"/>
              <a:gd name="T31" fmla="*/ 278 h 278"/>
              <a:gd name="T32" fmla="*/ 356 w 360"/>
              <a:gd name="T33" fmla="*/ 276 h 278"/>
              <a:gd name="T34" fmla="*/ 360 w 360"/>
              <a:gd name="T35" fmla="*/ 268 h 278"/>
              <a:gd name="T36" fmla="*/ 360 w 360"/>
              <a:gd name="T37" fmla="*/ 256 h 278"/>
              <a:gd name="T38" fmla="*/ 360 w 360"/>
              <a:gd name="T39" fmla="*/ 256 h 278"/>
              <a:gd name="T40" fmla="*/ 146 w 360"/>
              <a:gd name="T41" fmla="*/ 234 h 278"/>
              <a:gd name="T42" fmla="*/ 226 w 360"/>
              <a:gd name="T43" fmla="*/ 254 h 278"/>
              <a:gd name="T44" fmla="*/ 338 w 360"/>
              <a:gd name="T45" fmla="*/ 268 h 278"/>
              <a:gd name="T46" fmla="*/ 334 w 360"/>
              <a:gd name="T47" fmla="*/ 270 h 278"/>
              <a:gd name="T48" fmla="*/ 332 w 360"/>
              <a:gd name="T49" fmla="*/ 270 h 278"/>
              <a:gd name="T50" fmla="*/ 326 w 360"/>
              <a:gd name="T51" fmla="*/ 268 h 278"/>
              <a:gd name="T52" fmla="*/ 324 w 360"/>
              <a:gd name="T53" fmla="*/ 262 h 278"/>
              <a:gd name="T54" fmla="*/ 326 w 360"/>
              <a:gd name="T55" fmla="*/ 256 h 278"/>
              <a:gd name="T56" fmla="*/ 328 w 360"/>
              <a:gd name="T57" fmla="*/ 256 h 278"/>
              <a:gd name="T58" fmla="*/ 334 w 360"/>
              <a:gd name="T59" fmla="*/ 256 h 278"/>
              <a:gd name="T60" fmla="*/ 338 w 360"/>
              <a:gd name="T61" fmla="*/ 256 h 278"/>
              <a:gd name="T62" fmla="*/ 340 w 360"/>
              <a:gd name="T63" fmla="*/ 262 h 278"/>
              <a:gd name="T64" fmla="*/ 340 w 360"/>
              <a:gd name="T65" fmla="*/ 266 h 278"/>
              <a:gd name="T66" fmla="*/ 338 w 360"/>
              <a:gd name="T67" fmla="*/ 268 h 278"/>
              <a:gd name="T68" fmla="*/ 306 w 360"/>
              <a:gd name="T69" fmla="*/ 184 h 278"/>
              <a:gd name="T70" fmla="*/ 310 w 360"/>
              <a:gd name="T71" fmla="*/ 184 h 278"/>
              <a:gd name="T72" fmla="*/ 318 w 360"/>
              <a:gd name="T73" fmla="*/ 178 h 278"/>
              <a:gd name="T74" fmla="*/ 318 w 360"/>
              <a:gd name="T75" fmla="*/ 12 h 278"/>
              <a:gd name="T76" fmla="*/ 318 w 360"/>
              <a:gd name="T77" fmla="*/ 6 h 278"/>
              <a:gd name="T78" fmla="*/ 310 w 360"/>
              <a:gd name="T79" fmla="*/ 0 h 278"/>
              <a:gd name="T80" fmla="*/ 54 w 360"/>
              <a:gd name="T81" fmla="*/ 0 h 278"/>
              <a:gd name="T82" fmla="*/ 50 w 360"/>
              <a:gd name="T83" fmla="*/ 0 h 278"/>
              <a:gd name="T84" fmla="*/ 42 w 360"/>
              <a:gd name="T85" fmla="*/ 6 h 278"/>
              <a:gd name="T86" fmla="*/ 42 w 360"/>
              <a:gd name="T87" fmla="*/ 172 h 278"/>
              <a:gd name="T88" fmla="*/ 42 w 360"/>
              <a:gd name="T89" fmla="*/ 178 h 278"/>
              <a:gd name="T90" fmla="*/ 50 w 360"/>
              <a:gd name="T91" fmla="*/ 184 h 278"/>
              <a:gd name="T92" fmla="*/ 54 w 360"/>
              <a:gd name="T93" fmla="*/ 184 h 278"/>
              <a:gd name="T94" fmla="*/ 294 w 360"/>
              <a:gd name="T95" fmla="*/ 24 h 278"/>
              <a:gd name="T96" fmla="*/ 66 w 360"/>
              <a:gd name="T97"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0" h="278">
                <a:moveTo>
                  <a:pt x="360" y="256"/>
                </a:moveTo>
                <a:lnTo>
                  <a:pt x="360" y="256"/>
                </a:lnTo>
                <a:lnTo>
                  <a:pt x="360" y="252"/>
                </a:lnTo>
                <a:lnTo>
                  <a:pt x="360" y="252"/>
                </a:lnTo>
                <a:lnTo>
                  <a:pt x="358" y="252"/>
                </a:lnTo>
                <a:lnTo>
                  <a:pt x="358" y="252"/>
                </a:lnTo>
                <a:lnTo>
                  <a:pt x="358" y="250"/>
                </a:lnTo>
                <a:lnTo>
                  <a:pt x="318" y="200"/>
                </a:lnTo>
                <a:lnTo>
                  <a:pt x="318" y="200"/>
                </a:lnTo>
                <a:lnTo>
                  <a:pt x="314" y="198"/>
                </a:lnTo>
                <a:lnTo>
                  <a:pt x="310" y="196"/>
                </a:lnTo>
                <a:lnTo>
                  <a:pt x="50" y="196"/>
                </a:lnTo>
                <a:lnTo>
                  <a:pt x="50" y="196"/>
                </a:lnTo>
                <a:lnTo>
                  <a:pt x="46" y="198"/>
                </a:lnTo>
                <a:lnTo>
                  <a:pt x="42" y="200"/>
                </a:lnTo>
                <a:lnTo>
                  <a:pt x="2" y="250"/>
                </a:lnTo>
                <a:lnTo>
                  <a:pt x="2" y="250"/>
                </a:lnTo>
                <a:lnTo>
                  <a:pt x="2" y="252"/>
                </a:lnTo>
                <a:lnTo>
                  <a:pt x="2" y="252"/>
                </a:lnTo>
                <a:lnTo>
                  <a:pt x="0" y="252"/>
                </a:lnTo>
                <a:lnTo>
                  <a:pt x="0" y="252"/>
                </a:lnTo>
                <a:lnTo>
                  <a:pt x="0" y="256"/>
                </a:lnTo>
                <a:lnTo>
                  <a:pt x="0" y="256"/>
                </a:lnTo>
                <a:lnTo>
                  <a:pt x="0" y="256"/>
                </a:lnTo>
                <a:lnTo>
                  <a:pt x="0" y="268"/>
                </a:lnTo>
                <a:lnTo>
                  <a:pt x="0" y="268"/>
                </a:lnTo>
                <a:lnTo>
                  <a:pt x="0" y="272"/>
                </a:lnTo>
                <a:lnTo>
                  <a:pt x="4" y="276"/>
                </a:lnTo>
                <a:lnTo>
                  <a:pt x="6" y="278"/>
                </a:lnTo>
                <a:lnTo>
                  <a:pt x="10" y="278"/>
                </a:lnTo>
                <a:lnTo>
                  <a:pt x="350" y="278"/>
                </a:lnTo>
                <a:lnTo>
                  <a:pt x="350" y="278"/>
                </a:lnTo>
                <a:lnTo>
                  <a:pt x="354" y="278"/>
                </a:lnTo>
                <a:lnTo>
                  <a:pt x="356" y="276"/>
                </a:lnTo>
                <a:lnTo>
                  <a:pt x="360" y="272"/>
                </a:lnTo>
                <a:lnTo>
                  <a:pt x="360" y="268"/>
                </a:lnTo>
                <a:lnTo>
                  <a:pt x="360" y="256"/>
                </a:lnTo>
                <a:lnTo>
                  <a:pt x="360" y="256"/>
                </a:lnTo>
                <a:lnTo>
                  <a:pt x="360" y="256"/>
                </a:lnTo>
                <a:lnTo>
                  <a:pt x="360" y="256"/>
                </a:lnTo>
                <a:close/>
                <a:moveTo>
                  <a:pt x="134" y="254"/>
                </a:moveTo>
                <a:lnTo>
                  <a:pt x="146" y="234"/>
                </a:lnTo>
                <a:lnTo>
                  <a:pt x="214" y="234"/>
                </a:lnTo>
                <a:lnTo>
                  <a:pt x="226" y="254"/>
                </a:lnTo>
                <a:lnTo>
                  <a:pt x="134" y="254"/>
                </a:lnTo>
                <a:close/>
                <a:moveTo>
                  <a:pt x="338" y="268"/>
                </a:moveTo>
                <a:lnTo>
                  <a:pt x="338" y="268"/>
                </a:lnTo>
                <a:lnTo>
                  <a:pt x="334" y="270"/>
                </a:lnTo>
                <a:lnTo>
                  <a:pt x="332" y="270"/>
                </a:lnTo>
                <a:lnTo>
                  <a:pt x="332" y="270"/>
                </a:lnTo>
                <a:lnTo>
                  <a:pt x="326" y="268"/>
                </a:lnTo>
                <a:lnTo>
                  <a:pt x="326" y="268"/>
                </a:lnTo>
                <a:lnTo>
                  <a:pt x="324" y="262"/>
                </a:lnTo>
                <a:lnTo>
                  <a:pt x="324" y="262"/>
                </a:lnTo>
                <a:lnTo>
                  <a:pt x="324" y="260"/>
                </a:lnTo>
                <a:lnTo>
                  <a:pt x="326" y="256"/>
                </a:lnTo>
                <a:lnTo>
                  <a:pt x="326" y="256"/>
                </a:lnTo>
                <a:lnTo>
                  <a:pt x="328" y="256"/>
                </a:lnTo>
                <a:lnTo>
                  <a:pt x="332" y="254"/>
                </a:lnTo>
                <a:lnTo>
                  <a:pt x="334" y="256"/>
                </a:lnTo>
                <a:lnTo>
                  <a:pt x="338" y="256"/>
                </a:lnTo>
                <a:lnTo>
                  <a:pt x="338" y="256"/>
                </a:lnTo>
                <a:lnTo>
                  <a:pt x="340" y="260"/>
                </a:lnTo>
                <a:lnTo>
                  <a:pt x="340" y="262"/>
                </a:lnTo>
                <a:lnTo>
                  <a:pt x="340" y="262"/>
                </a:lnTo>
                <a:lnTo>
                  <a:pt x="340" y="266"/>
                </a:lnTo>
                <a:lnTo>
                  <a:pt x="338" y="268"/>
                </a:lnTo>
                <a:lnTo>
                  <a:pt x="338" y="268"/>
                </a:lnTo>
                <a:close/>
                <a:moveTo>
                  <a:pt x="54" y="184"/>
                </a:moveTo>
                <a:lnTo>
                  <a:pt x="306" y="184"/>
                </a:lnTo>
                <a:lnTo>
                  <a:pt x="306" y="184"/>
                </a:lnTo>
                <a:lnTo>
                  <a:pt x="310" y="184"/>
                </a:lnTo>
                <a:lnTo>
                  <a:pt x="314" y="182"/>
                </a:lnTo>
                <a:lnTo>
                  <a:pt x="318" y="178"/>
                </a:lnTo>
                <a:lnTo>
                  <a:pt x="318" y="172"/>
                </a:lnTo>
                <a:lnTo>
                  <a:pt x="318" y="12"/>
                </a:lnTo>
                <a:lnTo>
                  <a:pt x="318" y="12"/>
                </a:lnTo>
                <a:lnTo>
                  <a:pt x="318" y="6"/>
                </a:lnTo>
                <a:lnTo>
                  <a:pt x="314" y="2"/>
                </a:lnTo>
                <a:lnTo>
                  <a:pt x="310" y="0"/>
                </a:lnTo>
                <a:lnTo>
                  <a:pt x="306" y="0"/>
                </a:lnTo>
                <a:lnTo>
                  <a:pt x="54" y="0"/>
                </a:lnTo>
                <a:lnTo>
                  <a:pt x="54" y="0"/>
                </a:lnTo>
                <a:lnTo>
                  <a:pt x="50" y="0"/>
                </a:lnTo>
                <a:lnTo>
                  <a:pt x="46" y="2"/>
                </a:lnTo>
                <a:lnTo>
                  <a:pt x="42" y="6"/>
                </a:lnTo>
                <a:lnTo>
                  <a:pt x="42" y="12"/>
                </a:lnTo>
                <a:lnTo>
                  <a:pt x="42" y="172"/>
                </a:lnTo>
                <a:lnTo>
                  <a:pt x="42" y="172"/>
                </a:lnTo>
                <a:lnTo>
                  <a:pt x="42" y="178"/>
                </a:lnTo>
                <a:lnTo>
                  <a:pt x="46" y="182"/>
                </a:lnTo>
                <a:lnTo>
                  <a:pt x="50" y="184"/>
                </a:lnTo>
                <a:lnTo>
                  <a:pt x="54" y="184"/>
                </a:lnTo>
                <a:lnTo>
                  <a:pt x="54" y="184"/>
                </a:lnTo>
                <a:close/>
                <a:moveTo>
                  <a:pt x="66" y="24"/>
                </a:moveTo>
                <a:lnTo>
                  <a:pt x="294" y="24"/>
                </a:lnTo>
                <a:lnTo>
                  <a:pt x="294" y="160"/>
                </a:lnTo>
                <a:lnTo>
                  <a:pt x="66" y="160"/>
                </a:lnTo>
                <a:lnTo>
                  <a:pt x="66" y="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48" name="Rectangle 23"/>
          <p:cNvSpPr>
            <a:spLocks noChangeArrowheads="1"/>
          </p:cNvSpPr>
          <p:nvPr/>
        </p:nvSpPr>
        <p:spPr bwMode="auto">
          <a:xfrm>
            <a:off x="8640214" y="1235354"/>
            <a:ext cx="2280199" cy="1383152"/>
          </a:xfrm>
          <a:prstGeom prst="rect">
            <a:avLst/>
          </a:prstGeom>
          <a:noFill/>
          <a:ln w="12700">
            <a:solidFill>
              <a:srgbClr val="6D2077"/>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Arial"/>
              <a:ea typeface="+mn-ea"/>
              <a:cs typeface="+mn-cs"/>
            </a:endParaRPr>
          </a:p>
        </p:txBody>
      </p:sp>
      <p:graphicFrame>
        <p:nvGraphicFramePr>
          <p:cNvPr id="71" name="Table 70"/>
          <p:cNvGraphicFramePr>
            <a:graphicFrameLocks noGrp="1"/>
          </p:cNvGraphicFramePr>
          <p:nvPr>
            <p:extLst>
              <p:ext uri="{D42A27DB-BD31-4B8C-83A1-F6EECF244321}">
                <p14:modId xmlns:p14="http://schemas.microsoft.com/office/powerpoint/2010/main" val="541143166"/>
              </p:ext>
            </p:extLst>
          </p:nvPr>
        </p:nvGraphicFramePr>
        <p:xfrm>
          <a:off x="8869623" y="1374393"/>
          <a:ext cx="1898220" cy="1190511"/>
        </p:xfrm>
        <a:graphic>
          <a:graphicData uri="http://schemas.openxmlformats.org/drawingml/2006/table">
            <a:tbl>
              <a:tblPr firstRow="1" bandRow="1">
                <a:tableStyleId>{2D5ABB26-0587-4C30-8999-92F81FD0307C}</a:tableStyleId>
              </a:tblPr>
              <a:tblGrid>
                <a:gridCol w="949110">
                  <a:extLst>
                    <a:ext uri="{9D8B030D-6E8A-4147-A177-3AD203B41FA5}">
                      <a16:colId xmlns:a16="http://schemas.microsoft.com/office/drawing/2014/main" val="20000"/>
                    </a:ext>
                  </a:extLst>
                </a:gridCol>
                <a:gridCol w="949110">
                  <a:extLst>
                    <a:ext uri="{9D8B030D-6E8A-4147-A177-3AD203B41FA5}">
                      <a16:colId xmlns:a16="http://schemas.microsoft.com/office/drawing/2014/main" val="20001"/>
                    </a:ext>
                  </a:extLst>
                </a:gridCol>
              </a:tblGrid>
              <a:tr h="170073">
                <a:tc>
                  <a:txBody>
                    <a:bodyPr/>
                    <a:lstStyle/>
                    <a:p>
                      <a:pPr algn="ctr"/>
                      <a:r>
                        <a:rPr lang="es-ES" sz="900" b="1" i="1" dirty="0">
                          <a:solidFill>
                            <a:schemeClr val="bg1"/>
                          </a:solidFill>
                        </a:rPr>
                        <a:t>Centro</a:t>
                      </a:r>
                      <a:endParaRPr lang="es-ES" sz="900" b="1" i="1" dirty="0">
                        <a:solidFill>
                          <a:schemeClr val="bg1"/>
                        </a:solidFill>
                        <a:latin typeface="Univers for KPMG Cond" panose="020B0606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s-ES" sz="900" b="1" i="1" dirty="0" err="1">
                          <a:solidFill>
                            <a:schemeClr val="bg1"/>
                          </a:solidFill>
                          <a:latin typeface="Univers for KPMG Cond" panose="020B0606020202020204" pitchFamily="34" charset="0"/>
                        </a:rPr>
                        <a:t>FTEs</a:t>
                      </a:r>
                      <a:endParaRPr lang="es-ES" sz="900" b="1" i="1" dirty="0">
                        <a:solidFill>
                          <a:schemeClr val="bg1"/>
                        </a:solidFill>
                        <a:latin typeface="Univers for KPMG Cond" panose="020B0606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0"/>
                  </a:ext>
                </a:extLst>
              </a:tr>
              <a:tr h="170073">
                <a:tc>
                  <a:txBody>
                    <a:bodyPr/>
                    <a:lstStyle/>
                    <a:p>
                      <a:pPr algn="ctr"/>
                      <a:r>
                        <a:rPr lang="es-ES" sz="900" b="1" dirty="0">
                          <a:latin typeface="Univers for KPMG Cond" panose="020B0606020202020204" pitchFamily="34" charset="0"/>
                        </a:rPr>
                        <a:t>Baños</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70073">
                <a:tc>
                  <a:txBody>
                    <a:bodyPr/>
                    <a:lstStyle/>
                    <a:p>
                      <a:pPr algn="ctr"/>
                      <a:r>
                        <a:rPr lang="es-ES" sz="900" b="1" dirty="0">
                          <a:latin typeface="Univers for KPMG Cond" panose="020B0606020202020204" pitchFamily="34" charset="0"/>
                        </a:rPr>
                        <a:t>Fuenmayor</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170073">
                <a:tc>
                  <a:txBody>
                    <a:bodyPr/>
                    <a:lstStyle/>
                    <a:p>
                      <a:pPr algn="ctr"/>
                      <a:r>
                        <a:rPr lang="es-ES" sz="900" b="1" dirty="0">
                          <a:latin typeface="Univers for KPMG Cond" panose="020B0606020202020204" pitchFamily="34" charset="0"/>
                        </a:rPr>
                        <a:t>Valencia Don Juan</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170073">
                <a:tc>
                  <a:txBody>
                    <a:bodyPr/>
                    <a:lstStyle/>
                    <a:p>
                      <a:pPr algn="ctr"/>
                      <a:r>
                        <a:rPr lang="es-ES" sz="900" b="1" dirty="0">
                          <a:latin typeface="Univers for KPMG Cond" panose="020B0606020202020204" pitchFamily="34" charset="0"/>
                        </a:rPr>
                        <a:t>Maderas Llodio</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170073">
                <a:tc>
                  <a:txBody>
                    <a:bodyPr/>
                    <a:lstStyle/>
                    <a:p>
                      <a:pPr algn="ctr"/>
                      <a:r>
                        <a:rPr lang="es-ES" sz="900" b="1" dirty="0" err="1">
                          <a:latin typeface="Univers for KPMG Cond" panose="020B0606020202020204" pitchFamily="34" charset="0"/>
                        </a:rPr>
                        <a:t>Samazan</a:t>
                      </a:r>
                      <a:endParaRPr lang="es-ES" sz="900" b="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170073">
                <a:tc>
                  <a:txBody>
                    <a:bodyPr/>
                    <a:lstStyle/>
                    <a:p>
                      <a:pPr algn="ctr"/>
                      <a:r>
                        <a:rPr lang="es-ES" sz="900" b="1" dirty="0">
                          <a:latin typeface="Univers for KPMG Cond" panose="020B0606020202020204" pitchFamily="34" charset="0"/>
                        </a:rPr>
                        <a:t>Sede Central</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25557623"/>
                  </a:ext>
                </a:extLst>
              </a:tr>
            </a:tbl>
          </a:graphicData>
        </a:graphic>
      </p:graphicFrame>
      <p:grpSp>
        <p:nvGrpSpPr>
          <p:cNvPr id="15" name="Group 14">
            <a:extLst>
              <a:ext uri="{FF2B5EF4-FFF2-40B4-BE49-F238E27FC236}">
                <a16:creationId xmlns:a16="http://schemas.microsoft.com/office/drawing/2014/main" id="{F90E6F75-52E7-4C20-80C3-B6002248B6B7}"/>
              </a:ext>
            </a:extLst>
          </p:cNvPr>
          <p:cNvGrpSpPr/>
          <p:nvPr/>
        </p:nvGrpSpPr>
        <p:grpSpPr>
          <a:xfrm>
            <a:off x="1271465" y="2645174"/>
            <a:ext cx="2645723" cy="522388"/>
            <a:chOff x="623392" y="2645174"/>
            <a:chExt cx="2645723" cy="522388"/>
          </a:xfrm>
        </p:grpSpPr>
        <p:sp>
          <p:nvSpPr>
            <p:cNvPr id="52" name="16 Rectángulo redondeado"/>
            <p:cNvSpPr/>
            <p:nvPr/>
          </p:nvSpPr>
          <p:spPr>
            <a:xfrm>
              <a:off x="623392" y="2807562"/>
              <a:ext cx="2439942" cy="360000"/>
            </a:xfrm>
            <a:prstGeom prst="roundRect">
              <a:avLst/>
            </a:prstGeom>
            <a:solidFill>
              <a:schemeClr val="accent5">
                <a:lumMod val="50000"/>
              </a:schemeClr>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2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Características generales</a:t>
              </a:r>
            </a:p>
          </p:txBody>
        </p:sp>
        <p:grpSp>
          <p:nvGrpSpPr>
            <p:cNvPr id="12" name="Group 11">
              <a:extLst>
                <a:ext uri="{FF2B5EF4-FFF2-40B4-BE49-F238E27FC236}">
                  <a16:creationId xmlns:a16="http://schemas.microsoft.com/office/drawing/2014/main" id="{BDA0D93D-53AA-4E52-AEE9-C615AFDE9270}"/>
                </a:ext>
              </a:extLst>
            </p:cNvPr>
            <p:cNvGrpSpPr/>
            <p:nvPr/>
          </p:nvGrpSpPr>
          <p:grpSpPr>
            <a:xfrm>
              <a:off x="2837115" y="2645174"/>
              <a:ext cx="432000" cy="432000"/>
              <a:chOff x="2837115" y="2645174"/>
              <a:chExt cx="432000" cy="432000"/>
            </a:xfrm>
          </p:grpSpPr>
          <p:sp>
            <p:nvSpPr>
              <p:cNvPr id="43" name="Oval 42"/>
              <p:cNvSpPr/>
              <p:nvPr/>
            </p:nvSpPr>
            <p:spPr>
              <a:xfrm>
                <a:off x="2837115" y="2645174"/>
                <a:ext cx="432000" cy="432000"/>
              </a:xfrm>
              <a:prstGeom prst="ellipse">
                <a:avLst/>
              </a:prstGeom>
              <a:solidFill>
                <a:srgbClr val="00A3A1"/>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endParaRPr>
              </a:p>
            </p:txBody>
          </p:sp>
          <p:sp>
            <p:nvSpPr>
              <p:cNvPr id="34" name="Freeform 4958"/>
              <p:cNvSpPr>
                <a:spLocks noEditPoints="1"/>
              </p:cNvSpPr>
              <p:nvPr/>
            </p:nvSpPr>
            <p:spPr bwMode="auto">
              <a:xfrm>
                <a:off x="2920268" y="2709154"/>
                <a:ext cx="265695" cy="282144"/>
              </a:xfrm>
              <a:custGeom>
                <a:avLst/>
                <a:gdLst>
                  <a:gd name="T0" fmla="*/ 294 w 414"/>
                  <a:gd name="T1" fmla="*/ 176 h 404"/>
                  <a:gd name="T2" fmla="*/ 272 w 414"/>
                  <a:gd name="T3" fmla="*/ 200 h 404"/>
                  <a:gd name="T4" fmla="*/ 272 w 414"/>
                  <a:gd name="T5" fmla="*/ 220 h 404"/>
                  <a:gd name="T6" fmla="*/ 294 w 414"/>
                  <a:gd name="T7" fmla="*/ 244 h 404"/>
                  <a:gd name="T8" fmla="*/ 286 w 414"/>
                  <a:gd name="T9" fmla="*/ 316 h 404"/>
                  <a:gd name="T10" fmla="*/ 244 w 414"/>
                  <a:gd name="T11" fmla="*/ 338 h 404"/>
                  <a:gd name="T12" fmla="*/ 212 w 414"/>
                  <a:gd name="T13" fmla="*/ 316 h 404"/>
                  <a:gd name="T14" fmla="*/ 170 w 414"/>
                  <a:gd name="T15" fmla="*/ 332 h 404"/>
                  <a:gd name="T16" fmla="*/ 112 w 414"/>
                  <a:gd name="T17" fmla="*/ 378 h 404"/>
                  <a:gd name="T18" fmla="*/ 128 w 414"/>
                  <a:gd name="T19" fmla="*/ 390 h 404"/>
                  <a:gd name="T20" fmla="*/ 174 w 414"/>
                  <a:gd name="T21" fmla="*/ 372 h 404"/>
                  <a:gd name="T22" fmla="*/ 212 w 414"/>
                  <a:gd name="T23" fmla="*/ 382 h 404"/>
                  <a:gd name="T24" fmla="*/ 244 w 414"/>
                  <a:gd name="T25" fmla="*/ 358 h 404"/>
                  <a:gd name="T26" fmla="*/ 302 w 414"/>
                  <a:gd name="T27" fmla="*/ 328 h 404"/>
                  <a:gd name="T28" fmla="*/ 314 w 414"/>
                  <a:gd name="T29" fmla="*/ 288 h 404"/>
                  <a:gd name="T30" fmla="*/ 336 w 414"/>
                  <a:gd name="T31" fmla="*/ 228 h 404"/>
                  <a:gd name="T32" fmla="*/ 414 w 414"/>
                  <a:gd name="T33" fmla="*/ 210 h 404"/>
                  <a:gd name="T34" fmla="*/ 330 w 414"/>
                  <a:gd name="T35" fmla="*/ 184 h 404"/>
                  <a:gd name="T36" fmla="*/ 200 w 414"/>
                  <a:gd name="T37" fmla="*/ 364 h 404"/>
                  <a:gd name="T38" fmla="*/ 186 w 414"/>
                  <a:gd name="T39" fmla="*/ 348 h 404"/>
                  <a:gd name="T40" fmla="*/ 200 w 414"/>
                  <a:gd name="T41" fmla="*/ 334 h 404"/>
                  <a:gd name="T42" fmla="*/ 216 w 414"/>
                  <a:gd name="T43" fmla="*/ 348 h 404"/>
                  <a:gd name="T44" fmla="*/ 200 w 414"/>
                  <a:gd name="T45" fmla="*/ 364 h 404"/>
                  <a:gd name="T46" fmla="*/ 334 w 414"/>
                  <a:gd name="T47" fmla="*/ 138 h 404"/>
                  <a:gd name="T48" fmla="*/ 16 w 414"/>
                  <a:gd name="T49" fmla="*/ 292 h 404"/>
                  <a:gd name="T50" fmla="*/ 46 w 414"/>
                  <a:gd name="T51" fmla="*/ 240 h 404"/>
                  <a:gd name="T52" fmla="*/ 80 w 414"/>
                  <a:gd name="T53" fmla="*/ 240 h 404"/>
                  <a:gd name="T54" fmla="*/ 120 w 414"/>
                  <a:gd name="T55" fmla="*/ 238 h 404"/>
                  <a:gd name="T56" fmla="*/ 168 w 414"/>
                  <a:gd name="T57" fmla="*/ 220 h 404"/>
                  <a:gd name="T58" fmla="*/ 136 w 414"/>
                  <a:gd name="T59" fmla="*/ 200 h 404"/>
                  <a:gd name="T60" fmla="*/ 120 w 414"/>
                  <a:gd name="T61" fmla="*/ 182 h 404"/>
                  <a:gd name="T62" fmla="*/ 86 w 414"/>
                  <a:gd name="T63" fmla="*/ 176 h 404"/>
                  <a:gd name="T64" fmla="*/ 62 w 414"/>
                  <a:gd name="T65" fmla="*/ 206 h 404"/>
                  <a:gd name="T66" fmla="*/ 16 w 414"/>
                  <a:gd name="T67" fmla="*/ 242 h 404"/>
                  <a:gd name="T68" fmla="*/ 6 w 414"/>
                  <a:gd name="T69" fmla="*/ 292 h 404"/>
                  <a:gd name="T70" fmla="*/ 104 w 414"/>
                  <a:gd name="T71" fmla="*/ 196 h 404"/>
                  <a:gd name="T72" fmla="*/ 112 w 414"/>
                  <a:gd name="T73" fmla="*/ 216 h 404"/>
                  <a:gd name="T74" fmla="*/ 92 w 414"/>
                  <a:gd name="T75" fmla="*/ 224 h 404"/>
                  <a:gd name="T76" fmla="*/ 84 w 414"/>
                  <a:gd name="T77" fmla="*/ 204 h 404"/>
                  <a:gd name="T78" fmla="*/ 108 w 414"/>
                  <a:gd name="T79" fmla="*/ 306 h 404"/>
                  <a:gd name="T80" fmla="*/ 124 w 414"/>
                  <a:gd name="T81" fmla="*/ 284 h 404"/>
                  <a:gd name="T82" fmla="*/ 184 w 414"/>
                  <a:gd name="T83" fmla="*/ 234 h 404"/>
                  <a:gd name="T84" fmla="*/ 212 w 414"/>
                  <a:gd name="T85" fmla="*/ 202 h 404"/>
                  <a:gd name="T86" fmla="*/ 180 w 414"/>
                  <a:gd name="T87" fmla="*/ 276 h 404"/>
                  <a:gd name="T88" fmla="*/ 108 w 414"/>
                  <a:gd name="T89" fmla="*/ 306 h 404"/>
                  <a:gd name="T90" fmla="*/ 212 w 414"/>
                  <a:gd name="T91" fmla="*/ 68 h 404"/>
                  <a:gd name="T92" fmla="*/ 236 w 414"/>
                  <a:gd name="T93" fmla="*/ 34 h 404"/>
                  <a:gd name="T94" fmla="*/ 222 w 414"/>
                  <a:gd name="T95" fmla="*/ 6 h 404"/>
                  <a:gd name="T96" fmla="*/ 194 w 414"/>
                  <a:gd name="T97" fmla="*/ 0 h 404"/>
                  <a:gd name="T98" fmla="*/ 168 w 414"/>
                  <a:gd name="T99" fmla="*/ 22 h 404"/>
                  <a:gd name="T100" fmla="*/ 174 w 414"/>
                  <a:gd name="T101" fmla="*/ 56 h 404"/>
                  <a:gd name="T102" fmla="*/ 202 w 414"/>
                  <a:gd name="T103" fmla="*/ 20 h 404"/>
                  <a:gd name="T104" fmla="*/ 216 w 414"/>
                  <a:gd name="T105" fmla="*/ 34 h 404"/>
                  <a:gd name="T106" fmla="*/ 202 w 414"/>
                  <a:gd name="T107" fmla="*/ 50 h 404"/>
                  <a:gd name="T108" fmla="*/ 186 w 414"/>
                  <a:gd name="T109" fmla="*/ 34 h 404"/>
                  <a:gd name="T110" fmla="*/ 202 w 414"/>
                  <a:gd name="T111" fmla="*/ 20 h 404"/>
                  <a:gd name="T112" fmla="*/ 2 w 414"/>
                  <a:gd name="T113" fmla="*/ 138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4" h="404">
                    <a:moveTo>
                      <a:pt x="314" y="176"/>
                    </a:moveTo>
                    <a:lnTo>
                      <a:pt x="314" y="30"/>
                    </a:lnTo>
                    <a:lnTo>
                      <a:pt x="314" y="30"/>
                    </a:lnTo>
                    <a:lnTo>
                      <a:pt x="294" y="20"/>
                    </a:lnTo>
                    <a:lnTo>
                      <a:pt x="294" y="176"/>
                    </a:lnTo>
                    <a:lnTo>
                      <a:pt x="294" y="176"/>
                    </a:lnTo>
                    <a:lnTo>
                      <a:pt x="286" y="180"/>
                    </a:lnTo>
                    <a:lnTo>
                      <a:pt x="280" y="184"/>
                    </a:lnTo>
                    <a:lnTo>
                      <a:pt x="274" y="192"/>
                    </a:lnTo>
                    <a:lnTo>
                      <a:pt x="272" y="200"/>
                    </a:lnTo>
                    <a:lnTo>
                      <a:pt x="232" y="200"/>
                    </a:lnTo>
                    <a:lnTo>
                      <a:pt x="232" y="202"/>
                    </a:lnTo>
                    <a:lnTo>
                      <a:pt x="232" y="202"/>
                    </a:lnTo>
                    <a:lnTo>
                      <a:pt x="230" y="220"/>
                    </a:lnTo>
                    <a:lnTo>
                      <a:pt x="272" y="220"/>
                    </a:lnTo>
                    <a:lnTo>
                      <a:pt x="272" y="220"/>
                    </a:lnTo>
                    <a:lnTo>
                      <a:pt x="274" y="228"/>
                    </a:lnTo>
                    <a:lnTo>
                      <a:pt x="280" y="234"/>
                    </a:lnTo>
                    <a:lnTo>
                      <a:pt x="286" y="240"/>
                    </a:lnTo>
                    <a:lnTo>
                      <a:pt x="294" y="244"/>
                    </a:lnTo>
                    <a:lnTo>
                      <a:pt x="294" y="288"/>
                    </a:lnTo>
                    <a:lnTo>
                      <a:pt x="294" y="288"/>
                    </a:lnTo>
                    <a:lnTo>
                      <a:pt x="294" y="298"/>
                    </a:lnTo>
                    <a:lnTo>
                      <a:pt x="290" y="308"/>
                    </a:lnTo>
                    <a:lnTo>
                      <a:pt x="286" y="316"/>
                    </a:lnTo>
                    <a:lnTo>
                      <a:pt x="280" y="324"/>
                    </a:lnTo>
                    <a:lnTo>
                      <a:pt x="272" y="330"/>
                    </a:lnTo>
                    <a:lnTo>
                      <a:pt x="264" y="334"/>
                    </a:lnTo>
                    <a:lnTo>
                      <a:pt x="254" y="338"/>
                    </a:lnTo>
                    <a:lnTo>
                      <a:pt x="244" y="338"/>
                    </a:lnTo>
                    <a:lnTo>
                      <a:pt x="234" y="338"/>
                    </a:lnTo>
                    <a:lnTo>
                      <a:pt x="234" y="338"/>
                    </a:lnTo>
                    <a:lnTo>
                      <a:pt x="230" y="328"/>
                    </a:lnTo>
                    <a:lnTo>
                      <a:pt x="222" y="320"/>
                    </a:lnTo>
                    <a:lnTo>
                      <a:pt x="212" y="316"/>
                    </a:lnTo>
                    <a:lnTo>
                      <a:pt x="200" y="314"/>
                    </a:lnTo>
                    <a:lnTo>
                      <a:pt x="200" y="314"/>
                    </a:lnTo>
                    <a:lnTo>
                      <a:pt x="188" y="316"/>
                    </a:lnTo>
                    <a:lnTo>
                      <a:pt x="178" y="322"/>
                    </a:lnTo>
                    <a:lnTo>
                      <a:pt x="170" y="332"/>
                    </a:lnTo>
                    <a:lnTo>
                      <a:pt x="166" y="342"/>
                    </a:lnTo>
                    <a:lnTo>
                      <a:pt x="166" y="342"/>
                    </a:lnTo>
                    <a:lnTo>
                      <a:pt x="146" y="350"/>
                    </a:lnTo>
                    <a:lnTo>
                      <a:pt x="128" y="362"/>
                    </a:lnTo>
                    <a:lnTo>
                      <a:pt x="112" y="378"/>
                    </a:lnTo>
                    <a:lnTo>
                      <a:pt x="100" y="396"/>
                    </a:lnTo>
                    <a:lnTo>
                      <a:pt x="100" y="396"/>
                    </a:lnTo>
                    <a:lnTo>
                      <a:pt x="118" y="404"/>
                    </a:lnTo>
                    <a:lnTo>
                      <a:pt x="118" y="404"/>
                    </a:lnTo>
                    <a:lnTo>
                      <a:pt x="128" y="390"/>
                    </a:lnTo>
                    <a:lnTo>
                      <a:pt x="140" y="378"/>
                    </a:lnTo>
                    <a:lnTo>
                      <a:pt x="152" y="370"/>
                    </a:lnTo>
                    <a:lnTo>
                      <a:pt x="168" y="362"/>
                    </a:lnTo>
                    <a:lnTo>
                      <a:pt x="168" y="362"/>
                    </a:lnTo>
                    <a:lnTo>
                      <a:pt x="174" y="372"/>
                    </a:lnTo>
                    <a:lnTo>
                      <a:pt x="182" y="378"/>
                    </a:lnTo>
                    <a:lnTo>
                      <a:pt x="190" y="382"/>
                    </a:lnTo>
                    <a:lnTo>
                      <a:pt x="200" y="384"/>
                    </a:lnTo>
                    <a:lnTo>
                      <a:pt x="200" y="384"/>
                    </a:lnTo>
                    <a:lnTo>
                      <a:pt x="212" y="382"/>
                    </a:lnTo>
                    <a:lnTo>
                      <a:pt x="222" y="378"/>
                    </a:lnTo>
                    <a:lnTo>
                      <a:pt x="230" y="370"/>
                    </a:lnTo>
                    <a:lnTo>
                      <a:pt x="234" y="358"/>
                    </a:lnTo>
                    <a:lnTo>
                      <a:pt x="244" y="358"/>
                    </a:lnTo>
                    <a:lnTo>
                      <a:pt x="244" y="358"/>
                    </a:lnTo>
                    <a:lnTo>
                      <a:pt x="258" y="358"/>
                    </a:lnTo>
                    <a:lnTo>
                      <a:pt x="272" y="354"/>
                    </a:lnTo>
                    <a:lnTo>
                      <a:pt x="284" y="346"/>
                    </a:lnTo>
                    <a:lnTo>
                      <a:pt x="294" y="338"/>
                    </a:lnTo>
                    <a:lnTo>
                      <a:pt x="302" y="328"/>
                    </a:lnTo>
                    <a:lnTo>
                      <a:pt x="310" y="316"/>
                    </a:lnTo>
                    <a:lnTo>
                      <a:pt x="314" y="302"/>
                    </a:lnTo>
                    <a:lnTo>
                      <a:pt x="314" y="288"/>
                    </a:lnTo>
                    <a:lnTo>
                      <a:pt x="314" y="288"/>
                    </a:lnTo>
                    <a:lnTo>
                      <a:pt x="314" y="288"/>
                    </a:lnTo>
                    <a:lnTo>
                      <a:pt x="314" y="244"/>
                    </a:lnTo>
                    <a:lnTo>
                      <a:pt x="314" y="244"/>
                    </a:lnTo>
                    <a:lnTo>
                      <a:pt x="324" y="240"/>
                    </a:lnTo>
                    <a:lnTo>
                      <a:pt x="330" y="234"/>
                    </a:lnTo>
                    <a:lnTo>
                      <a:pt x="336" y="228"/>
                    </a:lnTo>
                    <a:lnTo>
                      <a:pt x="338" y="220"/>
                    </a:lnTo>
                    <a:lnTo>
                      <a:pt x="414" y="220"/>
                    </a:lnTo>
                    <a:lnTo>
                      <a:pt x="414" y="220"/>
                    </a:lnTo>
                    <a:lnTo>
                      <a:pt x="414" y="210"/>
                    </a:lnTo>
                    <a:lnTo>
                      <a:pt x="414" y="210"/>
                    </a:lnTo>
                    <a:lnTo>
                      <a:pt x="414" y="200"/>
                    </a:lnTo>
                    <a:lnTo>
                      <a:pt x="338" y="200"/>
                    </a:lnTo>
                    <a:lnTo>
                      <a:pt x="338" y="200"/>
                    </a:lnTo>
                    <a:lnTo>
                      <a:pt x="336" y="192"/>
                    </a:lnTo>
                    <a:lnTo>
                      <a:pt x="330" y="184"/>
                    </a:lnTo>
                    <a:lnTo>
                      <a:pt x="324" y="180"/>
                    </a:lnTo>
                    <a:lnTo>
                      <a:pt x="314" y="176"/>
                    </a:lnTo>
                    <a:lnTo>
                      <a:pt x="314" y="176"/>
                    </a:lnTo>
                    <a:close/>
                    <a:moveTo>
                      <a:pt x="200" y="364"/>
                    </a:moveTo>
                    <a:lnTo>
                      <a:pt x="200" y="364"/>
                    </a:lnTo>
                    <a:lnTo>
                      <a:pt x="194" y="364"/>
                    </a:lnTo>
                    <a:lnTo>
                      <a:pt x="190" y="360"/>
                    </a:lnTo>
                    <a:lnTo>
                      <a:pt x="186" y="354"/>
                    </a:lnTo>
                    <a:lnTo>
                      <a:pt x="186" y="348"/>
                    </a:lnTo>
                    <a:lnTo>
                      <a:pt x="186" y="348"/>
                    </a:lnTo>
                    <a:lnTo>
                      <a:pt x="186" y="342"/>
                    </a:lnTo>
                    <a:lnTo>
                      <a:pt x="190" y="338"/>
                    </a:lnTo>
                    <a:lnTo>
                      <a:pt x="194" y="334"/>
                    </a:lnTo>
                    <a:lnTo>
                      <a:pt x="200" y="334"/>
                    </a:lnTo>
                    <a:lnTo>
                      <a:pt x="200" y="334"/>
                    </a:lnTo>
                    <a:lnTo>
                      <a:pt x="206" y="334"/>
                    </a:lnTo>
                    <a:lnTo>
                      <a:pt x="212" y="338"/>
                    </a:lnTo>
                    <a:lnTo>
                      <a:pt x="216" y="342"/>
                    </a:lnTo>
                    <a:lnTo>
                      <a:pt x="216" y="348"/>
                    </a:lnTo>
                    <a:lnTo>
                      <a:pt x="216" y="348"/>
                    </a:lnTo>
                    <a:lnTo>
                      <a:pt x="216" y="354"/>
                    </a:lnTo>
                    <a:lnTo>
                      <a:pt x="212" y="360"/>
                    </a:lnTo>
                    <a:lnTo>
                      <a:pt x="206" y="364"/>
                    </a:lnTo>
                    <a:lnTo>
                      <a:pt x="200" y="364"/>
                    </a:lnTo>
                    <a:lnTo>
                      <a:pt x="200" y="364"/>
                    </a:lnTo>
                    <a:close/>
                    <a:moveTo>
                      <a:pt x="334" y="118"/>
                    </a:moveTo>
                    <a:lnTo>
                      <a:pt x="394" y="118"/>
                    </a:lnTo>
                    <a:lnTo>
                      <a:pt x="394" y="118"/>
                    </a:lnTo>
                    <a:lnTo>
                      <a:pt x="402" y="138"/>
                    </a:lnTo>
                    <a:lnTo>
                      <a:pt x="334" y="138"/>
                    </a:lnTo>
                    <a:lnTo>
                      <a:pt x="334" y="118"/>
                    </a:lnTo>
                    <a:close/>
                    <a:moveTo>
                      <a:pt x="16" y="310"/>
                    </a:moveTo>
                    <a:lnTo>
                      <a:pt x="16" y="304"/>
                    </a:lnTo>
                    <a:lnTo>
                      <a:pt x="16" y="304"/>
                    </a:lnTo>
                    <a:lnTo>
                      <a:pt x="16" y="292"/>
                    </a:lnTo>
                    <a:lnTo>
                      <a:pt x="20" y="278"/>
                    </a:lnTo>
                    <a:lnTo>
                      <a:pt x="24" y="268"/>
                    </a:lnTo>
                    <a:lnTo>
                      <a:pt x="30" y="256"/>
                    </a:lnTo>
                    <a:lnTo>
                      <a:pt x="38" y="248"/>
                    </a:lnTo>
                    <a:lnTo>
                      <a:pt x="46" y="240"/>
                    </a:lnTo>
                    <a:lnTo>
                      <a:pt x="56" y="232"/>
                    </a:lnTo>
                    <a:lnTo>
                      <a:pt x="66" y="226"/>
                    </a:lnTo>
                    <a:lnTo>
                      <a:pt x="66" y="226"/>
                    </a:lnTo>
                    <a:lnTo>
                      <a:pt x="72" y="234"/>
                    </a:lnTo>
                    <a:lnTo>
                      <a:pt x="80" y="240"/>
                    </a:lnTo>
                    <a:lnTo>
                      <a:pt x="88" y="244"/>
                    </a:lnTo>
                    <a:lnTo>
                      <a:pt x="98" y="246"/>
                    </a:lnTo>
                    <a:lnTo>
                      <a:pt x="98" y="246"/>
                    </a:lnTo>
                    <a:lnTo>
                      <a:pt x="110" y="244"/>
                    </a:lnTo>
                    <a:lnTo>
                      <a:pt x="120" y="238"/>
                    </a:lnTo>
                    <a:lnTo>
                      <a:pt x="128" y="230"/>
                    </a:lnTo>
                    <a:lnTo>
                      <a:pt x="132" y="220"/>
                    </a:lnTo>
                    <a:lnTo>
                      <a:pt x="132" y="220"/>
                    </a:lnTo>
                    <a:lnTo>
                      <a:pt x="136" y="220"/>
                    </a:lnTo>
                    <a:lnTo>
                      <a:pt x="168" y="220"/>
                    </a:lnTo>
                    <a:lnTo>
                      <a:pt x="168" y="220"/>
                    </a:lnTo>
                    <a:lnTo>
                      <a:pt x="170" y="212"/>
                    </a:lnTo>
                    <a:lnTo>
                      <a:pt x="172" y="202"/>
                    </a:lnTo>
                    <a:lnTo>
                      <a:pt x="172" y="200"/>
                    </a:lnTo>
                    <a:lnTo>
                      <a:pt x="136" y="200"/>
                    </a:lnTo>
                    <a:lnTo>
                      <a:pt x="136" y="200"/>
                    </a:lnTo>
                    <a:lnTo>
                      <a:pt x="132" y="200"/>
                    </a:lnTo>
                    <a:lnTo>
                      <a:pt x="132" y="200"/>
                    </a:lnTo>
                    <a:lnTo>
                      <a:pt x="128" y="190"/>
                    </a:lnTo>
                    <a:lnTo>
                      <a:pt x="120" y="182"/>
                    </a:lnTo>
                    <a:lnTo>
                      <a:pt x="110" y="176"/>
                    </a:lnTo>
                    <a:lnTo>
                      <a:pt x="98" y="174"/>
                    </a:lnTo>
                    <a:lnTo>
                      <a:pt x="98" y="174"/>
                    </a:lnTo>
                    <a:lnTo>
                      <a:pt x="92" y="176"/>
                    </a:lnTo>
                    <a:lnTo>
                      <a:pt x="86" y="176"/>
                    </a:lnTo>
                    <a:lnTo>
                      <a:pt x="74" y="184"/>
                    </a:lnTo>
                    <a:lnTo>
                      <a:pt x="66" y="194"/>
                    </a:lnTo>
                    <a:lnTo>
                      <a:pt x="64" y="200"/>
                    </a:lnTo>
                    <a:lnTo>
                      <a:pt x="62" y="206"/>
                    </a:lnTo>
                    <a:lnTo>
                      <a:pt x="62" y="206"/>
                    </a:lnTo>
                    <a:lnTo>
                      <a:pt x="52" y="212"/>
                    </a:lnTo>
                    <a:lnTo>
                      <a:pt x="42" y="218"/>
                    </a:lnTo>
                    <a:lnTo>
                      <a:pt x="32" y="224"/>
                    </a:lnTo>
                    <a:lnTo>
                      <a:pt x="24" y="232"/>
                    </a:lnTo>
                    <a:lnTo>
                      <a:pt x="16" y="242"/>
                    </a:lnTo>
                    <a:lnTo>
                      <a:pt x="10" y="252"/>
                    </a:lnTo>
                    <a:lnTo>
                      <a:pt x="4" y="262"/>
                    </a:lnTo>
                    <a:lnTo>
                      <a:pt x="0" y="274"/>
                    </a:lnTo>
                    <a:lnTo>
                      <a:pt x="0" y="274"/>
                    </a:lnTo>
                    <a:lnTo>
                      <a:pt x="6" y="292"/>
                    </a:lnTo>
                    <a:lnTo>
                      <a:pt x="16" y="310"/>
                    </a:lnTo>
                    <a:lnTo>
                      <a:pt x="16" y="310"/>
                    </a:lnTo>
                    <a:close/>
                    <a:moveTo>
                      <a:pt x="98" y="194"/>
                    </a:moveTo>
                    <a:lnTo>
                      <a:pt x="98" y="194"/>
                    </a:lnTo>
                    <a:lnTo>
                      <a:pt x="104" y="196"/>
                    </a:lnTo>
                    <a:lnTo>
                      <a:pt x="110" y="198"/>
                    </a:lnTo>
                    <a:lnTo>
                      <a:pt x="112" y="204"/>
                    </a:lnTo>
                    <a:lnTo>
                      <a:pt x="114" y="210"/>
                    </a:lnTo>
                    <a:lnTo>
                      <a:pt x="114" y="210"/>
                    </a:lnTo>
                    <a:lnTo>
                      <a:pt x="112" y="216"/>
                    </a:lnTo>
                    <a:lnTo>
                      <a:pt x="110" y="220"/>
                    </a:lnTo>
                    <a:lnTo>
                      <a:pt x="104" y="224"/>
                    </a:lnTo>
                    <a:lnTo>
                      <a:pt x="98" y="226"/>
                    </a:lnTo>
                    <a:lnTo>
                      <a:pt x="98" y="226"/>
                    </a:lnTo>
                    <a:lnTo>
                      <a:pt x="92" y="224"/>
                    </a:lnTo>
                    <a:lnTo>
                      <a:pt x="88" y="220"/>
                    </a:lnTo>
                    <a:lnTo>
                      <a:pt x="84" y="216"/>
                    </a:lnTo>
                    <a:lnTo>
                      <a:pt x="82" y="210"/>
                    </a:lnTo>
                    <a:lnTo>
                      <a:pt x="82" y="210"/>
                    </a:lnTo>
                    <a:lnTo>
                      <a:pt x="84" y="204"/>
                    </a:lnTo>
                    <a:lnTo>
                      <a:pt x="88" y="198"/>
                    </a:lnTo>
                    <a:lnTo>
                      <a:pt x="92" y="196"/>
                    </a:lnTo>
                    <a:lnTo>
                      <a:pt x="98" y="194"/>
                    </a:lnTo>
                    <a:lnTo>
                      <a:pt x="98" y="194"/>
                    </a:lnTo>
                    <a:close/>
                    <a:moveTo>
                      <a:pt x="108" y="306"/>
                    </a:moveTo>
                    <a:lnTo>
                      <a:pt x="36" y="306"/>
                    </a:lnTo>
                    <a:lnTo>
                      <a:pt x="36" y="286"/>
                    </a:lnTo>
                    <a:lnTo>
                      <a:pt x="108" y="286"/>
                    </a:lnTo>
                    <a:lnTo>
                      <a:pt x="108" y="286"/>
                    </a:lnTo>
                    <a:lnTo>
                      <a:pt x="124" y="284"/>
                    </a:lnTo>
                    <a:lnTo>
                      <a:pt x="140" y="280"/>
                    </a:lnTo>
                    <a:lnTo>
                      <a:pt x="154" y="272"/>
                    </a:lnTo>
                    <a:lnTo>
                      <a:pt x="166" y="262"/>
                    </a:lnTo>
                    <a:lnTo>
                      <a:pt x="178" y="250"/>
                    </a:lnTo>
                    <a:lnTo>
                      <a:pt x="184" y="234"/>
                    </a:lnTo>
                    <a:lnTo>
                      <a:pt x="190" y="220"/>
                    </a:lnTo>
                    <a:lnTo>
                      <a:pt x="192" y="202"/>
                    </a:lnTo>
                    <a:lnTo>
                      <a:pt x="192" y="158"/>
                    </a:lnTo>
                    <a:lnTo>
                      <a:pt x="212" y="158"/>
                    </a:lnTo>
                    <a:lnTo>
                      <a:pt x="212" y="202"/>
                    </a:lnTo>
                    <a:lnTo>
                      <a:pt x="212" y="202"/>
                    </a:lnTo>
                    <a:lnTo>
                      <a:pt x="210" y="224"/>
                    </a:lnTo>
                    <a:lnTo>
                      <a:pt x="204" y="242"/>
                    </a:lnTo>
                    <a:lnTo>
                      <a:pt x="194" y="260"/>
                    </a:lnTo>
                    <a:lnTo>
                      <a:pt x="180" y="276"/>
                    </a:lnTo>
                    <a:lnTo>
                      <a:pt x="166" y="288"/>
                    </a:lnTo>
                    <a:lnTo>
                      <a:pt x="148" y="298"/>
                    </a:lnTo>
                    <a:lnTo>
                      <a:pt x="128" y="304"/>
                    </a:lnTo>
                    <a:lnTo>
                      <a:pt x="108" y="306"/>
                    </a:lnTo>
                    <a:lnTo>
                      <a:pt x="108" y="306"/>
                    </a:lnTo>
                    <a:close/>
                    <a:moveTo>
                      <a:pt x="192" y="68"/>
                    </a:moveTo>
                    <a:lnTo>
                      <a:pt x="192" y="98"/>
                    </a:lnTo>
                    <a:lnTo>
                      <a:pt x="212" y="98"/>
                    </a:lnTo>
                    <a:lnTo>
                      <a:pt x="212" y="68"/>
                    </a:lnTo>
                    <a:lnTo>
                      <a:pt x="212" y="68"/>
                    </a:lnTo>
                    <a:lnTo>
                      <a:pt x="222" y="64"/>
                    </a:lnTo>
                    <a:lnTo>
                      <a:pt x="230" y="56"/>
                    </a:lnTo>
                    <a:lnTo>
                      <a:pt x="236" y="46"/>
                    </a:lnTo>
                    <a:lnTo>
                      <a:pt x="236" y="34"/>
                    </a:lnTo>
                    <a:lnTo>
                      <a:pt x="236" y="34"/>
                    </a:lnTo>
                    <a:lnTo>
                      <a:pt x="236" y="28"/>
                    </a:lnTo>
                    <a:lnTo>
                      <a:pt x="234" y="22"/>
                    </a:lnTo>
                    <a:lnTo>
                      <a:pt x="230" y="16"/>
                    </a:lnTo>
                    <a:lnTo>
                      <a:pt x="226" y="10"/>
                    </a:lnTo>
                    <a:lnTo>
                      <a:pt x="222" y="6"/>
                    </a:lnTo>
                    <a:lnTo>
                      <a:pt x="216" y="2"/>
                    </a:lnTo>
                    <a:lnTo>
                      <a:pt x="208" y="0"/>
                    </a:lnTo>
                    <a:lnTo>
                      <a:pt x="202" y="0"/>
                    </a:lnTo>
                    <a:lnTo>
                      <a:pt x="202" y="0"/>
                    </a:lnTo>
                    <a:lnTo>
                      <a:pt x="194" y="0"/>
                    </a:lnTo>
                    <a:lnTo>
                      <a:pt x="188" y="2"/>
                    </a:lnTo>
                    <a:lnTo>
                      <a:pt x="182" y="6"/>
                    </a:lnTo>
                    <a:lnTo>
                      <a:pt x="176" y="10"/>
                    </a:lnTo>
                    <a:lnTo>
                      <a:pt x="172" y="16"/>
                    </a:lnTo>
                    <a:lnTo>
                      <a:pt x="168" y="22"/>
                    </a:lnTo>
                    <a:lnTo>
                      <a:pt x="166" y="28"/>
                    </a:lnTo>
                    <a:lnTo>
                      <a:pt x="166" y="34"/>
                    </a:lnTo>
                    <a:lnTo>
                      <a:pt x="166" y="34"/>
                    </a:lnTo>
                    <a:lnTo>
                      <a:pt x="168" y="46"/>
                    </a:lnTo>
                    <a:lnTo>
                      <a:pt x="174" y="56"/>
                    </a:lnTo>
                    <a:lnTo>
                      <a:pt x="182" y="64"/>
                    </a:lnTo>
                    <a:lnTo>
                      <a:pt x="192" y="68"/>
                    </a:lnTo>
                    <a:lnTo>
                      <a:pt x="192" y="68"/>
                    </a:lnTo>
                    <a:close/>
                    <a:moveTo>
                      <a:pt x="202" y="20"/>
                    </a:moveTo>
                    <a:lnTo>
                      <a:pt x="202" y="20"/>
                    </a:lnTo>
                    <a:lnTo>
                      <a:pt x="208" y="20"/>
                    </a:lnTo>
                    <a:lnTo>
                      <a:pt x="212" y="24"/>
                    </a:lnTo>
                    <a:lnTo>
                      <a:pt x="216" y="28"/>
                    </a:lnTo>
                    <a:lnTo>
                      <a:pt x="216" y="34"/>
                    </a:lnTo>
                    <a:lnTo>
                      <a:pt x="216" y="34"/>
                    </a:lnTo>
                    <a:lnTo>
                      <a:pt x="216" y="40"/>
                    </a:lnTo>
                    <a:lnTo>
                      <a:pt x="212" y="46"/>
                    </a:lnTo>
                    <a:lnTo>
                      <a:pt x="208" y="50"/>
                    </a:lnTo>
                    <a:lnTo>
                      <a:pt x="202" y="50"/>
                    </a:lnTo>
                    <a:lnTo>
                      <a:pt x="202" y="50"/>
                    </a:lnTo>
                    <a:lnTo>
                      <a:pt x="196" y="50"/>
                    </a:lnTo>
                    <a:lnTo>
                      <a:pt x="190" y="46"/>
                    </a:lnTo>
                    <a:lnTo>
                      <a:pt x="188" y="40"/>
                    </a:lnTo>
                    <a:lnTo>
                      <a:pt x="186" y="34"/>
                    </a:lnTo>
                    <a:lnTo>
                      <a:pt x="186" y="34"/>
                    </a:lnTo>
                    <a:lnTo>
                      <a:pt x="188" y="28"/>
                    </a:lnTo>
                    <a:lnTo>
                      <a:pt x="190" y="24"/>
                    </a:lnTo>
                    <a:lnTo>
                      <a:pt x="196" y="20"/>
                    </a:lnTo>
                    <a:lnTo>
                      <a:pt x="202" y="20"/>
                    </a:lnTo>
                    <a:lnTo>
                      <a:pt x="202" y="20"/>
                    </a:lnTo>
                    <a:close/>
                    <a:moveTo>
                      <a:pt x="10" y="118"/>
                    </a:moveTo>
                    <a:lnTo>
                      <a:pt x="274" y="118"/>
                    </a:lnTo>
                    <a:lnTo>
                      <a:pt x="274" y="138"/>
                    </a:lnTo>
                    <a:lnTo>
                      <a:pt x="2" y="138"/>
                    </a:lnTo>
                    <a:lnTo>
                      <a:pt x="2" y="138"/>
                    </a:lnTo>
                    <a:lnTo>
                      <a:pt x="10" y="118"/>
                    </a:lnTo>
                    <a:lnTo>
                      <a:pt x="10" y="1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Univers for KPMG" panose="020B0603020202020204" pitchFamily="34" charset="0"/>
                  <a:ea typeface="+mn-ea"/>
                  <a:cs typeface="+mn-cs"/>
                </a:endParaRPr>
              </a:p>
            </p:txBody>
          </p:sp>
        </p:grpSp>
      </p:grpSp>
      <p:sp>
        <p:nvSpPr>
          <p:cNvPr id="65" name="15 Rectángulo redondeado">
            <a:extLst>
              <a:ext uri="{FF2B5EF4-FFF2-40B4-BE49-F238E27FC236}">
                <a16:creationId xmlns:a16="http://schemas.microsoft.com/office/drawing/2014/main" id="{57B65ECB-5D5B-41B8-8B78-05E05096C0ED}"/>
              </a:ext>
            </a:extLst>
          </p:cNvPr>
          <p:cNvSpPr/>
          <p:nvPr/>
        </p:nvSpPr>
        <p:spPr>
          <a:xfrm>
            <a:off x="10092536" y="1036475"/>
            <a:ext cx="828000" cy="288000"/>
          </a:xfrm>
          <a:prstGeom prst="roundRect">
            <a:avLst/>
          </a:prstGeom>
          <a:solidFill>
            <a:schemeClr val="accent3"/>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Total</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000" b="1" kern="0" dirty="0">
                <a:solidFill>
                  <a:srgbClr val="FFFFFF"/>
                </a:solidFill>
                <a:latin typeface="Univers for KPMG" panose="020B0603020202020204" pitchFamily="34" charset="0"/>
                <a:cs typeface="Arial" pitchFamily="34" charset="0"/>
              </a:rPr>
              <a:t>11,11</a:t>
            </a:r>
            <a:r>
              <a:rPr kumimoji="0" lang="es-ES_tradnl" sz="9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 </a:t>
            </a:r>
            <a:r>
              <a:rPr kumimoji="0" lang="es-ES_tradnl" sz="900" b="1" i="0" u="none" strike="noStrike" kern="0" cap="none" spc="0" normalizeH="0" baseline="0" noProof="0" dirty="0" err="1">
                <a:ln>
                  <a:noFill/>
                </a:ln>
                <a:solidFill>
                  <a:srgbClr val="FFFFFF"/>
                </a:solidFill>
                <a:effectLst/>
                <a:uLnTx/>
                <a:uFillTx/>
                <a:latin typeface="Univers for KPMG" panose="020B0603020202020204" pitchFamily="34" charset="0"/>
                <a:ea typeface="+mn-ea"/>
                <a:cs typeface="Arial" pitchFamily="34" charset="0"/>
              </a:rPr>
              <a:t>FTEs</a:t>
            </a:r>
            <a:endParaRPr kumimoji="0" lang="es-ES_tradnl" sz="9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endParaRPr>
          </a:p>
        </p:txBody>
      </p:sp>
      <p:sp>
        <p:nvSpPr>
          <p:cNvPr id="59" name="15 Rectángulo redondeado"/>
          <p:cNvSpPr/>
          <p:nvPr/>
        </p:nvSpPr>
        <p:spPr>
          <a:xfrm>
            <a:off x="8640214" y="1036475"/>
            <a:ext cx="1476000" cy="288000"/>
          </a:xfrm>
          <a:prstGeom prst="roundRect">
            <a:avLst/>
          </a:prstGeom>
          <a:solidFill>
            <a:schemeClr val="accent4"/>
          </a:solidFill>
          <a:ln w="9525" cap="flat" cmpd="sng" algn="ctr">
            <a:solidFill>
              <a:srgbClr val="E2E2E2"/>
            </a:solidFill>
            <a:prstDash val="solid"/>
          </a:ln>
          <a:effectLst/>
        </p:spPr>
        <p:txBody>
          <a:bodyPr lIns="360000" tIns="90000" rIns="108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1" i="0" u="none" strike="noStrike" kern="0" cap="none" spc="0" normalizeH="0" baseline="0" noProof="0" dirty="0" err="1">
                <a:ln>
                  <a:noFill/>
                </a:ln>
                <a:solidFill>
                  <a:srgbClr val="FFFFFF"/>
                </a:solidFill>
                <a:effectLst/>
                <a:uLnTx/>
                <a:uFillTx/>
                <a:latin typeface="Univers for KPMG" panose="020B0603020202020204" pitchFamily="34" charset="0"/>
                <a:ea typeface="+mn-ea"/>
                <a:cs typeface="Arial" pitchFamily="34" charset="0"/>
              </a:rPr>
              <a:t>FTEs</a:t>
            </a:r>
            <a:endParaRPr kumimoji="0" lang="es-ES_tradnl" sz="9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endParaRPr>
          </a:p>
        </p:txBody>
      </p:sp>
      <p:grpSp>
        <p:nvGrpSpPr>
          <p:cNvPr id="7" name="Group 6"/>
          <p:cNvGrpSpPr/>
          <p:nvPr/>
        </p:nvGrpSpPr>
        <p:grpSpPr>
          <a:xfrm>
            <a:off x="8565816" y="902264"/>
            <a:ext cx="432000" cy="432000"/>
            <a:chOff x="8321884" y="855203"/>
            <a:chExt cx="432000" cy="432000"/>
          </a:xfrm>
        </p:grpSpPr>
        <p:sp>
          <p:nvSpPr>
            <p:cNvPr id="99" name="Oval 98"/>
            <p:cNvSpPr/>
            <p:nvPr/>
          </p:nvSpPr>
          <p:spPr>
            <a:xfrm>
              <a:off x="8321884" y="855203"/>
              <a:ext cx="432000" cy="432000"/>
            </a:xfrm>
            <a:prstGeom prst="ellipse">
              <a:avLst/>
            </a:prstGeom>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05" name="Freeform 4851"/>
            <p:cNvSpPr>
              <a:spLocks noEditPoints="1"/>
            </p:cNvSpPr>
            <p:nvPr/>
          </p:nvSpPr>
          <p:spPr bwMode="auto">
            <a:xfrm>
              <a:off x="8403425" y="970313"/>
              <a:ext cx="258724" cy="218603"/>
            </a:xfrm>
            <a:custGeom>
              <a:avLst/>
              <a:gdLst>
                <a:gd name="T0" fmla="*/ 248 w 360"/>
                <a:gd name="T1" fmla="*/ 8 h 380"/>
                <a:gd name="T2" fmla="*/ 274 w 360"/>
                <a:gd name="T3" fmla="*/ 0 h 380"/>
                <a:gd name="T4" fmla="*/ 298 w 360"/>
                <a:gd name="T5" fmla="*/ 28 h 380"/>
                <a:gd name="T6" fmla="*/ 280 w 360"/>
                <a:gd name="T7" fmla="*/ 56 h 380"/>
                <a:gd name="T8" fmla="*/ 258 w 360"/>
                <a:gd name="T9" fmla="*/ 56 h 380"/>
                <a:gd name="T10" fmla="*/ 240 w 360"/>
                <a:gd name="T11" fmla="*/ 28 h 380"/>
                <a:gd name="T12" fmla="*/ 344 w 360"/>
                <a:gd name="T13" fmla="*/ 88 h 380"/>
                <a:gd name="T14" fmla="*/ 288 w 360"/>
                <a:gd name="T15" fmla="*/ 68 h 380"/>
                <a:gd name="T16" fmla="*/ 214 w 360"/>
                <a:gd name="T17" fmla="*/ 70 h 380"/>
                <a:gd name="T18" fmla="*/ 194 w 360"/>
                <a:gd name="T19" fmla="*/ 90 h 380"/>
                <a:gd name="T20" fmla="*/ 224 w 360"/>
                <a:gd name="T21" fmla="*/ 114 h 380"/>
                <a:gd name="T22" fmla="*/ 248 w 360"/>
                <a:gd name="T23" fmla="*/ 166 h 380"/>
                <a:gd name="T24" fmla="*/ 234 w 360"/>
                <a:gd name="T25" fmla="*/ 208 h 380"/>
                <a:gd name="T26" fmla="*/ 278 w 360"/>
                <a:gd name="T27" fmla="*/ 214 h 380"/>
                <a:gd name="T28" fmla="*/ 310 w 360"/>
                <a:gd name="T29" fmla="*/ 244 h 380"/>
                <a:gd name="T30" fmla="*/ 332 w 360"/>
                <a:gd name="T31" fmla="*/ 200 h 380"/>
                <a:gd name="T32" fmla="*/ 348 w 360"/>
                <a:gd name="T33" fmla="*/ 208 h 380"/>
                <a:gd name="T34" fmla="*/ 360 w 360"/>
                <a:gd name="T35" fmla="*/ 190 h 380"/>
                <a:gd name="T36" fmla="*/ 102 w 360"/>
                <a:gd name="T37" fmla="*/ 56 h 380"/>
                <a:gd name="T38" fmla="*/ 120 w 360"/>
                <a:gd name="T39" fmla="*/ 28 h 380"/>
                <a:gd name="T40" fmla="*/ 98 w 360"/>
                <a:gd name="T41" fmla="*/ 0 h 380"/>
                <a:gd name="T42" fmla="*/ 70 w 360"/>
                <a:gd name="T43" fmla="*/ 8 h 380"/>
                <a:gd name="T44" fmla="*/ 62 w 360"/>
                <a:gd name="T45" fmla="*/ 34 h 380"/>
                <a:gd name="T46" fmla="*/ 92 w 360"/>
                <a:gd name="T47" fmla="*/ 58 h 380"/>
                <a:gd name="T48" fmla="*/ 50 w 360"/>
                <a:gd name="T49" fmla="*/ 244 h 380"/>
                <a:gd name="T50" fmla="*/ 74 w 360"/>
                <a:gd name="T51" fmla="*/ 218 h 380"/>
                <a:gd name="T52" fmla="*/ 126 w 360"/>
                <a:gd name="T53" fmla="*/ 208 h 380"/>
                <a:gd name="T54" fmla="*/ 112 w 360"/>
                <a:gd name="T55" fmla="*/ 166 h 380"/>
                <a:gd name="T56" fmla="*/ 128 w 360"/>
                <a:gd name="T57" fmla="*/ 122 h 380"/>
                <a:gd name="T58" fmla="*/ 166 w 360"/>
                <a:gd name="T59" fmla="*/ 90 h 380"/>
                <a:gd name="T60" fmla="*/ 154 w 360"/>
                <a:gd name="T61" fmla="*/ 74 h 380"/>
                <a:gd name="T62" fmla="*/ 72 w 360"/>
                <a:gd name="T63" fmla="*/ 68 h 380"/>
                <a:gd name="T64" fmla="*/ 20 w 360"/>
                <a:gd name="T65" fmla="*/ 80 h 380"/>
                <a:gd name="T66" fmla="*/ 0 w 360"/>
                <a:gd name="T67" fmla="*/ 190 h 380"/>
                <a:gd name="T68" fmla="*/ 12 w 360"/>
                <a:gd name="T69" fmla="*/ 208 h 380"/>
                <a:gd name="T70" fmla="*/ 28 w 360"/>
                <a:gd name="T71" fmla="*/ 200 h 380"/>
                <a:gd name="T72" fmla="*/ 170 w 360"/>
                <a:gd name="T73" fmla="*/ 118 h 380"/>
                <a:gd name="T74" fmla="*/ 136 w 360"/>
                <a:gd name="T75" fmla="*/ 146 h 380"/>
                <a:gd name="T76" fmla="*/ 136 w 360"/>
                <a:gd name="T77" fmla="*/ 184 h 380"/>
                <a:gd name="T78" fmla="*/ 170 w 360"/>
                <a:gd name="T79" fmla="*/ 214 h 380"/>
                <a:gd name="T80" fmla="*/ 208 w 360"/>
                <a:gd name="T81" fmla="*/ 206 h 380"/>
                <a:gd name="T82" fmla="*/ 228 w 360"/>
                <a:gd name="T83" fmla="*/ 166 h 380"/>
                <a:gd name="T84" fmla="*/ 214 w 360"/>
                <a:gd name="T85" fmla="*/ 132 h 380"/>
                <a:gd name="T86" fmla="*/ 296 w 360"/>
                <a:gd name="T87" fmla="*/ 260 h 380"/>
                <a:gd name="T88" fmla="*/ 288 w 360"/>
                <a:gd name="T89" fmla="*/ 246 h 380"/>
                <a:gd name="T90" fmla="*/ 180 w 360"/>
                <a:gd name="T91" fmla="*/ 278 h 380"/>
                <a:gd name="T92" fmla="*/ 82 w 360"/>
                <a:gd name="T93" fmla="*/ 236 h 380"/>
                <a:gd name="T94" fmla="*/ 64 w 360"/>
                <a:gd name="T95" fmla="*/ 260 h 380"/>
                <a:gd name="T96" fmla="*/ 106 w 360"/>
                <a:gd name="T97" fmla="*/ 304 h 380"/>
                <a:gd name="T98" fmla="*/ 146 w 360"/>
                <a:gd name="T99" fmla="*/ 378 h 380"/>
                <a:gd name="T100" fmla="*/ 214 w 360"/>
                <a:gd name="T101" fmla="*/ 378 h 380"/>
                <a:gd name="T102" fmla="*/ 264 w 360"/>
                <a:gd name="T103" fmla="*/ 36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0" h="380">
                  <a:moveTo>
                    <a:pt x="240" y="28"/>
                  </a:moveTo>
                  <a:lnTo>
                    <a:pt x="240" y="28"/>
                  </a:lnTo>
                  <a:lnTo>
                    <a:pt x="240" y="22"/>
                  </a:lnTo>
                  <a:lnTo>
                    <a:pt x="242" y="18"/>
                  </a:lnTo>
                  <a:lnTo>
                    <a:pt x="248" y="8"/>
                  </a:lnTo>
                  <a:lnTo>
                    <a:pt x="258" y="2"/>
                  </a:lnTo>
                  <a:lnTo>
                    <a:pt x="262" y="0"/>
                  </a:lnTo>
                  <a:lnTo>
                    <a:pt x="268" y="0"/>
                  </a:lnTo>
                  <a:lnTo>
                    <a:pt x="268" y="0"/>
                  </a:lnTo>
                  <a:lnTo>
                    <a:pt x="274" y="0"/>
                  </a:lnTo>
                  <a:lnTo>
                    <a:pt x="280" y="2"/>
                  </a:lnTo>
                  <a:lnTo>
                    <a:pt x="290" y="8"/>
                  </a:lnTo>
                  <a:lnTo>
                    <a:pt x="296" y="18"/>
                  </a:lnTo>
                  <a:lnTo>
                    <a:pt x="298" y="22"/>
                  </a:lnTo>
                  <a:lnTo>
                    <a:pt x="298" y="28"/>
                  </a:lnTo>
                  <a:lnTo>
                    <a:pt x="298" y="28"/>
                  </a:lnTo>
                  <a:lnTo>
                    <a:pt x="298" y="34"/>
                  </a:lnTo>
                  <a:lnTo>
                    <a:pt x="296" y="40"/>
                  </a:lnTo>
                  <a:lnTo>
                    <a:pt x="290" y="50"/>
                  </a:lnTo>
                  <a:lnTo>
                    <a:pt x="280" y="56"/>
                  </a:lnTo>
                  <a:lnTo>
                    <a:pt x="274" y="58"/>
                  </a:lnTo>
                  <a:lnTo>
                    <a:pt x="268" y="58"/>
                  </a:lnTo>
                  <a:lnTo>
                    <a:pt x="268" y="58"/>
                  </a:lnTo>
                  <a:lnTo>
                    <a:pt x="262" y="58"/>
                  </a:lnTo>
                  <a:lnTo>
                    <a:pt x="258" y="56"/>
                  </a:lnTo>
                  <a:lnTo>
                    <a:pt x="248" y="50"/>
                  </a:lnTo>
                  <a:lnTo>
                    <a:pt x="242" y="40"/>
                  </a:lnTo>
                  <a:lnTo>
                    <a:pt x="240" y="34"/>
                  </a:lnTo>
                  <a:lnTo>
                    <a:pt x="240" y="28"/>
                  </a:lnTo>
                  <a:lnTo>
                    <a:pt x="240" y="28"/>
                  </a:lnTo>
                  <a:close/>
                  <a:moveTo>
                    <a:pt x="360" y="190"/>
                  </a:moveTo>
                  <a:lnTo>
                    <a:pt x="344" y="90"/>
                  </a:lnTo>
                  <a:lnTo>
                    <a:pt x="344" y="90"/>
                  </a:lnTo>
                  <a:lnTo>
                    <a:pt x="344" y="88"/>
                  </a:lnTo>
                  <a:lnTo>
                    <a:pt x="344" y="88"/>
                  </a:lnTo>
                  <a:lnTo>
                    <a:pt x="340" y="80"/>
                  </a:lnTo>
                  <a:lnTo>
                    <a:pt x="332" y="74"/>
                  </a:lnTo>
                  <a:lnTo>
                    <a:pt x="324" y="70"/>
                  </a:lnTo>
                  <a:lnTo>
                    <a:pt x="314" y="68"/>
                  </a:lnTo>
                  <a:lnTo>
                    <a:pt x="288" y="68"/>
                  </a:lnTo>
                  <a:lnTo>
                    <a:pt x="270" y="102"/>
                  </a:lnTo>
                  <a:lnTo>
                    <a:pt x="250" y="68"/>
                  </a:lnTo>
                  <a:lnTo>
                    <a:pt x="222" y="68"/>
                  </a:lnTo>
                  <a:lnTo>
                    <a:pt x="222" y="68"/>
                  </a:lnTo>
                  <a:lnTo>
                    <a:pt x="214" y="70"/>
                  </a:lnTo>
                  <a:lnTo>
                    <a:pt x="206" y="74"/>
                  </a:lnTo>
                  <a:lnTo>
                    <a:pt x="198" y="80"/>
                  </a:lnTo>
                  <a:lnTo>
                    <a:pt x="194" y="88"/>
                  </a:lnTo>
                  <a:lnTo>
                    <a:pt x="194" y="88"/>
                  </a:lnTo>
                  <a:lnTo>
                    <a:pt x="194" y="90"/>
                  </a:lnTo>
                  <a:lnTo>
                    <a:pt x="192" y="98"/>
                  </a:lnTo>
                  <a:lnTo>
                    <a:pt x="192" y="98"/>
                  </a:lnTo>
                  <a:lnTo>
                    <a:pt x="204" y="102"/>
                  </a:lnTo>
                  <a:lnTo>
                    <a:pt x="214" y="106"/>
                  </a:lnTo>
                  <a:lnTo>
                    <a:pt x="224" y="114"/>
                  </a:lnTo>
                  <a:lnTo>
                    <a:pt x="232" y="122"/>
                  </a:lnTo>
                  <a:lnTo>
                    <a:pt x="240" y="132"/>
                  </a:lnTo>
                  <a:lnTo>
                    <a:pt x="244" y="142"/>
                  </a:lnTo>
                  <a:lnTo>
                    <a:pt x="248" y="154"/>
                  </a:lnTo>
                  <a:lnTo>
                    <a:pt x="248" y="166"/>
                  </a:lnTo>
                  <a:lnTo>
                    <a:pt x="248" y="166"/>
                  </a:lnTo>
                  <a:lnTo>
                    <a:pt x="248" y="178"/>
                  </a:lnTo>
                  <a:lnTo>
                    <a:pt x="246" y="188"/>
                  </a:lnTo>
                  <a:lnTo>
                    <a:pt x="240" y="198"/>
                  </a:lnTo>
                  <a:lnTo>
                    <a:pt x="234" y="208"/>
                  </a:lnTo>
                  <a:lnTo>
                    <a:pt x="250" y="208"/>
                  </a:lnTo>
                  <a:lnTo>
                    <a:pt x="250" y="208"/>
                  </a:lnTo>
                  <a:lnTo>
                    <a:pt x="260" y="208"/>
                  </a:lnTo>
                  <a:lnTo>
                    <a:pt x="270" y="210"/>
                  </a:lnTo>
                  <a:lnTo>
                    <a:pt x="278" y="214"/>
                  </a:lnTo>
                  <a:lnTo>
                    <a:pt x="286" y="218"/>
                  </a:lnTo>
                  <a:lnTo>
                    <a:pt x="294" y="222"/>
                  </a:lnTo>
                  <a:lnTo>
                    <a:pt x="300" y="228"/>
                  </a:lnTo>
                  <a:lnTo>
                    <a:pt x="306" y="236"/>
                  </a:lnTo>
                  <a:lnTo>
                    <a:pt x="310" y="244"/>
                  </a:lnTo>
                  <a:lnTo>
                    <a:pt x="308" y="118"/>
                  </a:lnTo>
                  <a:lnTo>
                    <a:pt x="318" y="118"/>
                  </a:lnTo>
                  <a:lnTo>
                    <a:pt x="330" y="196"/>
                  </a:lnTo>
                  <a:lnTo>
                    <a:pt x="330" y="196"/>
                  </a:lnTo>
                  <a:lnTo>
                    <a:pt x="332" y="200"/>
                  </a:lnTo>
                  <a:lnTo>
                    <a:pt x="336" y="204"/>
                  </a:lnTo>
                  <a:lnTo>
                    <a:pt x="340" y="208"/>
                  </a:lnTo>
                  <a:lnTo>
                    <a:pt x="346" y="208"/>
                  </a:lnTo>
                  <a:lnTo>
                    <a:pt x="346" y="208"/>
                  </a:lnTo>
                  <a:lnTo>
                    <a:pt x="348" y="208"/>
                  </a:lnTo>
                  <a:lnTo>
                    <a:pt x="348" y="208"/>
                  </a:lnTo>
                  <a:lnTo>
                    <a:pt x="354" y="206"/>
                  </a:lnTo>
                  <a:lnTo>
                    <a:pt x="358" y="202"/>
                  </a:lnTo>
                  <a:lnTo>
                    <a:pt x="360" y="196"/>
                  </a:lnTo>
                  <a:lnTo>
                    <a:pt x="360" y="190"/>
                  </a:lnTo>
                  <a:lnTo>
                    <a:pt x="360" y="190"/>
                  </a:lnTo>
                  <a:close/>
                  <a:moveTo>
                    <a:pt x="92" y="58"/>
                  </a:moveTo>
                  <a:lnTo>
                    <a:pt x="92" y="58"/>
                  </a:lnTo>
                  <a:lnTo>
                    <a:pt x="98" y="58"/>
                  </a:lnTo>
                  <a:lnTo>
                    <a:pt x="102" y="56"/>
                  </a:lnTo>
                  <a:lnTo>
                    <a:pt x="112" y="50"/>
                  </a:lnTo>
                  <a:lnTo>
                    <a:pt x="118" y="40"/>
                  </a:lnTo>
                  <a:lnTo>
                    <a:pt x="120" y="34"/>
                  </a:lnTo>
                  <a:lnTo>
                    <a:pt x="120" y="28"/>
                  </a:lnTo>
                  <a:lnTo>
                    <a:pt x="120" y="28"/>
                  </a:lnTo>
                  <a:lnTo>
                    <a:pt x="120" y="22"/>
                  </a:lnTo>
                  <a:lnTo>
                    <a:pt x="118" y="18"/>
                  </a:lnTo>
                  <a:lnTo>
                    <a:pt x="112" y="8"/>
                  </a:lnTo>
                  <a:lnTo>
                    <a:pt x="102" y="2"/>
                  </a:lnTo>
                  <a:lnTo>
                    <a:pt x="98" y="0"/>
                  </a:lnTo>
                  <a:lnTo>
                    <a:pt x="92" y="0"/>
                  </a:lnTo>
                  <a:lnTo>
                    <a:pt x="92" y="0"/>
                  </a:lnTo>
                  <a:lnTo>
                    <a:pt x="86" y="0"/>
                  </a:lnTo>
                  <a:lnTo>
                    <a:pt x="80" y="2"/>
                  </a:lnTo>
                  <a:lnTo>
                    <a:pt x="70" y="8"/>
                  </a:lnTo>
                  <a:lnTo>
                    <a:pt x="64" y="18"/>
                  </a:lnTo>
                  <a:lnTo>
                    <a:pt x="62" y="22"/>
                  </a:lnTo>
                  <a:lnTo>
                    <a:pt x="62" y="28"/>
                  </a:lnTo>
                  <a:lnTo>
                    <a:pt x="62" y="28"/>
                  </a:lnTo>
                  <a:lnTo>
                    <a:pt x="62" y="34"/>
                  </a:lnTo>
                  <a:lnTo>
                    <a:pt x="64" y="40"/>
                  </a:lnTo>
                  <a:lnTo>
                    <a:pt x="70" y="50"/>
                  </a:lnTo>
                  <a:lnTo>
                    <a:pt x="80" y="56"/>
                  </a:lnTo>
                  <a:lnTo>
                    <a:pt x="86" y="58"/>
                  </a:lnTo>
                  <a:lnTo>
                    <a:pt x="92" y="58"/>
                  </a:lnTo>
                  <a:lnTo>
                    <a:pt x="92" y="58"/>
                  </a:lnTo>
                  <a:close/>
                  <a:moveTo>
                    <a:pt x="30" y="196"/>
                  </a:moveTo>
                  <a:lnTo>
                    <a:pt x="42" y="118"/>
                  </a:lnTo>
                  <a:lnTo>
                    <a:pt x="52" y="118"/>
                  </a:lnTo>
                  <a:lnTo>
                    <a:pt x="50" y="244"/>
                  </a:lnTo>
                  <a:lnTo>
                    <a:pt x="50" y="244"/>
                  </a:lnTo>
                  <a:lnTo>
                    <a:pt x="54" y="236"/>
                  </a:lnTo>
                  <a:lnTo>
                    <a:pt x="60" y="228"/>
                  </a:lnTo>
                  <a:lnTo>
                    <a:pt x="66" y="222"/>
                  </a:lnTo>
                  <a:lnTo>
                    <a:pt x="74" y="218"/>
                  </a:lnTo>
                  <a:lnTo>
                    <a:pt x="82" y="214"/>
                  </a:lnTo>
                  <a:lnTo>
                    <a:pt x="90" y="210"/>
                  </a:lnTo>
                  <a:lnTo>
                    <a:pt x="100" y="208"/>
                  </a:lnTo>
                  <a:lnTo>
                    <a:pt x="110" y="208"/>
                  </a:lnTo>
                  <a:lnTo>
                    <a:pt x="126" y="208"/>
                  </a:lnTo>
                  <a:lnTo>
                    <a:pt x="126" y="208"/>
                  </a:lnTo>
                  <a:lnTo>
                    <a:pt x="120" y="198"/>
                  </a:lnTo>
                  <a:lnTo>
                    <a:pt x="114" y="188"/>
                  </a:lnTo>
                  <a:lnTo>
                    <a:pt x="112" y="178"/>
                  </a:lnTo>
                  <a:lnTo>
                    <a:pt x="112" y="166"/>
                  </a:lnTo>
                  <a:lnTo>
                    <a:pt x="112" y="166"/>
                  </a:lnTo>
                  <a:lnTo>
                    <a:pt x="112" y="154"/>
                  </a:lnTo>
                  <a:lnTo>
                    <a:pt x="116" y="142"/>
                  </a:lnTo>
                  <a:lnTo>
                    <a:pt x="120" y="132"/>
                  </a:lnTo>
                  <a:lnTo>
                    <a:pt x="128" y="122"/>
                  </a:lnTo>
                  <a:lnTo>
                    <a:pt x="136" y="114"/>
                  </a:lnTo>
                  <a:lnTo>
                    <a:pt x="146" y="106"/>
                  </a:lnTo>
                  <a:lnTo>
                    <a:pt x="156" y="102"/>
                  </a:lnTo>
                  <a:lnTo>
                    <a:pt x="168" y="98"/>
                  </a:lnTo>
                  <a:lnTo>
                    <a:pt x="166" y="90"/>
                  </a:lnTo>
                  <a:lnTo>
                    <a:pt x="166" y="90"/>
                  </a:lnTo>
                  <a:lnTo>
                    <a:pt x="166" y="88"/>
                  </a:lnTo>
                  <a:lnTo>
                    <a:pt x="166" y="88"/>
                  </a:lnTo>
                  <a:lnTo>
                    <a:pt x="162" y="80"/>
                  </a:lnTo>
                  <a:lnTo>
                    <a:pt x="154" y="74"/>
                  </a:lnTo>
                  <a:lnTo>
                    <a:pt x="146" y="70"/>
                  </a:lnTo>
                  <a:lnTo>
                    <a:pt x="138" y="68"/>
                  </a:lnTo>
                  <a:lnTo>
                    <a:pt x="110" y="68"/>
                  </a:lnTo>
                  <a:lnTo>
                    <a:pt x="90" y="102"/>
                  </a:lnTo>
                  <a:lnTo>
                    <a:pt x="72" y="68"/>
                  </a:lnTo>
                  <a:lnTo>
                    <a:pt x="46" y="68"/>
                  </a:lnTo>
                  <a:lnTo>
                    <a:pt x="46" y="68"/>
                  </a:lnTo>
                  <a:lnTo>
                    <a:pt x="36" y="70"/>
                  </a:lnTo>
                  <a:lnTo>
                    <a:pt x="28" y="74"/>
                  </a:lnTo>
                  <a:lnTo>
                    <a:pt x="20" y="80"/>
                  </a:lnTo>
                  <a:lnTo>
                    <a:pt x="16" y="88"/>
                  </a:lnTo>
                  <a:lnTo>
                    <a:pt x="16" y="88"/>
                  </a:lnTo>
                  <a:lnTo>
                    <a:pt x="16" y="90"/>
                  </a:lnTo>
                  <a:lnTo>
                    <a:pt x="0" y="190"/>
                  </a:lnTo>
                  <a:lnTo>
                    <a:pt x="0" y="190"/>
                  </a:lnTo>
                  <a:lnTo>
                    <a:pt x="0" y="196"/>
                  </a:lnTo>
                  <a:lnTo>
                    <a:pt x="2" y="202"/>
                  </a:lnTo>
                  <a:lnTo>
                    <a:pt x="6" y="206"/>
                  </a:lnTo>
                  <a:lnTo>
                    <a:pt x="12" y="208"/>
                  </a:lnTo>
                  <a:lnTo>
                    <a:pt x="12" y="208"/>
                  </a:lnTo>
                  <a:lnTo>
                    <a:pt x="14" y="208"/>
                  </a:lnTo>
                  <a:lnTo>
                    <a:pt x="14" y="208"/>
                  </a:lnTo>
                  <a:lnTo>
                    <a:pt x="20" y="208"/>
                  </a:lnTo>
                  <a:lnTo>
                    <a:pt x="24" y="204"/>
                  </a:lnTo>
                  <a:lnTo>
                    <a:pt x="28" y="200"/>
                  </a:lnTo>
                  <a:lnTo>
                    <a:pt x="30" y="196"/>
                  </a:lnTo>
                  <a:lnTo>
                    <a:pt x="30" y="196"/>
                  </a:lnTo>
                  <a:close/>
                  <a:moveTo>
                    <a:pt x="180" y="118"/>
                  </a:moveTo>
                  <a:lnTo>
                    <a:pt x="180" y="118"/>
                  </a:lnTo>
                  <a:lnTo>
                    <a:pt x="170" y="118"/>
                  </a:lnTo>
                  <a:lnTo>
                    <a:pt x="162" y="120"/>
                  </a:lnTo>
                  <a:lnTo>
                    <a:pt x="152" y="126"/>
                  </a:lnTo>
                  <a:lnTo>
                    <a:pt x="146" y="132"/>
                  </a:lnTo>
                  <a:lnTo>
                    <a:pt x="140" y="138"/>
                  </a:lnTo>
                  <a:lnTo>
                    <a:pt x="136" y="146"/>
                  </a:lnTo>
                  <a:lnTo>
                    <a:pt x="132" y="156"/>
                  </a:lnTo>
                  <a:lnTo>
                    <a:pt x="132" y="166"/>
                  </a:lnTo>
                  <a:lnTo>
                    <a:pt x="132" y="166"/>
                  </a:lnTo>
                  <a:lnTo>
                    <a:pt x="132" y="176"/>
                  </a:lnTo>
                  <a:lnTo>
                    <a:pt x="136" y="184"/>
                  </a:lnTo>
                  <a:lnTo>
                    <a:pt x="140" y="194"/>
                  </a:lnTo>
                  <a:lnTo>
                    <a:pt x="146" y="200"/>
                  </a:lnTo>
                  <a:lnTo>
                    <a:pt x="152" y="206"/>
                  </a:lnTo>
                  <a:lnTo>
                    <a:pt x="162" y="210"/>
                  </a:lnTo>
                  <a:lnTo>
                    <a:pt x="170" y="214"/>
                  </a:lnTo>
                  <a:lnTo>
                    <a:pt x="180" y="214"/>
                  </a:lnTo>
                  <a:lnTo>
                    <a:pt x="180" y="214"/>
                  </a:lnTo>
                  <a:lnTo>
                    <a:pt x="190" y="214"/>
                  </a:lnTo>
                  <a:lnTo>
                    <a:pt x="200" y="210"/>
                  </a:lnTo>
                  <a:lnTo>
                    <a:pt x="208" y="206"/>
                  </a:lnTo>
                  <a:lnTo>
                    <a:pt x="214" y="200"/>
                  </a:lnTo>
                  <a:lnTo>
                    <a:pt x="220" y="194"/>
                  </a:lnTo>
                  <a:lnTo>
                    <a:pt x="224" y="184"/>
                  </a:lnTo>
                  <a:lnTo>
                    <a:pt x="228" y="176"/>
                  </a:lnTo>
                  <a:lnTo>
                    <a:pt x="228" y="166"/>
                  </a:lnTo>
                  <a:lnTo>
                    <a:pt x="228" y="166"/>
                  </a:lnTo>
                  <a:lnTo>
                    <a:pt x="228" y="156"/>
                  </a:lnTo>
                  <a:lnTo>
                    <a:pt x="224" y="146"/>
                  </a:lnTo>
                  <a:lnTo>
                    <a:pt x="220" y="138"/>
                  </a:lnTo>
                  <a:lnTo>
                    <a:pt x="214" y="132"/>
                  </a:lnTo>
                  <a:lnTo>
                    <a:pt x="208" y="126"/>
                  </a:lnTo>
                  <a:lnTo>
                    <a:pt x="200" y="120"/>
                  </a:lnTo>
                  <a:lnTo>
                    <a:pt x="190" y="118"/>
                  </a:lnTo>
                  <a:lnTo>
                    <a:pt x="180" y="118"/>
                  </a:lnTo>
                  <a:close/>
                  <a:moveTo>
                    <a:pt x="296" y="260"/>
                  </a:moveTo>
                  <a:lnTo>
                    <a:pt x="296" y="260"/>
                  </a:lnTo>
                  <a:lnTo>
                    <a:pt x="294" y="258"/>
                  </a:lnTo>
                  <a:lnTo>
                    <a:pt x="294" y="258"/>
                  </a:lnTo>
                  <a:lnTo>
                    <a:pt x="292" y="252"/>
                  </a:lnTo>
                  <a:lnTo>
                    <a:pt x="288" y="246"/>
                  </a:lnTo>
                  <a:lnTo>
                    <a:pt x="278" y="236"/>
                  </a:lnTo>
                  <a:lnTo>
                    <a:pt x="266" y="230"/>
                  </a:lnTo>
                  <a:lnTo>
                    <a:pt x="250" y="228"/>
                  </a:lnTo>
                  <a:lnTo>
                    <a:pt x="210" y="228"/>
                  </a:lnTo>
                  <a:lnTo>
                    <a:pt x="180" y="278"/>
                  </a:lnTo>
                  <a:lnTo>
                    <a:pt x="150" y="228"/>
                  </a:lnTo>
                  <a:lnTo>
                    <a:pt x="110" y="228"/>
                  </a:lnTo>
                  <a:lnTo>
                    <a:pt x="110" y="228"/>
                  </a:lnTo>
                  <a:lnTo>
                    <a:pt x="94" y="230"/>
                  </a:lnTo>
                  <a:lnTo>
                    <a:pt x="82" y="236"/>
                  </a:lnTo>
                  <a:lnTo>
                    <a:pt x="72" y="246"/>
                  </a:lnTo>
                  <a:lnTo>
                    <a:pt x="68" y="252"/>
                  </a:lnTo>
                  <a:lnTo>
                    <a:pt x="66" y="258"/>
                  </a:lnTo>
                  <a:lnTo>
                    <a:pt x="66" y="258"/>
                  </a:lnTo>
                  <a:lnTo>
                    <a:pt x="64" y="260"/>
                  </a:lnTo>
                  <a:lnTo>
                    <a:pt x="52" y="336"/>
                  </a:lnTo>
                  <a:lnTo>
                    <a:pt x="52" y="336"/>
                  </a:lnTo>
                  <a:lnTo>
                    <a:pt x="72" y="352"/>
                  </a:lnTo>
                  <a:lnTo>
                    <a:pt x="96" y="362"/>
                  </a:lnTo>
                  <a:lnTo>
                    <a:pt x="106" y="304"/>
                  </a:lnTo>
                  <a:lnTo>
                    <a:pt x="118" y="304"/>
                  </a:lnTo>
                  <a:lnTo>
                    <a:pt x="114" y="370"/>
                  </a:lnTo>
                  <a:lnTo>
                    <a:pt x="114" y="370"/>
                  </a:lnTo>
                  <a:lnTo>
                    <a:pt x="130" y="374"/>
                  </a:lnTo>
                  <a:lnTo>
                    <a:pt x="146" y="378"/>
                  </a:lnTo>
                  <a:lnTo>
                    <a:pt x="162" y="380"/>
                  </a:lnTo>
                  <a:lnTo>
                    <a:pt x="180" y="380"/>
                  </a:lnTo>
                  <a:lnTo>
                    <a:pt x="180" y="380"/>
                  </a:lnTo>
                  <a:lnTo>
                    <a:pt x="196" y="380"/>
                  </a:lnTo>
                  <a:lnTo>
                    <a:pt x="214" y="378"/>
                  </a:lnTo>
                  <a:lnTo>
                    <a:pt x="230" y="374"/>
                  </a:lnTo>
                  <a:lnTo>
                    <a:pt x="246" y="370"/>
                  </a:lnTo>
                  <a:lnTo>
                    <a:pt x="242" y="304"/>
                  </a:lnTo>
                  <a:lnTo>
                    <a:pt x="254" y="304"/>
                  </a:lnTo>
                  <a:lnTo>
                    <a:pt x="264" y="362"/>
                  </a:lnTo>
                  <a:lnTo>
                    <a:pt x="264" y="362"/>
                  </a:lnTo>
                  <a:lnTo>
                    <a:pt x="288" y="350"/>
                  </a:lnTo>
                  <a:lnTo>
                    <a:pt x="308" y="336"/>
                  </a:lnTo>
                  <a:lnTo>
                    <a:pt x="296" y="26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61" name="Oval 60"/>
            <p:cNvSpPr/>
            <p:nvPr/>
          </p:nvSpPr>
          <p:spPr>
            <a:xfrm>
              <a:off x="8321884" y="855203"/>
              <a:ext cx="432000" cy="432000"/>
            </a:xfrm>
            <a:prstGeom prst="ellipse">
              <a:avLst/>
            </a:prstGeom>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63" name="Freeform 4851"/>
            <p:cNvSpPr>
              <a:spLocks noEditPoints="1"/>
            </p:cNvSpPr>
            <p:nvPr/>
          </p:nvSpPr>
          <p:spPr bwMode="auto">
            <a:xfrm>
              <a:off x="8403425" y="970313"/>
              <a:ext cx="258724" cy="218603"/>
            </a:xfrm>
            <a:custGeom>
              <a:avLst/>
              <a:gdLst>
                <a:gd name="T0" fmla="*/ 248 w 360"/>
                <a:gd name="T1" fmla="*/ 8 h 380"/>
                <a:gd name="T2" fmla="*/ 274 w 360"/>
                <a:gd name="T3" fmla="*/ 0 h 380"/>
                <a:gd name="T4" fmla="*/ 298 w 360"/>
                <a:gd name="T5" fmla="*/ 28 h 380"/>
                <a:gd name="T6" fmla="*/ 280 w 360"/>
                <a:gd name="T7" fmla="*/ 56 h 380"/>
                <a:gd name="T8" fmla="*/ 258 w 360"/>
                <a:gd name="T9" fmla="*/ 56 h 380"/>
                <a:gd name="T10" fmla="*/ 240 w 360"/>
                <a:gd name="T11" fmla="*/ 28 h 380"/>
                <a:gd name="T12" fmla="*/ 344 w 360"/>
                <a:gd name="T13" fmla="*/ 88 h 380"/>
                <a:gd name="T14" fmla="*/ 288 w 360"/>
                <a:gd name="T15" fmla="*/ 68 h 380"/>
                <a:gd name="T16" fmla="*/ 214 w 360"/>
                <a:gd name="T17" fmla="*/ 70 h 380"/>
                <a:gd name="T18" fmla="*/ 194 w 360"/>
                <a:gd name="T19" fmla="*/ 90 h 380"/>
                <a:gd name="T20" fmla="*/ 224 w 360"/>
                <a:gd name="T21" fmla="*/ 114 h 380"/>
                <a:gd name="T22" fmla="*/ 248 w 360"/>
                <a:gd name="T23" fmla="*/ 166 h 380"/>
                <a:gd name="T24" fmla="*/ 234 w 360"/>
                <a:gd name="T25" fmla="*/ 208 h 380"/>
                <a:gd name="T26" fmla="*/ 278 w 360"/>
                <a:gd name="T27" fmla="*/ 214 h 380"/>
                <a:gd name="T28" fmla="*/ 310 w 360"/>
                <a:gd name="T29" fmla="*/ 244 h 380"/>
                <a:gd name="T30" fmla="*/ 332 w 360"/>
                <a:gd name="T31" fmla="*/ 200 h 380"/>
                <a:gd name="T32" fmla="*/ 348 w 360"/>
                <a:gd name="T33" fmla="*/ 208 h 380"/>
                <a:gd name="T34" fmla="*/ 360 w 360"/>
                <a:gd name="T35" fmla="*/ 190 h 380"/>
                <a:gd name="T36" fmla="*/ 102 w 360"/>
                <a:gd name="T37" fmla="*/ 56 h 380"/>
                <a:gd name="T38" fmla="*/ 120 w 360"/>
                <a:gd name="T39" fmla="*/ 28 h 380"/>
                <a:gd name="T40" fmla="*/ 98 w 360"/>
                <a:gd name="T41" fmla="*/ 0 h 380"/>
                <a:gd name="T42" fmla="*/ 70 w 360"/>
                <a:gd name="T43" fmla="*/ 8 h 380"/>
                <a:gd name="T44" fmla="*/ 62 w 360"/>
                <a:gd name="T45" fmla="*/ 34 h 380"/>
                <a:gd name="T46" fmla="*/ 92 w 360"/>
                <a:gd name="T47" fmla="*/ 58 h 380"/>
                <a:gd name="T48" fmla="*/ 50 w 360"/>
                <a:gd name="T49" fmla="*/ 244 h 380"/>
                <a:gd name="T50" fmla="*/ 74 w 360"/>
                <a:gd name="T51" fmla="*/ 218 h 380"/>
                <a:gd name="T52" fmla="*/ 126 w 360"/>
                <a:gd name="T53" fmla="*/ 208 h 380"/>
                <a:gd name="T54" fmla="*/ 112 w 360"/>
                <a:gd name="T55" fmla="*/ 166 h 380"/>
                <a:gd name="T56" fmla="*/ 128 w 360"/>
                <a:gd name="T57" fmla="*/ 122 h 380"/>
                <a:gd name="T58" fmla="*/ 166 w 360"/>
                <a:gd name="T59" fmla="*/ 90 h 380"/>
                <a:gd name="T60" fmla="*/ 154 w 360"/>
                <a:gd name="T61" fmla="*/ 74 h 380"/>
                <a:gd name="T62" fmla="*/ 72 w 360"/>
                <a:gd name="T63" fmla="*/ 68 h 380"/>
                <a:gd name="T64" fmla="*/ 20 w 360"/>
                <a:gd name="T65" fmla="*/ 80 h 380"/>
                <a:gd name="T66" fmla="*/ 0 w 360"/>
                <a:gd name="T67" fmla="*/ 190 h 380"/>
                <a:gd name="T68" fmla="*/ 12 w 360"/>
                <a:gd name="T69" fmla="*/ 208 h 380"/>
                <a:gd name="T70" fmla="*/ 28 w 360"/>
                <a:gd name="T71" fmla="*/ 200 h 380"/>
                <a:gd name="T72" fmla="*/ 170 w 360"/>
                <a:gd name="T73" fmla="*/ 118 h 380"/>
                <a:gd name="T74" fmla="*/ 136 w 360"/>
                <a:gd name="T75" fmla="*/ 146 h 380"/>
                <a:gd name="T76" fmla="*/ 136 w 360"/>
                <a:gd name="T77" fmla="*/ 184 h 380"/>
                <a:gd name="T78" fmla="*/ 170 w 360"/>
                <a:gd name="T79" fmla="*/ 214 h 380"/>
                <a:gd name="T80" fmla="*/ 208 w 360"/>
                <a:gd name="T81" fmla="*/ 206 h 380"/>
                <a:gd name="T82" fmla="*/ 228 w 360"/>
                <a:gd name="T83" fmla="*/ 166 h 380"/>
                <a:gd name="T84" fmla="*/ 214 w 360"/>
                <a:gd name="T85" fmla="*/ 132 h 380"/>
                <a:gd name="T86" fmla="*/ 296 w 360"/>
                <a:gd name="T87" fmla="*/ 260 h 380"/>
                <a:gd name="T88" fmla="*/ 288 w 360"/>
                <a:gd name="T89" fmla="*/ 246 h 380"/>
                <a:gd name="T90" fmla="*/ 180 w 360"/>
                <a:gd name="T91" fmla="*/ 278 h 380"/>
                <a:gd name="T92" fmla="*/ 82 w 360"/>
                <a:gd name="T93" fmla="*/ 236 h 380"/>
                <a:gd name="T94" fmla="*/ 64 w 360"/>
                <a:gd name="T95" fmla="*/ 260 h 380"/>
                <a:gd name="T96" fmla="*/ 106 w 360"/>
                <a:gd name="T97" fmla="*/ 304 h 380"/>
                <a:gd name="T98" fmla="*/ 146 w 360"/>
                <a:gd name="T99" fmla="*/ 378 h 380"/>
                <a:gd name="T100" fmla="*/ 214 w 360"/>
                <a:gd name="T101" fmla="*/ 378 h 380"/>
                <a:gd name="T102" fmla="*/ 264 w 360"/>
                <a:gd name="T103" fmla="*/ 36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0" h="380">
                  <a:moveTo>
                    <a:pt x="240" y="28"/>
                  </a:moveTo>
                  <a:lnTo>
                    <a:pt x="240" y="28"/>
                  </a:lnTo>
                  <a:lnTo>
                    <a:pt x="240" y="22"/>
                  </a:lnTo>
                  <a:lnTo>
                    <a:pt x="242" y="18"/>
                  </a:lnTo>
                  <a:lnTo>
                    <a:pt x="248" y="8"/>
                  </a:lnTo>
                  <a:lnTo>
                    <a:pt x="258" y="2"/>
                  </a:lnTo>
                  <a:lnTo>
                    <a:pt x="262" y="0"/>
                  </a:lnTo>
                  <a:lnTo>
                    <a:pt x="268" y="0"/>
                  </a:lnTo>
                  <a:lnTo>
                    <a:pt x="268" y="0"/>
                  </a:lnTo>
                  <a:lnTo>
                    <a:pt x="274" y="0"/>
                  </a:lnTo>
                  <a:lnTo>
                    <a:pt x="280" y="2"/>
                  </a:lnTo>
                  <a:lnTo>
                    <a:pt x="290" y="8"/>
                  </a:lnTo>
                  <a:lnTo>
                    <a:pt x="296" y="18"/>
                  </a:lnTo>
                  <a:lnTo>
                    <a:pt x="298" y="22"/>
                  </a:lnTo>
                  <a:lnTo>
                    <a:pt x="298" y="28"/>
                  </a:lnTo>
                  <a:lnTo>
                    <a:pt x="298" y="28"/>
                  </a:lnTo>
                  <a:lnTo>
                    <a:pt x="298" y="34"/>
                  </a:lnTo>
                  <a:lnTo>
                    <a:pt x="296" y="40"/>
                  </a:lnTo>
                  <a:lnTo>
                    <a:pt x="290" y="50"/>
                  </a:lnTo>
                  <a:lnTo>
                    <a:pt x="280" y="56"/>
                  </a:lnTo>
                  <a:lnTo>
                    <a:pt x="274" y="58"/>
                  </a:lnTo>
                  <a:lnTo>
                    <a:pt x="268" y="58"/>
                  </a:lnTo>
                  <a:lnTo>
                    <a:pt x="268" y="58"/>
                  </a:lnTo>
                  <a:lnTo>
                    <a:pt x="262" y="58"/>
                  </a:lnTo>
                  <a:lnTo>
                    <a:pt x="258" y="56"/>
                  </a:lnTo>
                  <a:lnTo>
                    <a:pt x="248" y="50"/>
                  </a:lnTo>
                  <a:lnTo>
                    <a:pt x="242" y="40"/>
                  </a:lnTo>
                  <a:lnTo>
                    <a:pt x="240" y="34"/>
                  </a:lnTo>
                  <a:lnTo>
                    <a:pt x="240" y="28"/>
                  </a:lnTo>
                  <a:lnTo>
                    <a:pt x="240" y="28"/>
                  </a:lnTo>
                  <a:close/>
                  <a:moveTo>
                    <a:pt x="360" y="190"/>
                  </a:moveTo>
                  <a:lnTo>
                    <a:pt x="344" y="90"/>
                  </a:lnTo>
                  <a:lnTo>
                    <a:pt x="344" y="90"/>
                  </a:lnTo>
                  <a:lnTo>
                    <a:pt x="344" y="88"/>
                  </a:lnTo>
                  <a:lnTo>
                    <a:pt x="344" y="88"/>
                  </a:lnTo>
                  <a:lnTo>
                    <a:pt x="340" y="80"/>
                  </a:lnTo>
                  <a:lnTo>
                    <a:pt x="332" y="74"/>
                  </a:lnTo>
                  <a:lnTo>
                    <a:pt x="324" y="70"/>
                  </a:lnTo>
                  <a:lnTo>
                    <a:pt x="314" y="68"/>
                  </a:lnTo>
                  <a:lnTo>
                    <a:pt x="288" y="68"/>
                  </a:lnTo>
                  <a:lnTo>
                    <a:pt x="270" y="102"/>
                  </a:lnTo>
                  <a:lnTo>
                    <a:pt x="250" y="68"/>
                  </a:lnTo>
                  <a:lnTo>
                    <a:pt x="222" y="68"/>
                  </a:lnTo>
                  <a:lnTo>
                    <a:pt x="222" y="68"/>
                  </a:lnTo>
                  <a:lnTo>
                    <a:pt x="214" y="70"/>
                  </a:lnTo>
                  <a:lnTo>
                    <a:pt x="206" y="74"/>
                  </a:lnTo>
                  <a:lnTo>
                    <a:pt x="198" y="80"/>
                  </a:lnTo>
                  <a:lnTo>
                    <a:pt x="194" y="88"/>
                  </a:lnTo>
                  <a:lnTo>
                    <a:pt x="194" y="88"/>
                  </a:lnTo>
                  <a:lnTo>
                    <a:pt x="194" y="90"/>
                  </a:lnTo>
                  <a:lnTo>
                    <a:pt x="192" y="98"/>
                  </a:lnTo>
                  <a:lnTo>
                    <a:pt x="192" y="98"/>
                  </a:lnTo>
                  <a:lnTo>
                    <a:pt x="204" y="102"/>
                  </a:lnTo>
                  <a:lnTo>
                    <a:pt x="214" y="106"/>
                  </a:lnTo>
                  <a:lnTo>
                    <a:pt x="224" y="114"/>
                  </a:lnTo>
                  <a:lnTo>
                    <a:pt x="232" y="122"/>
                  </a:lnTo>
                  <a:lnTo>
                    <a:pt x="240" y="132"/>
                  </a:lnTo>
                  <a:lnTo>
                    <a:pt x="244" y="142"/>
                  </a:lnTo>
                  <a:lnTo>
                    <a:pt x="248" y="154"/>
                  </a:lnTo>
                  <a:lnTo>
                    <a:pt x="248" y="166"/>
                  </a:lnTo>
                  <a:lnTo>
                    <a:pt x="248" y="166"/>
                  </a:lnTo>
                  <a:lnTo>
                    <a:pt x="248" y="178"/>
                  </a:lnTo>
                  <a:lnTo>
                    <a:pt x="246" y="188"/>
                  </a:lnTo>
                  <a:lnTo>
                    <a:pt x="240" y="198"/>
                  </a:lnTo>
                  <a:lnTo>
                    <a:pt x="234" y="208"/>
                  </a:lnTo>
                  <a:lnTo>
                    <a:pt x="250" y="208"/>
                  </a:lnTo>
                  <a:lnTo>
                    <a:pt x="250" y="208"/>
                  </a:lnTo>
                  <a:lnTo>
                    <a:pt x="260" y="208"/>
                  </a:lnTo>
                  <a:lnTo>
                    <a:pt x="270" y="210"/>
                  </a:lnTo>
                  <a:lnTo>
                    <a:pt x="278" y="214"/>
                  </a:lnTo>
                  <a:lnTo>
                    <a:pt x="286" y="218"/>
                  </a:lnTo>
                  <a:lnTo>
                    <a:pt x="294" y="222"/>
                  </a:lnTo>
                  <a:lnTo>
                    <a:pt x="300" y="228"/>
                  </a:lnTo>
                  <a:lnTo>
                    <a:pt x="306" y="236"/>
                  </a:lnTo>
                  <a:lnTo>
                    <a:pt x="310" y="244"/>
                  </a:lnTo>
                  <a:lnTo>
                    <a:pt x="308" y="118"/>
                  </a:lnTo>
                  <a:lnTo>
                    <a:pt x="318" y="118"/>
                  </a:lnTo>
                  <a:lnTo>
                    <a:pt x="330" y="196"/>
                  </a:lnTo>
                  <a:lnTo>
                    <a:pt x="330" y="196"/>
                  </a:lnTo>
                  <a:lnTo>
                    <a:pt x="332" y="200"/>
                  </a:lnTo>
                  <a:lnTo>
                    <a:pt x="336" y="204"/>
                  </a:lnTo>
                  <a:lnTo>
                    <a:pt x="340" y="208"/>
                  </a:lnTo>
                  <a:lnTo>
                    <a:pt x="346" y="208"/>
                  </a:lnTo>
                  <a:lnTo>
                    <a:pt x="346" y="208"/>
                  </a:lnTo>
                  <a:lnTo>
                    <a:pt x="348" y="208"/>
                  </a:lnTo>
                  <a:lnTo>
                    <a:pt x="348" y="208"/>
                  </a:lnTo>
                  <a:lnTo>
                    <a:pt x="354" y="206"/>
                  </a:lnTo>
                  <a:lnTo>
                    <a:pt x="358" y="202"/>
                  </a:lnTo>
                  <a:lnTo>
                    <a:pt x="360" y="196"/>
                  </a:lnTo>
                  <a:lnTo>
                    <a:pt x="360" y="190"/>
                  </a:lnTo>
                  <a:lnTo>
                    <a:pt x="360" y="190"/>
                  </a:lnTo>
                  <a:close/>
                  <a:moveTo>
                    <a:pt x="92" y="58"/>
                  </a:moveTo>
                  <a:lnTo>
                    <a:pt x="92" y="58"/>
                  </a:lnTo>
                  <a:lnTo>
                    <a:pt x="98" y="58"/>
                  </a:lnTo>
                  <a:lnTo>
                    <a:pt x="102" y="56"/>
                  </a:lnTo>
                  <a:lnTo>
                    <a:pt x="112" y="50"/>
                  </a:lnTo>
                  <a:lnTo>
                    <a:pt x="118" y="40"/>
                  </a:lnTo>
                  <a:lnTo>
                    <a:pt x="120" y="34"/>
                  </a:lnTo>
                  <a:lnTo>
                    <a:pt x="120" y="28"/>
                  </a:lnTo>
                  <a:lnTo>
                    <a:pt x="120" y="28"/>
                  </a:lnTo>
                  <a:lnTo>
                    <a:pt x="120" y="22"/>
                  </a:lnTo>
                  <a:lnTo>
                    <a:pt x="118" y="18"/>
                  </a:lnTo>
                  <a:lnTo>
                    <a:pt x="112" y="8"/>
                  </a:lnTo>
                  <a:lnTo>
                    <a:pt x="102" y="2"/>
                  </a:lnTo>
                  <a:lnTo>
                    <a:pt x="98" y="0"/>
                  </a:lnTo>
                  <a:lnTo>
                    <a:pt x="92" y="0"/>
                  </a:lnTo>
                  <a:lnTo>
                    <a:pt x="92" y="0"/>
                  </a:lnTo>
                  <a:lnTo>
                    <a:pt x="86" y="0"/>
                  </a:lnTo>
                  <a:lnTo>
                    <a:pt x="80" y="2"/>
                  </a:lnTo>
                  <a:lnTo>
                    <a:pt x="70" y="8"/>
                  </a:lnTo>
                  <a:lnTo>
                    <a:pt x="64" y="18"/>
                  </a:lnTo>
                  <a:lnTo>
                    <a:pt x="62" y="22"/>
                  </a:lnTo>
                  <a:lnTo>
                    <a:pt x="62" y="28"/>
                  </a:lnTo>
                  <a:lnTo>
                    <a:pt x="62" y="28"/>
                  </a:lnTo>
                  <a:lnTo>
                    <a:pt x="62" y="34"/>
                  </a:lnTo>
                  <a:lnTo>
                    <a:pt x="64" y="40"/>
                  </a:lnTo>
                  <a:lnTo>
                    <a:pt x="70" y="50"/>
                  </a:lnTo>
                  <a:lnTo>
                    <a:pt x="80" y="56"/>
                  </a:lnTo>
                  <a:lnTo>
                    <a:pt x="86" y="58"/>
                  </a:lnTo>
                  <a:lnTo>
                    <a:pt x="92" y="58"/>
                  </a:lnTo>
                  <a:lnTo>
                    <a:pt x="92" y="58"/>
                  </a:lnTo>
                  <a:close/>
                  <a:moveTo>
                    <a:pt x="30" y="196"/>
                  </a:moveTo>
                  <a:lnTo>
                    <a:pt x="42" y="118"/>
                  </a:lnTo>
                  <a:lnTo>
                    <a:pt x="52" y="118"/>
                  </a:lnTo>
                  <a:lnTo>
                    <a:pt x="50" y="244"/>
                  </a:lnTo>
                  <a:lnTo>
                    <a:pt x="50" y="244"/>
                  </a:lnTo>
                  <a:lnTo>
                    <a:pt x="54" y="236"/>
                  </a:lnTo>
                  <a:lnTo>
                    <a:pt x="60" y="228"/>
                  </a:lnTo>
                  <a:lnTo>
                    <a:pt x="66" y="222"/>
                  </a:lnTo>
                  <a:lnTo>
                    <a:pt x="74" y="218"/>
                  </a:lnTo>
                  <a:lnTo>
                    <a:pt x="82" y="214"/>
                  </a:lnTo>
                  <a:lnTo>
                    <a:pt x="90" y="210"/>
                  </a:lnTo>
                  <a:lnTo>
                    <a:pt x="100" y="208"/>
                  </a:lnTo>
                  <a:lnTo>
                    <a:pt x="110" y="208"/>
                  </a:lnTo>
                  <a:lnTo>
                    <a:pt x="126" y="208"/>
                  </a:lnTo>
                  <a:lnTo>
                    <a:pt x="126" y="208"/>
                  </a:lnTo>
                  <a:lnTo>
                    <a:pt x="120" y="198"/>
                  </a:lnTo>
                  <a:lnTo>
                    <a:pt x="114" y="188"/>
                  </a:lnTo>
                  <a:lnTo>
                    <a:pt x="112" y="178"/>
                  </a:lnTo>
                  <a:lnTo>
                    <a:pt x="112" y="166"/>
                  </a:lnTo>
                  <a:lnTo>
                    <a:pt x="112" y="166"/>
                  </a:lnTo>
                  <a:lnTo>
                    <a:pt x="112" y="154"/>
                  </a:lnTo>
                  <a:lnTo>
                    <a:pt x="116" y="142"/>
                  </a:lnTo>
                  <a:lnTo>
                    <a:pt x="120" y="132"/>
                  </a:lnTo>
                  <a:lnTo>
                    <a:pt x="128" y="122"/>
                  </a:lnTo>
                  <a:lnTo>
                    <a:pt x="136" y="114"/>
                  </a:lnTo>
                  <a:lnTo>
                    <a:pt x="146" y="106"/>
                  </a:lnTo>
                  <a:lnTo>
                    <a:pt x="156" y="102"/>
                  </a:lnTo>
                  <a:lnTo>
                    <a:pt x="168" y="98"/>
                  </a:lnTo>
                  <a:lnTo>
                    <a:pt x="166" y="90"/>
                  </a:lnTo>
                  <a:lnTo>
                    <a:pt x="166" y="90"/>
                  </a:lnTo>
                  <a:lnTo>
                    <a:pt x="166" y="88"/>
                  </a:lnTo>
                  <a:lnTo>
                    <a:pt x="166" y="88"/>
                  </a:lnTo>
                  <a:lnTo>
                    <a:pt x="162" y="80"/>
                  </a:lnTo>
                  <a:lnTo>
                    <a:pt x="154" y="74"/>
                  </a:lnTo>
                  <a:lnTo>
                    <a:pt x="146" y="70"/>
                  </a:lnTo>
                  <a:lnTo>
                    <a:pt x="138" y="68"/>
                  </a:lnTo>
                  <a:lnTo>
                    <a:pt x="110" y="68"/>
                  </a:lnTo>
                  <a:lnTo>
                    <a:pt x="90" y="102"/>
                  </a:lnTo>
                  <a:lnTo>
                    <a:pt x="72" y="68"/>
                  </a:lnTo>
                  <a:lnTo>
                    <a:pt x="46" y="68"/>
                  </a:lnTo>
                  <a:lnTo>
                    <a:pt x="46" y="68"/>
                  </a:lnTo>
                  <a:lnTo>
                    <a:pt x="36" y="70"/>
                  </a:lnTo>
                  <a:lnTo>
                    <a:pt x="28" y="74"/>
                  </a:lnTo>
                  <a:lnTo>
                    <a:pt x="20" y="80"/>
                  </a:lnTo>
                  <a:lnTo>
                    <a:pt x="16" y="88"/>
                  </a:lnTo>
                  <a:lnTo>
                    <a:pt x="16" y="88"/>
                  </a:lnTo>
                  <a:lnTo>
                    <a:pt x="16" y="90"/>
                  </a:lnTo>
                  <a:lnTo>
                    <a:pt x="0" y="190"/>
                  </a:lnTo>
                  <a:lnTo>
                    <a:pt x="0" y="190"/>
                  </a:lnTo>
                  <a:lnTo>
                    <a:pt x="0" y="196"/>
                  </a:lnTo>
                  <a:lnTo>
                    <a:pt x="2" y="202"/>
                  </a:lnTo>
                  <a:lnTo>
                    <a:pt x="6" y="206"/>
                  </a:lnTo>
                  <a:lnTo>
                    <a:pt x="12" y="208"/>
                  </a:lnTo>
                  <a:lnTo>
                    <a:pt x="12" y="208"/>
                  </a:lnTo>
                  <a:lnTo>
                    <a:pt x="14" y="208"/>
                  </a:lnTo>
                  <a:lnTo>
                    <a:pt x="14" y="208"/>
                  </a:lnTo>
                  <a:lnTo>
                    <a:pt x="20" y="208"/>
                  </a:lnTo>
                  <a:lnTo>
                    <a:pt x="24" y="204"/>
                  </a:lnTo>
                  <a:lnTo>
                    <a:pt x="28" y="200"/>
                  </a:lnTo>
                  <a:lnTo>
                    <a:pt x="30" y="196"/>
                  </a:lnTo>
                  <a:lnTo>
                    <a:pt x="30" y="196"/>
                  </a:lnTo>
                  <a:close/>
                  <a:moveTo>
                    <a:pt x="180" y="118"/>
                  </a:moveTo>
                  <a:lnTo>
                    <a:pt x="180" y="118"/>
                  </a:lnTo>
                  <a:lnTo>
                    <a:pt x="170" y="118"/>
                  </a:lnTo>
                  <a:lnTo>
                    <a:pt x="162" y="120"/>
                  </a:lnTo>
                  <a:lnTo>
                    <a:pt x="152" y="126"/>
                  </a:lnTo>
                  <a:lnTo>
                    <a:pt x="146" y="132"/>
                  </a:lnTo>
                  <a:lnTo>
                    <a:pt x="140" y="138"/>
                  </a:lnTo>
                  <a:lnTo>
                    <a:pt x="136" y="146"/>
                  </a:lnTo>
                  <a:lnTo>
                    <a:pt x="132" y="156"/>
                  </a:lnTo>
                  <a:lnTo>
                    <a:pt x="132" y="166"/>
                  </a:lnTo>
                  <a:lnTo>
                    <a:pt x="132" y="166"/>
                  </a:lnTo>
                  <a:lnTo>
                    <a:pt x="132" y="176"/>
                  </a:lnTo>
                  <a:lnTo>
                    <a:pt x="136" y="184"/>
                  </a:lnTo>
                  <a:lnTo>
                    <a:pt x="140" y="194"/>
                  </a:lnTo>
                  <a:lnTo>
                    <a:pt x="146" y="200"/>
                  </a:lnTo>
                  <a:lnTo>
                    <a:pt x="152" y="206"/>
                  </a:lnTo>
                  <a:lnTo>
                    <a:pt x="162" y="210"/>
                  </a:lnTo>
                  <a:lnTo>
                    <a:pt x="170" y="214"/>
                  </a:lnTo>
                  <a:lnTo>
                    <a:pt x="180" y="214"/>
                  </a:lnTo>
                  <a:lnTo>
                    <a:pt x="180" y="214"/>
                  </a:lnTo>
                  <a:lnTo>
                    <a:pt x="190" y="214"/>
                  </a:lnTo>
                  <a:lnTo>
                    <a:pt x="200" y="210"/>
                  </a:lnTo>
                  <a:lnTo>
                    <a:pt x="208" y="206"/>
                  </a:lnTo>
                  <a:lnTo>
                    <a:pt x="214" y="200"/>
                  </a:lnTo>
                  <a:lnTo>
                    <a:pt x="220" y="194"/>
                  </a:lnTo>
                  <a:lnTo>
                    <a:pt x="224" y="184"/>
                  </a:lnTo>
                  <a:lnTo>
                    <a:pt x="228" y="176"/>
                  </a:lnTo>
                  <a:lnTo>
                    <a:pt x="228" y="166"/>
                  </a:lnTo>
                  <a:lnTo>
                    <a:pt x="228" y="166"/>
                  </a:lnTo>
                  <a:lnTo>
                    <a:pt x="228" y="156"/>
                  </a:lnTo>
                  <a:lnTo>
                    <a:pt x="224" y="146"/>
                  </a:lnTo>
                  <a:lnTo>
                    <a:pt x="220" y="138"/>
                  </a:lnTo>
                  <a:lnTo>
                    <a:pt x="214" y="132"/>
                  </a:lnTo>
                  <a:lnTo>
                    <a:pt x="208" y="126"/>
                  </a:lnTo>
                  <a:lnTo>
                    <a:pt x="200" y="120"/>
                  </a:lnTo>
                  <a:lnTo>
                    <a:pt x="190" y="118"/>
                  </a:lnTo>
                  <a:lnTo>
                    <a:pt x="180" y="118"/>
                  </a:lnTo>
                  <a:close/>
                  <a:moveTo>
                    <a:pt x="296" y="260"/>
                  </a:moveTo>
                  <a:lnTo>
                    <a:pt x="296" y="260"/>
                  </a:lnTo>
                  <a:lnTo>
                    <a:pt x="294" y="258"/>
                  </a:lnTo>
                  <a:lnTo>
                    <a:pt x="294" y="258"/>
                  </a:lnTo>
                  <a:lnTo>
                    <a:pt x="292" y="252"/>
                  </a:lnTo>
                  <a:lnTo>
                    <a:pt x="288" y="246"/>
                  </a:lnTo>
                  <a:lnTo>
                    <a:pt x="278" y="236"/>
                  </a:lnTo>
                  <a:lnTo>
                    <a:pt x="266" y="230"/>
                  </a:lnTo>
                  <a:lnTo>
                    <a:pt x="250" y="228"/>
                  </a:lnTo>
                  <a:lnTo>
                    <a:pt x="210" y="228"/>
                  </a:lnTo>
                  <a:lnTo>
                    <a:pt x="180" y="278"/>
                  </a:lnTo>
                  <a:lnTo>
                    <a:pt x="150" y="228"/>
                  </a:lnTo>
                  <a:lnTo>
                    <a:pt x="110" y="228"/>
                  </a:lnTo>
                  <a:lnTo>
                    <a:pt x="110" y="228"/>
                  </a:lnTo>
                  <a:lnTo>
                    <a:pt x="94" y="230"/>
                  </a:lnTo>
                  <a:lnTo>
                    <a:pt x="82" y="236"/>
                  </a:lnTo>
                  <a:lnTo>
                    <a:pt x="72" y="246"/>
                  </a:lnTo>
                  <a:lnTo>
                    <a:pt x="68" y="252"/>
                  </a:lnTo>
                  <a:lnTo>
                    <a:pt x="66" y="258"/>
                  </a:lnTo>
                  <a:lnTo>
                    <a:pt x="66" y="258"/>
                  </a:lnTo>
                  <a:lnTo>
                    <a:pt x="64" y="260"/>
                  </a:lnTo>
                  <a:lnTo>
                    <a:pt x="52" y="336"/>
                  </a:lnTo>
                  <a:lnTo>
                    <a:pt x="52" y="336"/>
                  </a:lnTo>
                  <a:lnTo>
                    <a:pt x="72" y="352"/>
                  </a:lnTo>
                  <a:lnTo>
                    <a:pt x="96" y="362"/>
                  </a:lnTo>
                  <a:lnTo>
                    <a:pt x="106" y="304"/>
                  </a:lnTo>
                  <a:lnTo>
                    <a:pt x="118" y="304"/>
                  </a:lnTo>
                  <a:lnTo>
                    <a:pt x="114" y="370"/>
                  </a:lnTo>
                  <a:lnTo>
                    <a:pt x="114" y="370"/>
                  </a:lnTo>
                  <a:lnTo>
                    <a:pt x="130" y="374"/>
                  </a:lnTo>
                  <a:lnTo>
                    <a:pt x="146" y="378"/>
                  </a:lnTo>
                  <a:lnTo>
                    <a:pt x="162" y="380"/>
                  </a:lnTo>
                  <a:lnTo>
                    <a:pt x="180" y="380"/>
                  </a:lnTo>
                  <a:lnTo>
                    <a:pt x="180" y="380"/>
                  </a:lnTo>
                  <a:lnTo>
                    <a:pt x="196" y="380"/>
                  </a:lnTo>
                  <a:lnTo>
                    <a:pt x="214" y="378"/>
                  </a:lnTo>
                  <a:lnTo>
                    <a:pt x="230" y="374"/>
                  </a:lnTo>
                  <a:lnTo>
                    <a:pt x="246" y="370"/>
                  </a:lnTo>
                  <a:lnTo>
                    <a:pt x="242" y="304"/>
                  </a:lnTo>
                  <a:lnTo>
                    <a:pt x="254" y="304"/>
                  </a:lnTo>
                  <a:lnTo>
                    <a:pt x="264" y="362"/>
                  </a:lnTo>
                  <a:lnTo>
                    <a:pt x="264" y="362"/>
                  </a:lnTo>
                  <a:lnTo>
                    <a:pt x="288" y="350"/>
                  </a:lnTo>
                  <a:lnTo>
                    <a:pt x="308" y="336"/>
                  </a:lnTo>
                  <a:lnTo>
                    <a:pt x="296" y="26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88" name="AutoShape 7">
            <a:extLst>
              <a:ext uri="{FF2B5EF4-FFF2-40B4-BE49-F238E27FC236}">
                <a16:creationId xmlns:a16="http://schemas.microsoft.com/office/drawing/2014/main" id="{F9B80279-5A8D-455A-B180-1E0D6AABFC64}"/>
              </a:ext>
            </a:extLst>
          </p:cNvPr>
          <p:cNvSpPr>
            <a:spLocks noChangeArrowheads="1"/>
          </p:cNvSpPr>
          <p:nvPr/>
        </p:nvSpPr>
        <p:spPr bwMode="auto">
          <a:xfrm>
            <a:off x="2320260" y="1885431"/>
            <a:ext cx="807219" cy="482436"/>
          </a:xfrm>
          <a:prstGeom prst="chevron">
            <a:avLst>
              <a:gd name="adj" fmla="val 19758"/>
            </a:avLst>
          </a:prstGeom>
          <a:solidFill>
            <a:schemeClr val="accent5"/>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8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endParaRPr>
          </a:p>
        </p:txBody>
      </p:sp>
      <p:sp>
        <p:nvSpPr>
          <p:cNvPr id="89" name="AutoShape 7">
            <a:extLst>
              <a:ext uri="{FF2B5EF4-FFF2-40B4-BE49-F238E27FC236}">
                <a16:creationId xmlns:a16="http://schemas.microsoft.com/office/drawing/2014/main" id="{E24AF279-B1EC-435F-A232-841CFFD2F4C2}"/>
              </a:ext>
            </a:extLst>
          </p:cNvPr>
          <p:cNvSpPr>
            <a:spLocks noChangeArrowheads="1"/>
          </p:cNvSpPr>
          <p:nvPr/>
        </p:nvSpPr>
        <p:spPr bwMode="auto">
          <a:xfrm>
            <a:off x="3189154" y="1874793"/>
            <a:ext cx="807219" cy="482436"/>
          </a:xfrm>
          <a:prstGeom prst="chevron">
            <a:avLst>
              <a:gd name="adj" fmla="val 19758"/>
            </a:avLst>
          </a:prstGeom>
          <a:solidFill>
            <a:schemeClr val="accent5"/>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8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Gestión  de Pedidos de Compra</a:t>
            </a:r>
          </a:p>
        </p:txBody>
      </p:sp>
      <p:sp>
        <p:nvSpPr>
          <p:cNvPr id="90" name="AutoShape 7">
            <a:extLst>
              <a:ext uri="{FF2B5EF4-FFF2-40B4-BE49-F238E27FC236}">
                <a16:creationId xmlns:a16="http://schemas.microsoft.com/office/drawing/2014/main" id="{29F5FBD0-943D-4A10-AC68-3DCD84179AC6}"/>
              </a:ext>
            </a:extLst>
          </p:cNvPr>
          <p:cNvSpPr>
            <a:spLocks noChangeArrowheads="1"/>
          </p:cNvSpPr>
          <p:nvPr/>
        </p:nvSpPr>
        <p:spPr bwMode="auto">
          <a:xfrm>
            <a:off x="4070771" y="1873778"/>
            <a:ext cx="807219" cy="482436"/>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_tradnl" sz="8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Recepción y Aceptación  de Pedidos</a:t>
            </a:r>
          </a:p>
        </p:txBody>
      </p:sp>
      <p:sp>
        <p:nvSpPr>
          <p:cNvPr id="91" name="AutoShape 7">
            <a:extLst>
              <a:ext uri="{FF2B5EF4-FFF2-40B4-BE49-F238E27FC236}">
                <a16:creationId xmlns:a16="http://schemas.microsoft.com/office/drawing/2014/main" id="{462DAB77-F7B0-4666-BA9F-8C901A6FE0B8}"/>
              </a:ext>
            </a:extLst>
          </p:cNvPr>
          <p:cNvSpPr>
            <a:spLocks noChangeArrowheads="1"/>
          </p:cNvSpPr>
          <p:nvPr/>
        </p:nvSpPr>
        <p:spPr bwMode="auto">
          <a:xfrm>
            <a:off x="1343472" y="1885431"/>
            <a:ext cx="936104" cy="482436"/>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_tradnl" sz="7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Estrategia Aprovisionamiento</a:t>
            </a:r>
          </a:p>
        </p:txBody>
      </p:sp>
      <p:sp>
        <p:nvSpPr>
          <p:cNvPr id="92" name="AutoShape 7">
            <a:extLst>
              <a:ext uri="{FF2B5EF4-FFF2-40B4-BE49-F238E27FC236}">
                <a16:creationId xmlns:a16="http://schemas.microsoft.com/office/drawing/2014/main" id="{D49AF2A9-97A5-4D05-99CD-BC98FD102CF2}"/>
              </a:ext>
            </a:extLst>
          </p:cNvPr>
          <p:cNvSpPr>
            <a:spLocks noChangeArrowheads="1"/>
          </p:cNvSpPr>
          <p:nvPr/>
        </p:nvSpPr>
        <p:spPr bwMode="auto">
          <a:xfrm>
            <a:off x="6682826" y="1844243"/>
            <a:ext cx="807219" cy="482436"/>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_tradnl" sz="8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Pagos</a:t>
            </a:r>
          </a:p>
        </p:txBody>
      </p:sp>
      <p:sp>
        <p:nvSpPr>
          <p:cNvPr id="93" name="AutoShape 7">
            <a:extLst>
              <a:ext uri="{FF2B5EF4-FFF2-40B4-BE49-F238E27FC236}">
                <a16:creationId xmlns:a16="http://schemas.microsoft.com/office/drawing/2014/main" id="{BB8A47A3-0C02-4958-BB74-62D514FD3C62}"/>
              </a:ext>
            </a:extLst>
          </p:cNvPr>
          <p:cNvSpPr>
            <a:spLocks noChangeArrowheads="1"/>
          </p:cNvSpPr>
          <p:nvPr/>
        </p:nvSpPr>
        <p:spPr bwMode="auto">
          <a:xfrm>
            <a:off x="5837408" y="1855896"/>
            <a:ext cx="807219" cy="482436"/>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_tradnl" sz="8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Gestión de Facturas</a:t>
            </a:r>
          </a:p>
        </p:txBody>
      </p:sp>
      <p:sp>
        <p:nvSpPr>
          <p:cNvPr id="94" name="AutoShape 7">
            <a:extLst>
              <a:ext uri="{FF2B5EF4-FFF2-40B4-BE49-F238E27FC236}">
                <a16:creationId xmlns:a16="http://schemas.microsoft.com/office/drawing/2014/main" id="{BA004DFF-3978-409F-B2A0-1F8277F1BA47}"/>
              </a:ext>
            </a:extLst>
          </p:cNvPr>
          <p:cNvSpPr>
            <a:spLocks noChangeArrowheads="1"/>
          </p:cNvSpPr>
          <p:nvPr/>
        </p:nvSpPr>
        <p:spPr bwMode="auto">
          <a:xfrm>
            <a:off x="7528244" y="1844243"/>
            <a:ext cx="807219" cy="482436"/>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_tradnl" sz="8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Gestión del Proceso</a:t>
            </a:r>
          </a:p>
        </p:txBody>
      </p:sp>
      <p:sp>
        <p:nvSpPr>
          <p:cNvPr id="95" name="AutoShape 7">
            <a:extLst>
              <a:ext uri="{FF2B5EF4-FFF2-40B4-BE49-F238E27FC236}">
                <a16:creationId xmlns:a16="http://schemas.microsoft.com/office/drawing/2014/main" id="{70B01884-F2E6-47C3-863F-E9E41E2C6DA6}"/>
              </a:ext>
            </a:extLst>
          </p:cNvPr>
          <p:cNvSpPr>
            <a:spLocks noChangeArrowheads="1"/>
          </p:cNvSpPr>
          <p:nvPr/>
        </p:nvSpPr>
        <p:spPr bwMode="auto">
          <a:xfrm>
            <a:off x="4952388" y="2082468"/>
            <a:ext cx="807219" cy="482436"/>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_tradnl" sz="8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Gestión </a:t>
            </a:r>
            <a:r>
              <a:rPr kumimoji="0" lang="es-ES_tradnl" sz="800" b="1" i="0" u="none" strike="noStrike" kern="1200" cap="none" spc="0" normalizeH="0" baseline="0" noProof="0">
                <a:ln>
                  <a:noFill/>
                </a:ln>
                <a:solidFill>
                  <a:srgbClr val="FFFFFF"/>
                </a:solidFill>
                <a:effectLst/>
                <a:uLnTx/>
                <a:uFillTx/>
                <a:latin typeface="Arial"/>
                <a:ea typeface="+mn-ea"/>
                <a:cs typeface="Arial" panose="020B0604020202020204" pitchFamily="34" charset="0"/>
              </a:rPr>
              <a:t>de Almacenes</a:t>
            </a:r>
            <a:endParaRPr kumimoji="0" lang="es-ES_tradnl" sz="8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endParaRPr>
          </a:p>
        </p:txBody>
      </p:sp>
      <p:grpSp>
        <p:nvGrpSpPr>
          <p:cNvPr id="83" name="Group 82">
            <a:extLst>
              <a:ext uri="{FF2B5EF4-FFF2-40B4-BE49-F238E27FC236}">
                <a16:creationId xmlns:a16="http://schemas.microsoft.com/office/drawing/2014/main" id="{FE1D6939-7964-4C85-94DE-D9C4831DA1F6}"/>
              </a:ext>
            </a:extLst>
          </p:cNvPr>
          <p:cNvGrpSpPr/>
          <p:nvPr/>
        </p:nvGrpSpPr>
        <p:grpSpPr>
          <a:xfrm>
            <a:off x="7680176" y="178744"/>
            <a:ext cx="3564392" cy="689878"/>
            <a:chOff x="7680176" y="178744"/>
            <a:chExt cx="3564392" cy="689878"/>
          </a:xfrm>
        </p:grpSpPr>
        <p:sp>
          <p:nvSpPr>
            <p:cNvPr id="84" name="KMATable0ValueChain2">
              <a:extLst>
                <a:ext uri="{FF2B5EF4-FFF2-40B4-BE49-F238E27FC236}">
                  <a16:creationId xmlns:a16="http://schemas.microsoft.com/office/drawing/2014/main" id="{E375FCFE-6F5F-42C3-A071-8BCE88F21A1C}"/>
                </a:ext>
              </a:extLst>
            </p:cNvPr>
            <p:cNvSpPr>
              <a:spLocks noChangeArrowheads="1"/>
            </p:cNvSpPr>
            <p:nvPr/>
          </p:nvSpPr>
          <p:spPr bwMode="auto">
            <a:xfrm>
              <a:off x="7680176" y="178744"/>
              <a:ext cx="3564392" cy="151256"/>
            </a:xfrm>
            <a:prstGeom prst="chevron">
              <a:avLst>
                <a:gd name="adj" fmla="val 21138"/>
              </a:avLst>
            </a:prstGeom>
            <a:solidFill>
              <a:schemeClr val="tx2"/>
            </a:solidFill>
            <a:ln>
              <a:noFill/>
            </a:ln>
          </p:spPr>
          <p:txBody>
            <a:bodyPr lIns="0" r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s-ES_tradnl" sz="10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Procesos de </a:t>
              </a:r>
              <a:r>
                <a:rPr kumimoji="0" lang="es-ES_tradnl" sz="10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Supply</a:t>
              </a:r>
              <a:r>
                <a:rPr kumimoji="0" lang="es-ES_tradnl" sz="10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a:t>
              </a:r>
              <a:r>
                <a:rPr kumimoji="0" lang="es-ES_tradnl" sz="10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Chain</a:t>
              </a:r>
              <a:r>
                <a:rPr kumimoji="0" lang="es-ES_tradnl" sz="10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 Producción</a:t>
              </a:r>
            </a:p>
          </p:txBody>
        </p:sp>
        <p:sp>
          <p:nvSpPr>
            <p:cNvPr id="85" name="Rounded Rectangle 68">
              <a:extLst>
                <a:ext uri="{FF2B5EF4-FFF2-40B4-BE49-F238E27FC236}">
                  <a16:creationId xmlns:a16="http://schemas.microsoft.com/office/drawing/2014/main" id="{69A78710-7320-42F4-840D-0A6753FD1877}"/>
                </a:ext>
              </a:extLst>
            </p:cNvPr>
            <p:cNvSpPr/>
            <p:nvPr/>
          </p:nvSpPr>
          <p:spPr>
            <a:xfrm>
              <a:off x="8105684" y="377237"/>
              <a:ext cx="756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err="1">
                  <a:solidFill>
                    <a:prstClr val="white"/>
                  </a:solidFill>
                  <a:latin typeface="Univers for KPMG Cond" panose="020B0606020202020204" pitchFamily="34" charset="0"/>
                </a:rPr>
                <a:t>Procurement</a:t>
              </a:r>
              <a:endParaRPr lang="es-ES" sz="900" i="1" dirty="0">
                <a:solidFill>
                  <a:prstClr val="white"/>
                </a:solidFill>
                <a:latin typeface="Univers for KPMG Cond" panose="020B0606020202020204" pitchFamily="34" charset="0"/>
              </a:endParaRPr>
            </a:p>
          </p:txBody>
        </p:sp>
        <p:sp>
          <p:nvSpPr>
            <p:cNvPr id="86" name="Rounded Rectangle 68">
              <a:extLst>
                <a:ext uri="{FF2B5EF4-FFF2-40B4-BE49-F238E27FC236}">
                  <a16:creationId xmlns:a16="http://schemas.microsoft.com/office/drawing/2014/main" id="{9582C963-55A8-499F-B15F-88626E3E56CE}"/>
                </a:ext>
              </a:extLst>
            </p:cNvPr>
            <p:cNvSpPr/>
            <p:nvPr/>
          </p:nvSpPr>
          <p:spPr>
            <a:xfrm>
              <a:off x="9053259" y="377237"/>
              <a:ext cx="756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err="1">
                  <a:solidFill>
                    <a:prstClr val="white"/>
                  </a:solidFill>
                  <a:latin typeface="Univers for KPMG Cond" panose="020B0606020202020204" pitchFamily="34" charset="0"/>
                </a:rPr>
                <a:t>Customer</a:t>
              </a:r>
              <a:r>
                <a:rPr lang="es-ES_tradnl" sz="900" i="1" dirty="0">
                  <a:solidFill>
                    <a:prstClr val="white"/>
                  </a:solidFill>
                  <a:latin typeface="Univers for KPMG Cond" panose="020B0606020202020204" pitchFamily="34" charset="0"/>
                </a:rPr>
                <a:t> </a:t>
              </a:r>
              <a:r>
                <a:rPr lang="es-ES_tradnl" sz="900" i="1" dirty="0" err="1">
                  <a:solidFill>
                    <a:prstClr val="white"/>
                  </a:solidFill>
                  <a:latin typeface="Univers for KPMG Cond" panose="020B0606020202020204" pitchFamily="34" charset="0"/>
                </a:rPr>
                <a:t>Serv</a:t>
              </a:r>
              <a:endParaRPr lang="es-ES" sz="900" i="1" dirty="0">
                <a:solidFill>
                  <a:prstClr val="white"/>
                </a:solidFill>
                <a:latin typeface="Univers for KPMG Cond" panose="020B0606020202020204" pitchFamily="34" charset="0"/>
              </a:endParaRPr>
            </a:p>
          </p:txBody>
        </p:sp>
        <p:sp>
          <p:nvSpPr>
            <p:cNvPr id="87" name="Rounded Rectangle 68">
              <a:extLst>
                <a:ext uri="{FF2B5EF4-FFF2-40B4-BE49-F238E27FC236}">
                  <a16:creationId xmlns:a16="http://schemas.microsoft.com/office/drawing/2014/main" id="{BDEC4736-97C3-4421-BED7-877BBDFE71A3}"/>
                </a:ext>
              </a:extLst>
            </p:cNvPr>
            <p:cNvSpPr/>
            <p:nvPr/>
          </p:nvSpPr>
          <p:spPr>
            <a:xfrm>
              <a:off x="9051714" y="652622"/>
              <a:ext cx="756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Logística</a:t>
              </a:r>
              <a:endParaRPr kumimoji="0" lang="es-ES"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96" name="Rounded Rectangle 68">
              <a:extLst>
                <a:ext uri="{FF2B5EF4-FFF2-40B4-BE49-F238E27FC236}">
                  <a16:creationId xmlns:a16="http://schemas.microsoft.com/office/drawing/2014/main" id="{26A11BAC-2F07-423E-BC0A-C14E70084EDA}"/>
                </a:ext>
              </a:extLst>
            </p:cNvPr>
            <p:cNvSpPr/>
            <p:nvPr/>
          </p:nvSpPr>
          <p:spPr>
            <a:xfrm>
              <a:off x="10011843" y="377237"/>
              <a:ext cx="756000" cy="216000"/>
            </a:xfrm>
            <a:prstGeom prst="roundRect">
              <a:avLst/>
            </a:prstGeom>
            <a:solidFill>
              <a:schemeClr val="accent5"/>
            </a:solidFill>
            <a:ln w="19050">
              <a:solidFill>
                <a:schemeClr val="accent6"/>
              </a:solidFill>
            </a:ln>
          </p:spPr>
          <p:txBody>
            <a:bodyPr lIns="0" tIns="0" rIns="0" bIns="0" anchor="ctr" anchorCtr="0"/>
            <a:lstStyle/>
            <a:p>
              <a:pPr algn="ctr"/>
              <a:r>
                <a:rPr lang="es-ES_tradnl" sz="900" b="1" dirty="0">
                  <a:solidFill>
                    <a:srgbClr val="FFFFFF"/>
                  </a:solidFill>
                  <a:latin typeface="Univers for KPMG Cond" panose="020B0606020202020204" pitchFamily="34" charset="0"/>
                  <a:cs typeface="Arial" panose="020B0604020202020204" pitchFamily="34" charset="0"/>
                </a:rPr>
                <a:t>Planificación</a:t>
              </a:r>
              <a:endParaRPr lang="es-ES" sz="900" b="1" dirty="0">
                <a:solidFill>
                  <a:srgbClr val="FFFFFF"/>
                </a:solidFill>
                <a:latin typeface="Univers for KPMG Cond" panose="020B0606020202020204" pitchFamily="34" charset="0"/>
                <a:cs typeface="Arial" panose="020B0604020202020204" pitchFamily="34" charset="0"/>
              </a:endParaRPr>
            </a:p>
          </p:txBody>
        </p:sp>
        <p:sp>
          <p:nvSpPr>
            <p:cNvPr id="97" name="Rounded Rectangle 68">
              <a:extLst>
                <a:ext uri="{FF2B5EF4-FFF2-40B4-BE49-F238E27FC236}">
                  <a16:creationId xmlns:a16="http://schemas.microsoft.com/office/drawing/2014/main" id="{A980DB05-3DFC-4F4D-9F20-9FA922476A3B}"/>
                </a:ext>
              </a:extLst>
            </p:cNvPr>
            <p:cNvSpPr/>
            <p:nvPr/>
          </p:nvSpPr>
          <p:spPr>
            <a:xfrm>
              <a:off x="10011843" y="649565"/>
              <a:ext cx="756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Forestal</a:t>
              </a:r>
              <a:endParaRPr kumimoji="0" lang="es-ES"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98" name="Rounded Rectangle 68">
              <a:extLst>
                <a:ext uri="{FF2B5EF4-FFF2-40B4-BE49-F238E27FC236}">
                  <a16:creationId xmlns:a16="http://schemas.microsoft.com/office/drawing/2014/main" id="{66CEBD0D-D90D-42A3-9815-65498AAC40B8}"/>
                </a:ext>
              </a:extLst>
            </p:cNvPr>
            <p:cNvSpPr/>
            <p:nvPr/>
          </p:nvSpPr>
          <p:spPr>
            <a:xfrm>
              <a:off x="8103822" y="651770"/>
              <a:ext cx="756000" cy="216000"/>
            </a:xfrm>
            <a:prstGeom prst="roundRect">
              <a:avLst/>
            </a:prstGeom>
            <a:solidFill>
              <a:srgbClr val="F68D2E"/>
            </a:solidFill>
            <a:ln w="19050">
              <a:solidFill>
                <a:schemeClr val="accent6"/>
              </a:solidFill>
            </a:ln>
          </p:spPr>
          <p:txBody>
            <a:bodyPr lIns="0" tIns="0" rIns="0" bIns="0" anchor="ctr" anchorCtr="0"/>
            <a:lstStyle/>
            <a:p>
              <a:pPr algn="ctr"/>
              <a:r>
                <a:rPr lang="es-ES_tradnl" sz="900" b="1" dirty="0">
                  <a:solidFill>
                    <a:srgbClr val="FFFFFF"/>
                  </a:solidFill>
                  <a:latin typeface="Univers for KPMG Cond" panose="020B0606020202020204" pitchFamily="34" charset="0"/>
                  <a:cs typeface="Arial" panose="020B0604020202020204" pitchFamily="34" charset="0"/>
                </a:rPr>
                <a:t>Producción</a:t>
              </a:r>
              <a:endParaRPr lang="es-ES" sz="900" b="1" dirty="0">
                <a:solidFill>
                  <a:srgbClr val="FFFFFF"/>
                </a:solidFill>
                <a:latin typeface="Univers for KPMG Cond" panose="020B0606020202020204" pitchFamily="34" charset="0"/>
                <a:cs typeface="Arial" panose="020B0604020202020204" pitchFamily="34" charset="0"/>
              </a:endParaRPr>
            </a:p>
          </p:txBody>
        </p:sp>
      </p:grpSp>
      <p:sp>
        <p:nvSpPr>
          <p:cNvPr id="101" name="Right Triangle 100">
            <a:extLst>
              <a:ext uri="{FF2B5EF4-FFF2-40B4-BE49-F238E27FC236}">
                <a16:creationId xmlns:a16="http://schemas.microsoft.com/office/drawing/2014/main" id="{6C37B270-026E-4925-AF54-E80C377559B5}"/>
              </a:ext>
            </a:extLst>
          </p:cNvPr>
          <p:cNvSpPr/>
          <p:nvPr/>
        </p:nvSpPr>
        <p:spPr>
          <a:xfrm>
            <a:off x="2351460" y="1871131"/>
            <a:ext cx="685124" cy="496736"/>
          </a:xfrm>
          <a:prstGeom prst="rtTriangle">
            <a:avLst/>
          </a:prstGeom>
          <a:solidFill>
            <a:srgbClr val="F68D2E"/>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s-ES" sz="1500" dirty="0" err="1">
              <a:solidFill>
                <a:schemeClr val="bg1"/>
              </a:solidFill>
            </a:endParaRPr>
          </a:p>
        </p:txBody>
      </p:sp>
      <p:sp>
        <p:nvSpPr>
          <p:cNvPr id="102" name="TextBox 101">
            <a:extLst>
              <a:ext uri="{FF2B5EF4-FFF2-40B4-BE49-F238E27FC236}">
                <a16:creationId xmlns:a16="http://schemas.microsoft.com/office/drawing/2014/main" id="{ACCEC560-CCC7-43AB-A599-C60883738B85}"/>
              </a:ext>
            </a:extLst>
          </p:cNvPr>
          <p:cNvSpPr txBox="1"/>
          <p:nvPr/>
        </p:nvSpPr>
        <p:spPr>
          <a:xfrm>
            <a:off x="2305537" y="1936497"/>
            <a:ext cx="783998" cy="431370"/>
          </a:xfrm>
          <a:prstGeom prst="rect">
            <a:avLst/>
          </a:prstGeom>
          <a:noFill/>
        </p:spPr>
        <p:txBody>
          <a:bodyPr wrap="square" lIns="54610" tIns="54610" rIns="54610" bIns="54610" rtlCol="0">
            <a:noAutofit/>
          </a:bodyPr>
          <a:lstStyle/>
          <a:p>
            <a:pPr algn="ctr">
              <a:defRPr/>
            </a:pPr>
            <a:r>
              <a:rPr lang="es-ES" sz="800" b="1" dirty="0">
                <a:solidFill>
                  <a:srgbClr val="FFFFFF"/>
                </a:solidFill>
                <a:latin typeface="Univers for KPMG Cond" panose="020B0606020202020204" pitchFamily="34" charset="0"/>
                <a:cs typeface="Arial" panose="020B0604020202020204" pitchFamily="34" charset="0"/>
              </a:rPr>
              <a:t>Gestión de Maestro</a:t>
            </a:r>
          </a:p>
        </p:txBody>
      </p:sp>
      <p:grpSp>
        <p:nvGrpSpPr>
          <p:cNvPr id="62" name="Group 61">
            <a:extLst>
              <a:ext uri="{FF2B5EF4-FFF2-40B4-BE49-F238E27FC236}">
                <a16:creationId xmlns:a16="http://schemas.microsoft.com/office/drawing/2014/main" id="{AB5AA3C4-79F0-4636-AE5A-C0CD91A84528}"/>
              </a:ext>
            </a:extLst>
          </p:cNvPr>
          <p:cNvGrpSpPr/>
          <p:nvPr/>
        </p:nvGrpSpPr>
        <p:grpSpPr>
          <a:xfrm>
            <a:off x="5006877" y="44624"/>
            <a:ext cx="2119585" cy="744515"/>
            <a:chOff x="5006877" y="44624"/>
            <a:chExt cx="2119585" cy="826693"/>
          </a:xfrm>
        </p:grpSpPr>
        <p:sp>
          <p:nvSpPr>
            <p:cNvPr id="64" name="AutoShape 7">
              <a:extLst>
                <a:ext uri="{FF2B5EF4-FFF2-40B4-BE49-F238E27FC236}">
                  <a16:creationId xmlns:a16="http://schemas.microsoft.com/office/drawing/2014/main" id="{CB72E9A0-2942-4258-AE63-DA8C596D8766}"/>
                </a:ext>
              </a:extLst>
            </p:cNvPr>
            <p:cNvSpPr>
              <a:spLocks noChangeArrowheads="1"/>
            </p:cNvSpPr>
            <p:nvPr/>
          </p:nvSpPr>
          <p:spPr bwMode="auto">
            <a:xfrm>
              <a:off x="5006877" y="655317"/>
              <a:ext cx="396000" cy="216000"/>
            </a:xfrm>
            <a:prstGeom prst="chevron">
              <a:avLst>
                <a:gd name="adj" fmla="val 19758"/>
              </a:avLst>
            </a:prstGeom>
            <a:solidFill>
              <a:srgbClr val="F68D2E"/>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66"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1" y="74832"/>
              <a:ext cx="396000" cy="216000"/>
            </a:xfrm>
            <a:prstGeom prst="chevron">
              <a:avLst>
                <a:gd name="adj" fmla="val 19758"/>
              </a:avLst>
            </a:prstGeom>
            <a:solidFill>
              <a:schemeClr val="accent5"/>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8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endParaRPr>
            </a:p>
          </p:txBody>
        </p:sp>
        <p:sp>
          <p:nvSpPr>
            <p:cNvPr id="67"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0" y="348584"/>
              <a:ext cx="396000" cy="216000"/>
            </a:xfrm>
            <a:prstGeom prst="chevron">
              <a:avLst>
                <a:gd name="adj" fmla="val 19758"/>
              </a:avLst>
            </a:prstGeom>
            <a:solidFill>
              <a:schemeClr val="bg2"/>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69" name="TextBox 68"/>
            <p:cNvSpPr txBox="1"/>
            <p:nvPr/>
          </p:nvSpPr>
          <p:spPr>
            <a:xfrm>
              <a:off x="5470278" y="44624"/>
              <a:ext cx="1656184" cy="204322"/>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err="1">
                  <a:ln>
                    <a:noFill/>
                  </a:ln>
                  <a:solidFill>
                    <a:srgbClr val="00338D"/>
                  </a:solidFill>
                  <a:effectLst/>
                  <a:uLnTx/>
                  <a:uFillTx/>
                  <a:latin typeface="Arial"/>
                  <a:ea typeface="+mn-ea"/>
                  <a:cs typeface="+mn-cs"/>
                </a:rPr>
                <a:t>Supply</a:t>
              </a:r>
              <a:r>
                <a:rPr kumimoji="0" lang="es-ES" sz="1100" b="0" i="0" u="none" strike="noStrike" kern="1200" cap="none" spc="0" normalizeH="0" baseline="0" noProof="0" dirty="0">
                  <a:ln>
                    <a:noFill/>
                  </a:ln>
                  <a:solidFill>
                    <a:srgbClr val="00338D"/>
                  </a:solidFill>
                  <a:effectLst/>
                  <a:uLnTx/>
                  <a:uFillTx/>
                  <a:latin typeface="Arial"/>
                  <a:ea typeface="+mn-ea"/>
                  <a:cs typeface="+mn-cs"/>
                </a:rPr>
                <a:t> </a:t>
              </a:r>
              <a:r>
                <a:rPr kumimoji="0" lang="es-ES" sz="1100" b="0" i="0" u="none" strike="noStrike" kern="1200" cap="none" spc="0" normalizeH="0" baseline="0" noProof="0" dirty="0" err="1">
                  <a:ln>
                    <a:noFill/>
                  </a:ln>
                  <a:solidFill>
                    <a:srgbClr val="00338D"/>
                  </a:solidFill>
                  <a:effectLst/>
                  <a:uLnTx/>
                  <a:uFillTx/>
                  <a:latin typeface="Arial"/>
                  <a:ea typeface="+mn-ea"/>
                  <a:cs typeface="+mn-cs"/>
                </a:rPr>
                <a:t>Chain</a:t>
              </a:r>
              <a:endParaRPr kumimoji="0" lang="es-ES" sz="1100" b="0" i="0" u="none" strike="noStrike" kern="1200" cap="none" spc="0" normalizeH="0" baseline="0" noProof="0" dirty="0">
                <a:ln>
                  <a:noFill/>
                </a:ln>
                <a:solidFill>
                  <a:srgbClr val="00338D"/>
                </a:solidFill>
                <a:effectLst/>
                <a:uLnTx/>
                <a:uFillTx/>
                <a:latin typeface="Arial"/>
                <a:ea typeface="+mn-ea"/>
                <a:cs typeface="+mn-cs"/>
              </a:endParaRPr>
            </a:p>
          </p:txBody>
        </p:sp>
        <p:sp>
          <p:nvSpPr>
            <p:cNvPr id="82" name="TextBox 81"/>
            <p:cNvSpPr txBox="1"/>
            <p:nvPr/>
          </p:nvSpPr>
          <p:spPr>
            <a:xfrm>
              <a:off x="5470278" y="328440"/>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Finanzas</a:t>
              </a:r>
            </a:p>
          </p:txBody>
        </p:sp>
        <p:sp>
          <p:nvSpPr>
            <p:cNvPr id="100" name="TextBox 99">
              <a:extLst>
                <a:ext uri="{FF2B5EF4-FFF2-40B4-BE49-F238E27FC236}">
                  <a16:creationId xmlns:a16="http://schemas.microsoft.com/office/drawing/2014/main" id="{7F0ED837-5337-47B6-AC8C-3872F871071C}"/>
                </a:ext>
              </a:extLst>
            </p:cNvPr>
            <p:cNvSpPr txBox="1"/>
            <p:nvPr/>
          </p:nvSpPr>
          <p:spPr>
            <a:xfrm>
              <a:off x="5470278" y="625943"/>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Producción</a:t>
              </a:r>
            </a:p>
          </p:txBody>
        </p:sp>
      </p:grpSp>
      <p:sp>
        <p:nvSpPr>
          <p:cNvPr id="60" name="Rectangle 59">
            <a:extLst>
              <a:ext uri="{FF2B5EF4-FFF2-40B4-BE49-F238E27FC236}">
                <a16:creationId xmlns:a16="http://schemas.microsoft.com/office/drawing/2014/main" id="{17922C8D-2897-6649-A9F2-E53D53BF8A57}"/>
              </a:ext>
            </a:extLst>
          </p:cNvPr>
          <p:cNvSpPr/>
          <p:nvPr/>
        </p:nvSpPr>
        <p:spPr>
          <a:xfrm>
            <a:off x="10928417" y="1408142"/>
            <a:ext cx="1127448" cy="6859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AU" sz="1500" dirty="0">
                <a:solidFill>
                  <a:schemeClr val="bg1"/>
                </a:solidFill>
              </a:rPr>
              <a:t>To update</a:t>
            </a:r>
          </a:p>
        </p:txBody>
      </p:sp>
    </p:spTree>
    <p:extLst>
      <p:ext uri="{BB962C8B-B14F-4D97-AF65-F5344CB8AC3E}">
        <p14:creationId xmlns:p14="http://schemas.microsoft.com/office/powerpoint/2010/main" val="9070990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43233" name="think-cell Slide" r:id="rId6" imgW="216" imgH="216" progId="TCLayout.ActiveDocument.1">
                  <p:embed/>
                </p:oleObj>
              </mc:Choice>
              <mc:Fallback>
                <p:oleObj name="think-cell Slide" r:id="rId6" imgW="216" imgH="216" progId="TCLayout.ActiveDocument.1">
                  <p:embed/>
                  <p:pic>
                    <p:nvPicPr>
                      <p:cNvPr id="4" name="Object 3" hidden="1"/>
                      <p:cNvPicPr/>
                      <p:nvPr/>
                    </p:nvPicPr>
                    <p:blipFill>
                      <a:blip r:embed="rId7"/>
                      <a:stretch>
                        <a:fillRect/>
                      </a:stretch>
                    </p:blipFill>
                    <p:spPr>
                      <a:xfrm>
                        <a:off x="1525589" y="1589"/>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DE92D78-B88A-4237-B719-CF68C8EF0807}"/>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4000" b="0" i="0" u="none" strike="noStrike" kern="1200" cap="none" spc="0" normalizeH="0" baseline="0" noProof="0" dirty="0">
              <a:ln>
                <a:noFill/>
              </a:ln>
              <a:solidFill>
                <a:prstClr val="white"/>
              </a:solidFill>
              <a:effectLst/>
              <a:uLnTx/>
              <a:uFillTx/>
              <a:latin typeface="KPMG Extralight" panose="020B0303030202040204" pitchFamily="34" charset="0"/>
              <a:ea typeface="+mn-ea"/>
              <a:cs typeface="+mn-cs"/>
              <a:sym typeface="KPMG Extralight" panose="020B0303030202040204" pitchFamily="34" charset="0"/>
            </a:endParaRPr>
          </a:p>
        </p:txBody>
      </p:sp>
      <p:sp>
        <p:nvSpPr>
          <p:cNvPr id="47" name="Title 1"/>
          <p:cNvSpPr>
            <a:spLocks noGrp="1"/>
          </p:cNvSpPr>
          <p:nvPr>
            <p:ph type="title"/>
          </p:nvPr>
        </p:nvSpPr>
        <p:spPr>
          <a:xfrm>
            <a:off x="990000" y="167350"/>
            <a:ext cx="8478958" cy="687855"/>
          </a:xfrm>
        </p:spPr>
        <p:txBody>
          <a:bodyPr/>
          <a:lstStyle/>
          <a:p>
            <a:r>
              <a:rPr lang="es-ES_tradnl" sz="2400" b="1" dirty="0">
                <a:solidFill>
                  <a:srgbClr val="00338D"/>
                </a:solidFill>
              </a:rPr>
              <a:t>2.2. Procesos</a:t>
            </a:r>
            <a:br>
              <a:rPr lang="es-ES_tradnl" sz="4000" b="1" dirty="0">
                <a:solidFill>
                  <a:srgbClr val="00338D"/>
                </a:solidFill>
              </a:rPr>
            </a:br>
            <a:r>
              <a:rPr lang="es-ES_tradnl" sz="4000" dirty="0" err="1">
                <a:solidFill>
                  <a:srgbClr val="00338D"/>
                </a:solidFill>
              </a:rPr>
              <a:t>Supply</a:t>
            </a:r>
            <a:r>
              <a:rPr lang="es-ES_tradnl" sz="4000" dirty="0">
                <a:solidFill>
                  <a:srgbClr val="00338D"/>
                </a:solidFill>
              </a:rPr>
              <a:t> </a:t>
            </a:r>
            <a:r>
              <a:rPr lang="es-ES_tradnl" sz="4000" dirty="0" err="1">
                <a:solidFill>
                  <a:srgbClr val="00338D"/>
                </a:solidFill>
              </a:rPr>
              <a:t>Chain</a:t>
            </a:r>
            <a:br>
              <a:rPr lang="es-ES_tradnl" sz="4000" b="1" dirty="0"/>
            </a:br>
            <a:endParaRPr lang="es-ES_tradnl" sz="4000" dirty="0"/>
          </a:p>
        </p:txBody>
      </p:sp>
      <p:sp>
        <p:nvSpPr>
          <p:cNvPr id="49" name="Rectangle 23"/>
          <p:cNvSpPr>
            <a:spLocks noChangeArrowheads="1"/>
          </p:cNvSpPr>
          <p:nvPr/>
        </p:nvSpPr>
        <p:spPr bwMode="auto">
          <a:xfrm>
            <a:off x="1271588" y="3010335"/>
            <a:ext cx="9648825" cy="3261156"/>
          </a:xfrm>
          <a:prstGeom prst="rect">
            <a:avLst/>
          </a:prstGeom>
          <a:noFill/>
          <a:ln w="12700">
            <a:solidFill>
              <a:srgbClr val="00A3A1"/>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Arial"/>
              <a:ea typeface="+mn-ea"/>
              <a:cs typeface="+mn-cs"/>
            </a:endParaRPr>
          </a:p>
        </p:txBody>
      </p:sp>
      <p:sp>
        <p:nvSpPr>
          <p:cNvPr id="46" name="Rectangle 23"/>
          <p:cNvSpPr>
            <a:spLocks noChangeArrowheads="1"/>
          </p:cNvSpPr>
          <p:nvPr/>
        </p:nvSpPr>
        <p:spPr bwMode="auto">
          <a:xfrm>
            <a:off x="1271588" y="1240797"/>
            <a:ext cx="7590096" cy="1377708"/>
          </a:xfrm>
          <a:prstGeom prst="rect">
            <a:avLst/>
          </a:prstGeom>
          <a:noFill/>
          <a:ln w="12700">
            <a:solidFill>
              <a:srgbClr val="00266A"/>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Arial"/>
              <a:ea typeface="+mn-ea"/>
              <a:cs typeface="+mn-cs"/>
            </a:endParaRPr>
          </a:p>
        </p:txBody>
      </p:sp>
      <p:sp>
        <p:nvSpPr>
          <p:cNvPr id="50" name="14 Rectángulo redondeado"/>
          <p:cNvSpPr/>
          <p:nvPr/>
        </p:nvSpPr>
        <p:spPr>
          <a:xfrm>
            <a:off x="1271464" y="1036475"/>
            <a:ext cx="2440800" cy="360000"/>
          </a:xfrm>
          <a:prstGeom prst="roundRect">
            <a:avLst/>
          </a:prstGeom>
          <a:solidFill>
            <a:schemeClr val="tx2">
              <a:lumMod val="75000"/>
            </a:schemeClr>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2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Taxonomía</a:t>
            </a:r>
          </a:p>
        </p:txBody>
      </p:sp>
      <p:grpSp>
        <p:nvGrpSpPr>
          <p:cNvPr id="13" name="Group 12">
            <a:extLst>
              <a:ext uri="{FF2B5EF4-FFF2-40B4-BE49-F238E27FC236}">
                <a16:creationId xmlns:a16="http://schemas.microsoft.com/office/drawing/2014/main" id="{3743C344-F426-4131-95C4-D95DF336F0E7}"/>
              </a:ext>
            </a:extLst>
          </p:cNvPr>
          <p:cNvGrpSpPr/>
          <p:nvPr/>
        </p:nvGrpSpPr>
        <p:grpSpPr>
          <a:xfrm>
            <a:off x="3485188" y="902264"/>
            <a:ext cx="432000" cy="432000"/>
            <a:chOff x="2288002" y="902264"/>
            <a:chExt cx="432000" cy="432000"/>
          </a:xfrm>
        </p:grpSpPr>
        <p:sp>
          <p:nvSpPr>
            <p:cNvPr id="9" name="Oval 8"/>
            <p:cNvSpPr/>
            <p:nvPr/>
          </p:nvSpPr>
          <p:spPr>
            <a:xfrm>
              <a:off x="2288002" y="902264"/>
              <a:ext cx="432000" cy="432000"/>
            </a:xfrm>
            <a:prstGeom prst="ellipse">
              <a:avLst/>
            </a:prstGeom>
            <a:solidFill>
              <a:srgbClr val="00486D"/>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8" name="Freeform 4814"/>
            <p:cNvSpPr>
              <a:spLocks noEditPoints="1"/>
            </p:cNvSpPr>
            <p:nvPr/>
          </p:nvSpPr>
          <p:spPr bwMode="auto">
            <a:xfrm>
              <a:off x="2333042" y="972867"/>
              <a:ext cx="254028" cy="305679"/>
            </a:xfrm>
            <a:custGeom>
              <a:avLst/>
              <a:gdLst>
                <a:gd name="T0" fmla="*/ 148 w 280"/>
                <a:gd name="T1" fmla="*/ 304 h 372"/>
                <a:gd name="T2" fmla="*/ 148 w 280"/>
                <a:gd name="T3" fmla="*/ 98 h 372"/>
                <a:gd name="T4" fmla="*/ 164 w 280"/>
                <a:gd name="T5" fmla="*/ 92 h 372"/>
                <a:gd name="T6" fmla="*/ 180 w 280"/>
                <a:gd name="T7" fmla="*/ 72 h 372"/>
                <a:gd name="T8" fmla="*/ 186 w 280"/>
                <a:gd name="T9" fmla="*/ 48 h 372"/>
                <a:gd name="T10" fmla="*/ 178 w 280"/>
                <a:gd name="T11" fmla="*/ 20 h 372"/>
                <a:gd name="T12" fmla="*/ 160 w 280"/>
                <a:gd name="T13" fmla="*/ 48 h 372"/>
                <a:gd name="T14" fmla="*/ 106 w 280"/>
                <a:gd name="T15" fmla="*/ 0 h 372"/>
                <a:gd name="T16" fmla="*/ 80 w 280"/>
                <a:gd name="T17" fmla="*/ 32 h 372"/>
                <a:gd name="T18" fmla="*/ 78 w 280"/>
                <a:gd name="T19" fmla="*/ 56 h 372"/>
                <a:gd name="T20" fmla="*/ 88 w 280"/>
                <a:gd name="T21" fmla="*/ 80 h 372"/>
                <a:gd name="T22" fmla="*/ 108 w 280"/>
                <a:gd name="T23" fmla="*/ 96 h 372"/>
                <a:gd name="T24" fmla="*/ 116 w 280"/>
                <a:gd name="T25" fmla="*/ 300 h 372"/>
                <a:gd name="T26" fmla="*/ 108 w 280"/>
                <a:gd name="T27" fmla="*/ 308 h 372"/>
                <a:gd name="T28" fmla="*/ 96 w 280"/>
                <a:gd name="T29" fmla="*/ 336 h 372"/>
                <a:gd name="T30" fmla="*/ 98 w 280"/>
                <a:gd name="T31" fmla="*/ 350 h 372"/>
                <a:gd name="T32" fmla="*/ 106 w 280"/>
                <a:gd name="T33" fmla="*/ 360 h 372"/>
                <a:gd name="T34" fmla="*/ 124 w 280"/>
                <a:gd name="T35" fmla="*/ 370 h 372"/>
                <a:gd name="T36" fmla="*/ 140 w 280"/>
                <a:gd name="T37" fmla="*/ 370 h 372"/>
                <a:gd name="T38" fmla="*/ 158 w 280"/>
                <a:gd name="T39" fmla="*/ 360 h 372"/>
                <a:gd name="T40" fmla="*/ 168 w 280"/>
                <a:gd name="T41" fmla="*/ 342 h 372"/>
                <a:gd name="T42" fmla="*/ 168 w 280"/>
                <a:gd name="T43" fmla="*/ 328 h 372"/>
                <a:gd name="T44" fmla="*/ 158 w 280"/>
                <a:gd name="T45" fmla="*/ 310 h 372"/>
                <a:gd name="T46" fmla="*/ 144 w 280"/>
                <a:gd name="T47" fmla="*/ 346 h 372"/>
                <a:gd name="T48" fmla="*/ 132 w 280"/>
                <a:gd name="T49" fmla="*/ 352 h 372"/>
                <a:gd name="T50" fmla="*/ 120 w 280"/>
                <a:gd name="T51" fmla="*/ 346 h 372"/>
                <a:gd name="T52" fmla="*/ 116 w 280"/>
                <a:gd name="T53" fmla="*/ 336 h 372"/>
                <a:gd name="T54" fmla="*/ 120 w 280"/>
                <a:gd name="T55" fmla="*/ 324 h 372"/>
                <a:gd name="T56" fmla="*/ 132 w 280"/>
                <a:gd name="T57" fmla="*/ 320 h 372"/>
                <a:gd name="T58" fmla="*/ 144 w 280"/>
                <a:gd name="T59" fmla="*/ 324 h 372"/>
                <a:gd name="T60" fmla="*/ 148 w 280"/>
                <a:gd name="T61" fmla="*/ 336 h 372"/>
                <a:gd name="T62" fmla="*/ 144 w 280"/>
                <a:gd name="T63" fmla="*/ 346 h 372"/>
                <a:gd name="T64" fmla="*/ 186 w 280"/>
                <a:gd name="T65" fmla="*/ 318 h 372"/>
                <a:gd name="T66" fmla="*/ 172 w 280"/>
                <a:gd name="T67" fmla="*/ 296 h 372"/>
                <a:gd name="T68" fmla="*/ 168 w 280"/>
                <a:gd name="T69" fmla="*/ 286 h 372"/>
                <a:gd name="T70" fmla="*/ 168 w 280"/>
                <a:gd name="T71" fmla="*/ 250 h 372"/>
                <a:gd name="T72" fmla="*/ 172 w 280"/>
                <a:gd name="T73" fmla="*/ 190 h 372"/>
                <a:gd name="T74" fmla="*/ 178 w 280"/>
                <a:gd name="T75" fmla="*/ 194 h 372"/>
                <a:gd name="T76" fmla="*/ 186 w 280"/>
                <a:gd name="T77" fmla="*/ 190 h 372"/>
                <a:gd name="T78" fmla="*/ 188 w 280"/>
                <a:gd name="T79" fmla="*/ 180 h 372"/>
                <a:gd name="T80" fmla="*/ 168 w 280"/>
                <a:gd name="T81" fmla="*/ 150 h 372"/>
                <a:gd name="T82" fmla="*/ 204 w 280"/>
                <a:gd name="T83" fmla="*/ 158 h 372"/>
                <a:gd name="T84" fmla="*/ 212 w 280"/>
                <a:gd name="T85" fmla="*/ 160 h 372"/>
                <a:gd name="T86" fmla="*/ 218 w 280"/>
                <a:gd name="T87" fmla="*/ 158 h 372"/>
                <a:gd name="T88" fmla="*/ 220 w 280"/>
                <a:gd name="T89" fmla="*/ 146 h 372"/>
                <a:gd name="T90" fmla="*/ 216 w 280"/>
                <a:gd name="T91" fmla="*/ 102 h 372"/>
                <a:gd name="T92" fmla="*/ 240 w 280"/>
                <a:gd name="T93" fmla="*/ 126 h 372"/>
                <a:gd name="T94" fmla="*/ 248 w 280"/>
                <a:gd name="T95" fmla="*/ 126 h 372"/>
                <a:gd name="T96" fmla="*/ 254 w 280"/>
                <a:gd name="T97" fmla="*/ 122 h 372"/>
                <a:gd name="T98" fmla="*/ 252 w 280"/>
                <a:gd name="T99" fmla="*/ 110 h 372"/>
                <a:gd name="T100" fmla="*/ 84 w 280"/>
                <a:gd name="T101" fmla="*/ 234 h 372"/>
                <a:gd name="T102" fmla="*/ 96 w 280"/>
                <a:gd name="T103" fmla="*/ 292 h 372"/>
                <a:gd name="T104" fmla="*/ 0 w 280"/>
                <a:gd name="T105" fmla="*/ 318 h 372"/>
                <a:gd name="T106" fmla="*/ 72 w 280"/>
                <a:gd name="T107" fmla="*/ 290 h 372"/>
                <a:gd name="T108" fmla="*/ 80 w 280"/>
                <a:gd name="T109" fmla="*/ 292 h 372"/>
                <a:gd name="T110" fmla="*/ 86 w 280"/>
                <a:gd name="T111" fmla="*/ 290 h 372"/>
                <a:gd name="T112" fmla="*/ 88 w 280"/>
                <a:gd name="T113" fmla="*/ 278 h 372"/>
                <a:gd name="T114" fmla="*/ 84 w 280"/>
                <a:gd name="T115" fmla="*/ 23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0" h="372">
                  <a:moveTo>
                    <a:pt x="158" y="310"/>
                  </a:moveTo>
                  <a:lnTo>
                    <a:pt x="158" y="310"/>
                  </a:lnTo>
                  <a:lnTo>
                    <a:pt x="148" y="304"/>
                  </a:lnTo>
                  <a:lnTo>
                    <a:pt x="148" y="304"/>
                  </a:lnTo>
                  <a:lnTo>
                    <a:pt x="148" y="300"/>
                  </a:lnTo>
                  <a:lnTo>
                    <a:pt x="148" y="98"/>
                  </a:lnTo>
                  <a:lnTo>
                    <a:pt x="148" y="98"/>
                  </a:lnTo>
                  <a:lnTo>
                    <a:pt x="156" y="96"/>
                  </a:lnTo>
                  <a:lnTo>
                    <a:pt x="164" y="92"/>
                  </a:lnTo>
                  <a:lnTo>
                    <a:pt x="170" y="86"/>
                  </a:lnTo>
                  <a:lnTo>
                    <a:pt x="176" y="80"/>
                  </a:lnTo>
                  <a:lnTo>
                    <a:pt x="180" y="72"/>
                  </a:lnTo>
                  <a:lnTo>
                    <a:pt x="184" y="64"/>
                  </a:lnTo>
                  <a:lnTo>
                    <a:pt x="186" y="56"/>
                  </a:lnTo>
                  <a:lnTo>
                    <a:pt x="186" y="48"/>
                  </a:lnTo>
                  <a:lnTo>
                    <a:pt x="186" y="48"/>
                  </a:lnTo>
                  <a:lnTo>
                    <a:pt x="184" y="32"/>
                  </a:lnTo>
                  <a:lnTo>
                    <a:pt x="178" y="20"/>
                  </a:lnTo>
                  <a:lnTo>
                    <a:pt x="170" y="10"/>
                  </a:lnTo>
                  <a:lnTo>
                    <a:pt x="160" y="0"/>
                  </a:lnTo>
                  <a:lnTo>
                    <a:pt x="160" y="48"/>
                  </a:lnTo>
                  <a:lnTo>
                    <a:pt x="106" y="48"/>
                  </a:lnTo>
                  <a:lnTo>
                    <a:pt x="106" y="0"/>
                  </a:lnTo>
                  <a:lnTo>
                    <a:pt x="106" y="0"/>
                  </a:lnTo>
                  <a:lnTo>
                    <a:pt x="94" y="10"/>
                  </a:lnTo>
                  <a:lnTo>
                    <a:pt x="86" y="20"/>
                  </a:lnTo>
                  <a:lnTo>
                    <a:pt x="80" y="32"/>
                  </a:lnTo>
                  <a:lnTo>
                    <a:pt x="78" y="48"/>
                  </a:lnTo>
                  <a:lnTo>
                    <a:pt x="78" y="48"/>
                  </a:lnTo>
                  <a:lnTo>
                    <a:pt x="78" y="56"/>
                  </a:lnTo>
                  <a:lnTo>
                    <a:pt x="82" y="64"/>
                  </a:lnTo>
                  <a:lnTo>
                    <a:pt x="84" y="72"/>
                  </a:lnTo>
                  <a:lnTo>
                    <a:pt x="88" y="80"/>
                  </a:lnTo>
                  <a:lnTo>
                    <a:pt x="94" y="86"/>
                  </a:lnTo>
                  <a:lnTo>
                    <a:pt x="100" y="92"/>
                  </a:lnTo>
                  <a:lnTo>
                    <a:pt x="108" y="96"/>
                  </a:lnTo>
                  <a:lnTo>
                    <a:pt x="116" y="98"/>
                  </a:lnTo>
                  <a:lnTo>
                    <a:pt x="116" y="300"/>
                  </a:lnTo>
                  <a:lnTo>
                    <a:pt x="116" y="300"/>
                  </a:lnTo>
                  <a:lnTo>
                    <a:pt x="116" y="304"/>
                  </a:lnTo>
                  <a:lnTo>
                    <a:pt x="116" y="304"/>
                  </a:lnTo>
                  <a:lnTo>
                    <a:pt x="108" y="308"/>
                  </a:lnTo>
                  <a:lnTo>
                    <a:pt x="102" y="316"/>
                  </a:lnTo>
                  <a:lnTo>
                    <a:pt x="98" y="326"/>
                  </a:lnTo>
                  <a:lnTo>
                    <a:pt x="96" y="336"/>
                  </a:lnTo>
                  <a:lnTo>
                    <a:pt x="96" y="336"/>
                  </a:lnTo>
                  <a:lnTo>
                    <a:pt x="96" y="342"/>
                  </a:lnTo>
                  <a:lnTo>
                    <a:pt x="98" y="350"/>
                  </a:lnTo>
                  <a:lnTo>
                    <a:pt x="102" y="356"/>
                  </a:lnTo>
                  <a:lnTo>
                    <a:pt x="106" y="360"/>
                  </a:lnTo>
                  <a:lnTo>
                    <a:pt x="106" y="360"/>
                  </a:lnTo>
                  <a:lnTo>
                    <a:pt x="112" y="366"/>
                  </a:lnTo>
                  <a:lnTo>
                    <a:pt x="118" y="368"/>
                  </a:lnTo>
                  <a:lnTo>
                    <a:pt x="124" y="370"/>
                  </a:lnTo>
                  <a:lnTo>
                    <a:pt x="132" y="372"/>
                  </a:lnTo>
                  <a:lnTo>
                    <a:pt x="132" y="372"/>
                  </a:lnTo>
                  <a:lnTo>
                    <a:pt x="140" y="370"/>
                  </a:lnTo>
                  <a:lnTo>
                    <a:pt x="146" y="368"/>
                  </a:lnTo>
                  <a:lnTo>
                    <a:pt x="152" y="366"/>
                  </a:lnTo>
                  <a:lnTo>
                    <a:pt x="158" y="360"/>
                  </a:lnTo>
                  <a:lnTo>
                    <a:pt x="162" y="356"/>
                  </a:lnTo>
                  <a:lnTo>
                    <a:pt x="166" y="350"/>
                  </a:lnTo>
                  <a:lnTo>
                    <a:pt x="168" y="342"/>
                  </a:lnTo>
                  <a:lnTo>
                    <a:pt x="168" y="336"/>
                  </a:lnTo>
                  <a:lnTo>
                    <a:pt x="168" y="336"/>
                  </a:lnTo>
                  <a:lnTo>
                    <a:pt x="168" y="328"/>
                  </a:lnTo>
                  <a:lnTo>
                    <a:pt x="166" y="322"/>
                  </a:lnTo>
                  <a:lnTo>
                    <a:pt x="162" y="316"/>
                  </a:lnTo>
                  <a:lnTo>
                    <a:pt x="158" y="310"/>
                  </a:lnTo>
                  <a:lnTo>
                    <a:pt x="158" y="310"/>
                  </a:lnTo>
                  <a:close/>
                  <a:moveTo>
                    <a:pt x="144" y="346"/>
                  </a:moveTo>
                  <a:lnTo>
                    <a:pt x="144" y="346"/>
                  </a:lnTo>
                  <a:lnTo>
                    <a:pt x="138" y="350"/>
                  </a:lnTo>
                  <a:lnTo>
                    <a:pt x="132" y="352"/>
                  </a:lnTo>
                  <a:lnTo>
                    <a:pt x="132" y="352"/>
                  </a:lnTo>
                  <a:lnTo>
                    <a:pt x="126" y="350"/>
                  </a:lnTo>
                  <a:lnTo>
                    <a:pt x="120" y="346"/>
                  </a:lnTo>
                  <a:lnTo>
                    <a:pt x="120" y="346"/>
                  </a:lnTo>
                  <a:lnTo>
                    <a:pt x="118" y="342"/>
                  </a:lnTo>
                  <a:lnTo>
                    <a:pt x="116" y="336"/>
                  </a:lnTo>
                  <a:lnTo>
                    <a:pt x="116" y="336"/>
                  </a:lnTo>
                  <a:lnTo>
                    <a:pt x="118" y="330"/>
                  </a:lnTo>
                  <a:lnTo>
                    <a:pt x="120" y="324"/>
                  </a:lnTo>
                  <a:lnTo>
                    <a:pt x="120" y="324"/>
                  </a:lnTo>
                  <a:lnTo>
                    <a:pt x="126" y="320"/>
                  </a:lnTo>
                  <a:lnTo>
                    <a:pt x="132" y="320"/>
                  </a:lnTo>
                  <a:lnTo>
                    <a:pt x="132" y="320"/>
                  </a:lnTo>
                  <a:lnTo>
                    <a:pt x="138" y="320"/>
                  </a:lnTo>
                  <a:lnTo>
                    <a:pt x="144" y="324"/>
                  </a:lnTo>
                  <a:lnTo>
                    <a:pt x="144" y="324"/>
                  </a:lnTo>
                  <a:lnTo>
                    <a:pt x="146" y="330"/>
                  </a:lnTo>
                  <a:lnTo>
                    <a:pt x="148" y="336"/>
                  </a:lnTo>
                  <a:lnTo>
                    <a:pt x="148" y="336"/>
                  </a:lnTo>
                  <a:lnTo>
                    <a:pt x="146" y="342"/>
                  </a:lnTo>
                  <a:lnTo>
                    <a:pt x="144" y="346"/>
                  </a:lnTo>
                  <a:lnTo>
                    <a:pt x="144" y="346"/>
                  </a:lnTo>
                  <a:close/>
                  <a:moveTo>
                    <a:pt x="280" y="38"/>
                  </a:moveTo>
                  <a:lnTo>
                    <a:pt x="280" y="318"/>
                  </a:lnTo>
                  <a:lnTo>
                    <a:pt x="186" y="318"/>
                  </a:lnTo>
                  <a:lnTo>
                    <a:pt x="186" y="318"/>
                  </a:lnTo>
                  <a:lnTo>
                    <a:pt x="180" y="306"/>
                  </a:lnTo>
                  <a:lnTo>
                    <a:pt x="172" y="296"/>
                  </a:lnTo>
                  <a:lnTo>
                    <a:pt x="172" y="296"/>
                  </a:lnTo>
                  <a:lnTo>
                    <a:pt x="168" y="292"/>
                  </a:lnTo>
                  <a:lnTo>
                    <a:pt x="168" y="286"/>
                  </a:lnTo>
                  <a:lnTo>
                    <a:pt x="248" y="286"/>
                  </a:lnTo>
                  <a:lnTo>
                    <a:pt x="248" y="170"/>
                  </a:lnTo>
                  <a:lnTo>
                    <a:pt x="168" y="250"/>
                  </a:lnTo>
                  <a:lnTo>
                    <a:pt x="168" y="188"/>
                  </a:lnTo>
                  <a:lnTo>
                    <a:pt x="172" y="190"/>
                  </a:lnTo>
                  <a:lnTo>
                    <a:pt x="172" y="190"/>
                  </a:lnTo>
                  <a:lnTo>
                    <a:pt x="174" y="192"/>
                  </a:lnTo>
                  <a:lnTo>
                    <a:pt x="178" y="194"/>
                  </a:lnTo>
                  <a:lnTo>
                    <a:pt x="178" y="194"/>
                  </a:lnTo>
                  <a:lnTo>
                    <a:pt x="182" y="192"/>
                  </a:lnTo>
                  <a:lnTo>
                    <a:pt x="186" y="190"/>
                  </a:lnTo>
                  <a:lnTo>
                    <a:pt x="186" y="190"/>
                  </a:lnTo>
                  <a:lnTo>
                    <a:pt x="188" y="186"/>
                  </a:lnTo>
                  <a:lnTo>
                    <a:pt x="188" y="184"/>
                  </a:lnTo>
                  <a:lnTo>
                    <a:pt x="188" y="180"/>
                  </a:lnTo>
                  <a:lnTo>
                    <a:pt x="186" y="176"/>
                  </a:lnTo>
                  <a:lnTo>
                    <a:pt x="168" y="160"/>
                  </a:lnTo>
                  <a:lnTo>
                    <a:pt x="168" y="150"/>
                  </a:lnTo>
                  <a:lnTo>
                    <a:pt x="182" y="136"/>
                  </a:lnTo>
                  <a:lnTo>
                    <a:pt x="204" y="158"/>
                  </a:lnTo>
                  <a:lnTo>
                    <a:pt x="204" y="158"/>
                  </a:lnTo>
                  <a:lnTo>
                    <a:pt x="208" y="160"/>
                  </a:lnTo>
                  <a:lnTo>
                    <a:pt x="212" y="160"/>
                  </a:lnTo>
                  <a:lnTo>
                    <a:pt x="212" y="160"/>
                  </a:lnTo>
                  <a:lnTo>
                    <a:pt x="214" y="160"/>
                  </a:lnTo>
                  <a:lnTo>
                    <a:pt x="218" y="158"/>
                  </a:lnTo>
                  <a:lnTo>
                    <a:pt x="218" y="158"/>
                  </a:lnTo>
                  <a:lnTo>
                    <a:pt x="220" y="154"/>
                  </a:lnTo>
                  <a:lnTo>
                    <a:pt x="222" y="150"/>
                  </a:lnTo>
                  <a:lnTo>
                    <a:pt x="220" y="146"/>
                  </a:lnTo>
                  <a:lnTo>
                    <a:pt x="218" y="144"/>
                  </a:lnTo>
                  <a:lnTo>
                    <a:pt x="196" y="122"/>
                  </a:lnTo>
                  <a:lnTo>
                    <a:pt x="216" y="102"/>
                  </a:lnTo>
                  <a:lnTo>
                    <a:pt x="236" y="124"/>
                  </a:lnTo>
                  <a:lnTo>
                    <a:pt x="236" y="124"/>
                  </a:lnTo>
                  <a:lnTo>
                    <a:pt x="240" y="126"/>
                  </a:lnTo>
                  <a:lnTo>
                    <a:pt x="244" y="128"/>
                  </a:lnTo>
                  <a:lnTo>
                    <a:pt x="244" y="128"/>
                  </a:lnTo>
                  <a:lnTo>
                    <a:pt x="248" y="126"/>
                  </a:lnTo>
                  <a:lnTo>
                    <a:pt x="252" y="124"/>
                  </a:lnTo>
                  <a:lnTo>
                    <a:pt x="252" y="124"/>
                  </a:lnTo>
                  <a:lnTo>
                    <a:pt x="254" y="122"/>
                  </a:lnTo>
                  <a:lnTo>
                    <a:pt x="254" y="118"/>
                  </a:lnTo>
                  <a:lnTo>
                    <a:pt x="254" y="114"/>
                  </a:lnTo>
                  <a:lnTo>
                    <a:pt x="252" y="110"/>
                  </a:lnTo>
                  <a:lnTo>
                    <a:pt x="230" y="88"/>
                  </a:lnTo>
                  <a:lnTo>
                    <a:pt x="280" y="38"/>
                  </a:lnTo>
                  <a:close/>
                  <a:moveTo>
                    <a:pt x="84" y="234"/>
                  </a:moveTo>
                  <a:lnTo>
                    <a:pt x="96" y="248"/>
                  </a:lnTo>
                  <a:lnTo>
                    <a:pt x="96" y="292"/>
                  </a:lnTo>
                  <a:lnTo>
                    <a:pt x="96" y="292"/>
                  </a:lnTo>
                  <a:lnTo>
                    <a:pt x="86" y="304"/>
                  </a:lnTo>
                  <a:lnTo>
                    <a:pt x="80" y="318"/>
                  </a:lnTo>
                  <a:lnTo>
                    <a:pt x="0" y="318"/>
                  </a:lnTo>
                  <a:lnTo>
                    <a:pt x="50" y="268"/>
                  </a:lnTo>
                  <a:lnTo>
                    <a:pt x="72" y="290"/>
                  </a:lnTo>
                  <a:lnTo>
                    <a:pt x="72" y="290"/>
                  </a:lnTo>
                  <a:lnTo>
                    <a:pt x="76" y="292"/>
                  </a:lnTo>
                  <a:lnTo>
                    <a:pt x="80" y="292"/>
                  </a:lnTo>
                  <a:lnTo>
                    <a:pt x="80" y="292"/>
                  </a:lnTo>
                  <a:lnTo>
                    <a:pt x="84" y="292"/>
                  </a:lnTo>
                  <a:lnTo>
                    <a:pt x="86" y="290"/>
                  </a:lnTo>
                  <a:lnTo>
                    <a:pt x="86" y="290"/>
                  </a:lnTo>
                  <a:lnTo>
                    <a:pt x="88" y="286"/>
                  </a:lnTo>
                  <a:lnTo>
                    <a:pt x="90" y="282"/>
                  </a:lnTo>
                  <a:lnTo>
                    <a:pt x="88" y="278"/>
                  </a:lnTo>
                  <a:lnTo>
                    <a:pt x="86" y="274"/>
                  </a:lnTo>
                  <a:lnTo>
                    <a:pt x="64" y="254"/>
                  </a:lnTo>
                  <a:lnTo>
                    <a:pt x="84" y="23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53" name="KMATable0ValueChain2"/>
          <p:cNvSpPr>
            <a:spLocks noChangeArrowheads="1"/>
          </p:cNvSpPr>
          <p:nvPr/>
        </p:nvSpPr>
        <p:spPr bwMode="auto">
          <a:xfrm>
            <a:off x="1415604" y="1594764"/>
            <a:ext cx="7272683" cy="205804"/>
          </a:xfrm>
          <a:prstGeom prst="chevron">
            <a:avLst>
              <a:gd name="adj" fmla="val 21138"/>
            </a:avLst>
          </a:prstGeom>
          <a:solidFill>
            <a:schemeClr val="tx2"/>
          </a:solidFill>
          <a:ln w="25400">
            <a:solidFill>
              <a:schemeClr val="bg1"/>
            </a:solidFill>
            <a:miter lim="800000"/>
            <a:headEnd/>
            <a:tailEnd/>
          </a:ln>
        </p:spPr>
        <p:txBody>
          <a:bodyPr lIns="0" tIns="0" rIns="0" bIns="0"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s-ES_tradnl" sz="11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Purchase</a:t>
            </a:r>
            <a:r>
              <a:rPr kumimoji="0" lang="es-ES_tradnl" sz="11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a:t>
            </a:r>
            <a:r>
              <a:rPr kumimoji="0" lang="es-ES_tradnl" sz="11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to</a:t>
            </a:r>
            <a:r>
              <a:rPr kumimoji="0" lang="es-ES_tradnl" sz="11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a:t>
            </a:r>
            <a:r>
              <a:rPr kumimoji="0" lang="es-ES_tradnl" sz="11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Pay</a:t>
            </a:r>
            <a:r>
              <a:rPr kumimoji="0" lang="es-ES_tradnl" sz="11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(Planificación)</a:t>
            </a:r>
          </a:p>
        </p:txBody>
      </p:sp>
      <p:graphicFrame>
        <p:nvGraphicFramePr>
          <p:cNvPr id="3" name="Table 2"/>
          <p:cNvGraphicFramePr>
            <a:graphicFrameLocks noGrp="1"/>
          </p:cNvGraphicFramePr>
          <p:nvPr/>
        </p:nvGraphicFramePr>
        <p:xfrm>
          <a:off x="1631504" y="3532356"/>
          <a:ext cx="8928992" cy="1988040"/>
        </p:xfrm>
        <a:graphic>
          <a:graphicData uri="http://schemas.openxmlformats.org/drawingml/2006/table">
            <a:tbl>
              <a:tblPr firstRow="1" bandRow="1">
                <a:tableStyleId>{5C22544A-7EE6-4342-B048-85BDC9FD1C3A}</a:tableStyleId>
              </a:tblPr>
              <a:tblGrid>
                <a:gridCol w="1996894">
                  <a:extLst>
                    <a:ext uri="{9D8B030D-6E8A-4147-A177-3AD203B41FA5}">
                      <a16:colId xmlns:a16="http://schemas.microsoft.com/office/drawing/2014/main" val="20000"/>
                    </a:ext>
                  </a:extLst>
                </a:gridCol>
                <a:gridCol w="5231466">
                  <a:extLst>
                    <a:ext uri="{9D8B030D-6E8A-4147-A177-3AD203B41FA5}">
                      <a16:colId xmlns:a16="http://schemas.microsoft.com/office/drawing/2014/main" val="20001"/>
                    </a:ext>
                  </a:extLst>
                </a:gridCol>
                <a:gridCol w="1700632">
                  <a:extLst>
                    <a:ext uri="{9D8B030D-6E8A-4147-A177-3AD203B41FA5}">
                      <a16:colId xmlns:a16="http://schemas.microsoft.com/office/drawing/2014/main" val="20002"/>
                    </a:ext>
                  </a:extLst>
                </a:gridCol>
              </a:tblGrid>
              <a:tr h="480479">
                <a:tc>
                  <a:txBody>
                    <a:bodyPr/>
                    <a:lstStyle/>
                    <a:p>
                      <a:pPr algn="l"/>
                      <a:r>
                        <a:rPr lang="es-ES" sz="1100" b="0" dirty="0">
                          <a:solidFill>
                            <a:schemeClr val="tx1"/>
                          </a:solidFill>
                          <a:latin typeface="Univers for KPMG Cond" panose="020B0606020202020204" pitchFamily="34" charset="0"/>
                        </a:rPr>
                        <a:t>Gestión de Almacenes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b="0" baseline="0" dirty="0">
                          <a:solidFill>
                            <a:schemeClr val="tx1"/>
                          </a:solidFill>
                          <a:latin typeface="Univers for KPMG Cond" panose="020B0606020202020204" pitchFamily="34" charset="0"/>
                        </a:rPr>
                        <a:t>Engloba la gestión de almacenes dentro de Grupo Garnica. Principalmente se gestiona desde SGA (se identifica mejora para la integración SGA-SAP). La valoración de los productos para aquellos que son fabricados se utiliza Precio Estándar mientras que para productos comprados Material </a:t>
                      </a:r>
                      <a:r>
                        <a:rPr lang="es-ES" sz="1100" b="0" baseline="0" dirty="0" err="1">
                          <a:solidFill>
                            <a:schemeClr val="tx1"/>
                          </a:solidFill>
                          <a:latin typeface="Univers for KPMG Cond" panose="020B0606020202020204" pitchFamily="34" charset="0"/>
                        </a:rPr>
                        <a:t>Ledger</a:t>
                      </a:r>
                      <a:r>
                        <a:rPr lang="es-ES" sz="1100" b="0" baseline="0" dirty="0">
                          <a:solidFill>
                            <a:schemeClr val="tx1"/>
                          </a:solidFill>
                          <a:latin typeface="Univers for KPMG Cond" panose="020B0606020202020204" pitchFamily="34" charset="0"/>
                        </a:rPr>
                        <a:t>.</a:t>
                      </a:r>
                    </a:p>
                    <a:p>
                      <a:pPr marL="171450" indent="-171450" algn="l">
                        <a:buFont typeface="Arial" panose="020B0604020202020204" pitchFamily="34" charset="0"/>
                        <a:buChar char="•"/>
                      </a:pPr>
                      <a:r>
                        <a:rPr lang="es-ES" sz="1100" b="0" baseline="0" dirty="0">
                          <a:solidFill>
                            <a:schemeClr val="tx1"/>
                          </a:solidFill>
                          <a:latin typeface="Univers for KPMG Cond" panose="020B0606020202020204" pitchFamily="34" charset="0"/>
                        </a:rPr>
                        <a:t>En SGA se tiene la información en tiempo real de todos los movimientos de almacén.</a:t>
                      </a:r>
                    </a:p>
                    <a:p>
                      <a:pPr marL="171450" indent="-171450" algn="l">
                        <a:buFont typeface="Arial" panose="020B0604020202020204" pitchFamily="34" charset="0"/>
                        <a:buChar char="•"/>
                      </a:pPr>
                      <a:r>
                        <a:rPr lang="es-ES" sz="1100" b="0" baseline="0" dirty="0">
                          <a:solidFill>
                            <a:schemeClr val="tx1"/>
                          </a:solidFill>
                          <a:latin typeface="Univers for KPMG Cond" panose="020B0606020202020204" pitchFamily="34" charset="0"/>
                        </a:rPr>
                        <a:t>Para el proceso de gestión, se utiliza un informe en </a:t>
                      </a:r>
                      <a:r>
                        <a:rPr lang="es-ES" sz="1100" b="0" baseline="0" dirty="0" err="1">
                          <a:solidFill>
                            <a:schemeClr val="tx1"/>
                          </a:solidFill>
                          <a:latin typeface="Univers for KPMG Cond" panose="020B0606020202020204" pitchFamily="34" charset="0"/>
                        </a:rPr>
                        <a:t>Sharepoint</a:t>
                      </a:r>
                      <a:r>
                        <a:rPr lang="es-ES" sz="1100" b="0" baseline="0" dirty="0">
                          <a:solidFill>
                            <a:schemeClr val="tx1"/>
                          </a:solidFill>
                          <a:latin typeface="Univers for KPMG Cond" panose="020B0606020202020204" pitchFamily="34" charset="0"/>
                        </a:rPr>
                        <a:t> con la información del stock en SGA y SAP.</a:t>
                      </a:r>
                      <a:endParaRPr lang="es-ES" sz="1100" b="0" dirty="0">
                        <a:solidFill>
                          <a:schemeClr val="tx1"/>
                        </a:solidFill>
                        <a:latin typeface="Univers for KPMG Cond" panose="020B0606020202020204" pitchFamily="34" charset="0"/>
                      </a:endParaRP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SAP </a:t>
                      </a:r>
                    </a:p>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SGA</a:t>
                      </a:r>
                    </a:p>
                    <a:p>
                      <a:pPr marL="171450" indent="-171450" algn="l">
                        <a:buFont typeface="Arial" panose="020B0604020202020204" pitchFamily="34" charset="0"/>
                        <a:buChar char="•"/>
                      </a:pPr>
                      <a:r>
                        <a:rPr lang="es-ES" sz="1100" b="0" dirty="0" err="1">
                          <a:solidFill>
                            <a:schemeClr val="tx1"/>
                          </a:solidFill>
                          <a:latin typeface="Univers for KPMG Cond" panose="020B0606020202020204" pitchFamily="34" charset="0"/>
                        </a:rPr>
                        <a:t>Sharepoint</a:t>
                      </a:r>
                      <a:endParaRPr lang="es-ES" sz="1100" b="0" dirty="0">
                        <a:solidFill>
                          <a:schemeClr val="tx1"/>
                        </a:solidFill>
                        <a:latin typeface="Univers for KPMG Cond" panose="020B0606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480479">
                <a:tc>
                  <a:txBody>
                    <a:bodyPr/>
                    <a:lstStyle/>
                    <a:p>
                      <a:pPr algn="l"/>
                      <a:r>
                        <a:rPr lang="es-ES" sz="1100" dirty="0">
                          <a:latin typeface="Univers for KPMG Cond" panose="020B0606020202020204" pitchFamily="34" charset="0"/>
                        </a:rPr>
                        <a:t>Gestión del Proceso</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Engloba el proceso de gestión relativa a la planificación de la demanda para controlar el aprovisionamiento. Se utilizan KPI para dicho control.</a:t>
                      </a:r>
                    </a:p>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También engloba las tareas de gestión de nuevos productos desde el área de Ingeniería de Producto.</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SAP </a:t>
                      </a:r>
                    </a:p>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Excel</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44" name="Rectangle 43"/>
          <p:cNvSpPr/>
          <p:nvPr/>
        </p:nvSpPr>
        <p:spPr>
          <a:xfrm>
            <a:off x="3647728" y="3220251"/>
            <a:ext cx="5184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Descripción</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5" name="Rectangle 4"/>
          <p:cNvSpPr/>
          <p:nvPr/>
        </p:nvSpPr>
        <p:spPr>
          <a:xfrm>
            <a:off x="1631504" y="3220251"/>
            <a:ext cx="1980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Proceso</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grpSp>
        <p:nvGrpSpPr>
          <p:cNvPr id="78" name="Group 15"/>
          <p:cNvGrpSpPr>
            <a:grpSpLocks noChangeAspect="1"/>
          </p:cNvGrpSpPr>
          <p:nvPr/>
        </p:nvGrpSpPr>
        <p:grpSpPr bwMode="auto">
          <a:xfrm>
            <a:off x="1775520" y="3248548"/>
            <a:ext cx="331372" cy="230082"/>
            <a:chOff x="1316" y="1580"/>
            <a:chExt cx="428" cy="428"/>
          </a:xfrm>
          <a:solidFill>
            <a:schemeClr val="bg1"/>
          </a:solidFill>
        </p:grpSpPr>
        <p:sp>
          <p:nvSpPr>
            <p:cNvPr id="80" name="Freeform 16"/>
            <p:cNvSpPr>
              <a:spLocks noEditPoints="1"/>
            </p:cNvSpPr>
            <p:nvPr/>
          </p:nvSpPr>
          <p:spPr bwMode="auto">
            <a:xfrm>
              <a:off x="1470" y="1713"/>
              <a:ext cx="238" cy="238"/>
            </a:xfrm>
            <a:custGeom>
              <a:avLst/>
              <a:gdLst/>
              <a:ahLst/>
              <a:cxnLst>
                <a:cxn ang="0">
                  <a:pos x="19" y="3"/>
                </a:cxn>
                <a:cxn ang="0">
                  <a:pos x="19" y="3"/>
                </a:cxn>
                <a:cxn ang="0">
                  <a:pos x="31" y="0"/>
                </a:cxn>
                <a:cxn ang="0">
                  <a:pos x="51" y="17"/>
                </a:cxn>
                <a:cxn ang="0">
                  <a:pos x="46" y="30"/>
                </a:cxn>
                <a:cxn ang="0">
                  <a:pos x="46" y="31"/>
                </a:cxn>
                <a:cxn ang="0">
                  <a:pos x="97" y="80"/>
                </a:cxn>
                <a:cxn ang="0">
                  <a:pos x="96" y="96"/>
                </a:cxn>
                <a:cxn ang="0">
                  <a:pos x="80" y="96"/>
                </a:cxn>
                <a:cxn ang="0">
                  <a:pos x="32" y="46"/>
                </a:cxn>
                <a:cxn ang="0">
                  <a:pos x="30" y="46"/>
                </a:cxn>
                <a:cxn ang="0">
                  <a:pos x="17" y="51"/>
                </a:cxn>
                <a:cxn ang="0">
                  <a:pos x="0" y="31"/>
                </a:cxn>
                <a:cxn ang="0">
                  <a:pos x="3" y="19"/>
                </a:cxn>
                <a:cxn ang="0">
                  <a:pos x="3" y="19"/>
                </a:cxn>
                <a:cxn ang="0">
                  <a:pos x="3" y="19"/>
                </a:cxn>
                <a:cxn ang="0">
                  <a:pos x="16" y="32"/>
                </a:cxn>
                <a:cxn ang="0">
                  <a:pos x="27" y="27"/>
                </a:cxn>
                <a:cxn ang="0">
                  <a:pos x="32" y="16"/>
                </a:cxn>
                <a:cxn ang="0">
                  <a:pos x="19" y="4"/>
                </a:cxn>
                <a:cxn ang="0">
                  <a:pos x="19" y="3"/>
                </a:cxn>
                <a:cxn ang="0">
                  <a:pos x="84" y="84"/>
                </a:cxn>
                <a:cxn ang="0">
                  <a:pos x="92" y="84"/>
                </a:cxn>
                <a:cxn ang="0">
                  <a:pos x="92" y="92"/>
                </a:cxn>
                <a:cxn ang="0">
                  <a:pos x="84" y="92"/>
                </a:cxn>
                <a:cxn ang="0">
                  <a:pos x="84" y="84"/>
                </a:cxn>
              </a:cxnLst>
              <a:rect l="0" t="0" r="r" b="b"/>
              <a:pathLst>
                <a:path w="101" h="101">
                  <a:moveTo>
                    <a:pt x="19" y="3"/>
                  </a:moveTo>
                  <a:cubicBezTo>
                    <a:pt x="19" y="3"/>
                    <a:pt x="19" y="3"/>
                    <a:pt x="19" y="3"/>
                  </a:cubicBezTo>
                  <a:cubicBezTo>
                    <a:pt x="31" y="0"/>
                    <a:pt x="31" y="0"/>
                    <a:pt x="31" y="0"/>
                  </a:cubicBezTo>
                  <a:cubicBezTo>
                    <a:pt x="51" y="17"/>
                    <a:pt x="51" y="17"/>
                    <a:pt x="51" y="17"/>
                  </a:cubicBezTo>
                  <a:cubicBezTo>
                    <a:pt x="46" y="30"/>
                    <a:pt x="46" y="30"/>
                    <a:pt x="46" y="30"/>
                  </a:cubicBezTo>
                  <a:cubicBezTo>
                    <a:pt x="46" y="31"/>
                    <a:pt x="46" y="31"/>
                    <a:pt x="46" y="31"/>
                  </a:cubicBezTo>
                  <a:cubicBezTo>
                    <a:pt x="97" y="80"/>
                    <a:pt x="97" y="80"/>
                    <a:pt x="97" y="80"/>
                  </a:cubicBezTo>
                  <a:cubicBezTo>
                    <a:pt x="101" y="84"/>
                    <a:pt x="101" y="92"/>
                    <a:pt x="96" y="96"/>
                  </a:cubicBezTo>
                  <a:cubicBezTo>
                    <a:pt x="92" y="100"/>
                    <a:pt x="85" y="101"/>
                    <a:pt x="80" y="96"/>
                  </a:cubicBezTo>
                  <a:cubicBezTo>
                    <a:pt x="32" y="46"/>
                    <a:pt x="32" y="46"/>
                    <a:pt x="32" y="46"/>
                  </a:cubicBezTo>
                  <a:cubicBezTo>
                    <a:pt x="30" y="46"/>
                    <a:pt x="30" y="46"/>
                    <a:pt x="30" y="46"/>
                  </a:cubicBezTo>
                  <a:cubicBezTo>
                    <a:pt x="17" y="51"/>
                    <a:pt x="17" y="51"/>
                    <a:pt x="17" y="51"/>
                  </a:cubicBezTo>
                  <a:cubicBezTo>
                    <a:pt x="0" y="31"/>
                    <a:pt x="0" y="31"/>
                    <a:pt x="0" y="31"/>
                  </a:cubicBezTo>
                  <a:cubicBezTo>
                    <a:pt x="3" y="19"/>
                    <a:pt x="3" y="19"/>
                    <a:pt x="3" y="19"/>
                  </a:cubicBezTo>
                  <a:cubicBezTo>
                    <a:pt x="3" y="19"/>
                    <a:pt x="3" y="19"/>
                    <a:pt x="3" y="19"/>
                  </a:cubicBezTo>
                  <a:cubicBezTo>
                    <a:pt x="3" y="19"/>
                    <a:pt x="3" y="19"/>
                    <a:pt x="3" y="19"/>
                  </a:cubicBezTo>
                  <a:cubicBezTo>
                    <a:pt x="16" y="32"/>
                    <a:pt x="16" y="32"/>
                    <a:pt x="16" y="32"/>
                  </a:cubicBezTo>
                  <a:cubicBezTo>
                    <a:pt x="27" y="27"/>
                    <a:pt x="27" y="27"/>
                    <a:pt x="27" y="27"/>
                  </a:cubicBezTo>
                  <a:cubicBezTo>
                    <a:pt x="32" y="16"/>
                    <a:pt x="32" y="16"/>
                    <a:pt x="32" y="16"/>
                  </a:cubicBezTo>
                  <a:cubicBezTo>
                    <a:pt x="19" y="4"/>
                    <a:pt x="19" y="4"/>
                    <a:pt x="19" y="4"/>
                  </a:cubicBezTo>
                  <a:lnTo>
                    <a:pt x="19" y="3"/>
                  </a:lnTo>
                  <a:close/>
                  <a:moveTo>
                    <a:pt x="84" y="84"/>
                  </a:moveTo>
                  <a:cubicBezTo>
                    <a:pt x="86" y="82"/>
                    <a:pt x="90" y="82"/>
                    <a:pt x="92" y="84"/>
                  </a:cubicBezTo>
                  <a:cubicBezTo>
                    <a:pt x="94" y="86"/>
                    <a:pt x="94" y="90"/>
                    <a:pt x="92" y="92"/>
                  </a:cubicBezTo>
                  <a:cubicBezTo>
                    <a:pt x="90" y="94"/>
                    <a:pt x="86" y="94"/>
                    <a:pt x="84" y="92"/>
                  </a:cubicBezTo>
                  <a:cubicBezTo>
                    <a:pt x="82" y="90"/>
                    <a:pt x="82" y="86"/>
                    <a:pt x="84" y="84"/>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Arial"/>
                <a:ea typeface="+mn-ea"/>
                <a:cs typeface="+mn-cs"/>
              </a:endParaRPr>
            </a:p>
          </p:txBody>
        </p:sp>
        <p:sp>
          <p:nvSpPr>
            <p:cNvPr id="81" name="Freeform 17"/>
            <p:cNvSpPr>
              <a:spLocks/>
            </p:cNvSpPr>
            <p:nvPr/>
          </p:nvSpPr>
          <p:spPr bwMode="auto">
            <a:xfrm>
              <a:off x="1316" y="1580"/>
              <a:ext cx="428" cy="428"/>
            </a:xfrm>
            <a:custGeom>
              <a:avLst/>
              <a:gdLst/>
              <a:ahLst/>
              <a:cxnLst>
                <a:cxn ang="0">
                  <a:pos x="104" y="0"/>
                </a:cxn>
                <a:cxn ang="0">
                  <a:pos x="108" y="24"/>
                </a:cxn>
                <a:cxn ang="0">
                  <a:pos x="126" y="31"/>
                </a:cxn>
                <a:cxn ang="0">
                  <a:pos x="145" y="17"/>
                </a:cxn>
                <a:cxn ang="0">
                  <a:pos x="164" y="36"/>
                </a:cxn>
                <a:cxn ang="0">
                  <a:pos x="150" y="56"/>
                </a:cxn>
                <a:cxn ang="0">
                  <a:pos x="157" y="74"/>
                </a:cxn>
                <a:cxn ang="0">
                  <a:pos x="181" y="78"/>
                </a:cxn>
                <a:cxn ang="0">
                  <a:pos x="181" y="104"/>
                </a:cxn>
                <a:cxn ang="0">
                  <a:pos x="157" y="108"/>
                </a:cxn>
                <a:cxn ang="0">
                  <a:pos x="152" y="120"/>
                </a:cxn>
                <a:cxn ang="0">
                  <a:pos x="137" y="105"/>
                </a:cxn>
                <a:cxn ang="0">
                  <a:pos x="139" y="97"/>
                </a:cxn>
                <a:cxn ang="0">
                  <a:pos x="97" y="43"/>
                </a:cxn>
                <a:cxn ang="0">
                  <a:pos x="43" y="84"/>
                </a:cxn>
                <a:cxn ang="0">
                  <a:pos x="84" y="139"/>
                </a:cxn>
                <a:cxn ang="0">
                  <a:pos x="106" y="136"/>
                </a:cxn>
                <a:cxn ang="0">
                  <a:pos x="121" y="152"/>
                </a:cxn>
                <a:cxn ang="0">
                  <a:pos x="108" y="157"/>
                </a:cxn>
                <a:cxn ang="0">
                  <a:pos x="104" y="181"/>
                </a:cxn>
                <a:cxn ang="0">
                  <a:pos x="77" y="181"/>
                </a:cxn>
                <a:cxn ang="0">
                  <a:pos x="73" y="157"/>
                </a:cxn>
                <a:cxn ang="0">
                  <a:pos x="55" y="150"/>
                </a:cxn>
                <a:cxn ang="0">
                  <a:pos x="36" y="164"/>
                </a:cxn>
                <a:cxn ang="0">
                  <a:pos x="17" y="145"/>
                </a:cxn>
                <a:cxn ang="0">
                  <a:pos x="31" y="126"/>
                </a:cxn>
                <a:cxn ang="0">
                  <a:pos x="24" y="108"/>
                </a:cxn>
                <a:cxn ang="0">
                  <a:pos x="0" y="104"/>
                </a:cxn>
                <a:cxn ang="0">
                  <a:pos x="0" y="78"/>
                </a:cxn>
                <a:cxn ang="0">
                  <a:pos x="24" y="73"/>
                </a:cxn>
                <a:cxn ang="0">
                  <a:pos x="31" y="56"/>
                </a:cxn>
                <a:cxn ang="0">
                  <a:pos x="17" y="36"/>
                </a:cxn>
                <a:cxn ang="0">
                  <a:pos x="36" y="17"/>
                </a:cxn>
                <a:cxn ang="0">
                  <a:pos x="56" y="31"/>
                </a:cxn>
                <a:cxn ang="0">
                  <a:pos x="73" y="24"/>
                </a:cxn>
                <a:cxn ang="0">
                  <a:pos x="78" y="0"/>
                </a:cxn>
                <a:cxn ang="0">
                  <a:pos x="104" y="0"/>
                </a:cxn>
              </a:cxnLst>
              <a:rect l="0" t="0" r="r" b="b"/>
              <a:pathLst>
                <a:path w="181" h="181">
                  <a:moveTo>
                    <a:pt x="104" y="0"/>
                  </a:moveTo>
                  <a:cubicBezTo>
                    <a:pt x="108" y="24"/>
                    <a:pt x="108" y="24"/>
                    <a:pt x="108" y="24"/>
                  </a:cubicBezTo>
                  <a:cubicBezTo>
                    <a:pt x="126" y="31"/>
                    <a:pt x="126" y="31"/>
                    <a:pt x="126" y="31"/>
                  </a:cubicBezTo>
                  <a:cubicBezTo>
                    <a:pt x="145" y="17"/>
                    <a:pt x="145" y="17"/>
                    <a:pt x="145" y="17"/>
                  </a:cubicBezTo>
                  <a:cubicBezTo>
                    <a:pt x="164" y="36"/>
                    <a:pt x="164" y="36"/>
                    <a:pt x="164" y="36"/>
                  </a:cubicBezTo>
                  <a:cubicBezTo>
                    <a:pt x="150" y="56"/>
                    <a:pt x="150" y="56"/>
                    <a:pt x="150" y="56"/>
                  </a:cubicBezTo>
                  <a:cubicBezTo>
                    <a:pt x="157" y="74"/>
                    <a:pt x="157" y="74"/>
                    <a:pt x="157" y="74"/>
                  </a:cubicBezTo>
                  <a:cubicBezTo>
                    <a:pt x="181" y="78"/>
                    <a:pt x="181" y="78"/>
                    <a:pt x="181" y="78"/>
                  </a:cubicBezTo>
                  <a:cubicBezTo>
                    <a:pt x="181" y="104"/>
                    <a:pt x="181" y="104"/>
                    <a:pt x="181" y="104"/>
                  </a:cubicBezTo>
                  <a:cubicBezTo>
                    <a:pt x="157" y="108"/>
                    <a:pt x="157" y="108"/>
                    <a:pt x="157" y="108"/>
                  </a:cubicBezTo>
                  <a:cubicBezTo>
                    <a:pt x="152" y="120"/>
                    <a:pt x="152" y="120"/>
                    <a:pt x="152" y="120"/>
                  </a:cubicBezTo>
                  <a:cubicBezTo>
                    <a:pt x="137" y="105"/>
                    <a:pt x="137" y="105"/>
                    <a:pt x="137" y="105"/>
                  </a:cubicBezTo>
                  <a:cubicBezTo>
                    <a:pt x="138" y="103"/>
                    <a:pt x="138" y="100"/>
                    <a:pt x="139" y="97"/>
                  </a:cubicBezTo>
                  <a:cubicBezTo>
                    <a:pt x="142" y="71"/>
                    <a:pt x="124" y="46"/>
                    <a:pt x="97" y="43"/>
                  </a:cubicBezTo>
                  <a:cubicBezTo>
                    <a:pt x="71" y="39"/>
                    <a:pt x="46" y="58"/>
                    <a:pt x="43" y="84"/>
                  </a:cubicBezTo>
                  <a:cubicBezTo>
                    <a:pt x="39" y="111"/>
                    <a:pt x="58" y="135"/>
                    <a:pt x="84" y="139"/>
                  </a:cubicBezTo>
                  <a:cubicBezTo>
                    <a:pt x="92" y="140"/>
                    <a:pt x="99" y="139"/>
                    <a:pt x="106" y="136"/>
                  </a:cubicBezTo>
                  <a:cubicBezTo>
                    <a:pt x="121" y="152"/>
                    <a:pt x="121" y="152"/>
                    <a:pt x="121" y="152"/>
                  </a:cubicBezTo>
                  <a:cubicBezTo>
                    <a:pt x="108" y="157"/>
                    <a:pt x="108" y="157"/>
                    <a:pt x="108" y="157"/>
                  </a:cubicBezTo>
                  <a:cubicBezTo>
                    <a:pt x="104" y="181"/>
                    <a:pt x="104" y="181"/>
                    <a:pt x="104" y="181"/>
                  </a:cubicBezTo>
                  <a:cubicBezTo>
                    <a:pt x="77" y="181"/>
                    <a:pt x="77" y="181"/>
                    <a:pt x="77" y="181"/>
                  </a:cubicBezTo>
                  <a:cubicBezTo>
                    <a:pt x="73" y="157"/>
                    <a:pt x="73" y="157"/>
                    <a:pt x="73" y="157"/>
                  </a:cubicBezTo>
                  <a:cubicBezTo>
                    <a:pt x="55" y="150"/>
                    <a:pt x="55" y="150"/>
                    <a:pt x="55" y="150"/>
                  </a:cubicBezTo>
                  <a:cubicBezTo>
                    <a:pt x="36" y="164"/>
                    <a:pt x="36" y="164"/>
                    <a:pt x="36" y="164"/>
                  </a:cubicBezTo>
                  <a:cubicBezTo>
                    <a:pt x="17" y="145"/>
                    <a:pt x="17" y="145"/>
                    <a:pt x="17" y="145"/>
                  </a:cubicBezTo>
                  <a:cubicBezTo>
                    <a:pt x="31" y="126"/>
                    <a:pt x="31" y="126"/>
                    <a:pt x="31" y="126"/>
                  </a:cubicBezTo>
                  <a:cubicBezTo>
                    <a:pt x="24" y="108"/>
                    <a:pt x="24" y="108"/>
                    <a:pt x="24" y="108"/>
                  </a:cubicBezTo>
                  <a:cubicBezTo>
                    <a:pt x="0" y="104"/>
                    <a:pt x="0" y="104"/>
                    <a:pt x="0" y="104"/>
                  </a:cubicBezTo>
                  <a:cubicBezTo>
                    <a:pt x="0" y="78"/>
                    <a:pt x="0" y="78"/>
                    <a:pt x="0" y="78"/>
                  </a:cubicBezTo>
                  <a:cubicBezTo>
                    <a:pt x="24" y="73"/>
                    <a:pt x="24" y="73"/>
                    <a:pt x="24" y="73"/>
                  </a:cubicBezTo>
                  <a:cubicBezTo>
                    <a:pt x="31" y="56"/>
                    <a:pt x="31" y="56"/>
                    <a:pt x="31" y="56"/>
                  </a:cubicBezTo>
                  <a:cubicBezTo>
                    <a:pt x="17" y="36"/>
                    <a:pt x="17" y="36"/>
                    <a:pt x="17" y="36"/>
                  </a:cubicBezTo>
                  <a:cubicBezTo>
                    <a:pt x="36" y="17"/>
                    <a:pt x="36" y="17"/>
                    <a:pt x="36" y="17"/>
                  </a:cubicBezTo>
                  <a:cubicBezTo>
                    <a:pt x="56" y="31"/>
                    <a:pt x="56" y="31"/>
                    <a:pt x="56" y="31"/>
                  </a:cubicBezTo>
                  <a:cubicBezTo>
                    <a:pt x="73" y="24"/>
                    <a:pt x="73" y="24"/>
                    <a:pt x="73" y="24"/>
                  </a:cubicBezTo>
                  <a:cubicBezTo>
                    <a:pt x="78" y="0"/>
                    <a:pt x="78" y="0"/>
                    <a:pt x="78" y="0"/>
                  </a:cubicBezTo>
                  <a:lnTo>
                    <a:pt x="10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45" name="Rectangle 44"/>
          <p:cNvSpPr/>
          <p:nvPr/>
        </p:nvSpPr>
        <p:spPr>
          <a:xfrm>
            <a:off x="8868472" y="3220251"/>
            <a:ext cx="1692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Sistema</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120" name="Freeform 5014"/>
          <p:cNvSpPr>
            <a:spLocks noEditPoints="1"/>
          </p:cNvSpPr>
          <p:nvPr/>
        </p:nvSpPr>
        <p:spPr bwMode="auto">
          <a:xfrm>
            <a:off x="9013836" y="3265622"/>
            <a:ext cx="250516" cy="184071"/>
          </a:xfrm>
          <a:custGeom>
            <a:avLst/>
            <a:gdLst>
              <a:gd name="T0" fmla="*/ 360 w 360"/>
              <a:gd name="T1" fmla="*/ 256 h 278"/>
              <a:gd name="T2" fmla="*/ 360 w 360"/>
              <a:gd name="T3" fmla="*/ 252 h 278"/>
              <a:gd name="T4" fmla="*/ 358 w 360"/>
              <a:gd name="T5" fmla="*/ 252 h 278"/>
              <a:gd name="T6" fmla="*/ 318 w 360"/>
              <a:gd name="T7" fmla="*/ 200 h 278"/>
              <a:gd name="T8" fmla="*/ 314 w 360"/>
              <a:gd name="T9" fmla="*/ 198 h 278"/>
              <a:gd name="T10" fmla="*/ 50 w 360"/>
              <a:gd name="T11" fmla="*/ 196 h 278"/>
              <a:gd name="T12" fmla="*/ 46 w 360"/>
              <a:gd name="T13" fmla="*/ 198 h 278"/>
              <a:gd name="T14" fmla="*/ 2 w 360"/>
              <a:gd name="T15" fmla="*/ 250 h 278"/>
              <a:gd name="T16" fmla="*/ 2 w 360"/>
              <a:gd name="T17" fmla="*/ 252 h 278"/>
              <a:gd name="T18" fmla="*/ 0 w 360"/>
              <a:gd name="T19" fmla="*/ 252 h 278"/>
              <a:gd name="T20" fmla="*/ 0 w 360"/>
              <a:gd name="T21" fmla="*/ 256 h 278"/>
              <a:gd name="T22" fmla="*/ 0 w 360"/>
              <a:gd name="T23" fmla="*/ 256 h 278"/>
              <a:gd name="T24" fmla="*/ 0 w 360"/>
              <a:gd name="T25" fmla="*/ 268 h 278"/>
              <a:gd name="T26" fmla="*/ 4 w 360"/>
              <a:gd name="T27" fmla="*/ 276 h 278"/>
              <a:gd name="T28" fmla="*/ 10 w 360"/>
              <a:gd name="T29" fmla="*/ 278 h 278"/>
              <a:gd name="T30" fmla="*/ 350 w 360"/>
              <a:gd name="T31" fmla="*/ 278 h 278"/>
              <a:gd name="T32" fmla="*/ 356 w 360"/>
              <a:gd name="T33" fmla="*/ 276 h 278"/>
              <a:gd name="T34" fmla="*/ 360 w 360"/>
              <a:gd name="T35" fmla="*/ 268 h 278"/>
              <a:gd name="T36" fmla="*/ 360 w 360"/>
              <a:gd name="T37" fmla="*/ 256 h 278"/>
              <a:gd name="T38" fmla="*/ 360 w 360"/>
              <a:gd name="T39" fmla="*/ 256 h 278"/>
              <a:gd name="T40" fmla="*/ 146 w 360"/>
              <a:gd name="T41" fmla="*/ 234 h 278"/>
              <a:gd name="T42" fmla="*/ 226 w 360"/>
              <a:gd name="T43" fmla="*/ 254 h 278"/>
              <a:gd name="T44" fmla="*/ 338 w 360"/>
              <a:gd name="T45" fmla="*/ 268 h 278"/>
              <a:gd name="T46" fmla="*/ 334 w 360"/>
              <a:gd name="T47" fmla="*/ 270 h 278"/>
              <a:gd name="T48" fmla="*/ 332 w 360"/>
              <a:gd name="T49" fmla="*/ 270 h 278"/>
              <a:gd name="T50" fmla="*/ 326 w 360"/>
              <a:gd name="T51" fmla="*/ 268 h 278"/>
              <a:gd name="T52" fmla="*/ 324 w 360"/>
              <a:gd name="T53" fmla="*/ 262 h 278"/>
              <a:gd name="T54" fmla="*/ 326 w 360"/>
              <a:gd name="T55" fmla="*/ 256 h 278"/>
              <a:gd name="T56" fmla="*/ 328 w 360"/>
              <a:gd name="T57" fmla="*/ 256 h 278"/>
              <a:gd name="T58" fmla="*/ 334 w 360"/>
              <a:gd name="T59" fmla="*/ 256 h 278"/>
              <a:gd name="T60" fmla="*/ 338 w 360"/>
              <a:gd name="T61" fmla="*/ 256 h 278"/>
              <a:gd name="T62" fmla="*/ 340 w 360"/>
              <a:gd name="T63" fmla="*/ 262 h 278"/>
              <a:gd name="T64" fmla="*/ 340 w 360"/>
              <a:gd name="T65" fmla="*/ 266 h 278"/>
              <a:gd name="T66" fmla="*/ 338 w 360"/>
              <a:gd name="T67" fmla="*/ 268 h 278"/>
              <a:gd name="T68" fmla="*/ 306 w 360"/>
              <a:gd name="T69" fmla="*/ 184 h 278"/>
              <a:gd name="T70" fmla="*/ 310 w 360"/>
              <a:gd name="T71" fmla="*/ 184 h 278"/>
              <a:gd name="T72" fmla="*/ 318 w 360"/>
              <a:gd name="T73" fmla="*/ 178 h 278"/>
              <a:gd name="T74" fmla="*/ 318 w 360"/>
              <a:gd name="T75" fmla="*/ 12 h 278"/>
              <a:gd name="T76" fmla="*/ 318 w 360"/>
              <a:gd name="T77" fmla="*/ 6 h 278"/>
              <a:gd name="T78" fmla="*/ 310 w 360"/>
              <a:gd name="T79" fmla="*/ 0 h 278"/>
              <a:gd name="T80" fmla="*/ 54 w 360"/>
              <a:gd name="T81" fmla="*/ 0 h 278"/>
              <a:gd name="T82" fmla="*/ 50 w 360"/>
              <a:gd name="T83" fmla="*/ 0 h 278"/>
              <a:gd name="T84" fmla="*/ 42 w 360"/>
              <a:gd name="T85" fmla="*/ 6 h 278"/>
              <a:gd name="T86" fmla="*/ 42 w 360"/>
              <a:gd name="T87" fmla="*/ 172 h 278"/>
              <a:gd name="T88" fmla="*/ 42 w 360"/>
              <a:gd name="T89" fmla="*/ 178 h 278"/>
              <a:gd name="T90" fmla="*/ 50 w 360"/>
              <a:gd name="T91" fmla="*/ 184 h 278"/>
              <a:gd name="T92" fmla="*/ 54 w 360"/>
              <a:gd name="T93" fmla="*/ 184 h 278"/>
              <a:gd name="T94" fmla="*/ 294 w 360"/>
              <a:gd name="T95" fmla="*/ 24 h 278"/>
              <a:gd name="T96" fmla="*/ 66 w 360"/>
              <a:gd name="T97"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0" h="278">
                <a:moveTo>
                  <a:pt x="360" y="256"/>
                </a:moveTo>
                <a:lnTo>
                  <a:pt x="360" y="256"/>
                </a:lnTo>
                <a:lnTo>
                  <a:pt x="360" y="252"/>
                </a:lnTo>
                <a:lnTo>
                  <a:pt x="360" y="252"/>
                </a:lnTo>
                <a:lnTo>
                  <a:pt x="358" y="252"/>
                </a:lnTo>
                <a:lnTo>
                  <a:pt x="358" y="252"/>
                </a:lnTo>
                <a:lnTo>
                  <a:pt x="358" y="250"/>
                </a:lnTo>
                <a:lnTo>
                  <a:pt x="318" y="200"/>
                </a:lnTo>
                <a:lnTo>
                  <a:pt x="318" y="200"/>
                </a:lnTo>
                <a:lnTo>
                  <a:pt x="314" y="198"/>
                </a:lnTo>
                <a:lnTo>
                  <a:pt x="310" y="196"/>
                </a:lnTo>
                <a:lnTo>
                  <a:pt x="50" y="196"/>
                </a:lnTo>
                <a:lnTo>
                  <a:pt x="50" y="196"/>
                </a:lnTo>
                <a:lnTo>
                  <a:pt x="46" y="198"/>
                </a:lnTo>
                <a:lnTo>
                  <a:pt x="42" y="200"/>
                </a:lnTo>
                <a:lnTo>
                  <a:pt x="2" y="250"/>
                </a:lnTo>
                <a:lnTo>
                  <a:pt x="2" y="250"/>
                </a:lnTo>
                <a:lnTo>
                  <a:pt x="2" y="252"/>
                </a:lnTo>
                <a:lnTo>
                  <a:pt x="2" y="252"/>
                </a:lnTo>
                <a:lnTo>
                  <a:pt x="0" y="252"/>
                </a:lnTo>
                <a:lnTo>
                  <a:pt x="0" y="252"/>
                </a:lnTo>
                <a:lnTo>
                  <a:pt x="0" y="256"/>
                </a:lnTo>
                <a:lnTo>
                  <a:pt x="0" y="256"/>
                </a:lnTo>
                <a:lnTo>
                  <a:pt x="0" y="256"/>
                </a:lnTo>
                <a:lnTo>
                  <a:pt x="0" y="268"/>
                </a:lnTo>
                <a:lnTo>
                  <a:pt x="0" y="268"/>
                </a:lnTo>
                <a:lnTo>
                  <a:pt x="0" y="272"/>
                </a:lnTo>
                <a:lnTo>
                  <a:pt x="4" y="276"/>
                </a:lnTo>
                <a:lnTo>
                  <a:pt x="6" y="278"/>
                </a:lnTo>
                <a:lnTo>
                  <a:pt x="10" y="278"/>
                </a:lnTo>
                <a:lnTo>
                  <a:pt x="350" y="278"/>
                </a:lnTo>
                <a:lnTo>
                  <a:pt x="350" y="278"/>
                </a:lnTo>
                <a:lnTo>
                  <a:pt x="354" y="278"/>
                </a:lnTo>
                <a:lnTo>
                  <a:pt x="356" y="276"/>
                </a:lnTo>
                <a:lnTo>
                  <a:pt x="360" y="272"/>
                </a:lnTo>
                <a:lnTo>
                  <a:pt x="360" y="268"/>
                </a:lnTo>
                <a:lnTo>
                  <a:pt x="360" y="256"/>
                </a:lnTo>
                <a:lnTo>
                  <a:pt x="360" y="256"/>
                </a:lnTo>
                <a:lnTo>
                  <a:pt x="360" y="256"/>
                </a:lnTo>
                <a:lnTo>
                  <a:pt x="360" y="256"/>
                </a:lnTo>
                <a:close/>
                <a:moveTo>
                  <a:pt x="134" y="254"/>
                </a:moveTo>
                <a:lnTo>
                  <a:pt x="146" y="234"/>
                </a:lnTo>
                <a:lnTo>
                  <a:pt x="214" y="234"/>
                </a:lnTo>
                <a:lnTo>
                  <a:pt x="226" y="254"/>
                </a:lnTo>
                <a:lnTo>
                  <a:pt x="134" y="254"/>
                </a:lnTo>
                <a:close/>
                <a:moveTo>
                  <a:pt x="338" y="268"/>
                </a:moveTo>
                <a:lnTo>
                  <a:pt x="338" y="268"/>
                </a:lnTo>
                <a:lnTo>
                  <a:pt x="334" y="270"/>
                </a:lnTo>
                <a:lnTo>
                  <a:pt x="332" y="270"/>
                </a:lnTo>
                <a:lnTo>
                  <a:pt x="332" y="270"/>
                </a:lnTo>
                <a:lnTo>
                  <a:pt x="326" y="268"/>
                </a:lnTo>
                <a:lnTo>
                  <a:pt x="326" y="268"/>
                </a:lnTo>
                <a:lnTo>
                  <a:pt x="324" y="262"/>
                </a:lnTo>
                <a:lnTo>
                  <a:pt x="324" y="262"/>
                </a:lnTo>
                <a:lnTo>
                  <a:pt x="324" y="260"/>
                </a:lnTo>
                <a:lnTo>
                  <a:pt x="326" y="256"/>
                </a:lnTo>
                <a:lnTo>
                  <a:pt x="326" y="256"/>
                </a:lnTo>
                <a:lnTo>
                  <a:pt x="328" y="256"/>
                </a:lnTo>
                <a:lnTo>
                  <a:pt x="332" y="254"/>
                </a:lnTo>
                <a:lnTo>
                  <a:pt x="334" y="256"/>
                </a:lnTo>
                <a:lnTo>
                  <a:pt x="338" y="256"/>
                </a:lnTo>
                <a:lnTo>
                  <a:pt x="338" y="256"/>
                </a:lnTo>
                <a:lnTo>
                  <a:pt x="340" y="260"/>
                </a:lnTo>
                <a:lnTo>
                  <a:pt x="340" y="262"/>
                </a:lnTo>
                <a:lnTo>
                  <a:pt x="340" y="262"/>
                </a:lnTo>
                <a:lnTo>
                  <a:pt x="340" y="266"/>
                </a:lnTo>
                <a:lnTo>
                  <a:pt x="338" y="268"/>
                </a:lnTo>
                <a:lnTo>
                  <a:pt x="338" y="268"/>
                </a:lnTo>
                <a:close/>
                <a:moveTo>
                  <a:pt x="54" y="184"/>
                </a:moveTo>
                <a:lnTo>
                  <a:pt x="306" y="184"/>
                </a:lnTo>
                <a:lnTo>
                  <a:pt x="306" y="184"/>
                </a:lnTo>
                <a:lnTo>
                  <a:pt x="310" y="184"/>
                </a:lnTo>
                <a:lnTo>
                  <a:pt x="314" y="182"/>
                </a:lnTo>
                <a:lnTo>
                  <a:pt x="318" y="178"/>
                </a:lnTo>
                <a:lnTo>
                  <a:pt x="318" y="172"/>
                </a:lnTo>
                <a:lnTo>
                  <a:pt x="318" y="12"/>
                </a:lnTo>
                <a:lnTo>
                  <a:pt x="318" y="12"/>
                </a:lnTo>
                <a:lnTo>
                  <a:pt x="318" y="6"/>
                </a:lnTo>
                <a:lnTo>
                  <a:pt x="314" y="2"/>
                </a:lnTo>
                <a:lnTo>
                  <a:pt x="310" y="0"/>
                </a:lnTo>
                <a:lnTo>
                  <a:pt x="306" y="0"/>
                </a:lnTo>
                <a:lnTo>
                  <a:pt x="54" y="0"/>
                </a:lnTo>
                <a:lnTo>
                  <a:pt x="54" y="0"/>
                </a:lnTo>
                <a:lnTo>
                  <a:pt x="50" y="0"/>
                </a:lnTo>
                <a:lnTo>
                  <a:pt x="46" y="2"/>
                </a:lnTo>
                <a:lnTo>
                  <a:pt x="42" y="6"/>
                </a:lnTo>
                <a:lnTo>
                  <a:pt x="42" y="12"/>
                </a:lnTo>
                <a:lnTo>
                  <a:pt x="42" y="172"/>
                </a:lnTo>
                <a:lnTo>
                  <a:pt x="42" y="172"/>
                </a:lnTo>
                <a:lnTo>
                  <a:pt x="42" y="178"/>
                </a:lnTo>
                <a:lnTo>
                  <a:pt x="46" y="182"/>
                </a:lnTo>
                <a:lnTo>
                  <a:pt x="50" y="184"/>
                </a:lnTo>
                <a:lnTo>
                  <a:pt x="54" y="184"/>
                </a:lnTo>
                <a:lnTo>
                  <a:pt x="54" y="184"/>
                </a:lnTo>
                <a:close/>
                <a:moveTo>
                  <a:pt x="66" y="24"/>
                </a:moveTo>
                <a:lnTo>
                  <a:pt x="294" y="24"/>
                </a:lnTo>
                <a:lnTo>
                  <a:pt x="294" y="160"/>
                </a:lnTo>
                <a:lnTo>
                  <a:pt x="66" y="160"/>
                </a:lnTo>
                <a:lnTo>
                  <a:pt x="66" y="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grpSp>
        <p:nvGrpSpPr>
          <p:cNvPr id="15" name="Group 14">
            <a:extLst>
              <a:ext uri="{FF2B5EF4-FFF2-40B4-BE49-F238E27FC236}">
                <a16:creationId xmlns:a16="http://schemas.microsoft.com/office/drawing/2014/main" id="{F90E6F75-52E7-4C20-80C3-B6002248B6B7}"/>
              </a:ext>
            </a:extLst>
          </p:cNvPr>
          <p:cNvGrpSpPr/>
          <p:nvPr/>
        </p:nvGrpSpPr>
        <p:grpSpPr>
          <a:xfrm>
            <a:off x="1271465" y="2645174"/>
            <a:ext cx="2645723" cy="522388"/>
            <a:chOff x="623392" y="2645174"/>
            <a:chExt cx="2645723" cy="522388"/>
          </a:xfrm>
        </p:grpSpPr>
        <p:sp>
          <p:nvSpPr>
            <p:cNvPr id="52" name="16 Rectángulo redondeado"/>
            <p:cNvSpPr/>
            <p:nvPr/>
          </p:nvSpPr>
          <p:spPr>
            <a:xfrm>
              <a:off x="623392" y="2807562"/>
              <a:ext cx="2439942" cy="360000"/>
            </a:xfrm>
            <a:prstGeom prst="roundRect">
              <a:avLst/>
            </a:prstGeom>
            <a:solidFill>
              <a:schemeClr val="accent5">
                <a:lumMod val="50000"/>
              </a:schemeClr>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2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Características generales</a:t>
              </a:r>
            </a:p>
          </p:txBody>
        </p:sp>
        <p:grpSp>
          <p:nvGrpSpPr>
            <p:cNvPr id="12" name="Group 11">
              <a:extLst>
                <a:ext uri="{FF2B5EF4-FFF2-40B4-BE49-F238E27FC236}">
                  <a16:creationId xmlns:a16="http://schemas.microsoft.com/office/drawing/2014/main" id="{BDA0D93D-53AA-4E52-AEE9-C615AFDE9270}"/>
                </a:ext>
              </a:extLst>
            </p:cNvPr>
            <p:cNvGrpSpPr/>
            <p:nvPr/>
          </p:nvGrpSpPr>
          <p:grpSpPr>
            <a:xfrm>
              <a:off x="2837115" y="2645174"/>
              <a:ext cx="432000" cy="432000"/>
              <a:chOff x="2837115" y="2645174"/>
              <a:chExt cx="432000" cy="432000"/>
            </a:xfrm>
          </p:grpSpPr>
          <p:sp>
            <p:nvSpPr>
              <p:cNvPr id="43" name="Oval 42"/>
              <p:cNvSpPr/>
              <p:nvPr/>
            </p:nvSpPr>
            <p:spPr>
              <a:xfrm>
                <a:off x="2837115" y="2645174"/>
                <a:ext cx="432000" cy="432000"/>
              </a:xfrm>
              <a:prstGeom prst="ellipse">
                <a:avLst/>
              </a:prstGeom>
              <a:solidFill>
                <a:srgbClr val="00A3A1"/>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endParaRPr>
              </a:p>
            </p:txBody>
          </p:sp>
          <p:sp>
            <p:nvSpPr>
              <p:cNvPr id="34" name="Freeform 4958"/>
              <p:cNvSpPr>
                <a:spLocks noEditPoints="1"/>
              </p:cNvSpPr>
              <p:nvPr/>
            </p:nvSpPr>
            <p:spPr bwMode="auto">
              <a:xfrm>
                <a:off x="2920268" y="2709154"/>
                <a:ext cx="265695" cy="282144"/>
              </a:xfrm>
              <a:custGeom>
                <a:avLst/>
                <a:gdLst>
                  <a:gd name="T0" fmla="*/ 294 w 414"/>
                  <a:gd name="T1" fmla="*/ 176 h 404"/>
                  <a:gd name="T2" fmla="*/ 272 w 414"/>
                  <a:gd name="T3" fmla="*/ 200 h 404"/>
                  <a:gd name="T4" fmla="*/ 272 w 414"/>
                  <a:gd name="T5" fmla="*/ 220 h 404"/>
                  <a:gd name="T6" fmla="*/ 294 w 414"/>
                  <a:gd name="T7" fmla="*/ 244 h 404"/>
                  <a:gd name="T8" fmla="*/ 286 w 414"/>
                  <a:gd name="T9" fmla="*/ 316 h 404"/>
                  <a:gd name="T10" fmla="*/ 244 w 414"/>
                  <a:gd name="T11" fmla="*/ 338 h 404"/>
                  <a:gd name="T12" fmla="*/ 212 w 414"/>
                  <a:gd name="T13" fmla="*/ 316 h 404"/>
                  <a:gd name="T14" fmla="*/ 170 w 414"/>
                  <a:gd name="T15" fmla="*/ 332 h 404"/>
                  <a:gd name="T16" fmla="*/ 112 w 414"/>
                  <a:gd name="T17" fmla="*/ 378 h 404"/>
                  <a:gd name="T18" fmla="*/ 128 w 414"/>
                  <a:gd name="T19" fmla="*/ 390 h 404"/>
                  <a:gd name="T20" fmla="*/ 174 w 414"/>
                  <a:gd name="T21" fmla="*/ 372 h 404"/>
                  <a:gd name="T22" fmla="*/ 212 w 414"/>
                  <a:gd name="T23" fmla="*/ 382 h 404"/>
                  <a:gd name="T24" fmla="*/ 244 w 414"/>
                  <a:gd name="T25" fmla="*/ 358 h 404"/>
                  <a:gd name="T26" fmla="*/ 302 w 414"/>
                  <a:gd name="T27" fmla="*/ 328 h 404"/>
                  <a:gd name="T28" fmla="*/ 314 w 414"/>
                  <a:gd name="T29" fmla="*/ 288 h 404"/>
                  <a:gd name="T30" fmla="*/ 336 w 414"/>
                  <a:gd name="T31" fmla="*/ 228 h 404"/>
                  <a:gd name="T32" fmla="*/ 414 w 414"/>
                  <a:gd name="T33" fmla="*/ 210 h 404"/>
                  <a:gd name="T34" fmla="*/ 330 w 414"/>
                  <a:gd name="T35" fmla="*/ 184 h 404"/>
                  <a:gd name="T36" fmla="*/ 200 w 414"/>
                  <a:gd name="T37" fmla="*/ 364 h 404"/>
                  <a:gd name="T38" fmla="*/ 186 w 414"/>
                  <a:gd name="T39" fmla="*/ 348 h 404"/>
                  <a:gd name="T40" fmla="*/ 200 w 414"/>
                  <a:gd name="T41" fmla="*/ 334 h 404"/>
                  <a:gd name="T42" fmla="*/ 216 w 414"/>
                  <a:gd name="T43" fmla="*/ 348 h 404"/>
                  <a:gd name="T44" fmla="*/ 200 w 414"/>
                  <a:gd name="T45" fmla="*/ 364 h 404"/>
                  <a:gd name="T46" fmla="*/ 334 w 414"/>
                  <a:gd name="T47" fmla="*/ 138 h 404"/>
                  <a:gd name="T48" fmla="*/ 16 w 414"/>
                  <a:gd name="T49" fmla="*/ 292 h 404"/>
                  <a:gd name="T50" fmla="*/ 46 w 414"/>
                  <a:gd name="T51" fmla="*/ 240 h 404"/>
                  <a:gd name="T52" fmla="*/ 80 w 414"/>
                  <a:gd name="T53" fmla="*/ 240 h 404"/>
                  <a:gd name="T54" fmla="*/ 120 w 414"/>
                  <a:gd name="T55" fmla="*/ 238 h 404"/>
                  <a:gd name="T56" fmla="*/ 168 w 414"/>
                  <a:gd name="T57" fmla="*/ 220 h 404"/>
                  <a:gd name="T58" fmla="*/ 136 w 414"/>
                  <a:gd name="T59" fmla="*/ 200 h 404"/>
                  <a:gd name="T60" fmla="*/ 120 w 414"/>
                  <a:gd name="T61" fmla="*/ 182 h 404"/>
                  <a:gd name="T62" fmla="*/ 86 w 414"/>
                  <a:gd name="T63" fmla="*/ 176 h 404"/>
                  <a:gd name="T64" fmla="*/ 62 w 414"/>
                  <a:gd name="T65" fmla="*/ 206 h 404"/>
                  <a:gd name="T66" fmla="*/ 16 w 414"/>
                  <a:gd name="T67" fmla="*/ 242 h 404"/>
                  <a:gd name="T68" fmla="*/ 6 w 414"/>
                  <a:gd name="T69" fmla="*/ 292 h 404"/>
                  <a:gd name="T70" fmla="*/ 104 w 414"/>
                  <a:gd name="T71" fmla="*/ 196 h 404"/>
                  <a:gd name="T72" fmla="*/ 112 w 414"/>
                  <a:gd name="T73" fmla="*/ 216 h 404"/>
                  <a:gd name="T74" fmla="*/ 92 w 414"/>
                  <a:gd name="T75" fmla="*/ 224 h 404"/>
                  <a:gd name="T76" fmla="*/ 84 w 414"/>
                  <a:gd name="T77" fmla="*/ 204 h 404"/>
                  <a:gd name="T78" fmla="*/ 108 w 414"/>
                  <a:gd name="T79" fmla="*/ 306 h 404"/>
                  <a:gd name="T80" fmla="*/ 124 w 414"/>
                  <a:gd name="T81" fmla="*/ 284 h 404"/>
                  <a:gd name="T82" fmla="*/ 184 w 414"/>
                  <a:gd name="T83" fmla="*/ 234 h 404"/>
                  <a:gd name="T84" fmla="*/ 212 w 414"/>
                  <a:gd name="T85" fmla="*/ 202 h 404"/>
                  <a:gd name="T86" fmla="*/ 180 w 414"/>
                  <a:gd name="T87" fmla="*/ 276 h 404"/>
                  <a:gd name="T88" fmla="*/ 108 w 414"/>
                  <a:gd name="T89" fmla="*/ 306 h 404"/>
                  <a:gd name="T90" fmla="*/ 212 w 414"/>
                  <a:gd name="T91" fmla="*/ 68 h 404"/>
                  <a:gd name="T92" fmla="*/ 236 w 414"/>
                  <a:gd name="T93" fmla="*/ 34 h 404"/>
                  <a:gd name="T94" fmla="*/ 222 w 414"/>
                  <a:gd name="T95" fmla="*/ 6 h 404"/>
                  <a:gd name="T96" fmla="*/ 194 w 414"/>
                  <a:gd name="T97" fmla="*/ 0 h 404"/>
                  <a:gd name="T98" fmla="*/ 168 w 414"/>
                  <a:gd name="T99" fmla="*/ 22 h 404"/>
                  <a:gd name="T100" fmla="*/ 174 w 414"/>
                  <a:gd name="T101" fmla="*/ 56 h 404"/>
                  <a:gd name="T102" fmla="*/ 202 w 414"/>
                  <a:gd name="T103" fmla="*/ 20 h 404"/>
                  <a:gd name="T104" fmla="*/ 216 w 414"/>
                  <a:gd name="T105" fmla="*/ 34 h 404"/>
                  <a:gd name="T106" fmla="*/ 202 w 414"/>
                  <a:gd name="T107" fmla="*/ 50 h 404"/>
                  <a:gd name="T108" fmla="*/ 186 w 414"/>
                  <a:gd name="T109" fmla="*/ 34 h 404"/>
                  <a:gd name="T110" fmla="*/ 202 w 414"/>
                  <a:gd name="T111" fmla="*/ 20 h 404"/>
                  <a:gd name="T112" fmla="*/ 2 w 414"/>
                  <a:gd name="T113" fmla="*/ 138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4" h="404">
                    <a:moveTo>
                      <a:pt x="314" y="176"/>
                    </a:moveTo>
                    <a:lnTo>
                      <a:pt x="314" y="30"/>
                    </a:lnTo>
                    <a:lnTo>
                      <a:pt x="314" y="30"/>
                    </a:lnTo>
                    <a:lnTo>
                      <a:pt x="294" y="20"/>
                    </a:lnTo>
                    <a:lnTo>
                      <a:pt x="294" y="176"/>
                    </a:lnTo>
                    <a:lnTo>
                      <a:pt x="294" y="176"/>
                    </a:lnTo>
                    <a:lnTo>
                      <a:pt x="286" y="180"/>
                    </a:lnTo>
                    <a:lnTo>
                      <a:pt x="280" y="184"/>
                    </a:lnTo>
                    <a:lnTo>
                      <a:pt x="274" y="192"/>
                    </a:lnTo>
                    <a:lnTo>
                      <a:pt x="272" y="200"/>
                    </a:lnTo>
                    <a:lnTo>
                      <a:pt x="232" y="200"/>
                    </a:lnTo>
                    <a:lnTo>
                      <a:pt x="232" y="202"/>
                    </a:lnTo>
                    <a:lnTo>
                      <a:pt x="232" y="202"/>
                    </a:lnTo>
                    <a:lnTo>
                      <a:pt x="230" y="220"/>
                    </a:lnTo>
                    <a:lnTo>
                      <a:pt x="272" y="220"/>
                    </a:lnTo>
                    <a:lnTo>
                      <a:pt x="272" y="220"/>
                    </a:lnTo>
                    <a:lnTo>
                      <a:pt x="274" y="228"/>
                    </a:lnTo>
                    <a:lnTo>
                      <a:pt x="280" y="234"/>
                    </a:lnTo>
                    <a:lnTo>
                      <a:pt x="286" y="240"/>
                    </a:lnTo>
                    <a:lnTo>
                      <a:pt x="294" y="244"/>
                    </a:lnTo>
                    <a:lnTo>
                      <a:pt x="294" y="288"/>
                    </a:lnTo>
                    <a:lnTo>
                      <a:pt x="294" y="288"/>
                    </a:lnTo>
                    <a:lnTo>
                      <a:pt x="294" y="298"/>
                    </a:lnTo>
                    <a:lnTo>
                      <a:pt x="290" y="308"/>
                    </a:lnTo>
                    <a:lnTo>
                      <a:pt x="286" y="316"/>
                    </a:lnTo>
                    <a:lnTo>
                      <a:pt x="280" y="324"/>
                    </a:lnTo>
                    <a:lnTo>
                      <a:pt x="272" y="330"/>
                    </a:lnTo>
                    <a:lnTo>
                      <a:pt x="264" y="334"/>
                    </a:lnTo>
                    <a:lnTo>
                      <a:pt x="254" y="338"/>
                    </a:lnTo>
                    <a:lnTo>
                      <a:pt x="244" y="338"/>
                    </a:lnTo>
                    <a:lnTo>
                      <a:pt x="234" y="338"/>
                    </a:lnTo>
                    <a:lnTo>
                      <a:pt x="234" y="338"/>
                    </a:lnTo>
                    <a:lnTo>
                      <a:pt x="230" y="328"/>
                    </a:lnTo>
                    <a:lnTo>
                      <a:pt x="222" y="320"/>
                    </a:lnTo>
                    <a:lnTo>
                      <a:pt x="212" y="316"/>
                    </a:lnTo>
                    <a:lnTo>
                      <a:pt x="200" y="314"/>
                    </a:lnTo>
                    <a:lnTo>
                      <a:pt x="200" y="314"/>
                    </a:lnTo>
                    <a:lnTo>
                      <a:pt x="188" y="316"/>
                    </a:lnTo>
                    <a:lnTo>
                      <a:pt x="178" y="322"/>
                    </a:lnTo>
                    <a:lnTo>
                      <a:pt x="170" y="332"/>
                    </a:lnTo>
                    <a:lnTo>
                      <a:pt x="166" y="342"/>
                    </a:lnTo>
                    <a:lnTo>
                      <a:pt x="166" y="342"/>
                    </a:lnTo>
                    <a:lnTo>
                      <a:pt x="146" y="350"/>
                    </a:lnTo>
                    <a:lnTo>
                      <a:pt x="128" y="362"/>
                    </a:lnTo>
                    <a:lnTo>
                      <a:pt x="112" y="378"/>
                    </a:lnTo>
                    <a:lnTo>
                      <a:pt x="100" y="396"/>
                    </a:lnTo>
                    <a:lnTo>
                      <a:pt x="100" y="396"/>
                    </a:lnTo>
                    <a:lnTo>
                      <a:pt x="118" y="404"/>
                    </a:lnTo>
                    <a:lnTo>
                      <a:pt x="118" y="404"/>
                    </a:lnTo>
                    <a:lnTo>
                      <a:pt x="128" y="390"/>
                    </a:lnTo>
                    <a:lnTo>
                      <a:pt x="140" y="378"/>
                    </a:lnTo>
                    <a:lnTo>
                      <a:pt x="152" y="370"/>
                    </a:lnTo>
                    <a:lnTo>
                      <a:pt x="168" y="362"/>
                    </a:lnTo>
                    <a:lnTo>
                      <a:pt x="168" y="362"/>
                    </a:lnTo>
                    <a:lnTo>
                      <a:pt x="174" y="372"/>
                    </a:lnTo>
                    <a:lnTo>
                      <a:pt x="182" y="378"/>
                    </a:lnTo>
                    <a:lnTo>
                      <a:pt x="190" y="382"/>
                    </a:lnTo>
                    <a:lnTo>
                      <a:pt x="200" y="384"/>
                    </a:lnTo>
                    <a:lnTo>
                      <a:pt x="200" y="384"/>
                    </a:lnTo>
                    <a:lnTo>
                      <a:pt x="212" y="382"/>
                    </a:lnTo>
                    <a:lnTo>
                      <a:pt x="222" y="378"/>
                    </a:lnTo>
                    <a:lnTo>
                      <a:pt x="230" y="370"/>
                    </a:lnTo>
                    <a:lnTo>
                      <a:pt x="234" y="358"/>
                    </a:lnTo>
                    <a:lnTo>
                      <a:pt x="244" y="358"/>
                    </a:lnTo>
                    <a:lnTo>
                      <a:pt x="244" y="358"/>
                    </a:lnTo>
                    <a:lnTo>
                      <a:pt x="258" y="358"/>
                    </a:lnTo>
                    <a:lnTo>
                      <a:pt x="272" y="354"/>
                    </a:lnTo>
                    <a:lnTo>
                      <a:pt x="284" y="346"/>
                    </a:lnTo>
                    <a:lnTo>
                      <a:pt x="294" y="338"/>
                    </a:lnTo>
                    <a:lnTo>
                      <a:pt x="302" y="328"/>
                    </a:lnTo>
                    <a:lnTo>
                      <a:pt x="310" y="316"/>
                    </a:lnTo>
                    <a:lnTo>
                      <a:pt x="314" y="302"/>
                    </a:lnTo>
                    <a:lnTo>
                      <a:pt x="314" y="288"/>
                    </a:lnTo>
                    <a:lnTo>
                      <a:pt x="314" y="288"/>
                    </a:lnTo>
                    <a:lnTo>
                      <a:pt x="314" y="288"/>
                    </a:lnTo>
                    <a:lnTo>
                      <a:pt x="314" y="244"/>
                    </a:lnTo>
                    <a:lnTo>
                      <a:pt x="314" y="244"/>
                    </a:lnTo>
                    <a:lnTo>
                      <a:pt x="324" y="240"/>
                    </a:lnTo>
                    <a:lnTo>
                      <a:pt x="330" y="234"/>
                    </a:lnTo>
                    <a:lnTo>
                      <a:pt x="336" y="228"/>
                    </a:lnTo>
                    <a:lnTo>
                      <a:pt x="338" y="220"/>
                    </a:lnTo>
                    <a:lnTo>
                      <a:pt x="414" y="220"/>
                    </a:lnTo>
                    <a:lnTo>
                      <a:pt x="414" y="220"/>
                    </a:lnTo>
                    <a:lnTo>
                      <a:pt x="414" y="210"/>
                    </a:lnTo>
                    <a:lnTo>
                      <a:pt x="414" y="210"/>
                    </a:lnTo>
                    <a:lnTo>
                      <a:pt x="414" y="200"/>
                    </a:lnTo>
                    <a:lnTo>
                      <a:pt x="338" y="200"/>
                    </a:lnTo>
                    <a:lnTo>
                      <a:pt x="338" y="200"/>
                    </a:lnTo>
                    <a:lnTo>
                      <a:pt x="336" y="192"/>
                    </a:lnTo>
                    <a:lnTo>
                      <a:pt x="330" y="184"/>
                    </a:lnTo>
                    <a:lnTo>
                      <a:pt x="324" y="180"/>
                    </a:lnTo>
                    <a:lnTo>
                      <a:pt x="314" y="176"/>
                    </a:lnTo>
                    <a:lnTo>
                      <a:pt x="314" y="176"/>
                    </a:lnTo>
                    <a:close/>
                    <a:moveTo>
                      <a:pt x="200" y="364"/>
                    </a:moveTo>
                    <a:lnTo>
                      <a:pt x="200" y="364"/>
                    </a:lnTo>
                    <a:lnTo>
                      <a:pt x="194" y="364"/>
                    </a:lnTo>
                    <a:lnTo>
                      <a:pt x="190" y="360"/>
                    </a:lnTo>
                    <a:lnTo>
                      <a:pt x="186" y="354"/>
                    </a:lnTo>
                    <a:lnTo>
                      <a:pt x="186" y="348"/>
                    </a:lnTo>
                    <a:lnTo>
                      <a:pt x="186" y="348"/>
                    </a:lnTo>
                    <a:lnTo>
                      <a:pt x="186" y="342"/>
                    </a:lnTo>
                    <a:lnTo>
                      <a:pt x="190" y="338"/>
                    </a:lnTo>
                    <a:lnTo>
                      <a:pt x="194" y="334"/>
                    </a:lnTo>
                    <a:lnTo>
                      <a:pt x="200" y="334"/>
                    </a:lnTo>
                    <a:lnTo>
                      <a:pt x="200" y="334"/>
                    </a:lnTo>
                    <a:lnTo>
                      <a:pt x="206" y="334"/>
                    </a:lnTo>
                    <a:lnTo>
                      <a:pt x="212" y="338"/>
                    </a:lnTo>
                    <a:lnTo>
                      <a:pt x="216" y="342"/>
                    </a:lnTo>
                    <a:lnTo>
                      <a:pt x="216" y="348"/>
                    </a:lnTo>
                    <a:lnTo>
                      <a:pt x="216" y="348"/>
                    </a:lnTo>
                    <a:lnTo>
                      <a:pt x="216" y="354"/>
                    </a:lnTo>
                    <a:lnTo>
                      <a:pt x="212" y="360"/>
                    </a:lnTo>
                    <a:lnTo>
                      <a:pt x="206" y="364"/>
                    </a:lnTo>
                    <a:lnTo>
                      <a:pt x="200" y="364"/>
                    </a:lnTo>
                    <a:lnTo>
                      <a:pt x="200" y="364"/>
                    </a:lnTo>
                    <a:close/>
                    <a:moveTo>
                      <a:pt x="334" y="118"/>
                    </a:moveTo>
                    <a:lnTo>
                      <a:pt x="394" y="118"/>
                    </a:lnTo>
                    <a:lnTo>
                      <a:pt x="394" y="118"/>
                    </a:lnTo>
                    <a:lnTo>
                      <a:pt x="402" y="138"/>
                    </a:lnTo>
                    <a:lnTo>
                      <a:pt x="334" y="138"/>
                    </a:lnTo>
                    <a:lnTo>
                      <a:pt x="334" y="118"/>
                    </a:lnTo>
                    <a:close/>
                    <a:moveTo>
                      <a:pt x="16" y="310"/>
                    </a:moveTo>
                    <a:lnTo>
                      <a:pt x="16" y="304"/>
                    </a:lnTo>
                    <a:lnTo>
                      <a:pt x="16" y="304"/>
                    </a:lnTo>
                    <a:lnTo>
                      <a:pt x="16" y="292"/>
                    </a:lnTo>
                    <a:lnTo>
                      <a:pt x="20" y="278"/>
                    </a:lnTo>
                    <a:lnTo>
                      <a:pt x="24" y="268"/>
                    </a:lnTo>
                    <a:lnTo>
                      <a:pt x="30" y="256"/>
                    </a:lnTo>
                    <a:lnTo>
                      <a:pt x="38" y="248"/>
                    </a:lnTo>
                    <a:lnTo>
                      <a:pt x="46" y="240"/>
                    </a:lnTo>
                    <a:lnTo>
                      <a:pt x="56" y="232"/>
                    </a:lnTo>
                    <a:lnTo>
                      <a:pt x="66" y="226"/>
                    </a:lnTo>
                    <a:lnTo>
                      <a:pt x="66" y="226"/>
                    </a:lnTo>
                    <a:lnTo>
                      <a:pt x="72" y="234"/>
                    </a:lnTo>
                    <a:lnTo>
                      <a:pt x="80" y="240"/>
                    </a:lnTo>
                    <a:lnTo>
                      <a:pt x="88" y="244"/>
                    </a:lnTo>
                    <a:lnTo>
                      <a:pt x="98" y="246"/>
                    </a:lnTo>
                    <a:lnTo>
                      <a:pt x="98" y="246"/>
                    </a:lnTo>
                    <a:lnTo>
                      <a:pt x="110" y="244"/>
                    </a:lnTo>
                    <a:lnTo>
                      <a:pt x="120" y="238"/>
                    </a:lnTo>
                    <a:lnTo>
                      <a:pt x="128" y="230"/>
                    </a:lnTo>
                    <a:lnTo>
                      <a:pt x="132" y="220"/>
                    </a:lnTo>
                    <a:lnTo>
                      <a:pt x="132" y="220"/>
                    </a:lnTo>
                    <a:lnTo>
                      <a:pt x="136" y="220"/>
                    </a:lnTo>
                    <a:lnTo>
                      <a:pt x="168" y="220"/>
                    </a:lnTo>
                    <a:lnTo>
                      <a:pt x="168" y="220"/>
                    </a:lnTo>
                    <a:lnTo>
                      <a:pt x="170" y="212"/>
                    </a:lnTo>
                    <a:lnTo>
                      <a:pt x="172" y="202"/>
                    </a:lnTo>
                    <a:lnTo>
                      <a:pt x="172" y="200"/>
                    </a:lnTo>
                    <a:lnTo>
                      <a:pt x="136" y="200"/>
                    </a:lnTo>
                    <a:lnTo>
                      <a:pt x="136" y="200"/>
                    </a:lnTo>
                    <a:lnTo>
                      <a:pt x="132" y="200"/>
                    </a:lnTo>
                    <a:lnTo>
                      <a:pt x="132" y="200"/>
                    </a:lnTo>
                    <a:lnTo>
                      <a:pt x="128" y="190"/>
                    </a:lnTo>
                    <a:lnTo>
                      <a:pt x="120" y="182"/>
                    </a:lnTo>
                    <a:lnTo>
                      <a:pt x="110" y="176"/>
                    </a:lnTo>
                    <a:lnTo>
                      <a:pt x="98" y="174"/>
                    </a:lnTo>
                    <a:lnTo>
                      <a:pt x="98" y="174"/>
                    </a:lnTo>
                    <a:lnTo>
                      <a:pt x="92" y="176"/>
                    </a:lnTo>
                    <a:lnTo>
                      <a:pt x="86" y="176"/>
                    </a:lnTo>
                    <a:lnTo>
                      <a:pt x="74" y="184"/>
                    </a:lnTo>
                    <a:lnTo>
                      <a:pt x="66" y="194"/>
                    </a:lnTo>
                    <a:lnTo>
                      <a:pt x="64" y="200"/>
                    </a:lnTo>
                    <a:lnTo>
                      <a:pt x="62" y="206"/>
                    </a:lnTo>
                    <a:lnTo>
                      <a:pt x="62" y="206"/>
                    </a:lnTo>
                    <a:lnTo>
                      <a:pt x="52" y="212"/>
                    </a:lnTo>
                    <a:lnTo>
                      <a:pt x="42" y="218"/>
                    </a:lnTo>
                    <a:lnTo>
                      <a:pt x="32" y="224"/>
                    </a:lnTo>
                    <a:lnTo>
                      <a:pt x="24" y="232"/>
                    </a:lnTo>
                    <a:lnTo>
                      <a:pt x="16" y="242"/>
                    </a:lnTo>
                    <a:lnTo>
                      <a:pt x="10" y="252"/>
                    </a:lnTo>
                    <a:lnTo>
                      <a:pt x="4" y="262"/>
                    </a:lnTo>
                    <a:lnTo>
                      <a:pt x="0" y="274"/>
                    </a:lnTo>
                    <a:lnTo>
                      <a:pt x="0" y="274"/>
                    </a:lnTo>
                    <a:lnTo>
                      <a:pt x="6" y="292"/>
                    </a:lnTo>
                    <a:lnTo>
                      <a:pt x="16" y="310"/>
                    </a:lnTo>
                    <a:lnTo>
                      <a:pt x="16" y="310"/>
                    </a:lnTo>
                    <a:close/>
                    <a:moveTo>
                      <a:pt x="98" y="194"/>
                    </a:moveTo>
                    <a:lnTo>
                      <a:pt x="98" y="194"/>
                    </a:lnTo>
                    <a:lnTo>
                      <a:pt x="104" y="196"/>
                    </a:lnTo>
                    <a:lnTo>
                      <a:pt x="110" y="198"/>
                    </a:lnTo>
                    <a:lnTo>
                      <a:pt x="112" y="204"/>
                    </a:lnTo>
                    <a:lnTo>
                      <a:pt x="114" y="210"/>
                    </a:lnTo>
                    <a:lnTo>
                      <a:pt x="114" y="210"/>
                    </a:lnTo>
                    <a:lnTo>
                      <a:pt x="112" y="216"/>
                    </a:lnTo>
                    <a:lnTo>
                      <a:pt x="110" y="220"/>
                    </a:lnTo>
                    <a:lnTo>
                      <a:pt x="104" y="224"/>
                    </a:lnTo>
                    <a:lnTo>
                      <a:pt x="98" y="226"/>
                    </a:lnTo>
                    <a:lnTo>
                      <a:pt x="98" y="226"/>
                    </a:lnTo>
                    <a:lnTo>
                      <a:pt x="92" y="224"/>
                    </a:lnTo>
                    <a:lnTo>
                      <a:pt x="88" y="220"/>
                    </a:lnTo>
                    <a:lnTo>
                      <a:pt x="84" y="216"/>
                    </a:lnTo>
                    <a:lnTo>
                      <a:pt x="82" y="210"/>
                    </a:lnTo>
                    <a:lnTo>
                      <a:pt x="82" y="210"/>
                    </a:lnTo>
                    <a:lnTo>
                      <a:pt x="84" y="204"/>
                    </a:lnTo>
                    <a:lnTo>
                      <a:pt x="88" y="198"/>
                    </a:lnTo>
                    <a:lnTo>
                      <a:pt x="92" y="196"/>
                    </a:lnTo>
                    <a:lnTo>
                      <a:pt x="98" y="194"/>
                    </a:lnTo>
                    <a:lnTo>
                      <a:pt x="98" y="194"/>
                    </a:lnTo>
                    <a:close/>
                    <a:moveTo>
                      <a:pt x="108" y="306"/>
                    </a:moveTo>
                    <a:lnTo>
                      <a:pt x="36" y="306"/>
                    </a:lnTo>
                    <a:lnTo>
                      <a:pt x="36" y="286"/>
                    </a:lnTo>
                    <a:lnTo>
                      <a:pt x="108" y="286"/>
                    </a:lnTo>
                    <a:lnTo>
                      <a:pt x="108" y="286"/>
                    </a:lnTo>
                    <a:lnTo>
                      <a:pt x="124" y="284"/>
                    </a:lnTo>
                    <a:lnTo>
                      <a:pt x="140" y="280"/>
                    </a:lnTo>
                    <a:lnTo>
                      <a:pt x="154" y="272"/>
                    </a:lnTo>
                    <a:lnTo>
                      <a:pt x="166" y="262"/>
                    </a:lnTo>
                    <a:lnTo>
                      <a:pt x="178" y="250"/>
                    </a:lnTo>
                    <a:lnTo>
                      <a:pt x="184" y="234"/>
                    </a:lnTo>
                    <a:lnTo>
                      <a:pt x="190" y="220"/>
                    </a:lnTo>
                    <a:lnTo>
                      <a:pt x="192" y="202"/>
                    </a:lnTo>
                    <a:lnTo>
                      <a:pt x="192" y="158"/>
                    </a:lnTo>
                    <a:lnTo>
                      <a:pt x="212" y="158"/>
                    </a:lnTo>
                    <a:lnTo>
                      <a:pt x="212" y="202"/>
                    </a:lnTo>
                    <a:lnTo>
                      <a:pt x="212" y="202"/>
                    </a:lnTo>
                    <a:lnTo>
                      <a:pt x="210" y="224"/>
                    </a:lnTo>
                    <a:lnTo>
                      <a:pt x="204" y="242"/>
                    </a:lnTo>
                    <a:lnTo>
                      <a:pt x="194" y="260"/>
                    </a:lnTo>
                    <a:lnTo>
                      <a:pt x="180" y="276"/>
                    </a:lnTo>
                    <a:lnTo>
                      <a:pt x="166" y="288"/>
                    </a:lnTo>
                    <a:lnTo>
                      <a:pt x="148" y="298"/>
                    </a:lnTo>
                    <a:lnTo>
                      <a:pt x="128" y="304"/>
                    </a:lnTo>
                    <a:lnTo>
                      <a:pt x="108" y="306"/>
                    </a:lnTo>
                    <a:lnTo>
                      <a:pt x="108" y="306"/>
                    </a:lnTo>
                    <a:close/>
                    <a:moveTo>
                      <a:pt x="192" y="68"/>
                    </a:moveTo>
                    <a:lnTo>
                      <a:pt x="192" y="98"/>
                    </a:lnTo>
                    <a:lnTo>
                      <a:pt x="212" y="98"/>
                    </a:lnTo>
                    <a:lnTo>
                      <a:pt x="212" y="68"/>
                    </a:lnTo>
                    <a:lnTo>
                      <a:pt x="212" y="68"/>
                    </a:lnTo>
                    <a:lnTo>
                      <a:pt x="222" y="64"/>
                    </a:lnTo>
                    <a:lnTo>
                      <a:pt x="230" y="56"/>
                    </a:lnTo>
                    <a:lnTo>
                      <a:pt x="236" y="46"/>
                    </a:lnTo>
                    <a:lnTo>
                      <a:pt x="236" y="34"/>
                    </a:lnTo>
                    <a:lnTo>
                      <a:pt x="236" y="34"/>
                    </a:lnTo>
                    <a:lnTo>
                      <a:pt x="236" y="28"/>
                    </a:lnTo>
                    <a:lnTo>
                      <a:pt x="234" y="22"/>
                    </a:lnTo>
                    <a:lnTo>
                      <a:pt x="230" y="16"/>
                    </a:lnTo>
                    <a:lnTo>
                      <a:pt x="226" y="10"/>
                    </a:lnTo>
                    <a:lnTo>
                      <a:pt x="222" y="6"/>
                    </a:lnTo>
                    <a:lnTo>
                      <a:pt x="216" y="2"/>
                    </a:lnTo>
                    <a:lnTo>
                      <a:pt x="208" y="0"/>
                    </a:lnTo>
                    <a:lnTo>
                      <a:pt x="202" y="0"/>
                    </a:lnTo>
                    <a:lnTo>
                      <a:pt x="202" y="0"/>
                    </a:lnTo>
                    <a:lnTo>
                      <a:pt x="194" y="0"/>
                    </a:lnTo>
                    <a:lnTo>
                      <a:pt x="188" y="2"/>
                    </a:lnTo>
                    <a:lnTo>
                      <a:pt x="182" y="6"/>
                    </a:lnTo>
                    <a:lnTo>
                      <a:pt x="176" y="10"/>
                    </a:lnTo>
                    <a:lnTo>
                      <a:pt x="172" y="16"/>
                    </a:lnTo>
                    <a:lnTo>
                      <a:pt x="168" y="22"/>
                    </a:lnTo>
                    <a:lnTo>
                      <a:pt x="166" y="28"/>
                    </a:lnTo>
                    <a:lnTo>
                      <a:pt x="166" y="34"/>
                    </a:lnTo>
                    <a:lnTo>
                      <a:pt x="166" y="34"/>
                    </a:lnTo>
                    <a:lnTo>
                      <a:pt x="168" y="46"/>
                    </a:lnTo>
                    <a:lnTo>
                      <a:pt x="174" y="56"/>
                    </a:lnTo>
                    <a:lnTo>
                      <a:pt x="182" y="64"/>
                    </a:lnTo>
                    <a:lnTo>
                      <a:pt x="192" y="68"/>
                    </a:lnTo>
                    <a:lnTo>
                      <a:pt x="192" y="68"/>
                    </a:lnTo>
                    <a:close/>
                    <a:moveTo>
                      <a:pt x="202" y="20"/>
                    </a:moveTo>
                    <a:lnTo>
                      <a:pt x="202" y="20"/>
                    </a:lnTo>
                    <a:lnTo>
                      <a:pt x="208" y="20"/>
                    </a:lnTo>
                    <a:lnTo>
                      <a:pt x="212" y="24"/>
                    </a:lnTo>
                    <a:lnTo>
                      <a:pt x="216" y="28"/>
                    </a:lnTo>
                    <a:lnTo>
                      <a:pt x="216" y="34"/>
                    </a:lnTo>
                    <a:lnTo>
                      <a:pt x="216" y="34"/>
                    </a:lnTo>
                    <a:lnTo>
                      <a:pt x="216" y="40"/>
                    </a:lnTo>
                    <a:lnTo>
                      <a:pt x="212" y="46"/>
                    </a:lnTo>
                    <a:lnTo>
                      <a:pt x="208" y="50"/>
                    </a:lnTo>
                    <a:lnTo>
                      <a:pt x="202" y="50"/>
                    </a:lnTo>
                    <a:lnTo>
                      <a:pt x="202" y="50"/>
                    </a:lnTo>
                    <a:lnTo>
                      <a:pt x="196" y="50"/>
                    </a:lnTo>
                    <a:lnTo>
                      <a:pt x="190" y="46"/>
                    </a:lnTo>
                    <a:lnTo>
                      <a:pt x="188" y="40"/>
                    </a:lnTo>
                    <a:lnTo>
                      <a:pt x="186" y="34"/>
                    </a:lnTo>
                    <a:lnTo>
                      <a:pt x="186" y="34"/>
                    </a:lnTo>
                    <a:lnTo>
                      <a:pt x="188" y="28"/>
                    </a:lnTo>
                    <a:lnTo>
                      <a:pt x="190" y="24"/>
                    </a:lnTo>
                    <a:lnTo>
                      <a:pt x="196" y="20"/>
                    </a:lnTo>
                    <a:lnTo>
                      <a:pt x="202" y="20"/>
                    </a:lnTo>
                    <a:lnTo>
                      <a:pt x="202" y="20"/>
                    </a:lnTo>
                    <a:close/>
                    <a:moveTo>
                      <a:pt x="10" y="118"/>
                    </a:moveTo>
                    <a:lnTo>
                      <a:pt x="274" y="118"/>
                    </a:lnTo>
                    <a:lnTo>
                      <a:pt x="274" y="138"/>
                    </a:lnTo>
                    <a:lnTo>
                      <a:pt x="2" y="138"/>
                    </a:lnTo>
                    <a:lnTo>
                      <a:pt x="2" y="138"/>
                    </a:lnTo>
                    <a:lnTo>
                      <a:pt x="10" y="118"/>
                    </a:lnTo>
                    <a:lnTo>
                      <a:pt x="10" y="1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Univers for KPMG" panose="020B0603020202020204" pitchFamily="34" charset="0"/>
                  <a:ea typeface="+mn-ea"/>
                  <a:cs typeface="+mn-cs"/>
                </a:endParaRPr>
              </a:p>
            </p:txBody>
          </p:sp>
        </p:grpSp>
      </p:grpSp>
      <p:sp>
        <p:nvSpPr>
          <p:cNvPr id="88" name="AutoShape 7">
            <a:extLst>
              <a:ext uri="{FF2B5EF4-FFF2-40B4-BE49-F238E27FC236}">
                <a16:creationId xmlns:a16="http://schemas.microsoft.com/office/drawing/2014/main" id="{F9B80279-5A8D-455A-B180-1E0D6AABFC64}"/>
              </a:ext>
            </a:extLst>
          </p:cNvPr>
          <p:cNvSpPr>
            <a:spLocks noChangeArrowheads="1"/>
          </p:cNvSpPr>
          <p:nvPr/>
        </p:nvSpPr>
        <p:spPr bwMode="auto">
          <a:xfrm>
            <a:off x="2551051" y="1904597"/>
            <a:ext cx="807219" cy="482436"/>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_tradnl" sz="8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Gestión </a:t>
            </a:r>
            <a:r>
              <a:rPr kumimoji="0" lang="es-ES_tradnl" sz="800" b="1" i="0" u="none" strike="noStrike" kern="1200" cap="none" spc="0" normalizeH="0" baseline="0" noProof="0">
                <a:ln>
                  <a:noFill/>
                </a:ln>
                <a:solidFill>
                  <a:srgbClr val="FFFFFF"/>
                </a:solidFill>
                <a:effectLst/>
                <a:uLnTx/>
                <a:uFillTx/>
                <a:latin typeface="Arial"/>
                <a:ea typeface="+mn-ea"/>
                <a:cs typeface="Arial" panose="020B0604020202020204" pitchFamily="34" charset="0"/>
              </a:rPr>
              <a:t>de Maestro</a:t>
            </a:r>
            <a:endParaRPr kumimoji="0" lang="es-ES_tradnl" sz="8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endParaRPr>
          </a:p>
        </p:txBody>
      </p:sp>
      <p:sp>
        <p:nvSpPr>
          <p:cNvPr id="89" name="AutoShape 7">
            <a:extLst>
              <a:ext uri="{FF2B5EF4-FFF2-40B4-BE49-F238E27FC236}">
                <a16:creationId xmlns:a16="http://schemas.microsoft.com/office/drawing/2014/main" id="{E24AF279-B1EC-435F-A232-841CFFD2F4C2}"/>
              </a:ext>
            </a:extLst>
          </p:cNvPr>
          <p:cNvSpPr>
            <a:spLocks noChangeArrowheads="1"/>
          </p:cNvSpPr>
          <p:nvPr/>
        </p:nvSpPr>
        <p:spPr bwMode="auto">
          <a:xfrm>
            <a:off x="3419945" y="1893959"/>
            <a:ext cx="807219" cy="482436"/>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_tradnl" sz="8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Gestión  de Pedidos de Compra</a:t>
            </a:r>
          </a:p>
        </p:txBody>
      </p:sp>
      <p:sp>
        <p:nvSpPr>
          <p:cNvPr id="90" name="AutoShape 7">
            <a:extLst>
              <a:ext uri="{FF2B5EF4-FFF2-40B4-BE49-F238E27FC236}">
                <a16:creationId xmlns:a16="http://schemas.microsoft.com/office/drawing/2014/main" id="{29F5FBD0-943D-4A10-AC68-3DCD84179AC6}"/>
              </a:ext>
            </a:extLst>
          </p:cNvPr>
          <p:cNvSpPr>
            <a:spLocks noChangeArrowheads="1"/>
          </p:cNvSpPr>
          <p:nvPr/>
        </p:nvSpPr>
        <p:spPr bwMode="auto">
          <a:xfrm>
            <a:off x="4301562" y="1892944"/>
            <a:ext cx="807219" cy="482436"/>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_tradnl" sz="8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Recepción y Aceptación  de Pedidos</a:t>
            </a:r>
          </a:p>
        </p:txBody>
      </p:sp>
      <p:sp>
        <p:nvSpPr>
          <p:cNvPr id="91" name="AutoShape 7">
            <a:extLst>
              <a:ext uri="{FF2B5EF4-FFF2-40B4-BE49-F238E27FC236}">
                <a16:creationId xmlns:a16="http://schemas.microsoft.com/office/drawing/2014/main" id="{462DAB77-F7B0-4666-BA9F-8C901A6FE0B8}"/>
              </a:ext>
            </a:extLst>
          </p:cNvPr>
          <p:cNvSpPr>
            <a:spLocks noChangeArrowheads="1"/>
          </p:cNvSpPr>
          <p:nvPr/>
        </p:nvSpPr>
        <p:spPr bwMode="auto">
          <a:xfrm>
            <a:off x="1574263" y="1904597"/>
            <a:ext cx="936104" cy="482436"/>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_tradnl" sz="7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Estrategia Aprovisionamiento</a:t>
            </a:r>
          </a:p>
        </p:txBody>
      </p:sp>
      <p:sp>
        <p:nvSpPr>
          <p:cNvPr id="92" name="AutoShape 7">
            <a:extLst>
              <a:ext uri="{FF2B5EF4-FFF2-40B4-BE49-F238E27FC236}">
                <a16:creationId xmlns:a16="http://schemas.microsoft.com/office/drawing/2014/main" id="{D49AF2A9-97A5-4D05-99CD-BC98FD102CF2}"/>
              </a:ext>
            </a:extLst>
          </p:cNvPr>
          <p:cNvSpPr>
            <a:spLocks noChangeArrowheads="1"/>
          </p:cNvSpPr>
          <p:nvPr/>
        </p:nvSpPr>
        <p:spPr bwMode="auto">
          <a:xfrm>
            <a:off x="6913617" y="1863409"/>
            <a:ext cx="807219" cy="482436"/>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_tradnl" sz="8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Pagos</a:t>
            </a:r>
          </a:p>
        </p:txBody>
      </p:sp>
      <p:sp>
        <p:nvSpPr>
          <p:cNvPr id="93" name="AutoShape 7">
            <a:extLst>
              <a:ext uri="{FF2B5EF4-FFF2-40B4-BE49-F238E27FC236}">
                <a16:creationId xmlns:a16="http://schemas.microsoft.com/office/drawing/2014/main" id="{BB8A47A3-0C02-4958-BB74-62D514FD3C62}"/>
              </a:ext>
            </a:extLst>
          </p:cNvPr>
          <p:cNvSpPr>
            <a:spLocks noChangeArrowheads="1"/>
          </p:cNvSpPr>
          <p:nvPr/>
        </p:nvSpPr>
        <p:spPr bwMode="auto">
          <a:xfrm>
            <a:off x="6068199" y="1875062"/>
            <a:ext cx="807219" cy="482436"/>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_tradnl" sz="8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Gestión de Facturas</a:t>
            </a:r>
          </a:p>
        </p:txBody>
      </p:sp>
      <p:sp>
        <p:nvSpPr>
          <p:cNvPr id="94" name="AutoShape 7">
            <a:extLst>
              <a:ext uri="{FF2B5EF4-FFF2-40B4-BE49-F238E27FC236}">
                <a16:creationId xmlns:a16="http://schemas.microsoft.com/office/drawing/2014/main" id="{BA004DFF-3978-409F-B2A0-1F8277F1BA47}"/>
              </a:ext>
            </a:extLst>
          </p:cNvPr>
          <p:cNvSpPr>
            <a:spLocks noChangeArrowheads="1"/>
          </p:cNvSpPr>
          <p:nvPr/>
        </p:nvSpPr>
        <p:spPr bwMode="auto">
          <a:xfrm>
            <a:off x="7759035" y="1863409"/>
            <a:ext cx="807219" cy="482436"/>
          </a:xfrm>
          <a:prstGeom prst="chevron">
            <a:avLst>
              <a:gd name="adj" fmla="val 19758"/>
            </a:avLst>
          </a:prstGeom>
          <a:solidFill>
            <a:schemeClr val="accent5"/>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8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endParaRPr>
          </a:p>
        </p:txBody>
      </p:sp>
      <p:sp>
        <p:nvSpPr>
          <p:cNvPr id="95" name="AutoShape 7">
            <a:extLst>
              <a:ext uri="{FF2B5EF4-FFF2-40B4-BE49-F238E27FC236}">
                <a16:creationId xmlns:a16="http://schemas.microsoft.com/office/drawing/2014/main" id="{70B01884-F2E6-47C3-863F-E9E41E2C6DA6}"/>
              </a:ext>
            </a:extLst>
          </p:cNvPr>
          <p:cNvSpPr>
            <a:spLocks noChangeArrowheads="1"/>
          </p:cNvSpPr>
          <p:nvPr/>
        </p:nvSpPr>
        <p:spPr bwMode="auto">
          <a:xfrm>
            <a:off x="5183179" y="2101634"/>
            <a:ext cx="807219" cy="482436"/>
          </a:xfrm>
          <a:prstGeom prst="chevron">
            <a:avLst>
              <a:gd name="adj" fmla="val 19758"/>
            </a:avLst>
          </a:prstGeom>
          <a:solidFill>
            <a:schemeClr val="accent5"/>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8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endParaRPr>
          </a:p>
        </p:txBody>
      </p:sp>
      <p:grpSp>
        <p:nvGrpSpPr>
          <p:cNvPr id="74" name="Group 73">
            <a:extLst>
              <a:ext uri="{FF2B5EF4-FFF2-40B4-BE49-F238E27FC236}">
                <a16:creationId xmlns:a16="http://schemas.microsoft.com/office/drawing/2014/main" id="{8F11E16C-B33F-4C83-9E38-05B6215CA60F}"/>
              </a:ext>
            </a:extLst>
          </p:cNvPr>
          <p:cNvGrpSpPr/>
          <p:nvPr/>
        </p:nvGrpSpPr>
        <p:grpSpPr>
          <a:xfrm>
            <a:off x="7680176" y="178744"/>
            <a:ext cx="3564392" cy="689878"/>
            <a:chOff x="7680176" y="178744"/>
            <a:chExt cx="3564392" cy="689878"/>
          </a:xfrm>
        </p:grpSpPr>
        <p:sp>
          <p:nvSpPr>
            <p:cNvPr id="75" name="KMATable0ValueChain2">
              <a:extLst>
                <a:ext uri="{FF2B5EF4-FFF2-40B4-BE49-F238E27FC236}">
                  <a16:creationId xmlns:a16="http://schemas.microsoft.com/office/drawing/2014/main" id="{FC695B2C-5F91-4904-BD97-AE1DEFFD564F}"/>
                </a:ext>
              </a:extLst>
            </p:cNvPr>
            <p:cNvSpPr>
              <a:spLocks noChangeArrowheads="1"/>
            </p:cNvSpPr>
            <p:nvPr/>
          </p:nvSpPr>
          <p:spPr bwMode="auto">
            <a:xfrm>
              <a:off x="7680176" y="178744"/>
              <a:ext cx="3564392" cy="151256"/>
            </a:xfrm>
            <a:prstGeom prst="chevron">
              <a:avLst>
                <a:gd name="adj" fmla="val 21138"/>
              </a:avLst>
            </a:prstGeom>
            <a:solidFill>
              <a:schemeClr val="tx2"/>
            </a:solidFill>
            <a:ln>
              <a:noFill/>
            </a:ln>
          </p:spPr>
          <p:txBody>
            <a:bodyPr lIns="0" r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s-ES_tradnl" sz="10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Procesos de </a:t>
              </a:r>
              <a:r>
                <a:rPr kumimoji="0" lang="es-ES_tradnl" sz="10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Supply</a:t>
              </a:r>
              <a:r>
                <a:rPr kumimoji="0" lang="es-ES_tradnl" sz="10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a:t>
              </a:r>
              <a:r>
                <a:rPr kumimoji="0" lang="es-ES_tradnl" sz="10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Chain</a:t>
              </a:r>
              <a:r>
                <a:rPr kumimoji="0" lang="es-ES_tradnl" sz="10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 Producción</a:t>
              </a:r>
            </a:p>
          </p:txBody>
        </p:sp>
        <p:sp>
          <p:nvSpPr>
            <p:cNvPr id="76" name="Rounded Rectangle 68">
              <a:extLst>
                <a:ext uri="{FF2B5EF4-FFF2-40B4-BE49-F238E27FC236}">
                  <a16:creationId xmlns:a16="http://schemas.microsoft.com/office/drawing/2014/main" id="{FE38C691-00D0-4923-94C4-2901A908064E}"/>
                </a:ext>
              </a:extLst>
            </p:cNvPr>
            <p:cNvSpPr/>
            <p:nvPr/>
          </p:nvSpPr>
          <p:spPr>
            <a:xfrm>
              <a:off x="8105684" y="377237"/>
              <a:ext cx="756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err="1">
                  <a:solidFill>
                    <a:prstClr val="white"/>
                  </a:solidFill>
                  <a:latin typeface="Univers for KPMG Cond" panose="020B0606020202020204" pitchFamily="34" charset="0"/>
                </a:rPr>
                <a:t>Procurement</a:t>
              </a:r>
              <a:endParaRPr lang="es-ES" sz="900" i="1" dirty="0">
                <a:solidFill>
                  <a:prstClr val="white"/>
                </a:solidFill>
                <a:latin typeface="Univers for KPMG Cond" panose="020B0606020202020204" pitchFamily="34" charset="0"/>
              </a:endParaRPr>
            </a:p>
          </p:txBody>
        </p:sp>
        <p:sp>
          <p:nvSpPr>
            <p:cNvPr id="77" name="Rounded Rectangle 68">
              <a:extLst>
                <a:ext uri="{FF2B5EF4-FFF2-40B4-BE49-F238E27FC236}">
                  <a16:creationId xmlns:a16="http://schemas.microsoft.com/office/drawing/2014/main" id="{3D19BA71-5EA2-4D99-AFE9-752541663AA9}"/>
                </a:ext>
              </a:extLst>
            </p:cNvPr>
            <p:cNvSpPr/>
            <p:nvPr/>
          </p:nvSpPr>
          <p:spPr>
            <a:xfrm>
              <a:off x="9053259" y="377237"/>
              <a:ext cx="756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err="1">
                  <a:solidFill>
                    <a:prstClr val="white"/>
                  </a:solidFill>
                  <a:latin typeface="Univers for KPMG Cond" panose="020B0606020202020204" pitchFamily="34" charset="0"/>
                </a:rPr>
                <a:t>Customer</a:t>
              </a:r>
              <a:r>
                <a:rPr lang="es-ES_tradnl" sz="900" i="1" dirty="0">
                  <a:solidFill>
                    <a:prstClr val="white"/>
                  </a:solidFill>
                  <a:latin typeface="Univers for KPMG Cond" panose="020B0606020202020204" pitchFamily="34" charset="0"/>
                </a:rPr>
                <a:t> </a:t>
              </a:r>
              <a:r>
                <a:rPr lang="es-ES_tradnl" sz="900" i="1" dirty="0" err="1">
                  <a:solidFill>
                    <a:prstClr val="white"/>
                  </a:solidFill>
                  <a:latin typeface="Univers for KPMG Cond" panose="020B0606020202020204" pitchFamily="34" charset="0"/>
                </a:rPr>
                <a:t>Serv</a:t>
              </a:r>
              <a:endParaRPr lang="es-ES" sz="900" i="1" dirty="0">
                <a:solidFill>
                  <a:prstClr val="white"/>
                </a:solidFill>
                <a:latin typeface="Univers for KPMG Cond" panose="020B0606020202020204" pitchFamily="34" charset="0"/>
              </a:endParaRPr>
            </a:p>
          </p:txBody>
        </p:sp>
        <p:sp>
          <p:nvSpPr>
            <p:cNvPr id="79" name="Rounded Rectangle 68">
              <a:extLst>
                <a:ext uri="{FF2B5EF4-FFF2-40B4-BE49-F238E27FC236}">
                  <a16:creationId xmlns:a16="http://schemas.microsoft.com/office/drawing/2014/main" id="{379A4CAA-459A-4BC5-82E3-05B2E7C351E4}"/>
                </a:ext>
              </a:extLst>
            </p:cNvPr>
            <p:cNvSpPr/>
            <p:nvPr/>
          </p:nvSpPr>
          <p:spPr>
            <a:xfrm>
              <a:off x="9051714" y="652622"/>
              <a:ext cx="756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Logística</a:t>
              </a:r>
              <a:endParaRPr kumimoji="0" lang="es-ES"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82" name="Rounded Rectangle 68">
              <a:extLst>
                <a:ext uri="{FF2B5EF4-FFF2-40B4-BE49-F238E27FC236}">
                  <a16:creationId xmlns:a16="http://schemas.microsoft.com/office/drawing/2014/main" id="{EEB3B225-C60D-4D9A-9FCF-0AD3060A557B}"/>
                </a:ext>
              </a:extLst>
            </p:cNvPr>
            <p:cNvSpPr/>
            <p:nvPr/>
          </p:nvSpPr>
          <p:spPr>
            <a:xfrm>
              <a:off x="10011843" y="377237"/>
              <a:ext cx="756000" cy="216000"/>
            </a:xfrm>
            <a:prstGeom prst="roundRect">
              <a:avLst/>
            </a:prstGeom>
            <a:solidFill>
              <a:schemeClr val="accent5"/>
            </a:solidFill>
            <a:ln w="19050">
              <a:solidFill>
                <a:schemeClr val="accent6"/>
              </a:solidFill>
            </a:ln>
          </p:spPr>
          <p:txBody>
            <a:bodyPr lIns="0" tIns="0" rIns="0" bIns="0" anchor="ctr" anchorCtr="0"/>
            <a:lstStyle/>
            <a:p>
              <a:pPr algn="ctr"/>
              <a:r>
                <a:rPr lang="es-ES_tradnl" sz="900" b="1" dirty="0">
                  <a:solidFill>
                    <a:srgbClr val="FFFFFF"/>
                  </a:solidFill>
                  <a:latin typeface="Univers for KPMG Cond" panose="020B0606020202020204" pitchFamily="34" charset="0"/>
                  <a:cs typeface="Arial" panose="020B0604020202020204" pitchFamily="34" charset="0"/>
                </a:rPr>
                <a:t>Planificación</a:t>
              </a:r>
              <a:endParaRPr lang="es-ES" sz="900" b="1" dirty="0">
                <a:solidFill>
                  <a:srgbClr val="FFFFFF"/>
                </a:solidFill>
                <a:latin typeface="Univers for KPMG Cond" panose="020B0606020202020204" pitchFamily="34" charset="0"/>
                <a:cs typeface="Arial" panose="020B0604020202020204" pitchFamily="34" charset="0"/>
              </a:endParaRPr>
            </a:p>
          </p:txBody>
        </p:sp>
        <p:sp>
          <p:nvSpPr>
            <p:cNvPr id="83" name="Rounded Rectangle 68">
              <a:extLst>
                <a:ext uri="{FF2B5EF4-FFF2-40B4-BE49-F238E27FC236}">
                  <a16:creationId xmlns:a16="http://schemas.microsoft.com/office/drawing/2014/main" id="{6A40D79A-9895-45FB-80F0-AEB33F33CCAC}"/>
                </a:ext>
              </a:extLst>
            </p:cNvPr>
            <p:cNvSpPr/>
            <p:nvPr/>
          </p:nvSpPr>
          <p:spPr>
            <a:xfrm>
              <a:off x="10011843" y="649565"/>
              <a:ext cx="756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Forestal</a:t>
              </a:r>
              <a:endParaRPr kumimoji="0" lang="es-ES"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84" name="Rounded Rectangle 68">
              <a:extLst>
                <a:ext uri="{FF2B5EF4-FFF2-40B4-BE49-F238E27FC236}">
                  <a16:creationId xmlns:a16="http://schemas.microsoft.com/office/drawing/2014/main" id="{36534C6C-3646-4D31-87A6-E56ECD7C97A5}"/>
                </a:ext>
              </a:extLst>
            </p:cNvPr>
            <p:cNvSpPr/>
            <p:nvPr/>
          </p:nvSpPr>
          <p:spPr>
            <a:xfrm>
              <a:off x="8103822" y="651770"/>
              <a:ext cx="756000" cy="216000"/>
            </a:xfrm>
            <a:prstGeom prst="roundRect">
              <a:avLst/>
            </a:prstGeom>
            <a:solidFill>
              <a:srgbClr val="F68D2E"/>
            </a:solidFill>
            <a:ln w="19050">
              <a:solidFill>
                <a:schemeClr val="accent6"/>
              </a:solidFill>
            </a:ln>
          </p:spPr>
          <p:txBody>
            <a:bodyPr lIns="0" tIns="0" rIns="0" bIns="0" anchor="ctr" anchorCtr="0"/>
            <a:lstStyle/>
            <a:p>
              <a:pPr algn="ctr"/>
              <a:r>
                <a:rPr lang="es-ES_tradnl" sz="900" b="1" dirty="0">
                  <a:solidFill>
                    <a:srgbClr val="FFFFFF"/>
                  </a:solidFill>
                  <a:latin typeface="Univers for KPMG Cond" panose="020B0606020202020204" pitchFamily="34" charset="0"/>
                  <a:cs typeface="Arial" panose="020B0604020202020204" pitchFamily="34" charset="0"/>
                </a:rPr>
                <a:t>Producción</a:t>
              </a:r>
              <a:endParaRPr lang="es-ES" sz="900" b="1" dirty="0">
                <a:solidFill>
                  <a:srgbClr val="FFFFFF"/>
                </a:solidFill>
                <a:latin typeface="Univers for KPMG Cond" panose="020B0606020202020204" pitchFamily="34" charset="0"/>
                <a:cs typeface="Arial" panose="020B0604020202020204" pitchFamily="34" charset="0"/>
              </a:endParaRPr>
            </a:p>
          </p:txBody>
        </p:sp>
      </p:grpSp>
      <p:sp>
        <p:nvSpPr>
          <p:cNvPr id="85" name="Right Triangle 84">
            <a:extLst>
              <a:ext uri="{FF2B5EF4-FFF2-40B4-BE49-F238E27FC236}">
                <a16:creationId xmlns:a16="http://schemas.microsoft.com/office/drawing/2014/main" id="{A76D3568-49BD-490F-98B7-BE6AE2FB64F6}"/>
              </a:ext>
            </a:extLst>
          </p:cNvPr>
          <p:cNvSpPr/>
          <p:nvPr/>
        </p:nvSpPr>
        <p:spPr>
          <a:xfrm>
            <a:off x="7800720" y="1855491"/>
            <a:ext cx="705403" cy="490354"/>
          </a:xfrm>
          <a:prstGeom prst="rtTriangle">
            <a:avLst/>
          </a:prstGeom>
          <a:solidFill>
            <a:srgbClr val="F68D2E"/>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s-ES" sz="1500" dirty="0" err="1">
              <a:solidFill>
                <a:schemeClr val="bg1"/>
              </a:solidFill>
            </a:endParaRPr>
          </a:p>
        </p:txBody>
      </p:sp>
      <p:sp>
        <p:nvSpPr>
          <p:cNvPr id="86" name="Right Triangle 85">
            <a:extLst>
              <a:ext uri="{FF2B5EF4-FFF2-40B4-BE49-F238E27FC236}">
                <a16:creationId xmlns:a16="http://schemas.microsoft.com/office/drawing/2014/main" id="{8CF05FFE-0A59-4E47-B19D-369BE0626F8F}"/>
              </a:ext>
            </a:extLst>
          </p:cNvPr>
          <p:cNvSpPr/>
          <p:nvPr/>
        </p:nvSpPr>
        <p:spPr>
          <a:xfrm>
            <a:off x="5211655" y="2086144"/>
            <a:ext cx="690671" cy="497925"/>
          </a:xfrm>
          <a:prstGeom prst="rtTriangle">
            <a:avLst/>
          </a:prstGeom>
          <a:solidFill>
            <a:srgbClr val="F68D2E"/>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s-ES" sz="1500" dirty="0" err="1">
              <a:solidFill>
                <a:schemeClr val="bg1"/>
              </a:solidFill>
            </a:endParaRPr>
          </a:p>
        </p:txBody>
      </p:sp>
      <p:sp>
        <p:nvSpPr>
          <p:cNvPr id="6" name="TextBox 5">
            <a:extLst>
              <a:ext uri="{FF2B5EF4-FFF2-40B4-BE49-F238E27FC236}">
                <a16:creationId xmlns:a16="http://schemas.microsoft.com/office/drawing/2014/main" id="{98811C1F-44C4-4330-B997-F15021AE65FE}"/>
              </a:ext>
            </a:extLst>
          </p:cNvPr>
          <p:cNvSpPr txBox="1"/>
          <p:nvPr/>
        </p:nvSpPr>
        <p:spPr>
          <a:xfrm>
            <a:off x="5158590" y="2154031"/>
            <a:ext cx="783998" cy="431370"/>
          </a:xfrm>
          <a:prstGeom prst="rect">
            <a:avLst/>
          </a:prstGeom>
          <a:noFill/>
        </p:spPr>
        <p:txBody>
          <a:bodyPr wrap="square" lIns="54610" tIns="54610" rIns="54610" bIns="54610" rtlCol="0">
            <a:noAutofit/>
          </a:bodyPr>
          <a:lstStyle/>
          <a:p>
            <a:pPr algn="ctr">
              <a:defRPr/>
            </a:pPr>
            <a:r>
              <a:rPr lang="es-ES" sz="800" b="1" dirty="0">
                <a:solidFill>
                  <a:srgbClr val="FFFFFF"/>
                </a:solidFill>
                <a:latin typeface="Univers for KPMG Cond" panose="020B0606020202020204" pitchFamily="34" charset="0"/>
                <a:cs typeface="Arial" panose="020B0604020202020204" pitchFamily="34" charset="0"/>
              </a:rPr>
              <a:t>Gestión de Almacenes</a:t>
            </a:r>
          </a:p>
        </p:txBody>
      </p:sp>
      <p:sp>
        <p:nvSpPr>
          <p:cNvPr id="87" name="TextBox 86">
            <a:extLst>
              <a:ext uri="{FF2B5EF4-FFF2-40B4-BE49-F238E27FC236}">
                <a16:creationId xmlns:a16="http://schemas.microsoft.com/office/drawing/2014/main" id="{308C1C1A-BFAC-4C2B-AF24-D5B124A87AED}"/>
              </a:ext>
            </a:extLst>
          </p:cNvPr>
          <p:cNvSpPr txBox="1"/>
          <p:nvPr/>
        </p:nvSpPr>
        <p:spPr>
          <a:xfrm>
            <a:off x="7755463" y="1929651"/>
            <a:ext cx="783998" cy="431370"/>
          </a:xfrm>
          <a:prstGeom prst="rect">
            <a:avLst/>
          </a:prstGeom>
          <a:noFill/>
        </p:spPr>
        <p:txBody>
          <a:bodyPr wrap="square" lIns="54610" tIns="54610" rIns="54610" bIns="54610" rtlCol="0">
            <a:noAutofit/>
          </a:bodyPr>
          <a:lstStyle/>
          <a:p>
            <a:pPr algn="ctr">
              <a:defRPr/>
            </a:pPr>
            <a:r>
              <a:rPr lang="es-ES" sz="800" b="1" dirty="0">
                <a:solidFill>
                  <a:srgbClr val="FFFFFF"/>
                </a:solidFill>
                <a:latin typeface="Univers for KPMG Cond" panose="020B0606020202020204" pitchFamily="34" charset="0"/>
                <a:cs typeface="Arial" panose="020B0604020202020204" pitchFamily="34" charset="0"/>
              </a:rPr>
              <a:t>Gestión del Proceso</a:t>
            </a:r>
          </a:p>
        </p:txBody>
      </p:sp>
      <p:grpSp>
        <p:nvGrpSpPr>
          <p:cNvPr id="54" name="Group 53">
            <a:extLst>
              <a:ext uri="{FF2B5EF4-FFF2-40B4-BE49-F238E27FC236}">
                <a16:creationId xmlns:a16="http://schemas.microsoft.com/office/drawing/2014/main" id="{AB5AA3C4-79F0-4636-AE5A-C0CD91A84528}"/>
              </a:ext>
            </a:extLst>
          </p:cNvPr>
          <p:cNvGrpSpPr/>
          <p:nvPr/>
        </p:nvGrpSpPr>
        <p:grpSpPr>
          <a:xfrm>
            <a:off x="5006877" y="44624"/>
            <a:ext cx="2119585" cy="744515"/>
            <a:chOff x="5006877" y="44624"/>
            <a:chExt cx="2119585" cy="826693"/>
          </a:xfrm>
        </p:grpSpPr>
        <p:sp>
          <p:nvSpPr>
            <p:cNvPr id="55" name="AutoShape 7">
              <a:extLst>
                <a:ext uri="{FF2B5EF4-FFF2-40B4-BE49-F238E27FC236}">
                  <a16:creationId xmlns:a16="http://schemas.microsoft.com/office/drawing/2014/main" id="{CB72E9A0-2942-4258-AE63-DA8C596D8766}"/>
                </a:ext>
              </a:extLst>
            </p:cNvPr>
            <p:cNvSpPr>
              <a:spLocks noChangeArrowheads="1"/>
            </p:cNvSpPr>
            <p:nvPr/>
          </p:nvSpPr>
          <p:spPr bwMode="auto">
            <a:xfrm>
              <a:off x="5006877" y="655317"/>
              <a:ext cx="396000" cy="216000"/>
            </a:xfrm>
            <a:prstGeom prst="chevron">
              <a:avLst>
                <a:gd name="adj" fmla="val 19758"/>
              </a:avLst>
            </a:prstGeom>
            <a:solidFill>
              <a:srgbClr val="F68D2E"/>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56"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1" y="74832"/>
              <a:ext cx="396000" cy="216000"/>
            </a:xfrm>
            <a:prstGeom prst="chevron">
              <a:avLst>
                <a:gd name="adj" fmla="val 19758"/>
              </a:avLst>
            </a:prstGeom>
            <a:solidFill>
              <a:schemeClr val="accent5"/>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8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endParaRPr>
            </a:p>
          </p:txBody>
        </p:sp>
        <p:sp>
          <p:nvSpPr>
            <p:cNvPr id="57"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0" y="348584"/>
              <a:ext cx="396000" cy="216000"/>
            </a:xfrm>
            <a:prstGeom prst="chevron">
              <a:avLst>
                <a:gd name="adj" fmla="val 19758"/>
              </a:avLst>
            </a:prstGeom>
            <a:solidFill>
              <a:schemeClr val="bg2"/>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60" name="TextBox 59"/>
            <p:cNvSpPr txBox="1"/>
            <p:nvPr/>
          </p:nvSpPr>
          <p:spPr>
            <a:xfrm>
              <a:off x="5470278" y="44624"/>
              <a:ext cx="1656184" cy="204322"/>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err="1">
                  <a:ln>
                    <a:noFill/>
                  </a:ln>
                  <a:solidFill>
                    <a:srgbClr val="00338D"/>
                  </a:solidFill>
                  <a:effectLst/>
                  <a:uLnTx/>
                  <a:uFillTx/>
                  <a:latin typeface="Arial"/>
                  <a:ea typeface="+mn-ea"/>
                  <a:cs typeface="+mn-cs"/>
                </a:rPr>
                <a:t>Supply</a:t>
              </a:r>
              <a:r>
                <a:rPr kumimoji="0" lang="es-ES" sz="1100" b="0" i="0" u="none" strike="noStrike" kern="1200" cap="none" spc="0" normalizeH="0" baseline="0" noProof="0" dirty="0">
                  <a:ln>
                    <a:noFill/>
                  </a:ln>
                  <a:solidFill>
                    <a:srgbClr val="00338D"/>
                  </a:solidFill>
                  <a:effectLst/>
                  <a:uLnTx/>
                  <a:uFillTx/>
                  <a:latin typeface="Arial"/>
                  <a:ea typeface="+mn-ea"/>
                  <a:cs typeface="+mn-cs"/>
                </a:rPr>
                <a:t> </a:t>
              </a:r>
              <a:r>
                <a:rPr kumimoji="0" lang="es-ES" sz="1100" b="0" i="0" u="none" strike="noStrike" kern="1200" cap="none" spc="0" normalizeH="0" baseline="0" noProof="0" dirty="0" err="1">
                  <a:ln>
                    <a:noFill/>
                  </a:ln>
                  <a:solidFill>
                    <a:srgbClr val="00338D"/>
                  </a:solidFill>
                  <a:effectLst/>
                  <a:uLnTx/>
                  <a:uFillTx/>
                  <a:latin typeface="Arial"/>
                  <a:ea typeface="+mn-ea"/>
                  <a:cs typeface="+mn-cs"/>
                </a:rPr>
                <a:t>Chain</a:t>
              </a:r>
              <a:endParaRPr kumimoji="0" lang="es-ES" sz="1100" b="0" i="0" u="none" strike="noStrike" kern="1200" cap="none" spc="0" normalizeH="0" baseline="0" noProof="0" dirty="0">
                <a:ln>
                  <a:noFill/>
                </a:ln>
                <a:solidFill>
                  <a:srgbClr val="00338D"/>
                </a:solidFill>
                <a:effectLst/>
                <a:uLnTx/>
                <a:uFillTx/>
                <a:latin typeface="Arial"/>
                <a:ea typeface="+mn-ea"/>
                <a:cs typeface="+mn-cs"/>
              </a:endParaRPr>
            </a:p>
          </p:txBody>
        </p:sp>
        <p:sp>
          <p:nvSpPr>
            <p:cNvPr id="62" name="TextBox 61"/>
            <p:cNvSpPr txBox="1"/>
            <p:nvPr/>
          </p:nvSpPr>
          <p:spPr>
            <a:xfrm>
              <a:off x="5470278" y="328440"/>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Finanzas</a:t>
              </a:r>
            </a:p>
          </p:txBody>
        </p:sp>
        <p:sp>
          <p:nvSpPr>
            <p:cNvPr id="64" name="TextBox 63">
              <a:extLst>
                <a:ext uri="{FF2B5EF4-FFF2-40B4-BE49-F238E27FC236}">
                  <a16:creationId xmlns:a16="http://schemas.microsoft.com/office/drawing/2014/main" id="{7F0ED837-5337-47B6-AC8C-3872F871071C}"/>
                </a:ext>
              </a:extLst>
            </p:cNvPr>
            <p:cNvSpPr txBox="1"/>
            <p:nvPr/>
          </p:nvSpPr>
          <p:spPr>
            <a:xfrm>
              <a:off x="5470278" y="625943"/>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Producción</a:t>
              </a:r>
            </a:p>
          </p:txBody>
        </p:sp>
      </p:grpSp>
    </p:spTree>
    <p:extLst>
      <p:ext uri="{BB962C8B-B14F-4D97-AF65-F5344CB8AC3E}">
        <p14:creationId xmlns:p14="http://schemas.microsoft.com/office/powerpoint/2010/main" val="20825966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44257" name="think-cell Slide" r:id="rId6" imgW="216" imgH="216" progId="TCLayout.ActiveDocument.1">
                  <p:embed/>
                </p:oleObj>
              </mc:Choice>
              <mc:Fallback>
                <p:oleObj name="think-cell Slide" r:id="rId6" imgW="216" imgH="216" progId="TCLayout.ActiveDocument.1">
                  <p:embed/>
                  <p:pic>
                    <p:nvPicPr>
                      <p:cNvPr id="4" name="Object 3" hidden="1"/>
                      <p:cNvPicPr/>
                      <p:nvPr/>
                    </p:nvPicPr>
                    <p:blipFill>
                      <a:blip r:embed="rId7"/>
                      <a:stretch>
                        <a:fillRect/>
                      </a:stretch>
                    </p:blipFill>
                    <p:spPr>
                      <a:xfrm>
                        <a:off x="1525589" y="1589"/>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DE92D78-B88A-4237-B719-CF68C8EF0807}"/>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4000" b="0" i="0" u="none" strike="noStrike" kern="1200" cap="none" spc="0" normalizeH="0" baseline="0" noProof="0" dirty="0">
              <a:ln>
                <a:noFill/>
              </a:ln>
              <a:solidFill>
                <a:prstClr val="white"/>
              </a:solidFill>
              <a:effectLst/>
              <a:uLnTx/>
              <a:uFillTx/>
              <a:latin typeface="KPMG Extralight" panose="020B0303030202040204" pitchFamily="34" charset="0"/>
              <a:ea typeface="+mn-ea"/>
              <a:cs typeface="+mn-cs"/>
              <a:sym typeface="KPMG Extralight" panose="020B0303030202040204" pitchFamily="34" charset="0"/>
            </a:endParaRPr>
          </a:p>
        </p:txBody>
      </p:sp>
      <p:sp>
        <p:nvSpPr>
          <p:cNvPr id="47" name="Title 1"/>
          <p:cNvSpPr>
            <a:spLocks noGrp="1"/>
          </p:cNvSpPr>
          <p:nvPr>
            <p:ph type="title"/>
          </p:nvPr>
        </p:nvSpPr>
        <p:spPr>
          <a:xfrm>
            <a:off x="990000" y="167350"/>
            <a:ext cx="8478958" cy="687855"/>
          </a:xfrm>
        </p:spPr>
        <p:txBody>
          <a:bodyPr/>
          <a:lstStyle/>
          <a:p>
            <a:r>
              <a:rPr lang="es-ES_tradnl" sz="2400" b="1" dirty="0">
                <a:solidFill>
                  <a:srgbClr val="00338D"/>
                </a:solidFill>
              </a:rPr>
              <a:t>2.2. Procesos</a:t>
            </a:r>
            <a:br>
              <a:rPr lang="es-ES_tradnl" sz="4000" b="1" dirty="0">
                <a:solidFill>
                  <a:srgbClr val="00338D"/>
                </a:solidFill>
              </a:rPr>
            </a:br>
            <a:r>
              <a:rPr lang="es-ES_tradnl" sz="4000" dirty="0" err="1">
                <a:solidFill>
                  <a:srgbClr val="00338D"/>
                </a:solidFill>
              </a:rPr>
              <a:t>Supply</a:t>
            </a:r>
            <a:r>
              <a:rPr lang="es-ES_tradnl" sz="4000" dirty="0">
                <a:solidFill>
                  <a:srgbClr val="00338D"/>
                </a:solidFill>
              </a:rPr>
              <a:t> </a:t>
            </a:r>
            <a:r>
              <a:rPr lang="es-ES_tradnl" sz="4000" dirty="0" err="1">
                <a:solidFill>
                  <a:srgbClr val="00338D"/>
                </a:solidFill>
              </a:rPr>
              <a:t>Chain</a:t>
            </a:r>
            <a:br>
              <a:rPr lang="es-ES_tradnl" sz="4000" b="1" dirty="0"/>
            </a:br>
            <a:endParaRPr lang="es-ES_tradnl" sz="4000" dirty="0"/>
          </a:p>
        </p:txBody>
      </p:sp>
      <p:sp>
        <p:nvSpPr>
          <p:cNvPr id="49" name="Rectangle 23"/>
          <p:cNvSpPr>
            <a:spLocks noChangeArrowheads="1"/>
          </p:cNvSpPr>
          <p:nvPr/>
        </p:nvSpPr>
        <p:spPr bwMode="auto">
          <a:xfrm>
            <a:off x="1271588" y="3010335"/>
            <a:ext cx="9648825" cy="3261156"/>
          </a:xfrm>
          <a:prstGeom prst="rect">
            <a:avLst/>
          </a:prstGeom>
          <a:noFill/>
          <a:ln w="12700">
            <a:solidFill>
              <a:srgbClr val="00A3A1"/>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Arial"/>
              <a:ea typeface="+mn-ea"/>
              <a:cs typeface="+mn-cs"/>
            </a:endParaRPr>
          </a:p>
        </p:txBody>
      </p:sp>
      <p:sp>
        <p:nvSpPr>
          <p:cNvPr id="46" name="Rectangle 23"/>
          <p:cNvSpPr>
            <a:spLocks noChangeArrowheads="1"/>
          </p:cNvSpPr>
          <p:nvPr/>
        </p:nvSpPr>
        <p:spPr bwMode="auto">
          <a:xfrm>
            <a:off x="1308332" y="1108682"/>
            <a:ext cx="7560140" cy="1377708"/>
          </a:xfrm>
          <a:prstGeom prst="rect">
            <a:avLst/>
          </a:prstGeom>
          <a:noFill/>
          <a:ln w="12700">
            <a:solidFill>
              <a:srgbClr val="00266A"/>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Arial"/>
              <a:ea typeface="+mn-ea"/>
              <a:cs typeface="+mn-cs"/>
            </a:endParaRPr>
          </a:p>
        </p:txBody>
      </p:sp>
      <p:sp>
        <p:nvSpPr>
          <p:cNvPr id="50" name="14 Rectángulo redondeado"/>
          <p:cNvSpPr/>
          <p:nvPr/>
        </p:nvSpPr>
        <p:spPr>
          <a:xfrm>
            <a:off x="1271464" y="1036475"/>
            <a:ext cx="2440800" cy="360000"/>
          </a:xfrm>
          <a:prstGeom prst="roundRect">
            <a:avLst/>
          </a:prstGeom>
          <a:solidFill>
            <a:schemeClr val="tx2">
              <a:lumMod val="75000"/>
            </a:schemeClr>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2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Taxonomía</a:t>
            </a:r>
          </a:p>
        </p:txBody>
      </p:sp>
      <p:grpSp>
        <p:nvGrpSpPr>
          <p:cNvPr id="13" name="Group 12">
            <a:extLst>
              <a:ext uri="{FF2B5EF4-FFF2-40B4-BE49-F238E27FC236}">
                <a16:creationId xmlns:a16="http://schemas.microsoft.com/office/drawing/2014/main" id="{3743C344-F426-4131-95C4-D95DF336F0E7}"/>
              </a:ext>
            </a:extLst>
          </p:cNvPr>
          <p:cNvGrpSpPr/>
          <p:nvPr/>
        </p:nvGrpSpPr>
        <p:grpSpPr>
          <a:xfrm>
            <a:off x="3485188" y="902264"/>
            <a:ext cx="432000" cy="432000"/>
            <a:chOff x="2288002" y="902264"/>
            <a:chExt cx="432000" cy="432000"/>
          </a:xfrm>
        </p:grpSpPr>
        <p:sp>
          <p:nvSpPr>
            <p:cNvPr id="9" name="Oval 8"/>
            <p:cNvSpPr/>
            <p:nvPr/>
          </p:nvSpPr>
          <p:spPr>
            <a:xfrm>
              <a:off x="2288002" y="902264"/>
              <a:ext cx="432000" cy="432000"/>
            </a:xfrm>
            <a:prstGeom prst="ellipse">
              <a:avLst/>
            </a:prstGeom>
            <a:solidFill>
              <a:srgbClr val="00486D"/>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8" name="Freeform 4814"/>
            <p:cNvSpPr>
              <a:spLocks noEditPoints="1"/>
            </p:cNvSpPr>
            <p:nvPr/>
          </p:nvSpPr>
          <p:spPr bwMode="auto">
            <a:xfrm>
              <a:off x="2333042" y="972867"/>
              <a:ext cx="254028" cy="305679"/>
            </a:xfrm>
            <a:custGeom>
              <a:avLst/>
              <a:gdLst>
                <a:gd name="T0" fmla="*/ 148 w 280"/>
                <a:gd name="T1" fmla="*/ 304 h 372"/>
                <a:gd name="T2" fmla="*/ 148 w 280"/>
                <a:gd name="T3" fmla="*/ 98 h 372"/>
                <a:gd name="T4" fmla="*/ 164 w 280"/>
                <a:gd name="T5" fmla="*/ 92 h 372"/>
                <a:gd name="T6" fmla="*/ 180 w 280"/>
                <a:gd name="T7" fmla="*/ 72 h 372"/>
                <a:gd name="T8" fmla="*/ 186 w 280"/>
                <a:gd name="T9" fmla="*/ 48 h 372"/>
                <a:gd name="T10" fmla="*/ 178 w 280"/>
                <a:gd name="T11" fmla="*/ 20 h 372"/>
                <a:gd name="T12" fmla="*/ 160 w 280"/>
                <a:gd name="T13" fmla="*/ 48 h 372"/>
                <a:gd name="T14" fmla="*/ 106 w 280"/>
                <a:gd name="T15" fmla="*/ 0 h 372"/>
                <a:gd name="T16" fmla="*/ 80 w 280"/>
                <a:gd name="T17" fmla="*/ 32 h 372"/>
                <a:gd name="T18" fmla="*/ 78 w 280"/>
                <a:gd name="T19" fmla="*/ 56 h 372"/>
                <a:gd name="T20" fmla="*/ 88 w 280"/>
                <a:gd name="T21" fmla="*/ 80 h 372"/>
                <a:gd name="T22" fmla="*/ 108 w 280"/>
                <a:gd name="T23" fmla="*/ 96 h 372"/>
                <a:gd name="T24" fmla="*/ 116 w 280"/>
                <a:gd name="T25" fmla="*/ 300 h 372"/>
                <a:gd name="T26" fmla="*/ 108 w 280"/>
                <a:gd name="T27" fmla="*/ 308 h 372"/>
                <a:gd name="T28" fmla="*/ 96 w 280"/>
                <a:gd name="T29" fmla="*/ 336 h 372"/>
                <a:gd name="T30" fmla="*/ 98 w 280"/>
                <a:gd name="T31" fmla="*/ 350 h 372"/>
                <a:gd name="T32" fmla="*/ 106 w 280"/>
                <a:gd name="T33" fmla="*/ 360 h 372"/>
                <a:gd name="T34" fmla="*/ 124 w 280"/>
                <a:gd name="T35" fmla="*/ 370 h 372"/>
                <a:gd name="T36" fmla="*/ 140 w 280"/>
                <a:gd name="T37" fmla="*/ 370 h 372"/>
                <a:gd name="T38" fmla="*/ 158 w 280"/>
                <a:gd name="T39" fmla="*/ 360 h 372"/>
                <a:gd name="T40" fmla="*/ 168 w 280"/>
                <a:gd name="T41" fmla="*/ 342 h 372"/>
                <a:gd name="T42" fmla="*/ 168 w 280"/>
                <a:gd name="T43" fmla="*/ 328 h 372"/>
                <a:gd name="T44" fmla="*/ 158 w 280"/>
                <a:gd name="T45" fmla="*/ 310 h 372"/>
                <a:gd name="T46" fmla="*/ 144 w 280"/>
                <a:gd name="T47" fmla="*/ 346 h 372"/>
                <a:gd name="T48" fmla="*/ 132 w 280"/>
                <a:gd name="T49" fmla="*/ 352 h 372"/>
                <a:gd name="T50" fmla="*/ 120 w 280"/>
                <a:gd name="T51" fmla="*/ 346 h 372"/>
                <a:gd name="T52" fmla="*/ 116 w 280"/>
                <a:gd name="T53" fmla="*/ 336 h 372"/>
                <a:gd name="T54" fmla="*/ 120 w 280"/>
                <a:gd name="T55" fmla="*/ 324 h 372"/>
                <a:gd name="T56" fmla="*/ 132 w 280"/>
                <a:gd name="T57" fmla="*/ 320 h 372"/>
                <a:gd name="T58" fmla="*/ 144 w 280"/>
                <a:gd name="T59" fmla="*/ 324 h 372"/>
                <a:gd name="T60" fmla="*/ 148 w 280"/>
                <a:gd name="T61" fmla="*/ 336 h 372"/>
                <a:gd name="T62" fmla="*/ 144 w 280"/>
                <a:gd name="T63" fmla="*/ 346 h 372"/>
                <a:gd name="T64" fmla="*/ 186 w 280"/>
                <a:gd name="T65" fmla="*/ 318 h 372"/>
                <a:gd name="T66" fmla="*/ 172 w 280"/>
                <a:gd name="T67" fmla="*/ 296 h 372"/>
                <a:gd name="T68" fmla="*/ 168 w 280"/>
                <a:gd name="T69" fmla="*/ 286 h 372"/>
                <a:gd name="T70" fmla="*/ 168 w 280"/>
                <a:gd name="T71" fmla="*/ 250 h 372"/>
                <a:gd name="T72" fmla="*/ 172 w 280"/>
                <a:gd name="T73" fmla="*/ 190 h 372"/>
                <a:gd name="T74" fmla="*/ 178 w 280"/>
                <a:gd name="T75" fmla="*/ 194 h 372"/>
                <a:gd name="T76" fmla="*/ 186 w 280"/>
                <a:gd name="T77" fmla="*/ 190 h 372"/>
                <a:gd name="T78" fmla="*/ 188 w 280"/>
                <a:gd name="T79" fmla="*/ 180 h 372"/>
                <a:gd name="T80" fmla="*/ 168 w 280"/>
                <a:gd name="T81" fmla="*/ 150 h 372"/>
                <a:gd name="T82" fmla="*/ 204 w 280"/>
                <a:gd name="T83" fmla="*/ 158 h 372"/>
                <a:gd name="T84" fmla="*/ 212 w 280"/>
                <a:gd name="T85" fmla="*/ 160 h 372"/>
                <a:gd name="T86" fmla="*/ 218 w 280"/>
                <a:gd name="T87" fmla="*/ 158 h 372"/>
                <a:gd name="T88" fmla="*/ 220 w 280"/>
                <a:gd name="T89" fmla="*/ 146 h 372"/>
                <a:gd name="T90" fmla="*/ 216 w 280"/>
                <a:gd name="T91" fmla="*/ 102 h 372"/>
                <a:gd name="T92" fmla="*/ 240 w 280"/>
                <a:gd name="T93" fmla="*/ 126 h 372"/>
                <a:gd name="T94" fmla="*/ 248 w 280"/>
                <a:gd name="T95" fmla="*/ 126 h 372"/>
                <a:gd name="T96" fmla="*/ 254 w 280"/>
                <a:gd name="T97" fmla="*/ 122 h 372"/>
                <a:gd name="T98" fmla="*/ 252 w 280"/>
                <a:gd name="T99" fmla="*/ 110 h 372"/>
                <a:gd name="T100" fmla="*/ 84 w 280"/>
                <a:gd name="T101" fmla="*/ 234 h 372"/>
                <a:gd name="T102" fmla="*/ 96 w 280"/>
                <a:gd name="T103" fmla="*/ 292 h 372"/>
                <a:gd name="T104" fmla="*/ 0 w 280"/>
                <a:gd name="T105" fmla="*/ 318 h 372"/>
                <a:gd name="T106" fmla="*/ 72 w 280"/>
                <a:gd name="T107" fmla="*/ 290 h 372"/>
                <a:gd name="T108" fmla="*/ 80 w 280"/>
                <a:gd name="T109" fmla="*/ 292 h 372"/>
                <a:gd name="T110" fmla="*/ 86 w 280"/>
                <a:gd name="T111" fmla="*/ 290 h 372"/>
                <a:gd name="T112" fmla="*/ 88 w 280"/>
                <a:gd name="T113" fmla="*/ 278 h 372"/>
                <a:gd name="T114" fmla="*/ 84 w 280"/>
                <a:gd name="T115" fmla="*/ 23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0" h="372">
                  <a:moveTo>
                    <a:pt x="158" y="310"/>
                  </a:moveTo>
                  <a:lnTo>
                    <a:pt x="158" y="310"/>
                  </a:lnTo>
                  <a:lnTo>
                    <a:pt x="148" y="304"/>
                  </a:lnTo>
                  <a:lnTo>
                    <a:pt x="148" y="304"/>
                  </a:lnTo>
                  <a:lnTo>
                    <a:pt x="148" y="300"/>
                  </a:lnTo>
                  <a:lnTo>
                    <a:pt x="148" y="98"/>
                  </a:lnTo>
                  <a:lnTo>
                    <a:pt x="148" y="98"/>
                  </a:lnTo>
                  <a:lnTo>
                    <a:pt x="156" y="96"/>
                  </a:lnTo>
                  <a:lnTo>
                    <a:pt x="164" y="92"/>
                  </a:lnTo>
                  <a:lnTo>
                    <a:pt x="170" y="86"/>
                  </a:lnTo>
                  <a:lnTo>
                    <a:pt x="176" y="80"/>
                  </a:lnTo>
                  <a:lnTo>
                    <a:pt x="180" y="72"/>
                  </a:lnTo>
                  <a:lnTo>
                    <a:pt x="184" y="64"/>
                  </a:lnTo>
                  <a:lnTo>
                    <a:pt x="186" y="56"/>
                  </a:lnTo>
                  <a:lnTo>
                    <a:pt x="186" y="48"/>
                  </a:lnTo>
                  <a:lnTo>
                    <a:pt x="186" y="48"/>
                  </a:lnTo>
                  <a:lnTo>
                    <a:pt x="184" y="32"/>
                  </a:lnTo>
                  <a:lnTo>
                    <a:pt x="178" y="20"/>
                  </a:lnTo>
                  <a:lnTo>
                    <a:pt x="170" y="10"/>
                  </a:lnTo>
                  <a:lnTo>
                    <a:pt x="160" y="0"/>
                  </a:lnTo>
                  <a:lnTo>
                    <a:pt x="160" y="48"/>
                  </a:lnTo>
                  <a:lnTo>
                    <a:pt x="106" y="48"/>
                  </a:lnTo>
                  <a:lnTo>
                    <a:pt x="106" y="0"/>
                  </a:lnTo>
                  <a:lnTo>
                    <a:pt x="106" y="0"/>
                  </a:lnTo>
                  <a:lnTo>
                    <a:pt x="94" y="10"/>
                  </a:lnTo>
                  <a:lnTo>
                    <a:pt x="86" y="20"/>
                  </a:lnTo>
                  <a:lnTo>
                    <a:pt x="80" y="32"/>
                  </a:lnTo>
                  <a:lnTo>
                    <a:pt x="78" y="48"/>
                  </a:lnTo>
                  <a:lnTo>
                    <a:pt x="78" y="48"/>
                  </a:lnTo>
                  <a:lnTo>
                    <a:pt x="78" y="56"/>
                  </a:lnTo>
                  <a:lnTo>
                    <a:pt x="82" y="64"/>
                  </a:lnTo>
                  <a:lnTo>
                    <a:pt x="84" y="72"/>
                  </a:lnTo>
                  <a:lnTo>
                    <a:pt x="88" y="80"/>
                  </a:lnTo>
                  <a:lnTo>
                    <a:pt x="94" y="86"/>
                  </a:lnTo>
                  <a:lnTo>
                    <a:pt x="100" y="92"/>
                  </a:lnTo>
                  <a:lnTo>
                    <a:pt x="108" y="96"/>
                  </a:lnTo>
                  <a:lnTo>
                    <a:pt x="116" y="98"/>
                  </a:lnTo>
                  <a:lnTo>
                    <a:pt x="116" y="300"/>
                  </a:lnTo>
                  <a:lnTo>
                    <a:pt x="116" y="300"/>
                  </a:lnTo>
                  <a:lnTo>
                    <a:pt x="116" y="304"/>
                  </a:lnTo>
                  <a:lnTo>
                    <a:pt x="116" y="304"/>
                  </a:lnTo>
                  <a:lnTo>
                    <a:pt x="108" y="308"/>
                  </a:lnTo>
                  <a:lnTo>
                    <a:pt x="102" y="316"/>
                  </a:lnTo>
                  <a:lnTo>
                    <a:pt x="98" y="326"/>
                  </a:lnTo>
                  <a:lnTo>
                    <a:pt x="96" y="336"/>
                  </a:lnTo>
                  <a:lnTo>
                    <a:pt x="96" y="336"/>
                  </a:lnTo>
                  <a:lnTo>
                    <a:pt x="96" y="342"/>
                  </a:lnTo>
                  <a:lnTo>
                    <a:pt x="98" y="350"/>
                  </a:lnTo>
                  <a:lnTo>
                    <a:pt x="102" y="356"/>
                  </a:lnTo>
                  <a:lnTo>
                    <a:pt x="106" y="360"/>
                  </a:lnTo>
                  <a:lnTo>
                    <a:pt x="106" y="360"/>
                  </a:lnTo>
                  <a:lnTo>
                    <a:pt x="112" y="366"/>
                  </a:lnTo>
                  <a:lnTo>
                    <a:pt x="118" y="368"/>
                  </a:lnTo>
                  <a:lnTo>
                    <a:pt x="124" y="370"/>
                  </a:lnTo>
                  <a:lnTo>
                    <a:pt x="132" y="372"/>
                  </a:lnTo>
                  <a:lnTo>
                    <a:pt x="132" y="372"/>
                  </a:lnTo>
                  <a:lnTo>
                    <a:pt x="140" y="370"/>
                  </a:lnTo>
                  <a:lnTo>
                    <a:pt x="146" y="368"/>
                  </a:lnTo>
                  <a:lnTo>
                    <a:pt x="152" y="366"/>
                  </a:lnTo>
                  <a:lnTo>
                    <a:pt x="158" y="360"/>
                  </a:lnTo>
                  <a:lnTo>
                    <a:pt x="162" y="356"/>
                  </a:lnTo>
                  <a:lnTo>
                    <a:pt x="166" y="350"/>
                  </a:lnTo>
                  <a:lnTo>
                    <a:pt x="168" y="342"/>
                  </a:lnTo>
                  <a:lnTo>
                    <a:pt x="168" y="336"/>
                  </a:lnTo>
                  <a:lnTo>
                    <a:pt x="168" y="336"/>
                  </a:lnTo>
                  <a:lnTo>
                    <a:pt x="168" y="328"/>
                  </a:lnTo>
                  <a:lnTo>
                    <a:pt x="166" y="322"/>
                  </a:lnTo>
                  <a:lnTo>
                    <a:pt x="162" y="316"/>
                  </a:lnTo>
                  <a:lnTo>
                    <a:pt x="158" y="310"/>
                  </a:lnTo>
                  <a:lnTo>
                    <a:pt x="158" y="310"/>
                  </a:lnTo>
                  <a:close/>
                  <a:moveTo>
                    <a:pt x="144" y="346"/>
                  </a:moveTo>
                  <a:lnTo>
                    <a:pt x="144" y="346"/>
                  </a:lnTo>
                  <a:lnTo>
                    <a:pt x="138" y="350"/>
                  </a:lnTo>
                  <a:lnTo>
                    <a:pt x="132" y="352"/>
                  </a:lnTo>
                  <a:lnTo>
                    <a:pt x="132" y="352"/>
                  </a:lnTo>
                  <a:lnTo>
                    <a:pt x="126" y="350"/>
                  </a:lnTo>
                  <a:lnTo>
                    <a:pt x="120" y="346"/>
                  </a:lnTo>
                  <a:lnTo>
                    <a:pt x="120" y="346"/>
                  </a:lnTo>
                  <a:lnTo>
                    <a:pt x="118" y="342"/>
                  </a:lnTo>
                  <a:lnTo>
                    <a:pt x="116" y="336"/>
                  </a:lnTo>
                  <a:lnTo>
                    <a:pt x="116" y="336"/>
                  </a:lnTo>
                  <a:lnTo>
                    <a:pt x="118" y="330"/>
                  </a:lnTo>
                  <a:lnTo>
                    <a:pt x="120" y="324"/>
                  </a:lnTo>
                  <a:lnTo>
                    <a:pt x="120" y="324"/>
                  </a:lnTo>
                  <a:lnTo>
                    <a:pt x="126" y="320"/>
                  </a:lnTo>
                  <a:lnTo>
                    <a:pt x="132" y="320"/>
                  </a:lnTo>
                  <a:lnTo>
                    <a:pt x="132" y="320"/>
                  </a:lnTo>
                  <a:lnTo>
                    <a:pt x="138" y="320"/>
                  </a:lnTo>
                  <a:lnTo>
                    <a:pt x="144" y="324"/>
                  </a:lnTo>
                  <a:lnTo>
                    <a:pt x="144" y="324"/>
                  </a:lnTo>
                  <a:lnTo>
                    <a:pt x="146" y="330"/>
                  </a:lnTo>
                  <a:lnTo>
                    <a:pt x="148" y="336"/>
                  </a:lnTo>
                  <a:lnTo>
                    <a:pt x="148" y="336"/>
                  </a:lnTo>
                  <a:lnTo>
                    <a:pt x="146" y="342"/>
                  </a:lnTo>
                  <a:lnTo>
                    <a:pt x="144" y="346"/>
                  </a:lnTo>
                  <a:lnTo>
                    <a:pt x="144" y="346"/>
                  </a:lnTo>
                  <a:close/>
                  <a:moveTo>
                    <a:pt x="280" y="38"/>
                  </a:moveTo>
                  <a:lnTo>
                    <a:pt x="280" y="318"/>
                  </a:lnTo>
                  <a:lnTo>
                    <a:pt x="186" y="318"/>
                  </a:lnTo>
                  <a:lnTo>
                    <a:pt x="186" y="318"/>
                  </a:lnTo>
                  <a:lnTo>
                    <a:pt x="180" y="306"/>
                  </a:lnTo>
                  <a:lnTo>
                    <a:pt x="172" y="296"/>
                  </a:lnTo>
                  <a:lnTo>
                    <a:pt x="172" y="296"/>
                  </a:lnTo>
                  <a:lnTo>
                    <a:pt x="168" y="292"/>
                  </a:lnTo>
                  <a:lnTo>
                    <a:pt x="168" y="286"/>
                  </a:lnTo>
                  <a:lnTo>
                    <a:pt x="248" y="286"/>
                  </a:lnTo>
                  <a:lnTo>
                    <a:pt x="248" y="170"/>
                  </a:lnTo>
                  <a:lnTo>
                    <a:pt x="168" y="250"/>
                  </a:lnTo>
                  <a:lnTo>
                    <a:pt x="168" y="188"/>
                  </a:lnTo>
                  <a:lnTo>
                    <a:pt x="172" y="190"/>
                  </a:lnTo>
                  <a:lnTo>
                    <a:pt x="172" y="190"/>
                  </a:lnTo>
                  <a:lnTo>
                    <a:pt x="174" y="192"/>
                  </a:lnTo>
                  <a:lnTo>
                    <a:pt x="178" y="194"/>
                  </a:lnTo>
                  <a:lnTo>
                    <a:pt x="178" y="194"/>
                  </a:lnTo>
                  <a:lnTo>
                    <a:pt x="182" y="192"/>
                  </a:lnTo>
                  <a:lnTo>
                    <a:pt x="186" y="190"/>
                  </a:lnTo>
                  <a:lnTo>
                    <a:pt x="186" y="190"/>
                  </a:lnTo>
                  <a:lnTo>
                    <a:pt x="188" y="186"/>
                  </a:lnTo>
                  <a:lnTo>
                    <a:pt x="188" y="184"/>
                  </a:lnTo>
                  <a:lnTo>
                    <a:pt x="188" y="180"/>
                  </a:lnTo>
                  <a:lnTo>
                    <a:pt x="186" y="176"/>
                  </a:lnTo>
                  <a:lnTo>
                    <a:pt x="168" y="160"/>
                  </a:lnTo>
                  <a:lnTo>
                    <a:pt x="168" y="150"/>
                  </a:lnTo>
                  <a:lnTo>
                    <a:pt x="182" y="136"/>
                  </a:lnTo>
                  <a:lnTo>
                    <a:pt x="204" y="158"/>
                  </a:lnTo>
                  <a:lnTo>
                    <a:pt x="204" y="158"/>
                  </a:lnTo>
                  <a:lnTo>
                    <a:pt x="208" y="160"/>
                  </a:lnTo>
                  <a:lnTo>
                    <a:pt x="212" y="160"/>
                  </a:lnTo>
                  <a:lnTo>
                    <a:pt x="212" y="160"/>
                  </a:lnTo>
                  <a:lnTo>
                    <a:pt x="214" y="160"/>
                  </a:lnTo>
                  <a:lnTo>
                    <a:pt x="218" y="158"/>
                  </a:lnTo>
                  <a:lnTo>
                    <a:pt x="218" y="158"/>
                  </a:lnTo>
                  <a:lnTo>
                    <a:pt x="220" y="154"/>
                  </a:lnTo>
                  <a:lnTo>
                    <a:pt x="222" y="150"/>
                  </a:lnTo>
                  <a:lnTo>
                    <a:pt x="220" y="146"/>
                  </a:lnTo>
                  <a:lnTo>
                    <a:pt x="218" y="144"/>
                  </a:lnTo>
                  <a:lnTo>
                    <a:pt x="196" y="122"/>
                  </a:lnTo>
                  <a:lnTo>
                    <a:pt x="216" y="102"/>
                  </a:lnTo>
                  <a:lnTo>
                    <a:pt x="236" y="124"/>
                  </a:lnTo>
                  <a:lnTo>
                    <a:pt x="236" y="124"/>
                  </a:lnTo>
                  <a:lnTo>
                    <a:pt x="240" y="126"/>
                  </a:lnTo>
                  <a:lnTo>
                    <a:pt x="244" y="128"/>
                  </a:lnTo>
                  <a:lnTo>
                    <a:pt x="244" y="128"/>
                  </a:lnTo>
                  <a:lnTo>
                    <a:pt x="248" y="126"/>
                  </a:lnTo>
                  <a:lnTo>
                    <a:pt x="252" y="124"/>
                  </a:lnTo>
                  <a:lnTo>
                    <a:pt x="252" y="124"/>
                  </a:lnTo>
                  <a:lnTo>
                    <a:pt x="254" y="122"/>
                  </a:lnTo>
                  <a:lnTo>
                    <a:pt x="254" y="118"/>
                  </a:lnTo>
                  <a:lnTo>
                    <a:pt x="254" y="114"/>
                  </a:lnTo>
                  <a:lnTo>
                    <a:pt x="252" y="110"/>
                  </a:lnTo>
                  <a:lnTo>
                    <a:pt x="230" y="88"/>
                  </a:lnTo>
                  <a:lnTo>
                    <a:pt x="280" y="38"/>
                  </a:lnTo>
                  <a:close/>
                  <a:moveTo>
                    <a:pt x="84" y="234"/>
                  </a:moveTo>
                  <a:lnTo>
                    <a:pt x="96" y="248"/>
                  </a:lnTo>
                  <a:lnTo>
                    <a:pt x="96" y="292"/>
                  </a:lnTo>
                  <a:lnTo>
                    <a:pt x="96" y="292"/>
                  </a:lnTo>
                  <a:lnTo>
                    <a:pt x="86" y="304"/>
                  </a:lnTo>
                  <a:lnTo>
                    <a:pt x="80" y="318"/>
                  </a:lnTo>
                  <a:lnTo>
                    <a:pt x="0" y="318"/>
                  </a:lnTo>
                  <a:lnTo>
                    <a:pt x="50" y="268"/>
                  </a:lnTo>
                  <a:lnTo>
                    <a:pt x="72" y="290"/>
                  </a:lnTo>
                  <a:lnTo>
                    <a:pt x="72" y="290"/>
                  </a:lnTo>
                  <a:lnTo>
                    <a:pt x="76" y="292"/>
                  </a:lnTo>
                  <a:lnTo>
                    <a:pt x="80" y="292"/>
                  </a:lnTo>
                  <a:lnTo>
                    <a:pt x="80" y="292"/>
                  </a:lnTo>
                  <a:lnTo>
                    <a:pt x="84" y="292"/>
                  </a:lnTo>
                  <a:lnTo>
                    <a:pt x="86" y="290"/>
                  </a:lnTo>
                  <a:lnTo>
                    <a:pt x="86" y="290"/>
                  </a:lnTo>
                  <a:lnTo>
                    <a:pt x="88" y="286"/>
                  </a:lnTo>
                  <a:lnTo>
                    <a:pt x="90" y="282"/>
                  </a:lnTo>
                  <a:lnTo>
                    <a:pt x="88" y="278"/>
                  </a:lnTo>
                  <a:lnTo>
                    <a:pt x="86" y="274"/>
                  </a:lnTo>
                  <a:lnTo>
                    <a:pt x="64" y="254"/>
                  </a:lnTo>
                  <a:lnTo>
                    <a:pt x="84" y="23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53" name="KMATable0ValueChain2"/>
          <p:cNvSpPr>
            <a:spLocks noChangeArrowheads="1"/>
          </p:cNvSpPr>
          <p:nvPr/>
        </p:nvSpPr>
        <p:spPr bwMode="auto">
          <a:xfrm>
            <a:off x="1415604" y="1594763"/>
            <a:ext cx="7200675" cy="197649"/>
          </a:xfrm>
          <a:prstGeom prst="chevron">
            <a:avLst>
              <a:gd name="adj" fmla="val 21138"/>
            </a:avLst>
          </a:prstGeom>
          <a:solidFill>
            <a:schemeClr val="tx2"/>
          </a:solidFill>
          <a:ln w="25400">
            <a:solidFill>
              <a:schemeClr val="bg1"/>
            </a:solidFill>
            <a:miter lim="800000"/>
            <a:headEnd/>
            <a:tailEnd/>
          </a:ln>
        </p:spPr>
        <p:txBody>
          <a:bodyPr lIns="0" tIns="0" rIns="0" bIns="0"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s-ES_tradnl" sz="11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Order</a:t>
            </a:r>
            <a:r>
              <a:rPr kumimoji="0" lang="es-ES_tradnl" sz="11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a:t>
            </a:r>
            <a:r>
              <a:rPr kumimoji="0" lang="es-ES_tradnl" sz="11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to</a:t>
            </a:r>
            <a:r>
              <a:rPr kumimoji="0" lang="es-ES_tradnl" sz="11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Cash (Planificación)</a:t>
            </a:r>
          </a:p>
        </p:txBody>
      </p:sp>
      <p:graphicFrame>
        <p:nvGraphicFramePr>
          <p:cNvPr id="3" name="Table 2"/>
          <p:cNvGraphicFramePr>
            <a:graphicFrameLocks noGrp="1"/>
          </p:cNvGraphicFramePr>
          <p:nvPr/>
        </p:nvGraphicFramePr>
        <p:xfrm>
          <a:off x="1631504" y="3532356"/>
          <a:ext cx="8928992" cy="2251320"/>
        </p:xfrm>
        <a:graphic>
          <a:graphicData uri="http://schemas.openxmlformats.org/drawingml/2006/table">
            <a:tbl>
              <a:tblPr firstRow="1" bandRow="1">
                <a:tableStyleId>{5C22544A-7EE6-4342-B048-85BDC9FD1C3A}</a:tableStyleId>
              </a:tblPr>
              <a:tblGrid>
                <a:gridCol w="1996894">
                  <a:extLst>
                    <a:ext uri="{9D8B030D-6E8A-4147-A177-3AD203B41FA5}">
                      <a16:colId xmlns:a16="http://schemas.microsoft.com/office/drawing/2014/main" val="20000"/>
                    </a:ext>
                  </a:extLst>
                </a:gridCol>
                <a:gridCol w="5231466">
                  <a:extLst>
                    <a:ext uri="{9D8B030D-6E8A-4147-A177-3AD203B41FA5}">
                      <a16:colId xmlns:a16="http://schemas.microsoft.com/office/drawing/2014/main" val="20001"/>
                    </a:ext>
                  </a:extLst>
                </a:gridCol>
                <a:gridCol w="1700632">
                  <a:extLst>
                    <a:ext uri="{9D8B030D-6E8A-4147-A177-3AD203B41FA5}">
                      <a16:colId xmlns:a16="http://schemas.microsoft.com/office/drawing/2014/main" val="20002"/>
                    </a:ext>
                  </a:extLst>
                </a:gridCol>
              </a:tblGrid>
              <a:tr h="378267">
                <a:tc>
                  <a:txBody>
                    <a:bodyPr/>
                    <a:lstStyle/>
                    <a:p>
                      <a:pPr algn="l"/>
                      <a:r>
                        <a:rPr lang="es-ES" sz="1100" b="0" dirty="0">
                          <a:solidFill>
                            <a:schemeClr val="tx1"/>
                          </a:solidFill>
                          <a:latin typeface="Univers for KPMG Cond" panose="020B0606020202020204" pitchFamily="34" charset="0"/>
                        </a:rPr>
                        <a:t>Gestión de órdenes y pedidos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b="0" baseline="0" dirty="0">
                          <a:solidFill>
                            <a:schemeClr val="tx1"/>
                          </a:solidFill>
                          <a:latin typeface="Univers for KPMG Cond" panose="020B0606020202020204" pitchFamily="34" charset="0"/>
                        </a:rPr>
                        <a:t>Engloba el proceso de planificación de las órdenes de producción. En esta tarea intervienen principalmente los departamentos de CS y Planificación.</a:t>
                      </a:r>
                    </a:p>
                    <a:p>
                      <a:pPr marL="171450" indent="-171450" algn="l">
                        <a:buFont typeface="Arial" panose="020B0604020202020204" pitchFamily="34" charset="0"/>
                        <a:buChar char="•"/>
                      </a:pPr>
                      <a:r>
                        <a:rPr lang="es-ES" sz="1100" b="0" baseline="0" dirty="0">
                          <a:solidFill>
                            <a:schemeClr val="tx1"/>
                          </a:solidFill>
                          <a:latin typeface="Univers for KPMG Cond" panose="020B0606020202020204" pitchFamily="34" charset="0"/>
                        </a:rPr>
                        <a:t>Las órdenes de producción, se lanzan en el momento que el pedido de venta se cree. Se crearán para el tipo de posiciones que sea necesario fabricar el producto vendido.</a:t>
                      </a:r>
                    </a:p>
                    <a:p>
                      <a:pPr marL="171450" indent="-171450" algn="l">
                        <a:buFont typeface="Arial" panose="020B0604020202020204" pitchFamily="34" charset="0"/>
                        <a:buChar char="•"/>
                      </a:pPr>
                      <a:r>
                        <a:rPr lang="es-ES" sz="1100" b="0" baseline="0" dirty="0">
                          <a:solidFill>
                            <a:schemeClr val="tx1"/>
                          </a:solidFill>
                          <a:latin typeface="Univers for KPMG Cond" panose="020B0606020202020204" pitchFamily="34" charset="0"/>
                        </a:rPr>
                        <a:t>El tipo de producción en el Grupo Garnica es mixta. Dentro de un mismo pedido puede haber productos de venta </a:t>
                      </a:r>
                      <a:r>
                        <a:rPr lang="es-ES" sz="1100" b="0" baseline="0" dirty="0" err="1">
                          <a:solidFill>
                            <a:schemeClr val="tx1"/>
                          </a:solidFill>
                          <a:latin typeface="Univers for KPMG Cond" panose="020B0606020202020204" pitchFamily="34" charset="0"/>
                        </a:rPr>
                        <a:t>stockable</a:t>
                      </a:r>
                      <a:r>
                        <a:rPr lang="es-ES" sz="1100" b="0" baseline="0" dirty="0">
                          <a:solidFill>
                            <a:schemeClr val="tx1"/>
                          </a:solidFill>
                          <a:latin typeface="Univers for KPMG Cond" panose="020B0606020202020204" pitchFamily="34" charset="0"/>
                        </a:rPr>
                        <a:t> (</a:t>
                      </a:r>
                      <a:r>
                        <a:rPr lang="es-ES" sz="1100" b="0" baseline="0" dirty="0" err="1">
                          <a:solidFill>
                            <a:schemeClr val="tx1"/>
                          </a:solidFill>
                          <a:latin typeface="Univers for KPMG Cond" panose="020B0606020202020204" pitchFamily="34" charset="0"/>
                        </a:rPr>
                        <a:t>Made</a:t>
                      </a:r>
                      <a:r>
                        <a:rPr lang="es-ES" sz="1100" b="0" baseline="0" dirty="0">
                          <a:solidFill>
                            <a:schemeClr val="tx1"/>
                          </a:solidFill>
                          <a:latin typeface="Univers for KPMG Cond" panose="020B0606020202020204" pitchFamily="34" charset="0"/>
                        </a:rPr>
                        <a:t> </a:t>
                      </a:r>
                      <a:r>
                        <a:rPr lang="es-ES" sz="1100" b="0" baseline="0" dirty="0" err="1">
                          <a:solidFill>
                            <a:schemeClr val="tx1"/>
                          </a:solidFill>
                          <a:latin typeface="Univers for KPMG Cond" panose="020B0606020202020204" pitchFamily="34" charset="0"/>
                        </a:rPr>
                        <a:t>to</a:t>
                      </a:r>
                      <a:r>
                        <a:rPr lang="es-ES" sz="1100" b="0" baseline="0" dirty="0">
                          <a:solidFill>
                            <a:schemeClr val="tx1"/>
                          </a:solidFill>
                          <a:latin typeface="Univers for KPMG Cond" panose="020B0606020202020204" pitchFamily="34" charset="0"/>
                        </a:rPr>
                        <a:t> Stock) y productos a Fabricar (</a:t>
                      </a:r>
                      <a:r>
                        <a:rPr lang="es-ES" sz="1100" b="0" baseline="0" dirty="0" err="1">
                          <a:solidFill>
                            <a:schemeClr val="tx1"/>
                          </a:solidFill>
                          <a:latin typeface="Univers for KPMG Cond" panose="020B0606020202020204" pitchFamily="34" charset="0"/>
                        </a:rPr>
                        <a:t>Made</a:t>
                      </a:r>
                      <a:r>
                        <a:rPr lang="es-ES" sz="1100" b="0" baseline="0" dirty="0">
                          <a:solidFill>
                            <a:schemeClr val="tx1"/>
                          </a:solidFill>
                          <a:latin typeface="Univers for KPMG Cond" panose="020B0606020202020204" pitchFamily="34" charset="0"/>
                        </a:rPr>
                        <a:t> </a:t>
                      </a:r>
                      <a:r>
                        <a:rPr lang="es-ES" sz="1100" b="0" baseline="0" dirty="0" err="1">
                          <a:solidFill>
                            <a:schemeClr val="tx1"/>
                          </a:solidFill>
                          <a:latin typeface="Univers for KPMG Cond" panose="020B0606020202020204" pitchFamily="34" charset="0"/>
                        </a:rPr>
                        <a:t>to</a:t>
                      </a:r>
                      <a:r>
                        <a:rPr lang="es-ES" sz="1100" b="0" baseline="0" dirty="0">
                          <a:solidFill>
                            <a:schemeClr val="tx1"/>
                          </a:solidFill>
                          <a:latin typeface="Univers for KPMG Cond" panose="020B0606020202020204" pitchFamily="34" charset="0"/>
                        </a:rPr>
                        <a:t> </a:t>
                      </a:r>
                      <a:r>
                        <a:rPr lang="es-ES" sz="1100" b="0" baseline="0" dirty="0" err="1">
                          <a:solidFill>
                            <a:schemeClr val="tx1"/>
                          </a:solidFill>
                          <a:latin typeface="Univers for KPMG Cond" panose="020B0606020202020204" pitchFamily="34" charset="0"/>
                        </a:rPr>
                        <a:t>Order</a:t>
                      </a:r>
                      <a:r>
                        <a:rPr lang="es-ES" sz="1100" b="0" baseline="0" dirty="0">
                          <a:solidFill>
                            <a:schemeClr val="tx1"/>
                          </a:solidFill>
                          <a:latin typeface="Univers for KPMG Cond" panose="020B0606020202020204" pitchFamily="34" charset="0"/>
                        </a:rPr>
                        <a:t>). En lo que respecta a la planificación </a:t>
                      </a:r>
                      <a:r>
                        <a:rPr lang="es-ES" sz="1100" b="0" baseline="0" dirty="0" err="1">
                          <a:solidFill>
                            <a:schemeClr val="tx1"/>
                          </a:solidFill>
                          <a:latin typeface="Univers for KPMG Cond" panose="020B0606020202020204" pitchFamily="34" charset="0"/>
                        </a:rPr>
                        <a:t>Made</a:t>
                      </a:r>
                      <a:r>
                        <a:rPr lang="es-ES" sz="1100" b="0" baseline="0" dirty="0">
                          <a:solidFill>
                            <a:schemeClr val="tx1"/>
                          </a:solidFill>
                          <a:latin typeface="Univers for KPMG Cond" panose="020B0606020202020204" pitchFamily="34" charset="0"/>
                        </a:rPr>
                        <a:t> </a:t>
                      </a:r>
                      <a:r>
                        <a:rPr lang="es-ES" sz="1100" b="0" baseline="0" dirty="0" err="1">
                          <a:solidFill>
                            <a:schemeClr val="tx1"/>
                          </a:solidFill>
                          <a:latin typeface="Univers for KPMG Cond" panose="020B0606020202020204" pitchFamily="34" charset="0"/>
                        </a:rPr>
                        <a:t>to</a:t>
                      </a:r>
                      <a:r>
                        <a:rPr lang="es-ES" sz="1100" b="0" baseline="0" dirty="0">
                          <a:solidFill>
                            <a:schemeClr val="tx1"/>
                          </a:solidFill>
                          <a:latin typeface="Univers for KPMG Cond" panose="020B0606020202020204" pitchFamily="34" charset="0"/>
                        </a:rPr>
                        <a:t> Stock se tiene un MRP activado para el control de los consumos. </a:t>
                      </a:r>
                    </a:p>
                    <a:p>
                      <a:pPr marL="171450" indent="-171450" algn="l">
                        <a:buFont typeface="Arial" panose="020B0604020202020204" pitchFamily="34" charset="0"/>
                        <a:buChar char="•"/>
                      </a:pPr>
                      <a:r>
                        <a:rPr lang="es-ES" sz="1100" b="0" baseline="0" dirty="0">
                          <a:solidFill>
                            <a:schemeClr val="tx1"/>
                          </a:solidFill>
                          <a:latin typeface="Univers for KPMG Cond" panose="020B0606020202020204" pitchFamily="34" charset="0"/>
                        </a:rPr>
                        <a:t>Se planifica de forma semanal (todos los jueves) en función de los pedidos que entran desde el área comercial. Se planifica desde SAP, replicándose en SGA.</a:t>
                      </a:r>
                    </a:p>
                    <a:p>
                      <a:pPr marL="171450" indent="-171450" algn="l">
                        <a:buFont typeface="Arial" panose="020B0604020202020204" pitchFamily="34" charset="0"/>
                        <a:buChar char="•"/>
                      </a:pPr>
                      <a:r>
                        <a:rPr lang="es-ES" sz="1100" b="0" baseline="0" dirty="0">
                          <a:solidFill>
                            <a:schemeClr val="tx1"/>
                          </a:solidFill>
                          <a:latin typeface="Univers for KPMG Cond" panose="020B0606020202020204" pitchFamily="34" charset="0"/>
                        </a:rPr>
                        <a:t>Respecto al control de calidad, por regla general se trata de un proceso descentralizado. Salvo para  los primeros pedidos de nuevos clientes. Para ambos casos, se establecen reglas de control de calidad.</a:t>
                      </a:r>
                      <a:endParaRPr lang="es-ES" sz="1100" b="0" dirty="0">
                        <a:solidFill>
                          <a:schemeClr val="tx1"/>
                        </a:solidFill>
                        <a:latin typeface="Univers for KPMG Cond" panose="020B0606020202020204" pitchFamily="34" charset="0"/>
                      </a:endParaRP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SAP </a:t>
                      </a:r>
                    </a:p>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SGA</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bl>
          </a:graphicData>
        </a:graphic>
      </p:graphicFrame>
      <p:sp>
        <p:nvSpPr>
          <p:cNvPr id="44" name="Rectangle 43"/>
          <p:cNvSpPr/>
          <p:nvPr/>
        </p:nvSpPr>
        <p:spPr>
          <a:xfrm>
            <a:off x="3647728" y="3220251"/>
            <a:ext cx="5184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Descripción</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5" name="Rectangle 4"/>
          <p:cNvSpPr/>
          <p:nvPr/>
        </p:nvSpPr>
        <p:spPr>
          <a:xfrm>
            <a:off x="1631504" y="3220251"/>
            <a:ext cx="1980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Proceso</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grpSp>
        <p:nvGrpSpPr>
          <p:cNvPr id="78" name="Group 15"/>
          <p:cNvGrpSpPr>
            <a:grpSpLocks noChangeAspect="1"/>
          </p:cNvGrpSpPr>
          <p:nvPr/>
        </p:nvGrpSpPr>
        <p:grpSpPr bwMode="auto">
          <a:xfrm>
            <a:off x="1775520" y="3248548"/>
            <a:ext cx="331372" cy="230082"/>
            <a:chOff x="1316" y="1580"/>
            <a:chExt cx="428" cy="428"/>
          </a:xfrm>
          <a:solidFill>
            <a:schemeClr val="bg1"/>
          </a:solidFill>
        </p:grpSpPr>
        <p:sp>
          <p:nvSpPr>
            <p:cNvPr id="80" name="Freeform 16"/>
            <p:cNvSpPr>
              <a:spLocks noEditPoints="1"/>
            </p:cNvSpPr>
            <p:nvPr/>
          </p:nvSpPr>
          <p:spPr bwMode="auto">
            <a:xfrm>
              <a:off x="1470" y="1713"/>
              <a:ext cx="238" cy="238"/>
            </a:xfrm>
            <a:custGeom>
              <a:avLst/>
              <a:gdLst/>
              <a:ahLst/>
              <a:cxnLst>
                <a:cxn ang="0">
                  <a:pos x="19" y="3"/>
                </a:cxn>
                <a:cxn ang="0">
                  <a:pos x="19" y="3"/>
                </a:cxn>
                <a:cxn ang="0">
                  <a:pos x="31" y="0"/>
                </a:cxn>
                <a:cxn ang="0">
                  <a:pos x="51" y="17"/>
                </a:cxn>
                <a:cxn ang="0">
                  <a:pos x="46" y="30"/>
                </a:cxn>
                <a:cxn ang="0">
                  <a:pos x="46" y="31"/>
                </a:cxn>
                <a:cxn ang="0">
                  <a:pos x="97" y="80"/>
                </a:cxn>
                <a:cxn ang="0">
                  <a:pos x="96" y="96"/>
                </a:cxn>
                <a:cxn ang="0">
                  <a:pos x="80" y="96"/>
                </a:cxn>
                <a:cxn ang="0">
                  <a:pos x="32" y="46"/>
                </a:cxn>
                <a:cxn ang="0">
                  <a:pos x="30" y="46"/>
                </a:cxn>
                <a:cxn ang="0">
                  <a:pos x="17" y="51"/>
                </a:cxn>
                <a:cxn ang="0">
                  <a:pos x="0" y="31"/>
                </a:cxn>
                <a:cxn ang="0">
                  <a:pos x="3" y="19"/>
                </a:cxn>
                <a:cxn ang="0">
                  <a:pos x="3" y="19"/>
                </a:cxn>
                <a:cxn ang="0">
                  <a:pos x="3" y="19"/>
                </a:cxn>
                <a:cxn ang="0">
                  <a:pos x="16" y="32"/>
                </a:cxn>
                <a:cxn ang="0">
                  <a:pos x="27" y="27"/>
                </a:cxn>
                <a:cxn ang="0">
                  <a:pos x="32" y="16"/>
                </a:cxn>
                <a:cxn ang="0">
                  <a:pos x="19" y="4"/>
                </a:cxn>
                <a:cxn ang="0">
                  <a:pos x="19" y="3"/>
                </a:cxn>
                <a:cxn ang="0">
                  <a:pos x="84" y="84"/>
                </a:cxn>
                <a:cxn ang="0">
                  <a:pos x="92" y="84"/>
                </a:cxn>
                <a:cxn ang="0">
                  <a:pos x="92" y="92"/>
                </a:cxn>
                <a:cxn ang="0">
                  <a:pos x="84" y="92"/>
                </a:cxn>
                <a:cxn ang="0">
                  <a:pos x="84" y="84"/>
                </a:cxn>
              </a:cxnLst>
              <a:rect l="0" t="0" r="r" b="b"/>
              <a:pathLst>
                <a:path w="101" h="101">
                  <a:moveTo>
                    <a:pt x="19" y="3"/>
                  </a:moveTo>
                  <a:cubicBezTo>
                    <a:pt x="19" y="3"/>
                    <a:pt x="19" y="3"/>
                    <a:pt x="19" y="3"/>
                  </a:cubicBezTo>
                  <a:cubicBezTo>
                    <a:pt x="31" y="0"/>
                    <a:pt x="31" y="0"/>
                    <a:pt x="31" y="0"/>
                  </a:cubicBezTo>
                  <a:cubicBezTo>
                    <a:pt x="51" y="17"/>
                    <a:pt x="51" y="17"/>
                    <a:pt x="51" y="17"/>
                  </a:cubicBezTo>
                  <a:cubicBezTo>
                    <a:pt x="46" y="30"/>
                    <a:pt x="46" y="30"/>
                    <a:pt x="46" y="30"/>
                  </a:cubicBezTo>
                  <a:cubicBezTo>
                    <a:pt x="46" y="31"/>
                    <a:pt x="46" y="31"/>
                    <a:pt x="46" y="31"/>
                  </a:cubicBezTo>
                  <a:cubicBezTo>
                    <a:pt x="97" y="80"/>
                    <a:pt x="97" y="80"/>
                    <a:pt x="97" y="80"/>
                  </a:cubicBezTo>
                  <a:cubicBezTo>
                    <a:pt x="101" y="84"/>
                    <a:pt x="101" y="92"/>
                    <a:pt x="96" y="96"/>
                  </a:cubicBezTo>
                  <a:cubicBezTo>
                    <a:pt x="92" y="100"/>
                    <a:pt x="85" y="101"/>
                    <a:pt x="80" y="96"/>
                  </a:cubicBezTo>
                  <a:cubicBezTo>
                    <a:pt x="32" y="46"/>
                    <a:pt x="32" y="46"/>
                    <a:pt x="32" y="46"/>
                  </a:cubicBezTo>
                  <a:cubicBezTo>
                    <a:pt x="30" y="46"/>
                    <a:pt x="30" y="46"/>
                    <a:pt x="30" y="46"/>
                  </a:cubicBezTo>
                  <a:cubicBezTo>
                    <a:pt x="17" y="51"/>
                    <a:pt x="17" y="51"/>
                    <a:pt x="17" y="51"/>
                  </a:cubicBezTo>
                  <a:cubicBezTo>
                    <a:pt x="0" y="31"/>
                    <a:pt x="0" y="31"/>
                    <a:pt x="0" y="31"/>
                  </a:cubicBezTo>
                  <a:cubicBezTo>
                    <a:pt x="3" y="19"/>
                    <a:pt x="3" y="19"/>
                    <a:pt x="3" y="19"/>
                  </a:cubicBezTo>
                  <a:cubicBezTo>
                    <a:pt x="3" y="19"/>
                    <a:pt x="3" y="19"/>
                    <a:pt x="3" y="19"/>
                  </a:cubicBezTo>
                  <a:cubicBezTo>
                    <a:pt x="3" y="19"/>
                    <a:pt x="3" y="19"/>
                    <a:pt x="3" y="19"/>
                  </a:cubicBezTo>
                  <a:cubicBezTo>
                    <a:pt x="16" y="32"/>
                    <a:pt x="16" y="32"/>
                    <a:pt x="16" y="32"/>
                  </a:cubicBezTo>
                  <a:cubicBezTo>
                    <a:pt x="27" y="27"/>
                    <a:pt x="27" y="27"/>
                    <a:pt x="27" y="27"/>
                  </a:cubicBezTo>
                  <a:cubicBezTo>
                    <a:pt x="32" y="16"/>
                    <a:pt x="32" y="16"/>
                    <a:pt x="32" y="16"/>
                  </a:cubicBezTo>
                  <a:cubicBezTo>
                    <a:pt x="19" y="4"/>
                    <a:pt x="19" y="4"/>
                    <a:pt x="19" y="4"/>
                  </a:cubicBezTo>
                  <a:lnTo>
                    <a:pt x="19" y="3"/>
                  </a:lnTo>
                  <a:close/>
                  <a:moveTo>
                    <a:pt x="84" y="84"/>
                  </a:moveTo>
                  <a:cubicBezTo>
                    <a:pt x="86" y="82"/>
                    <a:pt x="90" y="82"/>
                    <a:pt x="92" y="84"/>
                  </a:cubicBezTo>
                  <a:cubicBezTo>
                    <a:pt x="94" y="86"/>
                    <a:pt x="94" y="90"/>
                    <a:pt x="92" y="92"/>
                  </a:cubicBezTo>
                  <a:cubicBezTo>
                    <a:pt x="90" y="94"/>
                    <a:pt x="86" y="94"/>
                    <a:pt x="84" y="92"/>
                  </a:cubicBezTo>
                  <a:cubicBezTo>
                    <a:pt x="82" y="90"/>
                    <a:pt x="82" y="86"/>
                    <a:pt x="84" y="84"/>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Arial"/>
                <a:ea typeface="+mn-ea"/>
                <a:cs typeface="+mn-cs"/>
              </a:endParaRPr>
            </a:p>
          </p:txBody>
        </p:sp>
        <p:sp>
          <p:nvSpPr>
            <p:cNvPr id="81" name="Freeform 17"/>
            <p:cNvSpPr>
              <a:spLocks/>
            </p:cNvSpPr>
            <p:nvPr/>
          </p:nvSpPr>
          <p:spPr bwMode="auto">
            <a:xfrm>
              <a:off x="1316" y="1580"/>
              <a:ext cx="428" cy="428"/>
            </a:xfrm>
            <a:custGeom>
              <a:avLst/>
              <a:gdLst/>
              <a:ahLst/>
              <a:cxnLst>
                <a:cxn ang="0">
                  <a:pos x="104" y="0"/>
                </a:cxn>
                <a:cxn ang="0">
                  <a:pos x="108" y="24"/>
                </a:cxn>
                <a:cxn ang="0">
                  <a:pos x="126" y="31"/>
                </a:cxn>
                <a:cxn ang="0">
                  <a:pos x="145" y="17"/>
                </a:cxn>
                <a:cxn ang="0">
                  <a:pos x="164" y="36"/>
                </a:cxn>
                <a:cxn ang="0">
                  <a:pos x="150" y="56"/>
                </a:cxn>
                <a:cxn ang="0">
                  <a:pos x="157" y="74"/>
                </a:cxn>
                <a:cxn ang="0">
                  <a:pos x="181" y="78"/>
                </a:cxn>
                <a:cxn ang="0">
                  <a:pos x="181" y="104"/>
                </a:cxn>
                <a:cxn ang="0">
                  <a:pos x="157" y="108"/>
                </a:cxn>
                <a:cxn ang="0">
                  <a:pos x="152" y="120"/>
                </a:cxn>
                <a:cxn ang="0">
                  <a:pos x="137" y="105"/>
                </a:cxn>
                <a:cxn ang="0">
                  <a:pos x="139" y="97"/>
                </a:cxn>
                <a:cxn ang="0">
                  <a:pos x="97" y="43"/>
                </a:cxn>
                <a:cxn ang="0">
                  <a:pos x="43" y="84"/>
                </a:cxn>
                <a:cxn ang="0">
                  <a:pos x="84" y="139"/>
                </a:cxn>
                <a:cxn ang="0">
                  <a:pos x="106" y="136"/>
                </a:cxn>
                <a:cxn ang="0">
                  <a:pos x="121" y="152"/>
                </a:cxn>
                <a:cxn ang="0">
                  <a:pos x="108" y="157"/>
                </a:cxn>
                <a:cxn ang="0">
                  <a:pos x="104" y="181"/>
                </a:cxn>
                <a:cxn ang="0">
                  <a:pos x="77" y="181"/>
                </a:cxn>
                <a:cxn ang="0">
                  <a:pos x="73" y="157"/>
                </a:cxn>
                <a:cxn ang="0">
                  <a:pos x="55" y="150"/>
                </a:cxn>
                <a:cxn ang="0">
                  <a:pos x="36" y="164"/>
                </a:cxn>
                <a:cxn ang="0">
                  <a:pos x="17" y="145"/>
                </a:cxn>
                <a:cxn ang="0">
                  <a:pos x="31" y="126"/>
                </a:cxn>
                <a:cxn ang="0">
                  <a:pos x="24" y="108"/>
                </a:cxn>
                <a:cxn ang="0">
                  <a:pos x="0" y="104"/>
                </a:cxn>
                <a:cxn ang="0">
                  <a:pos x="0" y="78"/>
                </a:cxn>
                <a:cxn ang="0">
                  <a:pos x="24" y="73"/>
                </a:cxn>
                <a:cxn ang="0">
                  <a:pos x="31" y="56"/>
                </a:cxn>
                <a:cxn ang="0">
                  <a:pos x="17" y="36"/>
                </a:cxn>
                <a:cxn ang="0">
                  <a:pos x="36" y="17"/>
                </a:cxn>
                <a:cxn ang="0">
                  <a:pos x="56" y="31"/>
                </a:cxn>
                <a:cxn ang="0">
                  <a:pos x="73" y="24"/>
                </a:cxn>
                <a:cxn ang="0">
                  <a:pos x="78" y="0"/>
                </a:cxn>
                <a:cxn ang="0">
                  <a:pos x="104" y="0"/>
                </a:cxn>
              </a:cxnLst>
              <a:rect l="0" t="0" r="r" b="b"/>
              <a:pathLst>
                <a:path w="181" h="181">
                  <a:moveTo>
                    <a:pt x="104" y="0"/>
                  </a:moveTo>
                  <a:cubicBezTo>
                    <a:pt x="108" y="24"/>
                    <a:pt x="108" y="24"/>
                    <a:pt x="108" y="24"/>
                  </a:cubicBezTo>
                  <a:cubicBezTo>
                    <a:pt x="126" y="31"/>
                    <a:pt x="126" y="31"/>
                    <a:pt x="126" y="31"/>
                  </a:cubicBezTo>
                  <a:cubicBezTo>
                    <a:pt x="145" y="17"/>
                    <a:pt x="145" y="17"/>
                    <a:pt x="145" y="17"/>
                  </a:cubicBezTo>
                  <a:cubicBezTo>
                    <a:pt x="164" y="36"/>
                    <a:pt x="164" y="36"/>
                    <a:pt x="164" y="36"/>
                  </a:cubicBezTo>
                  <a:cubicBezTo>
                    <a:pt x="150" y="56"/>
                    <a:pt x="150" y="56"/>
                    <a:pt x="150" y="56"/>
                  </a:cubicBezTo>
                  <a:cubicBezTo>
                    <a:pt x="157" y="74"/>
                    <a:pt x="157" y="74"/>
                    <a:pt x="157" y="74"/>
                  </a:cubicBezTo>
                  <a:cubicBezTo>
                    <a:pt x="181" y="78"/>
                    <a:pt x="181" y="78"/>
                    <a:pt x="181" y="78"/>
                  </a:cubicBezTo>
                  <a:cubicBezTo>
                    <a:pt x="181" y="104"/>
                    <a:pt x="181" y="104"/>
                    <a:pt x="181" y="104"/>
                  </a:cubicBezTo>
                  <a:cubicBezTo>
                    <a:pt x="157" y="108"/>
                    <a:pt x="157" y="108"/>
                    <a:pt x="157" y="108"/>
                  </a:cubicBezTo>
                  <a:cubicBezTo>
                    <a:pt x="152" y="120"/>
                    <a:pt x="152" y="120"/>
                    <a:pt x="152" y="120"/>
                  </a:cubicBezTo>
                  <a:cubicBezTo>
                    <a:pt x="137" y="105"/>
                    <a:pt x="137" y="105"/>
                    <a:pt x="137" y="105"/>
                  </a:cubicBezTo>
                  <a:cubicBezTo>
                    <a:pt x="138" y="103"/>
                    <a:pt x="138" y="100"/>
                    <a:pt x="139" y="97"/>
                  </a:cubicBezTo>
                  <a:cubicBezTo>
                    <a:pt x="142" y="71"/>
                    <a:pt x="124" y="46"/>
                    <a:pt x="97" y="43"/>
                  </a:cubicBezTo>
                  <a:cubicBezTo>
                    <a:pt x="71" y="39"/>
                    <a:pt x="46" y="58"/>
                    <a:pt x="43" y="84"/>
                  </a:cubicBezTo>
                  <a:cubicBezTo>
                    <a:pt x="39" y="111"/>
                    <a:pt x="58" y="135"/>
                    <a:pt x="84" y="139"/>
                  </a:cubicBezTo>
                  <a:cubicBezTo>
                    <a:pt x="92" y="140"/>
                    <a:pt x="99" y="139"/>
                    <a:pt x="106" y="136"/>
                  </a:cubicBezTo>
                  <a:cubicBezTo>
                    <a:pt x="121" y="152"/>
                    <a:pt x="121" y="152"/>
                    <a:pt x="121" y="152"/>
                  </a:cubicBezTo>
                  <a:cubicBezTo>
                    <a:pt x="108" y="157"/>
                    <a:pt x="108" y="157"/>
                    <a:pt x="108" y="157"/>
                  </a:cubicBezTo>
                  <a:cubicBezTo>
                    <a:pt x="104" y="181"/>
                    <a:pt x="104" y="181"/>
                    <a:pt x="104" y="181"/>
                  </a:cubicBezTo>
                  <a:cubicBezTo>
                    <a:pt x="77" y="181"/>
                    <a:pt x="77" y="181"/>
                    <a:pt x="77" y="181"/>
                  </a:cubicBezTo>
                  <a:cubicBezTo>
                    <a:pt x="73" y="157"/>
                    <a:pt x="73" y="157"/>
                    <a:pt x="73" y="157"/>
                  </a:cubicBezTo>
                  <a:cubicBezTo>
                    <a:pt x="55" y="150"/>
                    <a:pt x="55" y="150"/>
                    <a:pt x="55" y="150"/>
                  </a:cubicBezTo>
                  <a:cubicBezTo>
                    <a:pt x="36" y="164"/>
                    <a:pt x="36" y="164"/>
                    <a:pt x="36" y="164"/>
                  </a:cubicBezTo>
                  <a:cubicBezTo>
                    <a:pt x="17" y="145"/>
                    <a:pt x="17" y="145"/>
                    <a:pt x="17" y="145"/>
                  </a:cubicBezTo>
                  <a:cubicBezTo>
                    <a:pt x="31" y="126"/>
                    <a:pt x="31" y="126"/>
                    <a:pt x="31" y="126"/>
                  </a:cubicBezTo>
                  <a:cubicBezTo>
                    <a:pt x="24" y="108"/>
                    <a:pt x="24" y="108"/>
                    <a:pt x="24" y="108"/>
                  </a:cubicBezTo>
                  <a:cubicBezTo>
                    <a:pt x="0" y="104"/>
                    <a:pt x="0" y="104"/>
                    <a:pt x="0" y="104"/>
                  </a:cubicBezTo>
                  <a:cubicBezTo>
                    <a:pt x="0" y="78"/>
                    <a:pt x="0" y="78"/>
                    <a:pt x="0" y="78"/>
                  </a:cubicBezTo>
                  <a:cubicBezTo>
                    <a:pt x="24" y="73"/>
                    <a:pt x="24" y="73"/>
                    <a:pt x="24" y="73"/>
                  </a:cubicBezTo>
                  <a:cubicBezTo>
                    <a:pt x="31" y="56"/>
                    <a:pt x="31" y="56"/>
                    <a:pt x="31" y="56"/>
                  </a:cubicBezTo>
                  <a:cubicBezTo>
                    <a:pt x="17" y="36"/>
                    <a:pt x="17" y="36"/>
                    <a:pt x="17" y="36"/>
                  </a:cubicBezTo>
                  <a:cubicBezTo>
                    <a:pt x="36" y="17"/>
                    <a:pt x="36" y="17"/>
                    <a:pt x="36" y="17"/>
                  </a:cubicBezTo>
                  <a:cubicBezTo>
                    <a:pt x="56" y="31"/>
                    <a:pt x="56" y="31"/>
                    <a:pt x="56" y="31"/>
                  </a:cubicBezTo>
                  <a:cubicBezTo>
                    <a:pt x="73" y="24"/>
                    <a:pt x="73" y="24"/>
                    <a:pt x="73" y="24"/>
                  </a:cubicBezTo>
                  <a:cubicBezTo>
                    <a:pt x="78" y="0"/>
                    <a:pt x="78" y="0"/>
                    <a:pt x="78" y="0"/>
                  </a:cubicBezTo>
                  <a:lnTo>
                    <a:pt x="10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45" name="Rectangle 44"/>
          <p:cNvSpPr/>
          <p:nvPr/>
        </p:nvSpPr>
        <p:spPr>
          <a:xfrm>
            <a:off x="8868472" y="3220251"/>
            <a:ext cx="1692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Sistema</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120" name="Freeform 5014"/>
          <p:cNvSpPr>
            <a:spLocks noEditPoints="1"/>
          </p:cNvSpPr>
          <p:nvPr/>
        </p:nvSpPr>
        <p:spPr bwMode="auto">
          <a:xfrm>
            <a:off x="9013836" y="3265622"/>
            <a:ext cx="250516" cy="184071"/>
          </a:xfrm>
          <a:custGeom>
            <a:avLst/>
            <a:gdLst>
              <a:gd name="T0" fmla="*/ 360 w 360"/>
              <a:gd name="T1" fmla="*/ 256 h 278"/>
              <a:gd name="T2" fmla="*/ 360 w 360"/>
              <a:gd name="T3" fmla="*/ 252 h 278"/>
              <a:gd name="T4" fmla="*/ 358 w 360"/>
              <a:gd name="T5" fmla="*/ 252 h 278"/>
              <a:gd name="T6" fmla="*/ 318 w 360"/>
              <a:gd name="T7" fmla="*/ 200 h 278"/>
              <a:gd name="T8" fmla="*/ 314 w 360"/>
              <a:gd name="T9" fmla="*/ 198 h 278"/>
              <a:gd name="T10" fmla="*/ 50 w 360"/>
              <a:gd name="T11" fmla="*/ 196 h 278"/>
              <a:gd name="T12" fmla="*/ 46 w 360"/>
              <a:gd name="T13" fmla="*/ 198 h 278"/>
              <a:gd name="T14" fmla="*/ 2 w 360"/>
              <a:gd name="T15" fmla="*/ 250 h 278"/>
              <a:gd name="T16" fmla="*/ 2 w 360"/>
              <a:gd name="T17" fmla="*/ 252 h 278"/>
              <a:gd name="T18" fmla="*/ 0 w 360"/>
              <a:gd name="T19" fmla="*/ 252 h 278"/>
              <a:gd name="T20" fmla="*/ 0 w 360"/>
              <a:gd name="T21" fmla="*/ 256 h 278"/>
              <a:gd name="T22" fmla="*/ 0 w 360"/>
              <a:gd name="T23" fmla="*/ 256 h 278"/>
              <a:gd name="T24" fmla="*/ 0 w 360"/>
              <a:gd name="T25" fmla="*/ 268 h 278"/>
              <a:gd name="T26" fmla="*/ 4 w 360"/>
              <a:gd name="T27" fmla="*/ 276 h 278"/>
              <a:gd name="T28" fmla="*/ 10 w 360"/>
              <a:gd name="T29" fmla="*/ 278 h 278"/>
              <a:gd name="T30" fmla="*/ 350 w 360"/>
              <a:gd name="T31" fmla="*/ 278 h 278"/>
              <a:gd name="T32" fmla="*/ 356 w 360"/>
              <a:gd name="T33" fmla="*/ 276 h 278"/>
              <a:gd name="T34" fmla="*/ 360 w 360"/>
              <a:gd name="T35" fmla="*/ 268 h 278"/>
              <a:gd name="T36" fmla="*/ 360 w 360"/>
              <a:gd name="T37" fmla="*/ 256 h 278"/>
              <a:gd name="T38" fmla="*/ 360 w 360"/>
              <a:gd name="T39" fmla="*/ 256 h 278"/>
              <a:gd name="T40" fmla="*/ 146 w 360"/>
              <a:gd name="T41" fmla="*/ 234 h 278"/>
              <a:gd name="T42" fmla="*/ 226 w 360"/>
              <a:gd name="T43" fmla="*/ 254 h 278"/>
              <a:gd name="T44" fmla="*/ 338 w 360"/>
              <a:gd name="T45" fmla="*/ 268 h 278"/>
              <a:gd name="T46" fmla="*/ 334 w 360"/>
              <a:gd name="T47" fmla="*/ 270 h 278"/>
              <a:gd name="T48" fmla="*/ 332 w 360"/>
              <a:gd name="T49" fmla="*/ 270 h 278"/>
              <a:gd name="T50" fmla="*/ 326 w 360"/>
              <a:gd name="T51" fmla="*/ 268 h 278"/>
              <a:gd name="T52" fmla="*/ 324 w 360"/>
              <a:gd name="T53" fmla="*/ 262 h 278"/>
              <a:gd name="T54" fmla="*/ 326 w 360"/>
              <a:gd name="T55" fmla="*/ 256 h 278"/>
              <a:gd name="T56" fmla="*/ 328 w 360"/>
              <a:gd name="T57" fmla="*/ 256 h 278"/>
              <a:gd name="T58" fmla="*/ 334 w 360"/>
              <a:gd name="T59" fmla="*/ 256 h 278"/>
              <a:gd name="T60" fmla="*/ 338 w 360"/>
              <a:gd name="T61" fmla="*/ 256 h 278"/>
              <a:gd name="T62" fmla="*/ 340 w 360"/>
              <a:gd name="T63" fmla="*/ 262 h 278"/>
              <a:gd name="T64" fmla="*/ 340 w 360"/>
              <a:gd name="T65" fmla="*/ 266 h 278"/>
              <a:gd name="T66" fmla="*/ 338 w 360"/>
              <a:gd name="T67" fmla="*/ 268 h 278"/>
              <a:gd name="T68" fmla="*/ 306 w 360"/>
              <a:gd name="T69" fmla="*/ 184 h 278"/>
              <a:gd name="T70" fmla="*/ 310 w 360"/>
              <a:gd name="T71" fmla="*/ 184 h 278"/>
              <a:gd name="T72" fmla="*/ 318 w 360"/>
              <a:gd name="T73" fmla="*/ 178 h 278"/>
              <a:gd name="T74" fmla="*/ 318 w 360"/>
              <a:gd name="T75" fmla="*/ 12 h 278"/>
              <a:gd name="T76" fmla="*/ 318 w 360"/>
              <a:gd name="T77" fmla="*/ 6 h 278"/>
              <a:gd name="T78" fmla="*/ 310 w 360"/>
              <a:gd name="T79" fmla="*/ 0 h 278"/>
              <a:gd name="T80" fmla="*/ 54 w 360"/>
              <a:gd name="T81" fmla="*/ 0 h 278"/>
              <a:gd name="T82" fmla="*/ 50 w 360"/>
              <a:gd name="T83" fmla="*/ 0 h 278"/>
              <a:gd name="T84" fmla="*/ 42 w 360"/>
              <a:gd name="T85" fmla="*/ 6 h 278"/>
              <a:gd name="T86" fmla="*/ 42 w 360"/>
              <a:gd name="T87" fmla="*/ 172 h 278"/>
              <a:gd name="T88" fmla="*/ 42 w 360"/>
              <a:gd name="T89" fmla="*/ 178 h 278"/>
              <a:gd name="T90" fmla="*/ 50 w 360"/>
              <a:gd name="T91" fmla="*/ 184 h 278"/>
              <a:gd name="T92" fmla="*/ 54 w 360"/>
              <a:gd name="T93" fmla="*/ 184 h 278"/>
              <a:gd name="T94" fmla="*/ 294 w 360"/>
              <a:gd name="T95" fmla="*/ 24 h 278"/>
              <a:gd name="T96" fmla="*/ 66 w 360"/>
              <a:gd name="T97"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0" h="278">
                <a:moveTo>
                  <a:pt x="360" y="256"/>
                </a:moveTo>
                <a:lnTo>
                  <a:pt x="360" y="256"/>
                </a:lnTo>
                <a:lnTo>
                  <a:pt x="360" y="252"/>
                </a:lnTo>
                <a:lnTo>
                  <a:pt x="360" y="252"/>
                </a:lnTo>
                <a:lnTo>
                  <a:pt x="358" y="252"/>
                </a:lnTo>
                <a:lnTo>
                  <a:pt x="358" y="252"/>
                </a:lnTo>
                <a:lnTo>
                  <a:pt x="358" y="250"/>
                </a:lnTo>
                <a:lnTo>
                  <a:pt x="318" y="200"/>
                </a:lnTo>
                <a:lnTo>
                  <a:pt x="318" y="200"/>
                </a:lnTo>
                <a:lnTo>
                  <a:pt x="314" y="198"/>
                </a:lnTo>
                <a:lnTo>
                  <a:pt x="310" y="196"/>
                </a:lnTo>
                <a:lnTo>
                  <a:pt x="50" y="196"/>
                </a:lnTo>
                <a:lnTo>
                  <a:pt x="50" y="196"/>
                </a:lnTo>
                <a:lnTo>
                  <a:pt x="46" y="198"/>
                </a:lnTo>
                <a:lnTo>
                  <a:pt x="42" y="200"/>
                </a:lnTo>
                <a:lnTo>
                  <a:pt x="2" y="250"/>
                </a:lnTo>
                <a:lnTo>
                  <a:pt x="2" y="250"/>
                </a:lnTo>
                <a:lnTo>
                  <a:pt x="2" y="252"/>
                </a:lnTo>
                <a:lnTo>
                  <a:pt x="2" y="252"/>
                </a:lnTo>
                <a:lnTo>
                  <a:pt x="0" y="252"/>
                </a:lnTo>
                <a:lnTo>
                  <a:pt x="0" y="252"/>
                </a:lnTo>
                <a:lnTo>
                  <a:pt x="0" y="256"/>
                </a:lnTo>
                <a:lnTo>
                  <a:pt x="0" y="256"/>
                </a:lnTo>
                <a:lnTo>
                  <a:pt x="0" y="256"/>
                </a:lnTo>
                <a:lnTo>
                  <a:pt x="0" y="268"/>
                </a:lnTo>
                <a:lnTo>
                  <a:pt x="0" y="268"/>
                </a:lnTo>
                <a:lnTo>
                  <a:pt x="0" y="272"/>
                </a:lnTo>
                <a:lnTo>
                  <a:pt x="4" y="276"/>
                </a:lnTo>
                <a:lnTo>
                  <a:pt x="6" y="278"/>
                </a:lnTo>
                <a:lnTo>
                  <a:pt x="10" y="278"/>
                </a:lnTo>
                <a:lnTo>
                  <a:pt x="350" y="278"/>
                </a:lnTo>
                <a:lnTo>
                  <a:pt x="350" y="278"/>
                </a:lnTo>
                <a:lnTo>
                  <a:pt x="354" y="278"/>
                </a:lnTo>
                <a:lnTo>
                  <a:pt x="356" y="276"/>
                </a:lnTo>
                <a:lnTo>
                  <a:pt x="360" y="272"/>
                </a:lnTo>
                <a:lnTo>
                  <a:pt x="360" y="268"/>
                </a:lnTo>
                <a:lnTo>
                  <a:pt x="360" y="256"/>
                </a:lnTo>
                <a:lnTo>
                  <a:pt x="360" y="256"/>
                </a:lnTo>
                <a:lnTo>
                  <a:pt x="360" y="256"/>
                </a:lnTo>
                <a:lnTo>
                  <a:pt x="360" y="256"/>
                </a:lnTo>
                <a:close/>
                <a:moveTo>
                  <a:pt x="134" y="254"/>
                </a:moveTo>
                <a:lnTo>
                  <a:pt x="146" y="234"/>
                </a:lnTo>
                <a:lnTo>
                  <a:pt x="214" y="234"/>
                </a:lnTo>
                <a:lnTo>
                  <a:pt x="226" y="254"/>
                </a:lnTo>
                <a:lnTo>
                  <a:pt x="134" y="254"/>
                </a:lnTo>
                <a:close/>
                <a:moveTo>
                  <a:pt x="338" y="268"/>
                </a:moveTo>
                <a:lnTo>
                  <a:pt x="338" y="268"/>
                </a:lnTo>
                <a:lnTo>
                  <a:pt x="334" y="270"/>
                </a:lnTo>
                <a:lnTo>
                  <a:pt x="332" y="270"/>
                </a:lnTo>
                <a:lnTo>
                  <a:pt x="332" y="270"/>
                </a:lnTo>
                <a:lnTo>
                  <a:pt x="326" y="268"/>
                </a:lnTo>
                <a:lnTo>
                  <a:pt x="326" y="268"/>
                </a:lnTo>
                <a:lnTo>
                  <a:pt x="324" y="262"/>
                </a:lnTo>
                <a:lnTo>
                  <a:pt x="324" y="262"/>
                </a:lnTo>
                <a:lnTo>
                  <a:pt x="324" y="260"/>
                </a:lnTo>
                <a:lnTo>
                  <a:pt x="326" y="256"/>
                </a:lnTo>
                <a:lnTo>
                  <a:pt x="326" y="256"/>
                </a:lnTo>
                <a:lnTo>
                  <a:pt x="328" y="256"/>
                </a:lnTo>
                <a:lnTo>
                  <a:pt x="332" y="254"/>
                </a:lnTo>
                <a:lnTo>
                  <a:pt x="334" y="256"/>
                </a:lnTo>
                <a:lnTo>
                  <a:pt x="338" y="256"/>
                </a:lnTo>
                <a:lnTo>
                  <a:pt x="338" y="256"/>
                </a:lnTo>
                <a:lnTo>
                  <a:pt x="340" y="260"/>
                </a:lnTo>
                <a:lnTo>
                  <a:pt x="340" y="262"/>
                </a:lnTo>
                <a:lnTo>
                  <a:pt x="340" y="262"/>
                </a:lnTo>
                <a:lnTo>
                  <a:pt x="340" y="266"/>
                </a:lnTo>
                <a:lnTo>
                  <a:pt x="338" y="268"/>
                </a:lnTo>
                <a:lnTo>
                  <a:pt x="338" y="268"/>
                </a:lnTo>
                <a:close/>
                <a:moveTo>
                  <a:pt x="54" y="184"/>
                </a:moveTo>
                <a:lnTo>
                  <a:pt x="306" y="184"/>
                </a:lnTo>
                <a:lnTo>
                  <a:pt x="306" y="184"/>
                </a:lnTo>
                <a:lnTo>
                  <a:pt x="310" y="184"/>
                </a:lnTo>
                <a:lnTo>
                  <a:pt x="314" y="182"/>
                </a:lnTo>
                <a:lnTo>
                  <a:pt x="318" y="178"/>
                </a:lnTo>
                <a:lnTo>
                  <a:pt x="318" y="172"/>
                </a:lnTo>
                <a:lnTo>
                  <a:pt x="318" y="12"/>
                </a:lnTo>
                <a:lnTo>
                  <a:pt x="318" y="12"/>
                </a:lnTo>
                <a:lnTo>
                  <a:pt x="318" y="6"/>
                </a:lnTo>
                <a:lnTo>
                  <a:pt x="314" y="2"/>
                </a:lnTo>
                <a:lnTo>
                  <a:pt x="310" y="0"/>
                </a:lnTo>
                <a:lnTo>
                  <a:pt x="306" y="0"/>
                </a:lnTo>
                <a:lnTo>
                  <a:pt x="54" y="0"/>
                </a:lnTo>
                <a:lnTo>
                  <a:pt x="54" y="0"/>
                </a:lnTo>
                <a:lnTo>
                  <a:pt x="50" y="0"/>
                </a:lnTo>
                <a:lnTo>
                  <a:pt x="46" y="2"/>
                </a:lnTo>
                <a:lnTo>
                  <a:pt x="42" y="6"/>
                </a:lnTo>
                <a:lnTo>
                  <a:pt x="42" y="12"/>
                </a:lnTo>
                <a:lnTo>
                  <a:pt x="42" y="172"/>
                </a:lnTo>
                <a:lnTo>
                  <a:pt x="42" y="172"/>
                </a:lnTo>
                <a:lnTo>
                  <a:pt x="42" y="178"/>
                </a:lnTo>
                <a:lnTo>
                  <a:pt x="46" y="182"/>
                </a:lnTo>
                <a:lnTo>
                  <a:pt x="50" y="184"/>
                </a:lnTo>
                <a:lnTo>
                  <a:pt x="54" y="184"/>
                </a:lnTo>
                <a:lnTo>
                  <a:pt x="54" y="184"/>
                </a:lnTo>
                <a:close/>
                <a:moveTo>
                  <a:pt x="66" y="24"/>
                </a:moveTo>
                <a:lnTo>
                  <a:pt x="294" y="24"/>
                </a:lnTo>
                <a:lnTo>
                  <a:pt x="294" y="160"/>
                </a:lnTo>
                <a:lnTo>
                  <a:pt x="66" y="160"/>
                </a:lnTo>
                <a:lnTo>
                  <a:pt x="66" y="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grpSp>
        <p:nvGrpSpPr>
          <p:cNvPr id="15" name="Group 14">
            <a:extLst>
              <a:ext uri="{FF2B5EF4-FFF2-40B4-BE49-F238E27FC236}">
                <a16:creationId xmlns:a16="http://schemas.microsoft.com/office/drawing/2014/main" id="{F90E6F75-52E7-4C20-80C3-B6002248B6B7}"/>
              </a:ext>
            </a:extLst>
          </p:cNvPr>
          <p:cNvGrpSpPr/>
          <p:nvPr/>
        </p:nvGrpSpPr>
        <p:grpSpPr>
          <a:xfrm>
            <a:off x="1271465" y="2645174"/>
            <a:ext cx="2645723" cy="522388"/>
            <a:chOff x="623392" y="2645174"/>
            <a:chExt cx="2645723" cy="522388"/>
          </a:xfrm>
        </p:grpSpPr>
        <p:sp>
          <p:nvSpPr>
            <p:cNvPr id="52" name="16 Rectángulo redondeado"/>
            <p:cNvSpPr/>
            <p:nvPr/>
          </p:nvSpPr>
          <p:spPr>
            <a:xfrm>
              <a:off x="623392" y="2807562"/>
              <a:ext cx="2439942" cy="360000"/>
            </a:xfrm>
            <a:prstGeom prst="roundRect">
              <a:avLst/>
            </a:prstGeom>
            <a:solidFill>
              <a:schemeClr val="accent5">
                <a:lumMod val="50000"/>
              </a:schemeClr>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2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Características generales</a:t>
              </a:r>
            </a:p>
          </p:txBody>
        </p:sp>
        <p:grpSp>
          <p:nvGrpSpPr>
            <p:cNvPr id="12" name="Group 11">
              <a:extLst>
                <a:ext uri="{FF2B5EF4-FFF2-40B4-BE49-F238E27FC236}">
                  <a16:creationId xmlns:a16="http://schemas.microsoft.com/office/drawing/2014/main" id="{BDA0D93D-53AA-4E52-AEE9-C615AFDE9270}"/>
                </a:ext>
              </a:extLst>
            </p:cNvPr>
            <p:cNvGrpSpPr/>
            <p:nvPr/>
          </p:nvGrpSpPr>
          <p:grpSpPr>
            <a:xfrm>
              <a:off x="2837115" y="2645174"/>
              <a:ext cx="432000" cy="432000"/>
              <a:chOff x="2837115" y="2645174"/>
              <a:chExt cx="432000" cy="432000"/>
            </a:xfrm>
          </p:grpSpPr>
          <p:sp>
            <p:nvSpPr>
              <p:cNvPr id="43" name="Oval 42"/>
              <p:cNvSpPr/>
              <p:nvPr/>
            </p:nvSpPr>
            <p:spPr>
              <a:xfrm>
                <a:off x="2837115" y="2645174"/>
                <a:ext cx="432000" cy="432000"/>
              </a:xfrm>
              <a:prstGeom prst="ellipse">
                <a:avLst/>
              </a:prstGeom>
              <a:solidFill>
                <a:srgbClr val="00A3A1"/>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endParaRPr>
              </a:p>
            </p:txBody>
          </p:sp>
          <p:sp>
            <p:nvSpPr>
              <p:cNvPr id="34" name="Freeform 4958"/>
              <p:cNvSpPr>
                <a:spLocks noEditPoints="1"/>
              </p:cNvSpPr>
              <p:nvPr/>
            </p:nvSpPr>
            <p:spPr bwMode="auto">
              <a:xfrm>
                <a:off x="2920268" y="2709154"/>
                <a:ext cx="265695" cy="282144"/>
              </a:xfrm>
              <a:custGeom>
                <a:avLst/>
                <a:gdLst>
                  <a:gd name="T0" fmla="*/ 294 w 414"/>
                  <a:gd name="T1" fmla="*/ 176 h 404"/>
                  <a:gd name="T2" fmla="*/ 272 w 414"/>
                  <a:gd name="T3" fmla="*/ 200 h 404"/>
                  <a:gd name="T4" fmla="*/ 272 w 414"/>
                  <a:gd name="T5" fmla="*/ 220 h 404"/>
                  <a:gd name="T6" fmla="*/ 294 w 414"/>
                  <a:gd name="T7" fmla="*/ 244 h 404"/>
                  <a:gd name="T8" fmla="*/ 286 w 414"/>
                  <a:gd name="T9" fmla="*/ 316 h 404"/>
                  <a:gd name="T10" fmla="*/ 244 w 414"/>
                  <a:gd name="T11" fmla="*/ 338 h 404"/>
                  <a:gd name="T12" fmla="*/ 212 w 414"/>
                  <a:gd name="T13" fmla="*/ 316 h 404"/>
                  <a:gd name="T14" fmla="*/ 170 w 414"/>
                  <a:gd name="T15" fmla="*/ 332 h 404"/>
                  <a:gd name="T16" fmla="*/ 112 w 414"/>
                  <a:gd name="T17" fmla="*/ 378 h 404"/>
                  <a:gd name="T18" fmla="*/ 128 w 414"/>
                  <a:gd name="T19" fmla="*/ 390 h 404"/>
                  <a:gd name="T20" fmla="*/ 174 w 414"/>
                  <a:gd name="T21" fmla="*/ 372 h 404"/>
                  <a:gd name="T22" fmla="*/ 212 w 414"/>
                  <a:gd name="T23" fmla="*/ 382 h 404"/>
                  <a:gd name="T24" fmla="*/ 244 w 414"/>
                  <a:gd name="T25" fmla="*/ 358 h 404"/>
                  <a:gd name="T26" fmla="*/ 302 w 414"/>
                  <a:gd name="T27" fmla="*/ 328 h 404"/>
                  <a:gd name="T28" fmla="*/ 314 w 414"/>
                  <a:gd name="T29" fmla="*/ 288 h 404"/>
                  <a:gd name="T30" fmla="*/ 336 w 414"/>
                  <a:gd name="T31" fmla="*/ 228 h 404"/>
                  <a:gd name="T32" fmla="*/ 414 w 414"/>
                  <a:gd name="T33" fmla="*/ 210 h 404"/>
                  <a:gd name="T34" fmla="*/ 330 w 414"/>
                  <a:gd name="T35" fmla="*/ 184 h 404"/>
                  <a:gd name="T36" fmla="*/ 200 w 414"/>
                  <a:gd name="T37" fmla="*/ 364 h 404"/>
                  <a:gd name="T38" fmla="*/ 186 w 414"/>
                  <a:gd name="T39" fmla="*/ 348 h 404"/>
                  <a:gd name="T40" fmla="*/ 200 w 414"/>
                  <a:gd name="T41" fmla="*/ 334 h 404"/>
                  <a:gd name="T42" fmla="*/ 216 w 414"/>
                  <a:gd name="T43" fmla="*/ 348 h 404"/>
                  <a:gd name="T44" fmla="*/ 200 w 414"/>
                  <a:gd name="T45" fmla="*/ 364 h 404"/>
                  <a:gd name="T46" fmla="*/ 334 w 414"/>
                  <a:gd name="T47" fmla="*/ 138 h 404"/>
                  <a:gd name="T48" fmla="*/ 16 w 414"/>
                  <a:gd name="T49" fmla="*/ 292 h 404"/>
                  <a:gd name="T50" fmla="*/ 46 w 414"/>
                  <a:gd name="T51" fmla="*/ 240 h 404"/>
                  <a:gd name="T52" fmla="*/ 80 w 414"/>
                  <a:gd name="T53" fmla="*/ 240 h 404"/>
                  <a:gd name="T54" fmla="*/ 120 w 414"/>
                  <a:gd name="T55" fmla="*/ 238 h 404"/>
                  <a:gd name="T56" fmla="*/ 168 w 414"/>
                  <a:gd name="T57" fmla="*/ 220 h 404"/>
                  <a:gd name="T58" fmla="*/ 136 w 414"/>
                  <a:gd name="T59" fmla="*/ 200 h 404"/>
                  <a:gd name="T60" fmla="*/ 120 w 414"/>
                  <a:gd name="T61" fmla="*/ 182 h 404"/>
                  <a:gd name="T62" fmla="*/ 86 w 414"/>
                  <a:gd name="T63" fmla="*/ 176 h 404"/>
                  <a:gd name="T64" fmla="*/ 62 w 414"/>
                  <a:gd name="T65" fmla="*/ 206 h 404"/>
                  <a:gd name="T66" fmla="*/ 16 w 414"/>
                  <a:gd name="T67" fmla="*/ 242 h 404"/>
                  <a:gd name="T68" fmla="*/ 6 w 414"/>
                  <a:gd name="T69" fmla="*/ 292 h 404"/>
                  <a:gd name="T70" fmla="*/ 104 w 414"/>
                  <a:gd name="T71" fmla="*/ 196 h 404"/>
                  <a:gd name="T72" fmla="*/ 112 w 414"/>
                  <a:gd name="T73" fmla="*/ 216 h 404"/>
                  <a:gd name="T74" fmla="*/ 92 w 414"/>
                  <a:gd name="T75" fmla="*/ 224 h 404"/>
                  <a:gd name="T76" fmla="*/ 84 w 414"/>
                  <a:gd name="T77" fmla="*/ 204 h 404"/>
                  <a:gd name="T78" fmla="*/ 108 w 414"/>
                  <a:gd name="T79" fmla="*/ 306 h 404"/>
                  <a:gd name="T80" fmla="*/ 124 w 414"/>
                  <a:gd name="T81" fmla="*/ 284 h 404"/>
                  <a:gd name="T82" fmla="*/ 184 w 414"/>
                  <a:gd name="T83" fmla="*/ 234 h 404"/>
                  <a:gd name="T84" fmla="*/ 212 w 414"/>
                  <a:gd name="T85" fmla="*/ 202 h 404"/>
                  <a:gd name="T86" fmla="*/ 180 w 414"/>
                  <a:gd name="T87" fmla="*/ 276 h 404"/>
                  <a:gd name="T88" fmla="*/ 108 w 414"/>
                  <a:gd name="T89" fmla="*/ 306 h 404"/>
                  <a:gd name="T90" fmla="*/ 212 w 414"/>
                  <a:gd name="T91" fmla="*/ 68 h 404"/>
                  <a:gd name="T92" fmla="*/ 236 w 414"/>
                  <a:gd name="T93" fmla="*/ 34 h 404"/>
                  <a:gd name="T94" fmla="*/ 222 w 414"/>
                  <a:gd name="T95" fmla="*/ 6 h 404"/>
                  <a:gd name="T96" fmla="*/ 194 w 414"/>
                  <a:gd name="T97" fmla="*/ 0 h 404"/>
                  <a:gd name="T98" fmla="*/ 168 w 414"/>
                  <a:gd name="T99" fmla="*/ 22 h 404"/>
                  <a:gd name="T100" fmla="*/ 174 w 414"/>
                  <a:gd name="T101" fmla="*/ 56 h 404"/>
                  <a:gd name="T102" fmla="*/ 202 w 414"/>
                  <a:gd name="T103" fmla="*/ 20 h 404"/>
                  <a:gd name="T104" fmla="*/ 216 w 414"/>
                  <a:gd name="T105" fmla="*/ 34 h 404"/>
                  <a:gd name="T106" fmla="*/ 202 w 414"/>
                  <a:gd name="T107" fmla="*/ 50 h 404"/>
                  <a:gd name="T108" fmla="*/ 186 w 414"/>
                  <a:gd name="T109" fmla="*/ 34 h 404"/>
                  <a:gd name="T110" fmla="*/ 202 w 414"/>
                  <a:gd name="T111" fmla="*/ 20 h 404"/>
                  <a:gd name="T112" fmla="*/ 2 w 414"/>
                  <a:gd name="T113" fmla="*/ 138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4" h="404">
                    <a:moveTo>
                      <a:pt x="314" y="176"/>
                    </a:moveTo>
                    <a:lnTo>
                      <a:pt x="314" y="30"/>
                    </a:lnTo>
                    <a:lnTo>
                      <a:pt x="314" y="30"/>
                    </a:lnTo>
                    <a:lnTo>
                      <a:pt x="294" y="20"/>
                    </a:lnTo>
                    <a:lnTo>
                      <a:pt x="294" y="176"/>
                    </a:lnTo>
                    <a:lnTo>
                      <a:pt x="294" y="176"/>
                    </a:lnTo>
                    <a:lnTo>
                      <a:pt x="286" y="180"/>
                    </a:lnTo>
                    <a:lnTo>
                      <a:pt x="280" y="184"/>
                    </a:lnTo>
                    <a:lnTo>
                      <a:pt x="274" y="192"/>
                    </a:lnTo>
                    <a:lnTo>
                      <a:pt x="272" y="200"/>
                    </a:lnTo>
                    <a:lnTo>
                      <a:pt x="232" y="200"/>
                    </a:lnTo>
                    <a:lnTo>
                      <a:pt x="232" y="202"/>
                    </a:lnTo>
                    <a:lnTo>
                      <a:pt x="232" y="202"/>
                    </a:lnTo>
                    <a:lnTo>
                      <a:pt x="230" y="220"/>
                    </a:lnTo>
                    <a:lnTo>
                      <a:pt x="272" y="220"/>
                    </a:lnTo>
                    <a:lnTo>
                      <a:pt x="272" y="220"/>
                    </a:lnTo>
                    <a:lnTo>
                      <a:pt x="274" y="228"/>
                    </a:lnTo>
                    <a:lnTo>
                      <a:pt x="280" y="234"/>
                    </a:lnTo>
                    <a:lnTo>
                      <a:pt x="286" y="240"/>
                    </a:lnTo>
                    <a:lnTo>
                      <a:pt x="294" y="244"/>
                    </a:lnTo>
                    <a:lnTo>
                      <a:pt x="294" y="288"/>
                    </a:lnTo>
                    <a:lnTo>
                      <a:pt x="294" y="288"/>
                    </a:lnTo>
                    <a:lnTo>
                      <a:pt x="294" y="298"/>
                    </a:lnTo>
                    <a:lnTo>
                      <a:pt x="290" y="308"/>
                    </a:lnTo>
                    <a:lnTo>
                      <a:pt x="286" y="316"/>
                    </a:lnTo>
                    <a:lnTo>
                      <a:pt x="280" y="324"/>
                    </a:lnTo>
                    <a:lnTo>
                      <a:pt x="272" y="330"/>
                    </a:lnTo>
                    <a:lnTo>
                      <a:pt x="264" y="334"/>
                    </a:lnTo>
                    <a:lnTo>
                      <a:pt x="254" y="338"/>
                    </a:lnTo>
                    <a:lnTo>
                      <a:pt x="244" y="338"/>
                    </a:lnTo>
                    <a:lnTo>
                      <a:pt x="234" y="338"/>
                    </a:lnTo>
                    <a:lnTo>
                      <a:pt x="234" y="338"/>
                    </a:lnTo>
                    <a:lnTo>
                      <a:pt x="230" y="328"/>
                    </a:lnTo>
                    <a:lnTo>
                      <a:pt x="222" y="320"/>
                    </a:lnTo>
                    <a:lnTo>
                      <a:pt x="212" y="316"/>
                    </a:lnTo>
                    <a:lnTo>
                      <a:pt x="200" y="314"/>
                    </a:lnTo>
                    <a:lnTo>
                      <a:pt x="200" y="314"/>
                    </a:lnTo>
                    <a:lnTo>
                      <a:pt x="188" y="316"/>
                    </a:lnTo>
                    <a:lnTo>
                      <a:pt x="178" y="322"/>
                    </a:lnTo>
                    <a:lnTo>
                      <a:pt x="170" y="332"/>
                    </a:lnTo>
                    <a:lnTo>
                      <a:pt x="166" y="342"/>
                    </a:lnTo>
                    <a:lnTo>
                      <a:pt x="166" y="342"/>
                    </a:lnTo>
                    <a:lnTo>
                      <a:pt x="146" y="350"/>
                    </a:lnTo>
                    <a:lnTo>
                      <a:pt x="128" y="362"/>
                    </a:lnTo>
                    <a:lnTo>
                      <a:pt x="112" y="378"/>
                    </a:lnTo>
                    <a:lnTo>
                      <a:pt x="100" y="396"/>
                    </a:lnTo>
                    <a:lnTo>
                      <a:pt x="100" y="396"/>
                    </a:lnTo>
                    <a:lnTo>
                      <a:pt x="118" y="404"/>
                    </a:lnTo>
                    <a:lnTo>
                      <a:pt x="118" y="404"/>
                    </a:lnTo>
                    <a:lnTo>
                      <a:pt x="128" y="390"/>
                    </a:lnTo>
                    <a:lnTo>
                      <a:pt x="140" y="378"/>
                    </a:lnTo>
                    <a:lnTo>
                      <a:pt x="152" y="370"/>
                    </a:lnTo>
                    <a:lnTo>
                      <a:pt x="168" y="362"/>
                    </a:lnTo>
                    <a:lnTo>
                      <a:pt x="168" y="362"/>
                    </a:lnTo>
                    <a:lnTo>
                      <a:pt x="174" y="372"/>
                    </a:lnTo>
                    <a:lnTo>
                      <a:pt x="182" y="378"/>
                    </a:lnTo>
                    <a:lnTo>
                      <a:pt x="190" y="382"/>
                    </a:lnTo>
                    <a:lnTo>
                      <a:pt x="200" y="384"/>
                    </a:lnTo>
                    <a:lnTo>
                      <a:pt x="200" y="384"/>
                    </a:lnTo>
                    <a:lnTo>
                      <a:pt x="212" y="382"/>
                    </a:lnTo>
                    <a:lnTo>
                      <a:pt x="222" y="378"/>
                    </a:lnTo>
                    <a:lnTo>
                      <a:pt x="230" y="370"/>
                    </a:lnTo>
                    <a:lnTo>
                      <a:pt x="234" y="358"/>
                    </a:lnTo>
                    <a:lnTo>
                      <a:pt x="244" y="358"/>
                    </a:lnTo>
                    <a:lnTo>
                      <a:pt x="244" y="358"/>
                    </a:lnTo>
                    <a:lnTo>
                      <a:pt x="258" y="358"/>
                    </a:lnTo>
                    <a:lnTo>
                      <a:pt x="272" y="354"/>
                    </a:lnTo>
                    <a:lnTo>
                      <a:pt x="284" y="346"/>
                    </a:lnTo>
                    <a:lnTo>
                      <a:pt x="294" y="338"/>
                    </a:lnTo>
                    <a:lnTo>
                      <a:pt x="302" y="328"/>
                    </a:lnTo>
                    <a:lnTo>
                      <a:pt x="310" y="316"/>
                    </a:lnTo>
                    <a:lnTo>
                      <a:pt x="314" y="302"/>
                    </a:lnTo>
                    <a:lnTo>
                      <a:pt x="314" y="288"/>
                    </a:lnTo>
                    <a:lnTo>
                      <a:pt x="314" y="288"/>
                    </a:lnTo>
                    <a:lnTo>
                      <a:pt x="314" y="288"/>
                    </a:lnTo>
                    <a:lnTo>
                      <a:pt x="314" y="244"/>
                    </a:lnTo>
                    <a:lnTo>
                      <a:pt x="314" y="244"/>
                    </a:lnTo>
                    <a:lnTo>
                      <a:pt x="324" y="240"/>
                    </a:lnTo>
                    <a:lnTo>
                      <a:pt x="330" y="234"/>
                    </a:lnTo>
                    <a:lnTo>
                      <a:pt x="336" y="228"/>
                    </a:lnTo>
                    <a:lnTo>
                      <a:pt x="338" y="220"/>
                    </a:lnTo>
                    <a:lnTo>
                      <a:pt x="414" y="220"/>
                    </a:lnTo>
                    <a:lnTo>
                      <a:pt x="414" y="220"/>
                    </a:lnTo>
                    <a:lnTo>
                      <a:pt x="414" y="210"/>
                    </a:lnTo>
                    <a:lnTo>
                      <a:pt x="414" y="210"/>
                    </a:lnTo>
                    <a:lnTo>
                      <a:pt x="414" y="200"/>
                    </a:lnTo>
                    <a:lnTo>
                      <a:pt x="338" y="200"/>
                    </a:lnTo>
                    <a:lnTo>
                      <a:pt x="338" y="200"/>
                    </a:lnTo>
                    <a:lnTo>
                      <a:pt x="336" y="192"/>
                    </a:lnTo>
                    <a:lnTo>
                      <a:pt x="330" y="184"/>
                    </a:lnTo>
                    <a:lnTo>
                      <a:pt x="324" y="180"/>
                    </a:lnTo>
                    <a:lnTo>
                      <a:pt x="314" y="176"/>
                    </a:lnTo>
                    <a:lnTo>
                      <a:pt x="314" y="176"/>
                    </a:lnTo>
                    <a:close/>
                    <a:moveTo>
                      <a:pt x="200" y="364"/>
                    </a:moveTo>
                    <a:lnTo>
                      <a:pt x="200" y="364"/>
                    </a:lnTo>
                    <a:lnTo>
                      <a:pt x="194" y="364"/>
                    </a:lnTo>
                    <a:lnTo>
                      <a:pt x="190" y="360"/>
                    </a:lnTo>
                    <a:lnTo>
                      <a:pt x="186" y="354"/>
                    </a:lnTo>
                    <a:lnTo>
                      <a:pt x="186" y="348"/>
                    </a:lnTo>
                    <a:lnTo>
                      <a:pt x="186" y="348"/>
                    </a:lnTo>
                    <a:lnTo>
                      <a:pt x="186" y="342"/>
                    </a:lnTo>
                    <a:lnTo>
                      <a:pt x="190" y="338"/>
                    </a:lnTo>
                    <a:lnTo>
                      <a:pt x="194" y="334"/>
                    </a:lnTo>
                    <a:lnTo>
                      <a:pt x="200" y="334"/>
                    </a:lnTo>
                    <a:lnTo>
                      <a:pt x="200" y="334"/>
                    </a:lnTo>
                    <a:lnTo>
                      <a:pt x="206" y="334"/>
                    </a:lnTo>
                    <a:lnTo>
                      <a:pt x="212" y="338"/>
                    </a:lnTo>
                    <a:lnTo>
                      <a:pt x="216" y="342"/>
                    </a:lnTo>
                    <a:lnTo>
                      <a:pt x="216" y="348"/>
                    </a:lnTo>
                    <a:lnTo>
                      <a:pt x="216" y="348"/>
                    </a:lnTo>
                    <a:lnTo>
                      <a:pt x="216" y="354"/>
                    </a:lnTo>
                    <a:lnTo>
                      <a:pt x="212" y="360"/>
                    </a:lnTo>
                    <a:lnTo>
                      <a:pt x="206" y="364"/>
                    </a:lnTo>
                    <a:lnTo>
                      <a:pt x="200" y="364"/>
                    </a:lnTo>
                    <a:lnTo>
                      <a:pt x="200" y="364"/>
                    </a:lnTo>
                    <a:close/>
                    <a:moveTo>
                      <a:pt x="334" y="118"/>
                    </a:moveTo>
                    <a:lnTo>
                      <a:pt x="394" y="118"/>
                    </a:lnTo>
                    <a:lnTo>
                      <a:pt x="394" y="118"/>
                    </a:lnTo>
                    <a:lnTo>
                      <a:pt x="402" y="138"/>
                    </a:lnTo>
                    <a:lnTo>
                      <a:pt x="334" y="138"/>
                    </a:lnTo>
                    <a:lnTo>
                      <a:pt x="334" y="118"/>
                    </a:lnTo>
                    <a:close/>
                    <a:moveTo>
                      <a:pt x="16" y="310"/>
                    </a:moveTo>
                    <a:lnTo>
                      <a:pt x="16" y="304"/>
                    </a:lnTo>
                    <a:lnTo>
                      <a:pt x="16" y="304"/>
                    </a:lnTo>
                    <a:lnTo>
                      <a:pt x="16" y="292"/>
                    </a:lnTo>
                    <a:lnTo>
                      <a:pt x="20" y="278"/>
                    </a:lnTo>
                    <a:lnTo>
                      <a:pt x="24" y="268"/>
                    </a:lnTo>
                    <a:lnTo>
                      <a:pt x="30" y="256"/>
                    </a:lnTo>
                    <a:lnTo>
                      <a:pt x="38" y="248"/>
                    </a:lnTo>
                    <a:lnTo>
                      <a:pt x="46" y="240"/>
                    </a:lnTo>
                    <a:lnTo>
                      <a:pt x="56" y="232"/>
                    </a:lnTo>
                    <a:lnTo>
                      <a:pt x="66" y="226"/>
                    </a:lnTo>
                    <a:lnTo>
                      <a:pt x="66" y="226"/>
                    </a:lnTo>
                    <a:lnTo>
                      <a:pt x="72" y="234"/>
                    </a:lnTo>
                    <a:lnTo>
                      <a:pt x="80" y="240"/>
                    </a:lnTo>
                    <a:lnTo>
                      <a:pt x="88" y="244"/>
                    </a:lnTo>
                    <a:lnTo>
                      <a:pt x="98" y="246"/>
                    </a:lnTo>
                    <a:lnTo>
                      <a:pt x="98" y="246"/>
                    </a:lnTo>
                    <a:lnTo>
                      <a:pt x="110" y="244"/>
                    </a:lnTo>
                    <a:lnTo>
                      <a:pt x="120" y="238"/>
                    </a:lnTo>
                    <a:lnTo>
                      <a:pt x="128" y="230"/>
                    </a:lnTo>
                    <a:lnTo>
                      <a:pt x="132" y="220"/>
                    </a:lnTo>
                    <a:lnTo>
                      <a:pt x="132" y="220"/>
                    </a:lnTo>
                    <a:lnTo>
                      <a:pt x="136" y="220"/>
                    </a:lnTo>
                    <a:lnTo>
                      <a:pt x="168" y="220"/>
                    </a:lnTo>
                    <a:lnTo>
                      <a:pt x="168" y="220"/>
                    </a:lnTo>
                    <a:lnTo>
                      <a:pt x="170" y="212"/>
                    </a:lnTo>
                    <a:lnTo>
                      <a:pt x="172" y="202"/>
                    </a:lnTo>
                    <a:lnTo>
                      <a:pt x="172" y="200"/>
                    </a:lnTo>
                    <a:lnTo>
                      <a:pt x="136" y="200"/>
                    </a:lnTo>
                    <a:lnTo>
                      <a:pt x="136" y="200"/>
                    </a:lnTo>
                    <a:lnTo>
                      <a:pt x="132" y="200"/>
                    </a:lnTo>
                    <a:lnTo>
                      <a:pt x="132" y="200"/>
                    </a:lnTo>
                    <a:lnTo>
                      <a:pt x="128" y="190"/>
                    </a:lnTo>
                    <a:lnTo>
                      <a:pt x="120" y="182"/>
                    </a:lnTo>
                    <a:lnTo>
                      <a:pt x="110" y="176"/>
                    </a:lnTo>
                    <a:lnTo>
                      <a:pt x="98" y="174"/>
                    </a:lnTo>
                    <a:lnTo>
                      <a:pt x="98" y="174"/>
                    </a:lnTo>
                    <a:lnTo>
                      <a:pt x="92" y="176"/>
                    </a:lnTo>
                    <a:lnTo>
                      <a:pt x="86" y="176"/>
                    </a:lnTo>
                    <a:lnTo>
                      <a:pt x="74" y="184"/>
                    </a:lnTo>
                    <a:lnTo>
                      <a:pt x="66" y="194"/>
                    </a:lnTo>
                    <a:lnTo>
                      <a:pt x="64" y="200"/>
                    </a:lnTo>
                    <a:lnTo>
                      <a:pt x="62" y="206"/>
                    </a:lnTo>
                    <a:lnTo>
                      <a:pt x="62" y="206"/>
                    </a:lnTo>
                    <a:lnTo>
                      <a:pt x="52" y="212"/>
                    </a:lnTo>
                    <a:lnTo>
                      <a:pt x="42" y="218"/>
                    </a:lnTo>
                    <a:lnTo>
                      <a:pt x="32" y="224"/>
                    </a:lnTo>
                    <a:lnTo>
                      <a:pt x="24" y="232"/>
                    </a:lnTo>
                    <a:lnTo>
                      <a:pt x="16" y="242"/>
                    </a:lnTo>
                    <a:lnTo>
                      <a:pt x="10" y="252"/>
                    </a:lnTo>
                    <a:lnTo>
                      <a:pt x="4" y="262"/>
                    </a:lnTo>
                    <a:lnTo>
                      <a:pt x="0" y="274"/>
                    </a:lnTo>
                    <a:lnTo>
                      <a:pt x="0" y="274"/>
                    </a:lnTo>
                    <a:lnTo>
                      <a:pt x="6" y="292"/>
                    </a:lnTo>
                    <a:lnTo>
                      <a:pt x="16" y="310"/>
                    </a:lnTo>
                    <a:lnTo>
                      <a:pt x="16" y="310"/>
                    </a:lnTo>
                    <a:close/>
                    <a:moveTo>
                      <a:pt x="98" y="194"/>
                    </a:moveTo>
                    <a:lnTo>
                      <a:pt x="98" y="194"/>
                    </a:lnTo>
                    <a:lnTo>
                      <a:pt x="104" y="196"/>
                    </a:lnTo>
                    <a:lnTo>
                      <a:pt x="110" y="198"/>
                    </a:lnTo>
                    <a:lnTo>
                      <a:pt x="112" y="204"/>
                    </a:lnTo>
                    <a:lnTo>
                      <a:pt x="114" y="210"/>
                    </a:lnTo>
                    <a:lnTo>
                      <a:pt x="114" y="210"/>
                    </a:lnTo>
                    <a:lnTo>
                      <a:pt x="112" y="216"/>
                    </a:lnTo>
                    <a:lnTo>
                      <a:pt x="110" y="220"/>
                    </a:lnTo>
                    <a:lnTo>
                      <a:pt x="104" y="224"/>
                    </a:lnTo>
                    <a:lnTo>
                      <a:pt x="98" y="226"/>
                    </a:lnTo>
                    <a:lnTo>
                      <a:pt x="98" y="226"/>
                    </a:lnTo>
                    <a:lnTo>
                      <a:pt x="92" y="224"/>
                    </a:lnTo>
                    <a:lnTo>
                      <a:pt x="88" y="220"/>
                    </a:lnTo>
                    <a:lnTo>
                      <a:pt x="84" y="216"/>
                    </a:lnTo>
                    <a:lnTo>
                      <a:pt x="82" y="210"/>
                    </a:lnTo>
                    <a:lnTo>
                      <a:pt x="82" y="210"/>
                    </a:lnTo>
                    <a:lnTo>
                      <a:pt x="84" y="204"/>
                    </a:lnTo>
                    <a:lnTo>
                      <a:pt x="88" y="198"/>
                    </a:lnTo>
                    <a:lnTo>
                      <a:pt x="92" y="196"/>
                    </a:lnTo>
                    <a:lnTo>
                      <a:pt x="98" y="194"/>
                    </a:lnTo>
                    <a:lnTo>
                      <a:pt x="98" y="194"/>
                    </a:lnTo>
                    <a:close/>
                    <a:moveTo>
                      <a:pt x="108" y="306"/>
                    </a:moveTo>
                    <a:lnTo>
                      <a:pt x="36" y="306"/>
                    </a:lnTo>
                    <a:lnTo>
                      <a:pt x="36" y="286"/>
                    </a:lnTo>
                    <a:lnTo>
                      <a:pt x="108" y="286"/>
                    </a:lnTo>
                    <a:lnTo>
                      <a:pt x="108" y="286"/>
                    </a:lnTo>
                    <a:lnTo>
                      <a:pt x="124" y="284"/>
                    </a:lnTo>
                    <a:lnTo>
                      <a:pt x="140" y="280"/>
                    </a:lnTo>
                    <a:lnTo>
                      <a:pt x="154" y="272"/>
                    </a:lnTo>
                    <a:lnTo>
                      <a:pt x="166" y="262"/>
                    </a:lnTo>
                    <a:lnTo>
                      <a:pt x="178" y="250"/>
                    </a:lnTo>
                    <a:lnTo>
                      <a:pt x="184" y="234"/>
                    </a:lnTo>
                    <a:lnTo>
                      <a:pt x="190" y="220"/>
                    </a:lnTo>
                    <a:lnTo>
                      <a:pt x="192" y="202"/>
                    </a:lnTo>
                    <a:lnTo>
                      <a:pt x="192" y="158"/>
                    </a:lnTo>
                    <a:lnTo>
                      <a:pt x="212" y="158"/>
                    </a:lnTo>
                    <a:lnTo>
                      <a:pt x="212" y="202"/>
                    </a:lnTo>
                    <a:lnTo>
                      <a:pt x="212" y="202"/>
                    </a:lnTo>
                    <a:lnTo>
                      <a:pt x="210" y="224"/>
                    </a:lnTo>
                    <a:lnTo>
                      <a:pt x="204" y="242"/>
                    </a:lnTo>
                    <a:lnTo>
                      <a:pt x="194" y="260"/>
                    </a:lnTo>
                    <a:lnTo>
                      <a:pt x="180" y="276"/>
                    </a:lnTo>
                    <a:lnTo>
                      <a:pt x="166" y="288"/>
                    </a:lnTo>
                    <a:lnTo>
                      <a:pt x="148" y="298"/>
                    </a:lnTo>
                    <a:lnTo>
                      <a:pt x="128" y="304"/>
                    </a:lnTo>
                    <a:lnTo>
                      <a:pt x="108" y="306"/>
                    </a:lnTo>
                    <a:lnTo>
                      <a:pt x="108" y="306"/>
                    </a:lnTo>
                    <a:close/>
                    <a:moveTo>
                      <a:pt x="192" y="68"/>
                    </a:moveTo>
                    <a:lnTo>
                      <a:pt x="192" y="98"/>
                    </a:lnTo>
                    <a:lnTo>
                      <a:pt x="212" y="98"/>
                    </a:lnTo>
                    <a:lnTo>
                      <a:pt x="212" y="68"/>
                    </a:lnTo>
                    <a:lnTo>
                      <a:pt x="212" y="68"/>
                    </a:lnTo>
                    <a:lnTo>
                      <a:pt x="222" y="64"/>
                    </a:lnTo>
                    <a:lnTo>
                      <a:pt x="230" y="56"/>
                    </a:lnTo>
                    <a:lnTo>
                      <a:pt x="236" y="46"/>
                    </a:lnTo>
                    <a:lnTo>
                      <a:pt x="236" y="34"/>
                    </a:lnTo>
                    <a:lnTo>
                      <a:pt x="236" y="34"/>
                    </a:lnTo>
                    <a:lnTo>
                      <a:pt x="236" y="28"/>
                    </a:lnTo>
                    <a:lnTo>
                      <a:pt x="234" y="22"/>
                    </a:lnTo>
                    <a:lnTo>
                      <a:pt x="230" y="16"/>
                    </a:lnTo>
                    <a:lnTo>
                      <a:pt x="226" y="10"/>
                    </a:lnTo>
                    <a:lnTo>
                      <a:pt x="222" y="6"/>
                    </a:lnTo>
                    <a:lnTo>
                      <a:pt x="216" y="2"/>
                    </a:lnTo>
                    <a:lnTo>
                      <a:pt x="208" y="0"/>
                    </a:lnTo>
                    <a:lnTo>
                      <a:pt x="202" y="0"/>
                    </a:lnTo>
                    <a:lnTo>
                      <a:pt x="202" y="0"/>
                    </a:lnTo>
                    <a:lnTo>
                      <a:pt x="194" y="0"/>
                    </a:lnTo>
                    <a:lnTo>
                      <a:pt x="188" y="2"/>
                    </a:lnTo>
                    <a:lnTo>
                      <a:pt x="182" y="6"/>
                    </a:lnTo>
                    <a:lnTo>
                      <a:pt x="176" y="10"/>
                    </a:lnTo>
                    <a:lnTo>
                      <a:pt x="172" y="16"/>
                    </a:lnTo>
                    <a:lnTo>
                      <a:pt x="168" y="22"/>
                    </a:lnTo>
                    <a:lnTo>
                      <a:pt x="166" y="28"/>
                    </a:lnTo>
                    <a:lnTo>
                      <a:pt x="166" y="34"/>
                    </a:lnTo>
                    <a:lnTo>
                      <a:pt x="166" y="34"/>
                    </a:lnTo>
                    <a:lnTo>
                      <a:pt x="168" y="46"/>
                    </a:lnTo>
                    <a:lnTo>
                      <a:pt x="174" y="56"/>
                    </a:lnTo>
                    <a:lnTo>
                      <a:pt x="182" y="64"/>
                    </a:lnTo>
                    <a:lnTo>
                      <a:pt x="192" y="68"/>
                    </a:lnTo>
                    <a:lnTo>
                      <a:pt x="192" y="68"/>
                    </a:lnTo>
                    <a:close/>
                    <a:moveTo>
                      <a:pt x="202" y="20"/>
                    </a:moveTo>
                    <a:lnTo>
                      <a:pt x="202" y="20"/>
                    </a:lnTo>
                    <a:lnTo>
                      <a:pt x="208" y="20"/>
                    </a:lnTo>
                    <a:lnTo>
                      <a:pt x="212" y="24"/>
                    </a:lnTo>
                    <a:lnTo>
                      <a:pt x="216" y="28"/>
                    </a:lnTo>
                    <a:lnTo>
                      <a:pt x="216" y="34"/>
                    </a:lnTo>
                    <a:lnTo>
                      <a:pt x="216" y="34"/>
                    </a:lnTo>
                    <a:lnTo>
                      <a:pt x="216" y="40"/>
                    </a:lnTo>
                    <a:lnTo>
                      <a:pt x="212" y="46"/>
                    </a:lnTo>
                    <a:lnTo>
                      <a:pt x="208" y="50"/>
                    </a:lnTo>
                    <a:lnTo>
                      <a:pt x="202" y="50"/>
                    </a:lnTo>
                    <a:lnTo>
                      <a:pt x="202" y="50"/>
                    </a:lnTo>
                    <a:lnTo>
                      <a:pt x="196" y="50"/>
                    </a:lnTo>
                    <a:lnTo>
                      <a:pt x="190" y="46"/>
                    </a:lnTo>
                    <a:lnTo>
                      <a:pt x="188" y="40"/>
                    </a:lnTo>
                    <a:lnTo>
                      <a:pt x="186" y="34"/>
                    </a:lnTo>
                    <a:lnTo>
                      <a:pt x="186" y="34"/>
                    </a:lnTo>
                    <a:lnTo>
                      <a:pt x="188" y="28"/>
                    </a:lnTo>
                    <a:lnTo>
                      <a:pt x="190" y="24"/>
                    </a:lnTo>
                    <a:lnTo>
                      <a:pt x="196" y="20"/>
                    </a:lnTo>
                    <a:lnTo>
                      <a:pt x="202" y="20"/>
                    </a:lnTo>
                    <a:lnTo>
                      <a:pt x="202" y="20"/>
                    </a:lnTo>
                    <a:close/>
                    <a:moveTo>
                      <a:pt x="10" y="118"/>
                    </a:moveTo>
                    <a:lnTo>
                      <a:pt x="274" y="118"/>
                    </a:lnTo>
                    <a:lnTo>
                      <a:pt x="274" y="138"/>
                    </a:lnTo>
                    <a:lnTo>
                      <a:pt x="2" y="138"/>
                    </a:lnTo>
                    <a:lnTo>
                      <a:pt x="2" y="138"/>
                    </a:lnTo>
                    <a:lnTo>
                      <a:pt x="10" y="118"/>
                    </a:lnTo>
                    <a:lnTo>
                      <a:pt x="10" y="1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Univers for KPMG" panose="020B0603020202020204" pitchFamily="34" charset="0"/>
                  <a:ea typeface="+mn-ea"/>
                  <a:cs typeface="+mn-cs"/>
                </a:endParaRPr>
              </a:p>
            </p:txBody>
          </p:sp>
        </p:grpSp>
      </p:grpSp>
      <p:sp>
        <p:nvSpPr>
          <p:cNvPr id="51" name="AutoShape 7">
            <a:extLst>
              <a:ext uri="{FF2B5EF4-FFF2-40B4-BE49-F238E27FC236}">
                <a16:creationId xmlns:a16="http://schemas.microsoft.com/office/drawing/2014/main" id="{68CD152F-5902-435D-BD7C-7BD20D8B89EE}"/>
              </a:ext>
            </a:extLst>
          </p:cNvPr>
          <p:cNvSpPr>
            <a:spLocks noChangeArrowheads="1"/>
          </p:cNvSpPr>
          <p:nvPr/>
        </p:nvSpPr>
        <p:spPr bwMode="auto">
          <a:xfrm>
            <a:off x="1585709" y="1854121"/>
            <a:ext cx="720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lvl1pPr marL="230188" indent="-230188"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Gestión de </a:t>
            </a: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clientes</a:t>
            </a:r>
            <a:endPar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4" name="AutoShape 7">
            <a:extLst>
              <a:ext uri="{FF2B5EF4-FFF2-40B4-BE49-F238E27FC236}">
                <a16:creationId xmlns:a16="http://schemas.microsoft.com/office/drawing/2014/main" id="{B0FAC1D9-7AC4-4191-97F1-35D35CF74822}"/>
              </a:ext>
            </a:extLst>
          </p:cNvPr>
          <p:cNvSpPr>
            <a:spLocks noChangeArrowheads="1"/>
          </p:cNvSpPr>
          <p:nvPr/>
        </p:nvSpPr>
        <p:spPr bwMode="auto">
          <a:xfrm>
            <a:off x="2270151" y="1854121"/>
            <a:ext cx="720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Gestión </a:t>
            </a: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Productos</a:t>
            </a:r>
            <a:r>
              <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Servicios</a:t>
            </a:r>
          </a:p>
        </p:txBody>
      </p:sp>
      <p:sp>
        <p:nvSpPr>
          <p:cNvPr id="55" name="AutoShape 7">
            <a:extLst>
              <a:ext uri="{FF2B5EF4-FFF2-40B4-BE49-F238E27FC236}">
                <a16:creationId xmlns:a16="http://schemas.microsoft.com/office/drawing/2014/main" id="{F86814DC-B846-4D46-AD9E-B1031AC128AB}"/>
              </a:ext>
            </a:extLst>
          </p:cNvPr>
          <p:cNvSpPr>
            <a:spLocks noChangeArrowheads="1"/>
          </p:cNvSpPr>
          <p:nvPr/>
        </p:nvSpPr>
        <p:spPr bwMode="auto">
          <a:xfrm>
            <a:off x="2954593" y="1854121"/>
            <a:ext cx="720000" cy="468000"/>
          </a:xfrm>
          <a:prstGeom prst="chevron">
            <a:avLst>
              <a:gd name="adj" fmla="val 19758"/>
            </a:avLst>
          </a:prstGeom>
          <a:solidFill>
            <a:schemeClr val="accent5"/>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endParaRPr>
          </a:p>
        </p:txBody>
      </p:sp>
      <p:sp>
        <p:nvSpPr>
          <p:cNvPr id="56" name="AutoShape 7">
            <a:extLst>
              <a:ext uri="{FF2B5EF4-FFF2-40B4-BE49-F238E27FC236}">
                <a16:creationId xmlns:a16="http://schemas.microsoft.com/office/drawing/2014/main" id="{DACF59D5-D265-4052-AFFB-ACB92BEA5FE2}"/>
              </a:ext>
            </a:extLst>
          </p:cNvPr>
          <p:cNvSpPr>
            <a:spLocks noChangeArrowheads="1"/>
          </p:cNvSpPr>
          <p:nvPr/>
        </p:nvSpPr>
        <p:spPr bwMode="auto">
          <a:xfrm>
            <a:off x="3639035" y="1854135"/>
            <a:ext cx="720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700" b="1"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Gestión</a:t>
            </a:r>
            <a:r>
              <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700" b="1"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de facturas</a:t>
            </a:r>
            <a:endPar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57" name="AutoShape 7">
            <a:extLst>
              <a:ext uri="{FF2B5EF4-FFF2-40B4-BE49-F238E27FC236}">
                <a16:creationId xmlns:a16="http://schemas.microsoft.com/office/drawing/2014/main" id="{BCD70B89-3672-42AE-A5D3-34CAF55D7E1A}"/>
              </a:ext>
            </a:extLst>
          </p:cNvPr>
          <p:cNvSpPr>
            <a:spLocks noChangeArrowheads="1"/>
          </p:cNvSpPr>
          <p:nvPr/>
        </p:nvSpPr>
        <p:spPr bwMode="auto">
          <a:xfrm>
            <a:off x="4323477" y="1854135"/>
            <a:ext cx="720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Servicio al </a:t>
            </a: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Cliente</a:t>
            </a:r>
            <a:r>
              <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Post-</a:t>
            </a: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Venta</a:t>
            </a:r>
            <a:endPar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60" name="AutoShape 7">
            <a:extLst>
              <a:ext uri="{FF2B5EF4-FFF2-40B4-BE49-F238E27FC236}">
                <a16:creationId xmlns:a16="http://schemas.microsoft.com/office/drawing/2014/main" id="{E5B9AC19-A035-49E2-B739-133FEEADD389}"/>
              </a:ext>
            </a:extLst>
          </p:cNvPr>
          <p:cNvSpPr>
            <a:spLocks noChangeArrowheads="1"/>
          </p:cNvSpPr>
          <p:nvPr/>
        </p:nvSpPr>
        <p:spPr bwMode="auto">
          <a:xfrm>
            <a:off x="5007919" y="1854121"/>
            <a:ext cx="720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700" b="1"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Aplicaciones de caja</a:t>
            </a:r>
            <a:endPar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62" name="AutoShape 7">
            <a:extLst>
              <a:ext uri="{FF2B5EF4-FFF2-40B4-BE49-F238E27FC236}">
                <a16:creationId xmlns:a16="http://schemas.microsoft.com/office/drawing/2014/main" id="{254FF2FA-0ABC-4BD9-898B-0CBD00D96D07}"/>
              </a:ext>
            </a:extLst>
          </p:cNvPr>
          <p:cNvSpPr>
            <a:spLocks noChangeArrowheads="1"/>
          </p:cNvSpPr>
          <p:nvPr/>
        </p:nvSpPr>
        <p:spPr bwMode="auto">
          <a:xfrm>
            <a:off x="5692361" y="1854121"/>
            <a:ext cx="720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700" b="1"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Gestión de cobros</a:t>
            </a:r>
            <a:endPar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64" name="AutoShape 7">
            <a:extLst>
              <a:ext uri="{FF2B5EF4-FFF2-40B4-BE49-F238E27FC236}">
                <a16:creationId xmlns:a16="http://schemas.microsoft.com/office/drawing/2014/main" id="{55F79F25-167A-4BCE-BFDA-97DAEC733FD1}"/>
              </a:ext>
            </a:extLst>
          </p:cNvPr>
          <p:cNvSpPr>
            <a:spLocks noChangeArrowheads="1"/>
          </p:cNvSpPr>
          <p:nvPr/>
        </p:nvSpPr>
        <p:spPr bwMode="auto">
          <a:xfrm>
            <a:off x="6376803" y="1854121"/>
            <a:ext cx="720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algn="ctr" eaLnBrk="0" fontAlgn="base" hangingPunct="0">
              <a:spcBef>
                <a:spcPct val="50000"/>
              </a:spcBef>
              <a:spcAft>
                <a:spcPct val="0"/>
              </a:spcAft>
              <a:defRPr/>
            </a:pPr>
            <a:r>
              <a:rPr lang="en-US" sz="700" b="1" kern="0" dirty="0" err="1">
                <a:solidFill>
                  <a:srgbClr val="FFFFFF"/>
                </a:solidFill>
                <a:latin typeface="Arial" panose="020B0604020202020204" pitchFamily="34" charset="0"/>
                <a:cs typeface="Arial" panose="020B0604020202020204" pitchFamily="34" charset="0"/>
              </a:rPr>
              <a:t>Cierre</a:t>
            </a:r>
            <a:r>
              <a:rPr lang="en-US" sz="700" b="1" kern="0" dirty="0">
                <a:solidFill>
                  <a:srgbClr val="FFFFFF"/>
                </a:solidFill>
                <a:latin typeface="Arial" panose="020B0604020202020204" pitchFamily="34" charset="0"/>
                <a:cs typeface="Arial" panose="020B0604020202020204" pitchFamily="34" charset="0"/>
              </a:rPr>
              <a:t> </a:t>
            </a:r>
            <a:r>
              <a:rPr lang="en-US" sz="700" b="1" kern="0" dirty="0" err="1">
                <a:solidFill>
                  <a:srgbClr val="FFFFFF"/>
                </a:solidFill>
                <a:latin typeface="Arial" panose="020B0604020202020204" pitchFamily="34" charset="0"/>
                <a:cs typeface="Arial" panose="020B0604020202020204" pitchFamily="34" charset="0"/>
              </a:rPr>
              <a:t>mes</a:t>
            </a:r>
            <a:r>
              <a:rPr lang="en-US" sz="700" b="1" kern="0" dirty="0">
                <a:solidFill>
                  <a:srgbClr val="FFFFFF"/>
                </a:solidFill>
                <a:latin typeface="Arial" panose="020B0604020202020204" pitchFamily="34" charset="0"/>
                <a:cs typeface="Arial" panose="020B0604020202020204" pitchFamily="34" charset="0"/>
              </a:rPr>
              <a:t> (Month End)</a:t>
            </a:r>
          </a:p>
        </p:txBody>
      </p:sp>
      <p:sp>
        <p:nvSpPr>
          <p:cNvPr id="67" name="AutoShape 7">
            <a:extLst>
              <a:ext uri="{FF2B5EF4-FFF2-40B4-BE49-F238E27FC236}">
                <a16:creationId xmlns:a16="http://schemas.microsoft.com/office/drawing/2014/main" id="{98DC0E22-0A44-4DB3-9C02-4BA4F1C36213}"/>
              </a:ext>
            </a:extLst>
          </p:cNvPr>
          <p:cNvSpPr>
            <a:spLocks noChangeArrowheads="1"/>
          </p:cNvSpPr>
          <p:nvPr/>
        </p:nvSpPr>
        <p:spPr bwMode="auto">
          <a:xfrm>
            <a:off x="7061245" y="1854135"/>
            <a:ext cx="720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Análisis</a:t>
            </a:r>
            <a:r>
              <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de </a:t>
            </a: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cuentas</a:t>
            </a:r>
            <a:r>
              <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 </a:t>
            </a: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cobrar</a:t>
            </a:r>
            <a:endPar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88" name="AutoShape 7">
            <a:extLst>
              <a:ext uri="{FF2B5EF4-FFF2-40B4-BE49-F238E27FC236}">
                <a16:creationId xmlns:a16="http://schemas.microsoft.com/office/drawing/2014/main" id="{B77E5207-6879-4EF7-9937-488869F5D60C}"/>
              </a:ext>
            </a:extLst>
          </p:cNvPr>
          <p:cNvSpPr>
            <a:spLocks noChangeArrowheads="1"/>
          </p:cNvSpPr>
          <p:nvPr/>
        </p:nvSpPr>
        <p:spPr bwMode="auto">
          <a:xfrm>
            <a:off x="7745684" y="1854135"/>
            <a:ext cx="720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700" b="1"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Gestión</a:t>
            </a:r>
            <a:r>
              <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700" b="1" i="0" u="none" strike="noStrike" kern="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del proceso</a:t>
            </a:r>
            <a:endPar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grpSp>
        <p:nvGrpSpPr>
          <p:cNvPr id="79" name="Group 78">
            <a:extLst>
              <a:ext uri="{FF2B5EF4-FFF2-40B4-BE49-F238E27FC236}">
                <a16:creationId xmlns:a16="http://schemas.microsoft.com/office/drawing/2014/main" id="{C10FADF4-E3B9-451B-803C-D578A2AE0FBD}"/>
              </a:ext>
            </a:extLst>
          </p:cNvPr>
          <p:cNvGrpSpPr/>
          <p:nvPr/>
        </p:nvGrpSpPr>
        <p:grpSpPr>
          <a:xfrm>
            <a:off x="7680176" y="178744"/>
            <a:ext cx="3564392" cy="689878"/>
            <a:chOff x="7680176" y="178744"/>
            <a:chExt cx="3564392" cy="689878"/>
          </a:xfrm>
        </p:grpSpPr>
        <p:sp>
          <p:nvSpPr>
            <p:cNvPr id="83" name="KMATable0ValueChain2">
              <a:extLst>
                <a:ext uri="{FF2B5EF4-FFF2-40B4-BE49-F238E27FC236}">
                  <a16:creationId xmlns:a16="http://schemas.microsoft.com/office/drawing/2014/main" id="{850FADA7-7949-42A0-A094-F24D8DB4C4A9}"/>
                </a:ext>
              </a:extLst>
            </p:cNvPr>
            <p:cNvSpPr>
              <a:spLocks noChangeArrowheads="1"/>
            </p:cNvSpPr>
            <p:nvPr/>
          </p:nvSpPr>
          <p:spPr bwMode="auto">
            <a:xfrm>
              <a:off x="7680176" y="178744"/>
              <a:ext cx="3564392" cy="151256"/>
            </a:xfrm>
            <a:prstGeom prst="chevron">
              <a:avLst>
                <a:gd name="adj" fmla="val 21138"/>
              </a:avLst>
            </a:prstGeom>
            <a:solidFill>
              <a:schemeClr val="tx2"/>
            </a:solidFill>
            <a:ln>
              <a:noFill/>
            </a:ln>
          </p:spPr>
          <p:txBody>
            <a:bodyPr lIns="0" r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s-ES_tradnl" sz="10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Procesos de </a:t>
              </a:r>
              <a:r>
                <a:rPr kumimoji="0" lang="es-ES_tradnl" sz="10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Supply</a:t>
              </a:r>
              <a:r>
                <a:rPr kumimoji="0" lang="es-ES_tradnl" sz="10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a:t>
              </a:r>
              <a:r>
                <a:rPr kumimoji="0" lang="es-ES_tradnl" sz="10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Chain</a:t>
              </a:r>
              <a:r>
                <a:rPr kumimoji="0" lang="es-ES_tradnl" sz="10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 Producción</a:t>
              </a:r>
            </a:p>
          </p:txBody>
        </p:sp>
        <p:sp>
          <p:nvSpPr>
            <p:cNvPr id="84" name="Rounded Rectangle 68">
              <a:extLst>
                <a:ext uri="{FF2B5EF4-FFF2-40B4-BE49-F238E27FC236}">
                  <a16:creationId xmlns:a16="http://schemas.microsoft.com/office/drawing/2014/main" id="{D0D621EF-2144-4A4E-8D51-F0D8AD7A8315}"/>
                </a:ext>
              </a:extLst>
            </p:cNvPr>
            <p:cNvSpPr/>
            <p:nvPr/>
          </p:nvSpPr>
          <p:spPr>
            <a:xfrm>
              <a:off x="8105684" y="377237"/>
              <a:ext cx="756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err="1">
                  <a:solidFill>
                    <a:prstClr val="white"/>
                  </a:solidFill>
                  <a:latin typeface="Univers for KPMG Cond" panose="020B0606020202020204" pitchFamily="34" charset="0"/>
                </a:rPr>
                <a:t>Procurement</a:t>
              </a:r>
              <a:endParaRPr lang="es-ES" sz="900" i="1" dirty="0">
                <a:solidFill>
                  <a:prstClr val="white"/>
                </a:solidFill>
                <a:latin typeface="Univers for KPMG Cond" panose="020B0606020202020204" pitchFamily="34" charset="0"/>
              </a:endParaRPr>
            </a:p>
          </p:txBody>
        </p:sp>
        <p:sp>
          <p:nvSpPr>
            <p:cNvPr id="85" name="Rounded Rectangle 68">
              <a:extLst>
                <a:ext uri="{FF2B5EF4-FFF2-40B4-BE49-F238E27FC236}">
                  <a16:creationId xmlns:a16="http://schemas.microsoft.com/office/drawing/2014/main" id="{6E9D9C41-C379-497E-8017-5A9BA5009978}"/>
                </a:ext>
              </a:extLst>
            </p:cNvPr>
            <p:cNvSpPr/>
            <p:nvPr/>
          </p:nvSpPr>
          <p:spPr>
            <a:xfrm>
              <a:off x="9053259" y="377237"/>
              <a:ext cx="756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err="1">
                  <a:solidFill>
                    <a:prstClr val="white"/>
                  </a:solidFill>
                  <a:latin typeface="Univers for KPMG Cond" panose="020B0606020202020204" pitchFamily="34" charset="0"/>
                </a:rPr>
                <a:t>Customer</a:t>
              </a:r>
              <a:r>
                <a:rPr lang="es-ES_tradnl" sz="900" i="1" dirty="0">
                  <a:solidFill>
                    <a:prstClr val="white"/>
                  </a:solidFill>
                  <a:latin typeface="Univers for KPMG Cond" panose="020B0606020202020204" pitchFamily="34" charset="0"/>
                </a:rPr>
                <a:t> </a:t>
              </a:r>
              <a:r>
                <a:rPr lang="es-ES_tradnl" sz="900" i="1" dirty="0" err="1">
                  <a:solidFill>
                    <a:prstClr val="white"/>
                  </a:solidFill>
                  <a:latin typeface="Univers for KPMG Cond" panose="020B0606020202020204" pitchFamily="34" charset="0"/>
                </a:rPr>
                <a:t>Serv</a:t>
              </a:r>
              <a:endParaRPr lang="es-ES" sz="900" i="1" dirty="0">
                <a:solidFill>
                  <a:prstClr val="white"/>
                </a:solidFill>
                <a:latin typeface="Univers for KPMG Cond" panose="020B0606020202020204" pitchFamily="34" charset="0"/>
              </a:endParaRPr>
            </a:p>
          </p:txBody>
        </p:sp>
        <p:sp>
          <p:nvSpPr>
            <p:cNvPr id="86" name="Rounded Rectangle 68">
              <a:extLst>
                <a:ext uri="{FF2B5EF4-FFF2-40B4-BE49-F238E27FC236}">
                  <a16:creationId xmlns:a16="http://schemas.microsoft.com/office/drawing/2014/main" id="{108D1DD5-3114-4EE7-AB35-05E69729356C}"/>
                </a:ext>
              </a:extLst>
            </p:cNvPr>
            <p:cNvSpPr/>
            <p:nvPr/>
          </p:nvSpPr>
          <p:spPr>
            <a:xfrm>
              <a:off x="9051714" y="652622"/>
              <a:ext cx="756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Logística</a:t>
              </a:r>
              <a:endParaRPr kumimoji="0" lang="es-ES"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92" name="Rounded Rectangle 68">
              <a:extLst>
                <a:ext uri="{FF2B5EF4-FFF2-40B4-BE49-F238E27FC236}">
                  <a16:creationId xmlns:a16="http://schemas.microsoft.com/office/drawing/2014/main" id="{79AE09D9-F7A2-45BD-A833-7F06B5791156}"/>
                </a:ext>
              </a:extLst>
            </p:cNvPr>
            <p:cNvSpPr/>
            <p:nvPr/>
          </p:nvSpPr>
          <p:spPr>
            <a:xfrm>
              <a:off x="10011843" y="377237"/>
              <a:ext cx="756000" cy="216000"/>
            </a:xfrm>
            <a:prstGeom prst="roundRect">
              <a:avLst/>
            </a:prstGeom>
            <a:solidFill>
              <a:schemeClr val="accent5"/>
            </a:solidFill>
            <a:ln w="19050">
              <a:solidFill>
                <a:schemeClr val="accent6"/>
              </a:solidFill>
            </a:ln>
          </p:spPr>
          <p:txBody>
            <a:bodyPr lIns="0" tIns="0" rIns="0" bIns="0" anchor="ctr" anchorCtr="0"/>
            <a:lstStyle/>
            <a:p>
              <a:pPr algn="ctr"/>
              <a:r>
                <a:rPr lang="es-ES_tradnl" sz="900" b="1" dirty="0">
                  <a:solidFill>
                    <a:srgbClr val="FFFFFF"/>
                  </a:solidFill>
                  <a:latin typeface="Univers for KPMG Cond" panose="020B0606020202020204" pitchFamily="34" charset="0"/>
                  <a:cs typeface="Arial" panose="020B0604020202020204" pitchFamily="34" charset="0"/>
                </a:rPr>
                <a:t>Planificación</a:t>
              </a:r>
              <a:endParaRPr lang="es-ES" sz="900" b="1" dirty="0">
                <a:solidFill>
                  <a:srgbClr val="FFFFFF"/>
                </a:solidFill>
                <a:latin typeface="Univers for KPMG Cond" panose="020B0606020202020204" pitchFamily="34" charset="0"/>
                <a:cs typeface="Arial" panose="020B0604020202020204" pitchFamily="34" charset="0"/>
              </a:endParaRPr>
            </a:p>
          </p:txBody>
        </p:sp>
        <p:sp>
          <p:nvSpPr>
            <p:cNvPr id="93" name="Rounded Rectangle 68">
              <a:extLst>
                <a:ext uri="{FF2B5EF4-FFF2-40B4-BE49-F238E27FC236}">
                  <a16:creationId xmlns:a16="http://schemas.microsoft.com/office/drawing/2014/main" id="{1C0926CB-639D-477E-8D19-2AF6ED30FBCF}"/>
                </a:ext>
              </a:extLst>
            </p:cNvPr>
            <p:cNvSpPr/>
            <p:nvPr/>
          </p:nvSpPr>
          <p:spPr>
            <a:xfrm>
              <a:off x="10011843" y="649565"/>
              <a:ext cx="756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Forestal</a:t>
              </a:r>
              <a:endParaRPr kumimoji="0" lang="es-ES"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94" name="Rounded Rectangle 68">
              <a:extLst>
                <a:ext uri="{FF2B5EF4-FFF2-40B4-BE49-F238E27FC236}">
                  <a16:creationId xmlns:a16="http://schemas.microsoft.com/office/drawing/2014/main" id="{6C57DC5F-098D-454B-A3A4-AD39926E2486}"/>
                </a:ext>
              </a:extLst>
            </p:cNvPr>
            <p:cNvSpPr/>
            <p:nvPr/>
          </p:nvSpPr>
          <p:spPr>
            <a:xfrm>
              <a:off x="8103822" y="651770"/>
              <a:ext cx="756000" cy="216000"/>
            </a:xfrm>
            <a:prstGeom prst="roundRect">
              <a:avLst/>
            </a:prstGeom>
            <a:solidFill>
              <a:srgbClr val="F68D2E"/>
            </a:solidFill>
            <a:ln w="19050">
              <a:solidFill>
                <a:schemeClr val="accent6"/>
              </a:solidFill>
            </a:ln>
          </p:spPr>
          <p:txBody>
            <a:bodyPr lIns="0" tIns="0" rIns="0" bIns="0" anchor="ctr" anchorCtr="0"/>
            <a:lstStyle/>
            <a:p>
              <a:pPr algn="ctr"/>
              <a:r>
                <a:rPr lang="es-ES_tradnl" sz="900" b="1" dirty="0">
                  <a:solidFill>
                    <a:srgbClr val="FFFFFF"/>
                  </a:solidFill>
                  <a:latin typeface="Univers for KPMG Cond" panose="020B0606020202020204" pitchFamily="34" charset="0"/>
                  <a:cs typeface="Arial" panose="020B0604020202020204" pitchFamily="34" charset="0"/>
                </a:rPr>
                <a:t>Producción</a:t>
              </a:r>
              <a:endParaRPr lang="es-ES" sz="900" b="1" dirty="0">
                <a:solidFill>
                  <a:srgbClr val="FFFFFF"/>
                </a:solidFill>
                <a:latin typeface="Univers for KPMG Cond" panose="020B0606020202020204" pitchFamily="34" charset="0"/>
                <a:cs typeface="Arial" panose="020B0604020202020204" pitchFamily="34" charset="0"/>
              </a:endParaRPr>
            </a:p>
          </p:txBody>
        </p:sp>
      </p:grpSp>
      <p:sp>
        <p:nvSpPr>
          <p:cNvPr id="6" name="Right Triangle 5">
            <a:extLst>
              <a:ext uri="{FF2B5EF4-FFF2-40B4-BE49-F238E27FC236}">
                <a16:creationId xmlns:a16="http://schemas.microsoft.com/office/drawing/2014/main" id="{1624A5DD-54A8-4668-8AD0-D7C3C0A5AB46}"/>
              </a:ext>
            </a:extLst>
          </p:cNvPr>
          <p:cNvSpPr/>
          <p:nvPr/>
        </p:nvSpPr>
        <p:spPr>
          <a:xfrm>
            <a:off x="2989419" y="1835201"/>
            <a:ext cx="612000" cy="486919"/>
          </a:xfrm>
          <a:prstGeom prst="rtTriangle">
            <a:avLst/>
          </a:prstGeom>
          <a:solidFill>
            <a:srgbClr val="F68D2E"/>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s-ES" sz="1500" dirty="0" err="1">
              <a:solidFill>
                <a:schemeClr val="bg1"/>
              </a:solidFill>
            </a:endParaRPr>
          </a:p>
        </p:txBody>
      </p:sp>
      <p:sp>
        <p:nvSpPr>
          <p:cNvPr id="7" name="TextBox 6">
            <a:extLst>
              <a:ext uri="{FF2B5EF4-FFF2-40B4-BE49-F238E27FC236}">
                <a16:creationId xmlns:a16="http://schemas.microsoft.com/office/drawing/2014/main" id="{3674C684-ACFE-45D8-97C4-2722E58069F4}"/>
              </a:ext>
            </a:extLst>
          </p:cNvPr>
          <p:cNvSpPr txBox="1"/>
          <p:nvPr/>
        </p:nvSpPr>
        <p:spPr>
          <a:xfrm>
            <a:off x="3060845" y="1844316"/>
            <a:ext cx="613016" cy="412185"/>
          </a:xfrm>
          <a:prstGeom prst="rect">
            <a:avLst/>
          </a:prstGeom>
          <a:noFill/>
        </p:spPr>
        <p:txBody>
          <a:bodyPr wrap="square" lIns="54610" tIns="54610" rIns="54610" bIns="54610" rtlCol="0">
            <a:noAutofit/>
          </a:bodyPr>
          <a:lstStyle/>
          <a:p>
            <a:pPr>
              <a:spcAft>
                <a:spcPts val="600"/>
              </a:spcAft>
            </a:pPr>
            <a:r>
              <a:rPr lang="en-US" sz="900" b="1" dirty="0" err="1">
                <a:solidFill>
                  <a:schemeClr val="bg1"/>
                </a:solidFill>
                <a:latin typeface="Univers for KPMG Cond" panose="020B0606020202020204" pitchFamily="34" charset="0"/>
                <a:cs typeface="Arial" panose="020B0604020202020204" pitchFamily="34" charset="0"/>
              </a:rPr>
              <a:t>Gestión</a:t>
            </a:r>
            <a:r>
              <a:rPr lang="en-US" sz="900" b="1" dirty="0">
                <a:solidFill>
                  <a:schemeClr val="bg1"/>
                </a:solidFill>
                <a:latin typeface="Univers for KPMG Cond" panose="020B0606020202020204" pitchFamily="34" charset="0"/>
                <a:cs typeface="Arial" panose="020B0604020202020204" pitchFamily="34" charset="0"/>
              </a:rPr>
              <a:t> de </a:t>
            </a:r>
            <a:r>
              <a:rPr lang="en-US" sz="900" b="1" dirty="0" err="1">
                <a:solidFill>
                  <a:schemeClr val="bg1"/>
                </a:solidFill>
                <a:latin typeface="Univers for KPMG Cond" panose="020B0606020202020204" pitchFamily="34" charset="0"/>
                <a:cs typeface="Arial" panose="020B0604020202020204" pitchFamily="34" charset="0"/>
              </a:rPr>
              <a:t>órdenes</a:t>
            </a:r>
            <a:r>
              <a:rPr lang="en-US" sz="900" b="1" dirty="0">
                <a:solidFill>
                  <a:schemeClr val="bg1"/>
                </a:solidFill>
                <a:latin typeface="Univers for KPMG Cond" panose="020B0606020202020204" pitchFamily="34" charset="0"/>
                <a:cs typeface="Arial" panose="020B0604020202020204" pitchFamily="34" charset="0"/>
              </a:rPr>
              <a:t> y </a:t>
            </a:r>
            <a:r>
              <a:rPr lang="en-US" sz="900" b="1" dirty="0" err="1">
                <a:solidFill>
                  <a:schemeClr val="bg1"/>
                </a:solidFill>
                <a:latin typeface="Univers for KPMG Cond" panose="020B0606020202020204" pitchFamily="34" charset="0"/>
                <a:cs typeface="Arial" panose="020B0604020202020204" pitchFamily="34" charset="0"/>
              </a:rPr>
              <a:t>pedidos</a:t>
            </a:r>
            <a:endParaRPr lang="en-US" sz="900" b="1" dirty="0">
              <a:solidFill>
                <a:schemeClr val="bg1"/>
              </a:solidFill>
              <a:latin typeface="Univers for KPMG Cond" panose="020B0606020202020204" pitchFamily="34" charset="0"/>
              <a:cs typeface="Arial" panose="020B0604020202020204" pitchFamily="34" charset="0"/>
            </a:endParaRPr>
          </a:p>
          <a:p>
            <a:pPr>
              <a:spcAft>
                <a:spcPts val="600"/>
              </a:spcAft>
            </a:pPr>
            <a:endParaRPr lang="es-ES" sz="1500" dirty="0" err="1">
              <a:solidFill>
                <a:schemeClr val="tx2"/>
              </a:solidFill>
            </a:endParaRPr>
          </a:p>
        </p:txBody>
      </p:sp>
      <p:grpSp>
        <p:nvGrpSpPr>
          <p:cNvPr id="66" name="Group 65">
            <a:extLst>
              <a:ext uri="{FF2B5EF4-FFF2-40B4-BE49-F238E27FC236}">
                <a16:creationId xmlns:a16="http://schemas.microsoft.com/office/drawing/2014/main" id="{AB5AA3C4-79F0-4636-AE5A-C0CD91A84528}"/>
              </a:ext>
            </a:extLst>
          </p:cNvPr>
          <p:cNvGrpSpPr/>
          <p:nvPr/>
        </p:nvGrpSpPr>
        <p:grpSpPr>
          <a:xfrm>
            <a:off x="5006877" y="44624"/>
            <a:ext cx="2119585" cy="744515"/>
            <a:chOff x="5006877" y="44624"/>
            <a:chExt cx="2119585" cy="826693"/>
          </a:xfrm>
        </p:grpSpPr>
        <p:sp>
          <p:nvSpPr>
            <p:cNvPr id="68" name="AutoShape 7">
              <a:extLst>
                <a:ext uri="{FF2B5EF4-FFF2-40B4-BE49-F238E27FC236}">
                  <a16:creationId xmlns:a16="http://schemas.microsoft.com/office/drawing/2014/main" id="{CB72E9A0-2942-4258-AE63-DA8C596D8766}"/>
                </a:ext>
              </a:extLst>
            </p:cNvPr>
            <p:cNvSpPr>
              <a:spLocks noChangeArrowheads="1"/>
            </p:cNvSpPr>
            <p:nvPr/>
          </p:nvSpPr>
          <p:spPr bwMode="auto">
            <a:xfrm>
              <a:off x="5006877" y="655317"/>
              <a:ext cx="396000" cy="216000"/>
            </a:xfrm>
            <a:prstGeom prst="chevron">
              <a:avLst>
                <a:gd name="adj" fmla="val 19758"/>
              </a:avLst>
            </a:prstGeom>
            <a:solidFill>
              <a:srgbClr val="F68D2E"/>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69"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1" y="74832"/>
              <a:ext cx="396000" cy="216000"/>
            </a:xfrm>
            <a:prstGeom prst="chevron">
              <a:avLst>
                <a:gd name="adj" fmla="val 19758"/>
              </a:avLst>
            </a:prstGeom>
            <a:solidFill>
              <a:schemeClr val="accent5"/>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8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endParaRPr>
            </a:p>
          </p:txBody>
        </p:sp>
        <p:sp>
          <p:nvSpPr>
            <p:cNvPr id="70"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0" y="348584"/>
              <a:ext cx="396000" cy="216000"/>
            </a:xfrm>
            <a:prstGeom prst="chevron">
              <a:avLst>
                <a:gd name="adj" fmla="val 19758"/>
              </a:avLst>
            </a:prstGeom>
            <a:solidFill>
              <a:schemeClr val="bg2"/>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73" name="TextBox 72"/>
            <p:cNvSpPr txBox="1"/>
            <p:nvPr/>
          </p:nvSpPr>
          <p:spPr>
            <a:xfrm>
              <a:off x="5470278" y="44624"/>
              <a:ext cx="1656184" cy="204322"/>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err="1">
                  <a:ln>
                    <a:noFill/>
                  </a:ln>
                  <a:solidFill>
                    <a:srgbClr val="00338D"/>
                  </a:solidFill>
                  <a:effectLst/>
                  <a:uLnTx/>
                  <a:uFillTx/>
                  <a:latin typeface="Arial"/>
                  <a:ea typeface="+mn-ea"/>
                  <a:cs typeface="+mn-cs"/>
                </a:rPr>
                <a:t>Supply</a:t>
              </a:r>
              <a:r>
                <a:rPr kumimoji="0" lang="es-ES" sz="1100" b="0" i="0" u="none" strike="noStrike" kern="1200" cap="none" spc="0" normalizeH="0" baseline="0" noProof="0" dirty="0">
                  <a:ln>
                    <a:noFill/>
                  </a:ln>
                  <a:solidFill>
                    <a:srgbClr val="00338D"/>
                  </a:solidFill>
                  <a:effectLst/>
                  <a:uLnTx/>
                  <a:uFillTx/>
                  <a:latin typeface="Arial"/>
                  <a:ea typeface="+mn-ea"/>
                  <a:cs typeface="+mn-cs"/>
                </a:rPr>
                <a:t> </a:t>
              </a:r>
              <a:r>
                <a:rPr kumimoji="0" lang="es-ES" sz="1100" b="0" i="0" u="none" strike="noStrike" kern="1200" cap="none" spc="0" normalizeH="0" baseline="0" noProof="0" dirty="0" err="1">
                  <a:ln>
                    <a:noFill/>
                  </a:ln>
                  <a:solidFill>
                    <a:srgbClr val="00338D"/>
                  </a:solidFill>
                  <a:effectLst/>
                  <a:uLnTx/>
                  <a:uFillTx/>
                  <a:latin typeface="Arial"/>
                  <a:ea typeface="+mn-ea"/>
                  <a:cs typeface="+mn-cs"/>
                </a:rPr>
                <a:t>Chain</a:t>
              </a:r>
              <a:endParaRPr kumimoji="0" lang="es-ES" sz="1100" b="0" i="0" u="none" strike="noStrike" kern="1200" cap="none" spc="0" normalizeH="0" baseline="0" noProof="0" dirty="0">
                <a:ln>
                  <a:noFill/>
                </a:ln>
                <a:solidFill>
                  <a:srgbClr val="00338D"/>
                </a:solidFill>
                <a:effectLst/>
                <a:uLnTx/>
                <a:uFillTx/>
                <a:latin typeface="Arial"/>
                <a:ea typeface="+mn-ea"/>
                <a:cs typeface="+mn-cs"/>
              </a:endParaRPr>
            </a:p>
          </p:txBody>
        </p:sp>
        <p:sp>
          <p:nvSpPr>
            <p:cNvPr id="74" name="TextBox 73"/>
            <p:cNvSpPr txBox="1"/>
            <p:nvPr/>
          </p:nvSpPr>
          <p:spPr>
            <a:xfrm>
              <a:off x="5470278" y="328440"/>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Finanzas</a:t>
              </a:r>
            </a:p>
          </p:txBody>
        </p:sp>
        <p:sp>
          <p:nvSpPr>
            <p:cNvPr id="77" name="TextBox 76">
              <a:extLst>
                <a:ext uri="{FF2B5EF4-FFF2-40B4-BE49-F238E27FC236}">
                  <a16:creationId xmlns:a16="http://schemas.microsoft.com/office/drawing/2014/main" id="{7F0ED837-5337-47B6-AC8C-3872F871071C}"/>
                </a:ext>
              </a:extLst>
            </p:cNvPr>
            <p:cNvSpPr txBox="1"/>
            <p:nvPr/>
          </p:nvSpPr>
          <p:spPr>
            <a:xfrm>
              <a:off x="5470278" y="625943"/>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Producción</a:t>
              </a:r>
            </a:p>
          </p:txBody>
        </p:sp>
      </p:grpSp>
    </p:spTree>
    <p:extLst>
      <p:ext uri="{BB962C8B-B14F-4D97-AF65-F5344CB8AC3E}">
        <p14:creationId xmlns:p14="http://schemas.microsoft.com/office/powerpoint/2010/main" val="33350789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45281" name="think-cell Slide" r:id="rId6" imgW="216" imgH="216" progId="TCLayout.ActiveDocument.1">
                  <p:embed/>
                </p:oleObj>
              </mc:Choice>
              <mc:Fallback>
                <p:oleObj name="think-cell Slide" r:id="rId6" imgW="216" imgH="216" progId="TCLayout.ActiveDocument.1">
                  <p:embed/>
                  <p:pic>
                    <p:nvPicPr>
                      <p:cNvPr id="4" name="Object 3" hidden="1"/>
                      <p:cNvPicPr/>
                      <p:nvPr/>
                    </p:nvPicPr>
                    <p:blipFill>
                      <a:blip r:embed="rId7"/>
                      <a:stretch>
                        <a:fillRect/>
                      </a:stretch>
                    </p:blipFill>
                    <p:spPr>
                      <a:xfrm>
                        <a:off x="1525589" y="1589"/>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DE92D78-B88A-4237-B719-CF68C8EF0807}"/>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4000" b="0" i="0" u="none" strike="noStrike" kern="1200" cap="none" spc="0" normalizeH="0" baseline="0" noProof="0" dirty="0">
              <a:ln>
                <a:noFill/>
              </a:ln>
              <a:solidFill>
                <a:prstClr val="white"/>
              </a:solidFill>
              <a:effectLst/>
              <a:uLnTx/>
              <a:uFillTx/>
              <a:latin typeface="KPMG Extralight" panose="020B0303030202040204" pitchFamily="34" charset="0"/>
              <a:ea typeface="+mn-ea"/>
              <a:cs typeface="+mn-cs"/>
              <a:sym typeface="KPMG Extralight" panose="020B0303030202040204" pitchFamily="34" charset="0"/>
            </a:endParaRPr>
          </a:p>
        </p:txBody>
      </p:sp>
      <p:sp>
        <p:nvSpPr>
          <p:cNvPr id="47" name="Title 1"/>
          <p:cNvSpPr>
            <a:spLocks noGrp="1"/>
          </p:cNvSpPr>
          <p:nvPr>
            <p:ph type="title"/>
          </p:nvPr>
        </p:nvSpPr>
        <p:spPr>
          <a:xfrm>
            <a:off x="990000" y="167350"/>
            <a:ext cx="8478958" cy="687855"/>
          </a:xfrm>
        </p:spPr>
        <p:txBody>
          <a:bodyPr/>
          <a:lstStyle/>
          <a:p>
            <a:r>
              <a:rPr lang="es-ES_tradnl" sz="2400" b="1" dirty="0">
                <a:solidFill>
                  <a:srgbClr val="00338D"/>
                </a:solidFill>
              </a:rPr>
              <a:t>2.2. Procesos</a:t>
            </a:r>
            <a:br>
              <a:rPr lang="es-ES_tradnl" sz="4000" b="1" dirty="0">
                <a:solidFill>
                  <a:srgbClr val="00338D"/>
                </a:solidFill>
              </a:rPr>
            </a:br>
            <a:r>
              <a:rPr lang="es-ES_tradnl" sz="4000" dirty="0" err="1">
                <a:solidFill>
                  <a:srgbClr val="00338D"/>
                </a:solidFill>
              </a:rPr>
              <a:t>Supply</a:t>
            </a:r>
            <a:r>
              <a:rPr lang="es-ES_tradnl" sz="4000" dirty="0">
                <a:solidFill>
                  <a:srgbClr val="00338D"/>
                </a:solidFill>
              </a:rPr>
              <a:t> </a:t>
            </a:r>
            <a:r>
              <a:rPr lang="es-ES_tradnl" sz="4000" dirty="0" err="1">
                <a:solidFill>
                  <a:srgbClr val="00338D"/>
                </a:solidFill>
              </a:rPr>
              <a:t>Chain</a:t>
            </a:r>
            <a:br>
              <a:rPr lang="es-ES_tradnl" sz="4000" b="1" dirty="0"/>
            </a:br>
            <a:endParaRPr lang="es-ES_tradnl" sz="4000" dirty="0"/>
          </a:p>
        </p:txBody>
      </p:sp>
      <p:sp>
        <p:nvSpPr>
          <p:cNvPr id="49" name="Rectangle 23"/>
          <p:cNvSpPr>
            <a:spLocks noChangeArrowheads="1"/>
          </p:cNvSpPr>
          <p:nvPr/>
        </p:nvSpPr>
        <p:spPr bwMode="auto">
          <a:xfrm>
            <a:off x="1271588" y="3010335"/>
            <a:ext cx="9648825" cy="3261156"/>
          </a:xfrm>
          <a:prstGeom prst="rect">
            <a:avLst/>
          </a:prstGeom>
          <a:noFill/>
          <a:ln w="12700">
            <a:solidFill>
              <a:srgbClr val="00A3A1"/>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Arial"/>
              <a:ea typeface="+mn-ea"/>
              <a:cs typeface="+mn-cs"/>
            </a:endParaRPr>
          </a:p>
        </p:txBody>
      </p:sp>
      <p:sp>
        <p:nvSpPr>
          <p:cNvPr id="46" name="Rectangle 23"/>
          <p:cNvSpPr>
            <a:spLocks noChangeArrowheads="1"/>
          </p:cNvSpPr>
          <p:nvPr/>
        </p:nvSpPr>
        <p:spPr bwMode="auto">
          <a:xfrm>
            <a:off x="1271588" y="1240797"/>
            <a:ext cx="7240087" cy="1377708"/>
          </a:xfrm>
          <a:prstGeom prst="rect">
            <a:avLst/>
          </a:prstGeom>
          <a:noFill/>
          <a:ln w="12700">
            <a:solidFill>
              <a:srgbClr val="00266A"/>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Arial"/>
              <a:ea typeface="+mn-ea"/>
              <a:cs typeface="+mn-cs"/>
            </a:endParaRPr>
          </a:p>
        </p:txBody>
      </p:sp>
      <p:sp>
        <p:nvSpPr>
          <p:cNvPr id="50" name="14 Rectángulo redondeado"/>
          <p:cNvSpPr/>
          <p:nvPr/>
        </p:nvSpPr>
        <p:spPr>
          <a:xfrm>
            <a:off x="1271464" y="1036475"/>
            <a:ext cx="2440800" cy="360000"/>
          </a:xfrm>
          <a:prstGeom prst="roundRect">
            <a:avLst/>
          </a:prstGeom>
          <a:solidFill>
            <a:schemeClr val="tx2">
              <a:lumMod val="75000"/>
            </a:schemeClr>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2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Taxonomía</a:t>
            </a:r>
          </a:p>
        </p:txBody>
      </p:sp>
      <p:grpSp>
        <p:nvGrpSpPr>
          <p:cNvPr id="13" name="Group 12">
            <a:extLst>
              <a:ext uri="{FF2B5EF4-FFF2-40B4-BE49-F238E27FC236}">
                <a16:creationId xmlns:a16="http://schemas.microsoft.com/office/drawing/2014/main" id="{3743C344-F426-4131-95C4-D95DF336F0E7}"/>
              </a:ext>
            </a:extLst>
          </p:cNvPr>
          <p:cNvGrpSpPr/>
          <p:nvPr/>
        </p:nvGrpSpPr>
        <p:grpSpPr>
          <a:xfrm>
            <a:off x="3485188" y="902264"/>
            <a:ext cx="432000" cy="432000"/>
            <a:chOff x="2288002" y="902264"/>
            <a:chExt cx="432000" cy="432000"/>
          </a:xfrm>
        </p:grpSpPr>
        <p:sp>
          <p:nvSpPr>
            <p:cNvPr id="9" name="Oval 8"/>
            <p:cNvSpPr/>
            <p:nvPr/>
          </p:nvSpPr>
          <p:spPr>
            <a:xfrm>
              <a:off x="2288002" y="902264"/>
              <a:ext cx="432000" cy="432000"/>
            </a:xfrm>
            <a:prstGeom prst="ellipse">
              <a:avLst/>
            </a:prstGeom>
            <a:solidFill>
              <a:srgbClr val="00486D"/>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8" name="Freeform 4814"/>
            <p:cNvSpPr>
              <a:spLocks noEditPoints="1"/>
            </p:cNvSpPr>
            <p:nvPr/>
          </p:nvSpPr>
          <p:spPr bwMode="auto">
            <a:xfrm>
              <a:off x="2333042" y="972867"/>
              <a:ext cx="254028" cy="305679"/>
            </a:xfrm>
            <a:custGeom>
              <a:avLst/>
              <a:gdLst>
                <a:gd name="T0" fmla="*/ 148 w 280"/>
                <a:gd name="T1" fmla="*/ 304 h 372"/>
                <a:gd name="T2" fmla="*/ 148 w 280"/>
                <a:gd name="T3" fmla="*/ 98 h 372"/>
                <a:gd name="T4" fmla="*/ 164 w 280"/>
                <a:gd name="T5" fmla="*/ 92 h 372"/>
                <a:gd name="T6" fmla="*/ 180 w 280"/>
                <a:gd name="T7" fmla="*/ 72 h 372"/>
                <a:gd name="T8" fmla="*/ 186 w 280"/>
                <a:gd name="T9" fmla="*/ 48 h 372"/>
                <a:gd name="T10" fmla="*/ 178 w 280"/>
                <a:gd name="T11" fmla="*/ 20 h 372"/>
                <a:gd name="T12" fmla="*/ 160 w 280"/>
                <a:gd name="T13" fmla="*/ 48 h 372"/>
                <a:gd name="T14" fmla="*/ 106 w 280"/>
                <a:gd name="T15" fmla="*/ 0 h 372"/>
                <a:gd name="T16" fmla="*/ 80 w 280"/>
                <a:gd name="T17" fmla="*/ 32 h 372"/>
                <a:gd name="T18" fmla="*/ 78 w 280"/>
                <a:gd name="T19" fmla="*/ 56 h 372"/>
                <a:gd name="T20" fmla="*/ 88 w 280"/>
                <a:gd name="T21" fmla="*/ 80 h 372"/>
                <a:gd name="T22" fmla="*/ 108 w 280"/>
                <a:gd name="T23" fmla="*/ 96 h 372"/>
                <a:gd name="T24" fmla="*/ 116 w 280"/>
                <a:gd name="T25" fmla="*/ 300 h 372"/>
                <a:gd name="T26" fmla="*/ 108 w 280"/>
                <a:gd name="T27" fmla="*/ 308 h 372"/>
                <a:gd name="T28" fmla="*/ 96 w 280"/>
                <a:gd name="T29" fmla="*/ 336 h 372"/>
                <a:gd name="T30" fmla="*/ 98 w 280"/>
                <a:gd name="T31" fmla="*/ 350 h 372"/>
                <a:gd name="T32" fmla="*/ 106 w 280"/>
                <a:gd name="T33" fmla="*/ 360 h 372"/>
                <a:gd name="T34" fmla="*/ 124 w 280"/>
                <a:gd name="T35" fmla="*/ 370 h 372"/>
                <a:gd name="T36" fmla="*/ 140 w 280"/>
                <a:gd name="T37" fmla="*/ 370 h 372"/>
                <a:gd name="T38" fmla="*/ 158 w 280"/>
                <a:gd name="T39" fmla="*/ 360 h 372"/>
                <a:gd name="T40" fmla="*/ 168 w 280"/>
                <a:gd name="T41" fmla="*/ 342 h 372"/>
                <a:gd name="T42" fmla="*/ 168 w 280"/>
                <a:gd name="T43" fmla="*/ 328 h 372"/>
                <a:gd name="T44" fmla="*/ 158 w 280"/>
                <a:gd name="T45" fmla="*/ 310 h 372"/>
                <a:gd name="T46" fmla="*/ 144 w 280"/>
                <a:gd name="T47" fmla="*/ 346 h 372"/>
                <a:gd name="T48" fmla="*/ 132 w 280"/>
                <a:gd name="T49" fmla="*/ 352 h 372"/>
                <a:gd name="T50" fmla="*/ 120 w 280"/>
                <a:gd name="T51" fmla="*/ 346 h 372"/>
                <a:gd name="T52" fmla="*/ 116 w 280"/>
                <a:gd name="T53" fmla="*/ 336 h 372"/>
                <a:gd name="T54" fmla="*/ 120 w 280"/>
                <a:gd name="T55" fmla="*/ 324 h 372"/>
                <a:gd name="T56" fmla="*/ 132 w 280"/>
                <a:gd name="T57" fmla="*/ 320 h 372"/>
                <a:gd name="T58" fmla="*/ 144 w 280"/>
                <a:gd name="T59" fmla="*/ 324 h 372"/>
                <a:gd name="T60" fmla="*/ 148 w 280"/>
                <a:gd name="T61" fmla="*/ 336 h 372"/>
                <a:gd name="T62" fmla="*/ 144 w 280"/>
                <a:gd name="T63" fmla="*/ 346 h 372"/>
                <a:gd name="T64" fmla="*/ 186 w 280"/>
                <a:gd name="T65" fmla="*/ 318 h 372"/>
                <a:gd name="T66" fmla="*/ 172 w 280"/>
                <a:gd name="T67" fmla="*/ 296 h 372"/>
                <a:gd name="T68" fmla="*/ 168 w 280"/>
                <a:gd name="T69" fmla="*/ 286 h 372"/>
                <a:gd name="T70" fmla="*/ 168 w 280"/>
                <a:gd name="T71" fmla="*/ 250 h 372"/>
                <a:gd name="T72" fmla="*/ 172 w 280"/>
                <a:gd name="T73" fmla="*/ 190 h 372"/>
                <a:gd name="T74" fmla="*/ 178 w 280"/>
                <a:gd name="T75" fmla="*/ 194 h 372"/>
                <a:gd name="T76" fmla="*/ 186 w 280"/>
                <a:gd name="T77" fmla="*/ 190 h 372"/>
                <a:gd name="T78" fmla="*/ 188 w 280"/>
                <a:gd name="T79" fmla="*/ 180 h 372"/>
                <a:gd name="T80" fmla="*/ 168 w 280"/>
                <a:gd name="T81" fmla="*/ 150 h 372"/>
                <a:gd name="T82" fmla="*/ 204 w 280"/>
                <a:gd name="T83" fmla="*/ 158 h 372"/>
                <a:gd name="T84" fmla="*/ 212 w 280"/>
                <a:gd name="T85" fmla="*/ 160 h 372"/>
                <a:gd name="T86" fmla="*/ 218 w 280"/>
                <a:gd name="T87" fmla="*/ 158 h 372"/>
                <a:gd name="T88" fmla="*/ 220 w 280"/>
                <a:gd name="T89" fmla="*/ 146 h 372"/>
                <a:gd name="T90" fmla="*/ 216 w 280"/>
                <a:gd name="T91" fmla="*/ 102 h 372"/>
                <a:gd name="T92" fmla="*/ 240 w 280"/>
                <a:gd name="T93" fmla="*/ 126 h 372"/>
                <a:gd name="T94" fmla="*/ 248 w 280"/>
                <a:gd name="T95" fmla="*/ 126 h 372"/>
                <a:gd name="T96" fmla="*/ 254 w 280"/>
                <a:gd name="T97" fmla="*/ 122 h 372"/>
                <a:gd name="T98" fmla="*/ 252 w 280"/>
                <a:gd name="T99" fmla="*/ 110 h 372"/>
                <a:gd name="T100" fmla="*/ 84 w 280"/>
                <a:gd name="T101" fmla="*/ 234 h 372"/>
                <a:gd name="T102" fmla="*/ 96 w 280"/>
                <a:gd name="T103" fmla="*/ 292 h 372"/>
                <a:gd name="T104" fmla="*/ 0 w 280"/>
                <a:gd name="T105" fmla="*/ 318 h 372"/>
                <a:gd name="T106" fmla="*/ 72 w 280"/>
                <a:gd name="T107" fmla="*/ 290 h 372"/>
                <a:gd name="T108" fmla="*/ 80 w 280"/>
                <a:gd name="T109" fmla="*/ 292 h 372"/>
                <a:gd name="T110" fmla="*/ 86 w 280"/>
                <a:gd name="T111" fmla="*/ 290 h 372"/>
                <a:gd name="T112" fmla="*/ 88 w 280"/>
                <a:gd name="T113" fmla="*/ 278 h 372"/>
                <a:gd name="T114" fmla="*/ 84 w 280"/>
                <a:gd name="T115" fmla="*/ 23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0" h="372">
                  <a:moveTo>
                    <a:pt x="158" y="310"/>
                  </a:moveTo>
                  <a:lnTo>
                    <a:pt x="158" y="310"/>
                  </a:lnTo>
                  <a:lnTo>
                    <a:pt x="148" y="304"/>
                  </a:lnTo>
                  <a:lnTo>
                    <a:pt x="148" y="304"/>
                  </a:lnTo>
                  <a:lnTo>
                    <a:pt x="148" y="300"/>
                  </a:lnTo>
                  <a:lnTo>
                    <a:pt x="148" y="98"/>
                  </a:lnTo>
                  <a:lnTo>
                    <a:pt x="148" y="98"/>
                  </a:lnTo>
                  <a:lnTo>
                    <a:pt x="156" y="96"/>
                  </a:lnTo>
                  <a:lnTo>
                    <a:pt x="164" y="92"/>
                  </a:lnTo>
                  <a:lnTo>
                    <a:pt x="170" y="86"/>
                  </a:lnTo>
                  <a:lnTo>
                    <a:pt x="176" y="80"/>
                  </a:lnTo>
                  <a:lnTo>
                    <a:pt x="180" y="72"/>
                  </a:lnTo>
                  <a:lnTo>
                    <a:pt x="184" y="64"/>
                  </a:lnTo>
                  <a:lnTo>
                    <a:pt x="186" y="56"/>
                  </a:lnTo>
                  <a:lnTo>
                    <a:pt x="186" y="48"/>
                  </a:lnTo>
                  <a:lnTo>
                    <a:pt x="186" y="48"/>
                  </a:lnTo>
                  <a:lnTo>
                    <a:pt x="184" y="32"/>
                  </a:lnTo>
                  <a:lnTo>
                    <a:pt x="178" y="20"/>
                  </a:lnTo>
                  <a:lnTo>
                    <a:pt x="170" y="10"/>
                  </a:lnTo>
                  <a:lnTo>
                    <a:pt x="160" y="0"/>
                  </a:lnTo>
                  <a:lnTo>
                    <a:pt x="160" y="48"/>
                  </a:lnTo>
                  <a:lnTo>
                    <a:pt x="106" y="48"/>
                  </a:lnTo>
                  <a:lnTo>
                    <a:pt x="106" y="0"/>
                  </a:lnTo>
                  <a:lnTo>
                    <a:pt x="106" y="0"/>
                  </a:lnTo>
                  <a:lnTo>
                    <a:pt x="94" y="10"/>
                  </a:lnTo>
                  <a:lnTo>
                    <a:pt x="86" y="20"/>
                  </a:lnTo>
                  <a:lnTo>
                    <a:pt x="80" y="32"/>
                  </a:lnTo>
                  <a:lnTo>
                    <a:pt x="78" y="48"/>
                  </a:lnTo>
                  <a:lnTo>
                    <a:pt x="78" y="48"/>
                  </a:lnTo>
                  <a:lnTo>
                    <a:pt x="78" y="56"/>
                  </a:lnTo>
                  <a:lnTo>
                    <a:pt x="82" y="64"/>
                  </a:lnTo>
                  <a:lnTo>
                    <a:pt x="84" y="72"/>
                  </a:lnTo>
                  <a:lnTo>
                    <a:pt x="88" y="80"/>
                  </a:lnTo>
                  <a:lnTo>
                    <a:pt x="94" y="86"/>
                  </a:lnTo>
                  <a:lnTo>
                    <a:pt x="100" y="92"/>
                  </a:lnTo>
                  <a:lnTo>
                    <a:pt x="108" y="96"/>
                  </a:lnTo>
                  <a:lnTo>
                    <a:pt x="116" y="98"/>
                  </a:lnTo>
                  <a:lnTo>
                    <a:pt x="116" y="300"/>
                  </a:lnTo>
                  <a:lnTo>
                    <a:pt x="116" y="300"/>
                  </a:lnTo>
                  <a:lnTo>
                    <a:pt x="116" y="304"/>
                  </a:lnTo>
                  <a:lnTo>
                    <a:pt x="116" y="304"/>
                  </a:lnTo>
                  <a:lnTo>
                    <a:pt x="108" y="308"/>
                  </a:lnTo>
                  <a:lnTo>
                    <a:pt x="102" y="316"/>
                  </a:lnTo>
                  <a:lnTo>
                    <a:pt x="98" y="326"/>
                  </a:lnTo>
                  <a:lnTo>
                    <a:pt x="96" y="336"/>
                  </a:lnTo>
                  <a:lnTo>
                    <a:pt x="96" y="336"/>
                  </a:lnTo>
                  <a:lnTo>
                    <a:pt x="96" y="342"/>
                  </a:lnTo>
                  <a:lnTo>
                    <a:pt x="98" y="350"/>
                  </a:lnTo>
                  <a:lnTo>
                    <a:pt x="102" y="356"/>
                  </a:lnTo>
                  <a:lnTo>
                    <a:pt x="106" y="360"/>
                  </a:lnTo>
                  <a:lnTo>
                    <a:pt x="106" y="360"/>
                  </a:lnTo>
                  <a:lnTo>
                    <a:pt x="112" y="366"/>
                  </a:lnTo>
                  <a:lnTo>
                    <a:pt x="118" y="368"/>
                  </a:lnTo>
                  <a:lnTo>
                    <a:pt x="124" y="370"/>
                  </a:lnTo>
                  <a:lnTo>
                    <a:pt x="132" y="372"/>
                  </a:lnTo>
                  <a:lnTo>
                    <a:pt x="132" y="372"/>
                  </a:lnTo>
                  <a:lnTo>
                    <a:pt x="140" y="370"/>
                  </a:lnTo>
                  <a:lnTo>
                    <a:pt x="146" y="368"/>
                  </a:lnTo>
                  <a:lnTo>
                    <a:pt x="152" y="366"/>
                  </a:lnTo>
                  <a:lnTo>
                    <a:pt x="158" y="360"/>
                  </a:lnTo>
                  <a:lnTo>
                    <a:pt x="162" y="356"/>
                  </a:lnTo>
                  <a:lnTo>
                    <a:pt x="166" y="350"/>
                  </a:lnTo>
                  <a:lnTo>
                    <a:pt x="168" y="342"/>
                  </a:lnTo>
                  <a:lnTo>
                    <a:pt x="168" y="336"/>
                  </a:lnTo>
                  <a:lnTo>
                    <a:pt x="168" y="336"/>
                  </a:lnTo>
                  <a:lnTo>
                    <a:pt x="168" y="328"/>
                  </a:lnTo>
                  <a:lnTo>
                    <a:pt x="166" y="322"/>
                  </a:lnTo>
                  <a:lnTo>
                    <a:pt x="162" y="316"/>
                  </a:lnTo>
                  <a:lnTo>
                    <a:pt x="158" y="310"/>
                  </a:lnTo>
                  <a:lnTo>
                    <a:pt x="158" y="310"/>
                  </a:lnTo>
                  <a:close/>
                  <a:moveTo>
                    <a:pt x="144" y="346"/>
                  </a:moveTo>
                  <a:lnTo>
                    <a:pt x="144" y="346"/>
                  </a:lnTo>
                  <a:lnTo>
                    <a:pt x="138" y="350"/>
                  </a:lnTo>
                  <a:lnTo>
                    <a:pt x="132" y="352"/>
                  </a:lnTo>
                  <a:lnTo>
                    <a:pt x="132" y="352"/>
                  </a:lnTo>
                  <a:lnTo>
                    <a:pt x="126" y="350"/>
                  </a:lnTo>
                  <a:lnTo>
                    <a:pt x="120" y="346"/>
                  </a:lnTo>
                  <a:lnTo>
                    <a:pt x="120" y="346"/>
                  </a:lnTo>
                  <a:lnTo>
                    <a:pt x="118" y="342"/>
                  </a:lnTo>
                  <a:lnTo>
                    <a:pt x="116" y="336"/>
                  </a:lnTo>
                  <a:lnTo>
                    <a:pt x="116" y="336"/>
                  </a:lnTo>
                  <a:lnTo>
                    <a:pt x="118" y="330"/>
                  </a:lnTo>
                  <a:lnTo>
                    <a:pt x="120" y="324"/>
                  </a:lnTo>
                  <a:lnTo>
                    <a:pt x="120" y="324"/>
                  </a:lnTo>
                  <a:lnTo>
                    <a:pt x="126" y="320"/>
                  </a:lnTo>
                  <a:lnTo>
                    <a:pt x="132" y="320"/>
                  </a:lnTo>
                  <a:lnTo>
                    <a:pt x="132" y="320"/>
                  </a:lnTo>
                  <a:lnTo>
                    <a:pt x="138" y="320"/>
                  </a:lnTo>
                  <a:lnTo>
                    <a:pt x="144" y="324"/>
                  </a:lnTo>
                  <a:lnTo>
                    <a:pt x="144" y="324"/>
                  </a:lnTo>
                  <a:lnTo>
                    <a:pt x="146" y="330"/>
                  </a:lnTo>
                  <a:lnTo>
                    <a:pt x="148" y="336"/>
                  </a:lnTo>
                  <a:lnTo>
                    <a:pt x="148" y="336"/>
                  </a:lnTo>
                  <a:lnTo>
                    <a:pt x="146" y="342"/>
                  </a:lnTo>
                  <a:lnTo>
                    <a:pt x="144" y="346"/>
                  </a:lnTo>
                  <a:lnTo>
                    <a:pt x="144" y="346"/>
                  </a:lnTo>
                  <a:close/>
                  <a:moveTo>
                    <a:pt x="280" y="38"/>
                  </a:moveTo>
                  <a:lnTo>
                    <a:pt x="280" y="318"/>
                  </a:lnTo>
                  <a:lnTo>
                    <a:pt x="186" y="318"/>
                  </a:lnTo>
                  <a:lnTo>
                    <a:pt x="186" y="318"/>
                  </a:lnTo>
                  <a:lnTo>
                    <a:pt x="180" y="306"/>
                  </a:lnTo>
                  <a:lnTo>
                    <a:pt x="172" y="296"/>
                  </a:lnTo>
                  <a:lnTo>
                    <a:pt x="172" y="296"/>
                  </a:lnTo>
                  <a:lnTo>
                    <a:pt x="168" y="292"/>
                  </a:lnTo>
                  <a:lnTo>
                    <a:pt x="168" y="286"/>
                  </a:lnTo>
                  <a:lnTo>
                    <a:pt x="248" y="286"/>
                  </a:lnTo>
                  <a:lnTo>
                    <a:pt x="248" y="170"/>
                  </a:lnTo>
                  <a:lnTo>
                    <a:pt x="168" y="250"/>
                  </a:lnTo>
                  <a:lnTo>
                    <a:pt x="168" y="188"/>
                  </a:lnTo>
                  <a:lnTo>
                    <a:pt x="172" y="190"/>
                  </a:lnTo>
                  <a:lnTo>
                    <a:pt x="172" y="190"/>
                  </a:lnTo>
                  <a:lnTo>
                    <a:pt x="174" y="192"/>
                  </a:lnTo>
                  <a:lnTo>
                    <a:pt x="178" y="194"/>
                  </a:lnTo>
                  <a:lnTo>
                    <a:pt x="178" y="194"/>
                  </a:lnTo>
                  <a:lnTo>
                    <a:pt x="182" y="192"/>
                  </a:lnTo>
                  <a:lnTo>
                    <a:pt x="186" y="190"/>
                  </a:lnTo>
                  <a:lnTo>
                    <a:pt x="186" y="190"/>
                  </a:lnTo>
                  <a:lnTo>
                    <a:pt x="188" y="186"/>
                  </a:lnTo>
                  <a:lnTo>
                    <a:pt x="188" y="184"/>
                  </a:lnTo>
                  <a:lnTo>
                    <a:pt x="188" y="180"/>
                  </a:lnTo>
                  <a:lnTo>
                    <a:pt x="186" y="176"/>
                  </a:lnTo>
                  <a:lnTo>
                    <a:pt x="168" y="160"/>
                  </a:lnTo>
                  <a:lnTo>
                    <a:pt x="168" y="150"/>
                  </a:lnTo>
                  <a:lnTo>
                    <a:pt x="182" y="136"/>
                  </a:lnTo>
                  <a:lnTo>
                    <a:pt x="204" y="158"/>
                  </a:lnTo>
                  <a:lnTo>
                    <a:pt x="204" y="158"/>
                  </a:lnTo>
                  <a:lnTo>
                    <a:pt x="208" y="160"/>
                  </a:lnTo>
                  <a:lnTo>
                    <a:pt x="212" y="160"/>
                  </a:lnTo>
                  <a:lnTo>
                    <a:pt x="212" y="160"/>
                  </a:lnTo>
                  <a:lnTo>
                    <a:pt x="214" y="160"/>
                  </a:lnTo>
                  <a:lnTo>
                    <a:pt x="218" y="158"/>
                  </a:lnTo>
                  <a:lnTo>
                    <a:pt x="218" y="158"/>
                  </a:lnTo>
                  <a:lnTo>
                    <a:pt x="220" y="154"/>
                  </a:lnTo>
                  <a:lnTo>
                    <a:pt x="222" y="150"/>
                  </a:lnTo>
                  <a:lnTo>
                    <a:pt x="220" y="146"/>
                  </a:lnTo>
                  <a:lnTo>
                    <a:pt x="218" y="144"/>
                  </a:lnTo>
                  <a:lnTo>
                    <a:pt x="196" y="122"/>
                  </a:lnTo>
                  <a:lnTo>
                    <a:pt x="216" y="102"/>
                  </a:lnTo>
                  <a:lnTo>
                    <a:pt x="236" y="124"/>
                  </a:lnTo>
                  <a:lnTo>
                    <a:pt x="236" y="124"/>
                  </a:lnTo>
                  <a:lnTo>
                    <a:pt x="240" y="126"/>
                  </a:lnTo>
                  <a:lnTo>
                    <a:pt x="244" y="128"/>
                  </a:lnTo>
                  <a:lnTo>
                    <a:pt x="244" y="128"/>
                  </a:lnTo>
                  <a:lnTo>
                    <a:pt x="248" y="126"/>
                  </a:lnTo>
                  <a:lnTo>
                    <a:pt x="252" y="124"/>
                  </a:lnTo>
                  <a:lnTo>
                    <a:pt x="252" y="124"/>
                  </a:lnTo>
                  <a:lnTo>
                    <a:pt x="254" y="122"/>
                  </a:lnTo>
                  <a:lnTo>
                    <a:pt x="254" y="118"/>
                  </a:lnTo>
                  <a:lnTo>
                    <a:pt x="254" y="114"/>
                  </a:lnTo>
                  <a:lnTo>
                    <a:pt x="252" y="110"/>
                  </a:lnTo>
                  <a:lnTo>
                    <a:pt x="230" y="88"/>
                  </a:lnTo>
                  <a:lnTo>
                    <a:pt x="280" y="38"/>
                  </a:lnTo>
                  <a:close/>
                  <a:moveTo>
                    <a:pt x="84" y="234"/>
                  </a:moveTo>
                  <a:lnTo>
                    <a:pt x="96" y="248"/>
                  </a:lnTo>
                  <a:lnTo>
                    <a:pt x="96" y="292"/>
                  </a:lnTo>
                  <a:lnTo>
                    <a:pt x="96" y="292"/>
                  </a:lnTo>
                  <a:lnTo>
                    <a:pt x="86" y="304"/>
                  </a:lnTo>
                  <a:lnTo>
                    <a:pt x="80" y="318"/>
                  </a:lnTo>
                  <a:lnTo>
                    <a:pt x="0" y="318"/>
                  </a:lnTo>
                  <a:lnTo>
                    <a:pt x="50" y="268"/>
                  </a:lnTo>
                  <a:lnTo>
                    <a:pt x="72" y="290"/>
                  </a:lnTo>
                  <a:lnTo>
                    <a:pt x="72" y="290"/>
                  </a:lnTo>
                  <a:lnTo>
                    <a:pt x="76" y="292"/>
                  </a:lnTo>
                  <a:lnTo>
                    <a:pt x="80" y="292"/>
                  </a:lnTo>
                  <a:lnTo>
                    <a:pt x="80" y="292"/>
                  </a:lnTo>
                  <a:lnTo>
                    <a:pt x="84" y="292"/>
                  </a:lnTo>
                  <a:lnTo>
                    <a:pt x="86" y="290"/>
                  </a:lnTo>
                  <a:lnTo>
                    <a:pt x="86" y="290"/>
                  </a:lnTo>
                  <a:lnTo>
                    <a:pt x="88" y="286"/>
                  </a:lnTo>
                  <a:lnTo>
                    <a:pt x="90" y="282"/>
                  </a:lnTo>
                  <a:lnTo>
                    <a:pt x="88" y="278"/>
                  </a:lnTo>
                  <a:lnTo>
                    <a:pt x="86" y="274"/>
                  </a:lnTo>
                  <a:lnTo>
                    <a:pt x="64" y="254"/>
                  </a:lnTo>
                  <a:lnTo>
                    <a:pt x="84" y="23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53" name="KMATable0ValueChain2"/>
          <p:cNvSpPr>
            <a:spLocks noChangeArrowheads="1"/>
          </p:cNvSpPr>
          <p:nvPr/>
        </p:nvSpPr>
        <p:spPr bwMode="auto">
          <a:xfrm>
            <a:off x="1343472" y="1481948"/>
            <a:ext cx="6912000" cy="238719"/>
          </a:xfrm>
          <a:prstGeom prst="chevron">
            <a:avLst>
              <a:gd name="adj" fmla="val 21138"/>
            </a:avLst>
          </a:prstGeom>
          <a:solidFill>
            <a:schemeClr val="tx2"/>
          </a:solidFill>
          <a:ln w="25400">
            <a:solidFill>
              <a:schemeClr val="bg1"/>
            </a:solidFill>
            <a:miter lim="800000"/>
            <a:headEnd/>
            <a:tailEnd/>
          </a:ln>
        </p:spPr>
        <p:txBody>
          <a:bodyPr lIns="0" tIns="0" rIns="0" bIns="0"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s-ES_tradnl" sz="11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Purchase</a:t>
            </a:r>
            <a:r>
              <a:rPr kumimoji="0" lang="es-ES_tradnl" sz="11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a:t>
            </a:r>
            <a:r>
              <a:rPr kumimoji="0" lang="es-ES_tradnl" sz="11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to</a:t>
            </a:r>
            <a:r>
              <a:rPr kumimoji="0" lang="es-ES_tradnl" sz="11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a:t>
            </a:r>
            <a:r>
              <a:rPr kumimoji="0" lang="es-ES_tradnl" sz="11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Pay</a:t>
            </a:r>
            <a:r>
              <a:rPr kumimoji="0" lang="es-ES_tradnl" sz="11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(Logística)</a:t>
            </a:r>
          </a:p>
        </p:txBody>
      </p:sp>
      <p:sp>
        <p:nvSpPr>
          <p:cNvPr id="48" name="Rectangle 23"/>
          <p:cNvSpPr>
            <a:spLocks noChangeArrowheads="1"/>
          </p:cNvSpPr>
          <p:nvPr/>
        </p:nvSpPr>
        <p:spPr bwMode="auto">
          <a:xfrm>
            <a:off x="8640214" y="1235354"/>
            <a:ext cx="2280199" cy="1383152"/>
          </a:xfrm>
          <a:prstGeom prst="rect">
            <a:avLst/>
          </a:prstGeom>
          <a:noFill/>
          <a:ln w="12700">
            <a:solidFill>
              <a:srgbClr val="6D2077"/>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Arial"/>
              <a:ea typeface="+mn-ea"/>
              <a:cs typeface="+mn-cs"/>
            </a:endParaRPr>
          </a:p>
        </p:txBody>
      </p:sp>
      <p:graphicFrame>
        <p:nvGraphicFramePr>
          <p:cNvPr id="71" name="Table 70"/>
          <p:cNvGraphicFramePr>
            <a:graphicFrameLocks noGrp="1"/>
          </p:cNvGraphicFramePr>
          <p:nvPr>
            <p:extLst>
              <p:ext uri="{D42A27DB-BD31-4B8C-83A1-F6EECF244321}">
                <p14:modId xmlns:p14="http://schemas.microsoft.com/office/powerpoint/2010/main" val="4119802933"/>
              </p:ext>
            </p:extLst>
          </p:nvPr>
        </p:nvGraphicFramePr>
        <p:xfrm>
          <a:off x="8869623" y="1374393"/>
          <a:ext cx="1898220" cy="1190511"/>
        </p:xfrm>
        <a:graphic>
          <a:graphicData uri="http://schemas.openxmlformats.org/drawingml/2006/table">
            <a:tbl>
              <a:tblPr firstRow="1" bandRow="1">
                <a:tableStyleId>{2D5ABB26-0587-4C30-8999-92F81FD0307C}</a:tableStyleId>
              </a:tblPr>
              <a:tblGrid>
                <a:gridCol w="949110">
                  <a:extLst>
                    <a:ext uri="{9D8B030D-6E8A-4147-A177-3AD203B41FA5}">
                      <a16:colId xmlns:a16="http://schemas.microsoft.com/office/drawing/2014/main" val="20000"/>
                    </a:ext>
                  </a:extLst>
                </a:gridCol>
                <a:gridCol w="949110">
                  <a:extLst>
                    <a:ext uri="{9D8B030D-6E8A-4147-A177-3AD203B41FA5}">
                      <a16:colId xmlns:a16="http://schemas.microsoft.com/office/drawing/2014/main" val="20001"/>
                    </a:ext>
                  </a:extLst>
                </a:gridCol>
              </a:tblGrid>
              <a:tr h="170073">
                <a:tc>
                  <a:txBody>
                    <a:bodyPr/>
                    <a:lstStyle/>
                    <a:p>
                      <a:pPr algn="ctr"/>
                      <a:r>
                        <a:rPr lang="es-ES" sz="900" b="1" i="1" dirty="0">
                          <a:solidFill>
                            <a:schemeClr val="bg1"/>
                          </a:solidFill>
                        </a:rPr>
                        <a:t>Centro</a:t>
                      </a:r>
                      <a:endParaRPr lang="es-ES" sz="900" b="1" i="1" dirty="0">
                        <a:solidFill>
                          <a:schemeClr val="bg1"/>
                        </a:solidFill>
                        <a:latin typeface="Univers for KPMG Cond" panose="020B0606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s-ES" sz="900" b="1" i="1" dirty="0" err="1">
                          <a:solidFill>
                            <a:schemeClr val="bg1"/>
                          </a:solidFill>
                          <a:latin typeface="Univers for KPMG Cond" panose="020B0606020202020204" pitchFamily="34" charset="0"/>
                        </a:rPr>
                        <a:t>FTEs</a:t>
                      </a:r>
                      <a:endParaRPr lang="es-ES" sz="900" b="1" i="1" dirty="0">
                        <a:solidFill>
                          <a:schemeClr val="bg1"/>
                        </a:solidFill>
                        <a:latin typeface="Univers for KPMG Cond" panose="020B0606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0"/>
                  </a:ext>
                </a:extLst>
              </a:tr>
              <a:tr h="170073">
                <a:tc>
                  <a:txBody>
                    <a:bodyPr/>
                    <a:lstStyle/>
                    <a:p>
                      <a:pPr algn="ctr"/>
                      <a:r>
                        <a:rPr lang="es-ES" sz="900" b="1" dirty="0">
                          <a:latin typeface="Univers for KPMG Cond" panose="020B0606020202020204" pitchFamily="34" charset="0"/>
                        </a:rPr>
                        <a:t>Baños</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70073">
                <a:tc>
                  <a:txBody>
                    <a:bodyPr/>
                    <a:lstStyle/>
                    <a:p>
                      <a:pPr algn="ctr"/>
                      <a:r>
                        <a:rPr lang="es-ES" sz="900" b="1" dirty="0">
                          <a:latin typeface="Univers for KPMG Cond" panose="020B0606020202020204" pitchFamily="34" charset="0"/>
                        </a:rPr>
                        <a:t>Fuenmayor</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170073">
                <a:tc>
                  <a:txBody>
                    <a:bodyPr/>
                    <a:lstStyle/>
                    <a:p>
                      <a:pPr algn="ctr"/>
                      <a:r>
                        <a:rPr lang="es-ES" sz="900" b="1" dirty="0">
                          <a:latin typeface="Univers for KPMG Cond" panose="020B0606020202020204" pitchFamily="34" charset="0"/>
                        </a:rPr>
                        <a:t>Valencia Don Juan</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170073">
                <a:tc>
                  <a:txBody>
                    <a:bodyPr/>
                    <a:lstStyle/>
                    <a:p>
                      <a:pPr algn="ctr"/>
                      <a:r>
                        <a:rPr lang="es-ES" sz="900" b="1" dirty="0">
                          <a:latin typeface="Univers for KPMG Cond" panose="020B0606020202020204" pitchFamily="34" charset="0"/>
                        </a:rPr>
                        <a:t>Maderas Llodio</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170073">
                <a:tc>
                  <a:txBody>
                    <a:bodyPr/>
                    <a:lstStyle/>
                    <a:p>
                      <a:pPr algn="ctr"/>
                      <a:r>
                        <a:rPr lang="es-ES" sz="900" b="1" dirty="0" err="1">
                          <a:latin typeface="Univers for KPMG Cond" panose="020B0606020202020204" pitchFamily="34" charset="0"/>
                        </a:rPr>
                        <a:t>Samazan</a:t>
                      </a:r>
                      <a:endParaRPr lang="es-ES" sz="900" b="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170073">
                <a:tc>
                  <a:txBody>
                    <a:bodyPr/>
                    <a:lstStyle/>
                    <a:p>
                      <a:pPr algn="ctr"/>
                      <a:r>
                        <a:rPr lang="es-ES" sz="900" b="1" dirty="0">
                          <a:latin typeface="Univers for KPMG Cond" panose="020B0606020202020204" pitchFamily="34" charset="0"/>
                        </a:rPr>
                        <a:t>Sede Central</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25557623"/>
                  </a:ext>
                </a:extLst>
              </a:tr>
            </a:tbl>
          </a:graphicData>
        </a:graphic>
      </p:graphicFrame>
      <p:grpSp>
        <p:nvGrpSpPr>
          <p:cNvPr id="15" name="Group 14">
            <a:extLst>
              <a:ext uri="{FF2B5EF4-FFF2-40B4-BE49-F238E27FC236}">
                <a16:creationId xmlns:a16="http://schemas.microsoft.com/office/drawing/2014/main" id="{F90E6F75-52E7-4C20-80C3-B6002248B6B7}"/>
              </a:ext>
            </a:extLst>
          </p:cNvPr>
          <p:cNvGrpSpPr/>
          <p:nvPr/>
        </p:nvGrpSpPr>
        <p:grpSpPr>
          <a:xfrm>
            <a:off x="1271465" y="2645174"/>
            <a:ext cx="2645723" cy="522388"/>
            <a:chOff x="623392" y="2645174"/>
            <a:chExt cx="2645723" cy="522388"/>
          </a:xfrm>
        </p:grpSpPr>
        <p:sp>
          <p:nvSpPr>
            <p:cNvPr id="52" name="16 Rectángulo redondeado"/>
            <p:cNvSpPr/>
            <p:nvPr/>
          </p:nvSpPr>
          <p:spPr>
            <a:xfrm>
              <a:off x="623392" y="2807562"/>
              <a:ext cx="2439942" cy="360000"/>
            </a:xfrm>
            <a:prstGeom prst="roundRect">
              <a:avLst/>
            </a:prstGeom>
            <a:solidFill>
              <a:schemeClr val="accent5">
                <a:lumMod val="50000"/>
              </a:schemeClr>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2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Características generales</a:t>
              </a:r>
            </a:p>
          </p:txBody>
        </p:sp>
        <p:grpSp>
          <p:nvGrpSpPr>
            <p:cNvPr id="12" name="Group 11">
              <a:extLst>
                <a:ext uri="{FF2B5EF4-FFF2-40B4-BE49-F238E27FC236}">
                  <a16:creationId xmlns:a16="http://schemas.microsoft.com/office/drawing/2014/main" id="{BDA0D93D-53AA-4E52-AEE9-C615AFDE9270}"/>
                </a:ext>
              </a:extLst>
            </p:cNvPr>
            <p:cNvGrpSpPr/>
            <p:nvPr/>
          </p:nvGrpSpPr>
          <p:grpSpPr>
            <a:xfrm>
              <a:off x="2837115" y="2645174"/>
              <a:ext cx="432000" cy="432000"/>
              <a:chOff x="2837115" y="2645174"/>
              <a:chExt cx="432000" cy="432000"/>
            </a:xfrm>
          </p:grpSpPr>
          <p:sp>
            <p:nvSpPr>
              <p:cNvPr id="43" name="Oval 42"/>
              <p:cNvSpPr/>
              <p:nvPr/>
            </p:nvSpPr>
            <p:spPr>
              <a:xfrm>
                <a:off x="2837115" y="2645174"/>
                <a:ext cx="432000" cy="432000"/>
              </a:xfrm>
              <a:prstGeom prst="ellipse">
                <a:avLst/>
              </a:prstGeom>
              <a:solidFill>
                <a:srgbClr val="00A3A1"/>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endParaRPr>
              </a:p>
            </p:txBody>
          </p:sp>
          <p:sp>
            <p:nvSpPr>
              <p:cNvPr id="34" name="Freeform 4958"/>
              <p:cNvSpPr>
                <a:spLocks noEditPoints="1"/>
              </p:cNvSpPr>
              <p:nvPr/>
            </p:nvSpPr>
            <p:spPr bwMode="auto">
              <a:xfrm>
                <a:off x="2920268" y="2709154"/>
                <a:ext cx="265695" cy="282144"/>
              </a:xfrm>
              <a:custGeom>
                <a:avLst/>
                <a:gdLst>
                  <a:gd name="T0" fmla="*/ 294 w 414"/>
                  <a:gd name="T1" fmla="*/ 176 h 404"/>
                  <a:gd name="T2" fmla="*/ 272 w 414"/>
                  <a:gd name="T3" fmla="*/ 200 h 404"/>
                  <a:gd name="T4" fmla="*/ 272 w 414"/>
                  <a:gd name="T5" fmla="*/ 220 h 404"/>
                  <a:gd name="T6" fmla="*/ 294 w 414"/>
                  <a:gd name="T7" fmla="*/ 244 h 404"/>
                  <a:gd name="T8" fmla="*/ 286 w 414"/>
                  <a:gd name="T9" fmla="*/ 316 h 404"/>
                  <a:gd name="T10" fmla="*/ 244 w 414"/>
                  <a:gd name="T11" fmla="*/ 338 h 404"/>
                  <a:gd name="T12" fmla="*/ 212 w 414"/>
                  <a:gd name="T13" fmla="*/ 316 h 404"/>
                  <a:gd name="T14" fmla="*/ 170 w 414"/>
                  <a:gd name="T15" fmla="*/ 332 h 404"/>
                  <a:gd name="T16" fmla="*/ 112 w 414"/>
                  <a:gd name="T17" fmla="*/ 378 h 404"/>
                  <a:gd name="T18" fmla="*/ 128 w 414"/>
                  <a:gd name="T19" fmla="*/ 390 h 404"/>
                  <a:gd name="T20" fmla="*/ 174 w 414"/>
                  <a:gd name="T21" fmla="*/ 372 h 404"/>
                  <a:gd name="T22" fmla="*/ 212 w 414"/>
                  <a:gd name="T23" fmla="*/ 382 h 404"/>
                  <a:gd name="T24" fmla="*/ 244 w 414"/>
                  <a:gd name="T25" fmla="*/ 358 h 404"/>
                  <a:gd name="T26" fmla="*/ 302 w 414"/>
                  <a:gd name="T27" fmla="*/ 328 h 404"/>
                  <a:gd name="T28" fmla="*/ 314 w 414"/>
                  <a:gd name="T29" fmla="*/ 288 h 404"/>
                  <a:gd name="T30" fmla="*/ 336 w 414"/>
                  <a:gd name="T31" fmla="*/ 228 h 404"/>
                  <a:gd name="T32" fmla="*/ 414 w 414"/>
                  <a:gd name="T33" fmla="*/ 210 h 404"/>
                  <a:gd name="T34" fmla="*/ 330 w 414"/>
                  <a:gd name="T35" fmla="*/ 184 h 404"/>
                  <a:gd name="T36" fmla="*/ 200 w 414"/>
                  <a:gd name="T37" fmla="*/ 364 h 404"/>
                  <a:gd name="T38" fmla="*/ 186 w 414"/>
                  <a:gd name="T39" fmla="*/ 348 h 404"/>
                  <a:gd name="T40" fmla="*/ 200 w 414"/>
                  <a:gd name="T41" fmla="*/ 334 h 404"/>
                  <a:gd name="T42" fmla="*/ 216 w 414"/>
                  <a:gd name="T43" fmla="*/ 348 h 404"/>
                  <a:gd name="T44" fmla="*/ 200 w 414"/>
                  <a:gd name="T45" fmla="*/ 364 h 404"/>
                  <a:gd name="T46" fmla="*/ 334 w 414"/>
                  <a:gd name="T47" fmla="*/ 138 h 404"/>
                  <a:gd name="T48" fmla="*/ 16 w 414"/>
                  <a:gd name="T49" fmla="*/ 292 h 404"/>
                  <a:gd name="T50" fmla="*/ 46 w 414"/>
                  <a:gd name="T51" fmla="*/ 240 h 404"/>
                  <a:gd name="T52" fmla="*/ 80 w 414"/>
                  <a:gd name="T53" fmla="*/ 240 h 404"/>
                  <a:gd name="T54" fmla="*/ 120 w 414"/>
                  <a:gd name="T55" fmla="*/ 238 h 404"/>
                  <a:gd name="T56" fmla="*/ 168 w 414"/>
                  <a:gd name="T57" fmla="*/ 220 h 404"/>
                  <a:gd name="T58" fmla="*/ 136 w 414"/>
                  <a:gd name="T59" fmla="*/ 200 h 404"/>
                  <a:gd name="T60" fmla="*/ 120 w 414"/>
                  <a:gd name="T61" fmla="*/ 182 h 404"/>
                  <a:gd name="T62" fmla="*/ 86 w 414"/>
                  <a:gd name="T63" fmla="*/ 176 h 404"/>
                  <a:gd name="T64" fmla="*/ 62 w 414"/>
                  <a:gd name="T65" fmla="*/ 206 h 404"/>
                  <a:gd name="T66" fmla="*/ 16 w 414"/>
                  <a:gd name="T67" fmla="*/ 242 h 404"/>
                  <a:gd name="T68" fmla="*/ 6 w 414"/>
                  <a:gd name="T69" fmla="*/ 292 h 404"/>
                  <a:gd name="T70" fmla="*/ 104 w 414"/>
                  <a:gd name="T71" fmla="*/ 196 h 404"/>
                  <a:gd name="T72" fmla="*/ 112 w 414"/>
                  <a:gd name="T73" fmla="*/ 216 h 404"/>
                  <a:gd name="T74" fmla="*/ 92 w 414"/>
                  <a:gd name="T75" fmla="*/ 224 h 404"/>
                  <a:gd name="T76" fmla="*/ 84 w 414"/>
                  <a:gd name="T77" fmla="*/ 204 h 404"/>
                  <a:gd name="T78" fmla="*/ 108 w 414"/>
                  <a:gd name="T79" fmla="*/ 306 h 404"/>
                  <a:gd name="T80" fmla="*/ 124 w 414"/>
                  <a:gd name="T81" fmla="*/ 284 h 404"/>
                  <a:gd name="T82" fmla="*/ 184 w 414"/>
                  <a:gd name="T83" fmla="*/ 234 h 404"/>
                  <a:gd name="T84" fmla="*/ 212 w 414"/>
                  <a:gd name="T85" fmla="*/ 202 h 404"/>
                  <a:gd name="T86" fmla="*/ 180 w 414"/>
                  <a:gd name="T87" fmla="*/ 276 h 404"/>
                  <a:gd name="T88" fmla="*/ 108 w 414"/>
                  <a:gd name="T89" fmla="*/ 306 h 404"/>
                  <a:gd name="T90" fmla="*/ 212 w 414"/>
                  <a:gd name="T91" fmla="*/ 68 h 404"/>
                  <a:gd name="T92" fmla="*/ 236 w 414"/>
                  <a:gd name="T93" fmla="*/ 34 h 404"/>
                  <a:gd name="T94" fmla="*/ 222 w 414"/>
                  <a:gd name="T95" fmla="*/ 6 h 404"/>
                  <a:gd name="T96" fmla="*/ 194 w 414"/>
                  <a:gd name="T97" fmla="*/ 0 h 404"/>
                  <a:gd name="T98" fmla="*/ 168 w 414"/>
                  <a:gd name="T99" fmla="*/ 22 h 404"/>
                  <a:gd name="T100" fmla="*/ 174 w 414"/>
                  <a:gd name="T101" fmla="*/ 56 h 404"/>
                  <a:gd name="T102" fmla="*/ 202 w 414"/>
                  <a:gd name="T103" fmla="*/ 20 h 404"/>
                  <a:gd name="T104" fmla="*/ 216 w 414"/>
                  <a:gd name="T105" fmla="*/ 34 h 404"/>
                  <a:gd name="T106" fmla="*/ 202 w 414"/>
                  <a:gd name="T107" fmla="*/ 50 h 404"/>
                  <a:gd name="T108" fmla="*/ 186 w 414"/>
                  <a:gd name="T109" fmla="*/ 34 h 404"/>
                  <a:gd name="T110" fmla="*/ 202 w 414"/>
                  <a:gd name="T111" fmla="*/ 20 h 404"/>
                  <a:gd name="T112" fmla="*/ 2 w 414"/>
                  <a:gd name="T113" fmla="*/ 138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4" h="404">
                    <a:moveTo>
                      <a:pt x="314" y="176"/>
                    </a:moveTo>
                    <a:lnTo>
                      <a:pt x="314" y="30"/>
                    </a:lnTo>
                    <a:lnTo>
                      <a:pt x="314" y="30"/>
                    </a:lnTo>
                    <a:lnTo>
                      <a:pt x="294" y="20"/>
                    </a:lnTo>
                    <a:lnTo>
                      <a:pt x="294" y="176"/>
                    </a:lnTo>
                    <a:lnTo>
                      <a:pt x="294" y="176"/>
                    </a:lnTo>
                    <a:lnTo>
                      <a:pt x="286" y="180"/>
                    </a:lnTo>
                    <a:lnTo>
                      <a:pt x="280" y="184"/>
                    </a:lnTo>
                    <a:lnTo>
                      <a:pt x="274" y="192"/>
                    </a:lnTo>
                    <a:lnTo>
                      <a:pt x="272" y="200"/>
                    </a:lnTo>
                    <a:lnTo>
                      <a:pt x="232" y="200"/>
                    </a:lnTo>
                    <a:lnTo>
                      <a:pt x="232" y="202"/>
                    </a:lnTo>
                    <a:lnTo>
                      <a:pt x="232" y="202"/>
                    </a:lnTo>
                    <a:lnTo>
                      <a:pt x="230" y="220"/>
                    </a:lnTo>
                    <a:lnTo>
                      <a:pt x="272" y="220"/>
                    </a:lnTo>
                    <a:lnTo>
                      <a:pt x="272" y="220"/>
                    </a:lnTo>
                    <a:lnTo>
                      <a:pt x="274" y="228"/>
                    </a:lnTo>
                    <a:lnTo>
                      <a:pt x="280" y="234"/>
                    </a:lnTo>
                    <a:lnTo>
                      <a:pt x="286" y="240"/>
                    </a:lnTo>
                    <a:lnTo>
                      <a:pt x="294" y="244"/>
                    </a:lnTo>
                    <a:lnTo>
                      <a:pt x="294" y="288"/>
                    </a:lnTo>
                    <a:lnTo>
                      <a:pt x="294" y="288"/>
                    </a:lnTo>
                    <a:lnTo>
                      <a:pt x="294" y="298"/>
                    </a:lnTo>
                    <a:lnTo>
                      <a:pt x="290" y="308"/>
                    </a:lnTo>
                    <a:lnTo>
                      <a:pt x="286" y="316"/>
                    </a:lnTo>
                    <a:lnTo>
                      <a:pt x="280" y="324"/>
                    </a:lnTo>
                    <a:lnTo>
                      <a:pt x="272" y="330"/>
                    </a:lnTo>
                    <a:lnTo>
                      <a:pt x="264" y="334"/>
                    </a:lnTo>
                    <a:lnTo>
                      <a:pt x="254" y="338"/>
                    </a:lnTo>
                    <a:lnTo>
                      <a:pt x="244" y="338"/>
                    </a:lnTo>
                    <a:lnTo>
                      <a:pt x="234" y="338"/>
                    </a:lnTo>
                    <a:lnTo>
                      <a:pt x="234" y="338"/>
                    </a:lnTo>
                    <a:lnTo>
                      <a:pt x="230" y="328"/>
                    </a:lnTo>
                    <a:lnTo>
                      <a:pt x="222" y="320"/>
                    </a:lnTo>
                    <a:lnTo>
                      <a:pt x="212" y="316"/>
                    </a:lnTo>
                    <a:lnTo>
                      <a:pt x="200" y="314"/>
                    </a:lnTo>
                    <a:lnTo>
                      <a:pt x="200" y="314"/>
                    </a:lnTo>
                    <a:lnTo>
                      <a:pt x="188" y="316"/>
                    </a:lnTo>
                    <a:lnTo>
                      <a:pt x="178" y="322"/>
                    </a:lnTo>
                    <a:lnTo>
                      <a:pt x="170" y="332"/>
                    </a:lnTo>
                    <a:lnTo>
                      <a:pt x="166" y="342"/>
                    </a:lnTo>
                    <a:lnTo>
                      <a:pt x="166" y="342"/>
                    </a:lnTo>
                    <a:lnTo>
                      <a:pt x="146" y="350"/>
                    </a:lnTo>
                    <a:lnTo>
                      <a:pt x="128" y="362"/>
                    </a:lnTo>
                    <a:lnTo>
                      <a:pt x="112" y="378"/>
                    </a:lnTo>
                    <a:lnTo>
                      <a:pt x="100" y="396"/>
                    </a:lnTo>
                    <a:lnTo>
                      <a:pt x="100" y="396"/>
                    </a:lnTo>
                    <a:lnTo>
                      <a:pt x="118" y="404"/>
                    </a:lnTo>
                    <a:lnTo>
                      <a:pt x="118" y="404"/>
                    </a:lnTo>
                    <a:lnTo>
                      <a:pt x="128" y="390"/>
                    </a:lnTo>
                    <a:lnTo>
                      <a:pt x="140" y="378"/>
                    </a:lnTo>
                    <a:lnTo>
                      <a:pt x="152" y="370"/>
                    </a:lnTo>
                    <a:lnTo>
                      <a:pt x="168" y="362"/>
                    </a:lnTo>
                    <a:lnTo>
                      <a:pt x="168" y="362"/>
                    </a:lnTo>
                    <a:lnTo>
                      <a:pt x="174" y="372"/>
                    </a:lnTo>
                    <a:lnTo>
                      <a:pt x="182" y="378"/>
                    </a:lnTo>
                    <a:lnTo>
                      <a:pt x="190" y="382"/>
                    </a:lnTo>
                    <a:lnTo>
                      <a:pt x="200" y="384"/>
                    </a:lnTo>
                    <a:lnTo>
                      <a:pt x="200" y="384"/>
                    </a:lnTo>
                    <a:lnTo>
                      <a:pt x="212" y="382"/>
                    </a:lnTo>
                    <a:lnTo>
                      <a:pt x="222" y="378"/>
                    </a:lnTo>
                    <a:lnTo>
                      <a:pt x="230" y="370"/>
                    </a:lnTo>
                    <a:lnTo>
                      <a:pt x="234" y="358"/>
                    </a:lnTo>
                    <a:lnTo>
                      <a:pt x="244" y="358"/>
                    </a:lnTo>
                    <a:lnTo>
                      <a:pt x="244" y="358"/>
                    </a:lnTo>
                    <a:lnTo>
                      <a:pt x="258" y="358"/>
                    </a:lnTo>
                    <a:lnTo>
                      <a:pt x="272" y="354"/>
                    </a:lnTo>
                    <a:lnTo>
                      <a:pt x="284" y="346"/>
                    </a:lnTo>
                    <a:lnTo>
                      <a:pt x="294" y="338"/>
                    </a:lnTo>
                    <a:lnTo>
                      <a:pt x="302" y="328"/>
                    </a:lnTo>
                    <a:lnTo>
                      <a:pt x="310" y="316"/>
                    </a:lnTo>
                    <a:lnTo>
                      <a:pt x="314" y="302"/>
                    </a:lnTo>
                    <a:lnTo>
                      <a:pt x="314" y="288"/>
                    </a:lnTo>
                    <a:lnTo>
                      <a:pt x="314" y="288"/>
                    </a:lnTo>
                    <a:lnTo>
                      <a:pt x="314" y="288"/>
                    </a:lnTo>
                    <a:lnTo>
                      <a:pt x="314" y="244"/>
                    </a:lnTo>
                    <a:lnTo>
                      <a:pt x="314" y="244"/>
                    </a:lnTo>
                    <a:lnTo>
                      <a:pt x="324" y="240"/>
                    </a:lnTo>
                    <a:lnTo>
                      <a:pt x="330" y="234"/>
                    </a:lnTo>
                    <a:lnTo>
                      <a:pt x="336" y="228"/>
                    </a:lnTo>
                    <a:lnTo>
                      <a:pt x="338" y="220"/>
                    </a:lnTo>
                    <a:lnTo>
                      <a:pt x="414" y="220"/>
                    </a:lnTo>
                    <a:lnTo>
                      <a:pt x="414" y="220"/>
                    </a:lnTo>
                    <a:lnTo>
                      <a:pt x="414" y="210"/>
                    </a:lnTo>
                    <a:lnTo>
                      <a:pt x="414" y="210"/>
                    </a:lnTo>
                    <a:lnTo>
                      <a:pt x="414" y="200"/>
                    </a:lnTo>
                    <a:lnTo>
                      <a:pt x="338" y="200"/>
                    </a:lnTo>
                    <a:lnTo>
                      <a:pt x="338" y="200"/>
                    </a:lnTo>
                    <a:lnTo>
                      <a:pt x="336" y="192"/>
                    </a:lnTo>
                    <a:lnTo>
                      <a:pt x="330" y="184"/>
                    </a:lnTo>
                    <a:lnTo>
                      <a:pt x="324" y="180"/>
                    </a:lnTo>
                    <a:lnTo>
                      <a:pt x="314" y="176"/>
                    </a:lnTo>
                    <a:lnTo>
                      <a:pt x="314" y="176"/>
                    </a:lnTo>
                    <a:close/>
                    <a:moveTo>
                      <a:pt x="200" y="364"/>
                    </a:moveTo>
                    <a:lnTo>
                      <a:pt x="200" y="364"/>
                    </a:lnTo>
                    <a:lnTo>
                      <a:pt x="194" y="364"/>
                    </a:lnTo>
                    <a:lnTo>
                      <a:pt x="190" y="360"/>
                    </a:lnTo>
                    <a:lnTo>
                      <a:pt x="186" y="354"/>
                    </a:lnTo>
                    <a:lnTo>
                      <a:pt x="186" y="348"/>
                    </a:lnTo>
                    <a:lnTo>
                      <a:pt x="186" y="348"/>
                    </a:lnTo>
                    <a:lnTo>
                      <a:pt x="186" y="342"/>
                    </a:lnTo>
                    <a:lnTo>
                      <a:pt x="190" y="338"/>
                    </a:lnTo>
                    <a:lnTo>
                      <a:pt x="194" y="334"/>
                    </a:lnTo>
                    <a:lnTo>
                      <a:pt x="200" y="334"/>
                    </a:lnTo>
                    <a:lnTo>
                      <a:pt x="200" y="334"/>
                    </a:lnTo>
                    <a:lnTo>
                      <a:pt x="206" y="334"/>
                    </a:lnTo>
                    <a:lnTo>
                      <a:pt x="212" y="338"/>
                    </a:lnTo>
                    <a:lnTo>
                      <a:pt x="216" y="342"/>
                    </a:lnTo>
                    <a:lnTo>
                      <a:pt x="216" y="348"/>
                    </a:lnTo>
                    <a:lnTo>
                      <a:pt x="216" y="348"/>
                    </a:lnTo>
                    <a:lnTo>
                      <a:pt x="216" y="354"/>
                    </a:lnTo>
                    <a:lnTo>
                      <a:pt x="212" y="360"/>
                    </a:lnTo>
                    <a:lnTo>
                      <a:pt x="206" y="364"/>
                    </a:lnTo>
                    <a:lnTo>
                      <a:pt x="200" y="364"/>
                    </a:lnTo>
                    <a:lnTo>
                      <a:pt x="200" y="364"/>
                    </a:lnTo>
                    <a:close/>
                    <a:moveTo>
                      <a:pt x="334" y="118"/>
                    </a:moveTo>
                    <a:lnTo>
                      <a:pt x="394" y="118"/>
                    </a:lnTo>
                    <a:lnTo>
                      <a:pt x="394" y="118"/>
                    </a:lnTo>
                    <a:lnTo>
                      <a:pt x="402" y="138"/>
                    </a:lnTo>
                    <a:lnTo>
                      <a:pt x="334" y="138"/>
                    </a:lnTo>
                    <a:lnTo>
                      <a:pt x="334" y="118"/>
                    </a:lnTo>
                    <a:close/>
                    <a:moveTo>
                      <a:pt x="16" y="310"/>
                    </a:moveTo>
                    <a:lnTo>
                      <a:pt x="16" y="304"/>
                    </a:lnTo>
                    <a:lnTo>
                      <a:pt x="16" y="304"/>
                    </a:lnTo>
                    <a:lnTo>
                      <a:pt x="16" y="292"/>
                    </a:lnTo>
                    <a:lnTo>
                      <a:pt x="20" y="278"/>
                    </a:lnTo>
                    <a:lnTo>
                      <a:pt x="24" y="268"/>
                    </a:lnTo>
                    <a:lnTo>
                      <a:pt x="30" y="256"/>
                    </a:lnTo>
                    <a:lnTo>
                      <a:pt x="38" y="248"/>
                    </a:lnTo>
                    <a:lnTo>
                      <a:pt x="46" y="240"/>
                    </a:lnTo>
                    <a:lnTo>
                      <a:pt x="56" y="232"/>
                    </a:lnTo>
                    <a:lnTo>
                      <a:pt x="66" y="226"/>
                    </a:lnTo>
                    <a:lnTo>
                      <a:pt x="66" y="226"/>
                    </a:lnTo>
                    <a:lnTo>
                      <a:pt x="72" y="234"/>
                    </a:lnTo>
                    <a:lnTo>
                      <a:pt x="80" y="240"/>
                    </a:lnTo>
                    <a:lnTo>
                      <a:pt x="88" y="244"/>
                    </a:lnTo>
                    <a:lnTo>
                      <a:pt x="98" y="246"/>
                    </a:lnTo>
                    <a:lnTo>
                      <a:pt x="98" y="246"/>
                    </a:lnTo>
                    <a:lnTo>
                      <a:pt x="110" y="244"/>
                    </a:lnTo>
                    <a:lnTo>
                      <a:pt x="120" y="238"/>
                    </a:lnTo>
                    <a:lnTo>
                      <a:pt x="128" y="230"/>
                    </a:lnTo>
                    <a:lnTo>
                      <a:pt x="132" y="220"/>
                    </a:lnTo>
                    <a:lnTo>
                      <a:pt x="132" y="220"/>
                    </a:lnTo>
                    <a:lnTo>
                      <a:pt x="136" y="220"/>
                    </a:lnTo>
                    <a:lnTo>
                      <a:pt x="168" y="220"/>
                    </a:lnTo>
                    <a:lnTo>
                      <a:pt x="168" y="220"/>
                    </a:lnTo>
                    <a:lnTo>
                      <a:pt x="170" y="212"/>
                    </a:lnTo>
                    <a:lnTo>
                      <a:pt x="172" y="202"/>
                    </a:lnTo>
                    <a:lnTo>
                      <a:pt x="172" y="200"/>
                    </a:lnTo>
                    <a:lnTo>
                      <a:pt x="136" y="200"/>
                    </a:lnTo>
                    <a:lnTo>
                      <a:pt x="136" y="200"/>
                    </a:lnTo>
                    <a:lnTo>
                      <a:pt x="132" y="200"/>
                    </a:lnTo>
                    <a:lnTo>
                      <a:pt x="132" y="200"/>
                    </a:lnTo>
                    <a:lnTo>
                      <a:pt x="128" y="190"/>
                    </a:lnTo>
                    <a:lnTo>
                      <a:pt x="120" y="182"/>
                    </a:lnTo>
                    <a:lnTo>
                      <a:pt x="110" y="176"/>
                    </a:lnTo>
                    <a:lnTo>
                      <a:pt x="98" y="174"/>
                    </a:lnTo>
                    <a:lnTo>
                      <a:pt x="98" y="174"/>
                    </a:lnTo>
                    <a:lnTo>
                      <a:pt x="92" y="176"/>
                    </a:lnTo>
                    <a:lnTo>
                      <a:pt x="86" y="176"/>
                    </a:lnTo>
                    <a:lnTo>
                      <a:pt x="74" y="184"/>
                    </a:lnTo>
                    <a:lnTo>
                      <a:pt x="66" y="194"/>
                    </a:lnTo>
                    <a:lnTo>
                      <a:pt x="64" y="200"/>
                    </a:lnTo>
                    <a:lnTo>
                      <a:pt x="62" y="206"/>
                    </a:lnTo>
                    <a:lnTo>
                      <a:pt x="62" y="206"/>
                    </a:lnTo>
                    <a:lnTo>
                      <a:pt x="52" y="212"/>
                    </a:lnTo>
                    <a:lnTo>
                      <a:pt x="42" y="218"/>
                    </a:lnTo>
                    <a:lnTo>
                      <a:pt x="32" y="224"/>
                    </a:lnTo>
                    <a:lnTo>
                      <a:pt x="24" y="232"/>
                    </a:lnTo>
                    <a:lnTo>
                      <a:pt x="16" y="242"/>
                    </a:lnTo>
                    <a:lnTo>
                      <a:pt x="10" y="252"/>
                    </a:lnTo>
                    <a:lnTo>
                      <a:pt x="4" y="262"/>
                    </a:lnTo>
                    <a:lnTo>
                      <a:pt x="0" y="274"/>
                    </a:lnTo>
                    <a:lnTo>
                      <a:pt x="0" y="274"/>
                    </a:lnTo>
                    <a:lnTo>
                      <a:pt x="6" y="292"/>
                    </a:lnTo>
                    <a:lnTo>
                      <a:pt x="16" y="310"/>
                    </a:lnTo>
                    <a:lnTo>
                      <a:pt x="16" y="310"/>
                    </a:lnTo>
                    <a:close/>
                    <a:moveTo>
                      <a:pt x="98" y="194"/>
                    </a:moveTo>
                    <a:lnTo>
                      <a:pt x="98" y="194"/>
                    </a:lnTo>
                    <a:lnTo>
                      <a:pt x="104" y="196"/>
                    </a:lnTo>
                    <a:lnTo>
                      <a:pt x="110" y="198"/>
                    </a:lnTo>
                    <a:lnTo>
                      <a:pt x="112" y="204"/>
                    </a:lnTo>
                    <a:lnTo>
                      <a:pt x="114" y="210"/>
                    </a:lnTo>
                    <a:lnTo>
                      <a:pt x="114" y="210"/>
                    </a:lnTo>
                    <a:lnTo>
                      <a:pt x="112" y="216"/>
                    </a:lnTo>
                    <a:lnTo>
                      <a:pt x="110" y="220"/>
                    </a:lnTo>
                    <a:lnTo>
                      <a:pt x="104" y="224"/>
                    </a:lnTo>
                    <a:lnTo>
                      <a:pt x="98" y="226"/>
                    </a:lnTo>
                    <a:lnTo>
                      <a:pt x="98" y="226"/>
                    </a:lnTo>
                    <a:lnTo>
                      <a:pt x="92" y="224"/>
                    </a:lnTo>
                    <a:lnTo>
                      <a:pt x="88" y="220"/>
                    </a:lnTo>
                    <a:lnTo>
                      <a:pt x="84" y="216"/>
                    </a:lnTo>
                    <a:lnTo>
                      <a:pt x="82" y="210"/>
                    </a:lnTo>
                    <a:lnTo>
                      <a:pt x="82" y="210"/>
                    </a:lnTo>
                    <a:lnTo>
                      <a:pt x="84" y="204"/>
                    </a:lnTo>
                    <a:lnTo>
                      <a:pt x="88" y="198"/>
                    </a:lnTo>
                    <a:lnTo>
                      <a:pt x="92" y="196"/>
                    </a:lnTo>
                    <a:lnTo>
                      <a:pt x="98" y="194"/>
                    </a:lnTo>
                    <a:lnTo>
                      <a:pt x="98" y="194"/>
                    </a:lnTo>
                    <a:close/>
                    <a:moveTo>
                      <a:pt x="108" y="306"/>
                    </a:moveTo>
                    <a:lnTo>
                      <a:pt x="36" y="306"/>
                    </a:lnTo>
                    <a:lnTo>
                      <a:pt x="36" y="286"/>
                    </a:lnTo>
                    <a:lnTo>
                      <a:pt x="108" y="286"/>
                    </a:lnTo>
                    <a:lnTo>
                      <a:pt x="108" y="286"/>
                    </a:lnTo>
                    <a:lnTo>
                      <a:pt x="124" y="284"/>
                    </a:lnTo>
                    <a:lnTo>
                      <a:pt x="140" y="280"/>
                    </a:lnTo>
                    <a:lnTo>
                      <a:pt x="154" y="272"/>
                    </a:lnTo>
                    <a:lnTo>
                      <a:pt x="166" y="262"/>
                    </a:lnTo>
                    <a:lnTo>
                      <a:pt x="178" y="250"/>
                    </a:lnTo>
                    <a:lnTo>
                      <a:pt x="184" y="234"/>
                    </a:lnTo>
                    <a:lnTo>
                      <a:pt x="190" y="220"/>
                    </a:lnTo>
                    <a:lnTo>
                      <a:pt x="192" y="202"/>
                    </a:lnTo>
                    <a:lnTo>
                      <a:pt x="192" y="158"/>
                    </a:lnTo>
                    <a:lnTo>
                      <a:pt x="212" y="158"/>
                    </a:lnTo>
                    <a:lnTo>
                      <a:pt x="212" y="202"/>
                    </a:lnTo>
                    <a:lnTo>
                      <a:pt x="212" y="202"/>
                    </a:lnTo>
                    <a:lnTo>
                      <a:pt x="210" y="224"/>
                    </a:lnTo>
                    <a:lnTo>
                      <a:pt x="204" y="242"/>
                    </a:lnTo>
                    <a:lnTo>
                      <a:pt x="194" y="260"/>
                    </a:lnTo>
                    <a:lnTo>
                      <a:pt x="180" y="276"/>
                    </a:lnTo>
                    <a:lnTo>
                      <a:pt x="166" y="288"/>
                    </a:lnTo>
                    <a:lnTo>
                      <a:pt x="148" y="298"/>
                    </a:lnTo>
                    <a:lnTo>
                      <a:pt x="128" y="304"/>
                    </a:lnTo>
                    <a:lnTo>
                      <a:pt x="108" y="306"/>
                    </a:lnTo>
                    <a:lnTo>
                      <a:pt x="108" y="306"/>
                    </a:lnTo>
                    <a:close/>
                    <a:moveTo>
                      <a:pt x="192" y="68"/>
                    </a:moveTo>
                    <a:lnTo>
                      <a:pt x="192" y="98"/>
                    </a:lnTo>
                    <a:lnTo>
                      <a:pt x="212" y="98"/>
                    </a:lnTo>
                    <a:lnTo>
                      <a:pt x="212" y="68"/>
                    </a:lnTo>
                    <a:lnTo>
                      <a:pt x="212" y="68"/>
                    </a:lnTo>
                    <a:lnTo>
                      <a:pt x="222" y="64"/>
                    </a:lnTo>
                    <a:lnTo>
                      <a:pt x="230" y="56"/>
                    </a:lnTo>
                    <a:lnTo>
                      <a:pt x="236" y="46"/>
                    </a:lnTo>
                    <a:lnTo>
                      <a:pt x="236" y="34"/>
                    </a:lnTo>
                    <a:lnTo>
                      <a:pt x="236" y="34"/>
                    </a:lnTo>
                    <a:lnTo>
                      <a:pt x="236" y="28"/>
                    </a:lnTo>
                    <a:lnTo>
                      <a:pt x="234" y="22"/>
                    </a:lnTo>
                    <a:lnTo>
                      <a:pt x="230" y="16"/>
                    </a:lnTo>
                    <a:lnTo>
                      <a:pt x="226" y="10"/>
                    </a:lnTo>
                    <a:lnTo>
                      <a:pt x="222" y="6"/>
                    </a:lnTo>
                    <a:lnTo>
                      <a:pt x="216" y="2"/>
                    </a:lnTo>
                    <a:lnTo>
                      <a:pt x="208" y="0"/>
                    </a:lnTo>
                    <a:lnTo>
                      <a:pt x="202" y="0"/>
                    </a:lnTo>
                    <a:lnTo>
                      <a:pt x="202" y="0"/>
                    </a:lnTo>
                    <a:lnTo>
                      <a:pt x="194" y="0"/>
                    </a:lnTo>
                    <a:lnTo>
                      <a:pt x="188" y="2"/>
                    </a:lnTo>
                    <a:lnTo>
                      <a:pt x="182" y="6"/>
                    </a:lnTo>
                    <a:lnTo>
                      <a:pt x="176" y="10"/>
                    </a:lnTo>
                    <a:lnTo>
                      <a:pt x="172" y="16"/>
                    </a:lnTo>
                    <a:lnTo>
                      <a:pt x="168" y="22"/>
                    </a:lnTo>
                    <a:lnTo>
                      <a:pt x="166" y="28"/>
                    </a:lnTo>
                    <a:lnTo>
                      <a:pt x="166" y="34"/>
                    </a:lnTo>
                    <a:lnTo>
                      <a:pt x="166" y="34"/>
                    </a:lnTo>
                    <a:lnTo>
                      <a:pt x="168" y="46"/>
                    </a:lnTo>
                    <a:lnTo>
                      <a:pt x="174" y="56"/>
                    </a:lnTo>
                    <a:lnTo>
                      <a:pt x="182" y="64"/>
                    </a:lnTo>
                    <a:lnTo>
                      <a:pt x="192" y="68"/>
                    </a:lnTo>
                    <a:lnTo>
                      <a:pt x="192" y="68"/>
                    </a:lnTo>
                    <a:close/>
                    <a:moveTo>
                      <a:pt x="202" y="20"/>
                    </a:moveTo>
                    <a:lnTo>
                      <a:pt x="202" y="20"/>
                    </a:lnTo>
                    <a:lnTo>
                      <a:pt x="208" y="20"/>
                    </a:lnTo>
                    <a:lnTo>
                      <a:pt x="212" y="24"/>
                    </a:lnTo>
                    <a:lnTo>
                      <a:pt x="216" y="28"/>
                    </a:lnTo>
                    <a:lnTo>
                      <a:pt x="216" y="34"/>
                    </a:lnTo>
                    <a:lnTo>
                      <a:pt x="216" y="34"/>
                    </a:lnTo>
                    <a:lnTo>
                      <a:pt x="216" y="40"/>
                    </a:lnTo>
                    <a:lnTo>
                      <a:pt x="212" y="46"/>
                    </a:lnTo>
                    <a:lnTo>
                      <a:pt x="208" y="50"/>
                    </a:lnTo>
                    <a:lnTo>
                      <a:pt x="202" y="50"/>
                    </a:lnTo>
                    <a:lnTo>
                      <a:pt x="202" y="50"/>
                    </a:lnTo>
                    <a:lnTo>
                      <a:pt x="196" y="50"/>
                    </a:lnTo>
                    <a:lnTo>
                      <a:pt x="190" y="46"/>
                    </a:lnTo>
                    <a:lnTo>
                      <a:pt x="188" y="40"/>
                    </a:lnTo>
                    <a:lnTo>
                      <a:pt x="186" y="34"/>
                    </a:lnTo>
                    <a:lnTo>
                      <a:pt x="186" y="34"/>
                    </a:lnTo>
                    <a:lnTo>
                      <a:pt x="188" y="28"/>
                    </a:lnTo>
                    <a:lnTo>
                      <a:pt x="190" y="24"/>
                    </a:lnTo>
                    <a:lnTo>
                      <a:pt x="196" y="20"/>
                    </a:lnTo>
                    <a:lnTo>
                      <a:pt x="202" y="20"/>
                    </a:lnTo>
                    <a:lnTo>
                      <a:pt x="202" y="20"/>
                    </a:lnTo>
                    <a:close/>
                    <a:moveTo>
                      <a:pt x="10" y="118"/>
                    </a:moveTo>
                    <a:lnTo>
                      <a:pt x="274" y="118"/>
                    </a:lnTo>
                    <a:lnTo>
                      <a:pt x="274" y="138"/>
                    </a:lnTo>
                    <a:lnTo>
                      <a:pt x="2" y="138"/>
                    </a:lnTo>
                    <a:lnTo>
                      <a:pt x="2" y="138"/>
                    </a:lnTo>
                    <a:lnTo>
                      <a:pt x="10" y="118"/>
                    </a:lnTo>
                    <a:lnTo>
                      <a:pt x="10" y="1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Univers for KPMG" panose="020B0603020202020204" pitchFamily="34" charset="0"/>
                  <a:ea typeface="+mn-ea"/>
                  <a:cs typeface="+mn-cs"/>
                </a:endParaRPr>
              </a:p>
            </p:txBody>
          </p:sp>
        </p:grpSp>
      </p:grpSp>
      <p:sp>
        <p:nvSpPr>
          <p:cNvPr id="65" name="15 Rectángulo redondeado">
            <a:extLst>
              <a:ext uri="{FF2B5EF4-FFF2-40B4-BE49-F238E27FC236}">
                <a16:creationId xmlns:a16="http://schemas.microsoft.com/office/drawing/2014/main" id="{57B65ECB-5D5B-41B8-8B78-05E05096C0ED}"/>
              </a:ext>
            </a:extLst>
          </p:cNvPr>
          <p:cNvSpPr/>
          <p:nvPr/>
        </p:nvSpPr>
        <p:spPr>
          <a:xfrm>
            <a:off x="10092536" y="1036475"/>
            <a:ext cx="828000" cy="288000"/>
          </a:xfrm>
          <a:prstGeom prst="roundRect">
            <a:avLst/>
          </a:prstGeom>
          <a:solidFill>
            <a:schemeClr val="accent3"/>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Total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0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10,54</a:t>
            </a:r>
            <a:r>
              <a:rPr kumimoji="0" lang="es-ES_tradnl" sz="9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 </a:t>
            </a:r>
            <a:r>
              <a:rPr kumimoji="0" lang="es-ES_tradnl" sz="900" b="1" i="0" u="none" strike="noStrike" kern="0" cap="none" spc="0" normalizeH="0" baseline="0" noProof="0" dirty="0" err="1">
                <a:ln>
                  <a:noFill/>
                </a:ln>
                <a:solidFill>
                  <a:srgbClr val="FFFFFF"/>
                </a:solidFill>
                <a:effectLst/>
                <a:uLnTx/>
                <a:uFillTx/>
                <a:latin typeface="Univers for KPMG" panose="020B0603020202020204" pitchFamily="34" charset="0"/>
                <a:ea typeface="+mn-ea"/>
                <a:cs typeface="Arial" pitchFamily="34" charset="0"/>
              </a:rPr>
              <a:t>FTEs</a:t>
            </a:r>
            <a:endParaRPr kumimoji="0" lang="es-ES_tradnl" sz="9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endParaRPr>
          </a:p>
        </p:txBody>
      </p:sp>
      <p:sp>
        <p:nvSpPr>
          <p:cNvPr id="59" name="15 Rectángulo redondeado"/>
          <p:cNvSpPr/>
          <p:nvPr/>
        </p:nvSpPr>
        <p:spPr>
          <a:xfrm>
            <a:off x="8640214" y="1036475"/>
            <a:ext cx="1476000" cy="288000"/>
          </a:xfrm>
          <a:prstGeom prst="roundRect">
            <a:avLst/>
          </a:prstGeom>
          <a:solidFill>
            <a:schemeClr val="accent4"/>
          </a:solidFill>
          <a:ln w="9525" cap="flat" cmpd="sng" algn="ctr">
            <a:solidFill>
              <a:srgbClr val="E2E2E2"/>
            </a:solidFill>
            <a:prstDash val="solid"/>
          </a:ln>
          <a:effectLst/>
        </p:spPr>
        <p:txBody>
          <a:bodyPr lIns="360000" tIns="90000" rIns="108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1" i="0" u="none" strike="noStrike" kern="0" cap="none" spc="0" normalizeH="0" baseline="0" noProof="0" dirty="0" err="1">
                <a:ln>
                  <a:noFill/>
                </a:ln>
                <a:solidFill>
                  <a:srgbClr val="FFFFFF"/>
                </a:solidFill>
                <a:effectLst/>
                <a:uLnTx/>
                <a:uFillTx/>
                <a:latin typeface="Univers for KPMG" panose="020B0603020202020204" pitchFamily="34" charset="0"/>
                <a:ea typeface="+mn-ea"/>
                <a:cs typeface="Arial" pitchFamily="34" charset="0"/>
              </a:rPr>
              <a:t>FTEs</a:t>
            </a:r>
            <a:endParaRPr kumimoji="0" lang="es-ES_tradnl" sz="9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endParaRPr>
          </a:p>
        </p:txBody>
      </p:sp>
      <p:grpSp>
        <p:nvGrpSpPr>
          <p:cNvPr id="7" name="Group 6"/>
          <p:cNvGrpSpPr/>
          <p:nvPr/>
        </p:nvGrpSpPr>
        <p:grpSpPr>
          <a:xfrm>
            <a:off x="8565816" y="902264"/>
            <a:ext cx="432000" cy="432000"/>
            <a:chOff x="8321884" y="855203"/>
            <a:chExt cx="432000" cy="432000"/>
          </a:xfrm>
        </p:grpSpPr>
        <p:sp>
          <p:nvSpPr>
            <p:cNvPr id="99" name="Oval 98"/>
            <p:cNvSpPr/>
            <p:nvPr/>
          </p:nvSpPr>
          <p:spPr>
            <a:xfrm>
              <a:off x="8321884" y="855203"/>
              <a:ext cx="432000" cy="432000"/>
            </a:xfrm>
            <a:prstGeom prst="ellipse">
              <a:avLst/>
            </a:prstGeom>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05" name="Freeform 4851"/>
            <p:cNvSpPr>
              <a:spLocks noEditPoints="1"/>
            </p:cNvSpPr>
            <p:nvPr/>
          </p:nvSpPr>
          <p:spPr bwMode="auto">
            <a:xfrm>
              <a:off x="8403425" y="970313"/>
              <a:ext cx="258724" cy="218603"/>
            </a:xfrm>
            <a:custGeom>
              <a:avLst/>
              <a:gdLst>
                <a:gd name="T0" fmla="*/ 248 w 360"/>
                <a:gd name="T1" fmla="*/ 8 h 380"/>
                <a:gd name="T2" fmla="*/ 274 w 360"/>
                <a:gd name="T3" fmla="*/ 0 h 380"/>
                <a:gd name="T4" fmla="*/ 298 w 360"/>
                <a:gd name="T5" fmla="*/ 28 h 380"/>
                <a:gd name="T6" fmla="*/ 280 w 360"/>
                <a:gd name="T7" fmla="*/ 56 h 380"/>
                <a:gd name="T8" fmla="*/ 258 w 360"/>
                <a:gd name="T9" fmla="*/ 56 h 380"/>
                <a:gd name="T10" fmla="*/ 240 w 360"/>
                <a:gd name="T11" fmla="*/ 28 h 380"/>
                <a:gd name="T12" fmla="*/ 344 w 360"/>
                <a:gd name="T13" fmla="*/ 88 h 380"/>
                <a:gd name="T14" fmla="*/ 288 w 360"/>
                <a:gd name="T15" fmla="*/ 68 h 380"/>
                <a:gd name="T16" fmla="*/ 214 w 360"/>
                <a:gd name="T17" fmla="*/ 70 h 380"/>
                <a:gd name="T18" fmla="*/ 194 w 360"/>
                <a:gd name="T19" fmla="*/ 90 h 380"/>
                <a:gd name="T20" fmla="*/ 224 w 360"/>
                <a:gd name="T21" fmla="*/ 114 h 380"/>
                <a:gd name="T22" fmla="*/ 248 w 360"/>
                <a:gd name="T23" fmla="*/ 166 h 380"/>
                <a:gd name="T24" fmla="*/ 234 w 360"/>
                <a:gd name="T25" fmla="*/ 208 h 380"/>
                <a:gd name="T26" fmla="*/ 278 w 360"/>
                <a:gd name="T27" fmla="*/ 214 h 380"/>
                <a:gd name="T28" fmla="*/ 310 w 360"/>
                <a:gd name="T29" fmla="*/ 244 h 380"/>
                <a:gd name="T30" fmla="*/ 332 w 360"/>
                <a:gd name="T31" fmla="*/ 200 h 380"/>
                <a:gd name="T32" fmla="*/ 348 w 360"/>
                <a:gd name="T33" fmla="*/ 208 h 380"/>
                <a:gd name="T34" fmla="*/ 360 w 360"/>
                <a:gd name="T35" fmla="*/ 190 h 380"/>
                <a:gd name="T36" fmla="*/ 102 w 360"/>
                <a:gd name="T37" fmla="*/ 56 h 380"/>
                <a:gd name="T38" fmla="*/ 120 w 360"/>
                <a:gd name="T39" fmla="*/ 28 h 380"/>
                <a:gd name="T40" fmla="*/ 98 w 360"/>
                <a:gd name="T41" fmla="*/ 0 h 380"/>
                <a:gd name="T42" fmla="*/ 70 w 360"/>
                <a:gd name="T43" fmla="*/ 8 h 380"/>
                <a:gd name="T44" fmla="*/ 62 w 360"/>
                <a:gd name="T45" fmla="*/ 34 h 380"/>
                <a:gd name="T46" fmla="*/ 92 w 360"/>
                <a:gd name="T47" fmla="*/ 58 h 380"/>
                <a:gd name="T48" fmla="*/ 50 w 360"/>
                <a:gd name="T49" fmla="*/ 244 h 380"/>
                <a:gd name="T50" fmla="*/ 74 w 360"/>
                <a:gd name="T51" fmla="*/ 218 h 380"/>
                <a:gd name="T52" fmla="*/ 126 w 360"/>
                <a:gd name="T53" fmla="*/ 208 h 380"/>
                <a:gd name="T54" fmla="*/ 112 w 360"/>
                <a:gd name="T55" fmla="*/ 166 h 380"/>
                <a:gd name="T56" fmla="*/ 128 w 360"/>
                <a:gd name="T57" fmla="*/ 122 h 380"/>
                <a:gd name="T58" fmla="*/ 166 w 360"/>
                <a:gd name="T59" fmla="*/ 90 h 380"/>
                <a:gd name="T60" fmla="*/ 154 w 360"/>
                <a:gd name="T61" fmla="*/ 74 h 380"/>
                <a:gd name="T62" fmla="*/ 72 w 360"/>
                <a:gd name="T63" fmla="*/ 68 h 380"/>
                <a:gd name="T64" fmla="*/ 20 w 360"/>
                <a:gd name="T65" fmla="*/ 80 h 380"/>
                <a:gd name="T66" fmla="*/ 0 w 360"/>
                <a:gd name="T67" fmla="*/ 190 h 380"/>
                <a:gd name="T68" fmla="*/ 12 w 360"/>
                <a:gd name="T69" fmla="*/ 208 h 380"/>
                <a:gd name="T70" fmla="*/ 28 w 360"/>
                <a:gd name="T71" fmla="*/ 200 h 380"/>
                <a:gd name="T72" fmla="*/ 170 w 360"/>
                <a:gd name="T73" fmla="*/ 118 h 380"/>
                <a:gd name="T74" fmla="*/ 136 w 360"/>
                <a:gd name="T75" fmla="*/ 146 h 380"/>
                <a:gd name="T76" fmla="*/ 136 w 360"/>
                <a:gd name="T77" fmla="*/ 184 h 380"/>
                <a:gd name="T78" fmla="*/ 170 w 360"/>
                <a:gd name="T79" fmla="*/ 214 h 380"/>
                <a:gd name="T80" fmla="*/ 208 w 360"/>
                <a:gd name="T81" fmla="*/ 206 h 380"/>
                <a:gd name="T82" fmla="*/ 228 w 360"/>
                <a:gd name="T83" fmla="*/ 166 h 380"/>
                <a:gd name="T84" fmla="*/ 214 w 360"/>
                <a:gd name="T85" fmla="*/ 132 h 380"/>
                <a:gd name="T86" fmla="*/ 296 w 360"/>
                <a:gd name="T87" fmla="*/ 260 h 380"/>
                <a:gd name="T88" fmla="*/ 288 w 360"/>
                <a:gd name="T89" fmla="*/ 246 h 380"/>
                <a:gd name="T90" fmla="*/ 180 w 360"/>
                <a:gd name="T91" fmla="*/ 278 h 380"/>
                <a:gd name="T92" fmla="*/ 82 w 360"/>
                <a:gd name="T93" fmla="*/ 236 h 380"/>
                <a:gd name="T94" fmla="*/ 64 w 360"/>
                <a:gd name="T95" fmla="*/ 260 h 380"/>
                <a:gd name="T96" fmla="*/ 106 w 360"/>
                <a:gd name="T97" fmla="*/ 304 h 380"/>
                <a:gd name="T98" fmla="*/ 146 w 360"/>
                <a:gd name="T99" fmla="*/ 378 h 380"/>
                <a:gd name="T100" fmla="*/ 214 w 360"/>
                <a:gd name="T101" fmla="*/ 378 h 380"/>
                <a:gd name="T102" fmla="*/ 264 w 360"/>
                <a:gd name="T103" fmla="*/ 36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0" h="380">
                  <a:moveTo>
                    <a:pt x="240" y="28"/>
                  </a:moveTo>
                  <a:lnTo>
                    <a:pt x="240" y="28"/>
                  </a:lnTo>
                  <a:lnTo>
                    <a:pt x="240" y="22"/>
                  </a:lnTo>
                  <a:lnTo>
                    <a:pt x="242" y="18"/>
                  </a:lnTo>
                  <a:lnTo>
                    <a:pt x="248" y="8"/>
                  </a:lnTo>
                  <a:lnTo>
                    <a:pt x="258" y="2"/>
                  </a:lnTo>
                  <a:lnTo>
                    <a:pt x="262" y="0"/>
                  </a:lnTo>
                  <a:lnTo>
                    <a:pt x="268" y="0"/>
                  </a:lnTo>
                  <a:lnTo>
                    <a:pt x="268" y="0"/>
                  </a:lnTo>
                  <a:lnTo>
                    <a:pt x="274" y="0"/>
                  </a:lnTo>
                  <a:lnTo>
                    <a:pt x="280" y="2"/>
                  </a:lnTo>
                  <a:lnTo>
                    <a:pt x="290" y="8"/>
                  </a:lnTo>
                  <a:lnTo>
                    <a:pt x="296" y="18"/>
                  </a:lnTo>
                  <a:lnTo>
                    <a:pt x="298" y="22"/>
                  </a:lnTo>
                  <a:lnTo>
                    <a:pt x="298" y="28"/>
                  </a:lnTo>
                  <a:lnTo>
                    <a:pt x="298" y="28"/>
                  </a:lnTo>
                  <a:lnTo>
                    <a:pt x="298" y="34"/>
                  </a:lnTo>
                  <a:lnTo>
                    <a:pt x="296" y="40"/>
                  </a:lnTo>
                  <a:lnTo>
                    <a:pt x="290" y="50"/>
                  </a:lnTo>
                  <a:lnTo>
                    <a:pt x="280" y="56"/>
                  </a:lnTo>
                  <a:lnTo>
                    <a:pt x="274" y="58"/>
                  </a:lnTo>
                  <a:lnTo>
                    <a:pt x="268" y="58"/>
                  </a:lnTo>
                  <a:lnTo>
                    <a:pt x="268" y="58"/>
                  </a:lnTo>
                  <a:lnTo>
                    <a:pt x="262" y="58"/>
                  </a:lnTo>
                  <a:lnTo>
                    <a:pt x="258" y="56"/>
                  </a:lnTo>
                  <a:lnTo>
                    <a:pt x="248" y="50"/>
                  </a:lnTo>
                  <a:lnTo>
                    <a:pt x="242" y="40"/>
                  </a:lnTo>
                  <a:lnTo>
                    <a:pt x="240" y="34"/>
                  </a:lnTo>
                  <a:lnTo>
                    <a:pt x="240" y="28"/>
                  </a:lnTo>
                  <a:lnTo>
                    <a:pt x="240" y="28"/>
                  </a:lnTo>
                  <a:close/>
                  <a:moveTo>
                    <a:pt x="360" y="190"/>
                  </a:moveTo>
                  <a:lnTo>
                    <a:pt x="344" y="90"/>
                  </a:lnTo>
                  <a:lnTo>
                    <a:pt x="344" y="90"/>
                  </a:lnTo>
                  <a:lnTo>
                    <a:pt x="344" y="88"/>
                  </a:lnTo>
                  <a:lnTo>
                    <a:pt x="344" y="88"/>
                  </a:lnTo>
                  <a:lnTo>
                    <a:pt x="340" y="80"/>
                  </a:lnTo>
                  <a:lnTo>
                    <a:pt x="332" y="74"/>
                  </a:lnTo>
                  <a:lnTo>
                    <a:pt x="324" y="70"/>
                  </a:lnTo>
                  <a:lnTo>
                    <a:pt x="314" y="68"/>
                  </a:lnTo>
                  <a:lnTo>
                    <a:pt x="288" y="68"/>
                  </a:lnTo>
                  <a:lnTo>
                    <a:pt x="270" y="102"/>
                  </a:lnTo>
                  <a:lnTo>
                    <a:pt x="250" y="68"/>
                  </a:lnTo>
                  <a:lnTo>
                    <a:pt x="222" y="68"/>
                  </a:lnTo>
                  <a:lnTo>
                    <a:pt x="222" y="68"/>
                  </a:lnTo>
                  <a:lnTo>
                    <a:pt x="214" y="70"/>
                  </a:lnTo>
                  <a:lnTo>
                    <a:pt x="206" y="74"/>
                  </a:lnTo>
                  <a:lnTo>
                    <a:pt x="198" y="80"/>
                  </a:lnTo>
                  <a:lnTo>
                    <a:pt x="194" y="88"/>
                  </a:lnTo>
                  <a:lnTo>
                    <a:pt x="194" y="88"/>
                  </a:lnTo>
                  <a:lnTo>
                    <a:pt x="194" y="90"/>
                  </a:lnTo>
                  <a:lnTo>
                    <a:pt x="192" y="98"/>
                  </a:lnTo>
                  <a:lnTo>
                    <a:pt x="192" y="98"/>
                  </a:lnTo>
                  <a:lnTo>
                    <a:pt x="204" y="102"/>
                  </a:lnTo>
                  <a:lnTo>
                    <a:pt x="214" y="106"/>
                  </a:lnTo>
                  <a:lnTo>
                    <a:pt x="224" y="114"/>
                  </a:lnTo>
                  <a:lnTo>
                    <a:pt x="232" y="122"/>
                  </a:lnTo>
                  <a:lnTo>
                    <a:pt x="240" y="132"/>
                  </a:lnTo>
                  <a:lnTo>
                    <a:pt x="244" y="142"/>
                  </a:lnTo>
                  <a:lnTo>
                    <a:pt x="248" y="154"/>
                  </a:lnTo>
                  <a:lnTo>
                    <a:pt x="248" y="166"/>
                  </a:lnTo>
                  <a:lnTo>
                    <a:pt x="248" y="166"/>
                  </a:lnTo>
                  <a:lnTo>
                    <a:pt x="248" y="178"/>
                  </a:lnTo>
                  <a:lnTo>
                    <a:pt x="246" y="188"/>
                  </a:lnTo>
                  <a:lnTo>
                    <a:pt x="240" y="198"/>
                  </a:lnTo>
                  <a:lnTo>
                    <a:pt x="234" y="208"/>
                  </a:lnTo>
                  <a:lnTo>
                    <a:pt x="250" y="208"/>
                  </a:lnTo>
                  <a:lnTo>
                    <a:pt x="250" y="208"/>
                  </a:lnTo>
                  <a:lnTo>
                    <a:pt x="260" y="208"/>
                  </a:lnTo>
                  <a:lnTo>
                    <a:pt x="270" y="210"/>
                  </a:lnTo>
                  <a:lnTo>
                    <a:pt x="278" y="214"/>
                  </a:lnTo>
                  <a:lnTo>
                    <a:pt x="286" y="218"/>
                  </a:lnTo>
                  <a:lnTo>
                    <a:pt x="294" y="222"/>
                  </a:lnTo>
                  <a:lnTo>
                    <a:pt x="300" y="228"/>
                  </a:lnTo>
                  <a:lnTo>
                    <a:pt x="306" y="236"/>
                  </a:lnTo>
                  <a:lnTo>
                    <a:pt x="310" y="244"/>
                  </a:lnTo>
                  <a:lnTo>
                    <a:pt x="308" y="118"/>
                  </a:lnTo>
                  <a:lnTo>
                    <a:pt x="318" y="118"/>
                  </a:lnTo>
                  <a:lnTo>
                    <a:pt x="330" y="196"/>
                  </a:lnTo>
                  <a:lnTo>
                    <a:pt x="330" y="196"/>
                  </a:lnTo>
                  <a:lnTo>
                    <a:pt x="332" y="200"/>
                  </a:lnTo>
                  <a:lnTo>
                    <a:pt x="336" y="204"/>
                  </a:lnTo>
                  <a:lnTo>
                    <a:pt x="340" y="208"/>
                  </a:lnTo>
                  <a:lnTo>
                    <a:pt x="346" y="208"/>
                  </a:lnTo>
                  <a:lnTo>
                    <a:pt x="346" y="208"/>
                  </a:lnTo>
                  <a:lnTo>
                    <a:pt x="348" y="208"/>
                  </a:lnTo>
                  <a:lnTo>
                    <a:pt x="348" y="208"/>
                  </a:lnTo>
                  <a:lnTo>
                    <a:pt x="354" y="206"/>
                  </a:lnTo>
                  <a:lnTo>
                    <a:pt x="358" y="202"/>
                  </a:lnTo>
                  <a:lnTo>
                    <a:pt x="360" y="196"/>
                  </a:lnTo>
                  <a:lnTo>
                    <a:pt x="360" y="190"/>
                  </a:lnTo>
                  <a:lnTo>
                    <a:pt x="360" y="190"/>
                  </a:lnTo>
                  <a:close/>
                  <a:moveTo>
                    <a:pt x="92" y="58"/>
                  </a:moveTo>
                  <a:lnTo>
                    <a:pt x="92" y="58"/>
                  </a:lnTo>
                  <a:lnTo>
                    <a:pt x="98" y="58"/>
                  </a:lnTo>
                  <a:lnTo>
                    <a:pt x="102" y="56"/>
                  </a:lnTo>
                  <a:lnTo>
                    <a:pt x="112" y="50"/>
                  </a:lnTo>
                  <a:lnTo>
                    <a:pt x="118" y="40"/>
                  </a:lnTo>
                  <a:lnTo>
                    <a:pt x="120" y="34"/>
                  </a:lnTo>
                  <a:lnTo>
                    <a:pt x="120" y="28"/>
                  </a:lnTo>
                  <a:lnTo>
                    <a:pt x="120" y="28"/>
                  </a:lnTo>
                  <a:lnTo>
                    <a:pt x="120" y="22"/>
                  </a:lnTo>
                  <a:lnTo>
                    <a:pt x="118" y="18"/>
                  </a:lnTo>
                  <a:lnTo>
                    <a:pt x="112" y="8"/>
                  </a:lnTo>
                  <a:lnTo>
                    <a:pt x="102" y="2"/>
                  </a:lnTo>
                  <a:lnTo>
                    <a:pt x="98" y="0"/>
                  </a:lnTo>
                  <a:lnTo>
                    <a:pt x="92" y="0"/>
                  </a:lnTo>
                  <a:lnTo>
                    <a:pt x="92" y="0"/>
                  </a:lnTo>
                  <a:lnTo>
                    <a:pt x="86" y="0"/>
                  </a:lnTo>
                  <a:lnTo>
                    <a:pt x="80" y="2"/>
                  </a:lnTo>
                  <a:lnTo>
                    <a:pt x="70" y="8"/>
                  </a:lnTo>
                  <a:lnTo>
                    <a:pt x="64" y="18"/>
                  </a:lnTo>
                  <a:lnTo>
                    <a:pt x="62" y="22"/>
                  </a:lnTo>
                  <a:lnTo>
                    <a:pt x="62" y="28"/>
                  </a:lnTo>
                  <a:lnTo>
                    <a:pt x="62" y="28"/>
                  </a:lnTo>
                  <a:lnTo>
                    <a:pt x="62" y="34"/>
                  </a:lnTo>
                  <a:lnTo>
                    <a:pt x="64" y="40"/>
                  </a:lnTo>
                  <a:lnTo>
                    <a:pt x="70" y="50"/>
                  </a:lnTo>
                  <a:lnTo>
                    <a:pt x="80" y="56"/>
                  </a:lnTo>
                  <a:lnTo>
                    <a:pt x="86" y="58"/>
                  </a:lnTo>
                  <a:lnTo>
                    <a:pt x="92" y="58"/>
                  </a:lnTo>
                  <a:lnTo>
                    <a:pt x="92" y="58"/>
                  </a:lnTo>
                  <a:close/>
                  <a:moveTo>
                    <a:pt x="30" y="196"/>
                  </a:moveTo>
                  <a:lnTo>
                    <a:pt x="42" y="118"/>
                  </a:lnTo>
                  <a:lnTo>
                    <a:pt x="52" y="118"/>
                  </a:lnTo>
                  <a:lnTo>
                    <a:pt x="50" y="244"/>
                  </a:lnTo>
                  <a:lnTo>
                    <a:pt x="50" y="244"/>
                  </a:lnTo>
                  <a:lnTo>
                    <a:pt x="54" y="236"/>
                  </a:lnTo>
                  <a:lnTo>
                    <a:pt x="60" y="228"/>
                  </a:lnTo>
                  <a:lnTo>
                    <a:pt x="66" y="222"/>
                  </a:lnTo>
                  <a:lnTo>
                    <a:pt x="74" y="218"/>
                  </a:lnTo>
                  <a:lnTo>
                    <a:pt x="82" y="214"/>
                  </a:lnTo>
                  <a:lnTo>
                    <a:pt x="90" y="210"/>
                  </a:lnTo>
                  <a:lnTo>
                    <a:pt x="100" y="208"/>
                  </a:lnTo>
                  <a:lnTo>
                    <a:pt x="110" y="208"/>
                  </a:lnTo>
                  <a:lnTo>
                    <a:pt x="126" y="208"/>
                  </a:lnTo>
                  <a:lnTo>
                    <a:pt x="126" y="208"/>
                  </a:lnTo>
                  <a:lnTo>
                    <a:pt x="120" y="198"/>
                  </a:lnTo>
                  <a:lnTo>
                    <a:pt x="114" y="188"/>
                  </a:lnTo>
                  <a:lnTo>
                    <a:pt x="112" y="178"/>
                  </a:lnTo>
                  <a:lnTo>
                    <a:pt x="112" y="166"/>
                  </a:lnTo>
                  <a:lnTo>
                    <a:pt x="112" y="166"/>
                  </a:lnTo>
                  <a:lnTo>
                    <a:pt x="112" y="154"/>
                  </a:lnTo>
                  <a:lnTo>
                    <a:pt x="116" y="142"/>
                  </a:lnTo>
                  <a:lnTo>
                    <a:pt x="120" y="132"/>
                  </a:lnTo>
                  <a:lnTo>
                    <a:pt x="128" y="122"/>
                  </a:lnTo>
                  <a:lnTo>
                    <a:pt x="136" y="114"/>
                  </a:lnTo>
                  <a:lnTo>
                    <a:pt x="146" y="106"/>
                  </a:lnTo>
                  <a:lnTo>
                    <a:pt x="156" y="102"/>
                  </a:lnTo>
                  <a:lnTo>
                    <a:pt x="168" y="98"/>
                  </a:lnTo>
                  <a:lnTo>
                    <a:pt x="166" y="90"/>
                  </a:lnTo>
                  <a:lnTo>
                    <a:pt x="166" y="90"/>
                  </a:lnTo>
                  <a:lnTo>
                    <a:pt x="166" y="88"/>
                  </a:lnTo>
                  <a:lnTo>
                    <a:pt x="166" y="88"/>
                  </a:lnTo>
                  <a:lnTo>
                    <a:pt x="162" y="80"/>
                  </a:lnTo>
                  <a:lnTo>
                    <a:pt x="154" y="74"/>
                  </a:lnTo>
                  <a:lnTo>
                    <a:pt x="146" y="70"/>
                  </a:lnTo>
                  <a:lnTo>
                    <a:pt x="138" y="68"/>
                  </a:lnTo>
                  <a:lnTo>
                    <a:pt x="110" y="68"/>
                  </a:lnTo>
                  <a:lnTo>
                    <a:pt x="90" y="102"/>
                  </a:lnTo>
                  <a:lnTo>
                    <a:pt x="72" y="68"/>
                  </a:lnTo>
                  <a:lnTo>
                    <a:pt x="46" y="68"/>
                  </a:lnTo>
                  <a:lnTo>
                    <a:pt x="46" y="68"/>
                  </a:lnTo>
                  <a:lnTo>
                    <a:pt x="36" y="70"/>
                  </a:lnTo>
                  <a:lnTo>
                    <a:pt x="28" y="74"/>
                  </a:lnTo>
                  <a:lnTo>
                    <a:pt x="20" y="80"/>
                  </a:lnTo>
                  <a:lnTo>
                    <a:pt x="16" y="88"/>
                  </a:lnTo>
                  <a:lnTo>
                    <a:pt x="16" y="88"/>
                  </a:lnTo>
                  <a:lnTo>
                    <a:pt x="16" y="90"/>
                  </a:lnTo>
                  <a:lnTo>
                    <a:pt x="0" y="190"/>
                  </a:lnTo>
                  <a:lnTo>
                    <a:pt x="0" y="190"/>
                  </a:lnTo>
                  <a:lnTo>
                    <a:pt x="0" y="196"/>
                  </a:lnTo>
                  <a:lnTo>
                    <a:pt x="2" y="202"/>
                  </a:lnTo>
                  <a:lnTo>
                    <a:pt x="6" y="206"/>
                  </a:lnTo>
                  <a:lnTo>
                    <a:pt x="12" y="208"/>
                  </a:lnTo>
                  <a:lnTo>
                    <a:pt x="12" y="208"/>
                  </a:lnTo>
                  <a:lnTo>
                    <a:pt x="14" y="208"/>
                  </a:lnTo>
                  <a:lnTo>
                    <a:pt x="14" y="208"/>
                  </a:lnTo>
                  <a:lnTo>
                    <a:pt x="20" y="208"/>
                  </a:lnTo>
                  <a:lnTo>
                    <a:pt x="24" y="204"/>
                  </a:lnTo>
                  <a:lnTo>
                    <a:pt x="28" y="200"/>
                  </a:lnTo>
                  <a:lnTo>
                    <a:pt x="30" y="196"/>
                  </a:lnTo>
                  <a:lnTo>
                    <a:pt x="30" y="196"/>
                  </a:lnTo>
                  <a:close/>
                  <a:moveTo>
                    <a:pt x="180" y="118"/>
                  </a:moveTo>
                  <a:lnTo>
                    <a:pt x="180" y="118"/>
                  </a:lnTo>
                  <a:lnTo>
                    <a:pt x="170" y="118"/>
                  </a:lnTo>
                  <a:lnTo>
                    <a:pt x="162" y="120"/>
                  </a:lnTo>
                  <a:lnTo>
                    <a:pt x="152" y="126"/>
                  </a:lnTo>
                  <a:lnTo>
                    <a:pt x="146" y="132"/>
                  </a:lnTo>
                  <a:lnTo>
                    <a:pt x="140" y="138"/>
                  </a:lnTo>
                  <a:lnTo>
                    <a:pt x="136" y="146"/>
                  </a:lnTo>
                  <a:lnTo>
                    <a:pt x="132" y="156"/>
                  </a:lnTo>
                  <a:lnTo>
                    <a:pt x="132" y="166"/>
                  </a:lnTo>
                  <a:lnTo>
                    <a:pt x="132" y="166"/>
                  </a:lnTo>
                  <a:lnTo>
                    <a:pt x="132" y="176"/>
                  </a:lnTo>
                  <a:lnTo>
                    <a:pt x="136" y="184"/>
                  </a:lnTo>
                  <a:lnTo>
                    <a:pt x="140" y="194"/>
                  </a:lnTo>
                  <a:lnTo>
                    <a:pt x="146" y="200"/>
                  </a:lnTo>
                  <a:lnTo>
                    <a:pt x="152" y="206"/>
                  </a:lnTo>
                  <a:lnTo>
                    <a:pt x="162" y="210"/>
                  </a:lnTo>
                  <a:lnTo>
                    <a:pt x="170" y="214"/>
                  </a:lnTo>
                  <a:lnTo>
                    <a:pt x="180" y="214"/>
                  </a:lnTo>
                  <a:lnTo>
                    <a:pt x="180" y="214"/>
                  </a:lnTo>
                  <a:lnTo>
                    <a:pt x="190" y="214"/>
                  </a:lnTo>
                  <a:lnTo>
                    <a:pt x="200" y="210"/>
                  </a:lnTo>
                  <a:lnTo>
                    <a:pt x="208" y="206"/>
                  </a:lnTo>
                  <a:lnTo>
                    <a:pt x="214" y="200"/>
                  </a:lnTo>
                  <a:lnTo>
                    <a:pt x="220" y="194"/>
                  </a:lnTo>
                  <a:lnTo>
                    <a:pt x="224" y="184"/>
                  </a:lnTo>
                  <a:lnTo>
                    <a:pt x="228" y="176"/>
                  </a:lnTo>
                  <a:lnTo>
                    <a:pt x="228" y="166"/>
                  </a:lnTo>
                  <a:lnTo>
                    <a:pt x="228" y="166"/>
                  </a:lnTo>
                  <a:lnTo>
                    <a:pt x="228" y="156"/>
                  </a:lnTo>
                  <a:lnTo>
                    <a:pt x="224" y="146"/>
                  </a:lnTo>
                  <a:lnTo>
                    <a:pt x="220" y="138"/>
                  </a:lnTo>
                  <a:lnTo>
                    <a:pt x="214" y="132"/>
                  </a:lnTo>
                  <a:lnTo>
                    <a:pt x="208" y="126"/>
                  </a:lnTo>
                  <a:lnTo>
                    <a:pt x="200" y="120"/>
                  </a:lnTo>
                  <a:lnTo>
                    <a:pt x="190" y="118"/>
                  </a:lnTo>
                  <a:lnTo>
                    <a:pt x="180" y="118"/>
                  </a:lnTo>
                  <a:close/>
                  <a:moveTo>
                    <a:pt x="296" y="260"/>
                  </a:moveTo>
                  <a:lnTo>
                    <a:pt x="296" y="260"/>
                  </a:lnTo>
                  <a:lnTo>
                    <a:pt x="294" y="258"/>
                  </a:lnTo>
                  <a:lnTo>
                    <a:pt x="294" y="258"/>
                  </a:lnTo>
                  <a:lnTo>
                    <a:pt x="292" y="252"/>
                  </a:lnTo>
                  <a:lnTo>
                    <a:pt x="288" y="246"/>
                  </a:lnTo>
                  <a:lnTo>
                    <a:pt x="278" y="236"/>
                  </a:lnTo>
                  <a:lnTo>
                    <a:pt x="266" y="230"/>
                  </a:lnTo>
                  <a:lnTo>
                    <a:pt x="250" y="228"/>
                  </a:lnTo>
                  <a:lnTo>
                    <a:pt x="210" y="228"/>
                  </a:lnTo>
                  <a:lnTo>
                    <a:pt x="180" y="278"/>
                  </a:lnTo>
                  <a:lnTo>
                    <a:pt x="150" y="228"/>
                  </a:lnTo>
                  <a:lnTo>
                    <a:pt x="110" y="228"/>
                  </a:lnTo>
                  <a:lnTo>
                    <a:pt x="110" y="228"/>
                  </a:lnTo>
                  <a:lnTo>
                    <a:pt x="94" y="230"/>
                  </a:lnTo>
                  <a:lnTo>
                    <a:pt x="82" y="236"/>
                  </a:lnTo>
                  <a:lnTo>
                    <a:pt x="72" y="246"/>
                  </a:lnTo>
                  <a:lnTo>
                    <a:pt x="68" y="252"/>
                  </a:lnTo>
                  <a:lnTo>
                    <a:pt x="66" y="258"/>
                  </a:lnTo>
                  <a:lnTo>
                    <a:pt x="66" y="258"/>
                  </a:lnTo>
                  <a:lnTo>
                    <a:pt x="64" y="260"/>
                  </a:lnTo>
                  <a:lnTo>
                    <a:pt x="52" y="336"/>
                  </a:lnTo>
                  <a:lnTo>
                    <a:pt x="52" y="336"/>
                  </a:lnTo>
                  <a:lnTo>
                    <a:pt x="72" y="352"/>
                  </a:lnTo>
                  <a:lnTo>
                    <a:pt x="96" y="362"/>
                  </a:lnTo>
                  <a:lnTo>
                    <a:pt x="106" y="304"/>
                  </a:lnTo>
                  <a:lnTo>
                    <a:pt x="118" y="304"/>
                  </a:lnTo>
                  <a:lnTo>
                    <a:pt x="114" y="370"/>
                  </a:lnTo>
                  <a:lnTo>
                    <a:pt x="114" y="370"/>
                  </a:lnTo>
                  <a:lnTo>
                    <a:pt x="130" y="374"/>
                  </a:lnTo>
                  <a:lnTo>
                    <a:pt x="146" y="378"/>
                  </a:lnTo>
                  <a:lnTo>
                    <a:pt x="162" y="380"/>
                  </a:lnTo>
                  <a:lnTo>
                    <a:pt x="180" y="380"/>
                  </a:lnTo>
                  <a:lnTo>
                    <a:pt x="180" y="380"/>
                  </a:lnTo>
                  <a:lnTo>
                    <a:pt x="196" y="380"/>
                  </a:lnTo>
                  <a:lnTo>
                    <a:pt x="214" y="378"/>
                  </a:lnTo>
                  <a:lnTo>
                    <a:pt x="230" y="374"/>
                  </a:lnTo>
                  <a:lnTo>
                    <a:pt x="246" y="370"/>
                  </a:lnTo>
                  <a:lnTo>
                    <a:pt x="242" y="304"/>
                  </a:lnTo>
                  <a:lnTo>
                    <a:pt x="254" y="304"/>
                  </a:lnTo>
                  <a:lnTo>
                    <a:pt x="264" y="362"/>
                  </a:lnTo>
                  <a:lnTo>
                    <a:pt x="264" y="362"/>
                  </a:lnTo>
                  <a:lnTo>
                    <a:pt x="288" y="350"/>
                  </a:lnTo>
                  <a:lnTo>
                    <a:pt x="308" y="336"/>
                  </a:lnTo>
                  <a:lnTo>
                    <a:pt x="296" y="26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61" name="Oval 60"/>
            <p:cNvSpPr/>
            <p:nvPr/>
          </p:nvSpPr>
          <p:spPr>
            <a:xfrm>
              <a:off x="8321884" y="855203"/>
              <a:ext cx="432000" cy="432000"/>
            </a:xfrm>
            <a:prstGeom prst="ellipse">
              <a:avLst/>
            </a:prstGeom>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63" name="Freeform 4851"/>
            <p:cNvSpPr>
              <a:spLocks noEditPoints="1"/>
            </p:cNvSpPr>
            <p:nvPr/>
          </p:nvSpPr>
          <p:spPr bwMode="auto">
            <a:xfrm>
              <a:off x="8403425" y="970313"/>
              <a:ext cx="258724" cy="218603"/>
            </a:xfrm>
            <a:custGeom>
              <a:avLst/>
              <a:gdLst>
                <a:gd name="T0" fmla="*/ 248 w 360"/>
                <a:gd name="T1" fmla="*/ 8 h 380"/>
                <a:gd name="T2" fmla="*/ 274 w 360"/>
                <a:gd name="T3" fmla="*/ 0 h 380"/>
                <a:gd name="T4" fmla="*/ 298 w 360"/>
                <a:gd name="T5" fmla="*/ 28 h 380"/>
                <a:gd name="T6" fmla="*/ 280 w 360"/>
                <a:gd name="T7" fmla="*/ 56 h 380"/>
                <a:gd name="T8" fmla="*/ 258 w 360"/>
                <a:gd name="T9" fmla="*/ 56 h 380"/>
                <a:gd name="T10" fmla="*/ 240 w 360"/>
                <a:gd name="T11" fmla="*/ 28 h 380"/>
                <a:gd name="T12" fmla="*/ 344 w 360"/>
                <a:gd name="T13" fmla="*/ 88 h 380"/>
                <a:gd name="T14" fmla="*/ 288 w 360"/>
                <a:gd name="T15" fmla="*/ 68 h 380"/>
                <a:gd name="T16" fmla="*/ 214 w 360"/>
                <a:gd name="T17" fmla="*/ 70 h 380"/>
                <a:gd name="T18" fmla="*/ 194 w 360"/>
                <a:gd name="T19" fmla="*/ 90 h 380"/>
                <a:gd name="T20" fmla="*/ 224 w 360"/>
                <a:gd name="T21" fmla="*/ 114 h 380"/>
                <a:gd name="T22" fmla="*/ 248 w 360"/>
                <a:gd name="T23" fmla="*/ 166 h 380"/>
                <a:gd name="T24" fmla="*/ 234 w 360"/>
                <a:gd name="T25" fmla="*/ 208 h 380"/>
                <a:gd name="T26" fmla="*/ 278 w 360"/>
                <a:gd name="T27" fmla="*/ 214 h 380"/>
                <a:gd name="T28" fmla="*/ 310 w 360"/>
                <a:gd name="T29" fmla="*/ 244 h 380"/>
                <a:gd name="T30" fmla="*/ 332 w 360"/>
                <a:gd name="T31" fmla="*/ 200 h 380"/>
                <a:gd name="T32" fmla="*/ 348 w 360"/>
                <a:gd name="T33" fmla="*/ 208 h 380"/>
                <a:gd name="T34" fmla="*/ 360 w 360"/>
                <a:gd name="T35" fmla="*/ 190 h 380"/>
                <a:gd name="T36" fmla="*/ 102 w 360"/>
                <a:gd name="T37" fmla="*/ 56 h 380"/>
                <a:gd name="T38" fmla="*/ 120 w 360"/>
                <a:gd name="T39" fmla="*/ 28 h 380"/>
                <a:gd name="T40" fmla="*/ 98 w 360"/>
                <a:gd name="T41" fmla="*/ 0 h 380"/>
                <a:gd name="T42" fmla="*/ 70 w 360"/>
                <a:gd name="T43" fmla="*/ 8 h 380"/>
                <a:gd name="T44" fmla="*/ 62 w 360"/>
                <a:gd name="T45" fmla="*/ 34 h 380"/>
                <a:gd name="T46" fmla="*/ 92 w 360"/>
                <a:gd name="T47" fmla="*/ 58 h 380"/>
                <a:gd name="T48" fmla="*/ 50 w 360"/>
                <a:gd name="T49" fmla="*/ 244 h 380"/>
                <a:gd name="T50" fmla="*/ 74 w 360"/>
                <a:gd name="T51" fmla="*/ 218 h 380"/>
                <a:gd name="T52" fmla="*/ 126 w 360"/>
                <a:gd name="T53" fmla="*/ 208 h 380"/>
                <a:gd name="T54" fmla="*/ 112 w 360"/>
                <a:gd name="T55" fmla="*/ 166 h 380"/>
                <a:gd name="T56" fmla="*/ 128 w 360"/>
                <a:gd name="T57" fmla="*/ 122 h 380"/>
                <a:gd name="T58" fmla="*/ 166 w 360"/>
                <a:gd name="T59" fmla="*/ 90 h 380"/>
                <a:gd name="T60" fmla="*/ 154 w 360"/>
                <a:gd name="T61" fmla="*/ 74 h 380"/>
                <a:gd name="T62" fmla="*/ 72 w 360"/>
                <a:gd name="T63" fmla="*/ 68 h 380"/>
                <a:gd name="T64" fmla="*/ 20 w 360"/>
                <a:gd name="T65" fmla="*/ 80 h 380"/>
                <a:gd name="T66" fmla="*/ 0 w 360"/>
                <a:gd name="T67" fmla="*/ 190 h 380"/>
                <a:gd name="T68" fmla="*/ 12 w 360"/>
                <a:gd name="T69" fmla="*/ 208 h 380"/>
                <a:gd name="T70" fmla="*/ 28 w 360"/>
                <a:gd name="T71" fmla="*/ 200 h 380"/>
                <a:gd name="T72" fmla="*/ 170 w 360"/>
                <a:gd name="T73" fmla="*/ 118 h 380"/>
                <a:gd name="T74" fmla="*/ 136 w 360"/>
                <a:gd name="T75" fmla="*/ 146 h 380"/>
                <a:gd name="T76" fmla="*/ 136 w 360"/>
                <a:gd name="T77" fmla="*/ 184 h 380"/>
                <a:gd name="T78" fmla="*/ 170 w 360"/>
                <a:gd name="T79" fmla="*/ 214 h 380"/>
                <a:gd name="T80" fmla="*/ 208 w 360"/>
                <a:gd name="T81" fmla="*/ 206 h 380"/>
                <a:gd name="T82" fmla="*/ 228 w 360"/>
                <a:gd name="T83" fmla="*/ 166 h 380"/>
                <a:gd name="T84" fmla="*/ 214 w 360"/>
                <a:gd name="T85" fmla="*/ 132 h 380"/>
                <a:gd name="T86" fmla="*/ 296 w 360"/>
                <a:gd name="T87" fmla="*/ 260 h 380"/>
                <a:gd name="T88" fmla="*/ 288 w 360"/>
                <a:gd name="T89" fmla="*/ 246 h 380"/>
                <a:gd name="T90" fmla="*/ 180 w 360"/>
                <a:gd name="T91" fmla="*/ 278 h 380"/>
                <a:gd name="T92" fmla="*/ 82 w 360"/>
                <a:gd name="T93" fmla="*/ 236 h 380"/>
                <a:gd name="T94" fmla="*/ 64 w 360"/>
                <a:gd name="T95" fmla="*/ 260 h 380"/>
                <a:gd name="T96" fmla="*/ 106 w 360"/>
                <a:gd name="T97" fmla="*/ 304 h 380"/>
                <a:gd name="T98" fmla="*/ 146 w 360"/>
                <a:gd name="T99" fmla="*/ 378 h 380"/>
                <a:gd name="T100" fmla="*/ 214 w 360"/>
                <a:gd name="T101" fmla="*/ 378 h 380"/>
                <a:gd name="T102" fmla="*/ 264 w 360"/>
                <a:gd name="T103" fmla="*/ 36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0" h="380">
                  <a:moveTo>
                    <a:pt x="240" y="28"/>
                  </a:moveTo>
                  <a:lnTo>
                    <a:pt x="240" y="28"/>
                  </a:lnTo>
                  <a:lnTo>
                    <a:pt x="240" y="22"/>
                  </a:lnTo>
                  <a:lnTo>
                    <a:pt x="242" y="18"/>
                  </a:lnTo>
                  <a:lnTo>
                    <a:pt x="248" y="8"/>
                  </a:lnTo>
                  <a:lnTo>
                    <a:pt x="258" y="2"/>
                  </a:lnTo>
                  <a:lnTo>
                    <a:pt x="262" y="0"/>
                  </a:lnTo>
                  <a:lnTo>
                    <a:pt x="268" y="0"/>
                  </a:lnTo>
                  <a:lnTo>
                    <a:pt x="268" y="0"/>
                  </a:lnTo>
                  <a:lnTo>
                    <a:pt x="274" y="0"/>
                  </a:lnTo>
                  <a:lnTo>
                    <a:pt x="280" y="2"/>
                  </a:lnTo>
                  <a:lnTo>
                    <a:pt x="290" y="8"/>
                  </a:lnTo>
                  <a:lnTo>
                    <a:pt x="296" y="18"/>
                  </a:lnTo>
                  <a:lnTo>
                    <a:pt x="298" y="22"/>
                  </a:lnTo>
                  <a:lnTo>
                    <a:pt x="298" y="28"/>
                  </a:lnTo>
                  <a:lnTo>
                    <a:pt x="298" y="28"/>
                  </a:lnTo>
                  <a:lnTo>
                    <a:pt x="298" y="34"/>
                  </a:lnTo>
                  <a:lnTo>
                    <a:pt x="296" y="40"/>
                  </a:lnTo>
                  <a:lnTo>
                    <a:pt x="290" y="50"/>
                  </a:lnTo>
                  <a:lnTo>
                    <a:pt x="280" y="56"/>
                  </a:lnTo>
                  <a:lnTo>
                    <a:pt x="274" y="58"/>
                  </a:lnTo>
                  <a:lnTo>
                    <a:pt x="268" y="58"/>
                  </a:lnTo>
                  <a:lnTo>
                    <a:pt x="268" y="58"/>
                  </a:lnTo>
                  <a:lnTo>
                    <a:pt x="262" y="58"/>
                  </a:lnTo>
                  <a:lnTo>
                    <a:pt x="258" y="56"/>
                  </a:lnTo>
                  <a:lnTo>
                    <a:pt x="248" y="50"/>
                  </a:lnTo>
                  <a:lnTo>
                    <a:pt x="242" y="40"/>
                  </a:lnTo>
                  <a:lnTo>
                    <a:pt x="240" y="34"/>
                  </a:lnTo>
                  <a:lnTo>
                    <a:pt x="240" y="28"/>
                  </a:lnTo>
                  <a:lnTo>
                    <a:pt x="240" y="28"/>
                  </a:lnTo>
                  <a:close/>
                  <a:moveTo>
                    <a:pt x="360" y="190"/>
                  </a:moveTo>
                  <a:lnTo>
                    <a:pt x="344" y="90"/>
                  </a:lnTo>
                  <a:lnTo>
                    <a:pt x="344" y="90"/>
                  </a:lnTo>
                  <a:lnTo>
                    <a:pt x="344" y="88"/>
                  </a:lnTo>
                  <a:lnTo>
                    <a:pt x="344" y="88"/>
                  </a:lnTo>
                  <a:lnTo>
                    <a:pt x="340" y="80"/>
                  </a:lnTo>
                  <a:lnTo>
                    <a:pt x="332" y="74"/>
                  </a:lnTo>
                  <a:lnTo>
                    <a:pt x="324" y="70"/>
                  </a:lnTo>
                  <a:lnTo>
                    <a:pt x="314" y="68"/>
                  </a:lnTo>
                  <a:lnTo>
                    <a:pt x="288" y="68"/>
                  </a:lnTo>
                  <a:lnTo>
                    <a:pt x="270" y="102"/>
                  </a:lnTo>
                  <a:lnTo>
                    <a:pt x="250" y="68"/>
                  </a:lnTo>
                  <a:lnTo>
                    <a:pt x="222" y="68"/>
                  </a:lnTo>
                  <a:lnTo>
                    <a:pt x="222" y="68"/>
                  </a:lnTo>
                  <a:lnTo>
                    <a:pt x="214" y="70"/>
                  </a:lnTo>
                  <a:lnTo>
                    <a:pt x="206" y="74"/>
                  </a:lnTo>
                  <a:lnTo>
                    <a:pt x="198" y="80"/>
                  </a:lnTo>
                  <a:lnTo>
                    <a:pt x="194" y="88"/>
                  </a:lnTo>
                  <a:lnTo>
                    <a:pt x="194" y="88"/>
                  </a:lnTo>
                  <a:lnTo>
                    <a:pt x="194" y="90"/>
                  </a:lnTo>
                  <a:lnTo>
                    <a:pt x="192" y="98"/>
                  </a:lnTo>
                  <a:lnTo>
                    <a:pt x="192" y="98"/>
                  </a:lnTo>
                  <a:lnTo>
                    <a:pt x="204" y="102"/>
                  </a:lnTo>
                  <a:lnTo>
                    <a:pt x="214" y="106"/>
                  </a:lnTo>
                  <a:lnTo>
                    <a:pt x="224" y="114"/>
                  </a:lnTo>
                  <a:lnTo>
                    <a:pt x="232" y="122"/>
                  </a:lnTo>
                  <a:lnTo>
                    <a:pt x="240" y="132"/>
                  </a:lnTo>
                  <a:lnTo>
                    <a:pt x="244" y="142"/>
                  </a:lnTo>
                  <a:lnTo>
                    <a:pt x="248" y="154"/>
                  </a:lnTo>
                  <a:lnTo>
                    <a:pt x="248" y="166"/>
                  </a:lnTo>
                  <a:lnTo>
                    <a:pt x="248" y="166"/>
                  </a:lnTo>
                  <a:lnTo>
                    <a:pt x="248" y="178"/>
                  </a:lnTo>
                  <a:lnTo>
                    <a:pt x="246" y="188"/>
                  </a:lnTo>
                  <a:lnTo>
                    <a:pt x="240" y="198"/>
                  </a:lnTo>
                  <a:lnTo>
                    <a:pt x="234" y="208"/>
                  </a:lnTo>
                  <a:lnTo>
                    <a:pt x="250" y="208"/>
                  </a:lnTo>
                  <a:lnTo>
                    <a:pt x="250" y="208"/>
                  </a:lnTo>
                  <a:lnTo>
                    <a:pt x="260" y="208"/>
                  </a:lnTo>
                  <a:lnTo>
                    <a:pt x="270" y="210"/>
                  </a:lnTo>
                  <a:lnTo>
                    <a:pt x="278" y="214"/>
                  </a:lnTo>
                  <a:lnTo>
                    <a:pt x="286" y="218"/>
                  </a:lnTo>
                  <a:lnTo>
                    <a:pt x="294" y="222"/>
                  </a:lnTo>
                  <a:lnTo>
                    <a:pt x="300" y="228"/>
                  </a:lnTo>
                  <a:lnTo>
                    <a:pt x="306" y="236"/>
                  </a:lnTo>
                  <a:lnTo>
                    <a:pt x="310" y="244"/>
                  </a:lnTo>
                  <a:lnTo>
                    <a:pt x="308" y="118"/>
                  </a:lnTo>
                  <a:lnTo>
                    <a:pt x="318" y="118"/>
                  </a:lnTo>
                  <a:lnTo>
                    <a:pt x="330" y="196"/>
                  </a:lnTo>
                  <a:lnTo>
                    <a:pt x="330" y="196"/>
                  </a:lnTo>
                  <a:lnTo>
                    <a:pt x="332" y="200"/>
                  </a:lnTo>
                  <a:lnTo>
                    <a:pt x="336" y="204"/>
                  </a:lnTo>
                  <a:lnTo>
                    <a:pt x="340" y="208"/>
                  </a:lnTo>
                  <a:lnTo>
                    <a:pt x="346" y="208"/>
                  </a:lnTo>
                  <a:lnTo>
                    <a:pt x="346" y="208"/>
                  </a:lnTo>
                  <a:lnTo>
                    <a:pt x="348" y="208"/>
                  </a:lnTo>
                  <a:lnTo>
                    <a:pt x="348" y="208"/>
                  </a:lnTo>
                  <a:lnTo>
                    <a:pt x="354" y="206"/>
                  </a:lnTo>
                  <a:lnTo>
                    <a:pt x="358" y="202"/>
                  </a:lnTo>
                  <a:lnTo>
                    <a:pt x="360" y="196"/>
                  </a:lnTo>
                  <a:lnTo>
                    <a:pt x="360" y="190"/>
                  </a:lnTo>
                  <a:lnTo>
                    <a:pt x="360" y="190"/>
                  </a:lnTo>
                  <a:close/>
                  <a:moveTo>
                    <a:pt x="92" y="58"/>
                  </a:moveTo>
                  <a:lnTo>
                    <a:pt x="92" y="58"/>
                  </a:lnTo>
                  <a:lnTo>
                    <a:pt x="98" y="58"/>
                  </a:lnTo>
                  <a:lnTo>
                    <a:pt x="102" y="56"/>
                  </a:lnTo>
                  <a:lnTo>
                    <a:pt x="112" y="50"/>
                  </a:lnTo>
                  <a:lnTo>
                    <a:pt x="118" y="40"/>
                  </a:lnTo>
                  <a:lnTo>
                    <a:pt x="120" y="34"/>
                  </a:lnTo>
                  <a:lnTo>
                    <a:pt x="120" y="28"/>
                  </a:lnTo>
                  <a:lnTo>
                    <a:pt x="120" y="28"/>
                  </a:lnTo>
                  <a:lnTo>
                    <a:pt x="120" y="22"/>
                  </a:lnTo>
                  <a:lnTo>
                    <a:pt x="118" y="18"/>
                  </a:lnTo>
                  <a:lnTo>
                    <a:pt x="112" y="8"/>
                  </a:lnTo>
                  <a:lnTo>
                    <a:pt x="102" y="2"/>
                  </a:lnTo>
                  <a:lnTo>
                    <a:pt x="98" y="0"/>
                  </a:lnTo>
                  <a:lnTo>
                    <a:pt x="92" y="0"/>
                  </a:lnTo>
                  <a:lnTo>
                    <a:pt x="92" y="0"/>
                  </a:lnTo>
                  <a:lnTo>
                    <a:pt x="86" y="0"/>
                  </a:lnTo>
                  <a:lnTo>
                    <a:pt x="80" y="2"/>
                  </a:lnTo>
                  <a:lnTo>
                    <a:pt x="70" y="8"/>
                  </a:lnTo>
                  <a:lnTo>
                    <a:pt x="64" y="18"/>
                  </a:lnTo>
                  <a:lnTo>
                    <a:pt x="62" y="22"/>
                  </a:lnTo>
                  <a:lnTo>
                    <a:pt x="62" y="28"/>
                  </a:lnTo>
                  <a:lnTo>
                    <a:pt x="62" y="28"/>
                  </a:lnTo>
                  <a:lnTo>
                    <a:pt x="62" y="34"/>
                  </a:lnTo>
                  <a:lnTo>
                    <a:pt x="64" y="40"/>
                  </a:lnTo>
                  <a:lnTo>
                    <a:pt x="70" y="50"/>
                  </a:lnTo>
                  <a:lnTo>
                    <a:pt x="80" y="56"/>
                  </a:lnTo>
                  <a:lnTo>
                    <a:pt x="86" y="58"/>
                  </a:lnTo>
                  <a:lnTo>
                    <a:pt x="92" y="58"/>
                  </a:lnTo>
                  <a:lnTo>
                    <a:pt x="92" y="58"/>
                  </a:lnTo>
                  <a:close/>
                  <a:moveTo>
                    <a:pt x="30" y="196"/>
                  </a:moveTo>
                  <a:lnTo>
                    <a:pt x="42" y="118"/>
                  </a:lnTo>
                  <a:lnTo>
                    <a:pt x="52" y="118"/>
                  </a:lnTo>
                  <a:lnTo>
                    <a:pt x="50" y="244"/>
                  </a:lnTo>
                  <a:lnTo>
                    <a:pt x="50" y="244"/>
                  </a:lnTo>
                  <a:lnTo>
                    <a:pt x="54" y="236"/>
                  </a:lnTo>
                  <a:lnTo>
                    <a:pt x="60" y="228"/>
                  </a:lnTo>
                  <a:lnTo>
                    <a:pt x="66" y="222"/>
                  </a:lnTo>
                  <a:lnTo>
                    <a:pt x="74" y="218"/>
                  </a:lnTo>
                  <a:lnTo>
                    <a:pt x="82" y="214"/>
                  </a:lnTo>
                  <a:lnTo>
                    <a:pt x="90" y="210"/>
                  </a:lnTo>
                  <a:lnTo>
                    <a:pt x="100" y="208"/>
                  </a:lnTo>
                  <a:lnTo>
                    <a:pt x="110" y="208"/>
                  </a:lnTo>
                  <a:lnTo>
                    <a:pt x="126" y="208"/>
                  </a:lnTo>
                  <a:lnTo>
                    <a:pt x="126" y="208"/>
                  </a:lnTo>
                  <a:lnTo>
                    <a:pt x="120" y="198"/>
                  </a:lnTo>
                  <a:lnTo>
                    <a:pt x="114" y="188"/>
                  </a:lnTo>
                  <a:lnTo>
                    <a:pt x="112" y="178"/>
                  </a:lnTo>
                  <a:lnTo>
                    <a:pt x="112" y="166"/>
                  </a:lnTo>
                  <a:lnTo>
                    <a:pt x="112" y="166"/>
                  </a:lnTo>
                  <a:lnTo>
                    <a:pt x="112" y="154"/>
                  </a:lnTo>
                  <a:lnTo>
                    <a:pt x="116" y="142"/>
                  </a:lnTo>
                  <a:lnTo>
                    <a:pt x="120" y="132"/>
                  </a:lnTo>
                  <a:lnTo>
                    <a:pt x="128" y="122"/>
                  </a:lnTo>
                  <a:lnTo>
                    <a:pt x="136" y="114"/>
                  </a:lnTo>
                  <a:lnTo>
                    <a:pt x="146" y="106"/>
                  </a:lnTo>
                  <a:lnTo>
                    <a:pt x="156" y="102"/>
                  </a:lnTo>
                  <a:lnTo>
                    <a:pt x="168" y="98"/>
                  </a:lnTo>
                  <a:lnTo>
                    <a:pt x="166" y="90"/>
                  </a:lnTo>
                  <a:lnTo>
                    <a:pt x="166" y="90"/>
                  </a:lnTo>
                  <a:lnTo>
                    <a:pt x="166" y="88"/>
                  </a:lnTo>
                  <a:lnTo>
                    <a:pt x="166" y="88"/>
                  </a:lnTo>
                  <a:lnTo>
                    <a:pt x="162" y="80"/>
                  </a:lnTo>
                  <a:lnTo>
                    <a:pt x="154" y="74"/>
                  </a:lnTo>
                  <a:lnTo>
                    <a:pt x="146" y="70"/>
                  </a:lnTo>
                  <a:lnTo>
                    <a:pt x="138" y="68"/>
                  </a:lnTo>
                  <a:lnTo>
                    <a:pt x="110" y="68"/>
                  </a:lnTo>
                  <a:lnTo>
                    <a:pt x="90" y="102"/>
                  </a:lnTo>
                  <a:lnTo>
                    <a:pt x="72" y="68"/>
                  </a:lnTo>
                  <a:lnTo>
                    <a:pt x="46" y="68"/>
                  </a:lnTo>
                  <a:lnTo>
                    <a:pt x="46" y="68"/>
                  </a:lnTo>
                  <a:lnTo>
                    <a:pt x="36" y="70"/>
                  </a:lnTo>
                  <a:lnTo>
                    <a:pt x="28" y="74"/>
                  </a:lnTo>
                  <a:lnTo>
                    <a:pt x="20" y="80"/>
                  </a:lnTo>
                  <a:lnTo>
                    <a:pt x="16" y="88"/>
                  </a:lnTo>
                  <a:lnTo>
                    <a:pt x="16" y="88"/>
                  </a:lnTo>
                  <a:lnTo>
                    <a:pt x="16" y="90"/>
                  </a:lnTo>
                  <a:lnTo>
                    <a:pt x="0" y="190"/>
                  </a:lnTo>
                  <a:lnTo>
                    <a:pt x="0" y="190"/>
                  </a:lnTo>
                  <a:lnTo>
                    <a:pt x="0" y="196"/>
                  </a:lnTo>
                  <a:lnTo>
                    <a:pt x="2" y="202"/>
                  </a:lnTo>
                  <a:lnTo>
                    <a:pt x="6" y="206"/>
                  </a:lnTo>
                  <a:lnTo>
                    <a:pt x="12" y="208"/>
                  </a:lnTo>
                  <a:lnTo>
                    <a:pt x="12" y="208"/>
                  </a:lnTo>
                  <a:lnTo>
                    <a:pt x="14" y="208"/>
                  </a:lnTo>
                  <a:lnTo>
                    <a:pt x="14" y="208"/>
                  </a:lnTo>
                  <a:lnTo>
                    <a:pt x="20" y="208"/>
                  </a:lnTo>
                  <a:lnTo>
                    <a:pt x="24" y="204"/>
                  </a:lnTo>
                  <a:lnTo>
                    <a:pt x="28" y="200"/>
                  </a:lnTo>
                  <a:lnTo>
                    <a:pt x="30" y="196"/>
                  </a:lnTo>
                  <a:lnTo>
                    <a:pt x="30" y="196"/>
                  </a:lnTo>
                  <a:close/>
                  <a:moveTo>
                    <a:pt x="180" y="118"/>
                  </a:moveTo>
                  <a:lnTo>
                    <a:pt x="180" y="118"/>
                  </a:lnTo>
                  <a:lnTo>
                    <a:pt x="170" y="118"/>
                  </a:lnTo>
                  <a:lnTo>
                    <a:pt x="162" y="120"/>
                  </a:lnTo>
                  <a:lnTo>
                    <a:pt x="152" y="126"/>
                  </a:lnTo>
                  <a:lnTo>
                    <a:pt x="146" y="132"/>
                  </a:lnTo>
                  <a:lnTo>
                    <a:pt x="140" y="138"/>
                  </a:lnTo>
                  <a:lnTo>
                    <a:pt x="136" y="146"/>
                  </a:lnTo>
                  <a:lnTo>
                    <a:pt x="132" y="156"/>
                  </a:lnTo>
                  <a:lnTo>
                    <a:pt x="132" y="166"/>
                  </a:lnTo>
                  <a:lnTo>
                    <a:pt x="132" y="166"/>
                  </a:lnTo>
                  <a:lnTo>
                    <a:pt x="132" y="176"/>
                  </a:lnTo>
                  <a:lnTo>
                    <a:pt x="136" y="184"/>
                  </a:lnTo>
                  <a:lnTo>
                    <a:pt x="140" y="194"/>
                  </a:lnTo>
                  <a:lnTo>
                    <a:pt x="146" y="200"/>
                  </a:lnTo>
                  <a:lnTo>
                    <a:pt x="152" y="206"/>
                  </a:lnTo>
                  <a:lnTo>
                    <a:pt x="162" y="210"/>
                  </a:lnTo>
                  <a:lnTo>
                    <a:pt x="170" y="214"/>
                  </a:lnTo>
                  <a:lnTo>
                    <a:pt x="180" y="214"/>
                  </a:lnTo>
                  <a:lnTo>
                    <a:pt x="180" y="214"/>
                  </a:lnTo>
                  <a:lnTo>
                    <a:pt x="190" y="214"/>
                  </a:lnTo>
                  <a:lnTo>
                    <a:pt x="200" y="210"/>
                  </a:lnTo>
                  <a:lnTo>
                    <a:pt x="208" y="206"/>
                  </a:lnTo>
                  <a:lnTo>
                    <a:pt x="214" y="200"/>
                  </a:lnTo>
                  <a:lnTo>
                    <a:pt x="220" y="194"/>
                  </a:lnTo>
                  <a:lnTo>
                    <a:pt x="224" y="184"/>
                  </a:lnTo>
                  <a:lnTo>
                    <a:pt x="228" y="176"/>
                  </a:lnTo>
                  <a:lnTo>
                    <a:pt x="228" y="166"/>
                  </a:lnTo>
                  <a:lnTo>
                    <a:pt x="228" y="166"/>
                  </a:lnTo>
                  <a:lnTo>
                    <a:pt x="228" y="156"/>
                  </a:lnTo>
                  <a:lnTo>
                    <a:pt x="224" y="146"/>
                  </a:lnTo>
                  <a:lnTo>
                    <a:pt x="220" y="138"/>
                  </a:lnTo>
                  <a:lnTo>
                    <a:pt x="214" y="132"/>
                  </a:lnTo>
                  <a:lnTo>
                    <a:pt x="208" y="126"/>
                  </a:lnTo>
                  <a:lnTo>
                    <a:pt x="200" y="120"/>
                  </a:lnTo>
                  <a:lnTo>
                    <a:pt x="190" y="118"/>
                  </a:lnTo>
                  <a:lnTo>
                    <a:pt x="180" y="118"/>
                  </a:lnTo>
                  <a:close/>
                  <a:moveTo>
                    <a:pt x="296" y="260"/>
                  </a:moveTo>
                  <a:lnTo>
                    <a:pt x="296" y="260"/>
                  </a:lnTo>
                  <a:lnTo>
                    <a:pt x="294" y="258"/>
                  </a:lnTo>
                  <a:lnTo>
                    <a:pt x="294" y="258"/>
                  </a:lnTo>
                  <a:lnTo>
                    <a:pt x="292" y="252"/>
                  </a:lnTo>
                  <a:lnTo>
                    <a:pt x="288" y="246"/>
                  </a:lnTo>
                  <a:lnTo>
                    <a:pt x="278" y="236"/>
                  </a:lnTo>
                  <a:lnTo>
                    <a:pt x="266" y="230"/>
                  </a:lnTo>
                  <a:lnTo>
                    <a:pt x="250" y="228"/>
                  </a:lnTo>
                  <a:lnTo>
                    <a:pt x="210" y="228"/>
                  </a:lnTo>
                  <a:lnTo>
                    <a:pt x="180" y="278"/>
                  </a:lnTo>
                  <a:lnTo>
                    <a:pt x="150" y="228"/>
                  </a:lnTo>
                  <a:lnTo>
                    <a:pt x="110" y="228"/>
                  </a:lnTo>
                  <a:lnTo>
                    <a:pt x="110" y="228"/>
                  </a:lnTo>
                  <a:lnTo>
                    <a:pt x="94" y="230"/>
                  </a:lnTo>
                  <a:lnTo>
                    <a:pt x="82" y="236"/>
                  </a:lnTo>
                  <a:lnTo>
                    <a:pt x="72" y="246"/>
                  </a:lnTo>
                  <a:lnTo>
                    <a:pt x="68" y="252"/>
                  </a:lnTo>
                  <a:lnTo>
                    <a:pt x="66" y="258"/>
                  </a:lnTo>
                  <a:lnTo>
                    <a:pt x="66" y="258"/>
                  </a:lnTo>
                  <a:lnTo>
                    <a:pt x="64" y="260"/>
                  </a:lnTo>
                  <a:lnTo>
                    <a:pt x="52" y="336"/>
                  </a:lnTo>
                  <a:lnTo>
                    <a:pt x="52" y="336"/>
                  </a:lnTo>
                  <a:lnTo>
                    <a:pt x="72" y="352"/>
                  </a:lnTo>
                  <a:lnTo>
                    <a:pt x="96" y="362"/>
                  </a:lnTo>
                  <a:lnTo>
                    <a:pt x="106" y="304"/>
                  </a:lnTo>
                  <a:lnTo>
                    <a:pt x="118" y="304"/>
                  </a:lnTo>
                  <a:lnTo>
                    <a:pt x="114" y="370"/>
                  </a:lnTo>
                  <a:lnTo>
                    <a:pt x="114" y="370"/>
                  </a:lnTo>
                  <a:lnTo>
                    <a:pt x="130" y="374"/>
                  </a:lnTo>
                  <a:lnTo>
                    <a:pt x="146" y="378"/>
                  </a:lnTo>
                  <a:lnTo>
                    <a:pt x="162" y="380"/>
                  </a:lnTo>
                  <a:lnTo>
                    <a:pt x="180" y="380"/>
                  </a:lnTo>
                  <a:lnTo>
                    <a:pt x="180" y="380"/>
                  </a:lnTo>
                  <a:lnTo>
                    <a:pt x="196" y="380"/>
                  </a:lnTo>
                  <a:lnTo>
                    <a:pt x="214" y="378"/>
                  </a:lnTo>
                  <a:lnTo>
                    <a:pt x="230" y="374"/>
                  </a:lnTo>
                  <a:lnTo>
                    <a:pt x="246" y="370"/>
                  </a:lnTo>
                  <a:lnTo>
                    <a:pt x="242" y="304"/>
                  </a:lnTo>
                  <a:lnTo>
                    <a:pt x="254" y="304"/>
                  </a:lnTo>
                  <a:lnTo>
                    <a:pt x="264" y="362"/>
                  </a:lnTo>
                  <a:lnTo>
                    <a:pt x="264" y="362"/>
                  </a:lnTo>
                  <a:lnTo>
                    <a:pt x="288" y="350"/>
                  </a:lnTo>
                  <a:lnTo>
                    <a:pt x="308" y="336"/>
                  </a:lnTo>
                  <a:lnTo>
                    <a:pt x="296" y="26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grpSp>
      <p:graphicFrame>
        <p:nvGraphicFramePr>
          <p:cNvPr id="54" name="Table 53"/>
          <p:cNvGraphicFramePr>
            <a:graphicFrameLocks noGrp="1"/>
          </p:cNvGraphicFramePr>
          <p:nvPr>
            <p:extLst>
              <p:ext uri="{D42A27DB-BD31-4B8C-83A1-F6EECF244321}">
                <p14:modId xmlns:p14="http://schemas.microsoft.com/office/powerpoint/2010/main" val="1096875705"/>
              </p:ext>
            </p:extLst>
          </p:nvPr>
        </p:nvGraphicFramePr>
        <p:xfrm>
          <a:off x="1598277" y="3482575"/>
          <a:ext cx="8928992" cy="2338948"/>
        </p:xfrm>
        <a:graphic>
          <a:graphicData uri="http://schemas.openxmlformats.org/drawingml/2006/table">
            <a:tbl>
              <a:tblPr firstRow="1" bandRow="1">
                <a:tableStyleId>{5C22544A-7EE6-4342-B048-85BDC9FD1C3A}</a:tableStyleId>
              </a:tblPr>
              <a:tblGrid>
                <a:gridCol w="1996894">
                  <a:extLst>
                    <a:ext uri="{9D8B030D-6E8A-4147-A177-3AD203B41FA5}">
                      <a16:colId xmlns:a16="http://schemas.microsoft.com/office/drawing/2014/main" val="20000"/>
                    </a:ext>
                  </a:extLst>
                </a:gridCol>
                <a:gridCol w="5231466">
                  <a:extLst>
                    <a:ext uri="{9D8B030D-6E8A-4147-A177-3AD203B41FA5}">
                      <a16:colId xmlns:a16="http://schemas.microsoft.com/office/drawing/2014/main" val="20001"/>
                    </a:ext>
                  </a:extLst>
                </a:gridCol>
                <a:gridCol w="1700632">
                  <a:extLst>
                    <a:ext uri="{9D8B030D-6E8A-4147-A177-3AD203B41FA5}">
                      <a16:colId xmlns:a16="http://schemas.microsoft.com/office/drawing/2014/main" val="20002"/>
                    </a:ext>
                  </a:extLst>
                </a:gridCol>
              </a:tblGrid>
              <a:tr h="902080">
                <a:tc>
                  <a:txBody>
                    <a:bodyPr/>
                    <a:lstStyle/>
                    <a:p>
                      <a:pPr algn="l"/>
                      <a:r>
                        <a:rPr lang="es-ES" sz="1100" b="0" dirty="0">
                          <a:solidFill>
                            <a:schemeClr val="tx1"/>
                          </a:solidFill>
                          <a:latin typeface="Univers for KPMG Cond" panose="020B0606020202020204" pitchFamily="34" charset="0"/>
                        </a:rPr>
                        <a:t>Estrategia Aprovisionamiento</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b="0" baseline="0" dirty="0">
                          <a:solidFill>
                            <a:schemeClr val="tx1"/>
                          </a:solidFill>
                          <a:latin typeface="Univers for KPMG Cond" panose="020B0606020202020204" pitchFamily="34" charset="0"/>
                        </a:rPr>
                        <a:t>Negociación de las condiciones de transporte con los proveedores. Dichas negociaciones incluye las condiciones de pago, tarifas de transporte, cotizaciones, etc.</a:t>
                      </a:r>
                    </a:p>
                    <a:p>
                      <a:pPr marL="171450" indent="-171450" algn="l">
                        <a:buFont typeface="Arial" panose="020B0604020202020204" pitchFamily="34" charset="0"/>
                        <a:buChar char="•"/>
                      </a:pPr>
                      <a:r>
                        <a:rPr lang="es-ES" sz="1100" b="0" baseline="0" dirty="0">
                          <a:solidFill>
                            <a:schemeClr val="tx1"/>
                          </a:solidFill>
                          <a:latin typeface="Univers for KPMG Cond" panose="020B0606020202020204" pitchFamily="34" charset="0"/>
                        </a:rPr>
                        <a:t>Se gestiona de forma descentralizada respecto a </a:t>
                      </a:r>
                      <a:r>
                        <a:rPr lang="es-ES" sz="1100" b="0" baseline="0" dirty="0" err="1">
                          <a:solidFill>
                            <a:schemeClr val="tx1"/>
                          </a:solidFill>
                          <a:latin typeface="Univers for KPMG Cond" panose="020B0606020202020204" pitchFamily="34" charset="0"/>
                        </a:rPr>
                        <a:t>Procurement</a:t>
                      </a:r>
                      <a:r>
                        <a:rPr lang="es-ES" sz="1100" b="0" baseline="0" dirty="0">
                          <a:solidFill>
                            <a:schemeClr val="tx1"/>
                          </a:solidFill>
                          <a:latin typeface="Univers for KPMG Cond" panose="020B0606020202020204" pitchFamily="34" charset="0"/>
                        </a:rPr>
                        <a:t>.</a:t>
                      </a:r>
                    </a:p>
                    <a:p>
                      <a:pPr marL="171450" indent="-171450" algn="l">
                        <a:buFont typeface="Arial" panose="020B0604020202020204" pitchFamily="34" charset="0"/>
                        <a:buChar char="•"/>
                      </a:pPr>
                      <a:r>
                        <a:rPr lang="es-ES" sz="1100" b="0" baseline="0" dirty="0">
                          <a:solidFill>
                            <a:schemeClr val="tx1"/>
                          </a:solidFill>
                          <a:latin typeface="Univers for KPMG Cond" panose="020B0606020202020204" pitchFamily="34" charset="0"/>
                        </a:rPr>
                        <a:t>Alta y mantenimiento de proveedores en SAP y </a:t>
                      </a:r>
                      <a:r>
                        <a:rPr lang="es-ES" sz="1100" b="0" baseline="0" dirty="0" err="1">
                          <a:solidFill>
                            <a:schemeClr val="tx1"/>
                          </a:solidFill>
                          <a:latin typeface="Univers for KPMG Cond" panose="020B0606020202020204" pitchFamily="34" charset="0"/>
                        </a:rPr>
                        <a:t>Transporeon</a:t>
                      </a:r>
                      <a:r>
                        <a:rPr lang="es-ES" sz="1100" b="0" baseline="0" dirty="0">
                          <a:solidFill>
                            <a:schemeClr val="tx1"/>
                          </a:solidFill>
                          <a:latin typeface="Univers for KPMG Cond" panose="020B0606020202020204" pitchFamily="34" charset="0"/>
                        </a:rPr>
                        <a:t>. </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SAP</a:t>
                      </a:r>
                    </a:p>
                    <a:p>
                      <a:pPr marL="171450" indent="-171450" algn="l">
                        <a:buFont typeface="Arial" panose="020B0604020202020204" pitchFamily="34" charset="0"/>
                        <a:buChar char="•"/>
                      </a:pPr>
                      <a:r>
                        <a:rPr lang="es-ES" sz="1100" b="0" dirty="0" err="1">
                          <a:solidFill>
                            <a:schemeClr val="tx1"/>
                          </a:solidFill>
                          <a:latin typeface="Univers for KPMG Cond" panose="020B0606020202020204" pitchFamily="34" charset="0"/>
                        </a:rPr>
                        <a:t>Transporeon</a:t>
                      </a:r>
                      <a:endParaRPr lang="es-ES" sz="1100" b="0" dirty="0">
                        <a:solidFill>
                          <a:schemeClr val="tx1"/>
                        </a:solidFill>
                        <a:latin typeface="Univers for KPMG Cond" panose="020B0606020202020204" pitchFamily="34" charset="0"/>
                      </a:endParaRPr>
                    </a:p>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Outlook</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718434">
                <a:tc>
                  <a:txBody>
                    <a:bodyPr/>
                    <a:lstStyle/>
                    <a:p>
                      <a:pPr algn="l"/>
                      <a:r>
                        <a:rPr lang="es-ES" sz="1100" dirty="0">
                          <a:latin typeface="Univers for KPMG Cond" panose="020B0606020202020204" pitchFamily="34" charset="0"/>
                        </a:rPr>
                        <a:t>Gestión de Almacenes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Engloba las actividades de control de stock de productos terminados de los diferentes almacenes de Grupo Garnica (Internos y externos) para su posterior planificación de las cargas y expediciones.</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SGA</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718434">
                <a:tc>
                  <a:txBody>
                    <a:bodyPr/>
                    <a:lstStyle/>
                    <a:p>
                      <a:pPr algn="l"/>
                      <a:r>
                        <a:rPr lang="es-ES" sz="1100" dirty="0">
                          <a:latin typeface="Univers for KPMG Cond" panose="020B0606020202020204" pitchFamily="34" charset="0"/>
                        </a:rPr>
                        <a:t>´Gestión de Facturas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Engloba las tareas de visado de facturas a proveedores de transporte por conceptos de importación, exportación, aranceles, etc. Cada planta gestiona dichas facturas logísticas registrándolas manualmente en este caso.</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SAP</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62357281"/>
                  </a:ext>
                </a:extLst>
              </a:tr>
            </a:tbl>
          </a:graphicData>
        </a:graphic>
      </p:graphicFrame>
      <p:sp>
        <p:nvSpPr>
          <p:cNvPr id="55" name="Rectangle 54"/>
          <p:cNvSpPr/>
          <p:nvPr/>
        </p:nvSpPr>
        <p:spPr>
          <a:xfrm>
            <a:off x="3614501" y="3170471"/>
            <a:ext cx="5184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Descripción</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56" name="Rectangle 55"/>
          <p:cNvSpPr/>
          <p:nvPr/>
        </p:nvSpPr>
        <p:spPr>
          <a:xfrm>
            <a:off x="1598277" y="3170471"/>
            <a:ext cx="1980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Proceso</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grpSp>
        <p:nvGrpSpPr>
          <p:cNvPr id="57" name="Group 15"/>
          <p:cNvGrpSpPr>
            <a:grpSpLocks noChangeAspect="1"/>
          </p:cNvGrpSpPr>
          <p:nvPr/>
        </p:nvGrpSpPr>
        <p:grpSpPr bwMode="auto">
          <a:xfrm>
            <a:off x="1742293" y="3198768"/>
            <a:ext cx="331372" cy="230082"/>
            <a:chOff x="1316" y="1580"/>
            <a:chExt cx="428" cy="428"/>
          </a:xfrm>
          <a:solidFill>
            <a:schemeClr val="bg1"/>
          </a:solidFill>
        </p:grpSpPr>
        <p:sp>
          <p:nvSpPr>
            <p:cNvPr id="60" name="Freeform 16"/>
            <p:cNvSpPr>
              <a:spLocks noEditPoints="1"/>
            </p:cNvSpPr>
            <p:nvPr/>
          </p:nvSpPr>
          <p:spPr bwMode="auto">
            <a:xfrm>
              <a:off x="1470" y="1713"/>
              <a:ext cx="238" cy="238"/>
            </a:xfrm>
            <a:custGeom>
              <a:avLst/>
              <a:gdLst/>
              <a:ahLst/>
              <a:cxnLst>
                <a:cxn ang="0">
                  <a:pos x="19" y="3"/>
                </a:cxn>
                <a:cxn ang="0">
                  <a:pos x="19" y="3"/>
                </a:cxn>
                <a:cxn ang="0">
                  <a:pos x="31" y="0"/>
                </a:cxn>
                <a:cxn ang="0">
                  <a:pos x="51" y="17"/>
                </a:cxn>
                <a:cxn ang="0">
                  <a:pos x="46" y="30"/>
                </a:cxn>
                <a:cxn ang="0">
                  <a:pos x="46" y="31"/>
                </a:cxn>
                <a:cxn ang="0">
                  <a:pos x="97" y="80"/>
                </a:cxn>
                <a:cxn ang="0">
                  <a:pos x="96" y="96"/>
                </a:cxn>
                <a:cxn ang="0">
                  <a:pos x="80" y="96"/>
                </a:cxn>
                <a:cxn ang="0">
                  <a:pos x="32" y="46"/>
                </a:cxn>
                <a:cxn ang="0">
                  <a:pos x="30" y="46"/>
                </a:cxn>
                <a:cxn ang="0">
                  <a:pos x="17" y="51"/>
                </a:cxn>
                <a:cxn ang="0">
                  <a:pos x="0" y="31"/>
                </a:cxn>
                <a:cxn ang="0">
                  <a:pos x="3" y="19"/>
                </a:cxn>
                <a:cxn ang="0">
                  <a:pos x="3" y="19"/>
                </a:cxn>
                <a:cxn ang="0">
                  <a:pos x="3" y="19"/>
                </a:cxn>
                <a:cxn ang="0">
                  <a:pos x="16" y="32"/>
                </a:cxn>
                <a:cxn ang="0">
                  <a:pos x="27" y="27"/>
                </a:cxn>
                <a:cxn ang="0">
                  <a:pos x="32" y="16"/>
                </a:cxn>
                <a:cxn ang="0">
                  <a:pos x="19" y="4"/>
                </a:cxn>
                <a:cxn ang="0">
                  <a:pos x="19" y="3"/>
                </a:cxn>
                <a:cxn ang="0">
                  <a:pos x="84" y="84"/>
                </a:cxn>
                <a:cxn ang="0">
                  <a:pos x="92" y="84"/>
                </a:cxn>
                <a:cxn ang="0">
                  <a:pos x="92" y="92"/>
                </a:cxn>
                <a:cxn ang="0">
                  <a:pos x="84" y="92"/>
                </a:cxn>
                <a:cxn ang="0">
                  <a:pos x="84" y="84"/>
                </a:cxn>
              </a:cxnLst>
              <a:rect l="0" t="0" r="r" b="b"/>
              <a:pathLst>
                <a:path w="101" h="101">
                  <a:moveTo>
                    <a:pt x="19" y="3"/>
                  </a:moveTo>
                  <a:cubicBezTo>
                    <a:pt x="19" y="3"/>
                    <a:pt x="19" y="3"/>
                    <a:pt x="19" y="3"/>
                  </a:cubicBezTo>
                  <a:cubicBezTo>
                    <a:pt x="31" y="0"/>
                    <a:pt x="31" y="0"/>
                    <a:pt x="31" y="0"/>
                  </a:cubicBezTo>
                  <a:cubicBezTo>
                    <a:pt x="51" y="17"/>
                    <a:pt x="51" y="17"/>
                    <a:pt x="51" y="17"/>
                  </a:cubicBezTo>
                  <a:cubicBezTo>
                    <a:pt x="46" y="30"/>
                    <a:pt x="46" y="30"/>
                    <a:pt x="46" y="30"/>
                  </a:cubicBezTo>
                  <a:cubicBezTo>
                    <a:pt x="46" y="31"/>
                    <a:pt x="46" y="31"/>
                    <a:pt x="46" y="31"/>
                  </a:cubicBezTo>
                  <a:cubicBezTo>
                    <a:pt x="97" y="80"/>
                    <a:pt x="97" y="80"/>
                    <a:pt x="97" y="80"/>
                  </a:cubicBezTo>
                  <a:cubicBezTo>
                    <a:pt x="101" y="84"/>
                    <a:pt x="101" y="92"/>
                    <a:pt x="96" y="96"/>
                  </a:cubicBezTo>
                  <a:cubicBezTo>
                    <a:pt x="92" y="100"/>
                    <a:pt x="85" y="101"/>
                    <a:pt x="80" y="96"/>
                  </a:cubicBezTo>
                  <a:cubicBezTo>
                    <a:pt x="32" y="46"/>
                    <a:pt x="32" y="46"/>
                    <a:pt x="32" y="46"/>
                  </a:cubicBezTo>
                  <a:cubicBezTo>
                    <a:pt x="30" y="46"/>
                    <a:pt x="30" y="46"/>
                    <a:pt x="30" y="46"/>
                  </a:cubicBezTo>
                  <a:cubicBezTo>
                    <a:pt x="17" y="51"/>
                    <a:pt x="17" y="51"/>
                    <a:pt x="17" y="51"/>
                  </a:cubicBezTo>
                  <a:cubicBezTo>
                    <a:pt x="0" y="31"/>
                    <a:pt x="0" y="31"/>
                    <a:pt x="0" y="31"/>
                  </a:cubicBezTo>
                  <a:cubicBezTo>
                    <a:pt x="3" y="19"/>
                    <a:pt x="3" y="19"/>
                    <a:pt x="3" y="19"/>
                  </a:cubicBezTo>
                  <a:cubicBezTo>
                    <a:pt x="3" y="19"/>
                    <a:pt x="3" y="19"/>
                    <a:pt x="3" y="19"/>
                  </a:cubicBezTo>
                  <a:cubicBezTo>
                    <a:pt x="3" y="19"/>
                    <a:pt x="3" y="19"/>
                    <a:pt x="3" y="19"/>
                  </a:cubicBezTo>
                  <a:cubicBezTo>
                    <a:pt x="16" y="32"/>
                    <a:pt x="16" y="32"/>
                    <a:pt x="16" y="32"/>
                  </a:cubicBezTo>
                  <a:cubicBezTo>
                    <a:pt x="27" y="27"/>
                    <a:pt x="27" y="27"/>
                    <a:pt x="27" y="27"/>
                  </a:cubicBezTo>
                  <a:cubicBezTo>
                    <a:pt x="32" y="16"/>
                    <a:pt x="32" y="16"/>
                    <a:pt x="32" y="16"/>
                  </a:cubicBezTo>
                  <a:cubicBezTo>
                    <a:pt x="19" y="4"/>
                    <a:pt x="19" y="4"/>
                    <a:pt x="19" y="4"/>
                  </a:cubicBezTo>
                  <a:lnTo>
                    <a:pt x="19" y="3"/>
                  </a:lnTo>
                  <a:close/>
                  <a:moveTo>
                    <a:pt x="84" y="84"/>
                  </a:moveTo>
                  <a:cubicBezTo>
                    <a:pt x="86" y="82"/>
                    <a:pt x="90" y="82"/>
                    <a:pt x="92" y="84"/>
                  </a:cubicBezTo>
                  <a:cubicBezTo>
                    <a:pt x="94" y="86"/>
                    <a:pt x="94" y="90"/>
                    <a:pt x="92" y="92"/>
                  </a:cubicBezTo>
                  <a:cubicBezTo>
                    <a:pt x="90" y="94"/>
                    <a:pt x="86" y="94"/>
                    <a:pt x="84" y="92"/>
                  </a:cubicBezTo>
                  <a:cubicBezTo>
                    <a:pt x="82" y="90"/>
                    <a:pt x="82" y="86"/>
                    <a:pt x="84" y="84"/>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Arial"/>
                <a:ea typeface="+mn-ea"/>
                <a:cs typeface="+mn-cs"/>
              </a:endParaRPr>
            </a:p>
          </p:txBody>
        </p:sp>
        <p:sp>
          <p:nvSpPr>
            <p:cNvPr id="62" name="Freeform 17"/>
            <p:cNvSpPr>
              <a:spLocks/>
            </p:cNvSpPr>
            <p:nvPr/>
          </p:nvSpPr>
          <p:spPr bwMode="auto">
            <a:xfrm>
              <a:off x="1316" y="1580"/>
              <a:ext cx="428" cy="428"/>
            </a:xfrm>
            <a:custGeom>
              <a:avLst/>
              <a:gdLst/>
              <a:ahLst/>
              <a:cxnLst>
                <a:cxn ang="0">
                  <a:pos x="104" y="0"/>
                </a:cxn>
                <a:cxn ang="0">
                  <a:pos x="108" y="24"/>
                </a:cxn>
                <a:cxn ang="0">
                  <a:pos x="126" y="31"/>
                </a:cxn>
                <a:cxn ang="0">
                  <a:pos x="145" y="17"/>
                </a:cxn>
                <a:cxn ang="0">
                  <a:pos x="164" y="36"/>
                </a:cxn>
                <a:cxn ang="0">
                  <a:pos x="150" y="56"/>
                </a:cxn>
                <a:cxn ang="0">
                  <a:pos x="157" y="74"/>
                </a:cxn>
                <a:cxn ang="0">
                  <a:pos x="181" y="78"/>
                </a:cxn>
                <a:cxn ang="0">
                  <a:pos x="181" y="104"/>
                </a:cxn>
                <a:cxn ang="0">
                  <a:pos x="157" y="108"/>
                </a:cxn>
                <a:cxn ang="0">
                  <a:pos x="152" y="120"/>
                </a:cxn>
                <a:cxn ang="0">
                  <a:pos x="137" y="105"/>
                </a:cxn>
                <a:cxn ang="0">
                  <a:pos x="139" y="97"/>
                </a:cxn>
                <a:cxn ang="0">
                  <a:pos x="97" y="43"/>
                </a:cxn>
                <a:cxn ang="0">
                  <a:pos x="43" y="84"/>
                </a:cxn>
                <a:cxn ang="0">
                  <a:pos x="84" y="139"/>
                </a:cxn>
                <a:cxn ang="0">
                  <a:pos x="106" y="136"/>
                </a:cxn>
                <a:cxn ang="0">
                  <a:pos x="121" y="152"/>
                </a:cxn>
                <a:cxn ang="0">
                  <a:pos x="108" y="157"/>
                </a:cxn>
                <a:cxn ang="0">
                  <a:pos x="104" y="181"/>
                </a:cxn>
                <a:cxn ang="0">
                  <a:pos x="77" y="181"/>
                </a:cxn>
                <a:cxn ang="0">
                  <a:pos x="73" y="157"/>
                </a:cxn>
                <a:cxn ang="0">
                  <a:pos x="55" y="150"/>
                </a:cxn>
                <a:cxn ang="0">
                  <a:pos x="36" y="164"/>
                </a:cxn>
                <a:cxn ang="0">
                  <a:pos x="17" y="145"/>
                </a:cxn>
                <a:cxn ang="0">
                  <a:pos x="31" y="126"/>
                </a:cxn>
                <a:cxn ang="0">
                  <a:pos x="24" y="108"/>
                </a:cxn>
                <a:cxn ang="0">
                  <a:pos x="0" y="104"/>
                </a:cxn>
                <a:cxn ang="0">
                  <a:pos x="0" y="78"/>
                </a:cxn>
                <a:cxn ang="0">
                  <a:pos x="24" y="73"/>
                </a:cxn>
                <a:cxn ang="0">
                  <a:pos x="31" y="56"/>
                </a:cxn>
                <a:cxn ang="0">
                  <a:pos x="17" y="36"/>
                </a:cxn>
                <a:cxn ang="0">
                  <a:pos x="36" y="17"/>
                </a:cxn>
                <a:cxn ang="0">
                  <a:pos x="56" y="31"/>
                </a:cxn>
                <a:cxn ang="0">
                  <a:pos x="73" y="24"/>
                </a:cxn>
                <a:cxn ang="0">
                  <a:pos x="78" y="0"/>
                </a:cxn>
                <a:cxn ang="0">
                  <a:pos x="104" y="0"/>
                </a:cxn>
              </a:cxnLst>
              <a:rect l="0" t="0" r="r" b="b"/>
              <a:pathLst>
                <a:path w="181" h="181">
                  <a:moveTo>
                    <a:pt x="104" y="0"/>
                  </a:moveTo>
                  <a:cubicBezTo>
                    <a:pt x="108" y="24"/>
                    <a:pt x="108" y="24"/>
                    <a:pt x="108" y="24"/>
                  </a:cubicBezTo>
                  <a:cubicBezTo>
                    <a:pt x="126" y="31"/>
                    <a:pt x="126" y="31"/>
                    <a:pt x="126" y="31"/>
                  </a:cubicBezTo>
                  <a:cubicBezTo>
                    <a:pt x="145" y="17"/>
                    <a:pt x="145" y="17"/>
                    <a:pt x="145" y="17"/>
                  </a:cubicBezTo>
                  <a:cubicBezTo>
                    <a:pt x="164" y="36"/>
                    <a:pt x="164" y="36"/>
                    <a:pt x="164" y="36"/>
                  </a:cubicBezTo>
                  <a:cubicBezTo>
                    <a:pt x="150" y="56"/>
                    <a:pt x="150" y="56"/>
                    <a:pt x="150" y="56"/>
                  </a:cubicBezTo>
                  <a:cubicBezTo>
                    <a:pt x="157" y="74"/>
                    <a:pt x="157" y="74"/>
                    <a:pt x="157" y="74"/>
                  </a:cubicBezTo>
                  <a:cubicBezTo>
                    <a:pt x="181" y="78"/>
                    <a:pt x="181" y="78"/>
                    <a:pt x="181" y="78"/>
                  </a:cubicBezTo>
                  <a:cubicBezTo>
                    <a:pt x="181" y="104"/>
                    <a:pt x="181" y="104"/>
                    <a:pt x="181" y="104"/>
                  </a:cubicBezTo>
                  <a:cubicBezTo>
                    <a:pt x="157" y="108"/>
                    <a:pt x="157" y="108"/>
                    <a:pt x="157" y="108"/>
                  </a:cubicBezTo>
                  <a:cubicBezTo>
                    <a:pt x="152" y="120"/>
                    <a:pt x="152" y="120"/>
                    <a:pt x="152" y="120"/>
                  </a:cubicBezTo>
                  <a:cubicBezTo>
                    <a:pt x="137" y="105"/>
                    <a:pt x="137" y="105"/>
                    <a:pt x="137" y="105"/>
                  </a:cubicBezTo>
                  <a:cubicBezTo>
                    <a:pt x="138" y="103"/>
                    <a:pt x="138" y="100"/>
                    <a:pt x="139" y="97"/>
                  </a:cubicBezTo>
                  <a:cubicBezTo>
                    <a:pt x="142" y="71"/>
                    <a:pt x="124" y="46"/>
                    <a:pt x="97" y="43"/>
                  </a:cubicBezTo>
                  <a:cubicBezTo>
                    <a:pt x="71" y="39"/>
                    <a:pt x="46" y="58"/>
                    <a:pt x="43" y="84"/>
                  </a:cubicBezTo>
                  <a:cubicBezTo>
                    <a:pt x="39" y="111"/>
                    <a:pt x="58" y="135"/>
                    <a:pt x="84" y="139"/>
                  </a:cubicBezTo>
                  <a:cubicBezTo>
                    <a:pt x="92" y="140"/>
                    <a:pt x="99" y="139"/>
                    <a:pt x="106" y="136"/>
                  </a:cubicBezTo>
                  <a:cubicBezTo>
                    <a:pt x="121" y="152"/>
                    <a:pt x="121" y="152"/>
                    <a:pt x="121" y="152"/>
                  </a:cubicBezTo>
                  <a:cubicBezTo>
                    <a:pt x="108" y="157"/>
                    <a:pt x="108" y="157"/>
                    <a:pt x="108" y="157"/>
                  </a:cubicBezTo>
                  <a:cubicBezTo>
                    <a:pt x="104" y="181"/>
                    <a:pt x="104" y="181"/>
                    <a:pt x="104" y="181"/>
                  </a:cubicBezTo>
                  <a:cubicBezTo>
                    <a:pt x="77" y="181"/>
                    <a:pt x="77" y="181"/>
                    <a:pt x="77" y="181"/>
                  </a:cubicBezTo>
                  <a:cubicBezTo>
                    <a:pt x="73" y="157"/>
                    <a:pt x="73" y="157"/>
                    <a:pt x="73" y="157"/>
                  </a:cubicBezTo>
                  <a:cubicBezTo>
                    <a:pt x="55" y="150"/>
                    <a:pt x="55" y="150"/>
                    <a:pt x="55" y="150"/>
                  </a:cubicBezTo>
                  <a:cubicBezTo>
                    <a:pt x="36" y="164"/>
                    <a:pt x="36" y="164"/>
                    <a:pt x="36" y="164"/>
                  </a:cubicBezTo>
                  <a:cubicBezTo>
                    <a:pt x="17" y="145"/>
                    <a:pt x="17" y="145"/>
                    <a:pt x="17" y="145"/>
                  </a:cubicBezTo>
                  <a:cubicBezTo>
                    <a:pt x="31" y="126"/>
                    <a:pt x="31" y="126"/>
                    <a:pt x="31" y="126"/>
                  </a:cubicBezTo>
                  <a:cubicBezTo>
                    <a:pt x="24" y="108"/>
                    <a:pt x="24" y="108"/>
                    <a:pt x="24" y="108"/>
                  </a:cubicBezTo>
                  <a:cubicBezTo>
                    <a:pt x="0" y="104"/>
                    <a:pt x="0" y="104"/>
                    <a:pt x="0" y="104"/>
                  </a:cubicBezTo>
                  <a:cubicBezTo>
                    <a:pt x="0" y="78"/>
                    <a:pt x="0" y="78"/>
                    <a:pt x="0" y="78"/>
                  </a:cubicBezTo>
                  <a:cubicBezTo>
                    <a:pt x="24" y="73"/>
                    <a:pt x="24" y="73"/>
                    <a:pt x="24" y="73"/>
                  </a:cubicBezTo>
                  <a:cubicBezTo>
                    <a:pt x="31" y="56"/>
                    <a:pt x="31" y="56"/>
                    <a:pt x="31" y="56"/>
                  </a:cubicBezTo>
                  <a:cubicBezTo>
                    <a:pt x="17" y="36"/>
                    <a:pt x="17" y="36"/>
                    <a:pt x="17" y="36"/>
                  </a:cubicBezTo>
                  <a:cubicBezTo>
                    <a:pt x="36" y="17"/>
                    <a:pt x="36" y="17"/>
                    <a:pt x="36" y="17"/>
                  </a:cubicBezTo>
                  <a:cubicBezTo>
                    <a:pt x="56" y="31"/>
                    <a:pt x="56" y="31"/>
                    <a:pt x="56" y="31"/>
                  </a:cubicBezTo>
                  <a:cubicBezTo>
                    <a:pt x="73" y="24"/>
                    <a:pt x="73" y="24"/>
                    <a:pt x="73" y="24"/>
                  </a:cubicBezTo>
                  <a:cubicBezTo>
                    <a:pt x="78" y="0"/>
                    <a:pt x="78" y="0"/>
                    <a:pt x="78" y="0"/>
                  </a:cubicBezTo>
                  <a:lnTo>
                    <a:pt x="10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64" name="Rectangle 63"/>
          <p:cNvSpPr/>
          <p:nvPr/>
        </p:nvSpPr>
        <p:spPr>
          <a:xfrm>
            <a:off x="8835245" y="3170471"/>
            <a:ext cx="1692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Sistema</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67" name="Freeform 5014"/>
          <p:cNvSpPr>
            <a:spLocks noEditPoints="1"/>
          </p:cNvSpPr>
          <p:nvPr/>
        </p:nvSpPr>
        <p:spPr bwMode="auto">
          <a:xfrm>
            <a:off x="8980609" y="3215842"/>
            <a:ext cx="250516" cy="184071"/>
          </a:xfrm>
          <a:custGeom>
            <a:avLst/>
            <a:gdLst>
              <a:gd name="T0" fmla="*/ 360 w 360"/>
              <a:gd name="T1" fmla="*/ 256 h 278"/>
              <a:gd name="T2" fmla="*/ 360 w 360"/>
              <a:gd name="T3" fmla="*/ 252 h 278"/>
              <a:gd name="T4" fmla="*/ 358 w 360"/>
              <a:gd name="T5" fmla="*/ 252 h 278"/>
              <a:gd name="T6" fmla="*/ 318 w 360"/>
              <a:gd name="T7" fmla="*/ 200 h 278"/>
              <a:gd name="T8" fmla="*/ 314 w 360"/>
              <a:gd name="T9" fmla="*/ 198 h 278"/>
              <a:gd name="T10" fmla="*/ 50 w 360"/>
              <a:gd name="T11" fmla="*/ 196 h 278"/>
              <a:gd name="T12" fmla="*/ 46 w 360"/>
              <a:gd name="T13" fmla="*/ 198 h 278"/>
              <a:gd name="T14" fmla="*/ 2 w 360"/>
              <a:gd name="T15" fmla="*/ 250 h 278"/>
              <a:gd name="T16" fmla="*/ 2 w 360"/>
              <a:gd name="T17" fmla="*/ 252 h 278"/>
              <a:gd name="T18" fmla="*/ 0 w 360"/>
              <a:gd name="T19" fmla="*/ 252 h 278"/>
              <a:gd name="T20" fmla="*/ 0 w 360"/>
              <a:gd name="T21" fmla="*/ 256 h 278"/>
              <a:gd name="T22" fmla="*/ 0 w 360"/>
              <a:gd name="T23" fmla="*/ 256 h 278"/>
              <a:gd name="T24" fmla="*/ 0 w 360"/>
              <a:gd name="T25" fmla="*/ 268 h 278"/>
              <a:gd name="T26" fmla="*/ 4 w 360"/>
              <a:gd name="T27" fmla="*/ 276 h 278"/>
              <a:gd name="T28" fmla="*/ 10 w 360"/>
              <a:gd name="T29" fmla="*/ 278 h 278"/>
              <a:gd name="T30" fmla="*/ 350 w 360"/>
              <a:gd name="T31" fmla="*/ 278 h 278"/>
              <a:gd name="T32" fmla="*/ 356 w 360"/>
              <a:gd name="T33" fmla="*/ 276 h 278"/>
              <a:gd name="T34" fmla="*/ 360 w 360"/>
              <a:gd name="T35" fmla="*/ 268 h 278"/>
              <a:gd name="T36" fmla="*/ 360 w 360"/>
              <a:gd name="T37" fmla="*/ 256 h 278"/>
              <a:gd name="T38" fmla="*/ 360 w 360"/>
              <a:gd name="T39" fmla="*/ 256 h 278"/>
              <a:gd name="T40" fmla="*/ 146 w 360"/>
              <a:gd name="T41" fmla="*/ 234 h 278"/>
              <a:gd name="T42" fmla="*/ 226 w 360"/>
              <a:gd name="T43" fmla="*/ 254 h 278"/>
              <a:gd name="T44" fmla="*/ 338 w 360"/>
              <a:gd name="T45" fmla="*/ 268 h 278"/>
              <a:gd name="T46" fmla="*/ 334 w 360"/>
              <a:gd name="T47" fmla="*/ 270 h 278"/>
              <a:gd name="T48" fmla="*/ 332 w 360"/>
              <a:gd name="T49" fmla="*/ 270 h 278"/>
              <a:gd name="T50" fmla="*/ 326 w 360"/>
              <a:gd name="T51" fmla="*/ 268 h 278"/>
              <a:gd name="T52" fmla="*/ 324 w 360"/>
              <a:gd name="T53" fmla="*/ 262 h 278"/>
              <a:gd name="T54" fmla="*/ 326 w 360"/>
              <a:gd name="T55" fmla="*/ 256 h 278"/>
              <a:gd name="T56" fmla="*/ 328 w 360"/>
              <a:gd name="T57" fmla="*/ 256 h 278"/>
              <a:gd name="T58" fmla="*/ 334 w 360"/>
              <a:gd name="T59" fmla="*/ 256 h 278"/>
              <a:gd name="T60" fmla="*/ 338 w 360"/>
              <a:gd name="T61" fmla="*/ 256 h 278"/>
              <a:gd name="T62" fmla="*/ 340 w 360"/>
              <a:gd name="T63" fmla="*/ 262 h 278"/>
              <a:gd name="T64" fmla="*/ 340 w 360"/>
              <a:gd name="T65" fmla="*/ 266 h 278"/>
              <a:gd name="T66" fmla="*/ 338 w 360"/>
              <a:gd name="T67" fmla="*/ 268 h 278"/>
              <a:gd name="T68" fmla="*/ 306 w 360"/>
              <a:gd name="T69" fmla="*/ 184 h 278"/>
              <a:gd name="T70" fmla="*/ 310 w 360"/>
              <a:gd name="T71" fmla="*/ 184 h 278"/>
              <a:gd name="T72" fmla="*/ 318 w 360"/>
              <a:gd name="T73" fmla="*/ 178 h 278"/>
              <a:gd name="T74" fmla="*/ 318 w 360"/>
              <a:gd name="T75" fmla="*/ 12 h 278"/>
              <a:gd name="T76" fmla="*/ 318 w 360"/>
              <a:gd name="T77" fmla="*/ 6 h 278"/>
              <a:gd name="T78" fmla="*/ 310 w 360"/>
              <a:gd name="T79" fmla="*/ 0 h 278"/>
              <a:gd name="T80" fmla="*/ 54 w 360"/>
              <a:gd name="T81" fmla="*/ 0 h 278"/>
              <a:gd name="T82" fmla="*/ 50 w 360"/>
              <a:gd name="T83" fmla="*/ 0 h 278"/>
              <a:gd name="T84" fmla="*/ 42 w 360"/>
              <a:gd name="T85" fmla="*/ 6 h 278"/>
              <a:gd name="T86" fmla="*/ 42 w 360"/>
              <a:gd name="T87" fmla="*/ 172 h 278"/>
              <a:gd name="T88" fmla="*/ 42 w 360"/>
              <a:gd name="T89" fmla="*/ 178 h 278"/>
              <a:gd name="T90" fmla="*/ 50 w 360"/>
              <a:gd name="T91" fmla="*/ 184 h 278"/>
              <a:gd name="T92" fmla="*/ 54 w 360"/>
              <a:gd name="T93" fmla="*/ 184 h 278"/>
              <a:gd name="T94" fmla="*/ 294 w 360"/>
              <a:gd name="T95" fmla="*/ 24 h 278"/>
              <a:gd name="T96" fmla="*/ 66 w 360"/>
              <a:gd name="T97"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0" h="278">
                <a:moveTo>
                  <a:pt x="360" y="256"/>
                </a:moveTo>
                <a:lnTo>
                  <a:pt x="360" y="256"/>
                </a:lnTo>
                <a:lnTo>
                  <a:pt x="360" y="252"/>
                </a:lnTo>
                <a:lnTo>
                  <a:pt x="360" y="252"/>
                </a:lnTo>
                <a:lnTo>
                  <a:pt x="358" y="252"/>
                </a:lnTo>
                <a:lnTo>
                  <a:pt x="358" y="252"/>
                </a:lnTo>
                <a:lnTo>
                  <a:pt x="358" y="250"/>
                </a:lnTo>
                <a:lnTo>
                  <a:pt x="318" y="200"/>
                </a:lnTo>
                <a:lnTo>
                  <a:pt x="318" y="200"/>
                </a:lnTo>
                <a:lnTo>
                  <a:pt x="314" y="198"/>
                </a:lnTo>
                <a:lnTo>
                  <a:pt x="310" y="196"/>
                </a:lnTo>
                <a:lnTo>
                  <a:pt x="50" y="196"/>
                </a:lnTo>
                <a:lnTo>
                  <a:pt x="50" y="196"/>
                </a:lnTo>
                <a:lnTo>
                  <a:pt x="46" y="198"/>
                </a:lnTo>
                <a:lnTo>
                  <a:pt x="42" y="200"/>
                </a:lnTo>
                <a:lnTo>
                  <a:pt x="2" y="250"/>
                </a:lnTo>
                <a:lnTo>
                  <a:pt x="2" y="250"/>
                </a:lnTo>
                <a:lnTo>
                  <a:pt x="2" y="252"/>
                </a:lnTo>
                <a:lnTo>
                  <a:pt x="2" y="252"/>
                </a:lnTo>
                <a:lnTo>
                  <a:pt x="0" y="252"/>
                </a:lnTo>
                <a:lnTo>
                  <a:pt x="0" y="252"/>
                </a:lnTo>
                <a:lnTo>
                  <a:pt x="0" y="256"/>
                </a:lnTo>
                <a:lnTo>
                  <a:pt x="0" y="256"/>
                </a:lnTo>
                <a:lnTo>
                  <a:pt x="0" y="256"/>
                </a:lnTo>
                <a:lnTo>
                  <a:pt x="0" y="268"/>
                </a:lnTo>
                <a:lnTo>
                  <a:pt x="0" y="268"/>
                </a:lnTo>
                <a:lnTo>
                  <a:pt x="0" y="272"/>
                </a:lnTo>
                <a:lnTo>
                  <a:pt x="4" y="276"/>
                </a:lnTo>
                <a:lnTo>
                  <a:pt x="6" y="278"/>
                </a:lnTo>
                <a:lnTo>
                  <a:pt x="10" y="278"/>
                </a:lnTo>
                <a:lnTo>
                  <a:pt x="350" y="278"/>
                </a:lnTo>
                <a:lnTo>
                  <a:pt x="350" y="278"/>
                </a:lnTo>
                <a:lnTo>
                  <a:pt x="354" y="278"/>
                </a:lnTo>
                <a:lnTo>
                  <a:pt x="356" y="276"/>
                </a:lnTo>
                <a:lnTo>
                  <a:pt x="360" y="272"/>
                </a:lnTo>
                <a:lnTo>
                  <a:pt x="360" y="268"/>
                </a:lnTo>
                <a:lnTo>
                  <a:pt x="360" y="256"/>
                </a:lnTo>
                <a:lnTo>
                  <a:pt x="360" y="256"/>
                </a:lnTo>
                <a:lnTo>
                  <a:pt x="360" y="256"/>
                </a:lnTo>
                <a:lnTo>
                  <a:pt x="360" y="256"/>
                </a:lnTo>
                <a:close/>
                <a:moveTo>
                  <a:pt x="134" y="254"/>
                </a:moveTo>
                <a:lnTo>
                  <a:pt x="146" y="234"/>
                </a:lnTo>
                <a:lnTo>
                  <a:pt x="214" y="234"/>
                </a:lnTo>
                <a:lnTo>
                  <a:pt x="226" y="254"/>
                </a:lnTo>
                <a:lnTo>
                  <a:pt x="134" y="254"/>
                </a:lnTo>
                <a:close/>
                <a:moveTo>
                  <a:pt x="338" y="268"/>
                </a:moveTo>
                <a:lnTo>
                  <a:pt x="338" y="268"/>
                </a:lnTo>
                <a:lnTo>
                  <a:pt x="334" y="270"/>
                </a:lnTo>
                <a:lnTo>
                  <a:pt x="332" y="270"/>
                </a:lnTo>
                <a:lnTo>
                  <a:pt x="332" y="270"/>
                </a:lnTo>
                <a:lnTo>
                  <a:pt x="326" y="268"/>
                </a:lnTo>
                <a:lnTo>
                  <a:pt x="326" y="268"/>
                </a:lnTo>
                <a:lnTo>
                  <a:pt x="324" y="262"/>
                </a:lnTo>
                <a:lnTo>
                  <a:pt x="324" y="262"/>
                </a:lnTo>
                <a:lnTo>
                  <a:pt x="324" y="260"/>
                </a:lnTo>
                <a:lnTo>
                  <a:pt x="326" y="256"/>
                </a:lnTo>
                <a:lnTo>
                  <a:pt x="326" y="256"/>
                </a:lnTo>
                <a:lnTo>
                  <a:pt x="328" y="256"/>
                </a:lnTo>
                <a:lnTo>
                  <a:pt x="332" y="254"/>
                </a:lnTo>
                <a:lnTo>
                  <a:pt x="334" y="256"/>
                </a:lnTo>
                <a:lnTo>
                  <a:pt x="338" y="256"/>
                </a:lnTo>
                <a:lnTo>
                  <a:pt x="338" y="256"/>
                </a:lnTo>
                <a:lnTo>
                  <a:pt x="340" y="260"/>
                </a:lnTo>
                <a:lnTo>
                  <a:pt x="340" y="262"/>
                </a:lnTo>
                <a:lnTo>
                  <a:pt x="340" y="262"/>
                </a:lnTo>
                <a:lnTo>
                  <a:pt x="340" y="266"/>
                </a:lnTo>
                <a:lnTo>
                  <a:pt x="338" y="268"/>
                </a:lnTo>
                <a:lnTo>
                  <a:pt x="338" y="268"/>
                </a:lnTo>
                <a:close/>
                <a:moveTo>
                  <a:pt x="54" y="184"/>
                </a:moveTo>
                <a:lnTo>
                  <a:pt x="306" y="184"/>
                </a:lnTo>
                <a:lnTo>
                  <a:pt x="306" y="184"/>
                </a:lnTo>
                <a:lnTo>
                  <a:pt x="310" y="184"/>
                </a:lnTo>
                <a:lnTo>
                  <a:pt x="314" y="182"/>
                </a:lnTo>
                <a:lnTo>
                  <a:pt x="318" y="178"/>
                </a:lnTo>
                <a:lnTo>
                  <a:pt x="318" y="172"/>
                </a:lnTo>
                <a:lnTo>
                  <a:pt x="318" y="12"/>
                </a:lnTo>
                <a:lnTo>
                  <a:pt x="318" y="12"/>
                </a:lnTo>
                <a:lnTo>
                  <a:pt x="318" y="6"/>
                </a:lnTo>
                <a:lnTo>
                  <a:pt x="314" y="2"/>
                </a:lnTo>
                <a:lnTo>
                  <a:pt x="310" y="0"/>
                </a:lnTo>
                <a:lnTo>
                  <a:pt x="306" y="0"/>
                </a:lnTo>
                <a:lnTo>
                  <a:pt x="54" y="0"/>
                </a:lnTo>
                <a:lnTo>
                  <a:pt x="54" y="0"/>
                </a:lnTo>
                <a:lnTo>
                  <a:pt x="50" y="0"/>
                </a:lnTo>
                <a:lnTo>
                  <a:pt x="46" y="2"/>
                </a:lnTo>
                <a:lnTo>
                  <a:pt x="42" y="6"/>
                </a:lnTo>
                <a:lnTo>
                  <a:pt x="42" y="12"/>
                </a:lnTo>
                <a:lnTo>
                  <a:pt x="42" y="172"/>
                </a:lnTo>
                <a:lnTo>
                  <a:pt x="42" y="172"/>
                </a:lnTo>
                <a:lnTo>
                  <a:pt x="42" y="178"/>
                </a:lnTo>
                <a:lnTo>
                  <a:pt x="46" y="182"/>
                </a:lnTo>
                <a:lnTo>
                  <a:pt x="50" y="184"/>
                </a:lnTo>
                <a:lnTo>
                  <a:pt x="54" y="184"/>
                </a:lnTo>
                <a:lnTo>
                  <a:pt x="54" y="184"/>
                </a:lnTo>
                <a:close/>
                <a:moveTo>
                  <a:pt x="66" y="24"/>
                </a:moveTo>
                <a:lnTo>
                  <a:pt x="294" y="24"/>
                </a:lnTo>
                <a:lnTo>
                  <a:pt x="294" y="160"/>
                </a:lnTo>
                <a:lnTo>
                  <a:pt x="66" y="160"/>
                </a:lnTo>
                <a:lnTo>
                  <a:pt x="66" y="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2" name="AutoShape 7">
            <a:extLst>
              <a:ext uri="{FF2B5EF4-FFF2-40B4-BE49-F238E27FC236}">
                <a16:creationId xmlns:a16="http://schemas.microsoft.com/office/drawing/2014/main" id="{820CA8B6-915C-4505-A0D2-B7DE14CCBD8F}"/>
              </a:ext>
            </a:extLst>
          </p:cNvPr>
          <p:cNvSpPr>
            <a:spLocks noChangeArrowheads="1"/>
          </p:cNvSpPr>
          <p:nvPr/>
        </p:nvSpPr>
        <p:spPr bwMode="auto">
          <a:xfrm>
            <a:off x="2320260" y="1885431"/>
            <a:ext cx="807219" cy="482436"/>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_tradnl" sz="8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Gestión de Maestro</a:t>
            </a:r>
          </a:p>
        </p:txBody>
      </p:sp>
      <p:sp>
        <p:nvSpPr>
          <p:cNvPr id="83" name="AutoShape 7">
            <a:extLst>
              <a:ext uri="{FF2B5EF4-FFF2-40B4-BE49-F238E27FC236}">
                <a16:creationId xmlns:a16="http://schemas.microsoft.com/office/drawing/2014/main" id="{69A3048A-73A2-4917-9891-220D939D49C0}"/>
              </a:ext>
            </a:extLst>
          </p:cNvPr>
          <p:cNvSpPr>
            <a:spLocks noChangeArrowheads="1"/>
          </p:cNvSpPr>
          <p:nvPr/>
        </p:nvSpPr>
        <p:spPr bwMode="auto">
          <a:xfrm>
            <a:off x="3189154" y="1874793"/>
            <a:ext cx="807219" cy="482436"/>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_tradnl" sz="8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Gestión  de Pedidos de Compra</a:t>
            </a:r>
          </a:p>
        </p:txBody>
      </p:sp>
      <p:sp>
        <p:nvSpPr>
          <p:cNvPr id="84" name="AutoShape 7">
            <a:extLst>
              <a:ext uri="{FF2B5EF4-FFF2-40B4-BE49-F238E27FC236}">
                <a16:creationId xmlns:a16="http://schemas.microsoft.com/office/drawing/2014/main" id="{AA12225D-9E62-483D-AE75-7E1E8D50FB77}"/>
              </a:ext>
            </a:extLst>
          </p:cNvPr>
          <p:cNvSpPr>
            <a:spLocks noChangeArrowheads="1"/>
          </p:cNvSpPr>
          <p:nvPr/>
        </p:nvSpPr>
        <p:spPr bwMode="auto">
          <a:xfrm>
            <a:off x="4070771" y="1873778"/>
            <a:ext cx="807219" cy="482436"/>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_tradnl" sz="8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Recepción y Aceptación  de Pedidos</a:t>
            </a:r>
          </a:p>
        </p:txBody>
      </p:sp>
      <p:sp>
        <p:nvSpPr>
          <p:cNvPr id="85" name="AutoShape 7">
            <a:extLst>
              <a:ext uri="{FF2B5EF4-FFF2-40B4-BE49-F238E27FC236}">
                <a16:creationId xmlns:a16="http://schemas.microsoft.com/office/drawing/2014/main" id="{F5C37F82-0D1C-4A2F-9F97-F590F2731EF5}"/>
              </a:ext>
            </a:extLst>
          </p:cNvPr>
          <p:cNvSpPr>
            <a:spLocks noChangeArrowheads="1"/>
          </p:cNvSpPr>
          <p:nvPr/>
        </p:nvSpPr>
        <p:spPr bwMode="auto">
          <a:xfrm>
            <a:off x="1343472" y="1885431"/>
            <a:ext cx="936104" cy="482436"/>
          </a:xfrm>
          <a:prstGeom prst="chevron">
            <a:avLst>
              <a:gd name="adj" fmla="val 19758"/>
            </a:avLst>
          </a:prstGeom>
          <a:solidFill>
            <a:schemeClr val="accent5"/>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8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Estrategia Aprovisionamiento</a:t>
            </a:r>
          </a:p>
        </p:txBody>
      </p:sp>
      <p:sp>
        <p:nvSpPr>
          <p:cNvPr id="86" name="AutoShape 7">
            <a:extLst>
              <a:ext uri="{FF2B5EF4-FFF2-40B4-BE49-F238E27FC236}">
                <a16:creationId xmlns:a16="http://schemas.microsoft.com/office/drawing/2014/main" id="{27C40715-F523-4245-B656-79D8965DBA62}"/>
              </a:ext>
            </a:extLst>
          </p:cNvPr>
          <p:cNvSpPr>
            <a:spLocks noChangeArrowheads="1"/>
          </p:cNvSpPr>
          <p:nvPr/>
        </p:nvSpPr>
        <p:spPr bwMode="auto">
          <a:xfrm>
            <a:off x="6682826" y="1844243"/>
            <a:ext cx="807219" cy="482436"/>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_tradnl" sz="8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Pagos</a:t>
            </a:r>
          </a:p>
        </p:txBody>
      </p:sp>
      <p:sp>
        <p:nvSpPr>
          <p:cNvPr id="87" name="AutoShape 7">
            <a:extLst>
              <a:ext uri="{FF2B5EF4-FFF2-40B4-BE49-F238E27FC236}">
                <a16:creationId xmlns:a16="http://schemas.microsoft.com/office/drawing/2014/main" id="{FAB14B97-5F9C-4243-A01C-D40BF2D4A39E}"/>
              </a:ext>
            </a:extLst>
          </p:cNvPr>
          <p:cNvSpPr>
            <a:spLocks noChangeArrowheads="1"/>
          </p:cNvSpPr>
          <p:nvPr/>
        </p:nvSpPr>
        <p:spPr bwMode="auto">
          <a:xfrm>
            <a:off x="5837408" y="1855896"/>
            <a:ext cx="807219" cy="482436"/>
          </a:xfrm>
          <a:prstGeom prst="chevron">
            <a:avLst>
              <a:gd name="adj" fmla="val 19758"/>
            </a:avLst>
          </a:prstGeom>
          <a:solidFill>
            <a:schemeClr val="accent5"/>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8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Gestión de Facturas</a:t>
            </a:r>
          </a:p>
        </p:txBody>
      </p:sp>
      <p:sp>
        <p:nvSpPr>
          <p:cNvPr id="88" name="AutoShape 7">
            <a:extLst>
              <a:ext uri="{FF2B5EF4-FFF2-40B4-BE49-F238E27FC236}">
                <a16:creationId xmlns:a16="http://schemas.microsoft.com/office/drawing/2014/main" id="{DF0CC300-D14A-495B-A759-DB2C2646689F}"/>
              </a:ext>
            </a:extLst>
          </p:cNvPr>
          <p:cNvSpPr>
            <a:spLocks noChangeArrowheads="1"/>
          </p:cNvSpPr>
          <p:nvPr/>
        </p:nvSpPr>
        <p:spPr bwMode="auto">
          <a:xfrm>
            <a:off x="7528244" y="1844243"/>
            <a:ext cx="807219" cy="482436"/>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_tradnl" sz="8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Gestión del Proceso</a:t>
            </a:r>
          </a:p>
        </p:txBody>
      </p:sp>
      <p:sp>
        <p:nvSpPr>
          <p:cNvPr id="89" name="AutoShape 7">
            <a:extLst>
              <a:ext uri="{FF2B5EF4-FFF2-40B4-BE49-F238E27FC236}">
                <a16:creationId xmlns:a16="http://schemas.microsoft.com/office/drawing/2014/main" id="{87FB33C1-85A9-4A29-80E6-05252A7FDA64}"/>
              </a:ext>
            </a:extLst>
          </p:cNvPr>
          <p:cNvSpPr>
            <a:spLocks noChangeArrowheads="1"/>
          </p:cNvSpPr>
          <p:nvPr/>
        </p:nvSpPr>
        <p:spPr bwMode="auto">
          <a:xfrm>
            <a:off x="4952388" y="2082468"/>
            <a:ext cx="807219" cy="482436"/>
          </a:xfrm>
          <a:prstGeom prst="chevron">
            <a:avLst>
              <a:gd name="adj" fmla="val 19758"/>
            </a:avLst>
          </a:prstGeom>
          <a:solidFill>
            <a:schemeClr val="accent5"/>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8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Gestión de Almacenes</a:t>
            </a:r>
          </a:p>
        </p:txBody>
      </p:sp>
      <p:sp>
        <p:nvSpPr>
          <p:cNvPr id="3" name="Rectangle 2"/>
          <p:cNvSpPr/>
          <p:nvPr/>
        </p:nvSpPr>
        <p:spPr>
          <a:xfrm>
            <a:off x="623392" y="44624"/>
            <a:ext cx="6866653" cy="928243"/>
          </a:xfrm>
          <a:prstGeom prst="rect">
            <a:avLst/>
          </a:prstGeom>
          <a:noFill/>
          <a:ln>
            <a:noFill/>
          </a:ln>
        </p:spPr>
        <p:style>
          <a:lnRef idx="2">
            <a:schemeClr val="dk1"/>
          </a:lnRef>
          <a:fillRef idx="1">
            <a:schemeClr val="lt1"/>
          </a:fillRef>
          <a:effectRef idx="0">
            <a:schemeClr val="dk1"/>
          </a:effectRef>
          <a:fontRef idx="minor">
            <a:schemeClr val="dk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500" b="0" i="0" u="none" strike="noStrike" kern="1200" cap="none" spc="0" normalizeH="0" baseline="0" noProof="0" dirty="0" err="1">
              <a:ln>
                <a:noFill/>
              </a:ln>
              <a:solidFill>
                <a:prstClr val="white"/>
              </a:solidFill>
              <a:effectLst/>
              <a:uLnTx/>
              <a:uFillTx/>
              <a:latin typeface="Arial"/>
              <a:ea typeface="+mn-ea"/>
              <a:cs typeface="+mn-cs"/>
            </a:endParaRPr>
          </a:p>
        </p:txBody>
      </p:sp>
      <p:grpSp>
        <p:nvGrpSpPr>
          <p:cNvPr id="94" name="Group 93">
            <a:extLst>
              <a:ext uri="{FF2B5EF4-FFF2-40B4-BE49-F238E27FC236}">
                <a16:creationId xmlns:a16="http://schemas.microsoft.com/office/drawing/2014/main" id="{1F5C024E-E620-43BC-BE11-5B977089E878}"/>
              </a:ext>
            </a:extLst>
          </p:cNvPr>
          <p:cNvGrpSpPr/>
          <p:nvPr/>
        </p:nvGrpSpPr>
        <p:grpSpPr>
          <a:xfrm>
            <a:off x="7680176" y="178744"/>
            <a:ext cx="3564392" cy="689878"/>
            <a:chOff x="7680176" y="178744"/>
            <a:chExt cx="3564392" cy="689878"/>
          </a:xfrm>
        </p:grpSpPr>
        <p:sp>
          <p:nvSpPr>
            <p:cNvPr id="95" name="KMATable0ValueChain2">
              <a:extLst>
                <a:ext uri="{FF2B5EF4-FFF2-40B4-BE49-F238E27FC236}">
                  <a16:creationId xmlns:a16="http://schemas.microsoft.com/office/drawing/2014/main" id="{F7D91C8A-0127-4B90-BDDE-A59FE2AEBC40}"/>
                </a:ext>
              </a:extLst>
            </p:cNvPr>
            <p:cNvSpPr>
              <a:spLocks noChangeArrowheads="1"/>
            </p:cNvSpPr>
            <p:nvPr/>
          </p:nvSpPr>
          <p:spPr bwMode="auto">
            <a:xfrm>
              <a:off x="7680176" y="178744"/>
              <a:ext cx="3564392" cy="151256"/>
            </a:xfrm>
            <a:prstGeom prst="chevron">
              <a:avLst>
                <a:gd name="adj" fmla="val 21138"/>
              </a:avLst>
            </a:prstGeom>
            <a:solidFill>
              <a:schemeClr val="tx2"/>
            </a:solidFill>
            <a:ln>
              <a:noFill/>
            </a:ln>
          </p:spPr>
          <p:txBody>
            <a:bodyPr lIns="0" r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s-ES_tradnl" sz="10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Procesos de </a:t>
              </a:r>
              <a:r>
                <a:rPr kumimoji="0" lang="es-ES_tradnl" sz="10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Supply</a:t>
              </a:r>
              <a:r>
                <a:rPr kumimoji="0" lang="es-ES_tradnl" sz="10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a:t>
              </a:r>
              <a:r>
                <a:rPr kumimoji="0" lang="es-ES_tradnl" sz="10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Chain</a:t>
              </a:r>
              <a:r>
                <a:rPr kumimoji="0" lang="es-ES_tradnl" sz="10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 Producción</a:t>
              </a:r>
            </a:p>
          </p:txBody>
        </p:sp>
        <p:sp>
          <p:nvSpPr>
            <p:cNvPr id="96" name="Rounded Rectangle 68">
              <a:extLst>
                <a:ext uri="{FF2B5EF4-FFF2-40B4-BE49-F238E27FC236}">
                  <a16:creationId xmlns:a16="http://schemas.microsoft.com/office/drawing/2014/main" id="{8C11C331-9C5F-47E6-8174-20C59A293C92}"/>
                </a:ext>
              </a:extLst>
            </p:cNvPr>
            <p:cNvSpPr/>
            <p:nvPr/>
          </p:nvSpPr>
          <p:spPr>
            <a:xfrm>
              <a:off x="8105684" y="377237"/>
              <a:ext cx="756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err="1">
                  <a:solidFill>
                    <a:prstClr val="white"/>
                  </a:solidFill>
                  <a:latin typeface="Univers for KPMG Cond" panose="020B0606020202020204" pitchFamily="34" charset="0"/>
                </a:rPr>
                <a:t>Procurement</a:t>
              </a:r>
              <a:endParaRPr lang="es-ES" sz="900" i="1" dirty="0">
                <a:solidFill>
                  <a:prstClr val="white"/>
                </a:solidFill>
                <a:latin typeface="Univers for KPMG Cond" panose="020B0606020202020204" pitchFamily="34" charset="0"/>
              </a:endParaRPr>
            </a:p>
          </p:txBody>
        </p:sp>
        <p:sp>
          <p:nvSpPr>
            <p:cNvPr id="98" name="Rounded Rectangle 68">
              <a:extLst>
                <a:ext uri="{FF2B5EF4-FFF2-40B4-BE49-F238E27FC236}">
                  <a16:creationId xmlns:a16="http://schemas.microsoft.com/office/drawing/2014/main" id="{7CD4C105-84E6-47A5-BD85-1CE7581CC45D}"/>
                </a:ext>
              </a:extLst>
            </p:cNvPr>
            <p:cNvSpPr/>
            <p:nvPr/>
          </p:nvSpPr>
          <p:spPr>
            <a:xfrm>
              <a:off x="9053259" y="377237"/>
              <a:ext cx="756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err="1">
                  <a:solidFill>
                    <a:prstClr val="white"/>
                  </a:solidFill>
                  <a:latin typeface="Univers for KPMG Cond" panose="020B0606020202020204" pitchFamily="34" charset="0"/>
                </a:rPr>
                <a:t>Customer</a:t>
              </a:r>
              <a:r>
                <a:rPr lang="es-ES_tradnl" sz="900" i="1" dirty="0">
                  <a:solidFill>
                    <a:prstClr val="white"/>
                  </a:solidFill>
                  <a:latin typeface="Univers for KPMG Cond" panose="020B0606020202020204" pitchFamily="34" charset="0"/>
                </a:rPr>
                <a:t> </a:t>
              </a:r>
              <a:r>
                <a:rPr lang="es-ES_tradnl" sz="900" i="1" dirty="0" err="1">
                  <a:solidFill>
                    <a:prstClr val="white"/>
                  </a:solidFill>
                  <a:latin typeface="Univers for KPMG Cond" panose="020B0606020202020204" pitchFamily="34" charset="0"/>
                </a:rPr>
                <a:t>Serv</a:t>
              </a:r>
              <a:endParaRPr lang="es-ES" sz="900" i="1" dirty="0">
                <a:solidFill>
                  <a:prstClr val="white"/>
                </a:solidFill>
                <a:latin typeface="Univers for KPMG Cond" panose="020B0606020202020204" pitchFamily="34" charset="0"/>
              </a:endParaRPr>
            </a:p>
          </p:txBody>
        </p:sp>
        <p:sp>
          <p:nvSpPr>
            <p:cNvPr id="100" name="Rounded Rectangle 68">
              <a:extLst>
                <a:ext uri="{FF2B5EF4-FFF2-40B4-BE49-F238E27FC236}">
                  <a16:creationId xmlns:a16="http://schemas.microsoft.com/office/drawing/2014/main" id="{BED682E9-8B10-405A-809C-4A1A3E479C43}"/>
                </a:ext>
              </a:extLst>
            </p:cNvPr>
            <p:cNvSpPr/>
            <p:nvPr/>
          </p:nvSpPr>
          <p:spPr>
            <a:xfrm>
              <a:off x="9051714" y="652622"/>
              <a:ext cx="756000" cy="216000"/>
            </a:xfrm>
            <a:prstGeom prst="roundRect">
              <a:avLst/>
            </a:prstGeom>
            <a:solidFill>
              <a:schemeClr val="accent5"/>
            </a:solidFill>
            <a:ln w="19050">
              <a:solidFill>
                <a:schemeClr val="accent6"/>
              </a:solidFill>
            </a:ln>
          </p:spPr>
          <p:txBody>
            <a:bodyPr lIns="0" tIns="0" rIns="0" bIns="0" anchor="ctr" anchorCtr="0"/>
            <a:lstStyle/>
            <a:p>
              <a:pPr algn="ctr"/>
              <a:r>
                <a:rPr lang="es-ES_tradnl" sz="900" b="1" dirty="0">
                  <a:solidFill>
                    <a:srgbClr val="FFFFFF"/>
                  </a:solidFill>
                  <a:latin typeface="Univers for KPMG Cond" panose="020B0606020202020204" pitchFamily="34" charset="0"/>
                  <a:cs typeface="Arial" panose="020B0604020202020204" pitchFamily="34" charset="0"/>
                </a:rPr>
                <a:t>Logística</a:t>
              </a:r>
              <a:endParaRPr lang="es-ES" sz="900" b="1" dirty="0">
                <a:solidFill>
                  <a:srgbClr val="FFFFFF"/>
                </a:solidFill>
                <a:latin typeface="Univers for KPMG Cond" panose="020B0606020202020204" pitchFamily="34" charset="0"/>
                <a:cs typeface="Arial" panose="020B0604020202020204" pitchFamily="34" charset="0"/>
              </a:endParaRPr>
            </a:p>
          </p:txBody>
        </p:sp>
        <p:sp>
          <p:nvSpPr>
            <p:cNvPr id="101" name="Rounded Rectangle 68">
              <a:extLst>
                <a:ext uri="{FF2B5EF4-FFF2-40B4-BE49-F238E27FC236}">
                  <a16:creationId xmlns:a16="http://schemas.microsoft.com/office/drawing/2014/main" id="{8FB1D4F2-825F-420E-89B6-D0A8C317A4CB}"/>
                </a:ext>
              </a:extLst>
            </p:cNvPr>
            <p:cNvSpPr/>
            <p:nvPr/>
          </p:nvSpPr>
          <p:spPr>
            <a:xfrm>
              <a:off x="10011843" y="377237"/>
              <a:ext cx="756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Planificación</a:t>
              </a:r>
              <a:endParaRPr lang="es-ES" sz="900" i="1" dirty="0">
                <a:solidFill>
                  <a:prstClr val="white"/>
                </a:solidFill>
                <a:latin typeface="Univers for KPMG Cond" panose="020B0606020202020204" pitchFamily="34" charset="0"/>
              </a:endParaRPr>
            </a:p>
          </p:txBody>
        </p:sp>
        <p:sp>
          <p:nvSpPr>
            <p:cNvPr id="102" name="Rounded Rectangle 68">
              <a:extLst>
                <a:ext uri="{FF2B5EF4-FFF2-40B4-BE49-F238E27FC236}">
                  <a16:creationId xmlns:a16="http://schemas.microsoft.com/office/drawing/2014/main" id="{CEFD1DE9-06B4-4D34-B286-86F89D15AC50}"/>
                </a:ext>
              </a:extLst>
            </p:cNvPr>
            <p:cNvSpPr/>
            <p:nvPr/>
          </p:nvSpPr>
          <p:spPr>
            <a:xfrm>
              <a:off x="10011843" y="649565"/>
              <a:ext cx="756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Forestal</a:t>
              </a:r>
              <a:endParaRPr kumimoji="0" lang="es-ES"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103" name="Rounded Rectangle 68">
              <a:extLst>
                <a:ext uri="{FF2B5EF4-FFF2-40B4-BE49-F238E27FC236}">
                  <a16:creationId xmlns:a16="http://schemas.microsoft.com/office/drawing/2014/main" id="{4CCE0B97-0131-453B-8BAF-E366D0794BC2}"/>
                </a:ext>
              </a:extLst>
            </p:cNvPr>
            <p:cNvSpPr/>
            <p:nvPr/>
          </p:nvSpPr>
          <p:spPr>
            <a:xfrm>
              <a:off x="8103822" y="651770"/>
              <a:ext cx="756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Producción</a:t>
              </a:r>
              <a:endParaRPr lang="es-ES" sz="900" i="1" dirty="0">
                <a:solidFill>
                  <a:prstClr val="white"/>
                </a:solidFill>
                <a:latin typeface="Univers for KPMG Cond" panose="020B0606020202020204" pitchFamily="34" charset="0"/>
              </a:endParaRPr>
            </a:p>
          </p:txBody>
        </p:sp>
      </p:grpSp>
      <p:grpSp>
        <p:nvGrpSpPr>
          <p:cNvPr id="66" name="Group 65">
            <a:extLst>
              <a:ext uri="{FF2B5EF4-FFF2-40B4-BE49-F238E27FC236}">
                <a16:creationId xmlns:a16="http://schemas.microsoft.com/office/drawing/2014/main" id="{AB5AA3C4-79F0-4636-AE5A-C0CD91A84528}"/>
              </a:ext>
            </a:extLst>
          </p:cNvPr>
          <p:cNvGrpSpPr/>
          <p:nvPr/>
        </p:nvGrpSpPr>
        <p:grpSpPr>
          <a:xfrm>
            <a:off x="5006877" y="44624"/>
            <a:ext cx="2119585" cy="744515"/>
            <a:chOff x="5006877" y="44624"/>
            <a:chExt cx="2119585" cy="826693"/>
          </a:xfrm>
        </p:grpSpPr>
        <p:sp>
          <p:nvSpPr>
            <p:cNvPr id="68" name="AutoShape 7">
              <a:extLst>
                <a:ext uri="{FF2B5EF4-FFF2-40B4-BE49-F238E27FC236}">
                  <a16:creationId xmlns:a16="http://schemas.microsoft.com/office/drawing/2014/main" id="{CB72E9A0-2942-4258-AE63-DA8C596D8766}"/>
                </a:ext>
              </a:extLst>
            </p:cNvPr>
            <p:cNvSpPr>
              <a:spLocks noChangeArrowheads="1"/>
            </p:cNvSpPr>
            <p:nvPr/>
          </p:nvSpPr>
          <p:spPr bwMode="auto">
            <a:xfrm>
              <a:off x="5006877" y="655317"/>
              <a:ext cx="396000" cy="216000"/>
            </a:xfrm>
            <a:prstGeom prst="chevron">
              <a:avLst>
                <a:gd name="adj" fmla="val 19758"/>
              </a:avLst>
            </a:prstGeom>
            <a:solidFill>
              <a:srgbClr val="F68D2E"/>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69"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1" y="74832"/>
              <a:ext cx="396000" cy="216000"/>
            </a:xfrm>
            <a:prstGeom prst="chevron">
              <a:avLst>
                <a:gd name="adj" fmla="val 19758"/>
              </a:avLst>
            </a:prstGeom>
            <a:solidFill>
              <a:schemeClr val="accent5"/>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8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endParaRPr>
            </a:p>
          </p:txBody>
        </p:sp>
        <p:sp>
          <p:nvSpPr>
            <p:cNvPr id="70"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0" y="348584"/>
              <a:ext cx="396000" cy="216000"/>
            </a:xfrm>
            <a:prstGeom prst="chevron">
              <a:avLst>
                <a:gd name="adj" fmla="val 19758"/>
              </a:avLst>
            </a:prstGeom>
            <a:solidFill>
              <a:schemeClr val="bg2"/>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72" name="TextBox 71"/>
            <p:cNvSpPr txBox="1"/>
            <p:nvPr/>
          </p:nvSpPr>
          <p:spPr>
            <a:xfrm>
              <a:off x="5470278" y="44624"/>
              <a:ext cx="1656184" cy="204322"/>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err="1">
                  <a:ln>
                    <a:noFill/>
                  </a:ln>
                  <a:solidFill>
                    <a:srgbClr val="00338D"/>
                  </a:solidFill>
                  <a:effectLst/>
                  <a:uLnTx/>
                  <a:uFillTx/>
                  <a:latin typeface="Arial"/>
                  <a:ea typeface="+mn-ea"/>
                  <a:cs typeface="+mn-cs"/>
                </a:rPr>
                <a:t>Supply</a:t>
              </a:r>
              <a:r>
                <a:rPr kumimoji="0" lang="es-ES" sz="1100" b="0" i="0" u="none" strike="noStrike" kern="1200" cap="none" spc="0" normalizeH="0" baseline="0" noProof="0" dirty="0">
                  <a:ln>
                    <a:noFill/>
                  </a:ln>
                  <a:solidFill>
                    <a:srgbClr val="00338D"/>
                  </a:solidFill>
                  <a:effectLst/>
                  <a:uLnTx/>
                  <a:uFillTx/>
                  <a:latin typeface="Arial"/>
                  <a:ea typeface="+mn-ea"/>
                  <a:cs typeface="+mn-cs"/>
                </a:rPr>
                <a:t> </a:t>
              </a:r>
              <a:r>
                <a:rPr kumimoji="0" lang="es-ES" sz="1100" b="0" i="0" u="none" strike="noStrike" kern="1200" cap="none" spc="0" normalizeH="0" baseline="0" noProof="0" dirty="0" err="1">
                  <a:ln>
                    <a:noFill/>
                  </a:ln>
                  <a:solidFill>
                    <a:srgbClr val="00338D"/>
                  </a:solidFill>
                  <a:effectLst/>
                  <a:uLnTx/>
                  <a:uFillTx/>
                  <a:latin typeface="Arial"/>
                  <a:ea typeface="+mn-ea"/>
                  <a:cs typeface="+mn-cs"/>
                </a:rPr>
                <a:t>Chain</a:t>
              </a:r>
              <a:endParaRPr kumimoji="0" lang="es-ES" sz="1100" b="0" i="0" u="none" strike="noStrike" kern="1200" cap="none" spc="0" normalizeH="0" baseline="0" noProof="0" dirty="0">
                <a:ln>
                  <a:noFill/>
                </a:ln>
                <a:solidFill>
                  <a:srgbClr val="00338D"/>
                </a:solidFill>
                <a:effectLst/>
                <a:uLnTx/>
                <a:uFillTx/>
                <a:latin typeface="Arial"/>
                <a:ea typeface="+mn-ea"/>
                <a:cs typeface="+mn-cs"/>
              </a:endParaRPr>
            </a:p>
          </p:txBody>
        </p:sp>
        <p:sp>
          <p:nvSpPr>
            <p:cNvPr id="73" name="TextBox 72"/>
            <p:cNvSpPr txBox="1"/>
            <p:nvPr/>
          </p:nvSpPr>
          <p:spPr>
            <a:xfrm>
              <a:off x="5470278" y="328440"/>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Finanzas</a:t>
              </a:r>
            </a:p>
          </p:txBody>
        </p:sp>
        <p:sp>
          <p:nvSpPr>
            <p:cNvPr id="74" name="TextBox 73">
              <a:extLst>
                <a:ext uri="{FF2B5EF4-FFF2-40B4-BE49-F238E27FC236}">
                  <a16:creationId xmlns:a16="http://schemas.microsoft.com/office/drawing/2014/main" id="{7F0ED837-5337-47B6-AC8C-3872F871071C}"/>
                </a:ext>
              </a:extLst>
            </p:cNvPr>
            <p:cNvSpPr txBox="1"/>
            <p:nvPr/>
          </p:nvSpPr>
          <p:spPr>
            <a:xfrm>
              <a:off x="5470278" y="625943"/>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Producción</a:t>
              </a:r>
            </a:p>
          </p:txBody>
        </p:sp>
      </p:grpSp>
      <p:sp>
        <p:nvSpPr>
          <p:cNvPr id="75" name="Rectangle 74">
            <a:extLst>
              <a:ext uri="{FF2B5EF4-FFF2-40B4-BE49-F238E27FC236}">
                <a16:creationId xmlns:a16="http://schemas.microsoft.com/office/drawing/2014/main" id="{C8FD5F0D-1985-2549-BED0-8167E3EB0A01}"/>
              </a:ext>
            </a:extLst>
          </p:cNvPr>
          <p:cNvSpPr/>
          <p:nvPr/>
        </p:nvSpPr>
        <p:spPr>
          <a:xfrm>
            <a:off x="10928417" y="1408142"/>
            <a:ext cx="1127448" cy="6859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AU" sz="1500" dirty="0">
                <a:solidFill>
                  <a:schemeClr val="bg1"/>
                </a:solidFill>
              </a:rPr>
              <a:t>To update</a:t>
            </a:r>
          </a:p>
        </p:txBody>
      </p:sp>
    </p:spTree>
    <p:extLst>
      <p:ext uri="{BB962C8B-B14F-4D97-AF65-F5344CB8AC3E}">
        <p14:creationId xmlns:p14="http://schemas.microsoft.com/office/powerpoint/2010/main" val="27623954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46304" name="think-cell Slide" r:id="rId6" imgW="216" imgH="216" progId="TCLayout.ActiveDocument.1">
                  <p:embed/>
                </p:oleObj>
              </mc:Choice>
              <mc:Fallback>
                <p:oleObj name="think-cell Slide" r:id="rId6" imgW="216" imgH="216" progId="TCLayout.ActiveDocument.1">
                  <p:embed/>
                  <p:pic>
                    <p:nvPicPr>
                      <p:cNvPr id="4" name="Object 3" hidden="1"/>
                      <p:cNvPicPr/>
                      <p:nvPr/>
                    </p:nvPicPr>
                    <p:blipFill>
                      <a:blip r:embed="rId7"/>
                      <a:stretch>
                        <a:fillRect/>
                      </a:stretch>
                    </p:blipFill>
                    <p:spPr>
                      <a:xfrm>
                        <a:off x="1525589" y="1589"/>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DE92D78-B88A-4237-B719-CF68C8EF0807}"/>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4000" b="0" i="0" u="none" strike="noStrike" kern="1200" cap="none" spc="0" normalizeH="0" baseline="0" noProof="0" dirty="0">
              <a:ln>
                <a:noFill/>
              </a:ln>
              <a:solidFill>
                <a:prstClr val="white"/>
              </a:solidFill>
              <a:effectLst/>
              <a:uLnTx/>
              <a:uFillTx/>
              <a:latin typeface="KPMG Extralight" panose="020B0303030202040204" pitchFamily="34" charset="0"/>
              <a:ea typeface="+mn-ea"/>
              <a:cs typeface="+mn-cs"/>
              <a:sym typeface="KPMG Extralight" panose="020B0303030202040204" pitchFamily="34" charset="0"/>
            </a:endParaRPr>
          </a:p>
        </p:txBody>
      </p:sp>
      <p:sp>
        <p:nvSpPr>
          <p:cNvPr id="47" name="Title 1"/>
          <p:cNvSpPr>
            <a:spLocks noGrp="1"/>
          </p:cNvSpPr>
          <p:nvPr>
            <p:ph type="title"/>
          </p:nvPr>
        </p:nvSpPr>
        <p:spPr>
          <a:xfrm>
            <a:off x="990000" y="167350"/>
            <a:ext cx="8478958" cy="687855"/>
          </a:xfrm>
        </p:spPr>
        <p:txBody>
          <a:bodyPr/>
          <a:lstStyle/>
          <a:p>
            <a:r>
              <a:rPr lang="es-ES_tradnl" sz="2400" b="1" dirty="0">
                <a:solidFill>
                  <a:srgbClr val="00338D"/>
                </a:solidFill>
              </a:rPr>
              <a:t>2.2. Procesos</a:t>
            </a:r>
            <a:br>
              <a:rPr lang="es-ES_tradnl" sz="4000" b="1" dirty="0">
                <a:solidFill>
                  <a:srgbClr val="00338D"/>
                </a:solidFill>
              </a:rPr>
            </a:br>
            <a:r>
              <a:rPr lang="es-ES_tradnl" sz="4000" dirty="0" err="1">
                <a:solidFill>
                  <a:srgbClr val="00338D"/>
                </a:solidFill>
              </a:rPr>
              <a:t>Supply</a:t>
            </a:r>
            <a:r>
              <a:rPr lang="es-ES_tradnl" sz="4000" dirty="0">
                <a:solidFill>
                  <a:srgbClr val="00338D"/>
                </a:solidFill>
              </a:rPr>
              <a:t> </a:t>
            </a:r>
            <a:r>
              <a:rPr lang="es-ES_tradnl" sz="4000" dirty="0" err="1">
                <a:solidFill>
                  <a:srgbClr val="00338D"/>
                </a:solidFill>
              </a:rPr>
              <a:t>Chain</a:t>
            </a:r>
            <a:br>
              <a:rPr lang="es-ES_tradnl" sz="4000" b="1" dirty="0"/>
            </a:br>
            <a:endParaRPr lang="es-ES_tradnl" sz="4000" dirty="0"/>
          </a:p>
        </p:txBody>
      </p:sp>
      <p:sp>
        <p:nvSpPr>
          <p:cNvPr id="49" name="Rectangle 23"/>
          <p:cNvSpPr>
            <a:spLocks noChangeArrowheads="1"/>
          </p:cNvSpPr>
          <p:nvPr/>
        </p:nvSpPr>
        <p:spPr bwMode="auto">
          <a:xfrm>
            <a:off x="1271588" y="3010335"/>
            <a:ext cx="9648825" cy="3261156"/>
          </a:xfrm>
          <a:prstGeom prst="rect">
            <a:avLst/>
          </a:prstGeom>
          <a:noFill/>
          <a:ln w="12700">
            <a:solidFill>
              <a:srgbClr val="00A3A1"/>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Arial"/>
              <a:ea typeface="+mn-ea"/>
              <a:cs typeface="+mn-cs"/>
            </a:endParaRPr>
          </a:p>
        </p:txBody>
      </p:sp>
      <p:sp>
        <p:nvSpPr>
          <p:cNvPr id="46" name="Rectangle 23"/>
          <p:cNvSpPr>
            <a:spLocks noChangeArrowheads="1"/>
          </p:cNvSpPr>
          <p:nvPr/>
        </p:nvSpPr>
        <p:spPr bwMode="auto">
          <a:xfrm>
            <a:off x="1239651" y="1249732"/>
            <a:ext cx="7592077" cy="1377708"/>
          </a:xfrm>
          <a:prstGeom prst="rect">
            <a:avLst/>
          </a:prstGeom>
          <a:noFill/>
          <a:ln w="12700">
            <a:solidFill>
              <a:srgbClr val="00266A"/>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Arial"/>
              <a:ea typeface="+mn-ea"/>
              <a:cs typeface="+mn-cs"/>
            </a:endParaRPr>
          </a:p>
        </p:txBody>
      </p:sp>
      <p:sp>
        <p:nvSpPr>
          <p:cNvPr id="50" name="14 Rectángulo redondeado"/>
          <p:cNvSpPr/>
          <p:nvPr/>
        </p:nvSpPr>
        <p:spPr>
          <a:xfrm>
            <a:off x="1271464" y="1036475"/>
            <a:ext cx="2440800" cy="360000"/>
          </a:xfrm>
          <a:prstGeom prst="roundRect">
            <a:avLst/>
          </a:prstGeom>
          <a:solidFill>
            <a:schemeClr val="tx2">
              <a:lumMod val="75000"/>
            </a:schemeClr>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2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Taxonomía</a:t>
            </a:r>
          </a:p>
        </p:txBody>
      </p:sp>
      <p:grpSp>
        <p:nvGrpSpPr>
          <p:cNvPr id="13" name="Group 12">
            <a:extLst>
              <a:ext uri="{FF2B5EF4-FFF2-40B4-BE49-F238E27FC236}">
                <a16:creationId xmlns:a16="http://schemas.microsoft.com/office/drawing/2014/main" id="{3743C344-F426-4131-95C4-D95DF336F0E7}"/>
              </a:ext>
            </a:extLst>
          </p:cNvPr>
          <p:cNvGrpSpPr/>
          <p:nvPr/>
        </p:nvGrpSpPr>
        <p:grpSpPr>
          <a:xfrm>
            <a:off x="3485188" y="902264"/>
            <a:ext cx="432000" cy="432000"/>
            <a:chOff x="2288002" y="902264"/>
            <a:chExt cx="432000" cy="432000"/>
          </a:xfrm>
        </p:grpSpPr>
        <p:sp>
          <p:nvSpPr>
            <p:cNvPr id="9" name="Oval 8"/>
            <p:cNvSpPr/>
            <p:nvPr/>
          </p:nvSpPr>
          <p:spPr>
            <a:xfrm>
              <a:off x="2288002" y="902264"/>
              <a:ext cx="432000" cy="432000"/>
            </a:xfrm>
            <a:prstGeom prst="ellipse">
              <a:avLst/>
            </a:prstGeom>
            <a:solidFill>
              <a:srgbClr val="00486D"/>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8" name="Freeform 4814"/>
            <p:cNvSpPr>
              <a:spLocks noEditPoints="1"/>
            </p:cNvSpPr>
            <p:nvPr/>
          </p:nvSpPr>
          <p:spPr bwMode="auto">
            <a:xfrm>
              <a:off x="2333042" y="972867"/>
              <a:ext cx="254028" cy="305679"/>
            </a:xfrm>
            <a:custGeom>
              <a:avLst/>
              <a:gdLst>
                <a:gd name="T0" fmla="*/ 148 w 280"/>
                <a:gd name="T1" fmla="*/ 304 h 372"/>
                <a:gd name="T2" fmla="*/ 148 w 280"/>
                <a:gd name="T3" fmla="*/ 98 h 372"/>
                <a:gd name="T4" fmla="*/ 164 w 280"/>
                <a:gd name="T5" fmla="*/ 92 h 372"/>
                <a:gd name="T6" fmla="*/ 180 w 280"/>
                <a:gd name="T7" fmla="*/ 72 h 372"/>
                <a:gd name="T8" fmla="*/ 186 w 280"/>
                <a:gd name="T9" fmla="*/ 48 h 372"/>
                <a:gd name="T10" fmla="*/ 178 w 280"/>
                <a:gd name="T11" fmla="*/ 20 h 372"/>
                <a:gd name="T12" fmla="*/ 160 w 280"/>
                <a:gd name="T13" fmla="*/ 48 h 372"/>
                <a:gd name="T14" fmla="*/ 106 w 280"/>
                <a:gd name="T15" fmla="*/ 0 h 372"/>
                <a:gd name="T16" fmla="*/ 80 w 280"/>
                <a:gd name="T17" fmla="*/ 32 h 372"/>
                <a:gd name="T18" fmla="*/ 78 w 280"/>
                <a:gd name="T19" fmla="*/ 56 h 372"/>
                <a:gd name="T20" fmla="*/ 88 w 280"/>
                <a:gd name="T21" fmla="*/ 80 h 372"/>
                <a:gd name="T22" fmla="*/ 108 w 280"/>
                <a:gd name="T23" fmla="*/ 96 h 372"/>
                <a:gd name="T24" fmla="*/ 116 w 280"/>
                <a:gd name="T25" fmla="*/ 300 h 372"/>
                <a:gd name="T26" fmla="*/ 108 w 280"/>
                <a:gd name="T27" fmla="*/ 308 h 372"/>
                <a:gd name="T28" fmla="*/ 96 w 280"/>
                <a:gd name="T29" fmla="*/ 336 h 372"/>
                <a:gd name="T30" fmla="*/ 98 w 280"/>
                <a:gd name="T31" fmla="*/ 350 h 372"/>
                <a:gd name="T32" fmla="*/ 106 w 280"/>
                <a:gd name="T33" fmla="*/ 360 h 372"/>
                <a:gd name="T34" fmla="*/ 124 w 280"/>
                <a:gd name="T35" fmla="*/ 370 h 372"/>
                <a:gd name="T36" fmla="*/ 140 w 280"/>
                <a:gd name="T37" fmla="*/ 370 h 372"/>
                <a:gd name="T38" fmla="*/ 158 w 280"/>
                <a:gd name="T39" fmla="*/ 360 h 372"/>
                <a:gd name="T40" fmla="*/ 168 w 280"/>
                <a:gd name="T41" fmla="*/ 342 h 372"/>
                <a:gd name="T42" fmla="*/ 168 w 280"/>
                <a:gd name="T43" fmla="*/ 328 h 372"/>
                <a:gd name="T44" fmla="*/ 158 w 280"/>
                <a:gd name="T45" fmla="*/ 310 h 372"/>
                <a:gd name="T46" fmla="*/ 144 w 280"/>
                <a:gd name="T47" fmla="*/ 346 h 372"/>
                <a:gd name="T48" fmla="*/ 132 w 280"/>
                <a:gd name="T49" fmla="*/ 352 h 372"/>
                <a:gd name="T50" fmla="*/ 120 w 280"/>
                <a:gd name="T51" fmla="*/ 346 h 372"/>
                <a:gd name="T52" fmla="*/ 116 w 280"/>
                <a:gd name="T53" fmla="*/ 336 h 372"/>
                <a:gd name="T54" fmla="*/ 120 w 280"/>
                <a:gd name="T55" fmla="*/ 324 h 372"/>
                <a:gd name="T56" fmla="*/ 132 w 280"/>
                <a:gd name="T57" fmla="*/ 320 h 372"/>
                <a:gd name="T58" fmla="*/ 144 w 280"/>
                <a:gd name="T59" fmla="*/ 324 h 372"/>
                <a:gd name="T60" fmla="*/ 148 w 280"/>
                <a:gd name="T61" fmla="*/ 336 h 372"/>
                <a:gd name="T62" fmla="*/ 144 w 280"/>
                <a:gd name="T63" fmla="*/ 346 h 372"/>
                <a:gd name="T64" fmla="*/ 186 w 280"/>
                <a:gd name="T65" fmla="*/ 318 h 372"/>
                <a:gd name="T66" fmla="*/ 172 w 280"/>
                <a:gd name="T67" fmla="*/ 296 h 372"/>
                <a:gd name="T68" fmla="*/ 168 w 280"/>
                <a:gd name="T69" fmla="*/ 286 h 372"/>
                <a:gd name="T70" fmla="*/ 168 w 280"/>
                <a:gd name="T71" fmla="*/ 250 h 372"/>
                <a:gd name="T72" fmla="*/ 172 w 280"/>
                <a:gd name="T73" fmla="*/ 190 h 372"/>
                <a:gd name="T74" fmla="*/ 178 w 280"/>
                <a:gd name="T75" fmla="*/ 194 h 372"/>
                <a:gd name="T76" fmla="*/ 186 w 280"/>
                <a:gd name="T77" fmla="*/ 190 h 372"/>
                <a:gd name="T78" fmla="*/ 188 w 280"/>
                <a:gd name="T79" fmla="*/ 180 h 372"/>
                <a:gd name="T80" fmla="*/ 168 w 280"/>
                <a:gd name="T81" fmla="*/ 150 h 372"/>
                <a:gd name="T82" fmla="*/ 204 w 280"/>
                <a:gd name="T83" fmla="*/ 158 h 372"/>
                <a:gd name="T84" fmla="*/ 212 w 280"/>
                <a:gd name="T85" fmla="*/ 160 h 372"/>
                <a:gd name="T86" fmla="*/ 218 w 280"/>
                <a:gd name="T87" fmla="*/ 158 h 372"/>
                <a:gd name="T88" fmla="*/ 220 w 280"/>
                <a:gd name="T89" fmla="*/ 146 h 372"/>
                <a:gd name="T90" fmla="*/ 216 w 280"/>
                <a:gd name="T91" fmla="*/ 102 h 372"/>
                <a:gd name="T92" fmla="*/ 240 w 280"/>
                <a:gd name="T93" fmla="*/ 126 h 372"/>
                <a:gd name="T94" fmla="*/ 248 w 280"/>
                <a:gd name="T95" fmla="*/ 126 h 372"/>
                <a:gd name="T96" fmla="*/ 254 w 280"/>
                <a:gd name="T97" fmla="*/ 122 h 372"/>
                <a:gd name="T98" fmla="*/ 252 w 280"/>
                <a:gd name="T99" fmla="*/ 110 h 372"/>
                <a:gd name="T100" fmla="*/ 84 w 280"/>
                <a:gd name="T101" fmla="*/ 234 h 372"/>
                <a:gd name="T102" fmla="*/ 96 w 280"/>
                <a:gd name="T103" fmla="*/ 292 h 372"/>
                <a:gd name="T104" fmla="*/ 0 w 280"/>
                <a:gd name="T105" fmla="*/ 318 h 372"/>
                <a:gd name="T106" fmla="*/ 72 w 280"/>
                <a:gd name="T107" fmla="*/ 290 h 372"/>
                <a:gd name="T108" fmla="*/ 80 w 280"/>
                <a:gd name="T109" fmla="*/ 292 h 372"/>
                <a:gd name="T110" fmla="*/ 86 w 280"/>
                <a:gd name="T111" fmla="*/ 290 h 372"/>
                <a:gd name="T112" fmla="*/ 88 w 280"/>
                <a:gd name="T113" fmla="*/ 278 h 372"/>
                <a:gd name="T114" fmla="*/ 84 w 280"/>
                <a:gd name="T115" fmla="*/ 23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0" h="372">
                  <a:moveTo>
                    <a:pt x="158" y="310"/>
                  </a:moveTo>
                  <a:lnTo>
                    <a:pt x="158" y="310"/>
                  </a:lnTo>
                  <a:lnTo>
                    <a:pt x="148" y="304"/>
                  </a:lnTo>
                  <a:lnTo>
                    <a:pt x="148" y="304"/>
                  </a:lnTo>
                  <a:lnTo>
                    <a:pt x="148" y="300"/>
                  </a:lnTo>
                  <a:lnTo>
                    <a:pt x="148" y="98"/>
                  </a:lnTo>
                  <a:lnTo>
                    <a:pt x="148" y="98"/>
                  </a:lnTo>
                  <a:lnTo>
                    <a:pt x="156" y="96"/>
                  </a:lnTo>
                  <a:lnTo>
                    <a:pt x="164" y="92"/>
                  </a:lnTo>
                  <a:lnTo>
                    <a:pt x="170" y="86"/>
                  </a:lnTo>
                  <a:lnTo>
                    <a:pt x="176" y="80"/>
                  </a:lnTo>
                  <a:lnTo>
                    <a:pt x="180" y="72"/>
                  </a:lnTo>
                  <a:lnTo>
                    <a:pt x="184" y="64"/>
                  </a:lnTo>
                  <a:lnTo>
                    <a:pt x="186" y="56"/>
                  </a:lnTo>
                  <a:lnTo>
                    <a:pt x="186" y="48"/>
                  </a:lnTo>
                  <a:lnTo>
                    <a:pt x="186" y="48"/>
                  </a:lnTo>
                  <a:lnTo>
                    <a:pt x="184" y="32"/>
                  </a:lnTo>
                  <a:lnTo>
                    <a:pt x="178" y="20"/>
                  </a:lnTo>
                  <a:lnTo>
                    <a:pt x="170" y="10"/>
                  </a:lnTo>
                  <a:lnTo>
                    <a:pt x="160" y="0"/>
                  </a:lnTo>
                  <a:lnTo>
                    <a:pt x="160" y="48"/>
                  </a:lnTo>
                  <a:lnTo>
                    <a:pt x="106" y="48"/>
                  </a:lnTo>
                  <a:lnTo>
                    <a:pt x="106" y="0"/>
                  </a:lnTo>
                  <a:lnTo>
                    <a:pt x="106" y="0"/>
                  </a:lnTo>
                  <a:lnTo>
                    <a:pt x="94" y="10"/>
                  </a:lnTo>
                  <a:lnTo>
                    <a:pt x="86" y="20"/>
                  </a:lnTo>
                  <a:lnTo>
                    <a:pt x="80" y="32"/>
                  </a:lnTo>
                  <a:lnTo>
                    <a:pt x="78" y="48"/>
                  </a:lnTo>
                  <a:lnTo>
                    <a:pt x="78" y="48"/>
                  </a:lnTo>
                  <a:lnTo>
                    <a:pt x="78" y="56"/>
                  </a:lnTo>
                  <a:lnTo>
                    <a:pt x="82" y="64"/>
                  </a:lnTo>
                  <a:lnTo>
                    <a:pt x="84" y="72"/>
                  </a:lnTo>
                  <a:lnTo>
                    <a:pt x="88" y="80"/>
                  </a:lnTo>
                  <a:lnTo>
                    <a:pt x="94" y="86"/>
                  </a:lnTo>
                  <a:lnTo>
                    <a:pt x="100" y="92"/>
                  </a:lnTo>
                  <a:lnTo>
                    <a:pt x="108" y="96"/>
                  </a:lnTo>
                  <a:lnTo>
                    <a:pt x="116" y="98"/>
                  </a:lnTo>
                  <a:lnTo>
                    <a:pt x="116" y="300"/>
                  </a:lnTo>
                  <a:lnTo>
                    <a:pt x="116" y="300"/>
                  </a:lnTo>
                  <a:lnTo>
                    <a:pt x="116" y="304"/>
                  </a:lnTo>
                  <a:lnTo>
                    <a:pt x="116" y="304"/>
                  </a:lnTo>
                  <a:lnTo>
                    <a:pt x="108" y="308"/>
                  </a:lnTo>
                  <a:lnTo>
                    <a:pt x="102" y="316"/>
                  </a:lnTo>
                  <a:lnTo>
                    <a:pt x="98" y="326"/>
                  </a:lnTo>
                  <a:lnTo>
                    <a:pt x="96" y="336"/>
                  </a:lnTo>
                  <a:lnTo>
                    <a:pt x="96" y="336"/>
                  </a:lnTo>
                  <a:lnTo>
                    <a:pt x="96" y="342"/>
                  </a:lnTo>
                  <a:lnTo>
                    <a:pt x="98" y="350"/>
                  </a:lnTo>
                  <a:lnTo>
                    <a:pt x="102" y="356"/>
                  </a:lnTo>
                  <a:lnTo>
                    <a:pt x="106" y="360"/>
                  </a:lnTo>
                  <a:lnTo>
                    <a:pt x="106" y="360"/>
                  </a:lnTo>
                  <a:lnTo>
                    <a:pt x="112" y="366"/>
                  </a:lnTo>
                  <a:lnTo>
                    <a:pt x="118" y="368"/>
                  </a:lnTo>
                  <a:lnTo>
                    <a:pt x="124" y="370"/>
                  </a:lnTo>
                  <a:lnTo>
                    <a:pt x="132" y="372"/>
                  </a:lnTo>
                  <a:lnTo>
                    <a:pt x="132" y="372"/>
                  </a:lnTo>
                  <a:lnTo>
                    <a:pt x="140" y="370"/>
                  </a:lnTo>
                  <a:lnTo>
                    <a:pt x="146" y="368"/>
                  </a:lnTo>
                  <a:lnTo>
                    <a:pt x="152" y="366"/>
                  </a:lnTo>
                  <a:lnTo>
                    <a:pt x="158" y="360"/>
                  </a:lnTo>
                  <a:lnTo>
                    <a:pt x="162" y="356"/>
                  </a:lnTo>
                  <a:lnTo>
                    <a:pt x="166" y="350"/>
                  </a:lnTo>
                  <a:lnTo>
                    <a:pt x="168" y="342"/>
                  </a:lnTo>
                  <a:lnTo>
                    <a:pt x="168" y="336"/>
                  </a:lnTo>
                  <a:lnTo>
                    <a:pt x="168" y="336"/>
                  </a:lnTo>
                  <a:lnTo>
                    <a:pt x="168" y="328"/>
                  </a:lnTo>
                  <a:lnTo>
                    <a:pt x="166" y="322"/>
                  </a:lnTo>
                  <a:lnTo>
                    <a:pt x="162" y="316"/>
                  </a:lnTo>
                  <a:lnTo>
                    <a:pt x="158" y="310"/>
                  </a:lnTo>
                  <a:lnTo>
                    <a:pt x="158" y="310"/>
                  </a:lnTo>
                  <a:close/>
                  <a:moveTo>
                    <a:pt x="144" y="346"/>
                  </a:moveTo>
                  <a:lnTo>
                    <a:pt x="144" y="346"/>
                  </a:lnTo>
                  <a:lnTo>
                    <a:pt x="138" y="350"/>
                  </a:lnTo>
                  <a:lnTo>
                    <a:pt x="132" y="352"/>
                  </a:lnTo>
                  <a:lnTo>
                    <a:pt x="132" y="352"/>
                  </a:lnTo>
                  <a:lnTo>
                    <a:pt x="126" y="350"/>
                  </a:lnTo>
                  <a:lnTo>
                    <a:pt x="120" y="346"/>
                  </a:lnTo>
                  <a:lnTo>
                    <a:pt x="120" y="346"/>
                  </a:lnTo>
                  <a:lnTo>
                    <a:pt x="118" y="342"/>
                  </a:lnTo>
                  <a:lnTo>
                    <a:pt x="116" y="336"/>
                  </a:lnTo>
                  <a:lnTo>
                    <a:pt x="116" y="336"/>
                  </a:lnTo>
                  <a:lnTo>
                    <a:pt x="118" y="330"/>
                  </a:lnTo>
                  <a:lnTo>
                    <a:pt x="120" y="324"/>
                  </a:lnTo>
                  <a:lnTo>
                    <a:pt x="120" y="324"/>
                  </a:lnTo>
                  <a:lnTo>
                    <a:pt x="126" y="320"/>
                  </a:lnTo>
                  <a:lnTo>
                    <a:pt x="132" y="320"/>
                  </a:lnTo>
                  <a:lnTo>
                    <a:pt x="132" y="320"/>
                  </a:lnTo>
                  <a:lnTo>
                    <a:pt x="138" y="320"/>
                  </a:lnTo>
                  <a:lnTo>
                    <a:pt x="144" y="324"/>
                  </a:lnTo>
                  <a:lnTo>
                    <a:pt x="144" y="324"/>
                  </a:lnTo>
                  <a:lnTo>
                    <a:pt x="146" y="330"/>
                  </a:lnTo>
                  <a:lnTo>
                    <a:pt x="148" y="336"/>
                  </a:lnTo>
                  <a:lnTo>
                    <a:pt x="148" y="336"/>
                  </a:lnTo>
                  <a:lnTo>
                    <a:pt x="146" y="342"/>
                  </a:lnTo>
                  <a:lnTo>
                    <a:pt x="144" y="346"/>
                  </a:lnTo>
                  <a:lnTo>
                    <a:pt x="144" y="346"/>
                  </a:lnTo>
                  <a:close/>
                  <a:moveTo>
                    <a:pt x="280" y="38"/>
                  </a:moveTo>
                  <a:lnTo>
                    <a:pt x="280" y="318"/>
                  </a:lnTo>
                  <a:lnTo>
                    <a:pt x="186" y="318"/>
                  </a:lnTo>
                  <a:lnTo>
                    <a:pt x="186" y="318"/>
                  </a:lnTo>
                  <a:lnTo>
                    <a:pt x="180" y="306"/>
                  </a:lnTo>
                  <a:lnTo>
                    <a:pt x="172" y="296"/>
                  </a:lnTo>
                  <a:lnTo>
                    <a:pt x="172" y="296"/>
                  </a:lnTo>
                  <a:lnTo>
                    <a:pt x="168" y="292"/>
                  </a:lnTo>
                  <a:lnTo>
                    <a:pt x="168" y="286"/>
                  </a:lnTo>
                  <a:lnTo>
                    <a:pt x="248" y="286"/>
                  </a:lnTo>
                  <a:lnTo>
                    <a:pt x="248" y="170"/>
                  </a:lnTo>
                  <a:lnTo>
                    <a:pt x="168" y="250"/>
                  </a:lnTo>
                  <a:lnTo>
                    <a:pt x="168" y="188"/>
                  </a:lnTo>
                  <a:lnTo>
                    <a:pt x="172" y="190"/>
                  </a:lnTo>
                  <a:lnTo>
                    <a:pt x="172" y="190"/>
                  </a:lnTo>
                  <a:lnTo>
                    <a:pt x="174" y="192"/>
                  </a:lnTo>
                  <a:lnTo>
                    <a:pt x="178" y="194"/>
                  </a:lnTo>
                  <a:lnTo>
                    <a:pt x="178" y="194"/>
                  </a:lnTo>
                  <a:lnTo>
                    <a:pt x="182" y="192"/>
                  </a:lnTo>
                  <a:lnTo>
                    <a:pt x="186" y="190"/>
                  </a:lnTo>
                  <a:lnTo>
                    <a:pt x="186" y="190"/>
                  </a:lnTo>
                  <a:lnTo>
                    <a:pt x="188" y="186"/>
                  </a:lnTo>
                  <a:lnTo>
                    <a:pt x="188" y="184"/>
                  </a:lnTo>
                  <a:lnTo>
                    <a:pt x="188" y="180"/>
                  </a:lnTo>
                  <a:lnTo>
                    <a:pt x="186" y="176"/>
                  </a:lnTo>
                  <a:lnTo>
                    <a:pt x="168" y="160"/>
                  </a:lnTo>
                  <a:lnTo>
                    <a:pt x="168" y="150"/>
                  </a:lnTo>
                  <a:lnTo>
                    <a:pt x="182" y="136"/>
                  </a:lnTo>
                  <a:lnTo>
                    <a:pt x="204" y="158"/>
                  </a:lnTo>
                  <a:lnTo>
                    <a:pt x="204" y="158"/>
                  </a:lnTo>
                  <a:lnTo>
                    <a:pt x="208" y="160"/>
                  </a:lnTo>
                  <a:lnTo>
                    <a:pt x="212" y="160"/>
                  </a:lnTo>
                  <a:lnTo>
                    <a:pt x="212" y="160"/>
                  </a:lnTo>
                  <a:lnTo>
                    <a:pt x="214" y="160"/>
                  </a:lnTo>
                  <a:lnTo>
                    <a:pt x="218" y="158"/>
                  </a:lnTo>
                  <a:lnTo>
                    <a:pt x="218" y="158"/>
                  </a:lnTo>
                  <a:lnTo>
                    <a:pt x="220" y="154"/>
                  </a:lnTo>
                  <a:lnTo>
                    <a:pt x="222" y="150"/>
                  </a:lnTo>
                  <a:lnTo>
                    <a:pt x="220" y="146"/>
                  </a:lnTo>
                  <a:lnTo>
                    <a:pt x="218" y="144"/>
                  </a:lnTo>
                  <a:lnTo>
                    <a:pt x="196" y="122"/>
                  </a:lnTo>
                  <a:lnTo>
                    <a:pt x="216" y="102"/>
                  </a:lnTo>
                  <a:lnTo>
                    <a:pt x="236" y="124"/>
                  </a:lnTo>
                  <a:lnTo>
                    <a:pt x="236" y="124"/>
                  </a:lnTo>
                  <a:lnTo>
                    <a:pt x="240" y="126"/>
                  </a:lnTo>
                  <a:lnTo>
                    <a:pt x="244" y="128"/>
                  </a:lnTo>
                  <a:lnTo>
                    <a:pt x="244" y="128"/>
                  </a:lnTo>
                  <a:lnTo>
                    <a:pt x="248" y="126"/>
                  </a:lnTo>
                  <a:lnTo>
                    <a:pt x="252" y="124"/>
                  </a:lnTo>
                  <a:lnTo>
                    <a:pt x="252" y="124"/>
                  </a:lnTo>
                  <a:lnTo>
                    <a:pt x="254" y="122"/>
                  </a:lnTo>
                  <a:lnTo>
                    <a:pt x="254" y="118"/>
                  </a:lnTo>
                  <a:lnTo>
                    <a:pt x="254" y="114"/>
                  </a:lnTo>
                  <a:lnTo>
                    <a:pt x="252" y="110"/>
                  </a:lnTo>
                  <a:lnTo>
                    <a:pt x="230" y="88"/>
                  </a:lnTo>
                  <a:lnTo>
                    <a:pt x="280" y="38"/>
                  </a:lnTo>
                  <a:close/>
                  <a:moveTo>
                    <a:pt x="84" y="234"/>
                  </a:moveTo>
                  <a:lnTo>
                    <a:pt x="96" y="248"/>
                  </a:lnTo>
                  <a:lnTo>
                    <a:pt x="96" y="292"/>
                  </a:lnTo>
                  <a:lnTo>
                    <a:pt x="96" y="292"/>
                  </a:lnTo>
                  <a:lnTo>
                    <a:pt x="86" y="304"/>
                  </a:lnTo>
                  <a:lnTo>
                    <a:pt x="80" y="318"/>
                  </a:lnTo>
                  <a:lnTo>
                    <a:pt x="0" y="318"/>
                  </a:lnTo>
                  <a:lnTo>
                    <a:pt x="50" y="268"/>
                  </a:lnTo>
                  <a:lnTo>
                    <a:pt x="72" y="290"/>
                  </a:lnTo>
                  <a:lnTo>
                    <a:pt x="72" y="290"/>
                  </a:lnTo>
                  <a:lnTo>
                    <a:pt x="76" y="292"/>
                  </a:lnTo>
                  <a:lnTo>
                    <a:pt x="80" y="292"/>
                  </a:lnTo>
                  <a:lnTo>
                    <a:pt x="80" y="292"/>
                  </a:lnTo>
                  <a:lnTo>
                    <a:pt x="84" y="292"/>
                  </a:lnTo>
                  <a:lnTo>
                    <a:pt x="86" y="290"/>
                  </a:lnTo>
                  <a:lnTo>
                    <a:pt x="86" y="290"/>
                  </a:lnTo>
                  <a:lnTo>
                    <a:pt x="88" y="286"/>
                  </a:lnTo>
                  <a:lnTo>
                    <a:pt x="90" y="282"/>
                  </a:lnTo>
                  <a:lnTo>
                    <a:pt x="88" y="278"/>
                  </a:lnTo>
                  <a:lnTo>
                    <a:pt x="86" y="274"/>
                  </a:lnTo>
                  <a:lnTo>
                    <a:pt x="64" y="254"/>
                  </a:lnTo>
                  <a:lnTo>
                    <a:pt x="84" y="23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53" name="KMATable0ValueChain2"/>
          <p:cNvSpPr>
            <a:spLocks noChangeArrowheads="1"/>
          </p:cNvSpPr>
          <p:nvPr/>
        </p:nvSpPr>
        <p:spPr bwMode="auto">
          <a:xfrm>
            <a:off x="1415604" y="1594763"/>
            <a:ext cx="7200675" cy="196239"/>
          </a:xfrm>
          <a:prstGeom prst="chevron">
            <a:avLst>
              <a:gd name="adj" fmla="val 21138"/>
            </a:avLst>
          </a:prstGeom>
          <a:solidFill>
            <a:schemeClr val="tx2"/>
          </a:solidFill>
          <a:ln w="25400">
            <a:solidFill>
              <a:schemeClr val="bg1"/>
            </a:solidFill>
            <a:miter lim="800000"/>
            <a:headEnd/>
            <a:tailEnd/>
          </a:ln>
        </p:spPr>
        <p:txBody>
          <a:bodyPr lIns="0" tIns="0" rIns="0" bIns="0"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s-ES_tradnl" sz="11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Logística</a:t>
            </a:r>
          </a:p>
        </p:txBody>
      </p:sp>
      <p:sp>
        <p:nvSpPr>
          <p:cNvPr id="54" name="AutoShape 7"/>
          <p:cNvSpPr>
            <a:spLocks noChangeArrowheads="1"/>
          </p:cNvSpPr>
          <p:nvPr/>
        </p:nvSpPr>
        <p:spPr bwMode="auto">
          <a:xfrm>
            <a:off x="5089078" y="1862850"/>
            <a:ext cx="1231933" cy="482436"/>
          </a:xfrm>
          <a:prstGeom prst="chevron">
            <a:avLst>
              <a:gd name="adj" fmla="val 19758"/>
            </a:avLst>
          </a:prstGeom>
          <a:solidFill>
            <a:schemeClr val="accent5"/>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Gestión de Transporte/Envíos</a:t>
            </a:r>
          </a:p>
        </p:txBody>
      </p:sp>
      <p:sp>
        <p:nvSpPr>
          <p:cNvPr id="55" name="AutoShape 7"/>
          <p:cNvSpPr>
            <a:spLocks noChangeArrowheads="1"/>
          </p:cNvSpPr>
          <p:nvPr/>
        </p:nvSpPr>
        <p:spPr bwMode="auto">
          <a:xfrm>
            <a:off x="6510495" y="1866227"/>
            <a:ext cx="1231933" cy="482436"/>
          </a:xfrm>
          <a:prstGeom prst="chevron">
            <a:avLst>
              <a:gd name="adj" fmla="val 19758"/>
            </a:avLst>
          </a:prstGeom>
          <a:solidFill>
            <a:schemeClr val="accent5"/>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Gestión del proceso</a:t>
            </a:r>
          </a:p>
        </p:txBody>
      </p:sp>
      <p:sp>
        <p:nvSpPr>
          <p:cNvPr id="57" name="AutoShape 7"/>
          <p:cNvSpPr>
            <a:spLocks noChangeArrowheads="1"/>
          </p:cNvSpPr>
          <p:nvPr/>
        </p:nvSpPr>
        <p:spPr bwMode="auto">
          <a:xfrm>
            <a:off x="3712008" y="1862850"/>
            <a:ext cx="1187586" cy="482436"/>
          </a:xfrm>
          <a:prstGeom prst="chevron">
            <a:avLst>
              <a:gd name="adj" fmla="val 19758"/>
            </a:avLst>
          </a:prstGeom>
          <a:solidFill>
            <a:schemeClr val="accent5"/>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Órdenes de Entrega</a:t>
            </a:r>
          </a:p>
        </p:txBody>
      </p:sp>
      <p:graphicFrame>
        <p:nvGraphicFramePr>
          <p:cNvPr id="3" name="Table 2"/>
          <p:cNvGraphicFramePr>
            <a:graphicFrameLocks noGrp="1"/>
          </p:cNvGraphicFramePr>
          <p:nvPr/>
        </p:nvGraphicFramePr>
        <p:xfrm>
          <a:off x="1631504" y="3532357"/>
          <a:ext cx="8928992" cy="2696839"/>
        </p:xfrm>
        <a:graphic>
          <a:graphicData uri="http://schemas.openxmlformats.org/drawingml/2006/table">
            <a:tbl>
              <a:tblPr firstRow="1" bandRow="1">
                <a:tableStyleId>{5C22544A-7EE6-4342-B048-85BDC9FD1C3A}</a:tableStyleId>
              </a:tblPr>
              <a:tblGrid>
                <a:gridCol w="1996894">
                  <a:extLst>
                    <a:ext uri="{9D8B030D-6E8A-4147-A177-3AD203B41FA5}">
                      <a16:colId xmlns:a16="http://schemas.microsoft.com/office/drawing/2014/main" val="20000"/>
                    </a:ext>
                  </a:extLst>
                </a:gridCol>
                <a:gridCol w="5231466">
                  <a:extLst>
                    <a:ext uri="{9D8B030D-6E8A-4147-A177-3AD203B41FA5}">
                      <a16:colId xmlns:a16="http://schemas.microsoft.com/office/drawing/2014/main" val="20001"/>
                    </a:ext>
                  </a:extLst>
                </a:gridCol>
                <a:gridCol w="1700632">
                  <a:extLst>
                    <a:ext uri="{9D8B030D-6E8A-4147-A177-3AD203B41FA5}">
                      <a16:colId xmlns:a16="http://schemas.microsoft.com/office/drawing/2014/main" val="20002"/>
                    </a:ext>
                  </a:extLst>
                </a:gridCol>
              </a:tblGrid>
              <a:tr h="430279">
                <a:tc>
                  <a:txBody>
                    <a:bodyPr/>
                    <a:lstStyle/>
                    <a:p>
                      <a:pPr algn="l"/>
                      <a:r>
                        <a:rPr lang="es-ES" sz="1100" b="0" dirty="0">
                          <a:solidFill>
                            <a:schemeClr val="tx1"/>
                          </a:solidFill>
                          <a:latin typeface="Univers for KPMG Cond" panose="020B0606020202020204" pitchFamily="34" charset="0"/>
                        </a:rPr>
                        <a:t>Gestión de Órdenes y Pedidos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b="0" baseline="0" dirty="0">
                          <a:solidFill>
                            <a:schemeClr val="tx1"/>
                          </a:solidFill>
                          <a:latin typeface="Univers for KPMG Cond" panose="020B0606020202020204" pitchFamily="34" charset="0"/>
                        </a:rPr>
                        <a:t>Engloba las tareas de tracking de pedido así como la actualización de las fechas de fin de fabricación y entrega.</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SAP</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02722436"/>
                  </a:ext>
                </a:extLst>
              </a:tr>
              <a:tr h="558723">
                <a:tc>
                  <a:txBody>
                    <a:bodyPr/>
                    <a:lstStyle/>
                    <a:p>
                      <a:pPr algn="l"/>
                      <a:r>
                        <a:rPr lang="es-ES" sz="1100" b="0" dirty="0">
                          <a:solidFill>
                            <a:schemeClr val="tx1"/>
                          </a:solidFill>
                          <a:latin typeface="Univers for KPMG Cond" panose="020B0606020202020204" pitchFamily="34" charset="0"/>
                        </a:rPr>
                        <a:t>Órdenes de Entrega</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100" b="0" baseline="0" dirty="0">
                          <a:solidFill>
                            <a:schemeClr val="tx1"/>
                          </a:solidFill>
                          <a:latin typeface="Univers for KPMG Cond" panose="020B0606020202020204" pitchFamily="34" charset="0"/>
                        </a:rPr>
                        <a:t>Engloba las tareas de gestión de las entregas a partir de la planificación establecida. Se realiza de forma descentralizada, a nivel de </a:t>
                      </a:r>
                      <a:r>
                        <a:rPr lang="es-ES" sz="1100" b="0" baseline="0" dirty="0" err="1">
                          <a:solidFill>
                            <a:schemeClr val="tx1"/>
                          </a:solidFill>
                          <a:latin typeface="Univers for KPMG Cond" panose="020B0606020202020204" pitchFamily="34" charset="0"/>
                        </a:rPr>
                        <a:t>Site</a:t>
                      </a:r>
                      <a:r>
                        <a:rPr lang="es-ES" sz="1100" b="0" baseline="0" dirty="0">
                          <a:solidFill>
                            <a:schemeClr val="tx1"/>
                          </a:solidFill>
                          <a:latin typeface="Univers for KPMG Cond" panose="020B0606020202020204" pitchFamily="34" charset="0"/>
                        </a:rPr>
                        <a:t>, a través de la herramienta </a:t>
                      </a:r>
                      <a:r>
                        <a:rPr lang="es-ES" sz="1100" b="0" baseline="0" dirty="0" err="1">
                          <a:solidFill>
                            <a:schemeClr val="tx1"/>
                          </a:solidFill>
                          <a:latin typeface="Univers for KPMG Cond" panose="020B0606020202020204" pitchFamily="34" charset="0"/>
                        </a:rPr>
                        <a:t>Transporeon</a:t>
                      </a:r>
                      <a:r>
                        <a:rPr lang="es-ES" sz="1100" b="0" baseline="0" dirty="0">
                          <a:solidFill>
                            <a:schemeClr val="tx1"/>
                          </a:solidFill>
                          <a:latin typeface="Univers for KPMG Cond" panose="020B0606020202020204" pitchFamily="34" charset="0"/>
                        </a:rPr>
                        <a:t>.</a:t>
                      </a:r>
                    </a:p>
                    <a:p>
                      <a:pPr marL="171450" indent="-171450" algn="l">
                        <a:buFont typeface="Arial" panose="020B0604020202020204" pitchFamily="34" charset="0"/>
                        <a:buChar char="•"/>
                      </a:pPr>
                      <a:r>
                        <a:rPr lang="es-ES" sz="1100" b="0" baseline="0" dirty="0">
                          <a:solidFill>
                            <a:schemeClr val="tx1"/>
                          </a:solidFill>
                          <a:latin typeface="Univers for KPMG Cond" panose="020B0606020202020204" pitchFamily="34" charset="0"/>
                        </a:rPr>
                        <a:t>Se incluyen las tareas de expedición.</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100" b="0" dirty="0" err="1">
                          <a:solidFill>
                            <a:schemeClr val="tx1"/>
                          </a:solidFill>
                          <a:latin typeface="Univers for KPMG Cond" panose="020B0606020202020204" pitchFamily="34" charset="0"/>
                        </a:rPr>
                        <a:t>Transporeon</a:t>
                      </a:r>
                      <a:endParaRPr lang="es-ES" sz="1100" b="0" dirty="0">
                        <a:solidFill>
                          <a:schemeClr val="tx1"/>
                        </a:solidFill>
                        <a:latin typeface="Univers for KPMG Cond" panose="020B0606020202020204" pitchFamily="34" charset="0"/>
                      </a:endParaRPr>
                    </a:p>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SGA</a:t>
                      </a:r>
                    </a:p>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SAP</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855626">
                <a:tc>
                  <a:txBody>
                    <a:bodyPr/>
                    <a:lstStyle/>
                    <a:p>
                      <a:pPr algn="l"/>
                      <a:r>
                        <a:rPr lang="es-ES" sz="1100" dirty="0">
                          <a:latin typeface="Univers for KPMG Cond" panose="020B0606020202020204" pitchFamily="34" charset="0"/>
                        </a:rPr>
                        <a:t>Gestión de Transporte/Envíos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Desde los diferentes </a:t>
                      </a:r>
                      <a:r>
                        <a:rPr lang="es-ES" sz="1100" dirty="0" err="1">
                          <a:solidFill>
                            <a:schemeClr val="tx1"/>
                          </a:solidFill>
                          <a:latin typeface="Univers for KPMG Cond" panose="020B0606020202020204" pitchFamily="34" charset="0"/>
                        </a:rPr>
                        <a:t>Site</a:t>
                      </a:r>
                      <a:r>
                        <a:rPr lang="es-ES" sz="1100" dirty="0">
                          <a:solidFill>
                            <a:schemeClr val="tx1"/>
                          </a:solidFill>
                          <a:latin typeface="Univers for KPMG Cond" panose="020B0606020202020204" pitchFamily="34" charset="0"/>
                        </a:rPr>
                        <a:t>, a través de la herramienta </a:t>
                      </a:r>
                      <a:r>
                        <a:rPr lang="es-ES" sz="1100" dirty="0" err="1">
                          <a:solidFill>
                            <a:schemeClr val="tx1"/>
                          </a:solidFill>
                          <a:latin typeface="Univers for KPMG Cond" panose="020B0606020202020204" pitchFamily="34" charset="0"/>
                        </a:rPr>
                        <a:t>Transporeon</a:t>
                      </a:r>
                      <a:r>
                        <a:rPr lang="es-ES" sz="1100" dirty="0">
                          <a:solidFill>
                            <a:schemeClr val="tx1"/>
                          </a:solidFill>
                          <a:latin typeface="Univers for KPMG Cond" panose="020B0606020202020204" pitchFamily="34" charset="0"/>
                        </a:rPr>
                        <a:t>, se gestionan los contactos con las diferentes empresas de transporte con el objetivo de fijar las horas de las entregas. Se fijan según la planificación del equipo de expedición.</a:t>
                      </a:r>
                    </a:p>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En caso de devolución, se gestiona desde los </a:t>
                      </a:r>
                      <a:r>
                        <a:rPr lang="es-ES" sz="1100" dirty="0" err="1">
                          <a:solidFill>
                            <a:schemeClr val="tx1"/>
                          </a:solidFill>
                          <a:latin typeface="Univers for KPMG Cond" panose="020B0606020202020204" pitchFamily="34" charset="0"/>
                        </a:rPr>
                        <a:t>Site</a:t>
                      </a:r>
                      <a:r>
                        <a:rPr lang="es-ES" sz="1100" dirty="0">
                          <a:solidFill>
                            <a:schemeClr val="tx1"/>
                          </a:solidFill>
                          <a:latin typeface="Univers for KPMG Cond" panose="020B0606020202020204" pitchFamily="34" charset="0"/>
                        </a:rPr>
                        <a:t>. Si hay otro tipo de incidencia, por ejemplo, robos, se gestiona de manera centralizada.</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dirty="0" err="1">
                          <a:solidFill>
                            <a:schemeClr val="tx1"/>
                          </a:solidFill>
                          <a:latin typeface="Univers for KPMG Cond" panose="020B0606020202020204" pitchFamily="34" charset="0"/>
                        </a:rPr>
                        <a:t>Transporeon</a:t>
                      </a:r>
                      <a:endParaRPr lang="es-ES" sz="1100" dirty="0">
                        <a:solidFill>
                          <a:schemeClr val="tx1"/>
                        </a:solidFill>
                        <a:latin typeface="Univers for KPMG Cond" panose="020B0606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716312">
                <a:tc>
                  <a:txBody>
                    <a:bodyPr/>
                    <a:lstStyle/>
                    <a:p>
                      <a:pPr algn="l"/>
                      <a:r>
                        <a:rPr lang="es-ES" sz="1100" dirty="0">
                          <a:latin typeface="Univers for KPMG Cond" panose="020B0606020202020204" pitchFamily="34" charset="0"/>
                        </a:rPr>
                        <a:t>Gestión del Proceso</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Engloba las tareas de gestión del proceso. Va desde tareas de control de los </a:t>
                      </a:r>
                      <a:r>
                        <a:rPr lang="es-ES" sz="1100" dirty="0" err="1">
                          <a:solidFill>
                            <a:schemeClr val="tx1"/>
                          </a:solidFill>
                          <a:latin typeface="Univers for KPMG Cond" panose="020B0606020202020204" pitchFamily="34" charset="0"/>
                        </a:rPr>
                        <a:t>Site</a:t>
                      </a:r>
                      <a:r>
                        <a:rPr lang="es-ES" sz="1100" dirty="0">
                          <a:solidFill>
                            <a:schemeClr val="tx1"/>
                          </a:solidFill>
                          <a:latin typeface="Univers for KPMG Cond" panose="020B0606020202020204" pitchFamily="34" charset="0"/>
                        </a:rPr>
                        <a:t> a la elaboración de </a:t>
                      </a:r>
                      <a:r>
                        <a:rPr lang="es-ES" sz="1100" dirty="0" err="1">
                          <a:solidFill>
                            <a:schemeClr val="tx1"/>
                          </a:solidFill>
                          <a:latin typeface="Univers for KPMG Cond" panose="020B0606020202020204" pitchFamily="34" charset="0"/>
                        </a:rPr>
                        <a:t>KPIs</a:t>
                      </a:r>
                      <a:r>
                        <a:rPr lang="es-ES" sz="1100" dirty="0">
                          <a:solidFill>
                            <a:schemeClr val="tx1"/>
                          </a:solidFill>
                          <a:latin typeface="Univers for KPMG Cond" panose="020B0606020202020204" pitchFamily="34" charset="0"/>
                        </a:rPr>
                        <a:t>. </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100" dirty="0" err="1">
                          <a:solidFill>
                            <a:schemeClr val="tx1"/>
                          </a:solidFill>
                          <a:latin typeface="Univers for KPMG Cond" panose="020B0606020202020204" pitchFamily="34" charset="0"/>
                        </a:rPr>
                        <a:t>Transporeon</a:t>
                      </a:r>
                      <a:endParaRPr lang="es-ES" sz="1100" dirty="0">
                        <a:solidFill>
                          <a:schemeClr val="tx1"/>
                        </a:solidFill>
                        <a:latin typeface="Univers for KPMG Cond" panose="020B0606020202020204" pitchFamily="34" charset="0"/>
                      </a:endParaRPr>
                    </a:p>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SGA</a:t>
                      </a:r>
                    </a:p>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SAP</a:t>
                      </a:r>
                    </a:p>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Excel</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bl>
          </a:graphicData>
        </a:graphic>
      </p:graphicFrame>
      <p:sp>
        <p:nvSpPr>
          <p:cNvPr id="44" name="Rectangle 43"/>
          <p:cNvSpPr/>
          <p:nvPr/>
        </p:nvSpPr>
        <p:spPr>
          <a:xfrm>
            <a:off x="3647728" y="3220251"/>
            <a:ext cx="5184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Descripción</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5" name="Rectangle 4"/>
          <p:cNvSpPr/>
          <p:nvPr/>
        </p:nvSpPr>
        <p:spPr>
          <a:xfrm>
            <a:off x="1631504" y="3220251"/>
            <a:ext cx="1980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Proceso</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grpSp>
        <p:nvGrpSpPr>
          <p:cNvPr id="78" name="Group 15"/>
          <p:cNvGrpSpPr>
            <a:grpSpLocks noChangeAspect="1"/>
          </p:cNvGrpSpPr>
          <p:nvPr/>
        </p:nvGrpSpPr>
        <p:grpSpPr bwMode="auto">
          <a:xfrm>
            <a:off x="1775520" y="3248548"/>
            <a:ext cx="331372" cy="230082"/>
            <a:chOff x="1316" y="1580"/>
            <a:chExt cx="428" cy="428"/>
          </a:xfrm>
          <a:solidFill>
            <a:schemeClr val="bg1"/>
          </a:solidFill>
        </p:grpSpPr>
        <p:sp>
          <p:nvSpPr>
            <p:cNvPr id="80" name="Freeform 16"/>
            <p:cNvSpPr>
              <a:spLocks noEditPoints="1"/>
            </p:cNvSpPr>
            <p:nvPr/>
          </p:nvSpPr>
          <p:spPr bwMode="auto">
            <a:xfrm>
              <a:off x="1470" y="1713"/>
              <a:ext cx="238" cy="238"/>
            </a:xfrm>
            <a:custGeom>
              <a:avLst/>
              <a:gdLst/>
              <a:ahLst/>
              <a:cxnLst>
                <a:cxn ang="0">
                  <a:pos x="19" y="3"/>
                </a:cxn>
                <a:cxn ang="0">
                  <a:pos x="19" y="3"/>
                </a:cxn>
                <a:cxn ang="0">
                  <a:pos x="31" y="0"/>
                </a:cxn>
                <a:cxn ang="0">
                  <a:pos x="51" y="17"/>
                </a:cxn>
                <a:cxn ang="0">
                  <a:pos x="46" y="30"/>
                </a:cxn>
                <a:cxn ang="0">
                  <a:pos x="46" y="31"/>
                </a:cxn>
                <a:cxn ang="0">
                  <a:pos x="97" y="80"/>
                </a:cxn>
                <a:cxn ang="0">
                  <a:pos x="96" y="96"/>
                </a:cxn>
                <a:cxn ang="0">
                  <a:pos x="80" y="96"/>
                </a:cxn>
                <a:cxn ang="0">
                  <a:pos x="32" y="46"/>
                </a:cxn>
                <a:cxn ang="0">
                  <a:pos x="30" y="46"/>
                </a:cxn>
                <a:cxn ang="0">
                  <a:pos x="17" y="51"/>
                </a:cxn>
                <a:cxn ang="0">
                  <a:pos x="0" y="31"/>
                </a:cxn>
                <a:cxn ang="0">
                  <a:pos x="3" y="19"/>
                </a:cxn>
                <a:cxn ang="0">
                  <a:pos x="3" y="19"/>
                </a:cxn>
                <a:cxn ang="0">
                  <a:pos x="3" y="19"/>
                </a:cxn>
                <a:cxn ang="0">
                  <a:pos x="16" y="32"/>
                </a:cxn>
                <a:cxn ang="0">
                  <a:pos x="27" y="27"/>
                </a:cxn>
                <a:cxn ang="0">
                  <a:pos x="32" y="16"/>
                </a:cxn>
                <a:cxn ang="0">
                  <a:pos x="19" y="4"/>
                </a:cxn>
                <a:cxn ang="0">
                  <a:pos x="19" y="3"/>
                </a:cxn>
                <a:cxn ang="0">
                  <a:pos x="84" y="84"/>
                </a:cxn>
                <a:cxn ang="0">
                  <a:pos x="92" y="84"/>
                </a:cxn>
                <a:cxn ang="0">
                  <a:pos x="92" y="92"/>
                </a:cxn>
                <a:cxn ang="0">
                  <a:pos x="84" y="92"/>
                </a:cxn>
                <a:cxn ang="0">
                  <a:pos x="84" y="84"/>
                </a:cxn>
              </a:cxnLst>
              <a:rect l="0" t="0" r="r" b="b"/>
              <a:pathLst>
                <a:path w="101" h="101">
                  <a:moveTo>
                    <a:pt x="19" y="3"/>
                  </a:moveTo>
                  <a:cubicBezTo>
                    <a:pt x="19" y="3"/>
                    <a:pt x="19" y="3"/>
                    <a:pt x="19" y="3"/>
                  </a:cubicBezTo>
                  <a:cubicBezTo>
                    <a:pt x="31" y="0"/>
                    <a:pt x="31" y="0"/>
                    <a:pt x="31" y="0"/>
                  </a:cubicBezTo>
                  <a:cubicBezTo>
                    <a:pt x="51" y="17"/>
                    <a:pt x="51" y="17"/>
                    <a:pt x="51" y="17"/>
                  </a:cubicBezTo>
                  <a:cubicBezTo>
                    <a:pt x="46" y="30"/>
                    <a:pt x="46" y="30"/>
                    <a:pt x="46" y="30"/>
                  </a:cubicBezTo>
                  <a:cubicBezTo>
                    <a:pt x="46" y="31"/>
                    <a:pt x="46" y="31"/>
                    <a:pt x="46" y="31"/>
                  </a:cubicBezTo>
                  <a:cubicBezTo>
                    <a:pt x="97" y="80"/>
                    <a:pt x="97" y="80"/>
                    <a:pt x="97" y="80"/>
                  </a:cubicBezTo>
                  <a:cubicBezTo>
                    <a:pt x="101" y="84"/>
                    <a:pt x="101" y="92"/>
                    <a:pt x="96" y="96"/>
                  </a:cubicBezTo>
                  <a:cubicBezTo>
                    <a:pt x="92" y="100"/>
                    <a:pt x="85" y="101"/>
                    <a:pt x="80" y="96"/>
                  </a:cubicBezTo>
                  <a:cubicBezTo>
                    <a:pt x="32" y="46"/>
                    <a:pt x="32" y="46"/>
                    <a:pt x="32" y="46"/>
                  </a:cubicBezTo>
                  <a:cubicBezTo>
                    <a:pt x="30" y="46"/>
                    <a:pt x="30" y="46"/>
                    <a:pt x="30" y="46"/>
                  </a:cubicBezTo>
                  <a:cubicBezTo>
                    <a:pt x="17" y="51"/>
                    <a:pt x="17" y="51"/>
                    <a:pt x="17" y="51"/>
                  </a:cubicBezTo>
                  <a:cubicBezTo>
                    <a:pt x="0" y="31"/>
                    <a:pt x="0" y="31"/>
                    <a:pt x="0" y="31"/>
                  </a:cubicBezTo>
                  <a:cubicBezTo>
                    <a:pt x="3" y="19"/>
                    <a:pt x="3" y="19"/>
                    <a:pt x="3" y="19"/>
                  </a:cubicBezTo>
                  <a:cubicBezTo>
                    <a:pt x="3" y="19"/>
                    <a:pt x="3" y="19"/>
                    <a:pt x="3" y="19"/>
                  </a:cubicBezTo>
                  <a:cubicBezTo>
                    <a:pt x="3" y="19"/>
                    <a:pt x="3" y="19"/>
                    <a:pt x="3" y="19"/>
                  </a:cubicBezTo>
                  <a:cubicBezTo>
                    <a:pt x="16" y="32"/>
                    <a:pt x="16" y="32"/>
                    <a:pt x="16" y="32"/>
                  </a:cubicBezTo>
                  <a:cubicBezTo>
                    <a:pt x="27" y="27"/>
                    <a:pt x="27" y="27"/>
                    <a:pt x="27" y="27"/>
                  </a:cubicBezTo>
                  <a:cubicBezTo>
                    <a:pt x="32" y="16"/>
                    <a:pt x="32" y="16"/>
                    <a:pt x="32" y="16"/>
                  </a:cubicBezTo>
                  <a:cubicBezTo>
                    <a:pt x="19" y="4"/>
                    <a:pt x="19" y="4"/>
                    <a:pt x="19" y="4"/>
                  </a:cubicBezTo>
                  <a:lnTo>
                    <a:pt x="19" y="3"/>
                  </a:lnTo>
                  <a:close/>
                  <a:moveTo>
                    <a:pt x="84" y="84"/>
                  </a:moveTo>
                  <a:cubicBezTo>
                    <a:pt x="86" y="82"/>
                    <a:pt x="90" y="82"/>
                    <a:pt x="92" y="84"/>
                  </a:cubicBezTo>
                  <a:cubicBezTo>
                    <a:pt x="94" y="86"/>
                    <a:pt x="94" y="90"/>
                    <a:pt x="92" y="92"/>
                  </a:cubicBezTo>
                  <a:cubicBezTo>
                    <a:pt x="90" y="94"/>
                    <a:pt x="86" y="94"/>
                    <a:pt x="84" y="92"/>
                  </a:cubicBezTo>
                  <a:cubicBezTo>
                    <a:pt x="82" y="90"/>
                    <a:pt x="82" y="86"/>
                    <a:pt x="84" y="84"/>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Arial"/>
                <a:ea typeface="+mn-ea"/>
                <a:cs typeface="+mn-cs"/>
              </a:endParaRPr>
            </a:p>
          </p:txBody>
        </p:sp>
        <p:sp>
          <p:nvSpPr>
            <p:cNvPr id="81" name="Freeform 17"/>
            <p:cNvSpPr>
              <a:spLocks/>
            </p:cNvSpPr>
            <p:nvPr/>
          </p:nvSpPr>
          <p:spPr bwMode="auto">
            <a:xfrm>
              <a:off x="1316" y="1580"/>
              <a:ext cx="428" cy="428"/>
            </a:xfrm>
            <a:custGeom>
              <a:avLst/>
              <a:gdLst/>
              <a:ahLst/>
              <a:cxnLst>
                <a:cxn ang="0">
                  <a:pos x="104" y="0"/>
                </a:cxn>
                <a:cxn ang="0">
                  <a:pos x="108" y="24"/>
                </a:cxn>
                <a:cxn ang="0">
                  <a:pos x="126" y="31"/>
                </a:cxn>
                <a:cxn ang="0">
                  <a:pos x="145" y="17"/>
                </a:cxn>
                <a:cxn ang="0">
                  <a:pos x="164" y="36"/>
                </a:cxn>
                <a:cxn ang="0">
                  <a:pos x="150" y="56"/>
                </a:cxn>
                <a:cxn ang="0">
                  <a:pos x="157" y="74"/>
                </a:cxn>
                <a:cxn ang="0">
                  <a:pos x="181" y="78"/>
                </a:cxn>
                <a:cxn ang="0">
                  <a:pos x="181" y="104"/>
                </a:cxn>
                <a:cxn ang="0">
                  <a:pos x="157" y="108"/>
                </a:cxn>
                <a:cxn ang="0">
                  <a:pos x="152" y="120"/>
                </a:cxn>
                <a:cxn ang="0">
                  <a:pos x="137" y="105"/>
                </a:cxn>
                <a:cxn ang="0">
                  <a:pos x="139" y="97"/>
                </a:cxn>
                <a:cxn ang="0">
                  <a:pos x="97" y="43"/>
                </a:cxn>
                <a:cxn ang="0">
                  <a:pos x="43" y="84"/>
                </a:cxn>
                <a:cxn ang="0">
                  <a:pos x="84" y="139"/>
                </a:cxn>
                <a:cxn ang="0">
                  <a:pos x="106" y="136"/>
                </a:cxn>
                <a:cxn ang="0">
                  <a:pos x="121" y="152"/>
                </a:cxn>
                <a:cxn ang="0">
                  <a:pos x="108" y="157"/>
                </a:cxn>
                <a:cxn ang="0">
                  <a:pos x="104" y="181"/>
                </a:cxn>
                <a:cxn ang="0">
                  <a:pos x="77" y="181"/>
                </a:cxn>
                <a:cxn ang="0">
                  <a:pos x="73" y="157"/>
                </a:cxn>
                <a:cxn ang="0">
                  <a:pos x="55" y="150"/>
                </a:cxn>
                <a:cxn ang="0">
                  <a:pos x="36" y="164"/>
                </a:cxn>
                <a:cxn ang="0">
                  <a:pos x="17" y="145"/>
                </a:cxn>
                <a:cxn ang="0">
                  <a:pos x="31" y="126"/>
                </a:cxn>
                <a:cxn ang="0">
                  <a:pos x="24" y="108"/>
                </a:cxn>
                <a:cxn ang="0">
                  <a:pos x="0" y="104"/>
                </a:cxn>
                <a:cxn ang="0">
                  <a:pos x="0" y="78"/>
                </a:cxn>
                <a:cxn ang="0">
                  <a:pos x="24" y="73"/>
                </a:cxn>
                <a:cxn ang="0">
                  <a:pos x="31" y="56"/>
                </a:cxn>
                <a:cxn ang="0">
                  <a:pos x="17" y="36"/>
                </a:cxn>
                <a:cxn ang="0">
                  <a:pos x="36" y="17"/>
                </a:cxn>
                <a:cxn ang="0">
                  <a:pos x="56" y="31"/>
                </a:cxn>
                <a:cxn ang="0">
                  <a:pos x="73" y="24"/>
                </a:cxn>
                <a:cxn ang="0">
                  <a:pos x="78" y="0"/>
                </a:cxn>
                <a:cxn ang="0">
                  <a:pos x="104" y="0"/>
                </a:cxn>
              </a:cxnLst>
              <a:rect l="0" t="0" r="r" b="b"/>
              <a:pathLst>
                <a:path w="181" h="181">
                  <a:moveTo>
                    <a:pt x="104" y="0"/>
                  </a:moveTo>
                  <a:cubicBezTo>
                    <a:pt x="108" y="24"/>
                    <a:pt x="108" y="24"/>
                    <a:pt x="108" y="24"/>
                  </a:cubicBezTo>
                  <a:cubicBezTo>
                    <a:pt x="126" y="31"/>
                    <a:pt x="126" y="31"/>
                    <a:pt x="126" y="31"/>
                  </a:cubicBezTo>
                  <a:cubicBezTo>
                    <a:pt x="145" y="17"/>
                    <a:pt x="145" y="17"/>
                    <a:pt x="145" y="17"/>
                  </a:cubicBezTo>
                  <a:cubicBezTo>
                    <a:pt x="164" y="36"/>
                    <a:pt x="164" y="36"/>
                    <a:pt x="164" y="36"/>
                  </a:cubicBezTo>
                  <a:cubicBezTo>
                    <a:pt x="150" y="56"/>
                    <a:pt x="150" y="56"/>
                    <a:pt x="150" y="56"/>
                  </a:cubicBezTo>
                  <a:cubicBezTo>
                    <a:pt x="157" y="74"/>
                    <a:pt x="157" y="74"/>
                    <a:pt x="157" y="74"/>
                  </a:cubicBezTo>
                  <a:cubicBezTo>
                    <a:pt x="181" y="78"/>
                    <a:pt x="181" y="78"/>
                    <a:pt x="181" y="78"/>
                  </a:cubicBezTo>
                  <a:cubicBezTo>
                    <a:pt x="181" y="104"/>
                    <a:pt x="181" y="104"/>
                    <a:pt x="181" y="104"/>
                  </a:cubicBezTo>
                  <a:cubicBezTo>
                    <a:pt x="157" y="108"/>
                    <a:pt x="157" y="108"/>
                    <a:pt x="157" y="108"/>
                  </a:cubicBezTo>
                  <a:cubicBezTo>
                    <a:pt x="152" y="120"/>
                    <a:pt x="152" y="120"/>
                    <a:pt x="152" y="120"/>
                  </a:cubicBezTo>
                  <a:cubicBezTo>
                    <a:pt x="137" y="105"/>
                    <a:pt x="137" y="105"/>
                    <a:pt x="137" y="105"/>
                  </a:cubicBezTo>
                  <a:cubicBezTo>
                    <a:pt x="138" y="103"/>
                    <a:pt x="138" y="100"/>
                    <a:pt x="139" y="97"/>
                  </a:cubicBezTo>
                  <a:cubicBezTo>
                    <a:pt x="142" y="71"/>
                    <a:pt x="124" y="46"/>
                    <a:pt x="97" y="43"/>
                  </a:cubicBezTo>
                  <a:cubicBezTo>
                    <a:pt x="71" y="39"/>
                    <a:pt x="46" y="58"/>
                    <a:pt x="43" y="84"/>
                  </a:cubicBezTo>
                  <a:cubicBezTo>
                    <a:pt x="39" y="111"/>
                    <a:pt x="58" y="135"/>
                    <a:pt x="84" y="139"/>
                  </a:cubicBezTo>
                  <a:cubicBezTo>
                    <a:pt x="92" y="140"/>
                    <a:pt x="99" y="139"/>
                    <a:pt x="106" y="136"/>
                  </a:cubicBezTo>
                  <a:cubicBezTo>
                    <a:pt x="121" y="152"/>
                    <a:pt x="121" y="152"/>
                    <a:pt x="121" y="152"/>
                  </a:cubicBezTo>
                  <a:cubicBezTo>
                    <a:pt x="108" y="157"/>
                    <a:pt x="108" y="157"/>
                    <a:pt x="108" y="157"/>
                  </a:cubicBezTo>
                  <a:cubicBezTo>
                    <a:pt x="104" y="181"/>
                    <a:pt x="104" y="181"/>
                    <a:pt x="104" y="181"/>
                  </a:cubicBezTo>
                  <a:cubicBezTo>
                    <a:pt x="77" y="181"/>
                    <a:pt x="77" y="181"/>
                    <a:pt x="77" y="181"/>
                  </a:cubicBezTo>
                  <a:cubicBezTo>
                    <a:pt x="73" y="157"/>
                    <a:pt x="73" y="157"/>
                    <a:pt x="73" y="157"/>
                  </a:cubicBezTo>
                  <a:cubicBezTo>
                    <a:pt x="55" y="150"/>
                    <a:pt x="55" y="150"/>
                    <a:pt x="55" y="150"/>
                  </a:cubicBezTo>
                  <a:cubicBezTo>
                    <a:pt x="36" y="164"/>
                    <a:pt x="36" y="164"/>
                    <a:pt x="36" y="164"/>
                  </a:cubicBezTo>
                  <a:cubicBezTo>
                    <a:pt x="17" y="145"/>
                    <a:pt x="17" y="145"/>
                    <a:pt x="17" y="145"/>
                  </a:cubicBezTo>
                  <a:cubicBezTo>
                    <a:pt x="31" y="126"/>
                    <a:pt x="31" y="126"/>
                    <a:pt x="31" y="126"/>
                  </a:cubicBezTo>
                  <a:cubicBezTo>
                    <a:pt x="24" y="108"/>
                    <a:pt x="24" y="108"/>
                    <a:pt x="24" y="108"/>
                  </a:cubicBezTo>
                  <a:cubicBezTo>
                    <a:pt x="0" y="104"/>
                    <a:pt x="0" y="104"/>
                    <a:pt x="0" y="104"/>
                  </a:cubicBezTo>
                  <a:cubicBezTo>
                    <a:pt x="0" y="78"/>
                    <a:pt x="0" y="78"/>
                    <a:pt x="0" y="78"/>
                  </a:cubicBezTo>
                  <a:cubicBezTo>
                    <a:pt x="24" y="73"/>
                    <a:pt x="24" y="73"/>
                    <a:pt x="24" y="73"/>
                  </a:cubicBezTo>
                  <a:cubicBezTo>
                    <a:pt x="31" y="56"/>
                    <a:pt x="31" y="56"/>
                    <a:pt x="31" y="56"/>
                  </a:cubicBezTo>
                  <a:cubicBezTo>
                    <a:pt x="17" y="36"/>
                    <a:pt x="17" y="36"/>
                    <a:pt x="17" y="36"/>
                  </a:cubicBezTo>
                  <a:cubicBezTo>
                    <a:pt x="36" y="17"/>
                    <a:pt x="36" y="17"/>
                    <a:pt x="36" y="17"/>
                  </a:cubicBezTo>
                  <a:cubicBezTo>
                    <a:pt x="56" y="31"/>
                    <a:pt x="56" y="31"/>
                    <a:pt x="56" y="31"/>
                  </a:cubicBezTo>
                  <a:cubicBezTo>
                    <a:pt x="73" y="24"/>
                    <a:pt x="73" y="24"/>
                    <a:pt x="73" y="24"/>
                  </a:cubicBezTo>
                  <a:cubicBezTo>
                    <a:pt x="78" y="0"/>
                    <a:pt x="78" y="0"/>
                    <a:pt x="78" y="0"/>
                  </a:cubicBezTo>
                  <a:lnTo>
                    <a:pt x="10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45" name="Rectangle 44"/>
          <p:cNvSpPr/>
          <p:nvPr/>
        </p:nvSpPr>
        <p:spPr>
          <a:xfrm>
            <a:off x="8868472" y="3220251"/>
            <a:ext cx="1692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Sistema</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120" name="Freeform 5014"/>
          <p:cNvSpPr>
            <a:spLocks noEditPoints="1"/>
          </p:cNvSpPr>
          <p:nvPr/>
        </p:nvSpPr>
        <p:spPr bwMode="auto">
          <a:xfrm>
            <a:off x="9013836" y="3265622"/>
            <a:ext cx="250516" cy="184071"/>
          </a:xfrm>
          <a:custGeom>
            <a:avLst/>
            <a:gdLst>
              <a:gd name="T0" fmla="*/ 360 w 360"/>
              <a:gd name="T1" fmla="*/ 256 h 278"/>
              <a:gd name="T2" fmla="*/ 360 w 360"/>
              <a:gd name="T3" fmla="*/ 252 h 278"/>
              <a:gd name="T4" fmla="*/ 358 w 360"/>
              <a:gd name="T5" fmla="*/ 252 h 278"/>
              <a:gd name="T6" fmla="*/ 318 w 360"/>
              <a:gd name="T7" fmla="*/ 200 h 278"/>
              <a:gd name="T8" fmla="*/ 314 w 360"/>
              <a:gd name="T9" fmla="*/ 198 h 278"/>
              <a:gd name="T10" fmla="*/ 50 w 360"/>
              <a:gd name="T11" fmla="*/ 196 h 278"/>
              <a:gd name="T12" fmla="*/ 46 w 360"/>
              <a:gd name="T13" fmla="*/ 198 h 278"/>
              <a:gd name="T14" fmla="*/ 2 w 360"/>
              <a:gd name="T15" fmla="*/ 250 h 278"/>
              <a:gd name="T16" fmla="*/ 2 w 360"/>
              <a:gd name="T17" fmla="*/ 252 h 278"/>
              <a:gd name="T18" fmla="*/ 0 w 360"/>
              <a:gd name="T19" fmla="*/ 252 h 278"/>
              <a:gd name="T20" fmla="*/ 0 w 360"/>
              <a:gd name="T21" fmla="*/ 256 h 278"/>
              <a:gd name="T22" fmla="*/ 0 w 360"/>
              <a:gd name="T23" fmla="*/ 256 h 278"/>
              <a:gd name="T24" fmla="*/ 0 w 360"/>
              <a:gd name="T25" fmla="*/ 268 h 278"/>
              <a:gd name="T26" fmla="*/ 4 w 360"/>
              <a:gd name="T27" fmla="*/ 276 h 278"/>
              <a:gd name="T28" fmla="*/ 10 w 360"/>
              <a:gd name="T29" fmla="*/ 278 h 278"/>
              <a:gd name="T30" fmla="*/ 350 w 360"/>
              <a:gd name="T31" fmla="*/ 278 h 278"/>
              <a:gd name="T32" fmla="*/ 356 w 360"/>
              <a:gd name="T33" fmla="*/ 276 h 278"/>
              <a:gd name="T34" fmla="*/ 360 w 360"/>
              <a:gd name="T35" fmla="*/ 268 h 278"/>
              <a:gd name="T36" fmla="*/ 360 w 360"/>
              <a:gd name="T37" fmla="*/ 256 h 278"/>
              <a:gd name="T38" fmla="*/ 360 w 360"/>
              <a:gd name="T39" fmla="*/ 256 h 278"/>
              <a:gd name="T40" fmla="*/ 146 w 360"/>
              <a:gd name="T41" fmla="*/ 234 h 278"/>
              <a:gd name="T42" fmla="*/ 226 w 360"/>
              <a:gd name="T43" fmla="*/ 254 h 278"/>
              <a:gd name="T44" fmla="*/ 338 w 360"/>
              <a:gd name="T45" fmla="*/ 268 h 278"/>
              <a:gd name="T46" fmla="*/ 334 w 360"/>
              <a:gd name="T47" fmla="*/ 270 h 278"/>
              <a:gd name="T48" fmla="*/ 332 w 360"/>
              <a:gd name="T49" fmla="*/ 270 h 278"/>
              <a:gd name="T50" fmla="*/ 326 w 360"/>
              <a:gd name="T51" fmla="*/ 268 h 278"/>
              <a:gd name="T52" fmla="*/ 324 w 360"/>
              <a:gd name="T53" fmla="*/ 262 h 278"/>
              <a:gd name="T54" fmla="*/ 326 w 360"/>
              <a:gd name="T55" fmla="*/ 256 h 278"/>
              <a:gd name="T56" fmla="*/ 328 w 360"/>
              <a:gd name="T57" fmla="*/ 256 h 278"/>
              <a:gd name="T58" fmla="*/ 334 w 360"/>
              <a:gd name="T59" fmla="*/ 256 h 278"/>
              <a:gd name="T60" fmla="*/ 338 w 360"/>
              <a:gd name="T61" fmla="*/ 256 h 278"/>
              <a:gd name="T62" fmla="*/ 340 w 360"/>
              <a:gd name="T63" fmla="*/ 262 h 278"/>
              <a:gd name="T64" fmla="*/ 340 w 360"/>
              <a:gd name="T65" fmla="*/ 266 h 278"/>
              <a:gd name="T66" fmla="*/ 338 w 360"/>
              <a:gd name="T67" fmla="*/ 268 h 278"/>
              <a:gd name="T68" fmla="*/ 306 w 360"/>
              <a:gd name="T69" fmla="*/ 184 h 278"/>
              <a:gd name="T70" fmla="*/ 310 w 360"/>
              <a:gd name="T71" fmla="*/ 184 h 278"/>
              <a:gd name="T72" fmla="*/ 318 w 360"/>
              <a:gd name="T73" fmla="*/ 178 h 278"/>
              <a:gd name="T74" fmla="*/ 318 w 360"/>
              <a:gd name="T75" fmla="*/ 12 h 278"/>
              <a:gd name="T76" fmla="*/ 318 w 360"/>
              <a:gd name="T77" fmla="*/ 6 h 278"/>
              <a:gd name="T78" fmla="*/ 310 w 360"/>
              <a:gd name="T79" fmla="*/ 0 h 278"/>
              <a:gd name="T80" fmla="*/ 54 w 360"/>
              <a:gd name="T81" fmla="*/ 0 h 278"/>
              <a:gd name="T82" fmla="*/ 50 w 360"/>
              <a:gd name="T83" fmla="*/ 0 h 278"/>
              <a:gd name="T84" fmla="*/ 42 w 360"/>
              <a:gd name="T85" fmla="*/ 6 h 278"/>
              <a:gd name="T86" fmla="*/ 42 w 360"/>
              <a:gd name="T87" fmla="*/ 172 h 278"/>
              <a:gd name="T88" fmla="*/ 42 w 360"/>
              <a:gd name="T89" fmla="*/ 178 h 278"/>
              <a:gd name="T90" fmla="*/ 50 w 360"/>
              <a:gd name="T91" fmla="*/ 184 h 278"/>
              <a:gd name="T92" fmla="*/ 54 w 360"/>
              <a:gd name="T93" fmla="*/ 184 h 278"/>
              <a:gd name="T94" fmla="*/ 294 w 360"/>
              <a:gd name="T95" fmla="*/ 24 h 278"/>
              <a:gd name="T96" fmla="*/ 66 w 360"/>
              <a:gd name="T97"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0" h="278">
                <a:moveTo>
                  <a:pt x="360" y="256"/>
                </a:moveTo>
                <a:lnTo>
                  <a:pt x="360" y="256"/>
                </a:lnTo>
                <a:lnTo>
                  <a:pt x="360" y="252"/>
                </a:lnTo>
                <a:lnTo>
                  <a:pt x="360" y="252"/>
                </a:lnTo>
                <a:lnTo>
                  <a:pt x="358" y="252"/>
                </a:lnTo>
                <a:lnTo>
                  <a:pt x="358" y="252"/>
                </a:lnTo>
                <a:lnTo>
                  <a:pt x="358" y="250"/>
                </a:lnTo>
                <a:lnTo>
                  <a:pt x="318" y="200"/>
                </a:lnTo>
                <a:lnTo>
                  <a:pt x="318" y="200"/>
                </a:lnTo>
                <a:lnTo>
                  <a:pt x="314" y="198"/>
                </a:lnTo>
                <a:lnTo>
                  <a:pt x="310" y="196"/>
                </a:lnTo>
                <a:lnTo>
                  <a:pt x="50" y="196"/>
                </a:lnTo>
                <a:lnTo>
                  <a:pt x="50" y="196"/>
                </a:lnTo>
                <a:lnTo>
                  <a:pt x="46" y="198"/>
                </a:lnTo>
                <a:lnTo>
                  <a:pt x="42" y="200"/>
                </a:lnTo>
                <a:lnTo>
                  <a:pt x="2" y="250"/>
                </a:lnTo>
                <a:lnTo>
                  <a:pt x="2" y="250"/>
                </a:lnTo>
                <a:lnTo>
                  <a:pt x="2" y="252"/>
                </a:lnTo>
                <a:lnTo>
                  <a:pt x="2" y="252"/>
                </a:lnTo>
                <a:lnTo>
                  <a:pt x="0" y="252"/>
                </a:lnTo>
                <a:lnTo>
                  <a:pt x="0" y="252"/>
                </a:lnTo>
                <a:lnTo>
                  <a:pt x="0" y="256"/>
                </a:lnTo>
                <a:lnTo>
                  <a:pt x="0" y="256"/>
                </a:lnTo>
                <a:lnTo>
                  <a:pt x="0" y="256"/>
                </a:lnTo>
                <a:lnTo>
                  <a:pt x="0" y="268"/>
                </a:lnTo>
                <a:lnTo>
                  <a:pt x="0" y="268"/>
                </a:lnTo>
                <a:lnTo>
                  <a:pt x="0" y="272"/>
                </a:lnTo>
                <a:lnTo>
                  <a:pt x="4" y="276"/>
                </a:lnTo>
                <a:lnTo>
                  <a:pt x="6" y="278"/>
                </a:lnTo>
                <a:lnTo>
                  <a:pt x="10" y="278"/>
                </a:lnTo>
                <a:lnTo>
                  <a:pt x="350" y="278"/>
                </a:lnTo>
                <a:lnTo>
                  <a:pt x="350" y="278"/>
                </a:lnTo>
                <a:lnTo>
                  <a:pt x="354" y="278"/>
                </a:lnTo>
                <a:lnTo>
                  <a:pt x="356" y="276"/>
                </a:lnTo>
                <a:lnTo>
                  <a:pt x="360" y="272"/>
                </a:lnTo>
                <a:lnTo>
                  <a:pt x="360" y="268"/>
                </a:lnTo>
                <a:lnTo>
                  <a:pt x="360" y="256"/>
                </a:lnTo>
                <a:lnTo>
                  <a:pt x="360" y="256"/>
                </a:lnTo>
                <a:lnTo>
                  <a:pt x="360" y="256"/>
                </a:lnTo>
                <a:lnTo>
                  <a:pt x="360" y="256"/>
                </a:lnTo>
                <a:close/>
                <a:moveTo>
                  <a:pt x="134" y="254"/>
                </a:moveTo>
                <a:lnTo>
                  <a:pt x="146" y="234"/>
                </a:lnTo>
                <a:lnTo>
                  <a:pt x="214" y="234"/>
                </a:lnTo>
                <a:lnTo>
                  <a:pt x="226" y="254"/>
                </a:lnTo>
                <a:lnTo>
                  <a:pt x="134" y="254"/>
                </a:lnTo>
                <a:close/>
                <a:moveTo>
                  <a:pt x="338" y="268"/>
                </a:moveTo>
                <a:lnTo>
                  <a:pt x="338" y="268"/>
                </a:lnTo>
                <a:lnTo>
                  <a:pt x="334" y="270"/>
                </a:lnTo>
                <a:lnTo>
                  <a:pt x="332" y="270"/>
                </a:lnTo>
                <a:lnTo>
                  <a:pt x="332" y="270"/>
                </a:lnTo>
                <a:lnTo>
                  <a:pt x="326" y="268"/>
                </a:lnTo>
                <a:lnTo>
                  <a:pt x="326" y="268"/>
                </a:lnTo>
                <a:lnTo>
                  <a:pt x="324" y="262"/>
                </a:lnTo>
                <a:lnTo>
                  <a:pt x="324" y="262"/>
                </a:lnTo>
                <a:lnTo>
                  <a:pt x="324" y="260"/>
                </a:lnTo>
                <a:lnTo>
                  <a:pt x="326" y="256"/>
                </a:lnTo>
                <a:lnTo>
                  <a:pt x="326" y="256"/>
                </a:lnTo>
                <a:lnTo>
                  <a:pt x="328" y="256"/>
                </a:lnTo>
                <a:lnTo>
                  <a:pt x="332" y="254"/>
                </a:lnTo>
                <a:lnTo>
                  <a:pt x="334" y="256"/>
                </a:lnTo>
                <a:lnTo>
                  <a:pt x="338" y="256"/>
                </a:lnTo>
                <a:lnTo>
                  <a:pt x="338" y="256"/>
                </a:lnTo>
                <a:lnTo>
                  <a:pt x="340" y="260"/>
                </a:lnTo>
                <a:lnTo>
                  <a:pt x="340" y="262"/>
                </a:lnTo>
                <a:lnTo>
                  <a:pt x="340" y="262"/>
                </a:lnTo>
                <a:lnTo>
                  <a:pt x="340" y="266"/>
                </a:lnTo>
                <a:lnTo>
                  <a:pt x="338" y="268"/>
                </a:lnTo>
                <a:lnTo>
                  <a:pt x="338" y="268"/>
                </a:lnTo>
                <a:close/>
                <a:moveTo>
                  <a:pt x="54" y="184"/>
                </a:moveTo>
                <a:lnTo>
                  <a:pt x="306" y="184"/>
                </a:lnTo>
                <a:lnTo>
                  <a:pt x="306" y="184"/>
                </a:lnTo>
                <a:lnTo>
                  <a:pt x="310" y="184"/>
                </a:lnTo>
                <a:lnTo>
                  <a:pt x="314" y="182"/>
                </a:lnTo>
                <a:lnTo>
                  <a:pt x="318" y="178"/>
                </a:lnTo>
                <a:lnTo>
                  <a:pt x="318" y="172"/>
                </a:lnTo>
                <a:lnTo>
                  <a:pt x="318" y="12"/>
                </a:lnTo>
                <a:lnTo>
                  <a:pt x="318" y="12"/>
                </a:lnTo>
                <a:lnTo>
                  <a:pt x="318" y="6"/>
                </a:lnTo>
                <a:lnTo>
                  <a:pt x="314" y="2"/>
                </a:lnTo>
                <a:lnTo>
                  <a:pt x="310" y="0"/>
                </a:lnTo>
                <a:lnTo>
                  <a:pt x="306" y="0"/>
                </a:lnTo>
                <a:lnTo>
                  <a:pt x="54" y="0"/>
                </a:lnTo>
                <a:lnTo>
                  <a:pt x="54" y="0"/>
                </a:lnTo>
                <a:lnTo>
                  <a:pt x="50" y="0"/>
                </a:lnTo>
                <a:lnTo>
                  <a:pt x="46" y="2"/>
                </a:lnTo>
                <a:lnTo>
                  <a:pt x="42" y="6"/>
                </a:lnTo>
                <a:lnTo>
                  <a:pt x="42" y="12"/>
                </a:lnTo>
                <a:lnTo>
                  <a:pt x="42" y="172"/>
                </a:lnTo>
                <a:lnTo>
                  <a:pt x="42" y="172"/>
                </a:lnTo>
                <a:lnTo>
                  <a:pt x="42" y="178"/>
                </a:lnTo>
                <a:lnTo>
                  <a:pt x="46" y="182"/>
                </a:lnTo>
                <a:lnTo>
                  <a:pt x="50" y="184"/>
                </a:lnTo>
                <a:lnTo>
                  <a:pt x="54" y="184"/>
                </a:lnTo>
                <a:lnTo>
                  <a:pt x="54" y="184"/>
                </a:lnTo>
                <a:close/>
                <a:moveTo>
                  <a:pt x="66" y="24"/>
                </a:moveTo>
                <a:lnTo>
                  <a:pt x="294" y="24"/>
                </a:lnTo>
                <a:lnTo>
                  <a:pt x="294" y="160"/>
                </a:lnTo>
                <a:lnTo>
                  <a:pt x="66" y="160"/>
                </a:lnTo>
                <a:lnTo>
                  <a:pt x="66" y="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grpSp>
        <p:nvGrpSpPr>
          <p:cNvPr id="15" name="Group 14">
            <a:extLst>
              <a:ext uri="{FF2B5EF4-FFF2-40B4-BE49-F238E27FC236}">
                <a16:creationId xmlns:a16="http://schemas.microsoft.com/office/drawing/2014/main" id="{F90E6F75-52E7-4C20-80C3-B6002248B6B7}"/>
              </a:ext>
            </a:extLst>
          </p:cNvPr>
          <p:cNvGrpSpPr/>
          <p:nvPr/>
        </p:nvGrpSpPr>
        <p:grpSpPr>
          <a:xfrm>
            <a:off x="1271465" y="2645174"/>
            <a:ext cx="2645723" cy="522388"/>
            <a:chOff x="623392" y="2645174"/>
            <a:chExt cx="2645723" cy="522388"/>
          </a:xfrm>
        </p:grpSpPr>
        <p:sp>
          <p:nvSpPr>
            <p:cNvPr id="52" name="16 Rectángulo redondeado"/>
            <p:cNvSpPr/>
            <p:nvPr/>
          </p:nvSpPr>
          <p:spPr>
            <a:xfrm>
              <a:off x="623392" y="2807562"/>
              <a:ext cx="2439942" cy="360000"/>
            </a:xfrm>
            <a:prstGeom prst="roundRect">
              <a:avLst/>
            </a:prstGeom>
            <a:solidFill>
              <a:schemeClr val="accent5">
                <a:lumMod val="50000"/>
              </a:schemeClr>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2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Características generales</a:t>
              </a:r>
            </a:p>
          </p:txBody>
        </p:sp>
        <p:grpSp>
          <p:nvGrpSpPr>
            <p:cNvPr id="12" name="Group 11">
              <a:extLst>
                <a:ext uri="{FF2B5EF4-FFF2-40B4-BE49-F238E27FC236}">
                  <a16:creationId xmlns:a16="http://schemas.microsoft.com/office/drawing/2014/main" id="{BDA0D93D-53AA-4E52-AEE9-C615AFDE9270}"/>
                </a:ext>
              </a:extLst>
            </p:cNvPr>
            <p:cNvGrpSpPr/>
            <p:nvPr/>
          </p:nvGrpSpPr>
          <p:grpSpPr>
            <a:xfrm>
              <a:off x="2837115" y="2645174"/>
              <a:ext cx="432000" cy="432000"/>
              <a:chOff x="2837115" y="2645174"/>
              <a:chExt cx="432000" cy="432000"/>
            </a:xfrm>
          </p:grpSpPr>
          <p:sp>
            <p:nvSpPr>
              <p:cNvPr id="43" name="Oval 42"/>
              <p:cNvSpPr/>
              <p:nvPr/>
            </p:nvSpPr>
            <p:spPr>
              <a:xfrm>
                <a:off x="2837115" y="2645174"/>
                <a:ext cx="432000" cy="432000"/>
              </a:xfrm>
              <a:prstGeom prst="ellipse">
                <a:avLst/>
              </a:prstGeom>
              <a:solidFill>
                <a:srgbClr val="00A3A1"/>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endParaRPr>
              </a:p>
            </p:txBody>
          </p:sp>
          <p:sp>
            <p:nvSpPr>
              <p:cNvPr id="34" name="Freeform 4958"/>
              <p:cNvSpPr>
                <a:spLocks noEditPoints="1"/>
              </p:cNvSpPr>
              <p:nvPr/>
            </p:nvSpPr>
            <p:spPr bwMode="auto">
              <a:xfrm>
                <a:off x="2920268" y="2709154"/>
                <a:ext cx="265695" cy="282144"/>
              </a:xfrm>
              <a:custGeom>
                <a:avLst/>
                <a:gdLst>
                  <a:gd name="T0" fmla="*/ 294 w 414"/>
                  <a:gd name="T1" fmla="*/ 176 h 404"/>
                  <a:gd name="T2" fmla="*/ 272 w 414"/>
                  <a:gd name="T3" fmla="*/ 200 h 404"/>
                  <a:gd name="T4" fmla="*/ 272 w 414"/>
                  <a:gd name="T5" fmla="*/ 220 h 404"/>
                  <a:gd name="T6" fmla="*/ 294 w 414"/>
                  <a:gd name="T7" fmla="*/ 244 h 404"/>
                  <a:gd name="T8" fmla="*/ 286 w 414"/>
                  <a:gd name="T9" fmla="*/ 316 h 404"/>
                  <a:gd name="T10" fmla="*/ 244 w 414"/>
                  <a:gd name="T11" fmla="*/ 338 h 404"/>
                  <a:gd name="T12" fmla="*/ 212 w 414"/>
                  <a:gd name="T13" fmla="*/ 316 h 404"/>
                  <a:gd name="T14" fmla="*/ 170 w 414"/>
                  <a:gd name="T15" fmla="*/ 332 h 404"/>
                  <a:gd name="T16" fmla="*/ 112 w 414"/>
                  <a:gd name="T17" fmla="*/ 378 h 404"/>
                  <a:gd name="T18" fmla="*/ 128 w 414"/>
                  <a:gd name="T19" fmla="*/ 390 h 404"/>
                  <a:gd name="T20" fmla="*/ 174 w 414"/>
                  <a:gd name="T21" fmla="*/ 372 h 404"/>
                  <a:gd name="T22" fmla="*/ 212 w 414"/>
                  <a:gd name="T23" fmla="*/ 382 h 404"/>
                  <a:gd name="T24" fmla="*/ 244 w 414"/>
                  <a:gd name="T25" fmla="*/ 358 h 404"/>
                  <a:gd name="T26" fmla="*/ 302 w 414"/>
                  <a:gd name="T27" fmla="*/ 328 h 404"/>
                  <a:gd name="T28" fmla="*/ 314 w 414"/>
                  <a:gd name="T29" fmla="*/ 288 h 404"/>
                  <a:gd name="T30" fmla="*/ 336 w 414"/>
                  <a:gd name="T31" fmla="*/ 228 h 404"/>
                  <a:gd name="T32" fmla="*/ 414 w 414"/>
                  <a:gd name="T33" fmla="*/ 210 h 404"/>
                  <a:gd name="T34" fmla="*/ 330 w 414"/>
                  <a:gd name="T35" fmla="*/ 184 h 404"/>
                  <a:gd name="T36" fmla="*/ 200 w 414"/>
                  <a:gd name="T37" fmla="*/ 364 h 404"/>
                  <a:gd name="T38" fmla="*/ 186 w 414"/>
                  <a:gd name="T39" fmla="*/ 348 h 404"/>
                  <a:gd name="T40" fmla="*/ 200 w 414"/>
                  <a:gd name="T41" fmla="*/ 334 h 404"/>
                  <a:gd name="T42" fmla="*/ 216 w 414"/>
                  <a:gd name="T43" fmla="*/ 348 h 404"/>
                  <a:gd name="T44" fmla="*/ 200 w 414"/>
                  <a:gd name="T45" fmla="*/ 364 h 404"/>
                  <a:gd name="T46" fmla="*/ 334 w 414"/>
                  <a:gd name="T47" fmla="*/ 138 h 404"/>
                  <a:gd name="T48" fmla="*/ 16 w 414"/>
                  <a:gd name="T49" fmla="*/ 292 h 404"/>
                  <a:gd name="T50" fmla="*/ 46 w 414"/>
                  <a:gd name="T51" fmla="*/ 240 h 404"/>
                  <a:gd name="T52" fmla="*/ 80 w 414"/>
                  <a:gd name="T53" fmla="*/ 240 h 404"/>
                  <a:gd name="T54" fmla="*/ 120 w 414"/>
                  <a:gd name="T55" fmla="*/ 238 h 404"/>
                  <a:gd name="T56" fmla="*/ 168 w 414"/>
                  <a:gd name="T57" fmla="*/ 220 h 404"/>
                  <a:gd name="T58" fmla="*/ 136 w 414"/>
                  <a:gd name="T59" fmla="*/ 200 h 404"/>
                  <a:gd name="T60" fmla="*/ 120 w 414"/>
                  <a:gd name="T61" fmla="*/ 182 h 404"/>
                  <a:gd name="T62" fmla="*/ 86 w 414"/>
                  <a:gd name="T63" fmla="*/ 176 h 404"/>
                  <a:gd name="T64" fmla="*/ 62 w 414"/>
                  <a:gd name="T65" fmla="*/ 206 h 404"/>
                  <a:gd name="T66" fmla="*/ 16 w 414"/>
                  <a:gd name="T67" fmla="*/ 242 h 404"/>
                  <a:gd name="T68" fmla="*/ 6 w 414"/>
                  <a:gd name="T69" fmla="*/ 292 h 404"/>
                  <a:gd name="T70" fmla="*/ 104 w 414"/>
                  <a:gd name="T71" fmla="*/ 196 h 404"/>
                  <a:gd name="T72" fmla="*/ 112 w 414"/>
                  <a:gd name="T73" fmla="*/ 216 h 404"/>
                  <a:gd name="T74" fmla="*/ 92 w 414"/>
                  <a:gd name="T75" fmla="*/ 224 h 404"/>
                  <a:gd name="T76" fmla="*/ 84 w 414"/>
                  <a:gd name="T77" fmla="*/ 204 h 404"/>
                  <a:gd name="T78" fmla="*/ 108 w 414"/>
                  <a:gd name="T79" fmla="*/ 306 h 404"/>
                  <a:gd name="T80" fmla="*/ 124 w 414"/>
                  <a:gd name="T81" fmla="*/ 284 h 404"/>
                  <a:gd name="T82" fmla="*/ 184 w 414"/>
                  <a:gd name="T83" fmla="*/ 234 h 404"/>
                  <a:gd name="T84" fmla="*/ 212 w 414"/>
                  <a:gd name="T85" fmla="*/ 202 h 404"/>
                  <a:gd name="T86" fmla="*/ 180 w 414"/>
                  <a:gd name="T87" fmla="*/ 276 h 404"/>
                  <a:gd name="T88" fmla="*/ 108 w 414"/>
                  <a:gd name="T89" fmla="*/ 306 h 404"/>
                  <a:gd name="T90" fmla="*/ 212 w 414"/>
                  <a:gd name="T91" fmla="*/ 68 h 404"/>
                  <a:gd name="T92" fmla="*/ 236 w 414"/>
                  <a:gd name="T93" fmla="*/ 34 h 404"/>
                  <a:gd name="T94" fmla="*/ 222 w 414"/>
                  <a:gd name="T95" fmla="*/ 6 h 404"/>
                  <a:gd name="T96" fmla="*/ 194 w 414"/>
                  <a:gd name="T97" fmla="*/ 0 h 404"/>
                  <a:gd name="T98" fmla="*/ 168 w 414"/>
                  <a:gd name="T99" fmla="*/ 22 h 404"/>
                  <a:gd name="T100" fmla="*/ 174 w 414"/>
                  <a:gd name="T101" fmla="*/ 56 h 404"/>
                  <a:gd name="T102" fmla="*/ 202 w 414"/>
                  <a:gd name="T103" fmla="*/ 20 h 404"/>
                  <a:gd name="T104" fmla="*/ 216 w 414"/>
                  <a:gd name="T105" fmla="*/ 34 h 404"/>
                  <a:gd name="T106" fmla="*/ 202 w 414"/>
                  <a:gd name="T107" fmla="*/ 50 h 404"/>
                  <a:gd name="T108" fmla="*/ 186 w 414"/>
                  <a:gd name="T109" fmla="*/ 34 h 404"/>
                  <a:gd name="T110" fmla="*/ 202 w 414"/>
                  <a:gd name="T111" fmla="*/ 20 h 404"/>
                  <a:gd name="T112" fmla="*/ 2 w 414"/>
                  <a:gd name="T113" fmla="*/ 138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4" h="404">
                    <a:moveTo>
                      <a:pt x="314" y="176"/>
                    </a:moveTo>
                    <a:lnTo>
                      <a:pt x="314" y="30"/>
                    </a:lnTo>
                    <a:lnTo>
                      <a:pt x="314" y="30"/>
                    </a:lnTo>
                    <a:lnTo>
                      <a:pt x="294" y="20"/>
                    </a:lnTo>
                    <a:lnTo>
                      <a:pt x="294" y="176"/>
                    </a:lnTo>
                    <a:lnTo>
                      <a:pt x="294" y="176"/>
                    </a:lnTo>
                    <a:lnTo>
                      <a:pt x="286" y="180"/>
                    </a:lnTo>
                    <a:lnTo>
                      <a:pt x="280" y="184"/>
                    </a:lnTo>
                    <a:lnTo>
                      <a:pt x="274" y="192"/>
                    </a:lnTo>
                    <a:lnTo>
                      <a:pt x="272" y="200"/>
                    </a:lnTo>
                    <a:lnTo>
                      <a:pt x="232" y="200"/>
                    </a:lnTo>
                    <a:lnTo>
                      <a:pt x="232" y="202"/>
                    </a:lnTo>
                    <a:lnTo>
                      <a:pt x="232" y="202"/>
                    </a:lnTo>
                    <a:lnTo>
                      <a:pt x="230" y="220"/>
                    </a:lnTo>
                    <a:lnTo>
                      <a:pt x="272" y="220"/>
                    </a:lnTo>
                    <a:lnTo>
                      <a:pt x="272" y="220"/>
                    </a:lnTo>
                    <a:lnTo>
                      <a:pt x="274" y="228"/>
                    </a:lnTo>
                    <a:lnTo>
                      <a:pt x="280" y="234"/>
                    </a:lnTo>
                    <a:lnTo>
                      <a:pt x="286" y="240"/>
                    </a:lnTo>
                    <a:lnTo>
                      <a:pt x="294" y="244"/>
                    </a:lnTo>
                    <a:lnTo>
                      <a:pt x="294" y="288"/>
                    </a:lnTo>
                    <a:lnTo>
                      <a:pt x="294" y="288"/>
                    </a:lnTo>
                    <a:lnTo>
                      <a:pt x="294" y="298"/>
                    </a:lnTo>
                    <a:lnTo>
                      <a:pt x="290" y="308"/>
                    </a:lnTo>
                    <a:lnTo>
                      <a:pt x="286" y="316"/>
                    </a:lnTo>
                    <a:lnTo>
                      <a:pt x="280" y="324"/>
                    </a:lnTo>
                    <a:lnTo>
                      <a:pt x="272" y="330"/>
                    </a:lnTo>
                    <a:lnTo>
                      <a:pt x="264" y="334"/>
                    </a:lnTo>
                    <a:lnTo>
                      <a:pt x="254" y="338"/>
                    </a:lnTo>
                    <a:lnTo>
                      <a:pt x="244" y="338"/>
                    </a:lnTo>
                    <a:lnTo>
                      <a:pt x="234" y="338"/>
                    </a:lnTo>
                    <a:lnTo>
                      <a:pt x="234" y="338"/>
                    </a:lnTo>
                    <a:lnTo>
                      <a:pt x="230" y="328"/>
                    </a:lnTo>
                    <a:lnTo>
                      <a:pt x="222" y="320"/>
                    </a:lnTo>
                    <a:lnTo>
                      <a:pt x="212" y="316"/>
                    </a:lnTo>
                    <a:lnTo>
                      <a:pt x="200" y="314"/>
                    </a:lnTo>
                    <a:lnTo>
                      <a:pt x="200" y="314"/>
                    </a:lnTo>
                    <a:lnTo>
                      <a:pt x="188" y="316"/>
                    </a:lnTo>
                    <a:lnTo>
                      <a:pt x="178" y="322"/>
                    </a:lnTo>
                    <a:lnTo>
                      <a:pt x="170" y="332"/>
                    </a:lnTo>
                    <a:lnTo>
                      <a:pt x="166" y="342"/>
                    </a:lnTo>
                    <a:lnTo>
                      <a:pt x="166" y="342"/>
                    </a:lnTo>
                    <a:lnTo>
                      <a:pt x="146" y="350"/>
                    </a:lnTo>
                    <a:lnTo>
                      <a:pt x="128" y="362"/>
                    </a:lnTo>
                    <a:lnTo>
                      <a:pt x="112" y="378"/>
                    </a:lnTo>
                    <a:lnTo>
                      <a:pt x="100" y="396"/>
                    </a:lnTo>
                    <a:lnTo>
                      <a:pt x="100" y="396"/>
                    </a:lnTo>
                    <a:lnTo>
                      <a:pt x="118" y="404"/>
                    </a:lnTo>
                    <a:lnTo>
                      <a:pt x="118" y="404"/>
                    </a:lnTo>
                    <a:lnTo>
                      <a:pt x="128" y="390"/>
                    </a:lnTo>
                    <a:lnTo>
                      <a:pt x="140" y="378"/>
                    </a:lnTo>
                    <a:lnTo>
                      <a:pt x="152" y="370"/>
                    </a:lnTo>
                    <a:lnTo>
                      <a:pt x="168" y="362"/>
                    </a:lnTo>
                    <a:lnTo>
                      <a:pt x="168" y="362"/>
                    </a:lnTo>
                    <a:lnTo>
                      <a:pt x="174" y="372"/>
                    </a:lnTo>
                    <a:lnTo>
                      <a:pt x="182" y="378"/>
                    </a:lnTo>
                    <a:lnTo>
                      <a:pt x="190" y="382"/>
                    </a:lnTo>
                    <a:lnTo>
                      <a:pt x="200" y="384"/>
                    </a:lnTo>
                    <a:lnTo>
                      <a:pt x="200" y="384"/>
                    </a:lnTo>
                    <a:lnTo>
                      <a:pt x="212" y="382"/>
                    </a:lnTo>
                    <a:lnTo>
                      <a:pt x="222" y="378"/>
                    </a:lnTo>
                    <a:lnTo>
                      <a:pt x="230" y="370"/>
                    </a:lnTo>
                    <a:lnTo>
                      <a:pt x="234" y="358"/>
                    </a:lnTo>
                    <a:lnTo>
                      <a:pt x="244" y="358"/>
                    </a:lnTo>
                    <a:lnTo>
                      <a:pt x="244" y="358"/>
                    </a:lnTo>
                    <a:lnTo>
                      <a:pt x="258" y="358"/>
                    </a:lnTo>
                    <a:lnTo>
                      <a:pt x="272" y="354"/>
                    </a:lnTo>
                    <a:lnTo>
                      <a:pt x="284" y="346"/>
                    </a:lnTo>
                    <a:lnTo>
                      <a:pt x="294" y="338"/>
                    </a:lnTo>
                    <a:lnTo>
                      <a:pt x="302" y="328"/>
                    </a:lnTo>
                    <a:lnTo>
                      <a:pt x="310" y="316"/>
                    </a:lnTo>
                    <a:lnTo>
                      <a:pt x="314" y="302"/>
                    </a:lnTo>
                    <a:lnTo>
                      <a:pt x="314" y="288"/>
                    </a:lnTo>
                    <a:lnTo>
                      <a:pt x="314" y="288"/>
                    </a:lnTo>
                    <a:lnTo>
                      <a:pt x="314" y="288"/>
                    </a:lnTo>
                    <a:lnTo>
                      <a:pt x="314" y="244"/>
                    </a:lnTo>
                    <a:lnTo>
                      <a:pt x="314" y="244"/>
                    </a:lnTo>
                    <a:lnTo>
                      <a:pt x="324" y="240"/>
                    </a:lnTo>
                    <a:lnTo>
                      <a:pt x="330" y="234"/>
                    </a:lnTo>
                    <a:lnTo>
                      <a:pt x="336" y="228"/>
                    </a:lnTo>
                    <a:lnTo>
                      <a:pt x="338" y="220"/>
                    </a:lnTo>
                    <a:lnTo>
                      <a:pt x="414" y="220"/>
                    </a:lnTo>
                    <a:lnTo>
                      <a:pt x="414" y="220"/>
                    </a:lnTo>
                    <a:lnTo>
                      <a:pt x="414" y="210"/>
                    </a:lnTo>
                    <a:lnTo>
                      <a:pt x="414" y="210"/>
                    </a:lnTo>
                    <a:lnTo>
                      <a:pt x="414" y="200"/>
                    </a:lnTo>
                    <a:lnTo>
                      <a:pt x="338" y="200"/>
                    </a:lnTo>
                    <a:lnTo>
                      <a:pt x="338" y="200"/>
                    </a:lnTo>
                    <a:lnTo>
                      <a:pt x="336" y="192"/>
                    </a:lnTo>
                    <a:lnTo>
                      <a:pt x="330" y="184"/>
                    </a:lnTo>
                    <a:lnTo>
                      <a:pt x="324" y="180"/>
                    </a:lnTo>
                    <a:lnTo>
                      <a:pt x="314" y="176"/>
                    </a:lnTo>
                    <a:lnTo>
                      <a:pt x="314" y="176"/>
                    </a:lnTo>
                    <a:close/>
                    <a:moveTo>
                      <a:pt x="200" y="364"/>
                    </a:moveTo>
                    <a:lnTo>
                      <a:pt x="200" y="364"/>
                    </a:lnTo>
                    <a:lnTo>
                      <a:pt x="194" y="364"/>
                    </a:lnTo>
                    <a:lnTo>
                      <a:pt x="190" y="360"/>
                    </a:lnTo>
                    <a:lnTo>
                      <a:pt x="186" y="354"/>
                    </a:lnTo>
                    <a:lnTo>
                      <a:pt x="186" y="348"/>
                    </a:lnTo>
                    <a:lnTo>
                      <a:pt x="186" y="348"/>
                    </a:lnTo>
                    <a:lnTo>
                      <a:pt x="186" y="342"/>
                    </a:lnTo>
                    <a:lnTo>
                      <a:pt x="190" y="338"/>
                    </a:lnTo>
                    <a:lnTo>
                      <a:pt x="194" y="334"/>
                    </a:lnTo>
                    <a:lnTo>
                      <a:pt x="200" y="334"/>
                    </a:lnTo>
                    <a:lnTo>
                      <a:pt x="200" y="334"/>
                    </a:lnTo>
                    <a:lnTo>
                      <a:pt x="206" y="334"/>
                    </a:lnTo>
                    <a:lnTo>
                      <a:pt x="212" y="338"/>
                    </a:lnTo>
                    <a:lnTo>
                      <a:pt x="216" y="342"/>
                    </a:lnTo>
                    <a:lnTo>
                      <a:pt x="216" y="348"/>
                    </a:lnTo>
                    <a:lnTo>
                      <a:pt x="216" y="348"/>
                    </a:lnTo>
                    <a:lnTo>
                      <a:pt x="216" y="354"/>
                    </a:lnTo>
                    <a:lnTo>
                      <a:pt x="212" y="360"/>
                    </a:lnTo>
                    <a:lnTo>
                      <a:pt x="206" y="364"/>
                    </a:lnTo>
                    <a:lnTo>
                      <a:pt x="200" y="364"/>
                    </a:lnTo>
                    <a:lnTo>
                      <a:pt x="200" y="364"/>
                    </a:lnTo>
                    <a:close/>
                    <a:moveTo>
                      <a:pt x="334" y="118"/>
                    </a:moveTo>
                    <a:lnTo>
                      <a:pt x="394" y="118"/>
                    </a:lnTo>
                    <a:lnTo>
                      <a:pt x="394" y="118"/>
                    </a:lnTo>
                    <a:lnTo>
                      <a:pt x="402" y="138"/>
                    </a:lnTo>
                    <a:lnTo>
                      <a:pt x="334" y="138"/>
                    </a:lnTo>
                    <a:lnTo>
                      <a:pt x="334" y="118"/>
                    </a:lnTo>
                    <a:close/>
                    <a:moveTo>
                      <a:pt x="16" y="310"/>
                    </a:moveTo>
                    <a:lnTo>
                      <a:pt x="16" y="304"/>
                    </a:lnTo>
                    <a:lnTo>
                      <a:pt x="16" y="304"/>
                    </a:lnTo>
                    <a:lnTo>
                      <a:pt x="16" y="292"/>
                    </a:lnTo>
                    <a:lnTo>
                      <a:pt x="20" y="278"/>
                    </a:lnTo>
                    <a:lnTo>
                      <a:pt x="24" y="268"/>
                    </a:lnTo>
                    <a:lnTo>
                      <a:pt x="30" y="256"/>
                    </a:lnTo>
                    <a:lnTo>
                      <a:pt x="38" y="248"/>
                    </a:lnTo>
                    <a:lnTo>
                      <a:pt x="46" y="240"/>
                    </a:lnTo>
                    <a:lnTo>
                      <a:pt x="56" y="232"/>
                    </a:lnTo>
                    <a:lnTo>
                      <a:pt x="66" y="226"/>
                    </a:lnTo>
                    <a:lnTo>
                      <a:pt x="66" y="226"/>
                    </a:lnTo>
                    <a:lnTo>
                      <a:pt x="72" y="234"/>
                    </a:lnTo>
                    <a:lnTo>
                      <a:pt x="80" y="240"/>
                    </a:lnTo>
                    <a:lnTo>
                      <a:pt x="88" y="244"/>
                    </a:lnTo>
                    <a:lnTo>
                      <a:pt x="98" y="246"/>
                    </a:lnTo>
                    <a:lnTo>
                      <a:pt x="98" y="246"/>
                    </a:lnTo>
                    <a:lnTo>
                      <a:pt x="110" y="244"/>
                    </a:lnTo>
                    <a:lnTo>
                      <a:pt x="120" y="238"/>
                    </a:lnTo>
                    <a:lnTo>
                      <a:pt x="128" y="230"/>
                    </a:lnTo>
                    <a:lnTo>
                      <a:pt x="132" y="220"/>
                    </a:lnTo>
                    <a:lnTo>
                      <a:pt x="132" y="220"/>
                    </a:lnTo>
                    <a:lnTo>
                      <a:pt x="136" y="220"/>
                    </a:lnTo>
                    <a:lnTo>
                      <a:pt x="168" y="220"/>
                    </a:lnTo>
                    <a:lnTo>
                      <a:pt x="168" y="220"/>
                    </a:lnTo>
                    <a:lnTo>
                      <a:pt x="170" y="212"/>
                    </a:lnTo>
                    <a:lnTo>
                      <a:pt x="172" y="202"/>
                    </a:lnTo>
                    <a:lnTo>
                      <a:pt x="172" y="200"/>
                    </a:lnTo>
                    <a:lnTo>
                      <a:pt x="136" y="200"/>
                    </a:lnTo>
                    <a:lnTo>
                      <a:pt x="136" y="200"/>
                    </a:lnTo>
                    <a:lnTo>
                      <a:pt x="132" y="200"/>
                    </a:lnTo>
                    <a:lnTo>
                      <a:pt x="132" y="200"/>
                    </a:lnTo>
                    <a:lnTo>
                      <a:pt x="128" y="190"/>
                    </a:lnTo>
                    <a:lnTo>
                      <a:pt x="120" y="182"/>
                    </a:lnTo>
                    <a:lnTo>
                      <a:pt x="110" y="176"/>
                    </a:lnTo>
                    <a:lnTo>
                      <a:pt x="98" y="174"/>
                    </a:lnTo>
                    <a:lnTo>
                      <a:pt x="98" y="174"/>
                    </a:lnTo>
                    <a:lnTo>
                      <a:pt x="92" y="176"/>
                    </a:lnTo>
                    <a:lnTo>
                      <a:pt x="86" y="176"/>
                    </a:lnTo>
                    <a:lnTo>
                      <a:pt x="74" y="184"/>
                    </a:lnTo>
                    <a:lnTo>
                      <a:pt x="66" y="194"/>
                    </a:lnTo>
                    <a:lnTo>
                      <a:pt x="64" y="200"/>
                    </a:lnTo>
                    <a:lnTo>
                      <a:pt x="62" y="206"/>
                    </a:lnTo>
                    <a:lnTo>
                      <a:pt x="62" y="206"/>
                    </a:lnTo>
                    <a:lnTo>
                      <a:pt x="52" y="212"/>
                    </a:lnTo>
                    <a:lnTo>
                      <a:pt x="42" y="218"/>
                    </a:lnTo>
                    <a:lnTo>
                      <a:pt x="32" y="224"/>
                    </a:lnTo>
                    <a:lnTo>
                      <a:pt x="24" y="232"/>
                    </a:lnTo>
                    <a:lnTo>
                      <a:pt x="16" y="242"/>
                    </a:lnTo>
                    <a:lnTo>
                      <a:pt x="10" y="252"/>
                    </a:lnTo>
                    <a:lnTo>
                      <a:pt x="4" y="262"/>
                    </a:lnTo>
                    <a:lnTo>
                      <a:pt x="0" y="274"/>
                    </a:lnTo>
                    <a:lnTo>
                      <a:pt x="0" y="274"/>
                    </a:lnTo>
                    <a:lnTo>
                      <a:pt x="6" y="292"/>
                    </a:lnTo>
                    <a:lnTo>
                      <a:pt x="16" y="310"/>
                    </a:lnTo>
                    <a:lnTo>
                      <a:pt x="16" y="310"/>
                    </a:lnTo>
                    <a:close/>
                    <a:moveTo>
                      <a:pt x="98" y="194"/>
                    </a:moveTo>
                    <a:lnTo>
                      <a:pt x="98" y="194"/>
                    </a:lnTo>
                    <a:lnTo>
                      <a:pt x="104" y="196"/>
                    </a:lnTo>
                    <a:lnTo>
                      <a:pt x="110" y="198"/>
                    </a:lnTo>
                    <a:lnTo>
                      <a:pt x="112" y="204"/>
                    </a:lnTo>
                    <a:lnTo>
                      <a:pt x="114" y="210"/>
                    </a:lnTo>
                    <a:lnTo>
                      <a:pt x="114" y="210"/>
                    </a:lnTo>
                    <a:lnTo>
                      <a:pt x="112" y="216"/>
                    </a:lnTo>
                    <a:lnTo>
                      <a:pt x="110" y="220"/>
                    </a:lnTo>
                    <a:lnTo>
                      <a:pt x="104" y="224"/>
                    </a:lnTo>
                    <a:lnTo>
                      <a:pt x="98" y="226"/>
                    </a:lnTo>
                    <a:lnTo>
                      <a:pt x="98" y="226"/>
                    </a:lnTo>
                    <a:lnTo>
                      <a:pt x="92" y="224"/>
                    </a:lnTo>
                    <a:lnTo>
                      <a:pt x="88" y="220"/>
                    </a:lnTo>
                    <a:lnTo>
                      <a:pt x="84" y="216"/>
                    </a:lnTo>
                    <a:lnTo>
                      <a:pt x="82" y="210"/>
                    </a:lnTo>
                    <a:lnTo>
                      <a:pt x="82" y="210"/>
                    </a:lnTo>
                    <a:lnTo>
                      <a:pt x="84" y="204"/>
                    </a:lnTo>
                    <a:lnTo>
                      <a:pt x="88" y="198"/>
                    </a:lnTo>
                    <a:lnTo>
                      <a:pt x="92" y="196"/>
                    </a:lnTo>
                    <a:lnTo>
                      <a:pt x="98" y="194"/>
                    </a:lnTo>
                    <a:lnTo>
                      <a:pt x="98" y="194"/>
                    </a:lnTo>
                    <a:close/>
                    <a:moveTo>
                      <a:pt x="108" y="306"/>
                    </a:moveTo>
                    <a:lnTo>
                      <a:pt x="36" y="306"/>
                    </a:lnTo>
                    <a:lnTo>
                      <a:pt x="36" y="286"/>
                    </a:lnTo>
                    <a:lnTo>
                      <a:pt x="108" y="286"/>
                    </a:lnTo>
                    <a:lnTo>
                      <a:pt x="108" y="286"/>
                    </a:lnTo>
                    <a:lnTo>
                      <a:pt x="124" y="284"/>
                    </a:lnTo>
                    <a:lnTo>
                      <a:pt x="140" y="280"/>
                    </a:lnTo>
                    <a:lnTo>
                      <a:pt x="154" y="272"/>
                    </a:lnTo>
                    <a:lnTo>
                      <a:pt x="166" y="262"/>
                    </a:lnTo>
                    <a:lnTo>
                      <a:pt x="178" y="250"/>
                    </a:lnTo>
                    <a:lnTo>
                      <a:pt x="184" y="234"/>
                    </a:lnTo>
                    <a:lnTo>
                      <a:pt x="190" y="220"/>
                    </a:lnTo>
                    <a:lnTo>
                      <a:pt x="192" y="202"/>
                    </a:lnTo>
                    <a:lnTo>
                      <a:pt x="192" y="158"/>
                    </a:lnTo>
                    <a:lnTo>
                      <a:pt x="212" y="158"/>
                    </a:lnTo>
                    <a:lnTo>
                      <a:pt x="212" y="202"/>
                    </a:lnTo>
                    <a:lnTo>
                      <a:pt x="212" y="202"/>
                    </a:lnTo>
                    <a:lnTo>
                      <a:pt x="210" y="224"/>
                    </a:lnTo>
                    <a:lnTo>
                      <a:pt x="204" y="242"/>
                    </a:lnTo>
                    <a:lnTo>
                      <a:pt x="194" y="260"/>
                    </a:lnTo>
                    <a:lnTo>
                      <a:pt x="180" y="276"/>
                    </a:lnTo>
                    <a:lnTo>
                      <a:pt x="166" y="288"/>
                    </a:lnTo>
                    <a:lnTo>
                      <a:pt x="148" y="298"/>
                    </a:lnTo>
                    <a:lnTo>
                      <a:pt x="128" y="304"/>
                    </a:lnTo>
                    <a:lnTo>
                      <a:pt x="108" y="306"/>
                    </a:lnTo>
                    <a:lnTo>
                      <a:pt x="108" y="306"/>
                    </a:lnTo>
                    <a:close/>
                    <a:moveTo>
                      <a:pt x="192" y="68"/>
                    </a:moveTo>
                    <a:lnTo>
                      <a:pt x="192" y="98"/>
                    </a:lnTo>
                    <a:lnTo>
                      <a:pt x="212" y="98"/>
                    </a:lnTo>
                    <a:lnTo>
                      <a:pt x="212" y="68"/>
                    </a:lnTo>
                    <a:lnTo>
                      <a:pt x="212" y="68"/>
                    </a:lnTo>
                    <a:lnTo>
                      <a:pt x="222" y="64"/>
                    </a:lnTo>
                    <a:lnTo>
                      <a:pt x="230" y="56"/>
                    </a:lnTo>
                    <a:lnTo>
                      <a:pt x="236" y="46"/>
                    </a:lnTo>
                    <a:lnTo>
                      <a:pt x="236" y="34"/>
                    </a:lnTo>
                    <a:lnTo>
                      <a:pt x="236" y="34"/>
                    </a:lnTo>
                    <a:lnTo>
                      <a:pt x="236" y="28"/>
                    </a:lnTo>
                    <a:lnTo>
                      <a:pt x="234" y="22"/>
                    </a:lnTo>
                    <a:lnTo>
                      <a:pt x="230" y="16"/>
                    </a:lnTo>
                    <a:lnTo>
                      <a:pt x="226" y="10"/>
                    </a:lnTo>
                    <a:lnTo>
                      <a:pt x="222" y="6"/>
                    </a:lnTo>
                    <a:lnTo>
                      <a:pt x="216" y="2"/>
                    </a:lnTo>
                    <a:lnTo>
                      <a:pt x="208" y="0"/>
                    </a:lnTo>
                    <a:lnTo>
                      <a:pt x="202" y="0"/>
                    </a:lnTo>
                    <a:lnTo>
                      <a:pt x="202" y="0"/>
                    </a:lnTo>
                    <a:lnTo>
                      <a:pt x="194" y="0"/>
                    </a:lnTo>
                    <a:lnTo>
                      <a:pt x="188" y="2"/>
                    </a:lnTo>
                    <a:lnTo>
                      <a:pt x="182" y="6"/>
                    </a:lnTo>
                    <a:lnTo>
                      <a:pt x="176" y="10"/>
                    </a:lnTo>
                    <a:lnTo>
                      <a:pt x="172" y="16"/>
                    </a:lnTo>
                    <a:lnTo>
                      <a:pt x="168" y="22"/>
                    </a:lnTo>
                    <a:lnTo>
                      <a:pt x="166" y="28"/>
                    </a:lnTo>
                    <a:lnTo>
                      <a:pt x="166" y="34"/>
                    </a:lnTo>
                    <a:lnTo>
                      <a:pt x="166" y="34"/>
                    </a:lnTo>
                    <a:lnTo>
                      <a:pt x="168" y="46"/>
                    </a:lnTo>
                    <a:lnTo>
                      <a:pt x="174" y="56"/>
                    </a:lnTo>
                    <a:lnTo>
                      <a:pt x="182" y="64"/>
                    </a:lnTo>
                    <a:lnTo>
                      <a:pt x="192" y="68"/>
                    </a:lnTo>
                    <a:lnTo>
                      <a:pt x="192" y="68"/>
                    </a:lnTo>
                    <a:close/>
                    <a:moveTo>
                      <a:pt x="202" y="20"/>
                    </a:moveTo>
                    <a:lnTo>
                      <a:pt x="202" y="20"/>
                    </a:lnTo>
                    <a:lnTo>
                      <a:pt x="208" y="20"/>
                    </a:lnTo>
                    <a:lnTo>
                      <a:pt x="212" y="24"/>
                    </a:lnTo>
                    <a:lnTo>
                      <a:pt x="216" y="28"/>
                    </a:lnTo>
                    <a:lnTo>
                      <a:pt x="216" y="34"/>
                    </a:lnTo>
                    <a:lnTo>
                      <a:pt x="216" y="34"/>
                    </a:lnTo>
                    <a:lnTo>
                      <a:pt x="216" y="40"/>
                    </a:lnTo>
                    <a:lnTo>
                      <a:pt x="212" y="46"/>
                    </a:lnTo>
                    <a:lnTo>
                      <a:pt x="208" y="50"/>
                    </a:lnTo>
                    <a:lnTo>
                      <a:pt x="202" y="50"/>
                    </a:lnTo>
                    <a:lnTo>
                      <a:pt x="202" y="50"/>
                    </a:lnTo>
                    <a:lnTo>
                      <a:pt x="196" y="50"/>
                    </a:lnTo>
                    <a:lnTo>
                      <a:pt x="190" y="46"/>
                    </a:lnTo>
                    <a:lnTo>
                      <a:pt x="188" y="40"/>
                    </a:lnTo>
                    <a:lnTo>
                      <a:pt x="186" y="34"/>
                    </a:lnTo>
                    <a:lnTo>
                      <a:pt x="186" y="34"/>
                    </a:lnTo>
                    <a:lnTo>
                      <a:pt x="188" y="28"/>
                    </a:lnTo>
                    <a:lnTo>
                      <a:pt x="190" y="24"/>
                    </a:lnTo>
                    <a:lnTo>
                      <a:pt x="196" y="20"/>
                    </a:lnTo>
                    <a:lnTo>
                      <a:pt x="202" y="20"/>
                    </a:lnTo>
                    <a:lnTo>
                      <a:pt x="202" y="20"/>
                    </a:lnTo>
                    <a:close/>
                    <a:moveTo>
                      <a:pt x="10" y="118"/>
                    </a:moveTo>
                    <a:lnTo>
                      <a:pt x="274" y="118"/>
                    </a:lnTo>
                    <a:lnTo>
                      <a:pt x="274" y="138"/>
                    </a:lnTo>
                    <a:lnTo>
                      <a:pt x="2" y="138"/>
                    </a:lnTo>
                    <a:lnTo>
                      <a:pt x="2" y="138"/>
                    </a:lnTo>
                    <a:lnTo>
                      <a:pt x="10" y="118"/>
                    </a:lnTo>
                    <a:lnTo>
                      <a:pt x="10" y="1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Univers for KPMG" panose="020B0603020202020204" pitchFamily="34" charset="0"/>
                  <a:ea typeface="+mn-ea"/>
                  <a:cs typeface="+mn-cs"/>
                </a:endParaRPr>
              </a:p>
            </p:txBody>
          </p:sp>
        </p:grpSp>
      </p:grpSp>
      <p:sp>
        <p:nvSpPr>
          <p:cNvPr id="74" name="AutoShape 7">
            <a:extLst>
              <a:ext uri="{FF2B5EF4-FFF2-40B4-BE49-F238E27FC236}">
                <a16:creationId xmlns:a16="http://schemas.microsoft.com/office/drawing/2014/main" id="{D5350451-CBDB-4ECA-8B33-BAB764B0D12E}"/>
              </a:ext>
            </a:extLst>
          </p:cNvPr>
          <p:cNvSpPr>
            <a:spLocks noChangeArrowheads="1"/>
          </p:cNvSpPr>
          <p:nvPr/>
        </p:nvSpPr>
        <p:spPr bwMode="auto">
          <a:xfrm>
            <a:off x="2286716" y="1862850"/>
            <a:ext cx="1187586" cy="482436"/>
          </a:xfrm>
          <a:prstGeom prst="chevron">
            <a:avLst>
              <a:gd name="adj" fmla="val 19758"/>
            </a:avLst>
          </a:prstGeom>
          <a:solidFill>
            <a:schemeClr val="accent5"/>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Gestión de órdenes y Pedidos</a:t>
            </a:r>
          </a:p>
        </p:txBody>
      </p:sp>
      <p:grpSp>
        <p:nvGrpSpPr>
          <p:cNvPr id="75" name="Group 74">
            <a:extLst>
              <a:ext uri="{FF2B5EF4-FFF2-40B4-BE49-F238E27FC236}">
                <a16:creationId xmlns:a16="http://schemas.microsoft.com/office/drawing/2014/main" id="{77007C48-7C5C-44C1-9305-E3C72BC8B78B}"/>
              </a:ext>
            </a:extLst>
          </p:cNvPr>
          <p:cNvGrpSpPr/>
          <p:nvPr/>
        </p:nvGrpSpPr>
        <p:grpSpPr>
          <a:xfrm>
            <a:off x="7680176" y="178744"/>
            <a:ext cx="3564392" cy="689878"/>
            <a:chOff x="7680176" y="178744"/>
            <a:chExt cx="3564392" cy="689878"/>
          </a:xfrm>
        </p:grpSpPr>
        <p:sp>
          <p:nvSpPr>
            <p:cNvPr id="76" name="KMATable0ValueChain2">
              <a:extLst>
                <a:ext uri="{FF2B5EF4-FFF2-40B4-BE49-F238E27FC236}">
                  <a16:creationId xmlns:a16="http://schemas.microsoft.com/office/drawing/2014/main" id="{844C7CEA-8002-4163-A71F-287E4C10D97F}"/>
                </a:ext>
              </a:extLst>
            </p:cNvPr>
            <p:cNvSpPr>
              <a:spLocks noChangeArrowheads="1"/>
            </p:cNvSpPr>
            <p:nvPr/>
          </p:nvSpPr>
          <p:spPr bwMode="auto">
            <a:xfrm>
              <a:off x="7680176" y="178744"/>
              <a:ext cx="3564392" cy="151256"/>
            </a:xfrm>
            <a:prstGeom prst="chevron">
              <a:avLst>
                <a:gd name="adj" fmla="val 21138"/>
              </a:avLst>
            </a:prstGeom>
            <a:solidFill>
              <a:schemeClr val="tx2"/>
            </a:solidFill>
            <a:ln>
              <a:noFill/>
            </a:ln>
          </p:spPr>
          <p:txBody>
            <a:bodyPr lIns="0" r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s-ES_tradnl" sz="10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Procesos de </a:t>
              </a:r>
              <a:r>
                <a:rPr kumimoji="0" lang="es-ES_tradnl" sz="10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Supply</a:t>
              </a:r>
              <a:r>
                <a:rPr kumimoji="0" lang="es-ES_tradnl" sz="10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a:t>
              </a:r>
              <a:r>
                <a:rPr kumimoji="0" lang="es-ES_tradnl" sz="10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Chain</a:t>
              </a:r>
              <a:r>
                <a:rPr kumimoji="0" lang="es-ES_tradnl" sz="10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 Producción</a:t>
              </a:r>
            </a:p>
          </p:txBody>
        </p:sp>
        <p:sp>
          <p:nvSpPr>
            <p:cNvPr id="77" name="Rounded Rectangle 68">
              <a:extLst>
                <a:ext uri="{FF2B5EF4-FFF2-40B4-BE49-F238E27FC236}">
                  <a16:creationId xmlns:a16="http://schemas.microsoft.com/office/drawing/2014/main" id="{AA78F45C-11E6-4666-B1F2-D8A72ADDBC3F}"/>
                </a:ext>
              </a:extLst>
            </p:cNvPr>
            <p:cNvSpPr/>
            <p:nvPr/>
          </p:nvSpPr>
          <p:spPr>
            <a:xfrm>
              <a:off x="8105684" y="377237"/>
              <a:ext cx="756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err="1">
                  <a:solidFill>
                    <a:prstClr val="white"/>
                  </a:solidFill>
                  <a:latin typeface="Univers for KPMG Cond" panose="020B0606020202020204" pitchFamily="34" charset="0"/>
                </a:rPr>
                <a:t>Procurement</a:t>
              </a:r>
              <a:endParaRPr lang="es-ES" sz="900" i="1" dirty="0">
                <a:solidFill>
                  <a:prstClr val="white"/>
                </a:solidFill>
                <a:latin typeface="Univers for KPMG Cond" panose="020B0606020202020204" pitchFamily="34" charset="0"/>
              </a:endParaRPr>
            </a:p>
          </p:txBody>
        </p:sp>
        <p:sp>
          <p:nvSpPr>
            <p:cNvPr id="79" name="Rounded Rectangle 68">
              <a:extLst>
                <a:ext uri="{FF2B5EF4-FFF2-40B4-BE49-F238E27FC236}">
                  <a16:creationId xmlns:a16="http://schemas.microsoft.com/office/drawing/2014/main" id="{B7CDBC51-0990-4DB7-A144-6ED550DBBCFC}"/>
                </a:ext>
              </a:extLst>
            </p:cNvPr>
            <p:cNvSpPr/>
            <p:nvPr/>
          </p:nvSpPr>
          <p:spPr>
            <a:xfrm>
              <a:off x="9053259" y="377237"/>
              <a:ext cx="756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err="1">
                  <a:solidFill>
                    <a:prstClr val="white"/>
                  </a:solidFill>
                  <a:latin typeface="Univers for KPMG Cond" panose="020B0606020202020204" pitchFamily="34" charset="0"/>
                </a:rPr>
                <a:t>Customer</a:t>
              </a:r>
              <a:r>
                <a:rPr lang="es-ES_tradnl" sz="900" i="1" dirty="0">
                  <a:solidFill>
                    <a:prstClr val="white"/>
                  </a:solidFill>
                  <a:latin typeface="Univers for KPMG Cond" panose="020B0606020202020204" pitchFamily="34" charset="0"/>
                </a:rPr>
                <a:t> </a:t>
              </a:r>
              <a:r>
                <a:rPr lang="es-ES_tradnl" sz="900" i="1" dirty="0" err="1">
                  <a:solidFill>
                    <a:prstClr val="white"/>
                  </a:solidFill>
                  <a:latin typeface="Univers for KPMG Cond" panose="020B0606020202020204" pitchFamily="34" charset="0"/>
                </a:rPr>
                <a:t>Serv</a:t>
              </a:r>
              <a:endParaRPr lang="es-ES" sz="900" i="1" dirty="0">
                <a:solidFill>
                  <a:prstClr val="white"/>
                </a:solidFill>
                <a:latin typeface="Univers for KPMG Cond" panose="020B0606020202020204" pitchFamily="34" charset="0"/>
              </a:endParaRPr>
            </a:p>
          </p:txBody>
        </p:sp>
        <p:sp>
          <p:nvSpPr>
            <p:cNvPr id="82" name="Rounded Rectangle 68">
              <a:extLst>
                <a:ext uri="{FF2B5EF4-FFF2-40B4-BE49-F238E27FC236}">
                  <a16:creationId xmlns:a16="http://schemas.microsoft.com/office/drawing/2014/main" id="{D829997D-1599-48DF-BD6D-B8F0B962767E}"/>
                </a:ext>
              </a:extLst>
            </p:cNvPr>
            <p:cNvSpPr/>
            <p:nvPr/>
          </p:nvSpPr>
          <p:spPr>
            <a:xfrm>
              <a:off x="9051714" y="652622"/>
              <a:ext cx="756000" cy="216000"/>
            </a:xfrm>
            <a:prstGeom prst="roundRect">
              <a:avLst/>
            </a:prstGeom>
            <a:solidFill>
              <a:schemeClr val="accent5"/>
            </a:solidFill>
            <a:ln w="19050">
              <a:solidFill>
                <a:schemeClr val="accent6"/>
              </a:solidFill>
            </a:ln>
          </p:spPr>
          <p:txBody>
            <a:bodyPr lIns="0" tIns="0" rIns="0" bIns="0" anchor="ctr" anchorCtr="0"/>
            <a:lstStyle/>
            <a:p>
              <a:pPr algn="ctr"/>
              <a:r>
                <a:rPr lang="es-ES_tradnl" sz="900" b="1" dirty="0">
                  <a:solidFill>
                    <a:srgbClr val="FFFFFF"/>
                  </a:solidFill>
                  <a:latin typeface="Univers for KPMG Cond" panose="020B0606020202020204" pitchFamily="34" charset="0"/>
                  <a:cs typeface="Arial" panose="020B0604020202020204" pitchFamily="34" charset="0"/>
                </a:rPr>
                <a:t>Logística</a:t>
              </a:r>
              <a:endParaRPr lang="es-ES" sz="900" b="1" dirty="0">
                <a:solidFill>
                  <a:srgbClr val="FFFFFF"/>
                </a:solidFill>
                <a:latin typeface="Univers for KPMG Cond" panose="020B0606020202020204" pitchFamily="34" charset="0"/>
                <a:cs typeface="Arial" panose="020B0604020202020204" pitchFamily="34" charset="0"/>
              </a:endParaRPr>
            </a:p>
          </p:txBody>
        </p:sp>
        <p:sp>
          <p:nvSpPr>
            <p:cNvPr id="83" name="Rounded Rectangle 68">
              <a:extLst>
                <a:ext uri="{FF2B5EF4-FFF2-40B4-BE49-F238E27FC236}">
                  <a16:creationId xmlns:a16="http://schemas.microsoft.com/office/drawing/2014/main" id="{81327713-04F3-4A10-AFE4-617C9886DBCF}"/>
                </a:ext>
              </a:extLst>
            </p:cNvPr>
            <p:cNvSpPr/>
            <p:nvPr/>
          </p:nvSpPr>
          <p:spPr>
            <a:xfrm>
              <a:off x="10011843" y="377237"/>
              <a:ext cx="756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Planificación</a:t>
              </a:r>
              <a:endParaRPr lang="es-ES" sz="900" i="1" dirty="0">
                <a:solidFill>
                  <a:prstClr val="white"/>
                </a:solidFill>
                <a:latin typeface="Univers for KPMG Cond" panose="020B0606020202020204" pitchFamily="34" charset="0"/>
              </a:endParaRPr>
            </a:p>
          </p:txBody>
        </p:sp>
        <p:sp>
          <p:nvSpPr>
            <p:cNvPr id="84" name="Rounded Rectangle 68">
              <a:extLst>
                <a:ext uri="{FF2B5EF4-FFF2-40B4-BE49-F238E27FC236}">
                  <a16:creationId xmlns:a16="http://schemas.microsoft.com/office/drawing/2014/main" id="{11CE4BA3-7BFD-459A-AF1C-F572B44CFBB6}"/>
                </a:ext>
              </a:extLst>
            </p:cNvPr>
            <p:cNvSpPr/>
            <p:nvPr/>
          </p:nvSpPr>
          <p:spPr>
            <a:xfrm>
              <a:off x="10011843" y="649565"/>
              <a:ext cx="756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Forestal</a:t>
              </a:r>
              <a:endParaRPr kumimoji="0" lang="es-ES" sz="900" b="0" i="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85" name="Rounded Rectangle 68">
              <a:extLst>
                <a:ext uri="{FF2B5EF4-FFF2-40B4-BE49-F238E27FC236}">
                  <a16:creationId xmlns:a16="http://schemas.microsoft.com/office/drawing/2014/main" id="{E2EC276C-40DA-4FE4-AD25-2FCA2780B2F9}"/>
                </a:ext>
              </a:extLst>
            </p:cNvPr>
            <p:cNvSpPr/>
            <p:nvPr/>
          </p:nvSpPr>
          <p:spPr>
            <a:xfrm>
              <a:off x="8103822" y="651770"/>
              <a:ext cx="756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Producción</a:t>
              </a:r>
              <a:endParaRPr lang="es-ES" sz="900" i="1" dirty="0">
                <a:solidFill>
                  <a:prstClr val="white"/>
                </a:solidFill>
                <a:latin typeface="Univers for KPMG Cond" panose="020B0606020202020204" pitchFamily="34" charset="0"/>
              </a:endParaRPr>
            </a:p>
          </p:txBody>
        </p:sp>
      </p:grpSp>
      <p:grpSp>
        <p:nvGrpSpPr>
          <p:cNvPr id="51" name="Group 50">
            <a:extLst>
              <a:ext uri="{FF2B5EF4-FFF2-40B4-BE49-F238E27FC236}">
                <a16:creationId xmlns:a16="http://schemas.microsoft.com/office/drawing/2014/main" id="{AB5AA3C4-79F0-4636-AE5A-C0CD91A84528}"/>
              </a:ext>
            </a:extLst>
          </p:cNvPr>
          <p:cNvGrpSpPr/>
          <p:nvPr/>
        </p:nvGrpSpPr>
        <p:grpSpPr>
          <a:xfrm>
            <a:off x="5006877" y="44624"/>
            <a:ext cx="2119585" cy="744515"/>
            <a:chOff x="5006877" y="44624"/>
            <a:chExt cx="2119585" cy="826693"/>
          </a:xfrm>
        </p:grpSpPr>
        <p:sp>
          <p:nvSpPr>
            <p:cNvPr id="56" name="AutoShape 7">
              <a:extLst>
                <a:ext uri="{FF2B5EF4-FFF2-40B4-BE49-F238E27FC236}">
                  <a16:creationId xmlns:a16="http://schemas.microsoft.com/office/drawing/2014/main" id="{CB72E9A0-2942-4258-AE63-DA8C596D8766}"/>
                </a:ext>
              </a:extLst>
            </p:cNvPr>
            <p:cNvSpPr>
              <a:spLocks noChangeArrowheads="1"/>
            </p:cNvSpPr>
            <p:nvPr/>
          </p:nvSpPr>
          <p:spPr bwMode="auto">
            <a:xfrm>
              <a:off x="5006877" y="655317"/>
              <a:ext cx="396000" cy="216000"/>
            </a:xfrm>
            <a:prstGeom prst="chevron">
              <a:avLst>
                <a:gd name="adj" fmla="val 19758"/>
              </a:avLst>
            </a:prstGeom>
            <a:solidFill>
              <a:srgbClr val="F68D2E"/>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60"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1" y="74832"/>
              <a:ext cx="396000" cy="216000"/>
            </a:xfrm>
            <a:prstGeom prst="chevron">
              <a:avLst>
                <a:gd name="adj" fmla="val 19758"/>
              </a:avLst>
            </a:prstGeom>
            <a:solidFill>
              <a:schemeClr val="accent5"/>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8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endParaRPr>
            </a:p>
          </p:txBody>
        </p:sp>
        <p:sp>
          <p:nvSpPr>
            <p:cNvPr id="62"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0" y="348584"/>
              <a:ext cx="396000" cy="216000"/>
            </a:xfrm>
            <a:prstGeom prst="chevron">
              <a:avLst>
                <a:gd name="adj" fmla="val 19758"/>
              </a:avLst>
            </a:prstGeom>
            <a:solidFill>
              <a:schemeClr val="bg2"/>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64" name="TextBox 63"/>
            <p:cNvSpPr txBox="1"/>
            <p:nvPr/>
          </p:nvSpPr>
          <p:spPr>
            <a:xfrm>
              <a:off x="5470278" y="44624"/>
              <a:ext cx="1656184" cy="204322"/>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err="1">
                  <a:ln>
                    <a:noFill/>
                  </a:ln>
                  <a:solidFill>
                    <a:srgbClr val="00338D"/>
                  </a:solidFill>
                  <a:effectLst/>
                  <a:uLnTx/>
                  <a:uFillTx/>
                  <a:latin typeface="Arial"/>
                  <a:ea typeface="+mn-ea"/>
                  <a:cs typeface="+mn-cs"/>
                </a:rPr>
                <a:t>Supply</a:t>
              </a:r>
              <a:r>
                <a:rPr kumimoji="0" lang="es-ES" sz="1100" b="0" i="0" u="none" strike="noStrike" kern="1200" cap="none" spc="0" normalizeH="0" baseline="0" noProof="0" dirty="0">
                  <a:ln>
                    <a:noFill/>
                  </a:ln>
                  <a:solidFill>
                    <a:srgbClr val="00338D"/>
                  </a:solidFill>
                  <a:effectLst/>
                  <a:uLnTx/>
                  <a:uFillTx/>
                  <a:latin typeface="Arial"/>
                  <a:ea typeface="+mn-ea"/>
                  <a:cs typeface="+mn-cs"/>
                </a:rPr>
                <a:t> </a:t>
              </a:r>
              <a:r>
                <a:rPr kumimoji="0" lang="es-ES" sz="1100" b="0" i="0" u="none" strike="noStrike" kern="1200" cap="none" spc="0" normalizeH="0" baseline="0" noProof="0" dirty="0" err="1">
                  <a:ln>
                    <a:noFill/>
                  </a:ln>
                  <a:solidFill>
                    <a:srgbClr val="00338D"/>
                  </a:solidFill>
                  <a:effectLst/>
                  <a:uLnTx/>
                  <a:uFillTx/>
                  <a:latin typeface="Arial"/>
                  <a:ea typeface="+mn-ea"/>
                  <a:cs typeface="+mn-cs"/>
                </a:rPr>
                <a:t>Chain</a:t>
              </a:r>
              <a:endParaRPr kumimoji="0" lang="es-ES" sz="1100" b="0" i="0" u="none" strike="noStrike" kern="1200" cap="none" spc="0" normalizeH="0" baseline="0" noProof="0" dirty="0">
                <a:ln>
                  <a:noFill/>
                </a:ln>
                <a:solidFill>
                  <a:srgbClr val="00338D"/>
                </a:solidFill>
                <a:effectLst/>
                <a:uLnTx/>
                <a:uFillTx/>
                <a:latin typeface="Arial"/>
                <a:ea typeface="+mn-ea"/>
                <a:cs typeface="+mn-cs"/>
              </a:endParaRPr>
            </a:p>
          </p:txBody>
        </p:sp>
        <p:sp>
          <p:nvSpPr>
            <p:cNvPr id="66" name="TextBox 65"/>
            <p:cNvSpPr txBox="1"/>
            <p:nvPr/>
          </p:nvSpPr>
          <p:spPr>
            <a:xfrm>
              <a:off x="5470278" y="328440"/>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Finanzas</a:t>
              </a:r>
            </a:p>
          </p:txBody>
        </p:sp>
        <p:sp>
          <p:nvSpPr>
            <p:cNvPr id="67" name="TextBox 66">
              <a:extLst>
                <a:ext uri="{FF2B5EF4-FFF2-40B4-BE49-F238E27FC236}">
                  <a16:creationId xmlns:a16="http://schemas.microsoft.com/office/drawing/2014/main" id="{7F0ED837-5337-47B6-AC8C-3872F871071C}"/>
                </a:ext>
              </a:extLst>
            </p:cNvPr>
            <p:cNvSpPr txBox="1"/>
            <p:nvPr/>
          </p:nvSpPr>
          <p:spPr>
            <a:xfrm>
              <a:off x="5470278" y="625943"/>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Producción</a:t>
              </a:r>
            </a:p>
          </p:txBody>
        </p:sp>
      </p:grpSp>
    </p:spTree>
    <p:extLst>
      <p:ext uri="{BB962C8B-B14F-4D97-AF65-F5344CB8AC3E}">
        <p14:creationId xmlns:p14="http://schemas.microsoft.com/office/powerpoint/2010/main" val="2847927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9CC5551-28F5-4295-BA88-83B4262E728A}"/>
              </a:ext>
            </a:extLst>
          </p:cNvPr>
          <p:cNvGraphicFramePr>
            <a:graphicFrameLocks noChangeAspect="1"/>
          </p:cNvGraphicFramePr>
          <p:nvPr>
            <p:custDataLst>
              <p:tags r:id="rId2"/>
            </p:custDataLst>
            <p:extLst>
              <p:ext uri="{D42A27DB-BD31-4B8C-83A1-F6EECF244321}">
                <p14:modId xmlns:p14="http://schemas.microsoft.com/office/powerpoint/2010/main" val="426221658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487" name="think-cell Slide" r:id="rId5" imgW="395" imgH="394" progId="TCLayout.ActiveDocument.1">
                  <p:embed/>
                </p:oleObj>
              </mc:Choice>
              <mc:Fallback>
                <p:oleObj name="think-cell Slide" r:id="rId5" imgW="395" imgH="394" progId="TCLayout.ActiveDocument.1">
                  <p:embed/>
                  <p:pic>
                    <p:nvPicPr>
                      <p:cNvPr id="4" name="Object 3" hidden="1">
                        <a:extLst>
                          <a:ext uri="{FF2B5EF4-FFF2-40B4-BE49-F238E27FC236}">
                            <a16:creationId xmlns:a16="http://schemas.microsoft.com/office/drawing/2014/main" id="{89CC5551-28F5-4295-BA88-83B4262E728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4" name="Title 1"/>
          <p:cNvSpPr txBox="1">
            <a:spLocks/>
          </p:cNvSpPr>
          <p:nvPr/>
        </p:nvSpPr>
        <p:spPr>
          <a:xfrm>
            <a:off x="990000" y="167350"/>
            <a:ext cx="8478958" cy="687855"/>
          </a:xfrm>
          <a:prstGeom prst="rect">
            <a:avLst/>
          </a:prstGeom>
          <a:noFill/>
        </p:spPr>
        <p:txBody>
          <a:bodyPr vert="horz" lIns="0" tIns="0" rIns="0" bIns="0" rtlCol="0" anchor="t" anchorCtr="0">
            <a:noAutofit/>
          </a:bodyPr>
          <a:lstStyle>
            <a:lvl1pPr eaLnBrk="1" hangingPunct="1">
              <a:lnSpc>
                <a:spcPct val="75000"/>
              </a:lnSpc>
              <a:defRPr sz="5400" b="0" i="0">
                <a:solidFill>
                  <a:schemeClr val="tx2"/>
                </a:solidFill>
                <a:latin typeface="+mj-lt"/>
                <a:cs typeface="KPMG Extralight"/>
              </a:defRPr>
            </a:lvl1pPr>
          </a:lstStyle>
          <a:p>
            <a:r>
              <a:rPr lang="es-ES_tradnl" sz="2400" b="1" kern="0" dirty="0">
                <a:solidFill>
                  <a:srgbClr val="00338D"/>
                </a:solidFill>
              </a:rPr>
              <a:t>1. Introducción</a:t>
            </a:r>
            <a:br>
              <a:rPr lang="es-ES_tradnl" sz="4000" b="1" kern="0" dirty="0">
                <a:solidFill>
                  <a:srgbClr val="00338D"/>
                </a:solidFill>
              </a:rPr>
            </a:br>
            <a:r>
              <a:rPr lang="es-ES_tradnl" sz="4000" kern="0" dirty="0">
                <a:solidFill>
                  <a:srgbClr val="00338D"/>
                </a:solidFill>
              </a:rPr>
              <a:t>Alcance del análisis (II/III)</a:t>
            </a:r>
            <a:endParaRPr lang="es-ES_tradnl" sz="4000" kern="0" dirty="0"/>
          </a:p>
        </p:txBody>
      </p:sp>
      <p:sp>
        <p:nvSpPr>
          <p:cNvPr id="14" name="TextBox 55"/>
          <p:cNvSpPr txBox="1"/>
          <p:nvPr/>
        </p:nvSpPr>
        <p:spPr>
          <a:xfrm>
            <a:off x="896400" y="1065600"/>
            <a:ext cx="10096144" cy="461665"/>
          </a:xfrm>
          <a:prstGeom prst="rect">
            <a:avLst/>
          </a:prstGeom>
          <a:noFill/>
        </p:spPr>
        <p:txBody>
          <a:bodyPr wrap="square" rtlCol="0">
            <a:spAutoFit/>
          </a:bodyPr>
          <a:lstStyle/>
          <a:p>
            <a:pPr defTabSz="457200"/>
            <a:r>
              <a:rPr lang="es-ES_tradnl" sz="1200" kern="0" dirty="0">
                <a:solidFill>
                  <a:srgbClr val="00338D"/>
                </a:solidFill>
                <a:latin typeface="Univers for KPMG" panose="020B0603020202020204" pitchFamily="34" charset="0"/>
              </a:rPr>
              <a:t>Con el objetivo de lograr un </a:t>
            </a:r>
            <a:r>
              <a:rPr lang="es-ES_tradnl" sz="1200" b="1" kern="0" dirty="0">
                <a:solidFill>
                  <a:srgbClr val="0091DA"/>
                </a:solidFill>
                <a:latin typeface="Univers for KPMG" panose="020B0603020202020204" pitchFamily="34" charset="0"/>
              </a:rPr>
              <a:t>profundo entendimiento e identificar tareas de carácter administrativo, </a:t>
            </a:r>
            <a:r>
              <a:rPr lang="es-ES_tradnl" sz="1200" kern="0" dirty="0">
                <a:solidFill>
                  <a:srgbClr val="00338D"/>
                </a:solidFill>
                <a:latin typeface="Univers for KPMG" panose="020B0603020202020204" pitchFamily="34" charset="0"/>
              </a:rPr>
              <a:t>que tienen lugar en las distintas plantas o la sede central, se han analizado aquella tareas que tienen lugar en los siguientes procesos…</a:t>
            </a:r>
            <a:endParaRPr lang="es-ES_tradnl" sz="1200" b="1" kern="0" dirty="0">
              <a:solidFill>
                <a:srgbClr val="0091DA"/>
              </a:solidFill>
              <a:latin typeface="Univers for KPMG" panose="020B0603020202020204" pitchFamily="34" charset="0"/>
            </a:endParaRPr>
          </a:p>
        </p:txBody>
      </p:sp>
      <p:sp>
        <p:nvSpPr>
          <p:cNvPr id="32" name="AutoShape 7">
            <a:extLst>
              <a:ext uri="{FF2B5EF4-FFF2-40B4-BE49-F238E27FC236}">
                <a16:creationId xmlns:a16="http://schemas.microsoft.com/office/drawing/2014/main" id="{3DF57EAA-CA9A-4CF3-A34B-D4A784CABD03}"/>
              </a:ext>
            </a:extLst>
          </p:cNvPr>
          <p:cNvSpPr>
            <a:spLocks noChangeArrowheads="1"/>
          </p:cNvSpPr>
          <p:nvPr/>
        </p:nvSpPr>
        <p:spPr bwMode="auto">
          <a:xfrm>
            <a:off x="338400" y="2478477"/>
            <a:ext cx="1116000" cy="432000"/>
          </a:xfrm>
          <a:prstGeom prst="rect">
            <a:avLst/>
          </a:prstGeom>
          <a:solidFill>
            <a:schemeClr val="accent5"/>
          </a:solidFill>
          <a:ln w="19050">
            <a:solidFill>
              <a:schemeClr val="bg1">
                <a:lumMod val="65000"/>
              </a:schemeClr>
            </a:solidFill>
          </a:ln>
        </p:spPr>
        <p:txBody>
          <a:bodyPr wrap="square" lIns="0" tIns="0" rIns="0" bIns="0" anchor="ctr" anchorCtr="0"/>
          <a:lstStyle/>
          <a:p>
            <a:pPr algn="ctr" eaLnBrk="0" fontAlgn="base" hangingPunct="0">
              <a:spcBef>
                <a:spcPct val="50000"/>
              </a:spcBef>
              <a:spcAft>
                <a:spcPct val="0"/>
              </a:spcAft>
            </a:pPr>
            <a:endParaRPr lang="es-ES_tradnl" sz="800" b="1" dirty="0">
              <a:solidFill>
                <a:prstClr val="white"/>
              </a:solidFill>
              <a:latin typeface="Arial" panose="020B0604020202020204" pitchFamily="34" charset="0"/>
              <a:cs typeface="Arial" panose="020B0604020202020204" pitchFamily="34" charset="0"/>
            </a:endParaRPr>
          </a:p>
        </p:txBody>
      </p:sp>
      <p:sp>
        <p:nvSpPr>
          <p:cNvPr id="33" name="AutoShape 7">
            <a:extLst>
              <a:ext uri="{FF2B5EF4-FFF2-40B4-BE49-F238E27FC236}">
                <a16:creationId xmlns:a16="http://schemas.microsoft.com/office/drawing/2014/main" id="{2BED2BB8-ED9C-4B57-B2B6-1F64CA196AA9}"/>
              </a:ext>
            </a:extLst>
          </p:cNvPr>
          <p:cNvSpPr>
            <a:spLocks noChangeArrowheads="1"/>
          </p:cNvSpPr>
          <p:nvPr/>
        </p:nvSpPr>
        <p:spPr bwMode="auto">
          <a:xfrm>
            <a:off x="338400" y="2977089"/>
            <a:ext cx="1116000" cy="432000"/>
          </a:xfrm>
          <a:prstGeom prst="rect">
            <a:avLst/>
          </a:prstGeom>
          <a:solidFill>
            <a:schemeClr val="accent5"/>
          </a:solidFill>
          <a:ln w="19050">
            <a:solidFill>
              <a:schemeClr val="accent6"/>
            </a:solidFill>
          </a:ln>
        </p:spPr>
        <p:txBody>
          <a:bodyPr wrap="square" lIns="0" tIns="0" rIns="0" bIns="0" anchor="ctr" anchorCtr="0"/>
          <a:lstStyle/>
          <a:p>
            <a:pPr algn="ctr" eaLnBrk="0" fontAlgn="base" hangingPunct="0">
              <a:spcBef>
                <a:spcPct val="50000"/>
              </a:spcBef>
              <a:spcAft>
                <a:spcPct val="0"/>
              </a:spcAft>
            </a:pPr>
            <a:r>
              <a:rPr lang="es-ES_tradnl" sz="800" b="1" dirty="0">
                <a:solidFill>
                  <a:prstClr val="white"/>
                </a:solidFill>
                <a:latin typeface="Arial" panose="020B0604020202020204" pitchFamily="34" charset="0"/>
                <a:cs typeface="Arial" panose="020B0604020202020204" pitchFamily="34" charset="0"/>
              </a:rPr>
              <a:t>Gestión  de Pedidos de Compra</a:t>
            </a:r>
          </a:p>
        </p:txBody>
      </p:sp>
      <p:sp>
        <p:nvSpPr>
          <p:cNvPr id="36" name="AutoShape 7">
            <a:extLst>
              <a:ext uri="{FF2B5EF4-FFF2-40B4-BE49-F238E27FC236}">
                <a16:creationId xmlns:a16="http://schemas.microsoft.com/office/drawing/2014/main" id="{70E40A77-AC09-4DAD-892D-01E55DF929A6}"/>
              </a:ext>
            </a:extLst>
          </p:cNvPr>
          <p:cNvSpPr>
            <a:spLocks noChangeArrowheads="1"/>
          </p:cNvSpPr>
          <p:nvPr/>
        </p:nvSpPr>
        <p:spPr bwMode="auto">
          <a:xfrm>
            <a:off x="338400" y="3475701"/>
            <a:ext cx="1116000" cy="432000"/>
          </a:xfrm>
          <a:prstGeom prst="rect">
            <a:avLst/>
          </a:prstGeom>
          <a:solidFill>
            <a:schemeClr val="accent5"/>
          </a:solidFill>
          <a:ln w="19050">
            <a:solidFill>
              <a:schemeClr val="accent6"/>
            </a:solidFill>
          </a:ln>
        </p:spPr>
        <p:txBody>
          <a:bodyPr wrap="square" lIns="0" tIns="0" rIns="0" bIns="0" anchor="ctr" anchorCtr="0"/>
          <a:lstStyle/>
          <a:p>
            <a:pPr algn="ctr" eaLnBrk="0" fontAlgn="base" hangingPunct="0">
              <a:spcBef>
                <a:spcPct val="50000"/>
              </a:spcBef>
              <a:spcAft>
                <a:spcPct val="0"/>
              </a:spcAft>
            </a:pPr>
            <a:r>
              <a:rPr lang="es-ES_tradnl" sz="800" b="1" dirty="0">
                <a:solidFill>
                  <a:prstClr val="white"/>
                </a:solidFill>
                <a:latin typeface="Arial" panose="020B0604020202020204" pitchFamily="34" charset="0"/>
                <a:cs typeface="Arial" panose="020B0604020202020204" pitchFamily="34" charset="0"/>
              </a:rPr>
              <a:t>Recepción y Aceptación  de Pedidos</a:t>
            </a:r>
          </a:p>
        </p:txBody>
      </p:sp>
      <p:sp>
        <p:nvSpPr>
          <p:cNvPr id="37" name="AutoShape 7">
            <a:extLst>
              <a:ext uri="{FF2B5EF4-FFF2-40B4-BE49-F238E27FC236}">
                <a16:creationId xmlns:a16="http://schemas.microsoft.com/office/drawing/2014/main" id="{1734AADC-F118-48D9-8078-52711DB89052}"/>
              </a:ext>
            </a:extLst>
          </p:cNvPr>
          <p:cNvSpPr>
            <a:spLocks noChangeArrowheads="1"/>
          </p:cNvSpPr>
          <p:nvPr/>
        </p:nvSpPr>
        <p:spPr bwMode="auto">
          <a:xfrm>
            <a:off x="338400" y="1979865"/>
            <a:ext cx="1116000" cy="432000"/>
          </a:xfrm>
          <a:prstGeom prst="rect">
            <a:avLst/>
          </a:prstGeom>
          <a:solidFill>
            <a:schemeClr val="accent5"/>
          </a:solidFill>
          <a:ln w="19050">
            <a:solidFill>
              <a:schemeClr val="accent6"/>
            </a:solidFill>
          </a:ln>
        </p:spPr>
        <p:txBody>
          <a:bodyPr wrap="square" lIns="0" tIns="0" rIns="0" bIns="0" anchor="ctr" anchorCtr="0"/>
          <a:lstStyle/>
          <a:p>
            <a:pPr algn="ctr" eaLnBrk="0" fontAlgn="base" hangingPunct="0">
              <a:spcBef>
                <a:spcPct val="50000"/>
              </a:spcBef>
              <a:spcAft>
                <a:spcPct val="0"/>
              </a:spcAft>
            </a:pPr>
            <a:r>
              <a:rPr lang="es-ES_tradnl" sz="800" b="1" dirty="0">
                <a:solidFill>
                  <a:prstClr val="white"/>
                </a:solidFill>
                <a:latin typeface="Arial" panose="020B0604020202020204" pitchFamily="34" charset="0"/>
                <a:cs typeface="Arial" panose="020B0604020202020204" pitchFamily="34" charset="0"/>
              </a:rPr>
              <a:t>Estrategia Aprovisionamiento</a:t>
            </a:r>
          </a:p>
        </p:txBody>
      </p:sp>
      <p:sp>
        <p:nvSpPr>
          <p:cNvPr id="38" name="AutoShape 7">
            <a:extLst>
              <a:ext uri="{FF2B5EF4-FFF2-40B4-BE49-F238E27FC236}">
                <a16:creationId xmlns:a16="http://schemas.microsoft.com/office/drawing/2014/main" id="{7945D508-7D7B-4631-8628-C05F3717E358}"/>
              </a:ext>
            </a:extLst>
          </p:cNvPr>
          <p:cNvSpPr>
            <a:spLocks noChangeArrowheads="1"/>
          </p:cNvSpPr>
          <p:nvPr/>
        </p:nvSpPr>
        <p:spPr bwMode="auto">
          <a:xfrm>
            <a:off x="338400" y="4971537"/>
            <a:ext cx="1116000" cy="432000"/>
          </a:xfrm>
          <a:prstGeom prst="rect">
            <a:avLst/>
          </a:prstGeom>
          <a:solidFill>
            <a:schemeClr val="bg2"/>
          </a:solidFill>
          <a:ln w="19050">
            <a:solidFill>
              <a:srgbClr val="C00000"/>
            </a:solidFill>
          </a:ln>
        </p:spPr>
        <p:txBody>
          <a:bodyPr wrap="square" lIns="0" tIns="0" rIns="0" bIns="0" anchor="ctr" anchorCtr="0"/>
          <a:lstStyle/>
          <a:p>
            <a:pPr algn="ctr" eaLnBrk="0" fontAlgn="base" hangingPunct="0">
              <a:spcBef>
                <a:spcPct val="50000"/>
              </a:spcBef>
              <a:spcAft>
                <a:spcPct val="0"/>
              </a:spcAft>
            </a:pPr>
            <a:r>
              <a:rPr lang="es-ES_tradnl" sz="800" b="1" dirty="0">
                <a:solidFill>
                  <a:prstClr val="white"/>
                </a:solidFill>
                <a:latin typeface="Arial" panose="020B0604020202020204" pitchFamily="34" charset="0"/>
                <a:cs typeface="Arial" panose="020B0604020202020204" pitchFamily="34" charset="0"/>
              </a:rPr>
              <a:t>Pagos</a:t>
            </a:r>
          </a:p>
        </p:txBody>
      </p:sp>
      <p:sp>
        <p:nvSpPr>
          <p:cNvPr id="39" name="AutoShape 7">
            <a:extLst>
              <a:ext uri="{FF2B5EF4-FFF2-40B4-BE49-F238E27FC236}">
                <a16:creationId xmlns:a16="http://schemas.microsoft.com/office/drawing/2014/main" id="{7A9FB595-B021-4F7B-9BA1-A7207E77BC9C}"/>
              </a:ext>
            </a:extLst>
          </p:cNvPr>
          <p:cNvSpPr>
            <a:spLocks noChangeArrowheads="1"/>
          </p:cNvSpPr>
          <p:nvPr/>
        </p:nvSpPr>
        <p:spPr bwMode="auto">
          <a:xfrm>
            <a:off x="338400" y="4472925"/>
            <a:ext cx="1116000" cy="432000"/>
          </a:xfrm>
          <a:prstGeom prst="rect">
            <a:avLst/>
          </a:prstGeom>
          <a:solidFill>
            <a:schemeClr val="bg2"/>
          </a:solidFill>
          <a:ln w="19050">
            <a:solidFill>
              <a:srgbClr val="C00000"/>
            </a:solidFill>
          </a:ln>
        </p:spPr>
        <p:txBody>
          <a:bodyPr wrap="square" lIns="0" tIns="0" rIns="0" bIns="0" anchor="ctr" anchorCtr="0"/>
          <a:lstStyle/>
          <a:p>
            <a:pPr algn="ctr" eaLnBrk="0" fontAlgn="base" hangingPunct="0">
              <a:spcBef>
                <a:spcPct val="50000"/>
              </a:spcBef>
              <a:spcAft>
                <a:spcPct val="0"/>
              </a:spcAft>
            </a:pPr>
            <a:r>
              <a:rPr lang="es-ES_tradnl" sz="800" b="1" dirty="0">
                <a:solidFill>
                  <a:prstClr val="white"/>
                </a:solidFill>
                <a:latin typeface="Arial" panose="020B0604020202020204" pitchFamily="34" charset="0"/>
                <a:cs typeface="Arial" panose="020B0604020202020204" pitchFamily="34" charset="0"/>
              </a:rPr>
              <a:t>Gestión de Facturas</a:t>
            </a:r>
          </a:p>
        </p:txBody>
      </p:sp>
      <p:sp>
        <p:nvSpPr>
          <p:cNvPr id="41" name="AutoShape 7">
            <a:extLst>
              <a:ext uri="{FF2B5EF4-FFF2-40B4-BE49-F238E27FC236}">
                <a16:creationId xmlns:a16="http://schemas.microsoft.com/office/drawing/2014/main" id="{1F4CF5B3-46AA-4018-8566-7FBD02772386}"/>
              </a:ext>
            </a:extLst>
          </p:cNvPr>
          <p:cNvSpPr>
            <a:spLocks noChangeArrowheads="1"/>
          </p:cNvSpPr>
          <p:nvPr/>
        </p:nvSpPr>
        <p:spPr bwMode="auto">
          <a:xfrm>
            <a:off x="338400" y="3974313"/>
            <a:ext cx="1116000" cy="432000"/>
          </a:xfrm>
          <a:prstGeom prst="rect">
            <a:avLst/>
          </a:prstGeom>
          <a:solidFill>
            <a:schemeClr val="accent5"/>
          </a:solidFill>
          <a:ln w="19050">
            <a:solidFill>
              <a:schemeClr val="bg1">
                <a:lumMod val="65000"/>
              </a:schemeClr>
            </a:solidFill>
          </a:ln>
        </p:spPr>
        <p:txBody>
          <a:bodyPr wrap="square" lIns="0" tIns="0" rIns="0" bIns="0" anchor="ctr" anchorCtr="0"/>
          <a:lstStyle/>
          <a:p>
            <a:pPr algn="ctr" eaLnBrk="0" fontAlgn="base" hangingPunct="0">
              <a:spcBef>
                <a:spcPct val="50000"/>
              </a:spcBef>
              <a:spcAft>
                <a:spcPct val="0"/>
              </a:spcAft>
            </a:pPr>
            <a:endParaRPr lang="es-ES_tradnl" sz="800" b="1" dirty="0">
              <a:solidFill>
                <a:prstClr val="white"/>
              </a:solidFill>
              <a:latin typeface="Arial" panose="020B0604020202020204" pitchFamily="34" charset="0"/>
              <a:cs typeface="Arial" panose="020B0604020202020204" pitchFamily="34" charset="0"/>
            </a:endParaRPr>
          </a:p>
        </p:txBody>
      </p:sp>
      <p:sp>
        <p:nvSpPr>
          <p:cNvPr id="42" name="AutoShape 7">
            <a:extLst>
              <a:ext uri="{FF2B5EF4-FFF2-40B4-BE49-F238E27FC236}">
                <a16:creationId xmlns:a16="http://schemas.microsoft.com/office/drawing/2014/main" id="{71B233F4-151E-4E16-A6D2-00BE172D15A5}"/>
              </a:ext>
            </a:extLst>
          </p:cNvPr>
          <p:cNvSpPr>
            <a:spLocks noChangeArrowheads="1"/>
          </p:cNvSpPr>
          <p:nvPr/>
        </p:nvSpPr>
        <p:spPr bwMode="auto">
          <a:xfrm>
            <a:off x="338400" y="1639519"/>
            <a:ext cx="1116000" cy="196282"/>
          </a:xfrm>
          <a:prstGeom prst="rect">
            <a:avLst/>
          </a:prstGeom>
          <a:solidFill>
            <a:schemeClr val="tx2"/>
          </a:solidFill>
          <a:ln w="19050">
            <a:solidFill>
              <a:schemeClr val="tx2"/>
            </a:solidFill>
          </a:ln>
        </p:spPr>
        <p:txBody>
          <a:bodyPr wrap="square" lIns="0" tIns="0" rIns="0" bIns="0" anchor="ctr" anchorCtr="0"/>
          <a:lstStyle/>
          <a:p>
            <a:pPr algn="ctr" eaLnBrk="0" fontAlgn="base" hangingPunct="0">
              <a:spcBef>
                <a:spcPct val="50000"/>
              </a:spcBef>
              <a:spcAft>
                <a:spcPct val="0"/>
              </a:spcAft>
            </a:pPr>
            <a:r>
              <a:rPr lang="es-ES_tradnl" sz="800" b="1" dirty="0" err="1">
                <a:solidFill>
                  <a:prstClr val="white"/>
                </a:solidFill>
                <a:latin typeface="Arial" panose="020B0604020202020204" pitchFamily="34" charset="0"/>
                <a:cs typeface="Arial" panose="020B0604020202020204" pitchFamily="34" charset="0"/>
              </a:rPr>
              <a:t>Purchase</a:t>
            </a:r>
            <a:r>
              <a:rPr lang="es-ES_tradnl" sz="800" b="1" dirty="0">
                <a:solidFill>
                  <a:prstClr val="white"/>
                </a:solidFill>
                <a:latin typeface="Arial" panose="020B0604020202020204" pitchFamily="34" charset="0"/>
                <a:cs typeface="Arial" panose="020B0604020202020204" pitchFamily="34" charset="0"/>
              </a:rPr>
              <a:t> </a:t>
            </a:r>
            <a:r>
              <a:rPr lang="es-ES_tradnl" sz="800" b="1" dirty="0" err="1">
                <a:solidFill>
                  <a:prstClr val="white"/>
                </a:solidFill>
                <a:latin typeface="Arial" panose="020B0604020202020204" pitchFamily="34" charset="0"/>
                <a:cs typeface="Arial" panose="020B0604020202020204" pitchFamily="34" charset="0"/>
              </a:rPr>
              <a:t>To</a:t>
            </a:r>
            <a:r>
              <a:rPr lang="es-ES_tradnl" sz="800" b="1" dirty="0">
                <a:solidFill>
                  <a:prstClr val="white"/>
                </a:solidFill>
                <a:latin typeface="Arial" panose="020B0604020202020204" pitchFamily="34" charset="0"/>
                <a:cs typeface="Arial" panose="020B0604020202020204" pitchFamily="34" charset="0"/>
              </a:rPr>
              <a:t> </a:t>
            </a:r>
            <a:r>
              <a:rPr lang="es-ES_tradnl" sz="800" b="1" dirty="0" err="1">
                <a:solidFill>
                  <a:prstClr val="white"/>
                </a:solidFill>
                <a:latin typeface="Arial" panose="020B0604020202020204" pitchFamily="34" charset="0"/>
                <a:cs typeface="Arial" panose="020B0604020202020204" pitchFamily="34" charset="0"/>
              </a:rPr>
              <a:t>Pay</a:t>
            </a:r>
            <a:endParaRPr lang="es-ES_tradnl" sz="800" b="1" dirty="0">
              <a:solidFill>
                <a:prstClr val="white"/>
              </a:solidFill>
              <a:latin typeface="Arial" panose="020B0604020202020204" pitchFamily="34" charset="0"/>
              <a:cs typeface="Arial" panose="020B0604020202020204" pitchFamily="34" charset="0"/>
            </a:endParaRPr>
          </a:p>
        </p:txBody>
      </p:sp>
      <p:sp>
        <p:nvSpPr>
          <p:cNvPr id="52" name="AutoShape 7">
            <a:extLst>
              <a:ext uri="{FF2B5EF4-FFF2-40B4-BE49-F238E27FC236}">
                <a16:creationId xmlns:a16="http://schemas.microsoft.com/office/drawing/2014/main" id="{FCEA07A9-F47F-4F2F-959E-BC986666E6E3}"/>
              </a:ext>
            </a:extLst>
          </p:cNvPr>
          <p:cNvSpPr>
            <a:spLocks noChangeArrowheads="1"/>
          </p:cNvSpPr>
          <p:nvPr/>
        </p:nvSpPr>
        <p:spPr bwMode="auto">
          <a:xfrm>
            <a:off x="1617792" y="2478477"/>
            <a:ext cx="1116000" cy="432000"/>
          </a:xfrm>
          <a:prstGeom prst="rect">
            <a:avLst/>
          </a:prstGeom>
          <a:solidFill>
            <a:schemeClr val="bg2"/>
          </a:solidFill>
          <a:ln w="19050">
            <a:solidFill>
              <a:srgbClr val="C00000"/>
            </a:solidFill>
          </a:ln>
        </p:spPr>
        <p:txBody>
          <a:bodyPr wrap="square" lIns="0" tIns="0" rIns="0" bIns="0" anchor="ctr" anchorCtr="0"/>
          <a:lstStyle/>
          <a:p>
            <a:pPr lvl="0" algn="ctr" eaLnBrk="0" fontAlgn="base" hangingPunct="0">
              <a:spcBef>
                <a:spcPct val="50000"/>
              </a:spcBef>
              <a:spcAft>
                <a:spcPct val="0"/>
              </a:spcAft>
              <a:defRPr/>
            </a:pPr>
            <a:r>
              <a:rPr lang="es-ES" sz="800" b="1" dirty="0">
                <a:solidFill>
                  <a:prstClr val="white"/>
                </a:solidFill>
                <a:latin typeface="Arial" panose="020B0604020202020204" pitchFamily="34" charset="0"/>
                <a:cs typeface="Arial" panose="020B0604020202020204" pitchFamily="34" charset="0"/>
              </a:rPr>
              <a:t>Contabilización de gastos de viaje</a:t>
            </a:r>
            <a:endParaRPr lang="es-ES_tradnl" sz="800" b="1" dirty="0">
              <a:solidFill>
                <a:prstClr val="white"/>
              </a:solidFill>
              <a:latin typeface="Arial" panose="020B0604020202020204" pitchFamily="34" charset="0"/>
              <a:cs typeface="Arial" panose="020B0604020202020204" pitchFamily="34" charset="0"/>
            </a:endParaRPr>
          </a:p>
        </p:txBody>
      </p:sp>
      <p:sp>
        <p:nvSpPr>
          <p:cNvPr id="53" name="AutoShape 7">
            <a:extLst>
              <a:ext uri="{FF2B5EF4-FFF2-40B4-BE49-F238E27FC236}">
                <a16:creationId xmlns:a16="http://schemas.microsoft.com/office/drawing/2014/main" id="{845F97FB-9BFD-4BD1-983B-3F4CA7079961}"/>
              </a:ext>
            </a:extLst>
          </p:cNvPr>
          <p:cNvSpPr>
            <a:spLocks noChangeArrowheads="1"/>
          </p:cNvSpPr>
          <p:nvPr/>
        </p:nvSpPr>
        <p:spPr bwMode="auto">
          <a:xfrm>
            <a:off x="1617792" y="2977089"/>
            <a:ext cx="1116000" cy="432000"/>
          </a:xfrm>
          <a:prstGeom prst="rect">
            <a:avLst/>
          </a:prstGeom>
          <a:solidFill>
            <a:schemeClr val="bg2"/>
          </a:solidFill>
          <a:ln w="19050">
            <a:solidFill>
              <a:srgbClr val="C00000"/>
            </a:solidFill>
          </a:ln>
        </p:spPr>
        <p:txBody>
          <a:bodyPr wrap="square" lIns="0" tIns="0" rIns="0" bIns="0" anchor="ctr" anchorCtr="0"/>
          <a:lstStyle/>
          <a:p>
            <a:pPr lvl="0" algn="ctr" eaLnBrk="0" fontAlgn="base" hangingPunct="0">
              <a:spcBef>
                <a:spcPct val="50000"/>
              </a:spcBef>
              <a:spcAft>
                <a:spcPct val="0"/>
              </a:spcAft>
              <a:defRPr/>
            </a:pPr>
            <a:r>
              <a:rPr lang="es-ES" sz="800" b="1" dirty="0">
                <a:solidFill>
                  <a:prstClr val="white"/>
                </a:solidFill>
                <a:latin typeface="Arial" panose="020B0604020202020204" pitchFamily="34" charset="0"/>
                <a:cs typeface="Arial" panose="020B0604020202020204" pitchFamily="34" charset="0"/>
              </a:rPr>
              <a:t>Mantenimiento maestro empleados</a:t>
            </a:r>
            <a:endParaRPr lang="es-ES_tradnl" sz="800" b="1" dirty="0">
              <a:solidFill>
                <a:prstClr val="white"/>
              </a:solidFill>
              <a:latin typeface="Arial" panose="020B0604020202020204" pitchFamily="34" charset="0"/>
              <a:cs typeface="Arial" panose="020B0604020202020204" pitchFamily="34" charset="0"/>
            </a:endParaRPr>
          </a:p>
        </p:txBody>
      </p:sp>
      <p:sp>
        <p:nvSpPr>
          <p:cNvPr id="54" name="AutoShape 7">
            <a:extLst>
              <a:ext uri="{FF2B5EF4-FFF2-40B4-BE49-F238E27FC236}">
                <a16:creationId xmlns:a16="http://schemas.microsoft.com/office/drawing/2014/main" id="{C666446D-AC81-4384-A6B6-19B042EB39EC}"/>
              </a:ext>
            </a:extLst>
          </p:cNvPr>
          <p:cNvSpPr>
            <a:spLocks noChangeArrowheads="1"/>
          </p:cNvSpPr>
          <p:nvPr/>
        </p:nvSpPr>
        <p:spPr bwMode="auto">
          <a:xfrm>
            <a:off x="1617792" y="3475701"/>
            <a:ext cx="1116000" cy="432000"/>
          </a:xfrm>
          <a:prstGeom prst="rect">
            <a:avLst/>
          </a:prstGeom>
          <a:solidFill>
            <a:schemeClr val="bg2"/>
          </a:solidFill>
          <a:ln w="19050">
            <a:solidFill>
              <a:srgbClr val="C00000"/>
            </a:solidFill>
          </a:ln>
        </p:spPr>
        <p:txBody>
          <a:bodyPr wrap="square" lIns="0" tIns="0" rIns="0" bIns="0" anchor="ctr" anchorCtr="0"/>
          <a:lstStyle/>
          <a:p>
            <a:pPr lvl="0" algn="ctr" eaLnBrk="0" fontAlgn="base" hangingPunct="0">
              <a:spcBef>
                <a:spcPct val="50000"/>
              </a:spcBef>
              <a:spcAft>
                <a:spcPct val="0"/>
              </a:spcAft>
              <a:defRPr/>
            </a:pPr>
            <a:r>
              <a:rPr lang="es-ES" sz="800" b="1" dirty="0">
                <a:solidFill>
                  <a:prstClr val="white"/>
                </a:solidFill>
                <a:latin typeface="Arial" panose="020B0604020202020204" pitchFamily="34" charset="0"/>
                <a:cs typeface="Arial" panose="020B0604020202020204" pitchFamily="34" charset="0"/>
              </a:rPr>
              <a:t>Gestión de anticipos de empleados</a:t>
            </a:r>
            <a:endParaRPr lang="es-ES_tradnl" sz="800" b="1" dirty="0">
              <a:solidFill>
                <a:prstClr val="white"/>
              </a:solidFill>
              <a:latin typeface="Arial" panose="020B0604020202020204" pitchFamily="34" charset="0"/>
              <a:cs typeface="Arial" panose="020B0604020202020204" pitchFamily="34" charset="0"/>
            </a:endParaRPr>
          </a:p>
        </p:txBody>
      </p:sp>
      <p:sp>
        <p:nvSpPr>
          <p:cNvPr id="55" name="AutoShape 7">
            <a:extLst>
              <a:ext uri="{FF2B5EF4-FFF2-40B4-BE49-F238E27FC236}">
                <a16:creationId xmlns:a16="http://schemas.microsoft.com/office/drawing/2014/main" id="{B6AFCCE1-DBD6-49C8-8521-A63B06655A1C}"/>
              </a:ext>
            </a:extLst>
          </p:cNvPr>
          <p:cNvSpPr>
            <a:spLocks noChangeArrowheads="1"/>
          </p:cNvSpPr>
          <p:nvPr/>
        </p:nvSpPr>
        <p:spPr bwMode="auto">
          <a:xfrm>
            <a:off x="1617792" y="1979865"/>
            <a:ext cx="1116000" cy="432000"/>
          </a:xfrm>
          <a:prstGeom prst="rect">
            <a:avLst/>
          </a:prstGeom>
          <a:solidFill>
            <a:schemeClr val="bg2"/>
          </a:solidFill>
          <a:ln w="19050">
            <a:solidFill>
              <a:srgbClr val="C00000"/>
            </a:solidFill>
          </a:ln>
        </p:spPr>
        <p:txBody>
          <a:bodyPr wrap="square" lIns="0" tIns="0" rIns="0" bIns="0" anchor="ctr" anchorCtr="0"/>
          <a:lstStyle/>
          <a:p>
            <a:pPr lvl="0" algn="ctr" eaLnBrk="0" fontAlgn="base" hangingPunct="0">
              <a:spcBef>
                <a:spcPct val="50000"/>
              </a:spcBef>
              <a:spcAft>
                <a:spcPct val="0"/>
              </a:spcAft>
              <a:defRPr/>
            </a:pPr>
            <a:r>
              <a:rPr lang="es-ES" sz="800" b="1" dirty="0">
                <a:solidFill>
                  <a:prstClr val="white"/>
                </a:solidFill>
                <a:latin typeface="Arial" panose="020B0604020202020204" pitchFamily="34" charset="0"/>
                <a:cs typeface="Arial" panose="020B0604020202020204" pitchFamily="34" charset="0"/>
              </a:rPr>
              <a:t>Revisión de liquidaciones y justificantes</a:t>
            </a:r>
            <a:endParaRPr lang="es-ES_tradnl" sz="800" b="1" dirty="0">
              <a:solidFill>
                <a:prstClr val="white"/>
              </a:solidFill>
              <a:latin typeface="Arial" panose="020B0604020202020204" pitchFamily="34" charset="0"/>
              <a:cs typeface="Arial" panose="020B0604020202020204" pitchFamily="34" charset="0"/>
            </a:endParaRPr>
          </a:p>
        </p:txBody>
      </p:sp>
      <p:sp>
        <p:nvSpPr>
          <p:cNvPr id="56" name="AutoShape 7">
            <a:extLst>
              <a:ext uri="{FF2B5EF4-FFF2-40B4-BE49-F238E27FC236}">
                <a16:creationId xmlns:a16="http://schemas.microsoft.com/office/drawing/2014/main" id="{1B644861-3BC8-4940-88BF-D02B5B53A974}"/>
              </a:ext>
            </a:extLst>
          </p:cNvPr>
          <p:cNvSpPr>
            <a:spLocks noChangeArrowheads="1"/>
          </p:cNvSpPr>
          <p:nvPr/>
        </p:nvSpPr>
        <p:spPr bwMode="auto">
          <a:xfrm>
            <a:off x="1617792" y="4971537"/>
            <a:ext cx="1116000" cy="432000"/>
          </a:xfrm>
          <a:prstGeom prst="rect">
            <a:avLst/>
          </a:prstGeom>
          <a:solidFill>
            <a:schemeClr val="bg2"/>
          </a:solidFill>
          <a:ln w="19050">
            <a:solidFill>
              <a:schemeClr val="accent6"/>
            </a:solidFill>
          </a:ln>
        </p:spPr>
        <p:txBody>
          <a:bodyPr wrap="square" lIns="0" tIns="0" rIns="0" bIns="0" anchor="ctr" anchorCtr="0"/>
          <a:lstStyle/>
          <a:p>
            <a:pPr lvl="0" algn="ctr" eaLnBrk="0" fontAlgn="base" hangingPunct="0">
              <a:spcBef>
                <a:spcPct val="50000"/>
              </a:spcBef>
              <a:spcAft>
                <a:spcPct val="0"/>
              </a:spcAft>
              <a:defRPr/>
            </a:pPr>
            <a:r>
              <a:rPr lang="es-ES" sz="800" b="1" dirty="0">
                <a:solidFill>
                  <a:prstClr val="white"/>
                </a:solidFill>
                <a:latin typeface="Arial" panose="020B0604020202020204" pitchFamily="34" charset="0"/>
                <a:cs typeface="Arial" panose="020B0604020202020204" pitchFamily="34" charset="0"/>
              </a:rPr>
              <a:t>Elaboración de informes y controles</a:t>
            </a:r>
            <a:endParaRPr lang="es-ES_tradnl" sz="800" b="1" dirty="0">
              <a:solidFill>
                <a:prstClr val="white"/>
              </a:solidFill>
              <a:latin typeface="Arial" panose="020B0604020202020204" pitchFamily="34" charset="0"/>
              <a:cs typeface="Arial" panose="020B0604020202020204" pitchFamily="34" charset="0"/>
            </a:endParaRPr>
          </a:p>
        </p:txBody>
      </p:sp>
      <p:sp>
        <p:nvSpPr>
          <p:cNvPr id="57" name="AutoShape 7">
            <a:extLst>
              <a:ext uri="{FF2B5EF4-FFF2-40B4-BE49-F238E27FC236}">
                <a16:creationId xmlns:a16="http://schemas.microsoft.com/office/drawing/2014/main" id="{2D2C6F2D-FE6D-4406-AA5C-7F9132B3E87C}"/>
              </a:ext>
            </a:extLst>
          </p:cNvPr>
          <p:cNvSpPr>
            <a:spLocks noChangeArrowheads="1"/>
          </p:cNvSpPr>
          <p:nvPr/>
        </p:nvSpPr>
        <p:spPr bwMode="auto">
          <a:xfrm>
            <a:off x="1617792" y="4472925"/>
            <a:ext cx="1116000" cy="432000"/>
          </a:xfrm>
          <a:prstGeom prst="rect">
            <a:avLst/>
          </a:prstGeom>
          <a:solidFill>
            <a:schemeClr val="bg2"/>
          </a:solidFill>
          <a:ln w="19050">
            <a:solidFill>
              <a:schemeClr val="accent6"/>
            </a:solidFill>
          </a:ln>
        </p:spPr>
        <p:txBody>
          <a:bodyPr wrap="square" lIns="0" tIns="0" rIns="0" bIns="0" anchor="ctr" anchorCtr="0"/>
          <a:lstStyle/>
          <a:p>
            <a:pPr lvl="0" algn="ctr" eaLnBrk="0" fontAlgn="base" hangingPunct="0">
              <a:spcBef>
                <a:spcPct val="50000"/>
              </a:spcBef>
              <a:spcAft>
                <a:spcPct val="0"/>
              </a:spcAft>
              <a:defRPr/>
            </a:pPr>
            <a:r>
              <a:rPr lang="es-ES" sz="800" b="1" dirty="0">
                <a:solidFill>
                  <a:prstClr val="white"/>
                </a:solidFill>
                <a:latin typeface="Arial" panose="020B0604020202020204" pitchFamily="34" charset="0"/>
                <a:cs typeface="Arial" panose="020B0604020202020204" pitchFamily="34" charset="0"/>
              </a:rPr>
              <a:t>Gestión de tarjetas corporativas </a:t>
            </a:r>
            <a:endParaRPr lang="es-ES_tradnl" sz="800" b="1" dirty="0">
              <a:solidFill>
                <a:prstClr val="white"/>
              </a:solidFill>
              <a:latin typeface="Arial" panose="020B0604020202020204" pitchFamily="34" charset="0"/>
              <a:cs typeface="Arial" panose="020B0604020202020204" pitchFamily="34" charset="0"/>
            </a:endParaRPr>
          </a:p>
        </p:txBody>
      </p:sp>
      <p:sp>
        <p:nvSpPr>
          <p:cNvPr id="58" name="AutoShape 7">
            <a:extLst>
              <a:ext uri="{FF2B5EF4-FFF2-40B4-BE49-F238E27FC236}">
                <a16:creationId xmlns:a16="http://schemas.microsoft.com/office/drawing/2014/main" id="{EB65D319-DB1E-4B0F-9DD4-1C9984621415}"/>
              </a:ext>
            </a:extLst>
          </p:cNvPr>
          <p:cNvSpPr>
            <a:spLocks noChangeArrowheads="1"/>
          </p:cNvSpPr>
          <p:nvPr/>
        </p:nvSpPr>
        <p:spPr bwMode="auto">
          <a:xfrm>
            <a:off x="1617792" y="5470151"/>
            <a:ext cx="1116000" cy="432000"/>
          </a:xfrm>
          <a:prstGeom prst="rect">
            <a:avLst/>
          </a:prstGeom>
          <a:solidFill>
            <a:schemeClr val="bg2"/>
          </a:solidFill>
          <a:ln w="19050">
            <a:solidFill>
              <a:schemeClr val="accent6"/>
            </a:solidFill>
          </a:ln>
        </p:spPr>
        <p:txBody>
          <a:bodyPr wrap="square" lIns="0" tIns="0" rIns="0" bIns="0" anchor="ctr" anchorCtr="0"/>
          <a:lstStyle/>
          <a:p>
            <a:pPr algn="ctr" eaLnBrk="0" fontAlgn="base" hangingPunct="0">
              <a:spcBef>
                <a:spcPct val="50000"/>
              </a:spcBef>
              <a:spcAft>
                <a:spcPct val="0"/>
              </a:spcAft>
            </a:pPr>
            <a:r>
              <a:rPr lang="es-ES_tradnl" sz="800" b="1" dirty="0">
                <a:solidFill>
                  <a:prstClr val="white"/>
                </a:solidFill>
                <a:latin typeface="Arial" panose="020B0604020202020204" pitchFamily="34" charset="0"/>
                <a:cs typeface="Arial" panose="020B0604020202020204" pitchFamily="34" charset="0"/>
              </a:rPr>
              <a:t>Gestión del Proceso</a:t>
            </a:r>
          </a:p>
        </p:txBody>
      </p:sp>
      <p:sp>
        <p:nvSpPr>
          <p:cNvPr id="59" name="AutoShape 7">
            <a:extLst>
              <a:ext uri="{FF2B5EF4-FFF2-40B4-BE49-F238E27FC236}">
                <a16:creationId xmlns:a16="http://schemas.microsoft.com/office/drawing/2014/main" id="{8EDE68FA-BFDA-4736-9EB7-AEDC2170FFBD}"/>
              </a:ext>
            </a:extLst>
          </p:cNvPr>
          <p:cNvSpPr>
            <a:spLocks noChangeArrowheads="1"/>
          </p:cNvSpPr>
          <p:nvPr/>
        </p:nvSpPr>
        <p:spPr bwMode="auto">
          <a:xfrm>
            <a:off x="1617792" y="3974313"/>
            <a:ext cx="1116000" cy="432000"/>
          </a:xfrm>
          <a:prstGeom prst="rect">
            <a:avLst/>
          </a:prstGeom>
          <a:solidFill>
            <a:schemeClr val="bg2"/>
          </a:solidFill>
          <a:ln w="19050">
            <a:solidFill>
              <a:srgbClr val="C00000"/>
            </a:solidFill>
          </a:ln>
        </p:spPr>
        <p:txBody>
          <a:bodyPr wrap="square" lIns="0" tIns="0" rIns="0" bIns="0" anchor="ctr" anchorCtr="0"/>
          <a:lstStyle/>
          <a:p>
            <a:pPr lvl="0" algn="ctr" eaLnBrk="0" fontAlgn="base" hangingPunct="0">
              <a:spcBef>
                <a:spcPct val="50000"/>
              </a:spcBef>
              <a:spcAft>
                <a:spcPct val="0"/>
              </a:spcAft>
              <a:defRPr/>
            </a:pPr>
            <a:r>
              <a:rPr lang="es-ES_tradnl" sz="800" b="1" dirty="0">
                <a:solidFill>
                  <a:prstClr val="white"/>
                </a:solidFill>
                <a:latin typeface="Arial" panose="020B0604020202020204" pitchFamily="34" charset="0"/>
                <a:cs typeface="Arial" panose="020B0604020202020204" pitchFamily="34" charset="0"/>
              </a:rPr>
              <a:t>Interlocución con agencias de viaje</a:t>
            </a:r>
          </a:p>
        </p:txBody>
      </p:sp>
      <p:sp>
        <p:nvSpPr>
          <p:cNvPr id="60" name="AutoShape 7">
            <a:extLst>
              <a:ext uri="{FF2B5EF4-FFF2-40B4-BE49-F238E27FC236}">
                <a16:creationId xmlns:a16="http://schemas.microsoft.com/office/drawing/2014/main" id="{0C83789E-EA5F-492D-A807-504630E39C55}"/>
              </a:ext>
            </a:extLst>
          </p:cNvPr>
          <p:cNvSpPr>
            <a:spLocks noChangeArrowheads="1"/>
          </p:cNvSpPr>
          <p:nvPr/>
        </p:nvSpPr>
        <p:spPr bwMode="auto">
          <a:xfrm>
            <a:off x="1617792" y="1639519"/>
            <a:ext cx="1116000" cy="196282"/>
          </a:xfrm>
          <a:prstGeom prst="rect">
            <a:avLst/>
          </a:prstGeom>
          <a:solidFill>
            <a:schemeClr val="tx2"/>
          </a:solidFill>
          <a:ln w="19050">
            <a:solidFill>
              <a:schemeClr val="tx2"/>
            </a:solidFill>
          </a:ln>
        </p:spPr>
        <p:txBody>
          <a:bodyPr wrap="square" lIns="0" tIns="0" rIns="0" bIns="0" anchor="ctr" anchorCtr="0"/>
          <a:lstStyle/>
          <a:p>
            <a:pPr algn="ctr" eaLnBrk="0" fontAlgn="base" hangingPunct="0">
              <a:spcBef>
                <a:spcPct val="50000"/>
              </a:spcBef>
              <a:spcAft>
                <a:spcPct val="0"/>
              </a:spcAft>
            </a:pPr>
            <a:r>
              <a:rPr lang="es-ES_tradnl" sz="800" b="1" dirty="0">
                <a:solidFill>
                  <a:prstClr val="white"/>
                </a:solidFill>
                <a:latin typeface="Arial" panose="020B0604020202020204" pitchFamily="34" charset="0"/>
                <a:cs typeface="Arial" panose="020B0604020202020204" pitchFamily="34" charset="0"/>
              </a:rPr>
              <a:t>Gastos de Viaje</a:t>
            </a:r>
          </a:p>
        </p:txBody>
      </p:sp>
      <p:sp>
        <p:nvSpPr>
          <p:cNvPr id="69" name="AutoShape 7">
            <a:extLst>
              <a:ext uri="{FF2B5EF4-FFF2-40B4-BE49-F238E27FC236}">
                <a16:creationId xmlns:a16="http://schemas.microsoft.com/office/drawing/2014/main" id="{552A15DD-C8FA-4AA1-BBD5-B47981B0DDA5}"/>
              </a:ext>
            </a:extLst>
          </p:cNvPr>
          <p:cNvSpPr>
            <a:spLocks noChangeArrowheads="1"/>
          </p:cNvSpPr>
          <p:nvPr/>
        </p:nvSpPr>
        <p:spPr bwMode="auto">
          <a:xfrm>
            <a:off x="2897184" y="2478477"/>
            <a:ext cx="1116000" cy="432000"/>
          </a:xfrm>
          <a:prstGeom prst="rect">
            <a:avLst/>
          </a:prstGeom>
          <a:solidFill>
            <a:schemeClr val="bg2"/>
          </a:solidFill>
          <a:ln w="19050">
            <a:solidFill>
              <a:srgbClr val="C00000"/>
            </a:solidFill>
          </a:ln>
        </p:spPr>
        <p:txBody>
          <a:bodyPr wrap="square" lIns="0" tIns="0" rIns="0" bIns="0" anchor="ctr" anchorCtr="0"/>
          <a:lstStyle/>
          <a:p>
            <a:pPr marL="0" lvl="1" algn="ctr"/>
            <a:r>
              <a:rPr lang="es-ES" sz="800" b="1" dirty="0">
                <a:solidFill>
                  <a:prstClr val="white"/>
                </a:solidFill>
                <a:latin typeface="Arial" panose="020B0604020202020204" pitchFamily="34" charset="0"/>
                <a:cs typeface="Arial" panose="020B0604020202020204" pitchFamily="34" charset="0"/>
              </a:rPr>
              <a:t>Control Contabilizaciones automáticas</a:t>
            </a:r>
          </a:p>
        </p:txBody>
      </p:sp>
      <p:sp>
        <p:nvSpPr>
          <p:cNvPr id="70" name="AutoShape 7">
            <a:extLst>
              <a:ext uri="{FF2B5EF4-FFF2-40B4-BE49-F238E27FC236}">
                <a16:creationId xmlns:a16="http://schemas.microsoft.com/office/drawing/2014/main" id="{EE43097A-C3D7-4561-83AA-5BA4B54734DA}"/>
              </a:ext>
            </a:extLst>
          </p:cNvPr>
          <p:cNvSpPr>
            <a:spLocks noChangeArrowheads="1"/>
          </p:cNvSpPr>
          <p:nvPr/>
        </p:nvSpPr>
        <p:spPr bwMode="auto">
          <a:xfrm>
            <a:off x="2897184" y="2977089"/>
            <a:ext cx="1116000" cy="432000"/>
          </a:xfrm>
          <a:prstGeom prst="rect">
            <a:avLst/>
          </a:prstGeom>
          <a:solidFill>
            <a:schemeClr val="bg2"/>
          </a:solidFill>
          <a:ln w="19050">
            <a:solidFill>
              <a:srgbClr val="C00000"/>
            </a:solidFill>
          </a:ln>
        </p:spPr>
        <p:txBody>
          <a:bodyPr wrap="square" lIns="0" tIns="0" rIns="0" bIns="0" anchor="ctr" anchorCtr="0"/>
          <a:lstStyle/>
          <a:p>
            <a:pPr lvl="0" algn="ctr" eaLnBrk="0" fontAlgn="base" hangingPunct="0">
              <a:spcBef>
                <a:spcPct val="50000"/>
              </a:spcBef>
              <a:spcAft>
                <a:spcPct val="0"/>
              </a:spcAft>
              <a:defRPr/>
            </a:pPr>
            <a:r>
              <a:rPr lang="es-ES" sz="800" b="1" dirty="0">
                <a:solidFill>
                  <a:prstClr val="white"/>
                </a:solidFill>
                <a:latin typeface="Arial" panose="020B0604020202020204" pitchFamily="34" charset="0"/>
                <a:cs typeface="Arial" panose="020B0604020202020204" pitchFamily="34" charset="0"/>
              </a:rPr>
              <a:t>Contabilización asientos manuales</a:t>
            </a:r>
            <a:endParaRPr lang="es-ES_tradnl" sz="800" b="1" dirty="0">
              <a:solidFill>
                <a:prstClr val="white"/>
              </a:solidFill>
              <a:latin typeface="Arial" panose="020B0604020202020204" pitchFamily="34" charset="0"/>
              <a:cs typeface="Arial" panose="020B0604020202020204" pitchFamily="34" charset="0"/>
            </a:endParaRPr>
          </a:p>
        </p:txBody>
      </p:sp>
      <p:sp>
        <p:nvSpPr>
          <p:cNvPr id="71" name="AutoShape 7">
            <a:extLst>
              <a:ext uri="{FF2B5EF4-FFF2-40B4-BE49-F238E27FC236}">
                <a16:creationId xmlns:a16="http://schemas.microsoft.com/office/drawing/2014/main" id="{54539687-7E98-4824-9B08-C4D5DE7BF893}"/>
              </a:ext>
            </a:extLst>
          </p:cNvPr>
          <p:cNvSpPr>
            <a:spLocks noChangeArrowheads="1"/>
          </p:cNvSpPr>
          <p:nvPr/>
        </p:nvSpPr>
        <p:spPr bwMode="auto">
          <a:xfrm>
            <a:off x="2897184" y="3475701"/>
            <a:ext cx="1116000" cy="432000"/>
          </a:xfrm>
          <a:prstGeom prst="rect">
            <a:avLst/>
          </a:prstGeom>
          <a:solidFill>
            <a:schemeClr val="bg2"/>
          </a:solidFill>
          <a:ln w="19050">
            <a:solidFill>
              <a:srgbClr val="C00000"/>
            </a:solidFill>
          </a:ln>
        </p:spPr>
        <p:txBody>
          <a:bodyPr wrap="square" lIns="0" tIns="0" rIns="0" bIns="0" anchor="ctr" anchorCtr="0"/>
          <a:lstStyle/>
          <a:p>
            <a:pPr lvl="0" algn="ctr" eaLnBrk="0" fontAlgn="base" hangingPunct="0">
              <a:spcBef>
                <a:spcPct val="50000"/>
              </a:spcBef>
              <a:spcAft>
                <a:spcPct val="0"/>
              </a:spcAft>
              <a:defRPr/>
            </a:pPr>
            <a:r>
              <a:rPr lang="es-ES" sz="800" b="1" dirty="0">
                <a:solidFill>
                  <a:prstClr val="white"/>
                </a:solidFill>
                <a:latin typeface="Arial" panose="020B0604020202020204" pitchFamily="34" charset="0"/>
                <a:cs typeface="Arial" panose="020B0604020202020204" pitchFamily="34" charset="0"/>
              </a:rPr>
              <a:t>Conciliación / Revisión Cuentas</a:t>
            </a:r>
            <a:endParaRPr lang="es-ES_tradnl" sz="800" b="1" dirty="0">
              <a:solidFill>
                <a:prstClr val="white"/>
              </a:solidFill>
              <a:latin typeface="Arial" panose="020B0604020202020204" pitchFamily="34" charset="0"/>
              <a:cs typeface="Arial" panose="020B0604020202020204" pitchFamily="34" charset="0"/>
            </a:endParaRPr>
          </a:p>
        </p:txBody>
      </p:sp>
      <p:sp>
        <p:nvSpPr>
          <p:cNvPr id="72" name="AutoShape 7">
            <a:extLst>
              <a:ext uri="{FF2B5EF4-FFF2-40B4-BE49-F238E27FC236}">
                <a16:creationId xmlns:a16="http://schemas.microsoft.com/office/drawing/2014/main" id="{8CCEF03B-D036-48ED-AA67-BFB4781FA419}"/>
              </a:ext>
            </a:extLst>
          </p:cNvPr>
          <p:cNvSpPr>
            <a:spLocks noChangeArrowheads="1"/>
          </p:cNvSpPr>
          <p:nvPr/>
        </p:nvSpPr>
        <p:spPr bwMode="auto">
          <a:xfrm>
            <a:off x="2897184" y="1979865"/>
            <a:ext cx="1116000" cy="432000"/>
          </a:xfrm>
          <a:prstGeom prst="rect">
            <a:avLst/>
          </a:prstGeom>
          <a:solidFill>
            <a:schemeClr val="bg2"/>
          </a:solidFill>
          <a:ln w="19050">
            <a:solidFill>
              <a:srgbClr val="C00000"/>
            </a:solidFill>
          </a:ln>
        </p:spPr>
        <p:txBody>
          <a:bodyPr wrap="square" lIns="0" tIns="0" rIns="0" bIns="0" anchor="ctr" anchorCtr="0"/>
          <a:lstStyle/>
          <a:p>
            <a:pPr lvl="0" algn="ctr" eaLnBrk="0" fontAlgn="base" hangingPunct="0">
              <a:spcBef>
                <a:spcPct val="50000"/>
              </a:spcBef>
              <a:spcAft>
                <a:spcPct val="0"/>
              </a:spcAft>
              <a:defRPr/>
            </a:pPr>
            <a:r>
              <a:rPr lang="es-ES" sz="800" b="1" dirty="0">
                <a:solidFill>
                  <a:prstClr val="white"/>
                </a:solidFill>
                <a:latin typeface="Arial" panose="020B0604020202020204" pitchFamily="34" charset="0"/>
                <a:cs typeface="Arial" panose="020B0604020202020204" pitchFamily="34" charset="0"/>
              </a:rPr>
              <a:t>Mantenimiento plan de cuentas</a:t>
            </a:r>
          </a:p>
        </p:txBody>
      </p:sp>
      <p:sp>
        <p:nvSpPr>
          <p:cNvPr id="73" name="AutoShape 7">
            <a:extLst>
              <a:ext uri="{FF2B5EF4-FFF2-40B4-BE49-F238E27FC236}">
                <a16:creationId xmlns:a16="http://schemas.microsoft.com/office/drawing/2014/main" id="{FF6F1845-5A10-4672-BC96-F1B68D47BCDC}"/>
              </a:ext>
            </a:extLst>
          </p:cNvPr>
          <p:cNvSpPr>
            <a:spLocks noChangeArrowheads="1"/>
          </p:cNvSpPr>
          <p:nvPr/>
        </p:nvSpPr>
        <p:spPr bwMode="auto">
          <a:xfrm>
            <a:off x="2897184" y="1639519"/>
            <a:ext cx="1116000" cy="196282"/>
          </a:xfrm>
          <a:prstGeom prst="rect">
            <a:avLst/>
          </a:prstGeom>
          <a:solidFill>
            <a:schemeClr val="tx2"/>
          </a:solidFill>
          <a:ln w="19050">
            <a:solidFill>
              <a:schemeClr val="tx2"/>
            </a:solidFill>
          </a:ln>
        </p:spPr>
        <p:txBody>
          <a:bodyPr wrap="square" lIns="0" tIns="0" rIns="0" bIns="0" anchor="ctr" anchorCtr="0"/>
          <a:lstStyle/>
          <a:p>
            <a:pPr algn="ctr" eaLnBrk="0" fontAlgn="base" hangingPunct="0">
              <a:spcBef>
                <a:spcPct val="50000"/>
              </a:spcBef>
              <a:spcAft>
                <a:spcPct val="0"/>
              </a:spcAft>
            </a:pPr>
            <a:r>
              <a:rPr lang="es-ES_tradnl" sz="800" b="1" dirty="0">
                <a:solidFill>
                  <a:prstClr val="white"/>
                </a:solidFill>
                <a:latin typeface="Arial" panose="020B0604020202020204" pitchFamily="34" charset="0"/>
                <a:cs typeface="Arial" panose="020B0604020202020204" pitchFamily="34" charset="0"/>
              </a:rPr>
              <a:t>Contabilidad General</a:t>
            </a:r>
          </a:p>
        </p:txBody>
      </p:sp>
      <p:grpSp>
        <p:nvGrpSpPr>
          <p:cNvPr id="8" name="Group 7">
            <a:extLst>
              <a:ext uri="{FF2B5EF4-FFF2-40B4-BE49-F238E27FC236}">
                <a16:creationId xmlns:a16="http://schemas.microsoft.com/office/drawing/2014/main" id="{336994F9-6EB1-4EED-882D-00C5CEABEACE}"/>
              </a:ext>
            </a:extLst>
          </p:cNvPr>
          <p:cNvGrpSpPr/>
          <p:nvPr/>
        </p:nvGrpSpPr>
        <p:grpSpPr>
          <a:xfrm>
            <a:off x="300770" y="5470151"/>
            <a:ext cx="1181734" cy="432000"/>
            <a:chOff x="2534741" y="3592018"/>
            <a:chExt cx="1181734" cy="432000"/>
          </a:xfrm>
        </p:grpSpPr>
        <p:grpSp>
          <p:nvGrpSpPr>
            <p:cNvPr id="6" name="Group 5">
              <a:extLst>
                <a:ext uri="{FF2B5EF4-FFF2-40B4-BE49-F238E27FC236}">
                  <a16:creationId xmlns:a16="http://schemas.microsoft.com/office/drawing/2014/main" id="{8082FF2F-0F99-4C79-9F2B-35754201A381}"/>
                </a:ext>
              </a:extLst>
            </p:cNvPr>
            <p:cNvGrpSpPr/>
            <p:nvPr/>
          </p:nvGrpSpPr>
          <p:grpSpPr>
            <a:xfrm>
              <a:off x="2567608" y="3592018"/>
              <a:ext cx="1116001" cy="432000"/>
              <a:chOff x="2622711" y="3266283"/>
              <a:chExt cx="1116001" cy="432000"/>
            </a:xfrm>
          </p:grpSpPr>
          <p:sp>
            <p:nvSpPr>
              <p:cNvPr id="81" name="AutoShape 7">
                <a:extLst>
                  <a:ext uri="{FF2B5EF4-FFF2-40B4-BE49-F238E27FC236}">
                    <a16:creationId xmlns:a16="http://schemas.microsoft.com/office/drawing/2014/main" id="{396D28B9-BB06-4FEF-BD1D-BAD51A112EA9}"/>
                  </a:ext>
                </a:extLst>
              </p:cNvPr>
              <p:cNvSpPr>
                <a:spLocks noChangeArrowheads="1"/>
              </p:cNvSpPr>
              <p:nvPr/>
            </p:nvSpPr>
            <p:spPr bwMode="auto">
              <a:xfrm>
                <a:off x="2622711" y="3266283"/>
                <a:ext cx="1116000" cy="432000"/>
              </a:xfrm>
              <a:prstGeom prst="rect">
                <a:avLst/>
              </a:prstGeom>
              <a:solidFill>
                <a:schemeClr val="bg2"/>
              </a:solidFill>
              <a:ln w="19050">
                <a:solidFill>
                  <a:schemeClr val="bg1">
                    <a:lumMod val="65000"/>
                  </a:schemeClr>
                </a:solidFill>
              </a:ln>
            </p:spPr>
            <p:txBody>
              <a:bodyPr wrap="square" lIns="0" tIns="0" rIns="0" bIns="0" anchor="ctr" anchorCtr="0"/>
              <a:lstStyle/>
              <a:p>
                <a:pPr algn="ctr" eaLnBrk="0" fontAlgn="base" hangingPunct="0">
                  <a:spcBef>
                    <a:spcPct val="50000"/>
                  </a:spcBef>
                  <a:spcAft>
                    <a:spcPct val="0"/>
                  </a:spcAft>
                </a:pPr>
                <a:endParaRPr lang="es-ES_tradnl" sz="800" b="1" dirty="0">
                  <a:solidFill>
                    <a:prstClr val="white"/>
                  </a:solidFill>
                  <a:latin typeface="Arial" panose="020B0604020202020204" pitchFamily="34" charset="0"/>
                  <a:cs typeface="Arial" panose="020B0604020202020204" pitchFamily="34" charset="0"/>
                </a:endParaRPr>
              </a:p>
            </p:txBody>
          </p:sp>
          <p:sp>
            <p:nvSpPr>
              <p:cNvPr id="83" name="AutoShape 7">
                <a:extLst>
                  <a:ext uri="{FF2B5EF4-FFF2-40B4-BE49-F238E27FC236}">
                    <a16:creationId xmlns:a16="http://schemas.microsoft.com/office/drawing/2014/main" id="{E6720296-6365-4D29-B468-019AF9E20688}"/>
                  </a:ext>
                </a:extLst>
              </p:cNvPr>
              <p:cNvSpPr>
                <a:spLocks noChangeArrowheads="1"/>
              </p:cNvSpPr>
              <p:nvPr/>
            </p:nvSpPr>
            <p:spPr bwMode="auto">
              <a:xfrm rot="10800000">
                <a:off x="2622712" y="3266283"/>
                <a:ext cx="1116000" cy="432000"/>
              </a:xfrm>
              <a:prstGeom prst="rtTriangle">
                <a:avLst/>
              </a:prstGeom>
              <a:solidFill>
                <a:schemeClr val="accent5"/>
              </a:solidFill>
              <a:ln w="19050">
                <a:solidFill>
                  <a:schemeClr val="bg1">
                    <a:lumMod val="65000"/>
                  </a:schemeClr>
                </a:solidFill>
              </a:ln>
            </p:spPr>
            <p:txBody>
              <a:bodyPr wrap="square" lIns="0" tIns="0" rIns="0" bIns="0" anchor="ctr" anchorCtr="0"/>
              <a:lstStyle/>
              <a:p>
                <a:pPr algn="ctr" eaLnBrk="0" fontAlgn="base" hangingPunct="0">
                  <a:spcBef>
                    <a:spcPct val="50000"/>
                  </a:spcBef>
                  <a:spcAft>
                    <a:spcPct val="0"/>
                  </a:spcAft>
                </a:pPr>
                <a:endParaRPr lang="es-ES_tradnl" sz="800" b="1" dirty="0">
                  <a:solidFill>
                    <a:prstClr val="white"/>
                  </a:solidFill>
                  <a:latin typeface="Arial" panose="020B0604020202020204" pitchFamily="34" charset="0"/>
                  <a:cs typeface="Arial" panose="020B0604020202020204" pitchFamily="34" charset="0"/>
                </a:endParaRPr>
              </a:p>
            </p:txBody>
          </p:sp>
        </p:grpSp>
        <p:sp>
          <p:nvSpPr>
            <p:cNvPr id="7" name="Rectangle 6">
              <a:extLst>
                <a:ext uri="{FF2B5EF4-FFF2-40B4-BE49-F238E27FC236}">
                  <a16:creationId xmlns:a16="http://schemas.microsoft.com/office/drawing/2014/main" id="{7FDD9664-DD39-48EA-837D-1DB7252E6083}"/>
                </a:ext>
              </a:extLst>
            </p:cNvPr>
            <p:cNvSpPr/>
            <p:nvPr/>
          </p:nvSpPr>
          <p:spPr>
            <a:xfrm>
              <a:off x="2534741" y="3700296"/>
              <a:ext cx="1181734" cy="215444"/>
            </a:xfrm>
            <a:prstGeom prst="rect">
              <a:avLst/>
            </a:prstGeom>
          </p:spPr>
          <p:txBody>
            <a:bodyPr wrap="none">
              <a:spAutoFit/>
            </a:bodyPr>
            <a:lstStyle/>
            <a:p>
              <a:pPr algn="ctr" eaLnBrk="0" fontAlgn="base" hangingPunct="0">
                <a:spcBef>
                  <a:spcPct val="50000"/>
                </a:spcBef>
                <a:spcAft>
                  <a:spcPct val="0"/>
                </a:spcAft>
              </a:pPr>
              <a:r>
                <a:rPr lang="es-ES_tradnl" sz="800" b="1" dirty="0">
                  <a:solidFill>
                    <a:prstClr val="white"/>
                  </a:solidFill>
                  <a:latin typeface="Arial" panose="020B0604020202020204" pitchFamily="34" charset="0"/>
                  <a:cs typeface="Arial" panose="020B0604020202020204" pitchFamily="34" charset="0"/>
                </a:rPr>
                <a:t>Gestión del Proceso</a:t>
              </a:r>
            </a:p>
          </p:txBody>
        </p:sp>
      </p:grpSp>
      <p:sp>
        <p:nvSpPr>
          <p:cNvPr id="87" name="AutoShape 7">
            <a:extLst>
              <a:ext uri="{FF2B5EF4-FFF2-40B4-BE49-F238E27FC236}">
                <a16:creationId xmlns:a16="http://schemas.microsoft.com/office/drawing/2014/main" id="{02EE80B3-2CDE-4C1C-B331-9DBA8E29E15F}"/>
              </a:ext>
            </a:extLst>
          </p:cNvPr>
          <p:cNvSpPr>
            <a:spLocks noChangeArrowheads="1"/>
          </p:cNvSpPr>
          <p:nvPr/>
        </p:nvSpPr>
        <p:spPr bwMode="auto">
          <a:xfrm>
            <a:off x="4176576" y="2478477"/>
            <a:ext cx="1116000" cy="432000"/>
          </a:xfrm>
          <a:prstGeom prst="rect">
            <a:avLst/>
          </a:prstGeom>
          <a:solidFill>
            <a:schemeClr val="bg2"/>
          </a:solidFill>
          <a:ln w="19050">
            <a:solidFill>
              <a:srgbClr val="C00000"/>
            </a:solidFill>
          </a:ln>
        </p:spPr>
        <p:txBody>
          <a:bodyPr wrap="square" lIns="0" tIns="0" rIns="0" bIns="0" anchor="ctr" anchorCtr="0"/>
          <a:lstStyle/>
          <a:p>
            <a:pPr lvl="0" algn="ctr" eaLnBrk="0" fontAlgn="base" hangingPunct="0">
              <a:spcBef>
                <a:spcPct val="50000"/>
              </a:spcBef>
              <a:spcAft>
                <a:spcPct val="0"/>
              </a:spcAft>
              <a:defRPr/>
            </a:pPr>
            <a:r>
              <a:rPr lang="es-ES" sz="800" b="1" dirty="0">
                <a:solidFill>
                  <a:prstClr val="white"/>
                </a:solidFill>
                <a:latin typeface="Arial" panose="020B0604020202020204" pitchFamily="34" charset="0"/>
                <a:cs typeface="Arial" panose="020B0604020202020204" pitchFamily="34" charset="0"/>
              </a:rPr>
              <a:t>Revisión de provisiones y estimaciones</a:t>
            </a:r>
          </a:p>
        </p:txBody>
      </p:sp>
      <p:sp>
        <p:nvSpPr>
          <p:cNvPr id="88" name="AutoShape 7">
            <a:extLst>
              <a:ext uri="{FF2B5EF4-FFF2-40B4-BE49-F238E27FC236}">
                <a16:creationId xmlns:a16="http://schemas.microsoft.com/office/drawing/2014/main" id="{4AD7506D-CF59-4105-AB66-9AC044A2D694}"/>
              </a:ext>
            </a:extLst>
          </p:cNvPr>
          <p:cNvSpPr>
            <a:spLocks noChangeArrowheads="1"/>
          </p:cNvSpPr>
          <p:nvPr/>
        </p:nvSpPr>
        <p:spPr bwMode="auto">
          <a:xfrm>
            <a:off x="4176576" y="2977089"/>
            <a:ext cx="1116000" cy="432000"/>
          </a:xfrm>
          <a:prstGeom prst="rect">
            <a:avLst/>
          </a:prstGeom>
          <a:solidFill>
            <a:schemeClr val="bg2"/>
          </a:solidFill>
          <a:ln w="19050">
            <a:solidFill>
              <a:srgbClr val="C00000"/>
            </a:solidFill>
          </a:ln>
        </p:spPr>
        <p:txBody>
          <a:bodyPr wrap="square" lIns="0" tIns="0" rIns="0" bIns="0" anchor="ctr" anchorCtr="0"/>
          <a:lstStyle/>
          <a:p>
            <a:pPr lvl="0" algn="ctr" eaLnBrk="0" fontAlgn="base" hangingPunct="0">
              <a:spcBef>
                <a:spcPct val="50000"/>
              </a:spcBef>
              <a:spcAft>
                <a:spcPct val="0"/>
              </a:spcAft>
              <a:defRPr/>
            </a:pPr>
            <a:r>
              <a:rPr lang="es-ES" sz="800" b="1" dirty="0">
                <a:solidFill>
                  <a:prstClr val="white"/>
                </a:solidFill>
                <a:latin typeface="Arial" panose="020B0604020202020204" pitchFamily="34" charset="0"/>
                <a:cs typeface="Arial" panose="020B0604020202020204" pitchFamily="34" charset="0"/>
              </a:rPr>
              <a:t>Revisión y ejecución del cierre mensual</a:t>
            </a:r>
          </a:p>
        </p:txBody>
      </p:sp>
      <p:sp>
        <p:nvSpPr>
          <p:cNvPr id="89" name="AutoShape 7">
            <a:extLst>
              <a:ext uri="{FF2B5EF4-FFF2-40B4-BE49-F238E27FC236}">
                <a16:creationId xmlns:a16="http://schemas.microsoft.com/office/drawing/2014/main" id="{67A48954-CAEF-440F-9CE5-A1F847CC7C0D}"/>
              </a:ext>
            </a:extLst>
          </p:cNvPr>
          <p:cNvSpPr>
            <a:spLocks noChangeArrowheads="1"/>
          </p:cNvSpPr>
          <p:nvPr/>
        </p:nvSpPr>
        <p:spPr bwMode="auto">
          <a:xfrm>
            <a:off x="4176576" y="3475701"/>
            <a:ext cx="1116000" cy="432000"/>
          </a:xfrm>
          <a:prstGeom prst="rect">
            <a:avLst/>
          </a:prstGeom>
          <a:solidFill>
            <a:schemeClr val="bg2"/>
          </a:solidFill>
          <a:ln w="19050">
            <a:solidFill>
              <a:srgbClr val="C00000"/>
            </a:solidFill>
          </a:ln>
        </p:spPr>
        <p:txBody>
          <a:bodyPr wrap="square" lIns="0" tIns="0" rIns="0" bIns="0" anchor="ctr" anchorCtr="0"/>
          <a:lstStyle/>
          <a:p>
            <a:pPr lvl="0" algn="ctr" eaLnBrk="0" fontAlgn="base" hangingPunct="0">
              <a:spcBef>
                <a:spcPct val="50000"/>
              </a:spcBef>
              <a:spcAft>
                <a:spcPct val="0"/>
              </a:spcAft>
              <a:defRPr/>
            </a:pPr>
            <a:r>
              <a:rPr lang="es-ES" sz="800" b="1" dirty="0">
                <a:solidFill>
                  <a:prstClr val="white"/>
                </a:solidFill>
                <a:latin typeface="Arial" panose="020B0604020202020204" pitchFamily="34" charset="0"/>
                <a:cs typeface="Arial" panose="020B0604020202020204" pitchFamily="34" charset="0"/>
              </a:rPr>
              <a:t>Elaboración paquete consolidación</a:t>
            </a:r>
          </a:p>
        </p:txBody>
      </p:sp>
      <p:sp>
        <p:nvSpPr>
          <p:cNvPr id="90" name="AutoShape 7">
            <a:extLst>
              <a:ext uri="{FF2B5EF4-FFF2-40B4-BE49-F238E27FC236}">
                <a16:creationId xmlns:a16="http://schemas.microsoft.com/office/drawing/2014/main" id="{F6AA954C-98B8-4A88-90E1-16806F3C9121}"/>
              </a:ext>
            </a:extLst>
          </p:cNvPr>
          <p:cNvSpPr>
            <a:spLocks noChangeArrowheads="1"/>
          </p:cNvSpPr>
          <p:nvPr/>
        </p:nvSpPr>
        <p:spPr bwMode="auto">
          <a:xfrm>
            <a:off x="4176576" y="1979865"/>
            <a:ext cx="1116000" cy="432000"/>
          </a:xfrm>
          <a:prstGeom prst="rect">
            <a:avLst/>
          </a:prstGeom>
          <a:solidFill>
            <a:schemeClr val="bg2"/>
          </a:solidFill>
          <a:ln w="19050">
            <a:solidFill>
              <a:srgbClr val="C00000"/>
            </a:solidFill>
          </a:ln>
        </p:spPr>
        <p:txBody>
          <a:bodyPr wrap="square" lIns="0" tIns="0" rIns="0" bIns="0" anchor="ctr" anchorCtr="0"/>
          <a:lstStyle/>
          <a:p>
            <a:pPr lvl="0" algn="ctr" eaLnBrk="0" fontAlgn="base" hangingPunct="0">
              <a:spcBef>
                <a:spcPct val="50000"/>
              </a:spcBef>
              <a:spcAft>
                <a:spcPct val="0"/>
              </a:spcAft>
              <a:defRPr/>
            </a:pPr>
            <a:r>
              <a:rPr lang="es-ES" sz="800" b="1" dirty="0">
                <a:solidFill>
                  <a:prstClr val="white"/>
                </a:solidFill>
                <a:latin typeface="Arial" panose="020B0604020202020204" pitchFamily="34" charset="0"/>
                <a:cs typeface="Arial" panose="020B0604020202020204" pitchFamily="34" charset="0"/>
              </a:rPr>
              <a:t>Elaboración calendario de Cierre</a:t>
            </a:r>
          </a:p>
        </p:txBody>
      </p:sp>
      <p:sp>
        <p:nvSpPr>
          <p:cNvPr id="91" name="AutoShape 7">
            <a:extLst>
              <a:ext uri="{FF2B5EF4-FFF2-40B4-BE49-F238E27FC236}">
                <a16:creationId xmlns:a16="http://schemas.microsoft.com/office/drawing/2014/main" id="{252F04BB-4683-4CDE-BC85-BC8C13350512}"/>
              </a:ext>
            </a:extLst>
          </p:cNvPr>
          <p:cNvSpPr>
            <a:spLocks noChangeArrowheads="1"/>
          </p:cNvSpPr>
          <p:nvPr/>
        </p:nvSpPr>
        <p:spPr bwMode="auto">
          <a:xfrm>
            <a:off x="4176576" y="4971537"/>
            <a:ext cx="1116000" cy="432000"/>
          </a:xfrm>
          <a:prstGeom prst="rect">
            <a:avLst/>
          </a:prstGeom>
          <a:solidFill>
            <a:schemeClr val="bg2"/>
          </a:solidFill>
          <a:ln w="19050">
            <a:solidFill>
              <a:schemeClr val="accent6"/>
            </a:solidFill>
          </a:ln>
        </p:spPr>
        <p:txBody>
          <a:bodyPr wrap="square" lIns="0" tIns="0" rIns="0" bIns="0" anchor="ctr" anchorCtr="0"/>
          <a:lstStyle/>
          <a:p>
            <a:pPr lvl="0" algn="ctr" eaLnBrk="0" fontAlgn="base" hangingPunct="0">
              <a:spcBef>
                <a:spcPct val="50000"/>
              </a:spcBef>
              <a:spcAft>
                <a:spcPct val="0"/>
              </a:spcAft>
              <a:defRPr/>
            </a:pPr>
            <a:r>
              <a:rPr lang="es-ES" sz="800" b="1" kern="0" dirty="0">
                <a:solidFill>
                  <a:srgbClr val="FFFFFF"/>
                </a:solidFill>
                <a:latin typeface="Arial" panose="020B0604020202020204" pitchFamily="34" charset="0"/>
                <a:cs typeface="Arial" panose="020B0604020202020204" pitchFamily="34" charset="0"/>
              </a:rPr>
              <a:t>Reporting financiero interno y externo</a:t>
            </a:r>
          </a:p>
        </p:txBody>
      </p:sp>
      <p:sp>
        <p:nvSpPr>
          <p:cNvPr id="92" name="AutoShape 7">
            <a:extLst>
              <a:ext uri="{FF2B5EF4-FFF2-40B4-BE49-F238E27FC236}">
                <a16:creationId xmlns:a16="http://schemas.microsoft.com/office/drawing/2014/main" id="{D5798DFF-7CBE-4A3A-A0E0-C28FFBA93B59}"/>
              </a:ext>
            </a:extLst>
          </p:cNvPr>
          <p:cNvSpPr>
            <a:spLocks noChangeArrowheads="1"/>
          </p:cNvSpPr>
          <p:nvPr/>
        </p:nvSpPr>
        <p:spPr bwMode="auto">
          <a:xfrm>
            <a:off x="4176576" y="4472925"/>
            <a:ext cx="1116000" cy="432000"/>
          </a:xfrm>
          <a:prstGeom prst="rect">
            <a:avLst/>
          </a:prstGeom>
          <a:solidFill>
            <a:schemeClr val="bg2"/>
          </a:solidFill>
          <a:ln w="19050">
            <a:solidFill>
              <a:schemeClr val="accent6"/>
            </a:solidFill>
          </a:ln>
        </p:spPr>
        <p:txBody>
          <a:bodyPr wrap="square" lIns="0" tIns="0" rIns="0" bIns="0" anchor="ctr" anchorCtr="0"/>
          <a:lstStyle/>
          <a:p>
            <a:pPr lvl="0" algn="ctr" eaLnBrk="0" fontAlgn="base" hangingPunct="0">
              <a:spcBef>
                <a:spcPct val="50000"/>
              </a:spcBef>
              <a:spcAft>
                <a:spcPct val="0"/>
              </a:spcAft>
              <a:defRPr/>
            </a:pPr>
            <a:r>
              <a:rPr lang="es-ES" sz="800" b="1" kern="0" dirty="0">
                <a:solidFill>
                  <a:srgbClr val="FFFFFF"/>
                </a:solidFill>
                <a:latin typeface="Arial" panose="020B0604020202020204" pitchFamily="34" charset="0"/>
                <a:cs typeface="Arial" panose="020B0604020202020204" pitchFamily="34" charset="0"/>
              </a:rPr>
              <a:t>Elaboración de cuentas anuales</a:t>
            </a:r>
          </a:p>
        </p:txBody>
      </p:sp>
      <p:sp>
        <p:nvSpPr>
          <p:cNvPr id="93" name="AutoShape 7">
            <a:extLst>
              <a:ext uri="{FF2B5EF4-FFF2-40B4-BE49-F238E27FC236}">
                <a16:creationId xmlns:a16="http://schemas.microsoft.com/office/drawing/2014/main" id="{3B9FA3CE-8034-4DD2-B548-79CF57220F78}"/>
              </a:ext>
            </a:extLst>
          </p:cNvPr>
          <p:cNvSpPr>
            <a:spLocks noChangeArrowheads="1"/>
          </p:cNvSpPr>
          <p:nvPr/>
        </p:nvSpPr>
        <p:spPr bwMode="auto">
          <a:xfrm>
            <a:off x="4176576" y="5470151"/>
            <a:ext cx="1116000" cy="432000"/>
          </a:xfrm>
          <a:prstGeom prst="rect">
            <a:avLst/>
          </a:prstGeom>
          <a:solidFill>
            <a:schemeClr val="bg2"/>
          </a:solidFill>
          <a:ln w="19050">
            <a:solidFill>
              <a:schemeClr val="accent6"/>
            </a:solidFill>
          </a:ln>
        </p:spPr>
        <p:txBody>
          <a:bodyPr wrap="square" lIns="0" tIns="0" rIns="0" bIns="0" anchor="ctr" anchorCtr="0"/>
          <a:lstStyle/>
          <a:p>
            <a:pPr lvl="0" algn="ctr" eaLnBrk="0" fontAlgn="base" hangingPunct="0">
              <a:spcBef>
                <a:spcPct val="50000"/>
              </a:spcBef>
              <a:spcAft>
                <a:spcPct val="0"/>
              </a:spcAft>
              <a:defRPr/>
            </a:pPr>
            <a:r>
              <a:rPr lang="es-ES" sz="800" b="1" kern="0" dirty="0">
                <a:solidFill>
                  <a:srgbClr val="FFFFFF"/>
                </a:solidFill>
                <a:latin typeface="Arial" panose="020B0604020202020204" pitchFamily="34" charset="0"/>
                <a:cs typeface="Arial" panose="020B0604020202020204" pitchFamily="34" charset="0"/>
              </a:rPr>
              <a:t>Análisis estados financieros</a:t>
            </a:r>
          </a:p>
        </p:txBody>
      </p:sp>
      <p:sp>
        <p:nvSpPr>
          <p:cNvPr id="94" name="AutoShape 7">
            <a:extLst>
              <a:ext uri="{FF2B5EF4-FFF2-40B4-BE49-F238E27FC236}">
                <a16:creationId xmlns:a16="http://schemas.microsoft.com/office/drawing/2014/main" id="{2C82553D-1C6B-4BCB-84E6-AE14A6397B31}"/>
              </a:ext>
            </a:extLst>
          </p:cNvPr>
          <p:cNvSpPr>
            <a:spLocks noChangeArrowheads="1"/>
          </p:cNvSpPr>
          <p:nvPr/>
        </p:nvSpPr>
        <p:spPr bwMode="auto">
          <a:xfrm>
            <a:off x="4176576" y="3974313"/>
            <a:ext cx="1116000" cy="432000"/>
          </a:xfrm>
          <a:prstGeom prst="rect">
            <a:avLst/>
          </a:prstGeom>
          <a:solidFill>
            <a:schemeClr val="bg2"/>
          </a:solidFill>
          <a:ln w="19050">
            <a:solidFill>
              <a:srgbClr val="C00000"/>
            </a:solidFill>
          </a:ln>
        </p:spPr>
        <p:txBody>
          <a:bodyPr wrap="square" lIns="0" tIns="0" rIns="0" bIns="0" anchor="ctr" anchorCtr="0"/>
          <a:lstStyle/>
          <a:p>
            <a:pPr lvl="0" algn="ctr" eaLnBrk="0" fontAlgn="base" hangingPunct="0">
              <a:spcBef>
                <a:spcPct val="50000"/>
              </a:spcBef>
              <a:spcAft>
                <a:spcPct val="0"/>
              </a:spcAft>
              <a:defRPr/>
            </a:pPr>
            <a:r>
              <a:rPr lang="es-ES" sz="800" b="1" kern="0" dirty="0">
                <a:solidFill>
                  <a:srgbClr val="FFFFFF"/>
                </a:solidFill>
                <a:latin typeface="Arial" panose="020B0604020202020204" pitchFamily="34" charset="0"/>
                <a:cs typeface="Arial" panose="020B0604020202020204" pitchFamily="34" charset="0"/>
              </a:rPr>
              <a:t>Cierre contable anual</a:t>
            </a:r>
          </a:p>
        </p:txBody>
      </p:sp>
      <p:sp>
        <p:nvSpPr>
          <p:cNvPr id="95" name="AutoShape 7">
            <a:extLst>
              <a:ext uri="{FF2B5EF4-FFF2-40B4-BE49-F238E27FC236}">
                <a16:creationId xmlns:a16="http://schemas.microsoft.com/office/drawing/2014/main" id="{745DC16D-80A9-49D4-BC43-8890C8FF2663}"/>
              </a:ext>
            </a:extLst>
          </p:cNvPr>
          <p:cNvSpPr>
            <a:spLocks noChangeArrowheads="1"/>
          </p:cNvSpPr>
          <p:nvPr/>
        </p:nvSpPr>
        <p:spPr bwMode="auto">
          <a:xfrm>
            <a:off x="4176576" y="1639519"/>
            <a:ext cx="1116000" cy="196282"/>
          </a:xfrm>
          <a:prstGeom prst="rect">
            <a:avLst/>
          </a:prstGeom>
          <a:solidFill>
            <a:schemeClr val="tx2"/>
          </a:solidFill>
          <a:ln w="19050">
            <a:solidFill>
              <a:schemeClr val="tx2"/>
            </a:solidFill>
          </a:ln>
        </p:spPr>
        <p:txBody>
          <a:bodyPr wrap="square" lIns="0" tIns="0" rIns="0" bIns="0" anchor="ctr" anchorCtr="0"/>
          <a:lstStyle/>
          <a:p>
            <a:pPr algn="ctr" eaLnBrk="0" fontAlgn="base" hangingPunct="0">
              <a:spcBef>
                <a:spcPct val="50000"/>
              </a:spcBef>
              <a:spcAft>
                <a:spcPct val="0"/>
              </a:spcAft>
            </a:pPr>
            <a:r>
              <a:rPr lang="es-ES_tradnl" sz="800" b="1" dirty="0">
                <a:solidFill>
                  <a:prstClr val="white"/>
                </a:solidFill>
                <a:latin typeface="Arial" panose="020B0604020202020204" pitchFamily="34" charset="0"/>
                <a:cs typeface="Arial" panose="020B0604020202020204" pitchFamily="34" charset="0"/>
              </a:rPr>
              <a:t>Cierre Contable</a:t>
            </a:r>
          </a:p>
        </p:txBody>
      </p:sp>
      <p:sp>
        <p:nvSpPr>
          <p:cNvPr id="112" name="AutoShape 7">
            <a:extLst>
              <a:ext uri="{FF2B5EF4-FFF2-40B4-BE49-F238E27FC236}">
                <a16:creationId xmlns:a16="http://schemas.microsoft.com/office/drawing/2014/main" id="{59DDF061-C630-43FD-B3A0-D5C59F9F86A2}"/>
              </a:ext>
            </a:extLst>
          </p:cNvPr>
          <p:cNvSpPr>
            <a:spLocks noChangeArrowheads="1"/>
          </p:cNvSpPr>
          <p:nvPr/>
        </p:nvSpPr>
        <p:spPr bwMode="auto">
          <a:xfrm>
            <a:off x="5455968" y="2478477"/>
            <a:ext cx="1116000" cy="432000"/>
          </a:xfrm>
          <a:prstGeom prst="rect">
            <a:avLst/>
          </a:prstGeom>
          <a:solidFill>
            <a:schemeClr val="bg2"/>
          </a:solidFill>
          <a:ln w="19050">
            <a:solidFill>
              <a:srgbClr val="C00000"/>
            </a:solidFill>
          </a:ln>
        </p:spPr>
        <p:txBody>
          <a:bodyPr wrap="square" lIns="0" tIns="0" rIns="0" bIns="0" anchor="ctr" anchorCtr="0"/>
          <a:lstStyle/>
          <a:p>
            <a:pPr lvl="0" algn="ctr" eaLnBrk="0" fontAlgn="base" hangingPunct="0">
              <a:spcBef>
                <a:spcPct val="50000"/>
              </a:spcBef>
              <a:spcAft>
                <a:spcPct val="0"/>
              </a:spcAft>
              <a:defRPr/>
            </a:pPr>
            <a:r>
              <a:rPr lang="es-ES" sz="800" b="1" dirty="0">
                <a:solidFill>
                  <a:prstClr val="white"/>
                </a:solidFill>
                <a:latin typeface="Arial" panose="020B0604020202020204" pitchFamily="34" charset="0"/>
                <a:cs typeface="Arial" panose="020B0604020202020204" pitchFamily="34" charset="0"/>
              </a:rPr>
              <a:t>Control y </a:t>
            </a:r>
            <a:r>
              <a:rPr lang="es-ES" sz="800" b="1" dirty="0" err="1">
                <a:solidFill>
                  <a:prstClr val="white"/>
                </a:solidFill>
                <a:latin typeface="Arial" panose="020B0604020202020204" pitchFamily="34" charset="0"/>
                <a:cs typeface="Arial" panose="020B0604020202020204" pitchFamily="34" charset="0"/>
              </a:rPr>
              <a:t>contab</a:t>
            </a:r>
            <a:r>
              <a:rPr lang="es-ES" sz="800" b="1" dirty="0">
                <a:solidFill>
                  <a:prstClr val="white"/>
                </a:solidFill>
                <a:latin typeface="Arial" panose="020B0604020202020204" pitchFamily="34" charset="0"/>
                <a:cs typeface="Arial" panose="020B0604020202020204" pitchFamily="34" charset="0"/>
              </a:rPr>
              <a:t>. deterioro de activos </a:t>
            </a:r>
            <a:endParaRPr lang="es-ES_tradnl" sz="800" b="1" dirty="0">
              <a:solidFill>
                <a:prstClr val="white"/>
              </a:solidFill>
              <a:latin typeface="Arial" panose="020B0604020202020204" pitchFamily="34" charset="0"/>
              <a:cs typeface="Arial" panose="020B0604020202020204" pitchFamily="34" charset="0"/>
            </a:endParaRPr>
          </a:p>
        </p:txBody>
      </p:sp>
      <p:sp>
        <p:nvSpPr>
          <p:cNvPr id="113" name="AutoShape 7">
            <a:extLst>
              <a:ext uri="{FF2B5EF4-FFF2-40B4-BE49-F238E27FC236}">
                <a16:creationId xmlns:a16="http://schemas.microsoft.com/office/drawing/2014/main" id="{6512BEF0-72B0-4829-85C2-BCCB59F00C8F}"/>
              </a:ext>
            </a:extLst>
          </p:cNvPr>
          <p:cNvSpPr>
            <a:spLocks noChangeArrowheads="1"/>
          </p:cNvSpPr>
          <p:nvPr/>
        </p:nvSpPr>
        <p:spPr bwMode="auto">
          <a:xfrm>
            <a:off x="5455968" y="2977089"/>
            <a:ext cx="1116000" cy="432000"/>
          </a:xfrm>
          <a:prstGeom prst="rect">
            <a:avLst/>
          </a:prstGeom>
          <a:solidFill>
            <a:schemeClr val="bg2"/>
          </a:solidFill>
          <a:ln w="19050">
            <a:solidFill>
              <a:srgbClr val="C00000"/>
            </a:solidFill>
          </a:ln>
        </p:spPr>
        <p:txBody>
          <a:bodyPr wrap="square" lIns="0" tIns="0" rIns="0" bIns="0" anchor="ctr" anchorCtr="0"/>
          <a:lstStyle/>
          <a:p>
            <a:pPr lvl="0" algn="ctr" eaLnBrk="0" fontAlgn="base" hangingPunct="0">
              <a:spcBef>
                <a:spcPct val="50000"/>
              </a:spcBef>
              <a:spcAft>
                <a:spcPct val="0"/>
              </a:spcAft>
              <a:defRPr/>
            </a:pPr>
            <a:r>
              <a:rPr lang="es-ES" sz="800" b="1" dirty="0">
                <a:solidFill>
                  <a:prstClr val="white"/>
                </a:solidFill>
                <a:latin typeface="Arial" panose="020B0604020202020204" pitchFamily="34" charset="0"/>
                <a:cs typeface="Arial" panose="020B0604020202020204" pitchFamily="34" charset="0"/>
              </a:rPr>
              <a:t>Gestión de bajas de activos</a:t>
            </a:r>
            <a:endParaRPr lang="es-ES_tradnl" sz="800" b="1" dirty="0">
              <a:solidFill>
                <a:prstClr val="white"/>
              </a:solidFill>
              <a:latin typeface="Arial" panose="020B0604020202020204" pitchFamily="34" charset="0"/>
              <a:cs typeface="Arial" panose="020B0604020202020204" pitchFamily="34" charset="0"/>
            </a:endParaRPr>
          </a:p>
        </p:txBody>
      </p:sp>
      <p:sp>
        <p:nvSpPr>
          <p:cNvPr id="114" name="AutoShape 7">
            <a:extLst>
              <a:ext uri="{FF2B5EF4-FFF2-40B4-BE49-F238E27FC236}">
                <a16:creationId xmlns:a16="http://schemas.microsoft.com/office/drawing/2014/main" id="{5074788A-8FCE-484B-8332-CFB2079F7149}"/>
              </a:ext>
            </a:extLst>
          </p:cNvPr>
          <p:cNvSpPr>
            <a:spLocks noChangeArrowheads="1"/>
          </p:cNvSpPr>
          <p:nvPr/>
        </p:nvSpPr>
        <p:spPr bwMode="auto">
          <a:xfrm>
            <a:off x="5455968" y="3475701"/>
            <a:ext cx="1116000" cy="432000"/>
          </a:xfrm>
          <a:prstGeom prst="rect">
            <a:avLst/>
          </a:prstGeom>
          <a:solidFill>
            <a:schemeClr val="bg2"/>
          </a:solidFill>
          <a:ln w="19050">
            <a:solidFill>
              <a:srgbClr val="C00000"/>
            </a:solidFill>
          </a:ln>
        </p:spPr>
        <p:txBody>
          <a:bodyPr wrap="square" lIns="0" tIns="0" rIns="0" bIns="0" anchor="ctr" anchorCtr="0"/>
          <a:lstStyle/>
          <a:p>
            <a:pPr lvl="0" algn="ctr" eaLnBrk="0" fontAlgn="base" hangingPunct="0">
              <a:spcBef>
                <a:spcPct val="50000"/>
              </a:spcBef>
              <a:spcAft>
                <a:spcPct val="0"/>
              </a:spcAft>
              <a:defRPr/>
            </a:pPr>
            <a:r>
              <a:rPr lang="es-ES" sz="800" b="1" dirty="0">
                <a:solidFill>
                  <a:prstClr val="white"/>
                </a:solidFill>
                <a:latin typeface="Arial" panose="020B0604020202020204" pitchFamily="34" charset="0"/>
                <a:cs typeface="Arial" panose="020B0604020202020204" pitchFamily="34" charset="0"/>
              </a:rPr>
              <a:t>Gestión de inventario de activos</a:t>
            </a:r>
            <a:endParaRPr lang="es-ES_tradnl" sz="800" b="1" dirty="0">
              <a:solidFill>
                <a:prstClr val="white"/>
              </a:solidFill>
              <a:latin typeface="Arial" panose="020B0604020202020204" pitchFamily="34" charset="0"/>
              <a:cs typeface="Arial" panose="020B0604020202020204" pitchFamily="34" charset="0"/>
            </a:endParaRPr>
          </a:p>
        </p:txBody>
      </p:sp>
      <p:sp>
        <p:nvSpPr>
          <p:cNvPr id="115" name="AutoShape 7">
            <a:extLst>
              <a:ext uri="{FF2B5EF4-FFF2-40B4-BE49-F238E27FC236}">
                <a16:creationId xmlns:a16="http://schemas.microsoft.com/office/drawing/2014/main" id="{77EADFA6-A13E-4BE3-B10C-23ECB70ECC0A}"/>
              </a:ext>
            </a:extLst>
          </p:cNvPr>
          <p:cNvSpPr>
            <a:spLocks noChangeArrowheads="1"/>
          </p:cNvSpPr>
          <p:nvPr/>
        </p:nvSpPr>
        <p:spPr bwMode="auto">
          <a:xfrm>
            <a:off x="5455968" y="1979865"/>
            <a:ext cx="1116000" cy="432000"/>
          </a:xfrm>
          <a:prstGeom prst="rect">
            <a:avLst/>
          </a:prstGeom>
          <a:solidFill>
            <a:schemeClr val="bg2"/>
          </a:solidFill>
          <a:ln w="19050">
            <a:solidFill>
              <a:srgbClr val="C00000"/>
            </a:solidFill>
          </a:ln>
        </p:spPr>
        <p:txBody>
          <a:bodyPr wrap="square" lIns="0" tIns="0" rIns="0" bIns="0" anchor="ctr" anchorCtr="0"/>
          <a:lstStyle/>
          <a:p>
            <a:pPr algn="ctr" eaLnBrk="0" fontAlgn="base" hangingPunct="0">
              <a:spcBef>
                <a:spcPct val="50000"/>
              </a:spcBef>
              <a:spcAft>
                <a:spcPct val="0"/>
              </a:spcAft>
              <a:defRPr/>
            </a:pPr>
            <a:r>
              <a:rPr lang="es-ES" sz="800" b="1" dirty="0">
                <a:solidFill>
                  <a:prstClr val="white"/>
                </a:solidFill>
                <a:latin typeface="Arial" panose="020B0604020202020204" pitchFamily="34" charset="0"/>
                <a:cs typeface="Arial" panose="020B0604020202020204" pitchFamily="34" charset="0"/>
              </a:rPr>
              <a:t>Gestión maestro de activos</a:t>
            </a:r>
            <a:endParaRPr lang="es-ES_tradnl" sz="800" b="1" dirty="0">
              <a:solidFill>
                <a:prstClr val="white"/>
              </a:solidFill>
              <a:latin typeface="Arial" panose="020B0604020202020204" pitchFamily="34" charset="0"/>
              <a:cs typeface="Arial" panose="020B0604020202020204" pitchFamily="34" charset="0"/>
            </a:endParaRPr>
          </a:p>
        </p:txBody>
      </p:sp>
      <p:sp>
        <p:nvSpPr>
          <p:cNvPr id="116" name="AutoShape 7">
            <a:extLst>
              <a:ext uri="{FF2B5EF4-FFF2-40B4-BE49-F238E27FC236}">
                <a16:creationId xmlns:a16="http://schemas.microsoft.com/office/drawing/2014/main" id="{5614EA95-1C0B-40A4-985A-77D9E49DC676}"/>
              </a:ext>
            </a:extLst>
          </p:cNvPr>
          <p:cNvSpPr>
            <a:spLocks noChangeArrowheads="1"/>
          </p:cNvSpPr>
          <p:nvPr/>
        </p:nvSpPr>
        <p:spPr bwMode="auto">
          <a:xfrm>
            <a:off x="5455968" y="4971537"/>
            <a:ext cx="1116000" cy="432000"/>
          </a:xfrm>
          <a:prstGeom prst="rect">
            <a:avLst/>
          </a:prstGeom>
          <a:solidFill>
            <a:schemeClr val="bg2"/>
          </a:solidFill>
          <a:ln w="19050">
            <a:solidFill>
              <a:schemeClr val="accent6"/>
            </a:solidFill>
          </a:ln>
        </p:spPr>
        <p:txBody>
          <a:bodyPr wrap="square" lIns="0" tIns="0" rIns="0" bIns="0" anchor="ctr" anchorCtr="0"/>
          <a:lstStyle/>
          <a:p>
            <a:pPr lvl="0" algn="ctr" eaLnBrk="0" fontAlgn="base" hangingPunct="0">
              <a:spcBef>
                <a:spcPct val="50000"/>
              </a:spcBef>
              <a:spcAft>
                <a:spcPct val="0"/>
              </a:spcAft>
              <a:defRPr/>
            </a:pPr>
            <a:r>
              <a:rPr lang="es-ES" sz="800" b="1" kern="0" dirty="0">
                <a:solidFill>
                  <a:srgbClr val="FFFFFF"/>
                </a:solidFill>
                <a:latin typeface="Arial" panose="020B0604020202020204" pitchFamily="34" charset="0"/>
                <a:cs typeface="Arial" panose="020B0604020202020204" pitchFamily="34" charset="0"/>
              </a:rPr>
              <a:t>Elaboración de cuentas anuales de activos </a:t>
            </a:r>
            <a:endParaRPr lang="es-ES_tradnl" sz="800" b="1" kern="0" dirty="0">
              <a:solidFill>
                <a:srgbClr val="FFFFFF"/>
              </a:solidFill>
              <a:latin typeface="Arial" panose="020B0604020202020204" pitchFamily="34" charset="0"/>
              <a:cs typeface="Arial" panose="020B0604020202020204" pitchFamily="34" charset="0"/>
            </a:endParaRPr>
          </a:p>
        </p:txBody>
      </p:sp>
      <p:sp>
        <p:nvSpPr>
          <p:cNvPr id="117" name="AutoShape 7">
            <a:extLst>
              <a:ext uri="{FF2B5EF4-FFF2-40B4-BE49-F238E27FC236}">
                <a16:creationId xmlns:a16="http://schemas.microsoft.com/office/drawing/2014/main" id="{C291B0CA-C6E6-49E0-B246-012CD89D09C4}"/>
              </a:ext>
            </a:extLst>
          </p:cNvPr>
          <p:cNvSpPr>
            <a:spLocks noChangeArrowheads="1"/>
          </p:cNvSpPr>
          <p:nvPr/>
        </p:nvSpPr>
        <p:spPr bwMode="auto">
          <a:xfrm>
            <a:off x="5455968" y="4472925"/>
            <a:ext cx="1116000" cy="432000"/>
          </a:xfrm>
          <a:prstGeom prst="rect">
            <a:avLst/>
          </a:prstGeom>
          <a:solidFill>
            <a:schemeClr val="bg2"/>
          </a:solidFill>
          <a:ln w="19050">
            <a:solidFill>
              <a:schemeClr val="accent6"/>
            </a:solidFill>
          </a:ln>
        </p:spPr>
        <p:txBody>
          <a:bodyPr wrap="square" lIns="0" tIns="0" rIns="0" bIns="0" anchor="ctr" anchorCtr="0"/>
          <a:lstStyle/>
          <a:p>
            <a:pPr lvl="0" algn="ctr" eaLnBrk="0" fontAlgn="base" hangingPunct="0">
              <a:spcBef>
                <a:spcPct val="50000"/>
              </a:spcBef>
              <a:spcAft>
                <a:spcPct val="0"/>
              </a:spcAft>
              <a:defRPr/>
            </a:pPr>
            <a:r>
              <a:rPr lang="es-ES" sz="800" b="1" kern="0" dirty="0">
                <a:solidFill>
                  <a:srgbClr val="FFFFFF"/>
                </a:solidFill>
                <a:latin typeface="Arial" panose="020B0604020202020204" pitchFamily="34" charset="0"/>
                <a:cs typeface="Arial" panose="020B0604020202020204" pitchFamily="34" charset="0"/>
              </a:rPr>
              <a:t>Actividades de cierre de activos fijos</a:t>
            </a:r>
            <a:endParaRPr lang="es-ES_tradnl" sz="800" b="1" kern="0" dirty="0">
              <a:solidFill>
                <a:srgbClr val="FFFFFF"/>
              </a:solidFill>
              <a:latin typeface="Arial" panose="020B0604020202020204" pitchFamily="34" charset="0"/>
              <a:cs typeface="Arial" panose="020B0604020202020204" pitchFamily="34" charset="0"/>
            </a:endParaRPr>
          </a:p>
        </p:txBody>
      </p:sp>
      <p:sp>
        <p:nvSpPr>
          <p:cNvPr id="119" name="AutoShape 7">
            <a:extLst>
              <a:ext uri="{FF2B5EF4-FFF2-40B4-BE49-F238E27FC236}">
                <a16:creationId xmlns:a16="http://schemas.microsoft.com/office/drawing/2014/main" id="{35A12601-4DA7-40A3-8D94-DE7E3943FA4B}"/>
              </a:ext>
            </a:extLst>
          </p:cNvPr>
          <p:cNvSpPr>
            <a:spLocks noChangeArrowheads="1"/>
          </p:cNvSpPr>
          <p:nvPr/>
        </p:nvSpPr>
        <p:spPr bwMode="auto">
          <a:xfrm>
            <a:off x="5455968" y="3974313"/>
            <a:ext cx="1116000" cy="432000"/>
          </a:xfrm>
          <a:prstGeom prst="rect">
            <a:avLst/>
          </a:prstGeom>
          <a:solidFill>
            <a:schemeClr val="bg2"/>
          </a:solidFill>
          <a:ln w="19050">
            <a:solidFill>
              <a:srgbClr val="C00000"/>
            </a:solidFill>
          </a:ln>
        </p:spPr>
        <p:txBody>
          <a:bodyPr wrap="square" lIns="0" tIns="0" rIns="0" bIns="0" anchor="ctr" anchorCtr="0"/>
          <a:lstStyle/>
          <a:p>
            <a:pPr lvl="0" algn="ctr" eaLnBrk="0" fontAlgn="base" hangingPunct="0">
              <a:spcBef>
                <a:spcPct val="50000"/>
              </a:spcBef>
              <a:spcAft>
                <a:spcPct val="0"/>
              </a:spcAft>
              <a:defRPr/>
            </a:pPr>
            <a:r>
              <a:rPr lang="es-ES" sz="800" b="1" kern="0" dirty="0">
                <a:solidFill>
                  <a:srgbClr val="FFFFFF"/>
                </a:solidFill>
                <a:latin typeface="Arial" panose="020B0604020202020204" pitchFamily="34" charset="0"/>
                <a:cs typeface="Arial" panose="020B0604020202020204" pitchFamily="34" charset="0"/>
              </a:rPr>
              <a:t>Control, </a:t>
            </a:r>
            <a:r>
              <a:rPr lang="es-ES" sz="800" b="1" kern="0" dirty="0" err="1">
                <a:solidFill>
                  <a:srgbClr val="FFFFFF"/>
                </a:solidFill>
                <a:latin typeface="Arial" panose="020B0604020202020204" pitchFamily="34" charset="0"/>
                <a:cs typeface="Arial" panose="020B0604020202020204" pitchFamily="34" charset="0"/>
              </a:rPr>
              <a:t>seg</a:t>
            </a:r>
            <a:r>
              <a:rPr lang="es-ES" sz="800" b="1" kern="0" dirty="0">
                <a:solidFill>
                  <a:srgbClr val="FFFFFF"/>
                </a:solidFill>
                <a:latin typeface="Arial" panose="020B0604020202020204" pitchFamily="34" charset="0"/>
                <a:cs typeface="Arial" panose="020B0604020202020204" pitchFamily="34" charset="0"/>
              </a:rPr>
              <a:t>. De los procesos de amortización</a:t>
            </a:r>
            <a:endParaRPr lang="es-ES_tradnl" sz="800" b="1" kern="0" dirty="0">
              <a:solidFill>
                <a:srgbClr val="FFFFFF"/>
              </a:solidFill>
              <a:latin typeface="Arial" panose="020B0604020202020204" pitchFamily="34" charset="0"/>
              <a:cs typeface="Arial" panose="020B0604020202020204" pitchFamily="34" charset="0"/>
            </a:endParaRPr>
          </a:p>
        </p:txBody>
      </p:sp>
      <p:sp>
        <p:nvSpPr>
          <p:cNvPr id="120" name="AutoShape 7">
            <a:extLst>
              <a:ext uri="{FF2B5EF4-FFF2-40B4-BE49-F238E27FC236}">
                <a16:creationId xmlns:a16="http://schemas.microsoft.com/office/drawing/2014/main" id="{6555F744-EE2E-40B6-9D67-C40D9929B17E}"/>
              </a:ext>
            </a:extLst>
          </p:cNvPr>
          <p:cNvSpPr>
            <a:spLocks noChangeArrowheads="1"/>
          </p:cNvSpPr>
          <p:nvPr/>
        </p:nvSpPr>
        <p:spPr bwMode="auto">
          <a:xfrm>
            <a:off x="5455968" y="1639519"/>
            <a:ext cx="1116000" cy="196282"/>
          </a:xfrm>
          <a:prstGeom prst="rect">
            <a:avLst/>
          </a:prstGeom>
          <a:solidFill>
            <a:schemeClr val="tx2"/>
          </a:solidFill>
          <a:ln w="19050">
            <a:solidFill>
              <a:schemeClr val="tx2"/>
            </a:solidFill>
          </a:ln>
        </p:spPr>
        <p:txBody>
          <a:bodyPr wrap="square" lIns="0" tIns="0" rIns="0" bIns="0" anchor="ctr" anchorCtr="0"/>
          <a:lstStyle/>
          <a:p>
            <a:pPr algn="ctr" eaLnBrk="0" fontAlgn="base" hangingPunct="0">
              <a:spcBef>
                <a:spcPct val="50000"/>
              </a:spcBef>
              <a:spcAft>
                <a:spcPct val="0"/>
              </a:spcAft>
            </a:pPr>
            <a:r>
              <a:rPr lang="es-ES_tradnl" sz="800" b="1" dirty="0">
                <a:solidFill>
                  <a:prstClr val="white"/>
                </a:solidFill>
                <a:latin typeface="Arial" panose="020B0604020202020204" pitchFamily="34" charset="0"/>
                <a:cs typeface="Arial" panose="020B0604020202020204" pitchFamily="34" charset="0"/>
              </a:rPr>
              <a:t>Activos Fijos</a:t>
            </a:r>
          </a:p>
        </p:txBody>
      </p:sp>
      <p:sp>
        <p:nvSpPr>
          <p:cNvPr id="131" name="AutoShape 7">
            <a:extLst>
              <a:ext uri="{FF2B5EF4-FFF2-40B4-BE49-F238E27FC236}">
                <a16:creationId xmlns:a16="http://schemas.microsoft.com/office/drawing/2014/main" id="{299CE29E-8AA7-485F-B256-E623ED5C5151}"/>
              </a:ext>
            </a:extLst>
          </p:cNvPr>
          <p:cNvSpPr>
            <a:spLocks noChangeArrowheads="1"/>
          </p:cNvSpPr>
          <p:nvPr/>
        </p:nvSpPr>
        <p:spPr bwMode="auto">
          <a:xfrm>
            <a:off x="6735360" y="2411913"/>
            <a:ext cx="1116000" cy="396000"/>
          </a:xfrm>
          <a:prstGeom prst="rect">
            <a:avLst/>
          </a:prstGeom>
          <a:solidFill>
            <a:schemeClr val="accent5"/>
          </a:solidFill>
          <a:ln w="19050">
            <a:solidFill>
              <a:schemeClr val="accent6"/>
            </a:solidFill>
          </a:ln>
        </p:spPr>
        <p:txBody>
          <a:bodyPr wrap="square" lIns="0" tIns="0" rIns="0" bIns="0" anchor="ctr" anchorCtr="0"/>
          <a:lstStyle/>
          <a:p>
            <a:pPr algn="ctr" eaLnBrk="0" fontAlgn="base" hangingPunct="0">
              <a:spcBef>
                <a:spcPct val="50000"/>
              </a:spcBef>
              <a:spcAft>
                <a:spcPct val="0"/>
              </a:spcAft>
            </a:pPr>
            <a:r>
              <a:rPr lang="en-US" sz="800" b="1" dirty="0" err="1">
                <a:solidFill>
                  <a:prstClr val="white"/>
                </a:solidFill>
                <a:latin typeface="Arial" panose="020B0604020202020204" pitchFamily="34" charset="0"/>
                <a:cs typeface="Arial" panose="020B0604020202020204" pitchFamily="34" charset="0"/>
              </a:rPr>
              <a:t>Gestión</a:t>
            </a:r>
            <a:r>
              <a:rPr lang="en-US" sz="800" b="1" dirty="0">
                <a:solidFill>
                  <a:prstClr val="white"/>
                </a:solidFill>
                <a:latin typeface="Arial" panose="020B0604020202020204" pitchFamily="34" charset="0"/>
                <a:cs typeface="Arial" panose="020B0604020202020204" pitchFamily="34" charset="0"/>
              </a:rPr>
              <a:t> </a:t>
            </a:r>
            <a:r>
              <a:rPr lang="en-US" sz="800" b="1" dirty="0" err="1">
                <a:solidFill>
                  <a:prstClr val="white"/>
                </a:solidFill>
                <a:latin typeface="Arial" panose="020B0604020202020204" pitchFamily="34" charset="0"/>
                <a:cs typeface="Arial" panose="020B0604020202020204" pitchFamily="34" charset="0"/>
              </a:rPr>
              <a:t>Productos</a:t>
            </a:r>
            <a:r>
              <a:rPr lang="en-US" sz="800" b="1" dirty="0">
                <a:solidFill>
                  <a:prstClr val="white"/>
                </a:solidFill>
                <a:latin typeface="Arial" panose="020B0604020202020204" pitchFamily="34" charset="0"/>
                <a:cs typeface="Arial" panose="020B0604020202020204" pitchFamily="34" charset="0"/>
              </a:rPr>
              <a:t>/ Servicios</a:t>
            </a:r>
          </a:p>
        </p:txBody>
      </p:sp>
      <p:sp>
        <p:nvSpPr>
          <p:cNvPr id="132" name="AutoShape 7">
            <a:extLst>
              <a:ext uri="{FF2B5EF4-FFF2-40B4-BE49-F238E27FC236}">
                <a16:creationId xmlns:a16="http://schemas.microsoft.com/office/drawing/2014/main" id="{45DC2DBA-2B80-4988-A341-A99E77C0FB32}"/>
              </a:ext>
            </a:extLst>
          </p:cNvPr>
          <p:cNvSpPr>
            <a:spLocks noChangeArrowheads="1"/>
          </p:cNvSpPr>
          <p:nvPr/>
        </p:nvSpPr>
        <p:spPr bwMode="auto">
          <a:xfrm>
            <a:off x="6735360" y="2843961"/>
            <a:ext cx="1116000" cy="396000"/>
          </a:xfrm>
          <a:prstGeom prst="rect">
            <a:avLst/>
          </a:prstGeom>
          <a:solidFill>
            <a:schemeClr val="accent5"/>
          </a:solidFill>
          <a:ln w="19050">
            <a:solidFill>
              <a:schemeClr val="bg1">
                <a:lumMod val="65000"/>
              </a:schemeClr>
            </a:solidFill>
          </a:ln>
        </p:spPr>
        <p:txBody>
          <a:bodyPr wrap="square" lIns="0" tIns="0" rIns="0" bIns="0" anchor="ctr" anchorCtr="0"/>
          <a:lstStyle/>
          <a:p>
            <a:pPr algn="ctr" eaLnBrk="0" fontAlgn="base" hangingPunct="0">
              <a:spcBef>
                <a:spcPct val="50000"/>
              </a:spcBef>
              <a:spcAft>
                <a:spcPct val="0"/>
              </a:spcAft>
            </a:pPr>
            <a:endParaRPr lang="en-US" sz="800" b="1" dirty="0">
              <a:solidFill>
                <a:prstClr val="white"/>
              </a:solidFill>
              <a:latin typeface="Arial" panose="020B0604020202020204" pitchFamily="34" charset="0"/>
              <a:cs typeface="Arial" panose="020B0604020202020204" pitchFamily="34" charset="0"/>
            </a:endParaRPr>
          </a:p>
        </p:txBody>
      </p:sp>
      <p:sp>
        <p:nvSpPr>
          <p:cNvPr id="133" name="AutoShape 7">
            <a:extLst>
              <a:ext uri="{FF2B5EF4-FFF2-40B4-BE49-F238E27FC236}">
                <a16:creationId xmlns:a16="http://schemas.microsoft.com/office/drawing/2014/main" id="{FC5A094D-0358-4F7F-A9A2-46522E87F949}"/>
              </a:ext>
            </a:extLst>
          </p:cNvPr>
          <p:cNvSpPr>
            <a:spLocks noChangeArrowheads="1"/>
          </p:cNvSpPr>
          <p:nvPr/>
        </p:nvSpPr>
        <p:spPr bwMode="auto">
          <a:xfrm>
            <a:off x="6747112" y="3276009"/>
            <a:ext cx="1116000" cy="396000"/>
          </a:xfrm>
          <a:prstGeom prst="rect">
            <a:avLst/>
          </a:prstGeom>
          <a:solidFill>
            <a:schemeClr val="accent5"/>
          </a:solidFill>
          <a:ln w="19050">
            <a:solidFill>
              <a:schemeClr val="accent6"/>
            </a:solidFill>
          </a:ln>
        </p:spPr>
        <p:txBody>
          <a:bodyPr wrap="square" lIns="0" tIns="0" rIns="0" bIns="0" anchor="ctr" anchorCtr="0"/>
          <a:lstStyle/>
          <a:p>
            <a:pPr algn="ctr" eaLnBrk="0" fontAlgn="base" hangingPunct="0">
              <a:spcBef>
                <a:spcPct val="50000"/>
              </a:spcBef>
              <a:spcAft>
                <a:spcPct val="0"/>
              </a:spcAft>
            </a:pPr>
            <a:r>
              <a:rPr lang="en-US" sz="800" b="1" dirty="0">
                <a:solidFill>
                  <a:prstClr val="white"/>
                </a:solidFill>
                <a:latin typeface="Arial" panose="020B0604020202020204" pitchFamily="34" charset="0"/>
                <a:cs typeface="Arial" panose="020B0604020202020204" pitchFamily="34" charset="0"/>
              </a:rPr>
              <a:t>Gestión de </a:t>
            </a:r>
            <a:r>
              <a:rPr lang="en-US" sz="800" b="1" dirty="0" err="1">
                <a:solidFill>
                  <a:prstClr val="white"/>
                </a:solidFill>
                <a:latin typeface="Arial" panose="020B0604020202020204" pitchFamily="34" charset="0"/>
                <a:cs typeface="Arial" panose="020B0604020202020204" pitchFamily="34" charset="0"/>
              </a:rPr>
              <a:t>facturas</a:t>
            </a:r>
            <a:endParaRPr lang="en-US" sz="800" b="1" dirty="0">
              <a:solidFill>
                <a:prstClr val="white"/>
              </a:solidFill>
              <a:latin typeface="Arial" panose="020B0604020202020204" pitchFamily="34" charset="0"/>
              <a:cs typeface="Arial" panose="020B0604020202020204" pitchFamily="34" charset="0"/>
            </a:endParaRPr>
          </a:p>
        </p:txBody>
      </p:sp>
      <p:sp>
        <p:nvSpPr>
          <p:cNvPr id="134" name="AutoShape 7">
            <a:extLst>
              <a:ext uri="{FF2B5EF4-FFF2-40B4-BE49-F238E27FC236}">
                <a16:creationId xmlns:a16="http://schemas.microsoft.com/office/drawing/2014/main" id="{6A3C1E67-4A00-4C11-92EA-FE5393172779}"/>
              </a:ext>
            </a:extLst>
          </p:cNvPr>
          <p:cNvSpPr>
            <a:spLocks noChangeArrowheads="1"/>
          </p:cNvSpPr>
          <p:nvPr/>
        </p:nvSpPr>
        <p:spPr bwMode="auto">
          <a:xfrm>
            <a:off x="6735360" y="1979865"/>
            <a:ext cx="1116000" cy="396000"/>
          </a:xfrm>
          <a:prstGeom prst="rect">
            <a:avLst/>
          </a:prstGeom>
          <a:solidFill>
            <a:schemeClr val="accent5"/>
          </a:solidFill>
          <a:ln w="19050">
            <a:solidFill>
              <a:schemeClr val="accent6"/>
            </a:solidFill>
          </a:ln>
        </p:spPr>
        <p:txBody>
          <a:bodyPr wrap="square" lIns="0" tIns="0" rIns="0" bIns="0" anchor="ctr" anchorCtr="0"/>
          <a:lstStyle/>
          <a:p>
            <a:pPr algn="ctr" eaLnBrk="0" fontAlgn="base" hangingPunct="0">
              <a:spcBef>
                <a:spcPct val="50000"/>
              </a:spcBef>
              <a:spcAft>
                <a:spcPct val="0"/>
              </a:spcAft>
            </a:pPr>
            <a:r>
              <a:rPr lang="en-US" sz="800" b="1" dirty="0">
                <a:solidFill>
                  <a:prstClr val="white"/>
                </a:solidFill>
                <a:latin typeface="Arial" panose="020B0604020202020204" pitchFamily="34" charset="0"/>
                <a:cs typeface="Arial" panose="020B0604020202020204" pitchFamily="34" charset="0"/>
              </a:rPr>
              <a:t>Gestión de </a:t>
            </a:r>
            <a:r>
              <a:rPr lang="en-US" sz="800" b="1" dirty="0" err="1">
                <a:solidFill>
                  <a:prstClr val="white"/>
                </a:solidFill>
                <a:latin typeface="Arial" panose="020B0604020202020204" pitchFamily="34" charset="0"/>
                <a:cs typeface="Arial" panose="020B0604020202020204" pitchFamily="34" charset="0"/>
              </a:rPr>
              <a:t>clientes</a:t>
            </a:r>
            <a:endParaRPr lang="en-US" sz="800" b="1" dirty="0">
              <a:solidFill>
                <a:prstClr val="white"/>
              </a:solidFill>
              <a:latin typeface="Arial" panose="020B0604020202020204" pitchFamily="34" charset="0"/>
              <a:cs typeface="Arial" panose="020B0604020202020204" pitchFamily="34" charset="0"/>
            </a:endParaRPr>
          </a:p>
        </p:txBody>
      </p:sp>
      <p:sp>
        <p:nvSpPr>
          <p:cNvPr id="135" name="AutoShape 7">
            <a:extLst>
              <a:ext uri="{FF2B5EF4-FFF2-40B4-BE49-F238E27FC236}">
                <a16:creationId xmlns:a16="http://schemas.microsoft.com/office/drawing/2014/main" id="{F35C6CCA-D867-45A9-B2F5-8A2641C4CD84}"/>
              </a:ext>
            </a:extLst>
          </p:cNvPr>
          <p:cNvSpPr>
            <a:spLocks noChangeArrowheads="1"/>
          </p:cNvSpPr>
          <p:nvPr/>
        </p:nvSpPr>
        <p:spPr bwMode="auto">
          <a:xfrm>
            <a:off x="6747112" y="4572153"/>
            <a:ext cx="1116000" cy="396000"/>
          </a:xfrm>
          <a:prstGeom prst="rect">
            <a:avLst/>
          </a:prstGeom>
          <a:solidFill>
            <a:schemeClr val="bg2"/>
          </a:solidFill>
          <a:ln w="19050">
            <a:solidFill>
              <a:srgbClr val="C00000"/>
            </a:solidFill>
          </a:ln>
        </p:spPr>
        <p:txBody>
          <a:bodyPr wrap="square" lIns="0" tIns="0" rIns="0" bIns="0" anchor="ctr" anchorCtr="0"/>
          <a:lstStyle/>
          <a:p>
            <a:pPr algn="ctr" eaLnBrk="0" fontAlgn="base" hangingPunct="0">
              <a:spcBef>
                <a:spcPct val="50000"/>
              </a:spcBef>
              <a:spcAft>
                <a:spcPct val="0"/>
              </a:spcAft>
            </a:pPr>
            <a:r>
              <a:rPr lang="en-US" sz="800" b="1" dirty="0">
                <a:solidFill>
                  <a:prstClr val="white"/>
                </a:solidFill>
                <a:latin typeface="Arial" panose="020B0604020202020204" pitchFamily="34" charset="0"/>
                <a:cs typeface="Arial" panose="020B0604020202020204" pitchFamily="34" charset="0"/>
              </a:rPr>
              <a:t>Gestión de </a:t>
            </a:r>
            <a:r>
              <a:rPr lang="en-US" sz="800" b="1" dirty="0" err="1">
                <a:solidFill>
                  <a:prstClr val="white"/>
                </a:solidFill>
                <a:latin typeface="Arial" panose="020B0604020202020204" pitchFamily="34" charset="0"/>
                <a:cs typeface="Arial" panose="020B0604020202020204" pitchFamily="34" charset="0"/>
              </a:rPr>
              <a:t>cobros</a:t>
            </a:r>
            <a:endParaRPr lang="en-US" sz="800" b="1" dirty="0">
              <a:solidFill>
                <a:prstClr val="white"/>
              </a:solidFill>
              <a:latin typeface="Arial" panose="020B0604020202020204" pitchFamily="34" charset="0"/>
              <a:cs typeface="Arial" panose="020B0604020202020204" pitchFamily="34" charset="0"/>
            </a:endParaRPr>
          </a:p>
        </p:txBody>
      </p:sp>
      <p:sp>
        <p:nvSpPr>
          <p:cNvPr id="136" name="AutoShape 7">
            <a:extLst>
              <a:ext uri="{FF2B5EF4-FFF2-40B4-BE49-F238E27FC236}">
                <a16:creationId xmlns:a16="http://schemas.microsoft.com/office/drawing/2014/main" id="{62A67EBB-7E38-48FD-96C7-6AD3C64CA45C}"/>
              </a:ext>
            </a:extLst>
          </p:cNvPr>
          <p:cNvSpPr>
            <a:spLocks noChangeArrowheads="1"/>
          </p:cNvSpPr>
          <p:nvPr/>
        </p:nvSpPr>
        <p:spPr bwMode="auto">
          <a:xfrm>
            <a:off x="6747112" y="4140105"/>
            <a:ext cx="1116000" cy="396000"/>
          </a:xfrm>
          <a:prstGeom prst="rect">
            <a:avLst/>
          </a:prstGeom>
          <a:solidFill>
            <a:schemeClr val="bg2"/>
          </a:solidFill>
          <a:ln w="19050">
            <a:solidFill>
              <a:schemeClr val="accent6"/>
            </a:solidFill>
          </a:ln>
        </p:spPr>
        <p:txBody>
          <a:bodyPr wrap="square" lIns="0" tIns="0" rIns="0" bIns="0" anchor="ctr" anchorCtr="0"/>
          <a:lstStyle/>
          <a:p>
            <a:pPr algn="ctr" eaLnBrk="0" fontAlgn="base" hangingPunct="0">
              <a:spcBef>
                <a:spcPct val="50000"/>
              </a:spcBef>
              <a:spcAft>
                <a:spcPct val="0"/>
              </a:spcAft>
            </a:pPr>
            <a:r>
              <a:rPr lang="en-US" sz="800" b="1" kern="0">
                <a:solidFill>
                  <a:srgbClr val="FFFFFF"/>
                </a:solidFill>
                <a:latin typeface="Arial" panose="020B0604020202020204" pitchFamily="34" charset="0"/>
                <a:cs typeface="Arial" panose="020B0604020202020204" pitchFamily="34" charset="0"/>
              </a:rPr>
              <a:t>Aplicaciones</a:t>
            </a:r>
            <a:r>
              <a:rPr lang="en-US" sz="800" b="1" kern="0" dirty="0">
                <a:solidFill>
                  <a:srgbClr val="FFFFFF"/>
                </a:solidFill>
                <a:latin typeface="Arial" panose="020B0604020202020204" pitchFamily="34" charset="0"/>
                <a:cs typeface="Arial" panose="020B0604020202020204" pitchFamily="34" charset="0"/>
              </a:rPr>
              <a:t> </a:t>
            </a:r>
            <a:r>
              <a:rPr lang="en-US" sz="800" b="1" kern="0">
                <a:solidFill>
                  <a:srgbClr val="FFFFFF"/>
                </a:solidFill>
                <a:latin typeface="Arial" panose="020B0604020202020204" pitchFamily="34" charset="0"/>
                <a:cs typeface="Arial" panose="020B0604020202020204" pitchFamily="34" charset="0"/>
              </a:rPr>
              <a:t>de caja</a:t>
            </a:r>
            <a:endParaRPr lang="en-US" sz="800" b="1" kern="0" dirty="0">
              <a:solidFill>
                <a:srgbClr val="FFFFFF"/>
              </a:solidFill>
              <a:latin typeface="Arial" panose="020B0604020202020204" pitchFamily="34" charset="0"/>
              <a:cs typeface="Arial" panose="020B0604020202020204" pitchFamily="34" charset="0"/>
            </a:endParaRPr>
          </a:p>
        </p:txBody>
      </p:sp>
      <p:sp>
        <p:nvSpPr>
          <p:cNvPr id="137" name="AutoShape 7">
            <a:extLst>
              <a:ext uri="{FF2B5EF4-FFF2-40B4-BE49-F238E27FC236}">
                <a16:creationId xmlns:a16="http://schemas.microsoft.com/office/drawing/2014/main" id="{C0590D64-A1C4-4CF2-8D8B-906C519CD4CD}"/>
              </a:ext>
            </a:extLst>
          </p:cNvPr>
          <p:cNvSpPr>
            <a:spLocks noChangeArrowheads="1"/>
          </p:cNvSpPr>
          <p:nvPr/>
        </p:nvSpPr>
        <p:spPr bwMode="auto">
          <a:xfrm>
            <a:off x="6747112" y="5004201"/>
            <a:ext cx="1116000" cy="396000"/>
          </a:xfrm>
          <a:prstGeom prst="rect">
            <a:avLst/>
          </a:prstGeom>
          <a:solidFill>
            <a:schemeClr val="bg2"/>
          </a:solidFill>
          <a:ln w="19050">
            <a:solidFill>
              <a:srgbClr val="C00000"/>
            </a:solidFill>
          </a:ln>
        </p:spPr>
        <p:txBody>
          <a:bodyPr wrap="square" lIns="0" tIns="0" rIns="0" bIns="0" anchor="ctr" anchorCtr="0"/>
          <a:lstStyle/>
          <a:p>
            <a:pPr algn="ctr" eaLnBrk="0" fontAlgn="base" hangingPunct="0">
              <a:spcBef>
                <a:spcPct val="50000"/>
              </a:spcBef>
              <a:spcAft>
                <a:spcPct val="0"/>
              </a:spcAft>
            </a:pPr>
            <a:r>
              <a:rPr lang="en-US" sz="800" b="1" dirty="0" err="1">
                <a:solidFill>
                  <a:prstClr val="white"/>
                </a:solidFill>
                <a:latin typeface="Arial" panose="020B0604020202020204" pitchFamily="34" charset="0"/>
                <a:cs typeface="Arial" panose="020B0604020202020204" pitchFamily="34" charset="0"/>
              </a:rPr>
              <a:t>Cierre</a:t>
            </a:r>
            <a:r>
              <a:rPr lang="en-US" sz="800" b="1" dirty="0">
                <a:solidFill>
                  <a:prstClr val="white"/>
                </a:solidFill>
                <a:latin typeface="Arial" panose="020B0604020202020204" pitchFamily="34" charset="0"/>
                <a:cs typeface="Arial" panose="020B0604020202020204" pitchFamily="34" charset="0"/>
              </a:rPr>
              <a:t> </a:t>
            </a:r>
            <a:r>
              <a:rPr lang="en-US" sz="800" b="1" dirty="0" err="1">
                <a:solidFill>
                  <a:prstClr val="white"/>
                </a:solidFill>
                <a:latin typeface="Arial" panose="020B0604020202020204" pitchFamily="34" charset="0"/>
                <a:cs typeface="Arial" panose="020B0604020202020204" pitchFamily="34" charset="0"/>
              </a:rPr>
              <a:t>mes</a:t>
            </a:r>
            <a:r>
              <a:rPr lang="en-US" sz="800" b="1" dirty="0">
                <a:solidFill>
                  <a:prstClr val="white"/>
                </a:solidFill>
                <a:latin typeface="Arial" panose="020B0604020202020204" pitchFamily="34" charset="0"/>
                <a:cs typeface="Arial" panose="020B0604020202020204" pitchFamily="34" charset="0"/>
              </a:rPr>
              <a:t> (Month End)</a:t>
            </a:r>
          </a:p>
        </p:txBody>
      </p:sp>
      <p:sp>
        <p:nvSpPr>
          <p:cNvPr id="138" name="AutoShape 7">
            <a:extLst>
              <a:ext uri="{FF2B5EF4-FFF2-40B4-BE49-F238E27FC236}">
                <a16:creationId xmlns:a16="http://schemas.microsoft.com/office/drawing/2014/main" id="{FFAB32FF-8AB1-479F-83FB-934849E79419}"/>
              </a:ext>
            </a:extLst>
          </p:cNvPr>
          <p:cNvSpPr>
            <a:spLocks noChangeArrowheads="1"/>
          </p:cNvSpPr>
          <p:nvPr/>
        </p:nvSpPr>
        <p:spPr bwMode="auto">
          <a:xfrm>
            <a:off x="6747112" y="3708057"/>
            <a:ext cx="1116000" cy="396000"/>
          </a:xfrm>
          <a:prstGeom prst="rect">
            <a:avLst/>
          </a:prstGeom>
          <a:solidFill>
            <a:schemeClr val="accent5"/>
          </a:solidFill>
          <a:ln w="19050">
            <a:solidFill>
              <a:schemeClr val="accent6"/>
            </a:solidFill>
          </a:ln>
        </p:spPr>
        <p:txBody>
          <a:bodyPr wrap="square" lIns="0" tIns="0" rIns="0" bIns="0" anchor="ctr" anchorCtr="0"/>
          <a:lstStyle/>
          <a:p>
            <a:pPr algn="ctr" eaLnBrk="0" fontAlgn="base" hangingPunct="0">
              <a:spcBef>
                <a:spcPct val="50000"/>
              </a:spcBef>
              <a:spcAft>
                <a:spcPct val="0"/>
              </a:spcAft>
            </a:pPr>
            <a:r>
              <a:rPr lang="en-US" sz="800" b="1" dirty="0">
                <a:solidFill>
                  <a:prstClr val="white"/>
                </a:solidFill>
                <a:latin typeface="Arial" panose="020B0604020202020204" pitchFamily="34" charset="0"/>
                <a:cs typeface="Arial" panose="020B0604020202020204" pitchFamily="34" charset="0"/>
              </a:rPr>
              <a:t>Servicio </a:t>
            </a:r>
            <a:r>
              <a:rPr lang="en-US" sz="800" b="1">
                <a:solidFill>
                  <a:prstClr val="white"/>
                </a:solidFill>
                <a:latin typeface="Arial" panose="020B0604020202020204" pitchFamily="34" charset="0"/>
                <a:cs typeface="Arial" panose="020B0604020202020204" pitchFamily="34" charset="0"/>
              </a:rPr>
              <a:t>al Cliente/ Post-Venta</a:t>
            </a:r>
            <a:endParaRPr lang="en-US" sz="800" b="1" dirty="0">
              <a:solidFill>
                <a:prstClr val="white"/>
              </a:solidFill>
              <a:latin typeface="Arial" panose="020B0604020202020204" pitchFamily="34" charset="0"/>
              <a:cs typeface="Arial" panose="020B0604020202020204" pitchFamily="34" charset="0"/>
            </a:endParaRPr>
          </a:p>
        </p:txBody>
      </p:sp>
      <p:sp>
        <p:nvSpPr>
          <p:cNvPr id="139" name="AutoShape 7">
            <a:extLst>
              <a:ext uri="{FF2B5EF4-FFF2-40B4-BE49-F238E27FC236}">
                <a16:creationId xmlns:a16="http://schemas.microsoft.com/office/drawing/2014/main" id="{2CD30C0F-F8B6-4BF9-A044-F262C7381201}"/>
              </a:ext>
            </a:extLst>
          </p:cNvPr>
          <p:cNvSpPr>
            <a:spLocks noChangeArrowheads="1"/>
          </p:cNvSpPr>
          <p:nvPr/>
        </p:nvSpPr>
        <p:spPr bwMode="auto">
          <a:xfrm>
            <a:off x="6735360" y="1639519"/>
            <a:ext cx="1116000" cy="196282"/>
          </a:xfrm>
          <a:prstGeom prst="rect">
            <a:avLst/>
          </a:prstGeom>
          <a:solidFill>
            <a:schemeClr val="tx2"/>
          </a:solidFill>
          <a:ln w="19050">
            <a:solidFill>
              <a:schemeClr val="tx2"/>
            </a:solidFill>
          </a:ln>
        </p:spPr>
        <p:txBody>
          <a:bodyPr wrap="square" lIns="0" tIns="0" rIns="0" bIns="0" anchor="ctr" anchorCtr="0"/>
          <a:lstStyle/>
          <a:p>
            <a:pPr algn="ctr" eaLnBrk="0" fontAlgn="base" hangingPunct="0">
              <a:spcBef>
                <a:spcPct val="50000"/>
              </a:spcBef>
              <a:spcAft>
                <a:spcPct val="0"/>
              </a:spcAft>
            </a:pPr>
            <a:r>
              <a:rPr lang="es-ES_tradnl" sz="800" b="1" dirty="0" err="1">
                <a:solidFill>
                  <a:prstClr val="white"/>
                </a:solidFill>
                <a:latin typeface="Arial" panose="020B0604020202020204" pitchFamily="34" charset="0"/>
                <a:cs typeface="Arial" panose="020B0604020202020204" pitchFamily="34" charset="0"/>
              </a:rPr>
              <a:t>Order</a:t>
            </a:r>
            <a:r>
              <a:rPr lang="es-ES_tradnl" sz="800" b="1" dirty="0">
                <a:solidFill>
                  <a:prstClr val="white"/>
                </a:solidFill>
                <a:latin typeface="Arial" panose="020B0604020202020204" pitchFamily="34" charset="0"/>
                <a:cs typeface="Arial" panose="020B0604020202020204" pitchFamily="34" charset="0"/>
              </a:rPr>
              <a:t> </a:t>
            </a:r>
            <a:r>
              <a:rPr lang="es-ES_tradnl" sz="800" b="1" dirty="0" err="1">
                <a:solidFill>
                  <a:prstClr val="white"/>
                </a:solidFill>
                <a:latin typeface="Arial" panose="020B0604020202020204" pitchFamily="34" charset="0"/>
                <a:cs typeface="Arial" panose="020B0604020202020204" pitchFamily="34" charset="0"/>
              </a:rPr>
              <a:t>to</a:t>
            </a:r>
            <a:r>
              <a:rPr lang="es-ES_tradnl" sz="800" b="1" dirty="0">
                <a:solidFill>
                  <a:prstClr val="white"/>
                </a:solidFill>
                <a:latin typeface="Arial" panose="020B0604020202020204" pitchFamily="34" charset="0"/>
                <a:cs typeface="Arial" panose="020B0604020202020204" pitchFamily="34" charset="0"/>
              </a:rPr>
              <a:t> Cash</a:t>
            </a:r>
          </a:p>
        </p:txBody>
      </p:sp>
      <p:sp>
        <p:nvSpPr>
          <p:cNvPr id="141" name="AutoShape 7">
            <a:extLst>
              <a:ext uri="{FF2B5EF4-FFF2-40B4-BE49-F238E27FC236}">
                <a16:creationId xmlns:a16="http://schemas.microsoft.com/office/drawing/2014/main" id="{CB978C09-D2F9-4406-AB69-3704880CCA44}"/>
              </a:ext>
            </a:extLst>
          </p:cNvPr>
          <p:cNvSpPr>
            <a:spLocks noChangeArrowheads="1"/>
          </p:cNvSpPr>
          <p:nvPr/>
        </p:nvSpPr>
        <p:spPr bwMode="auto">
          <a:xfrm>
            <a:off x="6747112" y="5436249"/>
            <a:ext cx="1116000" cy="396000"/>
          </a:xfrm>
          <a:prstGeom prst="rect">
            <a:avLst/>
          </a:prstGeom>
          <a:solidFill>
            <a:schemeClr val="bg2"/>
          </a:solidFill>
          <a:ln w="19050">
            <a:solidFill>
              <a:srgbClr val="C00000"/>
            </a:solidFill>
          </a:ln>
        </p:spPr>
        <p:txBody>
          <a:bodyPr wrap="square" lIns="0" tIns="0" rIns="0" bIns="0" anchor="ctr" anchorCtr="0"/>
          <a:lstStyle/>
          <a:p>
            <a:pPr algn="ctr" eaLnBrk="0" fontAlgn="base" hangingPunct="0">
              <a:spcBef>
                <a:spcPct val="50000"/>
              </a:spcBef>
              <a:spcAft>
                <a:spcPct val="0"/>
              </a:spcAft>
            </a:pPr>
            <a:r>
              <a:rPr lang="en-US" sz="800" b="1" dirty="0" err="1">
                <a:solidFill>
                  <a:prstClr val="white"/>
                </a:solidFill>
                <a:latin typeface="Arial" panose="020B0604020202020204" pitchFamily="34" charset="0"/>
                <a:cs typeface="Arial" panose="020B0604020202020204" pitchFamily="34" charset="0"/>
              </a:rPr>
              <a:t>Análisis</a:t>
            </a:r>
            <a:r>
              <a:rPr lang="en-US" sz="800" b="1" dirty="0">
                <a:solidFill>
                  <a:prstClr val="white"/>
                </a:solidFill>
                <a:latin typeface="Arial" panose="020B0604020202020204" pitchFamily="34" charset="0"/>
                <a:cs typeface="Arial" panose="020B0604020202020204" pitchFamily="34" charset="0"/>
              </a:rPr>
              <a:t> de </a:t>
            </a:r>
            <a:r>
              <a:rPr lang="en-US" sz="800" b="1" dirty="0" err="1">
                <a:solidFill>
                  <a:prstClr val="white"/>
                </a:solidFill>
                <a:latin typeface="Arial" panose="020B0604020202020204" pitchFamily="34" charset="0"/>
                <a:cs typeface="Arial" panose="020B0604020202020204" pitchFamily="34" charset="0"/>
              </a:rPr>
              <a:t>cuentas</a:t>
            </a:r>
            <a:r>
              <a:rPr lang="en-US" sz="800" b="1" dirty="0">
                <a:solidFill>
                  <a:prstClr val="white"/>
                </a:solidFill>
                <a:latin typeface="Arial" panose="020B0604020202020204" pitchFamily="34" charset="0"/>
                <a:cs typeface="Arial" panose="020B0604020202020204" pitchFamily="34" charset="0"/>
              </a:rPr>
              <a:t> a </a:t>
            </a:r>
            <a:r>
              <a:rPr lang="en-US" sz="800" b="1" dirty="0" err="1">
                <a:solidFill>
                  <a:prstClr val="white"/>
                </a:solidFill>
                <a:latin typeface="Arial" panose="020B0604020202020204" pitchFamily="34" charset="0"/>
                <a:cs typeface="Arial" panose="020B0604020202020204" pitchFamily="34" charset="0"/>
              </a:rPr>
              <a:t>cobrar</a:t>
            </a:r>
            <a:endParaRPr lang="en-US" sz="800" b="1" dirty="0">
              <a:solidFill>
                <a:prstClr val="white"/>
              </a:solidFill>
              <a:latin typeface="Arial" panose="020B0604020202020204" pitchFamily="34" charset="0"/>
              <a:cs typeface="Arial" panose="020B0604020202020204" pitchFamily="34" charset="0"/>
            </a:endParaRPr>
          </a:p>
        </p:txBody>
      </p:sp>
      <p:grpSp>
        <p:nvGrpSpPr>
          <p:cNvPr id="143" name="Group 142">
            <a:extLst>
              <a:ext uri="{FF2B5EF4-FFF2-40B4-BE49-F238E27FC236}">
                <a16:creationId xmlns:a16="http://schemas.microsoft.com/office/drawing/2014/main" id="{2C33B240-2CCA-442D-994D-8862361AF48B}"/>
              </a:ext>
            </a:extLst>
          </p:cNvPr>
          <p:cNvGrpSpPr/>
          <p:nvPr/>
        </p:nvGrpSpPr>
        <p:grpSpPr>
          <a:xfrm>
            <a:off x="6714245" y="5868297"/>
            <a:ext cx="1181734" cy="432000"/>
            <a:chOff x="2534741" y="3592018"/>
            <a:chExt cx="1181734" cy="432000"/>
          </a:xfrm>
        </p:grpSpPr>
        <p:grpSp>
          <p:nvGrpSpPr>
            <p:cNvPr id="144" name="Group 143">
              <a:extLst>
                <a:ext uri="{FF2B5EF4-FFF2-40B4-BE49-F238E27FC236}">
                  <a16:creationId xmlns:a16="http://schemas.microsoft.com/office/drawing/2014/main" id="{7501B9A1-43E6-4499-A8A8-C9731D7F1B33}"/>
                </a:ext>
              </a:extLst>
            </p:cNvPr>
            <p:cNvGrpSpPr/>
            <p:nvPr/>
          </p:nvGrpSpPr>
          <p:grpSpPr>
            <a:xfrm>
              <a:off x="2567608" y="3592018"/>
              <a:ext cx="1116001" cy="432000"/>
              <a:chOff x="2622711" y="3266283"/>
              <a:chExt cx="1116001" cy="432000"/>
            </a:xfrm>
          </p:grpSpPr>
          <p:sp>
            <p:nvSpPr>
              <p:cNvPr id="146" name="AutoShape 7">
                <a:extLst>
                  <a:ext uri="{FF2B5EF4-FFF2-40B4-BE49-F238E27FC236}">
                    <a16:creationId xmlns:a16="http://schemas.microsoft.com/office/drawing/2014/main" id="{E28EB424-D266-465B-96BA-004DB1A68969}"/>
                  </a:ext>
                </a:extLst>
              </p:cNvPr>
              <p:cNvSpPr>
                <a:spLocks noChangeArrowheads="1"/>
              </p:cNvSpPr>
              <p:nvPr/>
            </p:nvSpPr>
            <p:spPr bwMode="auto">
              <a:xfrm>
                <a:off x="2622711" y="3266283"/>
                <a:ext cx="1116000" cy="432000"/>
              </a:xfrm>
              <a:prstGeom prst="rect">
                <a:avLst/>
              </a:prstGeom>
              <a:solidFill>
                <a:schemeClr val="bg2"/>
              </a:solidFill>
              <a:ln w="19050">
                <a:solidFill>
                  <a:schemeClr val="bg1">
                    <a:lumMod val="65000"/>
                  </a:schemeClr>
                </a:solidFill>
              </a:ln>
            </p:spPr>
            <p:txBody>
              <a:bodyPr wrap="square" lIns="0" tIns="0" rIns="0" bIns="0" anchor="ctr" anchorCtr="0"/>
              <a:lstStyle/>
              <a:p>
                <a:pPr algn="ctr" eaLnBrk="0" fontAlgn="base" hangingPunct="0">
                  <a:spcBef>
                    <a:spcPct val="50000"/>
                  </a:spcBef>
                  <a:spcAft>
                    <a:spcPct val="0"/>
                  </a:spcAft>
                </a:pPr>
                <a:endParaRPr lang="es-ES_tradnl" sz="800" b="1" dirty="0">
                  <a:solidFill>
                    <a:prstClr val="white"/>
                  </a:solidFill>
                  <a:latin typeface="Arial" panose="020B0604020202020204" pitchFamily="34" charset="0"/>
                  <a:cs typeface="Arial" panose="020B0604020202020204" pitchFamily="34" charset="0"/>
                </a:endParaRPr>
              </a:p>
            </p:txBody>
          </p:sp>
          <p:sp>
            <p:nvSpPr>
              <p:cNvPr id="147" name="AutoShape 7">
                <a:extLst>
                  <a:ext uri="{FF2B5EF4-FFF2-40B4-BE49-F238E27FC236}">
                    <a16:creationId xmlns:a16="http://schemas.microsoft.com/office/drawing/2014/main" id="{AFE5034D-5037-4856-AC69-F5CDE7CCCA52}"/>
                  </a:ext>
                </a:extLst>
              </p:cNvPr>
              <p:cNvSpPr>
                <a:spLocks noChangeArrowheads="1"/>
              </p:cNvSpPr>
              <p:nvPr/>
            </p:nvSpPr>
            <p:spPr bwMode="auto">
              <a:xfrm rot="10800000">
                <a:off x="2622712" y="3266283"/>
                <a:ext cx="1116000" cy="432000"/>
              </a:xfrm>
              <a:prstGeom prst="rtTriangle">
                <a:avLst/>
              </a:prstGeom>
              <a:solidFill>
                <a:schemeClr val="accent5"/>
              </a:solidFill>
              <a:ln w="19050">
                <a:solidFill>
                  <a:schemeClr val="bg1">
                    <a:lumMod val="65000"/>
                  </a:schemeClr>
                </a:solidFill>
              </a:ln>
            </p:spPr>
            <p:txBody>
              <a:bodyPr wrap="square" lIns="0" tIns="0" rIns="0" bIns="0" anchor="ctr" anchorCtr="0"/>
              <a:lstStyle/>
              <a:p>
                <a:pPr algn="ctr" eaLnBrk="0" fontAlgn="base" hangingPunct="0">
                  <a:spcBef>
                    <a:spcPct val="50000"/>
                  </a:spcBef>
                  <a:spcAft>
                    <a:spcPct val="0"/>
                  </a:spcAft>
                </a:pPr>
                <a:endParaRPr lang="es-ES_tradnl" sz="800" b="1" dirty="0">
                  <a:solidFill>
                    <a:prstClr val="white"/>
                  </a:solidFill>
                  <a:latin typeface="Arial" panose="020B0604020202020204" pitchFamily="34" charset="0"/>
                  <a:cs typeface="Arial" panose="020B0604020202020204" pitchFamily="34" charset="0"/>
                </a:endParaRPr>
              </a:p>
            </p:txBody>
          </p:sp>
        </p:grpSp>
        <p:sp>
          <p:nvSpPr>
            <p:cNvPr id="145" name="Rectangle 144">
              <a:extLst>
                <a:ext uri="{FF2B5EF4-FFF2-40B4-BE49-F238E27FC236}">
                  <a16:creationId xmlns:a16="http://schemas.microsoft.com/office/drawing/2014/main" id="{6C96676A-492C-423C-AF05-2E135840E831}"/>
                </a:ext>
              </a:extLst>
            </p:cNvPr>
            <p:cNvSpPr/>
            <p:nvPr/>
          </p:nvSpPr>
          <p:spPr>
            <a:xfrm>
              <a:off x="2534741" y="3700296"/>
              <a:ext cx="1181734" cy="215444"/>
            </a:xfrm>
            <a:prstGeom prst="rect">
              <a:avLst/>
            </a:prstGeom>
          </p:spPr>
          <p:txBody>
            <a:bodyPr wrap="none">
              <a:spAutoFit/>
            </a:bodyPr>
            <a:lstStyle/>
            <a:p>
              <a:pPr algn="ctr" eaLnBrk="0" fontAlgn="base" hangingPunct="0">
                <a:spcBef>
                  <a:spcPct val="50000"/>
                </a:spcBef>
                <a:spcAft>
                  <a:spcPct val="0"/>
                </a:spcAft>
              </a:pPr>
              <a:r>
                <a:rPr lang="es-ES_tradnl" sz="800" b="1" dirty="0">
                  <a:solidFill>
                    <a:prstClr val="white"/>
                  </a:solidFill>
                  <a:latin typeface="Arial" panose="020B0604020202020204" pitchFamily="34" charset="0"/>
                  <a:cs typeface="Arial" panose="020B0604020202020204" pitchFamily="34" charset="0"/>
                </a:rPr>
                <a:t>Gestión del Proceso</a:t>
              </a:r>
            </a:p>
          </p:txBody>
        </p:sp>
      </p:grpSp>
      <p:sp>
        <p:nvSpPr>
          <p:cNvPr id="163" name="AutoShape 7">
            <a:extLst>
              <a:ext uri="{FF2B5EF4-FFF2-40B4-BE49-F238E27FC236}">
                <a16:creationId xmlns:a16="http://schemas.microsoft.com/office/drawing/2014/main" id="{EF9601D5-FE18-4B3E-9444-3B57677B5BF6}"/>
              </a:ext>
            </a:extLst>
          </p:cNvPr>
          <p:cNvSpPr>
            <a:spLocks noChangeArrowheads="1"/>
          </p:cNvSpPr>
          <p:nvPr/>
        </p:nvSpPr>
        <p:spPr bwMode="auto">
          <a:xfrm>
            <a:off x="8014752" y="2478477"/>
            <a:ext cx="1116000" cy="432000"/>
          </a:xfrm>
          <a:prstGeom prst="rect">
            <a:avLst/>
          </a:prstGeom>
          <a:solidFill>
            <a:schemeClr val="bg2"/>
          </a:solidFill>
          <a:ln w="19050">
            <a:solidFill>
              <a:srgbClr val="C00000"/>
            </a:solidFill>
          </a:ln>
        </p:spPr>
        <p:txBody>
          <a:bodyPr wrap="square" lIns="0" tIns="0" rIns="0" bIns="0" anchor="ctr" anchorCtr="0"/>
          <a:lstStyle/>
          <a:p>
            <a:pPr algn="ctr" eaLnBrk="0" fontAlgn="base" hangingPunct="0">
              <a:spcBef>
                <a:spcPct val="50000"/>
              </a:spcBef>
              <a:spcAft>
                <a:spcPct val="0"/>
              </a:spcAft>
            </a:pPr>
            <a:r>
              <a:rPr lang="en-US" sz="800" b="1" dirty="0">
                <a:solidFill>
                  <a:prstClr val="white"/>
                </a:solidFill>
                <a:latin typeface="Arial" panose="020B0604020202020204" pitchFamily="34" charset="0"/>
                <a:cs typeface="Arial" panose="020B0604020202020204" pitchFamily="34" charset="0"/>
              </a:rPr>
              <a:t>Gestión de </a:t>
            </a:r>
            <a:r>
              <a:rPr lang="en-US" sz="800" b="1" dirty="0" err="1">
                <a:solidFill>
                  <a:prstClr val="white"/>
                </a:solidFill>
                <a:latin typeface="Arial" panose="020B0604020202020204" pitchFamily="34" charset="0"/>
                <a:cs typeface="Arial" panose="020B0604020202020204" pitchFamily="34" charset="0"/>
              </a:rPr>
              <a:t>pagos</a:t>
            </a:r>
            <a:endParaRPr lang="en-US" sz="800" b="1" dirty="0">
              <a:solidFill>
                <a:prstClr val="white"/>
              </a:solidFill>
              <a:latin typeface="Arial" panose="020B0604020202020204" pitchFamily="34" charset="0"/>
              <a:cs typeface="Arial" panose="020B0604020202020204" pitchFamily="34" charset="0"/>
            </a:endParaRPr>
          </a:p>
        </p:txBody>
      </p:sp>
      <p:sp>
        <p:nvSpPr>
          <p:cNvPr id="164" name="AutoShape 7">
            <a:extLst>
              <a:ext uri="{FF2B5EF4-FFF2-40B4-BE49-F238E27FC236}">
                <a16:creationId xmlns:a16="http://schemas.microsoft.com/office/drawing/2014/main" id="{E36B8733-C5C7-43F4-B452-85C975B220EE}"/>
              </a:ext>
            </a:extLst>
          </p:cNvPr>
          <p:cNvSpPr>
            <a:spLocks noChangeArrowheads="1"/>
          </p:cNvSpPr>
          <p:nvPr/>
        </p:nvSpPr>
        <p:spPr bwMode="auto">
          <a:xfrm>
            <a:off x="8014752" y="2977089"/>
            <a:ext cx="1116000" cy="432000"/>
          </a:xfrm>
          <a:prstGeom prst="rect">
            <a:avLst/>
          </a:prstGeom>
          <a:solidFill>
            <a:schemeClr val="bg2"/>
          </a:solidFill>
          <a:ln w="19050">
            <a:solidFill>
              <a:srgbClr val="C00000"/>
            </a:solidFill>
          </a:ln>
        </p:spPr>
        <p:txBody>
          <a:bodyPr wrap="square" lIns="0" tIns="0" rIns="0" bIns="0" anchor="ctr" anchorCtr="0"/>
          <a:lstStyle/>
          <a:p>
            <a:pPr algn="ctr" eaLnBrk="0" fontAlgn="base" hangingPunct="0">
              <a:spcBef>
                <a:spcPct val="50000"/>
              </a:spcBef>
              <a:spcAft>
                <a:spcPct val="0"/>
              </a:spcAft>
            </a:pPr>
            <a:r>
              <a:rPr lang="en-US" sz="800" b="1" dirty="0">
                <a:solidFill>
                  <a:prstClr val="white"/>
                </a:solidFill>
                <a:latin typeface="Arial" panose="020B0604020202020204" pitchFamily="34" charset="0"/>
                <a:cs typeface="Arial" panose="020B0604020202020204" pitchFamily="34" charset="0"/>
              </a:rPr>
              <a:t>Gestión de </a:t>
            </a:r>
            <a:r>
              <a:rPr lang="en-US" sz="800" b="1" dirty="0" err="1">
                <a:solidFill>
                  <a:prstClr val="white"/>
                </a:solidFill>
                <a:latin typeface="Arial" panose="020B0604020202020204" pitchFamily="34" charset="0"/>
                <a:cs typeface="Arial" panose="020B0604020202020204" pitchFamily="34" charset="0"/>
              </a:rPr>
              <a:t>cobros</a:t>
            </a:r>
            <a:endParaRPr lang="en-US" sz="800" b="1" dirty="0">
              <a:solidFill>
                <a:prstClr val="white"/>
              </a:solidFill>
              <a:latin typeface="Arial" panose="020B0604020202020204" pitchFamily="34" charset="0"/>
              <a:cs typeface="Arial" panose="020B0604020202020204" pitchFamily="34" charset="0"/>
            </a:endParaRPr>
          </a:p>
        </p:txBody>
      </p:sp>
      <p:sp>
        <p:nvSpPr>
          <p:cNvPr id="165" name="AutoShape 7">
            <a:extLst>
              <a:ext uri="{FF2B5EF4-FFF2-40B4-BE49-F238E27FC236}">
                <a16:creationId xmlns:a16="http://schemas.microsoft.com/office/drawing/2014/main" id="{CADA9396-A05D-4E71-B4B7-76E0FF04E594}"/>
              </a:ext>
            </a:extLst>
          </p:cNvPr>
          <p:cNvSpPr>
            <a:spLocks noChangeArrowheads="1"/>
          </p:cNvSpPr>
          <p:nvPr/>
        </p:nvSpPr>
        <p:spPr bwMode="auto">
          <a:xfrm>
            <a:off x="8014752" y="3475701"/>
            <a:ext cx="1116000" cy="432000"/>
          </a:xfrm>
          <a:prstGeom prst="rect">
            <a:avLst/>
          </a:prstGeom>
          <a:solidFill>
            <a:schemeClr val="bg2"/>
          </a:solidFill>
          <a:ln w="19050">
            <a:solidFill>
              <a:srgbClr val="C00000"/>
            </a:solidFill>
          </a:ln>
        </p:spPr>
        <p:txBody>
          <a:bodyPr wrap="square" lIns="0" tIns="0" rIns="0" bIns="0" anchor="ctr" anchorCtr="0"/>
          <a:lstStyle/>
          <a:p>
            <a:pPr algn="ctr" eaLnBrk="0" fontAlgn="base" hangingPunct="0">
              <a:spcBef>
                <a:spcPct val="50000"/>
              </a:spcBef>
              <a:spcAft>
                <a:spcPct val="0"/>
              </a:spcAft>
            </a:pPr>
            <a:r>
              <a:rPr lang="en-US" sz="800" b="1" dirty="0" err="1">
                <a:solidFill>
                  <a:prstClr val="white"/>
                </a:solidFill>
                <a:latin typeface="Arial" panose="020B0604020202020204" pitchFamily="34" charset="0"/>
                <a:cs typeface="Arial" panose="020B0604020202020204" pitchFamily="34" charset="0"/>
              </a:rPr>
              <a:t>Financiación</a:t>
            </a:r>
            <a:r>
              <a:rPr lang="en-US" sz="800" b="1" dirty="0">
                <a:solidFill>
                  <a:prstClr val="white"/>
                </a:solidFill>
                <a:latin typeface="Arial" panose="020B0604020202020204" pitchFamily="34" charset="0"/>
                <a:cs typeface="Arial" panose="020B0604020202020204" pitchFamily="34" charset="0"/>
              </a:rPr>
              <a:t> e </a:t>
            </a:r>
            <a:r>
              <a:rPr lang="en-US" sz="800" b="1" dirty="0" err="1">
                <a:solidFill>
                  <a:prstClr val="white"/>
                </a:solidFill>
                <a:latin typeface="Arial" panose="020B0604020202020204" pitchFamily="34" charset="0"/>
                <a:cs typeface="Arial" panose="020B0604020202020204" pitchFamily="34" charset="0"/>
              </a:rPr>
              <a:t>inversión</a:t>
            </a:r>
            <a:endParaRPr lang="en-US" sz="800" b="1" dirty="0">
              <a:solidFill>
                <a:prstClr val="white"/>
              </a:solidFill>
              <a:latin typeface="Arial" panose="020B0604020202020204" pitchFamily="34" charset="0"/>
              <a:cs typeface="Arial" panose="020B0604020202020204" pitchFamily="34" charset="0"/>
            </a:endParaRPr>
          </a:p>
        </p:txBody>
      </p:sp>
      <p:sp>
        <p:nvSpPr>
          <p:cNvPr id="166" name="AutoShape 7">
            <a:extLst>
              <a:ext uri="{FF2B5EF4-FFF2-40B4-BE49-F238E27FC236}">
                <a16:creationId xmlns:a16="http://schemas.microsoft.com/office/drawing/2014/main" id="{AED3C9AB-87AC-44AA-BD3A-7704CAB13C4A}"/>
              </a:ext>
            </a:extLst>
          </p:cNvPr>
          <p:cNvSpPr>
            <a:spLocks noChangeArrowheads="1"/>
          </p:cNvSpPr>
          <p:nvPr/>
        </p:nvSpPr>
        <p:spPr bwMode="auto">
          <a:xfrm>
            <a:off x="8014752" y="1979865"/>
            <a:ext cx="1116000" cy="432000"/>
          </a:xfrm>
          <a:prstGeom prst="rect">
            <a:avLst/>
          </a:prstGeom>
          <a:solidFill>
            <a:schemeClr val="bg2"/>
          </a:solidFill>
          <a:ln w="19050">
            <a:solidFill>
              <a:srgbClr val="C00000"/>
            </a:solidFill>
          </a:ln>
        </p:spPr>
        <p:txBody>
          <a:bodyPr wrap="square" lIns="0" tIns="0" rIns="0" bIns="0" anchor="ctr" anchorCtr="0"/>
          <a:lstStyle/>
          <a:p>
            <a:pPr algn="ctr" eaLnBrk="0" fontAlgn="base" hangingPunct="0">
              <a:spcBef>
                <a:spcPct val="50000"/>
              </a:spcBef>
              <a:spcAft>
                <a:spcPct val="0"/>
              </a:spcAft>
            </a:pPr>
            <a:r>
              <a:rPr lang="en-US" sz="800" b="1" dirty="0">
                <a:solidFill>
                  <a:prstClr val="white"/>
                </a:solidFill>
                <a:latin typeface="Arial" panose="020B0604020202020204" pitchFamily="34" charset="0"/>
                <a:cs typeface="Arial" panose="020B0604020202020204" pitchFamily="34" charset="0"/>
              </a:rPr>
              <a:t>Gestión de </a:t>
            </a:r>
            <a:r>
              <a:rPr lang="en-US" sz="800" b="1" dirty="0" err="1">
                <a:solidFill>
                  <a:prstClr val="white"/>
                </a:solidFill>
                <a:latin typeface="Arial" panose="020B0604020202020204" pitchFamily="34" charset="0"/>
                <a:cs typeface="Arial" panose="020B0604020202020204" pitchFamily="34" charset="0"/>
              </a:rPr>
              <a:t>caja</a:t>
            </a:r>
            <a:endParaRPr lang="en-US" sz="800" b="1" dirty="0">
              <a:solidFill>
                <a:prstClr val="white"/>
              </a:solidFill>
              <a:latin typeface="Arial" panose="020B0604020202020204" pitchFamily="34" charset="0"/>
              <a:cs typeface="Arial" panose="020B0604020202020204" pitchFamily="34" charset="0"/>
            </a:endParaRPr>
          </a:p>
        </p:txBody>
      </p:sp>
      <p:sp>
        <p:nvSpPr>
          <p:cNvPr id="168" name="AutoShape 7">
            <a:extLst>
              <a:ext uri="{FF2B5EF4-FFF2-40B4-BE49-F238E27FC236}">
                <a16:creationId xmlns:a16="http://schemas.microsoft.com/office/drawing/2014/main" id="{C076592E-70D6-43CD-926C-F3ED4FBC67DC}"/>
              </a:ext>
            </a:extLst>
          </p:cNvPr>
          <p:cNvSpPr>
            <a:spLocks noChangeArrowheads="1"/>
          </p:cNvSpPr>
          <p:nvPr/>
        </p:nvSpPr>
        <p:spPr bwMode="auto">
          <a:xfrm>
            <a:off x="8014752" y="4472925"/>
            <a:ext cx="1116000" cy="432000"/>
          </a:xfrm>
          <a:prstGeom prst="rect">
            <a:avLst/>
          </a:prstGeom>
          <a:solidFill>
            <a:schemeClr val="bg2"/>
          </a:solidFill>
          <a:ln w="19050">
            <a:solidFill>
              <a:srgbClr val="C00000"/>
            </a:solidFill>
          </a:ln>
        </p:spPr>
        <p:txBody>
          <a:bodyPr wrap="square" lIns="0" tIns="0" rIns="0" bIns="0" anchor="ctr" anchorCtr="0"/>
          <a:lstStyle/>
          <a:p>
            <a:pPr algn="ctr" eaLnBrk="0" fontAlgn="base" hangingPunct="0">
              <a:spcBef>
                <a:spcPct val="50000"/>
              </a:spcBef>
              <a:spcAft>
                <a:spcPct val="0"/>
              </a:spcAft>
            </a:pPr>
            <a:r>
              <a:rPr lang="en-US" sz="800" b="1" dirty="0">
                <a:solidFill>
                  <a:prstClr val="white"/>
                </a:solidFill>
                <a:latin typeface="Arial" panose="020B0604020202020204" pitchFamily="34" charset="0"/>
                <a:cs typeface="Arial" panose="020B0604020202020204" pitchFamily="34" charset="0"/>
              </a:rPr>
              <a:t>Gestión de </a:t>
            </a:r>
            <a:r>
              <a:rPr lang="en-US" sz="800" b="1" dirty="0" err="1">
                <a:solidFill>
                  <a:prstClr val="white"/>
                </a:solidFill>
                <a:latin typeface="Arial" panose="020B0604020202020204" pitchFamily="34" charset="0"/>
                <a:cs typeface="Arial" panose="020B0604020202020204" pitchFamily="34" charset="0"/>
              </a:rPr>
              <a:t>riesgos</a:t>
            </a:r>
            <a:endParaRPr lang="en-US" sz="800" b="1" dirty="0">
              <a:solidFill>
                <a:prstClr val="white"/>
              </a:solidFill>
              <a:latin typeface="Arial" panose="020B0604020202020204" pitchFamily="34" charset="0"/>
              <a:cs typeface="Arial" panose="020B0604020202020204" pitchFamily="34" charset="0"/>
            </a:endParaRPr>
          </a:p>
        </p:txBody>
      </p:sp>
      <p:sp>
        <p:nvSpPr>
          <p:cNvPr id="169" name="AutoShape 7">
            <a:extLst>
              <a:ext uri="{FF2B5EF4-FFF2-40B4-BE49-F238E27FC236}">
                <a16:creationId xmlns:a16="http://schemas.microsoft.com/office/drawing/2014/main" id="{543B7B1A-25CA-49BB-8B45-2894AA3174E7}"/>
              </a:ext>
            </a:extLst>
          </p:cNvPr>
          <p:cNvSpPr>
            <a:spLocks noChangeArrowheads="1"/>
          </p:cNvSpPr>
          <p:nvPr/>
        </p:nvSpPr>
        <p:spPr bwMode="auto">
          <a:xfrm>
            <a:off x="8014752" y="3974313"/>
            <a:ext cx="1116000" cy="432000"/>
          </a:xfrm>
          <a:prstGeom prst="rect">
            <a:avLst/>
          </a:prstGeom>
          <a:solidFill>
            <a:schemeClr val="bg2"/>
          </a:solidFill>
          <a:ln w="19050">
            <a:solidFill>
              <a:srgbClr val="C00000"/>
            </a:solidFill>
          </a:ln>
        </p:spPr>
        <p:txBody>
          <a:bodyPr wrap="square" lIns="0" tIns="0" rIns="0" bIns="0" anchor="ctr" anchorCtr="0"/>
          <a:lstStyle/>
          <a:p>
            <a:pPr algn="ctr" eaLnBrk="0" fontAlgn="base" hangingPunct="0">
              <a:spcBef>
                <a:spcPct val="50000"/>
              </a:spcBef>
              <a:spcAft>
                <a:spcPct val="0"/>
              </a:spcAft>
            </a:pPr>
            <a:r>
              <a:rPr lang="en-US" sz="800" b="1" dirty="0">
                <a:solidFill>
                  <a:prstClr val="white"/>
                </a:solidFill>
                <a:latin typeface="Arial" panose="020B0604020202020204" pitchFamily="34" charset="0"/>
                <a:cs typeface="Arial" panose="020B0604020202020204" pitchFamily="34" charset="0"/>
              </a:rPr>
              <a:t>Gestión del </a:t>
            </a:r>
            <a:r>
              <a:rPr lang="en-US" sz="800" b="1" dirty="0" err="1">
                <a:solidFill>
                  <a:prstClr val="white"/>
                </a:solidFill>
                <a:latin typeface="Arial" panose="020B0604020202020204" pitchFamily="34" charset="0"/>
                <a:cs typeface="Arial" panose="020B0604020202020204" pitchFamily="34" charset="0"/>
              </a:rPr>
              <a:t>tipo</a:t>
            </a:r>
            <a:r>
              <a:rPr lang="en-US" sz="800" b="1" dirty="0">
                <a:solidFill>
                  <a:prstClr val="white"/>
                </a:solidFill>
                <a:latin typeface="Arial" panose="020B0604020202020204" pitchFamily="34" charset="0"/>
                <a:cs typeface="Arial" panose="020B0604020202020204" pitchFamily="34" charset="0"/>
              </a:rPr>
              <a:t> de </a:t>
            </a:r>
            <a:r>
              <a:rPr lang="en-US" sz="800" b="1" dirty="0" err="1">
                <a:solidFill>
                  <a:prstClr val="white"/>
                </a:solidFill>
                <a:latin typeface="Arial" panose="020B0604020202020204" pitchFamily="34" charset="0"/>
                <a:cs typeface="Arial" panose="020B0604020202020204" pitchFamily="34" charset="0"/>
              </a:rPr>
              <a:t>cambio</a:t>
            </a:r>
            <a:endParaRPr lang="en-US" sz="800" b="1" dirty="0">
              <a:solidFill>
                <a:prstClr val="white"/>
              </a:solidFill>
              <a:latin typeface="Arial" panose="020B0604020202020204" pitchFamily="34" charset="0"/>
              <a:cs typeface="Arial" panose="020B0604020202020204" pitchFamily="34" charset="0"/>
            </a:endParaRPr>
          </a:p>
        </p:txBody>
      </p:sp>
      <p:sp>
        <p:nvSpPr>
          <p:cNvPr id="170" name="AutoShape 7">
            <a:extLst>
              <a:ext uri="{FF2B5EF4-FFF2-40B4-BE49-F238E27FC236}">
                <a16:creationId xmlns:a16="http://schemas.microsoft.com/office/drawing/2014/main" id="{A2E8DF6E-95BF-49E8-9FA4-91D391A04941}"/>
              </a:ext>
            </a:extLst>
          </p:cNvPr>
          <p:cNvSpPr>
            <a:spLocks noChangeArrowheads="1"/>
          </p:cNvSpPr>
          <p:nvPr/>
        </p:nvSpPr>
        <p:spPr bwMode="auto">
          <a:xfrm>
            <a:off x="8014752" y="1639519"/>
            <a:ext cx="1116000" cy="196282"/>
          </a:xfrm>
          <a:prstGeom prst="rect">
            <a:avLst/>
          </a:prstGeom>
          <a:solidFill>
            <a:schemeClr val="tx2"/>
          </a:solidFill>
          <a:ln w="19050">
            <a:solidFill>
              <a:schemeClr val="tx2"/>
            </a:solidFill>
          </a:ln>
        </p:spPr>
        <p:txBody>
          <a:bodyPr wrap="square" lIns="0" tIns="0" rIns="0" bIns="0" anchor="ctr" anchorCtr="0"/>
          <a:lstStyle/>
          <a:p>
            <a:pPr algn="ctr" eaLnBrk="0" fontAlgn="base" hangingPunct="0">
              <a:spcBef>
                <a:spcPct val="50000"/>
              </a:spcBef>
              <a:spcAft>
                <a:spcPct val="0"/>
              </a:spcAft>
            </a:pPr>
            <a:r>
              <a:rPr lang="es-ES_tradnl" sz="800" b="1" dirty="0">
                <a:solidFill>
                  <a:prstClr val="white"/>
                </a:solidFill>
                <a:latin typeface="Arial" panose="020B0604020202020204" pitchFamily="34" charset="0"/>
                <a:cs typeface="Arial" panose="020B0604020202020204" pitchFamily="34" charset="0"/>
              </a:rPr>
              <a:t>Tesorería</a:t>
            </a:r>
          </a:p>
        </p:txBody>
      </p:sp>
      <p:sp>
        <p:nvSpPr>
          <p:cNvPr id="183" name="AutoShape 7">
            <a:extLst>
              <a:ext uri="{FF2B5EF4-FFF2-40B4-BE49-F238E27FC236}">
                <a16:creationId xmlns:a16="http://schemas.microsoft.com/office/drawing/2014/main" id="{0200F7A4-3522-48AF-8DF6-E12A72C22167}"/>
              </a:ext>
            </a:extLst>
          </p:cNvPr>
          <p:cNvSpPr>
            <a:spLocks noChangeArrowheads="1"/>
          </p:cNvSpPr>
          <p:nvPr/>
        </p:nvSpPr>
        <p:spPr bwMode="auto">
          <a:xfrm>
            <a:off x="9294144" y="2478477"/>
            <a:ext cx="1116000" cy="432000"/>
          </a:xfrm>
          <a:prstGeom prst="rect">
            <a:avLst/>
          </a:prstGeom>
          <a:solidFill>
            <a:schemeClr val="bg2"/>
          </a:solidFill>
          <a:ln w="19050">
            <a:solidFill>
              <a:srgbClr val="C00000"/>
            </a:solidFill>
          </a:ln>
        </p:spPr>
        <p:txBody>
          <a:bodyPr wrap="square" lIns="0" tIns="0" rIns="0" bIns="0" anchor="ctr" anchorCtr="0"/>
          <a:lstStyle/>
          <a:p>
            <a:pPr algn="ctr" eaLnBrk="0" fontAlgn="base" hangingPunct="0">
              <a:spcBef>
                <a:spcPct val="50000"/>
              </a:spcBef>
              <a:spcAft>
                <a:spcPct val="0"/>
              </a:spcAft>
            </a:pPr>
            <a:r>
              <a:rPr lang="es-ES" sz="800" b="1" kern="0" dirty="0">
                <a:solidFill>
                  <a:srgbClr val="FFFFFF"/>
                </a:solidFill>
                <a:latin typeface="Arial" panose="020B0604020202020204" pitchFamily="34" charset="0"/>
                <a:cs typeface="Arial" panose="020B0604020202020204" pitchFamily="34" charset="0"/>
              </a:rPr>
              <a:t>Cálculo, contabilización y presentación de impuestos</a:t>
            </a:r>
            <a:endParaRPr lang="en-US" sz="800" b="1" kern="0" dirty="0">
              <a:solidFill>
                <a:srgbClr val="FFFFFF"/>
              </a:solidFill>
              <a:latin typeface="Arial" panose="020B0604020202020204" pitchFamily="34" charset="0"/>
              <a:cs typeface="Arial" panose="020B0604020202020204" pitchFamily="34" charset="0"/>
            </a:endParaRPr>
          </a:p>
        </p:txBody>
      </p:sp>
      <p:sp>
        <p:nvSpPr>
          <p:cNvPr id="184" name="AutoShape 7">
            <a:extLst>
              <a:ext uri="{FF2B5EF4-FFF2-40B4-BE49-F238E27FC236}">
                <a16:creationId xmlns:a16="http://schemas.microsoft.com/office/drawing/2014/main" id="{E1AD9D5B-09A7-42D3-B4F0-AD17FDE860C1}"/>
              </a:ext>
            </a:extLst>
          </p:cNvPr>
          <p:cNvSpPr>
            <a:spLocks noChangeArrowheads="1"/>
          </p:cNvSpPr>
          <p:nvPr/>
        </p:nvSpPr>
        <p:spPr bwMode="auto">
          <a:xfrm>
            <a:off x="9294144" y="2977089"/>
            <a:ext cx="1116000" cy="432000"/>
          </a:xfrm>
          <a:prstGeom prst="rect">
            <a:avLst/>
          </a:prstGeom>
          <a:solidFill>
            <a:schemeClr val="bg2"/>
          </a:solidFill>
          <a:ln w="19050">
            <a:solidFill>
              <a:srgbClr val="C00000"/>
            </a:solidFill>
          </a:ln>
        </p:spPr>
        <p:txBody>
          <a:bodyPr wrap="square" lIns="0" tIns="0" rIns="0" bIns="0" anchor="ctr" anchorCtr="0"/>
          <a:lstStyle/>
          <a:p>
            <a:pPr algn="ctr" eaLnBrk="0" fontAlgn="base" hangingPunct="0">
              <a:spcBef>
                <a:spcPct val="50000"/>
              </a:spcBef>
              <a:spcAft>
                <a:spcPct val="0"/>
              </a:spcAft>
            </a:pPr>
            <a:r>
              <a:rPr lang="en-US" sz="800" b="1" kern="0" dirty="0">
                <a:solidFill>
                  <a:srgbClr val="FFFFFF"/>
                </a:solidFill>
                <a:latin typeface="Arial" panose="020B0604020202020204" pitchFamily="34" charset="0"/>
                <a:cs typeface="Arial" panose="020B0604020202020204" pitchFamily="34" charset="0"/>
              </a:rPr>
              <a:t>Plan Fiscal</a:t>
            </a:r>
          </a:p>
        </p:txBody>
      </p:sp>
      <p:sp>
        <p:nvSpPr>
          <p:cNvPr id="185" name="AutoShape 7">
            <a:extLst>
              <a:ext uri="{FF2B5EF4-FFF2-40B4-BE49-F238E27FC236}">
                <a16:creationId xmlns:a16="http://schemas.microsoft.com/office/drawing/2014/main" id="{9B61FAEB-F6C9-448F-9530-024C406259DE}"/>
              </a:ext>
            </a:extLst>
          </p:cNvPr>
          <p:cNvSpPr>
            <a:spLocks noChangeArrowheads="1"/>
          </p:cNvSpPr>
          <p:nvPr/>
        </p:nvSpPr>
        <p:spPr bwMode="auto">
          <a:xfrm>
            <a:off x="9294144" y="3475701"/>
            <a:ext cx="1116000" cy="432000"/>
          </a:xfrm>
          <a:prstGeom prst="rect">
            <a:avLst/>
          </a:prstGeom>
          <a:solidFill>
            <a:schemeClr val="bg2"/>
          </a:solidFill>
          <a:ln w="19050">
            <a:solidFill>
              <a:srgbClr val="C00000"/>
            </a:solidFill>
          </a:ln>
        </p:spPr>
        <p:txBody>
          <a:bodyPr wrap="square" lIns="0" tIns="0" rIns="0" bIns="0" anchor="ctr" anchorCtr="0"/>
          <a:lstStyle/>
          <a:p>
            <a:pPr algn="ctr" eaLnBrk="0" fontAlgn="base" hangingPunct="0">
              <a:spcBef>
                <a:spcPct val="50000"/>
              </a:spcBef>
              <a:spcAft>
                <a:spcPct val="0"/>
              </a:spcAft>
            </a:pPr>
            <a:r>
              <a:rPr lang="en-US" sz="800" b="1" kern="0" dirty="0">
                <a:solidFill>
                  <a:srgbClr val="FFFFFF"/>
                </a:solidFill>
                <a:latin typeface="Arial" panose="020B0604020202020204" pitchFamily="34" charset="0"/>
                <a:cs typeface="Arial" panose="020B0604020202020204" pitchFamily="34" charset="0"/>
              </a:rPr>
              <a:t>Gestión con Administraciones </a:t>
            </a:r>
            <a:r>
              <a:rPr lang="en-US" sz="800" b="1" kern="0" dirty="0" err="1">
                <a:solidFill>
                  <a:srgbClr val="FFFFFF"/>
                </a:solidFill>
                <a:latin typeface="Arial" panose="020B0604020202020204" pitchFamily="34" charset="0"/>
                <a:cs typeface="Arial" panose="020B0604020202020204" pitchFamily="34" charset="0"/>
              </a:rPr>
              <a:t>Públicas</a:t>
            </a:r>
            <a:endParaRPr lang="en-US" sz="800" b="1" kern="0" dirty="0">
              <a:solidFill>
                <a:srgbClr val="FFFFFF"/>
              </a:solidFill>
              <a:latin typeface="Arial" panose="020B0604020202020204" pitchFamily="34" charset="0"/>
              <a:cs typeface="Arial" panose="020B0604020202020204" pitchFamily="34" charset="0"/>
            </a:endParaRPr>
          </a:p>
        </p:txBody>
      </p:sp>
      <p:sp>
        <p:nvSpPr>
          <p:cNvPr id="186" name="AutoShape 7">
            <a:extLst>
              <a:ext uri="{FF2B5EF4-FFF2-40B4-BE49-F238E27FC236}">
                <a16:creationId xmlns:a16="http://schemas.microsoft.com/office/drawing/2014/main" id="{8DA9DAFF-9B87-4344-9E00-DC5F4C911F9A}"/>
              </a:ext>
            </a:extLst>
          </p:cNvPr>
          <p:cNvSpPr>
            <a:spLocks noChangeArrowheads="1"/>
          </p:cNvSpPr>
          <p:nvPr/>
        </p:nvSpPr>
        <p:spPr bwMode="auto">
          <a:xfrm>
            <a:off x="9294144" y="1979865"/>
            <a:ext cx="1116000" cy="432000"/>
          </a:xfrm>
          <a:prstGeom prst="rect">
            <a:avLst/>
          </a:prstGeom>
          <a:solidFill>
            <a:schemeClr val="bg2"/>
          </a:solidFill>
          <a:ln w="19050">
            <a:solidFill>
              <a:srgbClr val="C00000"/>
            </a:solidFill>
          </a:ln>
        </p:spPr>
        <p:txBody>
          <a:bodyPr wrap="square" lIns="0" tIns="0" rIns="0" bIns="0" anchor="ctr" anchorCtr="0"/>
          <a:lstStyle/>
          <a:p>
            <a:pPr algn="ctr" fontAlgn="base">
              <a:spcBef>
                <a:spcPct val="50000"/>
              </a:spcBef>
              <a:spcAft>
                <a:spcPct val="0"/>
              </a:spcAft>
            </a:pPr>
            <a:r>
              <a:rPr lang="en-US" sz="800" b="1" kern="0" dirty="0" err="1">
                <a:solidFill>
                  <a:srgbClr val="FFFFFF"/>
                </a:solidFill>
              </a:rPr>
              <a:t>Estrategia</a:t>
            </a:r>
            <a:r>
              <a:rPr lang="en-US" sz="800" b="1" kern="0" dirty="0">
                <a:solidFill>
                  <a:srgbClr val="FFFFFF"/>
                </a:solidFill>
              </a:rPr>
              <a:t> Fiscal</a:t>
            </a:r>
          </a:p>
        </p:txBody>
      </p:sp>
      <p:sp>
        <p:nvSpPr>
          <p:cNvPr id="187" name="AutoShape 7">
            <a:extLst>
              <a:ext uri="{FF2B5EF4-FFF2-40B4-BE49-F238E27FC236}">
                <a16:creationId xmlns:a16="http://schemas.microsoft.com/office/drawing/2014/main" id="{C82A8D36-3934-4781-9A41-BE1CFB5FCDF0}"/>
              </a:ext>
            </a:extLst>
          </p:cNvPr>
          <p:cNvSpPr>
            <a:spLocks noChangeArrowheads="1"/>
          </p:cNvSpPr>
          <p:nvPr/>
        </p:nvSpPr>
        <p:spPr bwMode="auto">
          <a:xfrm>
            <a:off x="9294144" y="4472925"/>
            <a:ext cx="1116000" cy="432000"/>
          </a:xfrm>
          <a:prstGeom prst="rect">
            <a:avLst/>
          </a:prstGeom>
          <a:solidFill>
            <a:schemeClr val="bg2"/>
          </a:solidFill>
          <a:ln w="19050">
            <a:solidFill>
              <a:srgbClr val="C00000"/>
            </a:solidFill>
          </a:ln>
        </p:spPr>
        <p:txBody>
          <a:bodyPr wrap="square" lIns="0" tIns="0" rIns="0" bIns="0" anchor="ctr" anchorCtr="0"/>
          <a:lstStyle/>
          <a:p>
            <a:pPr algn="ctr" eaLnBrk="0" fontAlgn="base" hangingPunct="0">
              <a:spcBef>
                <a:spcPct val="50000"/>
              </a:spcBef>
              <a:spcAft>
                <a:spcPct val="0"/>
              </a:spcAft>
            </a:pPr>
            <a:r>
              <a:rPr lang="en-US" sz="800" b="1" kern="0" dirty="0">
                <a:solidFill>
                  <a:srgbClr val="FFFFFF"/>
                </a:solidFill>
                <a:latin typeface="Arial" panose="020B0604020202020204" pitchFamily="34" charset="0"/>
                <a:cs typeface="Arial" panose="020B0604020202020204" pitchFamily="34" charset="0"/>
              </a:rPr>
              <a:t>Sistemas</a:t>
            </a:r>
          </a:p>
        </p:txBody>
      </p:sp>
      <p:sp>
        <p:nvSpPr>
          <p:cNvPr id="188" name="AutoShape 7">
            <a:extLst>
              <a:ext uri="{FF2B5EF4-FFF2-40B4-BE49-F238E27FC236}">
                <a16:creationId xmlns:a16="http://schemas.microsoft.com/office/drawing/2014/main" id="{F144BCB9-C056-4B5B-AEC0-992D8066BF4D}"/>
              </a:ext>
            </a:extLst>
          </p:cNvPr>
          <p:cNvSpPr>
            <a:spLocks noChangeArrowheads="1"/>
          </p:cNvSpPr>
          <p:nvPr/>
        </p:nvSpPr>
        <p:spPr bwMode="auto">
          <a:xfrm>
            <a:off x="9294144" y="3974313"/>
            <a:ext cx="1116000" cy="432000"/>
          </a:xfrm>
          <a:prstGeom prst="rect">
            <a:avLst/>
          </a:prstGeom>
          <a:solidFill>
            <a:schemeClr val="bg2"/>
          </a:solidFill>
          <a:ln w="19050">
            <a:solidFill>
              <a:srgbClr val="C00000"/>
            </a:solidFill>
          </a:ln>
        </p:spPr>
        <p:txBody>
          <a:bodyPr wrap="square" lIns="0" tIns="0" rIns="0" bIns="0" anchor="ctr" anchorCtr="0"/>
          <a:lstStyle/>
          <a:p>
            <a:pPr algn="ctr" eaLnBrk="0" fontAlgn="base" hangingPunct="0">
              <a:spcBef>
                <a:spcPct val="50000"/>
              </a:spcBef>
              <a:spcAft>
                <a:spcPct val="0"/>
              </a:spcAft>
            </a:pPr>
            <a:r>
              <a:rPr lang="en-US" sz="800" b="1" kern="0" dirty="0" err="1">
                <a:solidFill>
                  <a:srgbClr val="FFFFFF"/>
                </a:solidFill>
                <a:latin typeface="Arial" panose="020B0604020202020204" pitchFamily="34" charset="0"/>
                <a:cs typeface="Arial" panose="020B0604020202020204" pitchFamily="34" charset="0"/>
              </a:rPr>
              <a:t>Reporte</a:t>
            </a:r>
            <a:r>
              <a:rPr lang="en-US" sz="800" b="1" kern="0" dirty="0">
                <a:solidFill>
                  <a:srgbClr val="FFFFFF"/>
                </a:solidFill>
                <a:latin typeface="Arial" panose="020B0604020202020204" pitchFamily="34" charset="0"/>
                <a:cs typeface="Arial" panose="020B0604020202020204" pitchFamily="34" charset="0"/>
              </a:rPr>
              <a:t> Fiscal</a:t>
            </a:r>
          </a:p>
        </p:txBody>
      </p:sp>
      <p:sp>
        <p:nvSpPr>
          <p:cNvPr id="189" name="AutoShape 7">
            <a:extLst>
              <a:ext uri="{FF2B5EF4-FFF2-40B4-BE49-F238E27FC236}">
                <a16:creationId xmlns:a16="http://schemas.microsoft.com/office/drawing/2014/main" id="{620C659B-F527-4624-AEF0-2A2F5B2F5F30}"/>
              </a:ext>
            </a:extLst>
          </p:cNvPr>
          <p:cNvSpPr>
            <a:spLocks noChangeArrowheads="1"/>
          </p:cNvSpPr>
          <p:nvPr/>
        </p:nvSpPr>
        <p:spPr bwMode="auto">
          <a:xfrm>
            <a:off x="9294144" y="1639519"/>
            <a:ext cx="1116000" cy="196282"/>
          </a:xfrm>
          <a:prstGeom prst="rect">
            <a:avLst/>
          </a:prstGeom>
          <a:solidFill>
            <a:schemeClr val="tx2"/>
          </a:solidFill>
          <a:ln w="19050">
            <a:solidFill>
              <a:schemeClr val="tx2"/>
            </a:solidFill>
          </a:ln>
        </p:spPr>
        <p:txBody>
          <a:bodyPr wrap="square" lIns="0" tIns="0" rIns="0" bIns="0" anchor="ctr" anchorCtr="0"/>
          <a:lstStyle/>
          <a:p>
            <a:pPr algn="ctr" eaLnBrk="0" fontAlgn="base" hangingPunct="0">
              <a:spcBef>
                <a:spcPct val="50000"/>
              </a:spcBef>
              <a:spcAft>
                <a:spcPct val="0"/>
              </a:spcAft>
            </a:pPr>
            <a:r>
              <a:rPr lang="es-ES_tradnl" sz="800" b="1" dirty="0">
                <a:solidFill>
                  <a:prstClr val="white"/>
                </a:solidFill>
                <a:latin typeface="Arial" panose="020B0604020202020204" pitchFamily="34" charset="0"/>
                <a:cs typeface="Arial" panose="020B0604020202020204" pitchFamily="34" charset="0"/>
              </a:rPr>
              <a:t>Impuestos</a:t>
            </a:r>
          </a:p>
        </p:txBody>
      </p:sp>
      <p:sp>
        <p:nvSpPr>
          <p:cNvPr id="190" name="AutoShape 7">
            <a:extLst>
              <a:ext uri="{FF2B5EF4-FFF2-40B4-BE49-F238E27FC236}">
                <a16:creationId xmlns:a16="http://schemas.microsoft.com/office/drawing/2014/main" id="{6B022E97-A0CA-4EA0-8B27-B090E244F3D3}"/>
              </a:ext>
            </a:extLst>
          </p:cNvPr>
          <p:cNvSpPr>
            <a:spLocks noChangeArrowheads="1"/>
          </p:cNvSpPr>
          <p:nvPr/>
        </p:nvSpPr>
        <p:spPr bwMode="auto">
          <a:xfrm>
            <a:off x="10573534" y="2478477"/>
            <a:ext cx="1116000" cy="432000"/>
          </a:xfrm>
          <a:prstGeom prst="rect">
            <a:avLst/>
          </a:prstGeom>
          <a:solidFill>
            <a:schemeClr val="accent5"/>
          </a:solidFill>
          <a:ln w="19050">
            <a:solidFill>
              <a:schemeClr val="accent6"/>
            </a:solidFill>
          </a:ln>
        </p:spPr>
        <p:txBody>
          <a:bodyPr wrap="square" lIns="0" tIns="0" rIns="0" bIns="0" anchor="ctr" anchorCtr="0"/>
          <a:lstStyle/>
          <a:p>
            <a:pPr algn="ctr" eaLnBrk="0" fontAlgn="base" hangingPunct="0">
              <a:spcBef>
                <a:spcPct val="50000"/>
              </a:spcBef>
              <a:spcAft>
                <a:spcPct val="0"/>
              </a:spcAft>
            </a:pPr>
            <a:r>
              <a:rPr lang="es-ES_tradnl" sz="800" b="1" dirty="0">
                <a:solidFill>
                  <a:prstClr val="white"/>
                </a:solidFill>
                <a:latin typeface="Arial" panose="020B0604020202020204" pitchFamily="34" charset="0"/>
                <a:cs typeface="Arial" panose="020B0604020202020204" pitchFamily="34" charset="0"/>
              </a:rPr>
              <a:t>Órdenes </a:t>
            </a:r>
            <a:r>
              <a:rPr lang="es-ES_tradnl" sz="800" b="1">
                <a:solidFill>
                  <a:prstClr val="white"/>
                </a:solidFill>
                <a:latin typeface="Arial" panose="020B0604020202020204" pitchFamily="34" charset="0"/>
                <a:cs typeface="Arial" panose="020B0604020202020204" pitchFamily="34" charset="0"/>
              </a:rPr>
              <a:t>de Entrega</a:t>
            </a:r>
            <a:endParaRPr lang="es-ES_tradnl" sz="800" b="1" dirty="0">
              <a:solidFill>
                <a:prstClr val="white"/>
              </a:solidFill>
              <a:latin typeface="Arial" panose="020B0604020202020204" pitchFamily="34" charset="0"/>
              <a:cs typeface="Arial" panose="020B0604020202020204" pitchFamily="34" charset="0"/>
            </a:endParaRPr>
          </a:p>
        </p:txBody>
      </p:sp>
      <p:sp>
        <p:nvSpPr>
          <p:cNvPr id="191" name="AutoShape 7">
            <a:extLst>
              <a:ext uri="{FF2B5EF4-FFF2-40B4-BE49-F238E27FC236}">
                <a16:creationId xmlns:a16="http://schemas.microsoft.com/office/drawing/2014/main" id="{009C9467-6BF8-4E65-B507-96C0D947C036}"/>
              </a:ext>
            </a:extLst>
          </p:cNvPr>
          <p:cNvSpPr>
            <a:spLocks noChangeArrowheads="1"/>
          </p:cNvSpPr>
          <p:nvPr/>
        </p:nvSpPr>
        <p:spPr bwMode="auto">
          <a:xfrm>
            <a:off x="10573534" y="2977089"/>
            <a:ext cx="1116000" cy="432000"/>
          </a:xfrm>
          <a:prstGeom prst="rect">
            <a:avLst/>
          </a:prstGeom>
          <a:solidFill>
            <a:schemeClr val="accent5"/>
          </a:solidFill>
          <a:ln w="19050">
            <a:solidFill>
              <a:schemeClr val="accent6"/>
            </a:solidFill>
          </a:ln>
        </p:spPr>
        <p:txBody>
          <a:bodyPr wrap="square" lIns="0" tIns="0" rIns="0" bIns="0" anchor="ctr" anchorCtr="0"/>
          <a:lstStyle/>
          <a:p>
            <a:pPr algn="ctr" eaLnBrk="0" fontAlgn="base" hangingPunct="0">
              <a:spcBef>
                <a:spcPct val="50000"/>
              </a:spcBef>
              <a:spcAft>
                <a:spcPct val="0"/>
              </a:spcAft>
            </a:pPr>
            <a:r>
              <a:rPr lang="es-ES_tradnl" sz="800" b="1" dirty="0">
                <a:solidFill>
                  <a:prstClr val="white"/>
                </a:solidFill>
                <a:latin typeface="Arial" panose="020B0604020202020204" pitchFamily="34" charset="0"/>
                <a:cs typeface="Arial" panose="020B0604020202020204" pitchFamily="34" charset="0"/>
              </a:rPr>
              <a:t>Gestión de Transporte/Envíos</a:t>
            </a:r>
          </a:p>
        </p:txBody>
      </p:sp>
      <p:sp>
        <p:nvSpPr>
          <p:cNvPr id="192" name="AutoShape 7">
            <a:extLst>
              <a:ext uri="{FF2B5EF4-FFF2-40B4-BE49-F238E27FC236}">
                <a16:creationId xmlns:a16="http://schemas.microsoft.com/office/drawing/2014/main" id="{38708641-F876-42F2-ABE9-3C8AD2C32ABB}"/>
              </a:ext>
            </a:extLst>
          </p:cNvPr>
          <p:cNvSpPr>
            <a:spLocks noChangeArrowheads="1"/>
          </p:cNvSpPr>
          <p:nvPr/>
        </p:nvSpPr>
        <p:spPr bwMode="auto">
          <a:xfrm>
            <a:off x="10573534" y="3475701"/>
            <a:ext cx="1116000" cy="432000"/>
          </a:xfrm>
          <a:prstGeom prst="rect">
            <a:avLst/>
          </a:prstGeom>
          <a:solidFill>
            <a:schemeClr val="accent5"/>
          </a:solidFill>
          <a:ln w="19050">
            <a:solidFill>
              <a:schemeClr val="accent6"/>
            </a:solidFill>
          </a:ln>
        </p:spPr>
        <p:txBody>
          <a:bodyPr wrap="square" lIns="0" tIns="0" rIns="0" bIns="0" anchor="ctr" anchorCtr="0"/>
          <a:lstStyle/>
          <a:p>
            <a:pPr algn="ctr" eaLnBrk="0" fontAlgn="base" hangingPunct="0">
              <a:spcBef>
                <a:spcPct val="50000"/>
              </a:spcBef>
              <a:spcAft>
                <a:spcPct val="0"/>
              </a:spcAft>
            </a:pPr>
            <a:r>
              <a:rPr lang="es-ES_tradnl" sz="800" b="1" dirty="0">
                <a:solidFill>
                  <a:prstClr val="white"/>
                </a:solidFill>
                <a:latin typeface="Arial" panose="020B0604020202020204" pitchFamily="34" charset="0"/>
                <a:cs typeface="Arial" panose="020B0604020202020204" pitchFamily="34" charset="0"/>
              </a:rPr>
              <a:t>Gestión del proceso</a:t>
            </a:r>
          </a:p>
        </p:txBody>
      </p:sp>
      <p:sp>
        <p:nvSpPr>
          <p:cNvPr id="193" name="AutoShape 7">
            <a:extLst>
              <a:ext uri="{FF2B5EF4-FFF2-40B4-BE49-F238E27FC236}">
                <a16:creationId xmlns:a16="http://schemas.microsoft.com/office/drawing/2014/main" id="{787AB9E5-E977-4841-BC34-EE503EF86858}"/>
              </a:ext>
            </a:extLst>
          </p:cNvPr>
          <p:cNvSpPr>
            <a:spLocks noChangeArrowheads="1"/>
          </p:cNvSpPr>
          <p:nvPr/>
        </p:nvSpPr>
        <p:spPr bwMode="auto">
          <a:xfrm>
            <a:off x="10573534" y="1979865"/>
            <a:ext cx="1116000" cy="432000"/>
          </a:xfrm>
          <a:prstGeom prst="rect">
            <a:avLst/>
          </a:prstGeom>
          <a:solidFill>
            <a:schemeClr val="accent5"/>
          </a:solidFill>
          <a:ln w="19050">
            <a:solidFill>
              <a:schemeClr val="accent6"/>
            </a:solidFill>
          </a:ln>
        </p:spPr>
        <p:txBody>
          <a:bodyPr wrap="square" lIns="0" tIns="0" rIns="0" bIns="0" anchor="ctr" anchorCtr="0"/>
          <a:lstStyle/>
          <a:p>
            <a:pPr algn="ctr" eaLnBrk="0" fontAlgn="base" hangingPunct="0">
              <a:spcBef>
                <a:spcPct val="50000"/>
              </a:spcBef>
              <a:spcAft>
                <a:spcPct val="0"/>
              </a:spcAft>
            </a:pPr>
            <a:r>
              <a:rPr lang="es-ES_tradnl" sz="800" b="1" dirty="0">
                <a:solidFill>
                  <a:prstClr val="white"/>
                </a:solidFill>
                <a:latin typeface="Arial" panose="020B0604020202020204" pitchFamily="34" charset="0"/>
                <a:cs typeface="Arial" panose="020B0604020202020204" pitchFamily="34" charset="0"/>
              </a:rPr>
              <a:t>Gestión de órdenes y Pedidos</a:t>
            </a:r>
          </a:p>
        </p:txBody>
      </p:sp>
      <p:sp>
        <p:nvSpPr>
          <p:cNvPr id="196" name="AutoShape 7">
            <a:extLst>
              <a:ext uri="{FF2B5EF4-FFF2-40B4-BE49-F238E27FC236}">
                <a16:creationId xmlns:a16="http://schemas.microsoft.com/office/drawing/2014/main" id="{1B030A7C-F4A1-44D7-A1C9-E57B0521A8B6}"/>
              </a:ext>
            </a:extLst>
          </p:cNvPr>
          <p:cNvSpPr>
            <a:spLocks noChangeArrowheads="1"/>
          </p:cNvSpPr>
          <p:nvPr/>
        </p:nvSpPr>
        <p:spPr bwMode="auto">
          <a:xfrm>
            <a:off x="10573534" y="1639519"/>
            <a:ext cx="1116000" cy="196282"/>
          </a:xfrm>
          <a:prstGeom prst="rect">
            <a:avLst/>
          </a:prstGeom>
          <a:solidFill>
            <a:schemeClr val="tx2"/>
          </a:solidFill>
          <a:ln w="19050">
            <a:solidFill>
              <a:schemeClr val="tx2"/>
            </a:solidFill>
          </a:ln>
        </p:spPr>
        <p:txBody>
          <a:bodyPr wrap="square" lIns="0" tIns="0" rIns="0" bIns="0" anchor="ctr" anchorCtr="0"/>
          <a:lstStyle/>
          <a:p>
            <a:pPr algn="ctr" eaLnBrk="0" fontAlgn="base" hangingPunct="0">
              <a:spcBef>
                <a:spcPct val="50000"/>
              </a:spcBef>
              <a:spcAft>
                <a:spcPct val="0"/>
              </a:spcAft>
            </a:pPr>
            <a:r>
              <a:rPr lang="es-ES_tradnl" sz="800" b="1" dirty="0">
                <a:solidFill>
                  <a:prstClr val="white"/>
                </a:solidFill>
                <a:latin typeface="Arial" panose="020B0604020202020204" pitchFamily="34" charset="0"/>
                <a:cs typeface="Arial" panose="020B0604020202020204" pitchFamily="34" charset="0"/>
              </a:rPr>
              <a:t>Logística</a:t>
            </a:r>
          </a:p>
        </p:txBody>
      </p:sp>
      <p:sp>
        <p:nvSpPr>
          <p:cNvPr id="100" name="AutoShape 7">
            <a:extLst>
              <a:ext uri="{FF2B5EF4-FFF2-40B4-BE49-F238E27FC236}">
                <a16:creationId xmlns:a16="http://schemas.microsoft.com/office/drawing/2014/main" id="{362E2FC2-C9BA-4E09-9DBE-68430448DD58}"/>
              </a:ext>
            </a:extLst>
          </p:cNvPr>
          <p:cNvSpPr>
            <a:spLocks noChangeArrowheads="1"/>
          </p:cNvSpPr>
          <p:nvPr/>
        </p:nvSpPr>
        <p:spPr bwMode="auto">
          <a:xfrm rot="10800000">
            <a:off x="6735360" y="2824198"/>
            <a:ext cx="1116000" cy="435526"/>
          </a:xfrm>
          <a:prstGeom prst="rtTriangle">
            <a:avLst/>
          </a:prstGeom>
          <a:solidFill>
            <a:srgbClr val="F68D2E"/>
          </a:solidFill>
          <a:ln w="19050">
            <a:solidFill>
              <a:schemeClr val="bg1">
                <a:lumMod val="65000"/>
              </a:schemeClr>
            </a:solidFill>
          </a:ln>
        </p:spPr>
        <p:txBody>
          <a:bodyPr wrap="square" lIns="0" tIns="0" rIns="0" bIns="0" anchor="ctr" anchorCtr="0"/>
          <a:lstStyle/>
          <a:p>
            <a:pPr algn="ctr" eaLnBrk="0" fontAlgn="base" hangingPunct="0">
              <a:spcBef>
                <a:spcPct val="50000"/>
              </a:spcBef>
              <a:spcAft>
                <a:spcPct val="0"/>
              </a:spcAft>
            </a:pPr>
            <a:endParaRPr lang="es-ES_tradnl" sz="800" b="1" dirty="0">
              <a:solidFill>
                <a:prstClr val="white"/>
              </a:solidFill>
              <a:latin typeface="Arial" panose="020B0604020202020204" pitchFamily="34" charset="0"/>
              <a:cs typeface="Arial" panose="020B0604020202020204" pitchFamily="34" charset="0"/>
            </a:endParaRPr>
          </a:p>
        </p:txBody>
      </p:sp>
      <p:grpSp>
        <p:nvGrpSpPr>
          <p:cNvPr id="2" name="Group 1">
            <a:extLst>
              <a:ext uri="{FF2B5EF4-FFF2-40B4-BE49-F238E27FC236}">
                <a16:creationId xmlns:a16="http://schemas.microsoft.com/office/drawing/2014/main" id="{0FD0BD8E-259F-4FED-8F7A-11D0261E6E14}"/>
              </a:ext>
            </a:extLst>
          </p:cNvPr>
          <p:cNvGrpSpPr/>
          <p:nvPr/>
        </p:nvGrpSpPr>
        <p:grpSpPr>
          <a:xfrm>
            <a:off x="10146709" y="44624"/>
            <a:ext cx="2110582" cy="950648"/>
            <a:chOff x="10146709" y="114388"/>
            <a:chExt cx="2110582" cy="950648"/>
          </a:xfrm>
        </p:grpSpPr>
        <p:sp>
          <p:nvSpPr>
            <p:cNvPr id="202" name="AutoShape 7">
              <a:extLst>
                <a:ext uri="{FF2B5EF4-FFF2-40B4-BE49-F238E27FC236}">
                  <a16:creationId xmlns:a16="http://schemas.microsoft.com/office/drawing/2014/main" id="{E96E3729-D0E2-4569-BEEF-40B082333336}"/>
                </a:ext>
              </a:extLst>
            </p:cNvPr>
            <p:cNvSpPr>
              <a:spLocks noChangeArrowheads="1"/>
            </p:cNvSpPr>
            <p:nvPr/>
          </p:nvSpPr>
          <p:spPr bwMode="auto">
            <a:xfrm>
              <a:off x="10146710" y="144596"/>
              <a:ext cx="396000" cy="216000"/>
            </a:xfrm>
            <a:prstGeom prst="rect">
              <a:avLst/>
            </a:prstGeom>
            <a:solidFill>
              <a:schemeClr val="accent5"/>
            </a:solidFill>
            <a:ln w="19050">
              <a:solidFill>
                <a:schemeClr val="accent6"/>
              </a:solidFill>
            </a:ln>
          </p:spPr>
          <p:txBody>
            <a:bodyPr lIns="0" tIns="0" rIns="0" bIns="0" anchor="ctr" anchorCtr="0"/>
            <a:lstStyle/>
            <a:p>
              <a:pPr algn="ctr"/>
              <a:endParaRPr lang="es-ES_tradnl" sz="900" b="1" dirty="0">
                <a:solidFill>
                  <a:srgbClr val="FFFFFF"/>
                </a:solidFill>
                <a:latin typeface="Univers for KPMG Cond" panose="020B0606020202020204" pitchFamily="34" charset="0"/>
                <a:cs typeface="Arial" panose="020B0604020202020204" pitchFamily="34" charset="0"/>
              </a:endParaRPr>
            </a:p>
          </p:txBody>
        </p:sp>
        <p:sp>
          <p:nvSpPr>
            <p:cNvPr id="203" name="AutoShape 7">
              <a:extLst>
                <a:ext uri="{FF2B5EF4-FFF2-40B4-BE49-F238E27FC236}">
                  <a16:creationId xmlns:a16="http://schemas.microsoft.com/office/drawing/2014/main" id="{2ACEAA5D-6D7C-4CF4-8096-86AC2020D6BF}"/>
                </a:ext>
              </a:extLst>
            </p:cNvPr>
            <p:cNvSpPr>
              <a:spLocks noChangeArrowheads="1"/>
            </p:cNvSpPr>
            <p:nvPr/>
          </p:nvSpPr>
          <p:spPr bwMode="auto">
            <a:xfrm>
              <a:off x="10146709" y="496816"/>
              <a:ext cx="396000" cy="216000"/>
            </a:xfrm>
            <a:prstGeom prst="rect">
              <a:avLst/>
            </a:prstGeom>
            <a:solidFill>
              <a:schemeClr val="bg2"/>
            </a:solidFill>
            <a:ln w="19050">
              <a:solidFill>
                <a:schemeClr val="accent6"/>
              </a:solidFill>
            </a:ln>
          </p:spPr>
          <p:txBody>
            <a:bodyPr wrap="square" lIns="0" tIns="0" rIns="0" bIns="0" anchor="ctr" anchorCtr="0"/>
            <a:lstStyle/>
            <a:p>
              <a:pPr algn="ctr" fontAlgn="base">
                <a:spcBef>
                  <a:spcPct val="50000"/>
                </a:spcBef>
                <a:spcAft>
                  <a:spcPct val="0"/>
                </a:spcAft>
              </a:pPr>
              <a:endParaRPr lang="es-ES_tradnl" sz="900" b="1" dirty="0">
                <a:solidFill>
                  <a:schemeClr val="bg1"/>
                </a:solidFill>
              </a:endParaRPr>
            </a:p>
          </p:txBody>
        </p:sp>
        <p:sp>
          <p:nvSpPr>
            <p:cNvPr id="204" name="TextBox 203">
              <a:extLst>
                <a:ext uri="{FF2B5EF4-FFF2-40B4-BE49-F238E27FC236}">
                  <a16:creationId xmlns:a16="http://schemas.microsoft.com/office/drawing/2014/main" id="{45EEBF32-F8E9-41C9-B276-3D1D461F9B84}"/>
                </a:ext>
              </a:extLst>
            </p:cNvPr>
            <p:cNvSpPr txBox="1"/>
            <p:nvPr/>
          </p:nvSpPr>
          <p:spPr>
            <a:xfrm>
              <a:off x="10601107" y="114388"/>
              <a:ext cx="1656184" cy="204322"/>
            </a:xfrm>
            <a:prstGeom prst="rect">
              <a:avLst/>
            </a:prstGeom>
            <a:noFill/>
          </p:spPr>
          <p:txBody>
            <a:bodyPr wrap="square" lIns="54610" tIns="54610" rIns="54610" bIns="54610" rtlCol="0">
              <a:noAutofit/>
            </a:bodyPr>
            <a:lstStyle/>
            <a:p>
              <a:pPr>
                <a:spcAft>
                  <a:spcPts val="600"/>
                </a:spcAft>
              </a:pPr>
              <a:r>
                <a:rPr lang="es-ES" sz="1200" dirty="0" err="1">
                  <a:solidFill>
                    <a:schemeClr val="tx2"/>
                  </a:solidFill>
                </a:rPr>
                <a:t>Supply</a:t>
              </a:r>
              <a:r>
                <a:rPr lang="es-ES" sz="1200" dirty="0">
                  <a:solidFill>
                    <a:schemeClr val="tx2"/>
                  </a:solidFill>
                </a:rPr>
                <a:t> </a:t>
              </a:r>
              <a:r>
                <a:rPr lang="es-ES" sz="1200" dirty="0" err="1">
                  <a:solidFill>
                    <a:schemeClr val="tx2"/>
                  </a:solidFill>
                </a:rPr>
                <a:t>Chain</a:t>
              </a:r>
              <a:endParaRPr lang="es-ES" sz="1200" dirty="0">
                <a:solidFill>
                  <a:schemeClr val="tx2"/>
                </a:solidFill>
              </a:endParaRPr>
            </a:p>
          </p:txBody>
        </p:sp>
        <p:sp>
          <p:nvSpPr>
            <p:cNvPr id="212" name="TextBox 211">
              <a:extLst>
                <a:ext uri="{FF2B5EF4-FFF2-40B4-BE49-F238E27FC236}">
                  <a16:creationId xmlns:a16="http://schemas.microsoft.com/office/drawing/2014/main" id="{563380E1-455E-4A91-A28C-F7E1C539C32A}"/>
                </a:ext>
              </a:extLst>
            </p:cNvPr>
            <p:cNvSpPr txBox="1"/>
            <p:nvPr/>
          </p:nvSpPr>
          <p:spPr>
            <a:xfrm>
              <a:off x="10601107" y="476672"/>
              <a:ext cx="864096" cy="195241"/>
            </a:xfrm>
            <a:prstGeom prst="rect">
              <a:avLst/>
            </a:prstGeom>
            <a:noFill/>
          </p:spPr>
          <p:txBody>
            <a:bodyPr wrap="square" lIns="54610" tIns="54610" rIns="54610" bIns="54610" rtlCol="0">
              <a:noAutofit/>
            </a:bodyPr>
            <a:lstStyle/>
            <a:p>
              <a:pPr>
                <a:spcAft>
                  <a:spcPts val="600"/>
                </a:spcAft>
              </a:pPr>
              <a:r>
                <a:rPr lang="es-ES" sz="1200" dirty="0">
                  <a:solidFill>
                    <a:schemeClr val="tx2"/>
                  </a:solidFill>
                </a:rPr>
                <a:t>Finanzas</a:t>
              </a:r>
            </a:p>
          </p:txBody>
        </p:sp>
        <p:sp>
          <p:nvSpPr>
            <p:cNvPr id="98" name="AutoShape 7">
              <a:extLst>
                <a:ext uri="{FF2B5EF4-FFF2-40B4-BE49-F238E27FC236}">
                  <a16:creationId xmlns:a16="http://schemas.microsoft.com/office/drawing/2014/main" id="{7636562D-38CB-4500-9B09-DB3FA30178B5}"/>
                </a:ext>
              </a:extLst>
            </p:cNvPr>
            <p:cNvSpPr>
              <a:spLocks noChangeArrowheads="1"/>
            </p:cNvSpPr>
            <p:nvPr/>
          </p:nvSpPr>
          <p:spPr bwMode="auto">
            <a:xfrm>
              <a:off x="10146709" y="849036"/>
              <a:ext cx="396000" cy="216000"/>
            </a:xfrm>
            <a:prstGeom prst="rect">
              <a:avLst/>
            </a:prstGeom>
            <a:solidFill>
              <a:srgbClr val="F68D2E"/>
            </a:solidFill>
            <a:ln w="19050">
              <a:solidFill>
                <a:schemeClr val="accent6"/>
              </a:solidFill>
            </a:ln>
          </p:spPr>
          <p:txBody>
            <a:bodyPr wrap="square" lIns="0" tIns="0" rIns="0" bIns="0" anchor="ctr" anchorCtr="0"/>
            <a:lstStyle/>
            <a:p>
              <a:pPr algn="ctr" fontAlgn="base">
                <a:spcBef>
                  <a:spcPct val="50000"/>
                </a:spcBef>
                <a:spcAft>
                  <a:spcPct val="0"/>
                </a:spcAft>
              </a:pPr>
              <a:endParaRPr lang="es-ES_tradnl" sz="900" b="1" dirty="0">
                <a:solidFill>
                  <a:schemeClr val="bg1"/>
                </a:solidFill>
              </a:endParaRPr>
            </a:p>
          </p:txBody>
        </p:sp>
        <p:sp>
          <p:nvSpPr>
            <p:cNvPr id="99" name="TextBox 98">
              <a:extLst>
                <a:ext uri="{FF2B5EF4-FFF2-40B4-BE49-F238E27FC236}">
                  <a16:creationId xmlns:a16="http://schemas.microsoft.com/office/drawing/2014/main" id="{43563917-DADD-4EBD-A518-F6A7280DEF22}"/>
                </a:ext>
              </a:extLst>
            </p:cNvPr>
            <p:cNvSpPr txBox="1"/>
            <p:nvPr/>
          </p:nvSpPr>
          <p:spPr>
            <a:xfrm>
              <a:off x="10601106" y="828892"/>
              <a:ext cx="1088427" cy="216000"/>
            </a:xfrm>
            <a:prstGeom prst="rect">
              <a:avLst/>
            </a:prstGeom>
            <a:noFill/>
          </p:spPr>
          <p:txBody>
            <a:bodyPr wrap="square" lIns="54610" tIns="54610" rIns="54610" bIns="54610" rtlCol="0">
              <a:noAutofit/>
            </a:bodyPr>
            <a:lstStyle/>
            <a:p>
              <a:pPr>
                <a:spcAft>
                  <a:spcPts val="600"/>
                </a:spcAft>
              </a:pPr>
              <a:r>
                <a:rPr lang="es-ES" sz="1200" dirty="0">
                  <a:solidFill>
                    <a:schemeClr val="tx2"/>
                  </a:solidFill>
                </a:rPr>
                <a:t>Producción</a:t>
              </a:r>
            </a:p>
            <a:p>
              <a:pPr>
                <a:spcAft>
                  <a:spcPts val="600"/>
                </a:spcAft>
              </a:pPr>
              <a:endParaRPr lang="es-ES" sz="1200" dirty="0">
                <a:solidFill>
                  <a:schemeClr val="tx2"/>
                </a:solidFill>
              </a:endParaRPr>
            </a:p>
            <a:p>
              <a:pPr>
                <a:spcAft>
                  <a:spcPts val="600"/>
                </a:spcAft>
              </a:pPr>
              <a:endParaRPr lang="es-ES" sz="1200" dirty="0">
                <a:solidFill>
                  <a:schemeClr val="tx2"/>
                </a:solidFill>
              </a:endParaRPr>
            </a:p>
          </p:txBody>
        </p:sp>
      </p:grpSp>
      <p:sp>
        <p:nvSpPr>
          <p:cNvPr id="103" name="Rectangle 102">
            <a:extLst>
              <a:ext uri="{FF2B5EF4-FFF2-40B4-BE49-F238E27FC236}">
                <a16:creationId xmlns:a16="http://schemas.microsoft.com/office/drawing/2014/main" id="{60BA3DCA-6D06-4E19-9AEA-9756C5D9A229}"/>
              </a:ext>
            </a:extLst>
          </p:cNvPr>
          <p:cNvSpPr/>
          <p:nvPr/>
        </p:nvSpPr>
        <p:spPr>
          <a:xfrm>
            <a:off x="6702493" y="2882216"/>
            <a:ext cx="1181734" cy="338554"/>
          </a:xfrm>
          <a:prstGeom prst="rect">
            <a:avLst/>
          </a:prstGeom>
        </p:spPr>
        <p:txBody>
          <a:bodyPr wrap="square">
            <a:spAutoFit/>
          </a:bodyPr>
          <a:lstStyle/>
          <a:p>
            <a:pPr algn="ctr" eaLnBrk="0" fontAlgn="base" hangingPunct="0">
              <a:spcBef>
                <a:spcPct val="50000"/>
              </a:spcBef>
              <a:spcAft>
                <a:spcPct val="0"/>
              </a:spcAft>
            </a:pPr>
            <a:r>
              <a:rPr lang="es-ES_tradnl" sz="800" b="1" dirty="0">
                <a:solidFill>
                  <a:prstClr val="white"/>
                </a:solidFill>
                <a:latin typeface="Arial" panose="020B0604020202020204" pitchFamily="34" charset="0"/>
                <a:cs typeface="Arial" panose="020B0604020202020204" pitchFamily="34" charset="0"/>
              </a:rPr>
              <a:t>Gestión de Órdenes y Pedidos</a:t>
            </a:r>
          </a:p>
        </p:txBody>
      </p:sp>
      <p:sp>
        <p:nvSpPr>
          <p:cNvPr id="104" name="AutoShape 7">
            <a:extLst>
              <a:ext uri="{FF2B5EF4-FFF2-40B4-BE49-F238E27FC236}">
                <a16:creationId xmlns:a16="http://schemas.microsoft.com/office/drawing/2014/main" id="{A7D501C3-4A30-4637-BF08-12DFEDF643A6}"/>
              </a:ext>
            </a:extLst>
          </p:cNvPr>
          <p:cNvSpPr>
            <a:spLocks noChangeArrowheads="1"/>
          </p:cNvSpPr>
          <p:nvPr/>
        </p:nvSpPr>
        <p:spPr bwMode="auto">
          <a:xfrm rot="10800000">
            <a:off x="333637" y="2478539"/>
            <a:ext cx="1116000" cy="432000"/>
          </a:xfrm>
          <a:prstGeom prst="rtTriangle">
            <a:avLst/>
          </a:prstGeom>
          <a:solidFill>
            <a:srgbClr val="F68D2E"/>
          </a:solidFill>
          <a:ln w="19050">
            <a:solidFill>
              <a:schemeClr val="bg1">
                <a:lumMod val="65000"/>
              </a:schemeClr>
            </a:solidFill>
          </a:ln>
        </p:spPr>
        <p:txBody>
          <a:bodyPr wrap="square" lIns="0" tIns="0" rIns="0" bIns="0" anchor="ctr" anchorCtr="0"/>
          <a:lstStyle/>
          <a:p>
            <a:pPr algn="ctr" eaLnBrk="0" fontAlgn="base" hangingPunct="0">
              <a:spcBef>
                <a:spcPct val="50000"/>
              </a:spcBef>
              <a:spcAft>
                <a:spcPct val="0"/>
              </a:spcAft>
            </a:pPr>
            <a:endParaRPr lang="es-ES_tradnl" sz="800" b="1" dirty="0">
              <a:solidFill>
                <a:prstClr val="white"/>
              </a:solidFill>
              <a:latin typeface="Arial" panose="020B0604020202020204" pitchFamily="34" charset="0"/>
              <a:cs typeface="Arial" panose="020B0604020202020204" pitchFamily="34" charset="0"/>
            </a:endParaRPr>
          </a:p>
        </p:txBody>
      </p:sp>
      <p:sp>
        <p:nvSpPr>
          <p:cNvPr id="105" name="Rectangle 104">
            <a:extLst>
              <a:ext uri="{FF2B5EF4-FFF2-40B4-BE49-F238E27FC236}">
                <a16:creationId xmlns:a16="http://schemas.microsoft.com/office/drawing/2014/main" id="{E0BCFAFA-EDE2-4771-999D-BC4582ECF2F2}"/>
              </a:ext>
            </a:extLst>
          </p:cNvPr>
          <p:cNvSpPr/>
          <p:nvPr/>
        </p:nvSpPr>
        <p:spPr>
          <a:xfrm>
            <a:off x="286598" y="2586755"/>
            <a:ext cx="1168910" cy="215444"/>
          </a:xfrm>
          <a:prstGeom prst="rect">
            <a:avLst/>
          </a:prstGeom>
        </p:spPr>
        <p:txBody>
          <a:bodyPr wrap="none">
            <a:spAutoFit/>
          </a:bodyPr>
          <a:lstStyle/>
          <a:p>
            <a:pPr algn="ctr" eaLnBrk="0" fontAlgn="base" hangingPunct="0">
              <a:spcBef>
                <a:spcPct val="50000"/>
              </a:spcBef>
              <a:spcAft>
                <a:spcPct val="0"/>
              </a:spcAft>
            </a:pPr>
            <a:r>
              <a:rPr lang="es-ES_tradnl" sz="800" b="1" dirty="0">
                <a:solidFill>
                  <a:prstClr val="white"/>
                </a:solidFill>
                <a:latin typeface="Arial" panose="020B0604020202020204" pitchFamily="34" charset="0"/>
                <a:cs typeface="Arial" panose="020B0604020202020204" pitchFamily="34" charset="0"/>
              </a:rPr>
              <a:t>Gestión del Maestro</a:t>
            </a:r>
          </a:p>
        </p:txBody>
      </p:sp>
      <p:sp>
        <p:nvSpPr>
          <p:cNvPr id="106" name="AutoShape 7">
            <a:extLst>
              <a:ext uri="{FF2B5EF4-FFF2-40B4-BE49-F238E27FC236}">
                <a16:creationId xmlns:a16="http://schemas.microsoft.com/office/drawing/2014/main" id="{43CF6995-5542-49EC-9E8E-BA2F6B537766}"/>
              </a:ext>
            </a:extLst>
          </p:cNvPr>
          <p:cNvSpPr>
            <a:spLocks noChangeArrowheads="1"/>
          </p:cNvSpPr>
          <p:nvPr/>
        </p:nvSpPr>
        <p:spPr bwMode="auto">
          <a:xfrm rot="10800000">
            <a:off x="348706" y="3974002"/>
            <a:ext cx="1116000" cy="432000"/>
          </a:xfrm>
          <a:prstGeom prst="rtTriangle">
            <a:avLst/>
          </a:prstGeom>
          <a:solidFill>
            <a:srgbClr val="F68D2E"/>
          </a:solidFill>
          <a:ln w="19050">
            <a:solidFill>
              <a:schemeClr val="bg1">
                <a:lumMod val="65000"/>
              </a:schemeClr>
            </a:solidFill>
          </a:ln>
        </p:spPr>
        <p:txBody>
          <a:bodyPr wrap="square" lIns="0" tIns="0" rIns="0" bIns="0" anchor="ctr" anchorCtr="0"/>
          <a:lstStyle/>
          <a:p>
            <a:pPr algn="ctr" eaLnBrk="0" fontAlgn="base" hangingPunct="0">
              <a:spcBef>
                <a:spcPct val="50000"/>
              </a:spcBef>
              <a:spcAft>
                <a:spcPct val="0"/>
              </a:spcAft>
            </a:pPr>
            <a:endParaRPr lang="es-ES_tradnl" sz="800" b="1" dirty="0">
              <a:solidFill>
                <a:prstClr val="white"/>
              </a:solidFill>
              <a:latin typeface="Arial" panose="020B0604020202020204" pitchFamily="34" charset="0"/>
              <a:cs typeface="Arial" panose="020B0604020202020204" pitchFamily="34" charset="0"/>
            </a:endParaRPr>
          </a:p>
        </p:txBody>
      </p:sp>
      <p:sp>
        <p:nvSpPr>
          <p:cNvPr id="107" name="Rectangle 106">
            <a:extLst>
              <a:ext uri="{FF2B5EF4-FFF2-40B4-BE49-F238E27FC236}">
                <a16:creationId xmlns:a16="http://schemas.microsoft.com/office/drawing/2014/main" id="{3D08ADD4-F730-4A47-BE10-7A2CCE7B9FBF}"/>
              </a:ext>
            </a:extLst>
          </p:cNvPr>
          <p:cNvSpPr/>
          <p:nvPr/>
        </p:nvSpPr>
        <p:spPr>
          <a:xfrm>
            <a:off x="246268" y="4082589"/>
            <a:ext cx="1290738" cy="215444"/>
          </a:xfrm>
          <a:prstGeom prst="rect">
            <a:avLst/>
          </a:prstGeom>
        </p:spPr>
        <p:txBody>
          <a:bodyPr wrap="none">
            <a:spAutoFit/>
          </a:bodyPr>
          <a:lstStyle/>
          <a:p>
            <a:pPr algn="ctr" eaLnBrk="0" fontAlgn="base" hangingPunct="0">
              <a:spcBef>
                <a:spcPct val="50000"/>
              </a:spcBef>
              <a:spcAft>
                <a:spcPct val="0"/>
              </a:spcAft>
            </a:pPr>
            <a:r>
              <a:rPr lang="es-ES_tradnl" sz="800" b="1" dirty="0">
                <a:solidFill>
                  <a:prstClr val="white"/>
                </a:solidFill>
                <a:latin typeface="Arial" panose="020B0604020202020204" pitchFamily="34" charset="0"/>
                <a:cs typeface="Arial" panose="020B0604020202020204" pitchFamily="34" charset="0"/>
              </a:rPr>
              <a:t>Gestión de Almacenes</a:t>
            </a:r>
          </a:p>
        </p:txBody>
      </p:sp>
    </p:spTree>
    <p:extLst>
      <p:ext uri="{BB962C8B-B14F-4D97-AF65-F5344CB8AC3E}">
        <p14:creationId xmlns:p14="http://schemas.microsoft.com/office/powerpoint/2010/main" val="4639382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47330" name="think-cell Slide" r:id="rId6" imgW="216" imgH="216" progId="TCLayout.ActiveDocument.1">
                  <p:embed/>
                </p:oleObj>
              </mc:Choice>
              <mc:Fallback>
                <p:oleObj name="think-cell Slide" r:id="rId6" imgW="216" imgH="216" progId="TCLayout.ActiveDocument.1">
                  <p:embed/>
                  <p:pic>
                    <p:nvPicPr>
                      <p:cNvPr id="4" name="Object 3" hidden="1"/>
                      <p:cNvPicPr/>
                      <p:nvPr/>
                    </p:nvPicPr>
                    <p:blipFill>
                      <a:blip r:embed="rId7"/>
                      <a:stretch>
                        <a:fillRect/>
                      </a:stretch>
                    </p:blipFill>
                    <p:spPr>
                      <a:xfrm>
                        <a:off x="1525589" y="1589"/>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DE92D78-B88A-4237-B719-CF68C8EF0807}"/>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4000" b="0" i="0" u="none" strike="noStrike" kern="1200" cap="none" spc="0" normalizeH="0" baseline="0" noProof="0" dirty="0">
              <a:ln>
                <a:noFill/>
              </a:ln>
              <a:solidFill>
                <a:prstClr val="white"/>
              </a:solidFill>
              <a:effectLst/>
              <a:uLnTx/>
              <a:uFillTx/>
              <a:latin typeface="KPMG Extralight" panose="020B0303030202040204" pitchFamily="34" charset="0"/>
              <a:ea typeface="+mn-ea"/>
              <a:cs typeface="+mn-cs"/>
              <a:sym typeface="KPMG Extralight" panose="020B0303030202040204" pitchFamily="34" charset="0"/>
            </a:endParaRPr>
          </a:p>
        </p:txBody>
      </p:sp>
      <p:sp>
        <p:nvSpPr>
          <p:cNvPr id="47" name="Title 1"/>
          <p:cNvSpPr>
            <a:spLocks noGrp="1"/>
          </p:cNvSpPr>
          <p:nvPr>
            <p:ph type="title"/>
          </p:nvPr>
        </p:nvSpPr>
        <p:spPr>
          <a:xfrm>
            <a:off x="990000" y="167350"/>
            <a:ext cx="8478958" cy="687855"/>
          </a:xfrm>
        </p:spPr>
        <p:txBody>
          <a:bodyPr/>
          <a:lstStyle/>
          <a:p>
            <a:r>
              <a:rPr lang="es-ES_tradnl" sz="2400" b="1" dirty="0">
                <a:solidFill>
                  <a:srgbClr val="00338D"/>
                </a:solidFill>
              </a:rPr>
              <a:t>2.2. Procesos</a:t>
            </a:r>
            <a:br>
              <a:rPr lang="es-ES_tradnl" sz="4000" b="1" dirty="0">
                <a:solidFill>
                  <a:srgbClr val="00338D"/>
                </a:solidFill>
              </a:rPr>
            </a:br>
            <a:r>
              <a:rPr lang="es-ES_tradnl" sz="4000" dirty="0" err="1">
                <a:solidFill>
                  <a:srgbClr val="00338D"/>
                </a:solidFill>
              </a:rPr>
              <a:t>Supply</a:t>
            </a:r>
            <a:r>
              <a:rPr lang="es-ES_tradnl" sz="4000" dirty="0">
                <a:solidFill>
                  <a:srgbClr val="00338D"/>
                </a:solidFill>
              </a:rPr>
              <a:t> </a:t>
            </a:r>
            <a:r>
              <a:rPr lang="es-ES_tradnl" sz="4000" dirty="0" err="1">
                <a:solidFill>
                  <a:srgbClr val="00338D"/>
                </a:solidFill>
              </a:rPr>
              <a:t>Chain</a:t>
            </a:r>
            <a:br>
              <a:rPr lang="es-ES_tradnl" sz="4000" b="1" dirty="0"/>
            </a:br>
            <a:endParaRPr lang="es-ES_tradnl" sz="4000" dirty="0"/>
          </a:p>
        </p:txBody>
      </p:sp>
      <p:sp>
        <p:nvSpPr>
          <p:cNvPr id="49" name="Rectangle 23"/>
          <p:cNvSpPr>
            <a:spLocks noChangeArrowheads="1"/>
          </p:cNvSpPr>
          <p:nvPr/>
        </p:nvSpPr>
        <p:spPr bwMode="auto">
          <a:xfrm>
            <a:off x="1271588" y="3010335"/>
            <a:ext cx="9648825" cy="3261156"/>
          </a:xfrm>
          <a:prstGeom prst="rect">
            <a:avLst/>
          </a:prstGeom>
          <a:noFill/>
          <a:ln w="12700">
            <a:solidFill>
              <a:srgbClr val="00A3A1"/>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Arial"/>
              <a:ea typeface="+mn-ea"/>
              <a:cs typeface="+mn-cs"/>
            </a:endParaRPr>
          </a:p>
        </p:txBody>
      </p:sp>
      <p:sp>
        <p:nvSpPr>
          <p:cNvPr id="46" name="Rectangle 23"/>
          <p:cNvSpPr>
            <a:spLocks noChangeArrowheads="1"/>
          </p:cNvSpPr>
          <p:nvPr/>
        </p:nvSpPr>
        <p:spPr bwMode="auto">
          <a:xfrm>
            <a:off x="1271588" y="1240797"/>
            <a:ext cx="7240087" cy="1377708"/>
          </a:xfrm>
          <a:prstGeom prst="rect">
            <a:avLst/>
          </a:prstGeom>
          <a:noFill/>
          <a:ln w="12700">
            <a:solidFill>
              <a:srgbClr val="00266A"/>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Arial"/>
              <a:ea typeface="+mn-ea"/>
              <a:cs typeface="+mn-cs"/>
            </a:endParaRPr>
          </a:p>
        </p:txBody>
      </p:sp>
      <p:sp>
        <p:nvSpPr>
          <p:cNvPr id="50" name="14 Rectángulo redondeado"/>
          <p:cNvSpPr/>
          <p:nvPr/>
        </p:nvSpPr>
        <p:spPr>
          <a:xfrm>
            <a:off x="1271464" y="1036475"/>
            <a:ext cx="2440800" cy="360000"/>
          </a:xfrm>
          <a:prstGeom prst="roundRect">
            <a:avLst/>
          </a:prstGeom>
          <a:solidFill>
            <a:schemeClr val="tx2">
              <a:lumMod val="75000"/>
            </a:schemeClr>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2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Taxonomía</a:t>
            </a:r>
          </a:p>
        </p:txBody>
      </p:sp>
      <p:grpSp>
        <p:nvGrpSpPr>
          <p:cNvPr id="13" name="Group 12">
            <a:extLst>
              <a:ext uri="{FF2B5EF4-FFF2-40B4-BE49-F238E27FC236}">
                <a16:creationId xmlns:a16="http://schemas.microsoft.com/office/drawing/2014/main" id="{3743C344-F426-4131-95C4-D95DF336F0E7}"/>
              </a:ext>
            </a:extLst>
          </p:cNvPr>
          <p:cNvGrpSpPr/>
          <p:nvPr/>
        </p:nvGrpSpPr>
        <p:grpSpPr>
          <a:xfrm>
            <a:off x="3485188" y="902264"/>
            <a:ext cx="432000" cy="432000"/>
            <a:chOff x="2288002" y="902264"/>
            <a:chExt cx="432000" cy="432000"/>
          </a:xfrm>
        </p:grpSpPr>
        <p:sp>
          <p:nvSpPr>
            <p:cNvPr id="9" name="Oval 8"/>
            <p:cNvSpPr/>
            <p:nvPr/>
          </p:nvSpPr>
          <p:spPr>
            <a:xfrm>
              <a:off x="2288002" y="902264"/>
              <a:ext cx="432000" cy="432000"/>
            </a:xfrm>
            <a:prstGeom prst="ellipse">
              <a:avLst/>
            </a:prstGeom>
            <a:solidFill>
              <a:srgbClr val="00486D"/>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8" name="Freeform 4814"/>
            <p:cNvSpPr>
              <a:spLocks noEditPoints="1"/>
            </p:cNvSpPr>
            <p:nvPr/>
          </p:nvSpPr>
          <p:spPr bwMode="auto">
            <a:xfrm>
              <a:off x="2333042" y="972867"/>
              <a:ext cx="254028" cy="305679"/>
            </a:xfrm>
            <a:custGeom>
              <a:avLst/>
              <a:gdLst>
                <a:gd name="T0" fmla="*/ 148 w 280"/>
                <a:gd name="T1" fmla="*/ 304 h 372"/>
                <a:gd name="T2" fmla="*/ 148 w 280"/>
                <a:gd name="T3" fmla="*/ 98 h 372"/>
                <a:gd name="T4" fmla="*/ 164 w 280"/>
                <a:gd name="T5" fmla="*/ 92 h 372"/>
                <a:gd name="T6" fmla="*/ 180 w 280"/>
                <a:gd name="T7" fmla="*/ 72 h 372"/>
                <a:gd name="T8" fmla="*/ 186 w 280"/>
                <a:gd name="T9" fmla="*/ 48 h 372"/>
                <a:gd name="T10" fmla="*/ 178 w 280"/>
                <a:gd name="T11" fmla="*/ 20 h 372"/>
                <a:gd name="T12" fmla="*/ 160 w 280"/>
                <a:gd name="T13" fmla="*/ 48 h 372"/>
                <a:gd name="T14" fmla="*/ 106 w 280"/>
                <a:gd name="T15" fmla="*/ 0 h 372"/>
                <a:gd name="T16" fmla="*/ 80 w 280"/>
                <a:gd name="T17" fmla="*/ 32 h 372"/>
                <a:gd name="T18" fmla="*/ 78 w 280"/>
                <a:gd name="T19" fmla="*/ 56 h 372"/>
                <a:gd name="T20" fmla="*/ 88 w 280"/>
                <a:gd name="T21" fmla="*/ 80 h 372"/>
                <a:gd name="T22" fmla="*/ 108 w 280"/>
                <a:gd name="T23" fmla="*/ 96 h 372"/>
                <a:gd name="T24" fmla="*/ 116 w 280"/>
                <a:gd name="T25" fmla="*/ 300 h 372"/>
                <a:gd name="T26" fmla="*/ 108 w 280"/>
                <a:gd name="T27" fmla="*/ 308 h 372"/>
                <a:gd name="T28" fmla="*/ 96 w 280"/>
                <a:gd name="T29" fmla="*/ 336 h 372"/>
                <a:gd name="T30" fmla="*/ 98 w 280"/>
                <a:gd name="T31" fmla="*/ 350 h 372"/>
                <a:gd name="T32" fmla="*/ 106 w 280"/>
                <a:gd name="T33" fmla="*/ 360 h 372"/>
                <a:gd name="T34" fmla="*/ 124 w 280"/>
                <a:gd name="T35" fmla="*/ 370 h 372"/>
                <a:gd name="T36" fmla="*/ 140 w 280"/>
                <a:gd name="T37" fmla="*/ 370 h 372"/>
                <a:gd name="T38" fmla="*/ 158 w 280"/>
                <a:gd name="T39" fmla="*/ 360 h 372"/>
                <a:gd name="T40" fmla="*/ 168 w 280"/>
                <a:gd name="T41" fmla="*/ 342 h 372"/>
                <a:gd name="T42" fmla="*/ 168 w 280"/>
                <a:gd name="T43" fmla="*/ 328 h 372"/>
                <a:gd name="T44" fmla="*/ 158 w 280"/>
                <a:gd name="T45" fmla="*/ 310 h 372"/>
                <a:gd name="T46" fmla="*/ 144 w 280"/>
                <a:gd name="T47" fmla="*/ 346 h 372"/>
                <a:gd name="T48" fmla="*/ 132 w 280"/>
                <a:gd name="T49" fmla="*/ 352 h 372"/>
                <a:gd name="T50" fmla="*/ 120 w 280"/>
                <a:gd name="T51" fmla="*/ 346 h 372"/>
                <a:gd name="T52" fmla="*/ 116 w 280"/>
                <a:gd name="T53" fmla="*/ 336 h 372"/>
                <a:gd name="T54" fmla="*/ 120 w 280"/>
                <a:gd name="T55" fmla="*/ 324 h 372"/>
                <a:gd name="T56" fmla="*/ 132 w 280"/>
                <a:gd name="T57" fmla="*/ 320 h 372"/>
                <a:gd name="T58" fmla="*/ 144 w 280"/>
                <a:gd name="T59" fmla="*/ 324 h 372"/>
                <a:gd name="T60" fmla="*/ 148 w 280"/>
                <a:gd name="T61" fmla="*/ 336 h 372"/>
                <a:gd name="T62" fmla="*/ 144 w 280"/>
                <a:gd name="T63" fmla="*/ 346 h 372"/>
                <a:gd name="T64" fmla="*/ 186 w 280"/>
                <a:gd name="T65" fmla="*/ 318 h 372"/>
                <a:gd name="T66" fmla="*/ 172 w 280"/>
                <a:gd name="T67" fmla="*/ 296 h 372"/>
                <a:gd name="T68" fmla="*/ 168 w 280"/>
                <a:gd name="T69" fmla="*/ 286 h 372"/>
                <a:gd name="T70" fmla="*/ 168 w 280"/>
                <a:gd name="T71" fmla="*/ 250 h 372"/>
                <a:gd name="T72" fmla="*/ 172 w 280"/>
                <a:gd name="T73" fmla="*/ 190 h 372"/>
                <a:gd name="T74" fmla="*/ 178 w 280"/>
                <a:gd name="T75" fmla="*/ 194 h 372"/>
                <a:gd name="T76" fmla="*/ 186 w 280"/>
                <a:gd name="T77" fmla="*/ 190 h 372"/>
                <a:gd name="T78" fmla="*/ 188 w 280"/>
                <a:gd name="T79" fmla="*/ 180 h 372"/>
                <a:gd name="T80" fmla="*/ 168 w 280"/>
                <a:gd name="T81" fmla="*/ 150 h 372"/>
                <a:gd name="T82" fmla="*/ 204 w 280"/>
                <a:gd name="T83" fmla="*/ 158 h 372"/>
                <a:gd name="T84" fmla="*/ 212 w 280"/>
                <a:gd name="T85" fmla="*/ 160 h 372"/>
                <a:gd name="T86" fmla="*/ 218 w 280"/>
                <a:gd name="T87" fmla="*/ 158 h 372"/>
                <a:gd name="T88" fmla="*/ 220 w 280"/>
                <a:gd name="T89" fmla="*/ 146 h 372"/>
                <a:gd name="T90" fmla="*/ 216 w 280"/>
                <a:gd name="T91" fmla="*/ 102 h 372"/>
                <a:gd name="T92" fmla="*/ 240 w 280"/>
                <a:gd name="T93" fmla="*/ 126 h 372"/>
                <a:gd name="T94" fmla="*/ 248 w 280"/>
                <a:gd name="T95" fmla="*/ 126 h 372"/>
                <a:gd name="T96" fmla="*/ 254 w 280"/>
                <a:gd name="T97" fmla="*/ 122 h 372"/>
                <a:gd name="T98" fmla="*/ 252 w 280"/>
                <a:gd name="T99" fmla="*/ 110 h 372"/>
                <a:gd name="T100" fmla="*/ 84 w 280"/>
                <a:gd name="T101" fmla="*/ 234 h 372"/>
                <a:gd name="T102" fmla="*/ 96 w 280"/>
                <a:gd name="T103" fmla="*/ 292 h 372"/>
                <a:gd name="T104" fmla="*/ 0 w 280"/>
                <a:gd name="T105" fmla="*/ 318 h 372"/>
                <a:gd name="T106" fmla="*/ 72 w 280"/>
                <a:gd name="T107" fmla="*/ 290 h 372"/>
                <a:gd name="T108" fmla="*/ 80 w 280"/>
                <a:gd name="T109" fmla="*/ 292 h 372"/>
                <a:gd name="T110" fmla="*/ 86 w 280"/>
                <a:gd name="T111" fmla="*/ 290 h 372"/>
                <a:gd name="T112" fmla="*/ 88 w 280"/>
                <a:gd name="T113" fmla="*/ 278 h 372"/>
                <a:gd name="T114" fmla="*/ 84 w 280"/>
                <a:gd name="T115" fmla="*/ 23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0" h="372">
                  <a:moveTo>
                    <a:pt x="158" y="310"/>
                  </a:moveTo>
                  <a:lnTo>
                    <a:pt x="158" y="310"/>
                  </a:lnTo>
                  <a:lnTo>
                    <a:pt x="148" y="304"/>
                  </a:lnTo>
                  <a:lnTo>
                    <a:pt x="148" y="304"/>
                  </a:lnTo>
                  <a:lnTo>
                    <a:pt x="148" y="300"/>
                  </a:lnTo>
                  <a:lnTo>
                    <a:pt x="148" y="98"/>
                  </a:lnTo>
                  <a:lnTo>
                    <a:pt x="148" y="98"/>
                  </a:lnTo>
                  <a:lnTo>
                    <a:pt x="156" y="96"/>
                  </a:lnTo>
                  <a:lnTo>
                    <a:pt x="164" y="92"/>
                  </a:lnTo>
                  <a:lnTo>
                    <a:pt x="170" y="86"/>
                  </a:lnTo>
                  <a:lnTo>
                    <a:pt x="176" y="80"/>
                  </a:lnTo>
                  <a:lnTo>
                    <a:pt x="180" y="72"/>
                  </a:lnTo>
                  <a:lnTo>
                    <a:pt x="184" y="64"/>
                  </a:lnTo>
                  <a:lnTo>
                    <a:pt x="186" y="56"/>
                  </a:lnTo>
                  <a:lnTo>
                    <a:pt x="186" y="48"/>
                  </a:lnTo>
                  <a:lnTo>
                    <a:pt x="186" y="48"/>
                  </a:lnTo>
                  <a:lnTo>
                    <a:pt x="184" y="32"/>
                  </a:lnTo>
                  <a:lnTo>
                    <a:pt x="178" y="20"/>
                  </a:lnTo>
                  <a:lnTo>
                    <a:pt x="170" y="10"/>
                  </a:lnTo>
                  <a:lnTo>
                    <a:pt x="160" y="0"/>
                  </a:lnTo>
                  <a:lnTo>
                    <a:pt x="160" y="48"/>
                  </a:lnTo>
                  <a:lnTo>
                    <a:pt x="106" y="48"/>
                  </a:lnTo>
                  <a:lnTo>
                    <a:pt x="106" y="0"/>
                  </a:lnTo>
                  <a:lnTo>
                    <a:pt x="106" y="0"/>
                  </a:lnTo>
                  <a:lnTo>
                    <a:pt x="94" y="10"/>
                  </a:lnTo>
                  <a:lnTo>
                    <a:pt x="86" y="20"/>
                  </a:lnTo>
                  <a:lnTo>
                    <a:pt x="80" y="32"/>
                  </a:lnTo>
                  <a:lnTo>
                    <a:pt x="78" y="48"/>
                  </a:lnTo>
                  <a:lnTo>
                    <a:pt x="78" y="48"/>
                  </a:lnTo>
                  <a:lnTo>
                    <a:pt x="78" y="56"/>
                  </a:lnTo>
                  <a:lnTo>
                    <a:pt x="82" y="64"/>
                  </a:lnTo>
                  <a:lnTo>
                    <a:pt x="84" y="72"/>
                  </a:lnTo>
                  <a:lnTo>
                    <a:pt x="88" y="80"/>
                  </a:lnTo>
                  <a:lnTo>
                    <a:pt x="94" y="86"/>
                  </a:lnTo>
                  <a:lnTo>
                    <a:pt x="100" y="92"/>
                  </a:lnTo>
                  <a:lnTo>
                    <a:pt x="108" y="96"/>
                  </a:lnTo>
                  <a:lnTo>
                    <a:pt x="116" y="98"/>
                  </a:lnTo>
                  <a:lnTo>
                    <a:pt x="116" y="300"/>
                  </a:lnTo>
                  <a:lnTo>
                    <a:pt x="116" y="300"/>
                  </a:lnTo>
                  <a:lnTo>
                    <a:pt x="116" y="304"/>
                  </a:lnTo>
                  <a:lnTo>
                    <a:pt x="116" y="304"/>
                  </a:lnTo>
                  <a:lnTo>
                    <a:pt x="108" y="308"/>
                  </a:lnTo>
                  <a:lnTo>
                    <a:pt x="102" y="316"/>
                  </a:lnTo>
                  <a:lnTo>
                    <a:pt x="98" y="326"/>
                  </a:lnTo>
                  <a:lnTo>
                    <a:pt x="96" y="336"/>
                  </a:lnTo>
                  <a:lnTo>
                    <a:pt x="96" y="336"/>
                  </a:lnTo>
                  <a:lnTo>
                    <a:pt x="96" y="342"/>
                  </a:lnTo>
                  <a:lnTo>
                    <a:pt x="98" y="350"/>
                  </a:lnTo>
                  <a:lnTo>
                    <a:pt x="102" y="356"/>
                  </a:lnTo>
                  <a:lnTo>
                    <a:pt x="106" y="360"/>
                  </a:lnTo>
                  <a:lnTo>
                    <a:pt x="106" y="360"/>
                  </a:lnTo>
                  <a:lnTo>
                    <a:pt x="112" y="366"/>
                  </a:lnTo>
                  <a:lnTo>
                    <a:pt x="118" y="368"/>
                  </a:lnTo>
                  <a:lnTo>
                    <a:pt x="124" y="370"/>
                  </a:lnTo>
                  <a:lnTo>
                    <a:pt x="132" y="372"/>
                  </a:lnTo>
                  <a:lnTo>
                    <a:pt x="132" y="372"/>
                  </a:lnTo>
                  <a:lnTo>
                    <a:pt x="140" y="370"/>
                  </a:lnTo>
                  <a:lnTo>
                    <a:pt x="146" y="368"/>
                  </a:lnTo>
                  <a:lnTo>
                    <a:pt x="152" y="366"/>
                  </a:lnTo>
                  <a:lnTo>
                    <a:pt x="158" y="360"/>
                  </a:lnTo>
                  <a:lnTo>
                    <a:pt x="162" y="356"/>
                  </a:lnTo>
                  <a:lnTo>
                    <a:pt x="166" y="350"/>
                  </a:lnTo>
                  <a:lnTo>
                    <a:pt x="168" y="342"/>
                  </a:lnTo>
                  <a:lnTo>
                    <a:pt x="168" y="336"/>
                  </a:lnTo>
                  <a:lnTo>
                    <a:pt x="168" y="336"/>
                  </a:lnTo>
                  <a:lnTo>
                    <a:pt x="168" y="328"/>
                  </a:lnTo>
                  <a:lnTo>
                    <a:pt x="166" y="322"/>
                  </a:lnTo>
                  <a:lnTo>
                    <a:pt x="162" y="316"/>
                  </a:lnTo>
                  <a:lnTo>
                    <a:pt x="158" y="310"/>
                  </a:lnTo>
                  <a:lnTo>
                    <a:pt x="158" y="310"/>
                  </a:lnTo>
                  <a:close/>
                  <a:moveTo>
                    <a:pt x="144" y="346"/>
                  </a:moveTo>
                  <a:lnTo>
                    <a:pt x="144" y="346"/>
                  </a:lnTo>
                  <a:lnTo>
                    <a:pt x="138" y="350"/>
                  </a:lnTo>
                  <a:lnTo>
                    <a:pt x="132" y="352"/>
                  </a:lnTo>
                  <a:lnTo>
                    <a:pt x="132" y="352"/>
                  </a:lnTo>
                  <a:lnTo>
                    <a:pt x="126" y="350"/>
                  </a:lnTo>
                  <a:lnTo>
                    <a:pt x="120" y="346"/>
                  </a:lnTo>
                  <a:lnTo>
                    <a:pt x="120" y="346"/>
                  </a:lnTo>
                  <a:lnTo>
                    <a:pt x="118" y="342"/>
                  </a:lnTo>
                  <a:lnTo>
                    <a:pt x="116" y="336"/>
                  </a:lnTo>
                  <a:lnTo>
                    <a:pt x="116" y="336"/>
                  </a:lnTo>
                  <a:lnTo>
                    <a:pt x="118" y="330"/>
                  </a:lnTo>
                  <a:lnTo>
                    <a:pt x="120" y="324"/>
                  </a:lnTo>
                  <a:lnTo>
                    <a:pt x="120" y="324"/>
                  </a:lnTo>
                  <a:lnTo>
                    <a:pt x="126" y="320"/>
                  </a:lnTo>
                  <a:lnTo>
                    <a:pt x="132" y="320"/>
                  </a:lnTo>
                  <a:lnTo>
                    <a:pt x="132" y="320"/>
                  </a:lnTo>
                  <a:lnTo>
                    <a:pt x="138" y="320"/>
                  </a:lnTo>
                  <a:lnTo>
                    <a:pt x="144" y="324"/>
                  </a:lnTo>
                  <a:lnTo>
                    <a:pt x="144" y="324"/>
                  </a:lnTo>
                  <a:lnTo>
                    <a:pt x="146" y="330"/>
                  </a:lnTo>
                  <a:lnTo>
                    <a:pt x="148" y="336"/>
                  </a:lnTo>
                  <a:lnTo>
                    <a:pt x="148" y="336"/>
                  </a:lnTo>
                  <a:lnTo>
                    <a:pt x="146" y="342"/>
                  </a:lnTo>
                  <a:lnTo>
                    <a:pt x="144" y="346"/>
                  </a:lnTo>
                  <a:lnTo>
                    <a:pt x="144" y="346"/>
                  </a:lnTo>
                  <a:close/>
                  <a:moveTo>
                    <a:pt x="280" y="38"/>
                  </a:moveTo>
                  <a:lnTo>
                    <a:pt x="280" y="318"/>
                  </a:lnTo>
                  <a:lnTo>
                    <a:pt x="186" y="318"/>
                  </a:lnTo>
                  <a:lnTo>
                    <a:pt x="186" y="318"/>
                  </a:lnTo>
                  <a:lnTo>
                    <a:pt x="180" y="306"/>
                  </a:lnTo>
                  <a:lnTo>
                    <a:pt x="172" y="296"/>
                  </a:lnTo>
                  <a:lnTo>
                    <a:pt x="172" y="296"/>
                  </a:lnTo>
                  <a:lnTo>
                    <a:pt x="168" y="292"/>
                  </a:lnTo>
                  <a:lnTo>
                    <a:pt x="168" y="286"/>
                  </a:lnTo>
                  <a:lnTo>
                    <a:pt x="248" y="286"/>
                  </a:lnTo>
                  <a:lnTo>
                    <a:pt x="248" y="170"/>
                  </a:lnTo>
                  <a:lnTo>
                    <a:pt x="168" y="250"/>
                  </a:lnTo>
                  <a:lnTo>
                    <a:pt x="168" y="188"/>
                  </a:lnTo>
                  <a:lnTo>
                    <a:pt x="172" y="190"/>
                  </a:lnTo>
                  <a:lnTo>
                    <a:pt x="172" y="190"/>
                  </a:lnTo>
                  <a:lnTo>
                    <a:pt x="174" y="192"/>
                  </a:lnTo>
                  <a:lnTo>
                    <a:pt x="178" y="194"/>
                  </a:lnTo>
                  <a:lnTo>
                    <a:pt x="178" y="194"/>
                  </a:lnTo>
                  <a:lnTo>
                    <a:pt x="182" y="192"/>
                  </a:lnTo>
                  <a:lnTo>
                    <a:pt x="186" y="190"/>
                  </a:lnTo>
                  <a:lnTo>
                    <a:pt x="186" y="190"/>
                  </a:lnTo>
                  <a:lnTo>
                    <a:pt x="188" y="186"/>
                  </a:lnTo>
                  <a:lnTo>
                    <a:pt x="188" y="184"/>
                  </a:lnTo>
                  <a:lnTo>
                    <a:pt x="188" y="180"/>
                  </a:lnTo>
                  <a:lnTo>
                    <a:pt x="186" y="176"/>
                  </a:lnTo>
                  <a:lnTo>
                    <a:pt x="168" y="160"/>
                  </a:lnTo>
                  <a:lnTo>
                    <a:pt x="168" y="150"/>
                  </a:lnTo>
                  <a:lnTo>
                    <a:pt x="182" y="136"/>
                  </a:lnTo>
                  <a:lnTo>
                    <a:pt x="204" y="158"/>
                  </a:lnTo>
                  <a:lnTo>
                    <a:pt x="204" y="158"/>
                  </a:lnTo>
                  <a:lnTo>
                    <a:pt x="208" y="160"/>
                  </a:lnTo>
                  <a:lnTo>
                    <a:pt x="212" y="160"/>
                  </a:lnTo>
                  <a:lnTo>
                    <a:pt x="212" y="160"/>
                  </a:lnTo>
                  <a:lnTo>
                    <a:pt x="214" y="160"/>
                  </a:lnTo>
                  <a:lnTo>
                    <a:pt x="218" y="158"/>
                  </a:lnTo>
                  <a:lnTo>
                    <a:pt x="218" y="158"/>
                  </a:lnTo>
                  <a:lnTo>
                    <a:pt x="220" y="154"/>
                  </a:lnTo>
                  <a:lnTo>
                    <a:pt x="222" y="150"/>
                  </a:lnTo>
                  <a:lnTo>
                    <a:pt x="220" y="146"/>
                  </a:lnTo>
                  <a:lnTo>
                    <a:pt x="218" y="144"/>
                  </a:lnTo>
                  <a:lnTo>
                    <a:pt x="196" y="122"/>
                  </a:lnTo>
                  <a:lnTo>
                    <a:pt x="216" y="102"/>
                  </a:lnTo>
                  <a:lnTo>
                    <a:pt x="236" y="124"/>
                  </a:lnTo>
                  <a:lnTo>
                    <a:pt x="236" y="124"/>
                  </a:lnTo>
                  <a:lnTo>
                    <a:pt x="240" y="126"/>
                  </a:lnTo>
                  <a:lnTo>
                    <a:pt x="244" y="128"/>
                  </a:lnTo>
                  <a:lnTo>
                    <a:pt x="244" y="128"/>
                  </a:lnTo>
                  <a:lnTo>
                    <a:pt x="248" y="126"/>
                  </a:lnTo>
                  <a:lnTo>
                    <a:pt x="252" y="124"/>
                  </a:lnTo>
                  <a:lnTo>
                    <a:pt x="252" y="124"/>
                  </a:lnTo>
                  <a:lnTo>
                    <a:pt x="254" y="122"/>
                  </a:lnTo>
                  <a:lnTo>
                    <a:pt x="254" y="118"/>
                  </a:lnTo>
                  <a:lnTo>
                    <a:pt x="254" y="114"/>
                  </a:lnTo>
                  <a:lnTo>
                    <a:pt x="252" y="110"/>
                  </a:lnTo>
                  <a:lnTo>
                    <a:pt x="230" y="88"/>
                  </a:lnTo>
                  <a:lnTo>
                    <a:pt x="280" y="38"/>
                  </a:lnTo>
                  <a:close/>
                  <a:moveTo>
                    <a:pt x="84" y="234"/>
                  </a:moveTo>
                  <a:lnTo>
                    <a:pt x="96" y="248"/>
                  </a:lnTo>
                  <a:lnTo>
                    <a:pt x="96" y="292"/>
                  </a:lnTo>
                  <a:lnTo>
                    <a:pt x="96" y="292"/>
                  </a:lnTo>
                  <a:lnTo>
                    <a:pt x="86" y="304"/>
                  </a:lnTo>
                  <a:lnTo>
                    <a:pt x="80" y="318"/>
                  </a:lnTo>
                  <a:lnTo>
                    <a:pt x="0" y="318"/>
                  </a:lnTo>
                  <a:lnTo>
                    <a:pt x="50" y="268"/>
                  </a:lnTo>
                  <a:lnTo>
                    <a:pt x="72" y="290"/>
                  </a:lnTo>
                  <a:lnTo>
                    <a:pt x="72" y="290"/>
                  </a:lnTo>
                  <a:lnTo>
                    <a:pt x="76" y="292"/>
                  </a:lnTo>
                  <a:lnTo>
                    <a:pt x="80" y="292"/>
                  </a:lnTo>
                  <a:lnTo>
                    <a:pt x="80" y="292"/>
                  </a:lnTo>
                  <a:lnTo>
                    <a:pt x="84" y="292"/>
                  </a:lnTo>
                  <a:lnTo>
                    <a:pt x="86" y="290"/>
                  </a:lnTo>
                  <a:lnTo>
                    <a:pt x="86" y="290"/>
                  </a:lnTo>
                  <a:lnTo>
                    <a:pt x="88" y="286"/>
                  </a:lnTo>
                  <a:lnTo>
                    <a:pt x="90" y="282"/>
                  </a:lnTo>
                  <a:lnTo>
                    <a:pt x="88" y="278"/>
                  </a:lnTo>
                  <a:lnTo>
                    <a:pt x="86" y="274"/>
                  </a:lnTo>
                  <a:lnTo>
                    <a:pt x="64" y="254"/>
                  </a:lnTo>
                  <a:lnTo>
                    <a:pt x="84" y="23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53" name="KMATable0ValueChain2"/>
          <p:cNvSpPr>
            <a:spLocks noChangeArrowheads="1"/>
          </p:cNvSpPr>
          <p:nvPr/>
        </p:nvSpPr>
        <p:spPr bwMode="auto">
          <a:xfrm>
            <a:off x="1343472" y="1481948"/>
            <a:ext cx="6912000" cy="238719"/>
          </a:xfrm>
          <a:prstGeom prst="chevron">
            <a:avLst>
              <a:gd name="adj" fmla="val 21138"/>
            </a:avLst>
          </a:prstGeom>
          <a:solidFill>
            <a:schemeClr val="tx2"/>
          </a:solidFill>
          <a:ln w="25400">
            <a:solidFill>
              <a:schemeClr val="bg1"/>
            </a:solidFill>
            <a:miter lim="800000"/>
            <a:headEnd/>
            <a:tailEnd/>
          </a:ln>
        </p:spPr>
        <p:txBody>
          <a:bodyPr lIns="0" tIns="0" rIns="0" bIns="0"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s-ES_tradnl" sz="11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Purchase</a:t>
            </a:r>
            <a:r>
              <a:rPr kumimoji="0" lang="es-ES_tradnl" sz="11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a:t>
            </a:r>
            <a:r>
              <a:rPr kumimoji="0" lang="es-ES_tradnl" sz="11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to</a:t>
            </a:r>
            <a:r>
              <a:rPr kumimoji="0" lang="es-ES_tradnl" sz="11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a:t>
            </a:r>
            <a:r>
              <a:rPr kumimoji="0" lang="es-ES_tradnl" sz="11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Pay</a:t>
            </a:r>
            <a:r>
              <a:rPr kumimoji="0" lang="es-ES_tradnl" sz="11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(Forestal/Subproductos)</a:t>
            </a:r>
          </a:p>
        </p:txBody>
      </p:sp>
      <p:sp>
        <p:nvSpPr>
          <p:cNvPr id="48" name="Rectangle 23"/>
          <p:cNvSpPr>
            <a:spLocks noChangeArrowheads="1"/>
          </p:cNvSpPr>
          <p:nvPr/>
        </p:nvSpPr>
        <p:spPr bwMode="auto">
          <a:xfrm>
            <a:off x="8640214" y="1235354"/>
            <a:ext cx="2280199" cy="1383152"/>
          </a:xfrm>
          <a:prstGeom prst="rect">
            <a:avLst/>
          </a:prstGeom>
          <a:noFill/>
          <a:ln w="12700">
            <a:solidFill>
              <a:srgbClr val="6D2077"/>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Arial"/>
              <a:ea typeface="+mn-ea"/>
              <a:cs typeface="+mn-cs"/>
            </a:endParaRPr>
          </a:p>
        </p:txBody>
      </p:sp>
      <p:graphicFrame>
        <p:nvGraphicFramePr>
          <p:cNvPr id="71" name="Table 70"/>
          <p:cNvGraphicFramePr>
            <a:graphicFrameLocks noGrp="1"/>
          </p:cNvGraphicFramePr>
          <p:nvPr>
            <p:extLst>
              <p:ext uri="{D42A27DB-BD31-4B8C-83A1-F6EECF244321}">
                <p14:modId xmlns:p14="http://schemas.microsoft.com/office/powerpoint/2010/main" val="2380997533"/>
              </p:ext>
            </p:extLst>
          </p:nvPr>
        </p:nvGraphicFramePr>
        <p:xfrm>
          <a:off x="8869623" y="1374393"/>
          <a:ext cx="1898220" cy="1190511"/>
        </p:xfrm>
        <a:graphic>
          <a:graphicData uri="http://schemas.openxmlformats.org/drawingml/2006/table">
            <a:tbl>
              <a:tblPr firstRow="1" bandRow="1">
                <a:tableStyleId>{2D5ABB26-0587-4C30-8999-92F81FD0307C}</a:tableStyleId>
              </a:tblPr>
              <a:tblGrid>
                <a:gridCol w="949110">
                  <a:extLst>
                    <a:ext uri="{9D8B030D-6E8A-4147-A177-3AD203B41FA5}">
                      <a16:colId xmlns:a16="http://schemas.microsoft.com/office/drawing/2014/main" val="20000"/>
                    </a:ext>
                  </a:extLst>
                </a:gridCol>
                <a:gridCol w="949110">
                  <a:extLst>
                    <a:ext uri="{9D8B030D-6E8A-4147-A177-3AD203B41FA5}">
                      <a16:colId xmlns:a16="http://schemas.microsoft.com/office/drawing/2014/main" val="20001"/>
                    </a:ext>
                  </a:extLst>
                </a:gridCol>
              </a:tblGrid>
              <a:tr h="170073">
                <a:tc>
                  <a:txBody>
                    <a:bodyPr/>
                    <a:lstStyle/>
                    <a:p>
                      <a:pPr algn="ctr"/>
                      <a:r>
                        <a:rPr lang="es-ES" sz="900" b="1" i="1" dirty="0">
                          <a:solidFill>
                            <a:schemeClr val="bg1"/>
                          </a:solidFill>
                        </a:rPr>
                        <a:t>Centro</a:t>
                      </a:r>
                      <a:endParaRPr lang="es-ES" sz="900" b="1" i="1" dirty="0">
                        <a:solidFill>
                          <a:schemeClr val="bg1"/>
                        </a:solidFill>
                        <a:latin typeface="Univers for KPMG Cond" panose="020B0606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s-ES" sz="900" b="1" i="1" dirty="0" err="1">
                          <a:solidFill>
                            <a:schemeClr val="bg1"/>
                          </a:solidFill>
                          <a:latin typeface="Univers for KPMG Cond" panose="020B0606020202020204" pitchFamily="34" charset="0"/>
                        </a:rPr>
                        <a:t>FTEs</a:t>
                      </a:r>
                      <a:endParaRPr lang="es-ES" sz="900" b="1" i="1" dirty="0">
                        <a:solidFill>
                          <a:schemeClr val="bg1"/>
                        </a:solidFill>
                        <a:latin typeface="Univers for KPMG Cond" panose="020B0606020202020204" pitchFamily="34" charset="0"/>
                      </a:endParaRPr>
                    </a:p>
                  </a:txBody>
                  <a:tcPr marL="0" marR="0" marT="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10000"/>
                  </a:ext>
                </a:extLst>
              </a:tr>
              <a:tr h="170073">
                <a:tc>
                  <a:txBody>
                    <a:bodyPr/>
                    <a:lstStyle/>
                    <a:p>
                      <a:pPr algn="ctr"/>
                      <a:r>
                        <a:rPr lang="es-ES" sz="900" b="1" dirty="0">
                          <a:latin typeface="Univers for KPMG Cond" panose="020B0606020202020204" pitchFamily="34" charset="0"/>
                        </a:rPr>
                        <a:t>Baños</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70073">
                <a:tc>
                  <a:txBody>
                    <a:bodyPr/>
                    <a:lstStyle/>
                    <a:p>
                      <a:pPr algn="ctr"/>
                      <a:r>
                        <a:rPr lang="es-ES" sz="900" b="1" dirty="0">
                          <a:latin typeface="Univers for KPMG Cond" panose="020B0606020202020204" pitchFamily="34" charset="0"/>
                        </a:rPr>
                        <a:t>Fuenmayor</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170073">
                <a:tc>
                  <a:txBody>
                    <a:bodyPr/>
                    <a:lstStyle/>
                    <a:p>
                      <a:pPr algn="ctr"/>
                      <a:r>
                        <a:rPr lang="es-ES" sz="900" b="1" dirty="0">
                          <a:latin typeface="Univers for KPMG Cond" panose="020B0606020202020204" pitchFamily="34" charset="0"/>
                        </a:rPr>
                        <a:t>Valencia Don Juan</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170073">
                <a:tc>
                  <a:txBody>
                    <a:bodyPr/>
                    <a:lstStyle/>
                    <a:p>
                      <a:pPr algn="ctr"/>
                      <a:r>
                        <a:rPr lang="es-ES" sz="900" b="1" dirty="0">
                          <a:latin typeface="Univers for KPMG Cond" panose="020B0606020202020204" pitchFamily="34" charset="0"/>
                        </a:rPr>
                        <a:t>Maderas Llodio</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ctr"/>
                      <a:endParaRPr lang="es-ES" sz="900" b="0" i="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170073">
                <a:tc>
                  <a:txBody>
                    <a:bodyPr/>
                    <a:lstStyle/>
                    <a:p>
                      <a:pPr algn="ctr"/>
                      <a:r>
                        <a:rPr lang="es-ES" sz="900" b="1" dirty="0" err="1">
                          <a:latin typeface="Univers for KPMG Cond" panose="020B0606020202020204" pitchFamily="34" charset="0"/>
                        </a:rPr>
                        <a:t>Samazan</a:t>
                      </a:r>
                      <a:endParaRPr lang="es-ES" sz="900" b="1" dirty="0">
                        <a:latin typeface="Univers for KPMG Cond" panose="020B0606020202020204" pitchFamily="34" charset="0"/>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844083" rtl="0" eaLnBrk="1" latinLnBrk="0" hangingPunct="1"/>
                      <a:endParaRPr lang="es-ES" sz="900" b="0" i="1" kern="1200" dirty="0">
                        <a:solidFill>
                          <a:schemeClr val="tx1"/>
                        </a:solidFill>
                        <a:latin typeface="Univers for KPMG Cond" panose="020B0606020202020204" pitchFamily="34" charset="0"/>
                        <a:ea typeface="+mn-ea"/>
                        <a:cs typeface="+mn-cs"/>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170073">
                <a:tc>
                  <a:txBody>
                    <a:bodyPr/>
                    <a:lstStyle/>
                    <a:p>
                      <a:pPr algn="ctr"/>
                      <a:r>
                        <a:rPr lang="es-ES" sz="900" b="1" dirty="0">
                          <a:latin typeface="Univers for KPMG Cond" panose="020B0606020202020204" pitchFamily="34" charset="0"/>
                        </a:rPr>
                        <a:t>Sede Central</a:t>
                      </a: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algn="ctr" defTabSz="844083" rtl="0" eaLnBrk="1" latinLnBrk="0" hangingPunct="1"/>
                      <a:endParaRPr lang="es-ES" sz="900" b="0" i="1" kern="1200" dirty="0">
                        <a:solidFill>
                          <a:schemeClr val="tx1"/>
                        </a:solidFill>
                        <a:latin typeface="Univers for KPMG Cond" panose="020B0606020202020204" pitchFamily="34" charset="0"/>
                        <a:ea typeface="+mn-ea"/>
                        <a:cs typeface="+mn-cs"/>
                      </a:endParaRPr>
                    </a:p>
                  </a:txBody>
                  <a:tcPr marL="0" marR="0" marT="0" marB="0" anchor="ctr">
                    <a:lnL w="9525" cap="flat" cmpd="sng" algn="ctr">
                      <a:solidFill>
                        <a:schemeClr val="bg1">
                          <a:lumMod val="75000"/>
                        </a:schemeClr>
                      </a:solidFill>
                      <a:prstDash val="solid"/>
                      <a:round/>
                      <a:headEnd type="none" w="med" len="med"/>
                      <a:tailEnd type="none" w="med" len="med"/>
                    </a:lnL>
                    <a:lnR w="9525" cap="flat" cmpd="sng" algn="ctr">
                      <a:solidFill>
                        <a:schemeClr val="bg1">
                          <a:lumMod val="75000"/>
                        </a:schemeClr>
                      </a:solidFill>
                      <a:prstDash val="solid"/>
                      <a:round/>
                      <a:headEnd type="none" w="med" len="med"/>
                      <a:tailEnd type="none" w="med" len="med"/>
                    </a:lnR>
                    <a:lnT w="9525" cap="flat" cmpd="sng" algn="ctr">
                      <a:solidFill>
                        <a:schemeClr val="bg1">
                          <a:lumMod val="75000"/>
                        </a:schemeClr>
                      </a:solidFill>
                      <a:prstDash val="solid"/>
                      <a:round/>
                      <a:headEnd type="none" w="med" len="med"/>
                      <a:tailEnd type="none" w="med" len="med"/>
                    </a:lnT>
                    <a:lnB w="952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25557623"/>
                  </a:ext>
                </a:extLst>
              </a:tr>
            </a:tbl>
          </a:graphicData>
        </a:graphic>
      </p:graphicFrame>
      <p:grpSp>
        <p:nvGrpSpPr>
          <p:cNvPr id="15" name="Group 14">
            <a:extLst>
              <a:ext uri="{FF2B5EF4-FFF2-40B4-BE49-F238E27FC236}">
                <a16:creationId xmlns:a16="http://schemas.microsoft.com/office/drawing/2014/main" id="{F90E6F75-52E7-4C20-80C3-B6002248B6B7}"/>
              </a:ext>
            </a:extLst>
          </p:cNvPr>
          <p:cNvGrpSpPr/>
          <p:nvPr/>
        </p:nvGrpSpPr>
        <p:grpSpPr>
          <a:xfrm>
            <a:off x="1271465" y="2645174"/>
            <a:ext cx="2645723" cy="522388"/>
            <a:chOff x="623392" y="2645174"/>
            <a:chExt cx="2645723" cy="522388"/>
          </a:xfrm>
        </p:grpSpPr>
        <p:sp>
          <p:nvSpPr>
            <p:cNvPr id="52" name="16 Rectángulo redondeado"/>
            <p:cNvSpPr/>
            <p:nvPr/>
          </p:nvSpPr>
          <p:spPr>
            <a:xfrm>
              <a:off x="623392" y="2807562"/>
              <a:ext cx="2439942" cy="360000"/>
            </a:xfrm>
            <a:prstGeom prst="roundRect">
              <a:avLst/>
            </a:prstGeom>
            <a:solidFill>
              <a:schemeClr val="accent5">
                <a:lumMod val="50000"/>
              </a:schemeClr>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2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Características generales</a:t>
              </a:r>
            </a:p>
          </p:txBody>
        </p:sp>
        <p:grpSp>
          <p:nvGrpSpPr>
            <p:cNvPr id="12" name="Group 11">
              <a:extLst>
                <a:ext uri="{FF2B5EF4-FFF2-40B4-BE49-F238E27FC236}">
                  <a16:creationId xmlns:a16="http://schemas.microsoft.com/office/drawing/2014/main" id="{BDA0D93D-53AA-4E52-AEE9-C615AFDE9270}"/>
                </a:ext>
              </a:extLst>
            </p:cNvPr>
            <p:cNvGrpSpPr/>
            <p:nvPr/>
          </p:nvGrpSpPr>
          <p:grpSpPr>
            <a:xfrm>
              <a:off x="2837115" y="2645174"/>
              <a:ext cx="432000" cy="432000"/>
              <a:chOff x="2837115" y="2645174"/>
              <a:chExt cx="432000" cy="432000"/>
            </a:xfrm>
          </p:grpSpPr>
          <p:sp>
            <p:nvSpPr>
              <p:cNvPr id="43" name="Oval 42"/>
              <p:cNvSpPr/>
              <p:nvPr/>
            </p:nvSpPr>
            <p:spPr>
              <a:xfrm>
                <a:off x="2837115" y="2645174"/>
                <a:ext cx="432000" cy="432000"/>
              </a:xfrm>
              <a:prstGeom prst="ellipse">
                <a:avLst/>
              </a:prstGeom>
              <a:solidFill>
                <a:srgbClr val="00A3A1"/>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endParaRPr>
              </a:p>
            </p:txBody>
          </p:sp>
          <p:sp>
            <p:nvSpPr>
              <p:cNvPr id="34" name="Freeform 4958"/>
              <p:cNvSpPr>
                <a:spLocks noEditPoints="1"/>
              </p:cNvSpPr>
              <p:nvPr/>
            </p:nvSpPr>
            <p:spPr bwMode="auto">
              <a:xfrm>
                <a:off x="2920268" y="2709154"/>
                <a:ext cx="265695" cy="282144"/>
              </a:xfrm>
              <a:custGeom>
                <a:avLst/>
                <a:gdLst>
                  <a:gd name="T0" fmla="*/ 294 w 414"/>
                  <a:gd name="T1" fmla="*/ 176 h 404"/>
                  <a:gd name="T2" fmla="*/ 272 w 414"/>
                  <a:gd name="T3" fmla="*/ 200 h 404"/>
                  <a:gd name="T4" fmla="*/ 272 w 414"/>
                  <a:gd name="T5" fmla="*/ 220 h 404"/>
                  <a:gd name="T6" fmla="*/ 294 w 414"/>
                  <a:gd name="T7" fmla="*/ 244 h 404"/>
                  <a:gd name="T8" fmla="*/ 286 w 414"/>
                  <a:gd name="T9" fmla="*/ 316 h 404"/>
                  <a:gd name="T10" fmla="*/ 244 w 414"/>
                  <a:gd name="T11" fmla="*/ 338 h 404"/>
                  <a:gd name="T12" fmla="*/ 212 w 414"/>
                  <a:gd name="T13" fmla="*/ 316 h 404"/>
                  <a:gd name="T14" fmla="*/ 170 w 414"/>
                  <a:gd name="T15" fmla="*/ 332 h 404"/>
                  <a:gd name="T16" fmla="*/ 112 w 414"/>
                  <a:gd name="T17" fmla="*/ 378 h 404"/>
                  <a:gd name="T18" fmla="*/ 128 w 414"/>
                  <a:gd name="T19" fmla="*/ 390 h 404"/>
                  <a:gd name="T20" fmla="*/ 174 w 414"/>
                  <a:gd name="T21" fmla="*/ 372 h 404"/>
                  <a:gd name="T22" fmla="*/ 212 w 414"/>
                  <a:gd name="T23" fmla="*/ 382 h 404"/>
                  <a:gd name="T24" fmla="*/ 244 w 414"/>
                  <a:gd name="T25" fmla="*/ 358 h 404"/>
                  <a:gd name="T26" fmla="*/ 302 w 414"/>
                  <a:gd name="T27" fmla="*/ 328 h 404"/>
                  <a:gd name="T28" fmla="*/ 314 w 414"/>
                  <a:gd name="T29" fmla="*/ 288 h 404"/>
                  <a:gd name="T30" fmla="*/ 336 w 414"/>
                  <a:gd name="T31" fmla="*/ 228 h 404"/>
                  <a:gd name="T32" fmla="*/ 414 w 414"/>
                  <a:gd name="T33" fmla="*/ 210 h 404"/>
                  <a:gd name="T34" fmla="*/ 330 w 414"/>
                  <a:gd name="T35" fmla="*/ 184 h 404"/>
                  <a:gd name="T36" fmla="*/ 200 w 414"/>
                  <a:gd name="T37" fmla="*/ 364 h 404"/>
                  <a:gd name="T38" fmla="*/ 186 w 414"/>
                  <a:gd name="T39" fmla="*/ 348 h 404"/>
                  <a:gd name="T40" fmla="*/ 200 w 414"/>
                  <a:gd name="T41" fmla="*/ 334 h 404"/>
                  <a:gd name="T42" fmla="*/ 216 w 414"/>
                  <a:gd name="T43" fmla="*/ 348 h 404"/>
                  <a:gd name="T44" fmla="*/ 200 w 414"/>
                  <a:gd name="T45" fmla="*/ 364 h 404"/>
                  <a:gd name="T46" fmla="*/ 334 w 414"/>
                  <a:gd name="T47" fmla="*/ 138 h 404"/>
                  <a:gd name="T48" fmla="*/ 16 w 414"/>
                  <a:gd name="T49" fmla="*/ 292 h 404"/>
                  <a:gd name="T50" fmla="*/ 46 w 414"/>
                  <a:gd name="T51" fmla="*/ 240 h 404"/>
                  <a:gd name="T52" fmla="*/ 80 w 414"/>
                  <a:gd name="T53" fmla="*/ 240 h 404"/>
                  <a:gd name="T54" fmla="*/ 120 w 414"/>
                  <a:gd name="T55" fmla="*/ 238 h 404"/>
                  <a:gd name="T56" fmla="*/ 168 w 414"/>
                  <a:gd name="T57" fmla="*/ 220 h 404"/>
                  <a:gd name="T58" fmla="*/ 136 w 414"/>
                  <a:gd name="T59" fmla="*/ 200 h 404"/>
                  <a:gd name="T60" fmla="*/ 120 w 414"/>
                  <a:gd name="T61" fmla="*/ 182 h 404"/>
                  <a:gd name="T62" fmla="*/ 86 w 414"/>
                  <a:gd name="T63" fmla="*/ 176 h 404"/>
                  <a:gd name="T64" fmla="*/ 62 w 414"/>
                  <a:gd name="T65" fmla="*/ 206 h 404"/>
                  <a:gd name="T66" fmla="*/ 16 w 414"/>
                  <a:gd name="T67" fmla="*/ 242 h 404"/>
                  <a:gd name="T68" fmla="*/ 6 w 414"/>
                  <a:gd name="T69" fmla="*/ 292 h 404"/>
                  <a:gd name="T70" fmla="*/ 104 w 414"/>
                  <a:gd name="T71" fmla="*/ 196 h 404"/>
                  <a:gd name="T72" fmla="*/ 112 w 414"/>
                  <a:gd name="T73" fmla="*/ 216 h 404"/>
                  <a:gd name="T74" fmla="*/ 92 w 414"/>
                  <a:gd name="T75" fmla="*/ 224 h 404"/>
                  <a:gd name="T76" fmla="*/ 84 w 414"/>
                  <a:gd name="T77" fmla="*/ 204 h 404"/>
                  <a:gd name="T78" fmla="*/ 108 w 414"/>
                  <a:gd name="T79" fmla="*/ 306 h 404"/>
                  <a:gd name="T80" fmla="*/ 124 w 414"/>
                  <a:gd name="T81" fmla="*/ 284 h 404"/>
                  <a:gd name="T82" fmla="*/ 184 w 414"/>
                  <a:gd name="T83" fmla="*/ 234 h 404"/>
                  <a:gd name="T84" fmla="*/ 212 w 414"/>
                  <a:gd name="T85" fmla="*/ 202 h 404"/>
                  <a:gd name="T86" fmla="*/ 180 w 414"/>
                  <a:gd name="T87" fmla="*/ 276 h 404"/>
                  <a:gd name="T88" fmla="*/ 108 w 414"/>
                  <a:gd name="T89" fmla="*/ 306 h 404"/>
                  <a:gd name="T90" fmla="*/ 212 w 414"/>
                  <a:gd name="T91" fmla="*/ 68 h 404"/>
                  <a:gd name="T92" fmla="*/ 236 w 414"/>
                  <a:gd name="T93" fmla="*/ 34 h 404"/>
                  <a:gd name="T94" fmla="*/ 222 w 414"/>
                  <a:gd name="T95" fmla="*/ 6 h 404"/>
                  <a:gd name="T96" fmla="*/ 194 w 414"/>
                  <a:gd name="T97" fmla="*/ 0 h 404"/>
                  <a:gd name="T98" fmla="*/ 168 w 414"/>
                  <a:gd name="T99" fmla="*/ 22 h 404"/>
                  <a:gd name="T100" fmla="*/ 174 w 414"/>
                  <a:gd name="T101" fmla="*/ 56 h 404"/>
                  <a:gd name="T102" fmla="*/ 202 w 414"/>
                  <a:gd name="T103" fmla="*/ 20 h 404"/>
                  <a:gd name="T104" fmla="*/ 216 w 414"/>
                  <a:gd name="T105" fmla="*/ 34 h 404"/>
                  <a:gd name="T106" fmla="*/ 202 w 414"/>
                  <a:gd name="T107" fmla="*/ 50 h 404"/>
                  <a:gd name="T108" fmla="*/ 186 w 414"/>
                  <a:gd name="T109" fmla="*/ 34 h 404"/>
                  <a:gd name="T110" fmla="*/ 202 w 414"/>
                  <a:gd name="T111" fmla="*/ 20 h 404"/>
                  <a:gd name="T112" fmla="*/ 2 w 414"/>
                  <a:gd name="T113" fmla="*/ 138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4" h="404">
                    <a:moveTo>
                      <a:pt x="314" y="176"/>
                    </a:moveTo>
                    <a:lnTo>
                      <a:pt x="314" y="30"/>
                    </a:lnTo>
                    <a:lnTo>
                      <a:pt x="314" y="30"/>
                    </a:lnTo>
                    <a:lnTo>
                      <a:pt x="294" y="20"/>
                    </a:lnTo>
                    <a:lnTo>
                      <a:pt x="294" y="176"/>
                    </a:lnTo>
                    <a:lnTo>
                      <a:pt x="294" y="176"/>
                    </a:lnTo>
                    <a:lnTo>
                      <a:pt x="286" y="180"/>
                    </a:lnTo>
                    <a:lnTo>
                      <a:pt x="280" y="184"/>
                    </a:lnTo>
                    <a:lnTo>
                      <a:pt x="274" y="192"/>
                    </a:lnTo>
                    <a:lnTo>
                      <a:pt x="272" y="200"/>
                    </a:lnTo>
                    <a:lnTo>
                      <a:pt x="232" y="200"/>
                    </a:lnTo>
                    <a:lnTo>
                      <a:pt x="232" y="202"/>
                    </a:lnTo>
                    <a:lnTo>
                      <a:pt x="232" y="202"/>
                    </a:lnTo>
                    <a:lnTo>
                      <a:pt x="230" y="220"/>
                    </a:lnTo>
                    <a:lnTo>
                      <a:pt x="272" y="220"/>
                    </a:lnTo>
                    <a:lnTo>
                      <a:pt x="272" y="220"/>
                    </a:lnTo>
                    <a:lnTo>
                      <a:pt x="274" y="228"/>
                    </a:lnTo>
                    <a:lnTo>
                      <a:pt x="280" y="234"/>
                    </a:lnTo>
                    <a:lnTo>
                      <a:pt x="286" y="240"/>
                    </a:lnTo>
                    <a:lnTo>
                      <a:pt x="294" y="244"/>
                    </a:lnTo>
                    <a:lnTo>
                      <a:pt x="294" y="288"/>
                    </a:lnTo>
                    <a:lnTo>
                      <a:pt x="294" y="288"/>
                    </a:lnTo>
                    <a:lnTo>
                      <a:pt x="294" y="298"/>
                    </a:lnTo>
                    <a:lnTo>
                      <a:pt x="290" y="308"/>
                    </a:lnTo>
                    <a:lnTo>
                      <a:pt x="286" y="316"/>
                    </a:lnTo>
                    <a:lnTo>
                      <a:pt x="280" y="324"/>
                    </a:lnTo>
                    <a:lnTo>
                      <a:pt x="272" y="330"/>
                    </a:lnTo>
                    <a:lnTo>
                      <a:pt x="264" y="334"/>
                    </a:lnTo>
                    <a:lnTo>
                      <a:pt x="254" y="338"/>
                    </a:lnTo>
                    <a:lnTo>
                      <a:pt x="244" y="338"/>
                    </a:lnTo>
                    <a:lnTo>
                      <a:pt x="234" y="338"/>
                    </a:lnTo>
                    <a:lnTo>
                      <a:pt x="234" y="338"/>
                    </a:lnTo>
                    <a:lnTo>
                      <a:pt x="230" y="328"/>
                    </a:lnTo>
                    <a:lnTo>
                      <a:pt x="222" y="320"/>
                    </a:lnTo>
                    <a:lnTo>
                      <a:pt x="212" y="316"/>
                    </a:lnTo>
                    <a:lnTo>
                      <a:pt x="200" y="314"/>
                    </a:lnTo>
                    <a:lnTo>
                      <a:pt x="200" y="314"/>
                    </a:lnTo>
                    <a:lnTo>
                      <a:pt x="188" y="316"/>
                    </a:lnTo>
                    <a:lnTo>
                      <a:pt x="178" y="322"/>
                    </a:lnTo>
                    <a:lnTo>
                      <a:pt x="170" y="332"/>
                    </a:lnTo>
                    <a:lnTo>
                      <a:pt x="166" y="342"/>
                    </a:lnTo>
                    <a:lnTo>
                      <a:pt x="166" y="342"/>
                    </a:lnTo>
                    <a:lnTo>
                      <a:pt x="146" y="350"/>
                    </a:lnTo>
                    <a:lnTo>
                      <a:pt x="128" y="362"/>
                    </a:lnTo>
                    <a:lnTo>
                      <a:pt x="112" y="378"/>
                    </a:lnTo>
                    <a:lnTo>
                      <a:pt x="100" y="396"/>
                    </a:lnTo>
                    <a:lnTo>
                      <a:pt x="100" y="396"/>
                    </a:lnTo>
                    <a:lnTo>
                      <a:pt x="118" y="404"/>
                    </a:lnTo>
                    <a:lnTo>
                      <a:pt x="118" y="404"/>
                    </a:lnTo>
                    <a:lnTo>
                      <a:pt x="128" y="390"/>
                    </a:lnTo>
                    <a:lnTo>
                      <a:pt x="140" y="378"/>
                    </a:lnTo>
                    <a:lnTo>
                      <a:pt x="152" y="370"/>
                    </a:lnTo>
                    <a:lnTo>
                      <a:pt x="168" y="362"/>
                    </a:lnTo>
                    <a:lnTo>
                      <a:pt x="168" y="362"/>
                    </a:lnTo>
                    <a:lnTo>
                      <a:pt x="174" y="372"/>
                    </a:lnTo>
                    <a:lnTo>
                      <a:pt x="182" y="378"/>
                    </a:lnTo>
                    <a:lnTo>
                      <a:pt x="190" y="382"/>
                    </a:lnTo>
                    <a:lnTo>
                      <a:pt x="200" y="384"/>
                    </a:lnTo>
                    <a:lnTo>
                      <a:pt x="200" y="384"/>
                    </a:lnTo>
                    <a:lnTo>
                      <a:pt x="212" y="382"/>
                    </a:lnTo>
                    <a:lnTo>
                      <a:pt x="222" y="378"/>
                    </a:lnTo>
                    <a:lnTo>
                      <a:pt x="230" y="370"/>
                    </a:lnTo>
                    <a:lnTo>
                      <a:pt x="234" y="358"/>
                    </a:lnTo>
                    <a:lnTo>
                      <a:pt x="244" y="358"/>
                    </a:lnTo>
                    <a:lnTo>
                      <a:pt x="244" y="358"/>
                    </a:lnTo>
                    <a:lnTo>
                      <a:pt x="258" y="358"/>
                    </a:lnTo>
                    <a:lnTo>
                      <a:pt x="272" y="354"/>
                    </a:lnTo>
                    <a:lnTo>
                      <a:pt x="284" y="346"/>
                    </a:lnTo>
                    <a:lnTo>
                      <a:pt x="294" y="338"/>
                    </a:lnTo>
                    <a:lnTo>
                      <a:pt x="302" y="328"/>
                    </a:lnTo>
                    <a:lnTo>
                      <a:pt x="310" y="316"/>
                    </a:lnTo>
                    <a:lnTo>
                      <a:pt x="314" y="302"/>
                    </a:lnTo>
                    <a:lnTo>
                      <a:pt x="314" y="288"/>
                    </a:lnTo>
                    <a:lnTo>
                      <a:pt x="314" y="288"/>
                    </a:lnTo>
                    <a:lnTo>
                      <a:pt x="314" y="288"/>
                    </a:lnTo>
                    <a:lnTo>
                      <a:pt x="314" y="244"/>
                    </a:lnTo>
                    <a:lnTo>
                      <a:pt x="314" y="244"/>
                    </a:lnTo>
                    <a:lnTo>
                      <a:pt x="324" y="240"/>
                    </a:lnTo>
                    <a:lnTo>
                      <a:pt x="330" y="234"/>
                    </a:lnTo>
                    <a:lnTo>
                      <a:pt x="336" y="228"/>
                    </a:lnTo>
                    <a:lnTo>
                      <a:pt x="338" y="220"/>
                    </a:lnTo>
                    <a:lnTo>
                      <a:pt x="414" y="220"/>
                    </a:lnTo>
                    <a:lnTo>
                      <a:pt x="414" y="220"/>
                    </a:lnTo>
                    <a:lnTo>
                      <a:pt x="414" y="210"/>
                    </a:lnTo>
                    <a:lnTo>
                      <a:pt x="414" y="210"/>
                    </a:lnTo>
                    <a:lnTo>
                      <a:pt x="414" y="200"/>
                    </a:lnTo>
                    <a:lnTo>
                      <a:pt x="338" y="200"/>
                    </a:lnTo>
                    <a:lnTo>
                      <a:pt x="338" y="200"/>
                    </a:lnTo>
                    <a:lnTo>
                      <a:pt x="336" y="192"/>
                    </a:lnTo>
                    <a:lnTo>
                      <a:pt x="330" y="184"/>
                    </a:lnTo>
                    <a:lnTo>
                      <a:pt x="324" y="180"/>
                    </a:lnTo>
                    <a:lnTo>
                      <a:pt x="314" y="176"/>
                    </a:lnTo>
                    <a:lnTo>
                      <a:pt x="314" y="176"/>
                    </a:lnTo>
                    <a:close/>
                    <a:moveTo>
                      <a:pt x="200" y="364"/>
                    </a:moveTo>
                    <a:lnTo>
                      <a:pt x="200" y="364"/>
                    </a:lnTo>
                    <a:lnTo>
                      <a:pt x="194" y="364"/>
                    </a:lnTo>
                    <a:lnTo>
                      <a:pt x="190" y="360"/>
                    </a:lnTo>
                    <a:lnTo>
                      <a:pt x="186" y="354"/>
                    </a:lnTo>
                    <a:lnTo>
                      <a:pt x="186" y="348"/>
                    </a:lnTo>
                    <a:lnTo>
                      <a:pt x="186" y="348"/>
                    </a:lnTo>
                    <a:lnTo>
                      <a:pt x="186" y="342"/>
                    </a:lnTo>
                    <a:lnTo>
                      <a:pt x="190" y="338"/>
                    </a:lnTo>
                    <a:lnTo>
                      <a:pt x="194" y="334"/>
                    </a:lnTo>
                    <a:lnTo>
                      <a:pt x="200" y="334"/>
                    </a:lnTo>
                    <a:lnTo>
                      <a:pt x="200" y="334"/>
                    </a:lnTo>
                    <a:lnTo>
                      <a:pt x="206" y="334"/>
                    </a:lnTo>
                    <a:lnTo>
                      <a:pt x="212" y="338"/>
                    </a:lnTo>
                    <a:lnTo>
                      <a:pt x="216" y="342"/>
                    </a:lnTo>
                    <a:lnTo>
                      <a:pt x="216" y="348"/>
                    </a:lnTo>
                    <a:lnTo>
                      <a:pt x="216" y="348"/>
                    </a:lnTo>
                    <a:lnTo>
                      <a:pt x="216" y="354"/>
                    </a:lnTo>
                    <a:lnTo>
                      <a:pt x="212" y="360"/>
                    </a:lnTo>
                    <a:lnTo>
                      <a:pt x="206" y="364"/>
                    </a:lnTo>
                    <a:lnTo>
                      <a:pt x="200" y="364"/>
                    </a:lnTo>
                    <a:lnTo>
                      <a:pt x="200" y="364"/>
                    </a:lnTo>
                    <a:close/>
                    <a:moveTo>
                      <a:pt x="334" y="118"/>
                    </a:moveTo>
                    <a:lnTo>
                      <a:pt x="394" y="118"/>
                    </a:lnTo>
                    <a:lnTo>
                      <a:pt x="394" y="118"/>
                    </a:lnTo>
                    <a:lnTo>
                      <a:pt x="402" y="138"/>
                    </a:lnTo>
                    <a:lnTo>
                      <a:pt x="334" y="138"/>
                    </a:lnTo>
                    <a:lnTo>
                      <a:pt x="334" y="118"/>
                    </a:lnTo>
                    <a:close/>
                    <a:moveTo>
                      <a:pt x="16" y="310"/>
                    </a:moveTo>
                    <a:lnTo>
                      <a:pt x="16" y="304"/>
                    </a:lnTo>
                    <a:lnTo>
                      <a:pt x="16" y="304"/>
                    </a:lnTo>
                    <a:lnTo>
                      <a:pt x="16" y="292"/>
                    </a:lnTo>
                    <a:lnTo>
                      <a:pt x="20" y="278"/>
                    </a:lnTo>
                    <a:lnTo>
                      <a:pt x="24" y="268"/>
                    </a:lnTo>
                    <a:lnTo>
                      <a:pt x="30" y="256"/>
                    </a:lnTo>
                    <a:lnTo>
                      <a:pt x="38" y="248"/>
                    </a:lnTo>
                    <a:lnTo>
                      <a:pt x="46" y="240"/>
                    </a:lnTo>
                    <a:lnTo>
                      <a:pt x="56" y="232"/>
                    </a:lnTo>
                    <a:lnTo>
                      <a:pt x="66" y="226"/>
                    </a:lnTo>
                    <a:lnTo>
                      <a:pt x="66" y="226"/>
                    </a:lnTo>
                    <a:lnTo>
                      <a:pt x="72" y="234"/>
                    </a:lnTo>
                    <a:lnTo>
                      <a:pt x="80" y="240"/>
                    </a:lnTo>
                    <a:lnTo>
                      <a:pt x="88" y="244"/>
                    </a:lnTo>
                    <a:lnTo>
                      <a:pt x="98" y="246"/>
                    </a:lnTo>
                    <a:lnTo>
                      <a:pt x="98" y="246"/>
                    </a:lnTo>
                    <a:lnTo>
                      <a:pt x="110" y="244"/>
                    </a:lnTo>
                    <a:lnTo>
                      <a:pt x="120" y="238"/>
                    </a:lnTo>
                    <a:lnTo>
                      <a:pt x="128" y="230"/>
                    </a:lnTo>
                    <a:lnTo>
                      <a:pt x="132" y="220"/>
                    </a:lnTo>
                    <a:lnTo>
                      <a:pt x="132" y="220"/>
                    </a:lnTo>
                    <a:lnTo>
                      <a:pt x="136" y="220"/>
                    </a:lnTo>
                    <a:lnTo>
                      <a:pt x="168" y="220"/>
                    </a:lnTo>
                    <a:lnTo>
                      <a:pt x="168" y="220"/>
                    </a:lnTo>
                    <a:lnTo>
                      <a:pt x="170" y="212"/>
                    </a:lnTo>
                    <a:lnTo>
                      <a:pt x="172" y="202"/>
                    </a:lnTo>
                    <a:lnTo>
                      <a:pt x="172" y="200"/>
                    </a:lnTo>
                    <a:lnTo>
                      <a:pt x="136" y="200"/>
                    </a:lnTo>
                    <a:lnTo>
                      <a:pt x="136" y="200"/>
                    </a:lnTo>
                    <a:lnTo>
                      <a:pt x="132" y="200"/>
                    </a:lnTo>
                    <a:lnTo>
                      <a:pt x="132" y="200"/>
                    </a:lnTo>
                    <a:lnTo>
                      <a:pt x="128" y="190"/>
                    </a:lnTo>
                    <a:lnTo>
                      <a:pt x="120" y="182"/>
                    </a:lnTo>
                    <a:lnTo>
                      <a:pt x="110" y="176"/>
                    </a:lnTo>
                    <a:lnTo>
                      <a:pt x="98" y="174"/>
                    </a:lnTo>
                    <a:lnTo>
                      <a:pt x="98" y="174"/>
                    </a:lnTo>
                    <a:lnTo>
                      <a:pt x="92" y="176"/>
                    </a:lnTo>
                    <a:lnTo>
                      <a:pt x="86" y="176"/>
                    </a:lnTo>
                    <a:lnTo>
                      <a:pt x="74" y="184"/>
                    </a:lnTo>
                    <a:lnTo>
                      <a:pt x="66" y="194"/>
                    </a:lnTo>
                    <a:lnTo>
                      <a:pt x="64" y="200"/>
                    </a:lnTo>
                    <a:lnTo>
                      <a:pt x="62" y="206"/>
                    </a:lnTo>
                    <a:lnTo>
                      <a:pt x="62" y="206"/>
                    </a:lnTo>
                    <a:lnTo>
                      <a:pt x="52" y="212"/>
                    </a:lnTo>
                    <a:lnTo>
                      <a:pt x="42" y="218"/>
                    </a:lnTo>
                    <a:lnTo>
                      <a:pt x="32" y="224"/>
                    </a:lnTo>
                    <a:lnTo>
                      <a:pt x="24" y="232"/>
                    </a:lnTo>
                    <a:lnTo>
                      <a:pt x="16" y="242"/>
                    </a:lnTo>
                    <a:lnTo>
                      <a:pt x="10" y="252"/>
                    </a:lnTo>
                    <a:lnTo>
                      <a:pt x="4" y="262"/>
                    </a:lnTo>
                    <a:lnTo>
                      <a:pt x="0" y="274"/>
                    </a:lnTo>
                    <a:lnTo>
                      <a:pt x="0" y="274"/>
                    </a:lnTo>
                    <a:lnTo>
                      <a:pt x="6" y="292"/>
                    </a:lnTo>
                    <a:lnTo>
                      <a:pt x="16" y="310"/>
                    </a:lnTo>
                    <a:lnTo>
                      <a:pt x="16" y="310"/>
                    </a:lnTo>
                    <a:close/>
                    <a:moveTo>
                      <a:pt x="98" y="194"/>
                    </a:moveTo>
                    <a:lnTo>
                      <a:pt x="98" y="194"/>
                    </a:lnTo>
                    <a:lnTo>
                      <a:pt x="104" y="196"/>
                    </a:lnTo>
                    <a:lnTo>
                      <a:pt x="110" y="198"/>
                    </a:lnTo>
                    <a:lnTo>
                      <a:pt x="112" y="204"/>
                    </a:lnTo>
                    <a:lnTo>
                      <a:pt x="114" y="210"/>
                    </a:lnTo>
                    <a:lnTo>
                      <a:pt x="114" y="210"/>
                    </a:lnTo>
                    <a:lnTo>
                      <a:pt x="112" y="216"/>
                    </a:lnTo>
                    <a:lnTo>
                      <a:pt x="110" y="220"/>
                    </a:lnTo>
                    <a:lnTo>
                      <a:pt x="104" y="224"/>
                    </a:lnTo>
                    <a:lnTo>
                      <a:pt x="98" y="226"/>
                    </a:lnTo>
                    <a:lnTo>
                      <a:pt x="98" y="226"/>
                    </a:lnTo>
                    <a:lnTo>
                      <a:pt x="92" y="224"/>
                    </a:lnTo>
                    <a:lnTo>
                      <a:pt x="88" y="220"/>
                    </a:lnTo>
                    <a:lnTo>
                      <a:pt x="84" y="216"/>
                    </a:lnTo>
                    <a:lnTo>
                      <a:pt x="82" y="210"/>
                    </a:lnTo>
                    <a:lnTo>
                      <a:pt x="82" y="210"/>
                    </a:lnTo>
                    <a:lnTo>
                      <a:pt x="84" y="204"/>
                    </a:lnTo>
                    <a:lnTo>
                      <a:pt x="88" y="198"/>
                    </a:lnTo>
                    <a:lnTo>
                      <a:pt x="92" y="196"/>
                    </a:lnTo>
                    <a:lnTo>
                      <a:pt x="98" y="194"/>
                    </a:lnTo>
                    <a:lnTo>
                      <a:pt x="98" y="194"/>
                    </a:lnTo>
                    <a:close/>
                    <a:moveTo>
                      <a:pt x="108" y="306"/>
                    </a:moveTo>
                    <a:lnTo>
                      <a:pt x="36" y="306"/>
                    </a:lnTo>
                    <a:lnTo>
                      <a:pt x="36" y="286"/>
                    </a:lnTo>
                    <a:lnTo>
                      <a:pt x="108" y="286"/>
                    </a:lnTo>
                    <a:lnTo>
                      <a:pt x="108" y="286"/>
                    </a:lnTo>
                    <a:lnTo>
                      <a:pt x="124" y="284"/>
                    </a:lnTo>
                    <a:lnTo>
                      <a:pt x="140" y="280"/>
                    </a:lnTo>
                    <a:lnTo>
                      <a:pt x="154" y="272"/>
                    </a:lnTo>
                    <a:lnTo>
                      <a:pt x="166" y="262"/>
                    </a:lnTo>
                    <a:lnTo>
                      <a:pt x="178" y="250"/>
                    </a:lnTo>
                    <a:lnTo>
                      <a:pt x="184" y="234"/>
                    </a:lnTo>
                    <a:lnTo>
                      <a:pt x="190" y="220"/>
                    </a:lnTo>
                    <a:lnTo>
                      <a:pt x="192" y="202"/>
                    </a:lnTo>
                    <a:lnTo>
                      <a:pt x="192" y="158"/>
                    </a:lnTo>
                    <a:lnTo>
                      <a:pt x="212" y="158"/>
                    </a:lnTo>
                    <a:lnTo>
                      <a:pt x="212" y="202"/>
                    </a:lnTo>
                    <a:lnTo>
                      <a:pt x="212" y="202"/>
                    </a:lnTo>
                    <a:lnTo>
                      <a:pt x="210" y="224"/>
                    </a:lnTo>
                    <a:lnTo>
                      <a:pt x="204" y="242"/>
                    </a:lnTo>
                    <a:lnTo>
                      <a:pt x="194" y="260"/>
                    </a:lnTo>
                    <a:lnTo>
                      <a:pt x="180" y="276"/>
                    </a:lnTo>
                    <a:lnTo>
                      <a:pt x="166" y="288"/>
                    </a:lnTo>
                    <a:lnTo>
                      <a:pt x="148" y="298"/>
                    </a:lnTo>
                    <a:lnTo>
                      <a:pt x="128" y="304"/>
                    </a:lnTo>
                    <a:lnTo>
                      <a:pt x="108" y="306"/>
                    </a:lnTo>
                    <a:lnTo>
                      <a:pt x="108" y="306"/>
                    </a:lnTo>
                    <a:close/>
                    <a:moveTo>
                      <a:pt x="192" y="68"/>
                    </a:moveTo>
                    <a:lnTo>
                      <a:pt x="192" y="98"/>
                    </a:lnTo>
                    <a:lnTo>
                      <a:pt x="212" y="98"/>
                    </a:lnTo>
                    <a:lnTo>
                      <a:pt x="212" y="68"/>
                    </a:lnTo>
                    <a:lnTo>
                      <a:pt x="212" y="68"/>
                    </a:lnTo>
                    <a:lnTo>
                      <a:pt x="222" y="64"/>
                    </a:lnTo>
                    <a:lnTo>
                      <a:pt x="230" y="56"/>
                    </a:lnTo>
                    <a:lnTo>
                      <a:pt x="236" y="46"/>
                    </a:lnTo>
                    <a:lnTo>
                      <a:pt x="236" y="34"/>
                    </a:lnTo>
                    <a:lnTo>
                      <a:pt x="236" y="34"/>
                    </a:lnTo>
                    <a:lnTo>
                      <a:pt x="236" y="28"/>
                    </a:lnTo>
                    <a:lnTo>
                      <a:pt x="234" y="22"/>
                    </a:lnTo>
                    <a:lnTo>
                      <a:pt x="230" y="16"/>
                    </a:lnTo>
                    <a:lnTo>
                      <a:pt x="226" y="10"/>
                    </a:lnTo>
                    <a:lnTo>
                      <a:pt x="222" y="6"/>
                    </a:lnTo>
                    <a:lnTo>
                      <a:pt x="216" y="2"/>
                    </a:lnTo>
                    <a:lnTo>
                      <a:pt x="208" y="0"/>
                    </a:lnTo>
                    <a:lnTo>
                      <a:pt x="202" y="0"/>
                    </a:lnTo>
                    <a:lnTo>
                      <a:pt x="202" y="0"/>
                    </a:lnTo>
                    <a:lnTo>
                      <a:pt x="194" y="0"/>
                    </a:lnTo>
                    <a:lnTo>
                      <a:pt x="188" y="2"/>
                    </a:lnTo>
                    <a:lnTo>
                      <a:pt x="182" y="6"/>
                    </a:lnTo>
                    <a:lnTo>
                      <a:pt x="176" y="10"/>
                    </a:lnTo>
                    <a:lnTo>
                      <a:pt x="172" y="16"/>
                    </a:lnTo>
                    <a:lnTo>
                      <a:pt x="168" y="22"/>
                    </a:lnTo>
                    <a:lnTo>
                      <a:pt x="166" y="28"/>
                    </a:lnTo>
                    <a:lnTo>
                      <a:pt x="166" y="34"/>
                    </a:lnTo>
                    <a:lnTo>
                      <a:pt x="166" y="34"/>
                    </a:lnTo>
                    <a:lnTo>
                      <a:pt x="168" y="46"/>
                    </a:lnTo>
                    <a:lnTo>
                      <a:pt x="174" y="56"/>
                    </a:lnTo>
                    <a:lnTo>
                      <a:pt x="182" y="64"/>
                    </a:lnTo>
                    <a:lnTo>
                      <a:pt x="192" y="68"/>
                    </a:lnTo>
                    <a:lnTo>
                      <a:pt x="192" y="68"/>
                    </a:lnTo>
                    <a:close/>
                    <a:moveTo>
                      <a:pt x="202" y="20"/>
                    </a:moveTo>
                    <a:lnTo>
                      <a:pt x="202" y="20"/>
                    </a:lnTo>
                    <a:lnTo>
                      <a:pt x="208" y="20"/>
                    </a:lnTo>
                    <a:lnTo>
                      <a:pt x="212" y="24"/>
                    </a:lnTo>
                    <a:lnTo>
                      <a:pt x="216" y="28"/>
                    </a:lnTo>
                    <a:lnTo>
                      <a:pt x="216" y="34"/>
                    </a:lnTo>
                    <a:lnTo>
                      <a:pt x="216" y="34"/>
                    </a:lnTo>
                    <a:lnTo>
                      <a:pt x="216" y="40"/>
                    </a:lnTo>
                    <a:lnTo>
                      <a:pt x="212" y="46"/>
                    </a:lnTo>
                    <a:lnTo>
                      <a:pt x="208" y="50"/>
                    </a:lnTo>
                    <a:lnTo>
                      <a:pt x="202" y="50"/>
                    </a:lnTo>
                    <a:lnTo>
                      <a:pt x="202" y="50"/>
                    </a:lnTo>
                    <a:lnTo>
                      <a:pt x="196" y="50"/>
                    </a:lnTo>
                    <a:lnTo>
                      <a:pt x="190" y="46"/>
                    </a:lnTo>
                    <a:lnTo>
                      <a:pt x="188" y="40"/>
                    </a:lnTo>
                    <a:lnTo>
                      <a:pt x="186" y="34"/>
                    </a:lnTo>
                    <a:lnTo>
                      <a:pt x="186" y="34"/>
                    </a:lnTo>
                    <a:lnTo>
                      <a:pt x="188" y="28"/>
                    </a:lnTo>
                    <a:lnTo>
                      <a:pt x="190" y="24"/>
                    </a:lnTo>
                    <a:lnTo>
                      <a:pt x="196" y="20"/>
                    </a:lnTo>
                    <a:lnTo>
                      <a:pt x="202" y="20"/>
                    </a:lnTo>
                    <a:lnTo>
                      <a:pt x="202" y="20"/>
                    </a:lnTo>
                    <a:close/>
                    <a:moveTo>
                      <a:pt x="10" y="118"/>
                    </a:moveTo>
                    <a:lnTo>
                      <a:pt x="274" y="118"/>
                    </a:lnTo>
                    <a:lnTo>
                      <a:pt x="274" y="138"/>
                    </a:lnTo>
                    <a:lnTo>
                      <a:pt x="2" y="138"/>
                    </a:lnTo>
                    <a:lnTo>
                      <a:pt x="2" y="138"/>
                    </a:lnTo>
                    <a:lnTo>
                      <a:pt x="10" y="118"/>
                    </a:lnTo>
                    <a:lnTo>
                      <a:pt x="10" y="1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Univers for KPMG" panose="020B0603020202020204" pitchFamily="34" charset="0"/>
                  <a:ea typeface="+mn-ea"/>
                  <a:cs typeface="+mn-cs"/>
                </a:endParaRPr>
              </a:p>
            </p:txBody>
          </p:sp>
        </p:grpSp>
      </p:grpSp>
      <p:sp>
        <p:nvSpPr>
          <p:cNvPr id="65" name="15 Rectángulo redondeado">
            <a:extLst>
              <a:ext uri="{FF2B5EF4-FFF2-40B4-BE49-F238E27FC236}">
                <a16:creationId xmlns:a16="http://schemas.microsoft.com/office/drawing/2014/main" id="{57B65ECB-5D5B-41B8-8B78-05E05096C0ED}"/>
              </a:ext>
            </a:extLst>
          </p:cNvPr>
          <p:cNvSpPr/>
          <p:nvPr/>
        </p:nvSpPr>
        <p:spPr>
          <a:xfrm>
            <a:off x="10092536" y="1036475"/>
            <a:ext cx="828000" cy="288000"/>
          </a:xfrm>
          <a:prstGeom prst="roundRect">
            <a:avLst/>
          </a:prstGeom>
          <a:solidFill>
            <a:schemeClr val="accent3"/>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Total</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1000" b="1" kern="0" dirty="0">
                <a:solidFill>
                  <a:srgbClr val="FFFFFF"/>
                </a:solidFill>
                <a:latin typeface="Univers for KPMG" panose="020B0603020202020204" pitchFamily="34" charset="0"/>
                <a:cs typeface="Arial" pitchFamily="34" charset="0"/>
              </a:rPr>
              <a:t>4,28</a:t>
            </a:r>
            <a:r>
              <a:rPr kumimoji="0" lang="es-ES_tradnl" sz="9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 </a:t>
            </a:r>
            <a:r>
              <a:rPr kumimoji="0" lang="es-ES_tradnl" sz="900" b="1" i="0" u="none" strike="noStrike" kern="0" cap="none" spc="0" normalizeH="0" baseline="0" noProof="0" dirty="0" err="1">
                <a:ln>
                  <a:noFill/>
                </a:ln>
                <a:solidFill>
                  <a:srgbClr val="FFFFFF"/>
                </a:solidFill>
                <a:effectLst/>
                <a:uLnTx/>
                <a:uFillTx/>
                <a:latin typeface="Univers for KPMG" panose="020B0603020202020204" pitchFamily="34" charset="0"/>
                <a:ea typeface="+mn-ea"/>
                <a:cs typeface="Arial" pitchFamily="34" charset="0"/>
              </a:rPr>
              <a:t>FTEs</a:t>
            </a:r>
            <a:endParaRPr kumimoji="0" lang="es-ES_tradnl" sz="9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endParaRPr>
          </a:p>
        </p:txBody>
      </p:sp>
      <p:sp>
        <p:nvSpPr>
          <p:cNvPr id="59" name="15 Rectángulo redondeado"/>
          <p:cNvSpPr/>
          <p:nvPr/>
        </p:nvSpPr>
        <p:spPr>
          <a:xfrm>
            <a:off x="8640214" y="1036475"/>
            <a:ext cx="1476000" cy="288000"/>
          </a:xfrm>
          <a:prstGeom prst="roundRect">
            <a:avLst/>
          </a:prstGeom>
          <a:solidFill>
            <a:schemeClr val="accent4"/>
          </a:solidFill>
          <a:ln w="9525" cap="flat" cmpd="sng" algn="ctr">
            <a:solidFill>
              <a:srgbClr val="E2E2E2"/>
            </a:solidFill>
            <a:prstDash val="solid"/>
          </a:ln>
          <a:effectLst/>
        </p:spPr>
        <p:txBody>
          <a:bodyPr lIns="360000" tIns="90000" rIns="108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900" b="1" i="0" u="none" strike="noStrike" kern="0" cap="none" spc="0" normalizeH="0" baseline="0" noProof="0" dirty="0" err="1">
                <a:ln>
                  <a:noFill/>
                </a:ln>
                <a:solidFill>
                  <a:srgbClr val="FFFFFF"/>
                </a:solidFill>
                <a:effectLst/>
                <a:uLnTx/>
                <a:uFillTx/>
                <a:latin typeface="Univers for KPMG" panose="020B0603020202020204" pitchFamily="34" charset="0"/>
                <a:ea typeface="+mn-ea"/>
                <a:cs typeface="Arial" pitchFamily="34" charset="0"/>
              </a:rPr>
              <a:t>FTEs</a:t>
            </a:r>
            <a:endParaRPr kumimoji="0" lang="es-ES_tradnl" sz="9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endParaRPr>
          </a:p>
        </p:txBody>
      </p:sp>
      <p:grpSp>
        <p:nvGrpSpPr>
          <p:cNvPr id="7" name="Group 6"/>
          <p:cNvGrpSpPr/>
          <p:nvPr/>
        </p:nvGrpSpPr>
        <p:grpSpPr>
          <a:xfrm>
            <a:off x="8565816" y="902264"/>
            <a:ext cx="432000" cy="432000"/>
            <a:chOff x="8321884" y="855203"/>
            <a:chExt cx="432000" cy="432000"/>
          </a:xfrm>
        </p:grpSpPr>
        <p:sp>
          <p:nvSpPr>
            <p:cNvPr id="99" name="Oval 98"/>
            <p:cNvSpPr/>
            <p:nvPr/>
          </p:nvSpPr>
          <p:spPr>
            <a:xfrm>
              <a:off x="8321884" y="855203"/>
              <a:ext cx="432000" cy="432000"/>
            </a:xfrm>
            <a:prstGeom prst="ellipse">
              <a:avLst/>
            </a:prstGeom>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05" name="Freeform 4851"/>
            <p:cNvSpPr>
              <a:spLocks noEditPoints="1"/>
            </p:cNvSpPr>
            <p:nvPr/>
          </p:nvSpPr>
          <p:spPr bwMode="auto">
            <a:xfrm>
              <a:off x="8403425" y="970313"/>
              <a:ext cx="258724" cy="218603"/>
            </a:xfrm>
            <a:custGeom>
              <a:avLst/>
              <a:gdLst>
                <a:gd name="T0" fmla="*/ 248 w 360"/>
                <a:gd name="T1" fmla="*/ 8 h 380"/>
                <a:gd name="T2" fmla="*/ 274 w 360"/>
                <a:gd name="T3" fmla="*/ 0 h 380"/>
                <a:gd name="T4" fmla="*/ 298 w 360"/>
                <a:gd name="T5" fmla="*/ 28 h 380"/>
                <a:gd name="T6" fmla="*/ 280 w 360"/>
                <a:gd name="T7" fmla="*/ 56 h 380"/>
                <a:gd name="T8" fmla="*/ 258 w 360"/>
                <a:gd name="T9" fmla="*/ 56 h 380"/>
                <a:gd name="T10" fmla="*/ 240 w 360"/>
                <a:gd name="T11" fmla="*/ 28 h 380"/>
                <a:gd name="T12" fmla="*/ 344 w 360"/>
                <a:gd name="T13" fmla="*/ 88 h 380"/>
                <a:gd name="T14" fmla="*/ 288 w 360"/>
                <a:gd name="T15" fmla="*/ 68 h 380"/>
                <a:gd name="T16" fmla="*/ 214 w 360"/>
                <a:gd name="T17" fmla="*/ 70 h 380"/>
                <a:gd name="T18" fmla="*/ 194 w 360"/>
                <a:gd name="T19" fmla="*/ 90 h 380"/>
                <a:gd name="T20" fmla="*/ 224 w 360"/>
                <a:gd name="T21" fmla="*/ 114 h 380"/>
                <a:gd name="T22" fmla="*/ 248 w 360"/>
                <a:gd name="T23" fmla="*/ 166 h 380"/>
                <a:gd name="T24" fmla="*/ 234 w 360"/>
                <a:gd name="T25" fmla="*/ 208 h 380"/>
                <a:gd name="T26" fmla="*/ 278 w 360"/>
                <a:gd name="T27" fmla="*/ 214 h 380"/>
                <a:gd name="T28" fmla="*/ 310 w 360"/>
                <a:gd name="T29" fmla="*/ 244 h 380"/>
                <a:gd name="T30" fmla="*/ 332 w 360"/>
                <a:gd name="T31" fmla="*/ 200 h 380"/>
                <a:gd name="T32" fmla="*/ 348 w 360"/>
                <a:gd name="T33" fmla="*/ 208 h 380"/>
                <a:gd name="T34" fmla="*/ 360 w 360"/>
                <a:gd name="T35" fmla="*/ 190 h 380"/>
                <a:gd name="T36" fmla="*/ 102 w 360"/>
                <a:gd name="T37" fmla="*/ 56 h 380"/>
                <a:gd name="T38" fmla="*/ 120 w 360"/>
                <a:gd name="T39" fmla="*/ 28 h 380"/>
                <a:gd name="T40" fmla="*/ 98 w 360"/>
                <a:gd name="T41" fmla="*/ 0 h 380"/>
                <a:gd name="T42" fmla="*/ 70 w 360"/>
                <a:gd name="T43" fmla="*/ 8 h 380"/>
                <a:gd name="T44" fmla="*/ 62 w 360"/>
                <a:gd name="T45" fmla="*/ 34 h 380"/>
                <a:gd name="T46" fmla="*/ 92 w 360"/>
                <a:gd name="T47" fmla="*/ 58 h 380"/>
                <a:gd name="T48" fmla="*/ 50 w 360"/>
                <a:gd name="T49" fmla="*/ 244 h 380"/>
                <a:gd name="T50" fmla="*/ 74 w 360"/>
                <a:gd name="T51" fmla="*/ 218 h 380"/>
                <a:gd name="T52" fmla="*/ 126 w 360"/>
                <a:gd name="T53" fmla="*/ 208 h 380"/>
                <a:gd name="T54" fmla="*/ 112 w 360"/>
                <a:gd name="T55" fmla="*/ 166 h 380"/>
                <a:gd name="T56" fmla="*/ 128 w 360"/>
                <a:gd name="T57" fmla="*/ 122 h 380"/>
                <a:gd name="T58" fmla="*/ 166 w 360"/>
                <a:gd name="T59" fmla="*/ 90 h 380"/>
                <a:gd name="T60" fmla="*/ 154 w 360"/>
                <a:gd name="T61" fmla="*/ 74 h 380"/>
                <a:gd name="T62" fmla="*/ 72 w 360"/>
                <a:gd name="T63" fmla="*/ 68 h 380"/>
                <a:gd name="T64" fmla="*/ 20 w 360"/>
                <a:gd name="T65" fmla="*/ 80 h 380"/>
                <a:gd name="T66" fmla="*/ 0 w 360"/>
                <a:gd name="T67" fmla="*/ 190 h 380"/>
                <a:gd name="T68" fmla="*/ 12 w 360"/>
                <a:gd name="T69" fmla="*/ 208 h 380"/>
                <a:gd name="T70" fmla="*/ 28 w 360"/>
                <a:gd name="T71" fmla="*/ 200 h 380"/>
                <a:gd name="T72" fmla="*/ 170 w 360"/>
                <a:gd name="T73" fmla="*/ 118 h 380"/>
                <a:gd name="T74" fmla="*/ 136 w 360"/>
                <a:gd name="T75" fmla="*/ 146 h 380"/>
                <a:gd name="T76" fmla="*/ 136 w 360"/>
                <a:gd name="T77" fmla="*/ 184 h 380"/>
                <a:gd name="T78" fmla="*/ 170 w 360"/>
                <a:gd name="T79" fmla="*/ 214 h 380"/>
                <a:gd name="T80" fmla="*/ 208 w 360"/>
                <a:gd name="T81" fmla="*/ 206 h 380"/>
                <a:gd name="T82" fmla="*/ 228 w 360"/>
                <a:gd name="T83" fmla="*/ 166 h 380"/>
                <a:gd name="T84" fmla="*/ 214 w 360"/>
                <a:gd name="T85" fmla="*/ 132 h 380"/>
                <a:gd name="T86" fmla="*/ 296 w 360"/>
                <a:gd name="T87" fmla="*/ 260 h 380"/>
                <a:gd name="T88" fmla="*/ 288 w 360"/>
                <a:gd name="T89" fmla="*/ 246 h 380"/>
                <a:gd name="T90" fmla="*/ 180 w 360"/>
                <a:gd name="T91" fmla="*/ 278 h 380"/>
                <a:gd name="T92" fmla="*/ 82 w 360"/>
                <a:gd name="T93" fmla="*/ 236 h 380"/>
                <a:gd name="T94" fmla="*/ 64 w 360"/>
                <a:gd name="T95" fmla="*/ 260 h 380"/>
                <a:gd name="T96" fmla="*/ 106 w 360"/>
                <a:gd name="T97" fmla="*/ 304 h 380"/>
                <a:gd name="T98" fmla="*/ 146 w 360"/>
                <a:gd name="T99" fmla="*/ 378 h 380"/>
                <a:gd name="T100" fmla="*/ 214 w 360"/>
                <a:gd name="T101" fmla="*/ 378 h 380"/>
                <a:gd name="T102" fmla="*/ 264 w 360"/>
                <a:gd name="T103" fmla="*/ 36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0" h="380">
                  <a:moveTo>
                    <a:pt x="240" y="28"/>
                  </a:moveTo>
                  <a:lnTo>
                    <a:pt x="240" y="28"/>
                  </a:lnTo>
                  <a:lnTo>
                    <a:pt x="240" y="22"/>
                  </a:lnTo>
                  <a:lnTo>
                    <a:pt x="242" y="18"/>
                  </a:lnTo>
                  <a:lnTo>
                    <a:pt x="248" y="8"/>
                  </a:lnTo>
                  <a:lnTo>
                    <a:pt x="258" y="2"/>
                  </a:lnTo>
                  <a:lnTo>
                    <a:pt x="262" y="0"/>
                  </a:lnTo>
                  <a:lnTo>
                    <a:pt x="268" y="0"/>
                  </a:lnTo>
                  <a:lnTo>
                    <a:pt x="268" y="0"/>
                  </a:lnTo>
                  <a:lnTo>
                    <a:pt x="274" y="0"/>
                  </a:lnTo>
                  <a:lnTo>
                    <a:pt x="280" y="2"/>
                  </a:lnTo>
                  <a:lnTo>
                    <a:pt x="290" y="8"/>
                  </a:lnTo>
                  <a:lnTo>
                    <a:pt x="296" y="18"/>
                  </a:lnTo>
                  <a:lnTo>
                    <a:pt x="298" y="22"/>
                  </a:lnTo>
                  <a:lnTo>
                    <a:pt x="298" y="28"/>
                  </a:lnTo>
                  <a:lnTo>
                    <a:pt x="298" y="28"/>
                  </a:lnTo>
                  <a:lnTo>
                    <a:pt x="298" y="34"/>
                  </a:lnTo>
                  <a:lnTo>
                    <a:pt x="296" y="40"/>
                  </a:lnTo>
                  <a:lnTo>
                    <a:pt x="290" y="50"/>
                  </a:lnTo>
                  <a:lnTo>
                    <a:pt x="280" y="56"/>
                  </a:lnTo>
                  <a:lnTo>
                    <a:pt x="274" y="58"/>
                  </a:lnTo>
                  <a:lnTo>
                    <a:pt x="268" y="58"/>
                  </a:lnTo>
                  <a:lnTo>
                    <a:pt x="268" y="58"/>
                  </a:lnTo>
                  <a:lnTo>
                    <a:pt x="262" y="58"/>
                  </a:lnTo>
                  <a:lnTo>
                    <a:pt x="258" y="56"/>
                  </a:lnTo>
                  <a:lnTo>
                    <a:pt x="248" y="50"/>
                  </a:lnTo>
                  <a:lnTo>
                    <a:pt x="242" y="40"/>
                  </a:lnTo>
                  <a:lnTo>
                    <a:pt x="240" y="34"/>
                  </a:lnTo>
                  <a:lnTo>
                    <a:pt x="240" y="28"/>
                  </a:lnTo>
                  <a:lnTo>
                    <a:pt x="240" y="28"/>
                  </a:lnTo>
                  <a:close/>
                  <a:moveTo>
                    <a:pt x="360" y="190"/>
                  </a:moveTo>
                  <a:lnTo>
                    <a:pt x="344" y="90"/>
                  </a:lnTo>
                  <a:lnTo>
                    <a:pt x="344" y="90"/>
                  </a:lnTo>
                  <a:lnTo>
                    <a:pt x="344" y="88"/>
                  </a:lnTo>
                  <a:lnTo>
                    <a:pt x="344" y="88"/>
                  </a:lnTo>
                  <a:lnTo>
                    <a:pt x="340" y="80"/>
                  </a:lnTo>
                  <a:lnTo>
                    <a:pt x="332" y="74"/>
                  </a:lnTo>
                  <a:lnTo>
                    <a:pt x="324" y="70"/>
                  </a:lnTo>
                  <a:lnTo>
                    <a:pt x="314" y="68"/>
                  </a:lnTo>
                  <a:lnTo>
                    <a:pt x="288" y="68"/>
                  </a:lnTo>
                  <a:lnTo>
                    <a:pt x="270" y="102"/>
                  </a:lnTo>
                  <a:lnTo>
                    <a:pt x="250" y="68"/>
                  </a:lnTo>
                  <a:lnTo>
                    <a:pt x="222" y="68"/>
                  </a:lnTo>
                  <a:lnTo>
                    <a:pt x="222" y="68"/>
                  </a:lnTo>
                  <a:lnTo>
                    <a:pt x="214" y="70"/>
                  </a:lnTo>
                  <a:lnTo>
                    <a:pt x="206" y="74"/>
                  </a:lnTo>
                  <a:lnTo>
                    <a:pt x="198" y="80"/>
                  </a:lnTo>
                  <a:lnTo>
                    <a:pt x="194" y="88"/>
                  </a:lnTo>
                  <a:lnTo>
                    <a:pt x="194" y="88"/>
                  </a:lnTo>
                  <a:lnTo>
                    <a:pt x="194" y="90"/>
                  </a:lnTo>
                  <a:lnTo>
                    <a:pt x="192" y="98"/>
                  </a:lnTo>
                  <a:lnTo>
                    <a:pt x="192" y="98"/>
                  </a:lnTo>
                  <a:lnTo>
                    <a:pt x="204" y="102"/>
                  </a:lnTo>
                  <a:lnTo>
                    <a:pt x="214" y="106"/>
                  </a:lnTo>
                  <a:lnTo>
                    <a:pt x="224" y="114"/>
                  </a:lnTo>
                  <a:lnTo>
                    <a:pt x="232" y="122"/>
                  </a:lnTo>
                  <a:lnTo>
                    <a:pt x="240" y="132"/>
                  </a:lnTo>
                  <a:lnTo>
                    <a:pt x="244" y="142"/>
                  </a:lnTo>
                  <a:lnTo>
                    <a:pt x="248" y="154"/>
                  </a:lnTo>
                  <a:lnTo>
                    <a:pt x="248" y="166"/>
                  </a:lnTo>
                  <a:lnTo>
                    <a:pt x="248" y="166"/>
                  </a:lnTo>
                  <a:lnTo>
                    <a:pt x="248" y="178"/>
                  </a:lnTo>
                  <a:lnTo>
                    <a:pt x="246" y="188"/>
                  </a:lnTo>
                  <a:lnTo>
                    <a:pt x="240" y="198"/>
                  </a:lnTo>
                  <a:lnTo>
                    <a:pt x="234" y="208"/>
                  </a:lnTo>
                  <a:lnTo>
                    <a:pt x="250" y="208"/>
                  </a:lnTo>
                  <a:lnTo>
                    <a:pt x="250" y="208"/>
                  </a:lnTo>
                  <a:lnTo>
                    <a:pt x="260" y="208"/>
                  </a:lnTo>
                  <a:lnTo>
                    <a:pt x="270" y="210"/>
                  </a:lnTo>
                  <a:lnTo>
                    <a:pt x="278" y="214"/>
                  </a:lnTo>
                  <a:lnTo>
                    <a:pt x="286" y="218"/>
                  </a:lnTo>
                  <a:lnTo>
                    <a:pt x="294" y="222"/>
                  </a:lnTo>
                  <a:lnTo>
                    <a:pt x="300" y="228"/>
                  </a:lnTo>
                  <a:lnTo>
                    <a:pt x="306" y="236"/>
                  </a:lnTo>
                  <a:lnTo>
                    <a:pt x="310" y="244"/>
                  </a:lnTo>
                  <a:lnTo>
                    <a:pt x="308" y="118"/>
                  </a:lnTo>
                  <a:lnTo>
                    <a:pt x="318" y="118"/>
                  </a:lnTo>
                  <a:lnTo>
                    <a:pt x="330" y="196"/>
                  </a:lnTo>
                  <a:lnTo>
                    <a:pt x="330" y="196"/>
                  </a:lnTo>
                  <a:lnTo>
                    <a:pt x="332" y="200"/>
                  </a:lnTo>
                  <a:lnTo>
                    <a:pt x="336" y="204"/>
                  </a:lnTo>
                  <a:lnTo>
                    <a:pt x="340" y="208"/>
                  </a:lnTo>
                  <a:lnTo>
                    <a:pt x="346" y="208"/>
                  </a:lnTo>
                  <a:lnTo>
                    <a:pt x="346" y="208"/>
                  </a:lnTo>
                  <a:lnTo>
                    <a:pt x="348" y="208"/>
                  </a:lnTo>
                  <a:lnTo>
                    <a:pt x="348" y="208"/>
                  </a:lnTo>
                  <a:lnTo>
                    <a:pt x="354" y="206"/>
                  </a:lnTo>
                  <a:lnTo>
                    <a:pt x="358" y="202"/>
                  </a:lnTo>
                  <a:lnTo>
                    <a:pt x="360" y="196"/>
                  </a:lnTo>
                  <a:lnTo>
                    <a:pt x="360" y="190"/>
                  </a:lnTo>
                  <a:lnTo>
                    <a:pt x="360" y="190"/>
                  </a:lnTo>
                  <a:close/>
                  <a:moveTo>
                    <a:pt x="92" y="58"/>
                  </a:moveTo>
                  <a:lnTo>
                    <a:pt x="92" y="58"/>
                  </a:lnTo>
                  <a:lnTo>
                    <a:pt x="98" y="58"/>
                  </a:lnTo>
                  <a:lnTo>
                    <a:pt x="102" y="56"/>
                  </a:lnTo>
                  <a:lnTo>
                    <a:pt x="112" y="50"/>
                  </a:lnTo>
                  <a:lnTo>
                    <a:pt x="118" y="40"/>
                  </a:lnTo>
                  <a:lnTo>
                    <a:pt x="120" y="34"/>
                  </a:lnTo>
                  <a:lnTo>
                    <a:pt x="120" y="28"/>
                  </a:lnTo>
                  <a:lnTo>
                    <a:pt x="120" y="28"/>
                  </a:lnTo>
                  <a:lnTo>
                    <a:pt x="120" y="22"/>
                  </a:lnTo>
                  <a:lnTo>
                    <a:pt x="118" y="18"/>
                  </a:lnTo>
                  <a:lnTo>
                    <a:pt x="112" y="8"/>
                  </a:lnTo>
                  <a:lnTo>
                    <a:pt x="102" y="2"/>
                  </a:lnTo>
                  <a:lnTo>
                    <a:pt x="98" y="0"/>
                  </a:lnTo>
                  <a:lnTo>
                    <a:pt x="92" y="0"/>
                  </a:lnTo>
                  <a:lnTo>
                    <a:pt x="92" y="0"/>
                  </a:lnTo>
                  <a:lnTo>
                    <a:pt x="86" y="0"/>
                  </a:lnTo>
                  <a:lnTo>
                    <a:pt x="80" y="2"/>
                  </a:lnTo>
                  <a:lnTo>
                    <a:pt x="70" y="8"/>
                  </a:lnTo>
                  <a:lnTo>
                    <a:pt x="64" y="18"/>
                  </a:lnTo>
                  <a:lnTo>
                    <a:pt x="62" y="22"/>
                  </a:lnTo>
                  <a:lnTo>
                    <a:pt x="62" y="28"/>
                  </a:lnTo>
                  <a:lnTo>
                    <a:pt x="62" y="28"/>
                  </a:lnTo>
                  <a:lnTo>
                    <a:pt x="62" y="34"/>
                  </a:lnTo>
                  <a:lnTo>
                    <a:pt x="64" y="40"/>
                  </a:lnTo>
                  <a:lnTo>
                    <a:pt x="70" y="50"/>
                  </a:lnTo>
                  <a:lnTo>
                    <a:pt x="80" y="56"/>
                  </a:lnTo>
                  <a:lnTo>
                    <a:pt x="86" y="58"/>
                  </a:lnTo>
                  <a:lnTo>
                    <a:pt x="92" y="58"/>
                  </a:lnTo>
                  <a:lnTo>
                    <a:pt x="92" y="58"/>
                  </a:lnTo>
                  <a:close/>
                  <a:moveTo>
                    <a:pt x="30" y="196"/>
                  </a:moveTo>
                  <a:lnTo>
                    <a:pt x="42" y="118"/>
                  </a:lnTo>
                  <a:lnTo>
                    <a:pt x="52" y="118"/>
                  </a:lnTo>
                  <a:lnTo>
                    <a:pt x="50" y="244"/>
                  </a:lnTo>
                  <a:lnTo>
                    <a:pt x="50" y="244"/>
                  </a:lnTo>
                  <a:lnTo>
                    <a:pt x="54" y="236"/>
                  </a:lnTo>
                  <a:lnTo>
                    <a:pt x="60" y="228"/>
                  </a:lnTo>
                  <a:lnTo>
                    <a:pt x="66" y="222"/>
                  </a:lnTo>
                  <a:lnTo>
                    <a:pt x="74" y="218"/>
                  </a:lnTo>
                  <a:lnTo>
                    <a:pt x="82" y="214"/>
                  </a:lnTo>
                  <a:lnTo>
                    <a:pt x="90" y="210"/>
                  </a:lnTo>
                  <a:lnTo>
                    <a:pt x="100" y="208"/>
                  </a:lnTo>
                  <a:lnTo>
                    <a:pt x="110" y="208"/>
                  </a:lnTo>
                  <a:lnTo>
                    <a:pt x="126" y="208"/>
                  </a:lnTo>
                  <a:lnTo>
                    <a:pt x="126" y="208"/>
                  </a:lnTo>
                  <a:lnTo>
                    <a:pt x="120" y="198"/>
                  </a:lnTo>
                  <a:lnTo>
                    <a:pt x="114" y="188"/>
                  </a:lnTo>
                  <a:lnTo>
                    <a:pt x="112" y="178"/>
                  </a:lnTo>
                  <a:lnTo>
                    <a:pt x="112" y="166"/>
                  </a:lnTo>
                  <a:lnTo>
                    <a:pt x="112" y="166"/>
                  </a:lnTo>
                  <a:lnTo>
                    <a:pt x="112" y="154"/>
                  </a:lnTo>
                  <a:lnTo>
                    <a:pt x="116" y="142"/>
                  </a:lnTo>
                  <a:lnTo>
                    <a:pt x="120" y="132"/>
                  </a:lnTo>
                  <a:lnTo>
                    <a:pt x="128" y="122"/>
                  </a:lnTo>
                  <a:lnTo>
                    <a:pt x="136" y="114"/>
                  </a:lnTo>
                  <a:lnTo>
                    <a:pt x="146" y="106"/>
                  </a:lnTo>
                  <a:lnTo>
                    <a:pt x="156" y="102"/>
                  </a:lnTo>
                  <a:lnTo>
                    <a:pt x="168" y="98"/>
                  </a:lnTo>
                  <a:lnTo>
                    <a:pt x="166" y="90"/>
                  </a:lnTo>
                  <a:lnTo>
                    <a:pt x="166" y="90"/>
                  </a:lnTo>
                  <a:lnTo>
                    <a:pt x="166" y="88"/>
                  </a:lnTo>
                  <a:lnTo>
                    <a:pt x="166" y="88"/>
                  </a:lnTo>
                  <a:lnTo>
                    <a:pt x="162" y="80"/>
                  </a:lnTo>
                  <a:lnTo>
                    <a:pt x="154" y="74"/>
                  </a:lnTo>
                  <a:lnTo>
                    <a:pt x="146" y="70"/>
                  </a:lnTo>
                  <a:lnTo>
                    <a:pt x="138" y="68"/>
                  </a:lnTo>
                  <a:lnTo>
                    <a:pt x="110" y="68"/>
                  </a:lnTo>
                  <a:lnTo>
                    <a:pt x="90" y="102"/>
                  </a:lnTo>
                  <a:lnTo>
                    <a:pt x="72" y="68"/>
                  </a:lnTo>
                  <a:lnTo>
                    <a:pt x="46" y="68"/>
                  </a:lnTo>
                  <a:lnTo>
                    <a:pt x="46" y="68"/>
                  </a:lnTo>
                  <a:lnTo>
                    <a:pt x="36" y="70"/>
                  </a:lnTo>
                  <a:lnTo>
                    <a:pt x="28" y="74"/>
                  </a:lnTo>
                  <a:lnTo>
                    <a:pt x="20" y="80"/>
                  </a:lnTo>
                  <a:lnTo>
                    <a:pt x="16" y="88"/>
                  </a:lnTo>
                  <a:lnTo>
                    <a:pt x="16" y="88"/>
                  </a:lnTo>
                  <a:lnTo>
                    <a:pt x="16" y="90"/>
                  </a:lnTo>
                  <a:lnTo>
                    <a:pt x="0" y="190"/>
                  </a:lnTo>
                  <a:lnTo>
                    <a:pt x="0" y="190"/>
                  </a:lnTo>
                  <a:lnTo>
                    <a:pt x="0" y="196"/>
                  </a:lnTo>
                  <a:lnTo>
                    <a:pt x="2" y="202"/>
                  </a:lnTo>
                  <a:lnTo>
                    <a:pt x="6" y="206"/>
                  </a:lnTo>
                  <a:lnTo>
                    <a:pt x="12" y="208"/>
                  </a:lnTo>
                  <a:lnTo>
                    <a:pt x="12" y="208"/>
                  </a:lnTo>
                  <a:lnTo>
                    <a:pt x="14" y="208"/>
                  </a:lnTo>
                  <a:lnTo>
                    <a:pt x="14" y="208"/>
                  </a:lnTo>
                  <a:lnTo>
                    <a:pt x="20" y="208"/>
                  </a:lnTo>
                  <a:lnTo>
                    <a:pt x="24" y="204"/>
                  </a:lnTo>
                  <a:lnTo>
                    <a:pt x="28" y="200"/>
                  </a:lnTo>
                  <a:lnTo>
                    <a:pt x="30" y="196"/>
                  </a:lnTo>
                  <a:lnTo>
                    <a:pt x="30" y="196"/>
                  </a:lnTo>
                  <a:close/>
                  <a:moveTo>
                    <a:pt x="180" y="118"/>
                  </a:moveTo>
                  <a:lnTo>
                    <a:pt x="180" y="118"/>
                  </a:lnTo>
                  <a:lnTo>
                    <a:pt x="170" y="118"/>
                  </a:lnTo>
                  <a:lnTo>
                    <a:pt x="162" y="120"/>
                  </a:lnTo>
                  <a:lnTo>
                    <a:pt x="152" y="126"/>
                  </a:lnTo>
                  <a:lnTo>
                    <a:pt x="146" y="132"/>
                  </a:lnTo>
                  <a:lnTo>
                    <a:pt x="140" y="138"/>
                  </a:lnTo>
                  <a:lnTo>
                    <a:pt x="136" y="146"/>
                  </a:lnTo>
                  <a:lnTo>
                    <a:pt x="132" y="156"/>
                  </a:lnTo>
                  <a:lnTo>
                    <a:pt x="132" y="166"/>
                  </a:lnTo>
                  <a:lnTo>
                    <a:pt x="132" y="166"/>
                  </a:lnTo>
                  <a:lnTo>
                    <a:pt x="132" y="176"/>
                  </a:lnTo>
                  <a:lnTo>
                    <a:pt x="136" y="184"/>
                  </a:lnTo>
                  <a:lnTo>
                    <a:pt x="140" y="194"/>
                  </a:lnTo>
                  <a:lnTo>
                    <a:pt x="146" y="200"/>
                  </a:lnTo>
                  <a:lnTo>
                    <a:pt x="152" y="206"/>
                  </a:lnTo>
                  <a:lnTo>
                    <a:pt x="162" y="210"/>
                  </a:lnTo>
                  <a:lnTo>
                    <a:pt x="170" y="214"/>
                  </a:lnTo>
                  <a:lnTo>
                    <a:pt x="180" y="214"/>
                  </a:lnTo>
                  <a:lnTo>
                    <a:pt x="180" y="214"/>
                  </a:lnTo>
                  <a:lnTo>
                    <a:pt x="190" y="214"/>
                  </a:lnTo>
                  <a:lnTo>
                    <a:pt x="200" y="210"/>
                  </a:lnTo>
                  <a:lnTo>
                    <a:pt x="208" y="206"/>
                  </a:lnTo>
                  <a:lnTo>
                    <a:pt x="214" y="200"/>
                  </a:lnTo>
                  <a:lnTo>
                    <a:pt x="220" y="194"/>
                  </a:lnTo>
                  <a:lnTo>
                    <a:pt x="224" y="184"/>
                  </a:lnTo>
                  <a:lnTo>
                    <a:pt x="228" y="176"/>
                  </a:lnTo>
                  <a:lnTo>
                    <a:pt x="228" y="166"/>
                  </a:lnTo>
                  <a:lnTo>
                    <a:pt x="228" y="166"/>
                  </a:lnTo>
                  <a:lnTo>
                    <a:pt x="228" y="156"/>
                  </a:lnTo>
                  <a:lnTo>
                    <a:pt x="224" y="146"/>
                  </a:lnTo>
                  <a:lnTo>
                    <a:pt x="220" y="138"/>
                  </a:lnTo>
                  <a:lnTo>
                    <a:pt x="214" y="132"/>
                  </a:lnTo>
                  <a:lnTo>
                    <a:pt x="208" y="126"/>
                  </a:lnTo>
                  <a:lnTo>
                    <a:pt x="200" y="120"/>
                  </a:lnTo>
                  <a:lnTo>
                    <a:pt x="190" y="118"/>
                  </a:lnTo>
                  <a:lnTo>
                    <a:pt x="180" y="118"/>
                  </a:lnTo>
                  <a:close/>
                  <a:moveTo>
                    <a:pt x="296" y="260"/>
                  </a:moveTo>
                  <a:lnTo>
                    <a:pt x="296" y="260"/>
                  </a:lnTo>
                  <a:lnTo>
                    <a:pt x="294" y="258"/>
                  </a:lnTo>
                  <a:lnTo>
                    <a:pt x="294" y="258"/>
                  </a:lnTo>
                  <a:lnTo>
                    <a:pt x="292" y="252"/>
                  </a:lnTo>
                  <a:lnTo>
                    <a:pt x="288" y="246"/>
                  </a:lnTo>
                  <a:lnTo>
                    <a:pt x="278" y="236"/>
                  </a:lnTo>
                  <a:lnTo>
                    <a:pt x="266" y="230"/>
                  </a:lnTo>
                  <a:lnTo>
                    <a:pt x="250" y="228"/>
                  </a:lnTo>
                  <a:lnTo>
                    <a:pt x="210" y="228"/>
                  </a:lnTo>
                  <a:lnTo>
                    <a:pt x="180" y="278"/>
                  </a:lnTo>
                  <a:lnTo>
                    <a:pt x="150" y="228"/>
                  </a:lnTo>
                  <a:lnTo>
                    <a:pt x="110" y="228"/>
                  </a:lnTo>
                  <a:lnTo>
                    <a:pt x="110" y="228"/>
                  </a:lnTo>
                  <a:lnTo>
                    <a:pt x="94" y="230"/>
                  </a:lnTo>
                  <a:lnTo>
                    <a:pt x="82" y="236"/>
                  </a:lnTo>
                  <a:lnTo>
                    <a:pt x="72" y="246"/>
                  </a:lnTo>
                  <a:lnTo>
                    <a:pt x="68" y="252"/>
                  </a:lnTo>
                  <a:lnTo>
                    <a:pt x="66" y="258"/>
                  </a:lnTo>
                  <a:lnTo>
                    <a:pt x="66" y="258"/>
                  </a:lnTo>
                  <a:lnTo>
                    <a:pt x="64" y="260"/>
                  </a:lnTo>
                  <a:lnTo>
                    <a:pt x="52" y="336"/>
                  </a:lnTo>
                  <a:lnTo>
                    <a:pt x="52" y="336"/>
                  </a:lnTo>
                  <a:lnTo>
                    <a:pt x="72" y="352"/>
                  </a:lnTo>
                  <a:lnTo>
                    <a:pt x="96" y="362"/>
                  </a:lnTo>
                  <a:lnTo>
                    <a:pt x="106" y="304"/>
                  </a:lnTo>
                  <a:lnTo>
                    <a:pt x="118" y="304"/>
                  </a:lnTo>
                  <a:lnTo>
                    <a:pt x="114" y="370"/>
                  </a:lnTo>
                  <a:lnTo>
                    <a:pt x="114" y="370"/>
                  </a:lnTo>
                  <a:lnTo>
                    <a:pt x="130" y="374"/>
                  </a:lnTo>
                  <a:lnTo>
                    <a:pt x="146" y="378"/>
                  </a:lnTo>
                  <a:lnTo>
                    <a:pt x="162" y="380"/>
                  </a:lnTo>
                  <a:lnTo>
                    <a:pt x="180" y="380"/>
                  </a:lnTo>
                  <a:lnTo>
                    <a:pt x="180" y="380"/>
                  </a:lnTo>
                  <a:lnTo>
                    <a:pt x="196" y="380"/>
                  </a:lnTo>
                  <a:lnTo>
                    <a:pt x="214" y="378"/>
                  </a:lnTo>
                  <a:lnTo>
                    <a:pt x="230" y="374"/>
                  </a:lnTo>
                  <a:lnTo>
                    <a:pt x="246" y="370"/>
                  </a:lnTo>
                  <a:lnTo>
                    <a:pt x="242" y="304"/>
                  </a:lnTo>
                  <a:lnTo>
                    <a:pt x="254" y="304"/>
                  </a:lnTo>
                  <a:lnTo>
                    <a:pt x="264" y="362"/>
                  </a:lnTo>
                  <a:lnTo>
                    <a:pt x="264" y="362"/>
                  </a:lnTo>
                  <a:lnTo>
                    <a:pt x="288" y="350"/>
                  </a:lnTo>
                  <a:lnTo>
                    <a:pt x="308" y="336"/>
                  </a:lnTo>
                  <a:lnTo>
                    <a:pt x="296" y="26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61" name="Oval 60"/>
            <p:cNvSpPr/>
            <p:nvPr/>
          </p:nvSpPr>
          <p:spPr>
            <a:xfrm>
              <a:off x="8321884" y="855203"/>
              <a:ext cx="432000" cy="432000"/>
            </a:xfrm>
            <a:prstGeom prst="ellipse">
              <a:avLst/>
            </a:prstGeom>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63" name="Freeform 4851"/>
            <p:cNvSpPr>
              <a:spLocks noEditPoints="1"/>
            </p:cNvSpPr>
            <p:nvPr/>
          </p:nvSpPr>
          <p:spPr bwMode="auto">
            <a:xfrm>
              <a:off x="8403425" y="970313"/>
              <a:ext cx="258724" cy="218603"/>
            </a:xfrm>
            <a:custGeom>
              <a:avLst/>
              <a:gdLst>
                <a:gd name="T0" fmla="*/ 248 w 360"/>
                <a:gd name="T1" fmla="*/ 8 h 380"/>
                <a:gd name="T2" fmla="*/ 274 w 360"/>
                <a:gd name="T3" fmla="*/ 0 h 380"/>
                <a:gd name="T4" fmla="*/ 298 w 360"/>
                <a:gd name="T5" fmla="*/ 28 h 380"/>
                <a:gd name="T6" fmla="*/ 280 w 360"/>
                <a:gd name="T7" fmla="*/ 56 h 380"/>
                <a:gd name="T8" fmla="*/ 258 w 360"/>
                <a:gd name="T9" fmla="*/ 56 h 380"/>
                <a:gd name="T10" fmla="*/ 240 w 360"/>
                <a:gd name="T11" fmla="*/ 28 h 380"/>
                <a:gd name="T12" fmla="*/ 344 w 360"/>
                <a:gd name="T13" fmla="*/ 88 h 380"/>
                <a:gd name="T14" fmla="*/ 288 w 360"/>
                <a:gd name="T15" fmla="*/ 68 h 380"/>
                <a:gd name="T16" fmla="*/ 214 w 360"/>
                <a:gd name="T17" fmla="*/ 70 h 380"/>
                <a:gd name="T18" fmla="*/ 194 w 360"/>
                <a:gd name="T19" fmla="*/ 90 h 380"/>
                <a:gd name="T20" fmla="*/ 224 w 360"/>
                <a:gd name="T21" fmla="*/ 114 h 380"/>
                <a:gd name="T22" fmla="*/ 248 w 360"/>
                <a:gd name="T23" fmla="*/ 166 h 380"/>
                <a:gd name="T24" fmla="*/ 234 w 360"/>
                <a:gd name="T25" fmla="*/ 208 h 380"/>
                <a:gd name="T26" fmla="*/ 278 w 360"/>
                <a:gd name="T27" fmla="*/ 214 h 380"/>
                <a:gd name="T28" fmla="*/ 310 w 360"/>
                <a:gd name="T29" fmla="*/ 244 h 380"/>
                <a:gd name="T30" fmla="*/ 332 w 360"/>
                <a:gd name="T31" fmla="*/ 200 h 380"/>
                <a:gd name="T32" fmla="*/ 348 w 360"/>
                <a:gd name="T33" fmla="*/ 208 h 380"/>
                <a:gd name="T34" fmla="*/ 360 w 360"/>
                <a:gd name="T35" fmla="*/ 190 h 380"/>
                <a:gd name="T36" fmla="*/ 102 w 360"/>
                <a:gd name="T37" fmla="*/ 56 h 380"/>
                <a:gd name="T38" fmla="*/ 120 w 360"/>
                <a:gd name="T39" fmla="*/ 28 h 380"/>
                <a:gd name="T40" fmla="*/ 98 w 360"/>
                <a:gd name="T41" fmla="*/ 0 h 380"/>
                <a:gd name="T42" fmla="*/ 70 w 360"/>
                <a:gd name="T43" fmla="*/ 8 h 380"/>
                <a:gd name="T44" fmla="*/ 62 w 360"/>
                <a:gd name="T45" fmla="*/ 34 h 380"/>
                <a:gd name="T46" fmla="*/ 92 w 360"/>
                <a:gd name="T47" fmla="*/ 58 h 380"/>
                <a:gd name="T48" fmla="*/ 50 w 360"/>
                <a:gd name="T49" fmla="*/ 244 h 380"/>
                <a:gd name="T50" fmla="*/ 74 w 360"/>
                <a:gd name="T51" fmla="*/ 218 h 380"/>
                <a:gd name="T52" fmla="*/ 126 w 360"/>
                <a:gd name="T53" fmla="*/ 208 h 380"/>
                <a:gd name="T54" fmla="*/ 112 w 360"/>
                <a:gd name="T55" fmla="*/ 166 h 380"/>
                <a:gd name="T56" fmla="*/ 128 w 360"/>
                <a:gd name="T57" fmla="*/ 122 h 380"/>
                <a:gd name="T58" fmla="*/ 166 w 360"/>
                <a:gd name="T59" fmla="*/ 90 h 380"/>
                <a:gd name="T60" fmla="*/ 154 w 360"/>
                <a:gd name="T61" fmla="*/ 74 h 380"/>
                <a:gd name="T62" fmla="*/ 72 w 360"/>
                <a:gd name="T63" fmla="*/ 68 h 380"/>
                <a:gd name="T64" fmla="*/ 20 w 360"/>
                <a:gd name="T65" fmla="*/ 80 h 380"/>
                <a:gd name="T66" fmla="*/ 0 w 360"/>
                <a:gd name="T67" fmla="*/ 190 h 380"/>
                <a:gd name="T68" fmla="*/ 12 w 360"/>
                <a:gd name="T69" fmla="*/ 208 h 380"/>
                <a:gd name="T70" fmla="*/ 28 w 360"/>
                <a:gd name="T71" fmla="*/ 200 h 380"/>
                <a:gd name="T72" fmla="*/ 170 w 360"/>
                <a:gd name="T73" fmla="*/ 118 h 380"/>
                <a:gd name="T74" fmla="*/ 136 w 360"/>
                <a:gd name="T75" fmla="*/ 146 h 380"/>
                <a:gd name="T76" fmla="*/ 136 w 360"/>
                <a:gd name="T77" fmla="*/ 184 h 380"/>
                <a:gd name="T78" fmla="*/ 170 w 360"/>
                <a:gd name="T79" fmla="*/ 214 h 380"/>
                <a:gd name="T80" fmla="*/ 208 w 360"/>
                <a:gd name="T81" fmla="*/ 206 h 380"/>
                <a:gd name="T82" fmla="*/ 228 w 360"/>
                <a:gd name="T83" fmla="*/ 166 h 380"/>
                <a:gd name="T84" fmla="*/ 214 w 360"/>
                <a:gd name="T85" fmla="*/ 132 h 380"/>
                <a:gd name="T86" fmla="*/ 296 w 360"/>
                <a:gd name="T87" fmla="*/ 260 h 380"/>
                <a:gd name="T88" fmla="*/ 288 w 360"/>
                <a:gd name="T89" fmla="*/ 246 h 380"/>
                <a:gd name="T90" fmla="*/ 180 w 360"/>
                <a:gd name="T91" fmla="*/ 278 h 380"/>
                <a:gd name="T92" fmla="*/ 82 w 360"/>
                <a:gd name="T93" fmla="*/ 236 h 380"/>
                <a:gd name="T94" fmla="*/ 64 w 360"/>
                <a:gd name="T95" fmla="*/ 260 h 380"/>
                <a:gd name="T96" fmla="*/ 106 w 360"/>
                <a:gd name="T97" fmla="*/ 304 h 380"/>
                <a:gd name="T98" fmla="*/ 146 w 360"/>
                <a:gd name="T99" fmla="*/ 378 h 380"/>
                <a:gd name="T100" fmla="*/ 214 w 360"/>
                <a:gd name="T101" fmla="*/ 378 h 380"/>
                <a:gd name="T102" fmla="*/ 264 w 360"/>
                <a:gd name="T103" fmla="*/ 36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0" h="380">
                  <a:moveTo>
                    <a:pt x="240" y="28"/>
                  </a:moveTo>
                  <a:lnTo>
                    <a:pt x="240" y="28"/>
                  </a:lnTo>
                  <a:lnTo>
                    <a:pt x="240" y="22"/>
                  </a:lnTo>
                  <a:lnTo>
                    <a:pt x="242" y="18"/>
                  </a:lnTo>
                  <a:lnTo>
                    <a:pt x="248" y="8"/>
                  </a:lnTo>
                  <a:lnTo>
                    <a:pt x="258" y="2"/>
                  </a:lnTo>
                  <a:lnTo>
                    <a:pt x="262" y="0"/>
                  </a:lnTo>
                  <a:lnTo>
                    <a:pt x="268" y="0"/>
                  </a:lnTo>
                  <a:lnTo>
                    <a:pt x="268" y="0"/>
                  </a:lnTo>
                  <a:lnTo>
                    <a:pt x="274" y="0"/>
                  </a:lnTo>
                  <a:lnTo>
                    <a:pt x="280" y="2"/>
                  </a:lnTo>
                  <a:lnTo>
                    <a:pt x="290" y="8"/>
                  </a:lnTo>
                  <a:lnTo>
                    <a:pt x="296" y="18"/>
                  </a:lnTo>
                  <a:lnTo>
                    <a:pt x="298" y="22"/>
                  </a:lnTo>
                  <a:lnTo>
                    <a:pt x="298" y="28"/>
                  </a:lnTo>
                  <a:lnTo>
                    <a:pt x="298" y="28"/>
                  </a:lnTo>
                  <a:lnTo>
                    <a:pt x="298" y="34"/>
                  </a:lnTo>
                  <a:lnTo>
                    <a:pt x="296" y="40"/>
                  </a:lnTo>
                  <a:lnTo>
                    <a:pt x="290" y="50"/>
                  </a:lnTo>
                  <a:lnTo>
                    <a:pt x="280" y="56"/>
                  </a:lnTo>
                  <a:lnTo>
                    <a:pt x="274" y="58"/>
                  </a:lnTo>
                  <a:lnTo>
                    <a:pt x="268" y="58"/>
                  </a:lnTo>
                  <a:lnTo>
                    <a:pt x="268" y="58"/>
                  </a:lnTo>
                  <a:lnTo>
                    <a:pt x="262" y="58"/>
                  </a:lnTo>
                  <a:lnTo>
                    <a:pt x="258" y="56"/>
                  </a:lnTo>
                  <a:lnTo>
                    <a:pt x="248" y="50"/>
                  </a:lnTo>
                  <a:lnTo>
                    <a:pt x="242" y="40"/>
                  </a:lnTo>
                  <a:lnTo>
                    <a:pt x="240" y="34"/>
                  </a:lnTo>
                  <a:lnTo>
                    <a:pt x="240" y="28"/>
                  </a:lnTo>
                  <a:lnTo>
                    <a:pt x="240" y="28"/>
                  </a:lnTo>
                  <a:close/>
                  <a:moveTo>
                    <a:pt x="360" y="190"/>
                  </a:moveTo>
                  <a:lnTo>
                    <a:pt x="344" y="90"/>
                  </a:lnTo>
                  <a:lnTo>
                    <a:pt x="344" y="90"/>
                  </a:lnTo>
                  <a:lnTo>
                    <a:pt x="344" y="88"/>
                  </a:lnTo>
                  <a:lnTo>
                    <a:pt x="344" y="88"/>
                  </a:lnTo>
                  <a:lnTo>
                    <a:pt x="340" y="80"/>
                  </a:lnTo>
                  <a:lnTo>
                    <a:pt x="332" y="74"/>
                  </a:lnTo>
                  <a:lnTo>
                    <a:pt x="324" y="70"/>
                  </a:lnTo>
                  <a:lnTo>
                    <a:pt x="314" y="68"/>
                  </a:lnTo>
                  <a:lnTo>
                    <a:pt x="288" y="68"/>
                  </a:lnTo>
                  <a:lnTo>
                    <a:pt x="270" y="102"/>
                  </a:lnTo>
                  <a:lnTo>
                    <a:pt x="250" y="68"/>
                  </a:lnTo>
                  <a:lnTo>
                    <a:pt x="222" y="68"/>
                  </a:lnTo>
                  <a:lnTo>
                    <a:pt x="222" y="68"/>
                  </a:lnTo>
                  <a:lnTo>
                    <a:pt x="214" y="70"/>
                  </a:lnTo>
                  <a:lnTo>
                    <a:pt x="206" y="74"/>
                  </a:lnTo>
                  <a:lnTo>
                    <a:pt x="198" y="80"/>
                  </a:lnTo>
                  <a:lnTo>
                    <a:pt x="194" y="88"/>
                  </a:lnTo>
                  <a:lnTo>
                    <a:pt x="194" y="88"/>
                  </a:lnTo>
                  <a:lnTo>
                    <a:pt x="194" y="90"/>
                  </a:lnTo>
                  <a:lnTo>
                    <a:pt x="192" y="98"/>
                  </a:lnTo>
                  <a:lnTo>
                    <a:pt x="192" y="98"/>
                  </a:lnTo>
                  <a:lnTo>
                    <a:pt x="204" y="102"/>
                  </a:lnTo>
                  <a:lnTo>
                    <a:pt x="214" y="106"/>
                  </a:lnTo>
                  <a:lnTo>
                    <a:pt x="224" y="114"/>
                  </a:lnTo>
                  <a:lnTo>
                    <a:pt x="232" y="122"/>
                  </a:lnTo>
                  <a:lnTo>
                    <a:pt x="240" y="132"/>
                  </a:lnTo>
                  <a:lnTo>
                    <a:pt x="244" y="142"/>
                  </a:lnTo>
                  <a:lnTo>
                    <a:pt x="248" y="154"/>
                  </a:lnTo>
                  <a:lnTo>
                    <a:pt x="248" y="166"/>
                  </a:lnTo>
                  <a:lnTo>
                    <a:pt x="248" y="166"/>
                  </a:lnTo>
                  <a:lnTo>
                    <a:pt x="248" y="178"/>
                  </a:lnTo>
                  <a:lnTo>
                    <a:pt x="246" y="188"/>
                  </a:lnTo>
                  <a:lnTo>
                    <a:pt x="240" y="198"/>
                  </a:lnTo>
                  <a:lnTo>
                    <a:pt x="234" y="208"/>
                  </a:lnTo>
                  <a:lnTo>
                    <a:pt x="250" y="208"/>
                  </a:lnTo>
                  <a:lnTo>
                    <a:pt x="250" y="208"/>
                  </a:lnTo>
                  <a:lnTo>
                    <a:pt x="260" y="208"/>
                  </a:lnTo>
                  <a:lnTo>
                    <a:pt x="270" y="210"/>
                  </a:lnTo>
                  <a:lnTo>
                    <a:pt x="278" y="214"/>
                  </a:lnTo>
                  <a:lnTo>
                    <a:pt x="286" y="218"/>
                  </a:lnTo>
                  <a:lnTo>
                    <a:pt x="294" y="222"/>
                  </a:lnTo>
                  <a:lnTo>
                    <a:pt x="300" y="228"/>
                  </a:lnTo>
                  <a:lnTo>
                    <a:pt x="306" y="236"/>
                  </a:lnTo>
                  <a:lnTo>
                    <a:pt x="310" y="244"/>
                  </a:lnTo>
                  <a:lnTo>
                    <a:pt x="308" y="118"/>
                  </a:lnTo>
                  <a:lnTo>
                    <a:pt x="318" y="118"/>
                  </a:lnTo>
                  <a:lnTo>
                    <a:pt x="330" y="196"/>
                  </a:lnTo>
                  <a:lnTo>
                    <a:pt x="330" y="196"/>
                  </a:lnTo>
                  <a:lnTo>
                    <a:pt x="332" y="200"/>
                  </a:lnTo>
                  <a:lnTo>
                    <a:pt x="336" y="204"/>
                  </a:lnTo>
                  <a:lnTo>
                    <a:pt x="340" y="208"/>
                  </a:lnTo>
                  <a:lnTo>
                    <a:pt x="346" y="208"/>
                  </a:lnTo>
                  <a:lnTo>
                    <a:pt x="346" y="208"/>
                  </a:lnTo>
                  <a:lnTo>
                    <a:pt x="348" y="208"/>
                  </a:lnTo>
                  <a:lnTo>
                    <a:pt x="348" y="208"/>
                  </a:lnTo>
                  <a:lnTo>
                    <a:pt x="354" y="206"/>
                  </a:lnTo>
                  <a:lnTo>
                    <a:pt x="358" y="202"/>
                  </a:lnTo>
                  <a:lnTo>
                    <a:pt x="360" y="196"/>
                  </a:lnTo>
                  <a:lnTo>
                    <a:pt x="360" y="190"/>
                  </a:lnTo>
                  <a:lnTo>
                    <a:pt x="360" y="190"/>
                  </a:lnTo>
                  <a:close/>
                  <a:moveTo>
                    <a:pt x="92" y="58"/>
                  </a:moveTo>
                  <a:lnTo>
                    <a:pt x="92" y="58"/>
                  </a:lnTo>
                  <a:lnTo>
                    <a:pt x="98" y="58"/>
                  </a:lnTo>
                  <a:lnTo>
                    <a:pt x="102" y="56"/>
                  </a:lnTo>
                  <a:lnTo>
                    <a:pt x="112" y="50"/>
                  </a:lnTo>
                  <a:lnTo>
                    <a:pt x="118" y="40"/>
                  </a:lnTo>
                  <a:lnTo>
                    <a:pt x="120" y="34"/>
                  </a:lnTo>
                  <a:lnTo>
                    <a:pt x="120" y="28"/>
                  </a:lnTo>
                  <a:lnTo>
                    <a:pt x="120" y="28"/>
                  </a:lnTo>
                  <a:lnTo>
                    <a:pt x="120" y="22"/>
                  </a:lnTo>
                  <a:lnTo>
                    <a:pt x="118" y="18"/>
                  </a:lnTo>
                  <a:lnTo>
                    <a:pt x="112" y="8"/>
                  </a:lnTo>
                  <a:lnTo>
                    <a:pt x="102" y="2"/>
                  </a:lnTo>
                  <a:lnTo>
                    <a:pt x="98" y="0"/>
                  </a:lnTo>
                  <a:lnTo>
                    <a:pt x="92" y="0"/>
                  </a:lnTo>
                  <a:lnTo>
                    <a:pt x="92" y="0"/>
                  </a:lnTo>
                  <a:lnTo>
                    <a:pt x="86" y="0"/>
                  </a:lnTo>
                  <a:lnTo>
                    <a:pt x="80" y="2"/>
                  </a:lnTo>
                  <a:lnTo>
                    <a:pt x="70" y="8"/>
                  </a:lnTo>
                  <a:lnTo>
                    <a:pt x="64" y="18"/>
                  </a:lnTo>
                  <a:lnTo>
                    <a:pt x="62" y="22"/>
                  </a:lnTo>
                  <a:lnTo>
                    <a:pt x="62" y="28"/>
                  </a:lnTo>
                  <a:lnTo>
                    <a:pt x="62" y="28"/>
                  </a:lnTo>
                  <a:lnTo>
                    <a:pt x="62" y="34"/>
                  </a:lnTo>
                  <a:lnTo>
                    <a:pt x="64" y="40"/>
                  </a:lnTo>
                  <a:lnTo>
                    <a:pt x="70" y="50"/>
                  </a:lnTo>
                  <a:lnTo>
                    <a:pt x="80" y="56"/>
                  </a:lnTo>
                  <a:lnTo>
                    <a:pt x="86" y="58"/>
                  </a:lnTo>
                  <a:lnTo>
                    <a:pt x="92" y="58"/>
                  </a:lnTo>
                  <a:lnTo>
                    <a:pt x="92" y="58"/>
                  </a:lnTo>
                  <a:close/>
                  <a:moveTo>
                    <a:pt x="30" y="196"/>
                  </a:moveTo>
                  <a:lnTo>
                    <a:pt x="42" y="118"/>
                  </a:lnTo>
                  <a:lnTo>
                    <a:pt x="52" y="118"/>
                  </a:lnTo>
                  <a:lnTo>
                    <a:pt x="50" y="244"/>
                  </a:lnTo>
                  <a:lnTo>
                    <a:pt x="50" y="244"/>
                  </a:lnTo>
                  <a:lnTo>
                    <a:pt x="54" y="236"/>
                  </a:lnTo>
                  <a:lnTo>
                    <a:pt x="60" y="228"/>
                  </a:lnTo>
                  <a:lnTo>
                    <a:pt x="66" y="222"/>
                  </a:lnTo>
                  <a:lnTo>
                    <a:pt x="74" y="218"/>
                  </a:lnTo>
                  <a:lnTo>
                    <a:pt x="82" y="214"/>
                  </a:lnTo>
                  <a:lnTo>
                    <a:pt x="90" y="210"/>
                  </a:lnTo>
                  <a:lnTo>
                    <a:pt x="100" y="208"/>
                  </a:lnTo>
                  <a:lnTo>
                    <a:pt x="110" y="208"/>
                  </a:lnTo>
                  <a:lnTo>
                    <a:pt x="126" y="208"/>
                  </a:lnTo>
                  <a:lnTo>
                    <a:pt x="126" y="208"/>
                  </a:lnTo>
                  <a:lnTo>
                    <a:pt x="120" y="198"/>
                  </a:lnTo>
                  <a:lnTo>
                    <a:pt x="114" y="188"/>
                  </a:lnTo>
                  <a:lnTo>
                    <a:pt x="112" y="178"/>
                  </a:lnTo>
                  <a:lnTo>
                    <a:pt x="112" y="166"/>
                  </a:lnTo>
                  <a:lnTo>
                    <a:pt x="112" y="166"/>
                  </a:lnTo>
                  <a:lnTo>
                    <a:pt x="112" y="154"/>
                  </a:lnTo>
                  <a:lnTo>
                    <a:pt x="116" y="142"/>
                  </a:lnTo>
                  <a:lnTo>
                    <a:pt x="120" y="132"/>
                  </a:lnTo>
                  <a:lnTo>
                    <a:pt x="128" y="122"/>
                  </a:lnTo>
                  <a:lnTo>
                    <a:pt x="136" y="114"/>
                  </a:lnTo>
                  <a:lnTo>
                    <a:pt x="146" y="106"/>
                  </a:lnTo>
                  <a:lnTo>
                    <a:pt x="156" y="102"/>
                  </a:lnTo>
                  <a:lnTo>
                    <a:pt x="168" y="98"/>
                  </a:lnTo>
                  <a:lnTo>
                    <a:pt x="166" y="90"/>
                  </a:lnTo>
                  <a:lnTo>
                    <a:pt x="166" y="90"/>
                  </a:lnTo>
                  <a:lnTo>
                    <a:pt x="166" y="88"/>
                  </a:lnTo>
                  <a:lnTo>
                    <a:pt x="166" y="88"/>
                  </a:lnTo>
                  <a:lnTo>
                    <a:pt x="162" y="80"/>
                  </a:lnTo>
                  <a:lnTo>
                    <a:pt x="154" y="74"/>
                  </a:lnTo>
                  <a:lnTo>
                    <a:pt x="146" y="70"/>
                  </a:lnTo>
                  <a:lnTo>
                    <a:pt x="138" y="68"/>
                  </a:lnTo>
                  <a:lnTo>
                    <a:pt x="110" y="68"/>
                  </a:lnTo>
                  <a:lnTo>
                    <a:pt x="90" y="102"/>
                  </a:lnTo>
                  <a:lnTo>
                    <a:pt x="72" y="68"/>
                  </a:lnTo>
                  <a:lnTo>
                    <a:pt x="46" y="68"/>
                  </a:lnTo>
                  <a:lnTo>
                    <a:pt x="46" y="68"/>
                  </a:lnTo>
                  <a:lnTo>
                    <a:pt x="36" y="70"/>
                  </a:lnTo>
                  <a:lnTo>
                    <a:pt x="28" y="74"/>
                  </a:lnTo>
                  <a:lnTo>
                    <a:pt x="20" y="80"/>
                  </a:lnTo>
                  <a:lnTo>
                    <a:pt x="16" y="88"/>
                  </a:lnTo>
                  <a:lnTo>
                    <a:pt x="16" y="88"/>
                  </a:lnTo>
                  <a:lnTo>
                    <a:pt x="16" y="90"/>
                  </a:lnTo>
                  <a:lnTo>
                    <a:pt x="0" y="190"/>
                  </a:lnTo>
                  <a:lnTo>
                    <a:pt x="0" y="190"/>
                  </a:lnTo>
                  <a:lnTo>
                    <a:pt x="0" y="196"/>
                  </a:lnTo>
                  <a:lnTo>
                    <a:pt x="2" y="202"/>
                  </a:lnTo>
                  <a:lnTo>
                    <a:pt x="6" y="206"/>
                  </a:lnTo>
                  <a:lnTo>
                    <a:pt x="12" y="208"/>
                  </a:lnTo>
                  <a:lnTo>
                    <a:pt x="12" y="208"/>
                  </a:lnTo>
                  <a:lnTo>
                    <a:pt x="14" y="208"/>
                  </a:lnTo>
                  <a:lnTo>
                    <a:pt x="14" y="208"/>
                  </a:lnTo>
                  <a:lnTo>
                    <a:pt x="20" y="208"/>
                  </a:lnTo>
                  <a:lnTo>
                    <a:pt x="24" y="204"/>
                  </a:lnTo>
                  <a:lnTo>
                    <a:pt x="28" y="200"/>
                  </a:lnTo>
                  <a:lnTo>
                    <a:pt x="30" y="196"/>
                  </a:lnTo>
                  <a:lnTo>
                    <a:pt x="30" y="196"/>
                  </a:lnTo>
                  <a:close/>
                  <a:moveTo>
                    <a:pt x="180" y="118"/>
                  </a:moveTo>
                  <a:lnTo>
                    <a:pt x="180" y="118"/>
                  </a:lnTo>
                  <a:lnTo>
                    <a:pt x="170" y="118"/>
                  </a:lnTo>
                  <a:lnTo>
                    <a:pt x="162" y="120"/>
                  </a:lnTo>
                  <a:lnTo>
                    <a:pt x="152" y="126"/>
                  </a:lnTo>
                  <a:lnTo>
                    <a:pt x="146" y="132"/>
                  </a:lnTo>
                  <a:lnTo>
                    <a:pt x="140" y="138"/>
                  </a:lnTo>
                  <a:lnTo>
                    <a:pt x="136" y="146"/>
                  </a:lnTo>
                  <a:lnTo>
                    <a:pt x="132" y="156"/>
                  </a:lnTo>
                  <a:lnTo>
                    <a:pt x="132" y="166"/>
                  </a:lnTo>
                  <a:lnTo>
                    <a:pt x="132" y="166"/>
                  </a:lnTo>
                  <a:lnTo>
                    <a:pt x="132" y="176"/>
                  </a:lnTo>
                  <a:lnTo>
                    <a:pt x="136" y="184"/>
                  </a:lnTo>
                  <a:lnTo>
                    <a:pt x="140" y="194"/>
                  </a:lnTo>
                  <a:lnTo>
                    <a:pt x="146" y="200"/>
                  </a:lnTo>
                  <a:lnTo>
                    <a:pt x="152" y="206"/>
                  </a:lnTo>
                  <a:lnTo>
                    <a:pt x="162" y="210"/>
                  </a:lnTo>
                  <a:lnTo>
                    <a:pt x="170" y="214"/>
                  </a:lnTo>
                  <a:lnTo>
                    <a:pt x="180" y="214"/>
                  </a:lnTo>
                  <a:lnTo>
                    <a:pt x="180" y="214"/>
                  </a:lnTo>
                  <a:lnTo>
                    <a:pt x="190" y="214"/>
                  </a:lnTo>
                  <a:lnTo>
                    <a:pt x="200" y="210"/>
                  </a:lnTo>
                  <a:lnTo>
                    <a:pt x="208" y="206"/>
                  </a:lnTo>
                  <a:lnTo>
                    <a:pt x="214" y="200"/>
                  </a:lnTo>
                  <a:lnTo>
                    <a:pt x="220" y="194"/>
                  </a:lnTo>
                  <a:lnTo>
                    <a:pt x="224" y="184"/>
                  </a:lnTo>
                  <a:lnTo>
                    <a:pt x="228" y="176"/>
                  </a:lnTo>
                  <a:lnTo>
                    <a:pt x="228" y="166"/>
                  </a:lnTo>
                  <a:lnTo>
                    <a:pt x="228" y="166"/>
                  </a:lnTo>
                  <a:lnTo>
                    <a:pt x="228" y="156"/>
                  </a:lnTo>
                  <a:lnTo>
                    <a:pt x="224" y="146"/>
                  </a:lnTo>
                  <a:lnTo>
                    <a:pt x="220" y="138"/>
                  </a:lnTo>
                  <a:lnTo>
                    <a:pt x="214" y="132"/>
                  </a:lnTo>
                  <a:lnTo>
                    <a:pt x="208" y="126"/>
                  </a:lnTo>
                  <a:lnTo>
                    <a:pt x="200" y="120"/>
                  </a:lnTo>
                  <a:lnTo>
                    <a:pt x="190" y="118"/>
                  </a:lnTo>
                  <a:lnTo>
                    <a:pt x="180" y="118"/>
                  </a:lnTo>
                  <a:close/>
                  <a:moveTo>
                    <a:pt x="296" y="260"/>
                  </a:moveTo>
                  <a:lnTo>
                    <a:pt x="296" y="260"/>
                  </a:lnTo>
                  <a:lnTo>
                    <a:pt x="294" y="258"/>
                  </a:lnTo>
                  <a:lnTo>
                    <a:pt x="294" y="258"/>
                  </a:lnTo>
                  <a:lnTo>
                    <a:pt x="292" y="252"/>
                  </a:lnTo>
                  <a:lnTo>
                    <a:pt x="288" y="246"/>
                  </a:lnTo>
                  <a:lnTo>
                    <a:pt x="278" y="236"/>
                  </a:lnTo>
                  <a:lnTo>
                    <a:pt x="266" y="230"/>
                  </a:lnTo>
                  <a:lnTo>
                    <a:pt x="250" y="228"/>
                  </a:lnTo>
                  <a:lnTo>
                    <a:pt x="210" y="228"/>
                  </a:lnTo>
                  <a:lnTo>
                    <a:pt x="180" y="278"/>
                  </a:lnTo>
                  <a:lnTo>
                    <a:pt x="150" y="228"/>
                  </a:lnTo>
                  <a:lnTo>
                    <a:pt x="110" y="228"/>
                  </a:lnTo>
                  <a:lnTo>
                    <a:pt x="110" y="228"/>
                  </a:lnTo>
                  <a:lnTo>
                    <a:pt x="94" y="230"/>
                  </a:lnTo>
                  <a:lnTo>
                    <a:pt x="82" y="236"/>
                  </a:lnTo>
                  <a:lnTo>
                    <a:pt x="72" y="246"/>
                  </a:lnTo>
                  <a:lnTo>
                    <a:pt x="68" y="252"/>
                  </a:lnTo>
                  <a:lnTo>
                    <a:pt x="66" y="258"/>
                  </a:lnTo>
                  <a:lnTo>
                    <a:pt x="66" y="258"/>
                  </a:lnTo>
                  <a:lnTo>
                    <a:pt x="64" y="260"/>
                  </a:lnTo>
                  <a:lnTo>
                    <a:pt x="52" y="336"/>
                  </a:lnTo>
                  <a:lnTo>
                    <a:pt x="52" y="336"/>
                  </a:lnTo>
                  <a:lnTo>
                    <a:pt x="72" y="352"/>
                  </a:lnTo>
                  <a:lnTo>
                    <a:pt x="96" y="362"/>
                  </a:lnTo>
                  <a:lnTo>
                    <a:pt x="106" y="304"/>
                  </a:lnTo>
                  <a:lnTo>
                    <a:pt x="118" y="304"/>
                  </a:lnTo>
                  <a:lnTo>
                    <a:pt x="114" y="370"/>
                  </a:lnTo>
                  <a:lnTo>
                    <a:pt x="114" y="370"/>
                  </a:lnTo>
                  <a:lnTo>
                    <a:pt x="130" y="374"/>
                  </a:lnTo>
                  <a:lnTo>
                    <a:pt x="146" y="378"/>
                  </a:lnTo>
                  <a:lnTo>
                    <a:pt x="162" y="380"/>
                  </a:lnTo>
                  <a:lnTo>
                    <a:pt x="180" y="380"/>
                  </a:lnTo>
                  <a:lnTo>
                    <a:pt x="180" y="380"/>
                  </a:lnTo>
                  <a:lnTo>
                    <a:pt x="196" y="380"/>
                  </a:lnTo>
                  <a:lnTo>
                    <a:pt x="214" y="378"/>
                  </a:lnTo>
                  <a:lnTo>
                    <a:pt x="230" y="374"/>
                  </a:lnTo>
                  <a:lnTo>
                    <a:pt x="246" y="370"/>
                  </a:lnTo>
                  <a:lnTo>
                    <a:pt x="242" y="304"/>
                  </a:lnTo>
                  <a:lnTo>
                    <a:pt x="254" y="304"/>
                  </a:lnTo>
                  <a:lnTo>
                    <a:pt x="264" y="362"/>
                  </a:lnTo>
                  <a:lnTo>
                    <a:pt x="264" y="362"/>
                  </a:lnTo>
                  <a:lnTo>
                    <a:pt x="288" y="350"/>
                  </a:lnTo>
                  <a:lnTo>
                    <a:pt x="308" y="336"/>
                  </a:lnTo>
                  <a:lnTo>
                    <a:pt x="296" y="26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grpSp>
      <p:graphicFrame>
        <p:nvGraphicFramePr>
          <p:cNvPr id="54" name="Table 53"/>
          <p:cNvGraphicFramePr>
            <a:graphicFrameLocks noGrp="1"/>
          </p:cNvGraphicFramePr>
          <p:nvPr/>
        </p:nvGraphicFramePr>
        <p:xfrm>
          <a:off x="1552117" y="3519893"/>
          <a:ext cx="8928992" cy="2692756"/>
        </p:xfrm>
        <a:graphic>
          <a:graphicData uri="http://schemas.openxmlformats.org/drawingml/2006/table">
            <a:tbl>
              <a:tblPr firstRow="1" bandRow="1">
                <a:tableStyleId>{5C22544A-7EE6-4342-B048-85BDC9FD1C3A}</a:tableStyleId>
              </a:tblPr>
              <a:tblGrid>
                <a:gridCol w="1996894">
                  <a:extLst>
                    <a:ext uri="{9D8B030D-6E8A-4147-A177-3AD203B41FA5}">
                      <a16:colId xmlns:a16="http://schemas.microsoft.com/office/drawing/2014/main" val="20000"/>
                    </a:ext>
                  </a:extLst>
                </a:gridCol>
                <a:gridCol w="5231466">
                  <a:extLst>
                    <a:ext uri="{9D8B030D-6E8A-4147-A177-3AD203B41FA5}">
                      <a16:colId xmlns:a16="http://schemas.microsoft.com/office/drawing/2014/main" val="20001"/>
                    </a:ext>
                  </a:extLst>
                </a:gridCol>
                <a:gridCol w="1700632">
                  <a:extLst>
                    <a:ext uri="{9D8B030D-6E8A-4147-A177-3AD203B41FA5}">
                      <a16:colId xmlns:a16="http://schemas.microsoft.com/office/drawing/2014/main" val="20002"/>
                    </a:ext>
                  </a:extLst>
                </a:gridCol>
              </a:tblGrid>
              <a:tr h="815525">
                <a:tc>
                  <a:txBody>
                    <a:bodyPr/>
                    <a:lstStyle/>
                    <a:p>
                      <a:pPr algn="l"/>
                      <a:r>
                        <a:rPr lang="es-ES" sz="1100" b="0" dirty="0">
                          <a:solidFill>
                            <a:schemeClr val="tx1"/>
                          </a:solidFill>
                          <a:latin typeface="Univers for KPMG Cond" panose="020B0606020202020204" pitchFamily="34" charset="0"/>
                        </a:rPr>
                        <a:t>Estrategia Aprovisionamiento</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b="0" baseline="0" dirty="0">
                          <a:solidFill>
                            <a:schemeClr val="tx1"/>
                          </a:solidFill>
                          <a:latin typeface="Univers for KPMG Cond" panose="020B0606020202020204" pitchFamily="34" charset="0"/>
                        </a:rPr>
                        <a:t>Se incluye la gestión de subastas así como las relaciones con las administraciones y particulares desde GESFOR. Se gestiona de forma descentralizada.</a:t>
                      </a:r>
                    </a:p>
                    <a:p>
                      <a:pPr marL="171450" indent="-171450" algn="l">
                        <a:buFont typeface="Arial" panose="020B0604020202020204" pitchFamily="34" charset="0"/>
                        <a:buChar char="•"/>
                      </a:pPr>
                      <a:r>
                        <a:rPr lang="es-ES" sz="1100" b="0" baseline="0" dirty="0">
                          <a:solidFill>
                            <a:schemeClr val="tx1"/>
                          </a:solidFill>
                          <a:latin typeface="Univers for KPMG Cond" panose="020B0606020202020204" pitchFamily="34" charset="0"/>
                        </a:rPr>
                        <a:t>En el momento que se gana una subasta de un proveedor nuevo, este último se da de alta en SAP. También se incluyen las tareas de contacto con dichos proveedores.</a:t>
                      </a:r>
                      <a:endParaRPr lang="es-ES" sz="1100" b="0" dirty="0">
                        <a:solidFill>
                          <a:schemeClr val="tx1"/>
                        </a:solidFill>
                        <a:latin typeface="Univers for KPMG Cond" panose="020B0606020202020204" pitchFamily="34" charset="0"/>
                      </a:endParaRP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GESFOR</a:t>
                      </a:r>
                    </a:p>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SAP</a:t>
                      </a:r>
                    </a:p>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Outlook</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r h="815525">
                <a:tc>
                  <a:txBody>
                    <a:bodyPr/>
                    <a:lstStyle/>
                    <a:p>
                      <a:pPr algn="l"/>
                      <a:r>
                        <a:rPr lang="es-ES" sz="1100" dirty="0">
                          <a:latin typeface="Univers for KPMG Cond" panose="020B0606020202020204" pitchFamily="34" charset="0"/>
                        </a:rPr>
                        <a:t>Gestión de Maestros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Engloba el alta y mantenimiento de nuevas choperas en GESFOR. Dichas choperas se compone de lotes.</a:t>
                      </a:r>
                    </a:p>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Además de las choperas, se trata la gestión del maestro de madera que posteriormente se enviará a las fábricas.</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GESFOR</a:t>
                      </a:r>
                    </a:p>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SAP</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486786">
                <a:tc>
                  <a:txBody>
                    <a:bodyPr/>
                    <a:lstStyle/>
                    <a:p>
                      <a:pPr algn="l"/>
                      <a:r>
                        <a:rPr lang="es-ES" sz="1100" dirty="0">
                          <a:latin typeface="Univers for KPMG Cond" panose="020B0606020202020204" pitchFamily="34" charset="0"/>
                        </a:rPr>
                        <a:t>Gestión de Pedidos de Compra</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En la gestión del área forestal, no se genera ningún pedido de compra en SAP. El posterior pago se realiza a través de factura financiera iniciado el proceso desde GESFOR</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marR="0" lvl="0" indent="-171450" algn="l" defTabSz="84408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100" dirty="0">
                          <a:solidFill>
                            <a:schemeClr val="tx1"/>
                          </a:solidFill>
                          <a:latin typeface="Univers for KPMG Cond" panose="020B0606020202020204" pitchFamily="34" charset="0"/>
                        </a:rPr>
                        <a:t>GESFOR</a:t>
                      </a:r>
                    </a:p>
                    <a:p>
                      <a:pPr marL="171450" marR="0" lvl="0" indent="-171450" algn="l" defTabSz="84408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100" dirty="0">
                          <a:solidFill>
                            <a:schemeClr val="tx1"/>
                          </a:solidFill>
                          <a:latin typeface="Univers for KPMG Cond" panose="020B0606020202020204" pitchFamily="34" charset="0"/>
                        </a:rPr>
                        <a:t>SAP</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486786">
                <a:tc>
                  <a:txBody>
                    <a:bodyPr/>
                    <a:lstStyle/>
                    <a:p>
                      <a:pPr algn="l"/>
                      <a:r>
                        <a:rPr lang="es-ES" sz="1100" dirty="0">
                          <a:latin typeface="Univers for KPMG Cond" panose="020B0606020202020204" pitchFamily="34" charset="0"/>
                        </a:rPr>
                        <a:t>Recepción y Aceptación de Pedidos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100" dirty="0">
                          <a:solidFill>
                            <a:schemeClr val="tx1"/>
                          </a:solidFill>
                          <a:latin typeface="Univers for KPMG Cond" panose="020B0606020202020204" pitchFamily="34" charset="0"/>
                        </a:rPr>
                        <a:t>Engloba el proceso de entrada de madera en fábrica. Se da de alta el stock de madera en parque para ser transformada.</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marR="0" lvl="0" indent="-171450" algn="l" defTabSz="84408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100" dirty="0">
                          <a:solidFill>
                            <a:schemeClr val="tx1"/>
                          </a:solidFill>
                          <a:latin typeface="Univers for KPMG Cond" panose="020B0606020202020204" pitchFamily="34" charset="0"/>
                        </a:rPr>
                        <a:t>SGA</a:t>
                      </a:r>
                    </a:p>
                    <a:p>
                      <a:pPr marL="171450" marR="0" lvl="0" indent="-171450" algn="l" defTabSz="84408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100" dirty="0">
                          <a:solidFill>
                            <a:schemeClr val="tx1"/>
                          </a:solidFill>
                          <a:latin typeface="Univers for KPMG Cond" panose="020B0606020202020204" pitchFamily="34" charset="0"/>
                        </a:rPr>
                        <a:t>SAP</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7805136"/>
                  </a:ext>
                </a:extLst>
              </a:tr>
            </a:tbl>
          </a:graphicData>
        </a:graphic>
      </p:graphicFrame>
      <p:sp>
        <p:nvSpPr>
          <p:cNvPr id="55" name="Rectangle 54"/>
          <p:cNvSpPr/>
          <p:nvPr/>
        </p:nvSpPr>
        <p:spPr>
          <a:xfrm>
            <a:off x="3568341" y="3207788"/>
            <a:ext cx="5184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Descripción</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56" name="Rectangle 55"/>
          <p:cNvSpPr/>
          <p:nvPr/>
        </p:nvSpPr>
        <p:spPr>
          <a:xfrm>
            <a:off x="1552117" y="3207788"/>
            <a:ext cx="1980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Proceso</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grpSp>
        <p:nvGrpSpPr>
          <p:cNvPr id="57" name="Group 15"/>
          <p:cNvGrpSpPr>
            <a:grpSpLocks noChangeAspect="1"/>
          </p:cNvGrpSpPr>
          <p:nvPr/>
        </p:nvGrpSpPr>
        <p:grpSpPr bwMode="auto">
          <a:xfrm>
            <a:off x="1696133" y="3236085"/>
            <a:ext cx="331372" cy="230082"/>
            <a:chOff x="1316" y="1580"/>
            <a:chExt cx="428" cy="428"/>
          </a:xfrm>
          <a:solidFill>
            <a:schemeClr val="bg1"/>
          </a:solidFill>
        </p:grpSpPr>
        <p:sp>
          <p:nvSpPr>
            <p:cNvPr id="60" name="Freeform 16"/>
            <p:cNvSpPr>
              <a:spLocks noEditPoints="1"/>
            </p:cNvSpPr>
            <p:nvPr/>
          </p:nvSpPr>
          <p:spPr bwMode="auto">
            <a:xfrm>
              <a:off x="1470" y="1713"/>
              <a:ext cx="238" cy="238"/>
            </a:xfrm>
            <a:custGeom>
              <a:avLst/>
              <a:gdLst/>
              <a:ahLst/>
              <a:cxnLst>
                <a:cxn ang="0">
                  <a:pos x="19" y="3"/>
                </a:cxn>
                <a:cxn ang="0">
                  <a:pos x="19" y="3"/>
                </a:cxn>
                <a:cxn ang="0">
                  <a:pos x="31" y="0"/>
                </a:cxn>
                <a:cxn ang="0">
                  <a:pos x="51" y="17"/>
                </a:cxn>
                <a:cxn ang="0">
                  <a:pos x="46" y="30"/>
                </a:cxn>
                <a:cxn ang="0">
                  <a:pos x="46" y="31"/>
                </a:cxn>
                <a:cxn ang="0">
                  <a:pos x="97" y="80"/>
                </a:cxn>
                <a:cxn ang="0">
                  <a:pos x="96" y="96"/>
                </a:cxn>
                <a:cxn ang="0">
                  <a:pos x="80" y="96"/>
                </a:cxn>
                <a:cxn ang="0">
                  <a:pos x="32" y="46"/>
                </a:cxn>
                <a:cxn ang="0">
                  <a:pos x="30" y="46"/>
                </a:cxn>
                <a:cxn ang="0">
                  <a:pos x="17" y="51"/>
                </a:cxn>
                <a:cxn ang="0">
                  <a:pos x="0" y="31"/>
                </a:cxn>
                <a:cxn ang="0">
                  <a:pos x="3" y="19"/>
                </a:cxn>
                <a:cxn ang="0">
                  <a:pos x="3" y="19"/>
                </a:cxn>
                <a:cxn ang="0">
                  <a:pos x="3" y="19"/>
                </a:cxn>
                <a:cxn ang="0">
                  <a:pos x="16" y="32"/>
                </a:cxn>
                <a:cxn ang="0">
                  <a:pos x="27" y="27"/>
                </a:cxn>
                <a:cxn ang="0">
                  <a:pos x="32" y="16"/>
                </a:cxn>
                <a:cxn ang="0">
                  <a:pos x="19" y="4"/>
                </a:cxn>
                <a:cxn ang="0">
                  <a:pos x="19" y="3"/>
                </a:cxn>
                <a:cxn ang="0">
                  <a:pos x="84" y="84"/>
                </a:cxn>
                <a:cxn ang="0">
                  <a:pos x="92" y="84"/>
                </a:cxn>
                <a:cxn ang="0">
                  <a:pos x="92" y="92"/>
                </a:cxn>
                <a:cxn ang="0">
                  <a:pos x="84" y="92"/>
                </a:cxn>
                <a:cxn ang="0">
                  <a:pos x="84" y="84"/>
                </a:cxn>
              </a:cxnLst>
              <a:rect l="0" t="0" r="r" b="b"/>
              <a:pathLst>
                <a:path w="101" h="101">
                  <a:moveTo>
                    <a:pt x="19" y="3"/>
                  </a:moveTo>
                  <a:cubicBezTo>
                    <a:pt x="19" y="3"/>
                    <a:pt x="19" y="3"/>
                    <a:pt x="19" y="3"/>
                  </a:cubicBezTo>
                  <a:cubicBezTo>
                    <a:pt x="31" y="0"/>
                    <a:pt x="31" y="0"/>
                    <a:pt x="31" y="0"/>
                  </a:cubicBezTo>
                  <a:cubicBezTo>
                    <a:pt x="51" y="17"/>
                    <a:pt x="51" y="17"/>
                    <a:pt x="51" y="17"/>
                  </a:cubicBezTo>
                  <a:cubicBezTo>
                    <a:pt x="46" y="30"/>
                    <a:pt x="46" y="30"/>
                    <a:pt x="46" y="30"/>
                  </a:cubicBezTo>
                  <a:cubicBezTo>
                    <a:pt x="46" y="31"/>
                    <a:pt x="46" y="31"/>
                    <a:pt x="46" y="31"/>
                  </a:cubicBezTo>
                  <a:cubicBezTo>
                    <a:pt x="97" y="80"/>
                    <a:pt x="97" y="80"/>
                    <a:pt x="97" y="80"/>
                  </a:cubicBezTo>
                  <a:cubicBezTo>
                    <a:pt x="101" y="84"/>
                    <a:pt x="101" y="92"/>
                    <a:pt x="96" y="96"/>
                  </a:cubicBezTo>
                  <a:cubicBezTo>
                    <a:pt x="92" y="100"/>
                    <a:pt x="85" y="101"/>
                    <a:pt x="80" y="96"/>
                  </a:cubicBezTo>
                  <a:cubicBezTo>
                    <a:pt x="32" y="46"/>
                    <a:pt x="32" y="46"/>
                    <a:pt x="32" y="46"/>
                  </a:cubicBezTo>
                  <a:cubicBezTo>
                    <a:pt x="30" y="46"/>
                    <a:pt x="30" y="46"/>
                    <a:pt x="30" y="46"/>
                  </a:cubicBezTo>
                  <a:cubicBezTo>
                    <a:pt x="17" y="51"/>
                    <a:pt x="17" y="51"/>
                    <a:pt x="17" y="51"/>
                  </a:cubicBezTo>
                  <a:cubicBezTo>
                    <a:pt x="0" y="31"/>
                    <a:pt x="0" y="31"/>
                    <a:pt x="0" y="31"/>
                  </a:cubicBezTo>
                  <a:cubicBezTo>
                    <a:pt x="3" y="19"/>
                    <a:pt x="3" y="19"/>
                    <a:pt x="3" y="19"/>
                  </a:cubicBezTo>
                  <a:cubicBezTo>
                    <a:pt x="3" y="19"/>
                    <a:pt x="3" y="19"/>
                    <a:pt x="3" y="19"/>
                  </a:cubicBezTo>
                  <a:cubicBezTo>
                    <a:pt x="3" y="19"/>
                    <a:pt x="3" y="19"/>
                    <a:pt x="3" y="19"/>
                  </a:cubicBezTo>
                  <a:cubicBezTo>
                    <a:pt x="16" y="32"/>
                    <a:pt x="16" y="32"/>
                    <a:pt x="16" y="32"/>
                  </a:cubicBezTo>
                  <a:cubicBezTo>
                    <a:pt x="27" y="27"/>
                    <a:pt x="27" y="27"/>
                    <a:pt x="27" y="27"/>
                  </a:cubicBezTo>
                  <a:cubicBezTo>
                    <a:pt x="32" y="16"/>
                    <a:pt x="32" y="16"/>
                    <a:pt x="32" y="16"/>
                  </a:cubicBezTo>
                  <a:cubicBezTo>
                    <a:pt x="19" y="4"/>
                    <a:pt x="19" y="4"/>
                    <a:pt x="19" y="4"/>
                  </a:cubicBezTo>
                  <a:lnTo>
                    <a:pt x="19" y="3"/>
                  </a:lnTo>
                  <a:close/>
                  <a:moveTo>
                    <a:pt x="84" y="84"/>
                  </a:moveTo>
                  <a:cubicBezTo>
                    <a:pt x="86" y="82"/>
                    <a:pt x="90" y="82"/>
                    <a:pt x="92" y="84"/>
                  </a:cubicBezTo>
                  <a:cubicBezTo>
                    <a:pt x="94" y="86"/>
                    <a:pt x="94" y="90"/>
                    <a:pt x="92" y="92"/>
                  </a:cubicBezTo>
                  <a:cubicBezTo>
                    <a:pt x="90" y="94"/>
                    <a:pt x="86" y="94"/>
                    <a:pt x="84" y="92"/>
                  </a:cubicBezTo>
                  <a:cubicBezTo>
                    <a:pt x="82" y="90"/>
                    <a:pt x="82" y="86"/>
                    <a:pt x="84" y="84"/>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Arial"/>
                <a:ea typeface="+mn-ea"/>
                <a:cs typeface="+mn-cs"/>
              </a:endParaRPr>
            </a:p>
          </p:txBody>
        </p:sp>
        <p:sp>
          <p:nvSpPr>
            <p:cNvPr id="62" name="Freeform 17"/>
            <p:cNvSpPr>
              <a:spLocks/>
            </p:cNvSpPr>
            <p:nvPr/>
          </p:nvSpPr>
          <p:spPr bwMode="auto">
            <a:xfrm>
              <a:off x="1316" y="1580"/>
              <a:ext cx="428" cy="428"/>
            </a:xfrm>
            <a:custGeom>
              <a:avLst/>
              <a:gdLst/>
              <a:ahLst/>
              <a:cxnLst>
                <a:cxn ang="0">
                  <a:pos x="104" y="0"/>
                </a:cxn>
                <a:cxn ang="0">
                  <a:pos x="108" y="24"/>
                </a:cxn>
                <a:cxn ang="0">
                  <a:pos x="126" y="31"/>
                </a:cxn>
                <a:cxn ang="0">
                  <a:pos x="145" y="17"/>
                </a:cxn>
                <a:cxn ang="0">
                  <a:pos x="164" y="36"/>
                </a:cxn>
                <a:cxn ang="0">
                  <a:pos x="150" y="56"/>
                </a:cxn>
                <a:cxn ang="0">
                  <a:pos x="157" y="74"/>
                </a:cxn>
                <a:cxn ang="0">
                  <a:pos x="181" y="78"/>
                </a:cxn>
                <a:cxn ang="0">
                  <a:pos x="181" y="104"/>
                </a:cxn>
                <a:cxn ang="0">
                  <a:pos x="157" y="108"/>
                </a:cxn>
                <a:cxn ang="0">
                  <a:pos x="152" y="120"/>
                </a:cxn>
                <a:cxn ang="0">
                  <a:pos x="137" y="105"/>
                </a:cxn>
                <a:cxn ang="0">
                  <a:pos x="139" y="97"/>
                </a:cxn>
                <a:cxn ang="0">
                  <a:pos x="97" y="43"/>
                </a:cxn>
                <a:cxn ang="0">
                  <a:pos x="43" y="84"/>
                </a:cxn>
                <a:cxn ang="0">
                  <a:pos x="84" y="139"/>
                </a:cxn>
                <a:cxn ang="0">
                  <a:pos x="106" y="136"/>
                </a:cxn>
                <a:cxn ang="0">
                  <a:pos x="121" y="152"/>
                </a:cxn>
                <a:cxn ang="0">
                  <a:pos x="108" y="157"/>
                </a:cxn>
                <a:cxn ang="0">
                  <a:pos x="104" y="181"/>
                </a:cxn>
                <a:cxn ang="0">
                  <a:pos x="77" y="181"/>
                </a:cxn>
                <a:cxn ang="0">
                  <a:pos x="73" y="157"/>
                </a:cxn>
                <a:cxn ang="0">
                  <a:pos x="55" y="150"/>
                </a:cxn>
                <a:cxn ang="0">
                  <a:pos x="36" y="164"/>
                </a:cxn>
                <a:cxn ang="0">
                  <a:pos x="17" y="145"/>
                </a:cxn>
                <a:cxn ang="0">
                  <a:pos x="31" y="126"/>
                </a:cxn>
                <a:cxn ang="0">
                  <a:pos x="24" y="108"/>
                </a:cxn>
                <a:cxn ang="0">
                  <a:pos x="0" y="104"/>
                </a:cxn>
                <a:cxn ang="0">
                  <a:pos x="0" y="78"/>
                </a:cxn>
                <a:cxn ang="0">
                  <a:pos x="24" y="73"/>
                </a:cxn>
                <a:cxn ang="0">
                  <a:pos x="31" y="56"/>
                </a:cxn>
                <a:cxn ang="0">
                  <a:pos x="17" y="36"/>
                </a:cxn>
                <a:cxn ang="0">
                  <a:pos x="36" y="17"/>
                </a:cxn>
                <a:cxn ang="0">
                  <a:pos x="56" y="31"/>
                </a:cxn>
                <a:cxn ang="0">
                  <a:pos x="73" y="24"/>
                </a:cxn>
                <a:cxn ang="0">
                  <a:pos x="78" y="0"/>
                </a:cxn>
                <a:cxn ang="0">
                  <a:pos x="104" y="0"/>
                </a:cxn>
              </a:cxnLst>
              <a:rect l="0" t="0" r="r" b="b"/>
              <a:pathLst>
                <a:path w="181" h="181">
                  <a:moveTo>
                    <a:pt x="104" y="0"/>
                  </a:moveTo>
                  <a:cubicBezTo>
                    <a:pt x="108" y="24"/>
                    <a:pt x="108" y="24"/>
                    <a:pt x="108" y="24"/>
                  </a:cubicBezTo>
                  <a:cubicBezTo>
                    <a:pt x="126" y="31"/>
                    <a:pt x="126" y="31"/>
                    <a:pt x="126" y="31"/>
                  </a:cubicBezTo>
                  <a:cubicBezTo>
                    <a:pt x="145" y="17"/>
                    <a:pt x="145" y="17"/>
                    <a:pt x="145" y="17"/>
                  </a:cubicBezTo>
                  <a:cubicBezTo>
                    <a:pt x="164" y="36"/>
                    <a:pt x="164" y="36"/>
                    <a:pt x="164" y="36"/>
                  </a:cubicBezTo>
                  <a:cubicBezTo>
                    <a:pt x="150" y="56"/>
                    <a:pt x="150" y="56"/>
                    <a:pt x="150" y="56"/>
                  </a:cubicBezTo>
                  <a:cubicBezTo>
                    <a:pt x="157" y="74"/>
                    <a:pt x="157" y="74"/>
                    <a:pt x="157" y="74"/>
                  </a:cubicBezTo>
                  <a:cubicBezTo>
                    <a:pt x="181" y="78"/>
                    <a:pt x="181" y="78"/>
                    <a:pt x="181" y="78"/>
                  </a:cubicBezTo>
                  <a:cubicBezTo>
                    <a:pt x="181" y="104"/>
                    <a:pt x="181" y="104"/>
                    <a:pt x="181" y="104"/>
                  </a:cubicBezTo>
                  <a:cubicBezTo>
                    <a:pt x="157" y="108"/>
                    <a:pt x="157" y="108"/>
                    <a:pt x="157" y="108"/>
                  </a:cubicBezTo>
                  <a:cubicBezTo>
                    <a:pt x="152" y="120"/>
                    <a:pt x="152" y="120"/>
                    <a:pt x="152" y="120"/>
                  </a:cubicBezTo>
                  <a:cubicBezTo>
                    <a:pt x="137" y="105"/>
                    <a:pt x="137" y="105"/>
                    <a:pt x="137" y="105"/>
                  </a:cubicBezTo>
                  <a:cubicBezTo>
                    <a:pt x="138" y="103"/>
                    <a:pt x="138" y="100"/>
                    <a:pt x="139" y="97"/>
                  </a:cubicBezTo>
                  <a:cubicBezTo>
                    <a:pt x="142" y="71"/>
                    <a:pt x="124" y="46"/>
                    <a:pt x="97" y="43"/>
                  </a:cubicBezTo>
                  <a:cubicBezTo>
                    <a:pt x="71" y="39"/>
                    <a:pt x="46" y="58"/>
                    <a:pt x="43" y="84"/>
                  </a:cubicBezTo>
                  <a:cubicBezTo>
                    <a:pt x="39" y="111"/>
                    <a:pt x="58" y="135"/>
                    <a:pt x="84" y="139"/>
                  </a:cubicBezTo>
                  <a:cubicBezTo>
                    <a:pt x="92" y="140"/>
                    <a:pt x="99" y="139"/>
                    <a:pt x="106" y="136"/>
                  </a:cubicBezTo>
                  <a:cubicBezTo>
                    <a:pt x="121" y="152"/>
                    <a:pt x="121" y="152"/>
                    <a:pt x="121" y="152"/>
                  </a:cubicBezTo>
                  <a:cubicBezTo>
                    <a:pt x="108" y="157"/>
                    <a:pt x="108" y="157"/>
                    <a:pt x="108" y="157"/>
                  </a:cubicBezTo>
                  <a:cubicBezTo>
                    <a:pt x="104" y="181"/>
                    <a:pt x="104" y="181"/>
                    <a:pt x="104" y="181"/>
                  </a:cubicBezTo>
                  <a:cubicBezTo>
                    <a:pt x="77" y="181"/>
                    <a:pt x="77" y="181"/>
                    <a:pt x="77" y="181"/>
                  </a:cubicBezTo>
                  <a:cubicBezTo>
                    <a:pt x="73" y="157"/>
                    <a:pt x="73" y="157"/>
                    <a:pt x="73" y="157"/>
                  </a:cubicBezTo>
                  <a:cubicBezTo>
                    <a:pt x="55" y="150"/>
                    <a:pt x="55" y="150"/>
                    <a:pt x="55" y="150"/>
                  </a:cubicBezTo>
                  <a:cubicBezTo>
                    <a:pt x="36" y="164"/>
                    <a:pt x="36" y="164"/>
                    <a:pt x="36" y="164"/>
                  </a:cubicBezTo>
                  <a:cubicBezTo>
                    <a:pt x="17" y="145"/>
                    <a:pt x="17" y="145"/>
                    <a:pt x="17" y="145"/>
                  </a:cubicBezTo>
                  <a:cubicBezTo>
                    <a:pt x="31" y="126"/>
                    <a:pt x="31" y="126"/>
                    <a:pt x="31" y="126"/>
                  </a:cubicBezTo>
                  <a:cubicBezTo>
                    <a:pt x="24" y="108"/>
                    <a:pt x="24" y="108"/>
                    <a:pt x="24" y="108"/>
                  </a:cubicBezTo>
                  <a:cubicBezTo>
                    <a:pt x="0" y="104"/>
                    <a:pt x="0" y="104"/>
                    <a:pt x="0" y="104"/>
                  </a:cubicBezTo>
                  <a:cubicBezTo>
                    <a:pt x="0" y="78"/>
                    <a:pt x="0" y="78"/>
                    <a:pt x="0" y="78"/>
                  </a:cubicBezTo>
                  <a:cubicBezTo>
                    <a:pt x="24" y="73"/>
                    <a:pt x="24" y="73"/>
                    <a:pt x="24" y="73"/>
                  </a:cubicBezTo>
                  <a:cubicBezTo>
                    <a:pt x="31" y="56"/>
                    <a:pt x="31" y="56"/>
                    <a:pt x="31" y="56"/>
                  </a:cubicBezTo>
                  <a:cubicBezTo>
                    <a:pt x="17" y="36"/>
                    <a:pt x="17" y="36"/>
                    <a:pt x="17" y="36"/>
                  </a:cubicBezTo>
                  <a:cubicBezTo>
                    <a:pt x="36" y="17"/>
                    <a:pt x="36" y="17"/>
                    <a:pt x="36" y="17"/>
                  </a:cubicBezTo>
                  <a:cubicBezTo>
                    <a:pt x="56" y="31"/>
                    <a:pt x="56" y="31"/>
                    <a:pt x="56" y="31"/>
                  </a:cubicBezTo>
                  <a:cubicBezTo>
                    <a:pt x="73" y="24"/>
                    <a:pt x="73" y="24"/>
                    <a:pt x="73" y="24"/>
                  </a:cubicBezTo>
                  <a:cubicBezTo>
                    <a:pt x="78" y="0"/>
                    <a:pt x="78" y="0"/>
                    <a:pt x="78" y="0"/>
                  </a:cubicBezTo>
                  <a:lnTo>
                    <a:pt x="10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64" name="Rectangle 63"/>
          <p:cNvSpPr/>
          <p:nvPr/>
        </p:nvSpPr>
        <p:spPr>
          <a:xfrm>
            <a:off x="8789085" y="3207788"/>
            <a:ext cx="1692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Sistema</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67" name="Freeform 5014"/>
          <p:cNvSpPr>
            <a:spLocks noEditPoints="1"/>
          </p:cNvSpPr>
          <p:nvPr/>
        </p:nvSpPr>
        <p:spPr bwMode="auto">
          <a:xfrm>
            <a:off x="8934449" y="3253159"/>
            <a:ext cx="250516" cy="184071"/>
          </a:xfrm>
          <a:custGeom>
            <a:avLst/>
            <a:gdLst>
              <a:gd name="T0" fmla="*/ 360 w 360"/>
              <a:gd name="T1" fmla="*/ 256 h 278"/>
              <a:gd name="T2" fmla="*/ 360 w 360"/>
              <a:gd name="T3" fmla="*/ 252 h 278"/>
              <a:gd name="T4" fmla="*/ 358 w 360"/>
              <a:gd name="T5" fmla="*/ 252 h 278"/>
              <a:gd name="T6" fmla="*/ 318 w 360"/>
              <a:gd name="T7" fmla="*/ 200 h 278"/>
              <a:gd name="T8" fmla="*/ 314 w 360"/>
              <a:gd name="T9" fmla="*/ 198 h 278"/>
              <a:gd name="T10" fmla="*/ 50 w 360"/>
              <a:gd name="T11" fmla="*/ 196 h 278"/>
              <a:gd name="T12" fmla="*/ 46 w 360"/>
              <a:gd name="T13" fmla="*/ 198 h 278"/>
              <a:gd name="T14" fmla="*/ 2 w 360"/>
              <a:gd name="T15" fmla="*/ 250 h 278"/>
              <a:gd name="T16" fmla="*/ 2 w 360"/>
              <a:gd name="T17" fmla="*/ 252 h 278"/>
              <a:gd name="T18" fmla="*/ 0 w 360"/>
              <a:gd name="T19" fmla="*/ 252 h 278"/>
              <a:gd name="T20" fmla="*/ 0 w 360"/>
              <a:gd name="T21" fmla="*/ 256 h 278"/>
              <a:gd name="T22" fmla="*/ 0 w 360"/>
              <a:gd name="T23" fmla="*/ 256 h 278"/>
              <a:gd name="T24" fmla="*/ 0 w 360"/>
              <a:gd name="T25" fmla="*/ 268 h 278"/>
              <a:gd name="T26" fmla="*/ 4 w 360"/>
              <a:gd name="T27" fmla="*/ 276 h 278"/>
              <a:gd name="T28" fmla="*/ 10 w 360"/>
              <a:gd name="T29" fmla="*/ 278 h 278"/>
              <a:gd name="T30" fmla="*/ 350 w 360"/>
              <a:gd name="T31" fmla="*/ 278 h 278"/>
              <a:gd name="T32" fmla="*/ 356 w 360"/>
              <a:gd name="T33" fmla="*/ 276 h 278"/>
              <a:gd name="T34" fmla="*/ 360 w 360"/>
              <a:gd name="T35" fmla="*/ 268 h 278"/>
              <a:gd name="T36" fmla="*/ 360 w 360"/>
              <a:gd name="T37" fmla="*/ 256 h 278"/>
              <a:gd name="T38" fmla="*/ 360 w 360"/>
              <a:gd name="T39" fmla="*/ 256 h 278"/>
              <a:gd name="T40" fmla="*/ 146 w 360"/>
              <a:gd name="T41" fmla="*/ 234 h 278"/>
              <a:gd name="T42" fmla="*/ 226 w 360"/>
              <a:gd name="T43" fmla="*/ 254 h 278"/>
              <a:gd name="T44" fmla="*/ 338 w 360"/>
              <a:gd name="T45" fmla="*/ 268 h 278"/>
              <a:gd name="T46" fmla="*/ 334 w 360"/>
              <a:gd name="T47" fmla="*/ 270 h 278"/>
              <a:gd name="T48" fmla="*/ 332 w 360"/>
              <a:gd name="T49" fmla="*/ 270 h 278"/>
              <a:gd name="T50" fmla="*/ 326 w 360"/>
              <a:gd name="T51" fmla="*/ 268 h 278"/>
              <a:gd name="T52" fmla="*/ 324 w 360"/>
              <a:gd name="T53" fmla="*/ 262 h 278"/>
              <a:gd name="T54" fmla="*/ 326 w 360"/>
              <a:gd name="T55" fmla="*/ 256 h 278"/>
              <a:gd name="T56" fmla="*/ 328 w 360"/>
              <a:gd name="T57" fmla="*/ 256 h 278"/>
              <a:gd name="T58" fmla="*/ 334 w 360"/>
              <a:gd name="T59" fmla="*/ 256 h 278"/>
              <a:gd name="T60" fmla="*/ 338 w 360"/>
              <a:gd name="T61" fmla="*/ 256 h 278"/>
              <a:gd name="T62" fmla="*/ 340 w 360"/>
              <a:gd name="T63" fmla="*/ 262 h 278"/>
              <a:gd name="T64" fmla="*/ 340 w 360"/>
              <a:gd name="T65" fmla="*/ 266 h 278"/>
              <a:gd name="T66" fmla="*/ 338 w 360"/>
              <a:gd name="T67" fmla="*/ 268 h 278"/>
              <a:gd name="T68" fmla="*/ 306 w 360"/>
              <a:gd name="T69" fmla="*/ 184 h 278"/>
              <a:gd name="T70" fmla="*/ 310 w 360"/>
              <a:gd name="T71" fmla="*/ 184 h 278"/>
              <a:gd name="T72" fmla="*/ 318 w 360"/>
              <a:gd name="T73" fmla="*/ 178 h 278"/>
              <a:gd name="T74" fmla="*/ 318 w 360"/>
              <a:gd name="T75" fmla="*/ 12 h 278"/>
              <a:gd name="T76" fmla="*/ 318 w 360"/>
              <a:gd name="T77" fmla="*/ 6 h 278"/>
              <a:gd name="T78" fmla="*/ 310 w 360"/>
              <a:gd name="T79" fmla="*/ 0 h 278"/>
              <a:gd name="T80" fmla="*/ 54 w 360"/>
              <a:gd name="T81" fmla="*/ 0 h 278"/>
              <a:gd name="T82" fmla="*/ 50 w 360"/>
              <a:gd name="T83" fmla="*/ 0 h 278"/>
              <a:gd name="T84" fmla="*/ 42 w 360"/>
              <a:gd name="T85" fmla="*/ 6 h 278"/>
              <a:gd name="T86" fmla="*/ 42 w 360"/>
              <a:gd name="T87" fmla="*/ 172 h 278"/>
              <a:gd name="T88" fmla="*/ 42 w 360"/>
              <a:gd name="T89" fmla="*/ 178 h 278"/>
              <a:gd name="T90" fmla="*/ 50 w 360"/>
              <a:gd name="T91" fmla="*/ 184 h 278"/>
              <a:gd name="T92" fmla="*/ 54 w 360"/>
              <a:gd name="T93" fmla="*/ 184 h 278"/>
              <a:gd name="T94" fmla="*/ 294 w 360"/>
              <a:gd name="T95" fmla="*/ 24 h 278"/>
              <a:gd name="T96" fmla="*/ 66 w 360"/>
              <a:gd name="T97"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0" h="278">
                <a:moveTo>
                  <a:pt x="360" y="256"/>
                </a:moveTo>
                <a:lnTo>
                  <a:pt x="360" y="256"/>
                </a:lnTo>
                <a:lnTo>
                  <a:pt x="360" y="252"/>
                </a:lnTo>
                <a:lnTo>
                  <a:pt x="360" y="252"/>
                </a:lnTo>
                <a:lnTo>
                  <a:pt x="358" y="252"/>
                </a:lnTo>
                <a:lnTo>
                  <a:pt x="358" y="252"/>
                </a:lnTo>
                <a:lnTo>
                  <a:pt x="358" y="250"/>
                </a:lnTo>
                <a:lnTo>
                  <a:pt x="318" y="200"/>
                </a:lnTo>
                <a:lnTo>
                  <a:pt x="318" y="200"/>
                </a:lnTo>
                <a:lnTo>
                  <a:pt x="314" y="198"/>
                </a:lnTo>
                <a:lnTo>
                  <a:pt x="310" y="196"/>
                </a:lnTo>
                <a:lnTo>
                  <a:pt x="50" y="196"/>
                </a:lnTo>
                <a:lnTo>
                  <a:pt x="50" y="196"/>
                </a:lnTo>
                <a:lnTo>
                  <a:pt x="46" y="198"/>
                </a:lnTo>
                <a:lnTo>
                  <a:pt x="42" y="200"/>
                </a:lnTo>
                <a:lnTo>
                  <a:pt x="2" y="250"/>
                </a:lnTo>
                <a:lnTo>
                  <a:pt x="2" y="250"/>
                </a:lnTo>
                <a:lnTo>
                  <a:pt x="2" y="252"/>
                </a:lnTo>
                <a:lnTo>
                  <a:pt x="2" y="252"/>
                </a:lnTo>
                <a:lnTo>
                  <a:pt x="0" y="252"/>
                </a:lnTo>
                <a:lnTo>
                  <a:pt x="0" y="252"/>
                </a:lnTo>
                <a:lnTo>
                  <a:pt x="0" y="256"/>
                </a:lnTo>
                <a:lnTo>
                  <a:pt x="0" y="256"/>
                </a:lnTo>
                <a:lnTo>
                  <a:pt x="0" y="256"/>
                </a:lnTo>
                <a:lnTo>
                  <a:pt x="0" y="268"/>
                </a:lnTo>
                <a:lnTo>
                  <a:pt x="0" y="268"/>
                </a:lnTo>
                <a:lnTo>
                  <a:pt x="0" y="272"/>
                </a:lnTo>
                <a:lnTo>
                  <a:pt x="4" y="276"/>
                </a:lnTo>
                <a:lnTo>
                  <a:pt x="6" y="278"/>
                </a:lnTo>
                <a:lnTo>
                  <a:pt x="10" y="278"/>
                </a:lnTo>
                <a:lnTo>
                  <a:pt x="350" y="278"/>
                </a:lnTo>
                <a:lnTo>
                  <a:pt x="350" y="278"/>
                </a:lnTo>
                <a:lnTo>
                  <a:pt x="354" y="278"/>
                </a:lnTo>
                <a:lnTo>
                  <a:pt x="356" y="276"/>
                </a:lnTo>
                <a:lnTo>
                  <a:pt x="360" y="272"/>
                </a:lnTo>
                <a:lnTo>
                  <a:pt x="360" y="268"/>
                </a:lnTo>
                <a:lnTo>
                  <a:pt x="360" y="256"/>
                </a:lnTo>
                <a:lnTo>
                  <a:pt x="360" y="256"/>
                </a:lnTo>
                <a:lnTo>
                  <a:pt x="360" y="256"/>
                </a:lnTo>
                <a:lnTo>
                  <a:pt x="360" y="256"/>
                </a:lnTo>
                <a:close/>
                <a:moveTo>
                  <a:pt x="134" y="254"/>
                </a:moveTo>
                <a:lnTo>
                  <a:pt x="146" y="234"/>
                </a:lnTo>
                <a:lnTo>
                  <a:pt x="214" y="234"/>
                </a:lnTo>
                <a:lnTo>
                  <a:pt x="226" y="254"/>
                </a:lnTo>
                <a:lnTo>
                  <a:pt x="134" y="254"/>
                </a:lnTo>
                <a:close/>
                <a:moveTo>
                  <a:pt x="338" y="268"/>
                </a:moveTo>
                <a:lnTo>
                  <a:pt x="338" y="268"/>
                </a:lnTo>
                <a:lnTo>
                  <a:pt x="334" y="270"/>
                </a:lnTo>
                <a:lnTo>
                  <a:pt x="332" y="270"/>
                </a:lnTo>
                <a:lnTo>
                  <a:pt x="332" y="270"/>
                </a:lnTo>
                <a:lnTo>
                  <a:pt x="326" y="268"/>
                </a:lnTo>
                <a:lnTo>
                  <a:pt x="326" y="268"/>
                </a:lnTo>
                <a:lnTo>
                  <a:pt x="324" y="262"/>
                </a:lnTo>
                <a:lnTo>
                  <a:pt x="324" y="262"/>
                </a:lnTo>
                <a:lnTo>
                  <a:pt x="324" y="260"/>
                </a:lnTo>
                <a:lnTo>
                  <a:pt x="326" y="256"/>
                </a:lnTo>
                <a:lnTo>
                  <a:pt x="326" y="256"/>
                </a:lnTo>
                <a:lnTo>
                  <a:pt x="328" y="256"/>
                </a:lnTo>
                <a:lnTo>
                  <a:pt x="332" y="254"/>
                </a:lnTo>
                <a:lnTo>
                  <a:pt x="334" y="256"/>
                </a:lnTo>
                <a:lnTo>
                  <a:pt x="338" y="256"/>
                </a:lnTo>
                <a:lnTo>
                  <a:pt x="338" y="256"/>
                </a:lnTo>
                <a:lnTo>
                  <a:pt x="340" y="260"/>
                </a:lnTo>
                <a:lnTo>
                  <a:pt x="340" y="262"/>
                </a:lnTo>
                <a:lnTo>
                  <a:pt x="340" y="262"/>
                </a:lnTo>
                <a:lnTo>
                  <a:pt x="340" y="266"/>
                </a:lnTo>
                <a:lnTo>
                  <a:pt x="338" y="268"/>
                </a:lnTo>
                <a:lnTo>
                  <a:pt x="338" y="268"/>
                </a:lnTo>
                <a:close/>
                <a:moveTo>
                  <a:pt x="54" y="184"/>
                </a:moveTo>
                <a:lnTo>
                  <a:pt x="306" y="184"/>
                </a:lnTo>
                <a:lnTo>
                  <a:pt x="306" y="184"/>
                </a:lnTo>
                <a:lnTo>
                  <a:pt x="310" y="184"/>
                </a:lnTo>
                <a:lnTo>
                  <a:pt x="314" y="182"/>
                </a:lnTo>
                <a:lnTo>
                  <a:pt x="318" y="178"/>
                </a:lnTo>
                <a:lnTo>
                  <a:pt x="318" y="172"/>
                </a:lnTo>
                <a:lnTo>
                  <a:pt x="318" y="12"/>
                </a:lnTo>
                <a:lnTo>
                  <a:pt x="318" y="12"/>
                </a:lnTo>
                <a:lnTo>
                  <a:pt x="318" y="6"/>
                </a:lnTo>
                <a:lnTo>
                  <a:pt x="314" y="2"/>
                </a:lnTo>
                <a:lnTo>
                  <a:pt x="310" y="0"/>
                </a:lnTo>
                <a:lnTo>
                  <a:pt x="306" y="0"/>
                </a:lnTo>
                <a:lnTo>
                  <a:pt x="54" y="0"/>
                </a:lnTo>
                <a:lnTo>
                  <a:pt x="54" y="0"/>
                </a:lnTo>
                <a:lnTo>
                  <a:pt x="50" y="0"/>
                </a:lnTo>
                <a:lnTo>
                  <a:pt x="46" y="2"/>
                </a:lnTo>
                <a:lnTo>
                  <a:pt x="42" y="6"/>
                </a:lnTo>
                <a:lnTo>
                  <a:pt x="42" y="12"/>
                </a:lnTo>
                <a:lnTo>
                  <a:pt x="42" y="172"/>
                </a:lnTo>
                <a:lnTo>
                  <a:pt x="42" y="172"/>
                </a:lnTo>
                <a:lnTo>
                  <a:pt x="42" y="178"/>
                </a:lnTo>
                <a:lnTo>
                  <a:pt x="46" y="182"/>
                </a:lnTo>
                <a:lnTo>
                  <a:pt x="50" y="184"/>
                </a:lnTo>
                <a:lnTo>
                  <a:pt x="54" y="184"/>
                </a:lnTo>
                <a:lnTo>
                  <a:pt x="54" y="184"/>
                </a:lnTo>
                <a:close/>
                <a:moveTo>
                  <a:pt x="66" y="24"/>
                </a:moveTo>
                <a:lnTo>
                  <a:pt x="294" y="24"/>
                </a:lnTo>
                <a:lnTo>
                  <a:pt x="294" y="160"/>
                </a:lnTo>
                <a:lnTo>
                  <a:pt x="66" y="160"/>
                </a:lnTo>
                <a:lnTo>
                  <a:pt x="66" y="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2" name="AutoShape 7">
            <a:extLst>
              <a:ext uri="{FF2B5EF4-FFF2-40B4-BE49-F238E27FC236}">
                <a16:creationId xmlns:a16="http://schemas.microsoft.com/office/drawing/2014/main" id="{820CA8B6-915C-4505-A0D2-B7DE14CCBD8F}"/>
              </a:ext>
            </a:extLst>
          </p:cNvPr>
          <p:cNvSpPr>
            <a:spLocks noChangeArrowheads="1"/>
          </p:cNvSpPr>
          <p:nvPr/>
        </p:nvSpPr>
        <p:spPr bwMode="auto">
          <a:xfrm>
            <a:off x="2320260" y="1885431"/>
            <a:ext cx="807219" cy="482436"/>
          </a:xfrm>
          <a:prstGeom prst="chevron">
            <a:avLst>
              <a:gd name="adj" fmla="val 19758"/>
            </a:avLst>
          </a:prstGeom>
          <a:solidFill>
            <a:schemeClr val="accent5"/>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8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Gestión de Maestro</a:t>
            </a:r>
          </a:p>
        </p:txBody>
      </p:sp>
      <p:sp>
        <p:nvSpPr>
          <p:cNvPr id="83" name="AutoShape 7">
            <a:extLst>
              <a:ext uri="{FF2B5EF4-FFF2-40B4-BE49-F238E27FC236}">
                <a16:creationId xmlns:a16="http://schemas.microsoft.com/office/drawing/2014/main" id="{69A3048A-73A2-4917-9891-220D939D49C0}"/>
              </a:ext>
            </a:extLst>
          </p:cNvPr>
          <p:cNvSpPr>
            <a:spLocks noChangeArrowheads="1"/>
          </p:cNvSpPr>
          <p:nvPr/>
        </p:nvSpPr>
        <p:spPr bwMode="auto">
          <a:xfrm>
            <a:off x="3189154" y="1874793"/>
            <a:ext cx="807219" cy="482436"/>
          </a:xfrm>
          <a:prstGeom prst="chevron">
            <a:avLst>
              <a:gd name="adj" fmla="val 19758"/>
            </a:avLst>
          </a:prstGeom>
          <a:solidFill>
            <a:schemeClr val="accent5"/>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8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Gestión  de Pedidos de Compra</a:t>
            </a:r>
          </a:p>
        </p:txBody>
      </p:sp>
      <p:sp>
        <p:nvSpPr>
          <p:cNvPr id="84" name="AutoShape 7">
            <a:extLst>
              <a:ext uri="{FF2B5EF4-FFF2-40B4-BE49-F238E27FC236}">
                <a16:creationId xmlns:a16="http://schemas.microsoft.com/office/drawing/2014/main" id="{AA12225D-9E62-483D-AE75-7E1E8D50FB77}"/>
              </a:ext>
            </a:extLst>
          </p:cNvPr>
          <p:cNvSpPr>
            <a:spLocks noChangeArrowheads="1"/>
          </p:cNvSpPr>
          <p:nvPr/>
        </p:nvSpPr>
        <p:spPr bwMode="auto">
          <a:xfrm>
            <a:off x="4070771" y="1873778"/>
            <a:ext cx="807219" cy="482436"/>
          </a:xfrm>
          <a:prstGeom prst="chevron">
            <a:avLst>
              <a:gd name="adj" fmla="val 19758"/>
            </a:avLst>
          </a:prstGeom>
          <a:solidFill>
            <a:schemeClr val="accent5"/>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8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Recepción y Aceptación  de Pedidos</a:t>
            </a:r>
          </a:p>
        </p:txBody>
      </p:sp>
      <p:sp>
        <p:nvSpPr>
          <p:cNvPr id="85" name="AutoShape 7">
            <a:extLst>
              <a:ext uri="{FF2B5EF4-FFF2-40B4-BE49-F238E27FC236}">
                <a16:creationId xmlns:a16="http://schemas.microsoft.com/office/drawing/2014/main" id="{F5C37F82-0D1C-4A2F-9F97-F590F2731EF5}"/>
              </a:ext>
            </a:extLst>
          </p:cNvPr>
          <p:cNvSpPr>
            <a:spLocks noChangeArrowheads="1"/>
          </p:cNvSpPr>
          <p:nvPr/>
        </p:nvSpPr>
        <p:spPr bwMode="auto">
          <a:xfrm>
            <a:off x="1343472" y="1885431"/>
            <a:ext cx="936104" cy="482436"/>
          </a:xfrm>
          <a:prstGeom prst="chevron">
            <a:avLst>
              <a:gd name="adj" fmla="val 19758"/>
            </a:avLst>
          </a:prstGeom>
          <a:solidFill>
            <a:schemeClr val="accent5"/>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8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Estrategia Aprovisionamiento</a:t>
            </a:r>
          </a:p>
        </p:txBody>
      </p:sp>
      <p:sp>
        <p:nvSpPr>
          <p:cNvPr id="86" name="AutoShape 7">
            <a:extLst>
              <a:ext uri="{FF2B5EF4-FFF2-40B4-BE49-F238E27FC236}">
                <a16:creationId xmlns:a16="http://schemas.microsoft.com/office/drawing/2014/main" id="{27C40715-F523-4245-B656-79D8965DBA62}"/>
              </a:ext>
            </a:extLst>
          </p:cNvPr>
          <p:cNvSpPr>
            <a:spLocks noChangeArrowheads="1"/>
          </p:cNvSpPr>
          <p:nvPr/>
        </p:nvSpPr>
        <p:spPr bwMode="auto">
          <a:xfrm>
            <a:off x="6682826" y="1844243"/>
            <a:ext cx="807219" cy="482436"/>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_tradnl" sz="8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Pagos</a:t>
            </a:r>
          </a:p>
        </p:txBody>
      </p:sp>
      <p:sp>
        <p:nvSpPr>
          <p:cNvPr id="87" name="AutoShape 7">
            <a:extLst>
              <a:ext uri="{FF2B5EF4-FFF2-40B4-BE49-F238E27FC236}">
                <a16:creationId xmlns:a16="http://schemas.microsoft.com/office/drawing/2014/main" id="{FAB14B97-5F9C-4243-A01C-D40BF2D4A39E}"/>
              </a:ext>
            </a:extLst>
          </p:cNvPr>
          <p:cNvSpPr>
            <a:spLocks noChangeArrowheads="1"/>
          </p:cNvSpPr>
          <p:nvPr/>
        </p:nvSpPr>
        <p:spPr bwMode="auto">
          <a:xfrm>
            <a:off x="5837408" y="1855896"/>
            <a:ext cx="807219" cy="482436"/>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_tradnl" sz="8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Gestión de Facturas</a:t>
            </a:r>
          </a:p>
        </p:txBody>
      </p:sp>
      <p:sp>
        <p:nvSpPr>
          <p:cNvPr id="88" name="AutoShape 7">
            <a:extLst>
              <a:ext uri="{FF2B5EF4-FFF2-40B4-BE49-F238E27FC236}">
                <a16:creationId xmlns:a16="http://schemas.microsoft.com/office/drawing/2014/main" id="{DF0CC300-D14A-495B-A759-DB2C2646689F}"/>
              </a:ext>
            </a:extLst>
          </p:cNvPr>
          <p:cNvSpPr>
            <a:spLocks noChangeArrowheads="1"/>
          </p:cNvSpPr>
          <p:nvPr/>
        </p:nvSpPr>
        <p:spPr bwMode="auto">
          <a:xfrm>
            <a:off x="7528244" y="1844243"/>
            <a:ext cx="807219" cy="482436"/>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_tradnl" sz="8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Gestión del Proceso</a:t>
            </a:r>
          </a:p>
        </p:txBody>
      </p:sp>
      <p:sp>
        <p:nvSpPr>
          <p:cNvPr id="89" name="AutoShape 7">
            <a:extLst>
              <a:ext uri="{FF2B5EF4-FFF2-40B4-BE49-F238E27FC236}">
                <a16:creationId xmlns:a16="http://schemas.microsoft.com/office/drawing/2014/main" id="{87FB33C1-85A9-4A29-80E6-05252A7FDA64}"/>
              </a:ext>
            </a:extLst>
          </p:cNvPr>
          <p:cNvSpPr>
            <a:spLocks noChangeArrowheads="1"/>
          </p:cNvSpPr>
          <p:nvPr/>
        </p:nvSpPr>
        <p:spPr bwMode="auto">
          <a:xfrm>
            <a:off x="4952388" y="2082468"/>
            <a:ext cx="807219" cy="482436"/>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_tradnl" sz="8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Gestión de Almacenes</a:t>
            </a:r>
          </a:p>
        </p:txBody>
      </p:sp>
      <p:grpSp>
        <p:nvGrpSpPr>
          <p:cNvPr id="96" name="Group 95">
            <a:extLst>
              <a:ext uri="{FF2B5EF4-FFF2-40B4-BE49-F238E27FC236}">
                <a16:creationId xmlns:a16="http://schemas.microsoft.com/office/drawing/2014/main" id="{6157FC36-CE38-446D-A841-27C9806056E0}"/>
              </a:ext>
            </a:extLst>
          </p:cNvPr>
          <p:cNvGrpSpPr/>
          <p:nvPr/>
        </p:nvGrpSpPr>
        <p:grpSpPr>
          <a:xfrm>
            <a:off x="7680176" y="178744"/>
            <a:ext cx="3564392" cy="689878"/>
            <a:chOff x="7680176" y="178744"/>
            <a:chExt cx="3564392" cy="689878"/>
          </a:xfrm>
        </p:grpSpPr>
        <p:sp>
          <p:nvSpPr>
            <p:cNvPr id="98" name="KMATable0ValueChain2">
              <a:extLst>
                <a:ext uri="{FF2B5EF4-FFF2-40B4-BE49-F238E27FC236}">
                  <a16:creationId xmlns:a16="http://schemas.microsoft.com/office/drawing/2014/main" id="{7503F4B4-E95E-43C9-B7EA-ADFC231D801A}"/>
                </a:ext>
              </a:extLst>
            </p:cNvPr>
            <p:cNvSpPr>
              <a:spLocks noChangeArrowheads="1"/>
            </p:cNvSpPr>
            <p:nvPr/>
          </p:nvSpPr>
          <p:spPr bwMode="auto">
            <a:xfrm>
              <a:off x="7680176" y="178744"/>
              <a:ext cx="3564392" cy="151256"/>
            </a:xfrm>
            <a:prstGeom prst="chevron">
              <a:avLst>
                <a:gd name="adj" fmla="val 21138"/>
              </a:avLst>
            </a:prstGeom>
            <a:solidFill>
              <a:schemeClr val="tx2"/>
            </a:solidFill>
            <a:ln>
              <a:noFill/>
            </a:ln>
          </p:spPr>
          <p:txBody>
            <a:bodyPr lIns="0" r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s-ES_tradnl" sz="10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Procesos de </a:t>
              </a:r>
              <a:r>
                <a:rPr kumimoji="0" lang="es-ES_tradnl" sz="10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Supply</a:t>
              </a:r>
              <a:r>
                <a:rPr kumimoji="0" lang="es-ES_tradnl" sz="10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a:t>
              </a:r>
              <a:r>
                <a:rPr kumimoji="0" lang="es-ES_tradnl" sz="10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Chain</a:t>
              </a:r>
              <a:r>
                <a:rPr kumimoji="0" lang="es-ES_tradnl" sz="10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 Producción</a:t>
              </a:r>
            </a:p>
          </p:txBody>
        </p:sp>
        <p:sp>
          <p:nvSpPr>
            <p:cNvPr id="100" name="Rounded Rectangle 68">
              <a:extLst>
                <a:ext uri="{FF2B5EF4-FFF2-40B4-BE49-F238E27FC236}">
                  <a16:creationId xmlns:a16="http://schemas.microsoft.com/office/drawing/2014/main" id="{CEFF41CC-8B4F-4EC0-B69E-6AFE34FA8FE5}"/>
                </a:ext>
              </a:extLst>
            </p:cNvPr>
            <p:cNvSpPr/>
            <p:nvPr/>
          </p:nvSpPr>
          <p:spPr>
            <a:xfrm>
              <a:off x="8105684" y="377237"/>
              <a:ext cx="756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err="1">
                  <a:solidFill>
                    <a:prstClr val="white"/>
                  </a:solidFill>
                  <a:latin typeface="Univers for KPMG Cond" panose="020B0606020202020204" pitchFamily="34" charset="0"/>
                </a:rPr>
                <a:t>Procurement</a:t>
              </a:r>
              <a:endParaRPr lang="es-ES" sz="900" i="1" dirty="0">
                <a:solidFill>
                  <a:prstClr val="white"/>
                </a:solidFill>
                <a:latin typeface="Univers for KPMG Cond" panose="020B0606020202020204" pitchFamily="34" charset="0"/>
              </a:endParaRPr>
            </a:p>
          </p:txBody>
        </p:sp>
        <p:sp>
          <p:nvSpPr>
            <p:cNvPr id="101" name="Rounded Rectangle 68">
              <a:extLst>
                <a:ext uri="{FF2B5EF4-FFF2-40B4-BE49-F238E27FC236}">
                  <a16:creationId xmlns:a16="http://schemas.microsoft.com/office/drawing/2014/main" id="{4ED2369A-F2C2-4DA3-B4F0-64E79713A38D}"/>
                </a:ext>
              </a:extLst>
            </p:cNvPr>
            <p:cNvSpPr/>
            <p:nvPr/>
          </p:nvSpPr>
          <p:spPr>
            <a:xfrm>
              <a:off x="9053259" y="377237"/>
              <a:ext cx="756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err="1">
                  <a:solidFill>
                    <a:prstClr val="white"/>
                  </a:solidFill>
                  <a:latin typeface="Univers for KPMG Cond" panose="020B0606020202020204" pitchFamily="34" charset="0"/>
                </a:rPr>
                <a:t>Customer</a:t>
              </a:r>
              <a:r>
                <a:rPr lang="es-ES_tradnl" sz="900" i="1" dirty="0">
                  <a:solidFill>
                    <a:prstClr val="white"/>
                  </a:solidFill>
                  <a:latin typeface="Univers for KPMG Cond" panose="020B0606020202020204" pitchFamily="34" charset="0"/>
                </a:rPr>
                <a:t> </a:t>
              </a:r>
              <a:r>
                <a:rPr lang="es-ES_tradnl" sz="900" i="1" dirty="0" err="1">
                  <a:solidFill>
                    <a:prstClr val="white"/>
                  </a:solidFill>
                  <a:latin typeface="Univers for KPMG Cond" panose="020B0606020202020204" pitchFamily="34" charset="0"/>
                </a:rPr>
                <a:t>Serv</a:t>
              </a:r>
              <a:endParaRPr lang="es-ES" sz="900" i="1" dirty="0">
                <a:solidFill>
                  <a:prstClr val="white"/>
                </a:solidFill>
                <a:latin typeface="Univers for KPMG Cond" panose="020B0606020202020204" pitchFamily="34" charset="0"/>
              </a:endParaRPr>
            </a:p>
          </p:txBody>
        </p:sp>
        <p:sp>
          <p:nvSpPr>
            <p:cNvPr id="102" name="Rounded Rectangle 68">
              <a:extLst>
                <a:ext uri="{FF2B5EF4-FFF2-40B4-BE49-F238E27FC236}">
                  <a16:creationId xmlns:a16="http://schemas.microsoft.com/office/drawing/2014/main" id="{F60E6F51-7D7A-477F-82B5-27CFFA4ACA29}"/>
                </a:ext>
              </a:extLst>
            </p:cNvPr>
            <p:cNvSpPr/>
            <p:nvPr/>
          </p:nvSpPr>
          <p:spPr>
            <a:xfrm>
              <a:off x="9051714" y="652622"/>
              <a:ext cx="756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Logística</a:t>
              </a:r>
              <a:endParaRPr lang="es-ES" sz="900" i="1" dirty="0">
                <a:solidFill>
                  <a:prstClr val="white"/>
                </a:solidFill>
                <a:latin typeface="Univers for KPMG Cond" panose="020B0606020202020204" pitchFamily="34" charset="0"/>
              </a:endParaRPr>
            </a:p>
          </p:txBody>
        </p:sp>
        <p:sp>
          <p:nvSpPr>
            <p:cNvPr id="103" name="Rounded Rectangle 68">
              <a:extLst>
                <a:ext uri="{FF2B5EF4-FFF2-40B4-BE49-F238E27FC236}">
                  <a16:creationId xmlns:a16="http://schemas.microsoft.com/office/drawing/2014/main" id="{803BBEAD-830A-4FF9-8F12-9C39DE13189D}"/>
                </a:ext>
              </a:extLst>
            </p:cNvPr>
            <p:cNvSpPr/>
            <p:nvPr/>
          </p:nvSpPr>
          <p:spPr>
            <a:xfrm>
              <a:off x="10011843" y="377237"/>
              <a:ext cx="756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Planificación</a:t>
              </a:r>
              <a:endParaRPr lang="es-ES" sz="900" i="1" dirty="0">
                <a:solidFill>
                  <a:prstClr val="white"/>
                </a:solidFill>
                <a:latin typeface="Univers for KPMG Cond" panose="020B0606020202020204" pitchFamily="34" charset="0"/>
              </a:endParaRPr>
            </a:p>
          </p:txBody>
        </p:sp>
        <p:sp>
          <p:nvSpPr>
            <p:cNvPr id="104" name="Rounded Rectangle 68">
              <a:extLst>
                <a:ext uri="{FF2B5EF4-FFF2-40B4-BE49-F238E27FC236}">
                  <a16:creationId xmlns:a16="http://schemas.microsoft.com/office/drawing/2014/main" id="{78CCF9CE-1FCB-49A5-97D6-A4D74F76DE2B}"/>
                </a:ext>
              </a:extLst>
            </p:cNvPr>
            <p:cNvSpPr/>
            <p:nvPr/>
          </p:nvSpPr>
          <p:spPr>
            <a:xfrm>
              <a:off x="10011843" y="649565"/>
              <a:ext cx="756000" cy="216000"/>
            </a:xfrm>
            <a:prstGeom prst="roundRect">
              <a:avLst/>
            </a:prstGeom>
            <a:solidFill>
              <a:schemeClr val="accent5"/>
            </a:solidFill>
            <a:ln w="19050">
              <a:solidFill>
                <a:schemeClr val="accent6"/>
              </a:solidFill>
            </a:ln>
          </p:spPr>
          <p:txBody>
            <a:bodyPr lIns="0" tIns="0" rIns="0" bIns="0" anchor="ctr" anchorCtr="0"/>
            <a:lstStyle/>
            <a:p>
              <a:pPr algn="ctr"/>
              <a:r>
                <a:rPr lang="es-ES_tradnl" sz="900" b="1" dirty="0">
                  <a:solidFill>
                    <a:srgbClr val="FFFFFF"/>
                  </a:solidFill>
                  <a:latin typeface="Univers for KPMG Cond" panose="020B0606020202020204" pitchFamily="34" charset="0"/>
                  <a:cs typeface="Arial" panose="020B0604020202020204" pitchFamily="34" charset="0"/>
                </a:rPr>
                <a:t>Forestal</a:t>
              </a:r>
              <a:endParaRPr lang="es-ES" sz="900" b="1" dirty="0">
                <a:solidFill>
                  <a:srgbClr val="FFFFFF"/>
                </a:solidFill>
                <a:latin typeface="Univers for KPMG Cond" panose="020B0606020202020204" pitchFamily="34" charset="0"/>
                <a:cs typeface="Arial" panose="020B0604020202020204" pitchFamily="34" charset="0"/>
              </a:endParaRPr>
            </a:p>
          </p:txBody>
        </p:sp>
        <p:sp>
          <p:nvSpPr>
            <p:cNvPr id="106" name="Rounded Rectangle 68">
              <a:extLst>
                <a:ext uri="{FF2B5EF4-FFF2-40B4-BE49-F238E27FC236}">
                  <a16:creationId xmlns:a16="http://schemas.microsoft.com/office/drawing/2014/main" id="{C2FAFFC7-6D35-4385-A71F-2791C1B0D8D3}"/>
                </a:ext>
              </a:extLst>
            </p:cNvPr>
            <p:cNvSpPr/>
            <p:nvPr/>
          </p:nvSpPr>
          <p:spPr>
            <a:xfrm>
              <a:off x="8103822" y="651770"/>
              <a:ext cx="756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Producción</a:t>
              </a:r>
              <a:endParaRPr lang="es-ES" sz="900" i="1" dirty="0">
                <a:solidFill>
                  <a:prstClr val="white"/>
                </a:solidFill>
                <a:latin typeface="Univers for KPMG Cond" panose="020B0606020202020204" pitchFamily="34" charset="0"/>
              </a:endParaRPr>
            </a:p>
          </p:txBody>
        </p:sp>
      </p:grpSp>
      <p:grpSp>
        <p:nvGrpSpPr>
          <p:cNvPr id="66" name="Group 65">
            <a:extLst>
              <a:ext uri="{FF2B5EF4-FFF2-40B4-BE49-F238E27FC236}">
                <a16:creationId xmlns:a16="http://schemas.microsoft.com/office/drawing/2014/main" id="{AB5AA3C4-79F0-4636-AE5A-C0CD91A84528}"/>
              </a:ext>
            </a:extLst>
          </p:cNvPr>
          <p:cNvGrpSpPr/>
          <p:nvPr/>
        </p:nvGrpSpPr>
        <p:grpSpPr>
          <a:xfrm>
            <a:off x="5006877" y="44624"/>
            <a:ext cx="2119585" cy="744515"/>
            <a:chOff x="5006877" y="44624"/>
            <a:chExt cx="2119585" cy="826693"/>
          </a:xfrm>
        </p:grpSpPr>
        <p:sp>
          <p:nvSpPr>
            <p:cNvPr id="68" name="AutoShape 7">
              <a:extLst>
                <a:ext uri="{FF2B5EF4-FFF2-40B4-BE49-F238E27FC236}">
                  <a16:creationId xmlns:a16="http://schemas.microsoft.com/office/drawing/2014/main" id="{CB72E9A0-2942-4258-AE63-DA8C596D8766}"/>
                </a:ext>
              </a:extLst>
            </p:cNvPr>
            <p:cNvSpPr>
              <a:spLocks noChangeArrowheads="1"/>
            </p:cNvSpPr>
            <p:nvPr/>
          </p:nvSpPr>
          <p:spPr bwMode="auto">
            <a:xfrm>
              <a:off x="5006877" y="655317"/>
              <a:ext cx="396000" cy="216000"/>
            </a:xfrm>
            <a:prstGeom prst="chevron">
              <a:avLst>
                <a:gd name="adj" fmla="val 19758"/>
              </a:avLst>
            </a:prstGeom>
            <a:solidFill>
              <a:srgbClr val="F68D2E"/>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73"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1" y="74832"/>
              <a:ext cx="396000" cy="216000"/>
            </a:xfrm>
            <a:prstGeom prst="chevron">
              <a:avLst>
                <a:gd name="adj" fmla="val 19758"/>
              </a:avLst>
            </a:prstGeom>
            <a:solidFill>
              <a:schemeClr val="accent5"/>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8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endParaRPr>
            </a:p>
          </p:txBody>
        </p:sp>
        <p:sp>
          <p:nvSpPr>
            <p:cNvPr id="74"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0" y="348584"/>
              <a:ext cx="396000" cy="216000"/>
            </a:xfrm>
            <a:prstGeom prst="chevron">
              <a:avLst>
                <a:gd name="adj" fmla="val 19758"/>
              </a:avLst>
            </a:prstGeom>
            <a:solidFill>
              <a:schemeClr val="bg2"/>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75" name="TextBox 74"/>
            <p:cNvSpPr txBox="1"/>
            <p:nvPr/>
          </p:nvSpPr>
          <p:spPr>
            <a:xfrm>
              <a:off x="5470278" y="44624"/>
              <a:ext cx="1656184" cy="204322"/>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err="1">
                  <a:ln>
                    <a:noFill/>
                  </a:ln>
                  <a:solidFill>
                    <a:srgbClr val="00338D"/>
                  </a:solidFill>
                  <a:effectLst/>
                  <a:uLnTx/>
                  <a:uFillTx/>
                  <a:latin typeface="Arial"/>
                  <a:ea typeface="+mn-ea"/>
                  <a:cs typeface="+mn-cs"/>
                </a:rPr>
                <a:t>Supply</a:t>
              </a:r>
              <a:r>
                <a:rPr kumimoji="0" lang="es-ES" sz="1100" b="0" i="0" u="none" strike="noStrike" kern="1200" cap="none" spc="0" normalizeH="0" baseline="0" noProof="0" dirty="0">
                  <a:ln>
                    <a:noFill/>
                  </a:ln>
                  <a:solidFill>
                    <a:srgbClr val="00338D"/>
                  </a:solidFill>
                  <a:effectLst/>
                  <a:uLnTx/>
                  <a:uFillTx/>
                  <a:latin typeface="Arial"/>
                  <a:ea typeface="+mn-ea"/>
                  <a:cs typeface="+mn-cs"/>
                </a:rPr>
                <a:t> </a:t>
              </a:r>
              <a:r>
                <a:rPr kumimoji="0" lang="es-ES" sz="1100" b="0" i="0" u="none" strike="noStrike" kern="1200" cap="none" spc="0" normalizeH="0" baseline="0" noProof="0" dirty="0" err="1">
                  <a:ln>
                    <a:noFill/>
                  </a:ln>
                  <a:solidFill>
                    <a:srgbClr val="00338D"/>
                  </a:solidFill>
                  <a:effectLst/>
                  <a:uLnTx/>
                  <a:uFillTx/>
                  <a:latin typeface="Arial"/>
                  <a:ea typeface="+mn-ea"/>
                  <a:cs typeface="+mn-cs"/>
                </a:rPr>
                <a:t>Chain</a:t>
              </a:r>
              <a:endParaRPr kumimoji="0" lang="es-ES" sz="1100" b="0" i="0" u="none" strike="noStrike" kern="1200" cap="none" spc="0" normalizeH="0" baseline="0" noProof="0" dirty="0">
                <a:ln>
                  <a:noFill/>
                </a:ln>
                <a:solidFill>
                  <a:srgbClr val="00338D"/>
                </a:solidFill>
                <a:effectLst/>
                <a:uLnTx/>
                <a:uFillTx/>
                <a:latin typeface="Arial"/>
                <a:ea typeface="+mn-ea"/>
                <a:cs typeface="+mn-cs"/>
              </a:endParaRPr>
            </a:p>
          </p:txBody>
        </p:sp>
        <p:sp>
          <p:nvSpPr>
            <p:cNvPr id="76" name="TextBox 75"/>
            <p:cNvSpPr txBox="1"/>
            <p:nvPr/>
          </p:nvSpPr>
          <p:spPr>
            <a:xfrm>
              <a:off x="5470278" y="328440"/>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Finanzas</a:t>
              </a:r>
            </a:p>
          </p:txBody>
        </p:sp>
        <p:sp>
          <p:nvSpPr>
            <p:cNvPr id="91" name="TextBox 90">
              <a:extLst>
                <a:ext uri="{FF2B5EF4-FFF2-40B4-BE49-F238E27FC236}">
                  <a16:creationId xmlns:a16="http://schemas.microsoft.com/office/drawing/2014/main" id="{7F0ED837-5337-47B6-AC8C-3872F871071C}"/>
                </a:ext>
              </a:extLst>
            </p:cNvPr>
            <p:cNvSpPr txBox="1"/>
            <p:nvPr/>
          </p:nvSpPr>
          <p:spPr>
            <a:xfrm>
              <a:off x="5470278" y="625943"/>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Producción</a:t>
              </a:r>
            </a:p>
          </p:txBody>
        </p:sp>
      </p:grpSp>
      <p:sp>
        <p:nvSpPr>
          <p:cNvPr id="69" name="Rectangle 68">
            <a:extLst>
              <a:ext uri="{FF2B5EF4-FFF2-40B4-BE49-F238E27FC236}">
                <a16:creationId xmlns:a16="http://schemas.microsoft.com/office/drawing/2014/main" id="{227AC65E-3D8E-8D4B-B0DF-507830C7F565}"/>
              </a:ext>
            </a:extLst>
          </p:cNvPr>
          <p:cNvSpPr/>
          <p:nvPr/>
        </p:nvSpPr>
        <p:spPr>
          <a:xfrm>
            <a:off x="10928417" y="1408142"/>
            <a:ext cx="1127448" cy="6859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AU" sz="1500" dirty="0">
                <a:solidFill>
                  <a:schemeClr val="bg1"/>
                </a:solidFill>
              </a:rPr>
              <a:t>To update</a:t>
            </a:r>
          </a:p>
        </p:txBody>
      </p:sp>
    </p:spTree>
    <p:extLst>
      <p:ext uri="{BB962C8B-B14F-4D97-AF65-F5344CB8AC3E}">
        <p14:creationId xmlns:p14="http://schemas.microsoft.com/office/powerpoint/2010/main" val="19485098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48352" name="think-cell Slide" r:id="rId6" imgW="216" imgH="216" progId="TCLayout.ActiveDocument.1">
                  <p:embed/>
                </p:oleObj>
              </mc:Choice>
              <mc:Fallback>
                <p:oleObj name="think-cell Slide" r:id="rId6" imgW="216" imgH="216" progId="TCLayout.ActiveDocument.1">
                  <p:embed/>
                  <p:pic>
                    <p:nvPicPr>
                      <p:cNvPr id="4" name="Object 3" hidden="1"/>
                      <p:cNvPicPr/>
                      <p:nvPr/>
                    </p:nvPicPr>
                    <p:blipFill>
                      <a:blip r:embed="rId7"/>
                      <a:stretch>
                        <a:fillRect/>
                      </a:stretch>
                    </p:blipFill>
                    <p:spPr>
                      <a:xfrm>
                        <a:off x="1525589" y="1589"/>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DE92D78-B88A-4237-B719-CF68C8EF0807}"/>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4000" b="0" i="0" u="none" strike="noStrike" kern="1200" cap="none" spc="0" normalizeH="0" baseline="0" noProof="0" dirty="0">
              <a:ln>
                <a:noFill/>
              </a:ln>
              <a:solidFill>
                <a:prstClr val="white"/>
              </a:solidFill>
              <a:effectLst/>
              <a:uLnTx/>
              <a:uFillTx/>
              <a:latin typeface="KPMG Extralight" panose="020B0303030202040204" pitchFamily="34" charset="0"/>
              <a:ea typeface="+mn-ea"/>
              <a:cs typeface="+mn-cs"/>
              <a:sym typeface="KPMG Extralight" panose="020B0303030202040204" pitchFamily="34" charset="0"/>
            </a:endParaRPr>
          </a:p>
        </p:txBody>
      </p:sp>
      <p:sp>
        <p:nvSpPr>
          <p:cNvPr id="47" name="Title 1"/>
          <p:cNvSpPr>
            <a:spLocks noGrp="1"/>
          </p:cNvSpPr>
          <p:nvPr>
            <p:ph type="title"/>
          </p:nvPr>
        </p:nvSpPr>
        <p:spPr>
          <a:xfrm>
            <a:off x="990000" y="167350"/>
            <a:ext cx="8478958" cy="687855"/>
          </a:xfrm>
        </p:spPr>
        <p:txBody>
          <a:bodyPr/>
          <a:lstStyle/>
          <a:p>
            <a:r>
              <a:rPr lang="es-ES_tradnl" sz="2400" b="1" dirty="0">
                <a:solidFill>
                  <a:srgbClr val="00338D"/>
                </a:solidFill>
              </a:rPr>
              <a:t>2.2. Procesos</a:t>
            </a:r>
            <a:br>
              <a:rPr lang="es-ES_tradnl" sz="4000" b="1" dirty="0">
                <a:solidFill>
                  <a:srgbClr val="00338D"/>
                </a:solidFill>
              </a:rPr>
            </a:br>
            <a:r>
              <a:rPr lang="es-ES_tradnl" sz="4000" dirty="0" err="1">
                <a:solidFill>
                  <a:srgbClr val="00338D"/>
                </a:solidFill>
              </a:rPr>
              <a:t>Supply</a:t>
            </a:r>
            <a:r>
              <a:rPr lang="es-ES_tradnl" sz="4000" dirty="0">
                <a:solidFill>
                  <a:srgbClr val="00338D"/>
                </a:solidFill>
              </a:rPr>
              <a:t> </a:t>
            </a:r>
            <a:r>
              <a:rPr lang="es-ES_tradnl" sz="4000" dirty="0" err="1">
                <a:solidFill>
                  <a:srgbClr val="00338D"/>
                </a:solidFill>
              </a:rPr>
              <a:t>Chain</a:t>
            </a:r>
            <a:br>
              <a:rPr lang="es-ES_tradnl" sz="4000" b="1" dirty="0"/>
            </a:br>
            <a:endParaRPr lang="es-ES_tradnl" sz="4000" dirty="0"/>
          </a:p>
        </p:txBody>
      </p:sp>
      <p:sp>
        <p:nvSpPr>
          <p:cNvPr id="49" name="Rectangle 23"/>
          <p:cNvSpPr>
            <a:spLocks noChangeArrowheads="1"/>
          </p:cNvSpPr>
          <p:nvPr/>
        </p:nvSpPr>
        <p:spPr bwMode="auto">
          <a:xfrm>
            <a:off x="1271588" y="3010335"/>
            <a:ext cx="9648825" cy="3261156"/>
          </a:xfrm>
          <a:prstGeom prst="rect">
            <a:avLst/>
          </a:prstGeom>
          <a:noFill/>
          <a:ln w="12700">
            <a:solidFill>
              <a:srgbClr val="00A3A1"/>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Arial"/>
              <a:ea typeface="+mn-ea"/>
              <a:cs typeface="+mn-cs"/>
            </a:endParaRPr>
          </a:p>
        </p:txBody>
      </p:sp>
      <p:sp>
        <p:nvSpPr>
          <p:cNvPr id="46" name="Rectangle 23"/>
          <p:cNvSpPr>
            <a:spLocks noChangeArrowheads="1"/>
          </p:cNvSpPr>
          <p:nvPr/>
        </p:nvSpPr>
        <p:spPr bwMode="auto">
          <a:xfrm>
            <a:off x="1271588" y="1240797"/>
            <a:ext cx="7517497" cy="1377708"/>
          </a:xfrm>
          <a:prstGeom prst="rect">
            <a:avLst/>
          </a:prstGeom>
          <a:noFill/>
          <a:ln w="12700">
            <a:solidFill>
              <a:srgbClr val="00266A"/>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Arial"/>
              <a:ea typeface="+mn-ea"/>
              <a:cs typeface="+mn-cs"/>
            </a:endParaRPr>
          </a:p>
        </p:txBody>
      </p:sp>
      <p:sp>
        <p:nvSpPr>
          <p:cNvPr id="50" name="14 Rectángulo redondeado"/>
          <p:cNvSpPr/>
          <p:nvPr/>
        </p:nvSpPr>
        <p:spPr>
          <a:xfrm>
            <a:off x="1271464" y="1036475"/>
            <a:ext cx="2440800" cy="360000"/>
          </a:xfrm>
          <a:prstGeom prst="roundRect">
            <a:avLst/>
          </a:prstGeom>
          <a:solidFill>
            <a:schemeClr val="tx2">
              <a:lumMod val="75000"/>
            </a:schemeClr>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2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Taxonomía</a:t>
            </a:r>
          </a:p>
        </p:txBody>
      </p:sp>
      <p:grpSp>
        <p:nvGrpSpPr>
          <p:cNvPr id="13" name="Group 12">
            <a:extLst>
              <a:ext uri="{FF2B5EF4-FFF2-40B4-BE49-F238E27FC236}">
                <a16:creationId xmlns:a16="http://schemas.microsoft.com/office/drawing/2014/main" id="{3743C344-F426-4131-95C4-D95DF336F0E7}"/>
              </a:ext>
            </a:extLst>
          </p:cNvPr>
          <p:cNvGrpSpPr/>
          <p:nvPr/>
        </p:nvGrpSpPr>
        <p:grpSpPr>
          <a:xfrm>
            <a:off x="3485188" y="902264"/>
            <a:ext cx="432000" cy="432000"/>
            <a:chOff x="2288002" y="902264"/>
            <a:chExt cx="432000" cy="432000"/>
          </a:xfrm>
        </p:grpSpPr>
        <p:sp>
          <p:nvSpPr>
            <p:cNvPr id="9" name="Oval 8"/>
            <p:cNvSpPr/>
            <p:nvPr/>
          </p:nvSpPr>
          <p:spPr>
            <a:xfrm>
              <a:off x="2288002" y="902264"/>
              <a:ext cx="432000" cy="432000"/>
            </a:xfrm>
            <a:prstGeom prst="ellipse">
              <a:avLst/>
            </a:prstGeom>
            <a:solidFill>
              <a:srgbClr val="00486D"/>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8" name="Freeform 4814"/>
            <p:cNvSpPr>
              <a:spLocks noEditPoints="1"/>
            </p:cNvSpPr>
            <p:nvPr/>
          </p:nvSpPr>
          <p:spPr bwMode="auto">
            <a:xfrm>
              <a:off x="2333042" y="972867"/>
              <a:ext cx="254028" cy="305679"/>
            </a:xfrm>
            <a:custGeom>
              <a:avLst/>
              <a:gdLst>
                <a:gd name="T0" fmla="*/ 148 w 280"/>
                <a:gd name="T1" fmla="*/ 304 h 372"/>
                <a:gd name="T2" fmla="*/ 148 w 280"/>
                <a:gd name="T3" fmla="*/ 98 h 372"/>
                <a:gd name="T4" fmla="*/ 164 w 280"/>
                <a:gd name="T5" fmla="*/ 92 h 372"/>
                <a:gd name="T6" fmla="*/ 180 w 280"/>
                <a:gd name="T7" fmla="*/ 72 h 372"/>
                <a:gd name="T8" fmla="*/ 186 w 280"/>
                <a:gd name="T9" fmla="*/ 48 h 372"/>
                <a:gd name="T10" fmla="*/ 178 w 280"/>
                <a:gd name="T11" fmla="*/ 20 h 372"/>
                <a:gd name="T12" fmla="*/ 160 w 280"/>
                <a:gd name="T13" fmla="*/ 48 h 372"/>
                <a:gd name="T14" fmla="*/ 106 w 280"/>
                <a:gd name="T15" fmla="*/ 0 h 372"/>
                <a:gd name="T16" fmla="*/ 80 w 280"/>
                <a:gd name="T17" fmla="*/ 32 h 372"/>
                <a:gd name="T18" fmla="*/ 78 w 280"/>
                <a:gd name="T19" fmla="*/ 56 h 372"/>
                <a:gd name="T20" fmla="*/ 88 w 280"/>
                <a:gd name="T21" fmla="*/ 80 h 372"/>
                <a:gd name="T22" fmla="*/ 108 w 280"/>
                <a:gd name="T23" fmla="*/ 96 h 372"/>
                <a:gd name="T24" fmla="*/ 116 w 280"/>
                <a:gd name="T25" fmla="*/ 300 h 372"/>
                <a:gd name="T26" fmla="*/ 108 w 280"/>
                <a:gd name="T27" fmla="*/ 308 h 372"/>
                <a:gd name="T28" fmla="*/ 96 w 280"/>
                <a:gd name="T29" fmla="*/ 336 h 372"/>
                <a:gd name="T30" fmla="*/ 98 w 280"/>
                <a:gd name="T31" fmla="*/ 350 h 372"/>
                <a:gd name="T32" fmla="*/ 106 w 280"/>
                <a:gd name="T33" fmla="*/ 360 h 372"/>
                <a:gd name="T34" fmla="*/ 124 w 280"/>
                <a:gd name="T35" fmla="*/ 370 h 372"/>
                <a:gd name="T36" fmla="*/ 140 w 280"/>
                <a:gd name="T37" fmla="*/ 370 h 372"/>
                <a:gd name="T38" fmla="*/ 158 w 280"/>
                <a:gd name="T39" fmla="*/ 360 h 372"/>
                <a:gd name="T40" fmla="*/ 168 w 280"/>
                <a:gd name="T41" fmla="*/ 342 h 372"/>
                <a:gd name="T42" fmla="*/ 168 w 280"/>
                <a:gd name="T43" fmla="*/ 328 h 372"/>
                <a:gd name="T44" fmla="*/ 158 w 280"/>
                <a:gd name="T45" fmla="*/ 310 h 372"/>
                <a:gd name="T46" fmla="*/ 144 w 280"/>
                <a:gd name="T47" fmla="*/ 346 h 372"/>
                <a:gd name="T48" fmla="*/ 132 w 280"/>
                <a:gd name="T49" fmla="*/ 352 h 372"/>
                <a:gd name="T50" fmla="*/ 120 w 280"/>
                <a:gd name="T51" fmla="*/ 346 h 372"/>
                <a:gd name="T52" fmla="*/ 116 w 280"/>
                <a:gd name="T53" fmla="*/ 336 h 372"/>
                <a:gd name="T54" fmla="*/ 120 w 280"/>
                <a:gd name="T55" fmla="*/ 324 h 372"/>
                <a:gd name="T56" fmla="*/ 132 w 280"/>
                <a:gd name="T57" fmla="*/ 320 h 372"/>
                <a:gd name="T58" fmla="*/ 144 w 280"/>
                <a:gd name="T59" fmla="*/ 324 h 372"/>
                <a:gd name="T60" fmla="*/ 148 w 280"/>
                <a:gd name="T61" fmla="*/ 336 h 372"/>
                <a:gd name="T62" fmla="*/ 144 w 280"/>
                <a:gd name="T63" fmla="*/ 346 h 372"/>
                <a:gd name="T64" fmla="*/ 186 w 280"/>
                <a:gd name="T65" fmla="*/ 318 h 372"/>
                <a:gd name="T66" fmla="*/ 172 w 280"/>
                <a:gd name="T67" fmla="*/ 296 h 372"/>
                <a:gd name="T68" fmla="*/ 168 w 280"/>
                <a:gd name="T69" fmla="*/ 286 h 372"/>
                <a:gd name="T70" fmla="*/ 168 w 280"/>
                <a:gd name="T71" fmla="*/ 250 h 372"/>
                <a:gd name="T72" fmla="*/ 172 w 280"/>
                <a:gd name="T73" fmla="*/ 190 h 372"/>
                <a:gd name="T74" fmla="*/ 178 w 280"/>
                <a:gd name="T75" fmla="*/ 194 h 372"/>
                <a:gd name="T76" fmla="*/ 186 w 280"/>
                <a:gd name="T77" fmla="*/ 190 h 372"/>
                <a:gd name="T78" fmla="*/ 188 w 280"/>
                <a:gd name="T79" fmla="*/ 180 h 372"/>
                <a:gd name="T80" fmla="*/ 168 w 280"/>
                <a:gd name="T81" fmla="*/ 150 h 372"/>
                <a:gd name="T82" fmla="*/ 204 w 280"/>
                <a:gd name="T83" fmla="*/ 158 h 372"/>
                <a:gd name="T84" fmla="*/ 212 w 280"/>
                <a:gd name="T85" fmla="*/ 160 h 372"/>
                <a:gd name="T86" fmla="*/ 218 w 280"/>
                <a:gd name="T87" fmla="*/ 158 h 372"/>
                <a:gd name="T88" fmla="*/ 220 w 280"/>
                <a:gd name="T89" fmla="*/ 146 h 372"/>
                <a:gd name="T90" fmla="*/ 216 w 280"/>
                <a:gd name="T91" fmla="*/ 102 h 372"/>
                <a:gd name="T92" fmla="*/ 240 w 280"/>
                <a:gd name="T93" fmla="*/ 126 h 372"/>
                <a:gd name="T94" fmla="*/ 248 w 280"/>
                <a:gd name="T95" fmla="*/ 126 h 372"/>
                <a:gd name="T96" fmla="*/ 254 w 280"/>
                <a:gd name="T97" fmla="*/ 122 h 372"/>
                <a:gd name="T98" fmla="*/ 252 w 280"/>
                <a:gd name="T99" fmla="*/ 110 h 372"/>
                <a:gd name="T100" fmla="*/ 84 w 280"/>
                <a:gd name="T101" fmla="*/ 234 h 372"/>
                <a:gd name="T102" fmla="*/ 96 w 280"/>
                <a:gd name="T103" fmla="*/ 292 h 372"/>
                <a:gd name="T104" fmla="*/ 0 w 280"/>
                <a:gd name="T105" fmla="*/ 318 h 372"/>
                <a:gd name="T106" fmla="*/ 72 w 280"/>
                <a:gd name="T107" fmla="*/ 290 h 372"/>
                <a:gd name="T108" fmla="*/ 80 w 280"/>
                <a:gd name="T109" fmla="*/ 292 h 372"/>
                <a:gd name="T110" fmla="*/ 86 w 280"/>
                <a:gd name="T111" fmla="*/ 290 h 372"/>
                <a:gd name="T112" fmla="*/ 88 w 280"/>
                <a:gd name="T113" fmla="*/ 278 h 372"/>
                <a:gd name="T114" fmla="*/ 84 w 280"/>
                <a:gd name="T115" fmla="*/ 23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0" h="372">
                  <a:moveTo>
                    <a:pt x="158" y="310"/>
                  </a:moveTo>
                  <a:lnTo>
                    <a:pt x="158" y="310"/>
                  </a:lnTo>
                  <a:lnTo>
                    <a:pt x="148" y="304"/>
                  </a:lnTo>
                  <a:lnTo>
                    <a:pt x="148" y="304"/>
                  </a:lnTo>
                  <a:lnTo>
                    <a:pt x="148" y="300"/>
                  </a:lnTo>
                  <a:lnTo>
                    <a:pt x="148" y="98"/>
                  </a:lnTo>
                  <a:lnTo>
                    <a:pt x="148" y="98"/>
                  </a:lnTo>
                  <a:lnTo>
                    <a:pt x="156" y="96"/>
                  </a:lnTo>
                  <a:lnTo>
                    <a:pt x="164" y="92"/>
                  </a:lnTo>
                  <a:lnTo>
                    <a:pt x="170" y="86"/>
                  </a:lnTo>
                  <a:lnTo>
                    <a:pt x="176" y="80"/>
                  </a:lnTo>
                  <a:lnTo>
                    <a:pt x="180" y="72"/>
                  </a:lnTo>
                  <a:lnTo>
                    <a:pt x="184" y="64"/>
                  </a:lnTo>
                  <a:lnTo>
                    <a:pt x="186" y="56"/>
                  </a:lnTo>
                  <a:lnTo>
                    <a:pt x="186" y="48"/>
                  </a:lnTo>
                  <a:lnTo>
                    <a:pt x="186" y="48"/>
                  </a:lnTo>
                  <a:lnTo>
                    <a:pt x="184" y="32"/>
                  </a:lnTo>
                  <a:lnTo>
                    <a:pt x="178" y="20"/>
                  </a:lnTo>
                  <a:lnTo>
                    <a:pt x="170" y="10"/>
                  </a:lnTo>
                  <a:lnTo>
                    <a:pt x="160" y="0"/>
                  </a:lnTo>
                  <a:lnTo>
                    <a:pt x="160" y="48"/>
                  </a:lnTo>
                  <a:lnTo>
                    <a:pt x="106" y="48"/>
                  </a:lnTo>
                  <a:lnTo>
                    <a:pt x="106" y="0"/>
                  </a:lnTo>
                  <a:lnTo>
                    <a:pt x="106" y="0"/>
                  </a:lnTo>
                  <a:lnTo>
                    <a:pt x="94" y="10"/>
                  </a:lnTo>
                  <a:lnTo>
                    <a:pt x="86" y="20"/>
                  </a:lnTo>
                  <a:lnTo>
                    <a:pt x="80" y="32"/>
                  </a:lnTo>
                  <a:lnTo>
                    <a:pt x="78" y="48"/>
                  </a:lnTo>
                  <a:lnTo>
                    <a:pt x="78" y="48"/>
                  </a:lnTo>
                  <a:lnTo>
                    <a:pt x="78" y="56"/>
                  </a:lnTo>
                  <a:lnTo>
                    <a:pt x="82" y="64"/>
                  </a:lnTo>
                  <a:lnTo>
                    <a:pt x="84" y="72"/>
                  </a:lnTo>
                  <a:lnTo>
                    <a:pt x="88" y="80"/>
                  </a:lnTo>
                  <a:lnTo>
                    <a:pt x="94" y="86"/>
                  </a:lnTo>
                  <a:lnTo>
                    <a:pt x="100" y="92"/>
                  </a:lnTo>
                  <a:lnTo>
                    <a:pt x="108" y="96"/>
                  </a:lnTo>
                  <a:lnTo>
                    <a:pt x="116" y="98"/>
                  </a:lnTo>
                  <a:lnTo>
                    <a:pt x="116" y="300"/>
                  </a:lnTo>
                  <a:lnTo>
                    <a:pt x="116" y="300"/>
                  </a:lnTo>
                  <a:lnTo>
                    <a:pt x="116" y="304"/>
                  </a:lnTo>
                  <a:lnTo>
                    <a:pt x="116" y="304"/>
                  </a:lnTo>
                  <a:lnTo>
                    <a:pt x="108" y="308"/>
                  </a:lnTo>
                  <a:lnTo>
                    <a:pt x="102" y="316"/>
                  </a:lnTo>
                  <a:lnTo>
                    <a:pt x="98" y="326"/>
                  </a:lnTo>
                  <a:lnTo>
                    <a:pt x="96" y="336"/>
                  </a:lnTo>
                  <a:lnTo>
                    <a:pt x="96" y="336"/>
                  </a:lnTo>
                  <a:lnTo>
                    <a:pt x="96" y="342"/>
                  </a:lnTo>
                  <a:lnTo>
                    <a:pt x="98" y="350"/>
                  </a:lnTo>
                  <a:lnTo>
                    <a:pt x="102" y="356"/>
                  </a:lnTo>
                  <a:lnTo>
                    <a:pt x="106" y="360"/>
                  </a:lnTo>
                  <a:lnTo>
                    <a:pt x="106" y="360"/>
                  </a:lnTo>
                  <a:lnTo>
                    <a:pt x="112" y="366"/>
                  </a:lnTo>
                  <a:lnTo>
                    <a:pt x="118" y="368"/>
                  </a:lnTo>
                  <a:lnTo>
                    <a:pt x="124" y="370"/>
                  </a:lnTo>
                  <a:lnTo>
                    <a:pt x="132" y="372"/>
                  </a:lnTo>
                  <a:lnTo>
                    <a:pt x="132" y="372"/>
                  </a:lnTo>
                  <a:lnTo>
                    <a:pt x="140" y="370"/>
                  </a:lnTo>
                  <a:lnTo>
                    <a:pt x="146" y="368"/>
                  </a:lnTo>
                  <a:lnTo>
                    <a:pt x="152" y="366"/>
                  </a:lnTo>
                  <a:lnTo>
                    <a:pt x="158" y="360"/>
                  </a:lnTo>
                  <a:lnTo>
                    <a:pt x="162" y="356"/>
                  </a:lnTo>
                  <a:lnTo>
                    <a:pt x="166" y="350"/>
                  </a:lnTo>
                  <a:lnTo>
                    <a:pt x="168" y="342"/>
                  </a:lnTo>
                  <a:lnTo>
                    <a:pt x="168" y="336"/>
                  </a:lnTo>
                  <a:lnTo>
                    <a:pt x="168" y="336"/>
                  </a:lnTo>
                  <a:lnTo>
                    <a:pt x="168" y="328"/>
                  </a:lnTo>
                  <a:lnTo>
                    <a:pt x="166" y="322"/>
                  </a:lnTo>
                  <a:lnTo>
                    <a:pt x="162" y="316"/>
                  </a:lnTo>
                  <a:lnTo>
                    <a:pt x="158" y="310"/>
                  </a:lnTo>
                  <a:lnTo>
                    <a:pt x="158" y="310"/>
                  </a:lnTo>
                  <a:close/>
                  <a:moveTo>
                    <a:pt x="144" y="346"/>
                  </a:moveTo>
                  <a:lnTo>
                    <a:pt x="144" y="346"/>
                  </a:lnTo>
                  <a:lnTo>
                    <a:pt x="138" y="350"/>
                  </a:lnTo>
                  <a:lnTo>
                    <a:pt x="132" y="352"/>
                  </a:lnTo>
                  <a:lnTo>
                    <a:pt x="132" y="352"/>
                  </a:lnTo>
                  <a:lnTo>
                    <a:pt x="126" y="350"/>
                  </a:lnTo>
                  <a:lnTo>
                    <a:pt x="120" y="346"/>
                  </a:lnTo>
                  <a:lnTo>
                    <a:pt x="120" y="346"/>
                  </a:lnTo>
                  <a:lnTo>
                    <a:pt x="118" y="342"/>
                  </a:lnTo>
                  <a:lnTo>
                    <a:pt x="116" y="336"/>
                  </a:lnTo>
                  <a:lnTo>
                    <a:pt x="116" y="336"/>
                  </a:lnTo>
                  <a:lnTo>
                    <a:pt x="118" y="330"/>
                  </a:lnTo>
                  <a:lnTo>
                    <a:pt x="120" y="324"/>
                  </a:lnTo>
                  <a:lnTo>
                    <a:pt x="120" y="324"/>
                  </a:lnTo>
                  <a:lnTo>
                    <a:pt x="126" y="320"/>
                  </a:lnTo>
                  <a:lnTo>
                    <a:pt x="132" y="320"/>
                  </a:lnTo>
                  <a:lnTo>
                    <a:pt x="132" y="320"/>
                  </a:lnTo>
                  <a:lnTo>
                    <a:pt x="138" y="320"/>
                  </a:lnTo>
                  <a:lnTo>
                    <a:pt x="144" y="324"/>
                  </a:lnTo>
                  <a:lnTo>
                    <a:pt x="144" y="324"/>
                  </a:lnTo>
                  <a:lnTo>
                    <a:pt x="146" y="330"/>
                  </a:lnTo>
                  <a:lnTo>
                    <a:pt x="148" y="336"/>
                  </a:lnTo>
                  <a:lnTo>
                    <a:pt x="148" y="336"/>
                  </a:lnTo>
                  <a:lnTo>
                    <a:pt x="146" y="342"/>
                  </a:lnTo>
                  <a:lnTo>
                    <a:pt x="144" y="346"/>
                  </a:lnTo>
                  <a:lnTo>
                    <a:pt x="144" y="346"/>
                  </a:lnTo>
                  <a:close/>
                  <a:moveTo>
                    <a:pt x="280" y="38"/>
                  </a:moveTo>
                  <a:lnTo>
                    <a:pt x="280" y="318"/>
                  </a:lnTo>
                  <a:lnTo>
                    <a:pt x="186" y="318"/>
                  </a:lnTo>
                  <a:lnTo>
                    <a:pt x="186" y="318"/>
                  </a:lnTo>
                  <a:lnTo>
                    <a:pt x="180" y="306"/>
                  </a:lnTo>
                  <a:lnTo>
                    <a:pt x="172" y="296"/>
                  </a:lnTo>
                  <a:lnTo>
                    <a:pt x="172" y="296"/>
                  </a:lnTo>
                  <a:lnTo>
                    <a:pt x="168" y="292"/>
                  </a:lnTo>
                  <a:lnTo>
                    <a:pt x="168" y="286"/>
                  </a:lnTo>
                  <a:lnTo>
                    <a:pt x="248" y="286"/>
                  </a:lnTo>
                  <a:lnTo>
                    <a:pt x="248" y="170"/>
                  </a:lnTo>
                  <a:lnTo>
                    <a:pt x="168" y="250"/>
                  </a:lnTo>
                  <a:lnTo>
                    <a:pt x="168" y="188"/>
                  </a:lnTo>
                  <a:lnTo>
                    <a:pt x="172" y="190"/>
                  </a:lnTo>
                  <a:lnTo>
                    <a:pt x="172" y="190"/>
                  </a:lnTo>
                  <a:lnTo>
                    <a:pt x="174" y="192"/>
                  </a:lnTo>
                  <a:lnTo>
                    <a:pt x="178" y="194"/>
                  </a:lnTo>
                  <a:lnTo>
                    <a:pt x="178" y="194"/>
                  </a:lnTo>
                  <a:lnTo>
                    <a:pt x="182" y="192"/>
                  </a:lnTo>
                  <a:lnTo>
                    <a:pt x="186" y="190"/>
                  </a:lnTo>
                  <a:lnTo>
                    <a:pt x="186" y="190"/>
                  </a:lnTo>
                  <a:lnTo>
                    <a:pt x="188" y="186"/>
                  </a:lnTo>
                  <a:lnTo>
                    <a:pt x="188" y="184"/>
                  </a:lnTo>
                  <a:lnTo>
                    <a:pt x="188" y="180"/>
                  </a:lnTo>
                  <a:lnTo>
                    <a:pt x="186" y="176"/>
                  </a:lnTo>
                  <a:lnTo>
                    <a:pt x="168" y="160"/>
                  </a:lnTo>
                  <a:lnTo>
                    <a:pt x="168" y="150"/>
                  </a:lnTo>
                  <a:lnTo>
                    <a:pt x="182" y="136"/>
                  </a:lnTo>
                  <a:lnTo>
                    <a:pt x="204" y="158"/>
                  </a:lnTo>
                  <a:lnTo>
                    <a:pt x="204" y="158"/>
                  </a:lnTo>
                  <a:lnTo>
                    <a:pt x="208" y="160"/>
                  </a:lnTo>
                  <a:lnTo>
                    <a:pt x="212" y="160"/>
                  </a:lnTo>
                  <a:lnTo>
                    <a:pt x="212" y="160"/>
                  </a:lnTo>
                  <a:lnTo>
                    <a:pt x="214" y="160"/>
                  </a:lnTo>
                  <a:lnTo>
                    <a:pt x="218" y="158"/>
                  </a:lnTo>
                  <a:lnTo>
                    <a:pt x="218" y="158"/>
                  </a:lnTo>
                  <a:lnTo>
                    <a:pt x="220" y="154"/>
                  </a:lnTo>
                  <a:lnTo>
                    <a:pt x="222" y="150"/>
                  </a:lnTo>
                  <a:lnTo>
                    <a:pt x="220" y="146"/>
                  </a:lnTo>
                  <a:lnTo>
                    <a:pt x="218" y="144"/>
                  </a:lnTo>
                  <a:lnTo>
                    <a:pt x="196" y="122"/>
                  </a:lnTo>
                  <a:lnTo>
                    <a:pt x="216" y="102"/>
                  </a:lnTo>
                  <a:lnTo>
                    <a:pt x="236" y="124"/>
                  </a:lnTo>
                  <a:lnTo>
                    <a:pt x="236" y="124"/>
                  </a:lnTo>
                  <a:lnTo>
                    <a:pt x="240" y="126"/>
                  </a:lnTo>
                  <a:lnTo>
                    <a:pt x="244" y="128"/>
                  </a:lnTo>
                  <a:lnTo>
                    <a:pt x="244" y="128"/>
                  </a:lnTo>
                  <a:lnTo>
                    <a:pt x="248" y="126"/>
                  </a:lnTo>
                  <a:lnTo>
                    <a:pt x="252" y="124"/>
                  </a:lnTo>
                  <a:lnTo>
                    <a:pt x="252" y="124"/>
                  </a:lnTo>
                  <a:lnTo>
                    <a:pt x="254" y="122"/>
                  </a:lnTo>
                  <a:lnTo>
                    <a:pt x="254" y="118"/>
                  </a:lnTo>
                  <a:lnTo>
                    <a:pt x="254" y="114"/>
                  </a:lnTo>
                  <a:lnTo>
                    <a:pt x="252" y="110"/>
                  </a:lnTo>
                  <a:lnTo>
                    <a:pt x="230" y="88"/>
                  </a:lnTo>
                  <a:lnTo>
                    <a:pt x="280" y="38"/>
                  </a:lnTo>
                  <a:close/>
                  <a:moveTo>
                    <a:pt x="84" y="234"/>
                  </a:moveTo>
                  <a:lnTo>
                    <a:pt x="96" y="248"/>
                  </a:lnTo>
                  <a:lnTo>
                    <a:pt x="96" y="292"/>
                  </a:lnTo>
                  <a:lnTo>
                    <a:pt x="96" y="292"/>
                  </a:lnTo>
                  <a:lnTo>
                    <a:pt x="86" y="304"/>
                  </a:lnTo>
                  <a:lnTo>
                    <a:pt x="80" y="318"/>
                  </a:lnTo>
                  <a:lnTo>
                    <a:pt x="0" y="318"/>
                  </a:lnTo>
                  <a:lnTo>
                    <a:pt x="50" y="268"/>
                  </a:lnTo>
                  <a:lnTo>
                    <a:pt x="72" y="290"/>
                  </a:lnTo>
                  <a:lnTo>
                    <a:pt x="72" y="290"/>
                  </a:lnTo>
                  <a:lnTo>
                    <a:pt x="76" y="292"/>
                  </a:lnTo>
                  <a:lnTo>
                    <a:pt x="80" y="292"/>
                  </a:lnTo>
                  <a:lnTo>
                    <a:pt x="80" y="292"/>
                  </a:lnTo>
                  <a:lnTo>
                    <a:pt x="84" y="292"/>
                  </a:lnTo>
                  <a:lnTo>
                    <a:pt x="86" y="290"/>
                  </a:lnTo>
                  <a:lnTo>
                    <a:pt x="86" y="290"/>
                  </a:lnTo>
                  <a:lnTo>
                    <a:pt x="88" y="286"/>
                  </a:lnTo>
                  <a:lnTo>
                    <a:pt x="90" y="282"/>
                  </a:lnTo>
                  <a:lnTo>
                    <a:pt x="88" y="278"/>
                  </a:lnTo>
                  <a:lnTo>
                    <a:pt x="86" y="274"/>
                  </a:lnTo>
                  <a:lnTo>
                    <a:pt x="64" y="254"/>
                  </a:lnTo>
                  <a:lnTo>
                    <a:pt x="84" y="23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53" name="KMATable0ValueChain2"/>
          <p:cNvSpPr>
            <a:spLocks noChangeArrowheads="1"/>
          </p:cNvSpPr>
          <p:nvPr/>
        </p:nvSpPr>
        <p:spPr bwMode="auto">
          <a:xfrm>
            <a:off x="1343472" y="1481948"/>
            <a:ext cx="7272808" cy="217477"/>
          </a:xfrm>
          <a:prstGeom prst="chevron">
            <a:avLst>
              <a:gd name="adj" fmla="val 21138"/>
            </a:avLst>
          </a:prstGeom>
          <a:solidFill>
            <a:schemeClr val="tx2"/>
          </a:solidFill>
          <a:ln w="25400">
            <a:solidFill>
              <a:schemeClr val="bg1"/>
            </a:solidFill>
            <a:miter lim="800000"/>
            <a:headEnd/>
            <a:tailEnd/>
          </a:ln>
        </p:spPr>
        <p:txBody>
          <a:bodyPr lIns="0" tIns="0" rIns="0" bIns="0"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s-ES_tradnl" sz="11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Purchase</a:t>
            </a:r>
            <a:r>
              <a:rPr kumimoji="0" lang="es-ES_tradnl" sz="11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a:t>
            </a:r>
            <a:r>
              <a:rPr kumimoji="0" lang="es-ES_tradnl" sz="11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to</a:t>
            </a:r>
            <a:r>
              <a:rPr kumimoji="0" lang="es-ES_tradnl" sz="11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a:t>
            </a:r>
            <a:r>
              <a:rPr kumimoji="0" lang="es-ES_tradnl" sz="11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Pay</a:t>
            </a:r>
            <a:r>
              <a:rPr kumimoji="0" lang="es-ES_tradnl" sz="11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(Forestal/Subproducto)</a:t>
            </a:r>
          </a:p>
        </p:txBody>
      </p:sp>
      <p:grpSp>
        <p:nvGrpSpPr>
          <p:cNvPr id="15" name="Group 14">
            <a:extLst>
              <a:ext uri="{FF2B5EF4-FFF2-40B4-BE49-F238E27FC236}">
                <a16:creationId xmlns:a16="http://schemas.microsoft.com/office/drawing/2014/main" id="{F90E6F75-52E7-4C20-80C3-B6002248B6B7}"/>
              </a:ext>
            </a:extLst>
          </p:cNvPr>
          <p:cNvGrpSpPr/>
          <p:nvPr/>
        </p:nvGrpSpPr>
        <p:grpSpPr>
          <a:xfrm>
            <a:off x="1271465" y="2645174"/>
            <a:ext cx="2645723" cy="522388"/>
            <a:chOff x="623392" y="2645174"/>
            <a:chExt cx="2645723" cy="522388"/>
          </a:xfrm>
        </p:grpSpPr>
        <p:sp>
          <p:nvSpPr>
            <p:cNvPr id="52" name="16 Rectángulo redondeado"/>
            <p:cNvSpPr/>
            <p:nvPr/>
          </p:nvSpPr>
          <p:spPr>
            <a:xfrm>
              <a:off x="623392" y="2807562"/>
              <a:ext cx="2439942" cy="360000"/>
            </a:xfrm>
            <a:prstGeom prst="roundRect">
              <a:avLst/>
            </a:prstGeom>
            <a:solidFill>
              <a:schemeClr val="accent5">
                <a:lumMod val="50000"/>
              </a:schemeClr>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2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Características generales</a:t>
              </a:r>
            </a:p>
          </p:txBody>
        </p:sp>
        <p:grpSp>
          <p:nvGrpSpPr>
            <p:cNvPr id="12" name="Group 11">
              <a:extLst>
                <a:ext uri="{FF2B5EF4-FFF2-40B4-BE49-F238E27FC236}">
                  <a16:creationId xmlns:a16="http://schemas.microsoft.com/office/drawing/2014/main" id="{BDA0D93D-53AA-4E52-AEE9-C615AFDE9270}"/>
                </a:ext>
              </a:extLst>
            </p:cNvPr>
            <p:cNvGrpSpPr/>
            <p:nvPr/>
          </p:nvGrpSpPr>
          <p:grpSpPr>
            <a:xfrm>
              <a:off x="2837115" y="2645174"/>
              <a:ext cx="432000" cy="432000"/>
              <a:chOff x="2837115" y="2645174"/>
              <a:chExt cx="432000" cy="432000"/>
            </a:xfrm>
          </p:grpSpPr>
          <p:sp>
            <p:nvSpPr>
              <p:cNvPr id="43" name="Oval 42"/>
              <p:cNvSpPr/>
              <p:nvPr/>
            </p:nvSpPr>
            <p:spPr>
              <a:xfrm>
                <a:off x="2837115" y="2645174"/>
                <a:ext cx="432000" cy="432000"/>
              </a:xfrm>
              <a:prstGeom prst="ellipse">
                <a:avLst/>
              </a:prstGeom>
              <a:solidFill>
                <a:srgbClr val="00A3A1"/>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endParaRPr>
              </a:p>
            </p:txBody>
          </p:sp>
          <p:sp>
            <p:nvSpPr>
              <p:cNvPr id="34" name="Freeform 4958"/>
              <p:cNvSpPr>
                <a:spLocks noEditPoints="1"/>
              </p:cNvSpPr>
              <p:nvPr/>
            </p:nvSpPr>
            <p:spPr bwMode="auto">
              <a:xfrm>
                <a:off x="2920268" y="2709154"/>
                <a:ext cx="265695" cy="282144"/>
              </a:xfrm>
              <a:custGeom>
                <a:avLst/>
                <a:gdLst>
                  <a:gd name="T0" fmla="*/ 294 w 414"/>
                  <a:gd name="T1" fmla="*/ 176 h 404"/>
                  <a:gd name="T2" fmla="*/ 272 w 414"/>
                  <a:gd name="T3" fmla="*/ 200 h 404"/>
                  <a:gd name="T4" fmla="*/ 272 w 414"/>
                  <a:gd name="T5" fmla="*/ 220 h 404"/>
                  <a:gd name="T6" fmla="*/ 294 w 414"/>
                  <a:gd name="T7" fmla="*/ 244 h 404"/>
                  <a:gd name="T8" fmla="*/ 286 w 414"/>
                  <a:gd name="T9" fmla="*/ 316 h 404"/>
                  <a:gd name="T10" fmla="*/ 244 w 414"/>
                  <a:gd name="T11" fmla="*/ 338 h 404"/>
                  <a:gd name="T12" fmla="*/ 212 w 414"/>
                  <a:gd name="T13" fmla="*/ 316 h 404"/>
                  <a:gd name="T14" fmla="*/ 170 w 414"/>
                  <a:gd name="T15" fmla="*/ 332 h 404"/>
                  <a:gd name="T16" fmla="*/ 112 w 414"/>
                  <a:gd name="T17" fmla="*/ 378 h 404"/>
                  <a:gd name="T18" fmla="*/ 128 w 414"/>
                  <a:gd name="T19" fmla="*/ 390 h 404"/>
                  <a:gd name="T20" fmla="*/ 174 w 414"/>
                  <a:gd name="T21" fmla="*/ 372 h 404"/>
                  <a:gd name="T22" fmla="*/ 212 w 414"/>
                  <a:gd name="T23" fmla="*/ 382 h 404"/>
                  <a:gd name="T24" fmla="*/ 244 w 414"/>
                  <a:gd name="T25" fmla="*/ 358 h 404"/>
                  <a:gd name="T26" fmla="*/ 302 w 414"/>
                  <a:gd name="T27" fmla="*/ 328 h 404"/>
                  <a:gd name="T28" fmla="*/ 314 w 414"/>
                  <a:gd name="T29" fmla="*/ 288 h 404"/>
                  <a:gd name="T30" fmla="*/ 336 w 414"/>
                  <a:gd name="T31" fmla="*/ 228 h 404"/>
                  <a:gd name="T32" fmla="*/ 414 w 414"/>
                  <a:gd name="T33" fmla="*/ 210 h 404"/>
                  <a:gd name="T34" fmla="*/ 330 w 414"/>
                  <a:gd name="T35" fmla="*/ 184 h 404"/>
                  <a:gd name="T36" fmla="*/ 200 w 414"/>
                  <a:gd name="T37" fmla="*/ 364 h 404"/>
                  <a:gd name="T38" fmla="*/ 186 w 414"/>
                  <a:gd name="T39" fmla="*/ 348 h 404"/>
                  <a:gd name="T40" fmla="*/ 200 w 414"/>
                  <a:gd name="T41" fmla="*/ 334 h 404"/>
                  <a:gd name="T42" fmla="*/ 216 w 414"/>
                  <a:gd name="T43" fmla="*/ 348 h 404"/>
                  <a:gd name="T44" fmla="*/ 200 w 414"/>
                  <a:gd name="T45" fmla="*/ 364 h 404"/>
                  <a:gd name="T46" fmla="*/ 334 w 414"/>
                  <a:gd name="T47" fmla="*/ 138 h 404"/>
                  <a:gd name="T48" fmla="*/ 16 w 414"/>
                  <a:gd name="T49" fmla="*/ 292 h 404"/>
                  <a:gd name="T50" fmla="*/ 46 w 414"/>
                  <a:gd name="T51" fmla="*/ 240 h 404"/>
                  <a:gd name="T52" fmla="*/ 80 w 414"/>
                  <a:gd name="T53" fmla="*/ 240 h 404"/>
                  <a:gd name="T54" fmla="*/ 120 w 414"/>
                  <a:gd name="T55" fmla="*/ 238 h 404"/>
                  <a:gd name="T56" fmla="*/ 168 w 414"/>
                  <a:gd name="T57" fmla="*/ 220 h 404"/>
                  <a:gd name="T58" fmla="*/ 136 w 414"/>
                  <a:gd name="T59" fmla="*/ 200 h 404"/>
                  <a:gd name="T60" fmla="*/ 120 w 414"/>
                  <a:gd name="T61" fmla="*/ 182 h 404"/>
                  <a:gd name="T62" fmla="*/ 86 w 414"/>
                  <a:gd name="T63" fmla="*/ 176 h 404"/>
                  <a:gd name="T64" fmla="*/ 62 w 414"/>
                  <a:gd name="T65" fmla="*/ 206 h 404"/>
                  <a:gd name="T66" fmla="*/ 16 w 414"/>
                  <a:gd name="T67" fmla="*/ 242 h 404"/>
                  <a:gd name="T68" fmla="*/ 6 w 414"/>
                  <a:gd name="T69" fmla="*/ 292 h 404"/>
                  <a:gd name="T70" fmla="*/ 104 w 414"/>
                  <a:gd name="T71" fmla="*/ 196 h 404"/>
                  <a:gd name="T72" fmla="*/ 112 w 414"/>
                  <a:gd name="T73" fmla="*/ 216 h 404"/>
                  <a:gd name="T74" fmla="*/ 92 w 414"/>
                  <a:gd name="T75" fmla="*/ 224 h 404"/>
                  <a:gd name="T76" fmla="*/ 84 w 414"/>
                  <a:gd name="T77" fmla="*/ 204 h 404"/>
                  <a:gd name="T78" fmla="*/ 108 w 414"/>
                  <a:gd name="T79" fmla="*/ 306 h 404"/>
                  <a:gd name="T80" fmla="*/ 124 w 414"/>
                  <a:gd name="T81" fmla="*/ 284 h 404"/>
                  <a:gd name="T82" fmla="*/ 184 w 414"/>
                  <a:gd name="T83" fmla="*/ 234 h 404"/>
                  <a:gd name="T84" fmla="*/ 212 w 414"/>
                  <a:gd name="T85" fmla="*/ 202 h 404"/>
                  <a:gd name="T86" fmla="*/ 180 w 414"/>
                  <a:gd name="T87" fmla="*/ 276 h 404"/>
                  <a:gd name="T88" fmla="*/ 108 w 414"/>
                  <a:gd name="T89" fmla="*/ 306 h 404"/>
                  <a:gd name="T90" fmla="*/ 212 w 414"/>
                  <a:gd name="T91" fmla="*/ 68 h 404"/>
                  <a:gd name="T92" fmla="*/ 236 w 414"/>
                  <a:gd name="T93" fmla="*/ 34 h 404"/>
                  <a:gd name="T94" fmla="*/ 222 w 414"/>
                  <a:gd name="T95" fmla="*/ 6 h 404"/>
                  <a:gd name="T96" fmla="*/ 194 w 414"/>
                  <a:gd name="T97" fmla="*/ 0 h 404"/>
                  <a:gd name="T98" fmla="*/ 168 w 414"/>
                  <a:gd name="T99" fmla="*/ 22 h 404"/>
                  <a:gd name="T100" fmla="*/ 174 w 414"/>
                  <a:gd name="T101" fmla="*/ 56 h 404"/>
                  <a:gd name="T102" fmla="*/ 202 w 414"/>
                  <a:gd name="T103" fmla="*/ 20 h 404"/>
                  <a:gd name="T104" fmla="*/ 216 w 414"/>
                  <a:gd name="T105" fmla="*/ 34 h 404"/>
                  <a:gd name="T106" fmla="*/ 202 w 414"/>
                  <a:gd name="T107" fmla="*/ 50 h 404"/>
                  <a:gd name="T108" fmla="*/ 186 w 414"/>
                  <a:gd name="T109" fmla="*/ 34 h 404"/>
                  <a:gd name="T110" fmla="*/ 202 w 414"/>
                  <a:gd name="T111" fmla="*/ 20 h 404"/>
                  <a:gd name="T112" fmla="*/ 2 w 414"/>
                  <a:gd name="T113" fmla="*/ 138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4" h="404">
                    <a:moveTo>
                      <a:pt x="314" y="176"/>
                    </a:moveTo>
                    <a:lnTo>
                      <a:pt x="314" y="30"/>
                    </a:lnTo>
                    <a:lnTo>
                      <a:pt x="314" y="30"/>
                    </a:lnTo>
                    <a:lnTo>
                      <a:pt x="294" y="20"/>
                    </a:lnTo>
                    <a:lnTo>
                      <a:pt x="294" y="176"/>
                    </a:lnTo>
                    <a:lnTo>
                      <a:pt x="294" y="176"/>
                    </a:lnTo>
                    <a:lnTo>
                      <a:pt x="286" y="180"/>
                    </a:lnTo>
                    <a:lnTo>
                      <a:pt x="280" y="184"/>
                    </a:lnTo>
                    <a:lnTo>
                      <a:pt x="274" y="192"/>
                    </a:lnTo>
                    <a:lnTo>
                      <a:pt x="272" y="200"/>
                    </a:lnTo>
                    <a:lnTo>
                      <a:pt x="232" y="200"/>
                    </a:lnTo>
                    <a:lnTo>
                      <a:pt x="232" y="202"/>
                    </a:lnTo>
                    <a:lnTo>
                      <a:pt x="232" y="202"/>
                    </a:lnTo>
                    <a:lnTo>
                      <a:pt x="230" y="220"/>
                    </a:lnTo>
                    <a:lnTo>
                      <a:pt x="272" y="220"/>
                    </a:lnTo>
                    <a:lnTo>
                      <a:pt x="272" y="220"/>
                    </a:lnTo>
                    <a:lnTo>
                      <a:pt x="274" y="228"/>
                    </a:lnTo>
                    <a:lnTo>
                      <a:pt x="280" y="234"/>
                    </a:lnTo>
                    <a:lnTo>
                      <a:pt x="286" y="240"/>
                    </a:lnTo>
                    <a:lnTo>
                      <a:pt x="294" y="244"/>
                    </a:lnTo>
                    <a:lnTo>
                      <a:pt x="294" y="288"/>
                    </a:lnTo>
                    <a:lnTo>
                      <a:pt x="294" y="288"/>
                    </a:lnTo>
                    <a:lnTo>
                      <a:pt x="294" y="298"/>
                    </a:lnTo>
                    <a:lnTo>
                      <a:pt x="290" y="308"/>
                    </a:lnTo>
                    <a:lnTo>
                      <a:pt x="286" y="316"/>
                    </a:lnTo>
                    <a:lnTo>
                      <a:pt x="280" y="324"/>
                    </a:lnTo>
                    <a:lnTo>
                      <a:pt x="272" y="330"/>
                    </a:lnTo>
                    <a:lnTo>
                      <a:pt x="264" y="334"/>
                    </a:lnTo>
                    <a:lnTo>
                      <a:pt x="254" y="338"/>
                    </a:lnTo>
                    <a:lnTo>
                      <a:pt x="244" y="338"/>
                    </a:lnTo>
                    <a:lnTo>
                      <a:pt x="234" y="338"/>
                    </a:lnTo>
                    <a:lnTo>
                      <a:pt x="234" y="338"/>
                    </a:lnTo>
                    <a:lnTo>
                      <a:pt x="230" y="328"/>
                    </a:lnTo>
                    <a:lnTo>
                      <a:pt x="222" y="320"/>
                    </a:lnTo>
                    <a:lnTo>
                      <a:pt x="212" y="316"/>
                    </a:lnTo>
                    <a:lnTo>
                      <a:pt x="200" y="314"/>
                    </a:lnTo>
                    <a:lnTo>
                      <a:pt x="200" y="314"/>
                    </a:lnTo>
                    <a:lnTo>
                      <a:pt x="188" y="316"/>
                    </a:lnTo>
                    <a:lnTo>
                      <a:pt x="178" y="322"/>
                    </a:lnTo>
                    <a:lnTo>
                      <a:pt x="170" y="332"/>
                    </a:lnTo>
                    <a:lnTo>
                      <a:pt x="166" y="342"/>
                    </a:lnTo>
                    <a:lnTo>
                      <a:pt x="166" y="342"/>
                    </a:lnTo>
                    <a:lnTo>
                      <a:pt x="146" y="350"/>
                    </a:lnTo>
                    <a:lnTo>
                      <a:pt x="128" y="362"/>
                    </a:lnTo>
                    <a:lnTo>
                      <a:pt x="112" y="378"/>
                    </a:lnTo>
                    <a:lnTo>
                      <a:pt x="100" y="396"/>
                    </a:lnTo>
                    <a:lnTo>
                      <a:pt x="100" y="396"/>
                    </a:lnTo>
                    <a:lnTo>
                      <a:pt x="118" y="404"/>
                    </a:lnTo>
                    <a:lnTo>
                      <a:pt x="118" y="404"/>
                    </a:lnTo>
                    <a:lnTo>
                      <a:pt x="128" y="390"/>
                    </a:lnTo>
                    <a:lnTo>
                      <a:pt x="140" y="378"/>
                    </a:lnTo>
                    <a:lnTo>
                      <a:pt x="152" y="370"/>
                    </a:lnTo>
                    <a:lnTo>
                      <a:pt x="168" y="362"/>
                    </a:lnTo>
                    <a:lnTo>
                      <a:pt x="168" y="362"/>
                    </a:lnTo>
                    <a:lnTo>
                      <a:pt x="174" y="372"/>
                    </a:lnTo>
                    <a:lnTo>
                      <a:pt x="182" y="378"/>
                    </a:lnTo>
                    <a:lnTo>
                      <a:pt x="190" y="382"/>
                    </a:lnTo>
                    <a:lnTo>
                      <a:pt x="200" y="384"/>
                    </a:lnTo>
                    <a:lnTo>
                      <a:pt x="200" y="384"/>
                    </a:lnTo>
                    <a:lnTo>
                      <a:pt x="212" y="382"/>
                    </a:lnTo>
                    <a:lnTo>
                      <a:pt x="222" y="378"/>
                    </a:lnTo>
                    <a:lnTo>
                      <a:pt x="230" y="370"/>
                    </a:lnTo>
                    <a:lnTo>
                      <a:pt x="234" y="358"/>
                    </a:lnTo>
                    <a:lnTo>
                      <a:pt x="244" y="358"/>
                    </a:lnTo>
                    <a:lnTo>
                      <a:pt x="244" y="358"/>
                    </a:lnTo>
                    <a:lnTo>
                      <a:pt x="258" y="358"/>
                    </a:lnTo>
                    <a:lnTo>
                      <a:pt x="272" y="354"/>
                    </a:lnTo>
                    <a:lnTo>
                      <a:pt x="284" y="346"/>
                    </a:lnTo>
                    <a:lnTo>
                      <a:pt x="294" y="338"/>
                    </a:lnTo>
                    <a:lnTo>
                      <a:pt x="302" y="328"/>
                    </a:lnTo>
                    <a:lnTo>
                      <a:pt x="310" y="316"/>
                    </a:lnTo>
                    <a:lnTo>
                      <a:pt x="314" y="302"/>
                    </a:lnTo>
                    <a:lnTo>
                      <a:pt x="314" y="288"/>
                    </a:lnTo>
                    <a:lnTo>
                      <a:pt x="314" y="288"/>
                    </a:lnTo>
                    <a:lnTo>
                      <a:pt x="314" y="288"/>
                    </a:lnTo>
                    <a:lnTo>
                      <a:pt x="314" y="244"/>
                    </a:lnTo>
                    <a:lnTo>
                      <a:pt x="314" y="244"/>
                    </a:lnTo>
                    <a:lnTo>
                      <a:pt x="324" y="240"/>
                    </a:lnTo>
                    <a:lnTo>
                      <a:pt x="330" y="234"/>
                    </a:lnTo>
                    <a:lnTo>
                      <a:pt x="336" y="228"/>
                    </a:lnTo>
                    <a:lnTo>
                      <a:pt x="338" y="220"/>
                    </a:lnTo>
                    <a:lnTo>
                      <a:pt x="414" y="220"/>
                    </a:lnTo>
                    <a:lnTo>
                      <a:pt x="414" y="220"/>
                    </a:lnTo>
                    <a:lnTo>
                      <a:pt x="414" y="210"/>
                    </a:lnTo>
                    <a:lnTo>
                      <a:pt x="414" y="210"/>
                    </a:lnTo>
                    <a:lnTo>
                      <a:pt x="414" y="200"/>
                    </a:lnTo>
                    <a:lnTo>
                      <a:pt x="338" y="200"/>
                    </a:lnTo>
                    <a:lnTo>
                      <a:pt x="338" y="200"/>
                    </a:lnTo>
                    <a:lnTo>
                      <a:pt x="336" y="192"/>
                    </a:lnTo>
                    <a:lnTo>
                      <a:pt x="330" y="184"/>
                    </a:lnTo>
                    <a:lnTo>
                      <a:pt x="324" y="180"/>
                    </a:lnTo>
                    <a:lnTo>
                      <a:pt x="314" y="176"/>
                    </a:lnTo>
                    <a:lnTo>
                      <a:pt x="314" y="176"/>
                    </a:lnTo>
                    <a:close/>
                    <a:moveTo>
                      <a:pt x="200" y="364"/>
                    </a:moveTo>
                    <a:lnTo>
                      <a:pt x="200" y="364"/>
                    </a:lnTo>
                    <a:lnTo>
                      <a:pt x="194" y="364"/>
                    </a:lnTo>
                    <a:lnTo>
                      <a:pt x="190" y="360"/>
                    </a:lnTo>
                    <a:lnTo>
                      <a:pt x="186" y="354"/>
                    </a:lnTo>
                    <a:lnTo>
                      <a:pt x="186" y="348"/>
                    </a:lnTo>
                    <a:lnTo>
                      <a:pt x="186" y="348"/>
                    </a:lnTo>
                    <a:lnTo>
                      <a:pt x="186" y="342"/>
                    </a:lnTo>
                    <a:lnTo>
                      <a:pt x="190" y="338"/>
                    </a:lnTo>
                    <a:lnTo>
                      <a:pt x="194" y="334"/>
                    </a:lnTo>
                    <a:lnTo>
                      <a:pt x="200" y="334"/>
                    </a:lnTo>
                    <a:lnTo>
                      <a:pt x="200" y="334"/>
                    </a:lnTo>
                    <a:lnTo>
                      <a:pt x="206" y="334"/>
                    </a:lnTo>
                    <a:lnTo>
                      <a:pt x="212" y="338"/>
                    </a:lnTo>
                    <a:lnTo>
                      <a:pt x="216" y="342"/>
                    </a:lnTo>
                    <a:lnTo>
                      <a:pt x="216" y="348"/>
                    </a:lnTo>
                    <a:lnTo>
                      <a:pt x="216" y="348"/>
                    </a:lnTo>
                    <a:lnTo>
                      <a:pt x="216" y="354"/>
                    </a:lnTo>
                    <a:lnTo>
                      <a:pt x="212" y="360"/>
                    </a:lnTo>
                    <a:lnTo>
                      <a:pt x="206" y="364"/>
                    </a:lnTo>
                    <a:lnTo>
                      <a:pt x="200" y="364"/>
                    </a:lnTo>
                    <a:lnTo>
                      <a:pt x="200" y="364"/>
                    </a:lnTo>
                    <a:close/>
                    <a:moveTo>
                      <a:pt x="334" y="118"/>
                    </a:moveTo>
                    <a:lnTo>
                      <a:pt x="394" y="118"/>
                    </a:lnTo>
                    <a:lnTo>
                      <a:pt x="394" y="118"/>
                    </a:lnTo>
                    <a:lnTo>
                      <a:pt x="402" y="138"/>
                    </a:lnTo>
                    <a:lnTo>
                      <a:pt x="334" y="138"/>
                    </a:lnTo>
                    <a:lnTo>
                      <a:pt x="334" y="118"/>
                    </a:lnTo>
                    <a:close/>
                    <a:moveTo>
                      <a:pt x="16" y="310"/>
                    </a:moveTo>
                    <a:lnTo>
                      <a:pt x="16" y="304"/>
                    </a:lnTo>
                    <a:lnTo>
                      <a:pt x="16" y="304"/>
                    </a:lnTo>
                    <a:lnTo>
                      <a:pt x="16" y="292"/>
                    </a:lnTo>
                    <a:lnTo>
                      <a:pt x="20" y="278"/>
                    </a:lnTo>
                    <a:lnTo>
                      <a:pt x="24" y="268"/>
                    </a:lnTo>
                    <a:lnTo>
                      <a:pt x="30" y="256"/>
                    </a:lnTo>
                    <a:lnTo>
                      <a:pt x="38" y="248"/>
                    </a:lnTo>
                    <a:lnTo>
                      <a:pt x="46" y="240"/>
                    </a:lnTo>
                    <a:lnTo>
                      <a:pt x="56" y="232"/>
                    </a:lnTo>
                    <a:lnTo>
                      <a:pt x="66" y="226"/>
                    </a:lnTo>
                    <a:lnTo>
                      <a:pt x="66" y="226"/>
                    </a:lnTo>
                    <a:lnTo>
                      <a:pt x="72" y="234"/>
                    </a:lnTo>
                    <a:lnTo>
                      <a:pt x="80" y="240"/>
                    </a:lnTo>
                    <a:lnTo>
                      <a:pt x="88" y="244"/>
                    </a:lnTo>
                    <a:lnTo>
                      <a:pt x="98" y="246"/>
                    </a:lnTo>
                    <a:lnTo>
                      <a:pt x="98" y="246"/>
                    </a:lnTo>
                    <a:lnTo>
                      <a:pt x="110" y="244"/>
                    </a:lnTo>
                    <a:lnTo>
                      <a:pt x="120" y="238"/>
                    </a:lnTo>
                    <a:lnTo>
                      <a:pt x="128" y="230"/>
                    </a:lnTo>
                    <a:lnTo>
                      <a:pt x="132" y="220"/>
                    </a:lnTo>
                    <a:lnTo>
                      <a:pt x="132" y="220"/>
                    </a:lnTo>
                    <a:lnTo>
                      <a:pt x="136" y="220"/>
                    </a:lnTo>
                    <a:lnTo>
                      <a:pt x="168" y="220"/>
                    </a:lnTo>
                    <a:lnTo>
                      <a:pt x="168" y="220"/>
                    </a:lnTo>
                    <a:lnTo>
                      <a:pt x="170" y="212"/>
                    </a:lnTo>
                    <a:lnTo>
                      <a:pt x="172" y="202"/>
                    </a:lnTo>
                    <a:lnTo>
                      <a:pt x="172" y="200"/>
                    </a:lnTo>
                    <a:lnTo>
                      <a:pt x="136" y="200"/>
                    </a:lnTo>
                    <a:lnTo>
                      <a:pt x="136" y="200"/>
                    </a:lnTo>
                    <a:lnTo>
                      <a:pt x="132" y="200"/>
                    </a:lnTo>
                    <a:lnTo>
                      <a:pt x="132" y="200"/>
                    </a:lnTo>
                    <a:lnTo>
                      <a:pt x="128" y="190"/>
                    </a:lnTo>
                    <a:lnTo>
                      <a:pt x="120" y="182"/>
                    </a:lnTo>
                    <a:lnTo>
                      <a:pt x="110" y="176"/>
                    </a:lnTo>
                    <a:lnTo>
                      <a:pt x="98" y="174"/>
                    </a:lnTo>
                    <a:lnTo>
                      <a:pt x="98" y="174"/>
                    </a:lnTo>
                    <a:lnTo>
                      <a:pt x="92" y="176"/>
                    </a:lnTo>
                    <a:lnTo>
                      <a:pt x="86" y="176"/>
                    </a:lnTo>
                    <a:lnTo>
                      <a:pt x="74" y="184"/>
                    </a:lnTo>
                    <a:lnTo>
                      <a:pt x="66" y="194"/>
                    </a:lnTo>
                    <a:lnTo>
                      <a:pt x="64" y="200"/>
                    </a:lnTo>
                    <a:lnTo>
                      <a:pt x="62" y="206"/>
                    </a:lnTo>
                    <a:lnTo>
                      <a:pt x="62" y="206"/>
                    </a:lnTo>
                    <a:lnTo>
                      <a:pt x="52" y="212"/>
                    </a:lnTo>
                    <a:lnTo>
                      <a:pt x="42" y="218"/>
                    </a:lnTo>
                    <a:lnTo>
                      <a:pt x="32" y="224"/>
                    </a:lnTo>
                    <a:lnTo>
                      <a:pt x="24" y="232"/>
                    </a:lnTo>
                    <a:lnTo>
                      <a:pt x="16" y="242"/>
                    </a:lnTo>
                    <a:lnTo>
                      <a:pt x="10" y="252"/>
                    </a:lnTo>
                    <a:lnTo>
                      <a:pt x="4" y="262"/>
                    </a:lnTo>
                    <a:lnTo>
                      <a:pt x="0" y="274"/>
                    </a:lnTo>
                    <a:lnTo>
                      <a:pt x="0" y="274"/>
                    </a:lnTo>
                    <a:lnTo>
                      <a:pt x="6" y="292"/>
                    </a:lnTo>
                    <a:lnTo>
                      <a:pt x="16" y="310"/>
                    </a:lnTo>
                    <a:lnTo>
                      <a:pt x="16" y="310"/>
                    </a:lnTo>
                    <a:close/>
                    <a:moveTo>
                      <a:pt x="98" y="194"/>
                    </a:moveTo>
                    <a:lnTo>
                      <a:pt x="98" y="194"/>
                    </a:lnTo>
                    <a:lnTo>
                      <a:pt x="104" y="196"/>
                    </a:lnTo>
                    <a:lnTo>
                      <a:pt x="110" y="198"/>
                    </a:lnTo>
                    <a:lnTo>
                      <a:pt x="112" y="204"/>
                    </a:lnTo>
                    <a:lnTo>
                      <a:pt x="114" y="210"/>
                    </a:lnTo>
                    <a:lnTo>
                      <a:pt x="114" y="210"/>
                    </a:lnTo>
                    <a:lnTo>
                      <a:pt x="112" y="216"/>
                    </a:lnTo>
                    <a:lnTo>
                      <a:pt x="110" y="220"/>
                    </a:lnTo>
                    <a:lnTo>
                      <a:pt x="104" y="224"/>
                    </a:lnTo>
                    <a:lnTo>
                      <a:pt x="98" y="226"/>
                    </a:lnTo>
                    <a:lnTo>
                      <a:pt x="98" y="226"/>
                    </a:lnTo>
                    <a:lnTo>
                      <a:pt x="92" y="224"/>
                    </a:lnTo>
                    <a:lnTo>
                      <a:pt x="88" y="220"/>
                    </a:lnTo>
                    <a:lnTo>
                      <a:pt x="84" y="216"/>
                    </a:lnTo>
                    <a:lnTo>
                      <a:pt x="82" y="210"/>
                    </a:lnTo>
                    <a:lnTo>
                      <a:pt x="82" y="210"/>
                    </a:lnTo>
                    <a:lnTo>
                      <a:pt x="84" y="204"/>
                    </a:lnTo>
                    <a:lnTo>
                      <a:pt x="88" y="198"/>
                    </a:lnTo>
                    <a:lnTo>
                      <a:pt x="92" y="196"/>
                    </a:lnTo>
                    <a:lnTo>
                      <a:pt x="98" y="194"/>
                    </a:lnTo>
                    <a:lnTo>
                      <a:pt x="98" y="194"/>
                    </a:lnTo>
                    <a:close/>
                    <a:moveTo>
                      <a:pt x="108" y="306"/>
                    </a:moveTo>
                    <a:lnTo>
                      <a:pt x="36" y="306"/>
                    </a:lnTo>
                    <a:lnTo>
                      <a:pt x="36" y="286"/>
                    </a:lnTo>
                    <a:lnTo>
                      <a:pt x="108" y="286"/>
                    </a:lnTo>
                    <a:lnTo>
                      <a:pt x="108" y="286"/>
                    </a:lnTo>
                    <a:lnTo>
                      <a:pt x="124" y="284"/>
                    </a:lnTo>
                    <a:lnTo>
                      <a:pt x="140" y="280"/>
                    </a:lnTo>
                    <a:lnTo>
                      <a:pt x="154" y="272"/>
                    </a:lnTo>
                    <a:lnTo>
                      <a:pt x="166" y="262"/>
                    </a:lnTo>
                    <a:lnTo>
                      <a:pt x="178" y="250"/>
                    </a:lnTo>
                    <a:lnTo>
                      <a:pt x="184" y="234"/>
                    </a:lnTo>
                    <a:lnTo>
                      <a:pt x="190" y="220"/>
                    </a:lnTo>
                    <a:lnTo>
                      <a:pt x="192" y="202"/>
                    </a:lnTo>
                    <a:lnTo>
                      <a:pt x="192" y="158"/>
                    </a:lnTo>
                    <a:lnTo>
                      <a:pt x="212" y="158"/>
                    </a:lnTo>
                    <a:lnTo>
                      <a:pt x="212" y="202"/>
                    </a:lnTo>
                    <a:lnTo>
                      <a:pt x="212" y="202"/>
                    </a:lnTo>
                    <a:lnTo>
                      <a:pt x="210" y="224"/>
                    </a:lnTo>
                    <a:lnTo>
                      <a:pt x="204" y="242"/>
                    </a:lnTo>
                    <a:lnTo>
                      <a:pt x="194" y="260"/>
                    </a:lnTo>
                    <a:lnTo>
                      <a:pt x="180" y="276"/>
                    </a:lnTo>
                    <a:lnTo>
                      <a:pt x="166" y="288"/>
                    </a:lnTo>
                    <a:lnTo>
                      <a:pt x="148" y="298"/>
                    </a:lnTo>
                    <a:lnTo>
                      <a:pt x="128" y="304"/>
                    </a:lnTo>
                    <a:lnTo>
                      <a:pt x="108" y="306"/>
                    </a:lnTo>
                    <a:lnTo>
                      <a:pt x="108" y="306"/>
                    </a:lnTo>
                    <a:close/>
                    <a:moveTo>
                      <a:pt x="192" y="68"/>
                    </a:moveTo>
                    <a:lnTo>
                      <a:pt x="192" y="98"/>
                    </a:lnTo>
                    <a:lnTo>
                      <a:pt x="212" y="98"/>
                    </a:lnTo>
                    <a:lnTo>
                      <a:pt x="212" y="68"/>
                    </a:lnTo>
                    <a:lnTo>
                      <a:pt x="212" y="68"/>
                    </a:lnTo>
                    <a:lnTo>
                      <a:pt x="222" y="64"/>
                    </a:lnTo>
                    <a:lnTo>
                      <a:pt x="230" y="56"/>
                    </a:lnTo>
                    <a:lnTo>
                      <a:pt x="236" y="46"/>
                    </a:lnTo>
                    <a:lnTo>
                      <a:pt x="236" y="34"/>
                    </a:lnTo>
                    <a:lnTo>
                      <a:pt x="236" y="34"/>
                    </a:lnTo>
                    <a:lnTo>
                      <a:pt x="236" y="28"/>
                    </a:lnTo>
                    <a:lnTo>
                      <a:pt x="234" y="22"/>
                    </a:lnTo>
                    <a:lnTo>
                      <a:pt x="230" y="16"/>
                    </a:lnTo>
                    <a:lnTo>
                      <a:pt x="226" y="10"/>
                    </a:lnTo>
                    <a:lnTo>
                      <a:pt x="222" y="6"/>
                    </a:lnTo>
                    <a:lnTo>
                      <a:pt x="216" y="2"/>
                    </a:lnTo>
                    <a:lnTo>
                      <a:pt x="208" y="0"/>
                    </a:lnTo>
                    <a:lnTo>
                      <a:pt x="202" y="0"/>
                    </a:lnTo>
                    <a:lnTo>
                      <a:pt x="202" y="0"/>
                    </a:lnTo>
                    <a:lnTo>
                      <a:pt x="194" y="0"/>
                    </a:lnTo>
                    <a:lnTo>
                      <a:pt x="188" y="2"/>
                    </a:lnTo>
                    <a:lnTo>
                      <a:pt x="182" y="6"/>
                    </a:lnTo>
                    <a:lnTo>
                      <a:pt x="176" y="10"/>
                    </a:lnTo>
                    <a:lnTo>
                      <a:pt x="172" y="16"/>
                    </a:lnTo>
                    <a:lnTo>
                      <a:pt x="168" y="22"/>
                    </a:lnTo>
                    <a:lnTo>
                      <a:pt x="166" y="28"/>
                    </a:lnTo>
                    <a:lnTo>
                      <a:pt x="166" y="34"/>
                    </a:lnTo>
                    <a:lnTo>
                      <a:pt x="166" y="34"/>
                    </a:lnTo>
                    <a:lnTo>
                      <a:pt x="168" y="46"/>
                    </a:lnTo>
                    <a:lnTo>
                      <a:pt x="174" y="56"/>
                    </a:lnTo>
                    <a:lnTo>
                      <a:pt x="182" y="64"/>
                    </a:lnTo>
                    <a:lnTo>
                      <a:pt x="192" y="68"/>
                    </a:lnTo>
                    <a:lnTo>
                      <a:pt x="192" y="68"/>
                    </a:lnTo>
                    <a:close/>
                    <a:moveTo>
                      <a:pt x="202" y="20"/>
                    </a:moveTo>
                    <a:lnTo>
                      <a:pt x="202" y="20"/>
                    </a:lnTo>
                    <a:lnTo>
                      <a:pt x="208" y="20"/>
                    </a:lnTo>
                    <a:lnTo>
                      <a:pt x="212" y="24"/>
                    </a:lnTo>
                    <a:lnTo>
                      <a:pt x="216" y="28"/>
                    </a:lnTo>
                    <a:lnTo>
                      <a:pt x="216" y="34"/>
                    </a:lnTo>
                    <a:lnTo>
                      <a:pt x="216" y="34"/>
                    </a:lnTo>
                    <a:lnTo>
                      <a:pt x="216" y="40"/>
                    </a:lnTo>
                    <a:lnTo>
                      <a:pt x="212" y="46"/>
                    </a:lnTo>
                    <a:lnTo>
                      <a:pt x="208" y="50"/>
                    </a:lnTo>
                    <a:lnTo>
                      <a:pt x="202" y="50"/>
                    </a:lnTo>
                    <a:lnTo>
                      <a:pt x="202" y="50"/>
                    </a:lnTo>
                    <a:lnTo>
                      <a:pt x="196" y="50"/>
                    </a:lnTo>
                    <a:lnTo>
                      <a:pt x="190" y="46"/>
                    </a:lnTo>
                    <a:lnTo>
                      <a:pt x="188" y="40"/>
                    </a:lnTo>
                    <a:lnTo>
                      <a:pt x="186" y="34"/>
                    </a:lnTo>
                    <a:lnTo>
                      <a:pt x="186" y="34"/>
                    </a:lnTo>
                    <a:lnTo>
                      <a:pt x="188" y="28"/>
                    </a:lnTo>
                    <a:lnTo>
                      <a:pt x="190" y="24"/>
                    </a:lnTo>
                    <a:lnTo>
                      <a:pt x="196" y="20"/>
                    </a:lnTo>
                    <a:lnTo>
                      <a:pt x="202" y="20"/>
                    </a:lnTo>
                    <a:lnTo>
                      <a:pt x="202" y="20"/>
                    </a:lnTo>
                    <a:close/>
                    <a:moveTo>
                      <a:pt x="10" y="118"/>
                    </a:moveTo>
                    <a:lnTo>
                      <a:pt x="274" y="118"/>
                    </a:lnTo>
                    <a:lnTo>
                      <a:pt x="274" y="138"/>
                    </a:lnTo>
                    <a:lnTo>
                      <a:pt x="2" y="138"/>
                    </a:lnTo>
                    <a:lnTo>
                      <a:pt x="2" y="138"/>
                    </a:lnTo>
                    <a:lnTo>
                      <a:pt x="10" y="118"/>
                    </a:lnTo>
                    <a:lnTo>
                      <a:pt x="10" y="1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Univers for KPMG" panose="020B0603020202020204" pitchFamily="34" charset="0"/>
                  <a:ea typeface="+mn-ea"/>
                  <a:cs typeface="+mn-cs"/>
                </a:endParaRPr>
              </a:p>
            </p:txBody>
          </p:sp>
        </p:grpSp>
      </p:grpSp>
      <p:graphicFrame>
        <p:nvGraphicFramePr>
          <p:cNvPr id="54" name="Table 53"/>
          <p:cNvGraphicFramePr>
            <a:graphicFrameLocks noGrp="1"/>
          </p:cNvGraphicFramePr>
          <p:nvPr/>
        </p:nvGraphicFramePr>
        <p:xfrm>
          <a:off x="1559496" y="3519893"/>
          <a:ext cx="8921613" cy="1485120"/>
        </p:xfrm>
        <a:graphic>
          <a:graphicData uri="http://schemas.openxmlformats.org/drawingml/2006/table">
            <a:tbl>
              <a:tblPr firstRow="1" bandRow="1">
                <a:tableStyleId>{5C22544A-7EE6-4342-B048-85BDC9FD1C3A}</a:tableStyleId>
              </a:tblPr>
              <a:tblGrid>
                <a:gridCol w="1989515">
                  <a:extLst>
                    <a:ext uri="{9D8B030D-6E8A-4147-A177-3AD203B41FA5}">
                      <a16:colId xmlns:a16="http://schemas.microsoft.com/office/drawing/2014/main" val="20000"/>
                    </a:ext>
                  </a:extLst>
                </a:gridCol>
                <a:gridCol w="5231466">
                  <a:extLst>
                    <a:ext uri="{9D8B030D-6E8A-4147-A177-3AD203B41FA5}">
                      <a16:colId xmlns:a16="http://schemas.microsoft.com/office/drawing/2014/main" val="20001"/>
                    </a:ext>
                  </a:extLst>
                </a:gridCol>
                <a:gridCol w="1700632">
                  <a:extLst>
                    <a:ext uri="{9D8B030D-6E8A-4147-A177-3AD203B41FA5}">
                      <a16:colId xmlns:a16="http://schemas.microsoft.com/office/drawing/2014/main" val="20002"/>
                    </a:ext>
                  </a:extLst>
                </a:gridCol>
              </a:tblGrid>
              <a:tr h="443233">
                <a:tc>
                  <a:txBody>
                    <a:bodyPr/>
                    <a:lstStyle/>
                    <a:p>
                      <a:pPr algn="l"/>
                      <a:r>
                        <a:rPr lang="es-ES" sz="1100" b="0" dirty="0">
                          <a:solidFill>
                            <a:schemeClr val="tx1"/>
                          </a:solidFill>
                          <a:latin typeface="Univers for KPMG Cond" panose="020B0606020202020204" pitchFamily="34" charset="0"/>
                        </a:rPr>
                        <a:t>Gestión de Almacenes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marR="0" lvl="0" indent="-171450" algn="l" defTabSz="84408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100" b="0" baseline="0" dirty="0">
                          <a:solidFill>
                            <a:schemeClr val="tx1"/>
                          </a:solidFill>
                          <a:latin typeface="Univers for KPMG Cond" panose="020B0606020202020204" pitchFamily="34" charset="0"/>
                        </a:rPr>
                        <a:t>Entrada en stock las choperas en el momento de adjudicación de una subasta o compra a propietarios de lotes. Se dan de alta el stock de madera en pie sin un pedido asociado.</a:t>
                      </a:r>
                    </a:p>
                    <a:p>
                      <a:pPr marL="171450" marR="0" lvl="0" indent="-171450" algn="l" defTabSz="84408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100" b="0" baseline="0" dirty="0">
                          <a:solidFill>
                            <a:schemeClr val="tx1"/>
                          </a:solidFill>
                          <a:latin typeface="Univers for KPMG Cond" panose="020B0606020202020204" pitchFamily="34" charset="0"/>
                        </a:rPr>
                        <a:t>Lo que respecta a la madera, tras previsión de la demanda y previo proceso de cortado, se darán de entrada en las respectivas fábricas entrando en stock de madera.</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marR="0" lvl="0" indent="-171450" algn="l" defTabSz="84408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100" b="0" dirty="0">
                          <a:solidFill>
                            <a:schemeClr val="tx1"/>
                          </a:solidFill>
                          <a:latin typeface="Univers for KPMG Cond" panose="020B0606020202020204" pitchFamily="34" charset="0"/>
                        </a:rPr>
                        <a:t>GESFOR</a:t>
                      </a:r>
                    </a:p>
                    <a:p>
                      <a:pPr marL="171450" marR="0" lvl="0" indent="-171450" algn="l" defTabSz="84408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100" b="0" dirty="0">
                          <a:solidFill>
                            <a:schemeClr val="tx1"/>
                          </a:solidFill>
                          <a:latin typeface="Univers for KPMG Cond" panose="020B0606020202020204" pitchFamily="34" charset="0"/>
                        </a:rPr>
                        <a:t>SAP</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559855787"/>
                  </a:ext>
                </a:extLst>
              </a:tr>
              <a:tr h="455580">
                <a:tc>
                  <a:txBody>
                    <a:bodyPr/>
                    <a:lstStyle/>
                    <a:p>
                      <a:pPr algn="l"/>
                      <a:r>
                        <a:rPr lang="es-ES" sz="1100" dirty="0">
                          <a:latin typeface="Univers for KPMG Cond" panose="020B0606020202020204" pitchFamily="34" charset="0"/>
                        </a:rPr>
                        <a:t>Gestión del Proceso</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100" dirty="0">
                          <a:solidFill>
                            <a:schemeClr val="tx1"/>
                          </a:solidFill>
                          <a:latin typeface="Univers for KPMG Cond" panose="020B0606020202020204" pitchFamily="34" charset="0"/>
                        </a:rPr>
                        <a:t>Engloba las tareas de gestión del área Forestal. Dichas tareas pueden ser la elaboración de KPI, informe de Choperas, reuniones entre los diferentes departamentos, etc.</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100" dirty="0">
                          <a:solidFill>
                            <a:schemeClr val="tx1"/>
                          </a:solidFill>
                          <a:latin typeface="Univers for KPMG Cond" panose="020B0606020202020204" pitchFamily="34" charset="0"/>
                        </a:rPr>
                        <a:t>Además, se incluyen las tareas administrativas de contacto con las administraciones públicas para el trámite de las choperas.</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marR="0" lvl="0" indent="-171450" algn="l" defTabSz="84408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100" b="0" kern="1200" dirty="0">
                          <a:solidFill>
                            <a:schemeClr val="tx1"/>
                          </a:solidFill>
                          <a:latin typeface="Univers for KPMG Cond" panose="020B0606020202020204" pitchFamily="34" charset="0"/>
                          <a:ea typeface="+mn-ea"/>
                          <a:cs typeface="+mn-cs"/>
                        </a:rPr>
                        <a:t>GESFOR</a:t>
                      </a:r>
                    </a:p>
                    <a:p>
                      <a:pPr marL="171450" marR="0" lvl="0" indent="-171450" algn="l" defTabSz="84408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100" b="0" kern="1200" dirty="0">
                          <a:solidFill>
                            <a:schemeClr val="tx1"/>
                          </a:solidFill>
                          <a:latin typeface="Univers for KPMG Cond" panose="020B0606020202020204" pitchFamily="34" charset="0"/>
                          <a:ea typeface="+mn-ea"/>
                          <a:cs typeface="+mn-cs"/>
                        </a:rPr>
                        <a:t>SAP</a:t>
                      </a:r>
                    </a:p>
                    <a:p>
                      <a:pPr marL="171450" marR="0" lvl="0" indent="-171450" algn="l" defTabSz="84408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100" b="0" kern="1200" dirty="0">
                          <a:solidFill>
                            <a:schemeClr val="tx1"/>
                          </a:solidFill>
                          <a:latin typeface="Univers for KPMG Cond" panose="020B0606020202020204" pitchFamily="34" charset="0"/>
                          <a:ea typeface="+mn-ea"/>
                          <a:cs typeface="+mn-cs"/>
                        </a:rPr>
                        <a:t>Excel</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189287449"/>
                  </a:ext>
                </a:extLst>
              </a:tr>
            </a:tbl>
          </a:graphicData>
        </a:graphic>
      </p:graphicFrame>
      <p:sp>
        <p:nvSpPr>
          <p:cNvPr id="55" name="Rectangle 54"/>
          <p:cNvSpPr/>
          <p:nvPr/>
        </p:nvSpPr>
        <p:spPr>
          <a:xfrm>
            <a:off x="3568341" y="3207788"/>
            <a:ext cx="5184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Descripción</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56" name="Rectangle 55"/>
          <p:cNvSpPr/>
          <p:nvPr/>
        </p:nvSpPr>
        <p:spPr>
          <a:xfrm>
            <a:off x="1552117" y="3207788"/>
            <a:ext cx="1980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Proceso</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grpSp>
        <p:nvGrpSpPr>
          <p:cNvPr id="57" name="Group 15"/>
          <p:cNvGrpSpPr>
            <a:grpSpLocks noChangeAspect="1"/>
          </p:cNvGrpSpPr>
          <p:nvPr/>
        </p:nvGrpSpPr>
        <p:grpSpPr bwMode="auto">
          <a:xfrm>
            <a:off x="1696133" y="3236085"/>
            <a:ext cx="331372" cy="230082"/>
            <a:chOff x="1316" y="1580"/>
            <a:chExt cx="428" cy="428"/>
          </a:xfrm>
          <a:solidFill>
            <a:schemeClr val="bg1"/>
          </a:solidFill>
        </p:grpSpPr>
        <p:sp>
          <p:nvSpPr>
            <p:cNvPr id="60" name="Freeform 16"/>
            <p:cNvSpPr>
              <a:spLocks noEditPoints="1"/>
            </p:cNvSpPr>
            <p:nvPr/>
          </p:nvSpPr>
          <p:spPr bwMode="auto">
            <a:xfrm>
              <a:off x="1470" y="1713"/>
              <a:ext cx="238" cy="238"/>
            </a:xfrm>
            <a:custGeom>
              <a:avLst/>
              <a:gdLst/>
              <a:ahLst/>
              <a:cxnLst>
                <a:cxn ang="0">
                  <a:pos x="19" y="3"/>
                </a:cxn>
                <a:cxn ang="0">
                  <a:pos x="19" y="3"/>
                </a:cxn>
                <a:cxn ang="0">
                  <a:pos x="31" y="0"/>
                </a:cxn>
                <a:cxn ang="0">
                  <a:pos x="51" y="17"/>
                </a:cxn>
                <a:cxn ang="0">
                  <a:pos x="46" y="30"/>
                </a:cxn>
                <a:cxn ang="0">
                  <a:pos x="46" y="31"/>
                </a:cxn>
                <a:cxn ang="0">
                  <a:pos x="97" y="80"/>
                </a:cxn>
                <a:cxn ang="0">
                  <a:pos x="96" y="96"/>
                </a:cxn>
                <a:cxn ang="0">
                  <a:pos x="80" y="96"/>
                </a:cxn>
                <a:cxn ang="0">
                  <a:pos x="32" y="46"/>
                </a:cxn>
                <a:cxn ang="0">
                  <a:pos x="30" y="46"/>
                </a:cxn>
                <a:cxn ang="0">
                  <a:pos x="17" y="51"/>
                </a:cxn>
                <a:cxn ang="0">
                  <a:pos x="0" y="31"/>
                </a:cxn>
                <a:cxn ang="0">
                  <a:pos x="3" y="19"/>
                </a:cxn>
                <a:cxn ang="0">
                  <a:pos x="3" y="19"/>
                </a:cxn>
                <a:cxn ang="0">
                  <a:pos x="3" y="19"/>
                </a:cxn>
                <a:cxn ang="0">
                  <a:pos x="16" y="32"/>
                </a:cxn>
                <a:cxn ang="0">
                  <a:pos x="27" y="27"/>
                </a:cxn>
                <a:cxn ang="0">
                  <a:pos x="32" y="16"/>
                </a:cxn>
                <a:cxn ang="0">
                  <a:pos x="19" y="4"/>
                </a:cxn>
                <a:cxn ang="0">
                  <a:pos x="19" y="3"/>
                </a:cxn>
                <a:cxn ang="0">
                  <a:pos x="84" y="84"/>
                </a:cxn>
                <a:cxn ang="0">
                  <a:pos x="92" y="84"/>
                </a:cxn>
                <a:cxn ang="0">
                  <a:pos x="92" y="92"/>
                </a:cxn>
                <a:cxn ang="0">
                  <a:pos x="84" y="92"/>
                </a:cxn>
                <a:cxn ang="0">
                  <a:pos x="84" y="84"/>
                </a:cxn>
              </a:cxnLst>
              <a:rect l="0" t="0" r="r" b="b"/>
              <a:pathLst>
                <a:path w="101" h="101">
                  <a:moveTo>
                    <a:pt x="19" y="3"/>
                  </a:moveTo>
                  <a:cubicBezTo>
                    <a:pt x="19" y="3"/>
                    <a:pt x="19" y="3"/>
                    <a:pt x="19" y="3"/>
                  </a:cubicBezTo>
                  <a:cubicBezTo>
                    <a:pt x="31" y="0"/>
                    <a:pt x="31" y="0"/>
                    <a:pt x="31" y="0"/>
                  </a:cubicBezTo>
                  <a:cubicBezTo>
                    <a:pt x="51" y="17"/>
                    <a:pt x="51" y="17"/>
                    <a:pt x="51" y="17"/>
                  </a:cubicBezTo>
                  <a:cubicBezTo>
                    <a:pt x="46" y="30"/>
                    <a:pt x="46" y="30"/>
                    <a:pt x="46" y="30"/>
                  </a:cubicBezTo>
                  <a:cubicBezTo>
                    <a:pt x="46" y="31"/>
                    <a:pt x="46" y="31"/>
                    <a:pt x="46" y="31"/>
                  </a:cubicBezTo>
                  <a:cubicBezTo>
                    <a:pt x="97" y="80"/>
                    <a:pt x="97" y="80"/>
                    <a:pt x="97" y="80"/>
                  </a:cubicBezTo>
                  <a:cubicBezTo>
                    <a:pt x="101" y="84"/>
                    <a:pt x="101" y="92"/>
                    <a:pt x="96" y="96"/>
                  </a:cubicBezTo>
                  <a:cubicBezTo>
                    <a:pt x="92" y="100"/>
                    <a:pt x="85" y="101"/>
                    <a:pt x="80" y="96"/>
                  </a:cubicBezTo>
                  <a:cubicBezTo>
                    <a:pt x="32" y="46"/>
                    <a:pt x="32" y="46"/>
                    <a:pt x="32" y="46"/>
                  </a:cubicBezTo>
                  <a:cubicBezTo>
                    <a:pt x="30" y="46"/>
                    <a:pt x="30" y="46"/>
                    <a:pt x="30" y="46"/>
                  </a:cubicBezTo>
                  <a:cubicBezTo>
                    <a:pt x="17" y="51"/>
                    <a:pt x="17" y="51"/>
                    <a:pt x="17" y="51"/>
                  </a:cubicBezTo>
                  <a:cubicBezTo>
                    <a:pt x="0" y="31"/>
                    <a:pt x="0" y="31"/>
                    <a:pt x="0" y="31"/>
                  </a:cubicBezTo>
                  <a:cubicBezTo>
                    <a:pt x="3" y="19"/>
                    <a:pt x="3" y="19"/>
                    <a:pt x="3" y="19"/>
                  </a:cubicBezTo>
                  <a:cubicBezTo>
                    <a:pt x="3" y="19"/>
                    <a:pt x="3" y="19"/>
                    <a:pt x="3" y="19"/>
                  </a:cubicBezTo>
                  <a:cubicBezTo>
                    <a:pt x="3" y="19"/>
                    <a:pt x="3" y="19"/>
                    <a:pt x="3" y="19"/>
                  </a:cubicBezTo>
                  <a:cubicBezTo>
                    <a:pt x="16" y="32"/>
                    <a:pt x="16" y="32"/>
                    <a:pt x="16" y="32"/>
                  </a:cubicBezTo>
                  <a:cubicBezTo>
                    <a:pt x="27" y="27"/>
                    <a:pt x="27" y="27"/>
                    <a:pt x="27" y="27"/>
                  </a:cubicBezTo>
                  <a:cubicBezTo>
                    <a:pt x="32" y="16"/>
                    <a:pt x="32" y="16"/>
                    <a:pt x="32" y="16"/>
                  </a:cubicBezTo>
                  <a:cubicBezTo>
                    <a:pt x="19" y="4"/>
                    <a:pt x="19" y="4"/>
                    <a:pt x="19" y="4"/>
                  </a:cubicBezTo>
                  <a:lnTo>
                    <a:pt x="19" y="3"/>
                  </a:lnTo>
                  <a:close/>
                  <a:moveTo>
                    <a:pt x="84" y="84"/>
                  </a:moveTo>
                  <a:cubicBezTo>
                    <a:pt x="86" y="82"/>
                    <a:pt x="90" y="82"/>
                    <a:pt x="92" y="84"/>
                  </a:cubicBezTo>
                  <a:cubicBezTo>
                    <a:pt x="94" y="86"/>
                    <a:pt x="94" y="90"/>
                    <a:pt x="92" y="92"/>
                  </a:cubicBezTo>
                  <a:cubicBezTo>
                    <a:pt x="90" y="94"/>
                    <a:pt x="86" y="94"/>
                    <a:pt x="84" y="92"/>
                  </a:cubicBezTo>
                  <a:cubicBezTo>
                    <a:pt x="82" y="90"/>
                    <a:pt x="82" y="86"/>
                    <a:pt x="84" y="84"/>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Arial"/>
                <a:ea typeface="+mn-ea"/>
                <a:cs typeface="+mn-cs"/>
              </a:endParaRPr>
            </a:p>
          </p:txBody>
        </p:sp>
        <p:sp>
          <p:nvSpPr>
            <p:cNvPr id="62" name="Freeform 17"/>
            <p:cNvSpPr>
              <a:spLocks/>
            </p:cNvSpPr>
            <p:nvPr/>
          </p:nvSpPr>
          <p:spPr bwMode="auto">
            <a:xfrm>
              <a:off x="1316" y="1580"/>
              <a:ext cx="428" cy="428"/>
            </a:xfrm>
            <a:custGeom>
              <a:avLst/>
              <a:gdLst/>
              <a:ahLst/>
              <a:cxnLst>
                <a:cxn ang="0">
                  <a:pos x="104" y="0"/>
                </a:cxn>
                <a:cxn ang="0">
                  <a:pos x="108" y="24"/>
                </a:cxn>
                <a:cxn ang="0">
                  <a:pos x="126" y="31"/>
                </a:cxn>
                <a:cxn ang="0">
                  <a:pos x="145" y="17"/>
                </a:cxn>
                <a:cxn ang="0">
                  <a:pos x="164" y="36"/>
                </a:cxn>
                <a:cxn ang="0">
                  <a:pos x="150" y="56"/>
                </a:cxn>
                <a:cxn ang="0">
                  <a:pos x="157" y="74"/>
                </a:cxn>
                <a:cxn ang="0">
                  <a:pos x="181" y="78"/>
                </a:cxn>
                <a:cxn ang="0">
                  <a:pos x="181" y="104"/>
                </a:cxn>
                <a:cxn ang="0">
                  <a:pos x="157" y="108"/>
                </a:cxn>
                <a:cxn ang="0">
                  <a:pos x="152" y="120"/>
                </a:cxn>
                <a:cxn ang="0">
                  <a:pos x="137" y="105"/>
                </a:cxn>
                <a:cxn ang="0">
                  <a:pos x="139" y="97"/>
                </a:cxn>
                <a:cxn ang="0">
                  <a:pos x="97" y="43"/>
                </a:cxn>
                <a:cxn ang="0">
                  <a:pos x="43" y="84"/>
                </a:cxn>
                <a:cxn ang="0">
                  <a:pos x="84" y="139"/>
                </a:cxn>
                <a:cxn ang="0">
                  <a:pos x="106" y="136"/>
                </a:cxn>
                <a:cxn ang="0">
                  <a:pos x="121" y="152"/>
                </a:cxn>
                <a:cxn ang="0">
                  <a:pos x="108" y="157"/>
                </a:cxn>
                <a:cxn ang="0">
                  <a:pos x="104" y="181"/>
                </a:cxn>
                <a:cxn ang="0">
                  <a:pos x="77" y="181"/>
                </a:cxn>
                <a:cxn ang="0">
                  <a:pos x="73" y="157"/>
                </a:cxn>
                <a:cxn ang="0">
                  <a:pos x="55" y="150"/>
                </a:cxn>
                <a:cxn ang="0">
                  <a:pos x="36" y="164"/>
                </a:cxn>
                <a:cxn ang="0">
                  <a:pos x="17" y="145"/>
                </a:cxn>
                <a:cxn ang="0">
                  <a:pos x="31" y="126"/>
                </a:cxn>
                <a:cxn ang="0">
                  <a:pos x="24" y="108"/>
                </a:cxn>
                <a:cxn ang="0">
                  <a:pos x="0" y="104"/>
                </a:cxn>
                <a:cxn ang="0">
                  <a:pos x="0" y="78"/>
                </a:cxn>
                <a:cxn ang="0">
                  <a:pos x="24" y="73"/>
                </a:cxn>
                <a:cxn ang="0">
                  <a:pos x="31" y="56"/>
                </a:cxn>
                <a:cxn ang="0">
                  <a:pos x="17" y="36"/>
                </a:cxn>
                <a:cxn ang="0">
                  <a:pos x="36" y="17"/>
                </a:cxn>
                <a:cxn ang="0">
                  <a:pos x="56" y="31"/>
                </a:cxn>
                <a:cxn ang="0">
                  <a:pos x="73" y="24"/>
                </a:cxn>
                <a:cxn ang="0">
                  <a:pos x="78" y="0"/>
                </a:cxn>
                <a:cxn ang="0">
                  <a:pos x="104" y="0"/>
                </a:cxn>
              </a:cxnLst>
              <a:rect l="0" t="0" r="r" b="b"/>
              <a:pathLst>
                <a:path w="181" h="181">
                  <a:moveTo>
                    <a:pt x="104" y="0"/>
                  </a:moveTo>
                  <a:cubicBezTo>
                    <a:pt x="108" y="24"/>
                    <a:pt x="108" y="24"/>
                    <a:pt x="108" y="24"/>
                  </a:cubicBezTo>
                  <a:cubicBezTo>
                    <a:pt x="126" y="31"/>
                    <a:pt x="126" y="31"/>
                    <a:pt x="126" y="31"/>
                  </a:cubicBezTo>
                  <a:cubicBezTo>
                    <a:pt x="145" y="17"/>
                    <a:pt x="145" y="17"/>
                    <a:pt x="145" y="17"/>
                  </a:cubicBezTo>
                  <a:cubicBezTo>
                    <a:pt x="164" y="36"/>
                    <a:pt x="164" y="36"/>
                    <a:pt x="164" y="36"/>
                  </a:cubicBezTo>
                  <a:cubicBezTo>
                    <a:pt x="150" y="56"/>
                    <a:pt x="150" y="56"/>
                    <a:pt x="150" y="56"/>
                  </a:cubicBezTo>
                  <a:cubicBezTo>
                    <a:pt x="157" y="74"/>
                    <a:pt x="157" y="74"/>
                    <a:pt x="157" y="74"/>
                  </a:cubicBezTo>
                  <a:cubicBezTo>
                    <a:pt x="181" y="78"/>
                    <a:pt x="181" y="78"/>
                    <a:pt x="181" y="78"/>
                  </a:cubicBezTo>
                  <a:cubicBezTo>
                    <a:pt x="181" y="104"/>
                    <a:pt x="181" y="104"/>
                    <a:pt x="181" y="104"/>
                  </a:cubicBezTo>
                  <a:cubicBezTo>
                    <a:pt x="157" y="108"/>
                    <a:pt x="157" y="108"/>
                    <a:pt x="157" y="108"/>
                  </a:cubicBezTo>
                  <a:cubicBezTo>
                    <a:pt x="152" y="120"/>
                    <a:pt x="152" y="120"/>
                    <a:pt x="152" y="120"/>
                  </a:cubicBezTo>
                  <a:cubicBezTo>
                    <a:pt x="137" y="105"/>
                    <a:pt x="137" y="105"/>
                    <a:pt x="137" y="105"/>
                  </a:cubicBezTo>
                  <a:cubicBezTo>
                    <a:pt x="138" y="103"/>
                    <a:pt x="138" y="100"/>
                    <a:pt x="139" y="97"/>
                  </a:cubicBezTo>
                  <a:cubicBezTo>
                    <a:pt x="142" y="71"/>
                    <a:pt x="124" y="46"/>
                    <a:pt x="97" y="43"/>
                  </a:cubicBezTo>
                  <a:cubicBezTo>
                    <a:pt x="71" y="39"/>
                    <a:pt x="46" y="58"/>
                    <a:pt x="43" y="84"/>
                  </a:cubicBezTo>
                  <a:cubicBezTo>
                    <a:pt x="39" y="111"/>
                    <a:pt x="58" y="135"/>
                    <a:pt x="84" y="139"/>
                  </a:cubicBezTo>
                  <a:cubicBezTo>
                    <a:pt x="92" y="140"/>
                    <a:pt x="99" y="139"/>
                    <a:pt x="106" y="136"/>
                  </a:cubicBezTo>
                  <a:cubicBezTo>
                    <a:pt x="121" y="152"/>
                    <a:pt x="121" y="152"/>
                    <a:pt x="121" y="152"/>
                  </a:cubicBezTo>
                  <a:cubicBezTo>
                    <a:pt x="108" y="157"/>
                    <a:pt x="108" y="157"/>
                    <a:pt x="108" y="157"/>
                  </a:cubicBezTo>
                  <a:cubicBezTo>
                    <a:pt x="104" y="181"/>
                    <a:pt x="104" y="181"/>
                    <a:pt x="104" y="181"/>
                  </a:cubicBezTo>
                  <a:cubicBezTo>
                    <a:pt x="77" y="181"/>
                    <a:pt x="77" y="181"/>
                    <a:pt x="77" y="181"/>
                  </a:cubicBezTo>
                  <a:cubicBezTo>
                    <a:pt x="73" y="157"/>
                    <a:pt x="73" y="157"/>
                    <a:pt x="73" y="157"/>
                  </a:cubicBezTo>
                  <a:cubicBezTo>
                    <a:pt x="55" y="150"/>
                    <a:pt x="55" y="150"/>
                    <a:pt x="55" y="150"/>
                  </a:cubicBezTo>
                  <a:cubicBezTo>
                    <a:pt x="36" y="164"/>
                    <a:pt x="36" y="164"/>
                    <a:pt x="36" y="164"/>
                  </a:cubicBezTo>
                  <a:cubicBezTo>
                    <a:pt x="17" y="145"/>
                    <a:pt x="17" y="145"/>
                    <a:pt x="17" y="145"/>
                  </a:cubicBezTo>
                  <a:cubicBezTo>
                    <a:pt x="31" y="126"/>
                    <a:pt x="31" y="126"/>
                    <a:pt x="31" y="126"/>
                  </a:cubicBezTo>
                  <a:cubicBezTo>
                    <a:pt x="24" y="108"/>
                    <a:pt x="24" y="108"/>
                    <a:pt x="24" y="108"/>
                  </a:cubicBezTo>
                  <a:cubicBezTo>
                    <a:pt x="0" y="104"/>
                    <a:pt x="0" y="104"/>
                    <a:pt x="0" y="104"/>
                  </a:cubicBezTo>
                  <a:cubicBezTo>
                    <a:pt x="0" y="78"/>
                    <a:pt x="0" y="78"/>
                    <a:pt x="0" y="78"/>
                  </a:cubicBezTo>
                  <a:cubicBezTo>
                    <a:pt x="24" y="73"/>
                    <a:pt x="24" y="73"/>
                    <a:pt x="24" y="73"/>
                  </a:cubicBezTo>
                  <a:cubicBezTo>
                    <a:pt x="31" y="56"/>
                    <a:pt x="31" y="56"/>
                    <a:pt x="31" y="56"/>
                  </a:cubicBezTo>
                  <a:cubicBezTo>
                    <a:pt x="17" y="36"/>
                    <a:pt x="17" y="36"/>
                    <a:pt x="17" y="36"/>
                  </a:cubicBezTo>
                  <a:cubicBezTo>
                    <a:pt x="36" y="17"/>
                    <a:pt x="36" y="17"/>
                    <a:pt x="36" y="17"/>
                  </a:cubicBezTo>
                  <a:cubicBezTo>
                    <a:pt x="56" y="31"/>
                    <a:pt x="56" y="31"/>
                    <a:pt x="56" y="31"/>
                  </a:cubicBezTo>
                  <a:cubicBezTo>
                    <a:pt x="73" y="24"/>
                    <a:pt x="73" y="24"/>
                    <a:pt x="73" y="24"/>
                  </a:cubicBezTo>
                  <a:cubicBezTo>
                    <a:pt x="78" y="0"/>
                    <a:pt x="78" y="0"/>
                    <a:pt x="78" y="0"/>
                  </a:cubicBezTo>
                  <a:lnTo>
                    <a:pt x="10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64" name="Rectangle 63"/>
          <p:cNvSpPr/>
          <p:nvPr/>
        </p:nvSpPr>
        <p:spPr>
          <a:xfrm>
            <a:off x="8789085" y="3207788"/>
            <a:ext cx="1692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Sistema</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67" name="Freeform 5014"/>
          <p:cNvSpPr>
            <a:spLocks noEditPoints="1"/>
          </p:cNvSpPr>
          <p:nvPr/>
        </p:nvSpPr>
        <p:spPr bwMode="auto">
          <a:xfrm>
            <a:off x="8934449" y="3253159"/>
            <a:ext cx="250516" cy="184071"/>
          </a:xfrm>
          <a:custGeom>
            <a:avLst/>
            <a:gdLst>
              <a:gd name="T0" fmla="*/ 360 w 360"/>
              <a:gd name="T1" fmla="*/ 256 h 278"/>
              <a:gd name="T2" fmla="*/ 360 w 360"/>
              <a:gd name="T3" fmla="*/ 252 h 278"/>
              <a:gd name="T4" fmla="*/ 358 w 360"/>
              <a:gd name="T5" fmla="*/ 252 h 278"/>
              <a:gd name="T6" fmla="*/ 318 w 360"/>
              <a:gd name="T7" fmla="*/ 200 h 278"/>
              <a:gd name="T8" fmla="*/ 314 w 360"/>
              <a:gd name="T9" fmla="*/ 198 h 278"/>
              <a:gd name="T10" fmla="*/ 50 w 360"/>
              <a:gd name="T11" fmla="*/ 196 h 278"/>
              <a:gd name="T12" fmla="*/ 46 w 360"/>
              <a:gd name="T13" fmla="*/ 198 h 278"/>
              <a:gd name="T14" fmla="*/ 2 w 360"/>
              <a:gd name="T15" fmla="*/ 250 h 278"/>
              <a:gd name="T16" fmla="*/ 2 w 360"/>
              <a:gd name="T17" fmla="*/ 252 h 278"/>
              <a:gd name="T18" fmla="*/ 0 w 360"/>
              <a:gd name="T19" fmla="*/ 252 h 278"/>
              <a:gd name="T20" fmla="*/ 0 w 360"/>
              <a:gd name="T21" fmla="*/ 256 h 278"/>
              <a:gd name="T22" fmla="*/ 0 w 360"/>
              <a:gd name="T23" fmla="*/ 256 h 278"/>
              <a:gd name="T24" fmla="*/ 0 w 360"/>
              <a:gd name="T25" fmla="*/ 268 h 278"/>
              <a:gd name="T26" fmla="*/ 4 w 360"/>
              <a:gd name="T27" fmla="*/ 276 h 278"/>
              <a:gd name="T28" fmla="*/ 10 w 360"/>
              <a:gd name="T29" fmla="*/ 278 h 278"/>
              <a:gd name="T30" fmla="*/ 350 w 360"/>
              <a:gd name="T31" fmla="*/ 278 h 278"/>
              <a:gd name="T32" fmla="*/ 356 w 360"/>
              <a:gd name="T33" fmla="*/ 276 h 278"/>
              <a:gd name="T34" fmla="*/ 360 w 360"/>
              <a:gd name="T35" fmla="*/ 268 h 278"/>
              <a:gd name="T36" fmla="*/ 360 w 360"/>
              <a:gd name="T37" fmla="*/ 256 h 278"/>
              <a:gd name="T38" fmla="*/ 360 w 360"/>
              <a:gd name="T39" fmla="*/ 256 h 278"/>
              <a:gd name="T40" fmla="*/ 146 w 360"/>
              <a:gd name="T41" fmla="*/ 234 h 278"/>
              <a:gd name="T42" fmla="*/ 226 w 360"/>
              <a:gd name="T43" fmla="*/ 254 h 278"/>
              <a:gd name="T44" fmla="*/ 338 w 360"/>
              <a:gd name="T45" fmla="*/ 268 h 278"/>
              <a:gd name="T46" fmla="*/ 334 w 360"/>
              <a:gd name="T47" fmla="*/ 270 h 278"/>
              <a:gd name="T48" fmla="*/ 332 w 360"/>
              <a:gd name="T49" fmla="*/ 270 h 278"/>
              <a:gd name="T50" fmla="*/ 326 w 360"/>
              <a:gd name="T51" fmla="*/ 268 h 278"/>
              <a:gd name="T52" fmla="*/ 324 w 360"/>
              <a:gd name="T53" fmla="*/ 262 h 278"/>
              <a:gd name="T54" fmla="*/ 326 w 360"/>
              <a:gd name="T55" fmla="*/ 256 h 278"/>
              <a:gd name="T56" fmla="*/ 328 w 360"/>
              <a:gd name="T57" fmla="*/ 256 h 278"/>
              <a:gd name="T58" fmla="*/ 334 w 360"/>
              <a:gd name="T59" fmla="*/ 256 h 278"/>
              <a:gd name="T60" fmla="*/ 338 w 360"/>
              <a:gd name="T61" fmla="*/ 256 h 278"/>
              <a:gd name="T62" fmla="*/ 340 w 360"/>
              <a:gd name="T63" fmla="*/ 262 h 278"/>
              <a:gd name="T64" fmla="*/ 340 w 360"/>
              <a:gd name="T65" fmla="*/ 266 h 278"/>
              <a:gd name="T66" fmla="*/ 338 w 360"/>
              <a:gd name="T67" fmla="*/ 268 h 278"/>
              <a:gd name="T68" fmla="*/ 306 w 360"/>
              <a:gd name="T69" fmla="*/ 184 h 278"/>
              <a:gd name="T70" fmla="*/ 310 w 360"/>
              <a:gd name="T71" fmla="*/ 184 h 278"/>
              <a:gd name="T72" fmla="*/ 318 w 360"/>
              <a:gd name="T73" fmla="*/ 178 h 278"/>
              <a:gd name="T74" fmla="*/ 318 w 360"/>
              <a:gd name="T75" fmla="*/ 12 h 278"/>
              <a:gd name="T76" fmla="*/ 318 w 360"/>
              <a:gd name="T77" fmla="*/ 6 h 278"/>
              <a:gd name="T78" fmla="*/ 310 w 360"/>
              <a:gd name="T79" fmla="*/ 0 h 278"/>
              <a:gd name="T80" fmla="*/ 54 w 360"/>
              <a:gd name="T81" fmla="*/ 0 h 278"/>
              <a:gd name="T82" fmla="*/ 50 w 360"/>
              <a:gd name="T83" fmla="*/ 0 h 278"/>
              <a:gd name="T84" fmla="*/ 42 w 360"/>
              <a:gd name="T85" fmla="*/ 6 h 278"/>
              <a:gd name="T86" fmla="*/ 42 w 360"/>
              <a:gd name="T87" fmla="*/ 172 h 278"/>
              <a:gd name="T88" fmla="*/ 42 w 360"/>
              <a:gd name="T89" fmla="*/ 178 h 278"/>
              <a:gd name="T90" fmla="*/ 50 w 360"/>
              <a:gd name="T91" fmla="*/ 184 h 278"/>
              <a:gd name="T92" fmla="*/ 54 w 360"/>
              <a:gd name="T93" fmla="*/ 184 h 278"/>
              <a:gd name="T94" fmla="*/ 294 w 360"/>
              <a:gd name="T95" fmla="*/ 24 h 278"/>
              <a:gd name="T96" fmla="*/ 66 w 360"/>
              <a:gd name="T97"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0" h="278">
                <a:moveTo>
                  <a:pt x="360" y="256"/>
                </a:moveTo>
                <a:lnTo>
                  <a:pt x="360" y="256"/>
                </a:lnTo>
                <a:lnTo>
                  <a:pt x="360" y="252"/>
                </a:lnTo>
                <a:lnTo>
                  <a:pt x="360" y="252"/>
                </a:lnTo>
                <a:lnTo>
                  <a:pt x="358" y="252"/>
                </a:lnTo>
                <a:lnTo>
                  <a:pt x="358" y="252"/>
                </a:lnTo>
                <a:lnTo>
                  <a:pt x="358" y="250"/>
                </a:lnTo>
                <a:lnTo>
                  <a:pt x="318" y="200"/>
                </a:lnTo>
                <a:lnTo>
                  <a:pt x="318" y="200"/>
                </a:lnTo>
                <a:lnTo>
                  <a:pt x="314" y="198"/>
                </a:lnTo>
                <a:lnTo>
                  <a:pt x="310" y="196"/>
                </a:lnTo>
                <a:lnTo>
                  <a:pt x="50" y="196"/>
                </a:lnTo>
                <a:lnTo>
                  <a:pt x="50" y="196"/>
                </a:lnTo>
                <a:lnTo>
                  <a:pt x="46" y="198"/>
                </a:lnTo>
                <a:lnTo>
                  <a:pt x="42" y="200"/>
                </a:lnTo>
                <a:lnTo>
                  <a:pt x="2" y="250"/>
                </a:lnTo>
                <a:lnTo>
                  <a:pt x="2" y="250"/>
                </a:lnTo>
                <a:lnTo>
                  <a:pt x="2" y="252"/>
                </a:lnTo>
                <a:lnTo>
                  <a:pt x="2" y="252"/>
                </a:lnTo>
                <a:lnTo>
                  <a:pt x="0" y="252"/>
                </a:lnTo>
                <a:lnTo>
                  <a:pt x="0" y="252"/>
                </a:lnTo>
                <a:lnTo>
                  <a:pt x="0" y="256"/>
                </a:lnTo>
                <a:lnTo>
                  <a:pt x="0" y="256"/>
                </a:lnTo>
                <a:lnTo>
                  <a:pt x="0" y="256"/>
                </a:lnTo>
                <a:lnTo>
                  <a:pt x="0" y="268"/>
                </a:lnTo>
                <a:lnTo>
                  <a:pt x="0" y="268"/>
                </a:lnTo>
                <a:lnTo>
                  <a:pt x="0" y="272"/>
                </a:lnTo>
                <a:lnTo>
                  <a:pt x="4" y="276"/>
                </a:lnTo>
                <a:lnTo>
                  <a:pt x="6" y="278"/>
                </a:lnTo>
                <a:lnTo>
                  <a:pt x="10" y="278"/>
                </a:lnTo>
                <a:lnTo>
                  <a:pt x="350" y="278"/>
                </a:lnTo>
                <a:lnTo>
                  <a:pt x="350" y="278"/>
                </a:lnTo>
                <a:lnTo>
                  <a:pt x="354" y="278"/>
                </a:lnTo>
                <a:lnTo>
                  <a:pt x="356" y="276"/>
                </a:lnTo>
                <a:lnTo>
                  <a:pt x="360" y="272"/>
                </a:lnTo>
                <a:lnTo>
                  <a:pt x="360" y="268"/>
                </a:lnTo>
                <a:lnTo>
                  <a:pt x="360" y="256"/>
                </a:lnTo>
                <a:lnTo>
                  <a:pt x="360" y="256"/>
                </a:lnTo>
                <a:lnTo>
                  <a:pt x="360" y="256"/>
                </a:lnTo>
                <a:lnTo>
                  <a:pt x="360" y="256"/>
                </a:lnTo>
                <a:close/>
                <a:moveTo>
                  <a:pt x="134" y="254"/>
                </a:moveTo>
                <a:lnTo>
                  <a:pt x="146" y="234"/>
                </a:lnTo>
                <a:lnTo>
                  <a:pt x="214" y="234"/>
                </a:lnTo>
                <a:lnTo>
                  <a:pt x="226" y="254"/>
                </a:lnTo>
                <a:lnTo>
                  <a:pt x="134" y="254"/>
                </a:lnTo>
                <a:close/>
                <a:moveTo>
                  <a:pt x="338" y="268"/>
                </a:moveTo>
                <a:lnTo>
                  <a:pt x="338" y="268"/>
                </a:lnTo>
                <a:lnTo>
                  <a:pt x="334" y="270"/>
                </a:lnTo>
                <a:lnTo>
                  <a:pt x="332" y="270"/>
                </a:lnTo>
                <a:lnTo>
                  <a:pt x="332" y="270"/>
                </a:lnTo>
                <a:lnTo>
                  <a:pt x="326" y="268"/>
                </a:lnTo>
                <a:lnTo>
                  <a:pt x="326" y="268"/>
                </a:lnTo>
                <a:lnTo>
                  <a:pt x="324" y="262"/>
                </a:lnTo>
                <a:lnTo>
                  <a:pt x="324" y="262"/>
                </a:lnTo>
                <a:lnTo>
                  <a:pt x="324" y="260"/>
                </a:lnTo>
                <a:lnTo>
                  <a:pt x="326" y="256"/>
                </a:lnTo>
                <a:lnTo>
                  <a:pt x="326" y="256"/>
                </a:lnTo>
                <a:lnTo>
                  <a:pt x="328" y="256"/>
                </a:lnTo>
                <a:lnTo>
                  <a:pt x="332" y="254"/>
                </a:lnTo>
                <a:lnTo>
                  <a:pt x="334" y="256"/>
                </a:lnTo>
                <a:lnTo>
                  <a:pt x="338" y="256"/>
                </a:lnTo>
                <a:lnTo>
                  <a:pt x="338" y="256"/>
                </a:lnTo>
                <a:lnTo>
                  <a:pt x="340" y="260"/>
                </a:lnTo>
                <a:lnTo>
                  <a:pt x="340" y="262"/>
                </a:lnTo>
                <a:lnTo>
                  <a:pt x="340" y="262"/>
                </a:lnTo>
                <a:lnTo>
                  <a:pt x="340" y="266"/>
                </a:lnTo>
                <a:lnTo>
                  <a:pt x="338" y="268"/>
                </a:lnTo>
                <a:lnTo>
                  <a:pt x="338" y="268"/>
                </a:lnTo>
                <a:close/>
                <a:moveTo>
                  <a:pt x="54" y="184"/>
                </a:moveTo>
                <a:lnTo>
                  <a:pt x="306" y="184"/>
                </a:lnTo>
                <a:lnTo>
                  <a:pt x="306" y="184"/>
                </a:lnTo>
                <a:lnTo>
                  <a:pt x="310" y="184"/>
                </a:lnTo>
                <a:lnTo>
                  <a:pt x="314" y="182"/>
                </a:lnTo>
                <a:lnTo>
                  <a:pt x="318" y="178"/>
                </a:lnTo>
                <a:lnTo>
                  <a:pt x="318" y="172"/>
                </a:lnTo>
                <a:lnTo>
                  <a:pt x="318" y="12"/>
                </a:lnTo>
                <a:lnTo>
                  <a:pt x="318" y="12"/>
                </a:lnTo>
                <a:lnTo>
                  <a:pt x="318" y="6"/>
                </a:lnTo>
                <a:lnTo>
                  <a:pt x="314" y="2"/>
                </a:lnTo>
                <a:lnTo>
                  <a:pt x="310" y="0"/>
                </a:lnTo>
                <a:lnTo>
                  <a:pt x="306" y="0"/>
                </a:lnTo>
                <a:lnTo>
                  <a:pt x="54" y="0"/>
                </a:lnTo>
                <a:lnTo>
                  <a:pt x="54" y="0"/>
                </a:lnTo>
                <a:lnTo>
                  <a:pt x="50" y="0"/>
                </a:lnTo>
                <a:lnTo>
                  <a:pt x="46" y="2"/>
                </a:lnTo>
                <a:lnTo>
                  <a:pt x="42" y="6"/>
                </a:lnTo>
                <a:lnTo>
                  <a:pt x="42" y="12"/>
                </a:lnTo>
                <a:lnTo>
                  <a:pt x="42" y="172"/>
                </a:lnTo>
                <a:lnTo>
                  <a:pt x="42" y="172"/>
                </a:lnTo>
                <a:lnTo>
                  <a:pt x="42" y="178"/>
                </a:lnTo>
                <a:lnTo>
                  <a:pt x="46" y="182"/>
                </a:lnTo>
                <a:lnTo>
                  <a:pt x="50" y="184"/>
                </a:lnTo>
                <a:lnTo>
                  <a:pt x="54" y="184"/>
                </a:lnTo>
                <a:lnTo>
                  <a:pt x="54" y="184"/>
                </a:lnTo>
                <a:close/>
                <a:moveTo>
                  <a:pt x="66" y="24"/>
                </a:moveTo>
                <a:lnTo>
                  <a:pt x="294" y="24"/>
                </a:lnTo>
                <a:lnTo>
                  <a:pt x="294" y="160"/>
                </a:lnTo>
                <a:lnTo>
                  <a:pt x="66" y="160"/>
                </a:lnTo>
                <a:lnTo>
                  <a:pt x="66" y="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82" name="AutoShape 7">
            <a:extLst>
              <a:ext uri="{FF2B5EF4-FFF2-40B4-BE49-F238E27FC236}">
                <a16:creationId xmlns:a16="http://schemas.microsoft.com/office/drawing/2014/main" id="{820CA8B6-915C-4505-A0D2-B7DE14CCBD8F}"/>
              </a:ext>
            </a:extLst>
          </p:cNvPr>
          <p:cNvSpPr>
            <a:spLocks noChangeArrowheads="1"/>
          </p:cNvSpPr>
          <p:nvPr/>
        </p:nvSpPr>
        <p:spPr bwMode="auto">
          <a:xfrm>
            <a:off x="2493062" y="1885010"/>
            <a:ext cx="807219" cy="482436"/>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_tradnl" sz="8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Gestión de Maestro</a:t>
            </a:r>
          </a:p>
        </p:txBody>
      </p:sp>
      <p:sp>
        <p:nvSpPr>
          <p:cNvPr id="83" name="AutoShape 7">
            <a:extLst>
              <a:ext uri="{FF2B5EF4-FFF2-40B4-BE49-F238E27FC236}">
                <a16:creationId xmlns:a16="http://schemas.microsoft.com/office/drawing/2014/main" id="{69A3048A-73A2-4917-9891-220D939D49C0}"/>
              </a:ext>
            </a:extLst>
          </p:cNvPr>
          <p:cNvSpPr>
            <a:spLocks noChangeArrowheads="1"/>
          </p:cNvSpPr>
          <p:nvPr/>
        </p:nvSpPr>
        <p:spPr bwMode="auto">
          <a:xfrm>
            <a:off x="3361956" y="1874372"/>
            <a:ext cx="807219" cy="482436"/>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_tradnl" sz="8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Gestión  de Pedidos de Compra</a:t>
            </a:r>
          </a:p>
        </p:txBody>
      </p:sp>
      <p:sp>
        <p:nvSpPr>
          <p:cNvPr id="84" name="AutoShape 7">
            <a:extLst>
              <a:ext uri="{FF2B5EF4-FFF2-40B4-BE49-F238E27FC236}">
                <a16:creationId xmlns:a16="http://schemas.microsoft.com/office/drawing/2014/main" id="{AA12225D-9E62-483D-AE75-7E1E8D50FB77}"/>
              </a:ext>
            </a:extLst>
          </p:cNvPr>
          <p:cNvSpPr>
            <a:spLocks noChangeArrowheads="1"/>
          </p:cNvSpPr>
          <p:nvPr/>
        </p:nvSpPr>
        <p:spPr bwMode="auto">
          <a:xfrm>
            <a:off x="4243573" y="1873357"/>
            <a:ext cx="807219" cy="482436"/>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_tradnl" sz="8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Recepción y Aceptación  de Pedidos</a:t>
            </a:r>
          </a:p>
        </p:txBody>
      </p:sp>
      <p:sp>
        <p:nvSpPr>
          <p:cNvPr id="85" name="AutoShape 7">
            <a:extLst>
              <a:ext uri="{FF2B5EF4-FFF2-40B4-BE49-F238E27FC236}">
                <a16:creationId xmlns:a16="http://schemas.microsoft.com/office/drawing/2014/main" id="{F5C37F82-0D1C-4A2F-9F97-F590F2731EF5}"/>
              </a:ext>
            </a:extLst>
          </p:cNvPr>
          <p:cNvSpPr>
            <a:spLocks noChangeArrowheads="1"/>
          </p:cNvSpPr>
          <p:nvPr/>
        </p:nvSpPr>
        <p:spPr bwMode="auto">
          <a:xfrm>
            <a:off x="1516274" y="1885010"/>
            <a:ext cx="936104" cy="482436"/>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_tradnl" sz="8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Estrategia Aprovisionamiento</a:t>
            </a:r>
          </a:p>
        </p:txBody>
      </p:sp>
      <p:sp>
        <p:nvSpPr>
          <p:cNvPr id="86" name="AutoShape 7">
            <a:extLst>
              <a:ext uri="{FF2B5EF4-FFF2-40B4-BE49-F238E27FC236}">
                <a16:creationId xmlns:a16="http://schemas.microsoft.com/office/drawing/2014/main" id="{27C40715-F523-4245-B656-79D8965DBA62}"/>
              </a:ext>
            </a:extLst>
          </p:cNvPr>
          <p:cNvSpPr>
            <a:spLocks noChangeArrowheads="1"/>
          </p:cNvSpPr>
          <p:nvPr/>
        </p:nvSpPr>
        <p:spPr bwMode="auto">
          <a:xfrm>
            <a:off x="6855628" y="1843822"/>
            <a:ext cx="807219" cy="482436"/>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_tradnl" sz="8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Pagos</a:t>
            </a:r>
          </a:p>
        </p:txBody>
      </p:sp>
      <p:sp>
        <p:nvSpPr>
          <p:cNvPr id="87" name="AutoShape 7">
            <a:extLst>
              <a:ext uri="{FF2B5EF4-FFF2-40B4-BE49-F238E27FC236}">
                <a16:creationId xmlns:a16="http://schemas.microsoft.com/office/drawing/2014/main" id="{FAB14B97-5F9C-4243-A01C-D40BF2D4A39E}"/>
              </a:ext>
            </a:extLst>
          </p:cNvPr>
          <p:cNvSpPr>
            <a:spLocks noChangeArrowheads="1"/>
          </p:cNvSpPr>
          <p:nvPr/>
        </p:nvSpPr>
        <p:spPr bwMode="auto">
          <a:xfrm>
            <a:off x="6010210" y="1855475"/>
            <a:ext cx="807219" cy="482436"/>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s-ES_tradnl" sz="800" b="1" i="0" u="none" strike="noStrike" kern="1200" cap="none" spc="0" normalizeH="0" baseline="0" noProof="0" dirty="0">
                <a:ln>
                  <a:noFill/>
                </a:ln>
                <a:solidFill>
                  <a:srgbClr val="FFFFFF"/>
                </a:solidFill>
                <a:effectLst/>
                <a:uLnTx/>
                <a:uFillTx/>
                <a:latin typeface="Arial"/>
                <a:ea typeface="+mn-ea"/>
                <a:cs typeface="Arial" panose="020B0604020202020204" pitchFamily="34" charset="0"/>
              </a:rPr>
              <a:t>Gestión de Facturas</a:t>
            </a:r>
          </a:p>
        </p:txBody>
      </p:sp>
      <p:sp>
        <p:nvSpPr>
          <p:cNvPr id="88" name="AutoShape 7">
            <a:extLst>
              <a:ext uri="{FF2B5EF4-FFF2-40B4-BE49-F238E27FC236}">
                <a16:creationId xmlns:a16="http://schemas.microsoft.com/office/drawing/2014/main" id="{DF0CC300-D14A-495B-A759-DB2C2646689F}"/>
              </a:ext>
            </a:extLst>
          </p:cNvPr>
          <p:cNvSpPr>
            <a:spLocks noChangeArrowheads="1"/>
          </p:cNvSpPr>
          <p:nvPr/>
        </p:nvSpPr>
        <p:spPr bwMode="auto">
          <a:xfrm>
            <a:off x="7701046" y="1843822"/>
            <a:ext cx="807219" cy="482436"/>
          </a:xfrm>
          <a:prstGeom prst="chevron">
            <a:avLst>
              <a:gd name="adj" fmla="val 19758"/>
            </a:avLst>
          </a:prstGeom>
          <a:solidFill>
            <a:schemeClr val="accent5"/>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8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Gestión del Proceso</a:t>
            </a:r>
          </a:p>
        </p:txBody>
      </p:sp>
      <p:sp>
        <p:nvSpPr>
          <p:cNvPr id="89" name="AutoShape 7">
            <a:extLst>
              <a:ext uri="{FF2B5EF4-FFF2-40B4-BE49-F238E27FC236}">
                <a16:creationId xmlns:a16="http://schemas.microsoft.com/office/drawing/2014/main" id="{87FB33C1-85A9-4A29-80E6-05252A7FDA64}"/>
              </a:ext>
            </a:extLst>
          </p:cNvPr>
          <p:cNvSpPr>
            <a:spLocks noChangeArrowheads="1"/>
          </p:cNvSpPr>
          <p:nvPr/>
        </p:nvSpPr>
        <p:spPr bwMode="auto">
          <a:xfrm>
            <a:off x="5125190" y="2082047"/>
            <a:ext cx="807219" cy="482436"/>
          </a:xfrm>
          <a:prstGeom prst="chevron">
            <a:avLst>
              <a:gd name="adj" fmla="val 19758"/>
            </a:avLst>
          </a:prstGeom>
          <a:solidFill>
            <a:schemeClr val="accent5"/>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8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Gestión de Almacenes</a:t>
            </a:r>
          </a:p>
        </p:txBody>
      </p:sp>
      <p:grpSp>
        <p:nvGrpSpPr>
          <p:cNvPr id="72" name="Group 71">
            <a:extLst>
              <a:ext uri="{FF2B5EF4-FFF2-40B4-BE49-F238E27FC236}">
                <a16:creationId xmlns:a16="http://schemas.microsoft.com/office/drawing/2014/main" id="{AB39A8CC-8450-4655-BEAF-1D5DF789DAA3}"/>
              </a:ext>
            </a:extLst>
          </p:cNvPr>
          <p:cNvGrpSpPr/>
          <p:nvPr/>
        </p:nvGrpSpPr>
        <p:grpSpPr>
          <a:xfrm>
            <a:off x="7680176" y="178744"/>
            <a:ext cx="3564392" cy="689878"/>
            <a:chOff x="7680176" y="178744"/>
            <a:chExt cx="3564392" cy="689878"/>
          </a:xfrm>
        </p:grpSpPr>
        <p:sp>
          <p:nvSpPr>
            <p:cNvPr id="77" name="KMATable0ValueChain2">
              <a:extLst>
                <a:ext uri="{FF2B5EF4-FFF2-40B4-BE49-F238E27FC236}">
                  <a16:creationId xmlns:a16="http://schemas.microsoft.com/office/drawing/2014/main" id="{467F20E9-B041-4AB5-B40F-DB00D9AB0E1A}"/>
                </a:ext>
              </a:extLst>
            </p:cNvPr>
            <p:cNvSpPr>
              <a:spLocks noChangeArrowheads="1"/>
            </p:cNvSpPr>
            <p:nvPr/>
          </p:nvSpPr>
          <p:spPr bwMode="auto">
            <a:xfrm>
              <a:off x="7680176" y="178744"/>
              <a:ext cx="3564392" cy="151256"/>
            </a:xfrm>
            <a:prstGeom prst="chevron">
              <a:avLst>
                <a:gd name="adj" fmla="val 21138"/>
              </a:avLst>
            </a:prstGeom>
            <a:solidFill>
              <a:schemeClr val="tx2"/>
            </a:solidFill>
            <a:ln>
              <a:noFill/>
            </a:ln>
          </p:spPr>
          <p:txBody>
            <a:bodyPr lIns="0" r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s-ES_tradnl" sz="10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Procesos de </a:t>
              </a:r>
              <a:r>
                <a:rPr kumimoji="0" lang="es-ES_tradnl" sz="10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Supply</a:t>
              </a:r>
              <a:r>
                <a:rPr kumimoji="0" lang="es-ES_tradnl" sz="10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a:t>
              </a:r>
              <a:r>
                <a:rPr kumimoji="0" lang="es-ES_tradnl" sz="10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Chain</a:t>
              </a:r>
              <a:r>
                <a:rPr kumimoji="0" lang="es-ES_tradnl" sz="10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 Producción</a:t>
              </a:r>
            </a:p>
          </p:txBody>
        </p:sp>
        <p:sp>
          <p:nvSpPr>
            <p:cNvPr id="78" name="Rounded Rectangle 68">
              <a:extLst>
                <a:ext uri="{FF2B5EF4-FFF2-40B4-BE49-F238E27FC236}">
                  <a16:creationId xmlns:a16="http://schemas.microsoft.com/office/drawing/2014/main" id="{4966433B-0174-4F08-8C17-A0F07520AA12}"/>
                </a:ext>
              </a:extLst>
            </p:cNvPr>
            <p:cNvSpPr/>
            <p:nvPr/>
          </p:nvSpPr>
          <p:spPr>
            <a:xfrm>
              <a:off x="8105684" y="377237"/>
              <a:ext cx="756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err="1">
                  <a:solidFill>
                    <a:prstClr val="white"/>
                  </a:solidFill>
                  <a:latin typeface="Univers for KPMG Cond" panose="020B0606020202020204" pitchFamily="34" charset="0"/>
                </a:rPr>
                <a:t>Procurement</a:t>
              </a:r>
              <a:endParaRPr lang="es-ES" sz="900" i="1" dirty="0">
                <a:solidFill>
                  <a:prstClr val="white"/>
                </a:solidFill>
                <a:latin typeface="Univers for KPMG Cond" panose="020B0606020202020204" pitchFamily="34" charset="0"/>
              </a:endParaRPr>
            </a:p>
          </p:txBody>
        </p:sp>
        <p:sp>
          <p:nvSpPr>
            <p:cNvPr id="79" name="Rounded Rectangle 68">
              <a:extLst>
                <a:ext uri="{FF2B5EF4-FFF2-40B4-BE49-F238E27FC236}">
                  <a16:creationId xmlns:a16="http://schemas.microsoft.com/office/drawing/2014/main" id="{A2706CF4-D5F4-4430-A934-69535E4E864D}"/>
                </a:ext>
              </a:extLst>
            </p:cNvPr>
            <p:cNvSpPr/>
            <p:nvPr/>
          </p:nvSpPr>
          <p:spPr>
            <a:xfrm>
              <a:off x="9053259" y="377237"/>
              <a:ext cx="756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err="1">
                  <a:solidFill>
                    <a:prstClr val="white"/>
                  </a:solidFill>
                  <a:latin typeface="Univers for KPMG Cond" panose="020B0606020202020204" pitchFamily="34" charset="0"/>
                </a:rPr>
                <a:t>Customer</a:t>
              </a:r>
              <a:r>
                <a:rPr lang="es-ES_tradnl" sz="900" i="1" dirty="0">
                  <a:solidFill>
                    <a:prstClr val="white"/>
                  </a:solidFill>
                  <a:latin typeface="Univers for KPMG Cond" panose="020B0606020202020204" pitchFamily="34" charset="0"/>
                </a:rPr>
                <a:t> </a:t>
              </a:r>
              <a:r>
                <a:rPr lang="es-ES_tradnl" sz="900" i="1" dirty="0" err="1">
                  <a:solidFill>
                    <a:prstClr val="white"/>
                  </a:solidFill>
                  <a:latin typeface="Univers for KPMG Cond" panose="020B0606020202020204" pitchFamily="34" charset="0"/>
                </a:rPr>
                <a:t>Serv</a:t>
              </a:r>
              <a:endParaRPr lang="es-ES" sz="900" i="1" dirty="0">
                <a:solidFill>
                  <a:prstClr val="white"/>
                </a:solidFill>
                <a:latin typeface="Univers for KPMG Cond" panose="020B0606020202020204" pitchFamily="34" charset="0"/>
              </a:endParaRPr>
            </a:p>
          </p:txBody>
        </p:sp>
        <p:sp>
          <p:nvSpPr>
            <p:cNvPr id="80" name="Rounded Rectangle 68">
              <a:extLst>
                <a:ext uri="{FF2B5EF4-FFF2-40B4-BE49-F238E27FC236}">
                  <a16:creationId xmlns:a16="http://schemas.microsoft.com/office/drawing/2014/main" id="{1F827E04-64A1-423A-8D97-9000465F73FD}"/>
                </a:ext>
              </a:extLst>
            </p:cNvPr>
            <p:cNvSpPr/>
            <p:nvPr/>
          </p:nvSpPr>
          <p:spPr>
            <a:xfrm>
              <a:off x="9051714" y="652622"/>
              <a:ext cx="756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Logística</a:t>
              </a:r>
              <a:endParaRPr lang="es-ES" sz="900" i="1" dirty="0">
                <a:solidFill>
                  <a:prstClr val="white"/>
                </a:solidFill>
                <a:latin typeface="Univers for KPMG Cond" panose="020B0606020202020204" pitchFamily="34" charset="0"/>
              </a:endParaRPr>
            </a:p>
          </p:txBody>
        </p:sp>
        <p:sp>
          <p:nvSpPr>
            <p:cNvPr id="81" name="Rounded Rectangle 68">
              <a:extLst>
                <a:ext uri="{FF2B5EF4-FFF2-40B4-BE49-F238E27FC236}">
                  <a16:creationId xmlns:a16="http://schemas.microsoft.com/office/drawing/2014/main" id="{45A463B2-05F0-4C99-A88E-97ED8754508A}"/>
                </a:ext>
              </a:extLst>
            </p:cNvPr>
            <p:cNvSpPr/>
            <p:nvPr/>
          </p:nvSpPr>
          <p:spPr>
            <a:xfrm>
              <a:off x="10011843" y="377237"/>
              <a:ext cx="756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Planificación</a:t>
              </a:r>
              <a:endParaRPr lang="es-ES" sz="900" i="1" dirty="0">
                <a:solidFill>
                  <a:prstClr val="white"/>
                </a:solidFill>
                <a:latin typeface="Univers for KPMG Cond" panose="020B0606020202020204" pitchFamily="34" charset="0"/>
              </a:endParaRPr>
            </a:p>
          </p:txBody>
        </p:sp>
        <p:sp>
          <p:nvSpPr>
            <p:cNvPr id="90" name="Rounded Rectangle 68">
              <a:extLst>
                <a:ext uri="{FF2B5EF4-FFF2-40B4-BE49-F238E27FC236}">
                  <a16:creationId xmlns:a16="http://schemas.microsoft.com/office/drawing/2014/main" id="{A8A4FF5D-E83E-4D1F-AD03-21F7DB939DF7}"/>
                </a:ext>
              </a:extLst>
            </p:cNvPr>
            <p:cNvSpPr/>
            <p:nvPr/>
          </p:nvSpPr>
          <p:spPr>
            <a:xfrm>
              <a:off x="10011843" y="649565"/>
              <a:ext cx="756000" cy="216000"/>
            </a:xfrm>
            <a:prstGeom prst="roundRect">
              <a:avLst/>
            </a:prstGeom>
            <a:solidFill>
              <a:schemeClr val="accent5"/>
            </a:solidFill>
            <a:ln w="19050">
              <a:solidFill>
                <a:schemeClr val="accent6"/>
              </a:solidFill>
            </a:ln>
          </p:spPr>
          <p:txBody>
            <a:bodyPr lIns="0" tIns="0" rIns="0" bIns="0" anchor="ctr" anchorCtr="0"/>
            <a:lstStyle/>
            <a:p>
              <a:pPr algn="ctr"/>
              <a:r>
                <a:rPr lang="es-ES_tradnl" sz="900" b="1" dirty="0">
                  <a:solidFill>
                    <a:srgbClr val="FFFFFF"/>
                  </a:solidFill>
                  <a:latin typeface="Univers for KPMG Cond" panose="020B0606020202020204" pitchFamily="34" charset="0"/>
                  <a:cs typeface="Arial" panose="020B0604020202020204" pitchFamily="34" charset="0"/>
                </a:rPr>
                <a:t>Forestal</a:t>
              </a:r>
              <a:endParaRPr lang="es-ES" sz="900" b="1" dirty="0">
                <a:solidFill>
                  <a:srgbClr val="FFFFFF"/>
                </a:solidFill>
                <a:latin typeface="Univers for KPMG Cond" panose="020B0606020202020204" pitchFamily="34" charset="0"/>
                <a:cs typeface="Arial" panose="020B0604020202020204" pitchFamily="34" charset="0"/>
              </a:endParaRPr>
            </a:p>
          </p:txBody>
        </p:sp>
        <p:sp>
          <p:nvSpPr>
            <p:cNvPr id="95" name="Rounded Rectangle 68">
              <a:extLst>
                <a:ext uri="{FF2B5EF4-FFF2-40B4-BE49-F238E27FC236}">
                  <a16:creationId xmlns:a16="http://schemas.microsoft.com/office/drawing/2014/main" id="{74FBF2ED-9DB0-49BD-8245-94393B0921C4}"/>
                </a:ext>
              </a:extLst>
            </p:cNvPr>
            <p:cNvSpPr/>
            <p:nvPr/>
          </p:nvSpPr>
          <p:spPr>
            <a:xfrm>
              <a:off x="8103822" y="651770"/>
              <a:ext cx="756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Producción</a:t>
              </a:r>
              <a:endParaRPr lang="es-ES" sz="900" i="1" dirty="0">
                <a:solidFill>
                  <a:prstClr val="white"/>
                </a:solidFill>
                <a:latin typeface="Univers for KPMG Cond" panose="020B0606020202020204" pitchFamily="34" charset="0"/>
              </a:endParaRPr>
            </a:p>
          </p:txBody>
        </p:sp>
      </p:grpSp>
      <p:grpSp>
        <p:nvGrpSpPr>
          <p:cNvPr id="66" name="Group 65">
            <a:extLst>
              <a:ext uri="{FF2B5EF4-FFF2-40B4-BE49-F238E27FC236}">
                <a16:creationId xmlns:a16="http://schemas.microsoft.com/office/drawing/2014/main" id="{AB5AA3C4-79F0-4636-AE5A-C0CD91A84528}"/>
              </a:ext>
            </a:extLst>
          </p:cNvPr>
          <p:cNvGrpSpPr/>
          <p:nvPr/>
        </p:nvGrpSpPr>
        <p:grpSpPr>
          <a:xfrm>
            <a:off x="5006877" y="44624"/>
            <a:ext cx="2119585" cy="744515"/>
            <a:chOff x="5006877" y="44624"/>
            <a:chExt cx="2119585" cy="826693"/>
          </a:xfrm>
        </p:grpSpPr>
        <p:sp>
          <p:nvSpPr>
            <p:cNvPr id="68" name="AutoShape 7">
              <a:extLst>
                <a:ext uri="{FF2B5EF4-FFF2-40B4-BE49-F238E27FC236}">
                  <a16:creationId xmlns:a16="http://schemas.microsoft.com/office/drawing/2014/main" id="{CB72E9A0-2942-4258-AE63-DA8C596D8766}"/>
                </a:ext>
              </a:extLst>
            </p:cNvPr>
            <p:cNvSpPr>
              <a:spLocks noChangeArrowheads="1"/>
            </p:cNvSpPr>
            <p:nvPr/>
          </p:nvSpPr>
          <p:spPr bwMode="auto">
            <a:xfrm>
              <a:off x="5006877" y="655317"/>
              <a:ext cx="396000" cy="216000"/>
            </a:xfrm>
            <a:prstGeom prst="chevron">
              <a:avLst>
                <a:gd name="adj" fmla="val 19758"/>
              </a:avLst>
            </a:prstGeom>
            <a:solidFill>
              <a:srgbClr val="F68D2E"/>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71"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1" y="74832"/>
              <a:ext cx="396000" cy="216000"/>
            </a:xfrm>
            <a:prstGeom prst="chevron">
              <a:avLst>
                <a:gd name="adj" fmla="val 19758"/>
              </a:avLst>
            </a:prstGeom>
            <a:solidFill>
              <a:schemeClr val="accent5"/>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8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endParaRPr>
            </a:p>
          </p:txBody>
        </p:sp>
        <p:sp>
          <p:nvSpPr>
            <p:cNvPr id="73"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0" y="348584"/>
              <a:ext cx="396000" cy="216000"/>
            </a:xfrm>
            <a:prstGeom prst="chevron">
              <a:avLst>
                <a:gd name="adj" fmla="val 19758"/>
              </a:avLst>
            </a:prstGeom>
            <a:solidFill>
              <a:schemeClr val="bg2"/>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74" name="TextBox 73"/>
            <p:cNvSpPr txBox="1"/>
            <p:nvPr/>
          </p:nvSpPr>
          <p:spPr>
            <a:xfrm>
              <a:off x="5470278" y="44624"/>
              <a:ext cx="1656184" cy="204322"/>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err="1">
                  <a:ln>
                    <a:noFill/>
                  </a:ln>
                  <a:solidFill>
                    <a:srgbClr val="00338D"/>
                  </a:solidFill>
                  <a:effectLst/>
                  <a:uLnTx/>
                  <a:uFillTx/>
                  <a:latin typeface="Arial"/>
                  <a:ea typeface="+mn-ea"/>
                  <a:cs typeface="+mn-cs"/>
                </a:rPr>
                <a:t>Supply</a:t>
              </a:r>
              <a:r>
                <a:rPr kumimoji="0" lang="es-ES" sz="1100" b="0" i="0" u="none" strike="noStrike" kern="1200" cap="none" spc="0" normalizeH="0" baseline="0" noProof="0" dirty="0">
                  <a:ln>
                    <a:noFill/>
                  </a:ln>
                  <a:solidFill>
                    <a:srgbClr val="00338D"/>
                  </a:solidFill>
                  <a:effectLst/>
                  <a:uLnTx/>
                  <a:uFillTx/>
                  <a:latin typeface="Arial"/>
                  <a:ea typeface="+mn-ea"/>
                  <a:cs typeface="+mn-cs"/>
                </a:rPr>
                <a:t> </a:t>
              </a:r>
              <a:r>
                <a:rPr kumimoji="0" lang="es-ES" sz="1100" b="0" i="0" u="none" strike="noStrike" kern="1200" cap="none" spc="0" normalizeH="0" baseline="0" noProof="0" dirty="0" err="1">
                  <a:ln>
                    <a:noFill/>
                  </a:ln>
                  <a:solidFill>
                    <a:srgbClr val="00338D"/>
                  </a:solidFill>
                  <a:effectLst/>
                  <a:uLnTx/>
                  <a:uFillTx/>
                  <a:latin typeface="Arial"/>
                  <a:ea typeface="+mn-ea"/>
                  <a:cs typeface="+mn-cs"/>
                </a:rPr>
                <a:t>Chain</a:t>
              </a:r>
              <a:endParaRPr kumimoji="0" lang="es-ES" sz="1100" b="0" i="0" u="none" strike="noStrike" kern="1200" cap="none" spc="0" normalizeH="0" baseline="0" noProof="0" dirty="0">
                <a:ln>
                  <a:noFill/>
                </a:ln>
                <a:solidFill>
                  <a:srgbClr val="00338D"/>
                </a:solidFill>
                <a:effectLst/>
                <a:uLnTx/>
                <a:uFillTx/>
                <a:latin typeface="Arial"/>
                <a:ea typeface="+mn-ea"/>
                <a:cs typeface="+mn-cs"/>
              </a:endParaRPr>
            </a:p>
          </p:txBody>
        </p:sp>
        <p:sp>
          <p:nvSpPr>
            <p:cNvPr id="75" name="TextBox 74"/>
            <p:cNvSpPr txBox="1"/>
            <p:nvPr/>
          </p:nvSpPr>
          <p:spPr>
            <a:xfrm>
              <a:off x="5470278" y="328440"/>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Finanzas</a:t>
              </a:r>
            </a:p>
          </p:txBody>
        </p:sp>
        <p:sp>
          <p:nvSpPr>
            <p:cNvPr id="76" name="TextBox 75">
              <a:extLst>
                <a:ext uri="{FF2B5EF4-FFF2-40B4-BE49-F238E27FC236}">
                  <a16:creationId xmlns:a16="http://schemas.microsoft.com/office/drawing/2014/main" id="{7F0ED837-5337-47B6-AC8C-3872F871071C}"/>
                </a:ext>
              </a:extLst>
            </p:cNvPr>
            <p:cNvSpPr txBox="1"/>
            <p:nvPr/>
          </p:nvSpPr>
          <p:spPr>
            <a:xfrm>
              <a:off x="5470278" y="625943"/>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Producción</a:t>
              </a:r>
            </a:p>
          </p:txBody>
        </p:sp>
      </p:grpSp>
    </p:spTree>
    <p:extLst>
      <p:ext uri="{BB962C8B-B14F-4D97-AF65-F5344CB8AC3E}">
        <p14:creationId xmlns:p14="http://schemas.microsoft.com/office/powerpoint/2010/main" val="29625584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49377" name="think-cell Slide" r:id="rId6" imgW="216" imgH="216" progId="TCLayout.ActiveDocument.1">
                  <p:embed/>
                </p:oleObj>
              </mc:Choice>
              <mc:Fallback>
                <p:oleObj name="think-cell Slide" r:id="rId6" imgW="216" imgH="216" progId="TCLayout.ActiveDocument.1">
                  <p:embed/>
                  <p:pic>
                    <p:nvPicPr>
                      <p:cNvPr id="4" name="Object 3" hidden="1"/>
                      <p:cNvPicPr/>
                      <p:nvPr/>
                    </p:nvPicPr>
                    <p:blipFill>
                      <a:blip r:embed="rId7"/>
                      <a:stretch>
                        <a:fillRect/>
                      </a:stretch>
                    </p:blipFill>
                    <p:spPr>
                      <a:xfrm>
                        <a:off x="1525589" y="1589"/>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DE92D78-B88A-4237-B719-CF68C8EF0807}"/>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4000" b="0" i="0" u="none" strike="noStrike" kern="1200" cap="none" spc="0" normalizeH="0" baseline="0" noProof="0" dirty="0">
              <a:ln>
                <a:noFill/>
              </a:ln>
              <a:solidFill>
                <a:prstClr val="white"/>
              </a:solidFill>
              <a:effectLst/>
              <a:uLnTx/>
              <a:uFillTx/>
              <a:latin typeface="KPMG Extralight" panose="020B0303030202040204" pitchFamily="34" charset="0"/>
              <a:ea typeface="+mn-ea"/>
              <a:cs typeface="+mn-cs"/>
              <a:sym typeface="KPMG Extralight" panose="020B0303030202040204" pitchFamily="34" charset="0"/>
            </a:endParaRPr>
          </a:p>
        </p:txBody>
      </p:sp>
      <p:sp>
        <p:nvSpPr>
          <p:cNvPr id="47" name="Title 1"/>
          <p:cNvSpPr>
            <a:spLocks noGrp="1"/>
          </p:cNvSpPr>
          <p:nvPr>
            <p:ph type="title"/>
          </p:nvPr>
        </p:nvSpPr>
        <p:spPr>
          <a:xfrm>
            <a:off x="990000" y="167350"/>
            <a:ext cx="8478958" cy="687855"/>
          </a:xfrm>
        </p:spPr>
        <p:txBody>
          <a:bodyPr/>
          <a:lstStyle/>
          <a:p>
            <a:r>
              <a:rPr lang="es-ES_tradnl" sz="2400" b="1" dirty="0">
                <a:solidFill>
                  <a:srgbClr val="00338D"/>
                </a:solidFill>
              </a:rPr>
              <a:t>2.2. Procesos</a:t>
            </a:r>
            <a:br>
              <a:rPr lang="es-ES_tradnl" sz="4000" b="1" dirty="0">
                <a:solidFill>
                  <a:srgbClr val="00338D"/>
                </a:solidFill>
              </a:rPr>
            </a:br>
            <a:r>
              <a:rPr lang="es-ES_tradnl" sz="4000" dirty="0" err="1">
                <a:solidFill>
                  <a:srgbClr val="00338D"/>
                </a:solidFill>
              </a:rPr>
              <a:t>Supply</a:t>
            </a:r>
            <a:r>
              <a:rPr lang="es-ES_tradnl" sz="4000" dirty="0">
                <a:solidFill>
                  <a:srgbClr val="00338D"/>
                </a:solidFill>
              </a:rPr>
              <a:t> </a:t>
            </a:r>
            <a:r>
              <a:rPr lang="es-ES_tradnl" sz="4000" dirty="0" err="1">
                <a:solidFill>
                  <a:srgbClr val="00338D"/>
                </a:solidFill>
              </a:rPr>
              <a:t>Chain</a:t>
            </a:r>
            <a:br>
              <a:rPr lang="es-ES_tradnl" sz="4000" b="1" dirty="0"/>
            </a:br>
            <a:endParaRPr lang="es-ES_tradnl" sz="4000" dirty="0"/>
          </a:p>
        </p:txBody>
      </p:sp>
      <p:sp>
        <p:nvSpPr>
          <p:cNvPr id="49" name="Rectangle 23"/>
          <p:cNvSpPr>
            <a:spLocks noChangeArrowheads="1"/>
          </p:cNvSpPr>
          <p:nvPr/>
        </p:nvSpPr>
        <p:spPr bwMode="auto">
          <a:xfrm>
            <a:off x="1271588" y="3010335"/>
            <a:ext cx="9648825" cy="3378428"/>
          </a:xfrm>
          <a:prstGeom prst="rect">
            <a:avLst/>
          </a:prstGeom>
          <a:noFill/>
          <a:ln w="12700">
            <a:solidFill>
              <a:srgbClr val="00A3A1"/>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600" b="1" i="0" u="none" strike="noStrike" kern="0" cap="none" spc="0" normalizeH="0" baseline="0" noProof="0" dirty="0">
                <a:ln>
                  <a:noFill/>
                </a:ln>
                <a:solidFill>
                  <a:srgbClr val="FFFFFF"/>
                </a:solidFill>
                <a:effectLst/>
                <a:uLnTx/>
                <a:uFillTx/>
                <a:latin typeface="Arial"/>
                <a:ea typeface="+mn-ea"/>
                <a:cs typeface="+mn-cs"/>
              </a:rPr>
              <a:t>q</a:t>
            </a:r>
          </a:p>
        </p:txBody>
      </p:sp>
      <p:sp>
        <p:nvSpPr>
          <p:cNvPr id="46" name="Rectangle 23"/>
          <p:cNvSpPr>
            <a:spLocks noChangeArrowheads="1"/>
          </p:cNvSpPr>
          <p:nvPr/>
        </p:nvSpPr>
        <p:spPr bwMode="auto">
          <a:xfrm>
            <a:off x="1271588" y="1240797"/>
            <a:ext cx="7530650" cy="1377708"/>
          </a:xfrm>
          <a:prstGeom prst="rect">
            <a:avLst/>
          </a:prstGeom>
          <a:noFill/>
          <a:ln w="12700">
            <a:solidFill>
              <a:srgbClr val="00266A"/>
            </a:solidFill>
            <a:miter lim="800000"/>
            <a:headEnd/>
            <a:tailEnd/>
          </a:ln>
        </p:spPr>
        <p:txBody>
          <a:bodyPr tIns="91440" bIns="9144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Arial"/>
              <a:ea typeface="+mn-ea"/>
              <a:cs typeface="+mn-cs"/>
            </a:endParaRPr>
          </a:p>
        </p:txBody>
      </p:sp>
      <p:sp>
        <p:nvSpPr>
          <p:cNvPr id="50" name="14 Rectángulo redondeado"/>
          <p:cNvSpPr/>
          <p:nvPr/>
        </p:nvSpPr>
        <p:spPr>
          <a:xfrm>
            <a:off x="1271464" y="1036475"/>
            <a:ext cx="2440800" cy="360000"/>
          </a:xfrm>
          <a:prstGeom prst="roundRect">
            <a:avLst/>
          </a:prstGeom>
          <a:solidFill>
            <a:schemeClr val="tx2">
              <a:lumMod val="75000"/>
            </a:schemeClr>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2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Taxonomía</a:t>
            </a:r>
          </a:p>
        </p:txBody>
      </p:sp>
      <p:grpSp>
        <p:nvGrpSpPr>
          <p:cNvPr id="13" name="Group 12">
            <a:extLst>
              <a:ext uri="{FF2B5EF4-FFF2-40B4-BE49-F238E27FC236}">
                <a16:creationId xmlns:a16="http://schemas.microsoft.com/office/drawing/2014/main" id="{3743C344-F426-4131-95C4-D95DF336F0E7}"/>
              </a:ext>
            </a:extLst>
          </p:cNvPr>
          <p:cNvGrpSpPr/>
          <p:nvPr/>
        </p:nvGrpSpPr>
        <p:grpSpPr>
          <a:xfrm>
            <a:off x="3485188" y="902264"/>
            <a:ext cx="432000" cy="432000"/>
            <a:chOff x="2288002" y="902264"/>
            <a:chExt cx="432000" cy="432000"/>
          </a:xfrm>
        </p:grpSpPr>
        <p:sp>
          <p:nvSpPr>
            <p:cNvPr id="9" name="Oval 8"/>
            <p:cNvSpPr/>
            <p:nvPr/>
          </p:nvSpPr>
          <p:spPr>
            <a:xfrm>
              <a:off x="2288002" y="902264"/>
              <a:ext cx="432000" cy="432000"/>
            </a:xfrm>
            <a:prstGeom prst="ellipse">
              <a:avLst/>
            </a:prstGeom>
            <a:solidFill>
              <a:srgbClr val="00486D"/>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8" name="Freeform 4814"/>
            <p:cNvSpPr>
              <a:spLocks noEditPoints="1"/>
            </p:cNvSpPr>
            <p:nvPr/>
          </p:nvSpPr>
          <p:spPr bwMode="auto">
            <a:xfrm>
              <a:off x="2333042" y="972867"/>
              <a:ext cx="254028" cy="305679"/>
            </a:xfrm>
            <a:custGeom>
              <a:avLst/>
              <a:gdLst>
                <a:gd name="T0" fmla="*/ 148 w 280"/>
                <a:gd name="T1" fmla="*/ 304 h 372"/>
                <a:gd name="T2" fmla="*/ 148 w 280"/>
                <a:gd name="T3" fmla="*/ 98 h 372"/>
                <a:gd name="T4" fmla="*/ 164 w 280"/>
                <a:gd name="T5" fmla="*/ 92 h 372"/>
                <a:gd name="T6" fmla="*/ 180 w 280"/>
                <a:gd name="T7" fmla="*/ 72 h 372"/>
                <a:gd name="T8" fmla="*/ 186 w 280"/>
                <a:gd name="T9" fmla="*/ 48 h 372"/>
                <a:gd name="T10" fmla="*/ 178 w 280"/>
                <a:gd name="T11" fmla="*/ 20 h 372"/>
                <a:gd name="T12" fmla="*/ 160 w 280"/>
                <a:gd name="T13" fmla="*/ 48 h 372"/>
                <a:gd name="T14" fmla="*/ 106 w 280"/>
                <a:gd name="T15" fmla="*/ 0 h 372"/>
                <a:gd name="T16" fmla="*/ 80 w 280"/>
                <a:gd name="T17" fmla="*/ 32 h 372"/>
                <a:gd name="T18" fmla="*/ 78 w 280"/>
                <a:gd name="T19" fmla="*/ 56 h 372"/>
                <a:gd name="T20" fmla="*/ 88 w 280"/>
                <a:gd name="T21" fmla="*/ 80 h 372"/>
                <a:gd name="T22" fmla="*/ 108 w 280"/>
                <a:gd name="T23" fmla="*/ 96 h 372"/>
                <a:gd name="T24" fmla="*/ 116 w 280"/>
                <a:gd name="T25" fmla="*/ 300 h 372"/>
                <a:gd name="T26" fmla="*/ 108 w 280"/>
                <a:gd name="T27" fmla="*/ 308 h 372"/>
                <a:gd name="T28" fmla="*/ 96 w 280"/>
                <a:gd name="T29" fmla="*/ 336 h 372"/>
                <a:gd name="T30" fmla="*/ 98 w 280"/>
                <a:gd name="T31" fmla="*/ 350 h 372"/>
                <a:gd name="T32" fmla="*/ 106 w 280"/>
                <a:gd name="T33" fmla="*/ 360 h 372"/>
                <a:gd name="T34" fmla="*/ 124 w 280"/>
                <a:gd name="T35" fmla="*/ 370 h 372"/>
                <a:gd name="T36" fmla="*/ 140 w 280"/>
                <a:gd name="T37" fmla="*/ 370 h 372"/>
                <a:gd name="T38" fmla="*/ 158 w 280"/>
                <a:gd name="T39" fmla="*/ 360 h 372"/>
                <a:gd name="T40" fmla="*/ 168 w 280"/>
                <a:gd name="T41" fmla="*/ 342 h 372"/>
                <a:gd name="T42" fmla="*/ 168 w 280"/>
                <a:gd name="T43" fmla="*/ 328 h 372"/>
                <a:gd name="T44" fmla="*/ 158 w 280"/>
                <a:gd name="T45" fmla="*/ 310 h 372"/>
                <a:gd name="T46" fmla="*/ 144 w 280"/>
                <a:gd name="T47" fmla="*/ 346 h 372"/>
                <a:gd name="T48" fmla="*/ 132 w 280"/>
                <a:gd name="T49" fmla="*/ 352 h 372"/>
                <a:gd name="T50" fmla="*/ 120 w 280"/>
                <a:gd name="T51" fmla="*/ 346 h 372"/>
                <a:gd name="T52" fmla="*/ 116 w 280"/>
                <a:gd name="T53" fmla="*/ 336 h 372"/>
                <a:gd name="T54" fmla="*/ 120 w 280"/>
                <a:gd name="T55" fmla="*/ 324 h 372"/>
                <a:gd name="T56" fmla="*/ 132 w 280"/>
                <a:gd name="T57" fmla="*/ 320 h 372"/>
                <a:gd name="T58" fmla="*/ 144 w 280"/>
                <a:gd name="T59" fmla="*/ 324 h 372"/>
                <a:gd name="T60" fmla="*/ 148 w 280"/>
                <a:gd name="T61" fmla="*/ 336 h 372"/>
                <a:gd name="T62" fmla="*/ 144 w 280"/>
                <a:gd name="T63" fmla="*/ 346 h 372"/>
                <a:gd name="T64" fmla="*/ 186 w 280"/>
                <a:gd name="T65" fmla="*/ 318 h 372"/>
                <a:gd name="T66" fmla="*/ 172 w 280"/>
                <a:gd name="T67" fmla="*/ 296 h 372"/>
                <a:gd name="T68" fmla="*/ 168 w 280"/>
                <a:gd name="T69" fmla="*/ 286 h 372"/>
                <a:gd name="T70" fmla="*/ 168 w 280"/>
                <a:gd name="T71" fmla="*/ 250 h 372"/>
                <a:gd name="T72" fmla="*/ 172 w 280"/>
                <a:gd name="T73" fmla="*/ 190 h 372"/>
                <a:gd name="T74" fmla="*/ 178 w 280"/>
                <a:gd name="T75" fmla="*/ 194 h 372"/>
                <a:gd name="T76" fmla="*/ 186 w 280"/>
                <a:gd name="T77" fmla="*/ 190 h 372"/>
                <a:gd name="T78" fmla="*/ 188 w 280"/>
                <a:gd name="T79" fmla="*/ 180 h 372"/>
                <a:gd name="T80" fmla="*/ 168 w 280"/>
                <a:gd name="T81" fmla="*/ 150 h 372"/>
                <a:gd name="T82" fmla="*/ 204 w 280"/>
                <a:gd name="T83" fmla="*/ 158 h 372"/>
                <a:gd name="T84" fmla="*/ 212 w 280"/>
                <a:gd name="T85" fmla="*/ 160 h 372"/>
                <a:gd name="T86" fmla="*/ 218 w 280"/>
                <a:gd name="T87" fmla="*/ 158 h 372"/>
                <a:gd name="T88" fmla="*/ 220 w 280"/>
                <a:gd name="T89" fmla="*/ 146 h 372"/>
                <a:gd name="T90" fmla="*/ 216 w 280"/>
                <a:gd name="T91" fmla="*/ 102 h 372"/>
                <a:gd name="T92" fmla="*/ 240 w 280"/>
                <a:gd name="T93" fmla="*/ 126 h 372"/>
                <a:gd name="T94" fmla="*/ 248 w 280"/>
                <a:gd name="T95" fmla="*/ 126 h 372"/>
                <a:gd name="T96" fmla="*/ 254 w 280"/>
                <a:gd name="T97" fmla="*/ 122 h 372"/>
                <a:gd name="T98" fmla="*/ 252 w 280"/>
                <a:gd name="T99" fmla="*/ 110 h 372"/>
                <a:gd name="T100" fmla="*/ 84 w 280"/>
                <a:gd name="T101" fmla="*/ 234 h 372"/>
                <a:gd name="T102" fmla="*/ 96 w 280"/>
                <a:gd name="T103" fmla="*/ 292 h 372"/>
                <a:gd name="T104" fmla="*/ 0 w 280"/>
                <a:gd name="T105" fmla="*/ 318 h 372"/>
                <a:gd name="T106" fmla="*/ 72 w 280"/>
                <a:gd name="T107" fmla="*/ 290 h 372"/>
                <a:gd name="T108" fmla="*/ 80 w 280"/>
                <a:gd name="T109" fmla="*/ 292 h 372"/>
                <a:gd name="T110" fmla="*/ 86 w 280"/>
                <a:gd name="T111" fmla="*/ 290 h 372"/>
                <a:gd name="T112" fmla="*/ 88 w 280"/>
                <a:gd name="T113" fmla="*/ 278 h 372"/>
                <a:gd name="T114" fmla="*/ 84 w 280"/>
                <a:gd name="T115" fmla="*/ 234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0" h="372">
                  <a:moveTo>
                    <a:pt x="158" y="310"/>
                  </a:moveTo>
                  <a:lnTo>
                    <a:pt x="158" y="310"/>
                  </a:lnTo>
                  <a:lnTo>
                    <a:pt x="148" y="304"/>
                  </a:lnTo>
                  <a:lnTo>
                    <a:pt x="148" y="304"/>
                  </a:lnTo>
                  <a:lnTo>
                    <a:pt x="148" y="300"/>
                  </a:lnTo>
                  <a:lnTo>
                    <a:pt x="148" y="98"/>
                  </a:lnTo>
                  <a:lnTo>
                    <a:pt x="148" y="98"/>
                  </a:lnTo>
                  <a:lnTo>
                    <a:pt x="156" y="96"/>
                  </a:lnTo>
                  <a:lnTo>
                    <a:pt x="164" y="92"/>
                  </a:lnTo>
                  <a:lnTo>
                    <a:pt x="170" y="86"/>
                  </a:lnTo>
                  <a:lnTo>
                    <a:pt x="176" y="80"/>
                  </a:lnTo>
                  <a:lnTo>
                    <a:pt x="180" y="72"/>
                  </a:lnTo>
                  <a:lnTo>
                    <a:pt x="184" y="64"/>
                  </a:lnTo>
                  <a:lnTo>
                    <a:pt x="186" y="56"/>
                  </a:lnTo>
                  <a:lnTo>
                    <a:pt x="186" y="48"/>
                  </a:lnTo>
                  <a:lnTo>
                    <a:pt x="186" y="48"/>
                  </a:lnTo>
                  <a:lnTo>
                    <a:pt x="184" y="32"/>
                  </a:lnTo>
                  <a:lnTo>
                    <a:pt x="178" y="20"/>
                  </a:lnTo>
                  <a:lnTo>
                    <a:pt x="170" y="10"/>
                  </a:lnTo>
                  <a:lnTo>
                    <a:pt x="160" y="0"/>
                  </a:lnTo>
                  <a:lnTo>
                    <a:pt x="160" y="48"/>
                  </a:lnTo>
                  <a:lnTo>
                    <a:pt x="106" y="48"/>
                  </a:lnTo>
                  <a:lnTo>
                    <a:pt x="106" y="0"/>
                  </a:lnTo>
                  <a:lnTo>
                    <a:pt x="106" y="0"/>
                  </a:lnTo>
                  <a:lnTo>
                    <a:pt x="94" y="10"/>
                  </a:lnTo>
                  <a:lnTo>
                    <a:pt x="86" y="20"/>
                  </a:lnTo>
                  <a:lnTo>
                    <a:pt x="80" y="32"/>
                  </a:lnTo>
                  <a:lnTo>
                    <a:pt x="78" y="48"/>
                  </a:lnTo>
                  <a:lnTo>
                    <a:pt x="78" y="48"/>
                  </a:lnTo>
                  <a:lnTo>
                    <a:pt x="78" y="56"/>
                  </a:lnTo>
                  <a:lnTo>
                    <a:pt x="82" y="64"/>
                  </a:lnTo>
                  <a:lnTo>
                    <a:pt x="84" y="72"/>
                  </a:lnTo>
                  <a:lnTo>
                    <a:pt x="88" y="80"/>
                  </a:lnTo>
                  <a:lnTo>
                    <a:pt x="94" y="86"/>
                  </a:lnTo>
                  <a:lnTo>
                    <a:pt x="100" y="92"/>
                  </a:lnTo>
                  <a:lnTo>
                    <a:pt x="108" y="96"/>
                  </a:lnTo>
                  <a:lnTo>
                    <a:pt x="116" y="98"/>
                  </a:lnTo>
                  <a:lnTo>
                    <a:pt x="116" y="300"/>
                  </a:lnTo>
                  <a:lnTo>
                    <a:pt x="116" y="300"/>
                  </a:lnTo>
                  <a:lnTo>
                    <a:pt x="116" y="304"/>
                  </a:lnTo>
                  <a:lnTo>
                    <a:pt x="116" y="304"/>
                  </a:lnTo>
                  <a:lnTo>
                    <a:pt x="108" y="308"/>
                  </a:lnTo>
                  <a:lnTo>
                    <a:pt x="102" y="316"/>
                  </a:lnTo>
                  <a:lnTo>
                    <a:pt x="98" y="326"/>
                  </a:lnTo>
                  <a:lnTo>
                    <a:pt x="96" y="336"/>
                  </a:lnTo>
                  <a:lnTo>
                    <a:pt x="96" y="336"/>
                  </a:lnTo>
                  <a:lnTo>
                    <a:pt x="96" y="342"/>
                  </a:lnTo>
                  <a:lnTo>
                    <a:pt x="98" y="350"/>
                  </a:lnTo>
                  <a:lnTo>
                    <a:pt x="102" y="356"/>
                  </a:lnTo>
                  <a:lnTo>
                    <a:pt x="106" y="360"/>
                  </a:lnTo>
                  <a:lnTo>
                    <a:pt x="106" y="360"/>
                  </a:lnTo>
                  <a:lnTo>
                    <a:pt x="112" y="366"/>
                  </a:lnTo>
                  <a:lnTo>
                    <a:pt x="118" y="368"/>
                  </a:lnTo>
                  <a:lnTo>
                    <a:pt x="124" y="370"/>
                  </a:lnTo>
                  <a:lnTo>
                    <a:pt x="132" y="372"/>
                  </a:lnTo>
                  <a:lnTo>
                    <a:pt x="132" y="372"/>
                  </a:lnTo>
                  <a:lnTo>
                    <a:pt x="140" y="370"/>
                  </a:lnTo>
                  <a:lnTo>
                    <a:pt x="146" y="368"/>
                  </a:lnTo>
                  <a:lnTo>
                    <a:pt x="152" y="366"/>
                  </a:lnTo>
                  <a:lnTo>
                    <a:pt x="158" y="360"/>
                  </a:lnTo>
                  <a:lnTo>
                    <a:pt x="162" y="356"/>
                  </a:lnTo>
                  <a:lnTo>
                    <a:pt x="166" y="350"/>
                  </a:lnTo>
                  <a:lnTo>
                    <a:pt x="168" y="342"/>
                  </a:lnTo>
                  <a:lnTo>
                    <a:pt x="168" y="336"/>
                  </a:lnTo>
                  <a:lnTo>
                    <a:pt x="168" y="336"/>
                  </a:lnTo>
                  <a:lnTo>
                    <a:pt x="168" y="328"/>
                  </a:lnTo>
                  <a:lnTo>
                    <a:pt x="166" y="322"/>
                  </a:lnTo>
                  <a:lnTo>
                    <a:pt x="162" y="316"/>
                  </a:lnTo>
                  <a:lnTo>
                    <a:pt x="158" y="310"/>
                  </a:lnTo>
                  <a:lnTo>
                    <a:pt x="158" y="310"/>
                  </a:lnTo>
                  <a:close/>
                  <a:moveTo>
                    <a:pt x="144" y="346"/>
                  </a:moveTo>
                  <a:lnTo>
                    <a:pt x="144" y="346"/>
                  </a:lnTo>
                  <a:lnTo>
                    <a:pt x="138" y="350"/>
                  </a:lnTo>
                  <a:lnTo>
                    <a:pt x="132" y="352"/>
                  </a:lnTo>
                  <a:lnTo>
                    <a:pt x="132" y="352"/>
                  </a:lnTo>
                  <a:lnTo>
                    <a:pt x="126" y="350"/>
                  </a:lnTo>
                  <a:lnTo>
                    <a:pt x="120" y="346"/>
                  </a:lnTo>
                  <a:lnTo>
                    <a:pt x="120" y="346"/>
                  </a:lnTo>
                  <a:lnTo>
                    <a:pt x="118" y="342"/>
                  </a:lnTo>
                  <a:lnTo>
                    <a:pt x="116" y="336"/>
                  </a:lnTo>
                  <a:lnTo>
                    <a:pt x="116" y="336"/>
                  </a:lnTo>
                  <a:lnTo>
                    <a:pt x="118" y="330"/>
                  </a:lnTo>
                  <a:lnTo>
                    <a:pt x="120" y="324"/>
                  </a:lnTo>
                  <a:lnTo>
                    <a:pt x="120" y="324"/>
                  </a:lnTo>
                  <a:lnTo>
                    <a:pt x="126" y="320"/>
                  </a:lnTo>
                  <a:lnTo>
                    <a:pt x="132" y="320"/>
                  </a:lnTo>
                  <a:lnTo>
                    <a:pt x="132" y="320"/>
                  </a:lnTo>
                  <a:lnTo>
                    <a:pt x="138" y="320"/>
                  </a:lnTo>
                  <a:lnTo>
                    <a:pt x="144" y="324"/>
                  </a:lnTo>
                  <a:lnTo>
                    <a:pt x="144" y="324"/>
                  </a:lnTo>
                  <a:lnTo>
                    <a:pt x="146" y="330"/>
                  </a:lnTo>
                  <a:lnTo>
                    <a:pt x="148" y="336"/>
                  </a:lnTo>
                  <a:lnTo>
                    <a:pt x="148" y="336"/>
                  </a:lnTo>
                  <a:lnTo>
                    <a:pt x="146" y="342"/>
                  </a:lnTo>
                  <a:lnTo>
                    <a:pt x="144" y="346"/>
                  </a:lnTo>
                  <a:lnTo>
                    <a:pt x="144" y="346"/>
                  </a:lnTo>
                  <a:close/>
                  <a:moveTo>
                    <a:pt x="280" y="38"/>
                  </a:moveTo>
                  <a:lnTo>
                    <a:pt x="280" y="318"/>
                  </a:lnTo>
                  <a:lnTo>
                    <a:pt x="186" y="318"/>
                  </a:lnTo>
                  <a:lnTo>
                    <a:pt x="186" y="318"/>
                  </a:lnTo>
                  <a:lnTo>
                    <a:pt x="180" y="306"/>
                  </a:lnTo>
                  <a:lnTo>
                    <a:pt x="172" y="296"/>
                  </a:lnTo>
                  <a:lnTo>
                    <a:pt x="172" y="296"/>
                  </a:lnTo>
                  <a:lnTo>
                    <a:pt x="168" y="292"/>
                  </a:lnTo>
                  <a:lnTo>
                    <a:pt x="168" y="286"/>
                  </a:lnTo>
                  <a:lnTo>
                    <a:pt x="248" y="286"/>
                  </a:lnTo>
                  <a:lnTo>
                    <a:pt x="248" y="170"/>
                  </a:lnTo>
                  <a:lnTo>
                    <a:pt x="168" y="250"/>
                  </a:lnTo>
                  <a:lnTo>
                    <a:pt x="168" y="188"/>
                  </a:lnTo>
                  <a:lnTo>
                    <a:pt x="172" y="190"/>
                  </a:lnTo>
                  <a:lnTo>
                    <a:pt x="172" y="190"/>
                  </a:lnTo>
                  <a:lnTo>
                    <a:pt x="174" y="192"/>
                  </a:lnTo>
                  <a:lnTo>
                    <a:pt x="178" y="194"/>
                  </a:lnTo>
                  <a:lnTo>
                    <a:pt x="178" y="194"/>
                  </a:lnTo>
                  <a:lnTo>
                    <a:pt x="182" y="192"/>
                  </a:lnTo>
                  <a:lnTo>
                    <a:pt x="186" y="190"/>
                  </a:lnTo>
                  <a:lnTo>
                    <a:pt x="186" y="190"/>
                  </a:lnTo>
                  <a:lnTo>
                    <a:pt x="188" y="186"/>
                  </a:lnTo>
                  <a:lnTo>
                    <a:pt x="188" y="184"/>
                  </a:lnTo>
                  <a:lnTo>
                    <a:pt x="188" y="180"/>
                  </a:lnTo>
                  <a:lnTo>
                    <a:pt x="186" y="176"/>
                  </a:lnTo>
                  <a:lnTo>
                    <a:pt x="168" y="160"/>
                  </a:lnTo>
                  <a:lnTo>
                    <a:pt x="168" y="150"/>
                  </a:lnTo>
                  <a:lnTo>
                    <a:pt x="182" y="136"/>
                  </a:lnTo>
                  <a:lnTo>
                    <a:pt x="204" y="158"/>
                  </a:lnTo>
                  <a:lnTo>
                    <a:pt x="204" y="158"/>
                  </a:lnTo>
                  <a:lnTo>
                    <a:pt x="208" y="160"/>
                  </a:lnTo>
                  <a:lnTo>
                    <a:pt x="212" y="160"/>
                  </a:lnTo>
                  <a:lnTo>
                    <a:pt x="212" y="160"/>
                  </a:lnTo>
                  <a:lnTo>
                    <a:pt x="214" y="160"/>
                  </a:lnTo>
                  <a:lnTo>
                    <a:pt x="218" y="158"/>
                  </a:lnTo>
                  <a:lnTo>
                    <a:pt x="218" y="158"/>
                  </a:lnTo>
                  <a:lnTo>
                    <a:pt x="220" y="154"/>
                  </a:lnTo>
                  <a:lnTo>
                    <a:pt x="222" y="150"/>
                  </a:lnTo>
                  <a:lnTo>
                    <a:pt x="220" y="146"/>
                  </a:lnTo>
                  <a:lnTo>
                    <a:pt x="218" y="144"/>
                  </a:lnTo>
                  <a:lnTo>
                    <a:pt x="196" y="122"/>
                  </a:lnTo>
                  <a:lnTo>
                    <a:pt x="216" y="102"/>
                  </a:lnTo>
                  <a:lnTo>
                    <a:pt x="236" y="124"/>
                  </a:lnTo>
                  <a:lnTo>
                    <a:pt x="236" y="124"/>
                  </a:lnTo>
                  <a:lnTo>
                    <a:pt x="240" y="126"/>
                  </a:lnTo>
                  <a:lnTo>
                    <a:pt x="244" y="128"/>
                  </a:lnTo>
                  <a:lnTo>
                    <a:pt x="244" y="128"/>
                  </a:lnTo>
                  <a:lnTo>
                    <a:pt x="248" y="126"/>
                  </a:lnTo>
                  <a:lnTo>
                    <a:pt x="252" y="124"/>
                  </a:lnTo>
                  <a:lnTo>
                    <a:pt x="252" y="124"/>
                  </a:lnTo>
                  <a:lnTo>
                    <a:pt x="254" y="122"/>
                  </a:lnTo>
                  <a:lnTo>
                    <a:pt x="254" y="118"/>
                  </a:lnTo>
                  <a:lnTo>
                    <a:pt x="254" y="114"/>
                  </a:lnTo>
                  <a:lnTo>
                    <a:pt x="252" y="110"/>
                  </a:lnTo>
                  <a:lnTo>
                    <a:pt x="230" y="88"/>
                  </a:lnTo>
                  <a:lnTo>
                    <a:pt x="280" y="38"/>
                  </a:lnTo>
                  <a:close/>
                  <a:moveTo>
                    <a:pt x="84" y="234"/>
                  </a:moveTo>
                  <a:lnTo>
                    <a:pt x="96" y="248"/>
                  </a:lnTo>
                  <a:lnTo>
                    <a:pt x="96" y="292"/>
                  </a:lnTo>
                  <a:lnTo>
                    <a:pt x="96" y="292"/>
                  </a:lnTo>
                  <a:lnTo>
                    <a:pt x="86" y="304"/>
                  </a:lnTo>
                  <a:lnTo>
                    <a:pt x="80" y="318"/>
                  </a:lnTo>
                  <a:lnTo>
                    <a:pt x="0" y="318"/>
                  </a:lnTo>
                  <a:lnTo>
                    <a:pt x="50" y="268"/>
                  </a:lnTo>
                  <a:lnTo>
                    <a:pt x="72" y="290"/>
                  </a:lnTo>
                  <a:lnTo>
                    <a:pt x="72" y="290"/>
                  </a:lnTo>
                  <a:lnTo>
                    <a:pt x="76" y="292"/>
                  </a:lnTo>
                  <a:lnTo>
                    <a:pt x="80" y="292"/>
                  </a:lnTo>
                  <a:lnTo>
                    <a:pt x="80" y="292"/>
                  </a:lnTo>
                  <a:lnTo>
                    <a:pt x="84" y="292"/>
                  </a:lnTo>
                  <a:lnTo>
                    <a:pt x="86" y="290"/>
                  </a:lnTo>
                  <a:lnTo>
                    <a:pt x="86" y="290"/>
                  </a:lnTo>
                  <a:lnTo>
                    <a:pt x="88" y="286"/>
                  </a:lnTo>
                  <a:lnTo>
                    <a:pt x="90" y="282"/>
                  </a:lnTo>
                  <a:lnTo>
                    <a:pt x="88" y="278"/>
                  </a:lnTo>
                  <a:lnTo>
                    <a:pt x="86" y="274"/>
                  </a:lnTo>
                  <a:lnTo>
                    <a:pt x="64" y="254"/>
                  </a:lnTo>
                  <a:lnTo>
                    <a:pt x="84" y="23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53" name="KMATable0ValueChain2"/>
          <p:cNvSpPr>
            <a:spLocks noChangeArrowheads="1"/>
          </p:cNvSpPr>
          <p:nvPr/>
        </p:nvSpPr>
        <p:spPr bwMode="auto">
          <a:xfrm>
            <a:off x="1415604" y="1594764"/>
            <a:ext cx="7200675" cy="194956"/>
          </a:xfrm>
          <a:prstGeom prst="chevron">
            <a:avLst>
              <a:gd name="adj" fmla="val 21138"/>
            </a:avLst>
          </a:prstGeom>
          <a:solidFill>
            <a:schemeClr val="tx2"/>
          </a:solidFill>
          <a:ln w="25400">
            <a:solidFill>
              <a:schemeClr val="bg1"/>
            </a:solidFill>
            <a:miter lim="800000"/>
            <a:headEnd/>
            <a:tailEnd/>
          </a:ln>
        </p:spPr>
        <p:txBody>
          <a:bodyPr lIns="0" tIns="0" rIns="0" bIns="0" anchor="ctr"/>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s-ES_tradnl" sz="11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Order</a:t>
            </a:r>
            <a:r>
              <a:rPr kumimoji="0" lang="es-ES_tradnl" sz="11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a:t>
            </a:r>
            <a:r>
              <a:rPr kumimoji="0" lang="es-ES_tradnl" sz="11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to</a:t>
            </a:r>
            <a:r>
              <a:rPr kumimoji="0" lang="es-ES_tradnl" sz="11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Cash (Forestal/Subproductos)</a:t>
            </a:r>
          </a:p>
        </p:txBody>
      </p:sp>
      <p:graphicFrame>
        <p:nvGraphicFramePr>
          <p:cNvPr id="3" name="Table 2"/>
          <p:cNvGraphicFramePr>
            <a:graphicFrameLocks noGrp="1"/>
          </p:cNvGraphicFramePr>
          <p:nvPr/>
        </p:nvGraphicFramePr>
        <p:xfrm>
          <a:off x="1485756" y="3158059"/>
          <a:ext cx="9002732" cy="3268200"/>
        </p:xfrm>
        <a:graphic>
          <a:graphicData uri="http://schemas.openxmlformats.org/drawingml/2006/table">
            <a:tbl>
              <a:tblPr firstRow="1" bandRow="1">
                <a:tableStyleId>{5C22544A-7EE6-4342-B048-85BDC9FD1C3A}</a:tableStyleId>
              </a:tblPr>
              <a:tblGrid>
                <a:gridCol w="2016224">
                  <a:extLst>
                    <a:ext uri="{9D8B030D-6E8A-4147-A177-3AD203B41FA5}">
                      <a16:colId xmlns:a16="http://schemas.microsoft.com/office/drawing/2014/main" val="20000"/>
                    </a:ext>
                  </a:extLst>
                </a:gridCol>
                <a:gridCol w="5184576">
                  <a:extLst>
                    <a:ext uri="{9D8B030D-6E8A-4147-A177-3AD203B41FA5}">
                      <a16:colId xmlns:a16="http://schemas.microsoft.com/office/drawing/2014/main" val="20001"/>
                    </a:ext>
                  </a:extLst>
                </a:gridCol>
                <a:gridCol w="1801932">
                  <a:extLst>
                    <a:ext uri="{9D8B030D-6E8A-4147-A177-3AD203B41FA5}">
                      <a16:colId xmlns:a16="http://schemas.microsoft.com/office/drawing/2014/main" val="20002"/>
                    </a:ext>
                  </a:extLst>
                </a:gridCol>
              </a:tblGrid>
              <a:tr h="554076">
                <a:tc>
                  <a:txBody>
                    <a:bodyPr/>
                    <a:lstStyle/>
                    <a:p>
                      <a:pPr marL="0" algn="l" defTabSz="844083" rtl="0" eaLnBrk="1" latinLnBrk="0" hangingPunct="1"/>
                      <a:r>
                        <a:rPr lang="es-ES" sz="1100" b="0" kern="1200" dirty="0">
                          <a:solidFill>
                            <a:schemeClr val="dk1"/>
                          </a:solidFill>
                          <a:latin typeface="Univers for KPMG Cond" panose="020B0606020202020204" pitchFamily="34" charset="0"/>
                          <a:ea typeface="+mn-ea"/>
                          <a:cs typeface="+mn-cs"/>
                        </a:rPr>
                        <a:t>Gestión de clientes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marR="0" lvl="0" indent="-171450" algn="l" defTabSz="84408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100" b="0" kern="1200" baseline="0" dirty="0">
                          <a:solidFill>
                            <a:schemeClr val="tx1"/>
                          </a:solidFill>
                          <a:latin typeface="Univers for KPMG Cond" panose="020B0606020202020204" pitchFamily="34" charset="0"/>
                          <a:ea typeface="+mn-ea"/>
                          <a:cs typeface="+mn-cs"/>
                        </a:rPr>
                        <a:t>Engloba las tareas de alta/mantenimiento de clientes de subproducto. Se gestionan de forma descentralizada desde cada </a:t>
                      </a:r>
                      <a:r>
                        <a:rPr lang="es-ES" sz="1100" b="0" kern="1200" baseline="0" dirty="0" err="1">
                          <a:solidFill>
                            <a:schemeClr val="tx1"/>
                          </a:solidFill>
                          <a:latin typeface="Univers for KPMG Cond" panose="020B0606020202020204" pitchFamily="34" charset="0"/>
                          <a:ea typeface="+mn-ea"/>
                          <a:cs typeface="+mn-cs"/>
                        </a:rPr>
                        <a:t>Site</a:t>
                      </a:r>
                      <a:r>
                        <a:rPr lang="es-ES" sz="1100" b="0" kern="1200" baseline="0" dirty="0">
                          <a:solidFill>
                            <a:schemeClr val="tx1"/>
                          </a:solidFill>
                          <a:latin typeface="Univers for KPMG Cond" panose="020B0606020202020204" pitchFamily="34" charset="0"/>
                          <a:ea typeface="+mn-ea"/>
                          <a:cs typeface="+mn-cs"/>
                        </a:rPr>
                        <a:t> por el responsable de área forestal.</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indent="-171450" algn="l" defTabSz="844083" rtl="0" eaLnBrk="1" latinLnBrk="0" hangingPunct="1">
                        <a:buFont typeface="Arial" panose="020B0604020202020204" pitchFamily="34" charset="0"/>
                        <a:buChar char="•"/>
                      </a:pPr>
                      <a:r>
                        <a:rPr lang="es-ES" sz="1100" b="0" kern="1200" dirty="0">
                          <a:solidFill>
                            <a:schemeClr val="dk1"/>
                          </a:solidFill>
                          <a:latin typeface="Univers for KPMG Cond" panose="020B0606020202020204" pitchFamily="34" charset="0"/>
                          <a:ea typeface="+mn-ea"/>
                          <a:cs typeface="+mn-cs"/>
                        </a:rPr>
                        <a:t>SAP</a:t>
                      </a:r>
                    </a:p>
                    <a:p>
                      <a:pPr marL="0" indent="-171450" algn="l" defTabSz="844083" rtl="0" eaLnBrk="1" latinLnBrk="0" hangingPunct="1">
                        <a:buFont typeface="Arial" panose="020B0604020202020204" pitchFamily="34" charset="0"/>
                        <a:buChar char="•"/>
                      </a:pPr>
                      <a:r>
                        <a:rPr lang="es-ES" sz="1100" b="0" kern="1200" dirty="0">
                          <a:solidFill>
                            <a:schemeClr val="dk1"/>
                          </a:solidFill>
                          <a:latin typeface="Univers for KPMG Cond" panose="020B0606020202020204" pitchFamily="34" charset="0"/>
                          <a:ea typeface="+mn-ea"/>
                          <a:cs typeface="+mn-cs"/>
                        </a:rPr>
                        <a:t>Excel</a:t>
                      </a:r>
                    </a:p>
                    <a:p>
                      <a:pPr marL="0" indent="-171450" algn="l" defTabSz="844083" rtl="0" eaLnBrk="1" latinLnBrk="0" hangingPunct="1">
                        <a:buFont typeface="Arial" panose="020B0604020202020204" pitchFamily="34" charset="0"/>
                        <a:buChar char="•"/>
                      </a:pPr>
                      <a:r>
                        <a:rPr lang="es-ES" sz="1100" b="0" kern="1200" dirty="0">
                          <a:solidFill>
                            <a:schemeClr val="dk1"/>
                          </a:solidFill>
                          <a:latin typeface="Univers for KPMG Cond" panose="020B0606020202020204" pitchFamily="34" charset="0"/>
                          <a:ea typeface="+mn-ea"/>
                          <a:cs typeface="+mn-cs"/>
                        </a:rPr>
                        <a:t>Outlook</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197137714"/>
                  </a:ext>
                </a:extLst>
              </a:tr>
              <a:tr h="661092">
                <a:tc>
                  <a:txBody>
                    <a:bodyPr/>
                    <a:lstStyle/>
                    <a:p>
                      <a:pPr algn="l"/>
                      <a:r>
                        <a:rPr lang="es-ES" sz="1100" b="0" dirty="0">
                          <a:solidFill>
                            <a:schemeClr val="tx1"/>
                          </a:solidFill>
                          <a:latin typeface="Univers for KPMG Cond" panose="020B0606020202020204" pitchFamily="34" charset="0"/>
                        </a:rPr>
                        <a:t>Gestión de productos/servicios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Dependiendo de la tipología de subproducto, el origen del alta y mantenimiento de artículos subproductos se realiza desde GESFOR (subproducto de monte) o desde SGA (subproducto de fabricación).</a:t>
                      </a:r>
                    </a:p>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No existe una estrategia de </a:t>
                      </a:r>
                      <a:r>
                        <a:rPr lang="es-ES" sz="1100" b="0" dirty="0" err="1">
                          <a:solidFill>
                            <a:schemeClr val="tx1"/>
                          </a:solidFill>
                          <a:latin typeface="Univers for KPMG Cond" panose="020B0606020202020204" pitchFamily="34" charset="0"/>
                        </a:rPr>
                        <a:t>pricing</a:t>
                      </a:r>
                      <a:r>
                        <a:rPr lang="es-ES" sz="1100" b="0" dirty="0">
                          <a:solidFill>
                            <a:schemeClr val="tx1"/>
                          </a:solidFill>
                          <a:latin typeface="Univers for KPMG Cond" panose="020B0606020202020204" pitchFamily="34" charset="0"/>
                        </a:rPr>
                        <a:t> a diferencia del resto de productos comerciales.</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SAP</a:t>
                      </a:r>
                    </a:p>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GESFOR</a:t>
                      </a:r>
                    </a:p>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SGA</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678400">
                <a:tc>
                  <a:txBody>
                    <a:bodyPr/>
                    <a:lstStyle/>
                    <a:p>
                      <a:pPr algn="l"/>
                      <a:r>
                        <a:rPr lang="es-ES" sz="1100" b="0" dirty="0">
                          <a:solidFill>
                            <a:schemeClr val="tx1"/>
                          </a:solidFill>
                          <a:latin typeface="Univers for KPMG Cond" panose="020B0606020202020204" pitchFamily="34" charset="0"/>
                        </a:rPr>
                        <a:t>Gestión de órdenes y pedidos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No existe la gestión de pedidos para la venta de subproducto.</a:t>
                      </a:r>
                    </a:p>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En función a lo acordado, se genera una salida de los subproductos de los diferentes almacenes para su posterior envío al cliente. Cada fábrica gestiona sus propios envíos.</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SAP</a:t>
                      </a:r>
                    </a:p>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GESFOR</a:t>
                      </a:r>
                    </a:p>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SGA</a:t>
                      </a:r>
                    </a:p>
                    <a:p>
                      <a:pPr marL="171450" indent="-171450" algn="l">
                        <a:buFont typeface="Arial" panose="020B0604020202020204" pitchFamily="34" charset="0"/>
                        <a:buChar char="•"/>
                      </a:pPr>
                      <a:r>
                        <a:rPr lang="es-ES" sz="1100" b="0" dirty="0" err="1">
                          <a:solidFill>
                            <a:schemeClr val="tx1"/>
                          </a:solidFill>
                          <a:latin typeface="Univers for KPMG Cond" panose="020B0606020202020204" pitchFamily="34" charset="0"/>
                        </a:rPr>
                        <a:t>Trasnporeon</a:t>
                      </a:r>
                      <a:endParaRPr lang="es-ES" sz="1100" b="0" dirty="0">
                        <a:solidFill>
                          <a:schemeClr val="tx1"/>
                        </a:solidFill>
                        <a:latin typeface="Univers for KPMG Cond" panose="020B0606020202020204" pitchFamily="34" charset="0"/>
                      </a:endParaRP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27533105"/>
                  </a:ext>
                </a:extLst>
              </a:tr>
              <a:tr h="511845">
                <a:tc>
                  <a:txBody>
                    <a:bodyPr/>
                    <a:lstStyle/>
                    <a:p>
                      <a:pPr algn="l"/>
                      <a:r>
                        <a:rPr lang="es-ES" sz="1100" b="0" dirty="0">
                          <a:solidFill>
                            <a:schemeClr val="tx1"/>
                          </a:solidFill>
                          <a:latin typeface="Univers for KPMG Cond" panose="020B0606020202020204" pitchFamily="34" charset="0"/>
                        </a:rPr>
                        <a:t>Gestión de facturas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Se factura la venta de subproducto de forma descentralizada por cada uno de los </a:t>
                      </a:r>
                      <a:r>
                        <a:rPr lang="es-ES" sz="1100" b="0" dirty="0" err="1">
                          <a:solidFill>
                            <a:schemeClr val="tx1"/>
                          </a:solidFill>
                          <a:latin typeface="Univers for KPMG Cond" panose="020B0606020202020204" pitchFamily="34" charset="0"/>
                        </a:rPr>
                        <a:t>Sites</a:t>
                      </a:r>
                      <a:r>
                        <a:rPr lang="es-ES" sz="1100" b="0" dirty="0">
                          <a:solidFill>
                            <a:schemeClr val="tx1"/>
                          </a:solidFill>
                          <a:latin typeface="Univers for KPMG Cond" panose="020B0606020202020204" pitchFamily="34" charset="0"/>
                        </a:rPr>
                        <a:t> directamente al cliente. Dicha factura se registra en SAP manualmente y se envía el formulario al cliente.</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tc>
                  <a:txBody>
                    <a:bodyPr/>
                    <a:lstStyle/>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SAP</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3470984"/>
                  </a:ext>
                </a:extLst>
              </a:tr>
              <a:tr h="529152">
                <a:tc>
                  <a:txBody>
                    <a:bodyPr/>
                    <a:lstStyle/>
                    <a:p>
                      <a:pPr algn="l"/>
                      <a:r>
                        <a:rPr lang="es-ES" sz="1100" b="0" dirty="0">
                          <a:solidFill>
                            <a:schemeClr val="tx1"/>
                          </a:solidFill>
                          <a:latin typeface="Univers for KPMG Cond" panose="020B0606020202020204" pitchFamily="34" charset="0"/>
                        </a:rPr>
                        <a:t>Gestión del proceso</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Engloba el proceso de gestión de la venta de subproductos, elaboración de </a:t>
                      </a:r>
                      <a:r>
                        <a:rPr lang="es-ES" sz="1100" b="0" dirty="0" err="1">
                          <a:solidFill>
                            <a:schemeClr val="tx1"/>
                          </a:solidFill>
                          <a:latin typeface="Univers for KPMG Cond" panose="020B0606020202020204" pitchFamily="34" charset="0"/>
                        </a:rPr>
                        <a:t>KPIs</a:t>
                      </a:r>
                      <a:r>
                        <a:rPr lang="es-ES" sz="1100" b="0" dirty="0">
                          <a:solidFill>
                            <a:schemeClr val="tx1"/>
                          </a:solidFill>
                          <a:latin typeface="Univers for KPMG Cond" panose="020B0606020202020204" pitchFamily="34" charset="0"/>
                        </a:rPr>
                        <a:t> así como el contacto con los diferentes clientes.</a:t>
                      </a:r>
                    </a:p>
                  </a:txBody>
                  <a:tcPr marT="36000" marB="3600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GESFOR</a:t>
                      </a:r>
                    </a:p>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SAP</a:t>
                      </a:r>
                    </a:p>
                    <a:p>
                      <a:pPr marL="171450" indent="-171450" algn="l">
                        <a:buFont typeface="Arial" panose="020B0604020202020204" pitchFamily="34" charset="0"/>
                        <a:buChar char="•"/>
                      </a:pPr>
                      <a:r>
                        <a:rPr lang="es-ES" sz="1100" b="0" dirty="0">
                          <a:solidFill>
                            <a:schemeClr val="tx1"/>
                          </a:solidFill>
                          <a:latin typeface="Univers for KPMG Cond" panose="020B0606020202020204" pitchFamily="34" charset="0"/>
                        </a:rPr>
                        <a:t>Excel</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84598997"/>
                  </a:ext>
                </a:extLst>
              </a:tr>
            </a:tbl>
          </a:graphicData>
        </a:graphic>
      </p:graphicFrame>
      <p:sp>
        <p:nvSpPr>
          <p:cNvPr id="44" name="Rectangle 43"/>
          <p:cNvSpPr/>
          <p:nvPr/>
        </p:nvSpPr>
        <p:spPr>
          <a:xfrm>
            <a:off x="3530228" y="3032351"/>
            <a:ext cx="5184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Descripción</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5" name="Rectangle 4"/>
          <p:cNvSpPr/>
          <p:nvPr/>
        </p:nvSpPr>
        <p:spPr>
          <a:xfrm>
            <a:off x="1514004" y="3032351"/>
            <a:ext cx="1980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Proceso</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grpSp>
        <p:nvGrpSpPr>
          <p:cNvPr id="78" name="Group 15"/>
          <p:cNvGrpSpPr>
            <a:grpSpLocks noChangeAspect="1"/>
          </p:cNvGrpSpPr>
          <p:nvPr/>
        </p:nvGrpSpPr>
        <p:grpSpPr bwMode="auto">
          <a:xfrm>
            <a:off x="1658020" y="3060648"/>
            <a:ext cx="331372" cy="230082"/>
            <a:chOff x="1316" y="1580"/>
            <a:chExt cx="428" cy="428"/>
          </a:xfrm>
          <a:solidFill>
            <a:schemeClr val="bg1"/>
          </a:solidFill>
        </p:grpSpPr>
        <p:sp>
          <p:nvSpPr>
            <p:cNvPr id="80" name="Freeform 16"/>
            <p:cNvSpPr>
              <a:spLocks noEditPoints="1"/>
            </p:cNvSpPr>
            <p:nvPr/>
          </p:nvSpPr>
          <p:spPr bwMode="auto">
            <a:xfrm>
              <a:off x="1470" y="1713"/>
              <a:ext cx="238" cy="238"/>
            </a:xfrm>
            <a:custGeom>
              <a:avLst/>
              <a:gdLst/>
              <a:ahLst/>
              <a:cxnLst>
                <a:cxn ang="0">
                  <a:pos x="19" y="3"/>
                </a:cxn>
                <a:cxn ang="0">
                  <a:pos x="19" y="3"/>
                </a:cxn>
                <a:cxn ang="0">
                  <a:pos x="31" y="0"/>
                </a:cxn>
                <a:cxn ang="0">
                  <a:pos x="51" y="17"/>
                </a:cxn>
                <a:cxn ang="0">
                  <a:pos x="46" y="30"/>
                </a:cxn>
                <a:cxn ang="0">
                  <a:pos x="46" y="31"/>
                </a:cxn>
                <a:cxn ang="0">
                  <a:pos x="97" y="80"/>
                </a:cxn>
                <a:cxn ang="0">
                  <a:pos x="96" y="96"/>
                </a:cxn>
                <a:cxn ang="0">
                  <a:pos x="80" y="96"/>
                </a:cxn>
                <a:cxn ang="0">
                  <a:pos x="32" y="46"/>
                </a:cxn>
                <a:cxn ang="0">
                  <a:pos x="30" y="46"/>
                </a:cxn>
                <a:cxn ang="0">
                  <a:pos x="17" y="51"/>
                </a:cxn>
                <a:cxn ang="0">
                  <a:pos x="0" y="31"/>
                </a:cxn>
                <a:cxn ang="0">
                  <a:pos x="3" y="19"/>
                </a:cxn>
                <a:cxn ang="0">
                  <a:pos x="3" y="19"/>
                </a:cxn>
                <a:cxn ang="0">
                  <a:pos x="3" y="19"/>
                </a:cxn>
                <a:cxn ang="0">
                  <a:pos x="16" y="32"/>
                </a:cxn>
                <a:cxn ang="0">
                  <a:pos x="27" y="27"/>
                </a:cxn>
                <a:cxn ang="0">
                  <a:pos x="32" y="16"/>
                </a:cxn>
                <a:cxn ang="0">
                  <a:pos x="19" y="4"/>
                </a:cxn>
                <a:cxn ang="0">
                  <a:pos x="19" y="3"/>
                </a:cxn>
                <a:cxn ang="0">
                  <a:pos x="84" y="84"/>
                </a:cxn>
                <a:cxn ang="0">
                  <a:pos x="92" y="84"/>
                </a:cxn>
                <a:cxn ang="0">
                  <a:pos x="92" y="92"/>
                </a:cxn>
                <a:cxn ang="0">
                  <a:pos x="84" y="92"/>
                </a:cxn>
                <a:cxn ang="0">
                  <a:pos x="84" y="84"/>
                </a:cxn>
              </a:cxnLst>
              <a:rect l="0" t="0" r="r" b="b"/>
              <a:pathLst>
                <a:path w="101" h="101">
                  <a:moveTo>
                    <a:pt x="19" y="3"/>
                  </a:moveTo>
                  <a:cubicBezTo>
                    <a:pt x="19" y="3"/>
                    <a:pt x="19" y="3"/>
                    <a:pt x="19" y="3"/>
                  </a:cubicBezTo>
                  <a:cubicBezTo>
                    <a:pt x="31" y="0"/>
                    <a:pt x="31" y="0"/>
                    <a:pt x="31" y="0"/>
                  </a:cubicBezTo>
                  <a:cubicBezTo>
                    <a:pt x="51" y="17"/>
                    <a:pt x="51" y="17"/>
                    <a:pt x="51" y="17"/>
                  </a:cubicBezTo>
                  <a:cubicBezTo>
                    <a:pt x="46" y="30"/>
                    <a:pt x="46" y="30"/>
                    <a:pt x="46" y="30"/>
                  </a:cubicBezTo>
                  <a:cubicBezTo>
                    <a:pt x="46" y="31"/>
                    <a:pt x="46" y="31"/>
                    <a:pt x="46" y="31"/>
                  </a:cubicBezTo>
                  <a:cubicBezTo>
                    <a:pt x="97" y="80"/>
                    <a:pt x="97" y="80"/>
                    <a:pt x="97" y="80"/>
                  </a:cubicBezTo>
                  <a:cubicBezTo>
                    <a:pt x="101" y="84"/>
                    <a:pt x="101" y="92"/>
                    <a:pt x="96" y="96"/>
                  </a:cubicBezTo>
                  <a:cubicBezTo>
                    <a:pt x="92" y="100"/>
                    <a:pt x="85" y="101"/>
                    <a:pt x="80" y="96"/>
                  </a:cubicBezTo>
                  <a:cubicBezTo>
                    <a:pt x="32" y="46"/>
                    <a:pt x="32" y="46"/>
                    <a:pt x="32" y="46"/>
                  </a:cubicBezTo>
                  <a:cubicBezTo>
                    <a:pt x="30" y="46"/>
                    <a:pt x="30" y="46"/>
                    <a:pt x="30" y="46"/>
                  </a:cubicBezTo>
                  <a:cubicBezTo>
                    <a:pt x="17" y="51"/>
                    <a:pt x="17" y="51"/>
                    <a:pt x="17" y="51"/>
                  </a:cubicBezTo>
                  <a:cubicBezTo>
                    <a:pt x="0" y="31"/>
                    <a:pt x="0" y="31"/>
                    <a:pt x="0" y="31"/>
                  </a:cubicBezTo>
                  <a:cubicBezTo>
                    <a:pt x="3" y="19"/>
                    <a:pt x="3" y="19"/>
                    <a:pt x="3" y="19"/>
                  </a:cubicBezTo>
                  <a:cubicBezTo>
                    <a:pt x="3" y="19"/>
                    <a:pt x="3" y="19"/>
                    <a:pt x="3" y="19"/>
                  </a:cubicBezTo>
                  <a:cubicBezTo>
                    <a:pt x="3" y="19"/>
                    <a:pt x="3" y="19"/>
                    <a:pt x="3" y="19"/>
                  </a:cubicBezTo>
                  <a:cubicBezTo>
                    <a:pt x="16" y="32"/>
                    <a:pt x="16" y="32"/>
                    <a:pt x="16" y="32"/>
                  </a:cubicBezTo>
                  <a:cubicBezTo>
                    <a:pt x="27" y="27"/>
                    <a:pt x="27" y="27"/>
                    <a:pt x="27" y="27"/>
                  </a:cubicBezTo>
                  <a:cubicBezTo>
                    <a:pt x="32" y="16"/>
                    <a:pt x="32" y="16"/>
                    <a:pt x="32" y="16"/>
                  </a:cubicBezTo>
                  <a:cubicBezTo>
                    <a:pt x="19" y="4"/>
                    <a:pt x="19" y="4"/>
                    <a:pt x="19" y="4"/>
                  </a:cubicBezTo>
                  <a:lnTo>
                    <a:pt x="19" y="3"/>
                  </a:lnTo>
                  <a:close/>
                  <a:moveTo>
                    <a:pt x="84" y="84"/>
                  </a:moveTo>
                  <a:cubicBezTo>
                    <a:pt x="86" y="82"/>
                    <a:pt x="90" y="82"/>
                    <a:pt x="92" y="84"/>
                  </a:cubicBezTo>
                  <a:cubicBezTo>
                    <a:pt x="94" y="86"/>
                    <a:pt x="94" y="90"/>
                    <a:pt x="92" y="92"/>
                  </a:cubicBezTo>
                  <a:cubicBezTo>
                    <a:pt x="90" y="94"/>
                    <a:pt x="86" y="94"/>
                    <a:pt x="84" y="92"/>
                  </a:cubicBezTo>
                  <a:cubicBezTo>
                    <a:pt x="82" y="90"/>
                    <a:pt x="82" y="86"/>
                    <a:pt x="84" y="84"/>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Arial"/>
                <a:ea typeface="+mn-ea"/>
                <a:cs typeface="+mn-cs"/>
              </a:endParaRPr>
            </a:p>
          </p:txBody>
        </p:sp>
        <p:sp>
          <p:nvSpPr>
            <p:cNvPr id="81" name="Freeform 17"/>
            <p:cNvSpPr>
              <a:spLocks/>
            </p:cNvSpPr>
            <p:nvPr/>
          </p:nvSpPr>
          <p:spPr bwMode="auto">
            <a:xfrm>
              <a:off x="1316" y="1580"/>
              <a:ext cx="428" cy="428"/>
            </a:xfrm>
            <a:custGeom>
              <a:avLst/>
              <a:gdLst/>
              <a:ahLst/>
              <a:cxnLst>
                <a:cxn ang="0">
                  <a:pos x="104" y="0"/>
                </a:cxn>
                <a:cxn ang="0">
                  <a:pos x="108" y="24"/>
                </a:cxn>
                <a:cxn ang="0">
                  <a:pos x="126" y="31"/>
                </a:cxn>
                <a:cxn ang="0">
                  <a:pos x="145" y="17"/>
                </a:cxn>
                <a:cxn ang="0">
                  <a:pos x="164" y="36"/>
                </a:cxn>
                <a:cxn ang="0">
                  <a:pos x="150" y="56"/>
                </a:cxn>
                <a:cxn ang="0">
                  <a:pos x="157" y="74"/>
                </a:cxn>
                <a:cxn ang="0">
                  <a:pos x="181" y="78"/>
                </a:cxn>
                <a:cxn ang="0">
                  <a:pos x="181" y="104"/>
                </a:cxn>
                <a:cxn ang="0">
                  <a:pos x="157" y="108"/>
                </a:cxn>
                <a:cxn ang="0">
                  <a:pos x="152" y="120"/>
                </a:cxn>
                <a:cxn ang="0">
                  <a:pos x="137" y="105"/>
                </a:cxn>
                <a:cxn ang="0">
                  <a:pos x="139" y="97"/>
                </a:cxn>
                <a:cxn ang="0">
                  <a:pos x="97" y="43"/>
                </a:cxn>
                <a:cxn ang="0">
                  <a:pos x="43" y="84"/>
                </a:cxn>
                <a:cxn ang="0">
                  <a:pos x="84" y="139"/>
                </a:cxn>
                <a:cxn ang="0">
                  <a:pos x="106" y="136"/>
                </a:cxn>
                <a:cxn ang="0">
                  <a:pos x="121" y="152"/>
                </a:cxn>
                <a:cxn ang="0">
                  <a:pos x="108" y="157"/>
                </a:cxn>
                <a:cxn ang="0">
                  <a:pos x="104" y="181"/>
                </a:cxn>
                <a:cxn ang="0">
                  <a:pos x="77" y="181"/>
                </a:cxn>
                <a:cxn ang="0">
                  <a:pos x="73" y="157"/>
                </a:cxn>
                <a:cxn ang="0">
                  <a:pos x="55" y="150"/>
                </a:cxn>
                <a:cxn ang="0">
                  <a:pos x="36" y="164"/>
                </a:cxn>
                <a:cxn ang="0">
                  <a:pos x="17" y="145"/>
                </a:cxn>
                <a:cxn ang="0">
                  <a:pos x="31" y="126"/>
                </a:cxn>
                <a:cxn ang="0">
                  <a:pos x="24" y="108"/>
                </a:cxn>
                <a:cxn ang="0">
                  <a:pos x="0" y="104"/>
                </a:cxn>
                <a:cxn ang="0">
                  <a:pos x="0" y="78"/>
                </a:cxn>
                <a:cxn ang="0">
                  <a:pos x="24" y="73"/>
                </a:cxn>
                <a:cxn ang="0">
                  <a:pos x="31" y="56"/>
                </a:cxn>
                <a:cxn ang="0">
                  <a:pos x="17" y="36"/>
                </a:cxn>
                <a:cxn ang="0">
                  <a:pos x="36" y="17"/>
                </a:cxn>
                <a:cxn ang="0">
                  <a:pos x="56" y="31"/>
                </a:cxn>
                <a:cxn ang="0">
                  <a:pos x="73" y="24"/>
                </a:cxn>
                <a:cxn ang="0">
                  <a:pos x="78" y="0"/>
                </a:cxn>
                <a:cxn ang="0">
                  <a:pos x="104" y="0"/>
                </a:cxn>
              </a:cxnLst>
              <a:rect l="0" t="0" r="r" b="b"/>
              <a:pathLst>
                <a:path w="181" h="181">
                  <a:moveTo>
                    <a:pt x="104" y="0"/>
                  </a:moveTo>
                  <a:cubicBezTo>
                    <a:pt x="108" y="24"/>
                    <a:pt x="108" y="24"/>
                    <a:pt x="108" y="24"/>
                  </a:cubicBezTo>
                  <a:cubicBezTo>
                    <a:pt x="126" y="31"/>
                    <a:pt x="126" y="31"/>
                    <a:pt x="126" y="31"/>
                  </a:cubicBezTo>
                  <a:cubicBezTo>
                    <a:pt x="145" y="17"/>
                    <a:pt x="145" y="17"/>
                    <a:pt x="145" y="17"/>
                  </a:cubicBezTo>
                  <a:cubicBezTo>
                    <a:pt x="164" y="36"/>
                    <a:pt x="164" y="36"/>
                    <a:pt x="164" y="36"/>
                  </a:cubicBezTo>
                  <a:cubicBezTo>
                    <a:pt x="150" y="56"/>
                    <a:pt x="150" y="56"/>
                    <a:pt x="150" y="56"/>
                  </a:cubicBezTo>
                  <a:cubicBezTo>
                    <a:pt x="157" y="74"/>
                    <a:pt x="157" y="74"/>
                    <a:pt x="157" y="74"/>
                  </a:cubicBezTo>
                  <a:cubicBezTo>
                    <a:pt x="181" y="78"/>
                    <a:pt x="181" y="78"/>
                    <a:pt x="181" y="78"/>
                  </a:cubicBezTo>
                  <a:cubicBezTo>
                    <a:pt x="181" y="104"/>
                    <a:pt x="181" y="104"/>
                    <a:pt x="181" y="104"/>
                  </a:cubicBezTo>
                  <a:cubicBezTo>
                    <a:pt x="157" y="108"/>
                    <a:pt x="157" y="108"/>
                    <a:pt x="157" y="108"/>
                  </a:cubicBezTo>
                  <a:cubicBezTo>
                    <a:pt x="152" y="120"/>
                    <a:pt x="152" y="120"/>
                    <a:pt x="152" y="120"/>
                  </a:cubicBezTo>
                  <a:cubicBezTo>
                    <a:pt x="137" y="105"/>
                    <a:pt x="137" y="105"/>
                    <a:pt x="137" y="105"/>
                  </a:cubicBezTo>
                  <a:cubicBezTo>
                    <a:pt x="138" y="103"/>
                    <a:pt x="138" y="100"/>
                    <a:pt x="139" y="97"/>
                  </a:cubicBezTo>
                  <a:cubicBezTo>
                    <a:pt x="142" y="71"/>
                    <a:pt x="124" y="46"/>
                    <a:pt x="97" y="43"/>
                  </a:cubicBezTo>
                  <a:cubicBezTo>
                    <a:pt x="71" y="39"/>
                    <a:pt x="46" y="58"/>
                    <a:pt x="43" y="84"/>
                  </a:cubicBezTo>
                  <a:cubicBezTo>
                    <a:pt x="39" y="111"/>
                    <a:pt x="58" y="135"/>
                    <a:pt x="84" y="139"/>
                  </a:cubicBezTo>
                  <a:cubicBezTo>
                    <a:pt x="92" y="140"/>
                    <a:pt x="99" y="139"/>
                    <a:pt x="106" y="136"/>
                  </a:cubicBezTo>
                  <a:cubicBezTo>
                    <a:pt x="121" y="152"/>
                    <a:pt x="121" y="152"/>
                    <a:pt x="121" y="152"/>
                  </a:cubicBezTo>
                  <a:cubicBezTo>
                    <a:pt x="108" y="157"/>
                    <a:pt x="108" y="157"/>
                    <a:pt x="108" y="157"/>
                  </a:cubicBezTo>
                  <a:cubicBezTo>
                    <a:pt x="104" y="181"/>
                    <a:pt x="104" y="181"/>
                    <a:pt x="104" y="181"/>
                  </a:cubicBezTo>
                  <a:cubicBezTo>
                    <a:pt x="77" y="181"/>
                    <a:pt x="77" y="181"/>
                    <a:pt x="77" y="181"/>
                  </a:cubicBezTo>
                  <a:cubicBezTo>
                    <a:pt x="73" y="157"/>
                    <a:pt x="73" y="157"/>
                    <a:pt x="73" y="157"/>
                  </a:cubicBezTo>
                  <a:cubicBezTo>
                    <a:pt x="55" y="150"/>
                    <a:pt x="55" y="150"/>
                    <a:pt x="55" y="150"/>
                  </a:cubicBezTo>
                  <a:cubicBezTo>
                    <a:pt x="36" y="164"/>
                    <a:pt x="36" y="164"/>
                    <a:pt x="36" y="164"/>
                  </a:cubicBezTo>
                  <a:cubicBezTo>
                    <a:pt x="17" y="145"/>
                    <a:pt x="17" y="145"/>
                    <a:pt x="17" y="145"/>
                  </a:cubicBezTo>
                  <a:cubicBezTo>
                    <a:pt x="31" y="126"/>
                    <a:pt x="31" y="126"/>
                    <a:pt x="31" y="126"/>
                  </a:cubicBezTo>
                  <a:cubicBezTo>
                    <a:pt x="24" y="108"/>
                    <a:pt x="24" y="108"/>
                    <a:pt x="24" y="108"/>
                  </a:cubicBezTo>
                  <a:cubicBezTo>
                    <a:pt x="0" y="104"/>
                    <a:pt x="0" y="104"/>
                    <a:pt x="0" y="104"/>
                  </a:cubicBezTo>
                  <a:cubicBezTo>
                    <a:pt x="0" y="78"/>
                    <a:pt x="0" y="78"/>
                    <a:pt x="0" y="78"/>
                  </a:cubicBezTo>
                  <a:cubicBezTo>
                    <a:pt x="24" y="73"/>
                    <a:pt x="24" y="73"/>
                    <a:pt x="24" y="73"/>
                  </a:cubicBezTo>
                  <a:cubicBezTo>
                    <a:pt x="31" y="56"/>
                    <a:pt x="31" y="56"/>
                    <a:pt x="31" y="56"/>
                  </a:cubicBezTo>
                  <a:cubicBezTo>
                    <a:pt x="17" y="36"/>
                    <a:pt x="17" y="36"/>
                    <a:pt x="17" y="36"/>
                  </a:cubicBezTo>
                  <a:cubicBezTo>
                    <a:pt x="36" y="17"/>
                    <a:pt x="36" y="17"/>
                    <a:pt x="36" y="17"/>
                  </a:cubicBezTo>
                  <a:cubicBezTo>
                    <a:pt x="56" y="31"/>
                    <a:pt x="56" y="31"/>
                    <a:pt x="56" y="31"/>
                  </a:cubicBezTo>
                  <a:cubicBezTo>
                    <a:pt x="73" y="24"/>
                    <a:pt x="73" y="24"/>
                    <a:pt x="73" y="24"/>
                  </a:cubicBezTo>
                  <a:cubicBezTo>
                    <a:pt x="78" y="0"/>
                    <a:pt x="78" y="0"/>
                    <a:pt x="78" y="0"/>
                  </a:cubicBezTo>
                  <a:lnTo>
                    <a:pt x="104"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218987"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45" name="Rectangle 44"/>
          <p:cNvSpPr/>
          <p:nvPr/>
        </p:nvSpPr>
        <p:spPr>
          <a:xfrm>
            <a:off x="8750972" y="3032351"/>
            <a:ext cx="1692000" cy="274811"/>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Sistema</a:t>
            </a:r>
            <a:endParaRPr kumimoji="0" lang="es-ES" sz="1800" b="0" i="0"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120" name="Freeform 5014"/>
          <p:cNvSpPr>
            <a:spLocks noEditPoints="1"/>
          </p:cNvSpPr>
          <p:nvPr/>
        </p:nvSpPr>
        <p:spPr bwMode="auto">
          <a:xfrm>
            <a:off x="8896336" y="3077722"/>
            <a:ext cx="250516" cy="184071"/>
          </a:xfrm>
          <a:custGeom>
            <a:avLst/>
            <a:gdLst>
              <a:gd name="T0" fmla="*/ 360 w 360"/>
              <a:gd name="T1" fmla="*/ 256 h 278"/>
              <a:gd name="T2" fmla="*/ 360 w 360"/>
              <a:gd name="T3" fmla="*/ 252 h 278"/>
              <a:gd name="T4" fmla="*/ 358 w 360"/>
              <a:gd name="T5" fmla="*/ 252 h 278"/>
              <a:gd name="T6" fmla="*/ 318 w 360"/>
              <a:gd name="T7" fmla="*/ 200 h 278"/>
              <a:gd name="T8" fmla="*/ 314 w 360"/>
              <a:gd name="T9" fmla="*/ 198 h 278"/>
              <a:gd name="T10" fmla="*/ 50 w 360"/>
              <a:gd name="T11" fmla="*/ 196 h 278"/>
              <a:gd name="T12" fmla="*/ 46 w 360"/>
              <a:gd name="T13" fmla="*/ 198 h 278"/>
              <a:gd name="T14" fmla="*/ 2 w 360"/>
              <a:gd name="T15" fmla="*/ 250 h 278"/>
              <a:gd name="T16" fmla="*/ 2 w 360"/>
              <a:gd name="T17" fmla="*/ 252 h 278"/>
              <a:gd name="T18" fmla="*/ 0 w 360"/>
              <a:gd name="T19" fmla="*/ 252 h 278"/>
              <a:gd name="T20" fmla="*/ 0 w 360"/>
              <a:gd name="T21" fmla="*/ 256 h 278"/>
              <a:gd name="T22" fmla="*/ 0 w 360"/>
              <a:gd name="T23" fmla="*/ 256 h 278"/>
              <a:gd name="T24" fmla="*/ 0 w 360"/>
              <a:gd name="T25" fmla="*/ 268 h 278"/>
              <a:gd name="T26" fmla="*/ 4 w 360"/>
              <a:gd name="T27" fmla="*/ 276 h 278"/>
              <a:gd name="T28" fmla="*/ 10 w 360"/>
              <a:gd name="T29" fmla="*/ 278 h 278"/>
              <a:gd name="T30" fmla="*/ 350 w 360"/>
              <a:gd name="T31" fmla="*/ 278 h 278"/>
              <a:gd name="T32" fmla="*/ 356 w 360"/>
              <a:gd name="T33" fmla="*/ 276 h 278"/>
              <a:gd name="T34" fmla="*/ 360 w 360"/>
              <a:gd name="T35" fmla="*/ 268 h 278"/>
              <a:gd name="T36" fmla="*/ 360 w 360"/>
              <a:gd name="T37" fmla="*/ 256 h 278"/>
              <a:gd name="T38" fmla="*/ 360 w 360"/>
              <a:gd name="T39" fmla="*/ 256 h 278"/>
              <a:gd name="T40" fmla="*/ 146 w 360"/>
              <a:gd name="T41" fmla="*/ 234 h 278"/>
              <a:gd name="T42" fmla="*/ 226 w 360"/>
              <a:gd name="T43" fmla="*/ 254 h 278"/>
              <a:gd name="T44" fmla="*/ 338 w 360"/>
              <a:gd name="T45" fmla="*/ 268 h 278"/>
              <a:gd name="T46" fmla="*/ 334 w 360"/>
              <a:gd name="T47" fmla="*/ 270 h 278"/>
              <a:gd name="T48" fmla="*/ 332 w 360"/>
              <a:gd name="T49" fmla="*/ 270 h 278"/>
              <a:gd name="T50" fmla="*/ 326 w 360"/>
              <a:gd name="T51" fmla="*/ 268 h 278"/>
              <a:gd name="T52" fmla="*/ 324 w 360"/>
              <a:gd name="T53" fmla="*/ 262 h 278"/>
              <a:gd name="T54" fmla="*/ 326 w 360"/>
              <a:gd name="T55" fmla="*/ 256 h 278"/>
              <a:gd name="T56" fmla="*/ 328 w 360"/>
              <a:gd name="T57" fmla="*/ 256 h 278"/>
              <a:gd name="T58" fmla="*/ 334 w 360"/>
              <a:gd name="T59" fmla="*/ 256 h 278"/>
              <a:gd name="T60" fmla="*/ 338 w 360"/>
              <a:gd name="T61" fmla="*/ 256 h 278"/>
              <a:gd name="T62" fmla="*/ 340 w 360"/>
              <a:gd name="T63" fmla="*/ 262 h 278"/>
              <a:gd name="T64" fmla="*/ 340 w 360"/>
              <a:gd name="T65" fmla="*/ 266 h 278"/>
              <a:gd name="T66" fmla="*/ 338 w 360"/>
              <a:gd name="T67" fmla="*/ 268 h 278"/>
              <a:gd name="T68" fmla="*/ 306 w 360"/>
              <a:gd name="T69" fmla="*/ 184 h 278"/>
              <a:gd name="T70" fmla="*/ 310 w 360"/>
              <a:gd name="T71" fmla="*/ 184 h 278"/>
              <a:gd name="T72" fmla="*/ 318 w 360"/>
              <a:gd name="T73" fmla="*/ 178 h 278"/>
              <a:gd name="T74" fmla="*/ 318 w 360"/>
              <a:gd name="T75" fmla="*/ 12 h 278"/>
              <a:gd name="T76" fmla="*/ 318 w 360"/>
              <a:gd name="T77" fmla="*/ 6 h 278"/>
              <a:gd name="T78" fmla="*/ 310 w 360"/>
              <a:gd name="T79" fmla="*/ 0 h 278"/>
              <a:gd name="T80" fmla="*/ 54 w 360"/>
              <a:gd name="T81" fmla="*/ 0 h 278"/>
              <a:gd name="T82" fmla="*/ 50 w 360"/>
              <a:gd name="T83" fmla="*/ 0 h 278"/>
              <a:gd name="T84" fmla="*/ 42 w 360"/>
              <a:gd name="T85" fmla="*/ 6 h 278"/>
              <a:gd name="T86" fmla="*/ 42 w 360"/>
              <a:gd name="T87" fmla="*/ 172 h 278"/>
              <a:gd name="T88" fmla="*/ 42 w 360"/>
              <a:gd name="T89" fmla="*/ 178 h 278"/>
              <a:gd name="T90" fmla="*/ 50 w 360"/>
              <a:gd name="T91" fmla="*/ 184 h 278"/>
              <a:gd name="T92" fmla="*/ 54 w 360"/>
              <a:gd name="T93" fmla="*/ 184 h 278"/>
              <a:gd name="T94" fmla="*/ 294 w 360"/>
              <a:gd name="T95" fmla="*/ 24 h 278"/>
              <a:gd name="T96" fmla="*/ 66 w 360"/>
              <a:gd name="T97" fmla="*/ 160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60" h="278">
                <a:moveTo>
                  <a:pt x="360" y="256"/>
                </a:moveTo>
                <a:lnTo>
                  <a:pt x="360" y="256"/>
                </a:lnTo>
                <a:lnTo>
                  <a:pt x="360" y="252"/>
                </a:lnTo>
                <a:lnTo>
                  <a:pt x="360" y="252"/>
                </a:lnTo>
                <a:lnTo>
                  <a:pt x="358" y="252"/>
                </a:lnTo>
                <a:lnTo>
                  <a:pt x="358" y="252"/>
                </a:lnTo>
                <a:lnTo>
                  <a:pt x="358" y="250"/>
                </a:lnTo>
                <a:lnTo>
                  <a:pt x="318" y="200"/>
                </a:lnTo>
                <a:lnTo>
                  <a:pt x="318" y="200"/>
                </a:lnTo>
                <a:lnTo>
                  <a:pt x="314" y="198"/>
                </a:lnTo>
                <a:lnTo>
                  <a:pt x="310" y="196"/>
                </a:lnTo>
                <a:lnTo>
                  <a:pt x="50" y="196"/>
                </a:lnTo>
                <a:lnTo>
                  <a:pt x="50" y="196"/>
                </a:lnTo>
                <a:lnTo>
                  <a:pt x="46" y="198"/>
                </a:lnTo>
                <a:lnTo>
                  <a:pt x="42" y="200"/>
                </a:lnTo>
                <a:lnTo>
                  <a:pt x="2" y="250"/>
                </a:lnTo>
                <a:lnTo>
                  <a:pt x="2" y="250"/>
                </a:lnTo>
                <a:lnTo>
                  <a:pt x="2" y="252"/>
                </a:lnTo>
                <a:lnTo>
                  <a:pt x="2" y="252"/>
                </a:lnTo>
                <a:lnTo>
                  <a:pt x="0" y="252"/>
                </a:lnTo>
                <a:lnTo>
                  <a:pt x="0" y="252"/>
                </a:lnTo>
                <a:lnTo>
                  <a:pt x="0" y="256"/>
                </a:lnTo>
                <a:lnTo>
                  <a:pt x="0" y="256"/>
                </a:lnTo>
                <a:lnTo>
                  <a:pt x="0" y="256"/>
                </a:lnTo>
                <a:lnTo>
                  <a:pt x="0" y="268"/>
                </a:lnTo>
                <a:lnTo>
                  <a:pt x="0" y="268"/>
                </a:lnTo>
                <a:lnTo>
                  <a:pt x="0" y="272"/>
                </a:lnTo>
                <a:lnTo>
                  <a:pt x="4" y="276"/>
                </a:lnTo>
                <a:lnTo>
                  <a:pt x="6" y="278"/>
                </a:lnTo>
                <a:lnTo>
                  <a:pt x="10" y="278"/>
                </a:lnTo>
                <a:lnTo>
                  <a:pt x="350" y="278"/>
                </a:lnTo>
                <a:lnTo>
                  <a:pt x="350" y="278"/>
                </a:lnTo>
                <a:lnTo>
                  <a:pt x="354" y="278"/>
                </a:lnTo>
                <a:lnTo>
                  <a:pt x="356" y="276"/>
                </a:lnTo>
                <a:lnTo>
                  <a:pt x="360" y="272"/>
                </a:lnTo>
                <a:lnTo>
                  <a:pt x="360" y="268"/>
                </a:lnTo>
                <a:lnTo>
                  <a:pt x="360" y="256"/>
                </a:lnTo>
                <a:lnTo>
                  <a:pt x="360" y="256"/>
                </a:lnTo>
                <a:lnTo>
                  <a:pt x="360" y="256"/>
                </a:lnTo>
                <a:lnTo>
                  <a:pt x="360" y="256"/>
                </a:lnTo>
                <a:close/>
                <a:moveTo>
                  <a:pt x="134" y="254"/>
                </a:moveTo>
                <a:lnTo>
                  <a:pt x="146" y="234"/>
                </a:lnTo>
                <a:lnTo>
                  <a:pt x="214" y="234"/>
                </a:lnTo>
                <a:lnTo>
                  <a:pt x="226" y="254"/>
                </a:lnTo>
                <a:lnTo>
                  <a:pt x="134" y="254"/>
                </a:lnTo>
                <a:close/>
                <a:moveTo>
                  <a:pt x="338" y="268"/>
                </a:moveTo>
                <a:lnTo>
                  <a:pt x="338" y="268"/>
                </a:lnTo>
                <a:lnTo>
                  <a:pt x="334" y="270"/>
                </a:lnTo>
                <a:lnTo>
                  <a:pt x="332" y="270"/>
                </a:lnTo>
                <a:lnTo>
                  <a:pt x="332" y="270"/>
                </a:lnTo>
                <a:lnTo>
                  <a:pt x="326" y="268"/>
                </a:lnTo>
                <a:lnTo>
                  <a:pt x="326" y="268"/>
                </a:lnTo>
                <a:lnTo>
                  <a:pt x="324" y="262"/>
                </a:lnTo>
                <a:lnTo>
                  <a:pt x="324" y="262"/>
                </a:lnTo>
                <a:lnTo>
                  <a:pt x="324" y="260"/>
                </a:lnTo>
                <a:lnTo>
                  <a:pt x="326" y="256"/>
                </a:lnTo>
                <a:lnTo>
                  <a:pt x="326" y="256"/>
                </a:lnTo>
                <a:lnTo>
                  <a:pt x="328" y="256"/>
                </a:lnTo>
                <a:lnTo>
                  <a:pt x="332" y="254"/>
                </a:lnTo>
                <a:lnTo>
                  <a:pt x="334" y="256"/>
                </a:lnTo>
                <a:lnTo>
                  <a:pt x="338" y="256"/>
                </a:lnTo>
                <a:lnTo>
                  <a:pt x="338" y="256"/>
                </a:lnTo>
                <a:lnTo>
                  <a:pt x="340" y="260"/>
                </a:lnTo>
                <a:lnTo>
                  <a:pt x="340" y="262"/>
                </a:lnTo>
                <a:lnTo>
                  <a:pt x="340" y="262"/>
                </a:lnTo>
                <a:lnTo>
                  <a:pt x="340" y="266"/>
                </a:lnTo>
                <a:lnTo>
                  <a:pt x="338" y="268"/>
                </a:lnTo>
                <a:lnTo>
                  <a:pt x="338" y="268"/>
                </a:lnTo>
                <a:close/>
                <a:moveTo>
                  <a:pt x="54" y="184"/>
                </a:moveTo>
                <a:lnTo>
                  <a:pt x="306" y="184"/>
                </a:lnTo>
                <a:lnTo>
                  <a:pt x="306" y="184"/>
                </a:lnTo>
                <a:lnTo>
                  <a:pt x="310" y="184"/>
                </a:lnTo>
                <a:lnTo>
                  <a:pt x="314" y="182"/>
                </a:lnTo>
                <a:lnTo>
                  <a:pt x="318" y="178"/>
                </a:lnTo>
                <a:lnTo>
                  <a:pt x="318" y="172"/>
                </a:lnTo>
                <a:lnTo>
                  <a:pt x="318" y="12"/>
                </a:lnTo>
                <a:lnTo>
                  <a:pt x="318" y="12"/>
                </a:lnTo>
                <a:lnTo>
                  <a:pt x="318" y="6"/>
                </a:lnTo>
                <a:lnTo>
                  <a:pt x="314" y="2"/>
                </a:lnTo>
                <a:lnTo>
                  <a:pt x="310" y="0"/>
                </a:lnTo>
                <a:lnTo>
                  <a:pt x="306" y="0"/>
                </a:lnTo>
                <a:lnTo>
                  <a:pt x="54" y="0"/>
                </a:lnTo>
                <a:lnTo>
                  <a:pt x="54" y="0"/>
                </a:lnTo>
                <a:lnTo>
                  <a:pt x="50" y="0"/>
                </a:lnTo>
                <a:lnTo>
                  <a:pt x="46" y="2"/>
                </a:lnTo>
                <a:lnTo>
                  <a:pt x="42" y="6"/>
                </a:lnTo>
                <a:lnTo>
                  <a:pt x="42" y="12"/>
                </a:lnTo>
                <a:lnTo>
                  <a:pt x="42" y="172"/>
                </a:lnTo>
                <a:lnTo>
                  <a:pt x="42" y="172"/>
                </a:lnTo>
                <a:lnTo>
                  <a:pt x="42" y="178"/>
                </a:lnTo>
                <a:lnTo>
                  <a:pt x="46" y="182"/>
                </a:lnTo>
                <a:lnTo>
                  <a:pt x="50" y="184"/>
                </a:lnTo>
                <a:lnTo>
                  <a:pt x="54" y="184"/>
                </a:lnTo>
                <a:lnTo>
                  <a:pt x="54" y="184"/>
                </a:lnTo>
                <a:close/>
                <a:moveTo>
                  <a:pt x="66" y="24"/>
                </a:moveTo>
                <a:lnTo>
                  <a:pt x="294" y="24"/>
                </a:lnTo>
                <a:lnTo>
                  <a:pt x="294" y="160"/>
                </a:lnTo>
                <a:lnTo>
                  <a:pt x="66" y="160"/>
                </a:lnTo>
                <a:lnTo>
                  <a:pt x="66" y="2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Arial"/>
              <a:ea typeface="+mn-ea"/>
              <a:cs typeface="+mn-cs"/>
            </a:endParaRPr>
          </a:p>
        </p:txBody>
      </p:sp>
      <p:grpSp>
        <p:nvGrpSpPr>
          <p:cNvPr id="15" name="Group 14">
            <a:extLst>
              <a:ext uri="{FF2B5EF4-FFF2-40B4-BE49-F238E27FC236}">
                <a16:creationId xmlns:a16="http://schemas.microsoft.com/office/drawing/2014/main" id="{F90E6F75-52E7-4C20-80C3-B6002248B6B7}"/>
              </a:ext>
            </a:extLst>
          </p:cNvPr>
          <p:cNvGrpSpPr/>
          <p:nvPr/>
        </p:nvGrpSpPr>
        <p:grpSpPr>
          <a:xfrm>
            <a:off x="1271465" y="2645174"/>
            <a:ext cx="2440799" cy="430719"/>
            <a:chOff x="623392" y="2645174"/>
            <a:chExt cx="2645723" cy="522388"/>
          </a:xfrm>
        </p:grpSpPr>
        <p:sp>
          <p:nvSpPr>
            <p:cNvPr id="52" name="16 Rectángulo redondeado"/>
            <p:cNvSpPr/>
            <p:nvPr/>
          </p:nvSpPr>
          <p:spPr>
            <a:xfrm>
              <a:off x="623392" y="2807562"/>
              <a:ext cx="2439942" cy="360000"/>
            </a:xfrm>
            <a:prstGeom prst="roundRect">
              <a:avLst/>
            </a:prstGeom>
            <a:solidFill>
              <a:schemeClr val="accent5">
                <a:lumMod val="50000"/>
              </a:schemeClr>
            </a:solidFill>
            <a:ln w="9525" cap="flat" cmpd="sng" algn="ctr">
              <a:solidFill>
                <a:srgbClr val="E2E2E2"/>
              </a:solidFill>
              <a:prstDash val="solid"/>
            </a:ln>
            <a:effectLst/>
          </p:spPr>
          <p:txBody>
            <a:bodyPr tIns="90000" bIns="90000"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2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itchFamily="34" charset="0"/>
                </a:rPr>
                <a:t>Características generales</a:t>
              </a:r>
            </a:p>
          </p:txBody>
        </p:sp>
        <p:grpSp>
          <p:nvGrpSpPr>
            <p:cNvPr id="12" name="Group 11">
              <a:extLst>
                <a:ext uri="{FF2B5EF4-FFF2-40B4-BE49-F238E27FC236}">
                  <a16:creationId xmlns:a16="http://schemas.microsoft.com/office/drawing/2014/main" id="{BDA0D93D-53AA-4E52-AEE9-C615AFDE9270}"/>
                </a:ext>
              </a:extLst>
            </p:cNvPr>
            <p:cNvGrpSpPr/>
            <p:nvPr/>
          </p:nvGrpSpPr>
          <p:grpSpPr>
            <a:xfrm>
              <a:off x="2837115" y="2645174"/>
              <a:ext cx="432000" cy="432000"/>
              <a:chOff x="2837115" y="2645174"/>
              <a:chExt cx="432000" cy="432000"/>
            </a:xfrm>
          </p:grpSpPr>
          <p:sp>
            <p:nvSpPr>
              <p:cNvPr id="43" name="Oval 42"/>
              <p:cNvSpPr/>
              <p:nvPr/>
            </p:nvSpPr>
            <p:spPr>
              <a:xfrm>
                <a:off x="2837115" y="2645174"/>
                <a:ext cx="432000" cy="432000"/>
              </a:xfrm>
              <a:prstGeom prst="ellipse">
                <a:avLst/>
              </a:prstGeom>
              <a:solidFill>
                <a:srgbClr val="00A3A1"/>
              </a:solidFill>
              <a:ln>
                <a:solidFill>
                  <a:schemeClr val="bg1">
                    <a:lumMod val="9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endParaRPr>
              </a:p>
            </p:txBody>
          </p:sp>
          <p:sp>
            <p:nvSpPr>
              <p:cNvPr id="34" name="Freeform 4958"/>
              <p:cNvSpPr>
                <a:spLocks noEditPoints="1"/>
              </p:cNvSpPr>
              <p:nvPr/>
            </p:nvSpPr>
            <p:spPr bwMode="auto">
              <a:xfrm>
                <a:off x="2920268" y="2709154"/>
                <a:ext cx="265695" cy="282144"/>
              </a:xfrm>
              <a:custGeom>
                <a:avLst/>
                <a:gdLst>
                  <a:gd name="T0" fmla="*/ 294 w 414"/>
                  <a:gd name="T1" fmla="*/ 176 h 404"/>
                  <a:gd name="T2" fmla="*/ 272 w 414"/>
                  <a:gd name="T3" fmla="*/ 200 h 404"/>
                  <a:gd name="T4" fmla="*/ 272 w 414"/>
                  <a:gd name="T5" fmla="*/ 220 h 404"/>
                  <a:gd name="T6" fmla="*/ 294 w 414"/>
                  <a:gd name="T7" fmla="*/ 244 h 404"/>
                  <a:gd name="T8" fmla="*/ 286 w 414"/>
                  <a:gd name="T9" fmla="*/ 316 h 404"/>
                  <a:gd name="T10" fmla="*/ 244 w 414"/>
                  <a:gd name="T11" fmla="*/ 338 h 404"/>
                  <a:gd name="T12" fmla="*/ 212 w 414"/>
                  <a:gd name="T13" fmla="*/ 316 h 404"/>
                  <a:gd name="T14" fmla="*/ 170 w 414"/>
                  <a:gd name="T15" fmla="*/ 332 h 404"/>
                  <a:gd name="T16" fmla="*/ 112 w 414"/>
                  <a:gd name="T17" fmla="*/ 378 h 404"/>
                  <a:gd name="T18" fmla="*/ 128 w 414"/>
                  <a:gd name="T19" fmla="*/ 390 h 404"/>
                  <a:gd name="T20" fmla="*/ 174 w 414"/>
                  <a:gd name="T21" fmla="*/ 372 h 404"/>
                  <a:gd name="T22" fmla="*/ 212 w 414"/>
                  <a:gd name="T23" fmla="*/ 382 h 404"/>
                  <a:gd name="T24" fmla="*/ 244 w 414"/>
                  <a:gd name="T25" fmla="*/ 358 h 404"/>
                  <a:gd name="T26" fmla="*/ 302 w 414"/>
                  <a:gd name="T27" fmla="*/ 328 h 404"/>
                  <a:gd name="T28" fmla="*/ 314 w 414"/>
                  <a:gd name="T29" fmla="*/ 288 h 404"/>
                  <a:gd name="T30" fmla="*/ 336 w 414"/>
                  <a:gd name="T31" fmla="*/ 228 h 404"/>
                  <a:gd name="T32" fmla="*/ 414 w 414"/>
                  <a:gd name="T33" fmla="*/ 210 h 404"/>
                  <a:gd name="T34" fmla="*/ 330 w 414"/>
                  <a:gd name="T35" fmla="*/ 184 h 404"/>
                  <a:gd name="T36" fmla="*/ 200 w 414"/>
                  <a:gd name="T37" fmla="*/ 364 h 404"/>
                  <a:gd name="T38" fmla="*/ 186 w 414"/>
                  <a:gd name="T39" fmla="*/ 348 h 404"/>
                  <a:gd name="T40" fmla="*/ 200 w 414"/>
                  <a:gd name="T41" fmla="*/ 334 h 404"/>
                  <a:gd name="T42" fmla="*/ 216 w 414"/>
                  <a:gd name="T43" fmla="*/ 348 h 404"/>
                  <a:gd name="T44" fmla="*/ 200 w 414"/>
                  <a:gd name="T45" fmla="*/ 364 h 404"/>
                  <a:gd name="T46" fmla="*/ 334 w 414"/>
                  <a:gd name="T47" fmla="*/ 138 h 404"/>
                  <a:gd name="T48" fmla="*/ 16 w 414"/>
                  <a:gd name="T49" fmla="*/ 292 h 404"/>
                  <a:gd name="T50" fmla="*/ 46 w 414"/>
                  <a:gd name="T51" fmla="*/ 240 h 404"/>
                  <a:gd name="T52" fmla="*/ 80 w 414"/>
                  <a:gd name="T53" fmla="*/ 240 h 404"/>
                  <a:gd name="T54" fmla="*/ 120 w 414"/>
                  <a:gd name="T55" fmla="*/ 238 h 404"/>
                  <a:gd name="T56" fmla="*/ 168 w 414"/>
                  <a:gd name="T57" fmla="*/ 220 h 404"/>
                  <a:gd name="T58" fmla="*/ 136 w 414"/>
                  <a:gd name="T59" fmla="*/ 200 h 404"/>
                  <a:gd name="T60" fmla="*/ 120 w 414"/>
                  <a:gd name="T61" fmla="*/ 182 h 404"/>
                  <a:gd name="T62" fmla="*/ 86 w 414"/>
                  <a:gd name="T63" fmla="*/ 176 h 404"/>
                  <a:gd name="T64" fmla="*/ 62 w 414"/>
                  <a:gd name="T65" fmla="*/ 206 h 404"/>
                  <a:gd name="T66" fmla="*/ 16 w 414"/>
                  <a:gd name="T67" fmla="*/ 242 h 404"/>
                  <a:gd name="T68" fmla="*/ 6 w 414"/>
                  <a:gd name="T69" fmla="*/ 292 h 404"/>
                  <a:gd name="T70" fmla="*/ 104 w 414"/>
                  <a:gd name="T71" fmla="*/ 196 h 404"/>
                  <a:gd name="T72" fmla="*/ 112 w 414"/>
                  <a:gd name="T73" fmla="*/ 216 h 404"/>
                  <a:gd name="T74" fmla="*/ 92 w 414"/>
                  <a:gd name="T75" fmla="*/ 224 h 404"/>
                  <a:gd name="T76" fmla="*/ 84 w 414"/>
                  <a:gd name="T77" fmla="*/ 204 h 404"/>
                  <a:gd name="T78" fmla="*/ 108 w 414"/>
                  <a:gd name="T79" fmla="*/ 306 h 404"/>
                  <a:gd name="T80" fmla="*/ 124 w 414"/>
                  <a:gd name="T81" fmla="*/ 284 h 404"/>
                  <a:gd name="T82" fmla="*/ 184 w 414"/>
                  <a:gd name="T83" fmla="*/ 234 h 404"/>
                  <a:gd name="T84" fmla="*/ 212 w 414"/>
                  <a:gd name="T85" fmla="*/ 202 h 404"/>
                  <a:gd name="T86" fmla="*/ 180 w 414"/>
                  <a:gd name="T87" fmla="*/ 276 h 404"/>
                  <a:gd name="T88" fmla="*/ 108 w 414"/>
                  <a:gd name="T89" fmla="*/ 306 h 404"/>
                  <a:gd name="T90" fmla="*/ 212 w 414"/>
                  <a:gd name="T91" fmla="*/ 68 h 404"/>
                  <a:gd name="T92" fmla="*/ 236 w 414"/>
                  <a:gd name="T93" fmla="*/ 34 h 404"/>
                  <a:gd name="T94" fmla="*/ 222 w 414"/>
                  <a:gd name="T95" fmla="*/ 6 h 404"/>
                  <a:gd name="T96" fmla="*/ 194 w 414"/>
                  <a:gd name="T97" fmla="*/ 0 h 404"/>
                  <a:gd name="T98" fmla="*/ 168 w 414"/>
                  <a:gd name="T99" fmla="*/ 22 h 404"/>
                  <a:gd name="T100" fmla="*/ 174 w 414"/>
                  <a:gd name="T101" fmla="*/ 56 h 404"/>
                  <a:gd name="T102" fmla="*/ 202 w 414"/>
                  <a:gd name="T103" fmla="*/ 20 h 404"/>
                  <a:gd name="T104" fmla="*/ 216 w 414"/>
                  <a:gd name="T105" fmla="*/ 34 h 404"/>
                  <a:gd name="T106" fmla="*/ 202 w 414"/>
                  <a:gd name="T107" fmla="*/ 50 h 404"/>
                  <a:gd name="T108" fmla="*/ 186 w 414"/>
                  <a:gd name="T109" fmla="*/ 34 h 404"/>
                  <a:gd name="T110" fmla="*/ 202 w 414"/>
                  <a:gd name="T111" fmla="*/ 20 h 404"/>
                  <a:gd name="T112" fmla="*/ 2 w 414"/>
                  <a:gd name="T113" fmla="*/ 138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4" h="404">
                    <a:moveTo>
                      <a:pt x="314" y="176"/>
                    </a:moveTo>
                    <a:lnTo>
                      <a:pt x="314" y="30"/>
                    </a:lnTo>
                    <a:lnTo>
                      <a:pt x="314" y="30"/>
                    </a:lnTo>
                    <a:lnTo>
                      <a:pt x="294" y="20"/>
                    </a:lnTo>
                    <a:lnTo>
                      <a:pt x="294" y="176"/>
                    </a:lnTo>
                    <a:lnTo>
                      <a:pt x="294" y="176"/>
                    </a:lnTo>
                    <a:lnTo>
                      <a:pt x="286" y="180"/>
                    </a:lnTo>
                    <a:lnTo>
                      <a:pt x="280" y="184"/>
                    </a:lnTo>
                    <a:lnTo>
                      <a:pt x="274" y="192"/>
                    </a:lnTo>
                    <a:lnTo>
                      <a:pt x="272" y="200"/>
                    </a:lnTo>
                    <a:lnTo>
                      <a:pt x="232" y="200"/>
                    </a:lnTo>
                    <a:lnTo>
                      <a:pt x="232" y="202"/>
                    </a:lnTo>
                    <a:lnTo>
                      <a:pt x="232" y="202"/>
                    </a:lnTo>
                    <a:lnTo>
                      <a:pt x="230" y="220"/>
                    </a:lnTo>
                    <a:lnTo>
                      <a:pt x="272" y="220"/>
                    </a:lnTo>
                    <a:lnTo>
                      <a:pt x="272" y="220"/>
                    </a:lnTo>
                    <a:lnTo>
                      <a:pt x="274" y="228"/>
                    </a:lnTo>
                    <a:lnTo>
                      <a:pt x="280" y="234"/>
                    </a:lnTo>
                    <a:lnTo>
                      <a:pt x="286" y="240"/>
                    </a:lnTo>
                    <a:lnTo>
                      <a:pt x="294" y="244"/>
                    </a:lnTo>
                    <a:lnTo>
                      <a:pt x="294" y="288"/>
                    </a:lnTo>
                    <a:lnTo>
                      <a:pt x="294" y="288"/>
                    </a:lnTo>
                    <a:lnTo>
                      <a:pt x="294" y="298"/>
                    </a:lnTo>
                    <a:lnTo>
                      <a:pt x="290" y="308"/>
                    </a:lnTo>
                    <a:lnTo>
                      <a:pt x="286" y="316"/>
                    </a:lnTo>
                    <a:lnTo>
                      <a:pt x="280" y="324"/>
                    </a:lnTo>
                    <a:lnTo>
                      <a:pt x="272" y="330"/>
                    </a:lnTo>
                    <a:lnTo>
                      <a:pt x="264" y="334"/>
                    </a:lnTo>
                    <a:lnTo>
                      <a:pt x="254" y="338"/>
                    </a:lnTo>
                    <a:lnTo>
                      <a:pt x="244" y="338"/>
                    </a:lnTo>
                    <a:lnTo>
                      <a:pt x="234" y="338"/>
                    </a:lnTo>
                    <a:lnTo>
                      <a:pt x="234" y="338"/>
                    </a:lnTo>
                    <a:lnTo>
                      <a:pt x="230" y="328"/>
                    </a:lnTo>
                    <a:lnTo>
                      <a:pt x="222" y="320"/>
                    </a:lnTo>
                    <a:lnTo>
                      <a:pt x="212" y="316"/>
                    </a:lnTo>
                    <a:lnTo>
                      <a:pt x="200" y="314"/>
                    </a:lnTo>
                    <a:lnTo>
                      <a:pt x="200" y="314"/>
                    </a:lnTo>
                    <a:lnTo>
                      <a:pt x="188" y="316"/>
                    </a:lnTo>
                    <a:lnTo>
                      <a:pt x="178" y="322"/>
                    </a:lnTo>
                    <a:lnTo>
                      <a:pt x="170" y="332"/>
                    </a:lnTo>
                    <a:lnTo>
                      <a:pt x="166" y="342"/>
                    </a:lnTo>
                    <a:lnTo>
                      <a:pt x="166" y="342"/>
                    </a:lnTo>
                    <a:lnTo>
                      <a:pt x="146" y="350"/>
                    </a:lnTo>
                    <a:lnTo>
                      <a:pt x="128" y="362"/>
                    </a:lnTo>
                    <a:lnTo>
                      <a:pt x="112" y="378"/>
                    </a:lnTo>
                    <a:lnTo>
                      <a:pt x="100" y="396"/>
                    </a:lnTo>
                    <a:lnTo>
                      <a:pt x="100" y="396"/>
                    </a:lnTo>
                    <a:lnTo>
                      <a:pt x="118" y="404"/>
                    </a:lnTo>
                    <a:lnTo>
                      <a:pt x="118" y="404"/>
                    </a:lnTo>
                    <a:lnTo>
                      <a:pt x="128" y="390"/>
                    </a:lnTo>
                    <a:lnTo>
                      <a:pt x="140" y="378"/>
                    </a:lnTo>
                    <a:lnTo>
                      <a:pt x="152" y="370"/>
                    </a:lnTo>
                    <a:lnTo>
                      <a:pt x="168" y="362"/>
                    </a:lnTo>
                    <a:lnTo>
                      <a:pt x="168" y="362"/>
                    </a:lnTo>
                    <a:lnTo>
                      <a:pt x="174" y="372"/>
                    </a:lnTo>
                    <a:lnTo>
                      <a:pt x="182" y="378"/>
                    </a:lnTo>
                    <a:lnTo>
                      <a:pt x="190" y="382"/>
                    </a:lnTo>
                    <a:lnTo>
                      <a:pt x="200" y="384"/>
                    </a:lnTo>
                    <a:lnTo>
                      <a:pt x="200" y="384"/>
                    </a:lnTo>
                    <a:lnTo>
                      <a:pt x="212" y="382"/>
                    </a:lnTo>
                    <a:lnTo>
                      <a:pt x="222" y="378"/>
                    </a:lnTo>
                    <a:lnTo>
                      <a:pt x="230" y="370"/>
                    </a:lnTo>
                    <a:lnTo>
                      <a:pt x="234" y="358"/>
                    </a:lnTo>
                    <a:lnTo>
                      <a:pt x="244" y="358"/>
                    </a:lnTo>
                    <a:lnTo>
                      <a:pt x="244" y="358"/>
                    </a:lnTo>
                    <a:lnTo>
                      <a:pt x="258" y="358"/>
                    </a:lnTo>
                    <a:lnTo>
                      <a:pt x="272" y="354"/>
                    </a:lnTo>
                    <a:lnTo>
                      <a:pt x="284" y="346"/>
                    </a:lnTo>
                    <a:lnTo>
                      <a:pt x="294" y="338"/>
                    </a:lnTo>
                    <a:lnTo>
                      <a:pt x="302" y="328"/>
                    </a:lnTo>
                    <a:lnTo>
                      <a:pt x="310" y="316"/>
                    </a:lnTo>
                    <a:lnTo>
                      <a:pt x="314" y="302"/>
                    </a:lnTo>
                    <a:lnTo>
                      <a:pt x="314" y="288"/>
                    </a:lnTo>
                    <a:lnTo>
                      <a:pt x="314" y="288"/>
                    </a:lnTo>
                    <a:lnTo>
                      <a:pt x="314" y="288"/>
                    </a:lnTo>
                    <a:lnTo>
                      <a:pt x="314" y="244"/>
                    </a:lnTo>
                    <a:lnTo>
                      <a:pt x="314" y="244"/>
                    </a:lnTo>
                    <a:lnTo>
                      <a:pt x="324" y="240"/>
                    </a:lnTo>
                    <a:lnTo>
                      <a:pt x="330" y="234"/>
                    </a:lnTo>
                    <a:lnTo>
                      <a:pt x="336" y="228"/>
                    </a:lnTo>
                    <a:lnTo>
                      <a:pt x="338" y="220"/>
                    </a:lnTo>
                    <a:lnTo>
                      <a:pt x="414" y="220"/>
                    </a:lnTo>
                    <a:lnTo>
                      <a:pt x="414" y="220"/>
                    </a:lnTo>
                    <a:lnTo>
                      <a:pt x="414" y="210"/>
                    </a:lnTo>
                    <a:lnTo>
                      <a:pt x="414" y="210"/>
                    </a:lnTo>
                    <a:lnTo>
                      <a:pt x="414" y="200"/>
                    </a:lnTo>
                    <a:lnTo>
                      <a:pt x="338" y="200"/>
                    </a:lnTo>
                    <a:lnTo>
                      <a:pt x="338" y="200"/>
                    </a:lnTo>
                    <a:lnTo>
                      <a:pt x="336" y="192"/>
                    </a:lnTo>
                    <a:lnTo>
                      <a:pt x="330" y="184"/>
                    </a:lnTo>
                    <a:lnTo>
                      <a:pt x="324" y="180"/>
                    </a:lnTo>
                    <a:lnTo>
                      <a:pt x="314" y="176"/>
                    </a:lnTo>
                    <a:lnTo>
                      <a:pt x="314" y="176"/>
                    </a:lnTo>
                    <a:close/>
                    <a:moveTo>
                      <a:pt x="200" y="364"/>
                    </a:moveTo>
                    <a:lnTo>
                      <a:pt x="200" y="364"/>
                    </a:lnTo>
                    <a:lnTo>
                      <a:pt x="194" y="364"/>
                    </a:lnTo>
                    <a:lnTo>
                      <a:pt x="190" y="360"/>
                    </a:lnTo>
                    <a:lnTo>
                      <a:pt x="186" y="354"/>
                    </a:lnTo>
                    <a:lnTo>
                      <a:pt x="186" y="348"/>
                    </a:lnTo>
                    <a:lnTo>
                      <a:pt x="186" y="348"/>
                    </a:lnTo>
                    <a:lnTo>
                      <a:pt x="186" y="342"/>
                    </a:lnTo>
                    <a:lnTo>
                      <a:pt x="190" y="338"/>
                    </a:lnTo>
                    <a:lnTo>
                      <a:pt x="194" y="334"/>
                    </a:lnTo>
                    <a:lnTo>
                      <a:pt x="200" y="334"/>
                    </a:lnTo>
                    <a:lnTo>
                      <a:pt x="200" y="334"/>
                    </a:lnTo>
                    <a:lnTo>
                      <a:pt x="206" y="334"/>
                    </a:lnTo>
                    <a:lnTo>
                      <a:pt x="212" y="338"/>
                    </a:lnTo>
                    <a:lnTo>
                      <a:pt x="216" y="342"/>
                    </a:lnTo>
                    <a:lnTo>
                      <a:pt x="216" y="348"/>
                    </a:lnTo>
                    <a:lnTo>
                      <a:pt x="216" y="348"/>
                    </a:lnTo>
                    <a:lnTo>
                      <a:pt x="216" y="354"/>
                    </a:lnTo>
                    <a:lnTo>
                      <a:pt x="212" y="360"/>
                    </a:lnTo>
                    <a:lnTo>
                      <a:pt x="206" y="364"/>
                    </a:lnTo>
                    <a:lnTo>
                      <a:pt x="200" y="364"/>
                    </a:lnTo>
                    <a:lnTo>
                      <a:pt x="200" y="364"/>
                    </a:lnTo>
                    <a:close/>
                    <a:moveTo>
                      <a:pt x="334" y="118"/>
                    </a:moveTo>
                    <a:lnTo>
                      <a:pt x="394" y="118"/>
                    </a:lnTo>
                    <a:lnTo>
                      <a:pt x="394" y="118"/>
                    </a:lnTo>
                    <a:lnTo>
                      <a:pt x="402" y="138"/>
                    </a:lnTo>
                    <a:lnTo>
                      <a:pt x="334" y="138"/>
                    </a:lnTo>
                    <a:lnTo>
                      <a:pt x="334" y="118"/>
                    </a:lnTo>
                    <a:close/>
                    <a:moveTo>
                      <a:pt x="16" y="310"/>
                    </a:moveTo>
                    <a:lnTo>
                      <a:pt x="16" y="304"/>
                    </a:lnTo>
                    <a:lnTo>
                      <a:pt x="16" y="304"/>
                    </a:lnTo>
                    <a:lnTo>
                      <a:pt x="16" y="292"/>
                    </a:lnTo>
                    <a:lnTo>
                      <a:pt x="20" y="278"/>
                    </a:lnTo>
                    <a:lnTo>
                      <a:pt x="24" y="268"/>
                    </a:lnTo>
                    <a:lnTo>
                      <a:pt x="30" y="256"/>
                    </a:lnTo>
                    <a:lnTo>
                      <a:pt x="38" y="248"/>
                    </a:lnTo>
                    <a:lnTo>
                      <a:pt x="46" y="240"/>
                    </a:lnTo>
                    <a:lnTo>
                      <a:pt x="56" y="232"/>
                    </a:lnTo>
                    <a:lnTo>
                      <a:pt x="66" y="226"/>
                    </a:lnTo>
                    <a:lnTo>
                      <a:pt x="66" y="226"/>
                    </a:lnTo>
                    <a:lnTo>
                      <a:pt x="72" y="234"/>
                    </a:lnTo>
                    <a:lnTo>
                      <a:pt x="80" y="240"/>
                    </a:lnTo>
                    <a:lnTo>
                      <a:pt x="88" y="244"/>
                    </a:lnTo>
                    <a:lnTo>
                      <a:pt x="98" y="246"/>
                    </a:lnTo>
                    <a:lnTo>
                      <a:pt x="98" y="246"/>
                    </a:lnTo>
                    <a:lnTo>
                      <a:pt x="110" y="244"/>
                    </a:lnTo>
                    <a:lnTo>
                      <a:pt x="120" y="238"/>
                    </a:lnTo>
                    <a:lnTo>
                      <a:pt x="128" y="230"/>
                    </a:lnTo>
                    <a:lnTo>
                      <a:pt x="132" y="220"/>
                    </a:lnTo>
                    <a:lnTo>
                      <a:pt x="132" y="220"/>
                    </a:lnTo>
                    <a:lnTo>
                      <a:pt x="136" y="220"/>
                    </a:lnTo>
                    <a:lnTo>
                      <a:pt x="168" y="220"/>
                    </a:lnTo>
                    <a:lnTo>
                      <a:pt x="168" y="220"/>
                    </a:lnTo>
                    <a:lnTo>
                      <a:pt x="170" y="212"/>
                    </a:lnTo>
                    <a:lnTo>
                      <a:pt x="172" y="202"/>
                    </a:lnTo>
                    <a:lnTo>
                      <a:pt x="172" y="200"/>
                    </a:lnTo>
                    <a:lnTo>
                      <a:pt x="136" y="200"/>
                    </a:lnTo>
                    <a:lnTo>
                      <a:pt x="136" y="200"/>
                    </a:lnTo>
                    <a:lnTo>
                      <a:pt x="132" y="200"/>
                    </a:lnTo>
                    <a:lnTo>
                      <a:pt x="132" y="200"/>
                    </a:lnTo>
                    <a:lnTo>
                      <a:pt x="128" y="190"/>
                    </a:lnTo>
                    <a:lnTo>
                      <a:pt x="120" y="182"/>
                    </a:lnTo>
                    <a:lnTo>
                      <a:pt x="110" y="176"/>
                    </a:lnTo>
                    <a:lnTo>
                      <a:pt x="98" y="174"/>
                    </a:lnTo>
                    <a:lnTo>
                      <a:pt x="98" y="174"/>
                    </a:lnTo>
                    <a:lnTo>
                      <a:pt x="92" y="176"/>
                    </a:lnTo>
                    <a:lnTo>
                      <a:pt x="86" y="176"/>
                    </a:lnTo>
                    <a:lnTo>
                      <a:pt x="74" y="184"/>
                    </a:lnTo>
                    <a:lnTo>
                      <a:pt x="66" y="194"/>
                    </a:lnTo>
                    <a:lnTo>
                      <a:pt x="64" y="200"/>
                    </a:lnTo>
                    <a:lnTo>
                      <a:pt x="62" y="206"/>
                    </a:lnTo>
                    <a:lnTo>
                      <a:pt x="62" y="206"/>
                    </a:lnTo>
                    <a:lnTo>
                      <a:pt x="52" y="212"/>
                    </a:lnTo>
                    <a:lnTo>
                      <a:pt x="42" y="218"/>
                    </a:lnTo>
                    <a:lnTo>
                      <a:pt x="32" y="224"/>
                    </a:lnTo>
                    <a:lnTo>
                      <a:pt x="24" y="232"/>
                    </a:lnTo>
                    <a:lnTo>
                      <a:pt x="16" y="242"/>
                    </a:lnTo>
                    <a:lnTo>
                      <a:pt x="10" y="252"/>
                    </a:lnTo>
                    <a:lnTo>
                      <a:pt x="4" y="262"/>
                    </a:lnTo>
                    <a:lnTo>
                      <a:pt x="0" y="274"/>
                    </a:lnTo>
                    <a:lnTo>
                      <a:pt x="0" y="274"/>
                    </a:lnTo>
                    <a:lnTo>
                      <a:pt x="6" y="292"/>
                    </a:lnTo>
                    <a:lnTo>
                      <a:pt x="16" y="310"/>
                    </a:lnTo>
                    <a:lnTo>
                      <a:pt x="16" y="310"/>
                    </a:lnTo>
                    <a:close/>
                    <a:moveTo>
                      <a:pt x="98" y="194"/>
                    </a:moveTo>
                    <a:lnTo>
                      <a:pt x="98" y="194"/>
                    </a:lnTo>
                    <a:lnTo>
                      <a:pt x="104" y="196"/>
                    </a:lnTo>
                    <a:lnTo>
                      <a:pt x="110" y="198"/>
                    </a:lnTo>
                    <a:lnTo>
                      <a:pt x="112" y="204"/>
                    </a:lnTo>
                    <a:lnTo>
                      <a:pt x="114" y="210"/>
                    </a:lnTo>
                    <a:lnTo>
                      <a:pt x="114" y="210"/>
                    </a:lnTo>
                    <a:lnTo>
                      <a:pt x="112" y="216"/>
                    </a:lnTo>
                    <a:lnTo>
                      <a:pt x="110" y="220"/>
                    </a:lnTo>
                    <a:lnTo>
                      <a:pt x="104" y="224"/>
                    </a:lnTo>
                    <a:lnTo>
                      <a:pt x="98" y="226"/>
                    </a:lnTo>
                    <a:lnTo>
                      <a:pt x="98" y="226"/>
                    </a:lnTo>
                    <a:lnTo>
                      <a:pt x="92" y="224"/>
                    </a:lnTo>
                    <a:lnTo>
                      <a:pt x="88" y="220"/>
                    </a:lnTo>
                    <a:lnTo>
                      <a:pt x="84" y="216"/>
                    </a:lnTo>
                    <a:lnTo>
                      <a:pt x="82" y="210"/>
                    </a:lnTo>
                    <a:lnTo>
                      <a:pt x="82" y="210"/>
                    </a:lnTo>
                    <a:lnTo>
                      <a:pt x="84" y="204"/>
                    </a:lnTo>
                    <a:lnTo>
                      <a:pt x="88" y="198"/>
                    </a:lnTo>
                    <a:lnTo>
                      <a:pt x="92" y="196"/>
                    </a:lnTo>
                    <a:lnTo>
                      <a:pt x="98" y="194"/>
                    </a:lnTo>
                    <a:lnTo>
                      <a:pt x="98" y="194"/>
                    </a:lnTo>
                    <a:close/>
                    <a:moveTo>
                      <a:pt x="108" y="306"/>
                    </a:moveTo>
                    <a:lnTo>
                      <a:pt x="36" y="306"/>
                    </a:lnTo>
                    <a:lnTo>
                      <a:pt x="36" y="286"/>
                    </a:lnTo>
                    <a:lnTo>
                      <a:pt x="108" y="286"/>
                    </a:lnTo>
                    <a:lnTo>
                      <a:pt x="108" y="286"/>
                    </a:lnTo>
                    <a:lnTo>
                      <a:pt x="124" y="284"/>
                    </a:lnTo>
                    <a:lnTo>
                      <a:pt x="140" y="280"/>
                    </a:lnTo>
                    <a:lnTo>
                      <a:pt x="154" y="272"/>
                    </a:lnTo>
                    <a:lnTo>
                      <a:pt x="166" y="262"/>
                    </a:lnTo>
                    <a:lnTo>
                      <a:pt x="178" y="250"/>
                    </a:lnTo>
                    <a:lnTo>
                      <a:pt x="184" y="234"/>
                    </a:lnTo>
                    <a:lnTo>
                      <a:pt x="190" y="220"/>
                    </a:lnTo>
                    <a:lnTo>
                      <a:pt x="192" y="202"/>
                    </a:lnTo>
                    <a:lnTo>
                      <a:pt x="192" y="158"/>
                    </a:lnTo>
                    <a:lnTo>
                      <a:pt x="212" y="158"/>
                    </a:lnTo>
                    <a:lnTo>
                      <a:pt x="212" y="202"/>
                    </a:lnTo>
                    <a:lnTo>
                      <a:pt x="212" y="202"/>
                    </a:lnTo>
                    <a:lnTo>
                      <a:pt x="210" y="224"/>
                    </a:lnTo>
                    <a:lnTo>
                      <a:pt x="204" y="242"/>
                    </a:lnTo>
                    <a:lnTo>
                      <a:pt x="194" y="260"/>
                    </a:lnTo>
                    <a:lnTo>
                      <a:pt x="180" y="276"/>
                    </a:lnTo>
                    <a:lnTo>
                      <a:pt x="166" y="288"/>
                    </a:lnTo>
                    <a:lnTo>
                      <a:pt x="148" y="298"/>
                    </a:lnTo>
                    <a:lnTo>
                      <a:pt x="128" y="304"/>
                    </a:lnTo>
                    <a:lnTo>
                      <a:pt x="108" y="306"/>
                    </a:lnTo>
                    <a:lnTo>
                      <a:pt x="108" y="306"/>
                    </a:lnTo>
                    <a:close/>
                    <a:moveTo>
                      <a:pt x="192" y="68"/>
                    </a:moveTo>
                    <a:lnTo>
                      <a:pt x="192" y="98"/>
                    </a:lnTo>
                    <a:lnTo>
                      <a:pt x="212" y="98"/>
                    </a:lnTo>
                    <a:lnTo>
                      <a:pt x="212" y="68"/>
                    </a:lnTo>
                    <a:lnTo>
                      <a:pt x="212" y="68"/>
                    </a:lnTo>
                    <a:lnTo>
                      <a:pt x="222" y="64"/>
                    </a:lnTo>
                    <a:lnTo>
                      <a:pt x="230" y="56"/>
                    </a:lnTo>
                    <a:lnTo>
                      <a:pt x="236" y="46"/>
                    </a:lnTo>
                    <a:lnTo>
                      <a:pt x="236" y="34"/>
                    </a:lnTo>
                    <a:lnTo>
                      <a:pt x="236" y="34"/>
                    </a:lnTo>
                    <a:lnTo>
                      <a:pt x="236" y="28"/>
                    </a:lnTo>
                    <a:lnTo>
                      <a:pt x="234" y="22"/>
                    </a:lnTo>
                    <a:lnTo>
                      <a:pt x="230" y="16"/>
                    </a:lnTo>
                    <a:lnTo>
                      <a:pt x="226" y="10"/>
                    </a:lnTo>
                    <a:lnTo>
                      <a:pt x="222" y="6"/>
                    </a:lnTo>
                    <a:lnTo>
                      <a:pt x="216" y="2"/>
                    </a:lnTo>
                    <a:lnTo>
                      <a:pt x="208" y="0"/>
                    </a:lnTo>
                    <a:lnTo>
                      <a:pt x="202" y="0"/>
                    </a:lnTo>
                    <a:lnTo>
                      <a:pt x="202" y="0"/>
                    </a:lnTo>
                    <a:lnTo>
                      <a:pt x="194" y="0"/>
                    </a:lnTo>
                    <a:lnTo>
                      <a:pt x="188" y="2"/>
                    </a:lnTo>
                    <a:lnTo>
                      <a:pt x="182" y="6"/>
                    </a:lnTo>
                    <a:lnTo>
                      <a:pt x="176" y="10"/>
                    </a:lnTo>
                    <a:lnTo>
                      <a:pt x="172" y="16"/>
                    </a:lnTo>
                    <a:lnTo>
                      <a:pt x="168" y="22"/>
                    </a:lnTo>
                    <a:lnTo>
                      <a:pt x="166" y="28"/>
                    </a:lnTo>
                    <a:lnTo>
                      <a:pt x="166" y="34"/>
                    </a:lnTo>
                    <a:lnTo>
                      <a:pt x="166" y="34"/>
                    </a:lnTo>
                    <a:lnTo>
                      <a:pt x="168" y="46"/>
                    </a:lnTo>
                    <a:lnTo>
                      <a:pt x="174" y="56"/>
                    </a:lnTo>
                    <a:lnTo>
                      <a:pt x="182" y="64"/>
                    </a:lnTo>
                    <a:lnTo>
                      <a:pt x="192" y="68"/>
                    </a:lnTo>
                    <a:lnTo>
                      <a:pt x="192" y="68"/>
                    </a:lnTo>
                    <a:close/>
                    <a:moveTo>
                      <a:pt x="202" y="20"/>
                    </a:moveTo>
                    <a:lnTo>
                      <a:pt x="202" y="20"/>
                    </a:lnTo>
                    <a:lnTo>
                      <a:pt x="208" y="20"/>
                    </a:lnTo>
                    <a:lnTo>
                      <a:pt x="212" y="24"/>
                    </a:lnTo>
                    <a:lnTo>
                      <a:pt x="216" y="28"/>
                    </a:lnTo>
                    <a:lnTo>
                      <a:pt x="216" y="34"/>
                    </a:lnTo>
                    <a:lnTo>
                      <a:pt x="216" y="34"/>
                    </a:lnTo>
                    <a:lnTo>
                      <a:pt x="216" y="40"/>
                    </a:lnTo>
                    <a:lnTo>
                      <a:pt x="212" y="46"/>
                    </a:lnTo>
                    <a:lnTo>
                      <a:pt x="208" y="50"/>
                    </a:lnTo>
                    <a:lnTo>
                      <a:pt x="202" y="50"/>
                    </a:lnTo>
                    <a:lnTo>
                      <a:pt x="202" y="50"/>
                    </a:lnTo>
                    <a:lnTo>
                      <a:pt x="196" y="50"/>
                    </a:lnTo>
                    <a:lnTo>
                      <a:pt x="190" y="46"/>
                    </a:lnTo>
                    <a:lnTo>
                      <a:pt x="188" y="40"/>
                    </a:lnTo>
                    <a:lnTo>
                      <a:pt x="186" y="34"/>
                    </a:lnTo>
                    <a:lnTo>
                      <a:pt x="186" y="34"/>
                    </a:lnTo>
                    <a:lnTo>
                      <a:pt x="188" y="28"/>
                    </a:lnTo>
                    <a:lnTo>
                      <a:pt x="190" y="24"/>
                    </a:lnTo>
                    <a:lnTo>
                      <a:pt x="196" y="20"/>
                    </a:lnTo>
                    <a:lnTo>
                      <a:pt x="202" y="20"/>
                    </a:lnTo>
                    <a:lnTo>
                      <a:pt x="202" y="20"/>
                    </a:lnTo>
                    <a:close/>
                    <a:moveTo>
                      <a:pt x="10" y="118"/>
                    </a:moveTo>
                    <a:lnTo>
                      <a:pt x="274" y="118"/>
                    </a:lnTo>
                    <a:lnTo>
                      <a:pt x="274" y="138"/>
                    </a:lnTo>
                    <a:lnTo>
                      <a:pt x="2" y="138"/>
                    </a:lnTo>
                    <a:lnTo>
                      <a:pt x="2" y="138"/>
                    </a:lnTo>
                    <a:lnTo>
                      <a:pt x="10" y="118"/>
                    </a:lnTo>
                    <a:lnTo>
                      <a:pt x="10" y="11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1200" cap="none" spc="0" normalizeH="0" baseline="0" noProof="0" dirty="0">
                  <a:ln>
                    <a:noFill/>
                  </a:ln>
                  <a:solidFill>
                    <a:srgbClr val="000000"/>
                  </a:solidFill>
                  <a:effectLst/>
                  <a:uLnTx/>
                  <a:uFillTx/>
                  <a:latin typeface="Univers for KPMG" panose="020B0603020202020204" pitchFamily="34" charset="0"/>
                  <a:ea typeface="+mn-ea"/>
                  <a:cs typeface="+mn-cs"/>
                </a:endParaRPr>
              </a:p>
            </p:txBody>
          </p:sp>
        </p:grpSp>
      </p:grpSp>
      <p:sp>
        <p:nvSpPr>
          <p:cNvPr id="66" name="AutoShape 7">
            <a:extLst>
              <a:ext uri="{FF2B5EF4-FFF2-40B4-BE49-F238E27FC236}">
                <a16:creationId xmlns:a16="http://schemas.microsoft.com/office/drawing/2014/main" id="{C7B42AF7-5C41-4654-A56A-8705ED45CADD}"/>
              </a:ext>
            </a:extLst>
          </p:cNvPr>
          <p:cNvSpPr>
            <a:spLocks noChangeArrowheads="1"/>
          </p:cNvSpPr>
          <p:nvPr/>
        </p:nvSpPr>
        <p:spPr bwMode="auto">
          <a:xfrm>
            <a:off x="1585709" y="1865189"/>
            <a:ext cx="720000" cy="468000"/>
          </a:xfrm>
          <a:prstGeom prst="chevron">
            <a:avLst>
              <a:gd name="adj" fmla="val 19758"/>
            </a:avLst>
          </a:prstGeom>
          <a:solidFill>
            <a:schemeClr val="accent5"/>
          </a:solidFill>
          <a:ln w="19050">
            <a:solidFill>
              <a:schemeClr val="accent6"/>
            </a:solidFill>
          </a:ln>
        </p:spPr>
        <p:txBody>
          <a:bodyPr lIns="0" tIns="0" rIns="0" bIns="0" anchor="ctr" anchorCtr="0"/>
          <a:lstStyle>
            <a:lvl1pPr marL="230188" indent="-230188" eaLnBrk="0" hangingPunct="0">
              <a:defRPr sz="1400">
                <a:solidFill>
                  <a:schemeClr val="tx1"/>
                </a:solidFill>
                <a:latin typeface="Arial" panose="020B0604020202020204" pitchFamily="34" charset="0"/>
                <a:cs typeface="Arial" panose="020B0604020202020204" pitchFamily="34" charset="0"/>
              </a:defRPr>
            </a:lvl1pPr>
            <a:lvl2pPr marL="742950" indent="-285750" eaLnBrk="0" hangingPunct="0">
              <a:defRPr sz="1400">
                <a:solidFill>
                  <a:schemeClr val="tx1"/>
                </a:solidFill>
                <a:latin typeface="Arial" panose="020B0604020202020204" pitchFamily="34" charset="0"/>
                <a:cs typeface="Arial" panose="020B0604020202020204" pitchFamily="34" charset="0"/>
              </a:defRPr>
            </a:lvl2pPr>
            <a:lvl3pPr marL="1143000" indent="-228600" eaLnBrk="0" hangingPunct="0">
              <a:defRPr sz="1400">
                <a:solidFill>
                  <a:schemeClr val="tx1"/>
                </a:solidFill>
                <a:latin typeface="Arial" panose="020B0604020202020204" pitchFamily="34" charset="0"/>
                <a:cs typeface="Arial" panose="020B0604020202020204" pitchFamily="34" charset="0"/>
              </a:defRPr>
            </a:lvl3pPr>
            <a:lvl4pPr marL="1600200" indent="-228600" eaLnBrk="0" hangingPunct="0">
              <a:defRPr sz="1400">
                <a:solidFill>
                  <a:schemeClr val="tx1"/>
                </a:solidFill>
                <a:latin typeface="Arial" panose="020B0604020202020204" pitchFamily="34" charset="0"/>
                <a:cs typeface="Arial" panose="020B0604020202020204" pitchFamily="34" charset="0"/>
              </a:defRPr>
            </a:lvl4pPr>
            <a:lvl5pPr marL="2057400" indent="-228600" eaLnBrk="0" hangingPunct="0">
              <a:defRPr sz="1400">
                <a:solidFill>
                  <a:schemeClr val="tx1"/>
                </a:solidFill>
                <a:latin typeface="Arial" panose="020B0604020202020204" pitchFamily="34" charset="0"/>
                <a:cs typeface="Arial" panose="020B0604020202020204" pitchFamily="34" charset="0"/>
              </a:defRPr>
            </a:lvl5pPr>
            <a:lvl6pPr marL="25146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6pPr>
            <a:lvl7pPr marL="29718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7pPr>
            <a:lvl8pPr marL="34290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8pPr>
            <a:lvl9pPr marL="3886200" indent="-228600" algn="ctr" eaLnBrk="0" fontAlgn="base" hangingPunct="0">
              <a:spcBef>
                <a:spcPct val="0"/>
              </a:spcBef>
              <a:spcAft>
                <a:spcPct val="0"/>
              </a:spcAft>
              <a:defRPr sz="1400">
                <a:solidFill>
                  <a:schemeClr val="tx1"/>
                </a:solidFill>
                <a:latin typeface="Arial" panose="020B0604020202020204" pitchFamily="34" charset="0"/>
                <a:cs typeface="Arial" panose="020B0604020202020204" pitchFamily="34" charset="0"/>
              </a:defRPr>
            </a:lvl9pPr>
          </a:lstStyle>
          <a:p>
            <a:pPr marL="230188" marR="0" lvl="0" indent="-230188" algn="ctr" defTabSz="914400" rtl="0" eaLnBrk="0" fontAlgn="auto" latinLnBrk="0" hangingPunct="0">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Gestión </a:t>
            </a:r>
            <a:r>
              <a:rPr kumimoji="0" lang="en-US" sz="900" b="1" i="0" u="none" strike="noStrike" kern="1200" cap="none" spc="0" normalizeH="0" baseline="0" noProof="0">
                <a:ln>
                  <a:noFill/>
                </a:ln>
                <a:solidFill>
                  <a:srgbClr val="FFFFFF"/>
                </a:solidFill>
                <a:effectLst/>
                <a:uLnTx/>
                <a:uFillTx/>
                <a:latin typeface="Univers for KPMG Cond" panose="020B0606020202020204" pitchFamily="34" charset="0"/>
                <a:ea typeface="+mn-ea"/>
                <a:cs typeface="Arial" panose="020B0604020202020204" pitchFamily="34" charset="0"/>
              </a:rPr>
              <a:t>de clientes</a:t>
            </a:r>
            <a:endParaRPr kumimoji="0" lang="en-US" sz="9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endParaRPr>
          </a:p>
        </p:txBody>
      </p:sp>
      <p:sp>
        <p:nvSpPr>
          <p:cNvPr id="68" name="AutoShape 7">
            <a:extLst>
              <a:ext uri="{FF2B5EF4-FFF2-40B4-BE49-F238E27FC236}">
                <a16:creationId xmlns:a16="http://schemas.microsoft.com/office/drawing/2014/main" id="{AD0EFAFB-EB55-42C4-A65B-AC374C262EFB}"/>
              </a:ext>
            </a:extLst>
          </p:cNvPr>
          <p:cNvSpPr>
            <a:spLocks noChangeArrowheads="1"/>
          </p:cNvSpPr>
          <p:nvPr/>
        </p:nvSpPr>
        <p:spPr bwMode="auto">
          <a:xfrm>
            <a:off x="2270151" y="1865189"/>
            <a:ext cx="720000" cy="468000"/>
          </a:xfrm>
          <a:prstGeom prst="chevron">
            <a:avLst>
              <a:gd name="adj" fmla="val 19758"/>
            </a:avLst>
          </a:prstGeom>
          <a:solidFill>
            <a:schemeClr val="accent5"/>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Gestión</a:t>
            </a:r>
            <a:r>
              <a:rPr kumimoji="0" lang="en-US" sz="9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a:t>
            </a:r>
            <a:r>
              <a:rPr kumimoji="0" lang="en-US" sz="9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Productos</a:t>
            </a:r>
            <a:r>
              <a:rPr kumimoji="0" lang="en-US" sz="9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Servicios</a:t>
            </a:r>
          </a:p>
        </p:txBody>
      </p:sp>
      <p:sp>
        <p:nvSpPr>
          <p:cNvPr id="70" name="AutoShape 7">
            <a:extLst>
              <a:ext uri="{FF2B5EF4-FFF2-40B4-BE49-F238E27FC236}">
                <a16:creationId xmlns:a16="http://schemas.microsoft.com/office/drawing/2014/main" id="{552CE2C6-A024-45FA-BC4C-F271158495E8}"/>
              </a:ext>
            </a:extLst>
          </p:cNvPr>
          <p:cNvSpPr>
            <a:spLocks noChangeArrowheads="1"/>
          </p:cNvSpPr>
          <p:nvPr/>
        </p:nvSpPr>
        <p:spPr bwMode="auto">
          <a:xfrm>
            <a:off x="2954593" y="1865189"/>
            <a:ext cx="720000" cy="468000"/>
          </a:xfrm>
          <a:prstGeom prst="chevron">
            <a:avLst>
              <a:gd name="adj" fmla="val 19758"/>
            </a:avLst>
          </a:prstGeom>
          <a:solidFill>
            <a:schemeClr val="accent5"/>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Gestión de </a:t>
            </a:r>
            <a:r>
              <a:rPr kumimoji="0" lang="en-US" sz="9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órdenes</a:t>
            </a:r>
            <a:r>
              <a:rPr kumimoji="0" lang="en-US" sz="9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y </a:t>
            </a:r>
            <a:r>
              <a:rPr kumimoji="0" lang="en-US" sz="9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pedidos</a:t>
            </a:r>
            <a:endParaRPr kumimoji="0" lang="en-US" sz="9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endParaRPr>
          </a:p>
        </p:txBody>
      </p:sp>
      <p:sp>
        <p:nvSpPr>
          <p:cNvPr id="73" name="AutoShape 7">
            <a:extLst>
              <a:ext uri="{FF2B5EF4-FFF2-40B4-BE49-F238E27FC236}">
                <a16:creationId xmlns:a16="http://schemas.microsoft.com/office/drawing/2014/main" id="{FF109EFD-E19B-423F-B51F-EAF9A6E82BA7}"/>
              </a:ext>
            </a:extLst>
          </p:cNvPr>
          <p:cNvSpPr>
            <a:spLocks noChangeArrowheads="1"/>
          </p:cNvSpPr>
          <p:nvPr/>
        </p:nvSpPr>
        <p:spPr bwMode="auto">
          <a:xfrm>
            <a:off x="3639035" y="1865203"/>
            <a:ext cx="720000" cy="468000"/>
          </a:xfrm>
          <a:prstGeom prst="chevron">
            <a:avLst>
              <a:gd name="adj" fmla="val 19758"/>
            </a:avLst>
          </a:prstGeom>
          <a:solidFill>
            <a:schemeClr val="accent5"/>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Gestión de </a:t>
            </a:r>
            <a:r>
              <a:rPr kumimoji="0" lang="en-US" sz="9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facturas</a:t>
            </a:r>
            <a:endParaRPr kumimoji="0" lang="en-US" sz="9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endParaRPr>
          </a:p>
        </p:txBody>
      </p:sp>
      <p:sp>
        <p:nvSpPr>
          <p:cNvPr id="74" name="AutoShape 7">
            <a:extLst>
              <a:ext uri="{FF2B5EF4-FFF2-40B4-BE49-F238E27FC236}">
                <a16:creationId xmlns:a16="http://schemas.microsoft.com/office/drawing/2014/main" id="{B88EB4D8-5DB1-4F4A-9604-8D4CC3DEC776}"/>
              </a:ext>
            </a:extLst>
          </p:cNvPr>
          <p:cNvSpPr>
            <a:spLocks noChangeArrowheads="1"/>
          </p:cNvSpPr>
          <p:nvPr/>
        </p:nvSpPr>
        <p:spPr bwMode="auto">
          <a:xfrm>
            <a:off x="4323477" y="1865203"/>
            <a:ext cx="720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Servicio al </a:t>
            </a: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Cliente</a:t>
            </a:r>
            <a:r>
              <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Post-</a:t>
            </a: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Venta</a:t>
            </a:r>
            <a:endPar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75" name="AutoShape 7">
            <a:extLst>
              <a:ext uri="{FF2B5EF4-FFF2-40B4-BE49-F238E27FC236}">
                <a16:creationId xmlns:a16="http://schemas.microsoft.com/office/drawing/2014/main" id="{D598ED18-39F9-4540-AA59-5FDA16BE6A36}"/>
              </a:ext>
            </a:extLst>
          </p:cNvPr>
          <p:cNvSpPr>
            <a:spLocks noChangeArrowheads="1"/>
          </p:cNvSpPr>
          <p:nvPr/>
        </p:nvSpPr>
        <p:spPr bwMode="auto">
          <a:xfrm>
            <a:off x="5007919" y="1865189"/>
            <a:ext cx="720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Aplicaciones</a:t>
            </a:r>
            <a:r>
              <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de </a:t>
            </a: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caja</a:t>
            </a:r>
            <a:endPar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88" name="AutoShape 7">
            <a:extLst>
              <a:ext uri="{FF2B5EF4-FFF2-40B4-BE49-F238E27FC236}">
                <a16:creationId xmlns:a16="http://schemas.microsoft.com/office/drawing/2014/main" id="{834AFEF9-92C7-4C76-94BD-BE7595D4E78A}"/>
              </a:ext>
            </a:extLst>
          </p:cNvPr>
          <p:cNvSpPr>
            <a:spLocks noChangeArrowheads="1"/>
          </p:cNvSpPr>
          <p:nvPr/>
        </p:nvSpPr>
        <p:spPr bwMode="auto">
          <a:xfrm>
            <a:off x="5692361" y="1865189"/>
            <a:ext cx="720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Gestión</a:t>
            </a:r>
            <a:r>
              <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de </a:t>
            </a: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cobros</a:t>
            </a:r>
            <a:endPar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89" name="AutoShape 7">
            <a:extLst>
              <a:ext uri="{FF2B5EF4-FFF2-40B4-BE49-F238E27FC236}">
                <a16:creationId xmlns:a16="http://schemas.microsoft.com/office/drawing/2014/main" id="{00198182-BA13-4286-A6BC-5A8D1A98B6FA}"/>
              </a:ext>
            </a:extLst>
          </p:cNvPr>
          <p:cNvSpPr>
            <a:spLocks noChangeArrowheads="1"/>
          </p:cNvSpPr>
          <p:nvPr/>
        </p:nvSpPr>
        <p:spPr bwMode="auto">
          <a:xfrm>
            <a:off x="6376803" y="1865189"/>
            <a:ext cx="720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Cieere</a:t>
            </a:r>
            <a:r>
              <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t>
            </a: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mes</a:t>
            </a:r>
            <a:r>
              <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Month End</a:t>
            </a:r>
          </a:p>
        </p:txBody>
      </p:sp>
      <p:sp>
        <p:nvSpPr>
          <p:cNvPr id="90" name="AutoShape 7">
            <a:extLst>
              <a:ext uri="{FF2B5EF4-FFF2-40B4-BE49-F238E27FC236}">
                <a16:creationId xmlns:a16="http://schemas.microsoft.com/office/drawing/2014/main" id="{5BA9CEBB-45FC-452B-A2C2-02F41AC6FA69}"/>
              </a:ext>
            </a:extLst>
          </p:cNvPr>
          <p:cNvSpPr>
            <a:spLocks noChangeArrowheads="1"/>
          </p:cNvSpPr>
          <p:nvPr/>
        </p:nvSpPr>
        <p:spPr bwMode="auto">
          <a:xfrm>
            <a:off x="7061245" y="1865203"/>
            <a:ext cx="720000" cy="468000"/>
          </a:xfrm>
          <a:prstGeom prst="chevron">
            <a:avLst>
              <a:gd name="adj" fmla="val 19758"/>
            </a:avLst>
          </a:prstGeom>
          <a:solidFill>
            <a:schemeClr val="bg1">
              <a:lumMod val="75000"/>
            </a:schemeClr>
          </a:solidFill>
          <a:ln w="19050">
            <a:solidFill>
              <a:schemeClr val="bg1">
                <a:lumMod val="50000"/>
              </a:schemeClr>
            </a:solidFill>
          </a:ln>
        </p:spPr>
        <p:txBody>
          <a:bodyPr wrap="square" lIns="0" tIns="0" rIns="0" bIns="0" anchor="ctr" anchorCtr="0"/>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Análisis</a:t>
            </a:r>
            <a:r>
              <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de </a:t>
            </a: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cuentas</a:t>
            </a:r>
            <a:r>
              <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 a </a:t>
            </a:r>
            <a:r>
              <a:rPr kumimoji="0" lang="en-US" sz="700" b="1" i="0" u="none" strike="noStrike" kern="0" cap="none" spc="0" normalizeH="0" baseline="0" noProof="0" dirty="0" err="1">
                <a:ln>
                  <a:noFill/>
                </a:ln>
                <a:solidFill>
                  <a:srgbClr val="FFFFFF"/>
                </a:solidFill>
                <a:effectLst/>
                <a:uLnTx/>
                <a:uFillTx/>
                <a:latin typeface="Arial" panose="020B0604020202020204" pitchFamily="34" charset="0"/>
                <a:ea typeface="+mn-ea"/>
                <a:cs typeface="Arial" panose="020B0604020202020204" pitchFamily="34" charset="0"/>
              </a:rPr>
              <a:t>cobrar</a:t>
            </a:r>
            <a:endParaRPr kumimoji="0" lang="en-US" sz="700" b="1" i="0" u="none" strike="noStrike" kern="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91" name="AutoShape 7">
            <a:extLst>
              <a:ext uri="{FF2B5EF4-FFF2-40B4-BE49-F238E27FC236}">
                <a16:creationId xmlns:a16="http://schemas.microsoft.com/office/drawing/2014/main" id="{3EAFD133-2CF3-4495-BAC3-FB06EB4D8047}"/>
              </a:ext>
            </a:extLst>
          </p:cNvPr>
          <p:cNvSpPr>
            <a:spLocks noChangeArrowheads="1"/>
          </p:cNvSpPr>
          <p:nvPr/>
        </p:nvSpPr>
        <p:spPr bwMode="auto">
          <a:xfrm>
            <a:off x="7745684" y="1865203"/>
            <a:ext cx="720000" cy="468000"/>
          </a:xfrm>
          <a:prstGeom prst="chevron">
            <a:avLst>
              <a:gd name="adj" fmla="val 19758"/>
            </a:avLst>
          </a:prstGeom>
          <a:solidFill>
            <a:schemeClr val="accent5"/>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Gestión</a:t>
            </a:r>
            <a:r>
              <a:rPr kumimoji="0" lang="en-US" sz="9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del </a:t>
            </a:r>
            <a:r>
              <a:rPr kumimoji="0" lang="en-US" sz="9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proceso</a:t>
            </a:r>
            <a:endParaRPr kumimoji="0" lang="en-US" sz="9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endParaRPr>
          </a:p>
        </p:txBody>
      </p:sp>
      <p:grpSp>
        <p:nvGrpSpPr>
          <p:cNvPr id="83" name="Group 82">
            <a:extLst>
              <a:ext uri="{FF2B5EF4-FFF2-40B4-BE49-F238E27FC236}">
                <a16:creationId xmlns:a16="http://schemas.microsoft.com/office/drawing/2014/main" id="{5BD92FFB-BFB4-4B72-A680-DB3A99876792}"/>
              </a:ext>
            </a:extLst>
          </p:cNvPr>
          <p:cNvGrpSpPr/>
          <p:nvPr/>
        </p:nvGrpSpPr>
        <p:grpSpPr>
          <a:xfrm>
            <a:off x="7680176" y="178744"/>
            <a:ext cx="3564392" cy="689878"/>
            <a:chOff x="7680176" y="178744"/>
            <a:chExt cx="3564392" cy="689878"/>
          </a:xfrm>
        </p:grpSpPr>
        <p:sp>
          <p:nvSpPr>
            <p:cNvPr id="84" name="KMATable0ValueChain2">
              <a:extLst>
                <a:ext uri="{FF2B5EF4-FFF2-40B4-BE49-F238E27FC236}">
                  <a16:creationId xmlns:a16="http://schemas.microsoft.com/office/drawing/2014/main" id="{3F140666-0D7D-4B72-AFB5-558497F1FCA6}"/>
                </a:ext>
              </a:extLst>
            </p:cNvPr>
            <p:cNvSpPr>
              <a:spLocks noChangeArrowheads="1"/>
            </p:cNvSpPr>
            <p:nvPr/>
          </p:nvSpPr>
          <p:spPr bwMode="auto">
            <a:xfrm>
              <a:off x="7680176" y="178744"/>
              <a:ext cx="3564392" cy="151256"/>
            </a:xfrm>
            <a:prstGeom prst="chevron">
              <a:avLst>
                <a:gd name="adj" fmla="val 21138"/>
              </a:avLst>
            </a:prstGeom>
            <a:solidFill>
              <a:schemeClr val="tx2"/>
            </a:solidFill>
            <a:ln>
              <a:noFill/>
            </a:ln>
          </p:spPr>
          <p:txBody>
            <a:bodyPr lIns="0" r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r>
                <a:rPr kumimoji="0" lang="es-ES_tradnl" sz="10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Procesos de </a:t>
              </a:r>
              <a:r>
                <a:rPr kumimoji="0" lang="es-ES_tradnl" sz="10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Supply</a:t>
              </a:r>
              <a:r>
                <a:rPr kumimoji="0" lang="es-ES_tradnl" sz="10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a:t>
              </a:r>
              <a:r>
                <a:rPr kumimoji="0" lang="es-ES_tradnl" sz="1000" b="1" i="0" u="none" strike="noStrike" kern="1200" cap="none" spc="0" normalizeH="0" baseline="0" noProof="0" dirty="0" err="1">
                  <a:ln>
                    <a:noFill/>
                  </a:ln>
                  <a:solidFill>
                    <a:srgbClr val="FFFFFF"/>
                  </a:solidFill>
                  <a:effectLst/>
                  <a:uLnTx/>
                  <a:uFillTx/>
                  <a:latin typeface="Univers for KPMG Cond" panose="020B0606020202020204" pitchFamily="34" charset="0"/>
                  <a:ea typeface="+mn-ea"/>
                  <a:cs typeface="Arial" panose="020B0604020202020204" pitchFamily="34" charset="0"/>
                </a:rPr>
                <a:t>Chain</a:t>
              </a:r>
              <a:r>
                <a:rPr kumimoji="0" lang="es-ES_tradnl" sz="10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rPr>
                <a:t> / Producción</a:t>
              </a:r>
            </a:p>
          </p:txBody>
        </p:sp>
        <p:sp>
          <p:nvSpPr>
            <p:cNvPr id="85" name="Rounded Rectangle 68">
              <a:extLst>
                <a:ext uri="{FF2B5EF4-FFF2-40B4-BE49-F238E27FC236}">
                  <a16:creationId xmlns:a16="http://schemas.microsoft.com/office/drawing/2014/main" id="{64E5A673-A1F9-420E-89E5-A9E5596275F9}"/>
                </a:ext>
              </a:extLst>
            </p:cNvPr>
            <p:cNvSpPr/>
            <p:nvPr/>
          </p:nvSpPr>
          <p:spPr>
            <a:xfrm>
              <a:off x="8105684" y="377237"/>
              <a:ext cx="756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err="1">
                  <a:solidFill>
                    <a:prstClr val="white"/>
                  </a:solidFill>
                  <a:latin typeface="Univers for KPMG Cond" panose="020B0606020202020204" pitchFamily="34" charset="0"/>
                </a:rPr>
                <a:t>Procurement</a:t>
              </a:r>
              <a:endParaRPr lang="es-ES" sz="900" i="1" dirty="0">
                <a:solidFill>
                  <a:prstClr val="white"/>
                </a:solidFill>
                <a:latin typeface="Univers for KPMG Cond" panose="020B0606020202020204" pitchFamily="34" charset="0"/>
              </a:endParaRPr>
            </a:p>
          </p:txBody>
        </p:sp>
        <p:sp>
          <p:nvSpPr>
            <p:cNvPr id="86" name="Rounded Rectangle 68">
              <a:extLst>
                <a:ext uri="{FF2B5EF4-FFF2-40B4-BE49-F238E27FC236}">
                  <a16:creationId xmlns:a16="http://schemas.microsoft.com/office/drawing/2014/main" id="{AB1FBD98-DB9E-4986-8E54-4064781DEE9E}"/>
                </a:ext>
              </a:extLst>
            </p:cNvPr>
            <p:cNvSpPr/>
            <p:nvPr/>
          </p:nvSpPr>
          <p:spPr>
            <a:xfrm>
              <a:off x="9053259" y="377237"/>
              <a:ext cx="756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err="1">
                  <a:solidFill>
                    <a:prstClr val="white"/>
                  </a:solidFill>
                  <a:latin typeface="Univers for KPMG Cond" panose="020B0606020202020204" pitchFamily="34" charset="0"/>
                </a:rPr>
                <a:t>Customer</a:t>
              </a:r>
              <a:r>
                <a:rPr lang="es-ES_tradnl" sz="900" i="1" dirty="0">
                  <a:solidFill>
                    <a:prstClr val="white"/>
                  </a:solidFill>
                  <a:latin typeface="Univers for KPMG Cond" panose="020B0606020202020204" pitchFamily="34" charset="0"/>
                </a:rPr>
                <a:t> </a:t>
              </a:r>
              <a:r>
                <a:rPr lang="es-ES_tradnl" sz="900" i="1" dirty="0" err="1">
                  <a:solidFill>
                    <a:prstClr val="white"/>
                  </a:solidFill>
                  <a:latin typeface="Univers for KPMG Cond" panose="020B0606020202020204" pitchFamily="34" charset="0"/>
                </a:rPr>
                <a:t>Serv</a:t>
              </a:r>
              <a:endParaRPr lang="es-ES" sz="900" i="1" dirty="0">
                <a:solidFill>
                  <a:prstClr val="white"/>
                </a:solidFill>
                <a:latin typeface="Univers for KPMG Cond" panose="020B0606020202020204" pitchFamily="34" charset="0"/>
              </a:endParaRPr>
            </a:p>
          </p:txBody>
        </p:sp>
        <p:sp>
          <p:nvSpPr>
            <p:cNvPr id="87" name="Rounded Rectangle 68">
              <a:extLst>
                <a:ext uri="{FF2B5EF4-FFF2-40B4-BE49-F238E27FC236}">
                  <a16:creationId xmlns:a16="http://schemas.microsoft.com/office/drawing/2014/main" id="{85A1CCBD-FC67-4AF0-92A4-F3F25E4ACF01}"/>
                </a:ext>
              </a:extLst>
            </p:cNvPr>
            <p:cNvSpPr/>
            <p:nvPr/>
          </p:nvSpPr>
          <p:spPr>
            <a:xfrm>
              <a:off x="9051714" y="652622"/>
              <a:ext cx="756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Logística</a:t>
              </a:r>
              <a:endParaRPr lang="es-ES" sz="900" i="1" dirty="0">
                <a:solidFill>
                  <a:prstClr val="white"/>
                </a:solidFill>
                <a:latin typeface="Univers for KPMG Cond" panose="020B0606020202020204" pitchFamily="34" charset="0"/>
              </a:endParaRPr>
            </a:p>
          </p:txBody>
        </p:sp>
        <p:sp>
          <p:nvSpPr>
            <p:cNvPr id="92" name="Rounded Rectangle 68">
              <a:extLst>
                <a:ext uri="{FF2B5EF4-FFF2-40B4-BE49-F238E27FC236}">
                  <a16:creationId xmlns:a16="http://schemas.microsoft.com/office/drawing/2014/main" id="{1A838F62-20BE-4F26-B0C2-CB21E221146C}"/>
                </a:ext>
              </a:extLst>
            </p:cNvPr>
            <p:cNvSpPr/>
            <p:nvPr/>
          </p:nvSpPr>
          <p:spPr>
            <a:xfrm>
              <a:off x="10011843" y="377237"/>
              <a:ext cx="756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Planificación</a:t>
              </a:r>
              <a:endParaRPr lang="es-ES" sz="900" i="1" dirty="0">
                <a:solidFill>
                  <a:prstClr val="white"/>
                </a:solidFill>
                <a:latin typeface="Univers for KPMG Cond" panose="020B0606020202020204" pitchFamily="34" charset="0"/>
              </a:endParaRPr>
            </a:p>
          </p:txBody>
        </p:sp>
        <p:sp>
          <p:nvSpPr>
            <p:cNvPr id="93" name="Rounded Rectangle 68">
              <a:extLst>
                <a:ext uri="{FF2B5EF4-FFF2-40B4-BE49-F238E27FC236}">
                  <a16:creationId xmlns:a16="http://schemas.microsoft.com/office/drawing/2014/main" id="{34BB5623-7905-4DB5-A41D-DD8E4B561E81}"/>
                </a:ext>
              </a:extLst>
            </p:cNvPr>
            <p:cNvSpPr/>
            <p:nvPr/>
          </p:nvSpPr>
          <p:spPr>
            <a:xfrm>
              <a:off x="10011843" y="649565"/>
              <a:ext cx="756000" cy="216000"/>
            </a:xfrm>
            <a:prstGeom prst="roundRect">
              <a:avLst/>
            </a:prstGeom>
            <a:solidFill>
              <a:schemeClr val="accent5"/>
            </a:solidFill>
            <a:ln w="19050">
              <a:solidFill>
                <a:schemeClr val="accent6"/>
              </a:solidFill>
            </a:ln>
          </p:spPr>
          <p:txBody>
            <a:bodyPr lIns="0" tIns="0" rIns="0" bIns="0" anchor="ctr" anchorCtr="0"/>
            <a:lstStyle/>
            <a:p>
              <a:pPr algn="ctr"/>
              <a:r>
                <a:rPr lang="es-ES_tradnl" sz="900" b="1" dirty="0">
                  <a:solidFill>
                    <a:srgbClr val="FFFFFF"/>
                  </a:solidFill>
                  <a:latin typeface="Univers for KPMG Cond" panose="020B0606020202020204" pitchFamily="34" charset="0"/>
                  <a:cs typeface="Arial" panose="020B0604020202020204" pitchFamily="34" charset="0"/>
                </a:rPr>
                <a:t>Forestal</a:t>
              </a:r>
              <a:endParaRPr lang="es-ES" sz="900" b="1" dirty="0">
                <a:solidFill>
                  <a:srgbClr val="FFFFFF"/>
                </a:solidFill>
                <a:latin typeface="Univers for KPMG Cond" panose="020B0606020202020204" pitchFamily="34" charset="0"/>
                <a:cs typeface="Arial" panose="020B0604020202020204" pitchFamily="34" charset="0"/>
              </a:endParaRPr>
            </a:p>
          </p:txBody>
        </p:sp>
        <p:sp>
          <p:nvSpPr>
            <p:cNvPr id="94" name="Rounded Rectangle 68">
              <a:extLst>
                <a:ext uri="{FF2B5EF4-FFF2-40B4-BE49-F238E27FC236}">
                  <a16:creationId xmlns:a16="http://schemas.microsoft.com/office/drawing/2014/main" id="{25B8122F-BA6B-4359-AC91-414CF5C424C7}"/>
                </a:ext>
              </a:extLst>
            </p:cNvPr>
            <p:cNvSpPr/>
            <p:nvPr/>
          </p:nvSpPr>
          <p:spPr>
            <a:xfrm>
              <a:off x="8103822" y="651770"/>
              <a:ext cx="756000" cy="216000"/>
            </a:xfrm>
            <a:prstGeom prst="roundRect">
              <a:avLst/>
            </a:prstGeom>
            <a:solidFill>
              <a:schemeClr val="bg1">
                <a:lumMod val="6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900" i="1" dirty="0">
                  <a:solidFill>
                    <a:prstClr val="white"/>
                  </a:solidFill>
                  <a:latin typeface="Univers for KPMG Cond" panose="020B0606020202020204" pitchFamily="34" charset="0"/>
                </a:rPr>
                <a:t>Producción</a:t>
              </a:r>
              <a:endParaRPr lang="es-ES" sz="900" i="1" dirty="0">
                <a:solidFill>
                  <a:prstClr val="white"/>
                </a:solidFill>
                <a:latin typeface="Univers for KPMG Cond" panose="020B0606020202020204" pitchFamily="34" charset="0"/>
              </a:endParaRPr>
            </a:p>
          </p:txBody>
        </p:sp>
      </p:grpSp>
      <p:grpSp>
        <p:nvGrpSpPr>
          <p:cNvPr id="54" name="Group 53">
            <a:extLst>
              <a:ext uri="{FF2B5EF4-FFF2-40B4-BE49-F238E27FC236}">
                <a16:creationId xmlns:a16="http://schemas.microsoft.com/office/drawing/2014/main" id="{AB5AA3C4-79F0-4636-AE5A-C0CD91A84528}"/>
              </a:ext>
            </a:extLst>
          </p:cNvPr>
          <p:cNvGrpSpPr/>
          <p:nvPr/>
        </p:nvGrpSpPr>
        <p:grpSpPr>
          <a:xfrm>
            <a:off x="5006877" y="44624"/>
            <a:ext cx="2119585" cy="744515"/>
            <a:chOff x="5006877" y="44624"/>
            <a:chExt cx="2119585" cy="826693"/>
          </a:xfrm>
        </p:grpSpPr>
        <p:sp>
          <p:nvSpPr>
            <p:cNvPr id="55" name="AutoShape 7">
              <a:extLst>
                <a:ext uri="{FF2B5EF4-FFF2-40B4-BE49-F238E27FC236}">
                  <a16:creationId xmlns:a16="http://schemas.microsoft.com/office/drawing/2014/main" id="{CB72E9A0-2942-4258-AE63-DA8C596D8766}"/>
                </a:ext>
              </a:extLst>
            </p:cNvPr>
            <p:cNvSpPr>
              <a:spLocks noChangeArrowheads="1"/>
            </p:cNvSpPr>
            <p:nvPr/>
          </p:nvSpPr>
          <p:spPr bwMode="auto">
            <a:xfrm>
              <a:off x="5006877" y="655317"/>
              <a:ext cx="396000" cy="216000"/>
            </a:xfrm>
            <a:prstGeom prst="chevron">
              <a:avLst>
                <a:gd name="adj" fmla="val 19758"/>
              </a:avLst>
            </a:prstGeom>
            <a:solidFill>
              <a:srgbClr val="F68D2E"/>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56"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1" y="74832"/>
              <a:ext cx="396000" cy="216000"/>
            </a:xfrm>
            <a:prstGeom prst="chevron">
              <a:avLst>
                <a:gd name="adj" fmla="val 19758"/>
              </a:avLst>
            </a:prstGeom>
            <a:solidFill>
              <a:schemeClr val="accent5"/>
            </a:solidFill>
            <a:ln w="19050">
              <a:solidFill>
                <a:schemeClr val="accent6"/>
              </a:solidFill>
            </a:ln>
          </p:spPr>
          <p:txBody>
            <a:bodyPr lIns="0" tIns="0" rIns="0" bIns="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800" b="1" i="0" u="none" strike="noStrike" kern="1200" cap="none" spc="0" normalizeH="0" baseline="0" noProof="0" dirty="0">
                <a:ln>
                  <a:noFill/>
                </a:ln>
                <a:solidFill>
                  <a:srgbClr val="FFFFFF"/>
                </a:solidFill>
                <a:effectLst/>
                <a:uLnTx/>
                <a:uFillTx/>
                <a:latin typeface="Univers for KPMG Cond" panose="020B0606020202020204" pitchFamily="34" charset="0"/>
                <a:ea typeface="+mn-ea"/>
                <a:cs typeface="Arial" panose="020B0604020202020204" pitchFamily="34" charset="0"/>
              </a:endParaRPr>
            </a:p>
          </p:txBody>
        </p:sp>
        <p:sp>
          <p:nvSpPr>
            <p:cNvPr id="57" name="AutoShape 7">
              <a:extLst>
                <a:ext uri="{FF2B5EF4-FFF2-40B4-BE49-F238E27FC236}">
                  <a16:creationId xmlns:a16="http://schemas.microsoft.com/office/drawing/2014/main" id="{254728ED-2A5D-4D95-857F-5A6603466A66}"/>
                </a:ext>
              </a:extLst>
            </p:cNvPr>
            <p:cNvSpPr>
              <a:spLocks noChangeArrowheads="1"/>
            </p:cNvSpPr>
            <p:nvPr/>
          </p:nvSpPr>
          <p:spPr bwMode="auto">
            <a:xfrm>
              <a:off x="5015880" y="348584"/>
              <a:ext cx="396000" cy="216000"/>
            </a:xfrm>
            <a:prstGeom prst="chevron">
              <a:avLst>
                <a:gd name="adj" fmla="val 19758"/>
              </a:avLst>
            </a:prstGeom>
            <a:solidFill>
              <a:schemeClr val="bg2"/>
            </a:solidFill>
            <a:ln w="19050">
              <a:solidFill>
                <a:schemeClr val="accent6"/>
              </a:solidFill>
            </a:ln>
          </p:spPr>
          <p:txBody>
            <a:bodyPr wrap="square" lIns="0" tIns="0" rIns="0" bIns="0" anchor="ctr" anchorCtr="0"/>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s-ES_tradnl" sz="800" b="1" i="0" u="none" strike="noStrike" kern="1200" cap="none" spc="0" normalizeH="0" baseline="0" noProof="0" dirty="0">
                <a:ln>
                  <a:noFill/>
                </a:ln>
                <a:solidFill>
                  <a:prstClr val="white"/>
                </a:solidFill>
                <a:effectLst/>
                <a:uLnTx/>
                <a:uFillTx/>
                <a:latin typeface="Arial"/>
                <a:ea typeface="+mn-ea"/>
                <a:cs typeface="+mn-cs"/>
              </a:endParaRPr>
            </a:p>
          </p:txBody>
        </p:sp>
        <p:sp>
          <p:nvSpPr>
            <p:cNvPr id="60" name="TextBox 59"/>
            <p:cNvSpPr txBox="1"/>
            <p:nvPr/>
          </p:nvSpPr>
          <p:spPr>
            <a:xfrm>
              <a:off x="5470278" y="44624"/>
              <a:ext cx="1656184" cy="204322"/>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err="1">
                  <a:ln>
                    <a:noFill/>
                  </a:ln>
                  <a:solidFill>
                    <a:srgbClr val="00338D"/>
                  </a:solidFill>
                  <a:effectLst/>
                  <a:uLnTx/>
                  <a:uFillTx/>
                  <a:latin typeface="Arial"/>
                  <a:ea typeface="+mn-ea"/>
                  <a:cs typeface="+mn-cs"/>
                </a:rPr>
                <a:t>Supply</a:t>
              </a:r>
              <a:r>
                <a:rPr kumimoji="0" lang="es-ES" sz="1100" b="0" i="0" u="none" strike="noStrike" kern="1200" cap="none" spc="0" normalizeH="0" baseline="0" noProof="0" dirty="0">
                  <a:ln>
                    <a:noFill/>
                  </a:ln>
                  <a:solidFill>
                    <a:srgbClr val="00338D"/>
                  </a:solidFill>
                  <a:effectLst/>
                  <a:uLnTx/>
                  <a:uFillTx/>
                  <a:latin typeface="Arial"/>
                  <a:ea typeface="+mn-ea"/>
                  <a:cs typeface="+mn-cs"/>
                </a:rPr>
                <a:t> </a:t>
              </a:r>
              <a:r>
                <a:rPr kumimoji="0" lang="es-ES" sz="1100" b="0" i="0" u="none" strike="noStrike" kern="1200" cap="none" spc="0" normalizeH="0" baseline="0" noProof="0" dirty="0" err="1">
                  <a:ln>
                    <a:noFill/>
                  </a:ln>
                  <a:solidFill>
                    <a:srgbClr val="00338D"/>
                  </a:solidFill>
                  <a:effectLst/>
                  <a:uLnTx/>
                  <a:uFillTx/>
                  <a:latin typeface="Arial"/>
                  <a:ea typeface="+mn-ea"/>
                  <a:cs typeface="+mn-cs"/>
                </a:rPr>
                <a:t>Chain</a:t>
              </a:r>
              <a:endParaRPr kumimoji="0" lang="es-ES" sz="1100" b="0" i="0" u="none" strike="noStrike" kern="1200" cap="none" spc="0" normalizeH="0" baseline="0" noProof="0" dirty="0">
                <a:ln>
                  <a:noFill/>
                </a:ln>
                <a:solidFill>
                  <a:srgbClr val="00338D"/>
                </a:solidFill>
                <a:effectLst/>
                <a:uLnTx/>
                <a:uFillTx/>
                <a:latin typeface="Arial"/>
                <a:ea typeface="+mn-ea"/>
                <a:cs typeface="+mn-cs"/>
              </a:endParaRPr>
            </a:p>
          </p:txBody>
        </p:sp>
        <p:sp>
          <p:nvSpPr>
            <p:cNvPr id="62" name="TextBox 61"/>
            <p:cNvSpPr txBox="1"/>
            <p:nvPr/>
          </p:nvSpPr>
          <p:spPr>
            <a:xfrm>
              <a:off x="5470278" y="328440"/>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Finanzas</a:t>
              </a:r>
            </a:p>
          </p:txBody>
        </p:sp>
        <p:sp>
          <p:nvSpPr>
            <p:cNvPr id="64" name="TextBox 63">
              <a:extLst>
                <a:ext uri="{FF2B5EF4-FFF2-40B4-BE49-F238E27FC236}">
                  <a16:creationId xmlns:a16="http://schemas.microsoft.com/office/drawing/2014/main" id="{7F0ED837-5337-47B6-AC8C-3872F871071C}"/>
                </a:ext>
              </a:extLst>
            </p:cNvPr>
            <p:cNvSpPr txBox="1"/>
            <p:nvPr/>
          </p:nvSpPr>
          <p:spPr>
            <a:xfrm>
              <a:off x="5470278" y="625943"/>
              <a:ext cx="864096" cy="195241"/>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s-ES" sz="1100" b="0" i="0" u="none" strike="noStrike" kern="1200" cap="none" spc="0" normalizeH="0" baseline="0" noProof="0" dirty="0">
                  <a:ln>
                    <a:noFill/>
                  </a:ln>
                  <a:solidFill>
                    <a:srgbClr val="00338D"/>
                  </a:solidFill>
                  <a:effectLst/>
                  <a:uLnTx/>
                  <a:uFillTx/>
                  <a:latin typeface="Arial"/>
                  <a:ea typeface="+mn-ea"/>
                  <a:cs typeface="+mn-cs"/>
                </a:rPr>
                <a:t>Producción</a:t>
              </a:r>
            </a:p>
          </p:txBody>
        </p:sp>
      </p:grpSp>
    </p:spTree>
    <p:extLst>
      <p:ext uri="{BB962C8B-B14F-4D97-AF65-F5344CB8AC3E}">
        <p14:creationId xmlns:p14="http://schemas.microsoft.com/office/powerpoint/2010/main" val="28042206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0399" name="think-cell Slide" r:id="rId4" imgW="473" imgH="473" progId="TCLayout.ActiveDocument.1">
                  <p:embed/>
                </p:oleObj>
              </mc:Choice>
              <mc:Fallback>
                <p:oleObj name="think-cell Slide" r:id="rId4" imgW="473" imgH="473" progId="TCLayout.ActiveDocument.1">
                  <p:embed/>
                  <p:pic>
                    <p:nvPicPr>
                      <p:cNvPr id="11" name="Object 10"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1"/>
          <p:cNvSpPr txBox="1">
            <a:spLocks/>
          </p:cNvSpPr>
          <p:nvPr/>
        </p:nvSpPr>
        <p:spPr>
          <a:xfrm>
            <a:off x="2279576" y="260648"/>
            <a:ext cx="8244000" cy="4479134"/>
          </a:xfrm>
          <a:prstGeom prst="rect">
            <a:avLst/>
          </a:prstGeom>
        </p:spPr>
        <p:txBody>
          <a:bodyPr vert="horz" lIns="0" tIns="0" rIns="0" bIns="0" rtlCol="0" anchor="t" anchorCtr="0">
            <a:noAutofit/>
          </a:bodyPr>
          <a:lstStyle>
            <a:lvl1pPr algn="l" defTabSz="844083" rtl="0" eaLnBrk="1" latinLnBrk="0" hangingPunct="1">
              <a:lnSpc>
                <a:spcPct val="70000"/>
              </a:lnSpc>
              <a:spcBef>
                <a:spcPct val="0"/>
              </a:spcBef>
              <a:buNone/>
              <a:defRPr sz="8938" kern="1200" baseline="0">
                <a:solidFill>
                  <a:schemeClr val="bg1"/>
                </a:solidFill>
                <a:latin typeface="+mj-lt"/>
                <a:ea typeface="+mj-ea"/>
                <a:cs typeface="+mj-cs"/>
              </a:defRPr>
            </a:lvl1pPr>
          </a:lstStyle>
          <a:p>
            <a:pPr marL="9525" marR="0" lvl="0" indent="-9525" algn="l" defTabSz="844083" rtl="0" eaLnBrk="1" fontAlgn="auto" latinLnBrk="0" hangingPunct="1">
              <a:lnSpc>
                <a:spcPct val="100000"/>
              </a:lnSpc>
              <a:spcBef>
                <a:spcPct val="0"/>
              </a:spcBef>
              <a:spcAft>
                <a:spcPts val="0"/>
              </a:spcAft>
              <a:buClrTx/>
              <a:buSzTx/>
              <a:buFontTx/>
              <a:buNone/>
              <a:tabLst/>
              <a:defRPr/>
            </a:pPr>
            <a:br>
              <a:rPr kumimoji="0" lang="en-GB" sz="300" b="1" i="0" u="none" strike="noStrike" kern="1200" cap="none" spc="0" normalizeH="0" baseline="0" noProof="0" dirty="0">
                <a:ln>
                  <a:noFill/>
                </a:ln>
                <a:solidFill>
                  <a:prstClr val="white"/>
                </a:solidFill>
                <a:effectLst/>
                <a:uLnTx/>
                <a:uFillTx/>
                <a:latin typeface="KPMG Extralight"/>
                <a:ea typeface="+mj-ea"/>
                <a:cs typeface="+mj-cs"/>
              </a:rPr>
            </a:br>
            <a:endParaRPr kumimoji="0" lang="en-GB" sz="300" b="1" i="0" u="none" strike="noStrike" kern="1200" cap="none" spc="0" normalizeH="0" baseline="0" noProof="0" dirty="0">
              <a:ln>
                <a:noFill/>
              </a:ln>
              <a:solidFill>
                <a:prstClr val="white"/>
              </a:solidFill>
              <a:effectLst/>
              <a:uLnTx/>
              <a:uFillTx/>
              <a:latin typeface="KPMG Extralight"/>
              <a:ea typeface="+mj-ea"/>
              <a:cs typeface="+mj-cs"/>
            </a:endParaRPr>
          </a:p>
          <a:p>
            <a:pPr marL="9525" marR="0" lvl="0" indent="-9525" algn="l" defTabSz="844083"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0" normalizeH="0" baseline="0" noProof="0" dirty="0" err="1">
                <a:ln>
                  <a:noFill/>
                </a:ln>
                <a:solidFill>
                  <a:prstClr val="white"/>
                </a:solidFill>
                <a:effectLst/>
                <a:uLnTx/>
                <a:uFillTx/>
                <a:latin typeface="KPMG Extralight"/>
                <a:ea typeface="+mj-ea"/>
                <a:cs typeface="+mj-cs"/>
              </a:rPr>
              <a:t>Indice</a:t>
            </a:r>
            <a:endParaRPr kumimoji="0" lang="en-GB" sz="3600" b="0" i="0" u="none" strike="noStrike" kern="1200" cap="none" spc="0" normalizeH="0" baseline="0" noProof="0" dirty="0">
              <a:ln>
                <a:noFill/>
              </a:ln>
              <a:solidFill>
                <a:prstClr val="white"/>
              </a:solidFill>
              <a:effectLst/>
              <a:uLnTx/>
              <a:uFillTx/>
              <a:latin typeface="KPMG Extralight"/>
              <a:ea typeface="+mj-ea"/>
              <a:cs typeface="+mj-cs"/>
            </a:endParaRPr>
          </a:p>
          <a:p>
            <a:pPr marL="714375" marR="0" lvl="0" indent="366713" algn="l" defTabSz="762000" rtl="0" eaLnBrk="1" fontAlgn="base" latinLnBrk="0" hangingPunct="1">
              <a:lnSpc>
                <a:spcPct val="100000"/>
              </a:lnSpc>
              <a:spcBef>
                <a:spcPts val="600"/>
              </a:spcBef>
              <a:spcAft>
                <a:spcPct val="0"/>
              </a:spcAft>
              <a:buClrTx/>
              <a:buSzTx/>
              <a:buFont typeface="+mj-lt"/>
              <a:buAutoNum type="arabicPeriod"/>
              <a:tabLst/>
              <a:defRPr/>
            </a:pPr>
            <a:r>
              <a:rPr kumimoji="0" lang="es-ES" sz="3600" b="0" i="0" u="none" strike="noStrike" kern="1200" cap="none" spc="0" normalizeH="0" baseline="0" noProof="0" dirty="0">
                <a:ln>
                  <a:noFill/>
                </a:ln>
                <a:solidFill>
                  <a:prstClr val="white"/>
                </a:solidFill>
                <a:effectLst/>
                <a:uLnTx/>
                <a:uFillTx/>
                <a:latin typeface="KPMG Extralight"/>
                <a:ea typeface="+mj-ea"/>
                <a:cs typeface="+mj-cs"/>
              </a:rPr>
              <a:t>Introducción</a:t>
            </a:r>
          </a:p>
          <a:p>
            <a:pPr marL="714375" marR="0" lvl="0" indent="366713" algn="l" defTabSz="762000" rtl="0" eaLnBrk="1" fontAlgn="base" latinLnBrk="0" hangingPunct="1">
              <a:lnSpc>
                <a:spcPct val="100000"/>
              </a:lnSpc>
              <a:spcBef>
                <a:spcPts val="600"/>
              </a:spcBef>
              <a:spcAft>
                <a:spcPct val="0"/>
              </a:spcAft>
              <a:buClrTx/>
              <a:buSzTx/>
              <a:buFont typeface="+mj-lt"/>
              <a:buAutoNum type="arabicPeriod"/>
              <a:tabLst/>
              <a:defRPr/>
            </a:pPr>
            <a:r>
              <a:rPr kumimoji="0" lang="es-ES" sz="3600" b="1" i="0" u="none" strike="noStrike" kern="1200" cap="none" spc="0" normalizeH="0" baseline="0" noProof="0" dirty="0">
                <a:ln>
                  <a:noFill/>
                </a:ln>
                <a:solidFill>
                  <a:prstClr val="white"/>
                </a:solidFill>
                <a:effectLst/>
                <a:uLnTx/>
                <a:uFillTx/>
                <a:latin typeface="KPMG Extralight"/>
                <a:ea typeface="+mj-ea"/>
                <a:cs typeface="+mj-cs"/>
              </a:rPr>
              <a:t>Análisis Cualitativo </a:t>
            </a:r>
          </a:p>
          <a:p>
            <a:pPr marL="742950" marR="0" lvl="0" indent="0" algn="l" defTabSz="762000" rtl="0" eaLnBrk="1" fontAlgn="base" latinLnBrk="0" hangingPunct="1">
              <a:lnSpc>
                <a:spcPct val="100000"/>
              </a:lnSpc>
              <a:spcBef>
                <a:spcPts val="600"/>
              </a:spcBef>
              <a:spcAft>
                <a:spcPct val="0"/>
              </a:spcAft>
              <a:buClrTx/>
              <a:buSzTx/>
              <a:buFontTx/>
              <a:buNone/>
              <a:tabLst/>
              <a:defRPr/>
            </a:pPr>
            <a:r>
              <a:rPr kumimoji="0" lang="es-ES" sz="3600" b="0" i="0" u="none" strike="noStrike" kern="1200" cap="none" spc="0" normalizeH="0" baseline="0" noProof="0" dirty="0">
                <a:ln>
                  <a:noFill/>
                </a:ln>
                <a:solidFill>
                  <a:prstClr val="white"/>
                </a:solidFill>
                <a:effectLst/>
                <a:uLnTx/>
                <a:uFillTx/>
                <a:latin typeface="KPMG Extralight"/>
                <a:ea typeface="+mj-ea"/>
                <a:cs typeface="+mj-cs"/>
              </a:rPr>
              <a:t>		2.1 Organización</a:t>
            </a:r>
            <a:br>
              <a:rPr kumimoji="0" lang="es-ES" sz="3600" b="1" i="0" u="none" strike="noStrike" kern="1200" cap="none" spc="0" normalizeH="0" baseline="0" noProof="0" dirty="0">
                <a:ln>
                  <a:noFill/>
                </a:ln>
                <a:solidFill>
                  <a:prstClr val="white"/>
                </a:solidFill>
                <a:effectLst/>
                <a:uLnTx/>
                <a:uFillTx/>
                <a:latin typeface="KPMG Extralight"/>
                <a:ea typeface="+mj-ea"/>
                <a:cs typeface="+mj-cs"/>
              </a:rPr>
            </a:br>
            <a:r>
              <a:rPr kumimoji="0" lang="es-ES" sz="3600" b="0" i="0" u="none" strike="noStrike" kern="1200" cap="none" spc="0" normalizeH="0" baseline="0" noProof="0" dirty="0">
                <a:ln>
                  <a:noFill/>
                </a:ln>
                <a:solidFill>
                  <a:prstClr val="white"/>
                </a:solidFill>
                <a:effectLst/>
                <a:uLnTx/>
                <a:uFillTx/>
                <a:latin typeface="KPMG Extralight"/>
                <a:ea typeface="+mj-ea"/>
                <a:cs typeface="+mj-cs"/>
              </a:rPr>
              <a:t>		</a:t>
            </a:r>
            <a:r>
              <a:rPr kumimoji="0" lang="es-ES" sz="3600" i="0" u="none" strike="noStrike" kern="1200" cap="none" spc="0" normalizeH="0" baseline="0" noProof="0" dirty="0">
                <a:ln>
                  <a:noFill/>
                </a:ln>
                <a:solidFill>
                  <a:prstClr val="white"/>
                </a:solidFill>
                <a:effectLst/>
                <a:uLnTx/>
                <a:uFillTx/>
                <a:latin typeface="KPMG Extralight"/>
                <a:ea typeface="+mj-ea"/>
                <a:cs typeface="+mj-cs"/>
              </a:rPr>
              <a:t>2..2 Procesos</a:t>
            </a:r>
            <a:br>
              <a:rPr kumimoji="0" lang="es-ES" sz="3600" b="0" i="0" u="none" strike="noStrike" kern="1200" cap="none" spc="0" normalizeH="0" baseline="0" noProof="0" dirty="0">
                <a:ln>
                  <a:noFill/>
                </a:ln>
                <a:solidFill>
                  <a:prstClr val="white"/>
                </a:solidFill>
                <a:effectLst/>
                <a:uLnTx/>
                <a:uFillTx/>
                <a:latin typeface="KPMG Extralight"/>
                <a:ea typeface="+mj-ea"/>
                <a:cs typeface="+mj-cs"/>
              </a:rPr>
            </a:br>
            <a:r>
              <a:rPr kumimoji="0" lang="es-ES" sz="3600" b="0" i="0" u="none" strike="noStrike" kern="1200" cap="none" spc="0" normalizeH="0" baseline="0" noProof="0" dirty="0">
                <a:ln>
                  <a:noFill/>
                </a:ln>
                <a:solidFill>
                  <a:prstClr val="white"/>
                </a:solidFill>
                <a:effectLst/>
                <a:uLnTx/>
                <a:uFillTx/>
                <a:latin typeface="KPMG Extralight"/>
                <a:ea typeface="+mj-ea"/>
                <a:cs typeface="+mj-cs"/>
              </a:rPr>
              <a:t>		</a:t>
            </a:r>
            <a:r>
              <a:rPr kumimoji="0" lang="es-ES" sz="3600" b="1" i="0" u="none" strike="noStrike" kern="1200" cap="none" spc="0" normalizeH="0" baseline="0" noProof="0" dirty="0">
                <a:ln>
                  <a:noFill/>
                </a:ln>
                <a:solidFill>
                  <a:prstClr val="white"/>
                </a:solidFill>
                <a:effectLst/>
                <a:uLnTx/>
                <a:uFillTx/>
                <a:latin typeface="KPMG Extralight"/>
                <a:ea typeface="+mj-ea"/>
                <a:cs typeface="+mj-cs"/>
              </a:rPr>
              <a:t>2.3 Sistemas</a:t>
            </a:r>
          </a:p>
          <a:p>
            <a:pPr marL="714375" marR="0" lvl="0" indent="366713" algn="l" defTabSz="762000" rtl="0" eaLnBrk="1" fontAlgn="base" latinLnBrk="0" hangingPunct="1">
              <a:lnSpc>
                <a:spcPct val="100000"/>
              </a:lnSpc>
              <a:spcBef>
                <a:spcPts val="600"/>
              </a:spcBef>
              <a:spcAft>
                <a:spcPct val="0"/>
              </a:spcAft>
              <a:buClrTx/>
              <a:buSzTx/>
              <a:buFont typeface="+mj-lt"/>
              <a:buAutoNum type="arabicPeriod" startAt="3"/>
              <a:tabLst/>
              <a:defRPr/>
            </a:pPr>
            <a:r>
              <a:rPr kumimoji="0" lang="es-ES" sz="3600" b="0" i="0" u="none" strike="noStrike" kern="1200" cap="none" spc="0" normalizeH="0" baseline="0" noProof="0" dirty="0">
                <a:ln>
                  <a:noFill/>
                </a:ln>
                <a:solidFill>
                  <a:prstClr val="white"/>
                </a:solidFill>
                <a:effectLst/>
                <a:uLnTx/>
                <a:uFillTx/>
                <a:latin typeface="KPMG Extralight"/>
                <a:ea typeface="+mj-ea"/>
                <a:cs typeface="+mj-cs"/>
              </a:rPr>
              <a:t>Análisis cuantitativo</a:t>
            </a:r>
          </a:p>
          <a:p>
            <a:pPr marL="742950" marR="0" lvl="0" indent="338138" algn="l" defTabSz="762000" rtl="0" eaLnBrk="1" fontAlgn="base" latinLnBrk="0" hangingPunct="1">
              <a:lnSpc>
                <a:spcPct val="100000"/>
              </a:lnSpc>
              <a:spcBef>
                <a:spcPts val="600"/>
              </a:spcBef>
              <a:spcAft>
                <a:spcPct val="0"/>
              </a:spcAft>
              <a:buClrTx/>
              <a:buSzTx/>
              <a:buFont typeface="+mj-lt"/>
              <a:buAutoNum type="arabicPeriod" startAt="3"/>
              <a:tabLst/>
              <a:defRPr/>
            </a:pPr>
            <a:r>
              <a:rPr kumimoji="0" lang="es-ES" sz="3600" b="0" i="0" u="none" strike="noStrike" kern="1200" cap="none" spc="0" normalizeH="0" baseline="0" noProof="0" dirty="0">
                <a:ln>
                  <a:noFill/>
                </a:ln>
                <a:solidFill>
                  <a:prstClr val="white"/>
                </a:solidFill>
                <a:effectLst/>
                <a:uLnTx/>
                <a:uFillTx/>
                <a:latin typeface="KPMG Extralight"/>
                <a:ea typeface="+mj-ea"/>
                <a:cs typeface="+mj-cs"/>
              </a:rPr>
              <a:t>Diagnóstico y conclusiones</a:t>
            </a:r>
            <a:br>
              <a:rPr kumimoji="0" lang="en-GB" sz="2000" b="0" i="0" u="none" strike="noStrike" kern="1200" cap="none" spc="0" normalizeH="0" baseline="0" noProof="0" dirty="0">
                <a:ln>
                  <a:noFill/>
                </a:ln>
                <a:solidFill>
                  <a:prstClr val="white"/>
                </a:solidFill>
                <a:effectLst/>
                <a:uLnTx/>
                <a:uFillTx/>
                <a:latin typeface="KPMG Extralight"/>
                <a:ea typeface="+mj-ea"/>
                <a:cs typeface="+mj-cs"/>
              </a:rPr>
            </a:br>
            <a:r>
              <a:rPr kumimoji="0" lang="en-GB" sz="2000" b="0" i="0" u="none" strike="noStrike" kern="1200" cap="none" spc="0" normalizeH="0" baseline="0" noProof="0" dirty="0">
                <a:ln>
                  <a:noFill/>
                </a:ln>
                <a:solidFill>
                  <a:prstClr val="white"/>
                </a:solidFill>
                <a:effectLst/>
                <a:uLnTx/>
                <a:uFillTx/>
                <a:latin typeface="KPMG Extralight"/>
                <a:ea typeface="+mj-ea"/>
                <a:cs typeface="+mj-cs"/>
              </a:rPr>
              <a:t>		</a:t>
            </a:r>
            <a:br>
              <a:rPr kumimoji="0" lang="en-GB" sz="2000" b="0" i="0" u="none" strike="noStrike" kern="1200" cap="none" spc="0" normalizeH="0" baseline="0" noProof="0" dirty="0">
                <a:ln>
                  <a:noFill/>
                </a:ln>
                <a:solidFill>
                  <a:prstClr val="white"/>
                </a:solidFill>
                <a:effectLst/>
                <a:uLnTx/>
                <a:uFillTx/>
                <a:latin typeface="KPMG Extralight"/>
                <a:ea typeface="+mj-ea"/>
                <a:cs typeface="+mj-cs"/>
              </a:rPr>
            </a:br>
            <a:r>
              <a:rPr kumimoji="0" lang="en-GB" sz="2000" b="0" i="0" u="none" strike="noStrike" kern="1200" cap="none" spc="0" normalizeH="0" baseline="0" noProof="0" dirty="0">
                <a:ln>
                  <a:noFill/>
                </a:ln>
                <a:solidFill>
                  <a:prstClr val="white"/>
                </a:solidFill>
                <a:effectLst/>
                <a:uLnTx/>
                <a:uFillTx/>
                <a:latin typeface="KPMG Extralight"/>
                <a:ea typeface="+mj-ea"/>
                <a:cs typeface="+mj-cs"/>
              </a:rPr>
              <a:t>		</a:t>
            </a:r>
          </a:p>
        </p:txBody>
      </p:sp>
    </p:spTree>
    <p:extLst>
      <p:ext uri="{BB962C8B-B14F-4D97-AF65-F5344CB8AC3E}">
        <p14:creationId xmlns:p14="http://schemas.microsoft.com/office/powerpoint/2010/main" val="19415364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3067705869"/>
              </p:ext>
            </p:ext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51422" name="think-cell Slide" r:id="rId5" imgW="216" imgH="216" progId="TCLayout.ActiveDocument.1">
                  <p:embed/>
                </p:oleObj>
              </mc:Choice>
              <mc:Fallback>
                <p:oleObj name="think-cell Slide" r:id="rId5" imgW="216" imgH="216" progId="TCLayout.ActiveDocument.1">
                  <p:embed/>
                  <p:pic>
                    <p:nvPicPr>
                      <p:cNvPr id="4" name="Object 3" hidden="1"/>
                      <p:cNvPicPr/>
                      <p:nvPr/>
                    </p:nvPicPr>
                    <p:blipFill>
                      <a:blip r:embed="rId6"/>
                      <a:stretch>
                        <a:fillRect/>
                      </a:stretch>
                    </p:blipFill>
                    <p:spPr>
                      <a:xfrm>
                        <a:off x="1525589" y="1589"/>
                        <a:ext cx="1587" cy="1587"/>
                      </a:xfrm>
                      <a:prstGeom prst="rect">
                        <a:avLst/>
                      </a:prstGeom>
                    </p:spPr>
                  </p:pic>
                </p:oleObj>
              </mc:Fallback>
            </mc:AlternateContent>
          </a:graphicData>
        </a:graphic>
      </p:graphicFrame>
      <p:sp>
        <p:nvSpPr>
          <p:cNvPr id="128" name="Title 1"/>
          <p:cNvSpPr txBox="1">
            <a:spLocks/>
          </p:cNvSpPr>
          <p:nvPr/>
        </p:nvSpPr>
        <p:spPr>
          <a:xfrm>
            <a:off x="990000" y="167350"/>
            <a:ext cx="8478958" cy="687855"/>
          </a:xfrm>
          <a:prstGeom prst="rect">
            <a:avLst/>
          </a:prstGeom>
          <a:noFill/>
        </p:spPr>
        <p:txBody>
          <a:bodyPr vert="horz" lIns="0" tIns="0" rIns="0" bIns="0" rtlCol="0" anchor="t" anchorCtr="0">
            <a:noAutofit/>
          </a:bodyPr>
          <a:lstStyle>
            <a:lvl1pPr eaLnBrk="1" hangingPunct="1">
              <a:lnSpc>
                <a:spcPct val="75000"/>
              </a:lnSpc>
              <a:defRPr sz="5400" b="0" i="0">
                <a:solidFill>
                  <a:schemeClr val="tx2"/>
                </a:solidFill>
                <a:latin typeface="+mj-lt"/>
                <a:cs typeface="KPMG Extralight"/>
              </a:defRPr>
            </a:lvl1pPr>
          </a:lstStyle>
          <a:p>
            <a:r>
              <a:rPr lang="es-ES_tradnl" sz="2400" b="1" dirty="0">
                <a:solidFill>
                  <a:srgbClr val="00338D"/>
                </a:solidFill>
              </a:rPr>
              <a:t>2.3. Sistemas</a:t>
            </a:r>
            <a:br>
              <a:rPr lang="es-ES_tradnl" sz="2400" b="1" kern="0" dirty="0">
                <a:solidFill>
                  <a:srgbClr val="00338D"/>
                </a:solidFill>
              </a:rPr>
            </a:br>
            <a:r>
              <a:rPr lang="es-ES_tradnl" sz="4000" dirty="0">
                <a:solidFill>
                  <a:srgbClr val="00338D"/>
                </a:solidFill>
              </a:rPr>
              <a:t>Mapa de sistemas</a:t>
            </a:r>
            <a:endParaRPr lang="es-ES_tradnl" sz="4000" kern="0" dirty="0"/>
          </a:p>
        </p:txBody>
      </p:sp>
      <p:sp>
        <p:nvSpPr>
          <p:cNvPr id="2" name="Rectangle 1"/>
          <p:cNvSpPr/>
          <p:nvPr/>
        </p:nvSpPr>
        <p:spPr>
          <a:xfrm>
            <a:off x="1928505" y="1044026"/>
            <a:ext cx="8712000" cy="291657"/>
          </a:xfrm>
          <a:prstGeom prst="rect">
            <a:avLst/>
          </a:prstGeom>
          <a:solidFill>
            <a:schemeClr val="tx2"/>
          </a:solidFill>
          <a:ln>
            <a:solidFill>
              <a:schemeClr val="tx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latin typeface="Univers for KPMG Cond" panose="020B0606020202020204" pitchFamily="34" charset="0"/>
              </a:rPr>
              <a:t>MAPA DE SISTEMAS</a:t>
            </a:r>
          </a:p>
        </p:txBody>
      </p:sp>
      <p:sp>
        <p:nvSpPr>
          <p:cNvPr id="224" name="Rectangle 223"/>
          <p:cNvSpPr/>
          <p:nvPr/>
        </p:nvSpPr>
        <p:spPr>
          <a:xfrm>
            <a:off x="1928180" y="1335682"/>
            <a:ext cx="8704323" cy="4901606"/>
          </a:xfrm>
          <a:prstGeom prst="rect">
            <a:avLst/>
          </a:prstGeom>
          <a:noFill/>
          <a:ln>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36000" rIns="0" rtlCol="0" anchor="ctr"/>
          <a:lstStyle/>
          <a:p>
            <a:pPr algn="ctr"/>
            <a:endParaRPr lang="es-ES"/>
          </a:p>
        </p:txBody>
      </p:sp>
      <p:sp>
        <p:nvSpPr>
          <p:cNvPr id="225" name="Rectangle 224"/>
          <p:cNvSpPr/>
          <p:nvPr/>
        </p:nvSpPr>
        <p:spPr>
          <a:xfrm>
            <a:off x="2207760" y="2700210"/>
            <a:ext cx="3744000" cy="246795"/>
          </a:xfrm>
          <a:prstGeom prst="rect">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b="1" dirty="0">
                <a:latin typeface="Univers for KPMG Cond" panose="020B0606020202020204" pitchFamily="34" charset="0"/>
              </a:rPr>
              <a:t>Finanzas</a:t>
            </a:r>
          </a:p>
        </p:txBody>
      </p:sp>
      <p:pic>
        <p:nvPicPr>
          <p:cNvPr id="355" name="Picture 48" descr="Resultado de imagen para excel 2018 icono"/>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3696" t="3452" r="20243" b="4150"/>
          <a:stretch/>
        </p:blipFill>
        <p:spPr bwMode="auto">
          <a:xfrm>
            <a:off x="2257002" y="3079832"/>
            <a:ext cx="277773" cy="252000"/>
          </a:xfrm>
          <a:prstGeom prst="rect">
            <a:avLst/>
          </a:prstGeom>
          <a:noFill/>
          <a:extLst>
            <a:ext uri="{909E8E84-426E-40DD-AFC4-6F175D3DCCD1}">
              <a14:hiddenFill xmlns:a14="http://schemas.microsoft.com/office/drawing/2010/main">
                <a:solidFill>
                  <a:srgbClr val="FFFFFF"/>
                </a:solidFill>
              </a14:hiddenFill>
            </a:ext>
          </a:extLst>
        </p:spPr>
      </p:pic>
      <p:sp>
        <p:nvSpPr>
          <p:cNvPr id="356" name="TextBox 355"/>
          <p:cNvSpPr txBox="1"/>
          <p:nvPr/>
        </p:nvSpPr>
        <p:spPr>
          <a:xfrm>
            <a:off x="2683876" y="2985627"/>
            <a:ext cx="3744000" cy="830997"/>
          </a:xfrm>
          <a:prstGeom prst="rect">
            <a:avLst/>
          </a:prstGeom>
          <a:noFill/>
        </p:spPr>
        <p:txBody>
          <a:bodyPr wrap="square" lIns="0" rIns="0" rtlCol="0">
            <a:spAutoFit/>
          </a:bodyPr>
          <a:lstStyle>
            <a:defPPr>
              <a:defRPr lang="es-ES"/>
            </a:defPPr>
            <a:lvl1pPr marL="85725" indent="-85725">
              <a:buFont typeface="Arial" panose="020B0604020202020204" pitchFamily="34" charset="0"/>
              <a:buChar char="•"/>
              <a:defRPr sz="800" b="1" i="1">
                <a:solidFill>
                  <a:srgbClr val="003087"/>
                </a:solidFill>
                <a:latin typeface="Univers for KPMG"/>
                <a:cs typeface="Univers for KPMG"/>
              </a:defRPr>
            </a:lvl1pPr>
          </a:lstStyle>
          <a:p>
            <a:r>
              <a:rPr lang="es-ES" dirty="0">
                <a:solidFill>
                  <a:srgbClr val="003300"/>
                </a:solidFill>
              </a:rPr>
              <a:t>Presupuesto y seguimiento</a:t>
            </a:r>
          </a:p>
          <a:p>
            <a:r>
              <a:rPr lang="es-ES" dirty="0">
                <a:solidFill>
                  <a:srgbClr val="003300"/>
                </a:solidFill>
              </a:rPr>
              <a:t>Control </a:t>
            </a:r>
            <a:r>
              <a:rPr lang="es-ES" dirty="0" err="1">
                <a:solidFill>
                  <a:srgbClr val="003300"/>
                </a:solidFill>
              </a:rPr>
              <a:t>Aging</a:t>
            </a:r>
            <a:r>
              <a:rPr lang="es-ES" dirty="0">
                <a:solidFill>
                  <a:srgbClr val="003300"/>
                </a:solidFill>
              </a:rPr>
              <a:t> clientes</a:t>
            </a:r>
          </a:p>
          <a:p>
            <a:r>
              <a:rPr lang="es-ES" dirty="0">
                <a:solidFill>
                  <a:srgbClr val="003300"/>
                </a:solidFill>
              </a:rPr>
              <a:t>Seguimiento partidas abiertas (pago)</a:t>
            </a:r>
          </a:p>
          <a:p>
            <a:r>
              <a:rPr lang="es-ES" dirty="0">
                <a:solidFill>
                  <a:srgbClr val="003300"/>
                </a:solidFill>
              </a:rPr>
              <a:t>Previsión y posición tesorería</a:t>
            </a:r>
          </a:p>
          <a:p>
            <a:r>
              <a:rPr lang="es-ES" dirty="0">
                <a:solidFill>
                  <a:srgbClr val="003300"/>
                </a:solidFill>
              </a:rPr>
              <a:t>Seguimiento proyectos </a:t>
            </a:r>
            <a:r>
              <a:rPr lang="es-ES" sz="700" dirty="0">
                <a:solidFill>
                  <a:srgbClr val="003300"/>
                </a:solidFill>
              </a:rPr>
              <a:t>(Amortizaciones)</a:t>
            </a:r>
          </a:p>
          <a:p>
            <a:endParaRPr lang="es-ES" dirty="0">
              <a:solidFill>
                <a:srgbClr val="003300"/>
              </a:solidFill>
            </a:endParaRPr>
          </a:p>
        </p:txBody>
      </p:sp>
      <p:pic>
        <p:nvPicPr>
          <p:cNvPr id="357" name="Picture 50" descr="Resultado de imagen para sap"/>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34187" y="3852337"/>
            <a:ext cx="356434" cy="180000"/>
          </a:xfrm>
          <a:prstGeom prst="rect">
            <a:avLst/>
          </a:prstGeom>
          <a:noFill/>
          <a:extLst>
            <a:ext uri="{909E8E84-426E-40DD-AFC4-6F175D3DCCD1}">
              <a14:hiddenFill xmlns:a14="http://schemas.microsoft.com/office/drawing/2010/main">
                <a:solidFill>
                  <a:srgbClr val="FFFFFF"/>
                </a:solidFill>
              </a14:hiddenFill>
            </a:ext>
          </a:extLst>
        </p:spPr>
      </p:pic>
      <p:sp>
        <p:nvSpPr>
          <p:cNvPr id="361" name="TextBox 360"/>
          <p:cNvSpPr txBox="1"/>
          <p:nvPr/>
        </p:nvSpPr>
        <p:spPr>
          <a:xfrm>
            <a:off x="2683877" y="3781759"/>
            <a:ext cx="3638374" cy="1107996"/>
          </a:xfrm>
          <a:prstGeom prst="rect">
            <a:avLst/>
          </a:prstGeom>
          <a:solidFill>
            <a:schemeClr val="bg1"/>
          </a:solidFill>
        </p:spPr>
        <p:txBody>
          <a:bodyPr wrap="square" lIns="0" tIns="0" rIns="0" bIns="0" rtlCol="0">
            <a:spAutoFit/>
          </a:bodyPr>
          <a:lstStyle/>
          <a:p>
            <a:pPr marL="85725" indent="-85725">
              <a:buFont typeface="Arial" panose="020B0604020202020204" pitchFamily="34" charset="0"/>
              <a:buChar char="•"/>
            </a:pPr>
            <a:r>
              <a:rPr lang="es-ES" sz="800" b="1" i="1" dirty="0">
                <a:solidFill>
                  <a:srgbClr val="003087"/>
                </a:solidFill>
                <a:latin typeface="Univers for KPMG"/>
                <a:cs typeface="Univers for KPMG"/>
              </a:rPr>
              <a:t>Contabilización de facturas</a:t>
            </a:r>
          </a:p>
          <a:p>
            <a:pPr marL="85725" indent="-85725">
              <a:buFont typeface="Arial" panose="020B0604020202020204" pitchFamily="34" charset="0"/>
              <a:buChar char="•"/>
            </a:pPr>
            <a:r>
              <a:rPr lang="es-ES" sz="800" b="1" i="1" dirty="0">
                <a:solidFill>
                  <a:srgbClr val="003087"/>
                </a:solidFill>
                <a:latin typeface="Univers for KPMG"/>
                <a:cs typeface="Univers for KPMG"/>
              </a:rPr>
              <a:t>Ejecución cobros y pagos</a:t>
            </a:r>
          </a:p>
          <a:p>
            <a:pPr marL="85725" indent="-85725">
              <a:buFont typeface="Arial" panose="020B0604020202020204" pitchFamily="34" charset="0"/>
              <a:buChar char="•"/>
            </a:pPr>
            <a:r>
              <a:rPr lang="es-ES" sz="800" b="1" i="1" dirty="0">
                <a:solidFill>
                  <a:srgbClr val="003087"/>
                </a:solidFill>
                <a:latin typeface="Univers for KPMG"/>
                <a:cs typeface="Univers for KPMG"/>
              </a:rPr>
              <a:t>Ejecución del cierre contable</a:t>
            </a:r>
          </a:p>
          <a:p>
            <a:pPr marL="85725" indent="-85725">
              <a:buFont typeface="Arial" panose="020B0604020202020204" pitchFamily="34" charset="0"/>
              <a:buChar char="•"/>
            </a:pPr>
            <a:r>
              <a:rPr lang="es-ES" sz="800" b="1" i="1" dirty="0">
                <a:solidFill>
                  <a:srgbClr val="003087"/>
                </a:solidFill>
                <a:latin typeface="Univers for KPMG"/>
                <a:cs typeface="Univers for KPMG"/>
              </a:rPr>
              <a:t>Control de partidas vencidas pendientes de cobro</a:t>
            </a:r>
          </a:p>
          <a:p>
            <a:pPr marL="85725" indent="-85725">
              <a:buFont typeface="Arial" panose="020B0604020202020204" pitchFamily="34" charset="0"/>
              <a:buChar char="•"/>
            </a:pPr>
            <a:r>
              <a:rPr lang="es-ES" sz="800" b="1" i="1" dirty="0">
                <a:solidFill>
                  <a:srgbClr val="003087"/>
                </a:solidFill>
                <a:latin typeface="Univers for KPMG"/>
                <a:cs typeface="Univers for KPMG"/>
              </a:rPr>
              <a:t>Descarga de información financiera para el calculo de posición y previsión</a:t>
            </a:r>
          </a:p>
          <a:p>
            <a:pPr marL="85725" indent="-85725">
              <a:buFont typeface="Arial" panose="020B0604020202020204" pitchFamily="34" charset="0"/>
              <a:buChar char="•"/>
            </a:pPr>
            <a:r>
              <a:rPr lang="es-ES" sz="800" b="1" i="1" dirty="0">
                <a:solidFill>
                  <a:srgbClr val="003087"/>
                </a:solidFill>
                <a:latin typeface="Univers for KPMG"/>
                <a:cs typeface="Univers for KPMG"/>
              </a:rPr>
              <a:t>Alta y </a:t>
            </a:r>
            <a:r>
              <a:rPr lang="es-ES" sz="800" b="1" i="1" dirty="0" err="1">
                <a:solidFill>
                  <a:srgbClr val="003087"/>
                </a:solidFill>
                <a:latin typeface="Univers for KPMG"/>
                <a:cs typeface="Univers for KPMG"/>
              </a:rPr>
              <a:t>Mto</a:t>
            </a:r>
            <a:r>
              <a:rPr lang="es-ES" sz="800" b="1" i="1" dirty="0">
                <a:solidFill>
                  <a:srgbClr val="003087"/>
                </a:solidFill>
                <a:latin typeface="Univers for KPMG"/>
                <a:cs typeface="Univers for KPMG"/>
              </a:rPr>
              <a:t> Proveedores</a:t>
            </a:r>
          </a:p>
          <a:p>
            <a:pPr marL="85725" indent="-85725">
              <a:buFont typeface="Arial" panose="020B0604020202020204" pitchFamily="34" charset="0"/>
              <a:buChar char="•"/>
            </a:pPr>
            <a:r>
              <a:rPr lang="es-ES" sz="800" b="1" i="1" dirty="0">
                <a:solidFill>
                  <a:srgbClr val="003087"/>
                </a:solidFill>
                <a:latin typeface="Univers for KPMG"/>
                <a:cs typeface="Univers for KPMG"/>
              </a:rPr>
              <a:t>Cálculo de impuestos</a:t>
            </a:r>
          </a:p>
          <a:p>
            <a:pPr marL="85725" indent="-85725">
              <a:buFont typeface="Arial" panose="020B0604020202020204" pitchFamily="34" charset="0"/>
              <a:buChar char="•"/>
            </a:pPr>
            <a:r>
              <a:rPr lang="es-ES" sz="800" b="1" i="1" dirty="0">
                <a:solidFill>
                  <a:srgbClr val="003087"/>
                </a:solidFill>
                <a:latin typeface="Univers for KPMG"/>
                <a:cs typeface="Univers for KPMG"/>
              </a:rPr>
              <a:t>Contabilización gastos de viaje</a:t>
            </a:r>
          </a:p>
        </p:txBody>
      </p:sp>
      <p:sp>
        <p:nvSpPr>
          <p:cNvPr id="176" name="Right Brace 175"/>
          <p:cNvSpPr/>
          <p:nvPr/>
        </p:nvSpPr>
        <p:spPr>
          <a:xfrm rot="5400000">
            <a:off x="6124184" y="-1413644"/>
            <a:ext cx="160543" cy="7992000"/>
          </a:xfrm>
          <a:prstGeom prst="rightBrace">
            <a:avLst/>
          </a:prstGeom>
          <a:ln w="2857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377" name="TextBox 376"/>
          <p:cNvSpPr txBox="1"/>
          <p:nvPr/>
        </p:nvSpPr>
        <p:spPr>
          <a:xfrm>
            <a:off x="2707268" y="5445224"/>
            <a:ext cx="3744000" cy="338554"/>
          </a:xfrm>
          <a:prstGeom prst="rect">
            <a:avLst/>
          </a:prstGeom>
          <a:solidFill>
            <a:schemeClr val="bg1"/>
          </a:solidFill>
        </p:spPr>
        <p:txBody>
          <a:bodyPr wrap="square" lIns="0" rIns="0" rtlCol="0">
            <a:spAutoFit/>
          </a:bodyPr>
          <a:lstStyle>
            <a:defPPr>
              <a:defRPr lang="es-ES"/>
            </a:defPPr>
            <a:lvl1pPr marL="85725" indent="-85725">
              <a:buFont typeface="Arial" panose="020B0604020202020204" pitchFamily="34" charset="0"/>
              <a:buChar char="•"/>
              <a:defRPr sz="800" b="1" i="1">
                <a:solidFill>
                  <a:srgbClr val="003087"/>
                </a:solidFill>
                <a:latin typeface="Univers for KPMG"/>
                <a:cs typeface="Univers for KPMG"/>
              </a:defRPr>
            </a:lvl1pPr>
          </a:lstStyle>
          <a:p>
            <a:r>
              <a:rPr lang="es-ES" dirty="0">
                <a:solidFill>
                  <a:schemeClr val="accent5"/>
                </a:solidFill>
              </a:rPr>
              <a:t>Revisión y liquidación de justificantes gasto</a:t>
            </a:r>
          </a:p>
          <a:p>
            <a:r>
              <a:rPr lang="es-ES" dirty="0">
                <a:solidFill>
                  <a:schemeClr val="accent5"/>
                </a:solidFill>
              </a:rPr>
              <a:t>Aprobación de notas de gasto</a:t>
            </a:r>
          </a:p>
        </p:txBody>
      </p:sp>
      <p:pic>
        <p:nvPicPr>
          <p:cNvPr id="259" name="Picture 50" descr="Resultado de imagen para sap"/>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64370" y="5034617"/>
            <a:ext cx="356434" cy="180000"/>
          </a:xfrm>
          <a:prstGeom prst="rect">
            <a:avLst/>
          </a:prstGeom>
          <a:noFill/>
          <a:extLst>
            <a:ext uri="{909E8E84-426E-40DD-AFC4-6F175D3DCCD1}">
              <a14:hiddenFill xmlns:a14="http://schemas.microsoft.com/office/drawing/2010/main">
                <a:solidFill>
                  <a:srgbClr val="FFFFFF"/>
                </a:solidFill>
              </a14:hiddenFill>
            </a:ext>
          </a:extLst>
        </p:spPr>
      </p:pic>
      <p:sp>
        <p:nvSpPr>
          <p:cNvPr id="260" name="TextBox 259"/>
          <p:cNvSpPr txBox="1"/>
          <p:nvPr/>
        </p:nvSpPr>
        <p:spPr>
          <a:xfrm>
            <a:off x="2226354" y="5193486"/>
            <a:ext cx="394450" cy="107722"/>
          </a:xfrm>
          <a:prstGeom prst="rect">
            <a:avLst/>
          </a:prstGeom>
          <a:solidFill>
            <a:schemeClr val="bg1"/>
          </a:solidFill>
        </p:spPr>
        <p:txBody>
          <a:bodyPr wrap="square" lIns="0" tIns="0" rIns="0" bIns="0" rtlCol="0">
            <a:spAutoFit/>
          </a:bodyPr>
          <a:lstStyle>
            <a:defPPr>
              <a:defRPr lang="es-ES"/>
            </a:defPPr>
            <a:lvl1pPr marL="85725" indent="-85725">
              <a:buFont typeface="Arial" panose="020B0604020202020204" pitchFamily="34" charset="0"/>
              <a:buChar char="•"/>
              <a:defRPr sz="800" b="1" i="1">
                <a:solidFill>
                  <a:srgbClr val="003087"/>
                </a:solidFill>
                <a:latin typeface="Univers for KPMG"/>
                <a:cs typeface="Univers for KPMG"/>
              </a:defRPr>
            </a:lvl1pPr>
          </a:lstStyle>
          <a:p>
            <a:pPr marL="0" indent="0">
              <a:buNone/>
            </a:pPr>
            <a:r>
              <a:rPr lang="es-ES" sz="700" dirty="0">
                <a:solidFill>
                  <a:schemeClr val="bg2"/>
                </a:solidFill>
              </a:rPr>
              <a:t>BPC</a:t>
            </a:r>
          </a:p>
        </p:txBody>
      </p:sp>
      <p:sp>
        <p:nvSpPr>
          <p:cNvPr id="261" name="TextBox 260"/>
          <p:cNvSpPr txBox="1"/>
          <p:nvPr/>
        </p:nvSpPr>
        <p:spPr>
          <a:xfrm>
            <a:off x="2712040" y="5032226"/>
            <a:ext cx="3744000" cy="246221"/>
          </a:xfrm>
          <a:prstGeom prst="rect">
            <a:avLst/>
          </a:prstGeom>
          <a:solidFill>
            <a:schemeClr val="bg1"/>
          </a:solidFill>
        </p:spPr>
        <p:txBody>
          <a:bodyPr wrap="square" lIns="0" tIns="0" rIns="0" bIns="0" rtlCol="0">
            <a:spAutoFit/>
          </a:bodyPr>
          <a:lstStyle/>
          <a:p>
            <a:pPr marL="85725" indent="-85725">
              <a:buFont typeface="Arial" panose="020B0604020202020204" pitchFamily="34" charset="0"/>
              <a:buChar char="•"/>
            </a:pPr>
            <a:r>
              <a:rPr lang="es-ES" sz="800" b="1" i="1" dirty="0">
                <a:solidFill>
                  <a:schemeClr val="bg2"/>
                </a:solidFill>
                <a:latin typeface="Univers for KPMG"/>
                <a:cs typeface="Univers for KPMG"/>
              </a:rPr>
              <a:t>Ejecución del proceso de consolidación </a:t>
            </a:r>
            <a:r>
              <a:rPr lang="es-ES" sz="800" b="1" i="1" dirty="0" err="1">
                <a:solidFill>
                  <a:schemeClr val="bg2"/>
                </a:solidFill>
                <a:latin typeface="Univers for KPMG"/>
                <a:cs typeface="Univers for KPMG"/>
              </a:rPr>
              <a:t>End</a:t>
            </a:r>
            <a:r>
              <a:rPr lang="es-ES" sz="800" b="1" i="1" dirty="0">
                <a:solidFill>
                  <a:schemeClr val="bg2"/>
                </a:solidFill>
                <a:latin typeface="Univers for KPMG"/>
                <a:cs typeface="Univers for KPMG"/>
              </a:rPr>
              <a:t> </a:t>
            </a:r>
            <a:r>
              <a:rPr lang="es-ES" sz="800" b="1" i="1" dirty="0" err="1">
                <a:solidFill>
                  <a:schemeClr val="bg2"/>
                </a:solidFill>
                <a:latin typeface="Univers for KPMG"/>
                <a:cs typeface="Univers for KPMG"/>
              </a:rPr>
              <a:t>to</a:t>
            </a:r>
            <a:r>
              <a:rPr lang="es-ES" sz="800" b="1" i="1" dirty="0">
                <a:solidFill>
                  <a:schemeClr val="bg2"/>
                </a:solidFill>
                <a:latin typeface="Univers for KPMG"/>
                <a:cs typeface="Univers for KPMG"/>
              </a:rPr>
              <a:t> </a:t>
            </a:r>
            <a:r>
              <a:rPr lang="es-ES" sz="800" b="1" i="1" dirty="0" err="1">
                <a:solidFill>
                  <a:schemeClr val="bg2"/>
                </a:solidFill>
                <a:latin typeface="Univers for KPMG"/>
                <a:cs typeface="Univers for KPMG"/>
              </a:rPr>
              <a:t>End</a:t>
            </a:r>
            <a:endParaRPr lang="es-ES" sz="800" b="1" i="1" dirty="0">
              <a:solidFill>
                <a:schemeClr val="bg2"/>
              </a:solidFill>
              <a:latin typeface="Univers for KPMG"/>
              <a:cs typeface="Univers for KPMG"/>
            </a:endParaRPr>
          </a:p>
        </p:txBody>
      </p:sp>
      <p:sp>
        <p:nvSpPr>
          <p:cNvPr id="291" name="Rectangle 290">
            <a:extLst>
              <a:ext uri="{FF2B5EF4-FFF2-40B4-BE49-F238E27FC236}">
                <a16:creationId xmlns:a16="http://schemas.microsoft.com/office/drawing/2014/main" id="{88A0FA1D-2E24-420E-9EB8-BA67C156DF2E}"/>
              </a:ext>
            </a:extLst>
          </p:cNvPr>
          <p:cNvSpPr/>
          <p:nvPr/>
        </p:nvSpPr>
        <p:spPr>
          <a:xfrm>
            <a:off x="6456040" y="2700210"/>
            <a:ext cx="3744000" cy="246795"/>
          </a:xfrm>
          <a:prstGeom prst="rect">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200" b="1" dirty="0" err="1">
                <a:latin typeface="Univers for KPMG Cond" panose="020B0606020202020204" pitchFamily="34" charset="0"/>
              </a:rPr>
              <a:t>Supply</a:t>
            </a:r>
            <a:r>
              <a:rPr lang="es-ES" sz="1200" b="1" dirty="0">
                <a:latin typeface="Univers for KPMG Cond" panose="020B0606020202020204" pitchFamily="34" charset="0"/>
              </a:rPr>
              <a:t> </a:t>
            </a:r>
            <a:r>
              <a:rPr lang="es-ES" sz="1200" b="1" dirty="0" err="1">
                <a:latin typeface="Univers for KPMG Cond" panose="020B0606020202020204" pitchFamily="34" charset="0"/>
              </a:rPr>
              <a:t>Chain</a:t>
            </a:r>
            <a:r>
              <a:rPr lang="es-ES" sz="1200" b="1" dirty="0">
                <a:latin typeface="Univers for KPMG Cond" panose="020B0606020202020204" pitchFamily="34" charset="0"/>
              </a:rPr>
              <a:t>/Producción</a:t>
            </a:r>
          </a:p>
        </p:txBody>
      </p:sp>
      <p:pic>
        <p:nvPicPr>
          <p:cNvPr id="190" name="Picture 189">
            <a:extLst>
              <a:ext uri="{FF2B5EF4-FFF2-40B4-BE49-F238E27FC236}">
                <a16:creationId xmlns:a16="http://schemas.microsoft.com/office/drawing/2014/main" id="{0CB740DE-DB9B-410D-96C8-038E096AEC08}"/>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2143135" y="5489868"/>
            <a:ext cx="496481" cy="242827"/>
          </a:xfrm>
          <a:prstGeom prst="rect">
            <a:avLst/>
          </a:prstGeom>
        </p:spPr>
      </p:pic>
      <p:grpSp>
        <p:nvGrpSpPr>
          <p:cNvPr id="40" name="Group 39">
            <a:extLst>
              <a:ext uri="{FF2B5EF4-FFF2-40B4-BE49-F238E27FC236}">
                <a16:creationId xmlns:a16="http://schemas.microsoft.com/office/drawing/2014/main" id="{DE0D7F24-9196-44D8-B5F2-3B11C0E9F22E}"/>
              </a:ext>
            </a:extLst>
          </p:cNvPr>
          <p:cNvGrpSpPr/>
          <p:nvPr/>
        </p:nvGrpSpPr>
        <p:grpSpPr>
          <a:xfrm>
            <a:off x="2423592" y="1585520"/>
            <a:ext cx="1008112" cy="829360"/>
            <a:chOff x="2129815" y="1550243"/>
            <a:chExt cx="1390578" cy="914400"/>
          </a:xfrm>
        </p:grpSpPr>
        <p:pic>
          <p:nvPicPr>
            <p:cNvPr id="41" name="Graphic 40" descr="Deciduous tree">
              <a:extLst>
                <a:ext uri="{FF2B5EF4-FFF2-40B4-BE49-F238E27FC236}">
                  <a16:creationId xmlns:a16="http://schemas.microsoft.com/office/drawing/2014/main" id="{0B93354F-19C0-408F-8B3C-34037BD1C2E3}"/>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129815" y="1550243"/>
              <a:ext cx="914400" cy="914400"/>
            </a:xfrm>
            <a:prstGeom prst="rect">
              <a:avLst/>
            </a:prstGeom>
          </p:spPr>
        </p:pic>
        <p:pic>
          <p:nvPicPr>
            <p:cNvPr id="42" name="Graphic 41" descr="Deciduous tree">
              <a:extLst>
                <a:ext uri="{FF2B5EF4-FFF2-40B4-BE49-F238E27FC236}">
                  <a16:creationId xmlns:a16="http://schemas.microsoft.com/office/drawing/2014/main" id="{E5551315-421A-47A6-879E-E5EFBABB2DFC}"/>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605993" y="1550243"/>
              <a:ext cx="914400" cy="914400"/>
            </a:xfrm>
            <a:prstGeom prst="rect">
              <a:avLst/>
            </a:prstGeom>
          </p:spPr>
        </p:pic>
        <p:pic>
          <p:nvPicPr>
            <p:cNvPr id="43" name="Graphic 42" descr="Deciduous tree">
              <a:extLst>
                <a:ext uri="{FF2B5EF4-FFF2-40B4-BE49-F238E27FC236}">
                  <a16:creationId xmlns:a16="http://schemas.microsoft.com/office/drawing/2014/main" id="{BABF34BB-23F9-49BA-B3E8-DCD85EFD976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236941" y="1550243"/>
              <a:ext cx="914400" cy="914400"/>
            </a:xfrm>
            <a:prstGeom prst="rect">
              <a:avLst/>
            </a:prstGeom>
          </p:spPr>
        </p:pic>
      </p:grpSp>
      <p:pic>
        <p:nvPicPr>
          <p:cNvPr id="44" name="Picture 43">
            <a:extLst>
              <a:ext uri="{FF2B5EF4-FFF2-40B4-BE49-F238E27FC236}">
                <a16:creationId xmlns:a16="http://schemas.microsoft.com/office/drawing/2014/main" id="{AAAB0D0E-262A-41D0-8712-672CF6782DBC}"/>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t="15896"/>
          <a:stretch/>
        </p:blipFill>
        <p:spPr>
          <a:xfrm>
            <a:off x="3763688" y="1444348"/>
            <a:ext cx="1802210" cy="1057735"/>
          </a:xfrm>
          <a:prstGeom prst="rect">
            <a:avLst/>
          </a:prstGeom>
        </p:spPr>
      </p:pic>
      <p:sp>
        <p:nvSpPr>
          <p:cNvPr id="45" name="Right Arrow 201">
            <a:extLst>
              <a:ext uri="{FF2B5EF4-FFF2-40B4-BE49-F238E27FC236}">
                <a16:creationId xmlns:a16="http://schemas.microsoft.com/office/drawing/2014/main" id="{1B036AC8-537A-4703-A135-B3B25F069A5B}"/>
              </a:ext>
            </a:extLst>
          </p:cNvPr>
          <p:cNvSpPr/>
          <p:nvPr/>
        </p:nvSpPr>
        <p:spPr>
          <a:xfrm>
            <a:off x="3466884" y="1926113"/>
            <a:ext cx="285911" cy="250844"/>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6" name="Right Arrow 243">
            <a:extLst>
              <a:ext uri="{FF2B5EF4-FFF2-40B4-BE49-F238E27FC236}">
                <a16:creationId xmlns:a16="http://schemas.microsoft.com/office/drawing/2014/main" id="{BD3936B6-FA24-4393-A2DF-7E8E0E420E11}"/>
              </a:ext>
            </a:extLst>
          </p:cNvPr>
          <p:cNvSpPr/>
          <p:nvPr/>
        </p:nvSpPr>
        <p:spPr>
          <a:xfrm>
            <a:off x="5491905" y="1937160"/>
            <a:ext cx="285911" cy="250844"/>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47" name="Picture 46">
            <a:extLst>
              <a:ext uri="{FF2B5EF4-FFF2-40B4-BE49-F238E27FC236}">
                <a16:creationId xmlns:a16="http://schemas.microsoft.com/office/drawing/2014/main" id="{2C0CCEB1-89DA-45D2-8D92-9FA8F8482296}"/>
              </a:ext>
            </a:extLst>
          </p:cNvPr>
          <p:cNvPicPr>
            <a:picLocks noChangeAspect="1"/>
          </p:cNvPicPr>
          <p:nvPr/>
        </p:nvPicPr>
        <p:blipFill>
          <a:blip r:embed="rId13"/>
          <a:stretch>
            <a:fillRect/>
          </a:stretch>
        </p:blipFill>
        <p:spPr>
          <a:xfrm>
            <a:off x="5956390" y="1848489"/>
            <a:ext cx="735400" cy="618901"/>
          </a:xfrm>
          <a:prstGeom prst="rect">
            <a:avLst/>
          </a:prstGeom>
        </p:spPr>
      </p:pic>
      <p:grpSp>
        <p:nvGrpSpPr>
          <p:cNvPr id="48" name="Group 47">
            <a:extLst>
              <a:ext uri="{FF2B5EF4-FFF2-40B4-BE49-F238E27FC236}">
                <a16:creationId xmlns:a16="http://schemas.microsoft.com/office/drawing/2014/main" id="{81CB9095-4457-4937-995B-56BA4289D062}"/>
              </a:ext>
            </a:extLst>
          </p:cNvPr>
          <p:cNvGrpSpPr/>
          <p:nvPr/>
        </p:nvGrpSpPr>
        <p:grpSpPr>
          <a:xfrm>
            <a:off x="6405138" y="5670335"/>
            <a:ext cx="258494" cy="396677"/>
            <a:chOff x="447774" y="5802011"/>
            <a:chExt cx="258494" cy="396677"/>
          </a:xfrm>
        </p:grpSpPr>
        <p:sp>
          <p:nvSpPr>
            <p:cNvPr id="49" name="TextBox 48">
              <a:extLst>
                <a:ext uri="{FF2B5EF4-FFF2-40B4-BE49-F238E27FC236}">
                  <a16:creationId xmlns:a16="http://schemas.microsoft.com/office/drawing/2014/main" id="{E73C067C-1EC8-4D9B-B066-849AF7227883}"/>
                </a:ext>
              </a:extLst>
            </p:cNvPr>
            <p:cNvSpPr txBox="1"/>
            <p:nvPr/>
          </p:nvSpPr>
          <p:spPr>
            <a:xfrm>
              <a:off x="463442" y="5998633"/>
              <a:ext cx="242826" cy="200055"/>
            </a:xfrm>
            <a:prstGeom prst="rect">
              <a:avLst/>
            </a:prstGeom>
            <a:solidFill>
              <a:schemeClr val="bg1"/>
            </a:solidFill>
          </p:spPr>
          <p:txBody>
            <a:bodyPr wrap="square" lIns="0" rIns="0" rtlCol="0">
              <a:spAutoFit/>
            </a:bodyPr>
            <a:lstStyle>
              <a:defPPr>
                <a:defRPr lang="es-ES"/>
              </a:defPPr>
              <a:lvl1pPr marL="85725" indent="-85725">
                <a:buFont typeface="Arial" panose="020B0604020202020204" pitchFamily="34" charset="0"/>
                <a:buChar char="•"/>
                <a:defRPr sz="800" b="1" i="1">
                  <a:solidFill>
                    <a:srgbClr val="003087"/>
                  </a:solidFill>
                  <a:latin typeface="Univers for KPMG"/>
                  <a:cs typeface="Univers for KPMG"/>
                </a:defRPr>
              </a:lvl1pPr>
            </a:lstStyle>
            <a:p>
              <a:pPr marL="0" indent="0">
                <a:buNone/>
              </a:pPr>
              <a:r>
                <a:rPr lang="es-ES" sz="700" i="0" dirty="0">
                  <a:solidFill>
                    <a:schemeClr val="tx1">
                      <a:lumMod val="65000"/>
                      <a:lumOff val="35000"/>
                    </a:schemeClr>
                  </a:solidFill>
                </a:rPr>
                <a:t>Otros</a:t>
              </a:r>
            </a:p>
          </p:txBody>
        </p:sp>
        <p:pic>
          <p:nvPicPr>
            <p:cNvPr id="50" name="Picture 49">
              <a:extLst>
                <a:ext uri="{FF2B5EF4-FFF2-40B4-BE49-F238E27FC236}">
                  <a16:creationId xmlns:a16="http://schemas.microsoft.com/office/drawing/2014/main" id="{081BBF3C-1D91-48B7-8D7D-F2E15A48E169}"/>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47774" y="5802011"/>
              <a:ext cx="242827" cy="242827"/>
            </a:xfrm>
            <a:prstGeom prst="rect">
              <a:avLst/>
            </a:prstGeom>
          </p:spPr>
        </p:pic>
      </p:grpSp>
      <p:sp>
        <p:nvSpPr>
          <p:cNvPr id="51" name="TextBox 50">
            <a:extLst>
              <a:ext uri="{FF2B5EF4-FFF2-40B4-BE49-F238E27FC236}">
                <a16:creationId xmlns:a16="http://schemas.microsoft.com/office/drawing/2014/main" id="{9135E0E0-156C-4CDB-A04C-A1F948725318}"/>
              </a:ext>
            </a:extLst>
          </p:cNvPr>
          <p:cNvSpPr txBox="1"/>
          <p:nvPr/>
        </p:nvSpPr>
        <p:spPr>
          <a:xfrm>
            <a:off x="6816496" y="5736115"/>
            <a:ext cx="3744000" cy="461665"/>
          </a:xfrm>
          <a:prstGeom prst="rect">
            <a:avLst/>
          </a:prstGeom>
          <a:solidFill>
            <a:schemeClr val="bg1"/>
          </a:solidFill>
        </p:spPr>
        <p:txBody>
          <a:bodyPr wrap="square" lIns="0" rIns="0" rtlCol="0">
            <a:spAutoFit/>
          </a:bodyPr>
          <a:lstStyle>
            <a:defPPr>
              <a:defRPr lang="es-ES"/>
            </a:defPPr>
            <a:lvl1pPr marL="85725" indent="-85725">
              <a:buFont typeface="Arial" panose="020B0604020202020204" pitchFamily="34" charset="0"/>
              <a:buChar char="•"/>
              <a:defRPr sz="800" b="1" i="1">
                <a:solidFill>
                  <a:srgbClr val="003087"/>
                </a:solidFill>
                <a:latin typeface="Univers for KPMG"/>
                <a:cs typeface="Univers for KPMG"/>
              </a:defRPr>
            </a:lvl1pPr>
          </a:lstStyle>
          <a:p>
            <a:r>
              <a:rPr lang="es-ES" dirty="0">
                <a:solidFill>
                  <a:schemeClr val="tx1">
                    <a:lumMod val="75000"/>
                    <a:lumOff val="25000"/>
                  </a:schemeClr>
                </a:solidFill>
              </a:rPr>
              <a:t>GESFOR – Gestión Área Forestal</a:t>
            </a:r>
          </a:p>
          <a:p>
            <a:r>
              <a:rPr lang="es-ES" dirty="0">
                <a:solidFill>
                  <a:schemeClr val="tx1">
                    <a:lumMod val="75000"/>
                    <a:lumOff val="25000"/>
                  </a:schemeClr>
                </a:solidFill>
              </a:rPr>
              <a:t>TRANSPOREON – Gestión de Transporte</a:t>
            </a:r>
          </a:p>
          <a:p>
            <a:pPr marL="0" indent="0">
              <a:buNone/>
            </a:pPr>
            <a:endParaRPr lang="es-ES" dirty="0">
              <a:solidFill>
                <a:schemeClr val="tx1">
                  <a:lumMod val="75000"/>
                  <a:lumOff val="25000"/>
                </a:schemeClr>
              </a:solidFill>
            </a:endParaRPr>
          </a:p>
        </p:txBody>
      </p:sp>
      <p:pic>
        <p:nvPicPr>
          <p:cNvPr id="52" name="Picture 48" descr="Resultado de imagen para excel 2018 icono">
            <a:extLst>
              <a:ext uri="{FF2B5EF4-FFF2-40B4-BE49-F238E27FC236}">
                <a16:creationId xmlns:a16="http://schemas.microsoft.com/office/drawing/2014/main" id="{EAA1E4F4-33A0-493F-8723-B7D90D46E832}"/>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3696" t="3452" r="20243" b="4150"/>
          <a:stretch/>
        </p:blipFill>
        <p:spPr bwMode="auto">
          <a:xfrm>
            <a:off x="6417604" y="3079832"/>
            <a:ext cx="277773" cy="252000"/>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C5127F66-0405-4DA9-A00D-5B231E546CF0}"/>
              </a:ext>
            </a:extLst>
          </p:cNvPr>
          <p:cNvSpPr txBox="1"/>
          <p:nvPr/>
        </p:nvSpPr>
        <p:spPr>
          <a:xfrm>
            <a:off x="6816496" y="2991130"/>
            <a:ext cx="3447324" cy="707886"/>
          </a:xfrm>
          <a:prstGeom prst="rect">
            <a:avLst/>
          </a:prstGeom>
          <a:noFill/>
        </p:spPr>
        <p:txBody>
          <a:bodyPr wrap="square" lIns="0" rIns="0" rtlCol="0">
            <a:spAutoFit/>
          </a:bodyPr>
          <a:lstStyle>
            <a:defPPr>
              <a:defRPr lang="es-ES"/>
            </a:defPPr>
            <a:lvl1pPr marL="85725" indent="-85725">
              <a:buFont typeface="Arial" panose="020B0604020202020204" pitchFamily="34" charset="0"/>
              <a:buChar char="•"/>
              <a:defRPr sz="800" b="1" i="1">
                <a:solidFill>
                  <a:srgbClr val="003087"/>
                </a:solidFill>
                <a:latin typeface="Univers for KPMG"/>
                <a:cs typeface="Univers for KPMG"/>
              </a:defRPr>
            </a:lvl1pPr>
          </a:lstStyle>
          <a:p>
            <a:r>
              <a:rPr lang="es-ES" dirty="0">
                <a:solidFill>
                  <a:srgbClr val="003300"/>
                </a:solidFill>
              </a:rPr>
              <a:t>Completar ficha de incidencias Post-Venta</a:t>
            </a:r>
          </a:p>
          <a:p>
            <a:r>
              <a:rPr lang="es-ES" dirty="0">
                <a:solidFill>
                  <a:srgbClr val="003300"/>
                </a:solidFill>
              </a:rPr>
              <a:t>Gestión de la Demanda de Madera</a:t>
            </a:r>
          </a:p>
          <a:p>
            <a:r>
              <a:rPr lang="es-ES" dirty="0">
                <a:solidFill>
                  <a:srgbClr val="003300"/>
                </a:solidFill>
              </a:rPr>
              <a:t>Ficha de </a:t>
            </a:r>
            <a:r>
              <a:rPr lang="es-ES" dirty="0" err="1">
                <a:solidFill>
                  <a:srgbClr val="003300"/>
                </a:solidFill>
              </a:rPr>
              <a:t>Prodiuctos</a:t>
            </a:r>
            <a:endParaRPr lang="es-ES" dirty="0">
              <a:solidFill>
                <a:srgbClr val="003300"/>
              </a:solidFill>
            </a:endParaRPr>
          </a:p>
          <a:p>
            <a:r>
              <a:rPr lang="es-ES" dirty="0">
                <a:solidFill>
                  <a:srgbClr val="003300"/>
                </a:solidFill>
              </a:rPr>
              <a:t>Seguimiento de Procesos de Venta, Planificación , Compra y Transporte</a:t>
            </a:r>
          </a:p>
        </p:txBody>
      </p:sp>
      <p:pic>
        <p:nvPicPr>
          <p:cNvPr id="54" name="Picture 50" descr="Resultado de imagen para sap">
            <a:extLst>
              <a:ext uri="{FF2B5EF4-FFF2-40B4-BE49-F238E27FC236}">
                <a16:creationId xmlns:a16="http://schemas.microsoft.com/office/drawing/2014/main" id="{1DD3A63B-A774-4F5D-96D7-8ACC8F2B030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94258" y="3797471"/>
            <a:ext cx="356434" cy="180000"/>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7A676620-6320-482A-8AC6-388C73094971}"/>
              </a:ext>
            </a:extLst>
          </p:cNvPr>
          <p:cNvSpPr txBox="1"/>
          <p:nvPr/>
        </p:nvSpPr>
        <p:spPr>
          <a:xfrm>
            <a:off x="6816496" y="3743141"/>
            <a:ext cx="3744000" cy="1107996"/>
          </a:xfrm>
          <a:prstGeom prst="rect">
            <a:avLst/>
          </a:prstGeom>
          <a:solidFill>
            <a:schemeClr val="bg1"/>
          </a:solidFill>
        </p:spPr>
        <p:txBody>
          <a:bodyPr wrap="square" lIns="0" tIns="0" rIns="0" bIns="0" rtlCol="0">
            <a:spAutoFit/>
          </a:bodyPr>
          <a:lstStyle/>
          <a:p>
            <a:pPr marL="85725" indent="-85725">
              <a:buFont typeface="Arial" panose="020B0604020202020204" pitchFamily="34" charset="0"/>
              <a:buChar char="•"/>
            </a:pPr>
            <a:r>
              <a:rPr lang="es-ES" sz="800" b="1" i="1" dirty="0">
                <a:solidFill>
                  <a:srgbClr val="003087"/>
                </a:solidFill>
                <a:latin typeface="Univers for KPMG"/>
                <a:cs typeface="Univers for KPMG"/>
              </a:rPr>
              <a:t>Alta  y </a:t>
            </a:r>
            <a:r>
              <a:rPr lang="es-ES" sz="800" b="1" i="1" dirty="0" err="1">
                <a:solidFill>
                  <a:srgbClr val="003087"/>
                </a:solidFill>
                <a:latin typeface="Univers for KPMG"/>
                <a:cs typeface="Univers for KPMG"/>
              </a:rPr>
              <a:t>Mto</a:t>
            </a:r>
            <a:r>
              <a:rPr lang="es-ES" sz="800" b="1" i="1" dirty="0">
                <a:solidFill>
                  <a:srgbClr val="003087"/>
                </a:solidFill>
                <a:latin typeface="Univers for KPMG"/>
                <a:cs typeface="Univers for KPMG"/>
              </a:rPr>
              <a:t> Productos Consumibles</a:t>
            </a:r>
          </a:p>
          <a:p>
            <a:pPr marL="85725" indent="-85725">
              <a:buFont typeface="Arial" panose="020B0604020202020204" pitchFamily="34" charset="0"/>
              <a:buChar char="•"/>
            </a:pPr>
            <a:r>
              <a:rPr lang="es-ES" sz="800" b="1" i="1" dirty="0">
                <a:solidFill>
                  <a:srgbClr val="003087"/>
                </a:solidFill>
                <a:latin typeface="Univers for KPMG"/>
                <a:cs typeface="Univers for KPMG"/>
              </a:rPr>
              <a:t>Alta y </a:t>
            </a:r>
            <a:r>
              <a:rPr lang="es-ES" sz="800" b="1" i="1" dirty="0" err="1">
                <a:solidFill>
                  <a:srgbClr val="003087"/>
                </a:solidFill>
                <a:latin typeface="Univers for KPMG"/>
                <a:cs typeface="Univers for KPMG"/>
              </a:rPr>
              <a:t>Mto</a:t>
            </a:r>
            <a:r>
              <a:rPr lang="es-ES" sz="800" b="1" i="1" dirty="0">
                <a:solidFill>
                  <a:srgbClr val="003087"/>
                </a:solidFill>
                <a:latin typeface="Univers for KPMG"/>
                <a:cs typeface="Univers for KPMG"/>
              </a:rPr>
              <a:t> Clientes</a:t>
            </a:r>
          </a:p>
          <a:p>
            <a:pPr marL="85725" indent="-85725">
              <a:buFont typeface="Arial" panose="020B0604020202020204" pitchFamily="34" charset="0"/>
              <a:buChar char="•"/>
            </a:pPr>
            <a:r>
              <a:rPr lang="es-ES" sz="800" b="1" i="1" dirty="0">
                <a:solidFill>
                  <a:srgbClr val="003087"/>
                </a:solidFill>
                <a:latin typeface="Univers for KPMG"/>
                <a:cs typeface="Univers for KPMG"/>
              </a:rPr>
              <a:t>Actualización Tarifas de Venta-Compra</a:t>
            </a:r>
          </a:p>
          <a:p>
            <a:pPr marL="85725" indent="-85725">
              <a:buFont typeface="Arial" panose="020B0604020202020204" pitchFamily="34" charset="0"/>
              <a:buChar char="•"/>
            </a:pPr>
            <a:r>
              <a:rPr lang="es-ES" sz="800" b="1" i="1" dirty="0" err="1">
                <a:solidFill>
                  <a:srgbClr val="003087"/>
                </a:solidFill>
                <a:latin typeface="Univers for KPMG"/>
                <a:cs typeface="Univers for KPMG"/>
              </a:rPr>
              <a:t>Generaciòn</a:t>
            </a:r>
            <a:r>
              <a:rPr lang="es-ES" sz="800" b="1" i="1" dirty="0">
                <a:solidFill>
                  <a:srgbClr val="003087"/>
                </a:solidFill>
                <a:latin typeface="Univers for KPMG"/>
                <a:cs typeface="Univers for KPMG"/>
              </a:rPr>
              <a:t> de Solicitudes de Pedido y Pedido de Compras </a:t>
            </a:r>
          </a:p>
          <a:p>
            <a:pPr marL="85725" indent="-85725">
              <a:buFont typeface="Arial" panose="020B0604020202020204" pitchFamily="34" charset="0"/>
              <a:buChar char="•"/>
            </a:pPr>
            <a:r>
              <a:rPr lang="es-ES" sz="800" b="1" i="1" dirty="0">
                <a:solidFill>
                  <a:srgbClr val="003087"/>
                </a:solidFill>
                <a:latin typeface="Univers for KPMG"/>
                <a:cs typeface="Univers for KPMG"/>
              </a:rPr>
              <a:t>Registro de albaranes de Compra</a:t>
            </a:r>
          </a:p>
          <a:p>
            <a:pPr marL="85725" indent="-85725">
              <a:buFont typeface="Arial" panose="020B0604020202020204" pitchFamily="34" charset="0"/>
              <a:buChar char="•"/>
            </a:pPr>
            <a:r>
              <a:rPr lang="es-ES" sz="800" b="1" i="1" dirty="0">
                <a:solidFill>
                  <a:srgbClr val="003087"/>
                </a:solidFill>
                <a:latin typeface="Univers for KPMG"/>
                <a:cs typeface="Univers for KPMG"/>
              </a:rPr>
              <a:t>Generación de Pedidos de Venta</a:t>
            </a:r>
          </a:p>
          <a:p>
            <a:pPr marL="85725" indent="-85725">
              <a:buFont typeface="Arial" panose="020B0604020202020204" pitchFamily="34" charset="0"/>
              <a:buChar char="•"/>
            </a:pPr>
            <a:r>
              <a:rPr lang="es-ES" sz="800" b="1" i="1" dirty="0">
                <a:solidFill>
                  <a:srgbClr val="003087"/>
                </a:solidFill>
                <a:latin typeface="Univers for KPMG"/>
                <a:cs typeface="Univers for KPMG"/>
              </a:rPr>
              <a:t>Generación de albaranes de venta</a:t>
            </a:r>
          </a:p>
          <a:p>
            <a:pPr marL="85725" indent="-85725">
              <a:buFont typeface="Arial" panose="020B0604020202020204" pitchFamily="34" charset="0"/>
              <a:buChar char="•"/>
            </a:pPr>
            <a:r>
              <a:rPr lang="es-ES" sz="800" b="1" i="1" dirty="0">
                <a:solidFill>
                  <a:srgbClr val="003087"/>
                </a:solidFill>
                <a:latin typeface="Univers for KPMG"/>
                <a:cs typeface="Univers for KPMG"/>
              </a:rPr>
              <a:t>Registro de incidencias Post-Venta</a:t>
            </a:r>
          </a:p>
          <a:p>
            <a:pPr marL="85725" indent="-85725">
              <a:buFont typeface="Arial" panose="020B0604020202020204" pitchFamily="34" charset="0"/>
              <a:buChar char="•"/>
            </a:pPr>
            <a:r>
              <a:rPr lang="es-ES" sz="800" b="1" i="1" dirty="0">
                <a:solidFill>
                  <a:srgbClr val="003087"/>
                </a:solidFill>
                <a:latin typeface="Univers for KPMG"/>
                <a:cs typeface="Univers for KPMG"/>
              </a:rPr>
              <a:t>Gestión de la planificación</a:t>
            </a:r>
          </a:p>
        </p:txBody>
      </p:sp>
      <p:sp>
        <p:nvSpPr>
          <p:cNvPr id="56" name="TextBox 55">
            <a:extLst>
              <a:ext uri="{FF2B5EF4-FFF2-40B4-BE49-F238E27FC236}">
                <a16:creationId xmlns:a16="http://schemas.microsoft.com/office/drawing/2014/main" id="{A7B9795C-ABA3-4C63-A0BD-B551FE3E2214}"/>
              </a:ext>
            </a:extLst>
          </p:cNvPr>
          <p:cNvSpPr txBox="1"/>
          <p:nvPr/>
        </p:nvSpPr>
        <p:spPr>
          <a:xfrm>
            <a:off x="6816496" y="5082930"/>
            <a:ext cx="3744000" cy="584775"/>
          </a:xfrm>
          <a:prstGeom prst="rect">
            <a:avLst/>
          </a:prstGeom>
          <a:noFill/>
        </p:spPr>
        <p:txBody>
          <a:bodyPr wrap="square" lIns="0" rIns="0" rtlCol="0">
            <a:spAutoFit/>
          </a:bodyPr>
          <a:lstStyle>
            <a:defPPr>
              <a:defRPr lang="es-ES"/>
            </a:defPPr>
            <a:lvl1pPr marL="85725" indent="-85725">
              <a:buFont typeface="Arial" panose="020B0604020202020204" pitchFamily="34" charset="0"/>
              <a:buChar char="•"/>
              <a:defRPr sz="800" b="1" i="1">
                <a:solidFill>
                  <a:srgbClr val="003087"/>
                </a:solidFill>
                <a:latin typeface="Univers for KPMG"/>
                <a:cs typeface="Univers for KPMG"/>
              </a:defRPr>
            </a:lvl1pPr>
          </a:lstStyle>
          <a:p>
            <a:r>
              <a:rPr lang="es-ES" dirty="0">
                <a:solidFill>
                  <a:schemeClr val="bg2"/>
                </a:solidFill>
              </a:rPr>
              <a:t>Alta y </a:t>
            </a:r>
            <a:r>
              <a:rPr lang="es-ES" dirty="0" err="1">
                <a:solidFill>
                  <a:schemeClr val="bg2"/>
                </a:solidFill>
              </a:rPr>
              <a:t>Mto</a:t>
            </a:r>
            <a:r>
              <a:rPr lang="es-ES" dirty="0">
                <a:solidFill>
                  <a:schemeClr val="bg2"/>
                </a:solidFill>
              </a:rPr>
              <a:t> Productos Comerciales y Productivos.</a:t>
            </a:r>
          </a:p>
          <a:p>
            <a:r>
              <a:rPr lang="es-ES" dirty="0">
                <a:solidFill>
                  <a:schemeClr val="bg2"/>
                </a:solidFill>
              </a:rPr>
              <a:t>Gestión de Almacenes</a:t>
            </a:r>
          </a:p>
          <a:p>
            <a:r>
              <a:rPr lang="es-ES" dirty="0">
                <a:solidFill>
                  <a:schemeClr val="bg2"/>
                </a:solidFill>
              </a:rPr>
              <a:t>Entrada de Mercancías.</a:t>
            </a:r>
          </a:p>
          <a:p>
            <a:r>
              <a:rPr lang="es-ES" dirty="0">
                <a:solidFill>
                  <a:schemeClr val="bg2"/>
                </a:solidFill>
              </a:rPr>
              <a:t>Órdenes de Producción</a:t>
            </a:r>
          </a:p>
        </p:txBody>
      </p:sp>
      <p:sp>
        <p:nvSpPr>
          <p:cNvPr id="57" name="Rectangle 56">
            <a:extLst>
              <a:ext uri="{FF2B5EF4-FFF2-40B4-BE49-F238E27FC236}">
                <a16:creationId xmlns:a16="http://schemas.microsoft.com/office/drawing/2014/main" id="{A59713CC-4CE9-49D3-991D-B5074796AE9F}"/>
              </a:ext>
            </a:extLst>
          </p:cNvPr>
          <p:cNvSpPr/>
          <p:nvPr/>
        </p:nvSpPr>
        <p:spPr>
          <a:xfrm>
            <a:off x="6204455" y="5034120"/>
            <a:ext cx="681817" cy="307777"/>
          </a:xfrm>
          <a:prstGeom prst="rect">
            <a:avLst/>
          </a:prstGeom>
          <a:noFill/>
        </p:spPr>
        <p:txBody>
          <a:bodyPr wrap="square" lIns="91440" tIns="45720" rIns="91440" bIns="45720">
            <a:spAutoFit/>
          </a:bodyPr>
          <a:lstStyle/>
          <a:p>
            <a:pPr algn="ctr"/>
            <a:r>
              <a:rPr lang="en-US" sz="1400" i="1" dirty="0">
                <a:ln w="0"/>
                <a:solidFill>
                  <a:srgbClr val="FF0000"/>
                </a:solidFill>
                <a:effectLst>
                  <a:outerShdw blurRad="38100" dist="38100" dir="2700000" algn="tl">
                    <a:srgbClr val="000000">
                      <a:alpha val="43137"/>
                    </a:srgbClr>
                  </a:outerShdw>
                </a:effectLst>
              </a:rPr>
              <a:t>SGA</a:t>
            </a:r>
          </a:p>
        </p:txBody>
      </p:sp>
      <p:pic>
        <p:nvPicPr>
          <p:cNvPr id="58" name="Picture 57">
            <a:extLst>
              <a:ext uri="{FF2B5EF4-FFF2-40B4-BE49-F238E27FC236}">
                <a16:creationId xmlns:a16="http://schemas.microsoft.com/office/drawing/2014/main" id="{435B53A8-FAAD-4EC0-BE05-7FB5E1B81F2B}"/>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t="34250" b="35300"/>
          <a:stretch/>
        </p:blipFill>
        <p:spPr>
          <a:xfrm flipH="1">
            <a:off x="7598920" y="1850425"/>
            <a:ext cx="1425223" cy="433878"/>
          </a:xfrm>
          <a:prstGeom prst="rect">
            <a:avLst/>
          </a:prstGeom>
        </p:spPr>
      </p:pic>
      <p:sp>
        <p:nvSpPr>
          <p:cNvPr id="59" name="Right Arrow 244">
            <a:extLst>
              <a:ext uri="{FF2B5EF4-FFF2-40B4-BE49-F238E27FC236}">
                <a16:creationId xmlns:a16="http://schemas.microsoft.com/office/drawing/2014/main" id="{F35BA385-BDDB-4934-A17A-4E69B1EC643E}"/>
              </a:ext>
            </a:extLst>
          </p:cNvPr>
          <p:cNvSpPr/>
          <p:nvPr/>
        </p:nvSpPr>
        <p:spPr>
          <a:xfrm>
            <a:off x="9226006" y="1918429"/>
            <a:ext cx="394383" cy="276565"/>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60" name="Picture 59">
            <a:extLst>
              <a:ext uri="{FF2B5EF4-FFF2-40B4-BE49-F238E27FC236}">
                <a16:creationId xmlns:a16="http://schemas.microsoft.com/office/drawing/2014/main" id="{FF5E502C-6E4F-4626-8994-981FBA711F82}"/>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582696" y="1559445"/>
            <a:ext cx="855245" cy="855435"/>
          </a:xfrm>
          <a:prstGeom prst="rect">
            <a:avLst/>
          </a:prstGeom>
        </p:spPr>
      </p:pic>
      <p:sp>
        <p:nvSpPr>
          <p:cNvPr id="61" name="Right Arrow 244">
            <a:extLst>
              <a:ext uri="{FF2B5EF4-FFF2-40B4-BE49-F238E27FC236}">
                <a16:creationId xmlns:a16="http://schemas.microsoft.com/office/drawing/2014/main" id="{7EBEC76C-A413-4B5E-A8DC-199C5A488182}"/>
              </a:ext>
            </a:extLst>
          </p:cNvPr>
          <p:cNvSpPr/>
          <p:nvPr/>
        </p:nvSpPr>
        <p:spPr>
          <a:xfrm>
            <a:off x="7082282" y="1935108"/>
            <a:ext cx="285911" cy="250844"/>
          </a:xfrm>
          <a:prstGeom prst="rightArrow">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4233763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2447" name="think-cell Slide" r:id="rId4" imgW="473" imgH="473" progId="TCLayout.ActiveDocument.1">
                  <p:embed/>
                </p:oleObj>
              </mc:Choice>
              <mc:Fallback>
                <p:oleObj name="think-cell Slide" r:id="rId4" imgW="473" imgH="473" progId="TCLayout.ActiveDocument.1">
                  <p:embed/>
                  <p:pic>
                    <p:nvPicPr>
                      <p:cNvPr id="11" name="Object 10"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1"/>
          <p:cNvSpPr txBox="1">
            <a:spLocks/>
          </p:cNvSpPr>
          <p:nvPr/>
        </p:nvSpPr>
        <p:spPr>
          <a:xfrm>
            <a:off x="2279576" y="260648"/>
            <a:ext cx="8244000" cy="4479134"/>
          </a:xfrm>
          <a:prstGeom prst="rect">
            <a:avLst/>
          </a:prstGeom>
        </p:spPr>
        <p:txBody>
          <a:bodyPr vert="horz" lIns="0" tIns="0" rIns="0" bIns="0" rtlCol="0" anchor="t" anchorCtr="0">
            <a:noAutofit/>
          </a:bodyPr>
          <a:lstStyle>
            <a:lvl1pPr algn="l" defTabSz="844083" rtl="0" eaLnBrk="1" latinLnBrk="0" hangingPunct="1">
              <a:lnSpc>
                <a:spcPct val="70000"/>
              </a:lnSpc>
              <a:spcBef>
                <a:spcPct val="0"/>
              </a:spcBef>
              <a:buNone/>
              <a:defRPr sz="8938" kern="1200" baseline="0">
                <a:solidFill>
                  <a:schemeClr val="bg1"/>
                </a:solidFill>
                <a:latin typeface="+mj-lt"/>
                <a:ea typeface="+mj-ea"/>
                <a:cs typeface="+mj-cs"/>
              </a:defRPr>
            </a:lvl1pPr>
          </a:lstStyle>
          <a:p>
            <a:pPr marL="9525" marR="0" lvl="0" indent="-9525" algn="l" defTabSz="844083" rtl="0" eaLnBrk="1" fontAlgn="auto" latinLnBrk="0" hangingPunct="1">
              <a:lnSpc>
                <a:spcPct val="100000"/>
              </a:lnSpc>
              <a:spcBef>
                <a:spcPct val="0"/>
              </a:spcBef>
              <a:spcAft>
                <a:spcPts val="0"/>
              </a:spcAft>
              <a:buClrTx/>
              <a:buSzTx/>
              <a:buFontTx/>
              <a:buNone/>
              <a:tabLst/>
              <a:defRPr/>
            </a:pPr>
            <a:br>
              <a:rPr kumimoji="0" lang="en-GB" sz="300" b="1" i="0" u="none" strike="noStrike" kern="1200" cap="none" spc="0" normalizeH="0" baseline="0" noProof="0" dirty="0">
                <a:ln>
                  <a:noFill/>
                </a:ln>
                <a:solidFill>
                  <a:prstClr val="white"/>
                </a:solidFill>
                <a:effectLst/>
                <a:uLnTx/>
                <a:uFillTx/>
                <a:latin typeface="KPMG Extralight"/>
                <a:ea typeface="+mj-ea"/>
                <a:cs typeface="+mj-cs"/>
              </a:rPr>
            </a:br>
            <a:endParaRPr kumimoji="0" lang="en-GB" sz="300" b="1" i="0" u="none" strike="noStrike" kern="1200" cap="none" spc="0" normalizeH="0" baseline="0" noProof="0" dirty="0">
              <a:ln>
                <a:noFill/>
              </a:ln>
              <a:solidFill>
                <a:prstClr val="white"/>
              </a:solidFill>
              <a:effectLst/>
              <a:uLnTx/>
              <a:uFillTx/>
              <a:latin typeface="KPMG Extralight"/>
              <a:ea typeface="+mj-ea"/>
              <a:cs typeface="+mj-cs"/>
            </a:endParaRPr>
          </a:p>
          <a:p>
            <a:pPr marL="9525" marR="0" lvl="0" indent="-9525" algn="l" defTabSz="844083"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0" normalizeH="0" baseline="0" noProof="0" dirty="0" err="1">
                <a:ln>
                  <a:noFill/>
                </a:ln>
                <a:solidFill>
                  <a:prstClr val="white"/>
                </a:solidFill>
                <a:effectLst/>
                <a:uLnTx/>
                <a:uFillTx/>
                <a:latin typeface="KPMG Extralight"/>
                <a:ea typeface="+mj-ea"/>
                <a:cs typeface="+mj-cs"/>
              </a:rPr>
              <a:t>Indice</a:t>
            </a:r>
            <a:endParaRPr kumimoji="0" lang="en-GB" sz="3600" b="0" i="0" u="none" strike="noStrike" kern="1200" cap="none" spc="0" normalizeH="0" baseline="0" noProof="0" dirty="0">
              <a:ln>
                <a:noFill/>
              </a:ln>
              <a:solidFill>
                <a:prstClr val="white"/>
              </a:solidFill>
              <a:effectLst/>
              <a:uLnTx/>
              <a:uFillTx/>
              <a:latin typeface="KPMG Extralight"/>
              <a:ea typeface="+mj-ea"/>
              <a:cs typeface="+mj-cs"/>
            </a:endParaRPr>
          </a:p>
          <a:p>
            <a:pPr marL="714375" marR="0" lvl="0" indent="366713" algn="l" defTabSz="762000" rtl="0" eaLnBrk="1" fontAlgn="base" latinLnBrk="0" hangingPunct="1">
              <a:lnSpc>
                <a:spcPct val="100000"/>
              </a:lnSpc>
              <a:spcBef>
                <a:spcPts val="600"/>
              </a:spcBef>
              <a:spcAft>
                <a:spcPct val="0"/>
              </a:spcAft>
              <a:buClrTx/>
              <a:buSzTx/>
              <a:buFont typeface="+mj-lt"/>
              <a:buAutoNum type="arabicPeriod"/>
              <a:tabLst/>
              <a:defRPr/>
            </a:pPr>
            <a:r>
              <a:rPr kumimoji="0" lang="es-ES" sz="3600" b="0" i="0" u="none" strike="noStrike" kern="1200" cap="none" spc="0" normalizeH="0" baseline="0" noProof="0" dirty="0">
                <a:ln>
                  <a:noFill/>
                </a:ln>
                <a:solidFill>
                  <a:prstClr val="white"/>
                </a:solidFill>
                <a:effectLst/>
                <a:uLnTx/>
                <a:uFillTx/>
                <a:latin typeface="KPMG Extralight"/>
                <a:ea typeface="+mj-ea"/>
                <a:cs typeface="+mj-cs"/>
              </a:rPr>
              <a:t>Introducción</a:t>
            </a:r>
          </a:p>
          <a:p>
            <a:pPr marL="714375" marR="0" lvl="0" indent="366713" algn="l" defTabSz="762000" rtl="0" eaLnBrk="1" fontAlgn="base" latinLnBrk="0" hangingPunct="1">
              <a:lnSpc>
                <a:spcPct val="100000"/>
              </a:lnSpc>
              <a:spcBef>
                <a:spcPts val="600"/>
              </a:spcBef>
              <a:spcAft>
                <a:spcPct val="0"/>
              </a:spcAft>
              <a:buClrTx/>
              <a:buSzTx/>
              <a:buFont typeface="+mj-lt"/>
              <a:buAutoNum type="arabicPeriod"/>
              <a:tabLst/>
              <a:defRPr/>
            </a:pPr>
            <a:r>
              <a:rPr kumimoji="0" lang="es-ES" sz="3600" i="0" u="none" strike="noStrike" kern="1200" cap="none" spc="0" normalizeH="0" baseline="0" noProof="0" dirty="0">
                <a:ln>
                  <a:noFill/>
                </a:ln>
                <a:solidFill>
                  <a:prstClr val="white"/>
                </a:solidFill>
                <a:effectLst/>
                <a:uLnTx/>
                <a:uFillTx/>
                <a:latin typeface="KPMG Extralight"/>
                <a:ea typeface="+mj-ea"/>
                <a:cs typeface="+mj-cs"/>
              </a:rPr>
              <a:t>Análisis Cualitativo </a:t>
            </a:r>
            <a:endParaRPr lang="es-ES" sz="3600" dirty="0">
              <a:solidFill>
                <a:prstClr val="white"/>
              </a:solidFill>
              <a:latin typeface="KPMG Extralight"/>
            </a:endParaRPr>
          </a:p>
          <a:p>
            <a:pPr marL="714375" marR="0" lvl="0" indent="366713" algn="l" defTabSz="762000" rtl="0" eaLnBrk="1" fontAlgn="base" latinLnBrk="0" hangingPunct="1">
              <a:lnSpc>
                <a:spcPct val="100000"/>
              </a:lnSpc>
              <a:spcBef>
                <a:spcPts val="600"/>
              </a:spcBef>
              <a:spcAft>
                <a:spcPct val="0"/>
              </a:spcAft>
              <a:buClrTx/>
              <a:buSzTx/>
              <a:buFont typeface="+mj-lt"/>
              <a:buAutoNum type="arabicPeriod"/>
              <a:tabLst/>
              <a:defRPr/>
            </a:pPr>
            <a:r>
              <a:rPr kumimoji="0" lang="es-ES" sz="3600" b="1" i="0" u="none" strike="noStrike" kern="1200" cap="none" spc="0" normalizeH="0" baseline="0" noProof="0" dirty="0">
                <a:ln>
                  <a:noFill/>
                </a:ln>
                <a:solidFill>
                  <a:prstClr val="white"/>
                </a:solidFill>
                <a:effectLst/>
                <a:uLnTx/>
                <a:uFillTx/>
                <a:latin typeface="KPMG Extralight"/>
                <a:ea typeface="+mj-ea"/>
                <a:cs typeface="+mj-cs"/>
              </a:rPr>
              <a:t>Análisis cuantitativo</a:t>
            </a:r>
          </a:p>
          <a:p>
            <a:pPr marL="714375" lvl="0" defTabSz="762000" fontAlgn="base">
              <a:lnSpc>
                <a:spcPct val="100000"/>
              </a:lnSpc>
              <a:spcBef>
                <a:spcPts val="600"/>
              </a:spcBef>
              <a:spcAft>
                <a:spcPct val="0"/>
              </a:spcAft>
            </a:pPr>
            <a:r>
              <a:rPr lang="es-ES" sz="3600" dirty="0">
                <a:solidFill>
                  <a:prstClr val="white"/>
                </a:solidFill>
              </a:rPr>
              <a:t>		</a:t>
            </a:r>
            <a:r>
              <a:rPr lang="es-ES" sz="3600" b="1" dirty="0">
                <a:solidFill>
                  <a:prstClr val="white"/>
                </a:solidFill>
              </a:rPr>
              <a:t>3.1 Visión Global</a:t>
            </a:r>
            <a:br>
              <a:rPr lang="es-ES" sz="3600" b="1" dirty="0">
                <a:solidFill>
                  <a:prstClr val="white"/>
                </a:solidFill>
              </a:rPr>
            </a:br>
            <a:r>
              <a:rPr lang="es-ES" sz="3600" dirty="0">
                <a:solidFill>
                  <a:prstClr val="white"/>
                </a:solidFill>
              </a:rPr>
              <a:t>		3.2 </a:t>
            </a:r>
            <a:r>
              <a:rPr lang="es-ES" sz="3600" dirty="0" err="1">
                <a:solidFill>
                  <a:prstClr val="white"/>
                </a:solidFill>
              </a:rPr>
              <a:t>Benchmark</a:t>
            </a:r>
            <a:endParaRPr kumimoji="0" lang="es-ES" sz="3600" i="0" u="none" strike="noStrike" kern="1200" cap="none" spc="0" normalizeH="0" baseline="0" noProof="0" dirty="0">
              <a:ln>
                <a:noFill/>
              </a:ln>
              <a:solidFill>
                <a:prstClr val="white"/>
              </a:solidFill>
              <a:effectLst/>
              <a:uLnTx/>
              <a:uFillTx/>
              <a:latin typeface="KPMG Extralight"/>
              <a:ea typeface="+mj-ea"/>
              <a:cs typeface="+mj-cs"/>
            </a:endParaRPr>
          </a:p>
          <a:p>
            <a:pPr marL="1485900" marR="0" lvl="0" indent="-742950" algn="l" defTabSz="762000" rtl="0" eaLnBrk="1" fontAlgn="base" latinLnBrk="0" hangingPunct="1">
              <a:lnSpc>
                <a:spcPct val="100000"/>
              </a:lnSpc>
              <a:spcBef>
                <a:spcPts val="600"/>
              </a:spcBef>
              <a:spcAft>
                <a:spcPct val="0"/>
              </a:spcAft>
              <a:buClrTx/>
              <a:buSzTx/>
              <a:buFont typeface="+mj-lt"/>
              <a:buAutoNum type="arabicPeriod" startAt="4"/>
              <a:tabLst/>
              <a:defRPr/>
            </a:pPr>
            <a:r>
              <a:rPr kumimoji="0" lang="es-ES" sz="3600" b="0" i="0" u="none" strike="noStrike" kern="1200" cap="none" spc="0" normalizeH="0" baseline="0" noProof="0" dirty="0">
                <a:ln>
                  <a:noFill/>
                </a:ln>
                <a:solidFill>
                  <a:prstClr val="white"/>
                </a:solidFill>
                <a:effectLst/>
                <a:uLnTx/>
                <a:uFillTx/>
                <a:latin typeface="KPMG Extralight"/>
                <a:ea typeface="+mj-ea"/>
                <a:cs typeface="+mj-cs"/>
              </a:rPr>
              <a:t>Diagnóstico y conclusiones</a:t>
            </a:r>
            <a:br>
              <a:rPr kumimoji="0" lang="en-GB" sz="2000" b="0" i="0" u="none" strike="noStrike" kern="1200" cap="none" spc="0" normalizeH="0" baseline="0" noProof="0" dirty="0">
                <a:ln>
                  <a:noFill/>
                </a:ln>
                <a:solidFill>
                  <a:prstClr val="white"/>
                </a:solidFill>
                <a:effectLst/>
                <a:uLnTx/>
                <a:uFillTx/>
                <a:latin typeface="KPMG Extralight"/>
                <a:ea typeface="+mj-ea"/>
                <a:cs typeface="+mj-cs"/>
              </a:rPr>
            </a:br>
            <a:r>
              <a:rPr kumimoji="0" lang="en-GB" sz="2000" b="0" i="0" u="none" strike="noStrike" kern="1200" cap="none" spc="0" normalizeH="0" baseline="0" noProof="0" dirty="0">
                <a:ln>
                  <a:noFill/>
                </a:ln>
                <a:solidFill>
                  <a:prstClr val="white"/>
                </a:solidFill>
                <a:effectLst/>
                <a:uLnTx/>
                <a:uFillTx/>
                <a:latin typeface="KPMG Extralight"/>
                <a:ea typeface="+mj-ea"/>
                <a:cs typeface="+mj-cs"/>
              </a:rPr>
              <a:t>		</a:t>
            </a:r>
            <a:br>
              <a:rPr kumimoji="0" lang="en-GB" sz="2000" b="0" i="0" u="none" strike="noStrike" kern="1200" cap="none" spc="0" normalizeH="0" baseline="0" noProof="0" dirty="0">
                <a:ln>
                  <a:noFill/>
                </a:ln>
                <a:solidFill>
                  <a:prstClr val="white"/>
                </a:solidFill>
                <a:effectLst/>
                <a:uLnTx/>
                <a:uFillTx/>
                <a:latin typeface="KPMG Extralight"/>
                <a:ea typeface="+mj-ea"/>
                <a:cs typeface="+mj-cs"/>
              </a:rPr>
            </a:br>
            <a:r>
              <a:rPr kumimoji="0" lang="en-GB" sz="2000" b="0" i="0" u="none" strike="noStrike" kern="1200" cap="none" spc="0" normalizeH="0" baseline="0" noProof="0" dirty="0">
                <a:ln>
                  <a:noFill/>
                </a:ln>
                <a:solidFill>
                  <a:prstClr val="white"/>
                </a:solidFill>
                <a:effectLst/>
                <a:uLnTx/>
                <a:uFillTx/>
                <a:latin typeface="KPMG Extralight"/>
                <a:ea typeface="+mj-ea"/>
                <a:cs typeface="+mj-cs"/>
              </a:rPr>
              <a:t>		</a:t>
            </a:r>
          </a:p>
        </p:txBody>
      </p:sp>
    </p:spTree>
    <p:extLst>
      <p:ext uri="{BB962C8B-B14F-4D97-AF65-F5344CB8AC3E}">
        <p14:creationId xmlns:p14="http://schemas.microsoft.com/office/powerpoint/2010/main" val="13261825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8" name="Object 107"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53475" name="think-cell Slide" r:id="rId6" imgW="216" imgH="216" progId="TCLayout.ActiveDocument.1">
                  <p:embed/>
                </p:oleObj>
              </mc:Choice>
              <mc:Fallback>
                <p:oleObj name="think-cell Slide" r:id="rId6" imgW="216" imgH="216" progId="TCLayout.ActiveDocument.1">
                  <p:embed/>
                  <p:pic>
                    <p:nvPicPr>
                      <p:cNvPr id="108" name="Object 107" hidden="1"/>
                      <p:cNvPicPr/>
                      <p:nvPr/>
                    </p:nvPicPr>
                    <p:blipFill>
                      <a:blip r:embed="rId7"/>
                      <a:stretch>
                        <a:fillRect/>
                      </a:stretch>
                    </p:blipFill>
                    <p:spPr>
                      <a:xfrm>
                        <a:off x="1525589" y="1589"/>
                        <a:ext cx="1587" cy="1587"/>
                      </a:xfrm>
                      <a:prstGeom prst="rect">
                        <a:avLst/>
                      </a:prstGeom>
                    </p:spPr>
                  </p:pic>
                </p:oleObj>
              </mc:Fallback>
            </mc:AlternateContent>
          </a:graphicData>
        </a:graphic>
      </p:graphicFrame>
      <p:sp>
        <p:nvSpPr>
          <p:cNvPr id="94" name="Rectangle 93" hidden="1"/>
          <p:cNvSpPr/>
          <p:nvPr>
            <p:custDataLst>
              <p:tags r:id="rId3"/>
            </p:custDataLst>
          </p:nvPr>
        </p:nvSpPr>
        <p:spPr bwMode="auto">
          <a:xfrm>
            <a:off x="1524000" y="0"/>
            <a:ext cx="158750" cy="15875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s-ES_tradnl" sz="4000" b="0" i="0" u="none" strike="noStrike" kern="1200" cap="none" spc="0" normalizeH="0" baseline="0" noProof="0" dirty="0">
              <a:ln>
                <a:noFill/>
              </a:ln>
              <a:solidFill>
                <a:prstClr val="white"/>
              </a:solidFill>
              <a:effectLst/>
              <a:uLnTx/>
              <a:uFillTx/>
              <a:latin typeface="KPMG Extralight" panose="020B0303030202040204" pitchFamily="34" charset="0"/>
              <a:ea typeface="+mn-ea"/>
              <a:cs typeface="+mn-cs"/>
              <a:sym typeface="KPMG Extralight" panose="020B0303030202040204" pitchFamily="34" charset="0"/>
            </a:endParaRPr>
          </a:p>
        </p:txBody>
      </p:sp>
      <p:sp>
        <p:nvSpPr>
          <p:cNvPr id="393" name="Title 1"/>
          <p:cNvSpPr>
            <a:spLocks noGrp="1"/>
          </p:cNvSpPr>
          <p:nvPr>
            <p:ph type="title"/>
          </p:nvPr>
        </p:nvSpPr>
        <p:spPr>
          <a:xfrm>
            <a:off x="990000" y="116632"/>
            <a:ext cx="8478958" cy="687855"/>
          </a:xfrm>
        </p:spPr>
        <p:txBody>
          <a:bodyPr/>
          <a:lstStyle/>
          <a:p>
            <a:r>
              <a:rPr lang="es-ES_tradnl" sz="2400" b="1" dirty="0">
                <a:solidFill>
                  <a:srgbClr val="00338D"/>
                </a:solidFill>
              </a:rPr>
              <a:t>3.1. Visión Global</a:t>
            </a:r>
            <a:br>
              <a:rPr lang="es-ES_tradnl" sz="4000" dirty="0"/>
            </a:br>
            <a:r>
              <a:rPr lang="es-ES_tradnl" sz="4000" dirty="0">
                <a:solidFill>
                  <a:srgbClr val="00338D"/>
                </a:solidFill>
              </a:rPr>
              <a:t>Alcance del análisis cuantitativo</a:t>
            </a:r>
          </a:p>
        </p:txBody>
      </p:sp>
      <p:sp>
        <p:nvSpPr>
          <p:cNvPr id="43" name="Rectangle 66"/>
          <p:cNvSpPr/>
          <p:nvPr/>
        </p:nvSpPr>
        <p:spPr>
          <a:xfrm>
            <a:off x="4094303" y="2928055"/>
            <a:ext cx="1782622" cy="634509"/>
          </a:xfrm>
          <a:prstGeom prst="rect">
            <a:avLst/>
          </a:prstGeom>
          <a:solidFill>
            <a:srgbClr val="FF6600"/>
          </a:solidFill>
          <a:ln w="76200">
            <a:noFill/>
          </a:ln>
        </p:spPr>
        <p:txBody>
          <a:bodyPr vert="horz" wrap="square" lIns="36000" tIns="52144" rIns="468000" bIns="52144"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
                <a:srgbClr val="002060"/>
              </a:buClr>
              <a:buSzTx/>
              <a:buFontTx/>
              <a:buNone/>
              <a:tabLst/>
              <a:defRPr/>
            </a:pPr>
            <a:r>
              <a:rPr kumimoji="0" lang="es-ES_tradnl" sz="1800" b="0" i="0" u="none" strike="noStrike" kern="1200" cap="none" spc="0" normalizeH="0" baseline="0" noProof="0" dirty="0">
                <a:ln>
                  <a:noFill/>
                </a:ln>
                <a:solidFill>
                  <a:prstClr val="white"/>
                </a:solidFill>
                <a:effectLst/>
                <a:uLnTx/>
                <a:uFillTx/>
                <a:latin typeface="Univers UltraCondensed" panose="00000900000000000000" pitchFamily="2" charset="0"/>
                <a:ea typeface="+mn-ea"/>
                <a:cs typeface="+mn-cs"/>
              </a:rPr>
              <a:t>Áreas</a:t>
            </a:r>
          </a:p>
        </p:txBody>
      </p:sp>
      <p:sp>
        <p:nvSpPr>
          <p:cNvPr id="45" name="Rectangle 66"/>
          <p:cNvSpPr/>
          <p:nvPr/>
        </p:nvSpPr>
        <p:spPr>
          <a:xfrm>
            <a:off x="7543801" y="2928055"/>
            <a:ext cx="1685920" cy="634509"/>
          </a:xfrm>
          <a:prstGeom prst="rect">
            <a:avLst/>
          </a:prstGeom>
          <a:solidFill>
            <a:srgbClr val="FF6600"/>
          </a:solidFill>
          <a:ln w="76200">
            <a:noFill/>
          </a:ln>
        </p:spPr>
        <p:txBody>
          <a:bodyPr vert="horz" wrap="square" lIns="36000" tIns="52144" rIns="468000" bIns="52144"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
                <a:srgbClr val="002060"/>
              </a:buClr>
              <a:buSzTx/>
              <a:buFontTx/>
              <a:buNone/>
              <a:tabLst/>
              <a:defRPr/>
            </a:pPr>
            <a:r>
              <a:rPr kumimoji="0" lang="es-ES_tradnl" sz="1800" b="0" i="0" u="none" strike="noStrike" kern="1200" cap="none" spc="0" normalizeH="0" baseline="0" noProof="0" dirty="0">
                <a:ln>
                  <a:noFill/>
                </a:ln>
                <a:solidFill>
                  <a:prstClr val="white"/>
                </a:solidFill>
                <a:effectLst/>
                <a:uLnTx/>
                <a:uFillTx/>
                <a:latin typeface="Univers UltraCondensed" panose="00000900000000000000" pitchFamily="2" charset="0"/>
                <a:ea typeface="+mn-ea"/>
                <a:cs typeface="+mn-cs"/>
              </a:rPr>
              <a:t>Personas</a:t>
            </a:r>
          </a:p>
        </p:txBody>
      </p:sp>
      <p:sp>
        <p:nvSpPr>
          <p:cNvPr id="46" name="Rectangle 68"/>
          <p:cNvSpPr/>
          <p:nvPr/>
        </p:nvSpPr>
        <p:spPr>
          <a:xfrm>
            <a:off x="6411798" y="2914642"/>
            <a:ext cx="1013448" cy="634509"/>
          </a:xfrm>
          <a:prstGeom prst="rect">
            <a:avLst/>
          </a:prstGeom>
          <a:solidFill>
            <a:srgbClr val="FF6600"/>
          </a:solidFill>
          <a:ln w="76200">
            <a:noFill/>
          </a:ln>
        </p:spPr>
        <p:txBody>
          <a:bodyPr vert="horz" wrap="square" lIns="0" tIns="52144" rIns="0" bIns="52144" numCol="1" anchor="ctr" anchorCtr="0" compatLnSpc="1">
            <a:prstTxWarp prst="textNoShape">
              <a:avLst/>
            </a:prstTxWarp>
          </a:bodyPr>
          <a:lstStyle/>
          <a:p>
            <a:pPr marL="0" marR="0" lvl="0" indent="0" algn="ctr" defTabSz="1042872" rtl="0" eaLnBrk="1" fontAlgn="auto" latinLnBrk="0" hangingPunct="1">
              <a:lnSpc>
                <a:spcPct val="100000"/>
              </a:lnSpc>
              <a:spcBef>
                <a:spcPts val="0"/>
              </a:spcBef>
              <a:spcAft>
                <a:spcPts val="0"/>
              </a:spcAft>
              <a:buClrTx/>
              <a:buSzTx/>
              <a:buFontTx/>
              <a:buNone/>
              <a:tabLst/>
              <a:defRPr/>
            </a:pPr>
            <a:r>
              <a:rPr lang="en-US" altLang="en-US" sz="4000" b="1" kern="0" dirty="0">
                <a:solidFill>
                  <a:srgbClr val="FFFFFF"/>
                </a:solidFill>
                <a:latin typeface="Univers for KPMG Cond" panose="020B0606020202020204" pitchFamily="34" charset="0"/>
              </a:rPr>
              <a:t>62</a:t>
            </a:r>
            <a:endParaRPr kumimoji="0" lang="en-US" altLang="en-US" sz="1200" b="0" i="0" u="none" strike="noStrike" kern="0" cap="none" spc="0" normalizeH="0" baseline="0" noProof="0" dirty="0">
              <a:ln>
                <a:noFill/>
              </a:ln>
              <a:solidFill>
                <a:srgbClr val="000000"/>
              </a:solidFill>
              <a:effectLst/>
              <a:uLnTx/>
              <a:uFillTx/>
              <a:latin typeface="Univers for KPMG Cond" panose="020B0606020202020204" pitchFamily="34" charset="0"/>
              <a:ea typeface="+mn-ea"/>
              <a:cs typeface="+mn-cs"/>
            </a:endParaRPr>
          </a:p>
        </p:txBody>
      </p:sp>
      <p:sp>
        <p:nvSpPr>
          <p:cNvPr id="49" name="Freeform 4903"/>
          <p:cNvSpPr>
            <a:spLocks noEditPoints="1"/>
          </p:cNvSpPr>
          <p:nvPr/>
        </p:nvSpPr>
        <p:spPr bwMode="auto">
          <a:xfrm>
            <a:off x="5200781" y="3065429"/>
            <a:ext cx="428822" cy="378230"/>
          </a:xfrm>
          <a:custGeom>
            <a:avLst/>
            <a:gdLst>
              <a:gd name="T0" fmla="*/ 36 w 356"/>
              <a:gd name="T1" fmla="*/ 242 h 314"/>
              <a:gd name="T2" fmla="*/ 34 w 356"/>
              <a:gd name="T3" fmla="*/ 104 h 314"/>
              <a:gd name="T4" fmla="*/ 44 w 356"/>
              <a:gd name="T5" fmla="*/ 94 h 314"/>
              <a:gd name="T6" fmla="*/ 72 w 356"/>
              <a:gd name="T7" fmla="*/ 98 h 314"/>
              <a:gd name="T8" fmla="*/ 76 w 356"/>
              <a:gd name="T9" fmla="*/ 236 h 314"/>
              <a:gd name="T10" fmla="*/ 66 w 356"/>
              <a:gd name="T11" fmla="*/ 246 h 314"/>
              <a:gd name="T12" fmla="*/ 32 w 356"/>
              <a:gd name="T13" fmla="*/ 274 h 314"/>
              <a:gd name="T14" fmla="*/ 316 w 356"/>
              <a:gd name="T15" fmla="*/ 280 h 314"/>
              <a:gd name="T16" fmla="*/ 324 w 356"/>
              <a:gd name="T17" fmla="*/ 274 h 314"/>
              <a:gd name="T18" fmla="*/ 322 w 356"/>
              <a:gd name="T19" fmla="*/ 262 h 314"/>
              <a:gd name="T20" fmla="*/ 40 w 356"/>
              <a:gd name="T21" fmla="*/ 260 h 314"/>
              <a:gd name="T22" fmla="*/ 30 w 356"/>
              <a:gd name="T23" fmla="*/ 270 h 314"/>
              <a:gd name="T24" fmla="*/ 152 w 356"/>
              <a:gd name="T25" fmla="*/ 244 h 314"/>
              <a:gd name="T26" fmla="*/ 158 w 356"/>
              <a:gd name="T27" fmla="*/ 104 h 314"/>
              <a:gd name="T28" fmla="*/ 152 w 356"/>
              <a:gd name="T29" fmla="*/ 96 h 314"/>
              <a:gd name="T30" fmla="*/ 122 w 356"/>
              <a:gd name="T31" fmla="*/ 96 h 314"/>
              <a:gd name="T32" fmla="*/ 116 w 356"/>
              <a:gd name="T33" fmla="*/ 236 h 314"/>
              <a:gd name="T34" fmla="*/ 122 w 356"/>
              <a:gd name="T35" fmla="*/ 244 h 314"/>
              <a:gd name="T36" fmla="*/ 6 w 356"/>
              <a:gd name="T37" fmla="*/ 72 h 314"/>
              <a:gd name="T38" fmla="*/ 12 w 356"/>
              <a:gd name="T39" fmla="*/ 60 h 314"/>
              <a:gd name="T40" fmla="*/ 174 w 356"/>
              <a:gd name="T41" fmla="*/ 0 h 314"/>
              <a:gd name="T42" fmla="*/ 176 w 356"/>
              <a:gd name="T43" fmla="*/ 0 h 314"/>
              <a:gd name="T44" fmla="*/ 180 w 356"/>
              <a:gd name="T45" fmla="*/ 0 h 314"/>
              <a:gd name="T46" fmla="*/ 182 w 356"/>
              <a:gd name="T47" fmla="*/ 0 h 314"/>
              <a:gd name="T48" fmla="*/ 342 w 356"/>
              <a:gd name="T49" fmla="*/ 60 h 314"/>
              <a:gd name="T50" fmla="*/ 350 w 356"/>
              <a:gd name="T51" fmla="*/ 74 h 314"/>
              <a:gd name="T52" fmla="*/ 340 w 356"/>
              <a:gd name="T53" fmla="*/ 80 h 314"/>
              <a:gd name="T54" fmla="*/ 16 w 356"/>
              <a:gd name="T55" fmla="*/ 80 h 314"/>
              <a:gd name="T56" fmla="*/ 8 w 356"/>
              <a:gd name="T57" fmla="*/ 74 h 314"/>
              <a:gd name="T58" fmla="*/ 160 w 356"/>
              <a:gd name="T59" fmla="*/ 42 h 314"/>
              <a:gd name="T60" fmla="*/ 178 w 356"/>
              <a:gd name="T61" fmla="*/ 60 h 314"/>
              <a:gd name="T62" fmla="*/ 194 w 356"/>
              <a:gd name="T63" fmla="*/ 50 h 314"/>
              <a:gd name="T64" fmla="*/ 190 w 356"/>
              <a:gd name="T65" fmla="*/ 30 h 314"/>
              <a:gd name="T66" fmla="*/ 170 w 356"/>
              <a:gd name="T67" fmla="*/ 26 h 314"/>
              <a:gd name="T68" fmla="*/ 160 w 356"/>
              <a:gd name="T69" fmla="*/ 42 h 314"/>
              <a:gd name="T70" fmla="*/ 6 w 356"/>
              <a:gd name="T71" fmla="*/ 294 h 314"/>
              <a:gd name="T72" fmla="*/ 0 w 356"/>
              <a:gd name="T73" fmla="*/ 304 h 314"/>
              <a:gd name="T74" fmla="*/ 10 w 356"/>
              <a:gd name="T75" fmla="*/ 314 h 314"/>
              <a:gd name="T76" fmla="*/ 352 w 356"/>
              <a:gd name="T77" fmla="*/ 312 h 314"/>
              <a:gd name="T78" fmla="*/ 354 w 356"/>
              <a:gd name="T79" fmla="*/ 300 h 314"/>
              <a:gd name="T80" fmla="*/ 346 w 356"/>
              <a:gd name="T81" fmla="*/ 294 h 314"/>
              <a:gd name="T82" fmla="*/ 238 w 356"/>
              <a:gd name="T83" fmla="*/ 242 h 314"/>
              <a:gd name="T84" fmla="*/ 240 w 356"/>
              <a:gd name="T85" fmla="*/ 104 h 314"/>
              <a:gd name="T86" fmla="*/ 230 w 356"/>
              <a:gd name="T87" fmla="*/ 94 h 314"/>
              <a:gd name="T88" fmla="*/ 200 w 356"/>
              <a:gd name="T89" fmla="*/ 98 h 314"/>
              <a:gd name="T90" fmla="*/ 198 w 356"/>
              <a:gd name="T91" fmla="*/ 236 h 314"/>
              <a:gd name="T92" fmla="*/ 208 w 356"/>
              <a:gd name="T93" fmla="*/ 246 h 314"/>
              <a:gd name="T94" fmla="*/ 316 w 356"/>
              <a:gd name="T95" fmla="*/ 244 h 314"/>
              <a:gd name="T96" fmla="*/ 322 w 356"/>
              <a:gd name="T97" fmla="*/ 104 h 314"/>
              <a:gd name="T98" fmla="*/ 316 w 356"/>
              <a:gd name="T99" fmla="*/ 96 h 314"/>
              <a:gd name="T100" fmla="*/ 286 w 356"/>
              <a:gd name="T101" fmla="*/ 96 h 314"/>
              <a:gd name="T102" fmla="*/ 280 w 356"/>
              <a:gd name="T103" fmla="*/ 236 h 314"/>
              <a:gd name="T104" fmla="*/ 286 w 356"/>
              <a:gd name="T105" fmla="*/ 24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56" h="314">
                <a:moveTo>
                  <a:pt x="44" y="246"/>
                </a:moveTo>
                <a:lnTo>
                  <a:pt x="44" y="246"/>
                </a:lnTo>
                <a:lnTo>
                  <a:pt x="40" y="244"/>
                </a:lnTo>
                <a:lnTo>
                  <a:pt x="36" y="242"/>
                </a:lnTo>
                <a:lnTo>
                  <a:pt x="34" y="240"/>
                </a:lnTo>
                <a:lnTo>
                  <a:pt x="34" y="236"/>
                </a:lnTo>
                <a:lnTo>
                  <a:pt x="34" y="104"/>
                </a:lnTo>
                <a:lnTo>
                  <a:pt x="34" y="104"/>
                </a:lnTo>
                <a:lnTo>
                  <a:pt x="34" y="100"/>
                </a:lnTo>
                <a:lnTo>
                  <a:pt x="36" y="98"/>
                </a:lnTo>
                <a:lnTo>
                  <a:pt x="40" y="96"/>
                </a:lnTo>
                <a:lnTo>
                  <a:pt x="44" y="94"/>
                </a:lnTo>
                <a:lnTo>
                  <a:pt x="66" y="94"/>
                </a:lnTo>
                <a:lnTo>
                  <a:pt x="66" y="94"/>
                </a:lnTo>
                <a:lnTo>
                  <a:pt x="70" y="96"/>
                </a:lnTo>
                <a:lnTo>
                  <a:pt x="72" y="98"/>
                </a:lnTo>
                <a:lnTo>
                  <a:pt x="76" y="100"/>
                </a:lnTo>
                <a:lnTo>
                  <a:pt x="76" y="104"/>
                </a:lnTo>
                <a:lnTo>
                  <a:pt x="76" y="236"/>
                </a:lnTo>
                <a:lnTo>
                  <a:pt x="76" y="236"/>
                </a:lnTo>
                <a:lnTo>
                  <a:pt x="76" y="240"/>
                </a:lnTo>
                <a:lnTo>
                  <a:pt x="72" y="242"/>
                </a:lnTo>
                <a:lnTo>
                  <a:pt x="70" y="244"/>
                </a:lnTo>
                <a:lnTo>
                  <a:pt x="66" y="246"/>
                </a:lnTo>
                <a:lnTo>
                  <a:pt x="44" y="246"/>
                </a:lnTo>
                <a:close/>
                <a:moveTo>
                  <a:pt x="30" y="270"/>
                </a:moveTo>
                <a:lnTo>
                  <a:pt x="30" y="270"/>
                </a:lnTo>
                <a:lnTo>
                  <a:pt x="32" y="274"/>
                </a:lnTo>
                <a:lnTo>
                  <a:pt x="34" y="276"/>
                </a:lnTo>
                <a:lnTo>
                  <a:pt x="36" y="278"/>
                </a:lnTo>
                <a:lnTo>
                  <a:pt x="40" y="280"/>
                </a:lnTo>
                <a:lnTo>
                  <a:pt x="316" y="280"/>
                </a:lnTo>
                <a:lnTo>
                  <a:pt x="316" y="280"/>
                </a:lnTo>
                <a:lnTo>
                  <a:pt x="320" y="278"/>
                </a:lnTo>
                <a:lnTo>
                  <a:pt x="322" y="276"/>
                </a:lnTo>
                <a:lnTo>
                  <a:pt x="324" y="274"/>
                </a:lnTo>
                <a:lnTo>
                  <a:pt x="326" y="270"/>
                </a:lnTo>
                <a:lnTo>
                  <a:pt x="326" y="270"/>
                </a:lnTo>
                <a:lnTo>
                  <a:pt x="324" y="266"/>
                </a:lnTo>
                <a:lnTo>
                  <a:pt x="322" y="262"/>
                </a:lnTo>
                <a:lnTo>
                  <a:pt x="320" y="260"/>
                </a:lnTo>
                <a:lnTo>
                  <a:pt x="316" y="260"/>
                </a:lnTo>
                <a:lnTo>
                  <a:pt x="40" y="260"/>
                </a:lnTo>
                <a:lnTo>
                  <a:pt x="40" y="260"/>
                </a:lnTo>
                <a:lnTo>
                  <a:pt x="36" y="260"/>
                </a:lnTo>
                <a:lnTo>
                  <a:pt x="34" y="262"/>
                </a:lnTo>
                <a:lnTo>
                  <a:pt x="32" y="266"/>
                </a:lnTo>
                <a:lnTo>
                  <a:pt x="30" y="270"/>
                </a:lnTo>
                <a:lnTo>
                  <a:pt x="30" y="270"/>
                </a:lnTo>
                <a:close/>
                <a:moveTo>
                  <a:pt x="148" y="246"/>
                </a:moveTo>
                <a:lnTo>
                  <a:pt x="148" y="246"/>
                </a:lnTo>
                <a:lnTo>
                  <a:pt x="152" y="244"/>
                </a:lnTo>
                <a:lnTo>
                  <a:pt x="156" y="242"/>
                </a:lnTo>
                <a:lnTo>
                  <a:pt x="158" y="240"/>
                </a:lnTo>
                <a:lnTo>
                  <a:pt x="158" y="236"/>
                </a:lnTo>
                <a:lnTo>
                  <a:pt x="158" y="104"/>
                </a:lnTo>
                <a:lnTo>
                  <a:pt x="158" y="104"/>
                </a:lnTo>
                <a:lnTo>
                  <a:pt x="158" y="100"/>
                </a:lnTo>
                <a:lnTo>
                  <a:pt x="156" y="98"/>
                </a:lnTo>
                <a:lnTo>
                  <a:pt x="152" y="96"/>
                </a:lnTo>
                <a:lnTo>
                  <a:pt x="148" y="94"/>
                </a:lnTo>
                <a:lnTo>
                  <a:pt x="126" y="94"/>
                </a:lnTo>
                <a:lnTo>
                  <a:pt x="126" y="94"/>
                </a:lnTo>
                <a:lnTo>
                  <a:pt x="122" y="96"/>
                </a:lnTo>
                <a:lnTo>
                  <a:pt x="118" y="98"/>
                </a:lnTo>
                <a:lnTo>
                  <a:pt x="116" y="100"/>
                </a:lnTo>
                <a:lnTo>
                  <a:pt x="116" y="104"/>
                </a:lnTo>
                <a:lnTo>
                  <a:pt x="116" y="236"/>
                </a:lnTo>
                <a:lnTo>
                  <a:pt x="116" y="236"/>
                </a:lnTo>
                <a:lnTo>
                  <a:pt x="116" y="240"/>
                </a:lnTo>
                <a:lnTo>
                  <a:pt x="118" y="242"/>
                </a:lnTo>
                <a:lnTo>
                  <a:pt x="122" y="244"/>
                </a:lnTo>
                <a:lnTo>
                  <a:pt x="126" y="246"/>
                </a:lnTo>
                <a:lnTo>
                  <a:pt x="148" y="246"/>
                </a:lnTo>
                <a:close/>
                <a:moveTo>
                  <a:pt x="6" y="72"/>
                </a:moveTo>
                <a:lnTo>
                  <a:pt x="6" y="72"/>
                </a:lnTo>
                <a:lnTo>
                  <a:pt x="6" y="68"/>
                </a:lnTo>
                <a:lnTo>
                  <a:pt x="8" y="64"/>
                </a:lnTo>
                <a:lnTo>
                  <a:pt x="10" y="62"/>
                </a:lnTo>
                <a:lnTo>
                  <a:pt x="12" y="60"/>
                </a:lnTo>
                <a:lnTo>
                  <a:pt x="174" y="0"/>
                </a:lnTo>
                <a:lnTo>
                  <a:pt x="174" y="0"/>
                </a:lnTo>
                <a:lnTo>
                  <a:pt x="174" y="0"/>
                </a:lnTo>
                <a:lnTo>
                  <a:pt x="174" y="0"/>
                </a:lnTo>
                <a:lnTo>
                  <a:pt x="176" y="0"/>
                </a:lnTo>
                <a:lnTo>
                  <a:pt x="176" y="0"/>
                </a:lnTo>
                <a:lnTo>
                  <a:pt x="176" y="0"/>
                </a:lnTo>
                <a:lnTo>
                  <a:pt x="176" y="0"/>
                </a:lnTo>
                <a:lnTo>
                  <a:pt x="178" y="0"/>
                </a:lnTo>
                <a:lnTo>
                  <a:pt x="178" y="0"/>
                </a:lnTo>
                <a:lnTo>
                  <a:pt x="180" y="0"/>
                </a:lnTo>
                <a:lnTo>
                  <a:pt x="180" y="0"/>
                </a:lnTo>
                <a:lnTo>
                  <a:pt x="180" y="0"/>
                </a:lnTo>
                <a:lnTo>
                  <a:pt x="180" y="0"/>
                </a:lnTo>
                <a:lnTo>
                  <a:pt x="182" y="0"/>
                </a:lnTo>
                <a:lnTo>
                  <a:pt x="182" y="0"/>
                </a:lnTo>
                <a:lnTo>
                  <a:pt x="182" y="0"/>
                </a:lnTo>
                <a:lnTo>
                  <a:pt x="182" y="0"/>
                </a:lnTo>
                <a:lnTo>
                  <a:pt x="342" y="60"/>
                </a:lnTo>
                <a:lnTo>
                  <a:pt x="342" y="60"/>
                </a:lnTo>
                <a:lnTo>
                  <a:pt x="348" y="64"/>
                </a:lnTo>
                <a:lnTo>
                  <a:pt x="350" y="70"/>
                </a:lnTo>
                <a:lnTo>
                  <a:pt x="350" y="70"/>
                </a:lnTo>
                <a:lnTo>
                  <a:pt x="350" y="74"/>
                </a:lnTo>
                <a:lnTo>
                  <a:pt x="346" y="76"/>
                </a:lnTo>
                <a:lnTo>
                  <a:pt x="344" y="80"/>
                </a:lnTo>
                <a:lnTo>
                  <a:pt x="340" y="80"/>
                </a:lnTo>
                <a:lnTo>
                  <a:pt x="340" y="80"/>
                </a:lnTo>
                <a:lnTo>
                  <a:pt x="340" y="80"/>
                </a:lnTo>
                <a:lnTo>
                  <a:pt x="178" y="80"/>
                </a:lnTo>
                <a:lnTo>
                  <a:pt x="178" y="80"/>
                </a:lnTo>
                <a:lnTo>
                  <a:pt x="16" y="80"/>
                </a:lnTo>
                <a:lnTo>
                  <a:pt x="16" y="80"/>
                </a:lnTo>
                <a:lnTo>
                  <a:pt x="12" y="80"/>
                </a:lnTo>
                <a:lnTo>
                  <a:pt x="10" y="78"/>
                </a:lnTo>
                <a:lnTo>
                  <a:pt x="8" y="74"/>
                </a:lnTo>
                <a:lnTo>
                  <a:pt x="6" y="72"/>
                </a:lnTo>
                <a:lnTo>
                  <a:pt x="6" y="72"/>
                </a:lnTo>
                <a:close/>
                <a:moveTo>
                  <a:pt x="160" y="42"/>
                </a:moveTo>
                <a:lnTo>
                  <a:pt x="160" y="42"/>
                </a:lnTo>
                <a:lnTo>
                  <a:pt x="162" y="50"/>
                </a:lnTo>
                <a:lnTo>
                  <a:pt x="166" y="54"/>
                </a:lnTo>
                <a:lnTo>
                  <a:pt x="170" y="58"/>
                </a:lnTo>
                <a:lnTo>
                  <a:pt x="178" y="60"/>
                </a:lnTo>
                <a:lnTo>
                  <a:pt x="178" y="60"/>
                </a:lnTo>
                <a:lnTo>
                  <a:pt x="184" y="58"/>
                </a:lnTo>
                <a:lnTo>
                  <a:pt x="190" y="54"/>
                </a:lnTo>
                <a:lnTo>
                  <a:pt x="194" y="50"/>
                </a:lnTo>
                <a:lnTo>
                  <a:pt x="196" y="42"/>
                </a:lnTo>
                <a:lnTo>
                  <a:pt x="196" y="42"/>
                </a:lnTo>
                <a:lnTo>
                  <a:pt x="194" y="36"/>
                </a:lnTo>
                <a:lnTo>
                  <a:pt x="190" y="30"/>
                </a:lnTo>
                <a:lnTo>
                  <a:pt x="184" y="26"/>
                </a:lnTo>
                <a:lnTo>
                  <a:pt x="178" y="24"/>
                </a:lnTo>
                <a:lnTo>
                  <a:pt x="178" y="24"/>
                </a:lnTo>
                <a:lnTo>
                  <a:pt x="170" y="26"/>
                </a:lnTo>
                <a:lnTo>
                  <a:pt x="166" y="30"/>
                </a:lnTo>
                <a:lnTo>
                  <a:pt x="162" y="36"/>
                </a:lnTo>
                <a:lnTo>
                  <a:pt x="160" y="42"/>
                </a:lnTo>
                <a:lnTo>
                  <a:pt x="160" y="42"/>
                </a:lnTo>
                <a:close/>
                <a:moveTo>
                  <a:pt x="346" y="294"/>
                </a:moveTo>
                <a:lnTo>
                  <a:pt x="10" y="294"/>
                </a:lnTo>
                <a:lnTo>
                  <a:pt x="10" y="294"/>
                </a:lnTo>
                <a:lnTo>
                  <a:pt x="6" y="294"/>
                </a:lnTo>
                <a:lnTo>
                  <a:pt x="4" y="298"/>
                </a:lnTo>
                <a:lnTo>
                  <a:pt x="2" y="300"/>
                </a:lnTo>
                <a:lnTo>
                  <a:pt x="0" y="304"/>
                </a:lnTo>
                <a:lnTo>
                  <a:pt x="0" y="304"/>
                </a:lnTo>
                <a:lnTo>
                  <a:pt x="2" y="308"/>
                </a:lnTo>
                <a:lnTo>
                  <a:pt x="4" y="312"/>
                </a:lnTo>
                <a:lnTo>
                  <a:pt x="6" y="314"/>
                </a:lnTo>
                <a:lnTo>
                  <a:pt x="10" y="314"/>
                </a:lnTo>
                <a:lnTo>
                  <a:pt x="346" y="314"/>
                </a:lnTo>
                <a:lnTo>
                  <a:pt x="346" y="314"/>
                </a:lnTo>
                <a:lnTo>
                  <a:pt x="350" y="314"/>
                </a:lnTo>
                <a:lnTo>
                  <a:pt x="352" y="312"/>
                </a:lnTo>
                <a:lnTo>
                  <a:pt x="354" y="308"/>
                </a:lnTo>
                <a:lnTo>
                  <a:pt x="356" y="304"/>
                </a:lnTo>
                <a:lnTo>
                  <a:pt x="356" y="304"/>
                </a:lnTo>
                <a:lnTo>
                  <a:pt x="354" y="300"/>
                </a:lnTo>
                <a:lnTo>
                  <a:pt x="352" y="298"/>
                </a:lnTo>
                <a:lnTo>
                  <a:pt x="350" y="294"/>
                </a:lnTo>
                <a:lnTo>
                  <a:pt x="346" y="294"/>
                </a:lnTo>
                <a:lnTo>
                  <a:pt x="346" y="294"/>
                </a:lnTo>
                <a:close/>
                <a:moveTo>
                  <a:pt x="230" y="246"/>
                </a:moveTo>
                <a:lnTo>
                  <a:pt x="230" y="246"/>
                </a:lnTo>
                <a:lnTo>
                  <a:pt x="234" y="244"/>
                </a:lnTo>
                <a:lnTo>
                  <a:pt x="238" y="242"/>
                </a:lnTo>
                <a:lnTo>
                  <a:pt x="240" y="240"/>
                </a:lnTo>
                <a:lnTo>
                  <a:pt x="240" y="236"/>
                </a:lnTo>
                <a:lnTo>
                  <a:pt x="240" y="104"/>
                </a:lnTo>
                <a:lnTo>
                  <a:pt x="240" y="104"/>
                </a:lnTo>
                <a:lnTo>
                  <a:pt x="240" y="100"/>
                </a:lnTo>
                <a:lnTo>
                  <a:pt x="238" y="98"/>
                </a:lnTo>
                <a:lnTo>
                  <a:pt x="234" y="96"/>
                </a:lnTo>
                <a:lnTo>
                  <a:pt x="230" y="94"/>
                </a:lnTo>
                <a:lnTo>
                  <a:pt x="208" y="94"/>
                </a:lnTo>
                <a:lnTo>
                  <a:pt x="208" y="94"/>
                </a:lnTo>
                <a:lnTo>
                  <a:pt x="204" y="96"/>
                </a:lnTo>
                <a:lnTo>
                  <a:pt x="200" y="98"/>
                </a:lnTo>
                <a:lnTo>
                  <a:pt x="198" y="100"/>
                </a:lnTo>
                <a:lnTo>
                  <a:pt x="198" y="104"/>
                </a:lnTo>
                <a:lnTo>
                  <a:pt x="198" y="236"/>
                </a:lnTo>
                <a:lnTo>
                  <a:pt x="198" y="236"/>
                </a:lnTo>
                <a:lnTo>
                  <a:pt x="198" y="240"/>
                </a:lnTo>
                <a:lnTo>
                  <a:pt x="200" y="242"/>
                </a:lnTo>
                <a:lnTo>
                  <a:pt x="204" y="244"/>
                </a:lnTo>
                <a:lnTo>
                  <a:pt x="208" y="246"/>
                </a:lnTo>
                <a:lnTo>
                  <a:pt x="230" y="246"/>
                </a:lnTo>
                <a:close/>
                <a:moveTo>
                  <a:pt x="312" y="246"/>
                </a:moveTo>
                <a:lnTo>
                  <a:pt x="312" y="246"/>
                </a:lnTo>
                <a:lnTo>
                  <a:pt x="316" y="244"/>
                </a:lnTo>
                <a:lnTo>
                  <a:pt x="320" y="242"/>
                </a:lnTo>
                <a:lnTo>
                  <a:pt x="322" y="240"/>
                </a:lnTo>
                <a:lnTo>
                  <a:pt x="322" y="236"/>
                </a:lnTo>
                <a:lnTo>
                  <a:pt x="322" y="104"/>
                </a:lnTo>
                <a:lnTo>
                  <a:pt x="322" y="104"/>
                </a:lnTo>
                <a:lnTo>
                  <a:pt x="322" y="100"/>
                </a:lnTo>
                <a:lnTo>
                  <a:pt x="320" y="98"/>
                </a:lnTo>
                <a:lnTo>
                  <a:pt x="316" y="96"/>
                </a:lnTo>
                <a:lnTo>
                  <a:pt x="312" y="94"/>
                </a:lnTo>
                <a:lnTo>
                  <a:pt x="290" y="94"/>
                </a:lnTo>
                <a:lnTo>
                  <a:pt x="290" y="94"/>
                </a:lnTo>
                <a:lnTo>
                  <a:pt x="286" y="96"/>
                </a:lnTo>
                <a:lnTo>
                  <a:pt x="284" y="98"/>
                </a:lnTo>
                <a:lnTo>
                  <a:pt x="280" y="100"/>
                </a:lnTo>
                <a:lnTo>
                  <a:pt x="280" y="104"/>
                </a:lnTo>
                <a:lnTo>
                  <a:pt x="280" y="236"/>
                </a:lnTo>
                <a:lnTo>
                  <a:pt x="280" y="236"/>
                </a:lnTo>
                <a:lnTo>
                  <a:pt x="280" y="240"/>
                </a:lnTo>
                <a:lnTo>
                  <a:pt x="284" y="242"/>
                </a:lnTo>
                <a:lnTo>
                  <a:pt x="286" y="244"/>
                </a:lnTo>
                <a:lnTo>
                  <a:pt x="290" y="246"/>
                </a:lnTo>
                <a:lnTo>
                  <a:pt x="312" y="24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4" name="Freeform 4851"/>
          <p:cNvSpPr>
            <a:spLocks noEditPoints="1"/>
          </p:cNvSpPr>
          <p:nvPr/>
        </p:nvSpPr>
        <p:spPr bwMode="auto">
          <a:xfrm>
            <a:off x="8692569" y="3041537"/>
            <a:ext cx="398458" cy="420594"/>
          </a:xfrm>
          <a:custGeom>
            <a:avLst/>
            <a:gdLst>
              <a:gd name="T0" fmla="*/ 248 w 360"/>
              <a:gd name="T1" fmla="*/ 8 h 380"/>
              <a:gd name="T2" fmla="*/ 274 w 360"/>
              <a:gd name="T3" fmla="*/ 0 h 380"/>
              <a:gd name="T4" fmla="*/ 298 w 360"/>
              <a:gd name="T5" fmla="*/ 28 h 380"/>
              <a:gd name="T6" fmla="*/ 280 w 360"/>
              <a:gd name="T7" fmla="*/ 56 h 380"/>
              <a:gd name="T8" fmla="*/ 258 w 360"/>
              <a:gd name="T9" fmla="*/ 56 h 380"/>
              <a:gd name="T10" fmla="*/ 240 w 360"/>
              <a:gd name="T11" fmla="*/ 28 h 380"/>
              <a:gd name="T12" fmla="*/ 344 w 360"/>
              <a:gd name="T13" fmla="*/ 88 h 380"/>
              <a:gd name="T14" fmla="*/ 288 w 360"/>
              <a:gd name="T15" fmla="*/ 68 h 380"/>
              <a:gd name="T16" fmla="*/ 214 w 360"/>
              <a:gd name="T17" fmla="*/ 70 h 380"/>
              <a:gd name="T18" fmla="*/ 194 w 360"/>
              <a:gd name="T19" fmla="*/ 90 h 380"/>
              <a:gd name="T20" fmla="*/ 224 w 360"/>
              <a:gd name="T21" fmla="*/ 114 h 380"/>
              <a:gd name="T22" fmla="*/ 248 w 360"/>
              <a:gd name="T23" fmla="*/ 166 h 380"/>
              <a:gd name="T24" fmla="*/ 234 w 360"/>
              <a:gd name="T25" fmla="*/ 208 h 380"/>
              <a:gd name="T26" fmla="*/ 278 w 360"/>
              <a:gd name="T27" fmla="*/ 214 h 380"/>
              <a:gd name="T28" fmla="*/ 310 w 360"/>
              <a:gd name="T29" fmla="*/ 244 h 380"/>
              <a:gd name="T30" fmla="*/ 332 w 360"/>
              <a:gd name="T31" fmla="*/ 200 h 380"/>
              <a:gd name="T32" fmla="*/ 348 w 360"/>
              <a:gd name="T33" fmla="*/ 208 h 380"/>
              <a:gd name="T34" fmla="*/ 360 w 360"/>
              <a:gd name="T35" fmla="*/ 190 h 380"/>
              <a:gd name="T36" fmla="*/ 102 w 360"/>
              <a:gd name="T37" fmla="*/ 56 h 380"/>
              <a:gd name="T38" fmla="*/ 120 w 360"/>
              <a:gd name="T39" fmla="*/ 28 h 380"/>
              <a:gd name="T40" fmla="*/ 98 w 360"/>
              <a:gd name="T41" fmla="*/ 0 h 380"/>
              <a:gd name="T42" fmla="*/ 70 w 360"/>
              <a:gd name="T43" fmla="*/ 8 h 380"/>
              <a:gd name="T44" fmla="*/ 62 w 360"/>
              <a:gd name="T45" fmla="*/ 34 h 380"/>
              <a:gd name="T46" fmla="*/ 92 w 360"/>
              <a:gd name="T47" fmla="*/ 58 h 380"/>
              <a:gd name="T48" fmla="*/ 50 w 360"/>
              <a:gd name="T49" fmla="*/ 244 h 380"/>
              <a:gd name="T50" fmla="*/ 74 w 360"/>
              <a:gd name="T51" fmla="*/ 218 h 380"/>
              <a:gd name="T52" fmla="*/ 126 w 360"/>
              <a:gd name="T53" fmla="*/ 208 h 380"/>
              <a:gd name="T54" fmla="*/ 112 w 360"/>
              <a:gd name="T55" fmla="*/ 166 h 380"/>
              <a:gd name="T56" fmla="*/ 128 w 360"/>
              <a:gd name="T57" fmla="*/ 122 h 380"/>
              <a:gd name="T58" fmla="*/ 166 w 360"/>
              <a:gd name="T59" fmla="*/ 90 h 380"/>
              <a:gd name="T60" fmla="*/ 154 w 360"/>
              <a:gd name="T61" fmla="*/ 74 h 380"/>
              <a:gd name="T62" fmla="*/ 72 w 360"/>
              <a:gd name="T63" fmla="*/ 68 h 380"/>
              <a:gd name="T64" fmla="*/ 20 w 360"/>
              <a:gd name="T65" fmla="*/ 80 h 380"/>
              <a:gd name="T66" fmla="*/ 0 w 360"/>
              <a:gd name="T67" fmla="*/ 190 h 380"/>
              <a:gd name="T68" fmla="*/ 12 w 360"/>
              <a:gd name="T69" fmla="*/ 208 h 380"/>
              <a:gd name="T70" fmla="*/ 28 w 360"/>
              <a:gd name="T71" fmla="*/ 200 h 380"/>
              <a:gd name="T72" fmla="*/ 170 w 360"/>
              <a:gd name="T73" fmla="*/ 118 h 380"/>
              <a:gd name="T74" fmla="*/ 136 w 360"/>
              <a:gd name="T75" fmla="*/ 146 h 380"/>
              <a:gd name="T76" fmla="*/ 136 w 360"/>
              <a:gd name="T77" fmla="*/ 184 h 380"/>
              <a:gd name="T78" fmla="*/ 170 w 360"/>
              <a:gd name="T79" fmla="*/ 214 h 380"/>
              <a:gd name="T80" fmla="*/ 208 w 360"/>
              <a:gd name="T81" fmla="*/ 206 h 380"/>
              <a:gd name="T82" fmla="*/ 228 w 360"/>
              <a:gd name="T83" fmla="*/ 166 h 380"/>
              <a:gd name="T84" fmla="*/ 214 w 360"/>
              <a:gd name="T85" fmla="*/ 132 h 380"/>
              <a:gd name="T86" fmla="*/ 296 w 360"/>
              <a:gd name="T87" fmla="*/ 260 h 380"/>
              <a:gd name="T88" fmla="*/ 288 w 360"/>
              <a:gd name="T89" fmla="*/ 246 h 380"/>
              <a:gd name="T90" fmla="*/ 180 w 360"/>
              <a:gd name="T91" fmla="*/ 278 h 380"/>
              <a:gd name="T92" fmla="*/ 82 w 360"/>
              <a:gd name="T93" fmla="*/ 236 h 380"/>
              <a:gd name="T94" fmla="*/ 64 w 360"/>
              <a:gd name="T95" fmla="*/ 260 h 380"/>
              <a:gd name="T96" fmla="*/ 106 w 360"/>
              <a:gd name="T97" fmla="*/ 304 h 380"/>
              <a:gd name="T98" fmla="*/ 146 w 360"/>
              <a:gd name="T99" fmla="*/ 378 h 380"/>
              <a:gd name="T100" fmla="*/ 214 w 360"/>
              <a:gd name="T101" fmla="*/ 378 h 380"/>
              <a:gd name="T102" fmla="*/ 264 w 360"/>
              <a:gd name="T103" fmla="*/ 362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60" h="380">
                <a:moveTo>
                  <a:pt x="240" y="28"/>
                </a:moveTo>
                <a:lnTo>
                  <a:pt x="240" y="28"/>
                </a:lnTo>
                <a:lnTo>
                  <a:pt x="240" y="22"/>
                </a:lnTo>
                <a:lnTo>
                  <a:pt x="242" y="18"/>
                </a:lnTo>
                <a:lnTo>
                  <a:pt x="248" y="8"/>
                </a:lnTo>
                <a:lnTo>
                  <a:pt x="258" y="2"/>
                </a:lnTo>
                <a:lnTo>
                  <a:pt x="262" y="0"/>
                </a:lnTo>
                <a:lnTo>
                  <a:pt x="268" y="0"/>
                </a:lnTo>
                <a:lnTo>
                  <a:pt x="268" y="0"/>
                </a:lnTo>
                <a:lnTo>
                  <a:pt x="274" y="0"/>
                </a:lnTo>
                <a:lnTo>
                  <a:pt x="280" y="2"/>
                </a:lnTo>
                <a:lnTo>
                  <a:pt x="290" y="8"/>
                </a:lnTo>
                <a:lnTo>
                  <a:pt x="296" y="18"/>
                </a:lnTo>
                <a:lnTo>
                  <a:pt x="298" y="22"/>
                </a:lnTo>
                <a:lnTo>
                  <a:pt x="298" y="28"/>
                </a:lnTo>
                <a:lnTo>
                  <a:pt x="298" y="28"/>
                </a:lnTo>
                <a:lnTo>
                  <a:pt x="298" y="34"/>
                </a:lnTo>
                <a:lnTo>
                  <a:pt x="296" y="40"/>
                </a:lnTo>
                <a:lnTo>
                  <a:pt x="290" y="50"/>
                </a:lnTo>
                <a:lnTo>
                  <a:pt x="280" y="56"/>
                </a:lnTo>
                <a:lnTo>
                  <a:pt x="274" y="58"/>
                </a:lnTo>
                <a:lnTo>
                  <a:pt x="268" y="58"/>
                </a:lnTo>
                <a:lnTo>
                  <a:pt x="268" y="58"/>
                </a:lnTo>
                <a:lnTo>
                  <a:pt x="262" y="58"/>
                </a:lnTo>
                <a:lnTo>
                  <a:pt x="258" y="56"/>
                </a:lnTo>
                <a:lnTo>
                  <a:pt x="248" y="50"/>
                </a:lnTo>
                <a:lnTo>
                  <a:pt x="242" y="40"/>
                </a:lnTo>
                <a:lnTo>
                  <a:pt x="240" y="34"/>
                </a:lnTo>
                <a:lnTo>
                  <a:pt x="240" y="28"/>
                </a:lnTo>
                <a:lnTo>
                  <a:pt x="240" y="28"/>
                </a:lnTo>
                <a:close/>
                <a:moveTo>
                  <a:pt x="360" y="190"/>
                </a:moveTo>
                <a:lnTo>
                  <a:pt x="344" y="90"/>
                </a:lnTo>
                <a:lnTo>
                  <a:pt x="344" y="90"/>
                </a:lnTo>
                <a:lnTo>
                  <a:pt x="344" y="88"/>
                </a:lnTo>
                <a:lnTo>
                  <a:pt x="344" y="88"/>
                </a:lnTo>
                <a:lnTo>
                  <a:pt x="340" y="80"/>
                </a:lnTo>
                <a:lnTo>
                  <a:pt x="332" y="74"/>
                </a:lnTo>
                <a:lnTo>
                  <a:pt x="324" y="70"/>
                </a:lnTo>
                <a:lnTo>
                  <a:pt x="314" y="68"/>
                </a:lnTo>
                <a:lnTo>
                  <a:pt x="288" y="68"/>
                </a:lnTo>
                <a:lnTo>
                  <a:pt x="270" y="102"/>
                </a:lnTo>
                <a:lnTo>
                  <a:pt x="250" y="68"/>
                </a:lnTo>
                <a:lnTo>
                  <a:pt x="222" y="68"/>
                </a:lnTo>
                <a:lnTo>
                  <a:pt x="222" y="68"/>
                </a:lnTo>
                <a:lnTo>
                  <a:pt x="214" y="70"/>
                </a:lnTo>
                <a:lnTo>
                  <a:pt x="206" y="74"/>
                </a:lnTo>
                <a:lnTo>
                  <a:pt x="198" y="80"/>
                </a:lnTo>
                <a:lnTo>
                  <a:pt x="194" y="88"/>
                </a:lnTo>
                <a:lnTo>
                  <a:pt x="194" y="88"/>
                </a:lnTo>
                <a:lnTo>
                  <a:pt x="194" y="90"/>
                </a:lnTo>
                <a:lnTo>
                  <a:pt x="192" y="98"/>
                </a:lnTo>
                <a:lnTo>
                  <a:pt x="192" y="98"/>
                </a:lnTo>
                <a:lnTo>
                  <a:pt x="204" y="102"/>
                </a:lnTo>
                <a:lnTo>
                  <a:pt x="214" y="106"/>
                </a:lnTo>
                <a:lnTo>
                  <a:pt x="224" y="114"/>
                </a:lnTo>
                <a:lnTo>
                  <a:pt x="232" y="122"/>
                </a:lnTo>
                <a:lnTo>
                  <a:pt x="240" y="132"/>
                </a:lnTo>
                <a:lnTo>
                  <a:pt x="244" y="142"/>
                </a:lnTo>
                <a:lnTo>
                  <a:pt x="248" y="154"/>
                </a:lnTo>
                <a:lnTo>
                  <a:pt x="248" y="166"/>
                </a:lnTo>
                <a:lnTo>
                  <a:pt x="248" y="166"/>
                </a:lnTo>
                <a:lnTo>
                  <a:pt x="248" y="178"/>
                </a:lnTo>
                <a:lnTo>
                  <a:pt x="246" y="188"/>
                </a:lnTo>
                <a:lnTo>
                  <a:pt x="240" y="198"/>
                </a:lnTo>
                <a:lnTo>
                  <a:pt x="234" y="208"/>
                </a:lnTo>
                <a:lnTo>
                  <a:pt x="250" y="208"/>
                </a:lnTo>
                <a:lnTo>
                  <a:pt x="250" y="208"/>
                </a:lnTo>
                <a:lnTo>
                  <a:pt x="260" y="208"/>
                </a:lnTo>
                <a:lnTo>
                  <a:pt x="270" y="210"/>
                </a:lnTo>
                <a:lnTo>
                  <a:pt x="278" y="214"/>
                </a:lnTo>
                <a:lnTo>
                  <a:pt x="286" y="218"/>
                </a:lnTo>
                <a:lnTo>
                  <a:pt x="294" y="222"/>
                </a:lnTo>
                <a:lnTo>
                  <a:pt x="300" y="228"/>
                </a:lnTo>
                <a:lnTo>
                  <a:pt x="306" y="236"/>
                </a:lnTo>
                <a:lnTo>
                  <a:pt x="310" y="244"/>
                </a:lnTo>
                <a:lnTo>
                  <a:pt x="308" y="118"/>
                </a:lnTo>
                <a:lnTo>
                  <a:pt x="318" y="118"/>
                </a:lnTo>
                <a:lnTo>
                  <a:pt x="330" y="196"/>
                </a:lnTo>
                <a:lnTo>
                  <a:pt x="330" y="196"/>
                </a:lnTo>
                <a:lnTo>
                  <a:pt x="332" y="200"/>
                </a:lnTo>
                <a:lnTo>
                  <a:pt x="336" y="204"/>
                </a:lnTo>
                <a:lnTo>
                  <a:pt x="340" y="208"/>
                </a:lnTo>
                <a:lnTo>
                  <a:pt x="346" y="208"/>
                </a:lnTo>
                <a:lnTo>
                  <a:pt x="346" y="208"/>
                </a:lnTo>
                <a:lnTo>
                  <a:pt x="348" y="208"/>
                </a:lnTo>
                <a:lnTo>
                  <a:pt x="348" y="208"/>
                </a:lnTo>
                <a:lnTo>
                  <a:pt x="354" y="206"/>
                </a:lnTo>
                <a:lnTo>
                  <a:pt x="358" y="202"/>
                </a:lnTo>
                <a:lnTo>
                  <a:pt x="360" y="196"/>
                </a:lnTo>
                <a:lnTo>
                  <a:pt x="360" y="190"/>
                </a:lnTo>
                <a:lnTo>
                  <a:pt x="360" y="190"/>
                </a:lnTo>
                <a:close/>
                <a:moveTo>
                  <a:pt x="92" y="58"/>
                </a:moveTo>
                <a:lnTo>
                  <a:pt x="92" y="58"/>
                </a:lnTo>
                <a:lnTo>
                  <a:pt x="98" y="58"/>
                </a:lnTo>
                <a:lnTo>
                  <a:pt x="102" y="56"/>
                </a:lnTo>
                <a:lnTo>
                  <a:pt x="112" y="50"/>
                </a:lnTo>
                <a:lnTo>
                  <a:pt x="118" y="40"/>
                </a:lnTo>
                <a:lnTo>
                  <a:pt x="120" y="34"/>
                </a:lnTo>
                <a:lnTo>
                  <a:pt x="120" y="28"/>
                </a:lnTo>
                <a:lnTo>
                  <a:pt x="120" y="28"/>
                </a:lnTo>
                <a:lnTo>
                  <a:pt x="120" y="22"/>
                </a:lnTo>
                <a:lnTo>
                  <a:pt x="118" y="18"/>
                </a:lnTo>
                <a:lnTo>
                  <a:pt x="112" y="8"/>
                </a:lnTo>
                <a:lnTo>
                  <a:pt x="102" y="2"/>
                </a:lnTo>
                <a:lnTo>
                  <a:pt x="98" y="0"/>
                </a:lnTo>
                <a:lnTo>
                  <a:pt x="92" y="0"/>
                </a:lnTo>
                <a:lnTo>
                  <a:pt x="92" y="0"/>
                </a:lnTo>
                <a:lnTo>
                  <a:pt x="86" y="0"/>
                </a:lnTo>
                <a:lnTo>
                  <a:pt x="80" y="2"/>
                </a:lnTo>
                <a:lnTo>
                  <a:pt x="70" y="8"/>
                </a:lnTo>
                <a:lnTo>
                  <a:pt x="64" y="18"/>
                </a:lnTo>
                <a:lnTo>
                  <a:pt x="62" y="22"/>
                </a:lnTo>
                <a:lnTo>
                  <a:pt x="62" y="28"/>
                </a:lnTo>
                <a:lnTo>
                  <a:pt x="62" y="28"/>
                </a:lnTo>
                <a:lnTo>
                  <a:pt x="62" y="34"/>
                </a:lnTo>
                <a:lnTo>
                  <a:pt x="64" y="40"/>
                </a:lnTo>
                <a:lnTo>
                  <a:pt x="70" y="50"/>
                </a:lnTo>
                <a:lnTo>
                  <a:pt x="80" y="56"/>
                </a:lnTo>
                <a:lnTo>
                  <a:pt x="86" y="58"/>
                </a:lnTo>
                <a:lnTo>
                  <a:pt x="92" y="58"/>
                </a:lnTo>
                <a:lnTo>
                  <a:pt x="92" y="58"/>
                </a:lnTo>
                <a:close/>
                <a:moveTo>
                  <a:pt x="30" y="196"/>
                </a:moveTo>
                <a:lnTo>
                  <a:pt x="42" y="118"/>
                </a:lnTo>
                <a:lnTo>
                  <a:pt x="52" y="118"/>
                </a:lnTo>
                <a:lnTo>
                  <a:pt x="50" y="244"/>
                </a:lnTo>
                <a:lnTo>
                  <a:pt x="50" y="244"/>
                </a:lnTo>
                <a:lnTo>
                  <a:pt x="54" y="236"/>
                </a:lnTo>
                <a:lnTo>
                  <a:pt x="60" y="228"/>
                </a:lnTo>
                <a:lnTo>
                  <a:pt x="66" y="222"/>
                </a:lnTo>
                <a:lnTo>
                  <a:pt x="74" y="218"/>
                </a:lnTo>
                <a:lnTo>
                  <a:pt x="82" y="214"/>
                </a:lnTo>
                <a:lnTo>
                  <a:pt x="90" y="210"/>
                </a:lnTo>
                <a:lnTo>
                  <a:pt x="100" y="208"/>
                </a:lnTo>
                <a:lnTo>
                  <a:pt x="110" y="208"/>
                </a:lnTo>
                <a:lnTo>
                  <a:pt x="126" y="208"/>
                </a:lnTo>
                <a:lnTo>
                  <a:pt x="126" y="208"/>
                </a:lnTo>
                <a:lnTo>
                  <a:pt x="120" y="198"/>
                </a:lnTo>
                <a:lnTo>
                  <a:pt x="114" y="188"/>
                </a:lnTo>
                <a:lnTo>
                  <a:pt x="112" y="178"/>
                </a:lnTo>
                <a:lnTo>
                  <a:pt x="112" y="166"/>
                </a:lnTo>
                <a:lnTo>
                  <a:pt x="112" y="166"/>
                </a:lnTo>
                <a:lnTo>
                  <a:pt x="112" y="154"/>
                </a:lnTo>
                <a:lnTo>
                  <a:pt x="116" y="142"/>
                </a:lnTo>
                <a:lnTo>
                  <a:pt x="120" y="132"/>
                </a:lnTo>
                <a:lnTo>
                  <a:pt x="128" y="122"/>
                </a:lnTo>
                <a:lnTo>
                  <a:pt x="136" y="114"/>
                </a:lnTo>
                <a:lnTo>
                  <a:pt x="146" y="106"/>
                </a:lnTo>
                <a:lnTo>
                  <a:pt x="156" y="102"/>
                </a:lnTo>
                <a:lnTo>
                  <a:pt x="168" y="98"/>
                </a:lnTo>
                <a:lnTo>
                  <a:pt x="166" y="90"/>
                </a:lnTo>
                <a:lnTo>
                  <a:pt x="166" y="90"/>
                </a:lnTo>
                <a:lnTo>
                  <a:pt x="166" y="88"/>
                </a:lnTo>
                <a:lnTo>
                  <a:pt x="166" y="88"/>
                </a:lnTo>
                <a:lnTo>
                  <a:pt x="162" y="80"/>
                </a:lnTo>
                <a:lnTo>
                  <a:pt x="154" y="74"/>
                </a:lnTo>
                <a:lnTo>
                  <a:pt x="146" y="70"/>
                </a:lnTo>
                <a:lnTo>
                  <a:pt x="138" y="68"/>
                </a:lnTo>
                <a:lnTo>
                  <a:pt x="110" y="68"/>
                </a:lnTo>
                <a:lnTo>
                  <a:pt x="90" y="102"/>
                </a:lnTo>
                <a:lnTo>
                  <a:pt x="72" y="68"/>
                </a:lnTo>
                <a:lnTo>
                  <a:pt x="46" y="68"/>
                </a:lnTo>
                <a:lnTo>
                  <a:pt x="46" y="68"/>
                </a:lnTo>
                <a:lnTo>
                  <a:pt x="36" y="70"/>
                </a:lnTo>
                <a:lnTo>
                  <a:pt x="28" y="74"/>
                </a:lnTo>
                <a:lnTo>
                  <a:pt x="20" y="80"/>
                </a:lnTo>
                <a:lnTo>
                  <a:pt x="16" y="88"/>
                </a:lnTo>
                <a:lnTo>
                  <a:pt x="16" y="88"/>
                </a:lnTo>
                <a:lnTo>
                  <a:pt x="16" y="90"/>
                </a:lnTo>
                <a:lnTo>
                  <a:pt x="0" y="190"/>
                </a:lnTo>
                <a:lnTo>
                  <a:pt x="0" y="190"/>
                </a:lnTo>
                <a:lnTo>
                  <a:pt x="0" y="196"/>
                </a:lnTo>
                <a:lnTo>
                  <a:pt x="2" y="202"/>
                </a:lnTo>
                <a:lnTo>
                  <a:pt x="6" y="206"/>
                </a:lnTo>
                <a:lnTo>
                  <a:pt x="12" y="208"/>
                </a:lnTo>
                <a:lnTo>
                  <a:pt x="12" y="208"/>
                </a:lnTo>
                <a:lnTo>
                  <a:pt x="14" y="208"/>
                </a:lnTo>
                <a:lnTo>
                  <a:pt x="14" y="208"/>
                </a:lnTo>
                <a:lnTo>
                  <a:pt x="20" y="208"/>
                </a:lnTo>
                <a:lnTo>
                  <a:pt x="24" y="204"/>
                </a:lnTo>
                <a:lnTo>
                  <a:pt x="28" y="200"/>
                </a:lnTo>
                <a:lnTo>
                  <a:pt x="30" y="196"/>
                </a:lnTo>
                <a:lnTo>
                  <a:pt x="30" y="196"/>
                </a:lnTo>
                <a:close/>
                <a:moveTo>
                  <a:pt x="180" y="118"/>
                </a:moveTo>
                <a:lnTo>
                  <a:pt x="180" y="118"/>
                </a:lnTo>
                <a:lnTo>
                  <a:pt x="170" y="118"/>
                </a:lnTo>
                <a:lnTo>
                  <a:pt x="162" y="120"/>
                </a:lnTo>
                <a:lnTo>
                  <a:pt x="152" y="126"/>
                </a:lnTo>
                <a:lnTo>
                  <a:pt x="146" y="132"/>
                </a:lnTo>
                <a:lnTo>
                  <a:pt x="140" y="138"/>
                </a:lnTo>
                <a:lnTo>
                  <a:pt x="136" y="146"/>
                </a:lnTo>
                <a:lnTo>
                  <a:pt x="132" y="156"/>
                </a:lnTo>
                <a:lnTo>
                  <a:pt x="132" y="166"/>
                </a:lnTo>
                <a:lnTo>
                  <a:pt x="132" y="166"/>
                </a:lnTo>
                <a:lnTo>
                  <a:pt x="132" y="176"/>
                </a:lnTo>
                <a:lnTo>
                  <a:pt x="136" y="184"/>
                </a:lnTo>
                <a:lnTo>
                  <a:pt x="140" y="194"/>
                </a:lnTo>
                <a:lnTo>
                  <a:pt x="146" y="200"/>
                </a:lnTo>
                <a:lnTo>
                  <a:pt x="152" y="206"/>
                </a:lnTo>
                <a:lnTo>
                  <a:pt x="162" y="210"/>
                </a:lnTo>
                <a:lnTo>
                  <a:pt x="170" y="214"/>
                </a:lnTo>
                <a:lnTo>
                  <a:pt x="180" y="214"/>
                </a:lnTo>
                <a:lnTo>
                  <a:pt x="180" y="214"/>
                </a:lnTo>
                <a:lnTo>
                  <a:pt x="190" y="214"/>
                </a:lnTo>
                <a:lnTo>
                  <a:pt x="200" y="210"/>
                </a:lnTo>
                <a:lnTo>
                  <a:pt x="208" y="206"/>
                </a:lnTo>
                <a:lnTo>
                  <a:pt x="214" y="200"/>
                </a:lnTo>
                <a:lnTo>
                  <a:pt x="220" y="194"/>
                </a:lnTo>
                <a:lnTo>
                  <a:pt x="224" y="184"/>
                </a:lnTo>
                <a:lnTo>
                  <a:pt x="228" y="176"/>
                </a:lnTo>
                <a:lnTo>
                  <a:pt x="228" y="166"/>
                </a:lnTo>
                <a:lnTo>
                  <a:pt x="228" y="166"/>
                </a:lnTo>
                <a:lnTo>
                  <a:pt x="228" y="156"/>
                </a:lnTo>
                <a:lnTo>
                  <a:pt x="224" y="146"/>
                </a:lnTo>
                <a:lnTo>
                  <a:pt x="220" y="138"/>
                </a:lnTo>
                <a:lnTo>
                  <a:pt x="214" y="132"/>
                </a:lnTo>
                <a:lnTo>
                  <a:pt x="208" y="126"/>
                </a:lnTo>
                <a:lnTo>
                  <a:pt x="200" y="120"/>
                </a:lnTo>
                <a:lnTo>
                  <a:pt x="190" y="118"/>
                </a:lnTo>
                <a:lnTo>
                  <a:pt x="180" y="118"/>
                </a:lnTo>
                <a:close/>
                <a:moveTo>
                  <a:pt x="296" y="260"/>
                </a:moveTo>
                <a:lnTo>
                  <a:pt x="296" y="260"/>
                </a:lnTo>
                <a:lnTo>
                  <a:pt x="294" y="258"/>
                </a:lnTo>
                <a:lnTo>
                  <a:pt x="294" y="258"/>
                </a:lnTo>
                <a:lnTo>
                  <a:pt x="292" y="252"/>
                </a:lnTo>
                <a:lnTo>
                  <a:pt x="288" y="246"/>
                </a:lnTo>
                <a:lnTo>
                  <a:pt x="278" y="236"/>
                </a:lnTo>
                <a:lnTo>
                  <a:pt x="266" y="230"/>
                </a:lnTo>
                <a:lnTo>
                  <a:pt x="250" y="228"/>
                </a:lnTo>
                <a:lnTo>
                  <a:pt x="210" y="228"/>
                </a:lnTo>
                <a:lnTo>
                  <a:pt x="180" y="278"/>
                </a:lnTo>
                <a:lnTo>
                  <a:pt x="150" y="228"/>
                </a:lnTo>
                <a:lnTo>
                  <a:pt x="110" y="228"/>
                </a:lnTo>
                <a:lnTo>
                  <a:pt x="110" y="228"/>
                </a:lnTo>
                <a:lnTo>
                  <a:pt x="94" y="230"/>
                </a:lnTo>
                <a:lnTo>
                  <a:pt x="82" y="236"/>
                </a:lnTo>
                <a:lnTo>
                  <a:pt x="72" y="246"/>
                </a:lnTo>
                <a:lnTo>
                  <a:pt x="68" y="252"/>
                </a:lnTo>
                <a:lnTo>
                  <a:pt x="66" y="258"/>
                </a:lnTo>
                <a:lnTo>
                  <a:pt x="66" y="258"/>
                </a:lnTo>
                <a:lnTo>
                  <a:pt x="64" y="260"/>
                </a:lnTo>
                <a:lnTo>
                  <a:pt x="52" y="336"/>
                </a:lnTo>
                <a:lnTo>
                  <a:pt x="52" y="336"/>
                </a:lnTo>
                <a:lnTo>
                  <a:pt x="72" y="352"/>
                </a:lnTo>
                <a:lnTo>
                  <a:pt x="96" y="362"/>
                </a:lnTo>
                <a:lnTo>
                  <a:pt x="106" y="304"/>
                </a:lnTo>
                <a:lnTo>
                  <a:pt x="118" y="304"/>
                </a:lnTo>
                <a:lnTo>
                  <a:pt x="114" y="370"/>
                </a:lnTo>
                <a:lnTo>
                  <a:pt x="114" y="370"/>
                </a:lnTo>
                <a:lnTo>
                  <a:pt x="130" y="374"/>
                </a:lnTo>
                <a:lnTo>
                  <a:pt x="146" y="378"/>
                </a:lnTo>
                <a:lnTo>
                  <a:pt x="162" y="380"/>
                </a:lnTo>
                <a:lnTo>
                  <a:pt x="180" y="380"/>
                </a:lnTo>
                <a:lnTo>
                  <a:pt x="180" y="380"/>
                </a:lnTo>
                <a:lnTo>
                  <a:pt x="196" y="380"/>
                </a:lnTo>
                <a:lnTo>
                  <a:pt x="214" y="378"/>
                </a:lnTo>
                <a:lnTo>
                  <a:pt x="230" y="374"/>
                </a:lnTo>
                <a:lnTo>
                  <a:pt x="246" y="370"/>
                </a:lnTo>
                <a:lnTo>
                  <a:pt x="242" y="304"/>
                </a:lnTo>
                <a:lnTo>
                  <a:pt x="254" y="304"/>
                </a:lnTo>
                <a:lnTo>
                  <a:pt x="264" y="362"/>
                </a:lnTo>
                <a:lnTo>
                  <a:pt x="264" y="362"/>
                </a:lnTo>
                <a:lnTo>
                  <a:pt x="288" y="350"/>
                </a:lnTo>
                <a:lnTo>
                  <a:pt x="308" y="336"/>
                </a:lnTo>
                <a:lnTo>
                  <a:pt x="296" y="26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57" name="Chevron 144"/>
          <p:cNvSpPr/>
          <p:nvPr/>
        </p:nvSpPr>
        <p:spPr>
          <a:xfrm>
            <a:off x="6068658" y="3083413"/>
            <a:ext cx="214241" cy="375751"/>
          </a:xfrm>
          <a:prstGeom prst="chevron">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srgbClr val="000000"/>
              </a:solidFill>
              <a:effectLst/>
              <a:uLnTx/>
              <a:uFillTx/>
              <a:latin typeface="Arial"/>
              <a:ea typeface="+mn-ea"/>
              <a:cs typeface="+mn-cs"/>
            </a:endParaRPr>
          </a:p>
        </p:txBody>
      </p:sp>
      <p:sp>
        <p:nvSpPr>
          <p:cNvPr id="71" name="Rectangle 66"/>
          <p:cNvSpPr/>
          <p:nvPr/>
        </p:nvSpPr>
        <p:spPr>
          <a:xfrm>
            <a:off x="1395954" y="1695519"/>
            <a:ext cx="1512000" cy="634509"/>
          </a:xfrm>
          <a:prstGeom prst="rect">
            <a:avLst/>
          </a:prstGeom>
          <a:solidFill>
            <a:schemeClr val="accent1"/>
          </a:solidFill>
          <a:ln w="76200">
            <a:noFill/>
          </a:ln>
          <a:effectLst>
            <a:outerShdw blurRad="50800" dist="38100" dir="2700000" algn="tl" rotWithShape="0">
              <a:prstClr val="black">
                <a:alpha val="40000"/>
              </a:prstClr>
            </a:outerShdw>
          </a:effectLst>
        </p:spPr>
        <p:txBody>
          <a:bodyPr vert="horz" wrap="square" lIns="72000" tIns="52144" rIns="72000" bIns="52144"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
                <a:srgbClr val="002060"/>
              </a:buClr>
              <a:buSzTx/>
              <a:buFontTx/>
              <a:buNone/>
              <a:tabLst/>
              <a:defRPr/>
            </a:pPr>
            <a:r>
              <a:rPr kumimoji="0" lang="es-ES_tradnl" sz="1400" b="1"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rPr>
              <a:t>Baños</a:t>
            </a:r>
          </a:p>
        </p:txBody>
      </p:sp>
      <p:sp>
        <p:nvSpPr>
          <p:cNvPr id="79" name="Rectangle 66"/>
          <p:cNvSpPr/>
          <p:nvPr/>
        </p:nvSpPr>
        <p:spPr>
          <a:xfrm>
            <a:off x="3021058" y="1695519"/>
            <a:ext cx="1512000" cy="634509"/>
          </a:xfrm>
          <a:prstGeom prst="rect">
            <a:avLst/>
          </a:prstGeom>
          <a:solidFill>
            <a:schemeClr val="bg2"/>
          </a:solidFill>
          <a:ln w="76200">
            <a:noFill/>
          </a:ln>
          <a:effectLst>
            <a:outerShdw blurRad="50800" dist="38100" dir="2700000" algn="tl" rotWithShape="0">
              <a:prstClr val="black">
                <a:alpha val="40000"/>
              </a:prstClr>
            </a:outerShdw>
          </a:effectLst>
        </p:spPr>
        <p:txBody>
          <a:bodyPr vert="horz" wrap="square" lIns="72000" tIns="52144" rIns="72000" bIns="52144"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
                <a:srgbClr val="002060"/>
              </a:buClr>
              <a:buSzTx/>
              <a:buFontTx/>
              <a:buNone/>
              <a:tabLst/>
              <a:defRPr/>
            </a:pPr>
            <a:r>
              <a:rPr kumimoji="0" lang="es-ES_tradnl" sz="1400" b="1"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rPr>
              <a:t>Valencia</a:t>
            </a:r>
          </a:p>
        </p:txBody>
      </p:sp>
      <p:sp>
        <p:nvSpPr>
          <p:cNvPr id="80" name="Rectangle 66"/>
          <p:cNvSpPr/>
          <p:nvPr/>
        </p:nvSpPr>
        <p:spPr>
          <a:xfrm>
            <a:off x="4646160" y="1692800"/>
            <a:ext cx="1512000" cy="634509"/>
          </a:xfrm>
          <a:prstGeom prst="rect">
            <a:avLst/>
          </a:prstGeom>
          <a:solidFill>
            <a:schemeClr val="accent4"/>
          </a:solidFill>
          <a:ln w="76200">
            <a:noFill/>
          </a:ln>
          <a:effectLst>
            <a:outerShdw blurRad="50800" dist="38100" dir="2700000" algn="tl" rotWithShape="0">
              <a:prstClr val="black">
                <a:alpha val="40000"/>
              </a:prstClr>
            </a:outerShdw>
          </a:effectLst>
        </p:spPr>
        <p:txBody>
          <a:bodyPr vert="horz" wrap="square" lIns="72000" tIns="52144" rIns="72000" bIns="52144"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
                <a:srgbClr val="002060"/>
              </a:buClr>
              <a:buSzTx/>
              <a:buFontTx/>
              <a:buNone/>
              <a:tabLst/>
              <a:defRPr/>
            </a:pPr>
            <a:r>
              <a:rPr kumimoji="0" lang="es-ES_tradnl" sz="1400" b="1" i="0" u="none" strike="noStrike" kern="1200" cap="none" spc="0" normalizeH="0" baseline="0" noProof="0" dirty="0" err="1">
                <a:ln>
                  <a:noFill/>
                </a:ln>
                <a:solidFill>
                  <a:prstClr val="white"/>
                </a:solidFill>
                <a:effectLst/>
                <a:uLnTx/>
                <a:uFillTx/>
                <a:latin typeface="Univers for KPMG" panose="020B0603020202020204" pitchFamily="34" charset="0"/>
                <a:ea typeface="+mn-ea"/>
                <a:cs typeface="+mn-cs"/>
              </a:rPr>
              <a:t>Samazán</a:t>
            </a:r>
            <a:endParaRPr kumimoji="0" lang="es-ES_tradnl" sz="1400" b="1"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endParaRPr>
          </a:p>
        </p:txBody>
      </p:sp>
      <p:sp>
        <p:nvSpPr>
          <p:cNvPr id="89" name="Rounded Rectangle 1"/>
          <p:cNvSpPr/>
          <p:nvPr/>
        </p:nvSpPr>
        <p:spPr>
          <a:xfrm>
            <a:off x="2364316" y="3928340"/>
            <a:ext cx="7408684" cy="2111713"/>
          </a:xfrm>
          <a:prstGeom prst="roundRect">
            <a:avLst>
              <a:gd name="adj" fmla="val 2817"/>
            </a:avLst>
          </a:prstGeom>
          <a:solidFill>
            <a:schemeClr val="bg1">
              <a:lumMod val="95000"/>
            </a:schemeClr>
          </a:solidFill>
          <a:ln w="76200">
            <a:noFill/>
          </a:ln>
        </p:spPr>
        <p:txBody>
          <a:bodyPr vert="horz" wrap="square" lIns="72000" tIns="72000" rIns="1728000" bIns="72000" numCol="1" anchor="ctr" anchorCtr="0" compatLnSpc="1">
            <a:prstTxWarp prst="textNoShape">
              <a:avLst/>
            </a:prstTxWarp>
          </a:bodyPr>
          <a:lstStyle/>
          <a:p>
            <a:pPr marL="0" marR="0" lvl="0" indent="0" algn="l" defTabSz="798513" rtl="0" eaLnBrk="0" fontAlgn="auto" latinLnBrk="0" hangingPunct="0">
              <a:lnSpc>
                <a:spcPct val="100000"/>
              </a:lnSpc>
              <a:spcBef>
                <a:spcPts val="0"/>
              </a:spcBef>
              <a:spcAft>
                <a:spcPts val="200"/>
              </a:spcAft>
              <a:buClrTx/>
              <a:buSzTx/>
              <a:buFontTx/>
              <a:buNone/>
              <a:tabLst/>
              <a:defRPr/>
            </a:pPr>
            <a:r>
              <a:rPr kumimoji="0" lang="es-ES_tradnl" sz="1400" b="1" i="0" u="none" strike="noStrike" kern="0" cap="none" spc="0" normalizeH="0" baseline="0" noProof="0" dirty="0">
                <a:ln>
                  <a:noFill/>
                </a:ln>
                <a:solidFill>
                  <a:srgbClr val="00338D"/>
                </a:solidFill>
                <a:effectLst/>
                <a:uLnTx/>
                <a:uFillTx/>
                <a:latin typeface="Univers for KPMG" panose="020B0603020202020204" pitchFamily="34" charset="0"/>
                <a:ea typeface="+mn-ea"/>
                <a:cs typeface="Arial" charset="0"/>
              </a:rPr>
              <a:t>TOTAL PAX: 62</a:t>
            </a:r>
          </a:p>
          <a:p>
            <a:pPr marL="0" marR="0" lvl="0" indent="0" algn="l" defTabSz="798513" rtl="0" eaLnBrk="0" fontAlgn="auto" latinLnBrk="0" hangingPunct="0">
              <a:lnSpc>
                <a:spcPct val="100000"/>
              </a:lnSpc>
              <a:spcBef>
                <a:spcPts val="0"/>
              </a:spcBef>
              <a:spcAft>
                <a:spcPts val="200"/>
              </a:spcAft>
              <a:buClrTx/>
              <a:buSzTx/>
              <a:buFontTx/>
              <a:buNone/>
              <a:tabLst/>
              <a:defRPr/>
            </a:pPr>
            <a:r>
              <a:rPr kumimoji="0" lang="es-ES_tradnl" sz="1400" b="1" i="0" u="none" strike="noStrike" kern="0" cap="none" spc="0" normalizeH="0" baseline="0" noProof="0" dirty="0">
                <a:ln>
                  <a:noFill/>
                </a:ln>
                <a:solidFill>
                  <a:srgbClr val="00338D"/>
                </a:solidFill>
                <a:effectLst/>
                <a:uLnTx/>
                <a:uFillTx/>
                <a:latin typeface="Univers for KPMG" panose="020B0603020202020204" pitchFamily="34" charset="0"/>
                <a:ea typeface="+mn-ea"/>
                <a:cs typeface="Arial" charset="0"/>
              </a:rPr>
              <a:t>Áreas analizadas:</a:t>
            </a:r>
          </a:p>
          <a:p>
            <a:pPr marL="228600" marR="0" lvl="0" indent="-228600" algn="l" defTabSz="798513" rtl="0" eaLnBrk="0" fontAlgn="auto" latinLnBrk="0" hangingPunct="0">
              <a:lnSpc>
                <a:spcPct val="100000"/>
              </a:lnSpc>
              <a:spcBef>
                <a:spcPts val="0"/>
              </a:spcBef>
              <a:spcAft>
                <a:spcPts val="200"/>
              </a:spcAft>
              <a:buClrTx/>
              <a:buSzTx/>
              <a:buFont typeface="Wingdings" panose="05000000000000000000" pitchFamily="2" charset="2"/>
              <a:buChar char="Ø"/>
              <a:tabLst/>
              <a:defRPr/>
            </a:pPr>
            <a:r>
              <a:rPr kumimoji="0" lang="es-ES_tradnl" sz="1400" b="1" i="0" u="none" strike="noStrike" kern="0" cap="none" spc="0" normalizeH="0" baseline="0" noProof="0" dirty="0">
                <a:ln>
                  <a:noFill/>
                </a:ln>
                <a:solidFill>
                  <a:srgbClr val="00338D"/>
                </a:solidFill>
                <a:effectLst/>
                <a:uLnTx/>
                <a:uFillTx/>
                <a:latin typeface="Univers for KPMG" panose="020B0603020202020204" pitchFamily="34" charset="0"/>
                <a:ea typeface="+mn-ea"/>
                <a:cs typeface="Arial" charset="0"/>
              </a:rPr>
              <a:t>Finanzas y </a:t>
            </a:r>
            <a:r>
              <a:rPr kumimoji="0" lang="es-ES_tradnl" sz="1400" b="1" i="0" u="none" strike="noStrike" kern="0" cap="none" spc="0" normalizeH="0" baseline="0" noProof="0" dirty="0" err="1">
                <a:ln>
                  <a:noFill/>
                </a:ln>
                <a:solidFill>
                  <a:srgbClr val="00338D"/>
                </a:solidFill>
                <a:effectLst/>
                <a:uLnTx/>
                <a:uFillTx/>
                <a:latin typeface="Univers for KPMG" panose="020B0603020202020204" pitchFamily="34" charset="0"/>
                <a:ea typeface="+mn-ea"/>
                <a:cs typeface="Arial" charset="0"/>
              </a:rPr>
              <a:t>Admin</a:t>
            </a:r>
            <a:r>
              <a:rPr kumimoji="0" lang="es-ES_tradnl" sz="1400" b="1" i="0" u="none" strike="noStrike" kern="0" cap="none" spc="0" normalizeH="0" baseline="0" noProof="0" dirty="0">
                <a:ln>
                  <a:noFill/>
                </a:ln>
                <a:solidFill>
                  <a:srgbClr val="00338D"/>
                </a:solidFill>
                <a:effectLst/>
                <a:uLnTx/>
                <a:uFillTx/>
                <a:latin typeface="Univers for KPMG" panose="020B0603020202020204" pitchFamily="34" charset="0"/>
                <a:ea typeface="+mn-ea"/>
                <a:cs typeface="Arial" charset="0"/>
              </a:rPr>
              <a:t> </a:t>
            </a:r>
            <a:r>
              <a:rPr kumimoji="0" lang="es-ES_tradnl" sz="1400" b="0" i="0" u="none" strike="noStrike" kern="0" cap="none" spc="0" normalizeH="0" baseline="0" noProof="0" dirty="0">
                <a:ln>
                  <a:noFill/>
                </a:ln>
                <a:solidFill>
                  <a:srgbClr val="00338D"/>
                </a:solidFill>
                <a:effectLst/>
                <a:uLnTx/>
                <a:uFillTx/>
                <a:latin typeface="Univers for KPMG" panose="020B0603020202020204" pitchFamily="34" charset="0"/>
                <a:ea typeface="+mn-ea"/>
                <a:cs typeface="Arial" charset="0"/>
              </a:rPr>
              <a:t>Plantas: </a:t>
            </a:r>
            <a:r>
              <a:rPr kumimoji="0" lang="es-ES_tradnl" sz="1400" b="1" i="0" u="none" strike="noStrike" kern="0" cap="none" spc="0" normalizeH="0" baseline="0" noProof="0" dirty="0">
                <a:ln>
                  <a:noFill/>
                </a:ln>
                <a:solidFill>
                  <a:srgbClr val="00338D"/>
                </a:solidFill>
                <a:effectLst/>
                <a:uLnTx/>
                <a:uFillTx/>
                <a:latin typeface="Univers for KPMG" panose="020B0603020202020204" pitchFamily="34" charset="0"/>
                <a:ea typeface="+mn-ea"/>
                <a:cs typeface="Arial" charset="0"/>
              </a:rPr>
              <a:t>17</a:t>
            </a:r>
            <a:r>
              <a:rPr kumimoji="0" lang="es-ES_tradnl" sz="1400" b="0" i="0" u="none" strike="noStrike" kern="0" cap="none" spc="0" normalizeH="0" baseline="0" noProof="0" dirty="0">
                <a:ln>
                  <a:noFill/>
                </a:ln>
                <a:solidFill>
                  <a:srgbClr val="00338D"/>
                </a:solidFill>
                <a:effectLst/>
                <a:uLnTx/>
                <a:uFillTx/>
                <a:latin typeface="Univers for KPMG" panose="020B0603020202020204" pitchFamily="34" charset="0"/>
                <a:ea typeface="+mn-ea"/>
                <a:cs typeface="Arial" charset="0"/>
              </a:rPr>
              <a:t> PAX</a:t>
            </a:r>
          </a:p>
          <a:p>
            <a:pPr marL="228600" marR="0" lvl="0" indent="-228600" algn="l" defTabSz="798513" rtl="0" eaLnBrk="0" fontAlgn="auto" latinLnBrk="0" hangingPunct="0">
              <a:lnSpc>
                <a:spcPct val="100000"/>
              </a:lnSpc>
              <a:spcBef>
                <a:spcPts val="0"/>
              </a:spcBef>
              <a:spcAft>
                <a:spcPts val="200"/>
              </a:spcAft>
              <a:buClrTx/>
              <a:buSzTx/>
              <a:buFont typeface="Wingdings" panose="05000000000000000000" pitchFamily="2" charset="2"/>
              <a:buChar char="Ø"/>
              <a:tabLst/>
              <a:defRPr/>
            </a:pPr>
            <a:r>
              <a:rPr kumimoji="0" lang="es-ES_tradnl" sz="1400" b="1" i="0" u="none" strike="noStrike" kern="0" cap="none" spc="0" normalizeH="0" baseline="0" noProof="0" dirty="0">
                <a:ln>
                  <a:noFill/>
                </a:ln>
                <a:solidFill>
                  <a:srgbClr val="00338D"/>
                </a:solidFill>
                <a:effectLst/>
                <a:uLnTx/>
                <a:uFillTx/>
                <a:latin typeface="Univers for KPMG" panose="020B0603020202020204" pitchFamily="34" charset="0"/>
                <a:ea typeface="+mn-ea"/>
                <a:cs typeface="Arial" charset="0"/>
              </a:rPr>
              <a:t>Finanzas y </a:t>
            </a:r>
            <a:r>
              <a:rPr kumimoji="0" lang="es-ES_tradnl" sz="1400" b="1" i="0" u="none" strike="noStrike" kern="0" cap="none" spc="0" normalizeH="0" baseline="0" noProof="0" dirty="0" err="1">
                <a:ln>
                  <a:noFill/>
                </a:ln>
                <a:solidFill>
                  <a:srgbClr val="00338D"/>
                </a:solidFill>
                <a:effectLst/>
                <a:uLnTx/>
                <a:uFillTx/>
                <a:latin typeface="Univers for KPMG" panose="020B0603020202020204" pitchFamily="34" charset="0"/>
                <a:ea typeface="+mn-ea"/>
                <a:cs typeface="Arial" charset="0"/>
              </a:rPr>
              <a:t>Admin</a:t>
            </a:r>
            <a:r>
              <a:rPr kumimoji="0" lang="es-ES_tradnl" sz="1400" b="1" i="0" u="none" strike="noStrike" kern="0" cap="none" spc="0" normalizeH="0" noProof="0" dirty="0">
                <a:ln>
                  <a:noFill/>
                </a:ln>
                <a:solidFill>
                  <a:srgbClr val="00338D"/>
                </a:solidFill>
                <a:effectLst/>
                <a:uLnTx/>
                <a:uFillTx/>
                <a:latin typeface="Univers for KPMG" panose="020B0603020202020204" pitchFamily="34" charset="0"/>
                <a:ea typeface="+mn-ea"/>
                <a:cs typeface="Arial" charset="0"/>
              </a:rPr>
              <a:t> </a:t>
            </a:r>
            <a:r>
              <a:rPr kumimoji="0" lang="es-ES_tradnl" sz="1400" b="0" i="0" u="none" strike="noStrike" kern="0" cap="none" spc="0" normalizeH="0" baseline="0" noProof="0" dirty="0">
                <a:ln>
                  <a:noFill/>
                </a:ln>
                <a:solidFill>
                  <a:srgbClr val="00338D"/>
                </a:solidFill>
                <a:effectLst/>
                <a:uLnTx/>
                <a:uFillTx/>
                <a:latin typeface="Univers for KPMG" panose="020B0603020202020204" pitchFamily="34" charset="0"/>
                <a:ea typeface="+mn-ea"/>
                <a:cs typeface="Arial" charset="0"/>
              </a:rPr>
              <a:t>Sede Central: </a:t>
            </a:r>
            <a:r>
              <a:rPr lang="es-ES_tradnl" sz="1400" b="1" kern="0" noProof="0" dirty="0">
                <a:solidFill>
                  <a:srgbClr val="00338D"/>
                </a:solidFill>
                <a:latin typeface="Univers for KPMG" panose="020B0603020202020204" pitchFamily="34" charset="0"/>
                <a:cs typeface="Arial" charset="0"/>
              </a:rPr>
              <a:t>6</a:t>
            </a:r>
            <a:r>
              <a:rPr kumimoji="0" lang="es-ES_tradnl" sz="1400" b="1" i="0" u="none" strike="noStrike" kern="0" cap="none" spc="0" normalizeH="0" baseline="0" noProof="0" dirty="0">
                <a:ln>
                  <a:noFill/>
                </a:ln>
                <a:solidFill>
                  <a:srgbClr val="00338D"/>
                </a:solidFill>
                <a:effectLst/>
                <a:uLnTx/>
                <a:uFillTx/>
                <a:latin typeface="Univers for KPMG" panose="020B0603020202020204" pitchFamily="34" charset="0"/>
                <a:ea typeface="+mn-ea"/>
                <a:cs typeface="Arial" charset="0"/>
              </a:rPr>
              <a:t> </a:t>
            </a:r>
            <a:r>
              <a:rPr kumimoji="0" lang="es-ES_tradnl" sz="1400" b="0" i="0" u="none" strike="noStrike" kern="0" cap="none" spc="0" normalizeH="0" baseline="0" noProof="0" dirty="0">
                <a:ln>
                  <a:noFill/>
                </a:ln>
                <a:solidFill>
                  <a:srgbClr val="00338D"/>
                </a:solidFill>
                <a:effectLst/>
                <a:uLnTx/>
                <a:uFillTx/>
                <a:latin typeface="Univers for KPMG" panose="020B0603020202020204" pitchFamily="34" charset="0"/>
                <a:ea typeface="+mn-ea"/>
                <a:cs typeface="Arial" charset="0"/>
              </a:rPr>
              <a:t>PAX</a:t>
            </a:r>
          </a:p>
          <a:p>
            <a:pPr marL="228600" marR="0" lvl="0" indent="-228600" algn="l" defTabSz="798513" rtl="0" eaLnBrk="0" fontAlgn="auto" latinLnBrk="0" hangingPunct="0">
              <a:lnSpc>
                <a:spcPct val="100000"/>
              </a:lnSpc>
              <a:spcBef>
                <a:spcPts val="0"/>
              </a:spcBef>
              <a:spcAft>
                <a:spcPts val="200"/>
              </a:spcAft>
              <a:buClrTx/>
              <a:buSzTx/>
              <a:buFont typeface="Wingdings" panose="05000000000000000000" pitchFamily="2" charset="2"/>
              <a:buChar char="Ø"/>
              <a:tabLst/>
              <a:defRPr/>
            </a:pPr>
            <a:r>
              <a:rPr kumimoji="0" lang="es-ES_tradnl" sz="1400" b="1" i="0" u="none" strike="noStrike" kern="0" cap="none" spc="0" normalizeH="0" baseline="0" noProof="0" dirty="0" err="1">
                <a:ln>
                  <a:noFill/>
                </a:ln>
                <a:solidFill>
                  <a:srgbClr val="00338D"/>
                </a:solidFill>
                <a:effectLst/>
                <a:uLnTx/>
                <a:uFillTx/>
                <a:latin typeface="Univers for KPMG" panose="020B0603020202020204" pitchFamily="34" charset="0"/>
                <a:ea typeface="+mn-ea"/>
                <a:cs typeface="Arial" charset="0"/>
              </a:rPr>
              <a:t>Supply</a:t>
            </a:r>
            <a:r>
              <a:rPr kumimoji="0" lang="es-ES_tradnl" sz="1400" b="1" i="0" u="none" strike="noStrike" kern="0" cap="none" spc="0" normalizeH="0" baseline="0" noProof="0" dirty="0">
                <a:ln>
                  <a:noFill/>
                </a:ln>
                <a:solidFill>
                  <a:srgbClr val="00338D"/>
                </a:solidFill>
                <a:effectLst/>
                <a:uLnTx/>
                <a:uFillTx/>
                <a:latin typeface="Univers for KPMG" panose="020B0603020202020204" pitchFamily="34" charset="0"/>
                <a:ea typeface="+mn-ea"/>
                <a:cs typeface="Arial" charset="0"/>
              </a:rPr>
              <a:t> y</a:t>
            </a:r>
            <a:r>
              <a:rPr kumimoji="0" lang="es-ES_tradnl" sz="1400" b="1" i="0" u="none" strike="noStrike" kern="0" cap="none" spc="0" normalizeH="0" noProof="0" dirty="0">
                <a:ln>
                  <a:noFill/>
                </a:ln>
                <a:solidFill>
                  <a:srgbClr val="00338D"/>
                </a:solidFill>
                <a:effectLst/>
                <a:uLnTx/>
                <a:uFillTx/>
                <a:latin typeface="Univers for KPMG" panose="020B0603020202020204" pitchFamily="34" charset="0"/>
                <a:ea typeface="+mn-ea"/>
                <a:cs typeface="Arial" charset="0"/>
              </a:rPr>
              <a:t> CS</a:t>
            </a:r>
            <a:r>
              <a:rPr kumimoji="0" lang="es-ES_tradnl" sz="1400" b="1" i="0" u="none" strike="noStrike" kern="0" cap="none" spc="0" normalizeH="0" baseline="0" noProof="0" dirty="0">
                <a:ln>
                  <a:noFill/>
                </a:ln>
                <a:solidFill>
                  <a:srgbClr val="00338D"/>
                </a:solidFill>
                <a:effectLst/>
                <a:uLnTx/>
                <a:uFillTx/>
                <a:latin typeface="Univers for KPMG" panose="020B0603020202020204" pitchFamily="34" charset="0"/>
                <a:ea typeface="+mn-ea"/>
                <a:cs typeface="Arial" charset="0"/>
              </a:rPr>
              <a:t> </a:t>
            </a:r>
            <a:r>
              <a:rPr kumimoji="0" lang="es-ES_tradnl" sz="1400" b="0" i="0" u="none" strike="noStrike" kern="0" cap="none" spc="0" normalizeH="0" baseline="0" noProof="0" dirty="0">
                <a:ln>
                  <a:noFill/>
                </a:ln>
                <a:solidFill>
                  <a:srgbClr val="00338D"/>
                </a:solidFill>
                <a:effectLst/>
                <a:uLnTx/>
                <a:uFillTx/>
                <a:latin typeface="Univers for KPMG" panose="020B0603020202020204" pitchFamily="34" charset="0"/>
                <a:ea typeface="+mn-ea"/>
                <a:cs typeface="Arial" charset="0"/>
              </a:rPr>
              <a:t>Plantas: </a:t>
            </a:r>
            <a:r>
              <a:rPr lang="es-ES_tradnl" sz="1400" b="1" kern="0" noProof="0" dirty="0">
                <a:solidFill>
                  <a:srgbClr val="00338D"/>
                </a:solidFill>
                <a:latin typeface="Univers for KPMG" panose="020B0603020202020204" pitchFamily="34" charset="0"/>
                <a:cs typeface="Arial" charset="0"/>
              </a:rPr>
              <a:t>13</a:t>
            </a:r>
            <a:r>
              <a:rPr kumimoji="0" lang="es-ES_tradnl" sz="1400" b="1" i="0" u="none" strike="noStrike" kern="0" cap="none" spc="0" normalizeH="0" baseline="0" noProof="0" dirty="0">
                <a:ln>
                  <a:noFill/>
                </a:ln>
                <a:solidFill>
                  <a:srgbClr val="00338D"/>
                </a:solidFill>
                <a:effectLst/>
                <a:uLnTx/>
                <a:uFillTx/>
                <a:latin typeface="Univers for KPMG" panose="020B0603020202020204" pitchFamily="34" charset="0"/>
                <a:ea typeface="+mn-ea"/>
                <a:cs typeface="Arial" charset="0"/>
              </a:rPr>
              <a:t> </a:t>
            </a:r>
            <a:r>
              <a:rPr kumimoji="0" lang="es-ES_tradnl" sz="1400" b="0" i="0" u="none" strike="noStrike" kern="0" cap="none" spc="0" normalizeH="0" baseline="0" noProof="0" dirty="0">
                <a:ln>
                  <a:noFill/>
                </a:ln>
                <a:solidFill>
                  <a:srgbClr val="00338D"/>
                </a:solidFill>
                <a:effectLst/>
                <a:uLnTx/>
                <a:uFillTx/>
                <a:latin typeface="Univers for KPMG" panose="020B0603020202020204" pitchFamily="34" charset="0"/>
                <a:ea typeface="+mn-ea"/>
                <a:cs typeface="Arial" charset="0"/>
              </a:rPr>
              <a:t>PAX</a:t>
            </a:r>
          </a:p>
          <a:p>
            <a:pPr marL="228600" marR="0" lvl="0" indent="-228600" algn="l" defTabSz="798513" rtl="0" eaLnBrk="0" fontAlgn="auto" latinLnBrk="0" hangingPunct="0">
              <a:lnSpc>
                <a:spcPct val="100000"/>
              </a:lnSpc>
              <a:spcBef>
                <a:spcPts val="0"/>
              </a:spcBef>
              <a:spcAft>
                <a:spcPts val="200"/>
              </a:spcAft>
              <a:buClrTx/>
              <a:buSzTx/>
              <a:buFont typeface="Wingdings" panose="05000000000000000000" pitchFamily="2" charset="2"/>
              <a:buChar char="Ø"/>
              <a:tabLst/>
              <a:defRPr/>
            </a:pPr>
            <a:r>
              <a:rPr kumimoji="0" lang="es-ES_tradnl" sz="1400" b="1" i="0" u="none" strike="noStrike" kern="0" cap="none" spc="0" normalizeH="0" baseline="0" noProof="0" dirty="0" err="1">
                <a:ln>
                  <a:noFill/>
                </a:ln>
                <a:solidFill>
                  <a:srgbClr val="00338D"/>
                </a:solidFill>
                <a:effectLst/>
                <a:uLnTx/>
                <a:uFillTx/>
                <a:latin typeface="Univers for KPMG" panose="020B0603020202020204" pitchFamily="34" charset="0"/>
                <a:ea typeface="+mn-ea"/>
                <a:cs typeface="Arial" charset="0"/>
              </a:rPr>
              <a:t>Supply</a:t>
            </a:r>
            <a:r>
              <a:rPr kumimoji="0" lang="es-ES_tradnl" sz="1400" b="1" i="0" u="none" strike="noStrike" kern="0" cap="none" spc="0" normalizeH="0" baseline="0" noProof="0" dirty="0">
                <a:ln>
                  <a:noFill/>
                </a:ln>
                <a:solidFill>
                  <a:srgbClr val="00338D"/>
                </a:solidFill>
                <a:effectLst/>
                <a:uLnTx/>
                <a:uFillTx/>
                <a:latin typeface="Univers for KPMG" panose="020B0603020202020204" pitchFamily="34" charset="0"/>
                <a:ea typeface="+mn-ea"/>
                <a:cs typeface="Arial" charset="0"/>
              </a:rPr>
              <a:t> Y CS </a:t>
            </a:r>
            <a:r>
              <a:rPr kumimoji="0" lang="es-ES_tradnl" sz="1400" b="0" i="0" u="none" strike="noStrike" kern="0" cap="none" spc="0" normalizeH="0" baseline="0" noProof="0" dirty="0">
                <a:ln>
                  <a:noFill/>
                </a:ln>
                <a:solidFill>
                  <a:srgbClr val="00338D"/>
                </a:solidFill>
                <a:effectLst/>
                <a:uLnTx/>
                <a:uFillTx/>
                <a:latin typeface="Univers for KPMG" panose="020B0603020202020204" pitchFamily="34" charset="0"/>
                <a:ea typeface="+mn-ea"/>
                <a:cs typeface="Arial" charset="0"/>
              </a:rPr>
              <a:t>Sede central: </a:t>
            </a:r>
            <a:r>
              <a:rPr lang="es-ES_tradnl" sz="1400" b="1" kern="0" dirty="0">
                <a:solidFill>
                  <a:srgbClr val="00338D"/>
                </a:solidFill>
                <a:latin typeface="Univers for KPMG" panose="020B0603020202020204" pitchFamily="34" charset="0"/>
                <a:cs typeface="Arial" charset="0"/>
              </a:rPr>
              <a:t>21</a:t>
            </a:r>
            <a:r>
              <a:rPr kumimoji="0" lang="es-ES_tradnl" sz="1400" b="1" i="0" u="none" strike="noStrike" kern="0" cap="none" spc="0" normalizeH="0" baseline="0" noProof="0" dirty="0">
                <a:ln>
                  <a:noFill/>
                </a:ln>
                <a:solidFill>
                  <a:srgbClr val="00338D"/>
                </a:solidFill>
                <a:effectLst/>
                <a:uLnTx/>
                <a:uFillTx/>
                <a:latin typeface="Univers for KPMG" panose="020B0603020202020204" pitchFamily="34" charset="0"/>
                <a:ea typeface="+mn-ea"/>
                <a:cs typeface="Arial" charset="0"/>
              </a:rPr>
              <a:t> </a:t>
            </a:r>
            <a:r>
              <a:rPr kumimoji="0" lang="es-ES_tradnl" sz="1400" b="0" i="0" u="none" strike="noStrike" kern="0" cap="none" spc="0" normalizeH="0" baseline="0" noProof="0" dirty="0">
                <a:ln>
                  <a:noFill/>
                </a:ln>
                <a:solidFill>
                  <a:srgbClr val="00338D"/>
                </a:solidFill>
                <a:effectLst/>
                <a:uLnTx/>
                <a:uFillTx/>
                <a:latin typeface="Univers for KPMG" panose="020B0603020202020204" pitchFamily="34" charset="0"/>
                <a:ea typeface="+mn-ea"/>
                <a:cs typeface="Arial" charset="0"/>
              </a:rPr>
              <a:t>PAX</a:t>
            </a:r>
          </a:p>
          <a:p>
            <a:pPr marL="228600" indent="-228600" defTabSz="798513" eaLnBrk="0" hangingPunct="0">
              <a:spcAft>
                <a:spcPts val="200"/>
              </a:spcAft>
              <a:buFont typeface="Wingdings" panose="05000000000000000000" pitchFamily="2" charset="2"/>
              <a:buChar char="Ø"/>
              <a:defRPr/>
            </a:pPr>
            <a:r>
              <a:rPr lang="es-ES_tradnl" sz="1400" b="1" kern="0" dirty="0">
                <a:solidFill>
                  <a:srgbClr val="00338D"/>
                </a:solidFill>
                <a:latin typeface="Univers for KPMG" panose="020B0603020202020204" pitchFamily="34" charset="0"/>
                <a:cs typeface="Arial" charset="0"/>
              </a:rPr>
              <a:t>Producción plantas</a:t>
            </a:r>
            <a:r>
              <a:rPr lang="es-ES_tradnl" sz="1400" kern="0" dirty="0">
                <a:solidFill>
                  <a:srgbClr val="00338D"/>
                </a:solidFill>
                <a:latin typeface="Univers for KPMG" panose="020B0603020202020204" pitchFamily="34" charset="0"/>
                <a:cs typeface="Arial" charset="0"/>
              </a:rPr>
              <a:t>: </a:t>
            </a:r>
            <a:r>
              <a:rPr lang="es-ES_tradnl" sz="1400" b="1" kern="0" dirty="0">
                <a:solidFill>
                  <a:srgbClr val="00338D"/>
                </a:solidFill>
                <a:latin typeface="Univers for KPMG" panose="020B0603020202020204" pitchFamily="34" charset="0"/>
                <a:cs typeface="Arial" charset="0"/>
              </a:rPr>
              <a:t>5 </a:t>
            </a:r>
            <a:r>
              <a:rPr lang="es-ES_tradnl" sz="1400" kern="0" dirty="0">
                <a:solidFill>
                  <a:srgbClr val="00338D"/>
                </a:solidFill>
                <a:latin typeface="Univers for KPMG" panose="020B0603020202020204" pitchFamily="34" charset="0"/>
                <a:cs typeface="Arial" charset="0"/>
              </a:rPr>
              <a:t>PAX</a:t>
            </a:r>
          </a:p>
          <a:p>
            <a:pPr marR="0" lvl="0" algn="l" defTabSz="798513" rtl="0" eaLnBrk="0" fontAlgn="auto" latinLnBrk="0" hangingPunct="0">
              <a:lnSpc>
                <a:spcPct val="100000"/>
              </a:lnSpc>
              <a:spcBef>
                <a:spcPts val="0"/>
              </a:spcBef>
              <a:spcAft>
                <a:spcPts val="200"/>
              </a:spcAft>
              <a:buClrTx/>
              <a:buSzTx/>
              <a:tabLst/>
              <a:defRPr/>
            </a:pPr>
            <a:endParaRPr kumimoji="0" lang="es-ES_tradnl" sz="1400" b="0" i="0" u="none" strike="noStrike" kern="0" cap="none" spc="0" normalizeH="0" baseline="0" noProof="0" dirty="0">
              <a:ln>
                <a:noFill/>
              </a:ln>
              <a:solidFill>
                <a:srgbClr val="00338D"/>
              </a:solidFill>
              <a:effectLst/>
              <a:uLnTx/>
              <a:uFillTx/>
              <a:latin typeface="Univers for KPMG" panose="020B0603020202020204" pitchFamily="34" charset="0"/>
              <a:ea typeface="+mn-ea"/>
              <a:cs typeface="Arial" charset="0"/>
            </a:endParaRPr>
          </a:p>
          <a:p>
            <a:pPr marL="0" marR="0" lvl="0" indent="0" algn="l" defTabSz="798513" rtl="0" eaLnBrk="0" fontAlgn="auto" latinLnBrk="0" hangingPunct="0">
              <a:lnSpc>
                <a:spcPct val="100000"/>
              </a:lnSpc>
              <a:spcBef>
                <a:spcPts val="0"/>
              </a:spcBef>
              <a:spcAft>
                <a:spcPts val="200"/>
              </a:spcAft>
              <a:buClrTx/>
              <a:buSzTx/>
              <a:buFontTx/>
              <a:buNone/>
              <a:tabLst/>
              <a:defRPr/>
            </a:pPr>
            <a:endParaRPr kumimoji="0" lang="es-ES_tradnl" sz="1050" b="0" i="0" u="none" strike="noStrike" kern="0" cap="none" spc="0" normalizeH="0" baseline="0" noProof="0" dirty="0">
              <a:ln>
                <a:noFill/>
              </a:ln>
              <a:solidFill>
                <a:srgbClr val="00338D"/>
              </a:solidFill>
              <a:effectLst/>
              <a:uLnTx/>
              <a:uFillTx/>
              <a:latin typeface="Univers for KPMG" panose="020B0603020202020204" pitchFamily="34" charset="0"/>
              <a:ea typeface="+mn-ea"/>
              <a:cs typeface="Arial" charset="0"/>
            </a:endParaRPr>
          </a:p>
        </p:txBody>
      </p:sp>
      <p:sp>
        <p:nvSpPr>
          <p:cNvPr id="44" name="Rectangle 68"/>
          <p:cNvSpPr/>
          <p:nvPr/>
        </p:nvSpPr>
        <p:spPr>
          <a:xfrm>
            <a:off x="3415286" y="2928055"/>
            <a:ext cx="586653" cy="634509"/>
          </a:xfrm>
          <a:prstGeom prst="rect">
            <a:avLst/>
          </a:prstGeom>
          <a:solidFill>
            <a:srgbClr val="FF6600"/>
          </a:solidFill>
          <a:ln w="76200">
            <a:noFill/>
          </a:ln>
        </p:spPr>
        <p:txBody>
          <a:bodyPr vert="horz" wrap="square" lIns="0" tIns="52144" rIns="0" bIns="52144" numCol="1" anchor="ctr" anchorCtr="0" compatLnSpc="1">
            <a:prstTxWarp prst="textNoShape">
              <a:avLst/>
            </a:prstTxWarp>
          </a:bodyPr>
          <a:lstStyle/>
          <a:p>
            <a:pPr marL="0" marR="0" lvl="0" indent="0" algn="ctr" defTabSz="1042872" rtl="0" eaLnBrk="1" fontAlgn="auto" latinLnBrk="0" hangingPunct="1">
              <a:lnSpc>
                <a:spcPct val="100000"/>
              </a:lnSpc>
              <a:spcBef>
                <a:spcPts val="0"/>
              </a:spcBef>
              <a:spcAft>
                <a:spcPts val="0"/>
              </a:spcAft>
              <a:buClrTx/>
              <a:buSzTx/>
              <a:buFontTx/>
              <a:buNone/>
              <a:tabLst/>
              <a:defRPr/>
            </a:pPr>
            <a:r>
              <a:rPr lang="en-US" altLang="en-US" sz="4000" b="1" kern="0" dirty="0">
                <a:solidFill>
                  <a:srgbClr val="FFFFFF"/>
                </a:solidFill>
                <a:latin typeface="Univers for KPMG Cond" panose="020B0606020202020204" pitchFamily="34" charset="0"/>
              </a:rPr>
              <a:t>3</a:t>
            </a:r>
            <a:endParaRPr kumimoji="0" lang="en-US" altLang="en-US" sz="1200" b="0" i="0" u="none" strike="noStrike" kern="0" cap="none" spc="0" normalizeH="0" baseline="0" noProof="0" dirty="0">
              <a:ln>
                <a:noFill/>
              </a:ln>
              <a:solidFill>
                <a:srgbClr val="000000"/>
              </a:solidFill>
              <a:effectLst/>
              <a:uLnTx/>
              <a:uFillTx/>
              <a:latin typeface="Univers for KPMG Cond" panose="020B0606020202020204" pitchFamily="34" charset="0"/>
              <a:ea typeface="+mn-ea"/>
              <a:cs typeface="+mn-cs"/>
            </a:endParaRPr>
          </a:p>
        </p:txBody>
      </p:sp>
      <p:pic>
        <p:nvPicPr>
          <p:cNvPr id="3" name="Imagen 2"/>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11773" y="4076571"/>
            <a:ext cx="1824587" cy="1824182"/>
          </a:xfrm>
          <a:prstGeom prst="rect">
            <a:avLst/>
          </a:prstGeom>
        </p:spPr>
      </p:pic>
      <p:pic>
        <p:nvPicPr>
          <p:cNvPr id="4" name="Imagen 3"/>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5400000">
            <a:off x="2813106" y="2974374"/>
            <a:ext cx="574777" cy="574777"/>
          </a:xfrm>
          <a:prstGeom prst="rect">
            <a:avLst/>
          </a:prstGeom>
        </p:spPr>
      </p:pic>
      <p:sp>
        <p:nvSpPr>
          <p:cNvPr id="29" name="Rectangle 66"/>
          <p:cNvSpPr/>
          <p:nvPr/>
        </p:nvSpPr>
        <p:spPr>
          <a:xfrm>
            <a:off x="6271266" y="1695519"/>
            <a:ext cx="1512000" cy="634509"/>
          </a:xfrm>
          <a:prstGeom prst="rect">
            <a:avLst/>
          </a:prstGeom>
          <a:solidFill>
            <a:schemeClr val="tx2"/>
          </a:solidFill>
          <a:ln w="76200">
            <a:noFill/>
          </a:ln>
          <a:effectLst>
            <a:outerShdw blurRad="50800" dist="38100" dir="2700000" algn="tl" rotWithShape="0">
              <a:prstClr val="black">
                <a:alpha val="40000"/>
              </a:prstClr>
            </a:outerShdw>
          </a:effectLst>
        </p:spPr>
        <p:txBody>
          <a:bodyPr vert="horz" wrap="square" lIns="72000" tIns="52144" rIns="72000" bIns="52144"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
                <a:srgbClr val="002060"/>
              </a:buClr>
              <a:buSzTx/>
              <a:buFontTx/>
              <a:buNone/>
              <a:tabLst/>
              <a:defRPr/>
            </a:pPr>
            <a:r>
              <a:rPr kumimoji="0" lang="es-ES_tradnl" sz="1400" b="1"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rPr>
              <a:t>Sede Central</a:t>
            </a:r>
          </a:p>
        </p:txBody>
      </p:sp>
      <p:sp>
        <p:nvSpPr>
          <p:cNvPr id="30" name="Rectangle 66"/>
          <p:cNvSpPr/>
          <p:nvPr/>
        </p:nvSpPr>
        <p:spPr>
          <a:xfrm>
            <a:off x="7896368" y="1695519"/>
            <a:ext cx="1512000" cy="634509"/>
          </a:xfrm>
          <a:prstGeom prst="rect">
            <a:avLst/>
          </a:prstGeom>
          <a:solidFill>
            <a:schemeClr val="accent5"/>
          </a:solidFill>
          <a:ln w="76200">
            <a:noFill/>
          </a:ln>
          <a:effectLst>
            <a:outerShdw blurRad="50800" dist="38100" dir="2700000" algn="tl" rotWithShape="0">
              <a:prstClr val="black">
                <a:alpha val="40000"/>
              </a:prstClr>
            </a:outerShdw>
          </a:effectLst>
        </p:spPr>
        <p:txBody>
          <a:bodyPr vert="horz" wrap="square" lIns="72000" tIns="52144" rIns="72000" bIns="52144"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
                <a:srgbClr val="002060"/>
              </a:buClr>
              <a:buSzTx/>
              <a:buFontTx/>
              <a:buNone/>
              <a:tabLst/>
              <a:defRPr/>
            </a:pPr>
            <a:r>
              <a:rPr kumimoji="0" lang="es-ES_tradnl" sz="1400" b="1" i="0" u="none" strike="noStrike" kern="1200" cap="none" spc="0" normalizeH="0" baseline="0" noProof="0" dirty="0" err="1">
                <a:ln>
                  <a:noFill/>
                </a:ln>
                <a:solidFill>
                  <a:prstClr val="white"/>
                </a:solidFill>
                <a:effectLst/>
                <a:uLnTx/>
                <a:uFillTx/>
                <a:latin typeface="Univers for KPMG" panose="020B0603020202020204" pitchFamily="34" charset="0"/>
                <a:ea typeface="+mn-ea"/>
                <a:cs typeface="+mn-cs"/>
              </a:rPr>
              <a:t>Llodio</a:t>
            </a:r>
            <a:endParaRPr kumimoji="0" lang="es-ES_tradnl" sz="1400" b="1"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endParaRPr>
          </a:p>
        </p:txBody>
      </p:sp>
      <p:sp>
        <p:nvSpPr>
          <p:cNvPr id="22" name="TextBox 55"/>
          <p:cNvSpPr txBox="1"/>
          <p:nvPr/>
        </p:nvSpPr>
        <p:spPr>
          <a:xfrm>
            <a:off x="1930939" y="957247"/>
            <a:ext cx="8449724" cy="461665"/>
          </a:xfrm>
          <a:prstGeom prst="rect">
            <a:avLst/>
          </a:prstGeom>
          <a:noFill/>
        </p:spPr>
        <p:txBody>
          <a:bodyPr wrap="square" rtlCol="0">
            <a:spAutoFit/>
          </a:bodyPr>
          <a:lstStyle/>
          <a:p>
            <a:pPr marL="0" marR="0" lvl="0" indent="0" algn="l" defTabSz="914400" rtl="0" eaLnBrk="0" fontAlgn="auto" latinLnBrk="0" hangingPunct="0">
              <a:lnSpc>
                <a:spcPct val="100000"/>
              </a:lnSpc>
              <a:spcBef>
                <a:spcPct val="40000"/>
              </a:spcBef>
              <a:spcAft>
                <a:spcPts val="0"/>
              </a:spcAft>
              <a:buClrTx/>
              <a:buSzTx/>
              <a:buFontTx/>
              <a:buNone/>
              <a:tabLst/>
              <a:defRPr/>
            </a:pPr>
            <a:r>
              <a:rPr kumimoji="0" lang="es-ES" sz="1200" b="0" i="0" u="none" strike="noStrike" kern="0" cap="none" spc="0" normalizeH="0" baseline="0" noProof="0" dirty="0">
                <a:ln>
                  <a:noFill/>
                </a:ln>
                <a:solidFill>
                  <a:srgbClr val="0C2D83"/>
                </a:solidFill>
                <a:effectLst/>
                <a:uLnTx/>
                <a:uFillTx/>
                <a:latin typeface="Univers for KPMG" panose="020B0603020202020204" pitchFamily="34" charset="0"/>
                <a:ea typeface="+mn-ea"/>
                <a:cs typeface="Arial" pitchFamily="34" charset="0"/>
              </a:rPr>
              <a:t>Dentro del alcance del proyecto </a:t>
            </a:r>
            <a:r>
              <a:rPr kumimoji="0" lang="es-ES" sz="1200" b="1" i="1" u="none" strike="noStrike" kern="0" cap="none" spc="0" normalizeH="0" baseline="0" noProof="0" dirty="0">
                <a:ln>
                  <a:noFill/>
                </a:ln>
                <a:solidFill>
                  <a:srgbClr val="0091DA"/>
                </a:solidFill>
                <a:effectLst/>
                <a:uLnTx/>
                <a:uFillTx/>
                <a:latin typeface="Univers for KPMG" panose="020B0603020202020204" pitchFamily="34" charset="0"/>
                <a:ea typeface="+mn-ea"/>
                <a:cs typeface="Arial" pitchFamily="34" charset="0"/>
              </a:rPr>
              <a:t>CSC</a:t>
            </a:r>
            <a:r>
              <a:rPr kumimoji="0" lang="es-ES" sz="1200" b="1" i="0" u="none" strike="noStrike" kern="0" cap="none" spc="0" normalizeH="0" baseline="0" noProof="0" dirty="0">
                <a:ln>
                  <a:noFill/>
                </a:ln>
                <a:solidFill>
                  <a:srgbClr val="0C2D83"/>
                </a:solidFill>
                <a:effectLst/>
                <a:uLnTx/>
                <a:uFillTx/>
                <a:latin typeface="Univers for KPMG" panose="020B0603020202020204" pitchFamily="34" charset="0"/>
                <a:ea typeface="+mn-ea"/>
                <a:cs typeface="Arial" pitchFamily="34" charset="0"/>
              </a:rPr>
              <a:t>, </a:t>
            </a:r>
            <a:r>
              <a:rPr kumimoji="0" lang="es-ES" sz="1200" b="0" i="0" u="none" strike="noStrike" kern="0" cap="none" spc="0" normalizeH="0" baseline="0" noProof="0" dirty="0">
                <a:ln>
                  <a:noFill/>
                </a:ln>
                <a:solidFill>
                  <a:srgbClr val="0C2D83"/>
                </a:solidFill>
                <a:effectLst/>
                <a:uLnTx/>
                <a:uFillTx/>
                <a:latin typeface="Univers for KPMG" panose="020B0603020202020204" pitchFamily="34" charset="0"/>
                <a:ea typeface="+mn-ea"/>
                <a:cs typeface="Arial" pitchFamily="34" charset="0"/>
              </a:rPr>
              <a:t>se ha levantado información cuantitativa sobre las áreas de </a:t>
            </a:r>
            <a:r>
              <a:rPr kumimoji="0" lang="es-ES" sz="1200" b="1" i="1" u="none" strike="noStrike" kern="0" cap="none" spc="0" normalizeH="0" baseline="0" noProof="0" dirty="0">
                <a:ln>
                  <a:noFill/>
                </a:ln>
                <a:solidFill>
                  <a:srgbClr val="0091DA"/>
                </a:solidFill>
                <a:effectLst/>
                <a:uLnTx/>
                <a:uFillTx/>
                <a:latin typeface="Univers for KPMG" panose="020B0603020202020204" pitchFamily="34" charset="0"/>
                <a:ea typeface="+mn-ea"/>
                <a:cs typeface="Arial" pitchFamily="34" charset="0"/>
              </a:rPr>
              <a:t>Finanzas, </a:t>
            </a:r>
            <a:r>
              <a:rPr kumimoji="0" lang="es-ES" sz="1200" b="1" i="1" u="none" strike="noStrike" kern="0" cap="none" spc="0" normalizeH="0" baseline="0" noProof="0" dirty="0" err="1">
                <a:ln>
                  <a:noFill/>
                </a:ln>
                <a:solidFill>
                  <a:srgbClr val="0091DA"/>
                </a:solidFill>
                <a:effectLst/>
                <a:uLnTx/>
                <a:uFillTx/>
                <a:latin typeface="Univers for KPMG" panose="020B0603020202020204" pitchFamily="34" charset="0"/>
                <a:ea typeface="+mn-ea"/>
                <a:cs typeface="Arial" pitchFamily="34" charset="0"/>
              </a:rPr>
              <a:t>Supply</a:t>
            </a:r>
            <a:r>
              <a:rPr kumimoji="0" lang="es-ES" sz="1200" b="1" i="1" u="none" strike="noStrike" kern="0" cap="none" spc="0" normalizeH="0" baseline="0" noProof="0" dirty="0">
                <a:ln>
                  <a:noFill/>
                </a:ln>
                <a:solidFill>
                  <a:srgbClr val="0091DA"/>
                </a:solidFill>
                <a:effectLst/>
                <a:uLnTx/>
                <a:uFillTx/>
                <a:latin typeface="Univers for KPMG" panose="020B0603020202020204" pitchFamily="34" charset="0"/>
                <a:ea typeface="+mn-ea"/>
                <a:cs typeface="Arial" pitchFamily="34" charset="0"/>
              </a:rPr>
              <a:t> </a:t>
            </a:r>
            <a:r>
              <a:rPr kumimoji="0" lang="es-ES" sz="1200" b="1" i="1" u="none" strike="noStrike" kern="0" cap="none" spc="0" normalizeH="0" baseline="0" noProof="0" dirty="0" err="1">
                <a:ln>
                  <a:noFill/>
                </a:ln>
                <a:solidFill>
                  <a:srgbClr val="0091DA"/>
                </a:solidFill>
                <a:effectLst/>
                <a:uLnTx/>
                <a:uFillTx/>
                <a:latin typeface="Univers for KPMG" panose="020B0603020202020204" pitchFamily="34" charset="0"/>
                <a:ea typeface="+mn-ea"/>
                <a:cs typeface="Arial" pitchFamily="34" charset="0"/>
              </a:rPr>
              <a:t>Chain</a:t>
            </a:r>
            <a:r>
              <a:rPr kumimoji="0" lang="es-ES" sz="1200" b="1" i="1" u="none" strike="noStrike" kern="0" cap="none" spc="0" normalizeH="0" baseline="0" noProof="0" dirty="0">
                <a:ln>
                  <a:noFill/>
                </a:ln>
                <a:solidFill>
                  <a:srgbClr val="0091DA"/>
                </a:solidFill>
                <a:effectLst/>
                <a:uLnTx/>
                <a:uFillTx/>
                <a:latin typeface="Univers for KPMG" panose="020B0603020202020204" pitchFamily="34" charset="0"/>
                <a:ea typeface="+mn-ea"/>
                <a:cs typeface="Arial" pitchFamily="34" charset="0"/>
              </a:rPr>
              <a:t> y Producción. </a:t>
            </a:r>
            <a:r>
              <a:rPr kumimoji="0" lang="es-ES" sz="1200" b="0" i="0" u="none" strike="noStrike" kern="0" cap="none" spc="0" normalizeH="0" baseline="0" noProof="0" dirty="0">
                <a:ln>
                  <a:noFill/>
                </a:ln>
                <a:solidFill>
                  <a:srgbClr val="0C2D83"/>
                </a:solidFill>
                <a:effectLst/>
                <a:uLnTx/>
                <a:uFillTx/>
                <a:latin typeface="Univers for KPMG" panose="020B0603020202020204" pitchFamily="34" charset="0"/>
                <a:ea typeface="+mn-ea"/>
                <a:cs typeface="Arial" pitchFamily="34" charset="0"/>
              </a:rPr>
              <a:t>Contando con todas las fábricas así como la sede central de Garnica.</a:t>
            </a:r>
          </a:p>
        </p:txBody>
      </p:sp>
      <p:sp>
        <p:nvSpPr>
          <p:cNvPr id="23" name="TextBox 55"/>
          <p:cNvSpPr txBox="1"/>
          <p:nvPr/>
        </p:nvSpPr>
        <p:spPr>
          <a:xfrm>
            <a:off x="1930939" y="2446613"/>
            <a:ext cx="8449724" cy="461665"/>
          </a:xfrm>
          <a:prstGeom prst="rect">
            <a:avLst/>
          </a:prstGeom>
          <a:noFill/>
        </p:spPr>
        <p:txBody>
          <a:bodyPr wrap="square" rtlCol="0">
            <a:spAutoFit/>
          </a:bodyPr>
          <a:lstStyle/>
          <a:p>
            <a:pPr marL="0" marR="0" lvl="0" indent="0" algn="l" defTabSz="914400" rtl="0" eaLnBrk="0" fontAlgn="auto" latinLnBrk="0" hangingPunct="0">
              <a:lnSpc>
                <a:spcPct val="100000"/>
              </a:lnSpc>
              <a:spcBef>
                <a:spcPct val="40000"/>
              </a:spcBef>
              <a:spcAft>
                <a:spcPts val="0"/>
              </a:spcAft>
              <a:buClrTx/>
              <a:buSzTx/>
              <a:buFontTx/>
              <a:buNone/>
              <a:tabLst/>
              <a:defRPr/>
            </a:pPr>
            <a:r>
              <a:rPr kumimoji="0" lang="es-ES_tradnl" sz="1200" b="0" i="0" u="none" strike="noStrike" kern="0" cap="none" spc="0" normalizeH="0" baseline="0" noProof="0" dirty="0">
                <a:ln>
                  <a:noFill/>
                </a:ln>
                <a:solidFill>
                  <a:srgbClr val="0C2D83"/>
                </a:solidFill>
                <a:effectLst/>
                <a:uLnTx/>
                <a:uFillTx/>
                <a:latin typeface="Univers for KPMG" panose="020B0603020202020204" pitchFamily="34" charset="0"/>
                <a:ea typeface="+mn-ea"/>
                <a:cs typeface="Arial" pitchFamily="34" charset="0"/>
              </a:rPr>
              <a:t>Tras el análisis inicial realizado con el equipo de trabajo (</a:t>
            </a:r>
            <a:r>
              <a:rPr kumimoji="0" lang="es-ES_tradnl" sz="1200" b="1" i="0" u="none" strike="noStrike" kern="0" cap="none" spc="0" normalizeH="0" baseline="0" noProof="0" dirty="0">
                <a:ln>
                  <a:noFill/>
                </a:ln>
                <a:solidFill>
                  <a:srgbClr val="0C2D83"/>
                </a:solidFill>
                <a:effectLst/>
                <a:uLnTx/>
                <a:uFillTx/>
                <a:latin typeface="Univers for KPMG" panose="020B0603020202020204" pitchFamily="34" charset="0"/>
                <a:ea typeface="+mn-ea"/>
                <a:cs typeface="Arial" pitchFamily="34" charset="0"/>
              </a:rPr>
              <a:t>Finanzas y </a:t>
            </a:r>
            <a:r>
              <a:rPr kumimoji="0" lang="es-ES_tradnl" sz="1200" b="1" i="0" u="none" strike="noStrike" kern="0" cap="none" spc="0" normalizeH="0" baseline="0" noProof="0" dirty="0" err="1">
                <a:ln>
                  <a:noFill/>
                </a:ln>
                <a:solidFill>
                  <a:srgbClr val="0C2D83"/>
                </a:solidFill>
                <a:effectLst/>
                <a:uLnTx/>
                <a:uFillTx/>
                <a:latin typeface="Univers for KPMG" panose="020B0603020202020204" pitchFamily="34" charset="0"/>
                <a:ea typeface="+mn-ea"/>
                <a:cs typeface="Arial" pitchFamily="34" charset="0"/>
              </a:rPr>
              <a:t>Supply</a:t>
            </a:r>
            <a:r>
              <a:rPr kumimoji="0" lang="es-ES_tradnl" sz="1200" b="1" i="0" u="none" strike="noStrike" kern="0" cap="none" spc="0" normalizeH="0" baseline="0" noProof="0" dirty="0">
                <a:ln>
                  <a:noFill/>
                </a:ln>
                <a:solidFill>
                  <a:srgbClr val="0C2D83"/>
                </a:solidFill>
                <a:effectLst/>
                <a:uLnTx/>
                <a:uFillTx/>
                <a:latin typeface="Univers for KPMG" panose="020B0603020202020204" pitchFamily="34" charset="0"/>
                <a:ea typeface="+mn-ea"/>
                <a:cs typeface="Arial" pitchFamily="34" charset="0"/>
              </a:rPr>
              <a:t> </a:t>
            </a:r>
            <a:r>
              <a:rPr kumimoji="0" lang="es-ES_tradnl" sz="1200" b="1" i="0" u="none" strike="noStrike" kern="0" cap="none" spc="0" normalizeH="0" baseline="0" noProof="0" dirty="0" err="1">
                <a:ln>
                  <a:noFill/>
                </a:ln>
                <a:solidFill>
                  <a:srgbClr val="0C2D83"/>
                </a:solidFill>
                <a:effectLst/>
                <a:uLnTx/>
                <a:uFillTx/>
                <a:latin typeface="Univers for KPMG" panose="020B0603020202020204" pitchFamily="34" charset="0"/>
                <a:ea typeface="+mn-ea"/>
                <a:cs typeface="Arial" pitchFamily="34" charset="0"/>
              </a:rPr>
              <a:t>Chain</a:t>
            </a:r>
            <a:r>
              <a:rPr kumimoji="0" lang="es-ES_tradnl" sz="1200" b="0" i="0" u="none" strike="noStrike" kern="0" cap="none" spc="0" normalizeH="0" baseline="0" noProof="0" dirty="0">
                <a:ln>
                  <a:noFill/>
                </a:ln>
                <a:solidFill>
                  <a:srgbClr val="0C2D83"/>
                </a:solidFill>
                <a:effectLst/>
                <a:uLnTx/>
                <a:uFillTx/>
                <a:latin typeface="Univers for KPMG" panose="020B0603020202020204" pitchFamily="34" charset="0"/>
                <a:ea typeface="+mn-ea"/>
                <a:cs typeface="Arial" pitchFamily="34" charset="0"/>
              </a:rPr>
              <a:t>), se solicitaron las dedicaciones de plantas y las fábricas, siendo el resultado del levantamiento:</a:t>
            </a:r>
            <a:endParaRPr kumimoji="0" lang="es-ES" sz="1200" b="0" i="0" u="none" strike="noStrike" kern="0" cap="none" spc="0" normalizeH="0" baseline="0" noProof="0" dirty="0">
              <a:ln>
                <a:noFill/>
              </a:ln>
              <a:solidFill>
                <a:srgbClr val="0C2D83"/>
              </a:solidFill>
              <a:effectLst/>
              <a:uLnTx/>
              <a:uFillTx/>
              <a:latin typeface="Univers for KPMG" panose="020B0603020202020204" pitchFamily="34" charset="0"/>
              <a:ea typeface="+mn-ea"/>
              <a:cs typeface="Arial" pitchFamily="34" charset="0"/>
            </a:endParaRPr>
          </a:p>
        </p:txBody>
      </p:sp>
      <p:sp>
        <p:nvSpPr>
          <p:cNvPr id="5" name="Oval 4"/>
          <p:cNvSpPr/>
          <p:nvPr/>
        </p:nvSpPr>
        <p:spPr>
          <a:xfrm>
            <a:off x="1191579" y="1458515"/>
            <a:ext cx="432000" cy="432000"/>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rial"/>
              <a:ea typeface="+mn-ea"/>
              <a:cs typeface="+mn-cs"/>
            </a:endParaRPr>
          </a:p>
        </p:txBody>
      </p:sp>
      <p:pic>
        <p:nvPicPr>
          <p:cNvPr id="27" name="Picture 2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307863" y="1564477"/>
            <a:ext cx="216000" cy="216000"/>
          </a:xfrm>
          <a:prstGeom prst="rect">
            <a:avLst/>
          </a:prstGeom>
        </p:spPr>
      </p:pic>
      <p:sp>
        <p:nvSpPr>
          <p:cNvPr id="33" name="Oval 32"/>
          <p:cNvSpPr/>
          <p:nvPr/>
        </p:nvSpPr>
        <p:spPr>
          <a:xfrm>
            <a:off x="2807914" y="1458515"/>
            <a:ext cx="432000" cy="432000"/>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rial"/>
              <a:ea typeface="+mn-ea"/>
              <a:cs typeface="+mn-cs"/>
            </a:endParaRPr>
          </a:p>
        </p:txBody>
      </p:sp>
      <p:pic>
        <p:nvPicPr>
          <p:cNvPr id="34" name="Picture 3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924198" y="1564477"/>
            <a:ext cx="216000" cy="216000"/>
          </a:xfrm>
          <a:prstGeom prst="rect">
            <a:avLst/>
          </a:prstGeom>
        </p:spPr>
      </p:pic>
      <p:sp>
        <p:nvSpPr>
          <p:cNvPr id="35" name="Oval 34"/>
          <p:cNvSpPr/>
          <p:nvPr/>
        </p:nvSpPr>
        <p:spPr>
          <a:xfrm>
            <a:off x="4457687" y="1458515"/>
            <a:ext cx="432000" cy="432000"/>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rial"/>
              <a:ea typeface="+mn-ea"/>
              <a:cs typeface="+mn-cs"/>
            </a:endParaRPr>
          </a:p>
        </p:txBody>
      </p:sp>
      <p:pic>
        <p:nvPicPr>
          <p:cNvPr id="36" name="Picture 3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73971" y="1559007"/>
            <a:ext cx="216000" cy="216000"/>
          </a:xfrm>
          <a:prstGeom prst="rect">
            <a:avLst/>
          </a:prstGeom>
        </p:spPr>
      </p:pic>
      <p:sp>
        <p:nvSpPr>
          <p:cNvPr id="37" name="Oval 36"/>
          <p:cNvSpPr/>
          <p:nvPr/>
        </p:nvSpPr>
        <p:spPr>
          <a:xfrm>
            <a:off x="6091964" y="1458515"/>
            <a:ext cx="432000" cy="432000"/>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rial"/>
              <a:ea typeface="+mn-ea"/>
              <a:cs typeface="+mn-cs"/>
            </a:endParaRPr>
          </a:p>
        </p:txBody>
      </p:sp>
      <p:pic>
        <p:nvPicPr>
          <p:cNvPr id="38" name="Picture 3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208248" y="1564477"/>
            <a:ext cx="216000" cy="216000"/>
          </a:xfrm>
          <a:prstGeom prst="rect">
            <a:avLst/>
          </a:prstGeom>
        </p:spPr>
      </p:pic>
      <p:sp>
        <p:nvSpPr>
          <p:cNvPr id="39" name="Oval 38"/>
          <p:cNvSpPr/>
          <p:nvPr/>
        </p:nvSpPr>
        <p:spPr>
          <a:xfrm>
            <a:off x="7672084" y="1458515"/>
            <a:ext cx="432000" cy="432000"/>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rial"/>
              <a:ea typeface="+mn-ea"/>
              <a:cs typeface="+mn-cs"/>
            </a:endParaRPr>
          </a:p>
        </p:txBody>
      </p:sp>
      <p:pic>
        <p:nvPicPr>
          <p:cNvPr id="40" name="Picture 3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88368" y="1568345"/>
            <a:ext cx="216000" cy="216000"/>
          </a:xfrm>
          <a:prstGeom prst="rect">
            <a:avLst/>
          </a:prstGeom>
        </p:spPr>
      </p:pic>
      <p:sp>
        <p:nvSpPr>
          <p:cNvPr id="41" name="Rectangle 66"/>
          <p:cNvSpPr/>
          <p:nvPr/>
        </p:nvSpPr>
        <p:spPr>
          <a:xfrm>
            <a:off x="9552552" y="1714371"/>
            <a:ext cx="1512000" cy="634509"/>
          </a:xfrm>
          <a:prstGeom prst="rect">
            <a:avLst/>
          </a:prstGeom>
          <a:solidFill>
            <a:srgbClr val="009A44"/>
          </a:solidFill>
          <a:ln w="76200">
            <a:noFill/>
          </a:ln>
          <a:effectLst>
            <a:outerShdw blurRad="50800" dist="38100" dir="2700000" algn="tl" rotWithShape="0">
              <a:prstClr val="black">
                <a:alpha val="40000"/>
              </a:prstClr>
            </a:outerShdw>
          </a:effectLst>
        </p:spPr>
        <p:txBody>
          <a:bodyPr vert="horz" wrap="square" lIns="72000" tIns="52144" rIns="72000" bIns="52144"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
                <a:srgbClr val="002060"/>
              </a:buClr>
              <a:buSzTx/>
              <a:buFontTx/>
              <a:buNone/>
              <a:tabLst/>
              <a:defRPr/>
            </a:pPr>
            <a:r>
              <a:rPr kumimoji="0" lang="es-ES_tradnl" sz="1400" b="1"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rPr>
              <a:t>Fuenmayor</a:t>
            </a:r>
          </a:p>
        </p:txBody>
      </p:sp>
      <p:sp>
        <p:nvSpPr>
          <p:cNvPr id="42" name="Oval 41"/>
          <p:cNvSpPr/>
          <p:nvPr/>
        </p:nvSpPr>
        <p:spPr>
          <a:xfrm>
            <a:off x="9328268" y="1412776"/>
            <a:ext cx="432000" cy="432000"/>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rial"/>
              <a:ea typeface="+mn-ea"/>
              <a:cs typeface="+mn-cs"/>
            </a:endParaRPr>
          </a:p>
        </p:txBody>
      </p:sp>
      <p:pic>
        <p:nvPicPr>
          <p:cNvPr id="47" name="Picture 4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444552" y="1522606"/>
            <a:ext cx="216000" cy="216000"/>
          </a:xfrm>
          <a:prstGeom prst="rect">
            <a:avLst/>
          </a:prstGeom>
        </p:spPr>
      </p:pic>
      <p:sp>
        <p:nvSpPr>
          <p:cNvPr id="48" name="TextBox 47">
            <a:extLst>
              <a:ext uri="{FF2B5EF4-FFF2-40B4-BE49-F238E27FC236}">
                <a16:creationId xmlns:a16="http://schemas.microsoft.com/office/drawing/2014/main" id="{7AE2DBB7-50E9-4D4B-8A78-094DD8EDC6C2}"/>
              </a:ext>
            </a:extLst>
          </p:cNvPr>
          <p:cNvSpPr txBox="1"/>
          <p:nvPr/>
        </p:nvSpPr>
        <p:spPr>
          <a:xfrm>
            <a:off x="1823317" y="6001960"/>
            <a:ext cx="8664968" cy="457337"/>
          </a:xfrm>
          <a:prstGeom prst="rect">
            <a:avLst/>
          </a:prstGeom>
          <a:noFill/>
        </p:spPr>
        <p:txBody>
          <a:bodyPr wrap="square" lIns="54610" tIns="54610" rIns="54610" bIns="54610" rtlCol="0">
            <a:noAutofit/>
          </a:bodyPr>
          <a:lstStyle/>
          <a:p>
            <a:pPr>
              <a:spcAft>
                <a:spcPts val="600"/>
              </a:spcAft>
            </a:pPr>
            <a:r>
              <a:rPr lang="es-ES" sz="1200" i="1" dirty="0">
                <a:solidFill>
                  <a:schemeClr val="tx2"/>
                </a:solidFill>
              </a:rPr>
              <a:t>*</a:t>
            </a:r>
            <a:r>
              <a:rPr lang="es-ES" sz="1200" i="1" dirty="0" err="1">
                <a:solidFill>
                  <a:schemeClr val="tx2"/>
                </a:solidFill>
              </a:rPr>
              <a:t>Supply</a:t>
            </a:r>
            <a:r>
              <a:rPr lang="es-ES" sz="1200" i="1" dirty="0">
                <a:solidFill>
                  <a:schemeClr val="tx2"/>
                </a:solidFill>
              </a:rPr>
              <a:t> incluye las categorizaciones de (Expediciones, Forestal, Logística, Compras, CS, Planificación)</a:t>
            </a:r>
          </a:p>
        </p:txBody>
      </p:sp>
    </p:spTree>
    <p:extLst>
      <p:ext uri="{BB962C8B-B14F-4D97-AF65-F5344CB8AC3E}">
        <p14:creationId xmlns:p14="http://schemas.microsoft.com/office/powerpoint/2010/main" val="21068980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54507" name="think-cell Slide" r:id="rId13" imgW="395" imgH="392" progId="TCLayout.ActiveDocument.1">
                  <p:embed/>
                </p:oleObj>
              </mc:Choice>
              <mc:Fallback>
                <p:oleObj name="think-cell Slide" r:id="rId13" imgW="395" imgH="392" progId="TCLayout.ActiveDocument.1">
                  <p:embed/>
                  <p:pic>
                    <p:nvPicPr>
                      <p:cNvPr id="5" name="Object 4" hidden="1"/>
                      <p:cNvPicPr/>
                      <p:nvPr/>
                    </p:nvPicPr>
                    <p:blipFill>
                      <a:blip r:embed="rId14"/>
                      <a:stretch>
                        <a:fillRect/>
                      </a:stretch>
                    </p:blipFill>
                    <p:spPr>
                      <a:xfrm>
                        <a:off x="1525589" y="1589"/>
                        <a:ext cx="1587" cy="1587"/>
                      </a:xfrm>
                      <a:prstGeom prst="rect">
                        <a:avLst/>
                      </a:prstGeom>
                    </p:spPr>
                  </p:pic>
                </p:oleObj>
              </mc:Fallback>
            </mc:AlternateContent>
          </a:graphicData>
        </a:graphic>
      </p:graphicFrame>
      <p:sp>
        <p:nvSpPr>
          <p:cNvPr id="3" name="Rectangle 2" hidden="1"/>
          <p:cNvSpPr/>
          <p:nvPr>
            <p:custDataLst>
              <p:tags r:id="rId3"/>
            </p:custDataLst>
          </p:nvPr>
        </p:nvSpPr>
        <p:spPr bwMode="auto">
          <a:xfrm>
            <a:off x="1524000" y="0"/>
            <a:ext cx="158750" cy="15875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s-ES" sz="900" b="1" i="0" u="none" strike="noStrike" kern="1200" cap="none" spc="0" normalizeH="0" baseline="0" noProof="0" dirty="0">
              <a:ln>
                <a:noFill/>
              </a:ln>
              <a:solidFill>
                <a:prstClr val="white"/>
              </a:solidFill>
              <a:effectLst/>
              <a:uLnTx/>
              <a:uFillTx/>
              <a:latin typeface="Arial"/>
              <a:ea typeface="+mn-ea"/>
              <a:cs typeface="+mn-cs"/>
              <a:sym typeface="+mn-lt"/>
            </a:endParaRPr>
          </a:p>
        </p:txBody>
      </p:sp>
      <p:sp>
        <p:nvSpPr>
          <p:cNvPr id="4" name="Slide Number Placeholder 6"/>
          <p:cNvSpPr txBox="1">
            <a:spLocks/>
          </p:cNvSpPr>
          <p:nvPr/>
        </p:nvSpPr>
        <p:spPr>
          <a:xfrm>
            <a:off x="9868094" y="7042354"/>
            <a:ext cx="1782233" cy="148260"/>
          </a:xfrm>
          <a:prstGeom prst="rect">
            <a:avLst/>
          </a:prstGeom>
        </p:spPr>
        <p:txBody>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FEBD7F86-1881-4698-8703-FB80B0800997}" type="slidenum">
              <a:rPr kumimoji="0" lang="en-GB" sz="1800" b="0" i="0" u="none" strike="noStrike" kern="1200" cap="none" spc="0" normalizeH="0" baseline="0" noProof="0">
                <a:ln>
                  <a:noFill/>
                </a:ln>
                <a:solidFill>
                  <a:srgbClr val="000000"/>
                </a:solidFill>
                <a:effectLst/>
                <a:uLnTx/>
                <a:uFillTx/>
                <a:latin typeface="KPMG Extra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47</a:t>
            </a:fld>
            <a:endParaRPr kumimoji="0" lang="en-GB" sz="1800" b="0" i="0" u="none" strike="noStrike" kern="1200" cap="none" spc="0" normalizeH="0" baseline="0" noProof="0">
              <a:ln>
                <a:noFill/>
              </a:ln>
              <a:solidFill>
                <a:srgbClr val="000000"/>
              </a:solidFill>
              <a:effectLst/>
              <a:uLnTx/>
              <a:uFillTx/>
              <a:latin typeface="KPMG Extralight"/>
              <a:ea typeface="+mn-ea"/>
              <a:cs typeface="+mn-cs"/>
            </a:endParaRPr>
          </a:p>
        </p:txBody>
      </p:sp>
      <p:graphicFrame>
        <p:nvGraphicFramePr>
          <p:cNvPr id="36" name="Table 3"/>
          <p:cNvGraphicFramePr>
            <a:graphicFrameLocks noGrp="1"/>
          </p:cNvGraphicFramePr>
          <p:nvPr>
            <p:extLst>
              <p:ext uri="{D42A27DB-BD31-4B8C-83A1-F6EECF244321}">
                <p14:modId xmlns:p14="http://schemas.microsoft.com/office/powerpoint/2010/main" val="73005524"/>
              </p:ext>
            </p:extLst>
          </p:nvPr>
        </p:nvGraphicFramePr>
        <p:xfrm>
          <a:off x="1462729" y="1798128"/>
          <a:ext cx="3243360" cy="1342840"/>
        </p:xfrm>
        <a:graphic>
          <a:graphicData uri="http://schemas.openxmlformats.org/drawingml/2006/table">
            <a:tbl>
              <a:tblPr firstRow="1" bandRow="1">
                <a:tableStyleId>{5C22544A-7EE6-4342-B048-85BDC9FD1C3A}</a:tableStyleId>
              </a:tblPr>
              <a:tblGrid>
                <a:gridCol w="975360">
                  <a:extLst>
                    <a:ext uri="{9D8B030D-6E8A-4147-A177-3AD203B41FA5}">
                      <a16:colId xmlns:a16="http://schemas.microsoft.com/office/drawing/2014/main" val="20000"/>
                    </a:ext>
                  </a:extLst>
                </a:gridCol>
                <a:gridCol w="756000">
                  <a:extLst>
                    <a:ext uri="{9D8B030D-6E8A-4147-A177-3AD203B41FA5}">
                      <a16:colId xmlns:a16="http://schemas.microsoft.com/office/drawing/2014/main" val="20002"/>
                    </a:ext>
                  </a:extLst>
                </a:gridCol>
                <a:gridCol w="756000">
                  <a:extLst>
                    <a:ext uri="{9D8B030D-6E8A-4147-A177-3AD203B41FA5}">
                      <a16:colId xmlns:a16="http://schemas.microsoft.com/office/drawing/2014/main" val="20003"/>
                    </a:ext>
                  </a:extLst>
                </a:gridCol>
                <a:gridCol w="756000">
                  <a:extLst>
                    <a:ext uri="{9D8B030D-6E8A-4147-A177-3AD203B41FA5}">
                      <a16:colId xmlns:a16="http://schemas.microsoft.com/office/drawing/2014/main" val="20004"/>
                    </a:ext>
                  </a:extLst>
                </a:gridCol>
              </a:tblGrid>
              <a:tr h="370840">
                <a:tc>
                  <a:txBody>
                    <a:bodyPr/>
                    <a:lstStyle/>
                    <a:p>
                      <a:pPr algn="ctr"/>
                      <a:endParaRPr lang="es-ES" sz="1800" dirty="0">
                        <a:latin typeface="Univers for KPMG" panose="020B0603020202020204" pitchFamily="34" charset="0"/>
                        <a:cs typeface="Arial" pitchFamily="34" charset="0"/>
                      </a:endParaRPr>
                    </a:p>
                  </a:txBody>
                  <a:tcPr anchor="ctr">
                    <a:noFill/>
                  </a:tcPr>
                </a:tc>
                <a:tc>
                  <a:txBody>
                    <a:bodyPr/>
                    <a:lstStyle/>
                    <a:p>
                      <a:pPr algn="ctr"/>
                      <a:r>
                        <a:rPr lang="es-ES" sz="1050" dirty="0">
                          <a:latin typeface="Univers for KPMG" panose="020B0603020202020204" pitchFamily="34" charset="0"/>
                          <a:cs typeface="Arial" pitchFamily="34" charset="0"/>
                        </a:rPr>
                        <a:t>Plantas</a:t>
                      </a:r>
                    </a:p>
                  </a:txBody>
                  <a:tcPr marL="36000" marR="36000" marT="36000" marB="36000" anchor="ctr">
                    <a:solidFill>
                      <a:srgbClr val="F68D2E"/>
                    </a:solidFill>
                  </a:tcPr>
                </a:tc>
                <a:tc>
                  <a:txBody>
                    <a:bodyPr/>
                    <a:lstStyle/>
                    <a:p>
                      <a:pPr algn="ctr"/>
                      <a:r>
                        <a:rPr lang="es-ES" sz="1050" dirty="0">
                          <a:latin typeface="Univers for KPMG" panose="020B0603020202020204" pitchFamily="34" charset="0"/>
                          <a:cs typeface="Arial" pitchFamily="34" charset="0"/>
                        </a:rPr>
                        <a:t>Central</a:t>
                      </a:r>
                    </a:p>
                  </a:txBody>
                  <a:tcPr marL="36000" marR="36000" marT="36000" marB="36000" anchor="ctr">
                    <a:solidFill>
                      <a:schemeClr val="accent4"/>
                    </a:solidFill>
                  </a:tcPr>
                </a:tc>
                <a:tc>
                  <a:txBody>
                    <a:bodyPr/>
                    <a:lstStyle/>
                    <a:p>
                      <a:pPr algn="ctr"/>
                      <a:r>
                        <a:rPr lang="es-ES_tradnl" sz="1100" dirty="0">
                          <a:solidFill>
                            <a:schemeClr val="tx1"/>
                          </a:solidFill>
                          <a:latin typeface="Univers for KPMG" panose="020B0603020202020204" pitchFamily="34" charset="0"/>
                          <a:cs typeface="Arial" pitchFamily="34" charset="0"/>
                        </a:rPr>
                        <a:t>Total</a:t>
                      </a:r>
                      <a:endParaRPr lang="es-ES" sz="1200" dirty="0">
                        <a:solidFill>
                          <a:schemeClr val="tx1"/>
                        </a:solidFill>
                        <a:latin typeface="Univers for KPMG" panose="020B0603020202020204" pitchFamily="34" charset="0"/>
                        <a:cs typeface="Arial" pitchFamily="34" charset="0"/>
                      </a:endParaRPr>
                    </a:p>
                  </a:txBody>
                  <a:tcPr marL="36000" marR="36000" marT="36000" marB="36000" anchor="ctr">
                    <a:noFill/>
                  </a:tcPr>
                </a:tc>
                <a:extLst>
                  <a:ext uri="{0D108BD9-81ED-4DB2-BD59-A6C34878D82A}">
                    <a16:rowId xmlns:a16="http://schemas.microsoft.com/office/drawing/2014/main" val="10000"/>
                  </a:ext>
                </a:extLst>
              </a:tr>
              <a:tr h="324000">
                <a:tc>
                  <a:txBody>
                    <a:bodyPr/>
                    <a:lstStyle/>
                    <a:p>
                      <a:pPr algn="ctr"/>
                      <a:r>
                        <a:rPr lang="es-ES_tradnl" sz="1050" b="1" dirty="0">
                          <a:latin typeface="Univers for KPMG" panose="020B0603020202020204" pitchFamily="34" charset="0"/>
                          <a:cs typeface="Arial" pitchFamily="34" charset="0"/>
                        </a:rPr>
                        <a:t>PAX</a:t>
                      </a:r>
                      <a:endParaRPr lang="es-ES" sz="1050" b="1" dirty="0">
                        <a:latin typeface="Univers for KPMG" panose="020B0603020202020204" pitchFamily="34" charset="0"/>
                        <a:cs typeface="Arial" pitchFamily="34" charset="0"/>
                      </a:endParaRPr>
                    </a:p>
                  </a:txBody>
                  <a:tcPr anchor="ctr"/>
                </a:tc>
                <a:tc>
                  <a:txBody>
                    <a:bodyPr/>
                    <a:lstStyle/>
                    <a:p>
                      <a:pPr algn="ctr"/>
                      <a:endParaRPr lang="es-ES_tradnl" sz="1100" b="1" dirty="0">
                        <a:latin typeface="Univers for KPMG" panose="020B0603020202020204" pitchFamily="34" charset="0"/>
                        <a:cs typeface="Arial" pitchFamily="34" charset="0"/>
                      </a:endParaRPr>
                    </a:p>
                  </a:txBody>
                  <a:tcPr anchor="ctr"/>
                </a:tc>
                <a:tc>
                  <a:txBody>
                    <a:bodyPr/>
                    <a:lstStyle/>
                    <a:p>
                      <a:pPr algn="ctr"/>
                      <a:endParaRPr lang="es-ES" sz="1100" b="1" dirty="0">
                        <a:latin typeface="Univers for KPMG" panose="020B0603020202020204" pitchFamily="34" charset="0"/>
                        <a:cs typeface="Arial" pitchFamily="34" charset="0"/>
                      </a:endParaRPr>
                    </a:p>
                  </a:txBody>
                  <a:tcPr anchor="ctr"/>
                </a:tc>
                <a:tc>
                  <a:txBody>
                    <a:bodyPr/>
                    <a:lstStyle/>
                    <a:p>
                      <a:pPr algn="ctr"/>
                      <a:endParaRPr lang="es-ES" sz="1100" b="1" dirty="0">
                        <a:latin typeface="Univers for KPMG" panose="020B0603020202020204" pitchFamily="34" charset="0"/>
                        <a:cs typeface="Arial" pitchFamily="34" charset="0"/>
                      </a:endParaRPr>
                    </a:p>
                  </a:txBody>
                  <a:tcPr anchor="ctr">
                    <a:noFill/>
                  </a:tcPr>
                </a:tc>
                <a:extLst>
                  <a:ext uri="{0D108BD9-81ED-4DB2-BD59-A6C34878D82A}">
                    <a16:rowId xmlns:a16="http://schemas.microsoft.com/office/drawing/2014/main" val="10001"/>
                  </a:ext>
                </a:extLst>
              </a:tr>
              <a:tr h="324000">
                <a:tc>
                  <a:txBody>
                    <a:bodyPr/>
                    <a:lstStyle/>
                    <a:p>
                      <a:pPr algn="ctr"/>
                      <a:r>
                        <a:rPr lang="es-ES_tradnl" sz="1050" b="1" dirty="0" err="1">
                          <a:latin typeface="Univers for KPMG" panose="020B0603020202020204" pitchFamily="34" charset="0"/>
                          <a:cs typeface="Arial" pitchFamily="34" charset="0"/>
                        </a:rPr>
                        <a:t>FTEs</a:t>
                      </a:r>
                      <a:endParaRPr lang="es-ES" sz="1050" b="1" dirty="0">
                        <a:latin typeface="Univers for KPMG" panose="020B0603020202020204" pitchFamily="34" charset="0"/>
                        <a:cs typeface="Arial" pitchFamily="34" charset="0"/>
                      </a:endParaRPr>
                    </a:p>
                  </a:txBody>
                  <a:tcPr anchor="ctr"/>
                </a:tc>
                <a:tc>
                  <a:txBody>
                    <a:bodyPr/>
                    <a:lstStyle/>
                    <a:p>
                      <a:pPr algn="ctr" fontAlgn="b"/>
                      <a:endParaRPr lang="es-ES" sz="1050" b="1" i="1" dirty="0">
                        <a:solidFill>
                          <a:schemeClr val="dk1"/>
                        </a:solidFill>
                        <a:latin typeface="Univers for KPMG" panose="020B0603020202020204" pitchFamily="34" charset="0"/>
                        <a:ea typeface="+mn-ea"/>
                        <a:cs typeface="Arial" pitchFamily="34" charset="0"/>
                      </a:endParaRPr>
                    </a:p>
                  </a:txBody>
                  <a:tcPr marL="7620" marR="7620" marT="7620" marB="0" anchor="ctr"/>
                </a:tc>
                <a:tc>
                  <a:txBody>
                    <a:bodyPr/>
                    <a:lstStyle/>
                    <a:p>
                      <a:pPr algn="ctr" fontAlgn="b"/>
                      <a:endParaRPr lang="es-ES" sz="1050" b="1" dirty="0">
                        <a:solidFill>
                          <a:schemeClr val="dk1"/>
                        </a:solidFill>
                        <a:latin typeface="Univers for KPMG" panose="020B0603020202020204" pitchFamily="34" charset="0"/>
                        <a:ea typeface="+mn-ea"/>
                        <a:cs typeface="Arial" pitchFamily="34" charset="0"/>
                      </a:endParaRPr>
                    </a:p>
                  </a:txBody>
                  <a:tcPr marL="7620" marR="7620" marT="7620" marB="0" anchor="ctr"/>
                </a:tc>
                <a:tc>
                  <a:txBody>
                    <a:bodyPr/>
                    <a:lstStyle/>
                    <a:p>
                      <a:pPr algn="ctr"/>
                      <a:endParaRPr lang="es-ES" sz="1100" b="1" dirty="0">
                        <a:latin typeface="Univers for KPMG" panose="020B0603020202020204" pitchFamily="34" charset="0"/>
                        <a:cs typeface="Arial" pitchFamily="34" charset="0"/>
                      </a:endParaRPr>
                    </a:p>
                  </a:txBody>
                  <a:tcPr anchor="ctr">
                    <a:noFill/>
                  </a:tcPr>
                </a:tc>
                <a:extLst>
                  <a:ext uri="{0D108BD9-81ED-4DB2-BD59-A6C34878D82A}">
                    <a16:rowId xmlns:a16="http://schemas.microsoft.com/office/drawing/2014/main" val="10002"/>
                  </a:ext>
                </a:extLst>
              </a:tr>
              <a:tr h="324000">
                <a:tc>
                  <a:txBody>
                    <a:bodyPr/>
                    <a:lstStyle/>
                    <a:p>
                      <a:pPr algn="ctr"/>
                      <a:r>
                        <a:rPr lang="es-ES_tradnl" sz="1050" b="1" dirty="0">
                          <a:latin typeface="Univers for KPMG" panose="020B0603020202020204" pitchFamily="34" charset="0"/>
                          <a:cs typeface="Arial" pitchFamily="34" charset="0"/>
                        </a:rPr>
                        <a:t>Diferencia</a:t>
                      </a:r>
                      <a:endParaRPr lang="es-ES" sz="1050" b="1" dirty="0">
                        <a:latin typeface="Univers for KPMG" panose="020B0603020202020204" pitchFamily="34" charset="0"/>
                        <a:cs typeface="Arial" pitchFamily="34" charset="0"/>
                      </a:endParaRPr>
                    </a:p>
                  </a:txBody>
                  <a:tcPr anchor="ctr"/>
                </a:tc>
                <a:tc>
                  <a:txBody>
                    <a:bodyPr/>
                    <a:lstStyle/>
                    <a:p>
                      <a:pPr algn="ctr" fontAlgn="b"/>
                      <a:endParaRPr lang="es-ES" sz="1100" b="1" dirty="0">
                        <a:solidFill>
                          <a:schemeClr val="dk1"/>
                        </a:solidFill>
                        <a:latin typeface="Univers for KPMG" panose="020B0603020202020204" pitchFamily="34" charset="0"/>
                        <a:ea typeface="+mn-ea"/>
                        <a:cs typeface="Arial" pitchFamily="34" charset="0"/>
                      </a:endParaRPr>
                    </a:p>
                  </a:txBody>
                  <a:tcPr marL="7620" marR="7620" marT="7620" marB="0" anchor="ctr"/>
                </a:tc>
                <a:tc>
                  <a:txBody>
                    <a:bodyPr/>
                    <a:lstStyle/>
                    <a:p>
                      <a:pPr algn="ctr" fontAlgn="b"/>
                      <a:endParaRPr lang="es-ES" sz="1100" b="1" dirty="0">
                        <a:solidFill>
                          <a:schemeClr val="dk1"/>
                        </a:solidFill>
                        <a:latin typeface="Univers for KPMG" panose="020B0603020202020204" pitchFamily="34" charset="0"/>
                        <a:ea typeface="+mn-ea"/>
                        <a:cs typeface="Arial" pitchFamily="34" charset="0"/>
                      </a:endParaRPr>
                    </a:p>
                  </a:txBody>
                  <a:tcPr marL="7620" marR="7620" marT="7620" marB="0" anchor="ctr"/>
                </a:tc>
                <a:tc>
                  <a:txBody>
                    <a:bodyPr/>
                    <a:lstStyle/>
                    <a:p>
                      <a:pPr algn="ctr"/>
                      <a:endParaRPr lang="es-ES" sz="1100" b="1" dirty="0">
                        <a:latin typeface="Univers for KPMG" panose="020B0603020202020204" pitchFamily="34" charset="0"/>
                        <a:cs typeface="Arial" pitchFamily="34" charset="0"/>
                      </a:endParaRPr>
                    </a:p>
                  </a:txBody>
                  <a:tcPr anchor="ctr">
                    <a:noFill/>
                  </a:tcPr>
                </a:tc>
                <a:extLst>
                  <a:ext uri="{0D108BD9-81ED-4DB2-BD59-A6C34878D82A}">
                    <a16:rowId xmlns:a16="http://schemas.microsoft.com/office/drawing/2014/main" val="10003"/>
                  </a:ext>
                </a:extLst>
              </a:tr>
            </a:tbl>
          </a:graphicData>
        </a:graphic>
      </p:graphicFrame>
      <p:sp>
        <p:nvSpPr>
          <p:cNvPr id="37" name="Rectangular Callout 37"/>
          <p:cNvSpPr/>
          <p:nvPr/>
        </p:nvSpPr>
        <p:spPr bwMode="auto">
          <a:xfrm>
            <a:off x="1462729" y="3348730"/>
            <a:ext cx="3999360" cy="432000"/>
          </a:xfrm>
          <a:prstGeom prst="wedgeRectCallout">
            <a:avLst>
              <a:gd name="adj1" fmla="val -11920"/>
              <a:gd name="adj2" fmla="val -122226"/>
            </a:avLst>
          </a:prstGeom>
          <a:solidFill>
            <a:srgbClr val="8AA5CB">
              <a:lumMod val="20000"/>
              <a:lumOff val="80000"/>
            </a:srgbClr>
          </a:solidFill>
          <a:ln w="6350" cap="flat" cmpd="sng" algn="ctr">
            <a:noFill/>
            <a:prstDash val="solid"/>
            <a:round/>
            <a:headEnd type="none" w="med" len="med"/>
            <a:tailEnd type="none" w="med" len="med"/>
          </a:ln>
          <a:effectLst/>
        </p:spPr>
        <p:txBody>
          <a:bodyPr vert="horz" wrap="square" lIns="54000" tIns="54000" rIns="54000" bIns="54000" numCol="1" rtlCol="0" anchor="ctr" anchorCtr="0" compatLnSpc="1">
            <a:prstTxWarp prst="textNoShape">
              <a:avLst/>
            </a:prstTxWarp>
          </a:bodyPr>
          <a:lstStyle/>
          <a:p>
            <a:pPr marL="177800" marR="0" lvl="0" indent="-177800" algn="l" defTabSz="914400" rtl="0" eaLnBrk="1" fontAlgn="base" latinLnBrk="0" hangingPunct="1">
              <a:lnSpc>
                <a:spcPct val="100000"/>
              </a:lnSpc>
              <a:spcBef>
                <a:spcPct val="0"/>
              </a:spcBef>
              <a:spcAft>
                <a:spcPct val="0"/>
              </a:spcAft>
              <a:buClrTx/>
              <a:buSzTx/>
              <a:buFont typeface="Wingdings" pitchFamily="2" charset="2"/>
              <a:buChar char="Ø"/>
              <a:tabLst/>
              <a:defRPr/>
            </a:pPr>
            <a:r>
              <a:rPr kumimoji="0" lang="es-ES_tradnl" sz="1000" b="1" i="0" u="none" strike="noStrike" kern="0" cap="none" spc="0" normalizeH="0" baseline="0" noProof="0" dirty="0">
                <a:ln>
                  <a:noFill/>
                </a:ln>
                <a:solidFill>
                  <a:srgbClr val="0C2D83"/>
                </a:solidFill>
                <a:effectLst/>
                <a:uLnTx/>
                <a:uFillTx/>
                <a:latin typeface="Arial"/>
                <a:ea typeface="+mn-ea"/>
                <a:cs typeface="Arial" pitchFamily="34" charset="0"/>
              </a:rPr>
              <a:t>Sobre el total de empleados, se han identificado un total </a:t>
            </a:r>
            <a:r>
              <a:rPr kumimoji="0" lang="es-ES_tradnl" sz="1000" b="1" i="0" u="none" strike="noStrike" kern="0" cap="none" spc="0" normalizeH="0" baseline="0" noProof="0" dirty="0">
                <a:ln>
                  <a:noFill/>
                </a:ln>
                <a:solidFill>
                  <a:srgbClr val="FF0000"/>
                </a:solidFill>
                <a:effectLst/>
                <a:uLnTx/>
                <a:uFillTx/>
                <a:latin typeface="Arial"/>
                <a:ea typeface="+mn-ea"/>
                <a:cs typeface="Arial" pitchFamily="34" charset="0"/>
              </a:rPr>
              <a:t>de 4 personas con reducciones de jornada del 30% y 1 persona con una reducción del 75%. </a:t>
            </a:r>
          </a:p>
        </p:txBody>
      </p:sp>
      <p:sp>
        <p:nvSpPr>
          <p:cNvPr id="41" name="Rectangle 40"/>
          <p:cNvSpPr/>
          <p:nvPr/>
        </p:nvSpPr>
        <p:spPr bwMode="auto">
          <a:xfrm>
            <a:off x="1344411" y="3284984"/>
            <a:ext cx="4245536" cy="540000"/>
          </a:xfrm>
          <a:prstGeom prst="rect">
            <a:avLst/>
          </a:prstGeom>
          <a:noFill/>
          <a:ln w="12700" cap="flat" cmpd="sng" algn="ctr">
            <a:solidFill>
              <a:schemeClr val="accent1">
                <a:lumMod val="50000"/>
              </a:schemeClr>
            </a:solidFill>
            <a:prstDash val="sysDash"/>
            <a:round/>
            <a:headEnd type="none" w="med" len="med"/>
            <a:tailEnd type="none" w="med" len="med"/>
          </a:ln>
          <a:effectLst/>
        </p:spPr>
        <p:txBody>
          <a:bodyPr vert="horz" wrap="square" lIns="54000" tIns="54000" rIns="54000" bIns="5400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s-ES" sz="1000" b="1" i="0" u="none" strike="noStrike" kern="1200" cap="none" spc="0" normalizeH="0" baseline="0" noProof="0" dirty="0" err="1">
              <a:ln>
                <a:noFill/>
              </a:ln>
              <a:solidFill>
                <a:srgbClr val="0C2D83"/>
              </a:solidFill>
              <a:effectLst/>
              <a:uLnTx/>
              <a:uFillTx/>
              <a:latin typeface="Arial"/>
              <a:ea typeface="+mn-ea"/>
              <a:cs typeface="+mn-cs"/>
            </a:endParaRPr>
          </a:p>
        </p:txBody>
      </p:sp>
      <p:sp>
        <p:nvSpPr>
          <p:cNvPr id="42" name="Rectángulo 1"/>
          <p:cNvSpPr/>
          <p:nvPr/>
        </p:nvSpPr>
        <p:spPr>
          <a:xfrm>
            <a:off x="4007926" y="1805000"/>
            <a:ext cx="625214" cy="1335968"/>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rial"/>
              <a:ea typeface="+mn-ea"/>
              <a:cs typeface="+mn-cs"/>
            </a:endParaRPr>
          </a:p>
        </p:txBody>
      </p:sp>
      <p:cxnSp>
        <p:nvCxnSpPr>
          <p:cNvPr id="43" name="Conector recto 4"/>
          <p:cNvCxnSpPr/>
          <p:nvPr/>
        </p:nvCxnSpPr>
        <p:spPr>
          <a:xfrm>
            <a:off x="4049307" y="2129955"/>
            <a:ext cx="504000" cy="11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Freeform 236"/>
          <p:cNvSpPr>
            <a:spLocks/>
          </p:cNvSpPr>
          <p:nvPr>
            <p:custDataLst>
              <p:tags r:id="rId4"/>
            </p:custDataLst>
          </p:nvPr>
        </p:nvSpPr>
        <p:spPr bwMode="auto">
          <a:xfrm>
            <a:off x="3990628" y="2852293"/>
            <a:ext cx="778987" cy="283659"/>
          </a:xfrm>
          <a:custGeom>
            <a:avLst/>
            <a:gdLst>
              <a:gd name="T0" fmla="*/ 2147483647 w 725"/>
              <a:gd name="T1" fmla="*/ 2147483647 h 391"/>
              <a:gd name="T2" fmla="*/ 2147483647 w 725"/>
              <a:gd name="T3" fmla="*/ 2147483647 h 391"/>
              <a:gd name="T4" fmla="*/ 2147483647 w 725"/>
              <a:gd name="T5" fmla="*/ 2147483647 h 391"/>
              <a:gd name="T6" fmla="*/ 2147483647 w 725"/>
              <a:gd name="T7" fmla="*/ 2147483647 h 391"/>
              <a:gd name="T8" fmla="*/ 2147483647 w 725"/>
              <a:gd name="T9" fmla="*/ 2147483647 h 391"/>
              <a:gd name="T10" fmla="*/ 0 60000 65536"/>
              <a:gd name="T11" fmla="*/ 0 60000 65536"/>
              <a:gd name="T12" fmla="*/ 0 60000 65536"/>
              <a:gd name="T13" fmla="*/ 0 60000 65536"/>
              <a:gd name="T14" fmla="*/ 0 60000 65536"/>
              <a:gd name="T15" fmla="*/ 0 w 725"/>
              <a:gd name="T16" fmla="*/ 0 h 391"/>
              <a:gd name="T17" fmla="*/ 725 w 725"/>
              <a:gd name="T18" fmla="*/ 391 h 391"/>
            </a:gdLst>
            <a:ahLst/>
            <a:cxnLst>
              <a:cxn ang="T10">
                <a:pos x="T0" y="T1"/>
              </a:cxn>
              <a:cxn ang="T11">
                <a:pos x="T2" y="T3"/>
              </a:cxn>
              <a:cxn ang="T12">
                <a:pos x="T4" y="T5"/>
              </a:cxn>
              <a:cxn ang="T13">
                <a:pos x="T6" y="T7"/>
              </a:cxn>
              <a:cxn ang="T14">
                <a:pos x="T8" y="T9"/>
              </a:cxn>
            </a:cxnLst>
            <a:rect l="T15" t="T16" r="T17" b="T18"/>
            <a:pathLst>
              <a:path w="725" h="391">
                <a:moveTo>
                  <a:pt x="545" y="20"/>
                </a:moveTo>
                <a:cubicBezTo>
                  <a:pt x="468" y="40"/>
                  <a:pt x="160" y="0"/>
                  <a:pt x="80" y="140"/>
                </a:cubicBezTo>
                <a:cubicBezTo>
                  <a:pt x="0" y="280"/>
                  <a:pt x="93" y="339"/>
                  <a:pt x="175" y="365"/>
                </a:cubicBezTo>
                <a:cubicBezTo>
                  <a:pt x="257" y="391"/>
                  <a:pt x="528" y="344"/>
                  <a:pt x="575" y="295"/>
                </a:cubicBezTo>
                <a:cubicBezTo>
                  <a:pt x="725" y="170"/>
                  <a:pt x="555" y="45"/>
                  <a:pt x="455" y="70"/>
                </a:cubicBezTo>
              </a:path>
            </a:pathLst>
          </a:custGeom>
          <a:noFill/>
          <a:ln w="19050">
            <a:solidFill>
              <a:srgbClr val="63003F"/>
            </a:solidFill>
            <a:round/>
            <a:headEnd type="none" w="sm" len="sm"/>
            <a:tailEnd type="none" w="sm" len="sm"/>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C92"/>
              </a:solidFill>
              <a:effectLst/>
              <a:uLnTx/>
              <a:uFillTx/>
              <a:latin typeface="Univers for KPMG" panose="020B0603020202020204" pitchFamily="34" charset="0"/>
              <a:ea typeface="+mn-ea"/>
              <a:cs typeface="+mn-cs"/>
            </a:endParaRPr>
          </a:p>
        </p:txBody>
      </p:sp>
      <p:sp>
        <p:nvSpPr>
          <p:cNvPr id="49" name="CuadroTexto 13"/>
          <p:cNvSpPr txBox="1"/>
          <p:nvPr/>
        </p:nvSpPr>
        <p:spPr>
          <a:xfrm>
            <a:off x="-24680" y="1348585"/>
            <a:ext cx="3048205"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00" b="1" i="1" u="sng" strike="noStrike" kern="0" cap="none" spc="0" normalizeH="0" baseline="0" noProof="0" dirty="0">
                <a:ln>
                  <a:noFill/>
                </a:ln>
                <a:solidFill>
                  <a:srgbClr val="0C2D83"/>
                </a:solidFill>
                <a:effectLst/>
                <a:uLnTx/>
                <a:uFillTx/>
                <a:latin typeface="Univers for KPMG" panose="020B0603020202020204" pitchFamily="34" charset="0"/>
                <a:ea typeface="+mn-ea"/>
                <a:cs typeface="Arial" pitchFamily="34" charset="0"/>
              </a:rPr>
              <a:t>PAX vs </a:t>
            </a:r>
            <a:r>
              <a:rPr kumimoji="0" lang="es-ES" sz="1000" b="1" i="1" u="sng" strike="noStrike" kern="0" cap="none" spc="0" normalizeH="0" baseline="0" noProof="0" dirty="0" err="1">
                <a:ln>
                  <a:noFill/>
                </a:ln>
                <a:solidFill>
                  <a:srgbClr val="0C2D83"/>
                </a:solidFill>
                <a:effectLst/>
                <a:uLnTx/>
                <a:uFillTx/>
                <a:latin typeface="Univers for KPMG" panose="020B0603020202020204" pitchFamily="34" charset="0"/>
                <a:ea typeface="+mn-ea"/>
                <a:cs typeface="Arial" pitchFamily="34" charset="0"/>
              </a:rPr>
              <a:t>FTE´s</a:t>
            </a:r>
            <a:endParaRPr kumimoji="0" lang="es-ES" sz="1000" b="1" i="1" u="sng" strike="noStrike" kern="0" cap="none" spc="0" normalizeH="0" baseline="0" noProof="0" dirty="0">
              <a:ln>
                <a:noFill/>
              </a:ln>
              <a:solidFill>
                <a:srgbClr val="0C2D83"/>
              </a:solidFill>
              <a:effectLst/>
              <a:uLnTx/>
              <a:uFillTx/>
              <a:latin typeface="Univers for KPMG" panose="020B0603020202020204" pitchFamily="34" charset="0"/>
              <a:ea typeface="+mn-ea"/>
              <a:cs typeface="Arial" pitchFamily="34" charset="0"/>
            </a:endParaRPr>
          </a:p>
        </p:txBody>
      </p:sp>
      <p:sp>
        <p:nvSpPr>
          <p:cNvPr id="50" name="CuadroTexto 42"/>
          <p:cNvSpPr txBox="1"/>
          <p:nvPr/>
        </p:nvSpPr>
        <p:spPr>
          <a:xfrm>
            <a:off x="3871711" y="5406808"/>
            <a:ext cx="890316"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800" b="0" i="1" u="none" strike="noStrike" kern="1200" cap="none" spc="0" normalizeH="0" baseline="0" noProof="0" dirty="0">
                <a:ln>
                  <a:noFill/>
                </a:ln>
                <a:solidFill>
                  <a:prstClr val="white"/>
                </a:solidFill>
                <a:effectLst/>
                <a:uLnTx/>
                <a:uFillTx/>
                <a:latin typeface="Univers for KPMG"/>
                <a:ea typeface="+mn-ea"/>
                <a:cs typeface="Univers for KPMG"/>
              </a:rPr>
              <a:t>25%</a:t>
            </a:r>
            <a:endParaRPr kumimoji="0" lang="es-ES" sz="800" b="0" i="1" u="none" strike="noStrike" kern="1200" cap="none" spc="0" normalizeH="0" baseline="0" noProof="0" dirty="0">
              <a:ln>
                <a:noFill/>
              </a:ln>
              <a:solidFill>
                <a:prstClr val="white"/>
              </a:solidFill>
              <a:effectLst/>
              <a:uLnTx/>
              <a:uFillTx/>
              <a:latin typeface="Univers for KPMG"/>
              <a:ea typeface="+mn-ea"/>
              <a:cs typeface="Univers for KPMG"/>
            </a:endParaRPr>
          </a:p>
        </p:txBody>
      </p:sp>
      <p:sp>
        <p:nvSpPr>
          <p:cNvPr id="32" name="Title 1"/>
          <p:cNvSpPr txBox="1">
            <a:spLocks/>
          </p:cNvSpPr>
          <p:nvPr/>
        </p:nvSpPr>
        <p:spPr bwMode="gray">
          <a:xfrm>
            <a:off x="990000" y="167350"/>
            <a:ext cx="8478958" cy="687855"/>
          </a:xfrm>
          <a:prstGeom prst="rect">
            <a:avLst/>
          </a:prstGeom>
          <a:noFill/>
        </p:spPr>
        <p:txBody>
          <a:bodyPr vert="horz" lIns="0" tIns="0" rIns="0" bIns="0" rtlCol="0" anchor="t" anchorCtr="0">
            <a:noAutofit/>
          </a:bodyPr>
          <a:lstStyle>
            <a:lvl1pPr eaLnBrk="1" hangingPunct="1">
              <a:lnSpc>
                <a:spcPct val="75000"/>
              </a:lnSpc>
              <a:defRPr sz="5400" b="0" i="0">
                <a:solidFill>
                  <a:schemeClr val="tx2"/>
                </a:solidFill>
                <a:latin typeface="+mj-lt"/>
                <a:cs typeface="KPMG Extralight"/>
              </a:defRPr>
            </a:lvl1pPr>
          </a:lstStyle>
          <a:p>
            <a:pPr marL="0" marR="0" lvl="0" indent="0" algn="l" defTabSz="914400" rtl="0" eaLnBrk="1" fontAlgn="auto" latinLnBrk="0" hangingPunct="1">
              <a:lnSpc>
                <a:spcPct val="75000"/>
              </a:lnSpc>
              <a:spcBef>
                <a:spcPts val="0"/>
              </a:spcBef>
              <a:spcAft>
                <a:spcPts val="0"/>
              </a:spcAft>
              <a:buClrTx/>
              <a:buSzTx/>
              <a:buFontTx/>
              <a:buNone/>
              <a:tabLst/>
              <a:defRPr/>
            </a:pPr>
            <a:r>
              <a:rPr kumimoji="0" lang="es-ES_tradnl" sz="2400" b="1" i="0" u="none" strike="noStrike" kern="1200" cap="none" spc="0" normalizeH="0" baseline="0" noProof="0" dirty="0">
                <a:ln>
                  <a:noFill/>
                </a:ln>
                <a:solidFill>
                  <a:srgbClr val="00338D"/>
                </a:solidFill>
                <a:effectLst/>
                <a:uLnTx/>
                <a:uFillTx/>
                <a:latin typeface="KPMG Extralight"/>
                <a:ea typeface="+mn-ea"/>
              </a:rPr>
              <a:t>3.1. Visión Global</a:t>
            </a:r>
            <a:br>
              <a:rPr kumimoji="0" lang="es-ES_tradnl" sz="4000" b="0" i="0" u="none" strike="noStrike" kern="0" cap="none" spc="0" normalizeH="0" baseline="0" noProof="0" dirty="0">
                <a:ln>
                  <a:noFill/>
                </a:ln>
                <a:solidFill>
                  <a:srgbClr val="00338D"/>
                </a:solidFill>
                <a:effectLst/>
                <a:uLnTx/>
                <a:uFillTx/>
                <a:latin typeface="KPMG Extralight"/>
                <a:ea typeface="+mn-ea"/>
              </a:rPr>
            </a:br>
            <a:r>
              <a:rPr kumimoji="0" lang="es-ES_tradnl" sz="4000" b="0" i="0" u="none" strike="noStrike" kern="0" cap="none" spc="0" normalizeH="0" baseline="0" noProof="0" dirty="0">
                <a:ln>
                  <a:noFill/>
                </a:ln>
                <a:solidFill>
                  <a:srgbClr val="00338D"/>
                </a:solidFill>
                <a:effectLst/>
                <a:uLnTx/>
                <a:uFillTx/>
                <a:latin typeface="KPMG Extralight"/>
                <a:ea typeface="+mn-ea"/>
              </a:rPr>
              <a:t>Principales magnitudes del análisis cuantitativo</a:t>
            </a:r>
          </a:p>
        </p:txBody>
      </p:sp>
      <p:graphicFrame>
        <p:nvGraphicFramePr>
          <p:cNvPr id="135" name="Chart 134">
            <a:extLst>
              <a:ext uri="{FF2B5EF4-FFF2-40B4-BE49-F238E27FC236}">
                <a16:creationId xmlns:a16="http://schemas.microsoft.com/office/drawing/2014/main" id="{B024D37B-D879-4B4F-B0EC-7F7415CB961B}"/>
              </a:ext>
            </a:extLst>
          </p:cNvPr>
          <p:cNvGraphicFramePr/>
          <p:nvPr>
            <p:custDataLst>
              <p:tags r:id="rId5"/>
            </p:custDataLst>
            <p:extLst>
              <p:ext uri="{D42A27DB-BD31-4B8C-83A1-F6EECF244321}">
                <p14:modId xmlns:p14="http://schemas.microsoft.com/office/powerpoint/2010/main" val="1413763812"/>
              </p:ext>
            </p:extLst>
          </p:nvPr>
        </p:nvGraphicFramePr>
        <p:xfrm>
          <a:off x="695821" y="3924420"/>
          <a:ext cx="1214779" cy="2037044"/>
        </p:xfrm>
        <a:graphic>
          <a:graphicData uri="http://schemas.openxmlformats.org/drawingml/2006/chart">
            <c:chart xmlns:c="http://schemas.openxmlformats.org/drawingml/2006/chart" xmlns:r="http://schemas.openxmlformats.org/officeDocument/2006/relationships" r:id="rId15"/>
          </a:graphicData>
        </a:graphic>
      </p:graphicFrame>
      <p:sp>
        <p:nvSpPr>
          <p:cNvPr id="271" name="Text Placeholder 3"/>
          <p:cNvSpPr>
            <a:spLocks noGrp="1"/>
          </p:cNvSpPr>
          <p:nvPr>
            <p:custDataLst>
              <p:tags r:id="rId6"/>
            </p:custDataLst>
          </p:nvPr>
        </p:nvSpPr>
        <p:spPr bwMode="gray">
          <a:xfrm>
            <a:off x="1181796" y="4774690"/>
            <a:ext cx="274305" cy="124069"/>
          </a:xfrm>
          <a:prstGeom prst="rect">
            <a:avLst/>
          </a:prstGeom>
          <a:noFill/>
          <a:extLst>
            <a:ext uri="{909E8E84-426E-40DD-AFC4-6F175D3DCCD1}">
              <a14:hiddenFill xmlns:a14="http://schemas.microsoft.com/office/drawing/2010/main">
                <a:solidFill>
                  <a:scrgbClr r="0" g="0" b="0"/>
                </a:solidFill>
              </a14:hiddenFill>
            </a:ext>
          </a:extLst>
        </p:spPr>
        <p:txBody>
          <a:bodyPr vert="horz" wrap="none" lIns="15875" tIns="0" rIns="15875" bIns="0" numCol="1" spcCol="0" rtlCol="0" anchor="ctr" anchorCtr="0">
            <a:noAutofit/>
          </a:bodyPr>
          <a:lstStyle>
            <a:lvl1pPr eaLnBrk="1" hangingPunct="1">
              <a:spcAft>
                <a:spcPts val="600"/>
              </a:spcAft>
              <a:defRPr sz="1500" b="1" i="0">
                <a:solidFill>
                  <a:schemeClr val="tx2"/>
                </a:solidFill>
                <a:latin typeface="+mn-lt"/>
                <a:cs typeface="Univers for KPMG" panose="020B0603020202020204" pitchFamily="34" charset="0"/>
              </a:defRPr>
            </a:lvl1pPr>
            <a:lvl2pPr marL="0" indent="0" algn="l" eaLnBrk="1" hangingPunct="1">
              <a:spcAft>
                <a:spcPts val="600"/>
              </a:spcAft>
              <a:buFontTx/>
              <a:buNone/>
              <a:defRPr sz="1500" b="0" i="0">
                <a:solidFill>
                  <a:schemeClr val="tx2"/>
                </a:solidFill>
                <a:latin typeface="+mn-lt"/>
                <a:cs typeface="Univers for KPMG Light" panose="020B0403020202020204" pitchFamily="34" charset="0"/>
              </a:defRPr>
            </a:lvl2pPr>
            <a:lvl3pPr marL="285750" indent="-283464" algn="l" eaLnBrk="1" hangingPunct="1">
              <a:spcAft>
                <a:spcPts val="600"/>
              </a:spcAft>
              <a:buClrTx/>
              <a:buFont typeface="Univers for KPMG Light" panose="020B0403020202020204" pitchFamily="34" charset="0"/>
              <a:buChar char="—"/>
              <a:defRPr sz="1500" b="0" i="0">
                <a:solidFill>
                  <a:schemeClr val="tx2"/>
                </a:solidFill>
                <a:latin typeface="+mn-lt"/>
                <a:cs typeface="Univers for KPMG Light" panose="020B0403020202020204" pitchFamily="34" charset="0"/>
              </a:defRPr>
            </a:lvl3pPr>
            <a:lvl4pPr marL="576000" indent="-228600" algn="l" eaLnBrk="1" hangingPunct="1">
              <a:spcAft>
                <a:spcPts val="600"/>
              </a:spcAft>
              <a:buFont typeface="Univers for KPMG Light" panose="020B0403020202020204" pitchFamily="34" charset="0"/>
              <a:buChar char="-"/>
              <a:defRPr sz="1500" b="0" i="0" baseline="0">
                <a:solidFill>
                  <a:schemeClr val="tx2"/>
                </a:solidFill>
                <a:latin typeface="+mn-lt"/>
                <a:cs typeface="Univers for KPMG Light" panose="020B0403020202020204" pitchFamily="34" charset="0"/>
              </a:defRPr>
            </a:lvl4pPr>
            <a:lvl5pPr marL="824400" indent="-283464" algn="l" eaLnBrk="1" hangingPunct="1">
              <a:spcAft>
                <a:spcPts val="600"/>
              </a:spcAft>
              <a:buFont typeface="Univers for KPMG Light" panose="020B0403020202020204" pitchFamily="34" charset="0"/>
              <a:buChar char="—"/>
              <a:defRPr lang="en-US" sz="1500" b="0" i="0" baseline="0" dirty="0" smtClean="0">
                <a:solidFill>
                  <a:schemeClr val="tx2"/>
                </a:solidFill>
                <a:latin typeface="+mn-lt"/>
                <a:cs typeface="Univers for KPMG Light" panose="020B0403020202020204" pitchFamily="34" charset="0"/>
              </a:defRPr>
            </a:lvl5pPr>
            <a:lvl6pPr marL="1098000" indent="-228600" algn="l" eaLnBrk="1" hangingPunct="1">
              <a:spcAft>
                <a:spcPts val="600"/>
              </a:spcAft>
              <a:buFont typeface="Univers for KPMG Light" panose="020B0403020202020204" pitchFamily="34" charset="0"/>
              <a:buChar char="-"/>
              <a:defRPr lang="en-US" sz="1500" b="0" i="0" baseline="0" dirty="0" smtClean="0">
                <a:solidFill>
                  <a:schemeClr val="tx2"/>
                </a:solidFill>
                <a:latin typeface="+mn-lt"/>
              </a:defRPr>
            </a:lvl6pPr>
            <a:lvl7pPr marL="1371600" indent="-283464" algn="l" eaLnBrk="1" hangingPunct="1">
              <a:spcAft>
                <a:spcPts val="600"/>
              </a:spcAft>
              <a:buFont typeface="Univers for KPMG Light" panose="020B0403020202020204" pitchFamily="34" charset="0"/>
              <a:buChar char="—"/>
              <a:defRPr lang="en-US" sz="1500" b="0" i="0" dirty="0" smtClean="0">
                <a:solidFill>
                  <a:schemeClr val="tx2"/>
                </a:solidFill>
                <a:latin typeface="+mn-lt"/>
              </a:defRPr>
            </a:lvl7pPr>
            <a:lvl8pPr marL="1645200" indent="-228600" algn="l" eaLnBrk="1" hangingPunct="1">
              <a:spcAft>
                <a:spcPts val="600"/>
              </a:spcAft>
              <a:buFont typeface="Univers for KPMG Light" panose="020B0403020202020204" pitchFamily="34" charset="0"/>
              <a:buChar char="-"/>
              <a:tabLst>
                <a:tab pos="1793875" algn="l"/>
              </a:tabLst>
              <a:defRPr lang="en-US" sz="1500" b="0" i="0" baseline="0" dirty="0" smtClean="0">
                <a:solidFill>
                  <a:schemeClr val="tx2"/>
                </a:solidFill>
                <a:latin typeface="+mn-lt"/>
              </a:defRPr>
            </a:lvl8p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s-ES" sz="900" b="1" i="0" u="none" strike="noStrike" kern="1200" cap="none" spc="0" normalizeH="0" baseline="0" noProof="0" dirty="0">
                <a:ln>
                  <a:noFill/>
                </a:ln>
                <a:solidFill>
                  <a:prstClr val="white"/>
                </a:solidFill>
                <a:effectLst/>
                <a:uLnTx/>
                <a:uFillTx/>
                <a:latin typeface="Arial"/>
                <a:ea typeface="+mn-ea"/>
                <a:sym typeface="+mn-lt"/>
              </a:rPr>
              <a:t>62</a:t>
            </a:r>
          </a:p>
        </p:txBody>
      </p:sp>
      <p:sp>
        <p:nvSpPr>
          <p:cNvPr id="26" name="TextBox 25"/>
          <p:cNvSpPr txBox="1"/>
          <p:nvPr/>
        </p:nvSpPr>
        <p:spPr>
          <a:xfrm>
            <a:off x="879317" y="5941263"/>
            <a:ext cx="844205" cy="2306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900" b="1" i="0" u="none" strike="noStrike" kern="1200" cap="none" spc="0" normalizeH="0" baseline="0" noProof="0" dirty="0">
                <a:ln>
                  <a:noFill/>
                </a:ln>
                <a:solidFill>
                  <a:srgbClr val="003087"/>
                </a:solidFill>
                <a:effectLst/>
                <a:uLnTx/>
                <a:uFillTx/>
                <a:latin typeface="Univers for KPMG"/>
                <a:ea typeface="+mn-ea"/>
                <a:cs typeface="Univers for KPMG"/>
              </a:rPr>
              <a:t>Total</a:t>
            </a:r>
          </a:p>
        </p:txBody>
      </p:sp>
      <p:cxnSp>
        <p:nvCxnSpPr>
          <p:cNvPr id="227" name="Straight Connector 226"/>
          <p:cNvCxnSpPr/>
          <p:nvPr>
            <p:custDataLst>
              <p:tags r:id="rId7"/>
            </p:custDataLst>
          </p:nvPr>
        </p:nvCxnSpPr>
        <p:spPr bwMode="auto">
          <a:xfrm>
            <a:off x="4440439" y="4723214"/>
            <a:ext cx="401661" cy="0"/>
          </a:xfrm>
          <a:prstGeom prst="line">
            <a:avLst/>
          </a:prstGeom>
          <a:ln w="3175">
            <a:solidFill>
              <a:schemeClr val="tx1"/>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custDataLst>
              <p:tags r:id="rId8"/>
            </p:custDataLst>
          </p:nvPr>
        </p:nvCxnSpPr>
        <p:spPr bwMode="auto">
          <a:xfrm>
            <a:off x="3705427" y="4373964"/>
            <a:ext cx="401661" cy="0"/>
          </a:xfrm>
          <a:prstGeom prst="line">
            <a:avLst/>
          </a:prstGeom>
          <a:ln w="3175">
            <a:solidFill>
              <a:schemeClr val="tx1"/>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p:nvPr>
            <p:custDataLst>
              <p:tags r:id="rId9"/>
            </p:custDataLst>
          </p:nvPr>
        </p:nvCxnSpPr>
        <p:spPr bwMode="auto">
          <a:xfrm>
            <a:off x="5173864" y="5115326"/>
            <a:ext cx="401661" cy="0"/>
          </a:xfrm>
          <a:prstGeom prst="line">
            <a:avLst/>
          </a:prstGeom>
          <a:ln w="3175">
            <a:solidFill>
              <a:schemeClr val="tx1"/>
            </a:solidFill>
            <a:prstDash val="lgDash"/>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136" name="Chart 135">
            <a:extLst>
              <a:ext uri="{FF2B5EF4-FFF2-40B4-BE49-F238E27FC236}">
                <a16:creationId xmlns:a16="http://schemas.microsoft.com/office/drawing/2014/main" id="{33EF187B-B433-42ED-8EC3-5A636B2D0AFF}"/>
              </a:ext>
            </a:extLst>
          </p:cNvPr>
          <p:cNvGraphicFramePr/>
          <p:nvPr>
            <p:custDataLst>
              <p:tags r:id="rId10"/>
            </p:custDataLst>
            <p:extLst>
              <p:ext uri="{D42A27DB-BD31-4B8C-83A1-F6EECF244321}">
                <p14:modId xmlns:p14="http://schemas.microsoft.com/office/powerpoint/2010/main" val="2111152021"/>
              </p:ext>
            </p:extLst>
          </p:nvPr>
        </p:nvGraphicFramePr>
        <p:xfrm>
          <a:off x="2317953" y="3917206"/>
          <a:ext cx="3922063" cy="2044258"/>
        </p:xfrm>
        <a:graphic>
          <a:graphicData uri="http://schemas.openxmlformats.org/drawingml/2006/chart">
            <c:chart xmlns:c="http://schemas.openxmlformats.org/drawingml/2006/chart" xmlns:r="http://schemas.openxmlformats.org/officeDocument/2006/relationships" r:id="rId16"/>
          </a:graphicData>
        </a:graphic>
      </p:graphicFrame>
      <p:sp>
        <p:nvSpPr>
          <p:cNvPr id="266" name="TextBox 265"/>
          <p:cNvSpPr txBox="1"/>
          <p:nvPr/>
        </p:nvSpPr>
        <p:spPr>
          <a:xfrm>
            <a:off x="2257942" y="5931475"/>
            <a:ext cx="1101754"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900" b="0" i="1" u="none" strike="noStrike" kern="1200" cap="none" spc="0" normalizeH="0" baseline="0" noProof="0" dirty="0" err="1">
                <a:ln>
                  <a:noFill/>
                </a:ln>
                <a:solidFill>
                  <a:srgbClr val="003087"/>
                </a:solidFill>
                <a:effectLst/>
                <a:uLnTx/>
                <a:uFillTx/>
                <a:latin typeface="Univers for KPMG"/>
                <a:ea typeface="+mn-ea"/>
                <a:cs typeface="Univers for KPMG"/>
              </a:rPr>
              <a:t>Llodio</a:t>
            </a:r>
            <a:endParaRPr kumimoji="0" lang="es-ES" sz="900" b="0" i="1" u="none" strike="noStrike" kern="1200" cap="none" spc="0" normalizeH="0" baseline="0" noProof="0" dirty="0">
              <a:ln>
                <a:noFill/>
              </a:ln>
              <a:solidFill>
                <a:srgbClr val="003087"/>
              </a:solidFill>
              <a:effectLst/>
              <a:uLnTx/>
              <a:uFillTx/>
              <a:latin typeface="Univers for KPMG"/>
              <a:ea typeface="+mn-ea"/>
              <a:cs typeface="Univers for KPMG"/>
            </a:endParaRPr>
          </a:p>
        </p:txBody>
      </p:sp>
      <p:sp>
        <p:nvSpPr>
          <p:cNvPr id="267" name="TextBox 266"/>
          <p:cNvSpPr txBox="1"/>
          <p:nvPr/>
        </p:nvSpPr>
        <p:spPr>
          <a:xfrm>
            <a:off x="2999656" y="5931475"/>
            <a:ext cx="926696"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900" b="0" i="1" u="none" strike="noStrike" kern="1200" cap="none" spc="0" normalizeH="0" baseline="0" noProof="0" dirty="0" err="1">
                <a:ln>
                  <a:noFill/>
                </a:ln>
                <a:solidFill>
                  <a:srgbClr val="003087"/>
                </a:solidFill>
                <a:effectLst/>
                <a:uLnTx/>
                <a:uFillTx/>
                <a:latin typeface="Univers for KPMG"/>
                <a:ea typeface="+mn-ea"/>
                <a:cs typeface="Univers for KPMG"/>
              </a:rPr>
              <a:t>Samazán</a:t>
            </a:r>
            <a:endParaRPr kumimoji="0" lang="es-ES" sz="900" b="0" i="1" u="none" strike="noStrike" kern="1200" cap="none" spc="0" normalizeH="0" baseline="0" noProof="0" dirty="0">
              <a:ln>
                <a:noFill/>
              </a:ln>
              <a:solidFill>
                <a:srgbClr val="003087"/>
              </a:solidFill>
              <a:effectLst/>
              <a:uLnTx/>
              <a:uFillTx/>
              <a:latin typeface="Univers for KPMG"/>
              <a:ea typeface="+mn-ea"/>
              <a:cs typeface="Univers for KPMG"/>
            </a:endParaRPr>
          </a:p>
        </p:txBody>
      </p:sp>
      <p:sp>
        <p:nvSpPr>
          <p:cNvPr id="268" name="TextBox 267"/>
          <p:cNvSpPr txBox="1"/>
          <p:nvPr/>
        </p:nvSpPr>
        <p:spPr>
          <a:xfrm>
            <a:off x="3791744" y="5931475"/>
            <a:ext cx="933069"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900" b="0" i="1" u="none" strike="noStrike" kern="1200" cap="none" spc="0" normalizeH="0" baseline="0" noProof="0" dirty="0">
                <a:ln>
                  <a:noFill/>
                </a:ln>
                <a:solidFill>
                  <a:srgbClr val="003087"/>
                </a:solidFill>
                <a:effectLst/>
                <a:uLnTx/>
                <a:uFillTx/>
                <a:latin typeface="Univers for KPMG"/>
                <a:ea typeface="+mn-ea"/>
                <a:cs typeface="Univers for KPMG"/>
              </a:rPr>
              <a:t>Baños</a:t>
            </a:r>
          </a:p>
        </p:txBody>
      </p:sp>
      <p:sp>
        <p:nvSpPr>
          <p:cNvPr id="269" name="TextBox 268"/>
          <p:cNvSpPr txBox="1"/>
          <p:nvPr/>
        </p:nvSpPr>
        <p:spPr>
          <a:xfrm>
            <a:off x="4583832" y="5943532"/>
            <a:ext cx="799774"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900" b="0" i="1" u="none" strike="noStrike" kern="1200" cap="none" spc="0" normalizeH="0" baseline="0" noProof="0" dirty="0">
                <a:ln>
                  <a:noFill/>
                </a:ln>
                <a:solidFill>
                  <a:srgbClr val="003087"/>
                </a:solidFill>
                <a:effectLst/>
                <a:uLnTx/>
                <a:uFillTx/>
                <a:latin typeface="Univers for KPMG"/>
                <a:ea typeface="+mn-ea"/>
                <a:cs typeface="Univers for KPMG"/>
              </a:rPr>
              <a:t>Valencia</a:t>
            </a:r>
          </a:p>
        </p:txBody>
      </p:sp>
      <p:sp>
        <p:nvSpPr>
          <p:cNvPr id="270" name="TextBox 269"/>
          <p:cNvSpPr txBox="1"/>
          <p:nvPr/>
        </p:nvSpPr>
        <p:spPr>
          <a:xfrm>
            <a:off x="5375920" y="5943532"/>
            <a:ext cx="793273"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900" b="0" i="1" u="none" strike="noStrike" kern="1200" cap="none" spc="0" normalizeH="0" baseline="0" noProof="0" dirty="0">
                <a:ln>
                  <a:noFill/>
                </a:ln>
                <a:solidFill>
                  <a:srgbClr val="003087"/>
                </a:solidFill>
                <a:effectLst/>
                <a:uLnTx/>
                <a:uFillTx/>
                <a:latin typeface="Univers for KPMG"/>
                <a:ea typeface="+mn-ea"/>
                <a:cs typeface="Univers for KPMG"/>
              </a:rPr>
              <a:t>Central</a:t>
            </a:r>
          </a:p>
        </p:txBody>
      </p:sp>
      <p:sp>
        <p:nvSpPr>
          <p:cNvPr id="132" name="TextBox 55"/>
          <p:cNvSpPr txBox="1"/>
          <p:nvPr/>
        </p:nvSpPr>
        <p:spPr>
          <a:xfrm>
            <a:off x="879318" y="957247"/>
            <a:ext cx="10905314" cy="461665"/>
          </a:xfrm>
          <a:prstGeom prst="rect">
            <a:avLst/>
          </a:prstGeom>
          <a:noFill/>
        </p:spPr>
        <p:txBody>
          <a:bodyPr wrap="square" rtlCol="0">
            <a:spAutoFit/>
          </a:bodyPr>
          <a:lstStyle/>
          <a:p>
            <a:pPr eaLnBrk="0" hangingPunct="0">
              <a:spcBef>
                <a:spcPct val="40000"/>
              </a:spcBef>
              <a:defRPr/>
            </a:pPr>
            <a:r>
              <a:rPr kumimoji="0" lang="es-ES" sz="1200" b="0" i="1" u="none" strike="noStrike" kern="0" cap="none" spc="0" normalizeH="0" baseline="0" noProof="0" dirty="0">
                <a:ln>
                  <a:noFill/>
                </a:ln>
                <a:solidFill>
                  <a:srgbClr val="0C2D83"/>
                </a:solidFill>
                <a:effectLst/>
                <a:uLnTx/>
                <a:uFillTx/>
                <a:latin typeface="Univers for KPMG" panose="020B0603020202020204" pitchFamily="34" charset="0"/>
                <a:ea typeface="+mn-ea"/>
                <a:cs typeface="Arial" pitchFamily="34" charset="0"/>
              </a:rPr>
              <a:t>De las </a:t>
            </a:r>
            <a:r>
              <a:rPr lang="es-ES" sz="1200" b="1" kern="0" dirty="0">
                <a:solidFill>
                  <a:srgbClr val="0091DA"/>
                </a:solidFill>
                <a:latin typeface="Univers for KPMG" panose="020B0603020202020204" pitchFamily="34" charset="0"/>
                <a:cs typeface="Arial" pitchFamily="34" charset="0"/>
              </a:rPr>
              <a:t>62</a:t>
            </a:r>
            <a:r>
              <a:rPr kumimoji="0" lang="es-ES" sz="1200" b="1" i="0" u="none" strike="noStrike" kern="0" cap="none" spc="0" normalizeH="0" baseline="0" noProof="0" dirty="0">
                <a:ln>
                  <a:noFill/>
                </a:ln>
                <a:solidFill>
                  <a:srgbClr val="0091DA"/>
                </a:solidFill>
                <a:effectLst/>
                <a:uLnTx/>
                <a:uFillTx/>
                <a:latin typeface="Univers for KPMG" panose="020B0603020202020204" pitchFamily="34" charset="0"/>
                <a:ea typeface="+mn-ea"/>
                <a:cs typeface="Arial" pitchFamily="34" charset="0"/>
              </a:rPr>
              <a:t> personas identificadas</a:t>
            </a:r>
            <a:r>
              <a:rPr kumimoji="0" lang="es-ES" sz="1200" b="0" i="1" u="none" strike="noStrike" kern="0" cap="none" spc="0" normalizeH="0" baseline="0" noProof="0" dirty="0">
                <a:ln>
                  <a:noFill/>
                </a:ln>
                <a:solidFill>
                  <a:srgbClr val="0C2D83"/>
                </a:solidFill>
                <a:effectLst/>
                <a:uLnTx/>
                <a:uFillTx/>
                <a:latin typeface="Univers for KPMG" panose="020B0603020202020204" pitchFamily="34" charset="0"/>
                <a:ea typeface="+mn-ea"/>
                <a:cs typeface="Arial" pitchFamily="34" charset="0"/>
              </a:rPr>
              <a:t>, a continuación se muestra su conversión a </a:t>
            </a:r>
            <a:r>
              <a:rPr kumimoji="0" lang="es-ES" sz="1200" b="0" i="1" u="none" strike="noStrike" kern="0" cap="none" spc="0" normalizeH="0" baseline="0" noProof="0" dirty="0" err="1">
                <a:ln>
                  <a:noFill/>
                </a:ln>
                <a:solidFill>
                  <a:srgbClr val="0C2D83"/>
                </a:solidFill>
                <a:effectLst/>
                <a:uLnTx/>
                <a:uFillTx/>
                <a:latin typeface="Univers for KPMG" panose="020B0603020202020204" pitchFamily="34" charset="0"/>
                <a:ea typeface="+mn-ea"/>
                <a:cs typeface="Arial" pitchFamily="34" charset="0"/>
              </a:rPr>
              <a:t>FTEs</a:t>
            </a:r>
            <a:r>
              <a:rPr kumimoji="0" lang="es-ES" sz="1200" b="0" i="1" u="none" strike="noStrike" kern="0" cap="none" spc="0" normalizeH="0" baseline="0" noProof="0" dirty="0">
                <a:ln>
                  <a:noFill/>
                </a:ln>
                <a:solidFill>
                  <a:srgbClr val="0C2D83"/>
                </a:solidFill>
                <a:effectLst/>
                <a:uLnTx/>
                <a:uFillTx/>
                <a:latin typeface="Univers for KPMG" panose="020B0603020202020204" pitchFamily="34" charset="0"/>
                <a:ea typeface="+mn-ea"/>
                <a:cs typeface="Arial" pitchFamily="34" charset="0"/>
              </a:rPr>
              <a:t> y su distribución por Área</a:t>
            </a:r>
            <a:r>
              <a:rPr kumimoji="0" lang="es-ES" sz="1200" b="0" i="1" u="none" strike="noStrike" kern="0" cap="none" spc="0" normalizeH="0" noProof="0" dirty="0">
                <a:ln>
                  <a:noFill/>
                </a:ln>
                <a:solidFill>
                  <a:srgbClr val="0C2D83"/>
                </a:solidFill>
                <a:effectLst/>
                <a:uLnTx/>
                <a:uFillTx/>
                <a:latin typeface="Univers for KPMG" panose="020B0603020202020204" pitchFamily="34" charset="0"/>
                <a:ea typeface="+mn-ea"/>
                <a:cs typeface="Arial" pitchFamily="34" charset="0"/>
              </a:rPr>
              <a:t> siendo la distribución de 17,10 </a:t>
            </a:r>
            <a:r>
              <a:rPr kumimoji="0" lang="es-ES" sz="1200" b="0" i="1" u="none" strike="noStrike" kern="0" cap="none" spc="0" normalizeH="0" noProof="0" dirty="0" err="1">
                <a:ln>
                  <a:noFill/>
                </a:ln>
                <a:solidFill>
                  <a:srgbClr val="0C2D83"/>
                </a:solidFill>
                <a:effectLst/>
                <a:uLnTx/>
                <a:uFillTx/>
                <a:latin typeface="Univers for KPMG" panose="020B0603020202020204" pitchFamily="34" charset="0"/>
                <a:ea typeface="+mn-ea"/>
                <a:cs typeface="Arial" pitchFamily="34" charset="0"/>
              </a:rPr>
              <a:t>FTE´s</a:t>
            </a:r>
            <a:r>
              <a:rPr kumimoji="0" lang="es-ES" sz="1200" b="0" i="1" u="none" strike="noStrike" kern="0" cap="none" spc="0" normalizeH="0" noProof="0" dirty="0">
                <a:ln>
                  <a:noFill/>
                </a:ln>
                <a:solidFill>
                  <a:srgbClr val="0C2D83"/>
                </a:solidFill>
                <a:effectLst/>
                <a:uLnTx/>
                <a:uFillTx/>
                <a:latin typeface="Univers for KPMG" panose="020B0603020202020204" pitchFamily="34" charset="0"/>
                <a:ea typeface="+mn-ea"/>
                <a:cs typeface="Arial" pitchFamily="34" charset="0"/>
              </a:rPr>
              <a:t> en Finanzas (</a:t>
            </a:r>
            <a:r>
              <a:rPr lang="es-ES" sz="1200" i="1" kern="0" dirty="0">
                <a:solidFill>
                  <a:srgbClr val="0C2D83"/>
                </a:solidFill>
                <a:latin typeface="Univers for KPMG" panose="020B0603020202020204" pitchFamily="34" charset="0"/>
                <a:cs typeface="Arial" pitchFamily="34" charset="0"/>
              </a:rPr>
              <a:t>28,96</a:t>
            </a:r>
            <a:r>
              <a:rPr kumimoji="0" lang="es-ES" sz="1200" b="0" i="1" u="none" strike="noStrike" kern="0" cap="none" spc="0" normalizeH="0" noProof="0" dirty="0">
                <a:ln>
                  <a:noFill/>
                </a:ln>
                <a:solidFill>
                  <a:srgbClr val="0C2D83"/>
                </a:solidFill>
                <a:effectLst/>
                <a:uLnTx/>
                <a:uFillTx/>
                <a:latin typeface="Univers for KPMG" panose="020B0603020202020204" pitchFamily="34" charset="0"/>
                <a:ea typeface="+mn-ea"/>
                <a:cs typeface="Arial" pitchFamily="34" charset="0"/>
              </a:rPr>
              <a:t>%), 33,88 </a:t>
            </a:r>
            <a:r>
              <a:rPr kumimoji="0" lang="es-ES" sz="1200" b="0" i="1" u="none" strike="noStrike" kern="0" cap="none" spc="0" normalizeH="0" noProof="0" dirty="0" err="1">
                <a:ln>
                  <a:noFill/>
                </a:ln>
                <a:solidFill>
                  <a:srgbClr val="0C2D83"/>
                </a:solidFill>
                <a:effectLst/>
                <a:uLnTx/>
                <a:uFillTx/>
                <a:latin typeface="Univers for KPMG" panose="020B0603020202020204" pitchFamily="34" charset="0"/>
                <a:ea typeface="+mn-ea"/>
                <a:cs typeface="Arial" pitchFamily="34" charset="0"/>
              </a:rPr>
              <a:t>FTE´s</a:t>
            </a:r>
            <a:r>
              <a:rPr kumimoji="0" lang="es-ES" sz="1200" b="0" i="1" u="none" strike="noStrike" kern="0" cap="none" spc="0" normalizeH="0" noProof="0" dirty="0">
                <a:ln>
                  <a:noFill/>
                </a:ln>
                <a:solidFill>
                  <a:srgbClr val="0C2D83"/>
                </a:solidFill>
                <a:effectLst/>
                <a:uLnTx/>
                <a:uFillTx/>
                <a:latin typeface="Univers for KPMG" panose="020B0603020202020204" pitchFamily="34" charset="0"/>
                <a:ea typeface="+mn-ea"/>
                <a:cs typeface="Arial" pitchFamily="34" charset="0"/>
              </a:rPr>
              <a:t> (</a:t>
            </a:r>
            <a:r>
              <a:rPr lang="es-ES" sz="1200" i="1" kern="0" dirty="0">
                <a:solidFill>
                  <a:srgbClr val="0C2D83"/>
                </a:solidFill>
                <a:latin typeface="Univers for KPMG" panose="020B0603020202020204" pitchFamily="34" charset="0"/>
                <a:cs typeface="Arial" pitchFamily="34" charset="0"/>
              </a:rPr>
              <a:t>55,66</a:t>
            </a:r>
            <a:r>
              <a:rPr kumimoji="0" lang="es-ES" sz="1200" b="0" i="1" u="none" strike="noStrike" kern="0" cap="none" spc="0" normalizeH="0" noProof="0" dirty="0">
                <a:ln>
                  <a:noFill/>
                </a:ln>
                <a:solidFill>
                  <a:srgbClr val="0C2D83"/>
                </a:solidFill>
                <a:effectLst/>
                <a:uLnTx/>
                <a:uFillTx/>
                <a:latin typeface="Univers for KPMG" panose="020B0603020202020204" pitchFamily="34" charset="0"/>
                <a:ea typeface="+mn-ea"/>
                <a:cs typeface="Arial" pitchFamily="34" charset="0"/>
              </a:rPr>
              <a:t>%) en </a:t>
            </a:r>
            <a:r>
              <a:rPr kumimoji="0" lang="es-ES" sz="1200" b="0" i="1" u="none" strike="noStrike" kern="0" cap="none" spc="0" normalizeH="0" noProof="0" dirty="0" err="1">
                <a:ln>
                  <a:noFill/>
                </a:ln>
                <a:solidFill>
                  <a:srgbClr val="0C2D83"/>
                </a:solidFill>
                <a:effectLst/>
                <a:uLnTx/>
                <a:uFillTx/>
                <a:latin typeface="Univers for KPMG" panose="020B0603020202020204" pitchFamily="34" charset="0"/>
                <a:ea typeface="+mn-ea"/>
                <a:cs typeface="Arial" pitchFamily="34" charset="0"/>
              </a:rPr>
              <a:t>Supply</a:t>
            </a:r>
            <a:r>
              <a:rPr kumimoji="0" lang="es-ES" sz="1200" b="0" i="1" u="none" strike="noStrike" kern="0" cap="none" spc="0" normalizeH="0" noProof="0" dirty="0">
                <a:ln>
                  <a:noFill/>
                </a:ln>
                <a:solidFill>
                  <a:srgbClr val="0C2D83"/>
                </a:solidFill>
                <a:effectLst/>
                <a:uLnTx/>
                <a:uFillTx/>
                <a:latin typeface="Univers for KPMG" panose="020B0603020202020204" pitchFamily="34" charset="0"/>
                <a:ea typeface="+mn-ea"/>
                <a:cs typeface="Arial" pitchFamily="34" charset="0"/>
              </a:rPr>
              <a:t> </a:t>
            </a:r>
            <a:r>
              <a:rPr kumimoji="0" lang="es-ES" sz="1200" b="0" i="1" u="none" strike="noStrike" kern="0" cap="none" spc="0" normalizeH="0" noProof="0" dirty="0" err="1">
                <a:ln>
                  <a:noFill/>
                </a:ln>
                <a:solidFill>
                  <a:srgbClr val="0C2D83"/>
                </a:solidFill>
                <a:effectLst/>
                <a:uLnTx/>
                <a:uFillTx/>
                <a:latin typeface="Univers for KPMG" panose="020B0603020202020204" pitchFamily="34" charset="0"/>
                <a:ea typeface="+mn-ea"/>
                <a:cs typeface="Arial" pitchFamily="34" charset="0"/>
              </a:rPr>
              <a:t>Chain</a:t>
            </a:r>
            <a:r>
              <a:rPr lang="es-ES" sz="1200" i="1" kern="0" dirty="0">
                <a:solidFill>
                  <a:srgbClr val="0C2D83"/>
                </a:solidFill>
                <a:latin typeface="Univers for KPMG" panose="020B0603020202020204" pitchFamily="34" charset="0"/>
                <a:cs typeface="Arial" pitchFamily="34" charset="0"/>
              </a:rPr>
              <a:t>, 5,87 </a:t>
            </a:r>
            <a:r>
              <a:rPr lang="es-ES" sz="1200" i="1" kern="0" dirty="0" err="1">
                <a:solidFill>
                  <a:srgbClr val="0C2D83"/>
                </a:solidFill>
                <a:latin typeface="Univers for KPMG" panose="020B0603020202020204" pitchFamily="34" charset="0"/>
                <a:cs typeface="Arial" pitchFamily="34" charset="0"/>
              </a:rPr>
              <a:t>FTE´s</a:t>
            </a:r>
            <a:r>
              <a:rPr lang="es-ES" sz="1200" i="1" kern="0" dirty="0">
                <a:solidFill>
                  <a:srgbClr val="0C2D83"/>
                </a:solidFill>
                <a:latin typeface="Univers for KPMG" panose="020B0603020202020204" pitchFamily="34" charset="0"/>
                <a:cs typeface="Arial" pitchFamily="34" charset="0"/>
              </a:rPr>
              <a:t> (10,65%) en Producción y 4,72% en Otros</a:t>
            </a:r>
          </a:p>
        </p:txBody>
      </p:sp>
      <p:sp>
        <p:nvSpPr>
          <p:cNvPr id="6" name="Rectangle 5"/>
          <p:cNvSpPr/>
          <p:nvPr/>
        </p:nvSpPr>
        <p:spPr>
          <a:xfrm>
            <a:off x="1815422" y="3990400"/>
            <a:ext cx="576744" cy="172131"/>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500" b="0" i="0" u="none" strike="noStrike" kern="1200" cap="none" spc="0" normalizeH="0" baseline="0" noProof="0" dirty="0" err="1">
              <a:ln>
                <a:noFill/>
              </a:ln>
              <a:solidFill>
                <a:prstClr val="white"/>
              </a:solidFill>
              <a:effectLst/>
              <a:uLnTx/>
              <a:uFillTx/>
              <a:latin typeface="Arial"/>
              <a:ea typeface="+mn-ea"/>
              <a:cs typeface="+mn-cs"/>
            </a:endParaRPr>
          </a:p>
        </p:txBody>
      </p:sp>
      <p:sp>
        <p:nvSpPr>
          <p:cNvPr id="138" name="Text Placeholder 3"/>
          <p:cNvSpPr>
            <a:spLocks noGrp="1"/>
          </p:cNvSpPr>
          <p:nvPr/>
        </p:nvSpPr>
        <p:spPr bwMode="gray">
          <a:xfrm>
            <a:off x="1959437" y="4205605"/>
            <a:ext cx="274305" cy="124069"/>
          </a:xfrm>
          <a:prstGeom prst="rect">
            <a:avLst/>
          </a:prstGeom>
          <a:noFill/>
          <a:extLst>
            <a:ext uri="{909E8E84-426E-40DD-AFC4-6F175D3DCCD1}">
              <a14:hiddenFill xmlns:a14="http://schemas.microsoft.com/office/drawing/2010/main">
                <a:solidFill>
                  <a:scrgbClr r="0" g="0" b="0"/>
                </a:solidFill>
              </a14:hiddenFill>
            </a:ext>
          </a:extLst>
        </p:spPr>
        <p:txBody>
          <a:bodyPr vert="horz" wrap="none" lIns="15875" tIns="0" rIns="15875" bIns="0" numCol="1" spcCol="0" rtlCol="0" anchor="ctr" anchorCtr="0">
            <a:noAutofit/>
          </a:bodyPr>
          <a:lstStyle>
            <a:lvl1pPr eaLnBrk="1" hangingPunct="1">
              <a:spcAft>
                <a:spcPts val="600"/>
              </a:spcAft>
              <a:defRPr sz="1500" b="1" i="0">
                <a:solidFill>
                  <a:schemeClr val="tx2"/>
                </a:solidFill>
                <a:latin typeface="+mn-lt"/>
                <a:cs typeface="Univers for KPMG" panose="020B0603020202020204" pitchFamily="34" charset="0"/>
              </a:defRPr>
            </a:lvl1pPr>
            <a:lvl2pPr marL="0" indent="0" algn="l" eaLnBrk="1" hangingPunct="1">
              <a:spcAft>
                <a:spcPts val="600"/>
              </a:spcAft>
              <a:buFontTx/>
              <a:buNone/>
              <a:defRPr sz="1500" b="0" i="0">
                <a:solidFill>
                  <a:schemeClr val="tx2"/>
                </a:solidFill>
                <a:latin typeface="+mn-lt"/>
                <a:cs typeface="Univers for KPMG Light" panose="020B0403020202020204" pitchFamily="34" charset="0"/>
              </a:defRPr>
            </a:lvl2pPr>
            <a:lvl3pPr marL="285750" indent="-283464" algn="l" eaLnBrk="1" hangingPunct="1">
              <a:spcAft>
                <a:spcPts val="600"/>
              </a:spcAft>
              <a:buClrTx/>
              <a:buFont typeface="Univers for KPMG Light" panose="020B0403020202020204" pitchFamily="34" charset="0"/>
              <a:buChar char="—"/>
              <a:defRPr sz="1500" b="0" i="0">
                <a:solidFill>
                  <a:schemeClr val="tx2"/>
                </a:solidFill>
                <a:latin typeface="+mn-lt"/>
                <a:cs typeface="Univers for KPMG Light" panose="020B0403020202020204" pitchFamily="34" charset="0"/>
              </a:defRPr>
            </a:lvl3pPr>
            <a:lvl4pPr marL="576000" indent="-228600" algn="l" eaLnBrk="1" hangingPunct="1">
              <a:spcAft>
                <a:spcPts val="600"/>
              </a:spcAft>
              <a:buFont typeface="Univers for KPMG Light" panose="020B0403020202020204" pitchFamily="34" charset="0"/>
              <a:buChar char="-"/>
              <a:defRPr sz="1500" b="0" i="0" baseline="0">
                <a:solidFill>
                  <a:schemeClr val="tx2"/>
                </a:solidFill>
                <a:latin typeface="+mn-lt"/>
                <a:cs typeface="Univers for KPMG Light" panose="020B0403020202020204" pitchFamily="34" charset="0"/>
              </a:defRPr>
            </a:lvl4pPr>
            <a:lvl5pPr marL="824400" indent="-283464" algn="l" eaLnBrk="1" hangingPunct="1">
              <a:spcAft>
                <a:spcPts val="600"/>
              </a:spcAft>
              <a:buFont typeface="Univers for KPMG Light" panose="020B0403020202020204" pitchFamily="34" charset="0"/>
              <a:buChar char="—"/>
              <a:defRPr lang="en-US" sz="1500" b="0" i="0" baseline="0" dirty="0" smtClean="0">
                <a:solidFill>
                  <a:schemeClr val="tx2"/>
                </a:solidFill>
                <a:latin typeface="+mn-lt"/>
                <a:cs typeface="Univers for KPMG Light" panose="020B0403020202020204" pitchFamily="34" charset="0"/>
              </a:defRPr>
            </a:lvl5pPr>
            <a:lvl6pPr marL="1098000" indent="-228600" algn="l" eaLnBrk="1" hangingPunct="1">
              <a:spcAft>
                <a:spcPts val="600"/>
              </a:spcAft>
              <a:buFont typeface="Univers for KPMG Light" panose="020B0403020202020204" pitchFamily="34" charset="0"/>
              <a:buChar char="-"/>
              <a:defRPr lang="en-US" sz="1500" b="0" i="0" baseline="0" dirty="0" smtClean="0">
                <a:solidFill>
                  <a:schemeClr val="tx2"/>
                </a:solidFill>
                <a:latin typeface="+mn-lt"/>
              </a:defRPr>
            </a:lvl6pPr>
            <a:lvl7pPr marL="1371600" indent="-283464" algn="l" eaLnBrk="1" hangingPunct="1">
              <a:spcAft>
                <a:spcPts val="600"/>
              </a:spcAft>
              <a:buFont typeface="Univers for KPMG Light" panose="020B0403020202020204" pitchFamily="34" charset="0"/>
              <a:buChar char="—"/>
              <a:defRPr lang="en-US" sz="1500" b="0" i="0" dirty="0" smtClean="0">
                <a:solidFill>
                  <a:schemeClr val="tx2"/>
                </a:solidFill>
                <a:latin typeface="+mn-lt"/>
              </a:defRPr>
            </a:lvl7pPr>
            <a:lvl8pPr marL="1645200" indent="-228600" algn="l" eaLnBrk="1" hangingPunct="1">
              <a:spcAft>
                <a:spcPts val="600"/>
              </a:spcAft>
              <a:buFont typeface="Univers for KPMG Light" panose="020B0403020202020204" pitchFamily="34" charset="0"/>
              <a:buChar char="-"/>
              <a:tabLst>
                <a:tab pos="1793875" algn="l"/>
              </a:tabLst>
              <a:defRPr lang="en-US" sz="1500" b="0" i="0" baseline="0" dirty="0" smtClean="0">
                <a:solidFill>
                  <a:schemeClr val="tx2"/>
                </a:solidFill>
                <a:latin typeface="+mn-lt"/>
              </a:defRPr>
            </a:lvl8p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s-ES" sz="900" b="1" i="0" u="none" strike="noStrike" kern="1200" cap="none" spc="0" normalizeH="0" baseline="0" noProof="0" dirty="0">
                <a:ln>
                  <a:noFill/>
                </a:ln>
                <a:solidFill>
                  <a:srgbClr val="00338D"/>
                </a:solidFill>
                <a:effectLst/>
                <a:uLnTx/>
                <a:uFillTx/>
                <a:latin typeface="Arial"/>
                <a:ea typeface="+mn-ea"/>
                <a:sym typeface="+mn-lt"/>
              </a:rPr>
              <a:t>5</a:t>
            </a:r>
          </a:p>
        </p:txBody>
      </p:sp>
      <p:sp>
        <p:nvSpPr>
          <p:cNvPr id="139" name="TextBox 138"/>
          <p:cNvSpPr txBox="1"/>
          <p:nvPr/>
        </p:nvSpPr>
        <p:spPr>
          <a:xfrm>
            <a:off x="1646607" y="5941263"/>
            <a:ext cx="1101754"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900" b="0" i="1" u="none" strike="noStrike" kern="1200" cap="none" spc="0" normalizeH="0" baseline="0" noProof="0" dirty="0">
                <a:ln>
                  <a:noFill/>
                </a:ln>
                <a:solidFill>
                  <a:srgbClr val="003087"/>
                </a:solidFill>
                <a:effectLst/>
                <a:uLnTx/>
                <a:uFillTx/>
                <a:latin typeface="Univers for KPMG"/>
                <a:ea typeface="+mn-ea"/>
                <a:cs typeface="Univers for KPMG"/>
              </a:rPr>
              <a:t>Fuenmayor</a:t>
            </a:r>
          </a:p>
        </p:txBody>
      </p:sp>
      <p:sp>
        <p:nvSpPr>
          <p:cNvPr id="46" name="CuadroTexto 13"/>
          <p:cNvSpPr txBox="1"/>
          <p:nvPr/>
        </p:nvSpPr>
        <p:spPr>
          <a:xfrm>
            <a:off x="6504179" y="1700808"/>
            <a:ext cx="3048205"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00" b="1" i="1" u="sng" strike="noStrike" kern="0" cap="none" spc="0" normalizeH="0" baseline="0" noProof="0" dirty="0">
                <a:ln>
                  <a:noFill/>
                </a:ln>
                <a:solidFill>
                  <a:srgbClr val="0C2D83"/>
                </a:solidFill>
                <a:effectLst/>
                <a:uLnTx/>
                <a:uFillTx/>
                <a:latin typeface="Univers for KPMG" panose="020B0603020202020204" pitchFamily="34" charset="0"/>
                <a:ea typeface="+mn-ea"/>
                <a:cs typeface="Arial" pitchFamily="34" charset="0"/>
              </a:rPr>
              <a:t>Distribución FTE tareas reportadas</a:t>
            </a:r>
          </a:p>
        </p:txBody>
      </p:sp>
      <p:graphicFrame>
        <p:nvGraphicFramePr>
          <p:cNvPr id="34" name="Table 3"/>
          <p:cNvGraphicFramePr>
            <a:graphicFrameLocks noGrp="1"/>
          </p:cNvGraphicFramePr>
          <p:nvPr>
            <p:extLst>
              <p:ext uri="{D42A27DB-BD31-4B8C-83A1-F6EECF244321}">
                <p14:modId xmlns:p14="http://schemas.microsoft.com/office/powerpoint/2010/main" val="1510559663"/>
              </p:ext>
            </p:extLst>
          </p:nvPr>
        </p:nvGraphicFramePr>
        <p:xfrm>
          <a:off x="6960096" y="1988840"/>
          <a:ext cx="4397085" cy="1598883"/>
        </p:xfrm>
        <a:graphic>
          <a:graphicData uri="http://schemas.openxmlformats.org/drawingml/2006/table">
            <a:tbl>
              <a:tblPr firstRow="1" bandRow="1">
                <a:tableStyleId>{5C22544A-7EE6-4342-B048-85BDC9FD1C3A}</a:tableStyleId>
              </a:tblPr>
              <a:tblGrid>
                <a:gridCol w="1485193">
                  <a:extLst>
                    <a:ext uri="{9D8B030D-6E8A-4147-A177-3AD203B41FA5}">
                      <a16:colId xmlns:a16="http://schemas.microsoft.com/office/drawing/2014/main" val="20000"/>
                    </a:ext>
                  </a:extLst>
                </a:gridCol>
                <a:gridCol w="792779">
                  <a:extLst>
                    <a:ext uri="{9D8B030D-6E8A-4147-A177-3AD203B41FA5}">
                      <a16:colId xmlns:a16="http://schemas.microsoft.com/office/drawing/2014/main" val="20002"/>
                    </a:ext>
                  </a:extLst>
                </a:gridCol>
                <a:gridCol w="706371">
                  <a:extLst>
                    <a:ext uri="{9D8B030D-6E8A-4147-A177-3AD203B41FA5}">
                      <a16:colId xmlns:a16="http://schemas.microsoft.com/office/drawing/2014/main" val="20003"/>
                    </a:ext>
                  </a:extLst>
                </a:gridCol>
                <a:gridCol w="706371">
                  <a:extLst>
                    <a:ext uri="{9D8B030D-6E8A-4147-A177-3AD203B41FA5}">
                      <a16:colId xmlns:a16="http://schemas.microsoft.com/office/drawing/2014/main" val="20004"/>
                    </a:ext>
                  </a:extLst>
                </a:gridCol>
                <a:gridCol w="706371">
                  <a:extLst>
                    <a:ext uri="{9D8B030D-6E8A-4147-A177-3AD203B41FA5}">
                      <a16:colId xmlns:a16="http://schemas.microsoft.com/office/drawing/2014/main" val="20005"/>
                    </a:ext>
                  </a:extLst>
                </a:gridCol>
              </a:tblGrid>
              <a:tr h="341583">
                <a:tc>
                  <a:txBody>
                    <a:bodyPr/>
                    <a:lstStyle/>
                    <a:p>
                      <a:pPr algn="ctr"/>
                      <a:r>
                        <a:rPr lang="es-ES" sz="1050" b="1" kern="1200" dirty="0">
                          <a:solidFill>
                            <a:schemeClr val="lt1"/>
                          </a:solidFill>
                          <a:latin typeface="Univers for KPMG" panose="020B0603020202020204" pitchFamily="34" charset="0"/>
                          <a:ea typeface="+mn-ea"/>
                          <a:cs typeface="Arial" pitchFamily="34" charset="0"/>
                        </a:rPr>
                        <a:t>Área</a:t>
                      </a:r>
                    </a:p>
                  </a:txBody>
                  <a:tcPr anchor="ctr"/>
                </a:tc>
                <a:tc>
                  <a:txBody>
                    <a:bodyPr/>
                    <a:lstStyle/>
                    <a:p>
                      <a:pPr marL="0" algn="ctr" defTabSz="844083" rtl="0" eaLnBrk="1" latinLnBrk="0" hangingPunct="1"/>
                      <a:r>
                        <a:rPr lang="es-ES" sz="1050" b="1" kern="1200" dirty="0">
                          <a:solidFill>
                            <a:schemeClr val="lt1"/>
                          </a:solidFill>
                          <a:latin typeface="Univers for KPMG" panose="020B0603020202020204" pitchFamily="34" charset="0"/>
                          <a:ea typeface="+mn-ea"/>
                          <a:cs typeface="Arial" pitchFamily="34" charset="0"/>
                        </a:rPr>
                        <a:t>Plantas</a:t>
                      </a:r>
                    </a:p>
                  </a:txBody>
                  <a:tcPr marL="36000" marR="36000" marT="36000" marB="36000" anchor="ctr">
                    <a:solidFill>
                      <a:srgbClr val="F68D2E"/>
                    </a:solidFill>
                  </a:tcPr>
                </a:tc>
                <a:tc>
                  <a:txBody>
                    <a:bodyPr/>
                    <a:lstStyle/>
                    <a:p>
                      <a:pPr marL="0" algn="ctr" defTabSz="844083" rtl="0" eaLnBrk="1" latinLnBrk="0" hangingPunct="1"/>
                      <a:r>
                        <a:rPr lang="es-ES" sz="1050" b="1" kern="1200" dirty="0">
                          <a:solidFill>
                            <a:schemeClr val="lt1"/>
                          </a:solidFill>
                          <a:latin typeface="Univers for KPMG" panose="020B0603020202020204" pitchFamily="34" charset="0"/>
                          <a:ea typeface="+mn-ea"/>
                          <a:cs typeface="Arial" pitchFamily="34" charset="0"/>
                        </a:rPr>
                        <a:t>Central</a:t>
                      </a:r>
                    </a:p>
                  </a:txBody>
                  <a:tcPr marL="36000" marR="36000" marT="36000" marB="36000" anchor="ctr">
                    <a:solidFill>
                      <a:schemeClr val="accent4"/>
                    </a:solidFill>
                  </a:tcPr>
                </a:tc>
                <a:tc>
                  <a:txBody>
                    <a:bodyPr/>
                    <a:lstStyle/>
                    <a:p>
                      <a:pPr marL="0" algn="ctr" defTabSz="844083" rtl="0" eaLnBrk="1" latinLnBrk="0" hangingPunct="1"/>
                      <a:r>
                        <a:rPr lang="es-ES" sz="1050" b="1" kern="1200" dirty="0">
                          <a:solidFill>
                            <a:schemeClr val="lt1"/>
                          </a:solidFill>
                          <a:latin typeface="Univers for KPMG" panose="020B0603020202020204" pitchFamily="34" charset="0"/>
                          <a:ea typeface="+mn-ea"/>
                          <a:cs typeface="Arial" pitchFamily="34" charset="0"/>
                        </a:rPr>
                        <a:t>TOTAL</a:t>
                      </a:r>
                    </a:p>
                  </a:txBody>
                  <a:tcPr marL="36000" marR="36000" marT="36000" marB="36000" anchor="ctr">
                    <a:solidFill>
                      <a:srgbClr val="0091DA"/>
                    </a:solidFill>
                  </a:tcPr>
                </a:tc>
                <a:tc>
                  <a:txBody>
                    <a:bodyPr/>
                    <a:lstStyle/>
                    <a:p>
                      <a:pPr marL="0" algn="ctr" defTabSz="844083" rtl="0" eaLnBrk="1" latinLnBrk="0" hangingPunct="1"/>
                      <a:r>
                        <a:rPr lang="es-ES" sz="1050" b="1" kern="1200" dirty="0">
                          <a:solidFill>
                            <a:schemeClr val="lt1"/>
                          </a:solidFill>
                          <a:latin typeface="Univers for KPMG" panose="020B0603020202020204" pitchFamily="34" charset="0"/>
                          <a:ea typeface="+mn-ea"/>
                          <a:cs typeface="Arial" pitchFamily="34" charset="0"/>
                        </a:rPr>
                        <a:t>%</a:t>
                      </a:r>
                    </a:p>
                  </a:txBody>
                  <a:tcPr marL="36000" marR="36000" marT="36000" marB="36000" anchor="ctr">
                    <a:solidFill>
                      <a:srgbClr val="0091DA"/>
                    </a:solidFill>
                  </a:tcPr>
                </a:tc>
                <a:extLst>
                  <a:ext uri="{0D108BD9-81ED-4DB2-BD59-A6C34878D82A}">
                    <a16:rowId xmlns:a16="http://schemas.microsoft.com/office/drawing/2014/main" val="10000"/>
                  </a:ext>
                </a:extLst>
              </a:tr>
              <a:tr h="234838">
                <a:tc>
                  <a:txBody>
                    <a:bodyPr/>
                    <a:lstStyle/>
                    <a:p>
                      <a:pPr algn="ctr"/>
                      <a:r>
                        <a:rPr lang="es-ES" sz="1050" dirty="0"/>
                        <a:t>Finanzas</a:t>
                      </a:r>
                      <a:endParaRPr lang="es-ES" sz="1050" b="1" dirty="0">
                        <a:latin typeface="Univers for KPMG" panose="020B0603020202020204" pitchFamily="34" charset="0"/>
                        <a:cs typeface="Arial" pitchFamily="34" charset="0"/>
                      </a:endParaRPr>
                    </a:p>
                  </a:txBody>
                  <a:tcPr anchor="ctr"/>
                </a:tc>
                <a:tc>
                  <a:txBody>
                    <a:bodyPr/>
                    <a:lstStyle/>
                    <a:p>
                      <a:pPr algn="ctr" fontAlgn="b"/>
                      <a:endParaRPr lang="es-ES" sz="1100" b="0" dirty="0">
                        <a:solidFill>
                          <a:schemeClr val="dk1"/>
                        </a:solidFill>
                        <a:latin typeface="Univers for KPMG" panose="020B0603020202020204" pitchFamily="34" charset="0"/>
                        <a:ea typeface="+mn-ea"/>
                        <a:cs typeface="Arial" pitchFamily="34" charset="0"/>
                      </a:endParaRPr>
                    </a:p>
                  </a:txBody>
                  <a:tcPr marL="7620" marR="7620" marT="7620" marB="0" anchor="ctr"/>
                </a:tc>
                <a:tc>
                  <a:txBody>
                    <a:bodyPr/>
                    <a:lstStyle/>
                    <a:p>
                      <a:pPr algn="ctr" fontAlgn="b"/>
                      <a:endParaRPr lang="es-ES" sz="1100" b="1" dirty="0">
                        <a:solidFill>
                          <a:schemeClr val="dk1"/>
                        </a:solidFill>
                        <a:latin typeface="Univers for KPMG" panose="020B0603020202020204" pitchFamily="34" charset="0"/>
                        <a:ea typeface="+mn-ea"/>
                        <a:cs typeface="Arial" pitchFamily="34" charset="0"/>
                      </a:endParaRPr>
                    </a:p>
                  </a:txBody>
                  <a:tcPr marL="7620" marR="7620" marT="7620" marB="0" anchor="ctr"/>
                </a:tc>
                <a:tc>
                  <a:txBody>
                    <a:bodyPr/>
                    <a:lstStyle/>
                    <a:p>
                      <a:pPr algn="ctr" fontAlgn="b"/>
                      <a:endParaRPr lang="es-ES" sz="1100" b="1" dirty="0">
                        <a:solidFill>
                          <a:schemeClr val="dk1"/>
                        </a:solidFill>
                        <a:latin typeface="Univers for KPMG" panose="020B0603020202020204" pitchFamily="34" charset="0"/>
                        <a:ea typeface="+mn-ea"/>
                        <a:cs typeface="Arial" pitchFamily="34" charset="0"/>
                      </a:endParaRPr>
                    </a:p>
                  </a:txBody>
                  <a:tcPr marL="7620" marR="7620" marT="7620" marB="0" anchor="ctr"/>
                </a:tc>
                <a:tc>
                  <a:txBody>
                    <a:bodyPr/>
                    <a:lstStyle/>
                    <a:p>
                      <a:pPr marL="0" algn="ctr" defTabSz="844083" rtl="0" eaLnBrk="1" fontAlgn="b" latinLnBrk="0" hangingPunct="1"/>
                      <a:endParaRPr lang="es-ES" sz="1100" b="1" kern="1200" dirty="0">
                        <a:solidFill>
                          <a:schemeClr val="dk1"/>
                        </a:solidFill>
                        <a:latin typeface="Univers for KPMG" panose="020B0603020202020204" pitchFamily="34" charset="0"/>
                        <a:ea typeface="+mn-ea"/>
                        <a:cs typeface="Arial" pitchFamily="34" charset="0"/>
                      </a:endParaRPr>
                    </a:p>
                  </a:txBody>
                  <a:tcPr marL="0" marR="0" marT="0" marB="0" anchor="ctr"/>
                </a:tc>
                <a:extLst>
                  <a:ext uri="{0D108BD9-81ED-4DB2-BD59-A6C34878D82A}">
                    <a16:rowId xmlns:a16="http://schemas.microsoft.com/office/drawing/2014/main" val="10003"/>
                  </a:ext>
                </a:extLst>
              </a:tr>
              <a:tr h="234838">
                <a:tc>
                  <a:txBody>
                    <a:bodyPr/>
                    <a:lstStyle/>
                    <a:p>
                      <a:pPr algn="ctr"/>
                      <a:r>
                        <a:rPr lang="es-ES" sz="1050" b="0" dirty="0" err="1">
                          <a:latin typeface="+mn-lt"/>
                          <a:cs typeface="+mn-cs"/>
                        </a:rPr>
                        <a:t>Supply</a:t>
                      </a:r>
                      <a:r>
                        <a:rPr lang="es-ES" sz="1050" b="0" baseline="0" dirty="0">
                          <a:latin typeface="+mn-lt"/>
                          <a:cs typeface="+mn-cs"/>
                        </a:rPr>
                        <a:t> </a:t>
                      </a:r>
                      <a:r>
                        <a:rPr lang="es-ES" sz="1050" b="0" baseline="0" dirty="0" err="1">
                          <a:latin typeface="+mn-lt"/>
                          <a:cs typeface="+mn-cs"/>
                        </a:rPr>
                        <a:t>Chain</a:t>
                      </a:r>
                      <a:endParaRPr lang="es-ES" sz="1050" b="1" dirty="0">
                        <a:latin typeface="Univers for KPMG" panose="020B0603020202020204" pitchFamily="34" charset="0"/>
                        <a:cs typeface="Arial" pitchFamily="34" charset="0"/>
                      </a:endParaRPr>
                    </a:p>
                  </a:txBody>
                  <a:tcPr anchor="ctr"/>
                </a:tc>
                <a:tc>
                  <a:txBody>
                    <a:bodyPr/>
                    <a:lstStyle/>
                    <a:p>
                      <a:pPr algn="ctr" fontAlgn="b"/>
                      <a:endParaRPr lang="es-ES" sz="1100" b="1" dirty="0">
                        <a:solidFill>
                          <a:schemeClr val="dk1"/>
                        </a:solidFill>
                        <a:latin typeface="Univers for KPMG" panose="020B0603020202020204" pitchFamily="34" charset="0"/>
                        <a:ea typeface="+mn-ea"/>
                        <a:cs typeface="Arial" pitchFamily="34" charset="0"/>
                      </a:endParaRPr>
                    </a:p>
                  </a:txBody>
                  <a:tcPr marL="7620" marR="7620" marT="7620" marB="0" anchor="ctr"/>
                </a:tc>
                <a:tc>
                  <a:txBody>
                    <a:bodyPr/>
                    <a:lstStyle/>
                    <a:p>
                      <a:pPr algn="ctr" fontAlgn="b"/>
                      <a:endParaRPr lang="es-ES" sz="1100" b="1" dirty="0">
                        <a:solidFill>
                          <a:schemeClr val="dk1"/>
                        </a:solidFill>
                        <a:latin typeface="Univers for KPMG" panose="020B0603020202020204" pitchFamily="34" charset="0"/>
                        <a:ea typeface="+mn-ea"/>
                        <a:cs typeface="Arial" pitchFamily="34" charset="0"/>
                      </a:endParaRPr>
                    </a:p>
                  </a:txBody>
                  <a:tcPr marL="7620" marR="7620" marT="7620" marB="0" anchor="ctr"/>
                </a:tc>
                <a:tc>
                  <a:txBody>
                    <a:bodyPr/>
                    <a:lstStyle/>
                    <a:p>
                      <a:pPr algn="ctr" fontAlgn="b"/>
                      <a:endParaRPr lang="es-ES" sz="1100" b="1" dirty="0">
                        <a:solidFill>
                          <a:schemeClr val="dk1"/>
                        </a:solidFill>
                        <a:latin typeface="Univers for KPMG" panose="020B0603020202020204" pitchFamily="34" charset="0"/>
                        <a:ea typeface="+mn-ea"/>
                        <a:cs typeface="Arial" pitchFamily="34" charset="0"/>
                      </a:endParaRPr>
                    </a:p>
                  </a:txBody>
                  <a:tcPr marL="7620" marR="7620" marT="7620" marB="0" anchor="ctr"/>
                </a:tc>
                <a:tc>
                  <a:txBody>
                    <a:bodyPr/>
                    <a:lstStyle/>
                    <a:p>
                      <a:pPr marL="0" algn="ctr" defTabSz="844083" rtl="0" eaLnBrk="1" fontAlgn="b" latinLnBrk="0" hangingPunct="1"/>
                      <a:endParaRPr lang="es-ES" sz="1100" b="1" kern="1200" dirty="0">
                        <a:solidFill>
                          <a:schemeClr val="dk1"/>
                        </a:solidFill>
                        <a:latin typeface="Univers for KPMG" panose="020B0603020202020204" pitchFamily="34" charset="0"/>
                        <a:ea typeface="+mn-ea"/>
                        <a:cs typeface="Arial" pitchFamily="34" charset="0"/>
                      </a:endParaRPr>
                    </a:p>
                  </a:txBody>
                  <a:tcPr marL="0" marR="0" marT="0" marB="0" anchor="ctr"/>
                </a:tc>
                <a:extLst>
                  <a:ext uri="{0D108BD9-81ED-4DB2-BD59-A6C34878D82A}">
                    <a16:rowId xmlns:a16="http://schemas.microsoft.com/office/drawing/2014/main" val="10004"/>
                  </a:ext>
                </a:extLst>
              </a:tr>
              <a:tr h="234838">
                <a:tc>
                  <a:txBody>
                    <a:bodyPr/>
                    <a:lstStyle/>
                    <a:p>
                      <a:pPr marL="0" algn="ctr" defTabSz="844083" rtl="0" eaLnBrk="1" latinLnBrk="0" hangingPunct="1"/>
                      <a:r>
                        <a:rPr lang="es-ES" sz="1050" b="0" kern="1200" dirty="0">
                          <a:solidFill>
                            <a:schemeClr val="dk1"/>
                          </a:solidFill>
                          <a:latin typeface="+mn-lt"/>
                          <a:ea typeface="+mn-ea"/>
                          <a:cs typeface="+mn-cs"/>
                        </a:rPr>
                        <a:t>Producción</a:t>
                      </a:r>
                    </a:p>
                  </a:txBody>
                  <a:tcPr anchor="ctr"/>
                </a:tc>
                <a:tc>
                  <a:txBody>
                    <a:bodyPr/>
                    <a:lstStyle/>
                    <a:p>
                      <a:pPr algn="ctr" fontAlgn="b"/>
                      <a:endParaRPr lang="es-ES" sz="1100" b="0" dirty="0">
                        <a:solidFill>
                          <a:schemeClr val="dk1"/>
                        </a:solidFill>
                        <a:latin typeface="Univers for KPMG" panose="020B0603020202020204" pitchFamily="34" charset="0"/>
                        <a:ea typeface="+mn-ea"/>
                        <a:cs typeface="Arial" pitchFamily="34" charset="0"/>
                      </a:endParaRPr>
                    </a:p>
                  </a:txBody>
                  <a:tcPr marL="7620" marR="7620" marT="7620" marB="0" anchor="ctr"/>
                </a:tc>
                <a:tc>
                  <a:txBody>
                    <a:bodyPr/>
                    <a:lstStyle/>
                    <a:p>
                      <a:pPr marL="0" algn="ctr" defTabSz="844083" rtl="0" eaLnBrk="1" fontAlgn="b" latinLnBrk="0" hangingPunct="1"/>
                      <a:endParaRPr lang="es-ES" sz="1100" kern="1200" dirty="0">
                        <a:solidFill>
                          <a:schemeClr val="dk1"/>
                        </a:solidFill>
                        <a:latin typeface="+mn-lt"/>
                        <a:ea typeface="+mn-ea"/>
                        <a:cs typeface="+mn-cs"/>
                      </a:endParaRPr>
                    </a:p>
                  </a:txBody>
                  <a:tcPr marL="7620" marR="7620" marT="7620" marB="0" anchor="ctr"/>
                </a:tc>
                <a:tc>
                  <a:txBody>
                    <a:bodyPr/>
                    <a:lstStyle/>
                    <a:p>
                      <a:pPr marL="0" marR="0" lvl="0" indent="0" algn="ctr" defTabSz="844083" rtl="0" eaLnBrk="1" fontAlgn="b" latinLnBrk="0" hangingPunct="1">
                        <a:lnSpc>
                          <a:spcPct val="100000"/>
                        </a:lnSpc>
                        <a:spcBef>
                          <a:spcPts val="0"/>
                        </a:spcBef>
                        <a:spcAft>
                          <a:spcPts val="0"/>
                        </a:spcAft>
                        <a:buClrTx/>
                        <a:buSzTx/>
                        <a:buFontTx/>
                        <a:buNone/>
                        <a:tabLst/>
                        <a:defRPr/>
                      </a:pPr>
                      <a:endParaRPr lang="es-ES" sz="1100" b="1" dirty="0">
                        <a:solidFill>
                          <a:schemeClr val="dk1"/>
                        </a:solidFill>
                        <a:latin typeface="Univers for KPMG" panose="020B0603020202020204" pitchFamily="34" charset="0"/>
                        <a:ea typeface="+mn-ea"/>
                        <a:cs typeface="Arial" pitchFamily="34" charset="0"/>
                      </a:endParaRPr>
                    </a:p>
                  </a:txBody>
                  <a:tcPr marL="7620" marR="7620" marT="7620" marB="0" anchor="ctr"/>
                </a:tc>
                <a:tc>
                  <a:txBody>
                    <a:bodyPr/>
                    <a:lstStyle/>
                    <a:p>
                      <a:pPr marL="0" algn="ctr" defTabSz="844083" rtl="0" eaLnBrk="1" fontAlgn="b" latinLnBrk="0" hangingPunct="1"/>
                      <a:endParaRPr lang="es-ES" sz="1100" b="1" kern="1200" dirty="0">
                        <a:solidFill>
                          <a:schemeClr val="dk1"/>
                        </a:solidFill>
                        <a:latin typeface="Univers for KPMG" panose="020B0603020202020204" pitchFamily="34" charset="0"/>
                        <a:ea typeface="+mn-ea"/>
                        <a:cs typeface="Arial" pitchFamily="34" charset="0"/>
                      </a:endParaRPr>
                    </a:p>
                  </a:txBody>
                  <a:tcPr marL="0" marR="0" marT="0" marB="0" anchor="ctr"/>
                </a:tc>
                <a:extLst>
                  <a:ext uri="{0D108BD9-81ED-4DB2-BD59-A6C34878D82A}">
                    <a16:rowId xmlns:a16="http://schemas.microsoft.com/office/drawing/2014/main" val="10006"/>
                  </a:ext>
                </a:extLst>
              </a:tr>
              <a:tr h="234838">
                <a:tc>
                  <a:txBody>
                    <a:bodyPr/>
                    <a:lstStyle/>
                    <a:p>
                      <a:pPr algn="ctr"/>
                      <a:r>
                        <a:rPr lang="es-ES" sz="1050" dirty="0"/>
                        <a:t>Otros</a:t>
                      </a:r>
                      <a:endParaRPr lang="es-ES" sz="1050" b="1" dirty="0">
                        <a:latin typeface="Univers for KPMG" panose="020B0603020202020204" pitchFamily="34" charset="0"/>
                        <a:cs typeface="Arial" pitchFamily="34" charset="0"/>
                      </a:endParaRPr>
                    </a:p>
                  </a:txBody>
                  <a:tcPr anchor="ctr"/>
                </a:tc>
                <a:tc>
                  <a:txBody>
                    <a:bodyPr/>
                    <a:lstStyle/>
                    <a:p>
                      <a:pPr algn="ctr" fontAlgn="b"/>
                      <a:endParaRPr lang="es-ES" sz="1100" b="0" dirty="0">
                        <a:solidFill>
                          <a:schemeClr val="dk1"/>
                        </a:solidFill>
                        <a:latin typeface="Univers for KPMG" panose="020B0603020202020204" pitchFamily="34" charset="0"/>
                        <a:ea typeface="+mn-ea"/>
                        <a:cs typeface="Arial" pitchFamily="34" charset="0"/>
                      </a:endParaRPr>
                    </a:p>
                  </a:txBody>
                  <a:tcPr marL="7620" marR="7620" marT="7620" marB="0" anchor="ctr"/>
                </a:tc>
                <a:tc>
                  <a:txBody>
                    <a:bodyPr/>
                    <a:lstStyle/>
                    <a:p>
                      <a:pPr algn="ctr" fontAlgn="b"/>
                      <a:endParaRPr lang="es-ES" sz="1100" b="1" dirty="0">
                        <a:solidFill>
                          <a:schemeClr val="dk1"/>
                        </a:solidFill>
                        <a:latin typeface="Univers for KPMG" panose="020B0603020202020204" pitchFamily="34" charset="0"/>
                        <a:ea typeface="+mn-ea"/>
                        <a:cs typeface="Arial" pitchFamily="34" charset="0"/>
                      </a:endParaRPr>
                    </a:p>
                  </a:txBody>
                  <a:tcPr marL="7620" marR="7620" marT="7620" marB="0" anchor="ctr"/>
                </a:tc>
                <a:tc>
                  <a:txBody>
                    <a:bodyPr/>
                    <a:lstStyle/>
                    <a:p>
                      <a:pPr algn="ctr" fontAlgn="b"/>
                      <a:endParaRPr lang="es-ES" sz="1100" b="1" dirty="0">
                        <a:solidFill>
                          <a:schemeClr val="dk1"/>
                        </a:solidFill>
                        <a:latin typeface="Univers for KPMG" panose="020B0603020202020204" pitchFamily="34" charset="0"/>
                        <a:ea typeface="+mn-ea"/>
                        <a:cs typeface="Arial" pitchFamily="34" charset="0"/>
                      </a:endParaRPr>
                    </a:p>
                  </a:txBody>
                  <a:tcPr marL="7620" marR="7620" marT="7620" marB="0" anchor="ctr"/>
                </a:tc>
                <a:tc>
                  <a:txBody>
                    <a:bodyPr/>
                    <a:lstStyle/>
                    <a:p>
                      <a:pPr marL="0" algn="ctr" defTabSz="844083" rtl="0" eaLnBrk="1" fontAlgn="b" latinLnBrk="0" hangingPunct="1"/>
                      <a:endParaRPr lang="es-ES" sz="1100" b="1" kern="1200" dirty="0">
                        <a:solidFill>
                          <a:schemeClr val="dk1"/>
                        </a:solidFill>
                        <a:latin typeface="Univers for KPMG" panose="020B0603020202020204" pitchFamily="34" charset="0"/>
                        <a:ea typeface="+mn-ea"/>
                        <a:cs typeface="Arial" pitchFamily="34" charset="0"/>
                      </a:endParaRPr>
                    </a:p>
                  </a:txBody>
                  <a:tcPr marL="0" marR="0" marT="0" marB="0" anchor="ctr"/>
                </a:tc>
                <a:extLst>
                  <a:ext uri="{0D108BD9-81ED-4DB2-BD59-A6C34878D82A}">
                    <a16:rowId xmlns:a16="http://schemas.microsoft.com/office/drawing/2014/main" val="10005"/>
                  </a:ext>
                </a:extLst>
              </a:tr>
              <a:tr h="234838">
                <a:tc>
                  <a:txBody>
                    <a:bodyPr/>
                    <a:lstStyle/>
                    <a:p>
                      <a:pPr algn="ctr"/>
                      <a:r>
                        <a:rPr lang="es-ES" sz="1050" b="1" dirty="0">
                          <a:latin typeface="Univers for KPMG" panose="020B0603020202020204" pitchFamily="34" charset="0"/>
                          <a:cs typeface="Arial" pitchFamily="34" charset="0"/>
                        </a:rPr>
                        <a:t>TOTAL</a:t>
                      </a:r>
                    </a:p>
                  </a:txBody>
                  <a:tcPr anchor="ctr"/>
                </a:tc>
                <a:tc>
                  <a:txBody>
                    <a:bodyPr/>
                    <a:lstStyle/>
                    <a:p>
                      <a:pPr marL="0" algn="ctr" defTabSz="844083" rtl="0" eaLnBrk="1" fontAlgn="b" latinLnBrk="0" hangingPunct="1"/>
                      <a:endParaRPr lang="es-ES" sz="1100" b="1" kern="1200" dirty="0">
                        <a:solidFill>
                          <a:schemeClr val="dk1"/>
                        </a:solidFill>
                        <a:latin typeface="Univers for KPMG" panose="020B0603020202020204" pitchFamily="34" charset="0"/>
                        <a:ea typeface="+mn-ea"/>
                        <a:cs typeface="Arial" pitchFamily="34" charset="0"/>
                      </a:endParaRPr>
                    </a:p>
                  </a:txBody>
                  <a:tcPr marL="0" marR="0" marT="0" marB="0" anchor="ctr"/>
                </a:tc>
                <a:tc>
                  <a:txBody>
                    <a:bodyPr/>
                    <a:lstStyle/>
                    <a:p>
                      <a:pPr marL="0" algn="ctr" defTabSz="844083" rtl="0" eaLnBrk="1" fontAlgn="b" latinLnBrk="0" hangingPunct="1"/>
                      <a:endParaRPr lang="es-ES" sz="1100" b="1" kern="1200" dirty="0">
                        <a:solidFill>
                          <a:schemeClr val="dk1"/>
                        </a:solidFill>
                        <a:latin typeface="Univers for KPMG" panose="020B0603020202020204" pitchFamily="34" charset="0"/>
                        <a:ea typeface="+mn-ea"/>
                        <a:cs typeface="Arial" pitchFamily="34" charset="0"/>
                      </a:endParaRPr>
                    </a:p>
                  </a:txBody>
                  <a:tcPr marL="0" marR="0" marT="0" marB="0" anchor="ctr"/>
                </a:tc>
                <a:tc>
                  <a:txBody>
                    <a:bodyPr/>
                    <a:lstStyle/>
                    <a:p>
                      <a:pPr marL="0" algn="ctr" defTabSz="844083" rtl="0" eaLnBrk="1" fontAlgn="b" latinLnBrk="0" hangingPunct="1"/>
                      <a:endParaRPr lang="es-ES" sz="1100" b="1" kern="1200" dirty="0">
                        <a:solidFill>
                          <a:schemeClr val="dk1"/>
                        </a:solidFill>
                        <a:latin typeface="Univers for KPMG" panose="020B0603020202020204" pitchFamily="34" charset="0"/>
                        <a:ea typeface="+mn-ea"/>
                        <a:cs typeface="Arial" pitchFamily="34" charset="0"/>
                      </a:endParaRPr>
                    </a:p>
                  </a:txBody>
                  <a:tcPr marL="0" marR="0" marT="0" marB="0" anchor="ctr"/>
                </a:tc>
                <a:tc>
                  <a:txBody>
                    <a:bodyPr/>
                    <a:lstStyle/>
                    <a:p>
                      <a:pPr algn="ctr" fontAlgn="b"/>
                      <a:endParaRPr lang="es-ES" sz="1400" b="1"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0010"/>
                  </a:ext>
                </a:extLst>
              </a:tr>
            </a:tbl>
          </a:graphicData>
        </a:graphic>
      </p:graphicFrame>
      <p:graphicFrame>
        <p:nvGraphicFramePr>
          <p:cNvPr id="38" name="Chart 37"/>
          <p:cNvGraphicFramePr>
            <a:graphicFrameLocks/>
          </p:cNvGraphicFramePr>
          <p:nvPr>
            <p:extLst>
              <p:ext uri="{D42A27DB-BD31-4B8C-83A1-F6EECF244321}">
                <p14:modId xmlns:p14="http://schemas.microsoft.com/office/powerpoint/2010/main" val="938702340"/>
              </p:ext>
            </p:extLst>
          </p:nvPr>
        </p:nvGraphicFramePr>
        <p:xfrm>
          <a:off x="7015290" y="3866795"/>
          <a:ext cx="4286695" cy="2482995"/>
        </p:xfrm>
        <a:graphic>
          <a:graphicData uri="http://schemas.openxmlformats.org/drawingml/2006/chart">
            <c:chart xmlns:c="http://schemas.openxmlformats.org/drawingml/2006/chart" xmlns:r="http://schemas.openxmlformats.org/officeDocument/2006/relationships" r:id="rId17"/>
          </a:graphicData>
        </a:graphic>
      </p:graphicFrame>
      <p:sp>
        <p:nvSpPr>
          <p:cNvPr id="35" name="TextBox 55"/>
          <p:cNvSpPr txBox="1"/>
          <p:nvPr/>
        </p:nvSpPr>
        <p:spPr>
          <a:xfrm>
            <a:off x="7024342" y="3634614"/>
            <a:ext cx="3393734" cy="276999"/>
          </a:xfrm>
          <a:prstGeom prst="rect">
            <a:avLst/>
          </a:prstGeom>
          <a:noFill/>
        </p:spPr>
        <p:txBody>
          <a:bodyPr wrap="square" rtlCol="0">
            <a:spAutoFit/>
          </a:bodyPr>
          <a:lstStyle/>
          <a:p>
            <a:pPr eaLnBrk="0" hangingPunct="0">
              <a:spcBef>
                <a:spcPct val="40000"/>
              </a:spcBef>
              <a:defRPr/>
            </a:pPr>
            <a:r>
              <a:rPr kumimoji="0" lang="es-ES" sz="1200" b="0" i="1" u="none" strike="noStrike" kern="0" cap="none" spc="0" normalizeH="0" baseline="0" noProof="0" dirty="0">
                <a:ln>
                  <a:noFill/>
                </a:ln>
                <a:solidFill>
                  <a:srgbClr val="0C2D83"/>
                </a:solidFill>
                <a:effectLst/>
                <a:uLnTx/>
                <a:uFillTx/>
                <a:latin typeface="Univers for KPMG" panose="020B0603020202020204" pitchFamily="34" charset="0"/>
                <a:ea typeface="+mn-ea"/>
                <a:cs typeface="Arial" pitchFamily="34" charset="0"/>
              </a:rPr>
              <a:t>*0,2 </a:t>
            </a:r>
            <a:r>
              <a:rPr kumimoji="0" lang="es-ES" sz="1200" b="0" i="1" u="none" strike="noStrike" kern="0" cap="none" spc="0" normalizeH="0" baseline="0" noProof="0" dirty="0" err="1">
                <a:ln>
                  <a:noFill/>
                </a:ln>
                <a:solidFill>
                  <a:srgbClr val="0C2D83"/>
                </a:solidFill>
                <a:effectLst/>
                <a:uLnTx/>
                <a:uFillTx/>
                <a:latin typeface="Univers for KPMG" panose="020B0603020202020204" pitchFamily="34" charset="0"/>
                <a:ea typeface="+mn-ea"/>
                <a:cs typeface="Arial" pitchFamily="34" charset="0"/>
              </a:rPr>
              <a:t>FTE´s</a:t>
            </a:r>
            <a:r>
              <a:rPr kumimoji="0" lang="es-ES" sz="1200" b="0" i="1" u="none" strike="noStrike" kern="0" cap="none" spc="0" normalizeH="0" baseline="0" noProof="0" dirty="0">
                <a:ln>
                  <a:noFill/>
                </a:ln>
                <a:solidFill>
                  <a:srgbClr val="0C2D83"/>
                </a:solidFill>
                <a:effectLst/>
                <a:uLnTx/>
                <a:uFillTx/>
                <a:latin typeface="Univers for KPMG" panose="020B0603020202020204" pitchFamily="34" charset="0"/>
                <a:ea typeface="+mn-ea"/>
                <a:cs typeface="Arial" pitchFamily="34" charset="0"/>
              </a:rPr>
              <a:t> son tareas</a:t>
            </a:r>
            <a:r>
              <a:rPr kumimoji="0" lang="es-ES" sz="1200" b="0" i="1" u="none" strike="noStrike" kern="0" cap="none" spc="0" normalizeH="0" noProof="0" dirty="0">
                <a:ln>
                  <a:noFill/>
                </a:ln>
                <a:solidFill>
                  <a:srgbClr val="0C2D83"/>
                </a:solidFill>
                <a:effectLst/>
                <a:uLnTx/>
                <a:uFillTx/>
                <a:latin typeface="Univers for KPMG" panose="020B0603020202020204" pitchFamily="34" charset="0"/>
                <a:ea typeface="+mn-ea"/>
                <a:cs typeface="Arial" pitchFamily="34" charset="0"/>
              </a:rPr>
              <a:t> de </a:t>
            </a:r>
            <a:r>
              <a:rPr kumimoji="0" lang="es-ES" sz="1200" b="0" i="1" u="none" strike="noStrike" kern="0" cap="none" spc="0" normalizeH="0" baseline="0" noProof="0" dirty="0">
                <a:ln>
                  <a:noFill/>
                </a:ln>
                <a:solidFill>
                  <a:srgbClr val="0C2D83"/>
                </a:solidFill>
                <a:effectLst/>
                <a:uLnTx/>
                <a:uFillTx/>
                <a:latin typeface="Univers for KPMG" panose="020B0603020202020204" pitchFamily="34" charset="0"/>
                <a:ea typeface="+mn-ea"/>
                <a:cs typeface="Arial" pitchFamily="34" charset="0"/>
              </a:rPr>
              <a:t>HR</a:t>
            </a:r>
            <a:endParaRPr lang="es-ES" sz="1200" i="1" kern="0" dirty="0">
              <a:solidFill>
                <a:srgbClr val="0C2D83"/>
              </a:solidFill>
              <a:latin typeface="Univers for KPMG" panose="020B0603020202020204" pitchFamily="34" charset="0"/>
              <a:cs typeface="Arial" pitchFamily="34" charset="0"/>
            </a:endParaRPr>
          </a:p>
        </p:txBody>
      </p:sp>
      <p:sp>
        <p:nvSpPr>
          <p:cNvPr id="39" name="Rectangle 38">
            <a:extLst>
              <a:ext uri="{FF2B5EF4-FFF2-40B4-BE49-F238E27FC236}">
                <a16:creationId xmlns:a16="http://schemas.microsoft.com/office/drawing/2014/main" id="{86CCA4F4-9B6C-294B-93CF-E8F1322186BA}"/>
              </a:ext>
            </a:extLst>
          </p:cNvPr>
          <p:cNvSpPr/>
          <p:nvPr/>
        </p:nvSpPr>
        <p:spPr>
          <a:xfrm>
            <a:off x="10165547" y="1279401"/>
            <a:ext cx="1127448" cy="6859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AU" sz="1500" dirty="0">
                <a:solidFill>
                  <a:schemeClr val="bg1"/>
                </a:solidFill>
              </a:rPr>
              <a:t>To update</a:t>
            </a:r>
          </a:p>
        </p:txBody>
      </p:sp>
      <p:sp>
        <p:nvSpPr>
          <p:cNvPr id="40" name="Rectangle 39">
            <a:extLst>
              <a:ext uri="{FF2B5EF4-FFF2-40B4-BE49-F238E27FC236}">
                <a16:creationId xmlns:a16="http://schemas.microsoft.com/office/drawing/2014/main" id="{BEE3B98F-3E67-2D4C-97A7-80149BDD91CE}"/>
              </a:ext>
            </a:extLst>
          </p:cNvPr>
          <p:cNvSpPr/>
          <p:nvPr/>
        </p:nvSpPr>
        <p:spPr>
          <a:xfrm>
            <a:off x="4747470" y="1817275"/>
            <a:ext cx="1127448" cy="6859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AU" sz="1500" dirty="0">
                <a:solidFill>
                  <a:schemeClr val="bg1"/>
                </a:solidFill>
              </a:rPr>
              <a:t>To update</a:t>
            </a:r>
          </a:p>
        </p:txBody>
      </p:sp>
      <p:sp>
        <p:nvSpPr>
          <p:cNvPr id="45" name="Rectangle 44">
            <a:extLst>
              <a:ext uri="{FF2B5EF4-FFF2-40B4-BE49-F238E27FC236}">
                <a16:creationId xmlns:a16="http://schemas.microsoft.com/office/drawing/2014/main" id="{651F84A4-6714-904E-9F76-FD5DCE20D3E1}"/>
              </a:ext>
            </a:extLst>
          </p:cNvPr>
          <p:cNvSpPr/>
          <p:nvPr/>
        </p:nvSpPr>
        <p:spPr>
          <a:xfrm>
            <a:off x="10364484" y="4086691"/>
            <a:ext cx="1127448" cy="6859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AU" sz="1500" dirty="0">
                <a:solidFill>
                  <a:schemeClr val="bg1"/>
                </a:solidFill>
              </a:rPr>
              <a:t>To update</a:t>
            </a:r>
          </a:p>
        </p:txBody>
      </p:sp>
    </p:spTree>
    <p:extLst>
      <p:ext uri="{BB962C8B-B14F-4D97-AF65-F5344CB8AC3E}">
        <p14:creationId xmlns:p14="http://schemas.microsoft.com/office/powerpoint/2010/main" val="10717632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extLst>
              <p:ext uri="{D42A27DB-BD31-4B8C-83A1-F6EECF244321}">
                <p14:modId xmlns:p14="http://schemas.microsoft.com/office/powerpoint/2010/main" val="2070831683"/>
              </p:ext>
            </p:ext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55522" name="think-cell Slide" r:id="rId19" imgW="395" imgH="392" progId="TCLayout.ActiveDocument.1">
                  <p:embed/>
                </p:oleObj>
              </mc:Choice>
              <mc:Fallback>
                <p:oleObj name="think-cell Slide" r:id="rId19" imgW="395" imgH="392" progId="TCLayout.ActiveDocument.1">
                  <p:embed/>
                  <p:pic>
                    <p:nvPicPr>
                      <p:cNvPr id="10" name="Object 9" hidden="1"/>
                      <p:cNvPicPr/>
                      <p:nvPr/>
                    </p:nvPicPr>
                    <p:blipFill>
                      <a:blip r:embed="rId20"/>
                      <a:stretch>
                        <a:fillRect/>
                      </a:stretch>
                    </p:blipFill>
                    <p:spPr>
                      <a:xfrm>
                        <a:off x="1525589" y="1589"/>
                        <a:ext cx="1587" cy="1587"/>
                      </a:xfrm>
                      <a:prstGeom prst="rect">
                        <a:avLst/>
                      </a:prstGeom>
                    </p:spPr>
                  </p:pic>
                </p:oleObj>
              </mc:Fallback>
            </mc:AlternateContent>
          </a:graphicData>
        </a:graphic>
      </p:graphicFrame>
      <p:sp>
        <p:nvSpPr>
          <p:cNvPr id="3" name="Rectangle 2" hidden="1"/>
          <p:cNvSpPr/>
          <p:nvPr>
            <p:custDataLst>
              <p:tags r:id="rId3"/>
            </p:custDataLst>
          </p:nvPr>
        </p:nvSpPr>
        <p:spPr bwMode="auto">
          <a:xfrm>
            <a:off x="1524000" y="0"/>
            <a:ext cx="158750" cy="15875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spcBef>
                <a:spcPct val="0"/>
              </a:spcBef>
              <a:spcAft>
                <a:spcPct val="0"/>
              </a:spcAft>
              <a:defRPr/>
            </a:pPr>
            <a:endParaRPr kumimoji="0" lang="es-ES" sz="1100" b="1" u="none" strike="noStrike" kern="1200" cap="none" spc="0" normalizeH="0" noProof="0" dirty="0">
              <a:ln>
                <a:noFill/>
              </a:ln>
              <a:solidFill>
                <a:prstClr val="white"/>
              </a:solidFill>
              <a:effectLst/>
              <a:uLnTx/>
              <a:uFillTx/>
              <a:latin typeface="Arial" panose="020B0604020202020204" pitchFamily="34" charset="0"/>
              <a:sym typeface="Arial" panose="020B0604020202020204" pitchFamily="34" charset="0"/>
            </a:endParaRPr>
          </a:p>
        </p:txBody>
      </p:sp>
      <p:sp>
        <p:nvSpPr>
          <p:cNvPr id="4" name="Slide Number Placeholder 6"/>
          <p:cNvSpPr txBox="1">
            <a:spLocks/>
          </p:cNvSpPr>
          <p:nvPr/>
        </p:nvSpPr>
        <p:spPr>
          <a:xfrm>
            <a:off x="9868094" y="7042354"/>
            <a:ext cx="1782233" cy="148260"/>
          </a:xfrm>
          <a:prstGeom prst="rect">
            <a:avLst/>
          </a:prstGeom>
        </p:spPr>
        <p:txBody>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FEBD7F86-1881-4698-8703-FB80B0800997}" type="slidenum">
              <a:rPr kumimoji="0" lang="en-GB" sz="1800" b="0" i="0" u="none" strike="noStrike" kern="1200" cap="none" spc="0" normalizeH="0" baseline="0" noProof="0">
                <a:ln>
                  <a:noFill/>
                </a:ln>
                <a:solidFill>
                  <a:srgbClr val="000000"/>
                </a:solidFill>
                <a:effectLst/>
                <a:uLnTx/>
                <a:uFillTx/>
                <a:latin typeface="KPMG Extra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48</a:t>
            </a:fld>
            <a:endParaRPr kumimoji="0" lang="en-GB" sz="1800" b="0" i="0" u="none" strike="noStrike" kern="1200" cap="none" spc="0" normalizeH="0" baseline="0" noProof="0" dirty="0">
              <a:ln>
                <a:noFill/>
              </a:ln>
              <a:solidFill>
                <a:srgbClr val="000000"/>
              </a:solidFill>
              <a:effectLst/>
              <a:uLnTx/>
              <a:uFillTx/>
              <a:latin typeface="KPMG Extralight"/>
              <a:ea typeface="+mn-ea"/>
              <a:cs typeface="+mn-cs"/>
            </a:endParaRPr>
          </a:p>
        </p:txBody>
      </p:sp>
      <p:sp>
        <p:nvSpPr>
          <p:cNvPr id="104" name="Title 1"/>
          <p:cNvSpPr txBox="1">
            <a:spLocks/>
          </p:cNvSpPr>
          <p:nvPr/>
        </p:nvSpPr>
        <p:spPr bwMode="gray">
          <a:xfrm>
            <a:off x="990000" y="167350"/>
            <a:ext cx="8478958" cy="687855"/>
          </a:xfrm>
          <a:prstGeom prst="rect">
            <a:avLst/>
          </a:prstGeom>
          <a:noFill/>
        </p:spPr>
        <p:txBody>
          <a:bodyPr vert="horz" lIns="0" tIns="0" rIns="0" bIns="0" rtlCol="0" anchor="t" anchorCtr="0">
            <a:noAutofit/>
          </a:bodyPr>
          <a:lstStyle>
            <a:lvl1pPr eaLnBrk="1" hangingPunct="1">
              <a:lnSpc>
                <a:spcPct val="75000"/>
              </a:lnSpc>
              <a:defRPr sz="5400" b="0" i="0">
                <a:solidFill>
                  <a:schemeClr val="tx2"/>
                </a:solidFill>
                <a:latin typeface="+mj-lt"/>
                <a:cs typeface="KPMG Extralight"/>
              </a:defRPr>
            </a:lvl1pPr>
          </a:lstStyle>
          <a:p>
            <a:pPr marL="0" marR="0" lvl="0" indent="0" algn="l" defTabSz="914400" rtl="0" eaLnBrk="1" fontAlgn="auto" latinLnBrk="0" hangingPunct="1">
              <a:lnSpc>
                <a:spcPct val="75000"/>
              </a:lnSpc>
              <a:spcBef>
                <a:spcPts val="0"/>
              </a:spcBef>
              <a:spcAft>
                <a:spcPts val="0"/>
              </a:spcAft>
              <a:buClrTx/>
              <a:buSzTx/>
              <a:buFontTx/>
              <a:buNone/>
              <a:tabLst/>
              <a:defRPr/>
            </a:pPr>
            <a:r>
              <a:rPr kumimoji="0" lang="es-ES_tradnl" sz="2400" b="1" i="0" u="none" strike="noStrike" kern="1200" cap="none" spc="0" normalizeH="0" baseline="0" noProof="0" dirty="0">
                <a:ln>
                  <a:noFill/>
                </a:ln>
                <a:solidFill>
                  <a:srgbClr val="00338D"/>
                </a:solidFill>
                <a:effectLst/>
                <a:uLnTx/>
                <a:uFillTx/>
                <a:latin typeface="KPMG Extralight"/>
                <a:ea typeface="+mn-ea"/>
              </a:rPr>
              <a:t>3.1. Visión Global</a:t>
            </a:r>
            <a:br>
              <a:rPr kumimoji="0" lang="es-ES_tradnl" sz="4000" b="0" i="0" u="none" strike="noStrike" kern="0" cap="none" spc="0" normalizeH="0" baseline="0" noProof="0" dirty="0">
                <a:ln>
                  <a:noFill/>
                </a:ln>
                <a:solidFill>
                  <a:srgbClr val="00338D"/>
                </a:solidFill>
                <a:effectLst/>
                <a:uLnTx/>
                <a:uFillTx/>
                <a:latin typeface="KPMG Extralight"/>
                <a:ea typeface="+mn-ea"/>
              </a:rPr>
            </a:br>
            <a:r>
              <a:rPr kumimoji="0" lang="es-ES_tradnl" sz="4000" b="0" i="0" u="none" strike="noStrike" kern="0" cap="none" spc="0" normalizeH="0" baseline="0" noProof="0" dirty="0">
                <a:ln>
                  <a:noFill/>
                </a:ln>
                <a:solidFill>
                  <a:srgbClr val="00338D"/>
                </a:solidFill>
                <a:effectLst/>
                <a:uLnTx/>
                <a:uFillTx/>
                <a:latin typeface="KPMG Extralight"/>
                <a:ea typeface="+mn-ea"/>
              </a:rPr>
              <a:t>Distribución de tareas Plantas y Sede Central</a:t>
            </a:r>
          </a:p>
        </p:txBody>
      </p:sp>
      <p:sp>
        <p:nvSpPr>
          <p:cNvPr id="112" name="Rectangle 111"/>
          <p:cNvSpPr/>
          <p:nvPr/>
        </p:nvSpPr>
        <p:spPr>
          <a:xfrm>
            <a:off x="2001837" y="1473282"/>
            <a:ext cx="3960000" cy="28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rPr>
              <a:t>Distribución por tipo de actividad</a:t>
            </a:r>
          </a:p>
        </p:txBody>
      </p:sp>
      <p:sp>
        <p:nvSpPr>
          <p:cNvPr id="113" name="Rectangle 112"/>
          <p:cNvSpPr/>
          <p:nvPr/>
        </p:nvSpPr>
        <p:spPr>
          <a:xfrm>
            <a:off x="6410238" y="1473282"/>
            <a:ext cx="3960000" cy="288000"/>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rPr>
              <a:t>Comparativa por tipo de actividad</a:t>
            </a:r>
          </a:p>
        </p:txBody>
      </p:sp>
      <p:graphicFrame>
        <p:nvGraphicFramePr>
          <p:cNvPr id="39" name="Chart 38">
            <a:extLst>
              <a:ext uri="{FF2B5EF4-FFF2-40B4-BE49-F238E27FC236}">
                <a16:creationId xmlns:a16="http://schemas.microsoft.com/office/drawing/2014/main" id="{3667B70E-F899-4C17-A80C-CA6273182BE5}"/>
              </a:ext>
            </a:extLst>
          </p:cNvPr>
          <p:cNvGraphicFramePr/>
          <p:nvPr>
            <p:custDataLst>
              <p:tags r:id="rId4"/>
            </p:custDataLst>
            <p:extLst>
              <p:ext uri="{D42A27DB-BD31-4B8C-83A1-F6EECF244321}">
                <p14:modId xmlns:p14="http://schemas.microsoft.com/office/powerpoint/2010/main" val="4062182694"/>
              </p:ext>
            </p:extLst>
          </p:nvPr>
        </p:nvGraphicFramePr>
        <p:xfrm>
          <a:off x="2652258" y="2190750"/>
          <a:ext cx="2300288" cy="1628775"/>
        </p:xfrm>
        <a:graphic>
          <a:graphicData uri="http://schemas.openxmlformats.org/drawingml/2006/chart">
            <c:chart xmlns:c="http://schemas.openxmlformats.org/drawingml/2006/chart" xmlns:r="http://schemas.openxmlformats.org/officeDocument/2006/relationships" r:id="rId21"/>
          </a:graphicData>
        </a:graphic>
      </p:graphicFrame>
      <p:sp>
        <p:nvSpPr>
          <p:cNvPr id="141" name="Rectangle 140"/>
          <p:cNvSpPr/>
          <p:nvPr>
            <p:custDataLst>
              <p:tags r:id="rId5"/>
            </p:custDataLst>
          </p:nvPr>
        </p:nvSpPr>
        <p:spPr bwMode="auto">
          <a:xfrm>
            <a:off x="3127350" y="4293368"/>
            <a:ext cx="160338" cy="120650"/>
          </a:xfrm>
          <a:prstGeom prst="rect">
            <a:avLst/>
          </a:prstGeom>
          <a:solidFill>
            <a:schemeClr val="bg2"/>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39" name="Rectangle 138"/>
          <p:cNvSpPr/>
          <p:nvPr>
            <p:custDataLst>
              <p:tags r:id="rId6"/>
            </p:custDataLst>
          </p:nvPr>
        </p:nvSpPr>
        <p:spPr bwMode="auto">
          <a:xfrm>
            <a:off x="3127350" y="3918718"/>
            <a:ext cx="160338" cy="120650"/>
          </a:xfrm>
          <a:prstGeom prst="rect">
            <a:avLst/>
          </a:prstGeom>
          <a:solidFill>
            <a:schemeClr val="accent4"/>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40" name="Rectangle 139"/>
          <p:cNvSpPr/>
          <p:nvPr>
            <p:custDataLst>
              <p:tags r:id="rId7"/>
            </p:custDataLst>
          </p:nvPr>
        </p:nvSpPr>
        <p:spPr bwMode="auto">
          <a:xfrm>
            <a:off x="3127350" y="4106043"/>
            <a:ext cx="160338" cy="120650"/>
          </a:xfrm>
          <a:prstGeom prst="rect">
            <a:avLst/>
          </a:prstGeom>
          <a:solidFill>
            <a:srgbClr val="F68D2E"/>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55" name="Text Placeholder 3"/>
          <p:cNvSpPr>
            <a:spLocks noGrp="1"/>
          </p:cNvSpPr>
          <p:nvPr>
            <p:custDataLst>
              <p:tags r:id="rId8"/>
            </p:custDataLst>
          </p:nvPr>
        </p:nvSpPr>
        <p:spPr bwMode="auto">
          <a:xfrm>
            <a:off x="3412505" y="3915544"/>
            <a:ext cx="922338" cy="136525"/>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eaLnBrk="1" hangingPunct="1">
              <a:spcAft>
                <a:spcPts val="600"/>
              </a:spcAft>
              <a:defRPr sz="1500" b="1" i="0">
                <a:solidFill>
                  <a:schemeClr val="tx2"/>
                </a:solidFill>
                <a:latin typeface="+mn-lt"/>
                <a:cs typeface="Univers for KPMG" panose="020B0603020202020204" pitchFamily="34" charset="0"/>
              </a:defRPr>
            </a:lvl1pPr>
            <a:lvl2pPr marL="0" indent="0" algn="l" eaLnBrk="1" hangingPunct="1">
              <a:spcAft>
                <a:spcPts val="600"/>
              </a:spcAft>
              <a:buFontTx/>
              <a:buNone/>
              <a:defRPr sz="1500" b="0" i="0">
                <a:solidFill>
                  <a:schemeClr val="tx2"/>
                </a:solidFill>
                <a:latin typeface="+mn-lt"/>
                <a:cs typeface="Univers for KPMG Light" panose="020B0403020202020204" pitchFamily="34" charset="0"/>
              </a:defRPr>
            </a:lvl2pPr>
            <a:lvl3pPr marL="285750" indent="-283464" algn="l" eaLnBrk="1" hangingPunct="1">
              <a:spcAft>
                <a:spcPts val="600"/>
              </a:spcAft>
              <a:buClrTx/>
              <a:buFont typeface="Univers for KPMG Light" panose="020B0403020202020204" pitchFamily="34" charset="0"/>
              <a:buChar char="—"/>
              <a:defRPr sz="1500" b="0" i="0">
                <a:solidFill>
                  <a:schemeClr val="tx2"/>
                </a:solidFill>
                <a:latin typeface="+mn-lt"/>
                <a:cs typeface="Univers for KPMG Light" panose="020B0403020202020204" pitchFamily="34" charset="0"/>
              </a:defRPr>
            </a:lvl3pPr>
            <a:lvl4pPr marL="576000" indent="-228600" algn="l" eaLnBrk="1" hangingPunct="1">
              <a:spcAft>
                <a:spcPts val="600"/>
              </a:spcAft>
              <a:buFont typeface="Univers for KPMG Light" panose="020B0403020202020204" pitchFamily="34" charset="0"/>
              <a:buChar char="-"/>
              <a:defRPr sz="1500" b="0" i="0" baseline="0">
                <a:solidFill>
                  <a:schemeClr val="tx2"/>
                </a:solidFill>
                <a:latin typeface="+mn-lt"/>
                <a:cs typeface="Univers for KPMG Light" panose="020B0403020202020204" pitchFamily="34" charset="0"/>
              </a:defRPr>
            </a:lvl4pPr>
            <a:lvl5pPr marL="824400" indent="-283464" algn="l" eaLnBrk="1" hangingPunct="1">
              <a:spcAft>
                <a:spcPts val="600"/>
              </a:spcAft>
              <a:buFont typeface="Univers for KPMG Light" panose="020B0403020202020204" pitchFamily="34" charset="0"/>
              <a:buChar char="—"/>
              <a:defRPr lang="en-US" sz="1500" b="0" i="0" baseline="0" dirty="0" smtClean="0">
                <a:solidFill>
                  <a:schemeClr val="tx2"/>
                </a:solidFill>
                <a:latin typeface="+mn-lt"/>
                <a:cs typeface="Univers for KPMG Light" panose="020B0403020202020204" pitchFamily="34" charset="0"/>
              </a:defRPr>
            </a:lvl5pPr>
            <a:lvl6pPr marL="1098000" indent="-228600" algn="l" eaLnBrk="1" hangingPunct="1">
              <a:spcAft>
                <a:spcPts val="600"/>
              </a:spcAft>
              <a:buFont typeface="Univers for KPMG Light" panose="020B0403020202020204" pitchFamily="34" charset="0"/>
              <a:buChar char="-"/>
              <a:defRPr lang="en-US" sz="1500" b="0" i="0" baseline="0" dirty="0" smtClean="0">
                <a:solidFill>
                  <a:schemeClr val="tx2"/>
                </a:solidFill>
                <a:latin typeface="+mn-lt"/>
              </a:defRPr>
            </a:lvl6pPr>
            <a:lvl7pPr marL="1371600" indent="-283464" algn="l" eaLnBrk="1" hangingPunct="1">
              <a:spcAft>
                <a:spcPts val="600"/>
              </a:spcAft>
              <a:buFont typeface="Univers for KPMG Light" panose="020B0403020202020204" pitchFamily="34" charset="0"/>
              <a:buChar char="—"/>
              <a:defRPr lang="en-US" sz="1500" b="0" i="0" dirty="0" smtClean="0">
                <a:solidFill>
                  <a:schemeClr val="tx2"/>
                </a:solidFill>
                <a:latin typeface="+mn-lt"/>
              </a:defRPr>
            </a:lvl7pPr>
            <a:lvl8pPr marL="1645200" indent="-228600" algn="l" eaLnBrk="1" hangingPunct="1">
              <a:spcAft>
                <a:spcPts val="600"/>
              </a:spcAft>
              <a:buFont typeface="Univers for KPMG Light" panose="020B0403020202020204" pitchFamily="34" charset="0"/>
              <a:buChar char="-"/>
              <a:tabLst>
                <a:tab pos="1793875" algn="l"/>
              </a:tabLst>
              <a:defRPr lang="en-US" sz="1500" b="0" i="0" baseline="0" dirty="0" smtClean="0">
                <a:solidFill>
                  <a:schemeClr val="tx2"/>
                </a:solidFill>
                <a:latin typeface="+mn-lt"/>
              </a:defRPr>
            </a:lvl8p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s-ES" altLang="en-US" sz="900" b="1" i="0" u="none" strike="noStrike" kern="1200" cap="none" spc="0" normalizeH="0" baseline="0" noProof="0" dirty="0">
                <a:ln>
                  <a:noFill/>
                </a:ln>
                <a:solidFill>
                  <a:srgbClr val="00338D"/>
                </a:solidFill>
                <a:effectLst/>
                <a:uLnTx/>
                <a:uFillTx/>
                <a:latin typeface="Univers for KPMG" panose="020B0603020202020204" pitchFamily="34" charset="0"/>
                <a:ea typeface="+mn-ea"/>
                <a:sym typeface="+mn-lt"/>
              </a:rPr>
              <a:t>Estratégico/especifico</a:t>
            </a:r>
            <a:endParaRPr kumimoji="0" lang="es-ES" sz="900" b="1" i="0" u="none" strike="noStrike" kern="1200" cap="none" spc="0" normalizeH="0" baseline="0" noProof="0" dirty="0">
              <a:ln>
                <a:noFill/>
              </a:ln>
              <a:solidFill>
                <a:srgbClr val="00338D"/>
              </a:solidFill>
              <a:effectLst/>
              <a:uLnTx/>
              <a:uFillTx/>
              <a:latin typeface="Univers for KPMG" panose="020B0603020202020204" pitchFamily="34" charset="0"/>
              <a:ea typeface="+mn-ea"/>
              <a:sym typeface="+mn-lt"/>
            </a:endParaRPr>
          </a:p>
        </p:txBody>
      </p:sp>
      <p:sp>
        <p:nvSpPr>
          <p:cNvPr id="156" name="Text Placeholder 3"/>
          <p:cNvSpPr>
            <a:spLocks noGrp="1"/>
          </p:cNvSpPr>
          <p:nvPr>
            <p:custDataLst>
              <p:tags r:id="rId9"/>
            </p:custDataLst>
          </p:nvPr>
        </p:nvSpPr>
        <p:spPr bwMode="auto">
          <a:xfrm>
            <a:off x="3412505" y="4102869"/>
            <a:ext cx="1322388" cy="136525"/>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eaLnBrk="1" hangingPunct="1">
              <a:spcAft>
                <a:spcPts val="600"/>
              </a:spcAft>
              <a:defRPr sz="1500" b="1" i="0">
                <a:solidFill>
                  <a:schemeClr val="tx2"/>
                </a:solidFill>
                <a:latin typeface="+mn-lt"/>
                <a:cs typeface="Univers for KPMG" panose="020B0603020202020204" pitchFamily="34" charset="0"/>
              </a:defRPr>
            </a:lvl1pPr>
            <a:lvl2pPr marL="0" indent="0" algn="l" eaLnBrk="1" hangingPunct="1">
              <a:spcAft>
                <a:spcPts val="600"/>
              </a:spcAft>
              <a:buFontTx/>
              <a:buNone/>
              <a:defRPr sz="1500" b="0" i="0">
                <a:solidFill>
                  <a:schemeClr val="tx2"/>
                </a:solidFill>
                <a:latin typeface="+mn-lt"/>
                <a:cs typeface="Univers for KPMG Light" panose="020B0403020202020204" pitchFamily="34" charset="0"/>
              </a:defRPr>
            </a:lvl2pPr>
            <a:lvl3pPr marL="285750" indent="-283464" algn="l" eaLnBrk="1" hangingPunct="1">
              <a:spcAft>
                <a:spcPts val="600"/>
              </a:spcAft>
              <a:buClrTx/>
              <a:buFont typeface="Univers for KPMG Light" panose="020B0403020202020204" pitchFamily="34" charset="0"/>
              <a:buChar char="—"/>
              <a:defRPr sz="1500" b="0" i="0">
                <a:solidFill>
                  <a:schemeClr val="tx2"/>
                </a:solidFill>
                <a:latin typeface="+mn-lt"/>
                <a:cs typeface="Univers for KPMG Light" panose="020B0403020202020204" pitchFamily="34" charset="0"/>
              </a:defRPr>
            </a:lvl3pPr>
            <a:lvl4pPr marL="576000" indent="-228600" algn="l" eaLnBrk="1" hangingPunct="1">
              <a:spcAft>
                <a:spcPts val="600"/>
              </a:spcAft>
              <a:buFont typeface="Univers for KPMG Light" panose="020B0403020202020204" pitchFamily="34" charset="0"/>
              <a:buChar char="-"/>
              <a:defRPr sz="1500" b="0" i="0" baseline="0">
                <a:solidFill>
                  <a:schemeClr val="tx2"/>
                </a:solidFill>
                <a:latin typeface="+mn-lt"/>
                <a:cs typeface="Univers for KPMG Light" panose="020B0403020202020204" pitchFamily="34" charset="0"/>
              </a:defRPr>
            </a:lvl4pPr>
            <a:lvl5pPr marL="824400" indent="-283464" algn="l" eaLnBrk="1" hangingPunct="1">
              <a:spcAft>
                <a:spcPts val="600"/>
              </a:spcAft>
              <a:buFont typeface="Univers for KPMG Light" panose="020B0403020202020204" pitchFamily="34" charset="0"/>
              <a:buChar char="—"/>
              <a:defRPr lang="en-US" sz="1500" b="0" i="0" baseline="0" dirty="0" smtClean="0">
                <a:solidFill>
                  <a:schemeClr val="tx2"/>
                </a:solidFill>
                <a:latin typeface="+mn-lt"/>
                <a:cs typeface="Univers for KPMG Light" panose="020B0403020202020204" pitchFamily="34" charset="0"/>
              </a:defRPr>
            </a:lvl5pPr>
            <a:lvl6pPr marL="1098000" indent="-228600" algn="l" eaLnBrk="1" hangingPunct="1">
              <a:spcAft>
                <a:spcPts val="600"/>
              </a:spcAft>
              <a:buFont typeface="Univers for KPMG Light" panose="020B0403020202020204" pitchFamily="34" charset="0"/>
              <a:buChar char="-"/>
              <a:defRPr lang="en-US" sz="1500" b="0" i="0" baseline="0" dirty="0" smtClean="0">
                <a:solidFill>
                  <a:schemeClr val="tx2"/>
                </a:solidFill>
                <a:latin typeface="+mn-lt"/>
              </a:defRPr>
            </a:lvl6pPr>
            <a:lvl7pPr marL="1371600" indent="-283464" algn="l" eaLnBrk="1" hangingPunct="1">
              <a:spcAft>
                <a:spcPts val="600"/>
              </a:spcAft>
              <a:buFont typeface="Univers for KPMG Light" panose="020B0403020202020204" pitchFamily="34" charset="0"/>
              <a:buChar char="—"/>
              <a:defRPr lang="en-US" sz="1500" b="0" i="0" dirty="0" smtClean="0">
                <a:solidFill>
                  <a:schemeClr val="tx2"/>
                </a:solidFill>
                <a:latin typeface="+mn-lt"/>
              </a:defRPr>
            </a:lvl7pPr>
            <a:lvl8pPr marL="1645200" indent="-228600" algn="l" eaLnBrk="1" hangingPunct="1">
              <a:spcAft>
                <a:spcPts val="600"/>
              </a:spcAft>
              <a:buFont typeface="Univers for KPMG Light" panose="020B0403020202020204" pitchFamily="34" charset="0"/>
              <a:buChar char="-"/>
              <a:tabLst>
                <a:tab pos="1793875" algn="l"/>
              </a:tabLst>
              <a:defRPr lang="en-US" sz="1500" b="0" i="0" baseline="0" dirty="0" smtClean="0">
                <a:solidFill>
                  <a:schemeClr val="tx2"/>
                </a:solidFill>
                <a:latin typeface="+mn-lt"/>
              </a:defRPr>
            </a:lvl8p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s-ES" altLang="en-US" sz="900" b="1" i="0" u="none" strike="noStrike" kern="1200" cap="none" spc="0" normalizeH="0" baseline="0" noProof="0" dirty="0">
                <a:ln>
                  <a:noFill/>
                </a:ln>
                <a:solidFill>
                  <a:srgbClr val="00338D"/>
                </a:solidFill>
                <a:effectLst/>
                <a:uLnTx/>
                <a:uFillTx/>
                <a:latin typeface="Univers for KPMG" panose="020B0603020202020204" pitchFamily="34" charset="0"/>
                <a:ea typeface="+mn-ea"/>
                <a:sym typeface="+mn-lt"/>
              </a:rPr>
              <a:t>Operativa</a:t>
            </a:r>
            <a:endParaRPr kumimoji="0" lang="es-ES" sz="900" b="1" i="0" u="none" strike="noStrike" kern="1200" cap="none" spc="0" normalizeH="0" baseline="0" noProof="0" dirty="0">
              <a:ln>
                <a:noFill/>
              </a:ln>
              <a:solidFill>
                <a:srgbClr val="00338D"/>
              </a:solidFill>
              <a:effectLst/>
              <a:uLnTx/>
              <a:uFillTx/>
              <a:latin typeface="Univers for KPMG" panose="020B0603020202020204" pitchFamily="34" charset="0"/>
              <a:ea typeface="+mn-ea"/>
              <a:sym typeface="+mn-lt"/>
            </a:endParaRPr>
          </a:p>
        </p:txBody>
      </p:sp>
      <p:sp>
        <p:nvSpPr>
          <p:cNvPr id="164" name="Text Placeholder 3"/>
          <p:cNvSpPr>
            <a:spLocks noGrp="1"/>
          </p:cNvSpPr>
          <p:nvPr>
            <p:custDataLst>
              <p:tags r:id="rId10"/>
            </p:custDataLst>
          </p:nvPr>
        </p:nvSpPr>
        <p:spPr bwMode="auto">
          <a:xfrm>
            <a:off x="3412505" y="4290194"/>
            <a:ext cx="1603375" cy="136525"/>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eaLnBrk="1" hangingPunct="1">
              <a:spcAft>
                <a:spcPts val="600"/>
              </a:spcAft>
              <a:defRPr sz="1500" b="1" i="0">
                <a:solidFill>
                  <a:schemeClr val="tx2"/>
                </a:solidFill>
                <a:latin typeface="+mn-lt"/>
                <a:cs typeface="Univers for KPMG" panose="020B0603020202020204" pitchFamily="34" charset="0"/>
              </a:defRPr>
            </a:lvl1pPr>
            <a:lvl2pPr marL="0" indent="0" algn="l" eaLnBrk="1" hangingPunct="1">
              <a:spcAft>
                <a:spcPts val="600"/>
              </a:spcAft>
              <a:buFontTx/>
              <a:buNone/>
              <a:defRPr sz="1500" b="0" i="0">
                <a:solidFill>
                  <a:schemeClr val="tx2"/>
                </a:solidFill>
                <a:latin typeface="+mn-lt"/>
                <a:cs typeface="Univers for KPMG Light" panose="020B0403020202020204" pitchFamily="34" charset="0"/>
              </a:defRPr>
            </a:lvl2pPr>
            <a:lvl3pPr marL="285750" indent="-283464" algn="l" eaLnBrk="1" hangingPunct="1">
              <a:spcAft>
                <a:spcPts val="600"/>
              </a:spcAft>
              <a:buClrTx/>
              <a:buFont typeface="Univers for KPMG Light" panose="020B0403020202020204" pitchFamily="34" charset="0"/>
              <a:buChar char="—"/>
              <a:defRPr sz="1500" b="0" i="0">
                <a:solidFill>
                  <a:schemeClr val="tx2"/>
                </a:solidFill>
                <a:latin typeface="+mn-lt"/>
                <a:cs typeface="Univers for KPMG Light" panose="020B0403020202020204" pitchFamily="34" charset="0"/>
              </a:defRPr>
            </a:lvl3pPr>
            <a:lvl4pPr marL="576000" indent="-228600" algn="l" eaLnBrk="1" hangingPunct="1">
              <a:spcAft>
                <a:spcPts val="600"/>
              </a:spcAft>
              <a:buFont typeface="Univers for KPMG Light" panose="020B0403020202020204" pitchFamily="34" charset="0"/>
              <a:buChar char="-"/>
              <a:defRPr sz="1500" b="0" i="0" baseline="0">
                <a:solidFill>
                  <a:schemeClr val="tx2"/>
                </a:solidFill>
                <a:latin typeface="+mn-lt"/>
                <a:cs typeface="Univers for KPMG Light" panose="020B0403020202020204" pitchFamily="34" charset="0"/>
              </a:defRPr>
            </a:lvl4pPr>
            <a:lvl5pPr marL="824400" indent="-283464" algn="l" eaLnBrk="1" hangingPunct="1">
              <a:spcAft>
                <a:spcPts val="600"/>
              </a:spcAft>
              <a:buFont typeface="Univers for KPMG Light" panose="020B0403020202020204" pitchFamily="34" charset="0"/>
              <a:buChar char="—"/>
              <a:defRPr lang="en-US" sz="1500" b="0" i="0" baseline="0" dirty="0" smtClean="0">
                <a:solidFill>
                  <a:schemeClr val="tx2"/>
                </a:solidFill>
                <a:latin typeface="+mn-lt"/>
                <a:cs typeface="Univers for KPMG Light" panose="020B0403020202020204" pitchFamily="34" charset="0"/>
              </a:defRPr>
            </a:lvl5pPr>
            <a:lvl6pPr marL="1098000" indent="-228600" algn="l" eaLnBrk="1" hangingPunct="1">
              <a:spcAft>
                <a:spcPts val="600"/>
              </a:spcAft>
              <a:buFont typeface="Univers for KPMG Light" panose="020B0403020202020204" pitchFamily="34" charset="0"/>
              <a:buChar char="-"/>
              <a:defRPr lang="en-US" sz="1500" b="0" i="0" baseline="0" dirty="0" smtClean="0">
                <a:solidFill>
                  <a:schemeClr val="tx2"/>
                </a:solidFill>
                <a:latin typeface="+mn-lt"/>
              </a:defRPr>
            </a:lvl6pPr>
            <a:lvl7pPr marL="1371600" indent="-283464" algn="l" eaLnBrk="1" hangingPunct="1">
              <a:spcAft>
                <a:spcPts val="600"/>
              </a:spcAft>
              <a:buFont typeface="Univers for KPMG Light" panose="020B0403020202020204" pitchFamily="34" charset="0"/>
              <a:buChar char="—"/>
              <a:defRPr lang="en-US" sz="1500" b="0" i="0" dirty="0" smtClean="0">
                <a:solidFill>
                  <a:schemeClr val="tx2"/>
                </a:solidFill>
                <a:latin typeface="+mn-lt"/>
              </a:defRPr>
            </a:lvl7pPr>
            <a:lvl8pPr marL="1645200" indent="-228600" algn="l" eaLnBrk="1" hangingPunct="1">
              <a:spcAft>
                <a:spcPts val="600"/>
              </a:spcAft>
              <a:buFont typeface="Univers for KPMG Light" panose="020B0403020202020204" pitchFamily="34" charset="0"/>
              <a:buChar char="-"/>
              <a:tabLst>
                <a:tab pos="1793875" algn="l"/>
              </a:tabLst>
              <a:defRPr lang="en-US" sz="1500" b="0" i="0" baseline="0" dirty="0" smtClean="0">
                <a:solidFill>
                  <a:schemeClr val="tx2"/>
                </a:solidFill>
                <a:latin typeface="+mn-lt"/>
              </a:defRPr>
            </a:lvl8p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s-ES" altLang="en-US" sz="900" b="1" i="0" u="none" strike="noStrike" kern="1200" cap="none" spc="0" normalizeH="0" baseline="0" noProof="0" dirty="0">
                <a:ln>
                  <a:noFill/>
                </a:ln>
                <a:solidFill>
                  <a:srgbClr val="00338D"/>
                </a:solidFill>
                <a:effectLst/>
                <a:uLnTx/>
                <a:uFillTx/>
                <a:latin typeface="Univers for KPMG" panose="020B0603020202020204" pitchFamily="34" charset="0"/>
                <a:ea typeface="+mn-ea"/>
                <a:sym typeface="+mn-lt"/>
              </a:rPr>
              <a:t>Administrativo/transaccional</a:t>
            </a:r>
            <a:endParaRPr kumimoji="0" lang="es-ES" sz="900" b="1" i="0" u="none" strike="noStrike" kern="1200" cap="none" spc="0" normalizeH="0" baseline="0" noProof="0" dirty="0">
              <a:ln>
                <a:noFill/>
              </a:ln>
              <a:solidFill>
                <a:srgbClr val="00338D"/>
              </a:solidFill>
              <a:effectLst/>
              <a:uLnTx/>
              <a:uFillTx/>
              <a:latin typeface="Univers for KPMG" panose="020B0603020202020204" pitchFamily="34" charset="0"/>
              <a:ea typeface="+mn-ea"/>
              <a:sym typeface="+mn-lt"/>
            </a:endParaRPr>
          </a:p>
        </p:txBody>
      </p:sp>
      <p:graphicFrame>
        <p:nvGraphicFramePr>
          <p:cNvPr id="44" name="Chart 43">
            <a:extLst>
              <a:ext uri="{FF2B5EF4-FFF2-40B4-BE49-F238E27FC236}">
                <a16:creationId xmlns:a16="http://schemas.microsoft.com/office/drawing/2014/main" id="{D941E3F3-1079-4936-A8BD-CE7AD50FA4A7}"/>
              </a:ext>
            </a:extLst>
          </p:cNvPr>
          <p:cNvGraphicFramePr/>
          <p:nvPr>
            <p:custDataLst>
              <p:tags r:id="rId11"/>
            </p:custDataLst>
            <p:extLst>
              <p:ext uri="{D42A27DB-BD31-4B8C-83A1-F6EECF244321}">
                <p14:modId xmlns:p14="http://schemas.microsoft.com/office/powerpoint/2010/main" val="430477234"/>
              </p:ext>
            </p:extLst>
          </p:nvPr>
        </p:nvGraphicFramePr>
        <p:xfrm>
          <a:off x="6816080" y="1958975"/>
          <a:ext cx="3468688" cy="2835275"/>
        </p:xfrm>
        <a:graphic>
          <a:graphicData uri="http://schemas.openxmlformats.org/drawingml/2006/chart">
            <c:chart xmlns:c="http://schemas.openxmlformats.org/drawingml/2006/chart" xmlns:r="http://schemas.openxmlformats.org/officeDocument/2006/relationships" r:id="rId22"/>
          </a:graphicData>
        </a:graphic>
      </p:graphicFrame>
      <p:sp>
        <p:nvSpPr>
          <p:cNvPr id="51" name="TextBox 50"/>
          <p:cNvSpPr txBox="1"/>
          <p:nvPr/>
        </p:nvSpPr>
        <p:spPr>
          <a:xfrm>
            <a:off x="8894820" y="4717641"/>
            <a:ext cx="926696"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900" b="0" i="1" u="none" strike="noStrike" kern="1200" cap="none" spc="0" normalizeH="0" baseline="0" noProof="0" dirty="0">
                <a:ln>
                  <a:noFill/>
                </a:ln>
                <a:solidFill>
                  <a:srgbClr val="003087"/>
                </a:solidFill>
                <a:effectLst/>
                <a:uLnTx/>
                <a:uFillTx/>
                <a:latin typeface="Univers for KPMG"/>
                <a:ea typeface="+mn-ea"/>
                <a:cs typeface="Univers for KPMG"/>
              </a:rPr>
              <a:t>Central</a:t>
            </a:r>
          </a:p>
        </p:txBody>
      </p:sp>
      <p:sp>
        <p:nvSpPr>
          <p:cNvPr id="53" name="TextBox 52"/>
          <p:cNvSpPr txBox="1"/>
          <p:nvPr/>
        </p:nvSpPr>
        <p:spPr>
          <a:xfrm>
            <a:off x="7154486" y="4706168"/>
            <a:ext cx="1101754"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900" b="0" i="1" u="none" strike="noStrike" kern="1200" cap="none" spc="0" normalizeH="0" baseline="0" noProof="0" dirty="0">
                <a:ln>
                  <a:noFill/>
                </a:ln>
                <a:solidFill>
                  <a:srgbClr val="003087"/>
                </a:solidFill>
                <a:effectLst/>
                <a:uLnTx/>
                <a:uFillTx/>
                <a:latin typeface="Univers for KPMG"/>
                <a:ea typeface="+mn-ea"/>
                <a:cs typeface="Univers for KPMG"/>
              </a:rPr>
              <a:t>Plantas</a:t>
            </a:r>
          </a:p>
        </p:txBody>
      </p:sp>
      <p:sp>
        <p:nvSpPr>
          <p:cNvPr id="40" name="Rectangle 39">
            <a:extLst>
              <a:ext uri="{FF2B5EF4-FFF2-40B4-BE49-F238E27FC236}">
                <a16:creationId xmlns:a16="http://schemas.microsoft.com/office/drawing/2014/main" id="{8F4EAAF7-1A0A-4D0F-953B-15BD4701ECC2}"/>
              </a:ext>
            </a:extLst>
          </p:cNvPr>
          <p:cNvSpPr/>
          <p:nvPr/>
        </p:nvSpPr>
        <p:spPr>
          <a:xfrm>
            <a:off x="1930126" y="5157192"/>
            <a:ext cx="3960000" cy="105581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s-ES" sz="1000" b="0" i="0" u="none" strike="noStrike" kern="1200" cap="none" spc="0" normalizeH="0" baseline="0" noProof="0" dirty="0">
                <a:ln>
                  <a:noFill/>
                </a:ln>
                <a:solidFill>
                  <a:srgbClr val="00338D"/>
                </a:solidFill>
                <a:effectLst/>
                <a:uLnTx/>
                <a:uFillTx/>
                <a:latin typeface="Univers for KPMG" panose="020B0603020202020204" pitchFamily="34" charset="0"/>
                <a:ea typeface="+mn-ea"/>
                <a:cs typeface="+mn-cs"/>
              </a:rPr>
              <a:t>La </a:t>
            </a:r>
            <a:r>
              <a:rPr kumimoji="0" lang="es-ES" sz="1000" b="1" i="0" u="none" strike="noStrike" kern="1200" cap="none" spc="0" normalizeH="0" baseline="0" noProof="0" dirty="0">
                <a:ln>
                  <a:noFill/>
                </a:ln>
                <a:solidFill>
                  <a:srgbClr val="00338D"/>
                </a:solidFill>
                <a:effectLst/>
                <a:uLnTx/>
                <a:uFillTx/>
                <a:latin typeface="Univers for KPMG" panose="020B0603020202020204" pitchFamily="34" charset="0"/>
                <a:ea typeface="+mn-ea"/>
                <a:cs typeface="+mn-cs"/>
              </a:rPr>
              <a:t>distribución </a:t>
            </a:r>
            <a:r>
              <a:rPr kumimoji="0" lang="es-ES" sz="1000" b="0" i="0" u="none" strike="noStrike" kern="1200" cap="none" spc="0" normalizeH="0" baseline="0" noProof="0" dirty="0">
                <a:ln>
                  <a:noFill/>
                </a:ln>
                <a:solidFill>
                  <a:srgbClr val="00338D"/>
                </a:solidFill>
                <a:effectLst/>
                <a:uLnTx/>
                <a:uFillTx/>
                <a:latin typeface="Univers for KPMG" panose="020B0603020202020204" pitchFamily="34" charset="0"/>
                <a:ea typeface="+mn-ea"/>
                <a:cs typeface="+mn-cs"/>
              </a:rPr>
              <a:t>de las </a:t>
            </a:r>
            <a:r>
              <a:rPr kumimoji="0" lang="es-ES" sz="1000" b="1" i="0" u="none" strike="noStrike" kern="1200" cap="none" spc="0" normalizeH="0" baseline="0" noProof="0" dirty="0">
                <a:ln>
                  <a:noFill/>
                </a:ln>
                <a:solidFill>
                  <a:srgbClr val="00338D"/>
                </a:solidFill>
                <a:effectLst/>
                <a:uLnTx/>
                <a:uFillTx/>
                <a:latin typeface="Univers for KPMG" panose="020B0603020202020204" pitchFamily="34" charset="0"/>
                <a:ea typeface="+mn-ea"/>
                <a:cs typeface="+mn-cs"/>
              </a:rPr>
              <a:t>tareas administrativas </a:t>
            </a:r>
            <a:r>
              <a:rPr kumimoji="0" lang="es-ES" sz="1000" b="0" i="0" u="none" strike="noStrike" kern="1200" cap="none" spc="0" normalizeH="0" baseline="0" noProof="0" dirty="0">
                <a:ln>
                  <a:noFill/>
                </a:ln>
                <a:solidFill>
                  <a:srgbClr val="00338D"/>
                </a:solidFill>
                <a:effectLst/>
                <a:uLnTx/>
                <a:uFillTx/>
                <a:latin typeface="Univers for KPMG" panose="020B0603020202020204" pitchFamily="34" charset="0"/>
                <a:ea typeface="+mn-ea"/>
                <a:cs typeface="+mn-cs"/>
              </a:rPr>
              <a:t>entre el grupo, se puede observar que es mayor al </a:t>
            </a:r>
            <a:r>
              <a:rPr kumimoji="0" lang="es-ES" sz="1000" b="1" i="0" u="none" strike="noStrike" kern="1200" cap="none" spc="0" normalizeH="0" baseline="0" noProof="0" dirty="0">
                <a:ln>
                  <a:noFill/>
                </a:ln>
                <a:solidFill>
                  <a:srgbClr val="00338D"/>
                </a:solidFill>
                <a:effectLst/>
                <a:uLnTx/>
                <a:uFillTx/>
                <a:latin typeface="Univers for KPMG" panose="020B0603020202020204" pitchFamily="34" charset="0"/>
                <a:ea typeface="+mn-ea"/>
                <a:cs typeface="+mn-cs"/>
              </a:rPr>
              <a:t>51%, </a:t>
            </a:r>
            <a:r>
              <a:rPr kumimoji="0" lang="es-ES" sz="1000" b="0" i="0" u="none" strike="noStrike" kern="1200" cap="none" spc="0" normalizeH="0" baseline="0" noProof="0" dirty="0">
                <a:ln>
                  <a:noFill/>
                </a:ln>
                <a:solidFill>
                  <a:srgbClr val="00338D"/>
                </a:solidFill>
                <a:effectLst/>
                <a:uLnTx/>
                <a:uFillTx/>
                <a:latin typeface="Univers for KPMG" panose="020B0603020202020204" pitchFamily="34" charset="0"/>
                <a:ea typeface="+mn-ea"/>
                <a:cs typeface="+mn-cs"/>
              </a:rPr>
              <a:t>repartiéndose la restante carga en un </a:t>
            </a:r>
            <a:r>
              <a:rPr kumimoji="0" lang="es-ES" sz="1000" b="1" i="0" u="none" strike="noStrike" kern="1200" cap="none" spc="0" normalizeH="0" baseline="0" noProof="0" dirty="0">
                <a:ln>
                  <a:noFill/>
                </a:ln>
                <a:solidFill>
                  <a:srgbClr val="00338D"/>
                </a:solidFill>
                <a:effectLst/>
                <a:uLnTx/>
                <a:uFillTx/>
                <a:latin typeface="Univers for KPMG" panose="020B0603020202020204" pitchFamily="34" charset="0"/>
                <a:ea typeface="+mn-ea"/>
                <a:cs typeface="+mn-cs"/>
              </a:rPr>
              <a:t>24,6% tareas operativas </a:t>
            </a:r>
            <a:r>
              <a:rPr kumimoji="0" lang="es-ES" sz="1000" b="0" i="0" u="none" strike="noStrike" kern="1200" cap="none" spc="0" normalizeH="0" baseline="0" noProof="0" dirty="0">
                <a:ln>
                  <a:noFill/>
                </a:ln>
                <a:solidFill>
                  <a:srgbClr val="00338D"/>
                </a:solidFill>
                <a:effectLst/>
                <a:uLnTx/>
                <a:uFillTx/>
                <a:latin typeface="Univers for KPMG" panose="020B0603020202020204" pitchFamily="34" charset="0"/>
                <a:ea typeface="+mn-ea"/>
                <a:cs typeface="+mn-cs"/>
              </a:rPr>
              <a:t>y </a:t>
            </a:r>
            <a:r>
              <a:rPr kumimoji="0" lang="es-ES" sz="1000" b="1" i="0" u="none" strike="noStrike" kern="1200" cap="none" spc="0" normalizeH="0" baseline="0" noProof="0" dirty="0">
                <a:ln>
                  <a:noFill/>
                </a:ln>
                <a:solidFill>
                  <a:srgbClr val="00338D"/>
                </a:solidFill>
                <a:effectLst/>
                <a:uLnTx/>
                <a:uFillTx/>
                <a:latin typeface="Univers for KPMG" panose="020B0603020202020204" pitchFamily="34" charset="0"/>
                <a:ea typeface="+mn-ea"/>
                <a:cs typeface="+mn-cs"/>
              </a:rPr>
              <a:t>un 24,1% en tareas estratégicas.</a:t>
            </a:r>
          </a:p>
        </p:txBody>
      </p:sp>
      <p:sp>
        <p:nvSpPr>
          <p:cNvPr id="41" name="Rectangle 40">
            <a:extLst>
              <a:ext uri="{FF2B5EF4-FFF2-40B4-BE49-F238E27FC236}">
                <a16:creationId xmlns:a16="http://schemas.microsoft.com/office/drawing/2014/main" id="{7D28B147-2A6C-4E11-8AB4-BC0F7F8A6BD9}"/>
              </a:ext>
            </a:extLst>
          </p:cNvPr>
          <p:cNvSpPr/>
          <p:nvPr/>
        </p:nvSpPr>
        <p:spPr>
          <a:xfrm>
            <a:off x="6511298" y="4957770"/>
            <a:ext cx="3960000" cy="1260000"/>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1000" b="0" i="0" u="none" strike="noStrike" kern="1200" cap="none" spc="0" normalizeH="0" baseline="0" noProof="0" dirty="0">
                <a:ln>
                  <a:noFill/>
                </a:ln>
                <a:solidFill>
                  <a:srgbClr val="00338D"/>
                </a:solidFill>
                <a:effectLst/>
                <a:uLnTx/>
                <a:uFillTx/>
                <a:latin typeface="Univers for KPMG" panose="020B0603020202020204" pitchFamily="34" charset="0"/>
                <a:ea typeface="+mn-ea"/>
                <a:cs typeface="+mn-cs"/>
              </a:rPr>
              <a:t>En las </a:t>
            </a:r>
            <a:r>
              <a:rPr kumimoji="0" lang="es-ES" sz="1000" b="1" i="0" u="none" strike="noStrike" kern="1200" cap="none" spc="0" normalizeH="0" baseline="0" noProof="0" dirty="0">
                <a:ln>
                  <a:noFill/>
                </a:ln>
                <a:solidFill>
                  <a:srgbClr val="00338D"/>
                </a:solidFill>
                <a:effectLst/>
                <a:uLnTx/>
                <a:uFillTx/>
                <a:latin typeface="Univers for KPMG" panose="020B0603020202020204" pitchFamily="34" charset="0"/>
                <a:ea typeface="+mn-ea"/>
                <a:cs typeface="+mn-cs"/>
              </a:rPr>
              <a:t>plantas</a:t>
            </a:r>
            <a:r>
              <a:rPr kumimoji="0" lang="es-ES" sz="1000" b="0" i="0" u="none" strike="noStrike" kern="1200" cap="none" spc="0" normalizeH="0" baseline="0" noProof="0" dirty="0">
                <a:ln>
                  <a:noFill/>
                </a:ln>
                <a:solidFill>
                  <a:srgbClr val="00338D"/>
                </a:solidFill>
                <a:effectLst/>
                <a:uLnTx/>
                <a:uFillTx/>
                <a:latin typeface="Univers for KPMG" panose="020B0603020202020204" pitchFamily="34" charset="0"/>
                <a:ea typeface="+mn-ea"/>
                <a:cs typeface="+mn-cs"/>
              </a:rPr>
              <a:t> se puede observar que </a:t>
            </a:r>
            <a:r>
              <a:rPr kumimoji="0" lang="es-ES" sz="1000" b="1" i="0" u="none" strike="noStrike" kern="1200" cap="none" spc="0" normalizeH="0" baseline="0" noProof="0" dirty="0">
                <a:ln>
                  <a:noFill/>
                </a:ln>
                <a:solidFill>
                  <a:srgbClr val="00338D"/>
                </a:solidFill>
                <a:effectLst/>
                <a:uLnTx/>
                <a:uFillTx/>
                <a:latin typeface="Univers for KPMG" panose="020B0603020202020204" pitchFamily="34" charset="0"/>
                <a:ea typeface="+mn-ea"/>
                <a:cs typeface="+mn-cs"/>
              </a:rPr>
              <a:t>más de un </a:t>
            </a:r>
            <a:r>
              <a:rPr lang="es-ES" sz="1000" b="1" dirty="0">
                <a:solidFill>
                  <a:srgbClr val="00338D"/>
                </a:solidFill>
                <a:latin typeface="Univers for KPMG" panose="020B0603020202020204" pitchFamily="34" charset="0"/>
              </a:rPr>
              <a:t>46</a:t>
            </a:r>
            <a:r>
              <a:rPr kumimoji="0" lang="es-ES" sz="1000" b="1" i="0" u="none" strike="noStrike" kern="1200" cap="none" spc="0" normalizeH="0" baseline="0" noProof="0" dirty="0">
                <a:ln>
                  <a:noFill/>
                </a:ln>
                <a:solidFill>
                  <a:srgbClr val="00338D"/>
                </a:solidFill>
                <a:effectLst/>
                <a:uLnTx/>
                <a:uFillTx/>
                <a:latin typeface="Univers for KPMG" panose="020B0603020202020204" pitchFamily="34" charset="0"/>
                <a:ea typeface="+mn-ea"/>
                <a:cs typeface="+mn-cs"/>
              </a:rPr>
              <a:t>%</a:t>
            </a:r>
            <a:r>
              <a:rPr kumimoji="0" lang="es-ES" sz="1000" b="0" i="0" u="none" strike="noStrike" kern="1200" cap="none" spc="0" normalizeH="0" baseline="0" noProof="0" dirty="0">
                <a:ln>
                  <a:noFill/>
                </a:ln>
                <a:solidFill>
                  <a:srgbClr val="00338D"/>
                </a:solidFill>
                <a:effectLst/>
                <a:uLnTx/>
                <a:uFillTx/>
                <a:latin typeface="Univers for KPMG" panose="020B0603020202020204" pitchFamily="34" charset="0"/>
                <a:ea typeface="+mn-ea"/>
                <a:cs typeface="+mn-cs"/>
              </a:rPr>
              <a:t> de las tareas son de carácter </a:t>
            </a:r>
            <a:r>
              <a:rPr kumimoji="0" lang="es-ES" sz="1000" b="1" i="0" u="none" strike="noStrike" kern="1200" cap="none" spc="0" normalizeH="0" baseline="0" noProof="0" dirty="0">
                <a:ln>
                  <a:noFill/>
                </a:ln>
                <a:solidFill>
                  <a:srgbClr val="00338D"/>
                </a:solidFill>
                <a:effectLst/>
                <a:uLnTx/>
                <a:uFillTx/>
                <a:latin typeface="Univers for KPMG" panose="020B0603020202020204" pitchFamily="34" charset="0"/>
                <a:ea typeface="+mn-ea"/>
                <a:cs typeface="+mn-cs"/>
              </a:rPr>
              <a:t>administrativo</a:t>
            </a:r>
            <a:r>
              <a:rPr kumimoji="0" lang="es-ES" sz="1000" b="0" i="0" u="none" strike="noStrike" kern="1200" cap="none" spc="0" normalizeH="0" baseline="0" noProof="0" dirty="0">
                <a:ln>
                  <a:noFill/>
                </a:ln>
                <a:solidFill>
                  <a:srgbClr val="00338D"/>
                </a:solidFill>
                <a:effectLst/>
                <a:uLnTx/>
                <a:uFillTx/>
                <a:latin typeface="Univers for KPMG" panose="020B0603020202020204" pitchFamily="34" charset="0"/>
                <a:ea typeface="+mn-ea"/>
                <a:cs typeface="+mn-cs"/>
              </a:rPr>
              <a:t> y la otra gran parte de las tareas son </a:t>
            </a:r>
            <a:r>
              <a:rPr kumimoji="0" lang="es-ES" sz="1000" b="1" i="0" u="none" strike="noStrike" kern="1200" cap="none" spc="0" normalizeH="0" baseline="0" noProof="0" dirty="0">
                <a:ln>
                  <a:noFill/>
                </a:ln>
                <a:solidFill>
                  <a:srgbClr val="00338D"/>
                </a:solidFill>
                <a:effectLst/>
                <a:uLnTx/>
                <a:uFillTx/>
                <a:latin typeface="Univers for KPMG" panose="020B0603020202020204" pitchFamily="34" charset="0"/>
                <a:ea typeface="+mn-ea"/>
                <a:cs typeface="+mn-cs"/>
              </a:rPr>
              <a:t>Operativas</a:t>
            </a:r>
            <a:r>
              <a:rPr kumimoji="0" lang="es-ES" sz="1000" b="0" i="0" u="none" strike="noStrike" kern="1200" cap="none" spc="0" normalizeH="0" baseline="0" noProof="0" dirty="0">
                <a:ln>
                  <a:noFill/>
                </a:ln>
                <a:solidFill>
                  <a:srgbClr val="00338D"/>
                </a:solidFill>
                <a:effectLst/>
                <a:uLnTx/>
                <a:uFillTx/>
                <a:latin typeface="Univers for KPMG" panose="020B0603020202020204" pitchFamily="34" charset="0"/>
                <a:ea typeface="+mn-ea"/>
                <a:cs typeface="+mn-cs"/>
              </a:rPr>
              <a:t> son el </a:t>
            </a:r>
            <a:r>
              <a:rPr kumimoji="0" lang="es-ES" sz="1000" b="1" i="0" u="none" strike="noStrike" kern="1200" cap="none" spc="0" normalizeH="0" baseline="0" noProof="0" dirty="0">
                <a:ln>
                  <a:noFill/>
                </a:ln>
                <a:solidFill>
                  <a:srgbClr val="00338D"/>
                </a:solidFill>
                <a:effectLst/>
                <a:uLnTx/>
                <a:uFillTx/>
                <a:latin typeface="Univers for KPMG" panose="020B0603020202020204" pitchFamily="34" charset="0"/>
                <a:ea typeface="+mn-ea"/>
                <a:cs typeface="+mn-cs"/>
              </a:rPr>
              <a:t>44%.</a:t>
            </a:r>
            <a:r>
              <a:rPr kumimoji="0" lang="es-ES" sz="1000" b="0" i="0" u="none" strike="noStrike" kern="1200" cap="none" spc="0" normalizeH="0" baseline="0" noProof="0" dirty="0">
                <a:ln>
                  <a:noFill/>
                </a:ln>
                <a:solidFill>
                  <a:srgbClr val="00338D"/>
                </a:solidFill>
                <a:effectLst/>
                <a:uLnTx/>
                <a:uFillTx/>
                <a:latin typeface="Univers for KPMG" panose="020B0603020202020204" pitchFamily="34" charset="0"/>
                <a:ea typeface="+mn-ea"/>
                <a:cs typeface="+mn-cs"/>
              </a:rPr>
              <a:t> El restante de un </a:t>
            </a:r>
            <a:r>
              <a:rPr lang="es-ES" sz="1000" b="1" dirty="0">
                <a:solidFill>
                  <a:srgbClr val="00338D"/>
                </a:solidFill>
                <a:latin typeface="Univers for KPMG" panose="020B0603020202020204" pitchFamily="34" charset="0"/>
              </a:rPr>
              <a:t>10</a:t>
            </a:r>
            <a:r>
              <a:rPr kumimoji="0" lang="es-ES" sz="1000" b="1" i="0" u="none" strike="noStrike" kern="1200" cap="none" spc="0" normalizeH="0" baseline="0" noProof="0" dirty="0">
                <a:ln>
                  <a:noFill/>
                </a:ln>
                <a:solidFill>
                  <a:srgbClr val="00338D"/>
                </a:solidFill>
                <a:effectLst/>
                <a:uLnTx/>
                <a:uFillTx/>
                <a:latin typeface="Univers for KPMG" panose="020B0603020202020204" pitchFamily="34" charset="0"/>
                <a:ea typeface="+mn-ea"/>
                <a:cs typeface="+mn-cs"/>
              </a:rPr>
              <a:t>% serían estratégicas</a:t>
            </a:r>
            <a:r>
              <a:rPr kumimoji="0" lang="es-ES" sz="1000" b="0" i="0" u="none" strike="noStrike" kern="1200" cap="none" spc="0" normalizeH="0" baseline="0" noProof="0" dirty="0">
                <a:ln>
                  <a:noFill/>
                </a:ln>
                <a:solidFill>
                  <a:srgbClr val="00338D"/>
                </a:solidFill>
                <a:effectLst/>
                <a:uLnTx/>
                <a:uFillTx/>
                <a:latin typeface="Univers for KPMG" panose="020B0603020202020204" pitchFamily="34" charset="0"/>
                <a:ea typeface="+mn-ea"/>
                <a:cs typeface="+mn-cs"/>
              </a:rPr>
              <a:t>. </a:t>
            </a:r>
          </a:p>
          <a:p>
            <a:pPr marL="171450" marR="0" lvl="0" indent="-171450" algn="l" defTabSz="914400" rtl="0" eaLnBrk="1" fontAlgn="auto" latinLnBrk="0" hangingPunct="1">
              <a:lnSpc>
                <a:spcPct val="100000"/>
              </a:lnSpc>
              <a:spcBef>
                <a:spcPts val="300"/>
              </a:spcBef>
              <a:spcAft>
                <a:spcPts val="0"/>
              </a:spcAft>
              <a:buClrTx/>
              <a:buSzTx/>
              <a:buFont typeface="Arial" panose="020B0604020202020204" pitchFamily="34" charset="0"/>
              <a:buChar char="•"/>
              <a:tabLst/>
              <a:defRPr/>
            </a:pPr>
            <a:r>
              <a:rPr kumimoji="0" lang="es-ES" sz="1000" b="0" i="0" u="none" strike="noStrike" kern="1200" cap="none" spc="0" normalizeH="0" baseline="0" noProof="0" dirty="0">
                <a:ln>
                  <a:noFill/>
                </a:ln>
                <a:solidFill>
                  <a:srgbClr val="00338D"/>
                </a:solidFill>
                <a:effectLst/>
                <a:uLnTx/>
                <a:uFillTx/>
                <a:latin typeface="Univers for KPMG" panose="020B0603020202020204" pitchFamily="34" charset="0"/>
                <a:ea typeface="+mn-ea"/>
                <a:cs typeface="+mn-cs"/>
              </a:rPr>
              <a:t>Por el contrario, en la Central </a:t>
            </a:r>
            <a:r>
              <a:rPr kumimoji="0" lang="es-ES" sz="1000" b="1" i="0" u="none" strike="noStrike" kern="1200" cap="none" spc="0" normalizeH="0" baseline="0" noProof="0" dirty="0">
                <a:ln>
                  <a:noFill/>
                </a:ln>
                <a:solidFill>
                  <a:srgbClr val="00338D"/>
                </a:solidFill>
                <a:effectLst/>
                <a:uLnTx/>
                <a:uFillTx/>
                <a:latin typeface="Univers for KPMG" panose="020B0603020202020204" pitchFamily="34" charset="0"/>
                <a:ea typeface="+mn-ea"/>
                <a:cs typeface="+mn-cs"/>
              </a:rPr>
              <a:t>no hay tareas operativas</a:t>
            </a:r>
            <a:r>
              <a:rPr kumimoji="0" lang="es-ES" sz="1000" b="0" i="0" u="none" strike="noStrike" kern="1200" cap="none" spc="0" normalizeH="0" baseline="0" noProof="0" dirty="0">
                <a:ln>
                  <a:noFill/>
                </a:ln>
                <a:solidFill>
                  <a:srgbClr val="00338D"/>
                </a:solidFill>
                <a:effectLst/>
                <a:uLnTx/>
                <a:uFillTx/>
                <a:latin typeface="Univers for KPMG" panose="020B0603020202020204" pitchFamily="34" charset="0"/>
                <a:ea typeface="+mn-ea"/>
                <a:cs typeface="+mn-cs"/>
              </a:rPr>
              <a:t>, y las </a:t>
            </a:r>
            <a:r>
              <a:rPr kumimoji="0" lang="es-ES" sz="1000" b="1" i="0" u="none" strike="noStrike" kern="1200" cap="none" spc="0" normalizeH="0" baseline="0" noProof="0" dirty="0">
                <a:ln>
                  <a:noFill/>
                </a:ln>
                <a:solidFill>
                  <a:srgbClr val="00338D"/>
                </a:solidFill>
                <a:effectLst/>
                <a:uLnTx/>
                <a:uFillTx/>
                <a:latin typeface="Univers for KPMG" panose="020B0603020202020204" pitchFamily="34" charset="0"/>
                <a:ea typeface="+mn-ea"/>
                <a:cs typeface="+mn-cs"/>
              </a:rPr>
              <a:t>tareas administrativas </a:t>
            </a:r>
            <a:r>
              <a:rPr kumimoji="0" lang="es-ES" sz="1000" b="0" i="0" u="none" strike="noStrike" kern="1200" cap="none" spc="0" normalizeH="0" baseline="0" noProof="0" dirty="0">
                <a:ln>
                  <a:noFill/>
                </a:ln>
                <a:solidFill>
                  <a:srgbClr val="00338D"/>
                </a:solidFill>
                <a:effectLst/>
                <a:uLnTx/>
                <a:uFillTx/>
                <a:latin typeface="Univers for KPMG" panose="020B0603020202020204" pitchFamily="34" charset="0"/>
                <a:ea typeface="+mn-ea"/>
                <a:cs typeface="+mn-cs"/>
              </a:rPr>
              <a:t>tienen más peso, llegando a ser de mas del </a:t>
            </a:r>
            <a:r>
              <a:rPr lang="es-ES" sz="1000" b="1" dirty="0">
                <a:solidFill>
                  <a:srgbClr val="00338D"/>
                </a:solidFill>
                <a:latin typeface="Univers for KPMG" panose="020B0603020202020204" pitchFamily="34" charset="0"/>
              </a:rPr>
              <a:t>58</a:t>
            </a:r>
            <a:r>
              <a:rPr kumimoji="0" lang="es-ES" sz="1000" b="1" i="0" u="none" strike="noStrike" kern="1200" cap="none" spc="0" normalizeH="0" baseline="0" noProof="0" dirty="0">
                <a:ln>
                  <a:noFill/>
                </a:ln>
                <a:solidFill>
                  <a:srgbClr val="00338D"/>
                </a:solidFill>
                <a:effectLst/>
                <a:uLnTx/>
                <a:uFillTx/>
                <a:latin typeface="Univers for KPMG" panose="020B0603020202020204" pitchFamily="34" charset="0"/>
                <a:ea typeface="+mn-ea"/>
                <a:cs typeface="+mn-cs"/>
              </a:rPr>
              <a:t>%. </a:t>
            </a:r>
            <a:r>
              <a:rPr kumimoji="0" lang="es-ES" sz="1000" b="0" i="0" u="none" strike="noStrike" kern="1200" cap="none" spc="0" normalizeH="0" baseline="0" noProof="0" dirty="0">
                <a:ln>
                  <a:noFill/>
                </a:ln>
                <a:solidFill>
                  <a:srgbClr val="00338D"/>
                </a:solidFill>
                <a:effectLst/>
                <a:uLnTx/>
                <a:uFillTx/>
                <a:latin typeface="Univers for KPMG" panose="020B0603020202020204" pitchFamily="34" charset="0"/>
                <a:ea typeface="+mn-ea"/>
                <a:cs typeface="+mn-cs"/>
              </a:rPr>
              <a:t>El restante </a:t>
            </a:r>
            <a:r>
              <a:rPr kumimoji="0" lang="es-ES" sz="1000" b="1" i="0" u="none" strike="noStrike" kern="1200" cap="none" spc="0" normalizeH="0" baseline="0" noProof="0" dirty="0">
                <a:ln>
                  <a:noFill/>
                </a:ln>
                <a:solidFill>
                  <a:srgbClr val="00338D"/>
                </a:solidFill>
                <a:effectLst/>
                <a:uLnTx/>
                <a:uFillTx/>
                <a:latin typeface="Univers for KPMG" panose="020B0603020202020204" pitchFamily="34" charset="0"/>
                <a:ea typeface="+mn-ea"/>
                <a:cs typeface="+mn-cs"/>
              </a:rPr>
              <a:t>serían tareas estratégicas</a:t>
            </a:r>
            <a:r>
              <a:rPr kumimoji="0" lang="es-ES" sz="1000" b="0" i="0" u="none" strike="noStrike" kern="1200" cap="none" spc="0" normalizeH="0" baseline="0" noProof="0" dirty="0">
                <a:ln>
                  <a:noFill/>
                </a:ln>
                <a:solidFill>
                  <a:srgbClr val="00338D"/>
                </a:solidFill>
                <a:effectLst/>
                <a:uLnTx/>
                <a:uFillTx/>
                <a:latin typeface="Univers for KPMG" panose="020B0603020202020204" pitchFamily="34" charset="0"/>
                <a:ea typeface="+mn-ea"/>
                <a:cs typeface="+mn-cs"/>
              </a:rPr>
              <a:t>, en torno al </a:t>
            </a:r>
            <a:r>
              <a:rPr kumimoji="0" lang="es-ES" sz="1000" b="1" i="0" u="none" strike="noStrike" kern="1200" cap="none" spc="0" normalizeH="0" baseline="0" noProof="0" dirty="0">
                <a:ln>
                  <a:noFill/>
                </a:ln>
                <a:solidFill>
                  <a:srgbClr val="00338D"/>
                </a:solidFill>
                <a:effectLst/>
                <a:uLnTx/>
                <a:uFillTx/>
                <a:latin typeface="Univers for KPMG" panose="020B0603020202020204" pitchFamily="34" charset="0"/>
                <a:ea typeface="+mn-ea"/>
                <a:cs typeface="+mn-cs"/>
              </a:rPr>
              <a:t>42%.</a:t>
            </a:r>
          </a:p>
        </p:txBody>
      </p:sp>
      <p:sp>
        <p:nvSpPr>
          <p:cNvPr id="42" name="TextBox 55">
            <a:extLst>
              <a:ext uri="{FF2B5EF4-FFF2-40B4-BE49-F238E27FC236}">
                <a16:creationId xmlns:a16="http://schemas.microsoft.com/office/drawing/2014/main" id="{FFCE7084-2295-41EA-B35B-99F66AB295BF}"/>
              </a:ext>
            </a:extLst>
          </p:cNvPr>
          <p:cNvSpPr txBox="1"/>
          <p:nvPr/>
        </p:nvSpPr>
        <p:spPr>
          <a:xfrm>
            <a:off x="1930938" y="957247"/>
            <a:ext cx="8917589" cy="461665"/>
          </a:xfrm>
          <a:prstGeom prst="rect">
            <a:avLst/>
          </a:prstGeom>
          <a:noFill/>
        </p:spPr>
        <p:txBody>
          <a:bodyPr wrap="square" rtlCol="0">
            <a:spAutoFit/>
          </a:bodyPr>
          <a:lstStyle/>
          <a:p>
            <a:pPr marL="0" marR="0" lvl="0" indent="0" algn="l" defTabSz="914400" rtl="0" eaLnBrk="0" fontAlgn="auto" latinLnBrk="0" hangingPunct="0">
              <a:lnSpc>
                <a:spcPct val="100000"/>
              </a:lnSpc>
              <a:spcBef>
                <a:spcPct val="40000"/>
              </a:spcBef>
              <a:spcAft>
                <a:spcPts val="0"/>
              </a:spcAft>
              <a:buClrTx/>
              <a:buSzTx/>
              <a:buFontTx/>
              <a:buNone/>
              <a:tabLst/>
              <a:defRPr/>
            </a:pPr>
            <a:r>
              <a:rPr kumimoji="0" lang="es-ES" sz="1200" b="0" i="0" u="none" strike="noStrike" kern="0" cap="none" spc="0" normalizeH="0" baseline="0" noProof="0" dirty="0">
                <a:ln>
                  <a:noFill/>
                </a:ln>
                <a:solidFill>
                  <a:srgbClr val="0C2D83"/>
                </a:solidFill>
                <a:effectLst/>
                <a:uLnTx/>
                <a:uFillTx/>
                <a:latin typeface="Univers for KPMG" panose="020B0603020202020204" pitchFamily="34" charset="0"/>
                <a:ea typeface="+mn-ea"/>
                <a:cs typeface="Arial" pitchFamily="34" charset="0"/>
              </a:rPr>
              <a:t>Analizando las </a:t>
            </a:r>
            <a:r>
              <a:rPr kumimoji="0" lang="es-ES" sz="1200" b="1" i="0" u="none" strike="noStrike" kern="0" cap="none" spc="0" normalizeH="0" baseline="0" noProof="0" dirty="0">
                <a:ln>
                  <a:noFill/>
                </a:ln>
                <a:solidFill>
                  <a:srgbClr val="0091DA"/>
                </a:solidFill>
                <a:effectLst/>
                <a:uLnTx/>
                <a:uFillTx/>
                <a:latin typeface="Univers for KPMG" panose="020B0603020202020204" pitchFamily="34" charset="0"/>
                <a:ea typeface="+mn-ea"/>
                <a:cs typeface="Arial" pitchFamily="34" charset="0"/>
              </a:rPr>
              <a:t>dedicaciones reportadas por los empleados </a:t>
            </a:r>
            <a:r>
              <a:rPr kumimoji="0" lang="es-ES" sz="1200" b="0" i="0" u="none" strike="noStrike" kern="0" cap="none" spc="0" normalizeH="0" baseline="0" noProof="0" dirty="0">
                <a:ln>
                  <a:noFill/>
                </a:ln>
                <a:solidFill>
                  <a:srgbClr val="0C2D83"/>
                </a:solidFill>
                <a:effectLst/>
                <a:uLnTx/>
                <a:uFillTx/>
                <a:latin typeface="Univers for KPMG" panose="020B0603020202020204" pitchFamily="34" charset="0"/>
                <a:ea typeface="+mn-ea"/>
                <a:cs typeface="Arial" pitchFamily="34" charset="0"/>
              </a:rPr>
              <a:t>en diferentes tareas, se han </a:t>
            </a:r>
            <a:r>
              <a:rPr kumimoji="0" lang="es-ES" sz="1200" b="1" i="0" u="none" strike="noStrike" kern="0" cap="none" spc="0" normalizeH="0" baseline="0" noProof="0" dirty="0">
                <a:ln>
                  <a:noFill/>
                </a:ln>
                <a:solidFill>
                  <a:srgbClr val="0091DA"/>
                </a:solidFill>
                <a:effectLst/>
                <a:uLnTx/>
                <a:uFillTx/>
                <a:latin typeface="Univers for KPMG" panose="020B0603020202020204" pitchFamily="34" charset="0"/>
                <a:ea typeface="+mn-ea"/>
                <a:cs typeface="Arial" pitchFamily="34" charset="0"/>
              </a:rPr>
              <a:t>catalogado entre administrativas, estratégicas (o especializada) y operativas </a:t>
            </a:r>
            <a:r>
              <a:rPr kumimoji="0" lang="es-ES" sz="1200" b="0" i="0" u="none" strike="noStrike" kern="0" cap="none" spc="0" normalizeH="0" baseline="0" noProof="0" dirty="0">
                <a:ln>
                  <a:noFill/>
                </a:ln>
                <a:solidFill>
                  <a:srgbClr val="0C2D83"/>
                </a:solidFill>
                <a:effectLst/>
                <a:uLnTx/>
                <a:uFillTx/>
                <a:latin typeface="Univers for KPMG" panose="020B0603020202020204" pitchFamily="34" charset="0"/>
                <a:ea typeface="+mn-ea"/>
                <a:cs typeface="Arial" pitchFamily="34" charset="0"/>
              </a:rPr>
              <a:t>dado su naturaleza, obteniendo la siguiente distribución</a:t>
            </a:r>
          </a:p>
        </p:txBody>
      </p:sp>
      <p:sp>
        <p:nvSpPr>
          <p:cNvPr id="36" name="Rectangle 35"/>
          <p:cNvSpPr/>
          <p:nvPr>
            <p:custDataLst>
              <p:tags r:id="rId12"/>
            </p:custDataLst>
          </p:nvPr>
        </p:nvSpPr>
        <p:spPr bwMode="auto">
          <a:xfrm>
            <a:off x="10272464" y="4382888"/>
            <a:ext cx="160338" cy="120650"/>
          </a:xfrm>
          <a:prstGeom prst="rect">
            <a:avLst/>
          </a:prstGeom>
          <a:solidFill>
            <a:schemeClr val="bg2"/>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rial"/>
              <a:ea typeface="+mn-ea"/>
              <a:cs typeface="+mn-cs"/>
            </a:endParaRPr>
          </a:p>
        </p:txBody>
      </p:sp>
      <p:sp>
        <p:nvSpPr>
          <p:cNvPr id="38" name="Rectangle 37"/>
          <p:cNvSpPr/>
          <p:nvPr>
            <p:custDataLst>
              <p:tags r:id="rId13"/>
            </p:custDataLst>
          </p:nvPr>
        </p:nvSpPr>
        <p:spPr bwMode="auto">
          <a:xfrm>
            <a:off x="10272464" y="4008238"/>
            <a:ext cx="160338" cy="120650"/>
          </a:xfrm>
          <a:prstGeom prst="rect">
            <a:avLst/>
          </a:prstGeom>
          <a:solidFill>
            <a:schemeClr val="accent4"/>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rial"/>
              <a:ea typeface="+mn-ea"/>
              <a:cs typeface="+mn-cs"/>
            </a:endParaRPr>
          </a:p>
        </p:txBody>
      </p:sp>
      <p:sp>
        <p:nvSpPr>
          <p:cNvPr id="43" name="Rectangle 42"/>
          <p:cNvSpPr/>
          <p:nvPr>
            <p:custDataLst>
              <p:tags r:id="rId14"/>
            </p:custDataLst>
          </p:nvPr>
        </p:nvSpPr>
        <p:spPr bwMode="auto">
          <a:xfrm>
            <a:off x="10272464" y="4195563"/>
            <a:ext cx="160338" cy="120650"/>
          </a:xfrm>
          <a:prstGeom prst="rect">
            <a:avLst/>
          </a:prstGeom>
          <a:solidFill>
            <a:srgbClr val="F68D2E"/>
          </a:solidFill>
          <a:ln w="2540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rial"/>
              <a:ea typeface="+mn-ea"/>
              <a:cs typeface="+mn-cs"/>
            </a:endParaRPr>
          </a:p>
        </p:txBody>
      </p:sp>
      <p:sp>
        <p:nvSpPr>
          <p:cNvPr id="45" name="Text Placeholder 3"/>
          <p:cNvSpPr>
            <a:spLocks noGrp="1"/>
          </p:cNvSpPr>
          <p:nvPr>
            <p:custDataLst>
              <p:tags r:id="rId15"/>
            </p:custDataLst>
          </p:nvPr>
        </p:nvSpPr>
        <p:spPr bwMode="auto">
          <a:xfrm>
            <a:off x="10557619" y="4005064"/>
            <a:ext cx="922338" cy="136525"/>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eaLnBrk="1" hangingPunct="1">
              <a:spcAft>
                <a:spcPts val="600"/>
              </a:spcAft>
              <a:defRPr sz="1500" b="1" i="0">
                <a:solidFill>
                  <a:schemeClr val="tx2"/>
                </a:solidFill>
                <a:latin typeface="+mn-lt"/>
                <a:cs typeface="Univers for KPMG" panose="020B0603020202020204" pitchFamily="34" charset="0"/>
              </a:defRPr>
            </a:lvl1pPr>
            <a:lvl2pPr marL="0" indent="0" algn="l" eaLnBrk="1" hangingPunct="1">
              <a:spcAft>
                <a:spcPts val="600"/>
              </a:spcAft>
              <a:buFontTx/>
              <a:buNone/>
              <a:defRPr sz="1500" b="0" i="0">
                <a:solidFill>
                  <a:schemeClr val="tx2"/>
                </a:solidFill>
                <a:latin typeface="+mn-lt"/>
                <a:cs typeface="Univers for KPMG Light" panose="020B0403020202020204" pitchFamily="34" charset="0"/>
              </a:defRPr>
            </a:lvl2pPr>
            <a:lvl3pPr marL="285750" indent="-283464" algn="l" eaLnBrk="1" hangingPunct="1">
              <a:spcAft>
                <a:spcPts val="600"/>
              </a:spcAft>
              <a:buClrTx/>
              <a:buFont typeface="Univers for KPMG Light" panose="020B0403020202020204" pitchFamily="34" charset="0"/>
              <a:buChar char="—"/>
              <a:defRPr sz="1500" b="0" i="0">
                <a:solidFill>
                  <a:schemeClr val="tx2"/>
                </a:solidFill>
                <a:latin typeface="+mn-lt"/>
                <a:cs typeface="Univers for KPMG Light" panose="020B0403020202020204" pitchFamily="34" charset="0"/>
              </a:defRPr>
            </a:lvl3pPr>
            <a:lvl4pPr marL="576000" indent="-228600" algn="l" eaLnBrk="1" hangingPunct="1">
              <a:spcAft>
                <a:spcPts val="600"/>
              </a:spcAft>
              <a:buFont typeface="Univers for KPMG Light" panose="020B0403020202020204" pitchFamily="34" charset="0"/>
              <a:buChar char="-"/>
              <a:defRPr sz="1500" b="0" i="0" baseline="0">
                <a:solidFill>
                  <a:schemeClr val="tx2"/>
                </a:solidFill>
                <a:latin typeface="+mn-lt"/>
                <a:cs typeface="Univers for KPMG Light" panose="020B0403020202020204" pitchFamily="34" charset="0"/>
              </a:defRPr>
            </a:lvl4pPr>
            <a:lvl5pPr marL="824400" indent="-283464" algn="l" eaLnBrk="1" hangingPunct="1">
              <a:spcAft>
                <a:spcPts val="600"/>
              </a:spcAft>
              <a:buFont typeface="Univers for KPMG Light" panose="020B0403020202020204" pitchFamily="34" charset="0"/>
              <a:buChar char="—"/>
              <a:defRPr lang="en-US" sz="1500" b="0" i="0" baseline="0" dirty="0" smtClean="0">
                <a:solidFill>
                  <a:schemeClr val="tx2"/>
                </a:solidFill>
                <a:latin typeface="+mn-lt"/>
                <a:cs typeface="Univers for KPMG Light" panose="020B0403020202020204" pitchFamily="34" charset="0"/>
              </a:defRPr>
            </a:lvl5pPr>
            <a:lvl6pPr marL="1098000" indent="-228600" algn="l" eaLnBrk="1" hangingPunct="1">
              <a:spcAft>
                <a:spcPts val="600"/>
              </a:spcAft>
              <a:buFont typeface="Univers for KPMG Light" panose="020B0403020202020204" pitchFamily="34" charset="0"/>
              <a:buChar char="-"/>
              <a:defRPr lang="en-US" sz="1500" b="0" i="0" baseline="0" dirty="0" smtClean="0">
                <a:solidFill>
                  <a:schemeClr val="tx2"/>
                </a:solidFill>
                <a:latin typeface="+mn-lt"/>
              </a:defRPr>
            </a:lvl6pPr>
            <a:lvl7pPr marL="1371600" indent="-283464" algn="l" eaLnBrk="1" hangingPunct="1">
              <a:spcAft>
                <a:spcPts val="600"/>
              </a:spcAft>
              <a:buFont typeface="Univers for KPMG Light" panose="020B0403020202020204" pitchFamily="34" charset="0"/>
              <a:buChar char="—"/>
              <a:defRPr lang="en-US" sz="1500" b="0" i="0" dirty="0" smtClean="0">
                <a:solidFill>
                  <a:schemeClr val="tx2"/>
                </a:solidFill>
                <a:latin typeface="+mn-lt"/>
              </a:defRPr>
            </a:lvl7pPr>
            <a:lvl8pPr marL="1645200" indent="-228600" algn="l" eaLnBrk="1" hangingPunct="1">
              <a:spcAft>
                <a:spcPts val="600"/>
              </a:spcAft>
              <a:buFont typeface="Univers for KPMG Light" panose="020B0403020202020204" pitchFamily="34" charset="0"/>
              <a:buChar char="-"/>
              <a:tabLst>
                <a:tab pos="1793875" algn="l"/>
              </a:tabLst>
              <a:defRPr lang="en-US" sz="1500" b="0" i="0" baseline="0" dirty="0" smtClean="0">
                <a:solidFill>
                  <a:schemeClr val="tx2"/>
                </a:solidFill>
                <a:latin typeface="+mn-lt"/>
              </a:defRPr>
            </a:lvl8p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s-ES" altLang="en-US" sz="900" b="1" i="0" u="none" strike="noStrike" kern="1200" cap="none" spc="0" normalizeH="0" baseline="0" noProof="0" dirty="0">
                <a:ln>
                  <a:noFill/>
                </a:ln>
                <a:solidFill>
                  <a:srgbClr val="00338D"/>
                </a:solidFill>
                <a:effectLst/>
                <a:uLnTx/>
                <a:uFillTx/>
                <a:latin typeface="Univers for KPMG" panose="020B0603020202020204" pitchFamily="34" charset="0"/>
                <a:ea typeface="+mn-ea"/>
                <a:sym typeface="+mn-lt"/>
              </a:rPr>
              <a:t>Estratégico/especifico</a:t>
            </a:r>
            <a:endParaRPr kumimoji="0" lang="es-ES" sz="900" b="1" i="0" u="none" strike="noStrike" kern="1200" cap="none" spc="0" normalizeH="0" baseline="0" noProof="0" dirty="0">
              <a:ln>
                <a:noFill/>
              </a:ln>
              <a:solidFill>
                <a:srgbClr val="00338D"/>
              </a:solidFill>
              <a:effectLst/>
              <a:uLnTx/>
              <a:uFillTx/>
              <a:latin typeface="Univers for KPMG" panose="020B0603020202020204" pitchFamily="34" charset="0"/>
              <a:ea typeface="+mn-ea"/>
              <a:sym typeface="+mn-lt"/>
            </a:endParaRPr>
          </a:p>
        </p:txBody>
      </p:sp>
      <p:sp>
        <p:nvSpPr>
          <p:cNvPr id="46" name="Text Placeholder 3"/>
          <p:cNvSpPr>
            <a:spLocks noGrp="1"/>
          </p:cNvSpPr>
          <p:nvPr>
            <p:custDataLst>
              <p:tags r:id="rId16"/>
            </p:custDataLst>
          </p:nvPr>
        </p:nvSpPr>
        <p:spPr bwMode="auto">
          <a:xfrm>
            <a:off x="10557619" y="4192389"/>
            <a:ext cx="1322388" cy="136525"/>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eaLnBrk="1" hangingPunct="1">
              <a:spcAft>
                <a:spcPts val="600"/>
              </a:spcAft>
              <a:defRPr sz="1500" b="1" i="0">
                <a:solidFill>
                  <a:schemeClr val="tx2"/>
                </a:solidFill>
                <a:latin typeface="+mn-lt"/>
                <a:cs typeface="Univers for KPMG" panose="020B0603020202020204" pitchFamily="34" charset="0"/>
              </a:defRPr>
            </a:lvl1pPr>
            <a:lvl2pPr marL="0" indent="0" algn="l" eaLnBrk="1" hangingPunct="1">
              <a:spcAft>
                <a:spcPts val="600"/>
              </a:spcAft>
              <a:buFontTx/>
              <a:buNone/>
              <a:defRPr sz="1500" b="0" i="0">
                <a:solidFill>
                  <a:schemeClr val="tx2"/>
                </a:solidFill>
                <a:latin typeface="+mn-lt"/>
                <a:cs typeface="Univers for KPMG Light" panose="020B0403020202020204" pitchFamily="34" charset="0"/>
              </a:defRPr>
            </a:lvl2pPr>
            <a:lvl3pPr marL="285750" indent="-283464" algn="l" eaLnBrk="1" hangingPunct="1">
              <a:spcAft>
                <a:spcPts val="600"/>
              </a:spcAft>
              <a:buClrTx/>
              <a:buFont typeface="Univers for KPMG Light" panose="020B0403020202020204" pitchFamily="34" charset="0"/>
              <a:buChar char="—"/>
              <a:defRPr sz="1500" b="0" i="0">
                <a:solidFill>
                  <a:schemeClr val="tx2"/>
                </a:solidFill>
                <a:latin typeface="+mn-lt"/>
                <a:cs typeface="Univers for KPMG Light" panose="020B0403020202020204" pitchFamily="34" charset="0"/>
              </a:defRPr>
            </a:lvl3pPr>
            <a:lvl4pPr marL="576000" indent="-228600" algn="l" eaLnBrk="1" hangingPunct="1">
              <a:spcAft>
                <a:spcPts val="600"/>
              </a:spcAft>
              <a:buFont typeface="Univers for KPMG Light" panose="020B0403020202020204" pitchFamily="34" charset="0"/>
              <a:buChar char="-"/>
              <a:defRPr sz="1500" b="0" i="0" baseline="0">
                <a:solidFill>
                  <a:schemeClr val="tx2"/>
                </a:solidFill>
                <a:latin typeface="+mn-lt"/>
                <a:cs typeface="Univers for KPMG Light" panose="020B0403020202020204" pitchFamily="34" charset="0"/>
              </a:defRPr>
            </a:lvl4pPr>
            <a:lvl5pPr marL="824400" indent="-283464" algn="l" eaLnBrk="1" hangingPunct="1">
              <a:spcAft>
                <a:spcPts val="600"/>
              </a:spcAft>
              <a:buFont typeface="Univers for KPMG Light" panose="020B0403020202020204" pitchFamily="34" charset="0"/>
              <a:buChar char="—"/>
              <a:defRPr lang="en-US" sz="1500" b="0" i="0" baseline="0" dirty="0" smtClean="0">
                <a:solidFill>
                  <a:schemeClr val="tx2"/>
                </a:solidFill>
                <a:latin typeface="+mn-lt"/>
                <a:cs typeface="Univers for KPMG Light" panose="020B0403020202020204" pitchFamily="34" charset="0"/>
              </a:defRPr>
            </a:lvl5pPr>
            <a:lvl6pPr marL="1098000" indent="-228600" algn="l" eaLnBrk="1" hangingPunct="1">
              <a:spcAft>
                <a:spcPts val="600"/>
              </a:spcAft>
              <a:buFont typeface="Univers for KPMG Light" panose="020B0403020202020204" pitchFamily="34" charset="0"/>
              <a:buChar char="-"/>
              <a:defRPr lang="en-US" sz="1500" b="0" i="0" baseline="0" dirty="0" smtClean="0">
                <a:solidFill>
                  <a:schemeClr val="tx2"/>
                </a:solidFill>
                <a:latin typeface="+mn-lt"/>
              </a:defRPr>
            </a:lvl6pPr>
            <a:lvl7pPr marL="1371600" indent="-283464" algn="l" eaLnBrk="1" hangingPunct="1">
              <a:spcAft>
                <a:spcPts val="600"/>
              </a:spcAft>
              <a:buFont typeface="Univers for KPMG Light" panose="020B0403020202020204" pitchFamily="34" charset="0"/>
              <a:buChar char="—"/>
              <a:defRPr lang="en-US" sz="1500" b="0" i="0" dirty="0" smtClean="0">
                <a:solidFill>
                  <a:schemeClr val="tx2"/>
                </a:solidFill>
                <a:latin typeface="+mn-lt"/>
              </a:defRPr>
            </a:lvl7pPr>
            <a:lvl8pPr marL="1645200" indent="-228600" algn="l" eaLnBrk="1" hangingPunct="1">
              <a:spcAft>
                <a:spcPts val="600"/>
              </a:spcAft>
              <a:buFont typeface="Univers for KPMG Light" panose="020B0403020202020204" pitchFamily="34" charset="0"/>
              <a:buChar char="-"/>
              <a:tabLst>
                <a:tab pos="1793875" algn="l"/>
              </a:tabLst>
              <a:defRPr lang="en-US" sz="1500" b="0" i="0" baseline="0" dirty="0" smtClean="0">
                <a:solidFill>
                  <a:schemeClr val="tx2"/>
                </a:solidFill>
                <a:latin typeface="+mn-lt"/>
              </a:defRPr>
            </a:lvl8p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s-ES" altLang="en-US" sz="900" b="1" i="0" u="none" strike="noStrike" kern="1200" cap="none" spc="0" normalizeH="0" baseline="0" noProof="0" dirty="0">
                <a:ln>
                  <a:noFill/>
                </a:ln>
                <a:solidFill>
                  <a:srgbClr val="00338D"/>
                </a:solidFill>
                <a:effectLst/>
                <a:uLnTx/>
                <a:uFillTx/>
                <a:latin typeface="Univers for KPMG" panose="020B0603020202020204" pitchFamily="34" charset="0"/>
                <a:ea typeface="+mn-ea"/>
                <a:sym typeface="+mn-lt"/>
              </a:rPr>
              <a:t>Operativa</a:t>
            </a:r>
            <a:endParaRPr kumimoji="0" lang="es-ES" sz="900" b="1" i="0" u="none" strike="noStrike" kern="1200" cap="none" spc="0" normalizeH="0" baseline="0" noProof="0" dirty="0">
              <a:ln>
                <a:noFill/>
              </a:ln>
              <a:solidFill>
                <a:srgbClr val="00338D"/>
              </a:solidFill>
              <a:effectLst/>
              <a:uLnTx/>
              <a:uFillTx/>
              <a:latin typeface="Univers for KPMG" panose="020B0603020202020204" pitchFamily="34" charset="0"/>
              <a:ea typeface="+mn-ea"/>
              <a:sym typeface="+mn-lt"/>
            </a:endParaRPr>
          </a:p>
        </p:txBody>
      </p:sp>
      <p:sp>
        <p:nvSpPr>
          <p:cNvPr id="47" name="Text Placeholder 3"/>
          <p:cNvSpPr>
            <a:spLocks noGrp="1"/>
          </p:cNvSpPr>
          <p:nvPr>
            <p:custDataLst>
              <p:tags r:id="rId17"/>
            </p:custDataLst>
          </p:nvPr>
        </p:nvSpPr>
        <p:spPr bwMode="auto">
          <a:xfrm>
            <a:off x="10557619" y="4379714"/>
            <a:ext cx="1603375" cy="136525"/>
          </a:xfrm>
          <a:prstGeom prst="rect">
            <a:avLst/>
          </a:prstGeom>
          <a:noFill/>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eaLnBrk="1" hangingPunct="1">
              <a:spcAft>
                <a:spcPts val="600"/>
              </a:spcAft>
              <a:defRPr sz="1500" b="1" i="0">
                <a:solidFill>
                  <a:schemeClr val="tx2"/>
                </a:solidFill>
                <a:latin typeface="+mn-lt"/>
                <a:cs typeface="Univers for KPMG" panose="020B0603020202020204" pitchFamily="34" charset="0"/>
              </a:defRPr>
            </a:lvl1pPr>
            <a:lvl2pPr marL="0" indent="0" algn="l" eaLnBrk="1" hangingPunct="1">
              <a:spcAft>
                <a:spcPts val="600"/>
              </a:spcAft>
              <a:buFontTx/>
              <a:buNone/>
              <a:defRPr sz="1500" b="0" i="0">
                <a:solidFill>
                  <a:schemeClr val="tx2"/>
                </a:solidFill>
                <a:latin typeface="+mn-lt"/>
                <a:cs typeface="Univers for KPMG Light" panose="020B0403020202020204" pitchFamily="34" charset="0"/>
              </a:defRPr>
            </a:lvl2pPr>
            <a:lvl3pPr marL="285750" indent="-283464" algn="l" eaLnBrk="1" hangingPunct="1">
              <a:spcAft>
                <a:spcPts val="600"/>
              </a:spcAft>
              <a:buClrTx/>
              <a:buFont typeface="Univers for KPMG Light" panose="020B0403020202020204" pitchFamily="34" charset="0"/>
              <a:buChar char="—"/>
              <a:defRPr sz="1500" b="0" i="0">
                <a:solidFill>
                  <a:schemeClr val="tx2"/>
                </a:solidFill>
                <a:latin typeface="+mn-lt"/>
                <a:cs typeface="Univers for KPMG Light" panose="020B0403020202020204" pitchFamily="34" charset="0"/>
              </a:defRPr>
            </a:lvl3pPr>
            <a:lvl4pPr marL="576000" indent="-228600" algn="l" eaLnBrk="1" hangingPunct="1">
              <a:spcAft>
                <a:spcPts val="600"/>
              </a:spcAft>
              <a:buFont typeface="Univers for KPMG Light" panose="020B0403020202020204" pitchFamily="34" charset="0"/>
              <a:buChar char="-"/>
              <a:defRPr sz="1500" b="0" i="0" baseline="0">
                <a:solidFill>
                  <a:schemeClr val="tx2"/>
                </a:solidFill>
                <a:latin typeface="+mn-lt"/>
                <a:cs typeface="Univers for KPMG Light" panose="020B0403020202020204" pitchFamily="34" charset="0"/>
              </a:defRPr>
            </a:lvl4pPr>
            <a:lvl5pPr marL="824400" indent="-283464" algn="l" eaLnBrk="1" hangingPunct="1">
              <a:spcAft>
                <a:spcPts val="600"/>
              </a:spcAft>
              <a:buFont typeface="Univers for KPMG Light" panose="020B0403020202020204" pitchFamily="34" charset="0"/>
              <a:buChar char="—"/>
              <a:defRPr lang="en-US" sz="1500" b="0" i="0" baseline="0" dirty="0" smtClean="0">
                <a:solidFill>
                  <a:schemeClr val="tx2"/>
                </a:solidFill>
                <a:latin typeface="+mn-lt"/>
                <a:cs typeface="Univers for KPMG Light" panose="020B0403020202020204" pitchFamily="34" charset="0"/>
              </a:defRPr>
            </a:lvl5pPr>
            <a:lvl6pPr marL="1098000" indent="-228600" algn="l" eaLnBrk="1" hangingPunct="1">
              <a:spcAft>
                <a:spcPts val="600"/>
              </a:spcAft>
              <a:buFont typeface="Univers for KPMG Light" panose="020B0403020202020204" pitchFamily="34" charset="0"/>
              <a:buChar char="-"/>
              <a:defRPr lang="en-US" sz="1500" b="0" i="0" baseline="0" dirty="0" smtClean="0">
                <a:solidFill>
                  <a:schemeClr val="tx2"/>
                </a:solidFill>
                <a:latin typeface="+mn-lt"/>
              </a:defRPr>
            </a:lvl6pPr>
            <a:lvl7pPr marL="1371600" indent="-283464" algn="l" eaLnBrk="1" hangingPunct="1">
              <a:spcAft>
                <a:spcPts val="600"/>
              </a:spcAft>
              <a:buFont typeface="Univers for KPMG Light" panose="020B0403020202020204" pitchFamily="34" charset="0"/>
              <a:buChar char="—"/>
              <a:defRPr lang="en-US" sz="1500" b="0" i="0" dirty="0" smtClean="0">
                <a:solidFill>
                  <a:schemeClr val="tx2"/>
                </a:solidFill>
                <a:latin typeface="+mn-lt"/>
              </a:defRPr>
            </a:lvl7pPr>
            <a:lvl8pPr marL="1645200" indent="-228600" algn="l" eaLnBrk="1" hangingPunct="1">
              <a:spcAft>
                <a:spcPts val="600"/>
              </a:spcAft>
              <a:buFont typeface="Univers for KPMG Light" panose="020B0403020202020204" pitchFamily="34" charset="0"/>
              <a:buChar char="-"/>
              <a:tabLst>
                <a:tab pos="1793875" algn="l"/>
              </a:tabLst>
              <a:defRPr lang="en-US" sz="1500" b="0" i="0" baseline="0" dirty="0" smtClean="0">
                <a:solidFill>
                  <a:schemeClr val="tx2"/>
                </a:solidFill>
                <a:latin typeface="+mn-lt"/>
              </a:defRPr>
            </a:lvl8pPr>
          </a:lstStyle>
          <a:p>
            <a:pPr marL="0" marR="0" lvl="0" indent="0" algn="l" defTabSz="914400" rtl="0" eaLnBrk="1" fontAlgn="auto" latinLnBrk="0" hangingPunct="1">
              <a:lnSpc>
                <a:spcPct val="100000"/>
              </a:lnSpc>
              <a:spcBef>
                <a:spcPct val="0"/>
              </a:spcBef>
              <a:spcAft>
                <a:spcPct val="0"/>
              </a:spcAft>
              <a:buClrTx/>
              <a:buSzTx/>
              <a:buFontTx/>
              <a:buNone/>
              <a:tabLst/>
              <a:defRPr/>
            </a:pPr>
            <a:r>
              <a:rPr kumimoji="0" lang="es-ES" altLang="en-US" sz="900" b="1" i="0" u="none" strike="noStrike" kern="1200" cap="none" spc="0" normalizeH="0" baseline="0" noProof="0" dirty="0">
                <a:ln>
                  <a:noFill/>
                </a:ln>
                <a:solidFill>
                  <a:srgbClr val="00338D"/>
                </a:solidFill>
                <a:effectLst/>
                <a:uLnTx/>
                <a:uFillTx/>
                <a:latin typeface="Univers for KPMG" panose="020B0603020202020204" pitchFamily="34" charset="0"/>
                <a:ea typeface="+mn-ea"/>
                <a:sym typeface="+mn-lt"/>
              </a:rPr>
              <a:t>Administrativo/transaccional</a:t>
            </a:r>
            <a:endParaRPr kumimoji="0" lang="es-ES" sz="900" b="1" i="0" u="none" strike="noStrike" kern="1200" cap="none" spc="0" normalizeH="0" baseline="0" noProof="0" dirty="0">
              <a:ln>
                <a:noFill/>
              </a:ln>
              <a:solidFill>
                <a:srgbClr val="00338D"/>
              </a:solidFill>
              <a:effectLst/>
              <a:uLnTx/>
              <a:uFillTx/>
              <a:latin typeface="Univers for KPMG" panose="020B0603020202020204" pitchFamily="34" charset="0"/>
              <a:ea typeface="+mn-ea"/>
              <a:sym typeface="+mn-lt"/>
            </a:endParaRPr>
          </a:p>
        </p:txBody>
      </p:sp>
      <p:sp>
        <p:nvSpPr>
          <p:cNvPr id="27" name="Rectangle 26">
            <a:extLst>
              <a:ext uri="{FF2B5EF4-FFF2-40B4-BE49-F238E27FC236}">
                <a16:creationId xmlns:a16="http://schemas.microsoft.com/office/drawing/2014/main" id="{F98F6849-97F6-EA4B-9C37-BACD15B2EE4F}"/>
              </a:ext>
            </a:extLst>
          </p:cNvPr>
          <p:cNvSpPr/>
          <p:nvPr/>
        </p:nvSpPr>
        <p:spPr>
          <a:xfrm>
            <a:off x="10397929" y="2409441"/>
            <a:ext cx="1127448" cy="6859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AU" sz="1500" dirty="0">
                <a:solidFill>
                  <a:schemeClr val="bg1"/>
                </a:solidFill>
              </a:rPr>
              <a:t>To update</a:t>
            </a:r>
          </a:p>
        </p:txBody>
      </p:sp>
      <p:sp>
        <p:nvSpPr>
          <p:cNvPr id="28" name="Rectangle 27">
            <a:extLst>
              <a:ext uri="{FF2B5EF4-FFF2-40B4-BE49-F238E27FC236}">
                <a16:creationId xmlns:a16="http://schemas.microsoft.com/office/drawing/2014/main" id="{FBD0EF1E-9A60-2343-9643-A7B868D44775}"/>
              </a:ext>
            </a:extLst>
          </p:cNvPr>
          <p:cNvSpPr/>
          <p:nvPr/>
        </p:nvSpPr>
        <p:spPr>
          <a:xfrm>
            <a:off x="4952546" y="2536736"/>
            <a:ext cx="1127448" cy="6859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AU" sz="1500" dirty="0">
                <a:solidFill>
                  <a:schemeClr val="bg1"/>
                </a:solidFill>
              </a:rPr>
              <a:t>To update</a:t>
            </a:r>
          </a:p>
        </p:txBody>
      </p:sp>
    </p:spTree>
    <p:extLst>
      <p:ext uri="{BB962C8B-B14F-4D97-AF65-F5344CB8AC3E}">
        <p14:creationId xmlns:p14="http://schemas.microsoft.com/office/powerpoint/2010/main" val="42349734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100387" name="think-cell Slide" r:id="rId5" imgW="395" imgH="392" progId="TCLayout.ActiveDocument.1">
                  <p:embed/>
                </p:oleObj>
              </mc:Choice>
              <mc:Fallback>
                <p:oleObj name="think-cell Slide" r:id="rId5" imgW="395" imgH="392" progId="TCLayout.ActiveDocument.1">
                  <p:embed/>
                  <p:pic>
                    <p:nvPicPr>
                      <p:cNvPr id="10" name="Object 9" hidden="1"/>
                      <p:cNvPicPr/>
                      <p:nvPr/>
                    </p:nvPicPr>
                    <p:blipFill>
                      <a:blip r:embed="rId6"/>
                      <a:stretch>
                        <a:fillRect/>
                      </a:stretch>
                    </p:blipFill>
                    <p:spPr>
                      <a:xfrm>
                        <a:off x="1525589" y="1589"/>
                        <a:ext cx="1587" cy="1587"/>
                      </a:xfrm>
                      <a:prstGeom prst="rect">
                        <a:avLst/>
                      </a:prstGeom>
                    </p:spPr>
                  </p:pic>
                </p:oleObj>
              </mc:Fallback>
            </mc:AlternateContent>
          </a:graphicData>
        </a:graphic>
      </p:graphicFrame>
      <p:sp>
        <p:nvSpPr>
          <p:cNvPr id="3" name="Rectangle 2" hidden="1"/>
          <p:cNvSpPr/>
          <p:nvPr>
            <p:custDataLst>
              <p:tags r:id="rId3"/>
            </p:custDataLst>
          </p:nvPr>
        </p:nvSpPr>
        <p:spPr bwMode="auto">
          <a:xfrm>
            <a:off x="1524000" y="0"/>
            <a:ext cx="158750" cy="15875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s-ES" sz="1100" b="1" i="0" u="none" strike="noStrike" kern="1200" cap="none" spc="0" normalizeH="0" baseline="0" noProof="0" dirty="0">
              <a:ln>
                <a:noFill/>
              </a:ln>
              <a:solidFill>
                <a:prstClr val="white"/>
              </a:solidFill>
              <a:effectLst/>
              <a:uLnTx/>
              <a:uFillTx/>
              <a:latin typeface="Arial"/>
              <a:ea typeface="+mn-ea"/>
              <a:cs typeface="+mn-cs"/>
              <a:sym typeface="+mn-lt"/>
            </a:endParaRPr>
          </a:p>
        </p:txBody>
      </p:sp>
      <p:sp>
        <p:nvSpPr>
          <p:cNvPr id="4" name="Slide Number Placeholder 6"/>
          <p:cNvSpPr txBox="1">
            <a:spLocks/>
          </p:cNvSpPr>
          <p:nvPr/>
        </p:nvSpPr>
        <p:spPr>
          <a:xfrm>
            <a:off x="9868094" y="7042354"/>
            <a:ext cx="1782233" cy="148260"/>
          </a:xfrm>
          <a:prstGeom prst="rect">
            <a:avLst/>
          </a:prstGeom>
        </p:spPr>
        <p:txBody>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FEBD7F86-1881-4698-8703-FB80B0800997}" type="slidenum">
              <a:rPr kumimoji="0" lang="en-GB" sz="1800" b="0" i="0" u="none" strike="noStrike" kern="1200" cap="none" spc="0" normalizeH="0" baseline="0" noProof="0">
                <a:ln>
                  <a:noFill/>
                </a:ln>
                <a:solidFill>
                  <a:srgbClr val="000000"/>
                </a:solidFill>
                <a:effectLst/>
                <a:uLnTx/>
                <a:uFillTx/>
                <a:latin typeface="KPMG Extra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49</a:t>
            </a:fld>
            <a:endParaRPr kumimoji="0" lang="en-GB" sz="1800" b="0" i="0" u="none" strike="noStrike" kern="1200" cap="none" spc="0" normalizeH="0" baseline="0" noProof="0">
              <a:ln>
                <a:noFill/>
              </a:ln>
              <a:solidFill>
                <a:srgbClr val="000000"/>
              </a:solidFill>
              <a:effectLst/>
              <a:uLnTx/>
              <a:uFillTx/>
              <a:latin typeface="KPMG Extralight"/>
              <a:ea typeface="+mn-ea"/>
              <a:cs typeface="+mn-cs"/>
            </a:endParaRPr>
          </a:p>
        </p:txBody>
      </p:sp>
      <p:sp>
        <p:nvSpPr>
          <p:cNvPr id="104" name="Title 1"/>
          <p:cNvSpPr txBox="1">
            <a:spLocks/>
          </p:cNvSpPr>
          <p:nvPr/>
        </p:nvSpPr>
        <p:spPr bwMode="gray">
          <a:xfrm>
            <a:off x="989999" y="167350"/>
            <a:ext cx="10146559" cy="687855"/>
          </a:xfrm>
          <a:prstGeom prst="rect">
            <a:avLst/>
          </a:prstGeom>
          <a:noFill/>
        </p:spPr>
        <p:txBody>
          <a:bodyPr vert="horz" lIns="0" tIns="0" rIns="0" bIns="0" rtlCol="0" anchor="t" anchorCtr="0">
            <a:noAutofit/>
          </a:bodyPr>
          <a:lstStyle>
            <a:lvl1pPr eaLnBrk="1" hangingPunct="1">
              <a:lnSpc>
                <a:spcPct val="75000"/>
              </a:lnSpc>
              <a:defRPr sz="5400" b="0" i="0">
                <a:solidFill>
                  <a:schemeClr val="tx2"/>
                </a:solidFill>
                <a:latin typeface="+mj-lt"/>
                <a:cs typeface="KPMG Extralight"/>
              </a:defRPr>
            </a:lvl1pPr>
          </a:lstStyle>
          <a:p>
            <a:pPr marL="0" marR="0" lvl="0" indent="0" algn="l" defTabSz="914400" rtl="0" eaLnBrk="1" fontAlgn="auto" latinLnBrk="0" hangingPunct="1">
              <a:lnSpc>
                <a:spcPct val="75000"/>
              </a:lnSpc>
              <a:spcBef>
                <a:spcPts val="0"/>
              </a:spcBef>
              <a:spcAft>
                <a:spcPts val="0"/>
              </a:spcAft>
              <a:buClrTx/>
              <a:buSzTx/>
              <a:buFontTx/>
              <a:buNone/>
              <a:tabLst/>
              <a:defRPr/>
            </a:pPr>
            <a:r>
              <a:rPr kumimoji="0" lang="es-ES_tradnl" sz="2400" b="1" i="0" u="none" strike="noStrike" kern="1200" cap="none" spc="0" normalizeH="0" baseline="0" noProof="0" dirty="0">
                <a:ln>
                  <a:noFill/>
                </a:ln>
                <a:solidFill>
                  <a:srgbClr val="00338D"/>
                </a:solidFill>
                <a:effectLst/>
                <a:uLnTx/>
                <a:uFillTx/>
                <a:latin typeface="KPMG Extralight"/>
                <a:ea typeface="+mn-ea"/>
              </a:rPr>
              <a:t>3.1. Visión Global</a:t>
            </a:r>
            <a:br>
              <a:rPr kumimoji="0" lang="es-ES_tradnl" sz="4000" b="0" i="0" u="none" strike="noStrike" kern="0" cap="none" spc="0" normalizeH="0" baseline="0" noProof="0" dirty="0">
                <a:ln>
                  <a:noFill/>
                </a:ln>
                <a:solidFill>
                  <a:srgbClr val="00338D"/>
                </a:solidFill>
                <a:effectLst/>
                <a:uLnTx/>
                <a:uFillTx/>
                <a:latin typeface="KPMG Extralight"/>
                <a:ea typeface="+mn-ea"/>
              </a:rPr>
            </a:br>
            <a:r>
              <a:rPr kumimoji="0" lang="es-ES_tradnl" sz="4000" b="0" i="0" u="none" strike="noStrike" kern="0" cap="none" spc="0" normalizeH="0" baseline="0" noProof="0" dirty="0">
                <a:ln>
                  <a:noFill/>
                </a:ln>
                <a:solidFill>
                  <a:srgbClr val="00338D"/>
                </a:solidFill>
                <a:effectLst/>
                <a:uLnTx/>
                <a:uFillTx/>
                <a:latin typeface="KPMG Extralight"/>
                <a:ea typeface="+mn-ea"/>
              </a:rPr>
              <a:t>Distribución de tareas por Plantas (Finanzas)</a:t>
            </a:r>
          </a:p>
        </p:txBody>
      </p:sp>
      <p:sp>
        <p:nvSpPr>
          <p:cNvPr id="42" name="TextBox 55">
            <a:extLst>
              <a:ext uri="{FF2B5EF4-FFF2-40B4-BE49-F238E27FC236}">
                <a16:creationId xmlns:a16="http://schemas.microsoft.com/office/drawing/2014/main" id="{FFCE7084-2295-41EA-B35B-99F66AB295BF}"/>
              </a:ext>
            </a:extLst>
          </p:cNvPr>
          <p:cNvSpPr txBox="1"/>
          <p:nvPr/>
        </p:nvSpPr>
        <p:spPr>
          <a:xfrm>
            <a:off x="1930938" y="957247"/>
            <a:ext cx="9205621" cy="461665"/>
          </a:xfrm>
          <a:prstGeom prst="rect">
            <a:avLst/>
          </a:prstGeom>
          <a:noFill/>
        </p:spPr>
        <p:txBody>
          <a:bodyPr wrap="square" rtlCol="0">
            <a:spAutoFit/>
          </a:bodyPr>
          <a:lstStyle/>
          <a:p>
            <a:pPr marL="0" marR="0" lvl="0" indent="0" algn="l" defTabSz="914400" rtl="0" eaLnBrk="0" fontAlgn="auto" latinLnBrk="0" hangingPunct="0">
              <a:lnSpc>
                <a:spcPct val="100000"/>
              </a:lnSpc>
              <a:spcBef>
                <a:spcPct val="40000"/>
              </a:spcBef>
              <a:spcAft>
                <a:spcPts val="0"/>
              </a:spcAft>
              <a:buClrTx/>
              <a:buSzTx/>
              <a:buFontTx/>
              <a:buNone/>
              <a:tabLst/>
              <a:defRPr/>
            </a:pPr>
            <a:r>
              <a:rPr kumimoji="0" lang="es-ES" sz="1200" b="0" i="0" u="none" strike="noStrike" kern="0" cap="none" spc="0" normalizeH="0" baseline="0" noProof="0" dirty="0">
                <a:ln>
                  <a:noFill/>
                </a:ln>
                <a:solidFill>
                  <a:srgbClr val="0C2D83"/>
                </a:solidFill>
                <a:effectLst/>
                <a:uLnTx/>
                <a:uFillTx/>
                <a:latin typeface="Univers for KPMG" panose="020B0603020202020204" pitchFamily="34" charset="0"/>
                <a:ea typeface="+mn-ea"/>
                <a:cs typeface="Arial" pitchFamily="34" charset="0"/>
              </a:rPr>
              <a:t>Analizando las </a:t>
            </a:r>
            <a:r>
              <a:rPr kumimoji="0" lang="es-ES" sz="1200" b="1" i="0" u="none" strike="noStrike" kern="0" cap="none" spc="0" normalizeH="0" baseline="0" noProof="0" dirty="0">
                <a:ln>
                  <a:noFill/>
                </a:ln>
                <a:solidFill>
                  <a:srgbClr val="0091DA"/>
                </a:solidFill>
                <a:effectLst/>
                <a:uLnTx/>
                <a:uFillTx/>
                <a:latin typeface="Univers for KPMG" panose="020B0603020202020204" pitchFamily="34" charset="0"/>
                <a:ea typeface="+mn-ea"/>
                <a:cs typeface="Arial" pitchFamily="34" charset="0"/>
              </a:rPr>
              <a:t>dedicaciones reportadas por los empleados </a:t>
            </a:r>
            <a:r>
              <a:rPr kumimoji="0" lang="es-ES" sz="1200" b="0" i="0" u="none" strike="noStrike" kern="0" cap="none" spc="0" normalizeH="0" baseline="0" noProof="0" dirty="0">
                <a:ln>
                  <a:noFill/>
                </a:ln>
                <a:solidFill>
                  <a:srgbClr val="0C2D83"/>
                </a:solidFill>
                <a:effectLst/>
                <a:uLnTx/>
                <a:uFillTx/>
                <a:latin typeface="Univers for KPMG" panose="020B0603020202020204" pitchFamily="34" charset="0"/>
                <a:ea typeface="+mn-ea"/>
                <a:cs typeface="Arial" pitchFamily="34" charset="0"/>
              </a:rPr>
              <a:t>en diferentes tareas, se han identificado </a:t>
            </a:r>
            <a:r>
              <a:rPr kumimoji="0" lang="es-ES" sz="1200" b="1" i="0" u="none" strike="noStrike" kern="0" cap="none" spc="0" normalizeH="0" baseline="0" noProof="0" dirty="0">
                <a:ln>
                  <a:noFill/>
                </a:ln>
                <a:solidFill>
                  <a:srgbClr val="0091DA"/>
                </a:solidFill>
                <a:effectLst/>
                <a:uLnTx/>
                <a:uFillTx/>
                <a:latin typeface="Univers for KPMG" panose="020B0603020202020204" pitchFamily="34" charset="0"/>
                <a:ea typeface="+mn-ea"/>
                <a:cs typeface="Arial" pitchFamily="34" charset="0"/>
              </a:rPr>
              <a:t>por proceso de Finanzas en las plantas</a:t>
            </a:r>
            <a:r>
              <a:rPr kumimoji="0" lang="es-ES" sz="1200" b="0" i="0" u="none" strike="noStrike" kern="0" cap="none" spc="0" normalizeH="0" baseline="0" noProof="0" dirty="0">
                <a:ln>
                  <a:noFill/>
                </a:ln>
                <a:solidFill>
                  <a:srgbClr val="0C2D83"/>
                </a:solidFill>
                <a:effectLst/>
                <a:uLnTx/>
                <a:uFillTx/>
                <a:latin typeface="Univers for KPMG" panose="020B0603020202020204" pitchFamily="34" charset="0"/>
                <a:ea typeface="+mn-ea"/>
                <a:cs typeface="Arial" pitchFamily="34" charset="0"/>
              </a:rPr>
              <a:t>, obteniendo la siguiente distribución:</a:t>
            </a:r>
          </a:p>
        </p:txBody>
      </p:sp>
      <p:graphicFrame>
        <p:nvGraphicFramePr>
          <p:cNvPr id="48" name="Tabla 8"/>
          <p:cNvGraphicFramePr>
            <a:graphicFrameLocks noGrp="1"/>
          </p:cNvGraphicFramePr>
          <p:nvPr>
            <p:extLst>
              <p:ext uri="{D42A27DB-BD31-4B8C-83A1-F6EECF244321}">
                <p14:modId xmlns:p14="http://schemas.microsoft.com/office/powerpoint/2010/main" val="3197976025"/>
              </p:ext>
            </p:extLst>
          </p:nvPr>
        </p:nvGraphicFramePr>
        <p:xfrm>
          <a:off x="767408" y="2060848"/>
          <a:ext cx="5544616" cy="1898207"/>
        </p:xfrm>
        <a:graphic>
          <a:graphicData uri="http://schemas.openxmlformats.org/drawingml/2006/table">
            <a:tbl>
              <a:tblPr/>
              <a:tblGrid>
                <a:gridCol w="1348037">
                  <a:extLst>
                    <a:ext uri="{9D8B030D-6E8A-4147-A177-3AD203B41FA5}">
                      <a16:colId xmlns:a16="http://schemas.microsoft.com/office/drawing/2014/main" val="20000"/>
                    </a:ext>
                  </a:extLst>
                </a:gridCol>
                <a:gridCol w="773667">
                  <a:extLst>
                    <a:ext uri="{9D8B030D-6E8A-4147-A177-3AD203B41FA5}">
                      <a16:colId xmlns:a16="http://schemas.microsoft.com/office/drawing/2014/main" val="20001"/>
                    </a:ext>
                  </a:extLst>
                </a:gridCol>
                <a:gridCol w="709195">
                  <a:extLst>
                    <a:ext uri="{9D8B030D-6E8A-4147-A177-3AD203B41FA5}">
                      <a16:colId xmlns:a16="http://schemas.microsoft.com/office/drawing/2014/main" val="20002"/>
                    </a:ext>
                  </a:extLst>
                </a:gridCol>
                <a:gridCol w="644723">
                  <a:extLst>
                    <a:ext uri="{9D8B030D-6E8A-4147-A177-3AD203B41FA5}">
                      <a16:colId xmlns:a16="http://schemas.microsoft.com/office/drawing/2014/main" val="20003"/>
                    </a:ext>
                  </a:extLst>
                </a:gridCol>
                <a:gridCol w="644723">
                  <a:extLst>
                    <a:ext uri="{9D8B030D-6E8A-4147-A177-3AD203B41FA5}">
                      <a16:colId xmlns:a16="http://schemas.microsoft.com/office/drawing/2014/main" val="20004"/>
                    </a:ext>
                  </a:extLst>
                </a:gridCol>
                <a:gridCol w="709195">
                  <a:extLst>
                    <a:ext uri="{9D8B030D-6E8A-4147-A177-3AD203B41FA5}">
                      <a16:colId xmlns:a16="http://schemas.microsoft.com/office/drawing/2014/main" val="20005"/>
                    </a:ext>
                  </a:extLst>
                </a:gridCol>
                <a:gridCol w="715076">
                  <a:extLst>
                    <a:ext uri="{9D8B030D-6E8A-4147-A177-3AD203B41FA5}">
                      <a16:colId xmlns:a16="http://schemas.microsoft.com/office/drawing/2014/main" val="20006"/>
                    </a:ext>
                  </a:extLst>
                </a:gridCol>
              </a:tblGrid>
              <a:tr h="171160">
                <a:tc>
                  <a:txBody>
                    <a:bodyPr/>
                    <a:lstStyle/>
                    <a:p>
                      <a:pPr algn="ctr" fontAlgn="b"/>
                      <a:r>
                        <a:rPr lang="es-ES" sz="1100" b="0" i="0" u="none" strike="noStrike" dirty="0" err="1">
                          <a:solidFill>
                            <a:srgbClr val="000000"/>
                          </a:solidFill>
                          <a:effectLst/>
                          <a:latin typeface="Calibri" panose="020F0502020204030204" pitchFamily="34" charset="0"/>
                        </a:rPr>
                        <a:t>FTE´s</a:t>
                      </a:r>
                      <a:endParaRPr lang="es-ES" sz="1100" b="0" i="0" u="none" strike="noStrike" dirty="0">
                        <a:solidFill>
                          <a:srgbClr val="000000"/>
                        </a:solidFill>
                        <a:effectLst/>
                        <a:latin typeface="Calibri" panose="020F0502020204030204" pitchFamily="34" charset="0"/>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ES" sz="1200" b="0" i="0" u="none" strike="noStrike" dirty="0">
                          <a:solidFill>
                            <a:srgbClr val="000000"/>
                          </a:solidFill>
                          <a:effectLst/>
                          <a:latin typeface="Calibri" panose="020F0502020204030204" pitchFamily="34" charset="0"/>
                        </a:rPr>
                        <a:t>Baños</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6600"/>
                    </a:solidFill>
                  </a:tcPr>
                </a:tc>
                <a:tc>
                  <a:txBody>
                    <a:bodyPr/>
                    <a:lstStyle/>
                    <a:p>
                      <a:pPr algn="ctr" fontAlgn="b"/>
                      <a:r>
                        <a:rPr lang="es-ES" sz="1200" b="0" i="0" u="none" strike="noStrike" dirty="0">
                          <a:solidFill>
                            <a:srgbClr val="000000"/>
                          </a:solidFill>
                          <a:effectLst/>
                          <a:latin typeface="Calibri" panose="020F0502020204030204" pitchFamily="34" charset="0"/>
                        </a:rPr>
                        <a:t>Fuenmayor</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6600"/>
                    </a:solidFill>
                  </a:tcPr>
                </a:tc>
                <a:tc>
                  <a:txBody>
                    <a:bodyPr/>
                    <a:lstStyle/>
                    <a:p>
                      <a:pPr algn="ctr" fontAlgn="b"/>
                      <a:r>
                        <a:rPr lang="es-ES" sz="1200" b="0" i="0" u="none" strike="noStrike">
                          <a:solidFill>
                            <a:srgbClr val="000000"/>
                          </a:solidFill>
                          <a:effectLst/>
                          <a:latin typeface="Calibri" panose="020F0502020204030204" pitchFamily="34" charset="0"/>
                        </a:rPr>
                        <a:t>Llodio</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6600"/>
                    </a:solidFill>
                  </a:tcPr>
                </a:tc>
                <a:tc>
                  <a:txBody>
                    <a:bodyPr/>
                    <a:lstStyle/>
                    <a:p>
                      <a:pPr algn="ctr" fontAlgn="b"/>
                      <a:r>
                        <a:rPr lang="es-ES" sz="1200" b="0" i="0" u="none" strike="noStrike">
                          <a:solidFill>
                            <a:srgbClr val="000000"/>
                          </a:solidFill>
                          <a:effectLst/>
                          <a:latin typeface="Calibri" panose="020F0502020204030204" pitchFamily="34" charset="0"/>
                        </a:rPr>
                        <a:t>Samazan</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6600"/>
                    </a:solidFill>
                  </a:tcPr>
                </a:tc>
                <a:tc>
                  <a:txBody>
                    <a:bodyPr/>
                    <a:lstStyle/>
                    <a:p>
                      <a:pPr algn="ctr" fontAlgn="b"/>
                      <a:r>
                        <a:rPr lang="es-ES" sz="1200" b="0" i="0" u="none" strike="noStrike">
                          <a:solidFill>
                            <a:srgbClr val="000000"/>
                          </a:solidFill>
                          <a:effectLst/>
                          <a:latin typeface="Calibri" panose="020F0502020204030204" pitchFamily="34" charset="0"/>
                        </a:rPr>
                        <a:t>Valencia</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6600"/>
                    </a:solidFill>
                  </a:tcPr>
                </a:tc>
                <a:tc>
                  <a:txBody>
                    <a:bodyPr/>
                    <a:lstStyle/>
                    <a:p>
                      <a:pPr algn="ctr" fontAlgn="b"/>
                      <a:r>
                        <a:rPr lang="es-ES" sz="1200" b="0" i="0" u="none" strike="noStrike" dirty="0">
                          <a:solidFill>
                            <a:srgbClr val="000000"/>
                          </a:solidFill>
                          <a:effectLst/>
                          <a:latin typeface="Calibri" panose="020F0502020204030204" pitchFamily="34" charset="0"/>
                        </a:rPr>
                        <a:t>Grand Total</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6600"/>
                    </a:solidFill>
                  </a:tcPr>
                </a:tc>
                <a:extLst>
                  <a:ext uri="{0D108BD9-81ED-4DB2-BD59-A6C34878D82A}">
                    <a16:rowId xmlns:a16="http://schemas.microsoft.com/office/drawing/2014/main" val="10000"/>
                  </a:ext>
                </a:extLst>
              </a:tr>
              <a:tr h="220191">
                <a:tc>
                  <a:txBody>
                    <a:bodyPr/>
                    <a:lstStyle/>
                    <a:p>
                      <a:pPr algn="ctr" fontAlgn="b"/>
                      <a:r>
                        <a:rPr lang="es-ES" sz="1100" b="0" i="0" u="none" strike="noStrike" dirty="0" err="1">
                          <a:solidFill>
                            <a:srgbClr val="000000"/>
                          </a:solidFill>
                          <a:effectLst/>
                          <a:latin typeface="Calibri" panose="020F0502020204030204" pitchFamily="34" charset="0"/>
                        </a:rPr>
                        <a:t>Controlling</a:t>
                      </a:r>
                      <a:endParaRPr lang="es-E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endParaRPr lang="es-E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endParaRPr lang="es-E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endParaRPr lang="es-E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endParaRPr lang="es-E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endParaRPr lang="es-E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2"/>
                  </a:ext>
                </a:extLst>
              </a:tr>
              <a:tr h="220191">
                <a:tc>
                  <a:txBody>
                    <a:bodyPr/>
                    <a:lstStyle/>
                    <a:p>
                      <a:pPr algn="ctr" fontAlgn="b"/>
                      <a:r>
                        <a:rPr lang="es-ES" sz="1100" b="0" i="0" u="none" strike="noStrike" dirty="0">
                          <a:solidFill>
                            <a:srgbClr val="000000"/>
                          </a:solidFill>
                          <a:effectLst/>
                          <a:latin typeface="Calibri" panose="020F0502020204030204" pitchFamily="34" charset="0"/>
                        </a:rPr>
                        <a:t>Contabilidad General</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endParaRPr lang="es-E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endParaRPr lang="es-E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endParaRPr lang="es-E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endParaRPr lang="es-E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endParaRPr lang="es-E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3"/>
                  </a:ext>
                </a:extLst>
              </a:tr>
              <a:tr h="220191">
                <a:tc>
                  <a:txBody>
                    <a:bodyPr/>
                    <a:lstStyle/>
                    <a:p>
                      <a:pPr algn="ctr" fontAlgn="b"/>
                      <a:r>
                        <a:rPr lang="es-ES" sz="1100" b="0" i="0" u="none" strike="noStrike" dirty="0">
                          <a:solidFill>
                            <a:srgbClr val="000000"/>
                          </a:solidFill>
                          <a:effectLst/>
                          <a:latin typeface="Calibri" panose="020F0502020204030204" pitchFamily="34" charset="0"/>
                        </a:rPr>
                        <a:t>Cuentas a Cobrar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endParaRPr lang="es-E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endParaRPr lang="es-E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endParaRPr lang="es-E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endParaRPr lang="es-E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endParaRPr lang="es-E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4"/>
                  </a:ext>
                </a:extLst>
              </a:tr>
              <a:tr h="220191">
                <a:tc>
                  <a:txBody>
                    <a:bodyPr/>
                    <a:lstStyle/>
                    <a:p>
                      <a:pPr algn="ctr" fontAlgn="b"/>
                      <a:r>
                        <a:rPr lang="es-ES" sz="1100" b="0" i="0" u="none" strike="noStrike" dirty="0">
                          <a:solidFill>
                            <a:srgbClr val="000000"/>
                          </a:solidFill>
                          <a:effectLst/>
                          <a:latin typeface="Calibri" panose="020F0502020204030204" pitchFamily="34" charset="0"/>
                        </a:rPr>
                        <a:t>Cuentas a Pagar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endParaRPr lang="es-E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endParaRPr lang="es-E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endParaRPr lang="es-E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endParaRPr lang="es-E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endParaRPr lang="es-E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5"/>
                  </a:ext>
                </a:extLst>
              </a:tr>
              <a:tr h="220191">
                <a:tc>
                  <a:txBody>
                    <a:bodyPr/>
                    <a:lstStyle/>
                    <a:p>
                      <a:pPr algn="ctr" fontAlgn="b"/>
                      <a:r>
                        <a:rPr lang="es-ES" sz="1100" b="0" i="0" u="none" strike="noStrike" dirty="0">
                          <a:solidFill>
                            <a:srgbClr val="000000"/>
                          </a:solidFill>
                          <a:effectLst/>
                          <a:latin typeface="Calibri" panose="020F0502020204030204" pitchFamily="34" charset="0"/>
                        </a:rPr>
                        <a:t>Gastos de viaje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endParaRPr lang="es-ES" sz="1100" b="0" i="0" u="none" strike="noStrike">
                        <a:solidFill>
                          <a:srgbClr val="000000"/>
                        </a:solidFill>
                        <a:effectLst/>
                        <a:latin typeface="Calibri" panose="020F0502020204030204" pitchFamily="34" charset="0"/>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endParaRPr lang="es-E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endParaRPr lang="es-E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endParaRPr lang="es-E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endParaRPr lang="es-E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6"/>
                  </a:ext>
                </a:extLst>
              </a:tr>
              <a:tr h="220191">
                <a:tc>
                  <a:txBody>
                    <a:bodyPr/>
                    <a:lstStyle/>
                    <a:p>
                      <a:pPr algn="ctr" fontAlgn="b"/>
                      <a:r>
                        <a:rPr lang="es-ES" sz="1100" b="0" i="0" u="none" strike="noStrike" dirty="0">
                          <a:solidFill>
                            <a:srgbClr val="000000"/>
                          </a:solidFill>
                          <a:effectLst/>
                          <a:latin typeface="Calibri" panose="020F0502020204030204" pitchFamily="34" charset="0"/>
                        </a:rPr>
                        <a:t>Impuestos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endParaRPr lang="es-E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endParaRPr lang="es-ES" sz="1100" b="0" i="0" u="none" strike="noStrike">
                        <a:solidFill>
                          <a:srgbClr val="000000"/>
                        </a:solidFill>
                        <a:effectLst/>
                        <a:latin typeface="Calibri" panose="020F0502020204030204" pitchFamily="34" charset="0"/>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endParaRPr lang="es-E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endParaRPr lang="es-E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endParaRPr lang="es-E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7"/>
                  </a:ext>
                </a:extLst>
              </a:tr>
              <a:tr h="220191">
                <a:tc>
                  <a:txBody>
                    <a:bodyPr/>
                    <a:lstStyle/>
                    <a:p>
                      <a:pPr algn="ctr" fontAlgn="b"/>
                      <a:r>
                        <a:rPr lang="es-ES" sz="1100" b="0" i="0" u="none" strike="noStrike" dirty="0">
                          <a:solidFill>
                            <a:srgbClr val="000000"/>
                          </a:solidFill>
                          <a:effectLst/>
                          <a:latin typeface="Calibri" panose="020F0502020204030204" pitchFamily="34" charset="0"/>
                        </a:rPr>
                        <a:t>Tesorería</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s-ES" sz="1100" b="0" i="0" u="none" strike="noStrike">
                        <a:solidFill>
                          <a:srgbClr val="000000"/>
                        </a:solidFill>
                        <a:effectLst/>
                        <a:latin typeface="Calibri" panose="020F0502020204030204" pitchFamily="34" charset="0"/>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s-E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s-E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s-E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s-E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70495">
                <a:tc>
                  <a:txBody>
                    <a:bodyPr/>
                    <a:lstStyle/>
                    <a:p>
                      <a:pPr algn="ctr" fontAlgn="b"/>
                      <a:r>
                        <a:rPr lang="es-ES" sz="1100" b="0" i="0" u="none" strike="noStrike" dirty="0">
                          <a:solidFill>
                            <a:srgbClr val="000000"/>
                          </a:solidFill>
                          <a:effectLst/>
                          <a:latin typeface="Calibri" panose="020F0502020204030204" pitchFamily="34" charset="0"/>
                        </a:rPr>
                        <a:t>Grand Total</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ctr"/>
                      <a:endParaRPr lang="es-ES" sz="11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ctr"/>
                      <a:endParaRPr lang="es-ES" sz="11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ctr"/>
                      <a:endParaRPr lang="es-ES" sz="11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ctr"/>
                      <a:endParaRPr lang="es-ES" sz="11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ctr"/>
                      <a:endParaRPr lang="es-ES" sz="11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ctr"/>
                      <a:endParaRPr lang="es-ES" sz="11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9"/>
                  </a:ext>
                </a:extLst>
              </a:tr>
            </a:tbl>
          </a:graphicData>
        </a:graphic>
      </p:graphicFrame>
      <p:graphicFrame>
        <p:nvGraphicFramePr>
          <p:cNvPr id="50" name="Chart 49"/>
          <p:cNvGraphicFramePr>
            <a:graphicFrameLocks/>
          </p:cNvGraphicFramePr>
          <p:nvPr>
            <p:extLst>
              <p:ext uri="{D42A27DB-BD31-4B8C-83A1-F6EECF244321}">
                <p14:modId xmlns:p14="http://schemas.microsoft.com/office/powerpoint/2010/main" val="2425457153"/>
              </p:ext>
            </p:extLst>
          </p:nvPr>
        </p:nvGraphicFramePr>
        <p:xfrm>
          <a:off x="6312024" y="1539666"/>
          <a:ext cx="5953709" cy="4425950"/>
        </p:xfrm>
        <a:graphic>
          <a:graphicData uri="http://schemas.openxmlformats.org/drawingml/2006/chart">
            <c:chart xmlns:c="http://schemas.openxmlformats.org/drawingml/2006/chart" xmlns:r="http://schemas.openxmlformats.org/officeDocument/2006/relationships" r:id="rId7"/>
          </a:graphicData>
        </a:graphic>
      </p:graphicFrame>
      <p:sp>
        <p:nvSpPr>
          <p:cNvPr id="2" name="TextBox 1">
            <a:extLst>
              <a:ext uri="{FF2B5EF4-FFF2-40B4-BE49-F238E27FC236}">
                <a16:creationId xmlns:a16="http://schemas.microsoft.com/office/drawing/2014/main" id="{B44FEA42-9D36-4EA8-AC4A-2DF15CCD9B83}"/>
              </a:ext>
            </a:extLst>
          </p:cNvPr>
          <p:cNvSpPr txBox="1"/>
          <p:nvPr/>
        </p:nvSpPr>
        <p:spPr>
          <a:xfrm>
            <a:off x="479376" y="4365104"/>
            <a:ext cx="5953709" cy="1224136"/>
          </a:xfrm>
          <a:prstGeom prst="rect">
            <a:avLst/>
          </a:prstGeom>
          <a:noFill/>
        </p:spPr>
        <p:txBody>
          <a:bodyPr wrap="square" lIns="54610" tIns="54610" rIns="54610" bIns="54610" rtlCol="0">
            <a:noAutofit/>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s-ES" sz="1500" b="0" i="0" u="none" strike="noStrike" kern="1200" cap="none" spc="0" normalizeH="0" baseline="0" noProof="0" dirty="0">
                <a:ln>
                  <a:noFill/>
                </a:ln>
                <a:solidFill>
                  <a:srgbClr val="00338D"/>
                </a:solidFill>
                <a:effectLst/>
                <a:uLnTx/>
                <a:uFillTx/>
                <a:latin typeface="Univers for KPMG" panose="020B0603020202020204" pitchFamily="34" charset="0"/>
                <a:ea typeface="+mn-ea"/>
                <a:cs typeface="+mn-cs"/>
              </a:rPr>
              <a:t>En el análisis de los procesos de finanzas para las plantas se puede observar que más del 50% de las dedicaciones están distribuidas entre el cierre contable y cuentas a pagar. </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s-ES" sz="1500" b="0" i="0" u="none" strike="noStrike" kern="1200" cap="none" spc="0" normalizeH="0" baseline="0" noProof="0" dirty="0">
                <a:ln>
                  <a:noFill/>
                </a:ln>
                <a:solidFill>
                  <a:srgbClr val="00338D"/>
                </a:solidFill>
                <a:effectLst/>
                <a:uLnTx/>
                <a:uFillTx/>
                <a:latin typeface="Univers for KPMG" panose="020B0603020202020204" pitchFamily="34" charset="0"/>
                <a:ea typeface="+mn-ea"/>
                <a:cs typeface="+mn-cs"/>
              </a:rPr>
              <a:t>Por otro lado, la distribución de los </a:t>
            </a:r>
            <a:r>
              <a:rPr kumimoji="0" lang="es-ES" sz="1500" b="0" i="0" u="none" strike="noStrike" kern="1200" cap="none" spc="0" normalizeH="0" baseline="0" noProof="0" dirty="0" err="1">
                <a:ln>
                  <a:noFill/>
                </a:ln>
                <a:solidFill>
                  <a:srgbClr val="00338D"/>
                </a:solidFill>
                <a:effectLst/>
                <a:uLnTx/>
                <a:uFillTx/>
                <a:latin typeface="Univers for KPMG" panose="020B0603020202020204" pitchFamily="34" charset="0"/>
                <a:ea typeface="+mn-ea"/>
                <a:cs typeface="+mn-cs"/>
              </a:rPr>
              <a:t>FTEs</a:t>
            </a:r>
            <a:r>
              <a:rPr kumimoji="0" lang="es-ES" sz="1500" b="0" i="0" u="none" strike="noStrike" kern="1200" cap="none" spc="0" normalizeH="0" baseline="0" noProof="0" dirty="0">
                <a:ln>
                  <a:noFill/>
                </a:ln>
                <a:solidFill>
                  <a:srgbClr val="00338D"/>
                </a:solidFill>
                <a:effectLst/>
                <a:uLnTx/>
                <a:uFillTx/>
                <a:latin typeface="Univers for KPMG" panose="020B0603020202020204" pitchFamily="34" charset="0"/>
                <a:ea typeface="+mn-ea"/>
                <a:cs typeface="+mn-cs"/>
              </a:rPr>
              <a:t> dedicados a finanzas entre las plantas es homogénea, a pesar de haber una pequeña discrepancia de 1FTE entre Baños y </a:t>
            </a:r>
            <a:r>
              <a:rPr kumimoji="0" lang="es-ES" sz="1500" b="0" i="0" u="none" strike="noStrike" kern="1200" cap="none" spc="0" normalizeH="0" baseline="0" noProof="0" dirty="0" err="1">
                <a:ln>
                  <a:noFill/>
                </a:ln>
                <a:solidFill>
                  <a:srgbClr val="00338D"/>
                </a:solidFill>
                <a:effectLst/>
                <a:uLnTx/>
                <a:uFillTx/>
                <a:latin typeface="Univers for KPMG" panose="020B0603020202020204" pitchFamily="34" charset="0"/>
                <a:ea typeface="+mn-ea"/>
                <a:cs typeface="+mn-cs"/>
              </a:rPr>
              <a:t>VdJ</a:t>
            </a:r>
            <a:r>
              <a:rPr kumimoji="0" lang="es-ES" sz="1500" b="0" i="0" u="none" strike="noStrike" kern="1200" cap="none" spc="0" normalizeH="0" baseline="0" noProof="0" dirty="0">
                <a:ln>
                  <a:noFill/>
                </a:ln>
                <a:solidFill>
                  <a:srgbClr val="00338D"/>
                </a:solidFill>
                <a:effectLst/>
                <a:uLnTx/>
                <a:uFillTx/>
                <a:latin typeface="Univers for KPMG" panose="020B0603020202020204" pitchFamily="34" charset="0"/>
                <a:ea typeface="+mn-ea"/>
                <a:cs typeface="+mn-cs"/>
              </a:rPr>
              <a:t>.</a:t>
            </a:r>
          </a:p>
        </p:txBody>
      </p:sp>
      <p:sp>
        <p:nvSpPr>
          <p:cNvPr id="11" name="Rectangle 10">
            <a:extLst>
              <a:ext uri="{FF2B5EF4-FFF2-40B4-BE49-F238E27FC236}">
                <a16:creationId xmlns:a16="http://schemas.microsoft.com/office/drawing/2014/main" id="{8CD90466-E3C2-5845-A6DA-F719914CE595}"/>
              </a:ext>
            </a:extLst>
          </p:cNvPr>
          <p:cNvSpPr/>
          <p:nvPr/>
        </p:nvSpPr>
        <p:spPr>
          <a:xfrm>
            <a:off x="10772497" y="1177957"/>
            <a:ext cx="1127448" cy="6859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AU" sz="1500" dirty="0">
                <a:solidFill>
                  <a:schemeClr val="bg1"/>
                </a:solidFill>
              </a:rPr>
              <a:t>To update</a:t>
            </a:r>
          </a:p>
        </p:txBody>
      </p:sp>
      <p:sp>
        <p:nvSpPr>
          <p:cNvPr id="12" name="Rectangle 11">
            <a:extLst>
              <a:ext uri="{FF2B5EF4-FFF2-40B4-BE49-F238E27FC236}">
                <a16:creationId xmlns:a16="http://schemas.microsoft.com/office/drawing/2014/main" id="{37C5DC54-E66A-B74C-9F54-DFE4119115E9}"/>
              </a:ext>
            </a:extLst>
          </p:cNvPr>
          <p:cNvSpPr/>
          <p:nvPr/>
        </p:nvSpPr>
        <p:spPr>
          <a:xfrm>
            <a:off x="4688301" y="1285741"/>
            <a:ext cx="1127448" cy="6859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AU" sz="1500" dirty="0">
                <a:solidFill>
                  <a:schemeClr val="bg1"/>
                </a:solidFill>
              </a:rPr>
              <a:t>To update</a:t>
            </a:r>
          </a:p>
        </p:txBody>
      </p:sp>
    </p:spTree>
    <p:extLst>
      <p:ext uri="{BB962C8B-B14F-4D97-AF65-F5344CB8AC3E}">
        <p14:creationId xmlns:p14="http://schemas.microsoft.com/office/powerpoint/2010/main" val="20262003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Object 18"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12518" name="think-cell Slide" r:id="rId6" imgW="395" imgH="392" progId="TCLayout.ActiveDocument.1">
                  <p:embed/>
                </p:oleObj>
              </mc:Choice>
              <mc:Fallback>
                <p:oleObj name="think-cell Slide" r:id="rId6" imgW="395" imgH="392" progId="TCLayout.ActiveDocument.1">
                  <p:embed/>
                  <p:pic>
                    <p:nvPicPr>
                      <p:cNvPr id="19" name="Object 18" hidden="1"/>
                      <p:cNvPicPr/>
                      <p:nvPr/>
                    </p:nvPicPr>
                    <p:blipFill>
                      <a:blip r:embed="rId7"/>
                      <a:stretch>
                        <a:fillRect/>
                      </a:stretch>
                    </p:blipFill>
                    <p:spPr>
                      <a:xfrm>
                        <a:off x="1525589" y="1589"/>
                        <a:ext cx="1587" cy="1587"/>
                      </a:xfrm>
                      <a:prstGeom prst="rect">
                        <a:avLst/>
                      </a:prstGeom>
                    </p:spPr>
                  </p:pic>
                </p:oleObj>
              </mc:Fallback>
            </mc:AlternateContent>
          </a:graphicData>
        </a:graphic>
      </p:graphicFrame>
      <p:sp>
        <p:nvSpPr>
          <p:cNvPr id="17" name="Rectangle 16" hidden="1"/>
          <p:cNvSpPr/>
          <p:nvPr>
            <p:custDataLst>
              <p:tags r:id="rId3"/>
            </p:custDataLst>
          </p:nvPr>
        </p:nvSpPr>
        <p:spPr bwMode="auto">
          <a:xfrm>
            <a:off x="1524000" y="0"/>
            <a:ext cx="158750" cy="15875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s-ES" sz="700" b="1" i="0" u="none" strike="noStrike" kern="1200" cap="none" spc="0" normalizeH="0" baseline="0" noProof="0" dirty="0">
              <a:ln>
                <a:noFill/>
              </a:ln>
              <a:solidFill>
                <a:prstClr val="white"/>
              </a:solidFill>
              <a:effectLst/>
              <a:uLnTx/>
              <a:uFillTx/>
              <a:latin typeface="Arial"/>
              <a:ea typeface="+mn-ea"/>
              <a:cs typeface="+mn-cs"/>
              <a:sym typeface="Arial" panose="020B0604020202020204" pitchFamily="34" charset="0"/>
            </a:endParaRPr>
          </a:p>
        </p:txBody>
      </p:sp>
      <p:sp>
        <p:nvSpPr>
          <p:cNvPr id="38" name="Right Arrow 37"/>
          <p:cNvSpPr/>
          <p:nvPr/>
        </p:nvSpPr>
        <p:spPr>
          <a:xfrm>
            <a:off x="1919182" y="2698131"/>
            <a:ext cx="4560196" cy="1848502"/>
          </a:xfrm>
          <a:prstGeom prst="rightArrow">
            <a:avLst/>
          </a:prstGeom>
          <a:solidFill>
            <a:schemeClr val="bg1">
              <a:lumMod val="85000"/>
              <a:alpha val="55000"/>
            </a:schemeClr>
          </a:solidFill>
          <a:ln>
            <a:solidFill>
              <a:schemeClr val="bg1">
                <a:lumMod val="85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rial"/>
              <a:ea typeface="+mn-ea"/>
              <a:cs typeface="+mn-cs"/>
            </a:endParaRPr>
          </a:p>
        </p:txBody>
      </p:sp>
      <p:sp>
        <p:nvSpPr>
          <p:cNvPr id="11" name="Rounded Rectangle 10"/>
          <p:cNvSpPr/>
          <p:nvPr/>
        </p:nvSpPr>
        <p:spPr>
          <a:xfrm>
            <a:off x="6816080" y="3212976"/>
            <a:ext cx="4293402" cy="3103749"/>
          </a:xfrm>
          <a:prstGeom prst="roundRect">
            <a:avLst/>
          </a:prstGeom>
          <a:solidFill>
            <a:schemeClr val="accent1">
              <a:lumMod val="20000"/>
              <a:lumOff val="80000"/>
            </a:schemeClr>
          </a:solidFill>
          <a:ln>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rial"/>
              <a:ea typeface="+mn-ea"/>
              <a:cs typeface="+mn-cs"/>
            </a:endParaRPr>
          </a:p>
        </p:txBody>
      </p:sp>
      <p:sp>
        <p:nvSpPr>
          <p:cNvPr id="57" name="Title 1"/>
          <p:cNvSpPr txBox="1">
            <a:spLocks/>
          </p:cNvSpPr>
          <p:nvPr/>
        </p:nvSpPr>
        <p:spPr>
          <a:xfrm>
            <a:off x="990000" y="167350"/>
            <a:ext cx="8478958" cy="687855"/>
          </a:xfrm>
          <a:prstGeom prst="rect">
            <a:avLst/>
          </a:prstGeom>
          <a:noFill/>
        </p:spPr>
        <p:txBody>
          <a:bodyPr vert="horz" lIns="0" tIns="0" rIns="0" bIns="0" rtlCol="0" anchor="t" anchorCtr="0">
            <a:noAutofit/>
          </a:bodyPr>
          <a:lstStyle>
            <a:lvl1pPr eaLnBrk="1" hangingPunct="1">
              <a:lnSpc>
                <a:spcPct val="75000"/>
              </a:lnSpc>
              <a:defRPr sz="5400" b="0" i="0">
                <a:solidFill>
                  <a:schemeClr val="tx2"/>
                </a:solidFill>
                <a:latin typeface="+mj-lt"/>
                <a:cs typeface="KPMG Extralight"/>
              </a:defRPr>
            </a:lvl1pPr>
          </a:lstStyle>
          <a:p>
            <a:pPr marL="0" marR="0" lvl="0" indent="0" algn="l" defTabSz="914400" rtl="0" eaLnBrk="1" fontAlgn="auto" latinLnBrk="0" hangingPunct="1">
              <a:lnSpc>
                <a:spcPct val="75000"/>
              </a:lnSpc>
              <a:spcBef>
                <a:spcPts val="0"/>
              </a:spcBef>
              <a:spcAft>
                <a:spcPts val="0"/>
              </a:spcAft>
              <a:buClrTx/>
              <a:buSzTx/>
              <a:buFontTx/>
              <a:buNone/>
              <a:tabLst/>
              <a:defRPr/>
            </a:pPr>
            <a:r>
              <a:rPr kumimoji="0" lang="es-ES_tradnl" sz="2400" b="1" i="0" u="none" strike="noStrike" kern="0" cap="none" spc="0" normalizeH="0" baseline="0" noProof="0" dirty="0">
                <a:ln>
                  <a:noFill/>
                </a:ln>
                <a:solidFill>
                  <a:srgbClr val="00338D"/>
                </a:solidFill>
                <a:effectLst/>
                <a:uLnTx/>
                <a:uFillTx/>
                <a:latin typeface="KPMG Extralight"/>
                <a:ea typeface="+mn-ea"/>
              </a:rPr>
              <a:t>1. Introducción</a:t>
            </a:r>
            <a:br>
              <a:rPr kumimoji="0" lang="es-ES_tradnl" sz="4000" b="1" i="0" u="none" strike="noStrike" kern="0" cap="none" spc="0" normalizeH="0" baseline="0" noProof="0" dirty="0">
                <a:ln>
                  <a:noFill/>
                </a:ln>
                <a:solidFill>
                  <a:srgbClr val="00338D"/>
                </a:solidFill>
                <a:effectLst/>
                <a:uLnTx/>
                <a:uFillTx/>
                <a:latin typeface="KPMG Extralight"/>
                <a:ea typeface="+mn-ea"/>
              </a:rPr>
            </a:br>
            <a:r>
              <a:rPr kumimoji="0" lang="es-ES_tradnl" sz="4000" b="0" i="0" u="none" strike="noStrike" kern="0" cap="none" spc="0" normalizeH="0" baseline="0" noProof="0" dirty="0">
                <a:ln>
                  <a:noFill/>
                </a:ln>
                <a:solidFill>
                  <a:srgbClr val="00338D"/>
                </a:solidFill>
                <a:effectLst/>
                <a:uLnTx/>
                <a:uFillTx/>
                <a:latin typeface="KPMG Extralight"/>
                <a:ea typeface="+mn-ea"/>
              </a:rPr>
              <a:t>Alcance del análisis (III/III)</a:t>
            </a:r>
          </a:p>
        </p:txBody>
      </p:sp>
      <p:sp>
        <p:nvSpPr>
          <p:cNvPr id="58" name="TextBox 2"/>
          <p:cNvSpPr txBox="1"/>
          <p:nvPr/>
        </p:nvSpPr>
        <p:spPr>
          <a:xfrm>
            <a:off x="896400" y="1065600"/>
            <a:ext cx="10024136" cy="46166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600"/>
              </a:spcAft>
              <a:buClr>
                <a:srgbClr val="002060"/>
              </a:buClr>
              <a:buSzTx/>
              <a:buFontTx/>
              <a:buNone/>
              <a:tabLst/>
              <a:defRPr/>
            </a:pPr>
            <a:r>
              <a:rPr kumimoji="0" lang="es-ES" sz="1200" b="0" i="0" u="none" strike="noStrike" kern="1200" cap="none" spc="0" normalizeH="0" baseline="0" noProof="0" dirty="0">
                <a:ln>
                  <a:noFill/>
                </a:ln>
                <a:solidFill>
                  <a:srgbClr val="00338D"/>
                </a:solidFill>
                <a:effectLst/>
                <a:uLnTx/>
                <a:uFillTx/>
                <a:latin typeface="Univers for KPMG" panose="020B0603020202020204" pitchFamily="34" charset="0"/>
                <a:ea typeface="+mn-ea"/>
                <a:cs typeface="+mn-cs"/>
              </a:rPr>
              <a:t>Para la realización del estudio, </a:t>
            </a:r>
            <a:r>
              <a:rPr kumimoji="0" lang="es-ES" sz="1200" b="1" i="0" u="none" strike="noStrike" kern="1200" cap="none" spc="0" normalizeH="0" baseline="0" noProof="0" dirty="0">
                <a:ln>
                  <a:noFill/>
                </a:ln>
                <a:solidFill>
                  <a:srgbClr val="0091DA"/>
                </a:solidFill>
                <a:effectLst/>
                <a:uLnTx/>
                <a:uFillTx/>
                <a:latin typeface="Univers for KPMG" panose="020B0603020202020204" pitchFamily="34" charset="0"/>
                <a:ea typeface="+mn-ea"/>
                <a:cs typeface="+mn-cs"/>
              </a:rPr>
              <a:t> se han analizado, en total,  las dedicaciones de </a:t>
            </a:r>
            <a:r>
              <a:rPr lang="es-ES" sz="1200" b="1" dirty="0">
                <a:solidFill>
                  <a:srgbClr val="0091DA"/>
                </a:solidFill>
                <a:latin typeface="Univers for KPMG" panose="020B0603020202020204" pitchFamily="34" charset="0"/>
              </a:rPr>
              <a:t>62</a:t>
            </a:r>
            <a:r>
              <a:rPr kumimoji="0" lang="es-ES" sz="1200" b="1" i="0" u="none" strike="noStrike" kern="1200" cap="none" spc="0" normalizeH="0" baseline="0" noProof="0" dirty="0">
                <a:ln>
                  <a:noFill/>
                </a:ln>
                <a:solidFill>
                  <a:srgbClr val="0091DA"/>
                </a:solidFill>
                <a:effectLst/>
                <a:uLnTx/>
                <a:uFillTx/>
                <a:latin typeface="Univers for KPMG" panose="020B0603020202020204" pitchFamily="34" charset="0"/>
                <a:ea typeface="+mn-ea"/>
                <a:cs typeface="+mn-cs"/>
              </a:rPr>
              <a:t> trabajadores</a:t>
            </a:r>
            <a:r>
              <a:rPr kumimoji="0" lang="es-ES" sz="1200" b="0" i="0" u="none" strike="noStrike" kern="1200" cap="none" spc="0" normalizeH="0" baseline="0" noProof="0" dirty="0">
                <a:ln>
                  <a:noFill/>
                </a:ln>
                <a:solidFill>
                  <a:srgbClr val="00338D"/>
                </a:solidFill>
                <a:effectLst/>
                <a:uLnTx/>
                <a:uFillTx/>
                <a:latin typeface="Univers for KPMG" panose="020B0603020202020204" pitchFamily="34" charset="0"/>
                <a:ea typeface="+mn-ea"/>
                <a:cs typeface="+mn-cs"/>
              </a:rPr>
              <a:t>, repartidos entre las 6 plantas y las oficinas centrales, evaluando </a:t>
            </a:r>
            <a:r>
              <a:rPr kumimoji="0" lang="es-ES" sz="1200" b="1" i="0" u="none" strike="noStrike" kern="1200" cap="none" spc="0" normalizeH="0" baseline="0" noProof="0" dirty="0">
                <a:ln>
                  <a:noFill/>
                </a:ln>
                <a:solidFill>
                  <a:srgbClr val="0091DA"/>
                </a:solidFill>
                <a:effectLst/>
                <a:uLnTx/>
                <a:uFillTx/>
                <a:latin typeface="Univers for KPMG" panose="020B0603020202020204" pitchFamily="34" charset="0"/>
                <a:ea typeface="+mn-ea"/>
                <a:cs typeface="+mn-cs"/>
              </a:rPr>
              <a:t>las labores administrativas dentro de cada una</a:t>
            </a:r>
            <a:endParaRPr kumimoji="0" lang="es-ES_tradnl" sz="1200" b="0" i="0" u="none" strike="noStrike" kern="1200" cap="none" spc="0" normalizeH="0" baseline="0" noProof="0" dirty="0">
              <a:ln>
                <a:noFill/>
              </a:ln>
              <a:solidFill>
                <a:srgbClr val="00338D"/>
              </a:solidFill>
              <a:effectLst/>
              <a:uLnTx/>
              <a:uFillTx/>
              <a:latin typeface="Univers for KPMG" panose="020B0603020202020204" pitchFamily="34" charset="0"/>
              <a:ea typeface="+mn-ea"/>
              <a:cs typeface="+mn-cs"/>
            </a:endParaRPr>
          </a:p>
        </p:txBody>
      </p:sp>
      <p:sp>
        <p:nvSpPr>
          <p:cNvPr id="31" name="Rounded Rectangle 30"/>
          <p:cNvSpPr/>
          <p:nvPr/>
        </p:nvSpPr>
        <p:spPr>
          <a:xfrm>
            <a:off x="2769838" y="1512996"/>
            <a:ext cx="295495" cy="4796324"/>
          </a:xfrm>
          <a:prstGeom prst="round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rial"/>
              <a:ea typeface="+mn-ea"/>
              <a:cs typeface="+mn-cs"/>
            </a:endParaRPr>
          </a:p>
        </p:txBody>
      </p:sp>
      <p:sp>
        <p:nvSpPr>
          <p:cNvPr id="301" name="Teardrop 300"/>
          <p:cNvSpPr>
            <a:spLocks/>
          </p:cNvSpPr>
          <p:nvPr/>
        </p:nvSpPr>
        <p:spPr bwMode="gray">
          <a:xfrm rot="2930757">
            <a:off x="2056669" y="1543804"/>
            <a:ext cx="647371" cy="659167"/>
          </a:xfrm>
          <a:prstGeom prst="teardrop">
            <a:avLst/>
          </a:prstGeom>
          <a:solidFill>
            <a:schemeClr val="bg1"/>
          </a:solidFill>
          <a:ln w="6350">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lIns="45113" tIns="45113" rIns="45113" bIns="45113"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1200" cap="none" spc="0" normalizeH="0" baseline="0" noProof="0" dirty="0">
              <a:ln>
                <a:noFill/>
              </a:ln>
              <a:solidFill>
                <a:prstClr val="white"/>
              </a:solidFill>
              <a:effectLst/>
              <a:uLnTx/>
              <a:uFillTx/>
              <a:latin typeface="Univers 45 Light" pitchFamily="2" charset="0"/>
              <a:ea typeface="+mn-ea"/>
              <a:cs typeface="+mn-cs"/>
            </a:endParaRPr>
          </a:p>
        </p:txBody>
      </p:sp>
      <p:sp>
        <p:nvSpPr>
          <p:cNvPr id="302" name="Oval 301"/>
          <p:cNvSpPr/>
          <p:nvPr/>
        </p:nvSpPr>
        <p:spPr bwMode="gray">
          <a:xfrm>
            <a:off x="2078711" y="1566256"/>
            <a:ext cx="611855" cy="600906"/>
          </a:xfrm>
          <a:prstGeom prst="ellipse">
            <a:avLst/>
          </a:prstGeom>
          <a:solidFill>
            <a:schemeClr val="tx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prstClr val="white"/>
              </a:solidFill>
              <a:effectLst/>
              <a:uLnTx/>
              <a:uFillTx/>
              <a:latin typeface="Univers 45 Light" pitchFamily="2" charset="0"/>
              <a:ea typeface="+mn-ea"/>
              <a:cs typeface="+mn-cs"/>
            </a:endParaRPr>
          </a:p>
        </p:txBody>
      </p:sp>
      <p:sp>
        <p:nvSpPr>
          <p:cNvPr id="34" name="Rounded Rectangle 33"/>
          <p:cNvSpPr/>
          <p:nvPr/>
        </p:nvSpPr>
        <p:spPr>
          <a:xfrm>
            <a:off x="2769839" y="1608902"/>
            <a:ext cx="3035867" cy="536883"/>
          </a:xfrm>
          <a:prstGeom prst="round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rPr>
              <a:t>Sede Central</a:t>
            </a:r>
          </a:p>
        </p:txBody>
      </p:sp>
      <p:sp>
        <p:nvSpPr>
          <p:cNvPr id="319" name="Teardrop 318"/>
          <p:cNvSpPr>
            <a:spLocks/>
          </p:cNvSpPr>
          <p:nvPr/>
        </p:nvSpPr>
        <p:spPr bwMode="gray">
          <a:xfrm rot="2930757">
            <a:off x="2056669" y="2337300"/>
            <a:ext cx="647371" cy="659167"/>
          </a:xfrm>
          <a:prstGeom prst="teardrop">
            <a:avLst/>
          </a:prstGeom>
          <a:solidFill>
            <a:schemeClr val="bg1"/>
          </a:solidFill>
          <a:ln w="63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45113" tIns="45113" rIns="45113" bIns="45113"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1200" cap="none" spc="0" normalizeH="0" baseline="0" noProof="0" dirty="0">
              <a:ln>
                <a:noFill/>
              </a:ln>
              <a:solidFill>
                <a:prstClr val="white"/>
              </a:solidFill>
              <a:effectLst/>
              <a:uLnTx/>
              <a:uFillTx/>
              <a:latin typeface="Univers 45 Light" pitchFamily="2" charset="0"/>
              <a:ea typeface="+mn-ea"/>
              <a:cs typeface="+mn-cs"/>
            </a:endParaRPr>
          </a:p>
        </p:txBody>
      </p:sp>
      <p:sp>
        <p:nvSpPr>
          <p:cNvPr id="320" name="Oval 319"/>
          <p:cNvSpPr/>
          <p:nvPr/>
        </p:nvSpPr>
        <p:spPr bwMode="gray">
          <a:xfrm>
            <a:off x="2078711" y="2370386"/>
            <a:ext cx="602072" cy="589669"/>
          </a:xfrm>
          <a:prstGeom prst="ellipse">
            <a:avLst/>
          </a:prstGeom>
          <a:solidFill>
            <a:schemeClr val="bg2"/>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prstClr val="white"/>
              </a:solidFill>
              <a:effectLst/>
              <a:uLnTx/>
              <a:uFillTx/>
              <a:latin typeface="Univers 45 Light" pitchFamily="2" charset="0"/>
              <a:ea typeface="+mn-ea"/>
              <a:cs typeface="+mn-cs"/>
            </a:endParaRPr>
          </a:p>
        </p:txBody>
      </p:sp>
      <p:sp>
        <p:nvSpPr>
          <p:cNvPr id="321" name="Rounded Rectangle 320"/>
          <p:cNvSpPr/>
          <p:nvPr/>
        </p:nvSpPr>
        <p:spPr>
          <a:xfrm>
            <a:off x="2769839" y="2402398"/>
            <a:ext cx="2693556" cy="536883"/>
          </a:xfrm>
          <a:prstGeom prst="round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1"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rPr>
              <a:t>VALENCIA </a:t>
            </a:r>
          </a:p>
        </p:txBody>
      </p:sp>
      <p:sp>
        <p:nvSpPr>
          <p:cNvPr id="323" name="Teardrop 322"/>
          <p:cNvSpPr>
            <a:spLocks/>
          </p:cNvSpPr>
          <p:nvPr/>
        </p:nvSpPr>
        <p:spPr bwMode="gray">
          <a:xfrm rot="2930757">
            <a:off x="2056669" y="3130796"/>
            <a:ext cx="647371" cy="659167"/>
          </a:xfrm>
          <a:prstGeom prst="teardrop">
            <a:avLst/>
          </a:prstGeom>
          <a:solidFill>
            <a:schemeClr val="bg1"/>
          </a:solidFill>
          <a:ln w="63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45113" tIns="45113" rIns="45113" bIns="45113"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1200" cap="none" spc="0" normalizeH="0" baseline="0" noProof="0" dirty="0">
              <a:ln>
                <a:noFill/>
              </a:ln>
              <a:solidFill>
                <a:prstClr val="white"/>
              </a:solidFill>
              <a:effectLst/>
              <a:uLnTx/>
              <a:uFillTx/>
              <a:latin typeface="Univers 45 Light" pitchFamily="2" charset="0"/>
              <a:ea typeface="+mn-ea"/>
              <a:cs typeface="+mn-cs"/>
            </a:endParaRPr>
          </a:p>
        </p:txBody>
      </p:sp>
      <p:sp>
        <p:nvSpPr>
          <p:cNvPr id="324" name="Oval 323"/>
          <p:cNvSpPr/>
          <p:nvPr/>
        </p:nvSpPr>
        <p:spPr bwMode="gray">
          <a:xfrm>
            <a:off x="2078711" y="3163881"/>
            <a:ext cx="611855" cy="600906"/>
          </a:xfrm>
          <a:prstGeom prst="ellipse">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prstClr val="white"/>
              </a:solidFill>
              <a:effectLst/>
              <a:uLnTx/>
              <a:uFillTx/>
              <a:latin typeface="Univers 45 Light" pitchFamily="2" charset="0"/>
              <a:ea typeface="+mn-ea"/>
              <a:cs typeface="+mn-cs"/>
            </a:endParaRPr>
          </a:p>
        </p:txBody>
      </p:sp>
      <p:sp>
        <p:nvSpPr>
          <p:cNvPr id="325" name="Rounded Rectangle 324"/>
          <p:cNvSpPr/>
          <p:nvPr/>
        </p:nvSpPr>
        <p:spPr>
          <a:xfrm>
            <a:off x="2769839" y="3195894"/>
            <a:ext cx="2378464" cy="536883"/>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300" b="1"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rPr>
              <a:t>BAÑOS</a:t>
            </a:r>
          </a:p>
        </p:txBody>
      </p:sp>
      <p:sp>
        <p:nvSpPr>
          <p:cNvPr id="327" name="Teardrop 326"/>
          <p:cNvSpPr>
            <a:spLocks/>
          </p:cNvSpPr>
          <p:nvPr/>
        </p:nvSpPr>
        <p:spPr bwMode="gray">
          <a:xfrm rot="2930757">
            <a:off x="2056669" y="4717789"/>
            <a:ext cx="647371" cy="659167"/>
          </a:xfrm>
          <a:prstGeom prst="teardrop">
            <a:avLst/>
          </a:prstGeom>
          <a:solidFill>
            <a:schemeClr val="bg1"/>
          </a:solidFill>
          <a:ln w="6350">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lIns="45113" tIns="45113" rIns="45113" bIns="45113"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1200" cap="none" spc="0" normalizeH="0" baseline="0" noProof="0" dirty="0">
              <a:ln>
                <a:noFill/>
              </a:ln>
              <a:solidFill>
                <a:prstClr val="white"/>
              </a:solidFill>
              <a:effectLst/>
              <a:uLnTx/>
              <a:uFillTx/>
              <a:latin typeface="Univers 45 Light" pitchFamily="2" charset="0"/>
              <a:ea typeface="+mn-ea"/>
              <a:cs typeface="+mn-cs"/>
            </a:endParaRPr>
          </a:p>
        </p:txBody>
      </p:sp>
      <p:sp>
        <p:nvSpPr>
          <p:cNvPr id="328" name="Oval 327"/>
          <p:cNvSpPr/>
          <p:nvPr/>
        </p:nvSpPr>
        <p:spPr bwMode="gray">
          <a:xfrm>
            <a:off x="2078711" y="4740241"/>
            <a:ext cx="611855" cy="600906"/>
          </a:xfrm>
          <a:prstGeom prst="ellipse">
            <a:avLst/>
          </a:prstGeom>
          <a:solidFill>
            <a:schemeClr val="accent5"/>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800" b="1" i="0" u="none" strike="noStrike" kern="1200" cap="none" spc="0" normalizeH="0" baseline="0" noProof="0" dirty="0">
              <a:ln>
                <a:noFill/>
              </a:ln>
              <a:solidFill>
                <a:prstClr val="white"/>
              </a:solidFill>
              <a:effectLst/>
              <a:uLnTx/>
              <a:uFillTx/>
              <a:latin typeface="Univers 45 Light" pitchFamily="2" charset="0"/>
              <a:ea typeface="+mn-ea"/>
              <a:cs typeface="+mn-cs"/>
            </a:endParaRPr>
          </a:p>
        </p:txBody>
      </p:sp>
      <p:sp>
        <p:nvSpPr>
          <p:cNvPr id="329" name="Rounded Rectangle 328"/>
          <p:cNvSpPr/>
          <p:nvPr/>
        </p:nvSpPr>
        <p:spPr>
          <a:xfrm>
            <a:off x="2769839" y="4782887"/>
            <a:ext cx="1915442" cy="536883"/>
          </a:xfrm>
          <a:prstGeom prst="roundRect">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100" b="1"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rPr>
              <a:t>LLODIO</a:t>
            </a:r>
          </a:p>
        </p:txBody>
      </p:sp>
      <p:sp>
        <p:nvSpPr>
          <p:cNvPr id="331" name="Teardrop 330"/>
          <p:cNvSpPr>
            <a:spLocks/>
          </p:cNvSpPr>
          <p:nvPr/>
        </p:nvSpPr>
        <p:spPr bwMode="gray">
          <a:xfrm rot="2930757">
            <a:off x="2056669" y="3924292"/>
            <a:ext cx="647371" cy="659167"/>
          </a:xfrm>
          <a:prstGeom prst="teardrop">
            <a:avLst/>
          </a:prstGeom>
          <a:solidFill>
            <a:schemeClr val="bg1"/>
          </a:solidFill>
          <a:ln w="6350">
            <a:solidFill>
              <a:schemeClr val="accent4"/>
            </a:solidFill>
          </a:ln>
          <a:effectLst/>
        </p:spPr>
        <p:style>
          <a:lnRef idx="2">
            <a:schemeClr val="accent1">
              <a:shade val="50000"/>
            </a:schemeClr>
          </a:lnRef>
          <a:fillRef idx="1">
            <a:schemeClr val="accent1"/>
          </a:fillRef>
          <a:effectRef idx="0">
            <a:schemeClr val="accent1"/>
          </a:effectRef>
          <a:fontRef idx="minor">
            <a:schemeClr val="lt1"/>
          </a:fontRef>
        </p:style>
        <p:txBody>
          <a:bodyPr lIns="45113" tIns="45113" rIns="45113" bIns="45113"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50" b="0" i="0" u="none" strike="noStrike" kern="1200" cap="none" spc="0" normalizeH="0" baseline="0" noProof="0" dirty="0">
              <a:ln>
                <a:noFill/>
              </a:ln>
              <a:solidFill>
                <a:prstClr val="white"/>
              </a:solidFill>
              <a:effectLst/>
              <a:uLnTx/>
              <a:uFillTx/>
              <a:latin typeface="Univers 45 Light" pitchFamily="2" charset="0"/>
              <a:ea typeface="+mn-ea"/>
              <a:cs typeface="+mn-cs"/>
            </a:endParaRPr>
          </a:p>
        </p:txBody>
      </p:sp>
      <p:sp>
        <p:nvSpPr>
          <p:cNvPr id="332" name="Oval 331"/>
          <p:cNvSpPr/>
          <p:nvPr/>
        </p:nvSpPr>
        <p:spPr bwMode="gray">
          <a:xfrm>
            <a:off x="2078711" y="3946744"/>
            <a:ext cx="611855" cy="600906"/>
          </a:xfrm>
          <a:prstGeom prst="ellipse">
            <a:avLst/>
          </a:prstGeom>
          <a:solidFill>
            <a:schemeClr val="accent4"/>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prstClr val="white"/>
              </a:solidFill>
              <a:effectLst/>
              <a:uLnTx/>
              <a:uFillTx/>
              <a:latin typeface="Univers 45 Light" pitchFamily="2" charset="0"/>
              <a:ea typeface="+mn-ea"/>
              <a:cs typeface="+mn-cs"/>
            </a:endParaRPr>
          </a:p>
        </p:txBody>
      </p:sp>
      <p:sp>
        <p:nvSpPr>
          <p:cNvPr id="333" name="Rounded Rectangle 332"/>
          <p:cNvSpPr/>
          <p:nvPr/>
        </p:nvSpPr>
        <p:spPr>
          <a:xfrm>
            <a:off x="2769839" y="3989390"/>
            <a:ext cx="1922506" cy="536883"/>
          </a:xfrm>
          <a:prstGeom prst="round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1"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rPr>
              <a:t>SAMAZAN </a:t>
            </a:r>
          </a:p>
        </p:txBody>
      </p:sp>
      <p:sp>
        <p:nvSpPr>
          <p:cNvPr id="36" name="TextBox 35"/>
          <p:cNvSpPr txBox="1"/>
          <p:nvPr/>
        </p:nvSpPr>
        <p:spPr>
          <a:xfrm>
            <a:off x="4357661" y="1623746"/>
            <a:ext cx="741459"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800" b="0" i="0" u="none" strike="noStrike" kern="1200" cap="none" spc="0" normalizeH="0" baseline="0" noProof="0" dirty="0">
                <a:ln>
                  <a:noFill/>
                </a:ln>
                <a:solidFill>
                  <a:prstClr val="white"/>
                </a:solidFill>
                <a:effectLst/>
                <a:uLnTx/>
                <a:uFillTx/>
                <a:latin typeface="Univers for KPMG"/>
                <a:ea typeface="+mn-ea"/>
                <a:cs typeface="Univers for KPMG"/>
              </a:rPr>
              <a:t>27</a:t>
            </a:r>
            <a:endParaRPr kumimoji="0" lang="es-ES" sz="1800" b="0" i="0" u="none" strike="noStrike" kern="1200" cap="none" spc="0" normalizeH="0" baseline="0" noProof="0" dirty="0">
              <a:ln>
                <a:noFill/>
              </a:ln>
              <a:solidFill>
                <a:prstClr val="white"/>
              </a:solidFill>
              <a:effectLst/>
              <a:uLnTx/>
              <a:uFillTx/>
              <a:latin typeface="Univers for KPMG"/>
              <a:ea typeface="+mn-ea"/>
              <a:cs typeface="Univers for KPMG"/>
            </a:endParaRPr>
          </a:p>
        </p:txBody>
      </p:sp>
      <p:pic>
        <p:nvPicPr>
          <p:cNvPr id="37"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43032" y="1627672"/>
            <a:ext cx="347301" cy="347301"/>
          </a:xfrm>
          <a:prstGeom prst="rect">
            <a:avLst/>
          </a:prstGeom>
        </p:spPr>
      </p:pic>
      <p:sp>
        <p:nvSpPr>
          <p:cNvPr id="334" name="TextBox 333"/>
          <p:cNvSpPr txBox="1"/>
          <p:nvPr/>
        </p:nvSpPr>
        <p:spPr>
          <a:xfrm>
            <a:off x="4287771" y="2489286"/>
            <a:ext cx="49115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Univers for KPMG"/>
                <a:ea typeface="+mn-ea"/>
                <a:cs typeface="Univers for KPMG"/>
              </a:rPr>
              <a:t>10</a:t>
            </a:r>
          </a:p>
        </p:txBody>
      </p:sp>
      <p:pic>
        <p:nvPicPr>
          <p:cNvPr id="335" name="Picture 3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84457" y="2406525"/>
            <a:ext cx="347301" cy="347301"/>
          </a:xfrm>
          <a:prstGeom prst="rect">
            <a:avLst/>
          </a:prstGeom>
        </p:spPr>
      </p:pic>
      <p:sp>
        <p:nvSpPr>
          <p:cNvPr id="336" name="TextBox 335"/>
          <p:cNvSpPr txBox="1"/>
          <p:nvPr/>
        </p:nvSpPr>
        <p:spPr>
          <a:xfrm>
            <a:off x="4184794" y="3291101"/>
            <a:ext cx="4911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800" b="0" i="0" u="none" strike="noStrike" kern="1200" cap="none" spc="0" normalizeH="0" baseline="0" noProof="0" dirty="0">
                <a:ln>
                  <a:noFill/>
                </a:ln>
                <a:solidFill>
                  <a:prstClr val="white"/>
                </a:solidFill>
                <a:effectLst/>
                <a:uLnTx/>
                <a:uFillTx/>
                <a:latin typeface="Univers for KPMG"/>
                <a:ea typeface="+mn-ea"/>
                <a:cs typeface="Univers for KPMG"/>
              </a:rPr>
              <a:t>8</a:t>
            </a:r>
          </a:p>
        </p:txBody>
      </p:sp>
      <p:sp>
        <p:nvSpPr>
          <p:cNvPr id="337" name="TextBox 336"/>
          <p:cNvSpPr txBox="1"/>
          <p:nvPr/>
        </p:nvSpPr>
        <p:spPr>
          <a:xfrm>
            <a:off x="3876651" y="4849415"/>
            <a:ext cx="49115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a:ea typeface="+mn-ea"/>
                <a:cs typeface="Univers for KPMG"/>
              </a:rPr>
              <a:t>6</a:t>
            </a:r>
          </a:p>
        </p:txBody>
      </p:sp>
      <p:sp>
        <p:nvSpPr>
          <p:cNvPr id="338" name="TextBox 337"/>
          <p:cNvSpPr txBox="1"/>
          <p:nvPr/>
        </p:nvSpPr>
        <p:spPr>
          <a:xfrm>
            <a:off x="3863752" y="4088553"/>
            <a:ext cx="491157"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prstClr val="white"/>
                </a:solidFill>
                <a:effectLst/>
                <a:uLnTx/>
                <a:uFillTx/>
                <a:latin typeface="Univers for KPMG"/>
                <a:ea typeface="+mn-ea"/>
                <a:cs typeface="Univers for KPMG"/>
              </a:rPr>
              <a:t>6</a:t>
            </a:r>
          </a:p>
        </p:txBody>
      </p:sp>
      <p:pic>
        <p:nvPicPr>
          <p:cNvPr id="339" name="Picture 33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07180" y="3224704"/>
            <a:ext cx="347301" cy="347301"/>
          </a:xfrm>
          <a:prstGeom prst="rect">
            <a:avLst/>
          </a:prstGeom>
        </p:spPr>
      </p:pic>
      <p:pic>
        <p:nvPicPr>
          <p:cNvPr id="340" name="Picture 33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39006" y="4005473"/>
            <a:ext cx="347301" cy="347301"/>
          </a:xfrm>
          <a:prstGeom prst="rect">
            <a:avLst/>
          </a:prstGeom>
        </p:spPr>
      </p:pic>
      <p:pic>
        <p:nvPicPr>
          <p:cNvPr id="341" name="Picture 3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36531" y="4783049"/>
            <a:ext cx="347301" cy="347301"/>
          </a:xfrm>
          <a:prstGeom prst="rect">
            <a:avLst/>
          </a:prstGeom>
        </p:spPr>
      </p:pic>
      <p:sp>
        <p:nvSpPr>
          <p:cNvPr id="342" name="Freeform 1458"/>
          <p:cNvSpPr>
            <a:spLocks noEditPoints="1"/>
          </p:cNvSpPr>
          <p:nvPr/>
        </p:nvSpPr>
        <p:spPr bwMode="auto">
          <a:xfrm>
            <a:off x="2185737" y="1668230"/>
            <a:ext cx="380005" cy="349941"/>
          </a:xfrm>
          <a:custGeom>
            <a:avLst/>
            <a:gdLst>
              <a:gd name="T0" fmla="*/ 298 w 355"/>
              <a:gd name="T1" fmla="*/ 0 h 293"/>
              <a:gd name="T2" fmla="*/ 249 w 355"/>
              <a:gd name="T3" fmla="*/ 248 h 293"/>
              <a:gd name="T4" fmla="*/ 28 w 355"/>
              <a:gd name="T5" fmla="*/ 199 h 293"/>
              <a:gd name="T6" fmla="*/ 18 w 355"/>
              <a:gd name="T7" fmla="*/ 260 h 293"/>
              <a:gd name="T8" fmla="*/ 336 w 355"/>
              <a:gd name="T9" fmla="*/ 248 h 293"/>
              <a:gd name="T10" fmla="*/ 223 w 355"/>
              <a:gd name="T11" fmla="*/ 176 h 293"/>
              <a:gd name="T12" fmla="*/ 215 w 355"/>
              <a:gd name="T13" fmla="*/ 59 h 293"/>
              <a:gd name="T14" fmla="*/ 175 w 355"/>
              <a:gd name="T15" fmla="*/ 193 h 293"/>
              <a:gd name="T16" fmla="*/ 232 w 355"/>
              <a:gd name="T17" fmla="*/ 193 h 293"/>
              <a:gd name="T18" fmla="*/ 124 w 355"/>
              <a:gd name="T19" fmla="*/ 59 h 293"/>
              <a:gd name="T20" fmla="*/ 165 w 355"/>
              <a:gd name="T21" fmla="*/ 193 h 293"/>
              <a:gd name="T22" fmla="*/ 165 w 355"/>
              <a:gd name="T23" fmla="*/ 181 h 293"/>
              <a:gd name="T24" fmla="*/ 49 w 355"/>
              <a:gd name="T25" fmla="*/ 176 h 293"/>
              <a:gd name="T26" fmla="*/ 87 w 355"/>
              <a:gd name="T27" fmla="*/ 176 h 293"/>
              <a:gd name="T28" fmla="*/ 39 w 355"/>
              <a:gd name="T29" fmla="*/ 181 h 293"/>
              <a:gd name="T30" fmla="*/ 73 w 355"/>
              <a:gd name="T31" fmla="*/ 220 h 293"/>
              <a:gd name="T32" fmla="*/ 73 w 355"/>
              <a:gd name="T33" fmla="*/ 210 h 293"/>
              <a:gd name="T34" fmla="*/ 79 w 355"/>
              <a:gd name="T35" fmla="*/ 220 h 293"/>
              <a:gd name="T36" fmla="*/ 93 w 355"/>
              <a:gd name="T37" fmla="*/ 220 h 293"/>
              <a:gd name="T38" fmla="*/ 99 w 355"/>
              <a:gd name="T39" fmla="*/ 210 h 293"/>
              <a:gd name="T40" fmla="*/ 133 w 355"/>
              <a:gd name="T41" fmla="*/ 220 h 293"/>
              <a:gd name="T42" fmla="*/ 133 w 355"/>
              <a:gd name="T43" fmla="*/ 210 h 293"/>
              <a:gd name="T44" fmla="*/ 138 w 355"/>
              <a:gd name="T45" fmla="*/ 220 h 293"/>
              <a:gd name="T46" fmla="*/ 152 w 355"/>
              <a:gd name="T47" fmla="*/ 220 h 293"/>
              <a:gd name="T48" fmla="*/ 158 w 355"/>
              <a:gd name="T49" fmla="*/ 210 h 293"/>
              <a:gd name="T50" fmla="*/ 192 w 355"/>
              <a:gd name="T51" fmla="*/ 220 h 293"/>
              <a:gd name="T52" fmla="*/ 192 w 355"/>
              <a:gd name="T53" fmla="*/ 210 h 293"/>
              <a:gd name="T54" fmla="*/ 198 w 355"/>
              <a:gd name="T55" fmla="*/ 220 h 293"/>
              <a:gd name="T56" fmla="*/ 212 w 355"/>
              <a:gd name="T57" fmla="*/ 220 h 293"/>
              <a:gd name="T58" fmla="*/ 39 w 355"/>
              <a:gd name="T59" fmla="*/ 210 h 293"/>
              <a:gd name="T60" fmla="*/ 232 w 355"/>
              <a:gd name="T61" fmla="*/ 220 h 293"/>
              <a:gd name="T62" fmla="*/ 232 w 355"/>
              <a:gd name="T63" fmla="*/ 210 h 293"/>
              <a:gd name="T64" fmla="*/ 328 w 355"/>
              <a:gd name="T65" fmla="*/ 116 h 293"/>
              <a:gd name="T66" fmla="*/ 328 w 355"/>
              <a:gd name="T67" fmla="*/ 127 h 293"/>
              <a:gd name="T68" fmla="*/ 298 w 355"/>
              <a:gd name="T69" fmla="*/ 140 h 293"/>
              <a:gd name="T70" fmla="*/ 328 w 355"/>
              <a:gd name="T71" fmla="*/ 173 h 293"/>
              <a:gd name="T72" fmla="*/ 298 w 355"/>
              <a:gd name="T73" fmla="*/ 173 h 293"/>
              <a:gd name="T74" fmla="*/ 328 w 355"/>
              <a:gd name="T75" fmla="*/ 186 h 293"/>
              <a:gd name="T76" fmla="*/ 328 w 355"/>
              <a:gd name="T77" fmla="*/ 196 h 293"/>
              <a:gd name="T78" fmla="*/ 298 w 355"/>
              <a:gd name="T79" fmla="*/ 209 h 293"/>
              <a:gd name="T80" fmla="*/ 328 w 355"/>
              <a:gd name="T81" fmla="*/ 242 h 293"/>
              <a:gd name="T82" fmla="*/ 298 w 355"/>
              <a:gd name="T83" fmla="*/ 242 h 293"/>
              <a:gd name="T84" fmla="*/ 277 w 355"/>
              <a:gd name="T85" fmla="*/ 139 h 293"/>
              <a:gd name="T86" fmla="*/ 277 w 355"/>
              <a:gd name="T87" fmla="*/ 157 h 293"/>
              <a:gd name="T88" fmla="*/ 270 w 355"/>
              <a:gd name="T89" fmla="*/ 162 h 293"/>
              <a:gd name="T90" fmla="*/ 277 w 355"/>
              <a:gd name="T91" fmla="*/ 203 h 293"/>
              <a:gd name="T92" fmla="*/ 270 w 355"/>
              <a:gd name="T93" fmla="*/ 203 h 293"/>
              <a:gd name="T94" fmla="*/ 277 w 355"/>
              <a:gd name="T95" fmla="*/ 208 h 293"/>
              <a:gd name="T96" fmla="*/ 277 w 355"/>
              <a:gd name="T97" fmla="*/ 225 h 293"/>
              <a:gd name="T98" fmla="*/ 270 w 355"/>
              <a:gd name="T99" fmla="*/ 116 h 293"/>
              <a:gd name="T100" fmla="*/ 277 w 355"/>
              <a:gd name="T101" fmla="*/ 248 h 293"/>
              <a:gd name="T102" fmla="*/ 270 w 355"/>
              <a:gd name="T103" fmla="*/ 248 h 293"/>
              <a:gd name="T104" fmla="*/ 355 w 355"/>
              <a:gd name="T105" fmla="*/ 266 h 293"/>
              <a:gd name="T106" fmla="*/ 0 w 355"/>
              <a:gd name="T107" fmla="*/ 266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5" h="293">
                <a:moveTo>
                  <a:pt x="320" y="96"/>
                </a:moveTo>
                <a:cubicBezTo>
                  <a:pt x="320" y="0"/>
                  <a:pt x="320" y="0"/>
                  <a:pt x="320" y="0"/>
                </a:cubicBezTo>
                <a:cubicBezTo>
                  <a:pt x="298" y="0"/>
                  <a:pt x="298" y="0"/>
                  <a:pt x="298" y="0"/>
                </a:cubicBezTo>
                <a:cubicBezTo>
                  <a:pt x="298" y="96"/>
                  <a:pt x="298" y="96"/>
                  <a:pt x="298" y="96"/>
                </a:cubicBezTo>
                <a:cubicBezTo>
                  <a:pt x="249" y="96"/>
                  <a:pt x="249" y="96"/>
                  <a:pt x="249" y="96"/>
                </a:cubicBezTo>
                <a:cubicBezTo>
                  <a:pt x="249" y="248"/>
                  <a:pt x="249" y="248"/>
                  <a:pt x="249" y="248"/>
                </a:cubicBezTo>
                <a:cubicBezTo>
                  <a:pt x="242" y="248"/>
                  <a:pt x="242" y="248"/>
                  <a:pt x="242" y="248"/>
                </a:cubicBezTo>
                <a:cubicBezTo>
                  <a:pt x="242" y="199"/>
                  <a:pt x="242" y="199"/>
                  <a:pt x="242" y="199"/>
                </a:cubicBezTo>
                <a:cubicBezTo>
                  <a:pt x="28" y="199"/>
                  <a:pt x="28" y="199"/>
                  <a:pt x="28" y="199"/>
                </a:cubicBezTo>
                <a:cubicBezTo>
                  <a:pt x="28" y="248"/>
                  <a:pt x="28" y="248"/>
                  <a:pt x="28" y="248"/>
                </a:cubicBezTo>
                <a:cubicBezTo>
                  <a:pt x="18" y="248"/>
                  <a:pt x="18" y="248"/>
                  <a:pt x="18" y="248"/>
                </a:cubicBezTo>
                <a:cubicBezTo>
                  <a:pt x="18" y="260"/>
                  <a:pt x="18" y="260"/>
                  <a:pt x="18" y="260"/>
                </a:cubicBezTo>
                <a:cubicBezTo>
                  <a:pt x="249" y="260"/>
                  <a:pt x="249" y="260"/>
                  <a:pt x="249" y="260"/>
                </a:cubicBezTo>
                <a:cubicBezTo>
                  <a:pt x="336" y="260"/>
                  <a:pt x="336" y="260"/>
                  <a:pt x="336" y="260"/>
                </a:cubicBezTo>
                <a:cubicBezTo>
                  <a:pt x="336" y="248"/>
                  <a:pt x="336" y="248"/>
                  <a:pt x="336" y="248"/>
                </a:cubicBezTo>
                <a:cubicBezTo>
                  <a:pt x="336" y="96"/>
                  <a:pt x="336" y="96"/>
                  <a:pt x="336" y="96"/>
                </a:cubicBezTo>
                <a:cubicBezTo>
                  <a:pt x="320" y="96"/>
                  <a:pt x="320" y="96"/>
                  <a:pt x="320" y="96"/>
                </a:cubicBezTo>
                <a:close/>
                <a:moveTo>
                  <a:pt x="223" y="176"/>
                </a:moveTo>
                <a:cubicBezTo>
                  <a:pt x="184" y="176"/>
                  <a:pt x="184" y="176"/>
                  <a:pt x="184" y="176"/>
                </a:cubicBezTo>
                <a:cubicBezTo>
                  <a:pt x="192" y="59"/>
                  <a:pt x="192" y="59"/>
                  <a:pt x="192" y="59"/>
                </a:cubicBezTo>
                <a:cubicBezTo>
                  <a:pt x="215" y="59"/>
                  <a:pt x="215" y="59"/>
                  <a:pt x="215" y="59"/>
                </a:cubicBezTo>
                <a:cubicBezTo>
                  <a:pt x="223" y="176"/>
                  <a:pt x="223" y="176"/>
                  <a:pt x="223" y="176"/>
                </a:cubicBezTo>
                <a:close/>
                <a:moveTo>
                  <a:pt x="232" y="193"/>
                </a:moveTo>
                <a:cubicBezTo>
                  <a:pt x="175" y="193"/>
                  <a:pt x="175" y="193"/>
                  <a:pt x="175" y="193"/>
                </a:cubicBezTo>
                <a:cubicBezTo>
                  <a:pt x="175" y="181"/>
                  <a:pt x="175" y="181"/>
                  <a:pt x="175" y="181"/>
                </a:cubicBezTo>
                <a:cubicBezTo>
                  <a:pt x="232" y="181"/>
                  <a:pt x="232" y="181"/>
                  <a:pt x="232" y="181"/>
                </a:cubicBezTo>
                <a:cubicBezTo>
                  <a:pt x="232" y="193"/>
                  <a:pt x="232" y="193"/>
                  <a:pt x="232" y="193"/>
                </a:cubicBezTo>
                <a:close/>
                <a:moveTo>
                  <a:pt x="155" y="176"/>
                </a:moveTo>
                <a:cubicBezTo>
                  <a:pt x="142" y="176"/>
                  <a:pt x="129" y="176"/>
                  <a:pt x="117" y="176"/>
                </a:cubicBezTo>
                <a:cubicBezTo>
                  <a:pt x="119" y="137"/>
                  <a:pt x="122" y="98"/>
                  <a:pt x="124" y="59"/>
                </a:cubicBezTo>
                <a:cubicBezTo>
                  <a:pt x="132" y="59"/>
                  <a:pt x="140" y="59"/>
                  <a:pt x="148" y="59"/>
                </a:cubicBezTo>
                <a:cubicBezTo>
                  <a:pt x="150" y="98"/>
                  <a:pt x="153" y="137"/>
                  <a:pt x="155" y="176"/>
                </a:cubicBezTo>
                <a:close/>
                <a:moveTo>
                  <a:pt x="165" y="193"/>
                </a:moveTo>
                <a:cubicBezTo>
                  <a:pt x="145" y="193"/>
                  <a:pt x="126" y="193"/>
                  <a:pt x="107" y="193"/>
                </a:cubicBezTo>
                <a:cubicBezTo>
                  <a:pt x="107" y="189"/>
                  <a:pt x="107" y="185"/>
                  <a:pt x="107" y="181"/>
                </a:cubicBezTo>
                <a:cubicBezTo>
                  <a:pt x="126" y="181"/>
                  <a:pt x="145" y="181"/>
                  <a:pt x="165" y="181"/>
                </a:cubicBezTo>
                <a:cubicBezTo>
                  <a:pt x="165" y="185"/>
                  <a:pt x="165" y="189"/>
                  <a:pt x="165" y="193"/>
                </a:cubicBezTo>
                <a:close/>
                <a:moveTo>
                  <a:pt x="87" y="176"/>
                </a:moveTo>
                <a:cubicBezTo>
                  <a:pt x="49" y="176"/>
                  <a:pt x="49" y="176"/>
                  <a:pt x="49" y="176"/>
                </a:cubicBezTo>
                <a:cubicBezTo>
                  <a:pt x="56" y="59"/>
                  <a:pt x="56" y="59"/>
                  <a:pt x="56" y="59"/>
                </a:cubicBezTo>
                <a:cubicBezTo>
                  <a:pt x="80" y="59"/>
                  <a:pt x="80" y="59"/>
                  <a:pt x="80" y="59"/>
                </a:cubicBezTo>
                <a:cubicBezTo>
                  <a:pt x="87" y="176"/>
                  <a:pt x="87" y="176"/>
                  <a:pt x="87" y="176"/>
                </a:cubicBezTo>
                <a:close/>
                <a:moveTo>
                  <a:pt x="97" y="193"/>
                </a:moveTo>
                <a:cubicBezTo>
                  <a:pt x="39" y="193"/>
                  <a:pt x="39" y="193"/>
                  <a:pt x="39" y="193"/>
                </a:cubicBezTo>
                <a:cubicBezTo>
                  <a:pt x="39" y="181"/>
                  <a:pt x="39" y="181"/>
                  <a:pt x="39" y="181"/>
                </a:cubicBezTo>
                <a:cubicBezTo>
                  <a:pt x="97" y="181"/>
                  <a:pt x="97" y="181"/>
                  <a:pt x="97" y="181"/>
                </a:cubicBezTo>
                <a:cubicBezTo>
                  <a:pt x="97" y="193"/>
                  <a:pt x="97" y="193"/>
                  <a:pt x="97" y="193"/>
                </a:cubicBezTo>
                <a:close/>
                <a:moveTo>
                  <a:pt x="73" y="220"/>
                </a:moveTo>
                <a:cubicBezTo>
                  <a:pt x="68" y="220"/>
                  <a:pt x="64" y="220"/>
                  <a:pt x="59" y="220"/>
                </a:cubicBezTo>
                <a:cubicBezTo>
                  <a:pt x="59" y="217"/>
                  <a:pt x="59" y="214"/>
                  <a:pt x="59" y="210"/>
                </a:cubicBezTo>
                <a:cubicBezTo>
                  <a:pt x="64" y="210"/>
                  <a:pt x="68" y="210"/>
                  <a:pt x="73" y="210"/>
                </a:cubicBezTo>
                <a:cubicBezTo>
                  <a:pt x="73" y="214"/>
                  <a:pt x="73" y="217"/>
                  <a:pt x="73" y="220"/>
                </a:cubicBezTo>
                <a:close/>
                <a:moveTo>
                  <a:pt x="93" y="220"/>
                </a:moveTo>
                <a:cubicBezTo>
                  <a:pt x="88" y="220"/>
                  <a:pt x="84" y="220"/>
                  <a:pt x="79" y="220"/>
                </a:cubicBezTo>
                <a:cubicBezTo>
                  <a:pt x="79" y="217"/>
                  <a:pt x="79" y="214"/>
                  <a:pt x="79" y="210"/>
                </a:cubicBezTo>
                <a:cubicBezTo>
                  <a:pt x="84" y="210"/>
                  <a:pt x="88" y="210"/>
                  <a:pt x="93" y="210"/>
                </a:cubicBezTo>
                <a:cubicBezTo>
                  <a:pt x="93" y="214"/>
                  <a:pt x="93" y="217"/>
                  <a:pt x="93" y="220"/>
                </a:cubicBezTo>
                <a:close/>
                <a:moveTo>
                  <a:pt x="113" y="220"/>
                </a:moveTo>
                <a:cubicBezTo>
                  <a:pt x="108" y="220"/>
                  <a:pt x="103" y="220"/>
                  <a:pt x="99" y="220"/>
                </a:cubicBezTo>
                <a:cubicBezTo>
                  <a:pt x="99" y="217"/>
                  <a:pt x="99" y="214"/>
                  <a:pt x="99" y="210"/>
                </a:cubicBezTo>
                <a:cubicBezTo>
                  <a:pt x="103" y="210"/>
                  <a:pt x="108" y="210"/>
                  <a:pt x="113" y="210"/>
                </a:cubicBezTo>
                <a:cubicBezTo>
                  <a:pt x="113" y="214"/>
                  <a:pt x="113" y="217"/>
                  <a:pt x="113" y="220"/>
                </a:cubicBezTo>
                <a:close/>
                <a:moveTo>
                  <a:pt x="133" y="220"/>
                </a:moveTo>
                <a:cubicBezTo>
                  <a:pt x="128" y="220"/>
                  <a:pt x="123" y="220"/>
                  <a:pt x="118" y="220"/>
                </a:cubicBezTo>
                <a:cubicBezTo>
                  <a:pt x="118" y="217"/>
                  <a:pt x="118" y="214"/>
                  <a:pt x="118" y="210"/>
                </a:cubicBezTo>
                <a:cubicBezTo>
                  <a:pt x="123" y="210"/>
                  <a:pt x="128" y="210"/>
                  <a:pt x="133" y="210"/>
                </a:cubicBezTo>
                <a:cubicBezTo>
                  <a:pt x="133" y="214"/>
                  <a:pt x="133" y="217"/>
                  <a:pt x="133" y="220"/>
                </a:cubicBezTo>
                <a:close/>
                <a:moveTo>
                  <a:pt x="152" y="220"/>
                </a:moveTo>
                <a:cubicBezTo>
                  <a:pt x="148" y="220"/>
                  <a:pt x="143" y="220"/>
                  <a:pt x="138" y="220"/>
                </a:cubicBezTo>
                <a:cubicBezTo>
                  <a:pt x="138" y="217"/>
                  <a:pt x="138" y="214"/>
                  <a:pt x="138" y="210"/>
                </a:cubicBezTo>
                <a:cubicBezTo>
                  <a:pt x="143" y="210"/>
                  <a:pt x="148" y="210"/>
                  <a:pt x="152" y="210"/>
                </a:cubicBezTo>
                <a:cubicBezTo>
                  <a:pt x="152" y="214"/>
                  <a:pt x="152" y="217"/>
                  <a:pt x="152" y="220"/>
                </a:cubicBezTo>
                <a:close/>
                <a:moveTo>
                  <a:pt x="172" y="220"/>
                </a:moveTo>
                <a:cubicBezTo>
                  <a:pt x="167" y="220"/>
                  <a:pt x="163" y="220"/>
                  <a:pt x="158" y="220"/>
                </a:cubicBezTo>
                <a:cubicBezTo>
                  <a:pt x="158" y="217"/>
                  <a:pt x="158" y="214"/>
                  <a:pt x="158" y="210"/>
                </a:cubicBezTo>
                <a:cubicBezTo>
                  <a:pt x="163" y="210"/>
                  <a:pt x="167" y="210"/>
                  <a:pt x="172" y="210"/>
                </a:cubicBezTo>
                <a:cubicBezTo>
                  <a:pt x="172" y="214"/>
                  <a:pt x="172" y="217"/>
                  <a:pt x="172" y="220"/>
                </a:cubicBezTo>
                <a:close/>
                <a:moveTo>
                  <a:pt x="192" y="220"/>
                </a:moveTo>
                <a:cubicBezTo>
                  <a:pt x="187" y="220"/>
                  <a:pt x="183" y="220"/>
                  <a:pt x="178" y="220"/>
                </a:cubicBezTo>
                <a:cubicBezTo>
                  <a:pt x="178" y="217"/>
                  <a:pt x="178" y="214"/>
                  <a:pt x="178" y="210"/>
                </a:cubicBezTo>
                <a:cubicBezTo>
                  <a:pt x="183" y="210"/>
                  <a:pt x="187" y="210"/>
                  <a:pt x="192" y="210"/>
                </a:cubicBezTo>
                <a:cubicBezTo>
                  <a:pt x="192" y="214"/>
                  <a:pt x="192" y="217"/>
                  <a:pt x="192" y="220"/>
                </a:cubicBezTo>
                <a:close/>
                <a:moveTo>
                  <a:pt x="212" y="220"/>
                </a:moveTo>
                <a:cubicBezTo>
                  <a:pt x="207" y="220"/>
                  <a:pt x="202" y="220"/>
                  <a:pt x="198" y="220"/>
                </a:cubicBezTo>
                <a:cubicBezTo>
                  <a:pt x="198" y="217"/>
                  <a:pt x="198" y="214"/>
                  <a:pt x="198" y="210"/>
                </a:cubicBezTo>
                <a:cubicBezTo>
                  <a:pt x="202" y="210"/>
                  <a:pt x="207" y="210"/>
                  <a:pt x="212" y="210"/>
                </a:cubicBezTo>
                <a:cubicBezTo>
                  <a:pt x="212" y="214"/>
                  <a:pt x="212" y="217"/>
                  <a:pt x="212" y="220"/>
                </a:cubicBezTo>
                <a:close/>
                <a:moveTo>
                  <a:pt x="53" y="220"/>
                </a:moveTo>
                <a:cubicBezTo>
                  <a:pt x="39" y="220"/>
                  <a:pt x="39" y="220"/>
                  <a:pt x="39" y="220"/>
                </a:cubicBezTo>
                <a:cubicBezTo>
                  <a:pt x="39" y="210"/>
                  <a:pt x="39" y="210"/>
                  <a:pt x="39" y="210"/>
                </a:cubicBezTo>
                <a:cubicBezTo>
                  <a:pt x="53" y="210"/>
                  <a:pt x="53" y="210"/>
                  <a:pt x="53" y="210"/>
                </a:cubicBezTo>
                <a:cubicBezTo>
                  <a:pt x="53" y="220"/>
                  <a:pt x="53" y="220"/>
                  <a:pt x="53" y="220"/>
                </a:cubicBezTo>
                <a:close/>
                <a:moveTo>
                  <a:pt x="232" y="220"/>
                </a:moveTo>
                <a:cubicBezTo>
                  <a:pt x="217" y="220"/>
                  <a:pt x="217" y="220"/>
                  <a:pt x="217" y="220"/>
                </a:cubicBezTo>
                <a:cubicBezTo>
                  <a:pt x="217" y="210"/>
                  <a:pt x="217" y="210"/>
                  <a:pt x="217" y="210"/>
                </a:cubicBezTo>
                <a:cubicBezTo>
                  <a:pt x="232" y="210"/>
                  <a:pt x="232" y="210"/>
                  <a:pt x="232" y="210"/>
                </a:cubicBezTo>
                <a:cubicBezTo>
                  <a:pt x="232" y="220"/>
                  <a:pt x="232" y="220"/>
                  <a:pt x="232" y="220"/>
                </a:cubicBezTo>
                <a:close/>
                <a:moveTo>
                  <a:pt x="328" y="127"/>
                </a:moveTo>
                <a:cubicBezTo>
                  <a:pt x="328" y="116"/>
                  <a:pt x="328" y="116"/>
                  <a:pt x="328" y="116"/>
                </a:cubicBezTo>
                <a:cubicBezTo>
                  <a:pt x="298" y="116"/>
                  <a:pt x="298" y="116"/>
                  <a:pt x="298" y="116"/>
                </a:cubicBezTo>
                <a:cubicBezTo>
                  <a:pt x="298" y="127"/>
                  <a:pt x="298" y="127"/>
                  <a:pt x="298" y="127"/>
                </a:cubicBezTo>
                <a:cubicBezTo>
                  <a:pt x="328" y="127"/>
                  <a:pt x="328" y="127"/>
                  <a:pt x="328" y="127"/>
                </a:cubicBezTo>
                <a:close/>
                <a:moveTo>
                  <a:pt x="328" y="150"/>
                </a:moveTo>
                <a:cubicBezTo>
                  <a:pt x="328" y="146"/>
                  <a:pt x="328" y="143"/>
                  <a:pt x="328" y="140"/>
                </a:cubicBezTo>
                <a:cubicBezTo>
                  <a:pt x="318" y="140"/>
                  <a:pt x="308" y="140"/>
                  <a:pt x="298" y="140"/>
                </a:cubicBezTo>
                <a:cubicBezTo>
                  <a:pt x="298" y="143"/>
                  <a:pt x="298" y="146"/>
                  <a:pt x="298" y="150"/>
                </a:cubicBezTo>
                <a:cubicBezTo>
                  <a:pt x="308" y="150"/>
                  <a:pt x="318" y="150"/>
                  <a:pt x="328" y="150"/>
                </a:cubicBezTo>
                <a:close/>
                <a:moveTo>
                  <a:pt x="328" y="173"/>
                </a:moveTo>
                <a:cubicBezTo>
                  <a:pt x="328" y="169"/>
                  <a:pt x="328" y="166"/>
                  <a:pt x="328" y="163"/>
                </a:cubicBezTo>
                <a:cubicBezTo>
                  <a:pt x="318" y="163"/>
                  <a:pt x="308" y="163"/>
                  <a:pt x="298" y="163"/>
                </a:cubicBezTo>
                <a:cubicBezTo>
                  <a:pt x="298" y="166"/>
                  <a:pt x="298" y="169"/>
                  <a:pt x="298" y="173"/>
                </a:cubicBezTo>
                <a:cubicBezTo>
                  <a:pt x="308" y="173"/>
                  <a:pt x="318" y="173"/>
                  <a:pt x="328" y="173"/>
                </a:cubicBezTo>
                <a:close/>
                <a:moveTo>
                  <a:pt x="328" y="196"/>
                </a:moveTo>
                <a:cubicBezTo>
                  <a:pt x="328" y="192"/>
                  <a:pt x="328" y="189"/>
                  <a:pt x="328" y="186"/>
                </a:cubicBezTo>
                <a:cubicBezTo>
                  <a:pt x="318" y="186"/>
                  <a:pt x="308" y="186"/>
                  <a:pt x="298" y="186"/>
                </a:cubicBezTo>
                <a:cubicBezTo>
                  <a:pt x="298" y="189"/>
                  <a:pt x="298" y="192"/>
                  <a:pt x="298" y="196"/>
                </a:cubicBezTo>
                <a:cubicBezTo>
                  <a:pt x="308" y="196"/>
                  <a:pt x="318" y="196"/>
                  <a:pt x="328" y="196"/>
                </a:cubicBezTo>
                <a:close/>
                <a:moveTo>
                  <a:pt x="328" y="219"/>
                </a:moveTo>
                <a:cubicBezTo>
                  <a:pt x="328" y="216"/>
                  <a:pt x="328" y="212"/>
                  <a:pt x="328" y="209"/>
                </a:cubicBezTo>
                <a:cubicBezTo>
                  <a:pt x="318" y="209"/>
                  <a:pt x="308" y="209"/>
                  <a:pt x="298" y="209"/>
                </a:cubicBezTo>
                <a:cubicBezTo>
                  <a:pt x="298" y="212"/>
                  <a:pt x="298" y="216"/>
                  <a:pt x="298" y="219"/>
                </a:cubicBezTo>
                <a:cubicBezTo>
                  <a:pt x="308" y="219"/>
                  <a:pt x="318" y="219"/>
                  <a:pt x="328" y="219"/>
                </a:cubicBezTo>
                <a:close/>
                <a:moveTo>
                  <a:pt x="328" y="242"/>
                </a:moveTo>
                <a:cubicBezTo>
                  <a:pt x="328" y="232"/>
                  <a:pt x="328" y="232"/>
                  <a:pt x="328" y="232"/>
                </a:cubicBezTo>
                <a:cubicBezTo>
                  <a:pt x="298" y="232"/>
                  <a:pt x="298" y="232"/>
                  <a:pt x="298" y="232"/>
                </a:cubicBezTo>
                <a:cubicBezTo>
                  <a:pt x="298" y="242"/>
                  <a:pt x="298" y="242"/>
                  <a:pt x="298" y="242"/>
                </a:cubicBezTo>
                <a:cubicBezTo>
                  <a:pt x="328" y="242"/>
                  <a:pt x="328" y="242"/>
                  <a:pt x="328" y="242"/>
                </a:cubicBezTo>
                <a:close/>
                <a:moveTo>
                  <a:pt x="277" y="157"/>
                </a:moveTo>
                <a:cubicBezTo>
                  <a:pt x="277" y="151"/>
                  <a:pt x="277" y="145"/>
                  <a:pt x="277" y="139"/>
                </a:cubicBezTo>
                <a:cubicBezTo>
                  <a:pt x="275" y="139"/>
                  <a:pt x="272" y="139"/>
                  <a:pt x="270" y="139"/>
                </a:cubicBezTo>
                <a:cubicBezTo>
                  <a:pt x="270" y="145"/>
                  <a:pt x="270" y="151"/>
                  <a:pt x="270" y="157"/>
                </a:cubicBezTo>
                <a:cubicBezTo>
                  <a:pt x="272" y="157"/>
                  <a:pt x="275" y="157"/>
                  <a:pt x="277" y="157"/>
                </a:cubicBezTo>
                <a:close/>
                <a:moveTo>
                  <a:pt x="277" y="180"/>
                </a:moveTo>
                <a:cubicBezTo>
                  <a:pt x="277" y="174"/>
                  <a:pt x="277" y="168"/>
                  <a:pt x="277" y="162"/>
                </a:cubicBezTo>
                <a:cubicBezTo>
                  <a:pt x="275" y="162"/>
                  <a:pt x="272" y="162"/>
                  <a:pt x="270" y="162"/>
                </a:cubicBezTo>
                <a:cubicBezTo>
                  <a:pt x="270" y="168"/>
                  <a:pt x="270" y="174"/>
                  <a:pt x="270" y="180"/>
                </a:cubicBezTo>
                <a:cubicBezTo>
                  <a:pt x="272" y="180"/>
                  <a:pt x="275" y="180"/>
                  <a:pt x="277" y="180"/>
                </a:cubicBezTo>
                <a:close/>
                <a:moveTo>
                  <a:pt x="277" y="203"/>
                </a:moveTo>
                <a:cubicBezTo>
                  <a:pt x="277" y="197"/>
                  <a:pt x="277" y="191"/>
                  <a:pt x="277" y="185"/>
                </a:cubicBezTo>
                <a:cubicBezTo>
                  <a:pt x="275" y="185"/>
                  <a:pt x="272" y="185"/>
                  <a:pt x="270" y="185"/>
                </a:cubicBezTo>
                <a:cubicBezTo>
                  <a:pt x="270" y="191"/>
                  <a:pt x="270" y="197"/>
                  <a:pt x="270" y="203"/>
                </a:cubicBezTo>
                <a:cubicBezTo>
                  <a:pt x="272" y="203"/>
                  <a:pt x="275" y="203"/>
                  <a:pt x="277" y="203"/>
                </a:cubicBezTo>
                <a:close/>
                <a:moveTo>
                  <a:pt x="277" y="225"/>
                </a:moveTo>
                <a:cubicBezTo>
                  <a:pt x="277" y="220"/>
                  <a:pt x="277" y="214"/>
                  <a:pt x="277" y="208"/>
                </a:cubicBezTo>
                <a:cubicBezTo>
                  <a:pt x="275" y="208"/>
                  <a:pt x="272" y="208"/>
                  <a:pt x="270" y="208"/>
                </a:cubicBezTo>
                <a:cubicBezTo>
                  <a:pt x="270" y="214"/>
                  <a:pt x="270" y="220"/>
                  <a:pt x="270" y="225"/>
                </a:cubicBezTo>
                <a:cubicBezTo>
                  <a:pt x="272" y="225"/>
                  <a:pt x="275" y="225"/>
                  <a:pt x="277" y="225"/>
                </a:cubicBezTo>
                <a:close/>
                <a:moveTo>
                  <a:pt x="277" y="134"/>
                </a:moveTo>
                <a:cubicBezTo>
                  <a:pt x="277" y="116"/>
                  <a:pt x="277" y="116"/>
                  <a:pt x="277" y="116"/>
                </a:cubicBezTo>
                <a:cubicBezTo>
                  <a:pt x="270" y="116"/>
                  <a:pt x="270" y="116"/>
                  <a:pt x="270" y="116"/>
                </a:cubicBezTo>
                <a:cubicBezTo>
                  <a:pt x="270" y="134"/>
                  <a:pt x="270" y="134"/>
                  <a:pt x="270" y="134"/>
                </a:cubicBezTo>
                <a:cubicBezTo>
                  <a:pt x="277" y="134"/>
                  <a:pt x="277" y="134"/>
                  <a:pt x="277" y="134"/>
                </a:cubicBezTo>
                <a:close/>
                <a:moveTo>
                  <a:pt x="277" y="248"/>
                </a:moveTo>
                <a:cubicBezTo>
                  <a:pt x="277" y="231"/>
                  <a:pt x="277" y="231"/>
                  <a:pt x="277" y="231"/>
                </a:cubicBezTo>
                <a:cubicBezTo>
                  <a:pt x="270" y="231"/>
                  <a:pt x="270" y="231"/>
                  <a:pt x="270" y="231"/>
                </a:cubicBezTo>
                <a:cubicBezTo>
                  <a:pt x="270" y="248"/>
                  <a:pt x="270" y="248"/>
                  <a:pt x="270" y="248"/>
                </a:cubicBezTo>
                <a:cubicBezTo>
                  <a:pt x="277" y="248"/>
                  <a:pt x="277" y="248"/>
                  <a:pt x="277" y="248"/>
                </a:cubicBezTo>
                <a:close/>
                <a:moveTo>
                  <a:pt x="0" y="266"/>
                </a:moveTo>
                <a:cubicBezTo>
                  <a:pt x="355" y="266"/>
                  <a:pt x="355" y="266"/>
                  <a:pt x="355" y="266"/>
                </a:cubicBezTo>
                <a:cubicBezTo>
                  <a:pt x="355" y="293"/>
                  <a:pt x="355" y="293"/>
                  <a:pt x="355" y="293"/>
                </a:cubicBezTo>
                <a:cubicBezTo>
                  <a:pt x="0" y="293"/>
                  <a:pt x="0" y="293"/>
                  <a:pt x="0" y="293"/>
                </a:cubicBezTo>
                <a:cubicBezTo>
                  <a:pt x="0" y="266"/>
                  <a:pt x="0" y="266"/>
                  <a:pt x="0" y="26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343" name="Freeform 1458"/>
          <p:cNvSpPr>
            <a:spLocks noEditPoints="1"/>
          </p:cNvSpPr>
          <p:nvPr/>
        </p:nvSpPr>
        <p:spPr bwMode="auto">
          <a:xfrm>
            <a:off x="2185737" y="2465099"/>
            <a:ext cx="380005" cy="349941"/>
          </a:xfrm>
          <a:custGeom>
            <a:avLst/>
            <a:gdLst>
              <a:gd name="T0" fmla="*/ 298 w 355"/>
              <a:gd name="T1" fmla="*/ 0 h 293"/>
              <a:gd name="T2" fmla="*/ 249 w 355"/>
              <a:gd name="T3" fmla="*/ 248 h 293"/>
              <a:gd name="T4" fmla="*/ 28 w 355"/>
              <a:gd name="T5" fmla="*/ 199 h 293"/>
              <a:gd name="T6" fmla="*/ 18 w 355"/>
              <a:gd name="T7" fmla="*/ 260 h 293"/>
              <a:gd name="T8" fmla="*/ 336 w 355"/>
              <a:gd name="T9" fmla="*/ 248 h 293"/>
              <a:gd name="T10" fmla="*/ 223 w 355"/>
              <a:gd name="T11" fmla="*/ 176 h 293"/>
              <a:gd name="T12" fmla="*/ 215 w 355"/>
              <a:gd name="T13" fmla="*/ 59 h 293"/>
              <a:gd name="T14" fmla="*/ 175 w 355"/>
              <a:gd name="T15" fmla="*/ 193 h 293"/>
              <a:gd name="T16" fmla="*/ 232 w 355"/>
              <a:gd name="T17" fmla="*/ 193 h 293"/>
              <a:gd name="T18" fmla="*/ 124 w 355"/>
              <a:gd name="T19" fmla="*/ 59 h 293"/>
              <a:gd name="T20" fmla="*/ 165 w 355"/>
              <a:gd name="T21" fmla="*/ 193 h 293"/>
              <a:gd name="T22" fmla="*/ 165 w 355"/>
              <a:gd name="T23" fmla="*/ 181 h 293"/>
              <a:gd name="T24" fmla="*/ 49 w 355"/>
              <a:gd name="T25" fmla="*/ 176 h 293"/>
              <a:gd name="T26" fmla="*/ 87 w 355"/>
              <a:gd name="T27" fmla="*/ 176 h 293"/>
              <a:gd name="T28" fmla="*/ 39 w 355"/>
              <a:gd name="T29" fmla="*/ 181 h 293"/>
              <a:gd name="T30" fmla="*/ 73 w 355"/>
              <a:gd name="T31" fmla="*/ 220 h 293"/>
              <a:gd name="T32" fmla="*/ 73 w 355"/>
              <a:gd name="T33" fmla="*/ 210 h 293"/>
              <a:gd name="T34" fmla="*/ 79 w 355"/>
              <a:gd name="T35" fmla="*/ 220 h 293"/>
              <a:gd name="T36" fmla="*/ 93 w 355"/>
              <a:gd name="T37" fmla="*/ 220 h 293"/>
              <a:gd name="T38" fmla="*/ 99 w 355"/>
              <a:gd name="T39" fmla="*/ 210 h 293"/>
              <a:gd name="T40" fmla="*/ 133 w 355"/>
              <a:gd name="T41" fmla="*/ 220 h 293"/>
              <a:gd name="T42" fmla="*/ 133 w 355"/>
              <a:gd name="T43" fmla="*/ 210 h 293"/>
              <a:gd name="T44" fmla="*/ 138 w 355"/>
              <a:gd name="T45" fmla="*/ 220 h 293"/>
              <a:gd name="T46" fmla="*/ 152 w 355"/>
              <a:gd name="T47" fmla="*/ 220 h 293"/>
              <a:gd name="T48" fmla="*/ 158 w 355"/>
              <a:gd name="T49" fmla="*/ 210 h 293"/>
              <a:gd name="T50" fmla="*/ 192 w 355"/>
              <a:gd name="T51" fmla="*/ 220 h 293"/>
              <a:gd name="T52" fmla="*/ 192 w 355"/>
              <a:gd name="T53" fmla="*/ 210 h 293"/>
              <a:gd name="T54" fmla="*/ 198 w 355"/>
              <a:gd name="T55" fmla="*/ 220 h 293"/>
              <a:gd name="T56" fmla="*/ 212 w 355"/>
              <a:gd name="T57" fmla="*/ 220 h 293"/>
              <a:gd name="T58" fmla="*/ 39 w 355"/>
              <a:gd name="T59" fmla="*/ 210 h 293"/>
              <a:gd name="T60" fmla="*/ 232 w 355"/>
              <a:gd name="T61" fmla="*/ 220 h 293"/>
              <a:gd name="T62" fmla="*/ 232 w 355"/>
              <a:gd name="T63" fmla="*/ 210 h 293"/>
              <a:gd name="T64" fmla="*/ 328 w 355"/>
              <a:gd name="T65" fmla="*/ 116 h 293"/>
              <a:gd name="T66" fmla="*/ 328 w 355"/>
              <a:gd name="T67" fmla="*/ 127 h 293"/>
              <a:gd name="T68" fmla="*/ 298 w 355"/>
              <a:gd name="T69" fmla="*/ 140 h 293"/>
              <a:gd name="T70" fmla="*/ 328 w 355"/>
              <a:gd name="T71" fmla="*/ 173 h 293"/>
              <a:gd name="T72" fmla="*/ 298 w 355"/>
              <a:gd name="T73" fmla="*/ 173 h 293"/>
              <a:gd name="T74" fmla="*/ 328 w 355"/>
              <a:gd name="T75" fmla="*/ 186 h 293"/>
              <a:gd name="T76" fmla="*/ 328 w 355"/>
              <a:gd name="T77" fmla="*/ 196 h 293"/>
              <a:gd name="T78" fmla="*/ 298 w 355"/>
              <a:gd name="T79" fmla="*/ 209 h 293"/>
              <a:gd name="T80" fmla="*/ 328 w 355"/>
              <a:gd name="T81" fmla="*/ 242 h 293"/>
              <a:gd name="T82" fmla="*/ 298 w 355"/>
              <a:gd name="T83" fmla="*/ 242 h 293"/>
              <a:gd name="T84" fmla="*/ 277 w 355"/>
              <a:gd name="T85" fmla="*/ 139 h 293"/>
              <a:gd name="T86" fmla="*/ 277 w 355"/>
              <a:gd name="T87" fmla="*/ 157 h 293"/>
              <a:gd name="T88" fmla="*/ 270 w 355"/>
              <a:gd name="T89" fmla="*/ 162 h 293"/>
              <a:gd name="T90" fmla="*/ 277 w 355"/>
              <a:gd name="T91" fmla="*/ 203 h 293"/>
              <a:gd name="T92" fmla="*/ 270 w 355"/>
              <a:gd name="T93" fmla="*/ 203 h 293"/>
              <a:gd name="T94" fmla="*/ 277 w 355"/>
              <a:gd name="T95" fmla="*/ 208 h 293"/>
              <a:gd name="T96" fmla="*/ 277 w 355"/>
              <a:gd name="T97" fmla="*/ 225 h 293"/>
              <a:gd name="T98" fmla="*/ 270 w 355"/>
              <a:gd name="T99" fmla="*/ 116 h 293"/>
              <a:gd name="T100" fmla="*/ 277 w 355"/>
              <a:gd name="T101" fmla="*/ 248 h 293"/>
              <a:gd name="T102" fmla="*/ 270 w 355"/>
              <a:gd name="T103" fmla="*/ 248 h 293"/>
              <a:gd name="T104" fmla="*/ 355 w 355"/>
              <a:gd name="T105" fmla="*/ 266 h 293"/>
              <a:gd name="T106" fmla="*/ 0 w 355"/>
              <a:gd name="T107" fmla="*/ 266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5" h="293">
                <a:moveTo>
                  <a:pt x="320" y="96"/>
                </a:moveTo>
                <a:cubicBezTo>
                  <a:pt x="320" y="0"/>
                  <a:pt x="320" y="0"/>
                  <a:pt x="320" y="0"/>
                </a:cubicBezTo>
                <a:cubicBezTo>
                  <a:pt x="298" y="0"/>
                  <a:pt x="298" y="0"/>
                  <a:pt x="298" y="0"/>
                </a:cubicBezTo>
                <a:cubicBezTo>
                  <a:pt x="298" y="96"/>
                  <a:pt x="298" y="96"/>
                  <a:pt x="298" y="96"/>
                </a:cubicBezTo>
                <a:cubicBezTo>
                  <a:pt x="249" y="96"/>
                  <a:pt x="249" y="96"/>
                  <a:pt x="249" y="96"/>
                </a:cubicBezTo>
                <a:cubicBezTo>
                  <a:pt x="249" y="248"/>
                  <a:pt x="249" y="248"/>
                  <a:pt x="249" y="248"/>
                </a:cubicBezTo>
                <a:cubicBezTo>
                  <a:pt x="242" y="248"/>
                  <a:pt x="242" y="248"/>
                  <a:pt x="242" y="248"/>
                </a:cubicBezTo>
                <a:cubicBezTo>
                  <a:pt x="242" y="199"/>
                  <a:pt x="242" y="199"/>
                  <a:pt x="242" y="199"/>
                </a:cubicBezTo>
                <a:cubicBezTo>
                  <a:pt x="28" y="199"/>
                  <a:pt x="28" y="199"/>
                  <a:pt x="28" y="199"/>
                </a:cubicBezTo>
                <a:cubicBezTo>
                  <a:pt x="28" y="248"/>
                  <a:pt x="28" y="248"/>
                  <a:pt x="28" y="248"/>
                </a:cubicBezTo>
                <a:cubicBezTo>
                  <a:pt x="18" y="248"/>
                  <a:pt x="18" y="248"/>
                  <a:pt x="18" y="248"/>
                </a:cubicBezTo>
                <a:cubicBezTo>
                  <a:pt x="18" y="260"/>
                  <a:pt x="18" y="260"/>
                  <a:pt x="18" y="260"/>
                </a:cubicBezTo>
                <a:cubicBezTo>
                  <a:pt x="249" y="260"/>
                  <a:pt x="249" y="260"/>
                  <a:pt x="249" y="260"/>
                </a:cubicBezTo>
                <a:cubicBezTo>
                  <a:pt x="336" y="260"/>
                  <a:pt x="336" y="260"/>
                  <a:pt x="336" y="260"/>
                </a:cubicBezTo>
                <a:cubicBezTo>
                  <a:pt x="336" y="248"/>
                  <a:pt x="336" y="248"/>
                  <a:pt x="336" y="248"/>
                </a:cubicBezTo>
                <a:cubicBezTo>
                  <a:pt x="336" y="96"/>
                  <a:pt x="336" y="96"/>
                  <a:pt x="336" y="96"/>
                </a:cubicBezTo>
                <a:cubicBezTo>
                  <a:pt x="320" y="96"/>
                  <a:pt x="320" y="96"/>
                  <a:pt x="320" y="96"/>
                </a:cubicBezTo>
                <a:close/>
                <a:moveTo>
                  <a:pt x="223" y="176"/>
                </a:moveTo>
                <a:cubicBezTo>
                  <a:pt x="184" y="176"/>
                  <a:pt x="184" y="176"/>
                  <a:pt x="184" y="176"/>
                </a:cubicBezTo>
                <a:cubicBezTo>
                  <a:pt x="192" y="59"/>
                  <a:pt x="192" y="59"/>
                  <a:pt x="192" y="59"/>
                </a:cubicBezTo>
                <a:cubicBezTo>
                  <a:pt x="215" y="59"/>
                  <a:pt x="215" y="59"/>
                  <a:pt x="215" y="59"/>
                </a:cubicBezTo>
                <a:cubicBezTo>
                  <a:pt x="223" y="176"/>
                  <a:pt x="223" y="176"/>
                  <a:pt x="223" y="176"/>
                </a:cubicBezTo>
                <a:close/>
                <a:moveTo>
                  <a:pt x="232" y="193"/>
                </a:moveTo>
                <a:cubicBezTo>
                  <a:pt x="175" y="193"/>
                  <a:pt x="175" y="193"/>
                  <a:pt x="175" y="193"/>
                </a:cubicBezTo>
                <a:cubicBezTo>
                  <a:pt x="175" y="181"/>
                  <a:pt x="175" y="181"/>
                  <a:pt x="175" y="181"/>
                </a:cubicBezTo>
                <a:cubicBezTo>
                  <a:pt x="232" y="181"/>
                  <a:pt x="232" y="181"/>
                  <a:pt x="232" y="181"/>
                </a:cubicBezTo>
                <a:cubicBezTo>
                  <a:pt x="232" y="193"/>
                  <a:pt x="232" y="193"/>
                  <a:pt x="232" y="193"/>
                </a:cubicBezTo>
                <a:close/>
                <a:moveTo>
                  <a:pt x="155" y="176"/>
                </a:moveTo>
                <a:cubicBezTo>
                  <a:pt x="142" y="176"/>
                  <a:pt x="129" y="176"/>
                  <a:pt x="117" y="176"/>
                </a:cubicBezTo>
                <a:cubicBezTo>
                  <a:pt x="119" y="137"/>
                  <a:pt x="122" y="98"/>
                  <a:pt x="124" y="59"/>
                </a:cubicBezTo>
                <a:cubicBezTo>
                  <a:pt x="132" y="59"/>
                  <a:pt x="140" y="59"/>
                  <a:pt x="148" y="59"/>
                </a:cubicBezTo>
                <a:cubicBezTo>
                  <a:pt x="150" y="98"/>
                  <a:pt x="153" y="137"/>
                  <a:pt x="155" y="176"/>
                </a:cubicBezTo>
                <a:close/>
                <a:moveTo>
                  <a:pt x="165" y="193"/>
                </a:moveTo>
                <a:cubicBezTo>
                  <a:pt x="145" y="193"/>
                  <a:pt x="126" y="193"/>
                  <a:pt x="107" y="193"/>
                </a:cubicBezTo>
                <a:cubicBezTo>
                  <a:pt x="107" y="189"/>
                  <a:pt x="107" y="185"/>
                  <a:pt x="107" y="181"/>
                </a:cubicBezTo>
                <a:cubicBezTo>
                  <a:pt x="126" y="181"/>
                  <a:pt x="145" y="181"/>
                  <a:pt x="165" y="181"/>
                </a:cubicBezTo>
                <a:cubicBezTo>
                  <a:pt x="165" y="185"/>
                  <a:pt x="165" y="189"/>
                  <a:pt x="165" y="193"/>
                </a:cubicBezTo>
                <a:close/>
                <a:moveTo>
                  <a:pt x="87" y="176"/>
                </a:moveTo>
                <a:cubicBezTo>
                  <a:pt x="49" y="176"/>
                  <a:pt x="49" y="176"/>
                  <a:pt x="49" y="176"/>
                </a:cubicBezTo>
                <a:cubicBezTo>
                  <a:pt x="56" y="59"/>
                  <a:pt x="56" y="59"/>
                  <a:pt x="56" y="59"/>
                </a:cubicBezTo>
                <a:cubicBezTo>
                  <a:pt x="80" y="59"/>
                  <a:pt x="80" y="59"/>
                  <a:pt x="80" y="59"/>
                </a:cubicBezTo>
                <a:cubicBezTo>
                  <a:pt x="87" y="176"/>
                  <a:pt x="87" y="176"/>
                  <a:pt x="87" y="176"/>
                </a:cubicBezTo>
                <a:close/>
                <a:moveTo>
                  <a:pt x="97" y="193"/>
                </a:moveTo>
                <a:cubicBezTo>
                  <a:pt x="39" y="193"/>
                  <a:pt x="39" y="193"/>
                  <a:pt x="39" y="193"/>
                </a:cubicBezTo>
                <a:cubicBezTo>
                  <a:pt x="39" y="181"/>
                  <a:pt x="39" y="181"/>
                  <a:pt x="39" y="181"/>
                </a:cubicBezTo>
                <a:cubicBezTo>
                  <a:pt x="97" y="181"/>
                  <a:pt x="97" y="181"/>
                  <a:pt x="97" y="181"/>
                </a:cubicBezTo>
                <a:cubicBezTo>
                  <a:pt x="97" y="193"/>
                  <a:pt x="97" y="193"/>
                  <a:pt x="97" y="193"/>
                </a:cubicBezTo>
                <a:close/>
                <a:moveTo>
                  <a:pt x="73" y="220"/>
                </a:moveTo>
                <a:cubicBezTo>
                  <a:pt x="68" y="220"/>
                  <a:pt x="64" y="220"/>
                  <a:pt x="59" y="220"/>
                </a:cubicBezTo>
                <a:cubicBezTo>
                  <a:pt x="59" y="217"/>
                  <a:pt x="59" y="214"/>
                  <a:pt x="59" y="210"/>
                </a:cubicBezTo>
                <a:cubicBezTo>
                  <a:pt x="64" y="210"/>
                  <a:pt x="68" y="210"/>
                  <a:pt x="73" y="210"/>
                </a:cubicBezTo>
                <a:cubicBezTo>
                  <a:pt x="73" y="214"/>
                  <a:pt x="73" y="217"/>
                  <a:pt x="73" y="220"/>
                </a:cubicBezTo>
                <a:close/>
                <a:moveTo>
                  <a:pt x="93" y="220"/>
                </a:moveTo>
                <a:cubicBezTo>
                  <a:pt x="88" y="220"/>
                  <a:pt x="84" y="220"/>
                  <a:pt x="79" y="220"/>
                </a:cubicBezTo>
                <a:cubicBezTo>
                  <a:pt x="79" y="217"/>
                  <a:pt x="79" y="214"/>
                  <a:pt x="79" y="210"/>
                </a:cubicBezTo>
                <a:cubicBezTo>
                  <a:pt x="84" y="210"/>
                  <a:pt x="88" y="210"/>
                  <a:pt x="93" y="210"/>
                </a:cubicBezTo>
                <a:cubicBezTo>
                  <a:pt x="93" y="214"/>
                  <a:pt x="93" y="217"/>
                  <a:pt x="93" y="220"/>
                </a:cubicBezTo>
                <a:close/>
                <a:moveTo>
                  <a:pt x="113" y="220"/>
                </a:moveTo>
                <a:cubicBezTo>
                  <a:pt x="108" y="220"/>
                  <a:pt x="103" y="220"/>
                  <a:pt x="99" y="220"/>
                </a:cubicBezTo>
                <a:cubicBezTo>
                  <a:pt x="99" y="217"/>
                  <a:pt x="99" y="214"/>
                  <a:pt x="99" y="210"/>
                </a:cubicBezTo>
                <a:cubicBezTo>
                  <a:pt x="103" y="210"/>
                  <a:pt x="108" y="210"/>
                  <a:pt x="113" y="210"/>
                </a:cubicBezTo>
                <a:cubicBezTo>
                  <a:pt x="113" y="214"/>
                  <a:pt x="113" y="217"/>
                  <a:pt x="113" y="220"/>
                </a:cubicBezTo>
                <a:close/>
                <a:moveTo>
                  <a:pt x="133" y="220"/>
                </a:moveTo>
                <a:cubicBezTo>
                  <a:pt x="128" y="220"/>
                  <a:pt x="123" y="220"/>
                  <a:pt x="118" y="220"/>
                </a:cubicBezTo>
                <a:cubicBezTo>
                  <a:pt x="118" y="217"/>
                  <a:pt x="118" y="214"/>
                  <a:pt x="118" y="210"/>
                </a:cubicBezTo>
                <a:cubicBezTo>
                  <a:pt x="123" y="210"/>
                  <a:pt x="128" y="210"/>
                  <a:pt x="133" y="210"/>
                </a:cubicBezTo>
                <a:cubicBezTo>
                  <a:pt x="133" y="214"/>
                  <a:pt x="133" y="217"/>
                  <a:pt x="133" y="220"/>
                </a:cubicBezTo>
                <a:close/>
                <a:moveTo>
                  <a:pt x="152" y="220"/>
                </a:moveTo>
                <a:cubicBezTo>
                  <a:pt x="148" y="220"/>
                  <a:pt x="143" y="220"/>
                  <a:pt x="138" y="220"/>
                </a:cubicBezTo>
                <a:cubicBezTo>
                  <a:pt x="138" y="217"/>
                  <a:pt x="138" y="214"/>
                  <a:pt x="138" y="210"/>
                </a:cubicBezTo>
                <a:cubicBezTo>
                  <a:pt x="143" y="210"/>
                  <a:pt x="148" y="210"/>
                  <a:pt x="152" y="210"/>
                </a:cubicBezTo>
                <a:cubicBezTo>
                  <a:pt x="152" y="214"/>
                  <a:pt x="152" y="217"/>
                  <a:pt x="152" y="220"/>
                </a:cubicBezTo>
                <a:close/>
                <a:moveTo>
                  <a:pt x="172" y="220"/>
                </a:moveTo>
                <a:cubicBezTo>
                  <a:pt x="167" y="220"/>
                  <a:pt x="163" y="220"/>
                  <a:pt x="158" y="220"/>
                </a:cubicBezTo>
                <a:cubicBezTo>
                  <a:pt x="158" y="217"/>
                  <a:pt x="158" y="214"/>
                  <a:pt x="158" y="210"/>
                </a:cubicBezTo>
                <a:cubicBezTo>
                  <a:pt x="163" y="210"/>
                  <a:pt x="167" y="210"/>
                  <a:pt x="172" y="210"/>
                </a:cubicBezTo>
                <a:cubicBezTo>
                  <a:pt x="172" y="214"/>
                  <a:pt x="172" y="217"/>
                  <a:pt x="172" y="220"/>
                </a:cubicBezTo>
                <a:close/>
                <a:moveTo>
                  <a:pt x="192" y="220"/>
                </a:moveTo>
                <a:cubicBezTo>
                  <a:pt x="187" y="220"/>
                  <a:pt x="183" y="220"/>
                  <a:pt x="178" y="220"/>
                </a:cubicBezTo>
                <a:cubicBezTo>
                  <a:pt x="178" y="217"/>
                  <a:pt x="178" y="214"/>
                  <a:pt x="178" y="210"/>
                </a:cubicBezTo>
                <a:cubicBezTo>
                  <a:pt x="183" y="210"/>
                  <a:pt x="187" y="210"/>
                  <a:pt x="192" y="210"/>
                </a:cubicBezTo>
                <a:cubicBezTo>
                  <a:pt x="192" y="214"/>
                  <a:pt x="192" y="217"/>
                  <a:pt x="192" y="220"/>
                </a:cubicBezTo>
                <a:close/>
                <a:moveTo>
                  <a:pt x="212" y="220"/>
                </a:moveTo>
                <a:cubicBezTo>
                  <a:pt x="207" y="220"/>
                  <a:pt x="202" y="220"/>
                  <a:pt x="198" y="220"/>
                </a:cubicBezTo>
                <a:cubicBezTo>
                  <a:pt x="198" y="217"/>
                  <a:pt x="198" y="214"/>
                  <a:pt x="198" y="210"/>
                </a:cubicBezTo>
                <a:cubicBezTo>
                  <a:pt x="202" y="210"/>
                  <a:pt x="207" y="210"/>
                  <a:pt x="212" y="210"/>
                </a:cubicBezTo>
                <a:cubicBezTo>
                  <a:pt x="212" y="214"/>
                  <a:pt x="212" y="217"/>
                  <a:pt x="212" y="220"/>
                </a:cubicBezTo>
                <a:close/>
                <a:moveTo>
                  <a:pt x="53" y="220"/>
                </a:moveTo>
                <a:cubicBezTo>
                  <a:pt x="39" y="220"/>
                  <a:pt x="39" y="220"/>
                  <a:pt x="39" y="220"/>
                </a:cubicBezTo>
                <a:cubicBezTo>
                  <a:pt x="39" y="210"/>
                  <a:pt x="39" y="210"/>
                  <a:pt x="39" y="210"/>
                </a:cubicBezTo>
                <a:cubicBezTo>
                  <a:pt x="53" y="210"/>
                  <a:pt x="53" y="210"/>
                  <a:pt x="53" y="210"/>
                </a:cubicBezTo>
                <a:cubicBezTo>
                  <a:pt x="53" y="220"/>
                  <a:pt x="53" y="220"/>
                  <a:pt x="53" y="220"/>
                </a:cubicBezTo>
                <a:close/>
                <a:moveTo>
                  <a:pt x="232" y="220"/>
                </a:moveTo>
                <a:cubicBezTo>
                  <a:pt x="217" y="220"/>
                  <a:pt x="217" y="220"/>
                  <a:pt x="217" y="220"/>
                </a:cubicBezTo>
                <a:cubicBezTo>
                  <a:pt x="217" y="210"/>
                  <a:pt x="217" y="210"/>
                  <a:pt x="217" y="210"/>
                </a:cubicBezTo>
                <a:cubicBezTo>
                  <a:pt x="232" y="210"/>
                  <a:pt x="232" y="210"/>
                  <a:pt x="232" y="210"/>
                </a:cubicBezTo>
                <a:cubicBezTo>
                  <a:pt x="232" y="220"/>
                  <a:pt x="232" y="220"/>
                  <a:pt x="232" y="220"/>
                </a:cubicBezTo>
                <a:close/>
                <a:moveTo>
                  <a:pt x="328" y="127"/>
                </a:moveTo>
                <a:cubicBezTo>
                  <a:pt x="328" y="116"/>
                  <a:pt x="328" y="116"/>
                  <a:pt x="328" y="116"/>
                </a:cubicBezTo>
                <a:cubicBezTo>
                  <a:pt x="298" y="116"/>
                  <a:pt x="298" y="116"/>
                  <a:pt x="298" y="116"/>
                </a:cubicBezTo>
                <a:cubicBezTo>
                  <a:pt x="298" y="127"/>
                  <a:pt x="298" y="127"/>
                  <a:pt x="298" y="127"/>
                </a:cubicBezTo>
                <a:cubicBezTo>
                  <a:pt x="328" y="127"/>
                  <a:pt x="328" y="127"/>
                  <a:pt x="328" y="127"/>
                </a:cubicBezTo>
                <a:close/>
                <a:moveTo>
                  <a:pt x="328" y="150"/>
                </a:moveTo>
                <a:cubicBezTo>
                  <a:pt x="328" y="146"/>
                  <a:pt x="328" y="143"/>
                  <a:pt x="328" y="140"/>
                </a:cubicBezTo>
                <a:cubicBezTo>
                  <a:pt x="318" y="140"/>
                  <a:pt x="308" y="140"/>
                  <a:pt x="298" y="140"/>
                </a:cubicBezTo>
                <a:cubicBezTo>
                  <a:pt x="298" y="143"/>
                  <a:pt x="298" y="146"/>
                  <a:pt x="298" y="150"/>
                </a:cubicBezTo>
                <a:cubicBezTo>
                  <a:pt x="308" y="150"/>
                  <a:pt x="318" y="150"/>
                  <a:pt x="328" y="150"/>
                </a:cubicBezTo>
                <a:close/>
                <a:moveTo>
                  <a:pt x="328" y="173"/>
                </a:moveTo>
                <a:cubicBezTo>
                  <a:pt x="328" y="169"/>
                  <a:pt x="328" y="166"/>
                  <a:pt x="328" y="163"/>
                </a:cubicBezTo>
                <a:cubicBezTo>
                  <a:pt x="318" y="163"/>
                  <a:pt x="308" y="163"/>
                  <a:pt x="298" y="163"/>
                </a:cubicBezTo>
                <a:cubicBezTo>
                  <a:pt x="298" y="166"/>
                  <a:pt x="298" y="169"/>
                  <a:pt x="298" y="173"/>
                </a:cubicBezTo>
                <a:cubicBezTo>
                  <a:pt x="308" y="173"/>
                  <a:pt x="318" y="173"/>
                  <a:pt x="328" y="173"/>
                </a:cubicBezTo>
                <a:close/>
                <a:moveTo>
                  <a:pt x="328" y="196"/>
                </a:moveTo>
                <a:cubicBezTo>
                  <a:pt x="328" y="192"/>
                  <a:pt x="328" y="189"/>
                  <a:pt x="328" y="186"/>
                </a:cubicBezTo>
                <a:cubicBezTo>
                  <a:pt x="318" y="186"/>
                  <a:pt x="308" y="186"/>
                  <a:pt x="298" y="186"/>
                </a:cubicBezTo>
                <a:cubicBezTo>
                  <a:pt x="298" y="189"/>
                  <a:pt x="298" y="192"/>
                  <a:pt x="298" y="196"/>
                </a:cubicBezTo>
                <a:cubicBezTo>
                  <a:pt x="308" y="196"/>
                  <a:pt x="318" y="196"/>
                  <a:pt x="328" y="196"/>
                </a:cubicBezTo>
                <a:close/>
                <a:moveTo>
                  <a:pt x="328" y="219"/>
                </a:moveTo>
                <a:cubicBezTo>
                  <a:pt x="328" y="216"/>
                  <a:pt x="328" y="212"/>
                  <a:pt x="328" y="209"/>
                </a:cubicBezTo>
                <a:cubicBezTo>
                  <a:pt x="318" y="209"/>
                  <a:pt x="308" y="209"/>
                  <a:pt x="298" y="209"/>
                </a:cubicBezTo>
                <a:cubicBezTo>
                  <a:pt x="298" y="212"/>
                  <a:pt x="298" y="216"/>
                  <a:pt x="298" y="219"/>
                </a:cubicBezTo>
                <a:cubicBezTo>
                  <a:pt x="308" y="219"/>
                  <a:pt x="318" y="219"/>
                  <a:pt x="328" y="219"/>
                </a:cubicBezTo>
                <a:close/>
                <a:moveTo>
                  <a:pt x="328" y="242"/>
                </a:moveTo>
                <a:cubicBezTo>
                  <a:pt x="328" y="232"/>
                  <a:pt x="328" y="232"/>
                  <a:pt x="328" y="232"/>
                </a:cubicBezTo>
                <a:cubicBezTo>
                  <a:pt x="298" y="232"/>
                  <a:pt x="298" y="232"/>
                  <a:pt x="298" y="232"/>
                </a:cubicBezTo>
                <a:cubicBezTo>
                  <a:pt x="298" y="242"/>
                  <a:pt x="298" y="242"/>
                  <a:pt x="298" y="242"/>
                </a:cubicBezTo>
                <a:cubicBezTo>
                  <a:pt x="328" y="242"/>
                  <a:pt x="328" y="242"/>
                  <a:pt x="328" y="242"/>
                </a:cubicBezTo>
                <a:close/>
                <a:moveTo>
                  <a:pt x="277" y="157"/>
                </a:moveTo>
                <a:cubicBezTo>
                  <a:pt x="277" y="151"/>
                  <a:pt x="277" y="145"/>
                  <a:pt x="277" y="139"/>
                </a:cubicBezTo>
                <a:cubicBezTo>
                  <a:pt x="275" y="139"/>
                  <a:pt x="272" y="139"/>
                  <a:pt x="270" y="139"/>
                </a:cubicBezTo>
                <a:cubicBezTo>
                  <a:pt x="270" y="145"/>
                  <a:pt x="270" y="151"/>
                  <a:pt x="270" y="157"/>
                </a:cubicBezTo>
                <a:cubicBezTo>
                  <a:pt x="272" y="157"/>
                  <a:pt x="275" y="157"/>
                  <a:pt x="277" y="157"/>
                </a:cubicBezTo>
                <a:close/>
                <a:moveTo>
                  <a:pt x="277" y="180"/>
                </a:moveTo>
                <a:cubicBezTo>
                  <a:pt x="277" y="174"/>
                  <a:pt x="277" y="168"/>
                  <a:pt x="277" y="162"/>
                </a:cubicBezTo>
                <a:cubicBezTo>
                  <a:pt x="275" y="162"/>
                  <a:pt x="272" y="162"/>
                  <a:pt x="270" y="162"/>
                </a:cubicBezTo>
                <a:cubicBezTo>
                  <a:pt x="270" y="168"/>
                  <a:pt x="270" y="174"/>
                  <a:pt x="270" y="180"/>
                </a:cubicBezTo>
                <a:cubicBezTo>
                  <a:pt x="272" y="180"/>
                  <a:pt x="275" y="180"/>
                  <a:pt x="277" y="180"/>
                </a:cubicBezTo>
                <a:close/>
                <a:moveTo>
                  <a:pt x="277" y="203"/>
                </a:moveTo>
                <a:cubicBezTo>
                  <a:pt x="277" y="197"/>
                  <a:pt x="277" y="191"/>
                  <a:pt x="277" y="185"/>
                </a:cubicBezTo>
                <a:cubicBezTo>
                  <a:pt x="275" y="185"/>
                  <a:pt x="272" y="185"/>
                  <a:pt x="270" y="185"/>
                </a:cubicBezTo>
                <a:cubicBezTo>
                  <a:pt x="270" y="191"/>
                  <a:pt x="270" y="197"/>
                  <a:pt x="270" y="203"/>
                </a:cubicBezTo>
                <a:cubicBezTo>
                  <a:pt x="272" y="203"/>
                  <a:pt x="275" y="203"/>
                  <a:pt x="277" y="203"/>
                </a:cubicBezTo>
                <a:close/>
                <a:moveTo>
                  <a:pt x="277" y="225"/>
                </a:moveTo>
                <a:cubicBezTo>
                  <a:pt x="277" y="220"/>
                  <a:pt x="277" y="214"/>
                  <a:pt x="277" y="208"/>
                </a:cubicBezTo>
                <a:cubicBezTo>
                  <a:pt x="275" y="208"/>
                  <a:pt x="272" y="208"/>
                  <a:pt x="270" y="208"/>
                </a:cubicBezTo>
                <a:cubicBezTo>
                  <a:pt x="270" y="214"/>
                  <a:pt x="270" y="220"/>
                  <a:pt x="270" y="225"/>
                </a:cubicBezTo>
                <a:cubicBezTo>
                  <a:pt x="272" y="225"/>
                  <a:pt x="275" y="225"/>
                  <a:pt x="277" y="225"/>
                </a:cubicBezTo>
                <a:close/>
                <a:moveTo>
                  <a:pt x="277" y="134"/>
                </a:moveTo>
                <a:cubicBezTo>
                  <a:pt x="277" y="116"/>
                  <a:pt x="277" y="116"/>
                  <a:pt x="277" y="116"/>
                </a:cubicBezTo>
                <a:cubicBezTo>
                  <a:pt x="270" y="116"/>
                  <a:pt x="270" y="116"/>
                  <a:pt x="270" y="116"/>
                </a:cubicBezTo>
                <a:cubicBezTo>
                  <a:pt x="270" y="134"/>
                  <a:pt x="270" y="134"/>
                  <a:pt x="270" y="134"/>
                </a:cubicBezTo>
                <a:cubicBezTo>
                  <a:pt x="277" y="134"/>
                  <a:pt x="277" y="134"/>
                  <a:pt x="277" y="134"/>
                </a:cubicBezTo>
                <a:close/>
                <a:moveTo>
                  <a:pt x="277" y="248"/>
                </a:moveTo>
                <a:cubicBezTo>
                  <a:pt x="277" y="231"/>
                  <a:pt x="277" y="231"/>
                  <a:pt x="277" y="231"/>
                </a:cubicBezTo>
                <a:cubicBezTo>
                  <a:pt x="270" y="231"/>
                  <a:pt x="270" y="231"/>
                  <a:pt x="270" y="231"/>
                </a:cubicBezTo>
                <a:cubicBezTo>
                  <a:pt x="270" y="248"/>
                  <a:pt x="270" y="248"/>
                  <a:pt x="270" y="248"/>
                </a:cubicBezTo>
                <a:cubicBezTo>
                  <a:pt x="277" y="248"/>
                  <a:pt x="277" y="248"/>
                  <a:pt x="277" y="248"/>
                </a:cubicBezTo>
                <a:close/>
                <a:moveTo>
                  <a:pt x="0" y="266"/>
                </a:moveTo>
                <a:cubicBezTo>
                  <a:pt x="355" y="266"/>
                  <a:pt x="355" y="266"/>
                  <a:pt x="355" y="266"/>
                </a:cubicBezTo>
                <a:cubicBezTo>
                  <a:pt x="355" y="293"/>
                  <a:pt x="355" y="293"/>
                  <a:pt x="355" y="293"/>
                </a:cubicBezTo>
                <a:cubicBezTo>
                  <a:pt x="0" y="293"/>
                  <a:pt x="0" y="293"/>
                  <a:pt x="0" y="293"/>
                </a:cubicBezTo>
                <a:cubicBezTo>
                  <a:pt x="0" y="266"/>
                  <a:pt x="0" y="266"/>
                  <a:pt x="0" y="26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344" name="Freeform 1458"/>
          <p:cNvSpPr>
            <a:spLocks noEditPoints="1"/>
          </p:cNvSpPr>
          <p:nvPr/>
        </p:nvSpPr>
        <p:spPr bwMode="auto">
          <a:xfrm>
            <a:off x="2185737" y="3282937"/>
            <a:ext cx="380005" cy="349941"/>
          </a:xfrm>
          <a:custGeom>
            <a:avLst/>
            <a:gdLst>
              <a:gd name="T0" fmla="*/ 298 w 355"/>
              <a:gd name="T1" fmla="*/ 0 h 293"/>
              <a:gd name="T2" fmla="*/ 249 w 355"/>
              <a:gd name="T3" fmla="*/ 248 h 293"/>
              <a:gd name="T4" fmla="*/ 28 w 355"/>
              <a:gd name="T5" fmla="*/ 199 h 293"/>
              <a:gd name="T6" fmla="*/ 18 w 355"/>
              <a:gd name="T7" fmla="*/ 260 h 293"/>
              <a:gd name="T8" fmla="*/ 336 w 355"/>
              <a:gd name="T9" fmla="*/ 248 h 293"/>
              <a:gd name="T10" fmla="*/ 223 w 355"/>
              <a:gd name="T11" fmla="*/ 176 h 293"/>
              <a:gd name="T12" fmla="*/ 215 w 355"/>
              <a:gd name="T13" fmla="*/ 59 h 293"/>
              <a:gd name="T14" fmla="*/ 175 w 355"/>
              <a:gd name="T15" fmla="*/ 193 h 293"/>
              <a:gd name="T16" fmla="*/ 232 w 355"/>
              <a:gd name="T17" fmla="*/ 193 h 293"/>
              <a:gd name="T18" fmla="*/ 124 w 355"/>
              <a:gd name="T19" fmla="*/ 59 h 293"/>
              <a:gd name="T20" fmla="*/ 165 w 355"/>
              <a:gd name="T21" fmla="*/ 193 h 293"/>
              <a:gd name="T22" fmla="*/ 165 w 355"/>
              <a:gd name="T23" fmla="*/ 181 h 293"/>
              <a:gd name="T24" fmla="*/ 49 w 355"/>
              <a:gd name="T25" fmla="*/ 176 h 293"/>
              <a:gd name="T26" fmla="*/ 87 w 355"/>
              <a:gd name="T27" fmla="*/ 176 h 293"/>
              <a:gd name="T28" fmla="*/ 39 w 355"/>
              <a:gd name="T29" fmla="*/ 181 h 293"/>
              <a:gd name="T30" fmla="*/ 73 w 355"/>
              <a:gd name="T31" fmla="*/ 220 h 293"/>
              <a:gd name="T32" fmla="*/ 73 w 355"/>
              <a:gd name="T33" fmla="*/ 210 h 293"/>
              <a:gd name="T34" fmla="*/ 79 w 355"/>
              <a:gd name="T35" fmla="*/ 220 h 293"/>
              <a:gd name="T36" fmla="*/ 93 w 355"/>
              <a:gd name="T37" fmla="*/ 220 h 293"/>
              <a:gd name="T38" fmla="*/ 99 w 355"/>
              <a:gd name="T39" fmla="*/ 210 h 293"/>
              <a:gd name="T40" fmla="*/ 133 w 355"/>
              <a:gd name="T41" fmla="*/ 220 h 293"/>
              <a:gd name="T42" fmla="*/ 133 w 355"/>
              <a:gd name="T43" fmla="*/ 210 h 293"/>
              <a:gd name="T44" fmla="*/ 138 w 355"/>
              <a:gd name="T45" fmla="*/ 220 h 293"/>
              <a:gd name="T46" fmla="*/ 152 w 355"/>
              <a:gd name="T47" fmla="*/ 220 h 293"/>
              <a:gd name="T48" fmla="*/ 158 w 355"/>
              <a:gd name="T49" fmla="*/ 210 h 293"/>
              <a:gd name="T50" fmla="*/ 192 w 355"/>
              <a:gd name="T51" fmla="*/ 220 h 293"/>
              <a:gd name="T52" fmla="*/ 192 w 355"/>
              <a:gd name="T53" fmla="*/ 210 h 293"/>
              <a:gd name="T54" fmla="*/ 198 w 355"/>
              <a:gd name="T55" fmla="*/ 220 h 293"/>
              <a:gd name="T56" fmla="*/ 212 w 355"/>
              <a:gd name="T57" fmla="*/ 220 h 293"/>
              <a:gd name="T58" fmla="*/ 39 w 355"/>
              <a:gd name="T59" fmla="*/ 210 h 293"/>
              <a:gd name="T60" fmla="*/ 232 w 355"/>
              <a:gd name="T61" fmla="*/ 220 h 293"/>
              <a:gd name="T62" fmla="*/ 232 w 355"/>
              <a:gd name="T63" fmla="*/ 210 h 293"/>
              <a:gd name="T64" fmla="*/ 328 w 355"/>
              <a:gd name="T65" fmla="*/ 116 h 293"/>
              <a:gd name="T66" fmla="*/ 328 w 355"/>
              <a:gd name="T67" fmla="*/ 127 h 293"/>
              <a:gd name="T68" fmla="*/ 298 w 355"/>
              <a:gd name="T69" fmla="*/ 140 h 293"/>
              <a:gd name="T70" fmla="*/ 328 w 355"/>
              <a:gd name="T71" fmla="*/ 173 h 293"/>
              <a:gd name="T72" fmla="*/ 298 w 355"/>
              <a:gd name="T73" fmla="*/ 173 h 293"/>
              <a:gd name="T74" fmla="*/ 328 w 355"/>
              <a:gd name="T75" fmla="*/ 186 h 293"/>
              <a:gd name="T76" fmla="*/ 328 w 355"/>
              <a:gd name="T77" fmla="*/ 196 h 293"/>
              <a:gd name="T78" fmla="*/ 298 w 355"/>
              <a:gd name="T79" fmla="*/ 209 h 293"/>
              <a:gd name="T80" fmla="*/ 328 w 355"/>
              <a:gd name="T81" fmla="*/ 242 h 293"/>
              <a:gd name="T82" fmla="*/ 298 w 355"/>
              <a:gd name="T83" fmla="*/ 242 h 293"/>
              <a:gd name="T84" fmla="*/ 277 w 355"/>
              <a:gd name="T85" fmla="*/ 139 h 293"/>
              <a:gd name="T86" fmla="*/ 277 w 355"/>
              <a:gd name="T87" fmla="*/ 157 h 293"/>
              <a:gd name="T88" fmla="*/ 270 w 355"/>
              <a:gd name="T89" fmla="*/ 162 h 293"/>
              <a:gd name="T90" fmla="*/ 277 w 355"/>
              <a:gd name="T91" fmla="*/ 203 h 293"/>
              <a:gd name="T92" fmla="*/ 270 w 355"/>
              <a:gd name="T93" fmla="*/ 203 h 293"/>
              <a:gd name="T94" fmla="*/ 277 w 355"/>
              <a:gd name="T95" fmla="*/ 208 h 293"/>
              <a:gd name="T96" fmla="*/ 277 w 355"/>
              <a:gd name="T97" fmla="*/ 225 h 293"/>
              <a:gd name="T98" fmla="*/ 270 w 355"/>
              <a:gd name="T99" fmla="*/ 116 h 293"/>
              <a:gd name="T100" fmla="*/ 277 w 355"/>
              <a:gd name="T101" fmla="*/ 248 h 293"/>
              <a:gd name="T102" fmla="*/ 270 w 355"/>
              <a:gd name="T103" fmla="*/ 248 h 293"/>
              <a:gd name="T104" fmla="*/ 355 w 355"/>
              <a:gd name="T105" fmla="*/ 266 h 293"/>
              <a:gd name="T106" fmla="*/ 0 w 355"/>
              <a:gd name="T107" fmla="*/ 266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5" h="293">
                <a:moveTo>
                  <a:pt x="320" y="96"/>
                </a:moveTo>
                <a:cubicBezTo>
                  <a:pt x="320" y="0"/>
                  <a:pt x="320" y="0"/>
                  <a:pt x="320" y="0"/>
                </a:cubicBezTo>
                <a:cubicBezTo>
                  <a:pt x="298" y="0"/>
                  <a:pt x="298" y="0"/>
                  <a:pt x="298" y="0"/>
                </a:cubicBezTo>
                <a:cubicBezTo>
                  <a:pt x="298" y="96"/>
                  <a:pt x="298" y="96"/>
                  <a:pt x="298" y="96"/>
                </a:cubicBezTo>
                <a:cubicBezTo>
                  <a:pt x="249" y="96"/>
                  <a:pt x="249" y="96"/>
                  <a:pt x="249" y="96"/>
                </a:cubicBezTo>
                <a:cubicBezTo>
                  <a:pt x="249" y="248"/>
                  <a:pt x="249" y="248"/>
                  <a:pt x="249" y="248"/>
                </a:cubicBezTo>
                <a:cubicBezTo>
                  <a:pt x="242" y="248"/>
                  <a:pt x="242" y="248"/>
                  <a:pt x="242" y="248"/>
                </a:cubicBezTo>
                <a:cubicBezTo>
                  <a:pt x="242" y="199"/>
                  <a:pt x="242" y="199"/>
                  <a:pt x="242" y="199"/>
                </a:cubicBezTo>
                <a:cubicBezTo>
                  <a:pt x="28" y="199"/>
                  <a:pt x="28" y="199"/>
                  <a:pt x="28" y="199"/>
                </a:cubicBezTo>
                <a:cubicBezTo>
                  <a:pt x="28" y="248"/>
                  <a:pt x="28" y="248"/>
                  <a:pt x="28" y="248"/>
                </a:cubicBezTo>
                <a:cubicBezTo>
                  <a:pt x="18" y="248"/>
                  <a:pt x="18" y="248"/>
                  <a:pt x="18" y="248"/>
                </a:cubicBezTo>
                <a:cubicBezTo>
                  <a:pt x="18" y="260"/>
                  <a:pt x="18" y="260"/>
                  <a:pt x="18" y="260"/>
                </a:cubicBezTo>
                <a:cubicBezTo>
                  <a:pt x="249" y="260"/>
                  <a:pt x="249" y="260"/>
                  <a:pt x="249" y="260"/>
                </a:cubicBezTo>
                <a:cubicBezTo>
                  <a:pt x="336" y="260"/>
                  <a:pt x="336" y="260"/>
                  <a:pt x="336" y="260"/>
                </a:cubicBezTo>
                <a:cubicBezTo>
                  <a:pt x="336" y="248"/>
                  <a:pt x="336" y="248"/>
                  <a:pt x="336" y="248"/>
                </a:cubicBezTo>
                <a:cubicBezTo>
                  <a:pt x="336" y="96"/>
                  <a:pt x="336" y="96"/>
                  <a:pt x="336" y="96"/>
                </a:cubicBezTo>
                <a:cubicBezTo>
                  <a:pt x="320" y="96"/>
                  <a:pt x="320" y="96"/>
                  <a:pt x="320" y="96"/>
                </a:cubicBezTo>
                <a:close/>
                <a:moveTo>
                  <a:pt x="223" y="176"/>
                </a:moveTo>
                <a:cubicBezTo>
                  <a:pt x="184" y="176"/>
                  <a:pt x="184" y="176"/>
                  <a:pt x="184" y="176"/>
                </a:cubicBezTo>
                <a:cubicBezTo>
                  <a:pt x="192" y="59"/>
                  <a:pt x="192" y="59"/>
                  <a:pt x="192" y="59"/>
                </a:cubicBezTo>
                <a:cubicBezTo>
                  <a:pt x="215" y="59"/>
                  <a:pt x="215" y="59"/>
                  <a:pt x="215" y="59"/>
                </a:cubicBezTo>
                <a:cubicBezTo>
                  <a:pt x="223" y="176"/>
                  <a:pt x="223" y="176"/>
                  <a:pt x="223" y="176"/>
                </a:cubicBezTo>
                <a:close/>
                <a:moveTo>
                  <a:pt x="232" y="193"/>
                </a:moveTo>
                <a:cubicBezTo>
                  <a:pt x="175" y="193"/>
                  <a:pt x="175" y="193"/>
                  <a:pt x="175" y="193"/>
                </a:cubicBezTo>
                <a:cubicBezTo>
                  <a:pt x="175" y="181"/>
                  <a:pt x="175" y="181"/>
                  <a:pt x="175" y="181"/>
                </a:cubicBezTo>
                <a:cubicBezTo>
                  <a:pt x="232" y="181"/>
                  <a:pt x="232" y="181"/>
                  <a:pt x="232" y="181"/>
                </a:cubicBezTo>
                <a:cubicBezTo>
                  <a:pt x="232" y="193"/>
                  <a:pt x="232" y="193"/>
                  <a:pt x="232" y="193"/>
                </a:cubicBezTo>
                <a:close/>
                <a:moveTo>
                  <a:pt x="155" y="176"/>
                </a:moveTo>
                <a:cubicBezTo>
                  <a:pt x="142" y="176"/>
                  <a:pt x="129" y="176"/>
                  <a:pt x="117" y="176"/>
                </a:cubicBezTo>
                <a:cubicBezTo>
                  <a:pt x="119" y="137"/>
                  <a:pt x="122" y="98"/>
                  <a:pt x="124" y="59"/>
                </a:cubicBezTo>
                <a:cubicBezTo>
                  <a:pt x="132" y="59"/>
                  <a:pt x="140" y="59"/>
                  <a:pt x="148" y="59"/>
                </a:cubicBezTo>
                <a:cubicBezTo>
                  <a:pt x="150" y="98"/>
                  <a:pt x="153" y="137"/>
                  <a:pt x="155" y="176"/>
                </a:cubicBezTo>
                <a:close/>
                <a:moveTo>
                  <a:pt x="165" y="193"/>
                </a:moveTo>
                <a:cubicBezTo>
                  <a:pt x="145" y="193"/>
                  <a:pt x="126" y="193"/>
                  <a:pt x="107" y="193"/>
                </a:cubicBezTo>
                <a:cubicBezTo>
                  <a:pt x="107" y="189"/>
                  <a:pt x="107" y="185"/>
                  <a:pt x="107" y="181"/>
                </a:cubicBezTo>
                <a:cubicBezTo>
                  <a:pt x="126" y="181"/>
                  <a:pt x="145" y="181"/>
                  <a:pt x="165" y="181"/>
                </a:cubicBezTo>
                <a:cubicBezTo>
                  <a:pt x="165" y="185"/>
                  <a:pt x="165" y="189"/>
                  <a:pt x="165" y="193"/>
                </a:cubicBezTo>
                <a:close/>
                <a:moveTo>
                  <a:pt x="87" y="176"/>
                </a:moveTo>
                <a:cubicBezTo>
                  <a:pt x="49" y="176"/>
                  <a:pt x="49" y="176"/>
                  <a:pt x="49" y="176"/>
                </a:cubicBezTo>
                <a:cubicBezTo>
                  <a:pt x="56" y="59"/>
                  <a:pt x="56" y="59"/>
                  <a:pt x="56" y="59"/>
                </a:cubicBezTo>
                <a:cubicBezTo>
                  <a:pt x="80" y="59"/>
                  <a:pt x="80" y="59"/>
                  <a:pt x="80" y="59"/>
                </a:cubicBezTo>
                <a:cubicBezTo>
                  <a:pt x="87" y="176"/>
                  <a:pt x="87" y="176"/>
                  <a:pt x="87" y="176"/>
                </a:cubicBezTo>
                <a:close/>
                <a:moveTo>
                  <a:pt x="97" y="193"/>
                </a:moveTo>
                <a:cubicBezTo>
                  <a:pt x="39" y="193"/>
                  <a:pt x="39" y="193"/>
                  <a:pt x="39" y="193"/>
                </a:cubicBezTo>
                <a:cubicBezTo>
                  <a:pt x="39" y="181"/>
                  <a:pt x="39" y="181"/>
                  <a:pt x="39" y="181"/>
                </a:cubicBezTo>
                <a:cubicBezTo>
                  <a:pt x="97" y="181"/>
                  <a:pt x="97" y="181"/>
                  <a:pt x="97" y="181"/>
                </a:cubicBezTo>
                <a:cubicBezTo>
                  <a:pt x="97" y="193"/>
                  <a:pt x="97" y="193"/>
                  <a:pt x="97" y="193"/>
                </a:cubicBezTo>
                <a:close/>
                <a:moveTo>
                  <a:pt x="73" y="220"/>
                </a:moveTo>
                <a:cubicBezTo>
                  <a:pt x="68" y="220"/>
                  <a:pt x="64" y="220"/>
                  <a:pt x="59" y="220"/>
                </a:cubicBezTo>
                <a:cubicBezTo>
                  <a:pt x="59" y="217"/>
                  <a:pt x="59" y="214"/>
                  <a:pt x="59" y="210"/>
                </a:cubicBezTo>
                <a:cubicBezTo>
                  <a:pt x="64" y="210"/>
                  <a:pt x="68" y="210"/>
                  <a:pt x="73" y="210"/>
                </a:cubicBezTo>
                <a:cubicBezTo>
                  <a:pt x="73" y="214"/>
                  <a:pt x="73" y="217"/>
                  <a:pt x="73" y="220"/>
                </a:cubicBezTo>
                <a:close/>
                <a:moveTo>
                  <a:pt x="93" y="220"/>
                </a:moveTo>
                <a:cubicBezTo>
                  <a:pt x="88" y="220"/>
                  <a:pt x="84" y="220"/>
                  <a:pt x="79" y="220"/>
                </a:cubicBezTo>
                <a:cubicBezTo>
                  <a:pt x="79" y="217"/>
                  <a:pt x="79" y="214"/>
                  <a:pt x="79" y="210"/>
                </a:cubicBezTo>
                <a:cubicBezTo>
                  <a:pt x="84" y="210"/>
                  <a:pt x="88" y="210"/>
                  <a:pt x="93" y="210"/>
                </a:cubicBezTo>
                <a:cubicBezTo>
                  <a:pt x="93" y="214"/>
                  <a:pt x="93" y="217"/>
                  <a:pt x="93" y="220"/>
                </a:cubicBezTo>
                <a:close/>
                <a:moveTo>
                  <a:pt x="113" y="220"/>
                </a:moveTo>
                <a:cubicBezTo>
                  <a:pt x="108" y="220"/>
                  <a:pt x="103" y="220"/>
                  <a:pt x="99" y="220"/>
                </a:cubicBezTo>
                <a:cubicBezTo>
                  <a:pt x="99" y="217"/>
                  <a:pt x="99" y="214"/>
                  <a:pt x="99" y="210"/>
                </a:cubicBezTo>
                <a:cubicBezTo>
                  <a:pt x="103" y="210"/>
                  <a:pt x="108" y="210"/>
                  <a:pt x="113" y="210"/>
                </a:cubicBezTo>
                <a:cubicBezTo>
                  <a:pt x="113" y="214"/>
                  <a:pt x="113" y="217"/>
                  <a:pt x="113" y="220"/>
                </a:cubicBezTo>
                <a:close/>
                <a:moveTo>
                  <a:pt x="133" y="220"/>
                </a:moveTo>
                <a:cubicBezTo>
                  <a:pt x="128" y="220"/>
                  <a:pt x="123" y="220"/>
                  <a:pt x="118" y="220"/>
                </a:cubicBezTo>
                <a:cubicBezTo>
                  <a:pt x="118" y="217"/>
                  <a:pt x="118" y="214"/>
                  <a:pt x="118" y="210"/>
                </a:cubicBezTo>
                <a:cubicBezTo>
                  <a:pt x="123" y="210"/>
                  <a:pt x="128" y="210"/>
                  <a:pt x="133" y="210"/>
                </a:cubicBezTo>
                <a:cubicBezTo>
                  <a:pt x="133" y="214"/>
                  <a:pt x="133" y="217"/>
                  <a:pt x="133" y="220"/>
                </a:cubicBezTo>
                <a:close/>
                <a:moveTo>
                  <a:pt x="152" y="220"/>
                </a:moveTo>
                <a:cubicBezTo>
                  <a:pt x="148" y="220"/>
                  <a:pt x="143" y="220"/>
                  <a:pt x="138" y="220"/>
                </a:cubicBezTo>
                <a:cubicBezTo>
                  <a:pt x="138" y="217"/>
                  <a:pt x="138" y="214"/>
                  <a:pt x="138" y="210"/>
                </a:cubicBezTo>
                <a:cubicBezTo>
                  <a:pt x="143" y="210"/>
                  <a:pt x="148" y="210"/>
                  <a:pt x="152" y="210"/>
                </a:cubicBezTo>
                <a:cubicBezTo>
                  <a:pt x="152" y="214"/>
                  <a:pt x="152" y="217"/>
                  <a:pt x="152" y="220"/>
                </a:cubicBezTo>
                <a:close/>
                <a:moveTo>
                  <a:pt x="172" y="220"/>
                </a:moveTo>
                <a:cubicBezTo>
                  <a:pt x="167" y="220"/>
                  <a:pt x="163" y="220"/>
                  <a:pt x="158" y="220"/>
                </a:cubicBezTo>
                <a:cubicBezTo>
                  <a:pt x="158" y="217"/>
                  <a:pt x="158" y="214"/>
                  <a:pt x="158" y="210"/>
                </a:cubicBezTo>
                <a:cubicBezTo>
                  <a:pt x="163" y="210"/>
                  <a:pt x="167" y="210"/>
                  <a:pt x="172" y="210"/>
                </a:cubicBezTo>
                <a:cubicBezTo>
                  <a:pt x="172" y="214"/>
                  <a:pt x="172" y="217"/>
                  <a:pt x="172" y="220"/>
                </a:cubicBezTo>
                <a:close/>
                <a:moveTo>
                  <a:pt x="192" y="220"/>
                </a:moveTo>
                <a:cubicBezTo>
                  <a:pt x="187" y="220"/>
                  <a:pt x="183" y="220"/>
                  <a:pt x="178" y="220"/>
                </a:cubicBezTo>
                <a:cubicBezTo>
                  <a:pt x="178" y="217"/>
                  <a:pt x="178" y="214"/>
                  <a:pt x="178" y="210"/>
                </a:cubicBezTo>
                <a:cubicBezTo>
                  <a:pt x="183" y="210"/>
                  <a:pt x="187" y="210"/>
                  <a:pt x="192" y="210"/>
                </a:cubicBezTo>
                <a:cubicBezTo>
                  <a:pt x="192" y="214"/>
                  <a:pt x="192" y="217"/>
                  <a:pt x="192" y="220"/>
                </a:cubicBezTo>
                <a:close/>
                <a:moveTo>
                  <a:pt x="212" y="220"/>
                </a:moveTo>
                <a:cubicBezTo>
                  <a:pt x="207" y="220"/>
                  <a:pt x="202" y="220"/>
                  <a:pt x="198" y="220"/>
                </a:cubicBezTo>
                <a:cubicBezTo>
                  <a:pt x="198" y="217"/>
                  <a:pt x="198" y="214"/>
                  <a:pt x="198" y="210"/>
                </a:cubicBezTo>
                <a:cubicBezTo>
                  <a:pt x="202" y="210"/>
                  <a:pt x="207" y="210"/>
                  <a:pt x="212" y="210"/>
                </a:cubicBezTo>
                <a:cubicBezTo>
                  <a:pt x="212" y="214"/>
                  <a:pt x="212" y="217"/>
                  <a:pt x="212" y="220"/>
                </a:cubicBezTo>
                <a:close/>
                <a:moveTo>
                  <a:pt x="53" y="220"/>
                </a:moveTo>
                <a:cubicBezTo>
                  <a:pt x="39" y="220"/>
                  <a:pt x="39" y="220"/>
                  <a:pt x="39" y="220"/>
                </a:cubicBezTo>
                <a:cubicBezTo>
                  <a:pt x="39" y="210"/>
                  <a:pt x="39" y="210"/>
                  <a:pt x="39" y="210"/>
                </a:cubicBezTo>
                <a:cubicBezTo>
                  <a:pt x="53" y="210"/>
                  <a:pt x="53" y="210"/>
                  <a:pt x="53" y="210"/>
                </a:cubicBezTo>
                <a:cubicBezTo>
                  <a:pt x="53" y="220"/>
                  <a:pt x="53" y="220"/>
                  <a:pt x="53" y="220"/>
                </a:cubicBezTo>
                <a:close/>
                <a:moveTo>
                  <a:pt x="232" y="220"/>
                </a:moveTo>
                <a:cubicBezTo>
                  <a:pt x="217" y="220"/>
                  <a:pt x="217" y="220"/>
                  <a:pt x="217" y="220"/>
                </a:cubicBezTo>
                <a:cubicBezTo>
                  <a:pt x="217" y="210"/>
                  <a:pt x="217" y="210"/>
                  <a:pt x="217" y="210"/>
                </a:cubicBezTo>
                <a:cubicBezTo>
                  <a:pt x="232" y="210"/>
                  <a:pt x="232" y="210"/>
                  <a:pt x="232" y="210"/>
                </a:cubicBezTo>
                <a:cubicBezTo>
                  <a:pt x="232" y="220"/>
                  <a:pt x="232" y="220"/>
                  <a:pt x="232" y="220"/>
                </a:cubicBezTo>
                <a:close/>
                <a:moveTo>
                  <a:pt x="328" y="127"/>
                </a:moveTo>
                <a:cubicBezTo>
                  <a:pt x="328" y="116"/>
                  <a:pt x="328" y="116"/>
                  <a:pt x="328" y="116"/>
                </a:cubicBezTo>
                <a:cubicBezTo>
                  <a:pt x="298" y="116"/>
                  <a:pt x="298" y="116"/>
                  <a:pt x="298" y="116"/>
                </a:cubicBezTo>
                <a:cubicBezTo>
                  <a:pt x="298" y="127"/>
                  <a:pt x="298" y="127"/>
                  <a:pt x="298" y="127"/>
                </a:cubicBezTo>
                <a:cubicBezTo>
                  <a:pt x="328" y="127"/>
                  <a:pt x="328" y="127"/>
                  <a:pt x="328" y="127"/>
                </a:cubicBezTo>
                <a:close/>
                <a:moveTo>
                  <a:pt x="328" y="150"/>
                </a:moveTo>
                <a:cubicBezTo>
                  <a:pt x="328" y="146"/>
                  <a:pt x="328" y="143"/>
                  <a:pt x="328" y="140"/>
                </a:cubicBezTo>
                <a:cubicBezTo>
                  <a:pt x="318" y="140"/>
                  <a:pt x="308" y="140"/>
                  <a:pt x="298" y="140"/>
                </a:cubicBezTo>
                <a:cubicBezTo>
                  <a:pt x="298" y="143"/>
                  <a:pt x="298" y="146"/>
                  <a:pt x="298" y="150"/>
                </a:cubicBezTo>
                <a:cubicBezTo>
                  <a:pt x="308" y="150"/>
                  <a:pt x="318" y="150"/>
                  <a:pt x="328" y="150"/>
                </a:cubicBezTo>
                <a:close/>
                <a:moveTo>
                  <a:pt x="328" y="173"/>
                </a:moveTo>
                <a:cubicBezTo>
                  <a:pt x="328" y="169"/>
                  <a:pt x="328" y="166"/>
                  <a:pt x="328" y="163"/>
                </a:cubicBezTo>
                <a:cubicBezTo>
                  <a:pt x="318" y="163"/>
                  <a:pt x="308" y="163"/>
                  <a:pt x="298" y="163"/>
                </a:cubicBezTo>
                <a:cubicBezTo>
                  <a:pt x="298" y="166"/>
                  <a:pt x="298" y="169"/>
                  <a:pt x="298" y="173"/>
                </a:cubicBezTo>
                <a:cubicBezTo>
                  <a:pt x="308" y="173"/>
                  <a:pt x="318" y="173"/>
                  <a:pt x="328" y="173"/>
                </a:cubicBezTo>
                <a:close/>
                <a:moveTo>
                  <a:pt x="328" y="196"/>
                </a:moveTo>
                <a:cubicBezTo>
                  <a:pt x="328" y="192"/>
                  <a:pt x="328" y="189"/>
                  <a:pt x="328" y="186"/>
                </a:cubicBezTo>
                <a:cubicBezTo>
                  <a:pt x="318" y="186"/>
                  <a:pt x="308" y="186"/>
                  <a:pt x="298" y="186"/>
                </a:cubicBezTo>
                <a:cubicBezTo>
                  <a:pt x="298" y="189"/>
                  <a:pt x="298" y="192"/>
                  <a:pt x="298" y="196"/>
                </a:cubicBezTo>
                <a:cubicBezTo>
                  <a:pt x="308" y="196"/>
                  <a:pt x="318" y="196"/>
                  <a:pt x="328" y="196"/>
                </a:cubicBezTo>
                <a:close/>
                <a:moveTo>
                  <a:pt x="328" y="219"/>
                </a:moveTo>
                <a:cubicBezTo>
                  <a:pt x="328" y="216"/>
                  <a:pt x="328" y="212"/>
                  <a:pt x="328" y="209"/>
                </a:cubicBezTo>
                <a:cubicBezTo>
                  <a:pt x="318" y="209"/>
                  <a:pt x="308" y="209"/>
                  <a:pt x="298" y="209"/>
                </a:cubicBezTo>
                <a:cubicBezTo>
                  <a:pt x="298" y="212"/>
                  <a:pt x="298" y="216"/>
                  <a:pt x="298" y="219"/>
                </a:cubicBezTo>
                <a:cubicBezTo>
                  <a:pt x="308" y="219"/>
                  <a:pt x="318" y="219"/>
                  <a:pt x="328" y="219"/>
                </a:cubicBezTo>
                <a:close/>
                <a:moveTo>
                  <a:pt x="328" y="242"/>
                </a:moveTo>
                <a:cubicBezTo>
                  <a:pt x="328" y="232"/>
                  <a:pt x="328" y="232"/>
                  <a:pt x="328" y="232"/>
                </a:cubicBezTo>
                <a:cubicBezTo>
                  <a:pt x="298" y="232"/>
                  <a:pt x="298" y="232"/>
                  <a:pt x="298" y="232"/>
                </a:cubicBezTo>
                <a:cubicBezTo>
                  <a:pt x="298" y="242"/>
                  <a:pt x="298" y="242"/>
                  <a:pt x="298" y="242"/>
                </a:cubicBezTo>
                <a:cubicBezTo>
                  <a:pt x="328" y="242"/>
                  <a:pt x="328" y="242"/>
                  <a:pt x="328" y="242"/>
                </a:cubicBezTo>
                <a:close/>
                <a:moveTo>
                  <a:pt x="277" y="157"/>
                </a:moveTo>
                <a:cubicBezTo>
                  <a:pt x="277" y="151"/>
                  <a:pt x="277" y="145"/>
                  <a:pt x="277" y="139"/>
                </a:cubicBezTo>
                <a:cubicBezTo>
                  <a:pt x="275" y="139"/>
                  <a:pt x="272" y="139"/>
                  <a:pt x="270" y="139"/>
                </a:cubicBezTo>
                <a:cubicBezTo>
                  <a:pt x="270" y="145"/>
                  <a:pt x="270" y="151"/>
                  <a:pt x="270" y="157"/>
                </a:cubicBezTo>
                <a:cubicBezTo>
                  <a:pt x="272" y="157"/>
                  <a:pt x="275" y="157"/>
                  <a:pt x="277" y="157"/>
                </a:cubicBezTo>
                <a:close/>
                <a:moveTo>
                  <a:pt x="277" y="180"/>
                </a:moveTo>
                <a:cubicBezTo>
                  <a:pt x="277" y="174"/>
                  <a:pt x="277" y="168"/>
                  <a:pt x="277" y="162"/>
                </a:cubicBezTo>
                <a:cubicBezTo>
                  <a:pt x="275" y="162"/>
                  <a:pt x="272" y="162"/>
                  <a:pt x="270" y="162"/>
                </a:cubicBezTo>
                <a:cubicBezTo>
                  <a:pt x="270" y="168"/>
                  <a:pt x="270" y="174"/>
                  <a:pt x="270" y="180"/>
                </a:cubicBezTo>
                <a:cubicBezTo>
                  <a:pt x="272" y="180"/>
                  <a:pt x="275" y="180"/>
                  <a:pt x="277" y="180"/>
                </a:cubicBezTo>
                <a:close/>
                <a:moveTo>
                  <a:pt x="277" y="203"/>
                </a:moveTo>
                <a:cubicBezTo>
                  <a:pt x="277" y="197"/>
                  <a:pt x="277" y="191"/>
                  <a:pt x="277" y="185"/>
                </a:cubicBezTo>
                <a:cubicBezTo>
                  <a:pt x="275" y="185"/>
                  <a:pt x="272" y="185"/>
                  <a:pt x="270" y="185"/>
                </a:cubicBezTo>
                <a:cubicBezTo>
                  <a:pt x="270" y="191"/>
                  <a:pt x="270" y="197"/>
                  <a:pt x="270" y="203"/>
                </a:cubicBezTo>
                <a:cubicBezTo>
                  <a:pt x="272" y="203"/>
                  <a:pt x="275" y="203"/>
                  <a:pt x="277" y="203"/>
                </a:cubicBezTo>
                <a:close/>
                <a:moveTo>
                  <a:pt x="277" y="225"/>
                </a:moveTo>
                <a:cubicBezTo>
                  <a:pt x="277" y="220"/>
                  <a:pt x="277" y="214"/>
                  <a:pt x="277" y="208"/>
                </a:cubicBezTo>
                <a:cubicBezTo>
                  <a:pt x="275" y="208"/>
                  <a:pt x="272" y="208"/>
                  <a:pt x="270" y="208"/>
                </a:cubicBezTo>
                <a:cubicBezTo>
                  <a:pt x="270" y="214"/>
                  <a:pt x="270" y="220"/>
                  <a:pt x="270" y="225"/>
                </a:cubicBezTo>
                <a:cubicBezTo>
                  <a:pt x="272" y="225"/>
                  <a:pt x="275" y="225"/>
                  <a:pt x="277" y="225"/>
                </a:cubicBezTo>
                <a:close/>
                <a:moveTo>
                  <a:pt x="277" y="134"/>
                </a:moveTo>
                <a:cubicBezTo>
                  <a:pt x="277" y="116"/>
                  <a:pt x="277" y="116"/>
                  <a:pt x="277" y="116"/>
                </a:cubicBezTo>
                <a:cubicBezTo>
                  <a:pt x="270" y="116"/>
                  <a:pt x="270" y="116"/>
                  <a:pt x="270" y="116"/>
                </a:cubicBezTo>
                <a:cubicBezTo>
                  <a:pt x="270" y="134"/>
                  <a:pt x="270" y="134"/>
                  <a:pt x="270" y="134"/>
                </a:cubicBezTo>
                <a:cubicBezTo>
                  <a:pt x="277" y="134"/>
                  <a:pt x="277" y="134"/>
                  <a:pt x="277" y="134"/>
                </a:cubicBezTo>
                <a:close/>
                <a:moveTo>
                  <a:pt x="277" y="248"/>
                </a:moveTo>
                <a:cubicBezTo>
                  <a:pt x="277" y="231"/>
                  <a:pt x="277" y="231"/>
                  <a:pt x="277" y="231"/>
                </a:cubicBezTo>
                <a:cubicBezTo>
                  <a:pt x="270" y="231"/>
                  <a:pt x="270" y="231"/>
                  <a:pt x="270" y="231"/>
                </a:cubicBezTo>
                <a:cubicBezTo>
                  <a:pt x="270" y="248"/>
                  <a:pt x="270" y="248"/>
                  <a:pt x="270" y="248"/>
                </a:cubicBezTo>
                <a:cubicBezTo>
                  <a:pt x="277" y="248"/>
                  <a:pt x="277" y="248"/>
                  <a:pt x="277" y="248"/>
                </a:cubicBezTo>
                <a:close/>
                <a:moveTo>
                  <a:pt x="0" y="266"/>
                </a:moveTo>
                <a:cubicBezTo>
                  <a:pt x="355" y="266"/>
                  <a:pt x="355" y="266"/>
                  <a:pt x="355" y="266"/>
                </a:cubicBezTo>
                <a:cubicBezTo>
                  <a:pt x="355" y="293"/>
                  <a:pt x="355" y="293"/>
                  <a:pt x="355" y="293"/>
                </a:cubicBezTo>
                <a:cubicBezTo>
                  <a:pt x="0" y="293"/>
                  <a:pt x="0" y="293"/>
                  <a:pt x="0" y="293"/>
                </a:cubicBezTo>
                <a:cubicBezTo>
                  <a:pt x="0" y="266"/>
                  <a:pt x="0" y="266"/>
                  <a:pt x="0" y="26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347" name="Freeform 1458"/>
          <p:cNvSpPr>
            <a:spLocks noEditPoints="1"/>
          </p:cNvSpPr>
          <p:nvPr/>
        </p:nvSpPr>
        <p:spPr bwMode="auto">
          <a:xfrm>
            <a:off x="2185737" y="4069536"/>
            <a:ext cx="380005" cy="349941"/>
          </a:xfrm>
          <a:custGeom>
            <a:avLst/>
            <a:gdLst>
              <a:gd name="T0" fmla="*/ 298 w 355"/>
              <a:gd name="T1" fmla="*/ 0 h 293"/>
              <a:gd name="T2" fmla="*/ 249 w 355"/>
              <a:gd name="T3" fmla="*/ 248 h 293"/>
              <a:gd name="T4" fmla="*/ 28 w 355"/>
              <a:gd name="T5" fmla="*/ 199 h 293"/>
              <a:gd name="T6" fmla="*/ 18 w 355"/>
              <a:gd name="T7" fmla="*/ 260 h 293"/>
              <a:gd name="T8" fmla="*/ 336 w 355"/>
              <a:gd name="T9" fmla="*/ 248 h 293"/>
              <a:gd name="T10" fmla="*/ 223 w 355"/>
              <a:gd name="T11" fmla="*/ 176 h 293"/>
              <a:gd name="T12" fmla="*/ 215 w 355"/>
              <a:gd name="T13" fmla="*/ 59 h 293"/>
              <a:gd name="T14" fmla="*/ 175 w 355"/>
              <a:gd name="T15" fmla="*/ 193 h 293"/>
              <a:gd name="T16" fmla="*/ 232 w 355"/>
              <a:gd name="T17" fmla="*/ 193 h 293"/>
              <a:gd name="T18" fmla="*/ 124 w 355"/>
              <a:gd name="T19" fmla="*/ 59 h 293"/>
              <a:gd name="T20" fmla="*/ 165 w 355"/>
              <a:gd name="T21" fmla="*/ 193 h 293"/>
              <a:gd name="T22" fmla="*/ 165 w 355"/>
              <a:gd name="T23" fmla="*/ 181 h 293"/>
              <a:gd name="T24" fmla="*/ 49 w 355"/>
              <a:gd name="T25" fmla="*/ 176 h 293"/>
              <a:gd name="T26" fmla="*/ 87 w 355"/>
              <a:gd name="T27" fmla="*/ 176 h 293"/>
              <a:gd name="T28" fmla="*/ 39 w 355"/>
              <a:gd name="T29" fmla="*/ 181 h 293"/>
              <a:gd name="T30" fmla="*/ 73 w 355"/>
              <a:gd name="T31" fmla="*/ 220 h 293"/>
              <a:gd name="T32" fmla="*/ 73 w 355"/>
              <a:gd name="T33" fmla="*/ 210 h 293"/>
              <a:gd name="T34" fmla="*/ 79 w 355"/>
              <a:gd name="T35" fmla="*/ 220 h 293"/>
              <a:gd name="T36" fmla="*/ 93 w 355"/>
              <a:gd name="T37" fmla="*/ 220 h 293"/>
              <a:gd name="T38" fmla="*/ 99 w 355"/>
              <a:gd name="T39" fmla="*/ 210 h 293"/>
              <a:gd name="T40" fmla="*/ 133 w 355"/>
              <a:gd name="T41" fmla="*/ 220 h 293"/>
              <a:gd name="T42" fmla="*/ 133 w 355"/>
              <a:gd name="T43" fmla="*/ 210 h 293"/>
              <a:gd name="T44" fmla="*/ 138 w 355"/>
              <a:gd name="T45" fmla="*/ 220 h 293"/>
              <a:gd name="T46" fmla="*/ 152 w 355"/>
              <a:gd name="T47" fmla="*/ 220 h 293"/>
              <a:gd name="T48" fmla="*/ 158 w 355"/>
              <a:gd name="T49" fmla="*/ 210 h 293"/>
              <a:gd name="T50" fmla="*/ 192 w 355"/>
              <a:gd name="T51" fmla="*/ 220 h 293"/>
              <a:gd name="T52" fmla="*/ 192 w 355"/>
              <a:gd name="T53" fmla="*/ 210 h 293"/>
              <a:gd name="T54" fmla="*/ 198 w 355"/>
              <a:gd name="T55" fmla="*/ 220 h 293"/>
              <a:gd name="T56" fmla="*/ 212 w 355"/>
              <a:gd name="T57" fmla="*/ 220 h 293"/>
              <a:gd name="T58" fmla="*/ 39 w 355"/>
              <a:gd name="T59" fmla="*/ 210 h 293"/>
              <a:gd name="T60" fmla="*/ 232 w 355"/>
              <a:gd name="T61" fmla="*/ 220 h 293"/>
              <a:gd name="T62" fmla="*/ 232 w 355"/>
              <a:gd name="T63" fmla="*/ 210 h 293"/>
              <a:gd name="T64" fmla="*/ 328 w 355"/>
              <a:gd name="T65" fmla="*/ 116 h 293"/>
              <a:gd name="T66" fmla="*/ 328 w 355"/>
              <a:gd name="T67" fmla="*/ 127 h 293"/>
              <a:gd name="T68" fmla="*/ 298 w 355"/>
              <a:gd name="T69" fmla="*/ 140 h 293"/>
              <a:gd name="T70" fmla="*/ 328 w 355"/>
              <a:gd name="T71" fmla="*/ 173 h 293"/>
              <a:gd name="T72" fmla="*/ 298 w 355"/>
              <a:gd name="T73" fmla="*/ 173 h 293"/>
              <a:gd name="T74" fmla="*/ 328 w 355"/>
              <a:gd name="T75" fmla="*/ 186 h 293"/>
              <a:gd name="T76" fmla="*/ 328 w 355"/>
              <a:gd name="T77" fmla="*/ 196 h 293"/>
              <a:gd name="T78" fmla="*/ 298 w 355"/>
              <a:gd name="T79" fmla="*/ 209 h 293"/>
              <a:gd name="T80" fmla="*/ 328 w 355"/>
              <a:gd name="T81" fmla="*/ 242 h 293"/>
              <a:gd name="T82" fmla="*/ 298 w 355"/>
              <a:gd name="T83" fmla="*/ 242 h 293"/>
              <a:gd name="T84" fmla="*/ 277 w 355"/>
              <a:gd name="T85" fmla="*/ 139 h 293"/>
              <a:gd name="T86" fmla="*/ 277 w 355"/>
              <a:gd name="T87" fmla="*/ 157 h 293"/>
              <a:gd name="T88" fmla="*/ 270 w 355"/>
              <a:gd name="T89" fmla="*/ 162 h 293"/>
              <a:gd name="T90" fmla="*/ 277 w 355"/>
              <a:gd name="T91" fmla="*/ 203 h 293"/>
              <a:gd name="T92" fmla="*/ 270 w 355"/>
              <a:gd name="T93" fmla="*/ 203 h 293"/>
              <a:gd name="T94" fmla="*/ 277 w 355"/>
              <a:gd name="T95" fmla="*/ 208 h 293"/>
              <a:gd name="T96" fmla="*/ 277 w 355"/>
              <a:gd name="T97" fmla="*/ 225 h 293"/>
              <a:gd name="T98" fmla="*/ 270 w 355"/>
              <a:gd name="T99" fmla="*/ 116 h 293"/>
              <a:gd name="T100" fmla="*/ 277 w 355"/>
              <a:gd name="T101" fmla="*/ 248 h 293"/>
              <a:gd name="T102" fmla="*/ 270 w 355"/>
              <a:gd name="T103" fmla="*/ 248 h 293"/>
              <a:gd name="T104" fmla="*/ 355 w 355"/>
              <a:gd name="T105" fmla="*/ 266 h 293"/>
              <a:gd name="T106" fmla="*/ 0 w 355"/>
              <a:gd name="T107" fmla="*/ 266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5" h="293">
                <a:moveTo>
                  <a:pt x="320" y="96"/>
                </a:moveTo>
                <a:cubicBezTo>
                  <a:pt x="320" y="0"/>
                  <a:pt x="320" y="0"/>
                  <a:pt x="320" y="0"/>
                </a:cubicBezTo>
                <a:cubicBezTo>
                  <a:pt x="298" y="0"/>
                  <a:pt x="298" y="0"/>
                  <a:pt x="298" y="0"/>
                </a:cubicBezTo>
                <a:cubicBezTo>
                  <a:pt x="298" y="96"/>
                  <a:pt x="298" y="96"/>
                  <a:pt x="298" y="96"/>
                </a:cubicBezTo>
                <a:cubicBezTo>
                  <a:pt x="249" y="96"/>
                  <a:pt x="249" y="96"/>
                  <a:pt x="249" y="96"/>
                </a:cubicBezTo>
                <a:cubicBezTo>
                  <a:pt x="249" y="248"/>
                  <a:pt x="249" y="248"/>
                  <a:pt x="249" y="248"/>
                </a:cubicBezTo>
                <a:cubicBezTo>
                  <a:pt x="242" y="248"/>
                  <a:pt x="242" y="248"/>
                  <a:pt x="242" y="248"/>
                </a:cubicBezTo>
                <a:cubicBezTo>
                  <a:pt x="242" y="199"/>
                  <a:pt x="242" y="199"/>
                  <a:pt x="242" y="199"/>
                </a:cubicBezTo>
                <a:cubicBezTo>
                  <a:pt x="28" y="199"/>
                  <a:pt x="28" y="199"/>
                  <a:pt x="28" y="199"/>
                </a:cubicBezTo>
                <a:cubicBezTo>
                  <a:pt x="28" y="248"/>
                  <a:pt x="28" y="248"/>
                  <a:pt x="28" y="248"/>
                </a:cubicBezTo>
                <a:cubicBezTo>
                  <a:pt x="18" y="248"/>
                  <a:pt x="18" y="248"/>
                  <a:pt x="18" y="248"/>
                </a:cubicBezTo>
                <a:cubicBezTo>
                  <a:pt x="18" y="260"/>
                  <a:pt x="18" y="260"/>
                  <a:pt x="18" y="260"/>
                </a:cubicBezTo>
                <a:cubicBezTo>
                  <a:pt x="249" y="260"/>
                  <a:pt x="249" y="260"/>
                  <a:pt x="249" y="260"/>
                </a:cubicBezTo>
                <a:cubicBezTo>
                  <a:pt x="336" y="260"/>
                  <a:pt x="336" y="260"/>
                  <a:pt x="336" y="260"/>
                </a:cubicBezTo>
                <a:cubicBezTo>
                  <a:pt x="336" y="248"/>
                  <a:pt x="336" y="248"/>
                  <a:pt x="336" y="248"/>
                </a:cubicBezTo>
                <a:cubicBezTo>
                  <a:pt x="336" y="96"/>
                  <a:pt x="336" y="96"/>
                  <a:pt x="336" y="96"/>
                </a:cubicBezTo>
                <a:cubicBezTo>
                  <a:pt x="320" y="96"/>
                  <a:pt x="320" y="96"/>
                  <a:pt x="320" y="96"/>
                </a:cubicBezTo>
                <a:close/>
                <a:moveTo>
                  <a:pt x="223" y="176"/>
                </a:moveTo>
                <a:cubicBezTo>
                  <a:pt x="184" y="176"/>
                  <a:pt x="184" y="176"/>
                  <a:pt x="184" y="176"/>
                </a:cubicBezTo>
                <a:cubicBezTo>
                  <a:pt x="192" y="59"/>
                  <a:pt x="192" y="59"/>
                  <a:pt x="192" y="59"/>
                </a:cubicBezTo>
                <a:cubicBezTo>
                  <a:pt x="215" y="59"/>
                  <a:pt x="215" y="59"/>
                  <a:pt x="215" y="59"/>
                </a:cubicBezTo>
                <a:cubicBezTo>
                  <a:pt x="223" y="176"/>
                  <a:pt x="223" y="176"/>
                  <a:pt x="223" y="176"/>
                </a:cubicBezTo>
                <a:close/>
                <a:moveTo>
                  <a:pt x="232" y="193"/>
                </a:moveTo>
                <a:cubicBezTo>
                  <a:pt x="175" y="193"/>
                  <a:pt x="175" y="193"/>
                  <a:pt x="175" y="193"/>
                </a:cubicBezTo>
                <a:cubicBezTo>
                  <a:pt x="175" y="181"/>
                  <a:pt x="175" y="181"/>
                  <a:pt x="175" y="181"/>
                </a:cubicBezTo>
                <a:cubicBezTo>
                  <a:pt x="232" y="181"/>
                  <a:pt x="232" y="181"/>
                  <a:pt x="232" y="181"/>
                </a:cubicBezTo>
                <a:cubicBezTo>
                  <a:pt x="232" y="193"/>
                  <a:pt x="232" y="193"/>
                  <a:pt x="232" y="193"/>
                </a:cubicBezTo>
                <a:close/>
                <a:moveTo>
                  <a:pt x="155" y="176"/>
                </a:moveTo>
                <a:cubicBezTo>
                  <a:pt x="142" y="176"/>
                  <a:pt x="129" y="176"/>
                  <a:pt x="117" y="176"/>
                </a:cubicBezTo>
                <a:cubicBezTo>
                  <a:pt x="119" y="137"/>
                  <a:pt x="122" y="98"/>
                  <a:pt x="124" y="59"/>
                </a:cubicBezTo>
                <a:cubicBezTo>
                  <a:pt x="132" y="59"/>
                  <a:pt x="140" y="59"/>
                  <a:pt x="148" y="59"/>
                </a:cubicBezTo>
                <a:cubicBezTo>
                  <a:pt x="150" y="98"/>
                  <a:pt x="153" y="137"/>
                  <a:pt x="155" y="176"/>
                </a:cubicBezTo>
                <a:close/>
                <a:moveTo>
                  <a:pt x="165" y="193"/>
                </a:moveTo>
                <a:cubicBezTo>
                  <a:pt x="145" y="193"/>
                  <a:pt x="126" y="193"/>
                  <a:pt x="107" y="193"/>
                </a:cubicBezTo>
                <a:cubicBezTo>
                  <a:pt x="107" y="189"/>
                  <a:pt x="107" y="185"/>
                  <a:pt x="107" y="181"/>
                </a:cubicBezTo>
                <a:cubicBezTo>
                  <a:pt x="126" y="181"/>
                  <a:pt x="145" y="181"/>
                  <a:pt x="165" y="181"/>
                </a:cubicBezTo>
                <a:cubicBezTo>
                  <a:pt x="165" y="185"/>
                  <a:pt x="165" y="189"/>
                  <a:pt x="165" y="193"/>
                </a:cubicBezTo>
                <a:close/>
                <a:moveTo>
                  <a:pt x="87" y="176"/>
                </a:moveTo>
                <a:cubicBezTo>
                  <a:pt x="49" y="176"/>
                  <a:pt x="49" y="176"/>
                  <a:pt x="49" y="176"/>
                </a:cubicBezTo>
                <a:cubicBezTo>
                  <a:pt x="56" y="59"/>
                  <a:pt x="56" y="59"/>
                  <a:pt x="56" y="59"/>
                </a:cubicBezTo>
                <a:cubicBezTo>
                  <a:pt x="80" y="59"/>
                  <a:pt x="80" y="59"/>
                  <a:pt x="80" y="59"/>
                </a:cubicBezTo>
                <a:cubicBezTo>
                  <a:pt x="87" y="176"/>
                  <a:pt x="87" y="176"/>
                  <a:pt x="87" y="176"/>
                </a:cubicBezTo>
                <a:close/>
                <a:moveTo>
                  <a:pt x="97" y="193"/>
                </a:moveTo>
                <a:cubicBezTo>
                  <a:pt x="39" y="193"/>
                  <a:pt x="39" y="193"/>
                  <a:pt x="39" y="193"/>
                </a:cubicBezTo>
                <a:cubicBezTo>
                  <a:pt x="39" y="181"/>
                  <a:pt x="39" y="181"/>
                  <a:pt x="39" y="181"/>
                </a:cubicBezTo>
                <a:cubicBezTo>
                  <a:pt x="97" y="181"/>
                  <a:pt x="97" y="181"/>
                  <a:pt x="97" y="181"/>
                </a:cubicBezTo>
                <a:cubicBezTo>
                  <a:pt x="97" y="193"/>
                  <a:pt x="97" y="193"/>
                  <a:pt x="97" y="193"/>
                </a:cubicBezTo>
                <a:close/>
                <a:moveTo>
                  <a:pt x="73" y="220"/>
                </a:moveTo>
                <a:cubicBezTo>
                  <a:pt x="68" y="220"/>
                  <a:pt x="64" y="220"/>
                  <a:pt x="59" y="220"/>
                </a:cubicBezTo>
                <a:cubicBezTo>
                  <a:pt x="59" y="217"/>
                  <a:pt x="59" y="214"/>
                  <a:pt x="59" y="210"/>
                </a:cubicBezTo>
                <a:cubicBezTo>
                  <a:pt x="64" y="210"/>
                  <a:pt x="68" y="210"/>
                  <a:pt x="73" y="210"/>
                </a:cubicBezTo>
                <a:cubicBezTo>
                  <a:pt x="73" y="214"/>
                  <a:pt x="73" y="217"/>
                  <a:pt x="73" y="220"/>
                </a:cubicBezTo>
                <a:close/>
                <a:moveTo>
                  <a:pt x="93" y="220"/>
                </a:moveTo>
                <a:cubicBezTo>
                  <a:pt x="88" y="220"/>
                  <a:pt x="84" y="220"/>
                  <a:pt x="79" y="220"/>
                </a:cubicBezTo>
                <a:cubicBezTo>
                  <a:pt x="79" y="217"/>
                  <a:pt x="79" y="214"/>
                  <a:pt x="79" y="210"/>
                </a:cubicBezTo>
                <a:cubicBezTo>
                  <a:pt x="84" y="210"/>
                  <a:pt x="88" y="210"/>
                  <a:pt x="93" y="210"/>
                </a:cubicBezTo>
                <a:cubicBezTo>
                  <a:pt x="93" y="214"/>
                  <a:pt x="93" y="217"/>
                  <a:pt x="93" y="220"/>
                </a:cubicBezTo>
                <a:close/>
                <a:moveTo>
                  <a:pt x="113" y="220"/>
                </a:moveTo>
                <a:cubicBezTo>
                  <a:pt x="108" y="220"/>
                  <a:pt x="103" y="220"/>
                  <a:pt x="99" y="220"/>
                </a:cubicBezTo>
                <a:cubicBezTo>
                  <a:pt x="99" y="217"/>
                  <a:pt x="99" y="214"/>
                  <a:pt x="99" y="210"/>
                </a:cubicBezTo>
                <a:cubicBezTo>
                  <a:pt x="103" y="210"/>
                  <a:pt x="108" y="210"/>
                  <a:pt x="113" y="210"/>
                </a:cubicBezTo>
                <a:cubicBezTo>
                  <a:pt x="113" y="214"/>
                  <a:pt x="113" y="217"/>
                  <a:pt x="113" y="220"/>
                </a:cubicBezTo>
                <a:close/>
                <a:moveTo>
                  <a:pt x="133" y="220"/>
                </a:moveTo>
                <a:cubicBezTo>
                  <a:pt x="128" y="220"/>
                  <a:pt x="123" y="220"/>
                  <a:pt x="118" y="220"/>
                </a:cubicBezTo>
                <a:cubicBezTo>
                  <a:pt x="118" y="217"/>
                  <a:pt x="118" y="214"/>
                  <a:pt x="118" y="210"/>
                </a:cubicBezTo>
                <a:cubicBezTo>
                  <a:pt x="123" y="210"/>
                  <a:pt x="128" y="210"/>
                  <a:pt x="133" y="210"/>
                </a:cubicBezTo>
                <a:cubicBezTo>
                  <a:pt x="133" y="214"/>
                  <a:pt x="133" y="217"/>
                  <a:pt x="133" y="220"/>
                </a:cubicBezTo>
                <a:close/>
                <a:moveTo>
                  <a:pt x="152" y="220"/>
                </a:moveTo>
                <a:cubicBezTo>
                  <a:pt x="148" y="220"/>
                  <a:pt x="143" y="220"/>
                  <a:pt x="138" y="220"/>
                </a:cubicBezTo>
                <a:cubicBezTo>
                  <a:pt x="138" y="217"/>
                  <a:pt x="138" y="214"/>
                  <a:pt x="138" y="210"/>
                </a:cubicBezTo>
                <a:cubicBezTo>
                  <a:pt x="143" y="210"/>
                  <a:pt x="148" y="210"/>
                  <a:pt x="152" y="210"/>
                </a:cubicBezTo>
                <a:cubicBezTo>
                  <a:pt x="152" y="214"/>
                  <a:pt x="152" y="217"/>
                  <a:pt x="152" y="220"/>
                </a:cubicBezTo>
                <a:close/>
                <a:moveTo>
                  <a:pt x="172" y="220"/>
                </a:moveTo>
                <a:cubicBezTo>
                  <a:pt x="167" y="220"/>
                  <a:pt x="163" y="220"/>
                  <a:pt x="158" y="220"/>
                </a:cubicBezTo>
                <a:cubicBezTo>
                  <a:pt x="158" y="217"/>
                  <a:pt x="158" y="214"/>
                  <a:pt x="158" y="210"/>
                </a:cubicBezTo>
                <a:cubicBezTo>
                  <a:pt x="163" y="210"/>
                  <a:pt x="167" y="210"/>
                  <a:pt x="172" y="210"/>
                </a:cubicBezTo>
                <a:cubicBezTo>
                  <a:pt x="172" y="214"/>
                  <a:pt x="172" y="217"/>
                  <a:pt x="172" y="220"/>
                </a:cubicBezTo>
                <a:close/>
                <a:moveTo>
                  <a:pt x="192" y="220"/>
                </a:moveTo>
                <a:cubicBezTo>
                  <a:pt x="187" y="220"/>
                  <a:pt x="183" y="220"/>
                  <a:pt x="178" y="220"/>
                </a:cubicBezTo>
                <a:cubicBezTo>
                  <a:pt x="178" y="217"/>
                  <a:pt x="178" y="214"/>
                  <a:pt x="178" y="210"/>
                </a:cubicBezTo>
                <a:cubicBezTo>
                  <a:pt x="183" y="210"/>
                  <a:pt x="187" y="210"/>
                  <a:pt x="192" y="210"/>
                </a:cubicBezTo>
                <a:cubicBezTo>
                  <a:pt x="192" y="214"/>
                  <a:pt x="192" y="217"/>
                  <a:pt x="192" y="220"/>
                </a:cubicBezTo>
                <a:close/>
                <a:moveTo>
                  <a:pt x="212" y="220"/>
                </a:moveTo>
                <a:cubicBezTo>
                  <a:pt x="207" y="220"/>
                  <a:pt x="202" y="220"/>
                  <a:pt x="198" y="220"/>
                </a:cubicBezTo>
                <a:cubicBezTo>
                  <a:pt x="198" y="217"/>
                  <a:pt x="198" y="214"/>
                  <a:pt x="198" y="210"/>
                </a:cubicBezTo>
                <a:cubicBezTo>
                  <a:pt x="202" y="210"/>
                  <a:pt x="207" y="210"/>
                  <a:pt x="212" y="210"/>
                </a:cubicBezTo>
                <a:cubicBezTo>
                  <a:pt x="212" y="214"/>
                  <a:pt x="212" y="217"/>
                  <a:pt x="212" y="220"/>
                </a:cubicBezTo>
                <a:close/>
                <a:moveTo>
                  <a:pt x="53" y="220"/>
                </a:moveTo>
                <a:cubicBezTo>
                  <a:pt x="39" y="220"/>
                  <a:pt x="39" y="220"/>
                  <a:pt x="39" y="220"/>
                </a:cubicBezTo>
                <a:cubicBezTo>
                  <a:pt x="39" y="210"/>
                  <a:pt x="39" y="210"/>
                  <a:pt x="39" y="210"/>
                </a:cubicBezTo>
                <a:cubicBezTo>
                  <a:pt x="53" y="210"/>
                  <a:pt x="53" y="210"/>
                  <a:pt x="53" y="210"/>
                </a:cubicBezTo>
                <a:cubicBezTo>
                  <a:pt x="53" y="220"/>
                  <a:pt x="53" y="220"/>
                  <a:pt x="53" y="220"/>
                </a:cubicBezTo>
                <a:close/>
                <a:moveTo>
                  <a:pt x="232" y="220"/>
                </a:moveTo>
                <a:cubicBezTo>
                  <a:pt x="217" y="220"/>
                  <a:pt x="217" y="220"/>
                  <a:pt x="217" y="220"/>
                </a:cubicBezTo>
                <a:cubicBezTo>
                  <a:pt x="217" y="210"/>
                  <a:pt x="217" y="210"/>
                  <a:pt x="217" y="210"/>
                </a:cubicBezTo>
                <a:cubicBezTo>
                  <a:pt x="232" y="210"/>
                  <a:pt x="232" y="210"/>
                  <a:pt x="232" y="210"/>
                </a:cubicBezTo>
                <a:cubicBezTo>
                  <a:pt x="232" y="220"/>
                  <a:pt x="232" y="220"/>
                  <a:pt x="232" y="220"/>
                </a:cubicBezTo>
                <a:close/>
                <a:moveTo>
                  <a:pt x="328" y="127"/>
                </a:moveTo>
                <a:cubicBezTo>
                  <a:pt x="328" y="116"/>
                  <a:pt x="328" y="116"/>
                  <a:pt x="328" y="116"/>
                </a:cubicBezTo>
                <a:cubicBezTo>
                  <a:pt x="298" y="116"/>
                  <a:pt x="298" y="116"/>
                  <a:pt x="298" y="116"/>
                </a:cubicBezTo>
                <a:cubicBezTo>
                  <a:pt x="298" y="127"/>
                  <a:pt x="298" y="127"/>
                  <a:pt x="298" y="127"/>
                </a:cubicBezTo>
                <a:cubicBezTo>
                  <a:pt x="328" y="127"/>
                  <a:pt x="328" y="127"/>
                  <a:pt x="328" y="127"/>
                </a:cubicBezTo>
                <a:close/>
                <a:moveTo>
                  <a:pt x="328" y="150"/>
                </a:moveTo>
                <a:cubicBezTo>
                  <a:pt x="328" y="146"/>
                  <a:pt x="328" y="143"/>
                  <a:pt x="328" y="140"/>
                </a:cubicBezTo>
                <a:cubicBezTo>
                  <a:pt x="318" y="140"/>
                  <a:pt x="308" y="140"/>
                  <a:pt x="298" y="140"/>
                </a:cubicBezTo>
                <a:cubicBezTo>
                  <a:pt x="298" y="143"/>
                  <a:pt x="298" y="146"/>
                  <a:pt x="298" y="150"/>
                </a:cubicBezTo>
                <a:cubicBezTo>
                  <a:pt x="308" y="150"/>
                  <a:pt x="318" y="150"/>
                  <a:pt x="328" y="150"/>
                </a:cubicBezTo>
                <a:close/>
                <a:moveTo>
                  <a:pt x="328" y="173"/>
                </a:moveTo>
                <a:cubicBezTo>
                  <a:pt x="328" y="169"/>
                  <a:pt x="328" y="166"/>
                  <a:pt x="328" y="163"/>
                </a:cubicBezTo>
                <a:cubicBezTo>
                  <a:pt x="318" y="163"/>
                  <a:pt x="308" y="163"/>
                  <a:pt x="298" y="163"/>
                </a:cubicBezTo>
                <a:cubicBezTo>
                  <a:pt x="298" y="166"/>
                  <a:pt x="298" y="169"/>
                  <a:pt x="298" y="173"/>
                </a:cubicBezTo>
                <a:cubicBezTo>
                  <a:pt x="308" y="173"/>
                  <a:pt x="318" y="173"/>
                  <a:pt x="328" y="173"/>
                </a:cubicBezTo>
                <a:close/>
                <a:moveTo>
                  <a:pt x="328" y="196"/>
                </a:moveTo>
                <a:cubicBezTo>
                  <a:pt x="328" y="192"/>
                  <a:pt x="328" y="189"/>
                  <a:pt x="328" y="186"/>
                </a:cubicBezTo>
                <a:cubicBezTo>
                  <a:pt x="318" y="186"/>
                  <a:pt x="308" y="186"/>
                  <a:pt x="298" y="186"/>
                </a:cubicBezTo>
                <a:cubicBezTo>
                  <a:pt x="298" y="189"/>
                  <a:pt x="298" y="192"/>
                  <a:pt x="298" y="196"/>
                </a:cubicBezTo>
                <a:cubicBezTo>
                  <a:pt x="308" y="196"/>
                  <a:pt x="318" y="196"/>
                  <a:pt x="328" y="196"/>
                </a:cubicBezTo>
                <a:close/>
                <a:moveTo>
                  <a:pt x="328" y="219"/>
                </a:moveTo>
                <a:cubicBezTo>
                  <a:pt x="328" y="216"/>
                  <a:pt x="328" y="212"/>
                  <a:pt x="328" y="209"/>
                </a:cubicBezTo>
                <a:cubicBezTo>
                  <a:pt x="318" y="209"/>
                  <a:pt x="308" y="209"/>
                  <a:pt x="298" y="209"/>
                </a:cubicBezTo>
                <a:cubicBezTo>
                  <a:pt x="298" y="212"/>
                  <a:pt x="298" y="216"/>
                  <a:pt x="298" y="219"/>
                </a:cubicBezTo>
                <a:cubicBezTo>
                  <a:pt x="308" y="219"/>
                  <a:pt x="318" y="219"/>
                  <a:pt x="328" y="219"/>
                </a:cubicBezTo>
                <a:close/>
                <a:moveTo>
                  <a:pt x="328" y="242"/>
                </a:moveTo>
                <a:cubicBezTo>
                  <a:pt x="328" y="232"/>
                  <a:pt x="328" y="232"/>
                  <a:pt x="328" y="232"/>
                </a:cubicBezTo>
                <a:cubicBezTo>
                  <a:pt x="298" y="232"/>
                  <a:pt x="298" y="232"/>
                  <a:pt x="298" y="232"/>
                </a:cubicBezTo>
                <a:cubicBezTo>
                  <a:pt x="298" y="242"/>
                  <a:pt x="298" y="242"/>
                  <a:pt x="298" y="242"/>
                </a:cubicBezTo>
                <a:cubicBezTo>
                  <a:pt x="328" y="242"/>
                  <a:pt x="328" y="242"/>
                  <a:pt x="328" y="242"/>
                </a:cubicBezTo>
                <a:close/>
                <a:moveTo>
                  <a:pt x="277" y="157"/>
                </a:moveTo>
                <a:cubicBezTo>
                  <a:pt x="277" y="151"/>
                  <a:pt x="277" y="145"/>
                  <a:pt x="277" y="139"/>
                </a:cubicBezTo>
                <a:cubicBezTo>
                  <a:pt x="275" y="139"/>
                  <a:pt x="272" y="139"/>
                  <a:pt x="270" y="139"/>
                </a:cubicBezTo>
                <a:cubicBezTo>
                  <a:pt x="270" y="145"/>
                  <a:pt x="270" y="151"/>
                  <a:pt x="270" y="157"/>
                </a:cubicBezTo>
                <a:cubicBezTo>
                  <a:pt x="272" y="157"/>
                  <a:pt x="275" y="157"/>
                  <a:pt x="277" y="157"/>
                </a:cubicBezTo>
                <a:close/>
                <a:moveTo>
                  <a:pt x="277" y="180"/>
                </a:moveTo>
                <a:cubicBezTo>
                  <a:pt x="277" y="174"/>
                  <a:pt x="277" y="168"/>
                  <a:pt x="277" y="162"/>
                </a:cubicBezTo>
                <a:cubicBezTo>
                  <a:pt x="275" y="162"/>
                  <a:pt x="272" y="162"/>
                  <a:pt x="270" y="162"/>
                </a:cubicBezTo>
                <a:cubicBezTo>
                  <a:pt x="270" y="168"/>
                  <a:pt x="270" y="174"/>
                  <a:pt x="270" y="180"/>
                </a:cubicBezTo>
                <a:cubicBezTo>
                  <a:pt x="272" y="180"/>
                  <a:pt x="275" y="180"/>
                  <a:pt x="277" y="180"/>
                </a:cubicBezTo>
                <a:close/>
                <a:moveTo>
                  <a:pt x="277" y="203"/>
                </a:moveTo>
                <a:cubicBezTo>
                  <a:pt x="277" y="197"/>
                  <a:pt x="277" y="191"/>
                  <a:pt x="277" y="185"/>
                </a:cubicBezTo>
                <a:cubicBezTo>
                  <a:pt x="275" y="185"/>
                  <a:pt x="272" y="185"/>
                  <a:pt x="270" y="185"/>
                </a:cubicBezTo>
                <a:cubicBezTo>
                  <a:pt x="270" y="191"/>
                  <a:pt x="270" y="197"/>
                  <a:pt x="270" y="203"/>
                </a:cubicBezTo>
                <a:cubicBezTo>
                  <a:pt x="272" y="203"/>
                  <a:pt x="275" y="203"/>
                  <a:pt x="277" y="203"/>
                </a:cubicBezTo>
                <a:close/>
                <a:moveTo>
                  <a:pt x="277" y="225"/>
                </a:moveTo>
                <a:cubicBezTo>
                  <a:pt x="277" y="220"/>
                  <a:pt x="277" y="214"/>
                  <a:pt x="277" y="208"/>
                </a:cubicBezTo>
                <a:cubicBezTo>
                  <a:pt x="275" y="208"/>
                  <a:pt x="272" y="208"/>
                  <a:pt x="270" y="208"/>
                </a:cubicBezTo>
                <a:cubicBezTo>
                  <a:pt x="270" y="214"/>
                  <a:pt x="270" y="220"/>
                  <a:pt x="270" y="225"/>
                </a:cubicBezTo>
                <a:cubicBezTo>
                  <a:pt x="272" y="225"/>
                  <a:pt x="275" y="225"/>
                  <a:pt x="277" y="225"/>
                </a:cubicBezTo>
                <a:close/>
                <a:moveTo>
                  <a:pt x="277" y="134"/>
                </a:moveTo>
                <a:cubicBezTo>
                  <a:pt x="277" y="116"/>
                  <a:pt x="277" y="116"/>
                  <a:pt x="277" y="116"/>
                </a:cubicBezTo>
                <a:cubicBezTo>
                  <a:pt x="270" y="116"/>
                  <a:pt x="270" y="116"/>
                  <a:pt x="270" y="116"/>
                </a:cubicBezTo>
                <a:cubicBezTo>
                  <a:pt x="270" y="134"/>
                  <a:pt x="270" y="134"/>
                  <a:pt x="270" y="134"/>
                </a:cubicBezTo>
                <a:cubicBezTo>
                  <a:pt x="277" y="134"/>
                  <a:pt x="277" y="134"/>
                  <a:pt x="277" y="134"/>
                </a:cubicBezTo>
                <a:close/>
                <a:moveTo>
                  <a:pt x="277" y="248"/>
                </a:moveTo>
                <a:cubicBezTo>
                  <a:pt x="277" y="231"/>
                  <a:pt x="277" y="231"/>
                  <a:pt x="277" y="231"/>
                </a:cubicBezTo>
                <a:cubicBezTo>
                  <a:pt x="270" y="231"/>
                  <a:pt x="270" y="231"/>
                  <a:pt x="270" y="231"/>
                </a:cubicBezTo>
                <a:cubicBezTo>
                  <a:pt x="270" y="248"/>
                  <a:pt x="270" y="248"/>
                  <a:pt x="270" y="248"/>
                </a:cubicBezTo>
                <a:cubicBezTo>
                  <a:pt x="277" y="248"/>
                  <a:pt x="277" y="248"/>
                  <a:pt x="277" y="248"/>
                </a:cubicBezTo>
                <a:close/>
                <a:moveTo>
                  <a:pt x="0" y="266"/>
                </a:moveTo>
                <a:cubicBezTo>
                  <a:pt x="355" y="266"/>
                  <a:pt x="355" y="266"/>
                  <a:pt x="355" y="266"/>
                </a:cubicBezTo>
                <a:cubicBezTo>
                  <a:pt x="355" y="293"/>
                  <a:pt x="355" y="293"/>
                  <a:pt x="355" y="293"/>
                </a:cubicBezTo>
                <a:cubicBezTo>
                  <a:pt x="0" y="293"/>
                  <a:pt x="0" y="293"/>
                  <a:pt x="0" y="293"/>
                </a:cubicBezTo>
                <a:cubicBezTo>
                  <a:pt x="0" y="266"/>
                  <a:pt x="0" y="266"/>
                  <a:pt x="0" y="26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348" name="Freeform 1458"/>
          <p:cNvSpPr>
            <a:spLocks noEditPoints="1"/>
          </p:cNvSpPr>
          <p:nvPr/>
        </p:nvSpPr>
        <p:spPr bwMode="auto">
          <a:xfrm>
            <a:off x="2185737" y="4860968"/>
            <a:ext cx="380005" cy="349941"/>
          </a:xfrm>
          <a:custGeom>
            <a:avLst/>
            <a:gdLst>
              <a:gd name="T0" fmla="*/ 298 w 355"/>
              <a:gd name="T1" fmla="*/ 0 h 293"/>
              <a:gd name="T2" fmla="*/ 249 w 355"/>
              <a:gd name="T3" fmla="*/ 248 h 293"/>
              <a:gd name="T4" fmla="*/ 28 w 355"/>
              <a:gd name="T5" fmla="*/ 199 h 293"/>
              <a:gd name="T6" fmla="*/ 18 w 355"/>
              <a:gd name="T7" fmla="*/ 260 h 293"/>
              <a:gd name="T8" fmla="*/ 336 w 355"/>
              <a:gd name="T9" fmla="*/ 248 h 293"/>
              <a:gd name="T10" fmla="*/ 223 w 355"/>
              <a:gd name="T11" fmla="*/ 176 h 293"/>
              <a:gd name="T12" fmla="*/ 215 w 355"/>
              <a:gd name="T13" fmla="*/ 59 h 293"/>
              <a:gd name="T14" fmla="*/ 175 w 355"/>
              <a:gd name="T15" fmla="*/ 193 h 293"/>
              <a:gd name="T16" fmla="*/ 232 w 355"/>
              <a:gd name="T17" fmla="*/ 193 h 293"/>
              <a:gd name="T18" fmla="*/ 124 w 355"/>
              <a:gd name="T19" fmla="*/ 59 h 293"/>
              <a:gd name="T20" fmla="*/ 165 w 355"/>
              <a:gd name="T21" fmla="*/ 193 h 293"/>
              <a:gd name="T22" fmla="*/ 165 w 355"/>
              <a:gd name="T23" fmla="*/ 181 h 293"/>
              <a:gd name="T24" fmla="*/ 49 w 355"/>
              <a:gd name="T25" fmla="*/ 176 h 293"/>
              <a:gd name="T26" fmla="*/ 87 w 355"/>
              <a:gd name="T27" fmla="*/ 176 h 293"/>
              <a:gd name="T28" fmla="*/ 39 w 355"/>
              <a:gd name="T29" fmla="*/ 181 h 293"/>
              <a:gd name="T30" fmla="*/ 73 w 355"/>
              <a:gd name="T31" fmla="*/ 220 h 293"/>
              <a:gd name="T32" fmla="*/ 73 w 355"/>
              <a:gd name="T33" fmla="*/ 210 h 293"/>
              <a:gd name="T34" fmla="*/ 79 w 355"/>
              <a:gd name="T35" fmla="*/ 220 h 293"/>
              <a:gd name="T36" fmla="*/ 93 w 355"/>
              <a:gd name="T37" fmla="*/ 220 h 293"/>
              <a:gd name="T38" fmla="*/ 99 w 355"/>
              <a:gd name="T39" fmla="*/ 210 h 293"/>
              <a:gd name="T40" fmla="*/ 133 w 355"/>
              <a:gd name="T41" fmla="*/ 220 h 293"/>
              <a:gd name="T42" fmla="*/ 133 w 355"/>
              <a:gd name="T43" fmla="*/ 210 h 293"/>
              <a:gd name="T44" fmla="*/ 138 w 355"/>
              <a:gd name="T45" fmla="*/ 220 h 293"/>
              <a:gd name="T46" fmla="*/ 152 w 355"/>
              <a:gd name="T47" fmla="*/ 220 h 293"/>
              <a:gd name="T48" fmla="*/ 158 w 355"/>
              <a:gd name="T49" fmla="*/ 210 h 293"/>
              <a:gd name="T50" fmla="*/ 192 w 355"/>
              <a:gd name="T51" fmla="*/ 220 h 293"/>
              <a:gd name="T52" fmla="*/ 192 w 355"/>
              <a:gd name="T53" fmla="*/ 210 h 293"/>
              <a:gd name="T54" fmla="*/ 198 w 355"/>
              <a:gd name="T55" fmla="*/ 220 h 293"/>
              <a:gd name="T56" fmla="*/ 212 w 355"/>
              <a:gd name="T57" fmla="*/ 220 h 293"/>
              <a:gd name="T58" fmla="*/ 39 w 355"/>
              <a:gd name="T59" fmla="*/ 210 h 293"/>
              <a:gd name="T60" fmla="*/ 232 w 355"/>
              <a:gd name="T61" fmla="*/ 220 h 293"/>
              <a:gd name="T62" fmla="*/ 232 w 355"/>
              <a:gd name="T63" fmla="*/ 210 h 293"/>
              <a:gd name="T64" fmla="*/ 328 w 355"/>
              <a:gd name="T65" fmla="*/ 116 h 293"/>
              <a:gd name="T66" fmla="*/ 328 w 355"/>
              <a:gd name="T67" fmla="*/ 127 h 293"/>
              <a:gd name="T68" fmla="*/ 298 w 355"/>
              <a:gd name="T69" fmla="*/ 140 h 293"/>
              <a:gd name="T70" fmla="*/ 328 w 355"/>
              <a:gd name="T71" fmla="*/ 173 h 293"/>
              <a:gd name="T72" fmla="*/ 298 w 355"/>
              <a:gd name="T73" fmla="*/ 173 h 293"/>
              <a:gd name="T74" fmla="*/ 328 w 355"/>
              <a:gd name="T75" fmla="*/ 186 h 293"/>
              <a:gd name="T76" fmla="*/ 328 w 355"/>
              <a:gd name="T77" fmla="*/ 196 h 293"/>
              <a:gd name="T78" fmla="*/ 298 w 355"/>
              <a:gd name="T79" fmla="*/ 209 h 293"/>
              <a:gd name="T80" fmla="*/ 328 w 355"/>
              <a:gd name="T81" fmla="*/ 242 h 293"/>
              <a:gd name="T82" fmla="*/ 298 w 355"/>
              <a:gd name="T83" fmla="*/ 242 h 293"/>
              <a:gd name="T84" fmla="*/ 277 w 355"/>
              <a:gd name="T85" fmla="*/ 139 h 293"/>
              <a:gd name="T86" fmla="*/ 277 w 355"/>
              <a:gd name="T87" fmla="*/ 157 h 293"/>
              <a:gd name="T88" fmla="*/ 270 w 355"/>
              <a:gd name="T89" fmla="*/ 162 h 293"/>
              <a:gd name="T90" fmla="*/ 277 w 355"/>
              <a:gd name="T91" fmla="*/ 203 h 293"/>
              <a:gd name="T92" fmla="*/ 270 w 355"/>
              <a:gd name="T93" fmla="*/ 203 h 293"/>
              <a:gd name="T94" fmla="*/ 277 w 355"/>
              <a:gd name="T95" fmla="*/ 208 h 293"/>
              <a:gd name="T96" fmla="*/ 277 w 355"/>
              <a:gd name="T97" fmla="*/ 225 h 293"/>
              <a:gd name="T98" fmla="*/ 270 w 355"/>
              <a:gd name="T99" fmla="*/ 116 h 293"/>
              <a:gd name="T100" fmla="*/ 277 w 355"/>
              <a:gd name="T101" fmla="*/ 248 h 293"/>
              <a:gd name="T102" fmla="*/ 270 w 355"/>
              <a:gd name="T103" fmla="*/ 248 h 293"/>
              <a:gd name="T104" fmla="*/ 355 w 355"/>
              <a:gd name="T105" fmla="*/ 266 h 293"/>
              <a:gd name="T106" fmla="*/ 0 w 355"/>
              <a:gd name="T107" fmla="*/ 266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5" h="293">
                <a:moveTo>
                  <a:pt x="320" y="96"/>
                </a:moveTo>
                <a:cubicBezTo>
                  <a:pt x="320" y="0"/>
                  <a:pt x="320" y="0"/>
                  <a:pt x="320" y="0"/>
                </a:cubicBezTo>
                <a:cubicBezTo>
                  <a:pt x="298" y="0"/>
                  <a:pt x="298" y="0"/>
                  <a:pt x="298" y="0"/>
                </a:cubicBezTo>
                <a:cubicBezTo>
                  <a:pt x="298" y="96"/>
                  <a:pt x="298" y="96"/>
                  <a:pt x="298" y="96"/>
                </a:cubicBezTo>
                <a:cubicBezTo>
                  <a:pt x="249" y="96"/>
                  <a:pt x="249" y="96"/>
                  <a:pt x="249" y="96"/>
                </a:cubicBezTo>
                <a:cubicBezTo>
                  <a:pt x="249" y="248"/>
                  <a:pt x="249" y="248"/>
                  <a:pt x="249" y="248"/>
                </a:cubicBezTo>
                <a:cubicBezTo>
                  <a:pt x="242" y="248"/>
                  <a:pt x="242" y="248"/>
                  <a:pt x="242" y="248"/>
                </a:cubicBezTo>
                <a:cubicBezTo>
                  <a:pt x="242" y="199"/>
                  <a:pt x="242" y="199"/>
                  <a:pt x="242" y="199"/>
                </a:cubicBezTo>
                <a:cubicBezTo>
                  <a:pt x="28" y="199"/>
                  <a:pt x="28" y="199"/>
                  <a:pt x="28" y="199"/>
                </a:cubicBezTo>
                <a:cubicBezTo>
                  <a:pt x="28" y="248"/>
                  <a:pt x="28" y="248"/>
                  <a:pt x="28" y="248"/>
                </a:cubicBezTo>
                <a:cubicBezTo>
                  <a:pt x="18" y="248"/>
                  <a:pt x="18" y="248"/>
                  <a:pt x="18" y="248"/>
                </a:cubicBezTo>
                <a:cubicBezTo>
                  <a:pt x="18" y="260"/>
                  <a:pt x="18" y="260"/>
                  <a:pt x="18" y="260"/>
                </a:cubicBezTo>
                <a:cubicBezTo>
                  <a:pt x="249" y="260"/>
                  <a:pt x="249" y="260"/>
                  <a:pt x="249" y="260"/>
                </a:cubicBezTo>
                <a:cubicBezTo>
                  <a:pt x="336" y="260"/>
                  <a:pt x="336" y="260"/>
                  <a:pt x="336" y="260"/>
                </a:cubicBezTo>
                <a:cubicBezTo>
                  <a:pt x="336" y="248"/>
                  <a:pt x="336" y="248"/>
                  <a:pt x="336" y="248"/>
                </a:cubicBezTo>
                <a:cubicBezTo>
                  <a:pt x="336" y="96"/>
                  <a:pt x="336" y="96"/>
                  <a:pt x="336" y="96"/>
                </a:cubicBezTo>
                <a:cubicBezTo>
                  <a:pt x="320" y="96"/>
                  <a:pt x="320" y="96"/>
                  <a:pt x="320" y="96"/>
                </a:cubicBezTo>
                <a:close/>
                <a:moveTo>
                  <a:pt x="223" y="176"/>
                </a:moveTo>
                <a:cubicBezTo>
                  <a:pt x="184" y="176"/>
                  <a:pt x="184" y="176"/>
                  <a:pt x="184" y="176"/>
                </a:cubicBezTo>
                <a:cubicBezTo>
                  <a:pt x="192" y="59"/>
                  <a:pt x="192" y="59"/>
                  <a:pt x="192" y="59"/>
                </a:cubicBezTo>
                <a:cubicBezTo>
                  <a:pt x="215" y="59"/>
                  <a:pt x="215" y="59"/>
                  <a:pt x="215" y="59"/>
                </a:cubicBezTo>
                <a:cubicBezTo>
                  <a:pt x="223" y="176"/>
                  <a:pt x="223" y="176"/>
                  <a:pt x="223" y="176"/>
                </a:cubicBezTo>
                <a:close/>
                <a:moveTo>
                  <a:pt x="232" y="193"/>
                </a:moveTo>
                <a:cubicBezTo>
                  <a:pt x="175" y="193"/>
                  <a:pt x="175" y="193"/>
                  <a:pt x="175" y="193"/>
                </a:cubicBezTo>
                <a:cubicBezTo>
                  <a:pt x="175" y="181"/>
                  <a:pt x="175" y="181"/>
                  <a:pt x="175" y="181"/>
                </a:cubicBezTo>
                <a:cubicBezTo>
                  <a:pt x="232" y="181"/>
                  <a:pt x="232" y="181"/>
                  <a:pt x="232" y="181"/>
                </a:cubicBezTo>
                <a:cubicBezTo>
                  <a:pt x="232" y="193"/>
                  <a:pt x="232" y="193"/>
                  <a:pt x="232" y="193"/>
                </a:cubicBezTo>
                <a:close/>
                <a:moveTo>
                  <a:pt x="155" y="176"/>
                </a:moveTo>
                <a:cubicBezTo>
                  <a:pt x="142" y="176"/>
                  <a:pt x="129" y="176"/>
                  <a:pt x="117" y="176"/>
                </a:cubicBezTo>
                <a:cubicBezTo>
                  <a:pt x="119" y="137"/>
                  <a:pt x="122" y="98"/>
                  <a:pt x="124" y="59"/>
                </a:cubicBezTo>
                <a:cubicBezTo>
                  <a:pt x="132" y="59"/>
                  <a:pt x="140" y="59"/>
                  <a:pt x="148" y="59"/>
                </a:cubicBezTo>
                <a:cubicBezTo>
                  <a:pt x="150" y="98"/>
                  <a:pt x="153" y="137"/>
                  <a:pt x="155" y="176"/>
                </a:cubicBezTo>
                <a:close/>
                <a:moveTo>
                  <a:pt x="165" y="193"/>
                </a:moveTo>
                <a:cubicBezTo>
                  <a:pt x="145" y="193"/>
                  <a:pt x="126" y="193"/>
                  <a:pt x="107" y="193"/>
                </a:cubicBezTo>
                <a:cubicBezTo>
                  <a:pt x="107" y="189"/>
                  <a:pt x="107" y="185"/>
                  <a:pt x="107" y="181"/>
                </a:cubicBezTo>
                <a:cubicBezTo>
                  <a:pt x="126" y="181"/>
                  <a:pt x="145" y="181"/>
                  <a:pt x="165" y="181"/>
                </a:cubicBezTo>
                <a:cubicBezTo>
                  <a:pt x="165" y="185"/>
                  <a:pt x="165" y="189"/>
                  <a:pt x="165" y="193"/>
                </a:cubicBezTo>
                <a:close/>
                <a:moveTo>
                  <a:pt x="87" y="176"/>
                </a:moveTo>
                <a:cubicBezTo>
                  <a:pt x="49" y="176"/>
                  <a:pt x="49" y="176"/>
                  <a:pt x="49" y="176"/>
                </a:cubicBezTo>
                <a:cubicBezTo>
                  <a:pt x="56" y="59"/>
                  <a:pt x="56" y="59"/>
                  <a:pt x="56" y="59"/>
                </a:cubicBezTo>
                <a:cubicBezTo>
                  <a:pt x="80" y="59"/>
                  <a:pt x="80" y="59"/>
                  <a:pt x="80" y="59"/>
                </a:cubicBezTo>
                <a:cubicBezTo>
                  <a:pt x="87" y="176"/>
                  <a:pt x="87" y="176"/>
                  <a:pt x="87" y="176"/>
                </a:cubicBezTo>
                <a:close/>
                <a:moveTo>
                  <a:pt x="97" y="193"/>
                </a:moveTo>
                <a:cubicBezTo>
                  <a:pt x="39" y="193"/>
                  <a:pt x="39" y="193"/>
                  <a:pt x="39" y="193"/>
                </a:cubicBezTo>
                <a:cubicBezTo>
                  <a:pt x="39" y="181"/>
                  <a:pt x="39" y="181"/>
                  <a:pt x="39" y="181"/>
                </a:cubicBezTo>
                <a:cubicBezTo>
                  <a:pt x="97" y="181"/>
                  <a:pt x="97" y="181"/>
                  <a:pt x="97" y="181"/>
                </a:cubicBezTo>
                <a:cubicBezTo>
                  <a:pt x="97" y="193"/>
                  <a:pt x="97" y="193"/>
                  <a:pt x="97" y="193"/>
                </a:cubicBezTo>
                <a:close/>
                <a:moveTo>
                  <a:pt x="73" y="220"/>
                </a:moveTo>
                <a:cubicBezTo>
                  <a:pt x="68" y="220"/>
                  <a:pt x="64" y="220"/>
                  <a:pt x="59" y="220"/>
                </a:cubicBezTo>
                <a:cubicBezTo>
                  <a:pt x="59" y="217"/>
                  <a:pt x="59" y="214"/>
                  <a:pt x="59" y="210"/>
                </a:cubicBezTo>
                <a:cubicBezTo>
                  <a:pt x="64" y="210"/>
                  <a:pt x="68" y="210"/>
                  <a:pt x="73" y="210"/>
                </a:cubicBezTo>
                <a:cubicBezTo>
                  <a:pt x="73" y="214"/>
                  <a:pt x="73" y="217"/>
                  <a:pt x="73" y="220"/>
                </a:cubicBezTo>
                <a:close/>
                <a:moveTo>
                  <a:pt x="93" y="220"/>
                </a:moveTo>
                <a:cubicBezTo>
                  <a:pt x="88" y="220"/>
                  <a:pt x="84" y="220"/>
                  <a:pt x="79" y="220"/>
                </a:cubicBezTo>
                <a:cubicBezTo>
                  <a:pt x="79" y="217"/>
                  <a:pt x="79" y="214"/>
                  <a:pt x="79" y="210"/>
                </a:cubicBezTo>
                <a:cubicBezTo>
                  <a:pt x="84" y="210"/>
                  <a:pt x="88" y="210"/>
                  <a:pt x="93" y="210"/>
                </a:cubicBezTo>
                <a:cubicBezTo>
                  <a:pt x="93" y="214"/>
                  <a:pt x="93" y="217"/>
                  <a:pt x="93" y="220"/>
                </a:cubicBezTo>
                <a:close/>
                <a:moveTo>
                  <a:pt x="113" y="220"/>
                </a:moveTo>
                <a:cubicBezTo>
                  <a:pt x="108" y="220"/>
                  <a:pt x="103" y="220"/>
                  <a:pt x="99" y="220"/>
                </a:cubicBezTo>
                <a:cubicBezTo>
                  <a:pt x="99" y="217"/>
                  <a:pt x="99" y="214"/>
                  <a:pt x="99" y="210"/>
                </a:cubicBezTo>
                <a:cubicBezTo>
                  <a:pt x="103" y="210"/>
                  <a:pt x="108" y="210"/>
                  <a:pt x="113" y="210"/>
                </a:cubicBezTo>
                <a:cubicBezTo>
                  <a:pt x="113" y="214"/>
                  <a:pt x="113" y="217"/>
                  <a:pt x="113" y="220"/>
                </a:cubicBezTo>
                <a:close/>
                <a:moveTo>
                  <a:pt x="133" y="220"/>
                </a:moveTo>
                <a:cubicBezTo>
                  <a:pt x="128" y="220"/>
                  <a:pt x="123" y="220"/>
                  <a:pt x="118" y="220"/>
                </a:cubicBezTo>
                <a:cubicBezTo>
                  <a:pt x="118" y="217"/>
                  <a:pt x="118" y="214"/>
                  <a:pt x="118" y="210"/>
                </a:cubicBezTo>
                <a:cubicBezTo>
                  <a:pt x="123" y="210"/>
                  <a:pt x="128" y="210"/>
                  <a:pt x="133" y="210"/>
                </a:cubicBezTo>
                <a:cubicBezTo>
                  <a:pt x="133" y="214"/>
                  <a:pt x="133" y="217"/>
                  <a:pt x="133" y="220"/>
                </a:cubicBezTo>
                <a:close/>
                <a:moveTo>
                  <a:pt x="152" y="220"/>
                </a:moveTo>
                <a:cubicBezTo>
                  <a:pt x="148" y="220"/>
                  <a:pt x="143" y="220"/>
                  <a:pt x="138" y="220"/>
                </a:cubicBezTo>
                <a:cubicBezTo>
                  <a:pt x="138" y="217"/>
                  <a:pt x="138" y="214"/>
                  <a:pt x="138" y="210"/>
                </a:cubicBezTo>
                <a:cubicBezTo>
                  <a:pt x="143" y="210"/>
                  <a:pt x="148" y="210"/>
                  <a:pt x="152" y="210"/>
                </a:cubicBezTo>
                <a:cubicBezTo>
                  <a:pt x="152" y="214"/>
                  <a:pt x="152" y="217"/>
                  <a:pt x="152" y="220"/>
                </a:cubicBezTo>
                <a:close/>
                <a:moveTo>
                  <a:pt x="172" y="220"/>
                </a:moveTo>
                <a:cubicBezTo>
                  <a:pt x="167" y="220"/>
                  <a:pt x="163" y="220"/>
                  <a:pt x="158" y="220"/>
                </a:cubicBezTo>
                <a:cubicBezTo>
                  <a:pt x="158" y="217"/>
                  <a:pt x="158" y="214"/>
                  <a:pt x="158" y="210"/>
                </a:cubicBezTo>
                <a:cubicBezTo>
                  <a:pt x="163" y="210"/>
                  <a:pt x="167" y="210"/>
                  <a:pt x="172" y="210"/>
                </a:cubicBezTo>
                <a:cubicBezTo>
                  <a:pt x="172" y="214"/>
                  <a:pt x="172" y="217"/>
                  <a:pt x="172" y="220"/>
                </a:cubicBezTo>
                <a:close/>
                <a:moveTo>
                  <a:pt x="192" y="220"/>
                </a:moveTo>
                <a:cubicBezTo>
                  <a:pt x="187" y="220"/>
                  <a:pt x="183" y="220"/>
                  <a:pt x="178" y="220"/>
                </a:cubicBezTo>
                <a:cubicBezTo>
                  <a:pt x="178" y="217"/>
                  <a:pt x="178" y="214"/>
                  <a:pt x="178" y="210"/>
                </a:cubicBezTo>
                <a:cubicBezTo>
                  <a:pt x="183" y="210"/>
                  <a:pt x="187" y="210"/>
                  <a:pt x="192" y="210"/>
                </a:cubicBezTo>
                <a:cubicBezTo>
                  <a:pt x="192" y="214"/>
                  <a:pt x="192" y="217"/>
                  <a:pt x="192" y="220"/>
                </a:cubicBezTo>
                <a:close/>
                <a:moveTo>
                  <a:pt x="212" y="220"/>
                </a:moveTo>
                <a:cubicBezTo>
                  <a:pt x="207" y="220"/>
                  <a:pt x="202" y="220"/>
                  <a:pt x="198" y="220"/>
                </a:cubicBezTo>
                <a:cubicBezTo>
                  <a:pt x="198" y="217"/>
                  <a:pt x="198" y="214"/>
                  <a:pt x="198" y="210"/>
                </a:cubicBezTo>
                <a:cubicBezTo>
                  <a:pt x="202" y="210"/>
                  <a:pt x="207" y="210"/>
                  <a:pt x="212" y="210"/>
                </a:cubicBezTo>
                <a:cubicBezTo>
                  <a:pt x="212" y="214"/>
                  <a:pt x="212" y="217"/>
                  <a:pt x="212" y="220"/>
                </a:cubicBezTo>
                <a:close/>
                <a:moveTo>
                  <a:pt x="53" y="220"/>
                </a:moveTo>
                <a:cubicBezTo>
                  <a:pt x="39" y="220"/>
                  <a:pt x="39" y="220"/>
                  <a:pt x="39" y="220"/>
                </a:cubicBezTo>
                <a:cubicBezTo>
                  <a:pt x="39" y="210"/>
                  <a:pt x="39" y="210"/>
                  <a:pt x="39" y="210"/>
                </a:cubicBezTo>
                <a:cubicBezTo>
                  <a:pt x="53" y="210"/>
                  <a:pt x="53" y="210"/>
                  <a:pt x="53" y="210"/>
                </a:cubicBezTo>
                <a:cubicBezTo>
                  <a:pt x="53" y="220"/>
                  <a:pt x="53" y="220"/>
                  <a:pt x="53" y="220"/>
                </a:cubicBezTo>
                <a:close/>
                <a:moveTo>
                  <a:pt x="232" y="220"/>
                </a:moveTo>
                <a:cubicBezTo>
                  <a:pt x="217" y="220"/>
                  <a:pt x="217" y="220"/>
                  <a:pt x="217" y="220"/>
                </a:cubicBezTo>
                <a:cubicBezTo>
                  <a:pt x="217" y="210"/>
                  <a:pt x="217" y="210"/>
                  <a:pt x="217" y="210"/>
                </a:cubicBezTo>
                <a:cubicBezTo>
                  <a:pt x="232" y="210"/>
                  <a:pt x="232" y="210"/>
                  <a:pt x="232" y="210"/>
                </a:cubicBezTo>
                <a:cubicBezTo>
                  <a:pt x="232" y="220"/>
                  <a:pt x="232" y="220"/>
                  <a:pt x="232" y="220"/>
                </a:cubicBezTo>
                <a:close/>
                <a:moveTo>
                  <a:pt x="328" y="127"/>
                </a:moveTo>
                <a:cubicBezTo>
                  <a:pt x="328" y="116"/>
                  <a:pt x="328" y="116"/>
                  <a:pt x="328" y="116"/>
                </a:cubicBezTo>
                <a:cubicBezTo>
                  <a:pt x="298" y="116"/>
                  <a:pt x="298" y="116"/>
                  <a:pt x="298" y="116"/>
                </a:cubicBezTo>
                <a:cubicBezTo>
                  <a:pt x="298" y="127"/>
                  <a:pt x="298" y="127"/>
                  <a:pt x="298" y="127"/>
                </a:cubicBezTo>
                <a:cubicBezTo>
                  <a:pt x="328" y="127"/>
                  <a:pt x="328" y="127"/>
                  <a:pt x="328" y="127"/>
                </a:cubicBezTo>
                <a:close/>
                <a:moveTo>
                  <a:pt x="328" y="150"/>
                </a:moveTo>
                <a:cubicBezTo>
                  <a:pt x="328" y="146"/>
                  <a:pt x="328" y="143"/>
                  <a:pt x="328" y="140"/>
                </a:cubicBezTo>
                <a:cubicBezTo>
                  <a:pt x="318" y="140"/>
                  <a:pt x="308" y="140"/>
                  <a:pt x="298" y="140"/>
                </a:cubicBezTo>
                <a:cubicBezTo>
                  <a:pt x="298" y="143"/>
                  <a:pt x="298" y="146"/>
                  <a:pt x="298" y="150"/>
                </a:cubicBezTo>
                <a:cubicBezTo>
                  <a:pt x="308" y="150"/>
                  <a:pt x="318" y="150"/>
                  <a:pt x="328" y="150"/>
                </a:cubicBezTo>
                <a:close/>
                <a:moveTo>
                  <a:pt x="328" y="173"/>
                </a:moveTo>
                <a:cubicBezTo>
                  <a:pt x="328" y="169"/>
                  <a:pt x="328" y="166"/>
                  <a:pt x="328" y="163"/>
                </a:cubicBezTo>
                <a:cubicBezTo>
                  <a:pt x="318" y="163"/>
                  <a:pt x="308" y="163"/>
                  <a:pt x="298" y="163"/>
                </a:cubicBezTo>
                <a:cubicBezTo>
                  <a:pt x="298" y="166"/>
                  <a:pt x="298" y="169"/>
                  <a:pt x="298" y="173"/>
                </a:cubicBezTo>
                <a:cubicBezTo>
                  <a:pt x="308" y="173"/>
                  <a:pt x="318" y="173"/>
                  <a:pt x="328" y="173"/>
                </a:cubicBezTo>
                <a:close/>
                <a:moveTo>
                  <a:pt x="328" y="196"/>
                </a:moveTo>
                <a:cubicBezTo>
                  <a:pt x="328" y="192"/>
                  <a:pt x="328" y="189"/>
                  <a:pt x="328" y="186"/>
                </a:cubicBezTo>
                <a:cubicBezTo>
                  <a:pt x="318" y="186"/>
                  <a:pt x="308" y="186"/>
                  <a:pt x="298" y="186"/>
                </a:cubicBezTo>
                <a:cubicBezTo>
                  <a:pt x="298" y="189"/>
                  <a:pt x="298" y="192"/>
                  <a:pt x="298" y="196"/>
                </a:cubicBezTo>
                <a:cubicBezTo>
                  <a:pt x="308" y="196"/>
                  <a:pt x="318" y="196"/>
                  <a:pt x="328" y="196"/>
                </a:cubicBezTo>
                <a:close/>
                <a:moveTo>
                  <a:pt x="328" y="219"/>
                </a:moveTo>
                <a:cubicBezTo>
                  <a:pt x="328" y="216"/>
                  <a:pt x="328" y="212"/>
                  <a:pt x="328" y="209"/>
                </a:cubicBezTo>
                <a:cubicBezTo>
                  <a:pt x="318" y="209"/>
                  <a:pt x="308" y="209"/>
                  <a:pt x="298" y="209"/>
                </a:cubicBezTo>
                <a:cubicBezTo>
                  <a:pt x="298" y="212"/>
                  <a:pt x="298" y="216"/>
                  <a:pt x="298" y="219"/>
                </a:cubicBezTo>
                <a:cubicBezTo>
                  <a:pt x="308" y="219"/>
                  <a:pt x="318" y="219"/>
                  <a:pt x="328" y="219"/>
                </a:cubicBezTo>
                <a:close/>
                <a:moveTo>
                  <a:pt x="328" y="242"/>
                </a:moveTo>
                <a:cubicBezTo>
                  <a:pt x="328" y="232"/>
                  <a:pt x="328" y="232"/>
                  <a:pt x="328" y="232"/>
                </a:cubicBezTo>
                <a:cubicBezTo>
                  <a:pt x="298" y="232"/>
                  <a:pt x="298" y="232"/>
                  <a:pt x="298" y="232"/>
                </a:cubicBezTo>
                <a:cubicBezTo>
                  <a:pt x="298" y="242"/>
                  <a:pt x="298" y="242"/>
                  <a:pt x="298" y="242"/>
                </a:cubicBezTo>
                <a:cubicBezTo>
                  <a:pt x="328" y="242"/>
                  <a:pt x="328" y="242"/>
                  <a:pt x="328" y="242"/>
                </a:cubicBezTo>
                <a:close/>
                <a:moveTo>
                  <a:pt x="277" y="157"/>
                </a:moveTo>
                <a:cubicBezTo>
                  <a:pt x="277" y="151"/>
                  <a:pt x="277" y="145"/>
                  <a:pt x="277" y="139"/>
                </a:cubicBezTo>
                <a:cubicBezTo>
                  <a:pt x="275" y="139"/>
                  <a:pt x="272" y="139"/>
                  <a:pt x="270" y="139"/>
                </a:cubicBezTo>
                <a:cubicBezTo>
                  <a:pt x="270" y="145"/>
                  <a:pt x="270" y="151"/>
                  <a:pt x="270" y="157"/>
                </a:cubicBezTo>
                <a:cubicBezTo>
                  <a:pt x="272" y="157"/>
                  <a:pt x="275" y="157"/>
                  <a:pt x="277" y="157"/>
                </a:cubicBezTo>
                <a:close/>
                <a:moveTo>
                  <a:pt x="277" y="180"/>
                </a:moveTo>
                <a:cubicBezTo>
                  <a:pt x="277" y="174"/>
                  <a:pt x="277" y="168"/>
                  <a:pt x="277" y="162"/>
                </a:cubicBezTo>
                <a:cubicBezTo>
                  <a:pt x="275" y="162"/>
                  <a:pt x="272" y="162"/>
                  <a:pt x="270" y="162"/>
                </a:cubicBezTo>
                <a:cubicBezTo>
                  <a:pt x="270" y="168"/>
                  <a:pt x="270" y="174"/>
                  <a:pt x="270" y="180"/>
                </a:cubicBezTo>
                <a:cubicBezTo>
                  <a:pt x="272" y="180"/>
                  <a:pt x="275" y="180"/>
                  <a:pt x="277" y="180"/>
                </a:cubicBezTo>
                <a:close/>
                <a:moveTo>
                  <a:pt x="277" y="203"/>
                </a:moveTo>
                <a:cubicBezTo>
                  <a:pt x="277" y="197"/>
                  <a:pt x="277" y="191"/>
                  <a:pt x="277" y="185"/>
                </a:cubicBezTo>
                <a:cubicBezTo>
                  <a:pt x="275" y="185"/>
                  <a:pt x="272" y="185"/>
                  <a:pt x="270" y="185"/>
                </a:cubicBezTo>
                <a:cubicBezTo>
                  <a:pt x="270" y="191"/>
                  <a:pt x="270" y="197"/>
                  <a:pt x="270" y="203"/>
                </a:cubicBezTo>
                <a:cubicBezTo>
                  <a:pt x="272" y="203"/>
                  <a:pt x="275" y="203"/>
                  <a:pt x="277" y="203"/>
                </a:cubicBezTo>
                <a:close/>
                <a:moveTo>
                  <a:pt x="277" y="225"/>
                </a:moveTo>
                <a:cubicBezTo>
                  <a:pt x="277" y="220"/>
                  <a:pt x="277" y="214"/>
                  <a:pt x="277" y="208"/>
                </a:cubicBezTo>
                <a:cubicBezTo>
                  <a:pt x="275" y="208"/>
                  <a:pt x="272" y="208"/>
                  <a:pt x="270" y="208"/>
                </a:cubicBezTo>
                <a:cubicBezTo>
                  <a:pt x="270" y="214"/>
                  <a:pt x="270" y="220"/>
                  <a:pt x="270" y="225"/>
                </a:cubicBezTo>
                <a:cubicBezTo>
                  <a:pt x="272" y="225"/>
                  <a:pt x="275" y="225"/>
                  <a:pt x="277" y="225"/>
                </a:cubicBezTo>
                <a:close/>
                <a:moveTo>
                  <a:pt x="277" y="134"/>
                </a:moveTo>
                <a:cubicBezTo>
                  <a:pt x="277" y="116"/>
                  <a:pt x="277" y="116"/>
                  <a:pt x="277" y="116"/>
                </a:cubicBezTo>
                <a:cubicBezTo>
                  <a:pt x="270" y="116"/>
                  <a:pt x="270" y="116"/>
                  <a:pt x="270" y="116"/>
                </a:cubicBezTo>
                <a:cubicBezTo>
                  <a:pt x="270" y="134"/>
                  <a:pt x="270" y="134"/>
                  <a:pt x="270" y="134"/>
                </a:cubicBezTo>
                <a:cubicBezTo>
                  <a:pt x="277" y="134"/>
                  <a:pt x="277" y="134"/>
                  <a:pt x="277" y="134"/>
                </a:cubicBezTo>
                <a:close/>
                <a:moveTo>
                  <a:pt x="277" y="248"/>
                </a:moveTo>
                <a:cubicBezTo>
                  <a:pt x="277" y="231"/>
                  <a:pt x="277" y="231"/>
                  <a:pt x="277" y="231"/>
                </a:cubicBezTo>
                <a:cubicBezTo>
                  <a:pt x="270" y="231"/>
                  <a:pt x="270" y="231"/>
                  <a:pt x="270" y="231"/>
                </a:cubicBezTo>
                <a:cubicBezTo>
                  <a:pt x="270" y="248"/>
                  <a:pt x="270" y="248"/>
                  <a:pt x="270" y="248"/>
                </a:cubicBezTo>
                <a:cubicBezTo>
                  <a:pt x="277" y="248"/>
                  <a:pt x="277" y="248"/>
                  <a:pt x="277" y="248"/>
                </a:cubicBezTo>
                <a:close/>
                <a:moveTo>
                  <a:pt x="0" y="266"/>
                </a:moveTo>
                <a:cubicBezTo>
                  <a:pt x="355" y="266"/>
                  <a:pt x="355" y="266"/>
                  <a:pt x="355" y="266"/>
                </a:cubicBezTo>
                <a:cubicBezTo>
                  <a:pt x="355" y="293"/>
                  <a:pt x="355" y="293"/>
                  <a:pt x="355" y="293"/>
                </a:cubicBezTo>
                <a:cubicBezTo>
                  <a:pt x="0" y="293"/>
                  <a:pt x="0" y="293"/>
                  <a:pt x="0" y="293"/>
                </a:cubicBezTo>
                <a:cubicBezTo>
                  <a:pt x="0" y="266"/>
                  <a:pt x="0" y="266"/>
                  <a:pt x="0" y="26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42" name="TextBox 41"/>
          <p:cNvSpPr txBox="1"/>
          <p:nvPr/>
        </p:nvSpPr>
        <p:spPr>
          <a:xfrm>
            <a:off x="5087888" y="1892195"/>
            <a:ext cx="59633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prstClr val="white"/>
                </a:solidFill>
                <a:effectLst/>
                <a:uLnTx/>
                <a:uFillTx/>
                <a:latin typeface="Univers for KPMG"/>
                <a:ea typeface="+mn-ea"/>
                <a:cs typeface="Univers for KPMG"/>
              </a:rPr>
              <a:t>PAX</a:t>
            </a:r>
          </a:p>
        </p:txBody>
      </p:sp>
      <p:sp>
        <p:nvSpPr>
          <p:cNvPr id="349" name="TextBox 348"/>
          <p:cNvSpPr txBox="1"/>
          <p:nvPr/>
        </p:nvSpPr>
        <p:spPr>
          <a:xfrm>
            <a:off x="4729313" y="2678862"/>
            <a:ext cx="59633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prstClr val="white"/>
                </a:solidFill>
                <a:effectLst/>
                <a:uLnTx/>
                <a:uFillTx/>
                <a:latin typeface="Univers for KPMG"/>
                <a:ea typeface="+mn-ea"/>
                <a:cs typeface="Univers for KPMG"/>
              </a:rPr>
              <a:t>PAX</a:t>
            </a:r>
          </a:p>
        </p:txBody>
      </p:sp>
      <p:sp>
        <p:nvSpPr>
          <p:cNvPr id="350" name="TextBox 349"/>
          <p:cNvSpPr txBox="1"/>
          <p:nvPr/>
        </p:nvSpPr>
        <p:spPr>
          <a:xfrm>
            <a:off x="4131512" y="5048127"/>
            <a:ext cx="59633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prstClr val="white"/>
                </a:solidFill>
                <a:effectLst/>
                <a:uLnTx/>
                <a:uFillTx/>
                <a:latin typeface="Univers for KPMG"/>
                <a:ea typeface="+mn-ea"/>
                <a:cs typeface="Univers for KPMG"/>
              </a:rPr>
              <a:t>PAX</a:t>
            </a:r>
          </a:p>
        </p:txBody>
      </p:sp>
      <p:sp>
        <p:nvSpPr>
          <p:cNvPr id="351" name="TextBox 350"/>
          <p:cNvSpPr txBox="1"/>
          <p:nvPr/>
        </p:nvSpPr>
        <p:spPr>
          <a:xfrm>
            <a:off x="4552036" y="3473546"/>
            <a:ext cx="59633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prstClr val="white"/>
                </a:solidFill>
                <a:effectLst/>
                <a:uLnTx/>
                <a:uFillTx/>
                <a:latin typeface="Univers for KPMG"/>
                <a:ea typeface="+mn-ea"/>
                <a:cs typeface="Univers for KPMG"/>
              </a:rPr>
              <a:t>PAX</a:t>
            </a:r>
          </a:p>
        </p:txBody>
      </p:sp>
      <p:sp>
        <p:nvSpPr>
          <p:cNvPr id="356" name="TextBox 355"/>
          <p:cNvSpPr txBox="1"/>
          <p:nvPr/>
        </p:nvSpPr>
        <p:spPr>
          <a:xfrm>
            <a:off x="4183862" y="4282799"/>
            <a:ext cx="59633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prstClr val="white"/>
                </a:solidFill>
                <a:effectLst/>
                <a:uLnTx/>
                <a:uFillTx/>
                <a:latin typeface="Univers for KPMG"/>
                <a:ea typeface="+mn-ea"/>
                <a:cs typeface="Univers for KPMG"/>
              </a:rPr>
              <a:t>PAX</a:t>
            </a:r>
          </a:p>
        </p:txBody>
      </p:sp>
      <p:sp>
        <p:nvSpPr>
          <p:cNvPr id="398" name="Rectangle 397"/>
          <p:cNvSpPr/>
          <p:nvPr/>
        </p:nvSpPr>
        <p:spPr bwMode="auto">
          <a:xfrm>
            <a:off x="4655840" y="5473213"/>
            <a:ext cx="1090062" cy="364031"/>
          </a:xfrm>
          <a:prstGeom prst="rect">
            <a:avLst/>
          </a:prstGeom>
          <a:solidFill>
            <a:schemeClr val="bg2"/>
          </a:solidFill>
          <a:ln w="6350" cap="flat" cmpd="sng" algn="ctr">
            <a:solidFill>
              <a:srgbClr val="0091DA">
                <a:lumMod val="75000"/>
              </a:srgbClr>
            </a:solidFill>
            <a:prstDash val="solid"/>
            <a:round/>
            <a:headEnd type="none" w="med" len="med"/>
            <a:tailEnd type="none" w="med" len="med"/>
          </a:ln>
          <a:effectLst/>
        </p:spPr>
        <p:txBody>
          <a:bodyPr vert="horz" wrap="square" lIns="49846" tIns="49846" rIns="49846" bIns="49846" numCol="1" rtlCol="0" anchor="ctr" anchorCtr="0" compatLnSpc="1">
            <a:prstTxWarp prst="textNoShape">
              <a:avLst/>
            </a:prstTxWarp>
          </a:bodyPr>
          <a:lstStyle/>
          <a:p>
            <a:pPr marL="0" marR="0" lvl="0" indent="0" algn="ctr" defTabSz="844083" rtl="0" eaLnBrk="1" fontAlgn="base" latinLnBrk="0" hangingPunct="1">
              <a:lnSpc>
                <a:spcPct val="100000"/>
              </a:lnSpc>
              <a:spcBef>
                <a:spcPct val="0"/>
              </a:spcBef>
              <a:spcAft>
                <a:spcPct val="0"/>
              </a:spcAft>
              <a:buClrTx/>
              <a:buSzTx/>
              <a:buFontTx/>
              <a:buNone/>
              <a:tabLst/>
              <a:defRPr/>
            </a:pPr>
            <a:r>
              <a:rPr kumimoji="0" lang="es-ES_tradnl" sz="1200" b="1" i="0" u="none" strike="noStrike" kern="0" cap="none" spc="0" normalizeH="0" baseline="0" noProof="0" dirty="0">
                <a:ln>
                  <a:noFill/>
                </a:ln>
                <a:solidFill>
                  <a:srgbClr val="1F497D"/>
                </a:solidFill>
                <a:effectLst/>
                <a:uLnTx/>
                <a:uFillTx/>
                <a:latin typeface="Univers for KPMG" panose="020B0603020202020204" pitchFamily="34" charset="0"/>
                <a:ea typeface="+mn-ea"/>
                <a:cs typeface="Arial" panose="020B0604020202020204" pitchFamily="34" charset="0"/>
              </a:rPr>
              <a:t> </a:t>
            </a:r>
            <a:r>
              <a:rPr kumimoji="0" lang="es-ES_tradnl" sz="1200" b="1" i="1" u="none" strike="noStrike" kern="0" cap="none" spc="0" normalizeH="0" baseline="0" noProof="0" dirty="0">
                <a:ln>
                  <a:noFill/>
                </a:ln>
                <a:solidFill>
                  <a:prstClr val="white"/>
                </a:solidFill>
                <a:effectLst/>
                <a:uLnTx/>
                <a:uFillTx/>
                <a:latin typeface="Univers for KPMG" panose="020B0603020202020204" pitchFamily="34" charset="0"/>
                <a:ea typeface="+mn-ea"/>
                <a:cs typeface="Arial" panose="020B0604020202020204" pitchFamily="34" charset="0"/>
              </a:rPr>
              <a:t>TOTAL PAX </a:t>
            </a:r>
          </a:p>
        </p:txBody>
      </p:sp>
      <p:sp>
        <p:nvSpPr>
          <p:cNvPr id="399" name="Rectangle 398"/>
          <p:cNvSpPr/>
          <p:nvPr/>
        </p:nvSpPr>
        <p:spPr bwMode="auto">
          <a:xfrm>
            <a:off x="4656627" y="5820302"/>
            <a:ext cx="1084933" cy="345002"/>
          </a:xfrm>
          <a:prstGeom prst="rect">
            <a:avLst/>
          </a:prstGeom>
          <a:solidFill>
            <a:sysClr val="window" lastClr="FFFFFF"/>
          </a:solidFill>
          <a:ln w="12700" cap="flat" cmpd="sng" algn="ctr">
            <a:solidFill>
              <a:schemeClr val="bg1">
                <a:lumMod val="65000"/>
              </a:schemeClr>
            </a:solidFill>
            <a:prstDash val="solid"/>
            <a:round/>
            <a:headEnd type="none" w="med" len="med"/>
            <a:tailEnd type="none" w="med" len="med"/>
          </a:ln>
          <a:effectLst/>
        </p:spPr>
        <p:txBody>
          <a:bodyPr vert="horz" wrap="square" lIns="49846" tIns="49846" rIns="49846" bIns="49846" numCol="1" rtlCol="0" anchor="ctr" anchorCtr="0" compatLnSpc="1">
            <a:prstTxWarp prst="textNoShape">
              <a:avLst/>
            </a:prstTxWarp>
          </a:bodyPr>
          <a:lstStyle/>
          <a:p>
            <a:pPr marL="0" marR="0" lvl="0" indent="0" algn="ctr" defTabSz="844083" rtl="0" eaLnBrk="1" fontAlgn="base" latinLnBrk="0" hangingPunct="1">
              <a:lnSpc>
                <a:spcPct val="100000"/>
              </a:lnSpc>
              <a:spcBef>
                <a:spcPct val="0"/>
              </a:spcBef>
              <a:spcAft>
                <a:spcPct val="0"/>
              </a:spcAft>
              <a:buClrTx/>
              <a:buSzTx/>
              <a:buFontTx/>
              <a:buNone/>
              <a:tabLst/>
              <a:defRPr/>
            </a:pPr>
            <a:r>
              <a:rPr lang="es-ES_tradnl" b="1" kern="0" dirty="0">
                <a:solidFill>
                  <a:prstClr val="black"/>
                </a:solidFill>
                <a:latin typeface="Univers for KPMG" panose="020B0603020202020204" pitchFamily="34" charset="0"/>
                <a:cs typeface="Arial" panose="020B0604020202020204" pitchFamily="34" charset="0"/>
              </a:rPr>
              <a:t>62</a:t>
            </a:r>
            <a:endParaRPr kumimoji="0" lang="es-ES_tradnl" sz="1000" b="1" i="0" u="none" strike="noStrike" kern="0" cap="none" spc="0" normalizeH="0" baseline="0" noProof="0" dirty="0">
              <a:ln>
                <a:noFill/>
              </a:ln>
              <a:solidFill>
                <a:prstClr val="black"/>
              </a:solidFill>
              <a:effectLst/>
              <a:uLnTx/>
              <a:uFillTx/>
              <a:latin typeface="Univers for KPMG" panose="020B0603020202020204" pitchFamily="34" charset="0"/>
              <a:ea typeface="+mn-ea"/>
              <a:cs typeface="Arial" panose="020B0604020202020204" pitchFamily="34" charset="0"/>
            </a:endParaRPr>
          </a:p>
        </p:txBody>
      </p:sp>
      <p:sp>
        <p:nvSpPr>
          <p:cNvPr id="105" name="Oval 104"/>
          <p:cNvSpPr/>
          <p:nvPr/>
        </p:nvSpPr>
        <p:spPr bwMode="gray">
          <a:xfrm>
            <a:off x="2078711" y="5533738"/>
            <a:ext cx="611855" cy="600906"/>
          </a:xfrm>
          <a:prstGeom prst="ellipse">
            <a:avLst/>
          </a:prstGeom>
          <a:solidFill>
            <a:srgbClr val="009A44"/>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800" b="1" i="0" u="none" strike="noStrike" kern="1200" cap="none" spc="0" normalizeH="0" baseline="0" noProof="0" dirty="0">
              <a:ln>
                <a:noFill/>
              </a:ln>
              <a:solidFill>
                <a:prstClr val="white"/>
              </a:solidFill>
              <a:effectLst/>
              <a:uLnTx/>
              <a:uFillTx/>
              <a:latin typeface="Univers 45 Light" pitchFamily="2" charset="0"/>
              <a:ea typeface="+mn-ea"/>
              <a:cs typeface="+mn-cs"/>
            </a:endParaRPr>
          </a:p>
        </p:txBody>
      </p:sp>
      <p:sp>
        <p:nvSpPr>
          <p:cNvPr id="106" name="Rounded Rectangle 105"/>
          <p:cNvSpPr/>
          <p:nvPr/>
        </p:nvSpPr>
        <p:spPr>
          <a:xfrm>
            <a:off x="2769838" y="5576384"/>
            <a:ext cx="1782197" cy="536883"/>
          </a:xfrm>
          <a:prstGeom prst="roundRect">
            <a:avLst/>
          </a:prstGeom>
          <a:solidFill>
            <a:srgbClr val="009A44"/>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100" b="1"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rPr>
              <a:t>FUENMAYOR</a:t>
            </a:r>
          </a:p>
        </p:txBody>
      </p:sp>
      <p:sp>
        <p:nvSpPr>
          <p:cNvPr id="107" name="TextBox 106"/>
          <p:cNvSpPr txBox="1"/>
          <p:nvPr/>
        </p:nvSpPr>
        <p:spPr>
          <a:xfrm>
            <a:off x="3840451" y="5685546"/>
            <a:ext cx="49115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400" b="0" i="0" u="none" strike="noStrike" kern="1200" cap="none" spc="0" normalizeH="0" baseline="0" noProof="0" dirty="0">
                <a:ln>
                  <a:noFill/>
                </a:ln>
                <a:solidFill>
                  <a:prstClr val="white"/>
                </a:solidFill>
                <a:effectLst/>
                <a:uLnTx/>
                <a:uFillTx/>
                <a:latin typeface="Univers for KPMG"/>
                <a:ea typeface="+mn-ea"/>
                <a:cs typeface="Univers for KPMG"/>
              </a:rPr>
              <a:t>5</a:t>
            </a:r>
          </a:p>
        </p:txBody>
      </p:sp>
      <p:pic>
        <p:nvPicPr>
          <p:cNvPr id="108" name="Picture 10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35914" y="5576546"/>
            <a:ext cx="347301" cy="347301"/>
          </a:xfrm>
          <a:prstGeom prst="rect">
            <a:avLst/>
          </a:prstGeom>
        </p:spPr>
      </p:pic>
      <p:sp>
        <p:nvSpPr>
          <p:cNvPr id="109" name="Freeform 1458"/>
          <p:cNvSpPr>
            <a:spLocks noEditPoints="1"/>
          </p:cNvSpPr>
          <p:nvPr/>
        </p:nvSpPr>
        <p:spPr bwMode="auto">
          <a:xfrm>
            <a:off x="2185737" y="5654465"/>
            <a:ext cx="380005" cy="349941"/>
          </a:xfrm>
          <a:custGeom>
            <a:avLst/>
            <a:gdLst>
              <a:gd name="T0" fmla="*/ 298 w 355"/>
              <a:gd name="T1" fmla="*/ 0 h 293"/>
              <a:gd name="T2" fmla="*/ 249 w 355"/>
              <a:gd name="T3" fmla="*/ 248 h 293"/>
              <a:gd name="T4" fmla="*/ 28 w 355"/>
              <a:gd name="T5" fmla="*/ 199 h 293"/>
              <a:gd name="T6" fmla="*/ 18 w 355"/>
              <a:gd name="T7" fmla="*/ 260 h 293"/>
              <a:gd name="T8" fmla="*/ 336 w 355"/>
              <a:gd name="T9" fmla="*/ 248 h 293"/>
              <a:gd name="T10" fmla="*/ 223 w 355"/>
              <a:gd name="T11" fmla="*/ 176 h 293"/>
              <a:gd name="T12" fmla="*/ 215 w 355"/>
              <a:gd name="T13" fmla="*/ 59 h 293"/>
              <a:gd name="T14" fmla="*/ 175 w 355"/>
              <a:gd name="T15" fmla="*/ 193 h 293"/>
              <a:gd name="T16" fmla="*/ 232 w 355"/>
              <a:gd name="T17" fmla="*/ 193 h 293"/>
              <a:gd name="T18" fmla="*/ 124 w 355"/>
              <a:gd name="T19" fmla="*/ 59 h 293"/>
              <a:gd name="T20" fmla="*/ 165 w 355"/>
              <a:gd name="T21" fmla="*/ 193 h 293"/>
              <a:gd name="T22" fmla="*/ 165 w 355"/>
              <a:gd name="T23" fmla="*/ 181 h 293"/>
              <a:gd name="T24" fmla="*/ 49 w 355"/>
              <a:gd name="T25" fmla="*/ 176 h 293"/>
              <a:gd name="T26" fmla="*/ 87 w 355"/>
              <a:gd name="T27" fmla="*/ 176 h 293"/>
              <a:gd name="T28" fmla="*/ 39 w 355"/>
              <a:gd name="T29" fmla="*/ 181 h 293"/>
              <a:gd name="T30" fmla="*/ 73 w 355"/>
              <a:gd name="T31" fmla="*/ 220 h 293"/>
              <a:gd name="T32" fmla="*/ 73 w 355"/>
              <a:gd name="T33" fmla="*/ 210 h 293"/>
              <a:gd name="T34" fmla="*/ 79 w 355"/>
              <a:gd name="T35" fmla="*/ 220 h 293"/>
              <a:gd name="T36" fmla="*/ 93 w 355"/>
              <a:gd name="T37" fmla="*/ 220 h 293"/>
              <a:gd name="T38" fmla="*/ 99 w 355"/>
              <a:gd name="T39" fmla="*/ 210 h 293"/>
              <a:gd name="T40" fmla="*/ 133 w 355"/>
              <a:gd name="T41" fmla="*/ 220 h 293"/>
              <a:gd name="T42" fmla="*/ 133 w 355"/>
              <a:gd name="T43" fmla="*/ 210 h 293"/>
              <a:gd name="T44" fmla="*/ 138 w 355"/>
              <a:gd name="T45" fmla="*/ 220 h 293"/>
              <a:gd name="T46" fmla="*/ 152 w 355"/>
              <a:gd name="T47" fmla="*/ 220 h 293"/>
              <a:gd name="T48" fmla="*/ 158 w 355"/>
              <a:gd name="T49" fmla="*/ 210 h 293"/>
              <a:gd name="T50" fmla="*/ 192 w 355"/>
              <a:gd name="T51" fmla="*/ 220 h 293"/>
              <a:gd name="T52" fmla="*/ 192 w 355"/>
              <a:gd name="T53" fmla="*/ 210 h 293"/>
              <a:gd name="T54" fmla="*/ 198 w 355"/>
              <a:gd name="T55" fmla="*/ 220 h 293"/>
              <a:gd name="T56" fmla="*/ 212 w 355"/>
              <a:gd name="T57" fmla="*/ 220 h 293"/>
              <a:gd name="T58" fmla="*/ 39 w 355"/>
              <a:gd name="T59" fmla="*/ 210 h 293"/>
              <a:gd name="T60" fmla="*/ 232 w 355"/>
              <a:gd name="T61" fmla="*/ 220 h 293"/>
              <a:gd name="T62" fmla="*/ 232 w 355"/>
              <a:gd name="T63" fmla="*/ 210 h 293"/>
              <a:gd name="T64" fmla="*/ 328 w 355"/>
              <a:gd name="T65" fmla="*/ 116 h 293"/>
              <a:gd name="T66" fmla="*/ 328 w 355"/>
              <a:gd name="T67" fmla="*/ 127 h 293"/>
              <a:gd name="T68" fmla="*/ 298 w 355"/>
              <a:gd name="T69" fmla="*/ 140 h 293"/>
              <a:gd name="T70" fmla="*/ 328 w 355"/>
              <a:gd name="T71" fmla="*/ 173 h 293"/>
              <a:gd name="T72" fmla="*/ 298 w 355"/>
              <a:gd name="T73" fmla="*/ 173 h 293"/>
              <a:gd name="T74" fmla="*/ 328 w 355"/>
              <a:gd name="T75" fmla="*/ 186 h 293"/>
              <a:gd name="T76" fmla="*/ 328 w 355"/>
              <a:gd name="T77" fmla="*/ 196 h 293"/>
              <a:gd name="T78" fmla="*/ 298 w 355"/>
              <a:gd name="T79" fmla="*/ 209 h 293"/>
              <a:gd name="T80" fmla="*/ 328 w 355"/>
              <a:gd name="T81" fmla="*/ 242 h 293"/>
              <a:gd name="T82" fmla="*/ 298 w 355"/>
              <a:gd name="T83" fmla="*/ 242 h 293"/>
              <a:gd name="T84" fmla="*/ 277 w 355"/>
              <a:gd name="T85" fmla="*/ 139 h 293"/>
              <a:gd name="T86" fmla="*/ 277 w 355"/>
              <a:gd name="T87" fmla="*/ 157 h 293"/>
              <a:gd name="T88" fmla="*/ 270 w 355"/>
              <a:gd name="T89" fmla="*/ 162 h 293"/>
              <a:gd name="T90" fmla="*/ 277 w 355"/>
              <a:gd name="T91" fmla="*/ 203 h 293"/>
              <a:gd name="T92" fmla="*/ 270 w 355"/>
              <a:gd name="T93" fmla="*/ 203 h 293"/>
              <a:gd name="T94" fmla="*/ 277 w 355"/>
              <a:gd name="T95" fmla="*/ 208 h 293"/>
              <a:gd name="T96" fmla="*/ 277 w 355"/>
              <a:gd name="T97" fmla="*/ 225 h 293"/>
              <a:gd name="T98" fmla="*/ 270 w 355"/>
              <a:gd name="T99" fmla="*/ 116 h 293"/>
              <a:gd name="T100" fmla="*/ 277 w 355"/>
              <a:gd name="T101" fmla="*/ 248 h 293"/>
              <a:gd name="T102" fmla="*/ 270 w 355"/>
              <a:gd name="T103" fmla="*/ 248 h 293"/>
              <a:gd name="T104" fmla="*/ 355 w 355"/>
              <a:gd name="T105" fmla="*/ 266 h 293"/>
              <a:gd name="T106" fmla="*/ 0 w 355"/>
              <a:gd name="T107" fmla="*/ 266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5" h="293">
                <a:moveTo>
                  <a:pt x="320" y="96"/>
                </a:moveTo>
                <a:cubicBezTo>
                  <a:pt x="320" y="0"/>
                  <a:pt x="320" y="0"/>
                  <a:pt x="320" y="0"/>
                </a:cubicBezTo>
                <a:cubicBezTo>
                  <a:pt x="298" y="0"/>
                  <a:pt x="298" y="0"/>
                  <a:pt x="298" y="0"/>
                </a:cubicBezTo>
                <a:cubicBezTo>
                  <a:pt x="298" y="96"/>
                  <a:pt x="298" y="96"/>
                  <a:pt x="298" y="96"/>
                </a:cubicBezTo>
                <a:cubicBezTo>
                  <a:pt x="249" y="96"/>
                  <a:pt x="249" y="96"/>
                  <a:pt x="249" y="96"/>
                </a:cubicBezTo>
                <a:cubicBezTo>
                  <a:pt x="249" y="248"/>
                  <a:pt x="249" y="248"/>
                  <a:pt x="249" y="248"/>
                </a:cubicBezTo>
                <a:cubicBezTo>
                  <a:pt x="242" y="248"/>
                  <a:pt x="242" y="248"/>
                  <a:pt x="242" y="248"/>
                </a:cubicBezTo>
                <a:cubicBezTo>
                  <a:pt x="242" y="199"/>
                  <a:pt x="242" y="199"/>
                  <a:pt x="242" y="199"/>
                </a:cubicBezTo>
                <a:cubicBezTo>
                  <a:pt x="28" y="199"/>
                  <a:pt x="28" y="199"/>
                  <a:pt x="28" y="199"/>
                </a:cubicBezTo>
                <a:cubicBezTo>
                  <a:pt x="28" y="248"/>
                  <a:pt x="28" y="248"/>
                  <a:pt x="28" y="248"/>
                </a:cubicBezTo>
                <a:cubicBezTo>
                  <a:pt x="18" y="248"/>
                  <a:pt x="18" y="248"/>
                  <a:pt x="18" y="248"/>
                </a:cubicBezTo>
                <a:cubicBezTo>
                  <a:pt x="18" y="260"/>
                  <a:pt x="18" y="260"/>
                  <a:pt x="18" y="260"/>
                </a:cubicBezTo>
                <a:cubicBezTo>
                  <a:pt x="249" y="260"/>
                  <a:pt x="249" y="260"/>
                  <a:pt x="249" y="260"/>
                </a:cubicBezTo>
                <a:cubicBezTo>
                  <a:pt x="336" y="260"/>
                  <a:pt x="336" y="260"/>
                  <a:pt x="336" y="260"/>
                </a:cubicBezTo>
                <a:cubicBezTo>
                  <a:pt x="336" y="248"/>
                  <a:pt x="336" y="248"/>
                  <a:pt x="336" y="248"/>
                </a:cubicBezTo>
                <a:cubicBezTo>
                  <a:pt x="336" y="96"/>
                  <a:pt x="336" y="96"/>
                  <a:pt x="336" y="96"/>
                </a:cubicBezTo>
                <a:cubicBezTo>
                  <a:pt x="320" y="96"/>
                  <a:pt x="320" y="96"/>
                  <a:pt x="320" y="96"/>
                </a:cubicBezTo>
                <a:close/>
                <a:moveTo>
                  <a:pt x="223" y="176"/>
                </a:moveTo>
                <a:cubicBezTo>
                  <a:pt x="184" y="176"/>
                  <a:pt x="184" y="176"/>
                  <a:pt x="184" y="176"/>
                </a:cubicBezTo>
                <a:cubicBezTo>
                  <a:pt x="192" y="59"/>
                  <a:pt x="192" y="59"/>
                  <a:pt x="192" y="59"/>
                </a:cubicBezTo>
                <a:cubicBezTo>
                  <a:pt x="215" y="59"/>
                  <a:pt x="215" y="59"/>
                  <a:pt x="215" y="59"/>
                </a:cubicBezTo>
                <a:cubicBezTo>
                  <a:pt x="223" y="176"/>
                  <a:pt x="223" y="176"/>
                  <a:pt x="223" y="176"/>
                </a:cubicBezTo>
                <a:close/>
                <a:moveTo>
                  <a:pt x="232" y="193"/>
                </a:moveTo>
                <a:cubicBezTo>
                  <a:pt x="175" y="193"/>
                  <a:pt x="175" y="193"/>
                  <a:pt x="175" y="193"/>
                </a:cubicBezTo>
                <a:cubicBezTo>
                  <a:pt x="175" y="181"/>
                  <a:pt x="175" y="181"/>
                  <a:pt x="175" y="181"/>
                </a:cubicBezTo>
                <a:cubicBezTo>
                  <a:pt x="232" y="181"/>
                  <a:pt x="232" y="181"/>
                  <a:pt x="232" y="181"/>
                </a:cubicBezTo>
                <a:cubicBezTo>
                  <a:pt x="232" y="193"/>
                  <a:pt x="232" y="193"/>
                  <a:pt x="232" y="193"/>
                </a:cubicBezTo>
                <a:close/>
                <a:moveTo>
                  <a:pt x="155" y="176"/>
                </a:moveTo>
                <a:cubicBezTo>
                  <a:pt x="142" y="176"/>
                  <a:pt x="129" y="176"/>
                  <a:pt x="117" y="176"/>
                </a:cubicBezTo>
                <a:cubicBezTo>
                  <a:pt x="119" y="137"/>
                  <a:pt x="122" y="98"/>
                  <a:pt x="124" y="59"/>
                </a:cubicBezTo>
                <a:cubicBezTo>
                  <a:pt x="132" y="59"/>
                  <a:pt x="140" y="59"/>
                  <a:pt x="148" y="59"/>
                </a:cubicBezTo>
                <a:cubicBezTo>
                  <a:pt x="150" y="98"/>
                  <a:pt x="153" y="137"/>
                  <a:pt x="155" y="176"/>
                </a:cubicBezTo>
                <a:close/>
                <a:moveTo>
                  <a:pt x="165" y="193"/>
                </a:moveTo>
                <a:cubicBezTo>
                  <a:pt x="145" y="193"/>
                  <a:pt x="126" y="193"/>
                  <a:pt x="107" y="193"/>
                </a:cubicBezTo>
                <a:cubicBezTo>
                  <a:pt x="107" y="189"/>
                  <a:pt x="107" y="185"/>
                  <a:pt x="107" y="181"/>
                </a:cubicBezTo>
                <a:cubicBezTo>
                  <a:pt x="126" y="181"/>
                  <a:pt x="145" y="181"/>
                  <a:pt x="165" y="181"/>
                </a:cubicBezTo>
                <a:cubicBezTo>
                  <a:pt x="165" y="185"/>
                  <a:pt x="165" y="189"/>
                  <a:pt x="165" y="193"/>
                </a:cubicBezTo>
                <a:close/>
                <a:moveTo>
                  <a:pt x="87" y="176"/>
                </a:moveTo>
                <a:cubicBezTo>
                  <a:pt x="49" y="176"/>
                  <a:pt x="49" y="176"/>
                  <a:pt x="49" y="176"/>
                </a:cubicBezTo>
                <a:cubicBezTo>
                  <a:pt x="56" y="59"/>
                  <a:pt x="56" y="59"/>
                  <a:pt x="56" y="59"/>
                </a:cubicBezTo>
                <a:cubicBezTo>
                  <a:pt x="80" y="59"/>
                  <a:pt x="80" y="59"/>
                  <a:pt x="80" y="59"/>
                </a:cubicBezTo>
                <a:cubicBezTo>
                  <a:pt x="87" y="176"/>
                  <a:pt x="87" y="176"/>
                  <a:pt x="87" y="176"/>
                </a:cubicBezTo>
                <a:close/>
                <a:moveTo>
                  <a:pt x="97" y="193"/>
                </a:moveTo>
                <a:cubicBezTo>
                  <a:pt x="39" y="193"/>
                  <a:pt x="39" y="193"/>
                  <a:pt x="39" y="193"/>
                </a:cubicBezTo>
                <a:cubicBezTo>
                  <a:pt x="39" y="181"/>
                  <a:pt x="39" y="181"/>
                  <a:pt x="39" y="181"/>
                </a:cubicBezTo>
                <a:cubicBezTo>
                  <a:pt x="97" y="181"/>
                  <a:pt x="97" y="181"/>
                  <a:pt x="97" y="181"/>
                </a:cubicBezTo>
                <a:cubicBezTo>
                  <a:pt x="97" y="193"/>
                  <a:pt x="97" y="193"/>
                  <a:pt x="97" y="193"/>
                </a:cubicBezTo>
                <a:close/>
                <a:moveTo>
                  <a:pt x="73" y="220"/>
                </a:moveTo>
                <a:cubicBezTo>
                  <a:pt x="68" y="220"/>
                  <a:pt x="64" y="220"/>
                  <a:pt x="59" y="220"/>
                </a:cubicBezTo>
                <a:cubicBezTo>
                  <a:pt x="59" y="217"/>
                  <a:pt x="59" y="214"/>
                  <a:pt x="59" y="210"/>
                </a:cubicBezTo>
                <a:cubicBezTo>
                  <a:pt x="64" y="210"/>
                  <a:pt x="68" y="210"/>
                  <a:pt x="73" y="210"/>
                </a:cubicBezTo>
                <a:cubicBezTo>
                  <a:pt x="73" y="214"/>
                  <a:pt x="73" y="217"/>
                  <a:pt x="73" y="220"/>
                </a:cubicBezTo>
                <a:close/>
                <a:moveTo>
                  <a:pt x="93" y="220"/>
                </a:moveTo>
                <a:cubicBezTo>
                  <a:pt x="88" y="220"/>
                  <a:pt x="84" y="220"/>
                  <a:pt x="79" y="220"/>
                </a:cubicBezTo>
                <a:cubicBezTo>
                  <a:pt x="79" y="217"/>
                  <a:pt x="79" y="214"/>
                  <a:pt x="79" y="210"/>
                </a:cubicBezTo>
                <a:cubicBezTo>
                  <a:pt x="84" y="210"/>
                  <a:pt x="88" y="210"/>
                  <a:pt x="93" y="210"/>
                </a:cubicBezTo>
                <a:cubicBezTo>
                  <a:pt x="93" y="214"/>
                  <a:pt x="93" y="217"/>
                  <a:pt x="93" y="220"/>
                </a:cubicBezTo>
                <a:close/>
                <a:moveTo>
                  <a:pt x="113" y="220"/>
                </a:moveTo>
                <a:cubicBezTo>
                  <a:pt x="108" y="220"/>
                  <a:pt x="103" y="220"/>
                  <a:pt x="99" y="220"/>
                </a:cubicBezTo>
                <a:cubicBezTo>
                  <a:pt x="99" y="217"/>
                  <a:pt x="99" y="214"/>
                  <a:pt x="99" y="210"/>
                </a:cubicBezTo>
                <a:cubicBezTo>
                  <a:pt x="103" y="210"/>
                  <a:pt x="108" y="210"/>
                  <a:pt x="113" y="210"/>
                </a:cubicBezTo>
                <a:cubicBezTo>
                  <a:pt x="113" y="214"/>
                  <a:pt x="113" y="217"/>
                  <a:pt x="113" y="220"/>
                </a:cubicBezTo>
                <a:close/>
                <a:moveTo>
                  <a:pt x="133" y="220"/>
                </a:moveTo>
                <a:cubicBezTo>
                  <a:pt x="128" y="220"/>
                  <a:pt x="123" y="220"/>
                  <a:pt x="118" y="220"/>
                </a:cubicBezTo>
                <a:cubicBezTo>
                  <a:pt x="118" y="217"/>
                  <a:pt x="118" y="214"/>
                  <a:pt x="118" y="210"/>
                </a:cubicBezTo>
                <a:cubicBezTo>
                  <a:pt x="123" y="210"/>
                  <a:pt x="128" y="210"/>
                  <a:pt x="133" y="210"/>
                </a:cubicBezTo>
                <a:cubicBezTo>
                  <a:pt x="133" y="214"/>
                  <a:pt x="133" y="217"/>
                  <a:pt x="133" y="220"/>
                </a:cubicBezTo>
                <a:close/>
                <a:moveTo>
                  <a:pt x="152" y="220"/>
                </a:moveTo>
                <a:cubicBezTo>
                  <a:pt x="148" y="220"/>
                  <a:pt x="143" y="220"/>
                  <a:pt x="138" y="220"/>
                </a:cubicBezTo>
                <a:cubicBezTo>
                  <a:pt x="138" y="217"/>
                  <a:pt x="138" y="214"/>
                  <a:pt x="138" y="210"/>
                </a:cubicBezTo>
                <a:cubicBezTo>
                  <a:pt x="143" y="210"/>
                  <a:pt x="148" y="210"/>
                  <a:pt x="152" y="210"/>
                </a:cubicBezTo>
                <a:cubicBezTo>
                  <a:pt x="152" y="214"/>
                  <a:pt x="152" y="217"/>
                  <a:pt x="152" y="220"/>
                </a:cubicBezTo>
                <a:close/>
                <a:moveTo>
                  <a:pt x="172" y="220"/>
                </a:moveTo>
                <a:cubicBezTo>
                  <a:pt x="167" y="220"/>
                  <a:pt x="163" y="220"/>
                  <a:pt x="158" y="220"/>
                </a:cubicBezTo>
                <a:cubicBezTo>
                  <a:pt x="158" y="217"/>
                  <a:pt x="158" y="214"/>
                  <a:pt x="158" y="210"/>
                </a:cubicBezTo>
                <a:cubicBezTo>
                  <a:pt x="163" y="210"/>
                  <a:pt x="167" y="210"/>
                  <a:pt x="172" y="210"/>
                </a:cubicBezTo>
                <a:cubicBezTo>
                  <a:pt x="172" y="214"/>
                  <a:pt x="172" y="217"/>
                  <a:pt x="172" y="220"/>
                </a:cubicBezTo>
                <a:close/>
                <a:moveTo>
                  <a:pt x="192" y="220"/>
                </a:moveTo>
                <a:cubicBezTo>
                  <a:pt x="187" y="220"/>
                  <a:pt x="183" y="220"/>
                  <a:pt x="178" y="220"/>
                </a:cubicBezTo>
                <a:cubicBezTo>
                  <a:pt x="178" y="217"/>
                  <a:pt x="178" y="214"/>
                  <a:pt x="178" y="210"/>
                </a:cubicBezTo>
                <a:cubicBezTo>
                  <a:pt x="183" y="210"/>
                  <a:pt x="187" y="210"/>
                  <a:pt x="192" y="210"/>
                </a:cubicBezTo>
                <a:cubicBezTo>
                  <a:pt x="192" y="214"/>
                  <a:pt x="192" y="217"/>
                  <a:pt x="192" y="220"/>
                </a:cubicBezTo>
                <a:close/>
                <a:moveTo>
                  <a:pt x="212" y="220"/>
                </a:moveTo>
                <a:cubicBezTo>
                  <a:pt x="207" y="220"/>
                  <a:pt x="202" y="220"/>
                  <a:pt x="198" y="220"/>
                </a:cubicBezTo>
                <a:cubicBezTo>
                  <a:pt x="198" y="217"/>
                  <a:pt x="198" y="214"/>
                  <a:pt x="198" y="210"/>
                </a:cubicBezTo>
                <a:cubicBezTo>
                  <a:pt x="202" y="210"/>
                  <a:pt x="207" y="210"/>
                  <a:pt x="212" y="210"/>
                </a:cubicBezTo>
                <a:cubicBezTo>
                  <a:pt x="212" y="214"/>
                  <a:pt x="212" y="217"/>
                  <a:pt x="212" y="220"/>
                </a:cubicBezTo>
                <a:close/>
                <a:moveTo>
                  <a:pt x="53" y="220"/>
                </a:moveTo>
                <a:cubicBezTo>
                  <a:pt x="39" y="220"/>
                  <a:pt x="39" y="220"/>
                  <a:pt x="39" y="220"/>
                </a:cubicBezTo>
                <a:cubicBezTo>
                  <a:pt x="39" y="210"/>
                  <a:pt x="39" y="210"/>
                  <a:pt x="39" y="210"/>
                </a:cubicBezTo>
                <a:cubicBezTo>
                  <a:pt x="53" y="210"/>
                  <a:pt x="53" y="210"/>
                  <a:pt x="53" y="210"/>
                </a:cubicBezTo>
                <a:cubicBezTo>
                  <a:pt x="53" y="220"/>
                  <a:pt x="53" y="220"/>
                  <a:pt x="53" y="220"/>
                </a:cubicBezTo>
                <a:close/>
                <a:moveTo>
                  <a:pt x="232" y="220"/>
                </a:moveTo>
                <a:cubicBezTo>
                  <a:pt x="217" y="220"/>
                  <a:pt x="217" y="220"/>
                  <a:pt x="217" y="220"/>
                </a:cubicBezTo>
                <a:cubicBezTo>
                  <a:pt x="217" y="210"/>
                  <a:pt x="217" y="210"/>
                  <a:pt x="217" y="210"/>
                </a:cubicBezTo>
                <a:cubicBezTo>
                  <a:pt x="232" y="210"/>
                  <a:pt x="232" y="210"/>
                  <a:pt x="232" y="210"/>
                </a:cubicBezTo>
                <a:cubicBezTo>
                  <a:pt x="232" y="220"/>
                  <a:pt x="232" y="220"/>
                  <a:pt x="232" y="220"/>
                </a:cubicBezTo>
                <a:close/>
                <a:moveTo>
                  <a:pt x="328" y="127"/>
                </a:moveTo>
                <a:cubicBezTo>
                  <a:pt x="328" y="116"/>
                  <a:pt x="328" y="116"/>
                  <a:pt x="328" y="116"/>
                </a:cubicBezTo>
                <a:cubicBezTo>
                  <a:pt x="298" y="116"/>
                  <a:pt x="298" y="116"/>
                  <a:pt x="298" y="116"/>
                </a:cubicBezTo>
                <a:cubicBezTo>
                  <a:pt x="298" y="127"/>
                  <a:pt x="298" y="127"/>
                  <a:pt x="298" y="127"/>
                </a:cubicBezTo>
                <a:cubicBezTo>
                  <a:pt x="328" y="127"/>
                  <a:pt x="328" y="127"/>
                  <a:pt x="328" y="127"/>
                </a:cubicBezTo>
                <a:close/>
                <a:moveTo>
                  <a:pt x="328" y="150"/>
                </a:moveTo>
                <a:cubicBezTo>
                  <a:pt x="328" y="146"/>
                  <a:pt x="328" y="143"/>
                  <a:pt x="328" y="140"/>
                </a:cubicBezTo>
                <a:cubicBezTo>
                  <a:pt x="318" y="140"/>
                  <a:pt x="308" y="140"/>
                  <a:pt x="298" y="140"/>
                </a:cubicBezTo>
                <a:cubicBezTo>
                  <a:pt x="298" y="143"/>
                  <a:pt x="298" y="146"/>
                  <a:pt x="298" y="150"/>
                </a:cubicBezTo>
                <a:cubicBezTo>
                  <a:pt x="308" y="150"/>
                  <a:pt x="318" y="150"/>
                  <a:pt x="328" y="150"/>
                </a:cubicBezTo>
                <a:close/>
                <a:moveTo>
                  <a:pt x="328" y="173"/>
                </a:moveTo>
                <a:cubicBezTo>
                  <a:pt x="328" y="169"/>
                  <a:pt x="328" y="166"/>
                  <a:pt x="328" y="163"/>
                </a:cubicBezTo>
                <a:cubicBezTo>
                  <a:pt x="318" y="163"/>
                  <a:pt x="308" y="163"/>
                  <a:pt x="298" y="163"/>
                </a:cubicBezTo>
                <a:cubicBezTo>
                  <a:pt x="298" y="166"/>
                  <a:pt x="298" y="169"/>
                  <a:pt x="298" y="173"/>
                </a:cubicBezTo>
                <a:cubicBezTo>
                  <a:pt x="308" y="173"/>
                  <a:pt x="318" y="173"/>
                  <a:pt x="328" y="173"/>
                </a:cubicBezTo>
                <a:close/>
                <a:moveTo>
                  <a:pt x="328" y="196"/>
                </a:moveTo>
                <a:cubicBezTo>
                  <a:pt x="328" y="192"/>
                  <a:pt x="328" y="189"/>
                  <a:pt x="328" y="186"/>
                </a:cubicBezTo>
                <a:cubicBezTo>
                  <a:pt x="318" y="186"/>
                  <a:pt x="308" y="186"/>
                  <a:pt x="298" y="186"/>
                </a:cubicBezTo>
                <a:cubicBezTo>
                  <a:pt x="298" y="189"/>
                  <a:pt x="298" y="192"/>
                  <a:pt x="298" y="196"/>
                </a:cubicBezTo>
                <a:cubicBezTo>
                  <a:pt x="308" y="196"/>
                  <a:pt x="318" y="196"/>
                  <a:pt x="328" y="196"/>
                </a:cubicBezTo>
                <a:close/>
                <a:moveTo>
                  <a:pt x="328" y="219"/>
                </a:moveTo>
                <a:cubicBezTo>
                  <a:pt x="328" y="216"/>
                  <a:pt x="328" y="212"/>
                  <a:pt x="328" y="209"/>
                </a:cubicBezTo>
                <a:cubicBezTo>
                  <a:pt x="318" y="209"/>
                  <a:pt x="308" y="209"/>
                  <a:pt x="298" y="209"/>
                </a:cubicBezTo>
                <a:cubicBezTo>
                  <a:pt x="298" y="212"/>
                  <a:pt x="298" y="216"/>
                  <a:pt x="298" y="219"/>
                </a:cubicBezTo>
                <a:cubicBezTo>
                  <a:pt x="308" y="219"/>
                  <a:pt x="318" y="219"/>
                  <a:pt x="328" y="219"/>
                </a:cubicBezTo>
                <a:close/>
                <a:moveTo>
                  <a:pt x="328" y="242"/>
                </a:moveTo>
                <a:cubicBezTo>
                  <a:pt x="328" y="232"/>
                  <a:pt x="328" y="232"/>
                  <a:pt x="328" y="232"/>
                </a:cubicBezTo>
                <a:cubicBezTo>
                  <a:pt x="298" y="232"/>
                  <a:pt x="298" y="232"/>
                  <a:pt x="298" y="232"/>
                </a:cubicBezTo>
                <a:cubicBezTo>
                  <a:pt x="298" y="242"/>
                  <a:pt x="298" y="242"/>
                  <a:pt x="298" y="242"/>
                </a:cubicBezTo>
                <a:cubicBezTo>
                  <a:pt x="328" y="242"/>
                  <a:pt x="328" y="242"/>
                  <a:pt x="328" y="242"/>
                </a:cubicBezTo>
                <a:close/>
                <a:moveTo>
                  <a:pt x="277" y="157"/>
                </a:moveTo>
                <a:cubicBezTo>
                  <a:pt x="277" y="151"/>
                  <a:pt x="277" y="145"/>
                  <a:pt x="277" y="139"/>
                </a:cubicBezTo>
                <a:cubicBezTo>
                  <a:pt x="275" y="139"/>
                  <a:pt x="272" y="139"/>
                  <a:pt x="270" y="139"/>
                </a:cubicBezTo>
                <a:cubicBezTo>
                  <a:pt x="270" y="145"/>
                  <a:pt x="270" y="151"/>
                  <a:pt x="270" y="157"/>
                </a:cubicBezTo>
                <a:cubicBezTo>
                  <a:pt x="272" y="157"/>
                  <a:pt x="275" y="157"/>
                  <a:pt x="277" y="157"/>
                </a:cubicBezTo>
                <a:close/>
                <a:moveTo>
                  <a:pt x="277" y="180"/>
                </a:moveTo>
                <a:cubicBezTo>
                  <a:pt x="277" y="174"/>
                  <a:pt x="277" y="168"/>
                  <a:pt x="277" y="162"/>
                </a:cubicBezTo>
                <a:cubicBezTo>
                  <a:pt x="275" y="162"/>
                  <a:pt x="272" y="162"/>
                  <a:pt x="270" y="162"/>
                </a:cubicBezTo>
                <a:cubicBezTo>
                  <a:pt x="270" y="168"/>
                  <a:pt x="270" y="174"/>
                  <a:pt x="270" y="180"/>
                </a:cubicBezTo>
                <a:cubicBezTo>
                  <a:pt x="272" y="180"/>
                  <a:pt x="275" y="180"/>
                  <a:pt x="277" y="180"/>
                </a:cubicBezTo>
                <a:close/>
                <a:moveTo>
                  <a:pt x="277" y="203"/>
                </a:moveTo>
                <a:cubicBezTo>
                  <a:pt x="277" y="197"/>
                  <a:pt x="277" y="191"/>
                  <a:pt x="277" y="185"/>
                </a:cubicBezTo>
                <a:cubicBezTo>
                  <a:pt x="275" y="185"/>
                  <a:pt x="272" y="185"/>
                  <a:pt x="270" y="185"/>
                </a:cubicBezTo>
                <a:cubicBezTo>
                  <a:pt x="270" y="191"/>
                  <a:pt x="270" y="197"/>
                  <a:pt x="270" y="203"/>
                </a:cubicBezTo>
                <a:cubicBezTo>
                  <a:pt x="272" y="203"/>
                  <a:pt x="275" y="203"/>
                  <a:pt x="277" y="203"/>
                </a:cubicBezTo>
                <a:close/>
                <a:moveTo>
                  <a:pt x="277" y="225"/>
                </a:moveTo>
                <a:cubicBezTo>
                  <a:pt x="277" y="220"/>
                  <a:pt x="277" y="214"/>
                  <a:pt x="277" y="208"/>
                </a:cubicBezTo>
                <a:cubicBezTo>
                  <a:pt x="275" y="208"/>
                  <a:pt x="272" y="208"/>
                  <a:pt x="270" y="208"/>
                </a:cubicBezTo>
                <a:cubicBezTo>
                  <a:pt x="270" y="214"/>
                  <a:pt x="270" y="220"/>
                  <a:pt x="270" y="225"/>
                </a:cubicBezTo>
                <a:cubicBezTo>
                  <a:pt x="272" y="225"/>
                  <a:pt x="275" y="225"/>
                  <a:pt x="277" y="225"/>
                </a:cubicBezTo>
                <a:close/>
                <a:moveTo>
                  <a:pt x="277" y="134"/>
                </a:moveTo>
                <a:cubicBezTo>
                  <a:pt x="277" y="116"/>
                  <a:pt x="277" y="116"/>
                  <a:pt x="277" y="116"/>
                </a:cubicBezTo>
                <a:cubicBezTo>
                  <a:pt x="270" y="116"/>
                  <a:pt x="270" y="116"/>
                  <a:pt x="270" y="116"/>
                </a:cubicBezTo>
                <a:cubicBezTo>
                  <a:pt x="270" y="134"/>
                  <a:pt x="270" y="134"/>
                  <a:pt x="270" y="134"/>
                </a:cubicBezTo>
                <a:cubicBezTo>
                  <a:pt x="277" y="134"/>
                  <a:pt x="277" y="134"/>
                  <a:pt x="277" y="134"/>
                </a:cubicBezTo>
                <a:close/>
                <a:moveTo>
                  <a:pt x="277" y="248"/>
                </a:moveTo>
                <a:cubicBezTo>
                  <a:pt x="277" y="231"/>
                  <a:pt x="277" y="231"/>
                  <a:pt x="277" y="231"/>
                </a:cubicBezTo>
                <a:cubicBezTo>
                  <a:pt x="270" y="231"/>
                  <a:pt x="270" y="231"/>
                  <a:pt x="270" y="231"/>
                </a:cubicBezTo>
                <a:cubicBezTo>
                  <a:pt x="270" y="248"/>
                  <a:pt x="270" y="248"/>
                  <a:pt x="270" y="248"/>
                </a:cubicBezTo>
                <a:cubicBezTo>
                  <a:pt x="277" y="248"/>
                  <a:pt x="277" y="248"/>
                  <a:pt x="277" y="248"/>
                </a:cubicBezTo>
                <a:close/>
                <a:moveTo>
                  <a:pt x="0" y="266"/>
                </a:moveTo>
                <a:cubicBezTo>
                  <a:pt x="355" y="266"/>
                  <a:pt x="355" y="266"/>
                  <a:pt x="355" y="266"/>
                </a:cubicBezTo>
                <a:cubicBezTo>
                  <a:pt x="355" y="293"/>
                  <a:pt x="355" y="293"/>
                  <a:pt x="355" y="293"/>
                </a:cubicBezTo>
                <a:cubicBezTo>
                  <a:pt x="0" y="293"/>
                  <a:pt x="0" y="293"/>
                  <a:pt x="0" y="293"/>
                </a:cubicBezTo>
                <a:cubicBezTo>
                  <a:pt x="0" y="266"/>
                  <a:pt x="0" y="266"/>
                  <a:pt x="0" y="26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Arial"/>
              <a:ea typeface="+mn-ea"/>
              <a:cs typeface="+mn-cs"/>
            </a:endParaRPr>
          </a:p>
        </p:txBody>
      </p:sp>
      <p:sp>
        <p:nvSpPr>
          <p:cNvPr id="110" name="TextBox 109"/>
          <p:cNvSpPr txBox="1"/>
          <p:nvPr/>
        </p:nvSpPr>
        <p:spPr>
          <a:xfrm>
            <a:off x="4059504" y="5841624"/>
            <a:ext cx="596336"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200" b="0" i="0" u="none" strike="noStrike" kern="1200" cap="none" spc="0" normalizeH="0" baseline="0" noProof="0" dirty="0">
                <a:ln>
                  <a:noFill/>
                </a:ln>
                <a:solidFill>
                  <a:prstClr val="white"/>
                </a:solidFill>
                <a:effectLst/>
                <a:uLnTx/>
                <a:uFillTx/>
                <a:latin typeface="Univers for KPMG"/>
                <a:ea typeface="+mn-ea"/>
                <a:cs typeface="Univers for KPMG"/>
              </a:rPr>
              <a:t>PAX</a:t>
            </a:r>
          </a:p>
        </p:txBody>
      </p:sp>
      <p:sp>
        <p:nvSpPr>
          <p:cNvPr id="79" name="TextBox 78">
            <a:extLst>
              <a:ext uri="{FF2B5EF4-FFF2-40B4-BE49-F238E27FC236}">
                <a16:creationId xmlns:a16="http://schemas.microsoft.com/office/drawing/2014/main" id="{B44FEA42-9D36-4EA8-AC4A-2DF15CCD9B83}"/>
              </a:ext>
            </a:extLst>
          </p:cNvPr>
          <p:cNvSpPr txBox="1"/>
          <p:nvPr/>
        </p:nvSpPr>
        <p:spPr>
          <a:xfrm>
            <a:off x="6248711" y="1554051"/>
            <a:ext cx="5681216" cy="1684698"/>
          </a:xfrm>
          <a:prstGeom prst="rect">
            <a:avLst/>
          </a:prstGeom>
          <a:noFill/>
        </p:spPr>
        <p:txBody>
          <a:bodyPr wrap="square" lIns="54610" tIns="54610" rIns="54610" bIns="54610" rtlCol="0">
            <a:noAutofit/>
          </a:bodyPr>
          <a:lstStyle/>
          <a:p>
            <a:pPr>
              <a:spcAft>
                <a:spcPts val="600"/>
              </a:spcAft>
            </a:pPr>
            <a:r>
              <a:rPr lang="es-ES" sz="1200" dirty="0">
                <a:solidFill>
                  <a:schemeClr val="tx2"/>
                </a:solidFill>
                <a:latin typeface="Univers for KPMG" panose="020B0603020202020204" pitchFamily="34" charset="0"/>
              </a:rPr>
              <a:t>En función de la naturaleza de las actividades estudiadas se han definido:</a:t>
            </a:r>
          </a:p>
          <a:p>
            <a:pPr marL="285750" indent="-285750">
              <a:spcAft>
                <a:spcPts val="600"/>
              </a:spcAft>
              <a:buFont typeface="Arial" panose="020B0604020202020204" pitchFamily="34" charset="0"/>
              <a:buChar char="•"/>
            </a:pPr>
            <a:r>
              <a:rPr lang="es-ES" sz="1200" b="1" u="sng" dirty="0">
                <a:solidFill>
                  <a:schemeClr val="tx2"/>
                </a:solidFill>
                <a:latin typeface="Univers for KPMG" panose="020B0603020202020204" pitchFamily="34" charset="0"/>
              </a:rPr>
              <a:t>Operativas</a:t>
            </a:r>
            <a:r>
              <a:rPr lang="es-ES" sz="1200" dirty="0">
                <a:solidFill>
                  <a:schemeClr val="tx2"/>
                </a:solidFill>
                <a:latin typeface="Univers for KPMG" panose="020B0603020202020204" pitchFamily="34" charset="0"/>
              </a:rPr>
              <a:t>: Aquellas tareas con necesidad de presencia física e interacción personal.</a:t>
            </a:r>
          </a:p>
          <a:p>
            <a:pPr marL="285750" indent="-285750">
              <a:spcAft>
                <a:spcPts val="600"/>
              </a:spcAft>
              <a:buFont typeface="Arial" panose="020B0604020202020204" pitchFamily="34" charset="0"/>
              <a:buChar char="•"/>
            </a:pPr>
            <a:r>
              <a:rPr lang="es-ES" sz="1200" b="1" u="sng" dirty="0">
                <a:solidFill>
                  <a:schemeClr val="tx2"/>
                </a:solidFill>
                <a:latin typeface="Univers for KPMG" panose="020B0603020202020204" pitchFamily="34" charset="0"/>
              </a:rPr>
              <a:t>Estratégica/Especifica</a:t>
            </a:r>
            <a:r>
              <a:rPr lang="es-ES" sz="1200" dirty="0">
                <a:solidFill>
                  <a:schemeClr val="tx2"/>
                </a:solidFill>
                <a:latin typeface="Univers for KPMG" panose="020B0603020202020204" pitchFamily="34" charset="0"/>
              </a:rPr>
              <a:t>: Tareas que requieren conocimiento especifico o visión al alto nivel de la organización para toma de decisiones</a:t>
            </a:r>
          </a:p>
          <a:p>
            <a:pPr marL="285750" indent="-285750">
              <a:spcAft>
                <a:spcPts val="600"/>
              </a:spcAft>
              <a:buFont typeface="Arial" panose="020B0604020202020204" pitchFamily="34" charset="0"/>
              <a:buChar char="•"/>
            </a:pPr>
            <a:r>
              <a:rPr lang="es-ES" sz="1200" b="1" u="sng" dirty="0">
                <a:solidFill>
                  <a:schemeClr val="tx2"/>
                </a:solidFill>
                <a:latin typeface="Univers for KPMG" panose="020B0603020202020204" pitchFamily="34" charset="0"/>
              </a:rPr>
              <a:t>Administrativas/Transaccional</a:t>
            </a:r>
            <a:r>
              <a:rPr lang="es-ES" sz="1200" dirty="0">
                <a:solidFill>
                  <a:schemeClr val="tx2"/>
                </a:solidFill>
                <a:latin typeface="Univers for KPMG" panose="020B0603020202020204" pitchFamily="34" charset="0"/>
              </a:rPr>
              <a:t>: Tareas con alto contenido administrativo y la consecución no requiere visión estratégica ni presencia física.</a:t>
            </a:r>
            <a:endParaRPr lang="es-ES" sz="1500" dirty="0">
              <a:solidFill>
                <a:schemeClr val="tx2"/>
              </a:solidFill>
              <a:latin typeface="Univers for KPMG" panose="020B0603020202020204" pitchFamily="34" charset="0"/>
            </a:endParaRPr>
          </a:p>
        </p:txBody>
      </p:sp>
    </p:spTree>
    <p:extLst>
      <p:ext uri="{BB962C8B-B14F-4D97-AF65-F5344CB8AC3E}">
        <p14:creationId xmlns:p14="http://schemas.microsoft.com/office/powerpoint/2010/main" val="38385028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75857" name="think-cell Slide" r:id="rId5" imgW="395" imgH="392" progId="TCLayout.ActiveDocument.1">
                  <p:embed/>
                </p:oleObj>
              </mc:Choice>
              <mc:Fallback>
                <p:oleObj name="think-cell Slide" r:id="rId5" imgW="395" imgH="392" progId="TCLayout.ActiveDocument.1">
                  <p:embed/>
                  <p:pic>
                    <p:nvPicPr>
                      <p:cNvPr id="10" name="Object 9" hidden="1"/>
                      <p:cNvPicPr/>
                      <p:nvPr/>
                    </p:nvPicPr>
                    <p:blipFill>
                      <a:blip r:embed="rId6"/>
                      <a:stretch>
                        <a:fillRect/>
                      </a:stretch>
                    </p:blipFill>
                    <p:spPr>
                      <a:xfrm>
                        <a:off x="1525589" y="1589"/>
                        <a:ext cx="1587" cy="1587"/>
                      </a:xfrm>
                      <a:prstGeom prst="rect">
                        <a:avLst/>
                      </a:prstGeom>
                    </p:spPr>
                  </p:pic>
                </p:oleObj>
              </mc:Fallback>
            </mc:AlternateContent>
          </a:graphicData>
        </a:graphic>
      </p:graphicFrame>
      <p:sp>
        <p:nvSpPr>
          <p:cNvPr id="3" name="Rectangle 2" hidden="1"/>
          <p:cNvSpPr/>
          <p:nvPr>
            <p:custDataLst>
              <p:tags r:id="rId3"/>
            </p:custDataLst>
          </p:nvPr>
        </p:nvSpPr>
        <p:spPr bwMode="auto">
          <a:xfrm>
            <a:off x="1524000" y="0"/>
            <a:ext cx="158750" cy="15875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s-ES" sz="1100" b="1" i="0" u="none" strike="noStrike" kern="1200" cap="none" spc="0" normalizeH="0" baseline="0" noProof="0" dirty="0">
              <a:ln>
                <a:noFill/>
              </a:ln>
              <a:solidFill>
                <a:prstClr val="white"/>
              </a:solidFill>
              <a:effectLst/>
              <a:uLnTx/>
              <a:uFillTx/>
              <a:latin typeface="Arial"/>
              <a:ea typeface="+mn-ea"/>
              <a:cs typeface="+mn-cs"/>
              <a:sym typeface="+mn-lt"/>
            </a:endParaRPr>
          </a:p>
        </p:txBody>
      </p:sp>
      <p:sp>
        <p:nvSpPr>
          <p:cNvPr id="4" name="Slide Number Placeholder 6"/>
          <p:cNvSpPr txBox="1">
            <a:spLocks/>
          </p:cNvSpPr>
          <p:nvPr/>
        </p:nvSpPr>
        <p:spPr>
          <a:xfrm>
            <a:off x="9868094" y="7042354"/>
            <a:ext cx="1782233" cy="148260"/>
          </a:xfrm>
          <a:prstGeom prst="rect">
            <a:avLst/>
          </a:prstGeom>
        </p:spPr>
        <p:txBody>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FEBD7F86-1881-4698-8703-FB80B0800997}" type="slidenum">
              <a:rPr kumimoji="0" lang="en-GB" sz="1800" b="0" i="0" u="none" strike="noStrike" kern="1200" cap="none" spc="0" normalizeH="0" baseline="0" noProof="0">
                <a:ln>
                  <a:noFill/>
                </a:ln>
                <a:solidFill>
                  <a:srgbClr val="000000"/>
                </a:solidFill>
                <a:effectLst/>
                <a:uLnTx/>
                <a:uFillTx/>
                <a:latin typeface="KPMG Extra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50</a:t>
            </a:fld>
            <a:endParaRPr kumimoji="0" lang="en-GB" sz="1800" b="0" i="0" u="none" strike="noStrike" kern="1200" cap="none" spc="0" normalizeH="0" baseline="0" noProof="0">
              <a:ln>
                <a:noFill/>
              </a:ln>
              <a:solidFill>
                <a:srgbClr val="000000"/>
              </a:solidFill>
              <a:effectLst/>
              <a:uLnTx/>
              <a:uFillTx/>
              <a:latin typeface="KPMG Extralight"/>
              <a:ea typeface="+mn-ea"/>
              <a:cs typeface="+mn-cs"/>
            </a:endParaRPr>
          </a:p>
        </p:txBody>
      </p:sp>
      <p:sp>
        <p:nvSpPr>
          <p:cNvPr id="104" name="Title 1"/>
          <p:cNvSpPr txBox="1">
            <a:spLocks/>
          </p:cNvSpPr>
          <p:nvPr/>
        </p:nvSpPr>
        <p:spPr bwMode="gray">
          <a:xfrm>
            <a:off x="990000" y="167350"/>
            <a:ext cx="9570496" cy="687855"/>
          </a:xfrm>
          <a:prstGeom prst="rect">
            <a:avLst/>
          </a:prstGeom>
          <a:noFill/>
        </p:spPr>
        <p:txBody>
          <a:bodyPr vert="horz" lIns="0" tIns="0" rIns="0" bIns="0" rtlCol="0" anchor="t" anchorCtr="0">
            <a:noAutofit/>
          </a:bodyPr>
          <a:lstStyle>
            <a:lvl1pPr eaLnBrk="1" hangingPunct="1">
              <a:lnSpc>
                <a:spcPct val="75000"/>
              </a:lnSpc>
              <a:defRPr sz="5400" b="0" i="0">
                <a:solidFill>
                  <a:schemeClr val="tx2"/>
                </a:solidFill>
                <a:latin typeface="+mj-lt"/>
                <a:cs typeface="KPMG Extralight"/>
              </a:defRPr>
            </a:lvl1pPr>
          </a:lstStyle>
          <a:p>
            <a:pPr marL="0" marR="0" lvl="0" indent="0" algn="l" defTabSz="914400" rtl="0" eaLnBrk="1" fontAlgn="auto" latinLnBrk="0" hangingPunct="1">
              <a:lnSpc>
                <a:spcPct val="75000"/>
              </a:lnSpc>
              <a:spcBef>
                <a:spcPts val="0"/>
              </a:spcBef>
              <a:spcAft>
                <a:spcPts val="0"/>
              </a:spcAft>
              <a:buClrTx/>
              <a:buSzTx/>
              <a:buFontTx/>
              <a:buNone/>
              <a:tabLst/>
              <a:defRPr/>
            </a:pPr>
            <a:r>
              <a:rPr kumimoji="0" lang="es-ES_tradnl" sz="2400" b="1" i="0" u="none" strike="noStrike" kern="1200" cap="none" spc="0" normalizeH="0" baseline="0" noProof="0" dirty="0">
                <a:ln>
                  <a:noFill/>
                </a:ln>
                <a:solidFill>
                  <a:srgbClr val="00338D"/>
                </a:solidFill>
                <a:effectLst/>
                <a:uLnTx/>
                <a:uFillTx/>
                <a:latin typeface="KPMG Extralight"/>
                <a:ea typeface="+mn-ea"/>
              </a:rPr>
              <a:t>3.1. Visión Global</a:t>
            </a:r>
            <a:br>
              <a:rPr kumimoji="0" lang="es-ES_tradnl" sz="4000" b="0" i="0" u="none" strike="noStrike" kern="0" cap="none" spc="0" normalizeH="0" baseline="0" noProof="0" dirty="0">
                <a:ln>
                  <a:noFill/>
                </a:ln>
                <a:solidFill>
                  <a:srgbClr val="00338D"/>
                </a:solidFill>
                <a:effectLst/>
                <a:uLnTx/>
                <a:uFillTx/>
                <a:latin typeface="KPMG Extralight"/>
                <a:ea typeface="+mn-ea"/>
              </a:rPr>
            </a:br>
            <a:r>
              <a:rPr kumimoji="0" lang="es-ES_tradnl" sz="4000" b="0" i="0" u="none" strike="noStrike" kern="0" cap="none" spc="0" normalizeH="0" baseline="0" noProof="0" dirty="0">
                <a:ln>
                  <a:noFill/>
                </a:ln>
                <a:solidFill>
                  <a:srgbClr val="00338D"/>
                </a:solidFill>
                <a:effectLst/>
                <a:uLnTx/>
                <a:uFillTx/>
                <a:latin typeface="KPMG Extralight"/>
                <a:ea typeface="+mn-ea"/>
              </a:rPr>
              <a:t>Distribución de tareas por Plantas (</a:t>
            </a:r>
            <a:r>
              <a:rPr kumimoji="0" lang="es-ES_tradnl" sz="4000" b="0" i="0" u="none" strike="noStrike" kern="0" cap="none" spc="0" normalizeH="0" baseline="0" noProof="0" dirty="0" err="1">
                <a:ln>
                  <a:noFill/>
                </a:ln>
                <a:solidFill>
                  <a:srgbClr val="00338D"/>
                </a:solidFill>
                <a:effectLst/>
                <a:uLnTx/>
                <a:uFillTx/>
                <a:latin typeface="KPMG Extralight"/>
                <a:ea typeface="+mn-ea"/>
              </a:rPr>
              <a:t>Supply</a:t>
            </a:r>
            <a:r>
              <a:rPr kumimoji="0" lang="es-ES_tradnl" sz="4000" b="0" i="0" u="none" strike="noStrike" kern="0" cap="none" spc="0" normalizeH="0" baseline="0" noProof="0" dirty="0">
                <a:ln>
                  <a:noFill/>
                </a:ln>
                <a:solidFill>
                  <a:srgbClr val="00338D"/>
                </a:solidFill>
                <a:effectLst/>
                <a:uLnTx/>
                <a:uFillTx/>
                <a:latin typeface="KPMG Extralight"/>
                <a:ea typeface="+mn-ea"/>
              </a:rPr>
              <a:t>)</a:t>
            </a:r>
          </a:p>
        </p:txBody>
      </p:sp>
      <p:sp>
        <p:nvSpPr>
          <p:cNvPr id="9" name="TextBox 55">
            <a:extLst>
              <a:ext uri="{FF2B5EF4-FFF2-40B4-BE49-F238E27FC236}">
                <a16:creationId xmlns:a16="http://schemas.microsoft.com/office/drawing/2014/main" id="{03CC5CEC-047D-4416-8B8C-7E7AF3FF7F3C}"/>
              </a:ext>
            </a:extLst>
          </p:cNvPr>
          <p:cNvSpPr txBox="1"/>
          <p:nvPr/>
        </p:nvSpPr>
        <p:spPr>
          <a:xfrm>
            <a:off x="1930938" y="957247"/>
            <a:ext cx="9205621" cy="461665"/>
          </a:xfrm>
          <a:prstGeom prst="rect">
            <a:avLst/>
          </a:prstGeom>
          <a:noFill/>
        </p:spPr>
        <p:txBody>
          <a:bodyPr wrap="square" rtlCol="0">
            <a:spAutoFit/>
          </a:bodyPr>
          <a:lstStyle/>
          <a:p>
            <a:pPr marL="0" marR="0" lvl="0" indent="0" algn="l" defTabSz="914400" rtl="0" eaLnBrk="0" fontAlgn="auto" latinLnBrk="0" hangingPunct="0">
              <a:lnSpc>
                <a:spcPct val="100000"/>
              </a:lnSpc>
              <a:spcBef>
                <a:spcPct val="40000"/>
              </a:spcBef>
              <a:spcAft>
                <a:spcPts val="0"/>
              </a:spcAft>
              <a:buClrTx/>
              <a:buSzTx/>
              <a:buFontTx/>
              <a:buNone/>
              <a:tabLst/>
              <a:defRPr/>
            </a:pPr>
            <a:r>
              <a:rPr kumimoji="0" lang="es-ES" sz="1200" b="0" i="0" u="none" strike="noStrike" kern="0" cap="none" spc="0" normalizeH="0" baseline="0" noProof="0" dirty="0">
                <a:ln>
                  <a:noFill/>
                </a:ln>
                <a:solidFill>
                  <a:srgbClr val="0C2D83"/>
                </a:solidFill>
                <a:effectLst/>
                <a:uLnTx/>
                <a:uFillTx/>
                <a:latin typeface="Univers for KPMG" panose="020B0603020202020204" pitchFamily="34" charset="0"/>
                <a:ea typeface="+mn-ea"/>
                <a:cs typeface="Arial" pitchFamily="34" charset="0"/>
              </a:rPr>
              <a:t>Analizando las </a:t>
            </a:r>
            <a:r>
              <a:rPr kumimoji="0" lang="es-ES" sz="1200" b="1" i="0" u="none" strike="noStrike" kern="0" cap="none" spc="0" normalizeH="0" baseline="0" noProof="0" dirty="0">
                <a:ln>
                  <a:noFill/>
                </a:ln>
                <a:solidFill>
                  <a:srgbClr val="0091DA"/>
                </a:solidFill>
                <a:effectLst/>
                <a:uLnTx/>
                <a:uFillTx/>
                <a:latin typeface="Univers for KPMG" panose="020B0603020202020204" pitchFamily="34" charset="0"/>
                <a:ea typeface="+mn-ea"/>
                <a:cs typeface="Arial" pitchFamily="34" charset="0"/>
              </a:rPr>
              <a:t>dedicaciones reportadas por los empleados </a:t>
            </a:r>
            <a:r>
              <a:rPr kumimoji="0" lang="es-ES" sz="1200" b="0" i="0" u="none" strike="noStrike" kern="0" cap="none" spc="0" normalizeH="0" baseline="0" noProof="0" dirty="0">
                <a:ln>
                  <a:noFill/>
                </a:ln>
                <a:solidFill>
                  <a:srgbClr val="0C2D83"/>
                </a:solidFill>
                <a:effectLst/>
                <a:uLnTx/>
                <a:uFillTx/>
                <a:latin typeface="Univers for KPMG" panose="020B0603020202020204" pitchFamily="34" charset="0"/>
                <a:ea typeface="+mn-ea"/>
                <a:cs typeface="Arial" pitchFamily="34" charset="0"/>
              </a:rPr>
              <a:t>en diferentes tareas, se han identificado </a:t>
            </a:r>
            <a:r>
              <a:rPr kumimoji="0" lang="es-ES" sz="1200" b="1" i="0" u="none" strike="noStrike" kern="0" cap="none" spc="0" normalizeH="0" baseline="0" noProof="0" dirty="0">
                <a:ln>
                  <a:noFill/>
                </a:ln>
                <a:solidFill>
                  <a:srgbClr val="0091DA"/>
                </a:solidFill>
                <a:effectLst/>
                <a:uLnTx/>
                <a:uFillTx/>
                <a:latin typeface="Univers for KPMG" panose="020B0603020202020204" pitchFamily="34" charset="0"/>
                <a:ea typeface="+mn-ea"/>
                <a:cs typeface="Arial" pitchFamily="34" charset="0"/>
              </a:rPr>
              <a:t>por proceso de </a:t>
            </a:r>
            <a:r>
              <a:rPr kumimoji="0" lang="es-ES" sz="1200" b="1" i="0" u="none" strike="noStrike" kern="0" cap="none" spc="0" normalizeH="0" baseline="0" noProof="0" dirty="0" err="1">
                <a:ln>
                  <a:noFill/>
                </a:ln>
                <a:solidFill>
                  <a:srgbClr val="0091DA"/>
                </a:solidFill>
                <a:effectLst/>
                <a:uLnTx/>
                <a:uFillTx/>
                <a:latin typeface="Univers for KPMG" panose="020B0603020202020204" pitchFamily="34" charset="0"/>
                <a:ea typeface="+mn-ea"/>
                <a:cs typeface="Arial" pitchFamily="34" charset="0"/>
              </a:rPr>
              <a:t>Supply</a:t>
            </a:r>
            <a:r>
              <a:rPr kumimoji="0" lang="es-ES" sz="1200" b="1" i="0" u="none" strike="noStrike" kern="0" cap="none" spc="0" normalizeH="0" baseline="0" noProof="0" dirty="0">
                <a:ln>
                  <a:noFill/>
                </a:ln>
                <a:solidFill>
                  <a:srgbClr val="0091DA"/>
                </a:solidFill>
                <a:effectLst/>
                <a:uLnTx/>
                <a:uFillTx/>
                <a:latin typeface="Univers for KPMG" panose="020B0603020202020204" pitchFamily="34" charset="0"/>
                <a:ea typeface="+mn-ea"/>
                <a:cs typeface="Arial" pitchFamily="34" charset="0"/>
              </a:rPr>
              <a:t> </a:t>
            </a:r>
            <a:r>
              <a:rPr kumimoji="0" lang="es-ES" sz="1200" b="1" i="0" u="none" strike="noStrike" kern="0" cap="none" spc="0" normalizeH="0" baseline="0" noProof="0" dirty="0" err="1">
                <a:ln>
                  <a:noFill/>
                </a:ln>
                <a:solidFill>
                  <a:srgbClr val="0091DA"/>
                </a:solidFill>
                <a:effectLst/>
                <a:uLnTx/>
                <a:uFillTx/>
                <a:latin typeface="Univers for KPMG" panose="020B0603020202020204" pitchFamily="34" charset="0"/>
                <a:ea typeface="+mn-ea"/>
                <a:cs typeface="Arial" pitchFamily="34" charset="0"/>
              </a:rPr>
              <a:t>Chain</a:t>
            </a:r>
            <a:r>
              <a:rPr kumimoji="0" lang="es-ES" sz="1200" b="1" i="0" u="none" strike="noStrike" kern="0" cap="none" spc="0" normalizeH="0" baseline="0" noProof="0" dirty="0">
                <a:ln>
                  <a:noFill/>
                </a:ln>
                <a:solidFill>
                  <a:srgbClr val="0091DA"/>
                </a:solidFill>
                <a:effectLst/>
                <a:uLnTx/>
                <a:uFillTx/>
                <a:latin typeface="Univers for KPMG" panose="020B0603020202020204" pitchFamily="34" charset="0"/>
                <a:ea typeface="+mn-ea"/>
                <a:cs typeface="Arial" pitchFamily="34" charset="0"/>
              </a:rPr>
              <a:t> en plantas</a:t>
            </a:r>
            <a:r>
              <a:rPr kumimoji="0" lang="es-ES" sz="1200" b="0" i="0" u="none" strike="noStrike" kern="0" cap="none" spc="0" normalizeH="0" baseline="0" noProof="0" dirty="0">
                <a:ln>
                  <a:noFill/>
                </a:ln>
                <a:solidFill>
                  <a:srgbClr val="0C2D83"/>
                </a:solidFill>
                <a:effectLst/>
                <a:uLnTx/>
                <a:uFillTx/>
                <a:latin typeface="Univers for KPMG" panose="020B0603020202020204" pitchFamily="34" charset="0"/>
                <a:ea typeface="+mn-ea"/>
                <a:cs typeface="Arial" pitchFamily="34" charset="0"/>
              </a:rPr>
              <a:t>, obteniendo la siguiente distribución:</a:t>
            </a:r>
          </a:p>
        </p:txBody>
      </p:sp>
      <p:sp>
        <p:nvSpPr>
          <p:cNvPr id="12" name="TextBox 11">
            <a:extLst>
              <a:ext uri="{FF2B5EF4-FFF2-40B4-BE49-F238E27FC236}">
                <a16:creationId xmlns:a16="http://schemas.microsoft.com/office/drawing/2014/main" id="{78D26149-0C5D-462C-A172-F2BF6E229D27}"/>
              </a:ext>
            </a:extLst>
          </p:cNvPr>
          <p:cNvSpPr txBox="1"/>
          <p:nvPr/>
        </p:nvSpPr>
        <p:spPr>
          <a:xfrm>
            <a:off x="352883" y="3861048"/>
            <a:ext cx="5527093" cy="1224136"/>
          </a:xfrm>
          <a:prstGeom prst="rect">
            <a:avLst/>
          </a:prstGeom>
          <a:noFill/>
        </p:spPr>
        <p:txBody>
          <a:bodyPr wrap="square" lIns="54610" tIns="54610" rIns="54610" bIns="54610" rtlCol="0">
            <a:noAutofit/>
          </a:bodyPr>
          <a:lstStyle/>
          <a:p>
            <a:pPr marL="285750" indent="-285750">
              <a:spcAft>
                <a:spcPts val="600"/>
              </a:spcAft>
              <a:buFont typeface="Arial" panose="020B0604020202020204" pitchFamily="34" charset="0"/>
              <a:buChar char="•"/>
            </a:pPr>
            <a:r>
              <a:rPr lang="es-ES" sz="1500" dirty="0">
                <a:solidFill>
                  <a:schemeClr val="tx2"/>
                </a:solidFill>
                <a:latin typeface="Univers for KPMG" panose="020B0603020202020204" pitchFamily="34" charset="0"/>
              </a:rPr>
              <a:t>Analizando los procesos de </a:t>
            </a:r>
            <a:r>
              <a:rPr lang="es-ES" sz="1500" dirty="0" err="1">
                <a:solidFill>
                  <a:schemeClr val="tx2"/>
                </a:solidFill>
                <a:latin typeface="Univers for KPMG" panose="020B0603020202020204" pitchFamily="34" charset="0"/>
              </a:rPr>
              <a:t>Supply</a:t>
            </a:r>
            <a:r>
              <a:rPr lang="es-ES" sz="1500" dirty="0">
                <a:solidFill>
                  <a:schemeClr val="tx2"/>
                </a:solidFill>
                <a:latin typeface="Univers for KPMG" panose="020B0603020202020204" pitchFamily="34" charset="0"/>
              </a:rPr>
              <a:t> </a:t>
            </a:r>
            <a:r>
              <a:rPr lang="es-ES" sz="1500" dirty="0" err="1">
                <a:solidFill>
                  <a:schemeClr val="tx2"/>
                </a:solidFill>
                <a:latin typeface="Univers for KPMG" panose="020B0603020202020204" pitchFamily="34" charset="0"/>
              </a:rPr>
              <a:t>Chain</a:t>
            </a:r>
            <a:r>
              <a:rPr lang="es-ES" sz="1500" dirty="0">
                <a:solidFill>
                  <a:schemeClr val="tx2"/>
                </a:solidFill>
                <a:latin typeface="Univers for KPMG" panose="020B0603020202020204" pitchFamily="34" charset="0"/>
              </a:rPr>
              <a:t> en plantas, se ha observado que la parte logística supone un 60% de la dedicación. Por su parte, entre Logística, Forestal y </a:t>
            </a:r>
            <a:r>
              <a:rPr lang="es-ES" sz="1500" dirty="0" err="1">
                <a:solidFill>
                  <a:schemeClr val="tx2"/>
                </a:solidFill>
                <a:latin typeface="Univers for KPMG" panose="020B0603020202020204" pitchFamily="34" charset="0"/>
              </a:rPr>
              <a:t>Procurement</a:t>
            </a:r>
            <a:r>
              <a:rPr lang="es-ES" sz="1500" dirty="0">
                <a:solidFill>
                  <a:schemeClr val="tx2"/>
                </a:solidFill>
                <a:latin typeface="Univers for KPMG" panose="020B0603020202020204" pitchFamily="34" charset="0"/>
              </a:rPr>
              <a:t> suman más de un 90%. </a:t>
            </a:r>
          </a:p>
          <a:p>
            <a:pPr marL="285750" indent="-285750">
              <a:spcAft>
                <a:spcPts val="600"/>
              </a:spcAft>
              <a:buFont typeface="Arial" panose="020B0604020202020204" pitchFamily="34" charset="0"/>
              <a:buChar char="•"/>
            </a:pPr>
            <a:r>
              <a:rPr lang="es-ES" sz="1500" dirty="0">
                <a:solidFill>
                  <a:schemeClr val="tx2"/>
                </a:solidFill>
                <a:latin typeface="Univers for KPMG" panose="020B0603020202020204" pitchFamily="34" charset="0"/>
              </a:rPr>
              <a:t>Baños y Valencia don Juan suponen un 67% de la dedicación del personal de plantas al proceso de </a:t>
            </a:r>
            <a:r>
              <a:rPr lang="es-ES" sz="1500" dirty="0" err="1">
                <a:solidFill>
                  <a:schemeClr val="tx2"/>
                </a:solidFill>
                <a:latin typeface="Univers for KPMG" panose="020B0603020202020204" pitchFamily="34" charset="0"/>
              </a:rPr>
              <a:t>Supply</a:t>
            </a:r>
            <a:r>
              <a:rPr lang="es-ES" sz="1500" dirty="0">
                <a:solidFill>
                  <a:schemeClr val="tx2"/>
                </a:solidFill>
                <a:latin typeface="Univers for KPMG" panose="020B0603020202020204" pitchFamily="34" charset="0"/>
              </a:rPr>
              <a:t> </a:t>
            </a:r>
            <a:r>
              <a:rPr lang="es-ES" sz="1500" dirty="0" err="1">
                <a:solidFill>
                  <a:schemeClr val="tx2"/>
                </a:solidFill>
                <a:latin typeface="Univers for KPMG" panose="020B0603020202020204" pitchFamily="34" charset="0"/>
              </a:rPr>
              <a:t>Chain</a:t>
            </a:r>
            <a:endParaRPr lang="es-ES" sz="1500" dirty="0">
              <a:solidFill>
                <a:schemeClr val="tx2"/>
              </a:solidFill>
              <a:latin typeface="Univers for KPMG" panose="020B0603020202020204" pitchFamily="34" charset="0"/>
            </a:endParaRPr>
          </a:p>
          <a:p>
            <a:endParaRPr lang="es-ES" dirty="0"/>
          </a:p>
        </p:txBody>
      </p:sp>
      <p:graphicFrame>
        <p:nvGraphicFramePr>
          <p:cNvPr id="13" name="Table 12">
            <a:extLst>
              <a:ext uri="{FF2B5EF4-FFF2-40B4-BE49-F238E27FC236}">
                <a16:creationId xmlns:a16="http://schemas.microsoft.com/office/drawing/2014/main" id="{6843D13D-5897-4B82-84C4-41FC80EDBA63}"/>
              </a:ext>
            </a:extLst>
          </p:cNvPr>
          <p:cNvGraphicFramePr>
            <a:graphicFrameLocks noGrp="1"/>
          </p:cNvGraphicFramePr>
          <p:nvPr>
            <p:extLst>
              <p:ext uri="{D42A27DB-BD31-4B8C-83A1-F6EECF244321}">
                <p14:modId xmlns:p14="http://schemas.microsoft.com/office/powerpoint/2010/main" val="41615070"/>
              </p:ext>
            </p:extLst>
          </p:nvPr>
        </p:nvGraphicFramePr>
        <p:xfrm>
          <a:off x="191345" y="1916832"/>
          <a:ext cx="5616623" cy="1448740"/>
        </p:xfrm>
        <a:graphic>
          <a:graphicData uri="http://schemas.openxmlformats.org/drawingml/2006/table">
            <a:tbl>
              <a:tblPr/>
              <a:tblGrid>
                <a:gridCol w="1420780">
                  <a:extLst>
                    <a:ext uri="{9D8B030D-6E8A-4147-A177-3AD203B41FA5}">
                      <a16:colId xmlns:a16="http://schemas.microsoft.com/office/drawing/2014/main" val="20000"/>
                    </a:ext>
                  </a:extLst>
                </a:gridCol>
                <a:gridCol w="617760">
                  <a:extLst>
                    <a:ext uri="{9D8B030D-6E8A-4147-A177-3AD203B41FA5}">
                      <a16:colId xmlns:a16="http://schemas.microsoft.com/office/drawing/2014/main" val="20001"/>
                    </a:ext>
                  </a:extLst>
                </a:gridCol>
                <a:gridCol w="769771">
                  <a:extLst>
                    <a:ext uri="{9D8B030D-6E8A-4147-A177-3AD203B41FA5}">
                      <a16:colId xmlns:a16="http://schemas.microsoft.com/office/drawing/2014/main" val="20002"/>
                    </a:ext>
                  </a:extLst>
                </a:gridCol>
                <a:gridCol w="648072">
                  <a:extLst>
                    <a:ext uri="{9D8B030D-6E8A-4147-A177-3AD203B41FA5}">
                      <a16:colId xmlns:a16="http://schemas.microsoft.com/office/drawing/2014/main" val="20003"/>
                    </a:ext>
                  </a:extLst>
                </a:gridCol>
                <a:gridCol w="648072">
                  <a:extLst>
                    <a:ext uri="{9D8B030D-6E8A-4147-A177-3AD203B41FA5}">
                      <a16:colId xmlns:a16="http://schemas.microsoft.com/office/drawing/2014/main" val="20004"/>
                    </a:ext>
                  </a:extLst>
                </a:gridCol>
                <a:gridCol w="792088">
                  <a:extLst>
                    <a:ext uri="{9D8B030D-6E8A-4147-A177-3AD203B41FA5}">
                      <a16:colId xmlns:a16="http://schemas.microsoft.com/office/drawing/2014/main" val="20005"/>
                    </a:ext>
                  </a:extLst>
                </a:gridCol>
                <a:gridCol w="720080">
                  <a:extLst>
                    <a:ext uri="{9D8B030D-6E8A-4147-A177-3AD203B41FA5}">
                      <a16:colId xmlns:a16="http://schemas.microsoft.com/office/drawing/2014/main" val="20006"/>
                    </a:ext>
                  </a:extLst>
                </a:gridCol>
              </a:tblGrid>
              <a:tr h="128110">
                <a:tc>
                  <a:txBody>
                    <a:bodyPr/>
                    <a:lstStyle/>
                    <a:p>
                      <a:pPr marL="0" marR="0" lvl="0" indent="0" algn="ctr" defTabSz="844083" rtl="0" eaLnBrk="1" fontAlgn="b" latinLnBrk="0" hangingPunct="1">
                        <a:lnSpc>
                          <a:spcPct val="100000"/>
                        </a:lnSpc>
                        <a:spcBef>
                          <a:spcPts val="0"/>
                        </a:spcBef>
                        <a:spcAft>
                          <a:spcPts val="0"/>
                        </a:spcAft>
                        <a:buClrTx/>
                        <a:buSzTx/>
                        <a:buFontTx/>
                        <a:buNone/>
                        <a:tabLst/>
                        <a:defRPr/>
                      </a:pPr>
                      <a:r>
                        <a:rPr lang="es-ES" sz="1100" b="0" i="0" u="none" strike="noStrike" dirty="0" err="1">
                          <a:solidFill>
                            <a:srgbClr val="000000"/>
                          </a:solidFill>
                          <a:effectLst/>
                          <a:latin typeface="Calibri" panose="020F0502020204030204" pitchFamily="34" charset="0"/>
                        </a:rPr>
                        <a:t>FTE´s</a:t>
                      </a:r>
                      <a:endParaRPr lang="es-E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ES" sz="1100" b="0" i="0" u="none" strike="noStrike" dirty="0">
                          <a:solidFill>
                            <a:srgbClr val="000000"/>
                          </a:solidFill>
                          <a:effectLst/>
                          <a:latin typeface="Calibri" panose="020F0502020204030204" pitchFamily="34" charset="0"/>
                        </a:rPr>
                        <a:t>Baños</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6600"/>
                    </a:solidFill>
                  </a:tcPr>
                </a:tc>
                <a:tc>
                  <a:txBody>
                    <a:bodyPr/>
                    <a:lstStyle/>
                    <a:p>
                      <a:pPr algn="ctr" fontAlgn="b"/>
                      <a:r>
                        <a:rPr lang="es-ES" sz="1100" b="0" i="0" u="none" strike="noStrike" dirty="0">
                          <a:solidFill>
                            <a:srgbClr val="000000"/>
                          </a:solidFill>
                          <a:effectLst/>
                          <a:latin typeface="Calibri" panose="020F0502020204030204" pitchFamily="34" charset="0"/>
                        </a:rPr>
                        <a:t>Fuenmayor</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6600"/>
                    </a:solidFill>
                  </a:tcPr>
                </a:tc>
                <a:tc>
                  <a:txBody>
                    <a:bodyPr/>
                    <a:lstStyle/>
                    <a:p>
                      <a:pPr algn="ctr" fontAlgn="b"/>
                      <a:r>
                        <a:rPr lang="es-ES" sz="1100" b="0" i="0" u="none" strike="noStrike" dirty="0">
                          <a:solidFill>
                            <a:srgbClr val="000000"/>
                          </a:solidFill>
                          <a:effectLst/>
                          <a:latin typeface="Calibri" panose="020F0502020204030204" pitchFamily="34" charset="0"/>
                        </a:rPr>
                        <a:t>Llodio</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6600"/>
                    </a:solidFill>
                  </a:tcPr>
                </a:tc>
                <a:tc>
                  <a:txBody>
                    <a:bodyPr/>
                    <a:lstStyle/>
                    <a:p>
                      <a:pPr algn="ctr" fontAlgn="b"/>
                      <a:r>
                        <a:rPr lang="es-ES" sz="1100" b="0" i="0" u="none" strike="noStrike" dirty="0" err="1">
                          <a:solidFill>
                            <a:srgbClr val="000000"/>
                          </a:solidFill>
                          <a:effectLst/>
                          <a:latin typeface="Calibri" panose="020F0502020204030204" pitchFamily="34" charset="0"/>
                        </a:rPr>
                        <a:t>Samazan</a:t>
                      </a:r>
                      <a:endParaRPr lang="es-E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6600"/>
                    </a:solidFill>
                  </a:tcPr>
                </a:tc>
                <a:tc>
                  <a:txBody>
                    <a:bodyPr/>
                    <a:lstStyle/>
                    <a:p>
                      <a:pPr algn="ctr" fontAlgn="b"/>
                      <a:r>
                        <a:rPr lang="es-ES" sz="1100" b="0" i="0" u="none" strike="noStrike" dirty="0">
                          <a:solidFill>
                            <a:srgbClr val="000000"/>
                          </a:solidFill>
                          <a:effectLst/>
                          <a:latin typeface="Calibri" panose="020F0502020204030204" pitchFamily="34" charset="0"/>
                        </a:rPr>
                        <a:t>Valencia</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6600"/>
                    </a:solidFill>
                  </a:tcPr>
                </a:tc>
                <a:tc>
                  <a:txBody>
                    <a:bodyPr/>
                    <a:lstStyle/>
                    <a:p>
                      <a:pPr marL="0" algn="ctr" defTabSz="844083" rtl="0" eaLnBrk="1" fontAlgn="b" latinLnBrk="0" hangingPunct="1"/>
                      <a:r>
                        <a:rPr lang="es-ES" sz="1100" b="0" i="0" u="none" strike="noStrike" kern="1200" dirty="0">
                          <a:solidFill>
                            <a:srgbClr val="000000"/>
                          </a:solidFill>
                          <a:effectLst/>
                          <a:latin typeface="Calibri" panose="020F0502020204030204" pitchFamily="34" charset="0"/>
                          <a:ea typeface="+mn-ea"/>
                          <a:cs typeface="+mn-cs"/>
                        </a:rPr>
                        <a:t>Grand Total</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6600"/>
                    </a:solidFill>
                  </a:tcPr>
                </a:tc>
                <a:extLst>
                  <a:ext uri="{0D108BD9-81ED-4DB2-BD59-A6C34878D82A}">
                    <a16:rowId xmlns:a16="http://schemas.microsoft.com/office/drawing/2014/main" val="10000"/>
                  </a:ext>
                </a:extLst>
              </a:tr>
              <a:tr h="256220">
                <a:tc>
                  <a:txBody>
                    <a:bodyPr/>
                    <a:lstStyle/>
                    <a:p>
                      <a:pPr algn="ctr" fontAlgn="b"/>
                      <a:r>
                        <a:rPr lang="es-ES" sz="1100" b="0" i="0" u="none" strike="noStrike" dirty="0" err="1">
                          <a:solidFill>
                            <a:srgbClr val="000000"/>
                          </a:solidFill>
                          <a:effectLst/>
                          <a:latin typeface="Calibri" panose="020F0502020204030204" pitchFamily="34" charset="0"/>
                        </a:rPr>
                        <a:t>Customer</a:t>
                      </a:r>
                      <a:r>
                        <a:rPr lang="es-ES" sz="1100" b="0" i="0" u="none" strike="noStrike" dirty="0">
                          <a:solidFill>
                            <a:srgbClr val="000000"/>
                          </a:solidFill>
                          <a:effectLst/>
                          <a:latin typeface="Calibri" panose="020F0502020204030204" pitchFamily="34" charset="0"/>
                        </a:rPr>
                        <a:t> Service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endParaRPr lang="es-ES"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b"/>
                      <a:endParaRPr lang="es-ES"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b"/>
                      <a:endParaRPr lang="es-ES"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b"/>
                      <a:endParaRPr lang="es-ES"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b"/>
                      <a:endParaRPr lang="es-ES"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endParaRPr lang="es-ES"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1"/>
                  </a:ext>
                </a:extLst>
              </a:tr>
              <a:tr h="256220">
                <a:tc>
                  <a:txBody>
                    <a:bodyPr/>
                    <a:lstStyle/>
                    <a:p>
                      <a:pPr algn="ctr" fontAlgn="b"/>
                      <a:r>
                        <a:rPr lang="es-ES" sz="1100" b="0" i="0" u="none" strike="noStrike" dirty="0">
                          <a:solidFill>
                            <a:srgbClr val="000000"/>
                          </a:solidFill>
                          <a:effectLst/>
                          <a:latin typeface="Calibri" panose="020F0502020204030204" pitchFamily="34" charset="0"/>
                        </a:rPr>
                        <a:t>Forestal</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endParaRPr lang="es-ES"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b"/>
                      <a:endParaRPr lang="es-ES"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b"/>
                      <a:endParaRPr lang="es-ES"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b"/>
                      <a:endParaRPr lang="es-ES"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b"/>
                      <a:endParaRPr lang="es-ES"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endParaRPr lang="es-E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3"/>
                  </a:ext>
                </a:extLst>
              </a:tr>
              <a:tr h="256220">
                <a:tc>
                  <a:txBody>
                    <a:bodyPr/>
                    <a:lstStyle/>
                    <a:p>
                      <a:pPr algn="ctr" fontAlgn="b"/>
                      <a:r>
                        <a:rPr lang="es-ES" sz="1100" b="0" i="0" u="none" strike="noStrike" dirty="0">
                          <a:solidFill>
                            <a:srgbClr val="000000"/>
                          </a:solidFill>
                          <a:effectLst/>
                          <a:latin typeface="Calibri" panose="020F0502020204030204" pitchFamily="34" charset="0"/>
                        </a:rPr>
                        <a:t>Logística</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endParaRPr lang="es-ES"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b"/>
                      <a:endParaRPr lang="es-ES"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b"/>
                      <a:endParaRPr lang="es-ES"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b"/>
                      <a:endParaRPr lang="es-ES"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b"/>
                      <a:endParaRPr lang="es-ES"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endParaRPr lang="es-E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4"/>
                  </a:ext>
                </a:extLst>
              </a:tr>
              <a:tr h="256220">
                <a:tc>
                  <a:txBody>
                    <a:bodyPr/>
                    <a:lstStyle/>
                    <a:p>
                      <a:pPr algn="ctr" fontAlgn="b"/>
                      <a:r>
                        <a:rPr lang="es-ES" sz="1100" b="0" i="0" u="none" strike="noStrike" dirty="0" err="1">
                          <a:solidFill>
                            <a:srgbClr val="000000"/>
                          </a:solidFill>
                          <a:effectLst/>
                          <a:latin typeface="Calibri" panose="020F0502020204030204" pitchFamily="34" charset="0"/>
                        </a:rPr>
                        <a:t>Procurement</a:t>
                      </a:r>
                      <a:endParaRPr lang="es-E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endParaRPr lang="es-E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endParaRPr lang="es-ES"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endParaRPr lang="es-ES"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endParaRPr lang="es-ES"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b"/>
                      <a:endParaRPr lang="es-ES"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endParaRPr lang="es-ES" sz="1100" b="0" i="0" u="none" strike="noStrike">
                        <a:solidFill>
                          <a:srgbClr val="000000"/>
                        </a:solidFill>
                        <a:effectLst/>
                        <a:latin typeface="Calibri" panose="020F0502020204030204" pitchFamily="34" charset="0"/>
                      </a:endParaRPr>
                    </a:p>
                  </a:txBody>
                  <a:tcPr marL="6350" marR="6350" marT="635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56220">
                <a:tc>
                  <a:txBody>
                    <a:bodyPr/>
                    <a:lstStyle/>
                    <a:p>
                      <a:pPr marL="0" algn="ctr" defTabSz="844083" rtl="0" eaLnBrk="1" fontAlgn="b" latinLnBrk="0" hangingPunct="1"/>
                      <a:r>
                        <a:rPr lang="es-ES" sz="1100" b="0" i="0" u="none" strike="noStrike" kern="1200" dirty="0">
                          <a:solidFill>
                            <a:srgbClr val="000000"/>
                          </a:solidFill>
                          <a:effectLst/>
                          <a:latin typeface="Calibri" panose="020F0502020204030204" pitchFamily="34" charset="0"/>
                          <a:ea typeface="+mn-ea"/>
                          <a:cs typeface="+mn-cs"/>
                        </a:rPr>
                        <a:t>Grand Total</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endParaRPr lang="es-ES"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endParaRPr lang="es-ES"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endParaRPr lang="es-ES"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endParaRPr lang="es-ES"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endParaRPr lang="es-ES"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fontAlgn="b"/>
                      <a:endParaRPr lang="es-ES"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7"/>
                  </a:ext>
                </a:extLst>
              </a:tr>
            </a:tbl>
          </a:graphicData>
        </a:graphic>
      </p:graphicFrame>
      <p:graphicFrame>
        <p:nvGraphicFramePr>
          <p:cNvPr id="14" name="Chart 13"/>
          <p:cNvGraphicFramePr>
            <a:graphicFrameLocks/>
          </p:cNvGraphicFramePr>
          <p:nvPr>
            <p:extLst>
              <p:ext uri="{D42A27DB-BD31-4B8C-83A1-F6EECF244321}">
                <p14:modId xmlns:p14="http://schemas.microsoft.com/office/powerpoint/2010/main" val="1244671796"/>
              </p:ext>
            </p:extLst>
          </p:nvPr>
        </p:nvGraphicFramePr>
        <p:xfrm>
          <a:off x="6251804" y="1576874"/>
          <a:ext cx="5604836" cy="4012365"/>
        </p:xfrm>
        <a:graphic>
          <a:graphicData uri="http://schemas.openxmlformats.org/drawingml/2006/chart">
            <c:chart xmlns:c="http://schemas.openxmlformats.org/drawingml/2006/chart" xmlns:r="http://schemas.openxmlformats.org/officeDocument/2006/relationships" r:id="rId7"/>
          </a:graphicData>
        </a:graphic>
      </p:graphicFrame>
      <p:sp>
        <p:nvSpPr>
          <p:cNvPr id="11" name="Rectangle 10">
            <a:extLst>
              <a:ext uri="{FF2B5EF4-FFF2-40B4-BE49-F238E27FC236}">
                <a16:creationId xmlns:a16="http://schemas.microsoft.com/office/drawing/2014/main" id="{2B54B3A0-0EAE-A64F-8DB0-51270B955404}"/>
              </a:ext>
            </a:extLst>
          </p:cNvPr>
          <p:cNvSpPr/>
          <p:nvPr/>
        </p:nvSpPr>
        <p:spPr>
          <a:xfrm>
            <a:off x="10772497" y="1177957"/>
            <a:ext cx="1127448" cy="6859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AU" sz="1500" dirty="0">
                <a:solidFill>
                  <a:schemeClr val="bg1"/>
                </a:solidFill>
              </a:rPr>
              <a:t>To update</a:t>
            </a:r>
          </a:p>
        </p:txBody>
      </p:sp>
      <p:sp>
        <p:nvSpPr>
          <p:cNvPr id="15" name="Rectangle 14">
            <a:extLst>
              <a:ext uri="{FF2B5EF4-FFF2-40B4-BE49-F238E27FC236}">
                <a16:creationId xmlns:a16="http://schemas.microsoft.com/office/drawing/2014/main" id="{85F53ECF-EBFA-6142-8346-A2A6266AC8E6}"/>
              </a:ext>
            </a:extLst>
          </p:cNvPr>
          <p:cNvSpPr/>
          <p:nvPr/>
        </p:nvSpPr>
        <p:spPr>
          <a:xfrm>
            <a:off x="4938442" y="1228395"/>
            <a:ext cx="1127448" cy="6859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AU" sz="1500" dirty="0">
                <a:solidFill>
                  <a:schemeClr val="bg1"/>
                </a:solidFill>
              </a:rPr>
              <a:t>To update</a:t>
            </a:r>
          </a:p>
        </p:txBody>
      </p:sp>
    </p:spTree>
    <p:extLst>
      <p:ext uri="{BB962C8B-B14F-4D97-AF65-F5344CB8AC3E}">
        <p14:creationId xmlns:p14="http://schemas.microsoft.com/office/powerpoint/2010/main" val="16921331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74840" name="think-cell Slide" r:id="rId5" imgW="395" imgH="392" progId="TCLayout.ActiveDocument.1">
                  <p:embed/>
                </p:oleObj>
              </mc:Choice>
              <mc:Fallback>
                <p:oleObj name="think-cell Slide" r:id="rId5" imgW="395" imgH="392" progId="TCLayout.ActiveDocument.1">
                  <p:embed/>
                  <p:pic>
                    <p:nvPicPr>
                      <p:cNvPr id="0" name=""/>
                      <p:cNvPicPr/>
                      <p:nvPr/>
                    </p:nvPicPr>
                    <p:blipFill>
                      <a:blip r:embed="rId6"/>
                      <a:stretch>
                        <a:fillRect/>
                      </a:stretch>
                    </p:blipFill>
                    <p:spPr>
                      <a:xfrm>
                        <a:off x="1525589" y="1589"/>
                        <a:ext cx="1587" cy="1587"/>
                      </a:xfrm>
                      <a:prstGeom prst="rect">
                        <a:avLst/>
                      </a:prstGeom>
                    </p:spPr>
                  </p:pic>
                </p:oleObj>
              </mc:Fallback>
            </mc:AlternateContent>
          </a:graphicData>
        </a:graphic>
      </p:graphicFrame>
      <p:sp>
        <p:nvSpPr>
          <p:cNvPr id="3" name="Rectangle 2" hidden="1"/>
          <p:cNvSpPr/>
          <p:nvPr>
            <p:custDataLst>
              <p:tags r:id="rId3"/>
            </p:custDataLst>
          </p:nvPr>
        </p:nvSpPr>
        <p:spPr bwMode="auto">
          <a:xfrm>
            <a:off x="1524000" y="0"/>
            <a:ext cx="158750" cy="15875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s-ES" sz="1100" b="1" i="0" u="none" strike="noStrike" kern="1200" cap="none" spc="0" normalizeH="0" baseline="0" noProof="0" dirty="0">
              <a:ln>
                <a:noFill/>
              </a:ln>
              <a:solidFill>
                <a:prstClr val="white"/>
              </a:solidFill>
              <a:effectLst/>
              <a:uLnTx/>
              <a:uFillTx/>
              <a:latin typeface="Arial"/>
              <a:ea typeface="+mn-ea"/>
              <a:cs typeface="+mn-cs"/>
              <a:sym typeface="+mn-lt"/>
            </a:endParaRPr>
          </a:p>
        </p:txBody>
      </p:sp>
      <p:sp>
        <p:nvSpPr>
          <p:cNvPr id="4" name="Slide Number Placeholder 6"/>
          <p:cNvSpPr txBox="1">
            <a:spLocks/>
          </p:cNvSpPr>
          <p:nvPr/>
        </p:nvSpPr>
        <p:spPr>
          <a:xfrm>
            <a:off x="9868094" y="7042354"/>
            <a:ext cx="1782233" cy="148260"/>
          </a:xfrm>
          <a:prstGeom prst="rect">
            <a:avLst/>
          </a:prstGeom>
        </p:spPr>
        <p:txBody>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FEBD7F86-1881-4698-8703-FB80B0800997}" type="slidenum">
              <a:rPr kumimoji="0" lang="en-GB" sz="1800" b="0" i="0" u="none" strike="noStrike" kern="1200" cap="none" spc="0" normalizeH="0" baseline="0" noProof="0">
                <a:ln>
                  <a:noFill/>
                </a:ln>
                <a:solidFill>
                  <a:srgbClr val="000000"/>
                </a:solidFill>
                <a:effectLst/>
                <a:uLnTx/>
                <a:uFillTx/>
                <a:latin typeface="KPMG Extra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51</a:t>
            </a:fld>
            <a:endParaRPr kumimoji="0" lang="en-GB" sz="1800" b="0" i="0" u="none" strike="noStrike" kern="1200" cap="none" spc="0" normalizeH="0" baseline="0" noProof="0">
              <a:ln>
                <a:noFill/>
              </a:ln>
              <a:solidFill>
                <a:srgbClr val="000000"/>
              </a:solidFill>
              <a:effectLst/>
              <a:uLnTx/>
              <a:uFillTx/>
              <a:latin typeface="KPMG Extralight"/>
              <a:ea typeface="+mn-ea"/>
              <a:cs typeface="+mn-cs"/>
            </a:endParaRPr>
          </a:p>
        </p:txBody>
      </p:sp>
      <p:sp>
        <p:nvSpPr>
          <p:cNvPr id="104" name="Title 1"/>
          <p:cNvSpPr txBox="1">
            <a:spLocks/>
          </p:cNvSpPr>
          <p:nvPr/>
        </p:nvSpPr>
        <p:spPr bwMode="gray">
          <a:xfrm>
            <a:off x="990000" y="167350"/>
            <a:ext cx="10794632" cy="687855"/>
          </a:xfrm>
          <a:prstGeom prst="rect">
            <a:avLst/>
          </a:prstGeom>
          <a:noFill/>
        </p:spPr>
        <p:txBody>
          <a:bodyPr vert="horz" lIns="0" tIns="0" rIns="0" bIns="0" rtlCol="0" anchor="t" anchorCtr="0">
            <a:noAutofit/>
          </a:bodyPr>
          <a:lstStyle>
            <a:lvl1pPr eaLnBrk="1" hangingPunct="1">
              <a:lnSpc>
                <a:spcPct val="75000"/>
              </a:lnSpc>
              <a:defRPr sz="5400" b="0" i="0">
                <a:solidFill>
                  <a:schemeClr val="tx2"/>
                </a:solidFill>
                <a:latin typeface="+mj-lt"/>
                <a:cs typeface="KPMG Extralight"/>
              </a:defRPr>
            </a:lvl1pPr>
          </a:lstStyle>
          <a:p>
            <a:pPr marL="0" marR="0" lvl="0" indent="0" algn="l" defTabSz="914400" rtl="0" eaLnBrk="1" fontAlgn="auto" latinLnBrk="0" hangingPunct="1">
              <a:lnSpc>
                <a:spcPct val="75000"/>
              </a:lnSpc>
              <a:spcBef>
                <a:spcPts val="0"/>
              </a:spcBef>
              <a:spcAft>
                <a:spcPts val="0"/>
              </a:spcAft>
              <a:buClrTx/>
              <a:buSzTx/>
              <a:buFontTx/>
              <a:buNone/>
              <a:tabLst/>
              <a:defRPr/>
            </a:pPr>
            <a:r>
              <a:rPr kumimoji="0" lang="es-ES_tradnl" sz="2400" b="1" i="0" u="none" strike="noStrike" kern="1200" cap="none" spc="0" normalizeH="0" baseline="0" noProof="0" dirty="0">
                <a:ln>
                  <a:noFill/>
                </a:ln>
                <a:solidFill>
                  <a:srgbClr val="00338D"/>
                </a:solidFill>
                <a:effectLst/>
                <a:uLnTx/>
                <a:uFillTx/>
                <a:latin typeface="KPMG Extralight"/>
                <a:ea typeface="+mn-ea"/>
              </a:rPr>
              <a:t>3.1. Visión Global</a:t>
            </a:r>
            <a:br>
              <a:rPr kumimoji="0" lang="es-ES_tradnl" sz="4000" b="0" i="0" u="none" strike="noStrike" kern="0" cap="none" spc="0" normalizeH="0" baseline="0" noProof="0" dirty="0">
                <a:ln>
                  <a:noFill/>
                </a:ln>
                <a:solidFill>
                  <a:srgbClr val="00338D"/>
                </a:solidFill>
                <a:effectLst/>
                <a:uLnTx/>
                <a:uFillTx/>
                <a:latin typeface="KPMG Extralight"/>
                <a:ea typeface="+mn-ea"/>
              </a:rPr>
            </a:br>
            <a:r>
              <a:rPr kumimoji="0" lang="es-ES_tradnl" sz="4000" b="0" i="0" u="none" strike="noStrike" kern="0" cap="none" spc="0" normalizeH="0" baseline="0" noProof="0" dirty="0">
                <a:ln>
                  <a:noFill/>
                </a:ln>
                <a:solidFill>
                  <a:srgbClr val="00338D"/>
                </a:solidFill>
                <a:effectLst/>
                <a:uLnTx/>
                <a:uFillTx/>
                <a:latin typeface="KPMG Extralight"/>
                <a:ea typeface="+mn-ea"/>
              </a:rPr>
              <a:t>Distribución de actividades Producción</a:t>
            </a:r>
            <a:r>
              <a:rPr kumimoji="0" lang="es-ES_tradnl" sz="4000" b="0" i="0" u="none" strike="noStrike" kern="0" cap="none" spc="0" normalizeH="0" noProof="0" dirty="0">
                <a:ln>
                  <a:noFill/>
                </a:ln>
                <a:solidFill>
                  <a:srgbClr val="00338D"/>
                </a:solidFill>
                <a:effectLst/>
                <a:uLnTx/>
                <a:uFillTx/>
                <a:latin typeface="KPMG Extralight"/>
                <a:ea typeface="+mn-ea"/>
              </a:rPr>
              <a:t> en plantas</a:t>
            </a:r>
            <a:endParaRPr kumimoji="0" lang="es-ES_tradnl" sz="4000" b="0" i="0" u="none" strike="noStrike" kern="0" cap="none" spc="0" normalizeH="0" baseline="0" noProof="0" dirty="0">
              <a:ln>
                <a:noFill/>
              </a:ln>
              <a:solidFill>
                <a:srgbClr val="00338D"/>
              </a:solidFill>
              <a:effectLst/>
              <a:uLnTx/>
              <a:uFillTx/>
              <a:latin typeface="KPMG Extralight"/>
              <a:ea typeface="+mn-ea"/>
            </a:endParaRPr>
          </a:p>
        </p:txBody>
      </p:sp>
      <p:sp>
        <p:nvSpPr>
          <p:cNvPr id="9" name="TextBox 55">
            <a:extLst>
              <a:ext uri="{FF2B5EF4-FFF2-40B4-BE49-F238E27FC236}">
                <a16:creationId xmlns:a16="http://schemas.microsoft.com/office/drawing/2014/main" id="{03CC5CEC-047D-4416-8B8C-7E7AF3FF7F3C}"/>
              </a:ext>
            </a:extLst>
          </p:cNvPr>
          <p:cNvSpPr txBox="1"/>
          <p:nvPr/>
        </p:nvSpPr>
        <p:spPr>
          <a:xfrm>
            <a:off x="1930938" y="957247"/>
            <a:ext cx="9205621" cy="461665"/>
          </a:xfrm>
          <a:prstGeom prst="rect">
            <a:avLst/>
          </a:prstGeom>
          <a:noFill/>
        </p:spPr>
        <p:txBody>
          <a:bodyPr wrap="square" rtlCol="0">
            <a:spAutoFit/>
          </a:bodyPr>
          <a:lstStyle/>
          <a:p>
            <a:pPr marL="0" marR="0" lvl="0" indent="0" algn="l" defTabSz="914400" rtl="0" eaLnBrk="0" fontAlgn="auto" latinLnBrk="0" hangingPunct="0">
              <a:lnSpc>
                <a:spcPct val="100000"/>
              </a:lnSpc>
              <a:spcBef>
                <a:spcPct val="40000"/>
              </a:spcBef>
              <a:spcAft>
                <a:spcPts val="0"/>
              </a:spcAft>
              <a:buClrTx/>
              <a:buSzTx/>
              <a:buFontTx/>
              <a:buNone/>
              <a:tabLst/>
              <a:defRPr/>
            </a:pPr>
            <a:r>
              <a:rPr kumimoji="0" lang="es-ES" sz="1200" b="0" i="0" u="none" strike="noStrike" kern="0" cap="none" spc="0" normalizeH="0" baseline="0" noProof="0" dirty="0">
                <a:ln>
                  <a:noFill/>
                </a:ln>
                <a:solidFill>
                  <a:srgbClr val="0C2D83"/>
                </a:solidFill>
                <a:effectLst/>
                <a:uLnTx/>
                <a:uFillTx/>
                <a:latin typeface="Univers for KPMG" panose="020B0603020202020204" pitchFamily="34" charset="0"/>
                <a:ea typeface="+mn-ea"/>
                <a:cs typeface="Arial" pitchFamily="34" charset="0"/>
              </a:rPr>
              <a:t>Analizando las </a:t>
            </a:r>
            <a:r>
              <a:rPr kumimoji="0" lang="es-ES" sz="1200" b="1" i="0" u="none" strike="noStrike" kern="0" cap="none" spc="0" normalizeH="0" baseline="0" noProof="0" dirty="0">
                <a:ln>
                  <a:noFill/>
                </a:ln>
                <a:solidFill>
                  <a:srgbClr val="0091DA"/>
                </a:solidFill>
                <a:effectLst/>
                <a:uLnTx/>
                <a:uFillTx/>
                <a:latin typeface="Univers for KPMG" panose="020B0603020202020204" pitchFamily="34" charset="0"/>
                <a:ea typeface="+mn-ea"/>
                <a:cs typeface="Arial" pitchFamily="34" charset="0"/>
              </a:rPr>
              <a:t>dedicaciones reportadas por los empleados </a:t>
            </a:r>
            <a:r>
              <a:rPr kumimoji="0" lang="es-ES" sz="1200" b="0" i="0" u="none" strike="noStrike" kern="0" cap="none" spc="0" normalizeH="0" baseline="0" noProof="0" dirty="0">
                <a:ln>
                  <a:noFill/>
                </a:ln>
                <a:solidFill>
                  <a:srgbClr val="0C2D83"/>
                </a:solidFill>
                <a:effectLst/>
                <a:uLnTx/>
                <a:uFillTx/>
                <a:latin typeface="Univers for KPMG" panose="020B0603020202020204" pitchFamily="34" charset="0"/>
                <a:ea typeface="+mn-ea"/>
                <a:cs typeface="Arial" pitchFamily="34" charset="0"/>
              </a:rPr>
              <a:t>en diferentes tareas, se han identificado </a:t>
            </a:r>
            <a:r>
              <a:rPr kumimoji="0" lang="es-ES" sz="1200" b="1" i="0" u="none" strike="noStrike" kern="0" cap="none" spc="0" normalizeH="0" baseline="0" noProof="0" dirty="0">
                <a:ln>
                  <a:noFill/>
                </a:ln>
                <a:solidFill>
                  <a:srgbClr val="0091DA"/>
                </a:solidFill>
                <a:effectLst/>
                <a:uLnTx/>
                <a:uFillTx/>
                <a:latin typeface="Univers for KPMG" panose="020B0603020202020204" pitchFamily="34" charset="0"/>
                <a:ea typeface="+mn-ea"/>
                <a:cs typeface="Arial" pitchFamily="34" charset="0"/>
              </a:rPr>
              <a:t>por proceso producción en plantas</a:t>
            </a:r>
            <a:r>
              <a:rPr kumimoji="0" lang="es-ES" sz="1200" b="0" i="0" u="none" strike="noStrike" kern="0" cap="none" spc="0" normalizeH="0" baseline="0" noProof="0" dirty="0">
                <a:ln>
                  <a:noFill/>
                </a:ln>
                <a:solidFill>
                  <a:srgbClr val="0C2D83"/>
                </a:solidFill>
                <a:effectLst/>
                <a:uLnTx/>
                <a:uFillTx/>
                <a:latin typeface="Univers for KPMG" panose="020B0603020202020204" pitchFamily="34" charset="0"/>
                <a:ea typeface="+mn-ea"/>
                <a:cs typeface="Arial" pitchFamily="34" charset="0"/>
              </a:rPr>
              <a:t>, obteniendo la siguiente distribución:</a:t>
            </a:r>
          </a:p>
        </p:txBody>
      </p:sp>
      <p:graphicFrame>
        <p:nvGraphicFramePr>
          <p:cNvPr id="13" name="Table 12">
            <a:extLst>
              <a:ext uri="{FF2B5EF4-FFF2-40B4-BE49-F238E27FC236}">
                <a16:creationId xmlns:a16="http://schemas.microsoft.com/office/drawing/2014/main" id="{6843D13D-5897-4B82-84C4-41FC80EDBA63}"/>
              </a:ext>
            </a:extLst>
          </p:cNvPr>
          <p:cNvGraphicFramePr>
            <a:graphicFrameLocks noGrp="1"/>
          </p:cNvGraphicFramePr>
          <p:nvPr>
            <p:extLst>
              <p:ext uri="{D42A27DB-BD31-4B8C-83A1-F6EECF244321}">
                <p14:modId xmlns:p14="http://schemas.microsoft.com/office/powerpoint/2010/main" val="3148751967"/>
              </p:ext>
            </p:extLst>
          </p:nvPr>
        </p:nvGraphicFramePr>
        <p:xfrm>
          <a:off x="1223462" y="1694696"/>
          <a:ext cx="4939635" cy="1518280"/>
        </p:xfrm>
        <a:graphic>
          <a:graphicData uri="http://schemas.openxmlformats.org/drawingml/2006/table">
            <a:tbl>
              <a:tblPr/>
              <a:tblGrid>
                <a:gridCol w="1249529">
                  <a:extLst>
                    <a:ext uri="{9D8B030D-6E8A-4147-A177-3AD203B41FA5}">
                      <a16:colId xmlns:a16="http://schemas.microsoft.com/office/drawing/2014/main" val="20000"/>
                    </a:ext>
                  </a:extLst>
                </a:gridCol>
                <a:gridCol w="543300">
                  <a:extLst>
                    <a:ext uri="{9D8B030D-6E8A-4147-A177-3AD203B41FA5}">
                      <a16:colId xmlns:a16="http://schemas.microsoft.com/office/drawing/2014/main" val="20001"/>
                    </a:ext>
                  </a:extLst>
                </a:gridCol>
                <a:gridCol w="676988">
                  <a:extLst>
                    <a:ext uri="{9D8B030D-6E8A-4147-A177-3AD203B41FA5}">
                      <a16:colId xmlns:a16="http://schemas.microsoft.com/office/drawing/2014/main" val="20002"/>
                    </a:ext>
                  </a:extLst>
                </a:gridCol>
                <a:gridCol w="569958">
                  <a:extLst>
                    <a:ext uri="{9D8B030D-6E8A-4147-A177-3AD203B41FA5}">
                      <a16:colId xmlns:a16="http://schemas.microsoft.com/office/drawing/2014/main" val="20003"/>
                    </a:ext>
                  </a:extLst>
                </a:gridCol>
                <a:gridCol w="569958">
                  <a:extLst>
                    <a:ext uri="{9D8B030D-6E8A-4147-A177-3AD203B41FA5}">
                      <a16:colId xmlns:a16="http://schemas.microsoft.com/office/drawing/2014/main" val="20004"/>
                    </a:ext>
                  </a:extLst>
                </a:gridCol>
                <a:gridCol w="696615">
                  <a:extLst>
                    <a:ext uri="{9D8B030D-6E8A-4147-A177-3AD203B41FA5}">
                      <a16:colId xmlns:a16="http://schemas.microsoft.com/office/drawing/2014/main" val="20005"/>
                    </a:ext>
                  </a:extLst>
                </a:gridCol>
                <a:gridCol w="633287">
                  <a:extLst>
                    <a:ext uri="{9D8B030D-6E8A-4147-A177-3AD203B41FA5}">
                      <a16:colId xmlns:a16="http://schemas.microsoft.com/office/drawing/2014/main" val="20006"/>
                    </a:ext>
                  </a:extLst>
                </a:gridCol>
              </a:tblGrid>
              <a:tr h="128110">
                <a:tc>
                  <a:txBody>
                    <a:bodyPr/>
                    <a:lstStyle/>
                    <a:p>
                      <a:pPr marL="0" marR="0" lvl="0" indent="0" algn="ctr" defTabSz="844083" rtl="0" eaLnBrk="1" fontAlgn="b" latinLnBrk="0" hangingPunct="1">
                        <a:lnSpc>
                          <a:spcPct val="100000"/>
                        </a:lnSpc>
                        <a:spcBef>
                          <a:spcPts val="0"/>
                        </a:spcBef>
                        <a:spcAft>
                          <a:spcPts val="0"/>
                        </a:spcAft>
                        <a:buClrTx/>
                        <a:buSzTx/>
                        <a:buFontTx/>
                        <a:buNone/>
                        <a:tabLst/>
                        <a:defRPr/>
                      </a:pPr>
                      <a:r>
                        <a:rPr lang="es-ES" sz="1100" b="0" i="0" u="none" strike="noStrike" dirty="0" err="1">
                          <a:solidFill>
                            <a:srgbClr val="000000"/>
                          </a:solidFill>
                          <a:effectLst/>
                          <a:latin typeface="Calibri" panose="020F0502020204030204" pitchFamily="34" charset="0"/>
                        </a:rPr>
                        <a:t>FTE´s</a:t>
                      </a:r>
                      <a:endParaRPr lang="es-E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ES" sz="1100" b="0" i="0" u="none" strike="noStrike" dirty="0">
                          <a:solidFill>
                            <a:srgbClr val="000000"/>
                          </a:solidFill>
                          <a:effectLst/>
                          <a:latin typeface="Calibri" panose="020F0502020204030204" pitchFamily="34" charset="0"/>
                        </a:rPr>
                        <a:t>Baños</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6600"/>
                    </a:solidFill>
                  </a:tcPr>
                </a:tc>
                <a:tc>
                  <a:txBody>
                    <a:bodyPr/>
                    <a:lstStyle/>
                    <a:p>
                      <a:pPr algn="ctr" fontAlgn="b"/>
                      <a:r>
                        <a:rPr lang="es-ES" sz="1100" b="0" i="0" u="none" strike="noStrike" dirty="0">
                          <a:solidFill>
                            <a:srgbClr val="000000"/>
                          </a:solidFill>
                          <a:effectLst/>
                          <a:latin typeface="Calibri" panose="020F0502020204030204" pitchFamily="34" charset="0"/>
                        </a:rPr>
                        <a:t>Fuenmayor</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6600"/>
                    </a:solidFill>
                  </a:tcPr>
                </a:tc>
                <a:tc>
                  <a:txBody>
                    <a:bodyPr/>
                    <a:lstStyle/>
                    <a:p>
                      <a:pPr algn="ctr" fontAlgn="b"/>
                      <a:r>
                        <a:rPr lang="es-ES" sz="1100" b="0" i="0" u="none" strike="noStrike" dirty="0">
                          <a:solidFill>
                            <a:srgbClr val="000000"/>
                          </a:solidFill>
                          <a:effectLst/>
                          <a:latin typeface="Calibri" panose="020F0502020204030204" pitchFamily="34" charset="0"/>
                        </a:rPr>
                        <a:t>Llodio</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6600"/>
                    </a:solidFill>
                  </a:tcPr>
                </a:tc>
                <a:tc>
                  <a:txBody>
                    <a:bodyPr/>
                    <a:lstStyle/>
                    <a:p>
                      <a:pPr algn="ctr" fontAlgn="b"/>
                      <a:r>
                        <a:rPr lang="es-ES" sz="1100" b="0" i="0" u="none" strike="noStrike" dirty="0" err="1">
                          <a:solidFill>
                            <a:srgbClr val="000000"/>
                          </a:solidFill>
                          <a:effectLst/>
                          <a:latin typeface="Calibri" panose="020F0502020204030204" pitchFamily="34" charset="0"/>
                        </a:rPr>
                        <a:t>Samazan</a:t>
                      </a:r>
                      <a:endParaRPr lang="es-E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6600"/>
                    </a:solidFill>
                  </a:tcPr>
                </a:tc>
                <a:tc>
                  <a:txBody>
                    <a:bodyPr/>
                    <a:lstStyle/>
                    <a:p>
                      <a:pPr algn="ctr" fontAlgn="b"/>
                      <a:r>
                        <a:rPr lang="es-ES" sz="1100" b="0" i="0" u="none" strike="noStrike" dirty="0">
                          <a:solidFill>
                            <a:srgbClr val="000000"/>
                          </a:solidFill>
                          <a:effectLst/>
                          <a:latin typeface="Calibri" panose="020F0502020204030204" pitchFamily="34" charset="0"/>
                        </a:rPr>
                        <a:t>Valencia</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6600"/>
                    </a:solidFill>
                  </a:tcPr>
                </a:tc>
                <a:tc>
                  <a:txBody>
                    <a:bodyPr/>
                    <a:lstStyle/>
                    <a:p>
                      <a:pPr marL="0" algn="ctr" defTabSz="844083" rtl="0" eaLnBrk="1" fontAlgn="b" latinLnBrk="0" hangingPunct="1"/>
                      <a:r>
                        <a:rPr lang="es-ES" sz="1100" b="0" i="0" u="none" strike="noStrike" kern="1200" dirty="0">
                          <a:solidFill>
                            <a:srgbClr val="000000"/>
                          </a:solidFill>
                          <a:effectLst/>
                          <a:latin typeface="Calibri" panose="020F0502020204030204" pitchFamily="34" charset="0"/>
                          <a:ea typeface="+mn-ea"/>
                          <a:cs typeface="+mn-cs"/>
                        </a:rPr>
                        <a:t>Grand Total</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6600"/>
                    </a:solidFill>
                  </a:tcPr>
                </a:tc>
                <a:extLst>
                  <a:ext uri="{0D108BD9-81ED-4DB2-BD59-A6C34878D82A}">
                    <a16:rowId xmlns:a16="http://schemas.microsoft.com/office/drawing/2014/main" val="10000"/>
                  </a:ext>
                </a:extLst>
              </a:tr>
              <a:tr h="256220">
                <a:tc>
                  <a:txBody>
                    <a:bodyPr/>
                    <a:lstStyle/>
                    <a:p>
                      <a:pPr algn="ctr" fontAlgn="b"/>
                      <a:r>
                        <a:rPr lang="es-ES" sz="1100" b="0" i="0" u="none" strike="noStrike" dirty="0">
                          <a:solidFill>
                            <a:srgbClr val="000000"/>
                          </a:solidFill>
                          <a:effectLst/>
                          <a:latin typeface="Calibri" panose="020F0502020204030204" pitchFamily="34" charset="0"/>
                        </a:rPr>
                        <a:t>Gestión de Almacenes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endParaRPr lang="es-ES"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b"/>
                      <a:endParaRPr lang="es-ES"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b"/>
                      <a:endParaRPr lang="es-ES"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b"/>
                      <a:endParaRPr lang="es-ES"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b"/>
                      <a:endParaRPr lang="es-ES"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b"/>
                      <a:endParaRPr lang="es-ES"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4294435126"/>
                  </a:ext>
                </a:extLst>
              </a:tr>
              <a:tr h="256220">
                <a:tc>
                  <a:txBody>
                    <a:bodyPr/>
                    <a:lstStyle/>
                    <a:p>
                      <a:pPr algn="ctr" fontAlgn="b"/>
                      <a:r>
                        <a:rPr lang="es-ES" sz="1100" b="0" i="0" u="none" strike="noStrike" dirty="0">
                          <a:solidFill>
                            <a:srgbClr val="000000"/>
                          </a:solidFill>
                          <a:effectLst/>
                          <a:latin typeface="Calibri" panose="020F0502020204030204" pitchFamily="34" charset="0"/>
                        </a:rPr>
                        <a:t>Gestión de Órdenes y Pedidos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endParaRPr lang="es-ES"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b"/>
                      <a:endParaRPr lang="es-ES"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b"/>
                      <a:endParaRPr lang="es-ES"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b"/>
                      <a:endParaRPr lang="es-ES"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b"/>
                      <a:endParaRPr lang="es-ES"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b"/>
                      <a:endParaRPr lang="es-ES"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811379755"/>
                  </a:ext>
                </a:extLst>
              </a:tr>
              <a:tr h="256220">
                <a:tc>
                  <a:txBody>
                    <a:bodyPr/>
                    <a:lstStyle/>
                    <a:p>
                      <a:pPr algn="ctr" fontAlgn="b"/>
                      <a:r>
                        <a:rPr lang="es-ES" sz="1100" b="0" i="0" u="none" strike="noStrike" dirty="0">
                          <a:solidFill>
                            <a:srgbClr val="000000"/>
                          </a:solidFill>
                          <a:effectLst/>
                          <a:latin typeface="Calibri" panose="020F0502020204030204" pitchFamily="34" charset="0"/>
                        </a:rPr>
                        <a:t>Gestión del Proceso</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b"/>
                      <a:endParaRPr lang="es-ES"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b"/>
                      <a:endParaRPr lang="es-ES"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b"/>
                      <a:endParaRPr lang="es-ES"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b"/>
                      <a:endParaRPr lang="es-ES"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b"/>
                      <a:endParaRPr lang="es-ES"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rtl="0" fontAlgn="b"/>
                      <a:endParaRPr lang="es-ES"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906920231"/>
                  </a:ext>
                </a:extLst>
              </a:tr>
              <a:tr h="256220">
                <a:tc>
                  <a:txBody>
                    <a:bodyPr/>
                    <a:lstStyle/>
                    <a:p>
                      <a:pPr marL="0" algn="ctr" defTabSz="844083" rtl="0" eaLnBrk="1" fontAlgn="b" latinLnBrk="0" hangingPunct="1"/>
                      <a:r>
                        <a:rPr lang="es-ES" sz="1100" b="0" i="0" u="none" strike="noStrike" kern="1200" dirty="0">
                          <a:solidFill>
                            <a:srgbClr val="000000"/>
                          </a:solidFill>
                          <a:effectLst/>
                          <a:latin typeface="Calibri" panose="020F0502020204030204" pitchFamily="34" charset="0"/>
                          <a:ea typeface="+mn-ea"/>
                          <a:cs typeface="+mn-cs"/>
                        </a:rPr>
                        <a:t>Grand Total</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rtl="0" fontAlgn="b"/>
                      <a:endParaRPr lang="es-ES"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b"/>
                      <a:endParaRPr lang="es-ES"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b"/>
                      <a:endParaRPr lang="es-ES"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b"/>
                      <a:endParaRPr lang="es-ES"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b"/>
                      <a:endParaRPr lang="es-ES"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ctr" rtl="0" fontAlgn="b"/>
                      <a:endParaRPr lang="es-ES" sz="1100" b="0" i="0" u="none" strike="noStrike" dirty="0">
                        <a:solidFill>
                          <a:srgbClr val="000000"/>
                        </a:solidFill>
                        <a:effectLst/>
                        <a:latin typeface="Calibri" panose="020F0502020204030204" pitchFamily="34" charset="0"/>
                      </a:endParaRP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7"/>
                  </a:ext>
                </a:extLst>
              </a:tr>
            </a:tbl>
          </a:graphicData>
        </a:graphic>
      </p:graphicFrame>
      <p:sp>
        <p:nvSpPr>
          <p:cNvPr id="14" name="TextBox 13">
            <a:extLst>
              <a:ext uri="{FF2B5EF4-FFF2-40B4-BE49-F238E27FC236}">
                <a16:creationId xmlns:a16="http://schemas.microsoft.com/office/drawing/2014/main" id="{A4BB41D5-436E-496F-8840-E2D5E0A07225}"/>
              </a:ext>
            </a:extLst>
          </p:cNvPr>
          <p:cNvSpPr txBox="1"/>
          <p:nvPr/>
        </p:nvSpPr>
        <p:spPr>
          <a:xfrm>
            <a:off x="636004" y="3645024"/>
            <a:ext cx="5527093" cy="1224136"/>
          </a:xfrm>
          <a:prstGeom prst="rect">
            <a:avLst/>
          </a:prstGeom>
          <a:noFill/>
        </p:spPr>
        <p:txBody>
          <a:bodyPr wrap="square" lIns="54610" tIns="54610" rIns="54610" bIns="54610" rtlCol="0">
            <a:noAutofit/>
          </a:bodyPr>
          <a:lstStyle/>
          <a:p>
            <a:pPr marL="285750" indent="-285750">
              <a:spcAft>
                <a:spcPts val="600"/>
              </a:spcAft>
              <a:buFont typeface="Arial" panose="020B0604020202020204" pitchFamily="34" charset="0"/>
              <a:buChar char="•"/>
            </a:pPr>
            <a:r>
              <a:rPr lang="es-ES" sz="1500" dirty="0">
                <a:solidFill>
                  <a:schemeClr val="tx2"/>
                </a:solidFill>
                <a:latin typeface="Univers for KPMG" panose="020B0603020202020204" pitchFamily="34" charset="0"/>
              </a:rPr>
              <a:t>Analizando los procesos de producción en planta, se puede observar que la mayor dedicación en la gestión de órdenes y pedidos.</a:t>
            </a:r>
          </a:p>
          <a:p>
            <a:pPr marL="285750" indent="-285750">
              <a:spcAft>
                <a:spcPts val="600"/>
              </a:spcAft>
              <a:buFont typeface="Arial" panose="020B0604020202020204" pitchFamily="34" charset="0"/>
              <a:buChar char="•"/>
            </a:pPr>
            <a:r>
              <a:rPr lang="es-ES" sz="1500" dirty="0">
                <a:solidFill>
                  <a:schemeClr val="tx2"/>
                </a:solidFill>
                <a:latin typeface="Univers for KPMG" panose="020B0603020202020204" pitchFamily="34" charset="0"/>
              </a:rPr>
              <a:t>Del total de dedicaciones, Valencia Don Juan tiene un 28,86%.</a:t>
            </a:r>
          </a:p>
          <a:p>
            <a:pPr marL="285750" indent="-285750">
              <a:spcAft>
                <a:spcPts val="600"/>
              </a:spcAft>
              <a:buFont typeface="Arial" panose="020B0604020202020204" pitchFamily="34" charset="0"/>
              <a:buChar char="•"/>
            </a:pPr>
            <a:r>
              <a:rPr lang="es-ES" sz="1500" dirty="0">
                <a:solidFill>
                  <a:schemeClr val="tx2"/>
                </a:solidFill>
                <a:latin typeface="Univers for KPMG" panose="020B0603020202020204" pitchFamily="34" charset="0"/>
              </a:rPr>
              <a:t>Se observa también un menor volumen de producción en las fábricas de Llodio </a:t>
            </a:r>
            <a:r>
              <a:rPr lang="es-ES" sz="1500">
                <a:solidFill>
                  <a:schemeClr val="tx2"/>
                </a:solidFill>
                <a:latin typeface="Univers for KPMG" panose="020B0603020202020204" pitchFamily="34" charset="0"/>
              </a:rPr>
              <a:t>y Fuenmayor.</a:t>
            </a:r>
            <a:endParaRPr lang="es-ES" sz="1500" dirty="0">
              <a:solidFill>
                <a:schemeClr val="tx2"/>
              </a:solidFill>
              <a:latin typeface="Univers for KPMG" panose="020B0603020202020204" pitchFamily="34" charset="0"/>
            </a:endParaRPr>
          </a:p>
          <a:p>
            <a:endParaRPr lang="es-ES" dirty="0"/>
          </a:p>
        </p:txBody>
      </p:sp>
      <p:graphicFrame>
        <p:nvGraphicFramePr>
          <p:cNvPr id="19" name="Chart 18">
            <a:extLst>
              <a:ext uri="{FF2B5EF4-FFF2-40B4-BE49-F238E27FC236}">
                <a16:creationId xmlns:a16="http://schemas.microsoft.com/office/drawing/2014/main" id="{BFB8F97D-05BE-40BF-9FC0-112CE42AD5D1}"/>
              </a:ext>
            </a:extLst>
          </p:cNvPr>
          <p:cNvGraphicFramePr>
            <a:graphicFrameLocks/>
          </p:cNvGraphicFramePr>
          <p:nvPr>
            <p:extLst>
              <p:ext uri="{D42A27DB-BD31-4B8C-83A1-F6EECF244321}">
                <p14:modId xmlns:p14="http://schemas.microsoft.com/office/powerpoint/2010/main" val="2902187446"/>
              </p:ext>
            </p:extLst>
          </p:nvPr>
        </p:nvGraphicFramePr>
        <p:xfrm>
          <a:off x="6615542" y="1694696"/>
          <a:ext cx="5169090" cy="3822536"/>
        </p:xfrm>
        <a:graphic>
          <a:graphicData uri="http://schemas.openxmlformats.org/drawingml/2006/chart">
            <c:chart xmlns:c="http://schemas.openxmlformats.org/drawingml/2006/chart" xmlns:r="http://schemas.openxmlformats.org/officeDocument/2006/relationships" r:id="rId7"/>
          </a:graphicData>
        </a:graphic>
      </p:graphicFrame>
      <p:sp>
        <p:nvSpPr>
          <p:cNvPr id="11" name="Rectangle 10">
            <a:extLst>
              <a:ext uri="{FF2B5EF4-FFF2-40B4-BE49-F238E27FC236}">
                <a16:creationId xmlns:a16="http://schemas.microsoft.com/office/drawing/2014/main" id="{0D25E4B1-5361-A042-BD9C-3134B7E74BE0}"/>
              </a:ext>
            </a:extLst>
          </p:cNvPr>
          <p:cNvSpPr/>
          <p:nvPr/>
        </p:nvSpPr>
        <p:spPr>
          <a:xfrm>
            <a:off x="10772497" y="1177957"/>
            <a:ext cx="1127448" cy="6859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AU" sz="1500" dirty="0">
                <a:solidFill>
                  <a:schemeClr val="bg1"/>
                </a:solidFill>
              </a:rPr>
              <a:t>To update</a:t>
            </a:r>
          </a:p>
        </p:txBody>
      </p:sp>
      <p:sp>
        <p:nvSpPr>
          <p:cNvPr id="12" name="Rectangle 11">
            <a:extLst>
              <a:ext uri="{FF2B5EF4-FFF2-40B4-BE49-F238E27FC236}">
                <a16:creationId xmlns:a16="http://schemas.microsoft.com/office/drawing/2014/main" id="{E0ABFD0A-24AA-E94C-B09E-B6A8FD8325BB}"/>
              </a:ext>
            </a:extLst>
          </p:cNvPr>
          <p:cNvSpPr/>
          <p:nvPr/>
        </p:nvSpPr>
        <p:spPr>
          <a:xfrm>
            <a:off x="6051818" y="1108266"/>
            <a:ext cx="1127448" cy="6859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AU" sz="1500" dirty="0">
                <a:solidFill>
                  <a:schemeClr val="bg1"/>
                </a:solidFill>
              </a:rPr>
              <a:t>To update</a:t>
            </a:r>
          </a:p>
        </p:txBody>
      </p:sp>
    </p:spTree>
    <p:extLst>
      <p:ext uri="{BB962C8B-B14F-4D97-AF65-F5344CB8AC3E}">
        <p14:creationId xmlns:p14="http://schemas.microsoft.com/office/powerpoint/2010/main" val="36866005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101408" name="think-cell Slide" r:id="rId5" imgW="395" imgH="392" progId="TCLayout.ActiveDocument.1">
                  <p:embed/>
                </p:oleObj>
              </mc:Choice>
              <mc:Fallback>
                <p:oleObj name="think-cell Slide" r:id="rId5" imgW="395" imgH="392" progId="TCLayout.ActiveDocument.1">
                  <p:embed/>
                  <p:pic>
                    <p:nvPicPr>
                      <p:cNvPr id="10" name="Object 9" hidden="1"/>
                      <p:cNvPicPr/>
                      <p:nvPr/>
                    </p:nvPicPr>
                    <p:blipFill>
                      <a:blip r:embed="rId6"/>
                      <a:stretch>
                        <a:fillRect/>
                      </a:stretch>
                    </p:blipFill>
                    <p:spPr>
                      <a:xfrm>
                        <a:off x="1525589" y="1589"/>
                        <a:ext cx="1587" cy="1587"/>
                      </a:xfrm>
                      <a:prstGeom prst="rect">
                        <a:avLst/>
                      </a:prstGeom>
                    </p:spPr>
                  </p:pic>
                </p:oleObj>
              </mc:Fallback>
            </mc:AlternateContent>
          </a:graphicData>
        </a:graphic>
      </p:graphicFrame>
      <p:sp>
        <p:nvSpPr>
          <p:cNvPr id="3" name="Rectangle 2" hidden="1"/>
          <p:cNvSpPr/>
          <p:nvPr>
            <p:custDataLst>
              <p:tags r:id="rId3"/>
            </p:custDataLst>
          </p:nvPr>
        </p:nvSpPr>
        <p:spPr bwMode="auto">
          <a:xfrm>
            <a:off x="1524000" y="0"/>
            <a:ext cx="158750" cy="15875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s-ES" sz="1100" b="1" i="0" u="none" strike="noStrike" kern="1200" cap="none" spc="0" normalizeH="0" baseline="0" noProof="0" dirty="0">
              <a:ln>
                <a:noFill/>
              </a:ln>
              <a:solidFill>
                <a:prstClr val="white"/>
              </a:solidFill>
              <a:effectLst/>
              <a:uLnTx/>
              <a:uFillTx/>
              <a:latin typeface="Arial"/>
              <a:ea typeface="+mn-ea"/>
              <a:cs typeface="+mn-cs"/>
              <a:sym typeface="+mn-lt"/>
            </a:endParaRPr>
          </a:p>
        </p:txBody>
      </p:sp>
      <p:sp>
        <p:nvSpPr>
          <p:cNvPr id="4" name="Slide Number Placeholder 6"/>
          <p:cNvSpPr txBox="1">
            <a:spLocks/>
          </p:cNvSpPr>
          <p:nvPr/>
        </p:nvSpPr>
        <p:spPr>
          <a:xfrm>
            <a:off x="9868094" y="7042354"/>
            <a:ext cx="1782233" cy="148260"/>
          </a:xfrm>
          <a:prstGeom prst="rect">
            <a:avLst/>
          </a:prstGeom>
        </p:spPr>
        <p:txBody>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FEBD7F86-1881-4698-8703-FB80B0800997}" type="slidenum">
              <a:rPr kumimoji="0" lang="en-GB" sz="1800" b="0" i="0" u="none" strike="noStrike" kern="1200" cap="none" spc="0" normalizeH="0" baseline="0" noProof="0">
                <a:ln>
                  <a:noFill/>
                </a:ln>
                <a:solidFill>
                  <a:srgbClr val="000000"/>
                </a:solidFill>
                <a:effectLst/>
                <a:uLnTx/>
                <a:uFillTx/>
                <a:latin typeface="KPMG Extra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52</a:t>
            </a:fld>
            <a:endParaRPr kumimoji="0" lang="en-GB" sz="1800" b="0" i="0" u="none" strike="noStrike" kern="1200" cap="none" spc="0" normalizeH="0" baseline="0" noProof="0">
              <a:ln>
                <a:noFill/>
              </a:ln>
              <a:solidFill>
                <a:srgbClr val="000000"/>
              </a:solidFill>
              <a:effectLst/>
              <a:uLnTx/>
              <a:uFillTx/>
              <a:latin typeface="KPMG Extralight"/>
              <a:ea typeface="+mn-ea"/>
              <a:cs typeface="+mn-cs"/>
            </a:endParaRPr>
          </a:p>
        </p:txBody>
      </p:sp>
      <p:sp>
        <p:nvSpPr>
          <p:cNvPr id="104" name="Title 1"/>
          <p:cNvSpPr txBox="1">
            <a:spLocks/>
          </p:cNvSpPr>
          <p:nvPr/>
        </p:nvSpPr>
        <p:spPr bwMode="gray">
          <a:xfrm>
            <a:off x="989999" y="167350"/>
            <a:ext cx="10146559" cy="687855"/>
          </a:xfrm>
          <a:prstGeom prst="rect">
            <a:avLst/>
          </a:prstGeom>
          <a:noFill/>
        </p:spPr>
        <p:txBody>
          <a:bodyPr vert="horz" lIns="0" tIns="0" rIns="0" bIns="0" rtlCol="0" anchor="t" anchorCtr="0">
            <a:noAutofit/>
          </a:bodyPr>
          <a:lstStyle>
            <a:lvl1pPr eaLnBrk="1" hangingPunct="1">
              <a:lnSpc>
                <a:spcPct val="75000"/>
              </a:lnSpc>
              <a:defRPr sz="5400" b="0" i="0">
                <a:solidFill>
                  <a:schemeClr val="tx2"/>
                </a:solidFill>
                <a:latin typeface="+mj-lt"/>
                <a:cs typeface="KPMG Extralight"/>
              </a:defRPr>
            </a:lvl1pPr>
          </a:lstStyle>
          <a:p>
            <a:pPr marL="0" marR="0" lvl="0" indent="0" algn="l" defTabSz="914400" rtl="0" eaLnBrk="1" fontAlgn="auto" latinLnBrk="0" hangingPunct="1">
              <a:lnSpc>
                <a:spcPct val="75000"/>
              </a:lnSpc>
              <a:spcBef>
                <a:spcPts val="0"/>
              </a:spcBef>
              <a:spcAft>
                <a:spcPts val="0"/>
              </a:spcAft>
              <a:buClrTx/>
              <a:buSzTx/>
              <a:buFontTx/>
              <a:buNone/>
              <a:tabLst/>
              <a:defRPr/>
            </a:pPr>
            <a:r>
              <a:rPr kumimoji="0" lang="es-ES_tradnl" sz="2400" b="1" i="0" u="none" strike="noStrike" kern="1200" cap="none" spc="0" normalizeH="0" baseline="0" noProof="0" dirty="0">
                <a:ln>
                  <a:noFill/>
                </a:ln>
                <a:solidFill>
                  <a:srgbClr val="00338D"/>
                </a:solidFill>
                <a:effectLst/>
                <a:uLnTx/>
                <a:uFillTx/>
                <a:latin typeface="KPMG Extralight"/>
                <a:ea typeface="+mn-ea"/>
              </a:rPr>
              <a:t>3.1. Visión Global</a:t>
            </a:r>
            <a:br>
              <a:rPr kumimoji="0" lang="es-ES_tradnl" sz="4000" b="0" i="0" u="none" strike="noStrike" kern="0" cap="none" spc="0" normalizeH="0" baseline="0" noProof="0" dirty="0">
                <a:ln>
                  <a:noFill/>
                </a:ln>
                <a:solidFill>
                  <a:srgbClr val="00338D"/>
                </a:solidFill>
                <a:effectLst/>
                <a:uLnTx/>
                <a:uFillTx/>
                <a:latin typeface="KPMG Extralight"/>
                <a:ea typeface="+mn-ea"/>
              </a:rPr>
            </a:br>
            <a:r>
              <a:rPr kumimoji="0" lang="es-ES_tradnl" sz="4000" b="0" i="0" u="none" strike="noStrike" kern="0" cap="none" spc="0" normalizeH="0" baseline="0" noProof="0" dirty="0">
                <a:ln>
                  <a:noFill/>
                </a:ln>
                <a:solidFill>
                  <a:srgbClr val="00338D"/>
                </a:solidFill>
                <a:effectLst/>
                <a:uLnTx/>
                <a:uFillTx/>
                <a:latin typeface="KPMG Extralight"/>
                <a:ea typeface="+mn-ea"/>
              </a:rPr>
              <a:t>Distribución de tareas Sede Central (Finanzas)</a:t>
            </a:r>
          </a:p>
        </p:txBody>
      </p:sp>
      <p:graphicFrame>
        <p:nvGraphicFramePr>
          <p:cNvPr id="48" name="Tabla 8"/>
          <p:cNvGraphicFramePr>
            <a:graphicFrameLocks noGrp="1"/>
          </p:cNvGraphicFramePr>
          <p:nvPr>
            <p:extLst>
              <p:ext uri="{D42A27DB-BD31-4B8C-83A1-F6EECF244321}">
                <p14:modId xmlns:p14="http://schemas.microsoft.com/office/powerpoint/2010/main" val="2486434431"/>
              </p:ext>
            </p:extLst>
          </p:nvPr>
        </p:nvGraphicFramePr>
        <p:xfrm>
          <a:off x="1016976" y="1916832"/>
          <a:ext cx="5079023" cy="2004719"/>
        </p:xfrm>
        <a:graphic>
          <a:graphicData uri="http://schemas.openxmlformats.org/drawingml/2006/table">
            <a:tbl>
              <a:tblPr/>
              <a:tblGrid>
                <a:gridCol w="3318632">
                  <a:extLst>
                    <a:ext uri="{9D8B030D-6E8A-4147-A177-3AD203B41FA5}">
                      <a16:colId xmlns:a16="http://schemas.microsoft.com/office/drawing/2014/main" val="20000"/>
                    </a:ext>
                  </a:extLst>
                </a:gridCol>
                <a:gridCol w="1760391">
                  <a:extLst>
                    <a:ext uri="{9D8B030D-6E8A-4147-A177-3AD203B41FA5}">
                      <a16:colId xmlns:a16="http://schemas.microsoft.com/office/drawing/2014/main" val="20001"/>
                    </a:ext>
                  </a:extLst>
                </a:gridCol>
              </a:tblGrid>
              <a:tr h="167263">
                <a:tc>
                  <a:txBody>
                    <a:bodyPr/>
                    <a:lstStyle/>
                    <a:p>
                      <a:pPr marL="0" marR="0" lvl="0" indent="0" algn="ctr" defTabSz="844083" rtl="0" eaLnBrk="1" fontAlgn="b" latinLnBrk="0" hangingPunct="1">
                        <a:lnSpc>
                          <a:spcPct val="100000"/>
                        </a:lnSpc>
                        <a:spcBef>
                          <a:spcPts val="0"/>
                        </a:spcBef>
                        <a:spcAft>
                          <a:spcPts val="0"/>
                        </a:spcAft>
                        <a:buClrTx/>
                        <a:buSzTx/>
                        <a:buFontTx/>
                        <a:buNone/>
                        <a:tabLst/>
                        <a:defRPr/>
                      </a:pPr>
                      <a:r>
                        <a:rPr lang="es-ES" sz="1100" b="0" i="0" u="none" strike="noStrike" dirty="0" err="1">
                          <a:solidFill>
                            <a:srgbClr val="000000"/>
                          </a:solidFill>
                          <a:effectLst/>
                          <a:latin typeface="Calibri" panose="020F0502020204030204" pitchFamily="34" charset="0"/>
                        </a:rPr>
                        <a:t>FTE´s</a:t>
                      </a:r>
                      <a:endParaRPr lang="es-ES" sz="1100" b="0" i="0" u="none" strike="noStrike" dirty="0">
                        <a:solidFill>
                          <a:srgbClr val="000000"/>
                        </a:solidFill>
                        <a:effectLst/>
                        <a:latin typeface="Calibri" panose="020F0502020204030204" pitchFamily="34" charset="0"/>
                      </a:endParaRPr>
                    </a:p>
                  </a:txBody>
                  <a:tcPr marL="0" marR="0" marT="0" marB="0" anchor="b">
                    <a:lnL w="12700" cap="flat" cmpd="sng" algn="ctr">
                      <a:solidFill>
                        <a:schemeClr val="bg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fontAlgn="b"/>
                      <a:r>
                        <a:rPr lang="es-ES" sz="1200" b="0" i="0" u="none" strike="noStrike" dirty="0">
                          <a:solidFill>
                            <a:srgbClr val="000000"/>
                          </a:solidFill>
                          <a:effectLst/>
                          <a:latin typeface="Calibri" panose="020F0502020204030204" pitchFamily="34" charset="0"/>
                        </a:rPr>
                        <a:t>Sede Central</a:t>
                      </a:r>
                    </a:p>
                  </a:txBody>
                  <a:tcPr marL="0" marR="0" marT="0" marB="0" anchor="b">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6600"/>
                    </a:solidFill>
                  </a:tcPr>
                </a:tc>
                <a:extLst>
                  <a:ext uri="{0D108BD9-81ED-4DB2-BD59-A6C34878D82A}">
                    <a16:rowId xmlns:a16="http://schemas.microsoft.com/office/drawing/2014/main" val="10000"/>
                  </a:ext>
                </a:extLst>
              </a:tr>
              <a:tr h="234341">
                <a:tc>
                  <a:txBody>
                    <a:bodyPr/>
                    <a:lstStyle/>
                    <a:p>
                      <a:pPr algn="ctr" fontAlgn="b"/>
                      <a:r>
                        <a:rPr lang="es-ES" sz="1100" b="0" i="0" u="none" strike="noStrike" dirty="0">
                          <a:solidFill>
                            <a:srgbClr val="000000"/>
                          </a:solidFill>
                          <a:effectLst/>
                          <a:latin typeface="Calibri" panose="020F0502020204030204" pitchFamily="34" charset="0"/>
                        </a:rPr>
                        <a:t>Controlling</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2"/>
                  </a:ext>
                </a:extLst>
              </a:tr>
              <a:tr h="234341">
                <a:tc>
                  <a:txBody>
                    <a:bodyPr/>
                    <a:lstStyle/>
                    <a:p>
                      <a:pPr algn="ctr" fontAlgn="b"/>
                      <a:r>
                        <a:rPr lang="es-ES" sz="1100" b="0" i="0" u="none" strike="noStrike" dirty="0">
                          <a:solidFill>
                            <a:srgbClr val="000000"/>
                          </a:solidFill>
                          <a:effectLst/>
                          <a:latin typeface="Calibri" panose="020F0502020204030204" pitchFamily="34" charset="0"/>
                        </a:rPr>
                        <a:t>Contabilidad General</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3"/>
                  </a:ext>
                </a:extLst>
              </a:tr>
              <a:tr h="234341">
                <a:tc>
                  <a:txBody>
                    <a:bodyPr/>
                    <a:lstStyle/>
                    <a:p>
                      <a:pPr algn="ctr" fontAlgn="b"/>
                      <a:r>
                        <a:rPr lang="es-ES" sz="1100" b="0" i="0" u="none" strike="noStrike" dirty="0">
                          <a:solidFill>
                            <a:srgbClr val="000000"/>
                          </a:solidFill>
                          <a:effectLst/>
                          <a:latin typeface="Calibri" panose="020F0502020204030204" pitchFamily="34" charset="0"/>
                        </a:rPr>
                        <a:t>Cuentas a Cobrar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4"/>
                  </a:ext>
                </a:extLst>
              </a:tr>
              <a:tr h="234341">
                <a:tc>
                  <a:txBody>
                    <a:bodyPr/>
                    <a:lstStyle/>
                    <a:p>
                      <a:pPr algn="ctr" fontAlgn="b"/>
                      <a:r>
                        <a:rPr lang="es-ES" sz="1100" b="0" i="0" u="none" strike="noStrike" dirty="0">
                          <a:solidFill>
                            <a:srgbClr val="000000"/>
                          </a:solidFill>
                          <a:effectLst/>
                          <a:latin typeface="Calibri" panose="020F0502020204030204" pitchFamily="34" charset="0"/>
                        </a:rPr>
                        <a:t>Cuentas a Pagar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5"/>
                  </a:ext>
                </a:extLst>
              </a:tr>
              <a:tr h="234341">
                <a:tc>
                  <a:txBody>
                    <a:bodyPr/>
                    <a:lstStyle/>
                    <a:p>
                      <a:pPr algn="ctr" fontAlgn="b"/>
                      <a:r>
                        <a:rPr lang="es-ES" sz="1100" b="0" i="0" u="none" strike="noStrike" dirty="0">
                          <a:solidFill>
                            <a:srgbClr val="000000"/>
                          </a:solidFill>
                          <a:effectLst/>
                          <a:latin typeface="Calibri" panose="020F0502020204030204" pitchFamily="34" charset="0"/>
                        </a:rPr>
                        <a:t>Gastos de viaje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6"/>
                  </a:ext>
                </a:extLst>
              </a:tr>
              <a:tr h="234341">
                <a:tc>
                  <a:txBody>
                    <a:bodyPr/>
                    <a:lstStyle/>
                    <a:p>
                      <a:pPr algn="ctr" fontAlgn="b"/>
                      <a:r>
                        <a:rPr lang="es-ES" sz="1100" b="0" i="0" u="none" strike="noStrike" dirty="0">
                          <a:solidFill>
                            <a:srgbClr val="000000"/>
                          </a:solidFill>
                          <a:effectLst/>
                          <a:latin typeface="Calibri" panose="020F0502020204030204" pitchFamily="34" charset="0"/>
                        </a:rPr>
                        <a:t>Impuestos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7"/>
                  </a:ext>
                </a:extLst>
              </a:tr>
              <a:tr h="234341">
                <a:tc>
                  <a:txBody>
                    <a:bodyPr/>
                    <a:lstStyle/>
                    <a:p>
                      <a:pPr algn="ctr" fontAlgn="b"/>
                      <a:r>
                        <a:rPr lang="es-ES" sz="1100" b="0" i="0" u="none" strike="noStrike" dirty="0">
                          <a:solidFill>
                            <a:srgbClr val="000000"/>
                          </a:solidFill>
                          <a:effectLst/>
                          <a:latin typeface="Calibri" panose="020F0502020204030204" pitchFamily="34" charset="0"/>
                        </a:rPr>
                        <a:t>Tesorería</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s-E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181452">
                <a:tc>
                  <a:txBody>
                    <a:bodyPr/>
                    <a:lstStyle/>
                    <a:p>
                      <a:pPr algn="ctr" fontAlgn="b"/>
                      <a:r>
                        <a:rPr lang="es-ES" sz="1100" b="0" i="0" u="none" strike="noStrike" dirty="0">
                          <a:solidFill>
                            <a:srgbClr val="000000"/>
                          </a:solidFill>
                          <a:effectLst/>
                          <a:latin typeface="Calibri" panose="020F0502020204030204" pitchFamily="34" charset="0"/>
                        </a:rPr>
                        <a:t>Grand Total</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b"/>
                      <a:endParaRPr lang="es-E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9"/>
                  </a:ext>
                </a:extLst>
              </a:tr>
            </a:tbl>
          </a:graphicData>
        </a:graphic>
      </p:graphicFrame>
      <p:sp>
        <p:nvSpPr>
          <p:cNvPr id="9" name="TextBox 55">
            <a:extLst>
              <a:ext uri="{FF2B5EF4-FFF2-40B4-BE49-F238E27FC236}">
                <a16:creationId xmlns:a16="http://schemas.microsoft.com/office/drawing/2014/main" id="{2482AFAF-8F9A-4A3D-B6AF-76A172C9AF84}"/>
              </a:ext>
            </a:extLst>
          </p:cNvPr>
          <p:cNvSpPr txBox="1"/>
          <p:nvPr/>
        </p:nvSpPr>
        <p:spPr>
          <a:xfrm>
            <a:off x="1930938" y="957247"/>
            <a:ext cx="9205621" cy="461665"/>
          </a:xfrm>
          <a:prstGeom prst="rect">
            <a:avLst/>
          </a:prstGeom>
          <a:noFill/>
        </p:spPr>
        <p:txBody>
          <a:bodyPr wrap="square" rtlCol="0">
            <a:spAutoFit/>
          </a:bodyPr>
          <a:lstStyle/>
          <a:p>
            <a:pPr marL="0" marR="0" lvl="0" indent="0" algn="l" defTabSz="914400" rtl="0" eaLnBrk="0" fontAlgn="auto" latinLnBrk="0" hangingPunct="0">
              <a:lnSpc>
                <a:spcPct val="100000"/>
              </a:lnSpc>
              <a:spcBef>
                <a:spcPct val="40000"/>
              </a:spcBef>
              <a:spcAft>
                <a:spcPts val="0"/>
              </a:spcAft>
              <a:buClrTx/>
              <a:buSzTx/>
              <a:buFontTx/>
              <a:buNone/>
              <a:tabLst/>
              <a:defRPr/>
            </a:pPr>
            <a:r>
              <a:rPr kumimoji="0" lang="es-ES" sz="1200" b="0" i="0" u="none" strike="noStrike" kern="0" cap="none" spc="0" normalizeH="0" baseline="0" noProof="0" dirty="0">
                <a:ln>
                  <a:noFill/>
                </a:ln>
                <a:solidFill>
                  <a:srgbClr val="0C2D83"/>
                </a:solidFill>
                <a:effectLst/>
                <a:uLnTx/>
                <a:uFillTx/>
                <a:latin typeface="Univers for KPMG" panose="020B0603020202020204" pitchFamily="34" charset="0"/>
                <a:ea typeface="+mn-ea"/>
                <a:cs typeface="Arial" pitchFamily="34" charset="0"/>
              </a:rPr>
              <a:t>Analizando las </a:t>
            </a:r>
            <a:r>
              <a:rPr kumimoji="0" lang="es-ES" sz="1200" b="1" i="0" u="none" strike="noStrike" kern="0" cap="none" spc="0" normalizeH="0" baseline="0" noProof="0" dirty="0">
                <a:ln>
                  <a:noFill/>
                </a:ln>
                <a:solidFill>
                  <a:srgbClr val="0091DA"/>
                </a:solidFill>
                <a:effectLst/>
                <a:uLnTx/>
                <a:uFillTx/>
                <a:latin typeface="Univers for KPMG" panose="020B0603020202020204" pitchFamily="34" charset="0"/>
                <a:ea typeface="+mn-ea"/>
                <a:cs typeface="Arial" pitchFamily="34" charset="0"/>
              </a:rPr>
              <a:t>dedicaciones reportadas por los empleados </a:t>
            </a:r>
            <a:r>
              <a:rPr kumimoji="0" lang="es-ES" sz="1200" b="0" i="0" u="none" strike="noStrike" kern="0" cap="none" spc="0" normalizeH="0" baseline="0" noProof="0" dirty="0">
                <a:ln>
                  <a:noFill/>
                </a:ln>
                <a:solidFill>
                  <a:srgbClr val="0C2D83"/>
                </a:solidFill>
                <a:effectLst/>
                <a:uLnTx/>
                <a:uFillTx/>
                <a:latin typeface="Univers for KPMG" panose="020B0603020202020204" pitchFamily="34" charset="0"/>
                <a:ea typeface="+mn-ea"/>
                <a:cs typeface="Arial" pitchFamily="34" charset="0"/>
              </a:rPr>
              <a:t>en diferentes tareas, se han identificado </a:t>
            </a:r>
            <a:r>
              <a:rPr kumimoji="0" lang="es-ES" sz="1200" b="1" i="0" u="none" strike="noStrike" kern="0" cap="none" spc="0" normalizeH="0" baseline="0" noProof="0" dirty="0">
                <a:ln>
                  <a:noFill/>
                </a:ln>
                <a:solidFill>
                  <a:srgbClr val="0091DA"/>
                </a:solidFill>
                <a:effectLst/>
                <a:uLnTx/>
                <a:uFillTx/>
                <a:latin typeface="Univers for KPMG" panose="020B0603020202020204" pitchFamily="34" charset="0"/>
                <a:ea typeface="+mn-ea"/>
                <a:cs typeface="Arial" pitchFamily="34" charset="0"/>
              </a:rPr>
              <a:t>por proceso de Finanzas en la sede central</a:t>
            </a:r>
            <a:r>
              <a:rPr kumimoji="0" lang="es-ES" sz="1200" b="0" i="0" u="none" strike="noStrike" kern="0" cap="none" spc="0" normalizeH="0" baseline="0" noProof="0" dirty="0">
                <a:ln>
                  <a:noFill/>
                </a:ln>
                <a:solidFill>
                  <a:srgbClr val="0C2D83"/>
                </a:solidFill>
                <a:effectLst/>
                <a:uLnTx/>
                <a:uFillTx/>
                <a:latin typeface="Univers for KPMG" panose="020B0603020202020204" pitchFamily="34" charset="0"/>
                <a:ea typeface="+mn-ea"/>
                <a:cs typeface="Arial" pitchFamily="34" charset="0"/>
              </a:rPr>
              <a:t>, obteniendo la siguiente distribución:</a:t>
            </a:r>
          </a:p>
        </p:txBody>
      </p:sp>
      <p:sp>
        <p:nvSpPr>
          <p:cNvPr id="11" name="TextBox 10">
            <a:extLst>
              <a:ext uri="{FF2B5EF4-FFF2-40B4-BE49-F238E27FC236}">
                <a16:creationId xmlns:a16="http://schemas.microsoft.com/office/drawing/2014/main" id="{7729C19D-6F61-47F6-9738-EB86D654F994}"/>
              </a:ext>
            </a:extLst>
          </p:cNvPr>
          <p:cNvSpPr txBox="1"/>
          <p:nvPr/>
        </p:nvSpPr>
        <p:spPr>
          <a:xfrm>
            <a:off x="839416" y="4365104"/>
            <a:ext cx="5953709" cy="1224136"/>
          </a:xfrm>
          <a:prstGeom prst="rect">
            <a:avLst/>
          </a:prstGeom>
          <a:noFill/>
        </p:spPr>
        <p:txBody>
          <a:bodyPr wrap="square" lIns="54610" tIns="54610" rIns="54610" bIns="54610" rtlCol="0">
            <a:noAutofit/>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s-ES" sz="1500" b="0" i="0" u="none" strike="noStrike" kern="1200" cap="none" spc="0" normalizeH="0" baseline="0" noProof="0" dirty="0">
                <a:ln>
                  <a:noFill/>
                </a:ln>
                <a:solidFill>
                  <a:srgbClr val="00338D"/>
                </a:solidFill>
                <a:effectLst/>
                <a:uLnTx/>
                <a:uFillTx/>
                <a:latin typeface="Univers for KPMG" panose="020B0603020202020204" pitchFamily="34" charset="0"/>
                <a:ea typeface="+mn-ea"/>
                <a:cs typeface="+mn-cs"/>
              </a:rPr>
              <a:t>En el análisis de los procesos de finanzas para la sede central. Se puede observar que más del 53% de las dedicaciones están distribuidas entre el Controlling y Contabilidad General.</a:t>
            </a:r>
          </a:p>
        </p:txBody>
      </p:sp>
      <p:graphicFrame>
        <p:nvGraphicFramePr>
          <p:cNvPr id="6" name="Chart 5">
            <a:extLst>
              <a:ext uri="{FF2B5EF4-FFF2-40B4-BE49-F238E27FC236}">
                <a16:creationId xmlns:a16="http://schemas.microsoft.com/office/drawing/2014/main" id="{2E5216DE-ED1E-438C-918E-14D86AF829B4}"/>
              </a:ext>
            </a:extLst>
          </p:cNvPr>
          <p:cNvGraphicFramePr/>
          <p:nvPr>
            <p:extLst>
              <p:ext uri="{D42A27DB-BD31-4B8C-83A1-F6EECF244321}">
                <p14:modId xmlns:p14="http://schemas.microsoft.com/office/powerpoint/2010/main" val="3966627749"/>
              </p:ext>
            </p:extLst>
          </p:nvPr>
        </p:nvGraphicFramePr>
        <p:xfrm>
          <a:off x="6312024" y="855205"/>
          <a:ext cx="4889976" cy="5418667"/>
        </p:xfrm>
        <a:graphic>
          <a:graphicData uri="http://schemas.openxmlformats.org/drawingml/2006/chart">
            <c:chart xmlns:c="http://schemas.openxmlformats.org/drawingml/2006/chart" xmlns:r="http://schemas.openxmlformats.org/officeDocument/2006/relationships" r:id="rId7"/>
          </a:graphicData>
        </a:graphic>
      </p:graphicFrame>
      <p:sp>
        <p:nvSpPr>
          <p:cNvPr id="12" name="Rectangle 11">
            <a:extLst>
              <a:ext uri="{FF2B5EF4-FFF2-40B4-BE49-F238E27FC236}">
                <a16:creationId xmlns:a16="http://schemas.microsoft.com/office/drawing/2014/main" id="{39482F97-52D6-3642-8A53-1D093B1467ED}"/>
              </a:ext>
            </a:extLst>
          </p:cNvPr>
          <p:cNvSpPr/>
          <p:nvPr/>
        </p:nvSpPr>
        <p:spPr>
          <a:xfrm>
            <a:off x="10772497" y="1177957"/>
            <a:ext cx="1127448" cy="6859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AU" sz="1500" dirty="0">
                <a:solidFill>
                  <a:schemeClr val="bg1"/>
                </a:solidFill>
              </a:rPr>
              <a:t>To update</a:t>
            </a:r>
          </a:p>
        </p:txBody>
      </p:sp>
      <p:sp>
        <p:nvSpPr>
          <p:cNvPr id="13" name="Rectangle 12">
            <a:extLst>
              <a:ext uri="{FF2B5EF4-FFF2-40B4-BE49-F238E27FC236}">
                <a16:creationId xmlns:a16="http://schemas.microsoft.com/office/drawing/2014/main" id="{A7D2043A-BFAA-5C4B-91BA-E27E2A1F87EA}"/>
              </a:ext>
            </a:extLst>
          </p:cNvPr>
          <p:cNvSpPr/>
          <p:nvPr/>
        </p:nvSpPr>
        <p:spPr>
          <a:xfrm>
            <a:off x="5970024" y="1453510"/>
            <a:ext cx="1127448" cy="6859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AU" sz="1500" dirty="0">
                <a:solidFill>
                  <a:schemeClr val="bg1"/>
                </a:solidFill>
              </a:rPr>
              <a:t>To update</a:t>
            </a:r>
          </a:p>
        </p:txBody>
      </p:sp>
    </p:spTree>
    <p:extLst>
      <p:ext uri="{BB962C8B-B14F-4D97-AF65-F5344CB8AC3E}">
        <p14:creationId xmlns:p14="http://schemas.microsoft.com/office/powerpoint/2010/main" val="24614140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59620" name="think-cell Slide" r:id="rId5" imgW="395" imgH="392" progId="TCLayout.ActiveDocument.1">
                  <p:embed/>
                </p:oleObj>
              </mc:Choice>
              <mc:Fallback>
                <p:oleObj name="think-cell Slide" r:id="rId5" imgW="395" imgH="392" progId="TCLayout.ActiveDocument.1">
                  <p:embed/>
                  <p:pic>
                    <p:nvPicPr>
                      <p:cNvPr id="10" name="Object 9" hidden="1"/>
                      <p:cNvPicPr/>
                      <p:nvPr/>
                    </p:nvPicPr>
                    <p:blipFill>
                      <a:blip r:embed="rId6"/>
                      <a:stretch>
                        <a:fillRect/>
                      </a:stretch>
                    </p:blipFill>
                    <p:spPr>
                      <a:xfrm>
                        <a:off x="1525589" y="1589"/>
                        <a:ext cx="1587" cy="1587"/>
                      </a:xfrm>
                      <a:prstGeom prst="rect">
                        <a:avLst/>
                      </a:prstGeom>
                    </p:spPr>
                  </p:pic>
                </p:oleObj>
              </mc:Fallback>
            </mc:AlternateContent>
          </a:graphicData>
        </a:graphic>
      </p:graphicFrame>
      <p:sp>
        <p:nvSpPr>
          <p:cNvPr id="3" name="Rectangle 2" hidden="1"/>
          <p:cNvSpPr/>
          <p:nvPr>
            <p:custDataLst>
              <p:tags r:id="rId3"/>
            </p:custDataLst>
          </p:nvPr>
        </p:nvSpPr>
        <p:spPr bwMode="auto">
          <a:xfrm>
            <a:off x="1524000" y="0"/>
            <a:ext cx="158750" cy="15875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s-ES" sz="1100" b="1" i="0" u="none" strike="noStrike" kern="1200" cap="none" spc="0" normalizeH="0" baseline="0" noProof="0" dirty="0">
              <a:ln>
                <a:noFill/>
              </a:ln>
              <a:solidFill>
                <a:prstClr val="white"/>
              </a:solidFill>
              <a:effectLst/>
              <a:uLnTx/>
              <a:uFillTx/>
              <a:latin typeface="Arial"/>
              <a:ea typeface="+mn-ea"/>
              <a:cs typeface="+mn-cs"/>
              <a:sym typeface="+mn-lt"/>
            </a:endParaRPr>
          </a:p>
        </p:txBody>
      </p:sp>
      <p:sp>
        <p:nvSpPr>
          <p:cNvPr id="4" name="Slide Number Placeholder 6"/>
          <p:cNvSpPr txBox="1">
            <a:spLocks/>
          </p:cNvSpPr>
          <p:nvPr/>
        </p:nvSpPr>
        <p:spPr>
          <a:xfrm>
            <a:off x="9868094" y="7042354"/>
            <a:ext cx="1782233" cy="148260"/>
          </a:xfrm>
          <a:prstGeom prst="rect">
            <a:avLst/>
          </a:prstGeom>
        </p:spPr>
        <p:txBody>
          <a:bodyPr/>
          <a:ls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FEBD7F86-1881-4698-8703-FB80B0800997}" type="slidenum">
              <a:rPr kumimoji="0" lang="en-GB" sz="1800" b="0" i="0" u="none" strike="noStrike" kern="1200" cap="none" spc="0" normalizeH="0" baseline="0" noProof="0">
                <a:ln>
                  <a:noFill/>
                </a:ln>
                <a:solidFill>
                  <a:srgbClr val="000000"/>
                </a:solidFill>
                <a:effectLst/>
                <a:uLnTx/>
                <a:uFillTx/>
                <a:latin typeface="KPMG Extra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53</a:t>
            </a:fld>
            <a:endParaRPr kumimoji="0" lang="en-GB" sz="1800" b="0" i="0" u="none" strike="noStrike" kern="1200" cap="none" spc="0" normalizeH="0" baseline="0" noProof="0">
              <a:ln>
                <a:noFill/>
              </a:ln>
              <a:solidFill>
                <a:srgbClr val="000000"/>
              </a:solidFill>
              <a:effectLst/>
              <a:uLnTx/>
              <a:uFillTx/>
              <a:latin typeface="KPMG Extralight"/>
              <a:ea typeface="+mn-ea"/>
              <a:cs typeface="+mn-cs"/>
            </a:endParaRPr>
          </a:p>
        </p:txBody>
      </p:sp>
      <p:sp>
        <p:nvSpPr>
          <p:cNvPr id="104" name="Title 1"/>
          <p:cNvSpPr txBox="1">
            <a:spLocks/>
          </p:cNvSpPr>
          <p:nvPr/>
        </p:nvSpPr>
        <p:spPr bwMode="gray">
          <a:xfrm>
            <a:off x="990000" y="167350"/>
            <a:ext cx="10002544" cy="687855"/>
          </a:xfrm>
          <a:prstGeom prst="rect">
            <a:avLst/>
          </a:prstGeom>
          <a:noFill/>
        </p:spPr>
        <p:txBody>
          <a:bodyPr vert="horz" lIns="0" tIns="0" rIns="0" bIns="0" rtlCol="0" anchor="t" anchorCtr="0">
            <a:noAutofit/>
          </a:bodyPr>
          <a:lstStyle>
            <a:lvl1pPr eaLnBrk="1" hangingPunct="1">
              <a:lnSpc>
                <a:spcPct val="75000"/>
              </a:lnSpc>
              <a:defRPr sz="5400" b="0" i="0">
                <a:solidFill>
                  <a:schemeClr val="tx2"/>
                </a:solidFill>
                <a:latin typeface="+mj-lt"/>
                <a:cs typeface="KPMG Extralight"/>
              </a:defRPr>
            </a:lvl1pPr>
          </a:lstStyle>
          <a:p>
            <a:pPr marL="0" marR="0" lvl="0" indent="0" algn="l" defTabSz="914400" rtl="0" eaLnBrk="1" fontAlgn="auto" latinLnBrk="0" hangingPunct="1">
              <a:lnSpc>
                <a:spcPct val="75000"/>
              </a:lnSpc>
              <a:spcBef>
                <a:spcPts val="0"/>
              </a:spcBef>
              <a:spcAft>
                <a:spcPts val="0"/>
              </a:spcAft>
              <a:buClrTx/>
              <a:buSzTx/>
              <a:buFontTx/>
              <a:buNone/>
              <a:tabLst/>
              <a:defRPr/>
            </a:pPr>
            <a:r>
              <a:rPr kumimoji="0" lang="es-ES_tradnl" sz="2400" b="1" i="0" u="none" strike="noStrike" kern="1200" cap="none" spc="0" normalizeH="0" baseline="0" noProof="0" dirty="0">
                <a:ln>
                  <a:noFill/>
                </a:ln>
                <a:solidFill>
                  <a:srgbClr val="00338D"/>
                </a:solidFill>
                <a:effectLst/>
                <a:uLnTx/>
                <a:uFillTx/>
                <a:latin typeface="KPMG Extralight"/>
                <a:ea typeface="+mn-ea"/>
              </a:rPr>
              <a:t>3.1. Visión Global</a:t>
            </a:r>
            <a:br>
              <a:rPr kumimoji="0" lang="es-ES_tradnl" sz="4000" b="0" i="0" u="none" strike="noStrike" kern="0" cap="none" spc="0" normalizeH="0" baseline="0" noProof="0" dirty="0">
                <a:ln>
                  <a:noFill/>
                </a:ln>
                <a:solidFill>
                  <a:srgbClr val="00338D"/>
                </a:solidFill>
                <a:effectLst/>
                <a:uLnTx/>
                <a:uFillTx/>
                <a:latin typeface="KPMG Extralight"/>
                <a:ea typeface="+mn-ea"/>
              </a:rPr>
            </a:br>
            <a:r>
              <a:rPr kumimoji="0" lang="es-ES_tradnl" sz="4000" b="0" i="0" u="none" strike="noStrike" kern="0" cap="none" spc="0" normalizeH="0" baseline="0" noProof="0" dirty="0">
                <a:ln>
                  <a:noFill/>
                </a:ln>
                <a:solidFill>
                  <a:srgbClr val="00338D"/>
                </a:solidFill>
                <a:effectLst/>
                <a:uLnTx/>
                <a:uFillTx/>
                <a:latin typeface="KPMG Extralight"/>
                <a:ea typeface="+mn-ea"/>
              </a:rPr>
              <a:t>Distribución de tareas Sede Central (</a:t>
            </a:r>
            <a:r>
              <a:rPr kumimoji="0" lang="es-ES_tradnl" sz="4000" b="0" i="0" u="none" strike="noStrike" kern="0" cap="none" spc="0" normalizeH="0" baseline="0" noProof="0" dirty="0" err="1">
                <a:ln>
                  <a:noFill/>
                </a:ln>
                <a:solidFill>
                  <a:srgbClr val="00338D"/>
                </a:solidFill>
                <a:effectLst/>
                <a:uLnTx/>
                <a:uFillTx/>
                <a:latin typeface="KPMG Extralight"/>
                <a:ea typeface="+mn-ea"/>
              </a:rPr>
              <a:t>Supply</a:t>
            </a:r>
            <a:r>
              <a:rPr kumimoji="0" lang="es-ES_tradnl" sz="4000" b="0" i="0" u="none" strike="noStrike" kern="0" cap="none" spc="0" normalizeH="0" baseline="0" noProof="0" dirty="0">
                <a:ln>
                  <a:noFill/>
                </a:ln>
                <a:solidFill>
                  <a:srgbClr val="00338D"/>
                </a:solidFill>
                <a:effectLst/>
                <a:uLnTx/>
                <a:uFillTx/>
                <a:latin typeface="KPMG Extralight"/>
                <a:ea typeface="+mn-ea"/>
              </a:rPr>
              <a:t>)</a:t>
            </a:r>
          </a:p>
        </p:txBody>
      </p:sp>
      <p:graphicFrame>
        <p:nvGraphicFramePr>
          <p:cNvPr id="8" name="Table 7"/>
          <p:cNvGraphicFramePr>
            <a:graphicFrameLocks noGrp="1"/>
          </p:cNvGraphicFramePr>
          <p:nvPr>
            <p:extLst>
              <p:ext uri="{D42A27DB-BD31-4B8C-83A1-F6EECF244321}">
                <p14:modId xmlns:p14="http://schemas.microsoft.com/office/powerpoint/2010/main" val="3049194909"/>
              </p:ext>
            </p:extLst>
          </p:nvPr>
        </p:nvGraphicFramePr>
        <p:xfrm>
          <a:off x="1476533" y="1556792"/>
          <a:ext cx="4241904" cy="1448740"/>
        </p:xfrm>
        <a:graphic>
          <a:graphicData uri="http://schemas.openxmlformats.org/drawingml/2006/table">
            <a:tbl>
              <a:tblPr/>
              <a:tblGrid>
                <a:gridCol w="2785964">
                  <a:extLst>
                    <a:ext uri="{9D8B030D-6E8A-4147-A177-3AD203B41FA5}">
                      <a16:colId xmlns:a16="http://schemas.microsoft.com/office/drawing/2014/main" val="20000"/>
                    </a:ext>
                  </a:extLst>
                </a:gridCol>
                <a:gridCol w="1455940">
                  <a:extLst>
                    <a:ext uri="{9D8B030D-6E8A-4147-A177-3AD203B41FA5}">
                      <a16:colId xmlns:a16="http://schemas.microsoft.com/office/drawing/2014/main" val="20001"/>
                    </a:ext>
                  </a:extLst>
                </a:gridCol>
              </a:tblGrid>
              <a:tr h="128110">
                <a:tc>
                  <a:txBody>
                    <a:bodyPr/>
                    <a:lstStyle/>
                    <a:p>
                      <a:pPr marL="0" marR="0" lvl="0" indent="0" algn="ctr" defTabSz="844083" rtl="0" eaLnBrk="1" fontAlgn="b" latinLnBrk="0" hangingPunct="1">
                        <a:lnSpc>
                          <a:spcPct val="100000"/>
                        </a:lnSpc>
                        <a:spcBef>
                          <a:spcPts val="0"/>
                        </a:spcBef>
                        <a:spcAft>
                          <a:spcPts val="0"/>
                        </a:spcAft>
                        <a:buClrTx/>
                        <a:buSzTx/>
                        <a:buFontTx/>
                        <a:buNone/>
                        <a:tabLst/>
                        <a:defRPr/>
                      </a:pPr>
                      <a:r>
                        <a:rPr lang="es-ES" sz="1100" b="0" i="0" u="none" strike="noStrike" dirty="0" err="1">
                          <a:solidFill>
                            <a:srgbClr val="000000"/>
                          </a:solidFill>
                          <a:effectLst/>
                          <a:latin typeface="Calibri" panose="020F0502020204030204" pitchFamily="34" charset="0"/>
                        </a:rPr>
                        <a:t>FTE´s</a:t>
                      </a:r>
                      <a:endParaRPr lang="es-E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fontAlgn="b" latinLnBrk="0" hangingPunct="1"/>
                      <a:r>
                        <a:rPr lang="es-ES" sz="1100" b="0" i="0" u="none" strike="noStrike" kern="1200" dirty="0">
                          <a:solidFill>
                            <a:srgbClr val="000000"/>
                          </a:solidFill>
                          <a:effectLst/>
                          <a:latin typeface="Calibri" panose="020F0502020204030204" pitchFamily="34" charset="0"/>
                          <a:ea typeface="+mn-ea"/>
                          <a:cs typeface="+mn-cs"/>
                        </a:rPr>
                        <a:t>Grand Total</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6600"/>
                    </a:solidFill>
                  </a:tcPr>
                </a:tc>
                <a:extLst>
                  <a:ext uri="{0D108BD9-81ED-4DB2-BD59-A6C34878D82A}">
                    <a16:rowId xmlns:a16="http://schemas.microsoft.com/office/drawing/2014/main" val="10000"/>
                  </a:ext>
                </a:extLst>
              </a:tr>
              <a:tr h="256220">
                <a:tc>
                  <a:txBody>
                    <a:bodyPr/>
                    <a:lstStyle/>
                    <a:p>
                      <a:pPr algn="ctr" fontAlgn="b"/>
                      <a:r>
                        <a:rPr lang="es-ES" sz="1100" b="0" i="0" u="none" strike="noStrike" dirty="0">
                          <a:solidFill>
                            <a:srgbClr val="000000"/>
                          </a:solidFill>
                          <a:effectLst/>
                          <a:latin typeface="Calibri" panose="020F0502020204030204" pitchFamily="34" charset="0"/>
                        </a:rPr>
                        <a:t>Forestal</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844083" rtl="0" eaLnBrk="1" fontAlgn="b" latinLnBrk="0" hangingPunct="1"/>
                      <a:endParaRPr lang="es-ES" sz="1100" b="0" i="0" u="none" strike="noStrike" kern="1200" dirty="0">
                        <a:solidFill>
                          <a:srgbClr val="000000"/>
                        </a:solidFill>
                        <a:effectLst/>
                        <a:latin typeface="Calibri" panose="020F0502020204030204" pitchFamily="34" charset="0"/>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3"/>
                  </a:ext>
                </a:extLst>
              </a:tr>
              <a:tr h="256220">
                <a:tc>
                  <a:txBody>
                    <a:bodyPr/>
                    <a:lstStyle/>
                    <a:p>
                      <a:pPr algn="ctr" fontAlgn="b"/>
                      <a:r>
                        <a:rPr lang="es-ES" sz="1100" b="0" i="0" u="none" strike="noStrike" dirty="0">
                          <a:solidFill>
                            <a:srgbClr val="000000"/>
                          </a:solidFill>
                          <a:effectLst/>
                          <a:latin typeface="Calibri" panose="020F0502020204030204" pitchFamily="34" charset="0"/>
                        </a:rPr>
                        <a:t>Logística</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844083" rtl="0" eaLnBrk="1" fontAlgn="b" latinLnBrk="0" hangingPunct="1"/>
                      <a:endParaRPr lang="es-ES" sz="1100" b="0" i="0" u="none" strike="noStrike" kern="1200" dirty="0">
                        <a:solidFill>
                          <a:srgbClr val="000000"/>
                        </a:solidFill>
                        <a:effectLst/>
                        <a:latin typeface="Calibri" panose="020F0502020204030204" pitchFamily="34" charset="0"/>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4"/>
                  </a:ext>
                </a:extLst>
              </a:tr>
              <a:tr h="256220">
                <a:tc>
                  <a:txBody>
                    <a:bodyPr/>
                    <a:lstStyle/>
                    <a:p>
                      <a:pPr algn="ctr" fontAlgn="b"/>
                      <a:r>
                        <a:rPr lang="es-ES" sz="1100" b="0" i="0" u="none" strike="noStrike" dirty="0">
                          <a:solidFill>
                            <a:srgbClr val="000000"/>
                          </a:solidFill>
                          <a:effectLst/>
                          <a:latin typeface="Calibri" panose="020F0502020204030204" pitchFamily="34" charset="0"/>
                        </a:rPr>
                        <a:t>Planificación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844083" rtl="0" eaLnBrk="1" fontAlgn="b" latinLnBrk="0" hangingPunct="1"/>
                      <a:endParaRPr lang="es-ES" sz="1100" b="0" i="0" u="none" strike="noStrike" kern="1200" dirty="0">
                        <a:solidFill>
                          <a:srgbClr val="000000"/>
                        </a:solidFill>
                        <a:effectLst/>
                        <a:latin typeface="Calibri" panose="020F0502020204030204" pitchFamily="34" charset="0"/>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0005"/>
                  </a:ext>
                </a:extLst>
              </a:tr>
              <a:tr h="256220">
                <a:tc>
                  <a:txBody>
                    <a:bodyPr/>
                    <a:lstStyle/>
                    <a:p>
                      <a:pPr algn="ctr" fontAlgn="b"/>
                      <a:r>
                        <a:rPr lang="es-ES" sz="1100" b="0" i="0" u="none" strike="noStrike">
                          <a:solidFill>
                            <a:srgbClr val="000000"/>
                          </a:solidFill>
                          <a:effectLst/>
                          <a:latin typeface="Calibri" panose="020F0502020204030204" pitchFamily="34" charset="0"/>
                        </a:rPr>
                        <a:t>Procurement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844083" rtl="0" eaLnBrk="1" fontAlgn="b" latinLnBrk="0" hangingPunct="1"/>
                      <a:endParaRPr lang="es-ES" sz="1100" b="0" i="0" u="none" strike="noStrike" kern="1200" dirty="0">
                        <a:solidFill>
                          <a:srgbClr val="000000"/>
                        </a:solidFill>
                        <a:effectLst/>
                        <a:latin typeface="Calibri" panose="020F0502020204030204" pitchFamily="34" charset="0"/>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56220">
                <a:tc>
                  <a:txBody>
                    <a:bodyPr/>
                    <a:lstStyle/>
                    <a:p>
                      <a:pPr marL="0" algn="ctr" defTabSz="844083" rtl="0" eaLnBrk="1" fontAlgn="b" latinLnBrk="0" hangingPunct="1"/>
                      <a:r>
                        <a:rPr lang="es-ES" sz="1100" b="0" i="0" u="none" strike="noStrike" kern="1200" dirty="0">
                          <a:solidFill>
                            <a:srgbClr val="000000"/>
                          </a:solidFill>
                          <a:effectLst/>
                          <a:latin typeface="Calibri" panose="020F0502020204030204" pitchFamily="34" charset="0"/>
                          <a:ea typeface="+mn-ea"/>
                          <a:cs typeface="+mn-cs"/>
                        </a:rPr>
                        <a:t>Grand Total</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algn="ctr" defTabSz="844083" rtl="0" eaLnBrk="1" fontAlgn="b" latinLnBrk="0" hangingPunct="1"/>
                      <a:endParaRPr lang="es-ES" sz="1100" b="0" i="0" u="none" strike="noStrike" kern="1200" dirty="0">
                        <a:solidFill>
                          <a:srgbClr val="000000"/>
                        </a:solidFill>
                        <a:effectLst/>
                        <a:latin typeface="Calibri" panose="020F0502020204030204" pitchFamily="34" charset="0"/>
                        <a:ea typeface="+mn-ea"/>
                        <a:cs typeface="+mn-cs"/>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0007"/>
                  </a:ext>
                </a:extLst>
              </a:tr>
            </a:tbl>
          </a:graphicData>
        </a:graphic>
      </p:graphicFrame>
      <p:graphicFrame>
        <p:nvGraphicFramePr>
          <p:cNvPr id="9" name="Chart 8"/>
          <p:cNvGraphicFramePr>
            <a:graphicFrameLocks/>
          </p:cNvGraphicFramePr>
          <p:nvPr>
            <p:extLst>
              <p:ext uri="{D42A27DB-BD31-4B8C-83A1-F6EECF244321}">
                <p14:modId xmlns:p14="http://schemas.microsoft.com/office/powerpoint/2010/main" val="5809225"/>
              </p:ext>
            </p:extLst>
          </p:nvPr>
        </p:nvGraphicFramePr>
        <p:xfrm>
          <a:off x="6654754" y="1487387"/>
          <a:ext cx="4104456" cy="4435272"/>
        </p:xfrm>
        <a:graphic>
          <a:graphicData uri="http://schemas.openxmlformats.org/drawingml/2006/chart">
            <c:chart xmlns:c="http://schemas.openxmlformats.org/drawingml/2006/chart" xmlns:r="http://schemas.openxmlformats.org/officeDocument/2006/relationships" r:id="rId7"/>
          </a:graphicData>
        </a:graphic>
      </p:graphicFrame>
      <p:sp>
        <p:nvSpPr>
          <p:cNvPr id="11" name="TextBox 55">
            <a:extLst>
              <a:ext uri="{FF2B5EF4-FFF2-40B4-BE49-F238E27FC236}">
                <a16:creationId xmlns:a16="http://schemas.microsoft.com/office/drawing/2014/main" id="{3BD7216C-FE80-473C-AFB3-1EB7D62A1472}"/>
              </a:ext>
            </a:extLst>
          </p:cNvPr>
          <p:cNvSpPr txBox="1"/>
          <p:nvPr/>
        </p:nvSpPr>
        <p:spPr>
          <a:xfrm>
            <a:off x="1930938" y="957247"/>
            <a:ext cx="9205621" cy="461665"/>
          </a:xfrm>
          <a:prstGeom prst="rect">
            <a:avLst/>
          </a:prstGeom>
          <a:noFill/>
        </p:spPr>
        <p:txBody>
          <a:bodyPr wrap="square" rtlCol="0">
            <a:spAutoFit/>
          </a:bodyPr>
          <a:lstStyle/>
          <a:p>
            <a:pPr lvl="0" eaLnBrk="0" hangingPunct="0">
              <a:spcBef>
                <a:spcPct val="40000"/>
              </a:spcBef>
            </a:pPr>
            <a:r>
              <a:rPr kumimoji="0" lang="es-ES" sz="1200" b="0" i="0" u="none" strike="noStrike" kern="0" cap="none" spc="0" normalizeH="0" baseline="0" noProof="0" dirty="0">
                <a:ln>
                  <a:noFill/>
                </a:ln>
                <a:solidFill>
                  <a:srgbClr val="0C2D83"/>
                </a:solidFill>
                <a:effectLst/>
                <a:uLnTx/>
                <a:uFillTx/>
                <a:latin typeface="Univers for KPMG" panose="020B0603020202020204" pitchFamily="34" charset="0"/>
                <a:ea typeface="+mn-ea"/>
                <a:cs typeface="Arial" pitchFamily="34" charset="0"/>
              </a:rPr>
              <a:t>Analizando las </a:t>
            </a:r>
            <a:r>
              <a:rPr kumimoji="0" lang="es-ES" sz="1200" b="1" i="0" u="none" strike="noStrike" kern="0" cap="none" spc="0" normalizeH="0" baseline="0" noProof="0" dirty="0">
                <a:ln>
                  <a:noFill/>
                </a:ln>
                <a:solidFill>
                  <a:srgbClr val="0091DA"/>
                </a:solidFill>
                <a:effectLst/>
                <a:uLnTx/>
                <a:uFillTx/>
                <a:latin typeface="Univers for KPMG" panose="020B0603020202020204" pitchFamily="34" charset="0"/>
                <a:ea typeface="+mn-ea"/>
                <a:cs typeface="Arial" pitchFamily="34" charset="0"/>
              </a:rPr>
              <a:t>dedicaciones reportadas por los empleados </a:t>
            </a:r>
            <a:r>
              <a:rPr kumimoji="0" lang="es-ES" sz="1200" b="0" i="0" u="none" strike="noStrike" kern="0" cap="none" spc="0" normalizeH="0" baseline="0" noProof="0" dirty="0">
                <a:ln>
                  <a:noFill/>
                </a:ln>
                <a:solidFill>
                  <a:srgbClr val="0C2D83"/>
                </a:solidFill>
                <a:effectLst/>
                <a:uLnTx/>
                <a:uFillTx/>
                <a:latin typeface="Univers for KPMG" panose="020B0603020202020204" pitchFamily="34" charset="0"/>
                <a:ea typeface="+mn-ea"/>
                <a:cs typeface="Arial" pitchFamily="34" charset="0"/>
              </a:rPr>
              <a:t>en diferentes tareas, </a:t>
            </a:r>
            <a:r>
              <a:rPr lang="es-ES" sz="1200" kern="0" dirty="0">
                <a:solidFill>
                  <a:srgbClr val="0C2D83"/>
                </a:solidFill>
                <a:latin typeface="Univers for KPMG" panose="020B0603020202020204" pitchFamily="34" charset="0"/>
                <a:cs typeface="Arial" pitchFamily="34" charset="0"/>
              </a:rPr>
              <a:t>se han identificado </a:t>
            </a:r>
            <a:r>
              <a:rPr kumimoji="0" lang="es-ES" sz="1200" b="1" i="0" u="none" strike="noStrike" kern="0" cap="none" spc="0" normalizeH="0" baseline="0" noProof="0" dirty="0">
                <a:ln>
                  <a:noFill/>
                </a:ln>
                <a:solidFill>
                  <a:srgbClr val="0091DA"/>
                </a:solidFill>
                <a:effectLst/>
                <a:uLnTx/>
                <a:uFillTx/>
                <a:latin typeface="Univers for KPMG" panose="020B0603020202020204" pitchFamily="34" charset="0"/>
                <a:ea typeface="+mn-ea"/>
                <a:cs typeface="Arial" pitchFamily="34" charset="0"/>
              </a:rPr>
              <a:t>por proceso de </a:t>
            </a:r>
            <a:r>
              <a:rPr kumimoji="0" lang="es-ES" sz="1200" b="1" i="0" u="none" strike="noStrike" kern="0" cap="none" spc="0" normalizeH="0" baseline="0" noProof="0" dirty="0" err="1">
                <a:ln>
                  <a:noFill/>
                </a:ln>
                <a:solidFill>
                  <a:srgbClr val="0091DA"/>
                </a:solidFill>
                <a:effectLst/>
                <a:uLnTx/>
                <a:uFillTx/>
                <a:latin typeface="Univers for KPMG" panose="020B0603020202020204" pitchFamily="34" charset="0"/>
                <a:ea typeface="+mn-ea"/>
                <a:cs typeface="Arial" pitchFamily="34" charset="0"/>
              </a:rPr>
              <a:t>Supply</a:t>
            </a:r>
            <a:r>
              <a:rPr kumimoji="0" lang="es-ES" sz="1200" b="1" i="0" u="none" strike="noStrike" kern="0" cap="none" spc="0" normalizeH="0" baseline="0" noProof="0" dirty="0">
                <a:ln>
                  <a:noFill/>
                </a:ln>
                <a:solidFill>
                  <a:srgbClr val="0091DA"/>
                </a:solidFill>
                <a:effectLst/>
                <a:uLnTx/>
                <a:uFillTx/>
                <a:latin typeface="Univers for KPMG" panose="020B0603020202020204" pitchFamily="34" charset="0"/>
                <a:ea typeface="+mn-ea"/>
                <a:cs typeface="Arial" pitchFamily="34" charset="0"/>
              </a:rPr>
              <a:t> </a:t>
            </a:r>
            <a:r>
              <a:rPr kumimoji="0" lang="es-ES" sz="1200" b="1" i="0" u="none" strike="noStrike" kern="0" cap="none" spc="0" normalizeH="0" baseline="0" noProof="0" dirty="0" err="1">
                <a:ln>
                  <a:noFill/>
                </a:ln>
                <a:solidFill>
                  <a:srgbClr val="0091DA"/>
                </a:solidFill>
                <a:effectLst/>
                <a:uLnTx/>
                <a:uFillTx/>
                <a:latin typeface="Univers for KPMG" panose="020B0603020202020204" pitchFamily="34" charset="0"/>
                <a:ea typeface="+mn-ea"/>
                <a:cs typeface="Arial" pitchFamily="34" charset="0"/>
              </a:rPr>
              <a:t>Chain</a:t>
            </a:r>
            <a:r>
              <a:rPr kumimoji="0" lang="es-ES" sz="1200" b="1" i="0" u="none" strike="noStrike" kern="0" cap="none" spc="0" normalizeH="0" baseline="0" noProof="0" dirty="0">
                <a:ln>
                  <a:noFill/>
                </a:ln>
                <a:solidFill>
                  <a:srgbClr val="0091DA"/>
                </a:solidFill>
                <a:effectLst/>
                <a:uLnTx/>
                <a:uFillTx/>
                <a:latin typeface="Univers for KPMG" panose="020B0603020202020204" pitchFamily="34" charset="0"/>
                <a:ea typeface="+mn-ea"/>
                <a:cs typeface="Arial" pitchFamily="34" charset="0"/>
              </a:rPr>
              <a:t> en la sede central</a:t>
            </a:r>
            <a:r>
              <a:rPr kumimoji="0" lang="es-ES" sz="1200" b="0" i="0" u="none" strike="noStrike" kern="0" cap="none" spc="0" normalizeH="0" baseline="0" noProof="0" dirty="0">
                <a:ln>
                  <a:noFill/>
                </a:ln>
                <a:solidFill>
                  <a:srgbClr val="0C2D83"/>
                </a:solidFill>
                <a:effectLst/>
                <a:uLnTx/>
                <a:uFillTx/>
                <a:latin typeface="Univers for KPMG" panose="020B0603020202020204" pitchFamily="34" charset="0"/>
                <a:ea typeface="+mn-ea"/>
                <a:cs typeface="Arial" pitchFamily="34" charset="0"/>
              </a:rPr>
              <a:t>, obteniendo la siguiente distribución:</a:t>
            </a:r>
          </a:p>
        </p:txBody>
      </p:sp>
      <p:sp>
        <p:nvSpPr>
          <p:cNvPr id="12" name="TextBox 11">
            <a:extLst>
              <a:ext uri="{FF2B5EF4-FFF2-40B4-BE49-F238E27FC236}">
                <a16:creationId xmlns:a16="http://schemas.microsoft.com/office/drawing/2014/main" id="{07CE38B1-4483-4A2D-A416-B9671F9025AB}"/>
              </a:ext>
            </a:extLst>
          </p:cNvPr>
          <p:cNvSpPr txBox="1"/>
          <p:nvPr/>
        </p:nvSpPr>
        <p:spPr>
          <a:xfrm>
            <a:off x="839416" y="3212976"/>
            <a:ext cx="5527093" cy="687855"/>
          </a:xfrm>
          <a:prstGeom prst="rect">
            <a:avLst/>
          </a:prstGeom>
          <a:noFill/>
        </p:spPr>
        <p:txBody>
          <a:bodyPr wrap="square" lIns="54610" tIns="54610" rIns="54610" bIns="54610" rtlCol="0">
            <a:noAutofit/>
          </a:bodyPr>
          <a:lstStyle/>
          <a:p>
            <a:pPr marL="285750" indent="-285750">
              <a:spcAft>
                <a:spcPts val="600"/>
              </a:spcAft>
              <a:buFont typeface="Arial" panose="020B0604020202020204" pitchFamily="34" charset="0"/>
              <a:buChar char="•"/>
            </a:pPr>
            <a:r>
              <a:rPr lang="es-ES" sz="1500" dirty="0">
                <a:solidFill>
                  <a:schemeClr val="tx2"/>
                </a:solidFill>
                <a:latin typeface="Univers for KPMG" panose="020B0603020202020204" pitchFamily="34" charset="0"/>
              </a:rPr>
              <a:t>Cabe destacar que desde la sede central la pequeña dedicación a procesos de Forestal solo por una persona</a:t>
            </a:r>
          </a:p>
        </p:txBody>
      </p:sp>
      <p:graphicFrame>
        <p:nvGraphicFramePr>
          <p:cNvPr id="5" name="Table 4">
            <a:extLst>
              <a:ext uri="{FF2B5EF4-FFF2-40B4-BE49-F238E27FC236}">
                <a16:creationId xmlns:a16="http://schemas.microsoft.com/office/drawing/2014/main" id="{41038AAE-D50C-4D0D-B58E-0196BB7C1E69}"/>
              </a:ext>
            </a:extLst>
          </p:cNvPr>
          <p:cNvGraphicFramePr>
            <a:graphicFrameLocks noGrp="1"/>
          </p:cNvGraphicFramePr>
          <p:nvPr>
            <p:extLst>
              <p:ext uri="{D42A27DB-BD31-4B8C-83A1-F6EECF244321}">
                <p14:modId xmlns:p14="http://schemas.microsoft.com/office/powerpoint/2010/main" val="3258482845"/>
              </p:ext>
            </p:extLst>
          </p:nvPr>
        </p:nvGraphicFramePr>
        <p:xfrm>
          <a:off x="1476533" y="3884280"/>
          <a:ext cx="4241904" cy="423860"/>
        </p:xfrm>
        <a:graphic>
          <a:graphicData uri="http://schemas.openxmlformats.org/drawingml/2006/table">
            <a:tbl>
              <a:tblPr/>
              <a:tblGrid>
                <a:gridCol w="2785964">
                  <a:extLst>
                    <a:ext uri="{9D8B030D-6E8A-4147-A177-3AD203B41FA5}">
                      <a16:colId xmlns:a16="http://schemas.microsoft.com/office/drawing/2014/main" val="816390707"/>
                    </a:ext>
                  </a:extLst>
                </a:gridCol>
                <a:gridCol w="1455940">
                  <a:extLst>
                    <a:ext uri="{9D8B030D-6E8A-4147-A177-3AD203B41FA5}">
                      <a16:colId xmlns:a16="http://schemas.microsoft.com/office/drawing/2014/main" val="4233567833"/>
                    </a:ext>
                  </a:extLst>
                </a:gridCol>
              </a:tblGrid>
              <a:tr h="128110">
                <a:tc>
                  <a:txBody>
                    <a:bodyPr/>
                    <a:lstStyle/>
                    <a:p>
                      <a:pPr marL="0" marR="0" lvl="0" indent="0" algn="ctr" defTabSz="844083" rtl="0" eaLnBrk="1" fontAlgn="b" latinLnBrk="0" hangingPunct="1">
                        <a:lnSpc>
                          <a:spcPct val="100000"/>
                        </a:lnSpc>
                        <a:spcBef>
                          <a:spcPts val="0"/>
                        </a:spcBef>
                        <a:spcAft>
                          <a:spcPts val="0"/>
                        </a:spcAft>
                        <a:buClrTx/>
                        <a:buSzTx/>
                        <a:buFontTx/>
                        <a:buNone/>
                        <a:tabLst/>
                        <a:defRPr/>
                      </a:pPr>
                      <a:r>
                        <a:rPr lang="es-ES" sz="1100" b="0" i="0" u="none" strike="noStrike" dirty="0" err="1">
                          <a:solidFill>
                            <a:srgbClr val="000000"/>
                          </a:solidFill>
                          <a:effectLst/>
                          <a:latin typeface="Calibri" panose="020F0502020204030204" pitchFamily="34" charset="0"/>
                        </a:rPr>
                        <a:t>FTE´s</a:t>
                      </a:r>
                      <a:endParaRPr lang="es-ES" sz="1100" b="0" i="0" u="none" strike="noStrike" dirty="0">
                        <a:solidFill>
                          <a:srgbClr val="000000"/>
                        </a:solidFill>
                        <a:effectLst/>
                        <a:latin typeface="Calibri" panose="020F0502020204030204" pitchFamily="34" charset="0"/>
                      </a:endParaRPr>
                    </a:p>
                  </a:txBody>
                  <a:tcPr marL="0" marR="0" marT="0" marB="0" anchor="ctr">
                    <a:lnL w="12700" cap="flat" cmpd="sng" algn="ctr">
                      <a:solidFill>
                        <a:schemeClr val="bg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844083" rtl="0" eaLnBrk="1" fontAlgn="b" latinLnBrk="0" hangingPunct="1"/>
                      <a:r>
                        <a:rPr lang="es-ES" sz="1100" b="0" i="0" u="none" strike="noStrike" kern="1200" dirty="0">
                          <a:solidFill>
                            <a:srgbClr val="000000"/>
                          </a:solidFill>
                          <a:effectLst/>
                          <a:latin typeface="Calibri" panose="020F0502020204030204" pitchFamily="34" charset="0"/>
                          <a:ea typeface="+mn-ea"/>
                          <a:cs typeface="+mn-cs"/>
                        </a:rPr>
                        <a:t>Grand Total</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rgbClr val="FF6600"/>
                    </a:solidFill>
                  </a:tcPr>
                </a:tc>
                <a:extLst>
                  <a:ext uri="{0D108BD9-81ED-4DB2-BD59-A6C34878D82A}">
                    <a16:rowId xmlns:a16="http://schemas.microsoft.com/office/drawing/2014/main" val="3023512304"/>
                  </a:ext>
                </a:extLst>
              </a:tr>
              <a:tr h="256220">
                <a:tc>
                  <a:txBody>
                    <a:bodyPr/>
                    <a:lstStyle/>
                    <a:p>
                      <a:pPr algn="ctr" fontAlgn="b"/>
                      <a:r>
                        <a:rPr lang="es-ES" sz="1100" b="0" i="0" u="none" strike="noStrike" dirty="0" err="1">
                          <a:solidFill>
                            <a:srgbClr val="000000"/>
                          </a:solidFill>
                          <a:effectLst/>
                          <a:latin typeface="Calibri" panose="020F0502020204030204" pitchFamily="34" charset="0"/>
                        </a:rPr>
                        <a:t>Customer</a:t>
                      </a:r>
                      <a:r>
                        <a:rPr lang="es-ES" sz="1100" b="0" i="0" u="none" strike="noStrike" dirty="0">
                          <a:solidFill>
                            <a:srgbClr val="000000"/>
                          </a:solidFill>
                          <a:effectLst/>
                          <a:latin typeface="Calibri" panose="020F0502020204030204" pitchFamily="34" charset="0"/>
                        </a:rPr>
                        <a:t> Service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844083" rtl="0" eaLnBrk="1" fontAlgn="b" latinLnBrk="0" hangingPunct="1"/>
                      <a:r>
                        <a:rPr lang="es-ES" sz="1100" b="0" i="0" u="none" strike="noStrike" kern="1200" dirty="0">
                          <a:solidFill>
                            <a:srgbClr val="000000"/>
                          </a:solidFill>
                          <a:effectLst/>
                          <a:latin typeface="Calibri" panose="020F0502020204030204" pitchFamily="34" charset="0"/>
                          <a:ea typeface="+mn-ea"/>
                          <a:cs typeface="+mn-cs"/>
                        </a:rPr>
                        <a:t>     </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883743808"/>
                  </a:ext>
                </a:extLst>
              </a:tr>
            </a:tbl>
          </a:graphicData>
        </a:graphic>
      </p:graphicFrame>
      <p:sp>
        <p:nvSpPr>
          <p:cNvPr id="6" name="Rectangle 5">
            <a:extLst>
              <a:ext uri="{FF2B5EF4-FFF2-40B4-BE49-F238E27FC236}">
                <a16:creationId xmlns:a16="http://schemas.microsoft.com/office/drawing/2014/main" id="{6B768723-DE13-4D2A-A397-A4F8CDAFC9E5}"/>
              </a:ext>
            </a:extLst>
          </p:cNvPr>
          <p:cNvSpPr/>
          <p:nvPr/>
        </p:nvSpPr>
        <p:spPr>
          <a:xfrm>
            <a:off x="796517" y="4572135"/>
            <a:ext cx="6096000" cy="784830"/>
          </a:xfrm>
          <a:prstGeom prst="rect">
            <a:avLst/>
          </a:prstGeom>
        </p:spPr>
        <p:txBody>
          <a:bodyPr>
            <a:spAutoFit/>
          </a:bodyPr>
          <a:lstStyle/>
          <a:p>
            <a:pPr marL="285750" indent="-285750">
              <a:spcAft>
                <a:spcPts val="600"/>
              </a:spcAft>
              <a:buFont typeface="Arial" panose="020B0604020202020204" pitchFamily="34" charset="0"/>
              <a:buChar char="•"/>
            </a:pPr>
            <a:r>
              <a:rPr lang="es-ES" sz="1500" dirty="0">
                <a:solidFill>
                  <a:schemeClr val="tx2"/>
                </a:solidFill>
                <a:latin typeface="Univers for KPMG" panose="020B0603020202020204" pitchFamily="34" charset="0"/>
              </a:rPr>
              <a:t>Analizando los procesos de </a:t>
            </a:r>
            <a:r>
              <a:rPr lang="es-ES" sz="1500" dirty="0" err="1">
                <a:solidFill>
                  <a:schemeClr val="tx2"/>
                </a:solidFill>
                <a:latin typeface="Univers for KPMG" panose="020B0603020202020204" pitchFamily="34" charset="0"/>
              </a:rPr>
              <a:t>Supply</a:t>
            </a:r>
            <a:r>
              <a:rPr lang="es-ES" sz="1500" dirty="0">
                <a:solidFill>
                  <a:schemeClr val="tx2"/>
                </a:solidFill>
                <a:latin typeface="Univers for KPMG" panose="020B0603020202020204" pitchFamily="34" charset="0"/>
              </a:rPr>
              <a:t> </a:t>
            </a:r>
            <a:r>
              <a:rPr lang="es-ES" sz="1500" dirty="0" err="1">
                <a:solidFill>
                  <a:schemeClr val="tx2"/>
                </a:solidFill>
                <a:latin typeface="Univers for KPMG" panose="020B0603020202020204" pitchFamily="34" charset="0"/>
              </a:rPr>
              <a:t>Chain</a:t>
            </a:r>
            <a:r>
              <a:rPr lang="es-ES" sz="1500" dirty="0">
                <a:solidFill>
                  <a:schemeClr val="tx2"/>
                </a:solidFill>
                <a:latin typeface="Univers for KPMG" panose="020B0603020202020204" pitchFamily="34" charset="0"/>
              </a:rPr>
              <a:t> para la sede central, alrededor de un 50% de la dedicación pertenece al proceso de </a:t>
            </a:r>
            <a:r>
              <a:rPr lang="es-ES" sz="1500" dirty="0" err="1">
                <a:solidFill>
                  <a:schemeClr val="tx2"/>
                </a:solidFill>
                <a:latin typeface="Univers for KPMG" panose="020B0603020202020204" pitchFamily="34" charset="0"/>
              </a:rPr>
              <a:t>Customer</a:t>
            </a:r>
            <a:r>
              <a:rPr lang="es-ES" sz="1500" dirty="0">
                <a:solidFill>
                  <a:schemeClr val="tx2"/>
                </a:solidFill>
                <a:latin typeface="Univers for KPMG" panose="020B0603020202020204" pitchFamily="34" charset="0"/>
              </a:rPr>
              <a:t> Service.</a:t>
            </a:r>
          </a:p>
        </p:txBody>
      </p:sp>
      <p:sp>
        <p:nvSpPr>
          <p:cNvPr id="13" name="Rectangle 12">
            <a:extLst>
              <a:ext uri="{FF2B5EF4-FFF2-40B4-BE49-F238E27FC236}">
                <a16:creationId xmlns:a16="http://schemas.microsoft.com/office/drawing/2014/main" id="{556304E6-BAE1-8F4A-A53C-A62EFB0E7EC0}"/>
              </a:ext>
            </a:extLst>
          </p:cNvPr>
          <p:cNvSpPr/>
          <p:nvPr/>
        </p:nvSpPr>
        <p:spPr>
          <a:xfrm>
            <a:off x="10772497" y="1177957"/>
            <a:ext cx="1127448" cy="6859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AU" sz="1500" dirty="0">
                <a:solidFill>
                  <a:schemeClr val="bg1"/>
                </a:solidFill>
              </a:rPr>
              <a:t>To update</a:t>
            </a:r>
          </a:p>
        </p:txBody>
      </p:sp>
      <p:sp>
        <p:nvSpPr>
          <p:cNvPr id="14" name="Rectangle 13">
            <a:extLst>
              <a:ext uri="{FF2B5EF4-FFF2-40B4-BE49-F238E27FC236}">
                <a16:creationId xmlns:a16="http://schemas.microsoft.com/office/drawing/2014/main" id="{20263194-36AE-8041-A589-35E876155189}"/>
              </a:ext>
            </a:extLst>
          </p:cNvPr>
          <p:cNvSpPr/>
          <p:nvPr/>
        </p:nvSpPr>
        <p:spPr>
          <a:xfrm>
            <a:off x="5909841" y="1254415"/>
            <a:ext cx="1127448" cy="6859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r>
              <a:rPr lang="en-AU" sz="1500" dirty="0">
                <a:solidFill>
                  <a:schemeClr val="bg1"/>
                </a:solidFill>
              </a:rPr>
              <a:t>To update</a:t>
            </a:r>
          </a:p>
        </p:txBody>
      </p:sp>
    </p:spTree>
    <p:extLst>
      <p:ext uri="{BB962C8B-B14F-4D97-AF65-F5344CB8AC3E}">
        <p14:creationId xmlns:p14="http://schemas.microsoft.com/office/powerpoint/2010/main" val="12368172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0639" name="think-cell Slide" r:id="rId4" imgW="473" imgH="473" progId="TCLayout.ActiveDocument.1">
                  <p:embed/>
                </p:oleObj>
              </mc:Choice>
              <mc:Fallback>
                <p:oleObj name="think-cell Slide" r:id="rId4" imgW="473" imgH="473" progId="TCLayout.ActiveDocument.1">
                  <p:embed/>
                  <p:pic>
                    <p:nvPicPr>
                      <p:cNvPr id="11" name="Object 10"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1"/>
          <p:cNvSpPr txBox="1">
            <a:spLocks/>
          </p:cNvSpPr>
          <p:nvPr/>
        </p:nvSpPr>
        <p:spPr>
          <a:xfrm>
            <a:off x="2279576" y="260648"/>
            <a:ext cx="8244000" cy="4479134"/>
          </a:xfrm>
          <a:prstGeom prst="rect">
            <a:avLst/>
          </a:prstGeom>
        </p:spPr>
        <p:txBody>
          <a:bodyPr vert="horz" lIns="0" tIns="0" rIns="0" bIns="0" rtlCol="0" anchor="t" anchorCtr="0">
            <a:noAutofit/>
          </a:bodyPr>
          <a:lstStyle>
            <a:lvl1pPr algn="l" defTabSz="844083" rtl="0" eaLnBrk="1" latinLnBrk="0" hangingPunct="1">
              <a:lnSpc>
                <a:spcPct val="70000"/>
              </a:lnSpc>
              <a:spcBef>
                <a:spcPct val="0"/>
              </a:spcBef>
              <a:buNone/>
              <a:defRPr sz="8938" kern="1200" baseline="0">
                <a:solidFill>
                  <a:schemeClr val="bg1"/>
                </a:solidFill>
                <a:latin typeface="+mj-lt"/>
                <a:ea typeface="+mj-ea"/>
                <a:cs typeface="+mj-cs"/>
              </a:defRPr>
            </a:lvl1pPr>
          </a:lstStyle>
          <a:p>
            <a:pPr marL="9525" marR="0" lvl="0" indent="-9525" algn="l" defTabSz="844083" rtl="0" eaLnBrk="1" fontAlgn="auto" latinLnBrk="0" hangingPunct="1">
              <a:lnSpc>
                <a:spcPct val="100000"/>
              </a:lnSpc>
              <a:spcBef>
                <a:spcPct val="0"/>
              </a:spcBef>
              <a:spcAft>
                <a:spcPts val="0"/>
              </a:spcAft>
              <a:buClrTx/>
              <a:buSzTx/>
              <a:buFontTx/>
              <a:buNone/>
              <a:tabLst/>
              <a:defRPr/>
            </a:pPr>
            <a:br>
              <a:rPr kumimoji="0" lang="en-GB" sz="300" b="1" i="0" u="none" strike="noStrike" kern="1200" cap="none" spc="0" normalizeH="0" baseline="0" noProof="0" dirty="0">
                <a:ln>
                  <a:noFill/>
                </a:ln>
                <a:solidFill>
                  <a:prstClr val="white"/>
                </a:solidFill>
                <a:effectLst/>
                <a:uLnTx/>
                <a:uFillTx/>
                <a:latin typeface="KPMG Extralight"/>
                <a:ea typeface="+mj-ea"/>
                <a:cs typeface="+mj-cs"/>
              </a:rPr>
            </a:br>
            <a:endParaRPr kumimoji="0" lang="en-GB" sz="300" b="1" i="0" u="none" strike="noStrike" kern="1200" cap="none" spc="0" normalizeH="0" baseline="0" noProof="0" dirty="0">
              <a:ln>
                <a:noFill/>
              </a:ln>
              <a:solidFill>
                <a:prstClr val="white"/>
              </a:solidFill>
              <a:effectLst/>
              <a:uLnTx/>
              <a:uFillTx/>
              <a:latin typeface="KPMG Extralight"/>
              <a:ea typeface="+mj-ea"/>
              <a:cs typeface="+mj-cs"/>
            </a:endParaRPr>
          </a:p>
          <a:p>
            <a:pPr marL="9525" marR="0" lvl="0" indent="-9525" algn="l" defTabSz="844083"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0" normalizeH="0" baseline="0" noProof="0" dirty="0" err="1">
                <a:ln>
                  <a:noFill/>
                </a:ln>
                <a:solidFill>
                  <a:prstClr val="white"/>
                </a:solidFill>
                <a:effectLst/>
                <a:uLnTx/>
                <a:uFillTx/>
                <a:latin typeface="KPMG Extralight"/>
                <a:ea typeface="+mj-ea"/>
                <a:cs typeface="+mj-cs"/>
              </a:rPr>
              <a:t>Indice</a:t>
            </a:r>
            <a:endParaRPr kumimoji="0" lang="en-GB" sz="3600" b="0" i="0" u="none" strike="noStrike" kern="1200" cap="none" spc="0" normalizeH="0" baseline="0" noProof="0" dirty="0">
              <a:ln>
                <a:noFill/>
              </a:ln>
              <a:solidFill>
                <a:prstClr val="white"/>
              </a:solidFill>
              <a:effectLst/>
              <a:uLnTx/>
              <a:uFillTx/>
              <a:latin typeface="KPMG Extralight"/>
              <a:ea typeface="+mj-ea"/>
              <a:cs typeface="+mj-cs"/>
            </a:endParaRPr>
          </a:p>
          <a:p>
            <a:pPr marL="714375" marR="0" lvl="0" indent="366713" algn="l" defTabSz="762000" rtl="0" eaLnBrk="1" fontAlgn="base" latinLnBrk="0" hangingPunct="1">
              <a:lnSpc>
                <a:spcPct val="100000"/>
              </a:lnSpc>
              <a:spcBef>
                <a:spcPts val="600"/>
              </a:spcBef>
              <a:spcAft>
                <a:spcPct val="0"/>
              </a:spcAft>
              <a:buClrTx/>
              <a:buSzTx/>
              <a:buFont typeface="+mj-lt"/>
              <a:buAutoNum type="arabicPeriod"/>
              <a:tabLst/>
              <a:defRPr/>
            </a:pPr>
            <a:r>
              <a:rPr kumimoji="0" lang="es-ES" sz="3600" b="0" i="0" u="none" strike="noStrike" kern="1200" cap="none" spc="0" normalizeH="0" baseline="0" noProof="0" dirty="0">
                <a:ln>
                  <a:noFill/>
                </a:ln>
                <a:solidFill>
                  <a:prstClr val="white"/>
                </a:solidFill>
                <a:effectLst/>
                <a:uLnTx/>
                <a:uFillTx/>
                <a:latin typeface="KPMG Extralight"/>
                <a:ea typeface="+mj-ea"/>
                <a:cs typeface="+mj-cs"/>
              </a:rPr>
              <a:t>Introducción</a:t>
            </a:r>
          </a:p>
          <a:p>
            <a:pPr marL="714375" marR="0" lvl="0" indent="366713" algn="l" defTabSz="762000" rtl="0" eaLnBrk="1" fontAlgn="base" latinLnBrk="0" hangingPunct="1">
              <a:lnSpc>
                <a:spcPct val="100000"/>
              </a:lnSpc>
              <a:spcBef>
                <a:spcPts val="600"/>
              </a:spcBef>
              <a:spcAft>
                <a:spcPct val="0"/>
              </a:spcAft>
              <a:buClrTx/>
              <a:buSzTx/>
              <a:buFont typeface="+mj-lt"/>
              <a:buAutoNum type="arabicPeriod"/>
              <a:tabLst/>
              <a:defRPr/>
            </a:pPr>
            <a:r>
              <a:rPr kumimoji="0" lang="es-ES" sz="3600" i="0" u="none" strike="noStrike" kern="1200" cap="none" spc="0" normalizeH="0" baseline="0" noProof="0" dirty="0">
                <a:ln>
                  <a:noFill/>
                </a:ln>
                <a:solidFill>
                  <a:prstClr val="white"/>
                </a:solidFill>
                <a:effectLst/>
                <a:uLnTx/>
                <a:uFillTx/>
                <a:latin typeface="KPMG Extralight"/>
                <a:ea typeface="+mj-ea"/>
                <a:cs typeface="+mj-cs"/>
              </a:rPr>
              <a:t>Análisis Cualitativo </a:t>
            </a:r>
            <a:endParaRPr lang="es-ES" sz="3600" dirty="0">
              <a:solidFill>
                <a:prstClr val="white"/>
              </a:solidFill>
              <a:latin typeface="KPMG Extralight"/>
            </a:endParaRPr>
          </a:p>
          <a:p>
            <a:pPr marL="714375" marR="0" lvl="0" indent="366713" algn="l" defTabSz="762000" rtl="0" eaLnBrk="1" fontAlgn="base" latinLnBrk="0" hangingPunct="1">
              <a:lnSpc>
                <a:spcPct val="100000"/>
              </a:lnSpc>
              <a:spcBef>
                <a:spcPts val="600"/>
              </a:spcBef>
              <a:spcAft>
                <a:spcPct val="0"/>
              </a:spcAft>
              <a:buClrTx/>
              <a:buSzTx/>
              <a:buFont typeface="+mj-lt"/>
              <a:buAutoNum type="arabicPeriod"/>
              <a:tabLst/>
              <a:defRPr/>
            </a:pPr>
            <a:r>
              <a:rPr kumimoji="0" lang="es-ES" sz="3600" b="1" i="0" u="none" strike="noStrike" kern="1200" cap="none" spc="0" normalizeH="0" baseline="0" noProof="0" dirty="0">
                <a:ln>
                  <a:noFill/>
                </a:ln>
                <a:solidFill>
                  <a:prstClr val="white"/>
                </a:solidFill>
                <a:effectLst/>
                <a:uLnTx/>
                <a:uFillTx/>
                <a:latin typeface="KPMG Extralight"/>
                <a:ea typeface="+mj-ea"/>
                <a:cs typeface="+mj-cs"/>
              </a:rPr>
              <a:t>Análisis cuantitativo</a:t>
            </a:r>
          </a:p>
          <a:p>
            <a:pPr marL="714375" lvl="0" defTabSz="762000" fontAlgn="base">
              <a:lnSpc>
                <a:spcPct val="100000"/>
              </a:lnSpc>
              <a:spcBef>
                <a:spcPts val="600"/>
              </a:spcBef>
              <a:spcAft>
                <a:spcPct val="0"/>
              </a:spcAft>
            </a:pPr>
            <a:r>
              <a:rPr lang="es-ES" sz="3600" dirty="0">
                <a:solidFill>
                  <a:prstClr val="white"/>
                </a:solidFill>
              </a:rPr>
              <a:t>		3.1 Visión Global</a:t>
            </a:r>
            <a:br>
              <a:rPr lang="es-ES" sz="3600" b="1" dirty="0">
                <a:solidFill>
                  <a:prstClr val="white"/>
                </a:solidFill>
              </a:rPr>
            </a:br>
            <a:r>
              <a:rPr lang="es-ES" sz="3600" dirty="0">
                <a:solidFill>
                  <a:prstClr val="white"/>
                </a:solidFill>
              </a:rPr>
              <a:t>		</a:t>
            </a:r>
            <a:r>
              <a:rPr lang="es-ES" sz="3600" b="1" dirty="0">
                <a:solidFill>
                  <a:prstClr val="white"/>
                </a:solidFill>
              </a:rPr>
              <a:t>3.2 </a:t>
            </a:r>
            <a:r>
              <a:rPr lang="es-ES" sz="3600" b="1" dirty="0" err="1">
                <a:solidFill>
                  <a:prstClr val="white"/>
                </a:solidFill>
              </a:rPr>
              <a:t>Benchmark</a:t>
            </a:r>
            <a:endParaRPr kumimoji="0" lang="es-ES" sz="3600" b="1" i="0" u="none" strike="noStrike" kern="1200" cap="none" spc="0" normalizeH="0" baseline="0" noProof="0" dirty="0">
              <a:ln>
                <a:noFill/>
              </a:ln>
              <a:solidFill>
                <a:prstClr val="white"/>
              </a:solidFill>
              <a:effectLst/>
              <a:uLnTx/>
              <a:uFillTx/>
              <a:latin typeface="KPMG Extralight"/>
            </a:endParaRPr>
          </a:p>
          <a:p>
            <a:pPr marL="1485900" marR="0" lvl="0" indent="-742950" algn="l" defTabSz="762000" rtl="0" eaLnBrk="1" fontAlgn="base" latinLnBrk="0" hangingPunct="1">
              <a:lnSpc>
                <a:spcPct val="100000"/>
              </a:lnSpc>
              <a:spcBef>
                <a:spcPts val="600"/>
              </a:spcBef>
              <a:spcAft>
                <a:spcPct val="0"/>
              </a:spcAft>
              <a:buClrTx/>
              <a:buSzTx/>
              <a:buFont typeface="+mj-lt"/>
              <a:buAutoNum type="arabicPeriod" startAt="4"/>
              <a:tabLst/>
              <a:defRPr/>
            </a:pPr>
            <a:r>
              <a:rPr kumimoji="0" lang="es-ES" sz="3600" b="0" i="0" u="none" strike="noStrike" kern="1200" cap="none" spc="0" normalizeH="0" baseline="0" noProof="0" dirty="0">
                <a:ln>
                  <a:noFill/>
                </a:ln>
                <a:solidFill>
                  <a:prstClr val="white"/>
                </a:solidFill>
                <a:effectLst/>
                <a:uLnTx/>
                <a:uFillTx/>
                <a:latin typeface="KPMG Extralight"/>
                <a:ea typeface="+mj-ea"/>
                <a:cs typeface="+mj-cs"/>
              </a:rPr>
              <a:t>Diagnóstico y conclusiones</a:t>
            </a:r>
            <a:br>
              <a:rPr kumimoji="0" lang="en-GB" sz="2000" b="0" i="0" u="none" strike="noStrike" kern="1200" cap="none" spc="0" normalizeH="0" baseline="0" noProof="0" dirty="0">
                <a:ln>
                  <a:noFill/>
                </a:ln>
                <a:solidFill>
                  <a:prstClr val="white"/>
                </a:solidFill>
                <a:effectLst/>
                <a:uLnTx/>
                <a:uFillTx/>
                <a:latin typeface="KPMG Extralight"/>
                <a:ea typeface="+mj-ea"/>
                <a:cs typeface="+mj-cs"/>
              </a:rPr>
            </a:br>
            <a:r>
              <a:rPr kumimoji="0" lang="en-GB" sz="2000" b="0" i="0" u="none" strike="noStrike" kern="1200" cap="none" spc="0" normalizeH="0" baseline="0" noProof="0" dirty="0">
                <a:ln>
                  <a:noFill/>
                </a:ln>
                <a:solidFill>
                  <a:prstClr val="white"/>
                </a:solidFill>
                <a:effectLst/>
                <a:uLnTx/>
                <a:uFillTx/>
                <a:latin typeface="KPMG Extralight"/>
                <a:ea typeface="+mj-ea"/>
                <a:cs typeface="+mj-cs"/>
              </a:rPr>
              <a:t>		</a:t>
            </a:r>
            <a:br>
              <a:rPr kumimoji="0" lang="en-GB" sz="2000" b="0" i="0" u="none" strike="noStrike" kern="1200" cap="none" spc="0" normalizeH="0" baseline="0" noProof="0" dirty="0">
                <a:ln>
                  <a:noFill/>
                </a:ln>
                <a:solidFill>
                  <a:prstClr val="white"/>
                </a:solidFill>
                <a:effectLst/>
                <a:uLnTx/>
                <a:uFillTx/>
                <a:latin typeface="KPMG Extralight"/>
                <a:ea typeface="+mj-ea"/>
                <a:cs typeface="+mj-cs"/>
              </a:rPr>
            </a:br>
            <a:r>
              <a:rPr kumimoji="0" lang="en-GB" sz="2000" b="0" i="0" u="none" strike="noStrike" kern="1200" cap="none" spc="0" normalizeH="0" baseline="0" noProof="0" dirty="0">
                <a:ln>
                  <a:noFill/>
                </a:ln>
                <a:solidFill>
                  <a:prstClr val="white"/>
                </a:solidFill>
                <a:effectLst/>
                <a:uLnTx/>
                <a:uFillTx/>
                <a:latin typeface="KPMG Extralight"/>
                <a:ea typeface="+mj-ea"/>
                <a:cs typeface="+mj-cs"/>
              </a:rPr>
              <a:t>		</a:t>
            </a:r>
          </a:p>
        </p:txBody>
      </p:sp>
    </p:spTree>
    <p:extLst>
      <p:ext uri="{BB962C8B-B14F-4D97-AF65-F5344CB8AC3E}">
        <p14:creationId xmlns:p14="http://schemas.microsoft.com/office/powerpoint/2010/main" val="38354216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extLst>
              <p:ext uri="{D42A27DB-BD31-4B8C-83A1-F6EECF244321}">
                <p14:modId xmlns:p14="http://schemas.microsoft.com/office/powerpoint/2010/main" val="2528134190"/>
              </p:ext>
            </p:ext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61666" name="think-cell Slide" r:id="rId6" imgW="216" imgH="216" progId="TCLayout.ActiveDocument.1">
                  <p:embed/>
                </p:oleObj>
              </mc:Choice>
              <mc:Fallback>
                <p:oleObj name="think-cell Slide" r:id="rId6" imgW="216" imgH="216" progId="TCLayout.ActiveDocument.1">
                  <p:embed/>
                  <p:pic>
                    <p:nvPicPr>
                      <p:cNvPr id="4" name="Object 3" hidden="1"/>
                      <p:cNvPicPr/>
                      <p:nvPr/>
                    </p:nvPicPr>
                    <p:blipFill>
                      <a:blip r:embed="rId7"/>
                      <a:stretch>
                        <a:fillRect/>
                      </a:stretch>
                    </p:blipFill>
                    <p:spPr>
                      <a:xfrm>
                        <a:off x="1525589" y="1589"/>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07183CB-12F9-41C7-8AD1-8CD88B44D9EB}"/>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defRPr/>
            </a:pPr>
            <a:endParaRPr kumimoji="0" lang="es-ES_tradnl" sz="4000" u="none" strike="noStrike" kern="1200" cap="none" spc="0" normalizeH="0" noProof="0" dirty="0">
              <a:ln>
                <a:noFill/>
              </a:ln>
              <a:solidFill>
                <a:prstClr val="white"/>
              </a:solidFill>
              <a:effectLst/>
              <a:uLnTx/>
              <a:uFillTx/>
              <a:latin typeface="KPMG Extralight" panose="020B0303030202040204" pitchFamily="34" charset="0"/>
              <a:ea typeface="+mj-ea"/>
              <a:cs typeface="+mj-cs"/>
              <a:sym typeface="KPMG Extralight" panose="020B0303030202040204" pitchFamily="34" charset="0"/>
            </a:endParaRPr>
          </a:p>
        </p:txBody>
      </p:sp>
      <p:grpSp>
        <p:nvGrpSpPr>
          <p:cNvPr id="161" name="Group 160">
            <a:extLst>
              <a:ext uri="{FF2B5EF4-FFF2-40B4-BE49-F238E27FC236}">
                <a16:creationId xmlns:a16="http://schemas.microsoft.com/office/drawing/2014/main" id="{5D9B97AF-73EE-448A-9A75-18FB8717FDA9}"/>
              </a:ext>
            </a:extLst>
          </p:cNvPr>
          <p:cNvGrpSpPr/>
          <p:nvPr/>
        </p:nvGrpSpPr>
        <p:grpSpPr>
          <a:xfrm>
            <a:off x="8040216" y="221039"/>
            <a:ext cx="3960440" cy="303154"/>
            <a:chOff x="5879976" y="221039"/>
            <a:chExt cx="3960440" cy="303154"/>
          </a:xfrm>
        </p:grpSpPr>
        <p:sp>
          <p:nvSpPr>
            <p:cNvPr id="162" name="Oval 161">
              <a:extLst>
                <a:ext uri="{FF2B5EF4-FFF2-40B4-BE49-F238E27FC236}">
                  <a16:creationId xmlns:a16="http://schemas.microsoft.com/office/drawing/2014/main" id="{A2A3F3C8-5875-40C2-AA20-296697843B27}"/>
                </a:ext>
              </a:extLst>
            </p:cNvPr>
            <p:cNvSpPr/>
            <p:nvPr/>
          </p:nvSpPr>
          <p:spPr>
            <a:xfrm>
              <a:off x="6010546" y="264616"/>
              <a:ext cx="216000" cy="216000"/>
            </a:xfrm>
            <a:prstGeom prst="ellipse">
              <a:avLst/>
            </a:prstGeom>
            <a:solidFill>
              <a:srgbClr val="00A3A1">
                <a:lumMod val="50000"/>
              </a:srgbClr>
            </a:solidFill>
            <a:ln w="25400" cap="flat" cmpd="sng" algn="ctr">
              <a:noFill/>
              <a:prstDash val="solid"/>
            </a:ln>
            <a:effectLst/>
          </p:spPr>
          <p:txBody>
            <a:bodyPr wrap="square"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600" b="0"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163" name="Rectangle 162">
              <a:extLst>
                <a:ext uri="{FF2B5EF4-FFF2-40B4-BE49-F238E27FC236}">
                  <a16:creationId xmlns:a16="http://schemas.microsoft.com/office/drawing/2014/main" id="{E2B92EE8-8666-4BAF-8685-3E784A4C06E7}"/>
                </a:ext>
              </a:extLst>
            </p:cNvPr>
            <p:cNvSpPr/>
            <p:nvPr/>
          </p:nvSpPr>
          <p:spPr>
            <a:xfrm>
              <a:off x="7805923" y="300616"/>
              <a:ext cx="162285" cy="144000"/>
            </a:xfrm>
            <a:prstGeom prst="rect">
              <a:avLst/>
            </a:prstGeom>
            <a:solidFill>
              <a:schemeClr val="accent5"/>
            </a:soli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164" name="Rectangle 163">
              <a:extLst>
                <a:ext uri="{FF2B5EF4-FFF2-40B4-BE49-F238E27FC236}">
                  <a16:creationId xmlns:a16="http://schemas.microsoft.com/office/drawing/2014/main" id="{25788CE2-EDA1-4080-9FC5-386E340D5AC1}"/>
                </a:ext>
              </a:extLst>
            </p:cNvPr>
            <p:cNvSpPr/>
            <p:nvPr/>
          </p:nvSpPr>
          <p:spPr>
            <a:xfrm>
              <a:off x="5879976" y="221039"/>
              <a:ext cx="3852000" cy="303154"/>
            </a:xfrm>
            <a:prstGeom prst="rect">
              <a:avLst/>
            </a:prstGeom>
            <a:noFill/>
            <a:ln w="12700" cap="flat" cmpd="sng" algn="ctr">
              <a:solidFill>
                <a:srgbClr val="0091DA">
                  <a:shade val="50000"/>
                </a:srgbClr>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0" cap="none" spc="0" normalizeH="0" baseline="0" noProof="0" dirty="0">
                <a:ln>
                  <a:noFill/>
                </a:ln>
                <a:solidFill>
                  <a:prstClr val="white"/>
                </a:solidFill>
                <a:effectLst/>
                <a:uLnTx/>
                <a:uFillTx/>
                <a:latin typeface="Arial"/>
                <a:ea typeface="+mn-ea"/>
                <a:cs typeface="+mn-cs"/>
              </a:endParaRPr>
            </a:p>
          </p:txBody>
        </p:sp>
        <p:sp>
          <p:nvSpPr>
            <p:cNvPr id="165" name="Rectangle 164">
              <a:extLst>
                <a:ext uri="{FF2B5EF4-FFF2-40B4-BE49-F238E27FC236}">
                  <a16:creationId xmlns:a16="http://schemas.microsoft.com/office/drawing/2014/main" id="{E9D04FE4-D3A9-4153-B85D-639119579D99}"/>
                </a:ext>
              </a:extLst>
            </p:cNvPr>
            <p:cNvSpPr/>
            <p:nvPr/>
          </p:nvSpPr>
          <p:spPr>
            <a:xfrm>
              <a:off x="8972569" y="300616"/>
              <a:ext cx="162285" cy="144000"/>
            </a:xfrm>
            <a:prstGeom prst="rect">
              <a:avLst/>
            </a:prstGeom>
            <a:solidFill>
              <a:schemeClr val="accent6"/>
            </a:soli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166" name="Rectangle 165">
              <a:extLst>
                <a:ext uri="{FF2B5EF4-FFF2-40B4-BE49-F238E27FC236}">
                  <a16:creationId xmlns:a16="http://schemas.microsoft.com/office/drawing/2014/main" id="{F635EC10-1737-4A3A-B783-CFCF1759845B}"/>
                </a:ext>
              </a:extLst>
            </p:cNvPr>
            <p:cNvSpPr/>
            <p:nvPr/>
          </p:nvSpPr>
          <p:spPr>
            <a:xfrm>
              <a:off x="6765157" y="300616"/>
              <a:ext cx="162285" cy="144000"/>
            </a:xfrm>
            <a:prstGeom prst="rect">
              <a:avLst/>
            </a:prstGeom>
            <a:solidFill>
              <a:schemeClr val="tx2"/>
            </a:soli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167" name="Text Placeholder 2">
              <a:extLst>
                <a:ext uri="{FF2B5EF4-FFF2-40B4-BE49-F238E27FC236}">
                  <a16:creationId xmlns:a16="http://schemas.microsoft.com/office/drawing/2014/main" id="{FBD0F94C-3697-42EA-87A1-F897F7B7FC72}"/>
                </a:ext>
              </a:extLst>
            </p:cNvPr>
            <p:cNvSpPr txBox="1">
              <a:spLocks/>
            </p:cNvSpPr>
            <p:nvPr/>
          </p:nvSpPr>
          <p:spPr>
            <a:xfrm>
              <a:off x="6250934" y="264603"/>
              <a:ext cx="637154" cy="237807"/>
            </a:xfrm>
            <a:prstGeom prst="rect">
              <a:avLst/>
            </a:prstGeom>
            <a:noFill/>
          </p:spPr>
          <p:txBody>
            <a:bodyPr anchor="ct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s-ES_tradnl" sz="700" b="0" i="1" u="none" strike="noStrike" kern="1200" cap="none" spc="0" normalizeH="0" baseline="0" noProof="0" dirty="0">
                  <a:ln>
                    <a:noFill/>
                  </a:ln>
                  <a:solidFill>
                    <a:srgbClr val="000000"/>
                  </a:solidFill>
                  <a:effectLst/>
                  <a:uLnTx/>
                  <a:uFillTx/>
                  <a:latin typeface="Univers for KPMG" panose="020B0603020202020204" pitchFamily="34" charset="0"/>
                  <a:ea typeface="+mn-ea"/>
                  <a:cs typeface="Arial" pitchFamily="34" charset="0"/>
                </a:rPr>
                <a:t>Mediana</a:t>
              </a:r>
            </a:p>
          </p:txBody>
        </p:sp>
        <p:sp>
          <p:nvSpPr>
            <p:cNvPr id="168" name="Text Placeholder 2">
              <a:extLst>
                <a:ext uri="{FF2B5EF4-FFF2-40B4-BE49-F238E27FC236}">
                  <a16:creationId xmlns:a16="http://schemas.microsoft.com/office/drawing/2014/main" id="{2568639B-7F5D-4797-874A-A5B08CC5D242}"/>
                </a:ext>
              </a:extLst>
            </p:cNvPr>
            <p:cNvSpPr txBox="1">
              <a:spLocks/>
            </p:cNvSpPr>
            <p:nvPr/>
          </p:nvSpPr>
          <p:spPr>
            <a:xfrm>
              <a:off x="7975295" y="242822"/>
              <a:ext cx="1000945" cy="259589"/>
            </a:xfrm>
            <a:prstGeom prst="rect">
              <a:avLst/>
            </a:prstGeom>
            <a:noFill/>
          </p:spPr>
          <p:txBody>
            <a:bodyPr anchor="ctr"/>
            <a:lstStyle/>
            <a:p>
              <a:pPr>
                <a:spcBef>
                  <a:spcPts val="1200"/>
                </a:spcBef>
                <a:defRPr/>
              </a:pPr>
              <a:r>
                <a:rPr lang="es-ES_tradnl" sz="700" i="1" dirty="0" err="1">
                  <a:solidFill>
                    <a:srgbClr val="000000"/>
                  </a:solidFill>
                  <a:latin typeface="Univers for KPMG" panose="020B0603020202020204" pitchFamily="34" charset="0"/>
                  <a:cs typeface="Arial" pitchFamily="34" charset="0"/>
                </a:rPr>
                <a:t>Low</a:t>
              </a:r>
              <a:r>
                <a:rPr lang="es-ES_tradnl" sz="700" i="1" dirty="0">
                  <a:solidFill>
                    <a:srgbClr val="000000"/>
                  </a:solidFill>
                  <a:latin typeface="Univers for KPMG" panose="020B0603020202020204" pitchFamily="34" charset="0"/>
                  <a:cs typeface="Arial" pitchFamily="34" charset="0"/>
                </a:rPr>
                <a:t> </a:t>
              </a:r>
              <a:r>
                <a:rPr lang="es-ES_tradnl" sz="700" i="1" dirty="0" err="1">
                  <a:solidFill>
                    <a:srgbClr val="000000"/>
                  </a:solidFill>
                  <a:latin typeface="Univers for KPMG" panose="020B0603020202020204" pitchFamily="34" charset="0"/>
                  <a:cs typeface="Arial" pitchFamily="34" charset="0"/>
                </a:rPr>
                <a:t>quartile</a:t>
              </a:r>
              <a:endParaRPr lang="es-ES_tradnl" sz="700" i="1" dirty="0">
                <a:solidFill>
                  <a:srgbClr val="000000"/>
                </a:solidFill>
                <a:latin typeface="Univers for KPMG" panose="020B0603020202020204" pitchFamily="34" charset="0"/>
                <a:cs typeface="Arial" pitchFamily="34" charset="0"/>
              </a:endParaRPr>
            </a:p>
          </p:txBody>
        </p:sp>
        <p:sp>
          <p:nvSpPr>
            <p:cNvPr id="169" name="Text Placeholder 2">
              <a:extLst>
                <a:ext uri="{FF2B5EF4-FFF2-40B4-BE49-F238E27FC236}">
                  <a16:creationId xmlns:a16="http://schemas.microsoft.com/office/drawing/2014/main" id="{CC8EAD2B-F5CD-440D-958E-8E31FBF1BB4C}"/>
                </a:ext>
              </a:extLst>
            </p:cNvPr>
            <p:cNvSpPr txBox="1">
              <a:spLocks/>
            </p:cNvSpPr>
            <p:nvPr/>
          </p:nvSpPr>
          <p:spPr>
            <a:xfrm>
              <a:off x="9120416" y="264604"/>
              <a:ext cx="720000" cy="216024"/>
            </a:xfrm>
            <a:prstGeom prst="rect">
              <a:avLst/>
            </a:prstGeom>
            <a:noFill/>
          </p:spPr>
          <p:txBody>
            <a:bodyPr anchor="ct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s-ES_tradnl" sz="700" b="0" i="1" u="none" strike="noStrike" kern="1200" cap="none" spc="0" normalizeH="0" baseline="0" noProof="0" dirty="0">
                  <a:ln>
                    <a:noFill/>
                  </a:ln>
                  <a:solidFill>
                    <a:srgbClr val="000000"/>
                  </a:solidFill>
                  <a:effectLst/>
                  <a:uLnTx/>
                  <a:uFillTx/>
                  <a:latin typeface="Univers for KPMG" panose="020B0603020202020204" pitchFamily="34" charset="0"/>
                  <a:ea typeface="+mn-ea"/>
                  <a:cs typeface="Arial" pitchFamily="34" charset="0"/>
                </a:rPr>
                <a:t>Garnica</a:t>
              </a:r>
            </a:p>
          </p:txBody>
        </p:sp>
        <p:sp>
          <p:nvSpPr>
            <p:cNvPr id="170" name="Text Placeholder 2">
              <a:extLst>
                <a:ext uri="{FF2B5EF4-FFF2-40B4-BE49-F238E27FC236}">
                  <a16:creationId xmlns:a16="http://schemas.microsoft.com/office/drawing/2014/main" id="{5417DFDE-E082-4627-9C1C-05258E531680}"/>
                </a:ext>
              </a:extLst>
            </p:cNvPr>
            <p:cNvSpPr txBox="1">
              <a:spLocks/>
            </p:cNvSpPr>
            <p:nvPr/>
          </p:nvSpPr>
          <p:spPr>
            <a:xfrm>
              <a:off x="6915050" y="264604"/>
              <a:ext cx="792000" cy="216024"/>
            </a:xfrm>
            <a:prstGeom prst="rect">
              <a:avLst/>
            </a:prstGeom>
            <a:noFill/>
          </p:spPr>
          <p:txBody>
            <a:bodyPr anchor="ct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s-ES_tradnl" sz="700" b="0" i="1" u="none" strike="noStrike" kern="1200" cap="none" spc="0" normalizeH="0" baseline="0" noProof="0" dirty="0">
                  <a:ln>
                    <a:noFill/>
                  </a:ln>
                  <a:solidFill>
                    <a:srgbClr val="000000"/>
                  </a:solidFill>
                  <a:effectLst/>
                  <a:uLnTx/>
                  <a:uFillTx/>
                  <a:latin typeface="Univers for KPMG" panose="020B0603020202020204" pitchFamily="34" charset="0"/>
                  <a:ea typeface="+mn-ea"/>
                  <a:cs typeface="Arial" pitchFamily="34" charset="0"/>
                </a:rPr>
                <a:t>Top </a:t>
              </a:r>
              <a:r>
                <a:rPr kumimoji="0" lang="es-ES_tradnl" sz="700" b="0" i="1" u="none" strike="noStrike" kern="1200" cap="none" spc="0" normalizeH="0" baseline="0" noProof="0" dirty="0" err="1">
                  <a:ln>
                    <a:noFill/>
                  </a:ln>
                  <a:solidFill>
                    <a:srgbClr val="000000"/>
                  </a:solidFill>
                  <a:effectLst/>
                  <a:uLnTx/>
                  <a:uFillTx/>
                  <a:latin typeface="Univers for KPMG" panose="020B0603020202020204" pitchFamily="34" charset="0"/>
                  <a:ea typeface="+mn-ea"/>
                  <a:cs typeface="Arial" pitchFamily="34" charset="0"/>
                </a:rPr>
                <a:t>quartile</a:t>
              </a:r>
              <a:endParaRPr kumimoji="0" lang="es-ES_tradnl" sz="700" b="0" i="1" u="none" strike="noStrike" kern="1200" cap="none" spc="0" normalizeH="0" baseline="0" noProof="0" dirty="0">
                <a:ln>
                  <a:noFill/>
                </a:ln>
                <a:solidFill>
                  <a:srgbClr val="000000"/>
                </a:solidFill>
                <a:effectLst/>
                <a:uLnTx/>
                <a:uFillTx/>
                <a:latin typeface="Univers for KPMG" panose="020B0603020202020204" pitchFamily="34" charset="0"/>
                <a:ea typeface="+mn-ea"/>
                <a:cs typeface="Arial" pitchFamily="34" charset="0"/>
              </a:endParaRPr>
            </a:p>
          </p:txBody>
        </p:sp>
      </p:grpSp>
      <p:cxnSp>
        <p:nvCxnSpPr>
          <p:cNvPr id="100" name="Straight Connector 93">
            <a:extLst>
              <a:ext uri="{FF2B5EF4-FFF2-40B4-BE49-F238E27FC236}">
                <a16:creationId xmlns:a16="http://schemas.microsoft.com/office/drawing/2014/main" id="{FFC8C7FE-A470-4BED-83C8-E711BD5FAD66}"/>
              </a:ext>
            </a:extLst>
          </p:cNvPr>
          <p:cNvCxnSpPr/>
          <p:nvPr/>
        </p:nvCxnSpPr>
        <p:spPr>
          <a:xfrm>
            <a:off x="6312024" y="895386"/>
            <a:ext cx="4284000" cy="0"/>
          </a:xfrm>
          <a:prstGeom prst="line">
            <a:avLst/>
          </a:prstGeom>
          <a:noFill/>
          <a:ln w="9525" cap="flat" cmpd="sng" algn="ctr">
            <a:solidFill>
              <a:srgbClr val="000000">
                <a:lumMod val="50000"/>
                <a:lumOff val="50000"/>
              </a:srgbClr>
            </a:solidFill>
            <a:prstDash val="solid"/>
            <a:headEnd type="diamond" w="med" len="med"/>
            <a:tailEnd type="diamond" w="med" len="med"/>
          </a:ln>
          <a:effectLst/>
        </p:spPr>
      </p:cxnSp>
      <p:sp>
        <p:nvSpPr>
          <p:cNvPr id="101" name="Rounded Rectangle 96">
            <a:extLst>
              <a:ext uri="{FF2B5EF4-FFF2-40B4-BE49-F238E27FC236}">
                <a16:creationId xmlns:a16="http://schemas.microsoft.com/office/drawing/2014/main" id="{8CEEAA07-70BE-4232-A29D-D04366640259}"/>
              </a:ext>
            </a:extLst>
          </p:cNvPr>
          <p:cNvSpPr/>
          <p:nvPr/>
        </p:nvSpPr>
        <p:spPr>
          <a:xfrm>
            <a:off x="7820922" y="734988"/>
            <a:ext cx="1266205" cy="293088"/>
          </a:xfrm>
          <a:prstGeom prst="roundRect">
            <a:avLst/>
          </a:prstGeom>
          <a:solidFill>
            <a:sysClr val="window" lastClr="FFFFFF"/>
          </a:solidFill>
        </p:spPr>
        <p:txBody>
          <a:bodyPr anchor="ct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s-ES" sz="1000" b="1" i="0" u="none" strike="noStrike" kern="0" cap="none" spc="0" normalizeH="0" baseline="0" noProof="0" dirty="0">
                <a:ln>
                  <a:noFill/>
                </a:ln>
                <a:solidFill>
                  <a:srgbClr val="000000"/>
                </a:solidFill>
                <a:effectLst/>
                <a:uLnTx/>
                <a:uFillTx/>
                <a:latin typeface="Univers for KPMG Cond" panose="020B0606020202020204" pitchFamily="34" charset="0"/>
                <a:ea typeface="+mn-ea"/>
                <a:cs typeface="Arial" pitchFamily="34" charset="0"/>
              </a:rPr>
              <a:t>Volúmenes de análisis</a:t>
            </a:r>
          </a:p>
        </p:txBody>
      </p:sp>
      <p:sp>
        <p:nvSpPr>
          <p:cNvPr id="111" name="Rounded Rectangle 96">
            <a:extLst>
              <a:ext uri="{FF2B5EF4-FFF2-40B4-BE49-F238E27FC236}">
                <a16:creationId xmlns:a16="http://schemas.microsoft.com/office/drawing/2014/main" id="{08D9D92B-A8A5-425F-836F-61C30AB399A8}"/>
              </a:ext>
            </a:extLst>
          </p:cNvPr>
          <p:cNvSpPr/>
          <p:nvPr/>
        </p:nvSpPr>
        <p:spPr>
          <a:xfrm>
            <a:off x="10910866" y="759648"/>
            <a:ext cx="981349" cy="293088"/>
          </a:xfrm>
          <a:prstGeom prst="roundRect">
            <a:avLst/>
          </a:prstGeom>
          <a:noFill/>
        </p:spPr>
        <p:txBody>
          <a:bodyPr anchor="ct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s-ES" sz="800" b="1" i="0" u="none" strike="noStrike" kern="1200" cap="none" spc="0" normalizeH="0" baseline="0" noProof="0" dirty="0">
                <a:ln>
                  <a:noFill/>
                </a:ln>
                <a:solidFill>
                  <a:srgbClr val="000000"/>
                </a:solidFill>
                <a:effectLst/>
                <a:uLnTx/>
                <a:uFillTx/>
                <a:latin typeface="Univers for KPMG Cond" panose="020B0606020202020204" pitchFamily="34" charset="0"/>
                <a:ea typeface="+mn-ea"/>
                <a:cs typeface="Arial" pitchFamily="34" charset="0"/>
              </a:rPr>
              <a:t>La situación actual de Garnica es…</a:t>
            </a:r>
          </a:p>
        </p:txBody>
      </p:sp>
      <p:sp>
        <p:nvSpPr>
          <p:cNvPr id="243" name="Rounded Rectangle 69">
            <a:extLst>
              <a:ext uri="{FF2B5EF4-FFF2-40B4-BE49-F238E27FC236}">
                <a16:creationId xmlns:a16="http://schemas.microsoft.com/office/drawing/2014/main" id="{4613332E-69C1-44B2-84EA-3DEDA4C23935}"/>
              </a:ext>
            </a:extLst>
          </p:cNvPr>
          <p:cNvSpPr/>
          <p:nvPr/>
        </p:nvSpPr>
        <p:spPr bwMode="auto">
          <a:xfrm>
            <a:off x="1036227" y="1247375"/>
            <a:ext cx="261828" cy="5076000"/>
          </a:xfrm>
          <a:prstGeom prst="roundRect">
            <a:avLst/>
          </a:prstGeom>
          <a:solidFill>
            <a:srgbClr val="00338D"/>
          </a:solidFill>
          <a:ln w="63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wordArtVert" wrap="square" lIns="49846" tIns="49846" rIns="49846" bIns="49846" numCol="1" rtlCol="0" anchor="ctr" anchorCtr="0" compatLnSpc="1">
            <a:prstTxWarp prst="textNoShape">
              <a:avLst/>
            </a:prstTxWarp>
          </a:bodyPr>
          <a:lstStyle/>
          <a:p>
            <a:pPr marL="0" marR="0" lvl="0" indent="0" algn="ctr" defTabSz="844083" rtl="0" eaLnBrk="1" fontAlgn="base" latinLnBrk="0" hangingPunct="1">
              <a:lnSpc>
                <a:spcPct val="100000"/>
              </a:lnSpc>
              <a:spcBef>
                <a:spcPct val="0"/>
              </a:spcBef>
              <a:spcAft>
                <a:spcPct val="0"/>
              </a:spcAft>
              <a:buClrTx/>
              <a:buSzTx/>
              <a:buFontTx/>
              <a:buNone/>
              <a:tabLst/>
              <a:defRPr/>
            </a:pPr>
            <a:r>
              <a:rPr kumimoji="0" lang="es-ES_tradnl" sz="1100" b="1" i="0" u="none" strike="noStrike" kern="0" cap="none" spc="0" normalizeH="0" baseline="0" noProof="0" dirty="0">
                <a:ln>
                  <a:noFill/>
                </a:ln>
                <a:solidFill>
                  <a:prstClr val="white"/>
                </a:solidFill>
                <a:effectLst/>
                <a:uLnTx/>
                <a:uFillTx/>
                <a:latin typeface="Univers for KPMG Cond" panose="020B0606020202020204" pitchFamily="34" charset="0"/>
                <a:ea typeface="+mn-ea"/>
                <a:cs typeface="Arial" panose="020B0604020202020204" pitchFamily="34" charset="0"/>
              </a:rPr>
              <a:t>Finanzas</a:t>
            </a:r>
          </a:p>
        </p:txBody>
      </p:sp>
      <p:sp>
        <p:nvSpPr>
          <p:cNvPr id="352" name="Title 1">
            <a:extLst>
              <a:ext uri="{FF2B5EF4-FFF2-40B4-BE49-F238E27FC236}">
                <a16:creationId xmlns:a16="http://schemas.microsoft.com/office/drawing/2014/main" id="{B42D0453-2A4B-4AAB-BF47-C0DB79C78D4B}"/>
              </a:ext>
            </a:extLst>
          </p:cNvPr>
          <p:cNvSpPr>
            <a:spLocks noGrp="1"/>
          </p:cNvSpPr>
          <p:nvPr>
            <p:ph type="title"/>
          </p:nvPr>
        </p:nvSpPr>
        <p:spPr>
          <a:xfrm>
            <a:off x="990000" y="167350"/>
            <a:ext cx="8478958" cy="687855"/>
          </a:xfrm>
        </p:spPr>
        <p:txBody>
          <a:bodyPr/>
          <a:lstStyle/>
          <a:p>
            <a:r>
              <a:rPr lang="es-ES_tradnl" sz="2400" b="1" dirty="0">
                <a:solidFill>
                  <a:srgbClr val="00338D"/>
                </a:solidFill>
              </a:rPr>
              <a:t>3.2  </a:t>
            </a:r>
            <a:r>
              <a:rPr lang="es-ES_tradnl" sz="2400" b="1" dirty="0" err="1">
                <a:solidFill>
                  <a:srgbClr val="00338D"/>
                </a:solidFill>
              </a:rPr>
              <a:t>Benchmark</a:t>
            </a:r>
            <a:br>
              <a:rPr lang="es-ES_tradnl" sz="4000" b="1" dirty="0">
                <a:solidFill>
                  <a:srgbClr val="00338D"/>
                </a:solidFill>
              </a:rPr>
            </a:br>
            <a:r>
              <a:rPr lang="es-ES_tradnl" sz="4000" dirty="0">
                <a:solidFill>
                  <a:srgbClr val="00338D"/>
                </a:solidFill>
              </a:rPr>
              <a:t>Área Financiera (Eficiencia)</a:t>
            </a:r>
            <a:br>
              <a:rPr lang="es-ES_tradnl" sz="4000" b="1" dirty="0"/>
            </a:br>
            <a:endParaRPr lang="es-ES_tradnl" sz="4000" dirty="0"/>
          </a:p>
        </p:txBody>
      </p:sp>
      <p:sp>
        <p:nvSpPr>
          <p:cNvPr id="90" name="Rounded Rectangle 69">
            <a:extLst>
              <a:ext uri="{FF2B5EF4-FFF2-40B4-BE49-F238E27FC236}">
                <a16:creationId xmlns:a16="http://schemas.microsoft.com/office/drawing/2014/main" id="{68F17964-F46E-4BB7-B584-9130F37ECE71}"/>
              </a:ext>
            </a:extLst>
          </p:cNvPr>
          <p:cNvSpPr/>
          <p:nvPr/>
        </p:nvSpPr>
        <p:spPr bwMode="auto">
          <a:xfrm>
            <a:off x="1490833" y="2433609"/>
            <a:ext cx="1033695" cy="360000"/>
          </a:xfrm>
          <a:prstGeom prst="roundRect">
            <a:avLst/>
          </a:prstGeom>
          <a:solidFill>
            <a:schemeClr val="accent2">
              <a:lumMod val="20000"/>
              <a:lumOff val="80000"/>
            </a:schemeClr>
          </a:solidFill>
          <a:ln w="63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49846" tIns="49846" rIns="49846" bIns="49846" numCol="1" rtlCol="0" anchor="ctr" anchorCtr="0" compatLnSpc="1">
            <a:prstTxWarp prst="textNoShape">
              <a:avLst/>
            </a:prstTxWarp>
          </a:bodyPr>
          <a:lstStyle/>
          <a:p>
            <a:pPr marL="0" marR="0" lvl="0" indent="0" algn="ctr" defTabSz="844083" rtl="0" eaLnBrk="1" fontAlgn="base" latinLnBrk="0" hangingPunct="1">
              <a:lnSpc>
                <a:spcPct val="100000"/>
              </a:lnSpc>
              <a:spcBef>
                <a:spcPct val="0"/>
              </a:spcBef>
              <a:spcAft>
                <a:spcPct val="0"/>
              </a:spcAft>
              <a:buClrTx/>
              <a:buSzTx/>
              <a:buFontTx/>
              <a:buNone/>
              <a:tabLst/>
              <a:defRPr/>
            </a:pPr>
            <a:r>
              <a:rPr kumimoji="0" lang="es-ES_tradnl" sz="1000" b="1" i="0" u="none" strike="noStrike" kern="0" cap="none" spc="0" normalizeH="0" baseline="0" noProof="0" dirty="0">
                <a:ln>
                  <a:noFill/>
                </a:ln>
                <a:solidFill>
                  <a:srgbClr val="483698"/>
                </a:solidFill>
                <a:effectLst/>
                <a:uLnTx/>
                <a:uFillTx/>
                <a:latin typeface="Univers for KPMG Cond" panose="020B0606020202020204" pitchFamily="34" charset="0"/>
                <a:ea typeface="+mn-ea"/>
                <a:cs typeface="Arial" panose="020B0604020202020204" pitchFamily="34" charset="0"/>
              </a:rPr>
              <a:t>Gastos de Viaje</a:t>
            </a:r>
          </a:p>
        </p:txBody>
      </p:sp>
      <p:sp>
        <p:nvSpPr>
          <p:cNvPr id="97" name="Rounded Rectangle 69">
            <a:extLst>
              <a:ext uri="{FF2B5EF4-FFF2-40B4-BE49-F238E27FC236}">
                <a16:creationId xmlns:a16="http://schemas.microsoft.com/office/drawing/2014/main" id="{8971A31E-9B4A-42AC-A838-F7A4000D1ABC}"/>
              </a:ext>
            </a:extLst>
          </p:cNvPr>
          <p:cNvSpPr/>
          <p:nvPr/>
        </p:nvSpPr>
        <p:spPr bwMode="auto">
          <a:xfrm>
            <a:off x="1490833" y="1247376"/>
            <a:ext cx="1033695" cy="360000"/>
          </a:xfrm>
          <a:prstGeom prst="roundRect">
            <a:avLst/>
          </a:prstGeom>
          <a:solidFill>
            <a:schemeClr val="accent2">
              <a:lumMod val="20000"/>
              <a:lumOff val="80000"/>
            </a:schemeClr>
          </a:solidFill>
          <a:ln w="63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49846" tIns="49846" rIns="49846" bIns="49846" numCol="1" rtlCol="0" anchor="ctr" anchorCtr="0" compatLnSpc="1">
            <a:prstTxWarp prst="textNoShape">
              <a:avLst/>
            </a:prstTxWarp>
          </a:bodyPr>
          <a:lstStyle/>
          <a:p>
            <a:pPr marL="0" marR="0" lvl="0" indent="0" algn="ctr" defTabSz="844083" rtl="0" eaLnBrk="1" fontAlgn="base" latinLnBrk="0" hangingPunct="1">
              <a:lnSpc>
                <a:spcPct val="100000"/>
              </a:lnSpc>
              <a:spcBef>
                <a:spcPct val="0"/>
              </a:spcBef>
              <a:spcAft>
                <a:spcPct val="0"/>
              </a:spcAft>
              <a:buClrTx/>
              <a:buSzTx/>
              <a:buFontTx/>
              <a:buNone/>
              <a:tabLst/>
              <a:defRPr/>
            </a:pPr>
            <a:r>
              <a:rPr lang="es-ES_tradnl" sz="1000" b="1" kern="0" dirty="0">
                <a:solidFill>
                  <a:srgbClr val="483698"/>
                </a:solidFill>
                <a:latin typeface="Univers for KPMG Cond" panose="020B0606020202020204" pitchFamily="34" charset="0"/>
                <a:cs typeface="Arial" panose="020B0604020202020204" pitchFamily="34" charset="0"/>
              </a:rPr>
              <a:t>Tesorería</a:t>
            </a:r>
            <a:endParaRPr kumimoji="0" lang="es-ES_tradnl" sz="1000" b="1" i="0" u="none" strike="noStrike" kern="0" cap="none" spc="0" normalizeH="0" baseline="0" noProof="0" dirty="0">
              <a:ln>
                <a:noFill/>
              </a:ln>
              <a:solidFill>
                <a:srgbClr val="483698"/>
              </a:solidFill>
              <a:effectLst/>
              <a:uLnTx/>
              <a:uFillTx/>
              <a:latin typeface="Univers for KPMG Cond" panose="020B0606020202020204" pitchFamily="34" charset="0"/>
              <a:ea typeface="+mn-ea"/>
              <a:cs typeface="Arial" panose="020B0604020202020204" pitchFamily="34" charset="0"/>
            </a:endParaRPr>
          </a:p>
        </p:txBody>
      </p:sp>
      <p:sp>
        <p:nvSpPr>
          <p:cNvPr id="98" name="Rounded Rectangle 162">
            <a:extLst>
              <a:ext uri="{FF2B5EF4-FFF2-40B4-BE49-F238E27FC236}">
                <a16:creationId xmlns:a16="http://schemas.microsoft.com/office/drawing/2014/main" id="{A180572C-F12D-4F37-88D8-DD8E71F30D10}"/>
              </a:ext>
            </a:extLst>
          </p:cNvPr>
          <p:cNvSpPr/>
          <p:nvPr/>
        </p:nvSpPr>
        <p:spPr>
          <a:xfrm>
            <a:off x="2717306" y="1272036"/>
            <a:ext cx="3378694" cy="360000"/>
          </a:xfrm>
          <a:prstGeom prst="roundRect">
            <a:avLst/>
          </a:prstGeom>
          <a:solidFill>
            <a:sysClr val="window" lastClr="FFFFFF">
              <a:lumMod val="95000"/>
            </a:sysClr>
          </a:solidFill>
          <a:ln w="25400" cap="flat" cmpd="sng" algn="ctr">
            <a:noFill/>
            <a:prstDash val="solid"/>
          </a:ln>
          <a:effectLst>
            <a:outerShdw blurRad="50800" dist="38100" dir="2700000" algn="tl" rotWithShape="0">
              <a:prstClr val="black">
                <a:alpha val="40000"/>
              </a:prstClr>
            </a:outerShdw>
          </a:effectLst>
        </p:spPr>
        <p:txBody>
          <a:bodyPr lIns="108000" tIns="36000" rIns="0" bIns="36000" rtlCol="0" anchor="ctr"/>
          <a:lstStyle/>
          <a:p>
            <a:pPr marL="79375" marR="0" lvl="0" indent="0" algn="l" defTabSz="914400" rtl="0" eaLnBrk="1" fontAlgn="auto" latinLnBrk="0" hangingPunct="1">
              <a:lnSpc>
                <a:spcPct val="100000"/>
              </a:lnSpc>
              <a:spcBef>
                <a:spcPts val="0"/>
              </a:spcBef>
              <a:spcAft>
                <a:spcPts val="0"/>
              </a:spcAft>
              <a:buClrTx/>
              <a:buSzTx/>
              <a:buFontTx/>
              <a:buNone/>
              <a:tabLst/>
              <a:defRPr/>
            </a:pPr>
            <a:r>
              <a:rPr kumimoji="0" lang="es-ES" sz="900" b="1" i="0" u="none" strike="noStrike" kern="0" cap="none" spc="0" normalizeH="0" baseline="0" noProof="0" dirty="0">
                <a:ln>
                  <a:noFill/>
                </a:ln>
                <a:solidFill>
                  <a:srgbClr val="00338D"/>
                </a:solidFill>
                <a:effectLst/>
                <a:uLnTx/>
                <a:uFillTx/>
                <a:latin typeface="Univers for KPMG" panose="020B0603020202020204" pitchFamily="34" charset="0"/>
                <a:ea typeface="+mn-ea"/>
                <a:cs typeface="Arial" panose="020B0604020202020204" pitchFamily="34" charset="0"/>
              </a:rPr>
              <a:t>Tiempo necesario para ejecutar la reconciliación de una cuenta bancaria</a:t>
            </a:r>
          </a:p>
        </p:txBody>
      </p:sp>
      <p:sp>
        <p:nvSpPr>
          <p:cNvPr id="131" name="Rounded Rectangle 162">
            <a:extLst>
              <a:ext uri="{FF2B5EF4-FFF2-40B4-BE49-F238E27FC236}">
                <a16:creationId xmlns:a16="http://schemas.microsoft.com/office/drawing/2014/main" id="{1CAF22E3-6F47-4072-984A-9E0BD178C472}"/>
              </a:ext>
            </a:extLst>
          </p:cNvPr>
          <p:cNvSpPr/>
          <p:nvPr/>
        </p:nvSpPr>
        <p:spPr>
          <a:xfrm>
            <a:off x="2717306" y="2455187"/>
            <a:ext cx="3378694" cy="360000"/>
          </a:xfrm>
          <a:prstGeom prst="roundRect">
            <a:avLst/>
          </a:prstGeom>
          <a:solidFill>
            <a:sysClr val="window" lastClr="FFFFFF">
              <a:lumMod val="95000"/>
            </a:sysClr>
          </a:solidFill>
          <a:ln w="25400" cap="flat" cmpd="sng" algn="ctr">
            <a:noFill/>
            <a:prstDash val="solid"/>
          </a:ln>
          <a:effectLst>
            <a:outerShdw blurRad="50800" dist="38100" dir="2700000" algn="tl" rotWithShape="0">
              <a:prstClr val="black">
                <a:alpha val="40000"/>
              </a:prstClr>
            </a:outerShdw>
          </a:effectLst>
        </p:spPr>
        <p:txBody>
          <a:bodyPr lIns="108000" tIns="36000" rIns="0" bIns="36000" rtlCol="0" anchor="ctr"/>
          <a:lstStyle/>
          <a:p>
            <a:pPr marL="79375" marR="0" lvl="0" indent="0" algn="l" defTabSz="914400" rtl="0" eaLnBrk="1" fontAlgn="auto" latinLnBrk="0" hangingPunct="1">
              <a:lnSpc>
                <a:spcPct val="100000"/>
              </a:lnSpc>
              <a:spcBef>
                <a:spcPts val="0"/>
              </a:spcBef>
              <a:spcAft>
                <a:spcPts val="0"/>
              </a:spcAft>
              <a:buClrTx/>
              <a:buSzTx/>
              <a:buFontTx/>
              <a:buNone/>
              <a:tabLst/>
              <a:defRPr/>
            </a:pPr>
            <a:r>
              <a:rPr kumimoji="0" lang="es-ES" sz="900" b="1" i="0" u="none" strike="noStrike" kern="0" cap="none" spc="0" normalizeH="0" baseline="0" noProof="0" dirty="0">
                <a:ln>
                  <a:noFill/>
                </a:ln>
                <a:solidFill>
                  <a:srgbClr val="00338D"/>
                </a:solidFill>
                <a:effectLst/>
                <a:uLnTx/>
                <a:uFillTx/>
                <a:latin typeface="Univers for KPMG" panose="020B0603020202020204" pitchFamily="34" charset="0"/>
                <a:ea typeface="+mn-ea"/>
                <a:cs typeface="Arial" panose="020B0604020202020204" pitchFamily="34" charset="0"/>
              </a:rPr>
              <a:t>Número de liquidaciones de gasto por cada FTE del proceso de Gastos de Viaje</a:t>
            </a:r>
          </a:p>
        </p:txBody>
      </p:sp>
      <p:sp>
        <p:nvSpPr>
          <p:cNvPr id="132" name="Rounded Rectangle 69">
            <a:extLst>
              <a:ext uri="{FF2B5EF4-FFF2-40B4-BE49-F238E27FC236}">
                <a16:creationId xmlns:a16="http://schemas.microsoft.com/office/drawing/2014/main" id="{68868A48-6485-4175-A57B-821446A29A6F}"/>
              </a:ext>
            </a:extLst>
          </p:cNvPr>
          <p:cNvSpPr/>
          <p:nvPr/>
        </p:nvSpPr>
        <p:spPr bwMode="auto">
          <a:xfrm>
            <a:off x="1490833" y="3043778"/>
            <a:ext cx="1033695" cy="360000"/>
          </a:xfrm>
          <a:prstGeom prst="roundRect">
            <a:avLst/>
          </a:prstGeom>
          <a:solidFill>
            <a:schemeClr val="accent2">
              <a:lumMod val="20000"/>
              <a:lumOff val="80000"/>
            </a:schemeClr>
          </a:solidFill>
          <a:ln w="63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49846" tIns="49846" rIns="49846" bIns="49846" numCol="1" rtlCol="0" anchor="ctr" anchorCtr="0" compatLnSpc="1">
            <a:prstTxWarp prst="textNoShape">
              <a:avLst/>
            </a:prstTxWarp>
          </a:bodyPr>
          <a:lstStyle/>
          <a:p>
            <a:pPr marL="0" marR="0" lvl="0" indent="0" algn="ctr" defTabSz="844083" rtl="0" eaLnBrk="1" fontAlgn="base" latinLnBrk="0" hangingPunct="1">
              <a:lnSpc>
                <a:spcPct val="100000"/>
              </a:lnSpc>
              <a:spcBef>
                <a:spcPct val="0"/>
              </a:spcBef>
              <a:spcAft>
                <a:spcPct val="0"/>
              </a:spcAft>
              <a:buClrTx/>
              <a:buSzTx/>
              <a:buFontTx/>
              <a:buNone/>
              <a:tabLst/>
              <a:defRPr/>
            </a:pPr>
            <a:r>
              <a:rPr kumimoji="0" lang="es-ES_tradnl" sz="1000" b="1" i="0" u="none" strike="noStrike" kern="0" cap="none" spc="0" normalizeH="0" baseline="0" noProof="0" dirty="0">
                <a:ln>
                  <a:noFill/>
                </a:ln>
                <a:solidFill>
                  <a:srgbClr val="483698"/>
                </a:solidFill>
                <a:effectLst/>
                <a:uLnTx/>
                <a:uFillTx/>
                <a:latin typeface="Univers for KPMG Cond" panose="020B0606020202020204" pitchFamily="34" charset="0"/>
                <a:ea typeface="+mn-ea"/>
                <a:cs typeface="Arial" panose="020B0604020202020204" pitchFamily="34" charset="0"/>
              </a:rPr>
              <a:t>Contabilidad General</a:t>
            </a:r>
          </a:p>
        </p:txBody>
      </p:sp>
      <p:sp>
        <p:nvSpPr>
          <p:cNvPr id="134" name="Rounded Rectangle 162">
            <a:extLst>
              <a:ext uri="{FF2B5EF4-FFF2-40B4-BE49-F238E27FC236}">
                <a16:creationId xmlns:a16="http://schemas.microsoft.com/office/drawing/2014/main" id="{791316A9-F688-46DB-A747-98DA64B6D23C}"/>
              </a:ext>
            </a:extLst>
          </p:cNvPr>
          <p:cNvSpPr/>
          <p:nvPr/>
        </p:nvSpPr>
        <p:spPr>
          <a:xfrm>
            <a:off x="2717306" y="3062274"/>
            <a:ext cx="3378694" cy="360000"/>
          </a:xfrm>
          <a:prstGeom prst="roundRect">
            <a:avLst/>
          </a:prstGeom>
          <a:solidFill>
            <a:sysClr val="window" lastClr="FFFFFF">
              <a:lumMod val="95000"/>
            </a:sysClr>
          </a:solidFill>
          <a:ln w="25400" cap="flat" cmpd="sng" algn="ctr">
            <a:noFill/>
            <a:prstDash val="solid"/>
          </a:ln>
          <a:effectLst>
            <a:outerShdw blurRad="50800" dist="38100" dir="2700000" algn="tl" rotWithShape="0">
              <a:prstClr val="black">
                <a:alpha val="40000"/>
              </a:prstClr>
            </a:outerShdw>
          </a:effectLst>
        </p:spPr>
        <p:txBody>
          <a:bodyPr lIns="108000" tIns="36000" rIns="0" bIns="36000" rtlCol="0" anchor="ctr"/>
          <a:lstStyle/>
          <a:p>
            <a:pPr marL="79375" marR="0" lvl="0" indent="0" algn="l" defTabSz="914400" rtl="0" eaLnBrk="1" fontAlgn="auto" latinLnBrk="0" hangingPunct="1">
              <a:lnSpc>
                <a:spcPct val="100000"/>
              </a:lnSpc>
              <a:spcBef>
                <a:spcPts val="0"/>
              </a:spcBef>
              <a:spcAft>
                <a:spcPts val="0"/>
              </a:spcAft>
              <a:buClrTx/>
              <a:buSzTx/>
              <a:buFontTx/>
              <a:buNone/>
              <a:tabLst/>
              <a:defRPr/>
            </a:pPr>
            <a:r>
              <a:rPr kumimoji="0" lang="es-ES" sz="900" b="1" i="0" u="none" strike="noStrike" kern="0" cap="none" spc="0" normalizeH="0" baseline="0" noProof="0" dirty="0" err="1">
                <a:ln>
                  <a:noFill/>
                </a:ln>
                <a:solidFill>
                  <a:srgbClr val="00338D"/>
                </a:solidFill>
                <a:effectLst/>
                <a:uLnTx/>
                <a:uFillTx/>
                <a:latin typeface="Univers for KPMG" panose="020B0603020202020204" pitchFamily="34" charset="0"/>
                <a:ea typeface="+mn-ea"/>
                <a:cs typeface="Arial" panose="020B0604020202020204" pitchFamily="34" charset="0"/>
              </a:rPr>
              <a:t>FTEs</a:t>
            </a:r>
            <a:r>
              <a:rPr kumimoji="0" lang="es-ES" sz="900" b="1" i="0" u="none" strike="noStrike" kern="0" cap="none" spc="0" normalizeH="0" baseline="0" noProof="0" dirty="0">
                <a:ln>
                  <a:noFill/>
                </a:ln>
                <a:solidFill>
                  <a:srgbClr val="00338D"/>
                </a:solidFill>
                <a:effectLst/>
                <a:uLnTx/>
                <a:uFillTx/>
                <a:latin typeface="Univers for KPMG" panose="020B0603020202020204" pitchFamily="34" charset="0"/>
                <a:ea typeface="+mn-ea"/>
                <a:cs typeface="Arial" panose="020B0604020202020204" pitchFamily="34" charset="0"/>
              </a:rPr>
              <a:t> dedicados al proceso de GL y Reporting como porcentaje de los total </a:t>
            </a:r>
            <a:r>
              <a:rPr kumimoji="0" lang="es-ES" sz="900" b="1" i="0" u="none" strike="noStrike" kern="0" cap="none" spc="0" normalizeH="0" baseline="0" noProof="0" dirty="0" err="1">
                <a:ln>
                  <a:noFill/>
                </a:ln>
                <a:solidFill>
                  <a:srgbClr val="00338D"/>
                </a:solidFill>
                <a:effectLst/>
                <a:uLnTx/>
                <a:uFillTx/>
                <a:latin typeface="Univers for KPMG" panose="020B0603020202020204" pitchFamily="34" charset="0"/>
                <a:ea typeface="+mn-ea"/>
                <a:cs typeface="Arial" panose="020B0604020202020204" pitchFamily="34" charset="0"/>
              </a:rPr>
              <a:t>FTEs</a:t>
            </a:r>
            <a:r>
              <a:rPr kumimoji="0" lang="es-ES" sz="900" b="1" i="0" u="none" strike="noStrike" kern="0" cap="none" spc="0" normalizeH="0" baseline="0" noProof="0" dirty="0">
                <a:ln>
                  <a:noFill/>
                </a:ln>
                <a:solidFill>
                  <a:srgbClr val="00338D"/>
                </a:solidFill>
                <a:effectLst/>
                <a:uLnTx/>
                <a:uFillTx/>
                <a:latin typeface="Univers for KPMG" panose="020B0603020202020204" pitchFamily="34" charset="0"/>
                <a:ea typeface="+mn-ea"/>
                <a:cs typeface="Arial" panose="020B0604020202020204" pitchFamily="34" charset="0"/>
              </a:rPr>
              <a:t> del proceso de Finanzas </a:t>
            </a:r>
          </a:p>
        </p:txBody>
      </p:sp>
      <p:sp>
        <p:nvSpPr>
          <p:cNvPr id="136" name="Rounded Rectangle 162">
            <a:extLst>
              <a:ext uri="{FF2B5EF4-FFF2-40B4-BE49-F238E27FC236}">
                <a16:creationId xmlns:a16="http://schemas.microsoft.com/office/drawing/2014/main" id="{0EC7E131-11EF-4172-80CC-2023EEF80B37}"/>
              </a:ext>
            </a:extLst>
          </p:cNvPr>
          <p:cNvSpPr/>
          <p:nvPr/>
        </p:nvSpPr>
        <p:spPr>
          <a:xfrm>
            <a:off x="2717306" y="3669361"/>
            <a:ext cx="3378694" cy="360000"/>
          </a:xfrm>
          <a:prstGeom prst="roundRect">
            <a:avLst/>
          </a:prstGeom>
          <a:solidFill>
            <a:sysClr val="window" lastClr="FFFFFF">
              <a:lumMod val="95000"/>
            </a:sysClr>
          </a:solidFill>
          <a:ln w="25400" cap="flat" cmpd="sng" algn="ctr">
            <a:noFill/>
            <a:prstDash val="solid"/>
          </a:ln>
          <a:effectLst>
            <a:outerShdw blurRad="50800" dist="38100" dir="2700000" algn="tl" rotWithShape="0">
              <a:prstClr val="black">
                <a:alpha val="40000"/>
              </a:prstClr>
            </a:outerShdw>
          </a:effectLst>
        </p:spPr>
        <p:txBody>
          <a:bodyPr lIns="108000" tIns="36000" rIns="0" bIns="36000" rtlCol="0" anchor="ctr"/>
          <a:lstStyle/>
          <a:p>
            <a:pPr marL="79375" lvl="0">
              <a:defRPr/>
            </a:pPr>
            <a:r>
              <a:rPr lang="es-ES" sz="900" b="1" kern="0" dirty="0">
                <a:solidFill>
                  <a:srgbClr val="00338D"/>
                </a:solidFill>
                <a:latin typeface="Univers for KPMG" panose="020B0603020202020204" pitchFamily="34" charset="0"/>
                <a:cs typeface="Arial" panose="020B0604020202020204" pitchFamily="34" charset="0"/>
              </a:rPr>
              <a:t>Número de </a:t>
            </a:r>
            <a:r>
              <a:rPr lang="es-ES" sz="900" b="1" kern="0" dirty="0" err="1">
                <a:solidFill>
                  <a:srgbClr val="00338D"/>
                </a:solidFill>
                <a:latin typeface="Univers for KPMG" panose="020B0603020202020204" pitchFamily="34" charset="0"/>
                <a:cs typeface="Arial" panose="020B0604020202020204" pitchFamily="34" charset="0"/>
              </a:rPr>
              <a:t>FTEs</a:t>
            </a:r>
            <a:r>
              <a:rPr lang="es-ES" sz="900" b="1" kern="0" dirty="0">
                <a:solidFill>
                  <a:srgbClr val="00338D"/>
                </a:solidFill>
                <a:latin typeface="Univers for KPMG" panose="020B0603020202020204" pitchFamily="34" charset="0"/>
                <a:cs typeface="Arial" panose="020B0604020202020204" pitchFamily="34" charset="0"/>
              </a:rPr>
              <a:t> que participan en el proceso de Impuestos por </a:t>
            </a:r>
            <a:r>
              <a:rPr lang="es-ES" sz="900" b="1" kern="0" dirty="0" err="1">
                <a:solidFill>
                  <a:srgbClr val="00338D"/>
                </a:solidFill>
                <a:latin typeface="Univers for KPMG" panose="020B0603020202020204" pitchFamily="34" charset="0"/>
                <a:cs typeface="Arial" panose="020B0604020202020204" pitchFamily="34" charset="0"/>
              </a:rPr>
              <a:t>Revenue</a:t>
            </a:r>
            <a:endParaRPr lang="es-ES" sz="900" b="1" kern="0" dirty="0">
              <a:solidFill>
                <a:srgbClr val="00338D"/>
              </a:solidFill>
              <a:latin typeface="Univers for KPMG" panose="020B0603020202020204" pitchFamily="34" charset="0"/>
              <a:cs typeface="Arial" panose="020B0604020202020204" pitchFamily="34" charset="0"/>
            </a:endParaRPr>
          </a:p>
        </p:txBody>
      </p:sp>
      <p:sp>
        <p:nvSpPr>
          <p:cNvPr id="138" name="Rounded Rectangle 69">
            <a:extLst>
              <a:ext uri="{FF2B5EF4-FFF2-40B4-BE49-F238E27FC236}">
                <a16:creationId xmlns:a16="http://schemas.microsoft.com/office/drawing/2014/main" id="{28D545CE-F7CB-47CE-A5BB-5CB41AF00CD7}"/>
              </a:ext>
            </a:extLst>
          </p:cNvPr>
          <p:cNvSpPr/>
          <p:nvPr/>
        </p:nvSpPr>
        <p:spPr bwMode="auto">
          <a:xfrm>
            <a:off x="1490833" y="3653947"/>
            <a:ext cx="1033695" cy="360000"/>
          </a:xfrm>
          <a:prstGeom prst="roundRect">
            <a:avLst/>
          </a:prstGeom>
          <a:solidFill>
            <a:schemeClr val="accent2">
              <a:lumMod val="20000"/>
              <a:lumOff val="80000"/>
            </a:schemeClr>
          </a:solidFill>
          <a:ln w="63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49846" tIns="49846" rIns="49846" bIns="49846" numCol="1" rtlCol="0" anchor="ctr" anchorCtr="0" compatLnSpc="1">
            <a:prstTxWarp prst="textNoShape">
              <a:avLst/>
            </a:prstTxWarp>
          </a:bodyPr>
          <a:lstStyle/>
          <a:p>
            <a:pPr lvl="0" algn="ctr" defTabSz="844083" fontAlgn="base">
              <a:spcBef>
                <a:spcPct val="0"/>
              </a:spcBef>
              <a:spcAft>
                <a:spcPct val="0"/>
              </a:spcAft>
              <a:defRPr/>
            </a:pPr>
            <a:r>
              <a:rPr lang="es-ES_tradnl" sz="1000" b="1" kern="0" dirty="0">
                <a:solidFill>
                  <a:srgbClr val="483698"/>
                </a:solidFill>
                <a:latin typeface="Univers for KPMG Cond" panose="020B0606020202020204" pitchFamily="34" charset="0"/>
                <a:cs typeface="Arial" panose="020B0604020202020204" pitchFamily="34" charset="0"/>
              </a:rPr>
              <a:t>Impuestos</a:t>
            </a:r>
          </a:p>
        </p:txBody>
      </p:sp>
      <p:sp>
        <p:nvSpPr>
          <p:cNvPr id="139" name="Rounded Rectangle 162">
            <a:extLst>
              <a:ext uri="{FF2B5EF4-FFF2-40B4-BE49-F238E27FC236}">
                <a16:creationId xmlns:a16="http://schemas.microsoft.com/office/drawing/2014/main" id="{C6C8BF79-1C43-46EE-B64E-0C294B8BCD4A}"/>
              </a:ext>
            </a:extLst>
          </p:cNvPr>
          <p:cNvSpPr/>
          <p:nvPr/>
        </p:nvSpPr>
        <p:spPr>
          <a:xfrm>
            <a:off x="2717306" y="4276448"/>
            <a:ext cx="3378694" cy="360000"/>
          </a:xfrm>
          <a:prstGeom prst="roundRect">
            <a:avLst/>
          </a:prstGeom>
          <a:solidFill>
            <a:sysClr val="window" lastClr="FFFFFF">
              <a:lumMod val="95000"/>
            </a:sysClr>
          </a:solidFill>
          <a:ln w="25400" cap="flat" cmpd="sng" algn="ctr">
            <a:noFill/>
            <a:prstDash val="solid"/>
          </a:ln>
          <a:effectLst>
            <a:outerShdw blurRad="50800" dist="38100" dir="2700000" algn="tl" rotWithShape="0">
              <a:prstClr val="black">
                <a:alpha val="40000"/>
              </a:prstClr>
            </a:outerShdw>
          </a:effectLst>
        </p:spPr>
        <p:txBody>
          <a:bodyPr lIns="108000" tIns="36000" rIns="0" bIns="36000" rtlCol="0" anchor="ctr"/>
          <a:lstStyle/>
          <a:p>
            <a:pPr marL="79375" marR="0" lvl="0" indent="0" algn="l" defTabSz="914400" rtl="0" eaLnBrk="1" fontAlgn="auto" latinLnBrk="0" hangingPunct="1">
              <a:lnSpc>
                <a:spcPct val="100000"/>
              </a:lnSpc>
              <a:spcBef>
                <a:spcPts val="0"/>
              </a:spcBef>
              <a:spcAft>
                <a:spcPts val="0"/>
              </a:spcAft>
              <a:buClrTx/>
              <a:buSzTx/>
              <a:buFontTx/>
              <a:buNone/>
              <a:tabLst/>
              <a:defRPr/>
            </a:pPr>
            <a:r>
              <a:rPr kumimoji="0" lang="es-ES" sz="900" b="1" i="0" u="none" strike="noStrike" kern="0" cap="none" spc="0" normalizeH="0" baseline="0" noProof="0" dirty="0">
                <a:ln>
                  <a:noFill/>
                </a:ln>
                <a:solidFill>
                  <a:srgbClr val="00338D"/>
                </a:solidFill>
                <a:effectLst/>
                <a:uLnTx/>
                <a:uFillTx/>
                <a:latin typeface="Univers for KPMG" panose="020B0603020202020204" pitchFamily="34" charset="0"/>
                <a:ea typeface="+mn-ea"/>
                <a:cs typeface="Arial" panose="020B0604020202020204" pitchFamily="34" charset="0"/>
              </a:rPr>
              <a:t>Número de facturas emitidas por cada FTE del proceso de cuentas a cobrar</a:t>
            </a:r>
          </a:p>
        </p:txBody>
      </p:sp>
      <p:sp>
        <p:nvSpPr>
          <p:cNvPr id="140" name="Rounded Rectangle 69">
            <a:extLst>
              <a:ext uri="{FF2B5EF4-FFF2-40B4-BE49-F238E27FC236}">
                <a16:creationId xmlns:a16="http://schemas.microsoft.com/office/drawing/2014/main" id="{3D8AC26B-8D34-466B-AD3E-99C894B4E6E1}"/>
              </a:ext>
            </a:extLst>
          </p:cNvPr>
          <p:cNvSpPr/>
          <p:nvPr/>
        </p:nvSpPr>
        <p:spPr bwMode="auto">
          <a:xfrm>
            <a:off x="1490833" y="4264116"/>
            <a:ext cx="1033695" cy="360000"/>
          </a:xfrm>
          <a:prstGeom prst="roundRect">
            <a:avLst/>
          </a:prstGeom>
          <a:solidFill>
            <a:schemeClr val="accent2">
              <a:lumMod val="20000"/>
              <a:lumOff val="80000"/>
            </a:schemeClr>
          </a:solidFill>
          <a:ln w="63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49846" tIns="49846" rIns="49846" bIns="49846" numCol="1" rtlCol="0" anchor="ctr" anchorCtr="0" compatLnSpc="1">
            <a:prstTxWarp prst="textNoShape">
              <a:avLst/>
            </a:prstTxWarp>
          </a:bodyPr>
          <a:lstStyle/>
          <a:p>
            <a:pPr marL="0" marR="0" lvl="0" indent="0" algn="ctr" defTabSz="844083" rtl="0" eaLnBrk="1" fontAlgn="base" latinLnBrk="0" hangingPunct="1">
              <a:lnSpc>
                <a:spcPct val="100000"/>
              </a:lnSpc>
              <a:spcBef>
                <a:spcPct val="0"/>
              </a:spcBef>
              <a:spcAft>
                <a:spcPct val="0"/>
              </a:spcAft>
              <a:buClrTx/>
              <a:buSzTx/>
              <a:buFontTx/>
              <a:buNone/>
              <a:tabLst/>
              <a:defRPr/>
            </a:pPr>
            <a:r>
              <a:rPr kumimoji="0" lang="es-ES_tradnl" sz="1000" b="1" i="0" u="none" strike="noStrike" kern="0" cap="none" spc="0" normalizeH="0" baseline="0" noProof="0" dirty="0">
                <a:ln>
                  <a:noFill/>
                </a:ln>
                <a:solidFill>
                  <a:srgbClr val="483698"/>
                </a:solidFill>
                <a:effectLst/>
                <a:uLnTx/>
                <a:uFillTx/>
                <a:latin typeface="Univers for KPMG Cond" panose="020B0606020202020204" pitchFamily="34" charset="0"/>
                <a:ea typeface="+mn-ea"/>
                <a:cs typeface="Arial" panose="020B0604020202020204" pitchFamily="34" charset="0"/>
              </a:rPr>
              <a:t>Cuentas a Cobrar</a:t>
            </a:r>
          </a:p>
        </p:txBody>
      </p:sp>
      <p:sp>
        <p:nvSpPr>
          <p:cNvPr id="141" name="Right Arrow 160">
            <a:extLst>
              <a:ext uri="{FF2B5EF4-FFF2-40B4-BE49-F238E27FC236}">
                <a16:creationId xmlns:a16="http://schemas.microsoft.com/office/drawing/2014/main" id="{129EB0BD-C18A-4011-8708-863829D48286}"/>
              </a:ext>
            </a:extLst>
          </p:cNvPr>
          <p:cNvSpPr/>
          <p:nvPr/>
        </p:nvSpPr>
        <p:spPr>
          <a:xfrm>
            <a:off x="6096000" y="1430023"/>
            <a:ext cx="5076000" cy="144000"/>
          </a:xfrm>
          <a:prstGeom prst="rightArrow">
            <a:avLst/>
          </a:prstGeom>
          <a:solidFill>
            <a:srgbClr val="002060"/>
          </a:solidFill>
          <a:ln w="25400" cap="flat" cmpd="sng" algn="ctr">
            <a:noFill/>
            <a:prstDash val="solid"/>
          </a:ln>
          <a:effectLst/>
        </p:spPr>
        <p:txBody>
          <a:bodyPr lIns="36000" tIns="144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ysClr val="windowText" lastClr="000000"/>
              </a:solidFill>
              <a:effectLst/>
              <a:uLnTx/>
              <a:uFillTx/>
              <a:latin typeface="Univers for KPMG" panose="020B0603020202020204" pitchFamily="34" charset="0"/>
              <a:ea typeface="+mn-ea"/>
              <a:cs typeface="Arial" panose="020B0604020202020204" pitchFamily="34" charset="0"/>
            </a:endParaRPr>
          </a:p>
        </p:txBody>
      </p:sp>
      <p:sp>
        <p:nvSpPr>
          <p:cNvPr id="142" name="Oval 141">
            <a:extLst>
              <a:ext uri="{FF2B5EF4-FFF2-40B4-BE49-F238E27FC236}">
                <a16:creationId xmlns:a16="http://schemas.microsoft.com/office/drawing/2014/main" id="{502B2DAF-B5B8-463E-AC3A-0F0531641549}"/>
              </a:ext>
            </a:extLst>
          </p:cNvPr>
          <p:cNvSpPr/>
          <p:nvPr/>
        </p:nvSpPr>
        <p:spPr>
          <a:xfrm>
            <a:off x="8292000" y="1268808"/>
            <a:ext cx="432000" cy="432000"/>
          </a:xfrm>
          <a:prstGeom prst="ellipse">
            <a:avLst/>
          </a:prstGeom>
          <a:solidFill>
            <a:srgbClr val="00A3A1">
              <a:lumMod val="50000"/>
            </a:srgbClr>
          </a:solid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rPr>
              <a:t>3,4 Horas</a:t>
            </a:r>
          </a:p>
        </p:txBody>
      </p:sp>
      <p:sp>
        <p:nvSpPr>
          <p:cNvPr id="143" name="Right Arrow 160">
            <a:extLst>
              <a:ext uri="{FF2B5EF4-FFF2-40B4-BE49-F238E27FC236}">
                <a16:creationId xmlns:a16="http://schemas.microsoft.com/office/drawing/2014/main" id="{6E57759E-4120-4835-8241-3B3AB772F40C}"/>
              </a:ext>
            </a:extLst>
          </p:cNvPr>
          <p:cNvSpPr/>
          <p:nvPr/>
        </p:nvSpPr>
        <p:spPr>
          <a:xfrm>
            <a:off x="6096000" y="2606438"/>
            <a:ext cx="5076000" cy="144000"/>
          </a:xfrm>
          <a:prstGeom prst="rightArrow">
            <a:avLst/>
          </a:prstGeom>
          <a:solidFill>
            <a:srgbClr val="002060"/>
          </a:solidFill>
          <a:ln w="25400" cap="flat" cmpd="sng" algn="ctr">
            <a:noFill/>
            <a:prstDash val="solid"/>
          </a:ln>
          <a:effectLst/>
        </p:spPr>
        <p:txBody>
          <a:bodyPr lIns="36000" tIns="144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ysClr val="windowText" lastClr="000000"/>
              </a:solidFill>
              <a:effectLst/>
              <a:uLnTx/>
              <a:uFillTx/>
              <a:latin typeface="Univers for KPMG" panose="020B0603020202020204" pitchFamily="34" charset="0"/>
              <a:ea typeface="+mn-ea"/>
              <a:cs typeface="Arial" panose="020B0604020202020204" pitchFamily="34" charset="0"/>
            </a:endParaRPr>
          </a:p>
        </p:txBody>
      </p:sp>
      <p:sp>
        <p:nvSpPr>
          <p:cNvPr id="144" name="Oval 143">
            <a:extLst>
              <a:ext uri="{FF2B5EF4-FFF2-40B4-BE49-F238E27FC236}">
                <a16:creationId xmlns:a16="http://schemas.microsoft.com/office/drawing/2014/main" id="{4EDEBA22-3240-4B34-987E-7E4EC2C380BA}"/>
              </a:ext>
            </a:extLst>
          </p:cNvPr>
          <p:cNvSpPr/>
          <p:nvPr/>
        </p:nvSpPr>
        <p:spPr>
          <a:xfrm>
            <a:off x="8292000" y="2447375"/>
            <a:ext cx="432000" cy="432000"/>
          </a:xfrm>
          <a:prstGeom prst="ellipse">
            <a:avLst/>
          </a:prstGeom>
          <a:solidFill>
            <a:srgbClr val="00A3A1">
              <a:lumMod val="50000"/>
            </a:srgbClr>
          </a:solid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rPr>
              <a:t>4,5K</a:t>
            </a:r>
          </a:p>
        </p:txBody>
      </p:sp>
      <p:sp>
        <p:nvSpPr>
          <p:cNvPr id="145" name="Right Arrow 160">
            <a:extLst>
              <a:ext uri="{FF2B5EF4-FFF2-40B4-BE49-F238E27FC236}">
                <a16:creationId xmlns:a16="http://schemas.microsoft.com/office/drawing/2014/main" id="{5EE61C1A-66EC-44D1-B0BB-716B1B266517}"/>
              </a:ext>
            </a:extLst>
          </p:cNvPr>
          <p:cNvSpPr/>
          <p:nvPr/>
        </p:nvSpPr>
        <p:spPr>
          <a:xfrm>
            <a:off x="6096000" y="3206789"/>
            <a:ext cx="5076000" cy="144000"/>
          </a:xfrm>
          <a:prstGeom prst="rightArrow">
            <a:avLst/>
          </a:prstGeom>
          <a:solidFill>
            <a:srgbClr val="002060"/>
          </a:solidFill>
          <a:ln w="25400" cap="flat" cmpd="sng" algn="ctr">
            <a:noFill/>
            <a:prstDash val="solid"/>
          </a:ln>
          <a:effectLst/>
        </p:spPr>
        <p:txBody>
          <a:bodyPr lIns="36000" tIns="144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ysClr val="windowText" lastClr="000000"/>
              </a:solidFill>
              <a:effectLst/>
              <a:uLnTx/>
              <a:uFillTx/>
              <a:latin typeface="Univers for KPMG" panose="020B0603020202020204" pitchFamily="34" charset="0"/>
              <a:ea typeface="+mn-ea"/>
              <a:cs typeface="Arial" panose="020B0604020202020204" pitchFamily="34" charset="0"/>
            </a:endParaRPr>
          </a:p>
        </p:txBody>
      </p:sp>
      <p:sp>
        <p:nvSpPr>
          <p:cNvPr id="146" name="Oval 145">
            <a:extLst>
              <a:ext uri="{FF2B5EF4-FFF2-40B4-BE49-F238E27FC236}">
                <a16:creationId xmlns:a16="http://schemas.microsoft.com/office/drawing/2014/main" id="{1DBBF0D3-F5AD-4EB0-9BC4-8FAF190D4BE5}"/>
              </a:ext>
            </a:extLst>
          </p:cNvPr>
          <p:cNvSpPr/>
          <p:nvPr/>
        </p:nvSpPr>
        <p:spPr>
          <a:xfrm>
            <a:off x="8292000" y="3049878"/>
            <a:ext cx="432000" cy="432000"/>
          </a:xfrm>
          <a:prstGeom prst="ellipse">
            <a:avLst/>
          </a:prstGeom>
          <a:solidFill>
            <a:srgbClr val="00A3A1">
              <a:lumMod val="50000"/>
            </a:srgbClr>
          </a:solid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rPr>
              <a:t>20%</a:t>
            </a:r>
          </a:p>
        </p:txBody>
      </p:sp>
      <p:sp>
        <p:nvSpPr>
          <p:cNvPr id="149" name="Right Arrow 160">
            <a:extLst>
              <a:ext uri="{FF2B5EF4-FFF2-40B4-BE49-F238E27FC236}">
                <a16:creationId xmlns:a16="http://schemas.microsoft.com/office/drawing/2014/main" id="{ABEE481B-807F-473A-A1A5-DC9E1E45A934}"/>
              </a:ext>
            </a:extLst>
          </p:cNvPr>
          <p:cNvSpPr/>
          <p:nvPr/>
        </p:nvSpPr>
        <p:spPr>
          <a:xfrm>
            <a:off x="6096000" y="3807140"/>
            <a:ext cx="5076000" cy="144000"/>
          </a:xfrm>
          <a:prstGeom prst="rightArrow">
            <a:avLst/>
          </a:prstGeom>
          <a:solidFill>
            <a:srgbClr val="002060"/>
          </a:solidFill>
          <a:ln w="25400" cap="flat" cmpd="sng" algn="ctr">
            <a:noFill/>
            <a:prstDash val="solid"/>
          </a:ln>
          <a:effectLst/>
        </p:spPr>
        <p:txBody>
          <a:bodyPr lIns="36000" tIns="144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ysClr val="windowText" lastClr="000000"/>
              </a:solidFill>
              <a:effectLst/>
              <a:uLnTx/>
              <a:uFillTx/>
              <a:latin typeface="Univers for KPMG" panose="020B0603020202020204" pitchFamily="34" charset="0"/>
              <a:ea typeface="+mn-ea"/>
              <a:cs typeface="Arial" panose="020B0604020202020204" pitchFamily="34" charset="0"/>
            </a:endParaRPr>
          </a:p>
        </p:txBody>
      </p:sp>
      <p:sp>
        <p:nvSpPr>
          <p:cNvPr id="151" name="Right Arrow 160">
            <a:extLst>
              <a:ext uri="{FF2B5EF4-FFF2-40B4-BE49-F238E27FC236}">
                <a16:creationId xmlns:a16="http://schemas.microsoft.com/office/drawing/2014/main" id="{11AE39A2-84AD-4246-B440-5FD98B4F1A02}"/>
              </a:ext>
            </a:extLst>
          </p:cNvPr>
          <p:cNvSpPr/>
          <p:nvPr/>
        </p:nvSpPr>
        <p:spPr>
          <a:xfrm>
            <a:off x="6096000" y="4407491"/>
            <a:ext cx="5076000" cy="144000"/>
          </a:xfrm>
          <a:prstGeom prst="rightArrow">
            <a:avLst/>
          </a:prstGeom>
          <a:solidFill>
            <a:srgbClr val="002060"/>
          </a:solidFill>
          <a:ln w="25400" cap="flat" cmpd="sng" algn="ctr">
            <a:noFill/>
            <a:prstDash val="solid"/>
          </a:ln>
          <a:effectLst/>
        </p:spPr>
        <p:txBody>
          <a:bodyPr lIns="36000" tIns="144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ysClr val="windowText" lastClr="000000"/>
              </a:solidFill>
              <a:effectLst/>
              <a:uLnTx/>
              <a:uFillTx/>
              <a:latin typeface="Univers for KPMG" panose="020B0603020202020204" pitchFamily="34" charset="0"/>
              <a:ea typeface="+mn-ea"/>
              <a:cs typeface="Arial" panose="020B0604020202020204" pitchFamily="34" charset="0"/>
            </a:endParaRPr>
          </a:p>
        </p:txBody>
      </p:sp>
      <p:sp>
        <p:nvSpPr>
          <p:cNvPr id="152" name="Oval 151">
            <a:extLst>
              <a:ext uri="{FF2B5EF4-FFF2-40B4-BE49-F238E27FC236}">
                <a16:creationId xmlns:a16="http://schemas.microsoft.com/office/drawing/2014/main" id="{961BCACB-B0D5-45DF-9FB7-A10A50029671}"/>
              </a:ext>
            </a:extLst>
          </p:cNvPr>
          <p:cNvSpPr/>
          <p:nvPr/>
        </p:nvSpPr>
        <p:spPr>
          <a:xfrm>
            <a:off x="8292000" y="4254884"/>
            <a:ext cx="432000" cy="432000"/>
          </a:xfrm>
          <a:prstGeom prst="ellipse">
            <a:avLst/>
          </a:prstGeom>
          <a:solidFill>
            <a:srgbClr val="00A3A1">
              <a:lumMod val="50000"/>
            </a:srgbClr>
          </a:solid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rPr>
              <a:t>48,6K</a:t>
            </a:r>
          </a:p>
        </p:txBody>
      </p:sp>
      <p:sp>
        <p:nvSpPr>
          <p:cNvPr id="155" name="Right Arrow 160">
            <a:extLst>
              <a:ext uri="{FF2B5EF4-FFF2-40B4-BE49-F238E27FC236}">
                <a16:creationId xmlns:a16="http://schemas.microsoft.com/office/drawing/2014/main" id="{683C0E41-465E-41D7-B378-0AF8EC74971C}"/>
              </a:ext>
            </a:extLst>
          </p:cNvPr>
          <p:cNvSpPr/>
          <p:nvPr/>
        </p:nvSpPr>
        <p:spPr>
          <a:xfrm>
            <a:off x="6096000" y="5007842"/>
            <a:ext cx="5076000" cy="144000"/>
          </a:xfrm>
          <a:prstGeom prst="rightArrow">
            <a:avLst/>
          </a:prstGeom>
          <a:solidFill>
            <a:srgbClr val="002060"/>
          </a:solidFill>
          <a:ln w="25400" cap="flat" cmpd="sng" algn="ctr">
            <a:noFill/>
            <a:prstDash val="solid"/>
          </a:ln>
          <a:effectLst/>
        </p:spPr>
        <p:txBody>
          <a:bodyPr lIns="36000" tIns="144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ysClr val="windowText" lastClr="000000"/>
              </a:solidFill>
              <a:effectLst/>
              <a:uLnTx/>
              <a:uFillTx/>
              <a:latin typeface="Univers for KPMG" panose="020B0603020202020204" pitchFamily="34" charset="0"/>
              <a:ea typeface="+mn-ea"/>
              <a:cs typeface="Arial" panose="020B0604020202020204" pitchFamily="34" charset="0"/>
            </a:endParaRPr>
          </a:p>
        </p:txBody>
      </p:sp>
      <p:sp>
        <p:nvSpPr>
          <p:cNvPr id="156" name="Oval 155">
            <a:extLst>
              <a:ext uri="{FF2B5EF4-FFF2-40B4-BE49-F238E27FC236}">
                <a16:creationId xmlns:a16="http://schemas.microsoft.com/office/drawing/2014/main" id="{EF522DE6-B76C-4A3D-9592-291208551916}"/>
              </a:ext>
            </a:extLst>
          </p:cNvPr>
          <p:cNvSpPr/>
          <p:nvPr/>
        </p:nvSpPr>
        <p:spPr>
          <a:xfrm>
            <a:off x="8292000" y="4857387"/>
            <a:ext cx="432000" cy="432000"/>
          </a:xfrm>
          <a:prstGeom prst="ellipse">
            <a:avLst/>
          </a:prstGeom>
          <a:solidFill>
            <a:srgbClr val="00A3A1">
              <a:lumMod val="50000"/>
            </a:srgbClr>
          </a:solid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700" b="1" kern="0" dirty="0">
                <a:solidFill>
                  <a:srgbClr val="FFFFFF"/>
                </a:solidFill>
                <a:latin typeface="Univers for KPMG" panose="020B0603020202020204" pitchFamily="34" charset="0"/>
                <a:cs typeface="Arial" panose="020B0604020202020204" pitchFamily="34" charset="0"/>
              </a:rPr>
              <a:t>15,9K</a:t>
            </a: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157" name="Right Arrow 160">
            <a:extLst>
              <a:ext uri="{FF2B5EF4-FFF2-40B4-BE49-F238E27FC236}">
                <a16:creationId xmlns:a16="http://schemas.microsoft.com/office/drawing/2014/main" id="{E99DDE53-174F-4CE7-B045-3A660CB61BA4}"/>
              </a:ext>
            </a:extLst>
          </p:cNvPr>
          <p:cNvSpPr/>
          <p:nvPr/>
        </p:nvSpPr>
        <p:spPr>
          <a:xfrm>
            <a:off x="6096000" y="1979459"/>
            <a:ext cx="5076000" cy="144000"/>
          </a:xfrm>
          <a:prstGeom prst="rightArrow">
            <a:avLst/>
          </a:prstGeom>
          <a:solidFill>
            <a:srgbClr val="002060"/>
          </a:solidFill>
          <a:ln w="25400" cap="flat" cmpd="sng" algn="ctr">
            <a:noFill/>
            <a:prstDash val="solid"/>
          </a:ln>
          <a:effectLst/>
        </p:spPr>
        <p:txBody>
          <a:bodyPr lIns="36000" tIns="144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ysClr val="windowText" lastClr="000000"/>
              </a:solidFill>
              <a:effectLst/>
              <a:uLnTx/>
              <a:uFillTx/>
              <a:latin typeface="Univers for KPMG" panose="020B0603020202020204" pitchFamily="34" charset="0"/>
              <a:ea typeface="+mn-ea"/>
              <a:cs typeface="Arial" panose="020B0604020202020204" pitchFamily="34" charset="0"/>
            </a:endParaRPr>
          </a:p>
        </p:txBody>
      </p:sp>
      <p:sp>
        <p:nvSpPr>
          <p:cNvPr id="158" name="Oval 157">
            <a:extLst>
              <a:ext uri="{FF2B5EF4-FFF2-40B4-BE49-F238E27FC236}">
                <a16:creationId xmlns:a16="http://schemas.microsoft.com/office/drawing/2014/main" id="{A5E342E5-7BAB-430F-BD27-F81F81A62183}"/>
              </a:ext>
            </a:extLst>
          </p:cNvPr>
          <p:cNvSpPr/>
          <p:nvPr/>
        </p:nvSpPr>
        <p:spPr>
          <a:xfrm>
            <a:off x="8264450" y="1831156"/>
            <a:ext cx="459550" cy="432000"/>
          </a:xfrm>
          <a:prstGeom prst="ellipse">
            <a:avLst/>
          </a:prstGeom>
          <a:solidFill>
            <a:srgbClr val="00A3A1">
              <a:lumMod val="50000"/>
            </a:srgbClr>
          </a:solid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700" b="1" kern="0" dirty="0">
                <a:solidFill>
                  <a:srgbClr val="FFFFFF"/>
                </a:solidFill>
                <a:latin typeface="Univers for KPMG" panose="020B0603020202020204" pitchFamily="34" charset="0"/>
                <a:cs typeface="Arial" panose="020B0604020202020204" pitchFamily="34" charset="0"/>
              </a:rPr>
              <a:t>1,8</a:t>
            </a:r>
            <a:r>
              <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rPr>
              <a:t> FTE</a:t>
            </a:r>
          </a:p>
        </p:txBody>
      </p:sp>
      <p:sp>
        <p:nvSpPr>
          <p:cNvPr id="159" name="Right Arrow 160">
            <a:extLst>
              <a:ext uri="{FF2B5EF4-FFF2-40B4-BE49-F238E27FC236}">
                <a16:creationId xmlns:a16="http://schemas.microsoft.com/office/drawing/2014/main" id="{A7B5C70C-213A-4D39-9506-BC30C75101A1}"/>
              </a:ext>
            </a:extLst>
          </p:cNvPr>
          <p:cNvSpPr/>
          <p:nvPr/>
        </p:nvSpPr>
        <p:spPr>
          <a:xfrm>
            <a:off x="6096000" y="5632480"/>
            <a:ext cx="5076000" cy="144000"/>
          </a:xfrm>
          <a:prstGeom prst="rightArrow">
            <a:avLst/>
          </a:prstGeom>
          <a:solidFill>
            <a:srgbClr val="002060"/>
          </a:solidFill>
          <a:ln w="25400" cap="flat" cmpd="sng" algn="ctr">
            <a:noFill/>
            <a:prstDash val="solid"/>
          </a:ln>
          <a:effectLst/>
        </p:spPr>
        <p:txBody>
          <a:bodyPr lIns="36000" tIns="144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ysClr val="windowText" lastClr="000000"/>
              </a:solidFill>
              <a:effectLst/>
              <a:uLnTx/>
              <a:uFillTx/>
              <a:latin typeface="Univers for KPMG" panose="020B0603020202020204" pitchFamily="34" charset="0"/>
              <a:ea typeface="+mn-ea"/>
              <a:cs typeface="Arial" panose="020B0604020202020204" pitchFamily="34" charset="0"/>
            </a:endParaRPr>
          </a:p>
        </p:txBody>
      </p:sp>
      <p:sp>
        <p:nvSpPr>
          <p:cNvPr id="160" name="Oval 159">
            <a:extLst>
              <a:ext uri="{FF2B5EF4-FFF2-40B4-BE49-F238E27FC236}">
                <a16:creationId xmlns:a16="http://schemas.microsoft.com/office/drawing/2014/main" id="{01110953-DEDC-47DB-B287-5114A73B7CF2}"/>
              </a:ext>
            </a:extLst>
          </p:cNvPr>
          <p:cNvSpPr/>
          <p:nvPr/>
        </p:nvSpPr>
        <p:spPr>
          <a:xfrm>
            <a:off x="8292000" y="5486329"/>
            <a:ext cx="432000" cy="432000"/>
          </a:xfrm>
          <a:prstGeom prst="ellipse">
            <a:avLst/>
          </a:prstGeom>
          <a:solidFill>
            <a:srgbClr val="00A3A1">
              <a:lumMod val="50000"/>
            </a:srgbClr>
          </a:solidFill>
          <a:ln w="25400" cap="flat" cmpd="sng" algn="ctr">
            <a:noFill/>
            <a:prstDash val="solid"/>
          </a:ln>
          <a:effectLst/>
        </p:spPr>
        <p:txBody>
          <a:bodyPr lIns="0" tIns="0" rIns="0" bIns="0" rtlCol="0" anchor="ctr"/>
          <a:lstStyle/>
          <a:p>
            <a:pPr lvl="0" algn="ctr">
              <a:defRPr/>
            </a:pPr>
            <a:r>
              <a:rPr lang="es-ES_tradnl" sz="700" b="1" kern="0" dirty="0">
                <a:solidFill>
                  <a:srgbClr val="FFFFFF"/>
                </a:solidFill>
                <a:latin typeface="Univers for KPMG" panose="020B0603020202020204" pitchFamily="34" charset="0"/>
                <a:cs typeface="Arial" panose="020B0604020202020204" pitchFamily="34" charset="0"/>
              </a:rPr>
              <a:t>0,23 FTE</a:t>
            </a: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grpSp>
        <p:nvGrpSpPr>
          <p:cNvPr id="180" name="Group 161">
            <a:extLst>
              <a:ext uri="{FF2B5EF4-FFF2-40B4-BE49-F238E27FC236}">
                <a16:creationId xmlns:a16="http://schemas.microsoft.com/office/drawing/2014/main" id="{8BB77CBE-230A-4CE6-9CB1-7A991F259535}"/>
              </a:ext>
            </a:extLst>
          </p:cNvPr>
          <p:cNvGrpSpPr/>
          <p:nvPr/>
        </p:nvGrpSpPr>
        <p:grpSpPr>
          <a:xfrm>
            <a:off x="9768408" y="1124744"/>
            <a:ext cx="432048" cy="302981"/>
            <a:chOff x="4684291" y="1700807"/>
            <a:chExt cx="432048" cy="360041"/>
          </a:xfrm>
          <a:solidFill>
            <a:schemeClr val="tx2"/>
          </a:solidFill>
          <a:effectLst/>
        </p:grpSpPr>
        <p:sp>
          <p:nvSpPr>
            <p:cNvPr id="181" name="Down Arrow 170">
              <a:extLst>
                <a:ext uri="{FF2B5EF4-FFF2-40B4-BE49-F238E27FC236}">
                  <a16:creationId xmlns:a16="http://schemas.microsoft.com/office/drawing/2014/main" id="{EB9FC9FC-4B62-4A50-BB47-683B46693B7C}"/>
                </a:ext>
              </a:extLst>
            </p:cNvPr>
            <p:cNvSpPr/>
            <p:nvPr/>
          </p:nvSpPr>
          <p:spPr>
            <a:xfrm>
              <a:off x="4796408" y="1844824"/>
              <a:ext cx="216024" cy="216024"/>
            </a:xfrm>
            <a:prstGeom prst="downArrow">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182" name="Rectangle 181">
              <a:extLst>
                <a:ext uri="{FF2B5EF4-FFF2-40B4-BE49-F238E27FC236}">
                  <a16:creationId xmlns:a16="http://schemas.microsoft.com/office/drawing/2014/main" id="{9C7FCCCD-194D-4171-BDD1-230425962266}"/>
                </a:ext>
              </a:extLst>
            </p:cNvPr>
            <p:cNvSpPr/>
            <p:nvPr/>
          </p:nvSpPr>
          <p:spPr>
            <a:xfrm>
              <a:off x="4684291" y="1700807"/>
              <a:ext cx="432048" cy="216024"/>
            </a:xfrm>
            <a:prstGeom prst="rect">
              <a:avLst/>
            </a:prstGeom>
            <a:gr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rPr>
                <a:t>2,2 Horas</a:t>
              </a:r>
            </a:p>
          </p:txBody>
        </p:sp>
      </p:grpSp>
      <p:grpSp>
        <p:nvGrpSpPr>
          <p:cNvPr id="183" name="Group 161">
            <a:extLst>
              <a:ext uri="{FF2B5EF4-FFF2-40B4-BE49-F238E27FC236}">
                <a16:creationId xmlns:a16="http://schemas.microsoft.com/office/drawing/2014/main" id="{E4D219A2-C95E-4E88-97FA-19BF9B47D3EF}"/>
              </a:ext>
            </a:extLst>
          </p:cNvPr>
          <p:cNvGrpSpPr/>
          <p:nvPr/>
        </p:nvGrpSpPr>
        <p:grpSpPr>
          <a:xfrm>
            <a:off x="7975154" y="1134401"/>
            <a:ext cx="432048" cy="302981"/>
            <a:chOff x="4684291" y="1700807"/>
            <a:chExt cx="432048" cy="360041"/>
          </a:xfrm>
          <a:solidFill>
            <a:schemeClr val="accent6"/>
          </a:solidFill>
          <a:effectLst/>
        </p:grpSpPr>
        <p:sp>
          <p:nvSpPr>
            <p:cNvPr id="184" name="Down Arrow 242">
              <a:extLst>
                <a:ext uri="{FF2B5EF4-FFF2-40B4-BE49-F238E27FC236}">
                  <a16:creationId xmlns:a16="http://schemas.microsoft.com/office/drawing/2014/main" id="{C4CC43CC-F136-43BE-A295-6EA95620CBB1}"/>
                </a:ext>
              </a:extLst>
            </p:cNvPr>
            <p:cNvSpPr/>
            <p:nvPr/>
          </p:nvSpPr>
          <p:spPr>
            <a:xfrm>
              <a:off x="4796408" y="1844824"/>
              <a:ext cx="216024" cy="216024"/>
            </a:xfrm>
            <a:prstGeom prst="downArrow">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185" name="Rectangle 184">
              <a:extLst>
                <a:ext uri="{FF2B5EF4-FFF2-40B4-BE49-F238E27FC236}">
                  <a16:creationId xmlns:a16="http://schemas.microsoft.com/office/drawing/2014/main" id="{F4BBB7B6-0A43-4D99-A283-A29703D76EB5}"/>
                </a:ext>
              </a:extLst>
            </p:cNvPr>
            <p:cNvSpPr/>
            <p:nvPr/>
          </p:nvSpPr>
          <p:spPr>
            <a:xfrm>
              <a:off x="4684291" y="1700807"/>
              <a:ext cx="432048" cy="216024"/>
            </a:xfrm>
            <a:prstGeom prst="rect">
              <a:avLst/>
            </a:prstGeom>
            <a:gr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rPr>
                <a:t>3,5 Horas</a:t>
              </a:r>
            </a:p>
          </p:txBody>
        </p:sp>
      </p:grpSp>
      <p:grpSp>
        <p:nvGrpSpPr>
          <p:cNvPr id="186" name="Group 161">
            <a:extLst>
              <a:ext uri="{FF2B5EF4-FFF2-40B4-BE49-F238E27FC236}">
                <a16:creationId xmlns:a16="http://schemas.microsoft.com/office/drawing/2014/main" id="{8DAB8B6B-4C3D-4837-8EFD-611683D64341}"/>
              </a:ext>
            </a:extLst>
          </p:cNvPr>
          <p:cNvGrpSpPr/>
          <p:nvPr/>
        </p:nvGrpSpPr>
        <p:grpSpPr>
          <a:xfrm>
            <a:off x="6816080" y="1124744"/>
            <a:ext cx="432048" cy="302981"/>
            <a:chOff x="4684291" y="1700807"/>
            <a:chExt cx="432048" cy="360041"/>
          </a:xfrm>
          <a:solidFill>
            <a:schemeClr val="accent5"/>
          </a:solidFill>
          <a:effectLst/>
        </p:grpSpPr>
        <p:sp>
          <p:nvSpPr>
            <p:cNvPr id="187" name="Down Arrow 295">
              <a:extLst>
                <a:ext uri="{FF2B5EF4-FFF2-40B4-BE49-F238E27FC236}">
                  <a16:creationId xmlns:a16="http://schemas.microsoft.com/office/drawing/2014/main" id="{5B330BAA-DE8B-46FC-BB4B-A90F84D2D9A9}"/>
                </a:ext>
              </a:extLst>
            </p:cNvPr>
            <p:cNvSpPr/>
            <p:nvPr/>
          </p:nvSpPr>
          <p:spPr>
            <a:xfrm>
              <a:off x="4796408" y="1844824"/>
              <a:ext cx="216024" cy="216024"/>
            </a:xfrm>
            <a:prstGeom prst="downArrow">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188" name="Rectangle 187">
              <a:extLst>
                <a:ext uri="{FF2B5EF4-FFF2-40B4-BE49-F238E27FC236}">
                  <a16:creationId xmlns:a16="http://schemas.microsoft.com/office/drawing/2014/main" id="{87B58590-926B-42F3-A6F2-DEE7EF12A80E}"/>
                </a:ext>
              </a:extLst>
            </p:cNvPr>
            <p:cNvSpPr/>
            <p:nvPr/>
          </p:nvSpPr>
          <p:spPr>
            <a:xfrm>
              <a:off x="4684291" y="1700807"/>
              <a:ext cx="432048" cy="216024"/>
            </a:xfrm>
            <a:prstGeom prst="rect">
              <a:avLst/>
            </a:prstGeom>
            <a:gr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rPr>
                <a:t>6,2 Horas</a:t>
              </a:r>
            </a:p>
          </p:txBody>
        </p:sp>
      </p:grpSp>
      <p:grpSp>
        <p:nvGrpSpPr>
          <p:cNvPr id="204" name="Group 161">
            <a:extLst>
              <a:ext uri="{FF2B5EF4-FFF2-40B4-BE49-F238E27FC236}">
                <a16:creationId xmlns:a16="http://schemas.microsoft.com/office/drawing/2014/main" id="{13A7099B-8399-458C-B67A-8F6B6444E2C8}"/>
              </a:ext>
            </a:extLst>
          </p:cNvPr>
          <p:cNvGrpSpPr/>
          <p:nvPr/>
        </p:nvGrpSpPr>
        <p:grpSpPr>
          <a:xfrm>
            <a:off x="9768408" y="4724753"/>
            <a:ext cx="432048" cy="302981"/>
            <a:chOff x="4684291" y="1700807"/>
            <a:chExt cx="432048" cy="360041"/>
          </a:xfrm>
          <a:solidFill>
            <a:schemeClr val="tx2"/>
          </a:solidFill>
          <a:effectLst/>
        </p:grpSpPr>
        <p:sp>
          <p:nvSpPr>
            <p:cNvPr id="205" name="Down Arrow 170">
              <a:extLst>
                <a:ext uri="{FF2B5EF4-FFF2-40B4-BE49-F238E27FC236}">
                  <a16:creationId xmlns:a16="http://schemas.microsoft.com/office/drawing/2014/main" id="{81A69728-EDE9-4274-9895-AC8CB352C128}"/>
                </a:ext>
              </a:extLst>
            </p:cNvPr>
            <p:cNvSpPr/>
            <p:nvPr/>
          </p:nvSpPr>
          <p:spPr>
            <a:xfrm>
              <a:off x="4796408" y="1844824"/>
              <a:ext cx="216024" cy="216024"/>
            </a:xfrm>
            <a:prstGeom prst="downArrow">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206" name="Rectangle 205">
              <a:extLst>
                <a:ext uri="{FF2B5EF4-FFF2-40B4-BE49-F238E27FC236}">
                  <a16:creationId xmlns:a16="http://schemas.microsoft.com/office/drawing/2014/main" id="{F9D7DEA2-25CD-4FBF-8D22-6C419E4F7676}"/>
                </a:ext>
              </a:extLst>
            </p:cNvPr>
            <p:cNvSpPr/>
            <p:nvPr/>
          </p:nvSpPr>
          <p:spPr>
            <a:xfrm>
              <a:off x="4684291" y="1700807"/>
              <a:ext cx="432048" cy="216024"/>
            </a:xfrm>
            <a:prstGeom prst="rect">
              <a:avLst/>
            </a:prstGeom>
            <a:gr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rPr>
                <a:t>18,5K</a:t>
              </a:r>
            </a:p>
          </p:txBody>
        </p:sp>
      </p:grpSp>
      <p:grpSp>
        <p:nvGrpSpPr>
          <p:cNvPr id="207" name="Group 161">
            <a:extLst>
              <a:ext uri="{FF2B5EF4-FFF2-40B4-BE49-F238E27FC236}">
                <a16:creationId xmlns:a16="http://schemas.microsoft.com/office/drawing/2014/main" id="{5D03DC14-6F80-4825-9BA5-27EEA2B57BA5}"/>
              </a:ext>
            </a:extLst>
          </p:cNvPr>
          <p:cNvGrpSpPr/>
          <p:nvPr/>
        </p:nvGrpSpPr>
        <p:grpSpPr>
          <a:xfrm>
            <a:off x="6816080" y="4724753"/>
            <a:ext cx="432048" cy="302981"/>
            <a:chOff x="4684291" y="1700807"/>
            <a:chExt cx="432048" cy="360041"/>
          </a:xfrm>
          <a:solidFill>
            <a:schemeClr val="accent5"/>
          </a:solidFill>
          <a:effectLst/>
        </p:grpSpPr>
        <p:sp>
          <p:nvSpPr>
            <p:cNvPr id="208" name="Down Arrow 295">
              <a:extLst>
                <a:ext uri="{FF2B5EF4-FFF2-40B4-BE49-F238E27FC236}">
                  <a16:creationId xmlns:a16="http://schemas.microsoft.com/office/drawing/2014/main" id="{9DEB73FD-4D6B-438C-979D-2E4194C519ED}"/>
                </a:ext>
              </a:extLst>
            </p:cNvPr>
            <p:cNvSpPr/>
            <p:nvPr/>
          </p:nvSpPr>
          <p:spPr>
            <a:xfrm>
              <a:off x="4796408" y="1844824"/>
              <a:ext cx="216024" cy="216024"/>
            </a:xfrm>
            <a:prstGeom prst="downArrow">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209" name="Rectangle 208">
              <a:extLst>
                <a:ext uri="{FF2B5EF4-FFF2-40B4-BE49-F238E27FC236}">
                  <a16:creationId xmlns:a16="http://schemas.microsoft.com/office/drawing/2014/main" id="{2CAE9CCA-54A0-41D3-B52C-785A2A67657E}"/>
                </a:ext>
              </a:extLst>
            </p:cNvPr>
            <p:cNvSpPr/>
            <p:nvPr/>
          </p:nvSpPr>
          <p:spPr>
            <a:xfrm>
              <a:off x="4684291" y="1700807"/>
              <a:ext cx="432048" cy="216024"/>
            </a:xfrm>
            <a:prstGeom prst="rect">
              <a:avLst/>
            </a:prstGeom>
            <a:gr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rPr>
                <a:t>10,8K</a:t>
              </a:r>
            </a:p>
          </p:txBody>
        </p:sp>
      </p:grpSp>
      <p:grpSp>
        <p:nvGrpSpPr>
          <p:cNvPr id="210" name="Group 161">
            <a:extLst>
              <a:ext uri="{FF2B5EF4-FFF2-40B4-BE49-F238E27FC236}">
                <a16:creationId xmlns:a16="http://schemas.microsoft.com/office/drawing/2014/main" id="{76AFC09E-057D-48DA-A020-1183714A99A1}"/>
              </a:ext>
            </a:extLst>
          </p:cNvPr>
          <p:cNvGrpSpPr/>
          <p:nvPr/>
        </p:nvGrpSpPr>
        <p:grpSpPr>
          <a:xfrm>
            <a:off x="6240016" y="4724753"/>
            <a:ext cx="432048" cy="302981"/>
            <a:chOff x="4684291" y="1700807"/>
            <a:chExt cx="432048" cy="360041"/>
          </a:xfrm>
          <a:solidFill>
            <a:schemeClr val="accent6"/>
          </a:solidFill>
          <a:effectLst/>
        </p:grpSpPr>
        <p:sp>
          <p:nvSpPr>
            <p:cNvPr id="211" name="Down Arrow 242">
              <a:extLst>
                <a:ext uri="{FF2B5EF4-FFF2-40B4-BE49-F238E27FC236}">
                  <a16:creationId xmlns:a16="http://schemas.microsoft.com/office/drawing/2014/main" id="{7389E63A-B049-405E-89D7-263631135450}"/>
                </a:ext>
              </a:extLst>
            </p:cNvPr>
            <p:cNvSpPr/>
            <p:nvPr/>
          </p:nvSpPr>
          <p:spPr>
            <a:xfrm>
              <a:off x="4796408" y="1844824"/>
              <a:ext cx="216024" cy="216024"/>
            </a:xfrm>
            <a:prstGeom prst="downArrow">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212" name="Rectangle 211">
              <a:extLst>
                <a:ext uri="{FF2B5EF4-FFF2-40B4-BE49-F238E27FC236}">
                  <a16:creationId xmlns:a16="http://schemas.microsoft.com/office/drawing/2014/main" id="{56FC05E4-36FA-4425-82A0-06384590C2FE}"/>
                </a:ext>
              </a:extLst>
            </p:cNvPr>
            <p:cNvSpPr/>
            <p:nvPr/>
          </p:nvSpPr>
          <p:spPr>
            <a:xfrm>
              <a:off x="4684291" y="1700807"/>
              <a:ext cx="432048" cy="216024"/>
            </a:xfrm>
            <a:prstGeom prst="rect">
              <a:avLst/>
            </a:prstGeom>
            <a:grpFill/>
            <a:ln w="25400" cap="flat" cmpd="sng" algn="ctr">
              <a:noFill/>
              <a:prstDash val="solid"/>
            </a:ln>
            <a:effectLst/>
          </p:spPr>
          <p:txBody>
            <a:bodyPr lIns="0" tIns="0" rIns="0" bIns="0" rtlCol="0" anchor="ctr"/>
            <a:lstStyle/>
            <a:p>
              <a:pPr lvl="0" algn="ctr">
                <a:defRPr/>
              </a:pPr>
              <a:r>
                <a:rPr lang="es-ES_tradnl" sz="700" b="1" kern="0" dirty="0">
                  <a:solidFill>
                    <a:srgbClr val="FFFFFF"/>
                  </a:solidFill>
                  <a:latin typeface="Univers for KPMG" panose="020B0603020202020204" pitchFamily="34" charset="0"/>
                  <a:cs typeface="Arial" panose="020B0604020202020204" pitchFamily="34" charset="0"/>
                </a:rPr>
                <a:t>6,4K</a:t>
              </a:r>
            </a:p>
          </p:txBody>
        </p:sp>
      </p:grpSp>
      <p:grpSp>
        <p:nvGrpSpPr>
          <p:cNvPr id="148" name="Group 161">
            <a:extLst>
              <a:ext uri="{FF2B5EF4-FFF2-40B4-BE49-F238E27FC236}">
                <a16:creationId xmlns:a16="http://schemas.microsoft.com/office/drawing/2014/main" id="{A5A86FFC-7B9E-4A5D-966C-372461E4F51E}"/>
              </a:ext>
            </a:extLst>
          </p:cNvPr>
          <p:cNvGrpSpPr/>
          <p:nvPr/>
        </p:nvGrpSpPr>
        <p:grpSpPr>
          <a:xfrm>
            <a:off x="9768408" y="1700808"/>
            <a:ext cx="432048" cy="302981"/>
            <a:chOff x="4684291" y="1700807"/>
            <a:chExt cx="432048" cy="360041"/>
          </a:xfrm>
          <a:solidFill>
            <a:schemeClr val="tx2"/>
          </a:solidFill>
          <a:effectLst/>
        </p:grpSpPr>
        <p:sp>
          <p:nvSpPr>
            <p:cNvPr id="172" name="Down Arrow 170">
              <a:extLst>
                <a:ext uri="{FF2B5EF4-FFF2-40B4-BE49-F238E27FC236}">
                  <a16:creationId xmlns:a16="http://schemas.microsoft.com/office/drawing/2014/main" id="{6E6E4008-3AFF-4C3F-9EEA-8DD4EDAC2388}"/>
                </a:ext>
              </a:extLst>
            </p:cNvPr>
            <p:cNvSpPr/>
            <p:nvPr/>
          </p:nvSpPr>
          <p:spPr>
            <a:xfrm>
              <a:off x="4796408" y="1844824"/>
              <a:ext cx="216024" cy="216024"/>
            </a:xfrm>
            <a:prstGeom prst="downArrow">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173" name="Rectangle 172">
              <a:extLst>
                <a:ext uri="{FF2B5EF4-FFF2-40B4-BE49-F238E27FC236}">
                  <a16:creationId xmlns:a16="http://schemas.microsoft.com/office/drawing/2014/main" id="{590FE2D5-8BE6-4DB4-915C-712BA7639795}"/>
                </a:ext>
              </a:extLst>
            </p:cNvPr>
            <p:cNvSpPr/>
            <p:nvPr/>
          </p:nvSpPr>
          <p:spPr>
            <a:xfrm>
              <a:off x="4684291" y="1700807"/>
              <a:ext cx="432048" cy="216024"/>
            </a:xfrm>
            <a:prstGeom prst="rect">
              <a:avLst/>
            </a:prstGeom>
            <a:grpFill/>
            <a:ln w="25400" cap="flat" cmpd="sng" algn="ctr">
              <a:noFill/>
              <a:prstDash val="solid"/>
            </a:ln>
            <a:effectLst/>
          </p:spPr>
          <p:txBody>
            <a:bodyPr lIns="0" tIns="0" rIns="0" bIns="0" rtlCol="0" anchor="ctr"/>
            <a:lstStyle/>
            <a:p>
              <a:pPr lvl="0" algn="ctr">
                <a:defRPr/>
              </a:pPr>
              <a:r>
                <a:rPr lang="es-ES_tradnl" sz="700" b="1" kern="0" dirty="0">
                  <a:solidFill>
                    <a:srgbClr val="FFFFFF"/>
                  </a:solidFill>
                  <a:latin typeface="Univers for KPMG" panose="020B0603020202020204" pitchFamily="34" charset="0"/>
                  <a:cs typeface="Arial" panose="020B0604020202020204" pitchFamily="34" charset="0"/>
                </a:rPr>
                <a:t>0,5 FTE</a:t>
              </a: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grpSp>
      <p:grpSp>
        <p:nvGrpSpPr>
          <p:cNvPr id="174" name="Group 161">
            <a:extLst>
              <a:ext uri="{FF2B5EF4-FFF2-40B4-BE49-F238E27FC236}">
                <a16:creationId xmlns:a16="http://schemas.microsoft.com/office/drawing/2014/main" id="{8237D7E0-038B-46F7-84AD-A579F0C7B4E3}"/>
              </a:ext>
            </a:extLst>
          </p:cNvPr>
          <p:cNvGrpSpPr/>
          <p:nvPr/>
        </p:nvGrpSpPr>
        <p:grpSpPr>
          <a:xfrm>
            <a:off x="6816080" y="1700808"/>
            <a:ext cx="432048" cy="302981"/>
            <a:chOff x="4684291" y="1700807"/>
            <a:chExt cx="432048" cy="360041"/>
          </a:xfrm>
          <a:solidFill>
            <a:schemeClr val="accent5"/>
          </a:solidFill>
          <a:effectLst/>
        </p:grpSpPr>
        <p:sp>
          <p:nvSpPr>
            <p:cNvPr id="175" name="Down Arrow 295">
              <a:extLst>
                <a:ext uri="{FF2B5EF4-FFF2-40B4-BE49-F238E27FC236}">
                  <a16:creationId xmlns:a16="http://schemas.microsoft.com/office/drawing/2014/main" id="{0D079482-76DA-4713-85C4-81C72EAA1D8B}"/>
                </a:ext>
              </a:extLst>
            </p:cNvPr>
            <p:cNvSpPr/>
            <p:nvPr/>
          </p:nvSpPr>
          <p:spPr>
            <a:xfrm>
              <a:off x="4796408" y="1844824"/>
              <a:ext cx="216024" cy="216024"/>
            </a:xfrm>
            <a:prstGeom prst="downArrow">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176" name="Rectangle 175">
              <a:extLst>
                <a:ext uri="{FF2B5EF4-FFF2-40B4-BE49-F238E27FC236}">
                  <a16:creationId xmlns:a16="http://schemas.microsoft.com/office/drawing/2014/main" id="{56E3B091-BE14-4F7E-B5C4-A69B0C9F50AB}"/>
                </a:ext>
              </a:extLst>
            </p:cNvPr>
            <p:cNvSpPr/>
            <p:nvPr/>
          </p:nvSpPr>
          <p:spPr>
            <a:xfrm>
              <a:off x="4684291" y="1700807"/>
              <a:ext cx="432048" cy="216024"/>
            </a:xfrm>
            <a:prstGeom prst="rect">
              <a:avLst/>
            </a:prstGeom>
            <a:grpFill/>
            <a:ln w="25400" cap="flat" cmpd="sng" algn="ctr">
              <a:noFill/>
              <a:prstDash val="solid"/>
            </a:ln>
            <a:effectLst/>
          </p:spPr>
          <p:txBody>
            <a:bodyPr lIns="0" tIns="0" rIns="0" bIns="0" rtlCol="0" anchor="ctr"/>
            <a:lstStyle/>
            <a:p>
              <a:pPr lvl="0" algn="ctr">
                <a:defRPr/>
              </a:pPr>
              <a:r>
                <a:rPr lang="es-ES_tradnl" sz="700" b="1" kern="0" dirty="0">
                  <a:solidFill>
                    <a:srgbClr val="FFFFFF"/>
                  </a:solidFill>
                  <a:latin typeface="Univers for KPMG" panose="020B0603020202020204" pitchFamily="34" charset="0"/>
                  <a:cs typeface="Arial" panose="020B0604020202020204" pitchFamily="34" charset="0"/>
                </a:rPr>
                <a:t>4,22 FTE</a:t>
              </a: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grpSp>
      <p:grpSp>
        <p:nvGrpSpPr>
          <p:cNvPr id="177" name="Group 161">
            <a:extLst>
              <a:ext uri="{FF2B5EF4-FFF2-40B4-BE49-F238E27FC236}">
                <a16:creationId xmlns:a16="http://schemas.microsoft.com/office/drawing/2014/main" id="{D5731DDA-9337-44CB-954E-AAF80072BA8C}"/>
              </a:ext>
            </a:extLst>
          </p:cNvPr>
          <p:cNvGrpSpPr/>
          <p:nvPr/>
        </p:nvGrpSpPr>
        <p:grpSpPr>
          <a:xfrm>
            <a:off x="7536160" y="1700808"/>
            <a:ext cx="432048" cy="302981"/>
            <a:chOff x="4684291" y="1700807"/>
            <a:chExt cx="432048" cy="360041"/>
          </a:xfrm>
          <a:solidFill>
            <a:schemeClr val="accent6"/>
          </a:solidFill>
          <a:effectLst/>
        </p:grpSpPr>
        <p:sp>
          <p:nvSpPr>
            <p:cNvPr id="178" name="Down Arrow 242">
              <a:extLst>
                <a:ext uri="{FF2B5EF4-FFF2-40B4-BE49-F238E27FC236}">
                  <a16:creationId xmlns:a16="http://schemas.microsoft.com/office/drawing/2014/main" id="{4EA9596B-7BE4-4455-9DD3-F6EF5A087ABD}"/>
                </a:ext>
              </a:extLst>
            </p:cNvPr>
            <p:cNvSpPr/>
            <p:nvPr/>
          </p:nvSpPr>
          <p:spPr>
            <a:xfrm>
              <a:off x="4796408" y="1844824"/>
              <a:ext cx="216024" cy="216024"/>
            </a:xfrm>
            <a:prstGeom prst="downArrow">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179" name="Rectangle 178">
              <a:extLst>
                <a:ext uri="{FF2B5EF4-FFF2-40B4-BE49-F238E27FC236}">
                  <a16:creationId xmlns:a16="http://schemas.microsoft.com/office/drawing/2014/main" id="{65749B92-4386-4B5B-8E5A-7CEFDA301322}"/>
                </a:ext>
              </a:extLst>
            </p:cNvPr>
            <p:cNvSpPr/>
            <p:nvPr/>
          </p:nvSpPr>
          <p:spPr>
            <a:xfrm>
              <a:off x="4684291" y="1700807"/>
              <a:ext cx="432048" cy="216024"/>
            </a:xfrm>
            <a:prstGeom prst="rect">
              <a:avLst/>
            </a:prstGeom>
            <a:grpFill/>
            <a:ln w="25400" cap="flat" cmpd="sng" algn="ctr">
              <a:noFill/>
              <a:prstDash val="solid"/>
            </a:ln>
            <a:effectLst/>
          </p:spPr>
          <p:txBody>
            <a:bodyPr lIns="0" tIns="0" rIns="0" bIns="0" rtlCol="0" anchor="ctr"/>
            <a:lstStyle/>
            <a:p>
              <a:pPr lvl="0" algn="ctr">
                <a:defRPr/>
              </a:pPr>
              <a:r>
                <a:rPr lang="es-ES_tradnl" sz="700" b="1" kern="0" dirty="0">
                  <a:solidFill>
                    <a:srgbClr val="FFFFFF"/>
                  </a:solidFill>
                  <a:latin typeface="Univers for KPMG" panose="020B0603020202020204" pitchFamily="34" charset="0"/>
                  <a:cs typeface="Arial" panose="020B0604020202020204" pitchFamily="34" charset="0"/>
                </a:rPr>
                <a:t>3,04 FTE</a:t>
              </a: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grpSp>
      <p:grpSp>
        <p:nvGrpSpPr>
          <p:cNvPr id="5" name="Group 4">
            <a:extLst>
              <a:ext uri="{FF2B5EF4-FFF2-40B4-BE49-F238E27FC236}">
                <a16:creationId xmlns:a16="http://schemas.microsoft.com/office/drawing/2014/main" id="{164132A5-C11B-4FAE-88E0-7270B72FA6F7}"/>
              </a:ext>
            </a:extLst>
          </p:cNvPr>
          <p:cNvGrpSpPr/>
          <p:nvPr/>
        </p:nvGrpSpPr>
        <p:grpSpPr>
          <a:xfrm>
            <a:off x="6379014" y="99423"/>
            <a:ext cx="1563060" cy="600029"/>
            <a:chOff x="4244908" y="-89073"/>
            <a:chExt cx="1563060" cy="600029"/>
          </a:xfrm>
        </p:grpSpPr>
        <p:sp>
          <p:nvSpPr>
            <p:cNvPr id="219" name="TextBox 218">
              <a:extLst>
                <a:ext uri="{FF2B5EF4-FFF2-40B4-BE49-F238E27FC236}">
                  <a16:creationId xmlns:a16="http://schemas.microsoft.com/office/drawing/2014/main" id="{6CD44A1D-3341-420B-BA59-7EEDC51FD8C5}"/>
                </a:ext>
              </a:extLst>
            </p:cNvPr>
            <p:cNvSpPr txBox="1"/>
            <p:nvPr/>
          </p:nvSpPr>
          <p:spPr>
            <a:xfrm>
              <a:off x="4360459" y="-89073"/>
              <a:ext cx="1447509" cy="328218"/>
            </a:xfrm>
            <a:prstGeom prst="rect">
              <a:avLst/>
            </a:prstGeom>
            <a:noFill/>
          </p:spPr>
          <p:txBody>
            <a:bodyPr wrap="square" lIns="54610" tIns="54610" rIns="54610" bIns="54610" rtlCol="0">
              <a:noAutofit/>
            </a:bodyPr>
            <a:lstStyle/>
            <a:p>
              <a:pPr>
                <a:spcAft>
                  <a:spcPts val="300"/>
                </a:spcAft>
              </a:pPr>
              <a:r>
                <a:rPr lang="es-ES" sz="900" i="1" dirty="0">
                  <a:solidFill>
                    <a:schemeClr val="tx2"/>
                  </a:solidFill>
                </a:rPr>
                <a:t>Margen de Mejora Alto</a:t>
              </a:r>
            </a:p>
            <a:p>
              <a:pPr>
                <a:spcAft>
                  <a:spcPts val="300"/>
                </a:spcAft>
              </a:pPr>
              <a:r>
                <a:rPr lang="es-ES" sz="900" i="1" dirty="0">
                  <a:solidFill>
                    <a:schemeClr val="tx2"/>
                  </a:solidFill>
                </a:rPr>
                <a:t>Margen de Mejora Medio</a:t>
              </a:r>
            </a:p>
            <a:p>
              <a:pPr>
                <a:spcAft>
                  <a:spcPts val="300"/>
                </a:spcAft>
              </a:pPr>
              <a:r>
                <a:rPr lang="es-ES" sz="900" i="1" dirty="0">
                  <a:solidFill>
                    <a:schemeClr val="tx2"/>
                  </a:solidFill>
                </a:rPr>
                <a:t>Margen de Mejora Bajo</a:t>
              </a:r>
            </a:p>
          </p:txBody>
        </p:sp>
        <p:grpSp>
          <p:nvGrpSpPr>
            <p:cNvPr id="220" name="Group 219">
              <a:extLst>
                <a:ext uri="{FF2B5EF4-FFF2-40B4-BE49-F238E27FC236}">
                  <a16:creationId xmlns:a16="http://schemas.microsoft.com/office/drawing/2014/main" id="{8F399E11-D803-47AD-9B36-284D8C8A02AE}"/>
                </a:ext>
              </a:extLst>
            </p:cNvPr>
            <p:cNvGrpSpPr/>
            <p:nvPr/>
          </p:nvGrpSpPr>
          <p:grpSpPr>
            <a:xfrm>
              <a:off x="4244908" y="-70944"/>
              <a:ext cx="1491052" cy="581900"/>
              <a:chOff x="9868176" y="9103"/>
              <a:chExt cx="1491052" cy="581900"/>
            </a:xfrm>
          </p:grpSpPr>
          <p:sp>
            <p:nvSpPr>
              <p:cNvPr id="221" name="Oval 220">
                <a:extLst>
                  <a:ext uri="{FF2B5EF4-FFF2-40B4-BE49-F238E27FC236}">
                    <a16:creationId xmlns:a16="http://schemas.microsoft.com/office/drawing/2014/main" id="{303885D2-79BB-49B5-8D48-6A9108C2B3BD}"/>
                  </a:ext>
                </a:extLst>
              </p:cNvPr>
              <p:cNvSpPr>
                <a:spLocks noChangeAspect="1"/>
              </p:cNvSpPr>
              <p:nvPr/>
            </p:nvSpPr>
            <p:spPr>
              <a:xfrm>
                <a:off x="9917418" y="254062"/>
                <a:ext cx="72000" cy="7200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2" name="Oval 221">
                <a:extLst>
                  <a:ext uri="{FF2B5EF4-FFF2-40B4-BE49-F238E27FC236}">
                    <a16:creationId xmlns:a16="http://schemas.microsoft.com/office/drawing/2014/main" id="{2CD41EDA-BED1-4E9C-9B03-3EF580FA1AC5}"/>
                  </a:ext>
                </a:extLst>
              </p:cNvPr>
              <p:cNvSpPr>
                <a:spLocks noChangeAspect="1"/>
              </p:cNvSpPr>
              <p:nvPr/>
            </p:nvSpPr>
            <p:spPr>
              <a:xfrm>
                <a:off x="9917418" y="83344"/>
                <a:ext cx="72000" cy="720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3" name="Oval 222">
                <a:extLst>
                  <a:ext uri="{FF2B5EF4-FFF2-40B4-BE49-F238E27FC236}">
                    <a16:creationId xmlns:a16="http://schemas.microsoft.com/office/drawing/2014/main" id="{3E82EFAB-80C7-4024-B220-93C273A5EFD1}"/>
                  </a:ext>
                </a:extLst>
              </p:cNvPr>
              <p:cNvSpPr>
                <a:spLocks noChangeAspect="1"/>
              </p:cNvSpPr>
              <p:nvPr/>
            </p:nvSpPr>
            <p:spPr>
              <a:xfrm>
                <a:off x="9917418" y="424780"/>
                <a:ext cx="72000" cy="7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4" name="Rectangle 223">
                <a:extLst>
                  <a:ext uri="{FF2B5EF4-FFF2-40B4-BE49-F238E27FC236}">
                    <a16:creationId xmlns:a16="http://schemas.microsoft.com/office/drawing/2014/main" id="{46926CE4-E40A-4820-A7A5-FF39691F6CB0}"/>
                  </a:ext>
                </a:extLst>
              </p:cNvPr>
              <p:cNvSpPr/>
              <p:nvPr/>
            </p:nvSpPr>
            <p:spPr>
              <a:xfrm>
                <a:off x="9868176" y="9103"/>
                <a:ext cx="1491052" cy="5819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s-ES" sz="1500" dirty="0" err="1">
                  <a:solidFill>
                    <a:schemeClr val="bg1"/>
                  </a:solidFill>
                </a:endParaRPr>
              </a:p>
            </p:txBody>
          </p:sp>
        </p:grpSp>
      </p:grpSp>
      <p:sp>
        <p:nvSpPr>
          <p:cNvPr id="225" name="Oval 224">
            <a:extLst>
              <a:ext uri="{FF2B5EF4-FFF2-40B4-BE49-F238E27FC236}">
                <a16:creationId xmlns:a16="http://schemas.microsoft.com/office/drawing/2014/main" id="{4E10E9B9-FE29-4B32-AA72-F72471EB7A98}"/>
              </a:ext>
            </a:extLst>
          </p:cNvPr>
          <p:cNvSpPr>
            <a:spLocks noChangeAspect="1"/>
          </p:cNvSpPr>
          <p:nvPr/>
        </p:nvSpPr>
        <p:spPr>
          <a:xfrm>
            <a:off x="11294838" y="1340768"/>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6" name="Oval 225">
            <a:extLst>
              <a:ext uri="{FF2B5EF4-FFF2-40B4-BE49-F238E27FC236}">
                <a16:creationId xmlns:a16="http://schemas.microsoft.com/office/drawing/2014/main" id="{9572B953-3F30-4D08-A9BE-60EC574F63C4}"/>
              </a:ext>
            </a:extLst>
          </p:cNvPr>
          <p:cNvSpPr>
            <a:spLocks noChangeAspect="1"/>
          </p:cNvSpPr>
          <p:nvPr/>
        </p:nvSpPr>
        <p:spPr>
          <a:xfrm>
            <a:off x="11294838" y="2523757"/>
            <a:ext cx="252000" cy="252000"/>
          </a:xfrm>
          <a:prstGeom prst="ellipse">
            <a:avLst/>
          </a:prstGeom>
          <a:solidFill>
            <a:srgbClr val="BC204B"/>
          </a:solidFill>
          <a:ln>
            <a:solidFill>
              <a:srgbClr val="BC20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7" name="Oval 226">
            <a:extLst>
              <a:ext uri="{FF2B5EF4-FFF2-40B4-BE49-F238E27FC236}">
                <a16:creationId xmlns:a16="http://schemas.microsoft.com/office/drawing/2014/main" id="{22D30EDC-9120-48C6-BFCF-0A861F672CEB}"/>
              </a:ext>
            </a:extLst>
          </p:cNvPr>
          <p:cNvSpPr>
            <a:spLocks noChangeAspect="1"/>
          </p:cNvSpPr>
          <p:nvPr/>
        </p:nvSpPr>
        <p:spPr>
          <a:xfrm>
            <a:off x="11294838" y="5589240"/>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8" name="Oval 227">
            <a:extLst>
              <a:ext uri="{FF2B5EF4-FFF2-40B4-BE49-F238E27FC236}">
                <a16:creationId xmlns:a16="http://schemas.microsoft.com/office/drawing/2014/main" id="{2EC7A8D4-5330-47A2-B344-489AC31AA039}"/>
              </a:ext>
            </a:extLst>
          </p:cNvPr>
          <p:cNvSpPr>
            <a:spLocks noChangeAspect="1"/>
          </p:cNvSpPr>
          <p:nvPr/>
        </p:nvSpPr>
        <p:spPr>
          <a:xfrm>
            <a:off x="11294838" y="1929648"/>
            <a:ext cx="252000" cy="25200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9" name="Oval 228">
            <a:extLst>
              <a:ext uri="{FF2B5EF4-FFF2-40B4-BE49-F238E27FC236}">
                <a16:creationId xmlns:a16="http://schemas.microsoft.com/office/drawing/2014/main" id="{80AB0757-145F-4D15-A0D2-8F6D8C003308}"/>
              </a:ext>
            </a:extLst>
          </p:cNvPr>
          <p:cNvSpPr>
            <a:spLocks noChangeAspect="1"/>
          </p:cNvSpPr>
          <p:nvPr/>
        </p:nvSpPr>
        <p:spPr>
          <a:xfrm>
            <a:off x="11294838" y="4951457"/>
            <a:ext cx="252000" cy="252000"/>
          </a:xfrm>
          <a:prstGeom prst="ellipse">
            <a:avLst/>
          </a:prstGeom>
          <a:solidFill>
            <a:srgbClr val="BC204B"/>
          </a:solidFill>
          <a:ln>
            <a:solidFill>
              <a:srgbClr val="BC20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0" name="Oval 229">
            <a:extLst>
              <a:ext uri="{FF2B5EF4-FFF2-40B4-BE49-F238E27FC236}">
                <a16:creationId xmlns:a16="http://schemas.microsoft.com/office/drawing/2014/main" id="{520B0A22-E138-493B-82FB-194A581DCE34}"/>
              </a:ext>
            </a:extLst>
          </p:cNvPr>
          <p:cNvSpPr>
            <a:spLocks noChangeAspect="1"/>
          </p:cNvSpPr>
          <p:nvPr/>
        </p:nvSpPr>
        <p:spPr>
          <a:xfrm>
            <a:off x="11294838" y="4344532"/>
            <a:ext cx="252000" cy="252000"/>
          </a:xfrm>
          <a:prstGeom prst="ellipse">
            <a:avLst/>
          </a:prstGeom>
          <a:solidFill>
            <a:srgbClr val="BC204B"/>
          </a:solidFill>
          <a:ln>
            <a:solidFill>
              <a:srgbClr val="BC20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1" name="Oval 230">
            <a:extLst>
              <a:ext uri="{FF2B5EF4-FFF2-40B4-BE49-F238E27FC236}">
                <a16:creationId xmlns:a16="http://schemas.microsoft.com/office/drawing/2014/main" id="{94703180-8AA0-4CB3-A511-E049224D1E89}"/>
              </a:ext>
            </a:extLst>
          </p:cNvPr>
          <p:cNvSpPr>
            <a:spLocks noChangeAspect="1"/>
          </p:cNvSpPr>
          <p:nvPr/>
        </p:nvSpPr>
        <p:spPr>
          <a:xfrm>
            <a:off x="11294838" y="3737607"/>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56" name="Rounded Rectangle 162">
            <a:extLst>
              <a:ext uri="{FF2B5EF4-FFF2-40B4-BE49-F238E27FC236}">
                <a16:creationId xmlns:a16="http://schemas.microsoft.com/office/drawing/2014/main" id="{C3CBDE3F-3699-4565-85AA-CA9437280C04}"/>
              </a:ext>
            </a:extLst>
          </p:cNvPr>
          <p:cNvSpPr/>
          <p:nvPr/>
        </p:nvSpPr>
        <p:spPr>
          <a:xfrm>
            <a:off x="2717306" y="1861888"/>
            <a:ext cx="3378694" cy="360000"/>
          </a:xfrm>
          <a:prstGeom prst="roundRect">
            <a:avLst/>
          </a:prstGeom>
          <a:solidFill>
            <a:sysClr val="window" lastClr="FFFFFF">
              <a:lumMod val="95000"/>
            </a:sysClr>
          </a:solidFill>
          <a:ln w="25400" cap="flat" cmpd="sng" algn="ctr">
            <a:noFill/>
            <a:prstDash val="solid"/>
          </a:ln>
          <a:effectLst>
            <a:outerShdw blurRad="50800" dist="38100" dir="2700000" algn="tl" rotWithShape="0">
              <a:prstClr val="black">
                <a:alpha val="40000"/>
              </a:prstClr>
            </a:outerShdw>
          </a:effectLst>
        </p:spPr>
        <p:txBody>
          <a:bodyPr lIns="108000" tIns="36000" rIns="0" bIns="36000" rtlCol="0" anchor="ctr"/>
          <a:lstStyle/>
          <a:p>
            <a:pPr marL="79375" lvl="0">
              <a:defRPr/>
            </a:pPr>
            <a:r>
              <a:rPr lang="es-ES" sz="900" b="1" kern="0" dirty="0">
                <a:solidFill>
                  <a:srgbClr val="00338D"/>
                </a:solidFill>
                <a:latin typeface="Univers for KPMG" panose="020B0603020202020204" pitchFamily="34" charset="0"/>
                <a:cs typeface="Arial" panose="020B0604020202020204" pitchFamily="34" charset="0"/>
              </a:rPr>
              <a:t>Número de </a:t>
            </a:r>
            <a:r>
              <a:rPr lang="es-ES" sz="900" b="1" kern="0" dirty="0" err="1">
                <a:solidFill>
                  <a:srgbClr val="00338D"/>
                </a:solidFill>
                <a:latin typeface="Univers for KPMG" panose="020B0603020202020204" pitchFamily="34" charset="0"/>
                <a:cs typeface="Arial" panose="020B0604020202020204" pitchFamily="34" charset="0"/>
              </a:rPr>
              <a:t>FTEs</a:t>
            </a:r>
            <a:r>
              <a:rPr lang="es-ES" sz="900" b="1" kern="0" dirty="0">
                <a:solidFill>
                  <a:srgbClr val="00338D"/>
                </a:solidFill>
                <a:latin typeface="Univers for KPMG" panose="020B0603020202020204" pitchFamily="34" charset="0"/>
                <a:cs typeface="Arial" panose="020B0604020202020204" pitchFamily="34" charset="0"/>
              </a:rPr>
              <a:t> que participan en el proceso de Tesorería por </a:t>
            </a:r>
            <a:r>
              <a:rPr lang="es-ES" sz="900" b="1" kern="0" dirty="0" err="1">
                <a:solidFill>
                  <a:srgbClr val="00338D"/>
                </a:solidFill>
                <a:latin typeface="Univers for KPMG" panose="020B0603020202020204" pitchFamily="34" charset="0"/>
                <a:cs typeface="Arial" panose="020B0604020202020204" pitchFamily="34" charset="0"/>
              </a:rPr>
              <a:t>Revenue</a:t>
            </a:r>
            <a:endParaRPr kumimoji="0" lang="es-ES" sz="900" b="1" i="0" u="none" strike="noStrike" kern="0" cap="none" spc="0" normalizeH="0" baseline="0" noProof="0" dirty="0">
              <a:ln>
                <a:noFill/>
              </a:ln>
              <a:solidFill>
                <a:srgbClr val="00338D"/>
              </a:solidFill>
              <a:effectLst/>
              <a:uLnTx/>
              <a:uFillTx/>
              <a:latin typeface="Univers for KPMG" panose="020B0603020202020204" pitchFamily="34" charset="0"/>
              <a:ea typeface="+mn-ea"/>
              <a:cs typeface="Arial" panose="020B0604020202020204" pitchFamily="34" charset="0"/>
            </a:endParaRPr>
          </a:p>
        </p:txBody>
      </p:sp>
      <p:sp>
        <p:nvSpPr>
          <p:cNvPr id="257" name="Rounded Rectangle 69">
            <a:extLst>
              <a:ext uri="{FF2B5EF4-FFF2-40B4-BE49-F238E27FC236}">
                <a16:creationId xmlns:a16="http://schemas.microsoft.com/office/drawing/2014/main" id="{4F0EB203-F64B-4575-A97F-FC31CD5950E9}"/>
              </a:ext>
            </a:extLst>
          </p:cNvPr>
          <p:cNvSpPr/>
          <p:nvPr/>
        </p:nvSpPr>
        <p:spPr bwMode="auto">
          <a:xfrm>
            <a:off x="1490833" y="1855720"/>
            <a:ext cx="1033695" cy="360000"/>
          </a:xfrm>
          <a:prstGeom prst="roundRect">
            <a:avLst/>
          </a:prstGeom>
          <a:solidFill>
            <a:schemeClr val="accent2">
              <a:lumMod val="20000"/>
              <a:lumOff val="80000"/>
            </a:schemeClr>
          </a:solidFill>
          <a:ln w="63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49846" tIns="49846" rIns="49846" bIns="49846" numCol="1" rtlCol="0" anchor="ctr" anchorCtr="0" compatLnSpc="1">
            <a:prstTxWarp prst="textNoShape">
              <a:avLst/>
            </a:prstTxWarp>
          </a:bodyPr>
          <a:lstStyle/>
          <a:p>
            <a:pPr marL="0" marR="0" lvl="0" indent="0" algn="ctr" defTabSz="844083" rtl="0" eaLnBrk="1" fontAlgn="base" latinLnBrk="0" hangingPunct="1">
              <a:lnSpc>
                <a:spcPct val="100000"/>
              </a:lnSpc>
              <a:spcBef>
                <a:spcPct val="0"/>
              </a:spcBef>
              <a:spcAft>
                <a:spcPct val="0"/>
              </a:spcAft>
              <a:buClrTx/>
              <a:buSzTx/>
              <a:buFontTx/>
              <a:buNone/>
              <a:tabLst/>
              <a:defRPr/>
            </a:pPr>
            <a:r>
              <a:rPr kumimoji="0" lang="es-ES_tradnl" sz="1000" b="1" i="0" u="none" strike="noStrike" kern="0" cap="none" spc="0" normalizeH="0" baseline="0" noProof="0" dirty="0">
                <a:ln>
                  <a:noFill/>
                </a:ln>
                <a:solidFill>
                  <a:srgbClr val="483698"/>
                </a:solidFill>
                <a:effectLst/>
                <a:uLnTx/>
                <a:uFillTx/>
                <a:latin typeface="Univers for KPMG Cond" panose="020B0606020202020204" pitchFamily="34" charset="0"/>
                <a:ea typeface="+mn-ea"/>
                <a:cs typeface="Arial" panose="020B0604020202020204" pitchFamily="34" charset="0"/>
              </a:rPr>
              <a:t>Tesorería</a:t>
            </a:r>
          </a:p>
        </p:txBody>
      </p:sp>
      <p:sp>
        <p:nvSpPr>
          <p:cNvPr id="258" name="Rounded Rectangle 162">
            <a:extLst>
              <a:ext uri="{FF2B5EF4-FFF2-40B4-BE49-F238E27FC236}">
                <a16:creationId xmlns:a16="http://schemas.microsoft.com/office/drawing/2014/main" id="{2F0A7C05-CBC1-4213-A49E-553BB7578600}"/>
              </a:ext>
            </a:extLst>
          </p:cNvPr>
          <p:cNvSpPr/>
          <p:nvPr/>
        </p:nvSpPr>
        <p:spPr>
          <a:xfrm>
            <a:off x="2717306" y="5521645"/>
            <a:ext cx="3378694" cy="360000"/>
          </a:xfrm>
          <a:prstGeom prst="roundRect">
            <a:avLst/>
          </a:prstGeom>
          <a:solidFill>
            <a:sysClr val="window" lastClr="FFFFFF">
              <a:lumMod val="95000"/>
            </a:sysClr>
          </a:solidFill>
          <a:ln w="25400" cap="flat" cmpd="sng" algn="ctr">
            <a:noFill/>
            <a:prstDash val="solid"/>
          </a:ln>
          <a:effectLst>
            <a:outerShdw blurRad="50800" dist="38100" dir="2700000" algn="tl" rotWithShape="0">
              <a:prstClr val="black">
                <a:alpha val="40000"/>
              </a:prstClr>
            </a:outerShdw>
          </a:effectLst>
        </p:spPr>
        <p:txBody>
          <a:bodyPr lIns="108000" tIns="36000" rIns="0" bIns="36000" rtlCol="0" anchor="ctr"/>
          <a:lstStyle/>
          <a:p>
            <a:pPr marL="79375" lvl="0">
              <a:defRPr/>
            </a:pPr>
            <a:r>
              <a:rPr lang="es-ES" sz="900" b="1" kern="0" dirty="0">
                <a:solidFill>
                  <a:srgbClr val="00338D"/>
                </a:solidFill>
                <a:latin typeface="Univers for KPMG" panose="020B0603020202020204" pitchFamily="34" charset="0"/>
                <a:cs typeface="Arial" panose="020B0604020202020204" pitchFamily="34" charset="0"/>
              </a:rPr>
              <a:t>Número de </a:t>
            </a:r>
            <a:r>
              <a:rPr lang="es-ES" sz="900" b="1" kern="0" dirty="0" err="1">
                <a:solidFill>
                  <a:srgbClr val="00338D"/>
                </a:solidFill>
                <a:latin typeface="Univers for KPMG" panose="020B0603020202020204" pitchFamily="34" charset="0"/>
                <a:cs typeface="Arial" panose="020B0604020202020204" pitchFamily="34" charset="0"/>
              </a:rPr>
              <a:t>FTEs</a:t>
            </a:r>
            <a:r>
              <a:rPr lang="es-ES" sz="900" b="1" kern="0" dirty="0">
                <a:solidFill>
                  <a:srgbClr val="00338D"/>
                </a:solidFill>
                <a:latin typeface="Univers for KPMG" panose="020B0603020202020204" pitchFamily="34" charset="0"/>
                <a:cs typeface="Arial" panose="020B0604020202020204" pitchFamily="34" charset="0"/>
              </a:rPr>
              <a:t> que participan en el proceso de Activos Fijos por </a:t>
            </a:r>
            <a:r>
              <a:rPr lang="es-ES" sz="900" b="1" kern="0" dirty="0" err="1">
                <a:solidFill>
                  <a:srgbClr val="00338D"/>
                </a:solidFill>
                <a:latin typeface="Univers for KPMG" panose="020B0603020202020204" pitchFamily="34" charset="0"/>
                <a:cs typeface="Arial" panose="020B0604020202020204" pitchFamily="34" charset="0"/>
              </a:rPr>
              <a:t>Revenue</a:t>
            </a:r>
            <a:endParaRPr lang="es-ES" sz="900" b="1" kern="0" dirty="0">
              <a:solidFill>
                <a:srgbClr val="00338D"/>
              </a:solidFill>
              <a:latin typeface="Univers for KPMG" panose="020B0603020202020204" pitchFamily="34" charset="0"/>
              <a:cs typeface="Arial" panose="020B0604020202020204" pitchFamily="34" charset="0"/>
            </a:endParaRPr>
          </a:p>
        </p:txBody>
      </p:sp>
      <p:sp>
        <p:nvSpPr>
          <p:cNvPr id="259" name="Rounded Rectangle 69">
            <a:extLst>
              <a:ext uri="{FF2B5EF4-FFF2-40B4-BE49-F238E27FC236}">
                <a16:creationId xmlns:a16="http://schemas.microsoft.com/office/drawing/2014/main" id="{2DB824CB-644F-4B53-97BD-260804120736}"/>
              </a:ext>
            </a:extLst>
          </p:cNvPr>
          <p:cNvSpPr/>
          <p:nvPr/>
        </p:nvSpPr>
        <p:spPr bwMode="auto">
          <a:xfrm>
            <a:off x="1490833" y="5518559"/>
            <a:ext cx="1033695" cy="360000"/>
          </a:xfrm>
          <a:prstGeom prst="roundRect">
            <a:avLst/>
          </a:prstGeom>
          <a:solidFill>
            <a:schemeClr val="accent2">
              <a:lumMod val="20000"/>
              <a:lumOff val="80000"/>
            </a:schemeClr>
          </a:solidFill>
          <a:ln w="63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49846" tIns="49846" rIns="49846" bIns="49846" numCol="1" rtlCol="0" anchor="ctr" anchorCtr="0" compatLnSpc="1">
            <a:prstTxWarp prst="textNoShape">
              <a:avLst/>
            </a:prstTxWarp>
          </a:bodyPr>
          <a:lstStyle/>
          <a:p>
            <a:pPr marL="0" marR="0" lvl="0" indent="0" algn="ctr" defTabSz="844083" rtl="0" eaLnBrk="1" fontAlgn="base" latinLnBrk="0" hangingPunct="1">
              <a:lnSpc>
                <a:spcPct val="100000"/>
              </a:lnSpc>
              <a:spcBef>
                <a:spcPct val="0"/>
              </a:spcBef>
              <a:spcAft>
                <a:spcPct val="0"/>
              </a:spcAft>
              <a:buClrTx/>
              <a:buSzTx/>
              <a:buFontTx/>
              <a:buNone/>
              <a:tabLst/>
              <a:defRPr/>
            </a:pPr>
            <a:r>
              <a:rPr kumimoji="0" lang="es-ES_tradnl" sz="1000" b="1" i="0" u="none" strike="noStrike" kern="0" cap="none" spc="0" normalizeH="0" baseline="0" noProof="0" dirty="0">
                <a:ln>
                  <a:noFill/>
                </a:ln>
                <a:solidFill>
                  <a:srgbClr val="483698"/>
                </a:solidFill>
                <a:effectLst/>
                <a:uLnTx/>
                <a:uFillTx/>
                <a:latin typeface="Univers for KPMG Cond" panose="020B0606020202020204" pitchFamily="34" charset="0"/>
                <a:ea typeface="+mn-ea"/>
                <a:cs typeface="Arial" panose="020B0604020202020204" pitchFamily="34" charset="0"/>
              </a:rPr>
              <a:t>Activos Fijos</a:t>
            </a:r>
          </a:p>
        </p:txBody>
      </p:sp>
      <p:sp>
        <p:nvSpPr>
          <p:cNvPr id="262" name="Oval 261">
            <a:extLst>
              <a:ext uri="{FF2B5EF4-FFF2-40B4-BE49-F238E27FC236}">
                <a16:creationId xmlns:a16="http://schemas.microsoft.com/office/drawing/2014/main" id="{99B81E7E-E948-4F5B-BE77-B4678117E0A4}"/>
              </a:ext>
            </a:extLst>
          </p:cNvPr>
          <p:cNvSpPr/>
          <p:nvPr/>
        </p:nvSpPr>
        <p:spPr>
          <a:xfrm>
            <a:off x="8292000" y="3652381"/>
            <a:ext cx="432000" cy="432000"/>
          </a:xfrm>
          <a:prstGeom prst="ellipse">
            <a:avLst/>
          </a:prstGeom>
          <a:solidFill>
            <a:srgbClr val="00A3A1">
              <a:lumMod val="50000"/>
            </a:srgbClr>
          </a:solidFill>
          <a:ln w="25400" cap="flat" cmpd="sng" algn="ctr">
            <a:noFill/>
            <a:prstDash val="solid"/>
          </a:ln>
          <a:effectLst/>
        </p:spPr>
        <p:txBody>
          <a:bodyPr lIns="0" tIns="0" rIns="0" bIns="0" rtlCol="0" anchor="ctr"/>
          <a:lstStyle/>
          <a:p>
            <a:pPr lvl="0" algn="ctr">
              <a:defRPr/>
            </a:pPr>
            <a:r>
              <a:rPr lang="es-ES_tradnl" sz="700" b="1" kern="0" dirty="0">
                <a:solidFill>
                  <a:srgbClr val="FFFFFF"/>
                </a:solidFill>
                <a:latin typeface="Univers for KPMG" panose="020B0603020202020204" pitchFamily="34" charset="0"/>
                <a:cs typeface="Arial" panose="020B0604020202020204" pitchFamily="34" charset="0"/>
              </a:rPr>
              <a:t>0,93 FTE</a:t>
            </a: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grpSp>
        <p:nvGrpSpPr>
          <p:cNvPr id="263" name="Group 161">
            <a:extLst>
              <a:ext uri="{FF2B5EF4-FFF2-40B4-BE49-F238E27FC236}">
                <a16:creationId xmlns:a16="http://schemas.microsoft.com/office/drawing/2014/main" id="{C8D85419-5561-462F-B959-4F888EBFF3A2}"/>
              </a:ext>
            </a:extLst>
          </p:cNvPr>
          <p:cNvGrpSpPr/>
          <p:nvPr/>
        </p:nvGrpSpPr>
        <p:grpSpPr>
          <a:xfrm>
            <a:off x="9768408" y="3515175"/>
            <a:ext cx="432048" cy="302981"/>
            <a:chOff x="4684291" y="1700807"/>
            <a:chExt cx="432048" cy="360041"/>
          </a:xfrm>
          <a:solidFill>
            <a:schemeClr val="tx2"/>
          </a:solidFill>
          <a:effectLst/>
        </p:grpSpPr>
        <p:sp>
          <p:nvSpPr>
            <p:cNvPr id="264" name="Down Arrow 170">
              <a:extLst>
                <a:ext uri="{FF2B5EF4-FFF2-40B4-BE49-F238E27FC236}">
                  <a16:creationId xmlns:a16="http://schemas.microsoft.com/office/drawing/2014/main" id="{93CE8912-A123-4EB5-B72D-BBD874886FBA}"/>
                </a:ext>
              </a:extLst>
            </p:cNvPr>
            <p:cNvSpPr/>
            <p:nvPr/>
          </p:nvSpPr>
          <p:spPr>
            <a:xfrm>
              <a:off x="4796408" y="1844824"/>
              <a:ext cx="216024" cy="216024"/>
            </a:xfrm>
            <a:prstGeom prst="downArrow">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265" name="Rectangle 264">
              <a:extLst>
                <a:ext uri="{FF2B5EF4-FFF2-40B4-BE49-F238E27FC236}">
                  <a16:creationId xmlns:a16="http://schemas.microsoft.com/office/drawing/2014/main" id="{ABBD03D3-AEA0-46D4-8951-A4393297F659}"/>
                </a:ext>
              </a:extLst>
            </p:cNvPr>
            <p:cNvSpPr/>
            <p:nvPr/>
          </p:nvSpPr>
          <p:spPr>
            <a:xfrm>
              <a:off x="4684291" y="1700807"/>
              <a:ext cx="432048" cy="216024"/>
            </a:xfrm>
            <a:prstGeom prst="rect">
              <a:avLst/>
            </a:prstGeom>
            <a:grpFill/>
            <a:ln w="25400" cap="flat" cmpd="sng" algn="ctr">
              <a:noFill/>
              <a:prstDash val="solid"/>
            </a:ln>
            <a:effectLst/>
          </p:spPr>
          <p:txBody>
            <a:bodyPr lIns="0" tIns="0" rIns="0" bIns="0" rtlCol="0" anchor="ctr"/>
            <a:lstStyle/>
            <a:p>
              <a:pPr lvl="0" algn="ctr">
                <a:defRPr/>
              </a:pPr>
              <a:r>
                <a:rPr lang="es-ES_tradnl" sz="700" b="1" kern="0" dirty="0">
                  <a:solidFill>
                    <a:srgbClr val="FFFFFF"/>
                  </a:solidFill>
                  <a:latin typeface="Univers for KPMG" panose="020B0603020202020204" pitchFamily="34" charset="0"/>
                  <a:cs typeface="Arial" panose="020B0604020202020204" pitchFamily="34" charset="0"/>
                </a:rPr>
                <a:t>0,48 FTE</a:t>
              </a: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grpSp>
      <p:grpSp>
        <p:nvGrpSpPr>
          <p:cNvPr id="266" name="Group 161">
            <a:extLst>
              <a:ext uri="{FF2B5EF4-FFF2-40B4-BE49-F238E27FC236}">
                <a16:creationId xmlns:a16="http://schemas.microsoft.com/office/drawing/2014/main" id="{8CA7E5AE-2080-4F00-9997-61E7CC51434F}"/>
              </a:ext>
            </a:extLst>
          </p:cNvPr>
          <p:cNvGrpSpPr/>
          <p:nvPr/>
        </p:nvGrpSpPr>
        <p:grpSpPr>
          <a:xfrm>
            <a:off x="6816080" y="3515175"/>
            <a:ext cx="432048" cy="302981"/>
            <a:chOff x="4684291" y="1700807"/>
            <a:chExt cx="432048" cy="360041"/>
          </a:xfrm>
          <a:solidFill>
            <a:schemeClr val="accent5"/>
          </a:solidFill>
          <a:effectLst/>
        </p:grpSpPr>
        <p:sp>
          <p:nvSpPr>
            <p:cNvPr id="267" name="Down Arrow 295">
              <a:extLst>
                <a:ext uri="{FF2B5EF4-FFF2-40B4-BE49-F238E27FC236}">
                  <a16:creationId xmlns:a16="http://schemas.microsoft.com/office/drawing/2014/main" id="{D7180C49-3DB4-4F92-A43B-61854C6374FA}"/>
                </a:ext>
              </a:extLst>
            </p:cNvPr>
            <p:cNvSpPr/>
            <p:nvPr/>
          </p:nvSpPr>
          <p:spPr>
            <a:xfrm>
              <a:off x="4796408" y="1844824"/>
              <a:ext cx="216024" cy="216024"/>
            </a:xfrm>
            <a:prstGeom prst="downArrow">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268" name="Rectangle 267">
              <a:extLst>
                <a:ext uri="{FF2B5EF4-FFF2-40B4-BE49-F238E27FC236}">
                  <a16:creationId xmlns:a16="http://schemas.microsoft.com/office/drawing/2014/main" id="{FFBF5030-7E01-4CF0-AD7C-F48CE50823A5}"/>
                </a:ext>
              </a:extLst>
            </p:cNvPr>
            <p:cNvSpPr/>
            <p:nvPr/>
          </p:nvSpPr>
          <p:spPr>
            <a:xfrm>
              <a:off x="4684291" y="1700807"/>
              <a:ext cx="432048" cy="216024"/>
            </a:xfrm>
            <a:prstGeom prst="rect">
              <a:avLst/>
            </a:prstGeom>
            <a:gr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700" b="1" kern="0" dirty="0">
                  <a:solidFill>
                    <a:srgbClr val="FFFFFF"/>
                  </a:solidFill>
                  <a:latin typeface="Univers for KPMG" panose="020B0603020202020204" pitchFamily="34" charset="0"/>
                  <a:cs typeface="Arial" panose="020B0604020202020204" pitchFamily="34" charset="0"/>
                </a:rPr>
                <a:t>1,8</a:t>
              </a:r>
              <a:r>
                <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rPr>
                <a:t> FTE</a:t>
              </a:r>
            </a:p>
          </p:txBody>
        </p:sp>
      </p:grpSp>
      <p:grpSp>
        <p:nvGrpSpPr>
          <p:cNvPr id="269" name="Group 161">
            <a:extLst>
              <a:ext uri="{FF2B5EF4-FFF2-40B4-BE49-F238E27FC236}">
                <a16:creationId xmlns:a16="http://schemas.microsoft.com/office/drawing/2014/main" id="{CB497F5B-0715-4DB5-8815-674AAD198133}"/>
              </a:ext>
            </a:extLst>
          </p:cNvPr>
          <p:cNvGrpSpPr/>
          <p:nvPr/>
        </p:nvGrpSpPr>
        <p:grpSpPr>
          <a:xfrm>
            <a:off x="9171034" y="3515175"/>
            <a:ext cx="432048" cy="302981"/>
            <a:chOff x="4684291" y="1700807"/>
            <a:chExt cx="432048" cy="360041"/>
          </a:xfrm>
          <a:solidFill>
            <a:schemeClr val="accent6"/>
          </a:solidFill>
          <a:effectLst/>
        </p:grpSpPr>
        <p:sp>
          <p:nvSpPr>
            <p:cNvPr id="270" name="Down Arrow 242">
              <a:extLst>
                <a:ext uri="{FF2B5EF4-FFF2-40B4-BE49-F238E27FC236}">
                  <a16:creationId xmlns:a16="http://schemas.microsoft.com/office/drawing/2014/main" id="{32148557-6BF5-44A7-9233-DDEBC4D5C0E8}"/>
                </a:ext>
              </a:extLst>
            </p:cNvPr>
            <p:cNvSpPr/>
            <p:nvPr/>
          </p:nvSpPr>
          <p:spPr>
            <a:xfrm>
              <a:off x="4796408" y="1844824"/>
              <a:ext cx="216024" cy="216024"/>
            </a:xfrm>
            <a:prstGeom prst="downArrow">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271" name="Rectangle 270">
              <a:extLst>
                <a:ext uri="{FF2B5EF4-FFF2-40B4-BE49-F238E27FC236}">
                  <a16:creationId xmlns:a16="http://schemas.microsoft.com/office/drawing/2014/main" id="{390E1825-C4B4-43CE-81C1-0D55F09FE2AA}"/>
                </a:ext>
              </a:extLst>
            </p:cNvPr>
            <p:cNvSpPr/>
            <p:nvPr/>
          </p:nvSpPr>
          <p:spPr>
            <a:xfrm>
              <a:off x="4684291" y="1700807"/>
              <a:ext cx="432048" cy="216024"/>
            </a:xfrm>
            <a:prstGeom prst="rect">
              <a:avLst/>
            </a:prstGeom>
            <a:grpFill/>
            <a:ln w="25400" cap="flat" cmpd="sng" algn="ctr">
              <a:noFill/>
              <a:prstDash val="solid"/>
            </a:ln>
            <a:effectLst/>
          </p:spPr>
          <p:txBody>
            <a:bodyPr lIns="0" tIns="0" rIns="0" bIns="0" rtlCol="0" anchor="ctr"/>
            <a:lstStyle/>
            <a:p>
              <a:pPr lvl="0" algn="ctr">
                <a:defRPr/>
              </a:pPr>
              <a:r>
                <a:rPr lang="es-ES_tradnl" sz="700" b="1" kern="0" dirty="0">
                  <a:solidFill>
                    <a:srgbClr val="FFFFFF"/>
                  </a:solidFill>
                  <a:latin typeface="Univers for KPMG" panose="020B0603020202020204" pitchFamily="34" charset="0"/>
                  <a:cs typeface="Arial" panose="020B0604020202020204" pitchFamily="34" charset="0"/>
                </a:rPr>
                <a:t>0,68 FTE</a:t>
              </a: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grpSp>
      <p:grpSp>
        <p:nvGrpSpPr>
          <p:cNvPr id="272" name="Group 161">
            <a:extLst>
              <a:ext uri="{FF2B5EF4-FFF2-40B4-BE49-F238E27FC236}">
                <a16:creationId xmlns:a16="http://schemas.microsoft.com/office/drawing/2014/main" id="{CD82B6AF-8EAB-4074-82B6-C073608FB9E5}"/>
              </a:ext>
            </a:extLst>
          </p:cNvPr>
          <p:cNvGrpSpPr/>
          <p:nvPr/>
        </p:nvGrpSpPr>
        <p:grpSpPr>
          <a:xfrm>
            <a:off x="9768408" y="2276872"/>
            <a:ext cx="432048" cy="302981"/>
            <a:chOff x="4684291" y="1700807"/>
            <a:chExt cx="432048" cy="360041"/>
          </a:xfrm>
          <a:solidFill>
            <a:schemeClr val="tx2"/>
          </a:solidFill>
          <a:effectLst/>
        </p:grpSpPr>
        <p:sp>
          <p:nvSpPr>
            <p:cNvPr id="273" name="Down Arrow 170">
              <a:extLst>
                <a:ext uri="{FF2B5EF4-FFF2-40B4-BE49-F238E27FC236}">
                  <a16:creationId xmlns:a16="http://schemas.microsoft.com/office/drawing/2014/main" id="{1C37F0B9-D19D-4BB8-88F7-91EF9E1A4E95}"/>
                </a:ext>
              </a:extLst>
            </p:cNvPr>
            <p:cNvSpPr/>
            <p:nvPr/>
          </p:nvSpPr>
          <p:spPr>
            <a:xfrm>
              <a:off x="4796408" y="1844824"/>
              <a:ext cx="216024" cy="216024"/>
            </a:xfrm>
            <a:prstGeom prst="downArrow">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274" name="Rectangle 273">
              <a:extLst>
                <a:ext uri="{FF2B5EF4-FFF2-40B4-BE49-F238E27FC236}">
                  <a16:creationId xmlns:a16="http://schemas.microsoft.com/office/drawing/2014/main" id="{4BF57060-F8CB-4DA2-8193-BB06D007AF42}"/>
                </a:ext>
              </a:extLst>
            </p:cNvPr>
            <p:cNvSpPr/>
            <p:nvPr/>
          </p:nvSpPr>
          <p:spPr>
            <a:xfrm>
              <a:off x="4684291" y="1700807"/>
              <a:ext cx="432048" cy="216024"/>
            </a:xfrm>
            <a:prstGeom prst="rect">
              <a:avLst/>
            </a:prstGeom>
            <a:gr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rPr>
                <a:t>9,4K</a:t>
              </a:r>
            </a:p>
          </p:txBody>
        </p:sp>
      </p:grpSp>
      <p:grpSp>
        <p:nvGrpSpPr>
          <p:cNvPr id="275" name="Group 161">
            <a:extLst>
              <a:ext uri="{FF2B5EF4-FFF2-40B4-BE49-F238E27FC236}">
                <a16:creationId xmlns:a16="http://schemas.microsoft.com/office/drawing/2014/main" id="{E7896497-6D2D-4945-A5CE-1B3EBA29A8E4}"/>
              </a:ext>
            </a:extLst>
          </p:cNvPr>
          <p:cNvGrpSpPr/>
          <p:nvPr/>
        </p:nvGrpSpPr>
        <p:grpSpPr>
          <a:xfrm>
            <a:off x="6816080" y="2276872"/>
            <a:ext cx="432048" cy="302981"/>
            <a:chOff x="4684291" y="1700807"/>
            <a:chExt cx="432048" cy="360041"/>
          </a:xfrm>
          <a:solidFill>
            <a:schemeClr val="accent5"/>
          </a:solidFill>
          <a:effectLst/>
        </p:grpSpPr>
        <p:sp>
          <p:nvSpPr>
            <p:cNvPr id="276" name="Down Arrow 295">
              <a:extLst>
                <a:ext uri="{FF2B5EF4-FFF2-40B4-BE49-F238E27FC236}">
                  <a16:creationId xmlns:a16="http://schemas.microsoft.com/office/drawing/2014/main" id="{2CC305CD-FC32-481F-AE96-ACD7B58A5F0A}"/>
                </a:ext>
              </a:extLst>
            </p:cNvPr>
            <p:cNvSpPr/>
            <p:nvPr/>
          </p:nvSpPr>
          <p:spPr>
            <a:xfrm>
              <a:off x="4796408" y="1844824"/>
              <a:ext cx="216024" cy="216024"/>
            </a:xfrm>
            <a:prstGeom prst="downArrow">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277" name="Rectangle 276">
              <a:extLst>
                <a:ext uri="{FF2B5EF4-FFF2-40B4-BE49-F238E27FC236}">
                  <a16:creationId xmlns:a16="http://schemas.microsoft.com/office/drawing/2014/main" id="{3EC09EFB-53A7-43C5-841C-01456258CBB4}"/>
                </a:ext>
              </a:extLst>
            </p:cNvPr>
            <p:cNvSpPr/>
            <p:nvPr/>
          </p:nvSpPr>
          <p:spPr>
            <a:xfrm>
              <a:off x="4684291" y="1700807"/>
              <a:ext cx="432048" cy="216024"/>
            </a:xfrm>
            <a:prstGeom prst="rect">
              <a:avLst/>
            </a:prstGeom>
            <a:gr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rPr>
                <a:t>1,2K</a:t>
              </a:r>
            </a:p>
          </p:txBody>
        </p:sp>
      </p:grpSp>
      <p:grpSp>
        <p:nvGrpSpPr>
          <p:cNvPr id="278" name="Group 161">
            <a:extLst>
              <a:ext uri="{FF2B5EF4-FFF2-40B4-BE49-F238E27FC236}">
                <a16:creationId xmlns:a16="http://schemas.microsoft.com/office/drawing/2014/main" id="{C93F0D0C-F91E-4741-841B-910B343D05B5}"/>
              </a:ext>
            </a:extLst>
          </p:cNvPr>
          <p:cNvGrpSpPr/>
          <p:nvPr/>
        </p:nvGrpSpPr>
        <p:grpSpPr>
          <a:xfrm>
            <a:off x="6240016" y="2276872"/>
            <a:ext cx="432048" cy="302981"/>
            <a:chOff x="4684291" y="1700807"/>
            <a:chExt cx="432048" cy="360041"/>
          </a:xfrm>
          <a:solidFill>
            <a:schemeClr val="accent6"/>
          </a:solidFill>
          <a:effectLst/>
        </p:grpSpPr>
        <p:sp>
          <p:nvSpPr>
            <p:cNvPr id="279" name="Down Arrow 242">
              <a:extLst>
                <a:ext uri="{FF2B5EF4-FFF2-40B4-BE49-F238E27FC236}">
                  <a16:creationId xmlns:a16="http://schemas.microsoft.com/office/drawing/2014/main" id="{ECDDFE08-8224-4724-9C92-49FA345E297F}"/>
                </a:ext>
              </a:extLst>
            </p:cNvPr>
            <p:cNvSpPr/>
            <p:nvPr/>
          </p:nvSpPr>
          <p:spPr>
            <a:xfrm>
              <a:off x="4796408" y="1844824"/>
              <a:ext cx="216024" cy="216024"/>
            </a:xfrm>
            <a:prstGeom prst="downArrow">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280" name="Rectangle 279">
              <a:extLst>
                <a:ext uri="{FF2B5EF4-FFF2-40B4-BE49-F238E27FC236}">
                  <a16:creationId xmlns:a16="http://schemas.microsoft.com/office/drawing/2014/main" id="{B4627A0A-1573-49C7-82F4-E82559395FDA}"/>
                </a:ext>
              </a:extLst>
            </p:cNvPr>
            <p:cNvSpPr/>
            <p:nvPr/>
          </p:nvSpPr>
          <p:spPr>
            <a:xfrm>
              <a:off x="4684291" y="1700807"/>
              <a:ext cx="432048" cy="216024"/>
            </a:xfrm>
            <a:prstGeom prst="rect">
              <a:avLst/>
            </a:prstGeom>
            <a:gr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rPr>
                <a:t>1,1K</a:t>
              </a:r>
            </a:p>
          </p:txBody>
        </p:sp>
      </p:grpSp>
      <p:grpSp>
        <p:nvGrpSpPr>
          <p:cNvPr id="281" name="Group 161">
            <a:extLst>
              <a:ext uri="{FF2B5EF4-FFF2-40B4-BE49-F238E27FC236}">
                <a16:creationId xmlns:a16="http://schemas.microsoft.com/office/drawing/2014/main" id="{D6042A34-02E2-4806-BD3D-00BDE46C6DEB}"/>
              </a:ext>
            </a:extLst>
          </p:cNvPr>
          <p:cNvGrpSpPr/>
          <p:nvPr/>
        </p:nvGrpSpPr>
        <p:grpSpPr>
          <a:xfrm>
            <a:off x="9768408" y="2852936"/>
            <a:ext cx="432048" cy="302981"/>
            <a:chOff x="4684291" y="1700807"/>
            <a:chExt cx="432048" cy="360041"/>
          </a:xfrm>
          <a:solidFill>
            <a:schemeClr val="tx2"/>
          </a:solidFill>
          <a:effectLst/>
        </p:grpSpPr>
        <p:sp>
          <p:nvSpPr>
            <p:cNvPr id="282" name="Down Arrow 170">
              <a:extLst>
                <a:ext uri="{FF2B5EF4-FFF2-40B4-BE49-F238E27FC236}">
                  <a16:creationId xmlns:a16="http://schemas.microsoft.com/office/drawing/2014/main" id="{7AB58CF2-7382-4EF8-9544-B1AB09363CAB}"/>
                </a:ext>
              </a:extLst>
            </p:cNvPr>
            <p:cNvSpPr/>
            <p:nvPr/>
          </p:nvSpPr>
          <p:spPr>
            <a:xfrm>
              <a:off x="4796408" y="1844824"/>
              <a:ext cx="216024" cy="216024"/>
            </a:xfrm>
            <a:prstGeom prst="downArrow">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283" name="Rectangle 282">
              <a:extLst>
                <a:ext uri="{FF2B5EF4-FFF2-40B4-BE49-F238E27FC236}">
                  <a16:creationId xmlns:a16="http://schemas.microsoft.com/office/drawing/2014/main" id="{A996A9BD-514D-43A5-A75E-D27C162E97B2}"/>
                </a:ext>
              </a:extLst>
            </p:cNvPr>
            <p:cNvSpPr/>
            <p:nvPr/>
          </p:nvSpPr>
          <p:spPr>
            <a:xfrm>
              <a:off x="4684291" y="1700807"/>
              <a:ext cx="432048" cy="216024"/>
            </a:xfrm>
            <a:prstGeom prst="rect">
              <a:avLst/>
            </a:prstGeom>
            <a:gr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rPr>
                <a:t>12%</a:t>
              </a:r>
            </a:p>
          </p:txBody>
        </p:sp>
      </p:grpSp>
      <p:grpSp>
        <p:nvGrpSpPr>
          <p:cNvPr id="284" name="Group 161">
            <a:extLst>
              <a:ext uri="{FF2B5EF4-FFF2-40B4-BE49-F238E27FC236}">
                <a16:creationId xmlns:a16="http://schemas.microsoft.com/office/drawing/2014/main" id="{4236AA38-BA20-47D6-AB49-997A7B2ED3DA}"/>
              </a:ext>
            </a:extLst>
          </p:cNvPr>
          <p:cNvGrpSpPr/>
          <p:nvPr/>
        </p:nvGrpSpPr>
        <p:grpSpPr>
          <a:xfrm>
            <a:off x="7500972" y="2891592"/>
            <a:ext cx="432048" cy="302981"/>
            <a:chOff x="4684291" y="1700807"/>
            <a:chExt cx="432048" cy="360041"/>
          </a:xfrm>
          <a:solidFill>
            <a:schemeClr val="accent5"/>
          </a:solidFill>
          <a:effectLst/>
        </p:grpSpPr>
        <p:sp>
          <p:nvSpPr>
            <p:cNvPr id="285" name="Down Arrow 295">
              <a:extLst>
                <a:ext uri="{FF2B5EF4-FFF2-40B4-BE49-F238E27FC236}">
                  <a16:creationId xmlns:a16="http://schemas.microsoft.com/office/drawing/2014/main" id="{083655F1-2B59-479D-B3C2-811B44F1DDCC}"/>
                </a:ext>
              </a:extLst>
            </p:cNvPr>
            <p:cNvSpPr/>
            <p:nvPr/>
          </p:nvSpPr>
          <p:spPr>
            <a:xfrm>
              <a:off x="4796408" y="1844824"/>
              <a:ext cx="216024" cy="216024"/>
            </a:xfrm>
            <a:prstGeom prst="downArrow">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286" name="Rectangle 285">
              <a:extLst>
                <a:ext uri="{FF2B5EF4-FFF2-40B4-BE49-F238E27FC236}">
                  <a16:creationId xmlns:a16="http://schemas.microsoft.com/office/drawing/2014/main" id="{838E7596-EF49-4C8D-8EFC-9BE27C21CF04}"/>
                </a:ext>
              </a:extLst>
            </p:cNvPr>
            <p:cNvSpPr/>
            <p:nvPr/>
          </p:nvSpPr>
          <p:spPr>
            <a:xfrm>
              <a:off x="4684291" y="1700807"/>
              <a:ext cx="432048" cy="216024"/>
            </a:xfrm>
            <a:prstGeom prst="rect">
              <a:avLst/>
            </a:prstGeom>
            <a:gr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rPr>
                <a:t>25%</a:t>
              </a:r>
            </a:p>
          </p:txBody>
        </p:sp>
      </p:grpSp>
      <p:grpSp>
        <p:nvGrpSpPr>
          <p:cNvPr id="287" name="Group 161">
            <a:extLst>
              <a:ext uri="{FF2B5EF4-FFF2-40B4-BE49-F238E27FC236}">
                <a16:creationId xmlns:a16="http://schemas.microsoft.com/office/drawing/2014/main" id="{0D524AF5-5680-40C6-8A72-78020532B8C6}"/>
              </a:ext>
            </a:extLst>
          </p:cNvPr>
          <p:cNvGrpSpPr/>
          <p:nvPr/>
        </p:nvGrpSpPr>
        <p:grpSpPr>
          <a:xfrm>
            <a:off x="6263347" y="2910037"/>
            <a:ext cx="432048" cy="302981"/>
            <a:chOff x="4684291" y="1700807"/>
            <a:chExt cx="432048" cy="360041"/>
          </a:xfrm>
          <a:solidFill>
            <a:schemeClr val="accent6"/>
          </a:solidFill>
          <a:effectLst/>
        </p:grpSpPr>
        <p:sp>
          <p:nvSpPr>
            <p:cNvPr id="288" name="Down Arrow 242">
              <a:extLst>
                <a:ext uri="{FF2B5EF4-FFF2-40B4-BE49-F238E27FC236}">
                  <a16:creationId xmlns:a16="http://schemas.microsoft.com/office/drawing/2014/main" id="{E33504F8-E076-4C59-9CE8-39CC5F388393}"/>
                </a:ext>
              </a:extLst>
            </p:cNvPr>
            <p:cNvSpPr/>
            <p:nvPr/>
          </p:nvSpPr>
          <p:spPr>
            <a:xfrm>
              <a:off x="4796408" y="1844824"/>
              <a:ext cx="216024" cy="216024"/>
            </a:xfrm>
            <a:prstGeom prst="downArrow">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289" name="Rectangle 288">
              <a:extLst>
                <a:ext uri="{FF2B5EF4-FFF2-40B4-BE49-F238E27FC236}">
                  <a16:creationId xmlns:a16="http://schemas.microsoft.com/office/drawing/2014/main" id="{BBBCEFEF-582B-4048-A215-35269D11DD54}"/>
                </a:ext>
              </a:extLst>
            </p:cNvPr>
            <p:cNvSpPr/>
            <p:nvPr/>
          </p:nvSpPr>
          <p:spPr>
            <a:xfrm>
              <a:off x="4684291" y="1700807"/>
              <a:ext cx="432048" cy="216024"/>
            </a:xfrm>
            <a:prstGeom prst="rect">
              <a:avLst/>
            </a:prstGeom>
            <a:gr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700" b="1" kern="0" dirty="0">
                  <a:solidFill>
                    <a:srgbClr val="FFFFFF"/>
                  </a:solidFill>
                  <a:latin typeface="Univers for KPMG" panose="020B0603020202020204" pitchFamily="34" charset="0"/>
                  <a:cs typeface="Arial" panose="020B0604020202020204" pitchFamily="34" charset="0"/>
                </a:rPr>
                <a:t>43</a:t>
              </a:r>
              <a:r>
                <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rPr>
                <a:t>%</a:t>
              </a:r>
            </a:p>
          </p:txBody>
        </p:sp>
      </p:grpSp>
      <p:grpSp>
        <p:nvGrpSpPr>
          <p:cNvPr id="290" name="Group 161">
            <a:extLst>
              <a:ext uri="{FF2B5EF4-FFF2-40B4-BE49-F238E27FC236}">
                <a16:creationId xmlns:a16="http://schemas.microsoft.com/office/drawing/2014/main" id="{BF705D0F-8F6F-48FC-A96A-A15D46A7EBCF}"/>
              </a:ext>
            </a:extLst>
          </p:cNvPr>
          <p:cNvGrpSpPr/>
          <p:nvPr/>
        </p:nvGrpSpPr>
        <p:grpSpPr>
          <a:xfrm>
            <a:off x="6816080" y="4077072"/>
            <a:ext cx="432048" cy="302981"/>
            <a:chOff x="4684291" y="1700807"/>
            <a:chExt cx="432048" cy="360041"/>
          </a:xfrm>
          <a:solidFill>
            <a:schemeClr val="accent5"/>
          </a:solidFill>
          <a:effectLst/>
        </p:grpSpPr>
        <p:sp>
          <p:nvSpPr>
            <p:cNvPr id="291" name="Down Arrow 170">
              <a:extLst>
                <a:ext uri="{FF2B5EF4-FFF2-40B4-BE49-F238E27FC236}">
                  <a16:creationId xmlns:a16="http://schemas.microsoft.com/office/drawing/2014/main" id="{B2E082D8-27E0-4AC3-91ED-3CF8A08906E5}"/>
                </a:ext>
              </a:extLst>
            </p:cNvPr>
            <p:cNvSpPr/>
            <p:nvPr/>
          </p:nvSpPr>
          <p:spPr>
            <a:xfrm>
              <a:off x="4796408" y="1844824"/>
              <a:ext cx="216024" cy="216024"/>
            </a:xfrm>
            <a:prstGeom prst="downArrow">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292" name="Rectangle 291">
              <a:extLst>
                <a:ext uri="{FF2B5EF4-FFF2-40B4-BE49-F238E27FC236}">
                  <a16:creationId xmlns:a16="http://schemas.microsoft.com/office/drawing/2014/main" id="{89354AF7-C3E1-4003-B1BF-6E78BC2CA7F7}"/>
                </a:ext>
              </a:extLst>
            </p:cNvPr>
            <p:cNvSpPr/>
            <p:nvPr/>
          </p:nvSpPr>
          <p:spPr>
            <a:xfrm>
              <a:off x="4684291" y="1700807"/>
              <a:ext cx="432048" cy="216024"/>
            </a:xfrm>
            <a:prstGeom prst="rect">
              <a:avLst/>
            </a:prstGeom>
            <a:gr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rPr>
                <a:t>10K</a:t>
              </a:r>
            </a:p>
          </p:txBody>
        </p:sp>
      </p:grpSp>
      <p:grpSp>
        <p:nvGrpSpPr>
          <p:cNvPr id="293" name="Group 161">
            <a:extLst>
              <a:ext uri="{FF2B5EF4-FFF2-40B4-BE49-F238E27FC236}">
                <a16:creationId xmlns:a16="http://schemas.microsoft.com/office/drawing/2014/main" id="{2E4B5C51-ECD9-440A-968B-74C5E39EBA29}"/>
              </a:ext>
            </a:extLst>
          </p:cNvPr>
          <p:cNvGrpSpPr/>
          <p:nvPr/>
        </p:nvGrpSpPr>
        <p:grpSpPr>
          <a:xfrm>
            <a:off x="9768408" y="4077072"/>
            <a:ext cx="432048" cy="302981"/>
            <a:chOff x="4684291" y="1700807"/>
            <a:chExt cx="432048" cy="360041"/>
          </a:xfrm>
          <a:solidFill>
            <a:schemeClr val="tx2"/>
          </a:solidFill>
          <a:effectLst/>
        </p:grpSpPr>
        <p:sp>
          <p:nvSpPr>
            <p:cNvPr id="294" name="Down Arrow 295">
              <a:extLst>
                <a:ext uri="{FF2B5EF4-FFF2-40B4-BE49-F238E27FC236}">
                  <a16:creationId xmlns:a16="http://schemas.microsoft.com/office/drawing/2014/main" id="{C4A3B2C1-48E2-482B-BCA7-A10104531080}"/>
                </a:ext>
              </a:extLst>
            </p:cNvPr>
            <p:cNvSpPr/>
            <p:nvPr/>
          </p:nvSpPr>
          <p:spPr>
            <a:xfrm>
              <a:off x="4796408" y="1844824"/>
              <a:ext cx="216024" cy="216024"/>
            </a:xfrm>
            <a:prstGeom prst="downArrow">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295" name="Rectangle 294">
              <a:extLst>
                <a:ext uri="{FF2B5EF4-FFF2-40B4-BE49-F238E27FC236}">
                  <a16:creationId xmlns:a16="http://schemas.microsoft.com/office/drawing/2014/main" id="{66DFB3E1-427C-420E-8BFD-736525130684}"/>
                </a:ext>
              </a:extLst>
            </p:cNvPr>
            <p:cNvSpPr/>
            <p:nvPr/>
          </p:nvSpPr>
          <p:spPr>
            <a:xfrm>
              <a:off x="4684291" y="1700807"/>
              <a:ext cx="432048" cy="216024"/>
            </a:xfrm>
            <a:prstGeom prst="rect">
              <a:avLst/>
            </a:prstGeom>
            <a:gr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rPr>
                <a:t>69,5K</a:t>
              </a:r>
            </a:p>
          </p:txBody>
        </p:sp>
      </p:grpSp>
      <p:grpSp>
        <p:nvGrpSpPr>
          <p:cNvPr id="296" name="Group 161">
            <a:extLst>
              <a:ext uri="{FF2B5EF4-FFF2-40B4-BE49-F238E27FC236}">
                <a16:creationId xmlns:a16="http://schemas.microsoft.com/office/drawing/2014/main" id="{55F6BE12-C8D2-44CE-88A1-7868204D4DD0}"/>
              </a:ext>
            </a:extLst>
          </p:cNvPr>
          <p:cNvGrpSpPr/>
          <p:nvPr/>
        </p:nvGrpSpPr>
        <p:grpSpPr>
          <a:xfrm>
            <a:off x="6240016" y="4077072"/>
            <a:ext cx="432048" cy="302981"/>
            <a:chOff x="4684291" y="1700807"/>
            <a:chExt cx="432048" cy="360041"/>
          </a:xfrm>
          <a:solidFill>
            <a:schemeClr val="accent6"/>
          </a:solidFill>
          <a:effectLst/>
        </p:grpSpPr>
        <p:sp>
          <p:nvSpPr>
            <p:cNvPr id="297" name="Down Arrow 242">
              <a:extLst>
                <a:ext uri="{FF2B5EF4-FFF2-40B4-BE49-F238E27FC236}">
                  <a16:creationId xmlns:a16="http://schemas.microsoft.com/office/drawing/2014/main" id="{010184AE-5BD7-4612-ADCD-EB328D009103}"/>
                </a:ext>
              </a:extLst>
            </p:cNvPr>
            <p:cNvSpPr/>
            <p:nvPr/>
          </p:nvSpPr>
          <p:spPr>
            <a:xfrm>
              <a:off x="4796408" y="1844824"/>
              <a:ext cx="216024" cy="216024"/>
            </a:xfrm>
            <a:prstGeom prst="downArrow">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298" name="Rectangle 297">
              <a:extLst>
                <a:ext uri="{FF2B5EF4-FFF2-40B4-BE49-F238E27FC236}">
                  <a16:creationId xmlns:a16="http://schemas.microsoft.com/office/drawing/2014/main" id="{38E64D77-5493-4E1E-B03A-2AED56E4FEBD}"/>
                </a:ext>
              </a:extLst>
            </p:cNvPr>
            <p:cNvSpPr/>
            <p:nvPr/>
          </p:nvSpPr>
          <p:spPr>
            <a:xfrm>
              <a:off x="4684291" y="1700807"/>
              <a:ext cx="432048" cy="216024"/>
            </a:xfrm>
            <a:prstGeom prst="rect">
              <a:avLst/>
            </a:prstGeom>
            <a:gr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rPr>
                <a:t>9,5K</a:t>
              </a:r>
            </a:p>
          </p:txBody>
        </p:sp>
      </p:grpSp>
      <p:grpSp>
        <p:nvGrpSpPr>
          <p:cNvPr id="299" name="Group 161">
            <a:extLst>
              <a:ext uri="{FF2B5EF4-FFF2-40B4-BE49-F238E27FC236}">
                <a16:creationId xmlns:a16="http://schemas.microsoft.com/office/drawing/2014/main" id="{B155C98E-F218-47B1-8292-2DF12314E8B3}"/>
              </a:ext>
            </a:extLst>
          </p:cNvPr>
          <p:cNvGrpSpPr/>
          <p:nvPr/>
        </p:nvGrpSpPr>
        <p:grpSpPr>
          <a:xfrm>
            <a:off x="9768408" y="5309082"/>
            <a:ext cx="432048" cy="302981"/>
            <a:chOff x="4684291" y="1700807"/>
            <a:chExt cx="432048" cy="360041"/>
          </a:xfrm>
          <a:solidFill>
            <a:schemeClr val="tx2"/>
          </a:solidFill>
          <a:effectLst/>
        </p:grpSpPr>
        <p:sp>
          <p:nvSpPr>
            <p:cNvPr id="300" name="Down Arrow 170">
              <a:extLst>
                <a:ext uri="{FF2B5EF4-FFF2-40B4-BE49-F238E27FC236}">
                  <a16:creationId xmlns:a16="http://schemas.microsoft.com/office/drawing/2014/main" id="{99E7A1E7-015A-43DA-A1B0-CC2A3DD4C537}"/>
                </a:ext>
              </a:extLst>
            </p:cNvPr>
            <p:cNvSpPr/>
            <p:nvPr/>
          </p:nvSpPr>
          <p:spPr>
            <a:xfrm>
              <a:off x="4796408" y="1844824"/>
              <a:ext cx="216024" cy="216024"/>
            </a:xfrm>
            <a:prstGeom prst="downArrow">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301" name="Rectangle 300">
              <a:extLst>
                <a:ext uri="{FF2B5EF4-FFF2-40B4-BE49-F238E27FC236}">
                  <a16:creationId xmlns:a16="http://schemas.microsoft.com/office/drawing/2014/main" id="{636FA617-6395-48F9-97E3-047553FB83A6}"/>
                </a:ext>
              </a:extLst>
            </p:cNvPr>
            <p:cNvSpPr/>
            <p:nvPr/>
          </p:nvSpPr>
          <p:spPr>
            <a:xfrm>
              <a:off x="4684291" y="1700807"/>
              <a:ext cx="432048" cy="216024"/>
            </a:xfrm>
            <a:prstGeom prst="rect">
              <a:avLst/>
            </a:prstGeom>
            <a:grpFill/>
            <a:ln w="25400" cap="flat" cmpd="sng" algn="ctr">
              <a:noFill/>
              <a:prstDash val="solid"/>
            </a:ln>
            <a:effectLst/>
          </p:spPr>
          <p:txBody>
            <a:bodyPr lIns="0" tIns="0" rIns="0" bIns="0" rtlCol="0" anchor="ctr"/>
            <a:lstStyle/>
            <a:p>
              <a:pPr lvl="0" algn="ctr">
                <a:defRPr/>
              </a:pPr>
              <a:r>
                <a:rPr lang="es-ES_tradnl" sz="700" b="1" kern="0" dirty="0">
                  <a:solidFill>
                    <a:srgbClr val="FFFFFF"/>
                  </a:solidFill>
                  <a:latin typeface="Univers for KPMG" panose="020B0603020202020204" pitchFamily="34" charset="0"/>
                  <a:cs typeface="Arial" panose="020B0604020202020204" pitchFamily="34" charset="0"/>
                </a:rPr>
                <a:t>0,16 FTE</a:t>
              </a: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grpSp>
      <p:grpSp>
        <p:nvGrpSpPr>
          <p:cNvPr id="302" name="Group 161">
            <a:extLst>
              <a:ext uri="{FF2B5EF4-FFF2-40B4-BE49-F238E27FC236}">
                <a16:creationId xmlns:a16="http://schemas.microsoft.com/office/drawing/2014/main" id="{EBA8DFA4-BD55-4238-A4FD-AAF77A48EC93}"/>
              </a:ext>
            </a:extLst>
          </p:cNvPr>
          <p:cNvGrpSpPr/>
          <p:nvPr/>
        </p:nvGrpSpPr>
        <p:grpSpPr>
          <a:xfrm>
            <a:off x="6816080" y="5309082"/>
            <a:ext cx="432048" cy="302981"/>
            <a:chOff x="4684291" y="1700807"/>
            <a:chExt cx="432048" cy="360041"/>
          </a:xfrm>
          <a:solidFill>
            <a:schemeClr val="accent5"/>
          </a:solidFill>
          <a:effectLst/>
        </p:grpSpPr>
        <p:sp>
          <p:nvSpPr>
            <p:cNvPr id="303" name="Down Arrow 295">
              <a:extLst>
                <a:ext uri="{FF2B5EF4-FFF2-40B4-BE49-F238E27FC236}">
                  <a16:creationId xmlns:a16="http://schemas.microsoft.com/office/drawing/2014/main" id="{C87D6FBB-D771-49C4-9900-522387671DDD}"/>
                </a:ext>
              </a:extLst>
            </p:cNvPr>
            <p:cNvSpPr/>
            <p:nvPr/>
          </p:nvSpPr>
          <p:spPr>
            <a:xfrm>
              <a:off x="4796408" y="1844824"/>
              <a:ext cx="216024" cy="216024"/>
            </a:xfrm>
            <a:prstGeom prst="downArrow">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304" name="Rectangle 303">
              <a:extLst>
                <a:ext uri="{FF2B5EF4-FFF2-40B4-BE49-F238E27FC236}">
                  <a16:creationId xmlns:a16="http://schemas.microsoft.com/office/drawing/2014/main" id="{97240881-B20D-4ACD-AB48-F8EB3D472A44}"/>
                </a:ext>
              </a:extLst>
            </p:cNvPr>
            <p:cNvSpPr/>
            <p:nvPr/>
          </p:nvSpPr>
          <p:spPr>
            <a:xfrm>
              <a:off x="4684291" y="1700807"/>
              <a:ext cx="432048" cy="216024"/>
            </a:xfrm>
            <a:prstGeom prst="rect">
              <a:avLst/>
            </a:prstGeom>
            <a:gr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700" b="1" kern="0" noProof="0" dirty="0">
                  <a:solidFill>
                    <a:srgbClr val="FFFFFF"/>
                  </a:solidFill>
                  <a:latin typeface="Univers for KPMG" panose="020B0603020202020204" pitchFamily="34" charset="0"/>
                  <a:cs typeface="Arial" panose="020B0604020202020204" pitchFamily="34" charset="0"/>
                </a:rPr>
                <a:t>0,28</a:t>
              </a:r>
              <a:r>
                <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rPr>
                <a:t> FTE</a:t>
              </a:r>
            </a:p>
          </p:txBody>
        </p:sp>
      </p:grpSp>
      <p:grpSp>
        <p:nvGrpSpPr>
          <p:cNvPr id="305" name="Group 161">
            <a:extLst>
              <a:ext uri="{FF2B5EF4-FFF2-40B4-BE49-F238E27FC236}">
                <a16:creationId xmlns:a16="http://schemas.microsoft.com/office/drawing/2014/main" id="{71D4D33D-9B10-49AD-8853-0646EB8FA962}"/>
              </a:ext>
            </a:extLst>
          </p:cNvPr>
          <p:cNvGrpSpPr/>
          <p:nvPr/>
        </p:nvGrpSpPr>
        <p:grpSpPr>
          <a:xfrm>
            <a:off x="10488488" y="5309082"/>
            <a:ext cx="432048" cy="302981"/>
            <a:chOff x="4684291" y="1700807"/>
            <a:chExt cx="432048" cy="360041"/>
          </a:xfrm>
          <a:solidFill>
            <a:schemeClr val="accent6"/>
          </a:solidFill>
          <a:effectLst/>
        </p:grpSpPr>
        <p:sp>
          <p:nvSpPr>
            <p:cNvPr id="306" name="Down Arrow 242">
              <a:extLst>
                <a:ext uri="{FF2B5EF4-FFF2-40B4-BE49-F238E27FC236}">
                  <a16:creationId xmlns:a16="http://schemas.microsoft.com/office/drawing/2014/main" id="{209C2A0C-5D62-40F9-AD89-73EA645914E0}"/>
                </a:ext>
              </a:extLst>
            </p:cNvPr>
            <p:cNvSpPr/>
            <p:nvPr/>
          </p:nvSpPr>
          <p:spPr>
            <a:xfrm>
              <a:off x="4796408" y="1844824"/>
              <a:ext cx="216024" cy="216024"/>
            </a:xfrm>
            <a:prstGeom prst="downArrow">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307" name="Rectangle 306">
              <a:extLst>
                <a:ext uri="{FF2B5EF4-FFF2-40B4-BE49-F238E27FC236}">
                  <a16:creationId xmlns:a16="http://schemas.microsoft.com/office/drawing/2014/main" id="{49F607BE-6558-44AF-AC0A-0210079DC57C}"/>
                </a:ext>
              </a:extLst>
            </p:cNvPr>
            <p:cNvSpPr/>
            <p:nvPr/>
          </p:nvSpPr>
          <p:spPr>
            <a:xfrm>
              <a:off x="4684291" y="1700807"/>
              <a:ext cx="432048" cy="216024"/>
            </a:xfrm>
            <a:prstGeom prst="rect">
              <a:avLst/>
            </a:prstGeom>
            <a:grpFill/>
            <a:ln w="25400" cap="flat" cmpd="sng" algn="ctr">
              <a:noFill/>
              <a:prstDash val="solid"/>
            </a:ln>
            <a:effectLst/>
          </p:spPr>
          <p:txBody>
            <a:bodyPr lIns="0" tIns="0" rIns="0" bIns="0" rtlCol="0" anchor="ctr"/>
            <a:lstStyle/>
            <a:p>
              <a:pPr lvl="0" algn="ctr">
                <a:defRPr/>
              </a:pPr>
              <a:r>
                <a:rPr lang="es-ES_tradnl" sz="700" b="1" kern="0" dirty="0">
                  <a:solidFill>
                    <a:srgbClr val="FFFFFF"/>
                  </a:solidFill>
                  <a:latin typeface="Univers for KPMG" panose="020B0603020202020204" pitchFamily="34" charset="0"/>
                  <a:cs typeface="Arial" panose="020B0604020202020204" pitchFamily="34" charset="0"/>
                </a:rPr>
                <a:t>0,07 FTE</a:t>
              </a: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grpSp>
      <p:sp>
        <p:nvSpPr>
          <p:cNvPr id="150" name="Rounded Rectangle 162">
            <a:extLst>
              <a:ext uri="{FF2B5EF4-FFF2-40B4-BE49-F238E27FC236}">
                <a16:creationId xmlns:a16="http://schemas.microsoft.com/office/drawing/2014/main" id="{3F0B07DD-6E1C-4A0A-B88F-38E580537893}"/>
              </a:ext>
            </a:extLst>
          </p:cNvPr>
          <p:cNvSpPr/>
          <p:nvPr/>
        </p:nvSpPr>
        <p:spPr>
          <a:xfrm>
            <a:off x="2717306" y="4878718"/>
            <a:ext cx="3378694" cy="360000"/>
          </a:xfrm>
          <a:prstGeom prst="roundRect">
            <a:avLst/>
          </a:prstGeom>
          <a:solidFill>
            <a:sysClr val="window" lastClr="FFFFFF">
              <a:lumMod val="95000"/>
            </a:sysClr>
          </a:solidFill>
          <a:ln w="25400" cap="flat" cmpd="sng" algn="ctr">
            <a:noFill/>
            <a:prstDash val="solid"/>
          </a:ln>
          <a:effectLst>
            <a:outerShdw blurRad="50800" dist="38100" dir="2700000" algn="tl" rotWithShape="0">
              <a:prstClr val="black">
                <a:alpha val="40000"/>
              </a:prstClr>
            </a:outerShdw>
          </a:effectLst>
        </p:spPr>
        <p:txBody>
          <a:bodyPr lIns="108000" tIns="36000" rIns="0" bIns="36000" rtlCol="0" anchor="ctr"/>
          <a:lstStyle/>
          <a:p>
            <a:pPr marL="79375" marR="0" lvl="0" indent="0" algn="l" defTabSz="914400" rtl="0" eaLnBrk="1" fontAlgn="auto" latinLnBrk="0" hangingPunct="1">
              <a:lnSpc>
                <a:spcPct val="100000"/>
              </a:lnSpc>
              <a:spcBef>
                <a:spcPts val="0"/>
              </a:spcBef>
              <a:spcAft>
                <a:spcPts val="0"/>
              </a:spcAft>
              <a:buClrTx/>
              <a:buSzTx/>
              <a:buFontTx/>
              <a:buNone/>
              <a:tabLst/>
              <a:defRPr/>
            </a:pPr>
            <a:r>
              <a:rPr kumimoji="0" lang="es-ES" sz="900" b="1" i="0" u="none" strike="noStrike" kern="0" cap="none" spc="0" normalizeH="0" baseline="0" noProof="0" dirty="0">
                <a:ln>
                  <a:noFill/>
                </a:ln>
                <a:solidFill>
                  <a:srgbClr val="00338D"/>
                </a:solidFill>
                <a:effectLst/>
                <a:uLnTx/>
                <a:uFillTx/>
                <a:latin typeface="Univers for KPMG" panose="020B0603020202020204" pitchFamily="34" charset="0"/>
                <a:ea typeface="+mn-ea"/>
                <a:cs typeface="Arial" panose="020B0604020202020204" pitchFamily="34" charset="0"/>
              </a:rPr>
              <a:t>Número de facturas </a:t>
            </a:r>
            <a:r>
              <a:rPr lang="es-ES" sz="900" b="1" kern="0" dirty="0">
                <a:solidFill>
                  <a:srgbClr val="00338D"/>
                </a:solidFill>
                <a:latin typeface="Univers for KPMG" panose="020B0603020202020204" pitchFamily="34" charset="0"/>
                <a:cs typeface="Arial" panose="020B0604020202020204" pitchFamily="34" charset="0"/>
              </a:rPr>
              <a:t>procesadas por cada FTE del proceso de Cuentas a Pagar</a:t>
            </a:r>
            <a:endParaRPr kumimoji="0" lang="es-ES" sz="900" b="1" i="0" u="none" strike="noStrike" kern="0" cap="none" spc="0" normalizeH="0" baseline="0" noProof="0" dirty="0">
              <a:ln>
                <a:noFill/>
              </a:ln>
              <a:solidFill>
                <a:srgbClr val="00338D"/>
              </a:solidFill>
              <a:effectLst/>
              <a:uLnTx/>
              <a:uFillTx/>
              <a:latin typeface="Univers for KPMG" panose="020B0603020202020204" pitchFamily="34" charset="0"/>
              <a:ea typeface="+mn-ea"/>
              <a:cs typeface="Arial" panose="020B0604020202020204" pitchFamily="34" charset="0"/>
            </a:endParaRPr>
          </a:p>
        </p:txBody>
      </p:sp>
      <p:sp>
        <p:nvSpPr>
          <p:cNvPr id="153" name="Rounded Rectangle 69">
            <a:extLst>
              <a:ext uri="{FF2B5EF4-FFF2-40B4-BE49-F238E27FC236}">
                <a16:creationId xmlns:a16="http://schemas.microsoft.com/office/drawing/2014/main" id="{B1A567A1-80D6-4DEF-842E-E7522194F667}"/>
              </a:ext>
            </a:extLst>
          </p:cNvPr>
          <p:cNvSpPr/>
          <p:nvPr/>
        </p:nvSpPr>
        <p:spPr bwMode="auto">
          <a:xfrm>
            <a:off x="1490833" y="4866386"/>
            <a:ext cx="1033695" cy="360000"/>
          </a:xfrm>
          <a:prstGeom prst="roundRect">
            <a:avLst/>
          </a:prstGeom>
          <a:solidFill>
            <a:schemeClr val="accent2">
              <a:lumMod val="20000"/>
              <a:lumOff val="80000"/>
            </a:schemeClr>
          </a:solidFill>
          <a:ln w="63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49846" tIns="49846" rIns="49846" bIns="49846" numCol="1" rtlCol="0" anchor="ctr" anchorCtr="0" compatLnSpc="1">
            <a:prstTxWarp prst="textNoShape">
              <a:avLst/>
            </a:prstTxWarp>
          </a:bodyPr>
          <a:lstStyle/>
          <a:p>
            <a:pPr marL="0" marR="0" lvl="0" indent="0" algn="ctr" defTabSz="844083" rtl="0" eaLnBrk="1" fontAlgn="base" latinLnBrk="0" hangingPunct="1">
              <a:lnSpc>
                <a:spcPct val="100000"/>
              </a:lnSpc>
              <a:spcBef>
                <a:spcPct val="0"/>
              </a:spcBef>
              <a:spcAft>
                <a:spcPct val="0"/>
              </a:spcAft>
              <a:buClrTx/>
              <a:buSzTx/>
              <a:buFontTx/>
              <a:buNone/>
              <a:tabLst/>
              <a:defRPr/>
            </a:pPr>
            <a:r>
              <a:rPr kumimoji="0" lang="es-ES_tradnl" sz="1000" b="1" i="0" u="none" strike="noStrike" kern="0" cap="none" spc="0" normalizeH="0" baseline="0" noProof="0" dirty="0">
                <a:ln>
                  <a:noFill/>
                </a:ln>
                <a:solidFill>
                  <a:srgbClr val="483698"/>
                </a:solidFill>
                <a:effectLst/>
                <a:uLnTx/>
                <a:uFillTx/>
                <a:latin typeface="Univers for KPMG Cond" panose="020B0606020202020204" pitchFamily="34" charset="0"/>
                <a:ea typeface="+mn-ea"/>
                <a:cs typeface="Arial" panose="020B0604020202020204" pitchFamily="34" charset="0"/>
              </a:rPr>
              <a:t>Cuentas a Pagar</a:t>
            </a:r>
          </a:p>
        </p:txBody>
      </p:sp>
      <p:sp>
        <p:nvSpPr>
          <p:cNvPr id="147" name="Oval 146">
            <a:extLst>
              <a:ext uri="{FF2B5EF4-FFF2-40B4-BE49-F238E27FC236}">
                <a16:creationId xmlns:a16="http://schemas.microsoft.com/office/drawing/2014/main" id="{9572B953-3F30-4D08-A9BE-60EC574F63C4}"/>
              </a:ext>
            </a:extLst>
          </p:cNvPr>
          <p:cNvSpPr>
            <a:spLocks noChangeAspect="1"/>
          </p:cNvSpPr>
          <p:nvPr/>
        </p:nvSpPr>
        <p:spPr>
          <a:xfrm>
            <a:off x="11294838" y="3130682"/>
            <a:ext cx="252000" cy="252000"/>
          </a:xfrm>
          <a:prstGeom prst="ellipse">
            <a:avLst/>
          </a:prstGeom>
          <a:solidFill>
            <a:srgbClr val="BC204B"/>
          </a:solidFill>
          <a:ln>
            <a:solidFill>
              <a:srgbClr val="BC20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1102285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62689" name="think-cell Slide" r:id="rId6" imgW="216" imgH="216" progId="TCLayout.ActiveDocument.1">
                  <p:embed/>
                </p:oleObj>
              </mc:Choice>
              <mc:Fallback>
                <p:oleObj name="think-cell Slide" r:id="rId6" imgW="216" imgH="216" progId="TCLayout.ActiveDocument.1">
                  <p:embed/>
                  <p:pic>
                    <p:nvPicPr>
                      <p:cNvPr id="4" name="Object 3" hidden="1"/>
                      <p:cNvPicPr/>
                      <p:nvPr/>
                    </p:nvPicPr>
                    <p:blipFill>
                      <a:blip r:embed="rId7"/>
                      <a:stretch>
                        <a:fillRect/>
                      </a:stretch>
                    </p:blipFill>
                    <p:spPr>
                      <a:xfrm>
                        <a:off x="1525589" y="1589"/>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07183CB-12F9-41C7-8AD1-8CD88B44D9EB}"/>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4000" b="0" i="0" u="none" strike="noStrike" kern="1200" cap="none" spc="0" normalizeH="0" baseline="0" noProof="0" dirty="0">
              <a:ln>
                <a:noFill/>
              </a:ln>
              <a:solidFill>
                <a:prstClr val="white"/>
              </a:solidFill>
              <a:effectLst/>
              <a:uLnTx/>
              <a:uFillTx/>
              <a:latin typeface="KPMG Extralight" panose="020B0303030202040204" pitchFamily="34" charset="0"/>
              <a:ea typeface="+mn-ea"/>
              <a:cs typeface="+mn-cs"/>
              <a:sym typeface="KPMG Extralight" panose="020B0303030202040204" pitchFamily="34" charset="0"/>
            </a:endParaRPr>
          </a:p>
        </p:txBody>
      </p:sp>
      <p:cxnSp>
        <p:nvCxnSpPr>
          <p:cNvPr id="100" name="Straight Connector 93">
            <a:extLst>
              <a:ext uri="{FF2B5EF4-FFF2-40B4-BE49-F238E27FC236}">
                <a16:creationId xmlns:a16="http://schemas.microsoft.com/office/drawing/2014/main" id="{FFC8C7FE-A470-4BED-83C8-E711BD5FAD66}"/>
              </a:ext>
            </a:extLst>
          </p:cNvPr>
          <p:cNvCxnSpPr/>
          <p:nvPr/>
        </p:nvCxnSpPr>
        <p:spPr>
          <a:xfrm>
            <a:off x="6312024" y="895386"/>
            <a:ext cx="4284000" cy="0"/>
          </a:xfrm>
          <a:prstGeom prst="line">
            <a:avLst/>
          </a:prstGeom>
          <a:noFill/>
          <a:ln w="9525" cap="flat" cmpd="sng" algn="ctr">
            <a:solidFill>
              <a:srgbClr val="000000">
                <a:lumMod val="50000"/>
                <a:lumOff val="50000"/>
              </a:srgbClr>
            </a:solidFill>
            <a:prstDash val="solid"/>
            <a:headEnd type="diamond" w="med" len="med"/>
            <a:tailEnd type="diamond" w="med" len="med"/>
          </a:ln>
          <a:effectLst/>
        </p:spPr>
      </p:cxnSp>
      <p:sp>
        <p:nvSpPr>
          <p:cNvPr id="101" name="Rounded Rectangle 96">
            <a:extLst>
              <a:ext uri="{FF2B5EF4-FFF2-40B4-BE49-F238E27FC236}">
                <a16:creationId xmlns:a16="http://schemas.microsoft.com/office/drawing/2014/main" id="{8CEEAA07-70BE-4232-A29D-D04366640259}"/>
              </a:ext>
            </a:extLst>
          </p:cNvPr>
          <p:cNvSpPr/>
          <p:nvPr/>
        </p:nvSpPr>
        <p:spPr>
          <a:xfrm>
            <a:off x="7820922" y="734988"/>
            <a:ext cx="1266205" cy="293088"/>
          </a:xfrm>
          <a:prstGeom prst="roundRect">
            <a:avLst/>
          </a:prstGeom>
          <a:solidFill>
            <a:sysClr val="window" lastClr="FFFFFF"/>
          </a:solidFill>
        </p:spPr>
        <p:txBody>
          <a:bodyPr anchor="ct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s-ES" sz="1000" b="1" i="0" u="none" strike="noStrike" kern="0" cap="none" spc="0" normalizeH="0" baseline="0" noProof="0" dirty="0">
                <a:ln>
                  <a:noFill/>
                </a:ln>
                <a:solidFill>
                  <a:srgbClr val="000000"/>
                </a:solidFill>
                <a:effectLst/>
                <a:uLnTx/>
                <a:uFillTx/>
                <a:latin typeface="Univers for KPMG Cond" panose="020B0606020202020204" pitchFamily="34" charset="0"/>
                <a:ea typeface="+mn-ea"/>
                <a:cs typeface="Arial" pitchFamily="34" charset="0"/>
              </a:rPr>
              <a:t>Volúmenes de análisis</a:t>
            </a:r>
          </a:p>
        </p:txBody>
      </p:sp>
      <p:sp>
        <p:nvSpPr>
          <p:cNvPr id="111" name="Rounded Rectangle 96">
            <a:extLst>
              <a:ext uri="{FF2B5EF4-FFF2-40B4-BE49-F238E27FC236}">
                <a16:creationId xmlns:a16="http://schemas.microsoft.com/office/drawing/2014/main" id="{08D9D92B-A8A5-425F-836F-61C30AB399A8}"/>
              </a:ext>
            </a:extLst>
          </p:cNvPr>
          <p:cNvSpPr/>
          <p:nvPr/>
        </p:nvSpPr>
        <p:spPr>
          <a:xfrm>
            <a:off x="10910866" y="759648"/>
            <a:ext cx="981349" cy="293088"/>
          </a:xfrm>
          <a:prstGeom prst="roundRect">
            <a:avLst/>
          </a:prstGeom>
          <a:noFill/>
        </p:spPr>
        <p:txBody>
          <a:bodyPr anchor="ct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s-ES" sz="800" b="1" i="0" u="none" strike="noStrike" kern="1200" cap="none" spc="0" normalizeH="0" baseline="0" noProof="0" dirty="0">
                <a:ln>
                  <a:noFill/>
                </a:ln>
                <a:solidFill>
                  <a:srgbClr val="000000"/>
                </a:solidFill>
                <a:effectLst/>
                <a:uLnTx/>
                <a:uFillTx/>
                <a:latin typeface="Univers for KPMG Cond" panose="020B0606020202020204" pitchFamily="34" charset="0"/>
                <a:ea typeface="+mn-ea"/>
                <a:cs typeface="Arial" pitchFamily="34" charset="0"/>
              </a:rPr>
              <a:t>La situación actual de Garnica es…</a:t>
            </a:r>
          </a:p>
        </p:txBody>
      </p:sp>
      <p:sp>
        <p:nvSpPr>
          <p:cNvPr id="243" name="Rounded Rectangle 69">
            <a:extLst>
              <a:ext uri="{FF2B5EF4-FFF2-40B4-BE49-F238E27FC236}">
                <a16:creationId xmlns:a16="http://schemas.microsoft.com/office/drawing/2014/main" id="{4613332E-69C1-44B2-84EA-3DEDA4C23935}"/>
              </a:ext>
            </a:extLst>
          </p:cNvPr>
          <p:cNvSpPr/>
          <p:nvPr/>
        </p:nvSpPr>
        <p:spPr bwMode="auto">
          <a:xfrm>
            <a:off x="1036227" y="1247375"/>
            <a:ext cx="261828" cy="2376000"/>
          </a:xfrm>
          <a:prstGeom prst="roundRect">
            <a:avLst/>
          </a:prstGeom>
          <a:solidFill>
            <a:srgbClr val="00338D"/>
          </a:solidFill>
          <a:ln w="63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wordArtVert" wrap="square" lIns="49846" tIns="49846" rIns="49846" bIns="49846" numCol="1" rtlCol="0" anchor="ctr" anchorCtr="0" compatLnSpc="1">
            <a:prstTxWarp prst="textNoShape">
              <a:avLst/>
            </a:prstTxWarp>
          </a:bodyPr>
          <a:lstStyle/>
          <a:p>
            <a:pPr marL="0" marR="0" lvl="0" indent="0" algn="ctr" defTabSz="844083" rtl="0" eaLnBrk="1" fontAlgn="base" latinLnBrk="0" hangingPunct="1">
              <a:lnSpc>
                <a:spcPct val="100000"/>
              </a:lnSpc>
              <a:spcBef>
                <a:spcPct val="0"/>
              </a:spcBef>
              <a:spcAft>
                <a:spcPct val="0"/>
              </a:spcAft>
              <a:buClrTx/>
              <a:buSzTx/>
              <a:buFontTx/>
              <a:buNone/>
              <a:tabLst/>
              <a:defRPr/>
            </a:pPr>
            <a:r>
              <a:rPr kumimoji="0" lang="es-ES_tradnl" sz="1100" b="1" i="0" u="none" strike="noStrike" kern="0" cap="none" spc="0" normalizeH="0" baseline="0" noProof="0" dirty="0">
                <a:ln>
                  <a:noFill/>
                </a:ln>
                <a:solidFill>
                  <a:prstClr val="white"/>
                </a:solidFill>
                <a:effectLst/>
                <a:uLnTx/>
                <a:uFillTx/>
                <a:latin typeface="Univers for KPMG Cond" panose="020B0606020202020204" pitchFamily="34" charset="0"/>
                <a:ea typeface="+mn-ea"/>
                <a:cs typeface="Arial" panose="020B0604020202020204" pitchFamily="34" charset="0"/>
              </a:rPr>
              <a:t>Finanzas</a:t>
            </a:r>
          </a:p>
        </p:txBody>
      </p:sp>
      <p:sp>
        <p:nvSpPr>
          <p:cNvPr id="352" name="Title 1">
            <a:extLst>
              <a:ext uri="{FF2B5EF4-FFF2-40B4-BE49-F238E27FC236}">
                <a16:creationId xmlns:a16="http://schemas.microsoft.com/office/drawing/2014/main" id="{B42D0453-2A4B-4AAB-BF47-C0DB79C78D4B}"/>
              </a:ext>
            </a:extLst>
          </p:cNvPr>
          <p:cNvSpPr>
            <a:spLocks noGrp="1"/>
          </p:cNvSpPr>
          <p:nvPr>
            <p:ph type="title"/>
          </p:nvPr>
        </p:nvSpPr>
        <p:spPr>
          <a:xfrm>
            <a:off x="990000" y="167350"/>
            <a:ext cx="8478958" cy="687855"/>
          </a:xfrm>
        </p:spPr>
        <p:txBody>
          <a:bodyPr/>
          <a:lstStyle/>
          <a:p>
            <a:r>
              <a:rPr lang="es-ES_tradnl" sz="2400" b="1" dirty="0">
                <a:solidFill>
                  <a:srgbClr val="00338D"/>
                </a:solidFill>
              </a:rPr>
              <a:t>3.2  </a:t>
            </a:r>
            <a:r>
              <a:rPr lang="es-ES_tradnl" sz="2400" b="1" dirty="0" err="1">
                <a:solidFill>
                  <a:srgbClr val="00338D"/>
                </a:solidFill>
              </a:rPr>
              <a:t>Benchmark</a:t>
            </a:r>
            <a:br>
              <a:rPr lang="es-ES_tradnl" sz="4000" b="1" dirty="0">
                <a:solidFill>
                  <a:srgbClr val="00338D"/>
                </a:solidFill>
              </a:rPr>
            </a:br>
            <a:r>
              <a:rPr lang="es-ES_tradnl" sz="4000" dirty="0">
                <a:solidFill>
                  <a:srgbClr val="00338D"/>
                </a:solidFill>
              </a:rPr>
              <a:t>Área Financiera</a:t>
            </a:r>
            <a:br>
              <a:rPr lang="es-ES_tradnl" sz="4000" b="1" dirty="0"/>
            </a:br>
            <a:endParaRPr lang="es-ES_tradnl" sz="4000" dirty="0"/>
          </a:p>
        </p:txBody>
      </p:sp>
      <p:sp>
        <p:nvSpPr>
          <p:cNvPr id="90" name="Rounded Rectangle 69">
            <a:extLst>
              <a:ext uri="{FF2B5EF4-FFF2-40B4-BE49-F238E27FC236}">
                <a16:creationId xmlns:a16="http://schemas.microsoft.com/office/drawing/2014/main" id="{68F17964-F46E-4BB7-B584-9130F37ECE71}"/>
              </a:ext>
            </a:extLst>
          </p:cNvPr>
          <p:cNvSpPr/>
          <p:nvPr/>
        </p:nvSpPr>
        <p:spPr bwMode="auto">
          <a:xfrm>
            <a:off x="1490833" y="3203110"/>
            <a:ext cx="1033695" cy="360000"/>
          </a:xfrm>
          <a:prstGeom prst="roundRect">
            <a:avLst/>
          </a:prstGeom>
          <a:solidFill>
            <a:schemeClr val="accent2">
              <a:lumMod val="20000"/>
              <a:lumOff val="80000"/>
            </a:schemeClr>
          </a:solidFill>
          <a:ln w="63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49846" tIns="49846" rIns="49846" bIns="49846" numCol="1" rtlCol="0" anchor="ctr" anchorCtr="0" compatLnSpc="1">
            <a:prstTxWarp prst="textNoShape">
              <a:avLst/>
            </a:prstTxWarp>
          </a:bodyPr>
          <a:lstStyle/>
          <a:p>
            <a:pPr lvl="0" algn="ctr" defTabSz="844083" fontAlgn="base">
              <a:spcBef>
                <a:spcPct val="0"/>
              </a:spcBef>
              <a:spcAft>
                <a:spcPct val="0"/>
              </a:spcAft>
              <a:defRPr/>
            </a:pPr>
            <a:r>
              <a:rPr lang="es-ES_tradnl" sz="1000" b="1" kern="0" dirty="0" err="1">
                <a:solidFill>
                  <a:srgbClr val="483698"/>
                </a:solidFill>
                <a:latin typeface="Univers for KPMG Cond" panose="020B0606020202020204" pitchFamily="34" charset="0"/>
                <a:cs typeface="Arial" panose="020B0604020202020204" pitchFamily="34" charset="0"/>
              </a:rPr>
              <a:t>Intercompany</a:t>
            </a:r>
            <a:endParaRPr lang="es-ES_tradnl" sz="1000" b="1" kern="0" dirty="0">
              <a:solidFill>
                <a:srgbClr val="483698"/>
              </a:solidFill>
              <a:latin typeface="Univers for KPMG Cond" panose="020B0606020202020204" pitchFamily="34" charset="0"/>
              <a:cs typeface="Arial" panose="020B0604020202020204" pitchFamily="34" charset="0"/>
            </a:endParaRPr>
          </a:p>
        </p:txBody>
      </p:sp>
      <p:sp>
        <p:nvSpPr>
          <p:cNvPr id="96" name="Rounded Rectangle 69">
            <a:extLst>
              <a:ext uri="{FF2B5EF4-FFF2-40B4-BE49-F238E27FC236}">
                <a16:creationId xmlns:a16="http://schemas.microsoft.com/office/drawing/2014/main" id="{4C70CC29-18F0-41A0-A12E-4C56420365F3}"/>
              </a:ext>
            </a:extLst>
          </p:cNvPr>
          <p:cNvSpPr/>
          <p:nvPr/>
        </p:nvSpPr>
        <p:spPr bwMode="auto">
          <a:xfrm>
            <a:off x="1490833" y="2483619"/>
            <a:ext cx="1033695" cy="360000"/>
          </a:xfrm>
          <a:prstGeom prst="roundRect">
            <a:avLst/>
          </a:prstGeom>
          <a:solidFill>
            <a:schemeClr val="accent2">
              <a:lumMod val="20000"/>
              <a:lumOff val="80000"/>
            </a:schemeClr>
          </a:solidFill>
          <a:ln w="63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49846" tIns="49846" rIns="49846" bIns="49846" numCol="1" rtlCol="0" anchor="ctr" anchorCtr="0" compatLnSpc="1">
            <a:prstTxWarp prst="textNoShape">
              <a:avLst/>
            </a:prstTxWarp>
          </a:bodyPr>
          <a:lstStyle/>
          <a:p>
            <a:pPr lvl="0" algn="ctr" defTabSz="844083" fontAlgn="base">
              <a:spcBef>
                <a:spcPct val="0"/>
              </a:spcBef>
              <a:spcAft>
                <a:spcPct val="0"/>
              </a:spcAft>
              <a:defRPr/>
            </a:pPr>
            <a:r>
              <a:rPr lang="es-ES_tradnl" sz="1000" b="1" kern="0" dirty="0">
                <a:solidFill>
                  <a:srgbClr val="483698"/>
                </a:solidFill>
                <a:latin typeface="Univers for KPMG Cond" panose="020B0606020202020204" pitchFamily="34" charset="0"/>
                <a:cs typeface="Arial" panose="020B0604020202020204" pitchFamily="34" charset="0"/>
              </a:rPr>
              <a:t>Gestión de Cobros</a:t>
            </a:r>
          </a:p>
        </p:txBody>
      </p:sp>
      <p:sp>
        <p:nvSpPr>
          <p:cNvPr id="97" name="Rounded Rectangle 69">
            <a:extLst>
              <a:ext uri="{FF2B5EF4-FFF2-40B4-BE49-F238E27FC236}">
                <a16:creationId xmlns:a16="http://schemas.microsoft.com/office/drawing/2014/main" id="{8971A31E-9B4A-42AC-A838-F7A4000D1ABC}"/>
              </a:ext>
            </a:extLst>
          </p:cNvPr>
          <p:cNvSpPr/>
          <p:nvPr/>
        </p:nvSpPr>
        <p:spPr bwMode="auto">
          <a:xfrm>
            <a:off x="1490833" y="1247375"/>
            <a:ext cx="1033695" cy="1006579"/>
          </a:xfrm>
          <a:prstGeom prst="roundRect">
            <a:avLst/>
          </a:prstGeom>
          <a:solidFill>
            <a:schemeClr val="accent2">
              <a:lumMod val="20000"/>
              <a:lumOff val="80000"/>
            </a:schemeClr>
          </a:solidFill>
          <a:ln w="63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49846" tIns="49846" rIns="49846" bIns="49846" numCol="1" rtlCol="0" anchor="ctr" anchorCtr="0" compatLnSpc="1">
            <a:prstTxWarp prst="textNoShape">
              <a:avLst/>
            </a:prstTxWarp>
          </a:bodyPr>
          <a:lstStyle/>
          <a:p>
            <a:pPr lvl="0" algn="ctr" defTabSz="844083" fontAlgn="base">
              <a:spcBef>
                <a:spcPct val="0"/>
              </a:spcBef>
              <a:spcAft>
                <a:spcPct val="0"/>
              </a:spcAft>
              <a:defRPr/>
            </a:pPr>
            <a:r>
              <a:rPr lang="es-ES_tradnl" sz="1000" b="1" kern="0" dirty="0">
                <a:solidFill>
                  <a:srgbClr val="483698"/>
                </a:solidFill>
                <a:latin typeface="Univers for KPMG Cond" panose="020B0606020202020204" pitchFamily="34" charset="0"/>
                <a:cs typeface="Arial" panose="020B0604020202020204" pitchFamily="34" charset="0"/>
              </a:rPr>
              <a:t>Gestión de Pagos</a:t>
            </a:r>
          </a:p>
        </p:txBody>
      </p:sp>
      <p:sp>
        <p:nvSpPr>
          <p:cNvPr id="124" name="Rounded Rectangle 162">
            <a:extLst>
              <a:ext uri="{FF2B5EF4-FFF2-40B4-BE49-F238E27FC236}">
                <a16:creationId xmlns:a16="http://schemas.microsoft.com/office/drawing/2014/main" id="{B12884AF-F57A-4DA5-8E9F-1FEF241F7A22}"/>
              </a:ext>
            </a:extLst>
          </p:cNvPr>
          <p:cNvSpPr/>
          <p:nvPr/>
        </p:nvSpPr>
        <p:spPr>
          <a:xfrm>
            <a:off x="2717306" y="1247376"/>
            <a:ext cx="3378694" cy="360000"/>
          </a:xfrm>
          <a:prstGeom prst="roundRect">
            <a:avLst/>
          </a:prstGeom>
          <a:solidFill>
            <a:sysClr val="window" lastClr="FFFFFF">
              <a:lumMod val="95000"/>
            </a:sysClr>
          </a:solidFill>
          <a:ln w="25400" cap="flat" cmpd="sng" algn="ctr">
            <a:noFill/>
            <a:prstDash val="solid"/>
          </a:ln>
          <a:effectLst>
            <a:outerShdw blurRad="50800" dist="38100" dir="2700000" algn="tl" rotWithShape="0">
              <a:prstClr val="black">
                <a:alpha val="40000"/>
              </a:prstClr>
            </a:outerShdw>
          </a:effectLst>
        </p:spPr>
        <p:txBody>
          <a:bodyPr lIns="108000" tIns="36000" rIns="0" bIns="36000" rtlCol="0" anchor="ctr"/>
          <a:lstStyle/>
          <a:p>
            <a:pPr marL="79375" marR="0" lvl="0" indent="0" algn="l" defTabSz="914400" rtl="0" eaLnBrk="1" fontAlgn="auto" latinLnBrk="0" hangingPunct="1">
              <a:lnSpc>
                <a:spcPct val="100000"/>
              </a:lnSpc>
              <a:spcBef>
                <a:spcPts val="0"/>
              </a:spcBef>
              <a:spcAft>
                <a:spcPts val="0"/>
              </a:spcAft>
              <a:buClrTx/>
              <a:buSzTx/>
              <a:buFontTx/>
              <a:buNone/>
              <a:tabLst/>
              <a:defRPr/>
            </a:pPr>
            <a:r>
              <a:rPr kumimoji="0" lang="es-ES" sz="900" b="1" i="0" u="none" strike="noStrike" kern="0" cap="none" spc="0" normalizeH="0" baseline="0" noProof="0" dirty="0">
                <a:ln>
                  <a:noFill/>
                </a:ln>
                <a:solidFill>
                  <a:srgbClr val="00338D"/>
                </a:solidFill>
                <a:effectLst/>
                <a:uLnTx/>
                <a:uFillTx/>
                <a:latin typeface="Univers for KPMG" panose="020B0603020202020204" pitchFamily="34" charset="0"/>
                <a:ea typeface="+mn-ea"/>
                <a:cs typeface="Arial" panose="020B0604020202020204" pitchFamily="34" charset="0"/>
              </a:rPr>
              <a:t>Número de pagos por cada FTE del proceso de cuentas a Pagar</a:t>
            </a:r>
          </a:p>
        </p:txBody>
      </p:sp>
      <p:sp>
        <p:nvSpPr>
          <p:cNvPr id="127" name="Rounded Rectangle 162">
            <a:extLst>
              <a:ext uri="{FF2B5EF4-FFF2-40B4-BE49-F238E27FC236}">
                <a16:creationId xmlns:a16="http://schemas.microsoft.com/office/drawing/2014/main" id="{2EBFA579-0FA6-4292-8458-771EBE170E7B}"/>
              </a:ext>
            </a:extLst>
          </p:cNvPr>
          <p:cNvSpPr/>
          <p:nvPr/>
        </p:nvSpPr>
        <p:spPr>
          <a:xfrm>
            <a:off x="2717306" y="2551198"/>
            <a:ext cx="3378694" cy="360000"/>
          </a:xfrm>
          <a:prstGeom prst="roundRect">
            <a:avLst/>
          </a:prstGeom>
          <a:solidFill>
            <a:sysClr val="window" lastClr="FFFFFF">
              <a:lumMod val="95000"/>
            </a:sysClr>
          </a:solidFill>
          <a:ln w="25400" cap="flat" cmpd="sng" algn="ctr">
            <a:noFill/>
            <a:prstDash val="solid"/>
          </a:ln>
          <a:effectLst>
            <a:outerShdw blurRad="50800" dist="38100" dir="2700000" algn="tl" rotWithShape="0">
              <a:prstClr val="black">
                <a:alpha val="40000"/>
              </a:prstClr>
            </a:outerShdw>
          </a:effectLst>
        </p:spPr>
        <p:txBody>
          <a:bodyPr lIns="108000" tIns="36000" rIns="0" bIns="36000" rtlCol="0" anchor="ctr"/>
          <a:lstStyle/>
          <a:p>
            <a:pPr marL="79375" marR="0" lvl="0" indent="0" algn="l" defTabSz="914400" rtl="0" eaLnBrk="1" fontAlgn="auto" latinLnBrk="0" hangingPunct="1">
              <a:lnSpc>
                <a:spcPct val="100000"/>
              </a:lnSpc>
              <a:spcBef>
                <a:spcPts val="0"/>
              </a:spcBef>
              <a:spcAft>
                <a:spcPts val="0"/>
              </a:spcAft>
              <a:buClrTx/>
              <a:buSzTx/>
              <a:buFontTx/>
              <a:buNone/>
              <a:tabLst/>
              <a:defRPr/>
            </a:pPr>
            <a:r>
              <a:rPr kumimoji="0" lang="es-ES" sz="900" b="1" i="0" u="none" strike="noStrike" kern="0" cap="none" spc="0" normalizeH="0" baseline="0" noProof="0" dirty="0">
                <a:ln>
                  <a:noFill/>
                </a:ln>
                <a:solidFill>
                  <a:srgbClr val="00338D"/>
                </a:solidFill>
                <a:effectLst/>
                <a:uLnTx/>
                <a:uFillTx/>
                <a:latin typeface="Univers for KPMG" panose="020B0603020202020204" pitchFamily="34" charset="0"/>
                <a:ea typeface="+mn-ea"/>
                <a:cs typeface="Arial" panose="020B0604020202020204" pitchFamily="34" charset="0"/>
              </a:rPr>
              <a:t>% de cobros </a:t>
            </a:r>
            <a:r>
              <a:rPr lang="es-ES" sz="900" b="1" kern="0" dirty="0">
                <a:solidFill>
                  <a:srgbClr val="00338D"/>
                </a:solidFill>
                <a:latin typeface="Univers for KPMG" panose="020B0603020202020204" pitchFamily="34" charset="0"/>
                <a:cs typeface="Arial" panose="020B0604020202020204" pitchFamily="34" charset="0"/>
              </a:rPr>
              <a:t>manuales</a:t>
            </a:r>
            <a:endParaRPr kumimoji="0" lang="es-ES" sz="900" b="1" i="0" u="none" strike="noStrike" kern="0" cap="none" spc="0" normalizeH="0" baseline="0" noProof="0" dirty="0">
              <a:ln>
                <a:noFill/>
              </a:ln>
              <a:solidFill>
                <a:srgbClr val="00338D"/>
              </a:solidFill>
              <a:effectLst/>
              <a:uLnTx/>
              <a:uFillTx/>
              <a:latin typeface="Univers for KPMG" panose="020B0603020202020204" pitchFamily="34" charset="0"/>
              <a:ea typeface="+mn-ea"/>
              <a:cs typeface="Arial" panose="020B0604020202020204" pitchFamily="34" charset="0"/>
            </a:endParaRPr>
          </a:p>
        </p:txBody>
      </p:sp>
      <p:sp>
        <p:nvSpPr>
          <p:cNvPr id="136" name="Rounded Rectangle 162">
            <a:extLst>
              <a:ext uri="{FF2B5EF4-FFF2-40B4-BE49-F238E27FC236}">
                <a16:creationId xmlns:a16="http://schemas.microsoft.com/office/drawing/2014/main" id="{0EC7E131-11EF-4172-80CC-2023EEF80B37}"/>
              </a:ext>
            </a:extLst>
          </p:cNvPr>
          <p:cNvSpPr/>
          <p:nvPr/>
        </p:nvSpPr>
        <p:spPr>
          <a:xfrm>
            <a:off x="2717306" y="3203110"/>
            <a:ext cx="3378694" cy="360000"/>
          </a:xfrm>
          <a:prstGeom prst="roundRect">
            <a:avLst/>
          </a:prstGeom>
          <a:solidFill>
            <a:sysClr val="window" lastClr="FFFFFF">
              <a:lumMod val="95000"/>
            </a:sysClr>
          </a:solidFill>
          <a:ln w="25400" cap="flat" cmpd="sng" algn="ctr">
            <a:noFill/>
            <a:prstDash val="solid"/>
          </a:ln>
          <a:effectLst>
            <a:outerShdw blurRad="50800" dist="38100" dir="2700000" algn="tl" rotWithShape="0">
              <a:prstClr val="black">
                <a:alpha val="40000"/>
              </a:prstClr>
            </a:outerShdw>
          </a:effectLst>
        </p:spPr>
        <p:txBody>
          <a:bodyPr lIns="108000" tIns="36000" rIns="0" bIns="36000" rtlCol="0" anchor="ctr"/>
          <a:lstStyle/>
          <a:p>
            <a:pPr marL="79375" marR="0" lvl="0" indent="0" algn="l" defTabSz="914400" rtl="0" eaLnBrk="1" fontAlgn="auto" latinLnBrk="0" hangingPunct="1">
              <a:lnSpc>
                <a:spcPct val="100000"/>
              </a:lnSpc>
              <a:spcBef>
                <a:spcPts val="0"/>
              </a:spcBef>
              <a:spcAft>
                <a:spcPts val="0"/>
              </a:spcAft>
              <a:buClrTx/>
              <a:buSzTx/>
              <a:buFontTx/>
              <a:buNone/>
              <a:tabLst/>
              <a:defRPr/>
            </a:pPr>
            <a:r>
              <a:rPr kumimoji="0" lang="es-ES" sz="900" b="1" i="0" u="none" strike="noStrike" kern="0" cap="none" spc="0" normalizeH="0" baseline="0" noProof="0" dirty="0">
                <a:ln>
                  <a:noFill/>
                </a:ln>
                <a:solidFill>
                  <a:srgbClr val="00338D"/>
                </a:solidFill>
                <a:effectLst/>
                <a:uLnTx/>
                <a:uFillTx/>
                <a:latin typeface="Univers for KPMG" panose="020B0603020202020204" pitchFamily="34" charset="0"/>
                <a:ea typeface="+mn-ea"/>
                <a:cs typeface="Arial" panose="020B0604020202020204" pitchFamily="34" charset="0"/>
              </a:rPr>
              <a:t>% de asientos intercompany contabilizados manualmente</a:t>
            </a:r>
          </a:p>
        </p:txBody>
      </p:sp>
      <p:sp>
        <p:nvSpPr>
          <p:cNvPr id="141" name="Right Arrow 160">
            <a:extLst>
              <a:ext uri="{FF2B5EF4-FFF2-40B4-BE49-F238E27FC236}">
                <a16:creationId xmlns:a16="http://schemas.microsoft.com/office/drawing/2014/main" id="{129EB0BD-C18A-4011-8708-863829D48286}"/>
              </a:ext>
            </a:extLst>
          </p:cNvPr>
          <p:cNvSpPr/>
          <p:nvPr/>
        </p:nvSpPr>
        <p:spPr>
          <a:xfrm>
            <a:off x="6096000" y="1430023"/>
            <a:ext cx="4824000" cy="144000"/>
          </a:xfrm>
          <a:prstGeom prst="rightArrow">
            <a:avLst/>
          </a:prstGeom>
          <a:solidFill>
            <a:srgbClr val="002060"/>
          </a:solidFill>
          <a:ln w="25400" cap="flat" cmpd="sng" algn="ctr">
            <a:noFill/>
            <a:prstDash val="solid"/>
          </a:ln>
          <a:effectLst/>
        </p:spPr>
        <p:txBody>
          <a:bodyPr lIns="36000" tIns="144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ysClr val="windowText" lastClr="000000"/>
              </a:solidFill>
              <a:effectLst/>
              <a:uLnTx/>
              <a:uFillTx/>
              <a:latin typeface="Univers for KPMG" panose="020B0603020202020204" pitchFamily="34" charset="0"/>
              <a:ea typeface="+mn-ea"/>
              <a:cs typeface="Arial" panose="020B0604020202020204" pitchFamily="34" charset="0"/>
            </a:endParaRPr>
          </a:p>
        </p:txBody>
      </p:sp>
      <p:sp>
        <p:nvSpPr>
          <p:cNvPr id="143" name="Right Arrow 160">
            <a:extLst>
              <a:ext uri="{FF2B5EF4-FFF2-40B4-BE49-F238E27FC236}">
                <a16:creationId xmlns:a16="http://schemas.microsoft.com/office/drawing/2014/main" id="{6E57759E-4120-4835-8241-3B3AB772F40C}"/>
              </a:ext>
            </a:extLst>
          </p:cNvPr>
          <p:cNvSpPr/>
          <p:nvPr/>
        </p:nvSpPr>
        <p:spPr>
          <a:xfrm>
            <a:off x="6096000" y="2705577"/>
            <a:ext cx="4824000" cy="144000"/>
          </a:xfrm>
          <a:prstGeom prst="rightArrow">
            <a:avLst/>
          </a:prstGeom>
          <a:solidFill>
            <a:srgbClr val="002060"/>
          </a:solidFill>
          <a:ln w="25400" cap="flat" cmpd="sng" algn="ctr">
            <a:noFill/>
            <a:prstDash val="solid"/>
          </a:ln>
          <a:effectLst/>
        </p:spPr>
        <p:txBody>
          <a:bodyPr lIns="36000" tIns="144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ysClr val="windowText" lastClr="000000"/>
              </a:solidFill>
              <a:effectLst/>
              <a:uLnTx/>
              <a:uFillTx/>
              <a:latin typeface="Univers for KPMG" panose="020B0603020202020204" pitchFamily="34" charset="0"/>
              <a:ea typeface="+mn-ea"/>
              <a:cs typeface="Arial" panose="020B0604020202020204" pitchFamily="34" charset="0"/>
            </a:endParaRPr>
          </a:p>
        </p:txBody>
      </p:sp>
      <p:sp>
        <p:nvSpPr>
          <p:cNvPr id="149" name="Right Arrow 160">
            <a:extLst>
              <a:ext uri="{FF2B5EF4-FFF2-40B4-BE49-F238E27FC236}">
                <a16:creationId xmlns:a16="http://schemas.microsoft.com/office/drawing/2014/main" id="{ABEE481B-807F-473A-A1A5-DC9E1E45A934}"/>
              </a:ext>
            </a:extLst>
          </p:cNvPr>
          <p:cNvSpPr/>
          <p:nvPr/>
        </p:nvSpPr>
        <p:spPr>
          <a:xfrm>
            <a:off x="6096000" y="3343355"/>
            <a:ext cx="4824000" cy="144000"/>
          </a:xfrm>
          <a:prstGeom prst="rightArrow">
            <a:avLst/>
          </a:prstGeom>
          <a:solidFill>
            <a:srgbClr val="002060"/>
          </a:solidFill>
          <a:ln w="25400" cap="flat" cmpd="sng" algn="ctr">
            <a:noFill/>
            <a:prstDash val="solid"/>
          </a:ln>
          <a:effectLst/>
        </p:spPr>
        <p:txBody>
          <a:bodyPr lIns="36000" tIns="144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ysClr val="windowText" lastClr="000000"/>
              </a:solidFill>
              <a:effectLst/>
              <a:uLnTx/>
              <a:uFillTx/>
              <a:latin typeface="Univers for KPMG" panose="020B0603020202020204" pitchFamily="34" charset="0"/>
              <a:ea typeface="+mn-ea"/>
              <a:cs typeface="Arial" panose="020B0604020202020204" pitchFamily="34" charset="0"/>
            </a:endParaRPr>
          </a:p>
        </p:txBody>
      </p:sp>
      <p:sp>
        <p:nvSpPr>
          <p:cNvPr id="171" name="Rectangle 170">
            <a:extLst>
              <a:ext uri="{FF2B5EF4-FFF2-40B4-BE49-F238E27FC236}">
                <a16:creationId xmlns:a16="http://schemas.microsoft.com/office/drawing/2014/main" id="{3AC400C0-286F-40CA-A164-8B0FD961D9FB}"/>
              </a:ext>
            </a:extLst>
          </p:cNvPr>
          <p:cNvSpPr/>
          <p:nvPr/>
        </p:nvSpPr>
        <p:spPr>
          <a:xfrm>
            <a:off x="2135560" y="6346514"/>
            <a:ext cx="8136904" cy="5114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500" b="0" i="0" u="none" strike="noStrike" kern="1200" cap="none" spc="0" normalizeH="0" baseline="0" noProof="0" dirty="0" err="1">
              <a:ln>
                <a:noFill/>
              </a:ln>
              <a:solidFill>
                <a:prstClr val="white"/>
              </a:solidFill>
              <a:effectLst/>
              <a:uLnTx/>
              <a:uFillTx/>
              <a:latin typeface="Arial"/>
              <a:ea typeface="+mn-ea"/>
              <a:cs typeface="+mn-cs"/>
            </a:endParaRPr>
          </a:p>
        </p:txBody>
      </p:sp>
      <p:grpSp>
        <p:nvGrpSpPr>
          <p:cNvPr id="5" name="Group 4">
            <a:extLst>
              <a:ext uri="{FF2B5EF4-FFF2-40B4-BE49-F238E27FC236}">
                <a16:creationId xmlns:a16="http://schemas.microsoft.com/office/drawing/2014/main" id="{164132A5-C11B-4FAE-88E0-7270B72FA6F7}"/>
              </a:ext>
            </a:extLst>
          </p:cNvPr>
          <p:cNvGrpSpPr/>
          <p:nvPr/>
        </p:nvGrpSpPr>
        <p:grpSpPr>
          <a:xfrm>
            <a:off x="6379014" y="99423"/>
            <a:ext cx="1563060" cy="600029"/>
            <a:chOff x="4244908" y="-89073"/>
            <a:chExt cx="1563060" cy="600029"/>
          </a:xfrm>
        </p:grpSpPr>
        <p:sp>
          <p:nvSpPr>
            <p:cNvPr id="219" name="TextBox 218">
              <a:extLst>
                <a:ext uri="{FF2B5EF4-FFF2-40B4-BE49-F238E27FC236}">
                  <a16:creationId xmlns:a16="http://schemas.microsoft.com/office/drawing/2014/main" id="{6CD44A1D-3341-420B-BA59-7EEDC51FD8C5}"/>
                </a:ext>
              </a:extLst>
            </p:cNvPr>
            <p:cNvSpPr txBox="1"/>
            <p:nvPr/>
          </p:nvSpPr>
          <p:spPr>
            <a:xfrm>
              <a:off x="4360459" y="-89073"/>
              <a:ext cx="1447509" cy="328218"/>
            </a:xfrm>
            <a:prstGeom prst="rect">
              <a:avLst/>
            </a:prstGeom>
            <a:noFill/>
          </p:spPr>
          <p:txBody>
            <a:bodyPr wrap="square" lIns="54610" tIns="54610" rIns="54610" bIns="54610" rtlCol="0">
              <a:noAutofit/>
            </a:bodyPr>
            <a:lstStyle/>
            <a:p>
              <a:pPr>
                <a:spcAft>
                  <a:spcPts val="300"/>
                </a:spcAft>
              </a:pPr>
              <a:r>
                <a:rPr lang="es-ES" sz="900" i="1" dirty="0">
                  <a:solidFill>
                    <a:schemeClr val="tx2"/>
                  </a:solidFill>
                </a:rPr>
                <a:t>Margen de Mejora Alto</a:t>
              </a:r>
            </a:p>
            <a:p>
              <a:pPr>
                <a:spcAft>
                  <a:spcPts val="300"/>
                </a:spcAft>
              </a:pPr>
              <a:r>
                <a:rPr lang="es-ES" sz="900" i="1" dirty="0">
                  <a:solidFill>
                    <a:schemeClr val="tx2"/>
                  </a:solidFill>
                </a:rPr>
                <a:t>Margen de Mejora Medio</a:t>
              </a:r>
            </a:p>
            <a:p>
              <a:pPr>
                <a:spcAft>
                  <a:spcPts val="300"/>
                </a:spcAft>
              </a:pPr>
              <a:r>
                <a:rPr lang="es-ES" sz="900" i="1" dirty="0">
                  <a:solidFill>
                    <a:schemeClr val="tx2"/>
                  </a:solidFill>
                </a:rPr>
                <a:t>Margen de Mejora Bajo</a:t>
              </a:r>
            </a:p>
          </p:txBody>
        </p:sp>
        <p:grpSp>
          <p:nvGrpSpPr>
            <p:cNvPr id="220" name="Group 219">
              <a:extLst>
                <a:ext uri="{FF2B5EF4-FFF2-40B4-BE49-F238E27FC236}">
                  <a16:creationId xmlns:a16="http://schemas.microsoft.com/office/drawing/2014/main" id="{8F399E11-D803-47AD-9B36-284D8C8A02AE}"/>
                </a:ext>
              </a:extLst>
            </p:cNvPr>
            <p:cNvGrpSpPr/>
            <p:nvPr/>
          </p:nvGrpSpPr>
          <p:grpSpPr>
            <a:xfrm>
              <a:off x="4244908" y="-70944"/>
              <a:ext cx="1491052" cy="581900"/>
              <a:chOff x="9868176" y="9103"/>
              <a:chExt cx="1491052" cy="581900"/>
            </a:xfrm>
          </p:grpSpPr>
          <p:sp>
            <p:nvSpPr>
              <p:cNvPr id="221" name="Oval 220">
                <a:extLst>
                  <a:ext uri="{FF2B5EF4-FFF2-40B4-BE49-F238E27FC236}">
                    <a16:creationId xmlns:a16="http://schemas.microsoft.com/office/drawing/2014/main" id="{303885D2-79BB-49B5-8D48-6A9108C2B3BD}"/>
                  </a:ext>
                </a:extLst>
              </p:cNvPr>
              <p:cNvSpPr>
                <a:spLocks noChangeAspect="1"/>
              </p:cNvSpPr>
              <p:nvPr/>
            </p:nvSpPr>
            <p:spPr>
              <a:xfrm>
                <a:off x="9917418" y="254062"/>
                <a:ext cx="72000" cy="7200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2" name="Oval 221">
                <a:extLst>
                  <a:ext uri="{FF2B5EF4-FFF2-40B4-BE49-F238E27FC236}">
                    <a16:creationId xmlns:a16="http://schemas.microsoft.com/office/drawing/2014/main" id="{2CD41EDA-BED1-4E9C-9B03-3EF580FA1AC5}"/>
                  </a:ext>
                </a:extLst>
              </p:cNvPr>
              <p:cNvSpPr>
                <a:spLocks noChangeAspect="1"/>
              </p:cNvSpPr>
              <p:nvPr/>
            </p:nvSpPr>
            <p:spPr>
              <a:xfrm>
                <a:off x="9917418" y="83344"/>
                <a:ext cx="72000" cy="720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3" name="Oval 222">
                <a:extLst>
                  <a:ext uri="{FF2B5EF4-FFF2-40B4-BE49-F238E27FC236}">
                    <a16:creationId xmlns:a16="http://schemas.microsoft.com/office/drawing/2014/main" id="{3E82EFAB-80C7-4024-B220-93C273A5EFD1}"/>
                  </a:ext>
                </a:extLst>
              </p:cNvPr>
              <p:cNvSpPr>
                <a:spLocks noChangeAspect="1"/>
              </p:cNvSpPr>
              <p:nvPr/>
            </p:nvSpPr>
            <p:spPr>
              <a:xfrm>
                <a:off x="9917418" y="424780"/>
                <a:ext cx="72000" cy="7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4" name="Rectangle 223">
                <a:extLst>
                  <a:ext uri="{FF2B5EF4-FFF2-40B4-BE49-F238E27FC236}">
                    <a16:creationId xmlns:a16="http://schemas.microsoft.com/office/drawing/2014/main" id="{46926CE4-E40A-4820-A7A5-FF39691F6CB0}"/>
                  </a:ext>
                </a:extLst>
              </p:cNvPr>
              <p:cNvSpPr/>
              <p:nvPr/>
            </p:nvSpPr>
            <p:spPr>
              <a:xfrm>
                <a:off x="9868176" y="9103"/>
                <a:ext cx="1491052" cy="5819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l"/>
                <a:endParaRPr lang="es-ES" sz="1500" dirty="0" err="1">
                  <a:solidFill>
                    <a:schemeClr val="bg1"/>
                  </a:solidFill>
                </a:endParaRPr>
              </a:p>
            </p:txBody>
          </p:sp>
        </p:grpSp>
      </p:grpSp>
      <p:sp>
        <p:nvSpPr>
          <p:cNvPr id="225" name="Oval 224">
            <a:extLst>
              <a:ext uri="{FF2B5EF4-FFF2-40B4-BE49-F238E27FC236}">
                <a16:creationId xmlns:a16="http://schemas.microsoft.com/office/drawing/2014/main" id="{4E10E9B9-FE29-4B32-AA72-F72471EB7A98}"/>
              </a:ext>
            </a:extLst>
          </p:cNvPr>
          <p:cNvSpPr>
            <a:spLocks noChangeAspect="1"/>
          </p:cNvSpPr>
          <p:nvPr/>
        </p:nvSpPr>
        <p:spPr>
          <a:xfrm>
            <a:off x="11294838" y="1380036"/>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6" name="Oval 225">
            <a:extLst>
              <a:ext uri="{FF2B5EF4-FFF2-40B4-BE49-F238E27FC236}">
                <a16:creationId xmlns:a16="http://schemas.microsoft.com/office/drawing/2014/main" id="{9572B953-3F30-4D08-A9BE-60EC574F63C4}"/>
              </a:ext>
            </a:extLst>
          </p:cNvPr>
          <p:cNvSpPr>
            <a:spLocks noChangeAspect="1"/>
          </p:cNvSpPr>
          <p:nvPr/>
        </p:nvSpPr>
        <p:spPr>
          <a:xfrm>
            <a:off x="11294838" y="2654442"/>
            <a:ext cx="252000" cy="252000"/>
          </a:xfrm>
          <a:prstGeom prst="ellipse">
            <a:avLst/>
          </a:prstGeom>
          <a:solidFill>
            <a:srgbClr val="BC204B"/>
          </a:solidFill>
          <a:ln>
            <a:solidFill>
              <a:srgbClr val="BC20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1" name="Oval 230">
            <a:extLst>
              <a:ext uri="{FF2B5EF4-FFF2-40B4-BE49-F238E27FC236}">
                <a16:creationId xmlns:a16="http://schemas.microsoft.com/office/drawing/2014/main" id="{94703180-8AA0-4CB3-A511-E049224D1E89}"/>
              </a:ext>
            </a:extLst>
          </p:cNvPr>
          <p:cNvSpPr>
            <a:spLocks noChangeAspect="1"/>
          </p:cNvSpPr>
          <p:nvPr/>
        </p:nvSpPr>
        <p:spPr>
          <a:xfrm>
            <a:off x="11294838" y="3291646"/>
            <a:ext cx="252000" cy="25200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9" name="Oval 188">
            <a:extLst>
              <a:ext uri="{FF2B5EF4-FFF2-40B4-BE49-F238E27FC236}">
                <a16:creationId xmlns:a16="http://schemas.microsoft.com/office/drawing/2014/main" id="{B0FA0F99-EF52-46C7-8EDB-651A82E68374}"/>
              </a:ext>
            </a:extLst>
          </p:cNvPr>
          <p:cNvSpPr/>
          <p:nvPr/>
        </p:nvSpPr>
        <p:spPr>
          <a:xfrm>
            <a:off x="8292000" y="3213024"/>
            <a:ext cx="432000" cy="432000"/>
          </a:xfrm>
          <a:prstGeom prst="ellipse">
            <a:avLst/>
          </a:prstGeom>
          <a:solidFill>
            <a:srgbClr val="00A3A1">
              <a:lumMod val="50000"/>
            </a:srgbClr>
          </a:solid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rPr>
              <a:t>9,9%</a:t>
            </a:r>
          </a:p>
        </p:txBody>
      </p:sp>
      <p:grpSp>
        <p:nvGrpSpPr>
          <p:cNvPr id="190" name="Group 161">
            <a:extLst>
              <a:ext uri="{FF2B5EF4-FFF2-40B4-BE49-F238E27FC236}">
                <a16:creationId xmlns:a16="http://schemas.microsoft.com/office/drawing/2014/main" id="{2B983543-388F-4EEC-B365-80556E314AD0}"/>
              </a:ext>
            </a:extLst>
          </p:cNvPr>
          <p:cNvGrpSpPr/>
          <p:nvPr/>
        </p:nvGrpSpPr>
        <p:grpSpPr>
          <a:xfrm>
            <a:off x="9768408" y="3059620"/>
            <a:ext cx="432048" cy="302981"/>
            <a:chOff x="4684291" y="1700807"/>
            <a:chExt cx="432048" cy="360041"/>
          </a:xfrm>
          <a:solidFill>
            <a:schemeClr val="tx2"/>
          </a:solidFill>
          <a:effectLst/>
        </p:grpSpPr>
        <p:sp>
          <p:nvSpPr>
            <p:cNvPr id="191" name="Down Arrow 170">
              <a:extLst>
                <a:ext uri="{FF2B5EF4-FFF2-40B4-BE49-F238E27FC236}">
                  <a16:creationId xmlns:a16="http://schemas.microsoft.com/office/drawing/2014/main" id="{D9078E05-9584-4789-AB1D-F710A4CF2880}"/>
                </a:ext>
              </a:extLst>
            </p:cNvPr>
            <p:cNvSpPr/>
            <p:nvPr/>
          </p:nvSpPr>
          <p:spPr>
            <a:xfrm>
              <a:off x="4796408" y="1844824"/>
              <a:ext cx="216024" cy="216024"/>
            </a:xfrm>
            <a:prstGeom prst="downArrow">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192" name="Rectangle 191">
              <a:extLst>
                <a:ext uri="{FF2B5EF4-FFF2-40B4-BE49-F238E27FC236}">
                  <a16:creationId xmlns:a16="http://schemas.microsoft.com/office/drawing/2014/main" id="{DB2F26D6-D0B7-4CEB-A16E-DC57D91DD870}"/>
                </a:ext>
              </a:extLst>
            </p:cNvPr>
            <p:cNvSpPr/>
            <p:nvPr/>
          </p:nvSpPr>
          <p:spPr>
            <a:xfrm>
              <a:off x="4684291" y="1700807"/>
              <a:ext cx="432048" cy="216024"/>
            </a:xfrm>
            <a:prstGeom prst="rect">
              <a:avLst/>
            </a:prstGeom>
            <a:gr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rPr>
                <a:t>7,2%</a:t>
              </a:r>
            </a:p>
          </p:txBody>
        </p:sp>
      </p:grpSp>
      <p:grpSp>
        <p:nvGrpSpPr>
          <p:cNvPr id="193" name="Group 161">
            <a:extLst>
              <a:ext uri="{FF2B5EF4-FFF2-40B4-BE49-F238E27FC236}">
                <a16:creationId xmlns:a16="http://schemas.microsoft.com/office/drawing/2014/main" id="{EAD4EE4F-3CF7-45F3-BA11-C853240DEB91}"/>
              </a:ext>
            </a:extLst>
          </p:cNvPr>
          <p:cNvGrpSpPr/>
          <p:nvPr/>
        </p:nvGrpSpPr>
        <p:grpSpPr>
          <a:xfrm>
            <a:off x="6453021" y="3059620"/>
            <a:ext cx="432048" cy="302981"/>
            <a:chOff x="4684291" y="1700807"/>
            <a:chExt cx="432048" cy="360041"/>
          </a:xfrm>
          <a:solidFill>
            <a:schemeClr val="accent5"/>
          </a:solidFill>
          <a:effectLst/>
        </p:grpSpPr>
        <p:sp>
          <p:nvSpPr>
            <p:cNvPr id="194" name="Down Arrow 295">
              <a:extLst>
                <a:ext uri="{FF2B5EF4-FFF2-40B4-BE49-F238E27FC236}">
                  <a16:creationId xmlns:a16="http://schemas.microsoft.com/office/drawing/2014/main" id="{3DD17DF3-7299-4573-904F-A7A0012EF4A8}"/>
                </a:ext>
              </a:extLst>
            </p:cNvPr>
            <p:cNvSpPr/>
            <p:nvPr/>
          </p:nvSpPr>
          <p:spPr>
            <a:xfrm>
              <a:off x="4796408" y="1844824"/>
              <a:ext cx="216024" cy="216024"/>
            </a:xfrm>
            <a:prstGeom prst="downArrow">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213" name="Rectangle 212">
              <a:extLst>
                <a:ext uri="{FF2B5EF4-FFF2-40B4-BE49-F238E27FC236}">
                  <a16:creationId xmlns:a16="http://schemas.microsoft.com/office/drawing/2014/main" id="{FAE784D3-7270-465C-8EEC-855BA6498C42}"/>
                </a:ext>
              </a:extLst>
            </p:cNvPr>
            <p:cNvSpPr/>
            <p:nvPr/>
          </p:nvSpPr>
          <p:spPr>
            <a:xfrm>
              <a:off x="4684291" y="1700807"/>
              <a:ext cx="432048" cy="216024"/>
            </a:xfrm>
            <a:prstGeom prst="rect">
              <a:avLst/>
            </a:prstGeom>
            <a:gr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rPr>
                <a:t>17,2 %</a:t>
              </a:r>
            </a:p>
          </p:txBody>
        </p:sp>
      </p:grpSp>
      <p:grpSp>
        <p:nvGrpSpPr>
          <p:cNvPr id="214" name="Group 161">
            <a:extLst>
              <a:ext uri="{FF2B5EF4-FFF2-40B4-BE49-F238E27FC236}">
                <a16:creationId xmlns:a16="http://schemas.microsoft.com/office/drawing/2014/main" id="{F0916965-E794-4A68-A8D3-C472FB9E9C10}"/>
              </a:ext>
            </a:extLst>
          </p:cNvPr>
          <p:cNvGrpSpPr/>
          <p:nvPr/>
        </p:nvGrpSpPr>
        <p:grpSpPr>
          <a:xfrm>
            <a:off x="7320136" y="3059620"/>
            <a:ext cx="432048" cy="302981"/>
            <a:chOff x="4684291" y="1700807"/>
            <a:chExt cx="432048" cy="360041"/>
          </a:xfrm>
          <a:solidFill>
            <a:schemeClr val="accent6"/>
          </a:solidFill>
          <a:effectLst/>
        </p:grpSpPr>
        <p:sp>
          <p:nvSpPr>
            <p:cNvPr id="215" name="Down Arrow 242">
              <a:extLst>
                <a:ext uri="{FF2B5EF4-FFF2-40B4-BE49-F238E27FC236}">
                  <a16:creationId xmlns:a16="http://schemas.microsoft.com/office/drawing/2014/main" id="{6A52AE5A-E4E2-449F-8D2D-F1544B9DAF2A}"/>
                </a:ext>
              </a:extLst>
            </p:cNvPr>
            <p:cNvSpPr/>
            <p:nvPr/>
          </p:nvSpPr>
          <p:spPr>
            <a:xfrm>
              <a:off x="4796408" y="1844824"/>
              <a:ext cx="216024" cy="216024"/>
            </a:xfrm>
            <a:prstGeom prst="downArrow">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218" name="Rectangle 217">
              <a:extLst>
                <a:ext uri="{FF2B5EF4-FFF2-40B4-BE49-F238E27FC236}">
                  <a16:creationId xmlns:a16="http://schemas.microsoft.com/office/drawing/2014/main" id="{F445ECD1-984D-4E45-B9D2-4C7AADAE5F07}"/>
                </a:ext>
              </a:extLst>
            </p:cNvPr>
            <p:cNvSpPr/>
            <p:nvPr/>
          </p:nvSpPr>
          <p:spPr>
            <a:xfrm>
              <a:off x="4684291" y="1700807"/>
              <a:ext cx="432048" cy="216024"/>
            </a:xfrm>
            <a:prstGeom prst="rect">
              <a:avLst/>
            </a:prstGeom>
            <a:gr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700" b="1" kern="0" dirty="0">
                  <a:solidFill>
                    <a:srgbClr val="FFFFFF"/>
                  </a:solidFill>
                  <a:latin typeface="Univers for KPMG" panose="020B0603020202020204" pitchFamily="34" charset="0"/>
                  <a:cs typeface="Arial" panose="020B0604020202020204" pitchFamily="34" charset="0"/>
                </a:rPr>
                <a:t>14</a:t>
              </a:r>
              <a:r>
                <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rPr>
                <a:t> %</a:t>
              </a:r>
            </a:p>
          </p:txBody>
        </p:sp>
      </p:grpSp>
      <p:sp>
        <p:nvSpPr>
          <p:cNvPr id="272" name="Oval 271">
            <a:extLst>
              <a:ext uri="{FF2B5EF4-FFF2-40B4-BE49-F238E27FC236}">
                <a16:creationId xmlns:a16="http://schemas.microsoft.com/office/drawing/2014/main" id="{C5BC522F-D0D9-48E1-9417-1467B0517135}"/>
              </a:ext>
            </a:extLst>
          </p:cNvPr>
          <p:cNvSpPr/>
          <p:nvPr/>
        </p:nvSpPr>
        <p:spPr>
          <a:xfrm>
            <a:off x="8292000" y="2566044"/>
            <a:ext cx="432000" cy="432000"/>
          </a:xfrm>
          <a:prstGeom prst="ellipse">
            <a:avLst/>
          </a:prstGeom>
          <a:solidFill>
            <a:srgbClr val="00A3A1">
              <a:lumMod val="50000"/>
            </a:srgbClr>
          </a:solid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rPr>
              <a:t>28,4%</a:t>
            </a:r>
          </a:p>
        </p:txBody>
      </p:sp>
      <p:grpSp>
        <p:nvGrpSpPr>
          <p:cNvPr id="273" name="Group 161">
            <a:extLst>
              <a:ext uri="{FF2B5EF4-FFF2-40B4-BE49-F238E27FC236}">
                <a16:creationId xmlns:a16="http://schemas.microsoft.com/office/drawing/2014/main" id="{934B5611-1768-40B0-AE15-7BDB26EDA60F}"/>
              </a:ext>
            </a:extLst>
          </p:cNvPr>
          <p:cNvGrpSpPr/>
          <p:nvPr/>
        </p:nvGrpSpPr>
        <p:grpSpPr>
          <a:xfrm>
            <a:off x="6453021" y="2380214"/>
            <a:ext cx="432048" cy="302981"/>
            <a:chOff x="4684291" y="1700807"/>
            <a:chExt cx="432048" cy="360041"/>
          </a:xfrm>
          <a:solidFill>
            <a:schemeClr val="accent5"/>
          </a:solidFill>
          <a:effectLst/>
        </p:grpSpPr>
        <p:sp>
          <p:nvSpPr>
            <p:cNvPr id="274" name="Down Arrow 170">
              <a:extLst>
                <a:ext uri="{FF2B5EF4-FFF2-40B4-BE49-F238E27FC236}">
                  <a16:creationId xmlns:a16="http://schemas.microsoft.com/office/drawing/2014/main" id="{BB48C6C5-D86F-41C2-B89B-822261634CBD}"/>
                </a:ext>
              </a:extLst>
            </p:cNvPr>
            <p:cNvSpPr/>
            <p:nvPr/>
          </p:nvSpPr>
          <p:spPr>
            <a:xfrm>
              <a:off x="4796408" y="1844824"/>
              <a:ext cx="216024" cy="216024"/>
            </a:xfrm>
            <a:prstGeom prst="downArrow">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275" name="Rectangle 274">
              <a:extLst>
                <a:ext uri="{FF2B5EF4-FFF2-40B4-BE49-F238E27FC236}">
                  <a16:creationId xmlns:a16="http://schemas.microsoft.com/office/drawing/2014/main" id="{09BB1CD4-D8BD-42D2-979D-4BFF0F3FBB11}"/>
                </a:ext>
              </a:extLst>
            </p:cNvPr>
            <p:cNvSpPr/>
            <p:nvPr/>
          </p:nvSpPr>
          <p:spPr>
            <a:xfrm>
              <a:off x="4684291" y="1700807"/>
              <a:ext cx="432048" cy="216024"/>
            </a:xfrm>
            <a:prstGeom prst="rect">
              <a:avLst/>
            </a:prstGeom>
            <a:gr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rPr>
                <a:t>89%</a:t>
              </a:r>
            </a:p>
          </p:txBody>
        </p:sp>
      </p:grpSp>
      <p:grpSp>
        <p:nvGrpSpPr>
          <p:cNvPr id="276" name="Group 161">
            <a:extLst>
              <a:ext uri="{FF2B5EF4-FFF2-40B4-BE49-F238E27FC236}">
                <a16:creationId xmlns:a16="http://schemas.microsoft.com/office/drawing/2014/main" id="{0701C7BB-5092-4BDD-9F33-D737141B39A9}"/>
              </a:ext>
            </a:extLst>
          </p:cNvPr>
          <p:cNvGrpSpPr/>
          <p:nvPr/>
        </p:nvGrpSpPr>
        <p:grpSpPr>
          <a:xfrm>
            <a:off x="7320136" y="2380214"/>
            <a:ext cx="432048" cy="302981"/>
            <a:chOff x="4684291" y="1700807"/>
            <a:chExt cx="432048" cy="360041"/>
          </a:xfrm>
          <a:solidFill>
            <a:schemeClr val="accent6"/>
          </a:solidFill>
          <a:effectLst/>
        </p:grpSpPr>
        <p:sp>
          <p:nvSpPr>
            <p:cNvPr id="277" name="Down Arrow 242">
              <a:extLst>
                <a:ext uri="{FF2B5EF4-FFF2-40B4-BE49-F238E27FC236}">
                  <a16:creationId xmlns:a16="http://schemas.microsoft.com/office/drawing/2014/main" id="{E05F7FE2-E07E-4143-813D-A0C1EA58E665}"/>
                </a:ext>
              </a:extLst>
            </p:cNvPr>
            <p:cNvSpPr/>
            <p:nvPr/>
          </p:nvSpPr>
          <p:spPr>
            <a:xfrm>
              <a:off x="4796408" y="1844824"/>
              <a:ext cx="216024" cy="216024"/>
            </a:xfrm>
            <a:prstGeom prst="downArrow">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278" name="Rectangle 277">
              <a:extLst>
                <a:ext uri="{FF2B5EF4-FFF2-40B4-BE49-F238E27FC236}">
                  <a16:creationId xmlns:a16="http://schemas.microsoft.com/office/drawing/2014/main" id="{5167513F-543E-44AC-90A7-E3A1CECFA409}"/>
                </a:ext>
              </a:extLst>
            </p:cNvPr>
            <p:cNvSpPr/>
            <p:nvPr/>
          </p:nvSpPr>
          <p:spPr>
            <a:xfrm>
              <a:off x="4684291" y="1700807"/>
              <a:ext cx="432048" cy="216024"/>
            </a:xfrm>
            <a:prstGeom prst="rect">
              <a:avLst/>
            </a:prstGeom>
            <a:gr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rPr>
                <a:t>83,7%</a:t>
              </a:r>
            </a:p>
          </p:txBody>
        </p:sp>
      </p:grpSp>
      <p:grpSp>
        <p:nvGrpSpPr>
          <p:cNvPr id="279" name="Group 161">
            <a:extLst>
              <a:ext uri="{FF2B5EF4-FFF2-40B4-BE49-F238E27FC236}">
                <a16:creationId xmlns:a16="http://schemas.microsoft.com/office/drawing/2014/main" id="{914047DF-5D03-47BD-9055-113F6E22DE03}"/>
              </a:ext>
            </a:extLst>
          </p:cNvPr>
          <p:cNvGrpSpPr/>
          <p:nvPr/>
        </p:nvGrpSpPr>
        <p:grpSpPr>
          <a:xfrm>
            <a:off x="9768408" y="2380214"/>
            <a:ext cx="432048" cy="302981"/>
            <a:chOff x="4684291" y="1700807"/>
            <a:chExt cx="432048" cy="360041"/>
          </a:xfrm>
          <a:solidFill>
            <a:srgbClr val="005EB8"/>
          </a:solidFill>
          <a:effectLst/>
        </p:grpSpPr>
        <p:sp>
          <p:nvSpPr>
            <p:cNvPr id="280" name="Down Arrow 295">
              <a:extLst>
                <a:ext uri="{FF2B5EF4-FFF2-40B4-BE49-F238E27FC236}">
                  <a16:creationId xmlns:a16="http://schemas.microsoft.com/office/drawing/2014/main" id="{375B9819-86F0-48CE-BF30-7EE554A9D887}"/>
                </a:ext>
              </a:extLst>
            </p:cNvPr>
            <p:cNvSpPr/>
            <p:nvPr/>
          </p:nvSpPr>
          <p:spPr>
            <a:xfrm>
              <a:off x="4796408" y="1844824"/>
              <a:ext cx="216024" cy="216024"/>
            </a:xfrm>
            <a:prstGeom prst="downArrow">
              <a:avLst/>
            </a:prstGeom>
            <a:solidFill>
              <a:srgbClr val="00338D"/>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281" name="Rectangle 280">
              <a:extLst>
                <a:ext uri="{FF2B5EF4-FFF2-40B4-BE49-F238E27FC236}">
                  <a16:creationId xmlns:a16="http://schemas.microsoft.com/office/drawing/2014/main" id="{1E300010-5879-4E23-BCDC-2068B9B0170D}"/>
                </a:ext>
              </a:extLst>
            </p:cNvPr>
            <p:cNvSpPr/>
            <p:nvPr/>
          </p:nvSpPr>
          <p:spPr>
            <a:xfrm>
              <a:off x="4684291" y="1700807"/>
              <a:ext cx="432048" cy="216024"/>
            </a:xfrm>
            <a:prstGeom prst="rect">
              <a:avLst/>
            </a:prstGeom>
            <a:solidFill>
              <a:srgbClr val="00338D"/>
            </a:solid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rPr>
                <a:t>1%</a:t>
              </a:r>
            </a:p>
          </p:txBody>
        </p:sp>
      </p:grpSp>
      <p:sp>
        <p:nvSpPr>
          <p:cNvPr id="282" name="Oval 281">
            <a:extLst>
              <a:ext uri="{FF2B5EF4-FFF2-40B4-BE49-F238E27FC236}">
                <a16:creationId xmlns:a16="http://schemas.microsoft.com/office/drawing/2014/main" id="{6F613BEA-2943-4845-8A1F-F9ED789E27B1}"/>
              </a:ext>
            </a:extLst>
          </p:cNvPr>
          <p:cNvSpPr/>
          <p:nvPr/>
        </p:nvSpPr>
        <p:spPr>
          <a:xfrm>
            <a:off x="8292000" y="1272082"/>
            <a:ext cx="432000" cy="432000"/>
          </a:xfrm>
          <a:prstGeom prst="ellipse">
            <a:avLst/>
          </a:prstGeom>
          <a:solidFill>
            <a:srgbClr val="00A3A1">
              <a:lumMod val="50000"/>
            </a:srgbClr>
          </a:solid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rPr>
              <a:t>4,5K</a:t>
            </a:r>
          </a:p>
        </p:txBody>
      </p:sp>
      <p:grpSp>
        <p:nvGrpSpPr>
          <p:cNvPr id="283" name="Group 161">
            <a:extLst>
              <a:ext uri="{FF2B5EF4-FFF2-40B4-BE49-F238E27FC236}">
                <a16:creationId xmlns:a16="http://schemas.microsoft.com/office/drawing/2014/main" id="{3FFDC252-6725-4C85-A054-0309B2519BE8}"/>
              </a:ext>
            </a:extLst>
          </p:cNvPr>
          <p:cNvGrpSpPr/>
          <p:nvPr/>
        </p:nvGrpSpPr>
        <p:grpSpPr>
          <a:xfrm>
            <a:off x="6453021" y="1124744"/>
            <a:ext cx="432048" cy="302981"/>
            <a:chOff x="4684291" y="1700807"/>
            <a:chExt cx="432048" cy="360041"/>
          </a:xfrm>
          <a:solidFill>
            <a:schemeClr val="accent5"/>
          </a:solidFill>
          <a:effectLst/>
        </p:grpSpPr>
        <p:sp>
          <p:nvSpPr>
            <p:cNvPr id="284" name="Down Arrow 170">
              <a:extLst>
                <a:ext uri="{FF2B5EF4-FFF2-40B4-BE49-F238E27FC236}">
                  <a16:creationId xmlns:a16="http://schemas.microsoft.com/office/drawing/2014/main" id="{E30BC87A-343F-4D71-81AD-B30D5725C7D7}"/>
                </a:ext>
              </a:extLst>
            </p:cNvPr>
            <p:cNvSpPr/>
            <p:nvPr/>
          </p:nvSpPr>
          <p:spPr>
            <a:xfrm>
              <a:off x="4796408" y="1844824"/>
              <a:ext cx="216024" cy="216024"/>
            </a:xfrm>
            <a:prstGeom prst="downArrow">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285" name="Rectangle 284">
              <a:extLst>
                <a:ext uri="{FF2B5EF4-FFF2-40B4-BE49-F238E27FC236}">
                  <a16:creationId xmlns:a16="http://schemas.microsoft.com/office/drawing/2014/main" id="{DFA22FE7-DB37-4418-9579-C11534797ACE}"/>
                </a:ext>
              </a:extLst>
            </p:cNvPr>
            <p:cNvSpPr/>
            <p:nvPr/>
          </p:nvSpPr>
          <p:spPr>
            <a:xfrm>
              <a:off x="4684291" y="1700807"/>
              <a:ext cx="432048" cy="216024"/>
            </a:xfrm>
            <a:prstGeom prst="rect">
              <a:avLst/>
            </a:prstGeom>
            <a:gr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rPr>
                <a:t>3,6K</a:t>
              </a:r>
            </a:p>
          </p:txBody>
        </p:sp>
      </p:grpSp>
      <p:grpSp>
        <p:nvGrpSpPr>
          <p:cNvPr id="286" name="Group 161">
            <a:extLst>
              <a:ext uri="{FF2B5EF4-FFF2-40B4-BE49-F238E27FC236}">
                <a16:creationId xmlns:a16="http://schemas.microsoft.com/office/drawing/2014/main" id="{1B7452AA-DE2C-4A08-A2E3-6C80B66498D5}"/>
              </a:ext>
            </a:extLst>
          </p:cNvPr>
          <p:cNvGrpSpPr/>
          <p:nvPr/>
        </p:nvGrpSpPr>
        <p:grpSpPr>
          <a:xfrm>
            <a:off x="8606456" y="1135871"/>
            <a:ext cx="432048" cy="302981"/>
            <a:chOff x="4684291" y="1700807"/>
            <a:chExt cx="432048" cy="360041"/>
          </a:xfrm>
          <a:solidFill>
            <a:schemeClr val="accent6"/>
          </a:solidFill>
          <a:effectLst/>
        </p:grpSpPr>
        <p:sp>
          <p:nvSpPr>
            <p:cNvPr id="287" name="Down Arrow 242">
              <a:extLst>
                <a:ext uri="{FF2B5EF4-FFF2-40B4-BE49-F238E27FC236}">
                  <a16:creationId xmlns:a16="http://schemas.microsoft.com/office/drawing/2014/main" id="{B097348B-3EDF-4489-B39F-7DEC13BDF7E3}"/>
                </a:ext>
              </a:extLst>
            </p:cNvPr>
            <p:cNvSpPr/>
            <p:nvPr/>
          </p:nvSpPr>
          <p:spPr>
            <a:xfrm>
              <a:off x="4796408" y="1844824"/>
              <a:ext cx="216024" cy="216024"/>
            </a:xfrm>
            <a:prstGeom prst="downArrow">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288" name="Rectangle 287">
              <a:extLst>
                <a:ext uri="{FF2B5EF4-FFF2-40B4-BE49-F238E27FC236}">
                  <a16:creationId xmlns:a16="http://schemas.microsoft.com/office/drawing/2014/main" id="{47093A59-4C76-456A-AA1A-2AE6569F5970}"/>
                </a:ext>
              </a:extLst>
            </p:cNvPr>
            <p:cNvSpPr/>
            <p:nvPr/>
          </p:nvSpPr>
          <p:spPr>
            <a:xfrm>
              <a:off x="4684291" y="1700807"/>
              <a:ext cx="432048" cy="216024"/>
            </a:xfrm>
            <a:prstGeom prst="rect">
              <a:avLst/>
            </a:prstGeom>
            <a:gr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rPr>
                <a:t>4,6K</a:t>
              </a:r>
            </a:p>
          </p:txBody>
        </p:sp>
      </p:grpSp>
      <p:grpSp>
        <p:nvGrpSpPr>
          <p:cNvPr id="289" name="Group 161">
            <a:extLst>
              <a:ext uri="{FF2B5EF4-FFF2-40B4-BE49-F238E27FC236}">
                <a16:creationId xmlns:a16="http://schemas.microsoft.com/office/drawing/2014/main" id="{4C35BC0A-E97F-4004-966C-B8C6AC025604}"/>
              </a:ext>
            </a:extLst>
          </p:cNvPr>
          <p:cNvGrpSpPr/>
          <p:nvPr/>
        </p:nvGrpSpPr>
        <p:grpSpPr>
          <a:xfrm>
            <a:off x="9768408" y="1124744"/>
            <a:ext cx="432048" cy="302981"/>
            <a:chOff x="4684291" y="1700807"/>
            <a:chExt cx="432048" cy="360041"/>
          </a:xfrm>
          <a:solidFill>
            <a:srgbClr val="005EB8"/>
          </a:solidFill>
          <a:effectLst/>
        </p:grpSpPr>
        <p:sp>
          <p:nvSpPr>
            <p:cNvPr id="290" name="Down Arrow 295">
              <a:extLst>
                <a:ext uri="{FF2B5EF4-FFF2-40B4-BE49-F238E27FC236}">
                  <a16:creationId xmlns:a16="http://schemas.microsoft.com/office/drawing/2014/main" id="{596508E8-664A-42C3-8F6C-B3224D8BCEC1}"/>
                </a:ext>
              </a:extLst>
            </p:cNvPr>
            <p:cNvSpPr/>
            <p:nvPr/>
          </p:nvSpPr>
          <p:spPr>
            <a:xfrm>
              <a:off x="4796408" y="1844824"/>
              <a:ext cx="216024" cy="216024"/>
            </a:xfrm>
            <a:prstGeom prst="downArrow">
              <a:avLst/>
            </a:prstGeom>
            <a:solidFill>
              <a:srgbClr val="00338D"/>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291" name="Rectangle 290">
              <a:extLst>
                <a:ext uri="{FF2B5EF4-FFF2-40B4-BE49-F238E27FC236}">
                  <a16:creationId xmlns:a16="http://schemas.microsoft.com/office/drawing/2014/main" id="{DE1A1B1D-6C76-4369-B118-61F659581B1F}"/>
                </a:ext>
              </a:extLst>
            </p:cNvPr>
            <p:cNvSpPr/>
            <p:nvPr/>
          </p:nvSpPr>
          <p:spPr>
            <a:xfrm>
              <a:off x="4684291" y="1700807"/>
              <a:ext cx="432048" cy="216024"/>
            </a:xfrm>
            <a:prstGeom prst="rect">
              <a:avLst/>
            </a:prstGeom>
            <a:solidFill>
              <a:srgbClr val="00338D"/>
            </a:solid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rPr>
                <a:t>6,2K</a:t>
              </a:r>
            </a:p>
          </p:txBody>
        </p:sp>
      </p:grpSp>
      <p:sp>
        <p:nvSpPr>
          <p:cNvPr id="83" name="Rounded Rectangle 162">
            <a:extLst>
              <a:ext uri="{FF2B5EF4-FFF2-40B4-BE49-F238E27FC236}">
                <a16:creationId xmlns:a16="http://schemas.microsoft.com/office/drawing/2014/main" id="{F13E9747-1861-4B9E-BF3C-22E899582E05}"/>
              </a:ext>
            </a:extLst>
          </p:cNvPr>
          <p:cNvSpPr/>
          <p:nvPr/>
        </p:nvSpPr>
        <p:spPr>
          <a:xfrm>
            <a:off x="2717306" y="1899287"/>
            <a:ext cx="3378694" cy="360000"/>
          </a:xfrm>
          <a:prstGeom prst="roundRect">
            <a:avLst/>
          </a:prstGeom>
          <a:solidFill>
            <a:sysClr val="window" lastClr="FFFFFF">
              <a:lumMod val="95000"/>
            </a:sysClr>
          </a:solidFill>
          <a:ln w="25400" cap="flat" cmpd="sng" algn="ctr">
            <a:noFill/>
            <a:prstDash val="solid"/>
          </a:ln>
          <a:effectLst>
            <a:outerShdw blurRad="50800" dist="38100" dir="2700000" algn="tl" rotWithShape="0">
              <a:prstClr val="black">
                <a:alpha val="40000"/>
              </a:prstClr>
            </a:outerShdw>
          </a:effectLst>
        </p:spPr>
        <p:txBody>
          <a:bodyPr lIns="108000" tIns="36000" rIns="0" bIns="36000" rtlCol="0" anchor="ctr"/>
          <a:lstStyle/>
          <a:p>
            <a:pPr marL="79375" marR="0" lvl="0" indent="0" algn="l" defTabSz="914400" rtl="0" eaLnBrk="1" fontAlgn="auto" latinLnBrk="0" hangingPunct="1">
              <a:lnSpc>
                <a:spcPct val="100000"/>
              </a:lnSpc>
              <a:spcBef>
                <a:spcPts val="0"/>
              </a:spcBef>
              <a:spcAft>
                <a:spcPts val="0"/>
              </a:spcAft>
              <a:buClrTx/>
              <a:buSzTx/>
              <a:buFontTx/>
              <a:buNone/>
              <a:tabLst/>
              <a:defRPr/>
            </a:pPr>
            <a:r>
              <a:rPr kumimoji="0" lang="es-ES" sz="900" b="1" i="0" u="none" strike="noStrike" kern="0" cap="none" spc="0" normalizeH="0" baseline="0" noProof="0" dirty="0">
                <a:ln>
                  <a:noFill/>
                </a:ln>
                <a:solidFill>
                  <a:srgbClr val="00338D"/>
                </a:solidFill>
                <a:effectLst/>
                <a:uLnTx/>
                <a:uFillTx/>
                <a:latin typeface="Univers for KPMG" panose="020B0603020202020204" pitchFamily="34" charset="0"/>
                <a:ea typeface="+mn-ea"/>
                <a:cs typeface="Arial" panose="020B0604020202020204" pitchFamily="34" charset="0"/>
              </a:rPr>
              <a:t>% de pagos manuales</a:t>
            </a:r>
          </a:p>
        </p:txBody>
      </p:sp>
      <p:sp>
        <p:nvSpPr>
          <p:cNvPr id="84" name="Right Arrow 160">
            <a:extLst>
              <a:ext uri="{FF2B5EF4-FFF2-40B4-BE49-F238E27FC236}">
                <a16:creationId xmlns:a16="http://schemas.microsoft.com/office/drawing/2014/main" id="{5A794FAE-6BF4-4DF3-9F93-55192A1EDA26}"/>
              </a:ext>
            </a:extLst>
          </p:cNvPr>
          <p:cNvSpPr/>
          <p:nvPr/>
        </p:nvSpPr>
        <p:spPr>
          <a:xfrm>
            <a:off x="6096000" y="2067800"/>
            <a:ext cx="4824000" cy="144000"/>
          </a:xfrm>
          <a:prstGeom prst="rightArrow">
            <a:avLst/>
          </a:prstGeom>
          <a:solidFill>
            <a:srgbClr val="002060"/>
          </a:solidFill>
          <a:ln w="25400" cap="flat" cmpd="sng" algn="ctr">
            <a:noFill/>
            <a:prstDash val="solid"/>
          </a:ln>
          <a:effectLst/>
        </p:spPr>
        <p:txBody>
          <a:bodyPr lIns="36000" tIns="144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ysClr val="windowText" lastClr="000000"/>
              </a:solidFill>
              <a:effectLst/>
              <a:uLnTx/>
              <a:uFillTx/>
              <a:latin typeface="Univers for KPMG" panose="020B0603020202020204" pitchFamily="34" charset="0"/>
              <a:ea typeface="+mn-ea"/>
              <a:cs typeface="Arial" panose="020B0604020202020204" pitchFamily="34" charset="0"/>
            </a:endParaRPr>
          </a:p>
        </p:txBody>
      </p:sp>
      <p:sp>
        <p:nvSpPr>
          <p:cNvPr id="85" name="Oval 84">
            <a:extLst>
              <a:ext uri="{FF2B5EF4-FFF2-40B4-BE49-F238E27FC236}">
                <a16:creationId xmlns:a16="http://schemas.microsoft.com/office/drawing/2014/main" id="{24EDAAB3-BA0A-4823-B8B2-83843D443671}"/>
              </a:ext>
            </a:extLst>
          </p:cNvPr>
          <p:cNvSpPr>
            <a:spLocks noChangeAspect="1"/>
          </p:cNvSpPr>
          <p:nvPr/>
        </p:nvSpPr>
        <p:spPr>
          <a:xfrm>
            <a:off x="11294838" y="2017239"/>
            <a:ext cx="252000" cy="252000"/>
          </a:xfrm>
          <a:prstGeom prst="ellipse">
            <a:avLst/>
          </a:prstGeom>
          <a:solidFill>
            <a:srgbClr val="BC204B"/>
          </a:solidFill>
          <a:ln>
            <a:solidFill>
              <a:srgbClr val="BC20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6" name="Oval 85">
            <a:extLst>
              <a:ext uri="{FF2B5EF4-FFF2-40B4-BE49-F238E27FC236}">
                <a16:creationId xmlns:a16="http://schemas.microsoft.com/office/drawing/2014/main" id="{8D100CE3-2AE8-489B-92B3-71FC7B2176F4}"/>
              </a:ext>
            </a:extLst>
          </p:cNvPr>
          <p:cNvSpPr/>
          <p:nvPr/>
        </p:nvSpPr>
        <p:spPr>
          <a:xfrm>
            <a:off x="8292000" y="1919063"/>
            <a:ext cx="432000" cy="432000"/>
          </a:xfrm>
          <a:prstGeom prst="ellipse">
            <a:avLst/>
          </a:prstGeom>
          <a:solidFill>
            <a:srgbClr val="00A3A1">
              <a:lumMod val="50000"/>
            </a:srgbClr>
          </a:solid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rPr>
              <a:t>22%</a:t>
            </a:r>
          </a:p>
        </p:txBody>
      </p:sp>
      <p:grpSp>
        <p:nvGrpSpPr>
          <p:cNvPr id="95" name="Group 161">
            <a:extLst>
              <a:ext uri="{FF2B5EF4-FFF2-40B4-BE49-F238E27FC236}">
                <a16:creationId xmlns:a16="http://schemas.microsoft.com/office/drawing/2014/main" id="{3FFE5459-76F8-4C8D-93BE-1A4FF51E027F}"/>
              </a:ext>
            </a:extLst>
          </p:cNvPr>
          <p:cNvGrpSpPr/>
          <p:nvPr/>
        </p:nvGrpSpPr>
        <p:grpSpPr>
          <a:xfrm>
            <a:off x="9768408" y="1752479"/>
            <a:ext cx="432048" cy="302981"/>
            <a:chOff x="4684291" y="1700807"/>
            <a:chExt cx="432048" cy="360041"/>
          </a:xfrm>
          <a:solidFill>
            <a:srgbClr val="005EB8"/>
          </a:solidFill>
          <a:effectLst/>
        </p:grpSpPr>
        <p:sp>
          <p:nvSpPr>
            <p:cNvPr id="98" name="Down Arrow 295">
              <a:extLst>
                <a:ext uri="{FF2B5EF4-FFF2-40B4-BE49-F238E27FC236}">
                  <a16:creationId xmlns:a16="http://schemas.microsoft.com/office/drawing/2014/main" id="{1462CFCF-3289-45A3-BFD9-74C64E5AF65D}"/>
                </a:ext>
              </a:extLst>
            </p:cNvPr>
            <p:cNvSpPr/>
            <p:nvPr/>
          </p:nvSpPr>
          <p:spPr>
            <a:xfrm>
              <a:off x="4796408" y="1844824"/>
              <a:ext cx="216024" cy="216024"/>
            </a:xfrm>
            <a:prstGeom prst="downArrow">
              <a:avLst/>
            </a:prstGeom>
            <a:solidFill>
              <a:srgbClr val="00338D"/>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99" name="Rectangle 98">
              <a:extLst>
                <a:ext uri="{FF2B5EF4-FFF2-40B4-BE49-F238E27FC236}">
                  <a16:creationId xmlns:a16="http://schemas.microsoft.com/office/drawing/2014/main" id="{0EAAF8CD-D384-4334-8FBF-2D78DAC41E9A}"/>
                </a:ext>
              </a:extLst>
            </p:cNvPr>
            <p:cNvSpPr/>
            <p:nvPr/>
          </p:nvSpPr>
          <p:spPr>
            <a:xfrm>
              <a:off x="4684291" y="1700807"/>
              <a:ext cx="432048" cy="216024"/>
            </a:xfrm>
            <a:prstGeom prst="rect">
              <a:avLst/>
            </a:prstGeom>
            <a:solidFill>
              <a:srgbClr val="00338D"/>
            </a:solid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700" b="1" kern="0" dirty="0">
                  <a:solidFill>
                    <a:srgbClr val="FFFFFF"/>
                  </a:solidFill>
                  <a:latin typeface="Univers for KPMG" panose="020B0603020202020204" pitchFamily="34" charset="0"/>
                  <a:cs typeface="Arial" panose="020B0604020202020204" pitchFamily="34" charset="0"/>
                </a:rPr>
                <a:t>15%</a:t>
              </a: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grpSp>
      <p:grpSp>
        <p:nvGrpSpPr>
          <p:cNvPr id="102" name="Group 161">
            <a:extLst>
              <a:ext uri="{FF2B5EF4-FFF2-40B4-BE49-F238E27FC236}">
                <a16:creationId xmlns:a16="http://schemas.microsoft.com/office/drawing/2014/main" id="{55F4766A-C3BE-4F60-88C3-D948DCC69E82}"/>
              </a:ext>
            </a:extLst>
          </p:cNvPr>
          <p:cNvGrpSpPr/>
          <p:nvPr/>
        </p:nvGrpSpPr>
        <p:grpSpPr>
          <a:xfrm>
            <a:off x="6816080" y="1752479"/>
            <a:ext cx="432048" cy="302981"/>
            <a:chOff x="4684291" y="1700807"/>
            <a:chExt cx="432048" cy="360041"/>
          </a:xfrm>
          <a:solidFill>
            <a:schemeClr val="accent5"/>
          </a:solidFill>
          <a:effectLst/>
        </p:grpSpPr>
        <p:sp>
          <p:nvSpPr>
            <p:cNvPr id="103" name="Down Arrow 295">
              <a:extLst>
                <a:ext uri="{FF2B5EF4-FFF2-40B4-BE49-F238E27FC236}">
                  <a16:creationId xmlns:a16="http://schemas.microsoft.com/office/drawing/2014/main" id="{CF834692-3F03-470C-B5E3-D47F75A0F95C}"/>
                </a:ext>
              </a:extLst>
            </p:cNvPr>
            <p:cNvSpPr/>
            <p:nvPr/>
          </p:nvSpPr>
          <p:spPr>
            <a:xfrm>
              <a:off x="4796408" y="1844824"/>
              <a:ext cx="216024" cy="216024"/>
            </a:xfrm>
            <a:prstGeom prst="downArrow">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104" name="Rectangle 103">
              <a:extLst>
                <a:ext uri="{FF2B5EF4-FFF2-40B4-BE49-F238E27FC236}">
                  <a16:creationId xmlns:a16="http://schemas.microsoft.com/office/drawing/2014/main" id="{CE4804E0-98D9-4135-AAF8-9B95E4B2A56D}"/>
                </a:ext>
              </a:extLst>
            </p:cNvPr>
            <p:cNvSpPr/>
            <p:nvPr/>
          </p:nvSpPr>
          <p:spPr>
            <a:xfrm>
              <a:off x="4684291" y="1700807"/>
              <a:ext cx="432048" cy="216024"/>
            </a:xfrm>
            <a:prstGeom prst="rect">
              <a:avLst/>
            </a:prstGeom>
            <a:grpFill/>
            <a:ln w="25400" cap="flat" cmpd="sng" algn="ctr">
              <a:noFill/>
              <a:prstDash val="solid"/>
            </a:ln>
            <a:effectLst/>
          </p:spPr>
          <p:txBody>
            <a:bodyPr lIns="0" tIns="0" rIns="0" bIns="0" rtlCol="0" anchor="ctr"/>
            <a:lstStyle/>
            <a:p>
              <a:pPr lvl="0" algn="ctr">
                <a:defRPr/>
              </a:pPr>
              <a:r>
                <a:rPr lang="es-ES_tradnl" sz="700" b="1" kern="0" dirty="0">
                  <a:solidFill>
                    <a:srgbClr val="FFFFFF"/>
                  </a:solidFill>
                  <a:latin typeface="Univers for KPMG" panose="020B0603020202020204" pitchFamily="34" charset="0"/>
                  <a:cs typeface="Arial" panose="020B0604020202020204" pitchFamily="34" charset="0"/>
                </a:rPr>
                <a:t>35%</a:t>
              </a:r>
            </a:p>
          </p:txBody>
        </p:sp>
      </p:grpSp>
      <p:grpSp>
        <p:nvGrpSpPr>
          <p:cNvPr id="105" name="Group 161">
            <a:extLst>
              <a:ext uri="{FF2B5EF4-FFF2-40B4-BE49-F238E27FC236}">
                <a16:creationId xmlns:a16="http://schemas.microsoft.com/office/drawing/2014/main" id="{0B0823BB-CBBC-4E79-941B-F8D1A08CE823}"/>
              </a:ext>
            </a:extLst>
          </p:cNvPr>
          <p:cNvGrpSpPr/>
          <p:nvPr/>
        </p:nvGrpSpPr>
        <p:grpSpPr>
          <a:xfrm>
            <a:off x="6240016" y="1752479"/>
            <a:ext cx="432048" cy="302981"/>
            <a:chOff x="4684291" y="1700807"/>
            <a:chExt cx="432048" cy="360041"/>
          </a:xfrm>
          <a:solidFill>
            <a:schemeClr val="accent6"/>
          </a:solidFill>
          <a:effectLst/>
        </p:grpSpPr>
        <p:sp>
          <p:nvSpPr>
            <p:cNvPr id="106" name="Down Arrow 242">
              <a:extLst>
                <a:ext uri="{FF2B5EF4-FFF2-40B4-BE49-F238E27FC236}">
                  <a16:creationId xmlns:a16="http://schemas.microsoft.com/office/drawing/2014/main" id="{DE91F089-2219-403F-BC1C-2C524F2AF4C1}"/>
                </a:ext>
              </a:extLst>
            </p:cNvPr>
            <p:cNvSpPr/>
            <p:nvPr/>
          </p:nvSpPr>
          <p:spPr>
            <a:xfrm>
              <a:off x="4796408" y="1844824"/>
              <a:ext cx="216024" cy="216024"/>
            </a:xfrm>
            <a:prstGeom prst="downArrow">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107" name="Rectangle 106">
              <a:extLst>
                <a:ext uri="{FF2B5EF4-FFF2-40B4-BE49-F238E27FC236}">
                  <a16:creationId xmlns:a16="http://schemas.microsoft.com/office/drawing/2014/main" id="{36631561-D7E2-48FD-B295-50868646AD65}"/>
                </a:ext>
              </a:extLst>
            </p:cNvPr>
            <p:cNvSpPr/>
            <p:nvPr/>
          </p:nvSpPr>
          <p:spPr>
            <a:xfrm>
              <a:off x="4684291" y="1700807"/>
              <a:ext cx="432048" cy="216024"/>
            </a:xfrm>
            <a:prstGeom prst="rect">
              <a:avLst/>
            </a:prstGeom>
            <a:grpFill/>
            <a:ln w="25400" cap="flat" cmpd="sng" algn="ctr">
              <a:noFill/>
              <a:prstDash val="solid"/>
            </a:ln>
            <a:effectLst/>
          </p:spPr>
          <p:txBody>
            <a:bodyPr lIns="0" tIns="0" rIns="0" bIns="0" rtlCol="0" anchor="ctr"/>
            <a:lstStyle/>
            <a:p>
              <a:pPr lvl="0" algn="ctr">
                <a:defRPr/>
              </a:pPr>
              <a:r>
                <a:rPr lang="es-ES_tradnl" sz="700" b="1" kern="0" dirty="0">
                  <a:solidFill>
                    <a:srgbClr val="FFFFFF"/>
                  </a:solidFill>
                  <a:latin typeface="Univers for KPMG" panose="020B0603020202020204" pitchFamily="34" charset="0"/>
                  <a:cs typeface="Arial" panose="020B0604020202020204" pitchFamily="34" charset="0"/>
                </a:rPr>
                <a:t>44%</a:t>
              </a:r>
            </a:p>
          </p:txBody>
        </p:sp>
      </p:grpSp>
      <p:grpSp>
        <p:nvGrpSpPr>
          <p:cNvPr id="82" name="Group 81">
            <a:extLst>
              <a:ext uri="{FF2B5EF4-FFF2-40B4-BE49-F238E27FC236}">
                <a16:creationId xmlns:a16="http://schemas.microsoft.com/office/drawing/2014/main" id="{5D9B97AF-73EE-448A-9A75-18FB8717FDA9}"/>
              </a:ext>
            </a:extLst>
          </p:cNvPr>
          <p:cNvGrpSpPr/>
          <p:nvPr/>
        </p:nvGrpSpPr>
        <p:grpSpPr>
          <a:xfrm>
            <a:off x="8040216" y="221039"/>
            <a:ext cx="3960440" cy="303154"/>
            <a:chOff x="5879976" y="221039"/>
            <a:chExt cx="3960440" cy="303154"/>
          </a:xfrm>
        </p:grpSpPr>
        <p:sp>
          <p:nvSpPr>
            <p:cNvPr id="87" name="Oval 86">
              <a:extLst>
                <a:ext uri="{FF2B5EF4-FFF2-40B4-BE49-F238E27FC236}">
                  <a16:creationId xmlns:a16="http://schemas.microsoft.com/office/drawing/2014/main" id="{A2A3F3C8-5875-40C2-AA20-296697843B27}"/>
                </a:ext>
              </a:extLst>
            </p:cNvPr>
            <p:cNvSpPr/>
            <p:nvPr/>
          </p:nvSpPr>
          <p:spPr>
            <a:xfrm>
              <a:off x="6010546" y="264616"/>
              <a:ext cx="216000" cy="216000"/>
            </a:xfrm>
            <a:prstGeom prst="ellipse">
              <a:avLst/>
            </a:prstGeom>
            <a:solidFill>
              <a:srgbClr val="00A3A1">
                <a:lumMod val="50000"/>
              </a:srgbClr>
            </a:solidFill>
            <a:ln w="25400" cap="flat" cmpd="sng" algn="ctr">
              <a:noFill/>
              <a:prstDash val="solid"/>
            </a:ln>
            <a:effectLst/>
          </p:spPr>
          <p:txBody>
            <a:bodyPr wrap="square"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600" b="0"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88" name="Rectangle 87">
              <a:extLst>
                <a:ext uri="{FF2B5EF4-FFF2-40B4-BE49-F238E27FC236}">
                  <a16:creationId xmlns:a16="http://schemas.microsoft.com/office/drawing/2014/main" id="{E2B92EE8-8666-4BAF-8685-3E784A4C06E7}"/>
                </a:ext>
              </a:extLst>
            </p:cNvPr>
            <p:cNvSpPr/>
            <p:nvPr/>
          </p:nvSpPr>
          <p:spPr>
            <a:xfrm>
              <a:off x="7805923" y="300616"/>
              <a:ext cx="162285" cy="144000"/>
            </a:xfrm>
            <a:prstGeom prst="rect">
              <a:avLst/>
            </a:prstGeom>
            <a:solidFill>
              <a:schemeClr val="accent5"/>
            </a:soli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89" name="Rectangle 88">
              <a:extLst>
                <a:ext uri="{FF2B5EF4-FFF2-40B4-BE49-F238E27FC236}">
                  <a16:creationId xmlns:a16="http://schemas.microsoft.com/office/drawing/2014/main" id="{25788CE2-EDA1-4080-9FC5-386E340D5AC1}"/>
                </a:ext>
              </a:extLst>
            </p:cNvPr>
            <p:cNvSpPr/>
            <p:nvPr/>
          </p:nvSpPr>
          <p:spPr>
            <a:xfrm>
              <a:off x="5879976" y="221039"/>
              <a:ext cx="3852000" cy="303154"/>
            </a:xfrm>
            <a:prstGeom prst="rect">
              <a:avLst/>
            </a:prstGeom>
            <a:noFill/>
            <a:ln w="12700" cap="flat" cmpd="sng" algn="ctr">
              <a:solidFill>
                <a:srgbClr val="0091DA">
                  <a:shade val="50000"/>
                </a:srgbClr>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0" cap="none" spc="0" normalizeH="0" baseline="0" noProof="0" dirty="0">
                <a:ln>
                  <a:noFill/>
                </a:ln>
                <a:solidFill>
                  <a:prstClr val="white"/>
                </a:solidFill>
                <a:effectLst/>
                <a:uLnTx/>
                <a:uFillTx/>
                <a:latin typeface="Arial"/>
                <a:ea typeface="+mn-ea"/>
                <a:cs typeface="+mn-cs"/>
              </a:endParaRPr>
            </a:p>
          </p:txBody>
        </p:sp>
        <p:sp>
          <p:nvSpPr>
            <p:cNvPr id="91" name="Rectangle 90">
              <a:extLst>
                <a:ext uri="{FF2B5EF4-FFF2-40B4-BE49-F238E27FC236}">
                  <a16:creationId xmlns:a16="http://schemas.microsoft.com/office/drawing/2014/main" id="{E9D04FE4-D3A9-4153-B85D-639119579D99}"/>
                </a:ext>
              </a:extLst>
            </p:cNvPr>
            <p:cNvSpPr/>
            <p:nvPr/>
          </p:nvSpPr>
          <p:spPr>
            <a:xfrm>
              <a:off x="8972569" y="300616"/>
              <a:ext cx="162285" cy="144000"/>
            </a:xfrm>
            <a:prstGeom prst="rect">
              <a:avLst/>
            </a:prstGeom>
            <a:solidFill>
              <a:schemeClr val="accent6"/>
            </a:soli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92" name="Rectangle 91">
              <a:extLst>
                <a:ext uri="{FF2B5EF4-FFF2-40B4-BE49-F238E27FC236}">
                  <a16:creationId xmlns:a16="http://schemas.microsoft.com/office/drawing/2014/main" id="{F635EC10-1737-4A3A-B783-CFCF1759845B}"/>
                </a:ext>
              </a:extLst>
            </p:cNvPr>
            <p:cNvSpPr/>
            <p:nvPr/>
          </p:nvSpPr>
          <p:spPr>
            <a:xfrm>
              <a:off x="6765157" y="300616"/>
              <a:ext cx="162285" cy="144000"/>
            </a:xfrm>
            <a:prstGeom prst="rect">
              <a:avLst/>
            </a:prstGeom>
            <a:solidFill>
              <a:schemeClr val="tx2"/>
            </a:soli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93" name="Text Placeholder 2">
              <a:extLst>
                <a:ext uri="{FF2B5EF4-FFF2-40B4-BE49-F238E27FC236}">
                  <a16:creationId xmlns:a16="http://schemas.microsoft.com/office/drawing/2014/main" id="{FBD0F94C-3697-42EA-87A1-F897F7B7FC72}"/>
                </a:ext>
              </a:extLst>
            </p:cNvPr>
            <p:cNvSpPr txBox="1">
              <a:spLocks/>
            </p:cNvSpPr>
            <p:nvPr/>
          </p:nvSpPr>
          <p:spPr>
            <a:xfrm>
              <a:off x="6250934" y="264603"/>
              <a:ext cx="637154" cy="237807"/>
            </a:xfrm>
            <a:prstGeom prst="rect">
              <a:avLst/>
            </a:prstGeom>
            <a:noFill/>
          </p:spPr>
          <p:txBody>
            <a:bodyPr anchor="ct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s-ES_tradnl" sz="700" b="0" i="1" u="none" strike="noStrike" kern="1200" cap="none" spc="0" normalizeH="0" baseline="0" noProof="0" dirty="0">
                  <a:ln>
                    <a:noFill/>
                  </a:ln>
                  <a:solidFill>
                    <a:srgbClr val="000000"/>
                  </a:solidFill>
                  <a:effectLst/>
                  <a:uLnTx/>
                  <a:uFillTx/>
                  <a:latin typeface="Univers for KPMG" panose="020B0603020202020204" pitchFamily="34" charset="0"/>
                  <a:ea typeface="+mn-ea"/>
                  <a:cs typeface="Arial" pitchFamily="34" charset="0"/>
                </a:rPr>
                <a:t>Mediana</a:t>
              </a:r>
            </a:p>
          </p:txBody>
        </p:sp>
        <p:sp>
          <p:nvSpPr>
            <p:cNvPr id="94" name="Text Placeholder 2">
              <a:extLst>
                <a:ext uri="{FF2B5EF4-FFF2-40B4-BE49-F238E27FC236}">
                  <a16:creationId xmlns:a16="http://schemas.microsoft.com/office/drawing/2014/main" id="{2568639B-7F5D-4797-874A-A5B08CC5D242}"/>
                </a:ext>
              </a:extLst>
            </p:cNvPr>
            <p:cNvSpPr txBox="1">
              <a:spLocks/>
            </p:cNvSpPr>
            <p:nvPr/>
          </p:nvSpPr>
          <p:spPr>
            <a:xfrm>
              <a:off x="7975295" y="242822"/>
              <a:ext cx="1000945" cy="259589"/>
            </a:xfrm>
            <a:prstGeom prst="rect">
              <a:avLst/>
            </a:prstGeom>
            <a:noFill/>
          </p:spPr>
          <p:txBody>
            <a:bodyPr anchor="ctr"/>
            <a:lstStyle/>
            <a:p>
              <a:pPr>
                <a:spcBef>
                  <a:spcPts val="1200"/>
                </a:spcBef>
                <a:defRPr/>
              </a:pPr>
              <a:r>
                <a:rPr lang="es-ES_tradnl" sz="700" i="1" dirty="0" err="1">
                  <a:solidFill>
                    <a:srgbClr val="000000"/>
                  </a:solidFill>
                  <a:latin typeface="Univers for KPMG" panose="020B0603020202020204" pitchFamily="34" charset="0"/>
                  <a:cs typeface="Arial" pitchFamily="34" charset="0"/>
                </a:rPr>
                <a:t>Low</a:t>
              </a:r>
              <a:r>
                <a:rPr lang="es-ES_tradnl" sz="700" i="1" dirty="0">
                  <a:solidFill>
                    <a:srgbClr val="000000"/>
                  </a:solidFill>
                  <a:latin typeface="Univers for KPMG" panose="020B0603020202020204" pitchFamily="34" charset="0"/>
                  <a:cs typeface="Arial" pitchFamily="34" charset="0"/>
                </a:rPr>
                <a:t> </a:t>
              </a:r>
              <a:r>
                <a:rPr lang="es-ES_tradnl" sz="700" i="1" dirty="0" err="1">
                  <a:solidFill>
                    <a:srgbClr val="000000"/>
                  </a:solidFill>
                  <a:latin typeface="Univers for KPMG" panose="020B0603020202020204" pitchFamily="34" charset="0"/>
                  <a:cs typeface="Arial" pitchFamily="34" charset="0"/>
                </a:rPr>
                <a:t>quartile</a:t>
              </a:r>
              <a:endParaRPr lang="es-ES_tradnl" sz="700" i="1" dirty="0">
                <a:solidFill>
                  <a:srgbClr val="000000"/>
                </a:solidFill>
                <a:latin typeface="Univers for KPMG" panose="020B0603020202020204" pitchFamily="34" charset="0"/>
                <a:cs typeface="Arial" pitchFamily="34" charset="0"/>
              </a:endParaRPr>
            </a:p>
          </p:txBody>
        </p:sp>
        <p:sp>
          <p:nvSpPr>
            <p:cNvPr id="108" name="Text Placeholder 2">
              <a:extLst>
                <a:ext uri="{FF2B5EF4-FFF2-40B4-BE49-F238E27FC236}">
                  <a16:creationId xmlns:a16="http://schemas.microsoft.com/office/drawing/2014/main" id="{CC8EAD2B-F5CD-440D-958E-8E31FBF1BB4C}"/>
                </a:ext>
              </a:extLst>
            </p:cNvPr>
            <p:cNvSpPr txBox="1">
              <a:spLocks/>
            </p:cNvSpPr>
            <p:nvPr/>
          </p:nvSpPr>
          <p:spPr>
            <a:xfrm>
              <a:off x="9120416" y="264604"/>
              <a:ext cx="720000" cy="216024"/>
            </a:xfrm>
            <a:prstGeom prst="rect">
              <a:avLst/>
            </a:prstGeom>
            <a:noFill/>
          </p:spPr>
          <p:txBody>
            <a:bodyPr anchor="ct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s-ES_tradnl" sz="700" b="0" i="1" u="none" strike="noStrike" kern="1200" cap="none" spc="0" normalizeH="0" baseline="0" noProof="0" dirty="0">
                  <a:ln>
                    <a:noFill/>
                  </a:ln>
                  <a:solidFill>
                    <a:srgbClr val="000000"/>
                  </a:solidFill>
                  <a:effectLst/>
                  <a:uLnTx/>
                  <a:uFillTx/>
                  <a:latin typeface="Univers for KPMG" panose="020B0603020202020204" pitchFamily="34" charset="0"/>
                  <a:ea typeface="+mn-ea"/>
                  <a:cs typeface="Arial" pitchFamily="34" charset="0"/>
                </a:rPr>
                <a:t>Garnica</a:t>
              </a:r>
            </a:p>
          </p:txBody>
        </p:sp>
        <p:sp>
          <p:nvSpPr>
            <p:cNvPr id="109" name="Text Placeholder 2">
              <a:extLst>
                <a:ext uri="{FF2B5EF4-FFF2-40B4-BE49-F238E27FC236}">
                  <a16:creationId xmlns:a16="http://schemas.microsoft.com/office/drawing/2014/main" id="{5417DFDE-E082-4627-9C1C-05258E531680}"/>
                </a:ext>
              </a:extLst>
            </p:cNvPr>
            <p:cNvSpPr txBox="1">
              <a:spLocks/>
            </p:cNvSpPr>
            <p:nvPr/>
          </p:nvSpPr>
          <p:spPr>
            <a:xfrm>
              <a:off x="6915050" y="264604"/>
              <a:ext cx="792000" cy="216024"/>
            </a:xfrm>
            <a:prstGeom prst="rect">
              <a:avLst/>
            </a:prstGeom>
            <a:noFill/>
          </p:spPr>
          <p:txBody>
            <a:bodyPr anchor="ct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s-ES_tradnl" sz="700" b="0" i="1" u="none" strike="noStrike" kern="1200" cap="none" spc="0" normalizeH="0" baseline="0" noProof="0" dirty="0">
                  <a:ln>
                    <a:noFill/>
                  </a:ln>
                  <a:solidFill>
                    <a:srgbClr val="000000"/>
                  </a:solidFill>
                  <a:effectLst/>
                  <a:uLnTx/>
                  <a:uFillTx/>
                  <a:latin typeface="Univers for KPMG" panose="020B0603020202020204" pitchFamily="34" charset="0"/>
                  <a:ea typeface="+mn-ea"/>
                  <a:cs typeface="Arial" pitchFamily="34" charset="0"/>
                </a:rPr>
                <a:t>Top </a:t>
              </a:r>
              <a:r>
                <a:rPr kumimoji="0" lang="es-ES_tradnl" sz="700" b="0" i="1" u="none" strike="noStrike" kern="1200" cap="none" spc="0" normalizeH="0" baseline="0" noProof="0" dirty="0" err="1">
                  <a:ln>
                    <a:noFill/>
                  </a:ln>
                  <a:solidFill>
                    <a:srgbClr val="000000"/>
                  </a:solidFill>
                  <a:effectLst/>
                  <a:uLnTx/>
                  <a:uFillTx/>
                  <a:latin typeface="Univers for KPMG" panose="020B0603020202020204" pitchFamily="34" charset="0"/>
                  <a:ea typeface="+mn-ea"/>
                  <a:cs typeface="Arial" pitchFamily="34" charset="0"/>
                </a:rPr>
                <a:t>quartile</a:t>
              </a:r>
              <a:endParaRPr kumimoji="0" lang="es-ES_tradnl" sz="700" b="0" i="1" u="none" strike="noStrike" kern="1200" cap="none" spc="0" normalizeH="0" baseline="0" noProof="0" dirty="0">
                <a:ln>
                  <a:noFill/>
                </a:ln>
                <a:solidFill>
                  <a:srgbClr val="000000"/>
                </a:solidFill>
                <a:effectLst/>
                <a:uLnTx/>
                <a:uFillTx/>
                <a:latin typeface="Univers for KPMG" panose="020B0603020202020204" pitchFamily="34" charset="0"/>
                <a:ea typeface="+mn-ea"/>
                <a:cs typeface="Arial" pitchFamily="34" charset="0"/>
              </a:endParaRPr>
            </a:p>
          </p:txBody>
        </p:sp>
      </p:grpSp>
    </p:spTree>
    <p:extLst>
      <p:ext uri="{BB962C8B-B14F-4D97-AF65-F5344CB8AC3E}">
        <p14:creationId xmlns:p14="http://schemas.microsoft.com/office/powerpoint/2010/main" val="34613979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71810" name="think-cell Slide" r:id="rId6" imgW="216" imgH="216" progId="TCLayout.ActiveDocument.1">
                  <p:embed/>
                </p:oleObj>
              </mc:Choice>
              <mc:Fallback>
                <p:oleObj name="think-cell Slide" r:id="rId6" imgW="216" imgH="216" progId="TCLayout.ActiveDocument.1">
                  <p:embed/>
                  <p:pic>
                    <p:nvPicPr>
                      <p:cNvPr id="4" name="Object 3" hidden="1"/>
                      <p:cNvPicPr/>
                      <p:nvPr/>
                    </p:nvPicPr>
                    <p:blipFill>
                      <a:blip r:embed="rId7"/>
                      <a:stretch>
                        <a:fillRect/>
                      </a:stretch>
                    </p:blipFill>
                    <p:spPr>
                      <a:xfrm>
                        <a:off x="1525589" y="1589"/>
                        <a:ext cx="1587" cy="1587"/>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B07183CB-12F9-41C7-8AD1-8CD88B44D9EB}"/>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4000" b="0" i="0" u="none" strike="noStrike" kern="1200" cap="none" spc="0" normalizeH="0" baseline="0" noProof="0" dirty="0">
              <a:ln>
                <a:noFill/>
              </a:ln>
              <a:solidFill>
                <a:prstClr val="white"/>
              </a:solidFill>
              <a:effectLst/>
              <a:uLnTx/>
              <a:uFillTx/>
              <a:latin typeface="KPMG Extralight" panose="020B0303030202040204" pitchFamily="34" charset="0"/>
              <a:ea typeface="+mn-ea"/>
              <a:cs typeface="+mn-cs"/>
              <a:sym typeface="KPMG Extralight" panose="020B0303030202040204" pitchFamily="34" charset="0"/>
            </a:endParaRPr>
          </a:p>
        </p:txBody>
      </p:sp>
      <p:sp>
        <p:nvSpPr>
          <p:cNvPr id="352" name="Title 1">
            <a:extLst>
              <a:ext uri="{FF2B5EF4-FFF2-40B4-BE49-F238E27FC236}">
                <a16:creationId xmlns:a16="http://schemas.microsoft.com/office/drawing/2014/main" id="{B42D0453-2A4B-4AAB-BF47-C0DB79C78D4B}"/>
              </a:ext>
            </a:extLst>
          </p:cNvPr>
          <p:cNvSpPr>
            <a:spLocks noGrp="1"/>
          </p:cNvSpPr>
          <p:nvPr>
            <p:ph type="title"/>
          </p:nvPr>
        </p:nvSpPr>
        <p:spPr>
          <a:xfrm>
            <a:off x="990000" y="167350"/>
            <a:ext cx="8478958" cy="687855"/>
          </a:xfrm>
        </p:spPr>
        <p:txBody>
          <a:bodyPr/>
          <a:lstStyle/>
          <a:p>
            <a:r>
              <a:rPr lang="es-ES_tradnl" sz="2400" b="1" dirty="0">
                <a:solidFill>
                  <a:srgbClr val="00338D"/>
                </a:solidFill>
              </a:rPr>
              <a:t> 3.2 </a:t>
            </a:r>
            <a:r>
              <a:rPr lang="es-ES_tradnl" sz="2400" b="1" dirty="0" err="1">
                <a:solidFill>
                  <a:srgbClr val="00338D"/>
                </a:solidFill>
              </a:rPr>
              <a:t>Benchmark</a:t>
            </a:r>
            <a:br>
              <a:rPr lang="es-ES_tradnl" sz="4000" b="1" dirty="0">
                <a:solidFill>
                  <a:srgbClr val="00338D"/>
                </a:solidFill>
              </a:rPr>
            </a:br>
            <a:r>
              <a:rPr lang="es-ES_tradnl" sz="4000" dirty="0">
                <a:solidFill>
                  <a:srgbClr val="00338D"/>
                </a:solidFill>
              </a:rPr>
              <a:t>Área </a:t>
            </a:r>
            <a:r>
              <a:rPr lang="es-ES_tradnl" sz="4000" dirty="0" err="1">
                <a:solidFill>
                  <a:srgbClr val="00338D"/>
                </a:solidFill>
              </a:rPr>
              <a:t>Supply</a:t>
            </a:r>
            <a:r>
              <a:rPr lang="es-ES_tradnl" sz="4000" dirty="0">
                <a:solidFill>
                  <a:srgbClr val="00338D"/>
                </a:solidFill>
              </a:rPr>
              <a:t> </a:t>
            </a:r>
            <a:r>
              <a:rPr lang="es-ES_tradnl" sz="4000" dirty="0" err="1">
                <a:solidFill>
                  <a:srgbClr val="00338D"/>
                </a:solidFill>
              </a:rPr>
              <a:t>Chain</a:t>
            </a:r>
            <a:br>
              <a:rPr lang="es-ES_tradnl" sz="4000" b="1" dirty="0"/>
            </a:br>
            <a:endParaRPr lang="es-ES_tradnl" sz="4000" dirty="0"/>
          </a:p>
        </p:txBody>
      </p:sp>
      <p:grpSp>
        <p:nvGrpSpPr>
          <p:cNvPr id="180" name="Group 161">
            <a:extLst>
              <a:ext uri="{FF2B5EF4-FFF2-40B4-BE49-F238E27FC236}">
                <a16:creationId xmlns:a16="http://schemas.microsoft.com/office/drawing/2014/main" id="{8BB77CBE-230A-4CE6-9CB1-7A991F259535}"/>
              </a:ext>
            </a:extLst>
          </p:cNvPr>
          <p:cNvGrpSpPr/>
          <p:nvPr/>
        </p:nvGrpSpPr>
        <p:grpSpPr>
          <a:xfrm>
            <a:off x="9579161" y="3645024"/>
            <a:ext cx="432048" cy="302981"/>
            <a:chOff x="4684291" y="1700807"/>
            <a:chExt cx="432048" cy="360041"/>
          </a:xfrm>
          <a:solidFill>
            <a:schemeClr val="tx2"/>
          </a:solidFill>
          <a:effectLst/>
        </p:grpSpPr>
        <p:sp>
          <p:nvSpPr>
            <p:cNvPr id="181" name="Down Arrow 170">
              <a:extLst>
                <a:ext uri="{FF2B5EF4-FFF2-40B4-BE49-F238E27FC236}">
                  <a16:creationId xmlns:a16="http://schemas.microsoft.com/office/drawing/2014/main" id="{EB9FC9FC-4B62-4A50-BB47-683B46693B7C}"/>
                </a:ext>
              </a:extLst>
            </p:cNvPr>
            <p:cNvSpPr/>
            <p:nvPr/>
          </p:nvSpPr>
          <p:spPr>
            <a:xfrm>
              <a:off x="4796408" y="1844824"/>
              <a:ext cx="216024" cy="216024"/>
            </a:xfrm>
            <a:prstGeom prst="downArrow">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182" name="Rectangle 181">
              <a:extLst>
                <a:ext uri="{FF2B5EF4-FFF2-40B4-BE49-F238E27FC236}">
                  <a16:creationId xmlns:a16="http://schemas.microsoft.com/office/drawing/2014/main" id="{9C7FCCCD-194D-4171-BDD1-230425962266}"/>
                </a:ext>
              </a:extLst>
            </p:cNvPr>
            <p:cNvSpPr/>
            <p:nvPr/>
          </p:nvSpPr>
          <p:spPr>
            <a:xfrm>
              <a:off x="4684291" y="1700807"/>
              <a:ext cx="432048" cy="166825"/>
            </a:xfrm>
            <a:prstGeom prst="rect">
              <a:avLst/>
            </a:prstGeom>
            <a:gr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rPr>
                <a:t>723,33</a:t>
              </a:r>
            </a:p>
          </p:txBody>
        </p:sp>
      </p:grpSp>
      <p:grpSp>
        <p:nvGrpSpPr>
          <p:cNvPr id="186" name="Group 161">
            <a:extLst>
              <a:ext uri="{FF2B5EF4-FFF2-40B4-BE49-F238E27FC236}">
                <a16:creationId xmlns:a16="http://schemas.microsoft.com/office/drawing/2014/main" id="{8DAB8B6B-4C3D-4837-8EFD-611683D64341}"/>
              </a:ext>
            </a:extLst>
          </p:cNvPr>
          <p:cNvGrpSpPr/>
          <p:nvPr/>
        </p:nvGrpSpPr>
        <p:grpSpPr>
          <a:xfrm>
            <a:off x="6980180" y="3651348"/>
            <a:ext cx="432048" cy="302981"/>
            <a:chOff x="4684291" y="1700807"/>
            <a:chExt cx="432048" cy="360041"/>
          </a:xfrm>
          <a:solidFill>
            <a:schemeClr val="accent5"/>
          </a:solidFill>
          <a:effectLst/>
        </p:grpSpPr>
        <p:sp>
          <p:nvSpPr>
            <p:cNvPr id="187" name="Down Arrow 295">
              <a:extLst>
                <a:ext uri="{FF2B5EF4-FFF2-40B4-BE49-F238E27FC236}">
                  <a16:creationId xmlns:a16="http://schemas.microsoft.com/office/drawing/2014/main" id="{5B330BAA-DE8B-46FC-BB4B-A90F84D2D9A9}"/>
                </a:ext>
              </a:extLst>
            </p:cNvPr>
            <p:cNvSpPr/>
            <p:nvPr/>
          </p:nvSpPr>
          <p:spPr>
            <a:xfrm>
              <a:off x="4796408" y="1844824"/>
              <a:ext cx="216024" cy="216024"/>
            </a:xfrm>
            <a:prstGeom prst="downArrow">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188" name="Rectangle 187">
              <a:extLst>
                <a:ext uri="{FF2B5EF4-FFF2-40B4-BE49-F238E27FC236}">
                  <a16:creationId xmlns:a16="http://schemas.microsoft.com/office/drawing/2014/main" id="{87B58590-926B-42F3-A6F2-DEE7EF12A80E}"/>
                </a:ext>
              </a:extLst>
            </p:cNvPr>
            <p:cNvSpPr/>
            <p:nvPr/>
          </p:nvSpPr>
          <p:spPr>
            <a:xfrm>
              <a:off x="4684291" y="1700807"/>
              <a:ext cx="432048" cy="216024"/>
            </a:xfrm>
            <a:prstGeom prst="rect">
              <a:avLst/>
            </a:prstGeom>
            <a:gr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rPr>
                <a:t>310</a:t>
              </a:r>
            </a:p>
          </p:txBody>
        </p:sp>
      </p:grpSp>
      <p:sp>
        <p:nvSpPr>
          <p:cNvPr id="91" name="Rounded Rectangle 69">
            <a:extLst>
              <a:ext uri="{FF2B5EF4-FFF2-40B4-BE49-F238E27FC236}">
                <a16:creationId xmlns:a16="http://schemas.microsoft.com/office/drawing/2014/main" id="{D2935FED-B0C7-408C-9212-2BAC610DA86A}"/>
              </a:ext>
            </a:extLst>
          </p:cNvPr>
          <p:cNvSpPr/>
          <p:nvPr/>
        </p:nvSpPr>
        <p:spPr bwMode="auto">
          <a:xfrm>
            <a:off x="1535296" y="1098442"/>
            <a:ext cx="1033695" cy="1323714"/>
          </a:xfrm>
          <a:prstGeom prst="roundRect">
            <a:avLst/>
          </a:prstGeom>
          <a:solidFill>
            <a:schemeClr val="accent5">
              <a:alpha val="60000"/>
            </a:schemeClr>
          </a:solidFill>
          <a:ln w="63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49846" tIns="49846" rIns="49846" bIns="49846" numCol="1" rtlCol="0" anchor="ctr" anchorCtr="0" compatLnSpc="1">
            <a:prstTxWarp prst="textNoShape">
              <a:avLst/>
            </a:prstTxWarp>
          </a:bodyPr>
          <a:lstStyle/>
          <a:p>
            <a:pPr marL="0" marR="0" lvl="0" indent="0" algn="ctr" defTabSz="844083" rtl="0" eaLnBrk="1" fontAlgn="base" latinLnBrk="0" hangingPunct="1">
              <a:lnSpc>
                <a:spcPct val="100000"/>
              </a:lnSpc>
              <a:spcBef>
                <a:spcPct val="0"/>
              </a:spcBef>
              <a:spcAft>
                <a:spcPct val="0"/>
              </a:spcAft>
              <a:buClrTx/>
              <a:buSzTx/>
              <a:buFontTx/>
              <a:buNone/>
              <a:tabLst/>
              <a:defRPr/>
            </a:pPr>
            <a:r>
              <a:rPr kumimoji="0" lang="es-ES_tradnl" sz="1000" b="1" i="0" u="none" strike="noStrike" kern="0" cap="none" spc="0" normalizeH="0" baseline="0" noProof="0" dirty="0">
                <a:ln>
                  <a:noFill/>
                </a:ln>
                <a:solidFill>
                  <a:prstClr val="white"/>
                </a:solidFill>
                <a:effectLst/>
                <a:uLnTx/>
                <a:uFillTx/>
                <a:latin typeface="Univers for KPMG Cond" panose="020B0606020202020204" pitchFamily="34" charset="0"/>
                <a:ea typeface="+mn-ea"/>
                <a:cs typeface="Arial" panose="020B0604020202020204" pitchFamily="34" charset="0"/>
              </a:rPr>
              <a:t>Logística</a:t>
            </a:r>
          </a:p>
        </p:txBody>
      </p:sp>
      <p:sp>
        <p:nvSpPr>
          <p:cNvPr id="97" name="Rounded Rectangle 69">
            <a:extLst>
              <a:ext uri="{FF2B5EF4-FFF2-40B4-BE49-F238E27FC236}">
                <a16:creationId xmlns:a16="http://schemas.microsoft.com/office/drawing/2014/main" id="{8971A31E-9B4A-42AC-A838-F7A4000D1ABC}"/>
              </a:ext>
            </a:extLst>
          </p:cNvPr>
          <p:cNvSpPr/>
          <p:nvPr/>
        </p:nvSpPr>
        <p:spPr bwMode="auto">
          <a:xfrm>
            <a:off x="1550277" y="3774728"/>
            <a:ext cx="974251" cy="1323713"/>
          </a:xfrm>
          <a:prstGeom prst="roundRect">
            <a:avLst/>
          </a:prstGeom>
          <a:solidFill>
            <a:schemeClr val="accent6">
              <a:alpha val="60000"/>
            </a:schemeClr>
          </a:solidFill>
          <a:ln w="63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49846" tIns="49846" rIns="49846" bIns="49846" numCol="1" rtlCol="0" anchor="ctr" anchorCtr="0" compatLnSpc="1">
            <a:prstTxWarp prst="textNoShape">
              <a:avLst/>
            </a:prstTxWarp>
          </a:bodyPr>
          <a:lstStyle/>
          <a:p>
            <a:pPr marL="0" marR="0" lvl="0" indent="0" algn="ctr" defTabSz="844083" rtl="0" eaLnBrk="1" fontAlgn="base" latinLnBrk="0" hangingPunct="1">
              <a:lnSpc>
                <a:spcPct val="100000"/>
              </a:lnSpc>
              <a:spcBef>
                <a:spcPct val="0"/>
              </a:spcBef>
              <a:spcAft>
                <a:spcPct val="0"/>
              </a:spcAft>
              <a:buClrTx/>
              <a:buSzTx/>
              <a:buFontTx/>
              <a:buNone/>
              <a:tabLst/>
              <a:defRPr/>
            </a:pPr>
            <a:r>
              <a:rPr kumimoji="0" lang="es-ES_tradnl" sz="1000" b="1" i="0" u="none" strike="noStrike" kern="0" cap="none" spc="0" normalizeH="0" baseline="0" noProof="0" dirty="0" err="1">
                <a:ln>
                  <a:noFill/>
                </a:ln>
                <a:solidFill>
                  <a:prstClr val="white"/>
                </a:solidFill>
                <a:effectLst/>
                <a:uLnTx/>
                <a:uFillTx/>
                <a:latin typeface="Univers for KPMG Cond" panose="020B0606020202020204" pitchFamily="34" charset="0"/>
                <a:ea typeface="+mn-ea"/>
                <a:cs typeface="Arial" panose="020B0604020202020204" pitchFamily="34" charset="0"/>
              </a:rPr>
              <a:t>Customer</a:t>
            </a:r>
            <a:r>
              <a:rPr kumimoji="0" lang="es-ES_tradnl" sz="1000" b="1" i="0" u="none" strike="noStrike" kern="0" cap="none" spc="0" normalizeH="0" baseline="0" noProof="0" dirty="0">
                <a:ln>
                  <a:noFill/>
                </a:ln>
                <a:solidFill>
                  <a:prstClr val="white"/>
                </a:solidFill>
                <a:effectLst/>
                <a:uLnTx/>
                <a:uFillTx/>
                <a:latin typeface="Univers for KPMG Cond" panose="020B0606020202020204" pitchFamily="34" charset="0"/>
                <a:ea typeface="+mn-ea"/>
                <a:cs typeface="Arial" panose="020B0604020202020204" pitchFamily="34" charset="0"/>
              </a:rPr>
              <a:t> Service</a:t>
            </a:r>
          </a:p>
        </p:txBody>
      </p:sp>
      <p:sp>
        <p:nvSpPr>
          <p:cNvPr id="98" name="Rounded Rectangle 162">
            <a:extLst>
              <a:ext uri="{FF2B5EF4-FFF2-40B4-BE49-F238E27FC236}">
                <a16:creationId xmlns:a16="http://schemas.microsoft.com/office/drawing/2014/main" id="{A180572C-F12D-4F37-88D8-DD8E71F30D10}"/>
              </a:ext>
            </a:extLst>
          </p:cNvPr>
          <p:cNvSpPr/>
          <p:nvPr/>
        </p:nvSpPr>
        <p:spPr>
          <a:xfrm>
            <a:off x="2717306" y="3862788"/>
            <a:ext cx="3378694" cy="260839"/>
          </a:xfrm>
          <a:prstGeom prst="roundRect">
            <a:avLst/>
          </a:prstGeom>
          <a:solidFill>
            <a:sysClr val="window" lastClr="FFFFFF">
              <a:lumMod val="95000"/>
            </a:sysClr>
          </a:solidFill>
          <a:ln w="25400" cap="flat" cmpd="sng" algn="ctr">
            <a:noFill/>
            <a:prstDash val="solid"/>
          </a:ln>
          <a:effectLst>
            <a:outerShdw blurRad="50800" dist="38100" dir="2700000" algn="tl" rotWithShape="0">
              <a:prstClr val="black">
                <a:alpha val="40000"/>
              </a:prstClr>
            </a:outerShdw>
          </a:effectLst>
        </p:spPr>
        <p:txBody>
          <a:bodyPr lIns="108000" tIns="36000" rIns="0" bIns="36000" rtlCol="0" anchor="ct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s-ES" sz="900" b="1" i="0" u="none" strike="noStrike" kern="0" cap="none" spc="0" normalizeH="0" baseline="0" noProof="0" dirty="0">
                <a:ln>
                  <a:noFill/>
                </a:ln>
                <a:solidFill>
                  <a:srgbClr val="00338D"/>
                </a:solidFill>
                <a:effectLst/>
                <a:uLnTx/>
                <a:uFillTx/>
                <a:latin typeface="Univers for KPMG" panose="020B0603020202020204" pitchFamily="34" charset="0"/>
                <a:ea typeface="+mn-ea"/>
                <a:cs typeface="Arial" panose="020B0604020202020204" pitchFamily="34" charset="0"/>
              </a:rPr>
              <a:t>Número de clientes activos por FTE</a:t>
            </a:r>
          </a:p>
        </p:txBody>
      </p:sp>
      <p:sp>
        <p:nvSpPr>
          <p:cNvPr id="127" name="Rounded Rectangle 162">
            <a:extLst>
              <a:ext uri="{FF2B5EF4-FFF2-40B4-BE49-F238E27FC236}">
                <a16:creationId xmlns:a16="http://schemas.microsoft.com/office/drawing/2014/main" id="{2EBFA579-0FA6-4292-8458-771EBE170E7B}"/>
              </a:ext>
            </a:extLst>
          </p:cNvPr>
          <p:cNvSpPr/>
          <p:nvPr/>
        </p:nvSpPr>
        <p:spPr>
          <a:xfrm>
            <a:off x="2717306" y="4347298"/>
            <a:ext cx="3378694" cy="260839"/>
          </a:xfrm>
          <a:prstGeom prst="roundRect">
            <a:avLst/>
          </a:prstGeom>
          <a:solidFill>
            <a:sysClr val="window" lastClr="FFFFFF">
              <a:lumMod val="95000"/>
            </a:sysClr>
          </a:solidFill>
          <a:ln w="25400" cap="flat" cmpd="sng" algn="ctr">
            <a:noFill/>
            <a:prstDash val="solid"/>
          </a:ln>
          <a:effectLst>
            <a:outerShdw blurRad="50800" dist="38100" dir="2700000" algn="tl" rotWithShape="0">
              <a:prstClr val="black">
                <a:alpha val="40000"/>
              </a:prstClr>
            </a:outerShdw>
          </a:effectLst>
        </p:spPr>
        <p:txBody>
          <a:bodyPr lIns="108000" tIns="36000" rIns="0" bIns="36000" rtlCol="0" anchor="ct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s-ES" sz="900" b="1" i="0" u="none" strike="noStrike" kern="0" cap="none" spc="0" normalizeH="0" baseline="0" noProof="0" dirty="0">
                <a:ln>
                  <a:noFill/>
                </a:ln>
                <a:solidFill>
                  <a:srgbClr val="00338D"/>
                </a:solidFill>
                <a:effectLst/>
                <a:uLnTx/>
                <a:uFillTx/>
                <a:latin typeface="Univers for KPMG" panose="020B0603020202020204" pitchFamily="34" charset="0"/>
                <a:ea typeface="+mn-ea"/>
                <a:cs typeface="Arial" panose="020B0604020202020204" pitchFamily="34" charset="0"/>
              </a:rPr>
              <a:t>Número de incidencias gestionadas por FTE</a:t>
            </a:r>
          </a:p>
        </p:txBody>
      </p:sp>
      <p:sp>
        <p:nvSpPr>
          <p:cNvPr id="133" name="Rounded Rectangle 162">
            <a:extLst>
              <a:ext uri="{FF2B5EF4-FFF2-40B4-BE49-F238E27FC236}">
                <a16:creationId xmlns:a16="http://schemas.microsoft.com/office/drawing/2014/main" id="{8ACE65D1-D7FA-48B3-AE01-055C0B51A6CA}"/>
              </a:ext>
            </a:extLst>
          </p:cNvPr>
          <p:cNvSpPr/>
          <p:nvPr/>
        </p:nvSpPr>
        <p:spPr>
          <a:xfrm>
            <a:off x="2710522" y="1279485"/>
            <a:ext cx="3378694" cy="260839"/>
          </a:xfrm>
          <a:prstGeom prst="roundRect">
            <a:avLst/>
          </a:prstGeom>
          <a:solidFill>
            <a:sysClr val="window" lastClr="FFFFFF">
              <a:lumMod val="95000"/>
            </a:sysClr>
          </a:solidFill>
          <a:ln w="25400" cap="flat" cmpd="sng" algn="ctr">
            <a:noFill/>
            <a:prstDash val="solid"/>
          </a:ln>
          <a:effectLst>
            <a:outerShdw blurRad="50800" dist="38100" dir="2700000" algn="tl" rotWithShape="0">
              <a:prstClr val="black">
                <a:alpha val="40000"/>
              </a:prstClr>
            </a:outerShdw>
          </a:effectLst>
        </p:spPr>
        <p:txBody>
          <a:bodyPr lIns="108000" tIns="36000" rIns="0" bIns="36000" rtlCol="0" anchor="ctr"/>
          <a:lstStyle/>
          <a:p>
            <a:pPr lvl="0" fontAlgn="b">
              <a:defRPr/>
            </a:pPr>
            <a:r>
              <a:rPr lang="es-ES" sz="900" b="1" kern="0" dirty="0">
                <a:solidFill>
                  <a:srgbClr val="00338D"/>
                </a:solidFill>
                <a:latin typeface="Univers for KPMG" panose="020B0603020202020204" pitchFamily="34" charset="0"/>
                <a:cs typeface="Arial" panose="020B0604020202020204" pitchFamily="34" charset="0"/>
              </a:rPr>
              <a:t>Número FTE para la estrategia de logística por </a:t>
            </a:r>
            <a:r>
              <a:rPr lang="es-ES" sz="900" b="1" kern="0" dirty="0" err="1">
                <a:solidFill>
                  <a:srgbClr val="00338D"/>
                </a:solidFill>
                <a:latin typeface="Univers for KPMG" panose="020B0603020202020204" pitchFamily="34" charset="0"/>
                <a:cs typeface="Arial" panose="020B0604020202020204" pitchFamily="34" charset="0"/>
              </a:rPr>
              <a:t>Revenue</a:t>
            </a:r>
            <a:endParaRPr kumimoji="0" lang="es-ES" sz="900" b="1" i="0" u="none" strike="noStrike" kern="0" cap="none" spc="0" normalizeH="0" baseline="0" noProof="0" dirty="0">
              <a:ln>
                <a:noFill/>
              </a:ln>
              <a:solidFill>
                <a:srgbClr val="00338D"/>
              </a:solidFill>
              <a:effectLst/>
              <a:uLnTx/>
              <a:uFillTx/>
              <a:latin typeface="Univers for KPMG" panose="020B0603020202020204" pitchFamily="34" charset="0"/>
              <a:ea typeface="+mn-ea"/>
              <a:cs typeface="Arial" panose="020B0604020202020204" pitchFamily="34" charset="0"/>
            </a:endParaRPr>
          </a:p>
        </p:txBody>
      </p:sp>
      <p:sp>
        <p:nvSpPr>
          <p:cNvPr id="134" name="Rounded Rectangle 162">
            <a:extLst>
              <a:ext uri="{FF2B5EF4-FFF2-40B4-BE49-F238E27FC236}">
                <a16:creationId xmlns:a16="http://schemas.microsoft.com/office/drawing/2014/main" id="{791316A9-F688-46DB-A747-98DA64B6D23C}"/>
              </a:ext>
            </a:extLst>
          </p:cNvPr>
          <p:cNvSpPr/>
          <p:nvPr/>
        </p:nvSpPr>
        <p:spPr>
          <a:xfrm>
            <a:off x="2710522" y="2073337"/>
            <a:ext cx="3378694" cy="260839"/>
          </a:xfrm>
          <a:prstGeom prst="roundRect">
            <a:avLst/>
          </a:prstGeom>
          <a:solidFill>
            <a:sysClr val="window" lastClr="FFFFFF">
              <a:lumMod val="95000"/>
            </a:sysClr>
          </a:solidFill>
          <a:ln w="25400" cap="flat" cmpd="sng" algn="ctr">
            <a:noFill/>
            <a:prstDash val="solid"/>
          </a:ln>
          <a:effectLst>
            <a:outerShdw blurRad="50800" dist="38100" dir="2700000" algn="tl" rotWithShape="0">
              <a:prstClr val="black">
                <a:alpha val="40000"/>
              </a:prstClr>
            </a:outerShdw>
          </a:effectLst>
        </p:spPr>
        <p:txBody>
          <a:bodyPr lIns="108000" tIns="36000" rIns="0" bIns="36000" rtlCol="0" anchor="ct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s-ES" sz="900" b="1" i="0" u="none" strike="noStrike" kern="0" cap="none" spc="0" normalizeH="0" baseline="0" noProof="0" dirty="0">
                <a:ln>
                  <a:noFill/>
                </a:ln>
                <a:solidFill>
                  <a:srgbClr val="00338D"/>
                </a:solidFill>
                <a:effectLst/>
                <a:uLnTx/>
                <a:uFillTx/>
                <a:latin typeface="Univers for KPMG" panose="020B0603020202020204" pitchFamily="34" charset="0"/>
                <a:ea typeface="+mn-ea"/>
                <a:cs typeface="Arial" panose="020B0604020202020204" pitchFamily="34" charset="0"/>
              </a:rPr>
              <a:t>Porcentaje de entrega a tiempo</a:t>
            </a:r>
          </a:p>
        </p:txBody>
      </p:sp>
      <p:sp>
        <p:nvSpPr>
          <p:cNvPr id="141" name="Right Arrow 160">
            <a:extLst>
              <a:ext uri="{FF2B5EF4-FFF2-40B4-BE49-F238E27FC236}">
                <a16:creationId xmlns:a16="http://schemas.microsoft.com/office/drawing/2014/main" id="{129EB0BD-C18A-4011-8708-863829D48286}"/>
              </a:ext>
            </a:extLst>
          </p:cNvPr>
          <p:cNvSpPr/>
          <p:nvPr/>
        </p:nvSpPr>
        <p:spPr>
          <a:xfrm>
            <a:off x="6096000" y="3918729"/>
            <a:ext cx="4824000" cy="144000"/>
          </a:xfrm>
          <a:prstGeom prst="rightArrow">
            <a:avLst/>
          </a:prstGeom>
          <a:solidFill>
            <a:srgbClr val="002060"/>
          </a:solidFill>
          <a:ln w="25400" cap="flat" cmpd="sng" algn="ctr">
            <a:noFill/>
            <a:prstDash val="solid"/>
          </a:ln>
          <a:effectLst/>
        </p:spPr>
        <p:txBody>
          <a:bodyPr lIns="36000" tIns="144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ysClr val="windowText" lastClr="000000"/>
              </a:solidFill>
              <a:effectLst/>
              <a:uLnTx/>
              <a:uFillTx/>
              <a:latin typeface="Univers for KPMG" panose="020B0603020202020204" pitchFamily="34" charset="0"/>
              <a:ea typeface="+mn-ea"/>
              <a:cs typeface="Arial" panose="020B0604020202020204" pitchFamily="34" charset="0"/>
            </a:endParaRPr>
          </a:p>
        </p:txBody>
      </p:sp>
      <p:sp>
        <p:nvSpPr>
          <p:cNvPr id="142" name="Oval 141">
            <a:extLst>
              <a:ext uri="{FF2B5EF4-FFF2-40B4-BE49-F238E27FC236}">
                <a16:creationId xmlns:a16="http://schemas.microsoft.com/office/drawing/2014/main" id="{502B2DAF-B5B8-463E-AC3A-0F0531641549}"/>
              </a:ext>
            </a:extLst>
          </p:cNvPr>
          <p:cNvSpPr/>
          <p:nvPr/>
        </p:nvSpPr>
        <p:spPr>
          <a:xfrm>
            <a:off x="8292000" y="3774729"/>
            <a:ext cx="432000" cy="432000"/>
          </a:xfrm>
          <a:prstGeom prst="ellipse">
            <a:avLst/>
          </a:prstGeom>
          <a:solidFill>
            <a:srgbClr val="00A3A1">
              <a:lumMod val="50000"/>
            </a:srgbClr>
          </a:solid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rPr>
              <a:t>562,5</a:t>
            </a:r>
          </a:p>
        </p:txBody>
      </p:sp>
      <p:sp>
        <p:nvSpPr>
          <p:cNvPr id="145" name="Right Arrow 160">
            <a:extLst>
              <a:ext uri="{FF2B5EF4-FFF2-40B4-BE49-F238E27FC236}">
                <a16:creationId xmlns:a16="http://schemas.microsoft.com/office/drawing/2014/main" id="{5EE61C1A-66EC-44D1-B0BB-716B1B266517}"/>
              </a:ext>
            </a:extLst>
          </p:cNvPr>
          <p:cNvSpPr/>
          <p:nvPr/>
        </p:nvSpPr>
        <p:spPr>
          <a:xfrm>
            <a:off x="6096000" y="4401019"/>
            <a:ext cx="4824000" cy="144000"/>
          </a:xfrm>
          <a:prstGeom prst="rightArrow">
            <a:avLst/>
          </a:prstGeom>
          <a:solidFill>
            <a:srgbClr val="002060"/>
          </a:solidFill>
          <a:ln w="25400" cap="flat" cmpd="sng" algn="ctr">
            <a:noFill/>
            <a:prstDash val="solid"/>
          </a:ln>
          <a:effectLst/>
        </p:spPr>
        <p:txBody>
          <a:bodyPr lIns="36000" tIns="144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ysClr val="windowText" lastClr="000000"/>
              </a:solidFill>
              <a:effectLst/>
              <a:uLnTx/>
              <a:uFillTx/>
              <a:latin typeface="Univers for KPMG" panose="020B0603020202020204" pitchFamily="34" charset="0"/>
              <a:ea typeface="+mn-ea"/>
              <a:cs typeface="Arial" panose="020B0604020202020204" pitchFamily="34" charset="0"/>
            </a:endParaRPr>
          </a:p>
        </p:txBody>
      </p:sp>
      <p:sp>
        <p:nvSpPr>
          <p:cNvPr id="146" name="Oval 145">
            <a:extLst>
              <a:ext uri="{FF2B5EF4-FFF2-40B4-BE49-F238E27FC236}">
                <a16:creationId xmlns:a16="http://schemas.microsoft.com/office/drawing/2014/main" id="{1DBBF0D3-F5AD-4EB0-9BC4-8FAF190D4BE5}"/>
              </a:ext>
            </a:extLst>
          </p:cNvPr>
          <p:cNvSpPr/>
          <p:nvPr/>
        </p:nvSpPr>
        <p:spPr>
          <a:xfrm>
            <a:off x="8292000" y="4260979"/>
            <a:ext cx="432000" cy="432000"/>
          </a:xfrm>
          <a:prstGeom prst="ellipse">
            <a:avLst/>
          </a:prstGeom>
          <a:solidFill>
            <a:srgbClr val="00A3A1">
              <a:lumMod val="50000"/>
            </a:srgbClr>
          </a:solid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rPr>
              <a:t>80</a:t>
            </a:r>
          </a:p>
        </p:txBody>
      </p:sp>
      <p:sp>
        <p:nvSpPr>
          <p:cNvPr id="151" name="Right Arrow 160">
            <a:extLst>
              <a:ext uri="{FF2B5EF4-FFF2-40B4-BE49-F238E27FC236}">
                <a16:creationId xmlns:a16="http://schemas.microsoft.com/office/drawing/2014/main" id="{11AE39A2-84AD-4246-B440-5FD98B4F1A02}"/>
              </a:ext>
            </a:extLst>
          </p:cNvPr>
          <p:cNvSpPr/>
          <p:nvPr/>
        </p:nvSpPr>
        <p:spPr>
          <a:xfrm>
            <a:off x="6089216" y="1329876"/>
            <a:ext cx="4824000" cy="144000"/>
          </a:xfrm>
          <a:prstGeom prst="rightArrow">
            <a:avLst/>
          </a:prstGeom>
          <a:solidFill>
            <a:srgbClr val="002060"/>
          </a:solidFill>
          <a:ln w="25400" cap="flat" cmpd="sng" algn="ctr">
            <a:noFill/>
            <a:prstDash val="solid"/>
          </a:ln>
          <a:effectLst/>
        </p:spPr>
        <p:txBody>
          <a:bodyPr lIns="36000" tIns="144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ysClr val="windowText" lastClr="000000"/>
              </a:solidFill>
              <a:effectLst/>
              <a:uLnTx/>
              <a:uFillTx/>
              <a:latin typeface="Univers for KPMG" panose="020B0603020202020204" pitchFamily="34" charset="0"/>
              <a:ea typeface="+mn-ea"/>
              <a:cs typeface="Arial" panose="020B0604020202020204" pitchFamily="34" charset="0"/>
            </a:endParaRPr>
          </a:p>
        </p:txBody>
      </p:sp>
      <p:sp>
        <p:nvSpPr>
          <p:cNvPr id="152" name="Oval 151">
            <a:extLst>
              <a:ext uri="{FF2B5EF4-FFF2-40B4-BE49-F238E27FC236}">
                <a16:creationId xmlns:a16="http://schemas.microsoft.com/office/drawing/2014/main" id="{961BCACB-B0D5-45DF-9FB7-A10A50029671}"/>
              </a:ext>
            </a:extLst>
          </p:cNvPr>
          <p:cNvSpPr/>
          <p:nvPr/>
        </p:nvSpPr>
        <p:spPr>
          <a:xfrm>
            <a:off x="8285216" y="1195776"/>
            <a:ext cx="432000" cy="432000"/>
          </a:xfrm>
          <a:prstGeom prst="ellipse">
            <a:avLst/>
          </a:prstGeom>
          <a:solidFill>
            <a:srgbClr val="00A3A1">
              <a:lumMod val="50000"/>
            </a:srgbClr>
          </a:solid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rPr>
              <a:t>0,74</a:t>
            </a:r>
          </a:p>
        </p:txBody>
      </p:sp>
      <p:sp>
        <p:nvSpPr>
          <p:cNvPr id="155" name="Right Arrow 160">
            <a:extLst>
              <a:ext uri="{FF2B5EF4-FFF2-40B4-BE49-F238E27FC236}">
                <a16:creationId xmlns:a16="http://schemas.microsoft.com/office/drawing/2014/main" id="{683C0E41-465E-41D7-B378-0AF8EC74971C}"/>
              </a:ext>
            </a:extLst>
          </p:cNvPr>
          <p:cNvSpPr/>
          <p:nvPr/>
        </p:nvSpPr>
        <p:spPr>
          <a:xfrm>
            <a:off x="6089216" y="2122618"/>
            <a:ext cx="4824000" cy="144000"/>
          </a:xfrm>
          <a:prstGeom prst="rightArrow">
            <a:avLst/>
          </a:prstGeom>
          <a:solidFill>
            <a:srgbClr val="002060"/>
          </a:solidFill>
          <a:ln w="25400" cap="flat" cmpd="sng" algn="ctr">
            <a:noFill/>
            <a:prstDash val="solid"/>
          </a:ln>
          <a:effectLst/>
        </p:spPr>
        <p:txBody>
          <a:bodyPr lIns="36000" tIns="144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ysClr val="windowText" lastClr="000000"/>
              </a:solidFill>
              <a:effectLst/>
              <a:uLnTx/>
              <a:uFillTx/>
              <a:latin typeface="Univers for KPMG" panose="020B0603020202020204" pitchFamily="34" charset="0"/>
              <a:ea typeface="+mn-ea"/>
              <a:cs typeface="Arial" panose="020B0604020202020204" pitchFamily="34" charset="0"/>
            </a:endParaRPr>
          </a:p>
        </p:txBody>
      </p:sp>
      <p:sp>
        <p:nvSpPr>
          <p:cNvPr id="156" name="Oval 155">
            <a:extLst>
              <a:ext uri="{FF2B5EF4-FFF2-40B4-BE49-F238E27FC236}">
                <a16:creationId xmlns:a16="http://schemas.microsoft.com/office/drawing/2014/main" id="{EF522DE6-B76C-4A3D-9592-291208551916}"/>
              </a:ext>
            </a:extLst>
          </p:cNvPr>
          <p:cNvSpPr/>
          <p:nvPr/>
        </p:nvSpPr>
        <p:spPr>
          <a:xfrm>
            <a:off x="8285216" y="1990498"/>
            <a:ext cx="432000" cy="432000"/>
          </a:xfrm>
          <a:prstGeom prst="ellipse">
            <a:avLst/>
          </a:prstGeom>
          <a:solidFill>
            <a:srgbClr val="00A3A1">
              <a:lumMod val="50000"/>
            </a:srgbClr>
          </a:solid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rPr>
              <a:t>94%</a:t>
            </a:r>
          </a:p>
        </p:txBody>
      </p:sp>
      <p:sp>
        <p:nvSpPr>
          <p:cNvPr id="106" name="Rounded Rectangle 162">
            <a:extLst>
              <a:ext uri="{FF2B5EF4-FFF2-40B4-BE49-F238E27FC236}">
                <a16:creationId xmlns:a16="http://schemas.microsoft.com/office/drawing/2014/main" id="{F4E61BE3-492A-4A6A-AB54-DEE0EA788FF7}"/>
              </a:ext>
            </a:extLst>
          </p:cNvPr>
          <p:cNvSpPr/>
          <p:nvPr/>
        </p:nvSpPr>
        <p:spPr>
          <a:xfrm>
            <a:off x="2710522" y="2981630"/>
            <a:ext cx="3378694" cy="260839"/>
          </a:xfrm>
          <a:prstGeom prst="roundRect">
            <a:avLst/>
          </a:prstGeom>
          <a:solidFill>
            <a:sysClr val="window" lastClr="FFFFFF">
              <a:lumMod val="95000"/>
            </a:sysClr>
          </a:solidFill>
          <a:ln w="25400" cap="flat" cmpd="sng" algn="ctr">
            <a:noFill/>
            <a:prstDash val="solid"/>
          </a:ln>
          <a:effectLst>
            <a:outerShdw blurRad="50800" dist="38100" dir="2700000" algn="tl" rotWithShape="0">
              <a:prstClr val="black">
                <a:alpha val="40000"/>
              </a:prstClr>
            </a:outerShdw>
          </a:effectLst>
        </p:spPr>
        <p:txBody>
          <a:bodyPr lIns="108000" tIns="36000" rIns="0" bIns="36000" rtlCol="0" anchor="ct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s-ES" sz="900" b="1" i="0" u="none" strike="noStrike" kern="0" cap="none" spc="0" normalizeH="0" baseline="0" noProof="0" dirty="0">
                <a:ln>
                  <a:noFill/>
                </a:ln>
                <a:solidFill>
                  <a:srgbClr val="00338D"/>
                </a:solidFill>
                <a:effectLst/>
                <a:uLnTx/>
                <a:uFillTx/>
                <a:latin typeface="Univers for KPMG" panose="020B0603020202020204" pitchFamily="34" charset="0"/>
                <a:ea typeface="+mn-ea"/>
                <a:cs typeface="Arial" panose="020B0604020202020204" pitchFamily="34" charset="0"/>
              </a:rPr>
              <a:t>Número de pedidos realizados por FTE dedicados</a:t>
            </a:r>
            <a:r>
              <a:rPr kumimoji="0" lang="es-ES" sz="900" b="1" i="0" u="none" strike="noStrike" kern="0" cap="none" spc="0" normalizeH="0" noProof="0" dirty="0">
                <a:ln>
                  <a:noFill/>
                </a:ln>
                <a:solidFill>
                  <a:srgbClr val="00338D"/>
                </a:solidFill>
                <a:effectLst/>
                <a:uLnTx/>
                <a:uFillTx/>
                <a:latin typeface="Univers for KPMG" panose="020B0603020202020204" pitchFamily="34" charset="0"/>
                <a:ea typeface="+mn-ea"/>
                <a:cs typeface="Arial" panose="020B0604020202020204" pitchFamily="34" charset="0"/>
              </a:rPr>
              <a:t> a compras</a:t>
            </a:r>
            <a:endParaRPr kumimoji="0" lang="es-ES" sz="900" b="1" i="0" u="none" strike="noStrike" kern="0" cap="none" spc="0" normalizeH="0" baseline="0" noProof="0" dirty="0">
              <a:ln>
                <a:noFill/>
              </a:ln>
              <a:solidFill>
                <a:srgbClr val="00338D"/>
              </a:solidFill>
              <a:effectLst/>
              <a:uLnTx/>
              <a:uFillTx/>
              <a:latin typeface="Univers for KPMG" panose="020B0603020202020204" pitchFamily="34" charset="0"/>
              <a:ea typeface="+mn-ea"/>
              <a:cs typeface="Arial" panose="020B0604020202020204" pitchFamily="34" charset="0"/>
            </a:endParaRPr>
          </a:p>
        </p:txBody>
      </p:sp>
      <p:sp>
        <p:nvSpPr>
          <p:cNvPr id="108" name="Rounded Rectangle 69">
            <a:extLst>
              <a:ext uri="{FF2B5EF4-FFF2-40B4-BE49-F238E27FC236}">
                <a16:creationId xmlns:a16="http://schemas.microsoft.com/office/drawing/2014/main" id="{0E1701FA-4A79-418D-86E6-4EF7F6DCDD9D}"/>
              </a:ext>
            </a:extLst>
          </p:cNvPr>
          <p:cNvSpPr/>
          <p:nvPr/>
        </p:nvSpPr>
        <p:spPr bwMode="auto">
          <a:xfrm>
            <a:off x="1535296" y="2711744"/>
            <a:ext cx="1033695" cy="717256"/>
          </a:xfrm>
          <a:prstGeom prst="roundRect">
            <a:avLst/>
          </a:prstGeom>
          <a:solidFill>
            <a:schemeClr val="accent5">
              <a:alpha val="60000"/>
            </a:schemeClr>
          </a:solidFill>
          <a:ln w="63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49846" tIns="49846" rIns="49846" bIns="49846" numCol="1" rtlCol="0" anchor="ctr" anchorCtr="0" compatLnSpc="1">
            <a:prstTxWarp prst="textNoShape">
              <a:avLst/>
            </a:prstTxWarp>
          </a:bodyPr>
          <a:lstStyle/>
          <a:p>
            <a:pPr marL="0" marR="0" lvl="0" indent="0" algn="ctr" defTabSz="844083" rtl="0" eaLnBrk="1" fontAlgn="base" latinLnBrk="0" hangingPunct="1">
              <a:lnSpc>
                <a:spcPct val="100000"/>
              </a:lnSpc>
              <a:spcBef>
                <a:spcPct val="0"/>
              </a:spcBef>
              <a:spcAft>
                <a:spcPct val="0"/>
              </a:spcAft>
              <a:buClrTx/>
              <a:buSzTx/>
              <a:buFontTx/>
              <a:buNone/>
              <a:tabLst/>
              <a:defRPr/>
            </a:pPr>
            <a:r>
              <a:rPr kumimoji="0" lang="es-ES_tradnl" sz="1000" b="1" i="0" u="none" strike="noStrike" kern="0" cap="none" spc="0" normalizeH="0" baseline="0" noProof="0" dirty="0">
                <a:ln>
                  <a:noFill/>
                </a:ln>
                <a:solidFill>
                  <a:prstClr val="white"/>
                </a:solidFill>
                <a:effectLst/>
                <a:uLnTx/>
                <a:uFillTx/>
                <a:latin typeface="Univers for KPMG Cond" panose="020B0606020202020204" pitchFamily="34" charset="0"/>
                <a:ea typeface="+mn-ea"/>
                <a:cs typeface="Arial" panose="020B0604020202020204" pitchFamily="34" charset="0"/>
              </a:rPr>
              <a:t>Procurement</a:t>
            </a:r>
          </a:p>
        </p:txBody>
      </p:sp>
      <p:sp>
        <p:nvSpPr>
          <p:cNvPr id="109" name="Right Arrow 160">
            <a:extLst>
              <a:ext uri="{FF2B5EF4-FFF2-40B4-BE49-F238E27FC236}">
                <a16:creationId xmlns:a16="http://schemas.microsoft.com/office/drawing/2014/main" id="{6F7578FE-8186-45F9-B8CD-3224329EB308}"/>
              </a:ext>
            </a:extLst>
          </p:cNvPr>
          <p:cNvSpPr/>
          <p:nvPr/>
        </p:nvSpPr>
        <p:spPr>
          <a:xfrm>
            <a:off x="6089216" y="3027581"/>
            <a:ext cx="4824000" cy="144000"/>
          </a:xfrm>
          <a:prstGeom prst="rightArrow">
            <a:avLst/>
          </a:prstGeom>
          <a:solidFill>
            <a:srgbClr val="002060"/>
          </a:solidFill>
          <a:ln w="25400" cap="flat" cmpd="sng" algn="ctr">
            <a:noFill/>
            <a:prstDash val="solid"/>
          </a:ln>
          <a:effectLst/>
        </p:spPr>
        <p:txBody>
          <a:bodyPr lIns="36000" tIns="144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ysClr val="windowText" lastClr="000000"/>
              </a:solidFill>
              <a:effectLst/>
              <a:uLnTx/>
              <a:uFillTx/>
              <a:latin typeface="Univers for KPMG" panose="020B0603020202020204" pitchFamily="34" charset="0"/>
              <a:ea typeface="+mn-ea"/>
              <a:cs typeface="Arial" panose="020B0604020202020204" pitchFamily="34" charset="0"/>
            </a:endParaRPr>
          </a:p>
        </p:txBody>
      </p:sp>
      <p:sp>
        <p:nvSpPr>
          <p:cNvPr id="110" name="Oval 109">
            <a:extLst>
              <a:ext uri="{FF2B5EF4-FFF2-40B4-BE49-F238E27FC236}">
                <a16:creationId xmlns:a16="http://schemas.microsoft.com/office/drawing/2014/main" id="{E6F0C27C-EFD0-4E52-BA75-81E906C1CD52}"/>
              </a:ext>
            </a:extLst>
          </p:cNvPr>
          <p:cNvSpPr/>
          <p:nvPr/>
        </p:nvSpPr>
        <p:spPr>
          <a:xfrm>
            <a:off x="8285216" y="2901401"/>
            <a:ext cx="432000" cy="432000"/>
          </a:xfrm>
          <a:prstGeom prst="ellipse">
            <a:avLst/>
          </a:prstGeom>
          <a:solidFill>
            <a:srgbClr val="00A3A1">
              <a:lumMod val="50000"/>
            </a:srgbClr>
          </a:solid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rPr>
              <a:t>1500</a:t>
            </a:r>
          </a:p>
        </p:txBody>
      </p:sp>
      <p:sp>
        <p:nvSpPr>
          <p:cNvPr id="114" name="Rounded Rectangle 69">
            <a:extLst>
              <a:ext uri="{FF2B5EF4-FFF2-40B4-BE49-F238E27FC236}">
                <a16:creationId xmlns:a16="http://schemas.microsoft.com/office/drawing/2014/main" id="{3CEAC98A-B404-4817-958E-12F6E13B7F2A}"/>
              </a:ext>
            </a:extLst>
          </p:cNvPr>
          <p:cNvSpPr/>
          <p:nvPr/>
        </p:nvSpPr>
        <p:spPr bwMode="auto">
          <a:xfrm>
            <a:off x="1036185" y="1028253"/>
            <a:ext cx="261828" cy="4176000"/>
          </a:xfrm>
          <a:prstGeom prst="roundRect">
            <a:avLst/>
          </a:prstGeom>
          <a:solidFill>
            <a:srgbClr val="00338D"/>
          </a:solidFill>
          <a:ln w="635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wordArtVert" wrap="square" lIns="49846" tIns="49846" rIns="49846" bIns="49846" numCol="1" rtlCol="0" anchor="ctr" anchorCtr="0" compatLnSpc="1">
            <a:prstTxWarp prst="textNoShape">
              <a:avLst/>
            </a:prstTxWarp>
          </a:bodyPr>
          <a:lstStyle/>
          <a:p>
            <a:pPr marL="0" marR="0" lvl="0" indent="0" algn="ctr" defTabSz="844083" rtl="0" eaLnBrk="1" fontAlgn="base" latinLnBrk="0" hangingPunct="1">
              <a:lnSpc>
                <a:spcPct val="100000"/>
              </a:lnSpc>
              <a:spcBef>
                <a:spcPct val="0"/>
              </a:spcBef>
              <a:spcAft>
                <a:spcPct val="0"/>
              </a:spcAft>
              <a:buClrTx/>
              <a:buSzTx/>
              <a:buFontTx/>
              <a:buNone/>
              <a:tabLst/>
              <a:defRPr/>
            </a:pPr>
            <a:r>
              <a:rPr kumimoji="0" lang="es-ES_tradnl" sz="1100" b="1" i="0" u="none" strike="noStrike" kern="0" cap="none" spc="0" normalizeH="0" baseline="0" noProof="0" dirty="0" err="1">
                <a:ln>
                  <a:noFill/>
                </a:ln>
                <a:solidFill>
                  <a:prstClr val="white"/>
                </a:solidFill>
                <a:effectLst/>
                <a:uLnTx/>
                <a:uFillTx/>
                <a:latin typeface="Univers for KPMG Cond" panose="020B0606020202020204" pitchFamily="34" charset="0"/>
                <a:ea typeface="+mn-ea"/>
                <a:cs typeface="Arial" panose="020B0604020202020204" pitchFamily="34" charset="0"/>
              </a:rPr>
              <a:t>Supply</a:t>
            </a:r>
            <a:r>
              <a:rPr kumimoji="0" lang="es-ES_tradnl" sz="1100" b="1" i="0" u="none" strike="noStrike" kern="0" cap="none" spc="0" normalizeH="0" baseline="0" noProof="0" dirty="0">
                <a:ln>
                  <a:noFill/>
                </a:ln>
                <a:solidFill>
                  <a:prstClr val="white"/>
                </a:solidFill>
                <a:effectLst/>
                <a:uLnTx/>
                <a:uFillTx/>
                <a:latin typeface="Univers for KPMG Cond" panose="020B0606020202020204" pitchFamily="34" charset="0"/>
                <a:ea typeface="+mn-ea"/>
                <a:cs typeface="Arial" panose="020B0604020202020204" pitchFamily="34" charset="0"/>
              </a:rPr>
              <a:t> </a:t>
            </a:r>
            <a:r>
              <a:rPr kumimoji="0" lang="es-ES_tradnl" sz="1100" b="1" i="0" u="none" strike="noStrike" kern="0" cap="none" spc="0" normalizeH="0" baseline="0" noProof="0" dirty="0" err="1">
                <a:ln>
                  <a:noFill/>
                </a:ln>
                <a:solidFill>
                  <a:prstClr val="white"/>
                </a:solidFill>
                <a:effectLst/>
                <a:uLnTx/>
                <a:uFillTx/>
                <a:latin typeface="Univers for KPMG Cond" panose="020B0606020202020204" pitchFamily="34" charset="0"/>
                <a:ea typeface="+mn-ea"/>
                <a:cs typeface="Arial" panose="020B0604020202020204" pitchFamily="34" charset="0"/>
              </a:rPr>
              <a:t>Chain</a:t>
            </a:r>
            <a:endParaRPr kumimoji="0" lang="es-ES_tradnl" sz="1100" b="1" i="0" u="none" strike="noStrike" kern="0" cap="none" spc="0" normalizeH="0" baseline="0" noProof="0" dirty="0">
              <a:ln>
                <a:noFill/>
              </a:ln>
              <a:solidFill>
                <a:prstClr val="white"/>
              </a:solidFill>
              <a:effectLst/>
              <a:uLnTx/>
              <a:uFillTx/>
              <a:latin typeface="Univers for KPMG Cond" panose="020B0606020202020204" pitchFamily="34" charset="0"/>
              <a:ea typeface="+mn-ea"/>
              <a:cs typeface="Arial" panose="020B0604020202020204" pitchFamily="34" charset="0"/>
            </a:endParaRPr>
          </a:p>
        </p:txBody>
      </p:sp>
      <p:grpSp>
        <p:nvGrpSpPr>
          <p:cNvPr id="210" name="Group 161">
            <a:extLst>
              <a:ext uri="{FF2B5EF4-FFF2-40B4-BE49-F238E27FC236}">
                <a16:creationId xmlns:a16="http://schemas.microsoft.com/office/drawing/2014/main" id="{2F2AD3AC-BFB7-4F46-B90F-C486E8AE6C95}"/>
              </a:ext>
            </a:extLst>
          </p:cNvPr>
          <p:cNvGrpSpPr/>
          <p:nvPr/>
        </p:nvGrpSpPr>
        <p:grpSpPr>
          <a:xfrm>
            <a:off x="6230213" y="3653333"/>
            <a:ext cx="432048" cy="302981"/>
            <a:chOff x="4684291" y="1700807"/>
            <a:chExt cx="432048" cy="360041"/>
          </a:xfrm>
          <a:solidFill>
            <a:schemeClr val="accent6"/>
          </a:solidFill>
          <a:effectLst/>
        </p:grpSpPr>
        <p:sp>
          <p:nvSpPr>
            <p:cNvPr id="211" name="Down Arrow 295">
              <a:extLst>
                <a:ext uri="{FF2B5EF4-FFF2-40B4-BE49-F238E27FC236}">
                  <a16:creationId xmlns:a16="http://schemas.microsoft.com/office/drawing/2014/main" id="{9BA9D4F4-5DAF-4955-9A29-334E331804E4}"/>
                </a:ext>
              </a:extLst>
            </p:cNvPr>
            <p:cNvSpPr/>
            <p:nvPr/>
          </p:nvSpPr>
          <p:spPr>
            <a:xfrm>
              <a:off x="4796408" y="1844824"/>
              <a:ext cx="216024" cy="216024"/>
            </a:xfrm>
            <a:prstGeom prst="downArrow">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212" name="Rectangle 211">
              <a:extLst>
                <a:ext uri="{FF2B5EF4-FFF2-40B4-BE49-F238E27FC236}">
                  <a16:creationId xmlns:a16="http://schemas.microsoft.com/office/drawing/2014/main" id="{B96C6225-1AC5-421A-9EA0-CBD3D20F78EA}"/>
                </a:ext>
              </a:extLst>
            </p:cNvPr>
            <p:cNvSpPr/>
            <p:nvPr/>
          </p:nvSpPr>
          <p:spPr>
            <a:xfrm>
              <a:off x="4684291" y="1700807"/>
              <a:ext cx="432048" cy="216024"/>
            </a:xfrm>
            <a:prstGeom prst="rect">
              <a:avLst/>
            </a:prstGeom>
            <a:gr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rPr>
                <a:t>205,71</a:t>
              </a:r>
            </a:p>
          </p:txBody>
        </p:sp>
      </p:grpSp>
      <p:grpSp>
        <p:nvGrpSpPr>
          <p:cNvPr id="222" name="Group 161">
            <a:extLst>
              <a:ext uri="{FF2B5EF4-FFF2-40B4-BE49-F238E27FC236}">
                <a16:creationId xmlns:a16="http://schemas.microsoft.com/office/drawing/2014/main" id="{AFE78637-9047-4A5B-970E-E4A7612FFFF1}"/>
              </a:ext>
            </a:extLst>
          </p:cNvPr>
          <p:cNvGrpSpPr/>
          <p:nvPr/>
        </p:nvGrpSpPr>
        <p:grpSpPr>
          <a:xfrm>
            <a:off x="7462999" y="4129450"/>
            <a:ext cx="432048" cy="302981"/>
            <a:chOff x="4684291" y="1700807"/>
            <a:chExt cx="432048" cy="360041"/>
          </a:xfrm>
          <a:solidFill>
            <a:srgbClr val="00A3A1"/>
          </a:solidFill>
          <a:effectLst/>
        </p:grpSpPr>
        <p:sp>
          <p:nvSpPr>
            <p:cNvPr id="223" name="Down Arrow 170">
              <a:extLst>
                <a:ext uri="{FF2B5EF4-FFF2-40B4-BE49-F238E27FC236}">
                  <a16:creationId xmlns:a16="http://schemas.microsoft.com/office/drawing/2014/main" id="{E43E5067-4D4C-4136-9D87-83D3083703C8}"/>
                </a:ext>
              </a:extLst>
            </p:cNvPr>
            <p:cNvSpPr/>
            <p:nvPr/>
          </p:nvSpPr>
          <p:spPr>
            <a:xfrm>
              <a:off x="4796408" y="1844824"/>
              <a:ext cx="216024" cy="216024"/>
            </a:xfrm>
            <a:prstGeom prst="downArrow">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224" name="Rectangle 223">
              <a:extLst>
                <a:ext uri="{FF2B5EF4-FFF2-40B4-BE49-F238E27FC236}">
                  <a16:creationId xmlns:a16="http://schemas.microsoft.com/office/drawing/2014/main" id="{18ABCF25-3388-48CA-B26F-3C8510AE0D17}"/>
                </a:ext>
              </a:extLst>
            </p:cNvPr>
            <p:cNvSpPr/>
            <p:nvPr/>
          </p:nvSpPr>
          <p:spPr>
            <a:xfrm>
              <a:off x="4684291" y="1700807"/>
              <a:ext cx="432048" cy="216024"/>
            </a:xfrm>
            <a:prstGeom prst="rect">
              <a:avLst/>
            </a:prstGeom>
            <a:gr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rPr>
                <a:t>78,57</a:t>
              </a:r>
            </a:p>
          </p:txBody>
        </p:sp>
      </p:grpSp>
      <p:grpSp>
        <p:nvGrpSpPr>
          <p:cNvPr id="225" name="Group 161">
            <a:extLst>
              <a:ext uri="{FF2B5EF4-FFF2-40B4-BE49-F238E27FC236}">
                <a16:creationId xmlns:a16="http://schemas.microsoft.com/office/drawing/2014/main" id="{F3EF7673-B040-4215-8FAE-53F93BC7E5F5}"/>
              </a:ext>
            </a:extLst>
          </p:cNvPr>
          <p:cNvGrpSpPr/>
          <p:nvPr/>
        </p:nvGrpSpPr>
        <p:grpSpPr>
          <a:xfrm>
            <a:off x="8859266" y="4110833"/>
            <a:ext cx="432048" cy="302981"/>
            <a:chOff x="4684291" y="1700807"/>
            <a:chExt cx="432048" cy="360041"/>
          </a:xfrm>
          <a:solidFill>
            <a:schemeClr val="tx2"/>
          </a:solidFill>
          <a:effectLst/>
        </p:grpSpPr>
        <p:sp>
          <p:nvSpPr>
            <p:cNvPr id="226" name="Down Arrow 295">
              <a:extLst>
                <a:ext uri="{FF2B5EF4-FFF2-40B4-BE49-F238E27FC236}">
                  <a16:creationId xmlns:a16="http://schemas.microsoft.com/office/drawing/2014/main" id="{D416AFE1-7E3C-483A-B539-2C7706E72090}"/>
                </a:ext>
              </a:extLst>
            </p:cNvPr>
            <p:cNvSpPr/>
            <p:nvPr/>
          </p:nvSpPr>
          <p:spPr>
            <a:xfrm>
              <a:off x="4796408" y="1844824"/>
              <a:ext cx="216024" cy="216024"/>
            </a:xfrm>
            <a:prstGeom prst="downArrow">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227" name="Rectangle 226">
              <a:extLst>
                <a:ext uri="{FF2B5EF4-FFF2-40B4-BE49-F238E27FC236}">
                  <a16:creationId xmlns:a16="http://schemas.microsoft.com/office/drawing/2014/main" id="{8BDDE977-379A-4F82-A771-6166FEB17C8B}"/>
                </a:ext>
              </a:extLst>
            </p:cNvPr>
            <p:cNvSpPr/>
            <p:nvPr/>
          </p:nvSpPr>
          <p:spPr>
            <a:xfrm>
              <a:off x="4684291" y="1700807"/>
              <a:ext cx="432048" cy="216024"/>
            </a:xfrm>
            <a:prstGeom prst="rect">
              <a:avLst/>
            </a:prstGeom>
            <a:gr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rPr>
                <a:t>82,22</a:t>
              </a:r>
            </a:p>
          </p:txBody>
        </p:sp>
      </p:grpSp>
      <p:grpSp>
        <p:nvGrpSpPr>
          <p:cNvPr id="228" name="Group 161">
            <a:extLst>
              <a:ext uri="{FF2B5EF4-FFF2-40B4-BE49-F238E27FC236}">
                <a16:creationId xmlns:a16="http://schemas.microsoft.com/office/drawing/2014/main" id="{A38C901D-574C-437A-B78B-6E5537B1B101}"/>
              </a:ext>
            </a:extLst>
          </p:cNvPr>
          <p:cNvGrpSpPr/>
          <p:nvPr/>
        </p:nvGrpSpPr>
        <p:grpSpPr>
          <a:xfrm>
            <a:off x="10251270" y="4092873"/>
            <a:ext cx="432048" cy="302981"/>
            <a:chOff x="4684291" y="1700807"/>
            <a:chExt cx="432048" cy="360041"/>
          </a:xfrm>
          <a:solidFill>
            <a:schemeClr val="accent6"/>
          </a:solidFill>
          <a:effectLst/>
        </p:grpSpPr>
        <p:sp>
          <p:nvSpPr>
            <p:cNvPr id="229" name="Down Arrow 295">
              <a:extLst>
                <a:ext uri="{FF2B5EF4-FFF2-40B4-BE49-F238E27FC236}">
                  <a16:creationId xmlns:a16="http://schemas.microsoft.com/office/drawing/2014/main" id="{A2DBC04B-9398-4726-87AC-F47C5DBE58DF}"/>
                </a:ext>
              </a:extLst>
            </p:cNvPr>
            <p:cNvSpPr/>
            <p:nvPr/>
          </p:nvSpPr>
          <p:spPr>
            <a:xfrm>
              <a:off x="4796408" y="1844824"/>
              <a:ext cx="216024" cy="216024"/>
            </a:xfrm>
            <a:prstGeom prst="downArrow">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230" name="Rectangle 229">
              <a:extLst>
                <a:ext uri="{FF2B5EF4-FFF2-40B4-BE49-F238E27FC236}">
                  <a16:creationId xmlns:a16="http://schemas.microsoft.com/office/drawing/2014/main" id="{CA4CCB3F-93B1-4D57-B70C-50C43ACCD2E9}"/>
                </a:ext>
              </a:extLst>
            </p:cNvPr>
            <p:cNvSpPr/>
            <p:nvPr/>
          </p:nvSpPr>
          <p:spPr>
            <a:xfrm>
              <a:off x="4684291" y="1700807"/>
              <a:ext cx="432048" cy="216024"/>
            </a:xfrm>
            <a:prstGeom prst="rect">
              <a:avLst/>
            </a:prstGeom>
            <a:gr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rPr>
                <a:t>117,1</a:t>
              </a:r>
            </a:p>
          </p:txBody>
        </p:sp>
      </p:grpSp>
      <p:grpSp>
        <p:nvGrpSpPr>
          <p:cNvPr id="250" name="Group 161">
            <a:extLst>
              <a:ext uri="{FF2B5EF4-FFF2-40B4-BE49-F238E27FC236}">
                <a16:creationId xmlns:a16="http://schemas.microsoft.com/office/drawing/2014/main" id="{6C04DE6B-6B2D-4E21-B44F-E20F63B53CFA}"/>
              </a:ext>
            </a:extLst>
          </p:cNvPr>
          <p:cNvGrpSpPr/>
          <p:nvPr/>
        </p:nvGrpSpPr>
        <p:grpSpPr>
          <a:xfrm>
            <a:off x="9321918" y="1063661"/>
            <a:ext cx="432048" cy="302981"/>
            <a:chOff x="4684291" y="1700807"/>
            <a:chExt cx="432048" cy="360041"/>
          </a:xfrm>
          <a:solidFill>
            <a:schemeClr val="tx2"/>
          </a:solidFill>
          <a:effectLst/>
        </p:grpSpPr>
        <p:sp>
          <p:nvSpPr>
            <p:cNvPr id="251" name="Down Arrow 170">
              <a:extLst>
                <a:ext uri="{FF2B5EF4-FFF2-40B4-BE49-F238E27FC236}">
                  <a16:creationId xmlns:a16="http://schemas.microsoft.com/office/drawing/2014/main" id="{165E32E9-C96A-4E31-B94F-72D314995219}"/>
                </a:ext>
              </a:extLst>
            </p:cNvPr>
            <p:cNvSpPr/>
            <p:nvPr/>
          </p:nvSpPr>
          <p:spPr>
            <a:xfrm>
              <a:off x="4796408" y="1844824"/>
              <a:ext cx="216024" cy="216024"/>
            </a:xfrm>
            <a:prstGeom prst="downArrow">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252" name="Rectangle 251">
              <a:extLst>
                <a:ext uri="{FF2B5EF4-FFF2-40B4-BE49-F238E27FC236}">
                  <a16:creationId xmlns:a16="http://schemas.microsoft.com/office/drawing/2014/main" id="{2E1A9F37-8FE8-49A2-AA5D-7D7E710EA330}"/>
                </a:ext>
              </a:extLst>
            </p:cNvPr>
            <p:cNvSpPr/>
            <p:nvPr/>
          </p:nvSpPr>
          <p:spPr>
            <a:xfrm>
              <a:off x="4684291" y="1700807"/>
              <a:ext cx="432048" cy="216024"/>
            </a:xfrm>
            <a:prstGeom prst="rect">
              <a:avLst/>
            </a:prstGeom>
            <a:gr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rPr>
                <a:t>0,47</a:t>
              </a:r>
            </a:p>
          </p:txBody>
        </p:sp>
      </p:grpSp>
      <p:grpSp>
        <p:nvGrpSpPr>
          <p:cNvPr id="253" name="Group 161">
            <a:extLst>
              <a:ext uri="{FF2B5EF4-FFF2-40B4-BE49-F238E27FC236}">
                <a16:creationId xmlns:a16="http://schemas.microsoft.com/office/drawing/2014/main" id="{F7BFD22F-04CF-4080-B70F-DC81D99B28E6}"/>
              </a:ext>
            </a:extLst>
          </p:cNvPr>
          <p:cNvGrpSpPr/>
          <p:nvPr/>
        </p:nvGrpSpPr>
        <p:grpSpPr>
          <a:xfrm>
            <a:off x="6920325" y="1057266"/>
            <a:ext cx="432048" cy="302981"/>
            <a:chOff x="4684291" y="1700807"/>
            <a:chExt cx="432048" cy="360041"/>
          </a:xfrm>
          <a:solidFill>
            <a:schemeClr val="accent5"/>
          </a:solidFill>
          <a:effectLst/>
        </p:grpSpPr>
        <p:sp>
          <p:nvSpPr>
            <p:cNvPr id="254" name="Down Arrow 295">
              <a:extLst>
                <a:ext uri="{FF2B5EF4-FFF2-40B4-BE49-F238E27FC236}">
                  <a16:creationId xmlns:a16="http://schemas.microsoft.com/office/drawing/2014/main" id="{A1187E98-5442-444A-ACCB-8C42D759488C}"/>
                </a:ext>
              </a:extLst>
            </p:cNvPr>
            <p:cNvSpPr/>
            <p:nvPr/>
          </p:nvSpPr>
          <p:spPr>
            <a:xfrm>
              <a:off x="4796408" y="1844824"/>
              <a:ext cx="216024" cy="216024"/>
            </a:xfrm>
            <a:prstGeom prst="downArrow">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255" name="Rectangle 254">
              <a:extLst>
                <a:ext uri="{FF2B5EF4-FFF2-40B4-BE49-F238E27FC236}">
                  <a16:creationId xmlns:a16="http://schemas.microsoft.com/office/drawing/2014/main" id="{C7B5BC68-2C43-4200-8265-452B112EFD61}"/>
                </a:ext>
              </a:extLst>
            </p:cNvPr>
            <p:cNvSpPr/>
            <p:nvPr/>
          </p:nvSpPr>
          <p:spPr>
            <a:xfrm>
              <a:off x="4684291" y="1700807"/>
              <a:ext cx="432048" cy="216024"/>
            </a:xfrm>
            <a:prstGeom prst="rect">
              <a:avLst/>
            </a:prstGeom>
            <a:gr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rPr>
                <a:t>1,36</a:t>
              </a:r>
            </a:p>
          </p:txBody>
        </p:sp>
      </p:grpSp>
      <p:grpSp>
        <p:nvGrpSpPr>
          <p:cNvPr id="256" name="Group 161">
            <a:extLst>
              <a:ext uri="{FF2B5EF4-FFF2-40B4-BE49-F238E27FC236}">
                <a16:creationId xmlns:a16="http://schemas.microsoft.com/office/drawing/2014/main" id="{2AA2C0B0-D720-40C1-8D98-B37B2AED2F26}"/>
              </a:ext>
            </a:extLst>
          </p:cNvPr>
          <p:cNvGrpSpPr/>
          <p:nvPr/>
        </p:nvGrpSpPr>
        <p:grpSpPr>
          <a:xfrm>
            <a:off x="6212232" y="1059182"/>
            <a:ext cx="432048" cy="302981"/>
            <a:chOff x="4684291" y="1700807"/>
            <a:chExt cx="432048" cy="360041"/>
          </a:xfrm>
          <a:solidFill>
            <a:schemeClr val="accent6"/>
          </a:solidFill>
          <a:effectLst/>
        </p:grpSpPr>
        <p:sp>
          <p:nvSpPr>
            <p:cNvPr id="257" name="Down Arrow 295">
              <a:extLst>
                <a:ext uri="{FF2B5EF4-FFF2-40B4-BE49-F238E27FC236}">
                  <a16:creationId xmlns:a16="http://schemas.microsoft.com/office/drawing/2014/main" id="{8B38885B-6690-466A-8919-5C0319128D5E}"/>
                </a:ext>
              </a:extLst>
            </p:cNvPr>
            <p:cNvSpPr/>
            <p:nvPr/>
          </p:nvSpPr>
          <p:spPr>
            <a:xfrm>
              <a:off x="4796408" y="1844824"/>
              <a:ext cx="216024" cy="216024"/>
            </a:xfrm>
            <a:prstGeom prst="downArrow">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258" name="Rectangle 257">
              <a:extLst>
                <a:ext uri="{FF2B5EF4-FFF2-40B4-BE49-F238E27FC236}">
                  <a16:creationId xmlns:a16="http://schemas.microsoft.com/office/drawing/2014/main" id="{75F1C5A1-7A7F-49A0-A00F-88C7011CF3B8}"/>
                </a:ext>
              </a:extLst>
            </p:cNvPr>
            <p:cNvSpPr/>
            <p:nvPr/>
          </p:nvSpPr>
          <p:spPr>
            <a:xfrm>
              <a:off x="4684291" y="1700807"/>
              <a:ext cx="432048" cy="216024"/>
            </a:xfrm>
            <a:prstGeom prst="rect">
              <a:avLst/>
            </a:prstGeom>
            <a:gr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s-ES_tradnl" sz="700" b="1" kern="0" dirty="0">
                  <a:solidFill>
                    <a:srgbClr val="FFFFFF"/>
                  </a:solidFill>
                  <a:latin typeface="Univers for KPMG" panose="020B0603020202020204" pitchFamily="34" charset="0"/>
                  <a:cs typeface="Arial" panose="020B0604020202020204" pitchFamily="34" charset="0"/>
                </a:rPr>
                <a:t>1,96</a:t>
              </a: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grpSp>
      <p:grpSp>
        <p:nvGrpSpPr>
          <p:cNvPr id="259" name="Group 161">
            <a:extLst>
              <a:ext uri="{FF2B5EF4-FFF2-40B4-BE49-F238E27FC236}">
                <a16:creationId xmlns:a16="http://schemas.microsoft.com/office/drawing/2014/main" id="{BC99BC81-B167-4D68-8992-A17E5618D905}"/>
              </a:ext>
            </a:extLst>
          </p:cNvPr>
          <p:cNvGrpSpPr/>
          <p:nvPr/>
        </p:nvGrpSpPr>
        <p:grpSpPr>
          <a:xfrm>
            <a:off x="6172359" y="1833606"/>
            <a:ext cx="432048" cy="302981"/>
            <a:chOff x="4684291" y="1700807"/>
            <a:chExt cx="432048" cy="360041"/>
          </a:xfrm>
          <a:solidFill>
            <a:schemeClr val="accent5"/>
          </a:solidFill>
          <a:effectLst/>
        </p:grpSpPr>
        <p:sp>
          <p:nvSpPr>
            <p:cNvPr id="260" name="Down Arrow 170">
              <a:extLst>
                <a:ext uri="{FF2B5EF4-FFF2-40B4-BE49-F238E27FC236}">
                  <a16:creationId xmlns:a16="http://schemas.microsoft.com/office/drawing/2014/main" id="{B1726C6A-762E-4F58-A202-B5F8C7E3C4CB}"/>
                </a:ext>
              </a:extLst>
            </p:cNvPr>
            <p:cNvSpPr/>
            <p:nvPr/>
          </p:nvSpPr>
          <p:spPr>
            <a:xfrm>
              <a:off x="4796408" y="1844824"/>
              <a:ext cx="216024" cy="216024"/>
            </a:xfrm>
            <a:prstGeom prst="downArrow">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261" name="Rectangle 260">
              <a:extLst>
                <a:ext uri="{FF2B5EF4-FFF2-40B4-BE49-F238E27FC236}">
                  <a16:creationId xmlns:a16="http://schemas.microsoft.com/office/drawing/2014/main" id="{43884D4A-9944-4C0F-B842-08FBAC2E90F6}"/>
                </a:ext>
              </a:extLst>
            </p:cNvPr>
            <p:cNvSpPr/>
            <p:nvPr/>
          </p:nvSpPr>
          <p:spPr>
            <a:xfrm>
              <a:off x="4684291" y="1700807"/>
              <a:ext cx="432048" cy="216024"/>
            </a:xfrm>
            <a:prstGeom prst="rect">
              <a:avLst/>
            </a:prstGeom>
            <a:gr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rPr>
                <a:t>84%</a:t>
              </a:r>
            </a:p>
          </p:txBody>
        </p:sp>
      </p:grpSp>
      <p:grpSp>
        <p:nvGrpSpPr>
          <p:cNvPr id="262" name="Group 161">
            <a:extLst>
              <a:ext uri="{FF2B5EF4-FFF2-40B4-BE49-F238E27FC236}">
                <a16:creationId xmlns:a16="http://schemas.microsoft.com/office/drawing/2014/main" id="{0D078D5A-BE42-41F1-9A90-96161E8411F9}"/>
              </a:ext>
            </a:extLst>
          </p:cNvPr>
          <p:cNvGrpSpPr/>
          <p:nvPr/>
        </p:nvGrpSpPr>
        <p:grpSpPr>
          <a:xfrm>
            <a:off x="9554186" y="1810092"/>
            <a:ext cx="432048" cy="302981"/>
            <a:chOff x="4684291" y="1700807"/>
            <a:chExt cx="432048" cy="360041"/>
          </a:xfrm>
          <a:solidFill>
            <a:schemeClr val="tx2"/>
          </a:solidFill>
          <a:effectLst/>
        </p:grpSpPr>
        <p:sp>
          <p:nvSpPr>
            <p:cNvPr id="263" name="Down Arrow 295">
              <a:extLst>
                <a:ext uri="{FF2B5EF4-FFF2-40B4-BE49-F238E27FC236}">
                  <a16:creationId xmlns:a16="http://schemas.microsoft.com/office/drawing/2014/main" id="{2987C732-236B-4D3D-BD58-6A235DC3421F}"/>
                </a:ext>
              </a:extLst>
            </p:cNvPr>
            <p:cNvSpPr/>
            <p:nvPr/>
          </p:nvSpPr>
          <p:spPr>
            <a:xfrm>
              <a:off x="4796408" y="1844824"/>
              <a:ext cx="216024" cy="216024"/>
            </a:xfrm>
            <a:prstGeom prst="downArrow">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264" name="Rectangle 263">
              <a:extLst>
                <a:ext uri="{FF2B5EF4-FFF2-40B4-BE49-F238E27FC236}">
                  <a16:creationId xmlns:a16="http://schemas.microsoft.com/office/drawing/2014/main" id="{FC5D0052-D00F-4A96-A08A-CF0B4D0BB16F}"/>
                </a:ext>
              </a:extLst>
            </p:cNvPr>
            <p:cNvSpPr/>
            <p:nvPr/>
          </p:nvSpPr>
          <p:spPr>
            <a:xfrm>
              <a:off x="4684291" y="1700807"/>
              <a:ext cx="432048" cy="216024"/>
            </a:xfrm>
            <a:prstGeom prst="rect">
              <a:avLst/>
            </a:prstGeom>
            <a:gr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rPr>
                <a:t>98%</a:t>
              </a:r>
            </a:p>
          </p:txBody>
        </p:sp>
      </p:grpSp>
      <p:grpSp>
        <p:nvGrpSpPr>
          <p:cNvPr id="265" name="Group 161">
            <a:extLst>
              <a:ext uri="{FF2B5EF4-FFF2-40B4-BE49-F238E27FC236}">
                <a16:creationId xmlns:a16="http://schemas.microsoft.com/office/drawing/2014/main" id="{E819C022-9843-4096-A65F-627BEF45AEED}"/>
              </a:ext>
            </a:extLst>
          </p:cNvPr>
          <p:cNvGrpSpPr/>
          <p:nvPr/>
        </p:nvGrpSpPr>
        <p:grpSpPr>
          <a:xfrm>
            <a:off x="8871103" y="1819637"/>
            <a:ext cx="432048" cy="302981"/>
            <a:chOff x="4684291" y="1700807"/>
            <a:chExt cx="432048" cy="360041"/>
          </a:xfrm>
          <a:solidFill>
            <a:schemeClr val="accent6"/>
          </a:solidFill>
          <a:effectLst/>
        </p:grpSpPr>
        <p:sp>
          <p:nvSpPr>
            <p:cNvPr id="266" name="Down Arrow 295">
              <a:extLst>
                <a:ext uri="{FF2B5EF4-FFF2-40B4-BE49-F238E27FC236}">
                  <a16:creationId xmlns:a16="http://schemas.microsoft.com/office/drawing/2014/main" id="{C82F941A-574F-4D2A-A99E-70800FC1E358}"/>
                </a:ext>
              </a:extLst>
            </p:cNvPr>
            <p:cNvSpPr/>
            <p:nvPr/>
          </p:nvSpPr>
          <p:spPr>
            <a:xfrm>
              <a:off x="4796408" y="1844824"/>
              <a:ext cx="216024" cy="216024"/>
            </a:xfrm>
            <a:prstGeom prst="downArrow">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267" name="Rectangle 266">
              <a:extLst>
                <a:ext uri="{FF2B5EF4-FFF2-40B4-BE49-F238E27FC236}">
                  <a16:creationId xmlns:a16="http://schemas.microsoft.com/office/drawing/2014/main" id="{A55121FD-D925-4AE5-9561-1809E40DFE00}"/>
                </a:ext>
              </a:extLst>
            </p:cNvPr>
            <p:cNvSpPr/>
            <p:nvPr/>
          </p:nvSpPr>
          <p:spPr>
            <a:xfrm>
              <a:off x="4684291" y="1700807"/>
              <a:ext cx="432048" cy="216024"/>
            </a:xfrm>
            <a:prstGeom prst="rect">
              <a:avLst/>
            </a:prstGeom>
            <a:gr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rPr>
                <a:t>96%</a:t>
              </a:r>
            </a:p>
          </p:txBody>
        </p:sp>
      </p:grpSp>
      <p:grpSp>
        <p:nvGrpSpPr>
          <p:cNvPr id="286" name="Group 161">
            <a:extLst>
              <a:ext uri="{FF2B5EF4-FFF2-40B4-BE49-F238E27FC236}">
                <a16:creationId xmlns:a16="http://schemas.microsoft.com/office/drawing/2014/main" id="{EF89794D-9C81-43FE-8C76-A47D10EBFB10}"/>
              </a:ext>
            </a:extLst>
          </p:cNvPr>
          <p:cNvGrpSpPr/>
          <p:nvPr/>
        </p:nvGrpSpPr>
        <p:grpSpPr>
          <a:xfrm>
            <a:off x="10047305" y="2744567"/>
            <a:ext cx="432048" cy="302981"/>
            <a:chOff x="4684291" y="1700807"/>
            <a:chExt cx="432048" cy="360041"/>
          </a:xfrm>
          <a:solidFill>
            <a:schemeClr val="tx2"/>
          </a:solidFill>
          <a:effectLst/>
        </p:grpSpPr>
        <p:sp>
          <p:nvSpPr>
            <p:cNvPr id="287" name="Down Arrow 170">
              <a:extLst>
                <a:ext uri="{FF2B5EF4-FFF2-40B4-BE49-F238E27FC236}">
                  <a16:creationId xmlns:a16="http://schemas.microsoft.com/office/drawing/2014/main" id="{8A839888-65D9-48DC-B9E7-E978AC899558}"/>
                </a:ext>
              </a:extLst>
            </p:cNvPr>
            <p:cNvSpPr/>
            <p:nvPr/>
          </p:nvSpPr>
          <p:spPr>
            <a:xfrm>
              <a:off x="4796408" y="1844824"/>
              <a:ext cx="216024" cy="216024"/>
            </a:xfrm>
            <a:prstGeom prst="downArrow">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288" name="Rectangle 287">
              <a:extLst>
                <a:ext uri="{FF2B5EF4-FFF2-40B4-BE49-F238E27FC236}">
                  <a16:creationId xmlns:a16="http://schemas.microsoft.com/office/drawing/2014/main" id="{B9029204-35D3-4B3C-928E-695D0A810540}"/>
                </a:ext>
              </a:extLst>
            </p:cNvPr>
            <p:cNvSpPr/>
            <p:nvPr/>
          </p:nvSpPr>
          <p:spPr>
            <a:xfrm>
              <a:off x="4684291" y="1700807"/>
              <a:ext cx="432048" cy="216024"/>
            </a:xfrm>
            <a:prstGeom prst="rect">
              <a:avLst/>
            </a:prstGeom>
            <a:gr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rPr>
                <a:t>2512</a:t>
              </a:r>
            </a:p>
          </p:txBody>
        </p:sp>
      </p:grpSp>
      <p:grpSp>
        <p:nvGrpSpPr>
          <p:cNvPr id="289" name="Group 161">
            <a:extLst>
              <a:ext uri="{FF2B5EF4-FFF2-40B4-BE49-F238E27FC236}">
                <a16:creationId xmlns:a16="http://schemas.microsoft.com/office/drawing/2014/main" id="{B5D4582A-B9A6-4135-87F2-005220151B1B}"/>
              </a:ext>
            </a:extLst>
          </p:cNvPr>
          <p:cNvGrpSpPr/>
          <p:nvPr/>
        </p:nvGrpSpPr>
        <p:grpSpPr>
          <a:xfrm>
            <a:off x="6526825" y="2724600"/>
            <a:ext cx="432048" cy="302981"/>
            <a:chOff x="4684291" y="1700807"/>
            <a:chExt cx="432048" cy="360041"/>
          </a:xfrm>
          <a:solidFill>
            <a:schemeClr val="accent5"/>
          </a:solidFill>
          <a:effectLst/>
        </p:grpSpPr>
        <p:sp>
          <p:nvSpPr>
            <p:cNvPr id="290" name="Down Arrow 295">
              <a:extLst>
                <a:ext uri="{FF2B5EF4-FFF2-40B4-BE49-F238E27FC236}">
                  <a16:creationId xmlns:a16="http://schemas.microsoft.com/office/drawing/2014/main" id="{7A5B1D3F-2C50-43AD-A382-C937BAB26993}"/>
                </a:ext>
              </a:extLst>
            </p:cNvPr>
            <p:cNvSpPr/>
            <p:nvPr/>
          </p:nvSpPr>
          <p:spPr>
            <a:xfrm>
              <a:off x="4796408" y="1844824"/>
              <a:ext cx="216024" cy="216024"/>
            </a:xfrm>
            <a:prstGeom prst="downArrow">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291" name="Rectangle 290">
              <a:extLst>
                <a:ext uri="{FF2B5EF4-FFF2-40B4-BE49-F238E27FC236}">
                  <a16:creationId xmlns:a16="http://schemas.microsoft.com/office/drawing/2014/main" id="{03ABCBCD-A103-4A2C-A3C5-58CF52B24329}"/>
                </a:ext>
              </a:extLst>
            </p:cNvPr>
            <p:cNvSpPr/>
            <p:nvPr/>
          </p:nvSpPr>
          <p:spPr>
            <a:xfrm>
              <a:off x="4684291" y="1700807"/>
              <a:ext cx="432048" cy="216024"/>
            </a:xfrm>
            <a:prstGeom prst="rect">
              <a:avLst/>
            </a:prstGeom>
            <a:gr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rPr>
                <a:t>760</a:t>
              </a:r>
            </a:p>
          </p:txBody>
        </p:sp>
      </p:grpSp>
      <p:grpSp>
        <p:nvGrpSpPr>
          <p:cNvPr id="292" name="Group 161">
            <a:extLst>
              <a:ext uri="{FF2B5EF4-FFF2-40B4-BE49-F238E27FC236}">
                <a16:creationId xmlns:a16="http://schemas.microsoft.com/office/drawing/2014/main" id="{01EB6DA6-1602-4B34-BEEC-30CDDABBF11A}"/>
              </a:ext>
            </a:extLst>
          </p:cNvPr>
          <p:cNvGrpSpPr/>
          <p:nvPr/>
        </p:nvGrpSpPr>
        <p:grpSpPr>
          <a:xfrm>
            <a:off x="9403431" y="2739584"/>
            <a:ext cx="432048" cy="302981"/>
            <a:chOff x="4684291" y="1700807"/>
            <a:chExt cx="432048" cy="360041"/>
          </a:xfrm>
          <a:solidFill>
            <a:schemeClr val="accent6"/>
          </a:solidFill>
          <a:effectLst/>
        </p:grpSpPr>
        <p:sp>
          <p:nvSpPr>
            <p:cNvPr id="293" name="Down Arrow 295">
              <a:extLst>
                <a:ext uri="{FF2B5EF4-FFF2-40B4-BE49-F238E27FC236}">
                  <a16:creationId xmlns:a16="http://schemas.microsoft.com/office/drawing/2014/main" id="{734850AE-93A7-4937-9556-73FF9D4C4E2D}"/>
                </a:ext>
              </a:extLst>
            </p:cNvPr>
            <p:cNvSpPr/>
            <p:nvPr/>
          </p:nvSpPr>
          <p:spPr>
            <a:xfrm>
              <a:off x="4796408" y="1844824"/>
              <a:ext cx="216024" cy="216024"/>
            </a:xfrm>
            <a:prstGeom prst="downArrow">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294" name="Rectangle 293">
              <a:extLst>
                <a:ext uri="{FF2B5EF4-FFF2-40B4-BE49-F238E27FC236}">
                  <a16:creationId xmlns:a16="http://schemas.microsoft.com/office/drawing/2014/main" id="{AE5DBAC7-05E4-4BB2-B5B9-C845AF5F4B20}"/>
                </a:ext>
              </a:extLst>
            </p:cNvPr>
            <p:cNvSpPr/>
            <p:nvPr/>
          </p:nvSpPr>
          <p:spPr>
            <a:xfrm>
              <a:off x="4684291" y="1700807"/>
              <a:ext cx="432048" cy="216024"/>
            </a:xfrm>
            <a:prstGeom prst="rect">
              <a:avLst/>
            </a:prstGeom>
            <a:gr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rPr>
                <a:t>2380</a:t>
              </a:r>
            </a:p>
          </p:txBody>
        </p:sp>
      </p:grpSp>
      <p:sp>
        <p:nvSpPr>
          <p:cNvPr id="175" name="Rounded Rectangle 162">
            <a:extLst>
              <a:ext uri="{FF2B5EF4-FFF2-40B4-BE49-F238E27FC236}">
                <a16:creationId xmlns:a16="http://schemas.microsoft.com/office/drawing/2014/main" id="{21802DB0-D570-4770-AFB8-A40C343F801A}"/>
              </a:ext>
            </a:extLst>
          </p:cNvPr>
          <p:cNvSpPr/>
          <p:nvPr/>
        </p:nvSpPr>
        <p:spPr>
          <a:xfrm>
            <a:off x="2717306" y="4832950"/>
            <a:ext cx="3378694" cy="260839"/>
          </a:xfrm>
          <a:prstGeom prst="roundRect">
            <a:avLst/>
          </a:prstGeom>
          <a:solidFill>
            <a:sysClr val="window" lastClr="FFFFFF">
              <a:lumMod val="95000"/>
            </a:sysClr>
          </a:solidFill>
          <a:ln w="25400" cap="flat" cmpd="sng" algn="ctr">
            <a:noFill/>
            <a:prstDash val="solid"/>
          </a:ln>
          <a:effectLst>
            <a:outerShdw blurRad="50800" dist="38100" dir="2700000" algn="tl" rotWithShape="0">
              <a:prstClr val="black">
                <a:alpha val="40000"/>
              </a:prstClr>
            </a:outerShdw>
          </a:effectLst>
        </p:spPr>
        <p:txBody>
          <a:bodyPr lIns="108000" tIns="36000" rIns="0" bIns="36000" rtlCol="0" anchor="ctr"/>
          <a:lstStyle/>
          <a:p>
            <a:pPr marL="0" marR="0" lvl="0" indent="0" algn="l" defTabSz="914400" rtl="0" eaLnBrk="1" fontAlgn="b" latinLnBrk="0" hangingPunct="1">
              <a:lnSpc>
                <a:spcPct val="100000"/>
              </a:lnSpc>
              <a:spcBef>
                <a:spcPts val="0"/>
              </a:spcBef>
              <a:spcAft>
                <a:spcPts val="0"/>
              </a:spcAft>
              <a:buClrTx/>
              <a:buSzTx/>
              <a:buFontTx/>
              <a:buNone/>
              <a:tabLst/>
              <a:defRPr/>
            </a:pPr>
            <a:r>
              <a:rPr kumimoji="0" lang="es-ES" sz="900" b="1" i="0" u="none" strike="noStrike" kern="0" cap="none" spc="0" normalizeH="0" baseline="0" noProof="0" dirty="0">
                <a:ln>
                  <a:noFill/>
                </a:ln>
                <a:solidFill>
                  <a:srgbClr val="00338D"/>
                </a:solidFill>
                <a:effectLst/>
                <a:uLnTx/>
                <a:uFillTx/>
                <a:latin typeface="Univers for KPMG" panose="020B0603020202020204" pitchFamily="34" charset="0"/>
                <a:ea typeface="+mn-ea"/>
                <a:cs typeface="Arial" panose="020B0604020202020204" pitchFamily="34" charset="0"/>
              </a:rPr>
              <a:t>Volumen de Ingresos (millones) gestionados por FTE de CS</a:t>
            </a:r>
          </a:p>
        </p:txBody>
      </p:sp>
      <p:sp>
        <p:nvSpPr>
          <p:cNvPr id="176" name="Right Arrow 160">
            <a:extLst>
              <a:ext uri="{FF2B5EF4-FFF2-40B4-BE49-F238E27FC236}">
                <a16:creationId xmlns:a16="http://schemas.microsoft.com/office/drawing/2014/main" id="{3ABB7C2A-7F48-4445-B820-28FEA3EB3570}"/>
              </a:ext>
            </a:extLst>
          </p:cNvPr>
          <p:cNvSpPr/>
          <p:nvPr/>
        </p:nvSpPr>
        <p:spPr>
          <a:xfrm>
            <a:off x="6096000" y="4884451"/>
            <a:ext cx="4824000" cy="144000"/>
          </a:xfrm>
          <a:prstGeom prst="rightArrow">
            <a:avLst/>
          </a:prstGeom>
          <a:solidFill>
            <a:srgbClr val="002060"/>
          </a:solidFill>
          <a:ln w="25400" cap="flat" cmpd="sng" algn="ctr">
            <a:noFill/>
            <a:prstDash val="solid"/>
          </a:ln>
          <a:effectLst/>
        </p:spPr>
        <p:txBody>
          <a:bodyPr lIns="36000" tIns="144000" rIns="36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ysClr val="windowText" lastClr="000000"/>
              </a:solidFill>
              <a:effectLst/>
              <a:uLnTx/>
              <a:uFillTx/>
              <a:latin typeface="Univers for KPMG" panose="020B0603020202020204" pitchFamily="34" charset="0"/>
              <a:ea typeface="+mn-ea"/>
              <a:cs typeface="Arial" panose="020B0604020202020204" pitchFamily="34" charset="0"/>
            </a:endParaRPr>
          </a:p>
        </p:txBody>
      </p:sp>
      <p:sp>
        <p:nvSpPr>
          <p:cNvPr id="183" name="Oval 182">
            <a:extLst>
              <a:ext uri="{FF2B5EF4-FFF2-40B4-BE49-F238E27FC236}">
                <a16:creationId xmlns:a16="http://schemas.microsoft.com/office/drawing/2014/main" id="{DB04E046-8EFF-404C-A8BF-69C0194B9BA0}"/>
              </a:ext>
            </a:extLst>
          </p:cNvPr>
          <p:cNvSpPr/>
          <p:nvPr/>
        </p:nvSpPr>
        <p:spPr>
          <a:xfrm>
            <a:off x="8292000" y="4748371"/>
            <a:ext cx="432000" cy="432000"/>
          </a:xfrm>
          <a:prstGeom prst="ellipse">
            <a:avLst/>
          </a:prstGeom>
          <a:solidFill>
            <a:srgbClr val="00A3A1">
              <a:lumMod val="50000"/>
            </a:srgbClr>
          </a:solid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rPr>
              <a:t>71 </a:t>
            </a:r>
            <a:r>
              <a:rPr kumimoji="0" lang="es-ES_tradnl" sz="700" b="1" i="0" u="none" strike="noStrike" kern="0" cap="none" spc="0" normalizeH="0" baseline="0" noProof="0" dirty="0" err="1">
                <a:ln>
                  <a:noFill/>
                </a:ln>
                <a:solidFill>
                  <a:srgbClr val="FFFFFF"/>
                </a:solidFill>
                <a:effectLst/>
                <a:uLnTx/>
                <a:uFillTx/>
                <a:latin typeface="Univers for KPMG" panose="020B0603020202020204" pitchFamily="34" charset="0"/>
                <a:ea typeface="+mn-ea"/>
                <a:cs typeface="Arial" panose="020B0604020202020204" pitchFamily="34" charset="0"/>
              </a:rPr>
              <a:t>mill</a:t>
            </a: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grpSp>
        <p:nvGrpSpPr>
          <p:cNvPr id="192" name="Group 161">
            <a:extLst>
              <a:ext uri="{FF2B5EF4-FFF2-40B4-BE49-F238E27FC236}">
                <a16:creationId xmlns:a16="http://schemas.microsoft.com/office/drawing/2014/main" id="{BE15C55D-2579-48FB-9FD2-03144C93A17A}"/>
              </a:ext>
            </a:extLst>
          </p:cNvPr>
          <p:cNvGrpSpPr/>
          <p:nvPr/>
        </p:nvGrpSpPr>
        <p:grpSpPr>
          <a:xfrm>
            <a:off x="6225842" y="4607071"/>
            <a:ext cx="432048" cy="302981"/>
            <a:chOff x="4684291" y="1700807"/>
            <a:chExt cx="432048" cy="360041"/>
          </a:xfrm>
          <a:solidFill>
            <a:schemeClr val="accent5"/>
          </a:solidFill>
          <a:effectLst/>
        </p:grpSpPr>
        <p:sp>
          <p:nvSpPr>
            <p:cNvPr id="193" name="Down Arrow 170">
              <a:extLst>
                <a:ext uri="{FF2B5EF4-FFF2-40B4-BE49-F238E27FC236}">
                  <a16:creationId xmlns:a16="http://schemas.microsoft.com/office/drawing/2014/main" id="{47942447-2812-48D6-AC31-1153C966E22C}"/>
                </a:ext>
              </a:extLst>
            </p:cNvPr>
            <p:cNvSpPr/>
            <p:nvPr/>
          </p:nvSpPr>
          <p:spPr>
            <a:xfrm>
              <a:off x="4796408" y="1844824"/>
              <a:ext cx="216024" cy="216024"/>
            </a:xfrm>
            <a:prstGeom prst="downArrow">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194" name="Rectangle 193">
              <a:extLst>
                <a:ext uri="{FF2B5EF4-FFF2-40B4-BE49-F238E27FC236}">
                  <a16:creationId xmlns:a16="http://schemas.microsoft.com/office/drawing/2014/main" id="{01341B35-8A74-4E49-BB18-0DC777CAD946}"/>
                </a:ext>
              </a:extLst>
            </p:cNvPr>
            <p:cNvSpPr/>
            <p:nvPr/>
          </p:nvSpPr>
          <p:spPr>
            <a:xfrm>
              <a:off x="4684291" y="1700807"/>
              <a:ext cx="432048" cy="216024"/>
            </a:xfrm>
            <a:prstGeom prst="rect">
              <a:avLst/>
            </a:prstGeom>
            <a:gr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rPr>
                <a:t>39 </a:t>
              </a:r>
              <a:r>
                <a:rPr kumimoji="0" lang="es-ES_tradnl" sz="700" b="1" i="0" u="none" strike="noStrike" kern="0" cap="none" spc="0" normalizeH="0" baseline="0" noProof="0" dirty="0" err="1">
                  <a:ln>
                    <a:noFill/>
                  </a:ln>
                  <a:solidFill>
                    <a:srgbClr val="FFFFFF"/>
                  </a:solidFill>
                  <a:effectLst/>
                  <a:uLnTx/>
                  <a:uFillTx/>
                  <a:latin typeface="Univers for KPMG" panose="020B0603020202020204" pitchFamily="34" charset="0"/>
                  <a:ea typeface="+mn-ea"/>
                  <a:cs typeface="Arial" panose="020B0604020202020204" pitchFamily="34" charset="0"/>
                </a:rPr>
                <a:t>mill</a:t>
              </a: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grpSp>
      <p:grpSp>
        <p:nvGrpSpPr>
          <p:cNvPr id="204" name="Group 161">
            <a:extLst>
              <a:ext uri="{FF2B5EF4-FFF2-40B4-BE49-F238E27FC236}">
                <a16:creationId xmlns:a16="http://schemas.microsoft.com/office/drawing/2014/main" id="{0103D865-89AA-4145-AA9D-C02229CA01F6}"/>
              </a:ext>
            </a:extLst>
          </p:cNvPr>
          <p:cNvGrpSpPr/>
          <p:nvPr/>
        </p:nvGrpSpPr>
        <p:grpSpPr>
          <a:xfrm>
            <a:off x="9970964" y="4587326"/>
            <a:ext cx="432048" cy="302981"/>
            <a:chOff x="4684291" y="1700807"/>
            <a:chExt cx="432048" cy="360041"/>
          </a:xfrm>
          <a:solidFill>
            <a:schemeClr val="tx2"/>
          </a:solidFill>
          <a:effectLst/>
        </p:grpSpPr>
        <p:sp>
          <p:nvSpPr>
            <p:cNvPr id="205" name="Down Arrow 295">
              <a:extLst>
                <a:ext uri="{FF2B5EF4-FFF2-40B4-BE49-F238E27FC236}">
                  <a16:creationId xmlns:a16="http://schemas.microsoft.com/office/drawing/2014/main" id="{CADF3A31-417F-4F2C-BE2F-0CD3F331BD36}"/>
                </a:ext>
              </a:extLst>
            </p:cNvPr>
            <p:cNvSpPr/>
            <p:nvPr/>
          </p:nvSpPr>
          <p:spPr>
            <a:xfrm>
              <a:off x="4796408" y="1844824"/>
              <a:ext cx="216024" cy="216024"/>
            </a:xfrm>
            <a:prstGeom prst="downArrow">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206" name="Rectangle 205">
              <a:extLst>
                <a:ext uri="{FF2B5EF4-FFF2-40B4-BE49-F238E27FC236}">
                  <a16:creationId xmlns:a16="http://schemas.microsoft.com/office/drawing/2014/main" id="{38E9470C-F64C-4F67-BF5C-C2701331360B}"/>
                </a:ext>
              </a:extLst>
            </p:cNvPr>
            <p:cNvSpPr/>
            <p:nvPr/>
          </p:nvSpPr>
          <p:spPr>
            <a:xfrm>
              <a:off x="4684291" y="1700807"/>
              <a:ext cx="432048" cy="216024"/>
            </a:xfrm>
            <a:prstGeom prst="rect">
              <a:avLst/>
            </a:prstGeom>
            <a:gr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rPr>
                <a:t>110 </a:t>
              </a:r>
              <a:r>
                <a:rPr kumimoji="0" lang="es-ES_tradnl" sz="700" b="1" i="0" u="none" strike="noStrike" kern="0" cap="none" spc="0" normalizeH="0" baseline="0" noProof="0" dirty="0" err="1">
                  <a:ln>
                    <a:noFill/>
                  </a:ln>
                  <a:solidFill>
                    <a:srgbClr val="FFFFFF"/>
                  </a:solidFill>
                  <a:effectLst/>
                  <a:uLnTx/>
                  <a:uFillTx/>
                  <a:latin typeface="Univers for KPMG" panose="020B0603020202020204" pitchFamily="34" charset="0"/>
                  <a:ea typeface="+mn-ea"/>
                  <a:cs typeface="Arial" panose="020B0604020202020204" pitchFamily="34" charset="0"/>
                </a:rPr>
                <a:t>mill</a:t>
              </a: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grpSp>
      <p:grpSp>
        <p:nvGrpSpPr>
          <p:cNvPr id="213" name="Group 161">
            <a:extLst>
              <a:ext uri="{FF2B5EF4-FFF2-40B4-BE49-F238E27FC236}">
                <a16:creationId xmlns:a16="http://schemas.microsoft.com/office/drawing/2014/main" id="{CB1E4A3A-1C03-48C0-9D2D-BB679EE603F1}"/>
              </a:ext>
            </a:extLst>
          </p:cNvPr>
          <p:cNvGrpSpPr/>
          <p:nvPr/>
        </p:nvGrpSpPr>
        <p:grpSpPr>
          <a:xfrm>
            <a:off x="6825242" y="4611566"/>
            <a:ext cx="432048" cy="302981"/>
            <a:chOff x="4684291" y="1700807"/>
            <a:chExt cx="432048" cy="360041"/>
          </a:xfrm>
          <a:solidFill>
            <a:schemeClr val="accent6"/>
          </a:solidFill>
          <a:effectLst/>
        </p:grpSpPr>
        <p:sp>
          <p:nvSpPr>
            <p:cNvPr id="214" name="Down Arrow 295">
              <a:extLst>
                <a:ext uri="{FF2B5EF4-FFF2-40B4-BE49-F238E27FC236}">
                  <a16:creationId xmlns:a16="http://schemas.microsoft.com/office/drawing/2014/main" id="{28290003-AA84-4738-92E0-EE7CDEEB4AB6}"/>
                </a:ext>
              </a:extLst>
            </p:cNvPr>
            <p:cNvSpPr/>
            <p:nvPr/>
          </p:nvSpPr>
          <p:spPr>
            <a:xfrm>
              <a:off x="4796408" y="1844824"/>
              <a:ext cx="216024" cy="216024"/>
            </a:xfrm>
            <a:prstGeom prst="downArrow">
              <a:avLst/>
            </a:prstGeom>
            <a:grp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215" name="Rectangle 214">
              <a:extLst>
                <a:ext uri="{FF2B5EF4-FFF2-40B4-BE49-F238E27FC236}">
                  <a16:creationId xmlns:a16="http://schemas.microsoft.com/office/drawing/2014/main" id="{900F4FD8-1841-4BD1-83D6-058097673BCE}"/>
                </a:ext>
              </a:extLst>
            </p:cNvPr>
            <p:cNvSpPr/>
            <p:nvPr/>
          </p:nvSpPr>
          <p:spPr>
            <a:xfrm>
              <a:off x="4684291" y="1700807"/>
              <a:ext cx="432048" cy="216024"/>
            </a:xfrm>
            <a:prstGeom prst="rect">
              <a:avLst/>
            </a:prstGeom>
            <a:grpFill/>
            <a:ln w="25400" cap="flat" cmpd="sng" algn="ctr">
              <a:noFill/>
              <a:prstDash val="solid"/>
            </a:ln>
            <a:effectLst/>
          </p:spPr>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rPr>
                <a:t>44 </a:t>
              </a:r>
              <a:r>
                <a:rPr kumimoji="0" lang="es-ES_tradnl" sz="700" b="1" i="0" u="none" strike="noStrike" kern="0" cap="none" spc="0" normalizeH="0" baseline="0" noProof="0" dirty="0" err="1">
                  <a:ln>
                    <a:noFill/>
                  </a:ln>
                  <a:solidFill>
                    <a:srgbClr val="FFFFFF"/>
                  </a:solidFill>
                  <a:effectLst/>
                  <a:uLnTx/>
                  <a:uFillTx/>
                  <a:latin typeface="Univers for KPMG" panose="020B0603020202020204" pitchFamily="34" charset="0"/>
                  <a:ea typeface="+mn-ea"/>
                  <a:cs typeface="Arial" panose="020B0604020202020204" pitchFamily="34" charset="0"/>
                </a:rPr>
                <a:t>mill</a:t>
              </a:r>
              <a:endParaRPr kumimoji="0" lang="es-ES_tradnl" sz="7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grpSp>
      <p:grpSp>
        <p:nvGrpSpPr>
          <p:cNvPr id="111" name="Group 110">
            <a:extLst>
              <a:ext uri="{FF2B5EF4-FFF2-40B4-BE49-F238E27FC236}">
                <a16:creationId xmlns:a16="http://schemas.microsoft.com/office/drawing/2014/main" id="{29A9622C-2F9D-43D2-AA1F-7886EBE4AB05}"/>
              </a:ext>
            </a:extLst>
          </p:cNvPr>
          <p:cNvGrpSpPr/>
          <p:nvPr/>
        </p:nvGrpSpPr>
        <p:grpSpPr>
          <a:xfrm>
            <a:off x="6379014" y="99423"/>
            <a:ext cx="1563060" cy="600029"/>
            <a:chOff x="4244908" y="-89073"/>
            <a:chExt cx="1563060" cy="600029"/>
          </a:xfrm>
        </p:grpSpPr>
        <p:sp>
          <p:nvSpPr>
            <p:cNvPr id="112" name="TextBox 111">
              <a:extLst>
                <a:ext uri="{FF2B5EF4-FFF2-40B4-BE49-F238E27FC236}">
                  <a16:creationId xmlns:a16="http://schemas.microsoft.com/office/drawing/2014/main" id="{F0BA2A52-CF1D-40A6-B382-6A1B1F8C1854}"/>
                </a:ext>
              </a:extLst>
            </p:cNvPr>
            <p:cNvSpPr txBox="1"/>
            <p:nvPr/>
          </p:nvSpPr>
          <p:spPr>
            <a:xfrm>
              <a:off x="4360459" y="-89073"/>
              <a:ext cx="1447509" cy="328218"/>
            </a:xfrm>
            <a:prstGeom prst="rect">
              <a:avLst/>
            </a:prstGeom>
            <a:noFill/>
          </p:spPr>
          <p:txBody>
            <a:bodyPr wrap="square" lIns="54610" tIns="54610" rIns="54610" bIns="54610" rtlCol="0">
              <a:noAutofit/>
            </a:bodyPr>
            <a:lstStyle/>
            <a:p>
              <a:pPr marL="0" marR="0" lvl="0" indent="0" algn="l" defTabSz="914400" rtl="0" eaLnBrk="1" fontAlgn="auto" latinLnBrk="0" hangingPunct="1">
                <a:lnSpc>
                  <a:spcPct val="100000"/>
                </a:lnSpc>
                <a:spcBef>
                  <a:spcPts val="0"/>
                </a:spcBef>
                <a:spcAft>
                  <a:spcPts val="300"/>
                </a:spcAft>
                <a:buClrTx/>
                <a:buSzTx/>
                <a:buFontTx/>
                <a:buNone/>
                <a:tabLst/>
                <a:defRPr/>
              </a:pPr>
              <a:r>
                <a:rPr kumimoji="0" lang="es-ES" sz="900" b="0" i="1" u="none" strike="noStrike" kern="1200" cap="none" spc="0" normalizeH="0" baseline="0" noProof="0" dirty="0">
                  <a:ln>
                    <a:noFill/>
                  </a:ln>
                  <a:solidFill>
                    <a:srgbClr val="00338D"/>
                  </a:solidFill>
                  <a:effectLst/>
                  <a:uLnTx/>
                  <a:uFillTx/>
                  <a:latin typeface="Arial"/>
                  <a:ea typeface="+mn-ea"/>
                  <a:cs typeface="+mn-cs"/>
                </a:rPr>
                <a:t>Margen de Mejora Alto</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s-ES" sz="900" b="0" i="1" u="none" strike="noStrike" kern="1200" cap="none" spc="0" normalizeH="0" baseline="0" noProof="0" dirty="0">
                  <a:ln>
                    <a:noFill/>
                  </a:ln>
                  <a:solidFill>
                    <a:srgbClr val="00338D"/>
                  </a:solidFill>
                  <a:effectLst/>
                  <a:uLnTx/>
                  <a:uFillTx/>
                  <a:latin typeface="Arial"/>
                  <a:ea typeface="+mn-ea"/>
                  <a:cs typeface="+mn-cs"/>
                </a:rPr>
                <a:t>Margen de Mejora Medio</a:t>
              </a:r>
            </a:p>
            <a:p>
              <a:pPr marL="0" marR="0" lvl="0" indent="0" algn="l" defTabSz="914400" rtl="0" eaLnBrk="1" fontAlgn="auto" latinLnBrk="0" hangingPunct="1">
                <a:lnSpc>
                  <a:spcPct val="100000"/>
                </a:lnSpc>
                <a:spcBef>
                  <a:spcPts val="0"/>
                </a:spcBef>
                <a:spcAft>
                  <a:spcPts val="300"/>
                </a:spcAft>
                <a:buClrTx/>
                <a:buSzTx/>
                <a:buFontTx/>
                <a:buNone/>
                <a:tabLst/>
                <a:defRPr/>
              </a:pPr>
              <a:r>
                <a:rPr kumimoji="0" lang="es-ES" sz="900" b="0" i="1" u="none" strike="noStrike" kern="1200" cap="none" spc="0" normalizeH="0" baseline="0" noProof="0" dirty="0">
                  <a:ln>
                    <a:noFill/>
                  </a:ln>
                  <a:solidFill>
                    <a:srgbClr val="00338D"/>
                  </a:solidFill>
                  <a:effectLst/>
                  <a:uLnTx/>
                  <a:uFillTx/>
                  <a:latin typeface="Arial"/>
                  <a:ea typeface="+mn-ea"/>
                  <a:cs typeface="+mn-cs"/>
                </a:rPr>
                <a:t>Margen de Mejora Bajo</a:t>
              </a:r>
            </a:p>
          </p:txBody>
        </p:sp>
        <p:grpSp>
          <p:nvGrpSpPr>
            <p:cNvPr id="113" name="Group 112">
              <a:extLst>
                <a:ext uri="{FF2B5EF4-FFF2-40B4-BE49-F238E27FC236}">
                  <a16:creationId xmlns:a16="http://schemas.microsoft.com/office/drawing/2014/main" id="{D00480FC-B985-40E4-93EF-D2F091EE6CD3}"/>
                </a:ext>
              </a:extLst>
            </p:cNvPr>
            <p:cNvGrpSpPr/>
            <p:nvPr/>
          </p:nvGrpSpPr>
          <p:grpSpPr>
            <a:xfrm>
              <a:off x="4244908" y="-70944"/>
              <a:ext cx="1491052" cy="581900"/>
              <a:chOff x="9868176" y="9103"/>
              <a:chExt cx="1491052" cy="581900"/>
            </a:xfrm>
          </p:grpSpPr>
          <p:sp>
            <p:nvSpPr>
              <p:cNvPr id="118" name="Oval 117">
                <a:extLst>
                  <a:ext uri="{FF2B5EF4-FFF2-40B4-BE49-F238E27FC236}">
                    <a16:creationId xmlns:a16="http://schemas.microsoft.com/office/drawing/2014/main" id="{7D25A8F5-2D69-4CD9-A1F7-33582E7C2B62}"/>
                  </a:ext>
                </a:extLst>
              </p:cNvPr>
              <p:cNvSpPr>
                <a:spLocks noChangeAspect="1"/>
              </p:cNvSpPr>
              <p:nvPr/>
            </p:nvSpPr>
            <p:spPr>
              <a:xfrm>
                <a:off x="9917418" y="254062"/>
                <a:ext cx="72000" cy="7200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rial"/>
                  <a:ea typeface="+mn-ea"/>
                  <a:cs typeface="+mn-cs"/>
                </a:endParaRPr>
              </a:p>
            </p:txBody>
          </p:sp>
          <p:sp>
            <p:nvSpPr>
              <p:cNvPr id="119" name="Oval 118">
                <a:extLst>
                  <a:ext uri="{FF2B5EF4-FFF2-40B4-BE49-F238E27FC236}">
                    <a16:creationId xmlns:a16="http://schemas.microsoft.com/office/drawing/2014/main" id="{BD9D21E2-8E5E-4397-AA79-2073A8667598}"/>
                  </a:ext>
                </a:extLst>
              </p:cNvPr>
              <p:cNvSpPr>
                <a:spLocks noChangeAspect="1"/>
              </p:cNvSpPr>
              <p:nvPr/>
            </p:nvSpPr>
            <p:spPr>
              <a:xfrm>
                <a:off x="9917418" y="83344"/>
                <a:ext cx="72000" cy="7200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rial"/>
                  <a:ea typeface="+mn-ea"/>
                  <a:cs typeface="+mn-cs"/>
                </a:endParaRPr>
              </a:p>
            </p:txBody>
          </p:sp>
          <p:sp>
            <p:nvSpPr>
              <p:cNvPr id="120" name="Oval 119">
                <a:extLst>
                  <a:ext uri="{FF2B5EF4-FFF2-40B4-BE49-F238E27FC236}">
                    <a16:creationId xmlns:a16="http://schemas.microsoft.com/office/drawing/2014/main" id="{517A9555-0E4B-423F-A0F9-B627EA8DCFC5}"/>
                  </a:ext>
                </a:extLst>
              </p:cNvPr>
              <p:cNvSpPr>
                <a:spLocks noChangeAspect="1"/>
              </p:cNvSpPr>
              <p:nvPr/>
            </p:nvSpPr>
            <p:spPr>
              <a:xfrm>
                <a:off x="9917418" y="424780"/>
                <a:ext cx="72000" cy="7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rial"/>
                  <a:ea typeface="+mn-ea"/>
                  <a:cs typeface="+mn-cs"/>
                </a:endParaRPr>
              </a:p>
            </p:txBody>
          </p:sp>
          <p:sp>
            <p:nvSpPr>
              <p:cNvPr id="121" name="Rectangle 120">
                <a:extLst>
                  <a:ext uri="{FF2B5EF4-FFF2-40B4-BE49-F238E27FC236}">
                    <a16:creationId xmlns:a16="http://schemas.microsoft.com/office/drawing/2014/main" id="{BD12E7D8-E32A-450E-B2EE-0C54D8CD3E42}"/>
                  </a:ext>
                </a:extLst>
              </p:cNvPr>
              <p:cNvSpPr/>
              <p:nvPr/>
            </p:nvSpPr>
            <p:spPr>
              <a:xfrm>
                <a:off x="9868176" y="9103"/>
                <a:ext cx="1491052" cy="5819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1500" b="0" i="0" u="none" strike="noStrike" kern="1200" cap="none" spc="0" normalizeH="0" baseline="0" noProof="0" dirty="0" err="1">
                  <a:ln>
                    <a:noFill/>
                  </a:ln>
                  <a:solidFill>
                    <a:prstClr val="white"/>
                  </a:solidFill>
                  <a:effectLst/>
                  <a:uLnTx/>
                  <a:uFillTx/>
                  <a:latin typeface="Arial"/>
                  <a:ea typeface="+mn-ea"/>
                  <a:cs typeface="+mn-cs"/>
                </a:endParaRPr>
              </a:p>
            </p:txBody>
          </p:sp>
        </p:grpSp>
      </p:grpSp>
      <p:cxnSp>
        <p:nvCxnSpPr>
          <p:cNvPr id="122" name="Straight Connector 93">
            <a:extLst>
              <a:ext uri="{FF2B5EF4-FFF2-40B4-BE49-F238E27FC236}">
                <a16:creationId xmlns:a16="http://schemas.microsoft.com/office/drawing/2014/main" id="{BF006063-38E7-41FD-AE13-1F810B2FB587}"/>
              </a:ext>
            </a:extLst>
          </p:cNvPr>
          <p:cNvCxnSpPr/>
          <p:nvPr/>
        </p:nvCxnSpPr>
        <p:spPr>
          <a:xfrm>
            <a:off x="6312024" y="895386"/>
            <a:ext cx="4284000" cy="0"/>
          </a:xfrm>
          <a:prstGeom prst="line">
            <a:avLst/>
          </a:prstGeom>
          <a:noFill/>
          <a:ln w="9525" cap="flat" cmpd="sng" algn="ctr">
            <a:solidFill>
              <a:srgbClr val="000000">
                <a:lumMod val="50000"/>
                <a:lumOff val="50000"/>
              </a:srgbClr>
            </a:solidFill>
            <a:prstDash val="solid"/>
            <a:headEnd type="diamond" w="med" len="med"/>
            <a:tailEnd type="diamond" w="med" len="med"/>
          </a:ln>
          <a:effectLst/>
        </p:spPr>
      </p:cxnSp>
      <p:sp>
        <p:nvSpPr>
          <p:cNvPr id="123" name="Rounded Rectangle 96">
            <a:extLst>
              <a:ext uri="{FF2B5EF4-FFF2-40B4-BE49-F238E27FC236}">
                <a16:creationId xmlns:a16="http://schemas.microsoft.com/office/drawing/2014/main" id="{96E66CC2-FCC9-47E6-9658-7BBCA3C9AFEE}"/>
              </a:ext>
            </a:extLst>
          </p:cNvPr>
          <p:cNvSpPr/>
          <p:nvPr/>
        </p:nvSpPr>
        <p:spPr>
          <a:xfrm>
            <a:off x="7820922" y="734988"/>
            <a:ext cx="1266205" cy="293088"/>
          </a:xfrm>
          <a:prstGeom prst="roundRect">
            <a:avLst/>
          </a:prstGeom>
          <a:solidFill>
            <a:sysClr val="window" lastClr="FFFFFF"/>
          </a:solidFill>
        </p:spPr>
        <p:txBody>
          <a:bodyPr anchor="ct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s-ES" sz="1000" b="1" i="0" u="none" strike="noStrike" kern="0" cap="none" spc="0" normalizeH="0" baseline="0" noProof="0" dirty="0">
                <a:ln>
                  <a:noFill/>
                </a:ln>
                <a:solidFill>
                  <a:srgbClr val="000000"/>
                </a:solidFill>
                <a:effectLst/>
                <a:uLnTx/>
                <a:uFillTx/>
                <a:latin typeface="Univers for KPMG Cond" panose="020B0606020202020204" pitchFamily="34" charset="0"/>
                <a:ea typeface="+mn-ea"/>
                <a:cs typeface="Arial" pitchFamily="34" charset="0"/>
              </a:rPr>
              <a:t>Volúmenes de análisis</a:t>
            </a:r>
          </a:p>
        </p:txBody>
      </p:sp>
      <p:sp>
        <p:nvSpPr>
          <p:cNvPr id="124" name="Rounded Rectangle 96">
            <a:extLst>
              <a:ext uri="{FF2B5EF4-FFF2-40B4-BE49-F238E27FC236}">
                <a16:creationId xmlns:a16="http://schemas.microsoft.com/office/drawing/2014/main" id="{692D8A6E-01FD-4F26-899B-6BE3A42CB4C5}"/>
              </a:ext>
            </a:extLst>
          </p:cNvPr>
          <p:cNvSpPr/>
          <p:nvPr/>
        </p:nvSpPr>
        <p:spPr>
          <a:xfrm>
            <a:off x="10910866" y="759648"/>
            <a:ext cx="981349" cy="293088"/>
          </a:xfrm>
          <a:prstGeom prst="roundRect">
            <a:avLst/>
          </a:prstGeom>
          <a:noFill/>
        </p:spPr>
        <p:txBody>
          <a:bodyPr anchor="ctr"/>
          <a:lstStyle/>
          <a:p>
            <a:pPr marL="0" marR="0" lvl="0" indent="0" algn="ctr" defTabSz="914400" rtl="0" eaLnBrk="1" fontAlgn="auto" latinLnBrk="0" hangingPunct="1">
              <a:lnSpc>
                <a:spcPct val="100000"/>
              </a:lnSpc>
              <a:spcBef>
                <a:spcPts val="1200"/>
              </a:spcBef>
              <a:spcAft>
                <a:spcPts val="0"/>
              </a:spcAft>
              <a:buClrTx/>
              <a:buSzTx/>
              <a:buFontTx/>
              <a:buNone/>
              <a:tabLst/>
              <a:defRPr/>
            </a:pPr>
            <a:r>
              <a:rPr kumimoji="0" lang="es-ES" sz="800" b="1" i="0" u="none" strike="noStrike" kern="1200" cap="none" spc="0" normalizeH="0" baseline="0" noProof="0" dirty="0">
                <a:ln>
                  <a:noFill/>
                </a:ln>
                <a:solidFill>
                  <a:srgbClr val="000000"/>
                </a:solidFill>
                <a:effectLst/>
                <a:uLnTx/>
                <a:uFillTx/>
                <a:latin typeface="Univers for KPMG Cond" panose="020B0606020202020204" pitchFamily="34" charset="0"/>
                <a:ea typeface="+mn-ea"/>
                <a:cs typeface="Arial" pitchFamily="34" charset="0"/>
              </a:rPr>
              <a:t>La situación actual de Garnica es…</a:t>
            </a:r>
          </a:p>
        </p:txBody>
      </p:sp>
      <p:sp>
        <p:nvSpPr>
          <p:cNvPr id="117" name="Oval 116">
            <a:extLst>
              <a:ext uri="{FF2B5EF4-FFF2-40B4-BE49-F238E27FC236}">
                <a16:creationId xmlns:a16="http://schemas.microsoft.com/office/drawing/2014/main" id="{04EF970E-FBE9-45FC-A1A3-4BDEFC629748}"/>
              </a:ext>
            </a:extLst>
          </p:cNvPr>
          <p:cNvSpPr>
            <a:spLocks noChangeAspect="1"/>
          </p:cNvSpPr>
          <p:nvPr/>
        </p:nvSpPr>
        <p:spPr>
          <a:xfrm>
            <a:off x="11169457" y="3855575"/>
            <a:ext cx="252000" cy="252000"/>
          </a:xfrm>
          <a:prstGeom prst="ellipse">
            <a:avLst/>
          </a:prstGeom>
          <a:solidFill>
            <a:srgbClr val="BC204B"/>
          </a:solidFill>
          <a:ln>
            <a:solidFill>
              <a:srgbClr val="BC20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rial"/>
              <a:ea typeface="+mn-ea"/>
              <a:cs typeface="+mn-cs"/>
            </a:endParaRPr>
          </a:p>
        </p:txBody>
      </p:sp>
      <p:sp>
        <p:nvSpPr>
          <p:cNvPr id="116" name="Oval 115">
            <a:extLst>
              <a:ext uri="{FF2B5EF4-FFF2-40B4-BE49-F238E27FC236}">
                <a16:creationId xmlns:a16="http://schemas.microsoft.com/office/drawing/2014/main" id="{AAA20AB9-429F-4E47-B175-2EBE2FF266ED}"/>
              </a:ext>
            </a:extLst>
          </p:cNvPr>
          <p:cNvSpPr>
            <a:spLocks noChangeAspect="1"/>
          </p:cNvSpPr>
          <p:nvPr/>
        </p:nvSpPr>
        <p:spPr>
          <a:xfrm>
            <a:off x="11164529" y="4841789"/>
            <a:ext cx="252000" cy="252000"/>
          </a:xfrm>
          <a:prstGeom prst="ellipse">
            <a:avLst/>
          </a:prstGeom>
          <a:solidFill>
            <a:srgbClr val="BC204B"/>
          </a:solidFill>
          <a:ln>
            <a:solidFill>
              <a:srgbClr val="BC20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latin typeface="Arial"/>
            </a:endParaRPr>
          </a:p>
        </p:txBody>
      </p:sp>
      <p:sp>
        <p:nvSpPr>
          <p:cNvPr id="128" name="Oval 127">
            <a:extLst>
              <a:ext uri="{FF2B5EF4-FFF2-40B4-BE49-F238E27FC236}">
                <a16:creationId xmlns:a16="http://schemas.microsoft.com/office/drawing/2014/main" id="{17DB0FAE-E15A-411F-8001-603BE66FB026}"/>
              </a:ext>
            </a:extLst>
          </p:cNvPr>
          <p:cNvSpPr>
            <a:spLocks noChangeAspect="1"/>
          </p:cNvSpPr>
          <p:nvPr/>
        </p:nvSpPr>
        <p:spPr>
          <a:xfrm>
            <a:off x="11164173" y="1219287"/>
            <a:ext cx="252000" cy="252000"/>
          </a:xfrm>
          <a:prstGeom prst="ellipse">
            <a:avLst/>
          </a:prstGeom>
          <a:solidFill>
            <a:srgbClr val="BC204B"/>
          </a:solidFill>
          <a:ln>
            <a:solidFill>
              <a:srgbClr val="BC20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prstClr val="white"/>
              </a:solidFill>
              <a:latin typeface="Arial"/>
            </a:endParaRPr>
          </a:p>
        </p:txBody>
      </p:sp>
      <p:sp>
        <p:nvSpPr>
          <p:cNvPr id="129" name="Oval 128">
            <a:extLst>
              <a:ext uri="{FF2B5EF4-FFF2-40B4-BE49-F238E27FC236}">
                <a16:creationId xmlns:a16="http://schemas.microsoft.com/office/drawing/2014/main" id="{F939D90A-69DA-46CD-B382-DD4C0878FBD7}"/>
              </a:ext>
            </a:extLst>
          </p:cNvPr>
          <p:cNvSpPr>
            <a:spLocks noChangeAspect="1"/>
          </p:cNvSpPr>
          <p:nvPr/>
        </p:nvSpPr>
        <p:spPr>
          <a:xfrm>
            <a:off x="11164173" y="4318126"/>
            <a:ext cx="252000" cy="252000"/>
          </a:xfrm>
          <a:prstGeom prst="ellips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rial"/>
              <a:ea typeface="+mn-ea"/>
              <a:cs typeface="+mn-cs"/>
            </a:endParaRPr>
          </a:p>
        </p:txBody>
      </p:sp>
      <p:sp>
        <p:nvSpPr>
          <p:cNvPr id="130" name="Oval 129">
            <a:extLst>
              <a:ext uri="{FF2B5EF4-FFF2-40B4-BE49-F238E27FC236}">
                <a16:creationId xmlns:a16="http://schemas.microsoft.com/office/drawing/2014/main" id="{5E506AFF-03FC-4972-ABBC-F6CBF2941FE7}"/>
              </a:ext>
            </a:extLst>
          </p:cNvPr>
          <p:cNvSpPr>
            <a:spLocks noChangeAspect="1"/>
          </p:cNvSpPr>
          <p:nvPr/>
        </p:nvSpPr>
        <p:spPr>
          <a:xfrm>
            <a:off x="11164173" y="2944372"/>
            <a:ext cx="252000" cy="25200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rial"/>
              <a:ea typeface="+mn-ea"/>
              <a:cs typeface="+mn-cs"/>
            </a:endParaRPr>
          </a:p>
        </p:txBody>
      </p:sp>
      <p:grpSp>
        <p:nvGrpSpPr>
          <p:cNvPr id="107" name="Group 106">
            <a:extLst>
              <a:ext uri="{FF2B5EF4-FFF2-40B4-BE49-F238E27FC236}">
                <a16:creationId xmlns:a16="http://schemas.microsoft.com/office/drawing/2014/main" id="{5D9B97AF-73EE-448A-9A75-18FB8717FDA9}"/>
              </a:ext>
            </a:extLst>
          </p:cNvPr>
          <p:cNvGrpSpPr/>
          <p:nvPr/>
        </p:nvGrpSpPr>
        <p:grpSpPr>
          <a:xfrm>
            <a:off x="8040216" y="221039"/>
            <a:ext cx="3960440" cy="303154"/>
            <a:chOff x="5879976" y="221039"/>
            <a:chExt cx="3960440" cy="303154"/>
          </a:xfrm>
        </p:grpSpPr>
        <p:sp>
          <p:nvSpPr>
            <p:cNvPr id="125" name="Oval 124">
              <a:extLst>
                <a:ext uri="{FF2B5EF4-FFF2-40B4-BE49-F238E27FC236}">
                  <a16:creationId xmlns:a16="http://schemas.microsoft.com/office/drawing/2014/main" id="{A2A3F3C8-5875-40C2-AA20-296697843B27}"/>
                </a:ext>
              </a:extLst>
            </p:cNvPr>
            <p:cNvSpPr/>
            <p:nvPr/>
          </p:nvSpPr>
          <p:spPr>
            <a:xfrm>
              <a:off x="6010546" y="264616"/>
              <a:ext cx="216000" cy="216000"/>
            </a:xfrm>
            <a:prstGeom prst="ellipse">
              <a:avLst/>
            </a:prstGeom>
            <a:solidFill>
              <a:srgbClr val="00A3A1">
                <a:lumMod val="50000"/>
              </a:srgbClr>
            </a:solidFill>
            <a:ln w="25400" cap="flat" cmpd="sng" algn="ctr">
              <a:noFill/>
              <a:prstDash val="solid"/>
            </a:ln>
            <a:effectLst/>
          </p:spPr>
          <p:txBody>
            <a:bodyPr wrap="square" lIns="0"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600" b="0"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126" name="Rectangle 125">
              <a:extLst>
                <a:ext uri="{FF2B5EF4-FFF2-40B4-BE49-F238E27FC236}">
                  <a16:creationId xmlns:a16="http://schemas.microsoft.com/office/drawing/2014/main" id="{E2B92EE8-8666-4BAF-8685-3E784A4C06E7}"/>
                </a:ext>
              </a:extLst>
            </p:cNvPr>
            <p:cNvSpPr/>
            <p:nvPr/>
          </p:nvSpPr>
          <p:spPr>
            <a:xfrm>
              <a:off x="7805923" y="300616"/>
              <a:ext cx="162285" cy="144000"/>
            </a:xfrm>
            <a:prstGeom prst="rect">
              <a:avLst/>
            </a:prstGeom>
            <a:solidFill>
              <a:schemeClr val="accent5"/>
            </a:soli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131" name="Rectangle 130">
              <a:extLst>
                <a:ext uri="{FF2B5EF4-FFF2-40B4-BE49-F238E27FC236}">
                  <a16:creationId xmlns:a16="http://schemas.microsoft.com/office/drawing/2014/main" id="{25788CE2-EDA1-4080-9FC5-386E340D5AC1}"/>
                </a:ext>
              </a:extLst>
            </p:cNvPr>
            <p:cNvSpPr/>
            <p:nvPr/>
          </p:nvSpPr>
          <p:spPr>
            <a:xfrm>
              <a:off x="5879976" y="221039"/>
              <a:ext cx="3852000" cy="303154"/>
            </a:xfrm>
            <a:prstGeom prst="rect">
              <a:avLst/>
            </a:prstGeom>
            <a:noFill/>
            <a:ln w="12700" cap="flat" cmpd="sng" algn="ctr">
              <a:solidFill>
                <a:srgbClr val="0091DA">
                  <a:shade val="50000"/>
                </a:srgbClr>
              </a:solidFill>
              <a:prstDash val="dash"/>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0" cap="none" spc="0" normalizeH="0" baseline="0" noProof="0" dirty="0">
                <a:ln>
                  <a:noFill/>
                </a:ln>
                <a:solidFill>
                  <a:prstClr val="white"/>
                </a:solidFill>
                <a:effectLst/>
                <a:uLnTx/>
                <a:uFillTx/>
                <a:latin typeface="Arial"/>
                <a:ea typeface="+mn-ea"/>
                <a:cs typeface="+mn-cs"/>
              </a:endParaRPr>
            </a:p>
          </p:txBody>
        </p:sp>
        <p:sp>
          <p:nvSpPr>
            <p:cNvPr id="132" name="Rectangle 131">
              <a:extLst>
                <a:ext uri="{FF2B5EF4-FFF2-40B4-BE49-F238E27FC236}">
                  <a16:creationId xmlns:a16="http://schemas.microsoft.com/office/drawing/2014/main" id="{E9D04FE4-D3A9-4153-B85D-639119579D99}"/>
                </a:ext>
              </a:extLst>
            </p:cNvPr>
            <p:cNvSpPr/>
            <p:nvPr/>
          </p:nvSpPr>
          <p:spPr>
            <a:xfrm>
              <a:off x="8972569" y="300616"/>
              <a:ext cx="162285" cy="144000"/>
            </a:xfrm>
            <a:prstGeom prst="rect">
              <a:avLst/>
            </a:prstGeom>
            <a:solidFill>
              <a:schemeClr val="accent6"/>
            </a:soli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135" name="Rectangle 134">
              <a:extLst>
                <a:ext uri="{FF2B5EF4-FFF2-40B4-BE49-F238E27FC236}">
                  <a16:creationId xmlns:a16="http://schemas.microsoft.com/office/drawing/2014/main" id="{F635EC10-1737-4A3A-B783-CFCF1759845B}"/>
                </a:ext>
              </a:extLst>
            </p:cNvPr>
            <p:cNvSpPr/>
            <p:nvPr/>
          </p:nvSpPr>
          <p:spPr>
            <a:xfrm>
              <a:off x="6765157" y="300616"/>
              <a:ext cx="162285" cy="144000"/>
            </a:xfrm>
            <a:prstGeom prst="rect">
              <a:avLst/>
            </a:prstGeom>
            <a:solidFill>
              <a:schemeClr val="tx2"/>
            </a:solidFill>
            <a:ln w="25400" cap="flat" cmpd="sng" algn="ctr">
              <a:noFill/>
              <a:prstDash val="solid"/>
            </a:ln>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600" b="1" i="0" u="none" strike="noStrike" kern="0" cap="none" spc="0" normalizeH="0" baseline="0" noProof="0" dirty="0">
                <a:ln>
                  <a:noFill/>
                </a:ln>
                <a:solidFill>
                  <a:srgbClr val="FFFFFF"/>
                </a:solidFill>
                <a:effectLst/>
                <a:uLnTx/>
                <a:uFillTx/>
                <a:latin typeface="Univers for KPMG" panose="020B0603020202020204" pitchFamily="34" charset="0"/>
                <a:ea typeface="+mn-ea"/>
                <a:cs typeface="Arial" panose="020B0604020202020204" pitchFamily="34" charset="0"/>
              </a:endParaRPr>
            </a:p>
          </p:txBody>
        </p:sp>
        <p:sp>
          <p:nvSpPr>
            <p:cNvPr id="136" name="Text Placeholder 2">
              <a:extLst>
                <a:ext uri="{FF2B5EF4-FFF2-40B4-BE49-F238E27FC236}">
                  <a16:creationId xmlns:a16="http://schemas.microsoft.com/office/drawing/2014/main" id="{FBD0F94C-3697-42EA-87A1-F897F7B7FC72}"/>
                </a:ext>
              </a:extLst>
            </p:cNvPr>
            <p:cNvSpPr txBox="1">
              <a:spLocks/>
            </p:cNvSpPr>
            <p:nvPr/>
          </p:nvSpPr>
          <p:spPr>
            <a:xfrm>
              <a:off x="6250934" y="264603"/>
              <a:ext cx="637154" cy="237807"/>
            </a:xfrm>
            <a:prstGeom prst="rect">
              <a:avLst/>
            </a:prstGeom>
            <a:noFill/>
          </p:spPr>
          <p:txBody>
            <a:bodyPr anchor="ct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s-ES_tradnl" sz="700" b="0" i="1" u="none" strike="noStrike" kern="1200" cap="none" spc="0" normalizeH="0" baseline="0" noProof="0" dirty="0">
                  <a:ln>
                    <a:noFill/>
                  </a:ln>
                  <a:solidFill>
                    <a:srgbClr val="000000"/>
                  </a:solidFill>
                  <a:effectLst/>
                  <a:uLnTx/>
                  <a:uFillTx/>
                  <a:latin typeface="Univers for KPMG" panose="020B0603020202020204" pitchFamily="34" charset="0"/>
                  <a:ea typeface="+mn-ea"/>
                  <a:cs typeface="Arial" pitchFamily="34" charset="0"/>
                </a:rPr>
                <a:t>Mediana</a:t>
              </a:r>
            </a:p>
          </p:txBody>
        </p:sp>
        <p:sp>
          <p:nvSpPr>
            <p:cNvPr id="137" name="Text Placeholder 2">
              <a:extLst>
                <a:ext uri="{FF2B5EF4-FFF2-40B4-BE49-F238E27FC236}">
                  <a16:creationId xmlns:a16="http://schemas.microsoft.com/office/drawing/2014/main" id="{2568639B-7F5D-4797-874A-A5B08CC5D242}"/>
                </a:ext>
              </a:extLst>
            </p:cNvPr>
            <p:cNvSpPr txBox="1">
              <a:spLocks/>
            </p:cNvSpPr>
            <p:nvPr/>
          </p:nvSpPr>
          <p:spPr>
            <a:xfrm>
              <a:off x="7975295" y="242822"/>
              <a:ext cx="1000945" cy="259589"/>
            </a:xfrm>
            <a:prstGeom prst="rect">
              <a:avLst/>
            </a:prstGeom>
            <a:noFill/>
          </p:spPr>
          <p:txBody>
            <a:bodyPr anchor="ctr"/>
            <a:lstStyle/>
            <a:p>
              <a:pPr>
                <a:spcBef>
                  <a:spcPts val="1200"/>
                </a:spcBef>
                <a:defRPr/>
              </a:pPr>
              <a:r>
                <a:rPr lang="es-ES_tradnl" sz="700" i="1" dirty="0" err="1">
                  <a:solidFill>
                    <a:srgbClr val="000000"/>
                  </a:solidFill>
                  <a:latin typeface="Univers for KPMG" panose="020B0603020202020204" pitchFamily="34" charset="0"/>
                  <a:cs typeface="Arial" pitchFamily="34" charset="0"/>
                </a:rPr>
                <a:t>Low</a:t>
              </a:r>
              <a:r>
                <a:rPr lang="es-ES_tradnl" sz="700" i="1" dirty="0">
                  <a:solidFill>
                    <a:srgbClr val="000000"/>
                  </a:solidFill>
                  <a:latin typeface="Univers for KPMG" panose="020B0603020202020204" pitchFamily="34" charset="0"/>
                  <a:cs typeface="Arial" pitchFamily="34" charset="0"/>
                </a:rPr>
                <a:t> </a:t>
              </a:r>
              <a:r>
                <a:rPr lang="es-ES_tradnl" sz="700" i="1" dirty="0" err="1">
                  <a:solidFill>
                    <a:srgbClr val="000000"/>
                  </a:solidFill>
                  <a:latin typeface="Univers for KPMG" panose="020B0603020202020204" pitchFamily="34" charset="0"/>
                  <a:cs typeface="Arial" pitchFamily="34" charset="0"/>
                </a:rPr>
                <a:t>quartile</a:t>
              </a:r>
              <a:endParaRPr lang="es-ES_tradnl" sz="700" i="1" dirty="0">
                <a:solidFill>
                  <a:srgbClr val="000000"/>
                </a:solidFill>
                <a:latin typeface="Univers for KPMG" panose="020B0603020202020204" pitchFamily="34" charset="0"/>
                <a:cs typeface="Arial" pitchFamily="34" charset="0"/>
              </a:endParaRPr>
            </a:p>
          </p:txBody>
        </p:sp>
        <p:sp>
          <p:nvSpPr>
            <p:cNvPr id="138" name="Text Placeholder 2">
              <a:extLst>
                <a:ext uri="{FF2B5EF4-FFF2-40B4-BE49-F238E27FC236}">
                  <a16:creationId xmlns:a16="http://schemas.microsoft.com/office/drawing/2014/main" id="{CC8EAD2B-F5CD-440D-958E-8E31FBF1BB4C}"/>
                </a:ext>
              </a:extLst>
            </p:cNvPr>
            <p:cNvSpPr txBox="1">
              <a:spLocks/>
            </p:cNvSpPr>
            <p:nvPr/>
          </p:nvSpPr>
          <p:spPr>
            <a:xfrm>
              <a:off x="9120416" y="264604"/>
              <a:ext cx="720000" cy="216024"/>
            </a:xfrm>
            <a:prstGeom prst="rect">
              <a:avLst/>
            </a:prstGeom>
            <a:noFill/>
          </p:spPr>
          <p:txBody>
            <a:bodyPr anchor="ct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s-ES_tradnl" sz="700" b="0" i="1" u="none" strike="noStrike" kern="1200" cap="none" spc="0" normalizeH="0" baseline="0" noProof="0" dirty="0">
                  <a:ln>
                    <a:noFill/>
                  </a:ln>
                  <a:solidFill>
                    <a:srgbClr val="000000"/>
                  </a:solidFill>
                  <a:effectLst/>
                  <a:uLnTx/>
                  <a:uFillTx/>
                  <a:latin typeface="Univers for KPMG" panose="020B0603020202020204" pitchFamily="34" charset="0"/>
                  <a:ea typeface="+mn-ea"/>
                  <a:cs typeface="Arial" pitchFamily="34" charset="0"/>
                </a:rPr>
                <a:t>Garnica</a:t>
              </a:r>
            </a:p>
          </p:txBody>
        </p:sp>
        <p:sp>
          <p:nvSpPr>
            <p:cNvPr id="139" name="Text Placeholder 2">
              <a:extLst>
                <a:ext uri="{FF2B5EF4-FFF2-40B4-BE49-F238E27FC236}">
                  <a16:creationId xmlns:a16="http://schemas.microsoft.com/office/drawing/2014/main" id="{5417DFDE-E082-4627-9C1C-05258E531680}"/>
                </a:ext>
              </a:extLst>
            </p:cNvPr>
            <p:cNvSpPr txBox="1">
              <a:spLocks/>
            </p:cNvSpPr>
            <p:nvPr/>
          </p:nvSpPr>
          <p:spPr>
            <a:xfrm>
              <a:off x="6915050" y="264604"/>
              <a:ext cx="792000" cy="216024"/>
            </a:xfrm>
            <a:prstGeom prst="rect">
              <a:avLst/>
            </a:prstGeom>
            <a:noFill/>
          </p:spPr>
          <p:txBody>
            <a:bodyPr anchor="ct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s-ES_tradnl" sz="700" b="0" i="1" u="none" strike="noStrike" kern="1200" cap="none" spc="0" normalizeH="0" baseline="0" noProof="0" dirty="0">
                  <a:ln>
                    <a:noFill/>
                  </a:ln>
                  <a:solidFill>
                    <a:srgbClr val="000000"/>
                  </a:solidFill>
                  <a:effectLst/>
                  <a:uLnTx/>
                  <a:uFillTx/>
                  <a:latin typeface="Univers for KPMG" panose="020B0603020202020204" pitchFamily="34" charset="0"/>
                  <a:ea typeface="+mn-ea"/>
                  <a:cs typeface="Arial" pitchFamily="34" charset="0"/>
                </a:rPr>
                <a:t>Top </a:t>
              </a:r>
              <a:r>
                <a:rPr kumimoji="0" lang="es-ES_tradnl" sz="700" b="0" i="1" u="none" strike="noStrike" kern="1200" cap="none" spc="0" normalizeH="0" baseline="0" noProof="0" dirty="0" err="1">
                  <a:ln>
                    <a:noFill/>
                  </a:ln>
                  <a:solidFill>
                    <a:srgbClr val="000000"/>
                  </a:solidFill>
                  <a:effectLst/>
                  <a:uLnTx/>
                  <a:uFillTx/>
                  <a:latin typeface="Univers for KPMG" panose="020B0603020202020204" pitchFamily="34" charset="0"/>
                  <a:ea typeface="+mn-ea"/>
                  <a:cs typeface="Arial" pitchFamily="34" charset="0"/>
                </a:rPr>
                <a:t>quartile</a:t>
              </a:r>
              <a:endParaRPr kumimoji="0" lang="es-ES_tradnl" sz="700" b="0" i="1" u="none" strike="noStrike" kern="1200" cap="none" spc="0" normalizeH="0" baseline="0" noProof="0" dirty="0">
                <a:ln>
                  <a:noFill/>
                </a:ln>
                <a:solidFill>
                  <a:srgbClr val="000000"/>
                </a:solidFill>
                <a:effectLst/>
                <a:uLnTx/>
                <a:uFillTx/>
                <a:latin typeface="Univers for KPMG" panose="020B0603020202020204" pitchFamily="34" charset="0"/>
                <a:ea typeface="+mn-ea"/>
                <a:cs typeface="Arial" pitchFamily="34" charset="0"/>
              </a:endParaRPr>
            </a:p>
          </p:txBody>
        </p:sp>
      </p:grpSp>
      <p:sp>
        <p:nvSpPr>
          <p:cNvPr id="140" name="Oval 139">
            <a:extLst>
              <a:ext uri="{FF2B5EF4-FFF2-40B4-BE49-F238E27FC236}">
                <a16:creationId xmlns:a16="http://schemas.microsoft.com/office/drawing/2014/main" id="{5E506AFF-03FC-4972-ABBC-F6CBF2941FE7}"/>
              </a:ext>
            </a:extLst>
          </p:cNvPr>
          <p:cNvSpPr>
            <a:spLocks noChangeAspect="1"/>
          </p:cNvSpPr>
          <p:nvPr/>
        </p:nvSpPr>
        <p:spPr>
          <a:xfrm>
            <a:off x="11136560" y="2026482"/>
            <a:ext cx="252000" cy="252000"/>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9081521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4735" name="think-cell Slide" r:id="rId4" imgW="473" imgH="473" progId="TCLayout.ActiveDocument.1">
                  <p:embed/>
                </p:oleObj>
              </mc:Choice>
              <mc:Fallback>
                <p:oleObj name="think-cell Slide" r:id="rId4" imgW="473" imgH="473" progId="TCLayout.ActiveDocument.1">
                  <p:embed/>
                  <p:pic>
                    <p:nvPicPr>
                      <p:cNvPr id="11" name="Object 10"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1">
            <a:extLst>
              <a:ext uri="{FF2B5EF4-FFF2-40B4-BE49-F238E27FC236}">
                <a16:creationId xmlns:a16="http://schemas.microsoft.com/office/drawing/2014/main" id="{7C3CF7C8-B228-4C71-81BB-9C050EE34692}"/>
              </a:ext>
            </a:extLst>
          </p:cNvPr>
          <p:cNvSpPr txBox="1">
            <a:spLocks/>
          </p:cNvSpPr>
          <p:nvPr/>
        </p:nvSpPr>
        <p:spPr>
          <a:xfrm>
            <a:off x="2279576" y="260648"/>
            <a:ext cx="8244000" cy="4479134"/>
          </a:xfrm>
          <a:prstGeom prst="rect">
            <a:avLst/>
          </a:prstGeom>
        </p:spPr>
        <p:txBody>
          <a:bodyPr vert="horz" lIns="0" tIns="0" rIns="0" bIns="0" rtlCol="0" anchor="t" anchorCtr="0">
            <a:noAutofit/>
          </a:bodyPr>
          <a:lstStyle>
            <a:lvl1pPr algn="l" defTabSz="844083" rtl="0" eaLnBrk="1" latinLnBrk="0" hangingPunct="1">
              <a:lnSpc>
                <a:spcPct val="70000"/>
              </a:lnSpc>
              <a:spcBef>
                <a:spcPct val="0"/>
              </a:spcBef>
              <a:buNone/>
              <a:defRPr sz="8938" kern="1200" baseline="0">
                <a:solidFill>
                  <a:schemeClr val="bg1"/>
                </a:solidFill>
                <a:latin typeface="+mj-lt"/>
                <a:ea typeface="+mj-ea"/>
                <a:cs typeface="+mj-cs"/>
              </a:defRPr>
            </a:lvl1pPr>
          </a:lstStyle>
          <a:p>
            <a:pPr marL="9525" marR="0" lvl="0" indent="-9525" algn="l" defTabSz="844083" rtl="0" eaLnBrk="1" fontAlgn="auto" latinLnBrk="0" hangingPunct="1">
              <a:lnSpc>
                <a:spcPct val="100000"/>
              </a:lnSpc>
              <a:spcBef>
                <a:spcPct val="0"/>
              </a:spcBef>
              <a:spcAft>
                <a:spcPts val="0"/>
              </a:spcAft>
              <a:buClrTx/>
              <a:buSzTx/>
              <a:buFontTx/>
              <a:buNone/>
              <a:tabLst/>
              <a:defRPr/>
            </a:pPr>
            <a:br>
              <a:rPr kumimoji="0" lang="en-GB" sz="300" b="1" i="0" u="none" strike="noStrike" kern="1200" cap="none" spc="0" normalizeH="0" baseline="0" noProof="0" dirty="0">
                <a:ln>
                  <a:noFill/>
                </a:ln>
                <a:solidFill>
                  <a:prstClr val="white"/>
                </a:solidFill>
                <a:effectLst/>
                <a:uLnTx/>
                <a:uFillTx/>
                <a:latin typeface="KPMG Extralight"/>
                <a:ea typeface="+mj-ea"/>
                <a:cs typeface="+mj-cs"/>
              </a:rPr>
            </a:br>
            <a:endParaRPr kumimoji="0" lang="en-GB" sz="300" b="1" i="0" u="none" strike="noStrike" kern="1200" cap="none" spc="0" normalizeH="0" baseline="0" noProof="0" dirty="0">
              <a:ln>
                <a:noFill/>
              </a:ln>
              <a:solidFill>
                <a:prstClr val="white"/>
              </a:solidFill>
              <a:effectLst/>
              <a:uLnTx/>
              <a:uFillTx/>
              <a:latin typeface="KPMG Extralight"/>
              <a:ea typeface="+mj-ea"/>
              <a:cs typeface="+mj-cs"/>
            </a:endParaRPr>
          </a:p>
          <a:p>
            <a:pPr marL="9525" marR="0" lvl="0" indent="-9525" algn="l" defTabSz="844083"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0" normalizeH="0" baseline="0" noProof="0" dirty="0" err="1">
                <a:ln>
                  <a:noFill/>
                </a:ln>
                <a:solidFill>
                  <a:prstClr val="white"/>
                </a:solidFill>
                <a:effectLst/>
                <a:uLnTx/>
                <a:uFillTx/>
                <a:latin typeface="KPMG Extralight"/>
                <a:ea typeface="+mj-ea"/>
                <a:cs typeface="+mj-cs"/>
              </a:rPr>
              <a:t>Indice</a:t>
            </a:r>
            <a:endParaRPr kumimoji="0" lang="en-GB" sz="3600" b="0" i="0" u="none" strike="noStrike" kern="1200" cap="none" spc="0" normalizeH="0" baseline="0" noProof="0" dirty="0">
              <a:ln>
                <a:noFill/>
              </a:ln>
              <a:solidFill>
                <a:prstClr val="white"/>
              </a:solidFill>
              <a:effectLst/>
              <a:uLnTx/>
              <a:uFillTx/>
              <a:latin typeface="KPMG Extralight"/>
              <a:ea typeface="+mj-ea"/>
              <a:cs typeface="+mj-cs"/>
            </a:endParaRPr>
          </a:p>
          <a:p>
            <a:pPr marL="742950" lvl="0" indent="338138" defTabSz="762000" fontAlgn="base">
              <a:lnSpc>
                <a:spcPct val="100000"/>
              </a:lnSpc>
              <a:spcBef>
                <a:spcPts val="600"/>
              </a:spcBef>
              <a:spcAft>
                <a:spcPct val="0"/>
              </a:spcAft>
              <a:buFont typeface="+mj-lt"/>
              <a:buAutoNum type="arabicPeriod"/>
            </a:pPr>
            <a:r>
              <a:rPr lang="es-ES" sz="3600" dirty="0"/>
              <a:t>Introducción</a:t>
            </a:r>
          </a:p>
          <a:p>
            <a:pPr marL="742950" lvl="0" indent="338138" defTabSz="762000" fontAlgn="base">
              <a:lnSpc>
                <a:spcPct val="100000"/>
              </a:lnSpc>
              <a:spcBef>
                <a:spcPts val="600"/>
              </a:spcBef>
              <a:spcAft>
                <a:spcPct val="0"/>
              </a:spcAft>
              <a:buFont typeface="+mj-lt"/>
              <a:buAutoNum type="arabicPeriod"/>
            </a:pPr>
            <a:r>
              <a:rPr lang="es-ES" sz="3600" dirty="0"/>
              <a:t>Análisis Cualitativo</a:t>
            </a:r>
            <a:r>
              <a:rPr lang="es-ES" sz="3600" b="1" dirty="0"/>
              <a:t> </a:t>
            </a:r>
          </a:p>
          <a:p>
            <a:pPr marL="742950" lvl="0" indent="338138" defTabSz="762000" fontAlgn="base">
              <a:lnSpc>
                <a:spcPct val="100000"/>
              </a:lnSpc>
              <a:spcBef>
                <a:spcPts val="600"/>
              </a:spcBef>
              <a:spcAft>
                <a:spcPct val="0"/>
              </a:spcAft>
              <a:buFont typeface="+mj-lt"/>
              <a:buAutoNum type="arabicPeriod"/>
            </a:pPr>
            <a:r>
              <a:rPr lang="es-ES" sz="3600" dirty="0"/>
              <a:t>Análisis cuantitativo</a:t>
            </a:r>
          </a:p>
          <a:p>
            <a:pPr marL="742950" lvl="0" indent="338138" defTabSz="762000" fontAlgn="base">
              <a:lnSpc>
                <a:spcPct val="100000"/>
              </a:lnSpc>
              <a:spcBef>
                <a:spcPts val="600"/>
              </a:spcBef>
              <a:spcAft>
                <a:spcPct val="0"/>
              </a:spcAft>
              <a:buFont typeface="+mj-lt"/>
              <a:buAutoNum type="arabicPeriod"/>
            </a:pPr>
            <a:r>
              <a:rPr lang="es-ES" sz="3600" b="1" dirty="0"/>
              <a:t>Diagnóstico y conclusiones</a:t>
            </a:r>
            <a:br>
              <a:rPr kumimoji="0" lang="en-GB" sz="2000" b="0" i="0" u="none" strike="noStrike" kern="1200" cap="none" spc="0" normalizeH="0" baseline="0" noProof="0" dirty="0">
                <a:ln>
                  <a:noFill/>
                </a:ln>
                <a:solidFill>
                  <a:prstClr val="white"/>
                </a:solidFill>
                <a:effectLst/>
                <a:uLnTx/>
                <a:uFillTx/>
                <a:latin typeface="KPMG Extralight"/>
                <a:ea typeface="+mj-ea"/>
                <a:cs typeface="+mj-cs"/>
              </a:rPr>
            </a:br>
            <a:r>
              <a:rPr kumimoji="0" lang="en-GB" sz="2000" b="0" i="0" u="none" strike="noStrike" kern="1200" cap="none" spc="0" normalizeH="0" baseline="0" noProof="0" dirty="0">
                <a:ln>
                  <a:noFill/>
                </a:ln>
                <a:solidFill>
                  <a:prstClr val="white"/>
                </a:solidFill>
                <a:effectLst/>
                <a:uLnTx/>
                <a:uFillTx/>
                <a:latin typeface="KPMG Extralight"/>
                <a:ea typeface="+mj-ea"/>
                <a:cs typeface="+mj-cs"/>
              </a:rPr>
              <a:t>		</a:t>
            </a:r>
            <a:br>
              <a:rPr kumimoji="0" lang="en-GB" sz="2000" b="0" i="0" u="none" strike="noStrike" kern="1200" cap="none" spc="0" normalizeH="0" baseline="0" noProof="0" dirty="0">
                <a:ln>
                  <a:noFill/>
                </a:ln>
                <a:solidFill>
                  <a:prstClr val="white"/>
                </a:solidFill>
                <a:effectLst/>
                <a:uLnTx/>
                <a:uFillTx/>
                <a:latin typeface="KPMG Extralight"/>
                <a:ea typeface="+mj-ea"/>
                <a:cs typeface="+mj-cs"/>
              </a:rPr>
            </a:br>
            <a:r>
              <a:rPr kumimoji="0" lang="en-GB" sz="2000" b="0" i="0" u="none" strike="noStrike" kern="1200" cap="none" spc="0" normalizeH="0" baseline="0" noProof="0" dirty="0">
                <a:ln>
                  <a:noFill/>
                </a:ln>
                <a:solidFill>
                  <a:prstClr val="white"/>
                </a:solidFill>
                <a:effectLst/>
                <a:uLnTx/>
                <a:uFillTx/>
                <a:latin typeface="KPMG Extralight"/>
                <a:ea typeface="+mj-ea"/>
                <a:cs typeface="+mj-cs"/>
              </a:rPr>
              <a:t>		</a:t>
            </a:r>
          </a:p>
        </p:txBody>
      </p:sp>
    </p:spTree>
    <p:extLst>
      <p:ext uri="{BB962C8B-B14F-4D97-AF65-F5344CB8AC3E}">
        <p14:creationId xmlns:p14="http://schemas.microsoft.com/office/powerpoint/2010/main" val="15785508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to 1"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65758" name="think-cell Slide" r:id="rId5" imgW="216" imgH="216" progId="TCLayout.ActiveDocument.1">
                  <p:embed/>
                </p:oleObj>
              </mc:Choice>
              <mc:Fallback>
                <p:oleObj name="think-cell Slide" r:id="rId5" imgW="216" imgH="216" progId="TCLayout.ActiveDocument.1">
                  <p:embed/>
                  <p:pic>
                    <p:nvPicPr>
                      <p:cNvPr id="2" name="Objeto 1" hidden="1"/>
                      <p:cNvPicPr/>
                      <p:nvPr/>
                    </p:nvPicPr>
                    <p:blipFill>
                      <a:blip r:embed="rId6"/>
                      <a:stretch>
                        <a:fillRect/>
                      </a:stretch>
                    </p:blipFill>
                    <p:spPr>
                      <a:xfrm>
                        <a:off x="1525589" y="1589"/>
                        <a:ext cx="1587" cy="1587"/>
                      </a:xfrm>
                      <a:prstGeom prst="rect">
                        <a:avLst/>
                      </a:prstGeom>
                    </p:spPr>
                  </p:pic>
                </p:oleObj>
              </mc:Fallback>
            </mc:AlternateContent>
          </a:graphicData>
        </a:graphic>
      </p:graphicFrame>
      <p:sp>
        <p:nvSpPr>
          <p:cNvPr id="24" name="Title 1"/>
          <p:cNvSpPr txBox="1">
            <a:spLocks/>
          </p:cNvSpPr>
          <p:nvPr/>
        </p:nvSpPr>
        <p:spPr>
          <a:xfrm>
            <a:off x="2029414" y="167350"/>
            <a:ext cx="8478958" cy="687855"/>
          </a:xfrm>
          <a:prstGeom prst="rect">
            <a:avLst/>
          </a:prstGeom>
          <a:noFill/>
        </p:spPr>
        <p:txBody>
          <a:bodyPr vert="horz" lIns="0" tIns="0" rIns="0" bIns="0" rtlCol="0" anchor="t" anchorCtr="0">
            <a:noAutofit/>
          </a:bodyPr>
          <a:lstStyle>
            <a:lvl1pPr eaLnBrk="1" hangingPunct="1">
              <a:lnSpc>
                <a:spcPct val="75000"/>
              </a:lnSpc>
              <a:defRPr sz="5400" b="0" i="0">
                <a:solidFill>
                  <a:schemeClr val="tx2"/>
                </a:solidFill>
                <a:latin typeface="+mj-lt"/>
                <a:cs typeface="KPMG Extralight"/>
              </a:defRPr>
            </a:lvl1pPr>
          </a:lstStyle>
          <a:p>
            <a:pPr marL="0" marR="0" lvl="0" indent="0" algn="l" defTabSz="914400" rtl="0" eaLnBrk="1" fontAlgn="auto" latinLnBrk="0" hangingPunct="1">
              <a:lnSpc>
                <a:spcPct val="75000"/>
              </a:lnSpc>
              <a:spcBef>
                <a:spcPts val="0"/>
              </a:spcBef>
              <a:spcAft>
                <a:spcPts val="0"/>
              </a:spcAft>
              <a:buClrTx/>
              <a:buSzTx/>
              <a:buFontTx/>
              <a:buNone/>
              <a:tabLst/>
              <a:defRPr/>
            </a:pPr>
            <a:r>
              <a:rPr kumimoji="0" lang="es-ES_tradnl" sz="2400" b="1" i="0" u="none" strike="noStrike" kern="0" cap="none" spc="0" normalizeH="0" baseline="0" noProof="0" dirty="0">
                <a:ln>
                  <a:noFill/>
                </a:ln>
                <a:solidFill>
                  <a:srgbClr val="00338D"/>
                </a:solidFill>
                <a:effectLst/>
                <a:uLnTx/>
                <a:uFillTx/>
                <a:latin typeface="KPMG Extralight"/>
                <a:ea typeface="+mn-ea"/>
              </a:rPr>
              <a:t>4. Diagnóstico y Conclusiones</a:t>
            </a:r>
          </a:p>
          <a:p>
            <a:pPr marL="0" marR="0" lvl="0" indent="0" algn="l" defTabSz="914400" rtl="0" eaLnBrk="1" fontAlgn="auto" latinLnBrk="0" hangingPunct="1">
              <a:lnSpc>
                <a:spcPct val="75000"/>
              </a:lnSpc>
              <a:spcBef>
                <a:spcPts val="0"/>
              </a:spcBef>
              <a:spcAft>
                <a:spcPts val="0"/>
              </a:spcAft>
              <a:buClrTx/>
              <a:buSzTx/>
              <a:buFontTx/>
              <a:buNone/>
              <a:tabLst/>
              <a:defRPr/>
            </a:pPr>
            <a:r>
              <a:rPr kumimoji="0" lang="es-ES_tradnl" sz="4000" b="0" i="0" u="none" strike="noStrike" kern="0" cap="none" spc="0" normalizeH="0" baseline="0" noProof="0" dirty="0">
                <a:ln>
                  <a:noFill/>
                </a:ln>
                <a:solidFill>
                  <a:srgbClr val="00338D"/>
                </a:solidFill>
                <a:effectLst/>
                <a:uLnTx/>
                <a:uFillTx/>
                <a:latin typeface="KPMG Extralight"/>
                <a:ea typeface="+mn-ea"/>
              </a:rPr>
              <a:t>Conclusiones por dimensión</a:t>
            </a:r>
            <a:endParaRPr kumimoji="0" lang="es-ES_tradnl" sz="4000" b="0" i="1" u="none" strike="noStrike" kern="0" cap="none" spc="0" normalizeH="0" baseline="0" noProof="0" dirty="0">
              <a:ln>
                <a:noFill/>
              </a:ln>
              <a:solidFill>
                <a:srgbClr val="00338D"/>
              </a:solidFill>
              <a:effectLst/>
              <a:uLnTx/>
              <a:uFillTx/>
              <a:latin typeface="KPMG Extralight"/>
              <a:ea typeface="+mn-ea"/>
            </a:endParaRPr>
          </a:p>
        </p:txBody>
      </p:sp>
      <p:sp>
        <p:nvSpPr>
          <p:cNvPr id="162" name="Oval 32"/>
          <p:cNvSpPr>
            <a:spLocks noChangeArrowheads="1"/>
          </p:cNvSpPr>
          <p:nvPr/>
        </p:nvSpPr>
        <p:spPr bwMode="auto">
          <a:xfrm>
            <a:off x="4981576" y="5833982"/>
            <a:ext cx="77788" cy="77788"/>
          </a:xfrm>
          <a:prstGeom prst="ellipse">
            <a:avLst/>
          </a:prstGeom>
          <a:solidFill>
            <a:srgbClr val="00A79D"/>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nvGrpSpPr>
          <p:cNvPr id="163" name="Group 162"/>
          <p:cNvGrpSpPr/>
          <p:nvPr/>
        </p:nvGrpSpPr>
        <p:grpSpPr>
          <a:xfrm>
            <a:off x="2182813" y="1493100"/>
            <a:ext cx="2271384" cy="4699816"/>
            <a:chOff x="342900" y="1651000"/>
            <a:chExt cx="2160588" cy="4527550"/>
          </a:xfrm>
        </p:grpSpPr>
        <p:sp>
          <p:nvSpPr>
            <p:cNvPr id="164" name="Freeform 5"/>
            <p:cNvSpPr>
              <a:spLocks/>
            </p:cNvSpPr>
            <p:nvPr/>
          </p:nvSpPr>
          <p:spPr bwMode="auto">
            <a:xfrm>
              <a:off x="342900" y="5219700"/>
              <a:ext cx="2160588" cy="958850"/>
            </a:xfrm>
            <a:custGeom>
              <a:avLst/>
              <a:gdLst>
                <a:gd name="T0" fmla="*/ 145 w 1361"/>
                <a:gd name="T1" fmla="*/ 0 h 604"/>
                <a:gd name="T2" fmla="*/ 1214 w 1361"/>
                <a:gd name="T3" fmla="*/ 0 h 604"/>
                <a:gd name="T4" fmla="*/ 1361 w 1361"/>
                <a:gd name="T5" fmla="*/ 604 h 604"/>
                <a:gd name="T6" fmla="*/ 0 w 1361"/>
                <a:gd name="T7" fmla="*/ 604 h 604"/>
                <a:gd name="T8" fmla="*/ 145 w 1361"/>
                <a:gd name="T9" fmla="*/ 0 h 604"/>
              </a:gdLst>
              <a:ahLst/>
              <a:cxnLst>
                <a:cxn ang="0">
                  <a:pos x="T0" y="T1"/>
                </a:cxn>
                <a:cxn ang="0">
                  <a:pos x="T2" y="T3"/>
                </a:cxn>
                <a:cxn ang="0">
                  <a:pos x="T4" y="T5"/>
                </a:cxn>
                <a:cxn ang="0">
                  <a:pos x="T6" y="T7"/>
                </a:cxn>
                <a:cxn ang="0">
                  <a:pos x="T8" y="T9"/>
                </a:cxn>
              </a:cxnLst>
              <a:rect l="0" t="0" r="r" b="b"/>
              <a:pathLst>
                <a:path w="1361" h="604">
                  <a:moveTo>
                    <a:pt x="145" y="0"/>
                  </a:moveTo>
                  <a:lnTo>
                    <a:pt x="1214" y="0"/>
                  </a:lnTo>
                  <a:lnTo>
                    <a:pt x="1361" y="604"/>
                  </a:lnTo>
                  <a:lnTo>
                    <a:pt x="0" y="604"/>
                  </a:lnTo>
                  <a:lnTo>
                    <a:pt x="145" y="0"/>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5" name="Freeform 36"/>
            <p:cNvSpPr>
              <a:spLocks/>
            </p:cNvSpPr>
            <p:nvPr/>
          </p:nvSpPr>
          <p:spPr bwMode="auto">
            <a:xfrm>
              <a:off x="644525" y="5426075"/>
              <a:ext cx="1557338" cy="584200"/>
            </a:xfrm>
            <a:custGeom>
              <a:avLst/>
              <a:gdLst>
                <a:gd name="T0" fmla="*/ 85 w 981"/>
                <a:gd name="T1" fmla="*/ 0 h 368"/>
                <a:gd name="T2" fmla="*/ 897 w 981"/>
                <a:gd name="T3" fmla="*/ 0 h 368"/>
                <a:gd name="T4" fmla="*/ 981 w 981"/>
                <a:gd name="T5" fmla="*/ 368 h 368"/>
                <a:gd name="T6" fmla="*/ 0 w 981"/>
                <a:gd name="T7" fmla="*/ 368 h 368"/>
                <a:gd name="T8" fmla="*/ 85 w 981"/>
                <a:gd name="T9" fmla="*/ 0 h 368"/>
              </a:gdLst>
              <a:ahLst/>
              <a:cxnLst>
                <a:cxn ang="0">
                  <a:pos x="T0" y="T1"/>
                </a:cxn>
                <a:cxn ang="0">
                  <a:pos x="T2" y="T3"/>
                </a:cxn>
                <a:cxn ang="0">
                  <a:pos x="T4" y="T5"/>
                </a:cxn>
                <a:cxn ang="0">
                  <a:pos x="T6" y="T7"/>
                </a:cxn>
                <a:cxn ang="0">
                  <a:pos x="T8" y="T9"/>
                </a:cxn>
              </a:cxnLst>
              <a:rect l="0" t="0" r="r" b="b"/>
              <a:pathLst>
                <a:path w="981" h="368">
                  <a:moveTo>
                    <a:pt x="85" y="0"/>
                  </a:moveTo>
                  <a:lnTo>
                    <a:pt x="897" y="0"/>
                  </a:lnTo>
                  <a:lnTo>
                    <a:pt x="981" y="368"/>
                  </a:lnTo>
                  <a:lnTo>
                    <a:pt x="0" y="368"/>
                  </a:lnTo>
                  <a:lnTo>
                    <a:pt x="8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6" name="Freeform 37"/>
            <p:cNvSpPr>
              <a:spLocks/>
            </p:cNvSpPr>
            <p:nvPr/>
          </p:nvSpPr>
          <p:spPr bwMode="auto">
            <a:xfrm>
              <a:off x="342900" y="4495800"/>
              <a:ext cx="2160588" cy="958850"/>
            </a:xfrm>
            <a:custGeom>
              <a:avLst/>
              <a:gdLst>
                <a:gd name="T0" fmla="*/ 145 w 1361"/>
                <a:gd name="T1" fmla="*/ 0 h 604"/>
                <a:gd name="T2" fmla="*/ 1214 w 1361"/>
                <a:gd name="T3" fmla="*/ 0 h 604"/>
                <a:gd name="T4" fmla="*/ 1361 w 1361"/>
                <a:gd name="T5" fmla="*/ 604 h 604"/>
                <a:gd name="T6" fmla="*/ 0 w 1361"/>
                <a:gd name="T7" fmla="*/ 604 h 604"/>
                <a:gd name="T8" fmla="*/ 145 w 1361"/>
                <a:gd name="T9" fmla="*/ 0 h 604"/>
              </a:gdLst>
              <a:ahLst/>
              <a:cxnLst>
                <a:cxn ang="0">
                  <a:pos x="T0" y="T1"/>
                </a:cxn>
                <a:cxn ang="0">
                  <a:pos x="T2" y="T3"/>
                </a:cxn>
                <a:cxn ang="0">
                  <a:pos x="T4" y="T5"/>
                </a:cxn>
                <a:cxn ang="0">
                  <a:pos x="T6" y="T7"/>
                </a:cxn>
                <a:cxn ang="0">
                  <a:pos x="T8" y="T9"/>
                </a:cxn>
              </a:cxnLst>
              <a:rect l="0" t="0" r="r" b="b"/>
              <a:pathLst>
                <a:path w="1361" h="604">
                  <a:moveTo>
                    <a:pt x="145" y="0"/>
                  </a:moveTo>
                  <a:lnTo>
                    <a:pt x="1214" y="0"/>
                  </a:lnTo>
                  <a:lnTo>
                    <a:pt x="1361" y="604"/>
                  </a:lnTo>
                  <a:lnTo>
                    <a:pt x="0" y="604"/>
                  </a:lnTo>
                  <a:lnTo>
                    <a:pt x="145" y="0"/>
                  </a:lnTo>
                  <a:close/>
                </a:path>
              </a:pathLst>
            </a:custGeom>
            <a:solidFill>
              <a:srgbClr val="4B28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7" name="Freeform 38"/>
            <p:cNvSpPr>
              <a:spLocks/>
            </p:cNvSpPr>
            <p:nvPr/>
          </p:nvSpPr>
          <p:spPr bwMode="auto">
            <a:xfrm>
              <a:off x="644525" y="4667250"/>
              <a:ext cx="1557338" cy="585788"/>
            </a:xfrm>
            <a:custGeom>
              <a:avLst/>
              <a:gdLst>
                <a:gd name="T0" fmla="*/ 85 w 981"/>
                <a:gd name="T1" fmla="*/ 0 h 369"/>
                <a:gd name="T2" fmla="*/ 897 w 981"/>
                <a:gd name="T3" fmla="*/ 0 h 369"/>
                <a:gd name="T4" fmla="*/ 981 w 981"/>
                <a:gd name="T5" fmla="*/ 369 h 369"/>
                <a:gd name="T6" fmla="*/ 0 w 981"/>
                <a:gd name="T7" fmla="*/ 369 h 369"/>
                <a:gd name="T8" fmla="*/ 85 w 981"/>
                <a:gd name="T9" fmla="*/ 0 h 369"/>
              </a:gdLst>
              <a:ahLst/>
              <a:cxnLst>
                <a:cxn ang="0">
                  <a:pos x="T0" y="T1"/>
                </a:cxn>
                <a:cxn ang="0">
                  <a:pos x="T2" y="T3"/>
                </a:cxn>
                <a:cxn ang="0">
                  <a:pos x="T4" y="T5"/>
                </a:cxn>
                <a:cxn ang="0">
                  <a:pos x="T6" y="T7"/>
                </a:cxn>
                <a:cxn ang="0">
                  <a:pos x="T8" y="T9"/>
                </a:cxn>
              </a:cxnLst>
              <a:rect l="0" t="0" r="r" b="b"/>
              <a:pathLst>
                <a:path w="981" h="369">
                  <a:moveTo>
                    <a:pt x="85" y="0"/>
                  </a:moveTo>
                  <a:lnTo>
                    <a:pt x="897" y="0"/>
                  </a:lnTo>
                  <a:lnTo>
                    <a:pt x="981" y="369"/>
                  </a:lnTo>
                  <a:lnTo>
                    <a:pt x="0" y="369"/>
                  </a:lnTo>
                  <a:lnTo>
                    <a:pt x="8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8" name="Freeform 39"/>
            <p:cNvSpPr>
              <a:spLocks/>
            </p:cNvSpPr>
            <p:nvPr/>
          </p:nvSpPr>
          <p:spPr bwMode="auto">
            <a:xfrm>
              <a:off x="342900" y="3784600"/>
              <a:ext cx="2160588" cy="960438"/>
            </a:xfrm>
            <a:custGeom>
              <a:avLst/>
              <a:gdLst>
                <a:gd name="T0" fmla="*/ 145 w 1361"/>
                <a:gd name="T1" fmla="*/ 0 h 605"/>
                <a:gd name="T2" fmla="*/ 1214 w 1361"/>
                <a:gd name="T3" fmla="*/ 0 h 605"/>
                <a:gd name="T4" fmla="*/ 1361 w 1361"/>
                <a:gd name="T5" fmla="*/ 605 h 605"/>
                <a:gd name="T6" fmla="*/ 0 w 1361"/>
                <a:gd name="T7" fmla="*/ 605 h 605"/>
                <a:gd name="T8" fmla="*/ 145 w 1361"/>
                <a:gd name="T9" fmla="*/ 0 h 605"/>
              </a:gdLst>
              <a:ahLst/>
              <a:cxnLst>
                <a:cxn ang="0">
                  <a:pos x="T0" y="T1"/>
                </a:cxn>
                <a:cxn ang="0">
                  <a:pos x="T2" y="T3"/>
                </a:cxn>
                <a:cxn ang="0">
                  <a:pos x="T4" y="T5"/>
                </a:cxn>
                <a:cxn ang="0">
                  <a:pos x="T6" y="T7"/>
                </a:cxn>
                <a:cxn ang="0">
                  <a:pos x="T8" y="T9"/>
                </a:cxn>
              </a:cxnLst>
              <a:rect l="0" t="0" r="r" b="b"/>
              <a:pathLst>
                <a:path w="1361" h="605">
                  <a:moveTo>
                    <a:pt x="145" y="0"/>
                  </a:moveTo>
                  <a:lnTo>
                    <a:pt x="1214" y="0"/>
                  </a:lnTo>
                  <a:lnTo>
                    <a:pt x="1361" y="605"/>
                  </a:lnTo>
                  <a:lnTo>
                    <a:pt x="0" y="605"/>
                  </a:lnTo>
                  <a:lnTo>
                    <a:pt x="145" y="0"/>
                  </a:lnTo>
                  <a:close/>
                </a:path>
              </a:pathLst>
            </a:cu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69" name="Freeform 40"/>
            <p:cNvSpPr>
              <a:spLocks/>
            </p:cNvSpPr>
            <p:nvPr/>
          </p:nvSpPr>
          <p:spPr bwMode="auto">
            <a:xfrm>
              <a:off x="644525" y="3971925"/>
              <a:ext cx="1557338" cy="585788"/>
            </a:xfrm>
            <a:custGeom>
              <a:avLst/>
              <a:gdLst>
                <a:gd name="T0" fmla="*/ 85 w 981"/>
                <a:gd name="T1" fmla="*/ 0 h 369"/>
                <a:gd name="T2" fmla="*/ 897 w 981"/>
                <a:gd name="T3" fmla="*/ 0 h 369"/>
                <a:gd name="T4" fmla="*/ 981 w 981"/>
                <a:gd name="T5" fmla="*/ 369 h 369"/>
                <a:gd name="T6" fmla="*/ 0 w 981"/>
                <a:gd name="T7" fmla="*/ 369 h 369"/>
                <a:gd name="T8" fmla="*/ 85 w 981"/>
                <a:gd name="T9" fmla="*/ 0 h 369"/>
              </a:gdLst>
              <a:ahLst/>
              <a:cxnLst>
                <a:cxn ang="0">
                  <a:pos x="T0" y="T1"/>
                </a:cxn>
                <a:cxn ang="0">
                  <a:pos x="T2" y="T3"/>
                </a:cxn>
                <a:cxn ang="0">
                  <a:pos x="T4" y="T5"/>
                </a:cxn>
                <a:cxn ang="0">
                  <a:pos x="T6" y="T7"/>
                </a:cxn>
                <a:cxn ang="0">
                  <a:pos x="T8" y="T9"/>
                </a:cxn>
              </a:cxnLst>
              <a:rect l="0" t="0" r="r" b="b"/>
              <a:pathLst>
                <a:path w="981" h="369">
                  <a:moveTo>
                    <a:pt x="85" y="0"/>
                  </a:moveTo>
                  <a:lnTo>
                    <a:pt x="897" y="0"/>
                  </a:lnTo>
                  <a:lnTo>
                    <a:pt x="981" y="369"/>
                  </a:lnTo>
                  <a:lnTo>
                    <a:pt x="0" y="369"/>
                  </a:lnTo>
                  <a:lnTo>
                    <a:pt x="8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70" name="Freeform 41"/>
            <p:cNvSpPr>
              <a:spLocks/>
            </p:cNvSpPr>
            <p:nvPr/>
          </p:nvSpPr>
          <p:spPr bwMode="auto">
            <a:xfrm>
              <a:off x="342900" y="3051175"/>
              <a:ext cx="2160588" cy="958850"/>
            </a:xfrm>
            <a:custGeom>
              <a:avLst/>
              <a:gdLst>
                <a:gd name="T0" fmla="*/ 145 w 1361"/>
                <a:gd name="T1" fmla="*/ 0 h 604"/>
                <a:gd name="T2" fmla="*/ 1214 w 1361"/>
                <a:gd name="T3" fmla="*/ 0 h 604"/>
                <a:gd name="T4" fmla="*/ 1361 w 1361"/>
                <a:gd name="T5" fmla="*/ 604 h 604"/>
                <a:gd name="T6" fmla="*/ 0 w 1361"/>
                <a:gd name="T7" fmla="*/ 604 h 604"/>
                <a:gd name="T8" fmla="*/ 145 w 1361"/>
                <a:gd name="T9" fmla="*/ 0 h 604"/>
              </a:gdLst>
              <a:ahLst/>
              <a:cxnLst>
                <a:cxn ang="0">
                  <a:pos x="T0" y="T1"/>
                </a:cxn>
                <a:cxn ang="0">
                  <a:pos x="T2" y="T3"/>
                </a:cxn>
                <a:cxn ang="0">
                  <a:pos x="T4" y="T5"/>
                </a:cxn>
                <a:cxn ang="0">
                  <a:pos x="T6" y="T7"/>
                </a:cxn>
                <a:cxn ang="0">
                  <a:pos x="T8" y="T9"/>
                </a:cxn>
              </a:cxnLst>
              <a:rect l="0" t="0" r="r" b="b"/>
              <a:pathLst>
                <a:path w="1361" h="604">
                  <a:moveTo>
                    <a:pt x="145" y="0"/>
                  </a:moveTo>
                  <a:lnTo>
                    <a:pt x="1214" y="0"/>
                  </a:lnTo>
                  <a:lnTo>
                    <a:pt x="1361" y="604"/>
                  </a:lnTo>
                  <a:lnTo>
                    <a:pt x="0" y="604"/>
                  </a:lnTo>
                  <a:lnTo>
                    <a:pt x="145" y="0"/>
                  </a:lnTo>
                  <a:close/>
                </a:path>
              </a:pathLst>
            </a:custGeom>
            <a:solidFill>
              <a:srgbClr val="6C297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71" name="Freeform 42"/>
            <p:cNvSpPr>
              <a:spLocks/>
            </p:cNvSpPr>
            <p:nvPr/>
          </p:nvSpPr>
          <p:spPr bwMode="auto">
            <a:xfrm>
              <a:off x="644525" y="3257550"/>
              <a:ext cx="1557338" cy="585788"/>
            </a:xfrm>
            <a:custGeom>
              <a:avLst/>
              <a:gdLst>
                <a:gd name="T0" fmla="*/ 85 w 981"/>
                <a:gd name="T1" fmla="*/ 0 h 369"/>
                <a:gd name="T2" fmla="*/ 897 w 981"/>
                <a:gd name="T3" fmla="*/ 0 h 369"/>
                <a:gd name="T4" fmla="*/ 981 w 981"/>
                <a:gd name="T5" fmla="*/ 369 h 369"/>
                <a:gd name="T6" fmla="*/ 0 w 981"/>
                <a:gd name="T7" fmla="*/ 369 h 369"/>
                <a:gd name="T8" fmla="*/ 85 w 981"/>
                <a:gd name="T9" fmla="*/ 0 h 369"/>
              </a:gdLst>
              <a:ahLst/>
              <a:cxnLst>
                <a:cxn ang="0">
                  <a:pos x="T0" y="T1"/>
                </a:cxn>
                <a:cxn ang="0">
                  <a:pos x="T2" y="T3"/>
                </a:cxn>
                <a:cxn ang="0">
                  <a:pos x="T4" y="T5"/>
                </a:cxn>
                <a:cxn ang="0">
                  <a:pos x="T6" y="T7"/>
                </a:cxn>
                <a:cxn ang="0">
                  <a:pos x="T8" y="T9"/>
                </a:cxn>
              </a:cxnLst>
              <a:rect l="0" t="0" r="r" b="b"/>
              <a:pathLst>
                <a:path w="981" h="369">
                  <a:moveTo>
                    <a:pt x="85" y="0"/>
                  </a:moveTo>
                  <a:lnTo>
                    <a:pt x="897" y="0"/>
                  </a:lnTo>
                  <a:lnTo>
                    <a:pt x="981" y="369"/>
                  </a:lnTo>
                  <a:lnTo>
                    <a:pt x="0" y="369"/>
                  </a:lnTo>
                  <a:lnTo>
                    <a:pt x="8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72" name="Freeform 43"/>
            <p:cNvSpPr>
              <a:spLocks/>
            </p:cNvSpPr>
            <p:nvPr/>
          </p:nvSpPr>
          <p:spPr bwMode="auto">
            <a:xfrm>
              <a:off x="342900" y="2355850"/>
              <a:ext cx="2160588" cy="954088"/>
            </a:xfrm>
            <a:custGeom>
              <a:avLst/>
              <a:gdLst>
                <a:gd name="T0" fmla="*/ 145 w 1361"/>
                <a:gd name="T1" fmla="*/ 0 h 601"/>
                <a:gd name="T2" fmla="*/ 1214 w 1361"/>
                <a:gd name="T3" fmla="*/ 0 h 601"/>
                <a:gd name="T4" fmla="*/ 1361 w 1361"/>
                <a:gd name="T5" fmla="*/ 601 h 601"/>
                <a:gd name="T6" fmla="*/ 0 w 1361"/>
                <a:gd name="T7" fmla="*/ 601 h 601"/>
                <a:gd name="T8" fmla="*/ 145 w 1361"/>
                <a:gd name="T9" fmla="*/ 0 h 601"/>
              </a:gdLst>
              <a:ahLst/>
              <a:cxnLst>
                <a:cxn ang="0">
                  <a:pos x="T0" y="T1"/>
                </a:cxn>
                <a:cxn ang="0">
                  <a:pos x="T2" y="T3"/>
                </a:cxn>
                <a:cxn ang="0">
                  <a:pos x="T4" y="T5"/>
                </a:cxn>
                <a:cxn ang="0">
                  <a:pos x="T6" y="T7"/>
                </a:cxn>
                <a:cxn ang="0">
                  <a:pos x="T8" y="T9"/>
                </a:cxn>
              </a:cxnLst>
              <a:rect l="0" t="0" r="r" b="b"/>
              <a:pathLst>
                <a:path w="1361" h="601">
                  <a:moveTo>
                    <a:pt x="145" y="0"/>
                  </a:moveTo>
                  <a:lnTo>
                    <a:pt x="1214" y="0"/>
                  </a:lnTo>
                  <a:lnTo>
                    <a:pt x="1361" y="601"/>
                  </a:lnTo>
                  <a:lnTo>
                    <a:pt x="0" y="601"/>
                  </a:lnTo>
                  <a:lnTo>
                    <a:pt x="145" y="0"/>
                  </a:lnTo>
                  <a:close/>
                </a:path>
              </a:pathLst>
            </a:custGeom>
            <a:solidFill>
              <a:srgbClr val="009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73" name="Freeform 44"/>
            <p:cNvSpPr>
              <a:spLocks/>
            </p:cNvSpPr>
            <p:nvPr/>
          </p:nvSpPr>
          <p:spPr bwMode="auto">
            <a:xfrm>
              <a:off x="644525" y="2562225"/>
              <a:ext cx="1557338" cy="585788"/>
            </a:xfrm>
            <a:custGeom>
              <a:avLst/>
              <a:gdLst>
                <a:gd name="T0" fmla="*/ 85 w 981"/>
                <a:gd name="T1" fmla="*/ 0 h 369"/>
                <a:gd name="T2" fmla="*/ 897 w 981"/>
                <a:gd name="T3" fmla="*/ 0 h 369"/>
                <a:gd name="T4" fmla="*/ 981 w 981"/>
                <a:gd name="T5" fmla="*/ 369 h 369"/>
                <a:gd name="T6" fmla="*/ 0 w 981"/>
                <a:gd name="T7" fmla="*/ 369 h 369"/>
                <a:gd name="T8" fmla="*/ 85 w 981"/>
                <a:gd name="T9" fmla="*/ 0 h 369"/>
              </a:gdLst>
              <a:ahLst/>
              <a:cxnLst>
                <a:cxn ang="0">
                  <a:pos x="T0" y="T1"/>
                </a:cxn>
                <a:cxn ang="0">
                  <a:pos x="T2" y="T3"/>
                </a:cxn>
                <a:cxn ang="0">
                  <a:pos x="T4" y="T5"/>
                </a:cxn>
                <a:cxn ang="0">
                  <a:pos x="T6" y="T7"/>
                </a:cxn>
                <a:cxn ang="0">
                  <a:pos x="T8" y="T9"/>
                </a:cxn>
              </a:cxnLst>
              <a:rect l="0" t="0" r="r" b="b"/>
              <a:pathLst>
                <a:path w="981" h="369">
                  <a:moveTo>
                    <a:pt x="85" y="0"/>
                  </a:moveTo>
                  <a:lnTo>
                    <a:pt x="897" y="0"/>
                  </a:lnTo>
                  <a:lnTo>
                    <a:pt x="981" y="369"/>
                  </a:lnTo>
                  <a:lnTo>
                    <a:pt x="0" y="369"/>
                  </a:lnTo>
                  <a:lnTo>
                    <a:pt x="8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74" name="Freeform 45"/>
            <p:cNvSpPr>
              <a:spLocks/>
            </p:cNvSpPr>
            <p:nvPr/>
          </p:nvSpPr>
          <p:spPr bwMode="auto">
            <a:xfrm>
              <a:off x="342900" y="1651000"/>
              <a:ext cx="2160588" cy="958850"/>
            </a:xfrm>
            <a:custGeom>
              <a:avLst/>
              <a:gdLst>
                <a:gd name="T0" fmla="*/ 145 w 1361"/>
                <a:gd name="T1" fmla="*/ 0 h 604"/>
                <a:gd name="T2" fmla="*/ 1214 w 1361"/>
                <a:gd name="T3" fmla="*/ 0 h 604"/>
                <a:gd name="T4" fmla="*/ 1361 w 1361"/>
                <a:gd name="T5" fmla="*/ 604 h 604"/>
                <a:gd name="T6" fmla="*/ 0 w 1361"/>
                <a:gd name="T7" fmla="*/ 604 h 604"/>
                <a:gd name="T8" fmla="*/ 145 w 1361"/>
                <a:gd name="T9" fmla="*/ 0 h 604"/>
              </a:gdLst>
              <a:ahLst/>
              <a:cxnLst>
                <a:cxn ang="0">
                  <a:pos x="T0" y="T1"/>
                </a:cxn>
                <a:cxn ang="0">
                  <a:pos x="T2" y="T3"/>
                </a:cxn>
                <a:cxn ang="0">
                  <a:pos x="T4" y="T5"/>
                </a:cxn>
                <a:cxn ang="0">
                  <a:pos x="T6" y="T7"/>
                </a:cxn>
                <a:cxn ang="0">
                  <a:pos x="T8" y="T9"/>
                </a:cxn>
              </a:cxnLst>
              <a:rect l="0" t="0" r="r" b="b"/>
              <a:pathLst>
                <a:path w="1361" h="604">
                  <a:moveTo>
                    <a:pt x="145" y="0"/>
                  </a:moveTo>
                  <a:lnTo>
                    <a:pt x="1214" y="0"/>
                  </a:lnTo>
                  <a:lnTo>
                    <a:pt x="1361" y="604"/>
                  </a:lnTo>
                  <a:lnTo>
                    <a:pt x="0" y="604"/>
                  </a:lnTo>
                  <a:lnTo>
                    <a:pt x="145" y="0"/>
                  </a:lnTo>
                  <a:close/>
                </a:path>
              </a:pathLst>
            </a:custGeom>
            <a:solidFill>
              <a:srgbClr val="004E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75" name="Freeform 46"/>
            <p:cNvSpPr>
              <a:spLocks/>
            </p:cNvSpPr>
            <p:nvPr/>
          </p:nvSpPr>
          <p:spPr bwMode="auto">
            <a:xfrm>
              <a:off x="644525" y="1833563"/>
              <a:ext cx="1557338" cy="588963"/>
            </a:xfrm>
            <a:custGeom>
              <a:avLst/>
              <a:gdLst>
                <a:gd name="T0" fmla="*/ 85 w 981"/>
                <a:gd name="T1" fmla="*/ 0 h 371"/>
                <a:gd name="T2" fmla="*/ 897 w 981"/>
                <a:gd name="T3" fmla="*/ 0 h 371"/>
                <a:gd name="T4" fmla="*/ 981 w 981"/>
                <a:gd name="T5" fmla="*/ 371 h 371"/>
                <a:gd name="T6" fmla="*/ 0 w 981"/>
                <a:gd name="T7" fmla="*/ 371 h 371"/>
                <a:gd name="T8" fmla="*/ 85 w 981"/>
                <a:gd name="T9" fmla="*/ 0 h 371"/>
              </a:gdLst>
              <a:ahLst/>
              <a:cxnLst>
                <a:cxn ang="0">
                  <a:pos x="T0" y="T1"/>
                </a:cxn>
                <a:cxn ang="0">
                  <a:pos x="T2" y="T3"/>
                </a:cxn>
                <a:cxn ang="0">
                  <a:pos x="T4" y="T5"/>
                </a:cxn>
                <a:cxn ang="0">
                  <a:pos x="T6" y="T7"/>
                </a:cxn>
                <a:cxn ang="0">
                  <a:pos x="T8" y="T9"/>
                </a:cxn>
              </a:cxnLst>
              <a:rect l="0" t="0" r="r" b="b"/>
              <a:pathLst>
                <a:path w="981" h="371">
                  <a:moveTo>
                    <a:pt x="85" y="0"/>
                  </a:moveTo>
                  <a:lnTo>
                    <a:pt x="897" y="0"/>
                  </a:lnTo>
                  <a:lnTo>
                    <a:pt x="981" y="371"/>
                  </a:lnTo>
                  <a:lnTo>
                    <a:pt x="0" y="371"/>
                  </a:lnTo>
                  <a:lnTo>
                    <a:pt x="8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76" name="Rectangle 47"/>
            <p:cNvSpPr>
              <a:spLocks noChangeArrowheads="1"/>
            </p:cNvSpPr>
            <p:nvPr/>
          </p:nvSpPr>
          <p:spPr bwMode="auto">
            <a:xfrm>
              <a:off x="1560513" y="4916488"/>
              <a:ext cx="80963" cy="206375"/>
            </a:xfrm>
            <a:prstGeom prst="rect">
              <a:avLst/>
            </a:prstGeom>
            <a:solidFill>
              <a:srgbClr val="4B28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77" name="Rectangle 48"/>
            <p:cNvSpPr>
              <a:spLocks noChangeArrowheads="1"/>
            </p:cNvSpPr>
            <p:nvPr/>
          </p:nvSpPr>
          <p:spPr bwMode="auto">
            <a:xfrm>
              <a:off x="1430338" y="5018088"/>
              <a:ext cx="82550" cy="104775"/>
            </a:xfrm>
            <a:prstGeom prst="rect">
              <a:avLst/>
            </a:prstGeom>
            <a:solidFill>
              <a:srgbClr val="4B28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78" name="Rectangle 49"/>
            <p:cNvSpPr>
              <a:spLocks noChangeArrowheads="1"/>
            </p:cNvSpPr>
            <p:nvPr/>
          </p:nvSpPr>
          <p:spPr bwMode="auto">
            <a:xfrm>
              <a:off x="1306513" y="4970463"/>
              <a:ext cx="80963" cy="152400"/>
            </a:xfrm>
            <a:prstGeom prst="rect">
              <a:avLst/>
            </a:prstGeom>
            <a:solidFill>
              <a:srgbClr val="4B288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79" name="Freeform 50"/>
            <p:cNvSpPr>
              <a:spLocks/>
            </p:cNvSpPr>
            <p:nvPr/>
          </p:nvSpPr>
          <p:spPr bwMode="auto">
            <a:xfrm>
              <a:off x="1209675" y="4811713"/>
              <a:ext cx="398463" cy="196850"/>
            </a:xfrm>
            <a:custGeom>
              <a:avLst/>
              <a:gdLst>
                <a:gd name="T0" fmla="*/ 6 w 251"/>
                <a:gd name="T1" fmla="*/ 124 h 124"/>
                <a:gd name="T2" fmla="*/ 0 w 251"/>
                <a:gd name="T3" fmla="*/ 112 h 124"/>
                <a:gd name="T4" fmla="*/ 85 w 251"/>
                <a:gd name="T5" fmla="*/ 48 h 124"/>
                <a:gd name="T6" fmla="*/ 166 w 251"/>
                <a:gd name="T7" fmla="*/ 72 h 124"/>
                <a:gd name="T8" fmla="*/ 242 w 251"/>
                <a:gd name="T9" fmla="*/ 0 h 124"/>
                <a:gd name="T10" fmla="*/ 251 w 251"/>
                <a:gd name="T11" fmla="*/ 9 h 124"/>
                <a:gd name="T12" fmla="*/ 169 w 251"/>
                <a:gd name="T13" fmla="*/ 85 h 124"/>
                <a:gd name="T14" fmla="*/ 88 w 251"/>
                <a:gd name="T15" fmla="*/ 60 h 124"/>
                <a:gd name="T16" fmla="*/ 6 w 251"/>
                <a:gd name="T17"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124">
                  <a:moveTo>
                    <a:pt x="6" y="124"/>
                  </a:moveTo>
                  <a:lnTo>
                    <a:pt x="0" y="112"/>
                  </a:lnTo>
                  <a:lnTo>
                    <a:pt x="85" y="48"/>
                  </a:lnTo>
                  <a:lnTo>
                    <a:pt x="166" y="72"/>
                  </a:lnTo>
                  <a:lnTo>
                    <a:pt x="242" y="0"/>
                  </a:lnTo>
                  <a:lnTo>
                    <a:pt x="251" y="9"/>
                  </a:lnTo>
                  <a:lnTo>
                    <a:pt x="169" y="85"/>
                  </a:lnTo>
                  <a:lnTo>
                    <a:pt x="88" y="60"/>
                  </a:lnTo>
                  <a:lnTo>
                    <a:pt x="6" y="124"/>
                  </a:lnTo>
                  <a:close/>
                </a:path>
              </a:pathLst>
            </a:custGeom>
            <a:solidFill>
              <a:srgbClr val="4B28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80" name="Oval 51"/>
            <p:cNvSpPr>
              <a:spLocks noChangeArrowheads="1"/>
            </p:cNvSpPr>
            <p:nvPr/>
          </p:nvSpPr>
          <p:spPr bwMode="auto">
            <a:xfrm>
              <a:off x="1574800" y="4792663"/>
              <a:ext cx="52388" cy="52388"/>
            </a:xfrm>
            <a:prstGeom prst="ellipse">
              <a:avLst/>
            </a:prstGeom>
            <a:solidFill>
              <a:srgbClr val="4B28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81" name="Oval 52"/>
            <p:cNvSpPr>
              <a:spLocks noChangeArrowheads="1"/>
            </p:cNvSpPr>
            <p:nvPr/>
          </p:nvSpPr>
          <p:spPr bwMode="auto">
            <a:xfrm>
              <a:off x="1444625" y="4906963"/>
              <a:ext cx="58738" cy="58738"/>
            </a:xfrm>
            <a:prstGeom prst="ellipse">
              <a:avLst/>
            </a:prstGeom>
            <a:solidFill>
              <a:srgbClr val="4B28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82" name="Oval 53"/>
            <p:cNvSpPr>
              <a:spLocks noChangeArrowheads="1"/>
            </p:cNvSpPr>
            <p:nvPr/>
          </p:nvSpPr>
          <p:spPr bwMode="auto">
            <a:xfrm>
              <a:off x="1320800" y="4868863"/>
              <a:ext cx="52388" cy="57150"/>
            </a:xfrm>
            <a:prstGeom prst="ellipse">
              <a:avLst/>
            </a:prstGeom>
            <a:solidFill>
              <a:srgbClr val="4B28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83" name="Oval 54"/>
            <p:cNvSpPr>
              <a:spLocks noChangeArrowheads="1"/>
            </p:cNvSpPr>
            <p:nvPr/>
          </p:nvSpPr>
          <p:spPr bwMode="auto">
            <a:xfrm>
              <a:off x="1185863" y="4970463"/>
              <a:ext cx="58738" cy="57150"/>
            </a:xfrm>
            <a:prstGeom prst="ellipse">
              <a:avLst/>
            </a:prstGeom>
            <a:solidFill>
              <a:srgbClr val="4B28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84" name="Freeform 56"/>
            <p:cNvSpPr>
              <a:spLocks/>
            </p:cNvSpPr>
            <p:nvPr/>
          </p:nvSpPr>
          <p:spPr bwMode="auto">
            <a:xfrm>
              <a:off x="1458913" y="2111375"/>
              <a:ext cx="153988" cy="192088"/>
            </a:xfrm>
            <a:custGeom>
              <a:avLst/>
              <a:gdLst>
                <a:gd name="T0" fmla="*/ 0 w 32"/>
                <a:gd name="T1" fmla="*/ 38 h 40"/>
                <a:gd name="T2" fmla="*/ 14 w 32"/>
                <a:gd name="T3" fmla="*/ 9 h 40"/>
                <a:gd name="T4" fmla="*/ 19 w 32"/>
                <a:gd name="T5" fmla="*/ 1 h 40"/>
                <a:gd name="T6" fmla="*/ 29 w 32"/>
                <a:gd name="T7" fmla="*/ 0 h 40"/>
                <a:gd name="T8" fmla="*/ 32 w 32"/>
                <a:gd name="T9" fmla="*/ 6 h 40"/>
                <a:gd name="T10" fmla="*/ 0 w 32"/>
                <a:gd name="T11" fmla="*/ 40 h 40"/>
                <a:gd name="T12" fmla="*/ 0 w 32"/>
                <a:gd name="T13" fmla="*/ 38 h 40"/>
              </a:gdLst>
              <a:ahLst/>
              <a:cxnLst>
                <a:cxn ang="0">
                  <a:pos x="T0" y="T1"/>
                </a:cxn>
                <a:cxn ang="0">
                  <a:pos x="T2" y="T3"/>
                </a:cxn>
                <a:cxn ang="0">
                  <a:pos x="T4" y="T5"/>
                </a:cxn>
                <a:cxn ang="0">
                  <a:pos x="T6" y="T7"/>
                </a:cxn>
                <a:cxn ang="0">
                  <a:pos x="T8" y="T9"/>
                </a:cxn>
                <a:cxn ang="0">
                  <a:pos x="T10" y="T11"/>
                </a:cxn>
                <a:cxn ang="0">
                  <a:pos x="T12" y="T13"/>
                </a:cxn>
              </a:cxnLst>
              <a:rect l="0" t="0" r="r" b="b"/>
              <a:pathLst>
                <a:path w="32" h="40">
                  <a:moveTo>
                    <a:pt x="0" y="38"/>
                  </a:moveTo>
                  <a:cubicBezTo>
                    <a:pt x="0" y="38"/>
                    <a:pt x="17" y="24"/>
                    <a:pt x="14" y="9"/>
                  </a:cubicBezTo>
                  <a:cubicBezTo>
                    <a:pt x="19" y="1"/>
                    <a:pt x="19" y="1"/>
                    <a:pt x="19" y="1"/>
                  </a:cubicBezTo>
                  <a:cubicBezTo>
                    <a:pt x="29" y="0"/>
                    <a:pt x="29" y="0"/>
                    <a:pt x="29" y="0"/>
                  </a:cubicBezTo>
                  <a:cubicBezTo>
                    <a:pt x="32" y="6"/>
                    <a:pt x="32" y="6"/>
                    <a:pt x="32" y="6"/>
                  </a:cubicBezTo>
                  <a:cubicBezTo>
                    <a:pt x="32" y="6"/>
                    <a:pt x="29" y="37"/>
                    <a:pt x="0" y="40"/>
                  </a:cubicBezTo>
                  <a:lnTo>
                    <a:pt x="0" y="38"/>
                  </a:lnTo>
                  <a:close/>
                </a:path>
              </a:pathLst>
            </a:custGeom>
            <a:solidFill>
              <a:srgbClr val="004E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85" name="Freeform 57"/>
            <p:cNvSpPr>
              <a:spLocks/>
            </p:cNvSpPr>
            <p:nvPr/>
          </p:nvSpPr>
          <p:spPr bwMode="auto">
            <a:xfrm>
              <a:off x="1477963" y="2049463"/>
              <a:ext cx="182563" cy="109538"/>
            </a:xfrm>
            <a:custGeom>
              <a:avLst/>
              <a:gdLst>
                <a:gd name="T0" fmla="*/ 0 w 115"/>
                <a:gd name="T1" fmla="*/ 69 h 69"/>
                <a:gd name="T2" fmla="*/ 49 w 115"/>
                <a:gd name="T3" fmla="*/ 0 h 69"/>
                <a:gd name="T4" fmla="*/ 115 w 115"/>
                <a:gd name="T5" fmla="*/ 51 h 69"/>
                <a:gd name="T6" fmla="*/ 0 w 115"/>
                <a:gd name="T7" fmla="*/ 69 h 69"/>
              </a:gdLst>
              <a:ahLst/>
              <a:cxnLst>
                <a:cxn ang="0">
                  <a:pos x="T0" y="T1"/>
                </a:cxn>
                <a:cxn ang="0">
                  <a:pos x="T2" y="T3"/>
                </a:cxn>
                <a:cxn ang="0">
                  <a:pos x="T4" y="T5"/>
                </a:cxn>
                <a:cxn ang="0">
                  <a:pos x="T6" y="T7"/>
                </a:cxn>
              </a:cxnLst>
              <a:rect l="0" t="0" r="r" b="b"/>
              <a:pathLst>
                <a:path w="115" h="69">
                  <a:moveTo>
                    <a:pt x="0" y="69"/>
                  </a:moveTo>
                  <a:lnTo>
                    <a:pt x="49" y="0"/>
                  </a:lnTo>
                  <a:lnTo>
                    <a:pt x="115" y="51"/>
                  </a:lnTo>
                  <a:lnTo>
                    <a:pt x="0" y="69"/>
                  </a:lnTo>
                  <a:close/>
                </a:path>
              </a:pathLst>
            </a:custGeom>
            <a:solidFill>
              <a:srgbClr val="004E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86" name="Freeform 58"/>
            <p:cNvSpPr>
              <a:spLocks noEditPoints="1"/>
            </p:cNvSpPr>
            <p:nvPr/>
          </p:nvSpPr>
          <p:spPr bwMode="auto">
            <a:xfrm>
              <a:off x="1230313" y="1971675"/>
              <a:ext cx="282575" cy="307975"/>
            </a:xfrm>
            <a:custGeom>
              <a:avLst/>
              <a:gdLst>
                <a:gd name="T0" fmla="*/ 51 w 59"/>
                <a:gd name="T1" fmla="*/ 15 h 64"/>
                <a:gd name="T2" fmla="*/ 58 w 59"/>
                <a:gd name="T3" fmla="*/ 11 h 64"/>
                <a:gd name="T4" fmla="*/ 51 w 59"/>
                <a:gd name="T5" fmla="*/ 11 h 64"/>
                <a:gd name="T6" fmla="*/ 48 w 59"/>
                <a:gd name="T7" fmla="*/ 5 h 64"/>
                <a:gd name="T8" fmla="*/ 41 w 59"/>
                <a:gd name="T9" fmla="*/ 1 h 64"/>
                <a:gd name="T10" fmla="*/ 47 w 59"/>
                <a:gd name="T11" fmla="*/ 11 h 64"/>
                <a:gd name="T12" fmla="*/ 34 w 59"/>
                <a:gd name="T13" fmla="*/ 0 h 64"/>
                <a:gd name="T14" fmla="*/ 31 w 59"/>
                <a:gd name="T15" fmla="*/ 0 h 64"/>
                <a:gd name="T16" fmla="*/ 19 w 59"/>
                <a:gd name="T17" fmla="*/ 11 h 64"/>
                <a:gd name="T18" fmla="*/ 24 w 59"/>
                <a:gd name="T19" fmla="*/ 1 h 64"/>
                <a:gd name="T20" fmla="*/ 18 w 59"/>
                <a:gd name="T21" fmla="*/ 5 h 64"/>
                <a:gd name="T22" fmla="*/ 8 w 59"/>
                <a:gd name="T23" fmla="*/ 11 h 64"/>
                <a:gd name="T24" fmla="*/ 14 w 59"/>
                <a:gd name="T25" fmla="*/ 15 h 64"/>
                <a:gd name="T26" fmla="*/ 1 w 59"/>
                <a:gd name="T27" fmla="*/ 30 h 64"/>
                <a:gd name="T28" fmla="*/ 1 w 59"/>
                <a:gd name="T29" fmla="*/ 34 h 64"/>
                <a:gd name="T30" fmla="*/ 14 w 59"/>
                <a:gd name="T31" fmla="*/ 49 h 64"/>
                <a:gd name="T32" fmla="*/ 8 w 59"/>
                <a:gd name="T33" fmla="*/ 53 h 64"/>
                <a:gd name="T34" fmla="*/ 18 w 59"/>
                <a:gd name="T35" fmla="*/ 59 h 64"/>
                <a:gd name="T36" fmla="*/ 24 w 59"/>
                <a:gd name="T37" fmla="*/ 63 h 64"/>
                <a:gd name="T38" fmla="*/ 19 w 59"/>
                <a:gd name="T39" fmla="*/ 53 h 64"/>
                <a:gd name="T40" fmla="*/ 31 w 59"/>
                <a:gd name="T41" fmla="*/ 64 h 64"/>
                <a:gd name="T42" fmla="*/ 34 w 59"/>
                <a:gd name="T43" fmla="*/ 64 h 64"/>
                <a:gd name="T44" fmla="*/ 47 w 59"/>
                <a:gd name="T45" fmla="*/ 53 h 64"/>
                <a:gd name="T46" fmla="*/ 41 w 59"/>
                <a:gd name="T47" fmla="*/ 63 h 64"/>
                <a:gd name="T48" fmla="*/ 48 w 59"/>
                <a:gd name="T49" fmla="*/ 59 h 64"/>
                <a:gd name="T50" fmla="*/ 57 w 59"/>
                <a:gd name="T51" fmla="*/ 53 h 64"/>
                <a:gd name="T52" fmla="*/ 52 w 59"/>
                <a:gd name="T53" fmla="*/ 49 h 64"/>
                <a:gd name="T54" fmla="*/ 49 w 59"/>
                <a:gd name="T55" fmla="*/ 42 h 64"/>
                <a:gd name="T56" fmla="*/ 34 w 59"/>
                <a:gd name="T57" fmla="*/ 49 h 64"/>
                <a:gd name="T58" fmla="*/ 50 w 59"/>
                <a:gd name="T59" fmla="*/ 34 h 64"/>
                <a:gd name="T60" fmla="*/ 56 w 59"/>
                <a:gd name="T61" fmla="*/ 30 h 64"/>
                <a:gd name="T62" fmla="*/ 52 w 59"/>
                <a:gd name="T63" fmla="*/ 16 h 64"/>
                <a:gd name="T64" fmla="*/ 17 w 59"/>
                <a:gd name="T65" fmla="*/ 49 h 64"/>
                <a:gd name="T66" fmla="*/ 31 w 59"/>
                <a:gd name="T67" fmla="*/ 34 h 64"/>
                <a:gd name="T68" fmla="*/ 31 w 59"/>
                <a:gd name="T69" fmla="*/ 30 h 64"/>
                <a:gd name="T70" fmla="*/ 17 w 59"/>
                <a:gd name="T71" fmla="*/ 15 h 64"/>
                <a:gd name="T72" fmla="*/ 31 w 59"/>
                <a:gd name="T73" fmla="*/ 30 h 64"/>
                <a:gd name="T74" fmla="*/ 34 w 59"/>
                <a:gd name="T75" fmla="*/ 15 h 64"/>
                <a:gd name="T76" fmla="*/ 45 w 59"/>
                <a:gd name="T77" fmla="*/ 15 h 64"/>
                <a:gd name="T78" fmla="*/ 50 w 59"/>
                <a:gd name="T79" fmla="*/ 3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 h="64">
                  <a:moveTo>
                    <a:pt x="52" y="16"/>
                  </a:moveTo>
                  <a:cubicBezTo>
                    <a:pt x="51" y="15"/>
                    <a:pt x="51" y="15"/>
                    <a:pt x="51" y="15"/>
                  </a:cubicBezTo>
                  <a:cubicBezTo>
                    <a:pt x="56" y="15"/>
                    <a:pt x="56" y="15"/>
                    <a:pt x="56" y="15"/>
                  </a:cubicBezTo>
                  <a:cubicBezTo>
                    <a:pt x="58" y="11"/>
                    <a:pt x="58" y="11"/>
                    <a:pt x="58" y="11"/>
                  </a:cubicBezTo>
                  <a:cubicBezTo>
                    <a:pt x="51" y="11"/>
                    <a:pt x="51" y="11"/>
                    <a:pt x="51" y="11"/>
                  </a:cubicBezTo>
                  <a:cubicBezTo>
                    <a:pt x="51" y="11"/>
                    <a:pt x="51" y="11"/>
                    <a:pt x="51" y="11"/>
                  </a:cubicBezTo>
                  <a:cubicBezTo>
                    <a:pt x="50" y="11"/>
                    <a:pt x="50" y="11"/>
                    <a:pt x="50" y="11"/>
                  </a:cubicBezTo>
                  <a:cubicBezTo>
                    <a:pt x="50" y="9"/>
                    <a:pt x="49" y="7"/>
                    <a:pt x="48" y="5"/>
                  </a:cubicBezTo>
                  <a:cubicBezTo>
                    <a:pt x="48" y="4"/>
                    <a:pt x="47" y="4"/>
                    <a:pt x="47" y="3"/>
                  </a:cubicBezTo>
                  <a:cubicBezTo>
                    <a:pt x="45" y="2"/>
                    <a:pt x="43" y="1"/>
                    <a:pt x="41" y="1"/>
                  </a:cubicBezTo>
                  <a:cubicBezTo>
                    <a:pt x="42" y="2"/>
                    <a:pt x="44" y="4"/>
                    <a:pt x="45" y="6"/>
                  </a:cubicBezTo>
                  <a:cubicBezTo>
                    <a:pt x="45" y="8"/>
                    <a:pt x="46" y="9"/>
                    <a:pt x="47" y="11"/>
                  </a:cubicBezTo>
                  <a:cubicBezTo>
                    <a:pt x="34" y="11"/>
                    <a:pt x="34" y="11"/>
                    <a:pt x="34" y="11"/>
                  </a:cubicBezTo>
                  <a:cubicBezTo>
                    <a:pt x="34" y="0"/>
                    <a:pt x="34" y="0"/>
                    <a:pt x="34" y="0"/>
                  </a:cubicBezTo>
                  <a:cubicBezTo>
                    <a:pt x="34" y="0"/>
                    <a:pt x="33" y="0"/>
                    <a:pt x="33" y="0"/>
                  </a:cubicBezTo>
                  <a:cubicBezTo>
                    <a:pt x="32" y="0"/>
                    <a:pt x="31" y="0"/>
                    <a:pt x="31" y="0"/>
                  </a:cubicBezTo>
                  <a:cubicBezTo>
                    <a:pt x="31" y="11"/>
                    <a:pt x="31" y="11"/>
                    <a:pt x="31" y="11"/>
                  </a:cubicBezTo>
                  <a:cubicBezTo>
                    <a:pt x="19" y="11"/>
                    <a:pt x="19" y="11"/>
                    <a:pt x="19" y="11"/>
                  </a:cubicBezTo>
                  <a:cubicBezTo>
                    <a:pt x="19" y="9"/>
                    <a:pt x="20" y="8"/>
                    <a:pt x="21" y="6"/>
                  </a:cubicBezTo>
                  <a:cubicBezTo>
                    <a:pt x="22" y="4"/>
                    <a:pt x="23" y="2"/>
                    <a:pt x="24" y="1"/>
                  </a:cubicBezTo>
                  <a:cubicBezTo>
                    <a:pt x="22" y="1"/>
                    <a:pt x="20" y="2"/>
                    <a:pt x="18" y="3"/>
                  </a:cubicBezTo>
                  <a:cubicBezTo>
                    <a:pt x="18" y="4"/>
                    <a:pt x="18" y="4"/>
                    <a:pt x="18" y="5"/>
                  </a:cubicBezTo>
                  <a:cubicBezTo>
                    <a:pt x="16" y="7"/>
                    <a:pt x="16" y="9"/>
                    <a:pt x="15" y="11"/>
                  </a:cubicBezTo>
                  <a:cubicBezTo>
                    <a:pt x="8" y="11"/>
                    <a:pt x="8" y="11"/>
                    <a:pt x="8" y="11"/>
                  </a:cubicBezTo>
                  <a:cubicBezTo>
                    <a:pt x="7" y="12"/>
                    <a:pt x="6" y="14"/>
                    <a:pt x="5" y="15"/>
                  </a:cubicBezTo>
                  <a:cubicBezTo>
                    <a:pt x="14" y="15"/>
                    <a:pt x="14" y="15"/>
                    <a:pt x="14" y="15"/>
                  </a:cubicBezTo>
                  <a:cubicBezTo>
                    <a:pt x="13" y="20"/>
                    <a:pt x="12" y="25"/>
                    <a:pt x="12" y="30"/>
                  </a:cubicBezTo>
                  <a:cubicBezTo>
                    <a:pt x="1" y="30"/>
                    <a:pt x="1" y="30"/>
                    <a:pt x="1" y="30"/>
                  </a:cubicBezTo>
                  <a:cubicBezTo>
                    <a:pt x="1" y="31"/>
                    <a:pt x="0" y="31"/>
                    <a:pt x="0" y="32"/>
                  </a:cubicBezTo>
                  <a:cubicBezTo>
                    <a:pt x="0" y="33"/>
                    <a:pt x="1" y="33"/>
                    <a:pt x="1" y="34"/>
                  </a:cubicBezTo>
                  <a:cubicBezTo>
                    <a:pt x="12" y="34"/>
                    <a:pt x="12" y="34"/>
                    <a:pt x="12" y="34"/>
                  </a:cubicBezTo>
                  <a:cubicBezTo>
                    <a:pt x="12" y="39"/>
                    <a:pt x="13" y="44"/>
                    <a:pt x="14" y="49"/>
                  </a:cubicBezTo>
                  <a:cubicBezTo>
                    <a:pt x="5" y="49"/>
                    <a:pt x="5" y="49"/>
                    <a:pt x="5" y="49"/>
                  </a:cubicBezTo>
                  <a:cubicBezTo>
                    <a:pt x="6" y="50"/>
                    <a:pt x="7" y="51"/>
                    <a:pt x="8" y="53"/>
                  </a:cubicBezTo>
                  <a:cubicBezTo>
                    <a:pt x="15" y="53"/>
                    <a:pt x="15" y="53"/>
                    <a:pt x="15" y="53"/>
                  </a:cubicBezTo>
                  <a:cubicBezTo>
                    <a:pt x="16" y="55"/>
                    <a:pt x="16" y="57"/>
                    <a:pt x="18" y="59"/>
                  </a:cubicBezTo>
                  <a:cubicBezTo>
                    <a:pt x="18" y="60"/>
                    <a:pt x="18" y="60"/>
                    <a:pt x="18" y="61"/>
                  </a:cubicBezTo>
                  <a:cubicBezTo>
                    <a:pt x="20" y="62"/>
                    <a:pt x="22" y="62"/>
                    <a:pt x="24" y="63"/>
                  </a:cubicBezTo>
                  <a:cubicBezTo>
                    <a:pt x="23" y="61"/>
                    <a:pt x="22" y="60"/>
                    <a:pt x="21" y="58"/>
                  </a:cubicBezTo>
                  <a:cubicBezTo>
                    <a:pt x="20" y="56"/>
                    <a:pt x="19" y="54"/>
                    <a:pt x="19" y="53"/>
                  </a:cubicBezTo>
                  <a:cubicBezTo>
                    <a:pt x="31" y="53"/>
                    <a:pt x="31" y="53"/>
                    <a:pt x="31" y="53"/>
                  </a:cubicBezTo>
                  <a:cubicBezTo>
                    <a:pt x="31" y="64"/>
                    <a:pt x="31" y="64"/>
                    <a:pt x="31" y="64"/>
                  </a:cubicBezTo>
                  <a:cubicBezTo>
                    <a:pt x="31" y="64"/>
                    <a:pt x="32" y="64"/>
                    <a:pt x="33" y="64"/>
                  </a:cubicBezTo>
                  <a:cubicBezTo>
                    <a:pt x="33" y="64"/>
                    <a:pt x="34" y="64"/>
                    <a:pt x="34" y="64"/>
                  </a:cubicBezTo>
                  <a:cubicBezTo>
                    <a:pt x="34" y="53"/>
                    <a:pt x="34" y="53"/>
                    <a:pt x="34" y="53"/>
                  </a:cubicBezTo>
                  <a:cubicBezTo>
                    <a:pt x="47" y="53"/>
                    <a:pt x="47" y="53"/>
                    <a:pt x="47" y="53"/>
                  </a:cubicBezTo>
                  <a:cubicBezTo>
                    <a:pt x="46" y="54"/>
                    <a:pt x="45" y="56"/>
                    <a:pt x="45" y="58"/>
                  </a:cubicBezTo>
                  <a:cubicBezTo>
                    <a:pt x="44" y="60"/>
                    <a:pt x="42" y="61"/>
                    <a:pt x="41" y="63"/>
                  </a:cubicBezTo>
                  <a:cubicBezTo>
                    <a:pt x="43" y="62"/>
                    <a:pt x="45" y="62"/>
                    <a:pt x="47" y="61"/>
                  </a:cubicBezTo>
                  <a:cubicBezTo>
                    <a:pt x="47" y="60"/>
                    <a:pt x="48" y="60"/>
                    <a:pt x="48" y="59"/>
                  </a:cubicBezTo>
                  <a:cubicBezTo>
                    <a:pt x="49" y="57"/>
                    <a:pt x="50" y="55"/>
                    <a:pt x="50" y="53"/>
                  </a:cubicBezTo>
                  <a:cubicBezTo>
                    <a:pt x="57" y="53"/>
                    <a:pt x="57" y="53"/>
                    <a:pt x="57" y="53"/>
                  </a:cubicBezTo>
                  <a:cubicBezTo>
                    <a:pt x="58" y="51"/>
                    <a:pt x="58" y="50"/>
                    <a:pt x="59" y="49"/>
                  </a:cubicBezTo>
                  <a:cubicBezTo>
                    <a:pt x="52" y="49"/>
                    <a:pt x="52" y="49"/>
                    <a:pt x="52" y="49"/>
                  </a:cubicBezTo>
                  <a:cubicBezTo>
                    <a:pt x="52" y="46"/>
                    <a:pt x="53" y="44"/>
                    <a:pt x="53" y="41"/>
                  </a:cubicBezTo>
                  <a:cubicBezTo>
                    <a:pt x="49" y="42"/>
                    <a:pt x="49" y="42"/>
                    <a:pt x="49" y="42"/>
                  </a:cubicBezTo>
                  <a:cubicBezTo>
                    <a:pt x="49" y="44"/>
                    <a:pt x="48" y="47"/>
                    <a:pt x="48" y="49"/>
                  </a:cubicBezTo>
                  <a:cubicBezTo>
                    <a:pt x="34" y="49"/>
                    <a:pt x="34" y="49"/>
                    <a:pt x="34" y="49"/>
                  </a:cubicBezTo>
                  <a:cubicBezTo>
                    <a:pt x="34" y="34"/>
                    <a:pt x="34" y="34"/>
                    <a:pt x="34" y="34"/>
                  </a:cubicBezTo>
                  <a:cubicBezTo>
                    <a:pt x="50" y="34"/>
                    <a:pt x="50" y="34"/>
                    <a:pt x="50" y="34"/>
                  </a:cubicBezTo>
                  <a:cubicBezTo>
                    <a:pt x="50" y="36"/>
                    <a:pt x="50" y="37"/>
                    <a:pt x="50" y="39"/>
                  </a:cubicBezTo>
                  <a:cubicBezTo>
                    <a:pt x="56" y="30"/>
                    <a:pt x="56" y="30"/>
                    <a:pt x="56" y="30"/>
                  </a:cubicBezTo>
                  <a:cubicBezTo>
                    <a:pt x="54" y="30"/>
                    <a:pt x="54" y="30"/>
                    <a:pt x="54" y="30"/>
                  </a:cubicBezTo>
                  <a:cubicBezTo>
                    <a:pt x="53" y="25"/>
                    <a:pt x="53" y="20"/>
                    <a:pt x="52" y="16"/>
                  </a:cubicBezTo>
                  <a:close/>
                  <a:moveTo>
                    <a:pt x="31" y="49"/>
                  </a:moveTo>
                  <a:cubicBezTo>
                    <a:pt x="17" y="49"/>
                    <a:pt x="17" y="49"/>
                    <a:pt x="17" y="49"/>
                  </a:cubicBezTo>
                  <a:cubicBezTo>
                    <a:pt x="16" y="45"/>
                    <a:pt x="15" y="39"/>
                    <a:pt x="15" y="34"/>
                  </a:cubicBezTo>
                  <a:cubicBezTo>
                    <a:pt x="31" y="34"/>
                    <a:pt x="31" y="34"/>
                    <a:pt x="31" y="34"/>
                  </a:cubicBezTo>
                  <a:lnTo>
                    <a:pt x="31" y="49"/>
                  </a:lnTo>
                  <a:close/>
                  <a:moveTo>
                    <a:pt x="31" y="30"/>
                  </a:moveTo>
                  <a:cubicBezTo>
                    <a:pt x="15" y="30"/>
                    <a:pt x="15" y="30"/>
                    <a:pt x="15" y="30"/>
                  </a:cubicBezTo>
                  <a:cubicBezTo>
                    <a:pt x="15" y="25"/>
                    <a:pt x="16" y="19"/>
                    <a:pt x="17" y="15"/>
                  </a:cubicBezTo>
                  <a:cubicBezTo>
                    <a:pt x="31" y="15"/>
                    <a:pt x="31" y="15"/>
                    <a:pt x="31" y="15"/>
                  </a:cubicBezTo>
                  <a:lnTo>
                    <a:pt x="31" y="30"/>
                  </a:lnTo>
                  <a:close/>
                  <a:moveTo>
                    <a:pt x="34" y="30"/>
                  </a:moveTo>
                  <a:cubicBezTo>
                    <a:pt x="34" y="15"/>
                    <a:pt x="34" y="15"/>
                    <a:pt x="34" y="15"/>
                  </a:cubicBezTo>
                  <a:cubicBezTo>
                    <a:pt x="45" y="15"/>
                    <a:pt x="45" y="15"/>
                    <a:pt x="45" y="15"/>
                  </a:cubicBezTo>
                  <a:cubicBezTo>
                    <a:pt x="45" y="15"/>
                    <a:pt x="45" y="15"/>
                    <a:pt x="45" y="15"/>
                  </a:cubicBezTo>
                  <a:cubicBezTo>
                    <a:pt x="48" y="15"/>
                    <a:pt x="48" y="15"/>
                    <a:pt x="48" y="15"/>
                  </a:cubicBezTo>
                  <a:cubicBezTo>
                    <a:pt x="49" y="19"/>
                    <a:pt x="50" y="25"/>
                    <a:pt x="50" y="30"/>
                  </a:cubicBezTo>
                  <a:lnTo>
                    <a:pt x="34" y="30"/>
                  </a:lnTo>
                  <a:close/>
                </a:path>
              </a:pathLst>
            </a:custGeom>
            <a:solidFill>
              <a:srgbClr val="004E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87" name="Freeform 59"/>
            <p:cNvSpPr>
              <a:spLocks/>
            </p:cNvSpPr>
            <p:nvPr/>
          </p:nvSpPr>
          <p:spPr bwMode="auto">
            <a:xfrm>
              <a:off x="1185863" y="1928813"/>
              <a:ext cx="379413" cy="398463"/>
            </a:xfrm>
            <a:custGeom>
              <a:avLst/>
              <a:gdLst>
                <a:gd name="T0" fmla="*/ 58 w 79"/>
                <a:gd name="T1" fmla="*/ 73 h 83"/>
                <a:gd name="T2" fmla="*/ 52 w 79"/>
                <a:gd name="T3" fmla="*/ 75 h 83"/>
                <a:gd name="T4" fmla="*/ 31 w 79"/>
                <a:gd name="T5" fmla="*/ 75 h 83"/>
                <a:gd name="T6" fmla="*/ 13 w 79"/>
                <a:gd name="T7" fmla="*/ 62 h 83"/>
                <a:gd name="T8" fmla="*/ 11 w 79"/>
                <a:gd name="T9" fmla="*/ 58 h 83"/>
                <a:gd name="T10" fmla="*/ 10 w 79"/>
                <a:gd name="T11" fmla="*/ 57 h 83"/>
                <a:gd name="T12" fmla="*/ 6 w 79"/>
                <a:gd name="T13" fmla="*/ 41 h 83"/>
                <a:gd name="T14" fmla="*/ 13 w 79"/>
                <a:gd name="T15" fmla="*/ 20 h 83"/>
                <a:gd name="T16" fmla="*/ 16 w 79"/>
                <a:gd name="T17" fmla="*/ 17 h 83"/>
                <a:gd name="T18" fmla="*/ 29 w 79"/>
                <a:gd name="T19" fmla="*/ 8 h 83"/>
                <a:gd name="T20" fmla="*/ 31 w 79"/>
                <a:gd name="T21" fmla="*/ 7 h 83"/>
                <a:gd name="T22" fmla="*/ 33 w 79"/>
                <a:gd name="T23" fmla="*/ 7 h 83"/>
                <a:gd name="T24" fmla="*/ 49 w 79"/>
                <a:gd name="T25" fmla="*/ 7 h 83"/>
                <a:gd name="T26" fmla="*/ 53 w 79"/>
                <a:gd name="T27" fmla="*/ 8 h 83"/>
                <a:gd name="T28" fmla="*/ 71 w 79"/>
                <a:gd name="T29" fmla="*/ 21 h 83"/>
                <a:gd name="T30" fmla="*/ 77 w 79"/>
                <a:gd name="T31" fmla="*/ 23 h 83"/>
                <a:gd name="T32" fmla="*/ 68 w 79"/>
                <a:gd name="T33" fmla="*/ 10 h 83"/>
                <a:gd name="T34" fmla="*/ 68 w 79"/>
                <a:gd name="T35" fmla="*/ 10 h 83"/>
                <a:gd name="T36" fmla="*/ 65 w 79"/>
                <a:gd name="T37" fmla="*/ 7 h 83"/>
                <a:gd name="T38" fmla="*/ 61 w 79"/>
                <a:gd name="T39" fmla="*/ 5 h 83"/>
                <a:gd name="T40" fmla="*/ 58 w 79"/>
                <a:gd name="T41" fmla="*/ 3 h 83"/>
                <a:gd name="T42" fmla="*/ 54 w 79"/>
                <a:gd name="T43" fmla="*/ 2 h 83"/>
                <a:gd name="T44" fmla="*/ 50 w 79"/>
                <a:gd name="T45" fmla="*/ 1 h 83"/>
                <a:gd name="T46" fmla="*/ 47 w 79"/>
                <a:gd name="T47" fmla="*/ 0 h 83"/>
                <a:gd name="T48" fmla="*/ 44 w 79"/>
                <a:gd name="T49" fmla="*/ 0 h 83"/>
                <a:gd name="T50" fmla="*/ 34 w 79"/>
                <a:gd name="T51" fmla="*/ 0 h 83"/>
                <a:gd name="T52" fmla="*/ 22 w 79"/>
                <a:gd name="T53" fmla="*/ 5 h 83"/>
                <a:gd name="T54" fmla="*/ 18 w 79"/>
                <a:gd name="T55" fmla="*/ 7 h 83"/>
                <a:gd name="T56" fmla="*/ 15 w 79"/>
                <a:gd name="T57" fmla="*/ 9 h 83"/>
                <a:gd name="T58" fmla="*/ 12 w 79"/>
                <a:gd name="T59" fmla="*/ 12 h 83"/>
                <a:gd name="T60" fmla="*/ 9 w 79"/>
                <a:gd name="T61" fmla="*/ 15 h 83"/>
                <a:gd name="T62" fmla="*/ 7 w 79"/>
                <a:gd name="T63" fmla="*/ 18 h 83"/>
                <a:gd name="T64" fmla="*/ 5 w 79"/>
                <a:gd name="T65" fmla="*/ 22 h 83"/>
                <a:gd name="T66" fmla="*/ 3 w 79"/>
                <a:gd name="T67" fmla="*/ 25 h 83"/>
                <a:gd name="T68" fmla="*/ 2 w 79"/>
                <a:gd name="T69" fmla="*/ 29 h 83"/>
                <a:gd name="T70" fmla="*/ 1 w 79"/>
                <a:gd name="T71" fmla="*/ 33 h 83"/>
                <a:gd name="T72" fmla="*/ 0 w 79"/>
                <a:gd name="T73" fmla="*/ 47 h 83"/>
                <a:gd name="T74" fmla="*/ 3 w 79"/>
                <a:gd name="T75" fmla="*/ 57 h 83"/>
                <a:gd name="T76" fmla="*/ 5 w 79"/>
                <a:gd name="T77" fmla="*/ 61 h 83"/>
                <a:gd name="T78" fmla="*/ 7 w 79"/>
                <a:gd name="T79" fmla="*/ 64 h 83"/>
                <a:gd name="T80" fmla="*/ 12 w 79"/>
                <a:gd name="T81" fmla="*/ 70 h 83"/>
                <a:gd name="T82" fmla="*/ 15 w 79"/>
                <a:gd name="T83" fmla="*/ 73 h 83"/>
                <a:gd name="T84" fmla="*/ 18 w 79"/>
                <a:gd name="T85" fmla="*/ 76 h 83"/>
                <a:gd name="T86" fmla="*/ 22 w 79"/>
                <a:gd name="T87" fmla="*/ 78 h 83"/>
                <a:gd name="T88" fmla="*/ 25 w 79"/>
                <a:gd name="T89" fmla="*/ 79 h 83"/>
                <a:gd name="T90" fmla="*/ 29 w 79"/>
                <a:gd name="T91" fmla="*/ 81 h 83"/>
                <a:gd name="T92" fmla="*/ 37 w 79"/>
                <a:gd name="T93" fmla="*/ 82 h 83"/>
                <a:gd name="T94" fmla="*/ 41 w 79"/>
                <a:gd name="T95" fmla="*/ 83 h 83"/>
                <a:gd name="T96" fmla="*/ 45 w 79"/>
                <a:gd name="T97" fmla="*/ 82 h 83"/>
                <a:gd name="T98" fmla="*/ 49 w 79"/>
                <a:gd name="T99" fmla="*/ 82 h 83"/>
                <a:gd name="T100" fmla="*/ 53 w 79"/>
                <a:gd name="T101" fmla="*/ 81 h 83"/>
                <a:gd name="T102" fmla="*/ 55 w 79"/>
                <a:gd name="T103" fmla="*/ 80 h 83"/>
                <a:gd name="T104" fmla="*/ 56 w 79"/>
                <a:gd name="T105" fmla="*/ 7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9" h="83">
                  <a:moveTo>
                    <a:pt x="56" y="75"/>
                  </a:moveTo>
                  <a:cubicBezTo>
                    <a:pt x="56" y="75"/>
                    <a:pt x="57" y="74"/>
                    <a:pt x="58" y="73"/>
                  </a:cubicBezTo>
                  <a:cubicBezTo>
                    <a:pt x="56" y="74"/>
                    <a:pt x="54" y="74"/>
                    <a:pt x="52" y="75"/>
                  </a:cubicBezTo>
                  <a:cubicBezTo>
                    <a:pt x="52" y="75"/>
                    <a:pt x="52" y="75"/>
                    <a:pt x="52" y="75"/>
                  </a:cubicBezTo>
                  <a:cubicBezTo>
                    <a:pt x="49" y="76"/>
                    <a:pt x="45" y="76"/>
                    <a:pt x="42" y="76"/>
                  </a:cubicBezTo>
                  <a:cubicBezTo>
                    <a:pt x="38" y="76"/>
                    <a:pt x="34" y="76"/>
                    <a:pt x="31" y="75"/>
                  </a:cubicBezTo>
                  <a:cubicBezTo>
                    <a:pt x="31" y="75"/>
                    <a:pt x="31" y="75"/>
                    <a:pt x="31" y="75"/>
                  </a:cubicBezTo>
                  <a:cubicBezTo>
                    <a:pt x="24" y="73"/>
                    <a:pt x="17" y="68"/>
                    <a:pt x="13" y="62"/>
                  </a:cubicBezTo>
                  <a:cubicBezTo>
                    <a:pt x="13" y="62"/>
                    <a:pt x="13" y="62"/>
                    <a:pt x="13" y="62"/>
                  </a:cubicBezTo>
                  <a:cubicBezTo>
                    <a:pt x="12" y="60"/>
                    <a:pt x="11" y="59"/>
                    <a:pt x="11" y="58"/>
                  </a:cubicBezTo>
                  <a:cubicBezTo>
                    <a:pt x="10" y="58"/>
                    <a:pt x="10" y="58"/>
                    <a:pt x="10" y="58"/>
                  </a:cubicBezTo>
                  <a:cubicBezTo>
                    <a:pt x="10" y="58"/>
                    <a:pt x="10" y="57"/>
                    <a:pt x="10" y="57"/>
                  </a:cubicBezTo>
                  <a:cubicBezTo>
                    <a:pt x="9" y="55"/>
                    <a:pt x="8" y="54"/>
                    <a:pt x="8" y="52"/>
                  </a:cubicBezTo>
                  <a:cubicBezTo>
                    <a:pt x="7" y="48"/>
                    <a:pt x="6" y="45"/>
                    <a:pt x="6" y="41"/>
                  </a:cubicBezTo>
                  <a:cubicBezTo>
                    <a:pt x="6" y="41"/>
                    <a:pt x="6" y="41"/>
                    <a:pt x="6" y="41"/>
                  </a:cubicBezTo>
                  <a:cubicBezTo>
                    <a:pt x="6" y="34"/>
                    <a:pt x="9" y="26"/>
                    <a:pt x="13" y="20"/>
                  </a:cubicBezTo>
                  <a:cubicBezTo>
                    <a:pt x="13" y="20"/>
                    <a:pt x="13" y="20"/>
                    <a:pt x="13" y="20"/>
                  </a:cubicBezTo>
                  <a:cubicBezTo>
                    <a:pt x="14" y="19"/>
                    <a:pt x="15" y="18"/>
                    <a:pt x="16" y="17"/>
                  </a:cubicBezTo>
                  <a:cubicBezTo>
                    <a:pt x="16" y="17"/>
                    <a:pt x="16" y="17"/>
                    <a:pt x="16" y="17"/>
                  </a:cubicBezTo>
                  <a:cubicBezTo>
                    <a:pt x="20" y="13"/>
                    <a:pt x="24" y="10"/>
                    <a:pt x="29" y="8"/>
                  </a:cubicBezTo>
                  <a:cubicBezTo>
                    <a:pt x="29" y="8"/>
                    <a:pt x="29" y="8"/>
                    <a:pt x="29" y="8"/>
                  </a:cubicBezTo>
                  <a:cubicBezTo>
                    <a:pt x="30" y="8"/>
                    <a:pt x="31" y="8"/>
                    <a:pt x="31" y="7"/>
                  </a:cubicBezTo>
                  <a:cubicBezTo>
                    <a:pt x="32" y="7"/>
                    <a:pt x="32" y="7"/>
                    <a:pt x="33" y="7"/>
                  </a:cubicBezTo>
                  <a:cubicBezTo>
                    <a:pt x="33" y="7"/>
                    <a:pt x="33" y="7"/>
                    <a:pt x="33" y="7"/>
                  </a:cubicBezTo>
                  <a:cubicBezTo>
                    <a:pt x="38" y="6"/>
                    <a:pt x="44" y="5"/>
                    <a:pt x="49" y="7"/>
                  </a:cubicBezTo>
                  <a:cubicBezTo>
                    <a:pt x="49" y="7"/>
                    <a:pt x="49" y="7"/>
                    <a:pt x="49" y="7"/>
                  </a:cubicBezTo>
                  <a:cubicBezTo>
                    <a:pt x="50" y="7"/>
                    <a:pt x="52" y="7"/>
                    <a:pt x="53" y="8"/>
                  </a:cubicBezTo>
                  <a:cubicBezTo>
                    <a:pt x="53" y="8"/>
                    <a:pt x="53" y="8"/>
                    <a:pt x="53" y="8"/>
                  </a:cubicBezTo>
                  <a:cubicBezTo>
                    <a:pt x="60" y="10"/>
                    <a:pt x="67" y="15"/>
                    <a:pt x="71" y="21"/>
                  </a:cubicBezTo>
                  <a:cubicBezTo>
                    <a:pt x="71" y="21"/>
                    <a:pt x="71" y="21"/>
                    <a:pt x="71" y="21"/>
                  </a:cubicBezTo>
                  <a:cubicBezTo>
                    <a:pt x="72" y="23"/>
                    <a:pt x="73" y="25"/>
                    <a:pt x="74" y="26"/>
                  </a:cubicBezTo>
                  <a:cubicBezTo>
                    <a:pt x="77" y="23"/>
                    <a:pt x="77" y="23"/>
                    <a:pt x="77" y="23"/>
                  </a:cubicBezTo>
                  <a:cubicBezTo>
                    <a:pt x="79" y="24"/>
                    <a:pt x="79" y="24"/>
                    <a:pt x="79" y="24"/>
                  </a:cubicBezTo>
                  <a:cubicBezTo>
                    <a:pt x="77" y="19"/>
                    <a:pt x="73" y="14"/>
                    <a:pt x="68" y="10"/>
                  </a:cubicBezTo>
                  <a:cubicBezTo>
                    <a:pt x="68" y="10"/>
                    <a:pt x="68" y="10"/>
                    <a:pt x="68" y="10"/>
                  </a:cubicBezTo>
                  <a:cubicBezTo>
                    <a:pt x="68" y="10"/>
                    <a:pt x="68" y="10"/>
                    <a:pt x="68" y="10"/>
                  </a:cubicBezTo>
                  <a:cubicBezTo>
                    <a:pt x="67" y="9"/>
                    <a:pt x="67" y="9"/>
                    <a:pt x="66" y="8"/>
                  </a:cubicBezTo>
                  <a:cubicBezTo>
                    <a:pt x="66" y="8"/>
                    <a:pt x="65" y="8"/>
                    <a:pt x="65" y="7"/>
                  </a:cubicBezTo>
                  <a:cubicBezTo>
                    <a:pt x="64" y="7"/>
                    <a:pt x="64" y="7"/>
                    <a:pt x="63" y="6"/>
                  </a:cubicBezTo>
                  <a:cubicBezTo>
                    <a:pt x="63" y="6"/>
                    <a:pt x="62" y="5"/>
                    <a:pt x="61" y="5"/>
                  </a:cubicBezTo>
                  <a:cubicBezTo>
                    <a:pt x="61" y="5"/>
                    <a:pt x="61" y="5"/>
                    <a:pt x="60" y="4"/>
                  </a:cubicBezTo>
                  <a:cubicBezTo>
                    <a:pt x="59" y="4"/>
                    <a:pt x="59" y="4"/>
                    <a:pt x="58" y="3"/>
                  </a:cubicBezTo>
                  <a:cubicBezTo>
                    <a:pt x="57" y="3"/>
                    <a:pt x="57" y="3"/>
                    <a:pt x="57" y="3"/>
                  </a:cubicBezTo>
                  <a:cubicBezTo>
                    <a:pt x="56" y="3"/>
                    <a:pt x="55" y="2"/>
                    <a:pt x="54" y="2"/>
                  </a:cubicBezTo>
                  <a:cubicBezTo>
                    <a:pt x="54" y="2"/>
                    <a:pt x="53" y="2"/>
                    <a:pt x="53" y="2"/>
                  </a:cubicBezTo>
                  <a:cubicBezTo>
                    <a:pt x="52" y="1"/>
                    <a:pt x="51" y="1"/>
                    <a:pt x="50" y="1"/>
                  </a:cubicBezTo>
                  <a:cubicBezTo>
                    <a:pt x="50" y="1"/>
                    <a:pt x="50" y="1"/>
                    <a:pt x="49" y="1"/>
                  </a:cubicBezTo>
                  <a:cubicBezTo>
                    <a:pt x="48" y="0"/>
                    <a:pt x="48" y="0"/>
                    <a:pt x="47" y="0"/>
                  </a:cubicBezTo>
                  <a:cubicBezTo>
                    <a:pt x="46" y="0"/>
                    <a:pt x="46" y="0"/>
                    <a:pt x="45" y="0"/>
                  </a:cubicBezTo>
                  <a:cubicBezTo>
                    <a:pt x="45" y="0"/>
                    <a:pt x="44" y="0"/>
                    <a:pt x="44" y="0"/>
                  </a:cubicBezTo>
                  <a:cubicBezTo>
                    <a:pt x="42" y="0"/>
                    <a:pt x="39" y="0"/>
                    <a:pt x="37" y="0"/>
                  </a:cubicBezTo>
                  <a:cubicBezTo>
                    <a:pt x="36" y="0"/>
                    <a:pt x="35" y="0"/>
                    <a:pt x="34" y="0"/>
                  </a:cubicBezTo>
                  <a:cubicBezTo>
                    <a:pt x="34" y="1"/>
                    <a:pt x="34" y="1"/>
                    <a:pt x="33" y="1"/>
                  </a:cubicBezTo>
                  <a:cubicBezTo>
                    <a:pt x="29" y="2"/>
                    <a:pt x="25" y="3"/>
                    <a:pt x="22" y="5"/>
                  </a:cubicBezTo>
                  <a:cubicBezTo>
                    <a:pt x="21" y="5"/>
                    <a:pt x="20" y="6"/>
                    <a:pt x="20" y="6"/>
                  </a:cubicBezTo>
                  <a:cubicBezTo>
                    <a:pt x="19" y="6"/>
                    <a:pt x="19" y="7"/>
                    <a:pt x="18" y="7"/>
                  </a:cubicBezTo>
                  <a:cubicBezTo>
                    <a:pt x="17" y="8"/>
                    <a:pt x="17" y="8"/>
                    <a:pt x="16" y="9"/>
                  </a:cubicBezTo>
                  <a:cubicBezTo>
                    <a:pt x="16" y="9"/>
                    <a:pt x="15" y="9"/>
                    <a:pt x="15" y="9"/>
                  </a:cubicBezTo>
                  <a:cubicBezTo>
                    <a:pt x="14" y="10"/>
                    <a:pt x="14" y="11"/>
                    <a:pt x="13" y="11"/>
                  </a:cubicBezTo>
                  <a:cubicBezTo>
                    <a:pt x="13" y="12"/>
                    <a:pt x="12" y="12"/>
                    <a:pt x="12" y="12"/>
                  </a:cubicBezTo>
                  <a:cubicBezTo>
                    <a:pt x="11" y="13"/>
                    <a:pt x="11" y="13"/>
                    <a:pt x="10" y="14"/>
                  </a:cubicBezTo>
                  <a:cubicBezTo>
                    <a:pt x="10" y="14"/>
                    <a:pt x="10" y="15"/>
                    <a:pt x="9" y="15"/>
                  </a:cubicBezTo>
                  <a:cubicBezTo>
                    <a:pt x="9" y="16"/>
                    <a:pt x="9" y="16"/>
                    <a:pt x="8" y="17"/>
                  </a:cubicBezTo>
                  <a:cubicBezTo>
                    <a:pt x="8" y="17"/>
                    <a:pt x="7" y="18"/>
                    <a:pt x="7" y="18"/>
                  </a:cubicBezTo>
                  <a:cubicBezTo>
                    <a:pt x="7" y="19"/>
                    <a:pt x="6" y="19"/>
                    <a:pt x="6" y="20"/>
                  </a:cubicBezTo>
                  <a:cubicBezTo>
                    <a:pt x="6" y="20"/>
                    <a:pt x="5" y="21"/>
                    <a:pt x="5" y="22"/>
                  </a:cubicBezTo>
                  <a:cubicBezTo>
                    <a:pt x="5" y="22"/>
                    <a:pt x="5" y="23"/>
                    <a:pt x="4" y="23"/>
                  </a:cubicBezTo>
                  <a:cubicBezTo>
                    <a:pt x="4" y="24"/>
                    <a:pt x="4" y="25"/>
                    <a:pt x="3" y="25"/>
                  </a:cubicBezTo>
                  <a:cubicBezTo>
                    <a:pt x="3" y="26"/>
                    <a:pt x="3" y="26"/>
                    <a:pt x="3" y="27"/>
                  </a:cubicBezTo>
                  <a:cubicBezTo>
                    <a:pt x="2" y="27"/>
                    <a:pt x="2" y="28"/>
                    <a:pt x="2" y="29"/>
                  </a:cubicBezTo>
                  <a:cubicBezTo>
                    <a:pt x="2" y="30"/>
                    <a:pt x="2" y="30"/>
                    <a:pt x="1" y="31"/>
                  </a:cubicBezTo>
                  <a:cubicBezTo>
                    <a:pt x="1" y="32"/>
                    <a:pt x="1" y="32"/>
                    <a:pt x="1" y="33"/>
                  </a:cubicBezTo>
                  <a:cubicBezTo>
                    <a:pt x="0" y="37"/>
                    <a:pt x="0" y="41"/>
                    <a:pt x="0" y="45"/>
                  </a:cubicBezTo>
                  <a:cubicBezTo>
                    <a:pt x="0" y="46"/>
                    <a:pt x="0" y="46"/>
                    <a:pt x="0" y="47"/>
                  </a:cubicBezTo>
                  <a:cubicBezTo>
                    <a:pt x="1" y="48"/>
                    <a:pt x="1" y="49"/>
                    <a:pt x="1" y="49"/>
                  </a:cubicBezTo>
                  <a:cubicBezTo>
                    <a:pt x="1" y="52"/>
                    <a:pt x="2" y="55"/>
                    <a:pt x="3" y="57"/>
                  </a:cubicBezTo>
                  <a:cubicBezTo>
                    <a:pt x="3" y="58"/>
                    <a:pt x="3" y="58"/>
                    <a:pt x="4" y="58"/>
                  </a:cubicBezTo>
                  <a:cubicBezTo>
                    <a:pt x="4" y="59"/>
                    <a:pt x="5" y="60"/>
                    <a:pt x="5" y="61"/>
                  </a:cubicBezTo>
                  <a:cubicBezTo>
                    <a:pt x="6" y="62"/>
                    <a:pt x="6" y="63"/>
                    <a:pt x="7" y="64"/>
                  </a:cubicBezTo>
                  <a:cubicBezTo>
                    <a:pt x="7" y="64"/>
                    <a:pt x="7" y="64"/>
                    <a:pt x="7" y="64"/>
                  </a:cubicBezTo>
                  <a:cubicBezTo>
                    <a:pt x="9" y="67"/>
                    <a:pt x="10" y="69"/>
                    <a:pt x="12" y="70"/>
                  </a:cubicBezTo>
                  <a:cubicBezTo>
                    <a:pt x="12" y="70"/>
                    <a:pt x="12" y="70"/>
                    <a:pt x="12" y="70"/>
                  </a:cubicBezTo>
                  <a:cubicBezTo>
                    <a:pt x="13" y="71"/>
                    <a:pt x="14" y="72"/>
                    <a:pt x="15" y="73"/>
                  </a:cubicBezTo>
                  <a:cubicBezTo>
                    <a:pt x="15" y="73"/>
                    <a:pt x="15" y="73"/>
                    <a:pt x="15" y="73"/>
                  </a:cubicBezTo>
                  <a:cubicBezTo>
                    <a:pt x="16" y="74"/>
                    <a:pt x="17" y="74"/>
                    <a:pt x="17" y="75"/>
                  </a:cubicBezTo>
                  <a:cubicBezTo>
                    <a:pt x="18" y="75"/>
                    <a:pt x="18" y="75"/>
                    <a:pt x="18" y="76"/>
                  </a:cubicBezTo>
                  <a:cubicBezTo>
                    <a:pt x="19" y="76"/>
                    <a:pt x="20" y="76"/>
                    <a:pt x="20" y="77"/>
                  </a:cubicBezTo>
                  <a:cubicBezTo>
                    <a:pt x="21" y="77"/>
                    <a:pt x="21" y="77"/>
                    <a:pt x="22" y="78"/>
                  </a:cubicBezTo>
                  <a:cubicBezTo>
                    <a:pt x="22" y="78"/>
                    <a:pt x="23" y="78"/>
                    <a:pt x="23" y="78"/>
                  </a:cubicBezTo>
                  <a:cubicBezTo>
                    <a:pt x="24" y="79"/>
                    <a:pt x="25" y="79"/>
                    <a:pt x="25" y="79"/>
                  </a:cubicBezTo>
                  <a:cubicBezTo>
                    <a:pt x="26" y="80"/>
                    <a:pt x="26" y="80"/>
                    <a:pt x="27" y="80"/>
                  </a:cubicBezTo>
                  <a:cubicBezTo>
                    <a:pt x="28" y="80"/>
                    <a:pt x="28" y="81"/>
                    <a:pt x="29" y="81"/>
                  </a:cubicBezTo>
                  <a:cubicBezTo>
                    <a:pt x="32" y="82"/>
                    <a:pt x="34" y="82"/>
                    <a:pt x="37" y="82"/>
                  </a:cubicBezTo>
                  <a:cubicBezTo>
                    <a:pt x="37" y="82"/>
                    <a:pt x="37" y="82"/>
                    <a:pt x="37" y="82"/>
                  </a:cubicBezTo>
                  <a:cubicBezTo>
                    <a:pt x="39" y="83"/>
                    <a:pt x="40" y="83"/>
                    <a:pt x="41" y="83"/>
                  </a:cubicBezTo>
                  <a:cubicBezTo>
                    <a:pt x="41" y="83"/>
                    <a:pt x="41" y="83"/>
                    <a:pt x="41" y="83"/>
                  </a:cubicBezTo>
                  <a:cubicBezTo>
                    <a:pt x="42" y="83"/>
                    <a:pt x="42" y="83"/>
                    <a:pt x="42" y="83"/>
                  </a:cubicBezTo>
                  <a:cubicBezTo>
                    <a:pt x="43" y="83"/>
                    <a:pt x="44" y="83"/>
                    <a:pt x="45" y="82"/>
                  </a:cubicBezTo>
                  <a:cubicBezTo>
                    <a:pt x="46" y="82"/>
                    <a:pt x="47" y="82"/>
                    <a:pt x="47" y="82"/>
                  </a:cubicBezTo>
                  <a:cubicBezTo>
                    <a:pt x="48" y="82"/>
                    <a:pt x="49" y="82"/>
                    <a:pt x="49" y="82"/>
                  </a:cubicBezTo>
                  <a:cubicBezTo>
                    <a:pt x="50" y="82"/>
                    <a:pt x="52" y="81"/>
                    <a:pt x="53" y="81"/>
                  </a:cubicBezTo>
                  <a:cubicBezTo>
                    <a:pt x="53" y="81"/>
                    <a:pt x="53" y="81"/>
                    <a:pt x="53" y="81"/>
                  </a:cubicBezTo>
                  <a:cubicBezTo>
                    <a:pt x="53" y="81"/>
                    <a:pt x="53" y="81"/>
                    <a:pt x="53" y="81"/>
                  </a:cubicBezTo>
                  <a:cubicBezTo>
                    <a:pt x="54" y="81"/>
                    <a:pt x="55" y="80"/>
                    <a:pt x="55" y="80"/>
                  </a:cubicBezTo>
                  <a:cubicBezTo>
                    <a:pt x="55" y="76"/>
                    <a:pt x="55" y="76"/>
                    <a:pt x="55" y="76"/>
                  </a:cubicBezTo>
                  <a:lnTo>
                    <a:pt x="56" y="75"/>
                  </a:lnTo>
                  <a:close/>
                </a:path>
              </a:pathLst>
            </a:custGeom>
            <a:solidFill>
              <a:srgbClr val="004E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88" name="Freeform 60"/>
            <p:cNvSpPr>
              <a:spLocks noEditPoints="1"/>
            </p:cNvSpPr>
            <p:nvPr/>
          </p:nvSpPr>
          <p:spPr bwMode="auto">
            <a:xfrm>
              <a:off x="1287463" y="4068763"/>
              <a:ext cx="334963" cy="119063"/>
            </a:xfrm>
            <a:custGeom>
              <a:avLst/>
              <a:gdLst>
                <a:gd name="T0" fmla="*/ 211 w 211"/>
                <a:gd name="T1" fmla="*/ 75 h 75"/>
                <a:gd name="T2" fmla="*/ 0 w 211"/>
                <a:gd name="T3" fmla="*/ 75 h 75"/>
                <a:gd name="T4" fmla="*/ 0 w 211"/>
                <a:gd name="T5" fmla="*/ 0 h 75"/>
                <a:gd name="T6" fmla="*/ 211 w 211"/>
                <a:gd name="T7" fmla="*/ 0 h 75"/>
                <a:gd name="T8" fmla="*/ 211 w 211"/>
                <a:gd name="T9" fmla="*/ 75 h 75"/>
                <a:gd name="T10" fmla="*/ 199 w 211"/>
                <a:gd name="T11" fmla="*/ 12 h 75"/>
                <a:gd name="T12" fmla="*/ 12 w 211"/>
                <a:gd name="T13" fmla="*/ 12 h 75"/>
                <a:gd name="T14" fmla="*/ 12 w 211"/>
                <a:gd name="T15" fmla="*/ 63 h 75"/>
                <a:gd name="T16" fmla="*/ 199 w 211"/>
                <a:gd name="T17" fmla="*/ 63 h 75"/>
                <a:gd name="T18" fmla="*/ 199 w 211"/>
                <a:gd name="T19"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1" h="75">
                  <a:moveTo>
                    <a:pt x="211" y="75"/>
                  </a:moveTo>
                  <a:lnTo>
                    <a:pt x="0" y="75"/>
                  </a:lnTo>
                  <a:lnTo>
                    <a:pt x="0" y="0"/>
                  </a:lnTo>
                  <a:lnTo>
                    <a:pt x="211" y="0"/>
                  </a:lnTo>
                  <a:lnTo>
                    <a:pt x="211" y="75"/>
                  </a:lnTo>
                  <a:close/>
                  <a:moveTo>
                    <a:pt x="199" y="12"/>
                  </a:moveTo>
                  <a:lnTo>
                    <a:pt x="12" y="12"/>
                  </a:lnTo>
                  <a:lnTo>
                    <a:pt x="12" y="63"/>
                  </a:lnTo>
                  <a:lnTo>
                    <a:pt x="199" y="63"/>
                  </a:lnTo>
                  <a:lnTo>
                    <a:pt x="199" y="12"/>
                  </a:lnTo>
                  <a:close/>
                </a:path>
              </a:pathLst>
            </a:cu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89" name="Freeform 61"/>
            <p:cNvSpPr>
              <a:spLocks/>
            </p:cNvSpPr>
            <p:nvPr/>
          </p:nvSpPr>
          <p:spPr bwMode="auto">
            <a:xfrm>
              <a:off x="1420813" y="4111625"/>
              <a:ext cx="163513" cy="0"/>
            </a:xfrm>
            <a:custGeom>
              <a:avLst/>
              <a:gdLst>
                <a:gd name="T0" fmla="*/ 0 w 103"/>
                <a:gd name="T1" fmla="*/ 103 w 103"/>
                <a:gd name="T2" fmla="*/ 0 w 103"/>
              </a:gdLst>
              <a:ahLst/>
              <a:cxnLst>
                <a:cxn ang="0">
                  <a:pos x="T0" y="0"/>
                </a:cxn>
                <a:cxn ang="0">
                  <a:pos x="T1" y="0"/>
                </a:cxn>
                <a:cxn ang="0">
                  <a:pos x="T2" y="0"/>
                </a:cxn>
              </a:cxnLst>
              <a:rect l="0" t="0" r="r" b="b"/>
              <a:pathLst>
                <a:path w="103">
                  <a:moveTo>
                    <a:pt x="0" y="0"/>
                  </a:moveTo>
                  <a:lnTo>
                    <a:pt x="103" y="0"/>
                  </a:lnTo>
                  <a:lnTo>
                    <a:pt x="0" y="0"/>
                  </a:lnTo>
                  <a:close/>
                </a:path>
              </a:pathLst>
            </a:cu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90" name="Line 62"/>
            <p:cNvSpPr>
              <a:spLocks noChangeShapeType="1"/>
            </p:cNvSpPr>
            <p:nvPr/>
          </p:nvSpPr>
          <p:spPr bwMode="auto">
            <a:xfrm>
              <a:off x="1420813" y="4111625"/>
              <a:ext cx="163513"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91" name="Rectangle 63"/>
            <p:cNvSpPr>
              <a:spLocks noChangeArrowheads="1"/>
            </p:cNvSpPr>
            <p:nvPr/>
          </p:nvSpPr>
          <p:spPr bwMode="auto">
            <a:xfrm>
              <a:off x="1420813" y="4106863"/>
              <a:ext cx="163513" cy="9525"/>
            </a:xfrm>
            <a:prstGeom prst="rect">
              <a:avLst/>
            </a:prstGeom>
            <a:solidFill>
              <a:srgbClr val="0072B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92" name="Freeform 64"/>
            <p:cNvSpPr>
              <a:spLocks/>
            </p:cNvSpPr>
            <p:nvPr/>
          </p:nvSpPr>
          <p:spPr bwMode="auto">
            <a:xfrm>
              <a:off x="1420813" y="4144963"/>
              <a:ext cx="163513" cy="0"/>
            </a:xfrm>
            <a:custGeom>
              <a:avLst/>
              <a:gdLst>
                <a:gd name="T0" fmla="*/ 0 w 103"/>
                <a:gd name="T1" fmla="*/ 103 w 103"/>
                <a:gd name="T2" fmla="*/ 0 w 103"/>
              </a:gdLst>
              <a:ahLst/>
              <a:cxnLst>
                <a:cxn ang="0">
                  <a:pos x="T0" y="0"/>
                </a:cxn>
                <a:cxn ang="0">
                  <a:pos x="T1" y="0"/>
                </a:cxn>
                <a:cxn ang="0">
                  <a:pos x="T2" y="0"/>
                </a:cxn>
              </a:cxnLst>
              <a:rect l="0" t="0" r="r" b="b"/>
              <a:pathLst>
                <a:path w="103">
                  <a:moveTo>
                    <a:pt x="0" y="0"/>
                  </a:moveTo>
                  <a:lnTo>
                    <a:pt x="103" y="0"/>
                  </a:lnTo>
                  <a:lnTo>
                    <a:pt x="0" y="0"/>
                  </a:lnTo>
                  <a:close/>
                </a:path>
              </a:pathLst>
            </a:cu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93" name="Line 65"/>
            <p:cNvSpPr>
              <a:spLocks noChangeShapeType="1"/>
            </p:cNvSpPr>
            <p:nvPr/>
          </p:nvSpPr>
          <p:spPr bwMode="auto">
            <a:xfrm>
              <a:off x="1420813" y="4144963"/>
              <a:ext cx="163513"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94" name="Rectangle 66"/>
            <p:cNvSpPr>
              <a:spLocks noChangeArrowheads="1"/>
            </p:cNvSpPr>
            <p:nvPr/>
          </p:nvSpPr>
          <p:spPr bwMode="auto">
            <a:xfrm>
              <a:off x="1420813" y="4140200"/>
              <a:ext cx="163513" cy="9525"/>
            </a:xfrm>
            <a:prstGeom prst="rect">
              <a:avLst/>
            </a:prstGeom>
            <a:solidFill>
              <a:srgbClr val="0072B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95" name="Oval 67"/>
            <p:cNvSpPr>
              <a:spLocks noChangeArrowheads="1"/>
            </p:cNvSpPr>
            <p:nvPr/>
          </p:nvSpPr>
          <p:spPr bwMode="auto">
            <a:xfrm>
              <a:off x="1330325" y="4121150"/>
              <a:ext cx="19050" cy="19050"/>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96" name="Freeform 68"/>
            <p:cNvSpPr>
              <a:spLocks noEditPoints="1"/>
            </p:cNvSpPr>
            <p:nvPr/>
          </p:nvSpPr>
          <p:spPr bwMode="auto">
            <a:xfrm>
              <a:off x="1287463" y="4202113"/>
              <a:ext cx="334963" cy="120650"/>
            </a:xfrm>
            <a:custGeom>
              <a:avLst/>
              <a:gdLst>
                <a:gd name="T0" fmla="*/ 211 w 211"/>
                <a:gd name="T1" fmla="*/ 76 h 76"/>
                <a:gd name="T2" fmla="*/ 0 w 211"/>
                <a:gd name="T3" fmla="*/ 76 h 76"/>
                <a:gd name="T4" fmla="*/ 0 w 211"/>
                <a:gd name="T5" fmla="*/ 0 h 76"/>
                <a:gd name="T6" fmla="*/ 211 w 211"/>
                <a:gd name="T7" fmla="*/ 0 h 76"/>
                <a:gd name="T8" fmla="*/ 211 w 211"/>
                <a:gd name="T9" fmla="*/ 76 h 76"/>
                <a:gd name="T10" fmla="*/ 199 w 211"/>
                <a:gd name="T11" fmla="*/ 12 h 76"/>
                <a:gd name="T12" fmla="*/ 12 w 211"/>
                <a:gd name="T13" fmla="*/ 12 h 76"/>
                <a:gd name="T14" fmla="*/ 12 w 211"/>
                <a:gd name="T15" fmla="*/ 64 h 76"/>
                <a:gd name="T16" fmla="*/ 199 w 211"/>
                <a:gd name="T17" fmla="*/ 64 h 76"/>
                <a:gd name="T18" fmla="*/ 199 w 211"/>
                <a:gd name="T19" fmla="*/ 1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1" h="76">
                  <a:moveTo>
                    <a:pt x="211" y="76"/>
                  </a:moveTo>
                  <a:lnTo>
                    <a:pt x="0" y="76"/>
                  </a:lnTo>
                  <a:lnTo>
                    <a:pt x="0" y="0"/>
                  </a:lnTo>
                  <a:lnTo>
                    <a:pt x="211" y="0"/>
                  </a:lnTo>
                  <a:lnTo>
                    <a:pt x="211" y="76"/>
                  </a:lnTo>
                  <a:close/>
                  <a:moveTo>
                    <a:pt x="199" y="12"/>
                  </a:moveTo>
                  <a:lnTo>
                    <a:pt x="12" y="12"/>
                  </a:lnTo>
                  <a:lnTo>
                    <a:pt x="12" y="64"/>
                  </a:lnTo>
                  <a:lnTo>
                    <a:pt x="199" y="64"/>
                  </a:lnTo>
                  <a:lnTo>
                    <a:pt x="199" y="12"/>
                  </a:lnTo>
                  <a:close/>
                </a:path>
              </a:pathLst>
            </a:cu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97" name="Freeform 69"/>
            <p:cNvSpPr>
              <a:spLocks/>
            </p:cNvSpPr>
            <p:nvPr/>
          </p:nvSpPr>
          <p:spPr bwMode="auto">
            <a:xfrm>
              <a:off x="1420813" y="4244975"/>
              <a:ext cx="163513" cy="0"/>
            </a:xfrm>
            <a:custGeom>
              <a:avLst/>
              <a:gdLst>
                <a:gd name="T0" fmla="*/ 0 w 103"/>
                <a:gd name="T1" fmla="*/ 103 w 103"/>
                <a:gd name="T2" fmla="*/ 0 w 103"/>
              </a:gdLst>
              <a:ahLst/>
              <a:cxnLst>
                <a:cxn ang="0">
                  <a:pos x="T0" y="0"/>
                </a:cxn>
                <a:cxn ang="0">
                  <a:pos x="T1" y="0"/>
                </a:cxn>
                <a:cxn ang="0">
                  <a:pos x="T2" y="0"/>
                </a:cxn>
              </a:cxnLst>
              <a:rect l="0" t="0" r="r" b="b"/>
              <a:pathLst>
                <a:path w="103">
                  <a:moveTo>
                    <a:pt x="0" y="0"/>
                  </a:moveTo>
                  <a:lnTo>
                    <a:pt x="103" y="0"/>
                  </a:lnTo>
                  <a:lnTo>
                    <a:pt x="0" y="0"/>
                  </a:lnTo>
                  <a:close/>
                </a:path>
              </a:pathLst>
            </a:cu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98" name="Line 70"/>
            <p:cNvSpPr>
              <a:spLocks noChangeShapeType="1"/>
            </p:cNvSpPr>
            <p:nvPr/>
          </p:nvSpPr>
          <p:spPr bwMode="auto">
            <a:xfrm>
              <a:off x="1420813" y="4244975"/>
              <a:ext cx="163513"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99" name="Rectangle 71"/>
            <p:cNvSpPr>
              <a:spLocks noChangeArrowheads="1"/>
            </p:cNvSpPr>
            <p:nvPr/>
          </p:nvSpPr>
          <p:spPr bwMode="auto">
            <a:xfrm>
              <a:off x="1420813" y="4240213"/>
              <a:ext cx="163513" cy="9525"/>
            </a:xfrm>
            <a:prstGeom prst="rect">
              <a:avLst/>
            </a:prstGeom>
            <a:solidFill>
              <a:srgbClr val="0072B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0" name="Freeform 72"/>
            <p:cNvSpPr>
              <a:spLocks/>
            </p:cNvSpPr>
            <p:nvPr/>
          </p:nvSpPr>
          <p:spPr bwMode="auto">
            <a:xfrm>
              <a:off x="1420813" y="4279900"/>
              <a:ext cx="163513" cy="0"/>
            </a:xfrm>
            <a:custGeom>
              <a:avLst/>
              <a:gdLst>
                <a:gd name="T0" fmla="*/ 0 w 103"/>
                <a:gd name="T1" fmla="*/ 103 w 103"/>
                <a:gd name="T2" fmla="*/ 0 w 103"/>
              </a:gdLst>
              <a:ahLst/>
              <a:cxnLst>
                <a:cxn ang="0">
                  <a:pos x="T0" y="0"/>
                </a:cxn>
                <a:cxn ang="0">
                  <a:pos x="T1" y="0"/>
                </a:cxn>
                <a:cxn ang="0">
                  <a:pos x="T2" y="0"/>
                </a:cxn>
              </a:cxnLst>
              <a:rect l="0" t="0" r="r" b="b"/>
              <a:pathLst>
                <a:path w="103">
                  <a:moveTo>
                    <a:pt x="0" y="0"/>
                  </a:moveTo>
                  <a:lnTo>
                    <a:pt x="103" y="0"/>
                  </a:lnTo>
                  <a:lnTo>
                    <a:pt x="0" y="0"/>
                  </a:lnTo>
                  <a:close/>
                </a:path>
              </a:pathLst>
            </a:cu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1" name="Line 73"/>
            <p:cNvSpPr>
              <a:spLocks noChangeShapeType="1"/>
            </p:cNvSpPr>
            <p:nvPr/>
          </p:nvSpPr>
          <p:spPr bwMode="auto">
            <a:xfrm>
              <a:off x="1420813" y="4279900"/>
              <a:ext cx="163513"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2" name="Rectangle 74"/>
            <p:cNvSpPr>
              <a:spLocks noChangeArrowheads="1"/>
            </p:cNvSpPr>
            <p:nvPr/>
          </p:nvSpPr>
          <p:spPr bwMode="auto">
            <a:xfrm>
              <a:off x="1420813" y="4275138"/>
              <a:ext cx="163513" cy="9525"/>
            </a:xfrm>
            <a:prstGeom prst="rect">
              <a:avLst/>
            </a:prstGeom>
            <a:solidFill>
              <a:srgbClr val="0072B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3" name="Oval 75"/>
            <p:cNvSpPr>
              <a:spLocks noChangeArrowheads="1"/>
            </p:cNvSpPr>
            <p:nvPr/>
          </p:nvSpPr>
          <p:spPr bwMode="auto">
            <a:xfrm>
              <a:off x="1330325" y="4254500"/>
              <a:ext cx="19050" cy="20638"/>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4" name="Freeform 76"/>
            <p:cNvSpPr>
              <a:spLocks noEditPoints="1"/>
            </p:cNvSpPr>
            <p:nvPr/>
          </p:nvSpPr>
          <p:spPr bwMode="auto">
            <a:xfrm>
              <a:off x="1287463" y="4341813"/>
              <a:ext cx="334963" cy="114300"/>
            </a:xfrm>
            <a:custGeom>
              <a:avLst/>
              <a:gdLst>
                <a:gd name="T0" fmla="*/ 211 w 211"/>
                <a:gd name="T1" fmla="*/ 72 h 72"/>
                <a:gd name="T2" fmla="*/ 0 w 211"/>
                <a:gd name="T3" fmla="*/ 72 h 72"/>
                <a:gd name="T4" fmla="*/ 0 w 211"/>
                <a:gd name="T5" fmla="*/ 0 h 72"/>
                <a:gd name="T6" fmla="*/ 211 w 211"/>
                <a:gd name="T7" fmla="*/ 0 h 72"/>
                <a:gd name="T8" fmla="*/ 211 w 211"/>
                <a:gd name="T9" fmla="*/ 72 h 72"/>
                <a:gd name="T10" fmla="*/ 199 w 211"/>
                <a:gd name="T11" fmla="*/ 9 h 72"/>
                <a:gd name="T12" fmla="*/ 12 w 211"/>
                <a:gd name="T13" fmla="*/ 9 h 72"/>
                <a:gd name="T14" fmla="*/ 12 w 211"/>
                <a:gd name="T15" fmla="*/ 63 h 72"/>
                <a:gd name="T16" fmla="*/ 199 w 211"/>
                <a:gd name="T17" fmla="*/ 63 h 72"/>
                <a:gd name="T18" fmla="*/ 199 w 211"/>
                <a:gd name="T19" fmla="*/ 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1" h="72">
                  <a:moveTo>
                    <a:pt x="211" y="72"/>
                  </a:moveTo>
                  <a:lnTo>
                    <a:pt x="0" y="72"/>
                  </a:lnTo>
                  <a:lnTo>
                    <a:pt x="0" y="0"/>
                  </a:lnTo>
                  <a:lnTo>
                    <a:pt x="211" y="0"/>
                  </a:lnTo>
                  <a:lnTo>
                    <a:pt x="211" y="72"/>
                  </a:lnTo>
                  <a:close/>
                  <a:moveTo>
                    <a:pt x="199" y="9"/>
                  </a:moveTo>
                  <a:lnTo>
                    <a:pt x="12" y="9"/>
                  </a:lnTo>
                  <a:lnTo>
                    <a:pt x="12" y="63"/>
                  </a:lnTo>
                  <a:lnTo>
                    <a:pt x="199" y="63"/>
                  </a:lnTo>
                  <a:lnTo>
                    <a:pt x="199" y="9"/>
                  </a:lnTo>
                  <a:close/>
                </a:path>
              </a:pathLst>
            </a:cu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5" name="Freeform 77"/>
            <p:cNvSpPr>
              <a:spLocks/>
            </p:cNvSpPr>
            <p:nvPr/>
          </p:nvSpPr>
          <p:spPr bwMode="auto">
            <a:xfrm>
              <a:off x="1420813" y="4379913"/>
              <a:ext cx="163513" cy="0"/>
            </a:xfrm>
            <a:custGeom>
              <a:avLst/>
              <a:gdLst>
                <a:gd name="T0" fmla="*/ 0 w 103"/>
                <a:gd name="T1" fmla="*/ 103 w 103"/>
                <a:gd name="T2" fmla="*/ 0 w 103"/>
              </a:gdLst>
              <a:ahLst/>
              <a:cxnLst>
                <a:cxn ang="0">
                  <a:pos x="T0" y="0"/>
                </a:cxn>
                <a:cxn ang="0">
                  <a:pos x="T1" y="0"/>
                </a:cxn>
                <a:cxn ang="0">
                  <a:pos x="T2" y="0"/>
                </a:cxn>
              </a:cxnLst>
              <a:rect l="0" t="0" r="r" b="b"/>
              <a:pathLst>
                <a:path w="103">
                  <a:moveTo>
                    <a:pt x="0" y="0"/>
                  </a:moveTo>
                  <a:lnTo>
                    <a:pt x="103" y="0"/>
                  </a:lnTo>
                  <a:lnTo>
                    <a:pt x="0" y="0"/>
                  </a:lnTo>
                  <a:close/>
                </a:path>
              </a:pathLst>
            </a:cu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6" name="Line 78"/>
            <p:cNvSpPr>
              <a:spLocks noChangeShapeType="1"/>
            </p:cNvSpPr>
            <p:nvPr/>
          </p:nvSpPr>
          <p:spPr bwMode="auto">
            <a:xfrm>
              <a:off x="1420813" y="4379913"/>
              <a:ext cx="163513"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7" name="Rectangle 79"/>
            <p:cNvSpPr>
              <a:spLocks noChangeArrowheads="1"/>
            </p:cNvSpPr>
            <p:nvPr/>
          </p:nvSpPr>
          <p:spPr bwMode="auto">
            <a:xfrm>
              <a:off x="1420813" y="4375150"/>
              <a:ext cx="163513" cy="9525"/>
            </a:xfrm>
            <a:prstGeom prst="rect">
              <a:avLst/>
            </a:prstGeom>
            <a:solidFill>
              <a:srgbClr val="0072B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8" name="Freeform 80"/>
            <p:cNvSpPr>
              <a:spLocks/>
            </p:cNvSpPr>
            <p:nvPr/>
          </p:nvSpPr>
          <p:spPr bwMode="auto">
            <a:xfrm>
              <a:off x="1420813" y="4413250"/>
              <a:ext cx="163513" cy="0"/>
            </a:xfrm>
            <a:custGeom>
              <a:avLst/>
              <a:gdLst>
                <a:gd name="T0" fmla="*/ 0 w 103"/>
                <a:gd name="T1" fmla="*/ 103 w 103"/>
                <a:gd name="T2" fmla="*/ 0 w 103"/>
              </a:gdLst>
              <a:ahLst/>
              <a:cxnLst>
                <a:cxn ang="0">
                  <a:pos x="T0" y="0"/>
                </a:cxn>
                <a:cxn ang="0">
                  <a:pos x="T1" y="0"/>
                </a:cxn>
                <a:cxn ang="0">
                  <a:pos x="T2" y="0"/>
                </a:cxn>
              </a:cxnLst>
              <a:rect l="0" t="0" r="r" b="b"/>
              <a:pathLst>
                <a:path w="103">
                  <a:moveTo>
                    <a:pt x="0" y="0"/>
                  </a:moveTo>
                  <a:lnTo>
                    <a:pt x="103" y="0"/>
                  </a:lnTo>
                  <a:lnTo>
                    <a:pt x="0" y="0"/>
                  </a:lnTo>
                  <a:close/>
                </a:path>
              </a:pathLst>
            </a:cu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09" name="Line 81"/>
            <p:cNvSpPr>
              <a:spLocks noChangeShapeType="1"/>
            </p:cNvSpPr>
            <p:nvPr/>
          </p:nvSpPr>
          <p:spPr bwMode="auto">
            <a:xfrm>
              <a:off x="1420813" y="4413250"/>
              <a:ext cx="163513"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10" name="Rectangle 82"/>
            <p:cNvSpPr>
              <a:spLocks noChangeArrowheads="1"/>
            </p:cNvSpPr>
            <p:nvPr/>
          </p:nvSpPr>
          <p:spPr bwMode="auto">
            <a:xfrm>
              <a:off x="1420813" y="4408488"/>
              <a:ext cx="163513" cy="9525"/>
            </a:xfrm>
            <a:prstGeom prst="rect">
              <a:avLst/>
            </a:prstGeom>
            <a:solidFill>
              <a:srgbClr val="0072B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11" name="Oval 83"/>
            <p:cNvSpPr>
              <a:spLocks noChangeArrowheads="1"/>
            </p:cNvSpPr>
            <p:nvPr/>
          </p:nvSpPr>
          <p:spPr bwMode="auto">
            <a:xfrm>
              <a:off x="1330325" y="4389438"/>
              <a:ext cx="19050" cy="19050"/>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12" name="Freeform 84"/>
            <p:cNvSpPr>
              <a:spLocks noEditPoints="1"/>
            </p:cNvSpPr>
            <p:nvPr/>
          </p:nvSpPr>
          <p:spPr bwMode="auto">
            <a:xfrm>
              <a:off x="1330325" y="2652713"/>
              <a:ext cx="187325" cy="163513"/>
            </a:xfrm>
            <a:custGeom>
              <a:avLst/>
              <a:gdLst>
                <a:gd name="T0" fmla="*/ 34 w 39"/>
                <a:gd name="T1" fmla="*/ 34 h 34"/>
                <a:gd name="T2" fmla="*/ 5 w 39"/>
                <a:gd name="T3" fmla="*/ 34 h 34"/>
                <a:gd name="T4" fmla="*/ 0 w 39"/>
                <a:gd name="T5" fmla="*/ 28 h 34"/>
                <a:gd name="T6" fmla="*/ 0 w 39"/>
                <a:gd name="T7" fmla="*/ 6 h 34"/>
                <a:gd name="T8" fmla="*/ 5 w 39"/>
                <a:gd name="T9" fmla="*/ 0 h 34"/>
                <a:gd name="T10" fmla="*/ 34 w 39"/>
                <a:gd name="T11" fmla="*/ 0 h 34"/>
                <a:gd name="T12" fmla="*/ 39 w 39"/>
                <a:gd name="T13" fmla="*/ 6 h 34"/>
                <a:gd name="T14" fmla="*/ 39 w 39"/>
                <a:gd name="T15" fmla="*/ 28 h 34"/>
                <a:gd name="T16" fmla="*/ 34 w 39"/>
                <a:gd name="T17" fmla="*/ 34 h 34"/>
                <a:gd name="T18" fmla="*/ 8 w 39"/>
                <a:gd name="T19" fmla="*/ 26 h 34"/>
                <a:gd name="T20" fmla="*/ 31 w 39"/>
                <a:gd name="T21" fmla="*/ 26 h 34"/>
                <a:gd name="T22" fmla="*/ 31 w 39"/>
                <a:gd name="T23" fmla="*/ 9 h 34"/>
                <a:gd name="T24" fmla="*/ 8 w 39"/>
                <a:gd name="T25" fmla="*/ 9 h 34"/>
                <a:gd name="T26" fmla="*/ 8 w 39"/>
                <a:gd name="T27"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34">
                  <a:moveTo>
                    <a:pt x="34" y="34"/>
                  </a:moveTo>
                  <a:cubicBezTo>
                    <a:pt x="5" y="34"/>
                    <a:pt x="5" y="34"/>
                    <a:pt x="5" y="34"/>
                  </a:cubicBezTo>
                  <a:cubicBezTo>
                    <a:pt x="2" y="34"/>
                    <a:pt x="0" y="31"/>
                    <a:pt x="0" y="28"/>
                  </a:cubicBezTo>
                  <a:cubicBezTo>
                    <a:pt x="0" y="6"/>
                    <a:pt x="0" y="6"/>
                    <a:pt x="0" y="6"/>
                  </a:cubicBezTo>
                  <a:cubicBezTo>
                    <a:pt x="0" y="3"/>
                    <a:pt x="2" y="0"/>
                    <a:pt x="5" y="0"/>
                  </a:cubicBezTo>
                  <a:cubicBezTo>
                    <a:pt x="34" y="0"/>
                    <a:pt x="34" y="0"/>
                    <a:pt x="34" y="0"/>
                  </a:cubicBezTo>
                  <a:cubicBezTo>
                    <a:pt x="37" y="0"/>
                    <a:pt x="39" y="3"/>
                    <a:pt x="39" y="6"/>
                  </a:cubicBezTo>
                  <a:cubicBezTo>
                    <a:pt x="39" y="28"/>
                    <a:pt x="39" y="28"/>
                    <a:pt x="39" y="28"/>
                  </a:cubicBezTo>
                  <a:cubicBezTo>
                    <a:pt x="39" y="31"/>
                    <a:pt x="37" y="34"/>
                    <a:pt x="34" y="34"/>
                  </a:cubicBezTo>
                  <a:close/>
                  <a:moveTo>
                    <a:pt x="8" y="26"/>
                  </a:moveTo>
                  <a:cubicBezTo>
                    <a:pt x="31" y="26"/>
                    <a:pt x="31" y="26"/>
                    <a:pt x="31" y="26"/>
                  </a:cubicBezTo>
                  <a:cubicBezTo>
                    <a:pt x="31" y="9"/>
                    <a:pt x="31" y="9"/>
                    <a:pt x="31" y="9"/>
                  </a:cubicBezTo>
                  <a:cubicBezTo>
                    <a:pt x="8" y="9"/>
                    <a:pt x="8" y="9"/>
                    <a:pt x="8" y="9"/>
                  </a:cubicBezTo>
                  <a:lnTo>
                    <a:pt x="8" y="26"/>
                  </a:lnTo>
                  <a:close/>
                </a:path>
              </a:pathLst>
            </a:custGeom>
            <a:solidFill>
              <a:srgbClr val="009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13" name="Freeform 85"/>
            <p:cNvSpPr>
              <a:spLocks noEditPoints="1"/>
            </p:cNvSpPr>
            <p:nvPr/>
          </p:nvSpPr>
          <p:spPr bwMode="auto">
            <a:xfrm>
              <a:off x="1354138" y="2955925"/>
              <a:ext cx="139700" cy="133350"/>
            </a:xfrm>
            <a:custGeom>
              <a:avLst/>
              <a:gdLst>
                <a:gd name="T0" fmla="*/ 24 w 29"/>
                <a:gd name="T1" fmla="*/ 28 h 28"/>
                <a:gd name="T2" fmla="*/ 5 w 29"/>
                <a:gd name="T3" fmla="*/ 28 h 28"/>
                <a:gd name="T4" fmla="*/ 0 w 29"/>
                <a:gd name="T5" fmla="*/ 22 h 28"/>
                <a:gd name="T6" fmla="*/ 0 w 29"/>
                <a:gd name="T7" fmla="*/ 5 h 28"/>
                <a:gd name="T8" fmla="*/ 5 w 29"/>
                <a:gd name="T9" fmla="*/ 0 h 28"/>
                <a:gd name="T10" fmla="*/ 24 w 29"/>
                <a:gd name="T11" fmla="*/ 0 h 28"/>
                <a:gd name="T12" fmla="*/ 29 w 29"/>
                <a:gd name="T13" fmla="*/ 5 h 28"/>
                <a:gd name="T14" fmla="*/ 29 w 29"/>
                <a:gd name="T15" fmla="*/ 22 h 28"/>
                <a:gd name="T16" fmla="*/ 24 w 29"/>
                <a:gd name="T17" fmla="*/ 28 h 28"/>
                <a:gd name="T18" fmla="*/ 8 w 29"/>
                <a:gd name="T19" fmla="*/ 19 h 28"/>
                <a:gd name="T20" fmla="*/ 21 w 29"/>
                <a:gd name="T21" fmla="*/ 19 h 28"/>
                <a:gd name="T22" fmla="*/ 21 w 29"/>
                <a:gd name="T23" fmla="*/ 8 h 28"/>
                <a:gd name="T24" fmla="*/ 8 w 29"/>
                <a:gd name="T25" fmla="*/ 8 h 28"/>
                <a:gd name="T26" fmla="*/ 8 w 29"/>
                <a:gd name="T27"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8">
                  <a:moveTo>
                    <a:pt x="24" y="28"/>
                  </a:moveTo>
                  <a:cubicBezTo>
                    <a:pt x="5" y="28"/>
                    <a:pt x="5" y="28"/>
                    <a:pt x="5" y="28"/>
                  </a:cubicBezTo>
                  <a:cubicBezTo>
                    <a:pt x="2" y="28"/>
                    <a:pt x="0" y="25"/>
                    <a:pt x="0" y="22"/>
                  </a:cubicBezTo>
                  <a:cubicBezTo>
                    <a:pt x="0" y="5"/>
                    <a:pt x="0" y="5"/>
                    <a:pt x="0" y="5"/>
                  </a:cubicBezTo>
                  <a:cubicBezTo>
                    <a:pt x="0" y="2"/>
                    <a:pt x="2" y="0"/>
                    <a:pt x="5" y="0"/>
                  </a:cubicBezTo>
                  <a:cubicBezTo>
                    <a:pt x="24" y="0"/>
                    <a:pt x="24" y="0"/>
                    <a:pt x="24" y="0"/>
                  </a:cubicBezTo>
                  <a:cubicBezTo>
                    <a:pt x="27" y="0"/>
                    <a:pt x="29" y="2"/>
                    <a:pt x="29" y="5"/>
                  </a:cubicBezTo>
                  <a:cubicBezTo>
                    <a:pt x="29" y="22"/>
                    <a:pt x="29" y="22"/>
                    <a:pt x="29" y="22"/>
                  </a:cubicBezTo>
                  <a:cubicBezTo>
                    <a:pt x="29" y="25"/>
                    <a:pt x="27" y="28"/>
                    <a:pt x="24" y="28"/>
                  </a:cubicBezTo>
                  <a:close/>
                  <a:moveTo>
                    <a:pt x="8" y="19"/>
                  </a:moveTo>
                  <a:cubicBezTo>
                    <a:pt x="21" y="19"/>
                    <a:pt x="21" y="19"/>
                    <a:pt x="21" y="19"/>
                  </a:cubicBezTo>
                  <a:cubicBezTo>
                    <a:pt x="21" y="8"/>
                    <a:pt x="21" y="8"/>
                    <a:pt x="21" y="8"/>
                  </a:cubicBezTo>
                  <a:cubicBezTo>
                    <a:pt x="8" y="8"/>
                    <a:pt x="8" y="8"/>
                    <a:pt x="8" y="8"/>
                  </a:cubicBezTo>
                  <a:lnTo>
                    <a:pt x="8" y="19"/>
                  </a:lnTo>
                  <a:close/>
                </a:path>
              </a:pathLst>
            </a:custGeom>
            <a:solidFill>
              <a:srgbClr val="009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14" name="Freeform 86"/>
            <p:cNvSpPr>
              <a:spLocks noEditPoints="1"/>
            </p:cNvSpPr>
            <p:nvPr/>
          </p:nvSpPr>
          <p:spPr bwMode="auto">
            <a:xfrm>
              <a:off x="1171575" y="2955925"/>
              <a:ext cx="144463" cy="133350"/>
            </a:xfrm>
            <a:custGeom>
              <a:avLst/>
              <a:gdLst>
                <a:gd name="T0" fmla="*/ 25 w 30"/>
                <a:gd name="T1" fmla="*/ 28 h 28"/>
                <a:gd name="T2" fmla="*/ 5 w 30"/>
                <a:gd name="T3" fmla="*/ 28 h 28"/>
                <a:gd name="T4" fmla="*/ 0 w 30"/>
                <a:gd name="T5" fmla="*/ 22 h 28"/>
                <a:gd name="T6" fmla="*/ 0 w 30"/>
                <a:gd name="T7" fmla="*/ 5 h 28"/>
                <a:gd name="T8" fmla="*/ 5 w 30"/>
                <a:gd name="T9" fmla="*/ 0 h 28"/>
                <a:gd name="T10" fmla="*/ 25 w 30"/>
                <a:gd name="T11" fmla="*/ 0 h 28"/>
                <a:gd name="T12" fmla="*/ 30 w 30"/>
                <a:gd name="T13" fmla="*/ 5 h 28"/>
                <a:gd name="T14" fmla="*/ 30 w 30"/>
                <a:gd name="T15" fmla="*/ 22 h 28"/>
                <a:gd name="T16" fmla="*/ 25 w 30"/>
                <a:gd name="T17" fmla="*/ 28 h 28"/>
                <a:gd name="T18" fmla="*/ 9 w 30"/>
                <a:gd name="T19" fmla="*/ 19 h 28"/>
                <a:gd name="T20" fmla="*/ 22 w 30"/>
                <a:gd name="T21" fmla="*/ 19 h 28"/>
                <a:gd name="T22" fmla="*/ 22 w 30"/>
                <a:gd name="T23" fmla="*/ 8 h 28"/>
                <a:gd name="T24" fmla="*/ 9 w 30"/>
                <a:gd name="T25" fmla="*/ 8 h 28"/>
                <a:gd name="T26" fmla="*/ 9 w 30"/>
                <a:gd name="T27"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8">
                  <a:moveTo>
                    <a:pt x="25" y="28"/>
                  </a:moveTo>
                  <a:cubicBezTo>
                    <a:pt x="5" y="28"/>
                    <a:pt x="5" y="28"/>
                    <a:pt x="5" y="28"/>
                  </a:cubicBezTo>
                  <a:cubicBezTo>
                    <a:pt x="3" y="28"/>
                    <a:pt x="0" y="25"/>
                    <a:pt x="0" y="22"/>
                  </a:cubicBezTo>
                  <a:cubicBezTo>
                    <a:pt x="0" y="5"/>
                    <a:pt x="0" y="5"/>
                    <a:pt x="0" y="5"/>
                  </a:cubicBezTo>
                  <a:cubicBezTo>
                    <a:pt x="0" y="2"/>
                    <a:pt x="3" y="0"/>
                    <a:pt x="5" y="0"/>
                  </a:cubicBezTo>
                  <a:cubicBezTo>
                    <a:pt x="25" y="0"/>
                    <a:pt x="25" y="0"/>
                    <a:pt x="25" y="0"/>
                  </a:cubicBezTo>
                  <a:cubicBezTo>
                    <a:pt x="28" y="0"/>
                    <a:pt x="30" y="2"/>
                    <a:pt x="30" y="5"/>
                  </a:cubicBezTo>
                  <a:cubicBezTo>
                    <a:pt x="30" y="22"/>
                    <a:pt x="30" y="22"/>
                    <a:pt x="30" y="22"/>
                  </a:cubicBezTo>
                  <a:cubicBezTo>
                    <a:pt x="30" y="25"/>
                    <a:pt x="28" y="28"/>
                    <a:pt x="25" y="28"/>
                  </a:cubicBezTo>
                  <a:close/>
                  <a:moveTo>
                    <a:pt x="9" y="19"/>
                  </a:moveTo>
                  <a:cubicBezTo>
                    <a:pt x="22" y="19"/>
                    <a:pt x="22" y="19"/>
                    <a:pt x="22" y="19"/>
                  </a:cubicBezTo>
                  <a:cubicBezTo>
                    <a:pt x="22" y="8"/>
                    <a:pt x="22" y="8"/>
                    <a:pt x="22" y="8"/>
                  </a:cubicBezTo>
                  <a:cubicBezTo>
                    <a:pt x="9" y="8"/>
                    <a:pt x="9" y="8"/>
                    <a:pt x="9" y="8"/>
                  </a:cubicBezTo>
                  <a:lnTo>
                    <a:pt x="9" y="19"/>
                  </a:lnTo>
                  <a:close/>
                </a:path>
              </a:pathLst>
            </a:custGeom>
            <a:solidFill>
              <a:srgbClr val="009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15" name="Freeform 87"/>
            <p:cNvSpPr>
              <a:spLocks noEditPoints="1"/>
            </p:cNvSpPr>
            <p:nvPr/>
          </p:nvSpPr>
          <p:spPr bwMode="auto">
            <a:xfrm>
              <a:off x="1531938" y="2955925"/>
              <a:ext cx="142875" cy="133350"/>
            </a:xfrm>
            <a:custGeom>
              <a:avLst/>
              <a:gdLst>
                <a:gd name="T0" fmla="*/ 25 w 30"/>
                <a:gd name="T1" fmla="*/ 28 h 28"/>
                <a:gd name="T2" fmla="*/ 5 w 30"/>
                <a:gd name="T3" fmla="*/ 28 h 28"/>
                <a:gd name="T4" fmla="*/ 0 w 30"/>
                <a:gd name="T5" fmla="*/ 22 h 28"/>
                <a:gd name="T6" fmla="*/ 0 w 30"/>
                <a:gd name="T7" fmla="*/ 5 h 28"/>
                <a:gd name="T8" fmla="*/ 5 w 30"/>
                <a:gd name="T9" fmla="*/ 0 h 28"/>
                <a:gd name="T10" fmla="*/ 25 w 30"/>
                <a:gd name="T11" fmla="*/ 0 h 28"/>
                <a:gd name="T12" fmla="*/ 30 w 30"/>
                <a:gd name="T13" fmla="*/ 5 h 28"/>
                <a:gd name="T14" fmla="*/ 30 w 30"/>
                <a:gd name="T15" fmla="*/ 22 h 28"/>
                <a:gd name="T16" fmla="*/ 25 w 30"/>
                <a:gd name="T17" fmla="*/ 28 h 28"/>
                <a:gd name="T18" fmla="*/ 8 w 30"/>
                <a:gd name="T19" fmla="*/ 19 h 28"/>
                <a:gd name="T20" fmla="*/ 22 w 30"/>
                <a:gd name="T21" fmla="*/ 19 h 28"/>
                <a:gd name="T22" fmla="*/ 22 w 30"/>
                <a:gd name="T23" fmla="*/ 8 h 28"/>
                <a:gd name="T24" fmla="*/ 8 w 30"/>
                <a:gd name="T25" fmla="*/ 8 h 28"/>
                <a:gd name="T26" fmla="*/ 8 w 30"/>
                <a:gd name="T27"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8">
                  <a:moveTo>
                    <a:pt x="25" y="28"/>
                  </a:moveTo>
                  <a:cubicBezTo>
                    <a:pt x="5" y="28"/>
                    <a:pt x="5" y="28"/>
                    <a:pt x="5" y="28"/>
                  </a:cubicBezTo>
                  <a:cubicBezTo>
                    <a:pt x="3" y="28"/>
                    <a:pt x="0" y="25"/>
                    <a:pt x="0" y="22"/>
                  </a:cubicBezTo>
                  <a:cubicBezTo>
                    <a:pt x="0" y="5"/>
                    <a:pt x="0" y="5"/>
                    <a:pt x="0" y="5"/>
                  </a:cubicBezTo>
                  <a:cubicBezTo>
                    <a:pt x="0" y="2"/>
                    <a:pt x="3" y="0"/>
                    <a:pt x="5" y="0"/>
                  </a:cubicBezTo>
                  <a:cubicBezTo>
                    <a:pt x="25" y="0"/>
                    <a:pt x="25" y="0"/>
                    <a:pt x="25" y="0"/>
                  </a:cubicBezTo>
                  <a:cubicBezTo>
                    <a:pt x="28" y="0"/>
                    <a:pt x="30" y="2"/>
                    <a:pt x="30" y="5"/>
                  </a:cubicBezTo>
                  <a:cubicBezTo>
                    <a:pt x="30" y="22"/>
                    <a:pt x="30" y="22"/>
                    <a:pt x="30" y="22"/>
                  </a:cubicBezTo>
                  <a:cubicBezTo>
                    <a:pt x="30" y="25"/>
                    <a:pt x="28" y="28"/>
                    <a:pt x="25" y="28"/>
                  </a:cubicBezTo>
                  <a:close/>
                  <a:moveTo>
                    <a:pt x="8" y="19"/>
                  </a:moveTo>
                  <a:cubicBezTo>
                    <a:pt x="22" y="19"/>
                    <a:pt x="22" y="19"/>
                    <a:pt x="22" y="19"/>
                  </a:cubicBezTo>
                  <a:cubicBezTo>
                    <a:pt x="22" y="8"/>
                    <a:pt x="22" y="8"/>
                    <a:pt x="22" y="8"/>
                  </a:cubicBezTo>
                  <a:cubicBezTo>
                    <a:pt x="8" y="8"/>
                    <a:pt x="8" y="8"/>
                    <a:pt x="8" y="8"/>
                  </a:cubicBezTo>
                  <a:lnTo>
                    <a:pt x="8" y="19"/>
                  </a:lnTo>
                  <a:close/>
                </a:path>
              </a:pathLst>
            </a:custGeom>
            <a:solidFill>
              <a:srgbClr val="009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16" name="Freeform 88"/>
            <p:cNvSpPr>
              <a:spLocks/>
            </p:cNvSpPr>
            <p:nvPr/>
          </p:nvSpPr>
          <p:spPr bwMode="auto">
            <a:xfrm>
              <a:off x="1214438" y="2849563"/>
              <a:ext cx="417513" cy="82550"/>
            </a:xfrm>
            <a:custGeom>
              <a:avLst/>
              <a:gdLst>
                <a:gd name="T0" fmla="*/ 87 w 87"/>
                <a:gd name="T1" fmla="*/ 17 h 17"/>
                <a:gd name="T2" fmla="*/ 79 w 87"/>
                <a:gd name="T3" fmla="*/ 17 h 17"/>
                <a:gd name="T4" fmla="*/ 79 w 87"/>
                <a:gd name="T5" fmla="*/ 8 h 17"/>
                <a:gd name="T6" fmla="*/ 9 w 87"/>
                <a:gd name="T7" fmla="*/ 8 h 17"/>
                <a:gd name="T8" fmla="*/ 9 w 87"/>
                <a:gd name="T9" fmla="*/ 17 h 17"/>
                <a:gd name="T10" fmla="*/ 0 w 87"/>
                <a:gd name="T11" fmla="*/ 17 h 17"/>
                <a:gd name="T12" fmla="*/ 0 w 87"/>
                <a:gd name="T13" fmla="*/ 5 h 17"/>
                <a:gd name="T14" fmla="*/ 5 w 87"/>
                <a:gd name="T15" fmla="*/ 0 h 17"/>
                <a:gd name="T16" fmla="*/ 82 w 87"/>
                <a:gd name="T17" fmla="*/ 0 h 17"/>
                <a:gd name="T18" fmla="*/ 87 w 87"/>
                <a:gd name="T19" fmla="*/ 5 h 17"/>
                <a:gd name="T20" fmla="*/ 87 w 87"/>
                <a:gd name="T21"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17">
                  <a:moveTo>
                    <a:pt x="87" y="17"/>
                  </a:moveTo>
                  <a:cubicBezTo>
                    <a:pt x="79" y="17"/>
                    <a:pt x="79" y="17"/>
                    <a:pt x="79" y="17"/>
                  </a:cubicBezTo>
                  <a:cubicBezTo>
                    <a:pt x="79" y="8"/>
                    <a:pt x="79" y="8"/>
                    <a:pt x="79" y="8"/>
                  </a:cubicBezTo>
                  <a:cubicBezTo>
                    <a:pt x="9" y="8"/>
                    <a:pt x="9" y="8"/>
                    <a:pt x="9" y="8"/>
                  </a:cubicBezTo>
                  <a:cubicBezTo>
                    <a:pt x="9" y="17"/>
                    <a:pt x="9" y="17"/>
                    <a:pt x="9" y="17"/>
                  </a:cubicBezTo>
                  <a:cubicBezTo>
                    <a:pt x="0" y="17"/>
                    <a:pt x="0" y="17"/>
                    <a:pt x="0" y="17"/>
                  </a:cubicBezTo>
                  <a:cubicBezTo>
                    <a:pt x="0" y="5"/>
                    <a:pt x="0" y="5"/>
                    <a:pt x="0" y="5"/>
                  </a:cubicBezTo>
                  <a:cubicBezTo>
                    <a:pt x="0" y="3"/>
                    <a:pt x="3" y="0"/>
                    <a:pt x="5" y="0"/>
                  </a:cubicBezTo>
                  <a:cubicBezTo>
                    <a:pt x="82" y="0"/>
                    <a:pt x="82" y="0"/>
                    <a:pt x="82" y="0"/>
                  </a:cubicBezTo>
                  <a:cubicBezTo>
                    <a:pt x="85" y="0"/>
                    <a:pt x="87" y="3"/>
                    <a:pt x="87" y="5"/>
                  </a:cubicBezTo>
                  <a:lnTo>
                    <a:pt x="87" y="17"/>
                  </a:lnTo>
                  <a:close/>
                </a:path>
              </a:pathLst>
            </a:custGeom>
            <a:solidFill>
              <a:srgbClr val="009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17" name="Rectangle 89"/>
            <p:cNvSpPr>
              <a:spLocks noChangeArrowheads="1"/>
            </p:cNvSpPr>
            <p:nvPr/>
          </p:nvSpPr>
          <p:spPr bwMode="auto">
            <a:xfrm>
              <a:off x="1401763" y="2825750"/>
              <a:ext cx="38100" cy="106363"/>
            </a:xfrm>
            <a:prstGeom prst="rect">
              <a:avLst/>
            </a:prstGeom>
            <a:solidFill>
              <a:srgbClr val="009CD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18" name="Line 134"/>
            <p:cNvSpPr>
              <a:spLocks noChangeShapeType="1"/>
            </p:cNvSpPr>
            <p:nvPr/>
          </p:nvSpPr>
          <p:spPr bwMode="auto">
            <a:xfrm>
              <a:off x="1282700" y="3627438"/>
              <a:ext cx="0" cy="0"/>
            </a:xfrm>
            <a:prstGeom prst="line">
              <a:avLst/>
            </a:prstGeom>
            <a:noFill/>
            <a:ln w="0" cap="rnd">
              <a:solidFill>
                <a:srgbClr val="70278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19" name="Line 135"/>
            <p:cNvSpPr>
              <a:spLocks noChangeShapeType="1"/>
            </p:cNvSpPr>
            <p:nvPr/>
          </p:nvSpPr>
          <p:spPr bwMode="auto">
            <a:xfrm>
              <a:off x="1477963" y="3468688"/>
              <a:ext cx="0" cy="0"/>
            </a:xfrm>
            <a:prstGeom prst="line">
              <a:avLst/>
            </a:prstGeom>
            <a:noFill/>
            <a:ln w="0" cap="rnd">
              <a:solidFill>
                <a:srgbClr val="70278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nvGrpSpPr>
            <p:cNvPr id="220" name="Group 219"/>
            <p:cNvGrpSpPr/>
            <p:nvPr/>
          </p:nvGrpSpPr>
          <p:grpSpPr>
            <a:xfrm>
              <a:off x="1137278" y="5487503"/>
              <a:ext cx="563729" cy="422421"/>
              <a:chOff x="1964441" y="5195955"/>
              <a:chExt cx="563729" cy="422421"/>
            </a:xfrm>
          </p:grpSpPr>
          <p:sp>
            <p:nvSpPr>
              <p:cNvPr id="221" name="Freeform 55"/>
              <p:cNvSpPr>
                <a:spLocks/>
              </p:cNvSpPr>
              <p:nvPr/>
            </p:nvSpPr>
            <p:spPr bwMode="auto">
              <a:xfrm>
                <a:off x="1964441" y="5532689"/>
                <a:ext cx="276603" cy="58628"/>
              </a:xfrm>
              <a:custGeom>
                <a:avLst/>
                <a:gdLst>
                  <a:gd name="T0" fmla="*/ 61 w 61"/>
                  <a:gd name="T1" fmla="*/ 7 h 13"/>
                  <a:gd name="T2" fmla="*/ 55 w 61"/>
                  <a:gd name="T3" fmla="*/ 13 h 13"/>
                  <a:gd name="T4" fmla="*/ 6 w 61"/>
                  <a:gd name="T5" fmla="*/ 13 h 13"/>
                  <a:gd name="T6" fmla="*/ 0 w 61"/>
                  <a:gd name="T7" fmla="*/ 7 h 13"/>
                  <a:gd name="T8" fmla="*/ 0 w 61"/>
                  <a:gd name="T9" fmla="*/ 6 h 13"/>
                  <a:gd name="T10" fmla="*/ 6 w 61"/>
                  <a:gd name="T11" fmla="*/ 0 h 13"/>
                  <a:gd name="T12" fmla="*/ 55 w 61"/>
                  <a:gd name="T13" fmla="*/ 0 h 13"/>
                  <a:gd name="T14" fmla="*/ 61 w 61"/>
                  <a:gd name="T15" fmla="*/ 6 h 13"/>
                  <a:gd name="T16" fmla="*/ 61 w 61"/>
                  <a:gd name="T17"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3">
                    <a:moveTo>
                      <a:pt x="61" y="7"/>
                    </a:moveTo>
                    <a:cubicBezTo>
                      <a:pt x="61" y="10"/>
                      <a:pt x="58" y="13"/>
                      <a:pt x="55" y="13"/>
                    </a:cubicBezTo>
                    <a:cubicBezTo>
                      <a:pt x="6" y="13"/>
                      <a:pt x="6" y="13"/>
                      <a:pt x="6" y="13"/>
                    </a:cubicBezTo>
                    <a:cubicBezTo>
                      <a:pt x="3" y="13"/>
                      <a:pt x="0" y="10"/>
                      <a:pt x="0" y="7"/>
                    </a:cubicBezTo>
                    <a:cubicBezTo>
                      <a:pt x="0" y="6"/>
                      <a:pt x="0" y="6"/>
                      <a:pt x="0" y="6"/>
                    </a:cubicBezTo>
                    <a:cubicBezTo>
                      <a:pt x="0" y="3"/>
                      <a:pt x="3" y="0"/>
                      <a:pt x="6" y="0"/>
                    </a:cubicBezTo>
                    <a:cubicBezTo>
                      <a:pt x="55" y="0"/>
                      <a:pt x="55" y="0"/>
                      <a:pt x="55" y="0"/>
                    </a:cubicBezTo>
                    <a:cubicBezTo>
                      <a:pt x="58" y="0"/>
                      <a:pt x="61" y="3"/>
                      <a:pt x="61" y="6"/>
                    </a:cubicBezTo>
                    <a:lnTo>
                      <a:pt x="61" y="7"/>
                    </a:lnTo>
                    <a:close/>
                  </a:path>
                </a:pathLst>
              </a:custGeom>
              <a:solidFill>
                <a:srgbClr val="00A7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22" name="Freeform 145"/>
              <p:cNvSpPr>
                <a:spLocks/>
              </p:cNvSpPr>
              <p:nvPr/>
            </p:nvSpPr>
            <p:spPr bwMode="auto">
              <a:xfrm>
                <a:off x="2105749" y="5332753"/>
                <a:ext cx="103727" cy="103727"/>
              </a:xfrm>
              <a:custGeom>
                <a:avLst/>
                <a:gdLst>
                  <a:gd name="T0" fmla="*/ 69 w 69"/>
                  <a:gd name="T1" fmla="*/ 57 h 69"/>
                  <a:gd name="T2" fmla="*/ 15 w 69"/>
                  <a:gd name="T3" fmla="*/ 0 h 69"/>
                  <a:gd name="T4" fmla="*/ 0 w 69"/>
                  <a:gd name="T5" fmla="*/ 15 h 69"/>
                  <a:gd name="T6" fmla="*/ 54 w 69"/>
                  <a:gd name="T7" fmla="*/ 69 h 69"/>
                  <a:gd name="T8" fmla="*/ 69 w 69"/>
                  <a:gd name="T9" fmla="*/ 57 h 69"/>
                </a:gdLst>
                <a:ahLst/>
                <a:cxnLst>
                  <a:cxn ang="0">
                    <a:pos x="T0" y="T1"/>
                  </a:cxn>
                  <a:cxn ang="0">
                    <a:pos x="T2" y="T3"/>
                  </a:cxn>
                  <a:cxn ang="0">
                    <a:pos x="T4" y="T5"/>
                  </a:cxn>
                  <a:cxn ang="0">
                    <a:pos x="T6" y="T7"/>
                  </a:cxn>
                  <a:cxn ang="0">
                    <a:pos x="T8" y="T9"/>
                  </a:cxn>
                </a:cxnLst>
                <a:rect l="0" t="0" r="r" b="b"/>
                <a:pathLst>
                  <a:path w="69" h="69">
                    <a:moveTo>
                      <a:pt x="69" y="57"/>
                    </a:moveTo>
                    <a:lnTo>
                      <a:pt x="15" y="0"/>
                    </a:lnTo>
                    <a:lnTo>
                      <a:pt x="0" y="15"/>
                    </a:lnTo>
                    <a:lnTo>
                      <a:pt x="54" y="69"/>
                    </a:lnTo>
                    <a:lnTo>
                      <a:pt x="69" y="57"/>
                    </a:lnTo>
                    <a:close/>
                  </a:path>
                </a:pathLst>
              </a:custGeom>
              <a:solidFill>
                <a:srgbClr val="00A7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23" name="Freeform 146"/>
              <p:cNvSpPr>
                <a:spLocks/>
              </p:cNvSpPr>
              <p:nvPr/>
            </p:nvSpPr>
            <p:spPr bwMode="auto">
              <a:xfrm>
                <a:off x="2245553" y="5195955"/>
                <a:ext cx="100720" cy="105229"/>
              </a:xfrm>
              <a:custGeom>
                <a:avLst/>
                <a:gdLst>
                  <a:gd name="T0" fmla="*/ 67 w 67"/>
                  <a:gd name="T1" fmla="*/ 54 h 70"/>
                  <a:gd name="T2" fmla="*/ 15 w 67"/>
                  <a:gd name="T3" fmla="*/ 0 h 70"/>
                  <a:gd name="T4" fmla="*/ 0 w 67"/>
                  <a:gd name="T5" fmla="*/ 15 h 70"/>
                  <a:gd name="T6" fmla="*/ 52 w 67"/>
                  <a:gd name="T7" fmla="*/ 70 h 70"/>
                  <a:gd name="T8" fmla="*/ 67 w 67"/>
                  <a:gd name="T9" fmla="*/ 54 h 70"/>
                </a:gdLst>
                <a:ahLst/>
                <a:cxnLst>
                  <a:cxn ang="0">
                    <a:pos x="T0" y="T1"/>
                  </a:cxn>
                  <a:cxn ang="0">
                    <a:pos x="T2" y="T3"/>
                  </a:cxn>
                  <a:cxn ang="0">
                    <a:pos x="T4" y="T5"/>
                  </a:cxn>
                  <a:cxn ang="0">
                    <a:pos x="T6" y="T7"/>
                  </a:cxn>
                  <a:cxn ang="0">
                    <a:pos x="T8" y="T9"/>
                  </a:cxn>
                </a:cxnLst>
                <a:rect l="0" t="0" r="r" b="b"/>
                <a:pathLst>
                  <a:path w="67" h="70">
                    <a:moveTo>
                      <a:pt x="67" y="54"/>
                    </a:moveTo>
                    <a:lnTo>
                      <a:pt x="15" y="0"/>
                    </a:lnTo>
                    <a:lnTo>
                      <a:pt x="0" y="15"/>
                    </a:lnTo>
                    <a:lnTo>
                      <a:pt x="52" y="70"/>
                    </a:lnTo>
                    <a:lnTo>
                      <a:pt x="67" y="54"/>
                    </a:lnTo>
                    <a:close/>
                  </a:path>
                </a:pathLst>
              </a:custGeom>
              <a:solidFill>
                <a:srgbClr val="00A7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24" name="Freeform 147"/>
              <p:cNvSpPr>
                <a:spLocks noEditPoints="1"/>
              </p:cNvSpPr>
              <p:nvPr/>
            </p:nvSpPr>
            <p:spPr bwMode="auto">
              <a:xfrm>
                <a:off x="2141828" y="5232034"/>
                <a:ext cx="386342" cy="386342"/>
              </a:xfrm>
              <a:custGeom>
                <a:avLst/>
                <a:gdLst>
                  <a:gd name="T0" fmla="*/ 82 w 85"/>
                  <a:gd name="T1" fmla="*/ 72 h 85"/>
                  <a:gd name="T2" fmla="*/ 61 w 85"/>
                  <a:gd name="T3" fmla="*/ 50 h 85"/>
                  <a:gd name="T4" fmla="*/ 54 w 85"/>
                  <a:gd name="T5" fmla="*/ 48 h 85"/>
                  <a:gd name="T6" fmla="*/ 34 w 85"/>
                  <a:gd name="T7" fmla="*/ 29 h 85"/>
                  <a:gd name="T8" fmla="*/ 33 w 85"/>
                  <a:gd name="T9" fmla="*/ 26 h 85"/>
                  <a:gd name="T10" fmla="*/ 36 w 85"/>
                  <a:gd name="T11" fmla="*/ 22 h 85"/>
                  <a:gd name="T12" fmla="*/ 34 w 85"/>
                  <a:gd name="T13" fmla="*/ 14 h 85"/>
                  <a:gd name="T14" fmla="*/ 22 w 85"/>
                  <a:gd name="T15" fmla="*/ 2 h 85"/>
                  <a:gd name="T16" fmla="*/ 18 w 85"/>
                  <a:gd name="T17" fmla="*/ 2 h 85"/>
                  <a:gd name="T18" fmla="*/ 3 w 85"/>
                  <a:gd name="T19" fmla="*/ 15 h 85"/>
                  <a:gd name="T20" fmla="*/ 2 w 85"/>
                  <a:gd name="T21" fmla="*/ 23 h 85"/>
                  <a:gd name="T22" fmla="*/ 14 w 85"/>
                  <a:gd name="T23" fmla="*/ 36 h 85"/>
                  <a:gd name="T24" fmla="*/ 23 w 85"/>
                  <a:gd name="T25" fmla="*/ 36 h 85"/>
                  <a:gd name="T26" fmla="*/ 27 w 85"/>
                  <a:gd name="T27" fmla="*/ 33 h 85"/>
                  <a:gd name="T28" fmla="*/ 48 w 85"/>
                  <a:gd name="T29" fmla="*/ 54 h 85"/>
                  <a:gd name="T30" fmla="*/ 49 w 85"/>
                  <a:gd name="T31" fmla="*/ 61 h 85"/>
                  <a:gd name="T32" fmla="*/ 71 w 85"/>
                  <a:gd name="T33" fmla="*/ 83 h 85"/>
                  <a:gd name="T34" fmla="*/ 82 w 85"/>
                  <a:gd name="T35" fmla="*/ 82 h 85"/>
                  <a:gd name="T36" fmla="*/ 82 w 85"/>
                  <a:gd name="T37" fmla="*/ 72 h 85"/>
                  <a:gd name="T38" fmla="*/ 9 w 85"/>
                  <a:gd name="T39" fmla="*/ 22 h 85"/>
                  <a:gd name="T40" fmla="*/ 6 w 85"/>
                  <a:gd name="T41" fmla="*/ 19 h 85"/>
                  <a:gd name="T42" fmla="*/ 19 w 85"/>
                  <a:gd name="T43" fmla="*/ 6 h 85"/>
                  <a:gd name="T44" fmla="*/ 22 w 85"/>
                  <a:gd name="T45" fmla="*/ 9 h 85"/>
                  <a:gd name="T46" fmla="*/ 9 w 85"/>
                  <a:gd name="T47" fmla="*/ 2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85">
                    <a:moveTo>
                      <a:pt x="82" y="72"/>
                    </a:moveTo>
                    <a:cubicBezTo>
                      <a:pt x="61" y="50"/>
                      <a:pt x="61" y="50"/>
                      <a:pt x="61" y="50"/>
                    </a:cubicBezTo>
                    <a:cubicBezTo>
                      <a:pt x="59" y="48"/>
                      <a:pt x="56" y="47"/>
                      <a:pt x="54" y="48"/>
                    </a:cubicBezTo>
                    <a:cubicBezTo>
                      <a:pt x="45" y="39"/>
                      <a:pt x="35" y="29"/>
                      <a:pt x="34" y="29"/>
                    </a:cubicBezTo>
                    <a:cubicBezTo>
                      <a:pt x="33" y="28"/>
                      <a:pt x="33" y="26"/>
                      <a:pt x="33" y="26"/>
                    </a:cubicBezTo>
                    <a:cubicBezTo>
                      <a:pt x="36" y="22"/>
                      <a:pt x="36" y="22"/>
                      <a:pt x="36" y="22"/>
                    </a:cubicBezTo>
                    <a:cubicBezTo>
                      <a:pt x="39" y="18"/>
                      <a:pt x="34" y="14"/>
                      <a:pt x="34" y="14"/>
                    </a:cubicBezTo>
                    <a:cubicBezTo>
                      <a:pt x="34" y="14"/>
                      <a:pt x="24" y="3"/>
                      <a:pt x="22" y="2"/>
                    </a:cubicBezTo>
                    <a:cubicBezTo>
                      <a:pt x="20" y="0"/>
                      <a:pt x="18" y="2"/>
                      <a:pt x="18" y="2"/>
                    </a:cubicBezTo>
                    <a:cubicBezTo>
                      <a:pt x="8" y="7"/>
                      <a:pt x="6" y="11"/>
                      <a:pt x="3" y="15"/>
                    </a:cubicBezTo>
                    <a:cubicBezTo>
                      <a:pt x="0" y="20"/>
                      <a:pt x="2" y="23"/>
                      <a:pt x="2" y="23"/>
                    </a:cubicBezTo>
                    <a:cubicBezTo>
                      <a:pt x="2" y="23"/>
                      <a:pt x="10" y="31"/>
                      <a:pt x="14" y="36"/>
                    </a:cubicBezTo>
                    <a:cubicBezTo>
                      <a:pt x="19" y="40"/>
                      <a:pt x="23" y="36"/>
                      <a:pt x="23" y="36"/>
                    </a:cubicBezTo>
                    <a:cubicBezTo>
                      <a:pt x="27" y="33"/>
                      <a:pt x="27" y="33"/>
                      <a:pt x="27" y="33"/>
                    </a:cubicBezTo>
                    <a:cubicBezTo>
                      <a:pt x="48" y="54"/>
                      <a:pt x="48" y="54"/>
                      <a:pt x="48" y="54"/>
                    </a:cubicBezTo>
                    <a:cubicBezTo>
                      <a:pt x="47" y="57"/>
                      <a:pt x="48" y="59"/>
                      <a:pt x="49" y="61"/>
                    </a:cubicBezTo>
                    <a:cubicBezTo>
                      <a:pt x="71" y="83"/>
                      <a:pt x="71" y="83"/>
                      <a:pt x="71" y="83"/>
                    </a:cubicBezTo>
                    <a:cubicBezTo>
                      <a:pt x="74" y="85"/>
                      <a:pt x="79" y="85"/>
                      <a:pt x="82" y="82"/>
                    </a:cubicBezTo>
                    <a:cubicBezTo>
                      <a:pt x="85" y="79"/>
                      <a:pt x="85" y="74"/>
                      <a:pt x="82" y="72"/>
                    </a:cubicBezTo>
                    <a:close/>
                    <a:moveTo>
                      <a:pt x="9" y="22"/>
                    </a:moveTo>
                    <a:cubicBezTo>
                      <a:pt x="6" y="19"/>
                      <a:pt x="6" y="19"/>
                      <a:pt x="6" y="19"/>
                    </a:cubicBezTo>
                    <a:cubicBezTo>
                      <a:pt x="19" y="6"/>
                      <a:pt x="19" y="6"/>
                      <a:pt x="19" y="6"/>
                    </a:cubicBezTo>
                    <a:cubicBezTo>
                      <a:pt x="22" y="9"/>
                      <a:pt x="22" y="9"/>
                      <a:pt x="22" y="9"/>
                    </a:cubicBezTo>
                    <a:lnTo>
                      <a:pt x="9" y="22"/>
                    </a:lnTo>
                    <a:close/>
                  </a:path>
                </a:pathLst>
              </a:custGeom>
              <a:solidFill>
                <a:srgbClr val="00A79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sp>
        <p:nvSpPr>
          <p:cNvPr id="225" name="AutoShape 3"/>
          <p:cNvSpPr>
            <a:spLocks noChangeAspect="1" noChangeArrowheads="1" noTextEdit="1"/>
          </p:cNvSpPr>
          <p:nvPr/>
        </p:nvSpPr>
        <p:spPr bwMode="auto">
          <a:xfrm>
            <a:off x="2185988" y="1484424"/>
            <a:ext cx="2908300" cy="471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26" name="Freeform 6"/>
          <p:cNvSpPr>
            <a:spLocks/>
          </p:cNvSpPr>
          <p:nvPr/>
        </p:nvSpPr>
        <p:spPr bwMode="auto">
          <a:xfrm>
            <a:off x="4479927" y="1959087"/>
            <a:ext cx="536575" cy="0"/>
          </a:xfrm>
          <a:custGeom>
            <a:avLst/>
            <a:gdLst>
              <a:gd name="T0" fmla="*/ 0 w 338"/>
              <a:gd name="T1" fmla="*/ 338 w 338"/>
              <a:gd name="T2" fmla="*/ 0 w 338"/>
            </a:gdLst>
            <a:ahLst/>
            <a:cxnLst>
              <a:cxn ang="0">
                <a:pos x="T0" y="0"/>
              </a:cxn>
              <a:cxn ang="0">
                <a:pos x="T1" y="0"/>
              </a:cxn>
              <a:cxn ang="0">
                <a:pos x="T2" y="0"/>
              </a:cxn>
            </a:cxnLst>
            <a:rect l="0" t="0" r="r" b="b"/>
            <a:pathLst>
              <a:path w="338">
                <a:moveTo>
                  <a:pt x="0" y="0"/>
                </a:moveTo>
                <a:lnTo>
                  <a:pt x="338" y="0"/>
                </a:lnTo>
                <a:lnTo>
                  <a:pt x="0" y="0"/>
                </a:lnTo>
                <a:close/>
              </a:path>
            </a:pathLst>
          </a:custGeom>
          <a:solidFill>
            <a:srgbClr val="004E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27" name="Line 7"/>
          <p:cNvSpPr>
            <a:spLocks noChangeShapeType="1"/>
          </p:cNvSpPr>
          <p:nvPr/>
        </p:nvSpPr>
        <p:spPr bwMode="auto">
          <a:xfrm>
            <a:off x="4479927" y="1959087"/>
            <a:ext cx="5365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28" name="Line 8"/>
          <p:cNvSpPr>
            <a:spLocks noChangeShapeType="1"/>
          </p:cNvSpPr>
          <p:nvPr/>
        </p:nvSpPr>
        <p:spPr bwMode="auto">
          <a:xfrm>
            <a:off x="4479927" y="1959087"/>
            <a:ext cx="536575" cy="0"/>
          </a:xfrm>
          <a:prstGeom prst="line">
            <a:avLst/>
          </a:prstGeom>
          <a:noFill/>
          <a:ln w="9525" cap="flat">
            <a:solidFill>
              <a:srgbClr val="004E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29" name="Oval 9"/>
          <p:cNvSpPr>
            <a:spLocks noChangeArrowheads="1"/>
          </p:cNvSpPr>
          <p:nvPr/>
        </p:nvSpPr>
        <p:spPr bwMode="auto">
          <a:xfrm>
            <a:off x="4989513" y="1919399"/>
            <a:ext cx="77788" cy="76200"/>
          </a:xfrm>
          <a:prstGeom prst="ellipse">
            <a:avLst/>
          </a:prstGeom>
          <a:solidFill>
            <a:srgbClr val="004E9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30" name="Oval 10"/>
          <p:cNvSpPr>
            <a:spLocks noChangeArrowheads="1"/>
          </p:cNvSpPr>
          <p:nvPr/>
        </p:nvSpPr>
        <p:spPr bwMode="auto">
          <a:xfrm>
            <a:off x="4989513" y="1919399"/>
            <a:ext cx="77788" cy="76200"/>
          </a:xfrm>
          <a:prstGeom prst="ellipse">
            <a:avLst/>
          </a:prstGeom>
          <a:noFill/>
          <a:ln w="9525" cap="flat">
            <a:solidFill>
              <a:srgbClr val="004E9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31" name="Freeform 11"/>
          <p:cNvSpPr>
            <a:spLocks/>
          </p:cNvSpPr>
          <p:nvPr/>
        </p:nvSpPr>
        <p:spPr bwMode="auto">
          <a:xfrm>
            <a:off x="4505327" y="2696709"/>
            <a:ext cx="536575" cy="0"/>
          </a:xfrm>
          <a:custGeom>
            <a:avLst/>
            <a:gdLst>
              <a:gd name="T0" fmla="*/ 0 w 338"/>
              <a:gd name="T1" fmla="*/ 338 w 338"/>
              <a:gd name="T2" fmla="*/ 0 w 338"/>
            </a:gdLst>
            <a:ahLst/>
            <a:cxnLst>
              <a:cxn ang="0">
                <a:pos x="T0" y="0"/>
              </a:cxn>
              <a:cxn ang="0">
                <a:pos x="T1" y="0"/>
              </a:cxn>
              <a:cxn ang="0">
                <a:pos x="T2" y="0"/>
              </a:cxn>
            </a:cxnLst>
            <a:rect l="0" t="0" r="r" b="b"/>
            <a:pathLst>
              <a:path w="338">
                <a:moveTo>
                  <a:pt x="0" y="0"/>
                </a:moveTo>
                <a:lnTo>
                  <a:pt x="338" y="0"/>
                </a:lnTo>
                <a:lnTo>
                  <a:pt x="0" y="0"/>
                </a:lnTo>
                <a:close/>
              </a:path>
            </a:pathLst>
          </a:custGeom>
          <a:solidFill>
            <a:srgbClr val="009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32" name="Line 12"/>
          <p:cNvSpPr>
            <a:spLocks noChangeShapeType="1"/>
          </p:cNvSpPr>
          <p:nvPr/>
        </p:nvSpPr>
        <p:spPr bwMode="auto">
          <a:xfrm>
            <a:off x="4505327" y="2696709"/>
            <a:ext cx="5365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33" name="Line 13"/>
          <p:cNvSpPr>
            <a:spLocks noChangeShapeType="1"/>
          </p:cNvSpPr>
          <p:nvPr/>
        </p:nvSpPr>
        <p:spPr bwMode="auto">
          <a:xfrm>
            <a:off x="4479927" y="2696270"/>
            <a:ext cx="536575" cy="0"/>
          </a:xfrm>
          <a:prstGeom prst="line">
            <a:avLst/>
          </a:prstGeom>
          <a:noFill/>
          <a:ln w="9525" cap="flat">
            <a:solidFill>
              <a:srgbClr val="009CD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34" name="Oval 14"/>
          <p:cNvSpPr>
            <a:spLocks noChangeArrowheads="1"/>
          </p:cNvSpPr>
          <p:nvPr/>
        </p:nvSpPr>
        <p:spPr bwMode="auto">
          <a:xfrm>
            <a:off x="4986338" y="2656583"/>
            <a:ext cx="77788" cy="77788"/>
          </a:xfrm>
          <a:prstGeom prst="ellipse">
            <a:avLst/>
          </a:prstGeom>
          <a:solidFill>
            <a:srgbClr val="009C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35" name="Oval 15"/>
          <p:cNvSpPr>
            <a:spLocks noChangeArrowheads="1"/>
          </p:cNvSpPr>
          <p:nvPr/>
        </p:nvSpPr>
        <p:spPr bwMode="auto">
          <a:xfrm>
            <a:off x="4986338" y="2656583"/>
            <a:ext cx="77788" cy="77788"/>
          </a:xfrm>
          <a:prstGeom prst="ellipse">
            <a:avLst/>
          </a:prstGeom>
          <a:noFill/>
          <a:ln w="9525" cap="flat">
            <a:solidFill>
              <a:srgbClr val="009CD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36" name="Freeform 16"/>
          <p:cNvSpPr>
            <a:spLocks/>
          </p:cNvSpPr>
          <p:nvPr/>
        </p:nvSpPr>
        <p:spPr bwMode="auto">
          <a:xfrm>
            <a:off x="4479927" y="3483297"/>
            <a:ext cx="536575" cy="0"/>
          </a:xfrm>
          <a:custGeom>
            <a:avLst/>
            <a:gdLst>
              <a:gd name="T0" fmla="*/ 0 w 338"/>
              <a:gd name="T1" fmla="*/ 338 w 338"/>
              <a:gd name="T2" fmla="*/ 0 w 338"/>
            </a:gdLst>
            <a:ahLst/>
            <a:cxnLst>
              <a:cxn ang="0">
                <a:pos x="T0" y="0"/>
              </a:cxn>
              <a:cxn ang="0">
                <a:pos x="T1" y="0"/>
              </a:cxn>
              <a:cxn ang="0">
                <a:pos x="T2" y="0"/>
              </a:cxn>
            </a:cxnLst>
            <a:rect l="0" t="0" r="r" b="b"/>
            <a:pathLst>
              <a:path w="338">
                <a:moveTo>
                  <a:pt x="0" y="0"/>
                </a:moveTo>
                <a:lnTo>
                  <a:pt x="338" y="0"/>
                </a:lnTo>
                <a:lnTo>
                  <a:pt x="0" y="0"/>
                </a:lnTo>
                <a:close/>
              </a:path>
            </a:pathLst>
          </a:custGeom>
          <a:solidFill>
            <a:srgbClr val="7027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37" name="Line 17"/>
          <p:cNvSpPr>
            <a:spLocks noChangeShapeType="1"/>
          </p:cNvSpPr>
          <p:nvPr/>
        </p:nvSpPr>
        <p:spPr bwMode="auto">
          <a:xfrm>
            <a:off x="4479927" y="3483297"/>
            <a:ext cx="5365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38" name="Line 18"/>
          <p:cNvSpPr>
            <a:spLocks noChangeShapeType="1"/>
          </p:cNvSpPr>
          <p:nvPr/>
        </p:nvSpPr>
        <p:spPr bwMode="auto">
          <a:xfrm>
            <a:off x="4479927" y="3483297"/>
            <a:ext cx="536575" cy="0"/>
          </a:xfrm>
          <a:prstGeom prst="line">
            <a:avLst/>
          </a:prstGeom>
          <a:noFill/>
          <a:ln w="9525" cap="flat">
            <a:solidFill>
              <a:srgbClr val="70278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39" name="Oval 19"/>
          <p:cNvSpPr>
            <a:spLocks noChangeArrowheads="1"/>
          </p:cNvSpPr>
          <p:nvPr/>
        </p:nvSpPr>
        <p:spPr bwMode="auto">
          <a:xfrm>
            <a:off x="4986338" y="3443609"/>
            <a:ext cx="77788" cy="77788"/>
          </a:xfrm>
          <a:prstGeom prst="ellipse">
            <a:avLst/>
          </a:prstGeom>
          <a:solidFill>
            <a:srgbClr val="70278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40" name="Oval 20"/>
          <p:cNvSpPr>
            <a:spLocks noChangeArrowheads="1"/>
          </p:cNvSpPr>
          <p:nvPr/>
        </p:nvSpPr>
        <p:spPr bwMode="auto">
          <a:xfrm>
            <a:off x="4986338" y="3443609"/>
            <a:ext cx="77788" cy="77788"/>
          </a:xfrm>
          <a:prstGeom prst="ellipse">
            <a:avLst/>
          </a:prstGeom>
          <a:noFill/>
          <a:ln w="9525" cap="flat">
            <a:solidFill>
              <a:srgbClr val="70278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41" name="Freeform 21"/>
          <p:cNvSpPr>
            <a:spLocks/>
          </p:cNvSpPr>
          <p:nvPr/>
        </p:nvSpPr>
        <p:spPr bwMode="auto">
          <a:xfrm>
            <a:off x="4489122" y="4322422"/>
            <a:ext cx="536575" cy="0"/>
          </a:xfrm>
          <a:custGeom>
            <a:avLst/>
            <a:gdLst>
              <a:gd name="T0" fmla="*/ 0 w 338"/>
              <a:gd name="T1" fmla="*/ 338 w 338"/>
              <a:gd name="T2" fmla="*/ 0 w 338"/>
            </a:gdLst>
            <a:ahLst/>
            <a:cxnLst>
              <a:cxn ang="0">
                <a:pos x="T0" y="0"/>
              </a:cxn>
              <a:cxn ang="0">
                <a:pos x="T1" y="0"/>
              </a:cxn>
              <a:cxn ang="0">
                <a:pos x="T2" y="0"/>
              </a:cxn>
            </a:cxnLst>
            <a:rect l="0" t="0" r="r" b="b"/>
            <a:pathLst>
              <a:path w="338">
                <a:moveTo>
                  <a:pt x="0" y="0"/>
                </a:moveTo>
                <a:lnTo>
                  <a:pt x="338" y="0"/>
                </a:lnTo>
                <a:lnTo>
                  <a:pt x="0" y="0"/>
                </a:lnTo>
                <a:close/>
              </a:path>
            </a:pathLst>
          </a:cu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42" name="Line 22"/>
          <p:cNvSpPr>
            <a:spLocks noChangeShapeType="1"/>
          </p:cNvSpPr>
          <p:nvPr/>
        </p:nvSpPr>
        <p:spPr bwMode="auto">
          <a:xfrm>
            <a:off x="4489122" y="4322422"/>
            <a:ext cx="5365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43" name="Line 23"/>
          <p:cNvSpPr>
            <a:spLocks noChangeShapeType="1"/>
          </p:cNvSpPr>
          <p:nvPr/>
        </p:nvSpPr>
        <p:spPr bwMode="auto">
          <a:xfrm>
            <a:off x="4479927" y="4318159"/>
            <a:ext cx="536575" cy="0"/>
          </a:xfrm>
          <a:prstGeom prst="line">
            <a:avLst/>
          </a:prstGeom>
          <a:noFill/>
          <a:ln w="9525" cap="flat">
            <a:solidFill>
              <a:srgbClr val="0072BC"/>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44" name="Oval 24"/>
          <p:cNvSpPr>
            <a:spLocks noChangeArrowheads="1"/>
          </p:cNvSpPr>
          <p:nvPr/>
        </p:nvSpPr>
        <p:spPr bwMode="auto">
          <a:xfrm>
            <a:off x="4986338" y="4280059"/>
            <a:ext cx="77788" cy="77788"/>
          </a:xfrm>
          <a:prstGeom prst="ellipse">
            <a:avLst/>
          </a:prstGeom>
          <a:solidFill>
            <a:srgbClr val="0072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45" name="Oval 25"/>
          <p:cNvSpPr>
            <a:spLocks noChangeArrowheads="1"/>
          </p:cNvSpPr>
          <p:nvPr/>
        </p:nvSpPr>
        <p:spPr bwMode="auto">
          <a:xfrm>
            <a:off x="4986338" y="4280059"/>
            <a:ext cx="77788" cy="77788"/>
          </a:xfrm>
          <a:prstGeom prst="ellipse">
            <a:avLst/>
          </a:prstGeom>
          <a:noFill/>
          <a:ln w="9525" cap="flat">
            <a:solidFill>
              <a:srgbClr val="0072B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46" name="Line 26"/>
          <p:cNvSpPr>
            <a:spLocks noChangeShapeType="1"/>
          </p:cNvSpPr>
          <p:nvPr/>
        </p:nvSpPr>
        <p:spPr bwMode="auto">
          <a:xfrm>
            <a:off x="4478404" y="5072644"/>
            <a:ext cx="536575" cy="0"/>
          </a:xfrm>
          <a:prstGeom prst="line">
            <a:avLst/>
          </a:prstGeom>
          <a:noFill/>
          <a:ln w="9525" cap="flat">
            <a:solidFill>
              <a:srgbClr val="4B288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47" name="Oval 27"/>
          <p:cNvSpPr>
            <a:spLocks noChangeArrowheads="1"/>
          </p:cNvSpPr>
          <p:nvPr/>
        </p:nvSpPr>
        <p:spPr bwMode="auto">
          <a:xfrm>
            <a:off x="4984815" y="5032956"/>
            <a:ext cx="77788" cy="77788"/>
          </a:xfrm>
          <a:prstGeom prst="ellipse">
            <a:avLst/>
          </a:prstGeom>
          <a:solidFill>
            <a:srgbClr val="4B288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48" name="Oval 28"/>
          <p:cNvSpPr>
            <a:spLocks noChangeArrowheads="1"/>
          </p:cNvSpPr>
          <p:nvPr/>
        </p:nvSpPr>
        <p:spPr bwMode="auto">
          <a:xfrm>
            <a:off x="4984815" y="5032956"/>
            <a:ext cx="77788" cy="77788"/>
          </a:xfrm>
          <a:prstGeom prst="ellipse">
            <a:avLst/>
          </a:prstGeom>
          <a:noFill/>
          <a:ln w="9525" cap="flat">
            <a:solidFill>
              <a:srgbClr val="4B288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49" name="Freeform 29"/>
          <p:cNvSpPr>
            <a:spLocks/>
          </p:cNvSpPr>
          <p:nvPr/>
        </p:nvSpPr>
        <p:spPr bwMode="auto">
          <a:xfrm>
            <a:off x="4492626" y="5873670"/>
            <a:ext cx="536575" cy="0"/>
          </a:xfrm>
          <a:custGeom>
            <a:avLst/>
            <a:gdLst>
              <a:gd name="T0" fmla="*/ 0 w 338"/>
              <a:gd name="T1" fmla="*/ 338 w 338"/>
              <a:gd name="T2" fmla="*/ 0 w 338"/>
            </a:gdLst>
            <a:ahLst/>
            <a:cxnLst>
              <a:cxn ang="0">
                <a:pos x="T0" y="0"/>
              </a:cxn>
              <a:cxn ang="0">
                <a:pos x="T1" y="0"/>
              </a:cxn>
              <a:cxn ang="0">
                <a:pos x="T2" y="0"/>
              </a:cxn>
            </a:cxnLst>
            <a:rect l="0" t="0" r="r" b="b"/>
            <a:pathLst>
              <a:path w="338">
                <a:moveTo>
                  <a:pt x="0" y="0"/>
                </a:moveTo>
                <a:lnTo>
                  <a:pt x="338" y="0"/>
                </a:lnTo>
                <a:lnTo>
                  <a:pt x="0" y="0"/>
                </a:lnTo>
                <a:close/>
              </a:path>
            </a:pathLst>
          </a:custGeom>
          <a:solidFill>
            <a:srgbClr val="D40E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50" name="Line 30"/>
          <p:cNvSpPr>
            <a:spLocks noChangeShapeType="1"/>
          </p:cNvSpPr>
          <p:nvPr/>
        </p:nvSpPr>
        <p:spPr bwMode="auto">
          <a:xfrm>
            <a:off x="4492626" y="5873670"/>
            <a:ext cx="536575"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51" name="Line 31"/>
          <p:cNvSpPr>
            <a:spLocks noChangeShapeType="1"/>
          </p:cNvSpPr>
          <p:nvPr/>
        </p:nvSpPr>
        <p:spPr bwMode="auto">
          <a:xfrm>
            <a:off x="4475165" y="5873670"/>
            <a:ext cx="536575" cy="0"/>
          </a:xfrm>
          <a:prstGeom prst="line">
            <a:avLst/>
          </a:prstGeom>
          <a:noFill/>
          <a:ln w="9525" cap="flat">
            <a:solidFill>
              <a:srgbClr val="00A79D"/>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52" name="Oval 33"/>
          <p:cNvSpPr>
            <a:spLocks noChangeArrowheads="1"/>
          </p:cNvSpPr>
          <p:nvPr/>
        </p:nvSpPr>
        <p:spPr bwMode="auto">
          <a:xfrm>
            <a:off x="4981576" y="5833982"/>
            <a:ext cx="77788" cy="77788"/>
          </a:xfrm>
          <a:prstGeom prst="ellipse">
            <a:avLst/>
          </a:prstGeom>
          <a:noFill/>
          <a:ln w="9525" cap="flat">
            <a:solidFill>
              <a:srgbClr val="00A79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53" name="Rectangle 252"/>
          <p:cNvSpPr/>
          <p:nvPr/>
        </p:nvSpPr>
        <p:spPr>
          <a:xfrm>
            <a:off x="5180013" y="1637459"/>
            <a:ext cx="5092451" cy="579646"/>
          </a:xfrm>
          <a:prstGeom prst="rect">
            <a:avLst/>
          </a:prstGeom>
          <a:solidFill>
            <a:srgbClr val="004E98"/>
          </a:solidFill>
        </p:spPr>
        <p:txBody>
          <a:bodyPr wrap="square">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Arial"/>
                <a:ea typeface="+mn-ea"/>
                <a:cs typeface="+mn-cs"/>
              </a:rPr>
              <a:t>Service Delivery Model</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s-ES" sz="1000" b="0" i="0" u="none" strike="noStrike" kern="1200" cap="none" spc="0" normalizeH="0" baseline="0" noProof="0" dirty="0">
                <a:ln>
                  <a:noFill/>
                </a:ln>
                <a:solidFill>
                  <a:prstClr val="white"/>
                </a:solidFill>
                <a:effectLst/>
                <a:uLnTx/>
                <a:uFillTx/>
                <a:latin typeface="Arial"/>
                <a:ea typeface="+mn-ea"/>
                <a:cs typeface="+mn-cs"/>
              </a:rPr>
              <a:t>Niveles del modelo operativo en los que se realizan las actividades (corporativo, centralizado, local, externalizado)</a:t>
            </a:r>
            <a:endParaRPr kumimoji="0" lang="en-US" sz="1000" b="0" i="0" u="none" strike="noStrike" kern="1200" cap="none" spc="0" normalizeH="0" baseline="0" noProof="0" dirty="0">
              <a:ln>
                <a:noFill/>
              </a:ln>
              <a:solidFill>
                <a:prstClr val="white"/>
              </a:solidFill>
              <a:effectLst/>
              <a:uLnTx/>
              <a:uFillTx/>
              <a:latin typeface="Arial"/>
              <a:ea typeface="+mn-ea"/>
              <a:cs typeface="+mn-cs"/>
            </a:endParaRPr>
          </a:p>
        </p:txBody>
      </p:sp>
      <p:sp>
        <p:nvSpPr>
          <p:cNvPr id="254" name="Rectangle 253"/>
          <p:cNvSpPr/>
          <p:nvPr/>
        </p:nvSpPr>
        <p:spPr>
          <a:xfrm>
            <a:off x="5181600" y="2322560"/>
            <a:ext cx="5092451" cy="733534"/>
          </a:xfrm>
          <a:prstGeom prst="rect">
            <a:avLst/>
          </a:prstGeom>
          <a:solidFill>
            <a:srgbClr val="009CDC"/>
          </a:solidFill>
        </p:spPr>
        <p:txBody>
          <a:bodyPr wrap="square">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Arial"/>
                <a:ea typeface="+mn-ea"/>
                <a:cs typeface="+mn-cs"/>
              </a:rPr>
              <a:t>Personas</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s-ES" sz="1000" b="0" i="0" u="none" strike="noStrike" kern="1200" cap="none" spc="0" normalizeH="0" baseline="0" noProof="0" dirty="0">
                <a:ln>
                  <a:noFill/>
                </a:ln>
                <a:solidFill>
                  <a:prstClr val="white"/>
                </a:solidFill>
                <a:effectLst/>
                <a:uLnTx/>
                <a:uFillTx/>
                <a:latin typeface="Arial"/>
                <a:ea typeface="+mn-ea"/>
                <a:cs typeface="+mn-cs"/>
              </a:rPr>
              <a:t>Cultura organizativa y nuevas formas de trabajar y relacionarse, adopción de nuevos </a:t>
            </a:r>
            <a:r>
              <a:rPr kumimoji="0" lang="es-ES" sz="1000" b="0" i="0" u="none" strike="noStrike" kern="1200" cap="none" spc="0" normalizeH="0" baseline="0" noProof="0" dirty="0" err="1">
                <a:ln>
                  <a:noFill/>
                </a:ln>
                <a:solidFill>
                  <a:prstClr val="white"/>
                </a:solidFill>
                <a:effectLst/>
                <a:uLnTx/>
                <a:uFillTx/>
                <a:latin typeface="Arial"/>
                <a:ea typeface="+mn-ea"/>
                <a:cs typeface="+mn-cs"/>
              </a:rPr>
              <a:t>skills</a:t>
            </a:r>
            <a:r>
              <a:rPr kumimoji="0" lang="es-ES" sz="1000" b="0" i="0" u="none" strike="noStrike" kern="1200" cap="none" spc="0" normalizeH="0" baseline="0" noProof="0" dirty="0">
                <a:ln>
                  <a:noFill/>
                </a:ln>
                <a:solidFill>
                  <a:prstClr val="white"/>
                </a:solidFill>
                <a:effectLst/>
                <a:uLnTx/>
                <a:uFillTx/>
                <a:latin typeface="Arial"/>
                <a:ea typeface="+mn-ea"/>
                <a:cs typeface="+mn-cs"/>
              </a:rPr>
              <a:t> y conocimientos, y otros impactos como menor dedicación a tareas transaccionales</a:t>
            </a:r>
          </a:p>
        </p:txBody>
      </p:sp>
      <p:sp>
        <p:nvSpPr>
          <p:cNvPr id="255" name="Rectangle 254"/>
          <p:cNvSpPr/>
          <p:nvPr/>
        </p:nvSpPr>
        <p:spPr>
          <a:xfrm>
            <a:off x="5180013" y="4704444"/>
            <a:ext cx="5092451" cy="733534"/>
          </a:xfrm>
          <a:prstGeom prst="rect">
            <a:avLst/>
          </a:prstGeom>
          <a:solidFill>
            <a:srgbClr val="4B2884"/>
          </a:solidFill>
        </p:spPr>
        <p:txBody>
          <a:bodyPr wrap="square">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000" b="1" i="0" u="none" strike="noStrike" kern="1200" cap="none" spc="0" normalizeH="0" baseline="0" noProof="0" dirty="0" err="1">
                <a:ln>
                  <a:noFill/>
                </a:ln>
                <a:solidFill>
                  <a:prstClr val="white"/>
                </a:solidFill>
                <a:effectLst/>
                <a:uLnTx/>
                <a:uFillTx/>
                <a:latin typeface="Arial"/>
                <a:ea typeface="+mn-ea"/>
                <a:cs typeface="+mn-cs"/>
              </a:rPr>
              <a:t>Datos</a:t>
            </a:r>
            <a:r>
              <a:rPr kumimoji="0" lang="en-US" sz="1000" b="1" i="0" u="none" strike="noStrike" kern="1200" cap="none" spc="0" normalizeH="0" baseline="0" noProof="0" dirty="0">
                <a:ln>
                  <a:noFill/>
                </a:ln>
                <a:solidFill>
                  <a:prstClr val="white"/>
                </a:solidFill>
                <a:effectLst/>
                <a:uLnTx/>
                <a:uFillTx/>
                <a:latin typeface="Arial"/>
                <a:ea typeface="+mn-ea"/>
                <a:cs typeface="+mn-cs"/>
              </a:rPr>
              <a:t> y Reporting</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s-ES" sz="1000" b="0" i="0" u="none" strike="noStrike" kern="1200" cap="none" spc="0" normalizeH="0" baseline="0" noProof="0" dirty="0">
                <a:ln>
                  <a:noFill/>
                </a:ln>
                <a:solidFill>
                  <a:prstClr val="white"/>
                </a:solidFill>
                <a:effectLst/>
                <a:uLnTx/>
                <a:uFillTx/>
                <a:latin typeface="Arial"/>
                <a:ea typeface="+mn-ea"/>
                <a:cs typeface="+mn-cs"/>
              </a:rPr>
              <a:t>Analíticas e informes relacionados con la ejecución de un proceso (</a:t>
            </a:r>
            <a:r>
              <a:rPr kumimoji="0" lang="es-ES" sz="1000" b="0" i="0" u="none" strike="noStrike" kern="1200" cap="none" spc="0" normalizeH="0" baseline="0" noProof="0" dirty="0" err="1">
                <a:ln>
                  <a:noFill/>
                </a:ln>
                <a:solidFill>
                  <a:prstClr val="white"/>
                </a:solidFill>
                <a:effectLst/>
                <a:uLnTx/>
                <a:uFillTx/>
                <a:latin typeface="Arial"/>
                <a:ea typeface="+mn-ea"/>
                <a:cs typeface="+mn-cs"/>
              </a:rPr>
              <a:t>KPIs</a:t>
            </a:r>
            <a:r>
              <a:rPr kumimoji="0" lang="es-ES" sz="1000" b="0" i="0" u="none" strike="noStrike" kern="1200" cap="none" spc="0" normalizeH="0" baseline="0" noProof="0" dirty="0">
                <a:ln>
                  <a:noFill/>
                </a:ln>
                <a:solidFill>
                  <a:prstClr val="white"/>
                </a:solidFill>
                <a:effectLst/>
                <a:uLnTx/>
                <a:uFillTx/>
                <a:latin typeface="Arial"/>
                <a:ea typeface="+mn-ea"/>
                <a:cs typeface="+mn-cs"/>
              </a:rPr>
              <a:t>) y/o con la información financiera o de gestión cuya obtención y compartición depende de los procesos</a:t>
            </a:r>
          </a:p>
        </p:txBody>
      </p:sp>
      <p:sp>
        <p:nvSpPr>
          <p:cNvPr id="256" name="Rectangle 255"/>
          <p:cNvSpPr/>
          <p:nvPr/>
        </p:nvSpPr>
        <p:spPr>
          <a:xfrm>
            <a:off x="5180013" y="3171828"/>
            <a:ext cx="5092451" cy="733534"/>
          </a:xfrm>
          <a:prstGeom prst="rect">
            <a:avLst/>
          </a:prstGeom>
          <a:solidFill>
            <a:srgbClr val="6D2077"/>
          </a:solidFill>
        </p:spPr>
        <p:txBody>
          <a:bodyPr wrap="square">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000" b="1" i="0" u="none" strike="noStrike" kern="1200" cap="none" spc="0" normalizeH="0" baseline="0" noProof="0" dirty="0" err="1">
                <a:ln>
                  <a:noFill/>
                </a:ln>
                <a:solidFill>
                  <a:prstClr val="white"/>
                </a:solidFill>
                <a:effectLst/>
                <a:uLnTx/>
                <a:uFillTx/>
                <a:latin typeface="Arial"/>
                <a:ea typeface="+mn-ea"/>
                <a:cs typeface="+mn-cs"/>
              </a:rPr>
              <a:t>Procesos</a:t>
            </a:r>
            <a:endParaRPr kumimoji="0" lang="en-US" sz="1000" b="1" i="0" u="none" strike="noStrike" kern="1200" cap="none" spc="0" normalizeH="0" baseline="0" noProof="0" dirty="0">
              <a:ln>
                <a:noFill/>
              </a:ln>
              <a:solidFill>
                <a:prstClr val="white"/>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s-ES" sz="1000" b="0" i="0" u="none" strike="noStrike" kern="1200" cap="none" spc="0" normalizeH="0" baseline="0" noProof="0" dirty="0">
                <a:ln>
                  <a:noFill/>
                </a:ln>
                <a:solidFill>
                  <a:prstClr val="white"/>
                </a:solidFill>
                <a:effectLst/>
                <a:uLnTx/>
                <a:uFillTx/>
                <a:latin typeface="Arial"/>
                <a:ea typeface="+mn-ea"/>
                <a:cs typeface="+mn-cs"/>
              </a:rPr>
              <a:t>Estructuración de procesos y vinculación de las tareas con las funciones o departamentos responsables de cada paso de los mismos, y políticas/procedimientos a seguir</a:t>
            </a:r>
          </a:p>
        </p:txBody>
      </p:sp>
      <p:sp>
        <p:nvSpPr>
          <p:cNvPr id="257" name="Rectangle 256"/>
          <p:cNvSpPr/>
          <p:nvPr/>
        </p:nvSpPr>
        <p:spPr>
          <a:xfrm>
            <a:off x="5181064" y="4019342"/>
            <a:ext cx="5092451" cy="579646"/>
          </a:xfrm>
          <a:prstGeom prst="rect">
            <a:avLst/>
          </a:prstGeom>
          <a:solidFill>
            <a:srgbClr val="0072BC"/>
          </a:solidFill>
        </p:spPr>
        <p:txBody>
          <a:bodyPr wrap="square">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Arial"/>
                <a:ea typeface="+mn-ea"/>
                <a:cs typeface="+mn-cs"/>
              </a:rPr>
              <a:t>Tecnología </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s-ES" sz="1000" b="0" i="0" u="none" strike="noStrike" kern="1200" cap="none" spc="0" normalizeH="0" baseline="0" noProof="0" dirty="0">
                <a:ln>
                  <a:noFill/>
                </a:ln>
                <a:solidFill>
                  <a:prstClr val="white"/>
                </a:solidFill>
                <a:effectLst/>
                <a:uLnTx/>
                <a:uFillTx/>
                <a:latin typeface="Arial"/>
                <a:ea typeface="+mn-ea"/>
                <a:cs typeface="+mn-cs"/>
              </a:rPr>
              <a:t>Sistemas y aplicaciones que habilitan el desarrollo de los procesos, los controles, el cumplimiento de políticas y la generación de analíticas e informes</a:t>
            </a:r>
          </a:p>
        </p:txBody>
      </p:sp>
      <p:sp>
        <p:nvSpPr>
          <p:cNvPr id="258" name="Rectangle 257"/>
          <p:cNvSpPr/>
          <p:nvPr/>
        </p:nvSpPr>
        <p:spPr>
          <a:xfrm>
            <a:off x="5180013" y="5498406"/>
            <a:ext cx="5092451" cy="579646"/>
          </a:xfrm>
          <a:prstGeom prst="rect">
            <a:avLst/>
          </a:prstGeom>
          <a:solidFill>
            <a:schemeClr val="accent5">
              <a:lumMod val="75000"/>
            </a:schemeClr>
          </a:solidFill>
        </p:spPr>
        <p:txBody>
          <a:bodyPr wrap="square">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000" b="1" i="0" u="none" strike="noStrike" kern="1200" cap="none" spc="0" normalizeH="0" baseline="0" noProof="0" dirty="0">
                <a:ln>
                  <a:noFill/>
                </a:ln>
                <a:solidFill>
                  <a:prstClr val="white"/>
                </a:solidFill>
                <a:effectLst/>
                <a:uLnTx/>
                <a:uFillTx/>
                <a:latin typeface="Arial"/>
                <a:ea typeface="+mn-ea"/>
                <a:cs typeface="+mn-cs"/>
              </a:rPr>
              <a:t>Governance y Control</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s-ES" sz="1000" b="0" i="0" u="none" strike="noStrike" kern="1200" cap="none" spc="0" normalizeH="0" baseline="0" noProof="0" dirty="0">
                <a:ln>
                  <a:noFill/>
                </a:ln>
                <a:solidFill>
                  <a:prstClr val="white"/>
                </a:solidFill>
                <a:effectLst/>
                <a:uLnTx/>
                <a:uFillTx/>
                <a:latin typeface="Arial"/>
                <a:ea typeface="+mn-ea"/>
                <a:cs typeface="+mn-cs"/>
              </a:rPr>
              <a:t>Controles para disminuir el riesgo de errores de procesamiento, financieros y operativos, así como Governance para gestionar los datos, procesos e informes</a:t>
            </a:r>
          </a:p>
        </p:txBody>
      </p:sp>
      <p:sp>
        <p:nvSpPr>
          <p:cNvPr id="259" name="Rectangle 258"/>
          <p:cNvSpPr/>
          <p:nvPr/>
        </p:nvSpPr>
        <p:spPr>
          <a:xfrm>
            <a:off x="5180013" y="1412777"/>
            <a:ext cx="1445918" cy="224683"/>
          </a:xfrm>
          <a:prstGeom prst="rect">
            <a:avLst/>
          </a:prstGeom>
        </p:spPr>
        <p:txBody>
          <a:bodyPr wrap="none" lIns="0" tIns="0" rIns="0" bIns="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err="1">
                <a:ln>
                  <a:noFill/>
                </a:ln>
                <a:solidFill>
                  <a:srgbClr val="00338D"/>
                </a:solidFill>
                <a:effectLst/>
                <a:uLnTx/>
                <a:uFillTx/>
                <a:latin typeface="Arial"/>
                <a:ea typeface="+mn-ea"/>
                <a:cs typeface="+mn-cs"/>
              </a:rPr>
              <a:t>Dimensiones</a:t>
            </a:r>
            <a:r>
              <a:rPr kumimoji="0" lang="en-US" sz="1000" b="1" i="0" u="none" strike="noStrike" kern="1200" cap="none" spc="0" normalizeH="0" baseline="0" noProof="0" dirty="0">
                <a:ln>
                  <a:noFill/>
                </a:ln>
                <a:solidFill>
                  <a:srgbClr val="00338D"/>
                </a:solidFill>
                <a:effectLst/>
                <a:uLnTx/>
                <a:uFillTx/>
                <a:latin typeface="Arial"/>
                <a:ea typeface="+mn-ea"/>
                <a:cs typeface="+mn-cs"/>
              </a:rPr>
              <a:t> Clave</a:t>
            </a:r>
          </a:p>
        </p:txBody>
      </p:sp>
      <p:pic>
        <p:nvPicPr>
          <p:cNvPr id="261" name="Picture 260"/>
          <p:cNvPicPr>
            <a:picLocks noChangeAspect="1"/>
          </p:cNvPicPr>
          <p:nvPr/>
        </p:nvPicPr>
        <p:blipFill>
          <a:blip r:embed="rId7"/>
          <a:stretch>
            <a:fillRect/>
          </a:stretch>
        </p:blipFill>
        <p:spPr>
          <a:xfrm>
            <a:off x="3000861" y="3262882"/>
            <a:ext cx="669471" cy="457200"/>
          </a:xfrm>
          <a:prstGeom prst="rect">
            <a:avLst/>
          </a:prstGeom>
        </p:spPr>
      </p:pic>
      <p:sp>
        <p:nvSpPr>
          <p:cNvPr id="105" name="TextBox 55"/>
          <p:cNvSpPr txBox="1"/>
          <p:nvPr/>
        </p:nvSpPr>
        <p:spPr>
          <a:xfrm>
            <a:off x="1930939" y="957247"/>
            <a:ext cx="844972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_tradnl" sz="1200" b="0" i="0" u="none" strike="noStrike" kern="0" cap="none" spc="0" normalizeH="0" baseline="0" noProof="0" dirty="0">
                <a:ln>
                  <a:noFill/>
                </a:ln>
                <a:solidFill>
                  <a:srgbClr val="00338D"/>
                </a:solidFill>
                <a:effectLst/>
                <a:uLnTx/>
                <a:uFillTx/>
                <a:latin typeface="Univers for KPMG" panose="020B0603020202020204" pitchFamily="34" charset="0"/>
                <a:ea typeface="+mn-ea"/>
                <a:cs typeface="+mn-cs"/>
              </a:rPr>
              <a:t>Para la </a:t>
            </a:r>
            <a:r>
              <a:rPr kumimoji="0" lang="es-ES_tradnl" sz="1200" b="1" i="0" u="none" strike="noStrike" kern="0" cap="none" spc="0" normalizeH="0" baseline="0" noProof="0" dirty="0">
                <a:ln>
                  <a:noFill/>
                </a:ln>
                <a:solidFill>
                  <a:srgbClr val="0091DA"/>
                </a:solidFill>
                <a:effectLst/>
                <a:uLnTx/>
                <a:uFillTx/>
                <a:latin typeface="Univers for KPMG" panose="020B0603020202020204" pitchFamily="34" charset="0"/>
                <a:ea typeface="+mn-ea"/>
                <a:cs typeface="+mn-cs"/>
              </a:rPr>
              <a:t>elaboración del diagnóstico </a:t>
            </a:r>
            <a:r>
              <a:rPr kumimoji="0" lang="es-ES_tradnl" sz="1200" b="0" i="0" u="none" strike="noStrike" kern="0" cap="none" spc="0" normalizeH="0" baseline="0" noProof="0" dirty="0">
                <a:ln>
                  <a:noFill/>
                </a:ln>
                <a:solidFill>
                  <a:srgbClr val="00338D"/>
                </a:solidFill>
                <a:effectLst/>
                <a:uLnTx/>
                <a:uFillTx/>
                <a:latin typeface="Univers for KPMG" panose="020B0603020202020204" pitchFamily="34" charset="0"/>
                <a:ea typeface="+mn-ea"/>
                <a:cs typeface="+mn-cs"/>
              </a:rPr>
              <a:t>del área de Finanzas y </a:t>
            </a:r>
            <a:r>
              <a:rPr kumimoji="0" lang="es-ES_tradnl" sz="1200" b="0" i="0" u="none" strike="noStrike" kern="0" cap="none" spc="0" normalizeH="0" baseline="0" noProof="0" dirty="0" err="1">
                <a:ln>
                  <a:noFill/>
                </a:ln>
                <a:solidFill>
                  <a:srgbClr val="00338D"/>
                </a:solidFill>
                <a:effectLst/>
                <a:uLnTx/>
                <a:uFillTx/>
                <a:latin typeface="Univers for KPMG" panose="020B0603020202020204" pitchFamily="34" charset="0"/>
                <a:ea typeface="+mn-ea"/>
                <a:cs typeface="+mn-cs"/>
              </a:rPr>
              <a:t>Supply</a:t>
            </a:r>
            <a:r>
              <a:rPr kumimoji="0" lang="es-ES_tradnl" sz="1200" b="0" i="0" u="none" strike="noStrike" kern="0" cap="none" spc="0" normalizeH="0" baseline="0" noProof="0" dirty="0">
                <a:ln>
                  <a:noFill/>
                </a:ln>
                <a:solidFill>
                  <a:srgbClr val="00338D"/>
                </a:solidFill>
                <a:effectLst/>
                <a:uLnTx/>
                <a:uFillTx/>
                <a:latin typeface="Univers for KPMG" panose="020B0603020202020204" pitchFamily="34" charset="0"/>
                <a:ea typeface="+mn-ea"/>
                <a:cs typeface="+mn-cs"/>
              </a:rPr>
              <a:t> </a:t>
            </a:r>
            <a:r>
              <a:rPr kumimoji="0" lang="es-ES_tradnl" sz="1200" b="0" i="0" u="none" strike="noStrike" kern="0" cap="none" spc="0" normalizeH="0" baseline="0" noProof="0" dirty="0" err="1">
                <a:ln>
                  <a:noFill/>
                </a:ln>
                <a:solidFill>
                  <a:srgbClr val="00338D"/>
                </a:solidFill>
                <a:effectLst/>
                <a:uLnTx/>
                <a:uFillTx/>
                <a:latin typeface="Univers for KPMG" panose="020B0603020202020204" pitchFamily="34" charset="0"/>
                <a:ea typeface="+mn-ea"/>
                <a:cs typeface="+mn-cs"/>
              </a:rPr>
              <a:t>Chain</a:t>
            </a:r>
            <a:r>
              <a:rPr kumimoji="0" lang="es-ES_tradnl" sz="1200" b="0" i="0" u="none" strike="noStrike" kern="0" cap="none" spc="0" normalizeH="0" baseline="0" noProof="0" dirty="0">
                <a:ln>
                  <a:noFill/>
                </a:ln>
                <a:solidFill>
                  <a:srgbClr val="00338D"/>
                </a:solidFill>
                <a:effectLst/>
                <a:uLnTx/>
                <a:uFillTx/>
                <a:latin typeface="Univers for KPMG" panose="020B0603020202020204" pitchFamily="34" charset="0"/>
                <a:ea typeface="+mn-ea"/>
                <a:cs typeface="+mn-cs"/>
              </a:rPr>
              <a:t>, </a:t>
            </a:r>
            <a:r>
              <a:rPr kumimoji="0" lang="es-ES_tradnl" sz="1200" b="1" i="0" u="none" strike="noStrike" kern="0" cap="none" spc="0" normalizeH="0" baseline="0" noProof="0" dirty="0">
                <a:ln>
                  <a:noFill/>
                </a:ln>
                <a:solidFill>
                  <a:srgbClr val="0091DA"/>
                </a:solidFill>
                <a:effectLst/>
                <a:uLnTx/>
                <a:uFillTx/>
                <a:latin typeface="Univers for KPMG" panose="020B0603020202020204" pitchFamily="34" charset="0"/>
                <a:ea typeface="+mn-ea"/>
                <a:cs typeface="+mn-cs"/>
              </a:rPr>
              <a:t>se han evaluado los siguientes aspectos </a:t>
            </a:r>
            <a:r>
              <a:rPr kumimoji="0" lang="es-ES_tradnl" sz="1200" b="0" i="0" u="none" strike="noStrike" kern="0" cap="none" spc="0" normalizeH="0" baseline="0" noProof="0" dirty="0">
                <a:ln>
                  <a:noFill/>
                </a:ln>
                <a:solidFill>
                  <a:srgbClr val="00338D"/>
                </a:solidFill>
                <a:effectLst/>
                <a:uLnTx/>
                <a:uFillTx/>
                <a:latin typeface="Univers for KPMG" panose="020B0603020202020204" pitchFamily="34" charset="0"/>
                <a:ea typeface="+mn-ea"/>
                <a:cs typeface="+mn-cs"/>
              </a:rPr>
              <a:t>con base en cada uno de los procesos desarrollados </a:t>
            </a:r>
            <a:endParaRPr kumimoji="0" lang="es-ES_tradnl" sz="1200" b="0" i="0" u="none" strike="noStrike" kern="0" cap="none" spc="0" normalizeH="0" baseline="0" noProof="0" dirty="0">
              <a:ln>
                <a:noFill/>
              </a:ln>
              <a:solidFill>
                <a:srgbClr val="0091DA"/>
              </a:solidFill>
              <a:effectLst/>
              <a:uLnTx/>
              <a:uFillTx/>
              <a:latin typeface="Univers for KPMG" panose="020B0603020202020204" pitchFamily="34" charset="0"/>
              <a:ea typeface="+mn-ea"/>
              <a:cs typeface="+mn-cs"/>
            </a:endParaRPr>
          </a:p>
        </p:txBody>
      </p:sp>
    </p:spTree>
    <p:extLst>
      <p:ext uri="{BB962C8B-B14F-4D97-AF65-F5344CB8AC3E}">
        <p14:creationId xmlns:p14="http://schemas.microsoft.com/office/powerpoint/2010/main" val="640001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535" name="think-cell Slide" r:id="rId4" imgW="473" imgH="473" progId="TCLayout.ActiveDocument.1">
                  <p:embed/>
                </p:oleObj>
              </mc:Choice>
              <mc:Fallback>
                <p:oleObj name="think-cell Slide" r:id="rId4" imgW="473" imgH="473" progId="TCLayout.ActiveDocument.1">
                  <p:embed/>
                  <p:pic>
                    <p:nvPicPr>
                      <p:cNvPr id="11" name="Object 10"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1"/>
          <p:cNvSpPr txBox="1">
            <a:spLocks/>
          </p:cNvSpPr>
          <p:nvPr/>
        </p:nvSpPr>
        <p:spPr>
          <a:xfrm>
            <a:off x="2279576" y="260648"/>
            <a:ext cx="8244000" cy="4479134"/>
          </a:xfrm>
          <a:prstGeom prst="rect">
            <a:avLst/>
          </a:prstGeom>
        </p:spPr>
        <p:txBody>
          <a:bodyPr vert="horz" lIns="0" tIns="0" rIns="0" bIns="0" rtlCol="0" anchor="t" anchorCtr="0">
            <a:noAutofit/>
          </a:bodyPr>
          <a:lstStyle>
            <a:lvl1pPr algn="l" defTabSz="844083" rtl="0" eaLnBrk="1" latinLnBrk="0" hangingPunct="1">
              <a:lnSpc>
                <a:spcPct val="70000"/>
              </a:lnSpc>
              <a:spcBef>
                <a:spcPct val="0"/>
              </a:spcBef>
              <a:buNone/>
              <a:defRPr sz="8938" kern="1200" baseline="0">
                <a:solidFill>
                  <a:schemeClr val="bg1"/>
                </a:solidFill>
                <a:latin typeface="+mj-lt"/>
                <a:ea typeface="+mj-ea"/>
                <a:cs typeface="+mj-cs"/>
              </a:defRPr>
            </a:lvl1pPr>
          </a:lstStyle>
          <a:p>
            <a:pPr marL="9525" marR="0" lvl="0" indent="-9525" algn="l" defTabSz="844083" rtl="0" eaLnBrk="1" fontAlgn="auto" latinLnBrk="0" hangingPunct="1">
              <a:lnSpc>
                <a:spcPct val="100000"/>
              </a:lnSpc>
              <a:spcBef>
                <a:spcPct val="0"/>
              </a:spcBef>
              <a:spcAft>
                <a:spcPts val="0"/>
              </a:spcAft>
              <a:buClrTx/>
              <a:buSzTx/>
              <a:buFontTx/>
              <a:buNone/>
              <a:tabLst/>
              <a:defRPr/>
            </a:pPr>
            <a:br>
              <a:rPr kumimoji="0" lang="en-GB" sz="300" b="1" i="0" u="none" strike="noStrike" kern="1200" cap="none" spc="0" normalizeH="0" baseline="0" noProof="0" dirty="0">
                <a:ln>
                  <a:noFill/>
                </a:ln>
                <a:solidFill>
                  <a:prstClr val="white"/>
                </a:solidFill>
                <a:effectLst/>
                <a:uLnTx/>
                <a:uFillTx/>
                <a:latin typeface="KPMG Extralight"/>
                <a:ea typeface="+mj-ea"/>
                <a:cs typeface="+mj-cs"/>
              </a:rPr>
            </a:br>
            <a:endParaRPr kumimoji="0" lang="en-GB" sz="300" b="1" i="0" u="none" strike="noStrike" kern="1200" cap="none" spc="0" normalizeH="0" baseline="0" noProof="0" dirty="0">
              <a:ln>
                <a:noFill/>
              </a:ln>
              <a:solidFill>
                <a:prstClr val="white"/>
              </a:solidFill>
              <a:effectLst/>
              <a:uLnTx/>
              <a:uFillTx/>
              <a:latin typeface="KPMG Extralight"/>
              <a:ea typeface="+mj-ea"/>
              <a:cs typeface="+mj-cs"/>
            </a:endParaRPr>
          </a:p>
          <a:p>
            <a:pPr marL="9525" marR="0" lvl="0" indent="-9525" algn="l" defTabSz="844083"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0" normalizeH="0" baseline="0" noProof="0" dirty="0" err="1">
                <a:ln>
                  <a:noFill/>
                </a:ln>
                <a:solidFill>
                  <a:prstClr val="white"/>
                </a:solidFill>
                <a:effectLst/>
                <a:uLnTx/>
                <a:uFillTx/>
                <a:latin typeface="KPMG Extralight"/>
                <a:ea typeface="+mj-ea"/>
                <a:cs typeface="+mj-cs"/>
              </a:rPr>
              <a:t>Indice</a:t>
            </a:r>
            <a:endParaRPr kumimoji="0" lang="en-GB" sz="3600" b="0" i="0" u="none" strike="noStrike" kern="1200" cap="none" spc="0" normalizeH="0" baseline="0" noProof="0" dirty="0">
              <a:ln>
                <a:noFill/>
              </a:ln>
              <a:solidFill>
                <a:prstClr val="white"/>
              </a:solidFill>
              <a:effectLst/>
              <a:uLnTx/>
              <a:uFillTx/>
              <a:latin typeface="KPMG Extralight"/>
              <a:ea typeface="+mj-ea"/>
              <a:cs typeface="+mj-cs"/>
            </a:endParaRPr>
          </a:p>
          <a:p>
            <a:pPr marL="714375" lvl="0" indent="366713" defTabSz="762000" fontAlgn="base">
              <a:lnSpc>
                <a:spcPct val="100000"/>
              </a:lnSpc>
              <a:spcBef>
                <a:spcPts val="600"/>
              </a:spcBef>
              <a:spcAft>
                <a:spcPct val="0"/>
              </a:spcAft>
              <a:buFont typeface="+mj-lt"/>
              <a:buAutoNum type="arabicPeriod"/>
            </a:pPr>
            <a:r>
              <a:rPr lang="es-ES" sz="3600" dirty="0"/>
              <a:t>Introducción</a:t>
            </a:r>
          </a:p>
          <a:p>
            <a:pPr marL="714375" lvl="0" indent="366713" defTabSz="762000" fontAlgn="base">
              <a:lnSpc>
                <a:spcPct val="100000"/>
              </a:lnSpc>
              <a:spcBef>
                <a:spcPts val="600"/>
              </a:spcBef>
              <a:spcAft>
                <a:spcPct val="0"/>
              </a:spcAft>
              <a:buFont typeface="+mj-lt"/>
              <a:buAutoNum type="arabicPeriod"/>
            </a:pPr>
            <a:r>
              <a:rPr lang="es-ES" sz="3600" b="1" dirty="0"/>
              <a:t>Análisis Cualitativo </a:t>
            </a:r>
          </a:p>
          <a:p>
            <a:pPr marL="742950" lvl="0" defTabSz="762000" fontAlgn="base">
              <a:lnSpc>
                <a:spcPct val="100000"/>
              </a:lnSpc>
              <a:spcBef>
                <a:spcPts val="600"/>
              </a:spcBef>
              <a:spcAft>
                <a:spcPct val="0"/>
              </a:spcAft>
            </a:pPr>
            <a:r>
              <a:rPr lang="es-ES" sz="3600" dirty="0"/>
              <a:t>		</a:t>
            </a:r>
            <a:r>
              <a:rPr lang="es-ES" sz="3600" b="1" dirty="0"/>
              <a:t>2.1 Organización</a:t>
            </a:r>
            <a:br>
              <a:rPr lang="es-ES" sz="3600" b="1" dirty="0"/>
            </a:br>
            <a:r>
              <a:rPr lang="es-ES" sz="3600" dirty="0"/>
              <a:t>		2..2 Procesos</a:t>
            </a:r>
            <a:br>
              <a:rPr lang="es-ES" sz="3600" dirty="0"/>
            </a:br>
            <a:r>
              <a:rPr lang="es-ES" sz="3600" dirty="0"/>
              <a:t>		2.3 Sistemas</a:t>
            </a:r>
          </a:p>
          <a:p>
            <a:pPr marL="714375" lvl="0" indent="366713" defTabSz="762000" fontAlgn="base">
              <a:lnSpc>
                <a:spcPct val="100000"/>
              </a:lnSpc>
              <a:spcBef>
                <a:spcPts val="600"/>
              </a:spcBef>
              <a:spcAft>
                <a:spcPct val="0"/>
              </a:spcAft>
              <a:buFont typeface="+mj-lt"/>
              <a:buAutoNum type="arabicPeriod" startAt="3"/>
            </a:pPr>
            <a:r>
              <a:rPr lang="es-ES" sz="3600" dirty="0"/>
              <a:t>Análisis cuantitativo</a:t>
            </a:r>
          </a:p>
          <a:p>
            <a:pPr marL="742950" lvl="0" indent="338138" defTabSz="762000" fontAlgn="base">
              <a:lnSpc>
                <a:spcPct val="100000"/>
              </a:lnSpc>
              <a:spcBef>
                <a:spcPts val="600"/>
              </a:spcBef>
              <a:spcAft>
                <a:spcPct val="0"/>
              </a:spcAft>
              <a:buFont typeface="+mj-lt"/>
              <a:buAutoNum type="arabicPeriod" startAt="3"/>
            </a:pPr>
            <a:r>
              <a:rPr lang="es-ES" sz="3600" dirty="0"/>
              <a:t>Diagnóstico y conclusiones</a:t>
            </a:r>
            <a:br>
              <a:rPr kumimoji="0" lang="en-GB" sz="2000" b="0" i="0" u="none" strike="noStrike" kern="1200" cap="none" spc="0" normalizeH="0" baseline="0" noProof="0" dirty="0">
                <a:ln>
                  <a:noFill/>
                </a:ln>
                <a:solidFill>
                  <a:prstClr val="white"/>
                </a:solidFill>
                <a:effectLst/>
                <a:uLnTx/>
                <a:uFillTx/>
                <a:latin typeface="KPMG Extralight"/>
                <a:ea typeface="+mj-ea"/>
                <a:cs typeface="+mj-cs"/>
              </a:rPr>
            </a:br>
            <a:r>
              <a:rPr kumimoji="0" lang="en-GB" sz="2000" b="0" i="0" u="none" strike="noStrike" kern="1200" cap="none" spc="0" normalizeH="0" baseline="0" noProof="0" dirty="0">
                <a:ln>
                  <a:noFill/>
                </a:ln>
                <a:solidFill>
                  <a:prstClr val="white"/>
                </a:solidFill>
                <a:effectLst/>
                <a:uLnTx/>
                <a:uFillTx/>
                <a:latin typeface="KPMG Extralight"/>
                <a:ea typeface="+mj-ea"/>
                <a:cs typeface="+mj-cs"/>
              </a:rPr>
              <a:t>		</a:t>
            </a:r>
            <a:br>
              <a:rPr kumimoji="0" lang="en-GB" sz="2000" b="0" i="0" u="none" strike="noStrike" kern="1200" cap="none" spc="0" normalizeH="0" baseline="0" noProof="0" dirty="0">
                <a:ln>
                  <a:noFill/>
                </a:ln>
                <a:solidFill>
                  <a:prstClr val="white"/>
                </a:solidFill>
                <a:effectLst/>
                <a:uLnTx/>
                <a:uFillTx/>
                <a:latin typeface="KPMG Extralight"/>
                <a:ea typeface="+mj-ea"/>
                <a:cs typeface="+mj-cs"/>
              </a:rPr>
            </a:br>
            <a:r>
              <a:rPr kumimoji="0" lang="en-GB" sz="2000" b="0" i="0" u="none" strike="noStrike" kern="1200" cap="none" spc="0" normalizeH="0" baseline="0" noProof="0" dirty="0">
                <a:ln>
                  <a:noFill/>
                </a:ln>
                <a:solidFill>
                  <a:prstClr val="white"/>
                </a:solidFill>
                <a:effectLst/>
                <a:uLnTx/>
                <a:uFillTx/>
                <a:latin typeface="KPMG Extralight"/>
                <a:ea typeface="+mj-ea"/>
                <a:cs typeface="+mj-cs"/>
              </a:rPr>
              <a:t>		</a:t>
            </a:r>
          </a:p>
        </p:txBody>
      </p:sp>
    </p:spTree>
    <p:extLst>
      <p:ext uri="{BB962C8B-B14F-4D97-AF65-F5344CB8AC3E}">
        <p14:creationId xmlns:p14="http://schemas.microsoft.com/office/powerpoint/2010/main" val="8834419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to 1" hidden="1"/>
          <p:cNvGraphicFramePr>
            <a:graphicFrameLocks noChangeAspect="1"/>
          </p:cNvGraphicFramePr>
          <p:nvPr>
            <p:custDataLst>
              <p:tags r:id="rId2"/>
            </p:custDataLst>
            <p:extLst>
              <p:ext uri="{D42A27DB-BD31-4B8C-83A1-F6EECF244321}">
                <p14:modId xmlns:p14="http://schemas.microsoft.com/office/powerpoint/2010/main" val="1261443475"/>
              </p:ext>
            </p:ext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66783" name="think-cell Slide" r:id="rId5" imgW="216" imgH="216" progId="TCLayout.ActiveDocument.1">
                  <p:embed/>
                </p:oleObj>
              </mc:Choice>
              <mc:Fallback>
                <p:oleObj name="think-cell Slide" r:id="rId5" imgW="216" imgH="216" progId="TCLayout.ActiveDocument.1">
                  <p:embed/>
                  <p:pic>
                    <p:nvPicPr>
                      <p:cNvPr id="2" name="Objeto 1" hidden="1"/>
                      <p:cNvPicPr/>
                      <p:nvPr/>
                    </p:nvPicPr>
                    <p:blipFill>
                      <a:blip r:embed="rId6"/>
                      <a:stretch>
                        <a:fillRect/>
                      </a:stretch>
                    </p:blipFill>
                    <p:spPr>
                      <a:xfrm>
                        <a:off x="1525589" y="1589"/>
                        <a:ext cx="1587" cy="1587"/>
                      </a:xfrm>
                      <a:prstGeom prst="rect">
                        <a:avLst/>
                      </a:prstGeom>
                    </p:spPr>
                  </p:pic>
                </p:oleObj>
              </mc:Fallback>
            </mc:AlternateContent>
          </a:graphicData>
        </a:graphic>
      </p:graphicFrame>
      <p:sp>
        <p:nvSpPr>
          <p:cNvPr id="24" name="Title 1"/>
          <p:cNvSpPr txBox="1">
            <a:spLocks/>
          </p:cNvSpPr>
          <p:nvPr/>
        </p:nvSpPr>
        <p:spPr>
          <a:xfrm>
            <a:off x="2029414" y="167350"/>
            <a:ext cx="8478958" cy="687855"/>
          </a:xfrm>
          <a:prstGeom prst="rect">
            <a:avLst/>
          </a:prstGeom>
          <a:noFill/>
        </p:spPr>
        <p:txBody>
          <a:bodyPr vert="horz" lIns="0" tIns="0" rIns="0" bIns="0" rtlCol="0" anchor="t" anchorCtr="0">
            <a:noAutofit/>
          </a:bodyPr>
          <a:lstStyle>
            <a:lvl1pPr eaLnBrk="1" hangingPunct="1">
              <a:lnSpc>
                <a:spcPct val="75000"/>
              </a:lnSpc>
              <a:defRPr sz="5400" b="0" i="0">
                <a:solidFill>
                  <a:schemeClr val="tx2"/>
                </a:solidFill>
                <a:latin typeface="+mj-lt"/>
                <a:cs typeface="KPMG Extralight"/>
              </a:defRPr>
            </a:lvl1pPr>
          </a:lstStyle>
          <a:p>
            <a:pPr marL="0" marR="0" lvl="0" indent="0" algn="l" defTabSz="914400" rtl="0" eaLnBrk="1" fontAlgn="auto" latinLnBrk="0" hangingPunct="1">
              <a:lnSpc>
                <a:spcPct val="75000"/>
              </a:lnSpc>
              <a:spcBef>
                <a:spcPts val="0"/>
              </a:spcBef>
              <a:spcAft>
                <a:spcPts val="0"/>
              </a:spcAft>
              <a:buClrTx/>
              <a:buSzTx/>
              <a:buFontTx/>
              <a:buNone/>
              <a:tabLst/>
              <a:defRPr/>
            </a:pPr>
            <a:r>
              <a:rPr kumimoji="0" lang="es-ES_tradnl" sz="2400" b="1" i="0" u="none" strike="noStrike" kern="0" cap="none" spc="0" normalizeH="0" baseline="0" noProof="0" dirty="0">
                <a:ln>
                  <a:noFill/>
                </a:ln>
                <a:solidFill>
                  <a:srgbClr val="00338D"/>
                </a:solidFill>
                <a:effectLst/>
                <a:uLnTx/>
                <a:uFillTx/>
                <a:latin typeface="KPMG Extralight"/>
                <a:ea typeface="+mn-ea"/>
              </a:rPr>
              <a:t>4. Diagnóstico y conclusiones</a:t>
            </a:r>
          </a:p>
          <a:p>
            <a:pPr marL="0" marR="0" lvl="0" indent="0" algn="l" defTabSz="914400" rtl="0" eaLnBrk="1" fontAlgn="auto" latinLnBrk="0" hangingPunct="1">
              <a:lnSpc>
                <a:spcPct val="75000"/>
              </a:lnSpc>
              <a:spcBef>
                <a:spcPts val="0"/>
              </a:spcBef>
              <a:spcAft>
                <a:spcPts val="0"/>
              </a:spcAft>
              <a:buClrTx/>
              <a:buSzTx/>
              <a:buFontTx/>
              <a:buNone/>
              <a:tabLst/>
              <a:defRPr/>
            </a:pPr>
            <a:r>
              <a:rPr kumimoji="0" lang="es-ES_tradnl" sz="4000" b="0" i="0" u="none" strike="noStrike" kern="0" cap="none" spc="0" normalizeH="0" baseline="0" noProof="0" dirty="0">
                <a:ln>
                  <a:noFill/>
                </a:ln>
                <a:solidFill>
                  <a:srgbClr val="00338D"/>
                </a:solidFill>
                <a:effectLst/>
                <a:uLnTx/>
                <a:uFillTx/>
                <a:latin typeface="KPMG Extralight"/>
                <a:ea typeface="+mn-ea"/>
              </a:rPr>
              <a:t>Conclusiones por dimensión</a:t>
            </a:r>
            <a:r>
              <a:rPr kumimoji="0" lang="es-ES_tradnl" sz="4000" b="0" i="0" u="none" strike="noStrike" kern="0" cap="none" spc="0" normalizeH="0" noProof="0" dirty="0">
                <a:ln>
                  <a:noFill/>
                </a:ln>
                <a:solidFill>
                  <a:srgbClr val="00338D"/>
                </a:solidFill>
                <a:effectLst/>
                <a:uLnTx/>
                <a:uFillTx/>
                <a:latin typeface="KPMG Extralight"/>
                <a:ea typeface="+mn-ea"/>
              </a:rPr>
              <a:t> </a:t>
            </a:r>
            <a:r>
              <a:rPr kumimoji="0" lang="es-ES_tradnl" sz="4000" b="0" i="0" u="none" strike="noStrike" kern="0" cap="none" spc="0" normalizeH="0" baseline="0" noProof="0" dirty="0">
                <a:ln>
                  <a:noFill/>
                </a:ln>
                <a:solidFill>
                  <a:srgbClr val="00338D"/>
                </a:solidFill>
                <a:effectLst/>
                <a:uLnTx/>
                <a:uFillTx/>
                <a:latin typeface="KPMG Extralight"/>
                <a:ea typeface="+mn-ea"/>
              </a:rPr>
              <a:t>del área Finanzas</a:t>
            </a:r>
          </a:p>
        </p:txBody>
      </p:sp>
      <p:sp>
        <p:nvSpPr>
          <p:cNvPr id="27" name="TextBox 55"/>
          <p:cNvSpPr txBox="1"/>
          <p:nvPr/>
        </p:nvSpPr>
        <p:spPr>
          <a:xfrm>
            <a:off x="1930939" y="957247"/>
            <a:ext cx="8486237" cy="461665"/>
          </a:xfrm>
          <a:prstGeom prst="rect">
            <a:avLst/>
          </a:prstGeom>
          <a:noFill/>
        </p:spPr>
        <p:txBody>
          <a:bodyPr wrap="square" rtlCol="0">
            <a:spAutoFit/>
          </a:bodyPr>
          <a:lstStyle/>
          <a:p>
            <a:pPr lvl="0" defTabSz="457200">
              <a:defRPr/>
            </a:pPr>
            <a:r>
              <a:rPr kumimoji="0" lang="es-ES_tradnl" sz="1200" b="1" i="0" u="none" strike="noStrike" kern="0" cap="none" spc="0" normalizeH="0" baseline="0" noProof="0" dirty="0">
                <a:ln>
                  <a:noFill/>
                </a:ln>
                <a:solidFill>
                  <a:srgbClr val="0091DA"/>
                </a:solidFill>
                <a:effectLst/>
                <a:uLnTx/>
                <a:uFillTx/>
                <a:latin typeface="Univers for KPMG" panose="020B0603020202020204" pitchFamily="34" charset="0"/>
                <a:ea typeface="+mn-ea"/>
                <a:cs typeface="+mn-cs"/>
              </a:rPr>
              <a:t>Tras analizar el As </a:t>
            </a:r>
            <a:r>
              <a:rPr kumimoji="0" lang="es-ES_tradnl" sz="1200" b="1" i="0" u="none" strike="noStrike" kern="0" cap="none" spc="0" normalizeH="0" baseline="0" noProof="0" dirty="0" err="1">
                <a:ln>
                  <a:noFill/>
                </a:ln>
                <a:solidFill>
                  <a:srgbClr val="0091DA"/>
                </a:solidFill>
                <a:effectLst/>
                <a:uLnTx/>
                <a:uFillTx/>
                <a:latin typeface="Univers for KPMG" panose="020B0603020202020204" pitchFamily="34" charset="0"/>
                <a:ea typeface="+mn-ea"/>
                <a:cs typeface="+mn-cs"/>
              </a:rPr>
              <a:t>Is</a:t>
            </a:r>
            <a:r>
              <a:rPr kumimoji="0" lang="es-ES_tradnl" sz="1200" b="1" i="0" u="none" strike="noStrike" kern="0" cap="none" spc="0" normalizeH="0" baseline="0" noProof="0" dirty="0">
                <a:ln>
                  <a:noFill/>
                </a:ln>
                <a:solidFill>
                  <a:srgbClr val="0091DA"/>
                </a:solidFill>
                <a:effectLst/>
                <a:uLnTx/>
                <a:uFillTx/>
                <a:latin typeface="Univers for KPMG" panose="020B0603020202020204" pitchFamily="34" charset="0"/>
                <a:ea typeface="+mn-ea"/>
                <a:cs typeface="+mn-cs"/>
              </a:rPr>
              <a:t> </a:t>
            </a:r>
            <a:r>
              <a:rPr kumimoji="0" lang="es-ES_tradnl" sz="1200" b="0" i="0" u="none" strike="noStrike" kern="0" cap="none" spc="0" normalizeH="0" baseline="0" noProof="0" dirty="0">
                <a:ln>
                  <a:noFill/>
                </a:ln>
                <a:solidFill>
                  <a:srgbClr val="00338D"/>
                </a:solidFill>
                <a:effectLst/>
                <a:uLnTx/>
                <a:uFillTx/>
                <a:latin typeface="Univers for KPMG" panose="020B0603020202020204" pitchFamily="34" charset="0"/>
                <a:ea typeface="+mn-ea"/>
                <a:cs typeface="+mn-cs"/>
              </a:rPr>
              <a:t>de Finanzas, se han obtenido</a:t>
            </a:r>
            <a:r>
              <a:rPr kumimoji="0" lang="es-ES_tradnl" sz="1200" b="0" i="0" u="none" strike="noStrike" kern="0" cap="none" spc="0" normalizeH="0" noProof="0" dirty="0">
                <a:ln>
                  <a:noFill/>
                </a:ln>
                <a:solidFill>
                  <a:srgbClr val="00338D"/>
                </a:solidFill>
                <a:effectLst/>
                <a:uLnTx/>
                <a:uFillTx/>
                <a:latin typeface="Univers for KPMG" panose="020B0603020202020204" pitchFamily="34" charset="0"/>
                <a:ea typeface="+mn-ea"/>
                <a:cs typeface="+mn-cs"/>
              </a:rPr>
              <a:t> </a:t>
            </a:r>
            <a:r>
              <a:rPr lang="es-ES_tradnl" sz="1200" b="1" kern="0" dirty="0">
                <a:solidFill>
                  <a:srgbClr val="0091DA"/>
                </a:solidFill>
                <a:latin typeface="Univers for KPMG" panose="020B0603020202020204" pitchFamily="34" charset="0"/>
              </a:rPr>
              <a:t>unas conclusiones por dimensión </a:t>
            </a:r>
            <a:r>
              <a:rPr kumimoji="0" lang="es-ES_tradnl" sz="1200" b="0" i="0" u="none" strike="noStrike" kern="0" cap="none" spc="0" normalizeH="0" baseline="0" noProof="0" dirty="0">
                <a:ln>
                  <a:noFill/>
                </a:ln>
                <a:solidFill>
                  <a:srgbClr val="00338D"/>
                </a:solidFill>
                <a:effectLst/>
                <a:uLnTx/>
                <a:uFillTx/>
                <a:latin typeface="Univers for KPMG" panose="020B0603020202020204" pitchFamily="34" charset="0"/>
                <a:ea typeface="+mn-ea"/>
                <a:cs typeface="+mn-cs"/>
              </a:rPr>
              <a:t>en relación a </a:t>
            </a:r>
            <a:r>
              <a:rPr kumimoji="0" lang="es-ES_tradnl" sz="1200" b="1" i="0" u="none" strike="noStrike" kern="0" cap="none" spc="0" normalizeH="0" baseline="0" noProof="0" dirty="0">
                <a:ln>
                  <a:noFill/>
                </a:ln>
                <a:solidFill>
                  <a:srgbClr val="0091DA"/>
                </a:solidFill>
                <a:effectLst/>
                <a:uLnTx/>
                <a:uFillTx/>
                <a:latin typeface="Univers for KPMG" panose="020B0603020202020204" pitchFamily="34" charset="0"/>
                <a:ea typeface="+mn-ea"/>
                <a:cs typeface="+mn-cs"/>
              </a:rPr>
              <a:t>seis parámetros</a:t>
            </a:r>
            <a:r>
              <a:rPr kumimoji="0" lang="es-ES_tradnl" sz="1200" b="0" i="0" u="none" strike="noStrike" kern="0" cap="none" spc="0" normalizeH="0" baseline="0" noProof="0" dirty="0">
                <a:ln>
                  <a:noFill/>
                </a:ln>
                <a:solidFill>
                  <a:srgbClr val="0091DA"/>
                </a:solidFill>
                <a:effectLst/>
                <a:uLnTx/>
                <a:uFillTx/>
                <a:latin typeface="Univers for KPMG" panose="020B0603020202020204" pitchFamily="34" charset="0"/>
                <a:ea typeface="+mn-ea"/>
                <a:cs typeface="+mn-cs"/>
              </a:rPr>
              <a:t>, </a:t>
            </a:r>
            <a:r>
              <a:rPr kumimoji="0" lang="es-ES_tradnl" sz="1200" b="0" i="0" u="none" strike="noStrike" kern="0" cap="none" spc="0" normalizeH="0" baseline="0" noProof="0" dirty="0">
                <a:ln>
                  <a:noFill/>
                </a:ln>
                <a:solidFill>
                  <a:srgbClr val="00338D"/>
                </a:solidFill>
                <a:effectLst/>
                <a:uLnTx/>
                <a:uFillTx/>
                <a:latin typeface="Univers for KPMG" panose="020B0603020202020204" pitchFamily="34" charset="0"/>
                <a:ea typeface="+mn-ea"/>
                <a:cs typeface="+mn-cs"/>
              </a:rPr>
              <a:t>como se muestra a continuación:</a:t>
            </a:r>
          </a:p>
        </p:txBody>
      </p:sp>
      <p:sp>
        <p:nvSpPr>
          <p:cNvPr id="146" name="Rounded Rectangle 232">
            <a:extLst>
              <a:ext uri="{FF2B5EF4-FFF2-40B4-BE49-F238E27FC236}">
                <a16:creationId xmlns:a16="http://schemas.microsoft.com/office/drawing/2014/main" id="{18BDBD36-64DF-485C-9222-0B6BC8266B29}"/>
              </a:ext>
            </a:extLst>
          </p:cNvPr>
          <p:cNvSpPr/>
          <p:nvPr/>
        </p:nvSpPr>
        <p:spPr>
          <a:xfrm>
            <a:off x="2020316" y="4827042"/>
            <a:ext cx="2808408" cy="576000"/>
          </a:xfrm>
          <a:prstGeom prst="roundRect">
            <a:avLst/>
          </a:prstGeom>
          <a:solidFill>
            <a:srgbClr val="4B288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00" b="1"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rPr>
              <a:t>Datos &amp; Reporting</a:t>
            </a:r>
          </a:p>
        </p:txBody>
      </p:sp>
      <p:sp>
        <p:nvSpPr>
          <p:cNvPr id="147" name="Rounded Rectangle 233">
            <a:extLst>
              <a:ext uri="{FF2B5EF4-FFF2-40B4-BE49-F238E27FC236}">
                <a16:creationId xmlns:a16="http://schemas.microsoft.com/office/drawing/2014/main" id="{D5BC55A0-6778-4A1D-8A62-C7DE9D0A1FB7}"/>
              </a:ext>
            </a:extLst>
          </p:cNvPr>
          <p:cNvSpPr/>
          <p:nvPr/>
        </p:nvSpPr>
        <p:spPr>
          <a:xfrm>
            <a:off x="2020316" y="5446573"/>
            <a:ext cx="2808408" cy="576000"/>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00" b="1"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rPr>
              <a:t>Governance &amp; Control</a:t>
            </a:r>
          </a:p>
        </p:txBody>
      </p:sp>
      <p:sp>
        <p:nvSpPr>
          <p:cNvPr id="148" name="Rounded Rectangle 234">
            <a:extLst>
              <a:ext uri="{FF2B5EF4-FFF2-40B4-BE49-F238E27FC236}">
                <a16:creationId xmlns:a16="http://schemas.microsoft.com/office/drawing/2014/main" id="{7C256CD2-2F10-466D-BDBB-F4EA3C847475}"/>
              </a:ext>
            </a:extLst>
          </p:cNvPr>
          <p:cNvSpPr/>
          <p:nvPr/>
        </p:nvSpPr>
        <p:spPr>
          <a:xfrm>
            <a:off x="2020316" y="2745711"/>
            <a:ext cx="2808408" cy="792000"/>
          </a:xfrm>
          <a:prstGeom prst="roundRect">
            <a:avLst/>
          </a:prstGeom>
          <a:solidFill>
            <a:srgbClr val="009CD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defRPr/>
            </a:pPr>
            <a:r>
              <a:rPr lang="es-ES" sz="1000" b="1" dirty="0">
                <a:solidFill>
                  <a:prstClr val="white"/>
                </a:solidFill>
                <a:latin typeface="Univers for KPMG" panose="020B0603020202020204" pitchFamily="34" charset="0"/>
              </a:rPr>
              <a:t>Personas</a:t>
            </a:r>
          </a:p>
        </p:txBody>
      </p:sp>
      <p:sp>
        <p:nvSpPr>
          <p:cNvPr id="149" name="Rounded Rectangle 235">
            <a:extLst>
              <a:ext uri="{FF2B5EF4-FFF2-40B4-BE49-F238E27FC236}">
                <a16:creationId xmlns:a16="http://schemas.microsoft.com/office/drawing/2014/main" id="{96703259-02D9-4987-94E1-E7A61F290EAB}"/>
              </a:ext>
            </a:extLst>
          </p:cNvPr>
          <p:cNvSpPr/>
          <p:nvPr/>
        </p:nvSpPr>
        <p:spPr>
          <a:xfrm>
            <a:off x="2020316" y="3587982"/>
            <a:ext cx="2808408" cy="576000"/>
          </a:xfrm>
          <a:prstGeom prst="roundRect">
            <a:avLst/>
          </a:prstGeom>
          <a:solidFill>
            <a:srgbClr val="6C297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00" b="1"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rPr>
              <a:t>Procesos</a:t>
            </a:r>
          </a:p>
        </p:txBody>
      </p:sp>
      <p:sp>
        <p:nvSpPr>
          <p:cNvPr id="150" name="Rounded Rectangle 236">
            <a:extLst>
              <a:ext uri="{FF2B5EF4-FFF2-40B4-BE49-F238E27FC236}">
                <a16:creationId xmlns:a16="http://schemas.microsoft.com/office/drawing/2014/main" id="{802798EE-BE1B-4F87-AFC1-BE9751B734AA}"/>
              </a:ext>
            </a:extLst>
          </p:cNvPr>
          <p:cNvSpPr/>
          <p:nvPr/>
        </p:nvSpPr>
        <p:spPr>
          <a:xfrm>
            <a:off x="2020316" y="1916920"/>
            <a:ext cx="2808408" cy="792000"/>
          </a:xfrm>
          <a:prstGeom prst="roundRect">
            <a:avLst/>
          </a:prstGeom>
          <a:solidFill>
            <a:srgbClr val="004E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00" b="1"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rPr>
              <a:t>Service </a:t>
            </a:r>
            <a:r>
              <a:rPr kumimoji="0" lang="es-ES" sz="1000" b="1" i="0" u="none" strike="noStrike" kern="1200" cap="none" spc="0" normalizeH="0" baseline="0" noProof="0" dirty="0" err="1">
                <a:ln>
                  <a:noFill/>
                </a:ln>
                <a:solidFill>
                  <a:prstClr val="white"/>
                </a:solidFill>
                <a:effectLst/>
                <a:uLnTx/>
                <a:uFillTx/>
                <a:latin typeface="Univers for KPMG" panose="020B0603020202020204" pitchFamily="34" charset="0"/>
                <a:ea typeface="+mn-ea"/>
                <a:cs typeface="+mn-cs"/>
              </a:rPr>
              <a:t>Delivery</a:t>
            </a:r>
            <a:r>
              <a:rPr kumimoji="0" lang="es-ES" sz="1000" b="1"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rPr>
              <a:t> </a:t>
            </a:r>
            <a:r>
              <a:rPr kumimoji="0" lang="es-ES" sz="1000" b="1" i="0" u="none" strike="noStrike" kern="1200" cap="none" spc="0" normalizeH="0" baseline="0" noProof="0" dirty="0" err="1">
                <a:ln>
                  <a:noFill/>
                </a:ln>
                <a:solidFill>
                  <a:prstClr val="white"/>
                </a:solidFill>
                <a:effectLst/>
                <a:uLnTx/>
                <a:uFillTx/>
                <a:latin typeface="Univers for KPMG" panose="020B0603020202020204" pitchFamily="34" charset="0"/>
                <a:ea typeface="+mn-ea"/>
                <a:cs typeface="+mn-cs"/>
              </a:rPr>
              <a:t>Model</a:t>
            </a:r>
            <a:endParaRPr kumimoji="0" lang="es-ES" sz="1000" b="1"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endParaRPr>
          </a:p>
        </p:txBody>
      </p:sp>
      <p:sp>
        <p:nvSpPr>
          <p:cNvPr id="151" name="Rounded Rectangle 237">
            <a:extLst>
              <a:ext uri="{FF2B5EF4-FFF2-40B4-BE49-F238E27FC236}">
                <a16:creationId xmlns:a16="http://schemas.microsoft.com/office/drawing/2014/main" id="{7E958313-9D75-4D2C-869E-8F7CB6B4E8CA}"/>
              </a:ext>
            </a:extLst>
          </p:cNvPr>
          <p:cNvSpPr/>
          <p:nvPr/>
        </p:nvSpPr>
        <p:spPr>
          <a:xfrm>
            <a:off x="2020316" y="4207512"/>
            <a:ext cx="2808408" cy="576000"/>
          </a:xfrm>
          <a:prstGeom prst="roundRect">
            <a:avLst/>
          </a:prstGeom>
          <a:solidFill>
            <a:srgbClr val="0072B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00" b="1"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rPr>
              <a:t>Tecnología</a:t>
            </a:r>
          </a:p>
        </p:txBody>
      </p:sp>
      <p:grpSp>
        <p:nvGrpSpPr>
          <p:cNvPr id="208" name="Group 207">
            <a:extLst>
              <a:ext uri="{FF2B5EF4-FFF2-40B4-BE49-F238E27FC236}">
                <a16:creationId xmlns:a16="http://schemas.microsoft.com/office/drawing/2014/main" id="{9279D60A-13B3-4F2D-85C0-19950B68C335}"/>
              </a:ext>
            </a:extLst>
          </p:cNvPr>
          <p:cNvGrpSpPr/>
          <p:nvPr/>
        </p:nvGrpSpPr>
        <p:grpSpPr>
          <a:xfrm>
            <a:off x="5003255" y="5446573"/>
            <a:ext cx="5381459" cy="576000"/>
            <a:chOff x="6491468" y="2330572"/>
            <a:chExt cx="1770901" cy="716221"/>
          </a:xfrm>
        </p:grpSpPr>
        <p:sp>
          <p:nvSpPr>
            <p:cNvPr id="209" name="Rounded Rectangle 104">
              <a:extLst>
                <a:ext uri="{FF2B5EF4-FFF2-40B4-BE49-F238E27FC236}">
                  <a16:creationId xmlns:a16="http://schemas.microsoft.com/office/drawing/2014/main" id="{C82163AF-D9B4-40CD-97F6-BFB97740D968}"/>
                </a:ext>
              </a:extLst>
            </p:cNvPr>
            <p:cNvSpPr/>
            <p:nvPr/>
          </p:nvSpPr>
          <p:spPr>
            <a:xfrm>
              <a:off x="6491468" y="2330572"/>
              <a:ext cx="1770901" cy="716221"/>
            </a:xfrm>
            <a:prstGeom prst="roundRect">
              <a:avLst/>
            </a:prstGeom>
            <a:solidFill>
              <a:schemeClr val="accent5">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1" u="none" strike="noStrike" kern="1200" cap="none" spc="0" normalizeH="0" baseline="0" noProof="0" dirty="0">
                  <a:ln>
                    <a:noFill/>
                  </a:ln>
                  <a:solidFill>
                    <a:srgbClr val="000000"/>
                  </a:solidFill>
                  <a:effectLst/>
                  <a:uLnTx/>
                  <a:uFillTx/>
                  <a:latin typeface="KPMG Extralight"/>
                  <a:ea typeface="+mn-ea"/>
                  <a:cs typeface="Arial" panose="020B0604020202020204" pitchFamily="34" charset="0"/>
                </a:rPr>
                <a:t>Ensure they have difficult conversations</a:t>
              </a:r>
            </a:p>
          </p:txBody>
        </p:sp>
        <p:sp>
          <p:nvSpPr>
            <p:cNvPr id="210" name="Rounded Rectangle 104">
              <a:extLst>
                <a:ext uri="{FF2B5EF4-FFF2-40B4-BE49-F238E27FC236}">
                  <a16:creationId xmlns:a16="http://schemas.microsoft.com/office/drawing/2014/main" id="{10F9B9E2-9EBA-49AB-881B-A22F4114C3D7}"/>
                </a:ext>
              </a:extLst>
            </p:cNvPr>
            <p:cNvSpPr/>
            <p:nvPr/>
          </p:nvSpPr>
          <p:spPr>
            <a:xfrm>
              <a:off x="6537126" y="2370451"/>
              <a:ext cx="1673213" cy="652535"/>
            </a:xfrm>
            <a:prstGeom prst="roundRect">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0" rtlCol="0" anchor="t"/>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6"/>
                <a:tabLst/>
                <a:defRPr/>
              </a:pPr>
              <a:r>
                <a:rPr kumimoji="0" lang="es-ES" sz="1000" b="1" i="0" u="none" strike="noStrike" kern="1200" cap="none" spc="0" normalizeH="0" baseline="0" noProof="0" dirty="0">
                  <a:ln>
                    <a:noFill/>
                  </a:ln>
                  <a:solidFill>
                    <a:srgbClr val="00A79D"/>
                  </a:solidFill>
                  <a:effectLst/>
                  <a:uLnTx/>
                  <a:uFillTx/>
                  <a:latin typeface="Univers for KPMG"/>
                  <a:ea typeface="+mn-ea"/>
                  <a:cs typeface="Univers for KPMG"/>
                </a:rPr>
                <a:t>Governance limitado, </a:t>
              </a:r>
              <a:r>
                <a:rPr kumimoji="0" lang="es-ES" sz="1000" i="0" u="none" strike="noStrike" kern="1200" cap="none" spc="0" normalizeH="0" baseline="0" noProof="0" dirty="0">
                  <a:ln>
                    <a:noFill/>
                  </a:ln>
                  <a:solidFill>
                    <a:srgbClr val="00A79D"/>
                  </a:solidFill>
                  <a:effectLst/>
                  <a:uLnTx/>
                  <a:uFillTx/>
                  <a:latin typeface="Univers for KPMG"/>
                  <a:ea typeface="+mn-ea"/>
                  <a:cs typeface="Univers for KPMG"/>
                </a:rPr>
                <a:t>Ausencia de controles a lo largo de múltiples procesos y comprobaciones manuales</a:t>
              </a:r>
            </a:p>
          </p:txBody>
        </p:sp>
      </p:grpSp>
      <p:grpSp>
        <p:nvGrpSpPr>
          <p:cNvPr id="211" name="Group 210">
            <a:extLst>
              <a:ext uri="{FF2B5EF4-FFF2-40B4-BE49-F238E27FC236}">
                <a16:creationId xmlns:a16="http://schemas.microsoft.com/office/drawing/2014/main" id="{01D76277-6E45-464D-9614-395E9076E498}"/>
              </a:ext>
            </a:extLst>
          </p:cNvPr>
          <p:cNvGrpSpPr/>
          <p:nvPr/>
        </p:nvGrpSpPr>
        <p:grpSpPr>
          <a:xfrm>
            <a:off x="4262486" y="5539693"/>
            <a:ext cx="367981" cy="272269"/>
            <a:chOff x="1964441" y="5195955"/>
            <a:chExt cx="563729" cy="422421"/>
          </a:xfrm>
          <a:solidFill>
            <a:schemeClr val="bg1"/>
          </a:solidFill>
        </p:grpSpPr>
        <p:sp>
          <p:nvSpPr>
            <p:cNvPr id="212" name="Freeform 55">
              <a:extLst>
                <a:ext uri="{FF2B5EF4-FFF2-40B4-BE49-F238E27FC236}">
                  <a16:creationId xmlns:a16="http://schemas.microsoft.com/office/drawing/2014/main" id="{D8A01482-629C-4766-B401-47D16B04C4E3}"/>
                </a:ext>
              </a:extLst>
            </p:cNvPr>
            <p:cNvSpPr>
              <a:spLocks/>
            </p:cNvSpPr>
            <p:nvPr/>
          </p:nvSpPr>
          <p:spPr bwMode="auto">
            <a:xfrm>
              <a:off x="1964441" y="5532689"/>
              <a:ext cx="276603" cy="58628"/>
            </a:xfrm>
            <a:custGeom>
              <a:avLst/>
              <a:gdLst>
                <a:gd name="T0" fmla="*/ 61 w 61"/>
                <a:gd name="T1" fmla="*/ 7 h 13"/>
                <a:gd name="T2" fmla="*/ 55 w 61"/>
                <a:gd name="T3" fmla="*/ 13 h 13"/>
                <a:gd name="T4" fmla="*/ 6 w 61"/>
                <a:gd name="T5" fmla="*/ 13 h 13"/>
                <a:gd name="T6" fmla="*/ 0 w 61"/>
                <a:gd name="T7" fmla="*/ 7 h 13"/>
                <a:gd name="T8" fmla="*/ 0 w 61"/>
                <a:gd name="T9" fmla="*/ 6 h 13"/>
                <a:gd name="T10" fmla="*/ 6 w 61"/>
                <a:gd name="T11" fmla="*/ 0 h 13"/>
                <a:gd name="T12" fmla="*/ 55 w 61"/>
                <a:gd name="T13" fmla="*/ 0 h 13"/>
                <a:gd name="T14" fmla="*/ 61 w 61"/>
                <a:gd name="T15" fmla="*/ 6 h 13"/>
                <a:gd name="T16" fmla="*/ 61 w 61"/>
                <a:gd name="T17"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3">
                  <a:moveTo>
                    <a:pt x="61" y="7"/>
                  </a:moveTo>
                  <a:cubicBezTo>
                    <a:pt x="61" y="10"/>
                    <a:pt x="58" y="13"/>
                    <a:pt x="55" y="13"/>
                  </a:cubicBezTo>
                  <a:cubicBezTo>
                    <a:pt x="6" y="13"/>
                    <a:pt x="6" y="13"/>
                    <a:pt x="6" y="13"/>
                  </a:cubicBezTo>
                  <a:cubicBezTo>
                    <a:pt x="3" y="13"/>
                    <a:pt x="0" y="10"/>
                    <a:pt x="0" y="7"/>
                  </a:cubicBezTo>
                  <a:cubicBezTo>
                    <a:pt x="0" y="6"/>
                    <a:pt x="0" y="6"/>
                    <a:pt x="0" y="6"/>
                  </a:cubicBezTo>
                  <a:cubicBezTo>
                    <a:pt x="0" y="3"/>
                    <a:pt x="3" y="0"/>
                    <a:pt x="6" y="0"/>
                  </a:cubicBezTo>
                  <a:cubicBezTo>
                    <a:pt x="55" y="0"/>
                    <a:pt x="55" y="0"/>
                    <a:pt x="55" y="0"/>
                  </a:cubicBezTo>
                  <a:cubicBezTo>
                    <a:pt x="58" y="0"/>
                    <a:pt x="61" y="3"/>
                    <a:pt x="61" y="6"/>
                  </a:cubicBezTo>
                  <a:lnTo>
                    <a:pt x="61" y="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13" name="Freeform 145">
              <a:extLst>
                <a:ext uri="{FF2B5EF4-FFF2-40B4-BE49-F238E27FC236}">
                  <a16:creationId xmlns:a16="http://schemas.microsoft.com/office/drawing/2014/main" id="{7617020A-3DE8-4584-964C-B33144A606C6}"/>
                </a:ext>
              </a:extLst>
            </p:cNvPr>
            <p:cNvSpPr>
              <a:spLocks/>
            </p:cNvSpPr>
            <p:nvPr/>
          </p:nvSpPr>
          <p:spPr bwMode="auto">
            <a:xfrm>
              <a:off x="2105749" y="5332753"/>
              <a:ext cx="103727" cy="103727"/>
            </a:xfrm>
            <a:custGeom>
              <a:avLst/>
              <a:gdLst>
                <a:gd name="T0" fmla="*/ 69 w 69"/>
                <a:gd name="T1" fmla="*/ 57 h 69"/>
                <a:gd name="T2" fmla="*/ 15 w 69"/>
                <a:gd name="T3" fmla="*/ 0 h 69"/>
                <a:gd name="T4" fmla="*/ 0 w 69"/>
                <a:gd name="T5" fmla="*/ 15 h 69"/>
                <a:gd name="T6" fmla="*/ 54 w 69"/>
                <a:gd name="T7" fmla="*/ 69 h 69"/>
                <a:gd name="T8" fmla="*/ 69 w 69"/>
                <a:gd name="T9" fmla="*/ 57 h 69"/>
              </a:gdLst>
              <a:ahLst/>
              <a:cxnLst>
                <a:cxn ang="0">
                  <a:pos x="T0" y="T1"/>
                </a:cxn>
                <a:cxn ang="0">
                  <a:pos x="T2" y="T3"/>
                </a:cxn>
                <a:cxn ang="0">
                  <a:pos x="T4" y="T5"/>
                </a:cxn>
                <a:cxn ang="0">
                  <a:pos x="T6" y="T7"/>
                </a:cxn>
                <a:cxn ang="0">
                  <a:pos x="T8" y="T9"/>
                </a:cxn>
              </a:cxnLst>
              <a:rect l="0" t="0" r="r" b="b"/>
              <a:pathLst>
                <a:path w="69" h="69">
                  <a:moveTo>
                    <a:pt x="69" y="57"/>
                  </a:moveTo>
                  <a:lnTo>
                    <a:pt x="15" y="0"/>
                  </a:lnTo>
                  <a:lnTo>
                    <a:pt x="0" y="15"/>
                  </a:lnTo>
                  <a:lnTo>
                    <a:pt x="54" y="69"/>
                  </a:lnTo>
                  <a:lnTo>
                    <a:pt x="69" y="5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14" name="Freeform 146">
              <a:extLst>
                <a:ext uri="{FF2B5EF4-FFF2-40B4-BE49-F238E27FC236}">
                  <a16:creationId xmlns:a16="http://schemas.microsoft.com/office/drawing/2014/main" id="{A4DC67A8-FB6E-4DC2-BA36-02BE81881F35}"/>
                </a:ext>
              </a:extLst>
            </p:cNvPr>
            <p:cNvSpPr>
              <a:spLocks/>
            </p:cNvSpPr>
            <p:nvPr/>
          </p:nvSpPr>
          <p:spPr bwMode="auto">
            <a:xfrm>
              <a:off x="2245553" y="5195955"/>
              <a:ext cx="100720" cy="105229"/>
            </a:xfrm>
            <a:custGeom>
              <a:avLst/>
              <a:gdLst>
                <a:gd name="T0" fmla="*/ 67 w 67"/>
                <a:gd name="T1" fmla="*/ 54 h 70"/>
                <a:gd name="T2" fmla="*/ 15 w 67"/>
                <a:gd name="T3" fmla="*/ 0 h 70"/>
                <a:gd name="T4" fmla="*/ 0 w 67"/>
                <a:gd name="T5" fmla="*/ 15 h 70"/>
                <a:gd name="T6" fmla="*/ 52 w 67"/>
                <a:gd name="T7" fmla="*/ 70 h 70"/>
                <a:gd name="T8" fmla="*/ 67 w 67"/>
                <a:gd name="T9" fmla="*/ 54 h 70"/>
              </a:gdLst>
              <a:ahLst/>
              <a:cxnLst>
                <a:cxn ang="0">
                  <a:pos x="T0" y="T1"/>
                </a:cxn>
                <a:cxn ang="0">
                  <a:pos x="T2" y="T3"/>
                </a:cxn>
                <a:cxn ang="0">
                  <a:pos x="T4" y="T5"/>
                </a:cxn>
                <a:cxn ang="0">
                  <a:pos x="T6" y="T7"/>
                </a:cxn>
                <a:cxn ang="0">
                  <a:pos x="T8" y="T9"/>
                </a:cxn>
              </a:cxnLst>
              <a:rect l="0" t="0" r="r" b="b"/>
              <a:pathLst>
                <a:path w="67" h="70">
                  <a:moveTo>
                    <a:pt x="67" y="54"/>
                  </a:moveTo>
                  <a:lnTo>
                    <a:pt x="15" y="0"/>
                  </a:lnTo>
                  <a:lnTo>
                    <a:pt x="0" y="15"/>
                  </a:lnTo>
                  <a:lnTo>
                    <a:pt x="52" y="70"/>
                  </a:lnTo>
                  <a:lnTo>
                    <a:pt x="67" y="5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15" name="Freeform 147">
              <a:extLst>
                <a:ext uri="{FF2B5EF4-FFF2-40B4-BE49-F238E27FC236}">
                  <a16:creationId xmlns:a16="http://schemas.microsoft.com/office/drawing/2014/main" id="{86DCD9D8-3CF7-4BEF-8CC9-B7235BB2C830}"/>
                </a:ext>
              </a:extLst>
            </p:cNvPr>
            <p:cNvSpPr>
              <a:spLocks noEditPoints="1"/>
            </p:cNvSpPr>
            <p:nvPr/>
          </p:nvSpPr>
          <p:spPr bwMode="auto">
            <a:xfrm>
              <a:off x="2141828" y="5232034"/>
              <a:ext cx="386342" cy="386342"/>
            </a:xfrm>
            <a:custGeom>
              <a:avLst/>
              <a:gdLst>
                <a:gd name="T0" fmla="*/ 82 w 85"/>
                <a:gd name="T1" fmla="*/ 72 h 85"/>
                <a:gd name="T2" fmla="*/ 61 w 85"/>
                <a:gd name="T3" fmla="*/ 50 h 85"/>
                <a:gd name="T4" fmla="*/ 54 w 85"/>
                <a:gd name="T5" fmla="*/ 48 h 85"/>
                <a:gd name="T6" fmla="*/ 34 w 85"/>
                <a:gd name="T7" fmla="*/ 29 h 85"/>
                <a:gd name="T8" fmla="*/ 33 w 85"/>
                <a:gd name="T9" fmla="*/ 26 h 85"/>
                <a:gd name="T10" fmla="*/ 36 w 85"/>
                <a:gd name="T11" fmla="*/ 22 h 85"/>
                <a:gd name="T12" fmla="*/ 34 w 85"/>
                <a:gd name="T13" fmla="*/ 14 h 85"/>
                <a:gd name="T14" fmla="*/ 22 w 85"/>
                <a:gd name="T15" fmla="*/ 2 h 85"/>
                <a:gd name="T16" fmla="*/ 18 w 85"/>
                <a:gd name="T17" fmla="*/ 2 h 85"/>
                <a:gd name="T18" fmla="*/ 3 w 85"/>
                <a:gd name="T19" fmla="*/ 15 h 85"/>
                <a:gd name="T20" fmla="*/ 2 w 85"/>
                <a:gd name="T21" fmla="*/ 23 h 85"/>
                <a:gd name="T22" fmla="*/ 14 w 85"/>
                <a:gd name="T23" fmla="*/ 36 h 85"/>
                <a:gd name="T24" fmla="*/ 23 w 85"/>
                <a:gd name="T25" fmla="*/ 36 h 85"/>
                <a:gd name="T26" fmla="*/ 27 w 85"/>
                <a:gd name="T27" fmla="*/ 33 h 85"/>
                <a:gd name="T28" fmla="*/ 48 w 85"/>
                <a:gd name="T29" fmla="*/ 54 h 85"/>
                <a:gd name="T30" fmla="*/ 49 w 85"/>
                <a:gd name="T31" fmla="*/ 61 h 85"/>
                <a:gd name="T32" fmla="*/ 71 w 85"/>
                <a:gd name="T33" fmla="*/ 83 h 85"/>
                <a:gd name="T34" fmla="*/ 82 w 85"/>
                <a:gd name="T35" fmla="*/ 82 h 85"/>
                <a:gd name="T36" fmla="*/ 82 w 85"/>
                <a:gd name="T37" fmla="*/ 72 h 85"/>
                <a:gd name="T38" fmla="*/ 9 w 85"/>
                <a:gd name="T39" fmla="*/ 22 h 85"/>
                <a:gd name="T40" fmla="*/ 6 w 85"/>
                <a:gd name="T41" fmla="*/ 19 h 85"/>
                <a:gd name="T42" fmla="*/ 19 w 85"/>
                <a:gd name="T43" fmla="*/ 6 h 85"/>
                <a:gd name="T44" fmla="*/ 22 w 85"/>
                <a:gd name="T45" fmla="*/ 9 h 85"/>
                <a:gd name="T46" fmla="*/ 9 w 85"/>
                <a:gd name="T47" fmla="*/ 2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85">
                  <a:moveTo>
                    <a:pt x="82" y="72"/>
                  </a:moveTo>
                  <a:cubicBezTo>
                    <a:pt x="61" y="50"/>
                    <a:pt x="61" y="50"/>
                    <a:pt x="61" y="50"/>
                  </a:cubicBezTo>
                  <a:cubicBezTo>
                    <a:pt x="59" y="48"/>
                    <a:pt x="56" y="47"/>
                    <a:pt x="54" y="48"/>
                  </a:cubicBezTo>
                  <a:cubicBezTo>
                    <a:pt x="45" y="39"/>
                    <a:pt x="35" y="29"/>
                    <a:pt x="34" y="29"/>
                  </a:cubicBezTo>
                  <a:cubicBezTo>
                    <a:pt x="33" y="28"/>
                    <a:pt x="33" y="26"/>
                    <a:pt x="33" y="26"/>
                  </a:cubicBezTo>
                  <a:cubicBezTo>
                    <a:pt x="36" y="22"/>
                    <a:pt x="36" y="22"/>
                    <a:pt x="36" y="22"/>
                  </a:cubicBezTo>
                  <a:cubicBezTo>
                    <a:pt x="39" y="18"/>
                    <a:pt x="34" y="14"/>
                    <a:pt x="34" y="14"/>
                  </a:cubicBezTo>
                  <a:cubicBezTo>
                    <a:pt x="34" y="14"/>
                    <a:pt x="24" y="3"/>
                    <a:pt x="22" y="2"/>
                  </a:cubicBezTo>
                  <a:cubicBezTo>
                    <a:pt x="20" y="0"/>
                    <a:pt x="18" y="2"/>
                    <a:pt x="18" y="2"/>
                  </a:cubicBezTo>
                  <a:cubicBezTo>
                    <a:pt x="8" y="7"/>
                    <a:pt x="6" y="11"/>
                    <a:pt x="3" y="15"/>
                  </a:cubicBezTo>
                  <a:cubicBezTo>
                    <a:pt x="0" y="20"/>
                    <a:pt x="2" y="23"/>
                    <a:pt x="2" y="23"/>
                  </a:cubicBezTo>
                  <a:cubicBezTo>
                    <a:pt x="2" y="23"/>
                    <a:pt x="10" y="31"/>
                    <a:pt x="14" y="36"/>
                  </a:cubicBezTo>
                  <a:cubicBezTo>
                    <a:pt x="19" y="40"/>
                    <a:pt x="23" y="36"/>
                    <a:pt x="23" y="36"/>
                  </a:cubicBezTo>
                  <a:cubicBezTo>
                    <a:pt x="27" y="33"/>
                    <a:pt x="27" y="33"/>
                    <a:pt x="27" y="33"/>
                  </a:cubicBezTo>
                  <a:cubicBezTo>
                    <a:pt x="48" y="54"/>
                    <a:pt x="48" y="54"/>
                    <a:pt x="48" y="54"/>
                  </a:cubicBezTo>
                  <a:cubicBezTo>
                    <a:pt x="47" y="57"/>
                    <a:pt x="48" y="59"/>
                    <a:pt x="49" y="61"/>
                  </a:cubicBezTo>
                  <a:cubicBezTo>
                    <a:pt x="71" y="83"/>
                    <a:pt x="71" y="83"/>
                    <a:pt x="71" y="83"/>
                  </a:cubicBezTo>
                  <a:cubicBezTo>
                    <a:pt x="74" y="85"/>
                    <a:pt x="79" y="85"/>
                    <a:pt x="82" y="82"/>
                  </a:cubicBezTo>
                  <a:cubicBezTo>
                    <a:pt x="85" y="79"/>
                    <a:pt x="85" y="74"/>
                    <a:pt x="82" y="72"/>
                  </a:cubicBezTo>
                  <a:close/>
                  <a:moveTo>
                    <a:pt x="9" y="22"/>
                  </a:moveTo>
                  <a:cubicBezTo>
                    <a:pt x="6" y="19"/>
                    <a:pt x="6" y="19"/>
                    <a:pt x="6" y="19"/>
                  </a:cubicBezTo>
                  <a:cubicBezTo>
                    <a:pt x="19" y="6"/>
                    <a:pt x="19" y="6"/>
                    <a:pt x="19" y="6"/>
                  </a:cubicBezTo>
                  <a:cubicBezTo>
                    <a:pt x="22" y="9"/>
                    <a:pt x="22" y="9"/>
                    <a:pt x="22" y="9"/>
                  </a:cubicBezTo>
                  <a:lnTo>
                    <a:pt x="9"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216" name="Group 215">
            <a:extLst>
              <a:ext uri="{FF2B5EF4-FFF2-40B4-BE49-F238E27FC236}">
                <a16:creationId xmlns:a16="http://schemas.microsoft.com/office/drawing/2014/main" id="{2EC437DC-51AC-44B9-8DE3-D7664F596A0D}"/>
              </a:ext>
            </a:extLst>
          </p:cNvPr>
          <p:cNvGrpSpPr/>
          <p:nvPr/>
        </p:nvGrpSpPr>
        <p:grpSpPr>
          <a:xfrm>
            <a:off x="5003255" y="4827044"/>
            <a:ext cx="5381459" cy="576000"/>
            <a:chOff x="7195865" y="1520136"/>
            <a:chExt cx="1770901" cy="716221"/>
          </a:xfrm>
        </p:grpSpPr>
        <p:sp>
          <p:nvSpPr>
            <p:cNvPr id="217" name="Rounded Rectangle 104">
              <a:extLst>
                <a:ext uri="{FF2B5EF4-FFF2-40B4-BE49-F238E27FC236}">
                  <a16:creationId xmlns:a16="http://schemas.microsoft.com/office/drawing/2014/main" id="{4219D04B-5C37-4A9C-A639-C68202F8827A}"/>
                </a:ext>
              </a:extLst>
            </p:cNvPr>
            <p:cNvSpPr/>
            <p:nvPr/>
          </p:nvSpPr>
          <p:spPr>
            <a:xfrm>
              <a:off x="7195865" y="1520136"/>
              <a:ext cx="1770901" cy="716221"/>
            </a:xfrm>
            <a:prstGeom prst="roundRect">
              <a:avLst/>
            </a:prstGeom>
            <a:solidFill>
              <a:srgbClr val="4B288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1" u="none" strike="noStrike" kern="1200" cap="none" spc="0" normalizeH="0" baseline="0" noProof="0" dirty="0">
                  <a:ln>
                    <a:noFill/>
                  </a:ln>
                  <a:solidFill>
                    <a:srgbClr val="000000"/>
                  </a:solidFill>
                  <a:effectLst/>
                  <a:uLnTx/>
                  <a:uFillTx/>
                  <a:latin typeface="KPMG Extralight"/>
                  <a:ea typeface="+mn-ea"/>
                  <a:cs typeface="Arial" panose="020B0604020202020204" pitchFamily="34" charset="0"/>
                </a:rPr>
                <a:t>Ensure they have difficult conversations</a:t>
              </a:r>
            </a:p>
          </p:txBody>
        </p:sp>
        <p:sp>
          <p:nvSpPr>
            <p:cNvPr id="218" name="Rounded Rectangle 104">
              <a:extLst>
                <a:ext uri="{FF2B5EF4-FFF2-40B4-BE49-F238E27FC236}">
                  <a16:creationId xmlns:a16="http://schemas.microsoft.com/office/drawing/2014/main" id="{85FAEFEF-4C09-4C78-9686-9A1CB6E377A5}"/>
                </a:ext>
              </a:extLst>
            </p:cNvPr>
            <p:cNvSpPr/>
            <p:nvPr/>
          </p:nvSpPr>
          <p:spPr>
            <a:xfrm>
              <a:off x="7241525" y="1560013"/>
              <a:ext cx="1673213" cy="65253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0" rtlCol="0" anchor="t"/>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5"/>
                <a:tabLst/>
                <a:defRPr/>
              </a:pPr>
              <a:r>
                <a:rPr kumimoji="0" lang="es-ES" sz="1000" b="1" i="0" u="none" strike="noStrike" kern="1200" cap="none" spc="0" normalizeH="0" baseline="0" noProof="0" dirty="0">
                  <a:ln>
                    <a:noFill/>
                  </a:ln>
                  <a:solidFill>
                    <a:srgbClr val="4B2884"/>
                  </a:solidFill>
                  <a:effectLst/>
                  <a:uLnTx/>
                  <a:uFillTx/>
                  <a:latin typeface="Univers for KPMG"/>
                  <a:ea typeface="+mn-ea"/>
                  <a:cs typeface="Univers for KPMG"/>
                </a:rPr>
                <a:t>Mínima generación de informes estandarizados en SAP. </a:t>
              </a:r>
              <a:r>
                <a:rPr kumimoji="0" lang="es-ES" sz="1000" i="0" u="none" strike="noStrike" kern="1200" cap="none" spc="0" normalizeH="0" baseline="0" noProof="0" dirty="0">
                  <a:ln>
                    <a:noFill/>
                  </a:ln>
                  <a:solidFill>
                    <a:srgbClr val="4B2884"/>
                  </a:solidFill>
                  <a:effectLst/>
                  <a:uLnTx/>
                  <a:uFillTx/>
                  <a:latin typeface="Univers for KPMG"/>
                  <a:ea typeface="+mn-ea"/>
                  <a:cs typeface="Univers for KPMG"/>
                </a:rPr>
                <a:t>Intervención manual significativa</a:t>
              </a:r>
              <a:endParaRPr kumimoji="0" lang="en-US" sz="1000" i="1" u="none" strike="noStrike" kern="1200" cap="none" spc="0" normalizeH="0" baseline="0" noProof="0" dirty="0">
                <a:ln>
                  <a:noFill/>
                </a:ln>
                <a:solidFill>
                  <a:srgbClr val="4B2884"/>
                </a:solidFill>
                <a:effectLst/>
                <a:uLnTx/>
                <a:uFillTx/>
                <a:latin typeface="Arial"/>
                <a:ea typeface="+mn-ea"/>
                <a:cs typeface="Arial" panose="020B0604020202020204" pitchFamily="34" charset="0"/>
              </a:endParaRPr>
            </a:p>
          </p:txBody>
        </p:sp>
      </p:grpSp>
      <p:grpSp>
        <p:nvGrpSpPr>
          <p:cNvPr id="219" name="Group 218">
            <a:extLst>
              <a:ext uri="{FF2B5EF4-FFF2-40B4-BE49-F238E27FC236}">
                <a16:creationId xmlns:a16="http://schemas.microsoft.com/office/drawing/2014/main" id="{DED35BBB-43AF-4007-AF6E-A608AB0DB29E}"/>
              </a:ext>
            </a:extLst>
          </p:cNvPr>
          <p:cNvGrpSpPr/>
          <p:nvPr/>
        </p:nvGrpSpPr>
        <p:grpSpPr>
          <a:xfrm>
            <a:off x="4266545" y="4948836"/>
            <a:ext cx="359863" cy="257524"/>
            <a:chOff x="3433669" y="1725154"/>
            <a:chExt cx="478977" cy="342764"/>
          </a:xfrm>
          <a:solidFill>
            <a:schemeClr val="bg1"/>
          </a:solidFill>
        </p:grpSpPr>
        <p:sp>
          <p:nvSpPr>
            <p:cNvPr id="220" name="Rectangle 47">
              <a:extLst>
                <a:ext uri="{FF2B5EF4-FFF2-40B4-BE49-F238E27FC236}">
                  <a16:creationId xmlns:a16="http://schemas.microsoft.com/office/drawing/2014/main" id="{7C318E06-EA9D-4897-8144-CFFAF8AAC591}"/>
                </a:ext>
              </a:extLst>
            </p:cNvPr>
            <p:cNvSpPr>
              <a:spLocks noChangeArrowheads="1"/>
            </p:cNvSpPr>
            <p:nvPr/>
          </p:nvSpPr>
          <p:spPr bwMode="auto">
            <a:xfrm>
              <a:off x="3827531" y="1853691"/>
              <a:ext cx="85115" cy="21422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21" name="Rectangle 48">
              <a:extLst>
                <a:ext uri="{FF2B5EF4-FFF2-40B4-BE49-F238E27FC236}">
                  <a16:creationId xmlns:a16="http://schemas.microsoft.com/office/drawing/2014/main" id="{95AE983C-A303-409E-A0A3-1569D6A2F550}"/>
                </a:ext>
              </a:extLst>
            </p:cNvPr>
            <p:cNvSpPr>
              <a:spLocks noChangeArrowheads="1"/>
            </p:cNvSpPr>
            <p:nvPr/>
          </p:nvSpPr>
          <p:spPr bwMode="auto">
            <a:xfrm>
              <a:off x="3690680" y="1959156"/>
              <a:ext cx="86783" cy="10876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22" name="Rectangle 49">
              <a:extLst>
                <a:ext uri="{FF2B5EF4-FFF2-40B4-BE49-F238E27FC236}">
                  <a16:creationId xmlns:a16="http://schemas.microsoft.com/office/drawing/2014/main" id="{D6A6E3D9-A334-4137-96BB-E32F5D595563}"/>
                </a:ext>
              </a:extLst>
            </p:cNvPr>
            <p:cNvSpPr>
              <a:spLocks noChangeArrowheads="1"/>
            </p:cNvSpPr>
            <p:nvPr/>
          </p:nvSpPr>
          <p:spPr bwMode="auto">
            <a:xfrm>
              <a:off x="3560506" y="1909719"/>
              <a:ext cx="85115" cy="158199"/>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23" name="Freeform 50">
              <a:extLst>
                <a:ext uri="{FF2B5EF4-FFF2-40B4-BE49-F238E27FC236}">
                  <a16:creationId xmlns:a16="http://schemas.microsoft.com/office/drawing/2014/main" id="{B0979178-F3E6-43D6-9513-3D343826FBA0}"/>
                </a:ext>
              </a:extLst>
            </p:cNvPr>
            <p:cNvSpPr>
              <a:spLocks/>
            </p:cNvSpPr>
            <p:nvPr/>
          </p:nvSpPr>
          <p:spPr bwMode="auto">
            <a:xfrm>
              <a:off x="3458702" y="1744929"/>
              <a:ext cx="418896" cy="204340"/>
            </a:xfrm>
            <a:custGeom>
              <a:avLst/>
              <a:gdLst>
                <a:gd name="T0" fmla="*/ 6 w 251"/>
                <a:gd name="T1" fmla="*/ 124 h 124"/>
                <a:gd name="T2" fmla="*/ 0 w 251"/>
                <a:gd name="T3" fmla="*/ 112 h 124"/>
                <a:gd name="T4" fmla="*/ 85 w 251"/>
                <a:gd name="T5" fmla="*/ 48 h 124"/>
                <a:gd name="T6" fmla="*/ 166 w 251"/>
                <a:gd name="T7" fmla="*/ 72 h 124"/>
                <a:gd name="T8" fmla="*/ 242 w 251"/>
                <a:gd name="T9" fmla="*/ 0 h 124"/>
                <a:gd name="T10" fmla="*/ 251 w 251"/>
                <a:gd name="T11" fmla="*/ 9 h 124"/>
                <a:gd name="T12" fmla="*/ 169 w 251"/>
                <a:gd name="T13" fmla="*/ 85 h 124"/>
                <a:gd name="T14" fmla="*/ 88 w 251"/>
                <a:gd name="T15" fmla="*/ 60 h 124"/>
                <a:gd name="T16" fmla="*/ 6 w 251"/>
                <a:gd name="T17"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124">
                  <a:moveTo>
                    <a:pt x="6" y="124"/>
                  </a:moveTo>
                  <a:lnTo>
                    <a:pt x="0" y="112"/>
                  </a:lnTo>
                  <a:lnTo>
                    <a:pt x="85" y="48"/>
                  </a:lnTo>
                  <a:lnTo>
                    <a:pt x="166" y="72"/>
                  </a:lnTo>
                  <a:lnTo>
                    <a:pt x="242" y="0"/>
                  </a:lnTo>
                  <a:lnTo>
                    <a:pt x="251" y="9"/>
                  </a:lnTo>
                  <a:lnTo>
                    <a:pt x="169" y="85"/>
                  </a:lnTo>
                  <a:lnTo>
                    <a:pt x="88" y="60"/>
                  </a:lnTo>
                  <a:lnTo>
                    <a:pt x="6" y="1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24" name="Oval 51">
              <a:extLst>
                <a:ext uri="{FF2B5EF4-FFF2-40B4-BE49-F238E27FC236}">
                  <a16:creationId xmlns:a16="http://schemas.microsoft.com/office/drawing/2014/main" id="{59BEDCA7-BB55-49EE-95A9-EA8183BCD7B4}"/>
                </a:ext>
              </a:extLst>
            </p:cNvPr>
            <p:cNvSpPr>
              <a:spLocks noChangeArrowheads="1"/>
            </p:cNvSpPr>
            <p:nvPr/>
          </p:nvSpPr>
          <p:spPr bwMode="auto">
            <a:xfrm>
              <a:off x="3842550" y="1725154"/>
              <a:ext cx="55074" cy="54381"/>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25" name="Oval 52">
              <a:extLst>
                <a:ext uri="{FF2B5EF4-FFF2-40B4-BE49-F238E27FC236}">
                  <a16:creationId xmlns:a16="http://schemas.microsoft.com/office/drawing/2014/main" id="{69A45495-ED1D-45E9-9696-53C13A4505E7}"/>
                </a:ext>
              </a:extLst>
            </p:cNvPr>
            <p:cNvSpPr>
              <a:spLocks noChangeArrowheads="1"/>
            </p:cNvSpPr>
            <p:nvPr/>
          </p:nvSpPr>
          <p:spPr bwMode="auto">
            <a:xfrm>
              <a:off x="3705700" y="1843803"/>
              <a:ext cx="61750" cy="60973"/>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26" name="Oval 53">
              <a:extLst>
                <a:ext uri="{FF2B5EF4-FFF2-40B4-BE49-F238E27FC236}">
                  <a16:creationId xmlns:a16="http://schemas.microsoft.com/office/drawing/2014/main" id="{875BB261-4E45-477A-ABC0-169D91D7D654}"/>
                </a:ext>
              </a:extLst>
            </p:cNvPr>
            <p:cNvSpPr>
              <a:spLocks noChangeArrowheads="1"/>
            </p:cNvSpPr>
            <p:nvPr/>
          </p:nvSpPr>
          <p:spPr bwMode="auto">
            <a:xfrm>
              <a:off x="3575525" y="1804254"/>
              <a:ext cx="55074" cy="59324"/>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27" name="Oval 54">
              <a:extLst>
                <a:ext uri="{FF2B5EF4-FFF2-40B4-BE49-F238E27FC236}">
                  <a16:creationId xmlns:a16="http://schemas.microsoft.com/office/drawing/2014/main" id="{3FE07809-AE21-4C61-B0A3-603E5A5326E8}"/>
                </a:ext>
              </a:extLst>
            </p:cNvPr>
            <p:cNvSpPr>
              <a:spLocks noChangeArrowheads="1"/>
            </p:cNvSpPr>
            <p:nvPr/>
          </p:nvSpPr>
          <p:spPr bwMode="auto">
            <a:xfrm>
              <a:off x="3433669" y="1909719"/>
              <a:ext cx="61750" cy="59324"/>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228" name="Group 227">
            <a:extLst>
              <a:ext uri="{FF2B5EF4-FFF2-40B4-BE49-F238E27FC236}">
                <a16:creationId xmlns:a16="http://schemas.microsoft.com/office/drawing/2014/main" id="{33208F71-BD24-4F54-B7E7-5BB5F8F3C46D}"/>
              </a:ext>
            </a:extLst>
          </p:cNvPr>
          <p:cNvGrpSpPr/>
          <p:nvPr/>
        </p:nvGrpSpPr>
        <p:grpSpPr>
          <a:xfrm>
            <a:off x="5003255" y="2752451"/>
            <a:ext cx="5381459" cy="792000"/>
            <a:chOff x="6931316" y="3113938"/>
            <a:chExt cx="1770901" cy="716221"/>
          </a:xfrm>
        </p:grpSpPr>
        <p:sp>
          <p:nvSpPr>
            <p:cNvPr id="229" name="Rounded Rectangle 104">
              <a:extLst>
                <a:ext uri="{FF2B5EF4-FFF2-40B4-BE49-F238E27FC236}">
                  <a16:creationId xmlns:a16="http://schemas.microsoft.com/office/drawing/2014/main" id="{0019E6C1-0ECF-40F2-9BFB-E129E02E44A3}"/>
                </a:ext>
              </a:extLst>
            </p:cNvPr>
            <p:cNvSpPr/>
            <p:nvPr/>
          </p:nvSpPr>
          <p:spPr>
            <a:xfrm>
              <a:off x="6931316" y="3113938"/>
              <a:ext cx="1770901" cy="716221"/>
            </a:xfrm>
            <a:prstGeom prst="roundRect">
              <a:avLst/>
            </a:prstGeom>
            <a:solidFill>
              <a:srgbClr val="009CD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1" u="none" strike="noStrike" kern="1200" cap="none" spc="0" normalizeH="0" baseline="0" noProof="0" dirty="0">
                  <a:ln>
                    <a:noFill/>
                  </a:ln>
                  <a:solidFill>
                    <a:srgbClr val="000000"/>
                  </a:solidFill>
                  <a:effectLst/>
                  <a:uLnTx/>
                  <a:uFillTx/>
                  <a:latin typeface="KPMG Extralight"/>
                  <a:ea typeface="+mn-ea"/>
                  <a:cs typeface="Arial" panose="020B0604020202020204" pitchFamily="34" charset="0"/>
                </a:rPr>
                <a:t>Ensure they have difficult conversations</a:t>
              </a:r>
            </a:p>
          </p:txBody>
        </p:sp>
        <p:sp>
          <p:nvSpPr>
            <p:cNvPr id="230" name="Rounded Rectangle 104">
              <a:extLst>
                <a:ext uri="{FF2B5EF4-FFF2-40B4-BE49-F238E27FC236}">
                  <a16:creationId xmlns:a16="http://schemas.microsoft.com/office/drawing/2014/main" id="{1B072AE1-A154-43DB-96E8-A56CA60CEBEA}"/>
                </a:ext>
              </a:extLst>
            </p:cNvPr>
            <p:cNvSpPr/>
            <p:nvPr/>
          </p:nvSpPr>
          <p:spPr>
            <a:xfrm>
              <a:off x="6976974" y="3153817"/>
              <a:ext cx="1673213" cy="65253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0" rtlCol="0" anchor="ct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2"/>
                <a:tabLst/>
                <a:defRPr/>
              </a:pPr>
              <a:r>
                <a:rPr kumimoji="0" lang="es-ES" sz="1000" b="1" i="0" u="none" strike="noStrike" kern="1200" cap="none" spc="0" normalizeH="0" baseline="0" noProof="0" dirty="0">
                  <a:ln>
                    <a:noFill/>
                  </a:ln>
                  <a:solidFill>
                    <a:srgbClr val="009CDC"/>
                  </a:solidFill>
                  <a:effectLst/>
                  <a:uLnTx/>
                  <a:uFillTx/>
                  <a:latin typeface="Univers for KPMG"/>
                  <a:ea typeface="+mn-ea"/>
                  <a:cs typeface="Univers for KPMG"/>
                </a:rPr>
                <a:t>Duplicidad de tareas en planta y central. </a:t>
              </a:r>
              <a:r>
                <a:rPr kumimoji="0" lang="es-ES" sz="1000" i="0" u="none" strike="noStrike" kern="1200" cap="none" spc="0" normalizeH="0" baseline="0" noProof="0" dirty="0">
                  <a:ln>
                    <a:noFill/>
                  </a:ln>
                  <a:solidFill>
                    <a:srgbClr val="009CDC"/>
                  </a:solidFill>
                  <a:effectLst/>
                  <a:uLnTx/>
                  <a:uFillTx/>
                  <a:latin typeface="Univers for KPMG"/>
                  <a:ea typeface="+mn-ea"/>
                  <a:cs typeface="Univers for KPMG"/>
                </a:rPr>
                <a:t>Falta de clarificación de R&amp;R. Falta formación a los empleados para que aprovechen al 100% las herramientas de trabajo</a:t>
              </a:r>
              <a:endParaRPr kumimoji="0" lang="en-US" sz="1000" i="1" u="none" strike="noStrike" kern="1200" cap="none" spc="0" normalizeH="0" baseline="0" noProof="0" dirty="0">
                <a:ln>
                  <a:noFill/>
                </a:ln>
                <a:solidFill>
                  <a:srgbClr val="009CDC"/>
                </a:solidFill>
                <a:effectLst/>
                <a:uLnTx/>
                <a:uFillTx/>
                <a:latin typeface="Arial"/>
                <a:ea typeface="+mn-ea"/>
                <a:cs typeface="Arial" panose="020B0604020202020204" pitchFamily="34" charset="0"/>
              </a:endParaRPr>
            </a:p>
          </p:txBody>
        </p:sp>
      </p:grpSp>
      <p:grpSp>
        <p:nvGrpSpPr>
          <p:cNvPr id="231" name="Group 230">
            <a:extLst>
              <a:ext uri="{FF2B5EF4-FFF2-40B4-BE49-F238E27FC236}">
                <a16:creationId xmlns:a16="http://schemas.microsoft.com/office/drawing/2014/main" id="{966377FF-76C2-4F7A-9E7E-A1D5B46E94D6}"/>
              </a:ext>
            </a:extLst>
          </p:cNvPr>
          <p:cNvGrpSpPr/>
          <p:nvPr/>
        </p:nvGrpSpPr>
        <p:grpSpPr>
          <a:xfrm>
            <a:off x="4282229" y="2971797"/>
            <a:ext cx="328495" cy="281385"/>
            <a:chOff x="1332503" y="2625643"/>
            <a:chExt cx="529044" cy="453172"/>
          </a:xfrm>
          <a:solidFill>
            <a:schemeClr val="bg1"/>
          </a:solidFill>
        </p:grpSpPr>
        <p:sp>
          <p:nvSpPr>
            <p:cNvPr id="232" name="Freeform 84">
              <a:extLst>
                <a:ext uri="{FF2B5EF4-FFF2-40B4-BE49-F238E27FC236}">
                  <a16:creationId xmlns:a16="http://schemas.microsoft.com/office/drawing/2014/main" id="{82ABDF80-752E-482A-B904-32CA39262837}"/>
                </a:ext>
              </a:extLst>
            </p:cNvPr>
            <p:cNvSpPr>
              <a:spLocks noEditPoints="1"/>
            </p:cNvSpPr>
            <p:nvPr/>
          </p:nvSpPr>
          <p:spPr bwMode="auto">
            <a:xfrm>
              <a:off x="1499394" y="2625643"/>
              <a:ext cx="196931" cy="169734"/>
            </a:xfrm>
            <a:custGeom>
              <a:avLst/>
              <a:gdLst>
                <a:gd name="T0" fmla="*/ 34 w 39"/>
                <a:gd name="T1" fmla="*/ 34 h 34"/>
                <a:gd name="T2" fmla="*/ 5 w 39"/>
                <a:gd name="T3" fmla="*/ 34 h 34"/>
                <a:gd name="T4" fmla="*/ 0 w 39"/>
                <a:gd name="T5" fmla="*/ 28 h 34"/>
                <a:gd name="T6" fmla="*/ 0 w 39"/>
                <a:gd name="T7" fmla="*/ 6 h 34"/>
                <a:gd name="T8" fmla="*/ 5 w 39"/>
                <a:gd name="T9" fmla="*/ 0 h 34"/>
                <a:gd name="T10" fmla="*/ 34 w 39"/>
                <a:gd name="T11" fmla="*/ 0 h 34"/>
                <a:gd name="T12" fmla="*/ 39 w 39"/>
                <a:gd name="T13" fmla="*/ 6 h 34"/>
                <a:gd name="T14" fmla="*/ 39 w 39"/>
                <a:gd name="T15" fmla="*/ 28 h 34"/>
                <a:gd name="T16" fmla="*/ 34 w 39"/>
                <a:gd name="T17" fmla="*/ 34 h 34"/>
                <a:gd name="T18" fmla="*/ 8 w 39"/>
                <a:gd name="T19" fmla="*/ 26 h 34"/>
                <a:gd name="T20" fmla="*/ 31 w 39"/>
                <a:gd name="T21" fmla="*/ 26 h 34"/>
                <a:gd name="T22" fmla="*/ 31 w 39"/>
                <a:gd name="T23" fmla="*/ 9 h 34"/>
                <a:gd name="T24" fmla="*/ 8 w 39"/>
                <a:gd name="T25" fmla="*/ 9 h 34"/>
                <a:gd name="T26" fmla="*/ 8 w 39"/>
                <a:gd name="T27"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34">
                  <a:moveTo>
                    <a:pt x="34" y="34"/>
                  </a:moveTo>
                  <a:cubicBezTo>
                    <a:pt x="5" y="34"/>
                    <a:pt x="5" y="34"/>
                    <a:pt x="5" y="34"/>
                  </a:cubicBezTo>
                  <a:cubicBezTo>
                    <a:pt x="2" y="34"/>
                    <a:pt x="0" y="31"/>
                    <a:pt x="0" y="28"/>
                  </a:cubicBezTo>
                  <a:cubicBezTo>
                    <a:pt x="0" y="6"/>
                    <a:pt x="0" y="6"/>
                    <a:pt x="0" y="6"/>
                  </a:cubicBezTo>
                  <a:cubicBezTo>
                    <a:pt x="0" y="3"/>
                    <a:pt x="2" y="0"/>
                    <a:pt x="5" y="0"/>
                  </a:cubicBezTo>
                  <a:cubicBezTo>
                    <a:pt x="34" y="0"/>
                    <a:pt x="34" y="0"/>
                    <a:pt x="34" y="0"/>
                  </a:cubicBezTo>
                  <a:cubicBezTo>
                    <a:pt x="37" y="0"/>
                    <a:pt x="39" y="3"/>
                    <a:pt x="39" y="6"/>
                  </a:cubicBezTo>
                  <a:cubicBezTo>
                    <a:pt x="39" y="28"/>
                    <a:pt x="39" y="28"/>
                    <a:pt x="39" y="28"/>
                  </a:cubicBezTo>
                  <a:cubicBezTo>
                    <a:pt x="39" y="31"/>
                    <a:pt x="37" y="34"/>
                    <a:pt x="34" y="34"/>
                  </a:cubicBezTo>
                  <a:close/>
                  <a:moveTo>
                    <a:pt x="8" y="26"/>
                  </a:moveTo>
                  <a:cubicBezTo>
                    <a:pt x="31" y="26"/>
                    <a:pt x="31" y="26"/>
                    <a:pt x="31" y="26"/>
                  </a:cubicBezTo>
                  <a:cubicBezTo>
                    <a:pt x="31" y="9"/>
                    <a:pt x="31" y="9"/>
                    <a:pt x="31" y="9"/>
                  </a:cubicBezTo>
                  <a:cubicBezTo>
                    <a:pt x="8" y="9"/>
                    <a:pt x="8" y="9"/>
                    <a:pt x="8" y="9"/>
                  </a:cubicBezTo>
                  <a:lnTo>
                    <a:pt x="8" y="2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33" name="Freeform 85">
              <a:extLst>
                <a:ext uri="{FF2B5EF4-FFF2-40B4-BE49-F238E27FC236}">
                  <a16:creationId xmlns:a16="http://schemas.microsoft.com/office/drawing/2014/main" id="{0239165F-F4EA-4A22-843A-1AD615507F41}"/>
                </a:ext>
              </a:extLst>
            </p:cNvPr>
            <p:cNvSpPr>
              <a:spLocks noEditPoints="1"/>
            </p:cNvSpPr>
            <p:nvPr/>
          </p:nvSpPr>
          <p:spPr bwMode="auto">
            <a:xfrm>
              <a:off x="1524428" y="2940391"/>
              <a:ext cx="146864" cy="138424"/>
            </a:xfrm>
            <a:custGeom>
              <a:avLst/>
              <a:gdLst>
                <a:gd name="T0" fmla="*/ 24 w 29"/>
                <a:gd name="T1" fmla="*/ 28 h 28"/>
                <a:gd name="T2" fmla="*/ 5 w 29"/>
                <a:gd name="T3" fmla="*/ 28 h 28"/>
                <a:gd name="T4" fmla="*/ 0 w 29"/>
                <a:gd name="T5" fmla="*/ 22 h 28"/>
                <a:gd name="T6" fmla="*/ 0 w 29"/>
                <a:gd name="T7" fmla="*/ 5 h 28"/>
                <a:gd name="T8" fmla="*/ 5 w 29"/>
                <a:gd name="T9" fmla="*/ 0 h 28"/>
                <a:gd name="T10" fmla="*/ 24 w 29"/>
                <a:gd name="T11" fmla="*/ 0 h 28"/>
                <a:gd name="T12" fmla="*/ 29 w 29"/>
                <a:gd name="T13" fmla="*/ 5 h 28"/>
                <a:gd name="T14" fmla="*/ 29 w 29"/>
                <a:gd name="T15" fmla="*/ 22 h 28"/>
                <a:gd name="T16" fmla="*/ 24 w 29"/>
                <a:gd name="T17" fmla="*/ 28 h 28"/>
                <a:gd name="T18" fmla="*/ 8 w 29"/>
                <a:gd name="T19" fmla="*/ 19 h 28"/>
                <a:gd name="T20" fmla="*/ 21 w 29"/>
                <a:gd name="T21" fmla="*/ 19 h 28"/>
                <a:gd name="T22" fmla="*/ 21 w 29"/>
                <a:gd name="T23" fmla="*/ 8 h 28"/>
                <a:gd name="T24" fmla="*/ 8 w 29"/>
                <a:gd name="T25" fmla="*/ 8 h 28"/>
                <a:gd name="T26" fmla="*/ 8 w 29"/>
                <a:gd name="T27"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8">
                  <a:moveTo>
                    <a:pt x="24" y="28"/>
                  </a:moveTo>
                  <a:cubicBezTo>
                    <a:pt x="5" y="28"/>
                    <a:pt x="5" y="28"/>
                    <a:pt x="5" y="28"/>
                  </a:cubicBezTo>
                  <a:cubicBezTo>
                    <a:pt x="2" y="28"/>
                    <a:pt x="0" y="25"/>
                    <a:pt x="0" y="22"/>
                  </a:cubicBezTo>
                  <a:cubicBezTo>
                    <a:pt x="0" y="5"/>
                    <a:pt x="0" y="5"/>
                    <a:pt x="0" y="5"/>
                  </a:cubicBezTo>
                  <a:cubicBezTo>
                    <a:pt x="0" y="2"/>
                    <a:pt x="2" y="0"/>
                    <a:pt x="5" y="0"/>
                  </a:cubicBezTo>
                  <a:cubicBezTo>
                    <a:pt x="24" y="0"/>
                    <a:pt x="24" y="0"/>
                    <a:pt x="24" y="0"/>
                  </a:cubicBezTo>
                  <a:cubicBezTo>
                    <a:pt x="27" y="0"/>
                    <a:pt x="29" y="2"/>
                    <a:pt x="29" y="5"/>
                  </a:cubicBezTo>
                  <a:cubicBezTo>
                    <a:pt x="29" y="22"/>
                    <a:pt x="29" y="22"/>
                    <a:pt x="29" y="22"/>
                  </a:cubicBezTo>
                  <a:cubicBezTo>
                    <a:pt x="29" y="25"/>
                    <a:pt x="27" y="28"/>
                    <a:pt x="24" y="28"/>
                  </a:cubicBezTo>
                  <a:close/>
                  <a:moveTo>
                    <a:pt x="8" y="19"/>
                  </a:moveTo>
                  <a:cubicBezTo>
                    <a:pt x="21" y="19"/>
                    <a:pt x="21" y="19"/>
                    <a:pt x="21" y="19"/>
                  </a:cubicBezTo>
                  <a:cubicBezTo>
                    <a:pt x="21" y="8"/>
                    <a:pt x="21" y="8"/>
                    <a:pt x="21" y="8"/>
                  </a:cubicBezTo>
                  <a:cubicBezTo>
                    <a:pt x="8" y="8"/>
                    <a:pt x="8" y="8"/>
                    <a:pt x="8" y="8"/>
                  </a:cubicBezTo>
                  <a:lnTo>
                    <a:pt x="8" y="1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34" name="Freeform 86">
              <a:extLst>
                <a:ext uri="{FF2B5EF4-FFF2-40B4-BE49-F238E27FC236}">
                  <a16:creationId xmlns:a16="http://schemas.microsoft.com/office/drawing/2014/main" id="{CD437456-254A-46A4-83D9-BCEB4A067554}"/>
                </a:ext>
              </a:extLst>
            </p:cNvPr>
            <p:cNvSpPr>
              <a:spLocks noEditPoints="1"/>
            </p:cNvSpPr>
            <p:nvPr/>
          </p:nvSpPr>
          <p:spPr bwMode="auto">
            <a:xfrm>
              <a:off x="1332503" y="2940391"/>
              <a:ext cx="151871" cy="138424"/>
            </a:xfrm>
            <a:custGeom>
              <a:avLst/>
              <a:gdLst>
                <a:gd name="T0" fmla="*/ 25 w 30"/>
                <a:gd name="T1" fmla="*/ 28 h 28"/>
                <a:gd name="T2" fmla="*/ 5 w 30"/>
                <a:gd name="T3" fmla="*/ 28 h 28"/>
                <a:gd name="T4" fmla="*/ 0 w 30"/>
                <a:gd name="T5" fmla="*/ 22 h 28"/>
                <a:gd name="T6" fmla="*/ 0 w 30"/>
                <a:gd name="T7" fmla="*/ 5 h 28"/>
                <a:gd name="T8" fmla="*/ 5 w 30"/>
                <a:gd name="T9" fmla="*/ 0 h 28"/>
                <a:gd name="T10" fmla="*/ 25 w 30"/>
                <a:gd name="T11" fmla="*/ 0 h 28"/>
                <a:gd name="T12" fmla="*/ 30 w 30"/>
                <a:gd name="T13" fmla="*/ 5 h 28"/>
                <a:gd name="T14" fmla="*/ 30 w 30"/>
                <a:gd name="T15" fmla="*/ 22 h 28"/>
                <a:gd name="T16" fmla="*/ 25 w 30"/>
                <a:gd name="T17" fmla="*/ 28 h 28"/>
                <a:gd name="T18" fmla="*/ 9 w 30"/>
                <a:gd name="T19" fmla="*/ 19 h 28"/>
                <a:gd name="T20" fmla="*/ 22 w 30"/>
                <a:gd name="T21" fmla="*/ 19 h 28"/>
                <a:gd name="T22" fmla="*/ 22 w 30"/>
                <a:gd name="T23" fmla="*/ 8 h 28"/>
                <a:gd name="T24" fmla="*/ 9 w 30"/>
                <a:gd name="T25" fmla="*/ 8 h 28"/>
                <a:gd name="T26" fmla="*/ 9 w 30"/>
                <a:gd name="T27"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8">
                  <a:moveTo>
                    <a:pt x="25" y="28"/>
                  </a:moveTo>
                  <a:cubicBezTo>
                    <a:pt x="5" y="28"/>
                    <a:pt x="5" y="28"/>
                    <a:pt x="5" y="28"/>
                  </a:cubicBezTo>
                  <a:cubicBezTo>
                    <a:pt x="3" y="28"/>
                    <a:pt x="0" y="25"/>
                    <a:pt x="0" y="22"/>
                  </a:cubicBezTo>
                  <a:cubicBezTo>
                    <a:pt x="0" y="5"/>
                    <a:pt x="0" y="5"/>
                    <a:pt x="0" y="5"/>
                  </a:cubicBezTo>
                  <a:cubicBezTo>
                    <a:pt x="0" y="2"/>
                    <a:pt x="3" y="0"/>
                    <a:pt x="5" y="0"/>
                  </a:cubicBezTo>
                  <a:cubicBezTo>
                    <a:pt x="25" y="0"/>
                    <a:pt x="25" y="0"/>
                    <a:pt x="25" y="0"/>
                  </a:cubicBezTo>
                  <a:cubicBezTo>
                    <a:pt x="28" y="0"/>
                    <a:pt x="30" y="2"/>
                    <a:pt x="30" y="5"/>
                  </a:cubicBezTo>
                  <a:cubicBezTo>
                    <a:pt x="30" y="22"/>
                    <a:pt x="30" y="22"/>
                    <a:pt x="30" y="22"/>
                  </a:cubicBezTo>
                  <a:cubicBezTo>
                    <a:pt x="30" y="25"/>
                    <a:pt x="28" y="28"/>
                    <a:pt x="25" y="28"/>
                  </a:cubicBezTo>
                  <a:close/>
                  <a:moveTo>
                    <a:pt x="9" y="19"/>
                  </a:moveTo>
                  <a:cubicBezTo>
                    <a:pt x="22" y="19"/>
                    <a:pt x="22" y="19"/>
                    <a:pt x="22" y="19"/>
                  </a:cubicBezTo>
                  <a:cubicBezTo>
                    <a:pt x="22" y="8"/>
                    <a:pt x="22" y="8"/>
                    <a:pt x="22" y="8"/>
                  </a:cubicBezTo>
                  <a:cubicBezTo>
                    <a:pt x="9" y="8"/>
                    <a:pt x="9" y="8"/>
                    <a:pt x="9" y="8"/>
                  </a:cubicBezTo>
                  <a:lnTo>
                    <a:pt x="9" y="1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35" name="Freeform 87">
              <a:extLst>
                <a:ext uri="{FF2B5EF4-FFF2-40B4-BE49-F238E27FC236}">
                  <a16:creationId xmlns:a16="http://schemas.microsoft.com/office/drawing/2014/main" id="{B5FDDCC1-FFBA-44BE-B1E4-D1A37A8A6832}"/>
                </a:ext>
              </a:extLst>
            </p:cNvPr>
            <p:cNvSpPr>
              <a:spLocks noEditPoints="1"/>
            </p:cNvSpPr>
            <p:nvPr/>
          </p:nvSpPr>
          <p:spPr bwMode="auto">
            <a:xfrm>
              <a:off x="1711345" y="2940391"/>
              <a:ext cx="150202" cy="138424"/>
            </a:xfrm>
            <a:custGeom>
              <a:avLst/>
              <a:gdLst>
                <a:gd name="T0" fmla="*/ 25 w 30"/>
                <a:gd name="T1" fmla="*/ 28 h 28"/>
                <a:gd name="T2" fmla="*/ 5 w 30"/>
                <a:gd name="T3" fmla="*/ 28 h 28"/>
                <a:gd name="T4" fmla="*/ 0 w 30"/>
                <a:gd name="T5" fmla="*/ 22 h 28"/>
                <a:gd name="T6" fmla="*/ 0 w 30"/>
                <a:gd name="T7" fmla="*/ 5 h 28"/>
                <a:gd name="T8" fmla="*/ 5 w 30"/>
                <a:gd name="T9" fmla="*/ 0 h 28"/>
                <a:gd name="T10" fmla="*/ 25 w 30"/>
                <a:gd name="T11" fmla="*/ 0 h 28"/>
                <a:gd name="T12" fmla="*/ 30 w 30"/>
                <a:gd name="T13" fmla="*/ 5 h 28"/>
                <a:gd name="T14" fmla="*/ 30 w 30"/>
                <a:gd name="T15" fmla="*/ 22 h 28"/>
                <a:gd name="T16" fmla="*/ 25 w 30"/>
                <a:gd name="T17" fmla="*/ 28 h 28"/>
                <a:gd name="T18" fmla="*/ 8 w 30"/>
                <a:gd name="T19" fmla="*/ 19 h 28"/>
                <a:gd name="T20" fmla="*/ 22 w 30"/>
                <a:gd name="T21" fmla="*/ 19 h 28"/>
                <a:gd name="T22" fmla="*/ 22 w 30"/>
                <a:gd name="T23" fmla="*/ 8 h 28"/>
                <a:gd name="T24" fmla="*/ 8 w 30"/>
                <a:gd name="T25" fmla="*/ 8 h 28"/>
                <a:gd name="T26" fmla="*/ 8 w 30"/>
                <a:gd name="T27"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8">
                  <a:moveTo>
                    <a:pt x="25" y="28"/>
                  </a:moveTo>
                  <a:cubicBezTo>
                    <a:pt x="5" y="28"/>
                    <a:pt x="5" y="28"/>
                    <a:pt x="5" y="28"/>
                  </a:cubicBezTo>
                  <a:cubicBezTo>
                    <a:pt x="3" y="28"/>
                    <a:pt x="0" y="25"/>
                    <a:pt x="0" y="22"/>
                  </a:cubicBezTo>
                  <a:cubicBezTo>
                    <a:pt x="0" y="5"/>
                    <a:pt x="0" y="5"/>
                    <a:pt x="0" y="5"/>
                  </a:cubicBezTo>
                  <a:cubicBezTo>
                    <a:pt x="0" y="2"/>
                    <a:pt x="3" y="0"/>
                    <a:pt x="5" y="0"/>
                  </a:cubicBezTo>
                  <a:cubicBezTo>
                    <a:pt x="25" y="0"/>
                    <a:pt x="25" y="0"/>
                    <a:pt x="25" y="0"/>
                  </a:cubicBezTo>
                  <a:cubicBezTo>
                    <a:pt x="28" y="0"/>
                    <a:pt x="30" y="2"/>
                    <a:pt x="30" y="5"/>
                  </a:cubicBezTo>
                  <a:cubicBezTo>
                    <a:pt x="30" y="22"/>
                    <a:pt x="30" y="22"/>
                    <a:pt x="30" y="22"/>
                  </a:cubicBezTo>
                  <a:cubicBezTo>
                    <a:pt x="30" y="25"/>
                    <a:pt x="28" y="28"/>
                    <a:pt x="25" y="28"/>
                  </a:cubicBezTo>
                  <a:close/>
                  <a:moveTo>
                    <a:pt x="8" y="19"/>
                  </a:moveTo>
                  <a:cubicBezTo>
                    <a:pt x="22" y="19"/>
                    <a:pt x="22" y="19"/>
                    <a:pt x="22" y="19"/>
                  </a:cubicBezTo>
                  <a:cubicBezTo>
                    <a:pt x="22" y="8"/>
                    <a:pt x="22" y="8"/>
                    <a:pt x="22" y="8"/>
                  </a:cubicBezTo>
                  <a:cubicBezTo>
                    <a:pt x="8" y="8"/>
                    <a:pt x="8" y="8"/>
                    <a:pt x="8" y="8"/>
                  </a:cubicBezTo>
                  <a:lnTo>
                    <a:pt x="8" y="1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36" name="Freeform 88">
              <a:extLst>
                <a:ext uri="{FF2B5EF4-FFF2-40B4-BE49-F238E27FC236}">
                  <a16:creationId xmlns:a16="http://schemas.microsoft.com/office/drawing/2014/main" id="{55327A2E-7C5A-4D38-88CE-844D516B3A07}"/>
                </a:ext>
              </a:extLst>
            </p:cNvPr>
            <p:cNvSpPr>
              <a:spLocks/>
            </p:cNvSpPr>
            <p:nvPr/>
          </p:nvSpPr>
          <p:spPr bwMode="auto">
            <a:xfrm>
              <a:off x="1377564" y="2829982"/>
              <a:ext cx="438923" cy="85691"/>
            </a:xfrm>
            <a:custGeom>
              <a:avLst/>
              <a:gdLst>
                <a:gd name="T0" fmla="*/ 87 w 87"/>
                <a:gd name="T1" fmla="*/ 17 h 17"/>
                <a:gd name="T2" fmla="*/ 79 w 87"/>
                <a:gd name="T3" fmla="*/ 17 h 17"/>
                <a:gd name="T4" fmla="*/ 79 w 87"/>
                <a:gd name="T5" fmla="*/ 8 h 17"/>
                <a:gd name="T6" fmla="*/ 9 w 87"/>
                <a:gd name="T7" fmla="*/ 8 h 17"/>
                <a:gd name="T8" fmla="*/ 9 w 87"/>
                <a:gd name="T9" fmla="*/ 17 h 17"/>
                <a:gd name="T10" fmla="*/ 0 w 87"/>
                <a:gd name="T11" fmla="*/ 17 h 17"/>
                <a:gd name="T12" fmla="*/ 0 w 87"/>
                <a:gd name="T13" fmla="*/ 5 h 17"/>
                <a:gd name="T14" fmla="*/ 5 w 87"/>
                <a:gd name="T15" fmla="*/ 0 h 17"/>
                <a:gd name="T16" fmla="*/ 82 w 87"/>
                <a:gd name="T17" fmla="*/ 0 h 17"/>
                <a:gd name="T18" fmla="*/ 87 w 87"/>
                <a:gd name="T19" fmla="*/ 5 h 17"/>
                <a:gd name="T20" fmla="*/ 87 w 87"/>
                <a:gd name="T21"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17">
                  <a:moveTo>
                    <a:pt x="87" y="17"/>
                  </a:moveTo>
                  <a:cubicBezTo>
                    <a:pt x="79" y="17"/>
                    <a:pt x="79" y="17"/>
                    <a:pt x="79" y="17"/>
                  </a:cubicBezTo>
                  <a:cubicBezTo>
                    <a:pt x="79" y="8"/>
                    <a:pt x="79" y="8"/>
                    <a:pt x="79" y="8"/>
                  </a:cubicBezTo>
                  <a:cubicBezTo>
                    <a:pt x="9" y="8"/>
                    <a:pt x="9" y="8"/>
                    <a:pt x="9" y="8"/>
                  </a:cubicBezTo>
                  <a:cubicBezTo>
                    <a:pt x="9" y="17"/>
                    <a:pt x="9" y="17"/>
                    <a:pt x="9" y="17"/>
                  </a:cubicBezTo>
                  <a:cubicBezTo>
                    <a:pt x="0" y="17"/>
                    <a:pt x="0" y="17"/>
                    <a:pt x="0" y="17"/>
                  </a:cubicBezTo>
                  <a:cubicBezTo>
                    <a:pt x="0" y="5"/>
                    <a:pt x="0" y="5"/>
                    <a:pt x="0" y="5"/>
                  </a:cubicBezTo>
                  <a:cubicBezTo>
                    <a:pt x="0" y="3"/>
                    <a:pt x="3" y="0"/>
                    <a:pt x="5" y="0"/>
                  </a:cubicBezTo>
                  <a:cubicBezTo>
                    <a:pt x="82" y="0"/>
                    <a:pt x="82" y="0"/>
                    <a:pt x="82" y="0"/>
                  </a:cubicBezTo>
                  <a:cubicBezTo>
                    <a:pt x="85" y="0"/>
                    <a:pt x="87" y="3"/>
                    <a:pt x="87" y="5"/>
                  </a:cubicBezTo>
                  <a:lnTo>
                    <a:pt x="87" y="1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37" name="Rectangle 89">
              <a:extLst>
                <a:ext uri="{FF2B5EF4-FFF2-40B4-BE49-F238E27FC236}">
                  <a16:creationId xmlns:a16="http://schemas.microsoft.com/office/drawing/2014/main" id="{1F45C5F6-1143-4871-BBB3-99C472F202C0}"/>
                </a:ext>
              </a:extLst>
            </p:cNvPr>
            <p:cNvSpPr>
              <a:spLocks noChangeArrowheads="1"/>
            </p:cNvSpPr>
            <p:nvPr/>
          </p:nvSpPr>
          <p:spPr bwMode="auto">
            <a:xfrm>
              <a:off x="1574495" y="2805263"/>
              <a:ext cx="40054" cy="11041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238" name="Group 237">
            <a:extLst>
              <a:ext uri="{FF2B5EF4-FFF2-40B4-BE49-F238E27FC236}">
                <a16:creationId xmlns:a16="http://schemas.microsoft.com/office/drawing/2014/main" id="{685EE29F-CA5C-4B96-B904-1064020FFD79}"/>
              </a:ext>
            </a:extLst>
          </p:cNvPr>
          <p:cNvGrpSpPr/>
          <p:nvPr/>
        </p:nvGrpSpPr>
        <p:grpSpPr>
          <a:xfrm>
            <a:off x="5003255" y="3587982"/>
            <a:ext cx="5381459" cy="576000"/>
            <a:chOff x="6456884" y="3915788"/>
            <a:chExt cx="1770901" cy="716221"/>
          </a:xfrm>
        </p:grpSpPr>
        <p:sp>
          <p:nvSpPr>
            <p:cNvPr id="239" name="Rounded Rectangle 104">
              <a:extLst>
                <a:ext uri="{FF2B5EF4-FFF2-40B4-BE49-F238E27FC236}">
                  <a16:creationId xmlns:a16="http://schemas.microsoft.com/office/drawing/2014/main" id="{B7240E50-95B6-4B55-BC27-4D114F77F760}"/>
                </a:ext>
              </a:extLst>
            </p:cNvPr>
            <p:cNvSpPr/>
            <p:nvPr/>
          </p:nvSpPr>
          <p:spPr>
            <a:xfrm>
              <a:off x="6456884" y="3915788"/>
              <a:ext cx="1770901" cy="716221"/>
            </a:xfrm>
            <a:prstGeom prst="roundRect">
              <a:avLst/>
            </a:prstGeom>
            <a:solidFill>
              <a:srgbClr val="6D207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1" u="none" strike="noStrike" kern="1200" cap="none" spc="0" normalizeH="0" baseline="0" noProof="0" dirty="0">
                  <a:ln>
                    <a:noFill/>
                  </a:ln>
                  <a:solidFill>
                    <a:srgbClr val="000000"/>
                  </a:solidFill>
                  <a:effectLst/>
                  <a:uLnTx/>
                  <a:uFillTx/>
                  <a:latin typeface="KPMG Extralight"/>
                  <a:ea typeface="+mn-ea"/>
                  <a:cs typeface="Arial" panose="020B0604020202020204" pitchFamily="34" charset="0"/>
                </a:rPr>
                <a:t>Ensure they have difficult conversations</a:t>
              </a:r>
            </a:p>
          </p:txBody>
        </p:sp>
        <p:sp>
          <p:nvSpPr>
            <p:cNvPr id="240" name="Rounded Rectangle 104">
              <a:extLst>
                <a:ext uri="{FF2B5EF4-FFF2-40B4-BE49-F238E27FC236}">
                  <a16:creationId xmlns:a16="http://schemas.microsoft.com/office/drawing/2014/main" id="{B9BD7D55-F58E-4E33-B127-53A4AE751EB9}"/>
                </a:ext>
              </a:extLst>
            </p:cNvPr>
            <p:cNvSpPr/>
            <p:nvPr/>
          </p:nvSpPr>
          <p:spPr>
            <a:xfrm>
              <a:off x="6502544" y="3955666"/>
              <a:ext cx="1673213" cy="65253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t"/>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3"/>
                <a:tabLst/>
                <a:defRPr/>
              </a:pPr>
              <a:r>
                <a:rPr kumimoji="0" lang="es-ES" sz="1000" b="1" i="0" u="none" strike="noStrike" kern="1200" cap="none" spc="0" normalizeH="0" baseline="0" noProof="0" dirty="0">
                  <a:ln>
                    <a:noFill/>
                  </a:ln>
                  <a:solidFill>
                    <a:srgbClr val="6D2077"/>
                  </a:solidFill>
                  <a:effectLst/>
                  <a:uLnTx/>
                  <a:uFillTx/>
                  <a:latin typeface="Univers for KPMG"/>
                  <a:ea typeface="+mn-ea"/>
                  <a:cs typeface="Univers for KPMG"/>
                </a:rPr>
                <a:t>Poca estandarización de los procesos. </a:t>
              </a:r>
              <a:r>
                <a:rPr kumimoji="0" lang="es-ES" sz="1000" i="0" u="none" strike="noStrike" kern="1200" cap="none" spc="0" normalizeH="0" baseline="0" noProof="0" dirty="0">
                  <a:ln>
                    <a:noFill/>
                  </a:ln>
                  <a:solidFill>
                    <a:srgbClr val="6D2077"/>
                  </a:solidFill>
                  <a:effectLst/>
                  <a:uLnTx/>
                  <a:uFillTx/>
                  <a:latin typeface="Univers for KPMG"/>
                  <a:ea typeface="+mn-ea"/>
                  <a:cs typeface="Univers for KPMG"/>
                </a:rPr>
                <a:t>Potencial ganancia automatizando actividades y añadiendo nuevos </a:t>
              </a:r>
              <a:r>
                <a:rPr kumimoji="0" lang="es-ES" sz="1000" i="0" u="none" strike="noStrike" kern="1200" cap="none" spc="0" normalizeH="0" baseline="0" noProof="0" dirty="0" err="1">
                  <a:ln>
                    <a:noFill/>
                  </a:ln>
                  <a:solidFill>
                    <a:srgbClr val="6D2077"/>
                  </a:solidFill>
                  <a:effectLst/>
                  <a:uLnTx/>
                  <a:uFillTx/>
                  <a:latin typeface="Univers for KPMG"/>
                  <a:ea typeface="+mn-ea"/>
                  <a:cs typeface="Univers for KPMG"/>
                </a:rPr>
                <a:t>KPIs</a:t>
              </a:r>
              <a:r>
                <a:rPr kumimoji="0" lang="es-ES" sz="1000" i="0" u="none" strike="noStrike" kern="1200" cap="none" spc="0" normalizeH="0" baseline="0" noProof="0" dirty="0">
                  <a:ln>
                    <a:noFill/>
                  </a:ln>
                  <a:solidFill>
                    <a:srgbClr val="6D2077"/>
                  </a:solidFill>
                  <a:effectLst/>
                  <a:uLnTx/>
                  <a:uFillTx/>
                  <a:latin typeface="Univers for KPMG"/>
                  <a:ea typeface="+mn-ea"/>
                  <a:cs typeface="Univers for KPMG"/>
                </a:rPr>
                <a:t> para monitorizar el progreso</a:t>
              </a:r>
              <a:endParaRPr kumimoji="0" lang="en-US" sz="1000" i="1"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grpSp>
      <p:sp>
        <p:nvSpPr>
          <p:cNvPr id="242" name="Line 134">
            <a:extLst>
              <a:ext uri="{FF2B5EF4-FFF2-40B4-BE49-F238E27FC236}">
                <a16:creationId xmlns:a16="http://schemas.microsoft.com/office/drawing/2014/main" id="{AD20F9F8-6073-44D3-ACD4-0DDFE0480193}"/>
              </a:ext>
            </a:extLst>
          </p:cNvPr>
          <p:cNvSpPr>
            <a:spLocks noChangeShapeType="1"/>
          </p:cNvSpPr>
          <p:nvPr/>
        </p:nvSpPr>
        <p:spPr bwMode="auto">
          <a:xfrm>
            <a:off x="4321490" y="4208276"/>
            <a:ext cx="0" cy="0"/>
          </a:xfrm>
          <a:prstGeom prst="line">
            <a:avLst/>
          </a:prstGeom>
          <a:solidFill>
            <a:schemeClr val="bg1"/>
          </a:solidFill>
          <a:ln w="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43" name="Line 135">
            <a:extLst>
              <a:ext uri="{FF2B5EF4-FFF2-40B4-BE49-F238E27FC236}">
                <a16:creationId xmlns:a16="http://schemas.microsoft.com/office/drawing/2014/main" id="{ABD390BD-1E4D-4225-980E-42206EDB17AD}"/>
              </a:ext>
            </a:extLst>
          </p:cNvPr>
          <p:cNvSpPr>
            <a:spLocks noChangeShapeType="1"/>
          </p:cNvSpPr>
          <p:nvPr/>
        </p:nvSpPr>
        <p:spPr bwMode="auto">
          <a:xfrm>
            <a:off x="4458051" y="3920644"/>
            <a:ext cx="0" cy="0"/>
          </a:xfrm>
          <a:prstGeom prst="line">
            <a:avLst/>
          </a:prstGeom>
          <a:solidFill>
            <a:schemeClr val="bg1"/>
          </a:solidFill>
          <a:ln w="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pic>
        <p:nvPicPr>
          <p:cNvPr id="244" name="Picture 243">
            <a:extLst>
              <a:ext uri="{FF2B5EF4-FFF2-40B4-BE49-F238E27FC236}">
                <a16:creationId xmlns:a16="http://schemas.microsoft.com/office/drawing/2014/main" id="{D8F8203A-8D19-4BAB-9B0F-CBC65732F374}"/>
              </a:ext>
            </a:extLst>
          </p:cNvPr>
          <p:cNvPicPr>
            <a:picLocks noChangeAspect="1"/>
          </p:cNvPicPr>
          <p:nvPr/>
        </p:nvPicPr>
        <p:blipFill>
          <a:blip r:embed="rId7">
            <a:lum bright="70000" contrast="-70000"/>
          </a:blip>
          <a:stretch>
            <a:fillRect/>
          </a:stretch>
        </p:blipFill>
        <p:spPr>
          <a:xfrm>
            <a:off x="4223792" y="3731496"/>
            <a:ext cx="445368" cy="283885"/>
          </a:xfrm>
          <a:prstGeom prst="rect">
            <a:avLst/>
          </a:prstGeom>
          <a:noFill/>
          <a:ln>
            <a:noFill/>
          </a:ln>
        </p:spPr>
      </p:pic>
      <p:grpSp>
        <p:nvGrpSpPr>
          <p:cNvPr id="245" name="Group 244">
            <a:extLst>
              <a:ext uri="{FF2B5EF4-FFF2-40B4-BE49-F238E27FC236}">
                <a16:creationId xmlns:a16="http://schemas.microsoft.com/office/drawing/2014/main" id="{478D94F0-9283-4A44-9160-76A73D737DCD}"/>
              </a:ext>
            </a:extLst>
          </p:cNvPr>
          <p:cNvGrpSpPr/>
          <p:nvPr/>
        </p:nvGrpSpPr>
        <p:grpSpPr>
          <a:xfrm>
            <a:off x="5003255" y="1916920"/>
            <a:ext cx="5381459" cy="792000"/>
            <a:chOff x="6957979" y="4592130"/>
            <a:chExt cx="2026395" cy="716221"/>
          </a:xfrm>
        </p:grpSpPr>
        <p:sp>
          <p:nvSpPr>
            <p:cNvPr id="246" name="Rounded Rectangle 104">
              <a:extLst>
                <a:ext uri="{FF2B5EF4-FFF2-40B4-BE49-F238E27FC236}">
                  <a16:creationId xmlns:a16="http://schemas.microsoft.com/office/drawing/2014/main" id="{557314C6-CA1B-4DF7-9793-2053FDA3C48D}"/>
                </a:ext>
              </a:extLst>
            </p:cNvPr>
            <p:cNvSpPr/>
            <p:nvPr/>
          </p:nvSpPr>
          <p:spPr>
            <a:xfrm>
              <a:off x="6957979" y="4592130"/>
              <a:ext cx="2026395" cy="716221"/>
            </a:xfrm>
            <a:prstGeom prst="roundRect">
              <a:avLst/>
            </a:prstGeom>
            <a:solidFill>
              <a:srgbClr val="004E98"/>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1" u="none" strike="noStrike" kern="1200" cap="none" spc="0" normalizeH="0" baseline="0" noProof="0" dirty="0">
                  <a:ln>
                    <a:noFill/>
                  </a:ln>
                  <a:solidFill>
                    <a:srgbClr val="000000"/>
                  </a:solidFill>
                  <a:effectLst/>
                  <a:uLnTx/>
                  <a:uFillTx/>
                  <a:latin typeface="KPMG Extralight"/>
                  <a:ea typeface="+mn-ea"/>
                  <a:cs typeface="Arial" panose="020B0604020202020204" pitchFamily="34" charset="0"/>
                </a:rPr>
                <a:t>Ensure they have difficult conversations</a:t>
              </a:r>
            </a:p>
          </p:txBody>
        </p:sp>
        <p:sp>
          <p:nvSpPr>
            <p:cNvPr id="247" name="Rounded Rectangle 104">
              <a:extLst>
                <a:ext uri="{FF2B5EF4-FFF2-40B4-BE49-F238E27FC236}">
                  <a16:creationId xmlns:a16="http://schemas.microsoft.com/office/drawing/2014/main" id="{C2B89CFB-3A5F-49CE-BC0E-969C9D90D5E5}"/>
                </a:ext>
              </a:extLst>
            </p:cNvPr>
            <p:cNvSpPr/>
            <p:nvPr/>
          </p:nvSpPr>
          <p:spPr>
            <a:xfrm>
              <a:off x="7003638" y="4632009"/>
              <a:ext cx="1915016" cy="65253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0" rtlCol="0" anchor="ct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kumimoji="0" lang="es-ES" sz="1000" b="1" i="0" u="none" strike="noStrike" kern="1200" cap="none" spc="0" normalizeH="0" baseline="0" noProof="0" dirty="0">
                  <a:ln>
                    <a:noFill/>
                  </a:ln>
                  <a:solidFill>
                    <a:srgbClr val="004E98"/>
                  </a:solidFill>
                  <a:effectLst/>
                  <a:uLnTx/>
                  <a:uFillTx/>
                  <a:latin typeface="Univers for KPMG"/>
                  <a:ea typeface="+mn-ea"/>
                  <a:cs typeface="Univers for KPMG"/>
                </a:rPr>
                <a:t>Modelo descentralizado con funciones y procesos heterogéneos entre las plantas y HQ.</a:t>
              </a:r>
              <a:r>
                <a:rPr kumimoji="0" lang="es-ES" sz="1000" i="0" u="none" strike="noStrike" kern="1200" cap="none" spc="0" normalizeH="0" baseline="0" noProof="0" dirty="0">
                  <a:ln>
                    <a:noFill/>
                  </a:ln>
                  <a:solidFill>
                    <a:srgbClr val="004E98"/>
                  </a:solidFill>
                  <a:effectLst/>
                  <a:uLnTx/>
                  <a:uFillTx/>
                  <a:latin typeface="Univers for KPMG"/>
                  <a:ea typeface="+mn-ea"/>
                  <a:cs typeface="Univers for KPMG"/>
                </a:rPr>
                <a:t> El modelo de relación Logroño – Plantas no es dinámico y se observa falta de visibilidad en ciertas funciones </a:t>
              </a:r>
              <a:endParaRPr kumimoji="0" lang="en-US" sz="1000" i="1" u="none" strike="noStrike" kern="1200" cap="none" spc="0" normalizeH="0" baseline="0" noProof="0" dirty="0">
                <a:ln>
                  <a:noFill/>
                </a:ln>
                <a:solidFill>
                  <a:srgbClr val="004E98"/>
                </a:solidFill>
                <a:effectLst/>
                <a:uLnTx/>
                <a:uFillTx/>
                <a:latin typeface="Arial"/>
                <a:ea typeface="+mn-ea"/>
                <a:cs typeface="Arial" panose="020B0604020202020204" pitchFamily="34" charset="0"/>
              </a:endParaRPr>
            </a:p>
          </p:txBody>
        </p:sp>
      </p:grpSp>
      <p:grpSp>
        <p:nvGrpSpPr>
          <p:cNvPr id="248" name="Group 247">
            <a:extLst>
              <a:ext uri="{FF2B5EF4-FFF2-40B4-BE49-F238E27FC236}">
                <a16:creationId xmlns:a16="http://schemas.microsoft.com/office/drawing/2014/main" id="{22AFCC2D-5BD1-4BE9-8976-FF6DD9693D14}"/>
              </a:ext>
            </a:extLst>
          </p:cNvPr>
          <p:cNvGrpSpPr/>
          <p:nvPr/>
        </p:nvGrpSpPr>
        <p:grpSpPr>
          <a:xfrm>
            <a:off x="4284476" y="2179797"/>
            <a:ext cx="324000" cy="252000"/>
            <a:chOff x="6499377" y="1746702"/>
            <a:chExt cx="389983" cy="312681"/>
          </a:xfrm>
          <a:solidFill>
            <a:schemeClr val="bg1"/>
          </a:solidFill>
        </p:grpSpPr>
        <p:sp>
          <p:nvSpPr>
            <p:cNvPr id="249" name="Freeform 56">
              <a:extLst>
                <a:ext uri="{FF2B5EF4-FFF2-40B4-BE49-F238E27FC236}">
                  <a16:creationId xmlns:a16="http://schemas.microsoft.com/office/drawing/2014/main" id="{302812AF-5742-4F54-BCEF-2FB2ED4F6997}"/>
                </a:ext>
              </a:extLst>
            </p:cNvPr>
            <p:cNvSpPr>
              <a:spLocks/>
            </p:cNvSpPr>
            <p:nvPr/>
          </p:nvSpPr>
          <p:spPr bwMode="auto">
            <a:xfrm>
              <a:off x="6721402" y="1909573"/>
              <a:ext cx="121626" cy="149810"/>
            </a:xfrm>
            <a:custGeom>
              <a:avLst/>
              <a:gdLst>
                <a:gd name="T0" fmla="*/ 0 w 32"/>
                <a:gd name="T1" fmla="*/ 38 h 40"/>
                <a:gd name="T2" fmla="*/ 14 w 32"/>
                <a:gd name="T3" fmla="*/ 9 h 40"/>
                <a:gd name="T4" fmla="*/ 19 w 32"/>
                <a:gd name="T5" fmla="*/ 1 h 40"/>
                <a:gd name="T6" fmla="*/ 29 w 32"/>
                <a:gd name="T7" fmla="*/ 0 h 40"/>
                <a:gd name="T8" fmla="*/ 32 w 32"/>
                <a:gd name="T9" fmla="*/ 6 h 40"/>
                <a:gd name="T10" fmla="*/ 0 w 32"/>
                <a:gd name="T11" fmla="*/ 40 h 40"/>
                <a:gd name="T12" fmla="*/ 0 w 32"/>
                <a:gd name="T13" fmla="*/ 38 h 40"/>
              </a:gdLst>
              <a:ahLst/>
              <a:cxnLst>
                <a:cxn ang="0">
                  <a:pos x="T0" y="T1"/>
                </a:cxn>
                <a:cxn ang="0">
                  <a:pos x="T2" y="T3"/>
                </a:cxn>
                <a:cxn ang="0">
                  <a:pos x="T4" y="T5"/>
                </a:cxn>
                <a:cxn ang="0">
                  <a:pos x="T6" y="T7"/>
                </a:cxn>
                <a:cxn ang="0">
                  <a:pos x="T8" y="T9"/>
                </a:cxn>
                <a:cxn ang="0">
                  <a:pos x="T10" y="T11"/>
                </a:cxn>
                <a:cxn ang="0">
                  <a:pos x="T12" y="T13"/>
                </a:cxn>
              </a:cxnLst>
              <a:rect l="0" t="0" r="r" b="b"/>
              <a:pathLst>
                <a:path w="32" h="40">
                  <a:moveTo>
                    <a:pt x="0" y="38"/>
                  </a:moveTo>
                  <a:cubicBezTo>
                    <a:pt x="0" y="38"/>
                    <a:pt x="17" y="24"/>
                    <a:pt x="14" y="9"/>
                  </a:cubicBezTo>
                  <a:cubicBezTo>
                    <a:pt x="19" y="1"/>
                    <a:pt x="19" y="1"/>
                    <a:pt x="19" y="1"/>
                  </a:cubicBezTo>
                  <a:cubicBezTo>
                    <a:pt x="29" y="0"/>
                    <a:pt x="29" y="0"/>
                    <a:pt x="29" y="0"/>
                  </a:cubicBezTo>
                  <a:cubicBezTo>
                    <a:pt x="32" y="6"/>
                    <a:pt x="32" y="6"/>
                    <a:pt x="32" y="6"/>
                  </a:cubicBezTo>
                  <a:cubicBezTo>
                    <a:pt x="32" y="6"/>
                    <a:pt x="29" y="37"/>
                    <a:pt x="0" y="40"/>
                  </a:cubicBezTo>
                  <a:lnTo>
                    <a:pt x="0" y="38"/>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50" name="Freeform 57">
              <a:extLst>
                <a:ext uri="{FF2B5EF4-FFF2-40B4-BE49-F238E27FC236}">
                  <a16:creationId xmlns:a16="http://schemas.microsoft.com/office/drawing/2014/main" id="{70AA81B3-8A23-4238-9A94-F99D28BC29CF}"/>
                </a:ext>
              </a:extLst>
            </p:cNvPr>
            <p:cNvSpPr>
              <a:spLocks/>
            </p:cNvSpPr>
            <p:nvPr/>
          </p:nvSpPr>
          <p:spPr bwMode="auto">
            <a:xfrm>
              <a:off x="6745165" y="1834651"/>
              <a:ext cx="144195" cy="85429"/>
            </a:xfrm>
            <a:custGeom>
              <a:avLst/>
              <a:gdLst>
                <a:gd name="T0" fmla="*/ 0 w 115"/>
                <a:gd name="T1" fmla="*/ 69 h 69"/>
                <a:gd name="T2" fmla="*/ 49 w 115"/>
                <a:gd name="T3" fmla="*/ 0 h 69"/>
                <a:gd name="T4" fmla="*/ 115 w 115"/>
                <a:gd name="T5" fmla="*/ 51 h 69"/>
                <a:gd name="T6" fmla="*/ 0 w 115"/>
                <a:gd name="T7" fmla="*/ 69 h 69"/>
              </a:gdLst>
              <a:ahLst/>
              <a:cxnLst>
                <a:cxn ang="0">
                  <a:pos x="T0" y="T1"/>
                </a:cxn>
                <a:cxn ang="0">
                  <a:pos x="T2" y="T3"/>
                </a:cxn>
                <a:cxn ang="0">
                  <a:pos x="T4" y="T5"/>
                </a:cxn>
                <a:cxn ang="0">
                  <a:pos x="T6" y="T7"/>
                </a:cxn>
              </a:cxnLst>
              <a:rect l="0" t="0" r="r" b="b"/>
              <a:pathLst>
                <a:path w="115" h="69">
                  <a:moveTo>
                    <a:pt x="0" y="69"/>
                  </a:moveTo>
                  <a:lnTo>
                    <a:pt x="49" y="0"/>
                  </a:lnTo>
                  <a:lnTo>
                    <a:pt x="115" y="51"/>
                  </a:lnTo>
                  <a:lnTo>
                    <a:pt x="0" y="69"/>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51" name="Freeform 58">
              <a:extLst>
                <a:ext uri="{FF2B5EF4-FFF2-40B4-BE49-F238E27FC236}">
                  <a16:creationId xmlns:a16="http://schemas.microsoft.com/office/drawing/2014/main" id="{A633521B-0690-4F13-8B52-62EF49097BFF}"/>
                </a:ext>
              </a:extLst>
            </p:cNvPr>
            <p:cNvSpPr>
              <a:spLocks noEditPoints="1"/>
            </p:cNvSpPr>
            <p:nvPr/>
          </p:nvSpPr>
          <p:spPr bwMode="auto">
            <a:xfrm>
              <a:off x="6535184" y="1778912"/>
              <a:ext cx="223190" cy="240190"/>
            </a:xfrm>
            <a:custGeom>
              <a:avLst/>
              <a:gdLst>
                <a:gd name="T0" fmla="*/ 51 w 59"/>
                <a:gd name="T1" fmla="*/ 15 h 64"/>
                <a:gd name="T2" fmla="*/ 58 w 59"/>
                <a:gd name="T3" fmla="*/ 11 h 64"/>
                <a:gd name="T4" fmla="*/ 51 w 59"/>
                <a:gd name="T5" fmla="*/ 11 h 64"/>
                <a:gd name="T6" fmla="*/ 48 w 59"/>
                <a:gd name="T7" fmla="*/ 5 h 64"/>
                <a:gd name="T8" fmla="*/ 41 w 59"/>
                <a:gd name="T9" fmla="*/ 1 h 64"/>
                <a:gd name="T10" fmla="*/ 47 w 59"/>
                <a:gd name="T11" fmla="*/ 11 h 64"/>
                <a:gd name="T12" fmla="*/ 34 w 59"/>
                <a:gd name="T13" fmla="*/ 0 h 64"/>
                <a:gd name="T14" fmla="*/ 31 w 59"/>
                <a:gd name="T15" fmla="*/ 0 h 64"/>
                <a:gd name="T16" fmla="*/ 19 w 59"/>
                <a:gd name="T17" fmla="*/ 11 h 64"/>
                <a:gd name="T18" fmla="*/ 24 w 59"/>
                <a:gd name="T19" fmla="*/ 1 h 64"/>
                <a:gd name="T20" fmla="*/ 18 w 59"/>
                <a:gd name="T21" fmla="*/ 5 h 64"/>
                <a:gd name="T22" fmla="*/ 8 w 59"/>
                <a:gd name="T23" fmla="*/ 11 h 64"/>
                <a:gd name="T24" fmla="*/ 14 w 59"/>
                <a:gd name="T25" fmla="*/ 15 h 64"/>
                <a:gd name="T26" fmla="*/ 1 w 59"/>
                <a:gd name="T27" fmla="*/ 30 h 64"/>
                <a:gd name="T28" fmla="*/ 1 w 59"/>
                <a:gd name="T29" fmla="*/ 34 h 64"/>
                <a:gd name="T30" fmla="*/ 14 w 59"/>
                <a:gd name="T31" fmla="*/ 49 h 64"/>
                <a:gd name="T32" fmla="*/ 8 w 59"/>
                <a:gd name="T33" fmla="*/ 53 h 64"/>
                <a:gd name="T34" fmla="*/ 18 w 59"/>
                <a:gd name="T35" fmla="*/ 59 h 64"/>
                <a:gd name="T36" fmla="*/ 24 w 59"/>
                <a:gd name="T37" fmla="*/ 63 h 64"/>
                <a:gd name="T38" fmla="*/ 19 w 59"/>
                <a:gd name="T39" fmla="*/ 53 h 64"/>
                <a:gd name="T40" fmla="*/ 31 w 59"/>
                <a:gd name="T41" fmla="*/ 64 h 64"/>
                <a:gd name="T42" fmla="*/ 34 w 59"/>
                <a:gd name="T43" fmla="*/ 64 h 64"/>
                <a:gd name="T44" fmla="*/ 47 w 59"/>
                <a:gd name="T45" fmla="*/ 53 h 64"/>
                <a:gd name="T46" fmla="*/ 41 w 59"/>
                <a:gd name="T47" fmla="*/ 63 h 64"/>
                <a:gd name="T48" fmla="*/ 48 w 59"/>
                <a:gd name="T49" fmla="*/ 59 h 64"/>
                <a:gd name="T50" fmla="*/ 57 w 59"/>
                <a:gd name="T51" fmla="*/ 53 h 64"/>
                <a:gd name="T52" fmla="*/ 52 w 59"/>
                <a:gd name="T53" fmla="*/ 49 h 64"/>
                <a:gd name="T54" fmla="*/ 49 w 59"/>
                <a:gd name="T55" fmla="*/ 42 h 64"/>
                <a:gd name="T56" fmla="*/ 34 w 59"/>
                <a:gd name="T57" fmla="*/ 49 h 64"/>
                <a:gd name="T58" fmla="*/ 50 w 59"/>
                <a:gd name="T59" fmla="*/ 34 h 64"/>
                <a:gd name="T60" fmla="*/ 56 w 59"/>
                <a:gd name="T61" fmla="*/ 30 h 64"/>
                <a:gd name="T62" fmla="*/ 52 w 59"/>
                <a:gd name="T63" fmla="*/ 16 h 64"/>
                <a:gd name="T64" fmla="*/ 17 w 59"/>
                <a:gd name="T65" fmla="*/ 49 h 64"/>
                <a:gd name="T66" fmla="*/ 31 w 59"/>
                <a:gd name="T67" fmla="*/ 34 h 64"/>
                <a:gd name="T68" fmla="*/ 31 w 59"/>
                <a:gd name="T69" fmla="*/ 30 h 64"/>
                <a:gd name="T70" fmla="*/ 17 w 59"/>
                <a:gd name="T71" fmla="*/ 15 h 64"/>
                <a:gd name="T72" fmla="*/ 31 w 59"/>
                <a:gd name="T73" fmla="*/ 30 h 64"/>
                <a:gd name="T74" fmla="*/ 34 w 59"/>
                <a:gd name="T75" fmla="*/ 15 h 64"/>
                <a:gd name="T76" fmla="*/ 45 w 59"/>
                <a:gd name="T77" fmla="*/ 15 h 64"/>
                <a:gd name="T78" fmla="*/ 50 w 59"/>
                <a:gd name="T79" fmla="*/ 3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 h="64">
                  <a:moveTo>
                    <a:pt x="52" y="16"/>
                  </a:moveTo>
                  <a:cubicBezTo>
                    <a:pt x="51" y="15"/>
                    <a:pt x="51" y="15"/>
                    <a:pt x="51" y="15"/>
                  </a:cubicBezTo>
                  <a:cubicBezTo>
                    <a:pt x="56" y="15"/>
                    <a:pt x="56" y="15"/>
                    <a:pt x="56" y="15"/>
                  </a:cubicBezTo>
                  <a:cubicBezTo>
                    <a:pt x="58" y="11"/>
                    <a:pt x="58" y="11"/>
                    <a:pt x="58" y="11"/>
                  </a:cubicBezTo>
                  <a:cubicBezTo>
                    <a:pt x="51" y="11"/>
                    <a:pt x="51" y="11"/>
                    <a:pt x="51" y="11"/>
                  </a:cubicBezTo>
                  <a:cubicBezTo>
                    <a:pt x="51" y="11"/>
                    <a:pt x="51" y="11"/>
                    <a:pt x="51" y="11"/>
                  </a:cubicBezTo>
                  <a:cubicBezTo>
                    <a:pt x="50" y="11"/>
                    <a:pt x="50" y="11"/>
                    <a:pt x="50" y="11"/>
                  </a:cubicBezTo>
                  <a:cubicBezTo>
                    <a:pt x="50" y="9"/>
                    <a:pt x="49" y="7"/>
                    <a:pt x="48" y="5"/>
                  </a:cubicBezTo>
                  <a:cubicBezTo>
                    <a:pt x="48" y="4"/>
                    <a:pt x="47" y="4"/>
                    <a:pt x="47" y="3"/>
                  </a:cubicBezTo>
                  <a:cubicBezTo>
                    <a:pt x="45" y="2"/>
                    <a:pt x="43" y="1"/>
                    <a:pt x="41" y="1"/>
                  </a:cubicBezTo>
                  <a:cubicBezTo>
                    <a:pt x="42" y="2"/>
                    <a:pt x="44" y="4"/>
                    <a:pt x="45" y="6"/>
                  </a:cubicBezTo>
                  <a:cubicBezTo>
                    <a:pt x="45" y="8"/>
                    <a:pt x="46" y="9"/>
                    <a:pt x="47" y="11"/>
                  </a:cubicBezTo>
                  <a:cubicBezTo>
                    <a:pt x="34" y="11"/>
                    <a:pt x="34" y="11"/>
                    <a:pt x="34" y="11"/>
                  </a:cubicBezTo>
                  <a:cubicBezTo>
                    <a:pt x="34" y="0"/>
                    <a:pt x="34" y="0"/>
                    <a:pt x="34" y="0"/>
                  </a:cubicBezTo>
                  <a:cubicBezTo>
                    <a:pt x="34" y="0"/>
                    <a:pt x="33" y="0"/>
                    <a:pt x="33" y="0"/>
                  </a:cubicBezTo>
                  <a:cubicBezTo>
                    <a:pt x="32" y="0"/>
                    <a:pt x="31" y="0"/>
                    <a:pt x="31" y="0"/>
                  </a:cubicBezTo>
                  <a:cubicBezTo>
                    <a:pt x="31" y="11"/>
                    <a:pt x="31" y="11"/>
                    <a:pt x="31" y="11"/>
                  </a:cubicBezTo>
                  <a:cubicBezTo>
                    <a:pt x="19" y="11"/>
                    <a:pt x="19" y="11"/>
                    <a:pt x="19" y="11"/>
                  </a:cubicBezTo>
                  <a:cubicBezTo>
                    <a:pt x="19" y="9"/>
                    <a:pt x="20" y="8"/>
                    <a:pt x="21" y="6"/>
                  </a:cubicBezTo>
                  <a:cubicBezTo>
                    <a:pt x="22" y="4"/>
                    <a:pt x="23" y="2"/>
                    <a:pt x="24" y="1"/>
                  </a:cubicBezTo>
                  <a:cubicBezTo>
                    <a:pt x="22" y="1"/>
                    <a:pt x="20" y="2"/>
                    <a:pt x="18" y="3"/>
                  </a:cubicBezTo>
                  <a:cubicBezTo>
                    <a:pt x="18" y="4"/>
                    <a:pt x="18" y="4"/>
                    <a:pt x="18" y="5"/>
                  </a:cubicBezTo>
                  <a:cubicBezTo>
                    <a:pt x="16" y="7"/>
                    <a:pt x="16" y="9"/>
                    <a:pt x="15" y="11"/>
                  </a:cubicBezTo>
                  <a:cubicBezTo>
                    <a:pt x="8" y="11"/>
                    <a:pt x="8" y="11"/>
                    <a:pt x="8" y="11"/>
                  </a:cubicBezTo>
                  <a:cubicBezTo>
                    <a:pt x="7" y="12"/>
                    <a:pt x="6" y="14"/>
                    <a:pt x="5" y="15"/>
                  </a:cubicBezTo>
                  <a:cubicBezTo>
                    <a:pt x="14" y="15"/>
                    <a:pt x="14" y="15"/>
                    <a:pt x="14" y="15"/>
                  </a:cubicBezTo>
                  <a:cubicBezTo>
                    <a:pt x="13" y="20"/>
                    <a:pt x="12" y="25"/>
                    <a:pt x="12" y="30"/>
                  </a:cubicBezTo>
                  <a:cubicBezTo>
                    <a:pt x="1" y="30"/>
                    <a:pt x="1" y="30"/>
                    <a:pt x="1" y="30"/>
                  </a:cubicBezTo>
                  <a:cubicBezTo>
                    <a:pt x="1" y="31"/>
                    <a:pt x="0" y="31"/>
                    <a:pt x="0" y="32"/>
                  </a:cubicBezTo>
                  <a:cubicBezTo>
                    <a:pt x="0" y="33"/>
                    <a:pt x="1" y="33"/>
                    <a:pt x="1" y="34"/>
                  </a:cubicBezTo>
                  <a:cubicBezTo>
                    <a:pt x="12" y="34"/>
                    <a:pt x="12" y="34"/>
                    <a:pt x="12" y="34"/>
                  </a:cubicBezTo>
                  <a:cubicBezTo>
                    <a:pt x="12" y="39"/>
                    <a:pt x="13" y="44"/>
                    <a:pt x="14" y="49"/>
                  </a:cubicBezTo>
                  <a:cubicBezTo>
                    <a:pt x="5" y="49"/>
                    <a:pt x="5" y="49"/>
                    <a:pt x="5" y="49"/>
                  </a:cubicBezTo>
                  <a:cubicBezTo>
                    <a:pt x="6" y="50"/>
                    <a:pt x="7" y="51"/>
                    <a:pt x="8" y="53"/>
                  </a:cubicBezTo>
                  <a:cubicBezTo>
                    <a:pt x="15" y="53"/>
                    <a:pt x="15" y="53"/>
                    <a:pt x="15" y="53"/>
                  </a:cubicBezTo>
                  <a:cubicBezTo>
                    <a:pt x="16" y="55"/>
                    <a:pt x="16" y="57"/>
                    <a:pt x="18" y="59"/>
                  </a:cubicBezTo>
                  <a:cubicBezTo>
                    <a:pt x="18" y="60"/>
                    <a:pt x="18" y="60"/>
                    <a:pt x="18" y="61"/>
                  </a:cubicBezTo>
                  <a:cubicBezTo>
                    <a:pt x="20" y="62"/>
                    <a:pt x="22" y="62"/>
                    <a:pt x="24" y="63"/>
                  </a:cubicBezTo>
                  <a:cubicBezTo>
                    <a:pt x="23" y="61"/>
                    <a:pt x="22" y="60"/>
                    <a:pt x="21" y="58"/>
                  </a:cubicBezTo>
                  <a:cubicBezTo>
                    <a:pt x="20" y="56"/>
                    <a:pt x="19" y="54"/>
                    <a:pt x="19" y="53"/>
                  </a:cubicBezTo>
                  <a:cubicBezTo>
                    <a:pt x="31" y="53"/>
                    <a:pt x="31" y="53"/>
                    <a:pt x="31" y="53"/>
                  </a:cubicBezTo>
                  <a:cubicBezTo>
                    <a:pt x="31" y="64"/>
                    <a:pt x="31" y="64"/>
                    <a:pt x="31" y="64"/>
                  </a:cubicBezTo>
                  <a:cubicBezTo>
                    <a:pt x="31" y="64"/>
                    <a:pt x="32" y="64"/>
                    <a:pt x="33" y="64"/>
                  </a:cubicBezTo>
                  <a:cubicBezTo>
                    <a:pt x="33" y="64"/>
                    <a:pt x="34" y="64"/>
                    <a:pt x="34" y="64"/>
                  </a:cubicBezTo>
                  <a:cubicBezTo>
                    <a:pt x="34" y="53"/>
                    <a:pt x="34" y="53"/>
                    <a:pt x="34" y="53"/>
                  </a:cubicBezTo>
                  <a:cubicBezTo>
                    <a:pt x="47" y="53"/>
                    <a:pt x="47" y="53"/>
                    <a:pt x="47" y="53"/>
                  </a:cubicBezTo>
                  <a:cubicBezTo>
                    <a:pt x="46" y="54"/>
                    <a:pt x="45" y="56"/>
                    <a:pt x="45" y="58"/>
                  </a:cubicBezTo>
                  <a:cubicBezTo>
                    <a:pt x="44" y="60"/>
                    <a:pt x="42" y="61"/>
                    <a:pt x="41" y="63"/>
                  </a:cubicBezTo>
                  <a:cubicBezTo>
                    <a:pt x="43" y="62"/>
                    <a:pt x="45" y="62"/>
                    <a:pt x="47" y="61"/>
                  </a:cubicBezTo>
                  <a:cubicBezTo>
                    <a:pt x="47" y="60"/>
                    <a:pt x="48" y="60"/>
                    <a:pt x="48" y="59"/>
                  </a:cubicBezTo>
                  <a:cubicBezTo>
                    <a:pt x="49" y="57"/>
                    <a:pt x="50" y="55"/>
                    <a:pt x="50" y="53"/>
                  </a:cubicBezTo>
                  <a:cubicBezTo>
                    <a:pt x="57" y="53"/>
                    <a:pt x="57" y="53"/>
                    <a:pt x="57" y="53"/>
                  </a:cubicBezTo>
                  <a:cubicBezTo>
                    <a:pt x="58" y="51"/>
                    <a:pt x="58" y="50"/>
                    <a:pt x="59" y="49"/>
                  </a:cubicBezTo>
                  <a:cubicBezTo>
                    <a:pt x="52" y="49"/>
                    <a:pt x="52" y="49"/>
                    <a:pt x="52" y="49"/>
                  </a:cubicBezTo>
                  <a:cubicBezTo>
                    <a:pt x="52" y="46"/>
                    <a:pt x="53" y="44"/>
                    <a:pt x="53" y="41"/>
                  </a:cubicBezTo>
                  <a:cubicBezTo>
                    <a:pt x="49" y="42"/>
                    <a:pt x="49" y="42"/>
                    <a:pt x="49" y="42"/>
                  </a:cubicBezTo>
                  <a:cubicBezTo>
                    <a:pt x="49" y="44"/>
                    <a:pt x="48" y="47"/>
                    <a:pt x="48" y="49"/>
                  </a:cubicBezTo>
                  <a:cubicBezTo>
                    <a:pt x="34" y="49"/>
                    <a:pt x="34" y="49"/>
                    <a:pt x="34" y="49"/>
                  </a:cubicBezTo>
                  <a:cubicBezTo>
                    <a:pt x="34" y="34"/>
                    <a:pt x="34" y="34"/>
                    <a:pt x="34" y="34"/>
                  </a:cubicBezTo>
                  <a:cubicBezTo>
                    <a:pt x="50" y="34"/>
                    <a:pt x="50" y="34"/>
                    <a:pt x="50" y="34"/>
                  </a:cubicBezTo>
                  <a:cubicBezTo>
                    <a:pt x="50" y="36"/>
                    <a:pt x="50" y="37"/>
                    <a:pt x="50" y="39"/>
                  </a:cubicBezTo>
                  <a:cubicBezTo>
                    <a:pt x="56" y="30"/>
                    <a:pt x="56" y="30"/>
                    <a:pt x="56" y="30"/>
                  </a:cubicBezTo>
                  <a:cubicBezTo>
                    <a:pt x="54" y="30"/>
                    <a:pt x="54" y="30"/>
                    <a:pt x="54" y="30"/>
                  </a:cubicBezTo>
                  <a:cubicBezTo>
                    <a:pt x="53" y="25"/>
                    <a:pt x="53" y="20"/>
                    <a:pt x="52" y="16"/>
                  </a:cubicBezTo>
                  <a:close/>
                  <a:moveTo>
                    <a:pt x="31" y="49"/>
                  </a:moveTo>
                  <a:cubicBezTo>
                    <a:pt x="17" y="49"/>
                    <a:pt x="17" y="49"/>
                    <a:pt x="17" y="49"/>
                  </a:cubicBezTo>
                  <a:cubicBezTo>
                    <a:pt x="16" y="45"/>
                    <a:pt x="15" y="39"/>
                    <a:pt x="15" y="34"/>
                  </a:cubicBezTo>
                  <a:cubicBezTo>
                    <a:pt x="31" y="34"/>
                    <a:pt x="31" y="34"/>
                    <a:pt x="31" y="34"/>
                  </a:cubicBezTo>
                  <a:lnTo>
                    <a:pt x="31" y="49"/>
                  </a:lnTo>
                  <a:close/>
                  <a:moveTo>
                    <a:pt x="31" y="30"/>
                  </a:moveTo>
                  <a:cubicBezTo>
                    <a:pt x="15" y="30"/>
                    <a:pt x="15" y="30"/>
                    <a:pt x="15" y="30"/>
                  </a:cubicBezTo>
                  <a:cubicBezTo>
                    <a:pt x="15" y="25"/>
                    <a:pt x="16" y="19"/>
                    <a:pt x="17" y="15"/>
                  </a:cubicBezTo>
                  <a:cubicBezTo>
                    <a:pt x="31" y="15"/>
                    <a:pt x="31" y="15"/>
                    <a:pt x="31" y="15"/>
                  </a:cubicBezTo>
                  <a:lnTo>
                    <a:pt x="31" y="30"/>
                  </a:lnTo>
                  <a:close/>
                  <a:moveTo>
                    <a:pt x="34" y="30"/>
                  </a:moveTo>
                  <a:cubicBezTo>
                    <a:pt x="34" y="15"/>
                    <a:pt x="34" y="15"/>
                    <a:pt x="34" y="15"/>
                  </a:cubicBezTo>
                  <a:cubicBezTo>
                    <a:pt x="45" y="15"/>
                    <a:pt x="45" y="15"/>
                    <a:pt x="45" y="15"/>
                  </a:cubicBezTo>
                  <a:cubicBezTo>
                    <a:pt x="45" y="15"/>
                    <a:pt x="45" y="15"/>
                    <a:pt x="45" y="15"/>
                  </a:cubicBezTo>
                  <a:cubicBezTo>
                    <a:pt x="48" y="15"/>
                    <a:pt x="48" y="15"/>
                    <a:pt x="48" y="15"/>
                  </a:cubicBezTo>
                  <a:cubicBezTo>
                    <a:pt x="49" y="19"/>
                    <a:pt x="50" y="25"/>
                    <a:pt x="50" y="30"/>
                  </a:cubicBezTo>
                  <a:lnTo>
                    <a:pt x="34" y="3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52" name="Freeform 59">
              <a:extLst>
                <a:ext uri="{FF2B5EF4-FFF2-40B4-BE49-F238E27FC236}">
                  <a16:creationId xmlns:a16="http://schemas.microsoft.com/office/drawing/2014/main" id="{01F1CD3E-BE28-4875-B0FA-CDE4272D59BE}"/>
                </a:ext>
              </a:extLst>
            </p:cNvPr>
            <p:cNvSpPr>
              <a:spLocks/>
            </p:cNvSpPr>
            <p:nvPr/>
          </p:nvSpPr>
          <p:spPr bwMode="auto">
            <a:xfrm>
              <a:off x="6499377" y="1746702"/>
              <a:ext cx="299676" cy="310762"/>
            </a:xfrm>
            <a:custGeom>
              <a:avLst/>
              <a:gdLst>
                <a:gd name="T0" fmla="*/ 58 w 79"/>
                <a:gd name="T1" fmla="*/ 73 h 83"/>
                <a:gd name="T2" fmla="*/ 52 w 79"/>
                <a:gd name="T3" fmla="*/ 75 h 83"/>
                <a:gd name="T4" fmla="*/ 31 w 79"/>
                <a:gd name="T5" fmla="*/ 75 h 83"/>
                <a:gd name="T6" fmla="*/ 13 w 79"/>
                <a:gd name="T7" fmla="*/ 62 h 83"/>
                <a:gd name="T8" fmla="*/ 11 w 79"/>
                <a:gd name="T9" fmla="*/ 58 h 83"/>
                <a:gd name="T10" fmla="*/ 10 w 79"/>
                <a:gd name="T11" fmla="*/ 57 h 83"/>
                <a:gd name="T12" fmla="*/ 6 w 79"/>
                <a:gd name="T13" fmla="*/ 41 h 83"/>
                <a:gd name="T14" fmla="*/ 13 w 79"/>
                <a:gd name="T15" fmla="*/ 20 h 83"/>
                <a:gd name="T16" fmla="*/ 16 w 79"/>
                <a:gd name="T17" fmla="*/ 17 h 83"/>
                <a:gd name="T18" fmla="*/ 29 w 79"/>
                <a:gd name="T19" fmla="*/ 8 h 83"/>
                <a:gd name="T20" fmla="*/ 31 w 79"/>
                <a:gd name="T21" fmla="*/ 7 h 83"/>
                <a:gd name="T22" fmla="*/ 33 w 79"/>
                <a:gd name="T23" fmla="*/ 7 h 83"/>
                <a:gd name="T24" fmla="*/ 49 w 79"/>
                <a:gd name="T25" fmla="*/ 7 h 83"/>
                <a:gd name="T26" fmla="*/ 53 w 79"/>
                <a:gd name="T27" fmla="*/ 8 h 83"/>
                <a:gd name="T28" fmla="*/ 71 w 79"/>
                <a:gd name="T29" fmla="*/ 21 h 83"/>
                <a:gd name="T30" fmla="*/ 77 w 79"/>
                <a:gd name="T31" fmla="*/ 23 h 83"/>
                <a:gd name="T32" fmla="*/ 68 w 79"/>
                <a:gd name="T33" fmla="*/ 10 h 83"/>
                <a:gd name="T34" fmla="*/ 68 w 79"/>
                <a:gd name="T35" fmla="*/ 10 h 83"/>
                <a:gd name="T36" fmla="*/ 65 w 79"/>
                <a:gd name="T37" fmla="*/ 7 h 83"/>
                <a:gd name="T38" fmla="*/ 61 w 79"/>
                <a:gd name="T39" fmla="*/ 5 h 83"/>
                <a:gd name="T40" fmla="*/ 58 w 79"/>
                <a:gd name="T41" fmla="*/ 3 h 83"/>
                <a:gd name="T42" fmla="*/ 54 w 79"/>
                <a:gd name="T43" fmla="*/ 2 h 83"/>
                <a:gd name="T44" fmla="*/ 50 w 79"/>
                <a:gd name="T45" fmla="*/ 1 h 83"/>
                <a:gd name="T46" fmla="*/ 47 w 79"/>
                <a:gd name="T47" fmla="*/ 0 h 83"/>
                <a:gd name="T48" fmla="*/ 44 w 79"/>
                <a:gd name="T49" fmla="*/ 0 h 83"/>
                <a:gd name="T50" fmla="*/ 34 w 79"/>
                <a:gd name="T51" fmla="*/ 0 h 83"/>
                <a:gd name="T52" fmla="*/ 22 w 79"/>
                <a:gd name="T53" fmla="*/ 5 h 83"/>
                <a:gd name="T54" fmla="*/ 18 w 79"/>
                <a:gd name="T55" fmla="*/ 7 h 83"/>
                <a:gd name="T56" fmla="*/ 15 w 79"/>
                <a:gd name="T57" fmla="*/ 9 h 83"/>
                <a:gd name="T58" fmla="*/ 12 w 79"/>
                <a:gd name="T59" fmla="*/ 12 h 83"/>
                <a:gd name="T60" fmla="*/ 9 w 79"/>
                <a:gd name="T61" fmla="*/ 15 h 83"/>
                <a:gd name="T62" fmla="*/ 7 w 79"/>
                <a:gd name="T63" fmla="*/ 18 h 83"/>
                <a:gd name="T64" fmla="*/ 5 w 79"/>
                <a:gd name="T65" fmla="*/ 22 h 83"/>
                <a:gd name="T66" fmla="*/ 3 w 79"/>
                <a:gd name="T67" fmla="*/ 25 h 83"/>
                <a:gd name="T68" fmla="*/ 2 w 79"/>
                <a:gd name="T69" fmla="*/ 29 h 83"/>
                <a:gd name="T70" fmla="*/ 1 w 79"/>
                <a:gd name="T71" fmla="*/ 33 h 83"/>
                <a:gd name="T72" fmla="*/ 0 w 79"/>
                <a:gd name="T73" fmla="*/ 47 h 83"/>
                <a:gd name="T74" fmla="*/ 3 w 79"/>
                <a:gd name="T75" fmla="*/ 57 h 83"/>
                <a:gd name="T76" fmla="*/ 5 w 79"/>
                <a:gd name="T77" fmla="*/ 61 h 83"/>
                <a:gd name="T78" fmla="*/ 7 w 79"/>
                <a:gd name="T79" fmla="*/ 64 h 83"/>
                <a:gd name="T80" fmla="*/ 12 w 79"/>
                <a:gd name="T81" fmla="*/ 70 h 83"/>
                <a:gd name="T82" fmla="*/ 15 w 79"/>
                <a:gd name="T83" fmla="*/ 73 h 83"/>
                <a:gd name="T84" fmla="*/ 18 w 79"/>
                <a:gd name="T85" fmla="*/ 76 h 83"/>
                <a:gd name="T86" fmla="*/ 22 w 79"/>
                <a:gd name="T87" fmla="*/ 78 h 83"/>
                <a:gd name="T88" fmla="*/ 25 w 79"/>
                <a:gd name="T89" fmla="*/ 79 h 83"/>
                <a:gd name="T90" fmla="*/ 29 w 79"/>
                <a:gd name="T91" fmla="*/ 81 h 83"/>
                <a:gd name="T92" fmla="*/ 37 w 79"/>
                <a:gd name="T93" fmla="*/ 82 h 83"/>
                <a:gd name="T94" fmla="*/ 41 w 79"/>
                <a:gd name="T95" fmla="*/ 83 h 83"/>
                <a:gd name="T96" fmla="*/ 45 w 79"/>
                <a:gd name="T97" fmla="*/ 82 h 83"/>
                <a:gd name="T98" fmla="*/ 49 w 79"/>
                <a:gd name="T99" fmla="*/ 82 h 83"/>
                <a:gd name="T100" fmla="*/ 53 w 79"/>
                <a:gd name="T101" fmla="*/ 81 h 83"/>
                <a:gd name="T102" fmla="*/ 55 w 79"/>
                <a:gd name="T103" fmla="*/ 80 h 83"/>
                <a:gd name="T104" fmla="*/ 56 w 79"/>
                <a:gd name="T105" fmla="*/ 7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9" h="83">
                  <a:moveTo>
                    <a:pt x="56" y="75"/>
                  </a:moveTo>
                  <a:cubicBezTo>
                    <a:pt x="56" y="75"/>
                    <a:pt x="57" y="74"/>
                    <a:pt x="58" y="73"/>
                  </a:cubicBezTo>
                  <a:cubicBezTo>
                    <a:pt x="56" y="74"/>
                    <a:pt x="54" y="74"/>
                    <a:pt x="52" y="75"/>
                  </a:cubicBezTo>
                  <a:cubicBezTo>
                    <a:pt x="52" y="75"/>
                    <a:pt x="52" y="75"/>
                    <a:pt x="52" y="75"/>
                  </a:cubicBezTo>
                  <a:cubicBezTo>
                    <a:pt x="49" y="76"/>
                    <a:pt x="45" y="76"/>
                    <a:pt x="42" y="76"/>
                  </a:cubicBezTo>
                  <a:cubicBezTo>
                    <a:pt x="38" y="76"/>
                    <a:pt x="34" y="76"/>
                    <a:pt x="31" y="75"/>
                  </a:cubicBezTo>
                  <a:cubicBezTo>
                    <a:pt x="31" y="75"/>
                    <a:pt x="31" y="75"/>
                    <a:pt x="31" y="75"/>
                  </a:cubicBezTo>
                  <a:cubicBezTo>
                    <a:pt x="24" y="73"/>
                    <a:pt x="17" y="68"/>
                    <a:pt x="13" y="62"/>
                  </a:cubicBezTo>
                  <a:cubicBezTo>
                    <a:pt x="13" y="62"/>
                    <a:pt x="13" y="62"/>
                    <a:pt x="13" y="62"/>
                  </a:cubicBezTo>
                  <a:cubicBezTo>
                    <a:pt x="12" y="60"/>
                    <a:pt x="11" y="59"/>
                    <a:pt x="11" y="58"/>
                  </a:cubicBezTo>
                  <a:cubicBezTo>
                    <a:pt x="10" y="58"/>
                    <a:pt x="10" y="58"/>
                    <a:pt x="10" y="58"/>
                  </a:cubicBezTo>
                  <a:cubicBezTo>
                    <a:pt x="10" y="58"/>
                    <a:pt x="10" y="57"/>
                    <a:pt x="10" y="57"/>
                  </a:cubicBezTo>
                  <a:cubicBezTo>
                    <a:pt x="9" y="55"/>
                    <a:pt x="8" y="54"/>
                    <a:pt x="8" y="52"/>
                  </a:cubicBezTo>
                  <a:cubicBezTo>
                    <a:pt x="7" y="48"/>
                    <a:pt x="6" y="45"/>
                    <a:pt x="6" y="41"/>
                  </a:cubicBezTo>
                  <a:cubicBezTo>
                    <a:pt x="6" y="41"/>
                    <a:pt x="6" y="41"/>
                    <a:pt x="6" y="41"/>
                  </a:cubicBezTo>
                  <a:cubicBezTo>
                    <a:pt x="6" y="34"/>
                    <a:pt x="9" y="26"/>
                    <a:pt x="13" y="20"/>
                  </a:cubicBezTo>
                  <a:cubicBezTo>
                    <a:pt x="13" y="20"/>
                    <a:pt x="13" y="20"/>
                    <a:pt x="13" y="20"/>
                  </a:cubicBezTo>
                  <a:cubicBezTo>
                    <a:pt x="14" y="19"/>
                    <a:pt x="15" y="18"/>
                    <a:pt x="16" y="17"/>
                  </a:cubicBezTo>
                  <a:cubicBezTo>
                    <a:pt x="16" y="17"/>
                    <a:pt x="16" y="17"/>
                    <a:pt x="16" y="17"/>
                  </a:cubicBezTo>
                  <a:cubicBezTo>
                    <a:pt x="20" y="13"/>
                    <a:pt x="24" y="10"/>
                    <a:pt x="29" y="8"/>
                  </a:cubicBezTo>
                  <a:cubicBezTo>
                    <a:pt x="29" y="8"/>
                    <a:pt x="29" y="8"/>
                    <a:pt x="29" y="8"/>
                  </a:cubicBezTo>
                  <a:cubicBezTo>
                    <a:pt x="30" y="8"/>
                    <a:pt x="31" y="8"/>
                    <a:pt x="31" y="7"/>
                  </a:cubicBezTo>
                  <a:cubicBezTo>
                    <a:pt x="32" y="7"/>
                    <a:pt x="32" y="7"/>
                    <a:pt x="33" y="7"/>
                  </a:cubicBezTo>
                  <a:cubicBezTo>
                    <a:pt x="33" y="7"/>
                    <a:pt x="33" y="7"/>
                    <a:pt x="33" y="7"/>
                  </a:cubicBezTo>
                  <a:cubicBezTo>
                    <a:pt x="38" y="6"/>
                    <a:pt x="44" y="5"/>
                    <a:pt x="49" y="7"/>
                  </a:cubicBezTo>
                  <a:cubicBezTo>
                    <a:pt x="49" y="7"/>
                    <a:pt x="49" y="7"/>
                    <a:pt x="49" y="7"/>
                  </a:cubicBezTo>
                  <a:cubicBezTo>
                    <a:pt x="50" y="7"/>
                    <a:pt x="52" y="7"/>
                    <a:pt x="53" y="8"/>
                  </a:cubicBezTo>
                  <a:cubicBezTo>
                    <a:pt x="53" y="8"/>
                    <a:pt x="53" y="8"/>
                    <a:pt x="53" y="8"/>
                  </a:cubicBezTo>
                  <a:cubicBezTo>
                    <a:pt x="60" y="10"/>
                    <a:pt x="67" y="15"/>
                    <a:pt x="71" y="21"/>
                  </a:cubicBezTo>
                  <a:cubicBezTo>
                    <a:pt x="71" y="21"/>
                    <a:pt x="71" y="21"/>
                    <a:pt x="71" y="21"/>
                  </a:cubicBezTo>
                  <a:cubicBezTo>
                    <a:pt x="72" y="23"/>
                    <a:pt x="73" y="25"/>
                    <a:pt x="74" y="26"/>
                  </a:cubicBezTo>
                  <a:cubicBezTo>
                    <a:pt x="77" y="23"/>
                    <a:pt x="77" y="23"/>
                    <a:pt x="77" y="23"/>
                  </a:cubicBezTo>
                  <a:cubicBezTo>
                    <a:pt x="79" y="24"/>
                    <a:pt x="79" y="24"/>
                    <a:pt x="79" y="24"/>
                  </a:cubicBezTo>
                  <a:cubicBezTo>
                    <a:pt x="77" y="19"/>
                    <a:pt x="73" y="14"/>
                    <a:pt x="68" y="10"/>
                  </a:cubicBezTo>
                  <a:cubicBezTo>
                    <a:pt x="68" y="10"/>
                    <a:pt x="68" y="10"/>
                    <a:pt x="68" y="10"/>
                  </a:cubicBezTo>
                  <a:cubicBezTo>
                    <a:pt x="68" y="10"/>
                    <a:pt x="68" y="10"/>
                    <a:pt x="68" y="10"/>
                  </a:cubicBezTo>
                  <a:cubicBezTo>
                    <a:pt x="67" y="9"/>
                    <a:pt x="67" y="9"/>
                    <a:pt x="66" y="8"/>
                  </a:cubicBezTo>
                  <a:cubicBezTo>
                    <a:pt x="66" y="8"/>
                    <a:pt x="65" y="8"/>
                    <a:pt x="65" y="7"/>
                  </a:cubicBezTo>
                  <a:cubicBezTo>
                    <a:pt x="64" y="7"/>
                    <a:pt x="64" y="7"/>
                    <a:pt x="63" y="6"/>
                  </a:cubicBezTo>
                  <a:cubicBezTo>
                    <a:pt x="63" y="6"/>
                    <a:pt x="62" y="5"/>
                    <a:pt x="61" y="5"/>
                  </a:cubicBezTo>
                  <a:cubicBezTo>
                    <a:pt x="61" y="5"/>
                    <a:pt x="61" y="5"/>
                    <a:pt x="60" y="4"/>
                  </a:cubicBezTo>
                  <a:cubicBezTo>
                    <a:pt x="59" y="4"/>
                    <a:pt x="59" y="4"/>
                    <a:pt x="58" y="3"/>
                  </a:cubicBezTo>
                  <a:cubicBezTo>
                    <a:pt x="57" y="3"/>
                    <a:pt x="57" y="3"/>
                    <a:pt x="57" y="3"/>
                  </a:cubicBezTo>
                  <a:cubicBezTo>
                    <a:pt x="56" y="3"/>
                    <a:pt x="55" y="2"/>
                    <a:pt x="54" y="2"/>
                  </a:cubicBezTo>
                  <a:cubicBezTo>
                    <a:pt x="54" y="2"/>
                    <a:pt x="53" y="2"/>
                    <a:pt x="53" y="2"/>
                  </a:cubicBezTo>
                  <a:cubicBezTo>
                    <a:pt x="52" y="1"/>
                    <a:pt x="51" y="1"/>
                    <a:pt x="50" y="1"/>
                  </a:cubicBezTo>
                  <a:cubicBezTo>
                    <a:pt x="50" y="1"/>
                    <a:pt x="50" y="1"/>
                    <a:pt x="49" y="1"/>
                  </a:cubicBezTo>
                  <a:cubicBezTo>
                    <a:pt x="48" y="0"/>
                    <a:pt x="48" y="0"/>
                    <a:pt x="47" y="0"/>
                  </a:cubicBezTo>
                  <a:cubicBezTo>
                    <a:pt x="46" y="0"/>
                    <a:pt x="46" y="0"/>
                    <a:pt x="45" y="0"/>
                  </a:cubicBezTo>
                  <a:cubicBezTo>
                    <a:pt x="45" y="0"/>
                    <a:pt x="44" y="0"/>
                    <a:pt x="44" y="0"/>
                  </a:cubicBezTo>
                  <a:cubicBezTo>
                    <a:pt x="42" y="0"/>
                    <a:pt x="39" y="0"/>
                    <a:pt x="37" y="0"/>
                  </a:cubicBezTo>
                  <a:cubicBezTo>
                    <a:pt x="36" y="0"/>
                    <a:pt x="35" y="0"/>
                    <a:pt x="34" y="0"/>
                  </a:cubicBezTo>
                  <a:cubicBezTo>
                    <a:pt x="34" y="1"/>
                    <a:pt x="34" y="1"/>
                    <a:pt x="33" y="1"/>
                  </a:cubicBezTo>
                  <a:cubicBezTo>
                    <a:pt x="29" y="2"/>
                    <a:pt x="25" y="3"/>
                    <a:pt x="22" y="5"/>
                  </a:cubicBezTo>
                  <a:cubicBezTo>
                    <a:pt x="21" y="5"/>
                    <a:pt x="20" y="6"/>
                    <a:pt x="20" y="6"/>
                  </a:cubicBezTo>
                  <a:cubicBezTo>
                    <a:pt x="19" y="6"/>
                    <a:pt x="19" y="7"/>
                    <a:pt x="18" y="7"/>
                  </a:cubicBezTo>
                  <a:cubicBezTo>
                    <a:pt x="17" y="8"/>
                    <a:pt x="17" y="8"/>
                    <a:pt x="16" y="9"/>
                  </a:cubicBezTo>
                  <a:cubicBezTo>
                    <a:pt x="16" y="9"/>
                    <a:pt x="15" y="9"/>
                    <a:pt x="15" y="9"/>
                  </a:cubicBezTo>
                  <a:cubicBezTo>
                    <a:pt x="14" y="10"/>
                    <a:pt x="14" y="11"/>
                    <a:pt x="13" y="11"/>
                  </a:cubicBezTo>
                  <a:cubicBezTo>
                    <a:pt x="13" y="12"/>
                    <a:pt x="12" y="12"/>
                    <a:pt x="12" y="12"/>
                  </a:cubicBezTo>
                  <a:cubicBezTo>
                    <a:pt x="11" y="13"/>
                    <a:pt x="11" y="13"/>
                    <a:pt x="10" y="14"/>
                  </a:cubicBezTo>
                  <a:cubicBezTo>
                    <a:pt x="10" y="14"/>
                    <a:pt x="10" y="15"/>
                    <a:pt x="9" y="15"/>
                  </a:cubicBezTo>
                  <a:cubicBezTo>
                    <a:pt x="9" y="16"/>
                    <a:pt x="9" y="16"/>
                    <a:pt x="8" y="17"/>
                  </a:cubicBezTo>
                  <a:cubicBezTo>
                    <a:pt x="8" y="17"/>
                    <a:pt x="7" y="18"/>
                    <a:pt x="7" y="18"/>
                  </a:cubicBezTo>
                  <a:cubicBezTo>
                    <a:pt x="7" y="19"/>
                    <a:pt x="6" y="19"/>
                    <a:pt x="6" y="20"/>
                  </a:cubicBezTo>
                  <a:cubicBezTo>
                    <a:pt x="6" y="20"/>
                    <a:pt x="5" y="21"/>
                    <a:pt x="5" y="22"/>
                  </a:cubicBezTo>
                  <a:cubicBezTo>
                    <a:pt x="5" y="22"/>
                    <a:pt x="5" y="23"/>
                    <a:pt x="4" y="23"/>
                  </a:cubicBezTo>
                  <a:cubicBezTo>
                    <a:pt x="4" y="24"/>
                    <a:pt x="4" y="25"/>
                    <a:pt x="3" y="25"/>
                  </a:cubicBezTo>
                  <a:cubicBezTo>
                    <a:pt x="3" y="26"/>
                    <a:pt x="3" y="26"/>
                    <a:pt x="3" y="27"/>
                  </a:cubicBezTo>
                  <a:cubicBezTo>
                    <a:pt x="2" y="27"/>
                    <a:pt x="2" y="28"/>
                    <a:pt x="2" y="29"/>
                  </a:cubicBezTo>
                  <a:cubicBezTo>
                    <a:pt x="2" y="30"/>
                    <a:pt x="2" y="30"/>
                    <a:pt x="1" y="31"/>
                  </a:cubicBezTo>
                  <a:cubicBezTo>
                    <a:pt x="1" y="32"/>
                    <a:pt x="1" y="32"/>
                    <a:pt x="1" y="33"/>
                  </a:cubicBezTo>
                  <a:cubicBezTo>
                    <a:pt x="0" y="37"/>
                    <a:pt x="0" y="41"/>
                    <a:pt x="0" y="45"/>
                  </a:cubicBezTo>
                  <a:cubicBezTo>
                    <a:pt x="0" y="46"/>
                    <a:pt x="0" y="46"/>
                    <a:pt x="0" y="47"/>
                  </a:cubicBezTo>
                  <a:cubicBezTo>
                    <a:pt x="1" y="48"/>
                    <a:pt x="1" y="49"/>
                    <a:pt x="1" y="49"/>
                  </a:cubicBezTo>
                  <a:cubicBezTo>
                    <a:pt x="1" y="52"/>
                    <a:pt x="2" y="55"/>
                    <a:pt x="3" y="57"/>
                  </a:cubicBezTo>
                  <a:cubicBezTo>
                    <a:pt x="3" y="58"/>
                    <a:pt x="3" y="58"/>
                    <a:pt x="4" y="58"/>
                  </a:cubicBezTo>
                  <a:cubicBezTo>
                    <a:pt x="4" y="59"/>
                    <a:pt x="5" y="60"/>
                    <a:pt x="5" y="61"/>
                  </a:cubicBezTo>
                  <a:cubicBezTo>
                    <a:pt x="6" y="62"/>
                    <a:pt x="6" y="63"/>
                    <a:pt x="7" y="64"/>
                  </a:cubicBezTo>
                  <a:cubicBezTo>
                    <a:pt x="7" y="64"/>
                    <a:pt x="7" y="64"/>
                    <a:pt x="7" y="64"/>
                  </a:cubicBezTo>
                  <a:cubicBezTo>
                    <a:pt x="9" y="67"/>
                    <a:pt x="10" y="69"/>
                    <a:pt x="12" y="70"/>
                  </a:cubicBezTo>
                  <a:cubicBezTo>
                    <a:pt x="12" y="70"/>
                    <a:pt x="12" y="70"/>
                    <a:pt x="12" y="70"/>
                  </a:cubicBezTo>
                  <a:cubicBezTo>
                    <a:pt x="13" y="71"/>
                    <a:pt x="14" y="72"/>
                    <a:pt x="15" y="73"/>
                  </a:cubicBezTo>
                  <a:cubicBezTo>
                    <a:pt x="15" y="73"/>
                    <a:pt x="15" y="73"/>
                    <a:pt x="15" y="73"/>
                  </a:cubicBezTo>
                  <a:cubicBezTo>
                    <a:pt x="16" y="74"/>
                    <a:pt x="17" y="74"/>
                    <a:pt x="17" y="75"/>
                  </a:cubicBezTo>
                  <a:cubicBezTo>
                    <a:pt x="18" y="75"/>
                    <a:pt x="18" y="75"/>
                    <a:pt x="18" y="76"/>
                  </a:cubicBezTo>
                  <a:cubicBezTo>
                    <a:pt x="19" y="76"/>
                    <a:pt x="20" y="76"/>
                    <a:pt x="20" y="77"/>
                  </a:cubicBezTo>
                  <a:cubicBezTo>
                    <a:pt x="21" y="77"/>
                    <a:pt x="21" y="77"/>
                    <a:pt x="22" y="78"/>
                  </a:cubicBezTo>
                  <a:cubicBezTo>
                    <a:pt x="22" y="78"/>
                    <a:pt x="23" y="78"/>
                    <a:pt x="23" y="78"/>
                  </a:cubicBezTo>
                  <a:cubicBezTo>
                    <a:pt x="24" y="79"/>
                    <a:pt x="25" y="79"/>
                    <a:pt x="25" y="79"/>
                  </a:cubicBezTo>
                  <a:cubicBezTo>
                    <a:pt x="26" y="80"/>
                    <a:pt x="26" y="80"/>
                    <a:pt x="27" y="80"/>
                  </a:cubicBezTo>
                  <a:cubicBezTo>
                    <a:pt x="28" y="80"/>
                    <a:pt x="28" y="81"/>
                    <a:pt x="29" y="81"/>
                  </a:cubicBezTo>
                  <a:cubicBezTo>
                    <a:pt x="32" y="82"/>
                    <a:pt x="34" y="82"/>
                    <a:pt x="37" y="82"/>
                  </a:cubicBezTo>
                  <a:cubicBezTo>
                    <a:pt x="37" y="82"/>
                    <a:pt x="37" y="82"/>
                    <a:pt x="37" y="82"/>
                  </a:cubicBezTo>
                  <a:cubicBezTo>
                    <a:pt x="39" y="83"/>
                    <a:pt x="40" y="83"/>
                    <a:pt x="41" y="83"/>
                  </a:cubicBezTo>
                  <a:cubicBezTo>
                    <a:pt x="41" y="83"/>
                    <a:pt x="41" y="83"/>
                    <a:pt x="41" y="83"/>
                  </a:cubicBezTo>
                  <a:cubicBezTo>
                    <a:pt x="42" y="83"/>
                    <a:pt x="42" y="83"/>
                    <a:pt x="42" y="83"/>
                  </a:cubicBezTo>
                  <a:cubicBezTo>
                    <a:pt x="43" y="83"/>
                    <a:pt x="44" y="83"/>
                    <a:pt x="45" y="82"/>
                  </a:cubicBezTo>
                  <a:cubicBezTo>
                    <a:pt x="46" y="82"/>
                    <a:pt x="47" y="82"/>
                    <a:pt x="47" y="82"/>
                  </a:cubicBezTo>
                  <a:cubicBezTo>
                    <a:pt x="48" y="82"/>
                    <a:pt x="49" y="82"/>
                    <a:pt x="49" y="82"/>
                  </a:cubicBezTo>
                  <a:cubicBezTo>
                    <a:pt x="50" y="82"/>
                    <a:pt x="52" y="81"/>
                    <a:pt x="53" y="81"/>
                  </a:cubicBezTo>
                  <a:cubicBezTo>
                    <a:pt x="53" y="81"/>
                    <a:pt x="53" y="81"/>
                    <a:pt x="53" y="81"/>
                  </a:cubicBezTo>
                  <a:cubicBezTo>
                    <a:pt x="53" y="81"/>
                    <a:pt x="53" y="81"/>
                    <a:pt x="53" y="81"/>
                  </a:cubicBezTo>
                  <a:cubicBezTo>
                    <a:pt x="54" y="81"/>
                    <a:pt x="55" y="80"/>
                    <a:pt x="55" y="80"/>
                  </a:cubicBezTo>
                  <a:cubicBezTo>
                    <a:pt x="55" y="76"/>
                    <a:pt x="55" y="76"/>
                    <a:pt x="55" y="76"/>
                  </a:cubicBezTo>
                  <a:lnTo>
                    <a:pt x="56" y="75"/>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253" name="Group 252">
            <a:extLst>
              <a:ext uri="{FF2B5EF4-FFF2-40B4-BE49-F238E27FC236}">
                <a16:creationId xmlns:a16="http://schemas.microsoft.com/office/drawing/2014/main" id="{7CC4F064-26FD-425F-9352-B1737BE183AA}"/>
              </a:ext>
            </a:extLst>
          </p:cNvPr>
          <p:cNvGrpSpPr/>
          <p:nvPr/>
        </p:nvGrpSpPr>
        <p:grpSpPr>
          <a:xfrm>
            <a:off x="5003255" y="4207513"/>
            <a:ext cx="5381459" cy="576000"/>
            <a:chOff x="6313598" y="5349899"/>
            <a:chExt cx="1770901" cy="716221"/>
          </a:xfrm>
        </p:grpSpPr>
        <p:sp>
          <p:nvSpPr>
            <p:cNvPr id="254" name="Rounded Rectangle 104">
              <a:extLst>
                <a:ext uri="{FF2B5EF4-FFF2-40B4-BE49-F238E27FC236}">
                  <a16:creationId xmlns:a16="http://schemas.microsoft.com/office/drawing/2014/main" id="{E60C1E65-B316-4190-95DD-F6B98CF0C79A}"/>
                </a:ext>
              </a:extLst>
            </p:cNvPr>
            <p:cNvSpPr/>
            <p:nvPr/>
          </p:nvSpPr>
          <p:spPr>
            <a:xfrm>
              <a:off x="6313598" y="5349899"/>
              <a:ext cx="1770901" cy="716221"/>
            </a:xfrm>
            <a:prstGeom prst="roundRect">
              <a:avLst/>
            </a:prstGeom>
            <a:solidFill>
              <a:srgbClr val="0072B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1" u="none" strike="noStrike" kern="1200" cap="none" spc="0" normalizeH="0" baseline="0" noProof="0" dirty="0">
                  <a:ln>
                    <a:noFill/>
                  </a:ln>
                  <a:solidFill>
                    <a:srgbClr val="000000"/>
                  </a:solidFill>
                  <a:effectLst/>
                  <a:uLnTx/>
                  <a:uFillTx/>
                  <a:latin typeface="KPMG Extralight"/>
                  <a:ea typeface="+mn-ea"/>
                  <a:cs typeface="Arial" panose="020B0604020202020204" pitchFamily="34" charset="0"/>
                </a:rPr>
                <a:t>Ensure they have difficult conversations</a:t>
              </a:r>
            </a:p>
          </p:txBody>
        </p:sp>
        <p:sp>
          <p:nvSpPr>
            <p:cNvPr id="255" name="Rounded Rectangle 104">
              <a:extLst>
                <a:ext uri="{FF2B5EF4-FFF2-40B4-BE49-F238E27FC236}">
                  <a16:creationId xmlns:a16="http://schemas.microsoft.com/office/drawing/2014/main" id="{272CB62D-1876-4CD9-88FB-4BBCFD0AB951}"/>
                </a:ext>
              </a:extLst>
            </p:cNvPr>
            <p:cNvSpPr/>
            <p:nvPr/>
          </p:nvSpPr>
          <p:spPr>
            <a:xfrm>
              <a:off x="6359258" y="5389781"/>
              <a:ext cx="1673213" cy="65253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0" rtlCol="0" anchor="t"/>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startAt="4"/>
                <a:tabLst/>
                <a:defRPr/>
              </a:pPr>
              <a:r>
                <a:rPr kumimoji="0" lang="es-ES" sz="1000" b="1" i="0" u="none" strike="noStrike" kern="1200" cap="none" spc="0" normalizeH="0" baseline="0" noProof="0" dirty="0">
                  <a:ln>
                    <a:noFill/>
                  </a:ln>
                  <a:solidFill>
                    <a:srgbClr val="0072BC"/>
                  </a:solidFill>
                  <a:effectLst/>
                  <a:uLnTx/>
                  <a:uFillTx/>
                  <a:latin typeface="Univers for KPMG"/>
                  <a:ea typeface="+mn-ea"/>
                  <a:cs typeface="Univers for KPMG"/>
                </a:rPr>
                <a:t>ERP infrautilizado; </a:t>
              </a:r>
              <a:r>
                <a:rPr kumimoji="0" lang="es-ES" sz="1000" i="0" u="none" strike="noStrike" kern="1200" cap="none" spc="0" normalizeH="0" baseline="0" noProof="0" dirty="0">
                  <a:ln>
                    <a:noFill/>
                  </a:ln>
                  <a:solidFill>
                    <a:srgbClr val="0072BC"/>
                  </a:solidFill>
                  <a:effectLst/>
                  <a:uLnTx/>
                  <a:uFillTx/>
                  <a:latin typeface="Univers for KPMG"/>
                  <a:ea typeface="+mn-ea"/>
                  <a:cs typeface="Univers for KPMG"/>
                </a:rPr>
                <a:t>elevado uso de archivos Excel; gran dependencia del formato papel</a:t>
              </a:r>
              <a:endParaRPr kumimoji="0" lang="en-US" sz="1000" i="1" u="none" strike="noStrike" kern="1200" cap="none" spc="0" normalizeH="0" baseline="0" noProof="0" dirty="0">
                <a:ln>
                  <a:noFill/>
                </a:ln>
                <a:solidFill>
                  <a:srgbClr val="0072BC"/>
                </a:solidFill>
                <a:effectLst/>
                <a:uLnTx/>
                <a:uFillTx/>
                <a:latin typeface="Arial"/>
                <a:ea typeface="+mn-ea"/>
                <a:cs typeface="Arial" panose="020B0604020202020204" pitchFamily="34" charset="0"/>
              </a:endParaRPr>
            </a:p>
          </p:txBody>
        </p:sp>
      </p:grpSp>
      <p:grpSp>
        <p:nvGrpSpPr>
          <p:cNvPr id="256" name="Group 255">
            <a:extLst>
              <a:ext uri="{FF2B5EF4-FFF2-40B4-BE49-F238E27FC236}">
                <a16:creationId xmlns:a16="http://schemas.microsoft.com/office/drawing/2014/main" id="{DB25461E-A576-412C-B4B4-B1D8BF842E8F}"/>
              </a:ext>
            </a:extLst>
          </p:cNvPr>
          <p:cNvGrpSpPr/>
          <p:nvPr/>
        </p:nvGrpSpPr>
        <p:grpSpPr>
          <a:xfrm>
            <a:off x="4314192" y="4357767"/>
            <a:ext cx="264568" cy="302095"/>
            <a:chOff x="1914469" y="2647340"/>
            <a:chExt cx="352140" cy="402088"/>
          </a:xfrm>
          <a:solidFill>
            <a:schemeClr val="bg1"/>
          </a:solidFill>
        </p:grpSpPr>
        <p:sp>
          <p:nvSpPr>
            <p:cNvPr id="257" name="Freeform 60">
              <a:extLst>
                <a:ext uri="{FF2B5EF4-FFF2-40B4-BE49-F238E27FC236}">
                  <a16:creationId xmlns:a16="http://schemas.microsoft.com/office/drawing/2014/main" id="{EB18EF33-D215-42A0-B06C-7288CD47C4D8}"/>
                </a:ext>
              </a:extLst>
            </p:cNvPr>
            <p:cNvSpPr>
              <a:spLocks noEditPoints="1"/>
            </p:cNvSpPr>
            <p:nvPr/>
          </p:nvSpPr>
          <p:spPr bwMode="auto">
            <a:xfrm>
              <a:off x="1914469" y="2647340"/>
              <a:ext cx="352140" cy="123593"/>
            </a:xfrm>
            <a:custGeom>
              <a:avLst/>
              <a:gdLst>
                <a:gd name="T0" fmla="*/ 211 w 211"/>
                <a:gd name="T1" fmla="*/ 75 h 75"/>
                <a:gd name="T2" fmla="*/ 0 w 211"/>
                <a:gd name="T3" fmla="*/ 75 h 75"/>
                <a:gd name="T4" fmla="*/ 0 w 211"/>
                <a:gd name="T5" fmla="*/ 0 h 75"/>
                <a:gd name="T6" fmla="*/ 211 w 211"/>
                <a:gd name="T7" fmla="*/ 0 h 75"/>
                <a:gd name="T8" fmla="*/ 211 w 211"/>
                <a:gd name="T9" fmla="*/ 75 h 75"/>
                <a:gd name="T10" fmla="*/ 199 w 211"/>
                <a:gd name="T11" fmla="*/ 12 h 75"/>
                <a:gd name="T12" fmla="*/ 12 w 211"/>
                <a:gd name="T13" fmla="*/ 12 h 75"/>
                <a:gd name="T14" fmla="*/ 12 w 211"/>
                <a:gd name="T15" fmla="*/ 63 h 75"/>
                <a:gd name="T16" fmla="*/ 199 w 211"/>
                <a:gd name="T17" fmla="*/ 63 h 75"/>
                <a:gd name="T18" fmla="*/ 199 w 211"/>
                <a:gd name="T19"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1" h="75">
                  <a:moveTo>
                    <a:pt x="211" y="75"/>
                  </a:moveTo>
                  <a:lnTo>
                    <a:pt x="0" y="75"/>
                  </a:lnTo>
                  <a:lnTo>
                    <a:pt x="0" y="0"/>
                  </a:lnTo>
                  <a:lnTo>
                    <a:pt x="211" y="0"/>
                  </a:lnTo>
                  <a:lnTo>
                    <a:pt x="211" y="75"/>
                  </a:lnTo>
                  <a:close/>
                  <a:moveTo>
                    <a:pt x="199" y="12"/>
                  </a:moveTo>
                  <a:lnTo>
                    <a:pt x="12" y="12"/>
                  </a:lnTo>
                  <a:lnTo>
                    <a:pt x="12" y="63"/>
                  </a:lnTo>
                  <a:lnTo>
                    <a:pt x="199" y="63"/>
                  </a:lnTo>
                  <a:lnTo>
                    <a:pt x="199" y="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58" name="Freeform 61">
              <a:extLst>
                <a:ext uri="{FF2B5EF4-FFF2-40B4-BE49-F238E27FC236}">
                  <a16:creationId xmlns:a16="http://schemas.microsoft.com/office/drawing/2014/main" id="{63012A24-4A09-444E-A198-63D98FAFF297}"/>
                </a:ext>
              </a:extLst>
            </p:cNvPr>
            <p:cNvSpPr>
              <a:spLocks/>
            </p:cNvSpPr>
            <p:nvPr/>
          </p:nvSpPr>
          <p:spPr bwMode="auto">
            <a:xfrm>
              <a:off x="2054657" y="2691833"/>
              <a:ext cx="171898" cy="0"/>
            </a:xfrm>
            <a:custGeom>
              <a:avLst/>
              <a:gdLst>
                <a:gd name="T0" fmla="*/ 0 w 103"/>
                <a:gd name="T1" fmla="*/ 103 w 103"/>
                <a:gd name="T2" fmla="*/ 0 w 103"/>
              </a:gdLst>
              <a:ahLst/>
              <a:cxnLst>
                <a:cxn ang="0">
                  <a:pos x="T0" y="0"/>
                </a:cxn>
                <a:cxn ang="0">
                  <a:pos x="T1" y="0"/>
                </a:cxn>
                <a:cxn ang="0">
                  <a:pos x="T2" y="0"/>
                </a:cxn>
              </a:cxnLst>
              <a:rect l="0" t="0" r="r" b="b"/>
              <a:pathLst>
                <a:path w="103">
                  <a:moveTo>
                    <a:pt x="0" y="0"/>
                  </a:moveTo>
                  <a:lnTo>
                    <a:pt x="103"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59" name="Line 62">
              <a:extLst>
                <a:ext uri="{FF2B5EF4-FFF2-40B4-BE49-F238E27FC236}">
                  <a16:creationId xmlns:a16="http://schemas.microsoft.com/office/drawing/2014/main" id="{CA40CE0A-802A-442F-88FF-03FB9C3595D4}"/>
                </a:ext>
              </a:extLst>
            </p:cNvPr>
            <p:cNvSpPr>
              <a:spLocks noChangeShapeType="1"/>
            </p:cNvSpPr>
            <p:nvPr/>
          </p:nvSpPr>
          <p:spPr bwMode="auto">
            <a:xfrm>
              <a:off x="2054657" y="2691833"/>
              <a:ext cx="171898" cy="0"/>
            </a:xfrm>
            <a:prstGeom prst="lin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60" name="Rectangle 63">
              <a:extLst>
                <a:ext uri="{FF2B5EF4-FFF2-40B4-BE49-F238E27FC236}">
                  <a16:creationId xmlns:a16="http://schemas.microsoft.com/office/drawing/2014/main" id="{0496B709-779B-4194-9220-2CB442749DC8}"/>
                </a:ext>
              </a:extLst>
            </p:cNvPr>
            <p:cNvSpPr>
              <a:spLocks noChangeArrowheads="1"/>
            </p:cNvSpPr>
            <p:nvPr/>
          </p:nvSpPr>
          <p:spPr bwMode="auto">
            <a:xfrm>
              <a:off x="2054657" y="2686890"/>
              <a:ext cx="171898" cy="988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61" name="Freeform 64">
              <a:extLst>
                <a:ext uri="{FF2B5EF4-FFF2-40B4-BE49-F238E27FC236}">
                  <a16:creationId xmlns:a16="http://schemas.microsoft.com/office/drawing/2014/main" id="{58961FA7-8900-4858-9A25-DB319FDA3896}"/>
                </a:ext>
              </a:extLst>
            </p:cNvPr>
            <p:cNvSpPr>
              <a:spLocks/>
            </p:cNvSpPr>
            <p:nvPr/>
          </p:nvSpPr>
          <p:spPr bwMode="auto">
            <a:xfrm>
              <a:off x="2054657" y="2726439"/>
              <a:ext cx="171898" cy="0"/>
            </a:xfrm>
            <a:custGeom>
              <a:avLst/>
              <a:gdLst>
                <a:gd name="T0" fmla="*/ 0 w 103"/>
                <a:gd name="T1" fmla="*/ 103 w 103"/>
                <a:gd name="T2" fmla="*/ 0 w 103"/>
              </a:gdLst>
              <a:ahLst/>
              <a:cxnLst>
                <a:cxn ang="0">
                  <a:pos x="T0" y="0"/>
                </a:cxn>
                <a:cxn ang="0">
                  <a:pos x="T1" y="0"/>
                </a:cxn>
                <a:cxn ang="0">
                  <a:pos x="T2" y="0"/>
                </a:cxn>
              </a:cxnLst>
              <a:rect l="0" t="0" r="r" b="b"/>
              <a:pathLst>
                <a:path w="103">
                  <a:moveTo>
                    <a:pt x="0" y="0"/>
                  </a:moveTo>
                  <a:lnTo>
                    <a:pt x="103"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62" name="Line 65">
              <a:extLst>
                <a:ext uri="{FF2B5EF4-FFF2-40B4-BE49-F238E27FC236}">
                  <a16:creationId xmlns:a16="http://schemas.microsoft.com/office/drawing/2014/main" id="{CE20FDC3-CB18-4892-8CB1-A1F31CAE5FDA}"/>
                </a:ext>
              </a:extLst>
            </p:cNvPr>
            <p:cNvSpPr>
              <a:spLocks noChangeShapeType="1"/>
            </p:cNvSpPr>
            <p:nvPr/>
          </p:nvSpPr>
          <p:spPr bwMode="auto">
            <a:xfrm>
              <a:off x="2054657" y="2726439"/>
              <a:ext cx="171898" cy="0"/>
            </a:xfrm>
            <a:prstGeom prst="lin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63" name="Rectangle 66">
              <a:extLst>
                <a:ext uri="{FF2B5EF4-FFF2-40B4-BE49-F238E27FC236}">
                  <a16:creationId xmlns:a16="http://schemas.microsoft.com/office/drawing/2014/main" id="{5D97D366-2AE0-45F9-BB1B-BBA053AB5FA6}"/>
                </a:ext>
              </a:extLst>
            </p:cNvPr>
            <p:cNvSpPr>
              <a:spLocks noChangeArrowheads="1"/>
            </p:cNvSpPr>
            <p:nvPr/>
          </p:nvSpPr>
          <p:spPr bwMode="auto">
            <a:xfrm>
              <a:off x="2054657" y="2721495"/>
              <a:ext cx="171898" cy="988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64" name="Oval 67">
              <a:extLst>
                <a:ext uri="{FF2B5EF4-FFF2-40B4-BE49-F238E27FC236}">
                  <a16:creationId xmlns:a16="http://schemas.microsoft.com/office/drawing/2014/main" id="{CDE46046-E9D8-482E-AD66-4AC559C5E983}"/>
                </a:ext>
              </a:extLst>
            </p:cNvPr>
            <p:cNvSpPr>
              <a:spLocks noChangeArrowheads="1"/>
            </p:cNvSpPr>
            <p:nvPr/>
          </p:nvSpPr>
          <p:spPr bwMode="auto">
            <a:xfrm>
              <a:off x="1959529" y="2701720"/>
              <a:ext cx="20027" cy="19775"/>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65" name="Freeform 68">
              <a:extLst>
                <a:ext uri="{FF2B5EF4-FFF2-40B4-BE49-F238E27FC236}">
                  <a16:creationId xmlns:a16="http://schemas.microsoft.com/office/drawing/2014/main" id="{D0B42FE2-2094-4184-9754-71F8388AAEDE}"/>
                </a:ext>
              </a:extLst>
            </p:cNvPr>
            <p:cNvSpPr>
              <a:spLocks noEditPoints="1"/>
            </p:cNvSpPr>
            <p:nvPr/>
          </p:nvSpPr>
          <p:spPr bwMode="auto">
            <a:xfrm>
              <a:off x="1914469" y="2785764"/>
              <a:ext cx="352140" cy="125241"/>
            </a:xfrm>
            <a:custGeom>
              <a:avLst/>
              <a:gdLst>
                <a:gd name="T0" fmla="*/ 211 w 211"/>
                <a:gd name="T1" fmla="*/ 76 h 76"/>
                <a:gd name="T2" fmla="*/ 0 w 211"/>
                <a:gd name="T3" fmla="*/ 76 h 76"/>
                <a:gd name="T4" fmla="*/ 0 w 211"/>
                <a:gd name="T5" fmla="*/ 0 h 76"/>
                <a:gd name="T6" fmla="*/ 211 w 211"/>
                <a:gd name="T7" fmla="*/ 0 h 76"/>
                <a:gd name="T8" fmla="*/ 211 w 211"/>
                <a:gd name="T9" fmla="*/ 76 h 76"/>
                <a:gd name="T10" fmla="*/ 199 w 211"/>
                <a:gd name="T11" fmla="*/ 12 h 76"/>
                <a:gd name="T12" fmla="*/ 12 w 211"/>
                <a:gd name="T13" fmla="*/ 12 h 76"/>
                <a:gd name="T14" fmla="*/ 12 w 211"/>
                <a:gd name="T15" fmla="*/ 64 h 76"/>
                <a:gd name="T16" fmla="*/ 199 w 211"/>
                <a:gd name="T17" fmla="*/ 64 h 76"/>
                <a:gd name="T18" fmla="*/ 199 w 211"/>
                <a:gd name="T19" fmla="*/ 1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1" h="76">
                  <a:moveTo>
                    <a:pt x="211" y="76"/>
                  </a:moveTo>
                  <a:lnTo>
                    <a:pt x="0" y="76"/>
                  </a:lnTo>
                  <a:lnTo>
                    <a:pt x="0" y="0"/>
                  </a:lnTo>
                  <a:lnTo>
                    <a:pt x="211" y="0"/>
                  </a:lnTo>
                  <a:lnTo>
                    <a:pt x="211" y="76"/>
                  </a:lnTo>
                  <a:close/>
                  <a:moveTo>
                    <a:pt x="199" y="12"/>
                  </a:moveTo>
                  <a:lnTo>
                    <a:pt x="12" y="12"/>
                  </a:lnTo>
                  <a:lnTo>
                    <a:pt x="12" y="64"/>
                  </a:lnTo>
                  <a:lnTo>
                    <a:pt x="199" y="64"/>
                  </a:lnTo>
                  <a:lnTo>
                    <a:pt x="199" y="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66" name="Freeform 69">
              <a:extLst>
                <a:ext uri="{FF2B5EF4-FFF2-40B4-BE49-F238E27FC236}">
                  <a16:creationId xmlns:a16="http://schemas.microsoft.com/office/drawing/2014/main" id="{3D3D9447-9E5A-4CB1-B8FC-7D608911CE41}"/>
                </a:ext>
              </a:extLst>
            </p:cNvPr>
            <p:cNvSpPr>
              <a:spLocks/>
            </p:cNvSpPr>
            <p:nvPr/>
          </p:nvSpPr>
          <p:spPr bwMode="auto">
            <a:xfrm>
              <a:off x="2054657" y="2830257"/>
              <a:ext cx="171898" cy="0"/>
            </a:xfrm>
            <a:custGeom>
              <a:avLst/>
              <a:gdLst>
                <a:gd name="T0" fmla="*/ 0 w 103"/>
                <a:gd name="T1" fmla="*/ 103 w 103"/>
                <a:gd name="T2" fmla="*/ 0 w 103"/>
              </a:gdLst>
              <a:ahLst/>
              <a:cxnLst>
                <a:cxn ang="0">
                  <a:pos x="T0" y="0"/>
                </a:cxn>
                <a:cxn ang="0">
                  <a:pos x="T1" y="0"/>
                </a:cxn>
                <a:cxn ang="0">
                  <a:pos x="T2" y="0"/>
                </a:cxn>
              </a:cxnLst>
              <a:rect l="0" t="0" r="r" b="b"/>
              <a:pathLst>
                <a:path w="103">
                  <a:moveTo>
                    <a:pt x="0" y="0"/>
                  </a:moveTo>
                  <a:lnTo>
                    <a:pt x="103"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67" name="Line 70">
              <a:extLst>
                <a:ext uri="{FF2B5EF4-FFF2-40B4-BE49-F238E27FC236}">
                  <a16:creationId xmlns:a16="http://schemas.microsoft.com/office/drawing/2014/main" id="{AC11BEA6-D86C-4431-9B0A-659B0F149E41}"/>
                </a:ext>
              </a:extLst>
            </p:cNvPr>
            <p:cNvSpPr>
              <a:spLocks noChangeShapeType="1"/>
            </p:cNvSpPr>
            <p:nvPr/>
          </p:nvSpPr>
          <p:spPr bwMode="auto">
            <a:xfrm>
              <a:off x="2054657" y="2830257"/>
              <a:ext cx="171898" cy="0"/>
            </a:xfrm>
            <a:prstGeom prst="lin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68" name="Rectangle 71">
              <a:extLst>
                <a:ext uri="{FF2B5EF4-FFF2-40B4-BE49-F238E27FC236}">
                  <a16:creationId xmlns:a16="http://schemas.microsoft.com/office/drawing/2014/main" id="{1CAFF821-9111-4394-B24E-24644ED67434}"/>
                </a:ext>
              </a:extLst>
            </p:cNvPr>
            <p:cNvSpPr>
              <a:spLocks noChangeArrowheads="1"/>
            </p:cNvSpPr>
            <p:nvPr/>
          </p:nvSpPr>
          <p:spPr bwMode="auto">
            <a:xfrm>
              <a:off x="2054657" y="2825313"/>
              <a:ext cx="171898" cy="988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69" name="Freeform 72">
              <a:extLst>
                <a:ext uri="{FF2B5EF4-FFF2-40B4-BE49-F238E27FC236}">
                  <a16:creationId xmlns:a16="http://schemas.microsoft.com/office/drawing/2014/main" id="{EC3976FB-5971-432B-AC36-DFFB2294F1A1}"/>
                </a:ext>
              </a:extLst>
            </p:cNvPr>
            <p:cNvSpPr>
              <a:spLocks/>
            </p:cNvSpPr>
            <p:nvPr/>
          </p:nvSpPr>
          <p:spPr bwMode="auto">
            <a:xfrm>
              <a:off x="2054657" y="2866510"/>
              <a:ext cx="171898" cy="0"/>
            </a:xfrm>
            <a:custGeom>
              <a:avLst/>
              <a:gdLst>
                <a:gd name="T0" fmla="*/ 0 w 103"/>
                <a:gd name="T1" fmla="*/ 103 w 103"/>
                <a:gd name="T2" fmla="*/ 0 w 103"/>
              </a:gdLst>
              <a:ahLst/>
              <a:cxnLst>
                <a:cxn ang="0">
                  <a:pos x="T0" y="0"/>
                </a:cxn>
                <a:cxn ang="0">
                  <a:pos x="T1" y="0"/>
                </a:cxn>
                <a:cxn ang="0">
                  <a:pos x="T2" y="0"/>
                </a:cxn>
              </a:cxnLst>
              <a:rect l="0" t="0" r="r" b="b"/>
              <a:pathLst>
                <a:path w="103">
                  <a:moveTo>
                    <a:pt x="0" y="0"/>
                  </a:moveTo>
                  <a:lnTo>
                    <a:pt x="103"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70" name="Line 73">
              <a:extLst>
                <a:ext uri="{FF2B5EF4-FFF2-40B4-BE49-F238E27FC236}">
                  <a16:creationId xmlns:a16="http://schemas.microsoft.com/office/drawing/2014/main" id="{C94AECAD-896D-40DE-8329-4B405F956A48}"/>
                </a:ext>
              </a:extLst>
            </p:cNvPr>
            <p:cNvSpPr>
              <a:spLocks noChangeShapeType="1"/>
            </p:cNvSpPr>
            <p:nvPr/>
          </p:nvSpPr>
          <p:spPr bwMode="auto">
            <a:xfrm>
              <a:off x="2054657" y="2866510"/>
              <a:ext cx="171898" cy="0"/>
            </a:xfrm>
            <a:prstGeom prst="lin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71" name="Rectangle 74">
              <a:extLst>
                <a:ext uri="{FF2B5EF4-FFF2-40B4-BE49-F238E27FC236}">
                  <a16:creationId xmlns:a16="http://schemas.microsoft.com/office/drawing/2014/main" id="{86335063-1FFA-44C9-981A-24F88A74CF73}"/>
                </a:ext>
              </a:extLst>
            </p:cNvPr>
            <p:cNvSpPr>
              <a:spLocks noChangeArrowheads="1"/>
            </p:cNvSpPr>
            <p:nvPr/>
          </p:nvSpPr>
          <p:spPr bwMode="auto">
            <a:xfrm>
              <a:off x="2054657" y="2861567"/>
              <a:ext cx="171898" cy="988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72" name="Oval 75">
              <a:extLst>
                <a:ext uri="{FF2B5EF4-FFF2-40B4-BE49-F238E27FC236}">
                  <a16:creationId xmlns:a16="http://schemas.microsoft.com/office/drawing/2014/main" id="{8A5D4792-D276-43D4-A223-013D0CF587E7}"/>
                </a:ext>
              </a:extLst>
            </p:cNvPr>
            <p:cNvSpPr>
              <a:spLocks noChangeArrowheads="1"/>
            </p:cNvSpPr>
            <p:nvPr/>
          </p:nvSpPr>
          <p:spPr bwMode="auto">
            <a:xfrm>
              <a:off x="1959529" y="2840144"/>
              <a:ext cx="20027" cy="21423"/>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73" name="Freeform 76">
              <a:extLst>
                <a:ext uri="{FF2B5EF4-FFF2-40B4-BE49-F238E27FC236}">
                  <a16:creationId xmlns:a16="http://schemas.microsoft.com/office/drawing/2014/main" id="{2095A2DC-FDBF-4969-95F2-8790546560A3}"/>
                </a:ext>
              </a:extLst>
            </p:cNvPr>
            <p:cNvSpPr>
              <a:spLocks noEditPoints="1"/>
            </p:cNvSpPr>
            <p:nvPr/>
          </p:nvSpPr>
          <p:spPr bwMode="auto">
            <a:xfrm>
              <a:off x="1914469" y="2930779"/>
              <a:ext cx="352140" cy="118649"/>
            </a:xfrm>
            <a:custGeom>
              <a:avLst/>
              <a:gdLst>
                <a:gd name="T0" fmla="*/ 211 w 211"/>
                <a:gd name="T1" fmla="*/ 72 h 72"/>
                <a:gd name="T2" fmla="*/ 0 w 211"/>
                <a:gd name="T3" fmla="*/ 72 h 72"/>
                <a:gd name="T4" fmla="*/ 0 w 211"/>
                <a:gd name="T5" fmla="*/ 0 h 72"/>
                <a:gd name="T6" fmla="*/ 211 w 211"/>
                <a:gd name="T7" fmla="*/ 0 h 72"/>
                <a:gd name="T8" fmla="*/ 211 w 211"/>
                <a:gd name="T9" fmla="*/ 72 h 72"/>
                <a:gd name="T10" fmla="*/ 199 w 211"/>
                <a:gd name="T11" fmla="*/ 9 h 72"/>
                <a:gd name="T12" fmla="*/ 12 w 211"/>
                <a:gd name="T13" fmla="*/ 9 h 72"/>
                <a:gd name="T14" fmla="*/ 12 w 211"/>
                <a:gd name="T15" fmla="*/ 63 h 72"/>
                <a:gd name="T16" fmla="*/ 199 w 211"/>
                <a:gd name="T17" fmla="*/ 63 h 72"/>
                <a:gd name="T18" fmla="*/ 199 w 211"/>
                <a:gd name="T19" fmla="*/ 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1" h="72">
                  <a:moveTo>
                    <a:pt x="211" y="72"/>
                  </a:moveTo>
                  <a:lnTo>
                    <a:pt x="0" y="72"/>
                  </a:lnTo>
                  <a:lnTo>
                    <a:pt x="0" y="0"/>
                  </a:lnTo>
                  <a:lnTo>
                    <a:pt x="211" y="0"/>
                  </a:lnTo>
                  <a:lnTo>
                    <a:pt x="211" y="72"/>
                  </a:lnTo>
                  <a:close/>
                  <a:moveTo>
                    <a:pt x="199" y="9"/>
                  </a:moveTo>
                  <a:lnTo>
                    <a:pt x="12" y="9"/>
                  </a:lnTo>
                  <a:lnTo>
                    <a:pt x="12" y="63"/>
                  </a:lnTo>
                  <a:lnTo>
                    <a:pt x="199" y="63"/>
                  </a:lnTo>
                  <a:lnTo>
                    <a:pt x="199" y="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74" name="Freeform 77">
              <a:extLst>
                <a:ext uri="{FF2B5EF4-FFF2-40B4-BE49-F238E27FC236}">
                  <a16:creationId xmlns:a16="http://schemas.microsoft.com/office/drawing/2014/main" id="{0CCB18EB-0D4A-413B-AA40-D2C160AC528F}"/>
                </a:ext>
              </a:extLst>
            </p:cNvPr>
            <p:cNvSpPr>
              <a:spLocks/>
            </p:cNvSpPr>
            <p:nvPr/>
          </p:nvSpPr>
          <p:spPr bwMode="auto">
            <a:xfrm>
              <a:off x="2054657" y="2970329"/>
              <a:ext cx="171898" cy="0"/>
            </a:xfrm>
            <a:custGeom>
              <a:avLst/>
              <a:gdLst>
                <a:gd name="T0" fmla="*/ 0 w 103"/>
                <a:gd name="T1" fmla="*/ 103 w 103"/>
                <a:gd name="T2" fmla="*/ 0 w 103"/>
              </a:gdLst>
              <a:ahLst/>
              <a:cxnLst>
                <a:cxn ang="0">
                  <a:pos x="T0" y="0"/>
                </a:cxn>
                <a:cxn ang="0">
                  <a:pos x="T1" y="0"/>
                </a:cxn>
                <a:cxn ang="0">
                  <a:pos x="T2" y="0"/>
                </a:cxn>
              </a:cxnLst>
              <a:rect l="0" t="0" r="r" b="b"/>
              <a:pathLst>
                <a:path w="103">
                  <a:moveTo>
                    <a:pt x="0" y="0"/>
                  </a:moveTo>
                  <a:lnTo>
                    <a:pt x="103"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75" name="Line 78">
              <a:extLst>
                <a:ext uri="{FF2B5EF4-FFF2-40B4-BE49-F238E27FC236}">
                  <a16:creationId xmlns:a16="http://schemas.microsoft.com/office/drawing/2014/main" id="{299E83E4-86EA-4C89-A8F0-8275972E6DD1}"/>
                </a:ext>
              </a:extLst>
            </p:cNvPr>
            <p:cNvSpPr>
              <a:spLocks noChangeShapeType="1"/>
            </p:cNvSpPr>
            <p:nvPr/>
          </p:nvSpPr>
          <p:spPr bwMode="auto">
            <a:xfrm>
              <a:off x="2054657" y="2970329"/>
              <a:ext cx="171898" cy="0"/>
            </a:xfrm>
            <a:prstGeom prst="lin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76" name="Rectangle 79">
              <a:extLst>
                <a:ext uri="{FF2B5EF4-FFF2-40B4-BE49-F238E27FC236}">
                  <a16:creationId xmlns:a16="http://schemas.microsoft.com/office/drawing/2014/main" id="{993515D7-4608-46DA-82B2-B623137E2ED3}"/>
                </a:ext>
              </a:extLst>
            </p:cNvPr>
            <p:cNvSpPr>
              <a:spLocks noChangeArrowheads="1"/>
            </p:cNvSpPr>
            <p:nvPr/>
          </p:nvSpPr>
          <p:spPr bwMode="auto">
            <a:xfrm>
              <a:off x="2054657" y="2965385"/>
              <a:ext cx="171898" cy="988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77" name="Freeform 80">
              <a:extLst>
                <a:ext uri="{FF2B5EF4-FFF2-40B4-BE49-F238E27FC236}">
                  <a16:creationId xmlns:a16="http://schemas.microsoft.com/office/drawing/2014/main" id="{ABB54B7F-D986-4883-ABED-014F1C5A27CD}"/>
                </a:ext>
              </a:extLst>
            </p:cNvPr>
            <p:cNvSpPr>
              <a:spLocks/>
            </p:cNvSpPr>
            <p:nvPr/>
          </p:nvSpPr>
          <p:spPr bwMode="auto">
            <a:xfrm>
              <a:off x="2054657" y="3004934"/>
              <a:ext cx="171898" cy="0"/>
            </a:xfrm>
            <a:custGeom>
              <a:avLst/>
              <a:gdLst>
                <a:gd name="T0" fmla="*/ 0 w 103"/>
                <a:gd name="T1" fmla="*/ 103 w 103"/>
                <a:gd name="T2" fmla="*/ 0 w 103"/>
              </a:gdLst>
              <a:ahLst/>
              <a:cxnLst>
                <a:cxn ang="0">
                  <a:pos x="T0" y="0"/>
                </a:cxn>
                <a:cxn ang="0">
                  <a:pos x="T1" y="0"/>
                </a:cxn>
                <a:cxn ang="0">
                  <a:pos x="T2" y="0"/>
                </a:cxn>
              </a:cxnLst>
              <a:rect l="0" t="0" r="r" b="b"/>
              <a:pathLst>
                <a:path w="103">
                  <a:moveTo>
                    <a:pt x="0" y="0"/>
                  </a:moveTo>
                  <a:lnTo>
                    <a:pt x="103"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78" name="Line 81">
              <a:extLst>
                <a:ext uri="{FF2B5EF4-FFF2-40B4-BE49-F238E27FC236}">
                  <a16:creationId xmlns:a16="http://schemas.microsoft.com/office/drawing/2014/main" id="{B6DD3E36-0C00-4AFF-86F1-AE64C65CFF8B}"/>
                </a:ext>
              </a:extLst>
            </p:cNvPr>
            <p:cNvSpPr>
              <a:spLocks noChangeShapeType="1"/>
            </p:cNvSpPr>
            <p:nvPr/>
          </p:nvSpPr>
          <p:spPr bwMode="auto">
            <a:xfrm>
              <a:off x="2054657" y="3004934"/>
              <a:ext cx="171898" cy="0"/>
            </a:xfrm>
            <a:prstGeom prst="lin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79" name="Rectangle 82">
              <a:extLst>
                <a:ext uri="{FF2B5EF4-FFF2-40B4-BE49-F238E27FC236}">
                  <a16:creationId xmlns:a16="http://schemas.microsoft.com/office/drawing/2014/main" id="{7C115AFE-EF5D-4564-A202-9D144A3B15B3}"/>
                </a:ext>
              </a:extLst>
            </p:cNvPr>
            <p:cNvSpPr>
              <a:spLocks noChangeArrowheads="1"/>
            </p:cNvSpPr>
            <p:nvPr/>
          </p:nvSpPr>
          <p:spPr bwMode="auto">
            <a:xfrm>
              <a:off x="2054657" y="2999991"/>
              <a:ext cx="171898" cy="988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80" name="Oval 83">
              <a:extLst>
                <a:ext uri="{FF2B5EF4-FFF2-40B4-BE49-F238E27FC236}">
                  <a16:creationId xmlns:a16="http://schemas.microsoft.com/office/drawing/2014/main" id="{6A0B0D92-7337-4AAF-9DEF-DEB2A57747CF}"/>
                </a:ext>
              </a:extLst>
            </p:cNvPr>
            <p:cNvSpPr>
              <a:spLocks noChangeArrowheads="1"/>
            </p:cNvSpPr>
            <p:nvPr/>
          </p:nvSpPr>
          <p:spPr bwMode="auto">
            <a:xfrm>
              <a:off x="1959529" y="2980216"/>
              <a:ext cx="20027" cy="19775"/>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207" name="Rounded Rectangle 82">
            <a:extLst>
              <a:ext uri="{FF2B5EF4-FFF2-40B4-BE49-F238E27FC236}">
                <a16:creationId xmlns:a16="http://schemas.microsoft.com/office/drawing/2014/main" id="{16F48716-CAE8-41DA-9AF7-AD00048E6AB6}"/>
              </a:ext>
            </a:extLst>
          </p:cNvPr>
          <p:cNvSpPr/>
          <p:nvPr/>
        </p:nvSpPr>
        <p:spPr>
          <a:xfrm>
            <a:off x="1996714" y="1573575"/>
            <a:ext cx="8388000" cy="243614"/>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900" b="1"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rPr>
              <a:t>Conclusiones</a:t>
            </a:r>
          </a:p>
        </p:txBody>
      </p:sp>
    </p:spTree>
    <p:extLst>
      <p:ext uri="{BB962C8B-B14F-4D97-AF65-F5344CB8AC3E}">
        <p14:creationId xmlns:p14="http://schemas.microsoft.com/office/powerpoint/2010/main" val="38534771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to 1"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70793" name="think-cell Slide" r:id="rId5" imgW="216" imgH="216" progId="TCLayout.ActiveDocument.1">
                  <p:embed/>
                </p:oleObj>
              </mc:Choice>
              <mc:Fallback>
                <p:oleObj name="think-cell Slide" r:id="rId5" imgW="216" imgH="216" progId="TCLayout.ActiveDocument.1">
                  <p:embed/>
                  <p:pic>
                    <p:nvPicPr>
                      <p:cNvPr id="2" name="Objeto 1" hidden="1"/>
                      <p:cNvPicPr/>
                      <p:nvPr/>
                    </p:nvPicPr>
                    <p:blipFill>
                      <a:blip r:embed="rId6"/>
                      <a:stretch>
                        <a:fillRect/>
                      </a:stretch>
                    </p:blipFill>
                    <p:spPr>
                      <a:xfrm>
                        <a:off x="1525589" y="1589"/>
                        <a:ext cx="1587" cy="1587"/>
                      </a:xfrm>
                      <a:prstGeom prst="rect">
                        <a:avLst/>
                      </a:prstGeom>
                    </p:spPr>
                  </p:pic>
                </p:oleObj>
              </mc:Fallback>
            </mc:AlternateContent>
          </a:graphicData>
        </a:graphic>
      </p:graphicFrame>
      <p:sp>
        <p:nvSpPr>
          <p:cNvPr id="24" name="Title 1"/>
          <p:cNvSpPr txBox="1">
            <a:spLocks/>
          </p:cNvSpPr>
          <p:nvPr/>
        </p:nvSpPr>
        <p:spPr>
          <a:xfrm>
            <a:off x="2029414" y="167350"/>
            <a:ext cx="8478958" cy="687855"/>
          </a:xfrm>
          <a:prstGeom prst="rect">
            <a:avLst/>
          </a:prstGeom>
          <a:noFill/>
        </p:spPr>
        <p:txBody>
          <a:bodyPr vert="horz" lIns="0" tIns="0" rIns="0" bIns="0" rtlCol="0" anchor="t" anchorCtr="0">
            <a:noAutofit/>
          </a:bodyPr>
          <a:lstStyle>
            <a:lvl1pPr eaLnBrk="1" hangingPunct="1">
              <a:lnSpc>
                <a:spcPct val="75000"/>
              </a:lnSpc>
              <a:defRPr sz="5400" b="0" i="0">
                <a:solidFill>
                  <a:schemeClr val="tx2"/>
                </a:solidFill>
                <a:latin typeface="+mj-lt"/>
                <a:cs typeface="KPMG Extralight"/>
              </a:defRPr>
            </a:lvl1pPr>
          </a:lstStyle>
          <a:p>
            <a:pPr marL="0" marR="0" lvl="0" indent="0" algn="l" defTabSz="914400" rtl="0" eaLnBrk="1" fontAlgn="auto" latinLnBrk="0" hangingPunct="1">
              <a:lnSpc>
                <a:spcPct val="75000"/>
              </a:lnSpc>
              <a:spcBef>
                <a:spcPts val="0"/>
              </a:spcBef>
              <a:spcAft>
                <a:spcPts val="0"/>
              </a:spcAft>
              <a:buClrTx/>
              <a:buSzTx/>
              <a:buFontTx/>
              <a:buNone/>
              <a:tabLst/>
              <a:defRPr/>
            </a:pPr>
            <a:r>
              <a:rPr kumimoji="0" lang="es-ES_tradnl" sz="2400" b="1" i="0" u="none" strike="noStrike" kern="0" cap="none" spc="0" normalizeH="0" baseline="0" noProof="0" dirty="0">
                <a:ln>
                  <a:noFill/>
                </a:ln>
                <a:solidFill>
                  <a:srgbClr val="00338D"/>
                </a:solidFill>
                <a:effectLst/>
                <a:uLnTx/>
                <a:uFillTx/>
                <a:latin typeface="KPMG Extralight"/>
                <a:ea typeface="+mn-ea"/>
              </a:rPr>
              <a:t>4. Diagnóstico y conclusiones</a:t>
            </a:r>
          </a:p>
          <a:p>
            <a:pPr marL="0" marR="0" lvl="0" indent="0" algn="l" defTabSz="914400" rtl="0" eaLnBrk="1" fontAlgn="auto" latinLnBrk="0" hangingPunct="1">
              <a:lnSpc>
                <a:spcPct val="75000"/>
              </a:lnSpc>
              <a:spcBef>
                <a:spcPts val="0"/>
              </a:spcBef>
              <a:spcAft>
                <a:spcPts val="0"/>
              </a:spcAft>
              <a:buClrTx/>
              <a:buSzTx/>
              <a:buFontTx/>
              <a:buNone/>
              <a:tabLst/>
              <a:defRPr/>
            </a:pPr>
            <a:r>
              <a:rPr kumimoji="0" lang="es-ES_tradnl" sz="4000" b="0" i="0" u="none" strike="noStrike" kern="0" cap="none" spc="0" normalizeH="0" baseline="0" noProof="0" dirty="0">
                <a:ln>
                  <a:noFill/>
                </a:ln>
                <a:solidFill>
                  <a:srgbClr val="00338D"/>
                </a:solidFill>
                <a:effectLst/>
                <a:uLnTx/>
                <a:uFillTx/>
                <a:latin typeface="KPMG Extralight"/>
                <a:ea typeface="+mn-ea"/>
              </a:rPr>
              <a:t>Conclusiones por dimensión</a:t>
            </a:r>
            <a:r>
              <a:rPr kumimoji="0" lang="es-ES_tradnl" sz="4000" b="0" i="0" u="none" strike="noStrike" kern="0" cap="none" spc="0" normalizeH="0" noProof="0" dirty="0">
                <a:ln>
                  <a:noFill/>
                </a:ln>
                <a:solidFill>
                  <a:srgbClr val="00338D"/>
                </a:solidFill>
                <a:effectLst/>
                <a:uLnTx/>
                <a:uFillTx/>
                <a:latin typeface="KPMG Extralight"/>
                <a:ea typeface="+mn-ea"/>
              </a:rPr>
              <a:t> </a:t>
            </a:r>
            <a:r>
              <a:rPr kumimoji="0" lang="es-ES_tradnl" sz="4000" b="0" i="0" u="none" strike="noStrike" kern="0" cap="none" spc="0" normalizeH="0" baseline="0" noProof="0" dirty="0">
                <a:ln>
                  <a:noFill/>
                </a:ln>
                <a:solidFill>
                  <a:srgbClr val="00338D"/>
                </a:solidFill>
                <a:effectLst/>
                <a:uLnTx/>
                <a:uFillTx/>
                <a:latin typeface="KPMG Extralight"/>
                <a:ea typeface="+mn-ea"/>
              </a:rPr>
              <a:t>del área </a:t>
            </a:r>
            <a:r>
              <a:rPr kumimoji="0" lang="es-ES_tradnl" sz="4000" b="0" i="0" u="none" strike="noStrike" kern="0" cap="none" spc="0" normalizeH="0" baseline="0" noProof="0" dirty="0" err="1">
                <a:ln>
                  <a:noFill/>
                </a:ln>
                <a:solidFill>
                  <a:srgbClr val="00338D"/>
                </a:solidFill>
                <a:effectLst/>
                <a:uLnTx/>
                <a:uFillTx/>
                <a:latin typeface="KPMG Extralight"/>
                <a:ea typeface="+mn-ea"/>
              </a:rPr>
              <a:t>Supply</a:t>
            </a:r>
            <a:r>
              <a:rPr kumimoji="0" lang="es-ES_tradnl" sz="4000" b="0" i="0" u="none" strike="noStrike" kern="0" cap="none" spc="0" normalizeH="0" baseline="0" noProof="0" dirty="0">
                <a:ln>
                  <a:noFill/>
                </a:ln>
                <a:solidFill>
                  <a:srgbClr val="00338D"/>
                </a:solidFill>
                <a:effectLst/>
                <a:uLnTx/>
                <a:uFillTx/>
                <a:latin typeface="KPMG Extralight"/>
                <a:ea typeface="+mn-ea"/>
              </a:rPr>
              <a:t> </a:t>
            </a:r>
            <a:r>
              <a:rPr kumimoji="0" lang="es-ES_tradnl" sz="4000" b="0" i="0" u="none" strike="noStrike" kern="0" cap="none" spc="0" normalizeH="0" baseline="0" noProof="0" dirty="0" err="1">
                <a:ln>
                  <a:noFill/>
                </a:ln>
                <a:solidFill>
                  <a:srgbClr val="00338D"/>
                </a:solidFill>
                <a:effectLst/>
                <a:uLnTx/>
                <a:uFillTx/>
                <a:latin typeface="KPMG Extralight"/>
                <a:ea typeface="+mn-ea"/>
              </a:rPr>
              <a:t>Chain</a:t>
            </a:r>
            <a:endParaRPr kumimoji="0" lang="es-ES_tradnl" sz="4000" b="0" i="0" u="none" strike="noStrike" kern="0" cap="none" spc="0" normalizeH="0" baseline="0" noProof="0" dirty="0">
              <a:ln>
                <a:noFill/>
              </a:ln>
              <a:solidFill>
                <a:srgbClr val="00338D"/>
              </a:solidFill>
              <a:effectLst/>
              <a:uLnTx/>
              <a:uFillTx/>
              <a:latin typeface="KPMG Extralight"/>
              <a:ea typeface="+mn-ea"/>
            </a:endParaRPr>
          </a:p>
        </p:txBody>
      </p:sp>
      <p:sp>
        <p:nvSpPr>
          <p:cNvPr id="27" name="TextBox 55"/>
          <p:cNvSpPr txBox="1"/>
          <p:nvPr/>
        </p:nvSpPr>
        <p:spPr>
          <a:xfrm>
            <a:off x="1930939" y="957247"/>
            <a:ext cx="8486237" cy="461665"/>
          </a:xfrm>
          <a:prstGeom prst="rect">
            <a:avLst/>
          </a:prstGeom>
          <a:noFill/>
        </p:spPr>
        <p:txBody>
          <a:bodyPr wrap="square" rtlCol="0">
            <a:spAutoFit/>
          </a:bodyPr>
          <a:lstStyle/>
          <a:p>
            <a:pPr lvl="0" defTabSz="457200">
              <a:defRPr/>
            </a:pPr>
            <a:r>
              <a:rPr kumimoji="0" lang="es-ES_tradnl" sz="1200" b="1" i="0" u="none" strike="noStrike" kern="0" cap="none" spc="0" normalizeH="0" baseline="0" noProof="0" dirty="0">
                <a:ln>
                  <a:noFill/>
                </a:ln>
                <a:solidFill>
                  <a:srgbClr val="0091DA"/>
                </a:solidFill>
                <a:effectLst/>
                <a:uLnTx/>
                <a:uFillTx/>
                <a:latin typeface="Univers for KPMG" panose="020B0603020202020204" pitchFamily="34" charset="0"/>
                <a:ea typeface="+mn-ea"/>
                <a:cs typeface="+mn-cs"/>
              </a:rPr>
              <a:t>Tras analizar el As </a:t>
            </a:r>
            <a:r>
              <a:rPr kumimoji="0" lang="es-ES_tradnl" sz="1200" b="1" i="0" u="none" strike="noStrike" kern="0" cap="none" spc="0" normalizeH="0" baseline="0" noProof="0" dirty="0" err="1">
                <a:ln>
                  <a:noFill/>
                </a:ln>
                <a:solidFill>
                  <a:srgbClr val="0091DA"/>
                </a:solidFill>
                <a:effectLst/>
                <a:uLnTx/>
                <a:uFillTx/>
                <a:latin typeface="Univers for KPMG" panose="020B0603020202020204" pitchFamily="34" charset="0"/>
                <a:ea typeface="+mn-ea"/>
                <a:cs typeface="+mn-cs"/>
              </a:rPr>
              <a:t>Is</a:t>
            </a:r>
            <a:r>
              <a:rPr kumimoji="0" lang="es-ES_tradnl" sz="1200" b="1" i="0" u="none" strike="noStrike" kern="0" cap="none" spc="0" normalizeH="0" baseline="0" noProof="0" dirty="0">
                <a:ln>
                  <a:noFill/>
                </a:ln>
                <a:solidFill>
                  <a:srgbClr val="0091DA"/>
                </a:solidFill>
                <a:effectLst/>
                <a:uLnTx/>
                <a:uFillTx/>
                <a:latin typeface="Univers for KPMG" panose="020B0603020202020204" pitchFamily="34" charset="0"/>
                <a:ea typeface="+mn-ea"/>
                <a:cs typeface="+mn-cs"/>
              </a:rPr>
              <a:t> </a:t>
            </a:r>
            <a:r>
              <a:rPr kumimoji="0" lang="es-ES_tradnl" sz="1200" b="0" i="0" u="none" strike="noStrike" kern="0" cap="none" spc="0" normalizeH="0" baseline="0" noProof="0" dirty="0">
                <a:ln>
                  <a:noFill/>
                </a:ln>
                <a:solidFill>
                  <a:srgbClr val="00338D"/>
                </a:solidFill>
                <a:effectLst/>
                <a:uLnTx/>
                <a:uFillTx/>
                <a:latin typeface="Univers for KPMG" panose="020B0603020202020204" pitchFamily="34" charset="0"/>
                <a:ea typeface="+mn-ea"/>
                <a:cs typeface="+mn-cs"/>
              </a:rPr>
              <a:t>de </a:t>
            </a:r>
            <a:r>
              <a:rPr lang="es-ES_tradnl" sz="1200" kern="0" dirty="0" err="1">
                <a:solidFill>
                  <a:srgbClr val="00338D"/>
                </a:solidFill>
                <a:latin typeface="Univers for KPMG" panose="020B0603020202020204" pitchFamily="34" charset="0"/>
              </a:rPr>
              <a:t>Supply</a:t>
            </a:r>
            <a:r>
              <a:rPr lang="es-ES_tradnl" sz="1200" kern="0" dirty="0">
                <a:solidFill>
                  <a:srgbClr val="00338D"/>
                </a:solidFill>
                <a:latin typeface="Univers for KPMG" panose="020B0603020202020204" pitchFamily="34" charset="0"/>
              </a:rPr>
              <a:t> </a:t>
            </a:r>
            <a:r>
              <a:rPr lang="es-ES_tradnl" sz="1200" kern="0" dirty="0" err="1">
                <a:solidFill>
                  <a:srgbClr val="00338D"/>
                </a:solidFill>
                <a:latin typeface="Univers for KPMG" panose="020B0603020202020204" pitchFamily="34" charset="0"/>
              </a:rPr>
              <a:t>Chain</a:t>
            </a:r>
            <a:r>
              <a:rPr kumimoji="0" lang="es-ES_tradnl" sz="1200" b="0" i="0" u="none" strike="noStrike" kern="0" cap="none" spc="0" normalizeH="0" baseline="0" noProof="0" dirty="0">
                <a:ln>
                  <a:noFill/>
                </a:ln>
                <a:solidFill>
                  <a:srgbClr val="00338D"/>
                </a:solidFill>
                <a:effectLst/>
                <a:uLnTx/>
                <a:uFillTx/>
                <a:latin typeface="Univers for KPMG" panose="020B0603020202020204" pitchFamily="34" charset="0"/>
                <a:ea typeface="+mn-ea"/>
                <a:cs typeface="+mn-cs"/>
              </a:rPr>
              <a:t>, se han obtenido</a:t>
            </a:r>
            <a:r>
              <a:rPr kumimoji="0" lang="es-ES_tradnl" sz="1200" b="0" i="0" u="none" strike="noStrike" kern="0" cap="none" spc="0" normalizeH="0" noProof="0" dirty="0">
                <a:ln>
                  <a:noFill/>
                </a:ln>
                <a:solidFill>
                  <a:srgbClr val="00338D"/>
                </a:solidFill>
                <a:effectLst/>
                <a:uLnTx/>
                <a:uFillTx/>
                <a:latin typeface="Univers for KPMG" panose="020B0603020202020204" pitchFamily="34" charset="0"/>
                <a:ea typeface="+mn-ea"/>
                <a:cs typeface="+mn-cs"/>
              </a:rPr>
              <a:t> </a:t>
            </a:r>
            <a:r>
              <a:rPr lang="es-ES_tradnl" sz="1200" b="1" kern="0" dirty="0">
                <a:solidFill>
                  <a:srgbClr val="0091DA"/>
                </a:solidFill>
                <a:latin typeface="Univers for KPMG" panose="020B0603020202020204" pitchFamily="34" charset="0"/>
              </a:rPr>
              <a:t>unas conclusiones por dimensión </a:t>
            </a:r>
            <a:r>
              <a:rPr kumimoji="0" lang="es-ES_tradnl" sz="1200" b="0" i="0" u="none" strike="noStrike" kern="0" cap="none" spc="0" normalizeH="0" baseline="0" noProof="0" dirty="0">
                <a:ln>
                  <a:noFill/>
                </a:ln>
                <a:solidFill>
                  <a:srgbClr val="00338D"/>
                </a:solidFill>
                <a:effectLst/>
                <a:uLnTx/>
                <a:uFillTx/>
                <a:latin typeface="Univers for KPMG" panose="020B0603020202020204" pitchFamily="34" charset="0"/>
                <a:ea typeface="+mn-ea"/>
                <a:cs typeface="+mn-cs"/>
              </a:rPr>
              <a:t>en relación a </a:t>
            </a:r>
            <a:r>
              <a:rPr kumimoji="0" lang="es-ES_tradnl" sz="1200" b="1" i="0" u="none" strike="noStrike" kern="0" cap="none" spc="0" normalizeH="0" baseline="0" noProof="0" dirty="0">
                <a:ln>
                  <a:noFill/>
                </a:ln>
                <a:solidFill>
                  <a:srgbClr val="0091DA"/>
                </a:solidFill>
                <a:effectLst/>
                <a:uLnTx/>
                <a:uFillTx/>
                <a:latin typeface="Univers for KPMG" panose="020B0603020202020204" pitchFamily="34" charset="0"/>
                <a:ea typeface="+mn-ea"/>
                <a:cs typeface="+mn-cs"/>
              </a:rPr>
              <a:t>seis parámetros</a:t>
            </a:r>
            <a:r>
              <a:rPr kumimoji="0" lang="es-ES_tradnl" sz="1200" b="0" i="0" u="none" strike="noStrike" kern="0" cap="none" spc="0" normalizeH="0" baseline="0" noProof="0" dirty="0">
                <a:ln>
                  <a:noFill/>
                </a:ln>
                <a:solidFill>
                  <a:srgbClr val="0091DA"/>
                </a:solidFill>
                <a:effectLst/>
                <a:uLnTx/>
                <a:uFillTx/>
                <a:latin typeface="Univers for KPMG" panose="020B0603020202020204" pitchFamily="34" charset="0"/>
                <a:ea typeface="+mn-ea"/>
                <a:cs typeface="+mn-cs"/>
              </a:rPr>
              <a:t>, </a:t>
            </a:r>
            <a:r>
              <a:rPr kumimoji="0" lang="es-ES_tradnl" sz="1200" b="0" i="0" u="none" strike="noStrike" kern="0" cap="none" spc="0" normalizeH="0" baseline="0" noProof="0" dirty="0">
                <a:ln>
                  <a:noFill/>
                </a:ln>
                <a:solidFill>
                  <a:srgbClr val="00338D"/>
                </a:solidFill>
                <a:effectLst/>
                <a:uLnTx/>
                <a:uFillTx/>
                <a:latin typeface="Univers for KPMG" panose="020B0603020202020204" pitchFamily="34" charset="0"/>
                <a:ea typeface="+mn-ea"/>
                <a:cs typeface="+mn-cs"/>
              </a:rPr>
              <a:t>como se muestra a continuación:</a:t>
            </a:r>
          </a:p>
        </p:txBody>
      </p:sp>
      <p:sp>
        <p:nvSpPr>
          <p:cNvPr id="146" name="Rounded Rectangle 232">
            <a:extLst>
              <a:ext uri="{FF2B5EF4-FFF2-40B4-BE49-F238E27FC236}">
                <a16:creationId xmlns:a16="http://schemas.microsoft.com/office/drawing/2014/main" id="{18BDBD36-64DF-485C-9222-0B6BC8266B29}"/>
              </a:ext>
            </a:extLst>
          </p:cNvPr>
          <p:cNvSpPr/>
          <p:nvPr/>
        </p:nvSpPr>
        <p:spPr>
          <a:xfrm>
            <a:off x="2020316" y="4825258"/>
            <a:ext cx="2808408" cy="576000"/>
          </a:xfrm>
          <a:prstGeom prst="roundRect">
            <a:avLst/>
          </a:prstGeom>
          <a:solidFill>
            <a:srgbClr val="4B288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00" b="1"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rPr>
              <a:t>Datos &amp; Reporting</a:t>
            </a:r>
          </a:p>
        </p:txBody>
      </p:sp>
      <p:sp>
        <p:nvSpPr>
          <p:cNvPr id="147" name="Rounded Rectangle 233">
            <a:extLst>
              <a:ext uri="{FF2B5EF4-FFF2-40B4-BE49-F238E27FC236}">
                <a16:creationId xmlns:a16="http://schemas.microsoft.com/office/drawing/2014/main" id="{D5BC55A0-6778-4A1D-8A62-C7DE9D0A1FB7}"/>
              </a:ext>
            </a:extLst>
          </p:cNvPr>
          <p:cNvSpPr/>
          <p:nvPr/>
        </p:nvSpPr>
        <p:spPr>
          <a:xfrm>
            <a:off x="2020316" y="5446572"/>
            <a:ext cx="2808408" cy="834069"/>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00" b="1"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rPr>
              <a:t>Governance &amp; Control</a:t>
            </a:r>
          </a:p>
        </p:txBody>
      </p:sp>
      <p:sp>
        <p:nvSpPr>
          <p:cNvPr id="148" name="Rounded Rectangle 234">
            <a:extLst>
              <a:ext uri="{FF2B5EF4-FFF2-40B4-BE49-F238E27FC236}">
                <a16:creationId xmlns:a16="http://schemas.microsoft.com/office/drawing/2014/main" id="{7C256CD2-2F10-466D-BDBB-F4EA3C847475}"/>
              </a:ext>
            </a:extLst>
          </p:cNvPr>
          <p:cNvSpPr/>
          <p:nvPr/>
        </p:nvSpPr>
        <p:spPr>
          <a:xfrm>
            <a:off x="2020316" y="2754232"/>
            <a:ext cx="2808408" cy="792000"/>
          </a:xfrm>
          <a:prstGeom prst="roundRect">
            <a:avLst/>
          </a:prstGeom>
          <a:solidFill>
            <a:srgbClr val="009CD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defRPr/>
            </a:pPr>
            <a:r>
              <a:rPr lang="es-ES" sz="1000" b="1" dirty="0">
                <a:solidFill>
                  <a:prstClr val="white"/>
                </a:solidFill>
                <a:latin typeface="Univers for KPMG" panose="020B0603020202020204" pitchFamily="34" charset="0"/>
              </a:rPr>
              <a:t>Personas</a:t>
            </a:r>
          </a:p>
        </p:txBody>
      </p:sp>
      <p:sp>
        <p:nvSpPr>
          <p:cNvPr id="149" name="Rounded Rectangle 235">
            <a:extLst>
              <a:ext uri="{FF2B5EF4-FFF2-40B4-BE49-F238E27FC236}">
                <a16:creationId xmlns:a16="http://schemas.microsoft.com/office/drawing/2014/main" id="{96703259-02D9-4987-94E1-E7A61F290EAB}"/>
              </a:ext>
            </a:extLst>
          </p:cNvPr>
          <p:cNvSpPr/>
          <p:nvPr/>
        </p:nvSpPr>
        <p:spPr>
          <a:xfrm>
            <a:off x="2020316" y="3591544"/>
            <a:ext cx="2808408" cy="396000"/>
          </a:xfrm>
          <a:prstGeom prst="roundRect">
            <a:avLst/>
          </a:prstGeom>
          <a:solidFill>
            <a:srgbClr val="6C297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00" b="1"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rPr>
              <a:t>Procesos</a:t>
            </a:r>
          </a:p>
        </p:txBody>
      </p:sp>
      <p:sp>
        <p:nvSpPr>
          <p:cNvPr id="150" name="Rounded Rectangle 236">
            <a:extLst>
              <a:ext uri="{FF2B5EF4-FFF2-40B4-BE49-F238E27FC236}">
                <a16:creationId xmlns:a16="http://schemas.microsoft.com/office/drawing/2014/main" id="{802798EE-BE1B-4F87-AFC1-BE9751B734AA}"/>
              </a:ext>
            </a:extLst>
          </p:cNvPr>
          <p:cNvSpPr/>
          <p:nvPr/>
        </p:nvSpPr>
        <p:spPr>
          <a:xfrm>
            <a:off x="2020316" y="1916920"/>
            <a:ext cx="2808408" cy="792000"/>
          </a:xfrm>
          <a:prstGeom prst="roundRect">
            <a:avLst/>
          </a:prstGeom>
          <a:solidFill>
            <a:srgbClr val="004E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00" b="1"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rPr>
              <a:t>Service </a:t>
            </a:r>
            <a:r>
              <a:rPr kumimoji="0" lang="es-ES" sz="1000" b="1" i="0" u="none" strike="noStrike" kern="1200" cap="none" spc="0" normalizeH="0" baseline="0" noProof="0" dirty="0" err="1">
                <a:ln>
                  <a:noFill/>
                </a:ln>
                <a:solidFill>
                  <a:prstClr val="white"/>
                </a:solidFill>
                <a:effectLst/>
                <a:uLnTx/>
                <a:uFillTx/>
                <a:latin typeface="Univers for KPMG" panose="020B0603020202020204" pitchFamily="34" charset="0"/>
                <a:ea typeface="+mn-ea"/>
                <a:cs typeface="+mn-cs"/>
              </a:rPr>
              <a:t>Delivery</a:t>
            </a:r>
            <a:r>
              <a:rPr kumimoji="0" lang="es-ES" sz="1000" b="1"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rPr>
              <a:t> </a:t>
            </a:r>
            <a:r>
              <a:rPr kumimoji="0" lang="es-ES" sz="1000" b="1" i="0" u="none" strike="noStrike" kern="1200" cap="none" spc="0" normalizeH="0" baseline="0" noProof="0" dirty="0" err="1">
                <a:ln>
                  <a:noFill/>
                </a:ln>
                <a:solidFill>
                  <a:prstClr val="white"/>
                </a:solidFill>
                <a:effectLst/>
                <a:uLnTx/>
                <a:uFillTx/>
                <a:latin typeface="Univers for KPMG" panose="020B0603020202020204" pitchFamily="34" charset="0"/>
                <a:ea typeface="+mn-ea"/>
                <a:cs typeface="+mn-cs"/>
              </a:rPr>
              <a:t>Model</a:t>
            </a:r>
            <a:endParaRPr kumimoji="0" lang="es-ES" sz="1000" b="1"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endParaRPr>
          </a:p>
        </p:txBody>
      </p:sp>
      <p:sp>
        <p:nvSpPr>
          <p:cNvPr id="151" name="Rounded Rectangle 237">
            <a:extLst>
              <a:ext uri="{FF2B5EF4-FFF2-40B4-BE49-F238E27FC236}">
                <a16:creationId xmlns:a16="http://schemas.microsoft.com/office/drawing/2014/main" id="{7E958313-9D75-4D2C-869E-8F7CB6B4E8CA}"/>
              </a:ext>
            </a:extLst>
          </p:cNvPr>
          <p:cNvSpPr/>
          <p:nvPr/>
        </p:nvSpPr>
        <p:spPr>
          <a:xfrm>
            <a:off x="2020316" y="4032856"/>
            <a:ext cx="2808408" cy="747090"/>
          </a:xfrm>
          <a:prstGeom prst="roundRect">
            <a:avLst/>
          </a:prstGeom>
          <a:solidFill>
            <a:srgbClr val="0072B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00" b="1"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rPr>
              <a:t>Tecnología</a:t>
            </a:r>
          </a:p>
        </p:txBody>
      </p:sp>
      <p:grpSp>
        <p:nvGrpSpPr>
          <p:cNvPr id="208" name="Group 207">
            <a:extLst>
              <a:ext uri="{FF2B5EF4-FFF2-40B4-BE49-F238E27FC236}">
                <a16:creationId xmlns:a16="http://schemas.microsoft.com/office/drawing/2014/main" id="{9279D60A-13B3-4F2D-85C0-19950B68C335}"/>
              </a:ext>
            </a:extLst>
          </p:cNvPr>
          <p:cNvGrpSpPr/>
          <p:nvPr/>
        </p:nvGrpSpPr>
        <p:grpSpPr>
          <a:xfrm>
            <a:off x="5003255" y="5446572"/>
            <a:ext cx="5381459" cy="862747"/>
            <a:chOff x="6491468" y="2330572"/>
            <a:chExt cx="1770901" cy="716221"/>
          </a:xfrm>
        </p:grpSpPr>
        <p:sp>
          <p:nvSpPr>
            <p:cNvPr id="209" name="Rounded Rectangle 104">
              <a:extLst>
                <a:ext uri="{FF2B5EF4-FFF2-40B4-BE49-F238E27FC236}">
                  <a16:creationId xmlns:a16="http://schemas.microsoft.com/office/drawing/2014/main" id="{C82163AF-D9B4-40CD-97F6-BFB97740D968}"/>
                </a:ext>
              </a:extLst>
            </p:cNvPr>
            <p:cNvSpPr/>
            <p:nvPr/>
          </p:nvSpPr>
          <p:spPr>
            <a:xfrm>
              <a:off x="6491468" y="2330572"/>
              <a:ext cx="1770901" cy="716221"/>
            </a:xfrm>
            <a:prstGeom prst="roundRect">
              <a:avLst/>
            </a:prstGeom>
            <a:solidFill>
              <a:schemeClr val="accent5">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1" u="none" strike="noStrike" kern="1200" cap="none" spc="0" normalizeH="0" baseline="0" noProof="0" dirty="0">
                  <a:ln>
                    <a:noFill/>
                  </a:ln>
                  <a:solidFill>
                    <a:srgbClr val="000000"/>
                  </a:solidFill>
                  <a:effectLst/>
                  <a:uLnTx/>
                  <a:uFillTx/>
                  <a:latin typeface="KPMG Extralight"/>
                  <a:ea typeface="+mn-ea"/>
                  <a:cs typeface="Arial" panose="020B0604020202020204" pitchFamily="34" charset="0"/>
                </a:rPr>
                <a:t>Ensure they have difficult conversations</a:t>
              </a:r>
            </a:p>
          </p:txBody>
        </p:sp>
        <p:sp>
          <p:nvSpPr>
            <p:cNvPr id="210" name="Rounded Rectangle 104">
              <a:extLst>
                <a:ext uri="{FF2B5EF4-FFF2-40B4-BE49-F238E27FC236}">
                  <a16:creationId xmlns:a16="http://schemas.microsoft.com/office/drawing/2014/main" id="{10F9B9E2-9EBA-49AB-881B-A22F4114C3D7}"/>
                </a:ext>
              </a:extLst>
            </p:cNvPr>
            <p:cNvSpPr/>
            <p:nvPr/>
          </p:nvSpPr>
          <p:spPr>
            <a:xfrm>
              <a:off x="6537126" y="2370451"/>
              <a:ext cx="1673213" cy="652535"/>
            </a:xfrm>
            <a:prstGeom prst="roundRect">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0" rtlCol="0" anchor="t"/>
            <a:lstStyle/>
            <a:p>
              <a:pPr marL="228600" lvl="0" indent="-228600">
                <a:buFont typeface="+mj-lt"/>
                <a:buAutoNum type="arabicPeriod" startAt="8"/>
                <a:defRPr/>
              </a:pPr>
              <a:r>
                <a:rPr lang="es-ES" sz="1000" b="1" dirty="0" err="1">
                  <a:solidFill>
                    <a:srgbClr val="00A79D"/>
                  </a:solidFill>
                  <a:latin typeface="Univers for KPMG"/>
                  <a:cs typeface="Univers for KPMG"/>
                </a:rPr>
                <a:t>Governance</a:t>
              </a:r>
              <a:r>
                <a:rPr lang="es-ES" sz="1000" b="1" dirty="0">
                  <a:solidFill>
                    <a:srgbClr val="00A79D"/>
                  </a:solidFill>
                  <a:latin typeface="Univers for KPMG"/>
                  <a:cs typeface="Univers for KPMG"/>
                </a:rPr>
                <a:t> limitado, </a:t>
              </a:r>
              <a:r>
                <a:rPr lang="es-ES" sz="1000" dirty="0">
                  <a:solidFill>
                    <a:srgbClr val="00A79D"/>
                  </a:solidFill>
                  <a:latin typeface="Univers for KPMG"/>
                  <a:cs typeface="Univers for KPMG"/>
                </a:rPr>
                <a:t>Ausencia de controles a lo largo de múltiples proceso en el ERP. Demasiado gestión fuera del sistema.</a:t>
              </a:r>
            </a:p>
            <a:p>
              <a:pPr marL="228600" lvl="0" indent="-228600">
                <a:buFont typeface="+mj-lt"/>
                <a:buAutoNum type="arabicPeriod" startAt="8"/>
                <a:defRPr/>
              </a:pPr>
              <a:r>
                <a:rPr lang="es-ES" sz="1000" b="1" dirty="0">
                  <a:solidFill>
                    <a:srgbClr val="00A79D"/>
                  </a:solidFill>
                  <a:latin typeface="Univers for KPMG"/>
                  <a:cs typeface="Univers for KPMG"/>
                </a:rPr>
                <a:t>Mejorar los flujos de comunicación</a:t>
              </a:r>
              <a:r>
                <a:rPr lang="es-ES" sz="1000" dirty="0">
                  <a:solidFill>
                    <a:srgbClr val="00A79D"/>
                  </a:solidFill>
                  <a:latin typeface="Univers for KPMG"/>
                  <a:cs typeface="Univers for KPMG"/>
                </a:rPr>
                <a:t> entre departamentos para dar una mejor solución o salida.</a:t>
              </a:r>
            </a:p>
          </p:txBody>
        </p:sp>
      </p:grpSp>
      <p:grpSp>
        <p:nvGrpSpPr>
          <p:cNvPr id="211" name="Group 210">
            <a:extLst>
              <a:ext uri="{FF2B5EF4-FFF2-40B4-BE49-F238E27FC236}">
                <a16:creationId xmlns:a16="http://schemas.microsoft.com/office/drawing/2014/main" id="{01D76277-6E45-464D-9614-395E9076E498}"/>
              </a:ext>
            </a:extLst>
          </p:cNvPr>
          <p:cNvGrpSpPr/>
          <p:nvPr/>
        </p:nvGrpSpPr>
        <p:grpSpPr>
          <a:xfrm>
            <a:off x="4262486" y="5677011"/>
            <a:ext cx="367981" cy="272269"/>
            <a:chOff x="1964441" y="5195955"/>
            <a:chExt cx="563729" cy="422421"/>
          </a:xfrm>
          <a:solidFill>
            <a:schemeClr val="bg1"/>
          </a:solidFill>
        </p:grpSpPr>
        <p:sp>
          <p:nvSpPr>
            <p:cNvPr id="212" name="Freeform 55">
              <a:extLst>
                <a:ext uri="{FF2B5EF4-FFF2-40B4-BE49-F238E27FC236}">
                  <a16:creationId xmlns:a16="http://schemas.microsoft.com/office/drawing/2014/main" id="{D8A01482-629C-4766-B401-47D16B04C4E3}"/>
                </a:ext>
              </a:extLst>
            </p:cNvPr>
            <p:cNvSpPr>
              <a:spLocks/>
            </p:cNvSpPr>
            <p:nvPr/>
          </p:nvSpPr>
          <p:spPr bwMode="auto">
            <a:xfrm>
              <a:off x="1964441" y="5532689"/>
              <a:ext cx="276603" cy="58628"/>
            </a:xfrm>
            <a:custGeom>
              <a:avLst/>
              <a:gdLst>
                <a:gd name="T0" fmla="*/ 61 w 61"/>
                <a:gd name="T1" fmla="*/ 7 h 13"/>
                <a:gd name="T2" fmla="*/ 55 w 61"/>
                <a:gd name="T3" fmla="*/ 13 h 13"/>
                <a:gd name="T4" fmla="*/ 6 w 61"/>
                <a:gd name="T5" fmla="*/ 13 h 13"/>
                <a:gd name="T6" fmla="*/ 0 w 61"/>
                <a:gd name="T7" fmla="*/ 7 h 13"/>
                <a:gd name="T8" fmla="*/ 0 w 61"/>
                <a:gd name="T9" fmla="*/ 6 h 13"/>
                <a:gd name="T10" fmla="*/ 6 w 61"/>
                <a:gd name="T11" fmla="*/ 0 h 13"/>
                <a:gd name="T12" fmla="*/ 55 w 61"/>
                <a:gd name="T13" fmla="*/ 0 h 13"/>
                <a:gd name="T14" fmla="*/ 61 w 61"/>
                <a:gd name="T15" fmla="*/ 6 h 13"/>
                <a:gd name="T16" fmla="*/ 61 w 61"/>
                <a:gd name="T17"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3">
                  <a:moveTo>
                    <a:pt x="61" y="7"/>
                  </a:moveTo>
                  <a:cubicBezTo>
                    <a:pt x="61" y="10"/>
                    <a:pt x="58" y="13"/>
                    <a:pt x="55" y="13"/>
                  </a:cubicBezTo>
                  <a:cubicBezTo>
                    <a:pt x="6" y="13"/>
                    <a:pt x="6" y="13"/>
                    <a:pt x="6" y="13"/>
                  </a:cubicBezTo>
                  <a:cubicBezTo>
                    <a:pt x="3" y="13"/>
                    <a:pt x="0" y="10"/>
                    <a:pt x="0" y="7"/>
                  </a:cubicBezTo>
                  <a:cubicBezTo>
                    <a:pt x="0" y="6"/>
                    <a:pt x="0" y="6"/>
                    <a:pt x="0" y="6"/>
                  </a:cubicBezTo>
                  <a:cubicBezTo>
                    <a:pt x="0" y="3"/>
                    <a:pt x="3" y="0"/>
                    <a:pt x="6" y="0"/>
                  </a:cubicBezTo>
                  <a:cubicBezTo>
                    <a:pt x="55" y="0"/>
                    <a:pt x="55" y="0"/>
                    <a:pt x="55" y="0"/>
                  </a:cubicBezTo>
                  <a:cubicBezTo>
                    <a:pt x="58" y="0"/>
                    <a:pt x="61" y="3"/>
                    <a:pt x="61" y="6"/>
                  </a:cubicBezTo>
                  <a:lnTo>
                    <a:pt x="61" y="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13" name="Freeform 145">
              <a:extLst>
                <a:ext uri="{FF2B5EF4-FFF2-40B4-BE49-F238E27FC236}">
                  <a16:creationId xmlns:a16="http://schemas.microsoft.com/office/drawing/2014/main" id="{7617020A-3DE8-4584-964C-B33144A606C6}"/>
                </a:ext>
              </a:extLst>
            </p:cNvPr>
            <p:cNvSpPr>
              <a:spLocks/>
            </p:cNvSpPr>
            <p:nvPr/>
          </p:nvSpPr>
          <p:spPr bwMode="auto">
            <a:xfrm>
              <a:off x="2105749" y="5332753"/>
              <a:ext cx="103727" cy="103727"/>
            </a:xfrm>
            <a:custGeom>
              <a:avLst/>
              <a:gdLst>
                <a:gd name="T0" fmla="*/ 69 w 69"/>
                <a:gd name="T1" fmla="*/ 57 h 69"/>
                <a:gd name="T2" fmla="*/ 15 w 69"/>
                <a:gd name="T3" fmla="*/ 0 h 69"/>
                <a:gd name="T4" fmla="*/ 0 w 69"/>
                <a:gd name="T5" fmla="*/ 15 h 69"/>
                <a:gd name="T6" fmla="*/ 54 w 69"/>
                <a:gd name="T7" fmla="*/ 69 h 69"/>
                <a:gd name="T8" fmla="*/ 69 w 69"/>
                <a:gd name="T9" fmla="*/ 57 h 69"/>
              </a:gdLst>
              <a:ahLst/>
              <a:cxnLst>
                <a:cxn ang="0">
                  <a:pos x="T0" y="T1"/>
                </a:cxn>
                <a:cxn ang="0">
                  <a:pos x="T2" y="T3"/>
                </a:cxn>
                <a:cxn ang="0">
                  <a:pos x="T4" y="T5"/>
                </a:cxn>
                <a:cxn ang="0">
                  <a:pos x="T6" y="T7"/>
                </a:cxn>
                <a:cxn ang="0">
                  <a:pos x="T8" y="T9"/>
                </a:cxn>
              </a:cxnLst>
              <a:rect l="0" t="0" r="r" b="b"/>
              <a:pathLst>
                <a:path w="69" h="69">
                  <a:moveTo>
                    <a:pt x="69" y="57"/>
                  </a:moveTo>
                  <a:lnTo>
                    <a:pt x="15" y="0"/>
                  </a:lnTo>
                  <a:lnTo>
                    <a:pt x="0" y="15"/>
                  </a:lnTo>
                  <a:lnTo>
                    <a:pt x="54" y="69"/>
                  </a:lnTo>
                  <a:lnTo>
                    <a:pt x="69" y="5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14" name="Freeform 146">
              <a:extLst>
                <a:ext uri="{FF2B5EF4-FFF2-40B4-BE49-F238E27FC236}">
                  <a16:creationId xmlns:a16="http://schemas.microsoft.com/office/drawing/2014/main" id="{A4DC67A8-FB6E-4DC2-BA36-02BE81881F35}"/>
                </a:ext>
              </a:extLst>
            </p:cNvPr>
            <p:cNvSpPr>
              <a:spLocks/>
            </p:cNvSpPr>
            <p:nvPr/>
          </p:nvSpPr>
          <p:spPr bwMode="auto">
            <a:xfrm>
              <a:off x="2245553" y="5195955"/>
              <a:ext cx="100720" cy="105229"/>
            </a:xfrm>
            <a:custGeom>
              <a:avLst/>
              <a:gdLst>
                <a:gd name="T0" fmla="*/ 67 w 67"/>
                <a:gd name="T1" fmla="*/ 54 h 70"/>
                <a:gd name="T2" fmla="*/ 15 w 67"/>
                <a:gd name="T3" fmla="*/ 0 h 70"/>
                <a:gd name="T4" fmla="*/ 0 w 67"/>
                <a:gd name="T5" fmla="*/ 15 h 70"/>
                <a:gd name="T6" fmla="*/ 52 w 67"/>
                <a:gd name="T7" fmla="*/ 70 h 70"/>
                <a:gd name="T8" fmla="*/ 67 w 67"/>
                <a:gd name="T9" fmla="*/ 54 h 70"/>
              </a:gdLst>
              <a:ahLst/>
              <a:cxnLst>
                <a:cxn ang="0">
                  <a:pos x="T0" y="T1"/>
                </a:cxn>
                <a:cxn ang="0">
                  <a:pos x="T2" y="T3"/>
                </a:cxn>
                <a:cxn ang="0">
                  <a:pos x="T4" y="T5"/>
                </a:cxn>
                <a:cxn ang="0">
                  <a:pos x="T6" y="T7"/>
                </a:cxn>
                <a:cxn ang="0">
                  <a:pos x="T8" y="T9"/>
                </a:cxn>
              </a:cxnLst>
              <a:rect l="0" t="0" r="r" b="b"/>
              <a:pathLst>
                <a:path w="67" h="70">
                  <a:moveTo>
                    <a:pt x="67" y="54"/>
                  </a:moveTo>
                  <a:lnTo>
                    <a:pt x="15" y="0"/>
                  </a:lnTo>
                  <a:lnTo>
                    <a:pt x="0" y="15"/>
                  </a:lnTo>
                  <a:lnTo>
                    <a:pt x="52" y="70"/>
                  </a:lnTo>
                  <a:lnTo>
                    <a:pt x="67" y="5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15" name="Freeform 147">
              <a:extLst>
                <a:ext uri="{FF2B5EF4-FFF2-40B4-BE49-F238E27FC236}">
                  <a16:creationId xmlns:a16="http://schemas.microsoft.com/office/drawing/2014/main" id="{86DCD9D8-3CF7-4BEF-8CC9-B7235BB2C830}"/>
                </a:ext>
              </a:extLst>
            </p:cNvPr>
            <p:cNvSpPr>
              <a:spLocks noEditPoints="1"/>
            </p:cNvSpPr>
            <p:nvPr/>
          </p:nvSpPr>
          <p:spPr bwMode="auto">
            <a:xfrm>
              <a:off x="2141828" y="5232034"/>
              <a:ext cx="386342" cy="386342"/>
            </a:xfrm>
            <a:custGeom>
              <a:avLst/>
              <a:gdLst>
                <a:gd name="T0" fmla="*/ 82 w 85"/>
                <a:gd name="T1" fmla="*/ 72 h 85"/>
                <a:gd name="T2" fmla="*/ 61 w 85"/>
                <a:gd name="T3" fmla="*/ 50 h 85"/>
                <a:gd name="T4" fmla="*/ 54 w 85"/>
                <a:gd name="T5" fmla="*/ 48 h 85"/>
                <a:gd name="T6" fmla="*/ 34 w 85"/>
                <a:gd name="T7" fmla="*/ 29 h 85"/>
                <a:gd name="T8" fmla="*/ 33 w 85"/>
                <a:gd name="T9" fmla="*/ 26 h 85"/>
                <a:gd name="T10" fmla="*/ 36 w 85"/>
                <a:gd name="T11" fmla="*/ 22 h 85"/>
                <a:gd name="T12" fmla="*/ 34 w 85"/>
                <a:gd name="T13" fmla="*/ 14 h 85"/>
                <a:gd name="T14" fmla="*/ 22 w 85"/>
                <a:gd name="T15" fmla="*/ 2 h 85"/>
                <a:gd name="T16" fmla="*/ 18 w 85"/>
                <a:gd name="T17" fmla="*/ 2 h 85"/>
                <a:gd name="T18" fmla="*/ 3 w 85"/>
                <a:gd name="T19" fmla="*/ 15 h 85"/>
                <a:gd name="T20" fmla="*/ 2 w 85"/>
                <a:gd name="T21" fmla="*/ 23 h 85"/>
                <a:gd name="T22" fmla="*/ 14 w 85"/>
                <a:gd name="T23" fmla="*/ 36 h 85"/>
                <a:gd name="T24" fmla="*/ 23 w 85"/>
                <a:gd name="T25" fmla="*/ 36 h 85"/>
                <a:gd name="T26" fmla="*/ 27 w 85"/>
                <a:gd name="T27" fmla="*/ 33 h 85"/>
                <a:gd name="T28" fmla="*/ 48 w 85"/>
                <a:gd name="T29" fmla="*/ 54 h 85"/>
                <a:gd name="T30" fmla="*/ 49 w 85"/>
                <a:gd name="T31" fmla="*/ 61 h 85"/>
                <a:gd name="T32" fmla="*/ 71 w 85"/>
                <a:gd name="T33" fmla="*/ 83 h 85"/>
                <a:gd name="T34" fmla="*/ 82 w 85"/>
                <a:gd name="T35" fmla="*/ 82 h 85"/>
                <a:gd name="T36" fmla="*/ 82 w 85"/>
                <a:gd name="T37" fmla="*/ 72 h 85"/>
                <a:gd name="T38" fmla="*/ 9 w 85"/>
                <a:gd name="T39" fmla="*/ 22 h 85"/>
                <a:gd name="T40" fmla="*/ 6 w 85"/>
                <a:gd name="T41" fmla="*/ 19 h 85"/>
                <a:gd name="T42" fmla="*/ 19 w 85"/>
                <a:gd name="T43" fmla="*/ 6 h 85"/>
                <a:gd name="T44" fmla="*/ 22 w 85"/>
                <a:gd name="T45" fmla="*/ 9 h 85"/>
                <a:gd name="T46" fmla="*/ 9 w 85"/>
                <a:gd name="T47" fmla="*/ 2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85">
                  <a:moveTo>
                    <a:pt x="82" y="72"/>
                  </a:moveTo>
                  <a:cubicBezTo>
                    <a:pt x="61" y="50"/>
                    <a:pt x="61" y="50"/>
                    <a:pt x="61" y="50"/>
                  </a:cubicBezTo>
                  <a:cubicBezTo>
                    <a:pt x="59" y="48"/>
                    <a:pt x="56" y="47"/>
                    <a:pt x="54" y="48"/>
                  </a:cubicBezTo>
                  <a:cubicBezTo>
                    <a:pt x="45" y="39"/>
                    <a:pt x="35" y="29"/>
                    <a:pt x="34" y="29"/>
                  </a:cubicBezTo>
                  <a:cubicBezTo>
                    <a:pt x="33" y="28"/>
                    <a:pt x="33" y="26"/>
                    <a:pt x="33" y="26"/>
                  </a:cubicBezTo>
                  <a:cubicBezTo>
                    <a:pt x="36" y="22"/>
                    <a:pt x="36" y="22"/>
                    <a:pt x="36" y="22"/>
                  </a:cubicBezTo>
                  <a:cubicBezTo>
                    <a:pt x="39" y="18"/>
                    <a:pt x="34" y="14"/>
                    <a:pt x="34" y="14"/>
                  </a:cubicBezTo>
                  <a:cubicBezTo>
                    <a:pt x="34" y="14"/>
                    <a:pt x="24" y="3"/>
                    <a:pt x="22" y="2"/>
                  </a:cubicBezTo>
                  <a:cubicBezTo>
                    <a:pt x="20" y="0"/>
                    <a:pt x="18" y="2"/>
                    <a:pt x="18" y="2"/>
                  </a:cubicBezTo>
                  <a:cubicBezTo>
                    <a:pt x="8" y="7"/>
                    <a:pt x="6" y="11"/>
                    <a:pt x="3" y="15"/>
                  </a:cubicBezTo>
                  <a:cubicBezTo>
                    <a:pt x="0" y="20"/>
                    <a:pt x="2" y="23"/>
                    <a:pt x="2" y="23"/>
                  </a:cubicBezTo>
                  <a:cubicBezTo>
                    <a:pt x="2" y="23"/>
                    <a:pt x="10" y="31"/>
                    <a:pt x="14" y="36"/>
                  </a:cubicBezTo>
                  <a:cubicBezTo>
                    <a:pt x="19" y="40"/>
                    <a:pt x="23" y="36"/>
                    <a:pt x="23" y="36"/>
                  </a:cubicBezTo>
                  <a:cubicBezTo>
                    <a:pt x="27" y="33"/>
                    <a:pt x="27" y="33"/>
                    <a:pt x="27" y="33"/>
                  </a:cubicBezTo>
                  <a:cubicBezTo>
                    <a:pt x="48" y="54"/>
                    <a:pt x="48" y="54"/>
                    <a:pt x="48" y="54"/>
                  </a:cubicBezTo>
                  <a:cubicBezTo>
                    <a:pt x="47" y="57"/>
                    <a:pt x="48" y="59"/>
                    <a:pt x="49" y="61"/>
                  </a:cubicBezTo>
                  <a:cubicBezTo>
                    <a:pt x="71" y="83"/>
                    <a:pt x="71" y="83"/>
                    <a:pt x="71" y="83"/>
                  </a:cubicBezTo>
                  <a:cubicBezTo>
                    <a:pt x="74" y="85"/>
                    <a:pt x="79" y="85"/>
                    <a:pt x="82" y="82"/>
                  </a:cubicBezTo>
                  <a:cubicBezTo>
                    <a:pt x="85" y="79"/>
                    <a:pt x="85" y="74"/>
                    <a:pt x="82" y="72"/>
                  </a:cubicBezTo>
                  <a:close/>
                  <a:moveTo>
                    <a:pt x="9" y="22"/>
                  </a:moveTo>
                  <a:cubicBezTo>
                    <a:pt x="6" y="19"/>
                    <a:pt x="6" y="19"/>
                    <a:pt x="6" y="19"/>
                  </a:cubicBezTo>
                  <a:cubicBezTo>
                    <a:pt x="19" y="6"/>
                    <a:pt x="19" y="6"/>
                    <a:pt x="19" y="6"/>
                  </a:cubicBezTo>
                  <a:cubicBezTo>
                    <a:pt x="22" y="9"/>
                    <a:pt x="22" y="9"/>
                    <a:pt x="22" y="9"/>
                  </a:cubicBezTo>
                  <a:lnTo>
                    <a:pt x="9"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216" name="Group 215">
            <a:extLst>
              <a:ext uri="{FF2B5EF4-FFF2-40B4-BE49-F238E27FC236}">
                <a16:creationId xmlns:a16="http://schemas.microsoft.com/office/drawing/2014/main" id="{2EC437DC-51AC-44B9-8DE3-D7664F596A0D}"/>
              </a:ext>
            </a:extLst>
          </p:cNvPr>
          <p:cNvGrpSpPr/>
          <p:nvPr/>
        </p:nvGrpSpPr>
        <p:grpSpPr>
          <a:xfrm>
            <a:off x="5003255" y="4825258"/>
            <a:ext cx="5381459" cy="576000"/>
            <a:chOff x="7195865" y="1520136"/>
            <a:chExt cx="1770901" cy="716221"/>
          </a:xfrm>
        </p:grpSpPr>
        <p:sp>
          <p:nvSpPr>
            <p:cNvPr id="217" name="Rounded Rectangle 104">
              <a:extLst>
                <a:ext uri="{FF2B5EF4-FFF2-40B4-BE49-F238E27FC236}">
                  <a16:creationId xmlns:a16="http://schemas.microsoft.com/office/drawing/2014/main" id="{4219D04B-5C37-4A9C-A639-C68202F8827A}"/>
                </a:ext>
              </a:extLst>
            </p:cNvPr>
            <p:cNvSpPr/>
            <p:nvPr/>
          </p:nvSpPr>
          <p:spPr>
            <a:xfrm>
              <a:off x="7195865" y="1520136"/>
              <a:ext cx="1770901" cy="716221"/>
            </a:xfrm>
            <a:prstGeom prst="roundRect">
              <a:avLst/>
            </a:prstGeom>
            <a:solidFill>
              <a:srgbClr val="4B288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1" u="none" strike="noStrike" kern="1200" cap="none" spc="0" normalizeH="0" baseline="0" noProof="0" dirty="0">
                  <a:ln>
                    <a:noFill/>
                  </a:ln>
                  <a:solidFill>
                    <a:srgbClr val="000000"/>
                  </a:solidFill>
                  <a:effectLst/>
                  <a:uLnTx/>
                  <a:uFillTx/>
                  <a:latin typeface="KPMG Extralight"/>
                  <a:ea typeface="+mn-ea"/>
                  <a:cs typeface="Arial" panose="020B0604020202020204" pitchFamily="34" charset="0"/>
                </a:rPr>
                <a:t>Ensure they have difficult conversations</a:t>
              </a:r>
            </a:p>
          </p:txBody>
        </p:sp>
        <p:sp>
          <p:nvSpPr>
            <p:cNvPr id="218" name="Rounded Rectangle 104">
              <a:extLst>
                <a:ext uri="{FF2B5EF4-FFF2-40B4-BE49-F238E27FC236}">
                  <a16:creationId xmlns:a16="http://schemas.microsoft.com/office/drawing/2014/main" id="{85FAEFEF-4C09-4C78-9686-9A1CB6E377A5}"/>
                </a:ext>
              </a:extLst>
            </p:cNvPr>
            <p:cNvSpPr/>
            <p:nvPr/>
          </p:nvSpPr>
          <p:spPr>
            <a:xfrm>
              <a:off x="7241525" y="1560013"/>
              <a:ext cx="1673213" cy="65253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0" rtlCol="0" anchor="t"/>
            <a:lstStyle/>
            <a:p>
              <a:pPr marL="228600" lvl="0" indent="-228600">
                <a:buFont typeface="+mj-lt"/>
                <a:buAutoNum type="arabicPeriod" startAt="5"/>
                <a:defRPr/>
              </a:pPr>
              <a:r>
                <a:rPr lang="es-ES" sz="1000" b="1" dirty="0">
                  <a:solidFill>
                    <a:srgbClr val="4B2884"/>
                  </a:solidFill>
                  <a:latin typeface="Univers for KPMG"/>
                  <a:cs typeface="Arial" panose="020B0604020202020204" pitchFamily="34" charset="0"/>
                </a:rPr>
                <a:t>Explotación de informes a través de herramienta BI</a:t>
              </a:r>
              <a:r>
                <a:rPr lang="es-ES" sz="1000" dirty="0">
                  <a:solidFill>
                    <a:srgbClr val="4B2884"/>
                  </a:solidFill>
                  <a:latin typeface="Univers for KPMG"/>
                  <a:cs typeface="Arial" panose="020B0604020202020204" pitchFamily="34" charset="0"/>
                </a:rPr>
                <a:t> entre aplicaciones para una mayor elaboración de KPI para monitorizar el proceso</a:t>
              </a:r>
              <a:endParaRPr kumimoji="0" lang="en-US" sz="1000" i="1" u="none" strike="noStrike" kern="1200" cap="none" spc="0" normalizeH="0" baseline="0" noProof="0" dirty="0">
                <a:ln>
                  <a:noFill/>
                </a:ln>
                <a:solidFill>
                  <a:srgbClr val="4B2884"/>
                </a:solidFill>
                <a:effectLst/>
                <a:uLnTx/>
                <a:uFillTx/>
                <a:latin typeface="Arial"/>
                <a:ea typeface="+mn-ea"/>
                <a:cs typeface="Arial" panose="020B0604020202020204" pitchFamily="34" charset="0"/>
              </a:endParaRPr>
            </a:p>
          </p:txBody>
        </p:sp>
      </p:grpSp>
      <p:grpSp>
        <p:nvGrpSpPr>
          <p:cNvPr id="219" name="Group 218">
            <a:extLst>
              <a:ext uri="{FF2B5EF4-FFF2-40B4-BE49-F238E27FC236}">
                <a16:creationId xmlns:a16="http://schemas.microsoft.com/office/drawing/2014/main" id="{DED35BBB-43AF-4007-AF6E-A608AB0DB29E}"/>
              </a:ext>
            </a:extLst>
          </p:cNvPr>
          <p:cNvGrpSpPr/>
          <p:nvPr/>
        </p:nvGrpSpPr>
        <p:grpSpPr>
          <a:xfrm>
            <a:off x="4266545" y="4948836"/>
            <a:ext cx="359863" cy="257524"/>
            <a:chOff x="3433669" y="1725154"/>
            <a:chExt cx="478977" cy="342764"/>
          </a:xfrm>
          <a:solidFill>
            <a:schemeClr val="bg1"/>
          </a:solidFill>
        </p:grpSpPr>
        <p:sp>
          <p:nvSpPr>
            <p:cNvPr id="220" name="Rectangle 47">
              <a:extLst>
                <a:ext uri="{FF2B5EF4-FFF2-40B4-BE49-F238E27FC236}">
                  <a16:creationId xmlns:a16="http://schemas.microsoft.com/office/drawing/2014/main" id="{7C318E06-EA9D-4897-8144-CFFAF8AAC591}"/>
                </a:ext>
              </a:extLst>
            </p:cNvPr>
            <p:cNvSpPr>
              <a:spLocks noChangeArrowheads="1"/>
            </p:cNvSpPr>
            <p:nvPr/>
          </p:nvSpPr>
          <p:spPr bwMode="auto">
            <a:xfrm>
              <a:off x="3827531" y="1853691"/>
              <a:ext cx="85115" cy="21422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21" name="Rectangle 48">
              <a:extLst>
                <a:ext uri="{FF2B5EF4-FFF2-40B4-BE49-F238E27FC236}">
                  <a16:creationId xmlns:a16="http://schemas.microsoft.com/office/drawing/2014/main" id="{95AE983C-A303-409E-A0A3-1569D6A2F550}"/>
                </a:ext>
              </a:extLst>
            </p:cNvPr>
            <p:cNvSpPr>
              <a:spLocks noChangeArrowheads="1"/>
            </p:cNvSpPr>
            <p:nvPr/>
          </p:nvSpPr>
          <p:spPr bwMode="auto">
            <a:xfrm>
              <a:off x="3690680" y="1959156"/>
              <a:ext cx="86783" cy="10876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22" name="Rectangle 49">
              <a:extLst>
                <a:ext uri="{FF2B5EF4-FFF2-40B4-BE49-F238E27FC236}">
                  <a16:creationId xmlns:a16="http://schemas.microsoft.com/office/drawing/2014/main" id="{D6A6E3D9-A334-4137-96BB-E32F5D595563}"/>
                </a:ext>
              </a:extLst>
            </p:cNvPr>
            <p:cNvSpPr>
              <a:spLocks noChangeArrowheads="1"/>
            </p:cNvSpPr>
            <p:nvPr/>
          </p:nvSpPr>
          <p:spPr bwMode="auto">
            <a:xfrm>
              <a:off x="3560506" y="1909719"/>
              <a:ext cx="85115" cy="158199"/>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23" name="Freeform 50">
              <a:extLst>
                <a:ext uri="{FF2B5EF4-FFF2-40B4-BE49-F238E27FC236}">
                  <a16:creationId xmlns:a16="http://schemas.microsoft.com/office/drawing/2014/main" id="{B0979178-F3E6-43D6-9513-3D343826FBA0}"/>
                </a:ext>
              </a:extLst>
            </p:cNvPr>
            <p:cNvSpPr>
              <a:spLocks/>
            </p:cNvSpPr>
            <p:nvPr/>
          </p:nvSpPr>
          <p:spPr bwMode="auto">
            <a:xfrm>
              <a:off x="3458702" y="1744929"/>
              <a:ext cx="418896" cy="204340"/>
            </a:xfrm>
            <a:custGeom>
              <a:avLst/>
              <a:gdLst>
                <a:gd name="T0" fmla="*/ 6 w 251"/>
                <a:gd name="T1" fmla="*/ 124 h 124"/>
                <a:gd name="T2" fmla="*/ 0 w 251"/>
                <a:gd name="T3" fmla="*/ 112 h 124"/>
                <a:gd name="T4" fmla="*/ 85 w 251"/>
                <a:gd name="T5" fmla="*/ 48 h 124"/>
                <a:gd name="T6" fmla="*/ 166 w 251"/>
                <a:gd name="T7" fmla="*/ 72 h 124"/>
                <a:gd name="T8" fmla="*/ 242 w 251"/>
                <a:gd name="T9" fmla="*/ 0 h 124"/>
                <a:gd name="T10" fmla="*/ 251 w 251"/>
                <a:gd name="T11" fmla="*/ 9 h 124"/>
                <a:gd name="T12" fmla="*/ 169 w 251"/>
                <a:gd name="T13" fmla="*/ 85 h 124"/>
                <a:gd name="T14" fmla="*/ 88 w 251"/>
                <a:gd name="T15" fmla="*/ 60 h 124"/>
                <a:gd name="T16" fmla="*/ 6 w 251"/>
                <a:gd name="T17"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124">
                  <a:moveTo>
                    <a:pt x="6" y="124"/>
                  </a:moveTo>
                  <a:lnTo>
                    <a:pt x="0" y="112"/>
                  </a:lnTo>
                  <a:lnTo>
                    <a:pt x="85" y="48"/>
                  </a:lnTo>
                  <a:lnTo>
                    <a:pt x="166" y="72"/>
                  </a:lnTo>
                  <a:lnTo>
                    <a:pt x="242" y="0"/>
                  </a:lnTo>
                  <a:lnTo>
                    <a:pt x="251" y="9"/>
                  </a:lnTo>
                  <a:lnTo>
                    <a:pt x="169" y="85"/>
                  </a:lnTo>
                  <a:lnTo>
                    <a:pt x="88" y="60"/>
                  </a:lnTo>
                  <a:lnTo>
                    <a:pt x="6" y="1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24" name="Oval 51">
              <a:extLst>
                <a:ext uri="{FF2B5EF4-FFF2-40B4-BE49-F238E27FC236}">
                  <a16:creationId xmlns:a16="http://schemas.microsoft.com/office/drawing/2014/main" id="{59BEDCA7-BB55-49EE-95A9-EA8183BCD7B4}"/>
                </a:ext>
              </a:extLst>
            </p:cNvPr>
            <p:cNvSpPr>
              <a:spLocks noChangeArrowheads="1"/>
            </p:cNvSpPr>
            <p:nvPr/>
          </p:nvSpPr>
          <p:spPr bwMode="auto">
            <a:xfrm>
              <a:off x="3842550" y="1725154"/>
              <a:ext cx="55074" cy="54381"/>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25" name="Oval 52">
              <a:extLst>
                <a:ext uri="{FF2B5EF4-FFF2-40B4-BE49-F238E27FC236}">
                  <a16:creationId xmlns:a16="http://schemas.microsoft.com/office/drawing/2014/main" id="{69A45495-ED1D-45E9-9696-53C13A4505E7}"/>
                </a:ext>
              </a:extLst>
            </p:cNvPr>
            <p:cNvSpPr>
              <a:spLocks noChangeArrowheads="1"/>
            </p:cNvSpPr>
            <p:nvPr/>
          </p:nvSpPr>
          <p:spPr bwMode="auto">
            <a:xfrm>
              <a:off x="3705700" y="1843803"/>
              <a:ext cx="61750" cy="60973"/>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26" name="Oval 53">
              <a:extLst>
                <a:ext uri="{FF2B5EF4-FFF2-40B4-BE49-F238E27FC236}">
                  <a16:creationId xmlns:a16="http://schemas.microsoft.com/office/drawing/2014/main" id="{875BB261-4E45-477A-ABC0-169D91D7D654}"/>
                </a:ext>
              </a:extLst>
            </p:cNvPr>
            <p:cNvSpPr>
              <a:spLocks noChangeArrowheads="1"/>
            </p:cNvSpPr>
            <p:nvPr/>
          </p:nvSpPr>
          <p:spPr bwMode="auto">
            <a:xfrm>
              <a:off x="3575525" y="1804254"/>
              <a:ext cx="55074" cy="59324"/>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27" name="Oval 54">
              <a:extLst>
                <a:ext uri="{FF2B5EF4-FFF2-40B4-BE49-F238E27FC236}">
                  <a16:creationId xmlns:a16="http://schemas.microsoft.com/office/drawing/2014/main" id="{3FE07809-AE21-4C61-B0A3-603E5A5326E8}"/>
                </a:ext>
              </a:extLst>
            </p:cNvPr>
            <p:cNvSpPr>
              <a:spLocks noChangeArrowheads="1"/>
            </p:cNvSpPr>
            <p:nvPr/>
          </p:nvSpPr>
          <p:spPr bwMode="auto">
            <a:xfrm>
              <a:off x="3433669" y="1909719"/>
              <a:ext cx="61750" cy="59324"/>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228" name="Group 227">
            <a:extLst>
              <a:ext uri="{FF2B5EF4-FFF2-40B4-BE49-F238E27FC236}">
                <a16:creationId xmlns:a16="http://schemas.microsoft.com/office/drawing/2014/main" id="{33208F71-BD24-4F54-B7E7-5BB5F8F3C46D}"/>
              </a:ext>
            </a:extLst>
          </p:cNvPr>
          <p:cNvGrpSpPr/>
          <p:nvPr/>
        </p:nvGrpSpPr>
        <p:grpSpPr>
          <a:xfrm>
            <a:off x="5003255" y="2754232"/>
            <a:ext cx="5381459" cy="792000"/>
            <a:chOff x="6931316" y="3113938"/>
            <a:chExt cx="1770901" cy="716221"/>
          </a:xfrm>
        </p:grpSpPr>
        <p:sp>
          <p:nvSpPr>
            <p:cNvPr id="229" name="Rounded Rectangle 104">
              <a:extLst>
                <a:ext uri="{FF2B5EF4-FFF2-40B4-BE49-F238E27FC236}">
                  <a16:creationId xmlns:a16="http://schemas.microsoft.com/office/drawing/2014/main" id="{0019E6C1-0ECF-40F2-9BFB-E129E02E44A3}"/>
                </a:ext>
              </a:extLst>
            </p:cNvPr>
            <p:cNvSpPr/>
            <p:nvPr/>
          </p:nvSpPr>
          <p:spPr>
            <a:xfrm>
              <a:off x="6931316" y="3113938"/>
              <a:ext cx="1770901" cy="716221"/>
            </a:xfrm>
            <a:prstGeom prst="roundRect">
              <a:avLst/>
            </a:prstGeom>
            <a:solidFill>
              <a:srgbClr val="009CD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1" u="none" strike="noStrike" kern="1200" cap="none" spc="0" normalizeH="0" baseline="0" noProof="0" dirty="0">
                  <a:ln>
                    <a:noFill/>
                  </a:ln>
                  <a:solidFill>
                    <a:srgbClr val="000000"/>
                  </a:solidFill>
                  <a:effectLst/>
                  <a:uLnTx/>
                  <a:uFillTx/>
                  <a:latin typeface="KPMG Extralight"/>
                  <a:ea typeface="+mn-ea"/>
                  <a:cs typeface="Arial" panose="020B0604020202020204" pitchFamily="34" charset="0"/>
                </a:rPr>
                <a:t>Ensure they have difficult conversations</a:t>
              </a:r>
            </a:p>
          </p:txBody>
        </p:sp>
        <p:sp>
          <p:nvSpPr>
            <p:cNvPr id="230" name="Rounded Rectangle 104">
              <a:extLst>
                <a:ext uri="{FF2B5EF4-FFF2-40B4-BE49-F238E27FC236}">
                  <a16:creationId xmlns:a16="http://schemas.microsoft.com/office/drawing/2014/main" id="{1B072AE1-A154-43DB-96E8-A56CA60CEBEA}"/>
                </a:ext>
              </a:extLst>
            </p:cNvPr>
            <p:cNvSpPr/>
            <p:nvPr/>
          </p:nvSpPr>
          <p:spPr>
            <a:xfrm>
              <a:off x="6976974" y="3153817"/>
              <a:ext cx="1673213" cy="65253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0" rtlCol="0" anchor="ctr"/>
            <a:lstStyle/>
            <a:p>
              <a:pPr marL="228600" lvl="0" indent="-228600">
                <a:buFont typeface="+mj-lt"/>
                <a:buAutoNum type="arabicPeriod" startAt="2"/>
                <a:defRPr/>
              </a:pPr>
              <a:r>
                <a:rPr lang="es-ES" sz="1000" b="1" dirty="0">
                  <a:solidFill>
                    <a:srgbClr val="009CDC"/>
                  </a:solidFill>
                  <a:latin typeface="Univers for KPMG"/>
                  <a:cs typeface="Univers for KPMG"/>
                </a:rPr>
                <a:t>Aprovechar la totalidad de funciones de las herramientas que ayudan a gestionar el día a día.</a:t>
              </a:r>
            </a:p>
            <a:p>
              <a:pPr marL="228600" lvl="0" indent="-228600">
                <a:buFont typeface="+mj-lt"/>
                <a:buAutoNum type="arabicPeriod" startAt="2"/>
                <a:defRPr/>
              </a:pPr>
              <a:r>
                <a:rPr lang="es-ES" sz="1000" b="1" dirty="0">
                  <a:solidFill>
                    <a:srgbClr val="009CDC"/>
                  </a:solidFill>
                  <a:latin typeface="Univers for KPMG"/>
                  <a:cs typeface="Arial" panose="020B0604020202020204" pitchFamily="34" charset="0"/>
                </a:rPr>
                <a:t>En ocasiones, duplicidad de tareas. </a:t>
              </a:r>
              <a:r>
                <a:rPr lang="es-ES" sz="1000" dirty="0">
                  <a:solidFill>
                    <a:srgbClr val="009CDC"/>
                  </a:solidFill>
                  <a:latin typeface="Univers for KPMG"/>
                  <a:cs typeface="Arial" panose="020B0604020202020204" pitchFamily="34" charset="0"/>
                </a:rPr>
                <a:t>Se debe a desconocimiento de la funcionalidad de la herramienta.</a:t>
              </a:r>
              <a:endParaRPr lang="en-US" sz="1000" dirty="0">
                <a:solidFill>
                  <a:srgbClr val="009CDC"/>
                </a:solidFill>
                <a:cs typeface="Arial" panose="020B0604020202020204" pitchFamily="34" charset="0"/>
              </a:endParaRPr>
            </a:p>
          </p:txBody>
        </p:sp>
      </p:grpSp>
      <p:grpSp>
        <p:nvGrpSpPr>
          <p:cNvPr id="231" name="Group 230">
            <a:extLst>
              <a:ext uri="{FF2B5EF4-FFF2-40B4-BE49-F238E27FC236}">
                <a16:creationId xmlns:a16="http://schemas.microsoft.com/office/drawing/2014/main" id="{966377FF-76C2-4F7A-9E7E-A1D5B46E94D6}"/>
              </a:ext>
            </a:extLst>
          </p:cNvPr>
          <p:cNvGrpSpPr/>
          <p:nvPr/>
        </p:nvGrpSpPr>
        <p:grpSpPr>
          <a:xfrm>
            <a:off x="4282229" y="2971797"/>
            <a:ext cx="328495" cy="281385"/>
            <a:chOff x="1332503" y="2625643"/>
            <a:chExt cx="529044" cy="453172"/>
          </a:xfrm>
          <a:solidFill>
            <a:schemeClr val="bg1"/>
          </a:solidFill>
        </p:grpSpPr>
        <p:sp>
          <p:nvSpPr>
            <p:cNvPr id="232" name="Freeform 84">
              <a:extLst>
                <a:ext uri="{FF2B5EF4-FFF2-40B4-BE49-F238E27FC236}">
                  <a16:creationId xmlns:a16="http://schemas.microsoft.com/office/drawing/2014/main" id="{82ABDF80-752E-482A-B904-32CA39262837}"/>
                </a:ext>
              </a:extLst>
            </p:cNvPr>
            <p:cNvSpPr>
              <a:spLocks noEditPoints="1"/>
            </p:cNvSpPr>
            <p:nvPr/>
          </p:nvSpPr>
          <p:spPr bwMode="auto">
            <a:xfrm>
              <a:off x="1499394" y="2625643"/>
              <a:ext cx="196931" cy="169734"/>
            </a:xfrm>
            <a:custGeom>
              <a:avLst/>
              <a:gdLst>
                <a:gd name="T0" fmla="*/ 34 w 39"/>
                <a:gd name="T1" fmla="*/ 34 h 34"/>
                <a:gd name="T2" fmla="*/ 5 w 39"/>
                <a:gd name="T3" fmla="*/ 34 h 34"/>
                <a:gd name="T4" fmla="*/ 0 w 39"/>
                <a:gd name="T5" fmla="*/ 28 h 34"/>
                <a:gd name="T6" fmla="*/ 0 w 39"/>
                <a:gd name="T7" fmla="*/ 6 h 34"/>
                <a:gd name="T8" fmla="*/ 5 w 39"/>
                <a:gd name="T9" fmla="*/ 0 h 34"/>
                <a:gd name="T10" fmla="*/ 34 w 39"/>
                <a:gd name="T11" fmla="*/ 0 h 34"/>
                <a:gd name="T12" fmla="*/ 39 w 39"/>
                <a:gd name="T13" fmla="*/ 6 h 34"/>
                <a:gd name="T14" fmla="*/ 39 w 39"/>
                <a:gd name="T15" fmla="*/ 28 h 34"/>
                <a:gd name="T16" fmla="*/ 34 w 39"/>
                <a:gd name="T17" fmla="*/ 34 h 34"/>
                <a:gd name="T18" fmla="*/ 8 w 39"/>
                <a:gd name="T19" fmla="*/ 26 h 34"/>
                <a:gd name="T20" fmla="*/ 31 w 39"/>
                <a:gd name="T21" fmla="*/ 26 h 34"/>
                <a:gd name="T22" fmla="*/ 31 w 39"/>
                <a:gd name="T23" fmla="*/ 9 h 34"/>
                <a:gd name="T24" fmla="*/ 8 w 39"/>
                <a:gd name="T25" fmla="*/ 9 h 34"/>
                <a:gd name="T26" fmla="*/ 8 w 39"/>
                <a:gd name="T27"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34">
                  <a:moveTo>
                    <a:pt x="34" y="34"/>
                  </a:moveTo>
                  <a:cubicBezTo>
                    <a:pt x="5" y="34"/>
                    <a:pt x="5" y="34"/>
                    <a:pt x="5" y="34"/>
                  </a:cubicBezTo>
                  <a:cubicBezTo>
                    <a:pt x="2" y="34"/>
                    <a:pt x="0" y="31"/>
                    <a:pt x="0" y="28"/>
                  </a:cubicBezTo>
                  <a:cubicBezTo>
                    <a:pt x="0" y="6"/>
                    <a:pt x="0" y="6"/>
                    <a:pt x="0" y="6"/>
                  </a:cubicBezTo>
                  <a:cubicBezTo>
                    <a:pt x="0" y="3"/>
                    <a:pt x="2" y="0"/>
                    <a:pt x="5" y="0"/>
                  </a:cubicBezTo>
                  <a:cubicBezTo>
                    <a:pt x="34" y="0"/>
                    <a:pt x="34" y="0"/>
                    <a:pt x="34" y="0"/>
                  </a:cubicBezTo>
                  <a:cubicBezTo>
                    <a:pt x="37" y="0"/>
                    <a:pt x="39" y="3"/>
                    <a:pt x="39" y="6"/>
                  </a:cubicBezTo>
                  <a:cubicBezTo>
                    <a:pt x="39" y="28"/>
                    <a:pt x="39" y="28"/>
                    <a:pt x="39" y="28"/>
                  </a:cubicBezTo>
                  <a:cubicBezTo>
                    <a:pt x="39" y="31"/>
                    <a:pt x="37" y="34"/>
                    <a:pt x="34" y="34"/>
                  </a:cubicBezTo>
                  <a:close/>
                  <a:moveTo>
                    <a:pt x="8" y="26"/>
                  </a:moveTo>
                  <a:cubicBezTo>
                    <a:pt x="31" y="26"/>
                    <a:pt x="31" y="26"/>
                    <a:pt x="31" y="26"/>
                  </a:cubicBezTo>
                  <a:cubicBezTo>
                    <a:pt x="31" y="9"/>
                    <a:pt x="31" y="9"/>
                    <a:pt x="31" y="9"/>
                  </a:cubicBezTo>
                  <a:cubicBezTo>
                    <a:pt x="8" y="9"/>
                    <a:pt x="8" y="9"/>
                    <a:pt x="8" y="9"/>
                  </a:cubicBezTo>
                  <a:lnTo>
                    <a:pt x="8" y="2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33" name="Freeform 85">
              <a:extLst>
                <a:ext uri="{FF2B5EF4-FFF2-40B4-BE49-F238E27FC236}">
                  <a16:creationId xmlns:a16="http://schemas.microsoft.com/office/drawing/2014/main" id="{0239165F-F4EA-4A22-843A-1AD615507F41}"/>
                </a:ext>
              </a:extLst>
            </p:cNvPr>
            <p:cNvSpPr>
              <a:spLocks noEditPoints="1"/>
            </p:cNvSpPr>
            <p:nvPr/>
          </p:nvSpPr>
          <p:spPr bwMode="auto">
            <a:xfrm>
              <a:off x="1524428" y="2940391"/>
              <a:ext cx="146864" cy="138424"/>
            </a:xfrm>
            <a:custGeom>
              <a:avLst/>
              <a:gdLst>
                <a:gd name="T0" fmla="*/ 24 w 29"/>
                <a:gd name="T1" fmla="*/ 28 h 28"/>
                <a:gd name="T2" fmla="*/ 5 w 29"/>
                <a:gd name="T3" fmla="*/ 28 h 28"/>
                <a:gd name="T4" fmla="*/ 0 w 29"/>
                <a:gd name="T5" fmla="*/ 22 h 28"/>
                <a:gd name="T6" fmla="*/ 0 w 29"/>
                <a:gd name="T7" fmla="*/ 5 h 28"/>
                <a:gd name="T8" fmla="*/ 5 w 29"/>
                <a:gd name="T9" fmla="*/ 0 h 28"/>
                <a:gd name="T10" fmla="*/ 24 w 29"/>
                <a:gd name="T11" fmla="*/ 0 h 28"/>
                <a:gd name="T12" fmla="*/ 29 w 29"/>
                <a:gd name="T13" fmla="*/ 5 h 28"/>
                <a:gd name="T14" fmla="*/ 29 w 29"/>
                <a:gd name="T15" fmla="*/ 22 h 28"/>
                <a:gd name="T16" fmla="*/ 24 w 29"/>
                <a:gd name="T17" fmla="*/ 28 h 28"/>
                <a:gd name="T18" fmla="*/ 8 w 29"/>
                <a:gd name="T19" fmla="*/ 19 h 28"/>
                <a:gd name="T20" fmla="*/ 21 w 29"/>
                <a:gd name="T21" fmla="*/ 19 h 28"/>
                <a:gd name="T22" fmla="*/ 21 w 29"/>
                <a:gd name="T23" fmla="*/ 8 h 28"/>
                <a:gd name="T24" fmla="*/ 8 w 29"/>
                <a:gd name="T25" fmla="*/ 8 h 28"/>
                <a:gd name="T26" fmla="*/ 8 w 29"/>
                <a:gd name="T27"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8">
                  <a:moveTo>
                    <a:pt x="24" y="28"/>
                  </a:moveTo>
                  <a:cubicBezTo>
                    <a:pt x="5" y="28"/>
                    <a:pt x="5" y="28"/>
                    <a:pt x="5" y="28"/>
                  </a:cubicBezTo>
                  <a:cubicBezTo>
                    <a:pt x="2" y="28"/>
                    <a:pt x="0" y="25"/>
                    <a:pt x="0" y="22"/>
                  </a:cubicBezTo>
                  <a:cubicBezTo>
                    <a:pt x="0" y="5"/>
                    <a:pt x="0" y="5"/>
                    <a:pt x="0" y="5"/>
                  </a:cubicBezTo>
                  <a:cubicBezTo>
                    <a:pt x="0" y="2"/>
                    <a:pt x="2" y="0"/>
                    <a:pt x="5" y="0"/>
                  </a:cubicBezTo>
                  <a:cubicBezTo>
                    <a:pt x="24" y="0"/>
                    <a:pt x="24" y="0"/>
                    <a:pt x="24" y="0"/>
                  </a:cubicBezTo>
                  <a:cubicBezTo>
                    <a:pt x="27" y="0"/>
                    <a:pt x="29" y="2"/>
                    <a:pt x="29" y="5"/>
                  </a:cubicBezTo>
                  <a:cubicBezTo>
                    <a:pt x="29" y="22"/>
                    <a:pt x="29" y="22"/>
                    <a:pt x="29" y="22"/>
                  </a:cubicBezTo>
                  <a:cubicBezTo>
                    <a:pt x="29" y="25"/>
                    <a:pt x="27" y="28"/>
                    <a:pt x="24" y="28"/>
                  </a:cubicBezTo>
                  <a:close/>
                  <a:moveTo>
                    <a:pt x="8" y="19"/>
                  </a:moveTo>
                  <a:cubicBezTo>
                    <a:pt x="21" y="19"/>
                    <a:pt x="21" y="19"/>
                    <a:pt x="21" y="19"/>
                  </a:cubicBezTo>
                  <a:cubicBezTo>
                    <a:pt x="21" y="8"/>
                    <a:pt x="21" y="8"/>
                    <a:pt x="21" y="8"/>
                  </a:cubicBezTo>
                  <a:cubicBezTo>
                    <a:pt x="8" y="8"/>
                    <a:pt x="8" y="8"/>
                    <a:pt x="8" y="8"/>
                  </a:cubicBezTo>
                  <a:lnTo>
                    <a:pt x="8" y="1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34" name="Freeform 86">
              <a:extLst>
                <a:ext uri="{FF2B5EF4-FFF2-40B4-BE49-F238E27FC236}">
                  <a16:creationId xmlns:a16="http://schemas.microsoft.com/office/drawing/2014/main" id="{CD437456-254A-46A4-83D9-BCEB4A067554}"/>
                </a:ext>
              </a:extLst>
            </p:cNvPr>
            <p:cNvSpPr>
              <a:spLocks noEditPoints="1"/>
            </p:cNvSpPr>
            <p:nvPr/>
          </p:nvSpPr>
          <p:spPr bwMode="auto">
            <a:xfrm>
              <a:off x="1332503" y="2940391"/>
              <a:ext cx="151871" cy="138424"/>
            </a:xfrm>
            <a:custGeom>
              <a:avLst/>
              <a:gdLst>
                <a:gd name="T0" fmla="*/ 25 w 30"/>
                <a:gd name="T1" fmla="*/ 28 h 28"/>
                <a:gd name="T2" fmla="*/ 5 w 30"/>
                <a:gd name="T3" fmla="*/ 28 h 28"/>
                <a:gd name="T4" fmla="*/ 0 w 30"/>
                <a:gd name="T5" fmla="*/ 22 h 28"/>
                <a:gd name="T6" fmla="*/ 0 w 30"/>
                <a:gd name="T7" fmla="*/ 5 h 28"/>
                <a:gd name="T8" fmla="*/ 5 w 30"/>
                <a:gd name="T9" fmla="*/ 0 h 28"/>
                <a:gd name="T10" fmla="*/ 25 w 30"/>
                <a:gd name="T11" fmla="*/ 0 h 28"/>
                <a:gd name="T12" fmla="*/ 30 w 30"/>
                <a:gd name="T13" fmla="*/ 5 h 28"/>
                <a:gd name="T14" fmla="*/ 30 w 30"/>
                <a:gd name="T15" fmla="*/ 22 h 28"/>
                <a:gd name="T16" fmla="*/ 25 w 30"/>
                <a:gd name="T17" fmla="*/ 28 h 28"/>
                <a:gd name="T18" fmla="*/ 9 w 30"/>
                <a:gd name="T19" fmla="*/ 19 h 28"/>
                <a:gd name="T20" fmla="*/ 22 w 30"/>
                <a:gd name="T21" fmla="*/ 19 h 28"/>
                <a:gd name="T22" fmla="*/ 22 w 30"/>
                <a:gd name="T23" fmla="*/ 8 h 28"/>
                <a:gd name="T24" fmla="*/ 9 w 30"/>
                <a:gd name="T25" fmla="*/ 8 h 28"/>
                <a:gd name="T26" fmla="*/ 9 w 30"/>
                <a:gd name="T27"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8">
                  <a:moveTo>
                    <a:pt x="25" y="28"/>
                  </a:moveTo>
                  <a:cubicBezTo>
                    <a:pt x="5" y="28"/>
                    <a:pt x="5" y="28"/>
                    <a:pt x="5" y="28"/>
                  </a:cubicBezTo>
                  <a:cubicBezTo>
                    <a:pt x="3" y="28"/>
                    <a:pt x="0" y="25"/>
                    <a:pt x="0" y="22"/>
                  </a:cubicBezTo>
                  <a:cubicBezTo>
                    <a:pt x="0" y="5"/>
                    <a:pt x="0" y="5"/>
                    <a:pt x="0" y="5"/>
                  </a:cubicBezTo>
                  <a:cubicBezTo>
                    <a:pt x="0" y="2"/>
                    <a:pt x="3" y="0"/>
                    <a:pt x="5" y="0"/>
                  </a:cubicBezTo>
                  <a:cubicBezTo>
                    <a:pt x="25" y="0"/>
                    <a:pt x="25" y="0"/>
                    <a:pt x="25" y="0"/>
                  </a:cubicBezTo>
                  <a:cubicBezTo>
                    <a:pt x="28" y="0"/>
                    <a:pt x="30" y="2"/>
                    <a:pt x="30" y="5"/>
                  </a:cubicBezTo>
                  <a:cubicBezTo>
                    <a:pt x="30" y="22"/>
                    <a:pt x="30" y="22"/>
                    <a:pt x="30" y="22"/>
                  </a:cubicBezTo>
                  <a:cubicBezTo>
                    <a:pt x="30" y="25"/>
                    <a:pt x="28" y="28"/>
                    <a:pt x="25" y="28"/>
                  </a:cubicBezTo>
                  <a:close/>
                  <a:moveTo>
                    <a:pt x="9" y="19"/>
                  </a:moveTo>
                  <a:cubicBezTo>
                    <a:pt x="22" y="19"/>
                    <a:pt x="22" y="19"/>
                    <a:pt x="22" y="19"/>
                  </a:cubicBezTo>
                  <a:cubicBezTo>
                    <a:pt x="22" y="8"/>
                    <a:pt x="22" y="8"/>
                    <a:pt x="22" y="8"/>
                  </a:cubicBezTo>
                  <a:cubicBezTo>
                    <a:pt x="9" y="8"/>
                    <a:pt x="9" y="8"/>
                    <a:pt x="9" y="8"/>
                  </a:cubicBezTo>
                  <a:lnTo>
                    <a:pt x="9" y="1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35" name="Freeform 87">
              <a:extLst>
                <a:ext uri="{FF2B5EF4-FFF2-40B4-BE49-F238E27FC236}">
                  <a16:creationId xmlns:a16="http://schemas.microsoft.com/office/drawing/2014/main" id="{B5FDDCC1-FFBA-44BE-B1E4-D1A37A8A6832}"/>
                </a:ext>
              </a:extLst>
            </p:cNvPr>
            <p:cNvSpPr>
              <a:spLocks noEditPoints="1"/>
            </p:cNvSpPr>
            <p:nvPr/>
          </p:nvSpPr>
          <p:spPr bwMode="auto">
            <a:xfrm>
              <a:off x="1711345" y="2940391"/>
              <a:ext cx="150202" cy="138424"/>
            </a:xfrm>
            <a:custGeom>
              <a:avLst/>
              <a:gdLst>
                <a:gd name="T0" fmla="*/ 25 w 30"/>
                <a:gd name="T1" fmla="*/ 28 h 28"/>
                <a:gd name="T2" fmla="*/ 5 w 30"/>
                <a:gd name="T3" fmla="*/ 28 h 28"/>
                <a:gd name="T4" fmla="*/ 0 w 30"/>
                <a:gd name="T5" fmla="*/ 22 h 28"/>
                <a:gd name="T6" fmla="*/ 0 w 30"/>
                <a:gd name="T7" fmla="*/ 5 h 28"/>
                <a:gd name="T8" fmla="*/ 5 w 30"/>
                <a:gd name="T9" fmla="*/ 0 h 28"/>
                <a:gd name="T10" fmla="*/ 25 w 30"/>
                <a:gd name="T11" fmla="*/ 0 h 28"/>
                <a:gd name="T12" fmla="*/ 30 w 30"/>
                <a:gd name="T13" fmla="*/ 5 h 28"/>
                <a:gd name="T14" fmla="*/ 30 w 30"/>
                <a:gd name="T15" fmla="*/ 22 h 28"/>
                <a:gd name="T16" fmla="*/ 25 w 30"/>
                <a:gd name="T17" fmla="*/ 28 h 28"/>
                <a:gd name="T18" fmla="*/ 8 w 30"/>
                <a:gd name="T19" fmla="*/ 19 h 28"/>
                <a:gd name="T20" fmla="*/ 22 w 30"/>
                <a:gd name="T21" fmla="*/ 19 h 28"/>
                <a:gd name="T22" fmla="*/ 22 w 30"/>
                <a:gd name="T23" fmla="*/ 8 h 28"/>
                <a:gd name="T24" fmla="*/ 8 w 30"/>
                <a:gd name="T25" fmla="*/ 8 h 28"/>
                <a:gd name="T26" fmla="*/ 8 w 30"/>
                <a:gd name="T27"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8">
                  <a:moveTo>
                    <a:pt x="25" y="28"/>
                  </a:moveTo>
                  <a:cubicBezTo>
                    <a:pt x="5" y="28"/>
                    <a:pt x="5" y="28"/>
                    <a:pt x="5" y="28"/>
                  </a:cubicBezTo>
                  <a:cubicBezTo>
                    <a:pt x="3" y="28"/>
                    <a:pt x="0" y="25"/>
                    <a:pt x="0" y="22"/>
                  </a:cubicBezTo>
                  <a:cubicBezTo>
                    <a:pt x="0" y="5"/>
                    <a:pt x="0" y="5"/>
                    <a:pt x="0" y="5"/>
                  </a:cubicBezTo>
                  <a:cubicBezTo>
                    <a:pt x="0" y="2"/>
                    <a:pt x="3" y="0"/>
                    <a:pt x="5" y="0"/>
                  </a:cubicBezTo>
                  <a:cubicBezTo>
                    <a:pt x="25" y="0"/>
                    <a:pt x="25" y="0"/>
                    <a:pt x="25" y="0"/>
                  </a:cubicBezTo>
                  <a:cubicBezTo>
                    <a:pt x="28" y="0"/>
                    <a:pt x="30" y="2"/>
                    <a:pt x="30" y="5"/>
                  </a:cubicBezTo>
                  <a:cubicBezTo>
                    <a:pt x="30" y="22"/>
                    <a:pt x="30" y="22"/>
                    <a:pt x="30" y="22"/>
                  </a:cubicBezTo>
                  <a:cubicBezTo>
                    <a:pt x="30" y="25"/>
                    <a:pt x="28" y="28"/>
                    <a:pt x="25" y="28"/>
                  </a:cubicBezTo>
                  <a:close/>
                  <a:moveTo>
                    <a:pt x="8" y="19"/>
                  </a:moveTo>
                  <a:cubicBezTo>
                    <a:pt x="22" y="19"/>
                    <a:pt x="22" y="19"/>
                    <a:pt x="22" y="19"/>
                  </a:cubicBezTo>
                  <a:cubicBezTo>
                    <a:pt x="22" y="8"/>
                    <a:pt x="22" y="8"/>
                    <a:pt x="22" y="8"/>
                  </a:cubicBezTo>
                  <a:cubicBezTo>
                    <a:pt x="8" y="8"/>
                    <a:pt x="8" y="8"/>
                    <a:pt x="8" y="8"/>
                  </a:cubicBezTo>
                  <a:lnTo>
                    <a:pt x="8" y="1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36" name="Freeform 88">
              <a:extLst>
                <a:ext uri="{FF2B5EF4-FFF2-40B4-BE49-F238E27FC236}">
                  <a16:creationId xmlns:a16="http://schemas.microsoft.com/office/drawing/2014/main" id="{55327A2E-7C5A-4D38-88CE-844D516B3A07}"/>
                </a:ext>
              </a:extLst>
            </p:cNvPr>
            <p:cNvSpPr>
              <a:spLocks/>
            </p:cNvSpPr>
            <p:nvPr/>
          </p:nvSpPr>
          <p:spPr bwMode="auto">
            <a:xfrm>
              <a:off x="1377564" y="2829982"/>
              <a:ext cx="438923" cy="85691"/>
            </a:xfrm>
            <a:custGeom>
              <a:avLst/>
              <a:gdLst>
                <a:gd name="T0" fmla="*/ 87 w 87"/>
                <a:gd name="T1" fmla="*/ 17 h 17"/>
                <a:gd name="T2" fmla="*/ 79 w 87"/>
                <a:gd name="T3" fmla="*/ 17 h 17"/>
                <a:gd name="T4" fmla="*/ 79 w 87"/>
                <a:gd name="T5" fmla="*/ 8 h 17"/>
                <a:gd name="T6" fmla="*/ 9 w 87"/>
                <a:gd name="T7" fmla="*/ 8 h 17"/>
                <a:gd name="T8" fmla="*/ 9 w 87"/>
                <a:gd name="T9" fmla="*/ 17 h 17"/>
                <a:gd name="T10" fmla="*/ 0 w 87"/>
                <a:gd name="T11" fmla="*/ 17 h 17"/>
                <a:gd name="T12" fmla="*/ 0 w 87"/>
                <a:gd name="T13" fmla="*/ 5 h 17"/>
                <a:gd name="T14" fmla="*/ 5 w 87"/>
                <a:gd name="T15" fmla="*/ 0 h 17"/>
                <a:gd name="T16" fmla="*/ 82 w 87"/>
                <a:gd name="T17" fmla="*/ 0 h 17"/>
                <a:gd name="T18" fmla="*/ 87 w 87"/>
                <a:gd name="T19" fmla="*/ 5 h 17"/>
                <a:gd name="T20" fmla="*/ 87 w 87"/>
                <a:gd name="T21"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17">
                  <a:moveTo>
                    <a:pt x="87" y="17"/>
                  </a:moveTo>
                  <a:cubicBezTo>
                    <a:pt x="79" y="17"/>
                    <a:pt x="79" y="17"/>
                    <a:pt x="79" y="17"/>
                  </a:cubicBezTo>
                  <a:cubicBezTo>
                    <a:pt x="79" y="8"/>
                    <a:pt x="79" y="8"/>
                    <a:pt x="79" y="8"/>
                  </a:cubicBezTo>
                  <a:cubicBezTo>
                    <a:pt x="9" y="8"/>
                    <a:pt x="9" y="8"/>
                    <a:pt x="9" y="8"/>
                  </a:cubicBezTo>
                  <a:cubicBezTo>
                    <a:pt x="9" y="17"/>
                    <a:pt x="9" y="17"/>
                    <a:pt x="9" y="17"/>
                  </a:cubicBezTo>
                  <a:cubicBezTo>
                    <a:pt x="0" y="17"/>
                    <a:pt x="0" y="17"/>
                    <a:pt x="0" y="17"/>
                  </a:cubicBezTo>
                  <a:cubicBezTo>
                    <a:pt x="0" y="5"/>
                    <a:pt x="0" y="5"/>
                    <a:pt x="0" y="5"/>
                  </a:cubicBezTo>
                  <a:cubicBezTo>
                    <a:pt x="0" y="3"/>
                    <a:pt x="3" y="0"/>
                    <a:pt x="5" y="0"/>
                  </a:cubicBezTo>
                  <a:cubicBezTo>
                    <a:pt x="82" y="0"/>
                    <a:pt x="82" y="0"/>
                    <a:pt x="82" y="0"/>
                  </a:cubicBezTo>
                  <a:cubicBezTo>
                    <a:pt x="85" y="0"/>
                    <a:pt x="87" y="3"/>
                    <a:pt x="87" y="5"/>
                  </a:cubicBezTo>
                  <a:lnTo>
                    <a:pt x="87" y="1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37" name="Rectangle 89">
              <a:extLst>
                <a:ext uri="{FF2B5EF4-FFF2-40B4-BE49-F238E27FC236}">
                  <a16:creationId xmlns:a16="http://schemas.microsoft.com/office/drawing/2014/main" id="{1F45C5F6-1143-4871-BBB3-99C472F202C0}"/>
                </a:ext>
              </a:extLst>
            </p:cNvPr>
            <p:cNvSpPr>
              <a:spLocks noChangeArrowheads="1"/>
            </p:cNvSpPr>
            <p:nvPr/>
          </p:nvSpPr>
          <p:spPr bwMode="auto">
            <a:xfrm>
              <a:off x="1574495" y="2805263"/>
              <a:ext cx="40054" cy="11041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238" name="Group 237">
            <a:extLst>
              <a:ext uri="{FF2B5EF4-FFF2-40B4-BE49-F238E27FC236}">
                <a16:creationId xmlns:a16="http://schemas.microsoft.com/office/drawing/2014/main" id="{685EE29F-CA5C-4B96-B904-1064020FFD79}"/>
              </a:ext>
            </a:extLst>
          </p:cNvPr>
          <p:cNvGrpSpPr/>
          <p:nvPr/>
        </p:nvGrpSpPr>
        <p:grpSpPr>
          <a:xfrm>
            <a:off x="5003255" y="3591544"/>
            <a:ext cx="5381459" cy="396000"/>
            <a:chOff x="6456884" y="3915788"/>
            <a:chExt cx="1770901" cy="716221"/>
          </a:xfrm>
        </p:grpSpPr>
        <p:sp>
          <p:nvSpPr>
            <p:cNvPr id="239" name="Rounded Rectangle 104">
              <a:extLst>
                <a:ext uri="{FF2B5EF4-FFF2-40B4-BE49-F238E27FC236}">
                  <a16:creationId xmlns:a16="http://schemas.microsoft.com/office/drawing/2014/main" id="{B7240E50-95B6-4B55-BC27-4D114F77F760}"/>
                </a:ext>
              </a:extLst>
            </p:cNvPr>
            <p:cNvSpPr/>
            <p:nvPr/>
          </p:nvSpPr>
          <p:spPr>
            <a:xfrm>
              <a:off x="6456884" y="3915788"/>
              <a:ext cx="1770901" cy="716221"/>
            </a:xfrm>
            <a:prstGeom prst="roundRect">
              <a:avLst/>
            </a:prstGeom>
            <a:solidFill>
              <a:srgbClr val="6D207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1" u="none" strike="noStrike" kern="1200" cap="none" spc="0" normalizeH="0" baseline="0" noProof="0" dirty="0">
                  <a:ln>
                    <a:noFill/>
                  </a:ln>
                  <a:solidFill>
                    <a:srgbClr val="000000"/>
                  </a:solidFill>
                  <a:effectLst/>
                  <a:uLnTx/>
                  <a:uFillTx/>
                  <a:latin typeface="KPMG Extralight"/>
                  <a:ea typeface="+mn-ea"/>
                  <a:cs typeface="Arial" panose="020B0604020202020204" pitchFamily="34" charset="0"/>
                </a:rPr>
                <a:t>Ensure they have difficult conversations</a:t>
              </a:r>
            </a:p>
          </p:txBody>
        </p:sp>
        <p:sp>
          <p:nvSpPr>
            <p:cNvPr id="240" name="Rounded Rectangle 104">
              <a:extLst>
                <a:ext uri="{FF2B5EF4-FFF2-40B4-BE49-F238E27FC236}">
                  <a16:creationId xmlns:a16="http://schemas.microsoft.com/office/drawing/2014/main" id="{B9BD7D55-F58E-4E33-B127-53A4AE751EB9}"/>
                </a:ext>
              </a:extLst>
            </p:cNvPr>
            <p:cNvSpPr/>
            <p:nvPr/>
          </p:nvSpPr>
          <p:spPr>
            <a:xfrm>
              <a:off x="6502544" y="3955666"/>
              <a:ext cx="1673213" cy="65253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t"/>
            <a:lstStyle/>
            <a:p>
              <a:pPr marL="228600" lvl="0" indent="-228600">
                <a:buFont typeface="+mj-lt"/>
                <a:buAutoNum type="arabicPeriod" startAt="3"/>
                <a:defRPr/>
              </a:pPr>
              <a:r>
                <a:rPr lang="es-ES" sz="1000" b="1" dirty="0">
                  <a:solidFill>
                    <a:srgbClr val="6D2077"/>
                  </a:solidFill>
                  <a:latin typeface="Univers for KPMG"/>
                  <a:cs typeface="Univers for KPMG"/>
                </a:rPr>
                <a:t>Poca estandarización de los procesos. </a:t>
              </a:r>
              <a:r>
                <a:rPr lang="es-ES" sz="1000" dirty="0">
                  <a:solidFill>
                    <a:srgbClr val="6D2077"/>
                  </a:solidFill>
                  <a:latin typeface="Univers for KPMG"/>
                  <a:cs typeface="Univers for KPMG"/>
                </a:rPr>
                <a:t>Potencial ganancia automatizando actividades; conseguir una mayor eficiencia</a:t>
              </a:r>
              <a:endParaRPr kumimoji="0" lang="en-US" sz="1000" i="1"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grpSp>
      <p:sp>
        <p:nvSpPr>
          <p:cNvPr id="242" name="Line 134">
            <a:extLst>
              <a:ext uri="{FF2B5EF4-FFF2-40B4-BE49-F238E27FC236}">
                <a16:creationId xmlns:a16="http://schemas.microsoft.com/office/drawing/2014/main" id="{AD20F9F8-6073-44D3-ACD4-0DDFE0480193}"/>
              </a:ext>
            </a:extLst>
          </p:cNvPr>
          <p:cNvSpPr>
            <a:spLocks noChangeShapeType="1"/>
          </p:cNvSpPr>
          <p:nvPr/>
        </p:nvSpPr>
        <p:spPr bwMode="auto">
          <a:xfrm>
            <a:off x="4321490" y="4005828"/>
            <a:ext cx="0" cy="0"/>
          </a:xfrm>
          <a:prstGeom prst="line">
            <a:avLst/>
          </a:prstGeom>
          <a:solidFill>
            <a:schemeClr val="bg1"/>
          </a:solidFill>
          <a:ln w="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43" name="Line 135">
            <a:extLst>
              <a:ext uri="{FF2B5EF4-FFF2-40B4-BE49-F238E27FC236}">
                <a16:creationId xmlns:a16="http://schemas.microsoft.com/office/drawing/2014/main" id="{ABD390BD-1E4D-4225-980E-42206EDB17AD}"/>
              </a:ext>
            </a:extLst>
          </p:cNvPr>
          <p:cNvSpPr>
            <a:spLocks noChangeShapeType="1"/>
          </p:cNvSpPr>
          <p:nvPr/>
        </p:nvSpPr>
        <p:spPr bwMode="auto">
          <a:xfrm>
            <a:off x="4458051" y="3920644"/>
            <a:ext cx="0" cy="0"/>
          </a:xfrm>
          <a:prstGeom prst="line">
            <a:avLst/>
          </a:prstGeom>
          <a:solidFill>
            <a:schemeClr val="bg1"/>
          </a:solidFill>
          <a:ln w="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pic>
        <p:nvPicPr>
          <p:cNvPr id="244" name="Picture 243">
            <a:extLst>
              <a:ext uri="{FF2B5EF4-FFF2-40B4-BE49-F238E27FC236}">
                <a16:creationId xmlns:a16="http://schemas.microsoft.com/office/drawing/2014/main" id="{D8F8203A-8D19-4BAB-9B0F-CBC65732F374}"/>
              </a:ext>
            </a:extLst>
          </p:cNvPr>
          <p:cNvPicPr>
            <a:picLocks noChangeAspect="1"/>
          </p:cNvPicPr>
          <p:nvPr/>
        </p:nvPicPr>
        <p:blipFill>
          <a:blip r:embed="rId7">
            <a:lum bright="70000" contrast="-70000"/>
          </a:blip>
          <a:stretch>
            <a:fillRect/>
          </a:stretch>
        </p:blipFill>
        <p:spPr>
          <a:xfrm>
            <a:off x="4223792" y="3649171"/>
            <a:ext cx="445368" cy="283885"/>
          </a:xfrm>
          <a:prstGeom prst="rect">
            <a:avLst/>
          </a:prstGeom>
          <a:noFill/>
          <a:ln>
            <a:noFill/>
          </a:ln>
        </p:spPr>
      </p:pic>
      <p:grpSp>
        <p:nvGrpSpPr>
          <p:cNvPr id="245" name="Group 244">
            <a:extLst>
              <a:ext uri="{FF2B5EF4-FFF2-40B4-BE49-F238E27FC236}">
                <a16:creationId xmlns:a16="http://schemas.microsoft.com/office/drawing/2014/main" id="{478D94F0-9283-4A44-9160-76A73D737DCD}"/>
              </a:ext>
            </a:extLst>
          </p:cNvPr>
          <p:cNvGrpSpPr/>
          <p:nvPr/>
        </p:nvGrpSpPr>
        <p:grpSpPr>
          <a:xfrm>
            <a:off x="5003255" y="1916920"/>
            <a:ext cx="5381459" cy="792000"/>
            <a:chOff x="6957979" y="4592130"/>
            <a:chExt cx="2026395" cy="716221"/>
          </a:xfrm>
        </p:grpSpPr>
        <p:sp>
          <p:nvSpPr>
            <p:cNvPr id="246" name="Rounded Rectangle 104">
              <a:extLst>
                <a:ext uri="{FF2B5EF4-FFF2-40B4-BE49-F238E27FC236}">
                  <a16:creationId xmlns:a16="http://schemas.microsoft.com/office/drawing/2014/main" id="{557314C6-CA1B-4DF7-9793-2053FDA3C48D}"/>
                </a:ext>
              </a:extLst>
            </p:cNvPr>
            <p:cNvSpPr/>
            <p:nvPr/>
          </p:nvSpPr>
          <p:spPr>
            <a:xfrm>
              <a:off x="6957979" y="4592130"/>
              <a:ext cx="2026395" cy="716221"/>
            </a:xfrm>
            <a:prstGeom prst="roundRect">
              <a:avLst/>
            </a:prstGeom>
            <a:solidFill>
              <a:srgbClr val="004E98"/>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1" u="none" strike="noStrike" kern="1200" cap="none" spc="0" normalizeH="0" baseline="0" noProof="0" dirty="0">
                  <a:ln>
                    <a:noFill/>
                  </a:ln>
                  <a:solidFill>
                    <a:srgbClr val="000000"/>
                  </a:solidFill>
                  <a:effectLst/>
                  <a:uLnTx/>
                  <a:uFillTx/>
                  <a:latin typeface="KPMG Extralight"/>
                  <a:ea typeface="+mn-ea"/>
                  <a:cs typeface="Arial" panose="020B0604020202020204" pitchFamily="34" charset="0"/>
                </a:rPr>
                <a:t>Ensure they have difficult conversations</a:t>
              </a:r>
            </a:p>
          </p:txBody>
        </p:sp>
        <p:sp>
          <p:nvSpPr>
            <p:cNvPr id="247" name="Rounded Rectangle 104">
              <a:extLst>
                <a:ext uri="{FF2B5EF4-FFF2-40B4-BE49-F238E27FC236}">
                  <a16:creationId xmlns:a16="http://schemas.microsoft.com/office/drawing/2014/main" id="{C2B89CFB-3A5F-49CE-BC0E-969C9D90D5E5}"/>
                </a:ext>
              </a:extLst>
            </p:cNvPr>
            <p:cNvSpPr/>
            <p:nvPr/>
          </p:nvSpPr>
          <p:spPr>
            <a:xfrm>
              <a:off x="7003638" y="4632009"/>
              <a:ext cx="1915016" cy="65253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0" rtlCol="0" anchor="ctr"/>
            <a:lstStyle/>
            <a:p>
              <a:pPr marL="228600" lvl="0" indent="-228600">
                <a:buFont typeface="+mj-lt"/>
                <a:buAutoNum type="arabicPeriod"/>
                <a:defRPr/>
              </a:pPr>
              <a:r>
                <a:rPr lang="es-ES" sz="1000" b="1" dirty="0">
                  <a:solidFill>
                    <a:srgbClr val="004E98"/>
                  </a:solidFill>
                  <a:latin typeface="Univers for KPMG"/>
                  <a:cs typeface="Arial" panose="020B0604020202020204" pitchFamily="34" charset="0"/>
                </a:rPr>
                <a:t>Modelo descentralizado con la ejecución de procesos y tareas de forma heterogénea entre Plantas y Sede </a:t>
              </a:r>
              <a:r>
                <a:rPr lang="es-ES" sz="1000" b="1" dirty="0" err="1">
                  <a:solidFill>
                    <a:srgbClr val="004E98"/>
                  </a:solidFill>
                  <a:latin typeface="Univers for KPMG"/>
                  <a:cs typeface="Arial" panose="020B0604020202020204" pitchFamily="34" charset="0"/>
                </a:rPr>
                <a:t>Cental</a:t>
              </a:r>
              <a:r>
                <a:rPr lang="es-ES" sz="1000" dirty="0">
                  <a:solidFill>
                    <a:srgbClr val="004E98"/>
                  </a:solidFill>
                  <a:latin typeface="Univers for KPMG"/>
                  <a:cs typeface="Arial" panose="020B0604020202020204" pitchFamily="34" charset="0"/>
                </a:rPr>
                <a:t>. Esto provoca que el modelo no sea ágil ni homogéneo en ciertas funciones de los proceso de </a:t>
              </a:r>
              <a:r>
                <a:rPr lang="es-ES" sz="1000" dirty="0" err="1">
                  <a:solidFill>
                    <a:srgbClr val="004E98"/>
                  </a:solidFill>
                  <a:latin typeface="Univers for KPMG"/>
                  <a:cs typeface="Arial" panose="020B0604020202020204" pitchFamily="34" charset="0"/>
                </a:rPr>
                <a:t>Supply</a:t>
              </a:r>
              <a:r>
                <a:rPr lang="es-ES" sz="1000" dirty="0">
                  <a:solidFill>
                    <a:srgbClr val="004E98"/>
                  </a:solidFill>
                  <a:latin typeface="Univers for KPMG"/>
                  <a:cs typeface="Arial" panose="020B0604020202020204" pitchFamily="34" charset="0"/>
                </a:rPr>
                <a:t> </a:t>
              </a:r>
              <a:r>
                <a:rPr lang="es-ES" sz="1000" dirty="0" err="1">
                  <a:solidFill>
                    <a:srgbClr val="004E98"/>
                  </a:solidFill>
                  <a:latin typeface="Univers for KPMG"/>
                  <a:cs typeface="Arial" panose="020B0604020202020204" pitchFamily="34" charset="0"/>
                </a:rPr>
                <a:t>Chain</a:t>
              </a:r>
              <a:r>
                <a:rPr lang="es-ES" sz="1000" dirty="0">
                  <a:solidFill>
                    <a:srgbClr val="004E98"/>
                  </a:solidFill>
                  <a:latin typeface="Univers for KPMG"/>
                  <a:cs typeface="Arial" panose="020B0604020202020204" pitchFamily="34" charset="0"/>
                </a:rPr>
                <a:t>.</a:t>
              </a:r>
              <a:endParaRPr lang="en-US" sz="1000" i="1" dirty="0">
                <a:solidFill>
                  <a:srgbClr val="004E98"/>
                </a:solidFill>
                <a:cs typeface="Arial" panose="020B0604020202020204" pitchFamily="34" charset="0"/>
              </a:endParaRPr>
            </a:p>
          </p:txBody>
        </p:sp>
      </p:grpSp>
      <p:grpSp>
        <p:nvGrpSpPr>
          <p:cNvPr id="248" name="Group 247">
            <a:extLst>
              <a:ext uri="{FF2B5EF4-FFF2-40B4-BE49-F238E27FC236}">
                <a16:creationId xmlns:a16="http://schemas.microsoft.com/office/drawing/2014/main" id="{22AFCC2D-5BD1-4BE9-8976-FF6DD9693D14}"/>
              </a:ext>
            </a:extLst>
          </p:cNvPr>
          <p:cNvGrpSpPr/>
          <p:nvPr/>
        </p:nvGrpSpPr>
        <p:grpSpPr>
          <a:xfrm>
            <a:off x="4284476" y="2179797"/>
            <a:ext cx="324000" cy="252000"/>
            <a:chOff x="6499377" y="1746702"/>
            <a:chExt cx="389983" cy="312681"/>
          </a:xfrm>
          <a:solidFill>
            <a:schemeClr val="bg1"/>
          </a:solidFill>
        </p:grpSpPr>
        <p:sp>
          <p:nvSpPr>
            <p:cNvPr id="249" name="Freeform 56">
              <a:extLst>
                <a:ext uri="{FF2B5EF4-FFF2-40B4-BE49-F238E27FC236}">
                  <a16:creationId xmlns:a16="http://schemas.microsoft.com/office/drawing/2014/main" id="{302812AF-5742-4F54-BCEF-2FB2ED4F6997}"/>
                </a:ext>
              </a:extLst>
            </p:cNvPr>
            <p:cNvSpPr>
              <a:spLocks/>
            </p:cNvSpPr>
            <p:nvPr/>
          </p:nvSpPr>
          <p:spPr bwMode="auto">
            <a:xfrm>
              <a:off x="6721402" y="1909573"/>
              <a:ext cx="121626" cy="149810"/>
            </a:xfrm>
            <a:custGeom>
              <a:avLst/>
              <a:gdLst>
                <a:gd name="T0" fmla="*/ 0 w 32"/>
                <a:gd name="T1" fmla="*/ 38 h 40"/>
                <a:gd name="T2" fmla="*/ 14 w 32"/>
                <a:gd name="T3" fmla="*/ 9 h 40"/>
                <a:gd name="T4" fmla="*/ 19 w 32"/>
                <a:gd name="T5" fmla="*/ 1 h 40"/>
                <a:gd name="T6" fmla="*/ 29 w 32"/>
                <a:gd name="T7" fmla="*/ 0 h 40"/>
                <a:gd name="T8" fmla="*/ 32 w 32"/>
                <a:gd name="T9" fmla="*/ 6 h 40"/>
                <a:gd name="T10" fmla="*/ 0 w 32"/>
                <a:gd name="T11" fmla="*/ 40 h 40"/>
                <a:gd name="T12" fmla="*/ 0 w 32"/>
                <a:gd name="T13" fmla="*/ 38 h 40"/>
              </a:gdLst>
              <a:ahLst/>
              <a:cxnLst>
                <a:cxn ang="0">
                  <a:pos x="T0" y="T1"/>
                </a:cxn>
                <a:cxn ang="0">
                  <a:pos x="T2" y="T3"/>
                </a:cxn>
                <a:cxn ang="0">
                  <a:pos x="T4" y="T5"/>
                </a:cxn>
                <a:cxn ang="0">
                  <a:pos x="T6" y="T7"/>
                </a:cxn>
                <a:cxn ang="0">
                  <a:pos x="T8" y="T9"/>
                </a:cxn>
                <a:cxn ang="0">
                  <a:pos x="T10" y="T11"/>
                </a:cxn>
                <a:cxn ang="0">
                  <a:pos x="T12" y="T13"/>
                </a:cxn>
              </a:cxnLst>
              <a:rect l="0" t="0" r="r" b="b"/>
              <a:pathLst>
                <a:path w="32" h="40">
                  <a:moveTo>
                    <a:pt x="0" y="38"/>
                  </a:moveTo>
                  <a:cubicBezTo>
                    <a:pt x="0" y="38"/>
                    <a:pt x="17" y="24"/>
                    <a:pt x="14" y="9"/>
                  </a:cubicBezTo>
                  <a:cubicBezTo>
                    <a:pt x="19" y="1"/>
                    <a:pt x="19" y="1"/>
                    <a:pt x="19" y="1"/>
                  </a:cubicBezTo>
                  <a:cubicBezTo>
                    <a:pt x="29" y="0"/>
                    <a:pt x="29" y="0"/>
                    <a:pt x="29" y="0"/>
                  </a:cubicBezTo>
                  <a:cubicBezTo>
                    <a:pt x="32" y="6"/>
                    <a:pt x="32" y="6"/>
                    <a:pt x="32" y="6"/>
                  </a:cubicBezTo>
                  <a:cubicBezTo>
                    <a:pt x="32" y="6"/>
                    <a:pt x="29" y="37"/>
                    <a:pt x="0" y="40"/>
                  </a:cubicBezTo>
                  <a:lnTo>
                    <a:pt x="0" y="38"/>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50" name="Freeform 57">
              <a:extLst>
                <a:ext uri="{FF2B5EF4-FFF2-40B4-BE49-F238E27FC236}">
                  <a16:creationId xmlns:a16="http://schemas.microsoft.com/office/drawing/2014/main" id="{70AA81B3-8A23-4238-9A94-F99D28BC29CF}"/>
                </a:ext>
              </a:extLst>
            </p:cNvPr>
            <p:cNvSpPr>
              <a:spLocks/>
            </p:cNvSpPr>
            <p:nvPr/>
          </p:nvSpPr>
          <p:spPr bwMode="auto">
            <a:xfrm>
              <a:off x="6745165" y="1834651"/>
              <a:ext cx="144195" cy="85429"/>
            </a:xfrm>
            <a:custGeom>
              <a:avLst/>
              <a:gdLst>
                <a:gd name="T0" fmla="*/ 0 w 115"/>
                <a:gd name="T1" fmla="*/ 69 h 69"/>
                <a:gd name="T2" fmla="*/ 49 w 115"/>
                <a:gd name="T3" fmla="*/ 0 h 69"/>
                <a:gd name="T4" fmla="*/ 115 w 115"/>
                <a:gd name="T5" fmla="*/ 51 h 69"/>
                <a:gd name="T6" fmla="*/ 0 w 115"/>
                <a:gd name="T7" fmla="*/ 69 h 69"/>
              </a:gdLst>
              <a:ahLst/>
              <a:cxnLst>
                <a:cxn ang="0">
                  <a:pos x="T0" y="T1"/>
                </a:cxn>
                <a:cxn ang="0">
                  <a:pos x="T2" y="T3"/>
                </a:cxn>
                <a:cxn ang="0">
                  <a:pos x="T4" y="T5"/>
                </a:cxn>
                <a:cxn ang="0">
                  <a:pos x="T6" y="T7"/>
                </a:cxn>
              </a:cxnLst>
              <a:rect l="0" t="0" r="r" b="b"/>
              <a:pathLst>
                <a:path w="115" h="69">
                  <a:moveTo>
                    <a:pt x="0" y="69"/>
                  </a:moveTo>
                  <a:lnTo>
                    <a:pt x="49" y="0"/>
                  </a:lnTo>
                  <a:lnTo>
                    <a:pt x="115" y="51"/>
                  </a:lnTo>
                  <a:lnTo>
                    <a:pt x="0" y="69"/>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51" name="Freeform 58">
              <a:extLst>
                <a:ext uri="{FF2B5EF4-FFF2-40B4-BE49-F238E27FC236}">
                  <a16:creationId xmlns:a16="http://schemas.microsoft.com/office/drawing/2014/main" id="{A633521B-0690-4F13-8B52-62EF49097BFF}"/>
                </a:ext>
              </a:extLst>
            </p:cNvPr>
            <p:cNvSpPr>
              <a:spLocks noEditPoints="1"/>
            </p:cNvSpPr>
            <p:nvPr/>
          </p:nvSpPr>
          <p:spPr bwMode="auto">
            <a:xfrm>
              <a:off x="6535184" y="1778912"/>
              <a:ext cx="223190" cy="240190"/>
            </a:xfrm>
            <a:custGeom>
              <a:avLst/>
              <a:gdLst>
                <a:gd name="T0" fmla="*/ 51 w 59"/>
                <a:gd name="T1" fmla="*/ 15 h 64"/>
                <a:gd name="T2" fmla="*/ 58 w 59"/>
                <a:gd name="T3" fmla="*/ 11 h 64"/>
                <a:gd name="T4" fmla="*/ 51 w 59"/>
                <a:gd name="T5" fmla="*/ 11 h 64"/>
                <a:gd name="T6" fmla="*/ 48 w 59"/>
                <a:gd name="T7" fmla="*/ 5 h 64"/>
                <a:gd name="T8" fmla="*/ 41 w 59"/>
                <a:gd name="T9" fmla="*/ 1 h 64"/>
                <a:gd name="T10" fmla="*/ 47 w 59"/>
                <a:gd name="T11" fmla="*/ 11 h 64"/>
                <a:gd name="T12" fmla="*/ 34 w 59"/>
                <a:gd name="T13" fmla="*/ 0 h 64"/>
                <a:gd name="T14" fmla="*/ 31 w 59"/>
                <a:gd name="T15" fmla="*/ 0 h 64"/>
                <a:gd name="T16" fmla="*/ 19 w 59"/>
                <a:gd name="T17" fmla="*/ 11 h 64"/>
                <a:gd name="T18" fmla="*/ 24 w 59"/>
                <a:gd name="T19" fmla="*/ 1 h 64"/>
                <a:gd name="T20" fmla="*/ 18 w 59"/>
                <a:gd name="T21" fmla="*/ 5 h 64"/>
                <a:gd name="T22" fmla="*/ 8 w 59"/>
                <a:gd name="T23" fmla="*/ 11 h 64"/>
                <a:gd name="T24" fmla="*/ 14 w 59"/>
                <a:gd name="T25" fmla="*/ 15 h 64"/>
                <a:gd name="T26" fmla="*/ 1 w 59"/>
                <a:gd name="T27" fmla="*/ 30 h 64"/>
                <a:gd name="T28" fmla="*/ 1 w 59"/>
                <a:gd name="T29" fmla="*/ 34 h 64"/>
                <a:gd name="T30" fmla="*/ 14 w 59"/>
                <a:gd name="T31" fmla="*/ 49 h 64"/>
                <a:gd name="T32" fmla="*/ 8 w 59"/>
                <a:gd name="T33" fmla="*/ 53 h 64"/>
                <a:gd name="T34" fmla="*/ 18 w 59"/>
                <a:gd name="T35" fmla="*/ 59 h 64"/>
                <a:gd name="T36" fmla="*/ 24 w 59"/>
                <a:gd name="T37" fmla="*/ 63 h 64"/>
                <a:gd name="T38" fmla="*/ 19 w 59"/>
                <a:gd name="T39" fmla="*/ 53 h 64"/>
                <a:gd name="T40" fmla="*/ 31 w 59"/>
                <a:gd name="T41" fmla="*/ 64 h 64"/>
                <a:gd name="T42" fmla="*/ 34 w 59"/>
                <a:gd name="T43" fmla="*/ 64 h 64"/>
                <a:gd name="T44" fmla="*/ 47 w 59"/>
                <a:gd name="T45" fmla="*/ 53 h 64"/>
                <a:gd name="T46" fmla="*/ 41 w 59"/>
                <a:gd name="T47" fmla="*/ 63 h 64"/>
                <a:gd name="T48" fmla="*/ 48 w 59"/>
                <a:gd name="T49" fmla="*/ 59 h 64"/>
                <a:gd name="T50" fmla="*/ 57 w 59"/>
                <a:gd name="T51" fmla="*/ 53 h 64"/>
                <a:gd name="T52" fmla="*/ 52 w 59"/>
                <a:gd name="T53" fmla="*/ 49 h 64"/>
                <a:gd name="T54" fmla="*/ 49 w 59"/>
                <a:gd name="T55" fmla="*/ 42 h 64"/>
                <a:gd name="T56" fmla="*/ 34 w 59"/>
                <a:gd name="T57" fmla="*/ 49 h 64"/>
                <a:gd name="T58" fmla="*/ 50 w 59"/>
                <a:gd name="T59" fmla="*/ 34 h 64"/>
                <a:gd name="T60" fmla="*/ 56 w 59"/>
                <a:gd name="T61" fmla="*/ 30 h 64"/>
                <a:gd name="T62" fmla="*/ 52 w 59"/>
                <a:gd name="T63" fmla="*/ 16 h 64"/>
                <a:gd name="T64" fmla="*/ 17 w 59"/>
                <a:gd name="T65" fmla="*/ 49 h 64"/>
                <a:gd name="T66" fmla="*/ 31 w 59"/>
                <a:gd name="T67" fmla="*/ 34 h 64"/>
                <a:gd name="T68" fmla="*/ 31 w 59"/>
                <a:gd name="T69" fmla="*/ 30 h 64"/>
                <a:gd name="T70" fmla="*/ 17 w 59"/>
                <a:gd name="T71" fmla="*/ 15 h 64"/>
                <a:gd name="T72" fmla="*/ 31 w 59"/>
                <a:gd name="T73" fmla="*/ 30 h 64"/>
                <a:gd name="T74" fmla="*/ 34 w 59"/>
                <a:gd name="T75" fmla="*/ 15 h 64"/>
                <a:gd name="T76" fmla="*/ 45 w 59"/>
                <a:gd name="T77" fmla="*/ 15 h 64"/>
                <a:gd name="T78" fmla="*/ 50 w 59"/>
                <a:gd name="T79" fmla="*/ 3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 h="64">
                  <a:moveTo>
                    <a:pt x="52" y="16"/>
                  </a:moveTo>
                  <a:cubicBezTo>
                    <a:pt x="51" y="15"/>
                    <a:pt x="51" y="15"/>
                    <a:pt x="51" y="15"/>
                  </a:cubicBezTo>
                  <a:cubicBezTo>
                    <a:pt x="56" y="15"/>
                    <a:pt x="56" y="15"/>
                    <a:pt x="56" y="15"/>
                  </a:cubicBezTo>
                  <a:cubicBezTo>
                    <a:pt x="58" y="11"/>
                    <a:pt x="58" y="11"/>
                    <a:pt x="58" y="11"/>
                  </a:cubicBezTo>
                  <a:cubicBezTo>
                    <a:pt x="51" y="11"/>
                    <a:pt x="51" y="11"/>
                    <a:pt x="51" y="11"/>
                  </a:cubicBezTo>
                  <a:cubicBezTo>
                    <a:pt x="51" y="11"/>
                    <a:pt x="51" y="11"/>
                    <a:pt x="51" y="11"/>
                  </a:cubicBezTo>
                  <a:cubicBezTo>
                    <a:pt x="50" y="11"/>
                    <a:pt x="50" y="11"/>
                    <a:pt x="50" y="11"/>
                  </a:cubicBezTo>
                  <a:cubicBezTo>
                    <a:pt x="50" y="9"/>
                    <a:pt x="49" y="7"/>
                    <a:pt x="48" y="5"/>
                  </a:cubicBezTo>
                  <a:cubicBezTo>
                    <a:pt x="48" y="4"/>
                    <a:pt x="47" y="4"/>
                    <a:pt x="47" y="3"/>
                  </a:cubicBezTo>
                  <a:cubicBezTo>
                    <a:pt x="45" y="2"/>
                    <a:pt x="43" y="1"/>
                    <a:pt x="41" y="1"/>
                  </a:cubicBezTo>
                  <a:cubicBezTo>
                    <a:pt x="42" y="2"/>
                    <a:pt x="44" y="4"/>
                    <a:pt x="45" y="6"/>
                  </a:cubicBezTo>
                  <a:cubicBezTo>
                    <a:pt x="45" y="8"/>
                    <a:pt x="46" y="9"/>
                    <a:pt x="47" y="11"/>
                  </a:cubicBezTo>
                  <a:cubicBezTo>
                    <a:pt x="34" y="11"/>
                    <a:pt x="34" y="11"/>
                    <a:pt x="34" y="11"/>
                  </a:cubicBezTo>
                  <a:cubicBezTo>
                    <a:pt x="34" y="0"/>
                    <a:pt x="34" y="0"/>
                    <a:pt x="34" y="0"/>
                  </a:cubicBezTo>
                  <a:cubicBezTo>
                    <a:pt x="34" y="0"/>
                    <a:pt x="33" y="0"/>
                    <a:pt x="33" y="0"/>
                  </a:cubicBezTo>
                  <a:cubicBezTo>
                    <a:pt x="32" y="0"/>
                    <a:pt x="31" y="0"/>
                    <a:pt x="31" y="0"/>
                  </a:cubicBezTo>
                  <a:cubicBezTo>
                    <a:pt x="31" y="11"/>
                    <a:pt x="31" y="11"/>
                    <a:pt x="31" y="11"/>
                  </a:cubicBezTo>
                  <a:cubicBezTo>
                    <a:pt x="19" y="11"/>
                    <a:pt x="19" y="11"/>
                    <a:pt x="19" y="11"/>
                  </a:cubicBezTo>
                  <a:cubicBezTo>
                    <a:pt x="19" y="9"/>
                    <a:pt x="20" y="8"/>
                    <a:pt x="21" y="6"/>
                  </a:cubicBezTo>
                  <a:cubicBezTo>
                    <a:pt x="22" y="4"/>
                    <a:pt x="23" y="2"/>
                    <a:pt x="24" y="1"/>
                  </a:cubicBezTo>
                  <a:cubicBezTo>
                    <a:pt x="22" y="1"/>
                    <a:pt x="20" y="2"/>
                    <a:pt x="18" y="3"/>
                  </a:cubicBezTo>
                  <a:cubicBezTo>
                    <a:pt x="18" y="4"/>
                    <a:pt x="18" y="4"/>
                    <a:pt x="18" y="5"/>
                  </a:cubicBezTo>
                  <a:cubicBezTo>
                    <a:pt x="16" y="7"/>
                    <a:pt x="16" y="9"/>
                    <a:pt x="15" y="11"/>
                  </a:cubicBezTo>
                  <a:cubicBezTo>
                    <a:pt x="8" y="11"/>
                    <a:pt x="8" y="11"/>
                    <a:pt x="8" y="11"/>
                  </a:cubicBezTo>
                  <a:cubicBezTo>
                    <a:pt x="7" y="12"/>
                    <a:pt x="6" y="14"/>
                    <a:pt x="5" y="15"/>
                  </a:cubicBezTo>
                  <a:cubicBezTo>
                    <a:pt x="14" y="15"/>
                    <a:pt x="14" y="15"/>
                    <a:pt x="14" y="15"/>
                  </a:cubicBezTo>
                  <a:cubicBezTo>
                    <a:pt x="13" y="20"/>
                    <a:pt x="12" y="25"/>
                    <a:pt x="12" y="30"/>
                  </a:cubicBezTo>
                  <a:cubicBezTo>
                    <a:pt x="1" y="30"/>
                    <a:pt x="1" y="30"/>
                    <a:pt x="1" y="30"/>
                  </a:cubicBezTo>
                  <a:cubicBezTo>
                    <a:pt x="1" y="31"/>
                    <a:pt x="0" y="31"/>
                    <a:pt x="0" y="32"/>
                  </a:cubicBezTo>
                  <a:cubicBezTo>
                    <a:pt x="0" y="33"/>
                    <a:pt x="1" y="33"/>
                    <a:pt x="1" y="34"/>
                  </a:cubicBezTo>
                  <a:cubicBezTo>
                    <a:pt x="12" y="34"/>
                    <a:pt x="12" y="34"/>
                    <a:pt x="12" y="34"/>
                  </a:cubicBezTo>
                  <a:cubicBezTo>
                    <a:pt x="12" y="39"/>
                    <a:pt x="13" y="44"/>
                    <a:pt x="14" y="49"/>
                  </a:cubicBezTo>
                  <a:cubicBezTo>
                    <a:pt x="5" y="49"/>
                    <a:pt x="5" y="49"/>
                    <a:pt x="5" y="49"/>
                  </a:cubicBezTo>
                  <a:cubicBezTo>
                    <a:pt x="6" y="50"/>
                    <a:pt x="7" y="51"/>
                    <a:pt x="8" y="53"/>
                  </a:cubicBezTo>
                  <a:cubicBezTo>
                    <a:pt x="15" y="53"/>
                    <a:pt x="15" y="53"/>
                    <a:pt x="15" y="53"/>
                  </a:cubicBezTo>
                  <a:cubicBezTo>
                    <a:pt x="16" y="55"/>
                    <a:pt x="16" y="57"/>
                    <a:pt x="18" y="59"/>
                  </a:cubicBezTo>
                  <a:cubicBezTo>
                    <a:pt x="18" y="60"/>
                    <a:pt x="18" y="60"/>
                    <a:pt x="18" y="61"/>
                  </a:cubicBezTo>
                  <a:cubicBezTo>
                    <a:pt x="20" y="62"/>
                    <a:pt x="22" y="62"/>
                    <a:pt x="24" y="63"/>
                  </a:cubicBezTo>
                  <a:cubicBezTo>
                    <a:pt x="23" y="61"/>
                    <a:pt x="22" y="60"/>
                    <a:pt x="21" y="58"/>
                  </a:cubicBezTo>
                  <a:cubicBezTo>
                    <a:pt x="20" y="56"/>
                    <a:pt x="19" y="54"/>
                    <a:pt x="19" y="53"/>
                  </a:cubicBezTo>
                  <a:cubicBezTo>
                    <a:pt x="31" y="53"/>
                    <a:pt x="31" y="53"/>
                    <a:pt x="31" y="53"/>
                  </a:cubicBezTo>
                  <a:cubicBezTo>
                    <a:pt x="31" y="64"/>
                    <a:pt x="31" y="64"/>
                    <a:pt x="31" y="64"/>
                  </a:cubicBezTo>
                  <a:cubicBezTo>
                    <a:pt x="31" y="64"/>
                    <a:pt x="32" y="64"/>
                    <a:pt x="33" y="64"/>
                  </a:cubicBezTo>
                  <a:cubicBezTo>
                    <a:pt x="33" y="64"/>
                    <a:pt x="34" y="64"/>
                    <a:pt x="34" y="64"/>
                  </a:cubicBezTo>
                  <a:cubicBezTo>
                    <a:pt x="34" y="53"/>
                    <a:pt x="34" y="53"/>
                    <a:pt x="34" y="53"/>
                  </a:cubicBezTo>
                  <a:cubicBezTo>
                    <a:pt x="47" y="53"/>
                    <a:pt x="47" y="53"/>
                    <a:pt x="47" y="53"/>
                  </a:cubicBezTo>
                  <a:cubicBezTo>
                    <a:pt x="46" y="54"/>
                    <a:pt x="45" y="56"/>
                    <a:pt x="45" y="58"/>
                  </a:cubicBezTo>
                  <a:cubicBezTo>
                    <a:pt x="44" y="60"/>
                    <a:pt x="42" y="61"/>
                    <a:pt x="41" y="63"/>
                  </a:cubicBezTo>
                  <a:cubicBezTo>
                    <a:pt x="43" y="62"/>
                    <a:pt x="45" y="62"/>
                    <a:pt x="47" y="61"/>
                  </a:cubicBezTo>
                  <a:cubicBezTo>
                    <a:pt x="47" y="60"/>
                    <a:pt x="48" y="60"/>
                    <a:pt x="48" y="59"/>
                  </a:cubicBezTo>
                  <a:cubicBezTo>
                    <a:pt x="49" y="57"/>
                    <a:pt x="50" y="55"/>
                    <a:pt x="50" y="53"/>
                  </a:cubicBezTo>
                  <a:cubicBezTo>
                    <a:pt x="57" y="53"/>
                    <a:pt x="57" y="53"/>
                    <a:pt x="57" y="53"/>
                  </a:cubicBezTo>
                  <a:cubicBezTo>
                    <a:pt x="58" y="51"/>
                    <a:pt x="58" y="50"/>
                    <a:pt x="59" y="49"/>
                  </a:cubicBezTo>
                  <a:cubicBezTo>
                    <a:pt x="52" y="49"/>
                    <a:pt x="52" y="49"/>
                    <a:pt x="52" y="49"/>
                  </a:cubicBezTo>
                  <a:cubicBezTo>
                    <a:pt x="52" y="46"/>
                    <a:pt x="53" y="44"/>
                    <a:pt x="53" y="41"/>
                  </a:cubicBezTo>
                  <a:cubicBezTo>
                    <a:pt x="49" y="42"/>
                    <a:pt x="49" y="42"/>
                    <a:pt x="49" y="42"/>
                  </a:cubicBezTo>
                  <a:cubicBezTo>
                    <a:pt x="49" y="44"/>
                    <a:pt x="48" y="47"/>
                    <a:pt x="48" y="49"/>
                  </a:cubicBezTo>
                  <a:cubicBezTo>
                    <a:pt x="34" y="49"/>
                    <a:pt x="34" y="49"/>
                    <a:pt x="34" y="49"/>
                  </a:cubicBezTo>
                  <a:cubicBezTo>
                    <a:pt x="34" y="34"/>
                    <a:pt x="34" y="34"/>
                    <a:pt x="34" y="34"/>
                  </a:cubicBezTo>
                  <a:cubicBezTo>
                    <a:pt x="50" y="34"/>
                    <a:pt x="50" y="34"/>
                    <a:pt x="50" y="34"/>
                  </a:cubicBezTo>
                  <a:cubicBezTo>
                    <a:pt x="50" y="36"/>
                    <a:pt x="50" y="37"/>
                    <a:pt x="50" y="39"/>
                  </a:cubicBezTo>
                  <a:cubicBezTo>
                    <a:pt x="56" y="30"/>
                    <a:pt x="56" y="30"/>
                    <a:pt x="56" y="30"/>
                  </a:cubicBezTo>
                  <a:cubicBezTo>
                    <a:pt x="54" y="30"/>
                    <a:pt x="54" y="30"/>
                    <a:pt x="54" y="30"/>
                  </a:cubicBezTo>
                  <a:cubicBezTo>
                    <a:pt x="53" y="25"/>
                    <a:pt x="53" y="20"/>
                    <a:pt x="52" y="16"/>
                  </a:cubicBezTo>
                  <a:close/>
                  <a:moveTo>
                    <a:pt x="31" y="49"/>
                  </a:moveTo>
                  <a:cubicBezTo>
                    <a:pt x="17" y="49"/>
                    <a:pt x="17" y="49"/>
                    <a:pt x="17" y="49"/>
                  </a:cubicBezTo>
                  <a:cubicBezTo>
                    <a:pt x="16" y="45"/>
                    <a:pt x="15" y="39"/>
                    <a:pt x="15" y="34"/>
                  </a:cubicBezTo>
                  <a:cubicBezTo>
                    <a:pt x="31" y="34"/>
                    <a:pt x="31" y="34"/>
                    <a:pt x="31" y="34"/>
                  </a:cubicBezTo>
                  <a:lnTo>
                    <a:pt x="31" y="49"/>
                  </a:lnTo>
                  <a:close/>
                  <a:moveTo>
                    <a:pt x="31" y="30"/>
                  </a:moveTo>
                  <a:cubicBezTo>
                    <a:pt x="15" y="30"/>
                    <a:pt x="15" y="30"/>
                    <a:pt x="15" y="30"/>
                  </a:cubicBezTo>
                  <a:cubicBezTo>
                    <a:pt x="15" y="25"/>
                    <a:pt x="16" y="19"/>
                    <a:pt x="17" y="15"/>
                  </a:cubicBezTo>
                  <a:cubicBezTo>
                    <a:pt x="31" y="15"/>
                    <a:pt x="31" y="15"/>
                    <a:pt x="31" y="15"/>
                  </a:cubicBezTo>
                  <a:lnTo>
                    <a:pt x="31" y="30"/>
                  </a:lnTo>
                  <a:close/>
                  <a:moveTo>
                    <a:pt x="34" y="30"/>
                  </a:moveTo>
                  <a:cubicBezTo>
                    <a:pt x="34" y="15"/>
                    <a:pt x="34" y="15"/>
                    <a:pt x="34" y="15"/>
                  </a:cubicBezTo>
                  <a:cubicBezTo>
                    <a:pt x="45" y="15"/>
                    <a:pt x="45" y="15"/>
                    <a:pt x="45" y="15"/>
                  </a:cubicBezTo>
                  <a:cubicBezTo>
                    <a:pt x="45" y="15"/>
                    <a:pt x="45" y="15"/>
                    <a:pt x="45" y="15"/>
                  </a:cubicBezTo>
                  <a:cubicBezTo>
                    <a:pt x="48" y="15"/>
                    <a:pt x="48" y="15"/>
                    <a:pt x="48" y="15"/>
                  </a:cubicBezTo>
                  <a:cubicBezTo>
                    <a:pt x="49" y="19"/>
                    <a:pt x="50" y="25"/>
                    <a:pt x="50" y="30"/>
                  </a:cubicBezTo>
                  <a:lnTo>
                    <a:pt x="34" y="3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52" name="Freeform 59">
              <a:extLst>
                <a:ext uri="{FF2B5EF4-FFF2-40B4-BE49-F238E27FC236}">
                  <a16:creationId xmlns:a16="http://schemas.microsoft.com/office/drawing/2014/main" id="{01F1CD3E-BE28-4875-B0FA-CDE4272D59BE}"/>
                </a:ext>
              </a:extLst>
            </p:cNvPr>
            <p:cNvSpPr>
              <a:spLocks/>
            </p:cNvSpPr>
            <p:nvPr/>
          </p:nvSpPr>
          <p:spPr bwMode="auto">
            <a:xfrm>
              <a:off x="6499377" y="1746702"/>
              <a:ext cx="299676" cy="310762"/>
            </a:xfrm>
            <a:custGeom>
              <a:avLst/>
              <a:gdLst>
                <a:gd name="T0" fmla="*/ 58 w 79"/>
                <a:gd name="T1" fmla="*/ 73 h 83"/>
                <a:gd name="T2" fmla="*/ 52 w 79"/>
                <a:gd name="T3" fmla="*/ 75 h 83"/>
                <a:gd name="T4" fmla="*/ 31 w 79"/>
                <a:gd name="T5" fmla="*/ 75 h 83"/>
                <a:gd name="T6" fmla="*/ 13 w 79"/>
                <a:gd name="T7" fmla="*/ 62 h 83"/>
                <a:gd name="T8" fmla="*/ 11 w 79"/>
                <a:gd name="T9" fmla="*/ 58 h 83"/>
                <a:gd name="T10" fmla="*/ 10 w 79"/>
                <a:gd name="T11" fmla="*/ 57 h 83"/>
                <a:gd name="T12" fmla="*/ 6 w 79"/>
                <a:gd name="T13" fmla="*/ 41 h 83"/>
                <a:gd name="T14" fmla="*/ 13 w 79"/>
                <a:gd name="T15" fmla="*/ 20 h 83"/>
                <a:gd name="T16" fmla="*/ 16 w 79"/>
                <a:gd name="T17" fmla="*/ 17 h 83"/>
                <a:gd name="T18" fmla="*/ 29 w 79"/>
                <a:gd name="T19" fmla="*/ 8 h 83"/>
                <a:gd name="T20" fmla="*/ 31 w 79"/>
                <a:gd name="T21" fmla="*/ 7 h 83"/>
                <a:gd name="T22" fmla="*/ 33 w 79"/>
                <a:gd name="T23" fmla="*/ 7 h 83"/>
                <a:gd name="T24" fmla="*/ 49 w 79"/>
                <a:gd name="T25" fmla="*/ 7 h 83"/>
                <a:gd name="T26" fmla="*/ 53 w 79"/>
                <a:gd name="T27" fmla="*/ 8 h 83"/>
                <a:gd name="T28" fmla="*/ 71 w 79"/>
                <a:gd name="T29" fmla="*/ 21 h 83"/>
                <a:gd name="T30" fmla="*/ 77 w 79"/>
                <a:gd name="T31" fmla="*/ 23 h 83"/>
                <a:gd name="T32" fmla="*/ 68 w 79"/>
                <a:gd name="T33" fmla="*/ 10 h 83"/>
                <a:gd name="T34" fmla="*/ 68 w 79"/>
                <a:gd name="T35" fmla="*/ 10 h 83"/>
                <a:gd name="T36" fmla="*/ 65 w 79"/>
                <a:gd name="T37" fmla="*/ 7 h 83"/>
                <a:gd name="T38" fmla="*/ 61 w 79"/>
                <a:gd name="T39" fmla="*/ 5 h 83"/>
                <a:gd name="T40" fmla="*/ 58 w 79"/>
                <a:gd name="T41" fmla="*/ 3 h 83"/>
                <a:gd name="T42" fmla="*/ 54 w 79"/>
                <a:gd name="T43" fmla="*/ 2 h 83"/>
                <a:gd name="T44" fmla="*/ 50 w 79"/>
                <a:gd name="T45" fmla="*/ 1 h 83"/>
                <a:gd name="T46" fmla="*/ 47 w 79"/>
                <a:gd name="T47" fmla="*/ 0 h 83"/>
                <a:gd name="T48" fmla="*/ 44 w 79"/>
                <a:gd name="T49" fmla="*/ 0 h 83"/>
                <a:gd name="T50" fmla="*/ 34 w 79"/>
                <a:gd name="T51" fmla="*/ 0 h 83"/>
                <a:gd name="T52" fmla="*/ 22 w 79"/>
                <a:gd name="T53" fmla="*/ 5 h 83"/>
                <a:gd name="T54" fmla="*/ 18 w 79"/>
                <a:gd name="T55" fmla="*/ 7 h 83"/>
                <a:gd name="T56" fmla="*/ 15 w 79"/>
                <a:gd name="T57" fmla="*/ 9 h 83"/>
                <a:gd name="T58" fmla="*/ 12 w 79"/>
                <a:gd name="T59" fmla="*/ 12 h 83"/>
                <a:gd name="T60" fmla="*/ 9 w 79"/>
                <a:gd name="T61" fmla="*/ 15 h 83"/>
                <a:gd name="T62" fmla="*/ 7 w 79"/>
                <a:gd name="T63" fmla="*/ 18 h 83"/>
                <a:gd name="T64" fmla="*/ 5 w 79"/>
                <a:gd name="T65" fmla="*/ 22 h 83"/>
                <a:gd name="T66" fmla="*/ 3 w 79"/>
                <a:gd name="T67" fmla="*/ 25 h 83"/>
                <a:gd name="T68" fmla="*/ 2 w 79"/>
                <a:gd name="T69" fmla="*/ 29 h 83"/>
                <a:gd name="T70" fmla="*/ 1 w 79"/>
                <a:gd name="T71" fmla="*/ 33 h 83"/>
                <a:gd name="T72" fmla="*/ 0 w 79"/>
                <a:gd name="T73" fmla="*/ 47 h 83"/>
                <a:gd name="T74" fmla="*/ 3 w 79"/>
                <a:gd name="T75" fmla="*/ 57 h 83"/>
                <a:gd name="T76" fmla="*/ 5 w 79"/>
                <a:gd name="T77" fmla="*/ 61 h 83"/>
                <a:gd name="T78" fmla="*/ 7 w 79"/>
                <a:gd name="T79" fmla="*/ 64 h 83"/>
                <a:gd name="T80" fmla="*/ 12 w 79"/>
                <a:gd name="T81" fmla="*/ 70 h 83"/>
                <a:gd name="T82" fmla="*/ 15 w 79"/>
                <a:gd name="T83" fmla="*/ 73 h 83"/>
                <a:gd name="T84" fmla="*/ 18 w 79"/>
                <a:gd name="T85" fmla="*/ 76 h 83"/>
                <a:gd name="T86" fmla="*/ 22 w 79"/>
                <a:gd name="T87" fmla="*/ 78 h 83"/>
                <a:gd name="T88" fmla="*/ 25 w 79"/>
                <a:gd name="T89" fmla="*/ 79 h 83"/>
                <a:gd name="T90" fmla="*/ 29 w 79"/>
                <a:gd name="T91" fmla="*/ 81 h 83"/>
                <a:gd name="T92" fmla="*/ 37 w 79"/>
                <a:gd name="T93" fmla="*/ 82 h 83"/>
                <a:gd name="T94" fmla="*/ 41 w 79"/>
                <a:gd name="T95" fmla="*/ 83 h 83"/>
                <a:gd name="T96" fmla="*/ 45 w 79"/>
                <a:gd name="T97" fmla="*/ 82 h 83"/>
                <a:gd name="T98" fmla="*/ 49 w 79"/>
                <a:gd name="T99" fmla="*/ 82 h 83"/>
                <a:gd name="T100" fmla="*/ 53 w 79"/>
                <a:gd name="T101" fmla="*/ 81 h 83"/>
                <a:gd name="T102" fmla="*/ 55 w 79"/>
                <a:gd name="T103" fmla="*/ 80 h 83"/>
                <a:gd name="T104" fmla="*/ 56 w 79"/>
                <a:gd name="T105" fmla="*/ 7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9" h="83">
                  <a:moveTo>
                    <a:pt x="56" y="75"/>
                  </a:moveTo>
                  <a:cubicBezTo>
                    <a:pt x="56" y="75"/>
                    <a:pt x="57" y="74"/>
                    <a:pt x="58" y="73"/>
                  </a:cubicBezTo>
                  <a:cubicBezTo>
                    <a:pt x="56" y="74"/>
                    <a:pt x="54" y="74"/>
                    <a:pt x="52" y="75"/>
                  </a:cubicBezTo>
                  <a:cubicBezTo>
                    <a:pt x="52" y="75"/>
                    <a:pt x="52" y="75"/>
                    <a:pt x="52" y="75"/>
                  </a:cubicBezTo>
                  <a:cubicBezTo>
                    <a:pt x="49" y="76"/>
                    <a:pt x="45" y="76"/>
                    <a:pt x="42" y="76"/>
                  </a:cubicBezTo>
                  <a:cubicBezTo>
                    <a:pt x="38" y="76"/>
                    <a:pt x="34" y="76"/>
                    <a:pt x="31" y="75"/>
                  </a:cubicBezTo>
                  <a:cubicBezTo>
                    <a:pt x="31" y="75"/>
                    <a:pt x="31" y="75"/>
                    <a:pt x="31" y="75"/>
                  </a:cubicBezTo>
                  <a:cubicBezTo>
                    <a:pt x="24" y="73"/>
                    <a:pt x="17" y="68"/>
                    <a:pt x="13" y="62"/>
                  </a:cubicBezTo>
                  <a:cubicBezTo>
                    <a:pt x="13" y="62"/>
                    <a:pt x="13" y="62"/>
                    <a:pt x="13" y="62"/>
                  </a:cubicBezTo>
                  <a:cubicBezTo>
                    <a:pt x="12" y="60"/>
                    <a:pt x="11" y="59"/>
                    <a:pt x="11" y="58"/>
                  </a:cubicBezTo>
                  <a:cubicBezTo>
                    <a:pt x="10" y="58"/>
                    <a:pt x="10" y="58"/>
                    <a:pt x="10" y="58"/>
                  </a:cubicBezTo>
                  <a:cubicBezTo>
                    <a:pt x="10" y="58"/>
                    <a:pt x="10" y="57"/>
                    <a:pt x="10" y="57"/>
                  </a:cubicBezTo>
                  <a:cubicBezTo>
                    <a:pt x="9" y="55"/>
                    <a:pt x="8" y="54"/>
                    <a:pt x="8" y="52"/>
                  </a:cubicBezTo>
                  <a:cubicBezTo>
                    <a:pt x="7" y="48"/>
                    <a:pt x="6" y="45"/>
                    <a:pt x="6" y="41"/>
                  </a:cubicBezTo>
                  <a:cubicBezTo>
                    <a:pt x="6" y="41"/>
                    <a:pt x="6" y="41"/>
                    <a:pt x="6" y="41"/>
                  </a:cubicBezTo>
                  <a:cubicBezTo>
                    <a:pt x="6" y="34"/>
                    <a:pt x="9" y="26"/>
                    <a:pt x="13" y="20"/>
                  </a:cubicBezTo>
                  <a:cubicBezTo>
                    <a:pt x="13" y="20"/>
                    <a:pt x="13" y="20"/>
                    <a:pt x="13" y="20"/>
                  </a:cubicBezTo>
                  <a:cubicBezTo>
                    <a:pt x="14" y="19"/>
                    <a:pt x="15" y="18"/>
                    <a:pt x="16" y="17"/>
                  </a:cubicBezTo>
                  <a:cubicBezTo>
                    <a:pt x="16" y="17"/>
                    <a:pt x="16" y="17"/>
                    <a:pt x="16" y="17"/>
                  </a:cubicBezTo>
                  <a:cubicBezTo>
                    <a:pt x="20" y="13"/>
                    <a:pt x="24" y="10"/>
                    <a:pt x="29" y="8"/>
                  </a:cubicBezTo>
                  <a:cubicBezTo>
                    <a:pt x="29" y="8"/>
                    <a:pt x="29" y="8"/>
                    <a:pt x="29" y="8"/>
                  </a:cubicBezTo>
                  <a:cubicBezTo>
                    <a:pt x="30" y="8"/>
                    <a:pt x="31" y="8"/>
                    <a:pt x="31" y="7"/>
                  </a:cubicBezTo>
                  <a:cubicBezTo>
                    <a:pt x="32" y="7"/>
                    <a:pt x="32" y="7"/>
                    <a:pt x="33" y="7"/>
                  </a:cubicBezTo>
                  <a:cubicBezTo>
                    <a:pt x="33" y="7"/>
                    <a:pt x="33" y="7"/>
                    <a:pt x="33" y="7"/>
                  </a:cubicBezTo>
                  <a:cubicBezTo>
                    <a:pt x="38" y="6"/>
                    <a:pt x="44" y="5"/>
                    <a:pt x="49" y="7"/>
                  </a:cubicBezTo>
                  <a:cubicBezTo>
                    <a:pt x="49" y="7"/>
                    <a:pt x="49" y="7"/>
                    <a:pt x="49" y="7"/>
                  </a:cubicBezTo>
                  <a:cubicBezTo>
                    <a:pt x="50" y="7"/>
                    <a:pt x="52" y="7"/>
                    <a:pt x="53" y="8"/>
                  </a:cubicBezTo>
                  <a:cubicBezTo>
                    <a:pt x="53" y="8"/>
                    <a:pt x="53" y="8"/>
                    <a:pt x="53" y="8"/>
                  </a:cubicBezTo>
                  <a:cubicBezTo>
                    <a:pt x="60" y="10"/>
                    <a:pt x="67" y="15"/>
                    <a:pt x="71" y="21"/>
                  </a:cubicBezTo>
                  <a:cubicBezTo>
                    <a:pt x="71" y="21"/>
                    <a:pt x="71" y="21"/>
                    <a:pt x="71" y="21"/>
                  </a:cubicBezTo>
                  <a:cubicBezTo>
                    <a:pt x="72" y="23"/>
                    <a:pt x="73" y="25"/>
                    <a:pt x="74" y="26"/>
                  </a:cubicBezTo>
                  <a:cubicBezTo>
                    <a:pt x="77" y="23"/>
                    <a:pt x="77" y="23"/>
                    <a:pt x="77" y="23"/>
                  </a:cubicBezTo>
                  <a:cubicBezTo>
                    <a:pt x="79" y="24"/>
                    <a:pt x="79" y="24"/>
                    <a:pt x="79" y="24"/>
                  </a:cubicBezTo>
                  <a:cubicBezTo>
                    <a:pt x="77" y="19"/>
                    <a:pt x="73" y="14"/>
                    <a:pt x="68" y="10"/>
                  </a:cubicBezTo>
                  <a:cubicBezTo>
                    <a:pt x="68" y="10"/>
                    <a:pt x="68" y="10"/>
                    <a:pt x="68" y="10"/>
                  </a:cubicBezTo>
                  <a:cubicBezTo>
                    <a:pt x="68" y="10"/>
                    <a:pt x="68" y="10"/>
                    <a:pt x="68" y="10"/>
                  </a:cubicBezTo>
                  <a:cubicBezTo>
                    <a:pt x="67" y="9"/>
                    <a:pt x="67" y="9"/>
                    <a:pt x="66" y="8"/>
                  </a:cubicBezTo>
                  <a:cubicBezTo>
                    <a:pt x="66" y="8"/>
                    <a:pt x="65" y="8"/>
                    <a:pt x="65" y="7"/>
                  </a:cubicBezTo>
                  <a:cubicBezTo>
                    <a:pt x="64" y="7"/>
                    <a:pt x="64" y="7"/>
                    <a:pt x="63" y="6"/>
                  </a:cubicBezTo>
                  <a:cubicBezTo>
                    <a:pt x="63" y="6"/>
                    <a:pt x="62" y="5"/>
                    <a:pt x="61" y="5"/>
                  </a:cubicBezTo>
                  <a:cubicBezTo>
                    <a:pt x="61" y="5"/>
                    <a:pt x="61" y="5"/>
                    <a:pt x="60" y="4"/>
                  </a:cubicBezTo>
                  <a:cubicBezTo>
                    <a:pt x="59" y="4"/>
                    <a:pt x="59" y="4"/>
                    <a:pt x="58" y="3"/>
                  </a:cubicBezTo>
                  <a:cubicBezTo>
                    <a:pt x="57" y="3"/>
                    <a:pt x="57" y="3"/>
                    <a:pt x="57" y="3"/>
                  </a:cubicBezTo>
                  <a:cubicBezTo>
                    <a:pt x="56" y="3"/>
                    <a:pt x="55" y="2"/>
                    <a:pt x="54" y="2"/>
                  </a:cubicBezTo>
                  <a:cubicBezTo>
                    <a:pt x="54" y="2"/>
                    <a:pt x="53" y="2"/>
                    <a:pt x="53" y="2"/>
                  </a:cubicBezTo>
                  <a:cubicBezTo>
                    <a:pt x="52" y="1"/>
                    <a:pt x="51" y="1"/>
                    <a:pt x="50" y="1"/>
                  </a:cubicBezTo>
                  <a:cubicBezTo>
                    <a:pt x="50" y="1"/>
                    <a:pt x="50" y="1"/>
                    <a:pt x="49" y="1"/>
                  </a:cubicBezTo>
                  <a:cubicBezTo>
                    <a:pt x="48" y="0"/>
                    <a:pt x="48" y="0"/>
                    <a:pt x="47" y="0"/>
                  </a:cubicBezTo>
                  <a:cubicBezTo>
                    <a:pt x="46" y="0"/>
                    <a:pt x="46" y="0"/>
                    <a:pt x="45" y="0"/>
                  </a:cubicBezTo>
                  <a:cubicBezTo>
                    <a:pt x="45" y="0"/>
                    <a:pt x="44" y="0"/>
                    <a:pt x="44" y="0"/>
                  </a:cubicBezTo>
                  <a:cubicBezTo>
                    <a:pt x="42" y="0"/>
                    <a:pt x="39" y="0"/>
                    <a:pt x="37" y="0"/>
                  </a:cubicBezTo>
                  <a:cubicBezTo>
                    <a:pt x="36" y="0"/>
                    <a:pt x="35" y="0"/>
                    <a:pt x="34" y="0"/>
                  </a:cubicBezTo>
                  <a:cubicBezTo>
                    <a:pt x="34" y="1"/>
                    <a:pt x="34" y="1"/>
                    <a:pt x="33" y="1"/>
                  </a:cubicBezTo>
                  <a:cubicBezTo>
                    <a:pt x="29" y="2"/>
                    <a:pt x="25" y="3"/>
                    <a:pt x="22" y="5"/>
                  </a:cubicBezTo>
                  <a:cubicBezTo>
                    <a:pt x="21" y="5"/>
                    <a:pt x="20" y="6"/>
                    <a:pt x="20" y="6"/>
                  </a:cubicBezTo>
                  <a:cubicBezTo>
                    <a:pt x="19" y="6"/>
                    <a:pt x="19" y="7"/>
                    <a:pt x="18" y="7"/>
                  </a:cubicBezTo>
                  <a:cubicBezTo>
                    <a:pt x="17" y="8"/>
                    <a:pt x="17" y="8"/>
                    <a:pt x="16" y="9"/>
                  </a:cubicBezTo>
                  <a:cubicBezTo>
                    <a:pt x="16" y="9"/>
                    <a:pt x="15" y="9"/>
                    <a:pt x="15" y="9"/>
                  </a:cubicBezTo>
                  <a:cubicBezTo>
                    <a:pt x="14" y="10"/>
                    <a:pt x="14" y="11"/>
                    <a:pt x="13" y="11"/>
                  </a:cubicBezTo>
                  <a:cubicBezTo>
                    <a:pt x="13" y="12"/>
                    <a:pt x="12" y="12"/>
                    <a:pt x="12" y="12"/>
                  </a:cubicBezTo>
                  <a:cubicBezTo>
                    <a:pt x="11" y="13"/>
                    <a:pt x="11" y="13"/>
                    <a:pt x="10" y="14"/>
                  </a:cubicBezTo>
                  <a:cubicBezTo>
                    <a:pt x="10" y="14"/>
                    <a:pt x="10" y="15"/>
                    <a:pt x="9" y="15"/>
                  </a:cubicBezTo>
                  <a:cubicBezTo>
                    <a:pt x="9" y="16"/>
                    <a:pt x="9" y="16"/>
                    <a:pt x="8" y="17"/>
                  </a:cubicBezTo>
                  <a:cubicBezTo>
                    <a:pt x="8" y="17"/>
                    <a:pt x="7" y="18"/>
                    <a:pt x="7" y="18"/>
                  </a:cubicBezTo>
                  <a:cubicBezTo>
                    <a:pt x="7" y="19"/>
                    <a:pt x="6" y="19"/>
                    <a:pt x="6" y="20"/>
                  </a:cubicBezTo>
                  <a:cubicBezTo>
                    <a:pt x="6" y="20"/>
                    <a:pt x="5" y="21"/>
                    <a:pt x="5" y="22"/>
                  </a:cubicBezTo>
                  <a:cubicBezTo>
                    <a:pt x="5" y="22"/>
                    <a:pt x="5" y="23"/>
                    <a:pt x="4" y="23"/>
                  </a:cubicBezTo>
                  <a:cubicBezTo>
                    <a:pt x="4" y="24"/>
                    <a:pt x="4" y="25"/>
                    <a:pt x="3" y="25"/>
                  </a:cubicBezTo>
                  <a:cubicBezTo>
                    <a:pt x="3" y="26"/>
                    <a:pt x="3" y="26"/>
                    <a:pt x="3" y="27"/>
                  </a:cubicBezTo>
                  <a:cubicBezTo>
                    <a:pt x="2" y="27"/>
                    <a:pt x="2" y="28"/>
                    <a:pt x="2" y="29"/>
                  </a:cubicBezTo>
                  <a:cubicBezTo>
                    <a:pt x="2" y="30"/>
                    <a:pt x="2" y="30"/>
                    <a:pt x="1" y="31"/>
                  </a:cubicBezTo>
                  <a:cubicBezTo>
                    <a:pt x="1" y="32"/>
                    <a:pt x="1" y="32"/>
                    <a:pt x="1" y="33"/>
                  </a:cubicBezTo>
                  <a:cubicBezTo>
                    <a:pt x="0" y="37"/>
                    <a:pt x="0" y="41"/>
                    <a:pt x="0" y="45"/>
                  </a:cubicBezTo>
                  <a:cubicBezTo>
                    <a:pt x="0" y="46"/>
                    <a:pt x="0" y="46"/>
                    <a:pt x="0" y="47"/>
                  </a:cubicBezTo>
                  <a:cubicBezTo>
                    <a:pt x="1" y="48"/>
                    <a:pt x="1" y="49"/>
                    <a:pt x="1" y="49"/>
                  </a:cubicBezTo>
                  <a:cubicBezTo>
                    <a:pt x="1" y="52"/>
                    <a:pt x="2" y="55"/>
                    <a:pt x="3" y="57"/>
                  </a:cubicBezTo>
                  <a:cubicBezTo>
                    <a:pt x="3" y="58"/>
                    <a:pt x="3" y="58"/>
                    <a:pt x="4" y="58"/>
                  </a:cubicBezTo>
                  <a:cubicBezTo>
                    <a:pt x="4" y="59"/>
                    <a:pt x="5" y="60"/>
                    <a:pt x="5" y="61"/>
                  </a:cubicBezTo>
                  <a:cubicBezTo>
                    <a:pt x="6" y="62"/>
                    <a:pt x="6" y="63"/>
                    <a:pt x="7" y="64"/>
                  </a:cubicBezTo>
                  <a:cubicBezTo>
                    <a:pt x="7" y="64"/>
                    <a:pt x="7" y="64"/>
                    <a:pt x="7" y="64"/>
                  </a:cubicBezTo>
                  <a:cubicBezTo>
                    <a:pt x="9" y="67"/>
                    <a:pt x="10" y="69"/>
                    <a:pt x="12" y="70"/>
                  </a:cubicBezTo>
                  <a:cubicBezTo>
                    <a:pt x="12" y="70"/>
                    <a:pt x="12" y="70"/>
                    <a:pt x="12" y="70"/>
                  </a:cubicBezTo>
                  <a:cubicBezTo>
                    <a:pt x="13" y="71"/>
                    <a:pt x="14" y="72"/>
                    <a:pt x="15" y="73"/>
                  </a:cubicBezTo>
                  <a:cubicBezTo>
                    <a:pt x="15" y="73"/>
                    <a:pt x="15" y="73"/>
                    <a:pt x="15" y="73"/>
                  </a:cubicBezTo>
                  <a:cubicBezTo>
                    <a:pt x="16" y="74"/>
                    <a:pt x="17" y="74"/>
                    <a:pt x="17" y="75"/>
                  </a:cubicBezTo>
                  <a:cubicBezTo>
                    <a:pt x="18" y="75"/>
                    <a:pt x="18" y="75"/>
                    <a:pt x="18" y="76"/>
                  </a:cubicBezTo>
                  <a:cubicBezTo>
                    <a:pt x="19" y="76"/>
                    <a:pt x="20" y="76"/>
                    <a:pt x="20" y="77"/>
                  </a:cubicBezTo>
                  <a:cubicBezTo>
                    <a:pt x="21" y="77"/>
                    <a:pt x="21" y="77"/>
                    <a:pt x="22" y="78"/>
                  </a:cubicBezTo>
                  <a:cubicBezTo>
                    <a:pt x="22" y="78"/>
                    <a:pt x="23" y="78"/>
                    <a:pt x="23" y="78"/>
                  </a:cubicBezTo>
                  <a:cubicBezTo>
                    <a:pt x="24" y="79"/>
                    <a:pt x="25" y="79"/>
                    <a:pt x="25" y="79"/>
                  </a:cubicBezTo>
                  <a:cubicBezTo>
                    <a:pt x="26" y="80"/>
                    <a:pt x="26" y="80"/>
                    <a:pt x="27" y="80"/>
                  </a:cubicBezTo>
                  <a:cubicBezTo>
                    <a:pt x="28" y="80"/>
                    <a:pt x="28" y="81"/>
                    <a:pt x="29" y="81"/>
                  </a:cubicBezTo>
                  <a:cubicBezTo>
                    <a:pt x="32" y="82"/>
                    <a:pt x="34" y="82"/>
                    <a:pt x="37" y="82"/>
                  </a:cubicBezTo>
                  <a:cubicBezTo>
                    <a:pt x="37" y="82"/>
                    <a:pt x="37" y="82"/>
                    <a:pt x="37" y="82"/>
                  </a:cubicBezTo>
                  <a:cubicBezTo>
                    <a:pt x="39" y="83"/>
                    <a:pt x="40" y="83"/>
                    <a:pt x="41" y="83"/>
                  </a:cubicBezTo>
                  <a:cubicBezTo>
                    <a:pt x="41" y="83"/>
                    <a:pt x="41" y="83"/>
                    <a:pt x="41" y="83"/>
                  </a:cubicBezTo>
                  <a:cubicBezTo>
                    <a:pt x="42" y="83"/>
                    <a:pt x="42" y="83"/>
                    <a:pt x="42" y="83"/>
                  </a:cubicBezTo>
                  <a:cubicBezTo>
                    <a:pt x="43" y="83"/>
                    <a:pt x="44" y="83"/>
                    <a:pt x="45" y="82"/>
                  </a:cubicBezTo>
                  <a:cubicBezTo>
                    <a:pt x="46" y="82"/>
                    <a:pt x="47" y="82"/>
                    <a:pt x="47" y="82"/>
                  </a:cubicBezTo>
                  <a:cubicBezTo>
                    <a:pt x="48" y="82"/>
                    <a:pt x="49" y="82"/>
                    <a:pt x="49" y="82"/>
                  </a:cubicBezTo>
                  <a:cubicBezTo>
                    <a:pt x="50" y="82"/>
                    <a:pt x="52" y="81"/>
                    <a:pt x="53" y="81"/>
                  </a:cubicBezTo>
                  <a:cubicBezTo>
                    <a:pt x="53" y="81"/>
                    <a:pt x="53" y="81"/>
                    <a:pt x="53" y="81"/>
                  </a:cubicBezTo>
                  <a:cubicBezTo>
                    <a:pt x="53" y="81"/>
                    <a:pt x="53" y="81"/>
                    <a:pt x="53" y="81"/>
                  </a:cubicBezTo>
                  <a:cubicBezTo>
                    <a:pt x="54" y="81"/>
                    <a:pt x="55" y="80"/>
                    <a:pt x="55" y="80"/>
                  </a:cubicBezTo>
                  <a:cubicBezTo>
                    <a:pt x="55" y="76"/>
                    <a:pt x="55" y="76"/>
                    <a:pt x="55" y="76"/>
                  </a:cubicBezTo>
                  <a:lnTo>
                    <a:pt x="56" y="75"/>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253" name="Group 252">
            <a:extLst>
              <a:ext uri="{FF2B5EF4-FFF2-40B4-BE49-F238E27FC236}">
                <a16:creationId xmlns:a16="http://schemas.microsoft.com/office/drawing/2014/main" id="{7CC4F064-26FD-425F-9352-B1737BE183AA}"/>
              </a:ext>
            </a:extLst>
          </p:cNvPr>
          <p:cNvGrpSpPr/>
          <p:nvPr/>
        </p:nvGrpSpPr>
        <p:grpSpPr>
          <a:xfrm>
            <a:off x="5003255" y="4032856"/>
            <a:ext cx="5381459" cy="747090"/>
            <a:chOff x="6313598" y="5349899"/>
            <a:chExt cx="1770901" cy="716221"/>
          </a:xfrm>
        </p:grpSpPr>
        <p:sp>
          <p:nvSpPr>
            <p:cNvPr id="254" name="Rounded Rectangle 104">
              <a:extLst>
                <a:ext uri="{FF2B5EF4-FFF2-40B4-BE49-F238E27FC236}">
                  <a16:creationId xmlns:a16="http://schemas.microsoft.com/office/drawing/2014/main" id="{E60C1E65-B316-4190-95DD-F6B98CF0C79A}"/>
                </a:ext>
              </a:extLst>
            </p:cNvPr>
            <p:cNvSpPr/>
            <p:nvPr/>
          </p:nvSpPr>
          <p:spPr>
            <a:xfrm>
              <a:off x="6313598" y="5349899"/>
              <a:ext cx="1770901" cy="716221"/>
            </a:xfrm>
            <a:prstGeom prst="roundRect">
              <a:avLst/>
            </a:prstGeom>
            <a:solidFill>
              <a:srgbClr val="0072B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1" u="none" strike="noStrike" kern="1200" cap="none" spc="0" normalizeH="0" baseline="0" noProof="0" dirty="0">
                  <a:ln>
                    <a:noFill/>
                  </a:ln>
                  <a:solidFill>
                    <a:srgbClr val="000000"/>
                  </a:solidFill>
                  <a:effectLst/>
                  <a:uLnTx/>
                  <a:uFillTx/>
                  <a:latin typeface="KPMG Extralight"/>
                  <a:ea typeface="+mn-ea"/>
                  <a:cs typeface="Arial" panose="020B0604020202020204" pitchFamily="34" charset="0"/>
                </a:rPr>
                <a:t>Ensure they have difficult conversations</a:t>
              </a:r>
            </a:p>
          </p:txBody>
        </p:sp>
        <p:sp>
          <p:nvSpPr>
            <p:cNvPr id="255" name="Rounded Rectangle 104">
              <a:extLst>
                <a:ext uri="{FF2B5EF4-FFF2-40B4-BE49-F238E27FC236}">
                  <a16:creationId xmlns:a16="http://schemas.microsoft.com/office/drawing/2014/main" id="{272CB62D-1876-4CD9-88FB-4BBCFD0AB951}"/>
                </a:ext>
              </a:extLst>
            </p:cNvPr>
            <p:cNvSpPr/>
            <p:nvPr/>
          </p:nvSpPr>
          <p:spPr>
            <a:xfrm>
              <a:off x="6359258" y="5389781"/>
              <a:ext cx="1673213" cy="65253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0" rtlCol="0" anchor="t"/>
            <a:lstStyle/>
            <a:p>
              <a:pPr marL="228600" lvl="0" indent="-228600">
                <a:buFont typeface="+mj-lt"/>
                <a:buAutoNum type="arabicPeriod" startAt="5"/>
                <a:defRPr/>
              </a:pPr>
              <a:r>
                <a:rPr lang="es-ES" sz="1000" b="1" dirty="0">
                  <a:solidFill>
                    <a:srgbClr val="0072BC"/>
                  </a:solidFill>
                  <a:latin typeface="Univers for KPMG"/>
                  <a:cs typeface="Univers for KPMG"/>
                </a:rPr>
                <a:t>Integración de fábricas en ERP.</a:t>
              </a:r>
              <a:r>
                <a:rPr lang="es-ES" sz="1000" dirty="0">
                  <a:solidFill>
                    <a:srgbClr val="0072BC"/>
                  </a:solidFill>
                  <a:latin typeface="Univers for KPMG"/>
                  <a:cs typeface="Univers for KPMG"/>
                </a:rPr>
                <a:t> tener todas las fábricas integradas en el ERP para realizar las operaciones económico-financieras.</a:t>
              </a:r>
              <a:endParaRPr lang="es-ES" sz="1000" b="1" dirty="0">
                <a:solidFill>
                  <a:srgbClr val="0072BC"/>
                </a:solidFill>
                <a:latin typeface="Univers for KPMG"/>
                <a:cs typeface="Univers for KPMG"/>
              </a:endParaRPr>
            </a:p>
            <a:p>
              <a:pPr marL="228600" lvl="0" indent="-228600">
                <a:buFont typeface="+mj-lt"/>
                <a:buAutoNum type="arabicPeriod" startAt="5"/>
                <a:defRPr/>
              </a:pPr>
              <a:r>
                <a:rPr lang="es-ES" sz="1000" b="1" dirty="0">
                  <a:solidFill>
                    <a:srgbClr val="0072BC"/>
                  </a:solidFill>
                  <a:latin typeface="Univers for KPMG"/>
                  <a:cs typeface="Univers for KPMG"/>
                </a:rPr>
                <a:t>Integridad de sistemas. </a:t>
              </a:r>
              <a:r>
                <a:rPr lang="es-ES" sz="1000" dirty="0">
                  <a:solidFill>
                    <a:srgbClr val="0072BC"/>
                  </a:solidFill>
                  <a:latin typeface="Univers for KPMG"/>
                  <a:cs typeface="Univers for KPMG"/>
                </a:rPr>
                <a:t>mayor integridad entre los diferentes sistemas para una mayor información en tiempo real</a:t>
              </a:r>
              <a:endParaRPr lang="en-US" sz="1000" i="1" dirty="0">
                <a:solidFill>
                  <a:srgbClr val="0072BC"/>
                </a:solidFill>
                <a:cs typeface="Arial" panose="020B0604020202020204" pitchFamily="34" charset="0"/>
              </a:endParaRPr>
            </a:p>
          </p:txBody>
        </p:sp>
      </p:grpSp>
      <p:sp>
        <p:nvSpPr>
          <p:cNvPr id="207" name="Rounded Rectangle 82">
            <a:extLst>
              <a:ext uri="{FF2B5EF4-FFF2-40B4-BE49-F238E27FC236}">
                <a16:creationId xmlns:a16="http://schemas.microsoft.com/office/drawing/2014/main" id="{16F48716-CAE8-41DA-9AF7-AD00048E6AB6}"/>
              </a:ext>
            </a:extLst>
          </p:cNvPr>
          <p:cNvSpPr/>
          <p:nvPr/>
        </p:nvSpPr>
        <p:spPr>
          <a:xfrm>
            <a:off x="1996714" y="1573575"/>
            <a:ext cx="8388000" cy="243614"/>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900" b="1"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rPr>
              <a:t>Conclusiones</a:t>
            </a:r>
          </a:p>
        </p:txBody>
      </p:sp>
      <p:grpSp>
        <p:nvGrpSpPr>
          <p:cNvPr id="84" name="Group 83">
            <a:extLst>
              <a:ext uri="{FF2B5EF4-FFF2-40B4-BE49-F238E27FC236}">
                <a16:creationId xmlns:a16="http://schemas.microsoft.com/office/drawing/2014/main" id="{A5A3C443-89D1-4BAE-BEC1-FBA3AAD95E94}"/>
              </a:ext>
            </a:extLst>
          </p:cNvPr>
          <p:cNvGrpSpPr/>
          <p:nvPr/>
        </p:nvGrpSpPr>
        <p:grpSpPr>
          <a:xfrm>
            <a:off x="4314192" y="4221088"/>
            <a:ext cx="264568" cy="302095"/>
            <a:chOff x="1914469" y="2647340"/>
            <a:chExt cx="352140" cy="402088"/>
          </a:xfrm>
          <a:solidFill>
            <a:schemeClr val="bg1"/>
          </a:solidFill>
        </p:grpSpPr>
        <p:sp>
          <p:nvSpPr>
            <p:cNvPr id="85" name="Freeform 60">
              <a:extLst>
                <a:ext uri="{FF2B5EF4-FFF2-40B4-BE49-F238E27FC236}">
                  <a16:creationId xmlns:a16="http://schemas.microsoft.com/office/drawing/2014/main" id="{C95E3740-5918-48F7-B110-056DE8B206FB}"/>
                </a:ext>
              </a:extLst>
            </p:cNvPr>
            <p:cNvSpPr>
              <a:spLocks noEditPoints="1"/>
            </p:cNvSpPr>
            <p:nvPr/>
          </p:nvSpPr>
          <p:spPr bwMode="auto">
            <a:xfrm>
              <a:off x="1914469" y="2647340"/>
              <a:ext cx="352140" cy="123593"/>
            </a:xfrm>
            <a:custGeom>
              <a:avLst/>
              <a:gdLst>
                <a:gd name="T0" fmla="*/ 211 w 211"/>
                <a:gd name="T1" fmla="*/ 75 h 75"/>
                <a:gd name="T2" fmla="*/ 0 w 211"/>
                <a:gd name="T3" fmla="*/ 75 h 75"/>
                <a:gd name="T4" fmla="*/ 0 w 211"/>
                <a:gd name="T5" fmla="*/ 0 h 75"/>
                <a:gd name="T6" fmla="*/ 211 w 211"/>
                <a:gd name="T7" fmla="*/ 0 h 75"/>
                <a:gd name="T8" fmla="*/ 211 w 211"/>
                <a:gd name="T9" fmla="*/ 75 h 75"/>
                <a:gd name="T10" fmla="*/ 199 w 211"/>
                <a:gd name="T11" fmla="*/ 12 h 75"/>
                <a:gd name="T12" fmla="*/ 12 w 211"/>
                <a:gd name="T13" fmla="*/ 12 h 75"/>
                <a:gd name="T14" fmla="*/ 12 w 211"/>
                <a:gd name="T15" fmla="*/ 63 h 75"/>
                <a:gd name="T16" fmla="*/ 199 w 211"/>
                <a:gd name="T17" fmla="*/ 63 h 75"/>
                <a:gd name="T18" fmla="*/ 199 w 211"/>
                <a:gd name="T19"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1" h="75">
                  <a:moveTo>
                    <a:pt x="211" y="75"/>
                  </a:moveTo>
                  <a:lnTo>
                    <a:pt x="0" y="75"/>
                  </a:lnTo>
                  <a:lnTo>
                    <a:pt x="0" y="0"/>
                  </a:lnTo>
                  <a:lnTo>
                    <a:pt x="211" y="0"/>
                  </a:lnTo>
                  <a:lnTo>
                    <a:pt x="211" y="75"/>
                  </a:lnTo>
                  <a:close/>
                  <a:moveTo>
                    <a:pt x="199" y="12"/>
                  </a:moveTo>
                  <a:lnTo>
                    <a:pt x="12" y="12"/>
                  </a:lnTo>
                  <a:lnTo>
                    <a:pt x="12" y="63"/>
                  </a:lnTo>
                  <a:lnTo>
                    <a:pt x="199" y="63"/>
                  </a:lnTo>
                  <a:lnTo>
                    <a:pt x="199" y="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6" name="Freeform 61">
              <a:extLst>
                <a:ext uri="{FF2B5EF4-FFF2-40B4-BE49-F238E27FC236}">
                  <a16:creationId xmlns:a16="http://schemas.microsoft.com/office/drawing/2014/main" id="{24AAD68C-624C-450A-927C-928FCACA7114}"/>
                </a:ext>
              </a:extLst>
            </p:cNvPr>
            <p:cNvSpPr>
              <a:spLocks/>
            </p:cNvSpPr>
            <p:nvPr/>
          </p:nvSpPr>
          <p:spPr bwMode="auto">
            <a:xfrm>
              <a:off x="2054657" y="2691833"/>
              <a:ext cx="171898" cy="0"/>
            </a:xfrm>
            <a:custGeom>
              <a:avLst/>
              <a:gdLst>
                <a:gd name="T0" fmla="*/ 0 w 103"/>
                <a:gd name="T1" fmla="*/ 103 w 103"/>
                <a:gd name="T2" fmla="*/ 0 w 103"/>
              </a:gdLst>
              <a:ahLst/>
              <a:cxnLst>
                <a:cxn ang="0">
                  <a:pos x="T0" y="0"/>
                </a:cxn>
                <a:cxn ang="0">
                  <a:pos x="T1" y="0"/>
                </a:cxn>
                <a:cxn ang="0">
                  <a:pos x="T2" y="0"/>
                </a:cxn>
              </a:cxnLst>
              <a:rect l="0" t="0" r="r" b="b"/>
              <a:pathLst>
                <a:path w="103">
                  <a:moveTo>
                    <a:pt x="0" y="0"/>
                  </a:moveTo>
                  <a:lnTo>
                    <a:pt x="103"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7" name="Line 62">
              <a:extLst>
                <a:ext uri="{FF2B5EF4-FFF2-40B4-BE49-F238E27FC236}">
                  <a16:creationId xmlns:a16="http://schemas.microsoft.com/office/drawing/2014/main" id="{39AAAC86-653D-48CA-9687-053483D308E9}"/>
                </a:ext>
              </a:extLst>
            </p:cNvPr>
            <p:cNvSpPr>
              <a:spLocks noChangeShapeType="1"/>
            </p:cNvSpPr>
            <p:nvPr/>
          </p:nvSpPr>
          <p:spPr bwMode="auto">
            <a:xfrm>
              <a:off x="2054657" y="2691833"/>
              <a:ext cx="171898" cy="0"/>
            </a:xfrm>
            <a:prstGeom prst="lin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8" name="Rectangle 63">
              <a:extLst>
                <a:ext uri="{FF2B5EF4-FFF2-40B4-BE49-F238E27FC236}">
                  <a16:creationId xmlns:a16="http://schemas.microsoft.com/office/drawing/2014/main" id="{0F3672E5-9BBC-4640-8EAF-991C08E79F9B}"/>
                </a:ext>
              </a:extLst>
            </p:cNvPr>
            <p:cNvSpPr>
              <a:spLocks noChangeArrowheads="1"/>
            </p:cNvSpPr>
            <p:nvPr/>
          </p:nvSpPr>
          <p:spPr bwMode="auto">
            <a:xfrm>
              <a:off x="2054657" y="2686890"/>
              <a:ext cx="171898" cy="988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9" name="Freeform 64">
              <a:extLst>
                <a:ext uri="{FF2B5EF4-FFF2-40B4-BE49-F238E27FC236}">
                  <a16:creationId xmlns:a16="http://schemas.microsoft.com/office/drawing/2014/main" id="{479EFFE9-8371-4690-AF50-D17D8DEB272C}"/>
                </a:ext>
              </a:extLst>
            </p:cNvPr>
            <p:cNvSpPr>
              <a:spLocks/>
            </p:cNvSpPr>
            <p:nvPr/>
          </p:nvSpPr>
          <p:spPr bwMode="auto">
            <a:xfrm>
              <a:off x="2054657" y="2726439"/>
              <a:ext cx="171898" cy="0"/>
            </a:xfrm>
            <a:custGeom>
              <a:avLst/>
              <a:gdLst>
                <a:gd name="T0" fmla="*/ 0 w 103"/>
                <a:gd name="T1" fmla="*/ 103 w 103"/>
                <a:gd name="T2" fmla="*/ 0 w 103"/>
              </a:gdLst>
              <a:ahLst/>
              <a:cxnLst>
                <a:cxn ang="0">
                  <a:pos x="T0" y="0"/>
                </a:cxn>
                <a:cxn ang="0">
                  <a:pos x="T1" y="0"/>
                </a:cxn>
                <a:cxn ang="0">
                  <a:pos x="T2" y="0"/>
                </a:cxn>
              </a:cxnLst>
              <a:rect l="0" t="0" r="r" b="b"/>
              <a:pathLst>
                <a:path w="103">
                  <a:moveTo>
                    <a:pt x="0" y="0"/>
                  </a:moveTo>
                  <a:lnTo>
                    <a:pt x="103"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0" name="Line 65">
              <a:extLst>
                <a:ext uri="{FF2B5EF4-FFF2-40B4-BE49-F238E27FC236}">
                  <a16:creationId xmlns:a16="http://schemas.microsoft.com/office/drawing/2014/main" id="{005DE53F-04E6-40DC-8D32-3C3D672A4792}"/>
                </a:ext>
              </a:extLst>
            </p:cNvPr>
            <p:cNvSpPr>
              <a:spLocks noChangeShapeType="1"/>
            </p:cNvSpPr>
            <p:nvPr/>
          </p:nvSpPr>
          <p:spPr bwMode="auto">
            <a:xfrm>
              <a:off x="2054657" y="2726439"/>
              <a:ext cx="171898" cy="0"/>
            </a:xfrm>
            <a:prstGeom prst="lin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1" name="Rectangle 66">
              <a:extLst>
                <a:ext uri="{FF2B5EF4-FFF2-40B4-BE49-F238E27FC236}">
                  <a16:creationId xmlns:a16="http://schemas.microsoft.com/office/drawing/2014/main" id="{01556F69-877E-4128-9828-9ADD5F4F9234}"/>
                </a:ext>
              </a:extLst>
            </p:cNvPr>
            <p:cNvSpPr>
              <a:spLocks noChangeArrowheads="1"/>
            </p:cNvSpPr>
            <p:nvPr/>
          </p:nvSpPr>
          <p:spPr bwMode="auto">
            <a:xfrm>
              <a:off x="2054657" y="2721495"/>
              <a:ext cx="171898" cy="988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2" name="Oval 67">
              <a:extLst>
                <a:ext uri="{FF2B5EF4-FFF2-40B4-BE49-F238E27FC236}">
                  <a16:creationId xmlns:a16="http://schemas.microsoft.com/office/drawing/2014/main" id="{377E03D6-4013-4F89-9D0B-C9E076231F81}"/>
                </a:ext>
              </a:extLst>
            </p:cNvPr>
            <p:cNvSpPr>
              <a:spLocks noChangeArrowheads="1"/>
            </p:cNvSpPr>
            <p:nvPr/>
          </p:nvSpPr>
          <p:spPr bwMode="auto">
            <a:xfrm>
              <a:off x="1959529" y="2701720"/>
              <a:ext cx="20027" cy="19775"/>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3" name="Freeform 68">
              <a:extLst>
                <a:ext uri="{FF2B5EF4-FFF2-40B4-BE49-F238E27FC236}">
                  <a16:creationId xmlns:a16="http://schemas.microsoft.com/office/drawing/2014/main" id="{D2B2831B-A334-4D9E-8BFE-8B31BCF877D1}"/>
                </a:ext>
              </a:extLst>
            </p:cNvPr>
            <p:cNvSpPr>
              <a:spLocks noEditPoints="1"/>
            </p:cNvSpPr>
            <p:nvPr/>
          </p:nvSpPr>
          <p:spPr bwMode="auto">
            <a:xfrm>
              <a:off x="1914469" y="2785764"/>
              <a:ext cx="352140" cy="125241"/>
            </a:xfrm>
            <a:custGeom>
              <a:avLst/>
              <a:gdLst>
                <a:gd name="T0" fmla="*/ 211 w 211"/>
                <a:gd name="T1" fmla="*/ 76 h 76"/>
                <a:gd name="T2" fmla="*/ 0 w 211"/>
                <a:gd name="T3" fmla="*/ 76 h 76"/>
                <a:gd name="T4" fmla="*/ 0 w 211"/>
                <a:gd name="T5" fmla="*/ 0 h 76"/>
                <a:gd name="T6" fmla="*/ 211 w 211"/>
                <a:gd name="T7" fmla="*/ 0 h 76"/>
                <a:gd name="T8" fmla="*/ 211 w 211"/>
                <a:gd name="T9" fmla="*/ 76 h 76"/>
                <a:gd name="T10" fmla="*/ 199 w 211"/>
                <a:gd name="T11" fmla="*/ 12 h 76"/>
                <a:gd name="T12" fmla="*/ 12 w 211"/>
                <a:gd name="T13" fmla="*/ 12 h 76"/>
                <a:gd name="T14" fmla="*/ 12 w 211"/>
                <a:gd name="T15" fmla="*/ 64 h 76"/>
                <a:gd name="T16" fmla="*/ 199 w 211"/>
                <a:gd name="T17" fmla="*/ 64 h 76"/>
                <a:gd name="T18" fmla="*/ 199 w 211"/>
                <a:gd name="T19" fmla="*/ 1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1" h="76">
                  <a:moveTo>
                    <a:pt x="211" y="76"/>
                  </a:moveTo>
                  <a:lnTo>
                    <a:pt x="0" y="76"/>
                  </a:lnTo>
                  <a:lnTo>
                    <a:pt x="0" y="0"/>
                  </a:lnTo>
                  <a:lnTo>
                    <a:pt x="211" y="0"/>
                  </a:lnTo>
                  <a:lnTo>
                    <a:pt x="211" y="76"/>
                  </a:lnTo>
                  <a:close/>
                  <a:moveTo>
                    <a:pt x="199" y="12"/>
                  </a:moveTo>
                  <a:lnTo>
                    <a:pt x="12" y="12"/>
                  </a:lnTo>
                  <a:lnTo>
                    <a:pt x="12" y="64"/>
                  </a:lnTo>
                  <a:lnTo>
                    <a:pt x="199" y="64"/>
                  </a:lnTo>
                  <a:lnTo>
                    <a:pt x="199" y="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4" name="Freeform 69">
              <a:extLst>
                <a:ext uri="{FF2B5EF4-FFF2-40B4-BE49-F238E27FC236}">
                  <a16:creationId xmlns:a16="http://schemas.microsoft.com/office/drawing/2014/main" id="{07534C4B-2A25-4B42-8340-3702548F812A}"/>
                </a:ext>
              </a:extLst>
            </p:cNvPr>
            <p:cNvSpPr>
              <a:spLocks/>
            </p:cNvSpPr>
            <p:nvPr/>
          </p:nvSpPr>
          <p:spPr bwMode="auto">
            <a:xfrm>
              <a:off x="2054657" y="2830257"/>
              <a:ext cx="171898" cy="0"/>
            </a:xfrm>
            <a:custGeom>
              <a:avLst/>
              <a:gdLst>
                <a:gd name="T0" fmla="*/ 0 w 103"/>
                <a:gd name="T1" fmla="*/ 103 w 103"/>
                <a:gd name="T2" fmla="*/ 0 w 103"/>
              </a:gdLst>
              <a:ahLst/>
              <a:cxnLst>
                <a:cxn ang="0">
                  <a:pos x="T0" y="0"/>
                </a:cxn>
                <a:cxn ang="0">
                  <a:pos x="T1" y="0"/>
                </a:cxn>
                <a:cxn ang="0">
                  <a:pos x="T2" y="0"/>
                </a:cxn>
              </a:cxnLst>
              <a:rect l="0" t="0" r="r" b="b"/>
              <a:pathLst>
                <a:path w="103">
                  <a:moveTo>
                    <a:pt x="0" y="0"/>
                  </a:moveTo>
                  <a:lnTo>
                    <a:pt x="103"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5" name="Line 70">
              <a:extLst>
                <a:ext uri="{FF2B5EF4-FFF2-40B4-BE49-F238E27FC236}">
                  <a16:creationId xmlns:a16="http://schemas.microsoft.com/office/drawing/2014/main" id="{59E2A43F-4687-4A43-9A3D-D9EEABA8C6BD}"/>
                </a:ext>
              </a:extLst>
            </p:cNvPr>
            <p:cNvSpPr>
              <a:spLocks noChangeShapeType="1"/>
            </p:cNvSpPr>
            <p:nvPr/>
          </p:nvSpPr>
          <p:spPr bwMode="auto">
            <a:xfrm>
              <a:off x="2054657" y="2830257"/>
              <a:ext cx="171898" cy="0"/>
            </a:xfrm>
            <a:prstGeom prst="lin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6" name="Rectangle 71">
              <a:extLst>
                <a:ext uri="{FF2B5EF4-FFF2-40B4-BE49-F238E27FC236}">
                  <a16:creationId xmlns:a16="http://schemas.microsoft.com/office/drawing/2014/main" id="{B6E92CBF-7C42-46C7-8456-0874D667C0BB}"/>
                </a:ext>
              </a:extLst>
            </p:cNvPr>
            <p:cNvSpPr>
              <a:spLocks noChangeArrowheads="1"/>
            </p:cNvSpPr>
            <p:nvPr/>
          </p:nvSpPr>
          <p:spPr bwMode="auto">
            <a:xfrm>
              <a:off x="2054657" y="2825313"/>
              <a:ext cx="171898" cy="988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7" name="Freeform 72">
              <a:extLst>
                <a:ext uri="{FF2B5EF4-FFF2-40B4-BE49-F238E27FC236}">
                  <a16:creationId xmlns:a16="http://schemas.microsoft.com/office/drawing/2014/main" id="{1DE8EDD6-2B14-4B73-AE30-AED9DA094229}"/>
                </a:ext>
              </a:extLst>
            </p:cNvPr>
            <p:cNvSpPr>
              <a:spLocks/>
            </p:cNvSpPr>
            <p:nvPr/>
          </p:nvSpPr>
          <p:spPr bwMode="auto">
            <a:xfrm>
              <a:off x="2054657" y="2866510"/>
              <a:ext cx="171898" cy="0"/>
            </a:xfrm>
            <a:custGeom>
              <a:avLst/>
              <a:gdLst>
                <a:gd name="T0" fmla="*/ 0 w 103"/>
                <a:gd name="T1" fmla="*/ 103 w 103"/>
                <a:gd name="T2" fmla="*/ 0 w 103"/>
              </a:gdLst>
              <a:ahLst/>
              <a:cxnLst>
                <a:cxn ang="0">
                  <a:pos x="T0" y="0"/>
                </a:cxn>
                <a:cxn ang="0">
                  <a:pos x="T1" y="0"/>
                </a:cxn>
                <a:cxn ang="0">
                  <a:pos x="T2" y="0"/>
                </a:cxn>
              </a:cxnLst>
              <a:rect l="0" t="0" r="r" b="b"/>
              <a:pathLst>
                <a:path w="103">
                  <a:moveTo>
                    <a:pt x="0" y="0"/>
                  </a:moveTo>
                  <a:lnTo>
                    <a:pt x="103"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8" name="Line 73">
              <a:extLst>
                <a:ext uri="{FF2B5EF4-FFF2-40B4-BE49-F238E27FC236}">
                  <a16:creationId xmlns:a16="http://schemas.microsoft.com/office/drawing/2014/main" id="{A9EBD2FB-4DA5-4535-AF99-0BE272AF42EE}"/>
                </a:ext>
              </a:extLst>
            </p:cNvPr>
            <p:cNvSpPr>
              <a:spLocks noChangeShapeType="1"/>
            </p:cNvSpPr>
            <p:nvPr/>
          </p:nvSpPr>
          <p:spPr bwMode="auto">
            <a:xfrm>
              <a:off x="2054657" y="2866510"/>
              <a:ext cx="171898" cy="0"/>
            </a:xfrm>
            <a:prstGeom prst="lin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9" name="Rectangle 74">
              <a:extLst>
                <a:ext uri="{FF2B5EF4-FFF2-40B4-BE49-F238E27FC236}">
                  <a16:creationId xmlns:a16="http://schemas.microsoft.com/office/drawing/2014/main" id="{6D370211-975A-4562-BC90-07B9884A249E}"/>
                </a:ext>
              </a:extLst>
            </p:cNvPr>
            <p:cNvSpPr>
              <a:spLocks noChangeArrowheads="1"/>
            </p:cNvSpPr>
            <p:nvPr/>
          </p:nvSpPr>
          <p:spPr bwMode="auto">
            <a:xfrm>
              <a:off x="2054657" y="2861567"/>
              <a:ext cx="171898" cy="988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00" name="Oval 75">
              <a:extLst>
                <a:ext uri="{FF2B5EF4-FFF2-40B4-BE49-F238E27FC236}">
                  <a16:creationId xmlns:a16="http://schemas.microsoft.com/office/drawing/2014/main" id="{3EBE558C-757E-4D1A-9D94-71FC599C2F00}"/>
                </a:ext>
              </a:extLst>
            </p:cNvPr>
            <p:cNvSpPr>
              <a:spLocks noChangeArrowheads="1"/>
            </p:cNvSpPr>
            <p:nvPr/>
          </p:nvSpPr>
          <p:spPr bwMode="auto">
            <a:xfrm>
              <a:off x="1959529" y="2840144"/>
              <a:ext cx="20027" cy="21423"/>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01" name="Freeform 76">
              <a:extLst>
                <a:ext uri="{FF2B5EF4-FFF2-40B4-BE49-F238E27FC236}">
                  <a16:creationId xmlns:a16="http://schemas.microsoft.com/office/drawing/2014/main" id="{DF59164E-C7B2-4606-A610-6B5B099E492D}"/>
                </a:ext>
              </a:extLst>
            </p:cNvPr>
            <p:cNvSpPr>
              <a:spLocks noEditPoints="1"/>
            </p:cNvSpPr>
            <p:nvPr/>
          </p:nvSpPr>
          <p:spPr bwMode="auto">
            <a:xfrm>
              <a:off x="1914469" y="2930779"/>
              <a:ext cx="352140" cy="118649"/>
            </a:xfrm>
            <a:custGeom>
              <a:avLst/>
              <a:gdLst>
                <a:gd name="T0" fmla="*/ 211 w 211"/>
                <a:gd name="T1" fmla="*/ 72 h 72"/>
                <a:gd name="T2" fmla="*/ 0 w 211"/>
                <a:gd name="T3" fmla="*/ 72 h 72"/>
                <a:gd name="T4" fmla="*/ 0 w 211"/>
                <a:gd name="T5" fmla="*/ 0 h 72"/>
                <a:gd name="T6" fmla="*/ 211 w 211"/>
                <a:gd name="T7" fmla="*/ 0 h 72"/>
                <a:gd name="T8" fmla="*/ 211 w 211"/>
                <a:gd name="T9" fmla="*/ 72 h 72"/>
                <a:gd name="T10" fmla="*/ 199 w 211"/>
                <a:gd name="T11" fmla="*/ 9 h 72"/>
                <a:gd name="T12" fmla="*/ 12 w 211"/>
                <a:gd name="T13" fmla="*/ 9 h 72"/>
                <a:gd name="T14" fmla="*/ 12 w 211"/>
                <a:gd name="T15" fmla="*/ 63 h 72"/>
                <a:gd name="T16" fmla="*/ 199 w 211"/>
                <a:gd name="T17" fmla="*/ 63 h 72"/>
                <a:gd name="T18" fmla="*/ 199 w 211"/>
                <a:gd name="T19" fmla="*/ 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1" h="72">
                  <a:moveTo>
                    <a:pt x="211" y="72"/>
                  </a:moveTo>
                  <a:lnTo>
                    <a:pt x="0" y="72"/>
                  </a:lnTo>
                  <a:lnTo>
                    <a:pt x="0" y="0"/>
                  </a:lnTo>
                  <a:lnTo>
                    <a:pt x="211" y="0"/>
                  </a:lnTo>
                  <a:lnTo>
                    <a:pt x="211" y="72"/>
                  </a:lnTo>
                  <a:close/>
                  <a:moveTo>
                    <a:pt x="199" y="9"/>
                  </a:moveTo>
                  <a:lnTo>
                    <a:pt x="12" y="9"/>
                  </a:lnTo>
                  <a:lnTo>
                    <a:pt x="12" y="63"/>
                  </a:lnTo>
                  <a:lnTo>
                    <a:pt x="199" y="63"/>
                  </a:lnTo>
                  <a:lnTo>
                    <a:pt x="199" y="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02" name="Freeform 77">
              <a:extLst>
                <a:ext uri="{FF2B5EF4-FFF2-40B4-BE49-F238E27FC236}">
                  <a16:creationId xmlns:a16="http://schemas.microsoft.com/office/drawing/2014/main" id="{6B9B7470-4D6F-43AD-8579-53C7FBCB7003}"/>
                </a:ext>
              </a:extLst>
            </p:cNvPr>
            <p:cNvSpPr>
              <a:spLocks/>
            </p:cNvSpPr>
            <p:nvPr/>
          </p:nvSpPr>
          <p:spPr bwMode="auto">
            <a:xfrm>
              <a:off x="2054657" y="2970329"/>
              <a:ext cx="171898" cy="0"/>
            </a:xfrm>
            <a:custGeom>
              <a:avLst/>
              <a:gdLst>
                <a:gd name="T0" fmla="*/ 0 w 103"/>
                <a:gd name="T1" fmla="*/ 103 w 103"/>
                <a:gd name="T2" fmla="*/ 0 w 103"/>
              </a:gdLst>
              <a:ahLst/>
              <a:cxnLst>
                <a:cxn ang="0">
                  <a:pos x="T0" y="0"/>
                </a:cxn>
                <a:cxn ang="0">
                  <a:pos x="T1" y="0"/>
                </a:cxn>
                <a:cxn ang="0">
                  <a:pos x="T2" y="0"/>
                </a:cxn>
              </a:cxnLst>
              <a:rect l="0" t="0" r="r" b="b"/>
              <a:pathLst>
                <a:path w="103">
                  <a:moveTo>
                    <a:pt x="0" y="0"/>
                  </a:moveTo>
                  <a:lnTo>
                    <a:pt x="103"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03" name="Line 78">
              <a:extLst>
                <a:ext uri="{FF2B5EF4-FFF2-40B4-BE49-F238E27FC236}">
                  <a16:creationId xmlns:a16="http://schemas.microsoft.com/office/drawing/2014/main" id="{176AA67A-7761-4B37-A332-FC22941436DF}"/>
                </a:ext>
              </a:extLst>
            </p:cNvPr>
            <p:cNvSpPr>
              <a:spLocks noChangeShapeType="1"/>
            </p:cNvSpPr>
            <p:nvPr/>
          </p:nvSpPr>
          <p:spPr bwMode="auto">
            <a:xfrm>
              <a:off x="2054657" y="2970329"/>
              <a:ext cx="171898" cy="0"/>
            </a:xfrm>
            <a:prstGeom prst="lin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04" name="Rectangle 79">
              <a:extLst>
                <a:ext uri="{FF2B5EF4-FFF2-40B4-BE49-F238E27FC236}">
                  <a16:creationId xmlns:a16="http://schemas.microsoft.com/office/drawing/2014/main" id="{F6E32E2D-F93D-4521-B5AA-60EC90E38181}"/>
                </a:ext>
              </a:extLst>
            </p:cNvPr>
            <p:cNvSpPr>
              <a:spLocks noChangeArrowheads="1"/>
            </p:cNvSpPr>
            <p:nvPr/>
          </p:nvSpPr>
          <p:spPr bwMode="auto">
            <a:xfrm>
              <a:off x="2054657" y="2965385"/>
              <a:ext cx="171898" cy="988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05" name="Freeform 80">
              <a:extLst>
                <a:ext uri="{FF2B5EF4-FFF2-40B4-BE49-F238E27FC236}">
                  <a16:creationId xmlns:a16="http://schemas.microsoft.com/office/drawing/2014/main" id="{EFED6568-B9A7-448E-BF74-6BD8BE5D0403}"/>
                </a:ext>
              </a:extLst>
            </p:cNvPr>
            <p:cNvSpPr>
              <a:spLocks/>
            </p:cNvSpPr>
            <p:nvPr/>
          </p:nvSpPr>
          <p:spPr bwMode="auto">
            <a:xfrm>
              <a:off x="2054657" y="3004934"/>
              <a:ext cx="171898" cy="0"/>
            </a:xfrm>
            <a:custGeom>
              <a:avLst/>
              <a:gdLst>
                <a:gd name="T0" fmla="*/ 0 w 103"/>
                <a:gd name="T1" fmla="*/ 103 w 103"/>
                <a:gd name="T2" fmla="*/ 0 w 103"/>
              </a:gdLst>
              <a:ahLst/>
              <a:cxnLst>
                <a:cxn ang="0">
                  <a:pos x="T0" y="0"/>
                </a:cxn>
                <a:cxn ang="0">
                  <a:pos x="T1" y="0"/>
                </a:cxn>
                <a:cxn ang="0">
                  <a:pos x="T2" y="0"/>
                </a:cxn>
              </a:cxnLst>
              <a:rect l="0" t="0" r="r" b="b"/>
              <a:pathLst>
                <a:path w="103">
                  <a:moveTo>
                    <a:pt x="0" y="0"/>
                  </a:moveTo>
                  <a:lnTo>
                    <a:pt x="103"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06" name="Line 81">
              <a:extLst>
                <a:ext uri="{FF2B5EF4-FFF2-40B4-BE49-F238E27FC236}">
                  <a16:creationId xmlns:a16="http://schemas.microsoft.com/office/drawing/2014/main" id="{42617768-719D-466B-AD52-FB754A67DB80}"/>
                </a:ext>
              </a:extLst>
            </p:cNvPr>
            <p:cNvSpPr>
              <a:spLocks noChangeShapeType="1"/>
            </p:cNvSpPr>
            <p:nvPr/>
          </p:nvSpPr>
          <p:spPr bwMode="auto">
            <a:xfrm>
              <a:off x="2054657" y="3004934"/>
              <a:ext cx="171898" cy="0"/>
            </a:xfrm>
            <a:prstGeom prst="lin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07" name="Rectangle 82">
              <a:extLst>
                <a:ext uri="{FF2B5EF4-FFF2-40B4-BE49-F238E27FC236}">
                  <a16:creationId xmlns:a16="http://schemas.microsoft.com/office/drawing/2014/main" id="{3E286210-6550-476B-A6D9-B133988CF6F1}"/>
                </a:ext>
              </a:extLst>
            </p:cNvPr>
            <p:cNvSpPr>
              <a:spLocks noChangeArrowheads="1"/>
            </p:cNvSpPr>
            <p:nvPr/>
          </p:nvSpPr>
          <p:spPr bwMode="auto">
            <a:xfrm>
              <a:off x="2054657" y="2999991"/>
              <a:ext cx="171898" cy="988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08" name="Oval 83">
              <a:extLst>
                <a:ext uri="{FF2B5EF4-FFF2-40B4-BE49-F238E27FC236}">
                  <a16:creationId xmlns:a16="http://schemas.microsoft.com/office/drawing/2014/main" id="{49EE151C-30F3-43A4-831D-4DF8D1B0096F}"/>
                </a:ext>
              </a:extLst>
            </p:cNvPr>
            <p:cNvSpPr>
              <a:spLocks noChangeArrowheads="1"/>
            </p:cNvSpPr>
            <p:nvPr/>
          </p:nvSpPr>
          <p:spPr bwMode="auto">
            <a:xfrm>
              <a:off x="1959529" y="2980216"/>
              <a:ext cx="20027" cy="19775"/>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Tree>
    <p:extLst>
      <p:ext uri="{BB962C8B-B14F-4D97-AF65-F5344CB8AC3E}">
        <p14:creationId xmlns:p14="http://schemas.microsoft.com/office/powerpoint/2010/main" val="3806287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to 1"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72809" name="think-cell Slide" r:id="rId5" imgW="216" imgH="216" progId="TCLayout.ActiveDocument.1">
                  <p:embed/>
                </p:oleObj>
              </mc:Choice>
              <mc:Fallback>
                <p:oleObj name="think-cell Slide" r:id="rId5" imgW="216" imgH="216" progId="TCLayout.ActiveDocument.1">
                  <p:embed/>
                  <p:pic>
                    <p:nvPicPr>
                      <p:cNvPr id="0" name=""/>
                      <p:cNvPicPr/>
                      <p:nvPr/>
                    </p:nvPicPr>
                    <p:blipFill>
                      <a:blip r:embed="rId6"/>
                      <a:stretch>
                        <a:fillRect/>
                      </a:stretch>
                    </p:blipFill>
                    <p:spPr>
                      <a:xfrm>
                        <a:off x="1525589" y="1589"/>
                        <a:ext cx="1587" cy="1587"/>
                      </a:xfrm>
                      <a:prstGeom prst="rect">
                        <a:avLst/>
                      </a:prstGeom>
                    </p:spPr>
                  </p:pic>
                </p:oleObj>
              </mc:Fallback>
            </mc:AlternateContent>
          </a:graphicData>
        </a:graphic>
      </p:graphicFrame>
      <p:sp>
        <p:nvSpPr>
          <p:cNvPr id="24" name="Title 1"/>
          <p:cNvSpPr txBox="1">
            <a:spLocks/>
          </p:cNvSpPr>
          <p:nvPr/>
        </p:nvSpPr>
        <p:spPr>
          <a:xfrm>
            <a:off x="2029414" y="167350"/>
            <a:ext cx="8478958" cy="687855"/>
          </a:xfrm>
          <a:prstGeom prst="rect">
            <a:avLst/>
          </a:prstGeom>
          <a:noFill/>
        </p:spPr>
        <p:txBody>
          <a:bodyPr vert="horz" lIns="0" tIns="0" rIns="0" bIns="0" rtlCol="0" anchor="t" anchorCtr="0">
            <a:noAutofit/>
          </a:bodyPr>
          <a:lstStyle>
            <a:lvl1pPr eaLnBrk="1" hangingPunct="1">
              <a:lnSpc>
                <a:spcPct val="75000"/>
              </a:lnSpc>
              <a:defRPr sz="5400" b="0" i="0">
                <a:solidFill>
                  <a:schemeClr val="tx2"/>
                </a:solidFill>
                <a:latin typeface="+mj-lt"/>
                <a:cs typeface="KPMG Extralight"/>
              </a:defRPr>
            </a:lvl1pPr>
          </a:lstStyle>
          <a:p>
            <a:pPr marL="0" marR="0" lvl="0" indent="0" algn="l" defTabSz="914400" rtl="0" eaLnBrk="1" fontAlgn="auto" latinLnBrk="0" hangingPunct="1">
              <a:lnSpc>
                <a:spcPct val="75000"/>
              </a:lnSpc>
              <a:spcBef>
                <a:spcPts val="0"/>
              </a:spcBef>
              <a:spcAft>
                <a:spcPts val="0"/>
              </a:spcAft>
              <a:buClrTx/>
              <a:buSzTx/>
              <a:buFontTx/>
              <a:buNone/>
              <a:tabLst/>
              <a:defRPr/>
            </a:pPr>
            <a:r>
              <a:rPr kumimoji="0" lang="es-ES_tradnl" sz="2400" b="1" i="0" u="none" strike="noStrike" kern="0" cap="none" spc="0" normalizeH="0" baseline="0" noProof="0" dirty="0">
                <a:ln>
                  <a:noFill/>
                </a:ln>
                <a:solidFill>
                  <a:srgbClr val="00338D"/>
                </a:solidFill>
                <a:effectLst/>
                <a:uLnTx/>
                <a:uFillTx/>
                <a:latin typeface="KPMG Extralight"/>
                <a:ea typeface="+mn-ea"/>
              </a:rPr>
              <a:t>4. Diagnóstico y conclusiones</a:t>
            </a:r>
          </a:p>
          <a:p>
            <a:pPr marL="0" marR="0" lvl="0" indent="0" algn="l" defTabSz="914400" rtl="0" eaLnBrk="1" fontAlgn="auto" latinLnBrk="0" hangingPunct="1">
              <a:lnSpc>
                <a:spcPct val="75000"/>
              </a:lnSpc>
              <a:spcBef>
                <a:spcPts val="0"/>
              </a:spcBef>
              <a:spcAft>
                <a:spcPts val="0"/>
              </a:spcAft>
              <a:buClrTx/>
              <a:buSzTx/>
              <a:buFontTx/>
              <a:buNone/>
              <a:tabLst/>
              <a:defRPr/>
            </a:pPr>
            <a:r>
              <a:rPr kumimoji="0" lang="es-ES_tradnl" sz="4000" b="0" i="0" u="none" strike="noStrike" kern="0" cap="none" spc="0" normalizeH="0" baseline="0" noProof="0" dirty="0">
                <a:ln>
                  <a:noFill/>
                </a:ln>
                <a:solidFill>
                  <a:srgbClr val="00338D"/>
                </a:solidFill>
                <a:effectLst/>
                <a:uLnTx/>
                <a:uFillTx/>
                <a:latin typeface="KPMG Extralight"/>
                <a:ea typeface="+mn-ea"/>
              </a:rPr>
              <a:t>Conclusiones por dimensión</a:t>
            </a:r>
            <a:r>
              <a:rPr kumimoji="0" lang="es-ES_tradnl" sz="4000" b="0" i="0" u="none" strike="noStrike" kern="0" cap="none" spc="0" normalizeH="0" noProof="0" dirty="0">
                <a:ln>
                  <a:noFill/>
                </a:ln>
                <a:solidFill>
                  <a:srgbClr val="00338D"/>
                </a:solidFill>
                <a:effectLst/>
                <a:uLnTx/>
                <a:uFillTx/>
                <a:latin typeface="KPMG Extralight"/>
                <a:ea typeface="+mn-ea"/>
              </a:rPr>
              <a:t> </a:t>
            </a:r>
            <a:r>
              <a:rPr kumimoji="0" lang="es-ES_tradnl" sz="4000" b="0" i="0" u="none" strike="noStrike" kern="0" cap="none" spc="0" normalizeH="0" baseline="0" noProof="0" dirty="0">
                <a:ln>
                  <a:noFill/>
                </a:ln>
                <a:solidFill>
                  <a:srgbClr val="00338D"/>
                </a:solidFill>
                <a:effectLst/>
                <a:uLnTx/>
                <a:uFillTx/>
                <a:latin typeface="KPMG Extralight"/>
                <a:ea typeface="+mn-ea"/>
              </a:rPr>
              <a:t>del área Producción</a:t>
            </a:r>
          </a:p>
        </p:txBody>
      </p:sp>
      <p:sp>
        <p:nvSpPr>
          <p:cNvPr id="27" name="TextBox 55"/>
          <p:cNvSpPr txBox="1"/>
          <p:nvPr/>
        </p:nvSpPr>
        <p:spPr>
          <a:xfrm>
            <a:off x="1930939" y="957247"/>
            <a:ext cx="8486237" cy="461665"/>
          </a:xfrm>
          <a:prstGeom prst="rect">
            <a:avLst/>
          </a:prstGeom>
          <a:noFill/>
        </p:spPr>
        <p:txBody>
          <a:bodyPr wrap="square" rtlCol="0">
            <a:spAutoFit/>
          </a:bodyPr>
          <a:lstStyle/>
          <a:p>
            <a:pPr lvl="0" defTabSz="457200">
              <a:defRPr/>
            </a:pPr>
            <a:r>
              <a:rPr kumimoji="0" lang="es-ES_tradnl" sz="1200" b="1" i="0" u="none" strike="noStrike" kern="0" cap="none" spc="0" normalizeH="0" baseline="0" noProof="0" dirty="0">
                <a:ln>
                  <a:noFill/>
                </a:ln>
                <a:solidFill>
                  <a:srgbClr val="0091DA"/>
                </a:solidFill>
                <a:effectLst/>
                <a:uLnTx/>
                <a:uFillTx/>
                <a:latin typeface="Univers for KPMG" panose="020B0603020202020204" pitchFamily="34" charset="0"/>
                <a:ea typeface="+mn-ea"/>
                <a:cs typeface="+mn-cs"/>
              </a:rPr>
              <a:t>Tras analizar el As </a:t>
            </a:r>
            <a:r>
              <a:rPr kumimoji="0" lang="es-ES_tradnl" sz="1200" b="1" i="0" u="none" strike="noStrike" kern="0" cap="none" spc="0" normalizeH="0" baseline="0" noProof="0" dirty="0" err="1">
                <a:ln>
                  <a:noFill/>
                </a:ln>
                <a:solidFill>
                  <a:srgbClr val="0091DA"/>
                </a:solidFill>
                <a:effectLst/>
                <a:uLnTx/>
                <a:uFillTx/>
                <a:latin typeface="Univers for KPMG" panose="020B0603020202020204" pitchFamily="34" charset="0"/>
                <a:ea typeface="+mn-ea"/>
                <a:cs typeface="+mn-cs"/>
              </a:rPr>
              <a:t>Is</a:t>
            </a:r>
            <a:r>
              <a:rPr kumimoji="0" lang="es-ES_tradnl" sz="1200" b="1" i="0" u="none" strike="noStrike" kern="0" cap="none" spc="0" normalizeH="0" baseline="0" noProof="0" dirty="0">
                <a:ln>
                  <a:noFill/>
                </a:ln>
                <a:solidFill>
                  <a:srgbClr val="0091DA"/>
                </a:solidFill>
                <a:effectLst/>
                <a:uLnTx/>
                <a:uFillTx/>
                <a:latin typeface="Univers for KPMG" panose="020B0603020202020204" pitchFamily="34" charset="0"/>
                <a:ea typeface="+mn-ea"/>
                <a:cs typeface="+mn-cs"/>
              </a:rPr>
              <a:t> </a:t>
            </a:r>
            <a:r>
              <a:rPr kumimoji="0" lang="es-ES_tradnl" sz="1200" b="0" i="0" u="none" strike="noStrike" kern="0" cap="none" spc="0" normalizeH="0" baseline="0" noProof="0" dirty="0">
                <a:ln>
                  <a:noFill/>
                </a:ln>
                <a:solidFill>
                  <a:srgbClr val="00338D"/>
                </a:solidFill>
                <a:effectLst/>
                <a:uLnTx/>
                <a:uFillTx/>
                <a:latin typeface="Univers for KPMG" panose="020B0603020202020204" pitchFamily="34" charset="0"/>
                <a:ea typeface="+mn-ea"/>
                <a:cs typeface="+mn-cs"/>
              </a:rPr>
              <a:t>de </a:t>
            </a:r>
            <a:r>
              <a:rPr lang="es-ES_tradnl" sz="1200" kern="0" noProof="0" dirty="0">
                <a:solidFill>
                  <a:srgbClr val="00338D"/>
                </a:solidFill>
                <a:latin typeface="Univers for KPMG" panose="020B0603020202020204" pitchFamily="34" charset="0"/>
              </a:rPr>
              <a:t>Producción</a:t>
            </a:r>
            <a:r>
              <a:rPr kumimoji="0" lang="es-ES_tradnl" sz="1200" b="0" i="0" u="none" strike="noStrike" kern="0" cap="none" spc="0" normalizeH="0" baseline="0" noProof="0" dirty="0">
                <a:ln>
                  <a:noFill/>
                </a:ln>
                <a:solidFill>
                  <a:srgbClr val="00338D"/>
                </a:solidFill>
                <a:effectLst/>
                <a:uLnTx/>
                <a:uFillTx/>
                <a:latin typeface="Univers for KPMG" panose="020B0603020202020204" pitchFamily="34" charset="0"/>
                <a:ea typeface="+mn-ea"/>
                <a:cs typeface="+mn-cs"/>
              </a:rPr>
              <a:t>, se han obtenido</a:t>
            </a:r>
            <a:r>
              <a:rPr kumimoji="0" lang="es-ES_tradnl" sz="1200" b="0" i="0" u="none" strike="noStrike" kern="0" cap="none" spc="0" normalizeH="0" noProof="0" dirty="0">
                <a:ln>
                  <a:noFill/>
                </a:ln>
                <a:solidFill>
                  <a:srgbClr val="00338D"/>
                </a:solidFill>
                <a:effectLst/>
                <a:uLnTx/>
                <a:uFillTx/>
                <a:latin typeface="Univers for KPMG" panose="020B0603020202020204" pitchFamily="34" charset="0"/>
                <a:ea typeface="+mn-ea"/>
                <a:cs typeface="+mn-cs"/>
              </a:rPr>
              <a:t> </a:t>
            </a:r>
            <a:r>
              <a:rPr lang="es-ES_tradnl" sz="1200" b="1" kern="0" dirty="0">
                <a:solidFill>
                  <a:srgbClr val="0091DA"/>
                </a:solidFill>
                <a:latin typeface="Univers for KPMG" panose="020B0603020202020204" pitchFamily="34" charset="0"/>
              </a:rPr>
              <a:t>unas conclusiones por dimensión </a:t>
            </a:r>
            <a:r>
              <a:rPr kumimoji="0" lang="es-ES_tradnl" sz="1200" b="0" i="0" u="none" strike="noStrike" kern="0" cap="none" spc="0" normalizeH="0" baseline="0" noProof="0" dirty="0">
                <a:ln>
                  <a:noFill/>
                </a:ln>
                <a:solidFill>
                  <a:srgbClr val="00338D"/>
                </a:solidFill>
                <a:effectLst/>
                <a:uLnTx/>
                <a:uFillTx/>
                <a:latin typeface="Univers for KPMG" panose="020B0603020202020204" pitchFamily="34" charset="0"/>
                <a:ea typeface="+mn-ea"/>
                <a:cs typeface="+mn-cs"/>
              </a:rPr>
              <a:t>en relación a </a:t>
            </a:r>
            <a:r>
              <a:rPr kumimoji="0" lang="es-ES_tradnl" sz="1200" b="1" i="0" u="none" strike="noStrike" kern="0" cap="none" spc="0" normalizeH="0" baseline="0" noProof="0" dirty="0">
                <a:ln>
                  <a:noFill/>
                </a:ln>
                <a:solidFill>
                  <a:srgbClr val="0091DA"/>
                </a:solidFill>
                <a:effectLst/>
                <a:uLnTx/>
                <a:uFillTx/>
                <a:latin typeface="Univers for KPMG" panose="020B0603020202020204" pitchFamily="34" charset="0"/>
                <a:ea typeface="+mn-ea"/>
                <a:cs typeface="+mn-cs"/>
              </a:rPr>
              <a:t>seis parámetros</a:t>
            </a:r>
            <a:r>
              <a:rPr kumimoji="0" lang="es-ES_tradnl" sz="1200" b="0" i="0" u="none" strike="noStrike" kern="0" cap="none" spc="0" normalizeH="0" baseline="0" noProof="0" dirty="0">
                <a:ln>
                  <a:noFill/>
                </a:ln>
                <a:solidFill>
                  <a:srgbClr val="0091DA"/>
                </a:solidFill>
                <a:effectLst/>
                <a:uLnTx/>
                <a:uFillTx/>
                <a:latin typeface="Univers for KPMG" panose="020B0603020202020204" pitchFamily="34" charset="0"/>
                <a:ea typeface="+mn-ea"/>
                <a:cs typeface="+mn-cs"/>
              </a:rPr>
              <a:t>, </a:t>
            </a:r>
            <a:r>
              <a:rPr kumimoji="0" lang="es-ES_tradnl" sz="1200" b="0" i="0" u="none" strike="noStrike" kern="0" cap="none" spc="0" normalizeH="0" baseline="0" noProof="0" dirty="0">
                <a:ln>
                  <a:noFill/>
                </a:ln>
                <a:solidFill>
                  <a:srgbClr val="00338D"/>
                </a:solidFill>
                <a:effectLst/>
                <a:uLnTx/>
                <a:uFillTx/>
                <a:latin typeface="Univers for KPMG" panose="020B0603020202020204" pitchFamily="34" charset="0"/>
                <a:ea typeface="+mn-ea"/>
                <a:cs typeface="+mn-cs"/>
              </a:rPr>
              <a:t>como se muestra a continuación:</a:t>
            </a:r>
          </a:p>
        </p:txBody>
      </p:sp>
      <p:sp>
        <p:nvSpPr>
          <p:cNvPr id="146" name="Rounded Rectangle 232">
            <a:extLst>
              <a:ext uri="{FF2B5EF4-FFF2-40B4-BE49-F238E27FC236}">
                <a16:creationId xmlns:a16="http://schemas.microsoft.com/office/drawing/2014/main" id="{18BDBD36-64DF-485C-9222-0B6BC8266B29}"/>
              </a:ext>
            </a:extLst>
          </p:cNvPr>
          <p:cNvSpPr/>
          <p:nvPr/>
        </p:nvSpPr>
        <p:spPr>
          <a:xfrm>
            <a:off x="2020316" y="5167751"/>
            <a:ext cx="2808408" cy="576000"/>
          </a:xfrm>
          <a:prstGeom prst="roundRect">
            <a:avLst/>
          </a:prstGeom>
          <a:solidFill>
            <a:srgbClr val="4B288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00" b="1"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rPr>
              <a:t>Datos &amp; Reporting</a:t>
            </a:r>
          </a:p>
        </p:txBody>
      </p:sp>
      <p:sp>
        <p:nvSpPr>
          <p:cNvPr id="147" name="Rounded Rectangle 233">
            <a:extLst>
              <a:ext uri="{FF2B5EF4-FFF2-40B4-BE49-F238E27FC236}">
                <a16:creationId xmlns:a16="http://schemas.microsoft.com/office/drawing/2014/main" id="{D5BC55A0-6778-4A1D-8A62-C7DE9D0A1FB7}"/>
              </a:ext>
            </a:extLst>
          </p:cNvPr>
          <p:cNvSpPr/>
          <p:nvPr/>
        </p:nvSpPr>
        <p:spPr>
          <a:xfrm>
            <a:off x="2020316" y="5789066"/>
            <a:ext cx="2808408" cy="554584"/>
          </a:xfrm>
          <a:prstGeom prst="round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00" b="1"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rPr>
              <a:t>Governance &amp; Control</a:t>
            </a:r>
          </a:p>
        </p:txBody>
      </p:sp>
      <p:sp>
        <p:nvSpPr>
          <p:cNvPr id="148" name="Rounded Rectangle 234">
            <a:extLst>
              <a:ext uri="{FF2B5EF4-FFF2-40B4-BE49-F238E27FC236}">
                <a16:creationId xmlns:a16="http://schemas.microsoft.com/office/drawing/2014/main" id="{7C256CD2-2F10-466D-BDBB-F4EA3C847475}"/>
              </a:ext>
            </a:extLst>
          </p:cNvPr>
          <p:cNvSpPr/>
          <p:nvPr/>
        </p:nvSpPr>
        <p:spPr>
          <a:xfrm>
            <a:off x="2020316" y="2593433"/>
            <a:ext cx="2808408" cy="512224"/>
          </a:xfrm>
          <a:prstGeom prst="roundRect">
            <a:avLst/>
          </a:prstGeom>
          <a:solidFill>
            <a:srgbClr val="009CD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defRPr/>
            </a:pPr>
            <a:r>
              <a:rPr lang="es-ES" sz="1000" b="1" dirty="0">
                <a:solidFill>
                  <a:prstClr val="white"/>
                </a:solidFill>
                <a:latin typeface="Univers for KPMG" panose="020B0603020202020204" pitchFamily="34" charset="0"/>
              </a:rPr>
              <a:t>Personas</a:t>
            </a:r>
          </a:p>
        </p:txBody>
      </p:sp>
      <p:sp>
        <p:nvSpPr>
          <p:cNvPr id="149" name="Rounded Rectangle 235">
            <a:extLst>
              <a:ext uri="{FF2B5EF4-FFF2-40B4-BE49-F238E27FC236}">
                <a16:creationId xmlns:a16="http://schemas.microsoft.com/office/drawing/2014/main" id="{96703259-02D9-4987-94E1-E7A61F290EAB}"/>
              </a:ext>
            </a:extLst>
          </p:cNvPr>
          <p:cNvSpPr/>
          <p:nvPr/>
        </p:nvSpPr>
        <p:spPr>
          <a:xfrm>
            <a:off x="2020316" y="3167668"/>
            <a:ext cx="2808408" cy="1006610"/>
          </a:xfrm>
          <a:prstGeom prst="roundRect">
            <a:avLst/>
          </a:prstGeom>
          <a:solidFill>
            <a:srgbClr val="6C297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00" b="1"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rPr>
              <a:t>Procesos</a:t>
            </a:r>
          </a:p>
        </p:txBody>
      </p:sp>
      <p:sp>
        <p:nvSpPr>
          <p:cNvPr id="150" name="Rounded Rectangle 236">
            <a:extLst>
              <a:ext uri="{FF2B5EF4-FFF2-40B4-BE49-F238E27FC236}">
                <a16:creationId xmlns:a16="http://schemas.microsoft.com/office/drawing/2014/main" id="{802798EE-BE1B-4F87-AFC1-BE9751B734AA}"/>
              </a:ext>
            </a:extLst>
          </p:cNvPr>
          <p:cNvSpPr/>
          <p:nvPr/>
        </p:nvSpPr>
        <p:spPr>
          <a:xfrm>
            <a:off x="2020316" y="1756121"/>
            <a:ext cx="2808408" cy="792000"/>
          </a:xfrm>
          <a:prstGeom prst="roundRect">
            <a:avLst/>
          </a:prstGeom>
          <a:solidFill>
            <a:srgbClr val="004E98"/>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00" b="1"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rPr>
              <a:t>Service </a:t>
            </a:r>
            <a:r>
              <a:rPr kumimoji="0" lang="es-ES" sz="1000" b="1" i="0" u="none" strike="noStrike" kern="1200" cap="none" spc="0" normalizeH="0" baseline="0" noProof="0" dirty="0" err="1">
                <a:ln>
                  <a:noFill/>
                </a:ln>
                <a:solidFill>
                  <a:prstClr val="white"/>
                </a:solidFill>
                <a:effectLst/>
                <a:uLnTx/>
                <a:uFillTx/>
                <a:latin typeface="Univers for KPMG" panose="020B0603020202020204" pitchFamily="34" charset="0"/>
                <a:ea typeface="+mn-ea"/>
                <a:cs typeface="+mn-cs"/>
              </a:rPr>
              <a:t>Delivery</a:t>
            </a:r>
            <a:r>
              <a:rPr kumimoji="0" lang="es-ES" sz="1000" b="1"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rPr>
              <a:t> </a:t>
            </a:r>
            <a:r>
              <a:rPr kumimoji="0" lang="es-ES" sz="1000" b="1" i="0" u="none" strike="noStrike" kern="1200" cap="none" spc="0" normalizeH="0" baseline="0" noProof="0" dirty="0" err="1">
                <a:ln>
                  <a:noFill/>
                </a:ln>
                <a:solidFill>
                  <a:prstClr val="white"/>
                </a:solidFill>
                <a:effectLst/>
                <a:uLnTx/>
                <a:uFillTx/>
                <a:latin typeface="Univers for KPMG" panose="020B0603020202020204" pitchFamily="34" charset="0"/>
                <a:ea typeface="+mn-ea"/>
                <a:cs typeface="+mn-cs"/>
              </a:rPr>
              <a:t>Model</a:t>
            </a:r>
            <a:endParaRPr kumimoji="0" lang="es-ES" sz="1000" b="1"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endParaRPr>
          </a:p>
        </p:txBody>
      </p:sp>
      <p:sp>
        <p:nvSpPr>
          <p:cNvPr id="151" name="Rounded Rectangle 237">
            <a:extLst>
              <a:ext uri="{FF2B5EF4-FFF2-40B4-BE49-F238E27FC236}">
                <a16:creationId xmlns:a16="http://schemas.microsoft.com/office/drawing/2014/main" id="{7E958313-9D75-4D2C-869E-8F7CB6B4E8CA}"/>
              </a:ext>
            </a:extLst>
          </p:cNvPr>
          <p:cNvSpPr/>
          <p:nvPr/>
        </p:nvSpPr>
        <p:spPr>
          <a:xfrm>
            <a:off x="2020316" y="4231332"/>
            <a:ext cx="2808408" cy="879365"/>
          </a:xfrm>
          <a:prstGeom prst="roundRect">
            <a:avLst/>
          </a:prstGeom>
          <a:solidFill>
            <a:srgbClr val="0072BC"/>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1000" b="1"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rPr>
              <a:t>Tecnología</a:t>
            </a:r>
          </a:p>
        </p:txBody>
      </p:sp>
      <p:grpSp>
        <p:nvGrpSpPr>
          <p:cNvPr id="208" name="Group 207">
            <a:extLst>
              <a:ext uri="{FF2B5EF4-FFF2-40B4-BE49-F238E27FC236}">
                <a16:creationId xmlns:a16="http://schemas.microsoft.com/office/drawing/2014/main" id="{9279D60A-13B3-4F2D-85C0-19950B68C335}"/>
              </a:ext>
            </a:extLst>
          </p:cNvPr>
          <p:cNvGrpSpPr/>
          <p:nvPr/>
        </p:nvGrpSpPr>
        <p:grpSpPr>
          <a:xfrm>
            <a:off x="5003255" y="5789066"/>
            <a:ext cx="5381459" cy="576000"/>
            <a:chOff x="6491468" y="2330572"/>
            <a:chExt cx="1770901" cy="716221"/>
          </a:xfrm>
        </p:grpSpPr>
        <p:sp>
          <p:nvSpPr>
            <p:cNvPr id="209" name="Rounded Rectangle 104">
              <a:extLst>
                <a:ext uri="{FF2B5EF4-FFF2-40B4-BE49-F238E27FC236}">
                  <a16:creationId xmlns:a16="http://schemas.microsoft.com/office/drawing/2014/main" id="{C82163AF-D9B4-40CD-97F6-BFB97740D968}"/>
                </a:ext>
              </a:extLst>
            </p:cNvPr>
            <p:cNvSpPr/>
            <p:nvPr/>
          </p:nvSpPr>
          <p:spPr>
            <a:xfrm>
              <a:off x="6491468" y="2330572"/>
              <a:ext cx="1770901" cy="716221"/>
            </a:xfrm>
            <a:prstGeom prst="roundRect">
              <a:avLst/>
            </a:prstGeom>
            <a:solidFill>
              <a:schemeClr val="accent5">
                <a:lumMod val="7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1" u="none" strike="noStrike" kern="1200" cap="none" spc="0" normalizeH="0" baseline="0" noProof="0" dirty="0">
                  <a:ln>
                    <a:noFill/>
                  </a:ln>
                  <a:solidFill>
                    <a:srgbClr val="000000"/>
                  </a:solidFill>
                  <a:effectLst/>
                  <a:uLnTx/>
                  <a:uFillTx/>
                  <a:latin typeface="KPMG Extralight"/>
                  <a:ea typeface="+mn-ea"/>
                  <a:cs typeface="Arial" panose="020B0604020202020204" pitchFamily="34" charset="0"/>
                </a:rPr>
                <a:t>Ensure they have difficult conversations</a:t>
              </a:r>
            </a:p>
          </p:txBody>
        </p:sp>
        <p:sp>
          <p:nvSpPr>
            <p:cNvPr id="210" name="Rounded Rectangle 104">
              <a:extLst>
                <a:ext uri="{FF2B5EF4-FFF2-40B4-BE49-F238E27FC236}">
                  <a16:creationId xmlns:a16="http://schemas.microsoft.com/office/drawing/2014/main" id="{10F9B9E2-9EBA-49AB-881B-A22F4114C3D7}"/>
                </a:ext>
              </a:extLst>
            </p:cNvPr>
            <p:cNvSpPr/>
            <p:nvPr/>
          </p:nvSpPr>
          <p:spPr>
            <a:xfrm>
              <a:off x="6537126" y="2370451"/>
              <a:ext cx="1673213" cy="652535"/>
            </a:xfrm>
            <a:prstGeom prst="roundRect">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0" rtlCol="0" anchor="t"/>
            <a:lstStyle/>
            <a:p>
              <a:pPr marL="228600" lvl="0" indent="-228600">
                <a:buFont typeface="+mj-lt"/>
                <a:buAutoNum type="arabicPeriod" startAt="8"/>
                <a:defRPr/>
              </a:pPr>
              <a:r>
                <a:rPr lang="es-ES" sz="1000" b="1" dirty="0">
                  <a:solidFill>
                    <a:srgbClr val="00A79D"/>
                  </a:solidFill>
                  <a:latin typeface="Univers for KPMG"/>
                  <a:cs typeface="Univers for KPMG"/>
                </a:rPr>
                <a:t>Ausencia de controles</a:t>
              </a:r>
              <a:r>
                <a:rPr lang="es-ES" sz="1000" dirty="0">
                  <a:solidFill>
                    <a:srgbClr val="00A79D"/>
                  </a:solidFill>
                  <a:latin typeface="Univers for KPMG"/>
                  <a:cs typeface="Univers for KPMG"/>
                </a:rPr>
                <a:t> a lo largo de múltiples proceso en el ERP (cierres logísticos que están en proceso de implantarse).</a:t>
              </a:r>
            </a:p>
          </p:txBody>
        </p:sp>
      </p:grpSp>
      <p:grpSp>
        <p:nvGrpSpPr>
          <p:cNvPr id="211" name="Group 210">
            <a:extLst>
              <a:ext uri="{FF2B5EF4-FFF2-40B4-BE49-F238E27FC236}">
                <a16:creationId xmlns:a16="http://schemas.microsoft.com/office/drawing/2014/main" id="{01D76277-6E45-464D-9614-395E9076E498}"/>
              </a:ext>
            </a:extLst>
          </p:cNvPr>
          <p:cNvGrpSpPr/>
          <p:nvPr/>
        </p:nvGrpSpPr>
        <p:grpSpPr>
          <a:xfrm>
            <a:off x="4262486" y="6019505"/>
            <a:ext cx="367981" cy="181776"/>
            <a:chOff x="1964441" y="5195955"/>
            <a:chExt cx="563729" cy="422421"/>
          </a:xfrm>
          <a:solidFill>
            <a:schemeClr val="bg1"/>
          </a:solidFill>
        </p:grpSpPr>
        <p:sp>
          <p:nvSpPr>
            <p:cNvPr id="212" name="Freeform 55">
              <a:extLst>
                <a:ext uri="{FF2B5EF4-FFF2-40B4-BE49-F238E27FC236}">
                  <a16:creationId xmlns:a16="http://schemas.microsoft.com/office/drawing/2014/main" id="{D8A01482-629C-4766-B401-47D16B04C4E3}"/>
                </a:ext>
              </a:extLst>
            </p:cNvPr>
            <p:cNvSpPr>
              <a:spLocks/>
            </p:cNvSpPr>
            <p:nvPr/>
          </p:nvSpPr>
          <p:spPr bwMode="auto">
            <a:xfrm>
              <a:off x="1964441" y="5532689"/>
              <a:ext cx="276603" cy="58628"/>
            </a:xfrm>
            <a:custGeom>
              <a:avLst/>
              <a:gdLst>
                <a:gd name="T0" fmla="*/ 61 w 61"/>
                <a:gd name="T1" fmla="*/ 7 h 13"/>
                <a:gd name="T2" fmla="*/ 55 w 61"/>
                <a:gd name="T3" fmla="*/ 13 h 13"/>
                <a:gd name="T4" fmla="*/ 6 w 61"/>
                <a:gd name="T5" fmla="*/ 13 h 13"/>
                <a:gd name="T6" fmla="*/ 0 w 61"/>
                <a:gd name="T7" fmla="*/ 7 h 13"/>
                <a:gd name="T8" fmla="*/ 0 w 61"/>
                <a:gd name="T9" fmla="*/ 6 h 13"/>
                <a:gd name="T10" fmla="*/ 6 w 61"/>
                <a:gd name="T11" fmla="*/ 0 h 13"/>
                <a:gd name="T12" fmla="*/ 55 w 61"/>
                <a:gd name="T13" fmla="*/ 0 h 13"/>
                <a:gd name="T14" fmla="*/ 61 w 61"/>
                <a:gd name="T15" fmla="*/ 6 h 13"/>
                <a:gd name="T16" fmla="*/ 61 w 61"/>
                <a:gd name="T17" fmla="*/ 7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3">
                  <a:moveTo>
                    <a:pt x="61" y="7"/>
                  </a:moveTo>
                  <a:cubicBezTo>
                    <a:pt x="61" y="10"/>
                    <a:pt x="58" y="13"/>
                    <a:pt x="55" y="13"/>
                  </a:cubicBezTo>
                  <a:cubicBezTo>
                    <a:pt x="6" y="13"/>
                    <a:pt x="6" y="13"/>
                    <a:pt x="6" y="13"/>
                  </a:cubicBezTo>
                  <a:cubicBezTo>
                    <a:pt x="3" y="13"/>
                    <a:pt x="0" y="10"/>
                    <a:pt x="0" y="7"/>
                  </a:cubicBezTo>
                  <a:cubicBezTo>
                    <a:pt x="0" y="6"/>
                    <a:pt x="0" y="6"/>
                    <a:pt x="0" y="6"/>
                  </a:cubicBezTo>
                  <a:cubicBezTo>
                    <a:pt x="0" y="3"/>
                    <a:pt x="3" y="0"/>
                    <a:pt x="6" y="0"/>
                  </a:cubicBezTo>
                  <a:cubicBezTo>
                    <a:pt x="55" y="0"/>
                    <a:pt x="55" y="0"/>
                    <a:pt x="55" y="0"/>
                  </a:cubicBezTo>
                  <a:cubicBezTo>
                    <a:pt x="58" y="0"/>
                    <a:pt x="61" y="3"/>
                    <a:pt x="61" y="6"/>
                  </a:cubicBezTo>
                  <a:lnTo>
                    <a:pt x="61" y="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13" name="Freeform 145">
              <a:extLst>
                <a:ext uri="{FF2B5EF4-FFF2-40B4-BE49-F238E27FC236}">
                  <a16:creationId xmlns:a16="http://schemas.microsoft.com/office/drawing/2014/main" id="{7617020A-3DE8-4584-964C-B33144A606C6}"/>
                </a:ext>
              </a:extLst>
            </p:cNvPr>
            <p:cNvSpPr>
              <a:spLocks/>
            </p:cNvSpPr>
            <p:nvPr/>
          </p:nvSpPr>
          <p:spPr bwMode="auto">
            <a:xfrm>
              <a:off x="2105749" y="5332753"/>
              <a:ext cx="103727" cy="103727"/>
            </a:xfrm>
            <a:custGeom>
              <a:avLst/>
              <a:gdLst>
                <a:gd name="T0" fmla="*/ 69 w 69"/>
                <a:gd name="T1" fmla="*/ 57 h 69"/>
                <a:gd name="T2" fmla="*/ 15 w 69"/>
                <a:gd name="T3" fmla="*/ 0 h 69"/>
                <a:gd name="T4" fmla="*/ 0 w 69"/>
                <a:gd name="T5" fmla="*/ 15 h 69"/>
                <a:gd name="T6" fmla="*/ 54 w 69"/>
                <a:gd name="T7" fmla="*/ 69 h 69"/>
                <a:gd name="T8" fmla="*/ 69 w 69"/>
                <a:gd name="T9" fmla="*/ 57 h 69"/>
              </a:gdLst>
              <a:ahLst/>
              <a:cxnLst>
                <a:cxn ang="0">
                  <a:pos x="T0" y="T1"/>
                </a:cxn>
                <a:cxn ang="0">
                  <a:pos x="T2" y="T3"/>
                </a:cxn>
                <a:cxn ang="0">
                  <a:pos x="T4" y="T5"/>
                </a:cxn>
                <a:cxn ang="0">
                  <a:pos x="T6" y="T7"/>
                </a:cxn>
                <a:cxn ang="0">
                  <a:pos x="T8" y="T9"/>
                </a:cxn>
              </a:cxnLst>
              <a:rect l="0" t="0" r="r" b="b"/>
              <a:pathLst>
                <a:path w="69" h="69">
                  <a:moveTo>
                    <a:pt x="69" y="57"/>
                  </a:moveTo>
                  <a:lnTo>
                    <a:pt x="15" y="0"/>
                  </a:lnTo>
                  <a:lnTo>
                    <a:pt x="0" y="15"/>
                  </a:lnTo>
                  <a:lnTo>
                    <a:pt x="54" y="69"/>
                  </a:lnTo>
                  <a:lnTo>
                    <a:pt x="69" y="5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14" name="Freeform 146">
              <a:extLst>
                <a:ext uri="{FF2B5EF4-FFF2-40B4-BE49-F238E27FC236}">
                  <a16:creationId xmlns:a16="http://schemas.microsoft.com/office/drawing/2014/main" id="{A4DC67A8-FB6E-4DC2-BA36-02BE81881F35}"/>
                </a:ext>
              </a:extLst>
            </p:cNvPr>
            <p:cNvSpPr>
              <a:spLocks/>
            </p:cNvSpPr>
            <p:nvPr/>
          </p:nvSpPr>
          <p:spPr bwMode="auto">
            <a:xfrm>
              <a:off x="2245553" y="5195955"/>
              <a:ext cx="100720" cy="105229"/>
            </a:xfrm>
            <a:custGeom>
              <a:avLst/>
              <a:gdLst>
                <a:gd name="T0" fmla="*/ 67 w 67"/>
                <a:gd name="T1" fmla="*/ 54 h 70"/>
                <a:gd name="T2" fmla="*/ 15 w 67"/>
                <a:gd name="T3" fmla="*/ 0 h 70"/>
                <a:gd name="T4" fmla="*/ 0 w 67"/>
                <a:gd name="T5" fmla="*/ 15 h 70"/>
                <a:gd name="T6" fmla="*/ 52 w 67"/>
                <a:gd name="T7" fmla="*/ 70 h 70"/>
                <a:gd name="T8" fmla="*/ 67 w 67"/>
                <a:gd name="T9" fmla="*/ 54 h 70"/>
              </a:gdLst>
              <a:ahLst/>
              <a:cxnLst>
                <a:cxn ang="0">
                  <a:pos x="T0" y="T1"/>
                </a:cxn>
                <a:cxn ang="0">
                  <a:pos x="T2" y="T3"/>
                </a:cxn>
                <a:cxn ang="0">
                  <a:pos x="T4" y="T5"/>
                </a:cxn>
                <a:cxn ang="0">
                  <a:pos x="T6" y="T7"/>
                </a:cxn>
                <a:cxn ang="0">
                  <a:pos x="T8" y="T9"/>
                </a:cxn>
              </a:cxnLst>
              <a:rect l="0" t="0" r="r" b="b"/>
              <a:pathLst>
                <a:path w="67" h="70">
                  <a:moveTo>
                    <a:pt x="67" y="54"/>
                  </a:moveTo>
                  <a:lnTo>
                    <a:pt x="15" y="0"/>
                  </a:lnTo>
                  <a:lnTo>
                    <a:pt x="0" y="15"/>
                  </a:lnTo>
                  <a:lnTo>
                    <a:pt x="52" y="70"/>
                  </a:lnTo>
                  <a:lnTo>
                    <a:pt x="67" y="5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15" name="Freeform 147">
              <a:extLst>
                <a:ext uri="{FF2B5EF4-FFF2-40B4-BE49-F238E27FC236}">
                  <a16:creationId xmlns:a16="http://schemas.microsoft.com/office/drawing/2014/main" id="{86DCD9D8-3CF7-4BEF-8CC9-B7235BB2C830}"/>
                </a:ext>
              </a:extLst>
            </p:cNvPr>
            <p:cNvSpPr>
              <a:spLocks noEditPoints="1"/>
            </p:cNvSpPr>
            <p:nvPr/>
          </p:nvSpPr>
          <p:spPr bwMode="auto">
            <a:xfrm>
              <a:off x="2141828" y="5232034"/>
              <a:ext cx="386342" cy="386342"/>
            </a:xfrm>
            <a:custGeom>
              <a:avLst/>
              <a:gdLst>
                <a:gd name="T0" fmla="*/ 82 w 85"/>
                <a:gd name="T1" fmla="*/ 72 h 85"/>
                <a:gd name="T2" fmla="*/ 61 w 85"/>
                <a:gd name="T3" fmla="*/ 50 h 85"/>
                <a:gd name="T4" fmla="*/ 54 w 85"/>
                <a:gd name="T5" fmla="*/ 48 h 85"/>
                <a:gd name="T6" fmla="*/ 34 w 85"/>
                <a:gd name="T7" fmla="*/ 29 h 85"/>
                <a:gd name="T8" fmla="*/ 33 w 85"/>
                <a:gd name="T9" fmla="*/ 26 h 85"/>
                <a:gd name="T10" fmla="*/ 36 w 85"/>
                <a:gd name="T11" fmla="*/ 22 h 85"/>
                <a:gd name="T12" fmla="*/ 34 w 85"/>
                <a:gd name="T13" fmla="*/ 14 h 85"/>
                <a:gd name="T14" fmla="*/ 22 w 85"/>
                <a:gd name="T15" fmla="*/ 2 h 85"/>
                <a:gd name="T16" fmla="*/ 18 w 85"/>
                <a:gd name="T17" fmla="*/ 2 h 85"/>
                <a:gd name="T18" fmla="*/ 3 w 85"/>
                <a:gd name="T19" fmla="*/ 15 h 85"/>
                <a:gd name="T20" fmla="*/ 2 w 85"/>
                <a:gd name="T21" fmla="*/ 23 h 85"/>
                <a:gd name="T22" fmla="*/ 14 w 85"/>
                <a:gd name="T23" fmla="*/ 36 h 85"/>
                <a:gd name="T24" fmla="*/ 23 w 85"/>
                <a:gd name="T25" fmla="*/ 36 h 85"/>
                <a:gd name="T26" fmla="*/ 27 w 85"/>
                <a:gd name="T27" fmla="*/ 33 h 85"/>
                <a:gd name="T28" fmla="*/ 48 w 85"/>
                <a:gd name="T29" fmla="*/ 54 h 85"/>
                <a:gd name="T30" fmla="*/ 49 w 85"/>
                <a:gd name="T31" fmla="*/ 61 h 85"/>
                <a:gd name="T32" fmla="*/ 71 w 85"/>
                <a:gd name="T33" fmla="*/ 83 h 85"/>
                <a:gd name="T34" fmla="*/ 82 w 85"/>
                <a:gd name="T35" fmla="*/ 82 h 85"/>
                <a:gd name="T36" fmla="*/ 82 w 85"/>
                <a:gd name="T37" fmla="*/ 72 h 85"/>
                <a:gd name="T38" fmla="*/ 9 w 85"/>
                <a:gd name="T39" fmla="*/ 22 h 85"/>
                <a:gd name="T40" fmla="*/ 6 w 85"/>
                <a:gd name="T41" fmla="*/ 19 h 85"/>
                <a:gd name="T42" fmla="*/ 19 w 85"/>
                <a:gd name="T43" fmla="*/ 6 h 85"/>
                <a:gd name="T44" fmla="*/ 22 w 85"/>
                <a:gd name="T45" fmla="*/ 9 h 85"/>
                <a:gd name="T46" fmla="*/ 9 w 85"/>
                <a:gd name="T47" fmla="*/ 2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 h="85">
                  <a:moveTo>
                    <a:pt x="82" y="72"/>
                  </a:moveTo>
                  <a:cubicBezTo>
                    <a:pt x="61" y="50"/>
                    <a:pt x="61" y="50"/>
                    <a:pt x="61" y="50"/>
                  </a:cubicBezTo>
                  <a:cubicBezTo>
                    <a:pt x="59" y="48"/>
                    <a:pt x="56" y="47"/>
                    <a:pt x="54" y="48"/>
                  </a:cubicBezTo>
                  <a:cubicBezTo>
                    <a:pt x="45" y="39"/>
                    <a:pt x="35" y="29"/>
                    <a:pt x="34" y="29"/>
                  </a:cubicBezTo>
                  <a:cubicBezTo>
                    <a:pt x="33" y="28"/>
                    <a:pt x="33" y="26"/>
                    <a:pt x="33" y="26"/>
                  </a:cubicBezTo>
                  <a:cubicBezTo>
                    <a:pt x="36" y="22"/>
                    <a:pt x="36" y="22"/>
                    <a:pt x="36" y="22"/>
                  </a:cubicBezTo>
                  <a:cubicBezTo>
                    <a:pt x="39" y="18"/>
                    <a:pt x="34" y="14"/>
                    <a:pt x="34" y="14"/>
                  </a:cubicBezTo>
                  <a:cubicBezTo>
                    <a:pt x="34" y="14"/>
                    <a:pt x="24" y="3"/>
                    <a:pt x="22" y="2"/>
                  </a:cubicBezTo>
                  <a:cubicBezTo>
                    <a:pt x="20" y="0"/>
                    <a:pt x="18" y="2"/>
                    <a:pt x="18" y="2"/>
                  </a:cubicBezTo>
                  <a:cubicBezTo>
                    <a:pt x="8" y="7"/>
                    <a:pt x="6" y="11"/>
                    <a:pt x="3" y="15"/>
                  </a:cubicBezTo>
                  <a:cubicBezTo>
                    <a:pt x="0" y="20"/>
                    <a:pt x="2" y="23"/>
                    <a:pt x="2" y="23"/>
                  </a:cubicBezTo>
                  <a:cubicBezTo>
                    <a:pt x="2" y="23"/>
                    <a:pt x="10" y="31"/>
                    <a:pt x="14" y="36"/>
                  </a:cubicBezTo>
                  <a:cubicBezTo>
                    <a:pt x="19" y="40"/>
                    <a:pt x="23" y="36"/>
                    <a:pt x="23" y="36"/>
                  </a:cubicBezTo>
                  <a:cubicBezTo>
                    <a:pt x="27" y="33"/>
                    <a:pt x="27" y="33"/>
                    <a:pt x="27" y="33"/>
                  </a:cubicBezTo>
                  <a:cubicBezTo>
                    <a:pt x="48" y="54"/>
                    <a:pt x="48" y="54"/>
                    <a:pt x="48" y="54"/>
                  </a:cubicBezTo>
                  <a:cubicBezTo>
                    <a:pt x="47" y="57"/>
                    <a:pt x="48" y="59"/>
                    <a:pt x="49" y="61"/>
                  </a:cubicBezTo>
                  <a:cubicBezTo>
                    <a:pt x="71" y="83"/>
                    <a:pt x="71" y="83"/>
                    <a:pt x="71" y="83"/>
                  </a:cubicBezTo>
                  <a:cubicBezTo>
                    <a:pt x="74" y="85"/>
                    <a:pt x="79" y="85"/>
                    <a:pt x="82" y="82"/>
                  </a:cubicBezTo>
                  <a:cubicBezTo>
                    <a:pt x="85" y="79"/>
                    <a:pt x="85" y="74"/>
                    <a:pt x="82" y="72"/>
                  </a:cubicBezTo>
                  <a:close/>
                  <a:moveTo>
                    <a:pt x="9" y="22"/>
                  </a:moveTo>
                  <a:cubicBezTo>
                    <a:pt x="6" y="19"/>
                    <a:pt x="6" y="19"/>
                    <a:pt x="6" y="19"/>
                  </a:cubicBezTo>
                  <a:cubicBezTo>
                    <a:pt x="19" y="6"/>
                    <a:pt x="19" y="6"/>
                    <a:pt x="19" y="6"/>
                  </a:cubicBezTo>
                  <a:cubicBezTo>
                    <a:pt x="22" y="9"/>
                    <a:pt x="22" y="9"/>
                    <a:pt x="22" y="9"/>
                  </a:cubicBezTo>
                  <a:lnTo>
                    <a:pt x="9" y="2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216" name="Group 215">
            <a:extLst>
              <a:ext uri="{FF2B5EF4-FFF2-40B4-BE49-F238E27FC236}">
                <a16:creationId xmlns:a16="http://schemas.microsoft.com/office/drawing/2014/main" id="{2EC437DC-51AC-44B9-8DE3-D7664F596A0D}"/>
              </a:ext>
            </a:extLst>
          </p:cNvPr>
          <p:cNvGrpSpPr/>
          <p:nvPr/>
        </p:nvGrpSpPr>
        <p:grpSpPr>
          <a:xfrm>
            <a:off x="5003255" y="5167751"/>
            <a:ext cx="5381459" cy="576000"/>
            <a:chOff x="7195865" y="1520136"/>
            <a:chExt cx="1770901" cy="716221"/>
          </a:xfrm>
        </p:grpSpPr>
        <p:sp>
          <p:nvSpPr>
            <p:cNvPr id="217" name="Rounded Rectangle 104">
              <a:extLst>
                <a:ext uri="{FF2B5EF4-FFF2-40B4-BE49-F238E27FC236}">
                  <a16:creationId xmlns:a16="http://schemas.microsoft.com/office/drawing/2014/main" id="{4219D04B-5C37-4A9C-A639-C68202F8827A}"/>
                </a:ext>
              </a:extLst>
            </p:cNvPr>
            <p:cNvSpPr/>
            <p:nvPr/>
          </p:nvSpPr>
          <p:spPr>
            <a:xfrm>
              <a:off x="7195865" y="1520136"/>
              <a:ext cx="1770901" cy="716221"/>
            </a:xfrm>
            <a:prstGeom prst="roundRect">
              <a:avLst/>
            </a:prstGeom>
            <a:solidFill>
              <a:srgbClr val="4B2884"/>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1" u="none" strike="noStrike" kern="1200" cap="none" spc="0" normalizeH="0" baseline="0" noProof="0" dirty="0">
                  <a:ln>
                    <a:noFill/>
                  </a:ln>
                  <a:solidFill>
                    <a:srgbClr val="000000"/>
                  </a:solidFill>
                  <a:effectLst/>
                  <a:uLnTx/>
                  <a:uFillTx/>
                  <a:latin typeface="KPMG Extralight"/>
                  <a:ea typeface="+mn-ea"/>
                  <a:cs typeface="Arial" panose="020B0604020202020204" pitchFamily="34" charset="0"/>
                </a:rPr>
                <a:t>Ensure they have difficult conversations</a:t>
              </a:r>
            </a:p>
          </p:txBody>
        </p:sp>
        <p:sp>
          <p:nvSpPr>
            <p:cNvPr id="218" name="Rounded Rectangle 104">
              <a:extLst>
                <a:ext uri="{FF2B5EF4-FFF2-40B4-BE49-F238E27FC236}">
                  <a16:creationId xmlns:a16="http://schemas.microsoft.com/office/drawing/2014/main" id="{85FAEFEF-4C09-4C78-9686-9A1CB6E377A5}"/>
                </a:ext>
              </a:extLst>
            </p:cNvPr>
            <p:cNvSpPr/>
            <p:nvPr/>
          </p:nvSpPr>
          <p:spPr>
            <a:xfrm>
              <a:off x="7241525" y="1560013"/>
              <a:ext cx="1673213" cy="65253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0" rtlCol="0" anchor="t"/>
            <a:lstStyle/>
            <a:p>
              <a:pPr marL="228600" lvl="0" indent="-228600">
                <a:buFont typeface="+mj-lt"/>
                <a:buAutoNum type="arabicPeriod" startAt="7"/>
                <a:defRPr/>
              </a:pPr>
              <a:r>
                <a:rPr lang="es-ES" sz="1000" b="1" dirty="0">
                  <a:solidFill>
                    <a:srgbClr val="4B2884"/>
                  </a:solidFill>
                  <a:latin typeface="Univers for KPMG"/>
                  <a:cs typeface="Arial" panose="020B0604020202020204" pitchFamily="34" charset="0"/>
                </a:rPr>
                <a:t>Explotación de informes a través de herramienta BI</a:t>
              </a:r>
              <a:r>
                <a:rPr lang="es-ES" sz="1000" dirty="0">
                  <a:solidFill>
                    <a:srgbClr val="4B2884"/>
                  </a:solidFill>
                  <a:latin typeface="Univers for KPMG"/>
                  <a:cs typeface="Arial" panose="020B0604020202020204" pitchFamily="34" charset="0"/>
                </a:rPr>
                <a:t> entre aplicaciones para una mayor elaboración de KPI para monitorizar el proceso</a:t>
              </a:r>
              <a:endParaRPr kumimoji="0" lang="en-US" sz="1000" i="1" u="none" strike="noStrike" kern="1200" cap="none" spc="0" normalizeH="0" baseline="0" noProof="0" dirty="0">
                <a:ln>
                  <a:noFill/>
                </a:ln>
                <a:solidFill>
                  <a:srgbClr val="4B2884"/>
                </a:solidFill>
                <a:effectLst/>
                <a:uLnTx/>
                <a:uFillTx/>
                <a:latin typeface="Arial"/>
                <a:ea typeface="+mn-ea"/>
                <a:cs typeface="Arial" panose="020B0604020202020204" pitchFamily="34" charset="0"/>
              </a:endParaRPr>
            </a:p>
          </p:txBody>
        </p:sp>
      </p:grpSp>
      <p:grpSp>
        <p:nvGrpSpPr>
          <p:cNvPr id="219" name="Group 218">
            <a:extLst>
              <a:ext uri="{FF2B5EF4-FFF2-40B4-BE49-F238E27FC236}">
                <a16:creationId xmlns:a16="http://schemas.microsoft.com/office/drawing/2014/main" id="{DED35BBB-43AF-4007-AF6E-A608AB0DB29E}"/>
              </a:ext>
            </a:extLst>
          </p:cNvPr>
          <p:cNvGrpSpPr/>
          <p:nvPr/>
        </p:nvGrpSpPr>
        <p:grpSpPr>
          <a:xfrm>
            <a:off x="4266545" y="5291329"/>
            <a:ext cx="359863" cy="257524"/>
            <a:chOff x="3433669" y="1725154"/>
            <a:chExt cx="478977" cy="342764"/>
          </a:xfrm>
          <a:solidFill>
            <a:schemeClr val="bg1"/>
          </a:solidFill>
        </p:grpSpPr>
        <p:sp>
          <p:nvSpPr>
            <p:cNvPr id="220" name="Rectangle 47">
              <a:extLst>
                <a:ext uri="{FF2B5EF4-FFF2-40B4-BE49-F238E27FC236}">
                  <a16:creationId xmlns:a16="http://schemas.microsoft.com/office/drawing/2014/main" id="{7C318E06-EA9D-4897-8144-CFFAF8AAC591}"/>
                </a:ext>
              </a:extLst>
            </p:cNvPr>
            <p:cNvSpPr>
              <a:spLocks noChangeArrowheads="1"/>
            </p:cNvSpPr>
            <p:nvPr/>
          </p:nvSpPr>
          <p:spPr bwMode="auto">
            <a:xfrm>
              <a:off x="3827531" y="1853691"/>
              <a:ext cx="85115" cy="21422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21" name="Rectangle 48">
              <a:extLst>
                <a:ext uri="{FF2B5EF4-FFF2-40B4-BE49-F238E27FC236}">
                  <a16:creationId xmlns:a16="http://schemas.microsoft.com/office/drawing/2014/main" id="{95AE983C-A303-409E-A0A3-1569D6A2F550}"/>
                </a:ext>
              </a:extLst>
            </p:cNvPr>
            <p:cNvSpPr>
              <a:spLocks noChangeArrowheads="1"/>
            </p:cNvSpPr>
            <p:nvPr/>
          </p:nvSpPr>
          <p:spPr bwMode="auto">
            <a:xfrm>
              <a:off x="3690680" y="1959156"/>
              <a:ext cx="86783" cy="108762"/>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22" name="Rectangle 49">
              <a:extLst>
                <a:ext uri="{FF2B5EF4-FFF2-40B4-BE49-F238E27FC236}">
                  <a16:creationId xmlns:a16="http://schemas.microsoft.com/office/drawing/2014/main" id="{D6A6E3D9-A334-4137-96BB-E32F5D595563}"/>
                </a:ext>
              </a:extLst>
            </p:cNvPr>
            <p:cNvSpPr>
              <a:spLocks noChangeArrowheads="1"/>
            </p:cNvSpPr>
            <p:nvPr/>
          </p:nvSpPr>
          <p:spPr bwMode="auto">
            <a:xfrm>
              <a:off x="3560506" y="1909719"/>
              <a:ext cx="85115" cy="158199"/>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23" name="Freeform 50">
              <a:extLst>
                <a:ext uri="{FF2B5EF4-FFF2-40B4-BE49-F238E27FC236}">
                  <a16:creationId xmlns:a16="http://schemas.microsoft.com/office/drawing/2014/main" id="{B0979178-F3E6-43D6-9513-3D343826FBA0}"/>
                </a:ext>
              </a:extLst>
            </p:cNvPr>
            <p:cNvSpPr>
              <a:spLocks/>
            </p:cNvSpPr>
            <p:nvPr/>
          </p:nvSpPr>
          <p:spPr bwMode="auto">
            <a:xfrm>
              <a:off x="3458702" y="1744929"/>
              <a:ext cx="418896" cy="204340"/>
            </a:xfrm>
            <a:custGeom>
              <a:avLst/>
              <a:gdLst>
                <a:gd name="T0" fmla="*/ 6 w 251"/>
                <a:gd name="T1" fmla="*/ 124 h 124"/>
                <a:gd name="T2" fmla="*/ 0 w 251"/>
                <a:gd name="T3" fmla="*/ 112 h 124"/>
                <a:gd name="T4" fmla="*/ 85 w 251"/>
                <a:gd name="T5" fmla="*/ 48 h 124"/>
                <a:gd name="T6" fmla="*/ 166 w 251"/>
                <a:gd name="T7" fmla="*/ 72 h 124"/>
                <a:gd name="T8" fmla="*/ 242 w 251"/>
                <a:gd name="T9" fmla="*/ 0 h 124"/>
                <a:gd name="T10" fmla="*/ 251 w 251"/>
                <a:gd name="T11" fmla="*/ 9 h 124"/>
                <a:gd name="T12" fmla="*/ 169 w 251"/>
                <a:gd name="T13" fmla="*/ 85 h 124"/>
                <a:gd name="T14" fmla="*/ 88 w 251"/>
                <a:gd name="T15" fmla="*/ 60 h 124"/>
                <a:gd name="T16" fmla="*/ 6 w 251"/>
                <a:gd name="T17"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1" h="124">
                  <a:moveTo>
                    <a:pt x="6" y="124"/>
                  </a:moveTo>
                  <a:lnTo>
                    <a:pt x="0" y="112"/>
                  </a:lnTo>
                  <a:lnTo>
                    <a:pt x="85" y="48"/>
                  </a:lnTo>
                  <a:lnTo>
                    <a:pt x="166" y="72"/>
                  </a:lnTo>
                  <a:lnTo>
                    <a:pt x="242" y="0"/>
                  </a:lnTo>
                  <a:lnTo>
                    <a:pt x="251" y="9"/>
                  </a:lnTo>
                  <a:lnTo>
                    <a:pt x="169" y="85"/>
                  </a:lnTo>
                  <a:lnTo>
                    <a:pt x="88" y="60"/>
                  </a:lnTo>
                  <a:lnTo>
                    <a:pt x="6" y="1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24" name="Oval 51">
              <a:extLst>
                <a:ext uri="{FF2B5EF4-FFF2-40B4-BE49-F238E27FC236}">
                  <a16:creationId xmlns:a16="http://schemas.microsoft.com/office/drawing/2014/main" id="{59BEDCA7-BB55-49EE-95A9-EA8183BCD7B4}"/>
                </a:ext>
              </a:extLst>
            </p:cNvPr>
            <p:cNvSpPr>
              <a:spLocks noChangeArrowheads="1"/>
            </p:cNvSpPr>
            <p:nvPr/>
          </p:nvSpPr>
          <p:spPr bwMode="auto">
            <a:xfrm>
              <a:off x="3842550" y="1725154"/>
              <a:ext cx="55074" cy="54381"/>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25" name="Oval 52">
              <a:extLst>
                <a:ext uri="{FF2B5EF4-FFF2-40B4-BE49-F238E27FC236}">
                  <a16:creationId xmlns:a16="http://schemas.microsoft.com/office/drawing/2014/main" id="{69A45495-ED1D-45E9-9696-53C13A4505E7}"/>
                </a:ext>
              </a:extLst>
            </p:cNvPr>
            <p:cNvSpPr>
              <a:spLocks noChangeArrowheads="1"/>
            </p:cNvSpPr>
            <p:nvPr/>
          </p:nvSpPr>
          <p:spPr bwMode="auto">
            <a:xfrm>
              <a:off x="3705700" y="1843803"/>
              <a:ext cx="61750" cy="60973"/>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26" name="Oval 53">
              <a:extLst>
                <a:ext uri="{FF2B5EF4-FFF2-40B4-BE49-F238E27FC236}">
                  <a16:creationId xmlns:a16="http://schemas.microsoft.com/office/drawing/2014/main" id="{875BB261-4E45-477A-ABC0-169D91D7D654}"/>
                </a:ext>
              </a:extLst>
            </p:cNvPr>
            <p:cNvSpPr>
              <a:spLocks noChangeArrowheads="1"/>
            </p:cNvSpPr>
            <p:nvPr/>
          </p:nvSpPr>
          <p:spPr bwMode="auto">
            <a:xfrm>
              <a:off x="3575525" y="1804254"/>
              <a:ext cx="55074" cy="59324"/>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27" name="Oval 54">
              <a:extLst>
                <a:ext uri="{FF2B5EF4-FFF2-40B4-BE49-F238E27FC236}">
                  <a16:creationId xmlns:a16="http://schemas.microsoft.com/office/drawing/2014/main" id="{3FE07809-AE21-4C61-B0A3-603E5A5326E8}"/>
                </a:ext>
              </a:extLst>
            </p:cNvPr>
            <p:cNvSpPr>
              <a:spLocks noChangeArrowheads="1"/>
            </p:cNvSpPr>
            <p:nvPr/>
          </p:nvSpPr>
          <p:spPr bwMode="auto">
            <a:xfrm>
              <a:off x="3433669" y="1909719"/>
              <a:ext cx="61750" cy="59324"/>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228" name="Group 227">
            <a:extLst>
              <a:ext uri="{FF2B5EF4-FFF2-40B4-BE49-F238E27FC236}">
                <a16:creationId xmlns:a16="http://schemas.microsoft.com/office/drawing/2014/main" id="{33208F71-BD24-4F54-B7E7-5BB5F8F3C46D}"/>
              </a:ext>
            </a:extLst>
          </p:cNvPr>
          <p:cNvGrpSpPr/>
          <p:nvPr/>
        </p:nvGrpSpPr>
        <p:grpSpPr>
          <a:xfrm>
            <a:off x="5003255" y="2593433"/>
            <a:ext cx="5381459" cy="512224"/>
            <a:chOff x="6931316" y="3113938"/>
            <a:chExt cx="1770901" cy="716221"/>
          </a:xfrm>
        </p:grpSpPr>
        <p:sp>
          <p:nvSpPr>
            <p:cNvPr id="229" name="Rounded Rectangle 104">
              <a:extLst>
                <a:ext uri="{FF2B5EF4-FFF2-40B4-BE49-F238E27FC236}">
                  <a16:creationId xmlns:a16="http://schemas.microsoft.com/office/drawing/2014/main" id="{0019E6C1-0ECF-40F2-9BFB-E129E02E44A3}"/>
                </a:ext>
              </a:extLst>
            </p:cNvPr>
            <p:cNvSpPr/>
            <p:nvPr/>
          </p:nvSpPr>
          <p:spPr>
            <a:xfrm>
              <a:off x="6931316" y="3113938"/>
              <a:ext cx="1770901" cy="716221"/>
            </a:xfrm>
            <a:prstGeom prst="roundRect">
              <a:avLst/>
            </a:prstGeom>
            <a:solidFill>
              <a:srgbClr val="009CD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1" u="none" strike="noStrike" kern="1200" cap="none" spc="0" normalizeH="0" baseline="0" noProof="0" dirty="0">
                  <a:ln>
                    <a:noFill/>
                  </a:ln>
                  <a:solidFill>
                    <a:srgbClr val="000000"/>
                  </a:solidFill>
                  <a:effectLst/>
                  <a:uLnTx/>
                  <a:uFillTx/>
                  <a:latin typeface="KPMG Extralight"/>
                  <a:ea typeface="+mn-ea"/>
                  <a:cs typeface="Arial" panose="020B0604020202020204" pitchFamily="34" charset="0"/>
                </a:rPr>
                <a:t>Ensure they have difficult conversations</a:t>
              </a:r>
            </a:p>
          </p:txBody>
        </p:sp>
        <p:sp>
          <p:nvSpPr>
            <p:cNvPr id="230" name="Rounded Rectangle 104">
              <a:extLst>
                <a:ext uri="{FF2B5EF4-FFF2-40B4-BE49-F238E27FC236}">
                  <a16:creationId xmlns:a16="http://schemas.microsoft.com/office/drawing/2014/main" id="{1B072AE1-A154-43DB-96E8-A56CA60CEBEA}"/>
                </a:ext>
              </a:extLst>
            </p:cNvPr>
            <p:cNvSpPr/>
            <p:nvPr/>
          </p:nvSpPr>
          <p:spPr>
            <a:xfrm>
              <a:off x="6976974" y="3153817"/>
              <a:ext cx="1673213" cy="65253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0" rtlCol="0" anchor="ctr"/>
            <a:lstStyle/>
            <a:p>
              <a:pPr marL="228600" lvl="0" indent="-228600">
                <a:buFont typeface="+mj-lt"/>
                <a:buAutoNum type="arabicPeriod" startAt="2"/>
                <a:defRPr/>
              </a:pPr>
              <a:r>
                <a:rPr lang="es-ES" sz="1000" b="1" dirty="0">
                  <a:solidFill>
                    <a:srgbClr val="009CDC"/>
                  </a:solidFill>
                  <a:latin typeface="Univers for KPMG"/>
                  <a:cs typeface="Univers for KPMG"/>
                </a:rPr>
                <a:t>Con el objetivo de agilizar las tareas diarias del proceso productivo, explotar la funcionalidad de las </a:t>
              </a:r>
              <a:r>
                <a:rPr lang="es-ES" sz="1000" b="1" dirty="0" err="1">
                  <a:solidFill>
                    <a:srgbClr val="009CDC"/>
                  </a:solidFill>
                  <a:latin typeface="Univers for KPMG"/>
                  <a:cs typeface="Univers for KPMG"/>
                </a:rPr>
                <a:t>herramentas</a:t>
              </a:r>
              <a:r>
                <a:rPr lang="es-ES" sz="1000" b="1" dirty="0">
                  <a:solidFill>
                    <a:srgbClr val="009CDC"/>
                  </a:solidFill>
                  <a:latin typeface="Univers for KPMG"/>
                  <a:cs typeface="Univers for KPMG"/>
                </a:rPr>
                <a:t> para ganar en eficiencia</a:t>
              </a:r>
            </a:p>
          </p:txBody>
        </p:sp>
      </p:grpSp>
      <p:grpSp>
        <p:nvGrpSpPr>
          <p:cNvPr id="231" name="Group 230">
            <a:extLst>
              <a:ext uri="{FF2B5EF4-FFF2-40B4-BE49-F238E27FC236}">
                <a16:creationId xmlns:a16="http://schemas.microsoft.com/office/drawing/2014/main" id="{966377FF-76C2-4F7A-9E7E-A1D5B46E94D6}"/>
              </a:ext>
            </a:extLst>
          </p:cNvPr>
          <p:cNvGrpSpPr/>
          <p:nvPr/>
        </p:nvGrpSpPr>
        <p:grpSpPr>
          <a:xfrm>
            <a:off x="4282229" y="2810998"/>
            <a:ext cx="328495" cy="181985"/>
            <a:chOff x="1332503" y="2625643"/>
            <a:chExt cx="529044" cy="453172"/>
          </a:xfrm>
          <a:solidFill>
            <a:schemeClr val="bg1"/>
          </a:solidFill>
        </p:grpSpPr>
        <p:sp>
          <p:nvSpPr>
            <p:cNvPr id="232" name="Freeform 84">
              <a:extLst>
                <a:ext uri="{FF2B5EF4-FFF2-40B4-BE49-F238E27FC236}">
                  <a16:creationId xmlns:a16="http://schemas.microsoft.com/office/drawing/2014/main" id="{82ABDF80-752E-482A-B904-32CA39262837}"/>
                </a:ext>
              </a:extLst>
            </p:cNvPr>
            <p:cNvSpPr>
              <a:spLocks noEditPoints="1"/>
            </p:cNvSpPr>
            <p:nvPr/>
          </p:nvSpPr>
          <p:spPr bwMode="auto">
            <a:xfrm>
              <a:off x="1499394" y="2625643"/>
              <a:ext cx="196931" cy="169734"/>
            </a:xfrm>
            <a:custGeom>
              <a:avLst/>
              <a:gdLst>
                <a:gd name="T0" fmla="*/ 34 w 39"/>
                <a:gd name="T1" fmla="*/ 34 h 34"/>
                <a:gd name="T2" fmla="*/ 5 w 39"/>
                <a:gd name="T3" fmla="*/ 34 h 34"/>
                <a:gd name="T4" fmla="*/ 0 w 39"/>
                <a:gd name="T5" fmla="*/ 28 h 34"/>
                <a:gd name="T6" fmla="*/ 0 w 39"/>
                <a:gd name="T7" fmla="*/ 6 h 34"/>
                <a:gd name="T8" fmla="*/ 5 w 39"/>
                <a:gd name="T9" fmla="*/ 0 h 34"/>
                <a:gd name="T10" fmla="*/ 34 w 39"/>
                <a:gd name="T11" fmla="*/ 0 h 34"/>
                <a:gd name="T12" fmla="*/ 39 w 39"/>
                <a:gd name="T13" fmla="*/ 6 h 34"/>
                <a:gd name="T14" fmla="*/ 39 w 39"/>
                <a:gd name="T15" fmla="*/ 28 h 34"/>
                <a:gd name="T16" fmla="*/ 34 w 39"/>
                <a:gd name="T17" fmla="*/ 34 h 34"/>
                <a:gd name="T18" fmla="*/ 8 w 39"/>
                <a:gd name="T19" fmla="*/ 26 h 34"/>
                <a:gd name="T20" fmla="*/ 31 w 39"/>
                <a:gd name="T21" fmla="*/ 26 h 34"/>
                <a:gd name="T22" fmla="*/ 31 w 39"/>
                <a:gd name="T23" fmla="*/ 9 h 34"/>
                <a:gd name="T24" fmla="*/ 8 w 39"/>
                <a:gd name="T25" fmla="*/ 9 h 34"/>
                <a:gd name="T26" fmla="*/ 8 w 39"/>
                <a:gd name="T27"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34">
                  <a:moveTo>
                    <a:pt x="34" y="34"/>
                  </a:moveTo>
                  <a:cubicBezTo>
                    <a:pt x="5" y="34"/>
                    <a:pt x="5" y="34"/>
                    <a:pt x="5" y="34"/>
                  </a:cubicBezTo>
                  <a:cubicBezTo>
                    <a:pt x="2" y="34"/>
                    <a:pt x="0" y="31"/>
                    <a:pt x="0" y="28"/>
                  </a:cubicBezTo>
                  <a:cubicBezTo>
                    <a:pt x="0" y="6"/>
                    <a:pt x="0" y="6"/>
                    <a:pt x="0" y="6"/>
                  </a:cubicBezTo>
                  <a:cubicBezTo>
                    <a:pt x="0" y="3"/>
                    <a:pt x="2" y="0"/>
                    <a:pt x="5" y="0"/>
                  </a:cubicBezTo>
                  <a:cubicBezTo>
                    <a:pt x="34" y="0"/>
                    <a:pt x="34" y="0"/>
                    <a:pt x="34" y="0"/>
                  </a:cubicBezTo>
                  <a:cubicBezTo>
                    <a:pt x="37" y="0"/>
                    <a:pt x="39" y="3"/>
                    <a:pt x="39" y="6"/>
                  </a:cubicBezTo>
                  <a:cubicBezTo>
                    <a:pt x="39" y="28"/>
                    <a:pt x="39" y="28"/>
                    <a:pt x="39" y="28"/>
                  </a:cubicBezTo>
                  <a:cubicBezTo>
                    <a:pt x="39" y="31"/>
                    <a:pt x="37" y="34"/>
                    <a:pt x="34" y="34"/>
                  </a:cubicBezTo>
                  <a:close/>
                  <a:moveTo>
                    <a:pt x="8" y="26"/>
                  </a:moveTo>
                  <a:cubicBezTo>
                    <a:pt x="31" y="26"/>
                    <a:pt x="31" y="26"/>
                    <a:pt x="31" y="26"/>
                  </a:cubicBezTo>
                  <a:cubicBezTo>
                    <a:pt x="31" y="9"/>
                    <a:pt x="31" y="9"/>
                    <a:pt x="31" y="9"/>
                  </a:cubicBezTo>
                  <a:cubicBezTo>
                    <a:pt x="8" y="9"/>
                    <a:pt x="8" y="9"/>
                    <a:pt x="8" y="9"/>
                  </a:cubicBezTo>
                  <a:lnTo>
                    <a:pt x="8" y="2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33" name="Freeform 85">
              <a:extLst>
                <a:ext uri="{FF2B5EF4-FFF2-40B4-BE49-F238E27FC236}">
                  <a16:creationId xmlns:a16="http://schemas.microsoft.com/office/drawing/2014/main" id="{0239165F-F4EA-4A22-843A-1AD615507F41}"/>
                </a:ext>
              </a:extLst>
            </p:cNvPr>
            <p:cNvSpPr>
              <a:spLocks noEditPoints="1"/>
            </p:cNvSpPr>
            <p:nvPr/>
          </p:nvSpPr>
          <p:spPr bwMode="auto">
            <a:xfrm>
              <a:off x="1524428" y="2940391"/>
              <a:ext cx="146864" cy="138424"/>
            </a:xfrm>
            <a:custGeom>
              <a:avLst/>
              <a:gdLst>
                <a:gd name="T0" fmla="*/ 24 w 29"/>
                <a:gd name="T1" fmla="*/ 28 h 28"/>
                <a:gd name="T2" fmla="*/ 5 w 29"/>
                <a:gd name="T3" fmla="*/ 28 h 28"/>
                <a:gd name="T4" fmla="*/ 0 w 29"/>
                <a:gd name="T5" fmla="*/ 22 h 28"/>
                <a:gd name="T6" fmla="*/ 0 w 29"/>
                <a:gd name="T7" fmla="*/ 5 h 28"/>
                <a:gd name="T8" fmla="*/ 5 w 29"/>
                <a:gd name="T9" fmla="*/ 0 h 28"/>
                <a:gd name="T10" fmla="*/ 24 w 29"/>
                <a:gd name="T11" fmla="*/ 0 h 28"/>
                <a:gd name="T12" fmla="*/ 29 w 29"/>
                <a:gd name="T13" fmla="*/ 5 h 28"/>
                <a:gd name="T14" fmla="*/ 29 w 29"/>
                <a:gd name="T15" fmla="*/ 22 h 28"/>
                <a:gd name="T16" fmla="*/ 24 w 29"/>
                <a:gd name="T17" fmla="*/ 28 h 28"/>
                <a:gd name="T18" fmla="*/ 8 w 29"/>
                <a:gd name="T19" fmla="*/ 19 h 28"/>
                <a:gd name="T20" fmla="*/ 21 w 29"/>
                <a:gd name="T21" fmla="*/ 19 h 28"/>
                <a:gd name="T22" fmla="*/ 21 w 29"/>
                <a:gd name="T23" fmla="*/ 8 h 28"/>
                <a:gd name="T24" fmla="*/ 8 w 29"/>
                <a:gd name="T25" fmla="*/ 8 h 28"/>
                <a:gd name="T26" fmla="*/ 8 w 29"/>
                <a:gd name="T27"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28">
                  <a:moveTo>
                    <a:pt x="24" y="28"/>
                  </a:moveTo>
                  <a:cubicBezTo>
                    <a:pt x="5" y="28"/>
                    <a:pt x="5" y="28"/>
                    <a:pt x="5" y="28"/>
                  </a:cubicBezTo>
                  <a:cubicBezTo>
                    <a:pt x="2" y="28"/>
                    <a:pt x="0" y="25"/>
                    <a:pt x="0" y="22"/>
                  </a:cubicBezTo>
                  <a:cubicBezTo>
                    <a:pt x="0" y="5"/>
                    <a:pt x="0" y="5"/>
                    <a:pt x="0" y="5"/>
                  </a:cubicBezTo>
                  <a:cubicBezTo>
                    <a:pt x="0" y="2"/>
                    <a:pt x="2" y="0"/>
                    <a:pt x="5" y="0"/>
                  </a:cubicBezTo>
                  <a:cubicBezTo>
                    <a:pt x="24" y="0"/>
                    <a:pt x="24" y="0"/>
                    <a:pt x="24" y="0"/>
                  </a:cubicBezTo>
                  <a:cubicBezTo>
                    <a:pt x="27" y="0"/>
                    <a:pt x="29" y="2"/>
                    <a:pt x="29" y="5"/>
                  </a:cubicBezTo>
                  <a:cubicBezTo>
                    <a:pt x="29" y="22"/>
                    <a:pt x="29" y="22"/>
                    <a:pt x="29" y="22"/>
                  </a:cubicBezTo>
                  <a:cubicBezTo>
                    <a:pt x="29" y="25"/>
                    <a:pt x="27" y="28"/>
                    <a:pt x="24" y="28"/>
                  </a:cubicBezTo>
                  <a:close/>
                  <a:moveTo>
                    <a:pt x="8" y="19"/>
                  </a:moveTo>
                  <a:cubicBezTo>
                    <a:pt x="21" y="19"/>
                    <a:pt x="21" y="19"/>
                    <a:pt x="21" y="19"/>
                  </a:cubicBezTo>
                  <a:cubicBezTo>
                    <a:pt x="21" y="8"/>
                    <a:pt x="21" y="8"/>
                    <a:pt x="21" y="8"/>
                  </a:cubicBezTo>
                  <a:cubicBezTo>
                    <a:pt x="8" y="8"/>
                    <a:pt x="8" y="8"/>
                    <a:pt x="8" y="8"/>
                  </a:cubicBezTo>
                  <a:lnTo>
                    <a:pt x="8" y="1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34" name="Freeform 86">
              <a:extLst>
                <a:ext uri="{FF2B5EF4-FFF2-40B4-BE49-F238E27FC236}">
                  <a16:creationId xmlns:a16="http://schemas.microsoft.com/office/drawing/2014/main" id="{CD437456-254A-46A4-83D9-BCEB4A067554}"/>
                </a:ext>
              </a:extLst>
            </p:cNvPr>
            <p:cNvSpPr>
              <a:spLocks noEditPoints="1"/>
            </p:cNvSpPr>
            <p:nvPr/>
          </p:nvSpPr>
          <p:spPr bwMode="auto">
            <a:xfrm>
              <a:off x="1332503" y="2940391"/>
              <a:ext cx="151871" cy="138424"/>
            </a:xfrm>
            <a:custGeom>
              <a:avLst/>
              <a:gdLst>
                <a:gd name="T0" fmla="*/ 25 w 30"/>
                <a:gd name="T1" fmla="*/ 28 h 28"/>
                <a:gd name="T2" fmla="*/ 5 w 30"/>
                <a:gd name="T3" fmla="*/ 28 h 28"/>
                <a:gd name="T4" fmla="*/ 0 w 30"/>
                <a:gd name="T5" fmla="*/ 22 h 28"/>
                <a:gd name="T6" fmla="*/ 0 w 30"/>
                <a:gd name="T7" fmla="*/ 5 h 28"/>
                <a:gd name="T8" fmla="*/ 5 w 30"/>
                <a:gd name="T9" fmla="*/ 0 h 28"/>
                <a:gd name="T10" fmla="*/ 25 w 30"/>
                <a:gd name="T11" fmla="*/ 0 h 28"/>
                <a:gd name="T12" fmla="*/ 30 w 30"/>
                <a:gd name="T13" fmla="*/ 5 h 28"/>
                <a:gd name="T14" fmla="*/ 30 w 30"/>
                <a:gd name="T15" fmla="*/ 22 h 28"/>
                <a:gd name="T16" fmla="*/ 25 w 30"/>
                <a:gd name="T17" fmla="*/ 28 h 28"/>
                <a:gd name="T18" fmla="*/ 9 w 30"/>
                <a:gd name="T19" fmla="*/ 19 h 28"/>
                <a:gd name="T20" fmla="*/ 22 w 30"/>
                <a:gd name="T21" fmla="*/ 19 h 28"/>
                <a:gd name="T22" fmla="*/ 22 w 30"/>
                <a:gd name="T23" fmla="*/ 8 h 28"/>
                <a:gd name="T24" fmla="*/ 9 w 30"/>
                <a:gd name="T25" fmla="*/ 8 h 28"/>
                <a:gd name="T26" fmla="*/ 9 w 30"/>
                <a:gd name="T27"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8">
                  <a:moveTo>
                    <a:pt x="25" y="28"/>
                  </a:moveTo>
                  <a:cubicBezTo>
                    <a:pt x="5" y="28"/>
                    <a:pt x="5" y="28"/>
                    <a:pt x="5" y="28"/>
                  </a:cubicBezTo>
                  <a:cubicBezTo>
                    <a:pt x="3" y="28"/>
                    <a:pt x="0" y="25"/>
                    <a:pt x="0" y="22"/>
                  </a:cubicBezTo>
                  <a:cubicBezTo>
                    <a:pt x="0" y="5"/>
                    <a:pt x="0" y="5"/>
                    <a:pt x="0" y="5"/>
                  </a:cubicBezTo>
                  <a:cubicBezTo>
                    <a:pt x="0" y="2"/>
                    <a:pt x="3" y="0"/>
                    <a:pt x="5" y="0"/>
                  </a:cubicBezTo>
                  <a:cubicBezTo>
                    <a:pt x="25" y="0"/>
                    <a:pt x="25" y="0"/>
                    <a:pt x="25" y="0"/>
                  </a:cubicBezTo>
                  <a:cubicBezTo>
                    <a:pt x="28" y="0"/>
                    <a:pt x="30" y="2"/>
                    <a:pt x="30" y="5"/>
                  </a:cubicBezTo>
                  <a:cubicBezTo>
                    <a:pt x="30" y="22"/>
                    <a:pt x="30" y="22"/>
                    <a:pt x="30" y="22"/>
                  </a:cubicBezTo>
                  <a:cubicBezTo>
                    <a:pt x="30" y="25"/>
                    <a:pt x="28" y="28"/>
                    <a:pt x="25" y="28"/>
                  </a:cubicBezTo>
                  <a:close/>
                  <a:moveTo>
                    <a:pt x="9" y="19"/>
                  </a:moveTo>
                  <a:cubicBezTo>
                    <a:pt x="22" y="19"/>
                    <a:pt x="22" y="19"/>
                    <a:pt x="22" y="19"/>
                  </a:cubicBezTo>
                  <a:cubicBezTo>
                    <a:pt x="22" y="8"/>
                    <a:pt x="22" y="8"/>
                    <a:pt x="22" y="8"/>
                  </a:cubicBezTo>
                  <a:cubicBezTo>
                    <a:pt x="9" y="8"/>
                    <a:pt x="9" y="8"/>
                    <a:pt x="9" y="8"/>
                  </a:cubicBezTo>
                  <a:lnTo>
                    <a:pt x="9" y="1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35" name="Freeform 87">
              <a:extLst>
                <a:ext uri="{FF2B5EF4-FFF2-40B4-BE49-F238E27FC236}">
                  <a16:creationId xmlns:a16="http://schemas.microsoft.com/office/drawing/2014/main" id="{B5FDDCC1-FFBA-44BE-B1E4-D1A37A8A6832}"/>
                </a:ext>
              </a:extLst>
            </p:cNvPr>
            <p:cNvSpPr>
              <a:spLocks noEditPoints="1"/>
            </p:cNvSpPr>
            <p:nvPr/>
          </p:nvSpPr>
          <p:spPr bwMode="auto">
            <a:xfrm>
              <a:off x="1711345" y="2940391"/>
              <a:ext cx="150202" cy="138424"/>
            </a:xfrm>
            <a:custGeom>
              <a:avLst/>
              <a:gdLst>
                <a:gd name="T0" fmla="*/ 25 w 30"/>
                <a:gd name="T1" fmla="*/ 28 h 28"/>
                <a:gd name="T2" fmla="*/ 5 w 30"/>
                <a:gd name="T3" fmla="*/ 28 h 28"/>
                <a:gd name="T4" fmla="*/ 0 w 30"/>
                <a:gd name="T5" fmla="*/ 22 h 28"/>
                <a:gd name="T6" fmla="*/ 0 w 30"/>
                <a:gd name="T7" fmla="*/ 5 h 28"/>
                <a:gd name="T8" fmla="*/ 5 w 30"/>
                <a:gd name="T9" fmla="*/ 0 h 28"/>
                <a:gd name="T10" fmla="*/ 25 w 30"/>
                <a:gd name="T11" fmla="*/ 0 h 28"/>
                <a:gd name="T12" fmla="*/ 30 w 30"/>
                <a:gd name="T13" fmla="*/ 5 h 28"/>
                <a:gd name="T14" fmla="*/ 30 w 30"/>
                <a:gd name="T15" fmla="*/ 22 h 28"/>
                <a:gd name="T16" fmla="*/ 25 w 30"/>
                <a:gd name="T17" fmla="*/ 28 h 28"/>
                <a:gd name="T18" fmla="*/ 8 w 30"/>
                <a:gd name="T19" fmla="*/ 19 h 28"/>
                <a:gd name="T20" fmla="*/ 22 w 30"/>
                <a:gd name="T21" fmla="*/ 19 h 28"/>
                <a:gd name="T22" fmla="*/ 22 w 30"/>
                <a:gd name="T23" fmla="*/ 8 h 28"/>
                <a:gd name="T24" fmla="*/ 8 w 30"/>
                <a:gd name="T25" fmla="*/ 8 h 28"/>
                <a:gd name="T26" fmla="*/ 8 w 30"/>
                <a:gd name="T27" fmla="*/ 19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28">
                  <a:moveTo>
                    <a:pt x="25" y="28"/>
                  </a:moveTo>
                  <a:cubicBezTo>
                    <a:pt x="5" y="28"/>
                    <a:pt x="5" y="28"/>
                    <a:pt x="5" y="28"/>
                  </a:cubicBezTo>
                  <a:cubicBezTo>
                    <a:pt x="3" y="28"/>
                    <a:pt x="0" y="25"/>
                    <a:pt x="0" y="22"/>
                  </a:cubicBezTo>
                  <a:cubicBezTo>
                    <a:pt x="0" y="5"/>
                    <a:pt x="0" y="5"/>
                    <a:pt x="0" y="5"/>
                  </a:cubicBezTo>
                  <a:cubicBezTo>
                    <a:pt x="0" y="2"/>
                    <a:pt x="3" y="0"/>
                    <a:pt x="5" y="0"/>
                  </a:cubicBezTo>
                  <a:cubicBezTo>
                    <a:pt x="25" y="0"/>
                    <a:pt x="25" y="0"/>
                    <a:pt x="25" y="0"/>
                  </a:cubicBezTo>
                  <a:cubicBezTo>
                    <a:pt x="28" y="0"/>
                    <a:pt x="30" y="2"/>
                    <a:pt x="30" y="5"/>
                  </a:cubicBezTo>
                  <a:cubicBezTo>
                    <a:pt x="30" y="22"/>
                    <a:pt x="30" y="22"/>
                    <a:pt x="30" y="22"/>
                  </a:cubicBezTo>
                  <a:cubicBezTo>
                    <a:pt x="30" y="25"/>
                    <a:pt x="28" y="28"/>
                    <a:pt x="25" y="28"/>
                  </a:cubicBezTo>
                  <a:close/>
                  <a:moveTo>
                    <a:pt x="8" y="19"/>
                  </a:moveTo>
                  <a:cubicBezTo>
                    <a:pt x="22" y="19"/>
                    <a:pt x="22" y="19"/>
                    <a:pt x="22" y="19"/>
                  </a:cubicBezTo>
                  <a:cubicBezTo>
                    <a:pt x="22" y="8"/>
                    <a:pt x="22" y="8"/>
                    <a:pt x="22" y="8"/>
                  </a:cubicBezTo>
                  <a:cubicBezTo>
                    <a:pt x="8" y="8"/>
                    <a:pt x="8" y="8"/>
                    <a:pt x="8" y="8"/>
                  </a:cubicBezTo>
                  <a:lnTo>
                    <a:pt x="8" y="1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36" name="Freeform 88">
              <a:extLst>
                <a:ext uri="{FF2B5EF4-FFF2-40B4-BE49-F238E27FC236}">
                  <a16:creationId xmlns:a16="http://schemas.microsoft.com/office/drawing/2014/main" id="{55327A2E-7C5A-4D38-88CE-844D516B3A07}"/>
                </a:ext>
              </a:extLst>
            </p:cNvPr>
            <p:cNvSpPr>
              <a:spLocks/>
            </p:cNvSpPr>
            <p:nvPr/>
          </p:nvSpPr>
          <p:spPr bwMode="auto">
            <a:xfrm>
              <a:off x="1377564" y="2829982"/>
              <a:ext cx="438923" cy="85691"/>
            </a:xfrm>
            <a:custGeom>
              <a:avLst/>
              <a:gdLst>
                <a:gd name="T0" fmla="*/ 87 w 87"/>
                <a:gd name="T1" fmla="*/ 17 h 17"/>
                <a:gd name="T2" fmla="*/ 79 w 87"/>
                <a:gd name="T3" fmla="*/ 17 h 17"/>
                <a:gd name="T4" fmla="*/ 79 w 87"/>
                <a:gd name="T5" fmla="*/ 8 h 17"/>
                <a:gd name="T6" fmla="*/ 9 w 87"/>
                <a:gd name="T7" fmla="*/ 8 h 17"/>
                <a:gd name="T8" fmla="*/ 9 w 87"/>
                <a:gd name="T9" fmla="*/ 17 h 17"/>
                <a:gd name="T10" fmla="*/ 0 w 87"/>
                <a:gd name="T11" fmla="*/ 17 h 17"/>
                <a:gd name="T12" fmla="*/ 0 w 87"/>
                <a:gd name="T13" fmla="*/ 5 h 17"/>
                <a:gd name="T14" fmla="*/ 5 w 87"/>
                <a:gd name="T15" fmla="*/ 0 h 17"/>
                <a:gd name="T16" fmla="*/ 82 w 87"/>
                <a:gd name="T17" fmla="*/ 0 h 17"/>
                <a:gd name="T18" fmla="*/ 87 w 87"/>
                <a:gd name="T19" fmla="*/ 5 h 17"/>
                <a:gd name="T20" fmla="*/ 87 w 87"/>
                <a:gd name="T21"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17">
                  <a:moveTo>
                    <a:pt x="87" y="17"/>
                  </a:moveTo>
                  <a:cubicBezTo>
                    <a:pt x="79" y="17"/>
                    <a:pt x="79" y="17"/>
                    <a:pt x="79" y="17"/>
                  </a:cubicBezTo>
                  <a:cubicBezTo>
                    <a:pt x="79" y="8"/>
                    <a:pt x="79" y="8"/>
                    <a:pt x="79" y="8"/>
                  </a:cubicBezTo>
                  <a:cubicBezTo>
                    <a:pt x="9" y="8"/>
                    <a:pt x="9" y="8"/>
                    <a:pt x="9" y="8"/>
                  </a:cubicBezTo>
                  <a:cubicBezTo>
                    <a:pt x="9" y="17"/>
                    <a:pt x="9" y="17"/>
                    <a:pt x="9" y="17"/>
                  </a:cubicBezTo>
                  <a:cubicBezTo>
                    <a:pt x="0" y="17"/>
                    <a:pt x="0" y="17"/>
                    <a:pt x="0" y="17"/>
                  </a:cubicBezTo>
                  <a:cubicBezTo>
                    <a:pt x="0" y="5"/>
                    <a:pt x="0" y="5"/>
                    <a:pt x="0" y="5"/>
                  </a:cubicBezTo>
                  <a:cubicBezTo>
                    <a:pt x="0" y="3"/>
                    <a:pt x="3" y="0"/>
                    <a:pt x="5" y="0"/>
                  </a:cubicBezTo>
                  <a:cubicBezTo>
                    <a:pt x="82" y="0"/>
                    <a:pt x="82" y="0"/>
                    <a:pt x="82" y="0"/>
                  </a:cubicBezTo>
                  <a:cubicBezTo>
                    <a:pt x="85" y="0"/>
                    <a:pt x="87" y="3"/>
                    <a:pt x="87" y="5"/>
                  </a:cubicBezTo>
                  <a:lnTo>
                    <a:pt x="87" y="1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37" name="Rectangle 89">
              <a:extLst>
                <a:ext uri="{FF2B5EF4-FFF2-40B4-BE49-F238E27FC236}">
                  <a16:creationId xmlns:a16="http://schemas.microsoft.com/office/drawing/2014/main" id="{1F45C5F6-1143-4871-BBB3-99C472F202C0}"/>
                </a:ext>
              </a:extLst>
            </p:cNvPr>
            <p:cNvSpPr>
              <a:spLocks noChangeArrowheads="1"/>
            </p:cNvSpPr>
            <p:nvPr/>
          </p:nvSpPr>
          <p:spPr bwMode="auto">
            <a:xfrm>
              <a:off x="1574495" y="2805263"/>
              <a:ext cx="40054" cy="11041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238" name="Group 237">
            <a:extLst>
              <a:ext uri="{FF2B5EF4-FFF2-40B4-BE49-F238E27FC236}">
                <a16:creationId xmlns:a16="http://schemas.microsoft.com/office/drawing/2014/main" id="{685EE29F-CA5C-4B96-B904-1064020FFD79}"/>
              </a:ext>
            </a:extLst>
          </p:cNvPr>
          <p:cNvGrpSpPr/>
          <p:nvPr/>
        </p:nvGrpSpPr>
        <p:grpSpPr>
          <a:xfrm>
            <a:off x="5003255" y="3167669"/>
            <a:ext cx="5381459" cy="1036636"/>
            <a:chOff x="6456884" y="3915788"/>
            <a:chExt cx="1770901" cy="716223"/>
          </a:xfrm>
        </p:grpSpPr>
        <p:sp>
          <p:nvSpPr>
            <p:cNvPr id="239" name="Rounded Rectangle 104">
              <a:extLst>
                <a:ext uri="{FF2B5EF4-FFF2-40B4-BE49-F238E27FC236}">
                  <a16:creationId xmlns:a16="http://schemas.microsoft.com/office/drawing/2014/main" id="{B7240E50-95B6-4B55-BC27-4D114F77F760}"/>
                </a:ext>
              </a:extLst>
            </p:cNvPr>
            <p:cNvSpPr/>
            <p:nvPr/>
          </p:nvSpPr>
          <p:spPr>
            <a:xfrm>
              <a:off x="6456884" y="3915788"/>
              <a:ext cx="1770901" cy="716223"/>
            </a:xfrm>
            <a:prstGeom prst="roundRect">
              <a:avLst/>
            </a:prstGeom>
            <a:solidFill>
              <a:srgbClr val="6D2077"/>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1" u="none" strike="noStrike" kern="1200" cap="none" spc="0" normalizeH="0" baseline="0" noProof="0" dirty="0">
                  <a:ln>
                    <a:noFill/>
                  </a:ln>
                  <a:solidFill>
                    <a:srgbClr val="000000"/>
                  </a:solidFill>
                  <a:effectLst/>
                  <a:uLnTx/>
                  <a:uFillTx/>
                  <a:latin typeface="KPMG Extralight"/>
                  <a:ea typeface="+mn-ea"/>
                  <a:cs typeface="Arial" panose="020B0604020202020204" pitchFamily="34" charset="0"/>
                </a:rPr>
                <a:t>Ensure they have difficult conversations</a:t>
              </a:r>
            </a:p>
          </p:txBody>
        </p:sp>
        <p:sp>
          <p:nvSpPr>
            <p:cNvPr id="240" name="Rounded Rectangle 104">
              <a:extLst>
                <a:ext uri="{FF2B5EF4-FFF2-40B4-BE49-F238E27FC236}">
                  <a16:creationId xmlns:a16="http://schemas.microsoft.com/office/drawing/2014/main" id="{B9BD7D55-F58E-4E33-B127-53A4AE751EB9}"/>
                </a:ext>
              </a:extLst>
            </p:cNvPr>
            <p:cNvSpPr/>
            <p:nvPr/>
          </p:nvSpPr>
          <p:spPr>
            <a:xfrm>
              <a:off x="6502544" y="3955667"/>
              <a:ext cx="1673213" cy="65253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0" rIns="36000" bIns="0" rtlCol="0" anchor="t"/>
            <a:lstStyle/>
            <a:p>
              <a:pPr marL="228600" lvl="0" indent="-228600">
                <a:buFont typeface="+mj-lt"/>
                <a:buAutoNum type="arabicPeriod" startAt="3"/>
                <a:defRPr/>
              </a:pPr>
              <a:r>
                <a:rPr lang="es-ES" sz="1000" b="1" dirty="0">
                  <a:solidFill>
                    <a:srgbClr val="6D2077"/>
                  </a:solidFill>
                  <a:latin typeface="Univers for KPMG"/>
                  <a:cs typeface="Univers for KPMG"/>
                </a:rPr>
                <a:t>Poca estandarización de los procesos. </a:t>
              </a:r>
              <a:r>
                <a:rPr lang="es-ES" sz="1000" dirty="0">
                  <a:solidFill>
                    <a:srgbClr val="6D2077"/>
                  </a:solidFill>
                  <a:latin typeface="Univers for KPMG"/>
                  <a:cs typeface="Univers for KPMG"/>
                </a:rPr>
                <a:t>En relación al primer punto, en función de la política de producción, estandarizar los procesos (potencial mejora con automatismos).</a:t>
              </a:r>
              <a:endParaRPr lang="en-US" sz="1000" b="1" dirty="0">
                <a:solidFill>
                  <a:srgbClr val="000000"/>
                </a:solidFill>
                <a:latin typeface="Arial"/>
                <a:cs typeface="Arial" panose="020B0604020202020204" pitchFamily="34" charset="0"/>
              </a:endParaRPr>
            </a:p>
            <a:p>
              <a:pPr marL="228600" lvl="0" indent="-228600">
                <a:buFont typeface="+mj-lt"/>
                <a:buAutoNum type="arabicPeriod" startAt="3"/>
                <a:defRPr/>
              </a:pPr>
              <a:r>
                <a:rPr lang="en-US" sz="1000" b="1" dirty="0" err="1">
                  <a:solidFill>
                    <a:srgbClr val="6D2077"/>
                  </a:solidFill>
                  <a:latin typeface="Univers for KPMG"/>
                </a:rPr>
                <a:t>Poca</a:t>
              </a:r>
              <a:r>
                <a:rPr lang="en-US" sz="1000" b="1" dirty="0">
                  <a:solidFill>
                    <a:srgbClr val="6D2077"/>
                  </a:solidFill>
                  <a:latin typeface="Univers for KPMG"/>
                </a:rPr>
                <a:t> </a:t>
              </a:r>
              <a:r>
                <a:rPr lang="en-US" sz="1000" b="1" dirty="0" err="1">
                  <a:solidFill>
                    <a:srgbClr val="6D2077"/>
                  </a:solidFill>
                  <a:latin typeface="Univers for KPMG"/>
                </a:rPr>
                <a:t>eficiencia</a:t>
              </a:r>
              <a:r>
                <a:rPr lang="en-US" sz="1000" b="1" dirty="0">
                  <a:solidFill>
                    <a:srgbClr val="6D2077"/>
                  </a:solidFill>
                  <a:latin typeface="Univers for KPMG"/>
                </a:rPr>
                <a:t> </a:t>
              </a:r>
              <a:r>
                <a:rPr lang="en-US" sz="1000" b="1" dirty="0" err="1">
                  <a:solidFill>
                    <a:srgbClr val="6D2077"/>
                  </a:solidFill>
                  <a:latin typeface="Univers for KPMG"/>
                </a:rPr>
                <a:t>en</a:t>
              </a:r>
              <a:r>
                <a:rPr lang="en-US" sz="1000" b="1" dirty="0">
                  <a:solidFill>
                    <a:srgbClr val="6D2077"/>
                  </a:solidFill>
                  <a:latin typeface="Univers for KPMG"/>
                </a:rPr>
                <a:t> el control de </a:t>
              </a:r>
              <a:r>
                <a:rPr lang="en-US" sz="1000" b="1" dirty="0" err="1">
                  <a:solidFill>
                    <a:srgbClr val="6D2077"/>
                  </a:solidFill>
                  <a:latin typeface="Univers for KPMG"/>
                </a:rPr>
                <a:t>costes</a:t>
              </a:r>
              <a:r>
                <a:rPr lang="en-US" sz="1000" b="1" dirty="0">
                  <a:solidFill>
                    <a:srgbClr val="6D2077"/>
                  </a:solidFill>
                  <a:latin typeface="Univers for KPMG"/>
                </a:rPr>
                <a:t> de </a:t>
              </a:r>
              <a:r>
                <a:rPr lang="en-US" sz="1000" b="1" dirty="0" err="1">
                  <a:solidFill>
                    <a:srgbClr val="6D2077"/>
                  </a:solidFill>
                  <a:latin typeface="Univers for KPMG"/>
                </a:rPr>
                <a:t>Producción</a:t>
              </a:r>
              <a:r>
                <a:rPr lang="en-US" sz="1000" dirty="0">
                  <a:solidFill>
                    <a:srgbClr val="6D2077"/>
                  </a:solidFill>
                  <a:latin typeface="Univers for KPMG"/>
                </a:rPr>
                <a:t>. </a:t>
              </a:r>
              <a:r>
                <a:rPr lang="en-US" sz="1000" dirty="0" err="1">
                  <a:solidFill>
                    <a:srgbClr val="6D2077"/>
                  </a:solidFill>
                  <a:latin typeface="Univers for KPMG"/>
                </a:rPr>
                <a:t>Potencial</a:t>
              </a:r>
              <a:r>
                <a:rPr lang="en-US" sz="1000" dirty="0">
                  <a:solidFill>
                    <a:srgbClr val="6D2077"/>
                  </a:solidFill>
                  <a:latin typeface="Univers for KPMG"/>
                </a:rPr>
                <a:t> </a:t>
              </a:r>
              <a:r>
                <a:rPr lang="en-US" sz="1000" dirty="0" err="1">
                  <a:solidFill>
                    <a:srgbClr val="6D2077"/>
                  </a:solidFill>
                  <a:latin typeface="Univers for KPMG"/>
                </a:rPr>
                <a:t>mejora</a:t>
              </a:r>
              <a:r>
                <a:rPr lang="en-US" sz="1000" dirty="0">
                  <a:solidFill>
                    <a:srgbClr val="6D2077"/>
                  </a:solidFill>
                  <a:latin typeface="Univers for KPMG"/>
                </a:rPr>
                <a:t> con el </a:t>
              </a:r>
              <a:r>
                <a:rPr lang="en-US" sz="1000" dirty="0" err="1">
                  <a:solidFill>
                    <a:srgbClr val="6D2077"/>
                  </a:solidFill>
                  <a:latin typeface="Univers for KPMG"/>
                </a:rPr>
                <a:t>establecimiento</a:t>
              </a:r>
              <a:r>
                <a:rPr lang="en-US" sz="1000" dirty="0">
                  <a:solidFill>
                    <a:srgbClr val="6D2077"/>
                  </a:solidFill>
                  <a:latin typeface="Univers for KPMG"/>
                </a:rPr>
                <a:t> de un </a:t>
              </a:r>
              <a:r>
                <a:rPr lang="en-US" sz="1000" dirty="0" err="1">
                  <a:solidFill>
                    <a:srgbClr val="6D2077"/>
                  </a:solidFill>
                  <a:latin typeface="Univers for KPMG"/>
                </a:rPr>
                <a:t>proceso</a:t>
              </a:r>
              <a:r>
                <a:rPr lang="en-US" sz="1000" dirty="0">
                  <a:solidFill>
                    <a:srgbClr val="6D2077"/>
                  </a:solidFill>
                  <a:latin typeface="Univers for KPMG"/>
                </a:rPr>
                <a:t> de </a:t>
              </a:r>
              <a:r>
                <a:rPr lang="en-US" sz="1000" dirty="0" err="1">
                  <a:solidFill>
                    <a:srgbClr val="6D2077"/>
                  </a:solidFill>
                  <a:latin typeface="Univers for KPMG"/>
                </a:rPr>
                <a:t>cierre</a:t>
              </a:r>
              <a:r>
                <a:rPr lang="en-US" sz="1000" dirty="0">
                  <a:solidFill>
                    <a:srgbClr val="6D2077"/>
                  </a:solidFill>
                  <a:latin typeface="Univers for KPMG"/>
                </a:rPr>
                <a:t> de </a:t>
              </a:r>
              <a:r>
                <a:rPr lang="en-US" sz="1000" dirty="0" err="1">
                  <a:solidFill>
                    <a:srgbClr val="6D2077"/>
                  </a:solidFill>
                  <a:latin typeface="Univers for KPMG"/>
                </a:rPr>
                <a:t>órdenes</a:t>
              </a:r>
              <a:r>
                <a:rPr lang="en-US" sz="1000" dirty="0">
                  <a:solidFill>
                    <a:srgbClr val="6D2077"/>
                  </a:solidFill>
                  <a:latin typeface="Univers for KPMG"/>
                </a:rPr>
                <a:t> y </a:t>
              </a:r>
              <a:r>
                <a:rPr lang="en-US" sz="1000" dirty="0" err="1">
                  <a:solidFill>
                    <a:srgbClr val="6D2077"/>
                  </a:solidFill>
                  <a:latin typeface="Univers for KPMG"/>
                </a:rPr>
                <a:t>pedidos</a:t>
              </a:r>
              <a:r>
                <a:rPr lang="en-US" sz="1000" dirty="0">
                  <a:solidFill>
                    <a:srgbClr val="6D2077"/>
                  </a:solidFill>
                  <a:latin typeface="Univers for KPMG"/>
                </a:rPr>
                <a:t>, </a:t>
              </a:r>
              <a:r>
                <a:rPr lang="en-US" sz="1000" dirty="0" err="1">
                  <a:solidFill>
                    <a:srgbClr val="6D2077"/>
                  </a:solidFill>
                  <a:latin typeface="Univers for KPMG"/>
                </a:rPr>
                <a:t>evitando</a:t>
              </a:r>
              <a:r>
                <a:rPr lang="en-US" sz="1000" dirty="0">
                  <a:solidFill>
                    <a:srgbClr val="6D2077"/>
                  </a:solidFill>
                  <a:latin typeface="Univers for KPMG"/>
                </a:rPr>
                <a:t> </a:t>
              </a:r>
              <a:r>
                <a:rPr lang="en-US" sz="1000" dirty="0" err="1">
                  <a:solidFill>
                    <a:srgbClr val="6D2077"/>
                  </a:solidFill>
                  <a:latin typeface="Univers for KPMG"/>
                </a:rPr>
                <a:t>así</a:t>
              </a:r>
              <a:r>
                <a:rPr lang="en-US" sz="1000" dirty="0">
                  <a:solidFill>
                    <a:srgbClr val="6D2077"/>
                  </a:solidFill>
                  <a:latin typeface="Univers for KPMG"/>
                </a:rPr>
                <a:t> </a:t>
              </a:r>
              <a:r>
                <a:rPr lang="en-US" sz="1000" dirty="0" err="1">
                  <a:solidFill>
                    <a:srgbClr val="6D2077"/>
                  </a:solidFill>
                  <a:latin typeface="Univers for KPMG"/>
                </a:rPr>
                <a:t>desviaciones</a:t>
              </a:r>
              <a:r>
                <a:rPr lang="en-US" sz="1000" dirty="0">
                  <a:solidFill>
                    <a:srgbClr val="6D2077"/>
                  </a:solidFill>
                  <a:latin typeface="Univers for KPMG"/>
                </a:rPr>
                <a:t>.</a:t>
              </a:r>
              <a:endParaRPr lang="es-ES" sz="1000" dirty="0">
                <a:solidFill>
                  <a:srgbClr val="6D2077"/>
                </a:solidFill>
                <a:latin typeface="Univers for KPMG"/>
              </a:endParaRPr>
            </a:p>
          </p:txBody>
        </p:sp>
      </p:grpSp>
      <p:sp>
        <p:nvSpPr>
          <p:cNvPr id="242" name="Line 134">
            <a:extLst>
              <a:ext uri="{FF2B5EF4-FFF2-40B4-BE49-F238E27FC236}">
                <a16:creationId xmlns:a16="http://schemas.microsoft.com/office/drawing/2014/main" id="{AD20F9F8-6073-44D3-ACD4-0DDFE0480193}"/>
              </a:ext>
            </a:extLst>
          </p:cNvPr>
          <p:cNvSpPr>
            <a:spLocks noChangeShapeType="1"/>
          </p:cNvSpPr>
          <p:nvPr/>
        </p:nvSpPr>
        <p:spPr bwMode="auto">
          <a:xfrm>
            <a:off x="4321490" y="4204305"/>
            <a:ext cx="0" cy="0"/>
          </a:xfrm>
          <a:prstGeom prst="line">
            <a:avLst/>
          </a:prstGeom>
          <a:solidFill>
            <a:schemeClr val="bg1"/>
          </a:solidFill>
          <a:ln w="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43" name="Line 135">
            <a:extLst>
              <a:ext uri="{FF2B5EF4-FFF2-40B4-BE49-F238E27FC236}">
                <a16:creationId xmlns:a16="http://schemas.microsoft.com/office/drawing/2014/main" id="{ABD390BD-1E4D-4225-980E-42206EDB17AD}"/>
              </a:ext>
            </a:extLst>
          </p:cNvPr>
          <p:cNvSpPr>
            <a:spLocks noChangeShapeType="1"/>
          </p:cNvSpPr>
          <p:nvPr/>
        </p:nvSpPr>
        <p:spPr bwMode="auto">
          <a:xfrm>
            <a:off x="4458051" y="4190608"/>
            <a:ext cx="0" cy="0"/>
          </a:xfrm>
          <a:prstGeom prst="line">
            <a:avLst/>
          </a:prstGeom>
          <a:solidFill>
            <a:schemeClr val="bg1"/>
          </a:solidFill>
          <a:ln w="0" cap="rnd">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pic>
        <p:nvPicPr>
          <p:cNvPr id="244" name="Picture 243">
            <a:extLst>
              <a:ext uri="{FF2B5EF4-FFF2-40B4-BE49-F238E27FC236}">
                <a16:creationId xmlns:a16="http://schemas.microsoft.com/office/drawing/2014/main" id="{D8F8203A-8D19-4BAB-9B0F-CBC65732F374}"/>
              </a:ext>
            </a:extLst>
          </p:cNvPr>
          <p:cNvPicPr>
            <a:picLocks noChangeAspect="1"/>
          </p:cNvPicPr>
          <p:nvPr/>
        </p:nvPicPr>
        <p:blipFill>
          <a:blip r:embed="rId7">
            <a:lum bright="70000" contrast="-70000"/>
          </a:blip>
          <a:stretch>
            <a:fillRect/>
          </a:stretch>
        </p:blipFill>
        <p:spPr>
          <a:xfrm>
            <a:off x="4307045" y="3405281"/>
            <a:ext cx="262487" cy="369193"/>
          </a:xfrm>
          <a:prstGeom prst="rect">
            <a:avLst/>
          </a:prstGeom>
          <a:noFill/>
          <a:ln>
            <a:noFill/>
          </a:ln>
        </p:spPr>
      </p:pic>
      <p:grpSp>
        <p:nvGrpSpPr>
          <p:cNvPr id="245" name="Group 244">
            <a:extLst>
              <a:ext uri="{FF2B5EF4-FFF2-40B4-BE49-F238E27FC236}">
                <a16:creationId xmlns:a16="http://schemas.microsoft.com/office/drawing/2014/main" id="{478D94F0-9283-4A44-9160-76A73D737DCD}"/>
              </a:ext>
            </a:extLst>
          </p:cNvPr>
          <p:cNvGrpSpPr/>
          <p:nvPr/>
        </p:nvGrpSpPr>
        <p:grpSpPr>
          <a:xfrm>
            <a:off x="5003255" y="1756121"/>
            <a:ext cx="5381459" cy="792000"/>
            <a:chOff x="6957979" y="4592130"/>
            <a:chExt cx="2026395" cy="716221"/>
          </a:xfrm>
        </p:grpSpPr>
        <p:sp>
          <p:nvSpPr>
            <p:cNvPr id="246" name="Rounded Rectangle 104">
              <a:extLst>
                <a:ext uri="{FF2B5EF4-FFF2-40B4-BE49-F238E27FC236}">
                  <a16:creationId xmlns:a16="http://schemas.microsoft.com/office/drawing/2014/main" id="{557314C6-CA1B-4DF7-9793-2053FDA3C48D}"/>
                </a:ext>
              </a:extLst>
            </p:cNvPr>
            <p:cNvSpPr/>
            <p:nvPr/>
          </p:nvSpPr>
          <p:spPr>
            <a:xfrm>
              <a:off x="6957979" y="4592130"/>
              <a:ext cx="2026395" cy="716221"/>
            </a:xfrm>
            <a:prstGeom prst="roundRect">
              <a:avLst/>
            </a:prstGeom>
            <a:solidFill>
              <a:srgbClr val="004E98"/>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1" u="none" strike="noStrike" kern="1200" cap="none" spc="0" normalizeH="0" baseline="0" noProof="0" dirty="0">
                  <a:ln>
                    <a:noFill/>
                  </a:ln>
                  <a:solidFill>
                    <a:srgbClr val="000000"/>
                  </a:solidFill>
                  <a:effectLst/>
                  <a:uLnTx/>
                  <a:uFillTx/>
                  <a:latin typeface="KPMG Extralight"/>
                  <a:ea typeface="+mn-ea"/>
                  <a:cs typeface="Arial" panose="020B0604020202020204" pitchFamily="34" charset="0"/>
                </a:rPr>
                <a:t>Ensure they have difficult conversations</a:t>
              </a:r>
            </a:p>
          </p:txBody>
        </p:sp>
        <p:sp>
          <p:nvSpPr>
            <p:cNvPr id="247" name="Rounded Rectangle 104">
              <a:extLst>
                <a:ext uri="{FF2B5EF4-FFF2-40B4-BE49-F238E27FC236}">
                  <a16:creationId xmlns:a16="http://schemas.microsoft.com/office/drawing/2014/main" id="{C2B89CFB-3A5F-49CE-BC0E-969C9D90D5E5}"/>
                </a:ext>
              </a:extLst>
            </p:cNvPr>
            <p:cNvSpPr/>
            <p:nvPr/>
          </p:nvSpPr>
          <p:spPr>
            <a:xfrm>
              <a:off x="7003638" y="4632009"/>
              <a:ext cx="1915016" cy="65253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0" rtlCol="0" anchor="ctr"/>
            <a:lstStyle/>
            <a:p>
              <a:pPr marL="228600" lvl="0" indent="-228600">
                <a:buFont typeface="+mj-lt"/>
                <a:buAutoNum type="arabicPeriod"/>
                <a:defRPr/>
              </a:pPr>
              <a:r>
                <a:rPr lang="es-ES" sz="1000" b="1" dirty="0">
                  <a:solidFill>
                    <a:srgbClr val="004E98"/>
                  </a:solidFill>
                  <a:latin typeface="Univers for KPMG"/>
                  <a:cs typeface="Arial" panose="020B0604020202020204" pitchFamily="34" charset="0"/>
                </a:rPr>
                <a:t>Modelo descentralizado de producción descentralizado. </a:t>
              </a:r>
              <a:r>
                <a:rPr lang="es-ES" sz="1000" dirty="0">
                  <a:solidFill>
                    <a:srgbClr val="004E98"/>
                  </a:solidFill>
                  <a:latin typeface="Univers for KPMG"/>
                  <a:cs typeface="Arial" panose="020B0604020202020204" pitchFamily="34" charset="0"/>
                </a:rPr>
                <a:t>Independientemente del tipo de producción, establecer una política de estándares con el objetivo de seguir el mismo modelo en cada una de las fábricas</a:t>
              </a:r>
              <a:endParaRPr lang="en-US" sz="1000" i="1" dirty="0">
                <a:solidFill>
                  <a:srgbClr val="004E98"/>
                </a:solidFill>
                <a:cs typeface="Arial" panose="020B0604020202020204" pitchFamily="34" charset="0"/>
              </a:endParaRPr>
            </a:p>
          </p:txBody>
        </p:sp>
      </p:grpSp>
      <p:grpSp>
        <p:nvGrpSpPr>
          <p:cNvPr id="248" name="Group 247">
            <a:extLst>
              <a:ext uri="{FF2B5EF4-FFF2-40B4-BE49-F238E27FC236}">
                <a16:creationId xmlns:a16="http://schemas.microsoft.com/office/drawing/2014/main" id="{22AFCC2D-5BD1-4BE9-8976-FF6DD9693D14}"/>
              </a:ext>
            </a:extLst>
          </p:cNvPr>
          <p:cNvGrpSpPr/>
          <p:nvPr/>
        </p:nvGrpSpPr>
        <p:grpSpPr>
          <a:xfrm>
            <a:off x="4284476" y="2018998"/>
            <a:ext cx="324000" cy="252000"/>
            <a:chOff x="6499377" y="1746702"/>
            <a:chExt cx="389983" cy="312681"/>
          </a:xfrm>
          <a:solidFill>
            <a:schemeClr val="bg1"/>
          </a:solidFill>
        </p:grpSpPr>
        <p:sp>
          <p:nvSpPr>
            <p:cNvPr id="249" name="Freeform 56">
              <a:extLst>
                <a:ext uri="{FF2B5EF4-FFF2-40B4-BE49-F238E27FC236}">
                  <a16:creationId xmlns:a16="http://schemas.microsoft.com/office/drawing/2014/main" id="{302812AF-5742-4F54-BCEF-2FB2ED4F6997}"/>
                </a:ext>
              </a:extLst>
            </p:cNvPr>
            <p:cNvSpPr>
              <a:spLocks/>
            </p:cNvSpPr>
            <p:nvPr/>
          </p:nvSpPr>
          <p:spPr bwMode="auto">
            <a:xfrm>
              <a:off x="6721402" y="1909573"/>
              <a:ext cx="121626" cy="149810"/>
            </a:xfrm>
            <a:custGeom>
              <a:avLst/>
              <a:gdLst>
                <a:gd name="T0" fmla="*/ 0 w 32"/>
                <a:gd name="T1" fmla="*/ 38 h 40"/>
                <a:gd name="T2" fmla="*/ 14 w 32"/>
                <a:gd name="T3" fmla="*/ 9 h 40"/>
                <a:gd name="T4" fmla="*/ 19 w 32"/>
                <a:gd name="T5" fmla="*/ 1 h 40"/>
                <a:gd name="T6" fmla="*/ 29 w 32"/>
                <a:gd name="T7" fmla="*/ 0 h 40"/>
                <a:gd name="T8" fmla="*/ 32 w 32"/>
                <a:gd name="T9" fmla="*/ 6 h 40"/>
                <a:gd name="T10" fmla="*/ 0 w 32"/>
                <a:gd name="T11" fmla="*/ 40 h 40"/>
                <a:gd name="T12" fmla="*/ 0 w 32"/>
                <a:gd name="T13" fmla="*/ 38 h 40"/>
              </a:gdLst>
              <a:ahLst/>
              <a:cxnLst>
                <a:cxn ang="0">
                  <a:pos x="T0" y="T1"/>
                </a:cxn>
                <a:cxn ang="0">
                  <a:pos x="T2" y="T3"/>
                </a:cxn>
                <a:cxn ang="0">
                  <a:pos x="T4" y="T5"/>
                </a:cxn>
                <a:cxn ang="0">
                  <a:pos x="T6" y="T7"/>
                </a:cxn>
                <a:cxn ang="0">
                  <a:pos x="T8" y="T9"/>
                </a:cxn>
                <a:cxn ang="0">
                  <a:pos x="T10" y="T11"/>
                </a:cxn>
                <a:cxn ang="0">
                  <a:pos x="T12" y="T13"/>
                </a:cxn>
              </a:cxnLst>
              <a:rect l="0" t="0" r="r" b="b"/>
              <a:pathLst>
                <a:path w="32" h="40">
                  <a:moveTo>
                    <a:pt x="0" y="38"/>
                  </a:moveTo>
                  <a:cubicBezTo>
                    <a:pt x="0" y="38"/>
                    <a:pt x="17" y="24"/>
                    <a:pt x="14" y="9"/>
                  </a:cubicBezTo>
                  <a:cubicBezTo>
                    <a:pt x="19" y="1"/>
                    <a:pt x="19" y="1"/>
                    <a:pt x="19" y="1"/>
                  </a:cubicBezTo>
                  <a:cubicBezTo>
                    <a:pt x="29" y="0"/>
                    <a:pt x="29" y="0"/>
                    <a:pt x="29" y="0"/>
                  </a:cubicBezTo>
                  <a:cubicBezTo>
                    <a:pt x="32" y="6"/>
                    <a:pt x="32" y="6"/>
                    <a:pt x="32" y="6"/>
                  </a:cubicBezTo>
                  <a:cubicBezTo>
                    <a:pt x="32" y="6"/>
                    <a:pt x="29" y="37"/>
                    <a:pt x="0" y="40"/>
                  </a:cubicBezTo>
                  <a:lnTo>
                    <a:pt x="0" y="38"/>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50" name="Freeform 57">
              <a:extLst>
                <a:ext uri="{FF2B5EF4-FFF2-40B4-BE49-F238E27FC236}">
                  <a16:creationId xmlns:a16="http://schemas.microsoft.com/office/drawing/2014/main" id="{70AA81B3-8A23-4238-9A94-F99D28BC29CF}"/>
                </a:ext>
              </a:extLst>
            </p:cNvPr>
            <p:cNvSpPr>
              <a:spLocks/>
            </p:cNvSpPr>
            <p:nvPr/>
          </p:nvSpPr>
          <p:spPr bwMode="auto">
            <a:xfrm>
              <a:off x="6745165" y="1834651"/>
              <a:ext cx="144195" cy="85429"/>
            </a:xfrm>
            <a:custGeom>
              <a:avLst/>
              <a:gdLst>
                <a:gd name="T0" fmla="*/ 0 w 115"/>
                <a:gd name="T1" fmla="*/ 69 h 69"/>
                <a:gd name="T2" fmla="*/ 49 w 115"/>
                <a:gd name="T3" fmla="*/ 0 h 69"/>
                <a:gd name="T4" fmla="*/ 115 w 115"/>
                <a:gd name="T5" fmla="*/ 51 h 69"/>
                <a:gd name="T6" fmla="*/ 0 w 115"/>
                <a:gd name="T7" fmla="*/ 69 h 69"/>
              </a:gdLst>
              <a:ahLst/>
              <a:cxnLst>
                <a:cxn ang="0">
                  <a:pos x="T0" y="T1"/>
                </a:cxn>
                <a:cxn ang="0">
                  <a:pos x="T2" y="T3"/>
                </a:cxn>
                <a:cxn ang="0">
                  <a:pos x="T4" y="T5"/>
                </a:cxn>
                <a:cxn ang="0">
                  <a:pos x="T6" y="T7"/>
                </a:cxn>
              </a:cxnLst>
              <a:rect l="0" t="0" r="r" b="b"/>
              <a:pathLst>
                <a:path w="115" h="69">
                  <a:moveTo>
                    <a:pt x="0" y="69"/>
                  </a:moveTo>
                  <a:lnTo>
                    <a:pt x="49" y="0"/>
                  </a:lnTo>
                  <a:lnTo>
                    <a:pt x="115" y="51"/>
                  </a:lnTo>
                  <a:lnTo>
                    <a:pt x="0" y="69"/>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51" name="Freeform 58">
              <a:extLst>
                <a:ext uri="{FF2B5EF4-FFF2-40B4-BE49-F238E27FC236}">
                  <a16:creationId xmlns:a16="http://schemas.microsoft.com/office/drawing/2014/main" id="{A633521B-0690-4F13-8B52-62EF49097BFF}"/>
                </a:ext>
              </a:extLst>
            </p:cNvPr>
            <p:cNvSpPr>
              <a:spLocks noEditPoints="1"/>
            </p:cNvSpPr>
            <p:nvPr/>
          </p:nvSpPr>
          <p:spPr bwMode="auto">
            <a:xfrm>
              <a:off x="6535184" y="1778912"/>
              <a:ext cx="223190" cy="240190"/>
            </a:xfrm>
            <a:custGeom>
              <a:avLst/>
              <a:gdLst>
                <a:gd name="T0" fmla="*/ 51 w 59"/>
                <a:gd name="T1" fmla="*/ 15 h 64"/>
                <a:gd name="T2" fmla="*/ 58 w 59"/>
                <a:gd name="T3" fmla="*/ 11 h 64"/>
                <a:gd name="T4" fmla="*/ 51 w 59"/>
                <a:gd name="T5" fmla="*/ 11 h 64"/>
                <a:gd name="T6" fmla="*/ 48 w 59"/>
                <a:gd name="T7" fmla="*/ 5 h 64"/>
                <a:gd name="T8" fmla="*/ 41 w 59"/>
                <a:gd name="T9" fmla="*/ 1 h 64"/>
                <a:gd name="T10" fmla="*/ 47 w 59"/>
                <a:gd name="T11" fmla="*/ 11 h 64"/>
                <a:gd name="T12" fmla="*/ 34 w 59"/>
                <a:gd name="T13" fmla="*/ 0 h 64"/>
                <a:gd name="T14" fmla="*/ 31 w 59"/>
                <a:gd name="T15" fmla="*/ 0 h 64"/>
                <a:gd name="T16" fmla="*/ 19 w 59"/>
                <a:gd name="T17" fmla="*/ 11 h 64"/>
                <a:gd name="T18" fmla="*/ 24 w 59"/>
                <a:gd name="T19" fmla="*/ 1 h 64"/>
                <a:gd name="T20" fmla="*/ 18 w 59"/>
                <a:gd name="T21" fmla="*/ 5 h 64"/>
                <a:gd name="T22" fmla="*/ 8 w 59"/>
                <a:gd name="T23" fmla="*/ 11 h 64"/>
                <a:gd name="T24" fmla="*/ 14 w 59"/>
                <a:gd name="T25" fmla="*/ 15 h 64"/>
                <a:gd name="T26" fmla="*/ 1 w 59"/>
                <a:gd name="T27" fmla="*/ 30 h 64"/>
                <a:gd name="T28" fmla="*/ 1 w 59"/>
                <a:gd name="T29" fmla="*/ 34 h 64"/>
                <a:gd name="T30" fmla="*/ 14 w 59"/>
                <a:gd name="T31" fmla="*/ 49 h 64"/>
                <a:gd name="T32" fmla="*/ 8 w 59"/>
                <a:gd name="T33" fmla="*/ 53 h 64"/>
                <a:gd name="T34" fmla="*/ 18 w 59"/>
                <a:gd name="T35" fmla="*/ 59 h 64"/>
                <a:gd name="T36" fmla="*/ 24 w 59"/>
                <a:gd name="T37" fmla="*/ 63 h 64"/>
                <a:gd name="T38" fmla="*/ 19 w 59"/>
                <a:gd name="T39" fmla="*/ 53 h 64"/>
                <a:gd name="T40" fmla="*/ 31 w 59"/>
                <a:gd name="T41" fmla="*/ 64 h 64"/>
                <a:gd name="T42" fmla="*/ 34 w 59"/>
                <a:gd name="T43" fmla="*/ 64 h 64"/>
                <a:gd name="T44" fmla="*/ 47 w 59"/>
                <a:gd name="T45" fmla="*/ 53 h 64"/>
                <a:gd name="T46" fmla="*/ 41 w 59"/>
                <a:gd name="T47" fmla="*/ 63 h 64"/>
                <a:gd name="T48" fmla="*/ 48 w 59"/>
                <a:gd name="T49" fmla="*/ 59 h 64"/>
                <a:gd name="T50" fmla="*/ 57 w 59"/>
                <a:gd name="T51" fmla="*/ 53 h 64"/>
                <a:gd name="T52" fmla="*/ 52 w 59"/>
                <a:gd name="T53" fmla="*/ 49 h 64"/>
                <a:gd name="T54" fmla="*/ 49 w 59"/>
                <a:gd name="T55" fmla="*/ 42 h 64"/>
                <a:gd name="T56" fmla="*/ 34 w 59"/>
                <a:gd name="T57" fmla="*/ 49 h 64"/>
                <a:gd name="T58" fmla="*/ 50 w 59"/>
                <a:gd name="T59" fmla="*/ 34 h 64"/>
                <a:gd name="T60" fmla="*/ 56 w 59"/>
                <a:gd name="T61" fmla="*/ 30 h 64"/>
                <a:gd name="T62" fmla="*/ 52 w 59"/>
                <a:gd name="T63" fmla="*/ 16 h 64"/>
                <a:gd name="T64" fmla="*/ 17 w 59"/>
                <a:gd name="T65" fmla="*/ 49 h 64"/>
                <a:gd name="T66" fmla="*/ 31 w 59"/>
                <a:gd name="T67" fmla="*/ 34 h 64"/>
                <a:gd name="T68" fmla="*/ 31 w 59"/>
                <a:gd name="T69" fmla="*/ 30 h 64"/>
                <a:gd name="T70" fmla="*/ 17 w 59"/>
                <a:gd name="T71" fmla="*/ 15 h 64"/>
                <a:gd name="T72" fmla="*/ 31 w 59"/>
                <a:gd name="T73" fmla="*/ 30 h 64"/>
                <a:gd name="T74" fmla="*/ 34 w 59"/>
                <a:gd name="T75" fmla="*/ 15 h 64"/>
                <a:gd name="T76" fmla="*/ 45 w 59"/>
                <a:gd name="T77" fmla="*/ 15 h 64"/>
                <a:gd name="T78" fmla="*/ 50 w 59"/>
                <a:gd name="T79" fmla="*/ 3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 h="64">
                  <a:moveTo>
                    <a:pt x="52" y="16"/>
                  </a:moveTo>
                  <a:cubicBezTo>
                    <a:pt x="51" y="15"/>
                    <a:pt x="51" y="15"/>
                    <a:pt x="51" y="15"/>
                  </a:cubicBezTo>
                  <a:cubicBezTo>
                    <a:pt x="56" y="15"/>
                    <a:pt x="56" y="15"/>
                    <a:pt x="56" y="15"/>
                  </a:cubicBezTo>
                  <a:cubicBezTo>
                    <a:pt x="58" y="11"/>
                    <a:pt x="58" y="11"/>
                    <a:pt x="58" y="11"/>
                  </a:cubicBezTo>
                  <a:cubicBezTo>
                    <a:pt x="51" y="11"/>
                    <a:pt x="51" y="11"/>
                    <a:pt x="51" y="11"/>
                  </a:cubicBezTo>
                  <a:cubicBezTo>
                    <a:pt x="51" y="11"/>
                    <a:pt x="51" y="11"/>
                    <a:pt x="51" y="11"/>
                  </a:cubicBezTo>
                  <a:cubicBezTo>
                    <a:pt x="50" y="11"/>
                    <a:pt x="50" y="11"/>
                    <a:pt x="50" y="11"/>
                  </a:cubicBezTo>
                  <a:cubicBezTo>
                    <a:pt x="50" y="9"/>
                    <a:pt x="49" y="7"/>
                    <a:pt x="48" y="5"/>
                  </a:cubicBezTo>
                  <a:cubicBezTo>
                    <a:pt x="48" y="4"/>
                    <a:pt x="47" y="4"/>
                    <a:pt x="47" y="3"/>
                  </a:cubicBezTo>
                  <a:cubicBezTo>
                    <a:pt x="45" y="2"/>
                    <a:pt x="43" y="1"/>
                    <a:pt x="41" y="1"/>
                  </a:cubicBezTo>
                  <a:cubicBezTo>
                    <a:pt x="42" y="2"/>
                    <a:pt x="44" y="4"/>
                    <a:pt x="45" y="6"/>
                  </a:cubicBezTo>
                  <a:cubicBezTo>
                    <a:pt x="45" y="8"/>
                    <a:pt x="46" y="9"/>
                    <a:pt x="47" y="11"/>
                  </a:cubicBezTo>
                  <a:cubicBezTo>
                    <a:pt x="34" y="11"/>
                    <a:pt x="34" y="11"/>
                    <a:pt x="34" y="11"/>
                  </a:cubicBezTo>
                  <a:cubicBezTo>
                    <a:pt x="34" y="0"/>
                    <a:pt x="34" y="0"/>
                    <a:pt x="34" y="0"/>
                  </a:cubicBezTo>
                  <a:cubicBezTo>
                    <a:pt x="34" y="0"/>
                    <a:pt x="33" y="0"/>
                    <a:pt x="33" y="0"/>
                  </a:cubicBezTo>
                  <a:cubicBezTo>
                    <a:pt x="32" y="0"/>
                    <a:pt x="31" y="0"/>
                    <a:pt x="31" y="0"/>
                  </a:cubicBezTo>
                  <a:cubicBezTo>
                    <a:pt x="31" y="11"/>
                    <a:pt x="31" y="11"/>
                    <a:pt x="31" y="11"/>
                  </a:cubicBezTo>
                  <a:cubicBezTo>
                    <a:pt x="19" y="11"/>
                    <a:pt x="19" y="11"/>
                    <a:pt x="19" y="11"/>
                  </a:cubicBezTo>
                  <a:cubicBezTo>
                    <a:pt x="19" y="9"/>
                    <a:pt x="20" y="8"/>
                    <a:pt x="21" y="6"/>
                  </a:cubicBezTo>
                  <a:cubicBezTo>
                    <a:pt x="22" y="4"/>
                    <a:pt x="23" y="2"/>
                    <a:pt x="24" y="1"/>
                  </a:cubicBezTo>
                  <a:cubicBezTo>
                    <a:pt x="22" y="1"/>
                    <a:pt x="20" y="2"/>
                    <a:pt x="18" y="3"/>
                  </a:cubicBezTo>
                  <a:cubicBezTo>
                    <a:pt x="18" y="4"/>
                    <a:pt x="18" y="4"/>
                    <a:pt x="18" y="5"/>
                  </a:cubicBezTo>
                  <a:cubicBezTo>
                    <a:pt x="16" y="7"/>
                    <a:pt x="16" y="9"/>
                    <a:pt x="15" y="11"/>
                  </a:cubicBezTo>
                  <a:cubicBezTo>
                    <a:pt x="8" y="11"/>
                    <a:pt x="8" y="11"/>
                    <a:pt x="8" y="11"/>
                  </a:cubicBezTo>
                  <a:cubicBezTo>
                    <a:pt x="7" y="12"/>
                    <a:pt x="6" y="14"/>
                    <a:pt x="5" y="15"/>
                  </a:cubicBezTo>
                  <a:cubicBezTo>
                    <a:pt x="14" y="15"/>
                    <a:pt x="14" y="15"/>
                    <a:pt x="14" y="15"/>
                  </a:cubicBezTo>
                  <a:cubicBezTo>
                    <a:pt x="13" y="20"/>
                    <a:pt x="12" y="25"/>
                    <a:pt x="12" y="30"/>
                  </a:cubicBezTo>
                  <a:cubicBezTo>
                    <a:pt x="1" y="30"/>
                    <a:pt x="1" y="30"/>
                    <a:pt x="1" y="30"/>
                  </a:cubicBezTo>
                  <a:cubicBezTo>
                    <a:pt x="1" y="31"/>
                    <a:pt x="0" y="31"/>
                    <a:pt x="0" y="32"/>
                  </a:cubicBezTo>
                  <a:cubicBezTo>
                    <a:pt x="0" y="33"/>
                    <a:pt x="1" y="33"/>
                    <a:pt x="1" y="34"/>
                  </a:cubicBezTo>
                  <a:cubicBezTo>
                    <a:pt x="12" y="34"/>
                    <a:pt x="12" y="34"/>
                    <a:pt x="12" y="34"/>
                  </a:cubicBezTo>
                  <a:cubicBezTo>
                    <a:pt x="12" y="39"/>
                    <a:pt x="13" y="44"/>
                    <a:pt x="14" y="49"/>
                  </a:cubicBezTo>
                  <a:cubicBezTo>
                    <a:pt x="5" y="49"/>
                    <a:pt x="5" y="49"/>
                    <a:pt x="5" y="49"/>
                  </a:cubicBezTo>
                  <a:cubicBezTo>
                    <a:pt x="6" y="50"/>
                    <a:pt x="7" y="51"/>
                    <a:pt x="8" y="53"/>
                  </a:cubicBezTo>
                  <a:cubicBezTo>
                    <a:pt x="15" y="53"/>
                    <a:pt x="15" y="53"/>
                    <a:pt x="15" y="53"/>
                  </a:cubicBezTo>
                  <a:cubicBezTo>
                    <a:pt x="16" y="55"/>
                    <a:pt x="16" y="57"/>
                    <a:pt x="18" y="59"/>
                  </a:cubicBezTo>
                  <a:cubicBezTo>
                    <a:pt x="18" y="60"/>
                    <a:pt x="18" y="60"/>
                    <a:pt x="18" y="61"/>
                  </a:cubicBezTo>
                  <a:cubicBezTo>
                    <a:pt x="20" y="62"/>
                    <a:pt x="22" y="62"/>
                    <a:pt x="24" y="63"/>
                  </a:cubicBezTo>
                  <a:cubicBezTo>
                    <a:pt x="23" y="61"/>
                    <a:pt x="22" y="60"/>
                    <a:pt x="21" y="58"/>
                  </a:cubicBezTo>
                  <a:cubicBezTo>
                    <a:pt x="20" y="56"/>
                    <a:pt x="19" y="54"/>
                    <a:pt x="19" y="53"/>
                  </a:cubicBezTo>
                  <a:cubicBezTo>
                    <a:pt x="31" y="53"/>
                    <a:pt x="31" y="53"/>
                    <a:pt x="31" y="53"/>
                  </a:cubicBezTo>
                  <a:cubicBezTo>
                    <a:pt x="31" y="64"/>
                    <a:pt x="31" y="64"/>
                    <a:pt x="31" y="64"/>
                  </a:cubicBezTo>
                  <a:cubicBezTo>
                    <a:pt x="31" y="64"/>
                    <a:pt x="32" y="64"/>
                    <a:pt x="33" y="64"/>
                  </a:cubicBezTo>
                  <a:cubicBezTo>
                    <a:pt x="33" y="64"/>
                    <a:pt x="34" y="64"/>
                    <a:pt x="34" y="64"/>
                  </a:cubicBezTo>
                  <a:cubicBezTo>
                    <a:pt x="34" y="53"/>
                    <a:pt x="34" y="53"/>
                    <a:pt x="34" y="53"/>
                  </a:cubicBezTo>
                  <a:cubicBezTo>
                    <a:pt x="47" y="53"/>
                    <a:pt x="47" y="53"/>
                    <a:pt x="47" y="53"/>
                  </a:cubicBezTo>
                  <a:cubicBezTo>
                    <a:pt x="46" y="54"/>
                    <a:pt x="45" y="56"/>
                    <a:pt x="45" y="58"/>
                  </a:cubicBezTo>
                  <a:cubicBezTo>
                    <a:pt x="44" y="60"/>
                    <a:pt x="42" y="61"/>
                    <a:pt x="41" y="63"/>
                  </a:cubicBezTo>
                  <a:cubicBezTo>
                    <a:pt x="43" y="62"/>
                    <a:pt x="45" y="62"/>
                    <a:pt x="47" y="61"/>
                  </a:cubicBezTo>
                  <a:cubicBezTo>
                    <a:pt x="47" y="60"/>
                    <a:pt x="48" y="60"/>
                    <a:pt x="48" y="59"/>
                  </a:cubicBezTo>
                  <a:cubicBezTo>
                    <a:pt x="49" y="57"/>
                    <a:pt x="50" y="55"/>
                    <a:pt x="50" y="53"/>
                  </a:cubicBezTo>
                  <a:cubicBezTo>
                    <a:pt x="57" y="53"/>
                    <a:pt x="57" y="53"/>
                    <a:pt x="57" y="53"/>
                  </a:cubicBezTo>
                  <a:cubicBezTo>
                    <a:pt x="58" y="51"/>
                    <a:pt x="58" y="50"/>
                    <a:pt x="59" y="49"/>
                  </a:cubicBezTo>
                  <a:cubicBezTo>
                    <a:pt x="52" y="49"/>
                    <a:pt x="52" y="49"/>
                    <a:pt x="52" y="49"/>
                  </a:cubicBezTo>
                  <a:cubicBezTo>
                    <a:pt x="52" y="46"/>
                    <a:pt x="53" y="44"/>
                    <a:pt x="53" y="41"/>
                  </a:cubicBezTo>
                  <a:cubicBezTo>
                    <a:pt x="49" y="42"/>
                    <a:pt x="49" y="42"/>
                    <a:pt x="49" y="42"/>
                  </a:cubicBezTo>
                  <a:cubicBezTo>
                    <a:pt x="49" y="44"/>
                    <a:pt x="48" y="47"/>
                    <a:pt x="48" y="49"/>
                  </a:cubicBezTo>
                  <a:cubicBezTo>
                    <a:pt x="34" y="49"/>
                    <a:pt x="34" y="49"/>
                    <a:pt x="34" y="49"/>
                  </a:cubicBezTo>
                  <a:cubicBezTo>
                    <a:pt x="34" y="34"/>
                    <a:pt x="34" y="34"/>
                    <a:pt x="34" y="34"/>
                  </a:cubicBezTo>
                  <a:cubicBezTo>
                    <a:pt x="50" y="34"/>
                    <a:pt x="50" y="34"/>
                    <a:pt x="50" y="34"/>
                  </a:cubicBezTo>
                  <a:cubicBezTo>
                    <a:pt x="50" y="36"/>
                    <a:pt x="50" y="37"/>
                    <a:pt x="50" y="39"/>
                  </a:cubicBezTo>
                  <a:cubicBezTo>
                    <a:pt x="56" y="30"/>
                    <a:pt x="56" y="30"/>
                    <a:pt x="56" y="30"/>
                  </a:cubicBezTo>
                  <a:cubicBezTo>
                    <a:pt x="54" y="30"/>
                    <a:pt x="54" y="30"/>
                    <a:pt x="54" y="30"/>
                  </a:cubicBezTo>
                  <a:cubicBezTo>
                    <a:pt x="53" y="25"/>
                    <a:pt x="53" y="20"/>
                    <a:pt x="52" y="16"/>
                  </a:cubicBezTo>
                  <a:close/>
                  <a:moveTo>
                    <a:pt x="31" y="49"/>
                  </a:moveTo>
                  <a:cubicBezTo>
                    <a:pt x="17" y="49"/>
                    <a:pt x="17" y="49"/>
                    <a:pt x="17" y="49"/>
                  </a:cubicBezTo>
                  <a:cubicBezTo>
                    <a:pt x="16" y="45"/>
                    <a:pt x="15" y="39"/>
                    <a:pt x="15" y="34"/>
                  </a:cubicBezTo>
                  <a:cubicBezTo>
                    <a:pt x="31" y="34"/>
                    <a:pt x="31" y="34"/>
                    <a:pt x="31" y="34"/>
                  </a:cubicBezTo>
                  <a:lnTo>
                    <a:pt x="31" y="49"/>
                  </a:lnTo>
                  <a:close/>
                  <a:moveTo>
                    <a:pt x="31" y="30"/>
                  </a:moveTo>
                  <a:cubicBezTo>
                    <a:pt x="15" y="30"/>
                    <a:pt x="15" y="30"/>
                    <a:pt x="15" y="30"/>
                  </a:cubicBezTo>
                  <a:cubicBezTo>
                    <a:pt x="15" y="25"/>
                    <a:pt x="16" y="19"/>
                    <a:pt x="17" y="15"/>
                  </a:cubicBezTo>
                  <a:cubicBezTo>
                    <a:pt x="31" y="15"/>
                    <a:pt x="31" y="15"/>
                    <a:pt x="31" y="15"/>
                  </a:cubicBezTo>
                  <a:lnTo>
                    <a:pt x="31" y="30"/>
                  </a:lnTo>
                  <a:close/>
                  <a:moveTo>
                    <a:pt x="34" y="30"/>
                  </a:moveTo>
                  <a:cubicBezTo>
                    <a:pt x="34" y="15"/>
                    <a:pt x="34" y="15"/>
                    <a:pt x="34" y="15"/>
                  </a:cubicBezTo>
                  <a:cubicBezTo>
                    <a:pt x="45" y="15"/>
                    <a:pt x="45" y="15"/>
                    <a:pt x="45" y="15"/>
                  </a:cubicBezTo>
                  <a:cubicBezTo>
                    <a:pt x="45" y="15"/>
                    <a:pt x="45" y="15"/>
                    <a:pt x="45" y="15"/>
                  </a:cubicBezTo>
                  <a:cubicBezTo>
                    <a:pt x="48" y="15"/>
                    <a:pt x="48" y="15"/>
                    <a:pt x="48" y="15"/>
                  </a:cubicBezTo>
                  <a:cubicBezTo>
                    <a:pt x="49" y="19"/>
                    <a:pt x="50" y="25"/>
                    <a:pt x="50" y="30"/>
                  </a:cubicBezTo>
                  <a:lnTo>
                    <a:pt x="34" y="30"/>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252" name="Freeform 59">
              <a:extLst>
                <a:ext uri="{FF2B5EF4-FFF2-40B4-BE49-F238E27FC236}">
                  <a16:creationId xmlns:a16="http://schemas.microsoft.com/office/drawing/2014/main" id="{01F1CD3E-BE28-4875-B0FA-CDE4272D59BE}"/>
                </a:ext>
              </a:extLst>
            </p:cNvPr>
            <p:cNvSpPr>
              <a:spLocks/>
            </p:cNvSpPr>
            <p:nvPr/>
          </p:nvSpPr>
          <p:spPr bwMode="auto">
            <a:xfrm>
              <a:off x="6499377" y="1746702"/>
              <a:ext cx="299676" cy="310762"/>
            </a:xfrm>
            <a:custGeom>
              <a:avLst/>
              <a:gdLst>
                <a:gd name="T0" fmla="*/ 58 w 79"/>
                <a:gd name="T1" fmla="*/ 73 h 83"/>
                <a:gd name="T2" fmla="*/ 52 w 79"/>
                <a:gd name="T3" fmla="*/ 75 h 83"/>
                <a:gd name="T4" fmla="*/ 31 w 79"/>
                <a:gd name="T5" fmla="*/ 75 h 83"/>
                <a:gd name="T6" fmla="*/ 13 w 79"/>
                <a:gd name="T7" fmla="*/ 62 h 83"/>
                <a:gd name="T8" fmla="*/ 11 w 79"/>
                <a:gd name="T9" fmla="*/ 58 h 83"/>
                <a:gd name="T10" fmla="*/ 10 w 79"/>
                <a:gd name="T11" fmla="*/ 57 h 83"/>
                <a:gd name="T12" fmla="*/ 6 w 79"/>
                <a:gd name="T13" fmla="*/ 41 h 83"/>
                <a:gd name="T14" fmla="*/ 13 w 79"/>
                <a:gd name="T15" fmla="*/ 20 h 83"/>
                <a:gd name="T16" fmla="*/ 16 w 79"/>
                <a:gd name="T17" fmla="*/ 17 h 83"/>
                <a:gd name="T18" fmla="*/ 29 w 79"/>
                <a:gd name="T19" fmla="*/ 8 h 83"/>
                <a:gd name="T20" fmla="*/ 31 w 79"/>
                <a:gd name="T21" fmla="*/ 7 h 83"/>
                <a:gd name="T22" fmla="*/ 33 w 79"/>
                <a:gd name="T23" fmla="*/ 7 h 83"/>
                <a:gd name="T24" fmla="*/ 49 w 79"/>
                <a:gd name="T25" fmla="*/ 7 h 83"/>
                <a:gd name="T26" fmla="*/ 53 w 79"/>
                <a:gd name="T27" fmla="*/ 8 h 83"/>
                <a:gd name="T28" fmla="*/ 71 w 79"/>
                <a:gd name="T29" fmla="*/ 21 h 83"/>
                <a:gd name="T30" fmla="*/ 77 w 79"/>
                <a:gd name="T31" fmla="*/ 23 h 83"/>
                <a:gd name="T32" fmla="*/ 68 w 79"/>
                <a:gd name="T33" fmla="*/ 10 h 83"/>
                <a:gd name="T34" fmla="*/ 68 w 79"/>
                <a:gd name="T35" fmla="*/ 10 h 83"/>
                <a:gd name="T36" fmla="*/ 65 w 79"/>
                <a:gd name="T37" fmla="*/ 7 h 83"/>
                <a:gd name="T38" fmla="*/ 61 w 79"/>
                <a:gd name="T39" fmla="*/ 5 h 83"/>
                <a:gd name="T40" fmla="*/ 58 w 79"/>
                <a:gd name="T41" fmla="*/ 3 h 83"/>
                <a:gd name="T42" fmla="*/ 54 w 79"/>
                <a:gd name="T43" fmla="*/ 2 h 83"/>
                <a:gd name="T44" fmla="*/ 50 w 79"/>
                <a:gd name="T45" fmla="*/ 1 h 83"/>
                <a:gd name="T46" fmla="*/ 47 w 79"/>
                <a:gd name="T47" fmla="*/ 0 h 83"/>
                <a:gd name="T48" fmla="*/ 44 w 79"/>
                <a:gd name="T49" fmla="*/ 0 h 83"/>
                <a:gd name="T50" fmla="*/ 34 w 79"/>
                <a:gd name="T51" fmla="*/ 0 h 83"/>
                <a:gd name="T52" fmla="*/ 22 w 79"/>
                <a:gd name="T53" fmla="*/ 5 h 83"/>
                <a:gd name="T54" fmla="*/ 18 w 79"/>
                <a:gd name="T55" fmla="*/ 7 h 83"/>
                <a:gd name="T56" fmla="*/ 15 w 79"/>
                <a:gd name="T57" fmla="*/ 9 h 83"/>
                <a:gd name="T58" fmla="*/ 12 w 79"/>
                <a:gd name="T59" fmla="*/ 12 h 83"/>
                <a:gd name="T60" fmla="*/ 9 w 79"/>
                <a:gd name="T61" fmla="*/ 15 h 83"/>
                <a:gd name="T62" fmla="*/ 7 w 79"/>
                <a:gd name="T63" fmla="*/ 18 h 83"/>
                <a:gd name="T64" fmla="*/ 5 w 79"/>
                <a:gd name="T65" fmla="*/ 22 h 83"/>
                <a:gd name="T66" fmla="*/ 3 w 79"/>
                <a:gd name="T67" fmla="*/ 25 h 83"/>
                <a:gd name="T68" fmla="*/ 2 w 79"/>
                <a:gd name="T69" fmla="*/ 29 h 83"/>
                <a:gd name="T70" fmla="*/ 1 w 79"/>
                <a:gd name="T71" fmla="*/ 33 h 83"/>
                <a:gd name="T72" fmla="*/ 0 w 79"/>
                <a:gd name="T73" fmla="*/ 47 h 83"/>
                <a:gd name="T74" fmla="*/ 3 w 79"/>
                <a:gd name="T75" fmla="*/ 57 h 83"/>
                <a:gd name="T76" fmla="*/ 5 w 79"/>
                <a:gd name="T77" fmla="*/ 61 h 83"/>
                <a:gd name="T78" fmla="*/ 7 w 79"/>
                <a:gd name="T79" fmla="*/ 64 h 83"/>
                <a:gd name="T80" fmla="*/ 12 w 79"/>
                <a:gd name="T81" fmla="*/ 70 h 83"/>
                <a:gd name="T82" fmla="*/ 15 w 79"/>
                <a:gd name="T83" fmla="*/ 73 h 83"/>
                <a:gd name="T84" fmla="*/ 18 w 79"/>
                <a:gd name="T85" fmla="*/ 76 h 83"/>
                <a:gd name="T86" fmla="*/ 22 w 79"/>
                <a:gd name="T87" fmla="*/ 78 h 83"/>
                <a:gd name="T88" fmla="*/ 25 w 79"/>
                <a:gd name="T89" fmla="*/ 79 h 83"/>
                <a:gd name="T90" fmla="*/ 29 w 79"/>
                <a:gd name="T91" fmla="*/ 81 h 83"/>
                <a:gd name="T92" fmla="*/ 37 w 79"/>
                <a:gd name="T93" fmla="*/ 82 h 83"/>
                <a:gd name="T94" fmla="*/ 41 w 79"/>
                <a:gd name="T95" fmla="*/ 83 h 83"/>
                <a:gd name="T96" fmla="*/ 45 w 79"/>
                <a:gd name="T97" fmla="*/ 82 h 83"/>
                <a:gd name="T98" fmla="*/ 49 w 79"/>
                <a:gd name="T99" fmla="*/ 82 h 83"/>
                <a:gd name="T100" fmla="*/ 53 w 79"/>
                <a:gd name="T101" fmla="*/ 81 h 83"/>
                <a:gd name="T102" fmla="*/ 55 w 79"/>
                <a:gd name="T103" fmla="*/ 80 h 83"/>
                <a:gd name="T104" fmla="*/ 56 w 79"/>
                <a:gd name="T105" fmla="*/ 7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9" h="83">
                  <a:moveTo>
                    <a:pt x="56" y="75"/>
                  </a:moveTo>
                  <a:cubicBezTo>
                    <a:pt x="56" y="75"/>
                    <a:pt x="57" y="74"/>
                    <a:pt x="58" y="73"/>
                  </a:cubicBezTo>
                  <a:cubicBezTo>
                    <a:pt x="56" y="74"/>
                    <a:pt x="54" y="74"/>
                    <a:pt x="52" y="75"/>
                  </a:cubicBezTo>
                  <a:cubicBezTo>
                    <a:pt x="52" y="75"/>
                    <a:pt x="52" y="75"/>
                    <a:pt x="52" y="75"/>
                  </a:cubicBezTo>
                  <a:cubicBezTo>
                    <a:pt x="49" y="76"/>
                    <a:pt x="45" y="76"/>
                    <a:pt x="42" y="76"/>
                  </a:cubicBezTo>
                  <a:cubicBezTo>
                    <a:pt x="38" y="76"/>
                    <a:pt x="34" y="76"/>
                    <a:pt x="31" y="75"/>
                  </a:cubicBezTo>
                  <a:cubicBezTo>
                    <a:pt x="31" y="75"/>
                    <a:pt x="31" y="75"/>
                    <a:pt x="31" y="75"/>
                  </a:cubicBezTo>
                  <a:cubicBezTo>
                    <a:pt x="24" y="73"/>
                    <a:pt x="17" y="68"/>
                    <a:pt x="13" y="62"/>
                  </a:cubicBezTo>
                  <a:cubicBezTo>
                    <a:pt x="13" y="62"/>
                    <a:pt x="13" y="62"/>
                    <a:pt x="13" y="62"/>
                  </a:cubicBezTo>
                  <a:cubicBezTo>
                    <a:pt x="12" y="60"/>
                    <a:pt x="11" y="59"/>
                    <a:pt x="11" y="58"/>
                  </a:cubicBezTo>
                  <a:cubicBezTo>
                    <a:pt x="10" y="58"/>
                    <a:pt x="10" y="58"/>
                    <a:pt x="10" y="58"/>
                  </a:cubicBezTo>
                  <a:cubicBezTo>
                    <a:pt x="10" y="58"/>
                    <a:pt x="10" y="57"/>
                    <a:pt x="10" y="57"/>
                  </a:cubicBezTo>
                  <a:cubicBezTo>
                    <a:pt x="9" y="55"/>
                    <a:pt x="8" y="54"/>
                    <a:pt x="8" y="52"/>
                  </a:cubicBezTo>
                  <a:cubicBezTo>
                    <a:pt x="7" y="48"/>
                    <a:pt x="6" y="45"/>
                    <a:pt x="6" y="41"/>
                  </a:cubicBezTo>
                  <a:cubicBezTo>
                    <a:pt x="6" y="41"/>
                    <a:pt x="6" y="41"/>
                    <a:pt x="6" y="41"/>
                  </a:cubicBezTo>
                  <a:cubicBezTo>
                    <a:pt x="6" y="34"/>
                    <a:pt x="9" y="26"/>
                    <a:pt x="13" y="20"/>
                  </a:cubicBezTo>
                  <a:cubicBezTo>
                    <a:pt x="13" y="20"/>
                    <a:pt x="13" y="20"/>
                    <a:pt x="13" y="20"/>
                  </a:cubicBezTo>
                  <a:cubicBezTo>
                    <a:pt x="14" y="19"/>
                    <a:pt x="15" y="18"/>
                    <a:pt x="16" y="17"/>
                  </a:cubicBezTo>
                  <a:cubicBezTo>
                    <a:pt x="16" y="17"/>
                    <a:pt x="16" y="17"/>
                    <a:pt x="16" y="17"/>
                  </a:cubicBezTo>
                  <a:cubicBezTo>
                    <a:pt x="20" y="13"/>
                    <a:pt x="24" y="10"/>
                    <a:pt x="29" y="8"/>
                  </a:cubicBezTo>
                  <a:cubicBezTo>
                    <a:pt x="29" y="8"/>
                    <a:pt x="29" y="8"/>
                    <a:pt x="29" y="8"/>
                  </a:cubicBezTo>
                  <a:cubicBezTo>
                    <a:pt x="30" y="8"/>
                    <a:pt x="31" y="8"/>
                    <a:pt x="31" y="7"/>
                  </a:cubicBezTo>
                  <a:cubicBezTo>
                    <a:pt x="32" y="7"/>
                    <a:pt x="32" y="7"/>
                    <a:pt x="33" y="7"/>
                  </a:cubicBezTo>
                  <a:cubicBezTo>
                    <a:pt x="33" y="7"/>
                    <a:pt x="33" y="7"/>
                    <a:pt x="33" y="7"/>
                  </a:cubicBezTo>
                  <a:cubicBezTo>
                    <a:pt x="38" y="6"/>
                    <a:pt x="44" y="5"/>
                    <a:pt x="49" y="7"/>
                  </a:cubicBezTo>
                  <a:cubicBezTo>
                    <a:pt x="49" y="7"/>
                    <a:pt x="49" y="7"/>
                    <a:pt x="49" y="7"/>
                  </a:cubicBezTo>
                  <a:cubicBezTo>
                    <a:pt x="50" y="7"/>
                    <a:pt x="52" y="7"/>
                    <a:pt x="53" y="8"/>
                  </a:cubicBezTo>
                  <a:cubicBezTo>
                    <a:pt x="53" y="8"/>
                    <a:pt x="53" y="8"/>
                    <a:pt x="53" y="8"/>
                  </a:cubicBezTo>
                  <a:cubicBezTo>
                    <a:pt x="60" y="10"/>
                    <a:pt x="67" y="15"/>
                    <a:pt x="71" y="21"/>
                  </a:cubicBezTo>
                  <a:cubicBezTo>
                    <a:pt x="71" y="21"/>
                    <a:pt x="71" y="21"/>
                    <a:pt x="71" y="21"/>
                  </a:cubicBezTo>
                  <a:cubicBezTo>
                    <a:pt x="72" y="23"/>
                    <a:pt x="73" y="25"/>
                    <a:pt x="74" y="26"/>
                  </a:cubicBezTo>
                  <a:cubicBezTo>
                    <a:pt x="77" y="23"/>
                    <a:pt x="77" y="23"/>
                    <a:pt x="77" y="23"/>
                  </a:cubicBezTo>
                  <a:cubicBezTo>
                    <a:pt x="79" y="24"/>
                    <a:pt x="79" y="24"/>
                    <a:pt x="79" y="24"/>
                  </a:cubicBezTo>
                  <a:cubicBezTo>
                    <a:pt x="77" y="19"/>
                    <a:pt x="73" y="14"/>
                    <a:pt x="68" y="10"/>
                  </a:cubicBezTo>
                  <a:cubicBezTo>
                    <a:pt x="68" y="10"/>
                    <a:pt x="68" y="10"/>
                    <a:pt x="68" y="10"/>
                  </a:cubicBezTo>
                  <a:cubicBezTo>
                    <a:pt x="68" y="10"/>
                    <a:pt x="68" y="10"/>
                    <a:pt x="68" y="10"/>
                  </a:cubicBezTo>
                  <a:cubicBezTo>
                    <a:pt x="67" y="9"/>
                    <a:pt x="67" y="9"/>
                    <a:pt x="66" y="8"/>
                  </a:cubicBezTo>
                  <a:cubicBezTo>
                    <a:pt x="66" y="8"/>
                    <a:pt x="65" y="8"/>
                    <a:pt x="65" y="7"/>
                  </a:cubicBezTo>
                  <a:cubicBezTo>
                    <a:pt x="64" y="7"/>
                    <a:pt x="64" y="7"/>
                    <a:pt x="63" y="6"/>
                  </a:cubicBezTo>
                  <a:cubicBezTo>
                    <a:pt x="63" y="6"/>
                    <a:pt x="62" y="5"/>
                    <a:pt x="61" y="5"/>
                  </a:cubicBezTo>
                  <a:cubicBezTo>
                    <a:pt x="61" y="5"/>
                    <a:pt x="61" y="5"/>
                    <a:pt x="60" y="4"/>
                  </a:cubicBezTo>
                  <a:cubicBezTo>
                    <a:pt x="59" y="4"/>
                    <a:pt x="59" y="4"/>
                    <a:pt x="58" y="3"/>
                  </a:cubicBezTo>
                  <a:cubicBezTo>
                    <a:pt x="57" y="3"/>
                    <a:pt x="57" y="3"/>
                    <a:pt x="57" y="3"/>
                  </a:cubicBezTo>
                  <a:cubicBezTo>
                    <a:pt x="56" y="3"/>
                    <a:pt x="55" y="2"/>
                    <a:pt x="54" y="2"/>
                  </a:cubicBezTo>
                  <a:cubicBezTo>
                    <a:pt x="54" y="2"/>
                    <a:pt x="53" y="2"/>
                    <a:pt x="53" y="2"/>
                  </a:cubicBezTo>
                  <a:cubicBezTo>
                    <a:pt x="52" y="1"/>
                    <a:pt x="51" y="1"/>
                    <a:pt x="50" y="1"/>
                  </a:cubicBezTo>
                  <a:cubicBezTo>
                    <a:pt x="50" y="1"/>
                    <a:pt x="50" y="1"/>
                    <a:pt x="49" y="1"/>
                  </a:cubicBezTo>
                  <a:cubicBezTo>
                    <a:pt x="48" y="0"/>
                    <a:pt x="48" y="0"/>
                    <a:pt x="47" y="0"/>
                  </a:cubicBezTo>
                  <a:cubicBezTo>
                    <a:pt x="46" y="0"/>
                    <a:pt x="46" y="0"/>
                    <a:pt x="45" y="0"/>
                  </a:cubicBezTo>
                  <a:cubicBezTo>
                    <a:pt x="45" y="0"/>
                    <a:pt x="44" y="0"/>
                    <a:pt x="44" y="0"/>
                  </a:cubicBezTo>
                  <a:cubicBezTo>
                    <a:pt x="42" y="0"/>
                    <a:pt x="39" y="0"/>
                    <a:pt x="37" y="0"/>
                  </a:cubicBezTo>
                  <a:cubicBezTo>
                    <a:pt x="36" y="0"/>
                    <a:pt x="35" y="0"/>
                    <a:pt x="34" y="0"/>
                  </a:cubicBezTo>
                  <a:cubicBezTo>
                    <a:pt x="34" y="1"/>
                    <a:pt x="34" y="1"/>
                    <a:pt x="33" y="1"/>
                  </a:cubicBezTo>
                  <a:cubicBezTo>
                    <a:pt x="29" y="2"/>
                    <a:pt x="25" y="3"/>
                    <a:pt x="22" y="5"/>
                  </a:cubicBezTo>
                  <a:cubicBezTo>
                    <a:pt x="21" y="5"/>
                    <a:pt x="20" y="6"/>
                    <a:pt x="20" y="6"/>
                  </a:cubicBezTo>
                  <a:cubicBezTo>
                    <a:pt x="19" y="6"/>
                    <a:pt x="19" y="7"/>
                    <a:pt x="18" y="7"/>
                  </a:cubicBezTo>
                  <a:cubicBezTo>
                    <a:pt x="17" y="8"/>
                    <a:pt x="17" y="8"/>
                    <a:pt x="16" y="9"/>
                  </a:cubicBezTo>
                  <a:cubicBezTo>
                    <a:pt x="16" y="9"/>
                    <a:pt x="15" y="9"/>
                    <a:pt x="15" y="9"/>
                  </a:cubicBezTo>
                  <a:cubicBezTo>
                    <a:pt x="14" y="10"/>
                    <a:pt x="14" y="11"/>
                    <a:pt x="13" y="11"/>
                  </a:cubicBezTo>
                  <a:cubicBezTo>
                    <a:pt x="13" y="12"/>
                    <a:pt x="12" y="12"/>
                    <a:pt x="12" y="12"/>
                  </a:cubicBezTo>
                  <a:cubicBezTo>
                    <a:pt x="11" y="13"/>
                    <a:pt x="11" y="13"/>
                    <a:pt x="10" y="14"/>
                  </a:cubicBezTo>
                  <a:cubicBezTo>
                    <a:pt x="10" y="14"/>
                    <a:pt x="10" y="15"/>
                    <a:pt x="9" y="15"/>
                  </a:cubicBezTo>
                  <a:cubicBezTo>
                    <a:pt x="9" y="16"/>
                    <a:pt x="9" y="16"/>
                    <a:pt x="8" y="17"/>
                  </a:cubicBezTo>
                  <a:cubicBezTo>
                    <a:pt x="8" y="17"/>
                    <a:pt x="7" y="18"/>
                    <a:pt x="7" y="18"/>
                  </a:cubicBezTo>
                  <a:cubicBezTo>
                    <a:pt x="7" y="19"/>
                    <a:pt x="6" y="19"/>
                    <a:pt x="6" y="20"/>
                  </a:cubicBezTo>
                  <a:cubicBezTo>
                    <a:pt x="6" y="20"/>
                    <a:pt x="5" y="21"/>
                    <a:pt x="5" y="22"/>
                  </a:cubicBezTo>
                  <a:cubicBezTo>
                    <a:pt x="5" y="22"/>
                    <a:pt x="5" y="23"/>
                    <a:pt x="4" y="23"/>
                  </a:cubicBezTo>
                  <a:cubicBezTo>
                    <a:pt x="4" y="24"/>
                    <a:pt x="4" y="25"/>
                    <a:pt x="3" y="25"/>
                  </a:cubicBezTo>
                  <a:cubicBezTo>
                    <a:pt x="3" y="26"/>
                    <a:pt x="3" y="26"/>
                    <a:pt x="3" y="27"/>
                  </a:cubicBezTo>
                  <a:cubicBezTo>
                    <a:pt x="2" y="27"/>
                    <a:pt x="2" y="28"/>
                    <a:pt x="2" y="29"/>
                  </a:cubicBezTo>
                  <a:cubicBezTo>
                    <a:pt x="2" y="30"/>
                    <a:pt x="2" y="30"/>
                    <a:pt x="1" y="31"/>
                  </a:cubicBezTo>
                  <a:cubicBezTo>
                    <a:pt x="1" y="32"/>
                    <a:pt x="1" y="32"/>
                    <a:pt x="1" y="33"/>
                  </a:cubicBezTo>
                  <a:cubicBezTo>
                    <a:pt x="0" y="37"/>
                    <a:pt x="0" y="41"/>
                    <a:pt x="0" y="45"/>
                  </a:cubicBezTo>
                  <a:cubicBezTo>
                    <a:pt x="0" y="46"/>
                    <a:pt x="0" y="46"/>
                    <a:pt x="0" y="47"/>
                  </a:cubicBezTo>
                  <a:cubicBezTo>
                    <a:pt x="1" y="48"/>
                    <a:pt x="1" y="49"/>
                    <a:pt x="1" y="49"/>
                  </a:cubicBezTo>
                  <a:cubicBezTo>
                    <a:pt x="1" y="52"/>
                    <a:pt x="2" y="55"/>
                    <a:pt x="3" y="57"/>
                  </a:cubicBezTo>
                  <a:cubicBezTo>
                    <a:pt x="3" y="58"/>
                    <a:pt x="3" y="58"/>
                    <a:pt x="4" y="58"/>
                  </a:cubicBezTo>
                  <a:cubicBezTo>
                    <a:pt x="4" y="59"/>
                    <a:pt x="5" y="60"/>
                    <a:pt x="5" y="61"/>
                  </a:cubicBezTo>
                  <a:cubicBezTo>
                    <a:pt x="6" y="62"/>
                    <a:pt x="6" y="63"/>
                    <a:pt x="7" y="64"/>
                  </a:cubicBezTo>
                  <a:cubicBezTo>
                    <a:pt x="7" y="64"/>
                    <a:pt x="7" y="64"/>
                    <a:pt x="7" y="64"/>
                  </a:cubicBezTo>
                  <a:cubicBezTo>
                    <a:pt x="9" y="67"/>
                    <a:pt x="10" y="69"/>
                    <a:pt x="12" y="70"/>
                  </a:cubicBezTo>
                  <a:cubicBezTo>
                    <a:pt x="12" y="70"/>
                    <a:pt x="12" y="70"/>
                    <a:pt x="12" y="70"/>
                  </a:cubicBezTo>
                  <a:cubicBezTo>
                    <a:pt x="13" y="71"/>
                    <a:pt x="14" y="72"/>
                    <a:pt x="15" y="73"/>
                  </a:cubicBezTo>
                  <a:cubicBezTo>
                    <a:pt x="15" y="73"/>
                    <a:pt x="15" y="73"/>
                    <a:pt x="15" y="73"/>
                  </a:cubicBezTo>
                  <a:cubicBezTo>
                    <a:pt x="16" y="74"/>
                    <a:pt x="17" y="74"/>
                    <a:pt x="17" y="75"/>
                  </a:cubicBezTo>
                  <a:cubicBezTo>
                    <a:pt x="18" y="75"/>
                    <a:pt x="18" y="75"/>
                    <a:pt x="18" y="76"/>
                  </a:cubicBezTo>
                  <a:cubicBezTo>
                    <a:pt x="19" y="76"/>
                    <a:pt x="20" y="76"/>
                    <a:pt x="20" y="77"/>
                  </a:cubicBezTo>
                  <a:cubicBezTo>
                    <a:pt x="21" y="77"/>
                    <a:pt x="21" y="77"/>
                    <a:pt x="22" y="78"/>
                  </a:cubicBezTo>
                  <a:cubicBezTo>
                    <a:pt x="22" y="78"/>
                    <a:pt x="23" y="78"/>
                    <a:pt x="23" y="78"/>
                  </a:cubicBezTo>
                  <a:cubicBezTo>
                    <a:pt x="24" y="79"/>
                    <a:pt x="25" y="79"/>
                    <a:pt x="25" y="79"/>
                  </a:cubicBezTo>
                  <a:cubicBezTo>
                    <a:pt x="26" y="80"/>
                    <a:pt x="26" y="80"/>
                    <a:pt x="27" y="80"/>
                  </a:cubicBezTo>
                  <a:cubicBezTo>
                    <a:pt x="28" y="80"/>
                    <a:pt x="28" y="81"/>
                    <a:pt x="29" y="81"/>
                  </a:cubicBezTo>
                  <a:cubicBezTo>
                    <a:pt x="32" y="82"/>
                    <a:pt x="34" y="82"/>
                    <a:pt x="37" y="82"/>
                  </a:cubicBezTo>
                  <a:cubicBezTo>
                    <a:pt x="37" y="82"/>
                    <a:pt x="37" y="82"/>
                    <a:pt x="37" y="82"/>
                  </a:cubicBezTo>
                  <a:cubicBezTo>
                    <a:pt x="39" y="83"/>
                    <a:pt x="40" y="83"/>
                    <a:pt x="41" y="83"/>
                  </a:cubicBezTo>
                  <a:cubicBezTo>
                    <a:pt x="41" y="83"/>
                    <a:pt x="41" y="83"/>
                    <a:pt x="41" y="83"/>
                  </a:cubicBezTo>
                  <a:cubicBezTo>
                    <a:pt x="42" y="83"/>
                    <a:pt x="42" y="83"/>
                    <a:pt x="42" y="83"/>
                  </a:cubicBezTo>
                  <a:cubicBezTo>
                    <a:pt x="43" y="83"/>
                    <a:pt x="44" y="83"/>
                    <a:pt x="45" y="82"/>
                  </a:cubicBezTo>
                  <a:cubicBezTo>
                    <a:pt x="46" y="82"/>
                    <a:pt x="47" y="82"/>
                    <a:pt x="47" y="82"/>
                  </a:cubicBezTo>
                  <a:cubicBezTo>
                    <a:pt x="48" y="82"/>
                    <a:pt x="49" y="82"/>
                    <a:pt x="49" y="82"/>
                  </a:cubicBezTo>
                  <a:cubicBezTo>
                    <a:pt x="50" y="82"/>
                    <a:pt x="52" y="81"/>
                    <a:pt x="53" y="81"/>
                  </a:cubicBezTo>
                  <a:cubicBezTo>
                    <a:pt x="53" y="81"/>
                    <a:pt x="53" y="81"/>
                    <a:pt x="53" y="81"/>
                  </a:cubicBezTo>
                  <a:cubicBezTo>
                    <a:pt x="53" y="81"/>
                    <a:pt x="53" y="81"/>
                    <a:pt x="53" y="81"/>
                  </a:cubicBezTo>
                  <a:cubicBezTo>
                    <a:pt x="54" y="81"/>
                    <a:pt x="55" y="80"/>
                    <a:pt x="55" y="80"/>
                  </a:cubicBezTo>
                  <a:cubicBezTo>
                    <a:pt x="55" y="76"/>
                    <a:pt x="55" y="76"/>
                    <a:pt x="55" y="76"/>
                  </a:cubicBezTo>
                  <a:lnTo>
                    <a:pt x="56" y="75"/>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253" name="Group 252">
            <a:extLst>
              <a:ext uri="{FF2B5EF4-FFF2-40B4-BE49-F238E27FC236}">
                <a16:creationId xmlns:a16="http://schemas.microsoft.com/office/drawing/2014/main" id="{7CC4F064-26FD-425F-9352-B1737BE183AA}"/>
              </a:ext>
            </a:extLst>
          </p:cNvPr>
          <p:cNvGrpSpPr/>
          <p:nvPr/>
        </p:nvGrpSpPr>
        <p:grpSpPr>
          <a:xfrm>
            <a:off x="5003255" y="4231332"/>
            <a:ext cx="5381459" cy="909597"/>
            <a:chOff x="6313598" y="5349899"/>
            <a:chExt cx="1770901" cy="716221"/>
          </a:xfrm>
        </p:grpSpPr>
        <p:sp>
          <p:nvSpPr>
            <p:cNvPr id="254" name="Rounded Rectangle 104">
              <a:extLst>
                <a:ext uri="{FF2B5EF4-FFF2-40B4-BE49-F238E27FC236}">
                  <a16:creationId xmlns:a16="http://schemas.microsoft.com/office/drawing/2014/main" id="{E60C1E65-B316-4190-95DD-F6B98CF0C79A}"/>
                </a:ext>
              </a:extLst>
            </p:cNvPr>
            <p:cNvSpPr/>
            <p:nvPr/>
          </p:nvSpPr>
          <p:spPr>
            <a:xfrm>
              <a:off x="6313598" y="5349899"/>
              <a:ext cx="1770901" cy="716221"/>
            </a:xfrm>
            <a:prstGeom prst="roundRect">
              <a:avLst/>
            </a:prstGeom>
            <a:solidFill>
              <a:srgbClr val="0072B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1" u="none" strike="noStrike" kern="1200" cap="none" spc="0" normalizeH="0" baseline="0" noProof="0" dirty="0">
                  <a:ln>
                    <a:noFill/>
                  </a:ln>
                  <a:solidFill>
                    <a:srgbClr val="000000"/>
                  </a:solidFill>
                  <a:effectLst/>
                  <a:uLnTx/>
                  <a:uFillTx/>
                  <a:latin typeface="KPMG Extralight"/>
                  <a:ea typeface="+mn-ea"/>
                  <a:cs typeface="Arial" panose="020B0604020202020204" pitchFamily="34" charset="0"/>
                </a:rPr>
                <a:t>Ensure they have difficult conversations</a:t>
              </a:r>
            </a:p>
          </p:txBody>
        </p:sp>
        <p:sp>
          <p:nvSpPr>
            <p:cNvPr id="255" name="Rounded Rectangle 104">
              <a:extLst>
                <a:ext uri="{FF2B5EF4-FFF2-40B4-BE49-F238E27FC236}">
                  <a16:creationId xmlns:a16="http://schemas.microsoft.com/office/drawing/2014/main" id="{272CB62D-1876-4CD9-88FB-4BBCFD0AB951}"/>
                </a:ext>
              </a:extLst>
            </p:cNvPr>
            <p:cNvSpPr/>
            <p:nvPr/>
          </p:nvSpPr>
          <p:spPr>
            <a:xfrm>
              <a:off x="6359258" y="5389781"/>
              <a:ext cx="1673213" cy="65253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0" rtlCol="0" anchor="t"/>
            <a:lstStyle/>
            <a:p>
              <a:pPr marL="228600" lvl="0" indent="-228600">
                <a:buFont typeface="+mj-lt"/>
                <a:buAutoNum type="arabicPeriod" startAt="5"/>
                <a:defRPr/>
              </a:pPr>
              <a:r>
                <a:rPr lang="es-ES" sz="1000" b="1" dirty="0">
                  <a:solidFill>
                    <a:srgbClr val="0072BC"/>
                  </a:solidFill>
                  <a:latin typeface="Univers for KPMG"/>
                  <a:cs typeface="Univers for KPMG"/>
                </a:rPr>
                <a:t>Integración de fábricas en ERP.</a:t>
              </a:r>
              <a:r>
                <a:rPr lang="es-ES" sz="1000" dirty="0">
                  <a:solidFill>
                    <a:srgbClr val="0072BC"/>
                  </a:solidFill>
                  <a:latin typeface="Univers for KPMG"/>
                  <a:cs typeface="Univers for KPMG"/>
                </a:rPr>
                <a:t> el objetivo con ello es la homogenización de procesos al utilizar el mismo sistema para la ejecución y la obtención de la información</a:t>
              </a:r>
              <a:endParaRPr lang="es-ES" sz="1000" b="1" dirty="0">
                <a:solidFill>
                  <a:srgbClr val="0072BC"/>
                </a:solidFill>
                <a:latin typeface="Univers for KPMG"/>
                <a:cs typeface="Univers for KPMG"/>
              </a:endParaRPr>
            </a:p>
            <a:p>
              <a:pPr marL="228600" lvl="0" indent="-228600">
                <a:buFont typeface="+mj-lt"/>
                <a:buAutoNum type="arabicPeriod" startAt="5"/>
                <a:defRPr/>
              </a:pPr>
              <a:r>
                <a:rPr lang="es-ES" sz="1000" b="1" dirty="0">
                  <a:solidFill>
                    <a:srgbClr val="0072BC"/>
                  </a:solidFill>
                  <a:latin typeface="Univers for KPMG"/>
                  <a:cs typeface="Univers for KPMG"/>
                </a:rPr>
                <a:t>Integridad de sistemas. </a:t>
              </a:r>
              <a:r>
                <a:rPr lang="es-ES" sz="1000" dirty="0">
                  <a:solidFill>
                    <a:srgbClr val="0072BC"/>
                  </a:solidFill>
                  <a:latin typeface="Univers for KPMG"/>
                  <a:cs typeface="Univers for KPMG"/>
                </a:rPr>
                <a:t>mayor integridad entre los diferentes sistemas para una mayor información en tiempo real, sobre todo en relación a inventario</a:t>
              </a:r>
              <a:endParaRPr lang="en-US" sz="1000" i="1" dirty="0">
                <a:solidFill>
                  <a:srgbClr val="0072BC"/>
                </a:solidFill>
                <a:cs typeface="Arial" panose="020B0604020202020204" pitchFamily="34" charset="0"/>
              </a:endParaRPr>
            </a:p>
          </p:txBody>
        </p:sp>
      </p:grpSp>
      <p:sp>
        <p:nvSpPr>
          <p:cNvPr id="207" name="Rounded Rectangle 82">
            <a:extLst>
              <a:ext uri="{FF2B5EF4-FFF2-40B4-BE49-F238E27FC236}">
                <a16:creationId xmlns:a16="http://schemas.microsoft.com/office/drawing/2014/main" id="{16F48716-CAE8-41DA-9AF7-AD00048E6AB6}"/>
              </a:ext>
            </a:extLst>
          </p:cNvPr>
          <p:cNvSpPr/>
          <p:nvPr/>
        </p:nvSpPr>
        <p:spPr>
          <a:xfrm>
            <a:off x="1996714" y="1412776"/>
            <a:ext cx="8388000" cy="243614"/>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900" b="1" i="0" u="none" strike="noStrike" kern="1200" cap="none" spc="0" normalizeH="0" baseline="0" noProof="0" dirty="0">
                <a:ln>
                  <a:noFill/>
                </a:ln>
                <a:solidFill>
                  <a:prstClr val="white"/>
                </a:solidFill>
                <a:effectLst/>
                <a:uLnTx/>
                <a:uFillTx/>
                <a:latin typeface="Univers for KPMG" panose="020B0603020202020204" pitchFamily="34" charset="0"/>
                <a:ea typeface="+mn-ea"/>
                <a:cs typeface="+mn-cs"/>
              </a:rPr>
              <a:t>Conclusiones</a:t>
            </a:r>
          </a:p>
        </p:txBody>
      </p:sp>
      <p:grpSp>
        <p:nvGrpSpPr>
          <p:cNvPr id="84" name="Group 83">
            <a:extLst>
              <a:ext uri="{FF2B5EF4-FFF2-40B4-BE49-F238E27FC236}">
                <a16:creationId xmlns:a16="http://schemas.microsoft.com/office/drawing/2014/main" id="{A5A3C443-89D1-4BAE-BEC1-FBA3AAD95E94}"/>
              </a:ext>
            </a:extLst>
          </p:cNvPr>
          <p:cNvGrpSpPr/>
          <p:nvPr/>
        </p:nvGrpSpPr>
        <p:grpSpPr>
          <a:xfrm>
            <a:off x="4314192" y="4419565"/>
            <a:ext cx="264568" cy="302095"/>
            <a:chOff x="1914469" y="2647340"/>
            <a:chExt cx="352140" cy="402088"/>
          </a:xfrm>
          <a:solidFill>
            <a:schemeClr val="bg1"/>
          </a:solidFill>
        </p:grpSpPr>
        <p:sp>
          <p:nvSpPr>
            <p:cNvPr id="85" name="Freeform 60">
              <a:extLst>
                <a:ext uri="{FF2B5EF4-FFF2-40B4-BE49-F238E27FC236}">
                  <a16:creationId xmlns:a16="http://schemas.microsoft.com/office/drawing/2014/main" id="{C95E3740-5918-48F7-B110-056DE8B206FB}"/>
                </a:ext>
              </a:extLst>
            </p:cNvPr>
            <p:cNvSpPr>
              <a:spLocks noEditPoints="1"/>
            </p:cNvSpPr>
            <p:nvPr/>
          </p:nvSpPr>
          <p:spPr bwMode="auto">
            <a:xfrm>
              <a:off x="1914469" y="2647340"/>
              <a:ext cx="352140" cy="123593"/>
            </a:xfrm>
            <a:custGeom>
              <a:avLst/>
              <a:gdLst>
                <a:gd name="T0" fmla="*/ 211 w 211"/>
                <a:gd name="T1" fmla="*/ 75 h 75"/>
                <a:gd name="T2" fmla="*/ 0 w 211"/>
                <a:gd name="T3" fmla="*/ 75 h 75"/>
                <a:gd name="T4" fmla="*/ 0 w 211"/>
                <a:gd name="T5" fmla="*/ 0 h 75"/>
                <a:gd name="T6" fmla="*/ 211 w 211"/>
                <a:gd name="T7" fmla="*/ 0 h 75"/>
                <a:gd name="T8" fmla="*/ 211 w 211"/>
                <a:gd name="T9" fmla="*/ 75 h 75"/>
                <a:gd name="T10" fmla="*/ 199 w 211"/>
                <a:gd name="T11" fmla="*/ 12 h 75"/>
                <a:gd name="T12" fmla="*/ 12 w 211"/>
                <a:gd name="T13" fmla="*/ 12 h 75"/>
                <a:gd name="T14" fmla="*/ 12 w 211"/>
                <a:gd name="T15" fmla="*/ 63 h 75"/>
                <a:gd name="T16" fmla="*/ 199 w 211"/>
                <a:gd name="T17" fmla="*/ 63 h 75"/>
                <a:gd name="T18" fmla="*/ 199 w 211"/>
                <a:gd name="T19" fmla="*/ 1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1" h="75">
                  <a:moveTo>
                    <a:pt x="211" y="75"/>
                  </a:moveTo>
                  <a:lnTo>
                    <a:pt x="0" y="75"/>
                  </a:lnTo>
                  <a:lnTo>
                    <a:pt x="0" y="0"/>
                  </a:lnTo>
                  <a:lnTo>
                    <a:pt x="211" y="0"/>
                  </a:lnTo>
                  <a:lnTo>
                    <a:pt x="211" y="75"/>
                  </a:lnTo>
                  <a:close/>
                  <a:moveTo>
                    <a:pt x="199" y="12"/>
                  </a:moveTo>
                  <a:lnTo>
                    <a:pt x="12" y="12"/>
                  </a:lnTo>
                  <a:lnTo>
                    <a:pt x="12" y="63"/>
                  </a:lnTo>
                  <a:lnTo>
                    <a:pt x="199" y="63"/>
                  </a:lnTo>
                  <a:lnTo>
                    <a:pt x="199" y="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6" name="Freeform 61">
              <a:extLst>
                <a:ext uri="{FF2B5EF4-FFF2-40B4-BE49-F238E27FC236}">
                  <a16:creationId xmlns:a16="http://schemas.microsoft.com/office/drawing/2014/main" id="{24AAD68C-624C-450A-927C-928FCACA7114}"/>
                </a:ext>
              </a:extLst>
            </p:cNvPr>
            <p:cNvSpPr>
              <a:spLocks/>
            </p:cNvSpPr>
            <p:nvPr/>
          </p:nvSpPr>
          <p:spPr bwMode="auto">
            <a:xfrm>
              <a:off x="2054657" y="2691833"/>
              <a:ext cx="171898" cy="0"/>
            </a:xfrm>
            <a:custGeom>
              <a:avLst/>
              <a:gdLst>
                <a:gd name="T0" fmla="*/ 0 w 103"/>
                <a:gd name="T1" fmla="*/ 103 w 103"/>
                <a:gd name="T2" fmla="*/ 0 w 103"/>
              </a:gdLst>
              <a:ahLst/>
              <a:cxnLst>
                <a:cxn ang="0">
                  <a:pos x="T0" y="0"/>
                </a:cxn>
                <a:cxn ang="0">
                  <a:pos x="T1" y="0"/>
                </a:cxn>
                <a:cxn ang="0">
                  <a:pos x="T2" y="0"/>
                </a:cxn>
              </a:cxnLst>
              <a:rect l="0" t="0" r="r" b="b"/>
              <a:pathLst>
                <a:path w="103">
                  <a:moveTo>
                    <a:pt x="0" y="0"/>
                  </a:moveTo>
                  <a:lnTo>
                    <a:pt x="103"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7" name="Line 62">
              <a:extLst>
                <a:ext uri="{FF2B5EF4-FFF2-40B4-BE49-F238E27FC236}">
                  <a16:creationId xmlns:a16="http://schemas.microsoft.com/office/drawing/2014/main" id="{39AAAC86-653D-48CA-9687-053483D308E9}"/>
                </a:ext>
              </a:extLst>
            </p:cNvPr>
            <p:cNvSpPr>
              <a:spLocks noChangeShapeType="1"/>
            </p:cNvSpPr>
            <p:nvPr/>
          </p:nvSpPr>
          <p:spPr bwMode="auto">
            <a:xfrm>
              <a:off x="2054657" y="2691833"/>
              <a:ext cx="171898" cy="0"/>
            </a:xfrm>
            <a:prstGeom prst="lin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8" name="Rectangle 63">
              <a:extLst>
                <a:ext uri="{FF2B5EF4-FFF2-40B4-BE49-F238E27FC236}">
                  <a16:creationId xmlns:a16="http://schemas.microsoft.com/office/drawing/2014/main" id="{0F3672E5-9BBC-4640-8EAF-991C08E79F9B}"/>
                </a:ext>
              </a:extLst>
            </p:cNvPr>
            <p:cNvSpPr>
              <a:spLocks noChangeArrowheads="1"/>
            </p:cNvSpPr>
            <p:nvPr/>
          </p:nvSpPr>
          <p:spPr bwMode="auto">
            <a:xfrm>
              <a:off x="2054657" y="2686890"/>
              <a:ext cx="171898" cy="988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9" name="Freeform 64">
              <a:extLst>
                <a:ext uri="{FF2B5EF4-FFF2-40B4-BE49-F238E27FC236}">
                  <a16:creationId xmlns:a16="http://schemas.microsoft.com/office/drawing/2014/main" id="{479EFFE9-8371-4690-AF50-D17D8DEB272C}"/>
                </a:ext>
              </a:extLst>
            </p:cNvPr>
            <p:cNvSpPr>
              <a:spLocks/>
            </p:cNvSpPr>
            <p:nvPr/>
          </p:nvSpPr>
          <p:spPr bwMode="auto">
            <a:xfrm>
              <a:off x="2054657" y="2726439"/>
              <a:ext cx="171898" cy="0"/>
            </a:xfrm>
            <a:custGeom>
              <a:avLst/>
              <a:gdLst>
                <a:gd name="T0" fmla="*/ 0 w 103"/>
                <a:gd name="T1" fmla="*/ 103 w 103"/>
                <a:gd name="T2" fmla="*/ 0 w 103"/>
              </a:gdLst>
              <a:ahLst/>
              <a:cxnLst>
                <a:cxn ang="0">
                  <a:pos x="T0" y="0"/>
                </a:cxn>
                <a:cxn ang="0">
                  <a:pos x="T1" y="0"/>
                </a:cxn>
                <a:cxn ang="0">
                  <a:pos x="T2" y="0"/>
                </a:cxn>
              </a:cxnLst>
              <a:rect l="0" t="0" r="r" b="b"/>
              <a:pathLst>
                <a:path w="103">
                  <a:moveTo>
                    <a:pt x="0" y="0"/>
                  </a:moveTo>
                  <a:lnTo>
                    <a:pt x="103"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0" name="Line 65">
              <a:extLst>
                <a:ext uri="{FF2B5EF4-FFF2-40B4-BE49-F238E27FC236}">
                  <a16:creationId xmlns:a16="http://schemas.microsoft.com/office/drawing/2014/main" id="{005DE53F-04E6-40DC-8D32-3C3D672A4792}"/>
                </a:ext>
              </a:extLst>
            </p:cNvPr>
            <p:cNvSpPr>
              <a:spLocks noChangeShapeType="1"/>
            </p:cNvSpPr>
            <p:nvPr/>
          </p:nvSpPr>
          <p:spPr bwMode="auto">
            <a:xfrm>
              <a:off x="2054657" y="2726439"/>
              <a:ext cx="171898" cy="0"/>
            </a:xfrm>
            <a:prstGeom prst="lin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1" name="Rectangle 66">
              <a:extLst>
                <a:ext uri="{FF2B5EF4-FFF2-40B4-BE49-F238E27FC236}">
                  <a16:creationId xmlns:a16="http://schemas.microsoft.com/office/drawing/2014/main" id="{01556F69-877E-4128-9828-9ADD5F4F9234}"/>
                </a:ext>
              </a:extLst>
            </p:cNvPr>
            <p:cNvSpPr>
              <a:spLocks noChangeArrowheads="1"/>
            </p:cNvSpPr>
            <p:nvPr/>
          </p:nvSpPr>
          <p:spPr bwMode="auto">
            <a:xfrm>
              <a:off x="2054657" y="2721495"/>
              <a:ext cx="171898" cy="988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2" name="Oval 67">
              <a:extLst>
                <a:ext uri="{FF2B5EF4-FFF2-40B4-BE49-F238E27FC236}">
                  <a16:creationId xmlns:a16="http://schemas.microsoft.com/office/drawing/2014/main" id="{377E03D6-4013-4F89-9D0B-C9E076231F81}"/>
                </a:ext>
              </a:extLst>
            </p:cNvPr>
            <p:cNvSpPr>
              <a:spLocks noChangeArrowheads="1"/>
            </p:cNvSpPr>
            <p:nvPr/>
          </p:nvSpPr>
          <p:spPr bwMode="auto">
            <a:xfrm>
              <a:off x="1959529" y="2701720"/>
              <a:ext cx="20027" cy="19775"/>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3" name="Freeform 68">
              <a:extLst>
                <a:ext uri="{FF2B5EF4-FFF2-40B4-BE49-F238E27FC236}">
                  <a16:creationId xmlns:a16="http://schemas.microsoft.com/office/drawing/2014/main" id="{D2B2831B-A334-4D9E-8BFE-8B31BCF877D1}"/>
                </a:ext>
              </a:extLst>
            </p:cNvPr>
            <p:cNvSpPr>
              <a:spLocks noEditPoints="1"/>
            </p:cNvSpPr>
            <p:nvPr/>
          </p:nvSpPr>
          <p:spPr bwMode="auto">
            <a:xfrm>
              <a:off x="1914469" y="2785764"/>
              <a:ext cx="352140" cy="125241"/>
            </a:xfrm>
            <a:custGeom>
              <a:avLst/>
              <a:gdLst>
                <a:gd name="T0" fmla="*/ 211 w 211"/>
                <a:gd name="T1" fmla="*/ 76 h 76"/>
                <a:gd name="T2" fmla="*/ 0 w 211"/>
                <a:gd name="T3" fmla="*/ 76 h 76"/>
                <a:gd name="T4" fmla="*/ 0 w 211"/>
                <a:gd name="T5" fmla="*/ 0 h 76"/>
                <a:gd name="T6" fmla="*/ 211 w 211"/>
                <a:gd name="T7" fmla="*/ 0 h 76"/>
                <a:gd name="T8" fmla="*/ 211 w 211"/>
                <a:gd name="T9" fmla="*/ 76 h 76"/>
                <a:gd name="T10" fmla="*/ 199 w 211"/>
                <a:gd name="T11" fmla="*/ 12 h 76"/>
                <a:gd name="T12" fmla="*/ 12 w 211"/>
                <a:gd name="T13" fmla="*/ 12 h 76"/>
                <a:gd name="T14" fmla="*/ 12 w 211"/>
                <a:gd name="T15" fmla="*/ 64 h 76"/>
                <a:gd name="T16" fmla="*/ 199 w 211"/>
                <a:gd name="T17" fmla="*/ 64 h 76"/>
                <a:gd name="T18" fmla="*/ 199 w 211"/>
                <a:gd name="T19" fmla="*/ 1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1" h="76">
                  <a:moveTo>
                    <a:pt x="211" y="76"/>
                  </a:moveTo>
                  <a:lnTo>
                    <a:pt x="0" y="76"/>
                  </a:lnTo>
                  <a:lnTo>
                    <a:pt x="0" y="0"/>
                  </a:lnTo>
                  <a:lnTo>
                    <a:pt x="211" y="0"/>
                  </a:lnTo>
                  <a:lnTo>
                    <a:pt x="211" y="76"/>
                  </a:lnTo>
                  <a:close/>
                  <a:moveTo>
                    <a:pt x="199" y="12"/>
                  </a:moveTo>
                  <a:lnTo>
                    <a:pt x="12" y="12"/>
                  </a:lnTo>
                  <a:lnTo>
                    <a:pt x="12" y="64"/>
                  </a:lnTo>
                  <a:lnTo>
                    <a:pt x="199" y="64"/>
                  </a:lnTo>
                  <a:lnTo>
                    <a:pt x="199" y="12"/>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4" name="Freeform 69">
              <a:extLst>
                <a:ext uri="{FF2B5EF4-FFF2-40B4-BE49-F238E27FC236}">
                  <a16:creationId xmlns:a16="http://schemas.microsoft.com/office/drawing/2014/main" id="{07534C4B-2A25-4B42-8340-3702548F812A}"/>
                </a:ext>
              </a:extLst>
            </p:cNvPr>
            <p:cNvSpPr>
              <a:spLocks/>
            </p:cNvSpPr>
            <p:nvPr/>
          </p:nvSpPr>
          <p:spPr bwMode="auto">
            <a:xfrm>
              <a:off x="2054657" y="2830257"/>
              <a:ext cx="171898" cy="0"/>
            </a:xfrm>
            <a:custGeom>
              <a:avLst/>
              <a:gdLst>
                <a:gd name="T0" fmla="*/ 0 w 103"/>
                <a:gd name="T1" fmla="*/ 103 w 103"/>
                <a:gd name="T2" fmla="*/ 0 w 103"/>
              </a:gdLst>
              <a:ahLst/>
              <a:cxnLst>
                <a:cxn ang="0">
                  <a:pos x="T0" y="0"/>
                </a:cxn>
                <a:cxn ang="0">
                  <a:pos x="T1" y="0"/>
                </a:cxn>
                <a:cxn ang="0">
                  <a:pos x="T2" y="0"/>
                </a:cxn>
              </a:cxnLst>
              <a:rect l="0" t="0" r="r" b="b"/>
              <a:pathLst>
                <a:path w="103">
                  <a:moveTo>
                    <a:pt x="0" y="0"/>
                  </a:moveTo>
                  <a:lnTo>
                    <a:pt x="103"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5" name="Line 70">
              <a:extLst>
                <a:ext uri="{FF2B5EF4-FFF2-40B4-BE49-F238E27FC236}">
                  <a16:creationId xmlns:a16="http://schemas.microsoft.com/office/drawing/2014/main" id="{59E2A43F-4687-4A43-9A3D-D9EEABA8C6BD}"/>
                </a:ext>
              </a:extLst>
            </p:cNvPr>
            <p:cNvSpPr>
              <a:spLocks noChangeShapeType="1"/>
            </p:cNvSpPr>
            <p:nvPr/>
          </p:nvSpPr>
          <p:spPr bwMode="auto">
            <a:xfrm>
              <a:off x="2054657" y="2830257"/>
              <a:ext cx="171898" cy="0"/>
            </a:xfrm>
            <a:prstGeom prst="lin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6" name="Rectangle 71">
              <a:extLst>
                <a:ext uri="{FF2B5EF4-FFF2-40B4-BE49-F238E27FC236}">
                  <a16:creationId xmlns:a16="http://schemas.microsoft.com/office/drawing/2014/main" id="{B6E92CBF-7C42-46C7-8456-0874D667C0BB}"/>
                </a:ext>
              </a:extLst>
            </p:cNvPr>
            <p:cNvSpPr>
              <a:spLocks noChangeArrowheads="1"/>
            </p:cNvSpPr>
            <p:nvPr/>
          </p:nvSpPr>
          <p:spPr bwMode="auto">
            <a:xfrm>
              <a:off x="2054657" y="2825313"/>
              <a:ext cx="171898" cy="988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7" name="Freeform 72">
              <a:extLst>
                <a:ext uri="{FF2B5EF4-FFF2-40B4-BE49-F238E27FC236}">
                  <a16:creationId xmlns:a16="http://schemas.microsoft.com/office/drawing/2014/main" id="{1DE8EDD6-2B14-4B73-AE30-AED9DA094229}"/>
                </a:ext>
              </a:extLst>
            </p:cNvPr>
            <p:cNvSpPr>
              <a:spLocks/>
            </p:cNvSpPr>
            <p:nvPr/>
          </p:nvSpPr>
          <p:spPr bwMode="auto">
            <a:xfrm>
              <a:off x="2054657" y="2866510"/>
              <a:ext cx="171898" cy="0"/>
            </a:xfrm>
            <a:custGeom>
              <a:avLst/>
              <a:gdLst>
                <a:gd name="T0" fmla="*/ 0 w 103"/>
                <a:gd name="T1" fmla="*/ 103 w 103"/>
                <a:gd name="T2" fmla="*/ 0 w 103"/>
              </a:gdLst>
              <a:ahLst/>
              <a:cxnLst>
                <a:cxn ang="0">
                  <a:pos x="T0" y="0"/>
                </a:cxn>
                <a:cxn ang="0">
                  <a:pos x="T1" y="0"/>
                </a:cxn>
                <a:cxn ang="0">
                  <a:pos x="T2" y="0"/>
                </a:cxn>
              </a:cxnLst>
              <a:rect l="0" t="0" r="r" b="b"/>
              <a:pathLst>
                <a:path w="103">
                  <a:moveTo>
                    <a:pt x="0" y="0"/>
                  </a:moveTo>
                  <a:lnTo>
                    <a:pt x="103"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8" name="Line 73">
              <a:extLst>
                <a:ext uri="{FF2B5EF4-FFF2-40B4-BE49-F238E27FC236}">
                  <a16:creationId xmlns:a16="http://schemas.microsoft.com/office/drawing/2014/main" id="{A9EBD2FB-4DA5-4535-AF99-0BE272AF42EE}"/>
                </a:ext>
              </a:extLst>
            </p:cNvPr>
            <p:cNvSpPr>
              <a:spLocks noChangeShapeType="1"/>
            </p:cNvSpPr>
            <p:nvPr/>
          </p:nvSpPr>
          <p:spPr bwMode="auto">
            <a:xfrm>
              <a:off x="2054657" y="2866510"/>
              <a:ext cx="171898" cy="0"/>
            </a:xfrm>
            <a:prstGeom prst="lin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99" name="Rectangle 74">
              <a:extLst>
                <a:ext uri="{FF2B5EF4-FFF2-40B4-BE49-F238E27FC236}">
                  <a16:creationId xmlns:a16="http://schemas.microsoft.com/office/drawing/2014/main" id="{6D370211-975A-4562-BC90-07B9884A249E}"/>
                </a:ext>
              </a:extLst>
            </p:cNvPr>
            <p:cNvSpPr>
              <a:spLocks noChangeArrowheads="1"/>
            </p:cNvSpPr>
            <p:nvPr/>
          </p:nvSpPr>
          <p:spPr bwMode="auto">
            <a:xfrm>
              <a:off x="2054657" y="2861567"/>
              <a:ext cx="171898" cy="988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00" name="Oval 75">
              <a:extLst>
                <a:ext uri="{FF2B5EF4-FFF2-40B4-BE49-F238E27FC236}">
                  <a16:creationId xmlns:a16="http://schemas.microsoft.com/office/drawing/2014/main" id="{3EBE558C-757E-4D1A-9D94-71FC599C2F00}"/>
                </a:ext>
              </a:extLst>
            </p:cNvPr>
            <p:cNvSpPr>
              <a:spLocks noChangeArrowheads="1"/>
            </p:cNvSpPr>
            <p:nvPr/>
          </p:nvSpPr>
          <p:spPr bwMode="auto">
            <a:xfrm>
              <a:off x="1959529" y="2840144"/>
              <a:ext cx="20027" cy="21423"/>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01" name="Freeform 76">
              <a:extLst>
                <a:ext uri="{FF2B5EF4-FFF2-40B4-BE49-F238E27FC236}">
                  <a16:creationId xmlns:a16="http://schemas.microsoft.com/office/drawing/2014/main" id="{DF59164E-C7B2-4606-A610-6B5B099E492D}"/>
                </a:ext>
              </a:extLst>
            </p:cNvPr>
            <p:cNvSpPr>
              <a:spLocks noEditPoints="1"/>
            </p:cNvSpPr>
            <p:nvPr/>
          </p:nvSpPr>
          <p:spPr bwMode="auto">
            <a:xfrm>
              <a:off x="1914469" y="2930779"/>
              <a:ext cx="352140" cy="118649"/>
            </a:xfrm>
            <a:custGeom>
              <a:avLst/>
              <a:gdLst>
                <a:gd name="T0" fmla="*/ 211 w 211"/>
                <a:gd name="T1" fmla="*/ 72 h 72"/>
                <a:gd name="T2" fmla="*/ 0 w 211"/>
                <a:gd name="T3" fmla="*/ 72 h 72"/>
                <a:gd name="T4" fmla="*/ 0 w 211"/>
                <a:gd name="T5" fmla="*/ 0 h 72"/>
                <a:gd name="T6" fmla="*/ 211 w 211"/>
                <a:gd name="T7" fmla="*/ 0 h 72"/>
                <a:gd name="T8" fmla="*/ 211 w 211"/>
                <a:gd name="T9" fmla="*/ 72 h 72"/>
                <a:gd name="T10" fmla="*/ 199 w 211"/>
                <a:gd name="T11" fmla="*/ 9 h 72"/>
                <a:gd name="T12" fmla="*/ 12 w 211"/>
                <a:gd name="T13" fmla="*/ 9 h 72"/>
                <a:gd name="T14" fmla="*/ 12 w 211"/>
                <a:gd name="T15" fmla="*/ 63 h 72"/>
                <a:gd name="T16" fmla="*/ 199 w 211"/>
                <a:gd name="T17" fmla="*/ 63 h 72"/>
                <a:gd name="T18" fmla="*/ 199 w 211"/>
                <a:gd name="T19" fmla="*/ 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1" h="72">
                  <a:moveTo>
                    <a:pt x="211" y="72"/>
                  </a:moveTo>
                  <a:lnTo>
                    <a:pt x="0" y="72"/>
                  </a:lnTo>
                  <a:lnTo>
                    <a:pt x="0" y="0"/>
                  </a:lnTo>
                  <a:lnTo>
                    <a:pt x="211" y="0"/>
                  </a:lnTo>
                  <a:lnTo>
                    <a:pt x="211" y="72"/>
                  </a:lnTo>
                  <a:close/>
                  <a:moveTo>
                    <a:pt x="199" y="9"/>
                  </a:moveTo>
                  <a:lnTo>
                    <a:pt x="12" y="9"/>
                  </a:lnTo>
                  <a:lnTo>
                    <a:pt x="12" y="63"/>
                  </a:lnTo>
                  <a:lnTo>
                    <a:pt x="199" y="63"/>
                  </a:lnTo>
                  <a:lnTo>
                    <a:pt x="199" y="9"/>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02" name="Freeform 77">
              <a:extLst>
                <a:ext uri="{FF2B5EF4-FFF2-40B4-BE49-F238E27FC236}">
                  <a16:creationId xmlns:a16="http://schemas.microsoft.com/office/drawing/2014/main" id="{6B9B7470-4D6F-43AD-8579-53C7FBCB7003}"/>
                </a:ext>
              </a:extLst>
            </p:cNvPr>
            <p:cNvSpPr>
              <a:spLocks/>
            </p:cNvSpPr>
            <p:nvPr/>
          </p:nvSpPr>
          <p:spPr bwMode="auto">
            <a:xfrm>
              <a:off x="2054657" y="2970329"/>
              <a:ext cx="171898" cy="0"/>
            </a:xfrm>
            <a:custGeom>
              <a:avLst/>
              <a:gdLst>
                <a:gd name="T0" fmla="*/ 0 w 103"/>
                <a:gd name="T1" fmla="*/ 103 w 103"/>
                <a:gd name="T2" fmla="*/ 0 w 103"/>
              </a:gdLst>
              <a:ahLst/>
              <a:cxnLst>
                <a:cxn ang="0">
                  <a:pos x="T0" y="0"/>
                </a:cxn>
                <a:cxn ang="0">
                  <a:pos x="T1" y="0"/>
                </a:cxn>
                <a:cxn ang="0">
                  <a:pos x="T2" y="0"/>
                </a:cxn>
              </a:cxnLst>
              <a:rect l="0" t="0" r="r" b="b"/>
              <a:pathLst>
                <a:path w="103">
                  <a:moveTo>
                    <a:pt x="0" y="0"/>
                  </a:moveTo>
                  <a:lnTo>
                    <a:pt x="103"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03" name="Line 78">
              <a:extLst>
                <a:ext uri="{FF2B5EF4-FFF2-40B4-BE49-F238E27FC236}">
                  <a16:creationId xmlns:a16="http://schemas.microsoft.com/office/drawing/2014/main" id="{176AA67A-7761-4B37-A332-FC22941436DF}"/>
                </a:ext>
              </a:extLst>
            </p:cNvPr>
            <p:cNvSpPr>
              <a:spLocks noChangeShapeType="1"/>
            </p:cNvSpPr>
            <p:nvPr/>
          </p:nvSpPr>
          <p:spPr bwMode="auto">
            <a:xfrm>
              <a:off x="2054657" y="2970329"/>
              <a:ext cx="171898" cy="0"/>
            </a:xfrm>
            <a:prstGeom prst="lin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04" name="Rectangle 79">
              <a:extLst>
                <a:ext uri="{FF2B5EF4-FFF2-40B4-BE49-F238E27FC236}">
                  <a16:creationId xmlns:a16="http://schemas.microsoft.com/office/drawing/2014/main" id="{F6E32E2D-F93D-4521-B5AA-60EC90E38181}"/>
                </a:ext>
              </a:extLst>
            </p:cNvPr>
            <p:cNvSpPr>
              <a:spLocks noChangeArrowheads="1"/>
            </p:cNvSpPr>
            <p:nvPr/>
          </p:nvSpPr>
          <p:spPr bwMode="auto">
            <a:xfrm>
              <a:off x="2054657" y="2965385"/>
              <a:ext cx="171898" cy="988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05" name="Freeform 80">
              <a:extLst>
                <a:ext uri="{FF2B5EF4-FFF2-40B4-BE49-F238E27FC236}">
                  <a16:creationId xmlns:a16="http://schemas.microsoft.com/office/drawing/2014/main" id="{EFED6568-B9A7-448E-BF74-6BD8BE5D0403}"/>
                </a:ext>
              </a:extLst>
            </p:cNvPr>
            <p:cNvSpPr>
              <a:spLocks/>
            </p:cNvSpPr>
            <p:nvPr/>
          </p:nvSpPr>
          <p:spPr bwMode="auto">
            <a:xfrm>
              <a:off x="2054657" y="3004934"/>
              <a:ext cx="171898" cy="0"/>
            </a:xfrm>
            <a:custGeom>
              <a:avLst/>
              <a:gdLst>
                <a:gd name="T0" fmla="*/ 0 w 103"/>
                <a:gd name="T1" fmla="*/ 103 w 103"/>
                <a:gd name="T2" fmla="*/ 0 w 103"/>
              </a:gdLst>
              <a:ahLst/>
              <a:cxnLst>
                <a:cxn ang="0">
                  <a:pos x="T0" y="0"/>
                </a:cxn>
                <a:cxn ang="0">
                  <a:pos x="T1" y="0"/>
                </a:cxn>
                <a:cxn ang="0">
                  <a:pos x="T2" y="0"/>
                </a:cxn>
              </a:cxnLst>
              <a:rect l="0" t="0" r="r" b="b"/>
              <a:pathLst>
                <a:path w="103">
                  <a:moveTo>
                    <a:pt x="0" y="0"/>
                  </a:moveTo>
                  <a:lnTo>
                    <a:pt x="103" y="0"/>
                  </a:lnTo>
                  <a:lnTo>
                    <a:pt x="0" y="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06" name="Line 81">
              <a:extLst>
                <a:ext uri="{FF2B5EF4-FFF2-40B4-BE49-F238E27FC236}">
                  <a16:creationId xmlns:a16="http://schemas.microsoft.com/office/drawing/2014/main" id="{42617768-719D-466B-AD52-FB754A67DB80}"/>
                </a:ext>
              </a:extLst>
            </p:cNvPr>
            <p:cNvSpPr>
              <a:spLocks noChangeShapeType="1"/>
            </p:cNvSpPr>
            <p:nvPr/>
          </p:nvSpPr>
          <p:spPr bwMode="auto">
            <a:xfrm>
              <a:off x="2054657" y="3004934"/>
              <a:ext cx="171898" cy="0"/>
            </a:xfrm>
            <a:prstGeom prst="lin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07" name="Rectangle 82">
              <a:extLst>
                <a:ext uri="{FF2B5EF4-FFF2-40B4-BE49-F238E27FC236}">
                  <a16:creationId xmlns:a16="http://schemas.microsoft.com/office/drawing/2014/main" id="{3E286210-6550-476B-A6D9-B133988CF6F1}"/>
                </a:ext>
              </a:extLst>
            </p:cNvPr>
            <p:cNvSpPr>
              <a:spLocks noChangeArrowheads="1"/>
            </p:cNvSpPr>
            <p:nvPr/>
          </p:nvSpPr>
          <p:spPr bwMode="auto">
            <a:xfrm>
              <a:off x="2054657" y="2999991"/>
              <a:ext cx="171898" cy="988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08" name="Oval 83">
              <a:extLst>
                <a:ext uri="{FF2B5EF4-FFF2-40B4-BE49-F238E27FC236}">
                  <a16:creationId xmlns:a16="http://schemas.microsoft.com/office/drawing/2014/main" id="{49EE151C-30F3-43A4-831D-4DF8D1B0096F}"/>
                </a:ext>
              </a:extLst>
            </p:cNvPr>
            <p:cNvSpPr>
              <a:spLocks noChangeArrowheads="1"/>
            </p:cNvSpPr>
            <p:nvPr/>
          </p:nvSpPr>
          <p:spPr bwMode="auto">
            <a:xfrm>
              <a:off x="1959529" y="2980216"/>
              <a:ext cx="20027" cy="19775"/>
            </a:xfrm>
            <a:prstGeom prst="ellipse">
              <a:avLst/>
            </a:prstGeom>
            <a:grpFill/>
            <a:ln w="9525">
              <a:no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Tree>
    <p:extLst>
      <p:ext uri="{BB962C8B-B14F-4D97-AF65-F5344CB8AC3E}">
        <p14:creationId xmlns:p14="http://schemas.microsoft.com/office/powerpoint/2010/main" val="809283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9845" name="think-cell Slide" r:id="rId4" imgW="473" imgH="473" progId="TCLayout.ActiveDocument.1">
                  <p:embed/>
                </p:oleObj>
              </mc:Choice>
              <mc:Fallback>
                <p:oleObj name="think-cell Slide" r:id="rId4" imgW="473" imgH="47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itle 1">
            <a:extLst>
              <a:ext uri="{FF2B5EF4-FFF2-40B4-BE49-F238E27FC236}">
                <a16:creationId xmlns:a16="http://schemas.microsoft.com/office/drawing/2014/main" id="{7C3CF7C8-B228-4C71-81BB-9C050EE34692}"/>
              </a:ext>
            </a:extLst>
          </p:cNvPr>
          <p:cNvSpPr txBox="1">
            <a:spLocks/>
          </p:cNvSpPr>
          <p:nvPr/>
        </p:nvSpPr>
        <p:spPr>
          <a:xfrm>
            <a:off x="2135560" y="116632"/>
            <a:ext cx="9073008" cy="4479134"/>
          </a:xfrm>
          <a:prstGeom prst="rect">
            <a:avLst/>
          </a:prstGeom>
        </p:spPr>
        <p:txBody>
          <a:bodyPr vert="horz" lIns="0" tIns="0" rIns="0" bIns="0" rtlCol="0" anchor="ctr" anchorCtr="0">
            <a:noAutofit/>
          </a:bodyPr>
          <a:lstStyle>
            <a:lvl1pPr algn="l" defTabSz="844083" rtl="0" eaLnBrk="1" latinLnBrk="0" hangingPunct="1">
              <a:lnSpc>
                <a:spcPct val="70000"/>
              </a:lnSpc>
              <a:spcBef>
                <a:spcPct val="0"/>
              </a:spcBef>
              <a:buNone/>
              <a:defRPr sz="8938" kern="1200" baseline="0">
                <a:solidFill>
                  <a:schemeClr val="bg1"/>
                </a:solidFill>
                <a:latin typeface="+mj-lt"/>
                <a:ea typeface="+mj-ea"/>
                <a:cs typeface="+mj-cs"/>
              </a:defRPr>
            </a:lvl1pPr>
          </a:lstStyle>
          <a:p>
            <a:pPr marL="9525" marR="0" lvl="0" indent="-9525" algn="l" defTabSz="844083" rtl="0" eaLnBrk="1" fontAlgn="auto" latinLnBrk="0" hangingPunct="1">
              <a:lnSpc>
                <a:spcPct val="100000"/>
              </a:lnSpc>
              <a:spcBef>
                <a:spcPct val="0"/>
              </a:spcBef>
              <a:spcAft>
                <a:spcPts val="0"/>
              </a:spcAft>
              <a:buClrTx/>
              <a:buSzTx/>
              <a:buFontTx/>
              <a:buNone/>
              <a:tabLst/>
              <a:defRPr/>
            </a:pPr>
            <a:br>
              <a:rPr kumimoji="0" lang="en-GB" sz="300" b="1" i="0" u="none" strike="noStrike" kern="1200" cap="none" spc="0" normalizeH="0" baseline="0" noProof="0" dirty="0">
                <a:ln>
                  <a:noFill/>
                </a:ln>
                <a:solidFill>
                  <a:prstClr val="white"/>
                </a:solidFill>
                <a:effectLst/>
                <a:uLnTx/>
                <a:uFillTx/>
                <a:latin typeface="KPMG Extralight"/>
                <a:ea typeface="+mj-ea"/>
                <a:cs typeface="+mj-cs"/>
              </a:rPr>
            </a:br>
            <a:endParaRPr kumimoji="0" lang="en-GB" sz="300" b="1" i="0" u="none" strike="noStrike" kern="1200" cap="none" spc="0" normalizeH="0" baseline="0" noProof="0" dirty="0">
              <a:ln>
                <a:noFill/>
              </a:ln>
              <a:solidFill>
                <a:prstClr val="white"/>
              </a:solidFill>
              <a:effectLst/>
              <a:uLnTx/>
              <a:uFillTx/>
              <a:latin typeface="KPMG Extralight"/>
              <a:ea typeface="+mj-ea"/>
              <a:cs typeface="+mj-cs"/>
            </a:endParaRPr>
          </a:p>
          <a:p>
            <a:pPr marL="9525" marR="0" lvl="0" indent="-9525" algn="l" defTabSz="844083" rtl="0" eaLnBrk="1" fontAlgn="auto" latinLnBrk="0" hangingPunct="1">
              <a:lnSpc>
                <a:spcPct val="100000"/>
              </a:lnSpc>
              <a:spcBef>
                <a:spcPct val="0"/>
              </a:spcBef>
              <a:spcAft>
                <a:spcPts val="0"/>
              </a:spcAft>
              <a:buClrTx/>
              <a:buSzTx/>
              <a:buFontTx/>
              <a:buNone/>
              <a:tabLst/>
              <a:defRPr/>
            </a:pPr>
            <a:br>
              <a:rPr kumimoji="0" lang="en-GB" sz="2000" b="0" i="0" u="none" strike="noStrike" kern="1200" cap="none" spc="0" normalizeH="0" baseline="0" noProof="0" dirty="0">
                <a:ln>
                  <a:noFill/>
                </a:ln>
                <a:solidFill>
                  <a:prstClr val="white"/>
                </a:solidFill>
                <a:effectLst/>
                <a:uLnTx/>
                <a:uFillTx/>
                <a:latin typeface="KPMG Extralight"/>
                <a:ea typeface="+mj-ea"/>
                <a:cs typeface="+mj-cs"/>
              </a:rPr>
            </a:br>
            <a:r>
              <a:rPr kumimoji="0" lang="en-GB" sz="2000" b="0" i="0" u="none" strike="noStrike" kern="1200" cap="none" spc="0" normalizeH="0" baseline="0" noProof="0" dirty="0">
                <a:ln>
                  <a:noFill/>
                </a:ln>
                <a:solidFill>
                  <a:prstClr val="white"/>
                </a:solidFill>
                <a:effectLst/>
                <a:uLnTx/>
                <a:uFillTx/>
                <a:latin typeface="KPMG Extralight"/>
                <a:ea typeface="+mj-ea"/>
                <a:cs typeface="+mj-cs"/>
              </a:rPr>
              <a:t>		</a:t>
            </a:r>
            <a:br>
              <a:rPr kumimoji="0" lang="en-GB" sz="2000" b="0" i="0" u="none" strike="noStrike" kern="1200" cap="none" spc="0" normalizeH="0" baseline="0" noProof="0" dirty="0">
                <a:ln>
                  <a:noFill/>
                </a:ln>
                <a:solidFill>
                  <a:prstClr val="white"/>
                </a:solidFill>
                <a:effectLst/>
                <a:uLnTx/>
                <a:uFillTx/>
                <a:latin typeface="KPMG Extralight"/>
                <a:ea typeface="+mj-ea"/>
                <a:cs typeface="+mj-cs"/>
              </a:rPr>
            </a:br>
            <a:r>
              <a:rPr lang="en-GB" sz="11500" dirty="0">
                <a:solidFill>
                  <a:prstClr val="white"/>
                </a:solidFill>
                <a:latin typeface="KPMG Extralight"/>
              </a:rPr>
              <a:t>MUCHAS GRACIAS!</a:t>
            </a:r>
            <a:r>
              <a:rPr lang="en-GB" sz="1800" dirty="0">
                <a:solidFill>
                  <a:prstClr val="white"/>
                </a:solidFill>
                <a:latin typeface="KPMG Extralight"/>
              </a:rPr>
              <a:t>!</a:t>
            </a:r>
            <a:endParaRPr kumimoji="0" lang="en-GB" sz="2000" b="0" i="0" u="none" strike="noStrike" kern="1200" cap="none" spc="0" normalizeH="0" baseline="0" noProof="0" dirty="0">
              <a:ln>
                <a:noFill/>
              </a:ln>
              <a:solidFill>
                <a:prstClr val="white"/>
              </a:solidFill>
              <a:effectLst/>
              <a:uLnTx/>
              <a:uFillTx/>
              <a:latin typeface="KPMG Extralight"/>
              <a:ea typeface="+mj-ea"/>
              <a:cs typeface="+mj-cs"/>
            </a:endParaRPr>
          </a:p>
        </p:txBody>
      </p:sp>
    </p:spTree>
    <p:extLst>
      <p:ext uri="{BB962C8B-B14F-4D97-AF65-F5344CB8AC3E}">
        <p14:creationId xmlns:p14="http://schemas.microsoft.com/office/powerpoint/2010/main" val="8102207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1839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14559" name="think-cell Slide" r:id="rId5" imgW="216" imgH="216" progId="TCLayout.ActiveDocument.1">
                  <p:embed/>
                </p:oleObj>
              </mc:Choice>
              <mc:Fallback>
                <p:oleObj name="think-cell Slide" r:id="rId5" imgW="216" imgH="216" progId="TCLayout.ActiveDocument.1">
                  <p:embed/>
                  <p:pic>
                    <p:nvPicPr>
                      <p:cNvPr id="9" name="Object 8" hidden="1"/>
                      <p:cNvPicPr/>
                      <p:nvPr/>
                    </p:nvPicPr>
                    <p:blipFill>
                      <a:blip r:embed="rId6"/>
                      <a:stretch>
                        <a:fillRect/>
                      </a:stretch>
                    </p:blipFill>
                    <p:spPr>
                      <a:xfrm>
                        <a:off x="1525589" y="1589"/>
                        <a:ext cx="1587" cy="1587"/>
                      </a:xfrm>
                      <a:prstGeom prst="rect">
                        <a:avLst/>
                      </a:prstGeom>
                    </p:spPr>
                  </p:pic>
                </p:oleObj>
              </mc:Fallback>
            </mc:AlternateContent>
          </a:graphicData>
        </a:graphic>
      </p:graphicFrame>
      <p:sp>
        <p:nvSpPr>
          <p:cNvPr id="19" name="Title 1"/>
          <p:cNvSpPr txBox="1">
            <a:spLocks/>
          </p:cNvSpPr>
          <p:nvPr/>
        </p:nvSpPr>
        <p:spPr>
          <a:xfrm>
            <a:off x="990000" y="488411"/>
            <a:ext cx="8478958" cy="687855"/>
          </a:xfrm>
          <a:prstGeom prst="rect">
            <a:avLst/>
          </a:prstGeom>
          <a:noFill/>
        </p:spPr>
        <p:txBody>
          <a:bodyPr vert="horz" lIns="0" tIns="0" rIns="0" bIns="0" rtlCol="0" anchor="t" anchorCtr="0">
            <a:noAutofit/>
          </a:bodyPr>
          <a:lstStyle>
            <a:lvl1pPr eaLnBrk="1" hangingPunct="1">
              <a:lnSpc>
                <a:spcPct val="75000"/>
              </a:lnSpc>
              <a:defRPr sz="5400" b="0" i="0">
                <a:solidFill>
                  <a:schemeClr val="tx2"/>
                </a:solidFill>
                <a:latin typeface="+mj-lt"/>
                <a:cs typeface="KPMG Extralight"/>
              </a:defRPr>
            </a:lvl1pPr>
          </a:lstStyle>
          <a:p>
            <a:pPr marL="0" marR="0" lvl="0" indent="0" algn="l" defTabSz="914400" rtl="0" eaLnBrk="1" fontAlgn="auto" latinLnBrk="0" hangingPunct="1">
              <a:lnSpc>
                <a:spcPct val="75000"/>
              </a:lnSpc>
              <a:spcBef>
                <a:spcPts val="0"/>
              </a:spcBef>
              <a:spcAft>
                <a:spcPts val="0"/>
              </a:spcAft>
              <a:buClrTx/>
              <a:buSzTx/>
              <a:buFontTx/>
              <a:buNone/>
              <a:tabLst/>
              <a:defRPr/>
            </a:pPr>
            <a:r>
              <a:rPr kumimoji="0" lang="es-ES_tradnl" sz="2400" b="1" i="0" u="none" strike="noStrike" kern="0" cap="none" spc="0" normalizeH="0" baseline="0" noProof="0" dirty="0">
                <a:ln>
                  <a:noFill/>
                </a:ln>
                <a:solidFill>
                  <a:srgbClr val="00338D"/>
                </a:solidFill>
                <a:effectLst/>
                <a:uLnTx/>
                <a:uFillTx/>
                <a:latin typeface="KPMG Extralight"/>
                <a:ea typeface="+mn-ea"/>
              </a:rPr>
              <a:t>2.1. Organización</a:t>
            </a:r>
            <a:br>
              <a:rPr kumimoji="0" lang="es-ES_tradnl" sz="2400" b="1" i="0" u="none" strike="noStrike" kern="0" cap="none" spc="0" normalizeH="0" baseline="0" noProof="0" dirty="0">
                <a:ln>
                  <a:noFill/>
                </a:ln>
                <a:solidFill>
                  <a:srgbClr val="00338D"/>
                </a:solidFill>
                <a:effectLst/>
                <a:uLnTx/>
                <a:uFillTx/>
                <a:latin typeface="KPMG Extralight"/>
                <a:ea typeface="+mn-ea"/>
              </a:rPr>
            </a:br>
            <a:r>
              <a:rPr kumimoji="0" lang="es-ES_tradnl" sz="4000" b="0" i="0" u="none" strike="noStrike" kern="0" cap="none" spc="0" normalizeH="0" baseline="0" noProof="0" dirty="0">
                <a:ln>
                  <a:noFill/>
                </a:ln>
                <a:solidFill>
                  <a:srgbClr val="00338D"/>
                </a:solidFill>
                <a:effectLst/>
                <a:uLnTx/>
                <a:uFillTx/>
                <a:latin typeface="KPMG Extralight"/>
                <a:ea typeface="+mn-ea"/>
              </a:rPr>
              <a:t>Organigrama actual </a:t>
            </a:r>
            <a:br>
              <a:rPr kumimoji="0" lang="es-ES_tradnl" sz="4000" b="1" i="0" u="none" strike="noStrike" kern="0" cap="none" spc="0" normalizeH="0" baseline="0" noProof="0" dirty="0">
                <a:ln>
                  <a:noFill/>
                </a:ln>
                <a:solidFill>
                  <a:srgbClr val="00338D"/>
                </a:solidFill>
                <a:effectLst/>
                <a:uLnTx/>
                <a:uFillTx/>
                <a:latin typeface="KPMG Extralight"/>
                <a:ea typeface="+mn-ea"/>
              </a:rPr>
            </a:br>
            <a:endParaRPr kumimoji="0" lang="es-ES_tradnl" sz="4000" b="1" i="0" u="none" strike="noStrike" kern="0" cap="none" spc="0" normalizeH="0" baseline="0" noProof="0" dirty="0">
              <a:ln>
                <a:noFill/>
              </a:ln>
              <a:solidFill>
                <a:srgbClr val="00338D"/>
              </a:solidFill>
              <a:effectLst/>
              <a:uLnTx/>
              <a:uFillTx/>
              <a:latin typeface="KPMG Extralight"/>
              <a:ea typeface="+mn-ea"/>
            </a:endParaRPr>
          </a:p>
        </p:txBody>
      </p:sp>
      <p:sp>
        <p:nvSpPr>
          <p:cNvPr id="2" name="Rectangle 1">
            <a:extLst>
              <a:ext uri="{FF2B5EF4-FFF2-40B4-BE49-F238E27FC236}">
                <a16:creationId xmlns:a16="http://schemas.microsoft.com/office/drawing/2014/main" id="{AA5C66E4-8061-48F4-B9DB-47AA529239B8}"/>
              </a:ext>
            </a:extLst>
          </p:cNvPr>
          <p:cNvSpPr/>
          <p:nvPr/>
        </p:nvSpPr>
        <p:spPr>
          <a:xfrm>
            <a:off x="5553839" y="1200122"/>
            <a:ext cx="1872208" cy="3042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900" b="1" i="0" u="none" strike="noStrike" kern="1200" cap="none" spc="0" normalizeH="0" baseline="0" noProof="0" dirty="0">
                <a:ln>
                  <a:noFill/>
                </a:ln>
                <a:solidFill>
                  <a:prstClr val="white"/>
                </a:solidFill>
                <a:effectLst/>
                <a:uLnTx/>
                <a:uFillTx/>
                <a:latin typeface="Arial"/>
                <a:ea typeface="+mn-ea"/>
                <a:cs typeface="+mn-cs"/>
              </a:rPr>
              <a:t>Cristian Michel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900" b="0" i="1" u="none" strike="noStrike" kern="1200" cap="none" spc="0" normalizeH="0" baseline="0" noProof="0" dirty="0">
                <a:ln>
                  <a:noFill/>
                </a:ln>
                <a:solidFill>
                  <a:prstClr val="white"/>
                </a:solidFill>
                <a:effectLst/>
                <a:uLnTx/>
                <a:uFillTx/>
                <a:latin typeface="Arial"/>
                <a:ea typeface="+mn-ea"/>
                <a:cs typeface="+mn-cs"/>
              </a:rPr>
              <a:t>CEO</a:t>
            </a:r>
          </a:p>
        </p:txBody>
      </p:sp>
      <p:cxnSp>
        <p:nvCxnSpPr>
          <p:cNvPr id="7" name="Connector: Elbow 6">
            <a:extLst>
              <a:ext uri="{FF2B5EF4-FFF2-40B4-BE49-F238E27FC236}">
                <a16:creationId xmlns:a16="http://schemas.microsoft.com/office/drawing/2014/main" id="{FC0AEC8D-B7D7-45EA-AF9B-D28995DF3B10}"/>
              </a:ext>
            </a:extLst>
          </p:cNvPr>
          <p:cNvCxnSpPr>
            <a:cxnSpLocks/>
            <a:stCxn id="2" idx="2"/>
            <a:endCxn id="16" idx="0"/>
          </p:cNvCxnSpPr>
          <p:nvPr/>
        </p:nvCxnSpPr>
        <p:spPr>
          <a:xfrm rot="5400000">
            <a:off x="3840365" y="-862759"/>
            <a:ext cx="282475" cy="5016683"/>
          </a:xfrm>
          <a:prstGeom prst="bentConnector3">
            <a:avLst>
              <a:gd name="adj1" fmla="val 50000"/>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6E66412E-BFD4-449D-AC84-7A303C11F6D7}"/>
              </a:ext>
            </a:extLst>
          </p:cNvPr>
          <p:cNvSpPr/>
          <p:nvPr/>
        </p:nvSpPr>
        <p:spPr>
          <a:xfrm>
            <a:off x="972488" y="1786820"/>
            <a:ext cx="1001544" cy="2745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600" b="1" i="0" u="none" strike="noStrike" kern="1200" cap="none" spc="0" normalizeH="0" baseline="0" noProof="0" dirty="0">
                <a:ln>
                  <a:noFill/>
                </a:ln>
                <a:solidFill>
                  <a:prstClr val="white"/>
                </a:solidFill>
                <a:effectLst/>
                <a:uLnTx/>
                <a:uFillTx/>
                <a:latin typeface="Arial"/>
                <a:ea typeface="+mn-ea"/>
                <a:cs typeface="+mn-cs"/>
              </a:rPr>
              <a:t>Bruno Martínez </a:t>
            </a:r>
            <a:r>
              <a:rPr kumimoji="0" lang="es-ES" sz="600" b="1" i="0" u="none" strike="noStrike" kern="1200" cap="none" spc="0" normalizeH="0" baseline="0" noProof="0" dirty="0" err="1">
                <a:ln>
                  <a:noFill/>
                </a:ln>
                <a:solidFill>
                  <a:prstClr val="white"/>
                </a:solidFill>
                <a:effectLst/>
                <a:uLnTx/>
                <a:uFillTx/>
                <a:latin typeface="Arial"/>
                <a:ea typeface="+mn-ea"/>
                <a:cs typeface="+mn-cs"/>
              </a:rPr>
              <a:t>Turza</a:t>
            </a:r>
            <a:endParaRPr kumimoji="0" lang="es-ES" sz="600" b="1"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600" b="0" i="1" u="none" strike="noStrike" kern="1200" cap="none" spc="0" normalizeH="0" baseline="0" noProof="0" dirty="0">
                <a:ln>
                  <a:noFill/>
                </a:ln>
                <a:solidFill>
                  <a:prstClr val="white"/>
                </a:solidFill>
                <a:effectLst/>
                <a:uLnTx/>
                <a:uFillTx/>
                <a:latin typeface="Arial"/>
                <a:ea typeface="+mn-ea"/>
                <a:cs typeface="+mn-cs"/>
              </a:rPr>
              <a:t>Director Industrial</a:t>
            </a:r>
          </a:p>
        </p:txBody>
      </p:sp>
      <p:sp>
        <p:nvSpPr>
          <p:cNvPr id="21" name="Rectangle 20">
            <a:extLst>
              <a:ext uri="{FF2B5EF4-FFF2-40B4-BE49-F238E27FC236}">
                <a16:creationId xmlns:a16="http://schemas.microsoft.com/office/drawing/2014/main" id="{DB306C0E-A33F-4E17-9529-CCC1D71DF9E1}"/>
              </a:ext>
            </a:extLst>
          </p:cNvPr>
          <p:cNvSpPr/>
          <p:nvPr/>
        </p:nvSpPr>
        <p:spPr>
          <a:xfrm>
            <a:off x="972488" y="2328877"/>
            <a:ext cx="1001544" cy="27451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600" b="1" i="0" u="none" strike="noStrike" kern="1200" cap="none" spc="0" normalizeH="0" baseline="0" noProof="0" dirty="0">
                <a:ln>
                  <a:noFill/>
                </a:ln>
                <a:solidFill>
                  <a:prstClr val="white"/>
                </a:solidFill>
                <a:effectLst/>
                <a:uLnTx/>
                <a:uFillTx/>
                <a:latin typeface="Arial"/>
                <a:ea typeface="+mn-ea"/>
                <a:cs typeface="+mn-cs"/>
              </a:rPr>
              <a:t>José Barrios </a:t>
            </a:r>
            <a:r>
              <a:rPr kumimoji="0" lang="es-ES" sz="600" b="1" i="0" u="none" strike="noStrike" kern="1200" cap="none" spc="0" normalizeH="0" baseline="0" noProof="0" dirty="0" err="1">
                <a:ln>
                  <a:noFill/>
                </a:ln>
                <a:solidFill>
                  <a:prstClr val="white"/>
                </a:solidFill>
                <a:effectLst/>
                <a:uLnTx/>
                <a:uFillTx/>
                <a:latin typeface="Arial"/>
                <a:ea typeface="+mn-ea"/>
                <a:cs typeface="+mn-cs"/>
              </a:rPr>
              <a:t>Roman</a:t>
            </a:r>
            <a:endParaRPr kumimoji="0" lang="es-ES" sz="600" b="1"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600" b="0" i="1" u="none" strike="noStrike" kern="1200" cap="none" spc="0" normalizeH="0" baseline="0" noProof="0" dirty="0">
                <a:ln>
                  <a:noFill/>
                </a:ln>
                <a:solidFill>
                  <a:prstClr val="white"/>
                </a:solidFill>
                <a:effectLst/>
                <a:uLnTx/>
                <a:uFillTx/>
                <a:latin typeface="Arial"/>
                <a:ea typeface="+mn-ea"/>
                <a:cs typeface="+mn-cs"/>
              </a:rPr>
              <a:t>Director Forestal</a:t>
            </a:r>
          </a:p>
        </p:txBody>
      </p:sp>
      <p:cxnSp>
        <p:nvCxnSpPr>
          <p:cNvPr id="23" name="Straight Connector 22">
            <a:extLst>
              <a:ext uri="{FF2B5EF4-FFF2-40B4-BE49-F238E27FC236}">
                <a16:creationId xmlns:a16="http://schemas.microsoft.com/office/drawing/2014/main" id="{DBB64ECD-9CE7-4A76-BD13-90491016D8F3}"/>
              </a:ext>
            </a:extLst>
          </p:cNvPr>
          <p:cNvCxnSpPr>
            <a:cxnSpLocks/>
            <a:stCxn id="16" idx="2"/>
            <a:endCxn id="21" idx="0"/>
          </p:cNvCxnSpPr>
          <p:nvPr/>
        </p:nvCxnSpPr>
        <p:spPr>
          <a:xfrm>
            <a:off x="1473260" y="2061330"/>
            <a:ext cx="0" cy="26754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53D84411-44D2-4900-A8B8-C2C169A6CA17}"/>
              </a:ext>
            </a:extLst>
          </p:cNvPr>
          <p:cNvSpPr/>
          <p:nvPr/>
        </p:nvSpPr>
        <p:spPr>
          <a:xfrm>
            <a:off x="972488" y="2837780"/>
            <a:ext cx="1001544" cy="274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600" b="1" i="0" u="none" strike="noStrike" kern="1200" cap="none" spc="0" normalizeH="0" baseline="0" noProof="0" dirty="0">
                <a:ln>
                  <a:noFill/>
                </a:ln>
                <a:solidFill>
                  <a:prstClr val="white"/>
                </a:solidFill>
                <a:effectLst/>
                <a:uLnTx/>
                <a:uFillTx/>
                <a:latin typeface="Arial"/>
                <a:ea typeface="+mn-ea"/>
                <a:cs typeface="+mn-cs"/>
              </a:rPr>
              <a:t>Sergio Souto Suarez</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600" b="0" i="1" u="none" strike="noStrike" kern="1200" cap="none" spc="0" normalizeH="0" baseline="0" noProof="0" dirty="0">
                <a:ln>
                  <a:noFill/>
                </a:ln>
                <a:solidFill>
                  <a:prstClr val="white"/>
                </a:solidFill>
                <a:effectLst/>
                <a:uLnTx/>
                <a:uFillTx/>
                <a:latin typeface="Arial"/>
                <a:ea typeface="+mn-ea"/>
                <a:cs typeface="+mn-cs"/>
              </a:rPr>
              <a:t>Técnico Forestal</a:t>
            </a:r>
          </a:p>
        </p:txBody>
      </p:sp>
      <p:cxnSp>
        <p:nvCxnSpPr>
          <p:cNvPr id="37" name="Straight Connector 36">
            <a:extLst>
              <a:ext uri="{FF2B5EF4-FFF2-40B4-BE49-F238E27FC236}">
                <a16:creationId xmlns:a16="http://schemas.microsoft.com/office/drawing/2014/main" id="{EF36DE9C-9473-4F60-951C-09452955F547}"/>
              </a:ext>
            </a:extLst>
          </p:cNvPr>
          <p:cNvCxnSpPr>
            <a:stCxn id="21" idx="2"/>
            <a:endCxn id="32" idx="0"/>
          </p:cNvCxnSpPr>
          <p:nvPr/>
        </p:nvCxnSpPr>
        <p:spPr>
          <a:xfrm>
            <a:off x="1473260" y="2603387"/>
            <a:ext cx="0" cy="23439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C854E9B4-9EAE-43D9-AA1A-1F2A78A5F9FC}"/>
              </a:ext>
            </a:extLst>
          </p:cNvPr>
          <p:cNvSpPr/>
          <p:nvPr/>
        </p:nvSpPr>
        <p:spPr>
          <a:xfrm>
            <a:off x="2745005" y="2328878"/>
            <a:ext cx="1001544" cy="27451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600" b="1" i="0" u="none" strike="noStrike" kern="1200" cap="none" spc="0" normalizeH="0" baseline="0" noProof="0" dirty="0">
                <a:ln>
                  <a:noFill/>
                </a:ln>
                <a:solidFill>
                  <a:prstClr val="white"/>
                </a:solidFill>
                <a:effectLst/>
                <a:uLnTx/>
                <a:uFillTx/>
                <a:latin typeface="Arial"/>
                <a:ea typeface="+mn-ea"/>
                <a:cs typeface="+mn-cs"/>
              </a:rPr>
              <a:t>Adolfo Pina Ramírez</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600" b="0" i="1" u="none" strike="noStrike" kern="1200" cap="none" spc="0" normalizeH="0" baseline="0" noProof="0" dirty="0">
                <a:ln>
                  <a:noFill/>
                </a:ln>
                <a:solidFill>
                  <a:prstClr val="white"/>
                </a:solidFill>
                <a:effectLst/>
                <a:uLnTx/>
                <a:uFillTx/>
                <a:latin typeface="Arial"/>
                <a:ea typeface="+mn-ea"/>
                <a:cs typeface="+mn-cs"/>
              </a:rPr>
              <a:t>Responsable Planificación</a:t>
            </a:r>
          </a:p>
        </p:txBody>
      </p:sp>
      <p:sp>
        <p:nvSpPr>
          <p:cNvPr id="41" name="Rectangle 40">
            <a:extLst>
              <a:ext uri="{FF2B5EF4-FFF2-40B4-BE49-F238E27FC236}">
                <a16:creationId xmlns:a16="http://schemas.microsoft.com/office/drawing/2014/main" id="{A07B2D84-2662-4CFE-A905-C776E3E73211}"/>
              </a:ext>
            </a:extLst>
          </p:cNvPr>
          <p:cNvSpPr/>
          <p:nvPr/>
        </p:nvSpPr>
        <p:spPr>
          <a:xfrm>
            <a:off x="4119088" y="2328878"/>
            <a:ext cx="1001544" cy="27451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600" b="1" i="0" u="none" strike="noStrike" kern="1200" cap="none" spc="0" normalizeH="0" baseline="0" noProof="0" dirty="0">
                <a:ln>
                  <a:noFill/>
                </a:ln>
                <a:solidFill>
                  <a:prstClr val="white"/>
                </a:solidFill>
                <a:effectLst/>
                <a:uLnTx/>
                <a:uFillTx/>
                <a:latin typeface="Arial"/>
                <a:ea typeface="+mn-ea"/>
                <a:cs typeface="+mn-cs"/>
              </a:rPr>
              <a:t>Judit Ureta </a:t>
            </a:r>
            <a:r>
              <a:rPr kumimoji="0" lang="es-ES" sz="600" b="1" i="0" u="none" strike="noStrike" kern="1200" cap="none" spc="0" normalizeH="0" baseline="0" noProof="0" dirty="0" err="1">
                <a:ln>
                  <a:noFill/>
                </a:ln>
                <a:solidFill>
                  <a:prstClr val="white"/>
                </a:solidFill>
                <a:effectLst/>
                <a:uLnTx/>
                <a:uFillTx/>
                <a:latin typeface="Arial"/>
                <a:ea typeface="+mn-ea"/>
                <a:cs typeface="+mn-cs"/>
              </a:rPr>
              <a:t>Fdez</a:t>
            </a:r>
            <a:r>
              <a:rPr kumimoji="0" lang="es-ES" sz="600" b="1" i="0" u="none" strike="noStrike" kern="1200" cap="none" spc="0" normalizeH="0" baseline="0" noProof="0" dirty="0">
                <a:ln>
                  <a:noFill/>
                </a:ln>
                <a:solidFill>
                  <a:prstClr val="white"/>
                </a:solidFill>
                <a:effectLst/>
                <a:uLnTx/>
                <a:uFillTx/>
                <a:latin typeface="Arial"/>
                <a:ea typeface="+mn-ea"/>
                <a:cs typeface="+mn-cs"/>
              </a:rPr>
              <a:t> de la Cuesta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600" b="0" i="1" u="none" strike="noStrike" kern="1200" cap="none" spc="0" normalizeH="0" baseline="0" noProof="0" dirty="0">
                <a:ln>
                  <a:noFill/>
                </a:ln>
                <a:solidFill>
                  <a:prstClr val="white"/>
                </a:solidFill>
                <a:effectLst/>
                <a:uLnTx/>
                <a:uFillTx/>
                <a:latin typeface="Arial"/>
                <a:ea typeface="+mn-ea"/>
                <a:cs typeface="+mn-cs"/>
              </a:rPr>
              <a:t>Responsable Compras</a:t>
            </a:r>
          </a:p>
        </p:txBody>
      </p:sp>
      <p:sp>
        <p:nvSpPr>
          <p:cNvPr id="42" name="Rectangle 41">
            <a:extLst>
              <a:ext uri="{FF2B5EF4-FFF2-40B4-BE49-F238E27FC236}">
                <a16:creationId xmlns:a16="http://schemas.microsoft.com/office/drawing/2014/main" id="{04C2690D-B901-47B6-897D-8F22976AA3EC}"/>
              </a:ext>
            </a:extLst>
          </p:cNvPr>
          <p:cNvSpPr/>
          <p:nvPr/>
        </p:nvSpPr>
        <p:spPr>
          <a:xfrm>
            <a:off x="6318762" y="2328877"/>
            <a:ext cx="1122540" cy="27451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600" b="1" i="0" u="none" strike="noStrike" kern="1200" cap="none" spc="0" normalizeH="0" baseline="0" noProof="0" dirty="0">
                <a:ln>
                  <a:noFill/>
                </a:ln>
                <a:solidFill>
                  <a:prstClr val="white"/>
                </a:solidFill>
                <a:effectLst/>
                <a:uLnTx/>
                <a:uFillTx/>
                <a:latin typeface="Arial"/>
                <a:ea typeface="+mn-ea"/>
                <a:cs typeface="+mn-cs"/>
              </a:rPr>
              <a:t>Soiartze </a:t>
            </a:r>
            <a:r>
              <a:rPr kumimoji="0" lang="es-ES" sz="600" b="1" i="0" u="none" strike="noStrike" kern="1200" cap="none" spc="0" normalizeH="0" baseline="0" noProof="0" dirty="0" err="1">
                <a:ln>
                  <a:noFill/>
                </a:ln>
                <a:solidFill>
                  <a:prstClr val="white"/>
                </a:solidFill>
                <a:effectLst/>
                <a:uLnTx/>
                <a:uFillTx/>
                <a:latin typeface="Arial"/>
                <a:ea typeface="+mn-ea"/>
                <a:cs typeface="+mn-cs"/>
              </a:rPr>
              <a:t>Llonin</a:t>
            </a:r>
            <a:r>
              <a:rPr kumimoji="0" lang="es-ES" sz="600" b="1" i="0" u="none" strike="noStrike" kern="1200" cap="none" spc="0" normalizeH="0" baseline="0" noProof="0" dirty="0">
                <a:ln>
                  <a:noFill/>
                </a:ln>
                <a:solidFill>
                  <a:prstClr val="white"/>
                </a:solidFill>
                <a:effectLst/>
                <a:uLnTx/>
                <a:uFillTx/>
                <a:latin typeface="Arial"/>
                <a:ea typeface="+mn-ea"/>
                <a:cs typeface="+mn-cs"/>
              </a:rPr>
              <a:t> Abasolo</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600" b="0" i="1" u="none" strike="noStrike" kern="1200" cap="none" spc="0" normalizeH="0" baseline="0" noProof="0" dirty="0" err="1">
                <a:ln>
                  <a:noFill/>
                </a:ln>
                <a:solidFill>
                  <a:prstClr val="white"/>
                </a:solidFill>
                <a:effectLst/>
                <a:uLnTx/>
                <a:uFillTx/>
                <a:latin typeface="Arial"/>
                <a:ea typeface="+mn-ea"/>
                <a:cs typeface="+mn-cs"/>
              </a:rPr>
              <a:t>Customer</a:t>
            </a:r>
            <a:r>
              <a:rPr kumimoji="0" lang="es-ES" sz="600" b="0" i="1" u="none" strike="noStrike" kern="1200" cap="none" spc="0" normalizeH="0" baseline="0" noProof="0" dirty="0">
                <a:ln>
                  <a:noFill/>
                </a:ln>
                <a:solidFill>
                  <a:prstClr val="white"/>
                </a:solidFill>
                <a:effectLst/>
                <a:uLnTx/>
                <a:uFillTx/>
                <a:latin typeface="Arial"/>
                <a:ea typeface="+mn-ea"/>
                <a:cs typeface="+mn-cs"/>
              </a:rPr>
              <a:t> </a:t>
            </a:r>
            <a:r>
              <a:rPr kumimoji="0" lang="es-ES" sz="600" b="0" i="1" u="none" strike="noStrike" kern="1200" cap="none" spc="0" normalizeH="0" baseline="0" noProof="0" dirty="0" err="1">
                <a:ln>
                  <a:noFill/>
                </a:ln>
                <a:solidFill>
                  <a:prstClr val="white"/>
                </a:solidFill>
                <a:effectLst/>
                <a:uLnTx/>
                <a:uFillTx/>
                <a:latin typeface="Arial"/>
                <a:ea typeface="+mn-ea"/>
                <a:cs typeface="+mn-cs"/>
              </a:rPr>
              <a:t>Operations</a:t>
            </a:r>
            <a:r>
              <a:rPr kumimoji="0" lang="es-ES" sz="600" b="0" i="1" u="none" strike="noStrike" kern="1200" cap="none" spc="0" normalizeH="0" baseline="0" noProof="0" dirty="0">
                <a:ln>
                  <a:noFill/>
                </a:ln>
                <a:solidFill>
                  <a:prstClr val="white"/>
                </a:solidFill>
                <a:effectLst/>
                <a:uLnTx/>
                <a:uFillTx/>
                <a:latin typeface="Arial"/>
                <a:ea typeface="+mn-ea"/>
                <a:cs typeface="+mn-cs"/>
              </a:rPr>
              <a:t> Manager</a:t>
            </a:r>
          </a:p>
        </p:txBody>
      </p:sp>
      <p:sp>
        <p:nvSpPr>
          <p:cNvPr id="43" name="Rectangle 42">
            <a:extLst>
              <a:ext uri="{FF2B5EF4-FFF2-40B4-BE49-F238E27FC236}">
                <a16:creationId xmlns:a16="http://schemas.microsoft.com/office/drawing/2014/main" id="{6D72DC32-F86F-40CC-94E5-09B7F50E3F58}"/>
              </a:ext>
            </a:extLst>
          </p:cNvPr>
          <p:cNvSpPr/>
          <p:nvPr/>
        </p:nvSpPr>
        <p:spPr>
          <a:xfrm>
            <a:off x="4210423" y="1786820"/>
            <a:ext cx="1001544" cy="2745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600" b="1" i="0" u="none" strike="noStrike" kern="1200" cap="none" spc="0" normalizeH="0" baseline="0" noProof="0" dirty="0">
                <a:ln>
                  <a:noFill/>
                </a:ln>
                <a:solidFill>
                  <a:prstClr val="white"/>
                </a:solidFill>
                <a:effectLst/>
                <a:uLnTx/>
                <a:uFillTx/>
                <a:latin typeface="Arial"/>
                <a:ea typeface="+mn-ea"/>
                <a:cs typeface="+mn-cs"/>
              </a:rPr>
              <a:t>Enrique Barragán Fernández</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600" b="0" i="1" u="none" strike="noStrike" kern="1200" cap="none" spc="0" normalizeH="0" baseline="0" noProof="0" dirty="0">
                <a:ln>
                  <a:noFill/>
                </a:ln>
                <a:solidFill>
                  <a:prstClr val="white"/>
                </a:solidFill>
                <a:effectLst/>
                <a:uLnTx/>
                <a:uFillTx/>
                <a:latin typeface="Arial"/>
                <a:ea typeface="+mn-ea"/>
                <a:cs typeface="+mn-cs"/>
              </a:rPr>
              <a:t>Director Producción</a:t>
            </a:r>
          </a:p>
        </p:txBody>
      </p:sp>
      <p:cxnSp>
        <p:nvCxnSpPr>
          <p:cNvPr id="39" name="Connector: Elbow 38">
            <a:extLst>
              <a:ext uri="{FF2B5EF4-FFF2-40B4-BE49-F238E27FC236}">
                <a16:creationId xmlns:a16="http://schemas.microsoft.com/office/drawing/2014/main" id="{79BD6408-3892-44B3-9BDB-F81269B582CB}"/>
              </a:ext>
            </a:extLst>
          </p:cNvPr>
          <p:cNvCxnSpPr>
            <a:stCxn id="43" idx="2"/>
            <a:endCxn id="40" idx="0"/>
          </p:cNvCxnSpPr>
          <p:nvPr/>
        </p:nvCxnSpPr>
        <p:spPr>
          <a:xfrm rot="5400000">
            <a:off x="3844712" y="1462395"/>
            <a:ext cx="267548" cy="1465418"/>
          </a:xfrm>
          <a:prstGeom prst="bentConnector3">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DB71E730-2F73-4B46-A829-7C925DBBD459}"/>
              </a:ext>
            </a:extLst>
          </p:cNvPr>
          <p:cNvCxnSpPr>
            <a:cxnSpLocks/>
            <a:stCxn id="43" idx="2"/>
            <a:endCxn id="42" idx="0"/>
          </p:cNvCxnSpPr>
          <p:nvPr/>
        </p:nvCxnSpPr>
        <p:spPr>
          <a:xfrm rot="16200000" flipH="1">
            <a:off x="5661840" y="1110684"/>
            <a:ext cx="267547" cy="2168837"/>
          </a:xfrm>
          <a:prstGeom prst="bentConnector3">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C000B29F-7F23-4ADF-9E0B-7E558105B955}"/>
              </a:ext>
            </a:extLst>
          </p:cNvPr>
          <p:cNvCxnSpPr>
            <a:stCxn id="43" idx="2"/>
            <a:endCxn id="41" idx="0"/>
          </p:cNvCxnSpPr>
          <p:nvPr/>
        </p:nvCxnSpPr>
        <p:spPr>
          <a:xfrm rot="5400000">
            <a:off x="4531754" y="2149437"/>
            <a:ext cx="267548" cy="91335"/>
          </a:xfrm>
          <a:prstGeom prst="bentConnector3">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15C45414-31DD-4936-8A9F-9779C3DD8D70}"/>
              </a:ext>
            </a:extLst>
          </p:cNvPr>
          <p:cNvCxnSpPr>
            <a:cxnSpLocks/>
            <a:stCxn id="2" idx="2"/>
            <a:endCxn id="43" idx="0"/>
          </p:cNvCxnSpPr>
          <p:nvPr/>
        </p:nvCxnSpPr>
        <p:spPr>
          <a:xfrm rot="5400000">
            <a:off x="5459332" y="756208"/>
            <a:ext cx="282475" cy="1778748"/>
          </a:xfrm>
          <a:prstGeom prst="bentConnector3">
            <a:avLst>
              <a:gd name="adj1" fmla="val 50000"/>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BE7F480C-2BF0-4A3E-9097-15C2A91EC5B2}"/>
              </a:ext>
            </a:extLst>
          </p:cNvPr>
          <p:cNvSpPr/>
          <p:nvPr/>
        </p:nvSpPr>
        <p:spPr>
          <a:xfrm>
            <a:off x="2745005" y="2848189"/>
            <a:ext cx="1001544" cy="274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600" b="1" i="0" u="none" strike="noStrike" kern="1200" cap="none" spc="0" normalizeH="0" baseline="0" noProof="0" dirty="0">
                <a:ln>
                  <a:noFill/>
                </a:ln>
                <a:solidFill>
                  <a:prstClr val="white"/>
                </a:solidFill>
                <a:effectLst/>
                <a:uLnTx/>
                <a:uFillTx/>
                <a:latin typeface="Arial"/>
                <a:ea typeface="+mn-ea"/>
                <a:cs typeface="+mn-cs"/>
              </a:rPr>
              <a:t>Alberto Vicario Azcona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600" b="0" i="1" u="none" strike="noStrike" kern="1200" cap="none" spc="0" normalizeH="0" baseline="0" noProof="0" dirty="0">
                <a:ln>
                  <a:noFill/>
                </a:ln>
                <a:solidFill>
                  <a:prstClr val="white"/>
                </a:solidFill>
                <a:effectLst/>
                <a:uLnTx/>
                <a:uFillTx/>
                <a:latin typeface="Arial"/>
                <a:ea typeface="+mn-ea"/>
                <a:cs typeface="+mn-cs"/>
              </a:rPr>
              <a:t>Técnico </a:t>
            </a:r>
            <a:r>
              <a:rPr lang="es-ES" sz="600" i="1" dirty="0">
                <a:solidFill>
                  <a:prstClr val="white"/>
                </a:solidFill>
                <a:latin typeface="Arial"/>
              </a:rPr>
              <a:t>Planificación</a:t>
            </a:r>
            <a:endParaRPr kumimoji="0" lang="es-ES" sz="600" b="0" i="1" u="none" strike="noStrike" kern="1200" cap="none" spc="0" normalizeH="0" baseline="0" noProof="0" dirty="0">
              <a:ln>
                <a:noFill/>
              </a:ln>
              <a:solidFill>
                <a:prstClr val="white"/>
              </a:solidFill>
              <a:effectLst/>
              <a:uLnTx/>
              <a:uFillTx/>
              <a:latin typeface="Arial"/>
              <a:ea typeface="+mn-ea"/>
              <a:cs typeface="+mn-cs"/>
            </a:endParaRPr>
          </a:p>
        </p:txBody>
      </p:sp>
      <p:sp>
        <p:nvSpPr>
          <p:cNvPr id="60" name="Rectangle 59">
            <a:extLst>
              <a:ext uri="{FF2B5EF4-FFF2-40B4-BE49-F238E27FC236}">
                <a16:creationId xmlns:a16="http://schemas.microsoft.com/office/drawing/2014/main" id="{5FCFE513-BF98-4DEF-8861-3DD30DAA11B5}"/>
              </a:ext>
            </a:extLst>
          </p:cNvPr>
          <p:cNvSpPr/>
          <p:nvPr/>
        </p:nvSpPr>
        <p:spPr>
          <a:xfrm>
            <a:off x="2745005" y="3318841"/>
            <a:ext cx="1001544" cy="274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600" b="1" i="0" u="none" strike="noStrike" kern="1200" cap="none" spc="0" normalizeH="0" baseline="0" noProof="0" dirty="0">
                <a:ln>
                  <a:noFill/>
                </a:ln>
                <a:solidFill>
                  <a:prstClr val="white"/>
                </a:solidFill>
                <a:effectLst/>
                <a:uLnTx/>
                <a:uFillTx/>
                <a:latin typeface="Arial"/>
                <a:ea typeface="+mn-ea"/>
                <a:cs typeface="+mn-cs"/>
              </a:rPr>
              <a:t>Beatriz Ramos </a:t>
            </a:r>
            <a:r>
              <a:rPr kumimoji="0" lang="es-ES" sz="600" b="1" i="0" u="none" strike="noStrike" kern="1200" cap="none" spc="0" normalizeH="0" baseline="0" noProof="0" dirty="0" err="1">
                <a:ln>
                  <a:noFill/>
                </a:ln>
                <a:solidFill>
                  <a:prstClr val="white"/>
                </a:solidFill>
                <a:effectLst/>
                <a:uLnTx/>
                <a:uFillTx/>
                <a:latin typeface="Arial"/>
                <a:ea typeface="+mn-ea"/>
                <a:cs typeface="+mn-cs"/>
              </a:rPr>
              <a:t>Illera</a:t>
            </a:r>
            <a:endParaRPr kumimoji="0" lang="es-ES" sz="600" b="1"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s-ES" sz="600" i="1" dirty="0" err="1">
                <a:solidFill>
                  <a:prstClr val="white"/>
                </a:solidFill>
                <a:latin typeface="Arial"/>
              </a:rPr>
              <a:t>Admin</a:t>
            </a:r>
            <a:r>
              <a:rPr lang="es-ES" sz="600" i="1" dirty="0">
                <a:solidFill>
                  <a:prstClr val="white"/>
                </a:solidFill>
                <a:latin typeface="Arial"/>
              </a:rPr>
              <a:t>. Planificación</a:t>
            </a:r>
            <a:endParaRPr kumimoji="0" lang="es-ES" sz="600" b="0" i="1" u="none" strike="noStrike" kern="1200" cap="none" spc="0" normalizeH="0" baseline="0" noProof="0" dirty="0">
              <a:ln>
                <a:noFill/>
              </a:ln>
              <a:solidFill>
                <a:prstClr val="white"/>
              </a:solidFill>
              <a:effectLst/>
              <a:uLnTx/>
              <a:uFillTx/>
              <a:latin typeface="Arial"/>
              <a:ea typeface="+mn-ea"/>
              <a:cs typeface="+mn-cs"/>
            </a:endParaRPr>
          </a:p>
        </p:txBody>
      </p:sp>
      <p:sp>
        <p:nvSpPr>
          <p:cNvPr id="61" name="Rectangle 60">
            <a:extLst>
              <a:ext uri="{FF2B5EF4-FFF2-40B4-BE49-F238E27FC236}">
                <a16:creationId xmlns:a16="http://schemas.microsoft.com/office/drawing/2014/main" id="{BCEF7872-C81D-4B17-BAEB-05F573F55E54}"/>
              </a:ext>
            </a:extLst>
          </p:cNvPr>
          <p:cNvSpPr/>
          <p:nvPr/>
        </p:nvSpPr>
        <p:spPr>
          <a:xfrm>
            <a:off x="2745005" y="3789493"/>
            <a:ext cx="1001544" cy="274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600" b="1" i="0" u="none" strike="noStrike" kern="1200" cap="none" spc="0" normalizeH="0" baseline="0" noProof="0" dirty="0">
                <a:ln>
                  <a:noFill/>
                </a:ln>
                <a:solidFill>
                  <a:prstClr val="white"/>
                </a:solidFill>
                <a:effectLst/>
                <a:uLnTx/>
                <a:uFillTx/>
                <a:latin typeface="Arial"/>
                <a:ea typeface="+mn-ea"/>
                <a:cs typeface="+mn-cs"/>
              </a:rPr>
              <a:t>Elena Fernández </a:t>
            </a:r>
            <a:r>
              <a:rPr kumimoji="0" lang="es-ES" sz="600" b="1" i="0" u="none" strike="noStrike" kern="1200" cap="none" spc="0" normalizeH="0" baseline="0" noProof="0" dirty="0" err="1">
                <a:ln>
                  <a:noFill/>
                </a:ln>
                <a:solidFill>
                  <a:prstClr val="white"/>
                </a:solidFill>
                <a:effectLst/>
                <a:uLnTx/>
                <a:uFillTx/>
                <a:latin typeface="Arial"/>
                <a:ea typeface="+mn-ea"/>
                <a:cs typeface="+mn-cs"/>
              </a:rPr>
              <a:t>AMrtínez</a:t>
            </a:r>
            <a:endParaRPr kumimoji="0" lang="es-ES" sz="600" b="1"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600" b="0" i="1" u="none" strike="noStrike" kern="1200" cap="none" spc="0" normalizeH="0" baseline="0" noProof="0" dirty="0" err="1">
                <a:ln>
                  <a:noFill/>
                </a:ln>
                <a:solidFill>
                  <a:prstClr val="white"/>
                </a:solidFill>
                <a:effectLst/>
                <a:uLnTx/>
                <a:uFillTx/>
                <a:latin typeface="Arial"/>
                <a:ea typeface="+mn-ea"/>
                <a:cs typeface="+mn-cs"/>
              </a:rPr>
              <a:t>Admin</a:t>
            </a:r>
            <a:r>
              <a:rPr kumimoji="0" lang="es-ES" sz="600" b="0" i="1" u="none" strike="noStrike" kern="1200" cap="none" spc="0" normalizeH="0" baseline="0" noProof="0" dirty="0">
                <a:ln>
                  <a:noFill/>
                </a:ln>
                <a:solidFill>
                  <a:prstClr val="white"/>
                </a:solidFill>
                <a:effectLst/>
                <a:uLnTx/>
                <a:uFillTx/>
                <a:latin typeface="Arial"/>
                <a:ea typeface="+mn-ea"/>
                <a:cs typeface="+mn-cs"/>
              </a:rPr>
              <a:t> Planificación</a:t>
            </a:r>
          </a:p>
        </p:txBody>
      </p:sp>
      <p:cxnSp>
        <p:nvCxnSpPr>
          <p:cNvPr id="58" name="Straight Connector 57">
            <a:extLst>
              <a:ext uri="{FF2B5EF4-FFF2-40B4-BE49-F238E27FC236}">
                <a16:creationId xmlns:a16="http://schemas.microsoft.com/office/drawing/2014/main" id="{B42A04E2-A1D9-4C20-9105-529BE4BEC2A6}"/>
              </a:ext>
            </a:extLst>
          </p:cNvPr>
          <p:cNvCxnSpPr>
            <a:stCxn id="40" idx="2"/>
            <a:endCxn id="59" idx="0"/>
          </p:cNvCxnSpPr>
          <p:nvPr/>
        </p:nvCxnSpPr>
        <p:spPr>
          <a:xfrm>
            <a:off x="3245777" y="2603388"/>
            <a:ext cx="0" cy="24480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9B8BEBE-F3A0-4710-8BFC-8D3E44B9579A}"/>
              </a:ext>
            </a:extLst>
          </p:cNvPr>
          <p:cNvCxnSpPr>
            <a:stCxn id="59" idx="2"/>
            <a:endCxn id="60" idx="0"/>
          </p:cNvCxnSpPr>
          <p:nvPr/>
        </p:nvCxnSpPr>
        <p:spPr>
          <a:xfrm>
            <a:off x="3245777" y="3122699"/>
            <a:ext cx="0" cy="19614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BEC23174-2352-4D4D-AD44-A5105FD4C2AD}"/>
              </a:ext>
            </a:extLst>
          </p:cNvPr>
          <p:cNvCxnSpPr>
            <a:cxnSpLocks/>
            <a:stCxn id="60" idx="2"/>
            <a:endCxn id="61" idx="0"/>
          </p:cNvCxnSpPr>
          <p:nvPr/>
        </p:nvCxnSpPr>
        <p:spPr>
          <a:xfrm>
            <a:off x="3245777" y="3593351"/>
            <a:ext cx="0" cy="19614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F7C8EF5D-65DC-44E4-B7BB-25C355C96272}"/>
              </a:ext>
            </a:extLst>
          </p:cNvPr>
          <p:cNvSpPr/>
          <p:nvPr/>
        </p:nvSpPr>
        <p:spPr>
          <a:xfrm>
            <a:off x="4119088" y="2848189"/>
            <a:ext cx="1001544" cy="274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600" b="1" i="0" u="none" strike="noStrike" kern="1200" cap="none" spc="0" normalizeH="0" baseline="0" noProof="0" dirty="0">
                <a:ln>
                  <a:noFill/>
                </a:ln>
                <a:solidFill>
                  <a:prstClr val="white"/>
                </a:solidFill>
                <a:effectLst/>
                <a:uLnTx/>
                <a:uFillTx/>
                <a:latin typeface="Arial"/>
                <a:ea typeface="+mn-ea"/>
                <a:cs typeface="+mn-cs"/>
              </a:rPr>
              <a:t>Ana Muñoz </a:t>
            </a:r>
            <a:r>
              <a:rPr kumimoji="0" lang="es-ES" sz="600" b="1" i="0" u="none" strike="noStrike" kern="1200" cap="none" spc="0" normalizeH="0" baseline="0" noProof="0" dirty="0" err="1">
                <a:ln>
                  <a:noFill/>
                </a:ln>
                <a:solidFill>
                  <a:prstClr val="white"/>
                </a:solidFill>
                <a:effectLst/>
                <a:uLnTx/>
                <a:uFillTx/>
                <a:latin typeface="Arial"/>
                <a:ea typeface="+mn-ea"/>
                <a:cs typeface="+mn-cs"/>
              </a:rPr>
              <a:t>Saenz</a:t>
            </a:r>
            <a:endParaRPr kumimoji="0" lang="es-ES" sz="600" b="1"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s-ES" sz="600" i="1" dirty="0" err="1">
                <a:solidFill>
                  <a:prstClr val="white"/>
                </a:solidFill>
                <a:latin typeface="Arial"/>
              </a:rPr>
              <a:t>Admin</a:t>
            </a:r>
            <a:r>
              <a:rPr lang="es-ES" sz="600" i="1" dirty="0">
                <a:solidFill>
                  <a:prstClr val="white"/>
                </a:solidFill>
                <a:latin typeface="Arial"/>
              </a:rPr>
              <a:t> Compras</a:t>
            </a:r>
            <a:endParaRPr kumimoji="0" lang="es-ES" sz="600" b="0" i="1" u="none" strike="noStrike" kern="1200" cap="none" spc="0" normalizeH="0" baseline="0" noProof="0" dirty="0">
              <a:ln>
                <a:noFill/>
              </a:ln>
              <a:solidFill>
                <a:prstClr val="white"/>
              </a:solidFill>
              <a:effectLst/>
              <a:uLnTx/>
              <a:uFillTx/>
              <a:latin typeface="Arial"/>
              <a:ea typeface="+mn-ea"/>
              <a:cs typeface="+mn-cs"/>
            </a:endParaRPr>
          </a:p>
        </p:txBody>
      </p:sp>
      <p:sp>
        <p:nvSpPr>
          <p:cNvPr id="69" name="Rectangle 68">
            <a:extLst>
              <a:ext uri="{FF2B5EF4-FFF2-40B4-BE49-F238E27FC236}">
                <a16:creationId xmlns:a16="http://schemas.microsoft.com/office/drawing/2014/main" id="{5D7EB503-557C-4D8B-BDA7-7F4E64E3B436}"/>
              </a:ext>
            </a:extLst>
          </p:cNvPr>
          <p:cNvSpPr/>
          <p:nvPr/>
        </p:nvSpPr>
        <p:spPr>
          <a:xfrm>
            <a:off x="4119088" y="3318841"/>
            <a:ext cx="1001544" cy="274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600" b="1" i="0" u="none" strike="noStrike" kern="1200" cap="none" spc="0" normalizeH="0" baseline="0" noProof="0" dirty="0">
                <a:ln>
                  <a:noFill/>
                </a:ln>
                <a:solidFill>
                  <a:prstClr val="white"/>
                </a:solidFill>
                <a:effectLst/>
                <a:uLnTx/>
                <a:uFillTx/>
                <a:latin typeface="Arial"/>
                <a:ea typeface="+mn-ea"/>
                <a:cs typeface="+mn-cs"/>
              </a:rPr>
              <a:t>Marisa Balda Alejos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600" b="0" i="1" u="none" strike="noStrike" kern="1200" cap="none" spc="0" normalizeH="0" baseline="0" noProof="0" dirty="0" err="1">
                <a:ln>
                  <a:noFill/>
                </a:ln>
                <a:solidFill>
                  <a:prstClr val="white"/>
                </a:solidFill>
                <a:effectLst/>
                <a:uLnTx/>
                <a:uFillTx/>
                <a:latin typeface="Arial"/>
                <a:ea typeface="+mn-ea"/>
                <a:cs typeface="+mn-cs"/>
              </a:rPr>
              <a:t>Admin</a:t>
            </a:r>
            <a:r>
              <a:rPr lang="es-ES" sz="600" i="1" dirty="0">
                <a:solidFill>
                  <a:prstClr val="white"/>
                </a:solidFill>
                <a:latin typeface="Arial"/>
              </a:rPr>
              <a:t> Compras</a:t>
            </a:r>
            <a:endParaRPr kumimoji="0" lang="es-ES" sz="600" b="0" i="1" u="none" strike="noStrike" kern="1200" cap="none" spc="0" normalizeH="0" baseline="0" noProof="0" dirty="0">
              <a:ln>
                <a:noFill/>
              </a:ln>
              <a:solidFill>
                <a:prstClr val="white"/>
              </a:solidFill>
              <a:effectLst/>
              <a:uLnTx/>
              <a:uFillTx/>
              <a:latin typeface="Arial"/>
              <a:ea typeface="+mn-ea"/>
              <a:cs typeface="+mn-cs"/>
            </a:endParaRPr>
          </a:p>
        </p:txBody>
      </p:sp>
      <p:cxnSp>
        <p:nvCxnSpPr>
          <p:cNvPr id="11" name="Straight Connector 10">
            <a:extLst>
              <a:ext uri="{FF2B5EF4-FFF2-40B4-BE49-F238E27FC236}">
                <a16:creationId xmlns:a16="http://schemas.microsoft.com/office/drawing/2014/main" id="{5FD8C033-E5CC-4C2A-B26D-6A9DF17FCEED}"/>
              </a:ext>
            </a:extLst>
          </p:cNvPr>
          <p:cNvCxnSpPr>
            <a:stCxn id="41" idx="2"/>
            <a:endCxn id="68" idx="0"/>
          </p:cNvCxnSpPr>
          <p:nvPr/>
        </p:nvCxnSpPr>
        <p:spPr>
          <a:xfrm>
            <a:off x="4619860" y="2603388"/>
            <a:ext cx="0" cy="24480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326562B-59F2-4040-B98E-579DD896B8B3}"/>
              </a:ext>
            </a:extLst>
          </p:cNvPr>
          <p:cNvCxnSpPr>
            <a:cxnSpLocks/>
            <a:stCxn id="68" idx="2"/>
            <a:endCxn id="69" idx="0"/>
          </p:cNvCxnSpPr>
          <p:nvPr/>
        </p:nvCxnSpPr>
        <p:spPr>
          <a:xfrm>
            <a:off x="4619860" y="3122699"/>
            <a:ext cx="0" cy="19614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0248482B-CCFC-4324-AD71-FB5638D04008}"/>
              </a:ext>
            </a:extLst>
          </p:cNvPr>
          <p:cNvSpPr/>
          <p:nvPr/>
        </p:nvSpPr>
        <p:spPr>
          <a:xfrm>
            <a:off x="5711680" y="3193568"/>
            <a:ext cx="1001544" cy="274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algn="ctr"/>
            <a:r>
              <a:rPr lang="es-ES" sz="600" b="1" dirty="0">
                <a:solidFill>
                  <a:prstClr val="white"/>
                </a:solidFill>
                <a:latin typeface="Arial"/>
              </a:rPr>
              <a:t>Patricia </a:t>
            </a:r>
            <a:r>
              <a:rPr lang="es-ES" sz="600" b="1" dirty="0" err="1">
                <a:solidFill>
                  <a:prstClr val="white"/>
                </a:solidFill>
                <a:latin typeface="Arial"/>
              </a:rPr>
              <a:t>Paio</a:t>
            </a:r>
            <a:r>
              <a:rPr lang="es-ES" sz="600" b="1" dirty="0">
                <a:solidFill>
                  <a:prstClr val="white"/>
                </a:solidFill>
                <a:latin typeface="Arial"/>
              </a:rPr>
              <a:t> Clarke</a:t>
            </a:r>
          </a:p>
          <a:p>
            <a:pPr algn="ctr"/>
            <a:r>
              <a:rPr lang="es-ES" sz="600" b="1" dirty="0" err="1">
                <a:solidFill>
                  <a:prstClr val="white"/>
                </a:solidFill>
                <a:latin typeface="Arial"/>
              </a:rPr>
              <a:t>Tecnico</a:t>
            </a:r>
            <a:r>
              <a:rPr lang="es-ES" sz="600" b="1" dirty="0">
                <a:solidFill>
                  <a:prstClr val="white"/>
                </a:solidFill>
                <a:latin typeface="Arial"/>
              </a:rPr>
              <a:t> CS</a:t>
            </a:r>
          </a:p>
        </p:txBody>
      </p:sp>
      <p:sp>
        <p:nvSpPr>
          <p:cNvPr id="46" name="Rectangle 45">
            <a:extLst>
              <a:ext uri="{FF2B5EF4-FFF2-40B4-BE49-F238E27FC236}">
                <a16:creationId xmlns:a16="http://schemas.microsoft.com/office/drawing/2014/main" id="{FA57932C-82BD-4E8E-A629-99BFAA418595}"/>
              </a:ext>
            </a:extLst>
          </p:cNvPr>
          <p:cNvSpPr/>
          <p:nvPr/>
        </p:nvSpPr>
        <p:spPr>
          <a:xfrm>
            <a:off x="7122838" y="2848188"/>
            <a:ext cx="1001544" cy="27451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600" b="1" i="0" u="none" strike="noStrike" kern="1200" cap="none" spc="0" normalizeH="0" baseline="0" noProof="0" dirty="0">
                <a:ln>
                  <a:noFill/>
                </a:ln>
                <a:solidFill>
                  <a:prstClr val="white"/>
                </a:solidFill>
                <a:effectLst/>
                <a:uLnTx/>
                <a:uFillTx/>
                <a:latin typeface="Arial"/>
                <a:ea typeface="+mn-ea"/>
                <a:cs typeface="+mn-cs"/>
              </a:rPr>
              <a:t>Andoni Hernandez </a:t>
            </a:r>
            <a:r>
              <a:rPr kumimoji="0" lang="es-ES" sz="600" b="1" i="0" u="none" strike="noStrike" kern="1200" cap="none" spc="0" normalizeH="0" baseline="0" noProof="0" dirty="0" err="1">
                <a:ln>
                  <a:noFill/>
                </a:ln>
                <a:solidFill>
                  <a:prstClr val="white"/>
                </a:solidFill>
                <a:effectLst/>
                <a:uLnTx/>
                <a:uFillTx/>
                <a:latin typeface="Arial"/>
                <a:ea typeface="+mn-ea"/>
                <a:cs typeface="+mn-cs"/>
              </a:rPr>
              <a:t>Ezquerdo</a:t>
            </a:r>
            <a:endParaRPr kumimoji="0" lang="es-ES" sz="600" b="1"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s-ES" sz="600" i="1" dirty="0">
                <a:solidFill>
                  <a:prstClr val="white"/>
                </a:solidFill>
                <a:latin typeface="Arial"/>
              </a:rPr>
              <a:t>Responsable Logística</a:t>
            </a:r>
            <a:endParaRPr kumimoji="0" lang="es-ES" sz="600" b="0" i="1" u="none" strike="noStrike" kern="1200" cap="none" spc="0" normalizeH="0" baseline="0" noProof="0" dirty="0">
              <a:ln>
                <a:noFill/>
              </a:ln>
              <a:solidFill>
                <a:prstClr val="white"/>
              </a:solidFill>
              <a:effectLst/>
              <a:uLnTx/>
              <a:uFillTx/>
              <a:latin typeface="Arial"/>
              <a:ea typeface="+mn-ea"/>
              <a:cs typeface="+mn-cs"/>
            </a:endParaRPr>
          </a:p>
        </p:txBody>
      </p:sp>
      <p:sp>
        <p:nvSpPr>
          <p:cNvPr id="49" name="Rectangle 48">
            <a:extLst>
              <a:ext uri="{FF2B5EF4-FFF2-40B4-BE49-F238E27FC236}">
                <a16:creationId xmlns:a16="http://schemas.microsoft.com/office/drawing/2014/main" id="{3638CC71-5160-4A14-A34D-2BA6A1EE5040}"/>
              </a:ext>
            </a:extLst>
          </p:cNvPr>
          <p:cNvSpPr/>
          <p:nvPr/>
        </p:nvSpPr>
        <p:spPr>
          <a:xfrm>
            <a:off x="7119271" y="3236863"/>
            <a:ext cx="1001544" cy="274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600" b="1" i="0" u="none" strike="noStrike" kern="1200" cap="none" spc="0" normalizeH="0" baseline="0" noProof="0" dirty="0">
                <a:ln>
                  <a:noFill/>
                </a:ln>
                <a:solidFill>
                  <a:prstClr val="white"/>
                </a:solidFill>
                <a:effectLst/>
                <a:uLnTx/>
                <a:uFillTx/>
                <a:latin typeface="Arial"/>
                <a:ea typeface="+mn-ea"/>
                <a:cs typeface="+mn-cs"/>
              </a:rPr>
              <a:t>Elvira Hernández Vedia</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600" i="1" dirty="0" err="1">
                <a:solidFill>
                  <a:prstClr val="white"/>
                </a:solidFill>
                <a:latin typeface="Arial"/>
              </a:rPr>
              <a:t>Admin</a:t>
            </a:r>
            <a:r>
              <a:rPr lang="es-ES" sz="600" i="1" dirty="0">
                <a:solidFill>
                  <a:prstClr val="white"/>
                </a:solidFill>
                <a:latin typeface="Arial"/>
              </a:rPr>
              <a:t> Logística</a:t>
            </a:r>
            <a:endParaRPr kumimoji="0" lang="es-ES" sz="600" b="0" i="1" u="none" strike="noStrike" kern="1200" cap="none" spc="0" normalizeH="0" baseline="0" noProof="0" dirty="0">
              <a:ln>
                <a:noFill/>
              </a:ln>
              <a:solidFill>
                <a:prstClr val="white"/>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9F1B171F-5F6D-4D24-8DA9-12A4E82D6A57}"/>
              </a:ext>
            </a:extLst>
          </p:cNvPr>
          <p:cNvSpPr/>
          <p:nvPr/>
        </p:nvSpPr>
        <p:spPr>
          <a:xfrm>
            <a:off x="7122838" y="3665922"/>
            <a:ext cx="1001544" cy="274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600" b="1" i="0" u="none" strike="noStrike" kern="1200" cap="none" spc="0" normalizeH="0" baseline="0" noProof="0" dirty="0">
                <a:ln>
                  <a:noFill/>
                </a:ln>
                <a:solidFill>
                  <a:prstClr val="white"/>
                </a:solidFill>
                <a:effectLst/>
                <a:uLnTx/>
                <a:uFillTx/>
                <a:latin typeface="Arial"/>
                <a:ea typeface="+mn-ea"/>
                <a:cs typeface="+mn-cs"/>
              </a:rPr>
              <a:t>Noemí Martínez</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600" i="1" dirty="0" err="1">
                <a:solidFill>
                  <a:prstClr val="white"/>
                </a:solidFill>
                <a:latin typeface="Arial"/>
              </a:rPr>
              <a:t>Admin</a:t>
            </a:r>
            <a:r>
              <a:rPr lang="es-ES" sz="600" i="1" dirty="0">
                <a:solidFill>
                  <a:prstClr val="white"/>
                </a:solidFill>
                <a:latin typeface="Arial"/>
              </a:rPr>
              <a:t> Logística</a:t>
            </a:r>
            <a:endParaRPr kumimoji="0" lang="es-ES" sz="600" b="0" i="1" u="none" strike="noStrike" kern="1200" cap="none" spc="0" normalizeH="0" baseline="0" noProof="0" dirty="0">
              <a:ln>
                <a:noFill/>
              </a:ln>
              <a:solidFill>
                <a:prstClr val="white"/>
              </a:solidFill>
              <a:effectLst/>
              <a:uLnTx/>
              <a:uFillTx/>
              <a:latin typeface="Arial"/>
              <a:ea typeface="+mn-ea"/>
              <a:cs typeface="+mn-cs"/>
            </a:endParaRPr>
          </a:p>
        </p:txBody>
      </p:sp>
      <p:cxnSp>
        <p:nvCxnSpPr>
          <p:cNvPr id="28" name="Straight Connector 27">
            <a:extLst>
              <a:ext uri="{FF2B5EF4-FFF2-40B4-BE49-F238E27FC236}">
                <a16:creationId xmlns:a16="http://schemas.microsoft.com/office/drawing/2014/main" id="{633D0F04-F2A6-464A-8E09-A5DB11197682}"/>
              </a:ext>
            </a:extLst>
          </p:cNvPr>
          <p:cNvCxnSpPr>
            <a:stCxn id="46" idx="2"/>
            <a:endCxn id="49" idx="0"/>
          </p:cNvCxnSpPr>
          <p:nvPr/>
        </p:nvCxnSpPr>
        <p:spPr>
          <a:xfrm flipH="1">
            <a:off x="7620043" y="3122698"/>
            <a:ext cx="3567" cy="11416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3FB1440-9B47-403F-94C3-80DC79615ADC}"/>
              </a:ext>
            </a:extLst>
          </p:cNvPr>
          <p:cNvCxnSpPr>
            <a:cxnSpLocks/>
            <a:stCxn id="49" idx="2"/>
            <a:endCxn id="50" idx="0"/>
          </p:cNvCxnSpPr>
          <p:nvPr/>
        </p:nvCxnSpPr>
        <p:spPr>
          <a:xfrm>
            <a:off x="7620043" y="3511373"/>
            <a:ext cx="3567" cy="15454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3146CDF5-29D3-4A1A-8244-0A7F831F1390}"/>
              </a:ext>
            </a:extLst>
          </p:cNvPr>
          <p:cNvSpPr/>
          <p:nvPr/>
        </p:nvSpPr>
        <p:spPr>
          <a:xfrm>
            <a:off x="5711240" y="3561982"/>
            <a:ext cx="1001544" cy="274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600" b="1" i="0" u="none" strike="noStrike" kern="1200" cap="none" spc="0" normalizeH="0" baseline="0" noProof="0" dirty="0">
                <a:ln>
                  <a:noFill/>
                </a:ln>
                <a:solidFill>
                  <a:prstClr val="white"/>
                </a:solidFill>
                <a:effectLst/>
                <a:uLnTx/>
                <a:uFillTx/>
                <a:latin typeface="Arial"/>
                <a:ea typeface="+mn-ea"/>
                <a:cs typeface="+mn-cs"/>
              </a:rPr>
              <a:t>Lara Delgado Alonso</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600" i="1" dirty="0">
                <a:solidFill>
                  <a:prstClr val="white"/>
                </a:solidFill>
                <a:latin typeface="Arial"/>
              </a:rPr>
              <a:t>Técnico CS</a:t>
            </a:r>
            <a:endParaRPr kumimoji="0" lang="es-ES" sz="600" b="0" i="1" u="none" strike="noStrike" kern="1200" cap="none" spc="0" normalizeH="0" baseline="0" noProof="0" dirty="0">
              <a:ln>
                <a:noFill/>
              </a:ln>
              <a:solidFill>
                <a:prstClr val="white"/>
              </a:solidFill>
              <a:effectLst/>
              <a:uLnTx/>
              <a:uFillTx/>
              <a:latin typeface="Arial"/>
              <a:ea typeface="+mn-ea"/>
              <a:cs typeface="+mn-cs"/>
            </a:endParaRPr>
          </a:p>
        </p:txBody>
      </p:sp>
      <p:sp>
        <p:nvSpPr>
          <p:cNvPr id="64" name="Rectangle 63">
            <a:extLst>
              <a:ext uri="{FF2B5EF4-FFF2-40B4-BE49-F238E27FC236}">
                <a16:creationId xmlns:a16="http://schemas.microsoft.com/office/drawing/2014/main" id="{610E6E5E-8A72-4592-8F61-4693C81B2485}"/>
              </a:ext>
            </a:extLst>
          </p:cNvPr>
          <p:cNvSpPr/>
          <p:nvPr/>
        </p:nvSpPr>
        <p:spPr>
          <a:xfrm>
            <a:off x="5711240" y="3927109"/>
            <a:ext cx="1001544" cy="274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600" b="1" i="0" u="none" strike="noStrike" kern="1200" cap="none" spc="0" normalizeH="0" baseline="0" noProof="0" dirty="0">
                <a:ln>
                  <a:noFill/>
                </a:ln>
                <a:solidFill>
                  <a:prstClr val="white"/>
                </a:solidFill>
                <a:effectLst/>
                <a:uLnTx/>
                <a:uFillTx/>
                <a:latin typeface="Arial"/>
                <a:ea typeface="+mn-ea"/>
                <a:cs typeface="+mn-cs"/>
              </a:rPr>
              <a:t>Ana Callen Gil</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600" i="1" dirty="0">
                <a:solidFill>
                  <a:prstClr val="white"/>
                </a:solidFill>
                <a:latin typeface="Arial"/>
              </a:rPr>
              <a:t>Técnico CS</a:t>
            </a:r>
            <a:endParaRPr kumimoji="0" lang="es-ES" sz="600" b="0" i="1" u="none" strike="noStrike" kern="1200" cap="none" spc="0" normalizeH="0" baseline="0" noProof="0" dirty="0">
              <a:ln>
                <a:noFill/>
              </a:ln>
              <a:solidFill>
                <a:prstClr val="white"/>
              </a:solidFill>
              <a:effectLst/>
              <a:uLnTx/>
              <a:uFillTx/>
              <a:latin typeface="Arial"/>
              <a:ea typeface="+mn-ea"/>
              <a:cs typeface="+mn-cs"/>
            </a:endParaRPr>
          </a:p>
        </p:txBody>
      </p:sp>
      <p:cxnSp>
        <p:nvCxnSpPr>
          <p:cNvPr id="65" name="Straight Connector 64">
            <a:extLst>
              <a:ext uri="{FF2B5EF4-FFF2-40B4-BE49-F238E27FC236}">
                <a16:creationId xmlns:a16="http://schemas.microsoft.com/office/drawing/2014/main" id="{A46C703B-F6A2-41E3-AABD-110426D8A424}"/>
              </a:ext>
            </a:extLst>
          </p:cNvPr>
          <p:cNvCxnSpPr>
            <a:cxnSpLocks/>
            <a:stCxn id="44" idx="2"/>
            <a:endCxn id="62" idx="0"/>
          </p:cNvCxnSpPr>
          <p:nvPr/>
        </p:nvCxnSpPr>
        <p:spPr>
          <a:xfrm flipH="1">
            <a:off x="6212012" y="3468078"/>
            <a:ext cx="440" cy="9390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AE10373-B383-469E-8B3B-AF7B9273A18D}"/>
              </a:ext>
            </a:extLst>
          </p:cNvPr>
          <p:cNvCxnSpPr>
            <a:cxnSpLocks/>
            <a:stCxn id="62" idx="2"/>
            <a:endCxn id="64" idx="0"/>
          </p:cNvCxnSpPr>
          <p:nvPr/>
        </p:nvCxnSpPr>
        <p:spPr>
          <a:xfrm>
            <a:off x="6212012" y="3836492"/>
            <a:ext cx="0" cy="9061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4" name="Rectangle 113">
            <a:extLst>
              <a:ext uri="{FF2B5EF4-FFF2-40B4-BE49-F238E27FC236}">
                <a16:creationId xmlns:a16="http://schemas.microsoft.com/office/drawing/2014/main" id="{110305BD-8268-4066-9DDD-1BF5131C5A3B}"/>
              </a:ext>
            </a:extLst>
          </p:cNvPr>
          <p:cNvSpPr/>
          <p:nvPr/>
        </p:nvSpPr>
        <p:spPr>
          <a:xfrm>
            <a:off x="5711240" y="4308011"/>
            <a:ext cx="1001544" cy="274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600" b="1" i="0" u="none" strike="noStrike" kern="1200" cap="none" spc="0" normalizeH="0" baseline="0" noProof="0" dirty="0">
                <a:ln>
                  <a:noFill/>
                </a:ln>
                <a:solidFill>
                  <a:prstClr val="white"/>
                </a:solidFill>
                <a:effectLst/>
                <a:uLnTx/>
                <a:uFillTx/>
                <a:latin typeface="Arial"/>
                <a:ea typeface="+mn-ea"/>
                <a:cs typeface="+mn-cs"/>
              </a:rPr>
              <a:t>Irene Balmaseda Martínez</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600" i="1" dirty="0">
                <a:solidFill>
                  <a:prstClr val="white"/>
                </a:solidFill>
                <a:latin typeface="Arial"/>
              </a:rPr>
              <a:t>Técnico CS</a:t>
            </a:r>
            <a:endParaRPr kumimoji="0" lang="es-ES" sz="600" b="0" i="1" u="none" strike="noStrike" kern="1200" cap="none" spc="0" normalizeH="0" baseline="0" noProof="0" dirty="0">
              <a:ln>
                <a:noFill/>
              </a:ln>
              <a:solidFill>
                <a:prstClr val="white"/>
              </a:solidFill>
              <a:effectLst/>
              <a:uLnTx/>
              <a:uFillTx/>
              <a:latin typeface="Arial"/>
              <a:ea typeface="+mn-ea"/>
              <a:cs typeface="+mn-cs"/>
            </a:endParaRPr>
          </a:p>
        </p:txBody>
      </p:sp>
      <p:sp>
        <p:nvSpPr>
          <p:cNvPr id="115" name="Rectangle 114">
            <a:extLst>
              <a:ext uri="{FF2B5EF4-FFF2-40B4-BE49-F238E27FC236}">
                <a16:creationId xmlns:a16="http://schemas.microsoft.com/office/drawing/2014/main" id="{84788E3A-0587-48E0-83DD-61F42BAFB444}"/>
              </a:ext>
            </a:extLst>
          </p:cNvPr>
          <p:cNvSpPr/>
          <p:nvPr/>
        </p:nvSpPr>
        <p:spPr>
          <a:xfrm>
            <a:off x="5711240" y="4654338"/>
            <a:ext cx="1001544" cy="274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600" b="1" i="0" u="none" strike="noStrike" kern="1200" cap="none" spc="0" normalizeH="0" baseline="0" noProof="0" dirty="0">
                <a:ln>
                  <a:noFill/>
                </a:ln>
                <a:solidFill>
                  <a:prstClr val="white"/>
                </a:solidFill>
                <a:effectLst/>
                <a:uLnTx/>
                <a:uFillTx/>
                <a:latin typeface="Arial"/>
                <a:ea typeface="+mn-ea"/>
                <a:cs typeface="+mn-cs"/>
              </a:rPr>
              <a:t>Maite Olmos Ureta</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600" i="1" dirty="0">
                <a:solidFill>
                  <a:prstClr val="white"/>
                </a:solidFill>
                <a:latin typeface="Arial"/>
              </a:rPr>
              <a:t>Técnico CS</a:t>
            </a:r>
            <a:endParaRPr kumimoji="0" lang="es-ES" sz="600" b="0" i="1" u="none" strike="noStrike" kern="1200" cap="none" spc="0" normalizeH="0" baseline="0" noProof="0" dirty="0">
              <a:ln>
                <a:noFill/>
              </a:ln>
              <a:solidFill>
                <a:prstClr val="white"/>
              </a:solidFill>
              <a:effectLst/>
              <a:uLnTx/>
              <a:uFillTx/>
              <a:latin typeface="Arial"/>
              <a:ea typeface="+mn-ea"/>
              <a:cs typeface="+mn-cs"/>
            </a:endParaRPr>
          </a:p>
        </p:txBody>
      </p:sp>
      <p:cxnSp>
        <p:nvCxnSpPr>
          <p:cNvPr id="116" name="Straight Connector 115">
            <a:extLst>
              <a:ext uri="{FF2B5EF4-FFF2-40B4-BE49-F238E27FC236}">
                <a16:creationId xmlns:a16="http://schemas.microsoft.com/office/drawing/2014/main" id="{CFEA22F6-F879-4F10-9795-CCF4F56F469B}"/>
              </a:ext>
            </a:extLst>
          </p:cNvPr>
          <p:cNvCxnSpPr>
            <a:cxnSpLocks/>
            <a:stCxn id="64" idx="2"/>
            <a:endCxn id="114" idx="0"/>
          </p:cNvCxnSpPr>
          <p:nvPr/>
        </p:nvCxnSpPr>
        <p:spPr>
          <a:xfrm>
            <a:off x="6212012" y="4201619"/>
            <a:ext cx="0" cy="10639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516F9C88-5F0E-4126-95F3-2159370F4C1D}"/>
              </a:ext>
            </a:extLst>
          </p:cNvPr>
          <p:cNvCxnSpPr>
            <a:cxnSpLocks/>
            <a:stCxn id="114" idx="2"/>
            <a:endCxn id="115" idx="0"/>
          </p:cNvCxnSpPr>
          <p:nvPr/>
        </p:nvCxnSpPr>
        <p:spPr>
          <a:xfrm>
            <a:off x="6212012" y="4582521"/>
            <a:ext cx="0" cy="7181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8" name="Rectangle 117">
            <a:extLst>
              <a:ext uri="{FF2B5EF4-FFF2-40B4-BE49-F238E27FC236}">
                <a16:creationId xmlns:a16="http://schemas.microsoft.com/office/drawing/2014/main" id="{B2AF4795-26FE-4CB6-80BF-B7F2972EC2B0}"/>
              </a:ext>
            </a:extLst>
          </p:cNvPr>
          <p:cNvSpPr/>
          <p:nvPr/>
        </p:nvSpPr>
        <p:spPr>
          <a:xfrm>
            <a:off x="5711240" y="5000665"/>
            <a:ext cx="1001544" cy="274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600" b="1" i="0" u="none" strike="noStrike" kern="1200" cap="none" spc="0" normalizeH="0" baseline="0" noProof="0" dirty="0">
                <a:ln>
                  <a:noFill/>
                </a:ln>
                <a:solidFill>
                  <a:prstClr val="white"/>
                </a:solidFill>
                <a:effectLst/>
                <a:uLnTx/>
                <a:uFillTx/>
                <a:latin typeface="Arial"/>
                <a:ea typeface="+mn-ea"/>
                <a:cs typeface="+mn-cs"/>
              </a:rPr>
              <a:t>Lisa Gaye </a:t>
            </a:r>
            <a:r>
              <a:rPr kumimoji="0" lang="es-ES" sz="600" b="1" i="0" u="none" strike="noStrike" kern="1200" cap="none" spc="0" normalizeH="0" baseline="0" noProof="0" dirty="0" err="1">
                <a:ln>
                  <a:noFill/>
                </a:ln>
                <a:solidFill>
                  <a:prstClr val="white"/>
                </a:solidFill>
                <a:effectLst/>
                <a:uLnTx/>
                <a:uFillTx/>
                <a:latin typeface="Arial"/>
                <a:ea typeface="+mn-ea"/>
                <a:cs typeface="+mn-cs"/>
              </a:rPr>
              <a:t>Domjan</a:t>
            </a:r>
            <a:endParaRPr kumimoji="0" lang="es-ES" sz="600" b="1"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s-ES" sz="600" i="1" dirty="0">
                <a:solidFill>
                  <a:prstClr val="white"/>
                </a:solidFill>
                <a:latin typeface="Arial"/>
              </a:rPr>
              <a:t>Técnico CS</a:t>
            </a:r>
            <a:endParaRPr kumimoji="0" lang="es-ES" sz="600" b="0" i="1" u="none" strike="noStrike" kern="1200" cap="none" spc="0" normalizeH="0" baseline="0" noProof="0" dirty="0">
              <a:ln>
                <a:noFill/>
              </a:ln>
              <a:solidFill>
                <a:prstClr val="white"/>
              </a:solidFill>
              <a:effectLst/>
              <a:uLnTx/>
              <a:uFillTx/>
              <a:latin typeface="Arial"/>
              <a:ea typeface="+mn-ea"/>
              <a:cs typeface="+mn-cs"/>
            </a:endParaRPr>
          </a:p>
        </p:txBody>
      </p:sp>
      <p:sp>
        <p:nvSpPr>
          <p:cNvPr id="119" name="Rectangle 118">
            <a:extLst>
              <a:ext uri="{FF2B5EF4-FFF2-40B4-BE49-F238E27FC236}">
                <a16:creationId xmlns:a16="http://schemas.microsoft.com/office/drawing/2014/main" id="{E7C8D6EC-E8CE-4897-8ADD-44560E110A03}"/>
              </a:ext>
            </a:extLst>
          </p:cNvPr>
          <p:cNvSpPr/>
          <p:nvPr/>
        </p:nvSpPr>
        <p:spPr>
          <a:xfrm>
            <a:off x="5711240" y="5356509"/>
            <a:ext cx="1001544" cy="274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600" b="1" i="0" u="none" strike="noStrike" kern="1200" cap="none" spc="0" normalizeH="0" baseline="0" noProof="0" dirty="0">
                <a:ln>
                  <a:noFill/>
                </a:ln>
                <a:solidFill>
                  <a:prstClr val="white"/>
                </a:solidFill>
                <a:effectLst/>
                <a:uLnTx/>
                <a:uFillTx/>
                <a:latin typeface="Arial"/>
                <a:ea typeface="+mn-ea"/>
                <a:cs typeface="+mn-cs"/>
              </a:rPr>
              <a:t>Tania Rodríguez</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600" i="1" dirty="0">
                <a:solidFill>
                  <a:prstClr val="white"/>
                </a:solidFill>
                <a:latin typeface="Arial"/>
              </a:rPr>
              <a:t>Técnico CS</a:t>
            </a:r>
            <a:endParaRPr kumimoji="0" lang="es-ES" sz="600" b="0" i="1" u="none" strike="noStrike" kern="1200" cap="none" spc="0" normalizeH="0" baseline="0" noProof="0" dirty="0">
              <a:ln>
                <a:noFill/>
              </a:ln>
              <a:solidFill>
                <a:prstClr val="white"/>
              </a:solidFill>
              <a:effectLst/>
              <a:uLnTx/>
              <a:uFillTx/>
              <a:latin typeface="Arial"/>
              <a:ea typeface="+mn-ea"/>
              <a:cs typeface="+mn-cs"/>
            </a:endParaRPr>
          </a:p>
        </p:txBody>
      </p:sp>
      <p:cxnSp>
        <p:nvCxnSpPr>
          <p:cNvPr id="120" name="Straight Connector 119">
            <a:extLst>
              <a:ext uri="{FF2B5EF4-FFF2-40B4-BE49-F238E27FC236}">
                <a16:creationId xmlns:a16="http://schemas.microsoft.com/office/drawing/2014/main" id="{EE6F02B6-EBD2-4A82-80A3-584DD798408F}"/>
              </a:ext>
            </a:extLst>
          </p:cNvPr>
          <p:cNvCxnSpPr>
            <a:cxnSpLocks/>
            <a:stCxn id="115" idx="2"/>
            <a:endCxn id="118" idx="0"/>
          </p:cNvCxnSpPr>
          <p:nvPr/>
        </p:nvCxnSpPr>
        <p:spPr>
          <a:xfrm>
            <a:off x="6212012" y="4928848"/>
            <a:ext cx="0" cy="7181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40436574-F1C9-4F20-86D1-EE254A7A3DCB}"/>
              </a:ext>
            </a:extLst>
          </p:cNvPr>
          <p:cNvCxnSpPr>
            <a:cxnSpLocks/>
            <a:stCxn id="118" idx="2"/>
            <a:endCxn id="119" idx="0"/>
          </p:cNvCxnSpPr>
          <p:nvPr/>
        </p:nvCxnSpPr>
        <p:spPr>
          <a:xfrm>
            <a:off x="6212012" y="5275175"/>
            <a:ext cx="0" cy="8133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23" name="Rectangle 122">
            <a:extLst>
              <a:ext uri="{FF2B5EF4-FFF2-40B4-BE49-F238E27FC236}">
                <a16:creationId xmlns:a16="http://schemas.microsoft.com/office/drawing/2014/main" id="{9AF5238B-3BBE-4F1A-A06C-EF17D9DA2A79}"/>
              </a:ext>
            </a:extLst>
          </p:cNvPr>
          <p:cNvSpPr/>
          <p:nvPr/>
        </p:nvSpPr>
        <p:spPr>
          <a:xfrm>
            <a:off x="5711240" y="5712353"/>
            <a:ext cx="1001544" cy="274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600" b="1" i="0" u="none" strike="noStrike" kern="1200" cap="none" spc="0" normalizeH="0" baseline="0" noProof="0" dirty="0" err="1">
                <a:ln>
                  <a:noFill/>
                </a:ln>
                <a:solidFill>
                  <a:prstClr val="white"/>
                </a:solidFill>
                <a:effectLst/>
                <a:uLnTx/>
                <a:uFillTx/>
                <a:latin typeface="Arial"/>
                <a:ea typeface="+mn-ea"/>
                <a:cs typeface="+mn-cs"/>
              </a:rPr>
              <a:t>Yavor</a:t>
            </a:r>
            <a:r>
              <a:rPr kumimoji="0" lang="es-ES" sz="600" b="1" i="0" u="none" strike="noStrike" kern="1200" cap="none" spc="0" normalizeH="0" baseline="0" noProof="0" dirty="0">
                <a:ln>
                  <a:noFill/>
                </a:ln>
                <a:solidFill>
                  <a:prstClr val="white"/>
                </a:solidFill>
                <a:effectLst/>
                <a:uLnTx/>
                <a:uFillTx/>
                <a:latin typeface="Arial"/>
                <a:ea typeface="+mn-ea"/>
                <a:cs typeface="+mn-cs"/>
              </a:rPr>
              <a:t> </a:t>
            </a:r>
            <a:r>
              <a:rPr kumimoji="0" lang="es-ES" sz="600" b="1" i="0" u="none" strike="noStrike" kern="1200" cap="none" spc="0" normalizeH="0" baseline="0" noProof="0" dirty="0" err="1">
                <a:ln>
                  <a:noFill/>
                </a:ln>
                <a:solidFill>
                  <a:prstClr val="white"/>
                </a:solidFill>
                <a:effectLst/>
                <a:uLnTx/>
                <a:uFillTx/>
                <a:latin typeface="Arial"/>
                <a:ea typeface="+mn-ea"/>
                <a:cs typeface="+mn-cs"/>
              </a:rPr>
              <a:t>Panchev</a:t>
            </a:r>
            <a:endParaRPr kumimoji="0" lang="es-ES" sz="600" b="1"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s-ES" sz="600" i="1" dirty="0">
                <a:solidFill>
                  <a:prstClr val="white"/>
                </a:solidFill>
                <a:latin typeface="Arial"/>
              </a:rPr>
              <a:t>Técnico CS</a:t>
            </a:r>
            <a:endParaRPr kumimoji="0" lang="es-ES" sz="600" b="0" i="1" u="none" strike="noStrike" kern="1200" cap="none" spc="0" normalizeH="0" baseline="0" noProof="0" dirty="0">
              <a:ln>
                <a:noFill/>
              </a:ln>
              <a:solidFill>
                <a:prstClr val="white"/>
              </a:solidFill>
              <a:effectLst/>
              <a:uLnTx/>
              <a:uFillTx/>
              <a:latin typeface="Arial"/>
              <a:ea typeface="+mn-ea"/>
              <a:cs typeface="+mn-cs"/>
            </a:endParaRPr>
          </a:p>
        </p:txBody>
      </p:sp>
      <p:cxnSp>
        <p:nvCxnSpPr>
          <p:cNvPr id="124" name="Straight Connector 123">
            <a:extLst>
              <a:ext uri="{FF2B5EF4-FFF2-40B4-BE49-F238E27FC236}">
                <a16:creationId xmlns:a16="http://schemas.microsoft.com/office/drawing/2014/main" id="{69429039-AAF4-4018-9AEC-EACB2D935859}"/>
              </a:ext>
            </a:extLst>
          </p:cNvPr>
          <p:cNvCxnSpPr>
            <a:cxnSpLocks/>
            <a:stCxn id="119" idx="2"/>
            <a:endCxn id="123" idx="0"/>
          </p:cNvCxnSpPr>
          <p:nvPr/>
        </p:nvCxnSpPr>
        <p:spPr>
          <a:xfrm>
            <a:off x="6212012" y="5631019"/>
            <a:ext cx="0" cy="8133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25" name="Rectangle 124">
            <a:extLst>
              <a:ext uri="{FF2B5EF4-FFF2-40B4-BE49-F238E27FC236}">
                <a16:creationId xmlns:a16="http://schemas.microsoft.com/office/drawing/2014/main" id="{C64C3805-20DB-4137-8FCF-56A44E3B9510}"/>
              </a:ext>
            </a:extLst>
          </p:cNvPr>
          <p:cNvSpPr/>
          <p:nvPr/>
        </p:nvSpPr>
        <p:spPr>
          <a:xfrm>
            <a:off x="9561838" y="1786818"/>
            <a:ext cx="1001544" cy="27451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600" b="1" i="0" u="none" strike="noStrike" kern="1200" cap="none" spc="0" normalizeH="0" baseline="0" noProof="0" dirty="0">
                <a:ln>
                  <a:noFill/>
                </a:ln>
                <a:solidFill>
                  <a:prstClr val="white"/>
                </a:solidFill>
                <a:effectLst/>
                <a:uLnTx/>
                <a:uFillTx/>
                <a:latin typeface="Arial"/>
                <a:ea typeface="+mn-ea"/>
                <a:cs typeface="+mn-cs"/>
              </a:rPr>
              <a:t>Pedro Duarte Rocha Da Silva Costa</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600" i="1" dirty="0">
                <a:solidFill>
                  <a:prstClr val="white"/>
                </a:solidFill>
                <a:latin typeface="Arial"/>
              </a:rPr>
              <a:t>CFO</a:t>
            </a:r>
            <a:endParaRPr kumimoji="0" lang="es-ES" sz="600" b="0" i="1" u="none" strike="noStrike" kern="1200" cap="none" spc="0" normalizeH="0" baseline="0" noProof="0" dirty="0">
              <a:ln>
                <a:noFill/>
              </a:ln>
              <a:solidFill>
                <a:prstClr val="white"/>
              </a:solidFill>
              <a:effectLst/>
              <a:uLnTx/>
              <a:uFillTx/>
              <a:latin typeface="Arial"/>
              <a:ea typeface="+mn-ea"/>
              <a:cs typeface="+mn-cs"/>
            </a:endParaRPr>
          </a:p>
        </p:txBody>
      </p:sp>
      <p:cxnSp>
        <p:nvCxnSpPr>
          <p:cNvPr id="126" name="Connector: Elbow 125">
            <a:extLst>
              <a:ext uri="{FF2B5EF4-FFF2-40B4-BE49-F238E27FC236}">
                <a16:creationId xmlns:a16="http://schemas.microsoft.com/office/drawing/2014/main" id="{BD7A3899-2926-4567-A189-DB7A81BCE041}"/>
              </a:ext>
            </a:extLst>
          </p:cNvPr>
          <p:cNvCxnSpPr>
            <a:cxnSpLocks/>
            <a:stCxn id="2" idx="2"/>
            <a:endCxn id="125" idx="0"/>
          </p:cNvCxnSpPr>
          <p:nvPr/>
        </p:nvCxnSpPr>
        <p:spPr>
          <a:xfrm rot="16200000" flipH="1">
            <a:off x="8135040" y="-140753"/>
            <a:ext cx="282473" cy="3572667"/>
          </a:xfrm>
          <a:prstGeom prst="bentConnector3">
            <a:avLst>
              <a:gd name="adj1" fmla="val 50000"/>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30" name="Rectangle 129">
            <a:extLst>
              <a:ext uri="{FF2B5EF4-FFF2-40B4-BE49-F238E27FC236}">
                <a16:creationId xmlns:a16="http://schemas.microsoft.com/office/drawing/2014/main" id="{B2E794EF-320A-4B54-A96D-8EC06AA08F99}"/>
              </a:ext>
            </a:extLst>
          </p:cNvPr>
          <p:cNvSpPr/>
          <p:nvPr/>
        </p:nvSpPr>
        <p:spPr>
          <a:xfrm>
            <a:off x="8530632" y="2328877"/>
            <a:ext cx="1122540" cy="27451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600" b="1" i="0" u="none" strike="noStrike" kern="1200" cap="none" spc="0" normalizeH="0" baseline="0" noProof="0" dirty="0">
                <a:ln>
                  <a:noFill/>
                </a:ln>
                <a:solidFill>
                  <a:prstClr val="white"/>
                </a:solidFill>
                <a:effectLst/>
                <a:uLnTx/>
                <a:uFillTx/>
                <a:latin typeface="Arial"/>
                <a:ea typeface="+mn-ea"/>
                <a:cs typeface="+mn-cs"/>
              </a:rPr>
              <a:t>Liliana García Iborra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600" b="0" i="1" u="none" strike="noStrike" kern="1200" cap="none" spc="0" normalizeH="0" baseline="0" noProof="0" dirty="0">
                <a:ln>
                  <a:noFill/>
                </a:ln>
                <a:solidFill>
                  <a:prstClr val="white"/>
                </a:solidFill>
                <a:effectLst/>
                <a:uLnTx/>
                <a:uFillTx/>
                <a:latin typeface="Arial"/>
                <a:ea typeface="+mn-ea"/>
                <a:cs typeface="+mn-cs"/>
              </a:rPr>
              <a:t>Responsable Control y </a:t>
            </a:r>
            <a:r>
              <a:rPr kumimoji="0" lang="es-ES" sz="600" b="0" i="1" u="none" strike="noStrike" kern="1200" cap="none" spc="0" normalizeH="0" baseline="0" noProof="0" dirty="0" err="1">
                <a:ln>
                  <a:noFill/>
                </a:ln>
                <a:solidFill>
                  <a:prstClr val="white"/>
                </a:solidFill>
                <a:effectLst/>
                <a:uLnTx/>
                <a:uFillTx/>
                <a:latin typeface="Arial"/>
                <a:ea typeface="+mn-ea"/>
                <a:cs typeface="+mn-cs"/>
              </a:rPr>
              <a:t>Admin</a:t>
            </a:r>
            <a:endParaRPr kumimoji="0" lang="es-ES" sz="600" b="0" i="1" u="none" strike="noStrike" kern="1200" cap="none" spc="0" normalizeH="0" baseline="0" noProof="0" dirty="0">
              <a:ln>
                <a:noFill/>
              </a:ln>
              <a:solidFill>
                <a:prstClr val="white"/>
              </a:solidFill>
              <a:effectLst/>
              <a:uLnTx/>
              <a:uFillTx/>
              <a:latin typeface="Arial"/>
              <a:ea typeface="+mn-ea"/>
              <a:cs typeface="+mn-cs"/>
            </a:endParaRPr>
          </a:p>
        </p:txBody>
      </p:sp>
      <p:sp>
        <p:nvSpPr>
          <p:cNvPr id="131" name="Rectangle 130">
            <a:extLst>
              <a:ext uri="{FF2B5EF4-FFF2-40B4-BE49-F238E27FC236}">
                <a16:creationId xmlns:a16="http://schemas.microsoft.com/office/drawing/2014/main" id="{C1D06C5C-04DF-4CA5-9FC6-E6F260A3D13A}"/>
              </a:ext>
            </a:extLst>
          </p:cNvPr>
          <p:cNvSpPr/>
          <p:nvPr/>
        </p:nvSpPr>
        <p:spPr>
          <a:xfrm>
            <a:off x="10428361" y="2328876"/>
            <a:ext cx="1122540" cy="27451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600" b="1" i="0" u="none" strike="noStrike" kern="1200" cap="none" spc="0" normalizeH="0" baseline="0" noProof="0" dirty="0">
                <a:ln>
                  <a:noFill/>
                </a:ln>
                <a:solidFill>
                  <a:prstClr val="white"/>
                </a:solidFill>
                <a:effectLst/>
                <a:uLnTx/>
                <a:uFillTx/>
                <a:latin typeface="Arial"/>
                <a:ea typeface="+mn-ea"/>
                <a:cs typeface="+mn-cs"/>
              </a:rPr>
              <a:t>Jorge Galarreta Zangroniz</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600" b="0" i="1" u="none" strike="noStrike" kern="1200" cap="none" spc="0" normalizeH="0" baseline="0" noProof="0" dirty="0">
                <a:ln>
                  <a:noFill/>
                </a:ln>
                <a:solidFill>
                  <a:prstClr val="white"/>
                </a:solidFill>
                <a:effectLst/>
                <a:uLnTx/>
                <a:uFillTx/>
                <a:latin typeface="Arial"/>
                <a:ea typeface="+mn-ea"/>
                <a:cs typeface="+mn-cs"/>
              </a:rPr>
              <a:t>Responsable Tesorería</a:t>
            </a:r>
          </a:p>
        </p:txBody>
      </p:sp>
      <p:cxnSp>
        <p:nvCxnSpPr>
          <p:cNvPr id="133" name="Connector: Elbow 132">
            <a:extLst>
              <a:ext uri="{FF2B5EF4-FFF2-40B4-BE49-F238E27FC236}">
                <a16:creationId xmlns:a16="http://schemas.microsoft.com/office/drawing/2014/main" id="{E0E2A9B7-9D9D-43B3-B82B-2D64AAC86A86}"/>
              </a:ext>
            </a:extLst>
          </p:cNvPr>
          <p:cNvCxnSpPr>
            <a:stCxn id="125" idx="2"/>
            <a:endCxn id="130" idx="0"/>
          </p:cNvCxnSpPr>
          <p:nvPr/>
        </p:nvCxnSpPr>
        <p:spPr>
          <a:xfrm rot="5400000">
            <a:off x="9443482" y="1709748"/>
            <a:ext cx="267549" cy="970708"/>
          </a:xfrm>
          <a:prstGeom prst="bentConnector3">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5" name="Connector: Elbow 134">
            <a:extLst>
              <a:ext uri="{FF2B5EF4-FFF2-40B4-BE49-F238E27FC236}">
                <a16:creationId xmlns:a16="http://schemas.microsoft.com/office/drawing/2014/main" id="{057EF205-4704-45C6-92E3-57529A16B1DE}"/>
              </a:ext>
            </a:extLst>
          </p:cNvPr>
          <p:cNvCxnSpPr>
            <a:stCxn id="125" idx="2"/>
            <a:endCxn id="131" idx="0"/>
          </p:cNvCxnSpPr>
          <p:nvPr/>
        </p:nvCxnSpPr>
        <p:spPr>
          <a:xfrm rot="16200000" flipH="1">
            <a:off x="10392346" y="1731591"/>
            <a:ext cx="267548" cy="927021"/>
          </a:xfrm>
          <a:prstGeom prst="bentConnector3">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38" name="Rectangle 137">
            <a:extLst>
              <a:ext uri="{FF2B5EF4-FFF2-40B4-BE49-F238E27FC236}">
                <a16:creationId xmlns:a16="http://schemas.microsoft.com/office/drawing/2014/main" id="{9DDDA907-465C-48F3-9AB0-AEDBC117FE27}"/>
              </a:ext>
            </a:extLst>
          </p:cNvPr>
          <p:cNvSpPr/>
          <p:nvPr/>
        </p:nvSpPr>
        <p:spPr>
          <a:xfrm>
            <a:off x="8591130" y="2837780"/>
            <a:ext cx="1001544" cy="274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600" b="1" i="0" u="none" strike="noStrike" kern="1200" cap="none" spc="0" normalizeH="0" baseline="0" noProof="0" dirty="0">
                <a:ln>
                  <a:noFill/>
                </a:ln>
                <a:solidFill>
                  <a:prstClr val="white"/>
                </a:solidFill>
                <a:effectLst/>
                <a:uLnTx/>
                <a:uFillTx/>
                <a:latin typeface="Arial"/>
                <a:ea typeface="+mn-ea"/>
                <a:cs typeface="+mn-cs"/>
              </a:rPr>
              <a:t>Elena Nájera Galarreta</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600" i="1" dirty="0">
                <a:solidFill>
                  <a:prstClr val="white"/>
                </a:solidFill>
                <a:latin typeface="Arial"/>
              </a:rPr>
              <a:t>Técnico </a:t>
            </a:r>
            <a:r>
              <a:rPr lang="es-ES" sz="600" i="1" dirty="0" err="1">
                <a:solidFill>
                  <a:prstClr val="white"/>
                </a:solidFill>
                <a:latin typeface="Arial"/>
              </a:rPr>
              <a:t>Admin</a:t>
            </a:r>
            <a:endParaRPr kumimoji="0" lang="es-ES" sz="600" b="0" i="1" u="none" strike="noStrike" kern="1200" cap="none" spc="0" normalizeH="0" baseline="0" noProof="0" dirty="0">
              <a:ln>
                <a:noFill/>
              </a:ln>
              <a:solidFill>
                <a:prstClr val="white"/>
              </a:solidFill>
              <a:effectLst/>
              <a:uLnTx/>
              <a:uFillTx/>
              <a:latin typeface="Arial"/>
              <a:ea typeface="+mn-ea"/>
              <a:cs typeface="+mn-cs"/>
            </a:endParaRPr>
          </a:p>
        </p:txBody>
      </p:sp>
      <p:cxnSp>
        <p:nvCxnSpPr>
          <p:cNvPr id="140" name="Straight Connector 139">
            <a:extLst>
              <a:ext uri="{FF2B5EF4-FFF2-40B4-BE49-F238E27FC236}">
                <a16:creationId xmlns:a16="http://schemas.microsoft.com/office/drawing/2014/main" id="{9D75B0A6-93FE-4B9A-81BF-63D3AB198778}"/>
              </a:ext>
            </a:extLst>
          </p:cNvPr>
          <p:cNvCxnSpPr>
            <a:stCxn id="130" idx="2"/>
            <a:endCxn id="138" idx="0"/>
          </p:cNvCxnSpPr>
          <p:nvPr/>
        </p:nvCxnSpPr>
        <p:spPr>
          <a:xfrm>
            <a:off x="9091902" y="2603387"/>
            <a:ext cx="0" cy="234393"/>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41" name="Rectangle 140">
            <a:extLst>
              <a:ext uri="{FF2B5EF4-FFF2-40B4-BE49-F238E27FC236}">
                <a16:creationId xmlns:a16="http://schemas.microsoft.com/office/drawing/2014/main" id="{7C08D9DE-0DB7-43D3-AB7E-E654367E125B}"/>
              </a:ext>
            </a:extLst>
          </p:cNvPr>
          <p:cNvSpPr/>
          <p:nvPr/>
        </p:nvSpPr>
        <p:spPr>
          <a:xfrm>
            <a:off x="10428360" y="2813813"/>
            <a:ext cx="1122529" cy="298477"/>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600" b="1" i="0" u="none" strike="noStrike" kern="1200" cap="none" spc="0" normalizeH="0" baseline="0" noProof="0" dirty="0">
                <a:ln>
                  <a:noFill/>
                </a:ln>
                <a:solidFill>
                  <a:prstClr val="white"/>
                </a:solidFill>
                <a:effectLst/>
                <a:uLnTx/>
                <a:uFillTx/>
                <a:latin typeface="Arial"/>
                <a:ea typeface="+mn-ea"/>
                <a:cs typeface="+mn-cs"/>
              </a:rPr>
              <a:t>Caterina Domínguez Barco</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600" i="1" dirty="0">
                <a:solidFill>
                  <a:prstClr val="white"/>
                </a:solidFill>
                <a:latin typeface="Arial"/>
              </a:rPr>
              <a:t>Técnico </a:t>
            </a:r>
            <a:r>
              <a:rPr lang="es-ES" sz="600" i="1" dirty="0" err="1">
                <a:solidFill>
                  <a:prstClr val="white"/>
                </a:solidFill>
                <a:latin typeface="Arial"/>
              </a:rPr>
              <a:t>Admin</a:t>
            </a:r>
            <a:endParaRPr kumimoji="0" lang="es-ES" sz="600" b="0" i="1" u="none" strike="noStrike" kern="1200" cap="none" spc="0" normalizeH="0" baseline="0" noProof="0" dirty="0">
              <a:ln>
                <a:noFill/>
              </a:ln>
              <a:solidFill>
                <a:prstClr val="white"/>
              </a:solidFill>
              <a:effectLst/>
              <a:uLnTx/>
              <a:uFillTx/>
              <a:latin typeface="Arial"/>
              <a:ea typeface="+mn-ea"/>
              <a:cs typeface="+mn-cs"/>
            </a:endParaRPr>
          </a:p>
        </p:txBody>
      </p:sp>
      <p:sp>
        <p:nvSpPr>
          <p:cNvPr id="142" name="Rectangle 141">
            <a:extLst>
              <a:ext uri="{FF2B5EF4-FFF2-40B4-BE49-F238E27FC236}">
                <a16:creationId xmlns:a16="http://schemas.microsoft.com/office/drawing/2014/main" id="{99C83D57-56C5-451C-97C1-D8AFEA392DE2}"/>
              </a:ext>
            </a:extLst>
          </p:cNvPr>
          <p:cNvSpPr/>
          <p:nvPr/>
        </p:nvSpPr>
        <p:spPr>
          <a:xfrm>
            <a:off x="10428360" y="3318840"/>
            <a:ext cx="1122528" cy="298477"/>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600" b="1" i="0" u="none" strike="noStrike" kern="1200" cap="none" spc="0" normalizeH="0" baseline="0" noProof="0" dirty="0">
                <a:ln>
                  <a:noFill/>
                </a:ln>
                <a:solidFill>
                  <a:prstClr val="white"/>
                </a:solidFill>
                <a:effectLst/>
                <a:uLnTx/>
                <a:uFillTx/>
                <a:latin typeface="Arial"/>
                <a:ea typeface="+mn-ea"/>
                <a:cs typeface="+mn-cs"/>
              </a:rPr>
              <a:t>Daniel García Pérez</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600" i="1" dirty="0">
                <a:solidFill>
                  <a:prstClr val="white"/>
                </a:solidFill>
                <a:latin typeface="Arial"/>
              </a:rPr>
              <a:t>Técnico </a:t>
            </a:r>
            <a:r>
              <a:rPr lang="es-ES" sz="600" i="1" dirty="0" err="1">
                <a:solidFill>
                  <a:prstClr val="white"/>
                </a:solidFill>
                <a:latin typeface="Arial"/>
              </a:rPr>
              <a:t>Admin</a:t>
            </a:r>
            <a:endParaRPr kumimoji="0" lang="es-ES" sz="600" b="0" i="1" u="none" strike="noStrike" kern="1200" cap="none" spc="0" normalizeH="0" baseline="0" noProof="0" dirty="0">
              <a:ln>
                <a:noFill/>
              </a:ln>
              <a:solidFill>
                <a:prstClr val="white"/>
              </a:solidFill>
              <a:effectLst/>
              <a:uLnTx/>
              <a:uFillTx/>
              <a:latin typeface="Arial"/>
              <a:ea typeface="+mn-ea"/>
              <a:cs typeface="+mn-cs"/>
            </a:endParaRPr>
          </a:p>
        </p:txBody>
      </p:sp>
      <p:cxnSp>
        <p:nvCxnSpPr>
          <p:cNvPr id="143" name="Straight Connector 142">
            <a:extLst>
              <a:ext uri="{FF2B5EF4-FFF2-40B4-BE49-F238E27FC236}">
                <a16:creationId xmlns:a16="http://schemas.microsoft.com/office/drawing/2014/main" id="{4EBF7050-79E7-42F5-A038-2F392D15911F}"/>
              </a:ext>
            </a:extLst>
          </p:cNvPr>
          <p:cNvCxnSpPr>
            <a:cxnSpLocks/>
            <a:stCxn id="131" idx="2"/>
            <a:endCxn id="141" idx="0"/>
          </p:cNvCxnSpPr>
          <p:nvPr/>
        </p:nvCxnSpPr>
        <p:spPr>
          <a:xfrm flipH="1">
            <a:off x="10989625" y="2603386"/>
            <a:ext cx="6" cy="210427"/>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6A21BB73-CAE9-4B91-8966-E9AD202DF203}"/>
              </a:ext>
            </a:extLst>
          </p:cNvPr>
          <p:cNvCxnSpPr>
            <a:cxnSpLocks/>
            <a:stCxn id="141" idx="2"/>
            <a:endCxn id="142" idx="0"/>
          </p:cNvCxnSpPr>
          <p:nvPr/>
        </p:nvCxnSpPr>
        <p:spPr>
          <a:xfrm flipH="1">
            <a:off x="10989624" y="3112290"/>
            <a:ext cx="1" cy="20655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58" name="Rectangle 157">
            <a:extLst>
              <a:ext uri="{FF2B5EF4-FFF2-40B4-BE49-F238E27FC236}">
                <a16:creationId xmlns:a16="http://schemas.microsoft.com/office/drawing/2014/main" id="{624C6176-2057-46B8-9458-10C161C47002}"/>
              </a:ext>
            </a:extLst>
          </p:cNvPr>
          <p:cNvSpPr/>
          <p:nvPr/>
        </p:nvSpPr>
        <p:spPr>
          <a:xfrm>
            <a:off x="10428360" y="3801234"/>
            <a:ext cx="1122528" cy="26277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600" b="1" i="0" u="none" strike="noStrike" kern="1200" cap="none" spc="0" normalizeH="0" baseline="0" noProof="0" dirty="0">
                <a:ln>
                  <a:noFill/>
                </a:ln>
                <a:solidFill>
                  <a:prstClr val="white"/>
                </a:solidFill>
                <a:effectLst/>
                <a:uLnTx/>
                <a:uFillTx/>
                <a:latin typeface="Arial"/>
                <a:ea typeface="+mn-ea"/>
                <a:cs typeface="+mn-cs"/>
              </a:rPr>
              <a:t>Oscar González Calvo</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600" i="1" dirty="0">
                <a:solidFill>
                  <a:prstClr val="white"/>
                </a:solidFill>
                <a:latin typeface="Arial"/>
              </a:rPr>
              <a:t>Administrativo</a:t>
            </a:r>
            <a:endParaRPr kumimoji="0" lang="es-ES" sz="600" b="0" i="1" u="none" strike="noStrike" kern="1200" cap="none" spc="0" normalizeH="0" baseline="0" noProof="0" dirty="0">
              <a:ln>
                <a:noFill/>
              </a:ln>
              <a:solidFill>
                <a:prstClr val="white"/>
              </a:solidFill>
              <a:effectLst/>
              <a:uLnTx/>
              <a:uFillTx/>
              <a:latin typeface="Arial"/>
              <a:ea typeface="+mn-ea"/>
              <a:cs typeface="+mn-cs"/>
            </a:endParaRPr>
          </a:p>
        </p:txBody>
      </p:sp>
      <p:cxnSp>
        <p:nvCxnSpPr>
          <p:cNvPr id="159" name="Straight Connector 158">
            <a:extLst>
              <a:ext uri="{FF2B5EF4-FFF2-40B4-BE49-F238E27FC236}">
                <a16:creationId xmlns:a16="http://schemas.microsoft.com/office/drawing/2014/main" id="{22DBA098-482A-4F24-A5EF-054C4FEB4F1F}"/>
              </a:ext>
            </a:extLst>
          </p:cNvPr>
          <p:cNvCxnSpPr>
            <a:cxnSpLocks/>
            <a:endCxn id="158" idx="0"/>
          </p:cNvCxnSpPr>
          <p:nvPr/>
        </p:nvCxnSpPr>
        <p:spPr>
          <a:xfrm flipH="1">
            <a:off x="10989624" y="3594683"/>
            <a:ext cx="2" cy="206551"/>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5" name="Connector: Elbow 174">
            <a:extLst>
              <a:ext uri="{FF2B5EF4-FFF2-40B4-BE49-F238E27FC236}">
                <a16:creationId xmlns:a16="http://schemas.microsoft.com/office/drawing/2014/main" id="{83DC87F4-269A-4584-84AB-91BA3C4AA9AA}"/>
              </a:ext>
            </a:extLst>
          </p:cNvPr>
          <p:cNvCxnSpPr>
            <a:stCxn id="42" idx="2"/>
            <a:endCxn id="46" idx="0"/>
          </p:cNvCxnSpPr>
          <p:nvPr/>
        </p:nvCxnSpPr>
        <p:spPr>
          <a:xfrm rot="16200000" flipH="1">
            <a:off x="7129421" y="2353998"/>
            <a:ext cx="244801" cy="743578"/>
          </a:xfrm>
          <a:prstGeom prst="bentConnector3">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7" name="Connector: Elbow 176">
            <a:extLst>
              <a:ext uri="{FF2B5EF4-FFF2-40B4-BE49-F238E27FC236}">
                <a16:creationId xmlns:a16="http://schemas.microsoft.com/office/drawing/2014/main" id="{2535CC33-1C0A-4D00-BD37-31012EB429CC}"/>
              </a:ext>
            </a:extLst>
          </p:cNvPr>
          <p:cNvCxnSpPr>
            <a:cxnSpLocks/>
            <a:stCxn id="42" idx="2"/>
            <a:endCxn id="67" idx="0"/>
          </p:cNvCxnSpPr>
          <p:nvPr/>
        </p:nvCxnSpPr>
        <p:spPr>
          <a:xfrm rot="5400000">
            <a:off x="6430579" y="2388326"/>
            <a:ext cx="234393" cy="664515"/>
          </a:xfrm>
          <a:prstGeom prst="bentConnector3">
            <a:avLst>
              <a:gd name="adj1" fmla="val 54064"/>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2C20AA37-9863-4052-8EAD-04B1CAD06479}"/>
              </a:ext>
            </a:extLst>
          </p:cNvPr>
          <p:cNvSpPr/>
          <p:nvPr/>
        </p:nvSpPr>
        <p:spPr>
          <a:xfrm>
            <a:off x="5714745" y="2837780"/>
            <a:ext cx="1001544" cy="274510"/>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600" b="1" i="0" u="none" strike="noStrike" kern="1200" cap="none" spc="0" normalizeH="0" baseline="0" noProof="0" dirty="0" err="1">
                <a:ln>
                  <a:noFill/>
                </a:ln>
                <a:solidFill>
                  <a:prstClr val="white"/>
                </a:solidFill>
                <a:effectLst/>
                <a:uLnTx/>
                <a:uFillTx/>
                <a:latin typeface="Arial"/>
                <a:ea typeface="+mn-ea"/>
                <a:cs typeface="+mn-cs"/>
              </a:rPr>
              <a:t>Nichola</a:t>
            </a:r>
            <a:r>
              <a:rPr kumimoji="0" lang="es-ES" sz="600" b="1" i="0" u="none" strike="noStrike" kern="1200" cap="none" spc="0" normalizeH="0" baseline="0" noProof="0" dirty="0">
                <a:ln>
                  <a:noFill/>
                </a:ln>
                <a:solidFill>
                  <a:prstClr val="white"/>
                </a:solidFill>
                <a:effectLst/>
                <a:uLnTx/>
                <a:uFillTx/>
                <a:latin typeface="Arial"/>
                <a:ea typeface="+mn-ea"/>
                <a:cs typeface="+mn-cs"/>
              </a:rPr>
              <a:t> Pollock</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600" i="1" dirty="0">
                <a:solidFill>
                  <a:prstClr val="white"/>
                </a:solidFill>
                <a:latin typeface="Arial"/>
              </a:rPr>
              <a:t>Responsable CS</a:t>
            </a:r>
            <a:endParaRPr kumimoji="0" lang="es-ES" sz="600" b="0" i="1" u="none" strike="noStrike" kern="1200" cap="none" spc="0" normalizeH="0" baseline="0" noProof="0" dirty="0">
              <a:ln>
                <a:noFill/>
              </a:ln>
              <a:solidFill>
                <a:prstClr val="white"/>
              </a:solidFill>
              <a:effectLst/>
              <a:uLnTx/>
              <a:uFillTx/>
              <a:latin typeface="Arial"/>
              <a:ea typeface="+mn-ea"/>
              <a:cs typeface="+mn-cs"/>
            </a:endParaRPr>
          </a:p>
        </p:txBody>
      </p:sp>
      <p:cxnSp>
        <p:nvCxnSpPr>
          <p:cNvPr id="72" name="Straight Connector 71">
            <a:extLst>
              <a:ext uri="{FF2B5EF4-FFF2-40B4-BE49-F238E27FC236}">
                <a16:creationId xmlns:a16="http://schemas.microsoft.com/office/drawing/2014/main" id="{128AAD34-4267-46E1-925D-07DEB458EAA2}"/>
              </a:ext>
            </a:extLst>
          </p:cNvPr>
          <p:cNvCxnSpPr>
            <a:cxnSpLocks/>
            <a:stCxn id="67" idx="2"/>
            <a:endCxn id="44" idx="0"/>
          </p:cNvCxnSpPr>
          <p:nvPr/>
        </p:nvCxnSpPr>
        <p:spPr>
          <a:xfrm flipH="1">
            <a:off x="6212452" y="3112290"/>
            <a:ext cx="3065" cy="8127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F8C9D972-FA15-4307-BE85-EC4A73D9C02C}"/>
              </a:ext>
            </a:extLst>
          </p:cNvPr>
          <p:cNvSpPr/>
          <p:nvPr/>
        </p:nvSpPr>
        <p:spPr>
          <a:xfrm>
            <a:off x="5711240" y="6068197"/>
            <a:ext cx="1001544" cy="27451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610" tIns="54610" rIns="54610" bIns="5461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600" b="1" i="0" u="none" strike="noStrike" kern="1200" cap="none" spc="0" normalizeH="0" baseline="0" noProof="0" dirty="0">
                <a:ln>
                  <a:noFill/>
                </a:ln>
                <a:solidFill>
                  <a:prstClr val="white"/>
                </a:solidFill>
                <a:effectLst/>
                <a:uLnTx/>
                <a:uFillTx/>
                <a:latin typeface="Arial"/>
                <a:ea typeface="+mn-ea"/>
                <a:cs typeface="+mn-cs"/>
              </a:rPr>
              <a:t>Marta </a:t>
            </a:r>
            <a:r>
              <a:rPr kumimoji="0" lang="es-ES" sz="600" b="1" i="0" u="none" strike="noStrike" kern="1200" cap="none" spc="0" normalizeH="0" baseline="0" noProof="0" dirty="0" err="1">
                <a:ln>
                  <a:noFill/>
                </a:ln>
                <a:solidFill>
                  <a:prstClr val="white"/>
                </a:solidFill>
                <a:effectLst/>
                <a:uLnTx/>
                <a:uFillTx/>
                <a:latin typeface="Arial"/>
                <a:ea typeface="+mn-ea"/>
                <a:cs typeface="+mn-cs"/>
              </a:rPr>
              <a:t>Telleria</a:t>
            </a:r>
            <a:r>
              <a:rPr kumimoji="0" lang="es-ES" sz="600" b="1" i="0" u="none" strike="noStrike" kern="1200" cap="none" spc="0" normalizeH="0" baseline="0" noProof="0" dirty="0">
                <a:ln>
                  <a:noFill/>
                </a:ln>
                <a:solidFill>
                  <a:prstClr val="white"/>
                </a:solidFill>
                <a:effectLst/>
                <a:uLnTx/>
                <a:uFillTx/>
                <a:latin typeface="Arial"/>
                <a:ea typeface="+mn-ea"/>
                <a:cs typeface="+mn-cs"/>
              </a:rPr>
              <a:t> Garate</a:t>
            </a:r>
          </a:p>
          <a:p>
            <a:pPr marL="0" marR="0" lvl="0" indent="0" algn="ctr" defTabSz="914400" rtl="0" eaLnBrk="1" fontAlgn="auto" latinLnBrk="0" hangingPunct="1">
              <a:lnSpc>
                <a:spcPct val="100000"/>
              </a:lnSpc>
              <a:spcBef>
                <a:spcPts val="0"/>
              </a:spcBef>
              <a:spcAft>
                <a:spcPts val="0"/>
              </a:spcAft>
              <a:buClrTx/>
              <a:buSzTx/>
              <a:buFontTx/>
              <a:buNone/>
              <a:tabLst/>
              <a:defRPr/>
            </a:pPr>
            <a:r>
              <a:rPr lang="es-ES" sz="600" i="1" dirty="0">
                <a:solidFill>
                  <a:prstClr val="white"/>
                </a:solidFill>
                <a:latin typeface="Arial"/>
              </a:rPr>
              <a:t>Técnico CS</a:t>
            </a:r>
            <a:endParaRPr kumimoji="0" lang="es-ES" sz="600" b="0" i="1" u="none" strike="noStrike" kern="1200" cap="none" spc="0" normalizeH="0" baseline="0" noProof="0" dirty="0">
              <a:ln>
                <a:noFill/>
              </a:ln>
              <a:solidFill>
                <a:prstClr val="white"/>
              </a:solidFill>
              <a:effectLst/>
              <a:uLnTx/>
              <a:uFillTx/>
              <a:latin typeface="Arial"/>
              <a:ea typeface="+mn-ea"/>
              <a:cs typeface="+mn-cs"/>
            </a:endParaRPr>
          </a:p>
        </p:txBody>
      </p:sp>
      <p:cxnSp>
        <p:nvCxnSpPr>
          <p:cNvPr id="110" name="Straight Connector 109">
            <a:extLst>
              <a:ext uri="{FF2B5EF4-FFF2-40B4-BE49-F238E27FC236}">
                <a16:creationId xmlns:a16="http://schemas.microsoft.com/office/drawing/2014/main" id="{69BAC282-FF9E-4CDE-8510-00A49FBA3B5D}"/>
              </a:ext>
            </a:extLst>
          </p:cNvPr>
          <p:cNvCxnSpPr>
            <a:cxnSpLocks/>
            <a:stCxn id="123" idx="2"/>
            <a:endCxn id="109" idx="0"/>
          </p:cNvCxnSpPr>
          <p:nvPr/>
        </p:nvCxnSpPr>
        <p:spPr>
          <a:xfrm>
            <a:off x="6212012" y="5986863"/>
            <a:ext cx="0" cy="8133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6498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583" name="think-cell Slide" r:id="rId4" imgW="473" imgH="473" progId="TCLayout.ActiveDocument.1">
                  <p:embed/>
                </p:oleObj>
              </mc:Choice>
              <mc:Fallback>
                <p:oleObj name="think-cell Slide" r:id="rId4" imgW="473" imgH="473" progId="TCLayout.ActiveDocument.1">
                  <p:embed/>
                  <p:pic>
                    <p:nvPicPr>
                      <p:cNvPr id="11" name="Object 10"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itle 1"/>
          <p:cNvSpPr txBox="1">
            <a:spLocks/>
          </p:cNvSpPr>
          <p:nvPr/>
        </p:nvSpPr>
        <p:spPr>
          <a:xfrm>
            <a:off x="2279576" y="260648"/>
            <a:ext cx="8244000" cy="4479134"/>
          </a:xfrm>
          <a:prstGeom prst="rect">
            <a:avLst/>
          </a:prstGeom>
        </p:spPr>
        <p:txBody>
          <a:bodyPr vert="horz" lIns="0" tIns="0" rIns="0" bIns="0" rtlCol="0" anchor="t" anchorCtr="0">
            <a:noAutofit/>
          </a:bodyPr>
          <a:lstStyle>
            <a:lvl1pPr algn="l" defTabSz="844083" rtl="0" eaLnBrk="1" latinLnBrk="0" hangingPunct="1">
              <a:lnSpc>
                <a:spcPct val="70000"/>
              </a:lnSpc>
              <a:spcBef>
                <a:spcPct val="0"/>
              </a:spcBef>
              <a:buNone/>
              <a:defRPr sz="8938" kern="1200" baseline="0">
                <a:solidFill>
                  <a:schemeClr val="bg1"/>
                </a:solidFill>
                <a:latin typeface="+mj-lt"/>
                <a:ea typeface="+mj-ea"/>
                <a:cs typeface="+mj-cs"/>
              </a:defRPr>
            </a:lvl1pPr>
          </a:lstStyle>
          <a:p>
            <a:pPr marL="9525" marR="0" lvl="0" indent="-9525" algn="l" defTabSz="844083" rtl="0" eaLnBrk="1" fontAlgn="auto" latinLnBrk="0" hangingPunct="1">
              <a:lnSpc>
                <a:spcPct val="100000"/>
              </a:lnSpc>
              <a:spcBef>
                <a:spcPct val="0"/>
              </a:spcBef>
              <a:spcAft>
                <a:spcPts val="0"/>
              </a:spcAft>
              <a:buClrTx/>
              <a:buSzTx/>
              <a:buFontTx/>
              <a:buNone/>
              <a:tabLst/>
              <a:defRPr/>
            </a:pPr>
            <a:br>
              <a:rPr kumimoji="0" lang="en-GB" sz="300" b="1" i="0" u="none" strike="noStrike" kern="1200" cap="none" spc="0" normalizeH="0" baseline="0" noProof="0" dirty="0">
                <a:ln>
                  <a:noFill/>
                </a:ln>
                <a:solidFill>
                  <a:prstClr val="white"/>
                </a:solidFill>
                <a:effectLst/>
                <a:uLnTx/>
                <a:uFillTx/>
                <a:latin typeface="KPMG Extralight"/>
                <a:ea typeface="+mj-ea"/>
                <a:cs typeface="+mj-cs"/>
              </a:rPr>
            </a:br>
            <a:endParaRPr kumimoji="0" lang="en-GB" sz="300" b="1" i="0" u="none" strike="noStrike" kern="1200" cap="none" spc="0" normalizeH="0" baseline="0" noProof="0" dirty="0">
              <a:ln>
                <a:noFill/>
              </a:ln>
              <a:solidFill>
                <a:prstClr val="white"/>
              </a:solidFill>
              <a:effectLst/>
              <a:uLnTx/>
              <a:uFillTx/>
              <a:latin typeface="KPMG Extralight"/>
              <a:ea typeface="+mj-ea"/>
              <a:cs typeface="+mj-cs"/>
            </a:endParaRPr>
          </a:p>
          <a:p>
            <a:pPr marL="9525" marR="0" lvl="0" indent="-9525" algn="l" defTabSz="844083"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0" normalizeH="0" baseline="0" noProof="0" dirty="0" err="1">
                <a:ln>
                  <a:noFill/>
                </a:ln>
                <a:solidFill>
                  <a:prstClr val="white"/>
                </a:solidFill>
                <a:effectLst/>
                <a:uLnTx/>
                <a:uFillTx/>
                <a:latin typeface="KPMG Extralight"/>
                <a:ea typeface="+mj-ea"/>
                <a:cs typeface="+mj-cs"/>
              </a:rPr>
              <a:t>Indice</a:t>
            </a:r>
            <a:endParaRPr kumimoji="0" lang="en-GB" sz="3600" b="0" i="0" u="none" strike="noStrike" kern="1200" cap="none" spc="0" normalizeH="0" baseline="0" noProof="0" dirty="0">
              <a:ln>
                <a:noFill/>
              </a:ln>
              <a:solidFill>
                <a:prstClr val="white"/>
              </a:solidFill>
              <a:effectLst/>
              <a:uLnTx/>
              <a:uFillTx/>
              <a:latin typeface="KPMG Extralight"/>
              <a:ea typeface="+mj-ea"/>
              <a:cs typeface="+mj-cs"/>
            </a:endParaRPr>
          </a:p>
          <a:p>
            <a:pPr marL="714375" lvl="0" indent="366713" defTabSz="762000" fontAlgn="base">
              <a:lnSpc>
                <a:spcPct val="100000"/>
              </a:lnSpc>
              <a:spcBef>
                <a:spcPts val="600"/>
              </a:spcBef>
              <a:spcAft>
                <a:spcPct val="0"/>
              </a:spcAft>
              <a:buFont typeface="+mj-lt"/>
              <a:buAutoNum type="arabicPeriod"/>
            </a:pPr>
            <a:r>
              <a:rPr lang="es-ES" sz="3600" dirty="0"/>
              <a:t>Introducción</a:t>
            </a:r>
          </a:p>
          <a:p>
            <a:pPr marL="714375" lvl="0" indent="366713" defTabSz="762000" fontAlgn="base">
              <a:lnSpc>
                <a:spcPct val="100000"/>
              </a:lnSpc>
              <a:spcBef>
                <a:spcPts val="600"/>
              </a:spcBef>
              <a:spcAft>
                <a:spcPct val="0"/>
              </a:spcAft>
              <a:buFont typeface="+mj-lt"/>
              <a:buAutoNum type="arabicPeriod"/>
            </a:pPr>
            <a:r>
              <a:rPr lang="es-ES" sz="3600" b="1" dirty="0"/>
              <a:t>Análisis Cualitativo </a:t>
            </a:r>
          </a:p>
          <a:p>
            <a:pPr marL="742950" lvl="0" defTabSz="762000" fontAlgn="base">
              <a:lnSpc>
                <a:spcPct val="100000"/>
              </a:lnSpc>
              <a:spcBef>
                <a:spcPts val="600"/>
              </a:spcBef>
              <a:spcAft>
                <a:spcPct val="0"/>
              </a:spcAft>
            </a:pPr>
            <a:r>
              <a:rPr lang="es-ES" sz="3600" dirty="0"/>
              <a:t>		2.1 Organización</a:t>
            </a:r>
            <a:br>
              <a:rPr lang="es-ES" sz="3600" b="1" dirty="0"/>
            </a:br>
            <a:r>
              <a:rPr lang="es-ES" sz="3600" dirty="0"/>
              <a:t>		</a:t>
            </a:r>
            <a:r>
              <a:rPr lang="es-ES" sz="3600" b="1" dirty="0"/>
              <a:t>2..2 Procesos</a:t>
            </a:r>
            <a:br>
              <a:rPr lang="es-ES" sz="3600" dirty="0"/>
            </a:br>
            <a:r>
              <a:rPr lang="es-ES" sz="3600" dirty="0"/>
              <a:t>		2.3 Sistemas</a:t>
            </a:r>
          </a:p>
          <a:p>
            <a:pPr marL="714375" lvl="0" indent="366713" defTabSz="762000" fontAlgn="base">
              <a:lnSpc>
                <a:spcPct val="100000"/>
              </a:lnSpc>
              <a:spcBef>
                <a:spcPts val="600"/>
              </a:spcBef>
              <a:spcAft>
                <a:spcPct val="0"/>
              </a:spcAft>
              <a:buFont typeface="+mj-lt"/>
              <a:buAutoNum type="arabicPeriod" startAt="3"/>
            </a:pPr>
            <a:r>
              <a:rPr lang="es-ES" sz="3600" dirty="0"/>
              <a:t>Análisis cuantitativo</a:t>
            </a:r>
          </a:p>
          <a:p>
            <a:pPr marL="742950" lvl="0" indent="338138" defTabSz="762000" fontAlgn="base">
              <a:lnSpc>
                <a:spcPct val="100000"/>
              </a:lnSpc>
              <a:spcBef>
                <a:spcPts val="600"/>
              </a:spcBef>
              <a:spcAft>
                <a:spcPct val="0"/>
              </a:spcAft>
              <a:buFont typeface="+mj-lt"/>
              <a:buAutoNum type="arabicPeriod" startAt="3"/>
            </a:pPr>
            <a:r>
              <a:rPr lang="es-ES" sz="3600" dirty="0"/>
              <a:t>Diagnóstico y conclusiones</a:t>
            </a:r>
            <a:br>
              <a:rPr kumimoji="0" lang="en-GB" sz="2000" b="0" i="0" u="none" strike="noStrike" kern="1200" cap="none" spc="0" normalizeH="0" baseline="0" noProof="0" dirty="0">
                <a:ln>
                  <a:noFill/>
                </a:ln>
                <a:solidFill>
                  <a:prstClr val="white"/>
                </a:solidFill>
                <a:effectLst/>
                <a:uLnTx/>
                <a:uFillTx/>
                <a:latin typeface="KPMG Extralight"/>
                <a:ea typeface="+mj-ea"/>
                <a:cs typeface="+mj-cs"/>
              </a:rPr>
            </a:br>
            <a:r>
              <a:rPr kumimoji="0" lang="en-GB" sz="2000" b="0" i="0" u="none" strike="noStrike" kern="1200" cap="none" spc="0" normalizeH="0" baseline="0" noProof="0" dirty="0">
                <a:ln>
                  <a:noFill/>
                </a:ln>
                <a:solidFill>
                  <a:prstClr val="white"/>
                </a:solidFill>
                <a:effectLst/>
                <a:uLnTx/>
                <a:uFillTx/>
                <a:latin typeface="KPMG Extralight"/>
                <a:ea typeface="+mj-ea"/>
                <a:cs typeface="+mj-cs"/>
              </a:rPr>
              <a:t>		</a:t>
            </a:r>
            <a:br>
              <a:rPr kumimoji="0" lang="en-GB" sz="2000" b="0" i="0" u="none" strike="noStrike" kern="1200" cap="none" spc="0" normalizeH="0" baseline="0" noProof="0" dirty="0">
                <a:ln>
                  <a:noFill/>
                </a:ln>
                <a:solidFill>
                  <a:prstClr val="white"/>
                </a:solidFill>
                <a:effectLst/>
                <a:uLnTx/>
                <a:uFillTx/>
                <a:latin typeface="KPMG Extralight"/>
                <a:ea typeface="+mj-ea"/>
                <a:cs typeface="+mj-cs"/>
              </a:rPr>
            </a:br>
            <a:r>
              <a:rPr kumimoji="0" lang="en-GB" sz="2000" b="0" i="0" u="none" strike="noStrike" kern="1200" cap="none" spc="0" normalizeH="0" baseline="0" noProof="0" dirty="0">
                <a:ln>
                  <a:noFill/>
                </a:ln>
                <a:solidFill>
                  <a:prstClr val="white"/>
                </a:solidFill>
                <a:effectLst/>
                <a:uLnTx/>
                <a:uFillTx/>
                <a:latin typeface="KPMG Extralight"/>
                <a:ea typeface="+mj-ea"/>
                <a:cs typeface="+mj-cs"/>
              </a:rPr>
              <a:t>		</a:t>
            </a:r>
          </a:p>
        </p:txBody>
      </p:sp>
    </p:spTree>
    <p:extLst>
      <p:ext uri="{BB962C8B-B14F-4D97-AF65-F5344CB8AC3E}">
        <p14:creationId xmlns:p14="http://schemas.microsoft.com/office/powerpoint/2010/main" val="1827239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435AC516-3D73-4AE8-9485-A4A22546DACE}"/>
              </a:ext>
            </a:extLst>
          </p:cNvPr>
          <p:cNvSpPr/>
          <p:nvPr/>
        </p:nvSpPr>
        <p:spPr>
          <a:xfrm flipV="1">
            <a:off x="1840178" y="4397690"/>
            <a:ext cx="6605789" cy="1150395"/>
          </a:xfrm>
          <a:prstGeom prst="rect">
            <a:avLst/>
          </a:prstGeom>
          <a:solidFill>
            <a:schemeClr val="tx2">
              <a:lumMod val="40000"/>
              <a:lumOff val="60000"/>
              <a:alpha val="76000"/>
            </a:schemeClr>
          </a:solidFill>
          <a:ln w="28575" cap="flat" cmpd="sng" algn="ctr">
            <a:solidFill>
              <a:srgbClr val="FFFFFF"/>
            </a:solidFill>
            <a:prstDash val="solid"/>
            <a:miter lim="800000"/>
          </a:ln>
          <a:effectLst/>
        </p:spPr>
        <p:txBody>
          <a:bodyPr rtlCol="0" anchor="ctr"/>
          <a:lstStyle/>
          <a:p>
            <a:pPr algn="ctr">
              <a:defRPr/>
            </a:pPr>
            <a:endParaRPr lang="en-GB" kern="0" dirty="0">
              <a:solidFill>
                <a:srgbClr val="FFFFFF"/>
              </a:solidFill>
              <a:latin typeface="Univers 45 Light" pitchFamily="2" charset="0"/>
            </a:endParaRPr>
          </a:p>
        </p:txBody>
      </p:sp>
      <p:graphicFrame>
        <p:nvGraphicFramePr>
          <p:cNvPr id="9" name="Object 8" hidden="1"/>
          <p:cNvGraphicFramePr>
            <a:graphicFrameLocks noChangeAspect="1"/>
          </p:cNvGraphicFramePr>
          <p:nvPr>
            <p:custDataLst>
              <p:tags r:id="rId2"/>
            </p:custDataLst>
            <p:extLst>
              <p:ext uri="{D42A27DB-BD31-4B8C-83A1-F6EECF244321}">
                <p14:modId xmlns:p14="http://schemas.microsoft.com/office/powerpoint/2010/main" val="1899767633"/>
              </p:ext>
            </p:extLst>
          </p:nvPr>
        </p:nvGraphicFramePr>
        <p:xfrm>
          <a:off x="1525589" y="1589"/>
          <a:ext cx="1587" cy="1587"/>
        </p:xfrm>
        <a:graphic>
          <a:graphicData uri="http://schemas.openxmlformats.org/presentationml/2006/ole">
            <mc:AlternateContent xmlns:mc="http://schemas.openxmlformats.org/markup-compatibility/2006">
              <mc:Choice xmlns:v="urn:schemas-microsoft-com:vml" Requires="v">
                <p:oleObj spid="_x0000_s16618" name="think-cell Slide" r:id="rId9" imgW="216" imgH="216" progId="TCLayout.ActiveDocument.1">
                  <p:embed/>
                </p:oleObj>
              </mc:Choice>
              <mc:Fallback>
                <p:oleObj name="think-cell Slide" r:id="rId9" imgW="216" imgH="216" progId="TCLayout.ActiveDocument.1">
                  <p:embed/>
                  <p:pic>
                    <p:nvPicPr>
                      <p:cNvPr id="9" name="Object 8" hidden="1"/>
                      <p:cNvPicPr/>
                      <p:nvPr/>
                    </p:nvPicPr>
                    <p:blipFill>
                      <a:blip r:embed="rId10"/>
                      <a:stretch>
                        <a:fillRect/>
                      </a:stretch>
                    </p:blipFill>
                    <p:spPr>
                      <a:xfrm>
                        <a:off x="1525589" y="1589"/>
                        <a:ext cx="1587" cy="1587"/>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4E8E19F-A8F2-4B05-9E4E-84968C4E6589}"/>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s-ES_tradnl" sz="4000" dirty="0">
              <a:latin typeface="KPMG Extralight" panose="020B0303030202040204" pitchFamily="34" charset="0"/>
              <a:ea typeface="+mj-ea"/>
              <a:cs typeface="+mj-cs"/>
              <a:sym typeface="KPMG Extralight" panose="020B0303030202040204" pitchFamily="34" charset="0"/>
            </a:endParaRPr>
          </a:p>
        </p:txBody>
      </p:sp>
      <p:sp>
        <p:nvSpPr>
          <p:cNvPr id="47" name="Title 1"/>
          <p:cNvSpPr>
            <a:spLocks noGrp="1"/>
          </p:cNvSpPr>
          <p:nvPr>
            <p:ph type="title"/>
          </p:nvPr>
        </p:nvSpPr>
        <p:spPr>
          <a:xfrm>
            <a:off x="990000" y="167350"/>
            <a:ext cx="8478958" cy="687855"/>
          </a:xfrm>
        </p:spPr>
        <p:txBody>
          <a:bodyPr/>
          <a:lstStyle/>
          <a:p>
            <a:r>
              <a:rPr lang="es-ES_tradnl" sz="2400" b="1" dirty="0">
                <a:solidFill>
                  <a:srgbClr val="00338D"/>
                </a:solidFill>
              </a:rPr>
              <a:t>2.2. Procesos</a:t>
            </a:r>
            <a:br>
              <a:rPr lang="es-ES_tradnl" sz="2400" b="1" dirty="0">
                <a:solidFill>
                  <a:srgbClr val="00338D"/>
                </a:solidFill>
              </a:rPr>
            </a:br>
            <a:r>
              <a:rPr lang="es-ES_tradnl" sz="4000" dirty="0" err="1">
                <a:solidFill>
                  <a:srgbClr val="00338D"/>
                </a:solidFill>
              </a:rPr>
              <a:t>Procesos</a:t>
            </a:r>
            <a:r>
              <a:rPr lang="es-ES_tradnl" sz="4000" dirty="0">
                <a:solidFill>
                  <a:srgbClr val="00338D"/>
                </a:solidFill>
              </a:rPr>
              <a:t> analizados </a:t>
            </a:r>
            <a:endParaRPr lang="es-ES_tradnl" sz="4000" b="1" dirty="0"/>
          </a:p>
        </p:txBody>
      </p:sp>
      <p:sp>
        <p:nvSpPr>
          <p:cNvPr id="71" name="Rectangle 70"/>
          <p:cNvSpPr/>
          <p:nvPr/>
        </p:nvSpPr>
        <p:spPr>
          <a:xfrm>
            <a:off x="1631504" y="1052736"/>
            <a:ext cx="9145016" cy="539578"/>
          </a:xfrm>
          <a:prstGeom prst="rect">
            <a:avLst/>
          </a:prstGeom>
          <a:solidFill>
            <a:schemeClr val="bg2"/>
          </a:solidFill>
        </p:spPr>
        <p:txBody>
          <a:bodyPr wrap="square" lIns="54610" tIns="0" rIns="54610" bIns="54610" anchor="ctr">
            <a:noAutofit/>
          </a:bodyPr>
          <a:lstStyle/>
          <a:p>
            <a:pPr marL="179388"/>
            <a:r>
              <a:rPr lang="es-ES" sz="1200" b="1" dirty="0">
                <a:solidFill>
                  <a:prstClr val="white"/>
                </a:solidFill>
                <a:latin typeface="Univers for KPMG" panose="020B0603020202020204" pitchFamily="34" charset="0"/>
                <a:cs typeface="Arial" panose="020B0604020202020204" pitchFamily="34" charset="0"/>
              </a:rPr>
              <a:t>Se ha analizado detalladamente la situación actual de los procesos de Finanzas, </a:t>
            </a:r>
            <a:r>
              <a:rPr lang="es-ES" sz="1200" b="1" dirty="0" err="1">
                <a:solidFill>
                  <a:prstClr val="white"/>
                </a:solidFill>
                <a:latin typeface="Univers for KPMG" panose="020B0603020202020204" pitchFamily="34" charset="0"/>
                <a:cs typeface="Arial" panose="020B0604020202020204" pitchFamily="34" charset="0"/>
              </a:rPr>
              <a:t>Supply</a:t>
            </a:r>
            <a:r>
              <a:rPr lang="es-ES" sz="1200" b="1" dirty="0">
                <a:solidFill>
                  <a:prstClr val="white"/>
                </a:solidFill>
                <a:latin typeface="Univers for KPMG" panose="020B0603020202020204" pitchFamily="34" charset="0"/>
                <a:cs typeface="Arial" panose="020B0604020202020204" pitchFamily="34" charset="0"/>
              </a:rPr>
              <a:t> </a:t>
            </a:r>
            <a:r>
              <a:rPr lang="es-ES" sz="1200" b="1" dirty="0" err="1">
                <a:solidFill>
                  <a:prstClr val="white"/>
                </a:solidFill>
                <a:latin typeface="Univers for KPMG" panose="020B0603020202020204" pitchFamily="34" charset="0"/>
                <a:cs typeface="Arial" panose="020B0604020202020204" pitchFamily="34" charset="0"/>
              </a:rPr>
              <a:t>Chain</a:t>
            </a:r>
            <a:r>
              <a:rPr lang="es-ES" sz="1200" b="1" dirty="0">
                <a:solidFill>
                  <a:prstClr val="white"/>
                </a:solidFill>
                <a:latin typeface="Univers for KPMG" panose="020B0603020202020204" pitchFamily="34" charset="0"/>
                <a:cs typeface="Arial" panose="020B0604020202020204" pitchFamily="34" charset="0"/>
              </a:rPr>
              <a:t> y Producción:</a:t>
            </a:r>
            <a:endParaRPr lang="es-ES" sz="1200" dirty="0">
              <a:solidFill>
                <a:prstClr val="white"/>
              </a:solidFill>
              <a:latin typeface="Univers for KPMG" panose="020B0603020202020204" pitchFamily="34" charset="0"/>
              <a:cs typeface="Arial" panose="020B0604020202020204" pitchFamily="34" charset="0"/>
            </a:endParaRPr>
          </a:p>
        </p:txBody>
      </p:sp>
      <p:grpSp>
        <p:nvGrpSpPr>
          <p:cNvPr id="7" name="Group 6"/>
          <p:cNvGrpSpPr/>
          <p:nvPr/>
        </p:nvGrpSpPr>
        <p:grpSpPr>
          <a:xfrm>
            <a:off x="7876520" y="260648"/>
            <a:ext cx="2059122" cy="522288"/>
            <a:chOff x="6352520" y="428625"/>
            <a:chExt cx="2059122" cy="522288"/>
          </a:xfrm>
        </p:grpSpPr>
        <p:sp>
          <p:nvSpPr>
            <p:cNvPr id="3" name="Rounded Rectangle 2"/>
            <p:cNvSpPr/>
            <p:nvPr/>
          </p:nvSpPr>
          <p:spPr>
            <a:xfrm>
              <a:off x="6352520" y="428625"/>
              <a:ext cx="1296144" cy="522288"/>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latin typeface="Univers for KPMG Cond" panose="020B0606020202020204" pitchFamily="34" charset="0"/>
                </a:rPr>
                <a:t>Total</a:t>
              </a:r>
            </a:p>
          </p:txBody>
        </p:sp>
        <p:sp>
          <p:nvSpPr>
            <p:cNvPr id="23" name="Rounded Rectangle 22"/>
            <p:cNvSpPr/>
            <p:nvPr/>
          </p:nvSpPr>
          <p:spPr>
            <a:xfrm>
              <a:off x="7524327" y="428625"/>
              <a:ext cx="887315" cy="522288"/>
            </a:xfrm>
            <a:prstGeom prst="roundRect">
              <a:avLst/>
            </a:prstGeom>
            <a:solidFill>
              <a:schemeClr val="bg1">
                <a:lumMod val="9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dirty="0">
                  <a:solidFill>
                    <a:schemeClr val="tx1"/>
                  </a:solidFill>
                  <a:latin typeface="Univers for KPMG Cond" panose="020B0606020202020204" pitchFamily="34" charset="0"/>
                </a:rPr>
                <a:t>PAX</a:t>
              </a:r>
            </a:p>
          </p:txBody>
        </p:sp>
      </p:grpSp>
      <p:sp>
        <p:nvSpPr>
          <p:cNvPr id="12" name="TextBox 11"/>
          <p:cNvSpPr txBox="1"/>
          <p:nvPr/>
        </p:nvSpPr>
        <p:spPr>
          <a:xfrm>
            <a:off x="9090535" y="374746"/>
            <a:ext cx="420631" cy="366800"/>
          </a:xfrm>
          <a:prstGeom prst="rect">
            <a:avLst/>
          </a:prstGeom>
          <a:noFill/>
        </p:spPr>
        <p:txBody>
          <a:bodyPr wrap="square" lIns="54610" tIns="54610" rIns="54610" bIns="54610" rtlCol="0">
            <a:noAutofit/>
          </a:bodyPr>
          <a:lstStyle/>
          <a:p>
            <a:pPr>
              <a:spcAft>
                <a:spcPts val="600"/>
              </a:spcAft>
            </a:pPr>
            <a:r>
              <a:rPr lang="es-ES" sz="1500" dirty="0"/>
              <a:t>62</a:t>
            </a:r>
          </a:p>
        </p:txBody>
      </p:sp>
      <p:grpSp>
        <p:nvGrpSpPr>
          <p:cNvPr id="44" name="Group 43">
            <a:extLst>
              <a:ext uri="{FF2B5EF4-FFF2-40B4-BE49-F238E27FC236}">
                <a16:creationId xmlns:a16="http://schemas.microsoft.com/office/drawing/2014/main" id="{AFFA3BF9-6BA7-4882-945A-1495813F4ED5}"/>
              </a:ext>
            </a:extLst>
          </p:cNvPr>
          <p:cNvGrpSpPr/>
          <p:nvPr/>
        </p:nvGrpSpPr>
        <p:grpSpPr>
          <a:xfrm flipV="1">
            <a:off x="1841108" y="1864549"/>
            <a:ext cx="8548008" cy="2428549"/>
            <a:chOff x="-120708" y="3521328"/>
            <a:chExt cx="7393805" cy="2301980"/>
          </a:xfrm>
        </p:grpSpPr>
        <p:sp>
          <p:nvSpPr>
            <p:cNvPr id="52" name="Rectangle 51">
              <a:extLst>
                <a:ext uri="{FF2B5EF4-FFF2-40B4-BE49-F238E27FC236}">
                  <a16:creationId xmlns:a16="http://schemas.microsoft.com/office/drawing/2014/main" id="{0DA1F1A0-EA9F-4E9E-9004-3131E2C7C4F9}"/>
                </a:ext>
              </a:extLst>
            </p:cNvPr>
            <p:cNvSpPr/>
            <p:nvPr/>
          </p:nvSpPr>
          <p:spPr>
            <a:xfrm>
              <a:off x="-103887" y="3521328"/>
              <a:ext cx="6692900" cy="1090440"/>
            </a:xfrm>
            <a:prstGeom prst="rect">
              <a:avLst/>
            </a:prstGeom>
            <a:solidFill>
              <a:schemeClr val="accent1">
                <a:alpha val="76000"/>
              </a:schemeClr>
            </a:solidFill>
            <a:ln w="28575" cap="flat" cmpd="sng" algn="ctr">
              <a:solidFill>
                <a:srgbClr val="FFFFFF"/>
              </a:solidFill>
              <a:prstDash val="solid"/>
              <a:miter lim="800000"/>
            </a:ln>
            <a:effectLst/>
          </p:spPr>
          <p:txBody>
            <a:bodyPr rtlCol="0" anchor="ctr"/>
            <a:lstStyle/>
            <a:p>
              <a:pPr algn="ctr">
                <a:defRPr/>
              </a:pPr>
              <a:endParaRPr lang="en-GB" kern="0" dirty="0">
                <a:solidFill>
                  <a:srgbClr val="FFFFFF"/>
                </a:solidFill>
                <a:latin typeface="Univers 45 Light" pitchFamily="2" charset="0"/>
              </a:endParaRPr>
            </a:p>
          </p:txBody>
        </p:sp>
        <p:sp>
          <p:nvSpPr>
            <p:cNvPr id="53" name="Rectangle 52">
              <a:extLst>
                <a:ext uri="{FF2B5EF4-FFF2-40B4-BE49-F238E27FC236}">
                  <a16:creationId xmlns:a16="http://schemas.microsoft.com/office/drawing/2014/main" id="{D21C297A-FAFC-4CDC-BB41-E14FD852212D}"/>
                </a:ext>
              </a:extLst>
            </p:cNvPr>
            <p:cNvSpPr/>
            <p:nvPr/>
          </p:nvSpPr>
          <p:spPr>
            <a:xfrm>
              <a:off x="-120708" y="4718459"/>
              <a:ext cx="7393805" cy="1104849"/>
            </a:xfrm>
            <a:prstGeom prst="rect">
              <a:avLst/>
            </a:prstGeom>
            <a:solidFill>
              <a:schemeClr val="tx2">
                <a:alpha val="76000"/>
              </a:schemeClr>
            </a:solidFill>
            <a:ln w="28575" cap="flat" cmpd="sng" algn="ctr">
              <a:solidFill>
                <a:srgbClr val="FFFFFF"/>
              </a:solidFill>
              <a:prstDash val="solid"/>
              <a:miter lim="800000"/>
            </a:ln>
            <a:effectLst/>
          </p:spPr>
          <p:txBody>
            <a:bodyPr rtlCol="0" anchor="ctr"/>
            <a:lstStyle/>
            <a:p>
              <a:pPr algn="ctr">
                <a:defRPr/>
              </a:pPr>
              <a:endParaRPr lang="en-GB" kern="0" dirty="0">
                <a:solidFill>
                  <a:srgbClr val="FFFFFF"/>
                </a:solidFill>
                <a:latin typeface="Univers 45 Light" pitchFamily="2" charset="0"/>
              </a:endParaRPr>
            </a:p>
          </p:txBody>
        </p:sp>
      </p:grpSp>
      <p:grpSp>
        <p:nvGrpSpPr>
          <p:cNvPr id="45" name="Group 44">
            <a:extLst>
              <a:ext uri="{FF2B5EF4-FFF2-40B4-BE49-F238E27FC236}">
                <a16:creationId xmlns:a16="http://schemas.microsoft.com/office/drawing/2014/main" id="{4020A102-84A8-4C6A-B8B5-80B48DF29783}"/>
              </a:ext>
            </a:extLst>
          </p:cNvPr>
          <p:cNvGrpSpPr/>
          <p:nvPr/>
        </p:nvGrpSpPr>
        <p:grpSpPr>
          <a:xfrm flipV="1">
            <a:off x="1945037" y="1730105"/>
            <a:ext cx="8401410" cy="3822563"/>
            <a:chOff x="-78243" y="3329323"/>
            <a:chExt cx="8401410" cy="2962207"/>
          </a:xfrm>
        </p:grpSpPr>
        <p:grpSp>
          <p:nvGrpSpPr>
            <p:cNvPr id="46" name="Group 45">
              <a:extLst>
                <a:ext uri="{FF2B5EF4-FFF2-40B4-BE49-F238E27FC236}">
                  <a16:creationId xmlns:a16="http://schemas.microsoft.com/office/drawing/2014/main" id="{52B71A3D-4C4F-4308-BFD0-EE7267FB501F}"/>
                </a:ext>
              </a:extLst>
            </p:cNvPr>
            <p:cNvGrpSpPr/>
            <p:nvPr/>
          </p:nvGrpSpPr>
          <p:grpSpPr>
            <a:xfrm>
              <a:off x="-78243" y="4884994"/>
              <a:ext cx="6232129" cy="1406536"/>
              <a:chOff x="-78243" y="4884994"/>
              <a:chExt cx="6232129" cy="1406536"/>
            </a:xfrm>
          </p:grpSpPr>
          <p:sp>
            <p:nvSpPr>
              <p:cNvPr id="49" name="Oval 9">
                <a:extLst>
                  <a:ext uri="{FF2B5EF4-FFF2-40B4-BE49-F238E27FC236}">
                    <a16:creationId xmlns:a16="http://schemas.microsoft.com/office/drawing/2014/main" id="{7A62A9E1-E188-4413-8DD6-396E4CAF067C}"/>
                  </a:ext>
                </a:extLst>
              </p:cNvPr>
              <p:cNvSpPr>
                <a:spLocks noChangeArrowheads="1"/>
              </p:cNvSpPr>
              <p:nvPr>
                <p:custDataLst>
                  <p:tags r:id="rId5"/>
                </p:custDataLst>
              </p:nvPr>
            </p:nvSpPr>
            <p:spPr bwMode="auto">
              <a:xfrm flipV="1">
                <a:off x="-67669" y="5823001"/>
                <a:ext cx="4285573" cy="468529"/>
              </a:xfrm>
              <a:prstGeom prst="rect">
                <a:avLst/>
              </a:prstGeom>
              <a:noFill/>
              <a:ln w="12700" algn="ctr">
                <a:noFill/>
                <a:round/>
                <a:headEnd/>
                <a:tailEnd/>
              </a:ln>
              <a:effectLst/>
              <a:scene3d>
                <a:camera prst="orthographicFront">
                  <a:rot lat="0" lon="0" rev="0"/>
                </a:camera>
                <a:lightRig rig="balanced" dir="t">
                  <a:rot lat="0" lon="0" rev="8700000"/>
                </a:lightRig>
              </a:scene3d>
              <a:sp3d>
                <a:bevelT w="190500" h="38100"/>
              </a:sp3d>
            </p:spPr>
            <p:txBody>
              <a:bodyPr lIns="0" tIns="72000" rIns="0" bIns="0" anchor="ctr"/>
              <a:lstStyle/>
              <a:p>
                <a:pPr eaLnBrk="0" hangingPunct="0">
                  <a:defRPr/>
                </a:pPr>
                <a:r>
                  <a:rPr lang="en-GB" sz="2400" b="1" kern="0" dirty="0">
                    <a:solidFill>
                      <a:srgbClr val="FFFFFF"/>
                    </a:solidFill>
                    <a:latin typeface="KPMG Light" panose="020B0403030202040204" pitchFamily="34" charset="0"/>
                  </a:rPr>
                  <a:t>FINANZAS</a:t>
                </a:r>
              </a:p>
            </p:txBody>
          </p:sp>
          <p:sp>
            <p:nvSpPr>
              <p:cNvPr id="50" name="Oval 9">
                <a:extLst>
                  <a:ext uri="{FF2B5EF4-FFF2-40B4-BE49-F238E27FC236}">
                    <a16:creationId xmlns:a16="http://schemas.microsoft.com/office/drawing/2014/main" id="{23EB6C8A-98A3-45F0-A39F-2B5F1126A42B}"/>
                  </a:ext>
                </a:extLst>
              </p:cNvPr>
              <p:cNvSpPr>
                <a:spLocks noChangeArrowheads="1"/>
              </p:cNvSpPr>
              <p:nvPr>
                <p:custDataLst>
                  <p:tags r:id="rId6"/>
                </p:custDataLst>
              </p:nvPr>
            </p:nvSpPr>
            <p:spPr bwMode="auto">
              <a:xfrm flipV="1">
                <a:off x="-78243" y="4884994"/>
                <a:ext cx="4544395" cy="424822"/>
              </a:xfrm>
              <a:prstGeom prst="rect">
                <a:avLst/>
              </a:prstGeom>
              <a:noFill/>
              <a:ln w="12700" algn="ctr">
                <a:noFill/>
                <a:round/>
                <a:headEnd/>
                <a:tailEnd/>
              </a:ln>
              <a:effectLst/>
              <a:scene3d>
                <a:camera prst="orthographicFront">
                  <a:rot lat="0" lon="0" rev="0"/>
                </a:camera>
                <a:lightRig rig="balanced" dir="t">
                  <a:rot lat="0" lon="0" rev="8700000"/>
                </a:lightRig>
              </a:scene3d>
              <a:sp3d>
                <a:bevelT w="190500" h="38100"/>
              </a:sp3d>
            </p:spPr>
            <p:txBody>
              <a:bodyPr lIns="0" tIns="72000" rIns="0" bIns="0" anchor="ctr"/>
              <a:lstStyle/>
              <a:p>
                <a:pPr eaLnBrk="0" hangingPunct="0">
                  <a:defRPr/>
                </a:pPr>
                <a:r>
                  <a:rPr lang="en-GB" sz="2400" b="1" kern="0" dirty="0">
                    <a:solidFill>
                      <a:srgbClr val="FFFFFF"/>
                    </a:solidFill>
                    <a:latin typeface="KPMG Light" panose="020B0403030202040204" pitchFamily="34" charset="0"/>
                  </a:rPr>
                  <a:t>SUPPLY CHAIN</a:t>
                </a:r>
              </a:p>
            </p:txBody>
          </p:sp>
          <p:sp>
            <p:nvSpPr>
              <p:cNvPr id="51" name="Rectangle 50">
                <a:extLst>
                  <a:ext uri="{FF2B5EF4-FFF2-40B4-BE49-F238E27FC236}">
                    <a16:creationId xmlns:a16="http://schemas.microsoft.com/office/drawing/2014/main" id="{EE14D7B7-7E38-4A4C-9FBB-7247385C3F93}"/>
                  </a:ext>
                </a:extLst>
              </p:cNvPr>
              <p:cNvSpPr/>
              <p:nvPr/>
            </p:nvSpPr>
            <p:spPr>
              <a:xfrm flipV="1">
                <a:off x="-54304" y="5358250"/>
                <a:ext cx="6208190" cy="263486"/>
              </a:xfrm>
              <a:prstGeom prst="rect">
                <a:avLst/>
              </a:prstGeom>
            </p:spPr>
            <p:txBody>
              <a:bodyPr wrap="square" numCol="2">
                <a:spAutoFit/>
              </a:bodyPr>
              <a:lstStyle/>
              <a:p>
                <a:pPr marL="228600" indent="-228600">
                  <a:spcBef>
                    <a:spcPts val="300"/>
                  </a:spcBef>
                  <a:buFont typeface="Wingdings" panose="05000000000000000000" pitchFamily="2" charset="2"/>
                  <a:buChar char="ü"/>
                  <a:defRPr sz="1800" b="0" i="0" u="none" strike="noStrike" kern="0" cap="none" spc="0" baseline="0">
                    <a:solidFill>
                      <a:srgbClr val="000000"/>
                    </a:solidFill>
                    <a:uFillTx/>
                  </a:defRPr>
                </a:pPr>
                <a:endParaRPr lang="en-US" sz="1200" b="1" kern="0" dirty="0">
                  <a:solidFill>
                    <a:schemeClr val="bg1"/>
                  </a:solidFill>
                  <a:latin typeface="Univers for KPMG" panose="020B0603020202020204" pitchFamily="34" charset="0"/>
                </a:endParaRPr>
              </a:p>
            </p:txBody>
          </p:sp>
        </p:grpSp>
        <p:pic>
          <p:nvPicPr>
            <p:cNvPr id="48" name="Picture 47">
              <a:extLst>
                <a:ext uri="{FF2B5EF4-FFF2-40B4-BE49-F238E27FC236}">
                  <a16:creationId xmlns:a16="http://schemas.microsoft.com/office/drawing/2014/main" id="{B37CCE2E-96DE-4A76-A5DC-E308E179029B}"/>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t="4961" b="7673"/>
            <a:stretch/>
          </p:blipFill>
          <p:spPr>
            <a:xfrm>
              <a:off x="5634746" y="3329323"/>
              <a:ext cx="2688421" cy="2851248"/>
            </a:xfrm>
            <a:prstGeom prst="rect">
              <a:avLst/>
            </a:prstGeom>
            <a:noFill/>
            <a:ln w="12700" algn="ctr">
              <a:noFill/>
              <a:round/>
              <a:headEnd/>
              <a:tailEnd/>
            </a:ln>
            <a:effectLst/>
            <a:scene3d>
              <a:camera prst="orthographicFront">
                <a:rot lat="0" lon="0" rev="0"/>
              </a:camera>
              <a:lightRig rig="balanced" dir="t">
                <a:rot lat="0" lon="0" rev="8700000"/>
              </a:lightRig>
            </a:scene3d>
            <a:sp3d>
              <a:bevelT w="190500" h="38100"/>
            </a:sp3d>
          </p:spPr>
        </p:pic>
      </p:grpSp>
      <p:pic>
        <p:nvPicPr>
          <p:cNvPr id="55" name="Picture 54">
            <a:extLst>
              <a:ext uri="{FF2B5EF4-FFF2-40B4-BE49-F238E27FC236}">
                <a16:creationId xmlns:a16="http://schemas.microsoft.com/office/drawing/2014/main" id="{A0F12A4B-CE45-4B90-85EB-02ABDC268714}"/>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t="11446" b="9643"/>
          <a:stretch/>
        </p:blipFill>
        <p:spPr>
          <a:xfrm flipV="1">
            <a:off x="8023700" y="1783456"/>
            <a:ext cx="2475585" cy="3882872"/>
          </a:xfrm>
          <a:prstGeom prst="rect">
            <a:avLst/>
          </a:prstGeom>
        </p:spPr>
      </p:pic>
      <p:sp>
        <p:nvSpPr>
          <p:cNvPr id="54" name="Rectangle 53">
            <a:extLst>
              <a:ext uri="{FF2B5EF4-FFF2-40B4-BE49-F238E27FC236}">
                <a16:creationId xmlns:a16="http://schemas.microsoft.com/office/drawing/2014/main" id="{9CC1D7E6-C2E9-4DA3-9EA5-CA943C21B6E9}"/>
              </a:ext>
            </a:extLst>
          </p:cNvPr>
          <p:cNvSpPr/>
          <p:nvPr/>
        </p:nvSpPr>
        <p:spPr>
          <a:xfrm flipV="1">
            <a:off x="1685925" y="1772816"/>
            <a:ext cx="8820151" cy="3893512"/>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ounded Rectangle 59">
            <a:extLst>
              <a:ext uri="{FF2B5EF4-FFF2-40B4-BE49-F238E27FC236}">
                <a16:creationId xmlns:a16="http://schemas.microsoft.com/office/drawing/2014/main" id="{DD1E17D3-03B5-4D8F-823D-FD34F14B21CB}"/>
              </a:ext>
            </a:extLst>
          </p:cNvPr>
          <p:cNvSpPr/>
          <p:nvPr/>
        </p:nvSpPr>
        <p:spPr>
          <a:xfrm>
            <a:off x="2007358" y="2276451"/>
            <a:ext cx="1332000" cy="216000"/>
          </a:xfrm>
          <a:prstGeom prst="roundRect">
            <a:avLst/>
          </a:prstGeom>
          <a:solidFill>
            <a:schemeClr val="bg2"/>
          </a:solidFill>
          <a:ln w="1905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1000" b="1" dirty="0">
                <a:solidFill>
                  <a:prstClr val="white"/>
                </a:solidFill>
                <a:latin typeface="Univers for KPMG Cond" panose="020B0606020202020204" pitchFamily="34" charset="0"/>
              </a:rPr>
              <a:t>Cuentas a Pagar</a:t>
            </a:r>
            <a:endParaRPr lang="es-ES" sz="1000" b="1" dirty="0">
              <a:solidFill>
                <a:prstClr val="white"/>
              </a:solidFill>
              <a:latin typeface="Univers for KPMG Cond" panose="020B0606020202020204" pitchFamily="34" charset="0"/>
            </a:endParaRPr>
          </a:p>
        </p:txBody>
      </p:sp>
      <p:sp>
        <p:nvSpPr>
          <p:cNvPr id="57" name="Rounded Rectangle 59">
            <a:extLst>
              <a:ext uri="{FF2B5EF4-FFF2-40B4-BE49-F238E27FC236}">
                <a16:creationId xmlns:a16="http://schemas.microsoft.com/office/drawing/2014/main" id="{9AA82EA5-4C6A-46A0-BFC4-84FD0D8321E0}"/>
              </a:ext>
            </a:extLst>
          </p:cNvPr>
          <p:cNvSpPr/>
          <p:nvPr/>
        </p:nvSpPr>
        <p:spPr>
          <a:xfrm>
            <a:off x="3399558" y="2276451"/>
            <a:ext cx="1332000" cy="216000"/>
          </a:xfrm>
          <a:prstGeom prst="roundRect">
            <a:avLst/>
          </a:prstGeom>
          <a:solidFill>
            <a:schemeClr val="bg2"/>
          </a:solidFill>
          <a:ln w="1905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000" b="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Gastos de Viaje</a:t>
            </a:r>
            <a:endParaRPr kumimoji="0" lang="es-ES" sz="1000" b="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58" name="Rounded Rectangle 59">
            <a:extLst>
              <a:ext uri="{FF2B5EF4-FFF2-40B4-BE49-F238E27FC236}">
                <a16:creationId xmlns:a16="http://schemas.microsoft.com/office/drawing/2014/main" id="{CF1D803A-83E5-426A-AE53-E49493EEBB50}"/>
              </a:ext>
            </a:extLst>
          </p:cNvPr>
          <p:cNvSpPr/>
          <p:nvPr/>
        </p:nvSpPr>
        <p:spPr>
          <a:xfrm>
            <a:off x="4791758" y="2276451"/>
            <a:ext cx="1332000" cy="216000"/>
          </a:xfrm>
          <a:prstGeom prst="roundRect">
            <a:avLst/>
          </a:prstGeom>
          <a:solidFill>
            <a:schemeClr val="bg2"/>
          </a:solidFill>
          <a:ln w="1905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000" b="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Contabilidad General</a:t>
            </a:r>
            <a:endParaRPr kumimoji="0" lang="es-ES" sz="1000" b="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59" name="Rounded Rectangle 59">
            <a:extLst>
              <a:ext uri="{FF2B5EF4-FFF2-40B4-BE49-F238E27FC236}">
                <a16:creationId xmlns:a16="http://schemas.microsoft.com/office/drawing/2014/main" id="{0EE64D5B-A784-49EC-88BA-4643F9524E34}"/>
              </a:ext>
            </a:extLst>
          </p:cNvPr>
          <p:cNvSpPr/>
          <p:nvPr/>
        </p:nvSpPr>
        <p:spPr>
          <a:xfrm>
            <a:off x="6183958" y="2276451"/>
            <a:ext cx="1332000" cy="216000"/>
          </a:xfrm>
          <a:prstGeom prst="roundRect">
            <a:avLst/>
          </a:prstGeom>
          <a:solidFill>
            <a:schemeClr val="bg2"/>
          </a:solidFill>
          <a:ln w="1905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000" b="1" u="none" strike="noStrike" kern="1200" cap="none" spc="0" normalizeH="0" baseline="0" noProof="0" dirty="0" err="1">
                <a:ln>
                  <a:noFill/>
                </a:ln>
                <a:solidFill>
                  <a:prstClr val="white"/>
                </a:solidFill>
                <a:effectLst/>
                <a:uLnTx/>
                <a:uFillTx/>
                <a:latin typeface="Univers for KPMG Cond" panose="020B0606020202020204" pitchFamily="34" charset="0"/>
                <a:ea typeface="+mn-ea"/>
                <a:cs typeface="+mn-cs"/>
              </a:rPr>
              <a:t>Controlling</a:t>
            </a:r>
            <a:endParaRPr kumimoji="0" lang="es-ES" sz="1000" b="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61" name="Rounded Rectangle 59">
            <a:extLst>
              <a:ext uri="{FF2B5EF4-FFF2-40B4-BE49-F238E27FC236}">
                <a16:creationId xmlns:a16="http://schemas.microsoft.com/office/drawing/2014/main" id="{108E59FE-D992-4688-8369-1745F4994555}"/>
              </a:ext>
            </a:extLst>
          </p:cNvPr>
          <p:cNvSpPr/>
          <p:nvPr/>
        </p:nvSpPr>
        <p:spPr>
          <a:xfrm>
            <a:off x="2855640" y="2565044"/>
            <a:ext cx="1332000" cy="216000"/>
          </a:xfrm>
          <a:prstGeom prst="roundRect">
            <a:avLst/>
          </a:prstGeom>
          <a:solidFill>
            <a:schemeClr val="bg2"/>
          </a:solidFill>
          <a:ln w="1905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000" b="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Cuentas a Cobrar</a:t>
            </a:r>
            <a:endParaRPr kumimoji="0" lang="es-ES" sz="1000" b="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62" name="Rounded Rectangle 59">
            <a:extLst>
              <a:ext uri="{FF2B5EF4-FFF2-40B4-BE49-F238E27FC236}">
                <a16:creationId xmlns:a16="http://schemas.microsoft.com/office/drawing/2014/main" id="{B4BC9AF1-1F63-4579-BDBB-60C29CDC2ED0}"/>
              </a:ext>
            </a:extLst>
          </p:cNvPr>
          <p:cNvSpPr/>
          <p:nvPr/>
        </p:nvSpPr>
        <p:spPr>
          <a:xfrm>
            <a:off x="4247840" y="2565044"/>
            <a:ext cx="1332000" cy="216000"/>
          </a:xfrm>
          <a:prstGeom prst="roundRect">
            <a:avLst/>
          </a:prstGeom>
          <a:solidFill>
            <a:schemeClr val="bg2"/>
          </a:solidFill>
          <a:ln w="1905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000" b="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Tesorería</a:t>
            </a:r>
            <a:endParaRPr kumimoji="0" lang="es-ES" sz="1000" b="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63" name="Rounded Rectangle 59">
            <a:extLst>
              <a:ext uri="{FF2B5EF4-FFF2-40B4-BE49-F238E27FC236}">
                <a16:creationId xmlns:a16="http://schemas.microsoft.com/office/drawing/2014/main" id="{A136830C-A474-43DF-8AEF-86050169C623}"/>
              </a:ext>
            </a:extLst>
          </p:cNvPr>
          <p:cNvSpPr/>
          <p:nvPr/>
        </p:nvSpPr>
        <p:spPr>
          <a:xfrm>
            <a:off x="5640040" y="2565044"/>
            <a:ext cx="1332000" cy="216000"/>
          </a:xfrm>
          <a:prstGeom prst="roundRect">
            <a:avLst/>
          </a:prstGeom>
          <a:solidFill>
            <a:schemeClr val="bg2"/>
          </a:solidFill>
          <a:ln w="1905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_tradnl" sz="1000" b="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rPr>
              <a:t>Impuestos</a:t>
            </a:r>
            <a:endParaRPr kumimoji="0" lang="es-ES" sz="1000" b="1" u="none" strike="noStrike" kern="1200" cap="none" spc="0" normalizeH="0" baseline="0" noProof="0" dirty="0">
              <a:ln>
                <a:noFill/>
              </a:ln>
              <a:solidFill>
                <a:prstClr val="white"/>
              </a:solidFill>
              <a:effectLst/>
              <a:uLnTx/>
              <a:uFillTx/>
              <a:latin typeface="Univers for KPMG Cond" panose="020B0606020202020204" pitchFamily="34" charset="0"/>
              <a:ea typeface="+mn-ea"/>
              <a:cs typeface="+mn-cs"/>
            </a:endParaRPr>
          </a:p>
        </p:txBody>
      </p:sp>
      <p:sp>
        <p:nvSpPr>
          <p:cNvPr id="64" name="Rounded Rectangle 68">
            <a:extLst>
              <a:ext uri="{FF2B5EF4-FFF2-40B4-BE49-F238E27FC236}">
                <a16:creationId xmlns:a16="http://schemas.microsoft.com/office/drawing/2014/main" id="{3942C7AE-BC9C-4DE4-B27E-7058207E92C4}"/>
              </a:ext>
            </a:extLst>
          </p:cNvPr>
          <p:cNvSpPr/>
          <p:nvPr/>
        </p:nvSpPr>
        <p:spPr>
          <a:xfrm>
            <a:off x="2009651" y="3721442"/>
            <a:ext cx="1332000" cy="216000"/>
          </a:xfrm>
          <a:prstGeom prst="roundRect">
            <a:avLst/>
          </a:prstGeom>
          <a:solidFill>
            <a:schemeClr val="accent5"/>
          </a:solidFill>
          <a:ln w="1905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1000" b="1" dirty="0" err="1">
                <a:solidFill>
                  <a:prstClr val="white"/>
                </a:solidFill>
                <a:latin typeface="Univers for KPMG Cond" panose="020B0606020202020204" pitchFamily="34" charset="0"/>
              </a:rPr>
              <a:t>Procurement</a:t>
            </a:r>
            <a:endParaRPr lang="es-ES" sz="1000" b="1" dirty="0">
              <a:solidFill>
                <a:prstClr val="white"/>
              </a:solidFill>
              <a:latin typeface="Univers for KPMG Cond" panose="020B0606020202020204" pitchFamily="34" charset="0"/>
            </a:endParaRPr>
          </a:p>
        </p:txBody>
      </p:sp>
      <p:sp>
        <p:nvSpPr>
          <p:cNvPr id="65" name="Rounded Rectangle 68">
            <a:extLst>
              <a:ext uri="{FF2B5EF4-FFF2-40B4-BE49-F238E27FC236}">
                <a16:creationId xmlns:a16="http://schemas.microsoft.com/office/drawing/2014/main" id="{041855A3-765C-49D2-BFF7-7C0B937567F4}"/>
              </a:ext>
            </a:extLst>
          </p:cNvPr>
          <p:cNvSpPr/>
          <p:nvPr/>
        </p:nvSpPr>
        <p:spPr>
          <a:xfrm>
            <a:off x="2007358" y="4005419"/>
            <a:ext cx="1332000" cy="216000"/>
          </a:xfrm>
          <a:prstGeom prst="roundRect">
            <a:avLst/>
          </a:prstGeom>
          <a:solidFill>
            <a:schemeClr val="accent6"/>
          </a:solidFill>
          <a:ln w="1905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1000" b="1" dirty="0" err="1">
                <a:solidFill>
                  <a:prstClr val="white"/>
                </a:solidFill>
                <a:latin typeface="Univers for KPMG Cond" panose="020B0606020202020204" pitchFamily="34" charset="0"/>
              </a:rPr>
              <a:t>Customer</a:t>
            </a:r>
            <a:r>
              <a:rPr lang="es-ES_tradnl" sz="1000" b="1" dirty="0">
                <a:solidFill>
                  <a:prstClr val="white"/>
                </a:solidFill>
                <a:latin typeface="Univers for KPMG Cond" panose="020B0606020202020204" pitchFamily="34" charset="0"/>
              </a:rPr>
              <a:t> Service</a:t>
            </a:r>
            <a:endParaRPr lang="es-ES" sz="1000" b="1" dirty="0">
              <a:solidFill>
                <a:prstClr val="white"/>
              </a:solidFill>
              <a:latin typeface="Univers for KPMG Cond" panose="020B0606020202020204" pitchFamily="34" charset="0"/>
            </a:endParaRPr>
          </a:p>
        </p:txBody>
      </p:sp>
      <p:sp>
        <p:nvSpPr>
          <p:cNvPr id="66" name="Rounded Rectangle 68">
            <a:extLst>
              <a:ext uri="{FF2B5EF4-FFF2-40B4-BE49-F238E27FC236}">
                <a16:creationId xmlns:a16="http://schemas.microsoft.com/office/drawing/2014/main" id="{ACB051A1-DF81-4324-A145-AEE5077E2C16}"/>
              </a:ext>
            </a:extLst>
          </p:cNvPr>
          <p:cNvSpPr/>
          <p:nvPr/>
        </p:nvSpPr>
        <p:spPr>
          <a:xfrm>
            <a:off x="4841592" y="3726864"/>
            <a:ext cx="1332000" cy="216000"/>
          </a:xfrm>
          <a:prstGeom prst="roundRect">
            <a:avLst/>
          </a:prstGeom>
          <a:solidFill>
            <a:schemeClr val="accent5"/>
          </a:solidFill>
          <a:ln w="1905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1000" b="1" dirty="0">
                <a:solidFill>
                  <a:prstClr val="white"/>
                </a:solidFill>
                <a:latin typeface="Univers for KPMG Cond" panose="020B0606020202020204" pitchFamily="34" charset="0"/>
              </a:rPr>
              <a:t>Logística</a:t>
            </a:r>
            <a:endParaRPr lang="es-ES" sz="1000" b="1" dirty="0">
              <a:solidFill>
                <a:prstClr val="white"/>
              </a:solidFill>
              <a:latin typeface="Univers for KPMG Cond" panose="020B0606020202020204" pitchFamily="34" charset="0"/>
            </a:endParaRPr>
          </a:p>
        </p:txBody>
      </p:sp>
      <p:sp>
        <p:nvSpPr>
          <p:cNvPr id="67" name="Rounded Rectangle 68">
            <a:extLst>
              <a:ext uri="{FF2B5EF4-FFF2-40B4-BE49-F238E27FC236}">
                <a16:creationId xmlns:a16="http://schemas.microsoft.com/office/drawing/2014/main" id="{6261686C-3B4E-4D5C-994D-E70023FF2B97}"/>
              </a:ext>
            </a:extLst>
          </p:cNvPr>
          <p:cNvSpPr/>
          <p:nvPr/>
        </p:nvSpPr>
        <p:spPr>
          <a:xfrm>
            <a:off x="3430804" y="3721442"/>
            <a:ext cx="1332000" cy="216000"/>
          </a:xfrm>
          <a:prstGeom prst="roundRect">
            <a:avLst/>
          </a:prstGeom>
          <a:solidFill>
            <a:schemeClr val="accent5"/>
          </a:solidFill>
          <a:ln w="1905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1000" b="1" dirty="0">
                <a:solidFill>
                  <a:prstClr val="white"/>
                </a:solidFill>
                <a:latin typeface="Univers for KPMG Cond" panose="020B0606020202020204" pitchFamily="34" charset="0"/>
              </a:rPr>
              <a:t>Planificación</a:t>
            </a:r>
            <a:endParaRPr lang="es-ES" sz="1000" b="1" dirty="0">
              <a:solidFill>
                <a:prstClr val="white"/>
              </a:solidFill>
              <a:latin typeface="Univers for KPMG Cond" panose="020B0606020202020204" pitchFamily="34" charset="0"/>
            </a:endParaRPr>
          </a:p>
        </p:txBody>
      </p:sp>
      <p:sp>
        <p:nvSpPr>
          <p:cNvPr id="68" name="Rounded Rectangle 68">
            <a:extLst>
              <a:ext uri="{FF2B5EF4-FFF2-40B4-BE49-F238E27FC236}">
                <a16:creationId xmlns:a16="http://schemas.microsoft.com/office/drawing/2014/main" id="{74C1EECC-14B0-43AF-8AD0-069432A50476}"/>
              </a:ext>
            </a:extLst>
          </p:cNvPr>
          <p:cNvSpPr/>
          <p:nvPr/>
        </p:nvSpPr>
        <p:spPr>
          <a:xfrm>
            <a:off x="6266683" y="3717032"/>
            <a:ext cx="1332000" cy="216000"/>
          </a:xfrm>
          <a:prstGeom prst="roundRect">
            <a:avLst/>
          </a:prstGeom>
          <a:solidFill>
            <a:schemeClr val="accent5"/>
          </a:solidFill>
          <a:ln w="1905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1000" b="1" dirty="0">
                <a:solidFill>
                  <a:prstClr val="white"/>
                </a:solidFill>
                <a:latin typeface="Univers for KPMG Cond" panose="020B0606020202020204" pitchFamily="34" charset="0"/>
              </a:rPr>
              <a:t>Forestal</a:t>
            </a:r>
            <a:endParaRPr lang="es-ES" sz="1000" b="1" dirty="0">
              <a:solidFill>
                <a:prstClr val="white"/>
              </a:solidFill>
              <a:latin typeface="Univers for KPMG Cond" panose="020B0606020202020204" pitchFamily="34" charset="0"/>
            </a:endParaRPr>
          </a:p>
        </p:txBody>
      </p:sp>
      <p:sp>
        <p:nvSpPr>
          <p:cNvPr id="2" name="TextBox 1">
            <a:extLst>
              <a:ext uri="{FF2B5EF4-FFF2-40B4-BE49-F238E27FC236}">
                <a16:creationId xmlns:a16="http://schemas.microsoft.com/office/drawing/2014/main" id="{7AE2DBB7-50E9-4D4B-8A78-094DD8EDC6C2}"/>
              </a:ext>
            </a:extLst>
          </p:cNvPr>
          <p:cNvSpPr txBox="1"/>
          <p:nvPr/>
        </p:nvSpPr>
        <p:spPr>
          <a:xfrm>
            <a:off x="390476" y="5666328"/>
            <a:ext cx="11449272" cy="457337"/>
          </a:xfrm>
          <a:prstGeom prst="rect">
            <a:avLst/>
          </a:prstGeom>
          <a:noFill/>
        </p:spPr>
        <p:txBody>
          <a:bodyPr wrap="square" lIns="54610" tIns="54610" rIns="54610" bIns="54610" rtlCol="0">
            <a:noAutofit/>
          </a:bodyPr>
          <a:lstStyle/>
          <a:p>
            <a:pPr>
              <a:spcAft>
                <a:spcPts val="600"/>
              </a:spcAft>
            </a:pPr>
            <a:r>
              <a:rPr lang="es-ES" sz="1200" i="1" dirty="0">
                <a:solidFill>
                  <a:schemeClr val="tx2"/>
                </a:solidFill>
              </a:rPr>
              <a:t>*En el estudio de las actividades reportadas se han categorizado las actividades con naturaleza de </a:t>
            </a:r>
            <a:r>
              <a:rPr lang="es-ES" sz="1200" i="1" dirty="0" err="1">
                <a:solidFill>
                  <a:schemeClr val="tx2"/>
                </a:solidFill>
              </a:rPr>
              <a:t>Supply</a:t>
            </a:r>
            <a:r>
              <a:rPr lang="es-ES" sz="1200" i="1" dirty="0">
                <a:solidFill>
                  <a:schemeClr val="tx2"/>
                </a:solidFill>
              </a:rPr>
              <a:t> </a:t>
            </a:r>
            <a:r>
              <a:rPr lang="es-ES" sz="1200" i="1" dirty="0" err="1">
                <a:solidFill>
                  <a:schemeClr val="tx2"/>
                </a:solidFill>
              </a:rPr>
              <a:t>Chain</a:t>
            </a:r>
            <a:r>
              <a:rPr lang="es-ES" sz="1200" i="1" dirty="0">
                <a:solidFill>
                  <a:schemeClr val="tx2"/>
                </a:solidFill>
              </a:rPr>
              <a:t>, Finanzas y Producción en los procesos estándar. No obstante hay otras actividades reportadas que no aplicaban a ninguna de las categorías (Viajes, Atención al cliente en plantas…). Estas actividades las hemos agrupado bajo la categoría “</a:t>
            </a:r>
            <a:r>
              <a:rPr lang="es-ES" sz="1200" b="1" i="1" dirty="0">
                <a:solidFill>
                  <a:schemeClr val="tx2"/>
                </a:solidFill>
              </a:rPr>
              <a:t>Otros</a:t>
            </a:r>
            <a:r>
              <a:rPr lang="es-ES" sz="1200" i="1" dirty="0">
                <a:solidFill>
                  <a:schemeClr val="tx2"/>
                </a:solidFill>
              </a:rPr>
              <a:t>”, sumando en total </a:t>
            </a:r>
            <a:r>
              <a:rPr lang="es-ES" sz="1200" b="1" i="1" dirty="0">
                <a:solidFill>
                  <a:schemeClr val="tx2"/>
                </a:solidFill>
              </a:rPr>
              <a:t>2,78 </a:t>
            </a:r>
            <a:r>
              <a:rPr lang="es-ES" sz="1200" b="1" i="1" dirty="0" err="1">
                <a:solidFill>
                  <a:schemeClr val="tx2"/>
                </a:solidFill>
              </a:rPr>
              <a:t>FTEs</a:t>
            </a:r>
            <a:r>
              <a:rPr lang="es-ES" sz="1200" i="1" dirty="0">
                <a:solidFill>
                  <a:schemeClr val="tx2"/>
                </a:solidFill>
              </a:rPr>
              <a:t>. Por otro lado hay tareas de HR que suman </a:t>
            </a:r>
            <a:r>
              <a:rPr lang="es-ES" sz="1200" b="1" i="1" dirty="0">
                <a:solidFill>
                  <a:schemeClr val="tx2"/>
                </a:solidFill>
              </a:rPr>
              <a:t>0,2 </a:t>
            </a:r>
            <a:r>
              <a:rPr lang="es-ES" sz="1200" b="1" i="1" dirty="0" err="1">
                <a:solidFill>
                  <a:schemeClr val="tx2"/>
                </a:solidFill>
              </a:rPr>
              <a:t>FTE´s</a:t>
            </a:r>
            <a:endParaRPr lang="es-ES" sz="1200" b="1" i="1" dirty="0">
              <a:solidFill>
                <a:schemeClr val="tx2"/>
              </a:solidFill>
            </a:endParaRPr>
          </a:p>
        </p:txBody>
      </p:sp>
      <p:sp>
        <p:nvSpPr>
          <p:cNvPr id="39" name="Rounded Rectangle 38"/>
          <p:cNvSpPr/>
          <p:nvPr/>
        </p:nvSpPr>
        <p:spPr>
          <a:xfrm>
            <a:off x="7315232" y="1895394"/>
            <a:ext cx="1151111" cy="272136"/>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latin typeface="Univers for KPMG Cond" panose="020B0606020202020204" pitchFamily="34" charset="0"/>
              </a:rPr>
              <a:t>Total</a:t>
            </a:r>
          </a:p>
        </p:txBody>
      </p:sp>
      <p:sp>
        <p:nvSpPr>
          <p:cNvPr id="40" name="Rounded Rectangle 39"/>
          <p:cNvSpPr/>
          <p:nvPr/>
        </p:nvSpPr>
        <p:spPr>
          <a:xfrm>
            <a:off x="8035420" y="1903919"/>
            <a:ext cx="1246469" cy="255086"/>
          </a:xfrm>
          <a:prstGeom prst="roundRect">
            <a:avLst/>
          </a:prstGeom>
          <a:solidFill>
            <a:schemeClr val="bg1">
              <a:lumMod val="9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1600" dirty="0">
                <a:solidFill>
                  <a:schemeClr val="tx1"/>
                </a:solidFill>
                <a:latin typeface="Univers for KPMG Cond" panose="020B0606020202020204" pitchFamily="34" charset="0"/>
              </a:rPr>
              <a:t>17,12 </a:t>
            </a:r>
            <a:r>
              <a:rPr lang="es-ES" sz="1600" dirty="0" err="1">
                <a:solidFill>
                  <a:schemeClr val="tx1"/>
                </a:solidFill>
                <a:latin typeface="Univers for KPMG Cond" panose="020B0606020202020204" pitchFamily="34" charset="0"/>
              </a:rPr>
              <a:t>FTE´s</a:t>
            </a:r>
            <a:endParaRPr lang="es-ES" sz="1600" dirty="0">
              <a:solidFill>
                <a:schemeClr val="tx1"/>
              </a:solidFill>
              <a:latin typeface="Univers for KPMG Cond" panose="020B0606020202020204" pitchFamily="34" charset="0"/>
            </a:endParaRPr>
          </a:p>
        </p:txBody>
      </p:sp>
      <p:sp>
        <p:nvSpPr>
          <p:cNvPr id="42" name="Rounded Rectangle 41"/>
          <p:cNvSpPr/>
          <p:nvPr/>
        </p:nvSpPr>
        <p:spPr>
          <a:xfrm>
            <a:off x="6240016" y="3212977"/>
            <a:ext cx="1151111" cy="272136"/>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latin typeface="Univers for KPMG Cond" panose="020B0606020202020204" pitchFamily="34" charset="0"/>
              </a:rPr>
              <a:t>Total</a:t>
            </a:r>
          </a:p>
        </p:txBody>
      </p:sp>
      <p:sp>
        <p:nvSpPr>
          <p:cNvPr id="72" name="Rounded Rectangle 71"/>
          <p:cNvSpPr/>
          <p:nvPr/>
        </p:nvSpPr>
        <p:spPr>
          <a:xfrm>
            <a:off x="6930771" y="3203766"/>
            <a:ext cx="1208236" cy="295804"/>
          </a:xfrm>
          <a:prstGeom prst="roundRect">
            <a:avLst/>
          </a:prstGeom>
          <a:solidFill>
            <a:schemeClr val="bg1">
              <a:lumMod val="9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1600" dirty="0">
                <a:solidFill>
                  <a:schemeClr val="tx1"/>
                </a:solidFill>
                <a:latin typeface="Univers for KPMG Cond" panose="020B0606020202020204" pitchFamily="34" charset="0"/>
              </a:rPr>
              <a:t>32,88 </a:t>
            </a:r>
            <a:r>
              <a:rPr lang="es-ES" sz="1600" dirty="0" err="1">
                <a:solidFill>
                  <a:schemeClr val="tx1"/>
                </a:solidFill>
                <a:latin typeface="Univers for KPMG Cond" panose="020B0606020202020204" pitchFamily="34" charset="0"/>
              </a:rPr>
              <a:t>FTE´s</a:t>
            </a:r>
            <a:endParaRPr lang="es-ES" sz="1600" dirty="0">
              <a:solidFill>
                <a:schemeClr val="tx1"/>
              </a:solidFill>
              <a:latin typeface="Univers for KPMG Cond" panose="020B0606020202020204" pitchFamily="34" charset="0"/>
            </a:endParaRPr>
          </a:p>
        </p:txBody>
      </p:sp>
      <p:sp>
        <p:nvSpPr>
          <p:cNvPr id="76" name="Oval 9">
            <a:extLst>
              <a:ext uri="{FF2B5EF4-FFF2-40B4-BE49-F238E27FC236}">
                <a16:creationId xmlns:a16="http://schemas.microsoft.com/office/drawing/2014/main" id="{EFE5F168-FE4F-413A-B102-C5255ED4CD43}"/>
              </a:ext>
            </a:extLst>
          </p:cNvPr>
          <p:cNvSpPr>
            <a:spLocks noChangeArrowheads="1"/>
          </p:cNvSpPr>
          <p:nvPr>
            <p:custDataLst>
              <p:tags r:id="rId4"/>
            </p:custDataLst>
          </p:nvPr>
        </p:nvSpPr>
        <p:spPr bwMode="auto">
          <a:xfrm>
            <a:off x="1940406" y="4289396"/>
            <a:ext cx="4544395" cy="548209"/>
          </a:xfrm>
          <a:prstGeom prst="rect">
            <a:avLst/>
          </a:prstGeom>
          <a:noFill/>
          <a:ln w="12700" algn="ctr">
            <a:noFill/>
            <a:round/>
            <a:headEnd/>
            <a:tailEnd/>
          </a:ln>
          <a:effectLst/>
          <a:scene3d>
            <a:camera prst="orthographicFront">
              <a:rot lat="0" lon="0" rev="0"/>
            </a:camera>
            <a:lightRig rig="balanced" dir="t">
              <a:rot lat="0" lon="0" rev="8700000"/>
            </a:lightRig>
          </a:scene3d>
          <a:sp3d>
            <a:bevelT w="190500" h="38100"/>
          </a:sp3d>
        </p:spPr>
        <p:txBody>
          <a:bodyPr lIns="0" tIns="72000" rIns="0" bIns="0" anchor="ctr"/>
          <a:lstStyle/>
          <a:p>
            <a:pPr eaLnBrk="0" hangingPunct="0">
              <a:defRPr/>
            </a:pPr>
            <a:r>
              <a:rPr lang="en-GB" sz="2400" b="1" kern="0" dirty="0">
                <a:solidFill>
                  <a:srgbClr val="FFFFFF"/>
                </a:solidFill>
                <a:latin typeface="KPMG Light" panose="020B0403030202040204" pitchFamily="34" charset="0"/>
              </a:rPr>
              <a:t>PRODUCCIÓN</a:t>
            </a:r>
          </a:p>
        </p:txBody>
      </p:sp>
      <p:sp>
        <p:nvSpPr>
          <p:cNvPr id="77" name="Rounded Rectangle 68">
            <a:extLst>
              <a:ext uri="{FF2B5EF4-FFF2-40B4-BE49-F238E27FC236}">
                <a16:creationId xmlns:a16="http://schemas.microsoft.com/office/drawing/2014/main" id="{2DE6CAFA-791D-493E-8BF8-6F0C8854E97B}"/>
              </a:ext>
            </a:extLst>
          </p:cNvPr>
          <p:cNvSpPr/>
          <p:nvPr/>
        </p:nvSpPr>
        <p:spPr>
          <a:xfrm>
            <a:off x="2007358" y="4958273"/>
            <a:ext cx="1332000" cy="216000"/>
          </a:xfrm>
          <a:prstGeom prst="roundRect">
            <a:avLst/>
          </a:prstGeom>
          <a:solidFill>
            <a:srgbClr val="F68D2E"/>
          </a:solidFill>
          <a:ln w="19050">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lIns="36000" rIns="36000" rtlCol="0" anchor="ctr"/>
          <a:lstStyle/>
          <a:p>
            <a:pPr algn="ctr"/>
            <a:r>
              <a:rPr lang="es-ES_tradnl" sz="1000" b="1" dirty="0">
                <a:solidFill>
                  <a:prstClr val="white"/>
                </a:solidFill>
                <a:latin typeface="Univers for KPMG Cond" panose="020B0606020202020204" pitchFamily="34" charset="0"/>
              </a:rPr>
              <a:t>Producción</a:t>
            </a:r>
            <a:endParaRPr lang="es-ES" sz="1000" b="1" dirty="0">
              <a:solidFill>
                <a:prstClr val="white"/>
              </a:solidFill>
              <a:latin typeface="Univers for KPMG Cond" panose="020B0606020202020204" pitchFamily="34" charset="0"/>
            </a:endParaRPr>
          </a:p>
        </p:txBody>
      </p:sp>
      <p:sp>
        <p:nvSpPr>
          <p:cNvPr id="78" name="Rounded Rectangle 41">
            <a:extLst>
              <a:ext uri="{FF2B5EF4-FFF2-40B4-BE49-F238E27FC236}">
                <a16:creationId xmlns:a16="http://schemas.microsoft.com/office/drawing/2014/main" id="{42061DB6-14E7-431F-8DFA-B9E3E2609078}"/>
              </a:ext>
            </a:extLst>
          </p:cNvPr>
          <p:cNvSpPr/>
          <p:nvPr/>
        </p:nvSpPr>
        <p:spPr>
          <a:xfrm>
            <a:off x="5441081" y="4696219"/>
            <a:ext cx="1151111" cy="272136"/>
          </a:xfrm>
          <a:prstGeom prst="roundRect">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dirty="0">
                <a:latin typeface="Univers for KPMG Cond" panose="020B0606020202020204" pitchFamily="34" charset="0"/>
              </a:rPr>
              <a:t>Total</a:t>
            </a:r>
          </a:p>
        </p:txBody>
      </p:sp>
      <p:sp>
        <p:nvSpPr>
          <p:cNvPr id="79" name="Rounded Rectangle 71">
            <a:extLst>
              <a:ext uri="{FF2B5EF4-FFF2-40B4-BE49-F238E27FC236}">
                <a16:creationId xmlns:a16="http://schemas.microsoft.com/office/drawing/2014/main" id="{AAB5F67B-4A62-4BEC-8EF0-5FADB3183537}"/>
              </a:ext>
            </a:extLst>
          </p:cNvPr>
          <p:cNvSpPr/>
          <p:nvPr/>
        </p:nvSpPr>
        <p:spPr>
          <a:xfrm>
            <a:off x="6169996" y="4696218"/>
            <a:ext cx="1145236" cy="272136"/>
          </a:xfrm>
          <a:prstGeom prst="roundRect">
            <a:avLst/>
          </a:prstGeom>
          <a:solidFill>
            <a:schemeClr val="bg1">
              <a:lumMod val="9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s-ES" sz="1600" dirty="0">
                <a:solidFill>
                  <a:schemeClr val="tx1"/>
                </a:solidFill>
                <a:latin typeface="Univers for KPMG Cond" panose="020B0606020202020204" pitchFamily="34" charset="0"/>
              </a:rPr>
              <a:t>6,29 </a:t>
            </a:r>
            <a:r>
              <a:rPr lang="es-ES" sz="1600" dirty="0" err="1">
                <a:solidFill>
                  <a:schemeClr val="tx1"/>
                </a:solidFill>
                <a:latin typeface="Univers for KPMG Cond" panose="020B0606020202020204" pitchFamily="34" charset="0"/>
              </a:rPr>
              <a:t>FTE´s</a:t>
            </a:r>
            <a:endParaRPr lang="es-ES" sz="1600" dirty="0">
              <a:solidFill>
                <a:schemeClr val="tx1"/>
              </a:solidFill>
              <a:latin typeface="Univers for KPMG Cond" panose="020B0606020202020204" pitchFamily="34" charset="0"/>
            </a:endParaRPr>
          </a:p>
        </p:txBody>
      </p:sp>
    </p:spTree>
    <p:extLst>
      <p:ext uri="{BB962C8B-B14F-4D97-AF65-F5344CB8AC3E}">
        <p14:creationId xmlns:p14="http://schemas.microsoft.com/office/powerpoint/2010/main" val="41232703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4nKeQetsQQ6vN4xB_yLgEQ"/>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2dEP6TkWSUm6hPyDNwMzLg"/>
</p:tagLst>
</file>

<file path=ppt/tags/tag103.xml><?xml version="1.0" encoding="utf-8"?>
<p:tagLst xmlns:a="http://schemas.openxmlformats.org/drawingml/2006/main" xmlns:r="http://schemas.openxmlformats.org/officeDocument/2006/relationships" xmlns:p="http://schemas.openxmlformats.org/presentationml/2006/main">
  <p:tag name="ADV_TOP" val="474,125"/>
  <p:tag name="ADV_LEFT" val="123,5"/>
  <p:tag name="ADV_HEIGHT" val="22,625"/>
  <p:tag name="ADV_WIDTH" val="68"/>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br.sXAN9CFk6.FonVnGm4A"/>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dLRmFFpGQZ6iCbsuG3gasw"/>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UhZEzWQGSmyVQZHrlEvimA"/>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lwT0OCmUQT.csIF54oxrEw"/>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5INDXLQwRf.a5uYhvZhoMg"/>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saq7bStgmUOfgJbJgInd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spR9uQkoScyy9gE7dwHU0w"/>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55nzazQVwjWcB4tyBnacOw"/>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Yc1cKw4gQhqdnzZHPoB5Ow"/>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PhpcvOWVQ42rurF1ysGL_Q"/>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tR0_fqUmdREGglWtGUSOIhA"/>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tt.KDnc1OTjiO00L_x_EMiw"/>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xYxe8x_SSjCPPzsIe68DqQ"/>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pvikiC37SyK3CK4E7NgmIw"/>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tCiJH.NTQsjHYbZptW0XRc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OMfOC7ybpUDxm0pLOpHgmg"/>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tYc1cKw4gQhqdnzZHPoB5Ow"/>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tPhpcvOWVQ42rurF1ysGL_Q"/>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tR0_fqUmdREGglWtGUSOIhA"/>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tt.KDnc1OTjiO00L_x_EMiw"/>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txYxe8x_SSjCPPzsIe68DqQ"/>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tpvikiC37SyK3CK4E7NgmIw"/>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tspR9uQkoScyy9gE7dwHU0w"/>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tspR9uQkoScyy9gE7dwHU0w"/>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tspR9uQkoScyy9gE7dwHU0w"/>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spR9uQkoScyy9gE7dwHU0w"/>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tspR9uQkoScyy9gE7dwHU0w"/>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tmNRdh.k4JjHukczp.4lrng"/>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COPYRIGHT1" val="TRU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tmNRdh.k4JjHukczp.4lrng"/>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tmNRdh.k4JjHukczp.4lrng"/>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wEv0ItNiDfsoh2JObxeHD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MVnrkMVmQgyWyQ1kq7uCx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chtPbgDyyFmH6_RIaUld1Q"/>
</p:tagLst>
</file>

<file path=ppt/tags/tag27.xml><?xml version="1.0" encoding="utf-8"?>
<p:tagLst xmlns:a="http://schemas.openxmlformats.org/drawingml/2006/main" xmlns:r="http://schemas.openxmlformats.org/officeDocument/2006/relationships" xmlns:p="http://schemas.openxmlformats.org/presentationml/2006/main">
  <p:tag name="FASFONT" val="Univers55"/>
</p:tagLst>
</file>

<file path=ppt/tags/tag28.xml><?xml version="1.0" encoding="utf-8"?>
<p:tagLst xmlns:a="http://schemas.openxmlformats.org/drawingml/2006/main" xmlns:r="http://schemas.openxmlformats.org/officeDocument/2006/relationships" xmlns:p="http://schemas.openxmlformats.org/presentationml/2006/main">
  <p:tag name="FASFONT" val="Univers55"/>
</p:tagLst>
</file>

<file path=ppt/tags/tag29.xml><?xml version="1.0" encoding="utf-8"?>
<p:tagLst xmlns:a="http://schemas.openxmlformats.org/drawingml/2006/main" xmlns:r="http://schemas.openxmlformats.org/officeDocument/2006/relationships" xmlns:p="http://schemas.openxmlformats.org/presentationml/2006/main">
  <p:tag name="FASFONT" val="Univers55"/>
</p:tagLst>
</file>

<file path=ppt/tags/tag3.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MDWW6ZTj2HR64KD9tM9Q6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MDWW6ZTj2HR64KD9tM9Q6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MDWW6ZTj2HR64KD9tM9Q6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MDWW6ZTj2HR64KD9tM9Q6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MDWW6ZTj2HR64KD9tM9Q6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MDWW6ZTj2HR64KD9tM9Q6w"/>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MDWW6ZTj2HR64KD9tM9Q6w"/>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MDWW6ZTj2HR64KD9tM9Q6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MDWW6ZTj2HR64KD9tM9Q6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MDWW6ZTj2HR64KD9tM9Q6w"/>
</p:tagLst>
</file>

<file path=ppt/tags/tag5.xml><?xml version="1.0" encoding="utf-8"?>
<p:tagLst xmlns:a="http://schemas.openxmlformats.org/drawingml/2006/main" xmlns:r="http://schemas.openxmlformats.org/officeDocument/2006/relationships" xmlns:p="http://schemas.openxmlformats.org/presentationml/2006/main">
  <p:tag name="COPYRIGHT1" val="TRU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MDWW6ZTj2HR64KD9tM9Q6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MDWW6ZTj2HR64KD9tM9Q6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MDWW6ZTj2HR64KD9tM9Q6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MDWW6ZTj2HR64KD9tM9Q6w"/>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MDWW6ZTj2HR64KD9tM9Q6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MDWW6ZTj2HR64KD9tM9Q6w"/>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MDWW6ZTj2HR64KD9tM9Q6w"/>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MDWW6ZTj2HR64KD9tM9Q6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MDWW6ZTj2HR64KD9tM9Q6w"/>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MDWW6ZTj2HR64KD9tM9Q6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wEv0ItNiDfsoh2JObxeHDQ"/>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MDWW6ZTj2HR64KD9tM9Q6w"/>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MDWW6ZTj2HR64KD9tM9Q6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MDWW6ZTj2HR64KD9tM9Q6w"/>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MDWW6ZTj2HR64KD9tM9Q6w"/>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MDWW6ZTj2HR64KD9tM9Q6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MDWW6ZTj2HR64KD9tM9Q6w"/>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MDWW6ZTj2HR64KD9tM9Q6w"/>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MDWW6ZTj2HR64KD9tM9Q6w"/>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MDWW6ZTj2HR64KD9tM9Q6w"/>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MDWW6ZTj2HR64KD9tM9Q6w"/>
</p:tagLst>
</file>

<file path=ppt/tags/tag9.xml><?xml version="1.0" encoding="utf-8"?>
<p:tagLst xmlns:a="http://schemas.openxmlformats.org/drawingml/2006/main" xmlns:r="http://schemas.openxmlformats.org/officeDocument/2006/relationships" xmlns:p="http://schemas.openxmlformats.org/presentationml/2006/main">
  <p:tag name="DOCUMENTCLASSIFICATION" val="TRU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MDWW6ZTj2HR64KD9tM9Q6w"/>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MDWW6ZTj2HR64KD9tM9Q6w"/>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MDWW6ZTj2HR64KD9tM9Q6w"/>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4_KPMG_Standard_4x3_0922_2015">
  <a:themeElements>
    <a:clrScheme name="New KPMG Colours">
      <a:dk1>
        <a:srgbClr val="000000"/>
      </a:dk1>
      <a:lt1>
        <a:sysClr val="window" lastClr="FFFFFF"/>
      </a:lt1>
      <a:dk2>
        <a:srgbClr val="00338D"/>
      </a:dk2>
      <a:lt2>
        <a:srgbClr val="005EB8"/>
      </a:lt2>
      <a:accent1>
        <a:srgbClr val="0091DA"/>
      </a:accent1>
      <a:accent2>
        <a:srgbClr val="483698"/>
      </a:accent2>
      <a:accent3>
        <a:srgbClr val="470A68"/>
      </a:accent3>
      <a:accent4>
        <a:srgbClr val="6D2077"/>
      </a:accent4>
      <a:accent5>
        <a:srgbClr val="00A3A1"/>
      </a:accent5>
      <a:accent6>
        <a:srgbClr val="C6007E"/>
      </a:accent6>
      <a:hlink>
        <a:srgbClr val="0091DA"/>
      </a:hlink>
      <a:folHlink>
        <a:srgbClr val="0091DA"/>
      </a:folHlink>
    </a:clrScheme>
    <a:fontScheme name="KPMG">
      <a:majorFont>
        <a:latin typeface="KPMG Extra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1500" dirty="0" err="1"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KPMG Screen Standard Template.potx" id="{2F0EE42B-D6ED-4C6F-A4DE-A0E2B2D694FE}" vid="{2A4409CD-D73C-49DA-8136-493F12E26505}"/>
    </a:ext>
  </a:extLst>
</a:theme>
</file>

<file path=ppt/theme/theme2.xml><?xml version="1.0" encoding="utf-8"?>
<a:theme xmlns:a="http://schemas.openxmlformats.org/drawingml/2006/main" name="5_KPMG_Standard_4x3_0922_2015">
  <a:themeElements>
    <a:clrScheme name="New KPMG Colours">
      <a:dk1>
        <a:srgbClr val="000000"/>
      </a:dk1>
      <a:lt1>
        <a:sysClr val="window" lastClr="FFFFFF"/>
      </a:lt1>
      <a:dk2>
        <a:srgbClr val="00338D"/>
      </a:dk2>
      <a:lt2>
        <a:srgbClr val="005EB8"/>
      </a:lt2>
      <a:accent1>
        <a:srgbClr val="0091DA"/>
      </a:accent1>
      <a:accent2>
        <a:srgbClr val="483698"/>
      </a:accent2>
      <a:accent3>
        <a:srgbClr val="470A68"/>
      </a:accent3>
      <a:accent4>
        <a:srgbClr val="6D2077"/>
      </a:accent4>
      <a:accent5>
        <a:srgbClr val="00A3A1"/>
      </a:accent5>
      <a:accent6>
        <a:srgbClr val="C6007E"/>
      </a:accent6>
      <a:hlink>
        <a:srgbClr val="0091DA"/>
      </a:hlink>
      <a:folHlink>
        <a:srgbClr val="0091DA"/>
      </a:folHlink>
    </a:clrScheme>
    <a:fontScheme name="KPMG">
      <a:majorFont>
        <a:latin typeface="KPMG Extralight"/>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lIns="54610" tIns="54610" rIns="54610" bIns="54610" rtlCol="0" anchor="ctr"/>
      <a:lstStyle>
        <a:defPPr algn="l">
          <a:defRPr sz="15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54610" tIns="54610" rIns="54610" bIns="54610" rtlCol="0">
        <a:noAutofit/>
      </a:bodyPr>
      <a:lstStyle>
        <a:defPPr>
          <a:spcAft>
            <a:spcPts val="600"/>
          </a:spcAft>
          <a:defRPr sz="1500" dirty="0" err="1" smtClean="0">
            <a:solidFill>
              <a:schemeClr val="tx2"/>
            </a:solidFill>
          </a:defRPr>
        </a:defPPr>
      </a:lstStyle>
    </a:txDef>
  </a:objectDefaults>
  <a:extraClrSchemeLst/>
  <a:custClrLst>
    <a:custClr name="KPMG Blue">
      <a:srgbClr val="00338D"/>
    </a:custClr>
    <a:custClr name="Medium Blue">
      <a:srgbClr val="005EB8"/>
    </a:custClr>
    <a:custClr name="Light Blue">
      <a:srgbClr val="0091DA"/>
    </a:custClr>
    <a:custClr name="Violet">
      <a:srgbClr val="483698"/>
    </a:custClr>
    <a:custClr name="Purple">
      <a:srgbClr val="470A68"/>
    </a:custClr>
    <a:custClr name="Light Purple">
      <a:srgbClr val="6D2077"/>
    </a:custClr>
    <a:custClr name="Green">
      <a:srgbClr val="00A3A1"/>
    </a:custClr>
    <a:custClr name="Dark Green">
      <a:srgbClr val="009A44"/>
    </a:custClr>
    <a:custClr name="Light Green">
      <a:srgbClr val="43B02A"/>
    </a:custClr>
    <a:custClr name="Yellow">
      <a:srgbClr val="EAAA00"/>
    </a:custClr>
    <a:custClr name="Orange">
      <a:srgbClr val="F68D2E"/>
    </a:custClr>
    <a:custClr name="Red ">
      <a:srgbClr val="BC204B"/>
    </a:custClr>
    <a:custClr name="Pink">
      <a:srgbClr val="C6007E"/>
    </a:custClr>
    <a:custClr name="Dark Brown">
      <a:srgbClr val="753F19"/>
    </a:custClr>
    <a:custClr name="Light Brown">
      <a:srgbClr val="9B642E"/>
    </a:custClr>
    <a:custClr name="Olive">
      <a:srgbClr val="9D9375"/>
    </a:custClr>
    <a:custClr name="Beige">
      <a:srgbClr val="E3BC9F"/>
    </a:custClr>
    <a:custClr name="Light Pink">
      <a:srgbClr val="E36877"/>
    </a:custClr>
  </a:custClrLst>
  <a:extLst>
    <a:ext uri="{05A4C25C-085E-4340-85A3-A5531E510DB2}">
      <thm15:themeFamily xmlns:thm15="http://schemas.microsoft.com/office/thememl/2012/main" name="KPMG Screen Standard Template.potx" id="{2F0EE42B-D6ED-4C6F-A4DE-A0E2B2D694FE}" vid="{2A4409CD-D73C-49DA-8136-493F12E2650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44366</TotalTime>
  <Words>12154</Words>
  <Application>Microsoft Macintosh PowerPoint</Application>
  <PresentationFormat>Widescreen</PresentationFormat>
  <Paragraphs>2226</Paragraphs>
  <Slides>64</Slides>
  <Notes>49</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64</vt:i4>
      </vt:variant>
    </vt:vector>
  </HeadingPairs>
  <TitlesOfParts>
    <vt:vector size="77" baseType="lpstr">
      <vt:lpstr>Arial</vt:lpstr>
      <vt:lpstr>Calibri</vt:lpstr>
      <vt:lpstr>KPMG Extralight</vt:lpstr>
      <vt:lpstr>KPMG Light</vt:lpstr>
      <vt:lpstr>Univers 45 Light</vt:lpstr>
      <vt:lpstr>Univers 47 CondensedLight</vt:lpstr>
      <vt:lpstr>Univers for KPMG</vt:lpstr>
      <vt:lpstr>Univers for KPMG Cond</vt:lpstr>
      <vt:lpstr>Univers UltraCondensed</vt:lpstr>
      <vt:lpstr>Wingdings</vt:lpstr>
      <vt:lpstr>4_KPMG_Standard_4x3_0922_2015</vt:lpstr>
      <vt:lpstr>5_KPMG_Standard_4x3_0922_2015</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2.2. Procesos Procesos analizados </vt:lpstr>
      <vt:lpstr>2.2. Procesos Supply Chain </vt:lpstr>
      <vt:lpstr>2.2. Procesos Supply Chain </vt:lpstr>
      <vt:lpstr>1.2. Procesos Área de Finanzas </vt:lpstr>
      <vt:lpstr>1.2. Procesos Área de Finanzas </vt:lpstr>
      <vt:lpstr>2.2. Procesos Área de Finanzas </vt:lpstr>
      <vt:lpstr>2.2. Procesos Área de Finanzas </vt:lpstr>
      <vt:lpstr>2.2. Procesos Área de Finanzas </vt:lpstr>
      <vt:lpstr>2.2. Procesos Área de Finanzas </vt:lpstr>
      <vt:lpstr>2.2. Procesos Área de Finanzas </vt:lpstr>
      <vt:lpstr>2.2. Procesos Área de Finanzas </vt:lpstr>
      <vt:lpstr>2.2. Procesos Área de Finanzas </vt:lpstr>
      <vt:lpstr>2.2. Procesos Área de Finanzas </vt:lpstr>
      <vt:lpstr>2.2. Procesos Área de Finanzas </vt:lpstr>
      <vt:lpstr>2.2. Procesos Área de Finanzas </vt:lpstr>
      <vt:lpstr>2.2. Procesos Área de Finanzas </vt:lpstr>
      <vt:lpstr>2.2. Procesos Supply Chain </vt:lpstr>
      <vt:lpstr>2.2. Procesos Supply Chain </vt:lpstr>
      <vt:lpstr>2.2. Procesos Supply Chain </vt:lpstr>
      <vt:lpstr>2.2. Procesos Área de Finanzas </vt:lpstr>
      <vt:lpstr>2.2. Procesos Área de Finanzas  </vt:lpstr>
      <vt:lpstr>2.2. Procesos Área de Finanzas </vt:lpstr>
      <vt:lpstr>2.2. Procesos Área de Finanzas </vt:lpstr>
      <vt:lpstr>2.2. Procesos Área de Finanzas </vt:lpstr>
      <vt:lpstr>2.2. Procesos Área de Finanzas </vt:lpstr>
      <vt:lpstr>2.2. Procesos Área de Finanzas </vt:lpstr>
      <vt:lpstr>2.2. Procesos Supply Chain </vt:lpstr>
      <vt:lpstr>2.2. Procesos Supply Chain </vt:lpstr>
      <vt:lpstr>2.2. Procesos Supply Chain </vt:lpstr>
      <vt:lpstr>2.2. Procesos Supply Chain </vt:lpstr>
      <vt:lpstr>2.2. Procesos Supply Chain </vt:lpstr>
      <vt:lpstr>2.2. Procesos Supply Chain </vt:lpstr>
      <vt:lpstr>2.2. Procesos Supply Chain </vt:lpstr>
      <vt:lpstr>2.2. Procesos Supply Chain </vt:lpstr>
      <vt:lpstr>PowerPoint Presentation</vt:lpstr>
      <vt:lpstr>PowerPoint Presentation</vt:lpstr>
      <vt:lpstr>PowerPoint Presentation</vt:lpstr>
      <vt:lpstr>3.1. Visión Global Alcance del análisis cuantitativo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3.2  Benchmark Área Financiera (Eficiencia) </vt:lpstr>
      <vt:lpstr>3.2  Benchmark Área Financiera </vt:lpstr>
      <vt:lpstr> 3.2 Benchmark Área Supply Chain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earrien@kpmg.es</dc:creator>
  <cp:lastModifiedBy>Microsoft Office User</cp:lastModifiedBy>
  <cp:revision>1961</cp:revision>
  <cp:lastPrinted>2018-04-03T15:11:17Z</cp:lastPrinted>
  <dcterms:created xsi:type="dcterms:W3CDTF">2016-06-01T13:24:12Z</dcterms:created>
  <dcterms:modified xsi:type="dcterms:W3CDTF">2020-10-28T10:33:08Z</dcterms:modified>
</cp:coreProperties>
</file>